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7"/>
  </p:notesMasterIdLst>
  <p:handoutMasterIdLst>
    <p:handoutMasterId r:id="rId18"/>
  </p:handoutMasterIdLst>
  <p:sldIdLst>
    <p:sldId id="321" r:id="rId7"/>
    <p:sldId id="558" r:id="rId8"/>
    <p:sldId id="559" r:id="rId9"/>
    <p:sldId id="565" r:id="rId10"/>
    <p:sldId id="563" r:id="rId11"/>
    <p:sldId id="549" r:id="rId12"/>
    <p:sldId id="566" r:id="rId13"/>
    <p:sldId id="550" r:id="rId14"/>
    <p:sldId id="552" r:id="rId15"/>
    <p:sldId id="560"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4" clrIdx="15">
    <p:extLst>
      <p:ext uri="{19B8F6BF-5375-455C-9EA6-DF929625EA0E}">
        <p15:presenceInfo xmlns:p15="http://schemas.microsoft.com/office/powerpoint/2012/main" userId="S::cseals@clinicaloptions.com::0852e532-1f9e-4bbf-9b56-be19a9543a31" providerId="AD"/>
      </p:ext>
    </p:extLst>
  </p:cmAuthor>
  <p:cmAuthor id="17" name="Anna Poppa" initials="AP" lastIdx="4" clrIdx="16">
    <p:extLst>
      <p:ext uri="{19B8F6BF-5375-455C-9EA6-DF929625EA0E}">
        <p15:presenceInfo xmlns:p15="http://schemas.microsoft.com/office/powerpoint/2012/main" userId="c33764466cc77507" providerId="Windows Live"/>
      </p:ext>
    </p:extLst>
  </p:cmAuthor>
  <p:cmAuthor id="18" name="htunggal@cealliance.com" initials="h" lastIdx="9" clrIdx="17">
    <p:extLst>
      <p:ext uri="{19B8F6BF-5375-455C-9EA6-DF929625EA0E}">
        <p15:presenceInfo xmlns:p15="http://schemas.microsoft.com/office/powerpoint/2012/main" userId="htunggal@cealliance.com" providerId="None"/>
      </p:ext>
    </p:extLst>
  </p:cmAuthor>
  <p:cmAuthor id="19" name="CLINICALOPTIONS\jconstanzo" initials="C" lastIdx="6" clrIdx="18">
    <p:extLst>
      <p:ext uri="{19B8F6BF-5375-455C-9EA6-DF929625EA0E}">
        <p15:presenceInfo xmlns:p15="http://schemas.microsoft.com/office/powerpoint/2012/main" userId="CLINICALOPTIONS\jconstanz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25D66C-1076-416D-BEAB-BEEC08C060B7}" v="29" dt="2023-12-15T23:30:44.707"/>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73" autoAdjust="0"/>
    <p:restoredTop sz="90847" autoAdjust="0"/>
  </p:normalViewPr>
  <p:slideViewPr>
    <p:cSldViewPr snapToGrid="0">
      <p:cViewPr varScale="1">
        <p:scale>
          <a:sx n="88" d="100"/>
          <a:sy n="88" d="100"/>
        </p:scale>
        <p:origin x="816" y="64"/>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638987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dirty="0"/>
              <a:t>AE, adverse event; IMiD, immunomodulatory drug; mAb, monoclonal antibody; MM, multiple myeloma; ORR, overall response rate; PI, proteasome inhibitor; R/R, relapsed/refractory.</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478877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dirty="0"/>
              <a:t>BCMA, B-cell maturation antigen; CR, complete response; CTCAE, Common Terminology Criteria for Adverse Events; DoR, duration of response; ECOG, Eastern Cooperative Oncology Group; IMiD, immunomodulatory drug; IMWG, International Myeloma Working Group; MM, multiple myeloma; MRD, measurable residual disease; ORR, overall response rate; OS, overall survival; PFS, progression-free survival; PI, proteasome inhibitor; PS, performance status; sCR, stringent complete response; TTR, time to response; VGPR, very good partial response.</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8260898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dirty="0"/>
              <a:t>PR, partial response; RP2D, recommended phase II dose; TAL, talquetamab; TCR, T-cell redirection; TEAE, treatment-emergent adverse event.</a:t>
            </a:r>
            <a:endParaRPr lang="en-US" b="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260898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dirty="0"/>
              <a:t>AE, adverse event; DoR, duration of response; NE, not estimable; TAL, talquetamab; TCR, T-cell redirection.</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231695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dirty="0"/>
              <a:t>CR, complete response; DoR, duration of response; NE, not estimable; ORR, overall response rate; PFS, progression-free survival; PR, partial response; sCR, stringent complete response; TAL, talquetamab; VGPR, very good partial response.</a:t>
            </a:r>
            <a:endParaRPr lang="en-US" b="0"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580881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AE, adverse event; DR, dose reduction.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796367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AE, adverse event; MM, multiple myeloma; PR, partial response; R/R, relapsed/refractory.</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416208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MonumenTAL-1: Impact of Dose Modification on Safety and Efficacy of</a:t>
            </a:r>
            <a:r>
              <a:rPr lang="en-US" sz="4000" dirty="0"/>
              <a:t> Talquetamab </a:t>
            </a:r>
            <a:r>
              <a:rPr lang="en-US" altLang="en-US" sz="4000" dirty="0"/>
              <a:t>in Patients With Relapsed/Refractory Multiple Myeloma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MonumenTAL-1 Modified Dosing: </a:t>
            </a:r>
            <a:r>
              <a:rPr lang="en-US" dirty="0"/>
              <a:t>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1093839" cy="4650686"/>
          </a:xfrm>
        </p:spPr>
        <p:txBody>
          <a:bodyPr/>
          <a:lstStyle/>
          <a:p>
            <a:r>
              <a:rPr lang="en-US" sz="2000" dirty="0"/>
              <a:t>Talquetamab: first-in-class bispecific IgG4 antibody binding GPRC5D and CD3 receptors</a:t>
            </a:r>
            <a:r>
              <a:rPr lang="en-US" sz="2000" baseline="30000" dirty="0"/>
              <a:t>1,2</a:t>
            </a:r>
            <a:endParaRPr lang="en-US" sz="2000" dirty="0"/>
          </a:p>
          <a:p>
            <a:pPr lvl="1"/>
            <a:r>
              <a:rPr lang="en-US" sz="1800" dirty="0"/>
              <a:t>Received FDA accelerated approval for use in patients with R/R MM who have received ≥4 previous lines of therapy including a PI, an IMiD, and anti-CD38 mAb</a:t>
            </a:r>
            <a:r>
              <a:rPr lang="en-US" sz="1800" baseline="30000" dirty="0"/>
              <a:t>1</a:t>
            </a:r>
          </a:p>
          <a:p>
            <a:r>
              <a:rPr lang="en-US" sz="2000" dirty="0"/>
              <a:t>FDA approval based on findings of phase I/II MonumenTAL-1 study, which established durable response (ORR: &gt;71%) to talquetamab in patients with heavily pretreated R/R MM with manageable AE profile</a:t>
            </a:r>
            <a:r>
              <a:rPr lang="en-US" sz="2000" baseline="30000" dirty="0"/>
              <a:t>3</a:t>
            </a:r>
          </a:p>
          <a:p>
            <a:r>
              <a:rPr lang="en-US" sz="2000" dirty="0"/>
              <a:t>Off-target GPRC5D-related AEs (dysgeusia [77%], skin nonrash [73%], nail [63%], and skin rash [40%] toxicities) were commonly observed in MonumenTAL-1 participants, mostly of low-grade intensity</a:t>
            </a:r>
            <a:r>
              <a:rPr lang="en-US" sz="2000" baseline="30000" dirty="0"/>
              <a:t>4</a:t>
            </a:r>
            <a:r>
              <a:rPr lang="en-US" sz="2000" dirty="0"/>
              <a:t> </a:t>
            </a:r>
          </a:p>
          <a:p>
            <a:pPr lvl="1"/>
            <a:r>
              <a:rPr lang="en-US" altLang="en-US" sz="2000" dirty="0"/>
              <a:t>Early </a:t>
            </a:r>
            <a:r>
              <a:rPr lang="en-US" sz="2000" dirty="0"/>
              <a:t>GPRC5D-related AEs (20%) are associated with increased response rate</a:t>
            </a:r>
          </a:p>
          <a:p>
            <a:r>
              <a:rPr lang="en-US" sz="2000" dirty="0"/>
              <a:t>Current analysis of MonumenTAL-1 trial assessed impact of dose modification on GPRC5D-associated AEs following response to talquetamab in patients with R/R MM</a:t>
            </a:r>
            <a:r>
              <a:rPr lang="en-US" sz="2000" baseline="30000" dirty="0"/>
              <a:t>5</a:t>
            </a:r>
            <a:endParaRPr lang="en-US" altLang="en-US" sz="2000" baseline="30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77809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spc="-10" dirty="0">
                <a:solidFill>
                  <a:schemeClr val="bg2"/>
                </a:solidFill>
                <a:latin typeface="Calibri" panose="020F0502020204030204" pitchFamily="34" charset="0"/>
              </a:rPr>
              <a:t>1. Verkleij. Blood Adv. 2021;5:2196. 2. Pillarisetti. Blood. 2020;135:1232. </a:t>
            </a:r>
            <a:r>
              <a:rPr lang="en-US" altLang="en-US" sz="1200" b="0" dirty="0">
                <a:solidFill>
                  <a:schemeClr val="bg2"/>
                </a:solidFill>
                <a:latin typeface="Calibri" panose="020F0502020204030204" pitchFamily="34" charset="0"/>
              </a:rPr>
              <a:t>3. Talquetamab PI.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Chari. NEJM. 2022;387:2232. 5. Chari. ASH 2023. Abstr 1010.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MonumenTAL-1 Modified Dosing: </a:t>
            </a:r>
            <a:r>
              <a:rPr lang="en-US" dirty="0"/>
              <a:t>Study Design</a:t>
            </a:r>
            <a:endParaRPr lang="en-US" altLang="en-US" dirty="0"/>
          </a:p>
        </p:txBody>
      </p:sp>
      <p:sp>
        <p:nvSpPr>
          <p:cNvPr id="10" name="Content Placeholder 2">
            <a:extLst>
              <a:ext uri="{FF2B5EF4-FFF2-40B4-BE49-F238E27FC236}">
                <a16:creationId xmlns:a16="http://schemas.microsoft.com/office/drawing/2014/main" id="{F5F247B7-042B-479F-BF18-7BA9BD6D6FB9}"/>
              </a:ext>
            </a:extLst>
          </p:cNvPr>
          <p:cNvSpPr>
            <a:spLocks noGrp="1"/>
          </p:cNvSpPr>
          <p:nvPr>
            <p:ph idx="1"/>
          </p:nvPr>
        </p:nvSpPr>
        <p:spPr>
          <a:xfrm>
            <a:off x="615290" y="1509224"/>
            <a:ext cx="10877529" cy="540011"/>
          </a:xfrm>
        </p:spPr>
        <p:txBody>
          <a:bodyPr/>
          <a:lstStyle/>
          <a:p>
            <a:r>
              <a:rPr lang="en-US" sz="2000" dirty="0"/>
              <a:t>Multicenter, open-label phase I/II trial</a:t>
            </a:r>
          </a:p>
          <a:p>
            <a:endParaRPr lang="en-US" sz="2000" dirty="0"/>
          </a:p>
          <a:p>
            <a:endParaRPr lang="en-US" sz="2000" dirty="0"/>
          </a:p>
          <a:p>
            <a:endParaRPr lang="en-US" sz="2000" dirty="0"/>
          </a:p>
          <a:p>
            <a:endParaRPr lang="en-US" sz="2000" dirty="0"/>
          </a:p>
          <a:p>
            <a:endParaRPr lang="en-US" sz="2000" dirty="0"/>
          </a:p>
          <a:p>
            <a:endParaRPr lang="en-US" sz="2000" dirty="0"/>
          </a:p>
          <a:p>
            <a:pPr marL="0" indent="0">
              <a:buNone/>
            </a:pPr>
            <a:endParaRPr lang="en-US" sz="2000" dirty="0"/>
          </a:p>
          <a:p>
            <a:endParaRPr lang="en-US" sz="2200" dirty="0"/>
          </a:p>
        </p:txBody>
      </p:sp>
      <p:sp>
        <p:nvSpPr>
          <p:cNvPr id="11" name="Text Box 15">
            <a:extLst>
              <a:ext uri="{FF2B5EF4-FFF2-40B4-BE49-F238E27FC236}">
                <a16:creationId xmlns:a16="http://schemas.microsoft.com/office/drawing/2014/main" id="{6C6A6980-DA94-A440-A97B-4D97F80EA2D4}"/>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Chari. ASH 2022. Abstr 157. NCT03399799. NCT04634552.</a:t>
            </a:r>
            <a:endParaRPr lang="en-US" altLang="en-US" sz="1200" b="0" dirty="0">
              <a:solidFill>
                <a:schemeClr val="bg2"/>
              </a:solidFill>
              <a:latin typeface="Calibri" panose="020F0502020204030204" pitchFamily="34" charset="0"/>
            </a:endParaRPr>
          </a:p>
        </p:txBody>
      </p:sp>
      <p:sp>
        <p:nvSpPr>
          <p:cNvPr id="17" name="TextBox 23">
            <a:extLst>
              <a:ext uri="{FF2B5EF4-FFF2-40B4-BE49-F238E27FC236}">
                <a16:creationId xmlns:a16="http://schemas.microsoft.com/office/drawing/2014/main" id="{6C2A69E4-B6AE-D64C-BC8C-079EC4480326}"/>
              </a:ext>
            </a:extLst>
          </p:cNvPr>
          <p:cNvSpPr txBox="1">
            <a:spLocks noChangeArrowheads="1"/>
          </p:cNvSpPr>
          <p:nvPr/>
        </p:nvSpPr>
        <p:spPr bwMode="auto">
          <a:xfrm>
            <a:off x="719138" y="2234764"/>
            <a:ext cx="3970050" cy="2529923"/>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lang="en-US" altLang="en-US" sz="1600" b="0" dirty="0">
                <a:solidFill>
                  <a:srgbClr val="000000"/>
                </a:solidFill>
                <a:latin typeface="Calibri" panose="020F0502020204030204" pitchFamily="34" charset="0"/>
                <a:ea typeface="ＭＳ Ｐゴシック" panose="020B0600070205080204" pitchFamily="34" charset="-128"/>
                <a:cs typeface="Calibri" panose="020F0502020204030204" pitchFamily="34" charset="0"/>
              </a:rPr>
              <a:t>Adults with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measurable MM </a:t>
            </a:r>
          </a:p>
          <a:p>
            <a:pPr marL="0" marR="0" lvl="0" indent="0" algn="ctr" defTabSz="914400"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endParaRPr lang="en-US" altLang="en-US" sz="1600" b="0" dirty="0">
              <a:solidFill>
                <a:srgbClr val="000000"/>
              </a:solidFill>
              <a:latin typeface="Calibri" panose="020F0502020204030204" pitchFamily="34" charset="0"/>
              <a:ea typeface="ＭＳ Ｐゴシック" panose="020B0600070205080204" pitchFamily="34" charset="-128"/>
              <a:cs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6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Phase I: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progression on or intolerance to all established therapies; ECOG PS 0-1</a:t>
            </a:r>
          </a:p>
          <a:p>
            <a:pPr marL="0" marR="0" lvl="0" indent="0" algn="ctr" defTabSz="914400"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6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Phase II: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≥3 prior lines of therapy that included a PI, an IMiD, and an anti-CD38 antibody; ECOG PS 0-</a:t>
            </a:r>
            <a:r>
              <a:rPr lang="en-US" altLang="en-US" sz="1600" b="0" dirty="0">
                <a:solidFill>
                  <a:srgbClr val="000000"/>
                </a:solidFill>
                <a:latin typeface="Calibri" panose="020F0502020204030204" pitchFamily="34" charset="0"/>
                <a:ea typeface="ＭＳ Ｐゴシック" panose="020B0600070205080204" pitchFamily="34" charset="-128"/>
                <a:cs typeface="Calibri" panose="020F0502020204030204" pitchFamily="34" charset="0"/>
              </a:rPr>
              <a:t>2</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 serum M-protein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≥1.0 g/dL or urine M-protein ≥200 mg/24 hr or light chain MM with no measurable disease in serum or urine</a:t>
            </a:r>
          </a:p>
        </p:txBody>
      </p:sp>
      <p:sp>
        <p:nvSpPr>
          <p:cNvPr id="18" name="Rectangle 49">
            <a:extLst>
              <a:ext uri="{FF2B5EF4-FFF2-40B4-BE49-F238E27FC236}">
                <a16:creationId xmlns:a16="http://schemas.microsoft.com/office/drawing/2014/main" id="{A1D09C0A-92DB-E34E-981B-5B47EA5A5E5D}"/>
              </a:ext>
            </a:extLst>
          </p:cNvPr>
          <p:cNvSpPr>
            <a:spLocks noChangeArrowheads="1"/>
          </p:cNvSpPr>
          <p:nvPr/>
        </p:nvSpPr>
        <p:spPr bwMode="auto">
          <a:xfrm>
            <a:off x="5739771" y="1930394"/>
            <a:ext cx="5019656"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Talquetamab </a:t>
            </a:r>
            <a:r>
              <a:rPr lang="en-US" altLang="en-US" sz="1800" b="0" dirty="0">
                <a:solidFill>
                  <a:schemeClr val="tx1"/>
                </a:solidFill>
                <a:latin typeface="Calibri" panose="020F0502020204030204" pitchFamily="34" charset="0"/>
              </a:rPr>
              <a:t>0.4 mg/kg SC QW*</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143)</a:t>
            </a:r>
          </a:p>
        </p:txBody>
      </p:sp>
      <p:sp>
        <p:nvSpPr>
          <p:cNvPr id="21" name="Rectangle 49">
            <a:extLst>
              <a:ext uri="{FF2B5EF4-FFF2-40B4-BE49-F238E27FC236}">
                <a16:creationId xmlns:a16="http://schemas.microsoft.com/office/drawing/2014/main" id="{5424B86F-2383-C344-A5F0-98749446A450}"/>
              </a:ext>
            </a:extLst>
          </p:cNvPr>
          <p:cNvSpPr>
            <a:spLocks noChangeArrowheads="1"/>
          </p:cNvSpPr>
          <p:nvPr/>
        </p:nvSpPr>
        <p:spPr bwMode="auto">
          <a:xfrm>
            <a:off x="5739772" y="3030323"/>
            <a:ext cx="5019656" cy="91440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Talquetamab </a:t>
            </a:r>
            <a:r>
              <a:rPr lang="en-US" altLang="en-US" sz="1800" b="0" dirty="0">
                <a:solidFill>
                  <a:schemeClr val="tx1"/>
                </a:solidFill>
                <a:latin typeface="Calibri" panose="020F0502020204030204" pitchFamily="34" charset="0"/>
              </a:rPr>
              <a:t>0.8 mg/kg SC Q2W*</a:t>
            </a:r>
            <a:endParaRPr lang="en-US" altLang="en-US" sz="18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145)</a:t>
            </a:r>
          </a:p>
        </p:txBody>
      </p:sp>
      <p:sp>
        <p:nvSpPr>
          <p:cNvPr id="22" name="TextBox 21">
            <a:extLst>
              <a:ext uri="{FF2B5EF4-FFF2-40B4-BE49-F238E27FC236}">
                <a16:creationId xmlns:a16="http://schemas.microsoft.com/office/drawing/2014/main" id="{3ADC86EF-7298-42CD-B5D8-495B807CB53B}"/>
              </a:ext>
            </a:extLst>
          </p:cNvPr>
          <p:cNvSpPr txBox="1"/>
          <p:nvPr/>
        </p:nvSpPr>
        <p:spPr bwMode="auto">
          <a:xfrm>
            <a:off x="5731690" y="5092862"/>
            <a:ext cx="5383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Calibri" panose="020F0502020204030204" pitchFamily="34" charset="0"/>
              </a:rPr>
              <a:t>*Previous anti-BCMA therapy allowed; T-cell redirection therapy naive. </a:t>
            </a:r>
            <a:endParaRPr lang="en-US" sz="1400" b="0" dirty="0">
              <a:solidFill>
                <a:schemeClr val="bg1"/>
              </a:solidFill>
              <a:highlight>
                <a:srgbClr val="FFFF00"/>
              </a:highlight>
              <a:latin typeface="Calibri" panose="020F0502020204030204" pitchFamily="34" charset="0"/>
            </a:endParaRPr>
          </a:p>
        </p:txBody>
      </p:sp>
      <p:sp>
        <p:nvSpPr>
          <p:cNvPr id="5" name="Rectangle 49">
            <a:extLst>
              <a:ext uri="{FF2B5EF4-FFF2-40B4-BE49-F238E27FC236}">
                <a16:creationId xmlns:a16="http://schemas.microsoft.com/office/drawing/2014/main" id="{64B415A8-169C-3ED2-C8A6-2A983BA31E0A}"/>
              </a:ext>
            </a:extLst>
          </p:cNvPr>
          <p:cNvSpPr>
            <a:spLocks noChangeArrowheads="1"/>
          </p:cNvSpPr>
          <p:nvPr/>
        </p:nvSpPr>
        <p:spPr bwMode="auto">
          <a:xfrm>
            <a:off x="5731690" y="4178462"/>
            <a:ext cx="5027738" cy="914400"/>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Prior T-Cell Redirection Group: Talquetamab </a:t>
            </a:r>
            <a:br>
              <a:rPr lang="en-US" altLang="en-US" sz="180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Either 0.4 mg/kg SC QW or 0.8 mg/kg SC Q2W</a:t>
            </a:r>
            <a:endParaRPr lang="en-US" altLang="en-US" sz="18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51)</a:t>
            </a:r>
          </a:p>
        </p:txBody>
      </p:sp>
      <p:cxnSp>
        <p:nvCxnSpPr>
          <p:cNvPr id="14" name="Straight Arrow Connector 13">
            <a:extLst>
              <a:ext uri="{FF2B5EF4-FFF2-40B4-BE49-F238E27FC236}">
                <a16:creationId xmlns:a16="http://schemas.microsoft.com/office/drawing/2014/main" id="{CA0B570B-C49B-17D4-B125-80F5B121B086}"/>
              </a:ext>
            </a:extLst>
          </p:cNvPr>
          <p:cNvCxnSpPr>
            <a:cxnSpLocks/>
          </p:cNvCxnSpPr>
          <p:nvPr/>
        </p:nvCxnSpPr>
        <p:spPr bwMode="auto">
          <a:xfrm>
            <a:off x="4846545" y="2387594"/>
            <a:ext cx="727788" cy="0"/>
          </a:xfrm>
          <a:prstGeom prst="straightConnector1">
            <a:avLst/>
          </a:prstGeom>
          <a:noFill/>
          <a:ln w="28575" cap="flat" cmpd="sng" algn="ctr">
            <a:solidFill>
              <a:schemeClr val="bg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C34B8A0E-8DB0-CF88-5518-D53BC879F1AD}"/>
              </a:ext>
            </a:extLst>
          </p:cNvPr>
          <p:cNvCxnSpPr>
            <a:cxnSpLocks/>
          </p:cNvCxnSpPr>
          <p:nvPr/>
        </p:nvCxnSpPr>
        <p:spPr bwMode="auto">
          <a:xfrm>
            <a:off x="4846545" y="3487523"/>
            <a:ext cx="727788" cy="0"/>
          </a:xfrm>
          <a:prstGeom prst="straightConnector1">
            <a:avLst/>
          </a:prstGeom>
          <a:noFill/>
          <a:ln w="28575"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3A0E3573-8652-9DC8-59D8-C47135B5831D}"/>
              </a:ext>
            </a:extLst>
          </p:cNvPr>
          <p:cNvCxnSpPr>
            <a:cxnSpLocks/>
          </p:cNvCxnSpPr>
          <p:nvPr/>
        </p:nvCxnSpPr>
        <p:spPr bwMode="auto">
          <a:xfrm>
            <a:off x="4846545" y="4635662"/>
            <a:ext cx="727788" cy="0"/>
          </a:xfrm>
          <a:prstGeom prst="straightConnector1">
            <a:avLst/>
          </a:prstGeom>
          <a:noFill/>
          <a:ln w="28575" cap="flat" cmpd="sng" algn="ctr">
            <a:solidFill>
              <a:schemeClr val="bg1"/>
            </a:solidFill>
            <a:prstDash val="solid"/>
            <a:round/>
            <a:headEnd type="none" w="med" len="med"/>
            <a:tailEnd type="triangle"/>
          </a:ln>
          <a:effectLst/>
        </p:spPr>
      </p:cxnSp>
      <p:sp>
        <p:nvSpPr>
          <p:cNvPr id="3" name="TextBox 2">
            <a:extLst>
              <a:ext uri="{FF2B5EF4-FFF2-40B4-BE49-F238E27FC236}">
                <a16:creationId xmlns:a16="http://schemas.microsoft.com/office/drawing/2014/main" id="{7F072B3A-734C-849D-8C1D-0F86E6C646D0}"/>
              </a:ext>
            </a:extLst>
          </p:cNvPr>
          <p:cNvSpPr txBox="1"/>
          <p:nvPr/>
        </p:nvSpPr>
        <p:spPr bwMode="auto">
          <a:xfrm>
            <a:off x="741376" y="5155911"/>
            <a:ext cx="877195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ts val="600"/>
              </a:spcBef>
            </a:pPr>
            <a:r>
              <a:rPr lang="en-US" sz="1800" b="1" dirty="0">
                <a:solidFill>
                  <a:schemeClr val="bg1"/>
                </a:solidFill>
                <a:latin typeface="+mn-lt"/>
              </a:rPr>
              <a:t>Primary endpoint (phase II): </a:t>
            </a:r>
            <a:r>
              <a:rPr lang="en-US" sz="1800" b="0" dirty="0">
                <a:solidFill>
                  <a:schemeClr val="bg1"/>
                </a:solidFill>
                <a:latin typeface="+mn-lt"/>
              </a:rPr>
              <a:t>ORR</a:t>
            </a:r>
            <a:r>
              <a:rPr lang="en-US" sz="1800" b="0" baseline="30000" dirty="0">
                <a:solidFill>
                  <a:schemeClr val="bg1"/>
                </a:solidFill>
                <a:latin typeface="+mn-lt"/>
              </a:rPr>
              <a:t>†</a:t>
            </a:r>
          </a:p>
          <a:p>
            <a:pPr>
              <a:spcBef>
                <a:spcPts val="600"/>
              </a:spcBef>
            </a:pPr>
            <a:r>
              <a:rPr lang="en-US" sz="1800" b="1" dirty="0">
                <a:solidFill>
                  <a:schemeClr val="bg1"/>
                </a:solidFill>
                <a:latin typeface="+mn-lt"/>
              </a:rPr>
              <a:t>Secondary endpoints (phase II): </a:t>
            </a:r>
            <a:r>
              <a:rPr lang="en-US" sz="1800" b="0" dirty="0">
                <a:solidFill>
                  <a:schemeClr val="bg1"/>
                </a:solidFill>
                <a:latin typeface="+mn-lt"/>
              </a:rPr>
              <a:t>DoR, ≥ VGPR rate, ≥ CR, sCR rate, TTR, PFS, OS, MRD, safety</a:t>
            </a:r>
          </a:p>
          <a:p>
            <a:pPr>
              <a:spcBef>
                <a:spcPts val="600"/>
              </a:spcBef>
            </a:pPr>
            <a:r>
              <a:rPr lang="en-US" sz="1800" dirty="0">
                <a:solidFill>
                  <a:schemeClr val="bg1"/>
                </a:solidFill>
                <a:latin typeface="+mn-lt"/>
              </a:rPr>
              <a:t>Exploratory endpoint: </a:t>
            </a:r>
            <a:r>
              <a:rPr lang="en-US" sz="1800" b="0" dirty="0">
                <a:solidFill>
                  <a:schemeClr val="bg1"/>
                </a:solidFill>
                <a:latin typeface="+mn-lt"/>
              </a:rPr>
              <a:t>efficacy and safety in modified dosin</a:t>
            </a:r>
            <a:r>
              <a:rPr lang="en-US" b="0" dirty="0">
                <a:solidFill>
                  <a:schemeClr val="bg1"/>
                </a:solidFill>
                <a:latin typeface="+mn-lt"/>
              </a:rPr>
              <a:t>g cohorts</a:t>
            </a:r>
            <a:endParaRPr lang="en-US" sz="1800" b="0" dirty="0">
              <a:solidFill>
                <a:schemeClr val="bg1"/>
              </a:solidFill>
              <a:latin typeface="+mn-lt"/>
            </a:endParaRPr>
          </a:p>
        </p:txBody>
      </p:sp>
      <p:sp>
        <p:nvSpPr>
          <p:cNvPr id="4" name="Rectangle 3">
            <a:extLst>
              <a:ext uri="{FF2B5EF4-FFF2-40B4-BE49-F238E27FC236}">
                <a16:creationId xmlns:a16="http://schemas.microsoft.com/office/drawing/2014/main" id="{EF17C4BC-8FE0-B008-15CC-9BE39349A1BC}"/>
              </a:ext>
            </a:extLst>
          </p:cNvPr>
          <p:cNvSpPr/>
          <p:nvPr/>
        </p:nvSpPr>
        <p:spPr bwMode="auto">
          <a:xfrm>
            <a:off x="710340" y="5857781"/>
            <a:ext cx="7386914" cy="369332"/>
          </a:xfrm>
          <a:prstGeom prst="rect">
            <a:avLst/>
          </a:prstGeom>
          <a:noFill/>
          <a:ln w="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TextBox 5">
            <a:extLst>
              <a:ext uri="{FF2B5EF4-FFF2-40B4-BE49-F238E27FC236}">
                <a16:creationId xmlns:a16="http://schemas.microsoft.com/office/drawing/2014/main" id="{E69D4B91-F90F-B6E0-28F5-445A19D28128}"/>
              </a:ext>
            </a:extLst>
          </p:cNvPr>
          <p:cNvSpPr txBox="1"/>
          <p:nvPr/>
        </p:nvSpPr>
        <p:spPr bwMode="auto">
          <a:xfrm>
            <a:off x="8097254" y="5860558"/>
            <a:ext cx="14024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i="1" dirty="0">
                <a:solidFill>
                  <a:srgbClr val="E1471D"/>
                </a:solidFill>
                <a:latin typeface="Calibri" panose="020F0502020204030204" pitchFamily="34" charset="0"/>
              </a:rPr>
              <a:t>This analysis</a:t>
            </a:r>
          </a:p>
        </p:txBody>
      </p:sp>
      <p:sp>
        <p:nvSpPr>
          <p:cNvPr id="12" name="TextBox 11">
            <a:extLst>
              <a:ext uri="{FF2B5EF4-FFF2-40B4-BE49-F238E27FC236}">
                <a16:creationId xmlns:a16="http://schemas.microsoft.com/office/drawing/2014/main" id="{2D035144-F71E-6061-2D69-902CE2035C35}"/>
              </a:ext>
            </a:extLst>
          </p:cNvPr>
          <p:cNvSpPr txBox="1"/>
          <p:nvPr/>
        </p:nvSpPr>
        <p:spPr bwMode="auto">
          <a:xfrm>
            <a:off x="4846545" y="6394889"/>
            <a:ext cx="41191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it-IT" sz="1400" b="0" baseline="30000" dirty="0">
                <a:solidFill>
                  <a:schemeClr val="bg1"/>
                </a:solidFill>
                <a:latin typeface="+mn-lt"/>
              </a:rPr>
              <a:t>†</a:t>
            </a:r>
            <a:r>
              <a:rPr lang="it-IT" sz="1400" b="0" dirty="0">
                <a:solidFill>
                  <a:schemeClr val="bg1"/>
                </a:solidFill>
                <a:latin typeface="Calibri" panose="020F0502020204030204" pitchFamily="34" charset="0"/>
              </a:rPr>
              <a:t>ORR was per IMWG criteria; TEAEs per CTCAE v4.03.</a:t>
            </a:r>
            <a:endParaRPr lang="en-US" sz="1400" b="0" dirty="0">
              <a:solidFill>
                <a:schemeClr val="bg1"/>
              </a:solidFill>
              <a:latin typeface="Calibri" panose="020F0502020204030204" pitchFamily="34" charset="0"/>
            </a:endParaRPr>
          </a:p>
        </p:txBody>
      </p:sp>
      <p:grpSp>
        <p:nvGrpSpPr>
          <p:cNvPr id="2" name="Group 1">
            <a:extLst>
              <a:ext uri="{FF2B5EF4-FFF2-40B4-BE49-F238E27FC236}">
                <a16:creationId xmlns:a16="http://schemas.microsoft.com/office/drawing/2014/main" id="{ADEB330D-2091-F9F1-1CAB-681490D1D8FB}"/>
              </a:ext>
            </a:extLst>
          </p:cNvPr>
          <p:cNvGrpSpPr/>
          <p:nvPr/>
        </p:nvGrpSpPr>
        <p:grpSpPr>
          <a:xfrm>
            <a:off x="8869472" y="6298815"/>
            <a:ext cx="2877113" cy="394353"/>
            <a:chOff x="8869472" y="6298815"/>
            <a:chExt cx="2877113" cy="394353"/>
          </a:xfrm>
        </p:grpSpPr>
        <p:pic>
          <p:nvPicPr>
            <p:cNvPr id="13" name="Picture 12">
              <a:extLst>
                <a:ext uri="{FF2B5EF4-FFF2-40B4-BE49-F238E27FC236}">
                  <a16:creationId xmlns:a16="http://schemas.microsoft.com/office/drawing/2014/main" id="{48B327C9-EFD4-3EB6-A3B4-F3EF062DE2F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6" name="Rectangle 15">
              <a:extLst>
                <a:ext uri="{FF2B5EF4-FFF2-40B4-BE49-F238E27FC236}">
                  <a16:creationId xmlns:a16="http://schemas.microsoft.com/office/drawing/2014/main" id="{744EEEBF-2AC6-AC6B-5B69-13FE517009C9}"/>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4"/>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249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MonumenTAL-1 Modified Dosing: </a:t>
            </a:r>
            <a:br>
              <a:rPr lang="en-US" altLang="en-US" sz="3600" dirty="0"/>
            </a:br>
            <a:r>
              <a:rPr lang="en-US" altLang="en-US" sz="3600" dirty="0"/>
              <a:t>Prospective Cohorts Assignment</a:t>
            </a:r>
            <a:endParaRPr lang="en-US" altLang="en-US" dirty="0"/>
          </a:p>
        </p:txBody>
      </p:sp>
      <p:sp>
        <p:nvSpPr>
          <p:cNvPr id="10" name="Content Placeholder 2">
            <a:extLst>
              <a:ext uri="{FF2B5EF4-FFF2-40B4-BE49-F238E27FC236}">
                <a16:creationId xmlns:a16="http://schemas.microsoft.com/office/drawing/2014/main" id="{F5F247B7-042B-479F-BF18-7BA9BD6D6FB9}"/>
              </a:ext>
            </a:extLst>
          </p:cNvPr>
          <p:cNvSpPr>
            <a:spLocks noGrp="1"/>
          </p:cNvSpPr>
          <p:nvPr>
            <p:ph idx="1"/>
          </p:nvPr>
        </p:nvSpPr>
        <p:spPr>
          <a:xfrm>
            <a:off x="604675" y="1513047"/>
            <a:ext cx="9862799" cy="4650686"/>
          </a:xfrm>
        </p:spPr>
        <p:txBody>
          <a:bodyPr/>
          <a:lstStyle/>
          <a:p>
            <a:r>
              <a:rPr lang="en-US" sz="2000" dirty="0"/>
              <a:t>Responsive dose reduction cohorts:</a:t>
            </a:r>
          </a:p>
          <a:p>
            <a:pPr lvl="1"/>
            <a:r>
              <a:rPr lang="en-US" sz="2000" dirty="0"/>
              <a:t>Include phase I/II patients who reduced RP2D dose after ≥ PR, for TEAE mitigation, or both (n = 50)</a:t>
            </a:r>
          </a:p>
          <a:p>
            <a:pPr lvl="2"/>
            <a:r>
              <a:rPr lang="en-US" sz="1800" dirty="0"/>
              <a:t>TCR-naive QW patients, n = 25; Q2W patients, n = 15; prior TCR patients, n = 10</a:t>
            </a:r>
          </a:p>
          <a:p>
            <a:r>
              <a:rPr lang="en-US" sz="2000" b="1" dirty="0"/>
              <a:t>Prospective dose-reduction cohorts (pooled), prespecified in phase I (N = 24):</a:t>
            </a:r>
          </a:p>
          <a:p>
            <a:pPr lvl="1"/>
            <a:r>
              <a:rPr lang="en-US" sz="2000" dirty="0"/>
              <a:t>Patients in these cohorts switched TAL dose after achieving ≥ PR (n = 19)</a:t>
            </a:r>
          </a:p>
          <a:p>
            <a:pPr lvl="2"/>
            <a:r>
              <a:rPr lang="en-US" sz="1800" dirty="0"/>
              <a:t>TAL 0.8 mg/kg Q2W → TAL 0.4 mg/kg Q2W (n = 9) after confirmed ≥ PR at next cycle</a:t>
            </a:r>
          </a:p>
          <a:p>
            <a:pPr lvl="2"/>
            <a:r>
              <a:rPr lang="en-US" sz="1800" dirty="0"/>
              <a:t>TAL 0.8 mg/kg Q2W → TAL 0.8 mg/kg Q4W (n = 10) after confirmed ≥ PR at next cycle</a:t>
            </a:r>
            <a:endParaRPr lang="en-US" sz="2000" strike="sngStrike" dirty="0">
              <a:solidFill>
                <a:srgbClr val="FF0000"/>
              </a:solidFill>
            </a:endParaRPr>
          </a:p>
          <a:p>
            <a:endParaRPr lang="en-US" sz="2000" dirty="0"/>
          </a:p>
        </p:txBody>
      </p:sp>
      <p:sp>
        <p:nvSpPr>
          <p:cNvPr id="11" name="Text Box 15">
            <a:extLst>
              <a:ext uri="{FF2B5EF4-FFF2-40B4-BE49-F238E27FC236}">
                <a16:creationId xmlns:a16="http://schemas.microsoft.com/office/drawing/2014/main" id="{6C6A6980-DA94-A440-A97B-4D97F80EA2D4}"/>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Chari. ASH 2023. Abstr 1010.</a:t>
            </a:r>
          </a:p>
        </p:txBody>
      </p:sp>
    </p:spTree>
    <p:extLst>
      <p:ext uri="{BB962C8B-B14F-4D97-AF65-F5344CB8AC3E}">
        <p14:creationId xmlns:p14="http://schemas.microsoft.com/office/powerpoint/2010/main" val="973609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MonumenTAL-1 Modified Dosing:</a:t>
            </a:r>
            <a:br>
              <a:rPr lang="en-US" altLang="en-US" sz="3600" dirty="0"/>
            </a:br>
            <a:r>
              <a:rPr lang="en-US" dirty="0"/>
              <a:t>Efficacy in TAL-Responsive, Dose-Reduction Cohorts</a:t>
            </a:r>
            <a:endParaRPr lang="en-US" altLang="en-US" dirty="0"/>
          </a:p>
        </p:txBody>
      </p:sp>
      <p:sp>
        <p:nvSpPr>
          <p:cNvPr id="5" name="Content Placeholder 4">
            <a:extLst>
              <a:ext uri="{FF2B5EF4-FFF2-40B4-BE49-F238E27FC236}">
                <a16:creationId xmlns:a16="http://schemas.microsoft.com/office/drawing/2014/main" id="{013550C7-7B29-9524-B64E-52867C3A0FA8}"/>
              </a:ext>
            </a:extLst>
          </p:cNvPr>
          <p:cNvSpPr>
            <a:spLocks noGrp="1"/>
          </p:cNvSpPr>
          <p:nvPr>
            <p:ph idx="1"/>
          </p:nvPr>
        </p:nvSpPr>
        <p:spPr/>
        <p:txBody>
          <a:bodyPr/>
          <a:lstStyle/>
          <a:p>
            <a:pPr>
              <a:lnSpc>
                <a:spcPct val="100000"/>
              </a:lnSpc>
              <a:spcBef>
                <a:spcPts val="600"/>
              </a:spcBef>
              <a:spcAft>
                <a:spcPts val="0"/>
              </a:spcAft>
            </a:pPr>
            <a:r>
              <a:rPr lang="en-US" sz="2400" dirty="0"/>
              <a:t>TAL dose reduction typically occurred after achieving a response</a:t>
            </a:r>
          </a:p>
          <a:p>
            <a:pPr>
              <a:lnSpc>
                <a:spcPct val="100000"/>
              </a:lnSpc>
              <a:spcBef>
                <a:spcPts val="600"/>
              </a:spcBef>
              <a:spcAft>
                <a:spcPts val="0"/>
              </a:spcAft>
            </a:pPr>
            <a:r>
              <a:rPr lang="en-US" sz="2400" dirty="0"/>
              <a:t>Median time to dose reduction following response: </a:t>
            </a:r>
          </a:p>
          <a:p>
            <a:pPr lvl="1">
              <a:lnSpc>
                <a:spcPct val="100000"/>
              </a:lnSpc>
              <a:spcBef>
                <a:spcPts val="600"/>
              </a:spcBef>
              <a:spcAft>
                <a:spcPts val="0"/>
              </a:spcAft>
            </a:pPr>
            <a:r>
              <a:rPr lang="en-US" sz="2200" dirty="0"/>
              <a:t>QW 3.2 mo (range: 1.8-27.0), Q2W 4.5 mo (range: 1.2-28.9), prior TCR 4.7 mo </a:t>
            </a:r>
            <a:br>
              <a:rPr lang="en-US" sz="2200" dirty="0"/>
            </a:br>
            <a:r>
              <a:rPr lang="en-US" sz="2200" dirty="0"/>
              <a:t>(range: 2.3-9.7)</a:t>
            </a:r>
          </a:p>
          <a:p>
            <a:pPr>
              <a:lnSpc>
                <a:spcPct val="100000"/>
              </a:lnSpc>
              <a:spcBef>
                <a:spcPts val="600"/>
              </a:spcBef>
              <a:spcAft>
                <a:spcPts val="0"/>
              </a:spcAft>
            </a:pPr>
            <a:r>
              <a:rPr lang="en-US" sz="2400" dirty="0"/>
              <a:t>Most patients who underwent responsive dose reduction maintained a response</a:t>
            </a:r>
          </a:p>
        </p:txBody>
      </p:sp>
      <p:graphicFrame>
        <p:nvGraphicFramePr>
          <p:cNvPr id="6" name="Group 155">
            <a:extLst>
              <a:ext uri="{FF2B5EF4-FFF2-40B4-BE49-F238E27FC236}">
                <a16:creationId xmlns:a16="http://schemas.microsoft.com/office/drawing/2014/main" id="{B970DB4A-EB65-FE18-5D6B-72D78BE6CC70}"/>
              </a:ext>
            </a:extLst>
          </p:cNvPr>
          <p:cNvGraphicFramePr>
            <a:graphicFrameLocks/>
          </p:cNvGraphicFramePr>
          <p:nvPr>
            <p:extLst>
              <p:ext uri="{D42A27DB-BD31-4B8C-83A1-F6EECF244321}">
                <p14:modId xmlns:p14="http://schemas.microsoft.com/office/powerpoint/2010/main" val="2619680143"/>
              </p:ext>
            </p:extLst>
          </p:nvPr>
        </p:nvGraphicFramePr>
        <p:xfrm>
          <a:off x="675307" y="3788120"/>
          <a:ext cx="10736264" cy="1829340"/>
        </p:xfrm>
        <a:graphic>
          <a:graphicData uri="http://schemas.openxmlformats.org/drawingml/2006/table">
            <a:tbl>
              <a:tblPr/>
              <a:tblGrid>
                <a:gridCol w="3212582">
                  <a:extLst>
                    <a:ext uri="{9D8B030D-6E8A-4147-A177-3AD203B41FA5}">
                      <a16:colId xmlns:a16="http://schemas.microsoft.com/office/drawing/2014/main" val="20000"/>
                    </a:ext>
                  </a:extLst>
                </a:gridCol>
                <a:gridCol w="2507894">
                  <a:extLst>
                    <a:ext uri="{9D8B030D-6E8A-4147-A177-3AD203B41FA5}">
                      <a16:colId xmlns:a16="http://schemas.microsoft.com/office/drawing/2014/main" val="20001"/>
                    </a:ext>
                  </a:extLst>
                </a:gridCol>
                <a:gridCol w="2507894">
                  <a:extLst>
                    <a:ext uri="{9D8B030D-6E8A-4147-A177-3AD203B41FA5}">
                      <a16:colId xmlns:a16="http://schemas.microsoft.com/office/drawing/2014/main" val="20002"/>
                    </a:ext>
                  </a:extLst>
                </a:gridCol>
                <a:gridCol w="2507894">
                  <a:extLst>
                    <a:ext uri="{9D8B030D-6E8A-4147-A177-3AD203B41FA5}">
                      <a16:colId xmlns:a16="http://schemas.microsoft.com/office/drawing/2014/main" val="20003"/>
                    </a:ext>
                  </a:extLst>
                </a:gridCol>
              </a:tblGrid>
              <a:tr h="24266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Outcome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algn="ctr"/>
                      <a:r>
                        <a:rPr lang="en-US" sz="1800" b="1" dirty="0"/>
                        <a:t>Responders With Dose Reduction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algn="ctr"/>
                      <a:endParaRPr lang="en-US" b="1"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algn="ctr"/>
                      <a:endParaRPr lang="en-US" b="1"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912046184"/>
                  </a:ext>
                </a:extLst>
              </a:tr>
              <a:tr h="242668">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Outcome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QW</a:t>
                      </a:r>
                      <a:r>
                        <a:rPr lang="en-US" sz="1800" b="1" baseline="0" dirty="0"/>
                        <a:t>*</a:t>
                      </a:r>
                      <a:r>
                        <a:rPr lang="en-US" sz="1800" b="1" dirty="0"/>
                        <a:t> (n = 24)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a:t>Q2W</a:t>
                      </a:r>
                      <a:r>
                        <a:rPr lang="en-US" sz="1800" b="1" baseline="30000" dirty="0"/>
                        <a:t>†</a:t>
                      </a:r>
                      <a:r>
                        <a:rPr lang="en-US" sz="1800" b="1" dirty="0"/>
                        <a:t> (n = 13)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a:t>Prior TCR</a:t>
                      </a:r>
                      <a:r>
                        <a:rPr lang="en-US" sz="1800" b="1" baseline="30000" dirty="0"/>
                        <a:t>‡</a:t>
                      </a:r>
                      <a:r>
                        <a:rPr lang="en-US" sz="1800" b="1" dirty="0"/>
                        <a:t> (n = 10)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426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follow-up, mo (range)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27.6 (2.7-41.2)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20.8 (12.3-33.6)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21.3 (9.2-29.4)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426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19.8 (12.7-NE)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 (12.5-NE)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24.2 (20.4-NE)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426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DoR, %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78.3 (55.4-90.3)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84.6 (51.2-95.9)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100 (100-100)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7" name="TextBox 6">
            <a:extLst>
              <a:ext uri="{FF2B5EF4-FFF2-40B4-BE49-F238E27FC236}">
                <a16:creationId xmlns:a16="http://schemas.microsoft.com/office/drawing/2014/main" id="{C32BC585-BD18-BA20-1C25-0C9B15F9748B}"/>
              </a:ext>
            </a:extLst>
          </p:cNvPr>
          <p:cNvSpPr txBox="1"/>
          <p:nvPr/>
        </p:nvSpPr>
        <p:spPr bwMode="auto">
          <a:xfrm>
            <a:off x="604675" y="5689009"/>
            <a:ext cx="70588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b="0" baseline="30000" dirty="0">
                <a:solidFill>
                  <a:schemeClr val="bg1"/>
                </a:solidFill>
                <a:latin typeface="Calibri" panose="020F0502020204030204" pitchFamily="34" charset="0"/>
              </a:rPr>
              <a:t>*Dose reduction for AE (n = 21); dose reduction for response only (n = 3).</a:t>
            </a:r>
          </a:p>
          <a:p>
            <a:pPr>
              <a:spcBef>
                <a:spcPts val="0"/>
              </a:spcBef>
            </a:pPr>
            <a:r>
              <a:rPr lang="en-US" b="0" baseline="30000" dirty="0">
                <a:solidFill>
                  <a:schemeClr val="bg1"/>
                </a:solidFill>
                <a:latin typeface="Calibri" panose="020F0502020204030204" pitchFamily="34" charset="0"/>
              </a:rPr>
              <a:t>†Dose reduction for AE (n = 11); dose reduction for response only (n = 2).</a:t>
            </a:r>
          </a:p>
          <a:p>
            <a:pPr>
              <a:spcBef>
                <a:spcPts val="0"/>
              </a:spcBef>
            </a:pPr>
            <a:r>
              <a:rPr lang="en-US" b="0" baseline="30000" dirty="0">
                <a:solidFill>
                  <a:schemeClr val="bg1"/>
                </a:solidFill>
                <a:latin typeface="Calibri" panose="020F0502020204030204" pitchFamily="34" charset="0"/>
              </a:rPr>
              <a:t>‡Dose reduction for AE (n = 9); dose reduction for response only (n = 1).</a:t>
            </a:r>
          </a:p>
        </p:txBody>
      </p:sp>
      <p:sp>
        <p:nvSpPr>
          <p:cNvPr id="2" name="Text Box 15">
            <a:extLst>
              <a:ext uri="{FF2B5EF4-FFF2-40B4-BE49-F238E27FC236}">
                <a16:creationId xmlns:a16="http://schemas.microsoft.com/office/drawing/2014/main" id="{0C7275E3-9939-B147-F74F-0EA70ACCA2D1}"/>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Chari. ASH 2023. Abstr 1010.</a:t>
            </a: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MonumenTAL-1 Modified Dosing:</a:t>
            </a:r>
            <a:br>
              <a:rPr lang="en-US" altLang="en-US" sz="3600" dirty="0"/>
            </a:br>
            <a:r>
              <a:rPr lang="en-US" dirty="0"/>
              <a:t>Efficacy in Prospective Dose-Reduction Cohorts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Chari. ASH 2023. Abstr 1010. 2. Touzeau. EHA 2023. Abstr S191. </a:t>
            </a:r>
          </a:p>
        </p:txBody>
      </p:sp>
      <p:sp>
        <p:nvSpPr>
          <p:cNvPr id="5" name="Content Placeholder 4">
            <a:extLst>
              <a:ext uri="{FF2B5EF4-FFF2-40B4-BE49-F238E27FC236}">
                <a16:creationId xmlns:a16="http://schemas.microsoft.com/office/drawing/2014/main" id="{013550C7-7B29-9524-B64E-52867C3A0FA8}"/>
              </a:ext>
            </a:extLst>
          </p:cNvPr>
          <p:cNvSpPr>
            <a:spLocks noGrp="1"/>
          </p:cNvSpPr>
          <p:nvPr>
            <p:ph idx="1"/>
          </p:nvPr>
        </p:nvSpPr>
        <p:spPr/>
        <p:txBody>
          <a:bodyPr/>
          <a:lstStyle/>
          <a:p>
            <a:r>
              <a:rPr lang="en-US" sz="2400" dirty="0"/>
              <a:t>Median time to dose reduction following response: 3.1 mo (range: 2.3-4.2)</a:t>
            </a:r>
            <a:r>
              <a:rPr lang="en-US" sz="2400" baseline="30000" dirty="0"/>
              <a:t>1</a:t>
            </a:r>
          </a:p>
          <a:p>
            <a:r>
              <a:rPr lang="en-US" sz="2400" dirty="0"/>
              <a:t>Response maintained following prospective dose reduction, with some patients achieving deepening responses</a:t>
            </a:r>
            <a:r>
              <a:rPr lang="en-US" sz="2400" baseline="30000" dirty="0"/>
              <a:t>1</a:t>
            </a:r>
            <a:r>
              <a:rPr lang="en-US" sz="2400" dirty="0"/>
              <a:t>:</a:t>
            </a:r>
          </a:p>
          <a:p>
            <a:pPr lvl="1"/>
            <a:r>
              <a:rPr lang="en-US" sz="2200" dirty="0"/>
              <a:t>ORR: 79.2% (19/24); sCR: 25%; CR: 29.2%; VGPR: 20.8%; PR: 4.2%</a:t>
            </a:r>
          </a:p>
          <a:p>
            <a:r>
              <a:rPr lang="en-US" sz="2400" dirty="0"/>
              <a:t>Outcomes in these cohorts are in line with those observed in TAL 0.8 mg/kg Q2W registrational cohort</a:t>
            </a:r>
            <a:r>
              <a:rPr lang="en-US" sz="2400" baseline="30000" dirty="0"/>
              <a:t>2</a:t>
            </a:r>
          </a:p>
        </p:txBody>
      </p:sp>
      <p:graphicFrame>
        <p:nvGraphicFramePr>
          <p:cNvPr id="6" name="Group 155">
            <a:extLst>
              <a:ext uri="{FF2B5EF4-FFF2-40B4-BE49-F238E27FC236}">
                <a16:creationId xmlns:a16="http://schemas.microsoft.com/office/drawing/2014/main" id="{B970DB4A-EB65-FE18-5D6B-72D78BE6CC70}"/>
              </a:ext>
            </a:extLst>
          </p:cNvPr>
          <p:cNvGraphicFramePr>
            <a:graphicFrameLocks/>
          </p:cNvGraphicFramePr>
          <p:nvPr>
            <p:extLst>
              <p:ext uri="{D42A27DB-BD31-4B8C-83A1-F6EECF244321}">
                <p14:modId xmlns:p14="http://schemas.microsoft.com/office/powerpoint/2010/main" val="217133219"/>
              </p:ext>
            </p:extLst>
          </p:nvPr>
        </p:nvGraphicFramePr>
        <p:xfrm>
          <a:off x="604675" y="4425941"/>
          <a:ext cx="10872443" cy="1737792"/>
        </p:xfrm>
        <a:graphic>
          <a:graphicData uri="http://schemas.openxmlformats.org/drawingml/2006/table">
            <a:tbl>
              <a:tblPr/>
              <a:tblGrid>
                <a:gridCol w="4272126">
                  <a:extLst>
                    <a:ext uri="{9D8B030D-6E8A-4147-A177-3AD203B41FA5}">
                      <a16:colId xmlns:a16="http://schemas.microsoft.com/office/drawing/2014/main" val="20000"/>
                    </a:ext>
                  </a:extLst>
                </a:gridCol>
                <a:gridCol w="6600317">
                  <a:extLst>
                    <a:ext uri="{9D8B030D-6E8A-4147-A177-3AD203B41FA5}">
                      <a16:colId xmlns:a16="http://schemas.microsoft.com/office/drawing/2014/main" val="20001"/>
                    </a:ext>
                  </a:extLst>
                </a:gridCol>
              </a:tblGrid>
              <a:tr h="2426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Outcome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Prospective Dose-Reduction Cohorts (n = 19)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912046184"/>
                  </a:ext>
                </a:extLst>
              </a:tr>
              <a:tr h="2426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follow-up, mo (range)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13.2 (4.0-16.1)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426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PFS, %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13.2 (8.8-NE)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50.1 (27.9-68.7)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426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 (8.3-NE)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689386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MonumenTAL-1 Modified Dosing:</a:t>
            </a:r>
            <a:br>
              <a:rPr lang="en-US" altLang="en-US" sz="3600" dirty="0"/>
            </a:br>
            <a:r>
              <a:rPr lang="en-US" dirty="0"/>
              <a:t>Safety in Prospective Dose-Reduction Cohorts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Chari. ASH 2023. Abstr 1010.</a:t>
            </a:r>
          </a:p>
        </p:txBody>
      </p:sp>
      <p:sp>
        <p:nvSpPr>
          <p:cNvPr id="5" name="Content Placeholder 4">
            <a:extLst>
              <a:ext uri="{FF2B5EF4-FFF2-40B4-BE49-F238E27FC236}">
                <a16:creationId xmlns:a16="http://schemas.microsoft.com/office/drawing/2014/main" id="{B1B91E5A-7007-B65E-6963-923CB2F49C60}"/>
              </a:ext>
            </a:extLst>
          </p:cNvPr>
          <p:cNvSpPr>
            <a:spLocks noGrp="1"/>
          </p:cNvSpPr>
          <p:nvPr>
            <p:ph idx="1"/>
          </p:nvPr>
        </p:nvSpPr>
        <p:spPr>
          <a:xfrm>
            <a:off x="604675" y="5455847"/>
            <a:ext cx="10877529" cy="707886"/>
          </a:xfrm>
        </p:spPr>
        <p:txBody>
          <a:bodyPr/>
          <a:lstStyle/>
          <a:p>
            <a:r>
              <a:rPr lang="en-US" sz="2400" dirty="0"/>
              <a:t>Most GPRC5D-related AEs trended toward improvement or resolution, except for weight loss</a:t>
            </a:r>
          </a:p>
        </p:txBody>
      </p:sp>
      <p:graphicFrame>
        <p:nvGraphicFramePr>
          <p:cNvPr id="8" name="Group 155">
            <a:extLst>
              <a:ext uri="{FF2B5EF4-FFF2-40B4-BE49-F238E27FC236}">
                <a16:creationId xmlns:a16="http://schemas.microsoft.com/office/drawing/2014/main" id="{3FE0BD1A-1D92-5A9F-9E77-96479AEBB6E6}"/>
              </a:ext>
            </a:extLst>
          </p:cNvPr>
          <p:cNvGraphicFramePr>
            <a:graphicFrameLocks/>
          </p:cNvGraphicFramePr>
          <p:nvPr>
            <p:extLst>
              <p:ext uri="{D42A27DB-BD31-4B8C-83A1-F6EECF244321}">
                <p14:modId xmlns:p14="http://schemas.microsoft.com/office/powerpoint/2010/main" val="3443467768"/>
              </p:ext>
            </p:extLst>
          </p:nvPr>
        </p:nvGraphicFramePr>
        <p:xfrm>
          <a:off x="604675" y="1513047"/>
          <a:ext cx="10872444" cy="3384144"/>
        </p:xfrm>
        <a:graphic>
          <a:graphicData uri="http://schemas.openxmlformats.org/drawingml/2006/table">
            <a:tbl>
              <a:tblPr/>
              <a:tblGrid>
                <a:gridCol w="1500644">
                  <a:extLst>
                    <a:ext uri="{9D8B030D-6E8A-4147-A177-3AD203B41FA5}">
                      <a16:colId xmlns:a16="http://schemas.microsoft.com/office/drawing/2014/main" val="20000"/>
                    </a:ext>
                  </a:extLst>
                </a:gridCol>
                <a:gridCol w="1171475">
                  <a:extLst>
                    <a:ext uri="{9D8B030D-6E8A-4147-A177-3AD203B41FA5}">
                      <a16:colId xmlns:a16="http://schemas.microsoft.com/office/drawing/2014/main" val="20001"/>
                    </a:ext>
                  </a:extLst>
                </a:gridCol>
                <a:gridCol w="1171475">
                  <a:extLst>
                    <a:ext uri="{9D8B030D-6E8A-4147-A177-3AD203B41FA5}">
                      <a16:colId xmlns:a16="http://schemas.microsoft.com/office/drawing/2014/main" val="20002"/>
                    </a:ext>
                  </a:extLst>
                </a:gridCol>
                <a:gridCol w="1171475">
                  <a:extLst>
                    <a:ext uri="{9D8B030D-6E8A-4147-A177-3AD203B41FA5}">
                      <a16:colId xmlns:a16="http://schemas.microsoft.com/office/drawing/2014/main" val="3535019659"/>
                    </a:ext>
                  </a:extLst>
                </a:gridCol>
                <a:gridCol w="1171475">
                  <a:extLst>
                    <a:ext uri="{9D8B030D-6E8A-4147-A177-3AD203B41FA5}">
                      <a16:colId xmlns:a16="http://schemas.microsoft.com/office/drawing/2014/main" val="3723745325"/>
                    </a:ext>
                  </a:extLst>
                </a:gridCol>
                <a:gridCol w="1171475">
                  <a:extLst>
                    <a:ext uri="{9D8B030D-6E8A-4147-A177-3AD203B41FA5}">
                      <a16:colId xmlns:a16="http://schemas.microsoft.com/office/drawing/2014/main" val="1236466277"/>
                    </a:ext>
                  </a:extLst>
                </a:gridCol>
                <a:gridCol w="1171475">
                  <a:extLst>
                    <a:ext uri="{9D8B030D-6E8A-4147-A177-3AD203B41FA5}">
                      <a16:colId xmlns:a16="http://schemas.microsoft.com/office/drawing/2014/main" val="2354018346"/>
                    </a:ext>
                  </a:extLst>
                </a:gridCol>
                <a:gridCol w="1171475">
                  <a:extLst>
                    <a:ext uri="{9D8B030D-6E8A-4147-A177-3AD203B41FA5}">
                      <a16:colId xmlns:a16="http://schemas.microsoft.com/office/drawing/2014/main" val="2543239440"/>
                    </a:ext>
                  </a:extLst>
                </a:gridCol>
                <a:gridCol w="1171475">
                  <a:extLst>
                    <a:ext uri="{9D8B030D-6E8A-4147-A177-3AD203B41FA5}">
                      <a16:colId xmlns:a16="http://schemas.microsoft.com/office/drawing/2014/main" val="3621839333"/>
                    </a:ext>
                  </a:extLst>
                </a:gridCol>
              </a:tblGrid>
              <a:tr h="242668">
                <a:tc row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8">
                  <a:txBody>
                    <a:bodyPr/>
                    <a:lstStyle/>
                    <a:p>
                      <a:pPr algn="ctr"/>
                      <a:r>
                        <a:rPr lang="en-US" sz="1600" b="1" dirty="0"/>
                        <a:t>Change in AE Status in Prospective Dose-Reduction Cohorts After Switch vs Matched Nonswitch Cohort</a:t>
                      </a:r>
                    </a:p>
                  </a:txBody>
                  <a:tcPr marL="121881" marR="121881" marT="45774" marB="45774" anchor="ctr" horzOverflow="overflow">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pPr algn="ctr"/>
                      <a:endParaRPr lang="en-US" sz="1400" b="1"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pPr algn="ctr"/>
                      <a:endParaRPr lang="en-US" sz="1400" b="1"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pPr algn="ctr"/>
                      <a:endParaRPr lang="en-US" sz="1400" b="1"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3754750191"/>
                  </a:ext>
                </a:extLst>
              </a:tr>
              <a:tr h="242668">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r>
                        <a:rPr lang="en-US" sz="1600" b="1" dirty="0"/>
                        <a:t>Resolved</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algn="ctr"/>
                      <a:endParaRPr lang="en-US" b="1"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r>
                        <a:rPr lang="en-US" sz="1600" b="1" dirty="0"/>
                        <a:t>Improved but </a:t>
                      </a:r>
                      <a:br>
                        <a:rPr lang="en-US" sz="1600" b="1" dirty="0"/>
                      </a:br>
                      <a:r>
                        <a:rPr lang="en-US" sz="1600" b="1" dirty="0"/>
                        <a:t>Not Resolved</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algn="ctr"/>
                      <a:endParaRPr lang="en-US" b="1"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r>
                        <a:rPr lang="en-US" sz="1600" b="1" dirty="0"/>
                        <a:t>No Change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algn="ctr"/>
                      <a:endParaRPr lang="en-US" b="1"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r>
                        <a:rPr lang="en-US" sz="1600" b="1" dirty="0"/>
                        <a:t>Worsened</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algn="ctr"/>
                      <a:endParaRPr lang="en-US" b="1"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912046184"/>
                  </a:ext>
                </a:extLst>
              </a:tr>
              <a:tr h="242668">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Outcome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400" b="1" dirty="0"/>
                        <a:t>Prospective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t>Without DR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400" b="1" dirty="0"/>
                        <a:t>Prospective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t>Without DR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400" b="1" dirty="0"/>
                        <a:t>Prospective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t>Without DR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400" b="1" dirty="0"/>
                        <a:t>Prospective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t>Without DR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426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Skin toxicity (rash)</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426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Skin toxicity (nonrash)</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426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Oral toxicity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426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Nail toxicity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33983347"/>
                  </a:ext>
                </a:extLst>
              </a:tr>
              <a:tr h="2426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Weight loss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93831221"/>
                  </a:ext>
                </a:extLst>
              </a:tr>
            </a:tbl>
          </a:graphicData>
        </a:graphic>
      </p:graphicFrame>
      <p:sp>
        <p:nvSpPr>
          <p:cNvPr id="9" name="TextBox 8">
            <a:extLst>
              <a:ext uri="{FF2B5EF4-FFF2-40B4-BE49-F238E27FC236}">
                <a16:creationId xmlns:a16="http://schemas.microsoft.com/office/drawing/2014/main" id="{0354D062-403B-AB83-6FD6-9686FC34ADE8}"/>
              </a:ext>
            </a:extLst>
          </p:cNvPr>
          <p:cNvSpPr txBox="1"/>
          <p:nvPr/>
        </p:nvSpPr>
        <p:spPr bwMode="auto">
          <a:xfrm>
            <a:off x="604675" y="4946682"/>
            <a:ext cx="108724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Patient numbers: skin toxicity (rash): prospective, n = 3; no dose reduction, n =  17. Skin toxicity (nonrash): prospective, n = 6; no dose reduction, n =  85. Oral toxicity: prospective, n = 15; no dose reduction, n =  160. Nail toxicity: prospective, n = 9; no dose reduction, n =  92. Weight loss: prospective, n = 8; no dose reduction, n =  106.</a:t>
            </a:r>
          </a:p>
        </p:txBody>
      </p:sp>
    </p:spTree>
    <p:extLst>
      <p:ext uri="{BB962C8B-B14F-4D97-AF65-F5344CB8AC3E}">
        <p14:creationId xmlns:p14="http://schemas.microsoft.com/office/powerpoint/2010/main" val="1224297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MonumenTAL-1 Modified Dosing:</a:t>
            </a:r>
            <a:br>
              <a:rPr lang="en-US" altLang="en-US" sz="3600" dirty="0"/>
            </a:br>
            <a:r>
              <a:rPr lang="en-US" dirty="0"/>
              <a:t>Investigators’ Conclusions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Chari. NEJM. 2022; 387:2232. 2. Chari. ASH 2023. Abstr 1010.</a:t>
            </a:r>
          </a:p>
        </p:txBody>
      </p:sp>
      <p:sp>
        <p:nvSpPr>
          <p:cNvPr id="5" name="Content Placeholder 4">
            <a:extLst>
              <a:ext uri="{FF2B5EF4-FFF2-40B4-BE49-F238E27FC236}">
                <a16:creationId xmlns:a16="http://schemas.microsoft.com/office/drawing/2014/main" id="{4605685C-2E02-C514-48DD-39A01FA69BBC}"/>
              </a:ext>
            </a:extLst>
          </p:cNvPr>
          <p:cNvSpPr>
            <a:spLocks noGrp="1"/>
          </p:cNvSpPr>
          <p:nvPr>
            <p:ph idx="1"/>
          </p:nvPr>
        </p:nvSpPr>
        <p:spPr/>
        <p:txBody>
          <a:bodyPr/>
          <a:lstStyle/>
          <a:p>
            <a:r>
              <a:rPr lang="en-US" sz="2400" dirty="0"/>
              <a:t>Phase I/II MonumenTAL-1 trial demonstrated that talquetamab induced durable responses in patients with R/R MM but was associated with GPRC5D-related AEs</a:t>
            </a:r>
            <a:r>
              <a:rPr lang="en-US" sz="2400" baseline="30000" dirty="0"/>
              <a:t>1</a:t>
            </a:r>
          </a:p>
          <a:p>
            <a:pPr lvl="1"/>
            <a:r>
              <a:rPr lang="en-US" sz="2400" dirty="0"/>
              <a:t>Responses associated with emergent GPRC5D-related AEs</a:t>
            </a:r>
          </a:p>
          <a:p>
            <a:r>
              <a:rPr lang="en-US" sz="2400" dirty="0"/>
              <a:t>Most patients who achieved a response (≥ PR) with talquetamab maintained a response after switch to modified dosing</a:t>
            </a:r>
            <a:r>
              <a:rPr lang="en-US" sz="2400" baseline="30000" dirty="0"/>
              <a:t>2</a:t>
            </a:r>
          </a:p>
          <a:p>
            <a:r>
              <a:rPr lang="en-US" sz="2400" dirty="0"/>
              <a:t>Prospective dose reduction cohorts following ≥ PR on talquetamab showed a trend toward improvement or resolution of most GPRC5D-related AEs and increased immune fitness vs no dose reduction</a:t>
            </a:r>
            <a:r>
              <a:rPr lang="en-US" sz="2400" baseline="30000" dirty="0"/>
              <a:t>2</a:t>
            </a:r>
          </a:p>
          <a:p>
            <a:r>
              <a:rPr lang="en-US" sz="2400" dirty="0"/>
              <a:t>Findings suggest that talquetamab modified dosing in those who achieve a response can improve patients’ tolerability to treatment with sustained efficacy</a:t>
            </a:r>
            <a:r>
              <a:rPr lang="en-US" sz="2400" baseline="30000" dirty="0"/>
              <a:t>2</a:t>
            </a:r>
          </a:p>
          <a:p>
            <a:endParaRPr lang="en-US" sz="2400" dirty="0"/>
          </a:p>
        </p:txBody>
      </p:sp>
    </p:spTree>
    <p:extLst>
      <p:ext uri="{BB962C8B-B14F-4D97-AF65-F5344CB8AC3E}">
        <p14:creationId xmlns:p14="http://schemas.microsoft.com/office/powerpoint/2010/main" val="2627868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6899655b-b2ad-4260-87d5-9524af0eac68">Conference Capsule Slides</Document_x0020_Category>
    <_dlc_DocId xmlns="d54cbe69-32bd-412a-b004-9152f949605e">56M7VY3CDVN5-1931344010-1</_dlc_DocId>
    <_dlc_DocIdUrl xmlns="d54cbe69-32bd-412a-b004-9152f949605e">
      <Url>https://intranet.clinicaloptions.com/mews/oncology/ONC_2023_ASH_CF_(PRP6554)/MM_1010_Chari/_layouts/15/DocIdRedir.aspx?ID=56M7VY3CDVN5-1931344010-1</Url>
      <Description>56M7VY3CDVN5-1931344010-1</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9B0DC9592DDF12449D02FD1F556A1630" ma:contentTypeVersion="1" ma:contentTypeDescription="Create a new document." ma:contentTypeScope="" ma:versionID="bbc57c155b05429c778b75dafc5fd976">
  <xsd:schema xmlns:xsd="http://www.w3.org/2001/XMLSchema" xmlns:xs="http://www.w3.org/2001/XMLSchema" xmlns:p="http://schemas.microsoft.com/office/2006/metadata/properties" xmlns:ns2="d54cbe69-32bd-412a-b004-9152f949605e" xmlns:ns3="6899655b-b2ad-4260-87d5-9524af0eac68" targetNamespace="http://schemas.microsoft.com/office/2006/metadata/properties" ma:root="true" ma:fieldsID="9261441070db770d923f37169e68811d" ns2:_="" ns3:_="">
    <xsd:import namespace="d54cbe69-32bd-412a-b004-9152f949605e"/>
    <xsd:import namespace="6899655b-b2ad-4260-87d5-9524af0eac6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899655b-b2ad-4260-87d5-9524af0eac6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BA55BC3-5A03-47C2-8EC3-D964C3B5E779}">
  <ds:schemaRefs>
    <ds:schemaRef ds:uri="http://www.w3.org/XML/1998/namespace"/>
    <ds:schemaRef ds:uri="http://schemas.microsoft.com/office/2006/documentManagement/types"/>
    <ds:schemaRef ds:uri="http://schemas.openxmlformats.org/package/2006/metadata/core-properties"/>
    <ds:schemaRef ds:uri="http://schemas.microsoft.com/office/2006/metadata/properties"/>
    <ds:schemaRef ds:uri="http://purl.org/dc/terms/"/>
    <ds:schemaRef ds:uri="http://purl.org/dc/elements/1.1/"/>
    <ds:schemaRef ds:uri="d54cbe69-32bd-412a-b004-9152f949605e"/>
    <ds:schemaRef ds:uri="http://purl.org/dc/dcmitype/"/>
    <ds:schemaRef ds:uri="http://schemas.microsoft.com/office/infopath/2007/PartnerControls"/>
    <ds:schemaRef ds:uri="6899655b-b2ad-4260-87d5-9524af0eac68"/>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0179425E-F574-4404-8070-E509A6996A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6899655b-b2ad-4260-87d5-9524af0eac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BDE9C2A3-3E8C-4D2E-A5D9-3447057358F5}">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1937</TotalTime>
  <Words>1903</Words>
  <Application>Microsoft Office PowerPoint</Application>
  <PresentationFormat>Widescreen</PresentationFormat>
  <Paragraphs>194</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2022_CCO_Template</vt:lpstr>
      <vt:lpstr>MonumenTAL-1: Impact of Dose Modification on Safety and Efficacy of Talquetamab in Patients With Relapsed/Refractory Multiple Myeloma</vt:lpstr>
      <vt:lpstr>About These Slides</vt:lpstr>
      <vt:lpstr>MonumenTAL-1 Modified Dosing: Background</vt:lpstr>
      <vt:lpstr>MonumenTAL-1 Modified Dosing: Study Design</vt:lpstr>
      <vt:lpstr>MonumenTAL-1 Modified Dosing:  Prospective Cohorts Assignment</vt:lpstr>
      <vt:lpstr>MonumenTAL-1 Modified Dosing: Efficacy in TAL-Responsive, Dose-Reduction Cohorts</vt:lpstr>
      <vt:lpstr>MonumenTAL-1 Modified Dosing: Efficacy in Prospective Dose-Reduction Cohorts</vt:lpstr>
      <vt:lpstr>MonumenTAL-1 Modified Dosing: Safety in Prospective Dose-Reduction Cohorts</vt:lpstr>
      <vt:lpstr>MonumenTAL-1 Modified Dosing: Investigators’ Conclusions</vt:lpstr>
      <vt:lpstr>Go Online for More CCO  Coverage of ASH 2023!</vt:lpstr>
    </vt:vector>
  </TitlesOfParts>
  <Manager/>
  <Company>CCO</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MonumenTAL-1: Impact of Dose Modification on Safety and Efficacy of Talquetamab in Patients With Relapsed/Refractory Multiple Myeloma</dc:title>
  <dc:subject/>
  <dc:creator>CCO</dc:creator>
  <cp:keywords/>
  <dc:description/>
  <cp:lastModifiedBy>tcunningham@clinicaloptions.com</cp:lastModifiedBy>
  <cp:revision>59</cp:revision>
  <cp:lastPrinted>2016-09-26T20:21:49Z</cp:lastPrinted>
  <dcterms:created xsi:type="dcterms:W3CDTF">2005-05-27T15:08:01Z</dcterms:created>
  <dcterms:modified xsi:type="dcterms:W3CDTF">2023-12-15T23:58:55Z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e67000ed-7bcc-4ea3-a037-595de979e9fd</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0x0101009B0DC9592DDF12449D02FD1F556A1630</vt:lpwstr>
  </property>
  <property fmtid="{D5CDD505-2E9C-101B-9397-08002B2CF9AE}" pid="9" name="MediaServiceImageTags">
    <vt:lpwstr/>
  </property>
</Properties>
</file>