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91" r:id="rId6"/>
  </p:sldMasterIdLst>
  <p:notesMasterIdLst>
    <p:notesMasterId r:id="rId19"/>
  </p:notesMasterIdLst>
  <p:handoutMasterIdLst>
    <p:handoutMasterId r:id="rId20"/>
  </p:handoutMasterIdLst>
  <p:sldIdLst>
    <p:sldId id="321" r:id="rId7"/>
    <p:sldId id="556" r:id="rId8"/>
    <p:sldId id="559" r:id="rId9"/>
    <p:sldId id="596" r:id="rId10"/>
    <p:sldId id="597" r:id="rId11"/>
    <p:sldId id="598" r:id="rId12"/>
    <p:sldId id="599" r:id="rId13"/>
    <p:sldId id="601" r:id="rId14"/>
    <p:sldId id="602" r:id="rId15"/>
    <p:sldId id="603" r:id="rId16"/>
    <p:sldId id="564" r:id="rId17"/>
    <p:sldId id="318" r:id="rId18"/>
  </p:sldIdLst>
  <p:sldSz cx="12192000" cy="6858000"/>
  <p:notesSz cx="7315200" cy="9601200"/>
  <p:custDataLst>
    <p:tags r:id="rId21"/>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58"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2" pos="5112" userDrawn="1">
          <p15:clr>
            <a:srgbClr val="A4A3A4"/>
          </p15:clr>
        </p15:guide>
        <p15:guide id="13" pos="7233"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43" clrIdx="6"/>
  <p:cmAuthor id="2" name="Melanie Couton" initials="MAC" lastIdx="6" clrIdx="3"/>
  <p:cmAuthor id="3" name="ralfieri" initials="ra" lastIdx="2" clrIdx="8"/>
  <p:cmAuthor id="4" name="Megan Capel" initials="MC" lastIdx="20" clrIdx="0"/>
  <p:cmAuthor id="5" name="Andrew Bowser" initials="AB" lastIdx="10" clrIdx="2"/>
  <p:cmAuthor id="6" name="mcalloway" initials="mc" lastIdx="1" clrIdx="4"/>
  <p:cmAuthor id="7" name="agoldman" initials="a" lastIdx="4" clrIdx="9"/>
  <p:cmAuthor id="8" name="Devin Overbey" initials="DO" lastIdx="6" clrIdx="7"/>
  <p:cmAuthor id="9" name="Erik Brady" initials="EB" lastIdx="2" clrIdx="5"/>
  <p:cmAuthor id="10" name=" " initials="MAC" lastIdx="39" clrIdx="1"/>
  <p:cmAuthor id="11" name="Kiran D. Mir-Hudgeons" initials="KDM" lastIdx="13" clrIdx="10">
    <p:extLst>
      <p:ext uri="{19B8F6BF-5375-455C-9EA6-DF929625EA0E}">
        <p15:presenceInfo xmlns:p15="http://schemas.microsoft.com/office/powerpoint/2012/main" userId="S::kmirhudgeons@clinicaloptions.com::988cb7e1-0640-4c3c-b602-3f8e18ce9544" providerId="AD"/>
      </p:ext>
    </p:extLst>
  </p:cmAuthor>
  <p:cmAuthor id="12" name="Timothy Quill" initials="TQ" lastIdx="7" clrIdx="11">
    <p:extLst>
      <p:ext uri="{19B8F6BF-5375-455C-9EA6-DF929625EA0E}">
        <p15:presenceInfo xmlns:p15="http://schemas.microsoft.com/office/powerpoint/2012/main" userId="S::tquill@clinicaloptions.com::b1dc6efb-2995-45e7-a306-57a2c67aa886"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spantry@clinicaloptions.com" initials="s" lastIdx="4" clrIdx="13">
    <p:extLst>
      <p:ext uri="{19B8F6BF-5375-455C-9EA6-DF929625EA0E}">
        <p15:presenceInfo xmlns:p15="http://schemas.microsoft.com/office/powerpoint/2012/main" userId="spantry@clinicaloptions.com" providerId="None"/>
      </p:ext>
    </p:extLst>
  </p:cmAuthor>
  <p:cmAuthor id="15" name="CLINICALOPTIONS\krosenthal" initials="C" lastIdx="2" clrIdx="14">
    <p:extLst>
      <p:ext uri="{19B8F6BF-5375-455C-9EA6-DF929625EA0E}">
        <p15:presenceInfo xmlns:p15="http://schemas.microsoft.com/office/powerpoint/2012/main" userId="CLINICALOPTIONS\krosentha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E1471D"/>
    <a:srgbClr val="015873"/>
    <a:srgbClr val="00823B"/>
    <a:srgbClr val="046376"/>
    <a:srgbClr val="013763"/>
    <a:srgbClr val="033453"/>
    <a:srgbClr val="006264"/>
    <a:srgbClr val="FDB338"/>
    <a:srgbClr val="682E7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223" autoAdjust="0"/>
    <p:restoredTop sz="77738" autoAdjust="0"/>
  </p:normalViewPr>
  <p:slideViewPr>
    <p:cSldViewPr snapToGrid="0" showGuides="1">
      <p:cViewPr varScale="1">
        <p:scale>
          <a:sx n="52" d="100"/>
          <a:sy n="52" d="100"/>
        </p:scale>
        <p:origin x="1028" y="60"/>
      </p:cViewPr>
      <p:guideLst>
        <p:guide orient="horz" pos="4128"/>
        <p:guide orient="horz" pos="1008"/>
        <p:guide orient="horz" pos="4032"/>
        <p:guide orient="horz" pos="151"/>
        <p:guide orient="horz" pos="258"/>
        <p:guide orient="horz" pos="3912"/>
        <p:guide orient="horz"/>
        <p:guide pos="329"/>
        <p:guide pos="7407"/>
        <p:guide pos="3843"/>
        <p:guide pos="453"/>
        <p:guide pos="5112"/>
        <p:guide pos="7233"/>
      </p:guideLst>
    </p:cSldViewPr>
  </p:slideViewPr>
  <p:outlineViewPr>
    <p:cViewPr>
      <p:scale>
        <a:sx n="33" d="100"/>
        <a:sy n="33" d="100"/>
      </p:scale>
      <p:origin x="0" y="0"/>
    </p:cViewPr>
  </p:outlineViewPr>
  <p:notesTextViewPr>
    <p:cViewPr>
      <p:scale>
        <a:sx n="125" d="100"/>
        <a:sy n="125" d="100"/>
      </p:scale>
      <p:origin x="0" y="0"/>
    </p:cViewPr>
  </p:notesTextViewPr>
  <p:sorterViewPr>
    <p:cViewPr varScale="1">
      <p:scale>
        <a:sx n="142" d="100"/>
        <a:sy n="142" d="100"/>
      </p:scale>
      <p:origin x="0" y="-1398"/>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tags" Target="tags/tag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viewProps" Target="view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AML, acute myeloid leukemia.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983891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u="none" dirty="0"/>
              <a:t>AML, acute myeloid leukemia; R/R, relapsed/refractory; TKI, tyrosine kinase inhibitor.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4556682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AML, acute myeloid leukemia; EFS, event-free survival; OS, overall survival.</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33442920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AZA, azacitidine; ECOG, Eastern Cooperative Oncology Group; ITD, internal tandem duplication; PS, performance status; SD, standard deviation; TKD, tyrosine kinase domain.</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4071657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AML, acute myeloid leukemia; AZA, azacitidine.</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9287837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AZA, azacitidine; BL, baseline; ITD, internal tandem duplication; OS, overall survival.</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11256794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AZA, azacitidine; CR, complete response; CRc, composite complete remission; EFS, event-free survival; ORR, overall response rate; PR, partial response.</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14798489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AE, adverse event; AST, aspartate aminotransferase; AZA, azacitidine.</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22157253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AML, acute myeloid leukemia; R/R, relapsed/refractory.</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18687678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i="1" dirty="0"/>
              <a:t>AML, acute myeloid leukemia; CRc, composite complete remission; ECOG, Eastern Cooperative Oncology Group; ITD, internal tandem duplication; OS, overall survival; PS, performance status; R/R, relapsed/refractory.</a:t>
            </a:r>
            <a:endParaRPr lang="en-US" i="1"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35903656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3132941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53749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6547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743769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912093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7419744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65166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1052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1276282295"/>
      </p:ext>
    </p:extLst>
  </p:cSld>
  <p:clrMap bg1="dk2" tx1="lt1" bg2="dk1" tx2="lt2" accent1="accent1" accent2="accent2" accent3="accent3" accent4="accent4" accent5="accent5" accent6="accent6" hlink="hlink" folHlink="folHlink"/>
  <p:sldLayoutIdLst>
    <p:sldLayoutId id="2147484692" r:id="rId1"/>
    <p:sldLayoutId id="2147484693" r:id="rId2"/>
    <p:sldLayoutId id="2147484694" r:id="rId3"/>
    <p:sldLayoutId id="2147484695" r:id="rId4"/>
    <p:sldLayoutId id="2147484696" r:id="rId5"/>
    <p:sldLayoutId id="2147484697" r:id="rId6"/>
    <p:sldLayoutId id="2147484698" r:id="rId7"/>
    <p:sldLayoutId id="2147484699"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sz="4000" dirty="0"/>
              <a:t>LACEWING: Phase III Study of </a:t>
            </a:r>
            <a:r>
              <a:rPr lang="en-US" sz="4000" dirty="0" err="1"/>
              <a:t>Gilteritinib</a:t>
            </a:r>
            <a:r>
              <a:rPr lang="en-US" sz="4000" dirty="0"/>
              <a:t> + Azacitidine vs Azacitidine for Patients With Newly Diagnosed </a:t>
            </a:r>
            <a:r>
              <a:rPr lang="en-US" sz="4000" i="1" dirty="0"/>
              <a:t>FLT3</a:t>
            </a:r>
            <a:r>
              <a:rPr lang="en-US" sz="4000" dirty="0"/>
              <a:t>-Mutated AML Ineligible for Intensive Induction Chemotherapy</a:t>
            </a:r>
          </a:p>
        </p:txBody>
      </p:sp>
      <p:sp>
        <p:nvSpPr>
          <p:cNvPr id="10" name="Text Box 21">
            <a:extLst>
              <a:ext uri="{FF2B5EF4-FFF2-40B4-BE49-F238E27FC236}">
                <a16:creationId xmlns:a16="http://schemas.microsoft.com/office/drawing/2014/main" id="{CAFB79BD-389E-4577-B868-FC75505BBD7F}"/>
              </a:ext>
            </a:extLst>
          </p:cNvPr>
          <p:cNvSpPr txBox="1">
            <a:spLocks noChangeArrowheads="1"/>
          </p:cNvSpPr>
          <p:nvPr/>
        </p:nvSpPr>
        <p:spPr bwMode="auto">
          <a:xfrm>
            <a:off x="423864" y="6189649"/>
            <a:ext cx="72991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This program is supported by educational grants from AbbVie; AstraZeneca; Daiichi Sankyo, Inc.; GlaxoSmithKline; Incyte Corporation; Jazz Pharmaceuticals; Merck Sharp &amp; Dohme Corp.; and Novartis Pharmaceuticals Corporation. </a:t>
            </a:r>
          </a:p>
        </p:txBody>
      </p:sp>
      <p:sp>
        <p:nvSpPr>
          <p:cNvPr id="11" name="Rectangle 14">
            <a:extLst>
              <a:ext uri="{FF2B5EF4-FFF2-40B4-BE49-F238E27FC236}">
                <a16:creationId xmlns:a16="http://schemas.microsoft.com/office/drawing/2014/main" id="{28BC485E-66B3-4B28-B078-DE2C15D0A7E3}"/>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CCO Independent Conference Coverage Highlights*</a:t>
            </a:r>
            <a:b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 the </a:t>
            </a: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2021 ASH Annual Meeting, December 11-14, 2021</a:t>
            </a:r>
            <a:b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Atlanta, Georgia</a:t>
            </a:r>
            <a:endParaRPr kumimoji="0" lang="en-US" alt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2" name="Text Box 10">
            <a:extLst>
              <a:ext uri="{FF2B5EF4-FFF2-40B4-BE49-F238E27FC236}">
                <a16:creationId xmlns:a16="http://schemas.microsoft.com/office/drawing/2014/main" id="{B68943A8-7B4E-4C7C-A9FE-B03222924814}"/>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ct val="100000"/>
              <a:defRPr/>
            </a:pPr>
            <a:r>
              <a:rPr lang="en-US" altLang="en-US" dirty="0"/>
              <a:t>Please feel free to use, update,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839E82BA-95FB-4ED4-AC2D-04373BBE8F85}"/>
              </a:ext>
            </a:extLst>
          </p:cNvPr>
          <p:cNvGrpSpPr/>
          <p:nvPr/>
        </p:nvGrpSpPr>
        <p:grpSpPr>
          <a:xfrm>
            <a:off x="4156075" y="3332497"/>
            <a:ext cx="3479671" cy="613720"/>
            <a:chOff x="4156075" y="3332497"/>
            <a:chExt cx="3479671" cy="613720"/>
          </a:xfrm>
        </p:grpSpPr>
        <p:pic>
          <p:nvPicPr>
            <p:cNvPr id="8" name="Picture 7" descr="A picture containing text, ax, wheel&#10;&#10;Description automatically generated">
              <a:extLst>
                <a:ext uri="{FF2B5EF4-FFF2-40B4-BE49-F238E27FC236}">
                  <a16:creationId xmlns:a16="http://schemas.microsoft.com/office/drawing/2014/main" id="{094A76A5-7AC0-4A9A-80A3-6860D371F8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3750" cy="260449"/>
            </a:xfrm>
            <a:prstGeom prst="rect">
              <a:avLst/>
            </a:prstGeom>
          </p:spPr>
        </p:pic>
        <p:sp>
          <p:nvSpPr>
            <p:cNvPr id="10" name="Rectangle 7">
              <a:extLst>
                <a:ext uri="{FF2B5EF4-FFF2-40B4-BE49-F238E27FC236}">
                  <a16:creationId xmlns:a16="http://schemas.microsoft.com/office/drawing/2014/main" id="{DF238E34-2554-42B3-94A9-0E7AEB421020}"/>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LACEWING: Background</a:t>
            </a:r>
            <a:endParaRPr lang="en-US" altLang="en-US" dirty="0"/>
          </a:p>
        </p:txBody>
      </p:sp>
      <p:sp>
        <p:nvSpPr>
          <p:cNvPr id="10" name="Content Placeholder 2">
            <a:extLst>
              <a:ext uri="{FF2B5EF4-FFF2-40B4-BE49-F238E27FC236}">
                <a16:creationId xmlns:a16="http://schemas.microsoft.com/office/drawing/2014/main" id="{B4D6D876-F8A2-4A37-B209-DAB13ECD1153}"/>
              </a:ext>
            </a:extLst>
          </p:cNvPr>
          <p:cNvSpPr>
            <a:spLocks noGrp="1"/>
          </p:cNvSpPr>
          <p:nvPr>
            <p:ph idx="1"/>
          </p:nvPr>
        </p:nvSpPr>
        <p:spPr/>
        <p:txBody>
          <a:bodyPr/>
          <a:lstStyle/>
          <a:p>
            <a:r>
              <a:rPr lang="en-US" altLang="en-US" sz="2200" dirty="0"/>
              <a:t>Gilteritinib is an FLT3 TKI approved by the FDA for the treatment of patients with R/R AML with an </a:t>
            </a:r>
            <a:r>
              <a:rPr lang="en-US" altLang="en-US" sz="2200" i="1" dirty="0"/>
              <a:t>FLT3</a:t>
            </a:r>
            <a:r>
              <a:rPr lang="en-US" altLang="en-US" sz="2200" dirty="0"/>
              <a:t> mutation as detected by an FDA-approved test</a:t>
            </a:r>
            <a:r>
              <a:rPr lang="en-US" altLang="en-US" sz="2200" baseline="30000" dirty="0"/>
              <a:t>1</a:t>
            </a:r>
            <a:endParaRPr lang="en-US" altLang="en-US" sz="2200" dirty="0"/>
          </a:p>
          <a:p>
            <a:r>
              <a:rPr lang="en-US" sz="2200" dirty="0"/>
              <a:t>Limited therapeutic options for newly diagnosed patients with AML and </a:t>
            </a:r>
            <a:r>
              <a:rPr lang="en-US" sz="2200" i="1" dirty="0"/>
              <a:t>FLT3 </a:t>
            </a:r>
            <a:r>
              <a:rPr lang="en-US" sz="2200" dirty="0"/>
              <a:t>mutations ineligible for intensive induction chemotherapy</a:t>
            </a:r>
            <a:r>
              <a:rPr lang="en-US" sz="2200" baseline="30000" dirty="0"/>
              <a:t>2-4</a:t>
            </a:r>
            <a:r>
              <a:rPr lang="en-US" sz="2200" dirty="0"/>
              <a:t> </a:t>
            </a:r>
          </a:p>
          <a:p>
            <a:pPr lvl="1"/>
            <a:r>
              <a:rPr lang="en-US" sz="2000" dirty="0"/>
              <a:t>Survival rates low</a:t>
            </a:r>
          </a:p>
          <a:p>
            <a:r>
              <a:rPr lang="en-US" altLang="en-US" sz="2000" dirty="0"/>
              <a:t>Gilteritinib</a:t>
            </a:r>
            <a:r>
              <a:rPr lang="en-US" sz="2000" dirty="0"/>
              <a:t> + azacitidine shown to hamper tumor growth and induce apoptosis/differentiation of </a:t>
            </a:r>
            <a:r>
              <a:rPr lang="en-US" sz="2000" i="1" dirty="0"/>
              <a:t>FLT3</a:t>
            </a:r>
            <a:r>
              <a:rPr lang="en-US" sz="2000" dirty="0"/>
              <a:t> internal tandem duplication AML cell lines in preclinical studies</a:t>
            </a:r>
            <a:r>
              <a:rPr lang="en-US" sz="2000" baseline="30000" dirty="0"/>
              <a:t>5</a:t>
            </a:r>
            <a:r>
              <a:rPr lang="en-US" sz="2000" dirty="0"/>
              <a:t> </a:t>
            </a:r>
          </a:p>
          <a:p>
            <a:pPr lvl="1"/>
            <a:r>
              <a:rPr lang="en-US" sz="2000" dirty="0"/>
              <a:t>In xenograft mouse models, synergistic antitumor effects observed</a:t>
            </a:r>
          </a:p>
          <a:p>
            <a:r>
              <a:rPr lang="en-US" sz="2000" dirty="0"/>
              <a:t>Current study investigated the efficacy and safety of </a:t>
            </a:r>
            <a:r>
              <a:rPr lang="en-US" altLang="en-US" sz="2000" dirty="0"/>
              <a:t>gilteritinib </a:t>
            </a:r>
            <a:r>
              <a:rPr lang="en-US" sz="2000" dirty="0"/>
              <a:t>+ azacitidine vs azacitidine in adults with newly diagnosed </a:t>
            </a:r>
            <a:r>
              <a:rPr lang="en-US" sz="2000" i="1" dirty="0"/>
              <a:t>FLT3</a:t>
            </a:r>
            <a:r>
              <a:rPr lang="en-US" sz="2000" dirty="0"/>
              <a:t>-mutated AML ineligible for intensive induction chemotherapy</a:t>
            </a:r>
            <a:r>
              <a:rPr lang="en-US" sz="2000" baseline="30000" dirty="0"/>
              <a:t>6</a:t>
            </a:r>
            <a:endParaRPr lang="en-US" sz="1800" b="1" i="1" dirty="0">
              <a:solidFill>
                <a:srgbClr val="E1471D"/>
              </a:solidFill>
            </a:endParaRPr>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Text Box 15">
            <a:extLst>
              <a:ext uri="{FF2B5EF4-FFF2-40B4-BE49-F238E27FC236}">
                <a16:creationId xmlns:a16="http://schemas.microsoft.com/office/drawing/2014/main" id="{1991F1F1-6F3C-2948-9381-2BDF7FEA81EA}"/>
              </a:ext>
            </a:extLst>
          </p:cNvPr>
          <p:cNvSpPr txBox="1">
            <a:spLocks noChangeArrowheads="1"/>
          </p:cNvSpPr>
          <p:nvPr/>
        </p:nvSpPr>
        <p:spPr bwMode="auto">
          <a:xfrm>
            <a:off x="412750" y="6204249"/>
            <a:ext cx="9065787"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buAutoNum type="arabicPeriod"/>
              <a:defRPr/>
            </a:pPr>
            <a:r>
              <a:rPr lang="en-US" altLang="en-US" sz="1200" b="0" dirty="0">
                <a:solidFill>
                  <a:schemeClr val="bg2"/>
                </a:solidFill>
                <a:latin typeface="Calibri" panose="020F0502020204030204" pitchFamily="34" charset="0"/>
              </a:rPr>
              <a:t>Gilteritinib PI.</a:t>
            </a:r>
            <a:r>
              <a:rPr lang="en-US" altLang="en-US" sz="1200" b="0" spc="-10" dirty="0">
                <a:solidFill>
                  <a:schemeClr val="bg2"/>
                </a:solidFill>
                <a:latin typeface="Calibri" panose="020F0502020204030204" pitchFamily="34" charset="0"/>
              </a:rPr>
              <a:t> 2. Wei. Blood. 2020;135:2137. 3. Kantarjian. JCO. 2012;30:2670. </a:t>
            </a:r>
            <a:br>
              <a:rPr lang="en-US" altLang="en-US" sz="1200" b="0" spc="-1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4. DiNardo. Blood. 2019;133:7. 5. Ueno. Oncotarget. 2019;10:2530. 6. Wang. ASH 2021. Abstr 700. </a:t>
            </a:r>
            <a:endParaRPr lang="en-US" altLang="en-US" sz="1200" b="0" dirty="0">
              <a:solidFill>
                <a:schemeClr val="bg2"/>
              </a:solidFill>
              <a:latin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LACEWING: Study Design</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1" name="Content Placeholder 16">
            <a:extLst>
              <a:ext uri="{FF2B5EF4-FFF2-40B4-BE49-F238E27FC236}">
                <a16:creationId xmlns:a16="http://schemas.microsoft.com/office/drawing/2014/main" id="{7FC138E3-3479-9841-9379-4985DD3CFBB5}"/>
              </a:ext>
            </a:extLst>
          </p:cNvPr>
          <p:cNvSpPr txBox="1">
            <a:spLocks/>
          </p:cNvSpPr>
          <p:nvPr/>
        </p:nvSpPr>
        <p:spPr bwMode="auto">
          <a:xfrm>
            <a:off x="618987" y="4978996"/>
            <a:ext cx="10877529" cy="10399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000" dirty="0"/>
              <a:t>Primary endpoint: </a:t>
            </a:r>
            <a:r>
              <a:rPr lang="en-US" altLang="en-US" sz="2000" b="0" dirty="0"/>
              <a:t>OS</a:t>
            </a:r>
          </a:p>
          <a:p>
            <a:r>
              <a:rPr lang="en-US" sz="2000" dirty="0"/>
              <a:t>Secondary endpoints: </a:t>
            </a:r>
            <a:r>
              <a:rPr lang="en-US" sz="2000" b="0" dirty="0"/>
              <a:t>EFS, response, safety/tolerability</a:t>
            </a:r>
          </a:p>
          <a:p>
            <a:r>
              <a:rPr lang="en-US" sz="2000" dirty="0"/>
              <a:t>Exploratory endpoint</a:t>
            </a:r>
            <a:r>
              <a:rPr lang="en-US" sz="2000" b="0" dirty="0"/>
              <a:t>: pharmacokinetics</a:t>
            </a:r>
          </a:p>
        </p:txBody>
      </p:sp>
      <p:sp>
        <p:nvSpPr>
          <p:cNvPr id="12" name="Content Placeholder 16">
            <a:extLst>
              <a:ext uri="{FF2B5EF4-FFF2-40B4-BE49-F238E27FC236}">
                <a16:creationId xmlns:a16="http://schemas.microsoft.com/office/drawing/2014/main" id="{D77210E9-B6A7-534F-81EA-567A351A7736}"/>
              </a:ext>
            </a:extLst>
          </p:cNvPr>
          <p:cNvSpPr>
            <a:spLocks noGrp="1"/>
          </p:cNvSpPr>
          <p:nvPr>
            <p:ph idx="1"/>
          </p:nvPr>
        </p:nvSpPr>
        <p:spPr>
          <a:xfrm>
            <a:off x="604675" y="1513047"/>
            <a:ext cx="10877529" cy="512404"/>
          </a:xfrm>
        </p:spPr>
        <p:txBody>
          <a:bodyPr/>
          <a:lstStyle/>
          <a:p>
            <a:r>
              <a:rPr lang="en-US" altLang="en-US" sz="2000" dirty="0"/>
              <a:t>Randomized, open-label phase III study</a:t>
            </a:r>
          </a:p>
        </p:txBody>
      </p:sp>
      <p:sp>
        <p:nvSpPr>
          <p:cNvPr id="13" name="Rectangle 49">
            <a:extLst>
              <a:ext uri="{FF2B5EF4-FFF2-40B4-BE49-F238E27FC236}">
                <a16:creationId xmlns:a16="http://schemas.microsoft.com/office/drawing/2014/main" id="{835F39F8-6B94-D944-B5B2-F0205DDE66AF}"/>
              </a:ext>
            </a:extLst>
          </p:cNvPr>
          <p:cNvSpPr>
            <a:spLocks noChangeArrowheads="1"/>
          </p:cNvSpPr>
          <p:nvPr/>
        </p:nvSpPr>
        <p:spPr bwMode="auto">
          <a:xfrm>
            <a:off x="3697709" y="2122600"/>
            <a:ext cx="5163500" cy="848971"/>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defTabSz="816353">
              <a:lnSpc>
                <a:spcPct val="100000"/>
              </a:lnSpc>
              <a:spcBef>
                <a:spcPts val="0"/>
              </a:spcBef>
              <a:spcAft>
                <a:spcPts val="0"/>
              </a:spcAft>
              <a:buNone/>
              <a:defRPr/>
            </a:pPr>
            <a:r>
              <a:rPr lang="en-US" altLang="en-US" sz="1800" dirty="0">
                <a:solidFill>
                  <a:prstClr val="white"/>
                </a:solidFill>
                <a:latin typeface="Calibri" panose="020F0502020204030204" pitchFamily="34" charset="0"/>
                <a:cs typeface="Calibri" panose="020F0502020204030204" pitchFamily="34" charset="0"/>
              </a:rPr>
              <a:t>Gilteritinib </a:t>
            </a:r>
            <a:r>
              <a:rPr lang="en-US" altLang="en-US" sz="1800" b="0" dirty="0">
                <a:solidFill>
                  <a:prstClr val="white"/>
                </a:solidFill>
                <a:latin typeface="Calibri" panose="020F0502020204030204" pitchFamily="34" charset="0"/>
                <a:cs typeface="Calibri" panose="020F0502020204030204" pitchFamily="34" charset="0"/>
              </a:rPr>
              <a:t>120 mg/day PO on Days 1-28*</a:t>
            </a:r>
          </a:p>
        </p:txBody>
      </p:sp>
      <p:sp>
        <p:nvSpPr>
          <p:cNvPr id="14" name="Text Box 45">
            <a:extLst>
              <a:ext uri="{FF2B5EF4-FFF2-40B4-BE49-F238E27FC236}">
                <a16:creationId xmlns:a16="http://schemas.microsoft.com/office/drawing/2014/main" id="{EF4F22AA-E28A-4E4E-BF54-1E55B703E88B}"/>
              </a:ext>
            </a:extLst>
          </p:cNvPr>
          <p:cNvSpPr txBox="1">
            <a:spLocks noChangeArrowheads="1"/>
          </p:cNvSpPr>
          <p:nvPr/>
        </p:nvSpPr>
        <p:spPr bwMode="auto">
          <a:xfrm>
            <a:off x="468803" y="2627924"/>
            <a:ext cx="2464515" cy="15696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None/>
              <a:defRPr/>
            </a:pPr>
            <a:r>
              <a:rPr lang="en-GB" altLang="en-US" sz="1600" b="0" dirty="0">
                <a:solidFill>
                  <a:srgbClr val="000000"/>
                </a:solidFill>
                <a:latin typeface="Calibri" panose="020F0502020204030204" pitchFamily="34" charset="0"/>
                <a:cs typeface="Calibri" panose="020F0502020204030204" pitchFamily="34" charset="0"/>
              </a:rPr>
              <a:t>Patients with newly diagnosed </a:t>
            </a:r>
            <a:r>
              <a:rPr lang="en-GB" altLang="en-US" sz="1600" b="0" i="1" dirty="0">
                <a:solidFill>
                  <a:srgbClr val="000000"/>
                </a:solidFill>
                <a:latin typeface="Calibri" panose="020F0502020204030204" pitchFamily="34" charset="0"/>
                <a:cs typeface="Calibri" panose="020F0502020204030204" pitchFamily="34" charset="0"/>
              </a:rPr>
              <a:t>FLT3</a:t>
            </a:r>
            <a:r>
              <a:rPr lang="en-GB" altLang="en-US" sz="1600" b="0" dirty="0">
                <a:solidFill>
                  <a:srgbClr val="000000"/>
                </a:solidFill>
                <a:latin typeface="Calibri" panose="020F0502020204030204" pitchFamily="34" charset="0"/>
                <a:cs typeface="Calibri" panose="020F0502020204030204" pitchFamily="34" charset="0"/>
              </a:rPr>
              <a:t>-mutated AML not eligible for intensive induction chemotherapy</a:t>
            </a:r>
          </a:p>
          <a:p>
            <a:pPr algn="ctr">
              <a:lnSpc>
                <a:spcPct val="100000"/>
              </a:lnSpc>
              <a:spcBef>
                <a:spcPct val="0"/>
              </a:spcBef>
              <a:spcAft>
                <a:spcPct val="0"/>
              </a:spcAft>
              <a:buClrTx/>
              <a:buNone/>
              <a:defRPr/>
            </a:pPr>
            <a:r>
              <a:rPr lang="en-GB" altLang="en-US" sz="1600" b="0" dirty="0">
                <a:solidFill>
                  <a:srgbClr val="000000"/>
                </a:solidFill>
                <a:latin typeface="Calibri" panose="020F0502020204030204" pitchFamily="34" charset="0"/>
                <a:cs typeface="Calibri" panose="020F0502020204030204" pitchFamily="34" charset="0"/>
              </a:rPr>
              <a:t>(N = 145)</a:t>
            </a:r>
          </a:p>
        </p:txBody>
      </p:sp>
      <p:sp>
        <p:nvSpPr>
          <p:cNvPr id="16" name="Rectangle 49">
            <a:extLst>
              <a:ext uri="{FF2B5EF4-FFF2-40B4-BE49-F238E27FC236}">
                <a16:creationId xmlns:a16="http://schemas.microsoft.com/office/drawing/2014/main" id="{C6A7A31A-1B13-C84C-963D-B6EE21AB3110}"/>
              </a:ext>
            </a:extLst>
          </p:cNvPr>
          <p:cNvSpPr>
            <a:spLocks noChangeArrowheads="1"/>
          </p:cNvSpPr>
          <p:nvPr/>
        </p:nvSpPr>
        <p:spPr bwMode="auto">
          <a:xfrm>
            <a:off x="3697710" y="3023178"/>
            <a:ext cx="5163500" cy="779153"/>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defTabSz="816353">
              <a:lnSpc>
                <a:spcPct val="100000"/>
              </a:lnSpc>
              <a:spcBef>
                <a:spcPts val="0"/>
              </a:spcBef>
              <a:spcAft>
                <a:spcPts val="0"/>
              </a:spcAft>
              <a:buNone/>
              <a:defRPr/>
            </a:pPr>
            <a:r>
              <a:rPr lang="en-US" altLang="en-US" sz="1800" dirty="0">
                <a:solidFill>
                  <a:prstClr val="white"/>
                </a:solidFill>
                <a:latin typeface="Calibri" panose="020F0502020204030204" pitchFamily="34" charset="0"/>
                <a:cs typeface="Calibri" panose="020F0502020204030204" pitchFamily="34" charset="0"/>
              </a:rPr>
              <a:t>Gilteritinib </a:t>
            </a:r>
            <a:r>
              <a:rPr lang="en-US" altLang="en-US" sz="1800" b="0" dirty="0">
                <a:solidFill>
                  <a:prstClr val="white"/>
                </a:solidFill>
                <a:latin typeface="Calibri" panose="020F0502020204030204" pitchFamily="34" charset="0"/>
                <a:cs typeface="Calibri" panose="020F0502020204030204" pitchFamily="34" charset="0"/>
              </a:rPr>
              <a:t>120 mg/day PO on Days 1-28 +</a:t>
            </a:r>
          </a:p>
          <a:p>
            <a:pPr lvl="0" algn="ctr" defTabSz="816353">
              <a:lnSpc>
                <a:spcPct val="100000"/>
              </a:lnSpc>
              <a:spcBef>
                <a:spcPts val="0"/>
              </a:spcBef>
              <a:spcAft>
                <a:spcPts val="0"/>
              </a:spcAft>
              <a:buNone/>
              <a:defRPr/>
            </a:pPr>
            <a:r>
              <a:rPr lang="en-US" altLang="en-US" sz="1800" dirty="0">
                <a:solidFill>
                  <a:prstClr val="white"/>
                </a:solidFill>
                <a:latin typeface="Calibri" panose="020F0502020204030204" pitchFamily="34" charset="0"/>
                <a:cs typeface="Calibri" panose="020F0502020204030204" pitchFamily="34" charset="0"/>
              </a:rPr>
              <a:t>Azacitidine </a:t>
            </a:r>
            <a:r>
              <a:rPr lang="en-US" altLang="en-US" sz="1800" b="0" dirty="0">
                <a:solidFill>
                  <a:prstClr val="white"/>
                </a:solidFill>
                <a:latin typeface="Calibri" panose="020F0502020204030204" pitchFamily="34" charset="0"/>
                <a:cs typeface="Calibri" panose="020F0502020204030204" pitchFamily="34" charset="0"/>
              </a:rPr>
              <a:t>75</a:t>
            </a:r>
            <a:r>
              <a:rPr lang="en-US" altLang="en-US" sz="1800" dirty="0">
                <a:solidFill>
                  <a:prstClr val="white"/>
                </a:solidFill>
                <a:latin typeface="Calibri" panose="020F0502020204030204" pitchFamily="34" charset="0"/>
                <a:cs typeface="Calibri" panose="020F0502020204030204" pitchFamily="34" charset="0"/>
              </a:rPr>
              <a:t> </a:t>
            </a:r>
            <a:r>
              <a:rPr lang="en-US" altLang="en-US" sz="1800" b="0" dirty="0">
                <a:solidFill>
                  <a:prstClr val="white"/>
                </a:solidFill>
                <a:latin typeface="Calibri" panose="020F0502020204030204" pitchFamily="34" charset="0"/>
                <a:cs typeface="Calibri" panose="020F0502020204030204" pitchFamily="34" charset="0"/>
              </a:rPr>
              <a:t>mg/m</a:t>
            </a:r>
            <a:r>
              <a:rPr lang="en-US" altLang="en-US" sz="1800" b="0" baseline="30000" dirty="0">
                <a:solidFill>
                  <a:prstClr val="white"/>
                </a:solidFill>
                <a:latin typeface="Calibri" panose="020F0502020204030204" pitchFamily="34" charset="0"/>
                <a:cs typeface="Calibri" panose="020F0502020204030204" pitchFamily="34" charset="0"/>
              </a:rPr>
              <a:t>2</a:t>
            </a:r>
            <a:r>
              <a:rPr lang="en-US" altLang="en-US" sz="1800" b="0" dirty="0">
                <a:solidFill>
                  <a:prstClr val="white"/>
                </a:solidFill>
                <a:latin typeface="Calibri" panose="020F0502020204030204" pitchFamily="34" charset="0"/>
                <a:cs typeface="Calibri" panose="020F0502020204030204" pitchFamily="34" charset="0"/>
              </a:rPr>
              <a:t>/day IV or SC on Days 1-7</a:t>
            </a:r>
            <a:br>
              <a:rPr lang="en-US" altLang="en-US" sz="1800" b="0" dirty="0">
                <a:solidFill>
                  <a:prstClr val="white"/>
                </a:solidFill>
                <a:latin typeface="Calibri" panose="020F0502020204030204" pitchFamily="34" charset="0"/>
                <a:cs typeface="Calibri" panose="020F0502020204030204" pitchFamily="34" charset="0"/>
              </a:rPr>
            </a:br>
            <a:r>
              <a:rPr lang="en-US" altLang="en-US" sz="1800" b="0" dirty="0">
                <a:solidFill>
                  <a:prstClr val="white"/>
                </a:solidFill>
                <a:latin typeface="Calibri" panose="020F0502020204030204" pitchFamily="34" charset="0"/>
                <a:cs typeface="Calibri" panose="020F0502020204030204" pitchFamily="34" charset="0"/>
              </a:rPr>
              <a:t>(n = 74)</a:t>
            </a:r>
          </a:p>
        </p:txBody>
      </p:sp>
      <p:sp>
        <p:nvSpPr>
          <p:cNvPr id="20" name="Line 53">
            <a:extLst>
              <a:ext uri="{FF2B5EF4-FFF2-40B4-BE49-F238E27FC236}">
                <a16:creationId xmlns:a16="http://schemas.microsoft.com/office/drawing/2014/main" id="{3CAC505A-3074-8F40-AE57-5DBE6D6D8D89}"/>
              </a:ext>
            </a:extLst>
          </p:cNvPr>
          <p:cNvSpPr>
            <a:spLocks noChangeShapeType="1"/>
          </p:cNvSpPr>
          <p:nvPr/>
        </p:nvSpPr>
        <p:spPr bwMode="auto">
          <a:xfrm>
            <a:off x="2874522" y="3610300"/>
            <a:ext cx="740823" cy="625261"/>
          </a:xfrm>
          <a:prstGeom prst="line">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dirty="0">
              <a:solidFill>
                <a:schemeClr val="bg1"/>
              </a:solidFill>
              <a:latin typeface="Calibri" panose="020F0502020204030204" pitchFamily="34" charset="0"/>
            </a:endParaRPr>
          </a:p>
        </p:txBody>
      </p:sp>
      <p:sp>
        <p:nvSpPr>
          <p:cNvPr id="21" name="Line 54">
            <a:extLst>
              <a:ext uri="{FF2B5EF4-FFF2-40B4-BE49-F238E27FC236}">
                <a16:creationId xmlns:a16="http://schemas.microsoft.com/office/drawing/2014/main" id="{123DA81B-BABB-4345-8EDA-D00D3399CBCF}"/>
              </a:ext>
            </a:extLst>
          </p:cNvPr>
          <p:cNvSpPr>
            <a:spLocks noChangeShapeType="1"/>
          </p:cNvSpPr>
          <p:nvPr/>
        </p:nvSpPr>
        <p:spPr bwMode="auto">
          <a:xfrm flipV="1">
            <a:off x="2892537" y="2556475"/>
            <a:ext cx="721622" cy="630699"/>
          </a:xfrm>
          <a:prstGeom prst="line">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dirty="0">
              <a:solidFill>
                <a:schemeClr val="bg1"/>
              </a:solidFill>
              <a:latin typeface="Calibri" panose="020F0502020204030204" pitchFamily="34" charset="0"/>
            </a:endParaRPr>
          </a:p>
        </p:txBody>
      </p:sp>
      <p:sp>
        <p:nvSpPr>
          <p:cNvPr id="23" name="Text Box 15">
            <a:extLst>
              <a:ext uri="{FF2B5EF4-FFF2-40B4-BE49-F238E27FC236}">
                <a16:creationId xmlns:a16="http://schemas.microsoft.com/office/drawing/2014/main" id="{20C763D5-2E3C-4840-A56B-159C9DD2321F}"/>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de-DE" altLang="en-US" sz="1200" b="0" spc="-10" dirty="0">
                <a:solidFill>
                  <a:schemeClr val="bg2"/>
                </a:solidFill>
                <a:latin typeface="Calibri" panose="020F0502020204030204" pitchFamily="34" charset="0"/>
              </a:rPr>
              <a:t>Wang</a:t>
            </a:r>
            <a:r>
              <a:rPr lang="en-US" altLang="en-US" sz="1200" b="0" spc="-10" dirty="0">
                <a:solidFill>
                  <a:schemeClr val="bg2"/>
                </a:solidFill>
                <a:latin typeface="Calibri" panose="020F0502020204030204" pitchFamily="34" charset="0"/>
              </a:rPr>
              <a:t>. ASH 2021. Abstr 700. NCT02752035.</a:t>
            </a:r>
            <a:endParaRPr lang="en-US" altLang="en-US" sz="1200" b="0" dirty="0">
              <a:solidFill>
                <a:schemeClr val="bg2"/>
              </a:solidFill>
              <a:latin typeface="Calibri" panose="020F0502020204030204" pitchFamily="34" charset="0"/>
            </a:endParaRPr>
          </a:p>
        </p:txBody>
      </p:sp>
      <p:sp>
        <p:nvSpPr>
          <p:cNvPr id="29" name="Line 33">
            <a:extLst>
              <a:ext uri="{FF2B5EF4-FFF2-40B4-BE49-F238E27FC236}">
                <a16:creationId xmlns:a16="http://schemas.microsoft.com/office/drawing/2014/main" id="{CC7BC219-B900-2849-871C-DF3F22E72640}"/>
              </a:ext>
            </a:extLst>
          </p:cNvPr>
          <p:cNvSpPr>
            <a:spLocks noChangeShapeType="1"/>
          </p:cNvSpPr>
          <p:nvPr/>
        </p:nvSpPr>
        <p:spPr bwMode="auto">
          <a:xfrm>
            <a:off x="8861362" y="3412754"/>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dirty="0">
              <a:solidFill>
                <a:schemeClr val="bg1"/>
              </a:solidFill>
              <a:latin typeface="Calibri" panose="020F0502020204030204" pitchFamily="34" charset="0"/>
            </a:endParaRPr>
          </a:p>
        </p:txBody>
      </p:sp>
      <p:sp>
        <p:nvSpPr>
          <p:cNvPr id="30" name="Text Box 45">
            <a:extLst>
              <a:ext uri="{FF2B5EF4-FFF2-40B4-BE49-F238E27FC236}">
                <a16:creationId xmlns:a16="http://schemas.microsoft.com/office/drawing/2014/main" id="{C05B984E-84D9-7948-ADF6-3A22FAFB4CAB}"/>
              </a:ext>
            </a:extLst>
          </p:cNvPr>
          <p:cNvSpPr txBox="1">
            <a:spLocks noChangeArrowheads="1"/>
          </p:cNvSpPr>
          <p:nvPr/>
        </p:nvSpPr>
        <p:spPr bwMode="auto">
          <a:xfrm>
            <a:off x="9227274" y="2951089"/>
            <a:ext cx="2464515"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defPPr>
              <a:defRPr lang="en-US"/>
            </a:defPPr>
            <a:lvl1pPr algn="ctr">
              <a:lnSpc>
                <a:spcPct val="100000"/>
              </a:lnSpc>
              <a:buClrTx/>
              <a:buFont typeface="Wingdings" panose="05000000000000000000" pitchFamily="2" charset="2"/>
              <a:buNone/>
              <a:defRPr sz="1800" b="0">
                <a:solidFill>
                  <a:srgbClr val="000000"/>
                </a:solidFill>
                <a:latin typeface="Calibri" panose="020F0502020204030204" pitchFamily="34" charset="0"/>
                <a:cs typeface="Calibri" panose="020F050202020403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defRPr>
            </a:lvl9pPr>
          </a:lstStyle>
          <a:p>
            <a:r>
              <a:rPr lang="en-US" b="1" i="1" dirty="0">
                <a:solidFill>
                  <a:schemeClr val="bg1"/>
                </a:solidFill>
              </a:rPr>
              <a:t>Follow-up at 30 days, then every 3 mo for </a:t>
            </a:r>
            <a:br>
              <a:rPr lang="en-US" b="1" i="1" dirty="0">
                <a:solidFill>
                  <a:schemeClr val="bg1"/>
                </a:solidFill>
              </a:rPr>
            </a:br>
            <a:r>
              <a:rPr lang="en-US" b="1" i="1" dirty="0">
                <a:solidFill>
                  <a:schemeClr val="bg1"/>
                </a:solidFill>
              </a:rPr>
              <a:t>up to 3 yr</a:t>
            </a:r>
          </a:p>
        </p:txBody>
      </p:sp>
      <p:sp>
        <p:nvSpPr>
          <p:cNvPr id="40" name="Rectangle 49">
            <a:extLst>
              <a:ext uri="{FF2B5EF4-FFF2-40B4-BE49-F238E27FC236}">
                <a16:creationId xmlns:a16="http://schemas.microsoft.com/office/drawing/2014/main" id="{07BC1AF6-77FD-F34A-805E-17B8FC12E463}"/>
              </a:ext>
            </a:extLst>
          </p:cNvPr>
          <p:cNvSpPr>
            <a:spLocks noChangeArrowheads="1"/>
          </p:cNvSpPr>
          <p:nvPr/>
        </p:nvSpPr>
        <p:spPr bwMode="auto">
          <a:xfrm>
            <a:off x="3697709" y="3842590"/>
            <a:ext cx="5163500" cy="779153"/>
          </a:xfrm>
          <a:prstGeom prst="rect">
            <a:avLst/>
          </a:prstGeom>
          <a:solidFill>
            <a:schemeClr val="accent4"/>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lvl="0" algn="ctr" defTabSz="816353">
              <a:lnSpc>
                <a:spcPct val="100000"/>
              </a:lnSpc>
              <a:spcBef>
                <a:spcPts val="0"/>
              </a:spcBef>
              <a:spcAft>
                <a:spcPts val="0"/>
              </a:spcAft>
              <a:buNone/>
              <a:defRPr/>
            </a:pPr>
            <a:r>
              <a:rPr lang="en-US" altLang="en-US" sz="1800" dirty="0">
                <a:solidFill>
                  <a:prstClr val="white"/>
                </a:solidFill>
                <a:latin typeface="Calibri" panose="020F0502020204030204" pitchFamily="34" charset="0"/>
                <a:cs typeface="Calibri" panose="020F0502020204030204" pitchFamily="34" charset="0"/>
              </a:rPr>
              <a:t>Azacitidine </a:t>
            </a:r>
            <a:r>
              <a:rPr lang="en-US" altLang="en-US" sz="1800" b="0" dirty="0">
                <a:solidFill>
                  <a:prstClr val="white"/>
                </a:solidFill>
                <a:latin typeface="Calibri" panose="020F0502020204030204" pitchFamily="34" charset="0"/>
                <a:cs typeface="Calibri" panose="020F0502020204030204" pitchFamily="34" charset="0"/>
              </a:rPr>
              <a:t>75 mg/m</a:t>
            </a:r>
            <a:r>
              <a:rPr lang="en-US" altLang="en-US" sz="1800" b="0" baseline="30000" dirty="0">
                <a:solidFill>
                  <a:prstClr val="white"/>
                </a:solidFill>
                <a:latin typeface="Calibri" panose="020F0502020204030204" pitchFamily="34" charset="0"/>
                <a:cs typeface="Calibri" panose="020F0502020204030204" pitchFamily="34" charset="0"/>
              </a:rPr>
              <a:t>2</a:t>
            </a:r>
            <a:r>
              <a:rPr lang="en-US" altLang="en-US" sz="1800" b="0" dirty="0">
                <a:solidFill>
                  <a:prstClr val="white"/>
                </a:solidFill>
                <a:latin typeface="Calibri" panose="020F0502020204030204" pitchFamily="34" charset="0"/>
                <a:cs typeface="Calibri" panose="020F0502020204030204" pitchFamily="34" charset="0"/>
              </a:rPr>
              <a:t>/day IV or SC on Days 1-7</a:t>
            </a:r>
            <a:br>
              <a:rPr lang="en-US" altLang="en-US" sz="1800" dirty="0">
                <a:solidFill>
                  <a:prstClr val="white"/>
                </a:solidFill>
                <a:latin typeface="Calibri" panose="020F0502020204030204" pitchFamily="34" charset="0"/>
                <a:cs typeface="Calibri" panose="020F0502020204030204" pitchFamily="34" charset="0"/>
              </a:rPr>
            </a:br>
            <a:r>
              <a:rPr lang="en-US" altLang="en-US" sz="1800" b="0" dirty="0">
                <a:solidFill>
                  <a:prstClr val="white"/>
                </a:solidFill>
                <a:latin typeface="Calibri" panose="020F0502020204030204" pitchFamily="34" charset="0"/>
                <a:cs typeface="Calibri" panose="020F0502020204030204" pitchFamily="34" charset="0"/>
              </a:rPr>
              <a:t>(n = 49)</a:t>
            </a:r>
          </a:p>
        </p:txBody>
      </p:sp>
      <p:sp>
        <p:nvSpPr>
          <p:cNvPr id="41" name="Line 53">
            <a:extLst>
              <a:ext uri="{FF2B5EF4-FFF2-40B4-BE49-F238E27FC236}">
                <a16:creationId xmlns:a16="http://schemas.microsoft.com/office/drawing/2014/main" id="{CA6F71CC-420A-0348-B3AC-DF5396DEA3D5}"/>
              </a:ext>
            </a:extLst>
          </p:cNvPr>
          <p:cNvSpPr>
            <a:spLocks noChangeShapeType="1"/>
          </p:cNvSpPr>
          <p:nvPr/>
        </p:nvSpPr>
        <p:spPr bwMode="auto">
          <a:xfrm>
            <a:off x="2892536" y="3412754"/>
            <a:ext cx="805173" cy="0"/>
          </a:xfrm>
          <a:prstGeom prst="line">
            <a:avLst/>
          </a:prstGeom>
          <a:noFill/>
          <a:ln w="28575">
            <a:solidFill>
              <a:schemeClr val="bg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dirty="0">
              <a:solidFill>
                <a:schemeClr val="bg1"/>
              </a:solidFill>
              <a:latin typeface="Calibri" panose="020F0502020204030204" pitchFamily="34" charset="0"/>
            </a:endParaRPr>
          </a:p>
        </p:txBody>
      </p:sp>
      <p:sp>
        <p:nvSpPr>
          <p:cNvPr id="18" name="TextBox 17">
            <a:extLst>
              <a:ext uri="{FF2B5EF4-FFF2-40B4-BE49-F238E27FC236}">
                <a16:creationId xmlns:a16="http://schemas.microsoft.com/office/drawing/2014/main" id="{13E92907-9732-1349-A935-1293F90874BE}"/>
              </a:ext>
            </a:extLst>
          </p:cNvPr>
          <p:cNvSpPr txBox="1"/>
          <p:nvPr/>
        </p:nvSpPr>
        <p:spPr bwMode="auto">
          <a:xfrm>
            <a:off x="4320337" y="1798260"/>
            <a:ext cx="33231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i="1" dirty="0">
                <a:solidFill>
                  <a:schemeClr val="bg1"/>
                </a:solidFill>
                <a:latin typeface="Calibri" panose="020F0502020204030204" pitchFamily="34" charset="0"/>
              </a:rPr>
              <a:t>28-Day Cycles</a:t>
            </a:r>
          </a:p>
        </p:txBody>
      </p:sp>
      <p:sp>
        <p:nvSpPr>
          <p:cNvPr id="19" name="TextBox 18">
            <a:extLst>
              <a:ext uri="{FF2B5EF4-FFF2-40B4-BE49-F238E27FC236}">
                <a16:creationId xmlns:a16="http://schemas.microsoft.com/office/drawing/2014/main" id="{947277F2-84F2-5946-B6CE-494B3A8CA959}"/>
              </a:ext>
            </a:extLst>
          </p:cNvPr>
          <p:cNvSpPr txBox="1"/>
          <p:nvPr/>
        </p:nvSpPr>
        <p:spPr bwMode="auto">
          <a:xfrm>
            <a:off x="3614159" y="4618276"/>
            <a:ext cx="64210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600" b="0" dirty="0">
                <a:solidFill>
                  <a:schemeClr val="bg1"/>
                </a:solidFill>
                <a:latin typeface="Calibri" panose="020F0502020204030204" pitchFamily="34" charset="0"/>
              </a:rPr>
              <a:t>*Gilteritinib arm was removed due to preferred therapy changes. Patients were then randomized 2:1 to gilteritinib + azacitidine or azacitidine alone.</a:t>
            </a:r>
          </a:p>
        </p:txBody>
      </p:sp>
    </p:spTree>
    <p:extLst>
      <p:ext uri="{BB962C8B-B14F-4D97-AF65-F5344CB8AC3E}">
        <p14:creationId xmlns:p14="http://schemas.microsoft.com/office/powerpoint/2010/main" val="1251182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LACEWING: Baseline Characteristics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2" name="Group 3">
            <a:extLst>
              <a:ext uri="{FF2B5EF4-FFF2-40B4-BE49-F238E27FC236}">
                <a16:creationId xmlns:a16="http://schemas.microsoft.com/office/drawing/2014/main" id="{DE2EED35-0D51-094F-A3BD-50854DD1DAE9}"/>
              </a:ext>
            </a:extLst>
          </p:cNvPr>
          <p:cNvGraphicFramePr>
            <a:graphicFrameLocks/>
          </p:cNvGraphicFramePr>
          <p:nvPr>
            <p:extLst>
              <p:ext uri="{D42A27DB-BD31-4B8C-83A1-F6EECF244321}">
                <p14:modId xmlns:p14="http://schemas.microsoft.com/office/powerpoint/2010/main" val="388827133"/>
              </p:ext>
            </p:extLst>
          </p:nvPr>
        </p:nvGraphicFramePr>
        <p:xfrm>
          <a:off x="719138" y="1600200"/>
          <a:ext cx="5249264" cy="4694016"/>
        </p:xfrm>
        <a:graphic>
          <a:graphicData uri="http://schemas.openxmlformats.org/drawingml/2006/table">
            <a:tbl>
              <a:tblPr/>
              <a:tblGrid>
                <a:gridCol w="2017849">
                  <a:extLst>
                    <a:ext uri="{9D8B030D-6E8A-4147-A177-3AD203B41FA5}">
                      <a16:colId xmlns:a16="http://schemas.microsoft.com/office/drawing/2014/main" val="20000"/>
                    </a:ext>
                  </a:extLst>
                </a:gridCol>
                <a:gridCol w="1860513">
                  <a:extLst>
                    <a:ext uri="{9D8B030D-6E8A-4147-A177-3AD203B41FA5}">
                      <a16:colId xmlns:a16="http://schemas.microsoft.com/office/drawing/2014/main" val="20001"/>
                    </a:ext>
                  </a:extLst>
                </a:gridCol>
                <a:gridCol w="1370902">
                  <a:extLst>
                    <a:ext uri="{9D8B030D-6E8A-4147-A177-3AD203B41FA5}">
                      <a16:colId xmlns:a16="http://schemas.microsoft.com/office/drawing/2014/main" val="20004"/>
                    </a:ext>
                  </a:extLst>
                </a:gridCol>
              </a:tblGrid>
              <a:tr h="39432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Gilteritinib + AZA (n = 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AZA (n =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445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Mean age, yr (SD)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&lt;75 yr,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≥75 yr,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77.4 (5.6)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 (28.4)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53 (71.6)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75.7 (5.3)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(26.5)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36 (73.5)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1200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42 (56.8)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 (57.1)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50698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Race,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White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Asian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 (62.2)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 (27.0)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 (59.2)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(26.5)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50698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ECOG PS,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Missing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38 (51.4)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35 (47.3)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 (65.3)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 (35.7)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65827229"/>
                  </a:ext>
                </a:extLst>
              </a:tr>
              <a:tr h="169002">
                <a:tc>
                  <a:txBody>
                    <a:bodyPr/>
                    <a:lstStyle/>
                    <a:p>
                      <a:pPr marL="9525"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FLT3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mutation type</a:t>
                      </a:r>
                      <a:endParaRPr kumimoji="0" lang="en-US" sz="1600" b="0" i="1"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ITD alone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TKD alone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ITD with TKD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58 (78.4)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(18.9)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 (81.6)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(14.3)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23286844"/>
                  </a:ext>
                </a:extLst>
              </a:tr>
            </a:tbl>
          </a:graphicData>
        </a:graphic>
      </p:graphicFrame>
      <p:sp>
        <p:nvSpPr>
          <p:cNvPr id="13" name="Text Box 15">
            <a:extLst>
              <a:ext uri="{FF2B5EF4-FFF2-40B4-BE49-F238E27FC236}">
                <a16:creationId xmlns:a16="http://schemas.microsoft.com/office/drawing/2014/main" id="{508610FA-C45B-8A42-94AF-D2EBCE2A241E}"/>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de-DE" altLang="en-US" sz="1200" b="0" spc="-10" dirty="0">
                <a:solidFill>
                  <a:schemeClr val="bg2"/>
                </a:solidFill>
                <a:latin typeface="Calibri" panose="020F0502020204030204" pitchFamily="34" charset="0"/>
              </a:rPr>
              <a:t>Wang</a:t>
            </a:r>
            <a:r>
              <a:rPr lang="en-US" altLang="en-US" sz="1200" b="0" spc="-10" dirty="0">
                <a:solidFill>
                  <a:schemeClr val="bg2"/>
                </a:solidFill>
                <a:latin typeface="Calibri" panose="020F0502020204030204" pitchFamily="34" charset="0"/>
              </a:rPr>
              <a:t>. ASH 2021. Abstr 700.</a:t>
            </a:r>
            <a:endParaRPr lang="en-US" altLang="en-US" sz="1200" b="0" dirty="0">
              <a:solidFill>
                <a:schemeClr val="bg2"/>
              </a:solidFill>
              <a:latin typeface="Calibri" panose="020F0502020204030204" pitchFamily="34" charset="0"/>
            </a:endParaRPr>
          </a:p>
        </p:txBody>
      </p:sp>
      <p:graphicFrame>
        <p:nvGraphicFramePr>
          <p:cNvPr id="14" name="Group 3">
            <a:extLst>
              <a:ext uri="{FF2B5EF4-FFF2-40B4-BE49-F238E27FC236}">
                <a16:creationId xmlns:a16="http://schemas.microsoft.com/office/drawing/2014/main" id="{0BC87195-CC8B-5F4B-8217-E0F222FD19F4}"/>
              </a:ext>
            </a:extLst>
          </p:cNvPr>
          <p:cNvGraphicFramePr>
            <a:graphicFrameLocks/>
          </p:cNvGraphicFramePr>
          <p:nvPr>
            <p:extLst>
              <p:ext uri="{D42A27DB-BD31-4B8C-83A1-F6EECF244321}">
                <p14:modId xmlns:p14="http://schemas.microsoft.com/office/powerpoint/2010/main" val="4178573710"/>
              </p:ext>
            </p:extLst>
          </p:nvPr>
        </p:nvGraphicFramePr>
        <p:xfrm>
          <a:off x="6100763" y="1600200"/>
          <a:ext cx="5535012" cy="3200448"/>
        </p:xfrm>
        <a:graphic>
          <a:graphicData uri="http://schemas.openxmlformats.org/drawingml/2006/table">
            <a:tbl>
              <a:tblPr/>
              <a:tblGrid>
                <a:gridCol w="2642099">
                  <a:extLst>
                    <a:ext uri="{9D8B030D-6E8A-4147-A177-3AD203B41FA5}">
                      <a16:colId xmlns:a16="http://schemas.microsoft.com/office/drawing/2014/main" val="20000"/>
                    </a:ext>
                  </a:extLst>
                </a:gridCol>
                <a:gridCol w="1816443">
                  <a:extLst>
                    <a:ext uri="{9D8B030D-6E8A-4147-A177-3AD203B41FA5}">
                      <a16:colId xmlns:a16="http://schemas.microsoft.com/office/drawing/2014/main" val="20001"/>
                    </a:ext>
                  </a:extLst>
                </a:gridCol>
                <a:gridCol w="1076470">
                  <a:extLst>
                    <a:ext uri="{9D8B030D-6E8A-4147-A177-3AD203B41FA5}">
                      <a16:colId xmlns:a16="http://schemas.microsoft.com/office/drawing/2014/main" val="20004"/>
                    </a:ext>
                  </a:extLst>
                </a:gridCol>
              </a:tblGrid>
              <a:tr h="39432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Gilteritinib + AZA </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AZA </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44519">
                <a:tc>
                  <a:txBody>
                    <a:bodyPr/>
                    <a:lstStyle/>
                    <a:p>
                      <a:pPr marL="9525"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FLT3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mutation status, n (%)</a:t>
                      </a:r>
                      <a:endParaRPr kumimoji="0" lang="en-US" sz="1600" b="0" i="1"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ITD allelic ration &lt;0.5</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ITD allelic ration ≥0.5</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TKD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(33.8)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35 (47.3)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(18.9)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 (36.7)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 (49.0)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 (14.3)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12002">
                <a:tc>
                  <a:txBody>
                    <a:bodyPr/>
                    <a:lstStyle/>
                    <a:p>
                      <a:pPr marL="9525"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Cytogenetic risk status, n (%)</a:t>
                      </a:r>
                      <a:endParaRPr kumimoji="0" lang="en-US" sz="1600" b="0" i="1"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Favorable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Intermediate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Unfavorable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Other (unknown/missing)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51 (68.9)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(10.8)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(17.6)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36 (73.5)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(10.2)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(16.3)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4730327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LACEWING: Subsequent AML Therapy</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2" name="Group 3">
            <a:extLst>
              <a:ext uri="{FF2B5EF4-FFF2-40B4-BE49-F238E27FC236}">
                <a16:creationId xmlns:a16="http://schemas.microsoft.com/office/drawing/2014/main" id="{DE2EED35-0D51-094F-A3BD-50854DD1DAE9}"/>
              </a:ext>
            </a:extLst>
          </p:cNvPr>
          <p:cNvGraphicFramePr>
            <a:graphicFrameLocks/>
          </p:cNvGraphicFramePr>
          <p:nvPr>
            <p:extLst>
              <p:ext uri="{D42A27DB-BD31-4B8C-83A1-F6EECF244321}">
                <p14:modId xmlns:p14="http://schemas.microsoft.com/office/powerpoint/2010/main" val="3145015743"/>
              </p:ext>
            </p:extLst>
          </p:nvPr>
        </p:nvGraphicFramePr>
        <p:xfrm>
          <a:off x="719138" y="1615416"/>
          <a:ext cx="10763065" cy="3413824"/>
        </p:xfrm>
        <a:graphic>
          <a:graphicData uri="http://schemas.openxmlformats.org/drawingml/2006/table">
            <a:tbl>
              <a:tblPr/>
              <a:tblGrid>
                <a:gridCol w="4852064">
                  <a:extLst>
                    <a:ext uri="{9D8B030D-6E8A-4147-A177-3AD203B41FA5}">
                      <a16:colId xmlns:a16="http://schemas.microsoft.com/office/drawing/2014/main" val="20000"/>
                    </a:ext>
                  </a:extLst>
                </a:gridCol>
                <a:gridCol w="3100109">
                  <a:extLst>
                    <a:ext uri="{9D8B030D-6E8A-4147-A177-3AD203B41FA5}">
                      <a16:colId xmlns:a16="http://schemas.microsoft.com/office/drawing/2014/main" val="20001"/>
                    </a:ext>
                  </a:extLst>
                </a:gridCol>
                <a:gridCol w="2810892">
                  <a:extLst>
                    <a:ext uri="{9D8B030D-6E8A-4147-A177-3AD203B41FA5}">
                      <a16:colId xmlns:a16="http://schemas.microsoft.com/office/drawing/2014/main" val="20004"/>
                    </a:ext>
                  </a:extLst>
                </a:gridCol>
              </a:tblGrid>
              <a:tr h="39432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Variable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Gilteritinib + AZA (n = 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1" i="0" u="none" strike="noStrike" cap="none" normalizeH="0" baseline="0" dirty="0">
                          <a:ln>
                            <a:noFill/>
                          </a:ln>
                          <a:solidFill>
                            <a:schemeClr val="tx1"/>
                          </a:solidFill>
                          <a:effectLst/>
                          <a:latin typeface="Calibri" panose="020F0502020204030204" pitchFamily="34" charset="0"/>
                        </a:rPr>
                        <a:t>AZA (n =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445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time to first subsequent </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AML therapy,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445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Any subsequent therapy,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15 (20.3)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22 (44.9)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05310909"/>
                  </a:ext>
                </a:extLst>
              </a:tr>
              <a:tr h="1445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FLT3 inhibitor‒containing regimen,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Gilteritinib + AZA, n/N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Sorafenib + AZA, n/N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Gilteritinib, n/N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Quizartinib, n/N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Sorafenib, n/N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 (4.1)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 (33.3)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2/3 (66.7)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14 (28.6)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1/14 (7.1)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10/14 (71.4)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2/14 (14.2)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3/14 (21.4)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183110715"/>
                  </a:ext>
                </a:extLst>
              </a:tr>
            </a:tbl>
          </a:graphicData>
        </a:graphic>
      </p:graphicFrame>
      <p:sp>
        <p:nvSpPr>
          <p:cNvPr id="13" name="Text Box 15">
            <a:extLst>
              <a:ext uri="{FF2B5EF4-FFF2-40B4-BE49-F238E27FC236}">
                <a16:creationId xmlns:a16="http://schemas.microsoft.com/office/drawing/2014/main" id="{508610FA-C45B-8A42-94AF-D2EBCE2A241E}"/>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de-DE" altLang="en-US" sz="1200" b="0" spc="-10" dirty="0">
                <a:solidFill>
                  <a:schemeClr val="bg2"/>
                </a:solidFill>
                <a:latin typeface="Calibri" panose="020F0502020204030204" pitchFamily="34" charset="0"/>
              </a:rPr>
              <a:t>Wang</a:t>
            </a:r>
            <a:r>
              <a:rPr lang="en-US" altLang="en-US" sz="1200" b="0" spc="-10" dirty="0">
                <a:solidFill>
                  <a:schemeClr val="bg2"/>
                </a:solidFill>
                <a:latin typeface="Calibri" panose="020F0502020204030204" pitchFamily="34" charset="0"/>
              </a:rPr>
              <a:t>. ASH 2021. Abstr 700.</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36809031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LACEWING: OS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2" name="Group 3">
            <a:extLst>
              <a:ext uri="{FF2B5EF4-FFF2-40B4-BE49-F238E27FC236}">
                <a16:creationId xmlns:a16="http://schemas.microsoft.com/office/drawing/2014/main" id="{DE2EED35-0D51-094F-A3BD-50854DD1DAE9}"/>
              </a:ext>
            </a:extLst>
          </p:cNvPr>
          <p:cNvGraphicFramePr>
            <a:graphicFrameLocks/>
          </p:cNvGraphicFramePr>
          <p:nvPr>
            <p:extLst>
              <p:ext uri="{D42A27DB-BD31-4B8C-83A1-F6EECF244321}">
                <p14:modId xmlns:p14="http://schemas.microsoft.com/office/powerpoint/2010/main" val="1933688535"/>
              </p:ext>
            </p:extLst>
          </p:nvPr>
        </p:nvGraphicFramePr>
        <p:xfrm>
          <a:off x="719139" y="1615416"/>
          <a:ext cx="10763251" cy="3413824"/>
        </p:xfrm>
        <a:graphic>
          <a:graphicData uri="http://schemas.openxmlformats.org/drawingml/2006/table">
            <a:tbl>
              <a:tblPr/>
              <a:tblGrid>
                <a:gridCol w="3348168">
                  <a:extLst>
                    <a:ext uri="{9D8B030D-6E8A-4147-A177-3AD203B41FA5}">
                      <a16:colId xmlns:a16="http://schemas.microsoft.com/office/drawing/2014/main" val="20000"/>
                    </a:ext>
                  </a:extLst>
                </a:gridCol>
                <a:gridCol w="2059696">
                  <a:extLst>
                    <a:ext uri="{9D8B030D-6E8A-4147-A177-3AD203B41FA5}">
                      <a16:colId xmlns:a16="http://schemas.microsoft.com/office/drawing/2014/main" val="20001"/>
                    </a:ext>
                  </a:extLst>
                </a:gridCol>
                <a:gridCol w="2007220">
                  <a:extLst>
                    <a:ext uri="{9D8B030D-6E8A-4147-A177-3AD203B41FA5}">
                      <a16:colId xmlns:a16="http://schemas.microsoft.com/office/drawing/2014/main" val="20004"/>
                    </a:ext>
                  </a:extLst>
                </a:gridCol>
                <a:gridCol w="2007220">
                  <a:extLst>
                    <a:ext uri="{9D8B030D-6E8A-4147-A177-3AD203B41FA5}">
                      <a16:colId xmlns:a16="http://schemas.microsoft.com/office/drawing/2014/main" val="4190673899"/>
                    </a:ext>
                  </a:extLst>
                </a:gridCol>
                <a:gridCol w="1340947">
                  <a:extLst>
                    <a:ext uri="{9D8B030D-6E8A-4147-A177-3AD203B41FA5}">
                      <a16:colId xmlns:a16="http://schemas.microsoft.com/office/drawing/2014/main" val="198355967"/>
                    </a:ext>
                  </a:extLst>
                </a:gridCol>
              </a:tblGrid>
              <a:tr h="39432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Response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Gilteritinib + AZA</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 (n = 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1" i="0" u="none" strike="noStrike" cap="none" normalizeH="0" baseline="0" dirty="0">
                          <a:ln>
                            <a:noFill/>
                          </a:ln>
                          <a:solidFill>
                            <a:schemeClr val="tx1"/>
                          </a:solidFill>
                          <a:effectLst/>
                          <a:latin typeface="Calibri" panose="020F0502020204030204" pitchFamily="34" charset="0"/>
                        </a:rPr>
                        <a:t>AZA </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1" i="0" u="none" strike="noStrike" cap="none" normalizeH="0" baseline="0" dirty="0">
                          <a:ln>
                            <a:noFill/>
                          </a:ln>
                          <a:solidFill>
                            <a:schemeClr val="tx1"/>
                          </a:solidFill>
                          <a:effectLst/>
                          <a:latin typeface="Calibri" panose="020F0502020204030204" pitchFamily="34" charset="0"/>
                        </a:rPr>
                        <a:t>HR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1" i="1" u="none" strike="noStrike" cap="none" normalizeH="0" baseline="0" dirty="0">
                          <a:ln>
                            <a:noFill/>
                          </a:ln>
                          <a:solidFill>
                            <a:schemeClr val="tx1"/>
                          </a:solidFill>
                          <a:effectLst/>
                          <a:latin typeface="Calibri" panose="020F0502020204030204" pitchFamily="34" charset="0"/>
                        </a:rPr>
                        <a:t>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445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OS,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9.82 </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(7.56-12.55)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8.87 </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(4.34-14.03)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0.916 </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(0.529-1.585)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.753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445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OS by BL </a:t>
                      </a:r>
                      <a:r>
                        <a:rPr kumimoji="0" lang="en-US" sz="2000" b="0" i="1" u="none" strike="noStrike" cap="none" normalizeH="0" baseline="0" dirty="0">
                          <a:ln>
                            <a:noFill/>
                          </a:ln>
                          <a:solidFill>
                            <a:schemeClr val="bg2">
                              <a:lumMod val="10000"/>
                            </a:schemeClr>
                          </a:solidFill>
                          <a:effectLst/>
                          <a:latin typeface="Calibri" panose="020F0502020204030204" pitchFamily="34" charset="0"/>
                        </a:rPr>
                        <a:t>FLT3 </a:t>
                      </a:r>
                      <a:r>
                        <a:rPr kumimoji="0" lang="en-US" sz="2000" b="0" i="0" u="none" strike="noStrike" cap="none" normalizeH="0" baseline="0" dirty="0">
                          <a:ln>
                            <a:noFill/>
                          </a:ln>
                          <a:solidFill>
                            <a:schemeClr val="bg2">
                              <a:lumMod val="10000"/>
                            </a:schemeClr>
                          </a:solidFill>
                          <a:effectLst/>
                          <a:latin typeface="Calibri" panose="020F0502020204030204" pitchFamily="34" charset="0"/>
                        </a:rPr>
                        <a:t>mutation status, mo</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ITD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ITD allelic ratio &lt;0.5</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ITD allelic ratio ≥0.5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10.7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91398171"/>
                  </a:ext>
                </a:extLst>
              </a:tr>
              <a:tr h="1445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follow-up,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17.97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183110715"/>
                  </a:ext>
                </a:extLst>
              </a:tr>
            </a:tbl>
          </a:graphicData>
        </a:graphic>
      </p:graphicFrame>
      <p:sp>
        <p:nvSpPr>
          <p:cNvPr id="13" name="Text Box 15">
            <a:extLst>
              <a:ext uri="{FF2B5EF4-FFF2-40B4-BE49-F238E27FC236}">
                <a16:creationId xmlns:a16="http://schemas.microsoft.com/office/drawing/2014/main" id="{508610FA-C45B-8A42-94AF-D2EBCE2A241E}"/>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de-DE" altLang="en-US" sz="1200" b="0" spc="-10" dirty="0">
                <a:solidFill>
                  <a:schemeClr val="bg2"/>
                </a:solidFill>
                <a:latin typeface="Calibri" panose="020F0502020204030204" pitchFamily="34" charset="0"/>
              </a:rPr>
              <a:t>Wang</a:t>
            </a:r>
            <a:r>
              <a:rPr lang="en-US" altLang="en-US" sz="1200" b="0" spc="-10" dirty="0">
                <a:solidFill>
                  <a:schemeClr val="bg2"/>
                </a:solidFill>
                <a:latin typeface="Calibri" panose="020F0502020204030204" pitchFamily="34" charset="0"/>
              </a:rPr>
              <a:t>. ASH 2021. Abstr 700.</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700413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LACEWING: Additional Outcomes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graphicFrame>
        <p:nvGraphicFramePr>
          <p:cNvPr id="12" name="Group 3">
            <a:extLst>
              <a:ext uri="{FF2B5EF4-FFF2-40B4-BE49-F238E27FC236}">
                <a16:creationId xmlns:a16="http://schemas.microsoft.com/office/drawing/2014/main" id="{DE2EED35-0D51-094F-A3BD-50854DD1DAE9}"/>
              </a:ext>
            </a:extLst>
          </p:cNvPr>
          <p:cNvGraphicFramePr>
            <a:graphicFrameLocks/>
          </p:cNvGraphicFramePr>
          <p:nvPr>
            <p:extLst>
              <p:ext uri="{D42A27DB-BD31-4B8C-83A1-F6EECF244321}">
                <p14:modId xmlns:p14="http://schemas.microsoft.com/office/powerpoint/2010/main" val="268378538"/>
              </p:ext>
            </p:extLst>
          </p:nvPr>
        </p:nvGraphicFramePr>
        <p:xfrm>
          <a:off x="719139" y="1615416"/>
          <a:ext cx="10763250" cy="3931984"/>
        </p:xfrm>
        <a:graphic>
          <a:graphicData uri="http://schemas.openxmlformats.org/drawingml/2006/table">
            <a:tbl>
              <a:tblPr/>
              <a:tblGrid>
                <a:gridCol w="4652961">
                  <a:extLst>
                    <a:ext uri="{9D8B030D-6E8A-4147-A177-3AD203B41FA5}">
                      <a16:colId xmlns:a16="http://schemas.microsoft.com/office/drawing/2014/main" val="20000"/>
                    </a:ext>
                  </a:extLst>
                </a:gridCol>
                <a:gridCol w="1908810">
                  <a:extLst>
                    <a:ext uri="{9D8B030D-6E8A-4147-A177-3AD203B41FA5}">
                      <a16:colId xmlns:a16="http://schemas.microsoft.com/office/drawing/2014/main" val="20001"/>
                    </a:ext>
                  </a:extLst>
                </a:gridCol>
                <a:gridCol w="1418470">
                  <a:extLst>
                    <a:ext uri="{9D8B030D-6E8A-4147-A177-3AD203B41FA5}">
                      <a16:colId xmlns:a16="http://schemas.microsoft.com/office/drawing/2014/main" val="20004"/>
                    </a:ext>
                  </a:extLst>
                </a:gridCol>
                <a:gridCol w="1853508">
                  <a:extLst>
                    <a:ext uri="{9D8B030D-6E8A-4147-A177-3AD203B41FA5}">
                      <a16:colId xmlns:a16="http://schemas.microsoft.com/office/drawing/2014/main" val="4190673899"/>
                    </a:ext>
                  </a:extLst>
                </a:gridCol>
                <a:gridCol w="929501">
                  <a:extLst>
                    <a:ext uri="{9D8B030D-6E8A-4147-A177-3AD203B41FA5}">
                      <a16:colId xmlns:a16="http://schemas.microsoft.com/office/drawing/2014/main" val="198355967"/>
                    </a:ext>
                  </a:extLst>
                </a:gridCol>
              </a:tblGrid>
              <a:tr h="39432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Response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Gilteritinib + AZA</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 (n = 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dirty="0">
                          <a:ln>
                            <a:noFill/>
                          </a:ln>
                          <a:solidFill>
                            <a:schemeClr val="tx1"/>
                          </a:solidFill>
                          <a:effectLst/>
                          <a:latin typeface="Calibri" panose="020F0502020204030204" pitchFamily="34" charset="0"/>
                        </a:rPr>
                        <a:t>AZA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dirty="0">
                          <a:ln>
                            <a:noFill/>
                          </a:ln>
                          <a:solidFill>
                            <a:schemeClr val="tx1"/>
                          </a:solidFill>
                          <a:effectLst/>
                          <a:latin typeface="Calibri" panose="020F0502020204030204" pitchFamily="34" charset="0"/>
                        </a:rPr>
                        <a:t>HR </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1" u="none" strike="noStrike" cap="none" normalizeH="0" baseline="0" dirty="0">
                          <a:ln>
                            <a:noFill/>
                          </a:ln>
                          <a:solidFill>
                            <a:schemeClr val="tx1"/>
                          </a:solidFill>
                          <a:effectLst/>
                          <a:latin typeface="Calibri" panose="020F0502020204030204" pitchFamily="34" charset="0"/>
                        </a:rPr>
                        <a:t>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445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EFS,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1.175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(0.764-1.807)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445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EFS with events based on CRc,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4.73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(1.64-7.20)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2.07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(&lt;0.1-4.34)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0.896 </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(0.573-1.400)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91398171"/>
                  </a:ext>
                </a:extLst>
              </a:tr>
              <a:tr h="14451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ORR,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CRc*</a:t>
                      </a:r>
                    </a:p>
                    <a:p>
                      <a:pPr marL="630237" marR="0" lvl="1" indent="-285750" algn="l" defTabSz="914400" rtl="0" eaLnBrk="1" fontAlgn="base" latinLnBrk="0" hangingPunct="1">
                        <a:lnSpc>
                          <a:spcPct val="100000"/>
                        </a:lnSpc>
                        <a:spcBef>
                          <a:spcPct val="0"/>
                        </a:spcBef>
                        <a:spcAft>
                          <a:spcPct val="0"/>
                        </a:spcAft>
                        <a:buClr>
                          <a:srgbClr val="000000"/>
                        </a:buClr>
                        <a:buSzPct val="120000"/>
                        <a:buFont typeface="Calibri" panose="020F0502020204030204" pitchFamily="34" charset="0"/>
                        <a:buChar char="–"/>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a:t>
                      </a:r>
                    </a:p>
                    <a:p>
                      <a:pPr marL="630237" marR="0" lvl="1" indent="-285750" algn="l" defTabSz="914400" rtl="0" eaLnBrk="1" fontAlgn="base" latinLnBrk="0" hangingPunct="1">
                        <a:lnSpc>
                          <a:spcPct val="100000"/>
                        </a:lnSpc>
                        <a:spcBef>
                          <a:spcPct val="0"/>
                        </a:spcBef>
                        <a:spcAft>
                          <a:spcPct val="0"/>
                        </a:spcAft>
                        <a:buClr>
                          <a:srgbClr val="000000"/>
                        </a:buClr>
                        <a:buSzPct val="120000"/>
                        <a:buFont typeface="Calibri" panose="020F0502020204030204" pitchFamily="34" charset="0"/>
                        <a:buChar char="–"/>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 with incomplete platelet recovery</a:t>
                      </a:r>
                    </a:p>
                    <a:p>
                      <a:pPr marL="630237" marR="0" lvl="1" indent="-285750" algn="l" defTabSz="914400" rtl="0" eaLnBrk="1" fontAlgn="base" latinLnBrk="0" hangingPunct="1">
                        <a:lnSpc>
                          <a:spcPct val="100000"/>
                        </a:lnSpc>
                        <a:spcBef>
                          <a:spcPct val="0"/>
                        </a:spcBef>
                        <a:spcAft>
                          <a:spcPct val="0"/>
                        </a:spcAft>
                        <a:buClr>
                          <a:srgbClr val="000000"/>
                        </a:buClr>
                        <a:buSzPct val="120000"/>
                        <a:buFont typeface="Calibri" panose="020F0502020204030204" pitchFamily="34" charset="0"/>
                        <a:buChar char="–"/>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 with incomplete hematologic recovery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63.5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58.1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16.2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34.7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26.5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183110715"/>
                  </a:ext>
                </a:extLst>
              </a:tr>
            </a:tbl>
          </a:graphicData>
        </a:graphic>
      </p:graphicFrame>
      <p:sp>
        <p:nvSpPr>
          <p:cNvPr id="13" name="Text Box 15">
            <a:extLst>
              <a:ext uri="{FF2B5EF4-FFF2-40B4-BE49-F238E27FC236}">
                <a16:creationId xmlns:a16="http://schemas.microsoft.com/office/drawing/2014/main" id="{508610FA-C45B-8A42-94AF-D2EBCE2A241E}"/>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de-DE" altLang="en-US" sz="1200" b="0" spc="-10" dirty="0">
                <a:solidFill>
                  <a:schemeClr val="bg2"/>
                </a:solidFill>
                <a:latin typeface="Calibri" panose="020F0502020204030204" pitchFamily="34" charset="0"/>
              </a:rPr>
              <a:t>Wang</a:t>
            </a:r>
            <a:r>
              <a:rPr lang="en-US" altLang="en-US" sz="1200" b="0" spc="-10" dirty="0">
                <a:solidFill>
                  <a:schemeClr val="bg2"/>
                </a:solidFill>
                <a:latin typeface="Calibri" panose="020F0502020204030204" pitchFamily="34" charset="0"/>
              </a:rPr>
              <a:t>. ASH 2021. Abstr 700.</a:t>
            </a:r>
            <a:endParaRPr lang="en-US" altLang="en-US" sz="1200" b="0" dirty="0">
              <a:solidFill>
                <a:schemeClr val="bg2"/>
              </a:solidFill>
              <a:latin typeface="Calibri" panose="020F0502020204030204" pitchFamily="34" charset="0"/>
            </a:endParaRPr>
          </a:p>
        </p:txBody>
      </p:sp>
      <p:sp>
        <p:nvSpPr>
          <p:cNvPr id="2" name="TextBox 1">
            <a:extLst>
              <a:ext uri="{FF2B5EF4-FFF2-40B4-BE49-F238E27FC236}">
                <a16:creationId xmlns:a16="http://schemas.microsoft.com/office/drawing/2014/main" id="{9B931839-D531-FF41-B26C-BA3525662793}"/>
              </a:ext>
            </a:extLst>
          </p:cNvPr>
          <p:cNvSpPr txBox="1"/>
          <p:nvPr/>
        </p:nvSpPr>
        <p:spPr bwMode="auto">
          <a:xfrm>
            <a:off x="659778" y="5547400"/>
            <a:ext cx="42208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*Difference: 31.4% (95% CI: 13.1-49.7; </a:t>
            </a:r>
            <a:r>
              <a:rPr lang="en-US" sz="1600" b="0" i="1" dirty="0">
                <a:solidFill>
                  <a:schemeClr val="bg1"/>
                </a:solidFill>
                <a:latin typeface="Calibri" panose="020F0502020204030204" pitchFamily="34" charset="0"/>
              </a:rPr>
              <a:t>P </a:t>
            </a:r>
            <a:r>
              <a:rPr lang="en-US" sz="1600" b="0" dirty="0">
                <a:solidFill>
                  <a:schemeClr val="bg1"/>
                </a:solidFill>
                <a:latin typeface="Calibri" panose="020F0502020204030204" pitchFamily="34" charset="0"/>
              </a:rPr>
              <a:t>&lt;.001).</a:t>
            </a:r>
          </a:p>
        </p:txBody>
      </p:sp>
    </p:spTree>
    <p:extLst>
      <p:ext uri="{BB962C8B-B14F-4D97-AF65-F5344CB8AC3E}">
        <p14:creationId xmlns:p14="http://schemas.microsoft.com/office/powerpoint/2010/main" val="39733222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a:xfrm>
            <a:off x="609758" y="238127"/>
            <a:ext cx="11034373" cy="1103313"/>
          </a:xfrm>
        </p:spPr>
        <p:txBody>
          <a:bodyPr/>
          <a:lstStyle/>
          <a:p>
            <a:r>
              <a:rPr lang="en-US" dirty="0"/>
              <a:t>LACEWING: AEs in ≥20% (Any Grade) or ≥10% (Grade ≥3) of Patients in Either Treatment Group </a:t>
            </a:r>
            <a:endParaRPr lang="en-US" altLang="en-US" dirty="0"/>
          </a:p>
        </p:txBody>
      </p:sp>
      <p:sp>
        <p:nvSpPr>
          <p:cNvPr id="2" name="Content Placeholder 1">
            <a:extLst>
              <a:ext uri="{FF2B5EF4-FFF2-40B4-BE49-F238E27FC236}">
                <a16:creationId xmlns:a16="http://schemas.microsoft.com/office/drawing/2014/main" id="{842D1CA7-CA29-4F7F-B9AD-924E647E15BC}"/>
              </a:ext>
            </a:extLst>
          </p:cNvPr>
          <p:cNvSpPr>
            <a:spLocks noGrp="1"/>
          </p:cNvSpPr>
          <p:nvPr>
            <p:ph idx="1"/>
          </p:nvPr>
        </p:nvSpPr>
        <p:spPr>
          <a:xfrm>
            <a:off x="609758" y="5876295"/>
            <a:ext cx="10877529" cy="412186"/>
          </a:xfrm>
        </p:spPr>
        <p:txBody>
          <a:bodyPr/>
          <a:lstStyle/>
          <a:p>
            <a:r>
              <a:rPr lang="en-US" sz="2200" dirty="0"/>
              <a:t>AE rates were similar in both arms</a:t>
            </a:r>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3" name="Text Box 15">
            <a:extLst>
              <a:ext uri="{FF2B5EF4-FFF2-40B4-BE49-F238E27FC236}">
                <a16:creationId xmlns:a16="http://schemas.microsoft.com/office/drawing/2014/main" id="{508610FA-C45B-8A42-94AF-D2EBCE2A241E}"/>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de-DE" altLang="en-US" sz="1200" b="0" spc="-10" dirty="0">
                <a:solidFill>
                  <a:schemeClr val="bg2"/>
                </a:solidFill>
                <a:latin typeface="Calibri" panose="020F0502020204030204" pitchFamily="34" charset="0"/>
              </a:rPr>
              <a:t>Wang</a:t>
            </a:r>
            <a:r>
              <a:rPr lang="en-US" altLang="en-US" sz="1200" b="0" spc="-10" dirty="0">
                <a:solidFill>
                  <a:schemeClr val="bg2"/>
                </a:solidFill>
                <a:latin typeface="Calibri" panose="020F0502020204030204" pitchFamily="34" charset="0"/>
              </a:rPr>
              <a:t>. ASH 2021. Abstr 700.</a:t>
            </a:r>
            <a:endParaRPr lang="en-US" altLang="en-US" sz="1200" b="0" dirty="0">
              <a:solidFill>
                <a:schemeClr val="bg2"/>
              </a:solidFill>
              <a:latin typeface="Calibri" panose="020F0502020204030204" pitchFamily="34" charset="0"/>
            </a:endParaRPr>
          </a:p>
        </p:txBody>
      </p:sp>
      <p:graphicFrame>
        <p:nvGraphicFramePr>
          <p:cNvPr id="10" name="Group 3">
            <a:extLst>
              <a:ext uri="{FF2B5EF4-FFF2-40B4-BE49-F238E27FC236}">
                <a16:creationId xmlns:a16="http://schemas.microsoft.com/office/drawing/2014/main" id="{77DA42EA-7B20-DC49-A560-CC89293F1763}"/>
              </a:ext>
            </a:extLst>
          </p:cNvPr>
          <p:cNvGraphicFramePr>
            <a:graphicFrameLocks/>
          </p:cNvGraphicFramePr>
          <p:nvPr>
            <p:extLst>
              <p:ext uri="{D42A27DB-BD31-4B8C-83A1-F6EECF244321}">
                <p14:modId xmlns:p14="http://schemas.microsoft.com/office/powerpoint/2010/main" val="1902808710"/>
              </p:ext>
            </p:extLst>
          </p:nvPr>
        </p:nvGraphicFramePr>
        <p:xfrm>
          <a:off x="368364" y="1603874"/>
          <a:ext cx="5675075" cy="4218744"/>
        </p:xfrm>
        <a:graphic>
          <a:graphicData uri="http://schemas.openxmlformats.org/drawingml/2006/table">
            <a:tbl>
              <a:tblPr/>
              <a:tblGrid>
                <a:gridCol w="1639021">
                  <a:extLst>
                    <a:ext uri="{9D8B030D-6E8A-4147-A177-3AD203B41FA5}">
                      <a16:colId xmlns:a16="http://schemas.microsoft.com/office/drawing/2014/main" val="20000"/>
                    </a:ext>
                  </a:extLst>
                </a:gridCol>
                <a:gridCol w="903153">
                  <a:extLst>
                    <a:ext uri="{9D8B030D-6E8A-4147-A177-3AD203B41FA5}">
                      <a16:colId xmlns:a16="http://schemas.microsoft.com/office/drawing/2014/main" val="20001"/>
                    </a:ext>
                  </a:extLst>
                </a:gridCol>
                <a:gridCol w="1243467">
                  <a:extLst>
                    <a:ext uri="{9D8B030D-6E8A-4147-A177-3AD203B41FA5}">
                      <a16:colId xmlns:a16="http://schemas.microsoft.com/office/drawing/2014/main" val="20002"/>
                    </a:ext>
                  </a:extLst>
                </a:gridCol>
                <a:gridCol w="944717">
                  <a:extLst>
                    <a:ext uri="{9D8B030D-6E8A-4147-A177-3AD203B41FA5}">
                      <a16:colId xmlns:a16="http://schemas.microsoft.com/office/drawing/2014/main" val="20003"/>
                    </a:ext>
                  </a:extLst>
                </a:gridCol>
                <a:gridCol w="944717">
                  <a:extLst>
                    <a:ext uri="{9D8B030D-6E8A-4147-A177-3AD203B41FA5}">
                      <a16:colId xmlns:a16="http://schemas.microsoft.com/office/drawing/2014/main" val="20004"/>
                    </a:ext>
                  </a:extLst>
                </a:gridCol>
              </a:tblGrid>
              <a:tr h="228522">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Gilteritinib + AZA (n = 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AZA (n =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388479">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285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73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70 (95.9)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 (91.5)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42 (89.4)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285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Pyrexia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 (47.9)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(34.0)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3719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 (38.4)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(17.0)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3884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Febrile 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 (35.6)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 (35.6)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(19.0)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5"/>
                  </a:ext>
                </a:extLst>
              </a:tr>
              <a:tr h="2285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Constipation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(34.2)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6"/>
                  </a:ext>
                </a:extLst>
              </a:tr>
              <a:tr h="2285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 (32.9)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286350729"/>
                  </a:ext>
                </a:extLst>
              </a:tr>
              <a:tr h="2285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(31.5)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(24.7)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(34.0)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(27.7)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31851126"/>
                  </a:ext>
                </a:extLst>
              </a:tr>
              <a:tr h="37193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Thrombocytopenia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(30.1)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(27.4)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(23.4)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(19.1)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68130524"/>
                  </a:ext>
                </a:extLst>
              </a:tr>
              <a:tr h="2285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Pneumonia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(26.0)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(20.5)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(17.0)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(17.0)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1033581"/>
                  </a:ext>
                </a:extLst>
              </a:tr>
              <a:tr h="22852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(24.7)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(21.9)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(27.7)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201287669"/>
                  </a:ext>
                </a:extLst>
              </a:tr>
            </a:tbl>
          </a:graphicData>
        </a:graphic>
      </p:graphicFrame>
      <p:graphicFrame>
        <p:nvGraphicFramePr>
          <p:cNvPr id="11" name="Group 3">
            <a:extLst>
              <a:ext uri="{FF2B5EF4-FFF2-40B4-BE49-F238E27FC236}">
                <a16:creationId xmlns:a16="http://schemas.microsoft.com/office/drawing/2014/main" id="{9B67AC2F-0E7D-0046-9DD2-F74A28404ED9}"/>
              </a:ext>
            </a:extLst>
          </p:cNvPr>
          <p:cNvGraphicFramePr>
            <a:graphicFrameLocks/>
          </p:cNvGraphicFramePr>
          <p:nvPr>
            <p:extLst>
              <p:ext uri="{D42A27DB-BD31-4B8C-83A1-F6EECF244321}">
                <p14:modId xmlns:p14="http://schemas.microsoft.com/office/powerpoint/2010/main" val="2254574582"/>
              </p:ext>
            </p:extLst>
          </p:nvPr>
        </p:nvGraphicFramePr>
        <p:xfrm>
          <a:off x="6105878" y="1603874"/>
          <a:ext cx="5680021" cy="4084512"/>
        </p:xfrm>
        <a:graphic>
          <a:graphicData uri="http://schemas.openxmlformats.org/drawingml/2006/table">
            <a:tbl>
              <a:tblPr/>
              <a:tblGrid>
                <a:gridCol w="1611104">
                  <a:extLst>
                    <a:ext uri="{9D8B030D-6E8A-4147-A177-3AD203B41FA5}">
                      <a16:colId xmlns:a16="http://schemas.microsoft.com/office/drawing/2014/main" val="20000"/>
                    </a:ext>
                  </a:extLst>
                </a:gridCol>
                <a:gridCol w="941305">
                  <a:extLst>
                    <a:ext uri="{9D8B030D-6E8A-4147-A177-3AD203B41FA5}">
                      <a16:colId xmlns:a16="http://schemas.microsoft.com/office/drawing/2014/main" val="20001"/>
                    </a:ext>
                  </a:extLst>
                </a:gridCol>
                <a:gridCol w="1245002">
                  <a:extLst>
                    <a:ext uri="{9D8B030D-6E8A-4147-A177-3AD203B41FA5}">
                      <a16:colId xmlns:a16="http://schemas.microsoft.com/office/drawing/2014/main" val="20002"/>
                    </a:ext>
                  </a:extLst>
                </a:gridCol>
                <a:gridCol w="941305">
                  <a:extLst>
                    <a:ext uri="{9D8B030D-6E8A-4147-A177-3AD203B41FA5}">
                      <a16:colId xmlns:a16="http://schemas.microsoft.com/office/drawing/2014/main" val="20003"/>
                    </a:ext>
                  </a:extLst>
                </a:gridCol>
                <a:gridCol w="941305">
                  <a:extLst>
                    <a:ext uri="{9D8B030D-6E8A-4147-A177-3AD203B41FA5}">
                      <a16:colId xmlns:a16="http://schemas.microsoft.com/office/drawing/2014/main" val="20004"/>
                    </a:ext>
                  </a:extLst>
                </a:gridCol>
              </a:tblGrid>
              <a:tr h="287595">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AE,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Gilteritinib + AZA (n = 73)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AZA (n =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488901">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8759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AST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(24.7)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612530794"/>
                  </a:ext>
                </a:extLst>
              </a:tr>
              <a:tr h="28759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Vomiting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(24.7)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(17.0)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8759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Asthenia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(23.3)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(14.9)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8759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Peripheral edema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(21.9)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8759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Hypokalemia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(21.9)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5"/>
                  </a:ext>
                </a:extLst>
              </a:tr>
              <a:tr h="28759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Decreased apetite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(20.5)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(14.9)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6"/>
                  </a:ext>
                </a:extLst>
              </a:tr>
              <a:tr h="48890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 neutrophil count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(19.2)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(19.2)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286350729"/>
                  </a:ext>
                </a:extLst>
              </a:tr>
              <a:tr h="28759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 platelet count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(19.2)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(17.8)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(19.0)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(19.1)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231851126"/>
                  </a:ext>
                </a:extLst>
              </a:tr>
              <a:tr h="28759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Hyponatremia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(19.2)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(12.3)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68130524"/>
                  </a:ext>
                </a:extLst>
              </a:tr>
              <a:tr h="28759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Sepsis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1033581"/>
                  </a:ext>
                </a:extLst>
              </a:tr>
            </a:tbl>
          </a:graphicData>
        </a:graphic>
      </p:graphicFrame>
    </p:spTree>
    <p:extLst>
      <p:ext uri="{BB962C8B-B14F-4D97-AF65-F5344CB8AC3E}">
        <p14:creationId xmlns:p14="http://schemas.microsoft.com/office/powerpoint/2010/main" val="26723650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LACEWING: Pharmacokinetics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3" name="Text Box 15">
            <a:extLst>
              <a:ext uri="{FF2B5EF4-FFF2-40B4-BE49-F238E27FC236}">
                <a16:creationId xmlns:a16="http://schemas.microsoft.com/office/drawing/2014/main" id="{508610FA-C45B-8A42-94AF-D2EBCE2A241E}"/>
              </a:ext>
            </a:extLst>
          </p:cNvPr>
          <p:cNvSpPr txBox="1">
            <a:spLocks noChangeArrowheads="1"/>
          </p:cNvSpPr>
          <p:nvPr/>
        </p:nvSpPr>
        <p:spPr bwMode="auto">
          <a:xfrm>
            <a:off x="412751" y="637748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de-DE" altLang="en-US" sz="1200" b="0" spc="-10" dirty="0">
                <a:solidFill>
                  <a:schemeClr val="bg2"/>
                </a:solidFill>
                <a:latin typeface="Calibri" panose="020F0502020204030204" pitchFamily="34" charset="0"/>
              </a:rPr>
              <a:t>1. Wang</a:t>
            </a:r>
            <a:r>
              <a:rPr lang="en-US" altLang="en-US" sz="1200" b="0" spc="-10" dirty="0">
                <a:solidFill>
                  <a:schemeClr val="bg2"/>
                </a:solidFill>
                <a:latin typeface="Calibri" panose="020F0502020204030204" pitchFamily="34" charset="0"/>
              </a:rPr>
              <a:t>. ASH 2021. Abstr 700. 2. Zeidan. Leuk Lymphoma. 2021;[Epub].</a:t>
            </a:r>
            <a:endParaRPr lang="en-US" altLang="en-US" sz="1200" b="0" dirty="0">
              <a:solidFill>
                <a:schemeClr val="bg2"/>
              </a:solidFill>
              <a:latin typeface="Calibri" panose="020F0502020204030204" pitchFamily="34" charset="0"/>
            </a:endParaRPr>
          </a:p>
        </p:txBody>
      </p:sp>
      <p:sp>
        <p:nvSpPr>
          <p:cNvPr id="12" name="Content Placeholder 2">
            <a:extLst>
              <a:ext uri="{FF2B5EF4-FFF2-40B4-BE49-F238E27FC236}">
                <a16:creationId xmlns:a16="http://schemas.microsoft.com/office/drawing/2014/main" id="{7A9344F4-4D71-FA46-82CA-6E14DDF3A686}"/>
              </a:ext>
            </a:extLst>
          </p:cNvPr>
          <p:cNvSpPr>
            <a:spLocks noGrp="1"/>
          </p:cNvSpPr>
          <p:nvPr>
            <p:ph idx="1"/>
          </p:nvPr>
        </p:nvSpPr>
        <p:spPr>
          <a:xfrm>
            <a:off x="604675" y="1513047"/>
            <a:ext cx="10877529" cy="4650686"/>
          </a:xfrm>
        </p:spPr>
        <p:txBody>
          <a:bodyPr/>
          <a:lstStyle/>
          <a:p>
            <a:r>
              <a:rPr lang="en-US" sz="2400" dirty="0"/>
              <a:t>Gilteritinib trough concentrations at steady state similar in gilteritinib + azacitidine and gilteritinib arms (before arm removal)</a:t>
            </a:r>
            <a:r>
              <a:rPr lang="en-US" sz="2400" baseline="30000" dirty="0"/>
              <a:t>1</a:t>
            </a:r>
            <a:endParaRPr lang="en-US" sz="2400" dirty="0"/>
          </a:p>
          <a:p>
            <a:r>
              <a:rPr lang="en-US" sz="2400" dirty="0"/>
              <a:t>On Day 15 of cycle 1, median gilteritinib trough concentration at steady state was 585 ng/mL in the gilteritinib + azacitidine and gilteritinib arms, which contrasts with 279 ng/mL observed with gilteritinib monotherapy in ADMIRAL trial in patients with R/R AML</a:t>
            </a:r>
            <a:r>
              <a:rPr lang="en-US" sz="2400" baseline="30000" dirty="0"/>
              <a:t>1,2</a:t>
            </a:r>
            <a:r>
              <a:rPr lang="en-US" sz="2400" dirty="0"/>
              <a:t> </a:t>
            </a:r>
          </a:p>
          <a:p>
            <a:pPr lvl="1"/>
            <a:r>
              <a:rPr lang="en-US" sz="2200" dirty="0"/>
              <a:t>Median age in ADMIRAL: 62 yr</a:t>
            </a:r>
          </a:p>
          <a:p>
            <a:pPr lvl="1"/>
            <a:r>
              <a:rPr lang="en-US" sz="2200" dirty="0"/>
              <a:t>Patients in ADMIRAL eligible for high-dose chemotherapy</a:t>
            </a:r>
          </a:p>
          <a:p>
            <a:r>
              <a:rPr lang="en-US" sz="2400" dirty="0"/>
              <a:t>No observed correlation between gilteritinib trough concentration at steady state and response rates or grade of thrombocytopenia or neutropenia</a:t>
            </a:r>
            <a:r>
              <a:rPr lang="en-US" sz="2400" baseline="30000" dirty="0"/>
              <a:t>1</a:t>
            </a:r>
            <a:endParaRPr lang="en-US" sz="2200" dirty="0"/>
          </a:p>
        </p:txBody>
      </p:sp>
    </p:spTree>
    <p:extLst>
      <p:ext uri="{BB962C8B-B14F-4D97-AF65-F5344CB8AC3E}">
        <p14:creationId xmlns:p14="http://schemas.microsoft.com/office/powerpoint/2010/main" val="31666508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LACEWING: Investigators’ Conclusions</a:t>
            </a:r>
            <a:endParaRPr lang="en-US" altLang="en-US" dirty="0"/>
          </a:p>
        </p:txBody>
      </p:sp>
      <p:grpSp>
        <p:nvGrpSpPr>
          <p:cNvPr id="7" name="Group 6">
            <a:extLst>
              <a:ext uri="{FF2B5EF4-FFF2-40B4-BE49-F238E27FC236}">
                <a16:creationId xmlns:a16="http://schemas.microsoft.com/office/drawing/2014/main" id="{2479E291-C18C-4826-8211-0D4EDD52556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7AE86A05-8BB4-4183-A9E7-D1DF011B73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82D8C99-859A-4F2E-AF13-ED8E4DF3F82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0" name="Content Placeholder 2">
            <a:extLst>
              <a:ext uri="{FF2B5EF4-FFF2-40B4-BE49-F238E27FC236}">
                <a16:creationId xmlns:a16="http://schemas.microsoft.com/office/drawing/2014/main" id="{4E47B534-8A4B-4D33-840C-2D29FA589FEE}"/>
              </a:ext>
            </a:extLst>
          </p:cNvPr>
          <p:cNvSpPr>
            <a:spLocks noGrp="1"/>
          </p:cNvSpPr>
          <p:nvPr>
            <p:ph idx="1"/>
          </p:nvPr>
        </p:nvSpPr>
        <p:spPr>
          <a:xfrm>
            <a:off x="604675" y="1513047"/>
            <a:ext cx="10877529" cy="4650686"/>
          </a:xfrm>
        </p:spPr>
        <p:txBody>
          <a:bodyPr/>
          <a:lstStyle/>
          <a:p>
            <a:r>
              <a:rPr lang="en-US" sz="2200" dirty="0"/>
              <a:t>In this phase III study, significantly higher CRc rates but similar OS with gilteritinib + azacitidine vs azacitidine alone in patients with newly diagnosed </a:t>
            </a:r>
            <a:r>
              <a:rPr lang="en-US" sz="2200" i="1" dirty="0"/>
              <a:t>FLT3</a:t>
            </a:r>
            <a:r>
              <a:rPr lang="en-US" sz="2200" dirty="0"/>
              <a:t>-mutated AML ineligible for intensive induction chemotherapy</a:t>
            </a:r>
          </a:p>
          <a:p>
            <a:pPr lvl="1"/>
            <a:r>
              <a:rPr lang="en-US" sz="2000" dirty="0"/>
              <a:t>Rate of CRc: 58.1% vs 26.5% (difference: 31.4%; 95% CI: 13.1-49.7; </a:t>
            </a:r>
            <a:r>
              <a:rPr lang="en-US" sz="2000" i="1" dirty="0"/>
              <a:t>P </a:t>
            </a:r>
            <a:r>
              <a:rPr lang="en-US" sz="2000" dirty="0"/>
              <a:t>&lt;.001.)</a:t>
            </a:r>
          </a:p>
          <a:p>
            <a:pPr lvl="1"/>
            <a:r>
              <a:rPr lang="en-US" sz="2000" dirty="0"/>
              <a:t>Median OS: 9.82 vs 5.87 (HR: 9.16; 95% CI: 0.529-1.585; </a:t>
            </a:r>
            <a:r>
              <a:rPr lang="en-US" sz="2000" i="1" dirty="0"/>
              <a:t>P</a:t>
            </a:r>
            <a:r>
              <a:rPr lang="en-US" sz="2000" dirty="0"/>
              <a:t> = .753)</a:t>
            </a:r>
          </a:p>
          <a:p>
            <a:r>
              <a:rPr lang="en-US" sz="2200" dirty="0"/>
              <a:t>Confounding factors potentially contributing to OS data include use of subsequent therapy, higher proportion of patients with ECOG ≥2 in gilteritinib + </a:t>
            </a:r>
            <a:r>
              <a:rPr lang="en-US" sz="2200" dirty="0" err="1"/>
              <a:t>azacitidine</a:t>
            </a:r>
            <a:r>
              <a:rPr lang="en-US" sz="2200" dirty="0"/>
              <a:t> arm</a:t>
            </a:r>
          </a:p>
          <a:p>
            <a:pPr lvl="1"/>
            <a:r>
              <a:rPr lang="en-US" sz="2000" dirty="0"/>
              <a:t>Patients with ECOG PS 0-1 or high </a:t>
            </a:r>
            <a:r>
              <a:rPr lang="en-US" sz="2000" i="1" dirty="0"/>
              <a:t>FLT3</a:t>
            </a:r>
            <a:r>
              <a:rPr lang="en-US" sz="2000" dirty="0"/>
              <a:t>-ITD allelic ratio had greater responses to gilteritinib + azacitidine </a:t>
            </a:r>
          </a:p>
          <a:p>
            <a:r>
              <a:rPr lang="en-US" sz="2200" dirty="0"/>
              <a:t>Safety similar to that previously reported</a:t>
            </a:r>
          </a:p>
        </p:txBody>
      </p:sp>
      <p:sp>
        <p:nvSpPr>
          <p:cNvPr id="11" name="Text Box 15">
            <a:extLst>
              <a:ext uri="{FF2B5EF4-FFF2-40B4-BE49-F238E27FC236}">
                <a16:creationId xmlns:a16="http://schemas.microsoft.com/office/drawing/2014/main" id="{95B65430-9997-8745-AA0A-E39C45714D36}"/>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de-DE" altLang="en-US" sz="1200" b="0" spc="-10" dirty="0">
                <a:solidFill>
                  <a:schemeClr val="bg2"/>
                </a:solidFill>
                <a:latin typeface="Calibri" panose="020F0502020204030204" pitchFamily="34" charset="0"/>
              </a:rPr>
              <a:t>Wang</a:t>
            </a:r>
            <a:r>
              <a:rPr lang="en-US" altLang="en-US" sz="1200" b="0" spc="-10" dirty="0">
                <a:solidFill>
                  <a:schemeClr val="bg2"/>
                </a:solidFill>
                <a:latin typeface="Calibri" panose="020F0502020204030204" pitchFamily="34" charset="0"/>
              </a:rPr>
              <a:t>. ASH 2021. Abstr 700.</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328035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clinicaloptions.com/oncology</a:t>
            </a:r>
            <a:endParaRPr lang="en-US" u="sng" dirty="0">
              <a:solidFill>
                <a:srgbClr val="E1471D"/>
              </a:solidFill>
            </a:endParaRP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2021!</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2" name="Content Placeholder 1">
            <a:extLst>
              <a:ext uri="{FF2B5EF4-FFF2-40B4-BE49-F238E27FC236}">
                <a16:creationId xmlns:a16="http://schemas.microsoft.com/office/drawing/2014/main" id="{9B341F70-966F-4AE0-9891-86B5E504500D}"/>
              </a:ext>
            </a:extLst>
          </p:cNvPr>
          <p:cNvSpPr>
            <a:spLocks noGrp="1"/>
          </p:cNvSpPr>
          <p:nvPr>
            <p:ph sz="quarter" idx="10"/>
          </p:nvPr>
        </p:nvSpPr>
        <p:spPr/>
        <p:txBody>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a:t>
            </a:r>
            <a:b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a:p>
            <a:endParaRPr 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E4F6746A9B7014C8A9A8C75507DD2B0" ma:contentTypeVersion="1" ma:contentTypeDescription="Create a new document." ma:contentTypeScope="" ma:versionID="4b60c9176976fed6f62ff55424b725a2">
  <xsd:schema xmlns:xsd="http://www.w3.org/2001/XMLSchema" xmlns:xs="http://www.w3.org/2001/XMLSchema" xmlns:p="http://schemas.microsoft.com/office/2006/metadata/properties" xmlns:ns2="d54cbe69-32bd-412a-b004-9152f949605e" xmlns:ns3="186494a7-4915-4a6e-b0aa-e11324f26894" targetNamespace="http://schemas.microsoft.com/office/2006/metadata/properties" ma:root="true" ma:fieldsID="cee11f720bf20f660d9db7db0cdce0de" ns2:_="" ns3:_="">
    <xsd:import namespace="d54cbe69-32bd-412a-b004-9152f949605e"/>
    <xsd:import namespace="186494a7-4915-4a6e-b0aa-e11324f26894"/>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86494a7-4915-4a6e-b0aa-e11324f26894"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56M7VY3CDVN5-193298774-2</_dlc_DocId>
    <_dlc_DocIdUrl xmlns="d54cbe69-32bd-412a-b004-9152f949605e">
      <Url>https://intranet.clinicaloptions.com/mews/oncology/ONC_2021_ASH_CF_(PRP4549)/LEUK_700_Wang/_layouts/15/DocIdRedir.aspx?ID=56M7VY3CDVN5-193298774-2</Url>
      <Description>56M7VY3CDVN5-193298774-2</Description>
    </_dlc_DocIdUrl>
    <Document_x0020_Category xmlns="186494a7-4915-4a6e-b0aa-e11324f26894">Conference Capsule Slides</Document_x0020_Category>
  </documentManagement>
</p:properties>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258B76B-ACD2-48F4-961A-618EF0EB17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186494a7-4915-4a6e-b0aa-e11324f268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B552622-AD77-4F98-B4C8-1F642D7FA076}">
  <ds:schemaRefs>
    <ds:schemaRef ds:uri="http://schemas.microsoft.com/sharepoint/events"/>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5BA55BC3-5A03-47C2-8EC3-D964C3B5E779}">
  <ds:schemaRefs>
    <ds:schemaRef ds:uri="http://purl.org/dc/dcmitype/"/>
    <ds:schemaRef ds:uri="http://schemas.microsoft.com/office/infopath/2007/PartnerControls"/>
    <ds:schemaRef ds:uri="186494a7-4915-4a6e-b0aa-e11324f26894"/>
    <ds:schemaRef ds:uri="http://purl.org/dc/elements/1.1/"/>
    <ds:schemaRef ds:uri="http://schemas.microsoft.com/office/2006/metadata/properties"/>
    <ds:schemaRef ds:uri="d54cbe69-32bd-412a-b004-9152f949605e"/>
    <ds:schemaRef ds:uri="http://purl.org/dc/terms/"/>
    <ds:schemaRef ds:uri="http://schemas.openxmlformats.org/package/2006/metadata/core-properties"/>
    <ds:schemaRef ds:uri="http://schemas.microsoft.com/office/2006/documentManagement/types"/>
    <ds:schemaRef ds:uri="http://www.w3.org/XML/1998/namespace"/>
  </ds:schemaRefs>
</ds:datastoreItem>
</file>

<file path=customXml/itemProps5.xml><?xml version="1.0" encoding="utf-8"?>
<ds:datastoreItem xmlns:ds="http://schemas.openxmlformats.org/officeDocument/2006/customXml" ds:itemID="{3A18F4D2-3653-4F4F-B917-116198900D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7768</TotalTime>
  <Words>2219</Words>
  <Application>Microsoft Office PowerPoint</Application>
  <PresentationFormat>Widescreen</PresentationFormat>
  <Paragraphs>387</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Times</vt:lpstr>
      <vt:lpstr>Wingdings</vt:lpstr>
      <vt:lpstr>4_2017_HTAA_Diabetes</vt:lpstr>
      <vt:lpstr>LACEWING: Phase III Study of Gilteritinib + Azacitidine vs Azacitidine for Patients With Newly Diagnosed FLT3-Mutated AML Ineligible for Intensive Induction Chemotherapy</vt:lpstr>
      <vt:lpstr>About These Slides</vt:lpstr>
      <vt:lpstr>LACEWING: Background</vt:lpstr>
      <vt:lpstr>LACEWING: Study Design</vt:lpstr>
      <vt:lpstr>LACEWING: Baseline Characteristics</vt:lpstr>
      <vt:lpstr>LACEWING: Subsequent AML Therapy</vt:lpstr>
      <vt:lpstr>LACEWING: OS</vt:lpstr>
      <vt:lpstr>LACEWING: Additional Outcomes</vt:lpstr>
      <vt:lpstr>LACEWING: AEs in ≥20% (Any Grade) or ≥10% (Grade ≥3) of Patients in Either Treatment Group </vt:lpstr>
      <vt:lpstr>LACEWING: Pharmacokinetics</vt:lpstr>
      <vt:lpstr>LACEWING: Investigators’ Conclusions</vt:lpstr>
      <vt:lpstr>Go Online for More CCO  Coverage of ASH 2021!</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LACEWING: Phase III Study of Gilteritinib + Azacitidine vs Azacitidine for Patients With Newly Diagnosed FLT3-Mutated AML Ineligible for Intensive Induction Chemotherapy</dc:title>
  <dc:creator>Preferred User</dc:creator>
  <cp:lastModifiedBy>Jessica Buckley</cp:lastModifiedBy>
  <cp:revision>822</cp:revision>
  <cp:lastPrinted>2016-09-26T20:21:49Z</cp:lastPrinted>
  <dcterms:created xsi:type="dcterms:W3CDTF">2005-05-27T15:08:01Z</dcterms:created>
  <dcterms:modified xsi:type="dcterms:W3CDTF">2021-12-21T22:38:03Z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e7350cef-3b26-43bc-a690-9d492264d6ea</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0x0101002E4F6746A9B7014C8A9A8C75507DD2B0</vt:lpwstr>
  </property>
</Properties>
</file>