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 id="2147483674" r:id="rId6"/>
  </p:sldMasterIdLst>
  <p:notesMasterIdLst>
    <p:notesMasterId r:id="rId27"/>
  </p:notesMasterIdLst>
  <p:sldIdLst>
    <p:sldId id="321" r:id="rId7"/>
    <p:sldId id="308" r:id="rId8"/>
    <p:sldId id="282" r:id="rId9"/>
    <p:sldId id="322" r:id="rId10"/>
    <p:sldId id="13136" r:id="rId11"/>
    <p:sldId id="2145706787" r:id="rId12"/>
    <p:sldId id="13137" r:id="rId13"/>
    <p:sldId id="13138" r:id="rId14"/>
    <p:sldId id="2145706782" r:id="rId15"/>
    <p:sldId id="2145706783" r:id="rId16"/>
    <p:sldId id="2145706784" r:id="rId17"/>
    <p:sldId id="544" r:id="rId18"/>
    <p:sldId id="2145706781" r:id="rId19"/>
    <p:sldId id="545" r:id="rId20"/>
    <p:sldId id="2145706786" r:id="rId21"/>
    <p:sldId id="2141411973" r:id="rId22"/>
    <p:sldId id="2145706788" r:id="rId23"/>
    <p:sldId id="2145706789" r:id="rId24"/>
    <p:sldId id="2145706785" r:id="rId25"/>
    <p:sldId id="318"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456" userDrawn="1">
          <p15:clr>
            <a:srgbClr val="A4A3A4"/>
          </p15:clr>
        </p15:guide>
        <p15:guide id="2" pos="312" userDrawn="1">
          <p15:clr>
            <a:srgbClr val="A4A3A4"/>
          </p15:clr>
        </p15:guide>
        <p15:guide id="3" pos="3840" userDrawn="1">
          <p15:clr>
            <a:srgbClr val="A4A3A4"/>
          </p15:clr>
        </p15:guide>
        <p15:guide id="4" pos="7224" userDrawn="1">
          <p15:clr>
            <a:srgbClr val="A4A3A4"/>
          </p15:clr>
        </p15:guide>
        <p15:guide id="5" pos="7392" userDrawn="1">
          <p15:clr>
            <a:srgbClr val="A4A3A4"/>
          </p15:clr>
        </p15:guide>
        <p15:guide id="6" orient="horz" pos="144" userDrawn="1">
          <p15:clr>
            <a:srgbClr val="A4A3A4"/>
          </p15:clr>
        </p15:guide>
        <p15:guide id="7" orient="horz" pos="240" userDrawn="1">
          <p15:clr>
            <a:srgbClr val="A4A3A4"/>
          </p15:clr>
        </p15:guide>
        <p15:guide id="8" orient="horz" pos="1008" userDrawn="1">
          <p15:clr>
            <a:srgbClr val="A4A3A4"/>
          </p15:clr>
        </p15:guide>
        <p15:guide id="9" orient="horz" pos="3912" userDrawn="1">
          <p15:clr>
            <a:srgbClr val="A4A3A4"/>
          </p15:clr>
        </p15:guide>
        <p15:guide id="10" orient="horz" pos="4032" userDrawn="1">
          <p15:clr>
            <a:srgbClr val="A4A3A4"/>
          </p15:clr>
        </p15:guide>
        <p15:guide id="11" orient="horz" pos="4128"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aboecler@clinicaloptions.com" initials="a" lastIdx="5" clrIdx="6">
    <p:extLst>
      <p:ext uri="{19B8F6BF-5375-455C-9EA6-DF929625EA0E}">
        <p15:presenceInfo xmlns:p15="http://schemas.microsoft.com/office/powerpoint/2012/main" userId="aboecler@clinicaloptions.com" providerId="None"/>
      </p:ext>
    </p:extLst>
  </p:cmAuthor>
  <p:cmAuthor id="1" name="Megan Capel" initials="MC" lastIdx="3" clrIdx="0"/>
  <p:cmAuthor id="2" name=" " initials="MAC" lastIdx="1" clrIdx="1"/>
  <p:cmAuthor id="3" name="Taryn Gross" initials="TG" lastIdx="1" clrIdx="2"/>
  <p:cmAuthor id="4" name="LT Fowler" initials="LF" lastIdx="1" clrIdx="3">
    <p:extLst>
      <p:ext uri="{19B8F6BF-5375-455C-9EA6-DF929625EA0E}">
        <p15:presenceInfo xmlns:p15="http://schemas.microsoft.com/office/powerpoint/2012/main" userId="S::lfowler@practicingclinicians.com::bdc4c4d6-9ded-467c-b80c-330a0ea8ffe4" providerId="AD"/>
      </p:ext>
    </p:extLst>
  </p:cmAuthor>
  <p:cmAuthor id="5" name="Marie Rush" initials="MR" lastIdx="28" clrIdx="4">
    <p:extLst>
      <p:ext uri="{19B8F6BF-5375-455C-9EA6-DF929625EA0E}">
        <p15:presenceInfo xmlns:p15="http://schemas.microsoft.com/office/powerpoint/2012/main" userId="S::mrush@clinicaloptions.com::0630ae8a-d7a0-439a-9d44-e2f536864f0f" providerId="AD"/>
      </p:ext>
    </p:extLst>
  </p:cmAuthor>
  <p:cmAuthor id="6" name="CLINICALOPTIONS\tquill" initials="C" lastIdx="1" clrIdx="5">
    <p:extLst>
      <p:ext uri="{19B8F6BF-5375-455C-9EA6-DF929625EA0E}">
        <p15:presenceInfo xmlns:p15="http://schemas.microsoft.com/office/powerpoint/2012/main" userId="CLINICALOPTIONS\tqui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650" autoAdjust="0"/>
    <p:restoredTop sz="87202" autoAdjust="0"/>
  </p:normalViewPr>
  <p:slideViewPr>
    <p:cSldViewPr snapToGrid="0">
      <p:cViewPr varScale="1">
        <p:scale>
          <a:sx n="75" d="100"/>
          <a:sy n="75" d="100"/>
        </p:scale>
        <p:origin x="1085" y="48"/>
      </p:cViewPr>
      <p:guideLst>
        <p:guide pos="456"/>
        <p:guide pos="312"/>
        <p:guide pos="3840"/>
        <p:guide pos="7224"/>
        <p:guide pos="7392"/>
        <p:guide orient="horz" pos="144"/>
        <p:guide orient="horz" pos="240"/>
        <p:guide orient="horz" pos="1008"/>
        <p:guide orient="horz" pos="3912"/>
        <p:guide orient="horz" pos="4032"/>
        <p:guide orient="horz" pos="4128"/>
      </p:guideLst>
    </p:cSldViewPr>
  </p:slideViewPr>
  <p:notesTextViewPr>
    <p:cViewPr>
      <p:scale>
        <a:sx n="1" d="1"/>
        <a:sy n="1" d="1"/>
      </p:scale>
      <p:origin x="0" y="0"/>
    </p:cViewPr>
  </p:notesTextViewPr>
  <p:sorterViewPr>
    <p:cViewPr>
      <p:scale>
        <a:sx n="100" d="100"/>
        <a:sy n="100" d="100"/>
      </p:scale>
      <p:origin x="0" y="-4116"/>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commentAuthors" Target="commentAuthor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nifer Eimers" userId="e496f3f7-6a48-4339-9b0c-9f426a43f948" providerId="ADAL" clId="{BEFBCDDF-A12F-4342-829F-E4B9884ABC5D}"/>
    <pc:docChg chg="custSel modSld modMainMaster">
      <pc:chgData name="Jennifer Eimers" userId="e496f3f7-6a48-4339-9b0c-9f426a43f948" providerId="ADAL" clId="{BEFBCDDF-A12F-4342-829F-E4B9884ABC5D}" dt="2022-09-30T13:20:16.664" v="74" actId="1035"/>
      <pc:docMkLst>
        <pc:docMk/>
      </pc:docMkLst>
      <pc:sldChg chg="delSp">
        <pc:chgData name="Jennifer Eimers" userId="e496f3f7-6a48-4339-9b0c-9f426a43f948" providerId="ADAL" clId="{BEFBCDDF-A12F-4342-829F-E4B9884ABC5D}" dt="2022-09-30T13:15:37.561" v="0" actId="478"/>
        <pc:sldMkLst>
          <pc:docMk/>
          <pc:sldMk cId="0" sldId="321"/>
        </pc:sldMkLst>
        <pc:spChg chg="del">
          <ac:chgData name="Jennifer Eimers" userId="e496f3f7-6a48-4339-9b0c-9f426a43f948" providerId="ADAL" clId="{BEFBCDDF-A12F-4342-829F-E4B9884ABC5D}" dt="2022-09-30T13:15:37.561" v="0" actId="478"/>
          <ac:spMkLst>
            <pc:docMk/>
            <pc:sldMk cId="0" sldId="321"/>
            <ac:spMk id="7" creationId="{7DD45807-ED90-402F-BBFD-2C736FFD6749}"/>
          </ac:spMkLst>
        </pc:spChg>
      </pc:sldChg>
      <pc:sldChg chg="modSp">
        <pc:chgData name="Jennifer Eimers" userId="e496f3f7-6a48-4339-9b0c-9f426a43f948" providerId="ADAL" clId="{BEFBCDDF-A12F-4342-829F-E4B9884ABC5D}" dt="2022-09-30T13:17:05.344" v="2" actId="1076"/>
        <pc:sldMkLst>
          <pc:docMk/>
          <pc:sldMk cId="3854639676" sldId="322"/>
        </pc:sldMkLst>
        <pc:spChg chg="mod">
          <ac:chgData name="Jennifer Eimers" userId="e496f3f7-6a48-4339-9b0c-9f426a43f948" providerId="ADAL" clId="{BEFBCDDF-A12F-4342-829F-E4B9884ABC5D}" dt="2022-09-30T13:17:05.344" v="2" actId="1076"/>
          <ac:spMkLst>
            <pc:docMk/>
            <pc:sldMk cId="3854639676" sldId="322"/>
            <ac:spMk id="5" creationId="{BF3CF5BB-FA49-AFF5-0E88-8096D824DE7F}"/>
          </ac:spMkLst>
        </pc:spChg>
        <pc:spChg chg="mod">
          <ac:chgData name="Jennifer Eimers" userId="e496f3f7-6a48-4339-9b0c-9f426a43f948" providerId="ADAL" clId="{BEFBCDDF-A12F-4342-829F-E4B9884ABC5D}" dt="2022-09-30T13:17:05.344" v="2" actId="1076"/>
          <ac:spMkLst>
            <pc:docMk/>
            <pc:sldMk cId="3854639676" sldId="322"/>
            <ac:spMk id="18" creationId="{B6F1F3B5-7ACF-9207-1EE9-DCC562597F0F}"/>
          </ac:spMkLst>
        </pc:spChg>
        <pc:spChg chg="mod">
          <ac:chgData name="Jennifer Eimers" userId="e496f3f7-6a48-4339-9b0c-9f426a43f948" providerId="ADAL" clId="{BEFBCDDF-A12F-4342-829F-E4B9884ABC5D}" dt="2022-09-30T13:17:05.344" v="2" actId="1076"/>
          <ac:spMkLst>
            <pc:docMk/>
            <pc:sldMk cId="3854639676" sldId="322"/>
            <ac:spMk id="21" creationId="{42A3C58F-CE5B-0A17-881A-5C83654F805C}"/>
          </ac:spMkLst>
        </pc:spChg>
        <pc:spChg chg="mod">
          <ac:chgData name="Jennifer Eimers" userId="e496f3f7-6a48-4339-9b0c-9f426a43f948" providerId="ADAL" clId="{BEFBCDDF-A12F-4342-829F-E4B9884ABC5D}" dt="2022-09-30T13:17:05.344" v="2" actId="1076"/>
          <ac:spMkLst>
            <pc:docMk/>
            <pc:sldMk cId="3854639676" sldId="322"/>
            <ac:spMk id="23" creationId="{2E265CE4-F808-5CE7-0592-69C3AB64A15D}"/>
          </ac:spMkLst>
        </pc:spChg>
        <pc:spChg chg="mod">
          <ac:chgData name="Jennifer Eimers" userId="e496f3f7-6a48-4339-9b0c-9f426a43f948" providerId="ADAL" clId="{BEFBCDDF-A12F-4342-829F-E4B9884ABC5D}" dt="2022-09-30T13:17:05.344" v="2" actId="1076"/>
          <ac:spMkLst>
            <pc:docMk/>
            <pc:sldMk cId="3854639676" sldId="322"/>
            <ac:spMk id="24" creationId="{83F75756-0F7E-9846-7E7B-1734B9FED1D1}"/>
          </ac:spMkLst>
        </pc:spChg>
      </pc:sldChg>
      <pc:sldChg chg="modSp mod">
        <pc:chgData name="Jennifer Eimers" userId="e496f3f7-6a48-4339-9b0c-9f426a43f948" providerId="ADAL" clId="{BEFBCDDF-A12F-4342-829F-E4B9884ABC5D}" dt="2022-09-30T13:17:22.552" v="7" actId="1038"/>
        <pc:sldMkLst>
          <pc:docMk/>
          <pc:sldMk cId="420397152" sldId="13138"/>
        </pc:sldMkLst>
        <pc:spChg chg="mod">
          <ac:chgData name="Jennifer Eimers" userId="e496f3f7-6a48-4339-9b0c-9f426a43f948" providerId="ADAL" clId="{BEFBCDDF-A12F-4342-829F-E4B9884ABC5D}" dt="2022-09-30T13:17:22.552" v="7" actId="1038"/>
          <ac:spMkLst>
            <pc:docMk/>
            <pc:sldMk cId="420397152" sldId="13138"/>
            <ac:spMk id="4" creationId="{0E052A57-37F5-D787-E0FD-FFCF4B293610}"/>
          </ac:spMkLst>
        </pc:spChg>
        <pc:spChg chg="mod">
          <ac:chgData name="Jennifer Eimers" userId="e496f3f7-6a48-4339-9b0c-9f426a43f948" providerId="ADAL" clId="{BEFBCDDF-A12F-4342-829F-E4B9884ABC5D}" dt="2022-09-30T13:17:22.552" v="7" actId="1038"/>
          <ac:spMkLst>
            <pc:docMk/>
            <pc:sldMk cId="420397152" sldId="13138"/>
            <ac:spMk id="14" creationId="{0A5DE8CE-A018-1535-3AEB-CF9336546D2C}"/>
          </ac:spMkLst>
        </pc:spChg>
        <pc:spChg chg="mod">
          <ac:chgData name="Jennifer Eimers" userId="e496f3f7-6a48-4339-9b0c-9f426a43f948" providerId="ADAL" clId="{BEFBCDDF-A12F-4342-829F-E4B9884ABC5D}" dt="2022-09-30T13:17:22.552" v="7" actId="1038"/>
          <ac:spMkLst>
            <pc:docMk/>
            <pc:sldMk cId="420397152" sldId="13138"/>
            <ac:spMk id="17" creationId="{4203A329-FB36-E225-E72D-8CFE61D70D44}"/>
          </ac:spMkLst>
        </pc:spChg>
        <pc:spChg chg="mod">
          <ac:chgData name="Jennifer Eimers" userId="e496f3f7-6a48-4339-9b0c-9f426a43f948" providerId="ADAL" clId="{BEFBCDDF-A12F-4342-829F-E4B9884ABC5D}" dt="2022-09-30T13:17:22.552" v="7" actId="1038"/>
          <ac:spMkLst>
            <pc:docMk/>
            <pc:sldMk cId="420397152" sldId="13138"/>
            <ac:spMk id="19" creationId="{47C66639-F07F-5B96-D45F-6A080566B574}"/>
          </ac:spMkLst>
        </pc:spChg>
        <pc:spChg chg="mod">
          <ac:chgData name="Jennifer Eimers" userId="e496f3f7-6a48-4339-9b0c-9f426a43f948" providerId="ADAL" clId="{BEFBCDDF-A12F-4342-829F-E4B9884ABC5D}" dt="2022-09-30T13:17:22.552" v="7" actId="1038"/>
          <ac:spMkLst>
            <pc:docMk/>
            <pc:sldMk cId="420397152" sldId="13138"/>
            <ac:spMk id="23" creationId="{E7034A85-3DBC-DEFC-43B8-D8722FB26E59}"/>
          </ac:spMkLst>
        </pc:spChg>
        <pc:spChg chg="mod">
          <ac:chgData name="Jennifer Eimers" userId="e496f3f7-6a48-4339-9b0c-9f426a43f948" providerId="ADAL" clId="{BEFBCDDF-A12F-4342-829F-E4B9884ABC5D}" dt="2022-09-30T13:17:22.552" v="7" actId="1038"/>
          <ac:spMkLst>
            <pc:docMk/>
            <pc:sldMk cId="420397152" sldId="13138"/>
            <ac:spMk id="27" creationId="{46AA1AC2-A39D-C3B5-9381-922FE3507674}"/>
          </ac:spMkLst>
        </pc:spChg>
        <pc:spChg chg="mod">
          <ac:chgData name="Jennifer Eimers" userId="e496f3f7-6a48-4339-9b0c-9f426a43f948" providerId="ADAL" clId="{BEFBCDDF-A12F-4342-829F-E4B9884ABC5D}" dt="2022-09-30T13:17:22.552" v="7" actId="1038"/>
          <ac:spMkLst>
            <pc:docMk/>
            <pc:sldMk cId="420397152" sldId="13138"/>
            <ac:spMk id="29" creationId="{60A37414-00B0-0AC0-ABE6-5A67AE69000F}"/>
          </ac:spMkLst>
        </pc:spChg>
        <pc:spChg chg="mod">
          <ac:chgData name="Jennifer Eimers" userId="e496f3f7-6a48-4339-9b0c-9f426a43f948" providerId="ADAL" clId="{BEFBCDDF-A12F-4342-829F-E4B9884ABC5D}" dt="2022-09-30T13:17:22.552" v="7" actId="1038"/>
          <ac:spMkLst>
            <pc:docMk/>
            <pc:sldMk cId="420397152" sldId="13138"/>
            <ac:spMk id="31" creationId="{B50EA133-82BA-CAE8-5167-0806BAEFFE4D}"/>
          </ac:spMkLst>
        </pc:spChg>
        <pc:spChg chg="mod">
          <ac:chgData name="Jennifer Eimers" userId="e496f3f7-6a48-4339-9b0c-9f426a43f948" providerId="ADAL" clId="{BEFBCDDF-A12F-4342-829F-E4B9884ABC5D}" dt="2022-09-30T13:17:22.552" v="7" actId="1038"/>
          <ac:spMkLst>
            <pc:docMk/>
            <pc:sldMk cId="420397152" sldId="13138"/>
            <ac:spMk id="33" creationId="{D1958446-4639-BE8C-CC73-F721CF793881}"/>
          </ac:spMkLst>
        </pc:spChg>
        <pc:cxnChg chg="mod">
          <ac:chgData name="Jennifer Eimers" userId="e496f3f7-6a48-4339-9b0c-9f426a43f948" providerId="ADAL" clId="{BEFBCDDF-A12F-4342-829F-E4B9884ABC5D}" dt="2022-09-30T13:17:22.552" v="7" actId="1038"/>
          <ac:cxnSpMkLst>
            <pc:docMk/>
            <pc:sldMk cId="420397152" sldId="13138"/>
            <ac:cxnSpMk id="35" creationId="{C0A8DFBC-4182-D52E-DE7D-3ECE10B9371D}"/>
          </ac:cxnSpMkLst>
        </pc:cxnChg>
        <pc:cxnChg chg="mod">
          <ac:chgData name="Jennifer Eimers" userId="e496f3f7-6a48-4339-9b0c-9f426a43f948" providerId="ADAL" clId="{BEFBCDDF-A12F-4342-829F-E4B9884ABC5D}" dt="2022-09-30T13:17:22.552" v="7" actId="1038"/>
          <ac:cxnSpMkLst>
            <pc:docMk/>
            <pc:sldMk cId="420397152" sldId="13138"/>
            <ac:cxnSpMk id="39" creationId="{F58220C9-039E-90A7-04CD-4CEEB37D72C9}"/>
          </ac:cxnSpMkLst>
        </pc:cxnChg>
      </pc:sldChg>
      <pc:sldChg chg="modSp mod">
        <pc:chgData name="Jennifer Eimers" userId="e496f3f7-6a48-4339-9b0c-9f426a43f948" providerId="ADAL" clId="{BEFBCDDF-A12F-4342-829F-E4B9884ABC5D}" dt="2022-09-30T13:18:59.207" v="48" actId="1036"/>
        <pc:sldMkLst>
          <pc:docMk/>
          <pc:sldMk cId="1016055832" sldId="2141411973"/>
        </pc:sldMkLst>
        <pc:graphicFrameChg chg="mod modGraphic">
          <ac:chgData name="Jennifer Eimers" userId="e496f3f7-6a48-4339-9b0c-9f426a43f948" providerId="ADAL" clId="{BEFBCDDF-A12F-4342-829F-E4B9884ABC5D}" dt="2022-09-30T13:18:59.207" v="48" actId="1036"/>
          <ac:graphicFrameMkLst>
            <pc:docMk/>
            <pc:sldMk cId="1016055832" sldId="2141411973"/>
            <ac:graphicFrameMk id="5" creationId="{3C4649EF-344B-4FCD-BAE7-294D7F59B58F}"/>
          </ac:graphicFrameMkLst>
        </pc:graphicFrameChg>
      </pc:sldChg>
      <pc:sldChg chg="modSp mod">
        <pc:chgData name="Jennifer Eimers" userId="e496f3f7-6a48-4339-9b0c-9f426a43f948" providerId="ADAL" clId="{BEFBCDDF-A12F-4342-829F-E4B9884ABC5D}" dt="2022-09-30T13:19:56.390" v="68" actId="1037"/>
        <pc:sldMkLst>
          <pc:docMk/>
          <pc:sldMk cId="2919105525" sldId="2145706782"/>
        </pc:sldMkLst>
        <pc:spChg chg="mod">
          <ac:chgData name="Jennifer Eimers" userId="e496f3f7-6a48-4339-9b0c-9f426a43f948" providerId="ADAL" clId="{BEFBCDDF-A12F-4342-829F-E4B9884ABC5D}" dt="2022-09-30T13:19:56.390" v="68" actId="1037"/>
          <ac:spMkLst>
            <pc:docMk/>
            <pc:sldMk cId="2919105525" sldId="2145706782"/>
            <ac:spMk id="6" creationId="{5BEA7BCD-DA1B-6F75-D746-3B0C0AC6979E}"/>
          </ac:spMkLst>
        </pc:spChg>
        <pc:graphicFrameChg chg="mod modGraphic">
          <ac:chgData name="Jennifer Eimers" userId="e496f3f7-6a48-4339-9b0c-9f426a43f948" providerId="ADAL" clId="{BEFBCDDF-A12F-4342-829F-E4B9884ABC5D}" dt="2022-09-30T13:19:46.443" v="63" actId="14100"/>
          <ac:graphicFrameMkLst>
            <pc:docMk/>
            <pc:sldMk cId="2919105525" sldId="2145706782"/>
            <ac:graphicFrameMk id="7" creationId="{6E00F636-6020-1A95-C0B3-CBE179813C11}"/>
          </ac:graphicFrameMkLst>
        </pc:graphicFrameChg>
        <pc:graphicFrameChg chg="mod modGraphic">
          <ac:chgData name="Jennifer Eimers" userId="e496f3f7-6a48-4339-9b0c-9f426a43f948" providerId="ADAL" clId="{BEFBCDDF-A12F-4342-829F-E4B9884ABC5D}" dt="2022-09-30T13:19:48.901" v="64" actId="14100"/>
          <ac:graphicFrameMkLst>
            <pc:docMk/>
            <pc:sldMk cId="2919105525" sldId="2145706782"/>
            <ac:graphicFrameMk id="10" creationId="{7E0CB1BE-79C5-66F3-5AF4-A942B5E256E5}"/>
          </ac:graphicFrameMkLst>
        </pc:graphicFrameChg>
      </pc:sldChg>
      <pc:sldChg chg="modSp mod">
        <pc:chgData name="Jennifer Eimers" userId="e496f3f7-6a48-4339-9b0c-9f426a43f948" providerId="ADAL" clId="{BEFBCDDF-A12F-4342-829F-E4B9884ABC5D}" dt="2022-09-30T13:20:16.664" v="74" actId="1035"/>
        <pc:sldMkLst>
          <pc:docMk/>
          <pc:sldMk cId="3564492584" sldId="2145706783"/>
        </pc:sldMkLst>
        <pc:spChg chg="mod">
          <ac:chgData name="Jennifer Eimers" userId="e496f3f7-6a48-4339-9b0c-9f426a43f948" providerId="ADAL" clId="{BEFBCDDF-A12F-4342-829F-E4B9884ABC5D}" dt="2022-09-30T13:20:16.664" v="74" actId="1035"/>
          <ac:spMkLst>
            <pc:docMk/>
            <pc:sldMk cId="3564492584" sldId="2145706783"/>
            <ac:spMk id="7" creationId="{898300E7-A219-BEB8-0153-284B73A9DBD5}"/>
          </ac:spMkLst>
        </pc:spChg>
        <pc:graphicFrameChg chg="mod modGraphic">
          <ac:chgData name="Jennifer Eimers" userId="e496f3f7-6a48-4339-9b0c-9f426a43f948" providerId="ADAL" clId="{BEFBCDDF-A12F-4342-829F-E4B9884ABC5D}" dt="2022-09-30T13:19:43.598" v="62" actId="14100"/>
          <ac:graphicFrameMkLst>
            <pc:docMk/>
            <pc:sldMk cId="3564492584" sldId="2145706783"/>
            <ac:graphicFrameMk id="5" creationId="{30F6AD74-C575-66F6-1B97-16C68C9AA3BA}"/>
          </ac:graphicFrameMkLst>
        </pc:graphicFrameChg>
        <pc:graphicFrameChg chg="mod modGraphic">
          <ac:chgData name="Jennifer Eimers" userId="e496f3f7-6a48-4339-9b0c-9f426a43f948" providerId="ADAL" clId="{BEFBCDDF-A12F-4342-829F-E4B9884ABC5D}" dt="2022-09-30T13:18:24.425" v="32" actId="14100"/>
          <ac:graphicFrameMkLst>
            <pc:docMk/>
            <pc:sldMk cId="3564492584" sldId="2145706783"/>
            <ac:graphicFrameMk id="8" creationId="{75CF6539-FCD5-BDBF-E1D3-D355A3F8838D}"/>
          </ac:graphicFrameMkLst>
        </pc:graphicFrameChg>
      </pc:sldChg>
      <pc:sldChg chg="modSp mod">
        <pc:chgData name="Jennifer Eimers" userId="e496f3f7-6a48-4339-9b0c-9f426a43f948" providerId="ADAL" clId="{BEFBCDDF-A12F-4342-829F-E4B9884ABC5D}" dt="2022-09-30T13:19:40.867" v="61" actId="14100"/>
        <pc:sldMkLst>
          <pc:docMk/>
          <pc:sldMk cId="872811160" sldId="2145706784"/>
        </pc:sldMkLst>
        <pc:spChg chg="mod">
          <ac:chgData name="Jennifer Eimers" userId="e496f3f7-6a48-4339-9b0c-9f426a43f948" providerId="ADAL" clId="{BEFBCDDF-A12F-4342-829F-E4B9884ABC5D}" dt="2022-09-30T13:18:31.905" v="34" actId="1076"/>
          <ac:spMkLst>
            <pc:docMk/>
            <pc:sldMk cId="872811160" sldId="2145706784"/>
            <ac:spMk id="9" creationId="{59129E94-2494-11AF-E8AD-5E5DDFCF8F2D}"/>
          </ac:spMkLst>
        </pc:spChg>
        <pc:graphicFrameChg chg="mod modGraphic">
          <ac:chgData name="Jennifer Eimers" userId="e496f3f7-6a48-4339-9b0c-9f426a43f948" providerId="ADAL" clId="{BEFBCDDF-A12F-4342-829F-E4B9884ABC5D}" dt="2022-09-30T13:19:40.867" v="61" actId="14100"/>
          <ac:graphicFrameMkLst>
            <pc:docMk/>
            <pc:sldMk cId="872811160" sldId="2145706784"/>
            <ac:graphicFrameMk id="6" creationId="{C471EB62-DD34-507E-A375-15ED68984A3B}"/>
          </ac:graphicFrameMkLst>
        </pc:graphicFrameChg>
      </pc:sldChg>
      <pc:sldChg chg="modSp mod">
        <pc:chgData name="Jennifer Eimers" userId="e496f3f7-6a48-4339-9b0c-9f426a43f948" providerId="ADAL" clId="{BEFBCDDF-A12F-4342-829F-E4B9884ABC5D}" dt="2022-09-30T13:19:35.144" v="60" actId="255"/>
        <pc:sldMkLst>
          <pc:docMk/>
          <pc:sldMk cId="1058869417" sldId="2145706785"/>
        </pc:sldMkLst>
        <pc:spChg chg="mod">
          <ac:chgData name="Jennifer Eimers" userId="e496f3f7-6a48-4339-9b0c-9f426a43f948" providerId="ADAL" clId="{BEFBCDDF-A12F-4342-829F-E4B9884ABC5D}" dt="2022-09-30T13:19:35.144" v="60" actId="255"/>
          <ac:spMkLst>
            <pc:docMk/>
            <pc:sldMk cId="1058869417" sldId="2145706785"/>
            <ac:spMk id="3" creationId="{BF8D07D0-D18C-1FCA-DD9C-E9178D85C957}"/>
          </ac:spMkLst>
        </pc:spChg>
      </pc:sldChg>
      <pc:sldChg chg="modSp mod">
        <pc:chgData name="Jennifer Eimers" userId="e496f3f7-6a48-4339-9b0c-9f426a43f948" providerId="ADAL" clId="{BEFBCDDF-A12F-4342-829F-E4B9884ABC5D}" dt="2022-09-30T13:18:52.220" v="37" actId="1076"/>
        <pc:sldMkLst>
          <pc:docMk/>
          <pc:sldMk cId="3904287381" sldId="2145706786"/>
        </pc:sldMkLst>
        <pc:spChg chg="mod">
          <ac:chgData name="Jennifer Eimers" userId="e496f3f7-6a48-4339-9b0c-9f426a43f948" providerId="ADAL" clId="{BEFBCDDF-A12F-4342-829F-E4B9884ABC5D}" dt="2022-09-30T13:18:52.220" v="37" actId="1076"/>
          <ac:spMkLst>
            <pc:docMk/>
            <pc:sldMk cId="3904287381" sldId="2145706786"/>
            <ac:spMk id="13" creationId="{3F3FEF33-F879-AAFC-407E-C43FE0085050}"/>
          </ac:spMkLst>
        </pc:spChg>
        <pc:graphicFrameChg chg="mod modGraphic">
          <ac:chgData name="Jennifer Eimers" userId="e496f3f7-6a48-4339-9b0c-9f426a43f948" providerId="ADAL" clId="{BEFBCDDF-A12F-4342-829F-E4B9884ABC5D}" dt="2022-09-30T13:18:48.636" v="36" actId="14100"/>
          <ac:graphicFrameMkLst>
            <pc:docMk/>
            <pc:sldMk cId="3904287381" sldId="2145706786"/>
            <ac:graphicFrameMk id="11" creationId="{884A2F32-3BA5-4F7E-C8E7-819585F41FED}"/>
          </ac:graphicFrameMkLst>
        </pc:graphicFrameChg>
      </pc:sldChg>
      <pc:sldChg chg="modSp mod">
        <pc:chgData name="Jennifer Eimers" userId="e496f3f7-6a48-4339-9b0c-9f426a43f948" providerId="ADAL" clId="{BEFBCDDF-A12F-4342-829F-E4B9884ABC5D}" dt="2022-09-30T13:19:09.751" v="56" actId="1035"/>
        <pc:sldMkLst>
          <pc:docMk/>
          <pc:sldMk cId="427866010" sldId="2145706788"/>
        </pc:sldMkLst>
        <pc:spChg chg="mod">
          <ac:chgData name="Jennifer Eimers" userId="e496f3f7-6a48-4339-9b0c-9f426a43f948" providerId="ADAL" clId="{BEFBCDDF-A12F-4342-829F-E4B9884ABC5D}" dt="2022-09-30T13:19:09.751" v="56" actId="1035"/>
          <ac:spMkLst>
            <pc:docMk/>
            <pc:sldMk cId="427866010" sldId="2145706788"/>
            <ac:spMk id="3" creationId="{7BC77AFE-5579-85F8-D045-46694B3269B9}"/>
          </ac:spMkLst>
        </pc:spChg>
        <pc:graphicFrameChg chg="mod modGraphic">
          <ac:chgData name="Jennifer Eimers" userId="e496f3f7-6a48-4339-9b0c-9f426a43f948" providerId="ADAL" clId="{BEFBCDDF-A12F-4342-829F-E4B9884ABC5D}" dt="2022-09-30T13:19:06.609" v="50" actId="14100"/>
          <ac:graphicFrameMkLst>
            <pc:docMk/>
            <pc:sldMk cId="427866010" sldId="2145706788"/>
            <ac:graphicFrameMk id="9" creationId="{C0011FFB-5124-4ECC-5D6D-8368842BA3EA}"/>
          </ac:graphicFrameMkLst>
        </pc:graphicFrameChg>
      </pc:sldChg>
      <pc:sldChg chg="modSp mod">
        <pc:chgData name="Jennifer Eimers" userId="e496f3f7-6a48-4339-9b0c-9f426a43f948" providerId="ADAL" clId="{BEFBCDDF-A12F-4342-829F-E4B9884ABC5D}" dt="2022-09-30T13:19:22.093" v="59" actId="1076"/>
        <pc:sldMkLst>
          <pc:docMk/>
          <pc:sldMk cId="3307665523" sldId="2145706789"/>
        </pc:sldMkLst>
        <pc:spChg chg="mod">
          <ac:chgData name="Jennifer Eimers" userId="e496f3f7-6a48-4339-9b0c-9f426a43f948" providerId="ADAL" clId="{BEFBCDDF-A12F-4342-829F-E4B9884ABC5D}" dt="2022-09-30T13:19:22.093" v="59" actId="1076"/>
          <ac:spMkLst>
            <pc:docMk/>
            <pc:sldMk cId="3307665523" sldId="2145706789"/>
            <ac:spMk id="8" creationId="{2729F50F-1C96-D48C-1E91-7ED8528D6625}"/>
          </ac:spMkLst>
        </pc:spChg>
        <pc:graphicFrameChg chg="mod modGraphic">
          <ac:chgData name="Jennifer Eimers" userId="e496f3f7-6a48-4339-9b0c-9f426a43f948" providerId="ADAL" clId="{BEFBCDDF-A12F-4342-829F-E4B9884ABC5D}" dt="2022-09-30T13:19:18.944" v="58" actId="14100"/>
          <ac:graphicFrameMkLst>
            <pc:docMk/>
            <pc:sldMk cId="3307665523" sldId="2145706789"/>
            <ac:graphicFrameMk id="6" creationId="{3F280C06-3E84-7B23-8102-EBFCF3D7B9F0}"/>
          </ac:graphicFrameMkLst>
        </pc:graphicFrameChg>
      </pc:sldChg>
      <pc:sldMasterChg chg="modSldLayout">
        <pc:chgData name="Jennifer Eimers" userId="e496f3f7-6a48-4339-9b0c-9f426a43f948" providerId="ADAL" clId="{BEFBCDDF-A12F-4342-829F-E4B9884ABC5D}" dt="2022-09-30T13:16:21.503" v="1" actId="478"/>
        <pc:sldMasterMkLst>
          <pc:docMk/>
          <pc:sldMasterMk cId="3300513656" sldId="2147483660"/>
        </pc:sldMasterMkLst>
        <pc:sldLayoutChg chg="delSp mod">
          <pc:chgData name="Jennifer Eimers" userId="e496f3f7-6a48-4339-9b0c-9f426a43f948" providerId="ADAL" clId="{BEFBCDDF-A12F-4342-829F-E4B9884ABC5D}" dt="2022-09-30T13:16:21.503" v="1" actId="478"/>
          <pc:sldLayoutMkLst>
            <pc:docMk/>
            <pc:sldMasterMk cId="3300513656" sldId="2147483660"/>
            <pc:sldLayoutMk cId="3118975454" sldId="2147483661"/>
          </pc:sldLayoutMkLst>
          <pc:picChg chg="del">
            <ac:chgData name="Jennifer Eimers" userId="e496f3f7-6a48-4339-9b0c-9f426a43f948" providerId="ADAL" clId="{BEFBCDDF-A12F-4342-829F-E4B9884ABC5D}" dt="2022-09-30T13:16:21.503" v="1" actId="478"/>
            <ac:picMkLst>
              <pc:docMk/>
              <pc:sldMasterMk cId="3300513656" sldId="2147483660"/>
              <pc:sldLayoutMk cId="3118975454" sldId="2147483661"/>
              <ac:picMk id="3" creationId="{8EA02066-7BD6-6501-0FA1-877FC3FD9EEB}"/>
            </ac:picMkLst>
          </pc:pic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78EF23-C45A-4B24-97CB-A2364AB2B6FD}" type="datetimeFigureOut">
              <a:rPr lang="en-US" smtClean="0"/>
              <a:t>10/11/2022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0A3D2C-A50C-4054-8835-9DC60BECC884}" type="slidenum">
              <a:rPr lang="en-US" smtClean="0"/>
              <a:t>‹#›</a:t>
            </a:fld>
            <a:endParaRPr lang="en-US" dirty="0"/>
          </a:p>
        </p:txBody>
      </p:sp>
    </p:spTree>
    <p:extLst>
      <p:ext uri="{BB962C8B-B14F-4D97-AF65-F5344CB8AC3E}">
        <p14:creationId xmlns:p14="http://schemas.microsoft.com/office/powerpoint/2010/main" val="19940829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i="1" dirty="0">
                <a:latin typeface="+mn-lt"/>
              </a:rPr>
              <a:t>ALL, </a:t>
            </a:r>
            <a:r>
              <a:rPr lang="en-US" sz="1100" i="1" dirty="0">
                <a:effectLst/>
                <a:latin typeface="+mn-lt"/>
                <a:ea typeface="Times New Roman" panose="02020603050405020304" pitchFamily="18" charset="0"/>
                <a:cs typeface="Times New Roman" panose="02020603050405020304" pitchFamily="18" charset="0"/>
              </a:rPr>
              <a:t>acute lymphoblastic leukemia; </a:t>
            </a:r>
            <a:r>
              <a:rPr lang="en-US" sz="1100" i="1" dirty="0">
                <a:latin typeface="+mn-lt"/>
              </a:rPr>
              <a:t>AML, </a:t>
            </a:r>
            <a:r>
              <a:rPr lang="en-US" sz="1100" i="1" dirty="0">
                <a:effectLst/>
                <a:latin typeface="+mn-lt"/>
                <a:ea typeface="Times New Roman" panose="02020603050405020304" pitchFamily="18" charset="0"/>
                <a:cs typeface="Times New Roman" panose="02020603050405020304" pitchFamily="18" charset="0"/>
              </a:rPr>
              <a:t>acute myeloid leukemia; </a:t>
            </a:r>
            <a:r>
              <a:rPr lang="en-US" sz="1100" i="1" dirty="0">
                <a:latin typeface="+mn-lt"/>
              </a:rPr>
              <a:t>MLLr, </a:t>
            </a:r>
            <a:r>
              <a:rPr lang="en-US" sz="1100" i="1" dirty="0">
                <a:solidFill>
                  <a:srgbClr val="000000"/>
                </a:solidFill>
                <a:effectLst/>
                <a:latin typeface="+mn-lt"/>
                <a:ea typeface="Times New Roman" panose="02020603050405020304" pitchFamily="18" charset="0"/>
              </a:rPr>
              <a:t>mixed-lineage leukemia</a:t>
            </a:r>
            <a:r>
              <a:rPr lang="en-US" sz="1100" i="1" dirty="0">
                <a:effectLst/>
                <a:highlight>
                  <a:srgbClr val="00FF00"/>
                </a:highlight>
                <a:latin typeface="+mn-lt"/>
                <a:ea typeface="Times New Roman" panose="02020603050405020304" pitchFamily="18" charset="0"/>
              </a:rPr>
              <a:t>–</a:t>
            </a:r>
            <a:r>
              <a:rPr lang="en-US" sz="1100" i="1" dirty="0">
                <a:effectLst/>
                <a:latin typeface="+mn-lt"/>
                <a:ea typeface="Times New Roman" panose="02020603050405020304" pitchFamily="18" charset="0"/>
              </a:rPr>
              <a:t>rearranged; OS, </a:t>
            </a:r>
            <a:r>
              <a:rPr lang="en-US" sz="1100" i="1" dirty="0">
                <a:effectLst/>
                <a:latin typeface="+mn-lt"/>
                <a:ea typeface="Times New Roman" panose="02020603050405020304" pitchFamily="18" charset="0"/>
                <a:cs typeface="Times New Roman" panose="02020603050405020304" pitchFamily="18" charset="0"/>
              </a:rPr>
              <a:t>overall survival</a:t>
            </a:r>
            <a:r>
              <a:rPr lang="en-US" sz="1100" i="1" dirty="0">
                <a:effectLst/>
                <a:latin typeface="+mn-lt"/>
                <a:ea typeface="Times New Roman" panose="02020603050405020304" pitchFamily="18" charset="0"/>
              </a:rPr>
              <a:t>.</a:t>
            </a:r>
            <a:endParaRPr lang="en-US" sz="1100" i="1" dirty="0">
              <a:latin typeface="+mn-lt"/>
            </a:endParaRPr>
          </a:p>
        </p:txBody>
      </p:sp>
      <p:sp>
        <p:nvSpPr>
          <p:cNvPr id="4" name="Slide Number Placeholder 3"/>
          <p:cNvSpPr>
            <a:spLocks noGrp="1"/>
          </p:cNvSpPr>
          <p:nvPr>
            <p:ph type="sldNum" sz="quarter" idx="5"/>
          </p:nvPr>
        </p:nvSpPr>
        <p:spPr/>
        <p:txBody>
          <a:bodyPr/>
          <a:lstStyle/>
          <a:p>
            <a:fld id="{880A3D2C-A50C-4054-8835-9DC60BECC884}" type="slidenum">
              <a:rPr lang="en-US" smtClean="0"/>
              <a:t>4</a:t>
            </a:fld>
            <a:endParaRPr lang="en-US" dirty="0"/>
          </a:p>
        </p:txBody>
      </p:sp>
    </p:spTree>
    <p:extLst>
      <p:ext uri="{BB962C8B-B14F-4D97-AF65-F5344CB8AC3E}">
        <p14:creationId xmlns:p14="http://schemas.microsoft.com/office/powerpoint/2010/main" val="1184268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AML, acute myeloid leukemia; MLL, mixed-lineage leukemia; </a:t>
            </a:r>
            <a:r>
              <a:rPr lang="en-US" sz="1200" i="1" dirty="0">
                <a:latin typeface="+mn-lt"/>
              </a:rPr>
              <a:t>MLLr, </a:t>
            </a:r>
            <a:r>
              <a:rPr lang="en-US" sz="1200" i="1" dirty="0">
                <a:solidFill>
                  <a:srgbClr val="000000"/>
                </a:solidFill>
                <a:effectLst/>
                <a:latin typeface="+mn-lt"/>
                <a:ea typeface="Times New Roman" panose="02020603050405020304" pitchFamily="18" charset="0"/>
              </a:rPr>
              <a:t>mixed-lineage leukemia</a:t>
            </a:r>
            <a:r>
              <a:rPr lang="en-US" sz="1200" i="1" dirty="0">
                <a:effectLst/>
                <a:highlight>
                  <a:srgbClr val="00FF00"/>
                </a:highlight>
                <a:latin typeface="+mn-lt"/>
                <a:ea typeface="Times New Roman" panose="02020603050405020304" pitchFamily="18" charset="0"/>
              </a:rPr>
              <a:t>–</a:t>
            </a:r>
            <a:r>
              <a:rPr lang="en-US" sz="1200" i="1" dirty="0">
                <a:effectLst/>
                <a:latin typeface="+mn-lt"/>
                <a:ea typeface="Times New Roman" panose="02020603050405020304" pitchFamily="18" charset="0"/>
              </a:rPr>
              <a:t>rearranged</a:t>
            </a:r>
            <a:r>
              <a:rPr lang="en-US" i="1" dirty="0"/>
              <a:t>.</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376854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i="1" dirty="0">
                <a:latin typeface="+mn-lt"/>
              </a:rPr>
              <a:t>AML, </a:t>
            </a:r>
            <a:r>
              <a:rPr lang="en-US" sz="1100" i="1" dirty="0">
                <a:effectLst/>
                <a:latin typeface="+mn-lt"/>
                <a:ea typeface="Times New Roman" panose="02020603050405020304" pitchFamily="18" charset="0"/>
                <a:cs typeface="Times New Roman" panose="02020603050405020304" pitchFamily="18" charset="0"/>
              </a:rPr>
              <a:t>acute myeloid leukemia; CN, cytogenetically normal; CNAs, copy number alterations; IPSS, International Prognostic Scoring System; MDS, </a:t>
            </a:r>
            <a:r>
              <a:rPr lang="en-US" sz="1100" i="1" dirty="0">
                <a:solidFill>
                  <a:srgbClr val="000000"/>
                </a:solidFill>
                <a:effectLst/>
                <a:latin typeface="+mn-lt"/>
                <a:ea typeface="Times New Roman" panose="02020603050405020304" pitchFamily="18" charset="0"/>
              </a:rPr>
              <a:t>myelodysplastic syndrome; </a:t>
            </a:r>
            <a:r>
              <a:rPr lang="en-US" sz="1100" i="1" dirty="0" err="1">
                <a:solidFill>
                  <a:srgbClr val="000000"/>
                </a:solidFill>
                <a:effectLst/>
                <a:latin typeface="+mn-lt"/>
                <a:ea typeface="Times New Roman" panose="02020603050405020304" pitchFamily="18" charset="0"/>
              </a:rPr>
              <a:t>sAML</a:t>
            </a:r>
            <a:r>
              <a:rPr lang="en-US" sz="1100" i="1" dirty="0">
                <a:solidFill>
                  <a:srgbClr val="000000"/>
                </a:solidFill>
                <a:effectLst/>
                <a:latin typeface="+mn-lt"/>
                <a:ea typeface="Times New Roman" panose="02020603050405020304" pitchFamily="18" charset="0"/>
              </a:rPr>
              <a:t>: secondary acute myeloid leukemia; SNP, single nucleotide polymorphism.</a:t>
            </a:r>
            <a:endParaRPr lang="en-US" sz="1100" i="1" dirty="0">
              <a:latin typeface="+mn-lt"/>
            </a:endParaRPr>
          </a:p>
        </p:txBody>
      </p:sp>
      <p:sp>
        <p:nvSpPr>
          <p:cNvPr id="4" name="Slide Number Placeholder 3"/>
          <p:cNvSpPr>
            <a:spLocks noGrp="1"/>
          </p:cNvSpPr>
          <p:nvPr>
            <p:ph type="sldNum" sz="quarter" idx="5"/>
          </p:nvPr>
        </p:nvSpPr>
        <p:spPr/>
        <p:txBody>
          <a:bodyPr/>
          <a:lstStyle/>
          <a:p>
            <a:fld id="{880A3D2C-A50C-4054-8835-9DC60BECC884}" type="slidenum">
              <a:rPr lang="en-US" smtClean="0"/>
              <a:t>6</a:t>
            </a:fld>
            <a:endParaRPr lang="en-US" dirty="0"/>
          </a:p>
        </p:txBody>
      </p:sp>
    </p:spTree>
    <p:extLst>
      <p:ext uri="{BB962C8B-B14F-4D97-AF65-F5344CB8AC3E}">
        <p14:creationId xmlns:p14="http://schemas.microsoft.com/office/powerpoint/2010/main" val="3514178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ALL, acute lymphocytic leukemia; AML, acute myeloid leukemia; CR, complete response; CRh, complete response with incomplete hematologic recovery; MLLr, mixed-lineage leukemia–rearranged; PK, pharmacokinetics; RP2D, recommended phase II dose; R/R, relapsed/refractory.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196048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1" dirty="0"/>
              <a:t>MLLr, mixed-lineage leukemia–rearranged; R/R, relapsed/refractory. </a:t>
            </a:r>
          </a:p>
        </p:txBody>
      </p:sp>
      <p:sp>
        <p:nvSpPr>
          <p:cNvPr id="4" name="Slide Number Placeholder 3"/>
          <p:cNvSpPr>
            <a:spLocks noGrp="1"/>
          </p:cNvSpPr>
          <p:nvPr>
            <p:ph type="sldNum" sz="quarter" idx="5"/>
          </p:nvPr>
        </p:nvSpPr>
        <p:spPr/>
        <p:txBody>
          <a:bodyPr/>
          <a:lstStyle/>
          <a:p>
            <a:fld id="{880A3D2C-A50C-4054-8835-9DC60BECC884}" type="slidenum">
              <a:rPr lang="en-US" smtClean="0"/>
              <a:t>8</a:t>
            </a:fld>
            <a:endParaRPr lang="en-US" dirty="0"/>
          </a:p>
        </p:txBody>
      </p:sp>
    </p:spTree>
    <p:extLst>
      <p:ext uri="{BB962C8B-B14F-4D97-AF65-F5344CB8AC3E}">
        <p14:creationId xmlns:p14="http://schemas.microsoft.com/office/powerpoint/2010/main" val="3143485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ALL, acute lymphocytic leukemia; AML, acute myeloid leukemia; ELN</a:t>
            </a:r>
            <a:r>
              <a:rPr lang="en-US" sz="1100" b="0" i="1" dirty="0">
                <a:latin typeface="+mn-lt"/>
              </a:rPr>
              <a:t>, </a:t>
            </a:r>
            <a:r>
              <a:rPr lang="en-US" sz="1100" i="1" dirty="0">
                <a:solidFill>
                  <a:srgbClr val="000000"/>
                </a:solidFill>
                <a:effectLst/>
                <a:latin typeface="+mn-lt"/>
                <a:ea typeface="Times New Roman" panose="02020603050405020304" pitchFamily="18" charset="0"/>
              </a:rPr>
              <a:t>European LeukemiaNet; </a:t>
            </a:r>
            <a:r>
              <a:rPr lang="en-US" b="0" i="1" dirty="0"/>
              <a:t>MLLr, mixed-lineage leukemia–rearranged; </a:t>
            </a:r>
            <a:br>
              <a:rPr lang="en-US" b="0" i="1" dirty="0"/>
            </a:br>
            <a:r>
              <a:rPr lang="en-US" sz="1100" b="0" i="1" dirty="0">
                <a:latin typeface="+mn-lt"/>
              </a:rPr>
              <a:t>MPAL, </a:t>
            </a:r>
            <a:r>
              <a:rPr lang="en-US" sz="1100" i="1" dirty="0">
                <a:solidFill>
                  <a:srgbClr val="202124"/>
                </a:solidFill>
                <a:effectLst/>
                <a:latin typeface="+mn-lt"/>
                <a:ea typeface="Times New Roman" panose="02020603050405020304" pitchFamily="18" charset="0"/>
              </a:rPr>
              <a:t>mixed-phenotype acute leukemia.</a:t>
            </a:r>
            <a:endParaRPr lang="en-US" sz="1100" i="1" dirty="0">
              <a:latin typeface="+mn-lt"/>
            </a:endParaRPr>
          </a:p>
        </p:txBody>
      </p:sp>
      <p:sp>
        <p:nvSpPr>
          <p:cNvPr id="4" name="Slide Number Placeholder 3"/>
          <p:cNvSpPr>
            <a:spLocks noGrp="1"/>
          </p:cNvSpPr>
          <p:nvPr>
            <p:ph type="sldNum" sz="quarter" idx="5"/>
          </p:nvPr>
        </p:nvSpPr>
        <p:spPr/>
        <p:txBody>
          <a:bodyPr/>
          <a:lstStyle/>
          <a:p>
            <a:fld id="{880A3D2C-A50C-4054-8835-9DC60BECC884}" type="slidenum">
              <a:rPr lang="en-US" smtClean="0"/>
              <a:t>9</a:t>
            </a:fld>
            <a:endParaRPr lang="en-US" dirty="0"/>
          </a:p>
        </p:txBody>
      </p:sp>
    </p:spTree>
    <p:extLst>
      <p:ext uri="{BB962C8B-B14F-4D97-AF65-F5344CB8AC3E}">
        <p14:creationId xmlns:p14="http://schemas.microsoft.com/office/powerpoint/2010/main" val="31556421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i="1" dirty="0">
                <a:latin typeface="+mn-lt"/>
              </a:rPr>
              <a:t>RP2D, recommended phase II dose; TLS, </a:t>
            </a:r>
            <a:r>
              <a:rPr lang="en-US" sz="1100" i="1" dirty="0">
                <a:solidFill>
                  <a:srgbClr val="000000"/>
                </a:solidFill>
                <a:effectLst/>
                <a:latin typeface="+mn-lt"/>
                <a:ea typeface="Times New Roman" panose="02020603050405020304" pitchFamily="18" charset="0"/>
              </a:rPr>
              <a:t>tumor lysis syndrome; </a:t>
            </a:r>
            <a:r>
              <a:rPr lang="en-US" sz="1100" i="1" dirty="0">
                <a:latin typeface="+mn-lt"/>
              </a:rPr>
              <a:t>TRAE, </a:t>
            </a:r>
            <a:r>
              <a:rPr lang="en-US" sz="1100" i="1" dirty="0">
                <a:solidFill>
                  <a:srgbClr val="000000"/>
                </a:solidFill>
                <a:effectLst/>
                <a:latin typeface="+mn-lt"/>
                <a:ea typeface="Times New Roman" panose="02020603050405020304" pitchFamily="18" charset="0"/>
              </a:rPr>
              <a:t>treatment-related adverse event.</a:t>
            </a:r>
            <a:endParaRPr lang="en-US" sz="1100" i="1" dirty="0">
              <a:latin typeface="+mn-lt"/>
            </a:endParaRPr>
          </a:p>
        </p:txBody>
      </p:sp>
      <p:sp>
        <p:nvSpPr>
          <p:cNvPr id="4" name="Slide Number Placeholder 3"/>
          <p:cNvSpPr>
            <a:spLocks noGrp="1"/>
          </p:cNvSpPr>
          <p:nvPr>
            <p:ph type="sldNum" sz="quarter" idx="5"/>
          </p:nvPr>
        </p:nvSpPr>
        <p:spPr/>
        <p:txBody>
          <a:bodyPr/>
          <a:lstStyle/>
          <a:p>
            <a:fld id="{880A3D2C-A50C-4054-8835-9DC60BECC884}" type="slidenum">
              <a:rPr lang="en-US" smtClean="0"/>
              <a:t>10</a:t>
            </a:fld>
            <a:endParaRPr lang="en-US" dirty="0"/>
          </a:p>
        </p:txBody>
      </p:sp>
    </p:spTree>
    <p:extLst>
      <p:ext uri="{BB962C8B-B14F-4D97-AF65-F5344CB8AC3E}">
        <p14:creationId xmlns:p14="http://schemas.microsoft.com/office/powerpoint/2010/main" val="13156140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1" dirty="0"/>
              <a:t>CR, complete response; CRc, composite complete response; CRh, complete response with incomplete hematologic recovery; CRp, complete response with incomplete platelet recovery; MLLr, mixed-lineage leukemia–rearranged; MRD, measurable residual disease; </a:t>
            </a:r>
            <a:r>
              <a:rPr lang="en-US" i="1" dirty="0"/>
              <a:t>ORR, overall response rate; </a:t>
            </a:r>
            <a:r>
              <a:rPr lang="en-US" b="0" i="1" dirty="0"/>
              <a:t>R/R, relapsed/refractory. </a:t>
            </a:r>
          </a:p>
          <a:p>
            <a:endParaRPr lang="en-US" i="1" dirty="0"/>
          </a:p>
        </p:txBody>
      </p:sp>
      <p:sp>
        <p:nvSpPr>
          <p:cNvPr id="4" name="Slide Number Placeholder 3"/>
          <p:cNvSpPr>
            <a:spLocks noGrp="1"/>
          </p:cNvSpPr>
          <p:nvPr>
            <p:ph type="sldNum" sz="quarter" idx="5"/>
          </p:nvPr>
        </p:nvSpPr>
        <p:spPr/>
        <p:txBody>
          <a:bodyPr/>
          <a:lstStyle/>
          <a:p>
            <a:fld id="{880A3D2C-A50C-4054-8835-9DC60BECC884}" type="slidenum">
              <a:rPr lang="en-US" smtClean="0"/>
              <a:t>11</a:t>
            </a:fld>
            <a:endParaRPr lang="en-US" dirty="0"/>
          </a:p>
        </p:txBody>
      </p:sp>
    </p:spTree>
    <p:extLst>
      <p:ext uri="{BB962C8B-B14F-4D97-AF65-F5344CB8AC3E}">
        <p14:creationId xmlns:p14="http://schemas.microsoft.com/office/powerpoint/2010/main" val="23778284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MLLr, mixed-lineage leukemia–rearranged.</a:t>
            </a:r>
            <a:endParaRPr lang="en-US" dirty="0"/>
          </a:p>
        </p:txBody>
      </p:sp>
      <p:sp>
        <p:nvSpPr>
          <p:cNvPr id="4" name="Slide Number Placeholder 3"/>
          <p:cNvSpPr>
            <a:spLocks noGrp="1"/>
          </p:cNvSpPr>
          <p:nvPr>
            <p:ph type="sldNum" sz="quarter" idx="5"/>
          </p:nvPr>
        </p:nvSpPr>
        <p:spPr/>
        <p:txBody>
          <a:bodyPr/>
          <a:lstStyle/>
          <a:p>
            <a:fld id="{880A3D2C-A50C-4054-8835-9DC60BECC884}" type="slidenum">
              <a:rPr lang="en-US" smtClean="0"/>
              <a:t>12</a:t>
            </a:fld>
            <a:endParaRPr lang="en-US" dirty="0"/>
          </a:p>
        </p:txBody>
      </p:sp>
    </p:spTree>
    <p:extLst>
      <p:ext uri="{BB962C8B-B14F-4D97-AF65-F5344CB8AC3E}">
        <p14:creationId xmlns:p14="http://schemas.microsoft.com/office/powerpoint/2010/main" val="38160297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1" dirty="0"/>
              <a:t>CR, complete remission; CRc, composite complete remission; CRh, complete remission with incomplete hematologic recovery; </a:t>
            </a:r>
            <a:br>
              <a:rPr lang="en-US" b="0" i="1" dirty="0"/>
            </a:br>
            <a:r>
              <a:rPr lang="en-US" b="0" i="1" dirty="0"/>
              <a:t>CRp, complete remission with incomplete platelet recovery; </a:t>
            </a:r>
            <a:r>
              <a:rPr lang="en-US" i="1" dirty="0"/>
              <a:t>HSCT, hematologic stem cell transplant; MLL, mixed-lineage leukemia; </a:t>
            </a:r>
            <a:br>
              <a:rPr lang="en-US" i="1" dirty="0"/>
            </a:br>
            <a:r>
              <a:rPr lang="en-US" b="0" i="1" dirty="0"/>
              <a:t>MLLr, mixed-lineage leukemia–rearranged; MRD, measurable residual disease; ORR, overall response rate; TTR, time to response.</a:t>
            </a: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39F51B6-3FCE-4B5D-A55C-527599D0949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1459041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0" i="1" dirty="0"/>
              <a:t>CR, complete remission; CRh, complete remission with incomplete hematologic recovery; </a:t>
            </a:r>
            <a:r>
              <a:rPr lang="en-US" sz="1100" i="1" dirty="0">
                <a:latin typeface="+mn-lt"/>
              </a:rPr>
              <a:t>DoR, </a:t>
            </a:r>
            <a:r>
              <a:rPr lang="en-US" sz="1100" i="1" dirty="0">
                <a:solidFill>
                  <a:srgbClr val="000000"/>
                </a:solidFill>
                <a:effectLst/>
                <a:latin typeface="+mn-lt"/>
                <a:ea typeface="Times New Roman" panose="02020603050405020304" pitchFamily="18" charset="0"/>
              </a:rPr>
              <a:t>duration of response; </a:t>
            </a:r>
            <a:r>
              <a:rPr lang="en-US" sz="1100" i="1" dirty="0"/>
              <a:t>HSCT, hematologic stem cell transplant</a:t>
            </a:r>
            <a:r>
              <a:rPr lang="en-US" sz="1100" i="1" dirty="0">
                <a:solidFill>
                  <a:srgbClr val="000000"/>
                </a:solidFill>
                <a:effectLst/>
                <a:latin typeface="+mn-lt"/>
                <a:ea typeface="Times New Roman" panose="02020603050405020304" pitchFamily="18" charset="0"/>
              </a:rPr>
              <a:t>.</a:t>
            </a:r>
            <a:endParaRPr lang="en-US" sz="1100" i="1" dirty="0">
              <a:latin typeface="+mn-lt"/>
            </a:endParaRPr>
          </a:p>
        </p:txBody>
      </p:sp>
      <p:sp>
        <p:nvSpPr>
          <p:cNvPr id="4" name="Slide Number Placeholder 3"/>
          <p:cNvSpPr>
            <a:spLocks noGrp="1"/>
          </p:cNvSpPr>
          <p:nvPr>
            <p:ph type="sldNum" sz="quarter" idx="5"/>
          </p:nvPr>
        </p:nvSpPr>
        <p:spPr/>
        <p:txBody>
          <a:bodyPr/>
          <a:lstStyle/>
          <a:p>
            <a:fld id="{880A3D2C-A50C-4054-8835-9DC60BECC884}" type="slidenum">
              <a:rPr lang="en-US" smtClean="0"/>
              <a:t>14</a:t>
            </a:fld>
            <a:endParaRPr lang="en-US" dirty="0"/>
          </a:p>
        </p:txBody>
      </p:sp>
    </p:spTree>
    <p:extLst>
      <p:ext uri="{BB962C8B-B14F-4D97-AF65-F5344CB8AC3E}">
        <p14:creationId xmlns:p14="http://schemas.microsoft.com/office/powerpoint/2010/main" val="30560980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0" i="1" dirty="0">
                <a:latin typeface="+mn-lt"/>
              </a:rPr>
              <a:t>AML, acute myeloid leukemia; AZA, </a:t>
            </a:r>
            <a:r>
              <a:rPr lang="en-US" sz="1600" b="0" i="1" dirty="0">
                <a:solidFill>
                  <a:srgbClr val="4D5156"/>
                </a:solidFill>
                <a:effectLst/>
                <a:latin typeface="Roboto" panose="02000000000000000000" pitchFamily="2" charset="0"/>
              </a:rPr>
              <a:t>azacitidine; </a:t>
            </a:r>
            <a:r>
              <a:rPr lang="en-US" sz="1100" b="0" i="1" dirty="0">
                <a:latin typeface="+mn-lt"/>
              </a:rPr>
              <a:t>DLT, </a:t>
            </a:r>
            <a:r>
              <a:rPr lang="en-US" sz="1100" i="1" dirty="0">
                <a:solidFill>
                  <a:srgbClr val="000000"/>
                </a:solidFill>
                <a:effectLst/>
                <a:latin typeface="+mn-lt"/>
                <a:ea typeface="Times New Roman" panose="02020603050405020304" pitchFamily="18" charset="0"/>
              </a:rPr>
              <a:t>dose-limiting toxicity; </a:t>
            </a:r>
            <a:r>
              <a:rPr lang="en-US" sz="1100" b="0" i="1" dirty="0">
                <a:latin typeface="+mn-lt"/>
              </a:rPr>
              <a:t>MLLr, mixed-lineage leukemia–rearranged; PEG-ASP, </a:t>
            </a:r>
            <a:r>
              <a:rPr lang="en-US" sz="1100" b="0" i="1" dirty="0" err="1">
                <a:latin typeface="+mn-lt"/>
              </a:rPr>
              <a:t>pegaspargase</a:t>
            </a:r>
            <a:r>
              <a:rPr lang="en-US" sz="1100" b="0" i="1" dirty="0">
                <a:latin typeface="+mn-lt"/>
              </a:rPr>
              <a:t>; RP2D, recommended phase II dose; R/R, relapsed/refractory; TEAE, </a:t>
            </a:r>
            <a:r>
              <a:rPr lang="en-US" sz="1100" i="1" dirty="0">
                <a:solidFill>
                  <a:srgbClr val="000000"/>
                </a:solidFill>
                <a:effectLst/>
                <a:latin typeface="+mn-lt"/>
                <a:ea typeface="Times New Roman" panose="02020603050405020304" pitchFamily="18" charset="0"/>
              </a:rPr>
              <a:t>treatment-emergent adverse event</a:t>
            </a:r>
            <a:r>
              <a:rPr lang="en-US" sz="1100" b="0" i="1" dirty="0">
                <a:solidFill>
                  <a:srgbClr val="000000"/>
                </a:solidFill>
                <a:effectLst/>
                <a:latin typeface="+mn-lt"/>
                <a:ea typeface="Times New Roman" panose="02020603050405020304" pitchFamily="18" charset="0"/>
              </a:rPr>
              <a:t>; VEN, </a:t>
            </a:r>
            <a:r>
              <a:rPr lang="en-US" sz="1600" b="0" i="1" dirty="0">
                <a:solidFill>
                  <a:srgbClr val="4D5156"/>
                </a:solidFill>
                <a:effectLst/>
                <a:latin typeface="Roboto" panose="02000000000000000000" pitchFamily="2" charset="0"/>
                <a:ea typeface="Times New Roman" panose="02020603050405020304" pitchFamily="18" charset="0"/>
              </a:rPr>
              <a:t>v</a:t>
            </a:r>
            <a:r>
              <a:rPr lang="en-US" sz="1600" b="0" i="1" dirty="0">
                <a:solidFill>
                  <a:srgbClr val="4D5156"/>
                </a:solidFill>
                <a:effectLst/>
                <a:latin typeface="Roboto" panose="02000000000000000000" pitchFamily="2" charset="0"/>
              </a:rPr>
              <a:t>enetoclax.</a:t>
            </a:r>
            <a:r>
              <a:rPr lang="en-US" sz="1600" b="0" i="0" dirty="0">
                <a:solidFill>
                  <a:srgbClr val="4D5156"/>
                </a:solidFill>
                <a:effectLst/>
                <a:latin typeface="Roboto" panose="02000000000000000000" pitchFamily="2" charset="0"/>
              </a:rPr>
              <a:t> </a:t>
            </a:r>
            <a:endParaRPr lang="en-US" sz="1100" i="1" dirty="0">
              <a:latin typeface="+mn-lt"/>
            </a:endParaRPr>
          </a:p>
        </p:txBody>
      </p:sp>
      <p:sp>
        <p:nvSpPr>
          <p:cNvPr id="4" name="Slide Number Placeholder 3"/>
          <p:cNvSpPr>
            <a:spLocks noGrp="1"/>
          </p:cNvSpPr>
          <p:nvPr>
            <p:ph type="sldNum" sz="quarter" idx="5"/>
          </p:nvPr>
        </p:nvSpPr>
        <p:spPr/>
        <p:txBody>
          <a:bodyPr/>
          <a:lstStyle/>
          <a:p>
            <a:fld id="{880A3D2C-A50C-4054-8835-9DC60BECC884}" type="slidenum">
              <a:rPr lang="en-US" smtClean="0"/>
              <a:t>15</a:t>
            </a:fld>
            <a:endParaRPr lang="en-US" dirty="0"/>
          </a:p>
        </p:txBody>
      </p:sp>
    </p:spTree>
    <p:extLst>
      <p:ext uri="{BB962C8B-B14F-4D97-AF65-F5344CB8AC3E}">
        <p14:creationId xmlns:p14="http://schemas.microsoft.com/office/powerpoint/2010/main" val="7936937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AML, acute myeloid leukemia; CR, complete remission; DLT, dose-limiting toxicity; ECG, electrocardiogram; MLFS, morphologic leukemia-free state; MLL, mixed-lineage leukemia; MRD, measurable residual disease; PK, pharmacokinetics; R/R, relapsed/refractory; TRAE, treatment-related adverse event; tx, treatment.</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287414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i="1" dirty="0">
                <a:latin typeface="+mn-lt"/>
              </a:rPr>
              <a:t>DVT, </a:t>
            </a:r>
            <a:r>
              <a:rPr lang="en-US" sz="1100" i="1" dirty="0">
                <a:solidFill>
                  <a:srgbClr val="000000"/>
                </a:solidFill>
                <a:effectLst/>
                <a:latin typeface="+mn-lt"/>
                <a:ea typeface="Times New Roman" panose="02020603050405020304" pitchFamily="18" charset="0"/>
              </a:rPr>
              <a:t>deep vein thrombosis; </a:t>
            </a:r>
            <a:r>
              <a:rPr lang="en-US" sz="1100" b="0" i="1" dirty="0">
                <a:latin typeface="+mn-lt"/>
              </a:rPr>
              <a:t>TLS, </a:t>
            </a:r>
            <a:r>
              <a:rPr lang="en-US" sz="1100" i="1" dirty="0">
                <a:solidFill>
                  <a:srgbClr val="000000"/>
                </a:solidFill>
                <a:effectLst/>
                <a:latin typeface="+mn-lt"/>
                <a:ea typeface="Times New Roman" panose="02020603050405020304" pitchFamily="18" charset="0"/>
              </a:rPr>
              <a:t>tumor lysis syndrome</a:t>
            </a:r>
            <a:r>
              <a:rPr lang="en-US" sz="1100" b="0" i="1" dirty="0">
                <a:solidFill>
                  <a:srgbClr val="000000"/>
                </a:solidFill>
                <a:effectLst/>
                <a:latin typeface="+mn-lt"/>
                <a:ea typeface="Times New Roman" panose="02020603050405020304" pitchFamily="18" charset="0"/>
              </a:rPr>
              <a:t>; </a:t>
            </a:r>
            <a:r>
              <a:rPr lang="en-US" sz="1100" b="0" i="1" dirty="0">
                <a:latin typeface="+mn-lt"/>
              </a:rPr>
              <a:t>TRAE, treatment-related adverse event.</a:t>
            </a:r>
            <a:endParaRPr lang="en-US" sz="1100" i="1" dirty="0">
              <a:latin typeface="+mn-lt"/>
            </a:endParaRPr>
          </a:p>
        </p:txBody>
      </p:sp>
      <p:sp>
        <p:nvSpPr>
          <p:cNvPr id="4" name="Slide Number Placeholder 3"/>
          <p:cNvSpPr>
            <a:spLocks noGrp="1"/>
          </p:cNvSpPr>
          <p:nvPr>
            <p:ph type="sldNum" sz="quarter" idx="5"/>
          </p:nvPr>
        </p:nvSpPr>
        <p:spPr/>
        <p:txBody>
          <a:bodyPr/>
          <a:lstStyle/>
          <a:p>
            <a:fld id="{880A3D2C-A50C-4054-8835-9DC60BECC884}" type="slidenum">
              <a:rPr lang="en-US" smtClean="0"/>
              <a:t>17</a:t>
            </a:fld>
            <a:endParaRPr lang="en-US" dirty="0"/>
          </a:p>
        </p:txBody>
      </p:sp>
    </p:spTree>
    <p:extLst>
      <p:ext uri="{BB962C8B-B14F-4D97-AF65-F5344CB8AC3E}">
        <p14:creationId xmlns:p14="http://schemas.microsoft.com/office/powerpoint/2010/main" val="40456190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i="1" dirty="0">
                <a:solidFill>
                  <a:srgbClr val="000000"/>
                </a:solidFill>
                <a:effectLst/>
                <a:latin typeface="Calibri" panose="020F0502020204030204" pitchFamily="34" charset="0"/>
                <a:ea typeface="Times New Roman" panose="02020603050405020304" pitchFamily="18" charset="0"/>
              </a:rPr>
              <a:t>AE, adverse event; </a:t>
            </a:r>
            <a:r>
              <a:rPr lang="en-US" sz="1100" b="0" i="1" dirty="0"/>
              <a:t>ALL, acute lymphocytic leukemia; AML, acute myeloid leukemia; </a:t>
            </a:r>
            <a:r>
              <a:rPr lang="en-US" sz="900" b="0" i="1" dirty="0">
                <a:latin typeface="+mn-lt"/>
              </a:rPr>
              <a:t>AZA, </a:t>
            </a:r>
            <a:r>
              <a:rPr lang="en-US" sz="1100" b="0" i="1" dirty="0">
                <a:solidFill>
                  <a:srgbClr val="4D5156"/>
                </a:solidFill>
                <a:effectLst/>
                <a:latin typeface="Roboto" panose="02000000000000000000" pitchFamily="2" charset="0"/>
              </a:rPr>
              <a:t>azacitidine; </a:t>
            </a:r>
            <a:r>
              <a:rPr lang="en-US" sz="1100" b="0" i="1" dirty="0"/>
              <a:t>CR, complete remission; CRh, complete remission with incomplete hematologic recovery; DLBCL, diffuse large B-cell lymphoma; </a:t>
            </a:r>
            <a:r>
              <a:rPr lang="en-US" sz="1100" i="1" dirty="0">
                <a:solidFill>
                  <a:srgbClr val="000000"/>
                </a:solidFill>
                <a:effectLst/>
                <a:latin typeface="Calibri" panose="020F0502020204030204" pitchFamily="34" charset="0"/>
                <a:ea typeface="Times New Roman" panose="02020603050405020304" pitchFamily="18" charset="0"/>
              </a:rPr>
              <a:t>DLT, dose-limiting toxicity; IT, intrathecal; </a:t>
            </a:r>
            <a:r>
              <a:rPr lang="en-US" sz="1100" b="0" i="1" dirty="0" err="1"/>
              <a:t>MLLr</a:t>
            </a:r>
            <a:r>
              <a:rPr lang="en-US" sz="1100" b="0" i="1" dirty="0"/>
              <a:t>, mixed-lineage leukemia–rearranged; MM, multiple myeloma; RP2D, recommended phase II dose; R/R, relapsed/refractory; </a:t>
            </a:r>
            <a:r>
              <a:rPr lang="en-US" sz="900" b="0" i="1" dirty="0">
                <a:solidFill>
                  <a:srgbClr val="000000"/>
                </a:solidFill>
                <a:effectLst/>
                <a:latin typeface="+mn-lt"/>
                <a:ea typeface="Times New Roman" panose="02020603050405020304" pitchFamily="18" charset="0"/>
              </a:rPr>
              <a:t>VEN, </a:t>
            </a:r>
            <a:r>
              <a:rPr lang="en-US" sz="1100" b="0" i="1" dirty="0">
                <a:solidFill>
                  <a:srgbClr val="4D5156"/>
                </a:solidFill>
                <a:effectLst/>
                <a:latin typeface="Roboto" panose="02000000000000000000" pitchFamily="2" charset="0"/>
                <a:ea typeface="Times New Roman" panose="02020603050405020304" pitchFamily="18" charset="0"/>
              </a:rPr>
              <a:t>v</a:t>
            </a:r>
            <a:r>
              <a:rPr lang="en-US" sz="1100" b="0" i="1" dirty="0">
                <a:solidFill>
                  <a:srgbClr val="4D5156"/>
                </a:solidFill>
                <a:effectLst/>
                <a:latin typeface="Roboto" panose="02000000000000000000" pitchFamily="2" charset="0"/>
              </a:rPr>
              <a:t>enetoclax.</a:t>
            </a:r>
            <a:r>
              <a:rPr lang="en-US" sz="1100" b="0" i="0" dirty="0">
                <a:solidFill>
                  <a:srgbClr val="4D5156"/>
                </a:solidFill>
                <a:effectLst/>
                <a:latin typeface="Roboto" panose="02000000000000000000" pitchFamily="2" charset="0"/>
              </a:rPr>
              <a:t> </a:t>
            </a:r>
            <a:endParaRPr lang="en-US" sz="1100" i="1" dirty="0"/>
          </a:p>
        </p:txBody>
      </p:sp>
      <p:sp>
        <p:nvSpPr>
          <p:cNvPr id="4" name="Slide Number Placeholder 3"/>
          <p:cNvSpPr>
            <a:spLocks noGrp="1"/>
          </p:cNvSpPr>
          <p:nvPr>
            <p:ph type="sldNum" sz="quarter" idx="5"/>
          </p:nvPr>
        </p:nvSpPr>
        <p:spPr/>
        <p:txBody>
          <a:bodyPr/>
          <a:lstStyle/>
          <a:p>
            <a:fld id="{880A3D2C-A50C-4054-8835-9DC60BECC884}" type="slidenum">
              <a:rPr lang="en-US" smtClean="0"/>
              <a:t>18</a:t>
            </a:fld>
            <a:endParaRPr lang="en-US" dirty="0"/>
          </a:p>
        </p:txBody>
      </p:sp>
    </p:spTree>
    <p:extLst>
      <p:ext uri="{BB962C8B-B14F-4D97-AF65-F5344CB8AC3E}">
        <p14:creationId xmlns:p14="http://schemas.microsoft.com/office/powerpoint/2010/main" val="2741735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CR, complete remission; CRc, composite complete remission; CRh, </a:t>
            </a:r>
            <a:r>
              <a:rPr lang="en-US" b="0" i="1"/>
              <a:t>complete remission </a:t>
            </a:r>
            <a:r>
              <a:rPr lang="en-US" b="0" i="1" dirty="0"/>
              <a:t>with incomplete hematologic recovery; </a:t>
            </a:r>
            <a:r>
              <a:rPr lang="en-US" sz="1200" b="0" i="1" dirty="0"/>
              <a:t>MLLr, mixed-lineage leukemia–rearranged; </a:t>
            </a:r>
            <a:r>
              <a:rPr lang="en-US" b="0" i="1" dirty="0"/>
              <a:t>MRD, measurable residual disease; ORR, overall response rate; R/R, relapsed/refractory</a:t>
            </a:r>
            <a:r>
              <a:rPr lang="en-US" sz="1200" b="0" i="1" dirty="0"/>
              <a:t>.</a:t>
            </a:r>
            <a:endParaRPr lang="en-US" dirty="0"/>
          </a:p>
        </p:txBody>
      </p:sp>
      <p:sp>
        <p:nvSpPr>
          <p:cNvPr id="4" name="Slide Number Placeholder 3"/>
          <p:cNvSpPr>
            <a:spLocks noGrp="1"/>
          </p:cNvSpPr>
          <p:nvPr>
            <p:ph type="sldNum" sz="quarter" idx="5"/>
          </p:nvPr>
        </p:nvSpPr>
        <p:spPr/>
        <p:txBody>
          <a:bodyPr/>
          <a:lstStyle/>
          <a:p>
            <a:fld id="{880A3D2C-A50C-4054-8835-9DC60BECC884}" type="slidenum">
              <a:rPr lang="en-US" smtClean="0"/>
              <a:t>19</a:t>
            </a:fld>
            <a:endParaRPr lang="en-US" dirty="0"/>
          </a:p>
        </p:txBody>
      </p:sp>
    </p:spTree>
    <p:extLst>
      <p:ext uri="{BB962C8B-B14F-4D97-AF65-F5344CB8AC3E}">
        <p14:creationId xmlns:p14="http://schemas.microsoft.com/office/powerpoint/2010/main" val="15860767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20</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1" name="Picture 10" descr="Icon&#10;&#10;Description automatically generated">
            <a:extLst>
              <a:ext uri="{FF2B5EF4-FFF2-40B4-BE49-F238E27FC236}">
                <a16:creationId xmlns:a16="http://schemas.microsoft.com/office/drawing/2014/main" id="{D2C404A3-49E3-6AE3-6316-79D1DE70A53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23345" y="239713"/>
            <a:ext cx="2020824" cy="699807"/>
          </a:xfrm>
          <a:prstGeom prst="rect">
            <a:avLst/>
          </a:prstGeom>
        </p:spPr>
      </p:pic>
    </p:spTree>
    <p:extLst>
      <p:ext uri="{BB962C8B-B14F-4D97-AF65-F5344CB8AC3E}">
        <p14:creationId xmlns:p14="http://schemas.microsoft.com/office/powerpoint/2010/main" val="31189754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2225282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3"/>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16687210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0986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09192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3"/>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16627188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146672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3"/>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1264900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9199868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3"/>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29575337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0693872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3"/>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26299735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98550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EA02066-7BD6-6501-0FA1-877FC3FD9EE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95149" y="3647627"/>
            <a:ext cx="6096851" cy="3210373"/>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1" name="Picture 10" descr="Icon&#10;&#10;Description automatically generated">
            <a:extLst>
              <a:ext uri="{FF2B5EF4-FFF2-40B4-BE49-F238E27FC236}">
                <a16:creationId xmlns:a16="http://schemas.microsoft.com/office/drawing/2014/main" id="{D2C404A3-49E3-6AE3-6316-79D1DE70A53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23345" y="239713"/>
            <a:ext cx="2020824" cy="699807"/>
          </a:xfrm>
          <a:prstGeom prst="rect">
            <a:avLst/>
          </a:prstGeom>
        </p:spPr>
      </p:pic>
    </p:spTree>
    <p:extLst>
      <p:ext uri="{BB962C8B-B14F-4D97-AF65-F5344CB8AC3E}">
        <p14:creationId xmlns:p14="http://schemas.microsoft.com/office/powerpoint/2010/main" val="4292696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320261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8269997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99140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8711076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874501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219263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7428268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21698239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83807986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75265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0020328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49771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0513656"/>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0731733"/>
      </p:ext>
    </p:extLst>
  </p:cSld>
  <p:clrMap bg1="dk2" tx1="lt1" bg2="dk1" tx2="lt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14">
            <a:extLst>
              <a:ext uri="{FF2B5EF4-FFF2-40B4-BE49-F238E27FC236}">
                <a16:creationId xmlns:a16="http://schemas.microsoft.com/office/drawing/2014/main" id="{F731E6A0-BEB7-4094-9E1F-132F80E12DDB}"/>
              </a:ext>
            </a:extLst>
          </p:cNvPr>
          <p:cNvSpPr>
            <a:spLocks noGrp="1" noChangeArrowheads="1"/>
          </p:cNvSpPr>
          <p:nvPr>
            <p:ph type="subTitle" idx="1"/>
          </p:nvPr>
        </p:nvSpPr>
        <p:spPr/>
        <p:txBody>
          <a:bodyPr/>
          <a:lstStyle/>
          <a:p>
            <a:pPr eaLnBrk="1" hangingPunct="1">
              <a:spcBef>
                <a:spcPct val="0"/>
              </a:spcBef>
              <a:spcAft>
                <a:spcPct val="0"/>
              </a:spcAft>
            </a:pPr>
            <a:r>
              <a:rPr lang="en-US" altLang="en-US" dirty="0"/>
              <a:t>Eytan M. Stein, MD</a:t>
            </a:r>
          </a:p>
          <a:p>
            <a:pPr eaLnBrk="1" hangingPunct="1">
              <a:spcBef>
                <a:spcPct val="0"/>
              </a:spcBef>
              <a:spcAft>
                <a:spcPct val="0"/>
              </a:spcAft>
            </a:pPr>
            <a:r>
              <a:rPr lang="en-US" altLang="en-US" sz="1600" b="0" i="1" dirty="0"/>
              <a:t>Associate Attending Physician</a:t>
            </a:r>
          </a:p>
          <a:p>
            <a:pPr eaLnBrk="1" hangingPunct="1">
              <a:spcBef>
                <a:spcPct val="0"/>
              </a:spcBef>
              <a:spcAft>
                <a:spcPct val="0"/>
              </a:spcAft>
            </a:pPr>
            <a:r>
              <a:rPr lang="en-US" altLang="en-US" sz="1600" b="0" i="1" dirty="0"/>
              <a:t>Director</a:t>
            </a:r>
            <a:r>
              <a:rPr lang="en-US" altLang="en-US" sz="1600" b="0" i="1"/>
              <a:t>, Program </a:t>
            </a:r>
            <a:r>
              <a:rPr lang="en-US" altLang="en-US" sz="1600" b="0" i="1" dirty="0"/>
              <a:t>for Drug Development in Leukemia</a:t>
            </a:r>
          </a:p>
          <a:p>
            <a:pPr eaLnBrk="1" hangingPunct="1">
              <a:spcBef>
                <a:spcPct val="0"/>
              </a:spcBef>
              <a:spcAft>
                <a:spcPct val="0"/>
              </a:spcAft>
            </a:pPr>
            <a:r>
              <a:rPr lang="en-US" altLang="en-US" sz="1600" b="0" dirty="0"/>
              <a:t>Leukemia Service, Department of Medicine</a:t>
            </a:r>
          </a:p>
          <a:p>
            <a:pPr eaLnBrk="1" hangingPunct="1">
              <a:spcBef>
                <a:spcPct val="0"/>
              </a:spcBef>
              <a:spcAft>
                <a:spcPct val="0"/>
              </a:spcAft>
            </a:pPr>
            <a:r>
              <a:rPr lang="en-US" altLang="en-US" sz="1600" b="0" dirty="0"/>
              <a:t>Memorial Sloan Kettering Cancer Center</a:t>
            </a:r>
          </a:p>
          <a:p>
            <a:pPr eaLnBrk="1" hangingPunct="1">
              <a:spcBef>
                <a:spcPct val="0"/>
              </a:spcBef>
              <a:spcAft>
                <a:spcPct val="0"/>
              </a:spcAft>
            </a:pPr>
            <a:r>
              <a:rPr lang="en-US" altLang="en-US" sz="1600" b="0" dirty="0"/>
              <a:t>New York, New York</a:t>
            </a:r>
          </a:p>
        </p:txBody>
      </p:sp>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609600" y="1600200"/>
            <a:ext cx="8817430" cy="2057400"/>
          </a:xfrm>
        </p:spPr>
        <p:txBody>
          <a:bodyPr>
            <a:normAutofit/>
          </a:bodyPr>
          <a:lstStyle/>
          <a:p>
            <a:r>
              <a:rPr lang="en-US" altLang="en-US" sz="4000" dirty="0"/>
              <a:t>Menin Inhibition in </a:t>
            </a:r>
            <a:br>
              <a:rPr lang="en-US" altLang="en-US" sz="4000" dirty="0"/>
            </a:br>
            <a:r>
              <a:rPr lang="en-US" altLang="en-US" sz="4000" dirty="0"/>
              <a:t>Acute MLL Rearranged Leukemias: </a:t>
            </a:r>
            <a:br>
              <a:rPr lang="en-US" altLang="en-US" sz="4000" dirty="0"/>
            </a:br>
            <a:r>
              <a:rPr lang="en-US" altLang="en-US" sz="4000" dirty="0"/>
              <a:t>A New Target for Precision Care</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402162"/>
            <a:ext cx="546417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an educational grant from Syndax Pharmaceuticals, Inc.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13E224FD-C927-4EDF-9BB4-96EBF76A22D9}"/>
              </a:ext>
            </a:extLst>
          </p:cNvPr>
          <p:cNvGrpSpPr/>
          <p:nvPr/>
        </p:nvGrpSpPr>
        <p:grpSpPr>
          <a:xfrm>
            <a:off x="4156075" y="3332497"/>
            <a:ext cx="3479671" cy="613720"/>
            <a:chOff x="4156075" y="3332497"/>
            <a:chExt cx="3479671" cy="613720"/>
          </a:xfrm>
        </p:grpSpPr>
        <p:pic>
          <p:nvPicPr>
            <p:cNvPr id="8" name="Picture 7" descr="Icon&#10;&#10;Description automatically generated">
              <a:extLst>
                <a:ext uri="{FF2B5EF4-FFF2-40B4-BE49-F238E27FC236}">
                  <a16:creationId xmlns:a16="http://schemas.microsoft.com/office/drawing/2014/main" id="{9E34FEE4-F9F9-4459-A7E6-C1A99CD298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5528" cy="275490"/>
            </a:xfrm>
            <a:prstGeom prst="rect">
              <a:avLst/>
            </a:prstGeom>
          </p:spPr>
        </p:pic>
        <p:sp>
          <p:nvSpPr>
            <p:cNvPr id="11" name="Rectangle 7">
              <a:extLst>
                <a:ext uri="{FF2B5EF4-FFF2-40B4-BE49-F238E27FC236}">
                  <a16:creationId xmlns:a16="http://schemas.microsoft.com/office/drawing/2014/main" id="{C088BEA5-FC90-4DD6-A5B2-8FECE2031CAB}"/>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5"/>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Rectangle 2"/>
          <p:cNvSpPr>
            <a:spLocks noGrp="1" noChangeArrowheads="1"/>
          </p:cNvSpPr>
          <p:nvPr>
            <p:ph type="title"/>
          </p:nvPr>
        </p:nvSpPr>
        <p:spPr/>
        <p:txBody>
          <a:bodyPr/>
          <a:lstStyle/>
          <a:p>
            <a:r>
              <a:rPr lang="en-US" altLang="en-US" dirty="0"/>
              <a:t>Disclosures</a:t>
            </a:r>
          </a:p>
        </p:txBody>
      </p:sp>
      <p:sp>
        <p:nvSpPr>
          <p:cNvPr id="243715" name="Rectangle 3"/>
          <p:cNvSpPr>
            <a:spLocks noGrp="1" noChangeArrowheads="1"/>
          </p:cNvSpPr>
          <p:nvPr>
            <p:ph idx="1"/>
          </p:nvPr>
        </p:nvSpPr>
        <p:spPr/>
        <p:txBody>
          <a:bodyPr/>
          <a:lstStyle/>
          <a:p>
            <a:pPr marL="0" indent="0">
              <a:buClr>
                <a:schemeClr val="accent6"/>
              </a:buClr>
              <a:buNone/>
              <a:defRPr/>
            </a:pPr>
            <a:r>
              <a:rPr lang="en-US" dirty="0"/>
              <a:t>The </a:t>
            </a:r>
            <a:r>
              <a:rPr lang="en-US" b="1" i="1" dirty="0"/>
              <a:t>faculty</a:t>
            </a:r>
            <a:r>
              <a:rPr lang="en-US" dirty="0"/>
              <a:t> reported the following relevant financial relationships or relationships to products or devices they have with ineligible companies related to the content of this educational activity:</a:t>
            </a:r>
          </a:p>
          <a:p>
            <a:pPr marL="0" indent="0">
              <a:buClr>
                <a:schemeClr val="accent6"/>
              </a:buClr>
              <a:buNone/>
              <a:defRPr/>
            </a:pPr>
            <a:r>
              <a:rPr lang="en-US" sz="2600" b="1" dirty="0">
                <a:solidFill>
                  <a:srgbClr val="E1471D"/>
                </a:solidFill>
              </a:rPr>
              <a:t>Eytan M. Stein, MD: </a:t>
            </a:r>
            <a:r>
              <a:rPr lang="en-US" sz="2600" i="1" dirty="0"/>
              <a:t>advisory board</a:t>
            </a:r>
            <a:r>
              <a:rPr lang="en-US" sz="2600" dirty="0"/>
              <a:t>: AbbVie, Agios, </a:t>
            </a:r>
            <a:r>
              <a:rPr lang="en-US" sz="2600" dirty="0" err="1"/>
              <a:t>Aptose</a:t>
            </a:r>
            <a:r>
              <a:rPr lang="en-US" sz="2600" dirty="0"/>
              <a:t>, Astellas, Blueprint,  Bristol-Myers Squibb, </a:t>
            </a:r>
            <a:r>
              <a:rPr lang="en-US" sz="2600" dirty="0" err="1"/>
              <a:t>Calithera</a:t>
            </a:r>
            <a:r>
              <a:rPr lang="en-US" sz="2600" dirty="0"/>
              <a:t>, CTI Biopharma, Daiichi Sankyo, Foghorn, Genentech, Genesis, Gilead, Janssen, Jazz Pharmaceuticals, Kura, </a:t>
            </a:r>
            <a:r>
              <a:rPr lang="en-US" sz="2600" dirty="0" err="1"/>
              <a:t>Menarini</a:t>
            </a:r>
            <a:r>
              <a:rPr lang="en-US" sz="2600" dirty="0"/>
              <a:t>, </a:t>
            </a:r>
            <a:r>
              <a:rPr lang="en-US" sz="2600" dirty="0" err="1"/>
              <a:t>Neoleukin</a:t>
            </a:r>
            <a:r>
              <a:rPr lang="en-US" sz="2600" dirty="0"/>
              <a:t>, Novartis, </a:t>
            </a:r>
            <a:r>
              <a:rPr lang="en-US" sz="2600" dirty="0" err="1"/>
              <a:t>OnCusp</a:t>
            </a:r>
            <a:r>
              <a:rPr lang="en-US" sz="2600" dirty="0"/>
              <a:t>, Ono Pharma, </a:t>
            </a:r>
            <a:r>
              <a:rPr lang="en-US" sz="2600" dirty="0" err="1"/>
              <a:t>PinotBio</a:t>
            </a:r>
            <a:r>
              <a:rPr lang="en-US" sz="2600" dirty="0"/>
              <a:t>, </a:t>
            </a:r>
            <a:r>
              <a:rPr lang="en-US" sz="2600" dirty="0" err="1"/>
              <a:t>Servier</a:t>
            </a:r>
            <a:r>
              <a:rPr lang="en-US" sz="2600" dirty="0"/>
              <a:t>, </a:t>
            </a:r>
            <a:r>
              <a:rPr lang="en-US" sz="2600" dirty="0" err="1"/>
              <a:t>Syndax</a:t>
            </a:r>
            <a:r>
              <a:rPr lang="en-US" sz="2600" dirty="0"/>
              <a:t>, Syros; </a:t>
            </a:r>
            <a:r>
              <a:rPr lang="en-US" sz="2600" i="1" dirty="0"/>
              <a:t>safety monitoring: </a:t>
            </a:r>
            <a:r>
              <a:rPr lang="en-US" sz="2600" dirty="0" err="1"/>
              <a:t>Cellectis</a:t>
            </a:r>
            <a:r>
              <a:rPr lang="en-US" sz="2600" dirty="0"/>
              <a:t>, </a:t>
            </a:r>
            <a:r>
              <a:rPr lang="en-US" sz="2600" dirty="0" err="1"/>
              <a:t>Epizyme</a:t>
            </a:r>
            <a:r>
              <a:rPr lang="en-US" sz="2600" dirty="0"/>
              <a:t>; </a:t>
            </a:r>
            <a:r>
              <a:rPr lang="en-US" sz="2600" i="1" dirty="0"/>
              <a:t>researcher</a:t>
            </a:r>
            <a:r>
              <a:rPr lang="en-US" sz="2600" dirty="0"/>
              <a:t>: Bristol-Myers Squibb, Eisai; </a:t>
            </a:r>
            <a:r>
              <a:rPr lang="en-US" sz="2600" i="1" dirty="0"/>
              <a:t>stock</a:t>
            </a:r>
            <a:r>
              <a:rPr lang="en-US" sz="2600" i="1"/>
              <a:t>/stock options</a:t>
            </a:r>
            <a:r>
              <a:rPr lang="en-US" sz="2600"/>
              <a:t>: </a:t>
            </a:r>
            <a:r>
              <a:rPr lang="en-US" sz="2600" dirty="0" err="1"/>
              <a:t>Auron</a:t>
            </a:r>
            <a:r>
              <a:rPr lang="en-US" sz="2600" dirty="0"/>
              <a:t>.</a:t>
            </a:r>
            <a:endParaRPr lang="en-US" altLang="en-US" dirty="0"/>
          </a:p>
          <a:p>
            <a:endParaRPr lang="en-US" altLang="en-US" dirty="0"/>
          </a:p>
        </p:txBody>
      </p:sp>
    </p:spTree>
    <p:extLst>
      <p:ext uri="{BB962C8B-B14F-4D97-AF65-F5344CB8AC3E}">
        <p14:creationId xmlns:p14="http://schemas.microsoft.com/office/powerpoint/2010/main" val="3841583540"/>
      </p:ext>
    </p:extLst>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9BB8C-F41F-3C4A-9A32-C63A2C11DF1E}"/>
              </a:ext>
            </a:extLst>
          </p:cNvPr>
          <p:cNvSpPr>
            <a:spLocks noGrp="1"/>
          </p:cNvSpPr>
          <p:nvPr>
            <p:ph type="title"/>
          </p:nvPr>
        </p:nvSpPr>
        <p:spPr/>
        <p:txBody>
          <a:bodyPr/>
          <a:lstStyle/>
          <a:p>
            <a:r>
              <a:rPr lang="en-US" dirty="0"/>
              <a:t>Incidence of MLLr and </a:t>
            </a:r>
            <a:r>
              <a:rPr lang="en-US" i="1" dirty="0"/>
              <a:t>NPM1-</a:t>
            </a:r>
            <a:r>
              <a:rPr lang="en-US" dirty="0"/>
              <a:t>Mutant Acute Leukemia</a:t>
            </a:r>
          </a:p>
        </p:txBody>
      </p:sp>
      <p:sp>
        <p:nvSpPr>
          <p:cNvPr id="24" name="Content Placeholder 23">
            <a:extLst>
              <a:ext uri="{FF2B5EF4-FFF2-40B4-BE49-F238E27FC236}">
                <a16:creationId xmlns:a16="http://schemas.microsoft.com/office/drawing/2014/main" id="{83F75756-0F7E-9846-7E7B-1734B9FED1D1}"/>
              </a:ext>
            </a:extLst>
          </p:cNvPr>
          <p:cNvSpPr>
            <a:spLocks noGrp="1"/>
          </p:cNvSpPr>
          <p:nvPr>
            <p:ph idx="1"/>
          </p:nvPr>
        </p:nvSpPr>
        <p:spPr>
          <a:xfrm>
            <a:off x="609759" y="4921749"/>
            <a:ext cx="10877529" cy="504826"/>
          </a:xfrm>
        </p:spPr>
        <p:txBody>
          <a:bodyPr/>
          <a:lstStyle/>
          <a:p>
            <a:pPr marL="0" indent="0" algn="ctr">
              <a:buNone/>
            </a:pPr>
            <a:r>
              <a:rPr lang="en-US" dirty="0"/>
              <a:t>Both MLLr and m</a:t>
            </a:r>
            <a:r>
              <a:rPr lang="en-US" i="1" dirty="0"/>
              <a:t>NPM1 </a:t>
            </a:r>
            <a:r>
              <a:rPr lang="en-US" dirty="0"/>
              <a:t>acute leukemias are readily diagnosed</a:t>
            </a:r>
          </a:p>
        </p:txBody>
      </p:sp>
      <p:sp>
        <p:nvSpPr>
          <p:cNvPr id="5" name="Rectangle 4">
            <a:extLst>
              <a:ext uri="{FF2B5EF4-FFF2-40B4-BE49-F238E27FC236}">
                <a16:creationId xmlns:a16="http://schemas.microsoft.com/office/drawing/2014/main" id="{BF3CF5BB-FA49-AFF5-0E88-8096D824DE7F}"/>
              </a:ext>
            </a:extLst>
          </p:cNvPr>
          <p:cNvSpPr/>
          <p:nvPr/>
        </p:nvSpPr>
        <p:spPr bwMode="auto">
          <a:xfrm>
            <a:off x="709797" y="1600200"/>
            <a:ext cx="4966908" cy="504825"/>
          </a:xfrm>
          <a:prstGeom prst="rect">
            <a:avLst/>
          </a:prstGeom>
          <a:solidFill>
            <a:schemeClr val="accent3"/>
          </a:solidFill>
          <a:ln w="0">
            <a:noFill/>
            <a:miter lim="800000"/>
            <a:headEnd/>
            <a:tailEnd/>
          </a:ln>
        </p:spPr>
        <p:txBody>
          <a:bodyPr rtlCol="0" anchor="ctr" anchorCtr="0"/>
          <a:lstStyle/>
          <a:p>
            <a:pPr algn="ctr" eaLnBrk="1" hangingPunct="1">
              <a:spcBef>
                <a:spcPct val="35000"/>
              </a:spcBef>
              <a:spcAft>
                <a:spcPct val="25000"/>
              </a:spcAft>
              <a:buClr>
                <a:schemeClr val="folHlink"/>
              </a:buClr>
              <a:buNone/>
            </a:pPr>
            <a:r>
              <a:rPr lang="en-US" sz="2400" b="1" dirty="0">
                <a:latin typeface="Calibri" panose="020F0502020204030204" pitchFamily="34" charset="0"/>
              </a:rPr>
              <a:t>MLLr Acute Leukemias</a:t>
            </a:r>
            <a:endParaRPr lang="en-US" sz="2400" b="1" dirty="0">
              <a:solidFill>
                <a:schemeClr val="tx1"/>
              </a:solidFill>
              <a:latin typeface="Calibri" panose="020F0502020204030204" pitchFamily="34" charset="0"/>
            </a:endParaRPr>
          </a:p>
        </p:txBody>
      </p:sp>
      <p:sp>
        <p:nvSpPr>
          <p:cNvPr id="18" name="Rectangle 17">
            <a:extLst>
              <a:ext uri="{FF2B5EF4-FFF2-40B4-BE49-F238E27FC236}">
                <a16:creationId xmlns:a16="http://schemas.microsoft.com/office/drawing/2014/main" id="{B6F1F3B5-7ACF-9207-1EE9-DCC562597F0F}"/>
              </a:ext>
            </a:extLst>
          </p:cNvPr>
          <p:cNvSpPr/>
          <p:nvPr/>
        </p:nvSpPr>
        <p:spPr bwMode="auto">
          <a:xfrm>
            <a:off x="709796" y="2236956"/>
            <a:ext cx="4966909" cy="2276856"/>
          </a:xfrm>
          <a:prstGeom prst="rect">
            <a:avLst/>
          </a:prstGeom>
          <a:solidFill>
            <a:schemeClr val="accent3"/>
          </a:solidFill>
          <a:ln w="0">
            <a:noFill/>
            <a:miter lim="800000"/>
            <a:headEnd/>
            <a:tailEnd/>
          </a:ln>
        </p:spPr>
        <p:txBody>
          <a:bodyPr rtlCol="0" anchor="ctr" anchorCtr="0"/>
          <a:lstStyle/>
          <a:p>
            <a:pPr marL="285750" indent="-285750" eaLnBrk="1" hangingPunct="1">
              <a:spcBef>
                <a:spcPct val="35000"/>
              </a:spcBef>
              <a:spcAft>
                <a:spcPct val="25000"/>
              </a:spcAft>
              <a:buClr>
                <a:schemeClr val="tx1"/>
              </a:buClr>
              <a:buFont typeface="Arial" panose="020B0604020202020204" pitchFamily="34" charset="0"/>
              <a:buChar char="•"/>
            </a:pPr>
            <a:r>
              <a:rPr lang="en-US" sz="2000" dirty="0">
                <a:latin typeface="Calibri" panose="020F0502020204030204" pitchFamily="34" charset="0"/>
              </a:rPr>
              <a:t>Global incidence ~7000</a:t>
            </a:r>
          </a:p>
          <a:p>
            <a:pPr marL="285750" indent="-285750" eaLnBrk="1" hangingPunct="1">
              <a:spcBef>
                <a:spcPct val="35000"/>
              </a:spcBef>
              <a:spcAft>
                <a:spcPct val="25000"/>
              </a:spcAft>
              <a:buClr>
                <a:schemeClr val="tx1"/>
              </a:buClr>
              <a:buFont typeface="Arial" panose="020B0604020202020204" pitchFamily="34" charset="0"/>
              <a:buChar char="•"/>
            </a:pPr>
            <a:r>
              <a:rPr lang="en-US" sz="2000" b="0" dirty="0">
                <a:solidFill>
                  <a:schemeClr val="tx1"/>
                </a:solidFill>
                <a:latin typeface="Calibri" panose="020F0502020204030204" pitchFamily="34" charset="0"/>
              </a:rPr>
              <a:t>4%-10% of AML cases</a:t>
            </a:r>
          </a:p>
          <a:p>
            <a:pPr marL="285750" indent="-285750" eaLnBrk="1" hangingPunct="1">
              <a:spcBef>
                <a:spcPct val="35000"/>
              </a:spcBef>
              <a:spcAft>
                <a:spcPct val="25000"/>
              </a:spcAft>
              <a:buClr>
                <a:schemeClr val="tx1"/>
              </a:buClr>
              <a:buFont typeface="Arial" panose="020B0604020202020204" pitchFamily="34" charset="0"/>
              <a:buChar char="•"/>
            </a:pPr>
            <a:r>
              <a:rPr lang="en-US" sz="2000" dirty="0">
                <a:latin typeface="Calibri" panose="020F0502020204030204" pitchFamily="34" charset="0"/>
              </a:rPr>
              <a:t>10%-15% of ALL cases</a:t>
            </a:r>
          </a:p>
          <a:p>
            <a:pPr marL="285750" indent="-285750" eaLnBrk="1" hangingPunct="1">
              <a:spcBef>
                <a:spcPct val="35000"/>
              </a:spcBef>
              <a:spcAft>
                <a:spcPct val="25000"/>
              </a:spcAft>
              <a:buClr>
                <a:schemeClr val="tx1"/>
              </a:buClr>
              <a:buFont typeface="Arial" panose="020B0604020202020204" pitchFamily="34" charset="0"/>
              <a:buChar char="•"/>
            </a:pPr>
            <a:r>
              <a:rPr lang="en-US" sz="2000" dirty="0">
                <a:latin typeface="Calibri" panose="020F0502020204030204" pitchFamily="34" charset="0"/>
              </a:rPr>
              <a:t>80% of infant ALL cases</a:t>
            </a:r>
          </a:p>
          <a:p>
            <a:pPr marL="285750" indent="-285750" eaLnBrk="1" hangingPunct="1">
              <a:spcBef>
                <a:spcPct val="35000"/>
              </a:spcBef>
              <a:spcAft>
                <a:spcPct val="25000"/>
              </a:spcAft>
              <a:buClr>
                <a:schemeClr val="tx1"/>
              </a:buClr>
              <a:buFont typeface="Arial" panose="020B0604020202020204" pitchFamily="34" charset="0"/>
              <a:buChar char="•"/>
            </a:pPr>
            <a:r>
              <a:rPr lang="en-US" sz="2000" dirty="0">
                <a:latin typeface="Calibri" panose="020F0502020204030204" pitchFamily="34" charset="0"/>
              </a:rPr>
              <a:t>5-yr OS &lt;25% for adult MLLr leukemia</a:t>
            </a:r>
          </a:p>
        </p:txBody>
      </p:sp>
      <p:sp>
        <p:nvSpPr>
          <p:cNvPr id="21" name="Rectangle 20">
            <a:extLst>
              <a:ext uri="{FF2B5EF4-FFF2-40B4-BE49-F238E27FC236}">
                <a16:creationId xmlns:a16="http://schemas.microsoft.com/office/drawing/2014/main" id="{42A3C58F-CE5B-0A17-881A-5C83654F805C}"/>
              </a:ext>
            </a:extLst>
          </p:cNvPr>
          <p:cNvSpPr/>
          <p:nvPr/>
        </p:nvSpPr>
        <p:spPr bwMode="auto">
          <a:xfrm>
            <a:off x="6515294" y="1600200"/>
            <a:ext cx="4965192" cy="504825"/>
          </a:xfrm>
          <a:prstGeom prst="rect">
            <a:avLst/>
          </a:prstGeom>
          <a:solidFill>
            <a:schemeClr val="accent1"/>
          </a:solidFill>
          <a:ln w="0">
            <a:noFill/>
            <a:miter lim="800000"/>
            <a:headEnd/>
            <a:tailEnd/>
          </a:ln>
        </p:spPr>
        <p:txBody>
          <a:bodyPr rtlCol="0" anchor="ctr" anchorCtr="0"/>
          <a:lstStyle/>
          <a:p>
            <a:pPr algn="ctr" eaLnBrk="1" hangingPunct="1">
              <a:spcBef>
                <a:spcPct val="35000"/>
              </a:spcBef>
              <a:spcAft>
                <a:spcPct val="25000"/>
              </a:spcAft>
              <a:buClr>
                <a:schemeClr val="folHlink"/>
              </a:buClr>
              <a:buNone/>
            </a:pPr>
            <a:r>
              <a:rPr lang="en-US" sz="2400" b="1" i="1" dirty="0">
                <a:latin typeface="Calibri" panose="020F0502020204030204" pitchFamily="34" charset="0"/>
              </a:rPr>
              <a:t>NPM1-</a:t>
            </a:r>
            <a:r>
              <a:rPr lang="en-US" sz="2400" b="1" dirty="0">
                <a:latin typeface="Calibri" panose="020F0502020204030204" pitchFamily="34" charset="0"/>
              </a:rPr>
              <a:t>Mutant AML</a:t>
            </a:r>
            <a:endParaRPr lang="en-US" sz="2400" b="1" dirty="0">
              <a:solidFill>
                <a:schemeClr val="tx1"/>
              </a:solidFill>
              <a:latin typeface="Calibri" panose="020F0502020204030204" pitchFamily="34" charset="0"/>
            </a:endParaRPr>
          </a:p>
        </p:txBody>
      </p:sp>
      <p:sp>
        <p:nvSpPr>
          <p:cNvPr id="23" name="Rectangle 22">
            <a:extLst>
              <a:ext uri="{FF2B5EF4-FFF2-40B4-BE49-F238E27FC236}">
                <a16:creationId xmlns:a16="http://schemas.microsoft.com/office/drawing/2014/main" id="{2E265CE4-F808-5CE7-0592-69C3AB64A15D}"/>
              </a:ext>
            </a:extLst>
          </p:cNvPr>
          <p:cNvSpPr/>
          <p:nvPr/>
        </p:nvSpPr>
        <p:spPr bwMode="auto">
          <a:xfrm>
            <a:off x="6515294" y="2236356"/>
            <a:ext cx="4965192" cy="2277456"/>
          </a:xfrm>
          <a:prstGeom prst="rect">
            <a:avLst/>
          </a:prstGeom>
          <a:solidFill>
            <a:schemeClr val="accent1"/>
          </a:solidFill>
          <a:ln w="0">
            <a:noFill/>
            <a:miter lim="800000"/>
            <a:headEnd/>
            <a:tailEnd/>
          </a:ln>
        </p:spPr>
        <p:txBody>
          <a:bodyPr rtlCol="0" anchor="ctr" anchorCtr="0"/>
          <a:lstStyle/>
          <a:p>
            <a:pPr marL="285750" indent="-285750" eaLnBrk="1" hangingPunct="1">
              <a:spcBef>
                <a:spcPct val="35000"/>
              </a:spcBef>
              <a:spcAft>
                <a:spcPct val="25000"/>
              </a:spcAft>
              <a:buClr>
                <a:schemeClr val="tx1"/>
              </a:buClr>
              <a:buFont typeface="Arial" panose="020B0604020202020204" pitchFamily="34" charset="0"/>
              <a:buChar char="•"/>
            </a:pPr>
            <a:r>
              <a:rPr lang="en-US" sz="2000" dirty="0">
                <a:latin typeface="Calibri" panose="020F0502020204030204" pitchFamily="34" charset="0"/>
              </a:rPr>
              <a:t>Global incidence ~20,000</a:t>
            </a:r>
          </a:p>
          <a:p>
            <a:pPr marL="285750" indent="-285750" eaLnBrk="1" hangingPunct="1">
              <a:spcBef>
                <a:spcPct val="35000"/>
              </a:spcBef>
              <a:spcAft>
                <a:spcPct val="25000"/>
              </a:spcAft>
              <a:buClr>
                <a:schemeClr val="tx1"/>
              </a:buClr>
              <a:buFont typeface="Arial" panose="020B0604020202020204" pitchFamily="34" charset="0"/>
              <a:buChar char="•"/>
            </a:pPr>
            <a:r>
              <a:rPr lang="en-US" sz="2000" b="0" dirty="0">
                <a:solidFill>
                  <a:schemeClr val="tx1"/>
                </a:solidFill>
                <a:latin typeface="Calibri" panose="020F0502020204030204" pitchFamily="34" charset="0"/>
              </a:rPr>
              <a:t>30% of AML cases</a:t>
            </a:r>
          </a:p>
          <a:p>
            <a:pPr marL="285750" indent="-285750" eaLnBrk="1" hangingPunct="1">
              <a:spcBef>
                <a:spcPct val="35000"/>
              </a:spcBef>
              <a:spcAft>
                <a:spcPct val="25000"/>
              </a:spcAft>
              <a:buClr>
                <a:schemeClr val="tx1"/>
              </a:buClr>
              <a:buFont typeface="Arial" panose="020B0604020202020204" pitchFamily="34" charset="0"/>
              <a:buChar char="•"/>
            </a:pPr>
            <a:r>
              <a:rPr lang="en-US" sz="2000" dirty="0">
                <a:latin typeface="Calibri" panose="020F0502020204030204" pitchFamily="34" charset="0"/>
              </a:rPr>
              <a:t>5-yr OS 50% for adult m</a:t>
            </a:r>
            <a:r>
              <a:rPr lang="en-US" sz="2000" i="1" dirty="0">
                <a:latin typeface="Calibri" panose="020F0502020204030204" pitchFamily="34" charset="0"/>
              </a:rPr>
              <a:t>NPM1</a:t>
            </a:r>
            <a:r>
              <a:rPr lang="en-US" sz="2000" dirty="0">
                <a:latin typeface="Calibri" panose="020F0502020204030204" pitchFamily="34" charset="0"/>
              </a:rPr>
              <a:t> AML</a:t>
            </a:r>
          </a:p>
          <a:p>
            <a:pPr marL="285750" indent="-285750" eaLnBrk="1" hangingPunct="1">
              <a:spcBef>
                <a:spcPct val="35000"/>
              </a:spcBef>
              <a:spcAft>
                <a:spcPct val="25000"/>
              </a:spcAft>
              <a:buClr>
                <a:schemeClr val="tx1"/>
              </a:buClr>
              <a:buFont typeface="Arial" panose="020B0604020202020204" pitchFamily="34" charset="0"/>
              <a:buChar char="•"/>
            </a:pPr>
            <a:r>
              <a:rPr lang="en-US" sz="2000" dirty="0">
                <a:latin typeface="Calibri" panose="020F0502020204030204" pitchFamily="34" charset="0"/>
              </a:rPr>
              <a:t>Known </a:t>
            </a:r>
            <a:r>
              <a:rPr lang="en-US" sz="2000" i="1" dirty="0">
                <a:latin typeface="Calibri" panose="020F0502020204030204" pitchFamily="34" charset="0"/>
              </a:rPr>
              <a:t>NPM1</a:t>
            </a:r>
            <a:r>
              <a:rPr lang="en-US" sz="2000" dirty="0">
                <a:latin typeface="Calibri" panose="020F0502020204030204" pitchFamily="34" charset="0"/>
              </a:rPr>
              <a:t> comutations offer reasonable combination approaches</a:t>
            </a:r>
          </a:p>
        </p:txBody>
      </p:sp>
      <p:sp>
        <p:nvSpPr>
          <p:cNvPr id="26" name="Text Box 11">
            <a:extLst>
              <a:ext uri="{FF2B5EF4-FFF2-40B4-BE49-F238E27FC236}">
                <a16:creationId xmlns:a16="http://schemas.microsoft.com/office/drawing/2014/main" id="{045245D8-F82B-EB52-C287-7F256FC602BE}"/>
              </a:ext>
            </a:extLst>
          </p:cNvPr>
          <p:cNvSpPr txBox="1">
            <a:spLocks noChangeArrowheads="1"/>
          </p:cNvSpPr>
          <p:nvPr/>
        </p:nvSpPr>
        <p:spPr bwMode="auto">
          <a:xfrm>
            <a:off x="414339" y="6201074"/>
            <a:ext cx="80105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Dohner</a:t>
            </a:r>
            <a:r>
              <a:rPr lang="en-US" altLang="en-US" sz="1200" dirty="0">
                <a:solidFill>
                  <a:schemeClr val="bg2"/>
                </a:solidFill>
                <a:latin typeface="Calibri" panose="020F0502020204030204" pitchFamily="34" charset="0"/>
              </a:rPr>
              <a:t>. Blood. 2022;[Epub]. Falini. Blood. 2011;117:1109. </a:t>
            </a:r>
            <a:r>
              <a:rPr lang="en-US" altLang="en-US" sz="1200" b="0" dirty="0">
                <a:solidFill>
                  <a:schemeClr val="bg2"/>
                </a:solidFill>
                <a:latin typeface="Calibri" panose="020F0502020204030204" pitchFamily="34" charset="0"/>
              </a:rPr>
              <a:t>Issa. Leukemia. 2021;35:2482. </a:t>
            </a:r>
            <a:br>
              <a:rPr lang="en-US" altLang="en-US" sz="1200" b="0" dirty="0">
                <a:solidFill>
                  <a:schemeClr val="bg2"/>
                </a:solidFill>
                <a:latin typeface="Calibri" panose="020F0502020204030204" pitchFamily="34" charset="0"/>
              </a:rPr>
            </a:br>
            <a:r>
              <a:rPr lang="en-US" altLang="en-US" sz="1200" dirty="0">
                <a:solidFill>
                  <a:schemeClr val="bg2"/>
                </a:solidFill>
                <a:latin typeface="Calibri" panose="020F0502020204030204" pitchFamily="34" charset="0"/>
              </a:rPr>
              <a:t>NCCN guidelines acute myeloid leukemia. V2.2022. </a:t>
            </a:r>
            <a:r>
              <a:rPr lang="en-US" altLang="en-US" sz="1200" b="0" dirty="0">
                <a:solidFill>
                  <a:schemeClr val="bg2"/>
                </a:solidFill>
                <a:latin typeface="Calibri" panose="020F0502020204030204" pitchFamily="34" charset="0"/>
              </a:rPr>
              <a:t>Swaminathan. </a:t>
            </a:r>
            <a:r>
              <a:rPr lang="en-US" altLang="en-US" sz="1200" dirty="0">
                <a:solidFill>
                  <a:schemeClr val="bg2"/>
                </a:solidFill>
                <a:latin typeface="Calibri" panose="020F0502020204030204" pitchFamily="34" charset="0"/>
              </a:rPr>
              <a:t>Cancer J. 2022;28:62.</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38546396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2" name="Rectangle 691">
            <a:extLst>
              <a:ext uri="{FF2B5EF4-FFF2-40B4-BE49-F238E27FC236}">
                <a16:creationId xmlns:a16="http://schemas.microsoft.com/office/drawing/2014/main" id="{185DA14E-FCFE-4BBB-B8CD-E461DA3DE038}"/>
              </a:ext>
            </a:extLst>
          </p:cNvPr>
          <p:cNvSpPr/>
          <p:nvPr/>
        </p:nvSpPr>
        <p:spPr bwMode="auto">
          <a:xfrm>
            <a:off x="723900" y="1772522"/>
            <a:ext cx="5397914" cy="1930761"/>
          </a:xfrm>
          <a:prstGeom prst="rect">
            <a:avLst/>
          </a:prstGeom>
          <a:solidFill>
            <a:schemeClr val="tx1">
              <a:lumMod val="95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3" name="Rectangle 692">
            <a:extLst>
              <a:ext uri="{FF2B5EF4-FFF2-40B4-BE49-F238E27FC236}">
                <a16:creationId xmlns:a16="http://schemas.microsoft.com/office/drawing/2014/main" id="{55099F8C-B56C-45BC-AF39-23E93E4AFA5E}"/>
              </a:ext>
            </a:extLst>
          </p:cNvPr>
          <p:cNvSpPr/>
          <p:nvPr/>
        </p:nvSpPr>
        <p:spPr bwMode="auto">
          <a:xfrm>
            <a:off x="6177496" y="1772522"/>
            <a:ext cx="5314521" cy="1930761"/>
          </a:xfrm>
          <a:prstGeom prst="rect">
            <a:avLst/>
          </a:prstGeom>
          <a:solidFill>
            <a:schemeClr val="tx1">
              <a:lumMod val="95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4" name="Rectangle 693">
            <a:extLst>
              <a:ext uri="{FF2B5EF4-FFF2-40B4-BE49-F238E27FC236}">
                <a16:creationId xmlns:a16="http://schemas.microsoft.com/office/drawing/2014/main" id="{212FCEF5-DA54-4DDA-AE91-489685DE9523}"/>
              </a:ext>
            </a:extLst>
          </p:cNvPr>
          <p:cNvSpPr/>
          <p:nvPr/>
        </p:nvSpPr>
        <p:spPr bwMode="auto">
          <a:xfrm>
            <a:off x="723900" y="3828457"/>
            <a:ext cx="5397914" cy="1930761"/>
          </a:xfrm>
          <a:prstGeom prst="rect">
            <a:avLst/>
          </a:prstGeom>
          <a:solidFill>
            <a:schemeClr val="tx1">
              <a:lumMod val="95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5" name="Rectangle 694">
            <a:extLst>
              <a:ext uri="{FF2B5EF4-FFF2-40B4-BE49-F238E27FC236}">
                <a16:creationId xmlns:a16="http://schemas.microsoft.com/office/drawing/2014/main" id="{5A4F50F4-547B-4623-8B69-5E874F1FFCFF}"/>
              </a:ext>
            </a:extLst>
          </p:cNvPr>
          <p:cNvSpPr/>
          <p:nvPr/>
        </p:nvSpPr>
        <p:spPr bwMode="auto">
          <a:xfrm>
            <a:off x="6177496" y="3828457"/>
            <a:ext cx="5314521" cy="1930761"/>
          </a:xfrm>
          <a:prstGeom prst="rect">
            <a:avLst/>
          </a:prstGeom>
          <a:solidFill>
            <a:schemeClr val="tx1">
              <a:lumMod val="95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1" name="Rectangle: Rounded Corners 380">
            <a:extLst>
              <a:ext uri="{FF2B5EF4-FFF2-40B4-BE49-F238E27FC236}">
                <a16:creationId xmlns:a16="http://schemas.microsoft.com/office/drawing/2014/main" id="{C74EB1EE-BA4E-4C9D-B28F-71407AFF715D}"/>
              </a:ext>
            </a:extLst>
          </p:cNvPr>
          <p:cNvSpPr/>
          <p:nvPr/>
        </p:nvSpPr>
        <p:spPr bwMode="auto">
          <a:xfrm>
            <a:off x="2115017" y="2231914"/>
            <a:ext cx="998507" cy="532611"/>
          </a:xfrm>
          <a:prstGeom prst="roundRect">
            <a:avLst/>
          </a:prstGeom>
          <a:gradFill flip="none" rotWithShape="1">
            <a:gsLst>
              <a:gs pos="54000">
                <a:srgbClr val="734F47"/>
              </a:gs>
              <a:gs pos="0">
                <a:schemeClr val="accent3"/>
              </a:gs>
              <a:gs pos="100000">
                <a:schemeClr val="accent1"/>
              </a:gs>
            </a:gsLst>
            <a:lin ang="0" scaled="1"/>
            <a:tileRect/>
          </a:gradFill>
          <a:ln w="1270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2" name="Rectangle: Rounded Corners 381">
            <a:extLst>
              <a:ext uri="{FF2B5EF4-FFF2-40B4-BE49-F238E27FC236}">
                <a16:creationId xmlns:a16="http://schemas.microsoft.com/office/drawing/2014/main" id="{6AF87D3E-AB77-40A0-A2B5-13D021101DE9}"/>
              </a:ext>
            </a:extLst>
          </p:cNvPr>
          <p:cNvSpPr/>
          <p:nvPr/>
        </p:nvSpPr>
        <p:spPr bwMode="auto">
          <a:xfrm>
            <a:off x="1407520" y="2612077"/>
            <a:ext cx="878187" cy="338554"/>
          </a:xfrm>
          <a:prstGeom prst="roundRect">
            <a:avLst/>
          </a:prstGeom>
          <a:solidFill>
            <a:schemeClr val="accent1"/>
          </a:solidFill>
          <a:ln w="1270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 name="Title 1">
            <a:extLst>
              <a:ext uri="{FF2B5EF4-FFF2-40B4-BE49-F238E27FC236}">
                <a16:creationId xmlns:a16="http://schemas.microsoft.com/office/drawing/2014/main" id="{F0D896CD-F31E-EA40-9EF7-F3AF3CF55C15}"/>
              </a:ext>
            </a:extLst>
          </p:cNvPr>
          <p:cNvSpPr>
            <a:spLocks noGrp="1"/>
          </p:cNvSpPr>
          <p:nvPr>
            <p:ph type="title"/>
          </p:nvPr>
        </p:nvSpPr>
        <p:spPr/>
        <p:txBody>
          <a:bodyPr/>
          <a:lstStyle/>
          <a:p>
            <a:r>
              <a:rPr lang="en-US" dirty="0">
                <a:cs typeface="Calibri" panose="020F0502020204030204" pitchFamily="34" charset="0"/>
              </a:rPr>
              <a:t>Menin Inhibition for MLL-Rearranged/</a:t>
            </a:r>
            <a:br>
              <a:rPr lang="en-US" dirty="0">
                <a:cs typeface="Calibri" panose="020F0502020204030204" pitchFamily="34" charset="0"/>
              </a:rPr>
            </a:br>
            <a:r>
              <a:rPr lang="en-US" i="1" dirty="0">
                <a:cs typeface="Calibri" panose="020F0502020204030204" pitchFamily="34" charset="0"/>
              </a:rPr>
              <a:t>NPM1-</a:t>
            </a:r>
            <a:r>
              <a:rPr lang="en-US" dirty="0">
                <a:cs typeface="Calibri" panose="020F0502020204030204" pitchFamily="34" charset="0"/>
              </a:rPr>
              <a:t>Mutant Acute Leukemias</a:t>
            </a:r>
          </a:p>
        </p:txBody>
      </p:sp>
      <p:sp>
        <p:nvSpPr>
          <p:cNvPr id="4" name="Content Placeholder 3">
            <a:extLst>
              <a:ext uri="{FF2B5EF4-FFF2-40B4-BE49-F238E27FC236}">
                <a16:creationId xmlns:a16="http://schemas.microsoft.com/office/drawing/2014/main" id="{7B654BC7-33B1-368C-49BE-A8E00B824E74}"/>
              </a:ext>
            </a:extLst>
          </p:cNvPr>
          <p:cNvSpPr>
            <a:spLocks noGrp="1"/>
          </p:cNvSpPr>
          <p:nvPr>
            <p:ph idx="1"/>
          </p:nvPr>
        </p:nvSpPr>
        <p:spPr>
          <a:xfrm>
            <a:off x="604675" y="5781395"/>
            <a:ext cx="10877529" cy="382338"/>
          </a:xfrm>
        </p:spPr>
        <p:txBody>
          <a:bodyPr/>
          <a:lstStyle/>
          <a:p>
            <a:r>
              <a:rPr lang="en-US" sz="2000" dirty="0"/>
              <a:t>Menin inhibitors turn off leukemic transcriptional programs by binding to menin </a:t>
            </a:r>
            <a:br>
              <a:rPr lang="en-US" sz="2000" dirty="0"/>
            </a:br>
            <a:r>
              <a:rPr lang="en-US" sz="2000" dirty="0"/>
              <a:t>and displacing MLL complexes</a:t>
            </a:r>
          </a:p>
        </p:txBody>
      </p:sp>
      <p:grpSp>
        <p:nvGrpSpPr>
          <p:cNvPr id="228" name="Group 227">
            <a:extLst>
              <a:ext uri="{FF2B5EF4-FFF2-40B4-BE49-F238E27FC236}">
                <a16:creationId xmlns:a16="http://schemas.microsoft.com/office/drawing/2014/main" id="{4A7A0BD7-040A-4660-BE29-64A586B65117}"/>
              </a:ext>
            </a:extLst>
          </p:cNvPr>
          <p:cNvGrpSpPr/>
          <p:nvPr/>
        </p:nvGrpSpPr>
        <p:grpSpPr>
          <a:xfrm>
            <a:off x="4749634" y="4075598"/>
            <a:ext cx="872629" cy="792778"/>
            <a:chOff x="4961364" y="4138305"/>
            <a:chExt cx="872629" cy="792778"/>
          </a:xfrm>
        </p:grpSpPr>
        <p:grpSp>
          <p:nvGrpSpPr>
            <p:cNvPr id="68" name="Group 67">
              <a:extLst>
                <a:ext uri="{FF2B5EF4-FFF2-40B4-BE49-F238E27FC236}">
                  <a16:creationId xmlns:a16="http://schemas.microsoft.com/office/drawing/2014/main" id="{A2D56672-2AF1-447B-8A55-594ABB14D54E}"/>
                </a:ext>
              </a:extLst>
            </p:cNvPr>
            <p:cNvGrpSpPr/>
            <p:nvPr/>
          </p:nvGrpSpPr>
          <p:grpSpPr>
            <a:xfrm>
              <a:off x="4961364" y="4299449"/>
              <a:ext cx="436454" cy="427573"/>
              <a:chOff x="4099987" y="4322227"/>
              <a:chExt cx="436454" cy="427573"/>
            </a:xfrm>
            <a:solidFill>
              <a:schemeClr val="accent5">
                <a:lumMod val="60000"/>
                <a:lumOff val="40000"/>
              </a:schemeClr>
            </a:solidFill>
          </p:grpSpPr>
          <p:grpSp>
            <p:nvGrpSpPr>
              <p:cNvPr id="69" name="Group 68">
                <a:extLst>
                  <a:ext uri="{FF2B5EF4-FFF2-40B4-BE49-F238E27FC236}">
                    <a16:creationId xmlns:a16="http://schemas.microsoft.com/office/drawing/2014/main" id="{42E1E028-17D3-4D7B-8C43-D08317EA8543}"/>
                  </a:ext>
                </a:extLst>
              </p:cNvPr>
              <p:cNvGrpSpPr/>
              <p:nvPr/>
            </p:nvGrpSpPr>
            <p:grpSpPr>
              <a:xfrm>
                <a:off x="4099987" y="4322227"/>
                <a:ext cx="436454" cy="427573"/>
                <a:chOff x="9898856" y="3212305"/>
                <a:chExt cx="234224" cy="229458"/>
              </a:xfrm>
              <a:grpFill/>
            </p:grpSpPr>
            <p:sp>
              <p:nvSpPr>
                <p:cNvPr id="72" name="Oval 71">
                  <a:extLst>
                    <a:ext uri="{FF2B5EF4-FFF2-40B4-BE49-F238E27FC236}">
                      <a16:creationId xmlns:a16="http://schemas.microsoft.com/office/drawing/2014/main" id="{85B54692-C6D1-4DCF-B5AC-40DF96196F3D}"/>
                    </a:ext>
                  </a:extLst>
                </p:cNvPr>
                <p:cNvSpPr/>
                <p:nvPr/>
              </p:nvSpPr>
              <p:spPr bwMode="auto">
                <a:xfrm>
                  <a:off x="9936956" y="3248024"/>
                  <a:ext cx="158353" cy="158353"/>
                </a:xfrm>
                <a:prstGeom prst="ellipse">
                  <a:avLst/>
                </a:prstGeom>
                <a:grpFill/>
                <a:ln>
                  <a:solidFill>
                    <a:schemeClr val="accent5"/>
                  </a:solidFill>
                </a:ln>
              </p:spPr>
              <p:txBody>
                <a:bodyPr wrap="squar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73" name="Oval 72">
                  <a:extLst>
                    <a:ext uri="{FF2B5EF4-FFF2-40B4-BE49-F238E27FC236}">
                      <a16:creationId xmlns:a16="http://schemas.microsoft.com/office/drawing/2014/main" id="{DABE2E8B-B5E9-410E-8847-803747A31693}"/>
                    </a:ext>
                  </a:extLst>
                </p:cNvPr>
                <p:cNvSpPr/>
                <p:nvPr/>
              </p:nvSpPr>
              <p:spPr bwMode="auto">
                <a:xfrm>
                  <a:off x="9926239" y="323730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74" name="Oval 73">
                  <a:extLst>
                    <a:ext uri="{FF2B5EF4-FFF2-40B4-BE49-F238E27FC236}">
                      <a16:creationId xmlns:a16="http://schemas.microsoft.com/office/drawing/2014/main" id="{A322EFAC-0CC7-4021-956D-E1B8DB989B64}"/>
                    </a:ext>
                  </a:extLst>
                </p:cNvPr>
                <p:cNvSpPr/>
                <p:nvPr/>
              </p:nvSpPr>
              <p:spPr bwMode="auto">
                <a:xfrm>
                  <a:off x="10066731" y="3382565"/>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75" name="Oval 74">
                  <a:extLst>
                    <a:ext uri="{FF2B5EF4-FFF2-40B4-BE49-F238E27FC236}">
                      <a16:creationId xmlns:a16="http://schemas.microsoft.com/office/drawing/2014/main" id="{18B59203-5A07-4D43-BE6B-1EEE4B309C72}"/>
                    </a:ext>
                  </a:extLst>
                </p:cNvPr>
                <p:cNvSpPr/>
                <p:nvPr/>
              </p:nvSpPr>
              <p:spPr bwMode="auto">
                <a:xfrm>
                  <a:off x="10021491" y="3212305"/>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76" name="Oval 75">
                  <a:extLst>
                    <a:ext uri="{FF2B5EF4-FFF2-40B4-BE49-F238E27FC236}">
                      <a16:creationId xmlns:a16="http://schemas.microsoft.com/office/drawing/2014/main" id="{94CA5E71-7A66-4361-8C7D-050530BE1743}"/>
                    </a:ext>
                  </a:extLst>
                </p:cNvPr>
                <p:cNvSpPr/>
                <p:nvPr/>
              </p:nvSpPr>
              <p:spPr bwMode="auto">
                <a:xfrm>
                  <a:off x="10096504" y="328483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77" name="Oval 76">
                  <a:extLst>
                    <a:ext uri="{FF2B5EF4-FFF2-40B4-BE49-F238E27FC236}">
                      <a16:creationId xmlns:a16="http://schemas.microsoft.com/office/drawing/2014/main" id="{19371CB9-3B1F-4B1A-B270-121142FC8768}"/>
                    </a:ext>
                  </a:extLst>
                </p:cNvPr>
                <p:cNvSpPr/>
                <p:nvPr/>
              </p:nvSpPr>
              <p:spPr bwMode="auto">
                <a:xfrm>
                  <a:off x="9898856" y="3334650"/>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78" name="Oval 77">
                  <a:extLst>
                    <a:ext uri="{FF2B5EF4-FFF2-40B4-BE49-F238E27FC236}">
                      <a16:creationId xmlns:a16="http://schemas.microsoft.com/office/drawing/2014/main" id="{63EC97B7-3837-4EA4-9D65-C06FECA78A30}"/>
                    </a:ext>
                  </a:extLst>
                </p:cNvPr>
                <p:cNvSpPr/>
                <p:nvPr/>
              </p:nvSpPr>
              <p:spPr bwMode="auto">
                <a:xfrm>
                  <a:off x="9972676" y="3405186"/>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79" name="Oval 78">
                  <a:extLst>
                    <a:ext uri="{FF2B5EF4-FFF2-40B4-BE49-F238E27FC236}">
                      <a16:creationId xmlns:a16="http://schemas.microsoft.com/office/drawing/2014/main" id="{E051C101-D730-4E07-9941-E91705FB23B2}"/>
                    </a:ext>
                  </a:extLst>
                </p:cNvPr>
                <p:cNvSpPr/>
                <p:nvPr/>
              </p:nvSpPr>
              <p:spPr bwMode="auto">
                <a:xfrm>
                  <a:off x="10092929" y="3334689"/>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80" name="Oval 79">
                  <a:extLst>
                    <a:ext uri="{FF2B5EF4-FFF2-40B4-BE49-F238E27FC236}">
                      <a16:creationId xmlns:a16="http://schemas.microsoft.com/office/drawing/2014/main" id="{576A9478-3229-4D33-8427-50577404AE19}"/>
                    </a:ext>
                  </a:extLst>
                </p:cNvPr>
                <p:cNvSpPr/>
                <p:nvPr/>
              </p:nvSpPr>
              <p:spPr bwMode="auto">
                <a:xfrm>
                  <a:off x="10021491" y="3405187"/>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81" name="Oval 80">
                  <a:extLst>
                    <a:ext uri="{FF2B5EF4-FFF2-40B4-BE49-F238E27FC236}">
                      <a16:creationId xmlns:a16="http://schemas.microsoft.com/office/drawing/2014/main" id="{0295C89F-7375-47A7-B2CA-881E7FC8E06E}"/>
                    </a:ext>
                  </a:extLst>
                </p:cNvPr>
                <p:cNvSpPr/>
                <p:nvPr/>
              </p:nvSpPr>
              <p:spPr bwMode="auto">
                <a:xfrm>
                  <a:off x="9926240" y="3374564"/>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82" name="Oval 81">
                  <a:extLst>
                    <a:ext uri="{FF2B5EF4-FFF2-40B4-BE49-F238E27FC236}">
                      <a16:creationId xmlns:a16="http://schemas.microsoft.com/office/drawing/2014/main" id="{E701B4C3-00E9-498B-8EF4-4F0BBF2391C9}"/>
                    </a:ext>
                  </a:extLst>
                </p:cNvPr>
                <p:cNvSpPr/>
                <p:nvPr/>
              </p:nvSpPr>
              <p:spPr bwMode="auto">
                <a:xfrm>
                  <a:off x="9900381" y="3284119"/>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83" name="Oval 82">
                  <a:extLst>
                    <a:ext uri="{FF2B5EF4-FFF2-40B4-BE49-F238E27FC236}">
                      <a16:creationId xmlns:a16="http://schemas.microsoft.com/office/drawing/2014/main" id="{4C148679-1EAE-461B-A6FE-DBE3E81E6A22}"/>
                    </a:ext>
                  </a:extLst>
                </p:cNvPr>
                <p:cNvSpPr/>
                <p:nvPr/>
              </p:nvSpPr>
              <p:spPr bwMode="auto">
                <a:xfrm>
                  <a:off x="9972676" y="3216211"/>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84" name="Oval 83">
                  <a:extLst>
                    <a:ext uri="{FF2B5EF4-FFF2-40B4-BE49-F238E27FC236}">
                      <a16:creationId xmlns:a16="http://schemas.microsoft.com/office/drawing/2014/main" id="{96E7A743-B768-47C2-B54E-51F1FCBD5490}"/>
                    </a:ext>
                  </a:extLst>
                </p:cNvPr>
                <p:cNvSpPr/>
                <p:nvPr/>
              </p:nvSpPr>
              <p:spPr bwMode="auto">
                <a:xfrm>
                  <a:off x="10068783" y="323730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grpSp>
          <p:sp>
            <p:nvSpPr>
              <p:cNvPr id="70" name="Oval 3">
                <a:extLst>
                  <a:ext uri="{FF2B5EF4-FFF2-40B4-BE49-F238E27FC236}">
                    <a16:creationId xmlns:a16="http://schemas.microsoft.com/office/drawing/2014/main" id="{431DC7E6-EE45-487F-90C1-6F9B6A3EEBDB}"/>
                  </a:ext>
                </a:extLst>
              </p:cNvPr>
              <p:cNvSpPr/>
              <p:nvPr/>
            </p:nvSpPr>
            <p:spPr bwMode="auto">
              <a:xfrm>
                <a:off x="4294416" y="4427007"/>
                <a:ext cx="134861" cy="208938"/>
              </a:xfrm>
              <a:custGeom>
                <a:avLst/>
                <a:gdLst>
                  <a:gd name="connsiteX0" fmla="*/ 0 w 182880"/>
                  <a:gd name="connsiteY0" fmla="*/ 124903 h 249806"/>
                  <a:gd name="connsiteX1" fmla="*/ 91440 w 182880"/>
                  <a:gd name="connsiteY1" fmla="*/ 0 h 249806"/>
                  <a:gd name="connsiteX2" fmla="*/ 182880 w 182880"/>
                  <a:gd name="connsiteY2" fmla="*/ 124903 h 249806"/>
                  <a:gd name="connsiteX3" fmla="*/ 91440 w 182880"/>
                  <a:gd name="connsiteY3" fmla="*/ 249806 h 249806"/>
                  <a:gd name="connsiteX4" fmla="*/ 0 w 182880"/>
                  <a:gd name="connsiteY4" fmla="*/ 124903 h 249806"/>
                  <a:gd name="connsiteX0" fmla="*/ 0 w 137160"/>
                  <a:gd name="connsiteY0" fmla="*/ 124903 h 249806"/>
                  <a:gd name="connsiteX1" fmla="*/ 45720 w 137160"/>
                  <a:gd name="connsiteY1" fmla="*/ 0 h 249806"/>
                  <a:gd name="connsiteX2" fmla="*/ 137160 w 137160"/>
                  <a:gd name="connsiteY2" fmla="*/ 124903 h 249806"/>
                  <a:gd name="connsiteX3" fmla="*/ 45720 w 137160"/>
                  <a:gd name="connsiteY3" fmla="*/ 249806 h 249806"/>
                  <a:gd name="connsiteX4" fmla="*/ 0 w 137160"/>
                  <a:gd name="connsiteY4" fmla="*/ 124903 h 249806"/>
                  <a:gd name="connsiteX0" fmla="*/ 0 w 160973"/>
                  <a:gd name="connsiteY0" fmla="*/ 126491 h 249806"/>
                  <a:gd name="connsiteX1" fmla="*/ 69533 w 160973"/>
                  <a:gd name="connsiteY1" fmla="*/ 0 h 249806"/>
                  <a:gd name="connsiteX2" fmla="*/ 160973 w 160973"/>
                  <a:gd name="connsiteY2" fmla="*/ 124903 h 249806"/>
                  <a:gd name="connsiteX3" fmla="*/ 69533 w 160973"/>
                  <a:gd name="connsiteY3" fmla="*/ 249806 h 249806"/>
                  <a:gd name="connsiteX4" fmla="*/ 0 w 160973"/>
                  <a:gd name="connsiteY4" fmla="*/ 126491 h 249806"/>
                  <a:gd name="connsiteX0" fmla="*/ 0 w 160973"/>
                  <a:gd name="connsiteY0" fmla="*/ 126491 h 249806"/>
                  <a:gd name="connsiteX1" fmla="*/ 69533 w 160973"/>
                  <a:gd name="connsiteY1" fmla="*/ 0 h 249806"/>
                  <a:gd name="connsiteX2" fmla="*/ 160973 w 160973"/>
                  <a:gd name="connsiteY2" fmla="*/ 124903 h 249806"/>
                  <a:gd name="connsiteX3" fmla="*/ 69533 w 160973"/>
                  <a:gd name="connsiteY3" fmla="*/ 249806 h 249806"/>
                  <a:gd name="connsiteX4" fmla="*/ 0 w 160973"/>
                  <a:gd name="connsiteY4" fmla="*/ 126491 h 249806"/>
                  <a:gd name="connsiteX0" fmla="*/ 1753 w 162726"/>
                  <a:gd name="connsiteY0" fmla="*/ 127201 h 250516"/>
                  <a:gd name="connsiteX1" fmla="*/ 71286 w 162726"/>
                  <a:gd name="connsiteY1" fmla="*/ 710 h 250516"/>
                  <a:gd name="connsiteX2" fmla="*/ 162726 w 162726"/>
                  <a:gd name="connsiteY2" fmla="*/ 125613 h 250516"/>
                  <a:gd name="connsiteX3" fmla="*/ 71286 w 162726"/>
                  <a:gd name="connsiteY3" fmla="*/ 250516 h 250516"/>
                  <a:gd name="connsiteX4" fmla="*/ 1753 w 162726"/>
                  <a:gd name="connsiteY4" fmla="*/ 127201 h 250516"/>
                  <a:gd name="connsiteX0" fmla="*/ 0 w 130811"/>
                  <a:gd name="connsiteY0" fmla="*/ 126492 h 249807"/>
                  <a:gd name="connsiteX1" fmla="*/ 39371 w 130811"/>
                  <a:gd name="connsiteY1" fmla="*/ 1 h 249807"/>
                  <a:gd name="connsiteX2" fmla="*/ 130811 w 130811"/>
                  <a:gd name="connsiteY2" fmla="*/ 124904 h 249807"/>
                  <a:gd name="connsiteX3" fmla="*/ 39371 w 130811"/>
                  <a:gd name="connsiteY3" fmla="*/ 249807 h 249807"/>
                  <a:gd name="connsiteX4" fmla="*/ 0 w 130811"/>
                  <a:gd name="connsiteY4" fmla="*/ 126492 h 249807"/>
                  <a:gd name="connsiteX0" fmla="*/ 0 w 130811"/>
                  <a:gd name="connsiteY0" fmla="*/ 126492 h 249807"/>
                  <a:gd name="connsiteX1" fmla="*/ 39371 w 130811"/>
                  <a:gd name="connsiteY1" fmla="*/ 1 h 249807"/>
                  <a:gd name="connsiteX2" fmla="*/ 130811 w 130811"/>
                  <a:gd name="connsiteY2" fmla="*/ 124904 h 249807"/>
                  <a:gd name="connsiteX3" fmla="*/ 39371 w 130811"/>
                  <a:gd name="connsiteY3" fmla="*/ 249807 h 249807"/>
                  <a:gd name="connsiteX4" fmla="*/ 0 w 130811"/>
                  <a:gd name="connsiteY4" fmla="*/ 126492 h 249807"/>
                  <a:gd name="connsiteX0" fmla="*/ 8162 w 138973"/>
                  <a:gd name="connsiteY0" fmla="*/ 126492 h 249807"/>
                  <a:gd name="connsiteX1" fmla="*/ 47533 w 138973"/>
                  <a:gd name="connsiteY1" fmla="*/ 1 h 249807"/>
                  <a:gd name="connsiteX2" fmla="*/ 138973 w 138973"/>
                  <a:gd name="connsiteY2" fmla="*/ 124904 h 249807"/>
                  <a:gd name="connsiteX3" fmla="*/ 47533 w 138973"/>
                  <a:gd name="connsiteY3" fmla="*/ 249807 h 249807"/>
                  <a:gd name="connsiteX4" fmla="*/ 8162 w 138973"/>
                  <a:gd name="connsiteY4" fmla="*/ 126492 h 249807"/>
                  <a:gd name="connsiteX0" fmla="*/ 8162 w 138973"/>
                  <a:gd name="connsiteY0" fmla="*/ 126492 h 249807"/>
                  <a:gd name="connsiteX1" fmla="*/ 47533 w 138973"/>
                  <a:gd name="connsiteY1" fmla="*/ 1 h 249807"/>
                  <a:gd name="connsiteX2" fmla="*/ 138973 w 138973"/>
                  <a:gd name="connsiteY2" fmla="*/ 124904 h 249807"/>
                  <a:gd name="connsiteX3" fmla="*/ 47533 w 138973"/>
                  <a:gd name="connsiteY3" fmla="*/ 249807 h 249807"/>
                  <a:gd name="connsiteX4" fmla="*/ 8162 w 138973"/>
                  <a:gd name="connsiteY4" fmla="*/ 126492 h 249807"/>
                  <a:gd name="connsiteX0" fmla="*/ 13886 w 144697"/>
                  <a:gd name="connsiteY0" fmla="*/ 126492 h 249807"/>
                  <a:gd name="connsiteX1" fmla="*/ 53257 w 144697"/>
                  <a:gd name="connsiteY1" fmla="*/ 1 h 249807"/>
                  <a:gd name="connsiteX2" fmla="*/ 144697 w 144697"/>
                  <a:gd name="connsiteY2" fmla="*/ 124904 h 249807"/>
                  <a:gd name="connsiteX3" fmla="*/ 53257 w 144697"/>
                  <a:gd name="connsiteY3" fmla="*/ 249807 h 249807"/>
                  <a:gd name="connsiteX4" fmla="*/ 13886 w 144697"/>
                  <a:gd name="connsiteY4" fmla="*/ 126492 h 249807"/>
                  <a:gd name="connsiteX0" fmla="*/ 9819 w 140630"/>
                  <a:gd name="connsiteY0" fmla="*/ 126492 h 233932"/>
                  <a:gd name="connsiteX1" fmla="*/ 49190 w 140630"/>
                  <a:gd name="connsiteY1" fmla="*/ 1 h 233932"/>
                  <a:gd name="connsiteX2" fmla="*/ 140630 w 140630"/>
                  <a:gd name="connsiteY2" fmla="*/ 124904 h 233932"/>
                  <a:gd name="connsiteX3" fmla="*/ 74590 w 140630"/>
                  <a:gd name="connsiteY3" fmla="*/ 233932 h 233932"/>
                  <a:gd name="connsiteX4" fmla="*/ 9819 w 140630"/>
                  <a:gd name="connsiteY4" fmla="*/ 126492 h 233932"/>
                  <a:gd name="connsiteX0" fmla="*/ 9819 w 140630"/>
                  <a:gd name="connsiteY0" fmla="*/ 126492 h 233932"/>
                  <a:gd name="connsiteX1" fmla="*/ 49190 w 140630"/>
                  <a:gd name="connsiteY1" fmla="*/ 1 h 233932"/>
                  <a:gd name="connsiteX2" fmla="*/ 140630 w 140630"/>
                  <a:gd name="connsiteY2" fmla="*/ 124904 h 233932"/>
                  <a:gd name="connsiteX3" fmla="*/ 74590 w 140630"/>
                  <a:gd name="connsiteY3" fmla="*/ 233932 h 233932"/>
                  <a:gd name="connsiteX4" fmla="*/ 9819 w 140630"/>
                  <a:gd name="connsiteY4" fmla="*/ 126492 h 233932"/>
                  <a:gd name="connsiteX0" fmla="*/ 15725 w 146536"/>
                  <a:gd name="connsiteY0" fmla="*/ 129567 h 237007"/>
                  <a:gd name="connsiteX1" fmla="*/ 55096 w 146536"/>
                  <a:gd name="connsiteY1" fmla="*/ 3076 h 237007"/>
                  <a:gd name="connsiteX2" fmla="*/ 146536 w 146536"/>
                  <a:gd name="connsiteY2" fmla="*/ 127979 h 237007"/>
                  <a:gd name="connsiteX3" fmla="*/ 80496 w 146536"/>
                  <a:gd name="connsiteY3" fmla="*/ 237007 h 237007"/>
                  <a:gd name="connsiteX4" fmla="*/ 15725 w 146536"/>
                  <a:gd name="connsiteY4" fmla="*/ 129567 h 237007"/>
                  <a:gd name="connsiteX0" fmla="*/ 559 w 139307"/>
                  <a:gd name="connsiteY0" fmla="*/ 126495 h 233938"/>
                  <a:gd name="connsiteX1" fmla="*/ 39930 w 139307"/>
                  <a:gd name="connsiteY1" fmla="*/ 4 h 233938"/>
                  <a:gd name="connsiteX2" fmla="*/ 139307 w 139307"/>
                  <a:gd name="connsiteY2" fmla="*/ 123319 h 233938"/>
                  <a:gd name="connsiteX3" fmla="*/ 65330 w 139307"/>
                  <a:gd name="connsiteY3" fmla="*/ 233935 h 233938"/>
                  <a:gd name="connsiteX4" fmla="*/ 559 w 139307"/>
                  <a:gd name="connsiteY4" fmla="*/ 126495 h 233938"/>
                  <a:gd name="connsiteX0" fmla="*/ 559 w 139330"/>
                  <a:gd name="connsiteY0" fmla="*/ 126519 h 233962"/>
                  <a:gd name="connsiteX1" fmla="*/ 39930 w 139330"/>
                  <a:gd name="connsiteY1" fmla="*/ 28 h 233962"/>
                  <a:gd name="connsiteX2" fmla="*/ 139307 w 139330"/>
                  <a:gd name="connsiteY2" fmla="*/ 123343 h 233962"/>
                  <a:gd name="connsiteX3" fmla="*/ 65330 w 139330"/>
                  <a:gd name="connsiteY3" fmla="*/ 233959 h 233962"/>
                  <a:gd name="connsiteX4" fmla="*/ 559 w 139330"/>
                  <a:gd name="connsiteY4" fmla="*/ 126519 h 233962"/>
                  <a:gd name="connsiteX0" fmla="*/ 559 w 139330"/>
                  <a:gd name="connsiteY0" fmla="*/ 126519 h 233962"/>
                  <a:gd name="connsiteX1" fmla="*/ 39930 w 139330"/>
                  <a:gd name="connsiteY1" fmla="*/ 28 h 233962"/>
                  <a:gd name="connsiteX2" fmla="*/ 139307 w 139330"/>
                  <a:gd name="connsiteY2" fmla="*/ 123343 h 233962"/>
                  <a:gd name="connsiteX3" fmla="*/ 65330 w 139330"/>
                  <a:gd name="connsiteY3" fmla="*/ 233959 h 233962"/>
                  <a:gd name="connsiteX4" fmla="*/ 559 w 139330"/>
                  <a:gd name="connsiteY4" fmla="*/ 126519 h 233962"/>
                  <a:gd name="connsiteX0" fmla="*/ 16239 w 155136"/>
                  <a:gd name="connsiteY0" fmla="*/ 129607 h 237050"/>
                  <a:gd name="connsiteX1" fmla="*/ 55610 w 155136"/>
                  <a:gd name="connsiteY1" fmla="*/ 3116 h 237050"/>
                  <a:gd name="connsiteX2" fmla="*/ 154987 w 155136"/>
                  <a:gd name="connsiteY2" fmla="*/ 126431 h 237050"/>
                  <a:gd name="connsiteX3" fmla="*/ 81010 w 155136"/>
                  <a:gd name="connsiteY3" fmla="*/ 237047 h 237050"/>
                  <a:gd name="connsiteX4" fmla="*/ 16239 w 155136"/>
                  <a:gd name="connsiteY4" fmla="*/ 129607 h 237050"/>
                  <a:gd name="connsiteX0" fmla="*/ 9726 w 148539"/>
                  <a:gd name="connsiteY0" fmla="*/ 129607 h 237050"/>
                  <a:gd name="connsiteX1" fmla="*/ 49097 w 148539"/>
                  <a:gd name="connsiteY1" fmla="*/ 3116 h 237050"/>
                  <a:gd name="connsiteX2" fmla="*/ 148474 w 148539"/>
                  <a:gd name="connsiteY2" fmla="*/ 126431 h 237050"/>
                  <a:gd name="connsiteX3" fmla="*/ 74497 w 148539"/>
                  <a:gd name="connsiteY3" fmla="*/ 237047 h 237050"/>
                  <a:gd name="connsiteX4" fmla="*/ 9726 w 148539"/>
                  <a:gd name="connsiteY4" fmla="*/ 129607 h 237050"/>
                  <a:gd name="connsiteX0" fmla="*/ 626 w 136222"/>
                  <a:gd name="connsiteY0" fmla="*/ 124913 h 233940"/>
                  <a:gd name="connsiteX1" fmla="*/ 36822 w 136222"/>
                  <a:gd name="connsiteY1" fmla="*/ 9 h 233940"/>
                  <a:gd name="connsiteX2" fmla="*/ 136199 w 136222"/>
                  <a:gd name="connsiteY2" fmla="*/ 123324 h 233940"/>
                  <a:gd name="connsiteX3" fmla="*/ 62222 w 136222"/>
                  <a:gd name="connsiteY3" fmla="*/ 233940 h 233940"/>
                  <a:gd name="connsiteX4" fmla="*/ 626 w 136222"/>
                  <a:gd name="connsiteY4" fmla="*/ 124913 h 233940"/>
                  <a:gd name="connsiteX0" fmla="*/ 15404 w 151000"/>
                  <a:gd name="connsiteY0" fmla="*/ 124913 h 233942"/>
                  <a:gd name="connsiteX1" fmla="*/ 51600 w 151000"/>
                  <a:gd name="connsiteY1" fmla="*/ 9 h 233942"/>
                  <a:gd name="connsiteX2" fmla="*/ 150977 w 151000"/>
                  <a:gd name="connsiteY2" fmla="*/ 123324 h 233942"/>
                  <a:gd name="connsiteX3" fmla="*/ 77000 w 151000"/>
                  <a:gd name="connsiteY3" fmla="*/ 233940 h 233942"/>
                  <a:gd name="connsiteX4" fmla="*/ 15404 w 151000"/>
                  <a:gd name="connsiteY4" fmla="*/ 124913 h 233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000" h="233942">
                    <a:moveTo>
                      <a:pt x="15404" y="124913"/>
                    </a:moveTo>
                    <a:cubicBezTo>
                      <a:pt x="-26929" y="35125"/>
                      <a:pt x="29005" y="274"/>
                      <a:pt x="51600" y="9"/>
                    </a:cubicBezTo>
                    <a:cubicBezTo>
                      <a:pt x="74195" y="-256"/>
                      <a:pt x="152564" y="5129"/>
                      <a:pt x="150977" y="123324"/>
                    </a:cubicBezTo>
                    <a:cubicBezTo>
                      <a:pt x="149390" y="211356"/>
                      <a:pt x="99595" y="233675"/>
                      <a:pt x="77000" y="233940"/>
                    </a:cubicBezTo>
                    <a:cubicBezTo>
                      <a:pt x="54405" y="234205"/>
                      <a:pt x="57737" y="214701"/>
                      <a:pt x="15404" y="124913"/>
                    </a:cubicBezTo>
                    <a:close/>
                  </a:path>
                </a:pathLst>
              </a:custGeom>
              <a:solidFill>
                <a:schemeClr val="accent5"/>
              </a:solidFill>
              <a:ln w="0">
                <a:solidFill>
                  <a:schemeClr val="accent5"/>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33" name="Group 132">
              <a:extLst>
                <a:ext uri="{FF2B5EF4-FFF2-40B4-BE49-F238E27FC236}">
                  <a16:creationId xmlns:a16="http://schemas.microsoft.com/office/drawing/2014/main" id="{13A9A25E-8A3A-4EEA-A0D3-AE25BD50DCC3}"/>
                </a:ext>
              </a:extLst>
            </p:cNvPr>
            <p:cNvGrpSpPr/>
            <p:nvPr/>
          </p:nvGrpSpPr>
          <p:grpSpPr>
            <a:xfrm>
              <a:off x="5174974" y="4138305"/>
              <a:ext cx="436454" cy="427573"/>
              <a:chOff x="4099987" y="4322227"/>
              <a:chExt cx="436454" cy="427573"/>
            </a:xfrm>
            <a:solidFill>
              <a:schemeClr val="accent5">
                <a:lumMod val="60000"/>
                <a:lumOff val="40000"/>
              </a:schemeClr>
            </a:solidFill>
          </p:grpSpPr>
          <p:grpSp>
            <p:nvGrpSpPr>
              <p:cNvPr id="134" name="Group 133">
                <a:extLst>
                  <a:ext uri="{FF2B5EF4-FFF2-40B4-BE49-F238E27FC236}">
                    <a16:creationId xmlns:a16="http://schemas.microsoft.com/office/drawing/2014/main" id="{8C29C70E-4203-48E4-BCE8-5FA41BA83CF6}"/>
                  </a:ext>
                </a:extLst>
              </p:cNvPr>
              <p:cNvGrpSpPr/>
              <p:nvPr/>
            </p:nvGrpSpPr>
            <p:grpSpPr>
              <a:xfrm>
                <a:off x="4099987" y="4322227"/>
                <a:ext cx="436454" cy="427573"/>
                <a:chOff x="9898856" y="3212305"/>
                <a:chExt cx="234224" cy="229458"/>
              </a:xfrm>
              <a:grpFill/>
            </p:grpSpPr>
            <p:sp>
              <p:nvSpPr>
                <p:cNvPr id="136" name="Oval 135">
                  <a:extLst>
                    <a:ext uri="{FF2B5EF4-FFF2-40B4-BE49-F238E27FC236}">
                      <a16:creationId xmlns:a16="http://schemas.microsoft.com/office/drawing/2014/main" id="{B68DE75F-CBDC-4F1F-A547-4D4719FE2625}"/>
                    </a:ext>
                  </a:extLst>
                </p:cNvPr>
                <p:cNvSpPr/>
                <p:nvPr/>
              </p:nvSpPr>
              <p:spPr bwMode="auto">
                <a:xfrm>
                  <a:off x="9936956" y="3248024"/>
                  <a:ext cx="158353" cy="158353"/>
                </a:xfrm>
                <a:prstGeom prst="ellipse">
                  <a:avLst/>
                </a:prstGeom>
                <a:grpFill/>
                <a:ln>
                  <a:solidFill>
                    <a:schemeClr val="accent5"/>
                  </a:solidFill>
                </a:ln>
              </p:spPr>
              <p:txBody>
                <a:bodyPr wrap="squar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37" name="Oval 136">
                  <a:extLst>
                    <a:ext uri="{FF2B5EF4-FFF2-40B4-BE49-F238E27FC236}">
                      <a16:creationId xmlns:a16="http://schemas.microsoft.com/office/drawing/2014/main" id="{747CF27C-025E-426F-BEF1-4B0EB62E8348}"/>
                    </a:ext>
                  </a:extLst>
                </p:cNvPr>
                <p:cNvSpPr/>
                <p:nvPr/>
              </p:nvSpPr>
              <p:spPr bwMode="auto">
                <a:xfrm>
                  <a:off x="9926239" y="323730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38" name="Oval 137">
                  <a:extLst>
                    <a:ext uri="{FF2B5EF4-FFF2-40B4-BE49-F238E27FC236}">
                      <a16:creationId xmlns:a16="http://schemas.microsoft.com/office/drawing/2014/main" id="{383EB01E-22AC-4FC2-A252-9D52CEBF9A16}"/>
                    </a:ext>
                  </a:extLst>
                </p:cNvPr>
                <p:cNvSpPr/>
                <p:nvPr/>
              </p:nvSpPr>
              <p:spPr bwMode="auto">
                <a:xfrm>
                  <a:off x="10066731" y="3382565"/>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39" name="Oval 138">
                  <a:extLst>
                    <a:ext uri="{FF2B5EF4-FFF2-40B4-BE49-F238E27FC236}">
                      <a16:creationId xmlns:a16="http://schemas.microsoft.com/office/drawing/2014/main" id="{3E2CDDFC-6887-4AC0-B3DC-F8E895517940}"/>
                    </a:ext>
                  </a:extLst>
                </p:cNvPr>
                <p:cNvSpPr/>
                <p:nvPr/>
              </p:nvSpPr>
              <p:spPr bwMode="auto">
                <a:xfrm>
                  <a:off x="10021491" y="3212305"/>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40" name="Oval 139">
                  <a:extLst>
                    <a:ext uri="{FF2B5EF4-FFF2-40B4-BE49-F238E27FC236}">
                      <a16:creationId xmlns:a16="http://schemas.microsoft.com/office/drawing/2014/main" id="{89D9F57B-4D6B-4503-9C9C-EE7EDC64311B}"/>
                    </a:ext>
                  </a:extLst>
                </p:cNvPr>
                <p:cNvSpPr/>
                <p:nvPr/>
              </p:nvSpPr>
              <p:spPr bwMode="auto">
                <a:xfrm>
                  <a:off x="10096504" y="328483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41" name="Oval 140">
                  <a:extLst>
                    <a:ext uri="{FF2B5EF4-FFF2-40B4-BE49-F238E27FC236}">
                      <a16:creationId xmlns:a16="http://schemas.microsoft.com/office/drawing/2014/main" id="{6757A48F-31C5-421C-A240-2484DFC4C2F8}"/>
                    </a:ext>
                  </a:extLst>
                </p:cNvPr>
                <p:cNvSpPr/>
                <p:nvPr/>
              </p:nvSpPr>
              <p:spPr bwMode="auto">
                <a:xfrm>
                  <a:off x="9898856" y="3334650"/>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42" name="Oval 141">
                  <a:extLst>
                    <a:ext uri="{FF2B5EF4-FFF2-40B4-BE49-F238E27FC236}">
                      <a16:creationId xmlns:a16="http://schemas.microsoft.com/office/drawing/2014/main" id="{4AC41AE9-4C52-4372-A84F-94B0E6627A8B}"/>
                    </a:ext>
                  </a:extLst>
                </p:cNvPr>
                <p:cNvSpPr/>
                <p:nvPr/>
              </p:nvSpPr>
              <p:spPr bwMode="auto">
                <a:xfrm>
                  <a:off x="9972676" y="3405186"/>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43" name="Oval 142">
                  <a:extLst>
                    <a:ext uri="{FF2B5EF4-FFF2-40B4-BE49-F238E27FC236}">
                      <a16:creationId xmlns:a16="http://schemas.microsoft.com/office/drawing/2014/main" id="{D9369948-D606-4F11-82FD-53AA5328E1A5}"/>
                    </a:ext>
                  </a:extLst>
                </p:cNvPr>
                <p:cNvSpPr/>
                <p:nvPr/>
              </p:nvSpPr>
              <p:spPr bwMode="auto">
                <a:xfrm>
                  <a:off x="10092929" y="3334689"/>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44" name="Oval 143">
                  <a:extLst>
                    <a:ext uri="{FF2B5EF4-FFF2-40B4-BE49-F238E27FC236}">
                      <a16:creationId xmlns:a16="http://schemas.microsoft.com/office/drawing/2014/main" id="{F9C7F06B-D307-4D90-9A01-C494E7BC929B}"/>
                    </a:ext>
                  </a:extLst>
                </p:cNvPr>
                <p:cNvSpPr/>
                <p:nvPr/>
              </p:nvSpPr>
              <p:spPr bwMode="auto">
                <a:xfrm>
                  <a:off x="10021491" y="3405187"/>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45" name="Oval 144">
                  <a:extLst>
                    <a:ext uri="{FF2B5EF4-FFF2-40B4-BE49-F238E27FC236}">
                      <a16:creationId xmlns:a16="http://schemas.microsoft.com/office/drawing/2014/main" id="{191D2BA8-1AE4-4A72-ABC5-98937EA930E8}"/>
                    </a:ext>
                  </a:extLst>
                </p:cNvPr>
                <p:cNvSpPr/>
                <p:nvPr/>
              </p:nvSpPr>
              <p:spPr bwMode="auto">
                <a:xfrm>
                  <a:off x="9926240" y="3374564"/>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46" name="Oval 145">
                  <a:extLst>
                    <a:ext uri="{FF2B5EF4-FFF2-40B4-BE49-F238E27FC236}">
                      <a16:creationId xmlns:a16="http://schemas.microsoft.com/office/drawing/2014/main" id="{819B79FE-1327-498D-BEFB-4F22F60974D7}"/>
                    </a:ext>
                  </a:extLst>
                </p:cNvPr>
                <p:cNvSpPr/>
                <p:nvPr/>
              </p:nvSpPr>
              <p:spPr bwMode="auto">
                <a:xfrm>
                  <a:off x="9900381" y="3284119"/>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47" name="Oval 146">
                  <a:extLst>
                    <a:ext uri="{FF2B5EF4-FFF2-40B4-BE49-F238E27FC236}">
                      <a16:creationId xmlns:a16="http://schemas.microsoft.com/office/drawing/2014/main" id="{87327615-ECC9-4731-BACA-7E3478157189}"/>
                    </a:ext>
                  </a:extLst>
                </p:cNvPr>
                <p:cNvSpPr/>
                <p:nvPr/>
              </p:nvSpPr>
              <p:spPr bwMode="auto">
                <a:xfrm>
                  <a:off x="9972676" y="3216211"/>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48" name="Oval 147">
                  <a:extLst>
                    <a:ext uri="{FF2B5EF4-FFF2-40B4-BE49-F238E27FC236}">
                      <a16:creationId xmlns:a16="http://schemas.microsoft.com/office/drawing/2014/main" id="{CEDAC51E-95D1-4382-A60E-1C016BF3BA1D}"/>
                    </a:ext>
                  </a:extLst>
                </p:cNvPr>
                <p:cNvSpPr/>
                <p:nvPr/>
              </p:nvSpPr>
              <p:spPr bwMode="auto">
                <a:xfrm>
                  <a:off x="10068783" y="323730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grpSp>
          <p:sp>
            <p:nvSpPr>
              <p:cNvPr id="135" name="Oval 3">
                <a:extLst>
                  <a:ext uri="{FF2B5EF4-FFF2-40B4-BE49-F238E27FC236}">
                    <a16:creationId xmlns:a16="http://schemas.microsoft.com/office/drawing/2014/main" id="{2CB98A09-0D76-4C75-AFDB-60E41DDB768F}"/>
                  </a:ext>
                </a:extLst>
              </p:cNvPr>
              <p:cNvSpPr/>
              <p:nvPr/>
            </p:nvSpPr>
            <p:spPr bwMode="auto">
              <a:xfrm>
                <a:off x="4294416" y="4427007"/>
                <a:ext cx="134861" cy="208938"/>
              </a:xfrm>
              <a:custGeom>
                <a:avLst/>
                <a:gdLst>
                  <a:gd name="connsiteX0" fmla="*/ 0 w 182880"/>
                  <a:gd name="connsiteY0" fmla="*/ 124903 h 249806"/>
                  <a:gd name="connsiteX1" fmla="*/ 91440 w 182880"/>
                  <a:gd name="connsiteY1" fmla="*/ 0 h 249806"/>
                  <a:gd name="connsiteX2" fmla="*/ 182880 w 182880"/>
                  <a:gd name="connsiteY2" fmla="*/ 124903 h 249806"/>
                  <a:gd name="connsiteX3" fmla="*/ 91440 w 182880"/>
                  <a:gd name="connsiteY3" fmla="*/ 249806 h 249806"/>
                  <a:gd name="connsiteX4" fmla="*/ 0 w 182880"/>
                  <a:gd name="connsiteY4" fmla="*/ 124903 h 249806"/>
                  <a:gd name="connsiteX0" fmla="*/ 0 w 137160"/>
                  <a:gd name="connsiteY0" fmla="*/ 124903 h 249806"/>
                  <a:gd name="connsiteX1" fmla="*/ 45720 w 137160"/>
                  <a:gd name="connsiteY1" fmla="*/ 0 h 249806"/>
                  <a:gd name="connsiteX2" fmla="*/ 137160 w 137160"/>
                  <a:gd name="connsiteY2" fmla="*/ 124903 h 249806"/>
                  <a:gd name="connsiteX3" fmla="*/ 45720 w 137160"/>
                  <a:gd name="connsiteY3" fmla="*/ 249806 h 249806"/>
                  <a:gd name="connsiteX4" fmla="*/ 0 w 137160"/>
                  <a:gd name="connsiteY4" fmla="*/ 124903 h 249806"/>
                  <a:gd name="connsiteX0" fmla="*/ 0 w 160973"/>
                  <a:gd name="connsiteY0" fmla="*/ 126491 h 249806"/>
                  <a:gd name="connsiteX1" fmla="*/ 69533 w 160973"/>
                  <a:gd name="connsiteY1" fmla="*/ 0 h 249806"/>
                  <a:gd name="connsiteX2" fmla="*/ 160973 w 160973"/>
                  <a:gd name="connsiteY2" fmla="*/ 124903 h 249806"/>
                  <a:gd name="connsiteX3" fmla="*/ 69533 w 160973"/>
                  <a:gd name="connsiteY3" fmla="*/ 249806 h 249806"/>
                  <a:gd name="connsiteX4" fmla="*/ 0 w 160973"/>
                  <a:gd name="connsiteY4" fmla="*/ 126491 h 249806"/>
                  <a:gd name="connsiteX0" fmla="*/ 0 w 160973"/>
                  <a:gd name="connsiteY0" fmla="*/ 126491 h 249806"/>
                  <a:gd name="connsiteX1" fmla="*/ 69533 w 160973"/>
                  <a:gd name="connsiteY1" fmla="*/ 0 h 249806"/>
                  <a:gd name="connsiteX2" fmla="*/ 160973 w 160973"/>
                  <a:gd name="connsiteY2" fmla="*/ 124903 h 249806"/>
                  <a:gd name="connsiteX3" fmla="*/ 69533 w 160973"/>
                  <a:gd name="connsiteY3" fmla="*/ 249806 h 249806"/>
                  <a:gd name="connsiteX4" fmla="*/ 0 w 160973"/>
                  <a:gd name="connsiteY4" fmla="*/ 126491 h 249806"/>
                  <a:gd name="connsiteX0" fmla="*/ 1753 w 162726"/>
                  <a:gd name="connsiteY0" fmla="*/ 127201 h 250516"/>
                  <a:gd name="connsiteX1" fmla="*/ 71286 w 162726"/>
                  <a:gd name="connsiteY1" fmla="*/ 710 h 250516"/>
                  <a:gd name="connsiteX2" fmla="*/ 162726 w 162726"/>
                  <a:gd name="connsiteY2" fmla="*/ 125613 h 250516"/>
                  <a:gd name="connsiteX3" fmla="*/ 71286 w 162726"/>
                  <a:gd name="connsiteY3" fmla="*/ 250516 h 250516"/>
                  <a:gd name="connsiteX4" fmla="*/ 1753 w 162726"/>
                  <a:gd name="connsiteY4" fmla="*/ 127201 h 250516"/>
                  <a:gd name="connsiteX0" fmla="*/ 0 w 130811"/>
                  <a:gd name="connsiteY0" fmla="*/ 126492 h 249807"/>
                  <a:gd name="connsiteX1" fmla="*/ 39371 w 130811"/>
                  <a:gd name="connsiteY1" fmla="*/ 1 h 249807"/>
                  <a:gd name="connsiteX2" fmla="*/ 130811 w 130811"/>
                  <a:gd name="connsiteY2" fmla="*/ 124904 h 249807"/>
                  <a:gd name="connsiteX3" fmla="*/ 39371 w 130811"/>
                  <a:gd name="connsiteY3" fmla="*/ 249807 h 249807"/>
                  <a:gd name="connsiteX4" fmla="*/ 0 w 130811"/>
                  <a:gd name="connsiteY4" fmla="*/ 126492 h 249807"/>
                  <a:gd name="connsiteX0" fmla="*/ 0 w 130811"/>
                  <a:gd name="connsiteY0" fmla="*/ 126492 h 249807"/>
                  <a:gd name="connsiteX1" fmla="*/ 39371 w 130811"/>
                  <a:gd name="connsiteY1" fmla="*/ 1 h 249807"/>
                  <a:gd name="connsiteX2" fmla="*/ 130811 w 130811"/>
                  <a:gd name="connsiteY2" fmla="*/ 124904 h 249807"/>
                  <a:gd name="connsiteX3" fmla="*/ 39371 w 130811"/>
                  <a:gd name="connsiteY3" fmla="*/ 249807 h 249807"/>
                  <a:gd name="connsiteX4" fmla="*/ 0 w 130811"/>
                  <a:gd name="connsiteY4" fmla="*/ 126492 h 249807"/>
                  <a:gd name="connsiteX0" fmla="*/ 8162 w 138973"/>
                  <a:gd name="connsiteY0" fmla="*/ 126492 h 249807"/>
                  <a:gd name="connsiteX1" fmla="*/ 47533 w 138973"/>
                  <a:gd name="connsiteY1" fmla="*/ 1 h 249807"/>
                  <a:gd name="connsiteX2" fmla="*/ 138973 w 138973"/>
                  <a:gd name="connsiteY2" fmla="*/ 124904 h 249807"/>
                  <a:gd name="connsiteX3" fmla="*/ 47533 w 138973"/>
                  <a:gd name="connsiteY3" fmla="*/ 249807 h 249807"/>
                  <a:gd name="connsiteX4" fmla="*/ 8162 w 138973"/>
                  <a:gd name="connsiteY4" fmla="*/ 126492 h 249807"/>
                  <a:gd name="connsiteX0" fmla="*/ 8162 w 138973"/>
                  <a:gd name="connsiteY0" fmla="*/ 126492 h 249807"/>
                  <a:gd name="connsiteX1" fmla="*/ 47533 w 138973"/>
                  <a:gd name="connsiteY1" fmla="*/ 1 h 249807"/>
                  <a:gd name="connsiteX2" fmla="*/ 138973 w 138973"/>
                  <a:gd name="connsiteY2" fmla="*/ 124904 h 249807"/>
                  <a:gd name="connsiteX3" fmla="*/ 47533 w 138973"/>
                  <a:gd name="connsiteY3" fmla="*/ 249807 h 249807"/>
                  <a:gd name="connsiteX4" fmla="*/ 8162 w 138973"/>
                  <a:gd name="connsiteY4" fmla="*/ 126492 h 249807"/>
                  <a:gd name="connsiteX0" fmla="*/ 13886 w 144697"/>
                  <a:gd name="connsiteY0" fmla="*/ 126492 h 249807"/>
                  <a:gd name="connsiteX1" fmla="*/ 53257 w 144697"/>
                  <a:gd name="connsiteY1" fmla="*/ 1 h 249807"/>
                  <a:gd name="connsiteX2" fmla="*/ 144697 w 144697"/>
                  <a:gd name="connsiteY2" fmla="*/ 124904 h 249807"/>
                  <a:gd name="connsiteX3" fmla="*/ 53257 w 144697"/>
                  <a:gd name="connsiteY3" fmla="*/ 249807 h 249807"/>
                  <a:gd name="connsiteX4" fmla="*/ 13886 w 144697"/>
                  <a:gd name="connsiteY4" fmla="*/ 126492 h 249807"/>
                  <a:gd name="connsiteX0" fmla="*/ 9819 w 140630"/>
                  <a:gd name="connsiteY0" fmla="*/ 126492 h 233932"/>
                  <a:gd name="connsiteX1" fmla="*/ 49190 w 140630"/>
                  <a:gd name="connsiteY1" fmla="*/ 1 h 233932"/>
                  <a:gd name="connsiteX2" fmla="*/ 140630 w 140630"/>
                  <a:gd name="connsiteY2" fmla="*/ 124904 h 233932"/>
                  <a:gd name="connsiteX3" fmla="*/ 74590 w 140630"/>
                  <a:gd name="connsiteY3" fmla="*/ 233932 h 233932"/>
                  <a:gd name="connsiteX4" fmla="*/ 9819 w 140630"/>
                  <a:gd name="connsiteY4" fmla="*/ 126492 h 233932"/>
                  <a:gd name="connsiteX0" fmla="*/ 9819 w 140630"/>
                  <a:gd name="connsiteY0" fmla="*/ 126492 h 233932"/>
                  <a:gd name="connsiteX1" fmla="*/ 49190 w 140630"/>
                  <a:gd name="connsiteY1" fmla="*/ 1 h 233932"/>
                  <a:gd name="connsiteX2" fmla="*/ 140630 w 140630"/>
                  <a:gd name="connsiteY2" fmla="*/ 124904 h 233932"/>
                  <a:gd name="connsiteX3" fmla="*/ 74590 w 140630"/>
                  <a:gd name="connsiteY3" fmla="*/ 233932 h 233932"/>
                  <a:gd name="connsiteX4" fmla="*/ 9819 w 140630"/>
                  <a:gd name="connsiteY4" fmla="*/ 126492 h 233932"/>
                  <a:gd name="connsiteX0" fmla="*/ 15725 w 146536"/>
                  <a:gd name="connsiteY0" fmla="*/ 129567 h 237007"/>
                  <a:gd name="connsiteX1" fmla="*/ 55096 w 146536"/>
                  <a:gd name="connsiteY1" fmla="*/ 3076 h 237007"/>
                  <a:gd name="connsiteX2" fmla="*/ 146536 w 146536"/>
                  <a:gd name="connsiteY2" fmla="*/ 127979 h 237007"/>
                  <a:gd name="connsiteX3" fmla="*/ 80496 w 146536"/>
                  <a:gd name="connsiteY3" fmla="*/ 237007 h 237007"/>
                  <a:gd name="connsiteX4" fmla="*/ 15725 w 146536"/>
                  <a:gd name="connsiteY4" fmla="*/ 129567 h 237007"/>
                  <a:gd name="connsiteX0" fmla="*/ 559 w 139307"/>
                  <a:gd name="connsiteY0" fmla="*/ 126495 h 233938"/>
                  <a:gd name="connsiteX1" fmla="*/ 39930 w 139307"/>
                  <a:gd name="connsiteY1" fmla="*/ 4 h 233938"/>
                  <a:gd name="connsiteX2" fmla="*/ 139307 w 139307"/>
                  <a:gd name="connsiteY2" fmla="*/ 123319 h 233938"/>
                  <a:gd name="connsiteX3" fmla="*/ 65330 w 139307"/>
                  <a:gd name="connsiteY3" fmla="*/ 233935 h 233938"/>
                  <a:gd name="connsiteX4" fmla="*/ 559 w 139307"/>
                  <a:gd name="connsiteY4" fmla="*/ 126495 h 233938"/>
                  <a:gd name="connsiteX0" fmla="*/ 559 w 139330"/>
                  <a:gd name="connsiteY0" fmla="*/ 126519 h 233962"/>
                  <a:gd name="connsiteX1" fmla="*/ 39930 w 139330"/>
                  <a:gd name="connsiteY1" fmla="*/ 28 h 233962"/>
                  <a:gd name="connsiteX2" fmla="*/ 139307 w 139330"/>
                  <a:gd name="connsiteY2" fmla="*/ 123343 h 233962"/>
                  <a:gd name="connsiteX3" fmla="*/ 65330 w 139330"/>
                  <a:gd name="connsiteY3" fmla="*/ 233959 h 233962"/>
                  <a:gd name="connsiteX4" fmla="*/ 559 w 139330"/>
                  <a:gd name="connsiteY4" fmla="*/ 126519 h 233962"/>
                  <a:gd name="connsiteX0" fmla="*/ 559 w 139330"/>
                  <a:gd name="connsiteY0" fmla="*/ 126519 h 233962"/>
                  <a:gd name="connsiteX1" fmla="*/ 39930 w 139330"/>
                  <a:gd name="connsiteY1" fmla="*/ 28 h 233962"/>
                  <a:gd name="connsiteX2" fmla="*/ 139307 w 139330"/>
                  <a:gd name="connsiteY2" fmla="*/ 123343 h 233962"/>
                  <a:gd name="connsiteX3" fmla="*/ 65330 w 139330"/>
                  <a:gd name="connsiteY3" fmla="*/ 233959 h 233962"/>
                  <a:gd name="connsiteX4" fmla="*/ 559 w 139330"/>
                  <a:gd name="connsiteY4" fmla="*/ 126519 h 233962"/>
                  <a:gd name="connsiteX0" fmla="*/ 16239 w 155136"/>
                  <a:gd name="connsiteY0" fmla="*/ 129607 h 237050"/>
                  <a:gd name="connsiteX1" fmla="*/ 55610 w 155136"/>
                  <a:gd name="connsiteY1" fmla="*/ 3116 h 237050"/>
                  <a:gd name="connsiteX2" fmla="*/ 154987 w 155136"/>
                  <a:gd name="connsiteY2" fmla="*/ 126431 h 237050"/>
                  <a:gd name="connsiteX3" fmla="*/ 81010 w 155136"/>
                  <a:gd name="connsiteY3" fmla="*/ 237047 h 237050"/>
                  <a:gd name="connsiteX4" fmla="*/ 16239 w 155136"/>
                  <a:gd name="connsiteY4" fmla="*/ 129607 h 237050"/>
                  <a:gd name="connsiteX0" fmla="*/ 9726 w 148539"/>
                  <a:gd name="connsiteY0" fmla="*/ 129607 h 237050"/>
                  <a:gd name="connsiteX1" fmla="*/ 49097 w 148539"/>
                  <a:gd name="connsiteY1" fmla="*/ 3116 h 237050"/>
                  <a:gd name="connsiteX2" fmla="*/ 148474 w 148539"/>
                  <a:gd name="connsiteY2" fmla="*/ 126431 h 237050"/>
                  <a:gd name="connsiteX3" fmla="*/ 74497 w 148539"/>
                  <a:gd name="connsiteY3" fmla="*/ 237047 h 237050"/>
                  <a:gd name="connsiteX4" fmla="*/ 9726 w 148539"/>
                  <a:gd name="connsiteY4" fmla="*/ 129607 h 237050"/>
                  <a:gd name="connsiteX0" fmla="*/ 626 w 136222"/>
                  <a:gd name="connsiteY0" fmla="*/ 124913 h 233940"/>
                  <a:gd name="connsiteX1" fmla="*/ 36822 w 136222"/>
                  <a:gd name="connsiteY1" fmla="*/ 9 h 233940"/>
                  <a:gd name="connsiteX2" fmla="*/ 136199 w 136222"/>
                  <a:gd name="connsiteY2" fmla="*/ 123324 h 233940"/>
                  <a:gd name="connsiteX3" fmla="*/ 62222 w 136222"/>
                  <a:gd name="connsiteY3" fmla="*/ 233940 h 233940"/>
                  <a:gd name="connsiteX4" fmla="*/ 626 w 136222"/>
                  <a:gd name="connsiteY4" fmla="*/ 124913 h 233940"/>
                  <a:gd name="connsiteX0" fmla="*/ 15404 w 151000"/>
                  <a:gd name="connsiteY0" fmla="*/ 124913 h 233942"/>
                  <a:gd name="connsiteX1" fmla="*/ 51600 w 151000"/>
                  <a:gd name="connsiteY1" fmla="*/ 9 h 233942"/>
                  <a:gd name="connsiteX2" fmla="*/ 150977 w 151000"/>
                  <a:gd name="connsiteY2" fmla="*/ 123324 h 233942"/>
                  <a:gd name="connsiteX3" fmla="*/ 77000 w 151000"/>
                  <a:gd name="connsiteY3" fmla="*/ 233940 h 233942"/>
                  <a:gd name="connsiteX4" fmla="*/ 15404 w 151000"/>
                  <a:gd name="connsiteY4" fmla="*/ 124913 h 233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000" h="233942">
                    <a:moveTo>
                      <a:pt x="15404" y="124913"/>
                    </a:moveTo>
                    <a:cubicBezTo>
                      <a:pt x="-26929" y="35125"/>
                      <a:pt x="29005" y="274"/>
                      <a:pt x="51600" y="9"/>
                    </a:cubicBezTo>
                    <a:cubicBezTo>
                      <a:pt x="74195" y="-256"/>
                      <a:pt x="152564" y="5129"/>
                      <a:pt x="150977" y="123324"/>
                    </a:cubicBezTo>
                    <a:cubicBezTo>
                      <a:pt x="149390" y="211356"/>
                      <a:pt x="99595" y="233675"/>
                      <a:pt x="77000" y="233940"/>
                    </a:cubicBezTo>
                    <a:cubicBezTo>
                      <a:pt x="54405" y="234205"/>
                      <a:pt x="57737" y="214701"/>
                      <a:pt x="15404" y="124913"/>
                    </a:cubicBezTo>
                    <a:close/>
                  </a:path>
                </a:pathLst>
              </a:custGeom>
              <a:solidFill>
                <a:schemeClr val="accent5"/>
              </a:solidFill>
              <a:ln w="0">
                <a:solidFill>
                  <a:schemeClr val="accent5"/>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49" name="Group 148">
              <a:extLst>
                <a:ext uri="{FF2B5EF4-FFF2-40B4-BE49-F238E27FC236}">
                  <a16:creationId xmlns:a16="http://schemas.microsoft.com/office/drawing/2014/main" id="{E792C06F-5CF8-43C9-BFEE-0A3627ED871F}"/>
                </a:ext>
              </a:extLst>
            </p:cNvPr>
            <p:cNvGrpSpPr/>
            <p:nvPr/>
          </p:nvGrpSpPr>
          <p:grpSpPr>
            <a:xfrm>
              <a:off x="5397539" y="4306727"/>
              <a:ext cx="436454" cy="427573"/>
              <a:chOff x="4099987" y="4322227"/>
              <a:chExt cx="436454" cy="427573"/>
            </a:xfrm>
            <a:solidFill>
              <a:schemeClr val="accent5">
                <a:lumMod val="60000"/>
                <a:lumOff val="40000"/>
              </a:schemeClr>
            </a:solidFill>
          </p:grpSpPr>
          <p:grpSp>
            <p:nvGrpSpPr>
              <p:cNvPr id="150" name="Group 149">
                <a:extLst>
                  <a:ext uri="{FF2B5EF4-FFF2-40B4-BE49-F238E27FC236}">
                    <a16:creationId xmlns:a16="http://schemas.microsoft.com/office/drawing/2014/main" id="{71871161-6C0B-4F0E-8495-5F9EF17BFCA1}"/>
                  </a:ext>
                </a:extLst>
              </p:cNvPr>
              <p:cNvGrpSpPr/>
              <p:nvPr/>
            </p:nvGrpSpPr>
            <p:grpSpPr>
              <a:xfrm>
                <a:off x="4099987" y="4322227"/>
                <a:ext cx="436454" cy="427573"/>
                <a:chOff x="9898856" y="3212305"/>
                <a:chExt cx="234224" cy="229458"/>
              </a:xfrm>
              <a:grpFill/>
            </p:grpSpPr>
            <p:sp>
              <p:nvSpPr>
                <p:cNvPr id="152" name="Oval 151">
                  <a:extLst>
                    <a:ext uri="{FF2B5EF4-FFF2-40B4-BE49-F238E27FC236}">
                      <a16:creationId xmlns:a16="http://schemas.microsoft.com/office/drawing/2014/main" id="{F2322825-5F49-451D-BFE8-3AC2FB03DFC7}"/>
                    </a:ext>
                  </a:extLst>
                </p:cNvPr>
                <p:cNvSpPr/>
                <p:nvPr/>
              </p:nvSpPr>
              <p:spPr bwMode="auto">
                <a:xfrm>
                  <a:off x="9936956" y="3248024"/>
                  <a:ext cx="158353" cy="158353"/>
                </a:xfrm>
                <a:prstGeom prst="ellipse">
                  <a:avLst/>
                </a:prstGeom>
                <a:grpFill/>
                <a:ln>
                  <a:solidFill>
                    <a:schemeClr val="accent5"/>
                  </a:solidFill>
                </a:ln>
              </p:spPr>
              <p:txBody>
                <a:bodyPr wrap="squar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53" name="Oval 152">
                  <a:extLst>
                    <a:ext uri="{FF2B5EF4-FFF2-40B4-BE49-F238E27FC236}">
                      <a16:creationId xmlns:a16="http://schemas.microsoft.com/office/drawing/2014/main" id="{C6A35004-0A3B-4A10-976F-08C7442219FB}"/>
                    </a:ext>
                  </a:extLst>
                </p:cNvPr>
                <p:cNvSpPr/>
                <p:nvPr/>
              </p:nvSpPr>
              <p:spPr bwMode="auto">
                <a:xfrm>
                  <a:off x="9926239" y="323730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54" name="Oval 153">
                  <a:extLst>
                    <a:ext uri="{FF2B5EF4-FFF2-40B4-BE49-F238E27FC236}">
                      <a16:creationId xmlns:a16="http://schemas.microsoft.com/office/drawing/2014/main" id="{060BB517-2100-4A26-A733-6771A8BA4B18}"/>
                    </a:ext>
                  </a:extLst>
                </p:cNvPr>
                <p:cNvSpPr/>
                <p:nvPr/>
              </p:nvSpPr>
              <p:spPr bwMode="auto">
                <a:xfrm>
                  <a:off x="10066731" y="3382565"/>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55" name="Oval 154">
                  <a:extLst>
                    <a:ext uri="{FF2B5EF4-FFF2-40B4-BE49-F238E27FC236}">
                      <a16:creationId xmlns:a16="http://schemas.microsoft.com/office/drawing/2014/main" id="{CBF2EF54-E3B6-4A26-868C-5675C742BD39}"/>
                    </a:ext>
                  </a:extLst>
                </p:cNvPr>
                <p:cNvSpPr/>
                <p:nvPr/>
              </p:nvSpPr>
              <p:spPr bwMode="auto">
                <a:xfrm>
                  <a:off x="10021491" y="3212305"/>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56" name="Oval 155">
                  <a:extLst>
                    <a:ext uri="{FF2B5EF4-FFF2-40B4-BE49-F238E27FC236}">
                      <a16:creationId xmlns:a16="http://schemas.microsoft.com/office/drawing/2014/main" id="{F120BB18-38F9-42A8-B6C2-400126B85CFE}"/>
                    </a:ext>
                  </a:extLst>
                </p:cNvPr>
                <p:cNvSpPr/>
                <p:nvPr/>
              </p:nvSpPr>
              <p:spPr bwMode="auto">
                <a:xfrm>
                  <a:off x="10096504" y="328483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57" name="Oval 156">
                  <a:extLst>
                    <a:ext uri="{FF2B5EF4-FFF2-40B4-BE49-F238E27FC236}">
                      <a16:creationId xmlns:a16="http://schemas.microsoft.com/office/drawing/2014/main" id="{99BA206A-A7A3-4A54-B9DD-458171E01A17}"/>
                    </a:ext>
                  </a:extLst>
                </p:cNvPr>
                <p:cNvSpPr/>
                <p:nvPr/>
              </p:nvSpPr>
              <p:spPr bwMode="auto">
                <a:xfrm>
                  <a:off x="9898856" y="3334650"/>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58" name="Oval 157">
                  <a:extLst>
                    <a:ext uri="{FF2B5EF4-FFF2-40B4-BE49-F238E27FC236}">
                      <a16:creationId xmlns:a16="http://schemas.microsoft.com/office/drawing/2014/main" id="{A88F9045-4515-4090-A509-FB89EA196458}"/>
                    </a:ext>
                  </a:extLst>
                </p:cNvPr>
                <p:cNvSpPr/>
                <p:nvPr/>
              </p:nvSpPr>
              <p:spPr bwMode="auto">
                <a:xfrm>
                  <a:off x="9972676" y="3405186"/>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59" name="Oval 158">
                  <a:extLst>
                    <a:ext uri="{FF2B5EF4-FFF2-40B4-BE49-F238E27FC236}">
                      <a16:creationId xmlns:a16="http://schemas.microsoft.com/office/drawing/2014/main" id="{E775D4DA-CABC-4F79-834C-AFBB1EA6F46F}"/>
                    </a:ext>
                  </a:extLst>
                </p:cNvPr>
                <p:cNvSpPr/>
                <p:nvPr/>
              </p:nvSpPr>
              <p:spPr bwMode="auto">
                <a:xfrm>
                  <a:off x="10092929" y="3334689"/>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60" name="Oval 159">
                  <a:extLst>
                    <a:ext uri="{FF2B5EF4-FFF2-40B4-BE49-F238E27FC236}">
                      <a16:creationId xmlns:a16="http://schemas.microsoft.com/office/drawing/2014/main" id="{455D5D79-DBCD-4DC8-ABFE-9A93C4C05DAB}"/>
                    </a:ext>
                  </a:extLst>
                </p:cNvPr>
                <p:cNvSpPr/>
                <p:nvPr/>
              </p:nvSpPr>
              <p:spPr bwMode="auto">
                <a:xfrm>
                  <a:off x="10021491" y="3405187"/>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61" name="Oval 160">
                  <a:extLst>
                    <a:ext uri="{FF2B5EF4-FFF2-40B4-BE49-F238E27FC236}">
                      <a16:creationId xmlns:a16="http://schemas.microsoft.com/office/drawing/2014/main" id="{3E1BF0E9-1202-4EE2-860C-7B53A4B93E88}"/>
                    </a:ext>
                  </a:extLst>
                </p:cNvPr>
                <p:cNvSpPr/>
                <p:nvPr/>
              </p:nvSpPr>
              <p:spPr bwMode="auto">
                <a:xfrm>
                  <a:off x="9926240" y="3374564"/>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62" name="Oval 161">
                  <a:extLst>
                    <a:ext uri="{FF2B5EF4-FFF2-40B4-BE49-F238E27FC236}">
                      <a16:creationId xmlns:a16="http://schemas.microsoft.com/office/drawing/2014/main" id="{955EF34D-EF3B-406A-AEEB-FA2E52024353}"/>
                    </a:ext>
                  </a:extLst>
                </p:cNvPr>
                <p:cNvSpPr/>
                <p:nvPr/>
              </p:nvSpPr>
              <p:spPr bwMode="auto">
                <a:xfrm>
                  <a:off x="9900381" y="3284119"/>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63" name="Oval 162">
                  <a:extLst>
                    <a:ext uri="{FF2B5EF4-FFF2-40B4-BE49-F238E27FC236}">
                      <a16:creationId xmlns:a16="http://schemas.microsoft.com/office/drawing/2014/main" id="{597CFEB5-9D95-4D18-BC03-9B719DB67793}"/>
                    </a:ext>
                  </a:extLst>
                </p:cNvPr>
                <p:cNvSpPr/>
                <p:nvPr/>
              </p:nvSpPr>
              <p:spPr bwMode="auto">
                <a:xfrm>
                  <a:off x="9972676" y="3216211"/>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64" name="Oval 163">
                  <a:extLst>
                    <a:ext uri="{FF2B5EF4-FFF2-40B4-BE49-F238E27FC236}">
                      <a16:creationId xmlns:a16="http://schemas.microsoft.com/office/drawing/2014/main" id="{A4D8D36A-9D77-4566-96CA-E1B018DBBA31}"/>
                    </a:ext>
                  </a:extLst>
                </p:cNvPr>
                <p:cNvSpPr/>
                <p:nvPr/>
              </p:nvSpPr>
              <p:spPr bwMode="auto">
                <a:xfrm>
                  <a:off x="10068783" y="323730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grpSp>
          <p:sp>
            <p:nvSpPr>
              <p:cNvPr id="151" name="Oval 3">
                <a:extLst>
                  <a:ext uri="{FF2B5EF4-FFF2-40B4-BE49-F238E27FC236}">
                    <a16:creationId xmlns:a16="http://schemas.microsoft.com/office/drawing/2014/main" id="{2CAF32E7-30C3-4462-8295-BEF3FCB305E3}"/>
                  </a:ext>
                </a:extLst>
              </p:cNvPr>
              <p:cNvSpPr/>
              <p:nvPr/>
            </p:nvSpPr>
            <p:spPr bwMode="auto">
              <a:xfrm>
                <a:off x="4294416" y="4427007"/>
                <a:ext cx="134861" cy="208938"/>
              </a:xfrm>
              <a:custGeom>
                <a:avLst/>
                <a:gdLst>
                  <a:gd name="connsiteX0" fmla="*/ 0 w 182880"/>
                  <a:gd name="connsiteY0" fmla="*/ 124903 h 249806"/>
                  <a:gd name="connsiteX1" fmla="*/ 91440 w 182880"/>
                  <a:gd name="connsiteY1" fmla="*/ 0 h 249806"/>
                  <a:gd name="connsiteX2" fmla="*/ 182880 w 182880"/>
                  <a:gd name="connsiteY2" fmla="*/ 124903 h 249806"/>
                  <a:gd name="connsiteX3" fmla="*/ 91440 w 182880"/>
                  <a:gd name="connsiteY3" fmla="*/ 249806 h 249806"/>
                  <a:gd name="connsiteX4" fmla="*/ 0 w 182880"/>
                  <a:gd name="connsiteY4" fmla="*/ 124903 h 249806"/>
                  <a:gd name="connsiteX0" fmla="*/ 0 w 137160"/>
                  <a:gd name="connsiteY0" fmla="*/ 124903 h 249806"/>
                  <a:gd name="connsiteX1" fmla="*/ 45720 w 137160"/>
                  <a:gd name="connsiteY1" fmla="*/ 0 h 249806"/>
                  <a:gd name="connsiteX2" fmla="*/ 137160 w 137160"/>
                  <a:gd name="connsiteY2" fmla="*/ 124903 h 249806"/>
                  <a:gd name="connsiteX3" fmla="*/ 45720 w 137160"/>
                  <a:gd name="connsiteY3" fmla="*/ 249806 h 249806"/>
                  <a:gd name="connsiteX4" fmla="*/ 0 w 137160"/>
                  <a:gd name="connsiteY4" fmla="*/ 124903 h 249806"/>
                  <a:gd name="connsiteX0" fmla="*/ 0 w 160973"/>
                  <a:gd name="connsiteY0" fmla="*/ 126491 h 249806"/>
                  <a:gd name="connsiteX1" fmla="*/ 69533 w 160973"/>
                  <a:gd name="connsiteY1" fmla="*/ 0 h 249806"/>
                  <a:gd name="connsiteX2" fmla="*/ 160973 w 160973"/>
                  <a:gd name="connsiteY2" fmla="*/ 124903 h 249806"/>
                  <a:gd name="connsiteX3" fmla="*/ 69533 w 160973"/>
                  <a:gd name="connsiteY3" fmla="*/ 249806 h 249806"/>
                  <a:gd name="connsiteX4" fmla="*/ 0 w 160973"/>
                  <a:gd name="connsiteY4" fmla="*/ 126491 h 249806"/>
                  <a:gd name="connsiteX0" fmla="*/ 0 w 160973"/>
                  <a:gd name="connsiteY0" fmla="*/ 126491 h 249806"/>
                  <a:gd name="connsiteX1" fmla="*/ 69533 w 160973"/>
                  <a:gd name="connsiteY1" fmla="*/ 0 h 249806"/>
                  <a:gd name="connsiteX2" fmla="*/ 160973 w 160973"/>
                  <a:gd name="connsiteY2" fmla="*/ 124903 h 249806"/>
                  <a:gd name="connsiteX3" fmla="*/ 69533 w 160973"/>
                  <a:gd name="connsiteY3" fmla="*/ 249806 h 249806"/>
                  <a:gd name="connsiteX4" fmla="*/ 0 w 160973"/>
                  <a:gd name="connsiteY4" fmla="*/ 126491 h 249806"/>
                  <a:gd name="connsiteX0" fmla="*/ 1753 w 162726"/>
                  <a:gd name="connsiteY0" fmla="*/ 127201 h 250516"/>
                  <a:gd name="connsiteX1" fmla="*/ 71286 w 162726"/>
                  <a:gd name="connsiteY1" fmla="*/ 710 h 250516"/>
                  <a:gd name="connsiteX2" fmla="*/ 162726 w 162726"/>
                  <a:gd name="connsiteY2" fmla="*/ 125613 h 250516"/>
                  <a:gd name="connsiteX3" fmla="*/ 71286 w 162726"/>
                  <a:gd name="connsiteY3" fmla="*/ 250516 h 250516"/>
                  <a:gd name="connsiteX4" fmla="*/ 1753 w 162726"/>
                  <a:gd name="connsiteY4" fmla="*/ 127201 h 250516"/>
                  <a:gd name="connsiteX0" fmla="*/ 0 w 130811"/>
                  <a:gd name="connsiteY0" fmla="*/ 126492 h 249807"/>
                  <a:gd name="connsiteX1" fmla="*/ 39371 w 130811"/>
                  <a:gd name="connsiteY1" fmla="*/ 1 h 249807"/>
                  <a:gd name="connsiteX2" fmla="*/ 130811 w 130811"/>
                  <a:gd name="connsiteY2" fmla="*/ 124904 h 249807"/>
                  <a:gd name="connsiteX3" fmla="*/ 39371 w 130811"/>
                  <a:gd name="connsiteY3" fmla="*/ 249807 h 249807"/>
                  <a:gd name="connsiteX4" fmla="*/ 0 w 130811"/>
                  <a:gd name="connsiteY4" fmla="*/ 126492 h 249807"/>
                  <a:gd name="connsiteX0" fmla="*/ 0 w 130811"/>
                  <a:gd name="connsiteY0" fmla="*/ 126492 h 249807"/>
                  <a:gd name="connsiteX1" fmla="*/ 39371 w 130811"/>
                  <a:gd name="connsiteY1" fmla="*/ 1 h 249807"/>
                  <a:gd name="connsiteX2" fmla="*/ 130811 w 130811"/>
                  <a:gd name="connsiteY2" fmla="*/ 124904 h 249807"/>
                  <a:gd name="connsiteX3" fmla="*/ 39371 w 130811"/>
                  <a:gd name="connsiteY3" fmla="*/ 249807 h 249807"/>
                  <a:gd name="connsiteX4" fmla="*/ 0 w 130811"/>
                  <a:gd name="connsiteY4" fmla="*/ 126492 h 249807"/>
                  <a:gd name="connsiteX0" fmla="*/ 8162 w 138973"/>
                  <a:gd name="connsiteY0" fmla="*/ 126492 h 249807"/>
                  <a:gd name="connsiteX1" fmla="*/ 47533 w 138973"/>
                  <a:gd name="connsiteY1" fmla="*/ 1 h 249807"/>
                  <a:gd name="connsiteX2" fmla="*/ 138973 w 138973"/>
                  <a:gd name="connsiteY2" fmla="*/ 124904 h 249807"/>
                  <a:gd name="connsiteX3" fmla="*/ 47533 w 138973"/>
                  <a:gd name="connsiteY3" fmla="*/ 249807 h 249807"/>
                  <a:gd name="connsiteX4" fmla="*/ 8162 w 138973"/>
                  <a:gd name="connsiteY4" fmla="*/ 126492 h 249807"/>
                  <a:gd name="connsiteX0" fmla="*/ 8162 w 138973"/>
                  <a:gd name="connsiteY0" fmla="*/ 126492 h 249807"/>
                  <a:gd name="connsiteX1" fmla="*/ 47533 w 138973"/>
                  <a:gd name="connsiteY1" fmla="*/ 1 h 249807"/>
                  <a:gd name="connsiteX2" fmla="*/ 138973 w 138973"/>
                  <a:gd name="connsiteY2" fmla="*/ 124904 h 249807"/>
                  <a:gd name="connsiteX3" fmla="*/ 47533 w 138973"/>
                  <a:gd name="connsiteY3" fmla="*/ 249807 h 249807"/>
                  <a:gd name="connsiteX4" fmla="*/ 8162 w 138973"/>
                  <a:gd name="connsiteY4" fmla="*/ 126492 h 249807"/>
                  <a:gd name="connsiteX0" fmla="*/ 13886 w 144697"/>
                  <a:gd name="connsiteY0" fmla="*/ 126492 h 249807"/>
                  <a:gd name="connsiteX1" fmla="*/ 53257 w 144697"/>
                  <a:gd name="connsiteY1" fmla="*/ 1 h 249807"/>
                  <a:gd name="connsiteX2" fmla="*/ 144697 w 144697"/>
                  <a:gd name="connsiteY2" fmla="*/ 124904 h 249807"/>
                  <a:gd name="connsiteX3" fmla="*/ 53257 w 144697"/>
                  <a:gd name="connsiteY3" fmla="*/ 249807 h 249807"/>
                  <a:gd name="connsiteX4" fmla="*/ 13886 w 144697"/>
                  <a:gd name="connsiteY4" fmla="*/ 126492 h 249807"/>
                  <a:gd name="connsiteX0" fmla="*/ 9819 w 140630"/>
                  <a:gd name="connsiteY0" fmla="*/ 126492 h 233932"/>
                  <a:gd name="connsiteX1" fmla="*/ 49190 w 140630"/>
                  <a:gd name="connsiteY1" fmla="*/ 1 h 233932"/>
                  <a:gd name="connsiteX2" fmla="*/ 140630 w 140630"/>
                  <a:gd name="connsiteY2" fmla="*/ 124904 h 233932"/>
                  <a:gd name="connsiteX3" fmla="*/ 74590 w 140630"/>
                  <a:gd name="connsiteY3" fmla="*/ 233932 h 233932"/>
                  <a:gd name="connsiteX4" fmla="*/ 9819 w 140630"/>
                  <a:gd name="connsiteY4" fmla="*/ 126492 h 233932"/>
                  <a:gd name="connsiteX0" fmla="*/ 9819 w 140630"/>
                  <a:gd name="connsiteY0" fmla="*/ 126492 h 233932"/>
                  <a:gd name="connsiteX1" fmla="*/ 49190 w 140630"/>
                  <a:gd name="connsiteY1" fmla="*/ 1 h 233932"/>
                  <a:gd name="connsiteX2" fmla="*/ 140630 w 140630"/>
                  <a:gd name="connsiteY2" fmla="*/ 124904 h 233932"/>
                  <a:gd name="connsiteX3" fmla="*/ 74590 w 140630"/>
                  <a:gd name="connsiteY3" fmla="*/ 233932 h 233932"/>
                  <a:gd name="connsiteX4" fmla="*/ 9819 w 140630"/>
                  <a:gd name="connsiteY4" fmla="*/ 126492 h 233932"/>
                  <a:gd name="connsiteX0" fmla="*/ 15725 w 146536"/>
                  <a:gd name="connsiteY0" fmla="*/ 129567 h 237007"/>
                  <a:gd name="connsiteX1" fmla="*/ 55096 w 146536"/>
                  <a:gd name="connsiteY1" fmla="*/ 3076 h 237007"/>
                  <a:gd name="connsiteX2" fmla="*/ 146536 w 146536"/>
                  <a:gd name="connsiteY2" fmla="*/ 127979 h 237007"/>
                  <a:gd name="connsiteX3" fmla="*/ 80496 w 146536"/>
                  <a:gd name="connsiteY3" fmla="*/ 237007 h 237007"/>
                  <a:gd name="connsiteX4" fmla="*/ 15725 w 146536"/>
                  <a:gd name="connsiteY4" fmla="*/ 129567 h 237007"/>
                  <a:gd name="connsiteX0" fmla="*/ 559 w 139307"/>
                  <a:gd name="connsiteY0" fmla="*/ 126495 h 233938"/>
                  <a:gd name="connsiteX1" fmla="*/ 39930 w 139307"/>
                  <a:gd name="connsiteY1" fmla="*/ 4 h 233938"/>
                  <a:gd name="connsiteX2" fmla="*/ 139307 w 139307"/>
                  <a:gd name="connsiteY2" fmla="*/ 123319 h 233938"/>
                  <a:gd name="connsiteX3" fmla="*/ 65330 w 139307"/>
                  <a:gd name="connsiteY3" fmla="*/ 233935 h 233938"/>
                  <a:gd name="connsiteX4" fmla="*/ 559 w 139307"/>
                  <a:gd name="connsiteY4" fmla="*/ 126495 h 233938"/>
                  <a:gd name="connsiteX0" fmla="*/ 559 w 139330"/>
                  <a:gd name="connsiteY0" fmla="*/ 126519 h 233962"/>
                  <a:gd name="connsiteX1" fmla="*/ 39930 w 139330"/>
                  <a:gd name="connsiteY1" fmla="*/ 28 h 233962"/>
                  <a:gd name="connsiteX2" fmla="*/ 139307 w 139330"/>
                  <a:gd name="connsiteY2" fmla="*/ 123343 h 233962"/>
                  <a:gd name="connsiteX3" fmla="*/ 65330 w 139330"/>
                  <a:gd name="connsiteY3" fmla="*/ 233959 h 233962"/>
                  <a:gd name="connsiteX4" fmla="*/ 559 w 139330"/>
                  <a:gd name="connsiteY4" fmla="*/ 126519 h 233962"/>
                  <a:gd name="connsiteX0" fmla="*/ 559 w 139330"/>
                  <a:gd name="connsiteY0" fmla="*/ 126519 h 233962"/>
                  <a:gd name="connsiteX1" fmla="*/ 39930 w 139330"/>
                  <a:gd name="connsiteY1" fmla="*/ 28 h 233962"/>
                  <a:gd name="connsiteX2" fmla="*/ 139307 w 139330"/>
                  <a:gd name="connsiteY2" fmla="*/ 123343 h 233962"/>
                  <a:gd name="connsiteX3" fmla="*/ 65330 w 139330"/>
                  <a:gd name="connsiteY3" fmla="*/ 233959 h 233962"/>
                  <a:gd name="connsiteX4" fmla="*/ 559 w 139330"/>
                  <a:gd name="connsiteY4" fmla="*/ 126519 h 233962"/>
                  <a:gd name="connsiteX0" fmla="*/ 16239 w 155136"/>
                  <a:gd name="connsiteY0" fmla="*/ 129607 h 237050"/>
                  <a:gd name="connsiteX1" fmla="*/ 55610 w 155136"/>
                  <a:gd name="connsiteY1" fmla="*/ 3116 h 237050"/>
                  <a:gd name="connsiteX2" fmla="*/ 154987 w 155136"/>
                  <a:gd name="connsiteY2" fmla="*/ 126431 h 237050"/>
                  <a:gd name="connsiteX3" fmla="*/ 81010 w 155136"/>
                  <a:gd name="connsiteY3" fmla="*/ 237047 h 237050"/>
                  <a:gd name="connsiteX4" fmla="*/ 16239 w 155136"/>
                  <a:gd name="connsiteY4" fmla="*/ 129607 h 237050"/>
                  <a:gd name="connsiteX0" fmla="*/ 9726 w 148539"/>
                  <a:gd name="connsiteY0" fmla="*/ 129607 h 237050"/>
                  <a:gd name="connsiteX1" fmla="*/ 49097 w 148539"/>
                  <a:gd name="connsiteY1" fmla="*/ 3116 h 237050"/>
                  <a:gd name="connsiteX2" fmla="*/ 148474 w 148539"/>
                  <a:gd name="connsiteY2" fmla="*/ 126431 h 237050"/>
                  <a:gd name="connsiteX3" fmla="*/ 74497 w 148539"/>
                  <a:gd name="connsiteY3" fmla="*/ 237047 h 237050"/>
                  <a:gd name="connsiteX4" fmla="*/ 9726 w 148539"/>
                  <a:gd name="connsiteY4" fmla="*/ 129607 h 237050"/>
                  <a:gd name="connsiteX0" fmla="*/ 626 w 136222"/>
                  <a:gd name="connsiteY0" fmla="*/ 124913 h 233940"/>
                  <a:gd name="connsiteX1" fmla="*/ 36822 w 136222"/>
                  <a:gd name="connsiteY1" fmla="*/ 9 h 233940"/>
                  <a:gd name="connsiteX2" fmla="*/ 136199 w 136222"/>
                  <a:gd name="connsiteY2" fmla="*/ 123324 h 233940"/>
                  <a:gd name="connsiteX3" fmla="*/ 62222 w 136222"/>
                  <a:gd name="connsiteY3" fmla="*/ 233940 h 233940"/>
                  <a:gd name="connsiteX4" fmla="*/ 626 w 136222"/>
                  <a:gd name="connsiteY4" fmla="*/ 124913 h 233940"/>
                  <a:gd name="connsiteX0" fmla="*/ 15404 w 151000"/>
                  <a:gd name="connsiteY0" fmla="*/ 124913 h 233942"/>
                  <a:gd name="connsiteX1" fmla="*/ 51600 w 151000"/>
                  <a:gd name="connsiteY1" fmla="*/ 9 h 233942"/>
                  <a:gd name="connsiteX2" fmla="*/ 150977 w 151000"/>
                  <a:gd name="connsiteY2" fmla="*/ 123324 h 233942"/>
                  <a:gd name="connsiteX3" fmla="*/ 77000 w 151000"/>
                  <a:gd name="connsiteY3" fmla="*/ 233940 h 233942"/>
                  <a:gd name="connsiteX4" fmla="*/ 15404 w 151000"/>
                  <a:gd name="connsiteY4" fmla="*/ 124913 h 233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000" h="233942">
                    <a:moveTo>
                      <a:pt x="15404" y="124913"/>
                    </a:moveTo>
                    <a:cubicBezTo>
                      <a:pt x="-26929" y="35125"/>
                      <a:pt x="29005" y="274"/>
                      <a:pt x="51600" y="9"/>
                    </a:cubicBezTo>
                    <a:cubicBezTo>
                      <a:pt x="74195" y="-256"/>
                      <a:pt x="152564" y="5129"/>
                      <a:pt x="150977" y="123324"/>
                    </a:cubicBezTo>
                    <a:cubicBezTo>
                      <a:pt x="149390" y="211356"/>
                      <a:pt x="99595" y="233675"/>
                      <a:pt x="77000" y="233940"/>
                    </a:cubicBezTo>
                    <a:cubicBezTo>
                      <a:pt x="54405" y="234205"/>
                      <a:pt x="57737" y="214701"/>
                      <a:pt x="15404" y="124913"/>
                    </a:cubicBezTo>
                    <a:close/>
                  </a:path>
                </a:pathLst>
              </a:custGeom>
              <a:solidFill>
                <a:schemeClr val="accent5"/>
              </a:solidFill>
              <a:ln w="0">
                <a:solidFill>
                  <a:schemeClr val="accent5"/>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65" name="Group 164">
              <a:extLst>
                <a:ext uri="{FF2B5EF4-FFF2-40B4-BE49-F238E27FC236}">
                  <a16:creationId xmlns:a16="http://schemas.microsoft.com/office/drawing/2014/main" id="{0FBDF12E-7EFB-4F08-8021-271FC3CFEEA3}"/>
                </a:ext>
              </a:extLst>
            </p:cNvPr>
            <p:cNvGrpSpPr/>
            <p:nvPr/>
          </p:nvGrpSpPr>
          <p:grpSpPr>
            <a:xfrm>
              <a:off x="5274183" y="4503510"/>
              <a:ext cx="436454" cy="427573"/>
              <a:chOff x="4099987" y="4322227"/>
              <a:chExt cx="436454" cy="427573"/>
            </a:xfrm>
            <a:solidFill>
              <a:schemeClr val="accent5">
                <a:lumMod val="60000"/>
                <a:lumOff val="40000"/>
              </a:schemeClr>
            </a:solidFill>
          </p:grpSpPr>
          <p:grpSp>
            <p:nvGrpSpPr>
              <p:cNvPr id="166" name="Group 165">
                <a:extLst>
                  <a:ext uri="{FF2B5EF4-FFF2-40B4-BE49-F238E27FC236}">
                    <a16:creationId xmlns:a16="http://schemas.microsoft.com/office/drawing/2014/main" id="{48EDE936-CFE8-43E0-81A4-07F7A7C15032}"/>
                  </a:ext>
                </a:extLst>
              </p:cNvPr>
              <p:cNvGrpSpPr/>
              <p:nvPr/>
            </p:nvGrpSpPr>
            <p:grpSpPr>
              <a:xfrm>
                <a:off x="4099987" y="4322227"/>
                <a:ext cx="436454" cy="427573"/>
                <a:chOff x="9898856" y="3212305"/>
                <a:chExt cx="234224" cy="229458"/>
              </a:xfrm>
              <a:grpFill/>
            </p:grpSpPr>
            <p:sp>
              <p:nvSpPr>
                <p:cNvPr id="168" name="Oval 167">
                  <a:extLst>
                    <a:ext uri="{FF2B5EF4-FFF2-40B4-BE49-F238E27FC236}">
                      <a16:creationId xmlns:a16="http://schemas.microsoft.com/office/drawing/2014/main" id="{61FE62FA-928C-4796-8966-3FAC9FF41025}"/>
                    </a:ext>
                  </a:extLst>
                </p:cNvPr>
                <p:cNvSpPr/>
                <p:nvPr/>
              </p:nvSpPr>
              <p:spPr bwMode="auto">
                <a:xfrm>
                  <a:off x="9936956" y="3248024"/>
                  <a:ext cx="158353" cy="158353"/>
                </a:xfrm>
                <a:prstGeom prst="ellipse">
                  <a:avLst/>
                </a:prstGeom>
                <a:grpFill/>
                <a:ln>
                  <a:solidFill>
                    <a:schemeClr val="accent5"/>
                  </a:solidFill>
                </a:ln>
              </p:spPr>
              <p:txBody>
                <a:bodyPr wrap="squar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69" name="Oval 168">
                  <a:extLst>
                    <a:ext uri="{FF2B5EF4-FFF2-40B4-BE49-F238E27FC236}">
                      <a16:creationId xmlns:a16="http://schemas.microsoft.com/office/drawing/2014/main" id="{F74E5768-D6CE-48DE-8BB8-5D3398F88321}"/>
                    </a:ext>
                  </a:extLst>
                </p:cNvPr>
                <p:cNvSpPr/>
                <p:nvPr/>
              </p:nvSpPr>
              <p:spPr bwMode="auto">
                <a:xfrm>
                  <a:off x="9926239" y="323730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70" name="Oval 169">
                  <a:extLst>
                    <a:ext uri="{FF2B5EF4-FFF2-40B4-BE49-F238E27FC236}">
                      <a16:creationId xmlns:a16="http://schemas.microsoft.com/office/drawing/2014/main" id="{5E5DDD2E-1B37-41F5-9160-D58A6D2C8BAC}"/>
                    </a:ext>
                  </a:extLst>
                </p:cNvPr>
                <p:cNvSpPr/>
                <p:nvPr/>
              </p:nvSpPr>
              <p:spPr bwMode="auto">
                <a:xfrm>
                  <a:off x="10066731" y="3382565"/>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71" name="Oval 170">
                  <a:extLst>
                    <a:ext uri="{FF2B5EF4-FFF2-40B4-BE49-F238E27FC236}">
                      <a16:creationId xmlns:a16="http://schemas.microsoft.com/office/drawing/2014/main" id="{8DCE3277-8347-43F3-938B-DEBE214313E9}"/>
                    </a:ext>
                  </a:extLst>
                </p:cNvPr>
                <p:cNvSpPr/>
                <p:nvPr/>
              </p:nvSpPr>
              <p:spPr bwMode="auto">
                <a:xfrm>
                  <a:off x="10021491" y="3212305"/>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72" name="Oval 171">
                  <a:extLst>
                    <a:ext uri="{FF2B5EF4-FFF2-40B4-BE49-F238E27FC236}">
                      <a16:creationId xmlns:a16="http://schemas.microsoft.com/office/drawing/2014/main" id="{D404FBFD-8F91-4A31-B37A-EC77776A89B9}"/>
                    </a:ext>
                  </a:extLst>
                </p:cNvPr>
                <p:cNvSpPr/>
                <p:nvPr/>
              </p:nvSpPr>
              <p:spPr bwMode="auto">
                <a:xfrm>
                  <a:off x="10096504" y="328483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73" name="Oval 172">
                  <a:extLst>
                    <a:ext uri="{FF2B5EF4-FFF2-40B4-BE49-F238E27FC236}">
                      <a16:creationId xmlns:a16="http://schemas.microsoft.com/office/drawing/2014/main" id="{EF21A0FB-5F59-4477-A18C-44D274FC42BA}"/>
                    </a:ext>
                  </a:extLst>
                </p:cNvPr>
                <p:cNvSpPr/>
                <p:nvPr/>
              </p:nvSpPr>
              <p:spPr bwMode="auto">
                <a:xfrm>
                  <a:off x="9898856" y="3334650"/>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74" name="Oval 173">
                  <a:extLst>
                    <a:ext uri="{FF2B5EF4-FFF2-40B4-BE49-F238E27FC236}">
                      <a16:creationId xmlns:a16="http://schemas.microsoft.com/office/drawing/2014/main" id="{20690DFF-09F5-4BC9-8833-B1405556A08F}"/>
                    </a:ext>
                  </a:extLst>
                </p:cNvPr>
                <p:cNvSpPr/>
                <p:nvPr/>
              </p:nvSpPr>
              <p:spPr bwMode="auto">
                <a:xfrm>
                  <a:off x="9972676" y="3405186"/>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75" name="Oval 174">
                  <a:extLst>
                    <a:ext uri="{FF2B5EF4-FFF2-40B4-BE49-F238E27FC236}">
                      <a16:creationId xmlns:a16="http://schemas.microsoft.com/office/drawing/2014/main" id="{033FE621-E561-4B20-945E-51B5F1D46CCB}"/>
                    </a:ext>
                  </a:extLst>
                </p:cNvPr>
                <p:cNvSpPr/>
                <p:nvPr/>
              </p:nvSpPr>
              <p:spPr bwMode="auto">
                <a:xfrm>
                  <a:off x="10092929" y="3334689"/>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76" name="Oval 175">
                  <a:extLst>
                    <a:ext uri="{FF2B5EF4-FFF2-40B4-BE49-F238E27FC236}">
                      <a16:creationId xmlns:a16="http://schemas.microsoft.com/office/drawing/2014/main" id="{CFEFD4CA-A67F-4891-AF47-0DFA6DF49D2F}"/>
                    </a:ext>
                  </a:extLst>
                </p:cNvPr>
                <p:cNvSpPr/>
                <p:nvPr/>
              </p:nvSpPr>
              <p:spPr bwMode="auto">
                <a:xfrm>
                  <a:off x="10021491" y="3405187"/>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77" name="Oval 176">
                  <a:extLst>
                    <a:ext uri="{FF2B5EF4-FFF2-40B4-BE49-F238E27FC236}">
                      <a16:creationId xmlns:a16="http://schemas.microsoft.com/office/drawing/2014/main" id="{62D29311-CF6E-4270-B41C-3127CBFF179B}"/>
                    </a:ext>
                  </a:extLst>
                </p:cNvPr>
                <p:cNvSpPr/>
                <p:nvPr/>
              </p:nvSpPr>
              <p:spPr bwMode="auto">
                <a:xfrm>
                  <a:off x="9926240" y="3374564"/>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78" name="Oval 177">
                  <a:extLst>
                    <a:ext uri="{FF2B5EF4-FFF2-40B4-BE49-F238E27FC236}">
                      <a16:creationId xmlns:a16="http://schemas.microsoft.com/office/drawing/2014/main" id="{BD376437-08A1-41B7-9EAF-7C392DE152D5}"/>
                    </a:ext>
                  </a:extLst>
                </p:cNvPr>
                <p:cNvSpPr/>
                <p:nvPr/>
              </p:nvSpPr>
              <p:spPr bwMode="auto">
                <a:xfrm>
                  <a:off x="9900381" y="3284119"/>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79" name="Oval 178">
                  <a:extLst>
                    <a:ext uri="{FF2B5EF4-FFF2-40B4-BE49-F238E27FC236}">
                      <a16:creationId xmlns:a16="http://schemas.microsoft.com/office/drawing/2014/main" id="{28233C68-BDAB-4387-BD80-E4F3D7162EE4}"/>
                    </a:ext>
                  </a:extLst>
                </p:cNvPr>
                <p:cNvSpPr/>
                <p:nvPr/>
              </p:nvSpPr>
              <p:spPr bwMode="auto">
                <a:xfrm>
                  <a:off x="9972676" y="3216211"/>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80" name="Oval 179">
                  <a:extLst>
                    <a:ext uri="{FF2B5EF4-FFF2-40B4-BE49-F238E27FC236}">
                      <a16:creationId xmlns:a16="http://schemas.microsoft.com/office/drawing/2014/main" id="{C472ACCD-F915-4B6E-9787-B444C4F30687}"/>
                    </a:ext>
                  </a:extLst>
                </p:cNvPr>
                <p:cNvSpPr/>
                <p:nvPr/>
              </p:nvSpPr>
              <p:spPr bwMode="auto">
                <a:xfrm>
                  <a:off x="10068783" y="323730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grpSp>
          <p:sp>
            <p:nvSpPr>
              <p:cNvPr id="167" name="Oval 3">
                <a:extLst>
                  <a:ext uri="{FF2B5EF4-FFF2-40B4-BE49-F238E27FC236}">
                    <a16:creationId xmlns:a16="http://schemas.microsoft.com/office/drawing/2014/main" id="{A810D699-6479-477A-B266-158140E8BA3C}"/>
                  </a:ext>
                </a:extLst>
              </p:cNvPr>
              <p:cNvSpPr/>
              <p:nvPr/>
            </p:nvSpPr>
            <p:spPr bwMode="auto">
              <a:xfrm>
                <a:off x="4294416" y="4427007"/>
                <a:ext cx="134861" cy="208938"/>
              </a:xfrm>
              <a:custGeom>
                <a:avLst/>
                <a:gdLst>
                  <a:gd name="connsiteX0" fmla="*/ 0 w 182880"/>
                  <a:gd name="connsiteY0" fmla="*/ 124903 h 249806"/>
                  <a:gd name="connsiteX1" fmla="*/ 91440 w 182880"/>
                  <a:gd name="connsiteY1" fmla="*/ 0 h 249806"/>
                  <a:gd name="connsiteX2" fmla="*/ 182880 w 182880"/>
                  <a:gd name="connsiteY2" fmla="*/ 124903 h 249806"/>
                  <a:gd name="connsiteX3" fmla="*/ 91440 w 182880"/>
                  <a:gd name="connsiteY3" fmla="*/ 249806 h 249806"/>
                  <a:gd name="connsiteX4" fmla="*/ 0 w 182880"/>
                  <a:gd name="connsiteY4" fmla="*/ 124903 h 249806"/>
                  <a:gd name="connsiteX0" fmla="*/ 0 w 137160"/>
                  <a:gd name="connsiteY0" fmla="*/ 124903 h 249806"/>
                  <a:gd name="connsiteX1" fmla="*/ 45720 w 137160"/>
                  <a:gd name="connsiteY1" fmla="*/ 0 h 249806"/>
                  <a:gd name="connsiteX2" fmla="*/ 137160 w 137160"/>
                  <a:gd name="connsiteY2" fmla="*/ 124903 h 249806"/>
                  <a:gd name="connsiteX3" fmla="*/ 45720 w 137160"/>
                  <a:gd name="connsiteY3" fmla="*/ 249806 h 249806"/>
                  <a:gd name="connsiteX4" fmla="*/ 0 w 137160"/>
                  <a:gd name="connsiteY4" fmla="*/ 124903 h 249806"/>
                  <a:gd name="connsiteX0" fmla="*/ 0 w 160973"/>
                  <a:gd name="connsiteY0" fmla="*/ 126491 h 249806"/>
                  <a:gd name="connsiteX1" fmla="*/ 69533 w 160973"/>
                  <a:gd name="connsiteY1" fmla="*/ 0 h 249806"/>
                  <a:gd name="connsiteX2" fmla="*/ 160973 w 160973"/>
                  <a:gd name="connsiteY2" fmla="*/ 124903 h 249806"/>
                  <a:gd name="connsiteX3" fmla="*/ 69533 w 160973"/>
                  <a:gd name="connsiteY3" fmla="*/ 249806 h 249806"/>
                  <a:gd name="connsiteX4" fmla="*/ 0 w 160973"/>
                  <a:gd name="connsiteY4" fmla="*/ 126491 h 249806"/>
                  <a:gd name="connsiteX0" fmla="*/ 0 w 160973"/>
                  <a:gd name="connsiteY0" fmla="*/ 126491 h 249806"/>
                  <a:gd name="connsiteX1" fmla="*/ 69533 w 160973"/>
                  <a:gd name="connsiteY1" fmla="*/ 0 h 249806"/>
                  <a:gd name="connsiteX2" fmla="*/ 160973 w 160973"/>
                  <a:gd name="connsiteY2" fmla="*/ 124903 h 249806"/>
                  <a:gd name="connsiteX3" fmla="*/ 69533 w 160973"/>
                  <a:gd name="connsiteY3" fmla="*/ 249806 h 249806"/>
                  <a:gd name="connsiteX4" fmla="*/ 0 w 160973"/>
                  <a:gd name="connsiteY4" fmla="*/ 126491 h 249806"/>
                  <a:gd name="connsiteX0" fmla="*/ 1753 w 162726"/>
                  <a:gd name="connsiteY0" fmla="*/ 127201 h 250516"/>
                  <a:gd name="connsiteX1" fmla="*/ 71286 w 162726"/>
                  <a:gd name="connsiteY1" fmla="*/ 710 h 250516"/>
                  <a:gd name="connsiteX2" fmla="*/ 162726 w 162726"/>
                  <a:gd name="connsiteY2" fmla="*/ 125613 h 250516"/>
                  <a:gd name="connsiteX3" fmla="*/ 71286 w 162726"/>
                  <a:gd name="connsiteY3" fmla="*/ 250516 h 250516"/>
                  <a:gd name="connsiteX4" fmla="*/ 1753 w 162726"/>
                  <a:gd name="connsiteY4" fmla="*/ 127201 h 250516"/>
                  <a:gd name="connsiteX0" fmla="*/ 0 w 130811"/>
                  <a:gd name="connsiteY0" fmla="*/ 126492 h 249807"/>
                  <a:gd name="connsiteX1" fmla="*/ 39371 w 130811"/>
                  <a:gd name="connsiteY1" fmla="*/ 1 h 249807"/>
                  <a:gd name="connsiteX2" fmla="*/ 130811 w 130811"/>
                  <a:gd name="connsiteY2" fmla="*/ 124904 h 249807"/>
                  <a:gd name="connsiteX3" fmla="*/ 39371 w 130811"/>
                  <a:gd name="connsiteY3" fmla="*/ 249807 h 249807"/>
                  <a:gd name="connsiteX4" fmla="*/ 0 w 130811"/>
                  <a:gd name="connsiteY4" fmla="*/ 126492 h 249807"/>
                  <a:gd name="connsiteX0" fmla="*/ 0 w 130811"/>
                  <a:gd name="connsiteY0" fmla="*/ 126492 h 249807"/>
                  <a:gd name="connsiteX1" fmla="*/ 39371 w 130811"/>
                  <a:gd name="connsiteY1" fmla="*/ 1 h 249807"/>
                  <a:gd name="connsiteX2" fmla="*/ 130811 w 130811"/>
                  <a:gd name="connsiteY2" fmla="*/ 124904 h 249807"/>
                  <a:gd name="connsiteX3" fmla="*/ 39371 w 130811"/>
                  <a:gd name="connsiteY3" fmla="*/ 249807 h 249807"/>
                  <a:gd name="connsiteX4" fmla="*/ 0 w 130811"/>
                  <a:gd name="connsiteY4" fmla="*/ 126492 h 249807"/>
                  <a:gd name="connsiteX0" fmla="*/ 8162 w 138973"/>
                  <a:gd name="connsiteY0" fmla="*/ 126492 h 249807"/>
                  <a:gd name="connsiteX1" fmla="*/ 47533 w 138973"/>
                  <a:gd name="connsiteY1" fmla="*/ 1 h 249807"/>
                  <a:gd name="connsiteX2" fmla="*/ 138973 w 138973"/>
                  <a:gd name="connsiteY2" fmla="*/ 124904 h 249807"/>
                  <a:gd name="connsiteX3" fmla="*/ 47533 w 138973"/>
                  <a:gd name="connsiteY3" fmla="*/ 249807 h 249807"/>
                  <a:gd name="connsiteX4" fmla="*/ 8162 w 138973"/>
                  <a:gd name="connsiteY4" fmla="*/ 126492 h 249807"/>
                  <a:gd name="connsiteX0" fmla="*/ 8162 w 138973"/>
                  <a:gd name="connsiteY0" fmla="*/ 126492 h 249807"/>
                  <a:gd name="connsiteX1" fmla="*/ 47533 w 138973"/>
                  <a:gd name="connsiteY1" fmla="*/ 1 h 249807"/>
                  <a:gd name="connsiteX2" fmla="*/ 138973 w 138973"/>
                  <a:gd name="connsiteY2" fmla="*/ 124904 h 249807"/>
                  <a:gd name="connsiteX3" fmla="*/ 47533 w 138973"/>
                  <a:gd name="connsiteY3" fmla="*/ 249807 h 249807"/>
                  <a:gd name="connsiteX4" fmla="*/ 8162 w 138973"/>
                  <a:gd name="connsiteY4" fmla="*/ 126492 h 249807"/>
                  <a:gd name="connsiteX0" fmla="*/ 13886 w 144697"/>
                  <a:gd name="connsiteY0" fmla="*/ 126492 h 249807"/>
                  <a:gd name="connsiteX1" fmla="*/ 53257 w 144697"/>
                  <a:gd name="connsiteY1" fmla="*/ 1 h 249807"/>
                  <a:gd name="connsiteX2" fmla="*/ 144697 w 144697"/>
                  <a:gd name="connsiteY2" fmla="*/ 124904 h 249807"/>
                  <a:gd name="connsiteX3" fmla="*/ 53257 w 144697"/>
                  <a:gd name="connsiteY3" fmla="*/ 249807 h 249807"/>
                  <a:gd name="connsiteX4" fmla="*/ 13886 w 144697"/>
                  <a:gd name="connsiteY4" fmla="*/ 126492 h 249807"/>
                  <a:gd name="connsiteX0" fmla="*/ 9819 w 140630"/>
                  <a:gd name="connsiteY0" fmla="*/ 126492 h 233932"/>
                  <a:gd name="connsiteX1" fmla="*/ 49190 w 140630"/>
                  <a:gd name="connsiteY1" fmla="*/ 1 h 233932"/>
                  <a:gd name="connsiteX2" fmla="*/ 140630 w 140630"/>
                  <a:gd name="connsiteY2" fmla="*/ 124904 h 233932"/>
                  <a:gd name="connsiteX3" fmla="*/ 74590 w 140630"/>
                  <a:gd name="connsiteY3" fmla="*/ 233932 h 233932"/>
                  <a:gd name="connsiteX4" fmla="*/ 9819 w 140630"/>
                  <a:gd name="connsiteY4" fmla="*/ 126492 h 233932"/>
                  <a:gd name="connsiteX0" fmla="*/ 9819 w 140630"/>
                  <a:gd name="connsiteY0" fmla="*/ 126492 h 233932"/>
                  <a:gd name="connsiteX1" fmla="*/ 49190 w 140630"/>
                  <a:gd name="connsiteY1" fmla="*/ 1 h 233932"/>
                  <a:gd name="connsiteX2" fmla="*/ 140630 w 140630"/>
                  <a:gd name="connsiteY2" fmla="*/ 124904 h 233932"/>
                  <a:gd name="connsiteX3" fmla="*/ 74590 w 140630"/>
                  <a:gd name="connsiteY3" fmla="*/ 233932 h 233932"/>
                  <a:gd name="connsiteX4" fmla="*/ 9819 w 140630"/>
                  <a:gd name="connsiteY4" fmla="*/ 126492 h 233932"/>
                  <a:gd name="connsiteX0" fmla="*/ 15725 w 146536"/>
                  <a:gd name="connsiteY0" fmla="*/ 129567 h 237007"/>
                  <a:gd name="connsiteX1" fmla="*/ 55096 w 146536"/>
                  <a:gd name="connsiteY1" fmla="*/ 3076 h 237007"/>
                  <a:gd name="connsiteX2" fmla="*/ 146536 w 146536"/>
                  <a:gd name="connsiteY2" fmla="*/ 127979 h 237007"/>
                  <a:gd name="connsiteX3" fmla="*/ 80496 w 146536"/>
                  <a:gd name="connsiteY3" fmla="*/ 237007 h 237007"/>
                  <a:gd name="connsiteX4" fmla="*/ 15725 w 146536"/>
                  <a:gd name="connsiteY4" fmla="*/ 129567 h 237007"/>
                  <a:gd name="connsiteX0" fmla="*/ 559 w 139307"/>
                  <a:gd name="connsiteY0" fmla="*/ 126495 h 233938"/>
                  <a:gd name="connsiteX1" fmla="*/ 39930 w 139307"/>
                  <a:gd name="connsiteY1" fmla="*/ 4 h 233938"/>
                  <a:gd name="connsiteX2" fmla="*/ 139307 w 139307"/>
                  <a:gd name="connsiteY2" fmla="*/ 123319 h 233938"/>
                  <a:gd name="connsiteX3" fmla="*/ 65330 w 139307"/>
                  <a:gd name="connsiteY3" fmla="*/ 233935 h 233938"/>
                  <a:gd name="connsiteX4" fmla="*/ 559 w 139307"/>
                  <a:gd name="connsiteY4" fmla="*/ 126495 h 233938"/>
                  <a:gd name="connsiteX0" fmla="*/ 559 w 139330"/>
                  <a:gd name="connsiteY0" fmla="*/ 126519 h 233962"/>
                  <a:gd name="connsiteX1" fmla="*/ 39930 w 139330"/>
                  <a:gd name="connsiteY1" fmla="*/ 28 h 233962"/>
                  <a:gd name="connsiteX2" fmla="*/ 139307 w 139330"/>
                  <a:gd name="connsiteY2" fmla="*/ 123343 h 233962"/>
                  <a:gd name="connsiteX3" fmla="*/ 65330 w 139330"/>
                  <a:gd name="connsiteY3" fmla="*/ 233959 h 233962"/>
                  <a:gd name="connsiteX4" fmla="*/ 559 w 139330"/>
                  <a:gd name="connsiteY4" fmla="*/ 126519 h 233962"/>
                  <a:gd name="connsiteX0" fmla="*/ 559 w 139330"/>
                  <a:gd name="connsiteY0" fmla="*/ 126519 h 233962"/>
                  <a:gd name="connsiteX1" fmla="*/ 39930 w 139330"/>
                  <a:gd name="connsiteY1" fmla="*/ 28 h 233962"/>
                  <a:gd name="connsiteX2" fmla="*/ 139307 w 139330"/>
                  <a:gd name="connsiteY2" fmla="*/ 123343 h 233962"/>
                  <a:gd name="connsiteX3" fmla="*/ 65330 w 139330"/>
                  <a:gd name="connsiteY3" fmla="*/ 233959 h 233962"/>
                  <a:gd name="connsiteX4" fmla="*/ 559 w 139330"/>
                  <a:gd name="connsiteY4" fmla="*/ 126519 h 233962"/>
                  <a:gd name="connsiteX0" fmla="*/ 16239 w 155136"/>
                  <a:gd name="connsiteY0" fmla="*/ 129607 h 237050"/>
                  <a:gd name="connsiteX1" fmla="*/ 55610 w 155136"/>
                  <a:gd name="connsiteY1" fmla="*/ 3116 h 237050"/>
                  <a:gd name="connsiteX2" fmla="*/ 154987 w 155136"/>
                  <a:gd name="connsiteY2" fmla="*/ 126431 h 237050"/>
                  <a:gd name="connsiteX3" fmla="*/ 81010 w 155136"/>
                  <a:gd name="connsiteY3" fmla="*/ 237047 h 237050"/>
                  <a:gd name="connsiteX4" fmla="*/ 16239 w 155136"/>
                  <a:gd name="connsiteY4" fmla="*/ 129607 h 237050"/>
                  <a:gd name="connsiteX0" fmla="*/ 9726 w 148539"/>
                  <a:gd name="connsiteY0" fmla="*/ 129607 h 237050"/>
                  <a:gd name="connsiteX1" fmla="*/ 49097 w 148539"/>
                  <a:gd name="connsiteY1" fmla="*/ 3116 h 237050"/>
                  <a:gd name="connsiteX2" fmla="*/ 148474 w 148539"/>
                  <a:gd name="connsiteY2" fmla="*/ 126431 h 237050"/>
                  <a:gd name="connsiteX3" fmla="*/ 74497 w 148539"/>
                  <a:gd name="connsiteY3" fmla="*/ 237047 h 237050"/>
                  <a:gd name="connsiteX4" fmla="*/ 9726 w 148539"/>
                  <a:gd name="connsiteY4" fmla="*/ 129607 h 237050"/>
                  <a:gd name="connsiteX0" fmla="*/ 626 w 136222"/>
                  <a:gd name="connsiteY0" fmla="*/ 124913 h 233940"/>
                  <a:gd name="connsiteX1" fmla="*/ 36822 w 136222"/>
                  <a:gd name="connsiteY1" fmla="*/ 9 h 233940"/>
                  <a:gd name="connsiteX2" fmla="*/ 136199 w 136222"/>
                  <a:gd name="connsiteY2" fmla="*/ 123324 h 233940"/>
                  <a:gd name="connsiteX3" fmla="*/ 62222 w 136222"/>
                  <a:gd name="connsiteY3" fmla="*/ 233940 h 233940"/>
                  <a:gd name="connsiteX4" fmla="*/ 626 w 136222"/>
                  <a:gd name="connsiteY4" fmla="*/ 124913 h 233940"/>
                  <a:gd name="connsiteX0" fmla="*/ 15404 w 151000"/>
                  <a:gd name="connsiteY0" fmla="*/ 124913 h 233942"/>
                  <a:gd name="connsiteX1" fmla="*/ 51600 w 151000"/>
                  <a:gd name="connsiteY1" fmla="*/ 9 h 233942"/>
                  <a:gd name="connsiteX2" fmla="*/ 150977 w 151000"/>
                  <a:gd name="connsiteY2" fmla="*/ 123324 h 233942"/>
                  <a:gd name="connsiteX3" fmla="*/ 77000 w 151000"/>
                  <a:gd name="connsiteY3" fmla="*/ 233940 h 233942"/>
                  <a:gd name="connsiteX4" fmla="*/ 15404 w 151000"/>
                  <a:gd name="connsiteY4" fmla="*/ 124913 h 233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000" h="233942">
                    <a:moveTo>
                      <a:pt x="15404" y="124913"/>
                    </a:moveTo>
                    <a:cubicBezTo>
                      <a:pt x="-26929" y="35125"/>
                      <a:pt x="29005" y="274"/>
                      <a:pt x="51600" y="9"/>
                    </a:cubicBezTo>
                    <a:cubicBezTo>
                      <a:pt x="74195" y="-256"/>
                      <a:pt x="152564" y="5129"/>
                      <a:pt x="150977" y="123324"/>
                    </a:cubicBezTo>
                    <a:cubicBezTo>
                      <a:pt x="149390" y="211356"/>
                      <a:pt x="99595" y="233675"/>
                      <a:pt x="77000" y="233940"/>
                    </a:cubicBezTo>
                    <a:cubicBezTo>
                      <a:pt x="54405" y="234205"/>
                      <a:pt x="57737" y="214701"/>
                      <a:pt x="15404" y="124913"/>
                    </a:cubicBezTo>
                    <a:close/>
                  </a:path>
                </a:pathLst>
              </a:custGeom>
              <a:solidFill>
                <a:schemeClr val="accent5"/>
              </a:solidFill>
              <a:ln w="0">
                <a:solidFill>
                  <a:schemeClr val="accent5"/>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81" name="Group 180">
              <a:extLst>
                <a:ext uri="{FF2B5EF4-FFF2-40B4-BE49-F238E27FC236}">
                  <a16:creationId xmlns:a16="http://schemas.microsoft.com/office/drawing/2014/main" id="{D09024A9-2FEB-4FAF-BF7D-948FA2417E7F}"/>
                </a:ext>
              </a:extLst>
            </p:cNvPr>
            <p:cNvGrpSpPr/>
            <p:nvPr/>
          </p:nvGrpSpPr>
          <p:grpSpPr>
            <a:xfrm>
              <a:off x="5080442" y="4501246"/>
              <a:ext cx="436454" cy="427573"/>
              <a:chOff x="4099987" y="4322227"/>
              <a:chExt cx="436454" cy="427573"/>
            </a:xfrm>
            <a:solidFill>
              <a:schemeClr val="accent5">
                <a:lumMod val="60000"/>
                <a:lumOff val="40000"/>
              </a:schemeClr>
            </a:solidFill>
          </p:grpSpPr>
          <p:grpSp>
            <p:nvGrpSpPr>
              <p:cNvPr id="182" name="Group 181">
                <a:extLst>
                  <a:ext uri="{FF2B5EF4-FFF2-40B4-BE49-F238E27FC236}">
                    <a16:creationId xmlns:a16="http://schemas.microsoft.com/office/drawing/2014/main" id="{EA7464E5-F4BE-4891-B521-FDD81AF7C2E3}"/>
                  </a:ext>
                </a:extLst>
              </p:cNvPr>
              <p:cNvGrpSpPr/>
              <p:nvPr/>
            </p:nvGrpSpPr>
            <p:grpSpPr>
              <a:xfrm>
                <a:off x="4099987" y="4322227"/>
                <a:ext cx="436454" cy="427573"/>
                <a:chOff x="9898856" y="3212305"/>
                <a:chExt cx="234224" cy="229458"/>
              </a:xfrm>
              <a:grpFill/>
            </p:grpSpPr>
            <p:sp>
              <p:nvSpPr>
                <p:cNvPr id="184" name="Oval 183">
                  <a:extLst>
                    <a:ext uri="{FF2B5EF4-FFF2-40B4-BE49-F238E27FC236}">
                      <a16:creationId xmlns:a16="http://schemas.microsoft.com/office/drawing/2014/main" id="{A058BC1B-F5DF-4A0A-8CA1-86A136722C17}"/>
                    </a:ext>
                  </a:extLst>
                </p:cNvPr>
                <p:cNvSpPr/>
                <p:nvPr/>
              </p:nvSpPr>
              <p:spPr bwMode="auto">
                <a:xfrm>
                  <a:off x="9936956" y="3248024"/>
                  <a:ext cx="158353" cy="158353"/>
                </a:xfrm>
                <a:prstGeom prst="ellipse">
                  <a:avLst/>
                </a:prstGeom>
                <a:grpFill/>
                <a:ln>
                  <a:solidFill>
                    <a:schemeClr val="accent5"/>
                  </a:solidFill>
                </a:ln>
              </p:spPr>
              <p:txBody>
                <a:bodyPr wrap="squar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85" name="Oval 184">
                  <a:extLst>
                    <a:ext uri="{FF2B5EF4-FFF2-40B4-BE49-F238E27FC236}">
                      <a16:creationId xmlns:a16="http://schemas.microsoft.com/office/drawing/2014/main" id="{2F04EB23-3096-492A-8E58-DF2395AEFCCA}"/>
                    </a:ext>
                  </a:extLst>
                </p:cNvPr>
                <p:cNvSpPr/>
                <p:nvPr/>
              </p:nvSpPr>
              <p:spPr bwMode="auto">
                <a:xfrm>
                  <a:off x="9926239" y="323730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86" name="Oval 185">
                  <a:extLst>
                    <a:ext uri="{FF2B5EF4-FFF2-40B4-BE49-F238E27FC236}">
                      <a16:creationId xmlns:a16="http://schemas.microsoft.com/office/drawing/2014/main" id="{F7C60345-9F09-4344-A932-9F1F1B5B1067}"/>
                    </a:ext>
                  </a:extLst>
                </p:cNvPr>
                <p:cNvSpPr/>
                <p:nvPr/>
              </p:nvSpPr>
              <p:spPr bwMode="auto">
                <a:xfrm>
                  <a:off x="10066731" y="3382565"/>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87" name="Oval 186">
                  <a:extLst>
                    <a:ext uri="{FF2B5EF4-FFF2-40B4-BE49-F238E27FC236}">
                      <a16:creationId xmlns:a16="http://schemas.microsoft.com/office/drawing/2014/main" id="{792BAA55-94B4-414E-9042-631A4A13FC74}"/>
                    </a:ext>
                  </a:extLst>
                </p:cNvPr>
                <p:cNvSpPr/>
                <p:nvPr/>
              </p:nvSpPr>
              <p:spPr bwMode="auto">
                <a:xfrm>
                  <a:off x="10021491" y="3212305"/>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88" name="Oval 187">
                  <a:extLst>
                    <a:ext uri="{FF2B5EF4-FFF2-40B4-BE49-F238E27FC236}">
                      <a16:creationId xmlns:a16="http://schemas.microsoft.com/office/drawing/2014/main" id="{33ACCC83-1457-4A1E-958C-F492FF4437D0}"/>
                    </a:ext>
                  </a:extLst>
                </p:cNvPr>
                <p:cNvSpPr/>
                <p:nvPr/>
              </p:nvSpPr>
              <p:spPr bwMode="auto">
                <a:xfrm>
                  <a:off x="10096504" y="328483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89" name="Oval 188">
                  <a:extLst>
                    <a:ext uri="{FF2B5EF4-FFF2-40B4-BE49-F238E27FC236}">
                      <a16:creationId xmlns:a16="http://schemas.microsoft.com/office/drawing/2014/main" id="{1C21717C-C6CF-4A80-A677-620D9BB62527}"/>
                    </a:ext>
                  </a:extLst>
                </p:cNvPr>
                <p:cNvSpPr/>
                <p:nvPr/>
              </p:nvSpPr>
              <p:spPr bwMode="auto">
                <a:xfrm>
                  <a:off x="9898856" y="3334650"/>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90" name="Oval 189">
                  <a:extLst>
                    <a:ext uri="{FF2B5EF4-FFF2-40B4-BE49-F238E27FC236}">
                      <a16:creationId xmlns:a16="http://schemas.microsoft.com/office/drawing/2014/main" id="{F0EB9A3D-FB1C-4DD3-A318-08D7858A8610}"/>
                    </a:ext>
                  </a:extLst>
                </p:cNvPr>
                <p:cNvSpPr/>
                <p:nvPr/>
              </p:nvSpPr>
              <p:spPr bwMode="auto">
                <a:xfrm>
                  <a:off x="9972676" y="3405186"/>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91" name="Oval 190">
                  <a:extLst>
                    <a:ext uri="{FF2B5EF4-FFF2-40B4-BE49-F238E27FC236}">
                      <a16:creationId xmlns:a16="http://schemas.microsoft.com/office/drawing/2014/main" id="{5D42C6CD-13BF-4BF3-9C9E-700F750DDEDE}"/>
                    </a:ext>
                  </a:extLst>
                </p:cNvPr>
                <p:cNvSpPr/>
                <p:nvPr/>
              </p:nvSpPr>
              <p:spPr bwMode="auto">
                <a:xfrm>
                  <a:off x="10092929" y="3334689"/>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92" name="Oval 191">
                  <a:extLst>
                    <a:ext uri="{FF2B5EF4-FFF2-40B4-BE49-F238E27FC236}">
                      <a16:creationId xmlns:a16="http://schemas.microsoft.com/office/drawing/2014/main" id="{2229ABBD-36F6-4544-8D9E-20BB616998DD}"/>
                    </a:ext>
                  </a:extLst>
                </p:cNvPr>
                <p:cNvSpPr/>
                <p:nvPr/>
              </p:nvSpPr>
              <p:spPr bwMode="auto">
                <a:xfrm>
                  <a:off x="10021491" y="3405187"/>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93" name="Oval 192">
                  <a:extLst>
                    <a:ext uri="{FF2B5EF4-FFF2-40B4-BE49-F238E27FC236}">
                      <a16:creationId xmlns:a16="http://schemas.microsoft.com/office/drawing/2014/main" id="{A5165766-18C2-427E-9ED1-B11444350A68}"/>
                    </a:ext>
                  </a:extLst>
                </p:cNvPr>
                <p:cNvSpPr/>
                <p:nvPr/>
              </p:nvSpPr>
              <p:spPr bwMode="auto">
                <a:xfrm>
                  <a:off x="9926240" y="3374564"/>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94" name="Oval 193">
                  <a:extLst>
                    <a:ext uri="{FF2B5EF4-FFF2-40B4-BE49-F238E27FC236}">
                      <a16:creationId xmlns:a16="http://schemas.microsoft.com/office/drawing/2014/main" id="{29AD4D9D-C2A7-414C-986F-222E45368536}"/>
                    </a:ext>
                  </a:extLst>
                </p:cNvPr>
                <p:cNvSpPr/>
                <p:nvPr/>
              </p:nvSpPr>
              <p:spPr bwMode="auto">
                <a:xfrm>
                  <a:off x="9900381" y="3284119"/>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95" name="Oval 194">
                  <a:extLst>
                    <a:ext uri="{FF2B5EF4-FFF2-40B4-BE49-F238E27FC236}">
                      <a16:creationId xmlns:a16="http://schemas.microsoft.com/office/drawing/2014/main" id="{AB419462-F766-4E2C-9DCD-D6C35A4B3AA1}"/>
                    </a:ext>
                  </a:extLst>
                </p:cNvPr>
                <p:cNvSpPr/>
                <p:nvPr/>
              </p:nvSpPr>
              <p:spPr bwMode="auto">
                <a:xfrm>
                  <a:off x="9972676" y="3216211"/>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196" name="Oval 195">
                  <a:extLst>
                    <a:ext uri="{FF2B5EF4-FFF2-40B4-BE49-F238E27FC236}">
                      <a16:creationId xmlns:a16="http://schemas.microsoft.com/office/drawing/2014/main" id="{0AD5640D-4413-4A09-B835-D1878E49DE83}"/>
                    </a:ext>
                  </a:extLst>
                </p:cNvPr>
                <p:cNvSpPr/>
                <p:nvPr/>
              </p:nvSpPr>
              <p:spPr bwMode="auto">
                <a:xfrm>
                  <a:off x="10068783" y="323730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grpSp>
          <p:sp>
            <p:nvSpPr>
              <p:cNvPr id="183" name="Oval 3">
                <a:extLst>
                  <a:ext uri="{FF2B5EF4-FFF2-40B4-BE49-F238E27FC236}">
                    <a16:creationId xmlns:a16="http://schemas.microsoft.com/office/drawing/2014/main" id="{CA6FB421-26C9-49B2-B3BE-618E2E1E82DE}"/>
                  </a:ext>
                </a:extLst>
              </p:cNvPr>
              <p:cNvSpPr/>
              <p:nvPr/>
            </p:nvSpPr>
            <p:spPr bwMode="auto">
              <a:xfrm>
                <a:off x="4294416" y="4427007"/>
                <a:ext cx="134861" cy="208938"/>
              </a:xfrm>
              <a:custGeom>
                <a:avLst/>
                <a:gdLst>
                  <a:gd name="connsiteX0" fmla="*/ 0 w 182880"/>
                  <a:gd name="connsiteY0" fmla="*/ 124903 h 249806"/>
                  <a:gd name="connsiteX1" fmla="*/ 91440 w 182880"/>
                  <a:gd name="connsiteY1" fmla="*/ 0 h 249806"/>
                  <a:gd name="connsiteX2" fmla="*/ 182880 w 182880"/>
                  <a:gd name="connsiteY2" fmla="*/ 124903 h 249806"/>
                  <a:gd name="connsiteX3" fmla="*/ 91440 w 182880"/>
                  <a:gd name="connsiteY3" fmla="*/ 249806 h 249806"/>
                  <a:gd name="connsiteX4" fmla="*/ 0 w 182880"/>
                  <a:gd name="connsiteY4" fmla="*/ 124903 h 249806"/>
                  <a:gd name="connsiteX0" fmla="*/ 0 w 137160"/>
                  <a:gd name="connsiteY0" fmla="*/ 124903 h 249806"/>
                  <a:gd name="connsiteX1" fmla="*/ 45720 w 137160"/>
                  <a:gd name="connsiteY1" fmla="*/ 0 h 249806"/>
                  <a:gd name="connsiteX2" fmla="*/ 137160 w 137160"/>
                  <a:gd name="connsiteY2" fmla="*/ 124903 h 249806"/>
                  <a:gd name="connsiteX3" fmla="*/ 45720 w 137160"/>
                  <a:gd name="connsiteY3" fmla="*/ 249806 h 249806"/>
                  <a:gd name="connsiteX4" fmla="*/ 0 w 137160"/>
                  <a:gd name="connsiteY4" fmla="*/ 124903 h 249806"/>
                  <a:gd name="connsiteX0" fmla="*/ 0 w 160973"/>
                  <a:gd name="connsiteY0" fmla="*/ 126491 h 249806"/>
                  <a:gd name="connsiteX1" fmla="*/ 69533 w 160973"/>
                  <a:gd name="connsiteY1" fmla="*/ 0 h 249806"/>
                  <a:gd name="connsiteX2" fmla="*/ 160973 w 160973"/>
                  <a:gd name="connsiteY2" fmla="*/ 124903 h 249806"/>
                  <a:gd name="connsiteX3" fmla="*/ 69533 w 160973"/>
                  <a:gd name="connsiteY3" fmla="*/ 249806 h 249806"/>
                  <a:gd name="connsiteX4" fmla="*/ 0 w 160973"/>
                  <a:gd name="connsiteY4" fmla="*/ 126491 h 249806"/>
                  <a:gd name="connsiteX0" fmla="*/ 0 w 160973"/>
                  <a:gd name="connsiteY0" fmla="*/ 126491 h 249806"/>
                  <a:gd name="connsiteX1" fmla="*/ 69533 w 160973"/>
                  <a:gd name="connsiteY1" fmla="*/ 0 h 249806"/>
                  <a:gd name="connsiteX2" fmla="*/ 160973 w 160973"/>
                  <a:gd name="connsiteY2" fmla="*/ 124903 h 249806"/>
                  <a:gd name="connsiteX3" fmla="*/ 69533 w 160973"/>
                  <a:gd name="connsiteY3" fmla="*/ 249806 h 249806"/>
                  <a:gd name="connsiteX4" fmla="*/ 0 w 160973"/>
                  <a:gd name="connsiteY4" fmla="*/ 126491 h 249806"/>
                  <a:gd name="connsiteX0" fmla="*/ 1753 w 162726"/>
                  <a:gd name="connsiteY0" fmla="*/ 127201 h 250516"/>
                  <a:gd name="connsiteX1" fmla="*/ 71286 w 162726"/>
                  <a:gd name="connsiteY1" fmla="*/ 710 h 250516"/>
                  <a:gd name="connsiteX2" fmla="*/ 162726 w 162726"/>
                  <a:gd name="connsiteY2" fmla="*/ 125613 h 250516"/>
                  <a:gd name="connsiteX3" fmla="*/ 71286 w 162726"/>
                  <a:gd name="connsiteY3" fmla="*/ 250516 h 250516"/>
                  <a:gd name="connsiteX4" fmla="*/ 1753 w 162726"/>
                  <a:gd name="connsiteY4" fmla="*/ 127201 h 250516"/>
                  <a:gd name="connsiteX0" fmla="*/ 0 w 130811"/>
                  <a:gd name="connsiteY0" fmla="*/ 126492 h 249807"/>
                  <a:gd name="connsiteX1" fmla="*/ 39371 w 130811"/>
                  <a:gd name="connsiteY1" fmla="*/ 1 h 249807"/>
                  <a:gd name="connsiteX2" fmla="*/ 130811 w 130811"/>
                  <a:gd name="connsiteY2" fmla="*/ 124904 h 249807"/>
                  <a:gd name="connsiteX3" fmla="*/ 39371 w 130811"/>
                  <a:gd name="connsiteY3" fmla="*/ 249807 h 249807"/>
                  <a:gd name="connsiteX4" fmla="*/ 0 w 130811"/>
                  <a:gd name="connsiteY4" fmla="*/ 126492 h 249807"/>
                  <a:gd name="connsiteX0" fmla="*/ 0 w 130811"/>
                  <a:gd name="connsiteY0" fmla="*/ 126492 h 249807"/>
                  <a:gd name="connsiteX1" fmla="*/ 39371 w 130811"/>
                  <a:gd name="connsiteY1" fmla="*/ 1 h 249807"/>
                  <a:gd name="connsiteX2" fmla="*/ 130811 w 130811"/>
                  <a:gd name="connsiteY2" fmla="*/ 124904 h 249807"/>
                  <a:gd name="connsiteX3" fmla="*/ 39371 w 130811"/>
                  <a:gd name="connsiteY3" fmla="*/ 249807 h 249807"/>
                  <a:gd name="connsiteX4" fmla="*/ 0 w 130811"/>
                  <a:gd name="connsiteY4" fmla="*/ 126492 h 249807"/>
                  <a:gd name="connsiteX0" fmla="*/ 8162 w 138973"/>
                  <a:gd name="connsiteY0" fmla="*/ 126492 h 249807"/>
                  <a:gd name="connsiteX1" fmla="*/ 47533 w 138973"/>
                  <a:gd name="connsiteY1" fmla="*/ 1 h 249807"/>
                  <a:gd name="connsiteX2" fmla="*/ 138973 w 138973"/>
                  <a:gd name="connsiteY2" fmla="*/ 124904 h 249807"/>
                  <a:gd name="connsiteX3" fmla="*/ 47533 w 138973"/>
                  <a:gd name="connsiteY3" fmla="*/ 249807 h 249807"/>
                  <a:gd name="connsiteX4" fmla="*/ 8162 w 138973"/>
                  <a:gd name="connsiteY4" fmla="*/ 126492 h 249807"/>
                  <a:gd name="connsiteX0" fmla="*/ 8162 w 138973"/>
                  <a:gd name="connsiteY0" fmla="*/ 126492 h 249807"/>
                  <a:gd name="connsiteX1" fmla="*/ 47533 w 138973"/>
                  <a:gd name="connsiteY1" fmla="*/ 1 h 249807"/>
                  <a:gd name="connsiteX2" fmla="*/ 138973 w 138973"/>
                  <a:gd name="connsiteY2" fmla="*/ 124904 h 249807"/>
                  <a:gd name="connsiteX3" fmla="*/ 47533 w 138973"/>
                  <a:gd name="connsiteY3" fmla="*/ 249807 h 249807"/>
                  <a:gd name="connsiteX4" fmla="*/ 8162 w 138973"/>
                  <a:gd name="connsiteY4" fmla="*/ 126492 h 249807"/>
                  <a:gd name="connsiteX0" fmla="*/ 13886 w 144697"/>
                  <a:gd name="connsiteY0" fmla="*/ 126492 h 249807"/>
                  <a:gd name="connsiteX1" fmla="*/ 53257 w 144697"/>
                  <a:gd name="connsiteY1" fmla="*/ 1 h 249807"/>
                  <a:gd name="connsiteX2" fmla="*/ 144697 w 144697"/>
                  <a:gd name="connsiteY2" fmla="*/ 124904 h 249807"/>
                  <a:gd name="connsiteX3" fmla="*/ 53257 w 144697"/>
                  <a:gd name="connsiteY3" fmla="*/ 249807 h 249807"/>
                  <a:gd name="connsiteX4" fmla="*/ 13886 w 144697"/>
                  <a:gd name="connsiteY4" fmla="*/ 126492 h 249807"/>
                  <a:gd name="connsiteX0" fmla="*/ 9819 w 140630"/>
                  <a:gd name="connsiteY0" fmla="*/ 126492 h 233932"/>
                  <a:gd name="connsiteX1" fmla="*/ 49190 w 140630"/>
                  <a:gd name="connsiteY1" fmla="*/ 1 h 233932"/>
                  <a:gd name="connsiteX2" fmla="*/ 140630 w 140630"/>
                  <a:gd name="connsiteY2" fmla="*/ 124904 h 233932"/>
                  <a:gd name="connsiteX3" fmla="*/ 74590 w 140630"/>
                  <a:gd name="connsiteY3" fmla="*/ 233932 h 233932"/>
                  <a:gd name="connsiteX4" fmla="*/ 9819 w 140630"/>
                  <a:gd name="connsiteY4" fmla="*/ 126492 h 233932"/>
                  <a:gd name="connsiteX0" fmla="*/ 9819 w 140630"/>
                  <a:gd name="connsiteY0" fmla="*/ 126492 h 233932"/>
                  <a:gd name="connsiteX1" fmla="*/ 49190 w 140630"/>
                  <a:gd name="connsiteY1" fmla="*/ 1 h 233932"/>
                  <a:gd name="connsiteX2" fmla="*/ 140630 w 140630"/>
                  <a:gd name="connsiteY2" fmla="*/ 124904 h 233932"/>
                  <a:gd name="connsiteX3" fmla="*/ 74590 w 140630"/>
                  <a:gd name="connsiteY3" fmla="*/ 233932 h 233932"/>
                  <a:gd name="connsiteX4" fmla="*/ 9819 w 140630"/>
                  <a:gd name="connsiteY4" fmla="*/ 126492 h 233932"/>
                  <a:gd name="connsiteX0" fmla="*/ 15725 w 146536"/>
                  <a:gd name="connsiteY0" fmla="*/ 129567 h 237007"/>
                  <a:gd name="connsiteX1" fmla="*/ 55096 w 146536"/>
                  <a:gd name="connsiteY1" fmla="*/ 3076 h 237007"/>
                  <a:gd name="connsiteX2" fmla="*/ 146536 w 146536"/>
                  <a:gd name="connsiteY2" fmla="*/ 127979 h 237007"/>
                  <a:gd name="connsiteX3" fmla="*/ 80496 w 146536"/>
                  <a:gd name="connsiteY3" fmla="*/ 237007 h 237007"/>
                  <a:gd name="connsiteX4" fmla="*/ 15725 w 146536"/>
                  <a:gd name="connsiteY4" fmla="*/ 129567 h 237007"/>
                  <a:gd name="connsiteX0" fmla="*/ 559 w 139307"/>
                  <a:gd name="connsiteY0" fmla="*/ 126495 h 233938"/>
                  <a:gd name="connsiteX1" fmla="*/ 39930 w 139307"/>
                  <a:gd name="connsiteY1" fmla="*/ 4 h 233938"/>
                  <a:gd name="connsiteX2" fmla="*/ 139307 w 139307"/>
                  <a:gd name="connsiteY2" fmla="*/ 123319 h 233938"/>
                  <a:gd name="connsiteX3" fmla="*/ 65330 w 139307"/>
                  <a:gd name="connsiteY3" fmla="*/ 233935 h 233938"/>
                  <a:gd name="connsiteX4" fmla="*/ 559 w 139307"/>
                  <a:gd name="connsiteY4" fmla="*/ 126495 h 233938"/>
                  <a:gd name="connsiteX0" fmla="*/ 559 w 139330"/>
                  <a:gd name="connsiteY0" fmla="*/ 126519 h 233962"/>
                  <a:gd name="connsiteX1" fmla="*/ 39930 w 139330"/>
                  <a:gd name="connsiteY1" fmla="*/ 28 h 233962"/>
                  <a:gd name="connsiteX2" fmla="*/ 139307 w 139330"/>
                  <a:gd name="connsiteY2" fmla="*/ 123343 h 233962"/>
                  <a:gd name="connsiteX3" fmla="*/ 65330 w 139330"/>
                  <a:gd name="connsiteY3" fmla="*/ 233959 h 233962"/>
                  <a:gd name="connsiteX4" fmla="*/ 559 w 139330"/>
                  <a:gd name="connsiteY4" fmla="*/ 126519 h 233962"/>
                  <a:gd name="connsiteX0" fmla="*/ 559 w 139330"/>
                  <a:gd name="connsiteY0" fmla="*/ 126519 h 233962"/>
                  <a:gd name="connsiteX1" fmla="*/ 39930 w 139330"/>
                  <a:gd name="connsiteY1" fmla="*/ 28 h 233962"/>
                  <a:gd name="connsiteX2" fmla="*/ 139307 w 139330"/>
                  <a:gd name="connsiteY2" fmla="*/ 123343 h 233962"/>
                  <a:gd name="connsiteX3" fmla="*/ 65330 w 139330"/>
                  <a:gd name="connsiteY3" fmla="*/ 233959 h 233962"/>
                  <a:gd name="connsiteX4" fmla="*/ 559 w 139330"/>
                  <a:gd name="connsiteY4" fmla="*/ 126519 h 233962"/>
                  <a:gd name="connsiteX0" fmla="*/ 16239 w 155136"/>
                  <a:gd name="connsiteY0" fmla="*/ 129607 h 237050"/>
                  <a:gd name="connsiteX1" fmla="*/ 55610 w 155136"/>
                  <a:gd name="connsiteY1" fmla="*/ 3116 h 237050"/>
                  <a:gd name="connsiteX2" fmla="*/ 154987 w 155136"/>
                  <a:gd name="connsiteY2" fmla="*/ 126431 h 237050"/>
                  <a:gd name="connsiteX3" fmla="*/ 81010 w 155136"/>
                  <a:gd name="connsiteY3" fmla="*/ 237047 h 237050"/>
                  <a:gd name="connsiteX4" fmla="*/ 16239 w 155136"/>
                  <a:gd name="connsiteY4" fmla="*/ 129607 h 237050"/>
                  <a:gd name="connsiteX0" fmla="*/ 9726 w 148539"/>
                  <a:gd name="connsiteY0" fmla="*/ 129607 h 237050"/>
                  <a:gd name="connsiteX1" fmla="*/ 49097 w 148539"/>
                  <a:gd name="connsiteY1" fmla="*/ 3116 h 237050"/>
                  <a:gd name="connsiteX2" fmla="*/ 148474 w 148539"/>
                  <a:gd name="connsiteY2" fmla="*/ 126431 h 237050"/>
                  <a:gd name="connsiteX3" fmla="*/ 74497 w 148539"/>
                  <a:gd name="connsiteY3" fmla="*/ 237047 h 237050"/>
                  <a:gd name="connsiteX4" fmla="*/ 9726 w 148539"/>
                  <a:gd name="connsiteY4" fmla="*/ 129607 h 237050"/>
                  <a:gd name="connsiteX0" fmla="*/ 626 w 136222"/>
                  <a:gd name="connsiteY0" fmla="*/ 124913 h 233940"/>
                  <a:gd name="connsiteX1" fmla="*/ 36822 w 136222"/>
                  <a:gd name="connsiteY1" fmla="*/ 9 h 233940"/>
                  <a:gd name="connsiteX2" fmla="*/ 136199 w 136222"/>
                  <a:gd name="connsiteY2" fmla="*/ 123324 h 233940"/>
                  <a:gd name="connsiteX3" fmla="*/ 62222 w 136222"/>
                  <a:gd name="connsiteY3" fmla="*/ 233940 h 233940"/>
                  <a:gd name="connsiteX4" fmla="*/ 626 w 136222"/>
                  <a:gd name="connsiteY4" fmla="*/ 124913 h 233940"/>
                  <a:gd name="connsiteX0" fmla="*/ 15404 w 151000"/>
                  <a:gd name="connsiteY0" fmla="*/ 124913 h 233942"/>
                  <a:gd name="connsiteX1" fmla="*/ 51600 w 151000"/>
                  <a:gd name="connsiteY1" fmla="*/ 9 h 233942"/>
                  <a:gd name="connsiteX2" fmla="*/ 150977 w 151000"/>
                  <a:gd name="connsiteY2" fmla="*/ 123324 h 233942"/>
                  <a:gd name="connsiteX3" fmla="*/ 77000 w 151000"/>
                  <a:gd name="connsiteY3" fmla="*/ 233940 h 233942"/>
                  <a:gd name="connsiteX4" fmla="*/ 15404 w 151000"/>
                  <a:gd name="connsiteY4" fmla="*/ 124913 h 233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000" h="233942">
                    <a:moveTo>
                      <a:pt x="15404" y="124913"/>
                    </a:moveTo>
                    <a:cubicBezTo>
                      <a:pt x="-26929" y="35125"/>
                      <a:pt x="29005" y="274"/>
                      <a:pt x="51600" y="9"/>
                    </a:cubicBezTo>
                    <a:cubicBezTo>
                      <a:pt x="74195" y="-256"/>
                      <a:pt x="152564" y="5129"/>
                      <a:pt x="150977" y="123324"/>
                    </a:cubicBezTo>
                    <a:cubicBezTo>
                      <a:pt x="149390" y="211356"/>
                      <a:pt x="99595" y="233675"/>
                      <a:pt x="77000" y="233940"/>
                    </a:cubicBezTo>
                    <a:cubicBezTo>
                      <a:pt x="54405" y="234205"/>
                      <a:pt x="57737" y="214701"/>
                      <a:pt x="15404" y="124913"/>
                    </a:cubicBezTo>
                    <a:close/>
                  </a:path>
                </a:pathLst>
              </a:custGeom>
              <a:solidFill>
                <a:schemeClr val="accent5"/>
              </a:solidFill>
              <a:ln w="0">
                <a:solidFill>
                  <a:schemeClr val="accent5"/>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211" name="Group 210">
            <a:extLst>
              <a:ext uri="{FF2B5EF4-FFF2-40B4-BE49-F238E27FC236}">
                <a16:creationId xmlns:a16="http://schemas.microsoft.com/office/drawing/2014/main" id="{831B050B-C646-4331-BF0C-A551B3DD0BD6}"/>
              </a:ext>
            </a:extLst>
          </p:cNvPr>
          <p:cNvGrpSpPr/>
          <p:nvPr/>
        </p:nvGrpSpPr>
        <p:grpSpPr>
          <a:xfrm>
            <a:off x="4669622" y="2061300"/>
            <a:ext cx="866337" cy="664809"/>
            <a:chOff x="4881352" y="2124007"/>
            <a:chExt cx="866337" cy="664809"/>
          </a:xfrm>
        </p:grpSpPr>
        <p:grpSp>
          <p:nvGrpSpPr>
            <p:cNvPr id="198" name="Group 197">
              <a:extLst>
                <a:ext uri="{FF2B5EF4-FFF2-40B4-BE49-F238E27FC236}">
                  <a16:creationId xmlns:a16="http://schemas.microsoft.com/office/drawing/2014/main" id="{2A780DE8-8FBF-4E2D-9FF2-4969CC142901}"/>
                </a:ext>
              </a:extLst>
            </p:cNvPr>
            <p:cNvGrpSpPr/>
            <p:nvPr/>
          </p:nvGrpSpPr>
          <p:grpSpPr>
            <a:xfrm>
              <a:off x="5021108" y="2431785"/>
              <a:ext cx="357031" cy="357031"/>
              <a:chOff x="4361734" y="2169584"/>
              <a:chExt cx="357031" cy="357031"/>
            </a:xfrm>
          </p:grpSpPr>
          <p:sp>
            <p:nvSpPr>
              <p:cNvPr id="67" name="Oval 66">
                <a:extLst>
                  <a:ext uri="{FF2B5EF4-FFF2-40B4-BE49-F238E27FC236}">
                    <a16:creationId xmlns:a16="http://schemas.microsoft.com/office/drawing/2014/main" id="{3983B70F-471C-4C76-9E1B-EB75969C848A}"/>
                  </a:ext>
                </a:extLst>
              </p:cNvPr>
              <p:cNvSpPr/>
              <p:nvPr/>
            </p:nvSpPr>
            <p:spPr bwMode="auto">
              <a:xfrm>
                <a:off x="4361734" y="2169584"/>
                <a:ext cx="357031" cy="357031"/>
              </a:xfrm>
              <a:prstGeom prst="ellipse">
                <a:avLst/>
              </a:prstGeom>
              <a:solidFill>
                <a:schemeClr val="accent3">
                  <a:lumMod val="60000"/>
                  <a:lumOff val="40000"/>
                </a:schemeClr>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7" name="Oval 196">
                <a:extLst>
                  <a:ext uri="{FF2B5EF4-FFF2-40B4-BE49-F238E27FC236}">
                    <a16:creationId xmlns:a16="http://schemas.microsoft.com/office/drawing/2014/main" id="{4E3FD917-19F5-40A0-9127-9F6A751F734E}"/>
                  </a:ext>
                </a:extLst>
              </p:cNvPr>
              <p:cNvSpPr/>
              <p:nvPr/>
            </p:nvSpPr>
            <p:spPr bwMode="auto">
              <a:xfrm>
                <a:off x="4439250" y="2272516"/>
                <a:ext cx="201997" cy="201997"/>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99" name="Group 198">
              <a:extLst>
                <a:ext uri="{FF2B5EF4-FFF2-40B4-BE49-F238E27FC236}">
                  <a16:creationId xmlns:a16="http://schemas.microsoft.com/office/drawing/2014/main" id="{3BBB3102-136B-4FCC-A937-240BD929E53D}"/>
                </a:ext>
              </a:extLst>
            </p:cNvPr>
            <p:cNvGrpSpPr/>
            <p:nvPr/>
          </p:nvGrpSpPr>
          <p:grpSpPr>
            <a:xfrm>
              <a:off x="5390658" y="2124007"/>
              <a:ext cx="357031" cy="357031"/>
              <a:chOff x="4361734" y="2169584"/>
              <a:chExt cx="357031" cy="357031"/>
            </a:xfrm>
          </p:grpSpPr>
          <p:sp>
            <p:nvSpPr>
              <p:cNvPr id="200" name="Oval 199">
                <a:extLst>
                  <a:ext uri="{FF2B5EF4-FFF2-40B4-BE49-F238E27FC236}">
                    <a16:creationId xmlns:a16="http://schemas.microsoft.com/office/drawing/2014/main" id="{E765C3C1-84C2-47B7-AEFC-F71B56C9C304}"/>
                  </a:ext>
                </a:extLst>
              </p:cNvPr>
              <p:cNvSpPr/>
              <p:nvPr/>
            </p:nvSpPr>
            <p:spPr bwMode="auto">
              <a:xfrm>
                <a:off x="4361734" y="2169584"/>
                <a:ext cx="357031" cy="357031"/>
              </a:xfrm>
              <a:prstGeom prst="ellipse">
                <a:avLst/>
              </a:prstGeom>
              <a:solidFill>
                <a:schemeClr val="accent3">
                  <a:lumMod val="60000"/>
                  <a:lumOff val="40000"/>
                </a:schemeClr>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1" name="Oval 200">
                <a:extLst>
                  <a:ext uri="{FF2B5EF4-FFF2-40B4-BE49-F238E27FC236}">
                    <a16:creationId xmlns:a16="http://schemas.microsoft.com/office/drawing/2014/main" id="{C8D0F8D6-07E9-4162-B66E-5A85DDCFEE1D}"/>
                  </a:ext>
                </a:extLst>
              </p:cNvPr>
              <p:cNvSpPr/>
              <p:nvPr/>
            </p:nvSpPr>
            <p:spPr bwMode="auto">
              <a:xfrm>
                <a:off x="4439250" y="2272516"/>
                <a:ext cx="201997" cy="201997"/>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02" name="Group 201">
              <a:extLst>
                <a:ext uri="{FF2B5EF4-FFF2-40B4-BE49-F238E27FC236}">
                  <a16:creationId xmlns:a16="http://schemas.microsoft.com/office/drawing/2014/main" id="{1302E88B-8E24-4A63-B797-C63489DA2BDC}"/>
                </a:ext>
              </a:extLst>
            </p:cNvPr>
            <p:cNvGrpSpPr/>
            <p:nvPr/>
          </p:nvGrpSpPr>
          <p:grpSpPr>
            <a:xfrm>
              <a:off x="5144484" y="2129769"/>
              <a:ext cx="357031" cy="357031"/>
              <a:chOff x="4361734" y="2169584"/>
              <a:chExt cx="357031" cy="357031"/>
            </a:xfrm>
          </p:grpSpPr>
          <p:sp>
            <p:nvSpPr>
              <p:cNvPr id="203" name="Oval 202">
                <a:extLst>
                  <a:ext uri="{FF2B5EF4-FFF2-40B4-BE49-F238E27FC236}">
                    <a16:creationId xmlns:a16="http://schemas.microsoft.com/office/drawing/2014/main" id="{38DE53D1-CCDD-420C-A93A-60DB97B23CD3}"/>
                  </a:ext>
                </a:extLst>
              </p:cNvPr>
              <p:cNvSpPr/>
              <p:nvPr/>
            </p:nvSpPr>
            <p:spPr bwMode="auto">
              <a:xfrm>
                <a:off x="4361734" y="2169584"/>
                <a:ext cx="357031" cy="357031"/>
              </a:xfrm>
              <a:prstGeom prst="ellipse">
                <a:avLst/>
              </a:prstGeom>
              <a:solidFill>
                <a:schemeClr val="accent3">
                  <a:lumMod val="60000"/>
                  <a:lumOff val="40000"/>
                </a:schemeClr>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4" name="Oval 203">
                <a:extLst>
                  <a:ext uri="{FF2B5EF4-FFF2-40B4-BE49-F238E27FC236}">
                    <a16:creationId xmlns:a16="http://schemas.microsoft.com/office/drawing/2014/main" id="{A7B4643C-FE5E-440D-9668-3957925769BA}"/>
                  </a:ext>
                </a:extLst>
              </p:cNvPr>
              <p:cNvSpPr/>
              <p:nvPr/>
            </p:nvSpPr>
            <p:spPr bwMode="auto">
              <a:xfrm>
                <a:off x="4439250" y="2272516"/>
                <a:ext cx="201997" cy="201997"/>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05" name="Group 204">
              <a:extLst>
                <a:ext uri="{FF2B5EF4-FFF2-40B4-BE49-F238E27FC236}">
                  <a16:creationId xmlns:a16="http://schemas.microsoft.com/office/drawing/2014/main" id="{1560F49D-2455-4D5C-8A14-A08BA605926B}"/>
                </a:ext>
              </a:extLst>
            </p:cNvPr>
            <p:cNvGrpSpPr/>
            <p:nvPr/>
          </p:nvGrpSpPr>
          <p:grpSpPr>
            <a:xfrm>
              <a:off x="5278788" y="2392124"/>
              <a:ext cx="357031" cy="357031"/>
              <a:chOff x="4361734" y="2169584"/>
              <a:chExt cx="357031" cy="357031"/>
            </a:xfrm>
          </p:grpSpPr>
          <p:sp>
            <p:nvSpPr>
              <p:cNvPr id="206" name="Oval 205">
                <a:extLst>
                  <a:ext uri="{FF2B5EF4-FFF2-40B4-BE49-F238E27FC236}">
                    <a16:creationId xmlns:a16="http://schemas.microsoft.com/office/drawing/2014/main" id="{BA5987A9-004B-4095-9249-9843F1E0CD69}"/>
                  </a:ext>
                </a:extLst>
              </p:cNvPr>
              <p:cNvSpPr/>
              <p:nvPr/>
            </p:nvSpPr>
            <p:spPr bwMode="auto">
              <a:xfrm>
                <a:off x="4361734" y="2169584"/>
                <a:ext cx="357031" cy="357031"/>
              </a:xfrm>
              <a:prstGeom prst="ellipse">
                <a:avLst/>
              </a:prstGeom>
              <a:solidFill>
                <a:schemeClr val="accent3">
                  <a:lumMod val="60000"/>
                  <a:lumOff val="40000"/>
                </a:schemeClr>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7" name="Oval 206">
                <a:extLst>
                  <a:ext uri="{FF2B5EF4-FFF2-40B4-BE49-F238E27FC236}">
                    <a16:creationId xmlns:a16="http://schemas.microsoft.com/office/drawing/2014/main" id="{5D4DC8B6-DB3C-4CA3-9DF2-A3CA921560A0}"/>
                  </a:ext>
                </a:extLst>
              </p:cNvPr>
              <p:cNvSpPr/>
              <p:nvPr/>
            </p:nvSpPr>
            <p:spPr bwMode="auto">
              <a:xfrm>
                <a:off x="4439250" y="2272516"/>
                <a:ext cx="201997" cy="201997"/>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08" name="Group 207">
              <a:extLst>
                <a:ext uri="{FF2B5EF4-FFF2-40B4-BE49-F238E27FC236}">
                  <a16:creationId xmlns:a16="http://schemas.microsoft.com/office/drawing/2014/main" id="{8A7AE639-AB27-4817-A876-510E17B0BEF1}"/>
                </a:ext>
              </a:extLst>
            </p:cNvPr>
            <p:cNvGrpSpPr/>
            <p:nvPr/>
          </p:nvGrpSpPr>
          <p:grpSpPr>
            <a:xfrm>
              <a:off x="4881352" y="2236208"/>
              <a:ext cx="357031" cy="357031"/>
              <a:chOff x="4361734" y="2169584"/>
              <a:chExt cx="357031" cy="357031"/>
            </a:xfrm>
          </p:grpSpPr>
          <p:sp>
            <p:nvSpPr>
              <p:cNvPr id="209" name="Oval 208">
                <a:extLst>
                  <a:ext uri="{FF2B5EF4-FFF2-40B4-BE49-F238E27FC236}">
                    <a16:creationId xmlns:a16="http://schemas.microsoft.com/office/drawing/2014/main" id="{85BA6600-2D92-420D-9455-C4877F11F388}"/>
                  </a:ext>
                </a:extLst>
              </p:cNvPr>
              <p:cNvSpPr/>
              <p:nvPr/>
            </p:nvSpPr>
            <p:spPr bwMode="auto">
              <a:xfrm>
                <a:off x="4361734" y="2169584"/>
                <a:ext cx="357031" cy="357031"/>
              </a:xfrm>
              <a:prstGeom prst="ellipse">
                <a:avLst/>
              </a:prstGeom>
              <a:solidFill>
                <a:schemeClr val="accent3">
                  <a:lumMod val="60000"/>
                  <a:lumOff val="40000"/>
                </a:schemeClr>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0" name="Oval 209">
                <a:extLst>
                  <a:ext uri="{FF2B5EF4-FFF2-40B4-BE49-F238E27FC236}">
                    <a16:creationId xmlns:a16="http://schemas.microsoft.com/office/drawing/2014/main" id="{51F33DC6-712E-48A7-9601-89D56A2CEBE3}"/>
                  </a:ext>
                </a:extLst>
              </p:cNvPr>
              <p:cNvSpPr/>
              <p:nvPr/>
            </p:nvSpPr>
            <p:spPr bwMode="auto">
              <a:xfrm>
                <a:off x="4439250" y="2272516"/>
                <a:ext cx="201997" cy="201997"/>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212" name="Group 211">
            <a:extLst>
              <a:ext uri="{FF2B5EF4-FFF2-40B4-BE49-F238E27FC236}">
                <a16:creationId xmlns:a16="http://schemas.microsoft.com/office/drawing/2014/main" id="{383CC230-AC11-4291-942F-13B2694FEA87}"/>
              </a:ext>
            </a:extLst>
          </p:cNvPr>
          <p:cNvGrpSpPr/>
          <p:nvPr/>
        </p:nvGrpSpPr>
        <p:grpSpPr>
          <a:xfrm>
            <a:off x="10084217" y="2054212"/>
            <a:ext cx="866337" cy="664809"/>
            <a:chOff x="4881352" y="2124007"/>
            <a:chExt cx="866337" cy="664809"/>
          </a:xfrm>
        </p:grpSpPr>
        <p:grpSp>
          <p:nvGrpSpPr>
            <p:cNvPr id="213" name="Group 212">
              <a:extLst>
                <a:ext uri="{FF2B5EF4-FFF2-40B4-BE49-F238E27FC236}">
                  <a16:creationId xmlns:a16="http://schemas.microsoft.com/office/drawing/2014/main" id="{0E1FF974-233F-4C9D-81D3-565B1DE4698F}"/>
                </a:ext>
              </a:extLst>
            </p:cNvPr>
            <p:cNvGrpSpPr/>
            <p:nvPr/>
          </p:nvGrpSpPr>
          <p:grpSpPr>
            <a:xfrm>
              <a:off x="5021108" y="2431785"/>
              <a:ext cx="357031" cy="357031"/>
              <a:chOff x="4361734" y="2169584"/>
              <a:chExt cx="357031" cy="357031"/>
            </a:xfrm>
          </p:grpSpPr>
          <p:sp>
            <p:nvSpPr>
              <p:cNvPr id="226" name="Oval 225">
                <a:extLst>
                  <a:ext uri="{FF2B5EF4-FFF2-40B4-BE49-F238E27FC236}">
                    <a16:creationId xmlns:a16="http://schemas.microsoft.com/office/drawing/2014/main" id="{B814CAC0-71C4-40F9-B52B-51CF16DE66F4}"/>
                  </a:ext>
                </a:extLst>
              </p:cNvPr>
              <p:cNvSpPr/>
              <p:nvPr/>
            </p:nvSpPr>
            <p:spPr bwMode="auto">
              <a:xfrm>
                <a:off x="4361734" y="2169584"/>
                <a:ext cx="357031" cy="357031"/>
              </a:xfrm>
              <a:prstGeom prst="ellipse">
                <a:avLst/>
              </a:prstGeom>
              <a:solidFill>
                <a:schemeClr val="accent3">
                  <a:lumMod val="60000"/>
                  <a:lumOff val="40000"/>
                </a:schemeClr>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7" name="Oval 226">
                <a:extLst>
                  <a:ext uri="{FF2B5EF4-FFF2-40B4-BE49-F238E27FC236}">
                    <a16:creationId xmlns:a16="http://schemas.microsoft.com/office/drawing/2014/main" id="{40BBB521-F9E6-4827-8366-0408742A318F}"/>
                  </a:ext>
                </a:extLst>
              </p:cNvPr>
              <p:cNvSpPr/>
              <p:nvPr/>
            </p:nvSpPr>
            <p:spPr bwMode="auto">
              <a:xfrm>
                <a:off x="4439250" y="2272516"/>
                <a:ext cx="201997" cy="201997"/>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14" name="Group 213">
              <a:extLst>
                <a:ext uri="{FF2B5EF4-FFF2-40B4-BE49-F238E27FC236}">
                  <a16:creationId xmlns:a16="http://schemas.microsoft.com/office/drawing/2014/main" id="{AA456799-BD72-40D9-AFE4-C2687005EBA3}"/>
                </a:ext>
              </a:extLst>
            </p:cNvPr>
            <p:cNvGrpSpPr/>
            <p:nvPr/>
          </p:nvGrpSpPr>
          <p:grpSpPr>
            <a:xfrm>
              <a:off x="5390658" y="2124007"/>
              <a:ext cx="357031" cy="357031"/>
              <a:chOff x="4361734" y="2169584"/>
              <a:chExt cx="357031" cy="357031"/>
            </a:xfrm>
          </p:grpSpPr>
          <p:sp>
            <p:nvSpPr>
              <p:cNvPr id="224" name="Oval 223">
                <a:extLst>
                  <a:ext uri="{FF2B5EF4-FFF2-40B4-BE49-F238E27FC236}">
                    <a16:creationId xmlns:a16="http://schemas.microsoft.com/office/drawing/2014/main" id="{1EFBAFAD-D361-46EA-976D-F16B92A224BE}"/>
                  </a:ext>
                </a:extLst>
              </p:cNvPr>
              <p:cNvSpPr/>
              <p:nvPr/>
            </p:nvSpPr>
            <p:spPr bwMode="auto">
              <a:xfrm>
                <a:off x="4361734" y="2169584"/>
                <a:ext cx="357031" cy="357031"/>
              </a:xfrm>
              <a:prstGeom prst="ellipse">
                <a:avLst/>
              </a:prstGeom>
              <a:solidFill>
                <a:schemeClr val="accent3">
                  <a:lumMod val="60000"/>
                  <a:lumOff val="40000"/>
                </a:schemeClr>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5" name="Oval 224">
                <a:extLst>
                  <a:ext uri="{FF2B5EF4-FFF2-40B4-BE49-F238E27FC236}">
                    <a16:creationId xmlns:a16="http://schemas.microsoft.com/office/drawing/2014/main" id="{1D2B7689-D593-4E1E-961C-F14E3DFC08C0}"/>
                  </a:ext>
                </a:extLst>
              </p:cNvPr>
              <p:cNvSpPr/>
              <p:nvPr/>
            </p:nvSpPr>
            <p:spPr bwMode="auto">
              <a:xfrm>
                <a:off x="4439250" y="2272516"/>
                <a:ext cx="201997" cy="201997"/>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15" name="Group 214">
              <a:extLst>
                <a:ext uri="{FF2B5EF4-FFF2-40B4-BE49-F238E27FC236}">
                  <a16:creationId xmlns:a16="http://schemas.microsoft.com/office/drawing/2014/main" id="{A2C92B6F-4289-4981-9DFB-D7BEB19E5C33}"/>
                </a:ext>
              </a:extLst>
            </p:cNvPr>
            <p:cNvGrpSpPr/>
            <p:nvPr/>
          </p:nvGrpSpPr>
          <p:grpSpPr>
            <a:xfrm>
              <a:off x="5144484" y="2129769"/>
              <a:ext cx="357031" cy="357031"/>
              <a:chOff x="4361734" y="2169584"/>
              <a:chExt cx="357031" cy="357031"/>
            </a:xfrm>
          </p:grpSpPr>
          <p:sp>
            <p:nvSpPr>
              <p:cNvPr id="222" name="Oval 221">
                <a:extLst>
                  <a:ext uri="{FF2B5EF4-FFF2-40B4-BE49-F238E27FC236}">
                    <a16:creationId xmlns:a16="http://schemas.microsoft.com/office/drawing/2014/main" id="{53E80EB6-9341-424B-8D6E-CA8D55B58F30}"/>
                  </a:ext>
                </a:extLst>
              </p:cNvPr>
              <p:cNvSpPr/>
              <p:nvPr/>
            </p:nvSpPr>
            <p:spPr bwMode="auto">
              <a:xfrm>
                <a:off x="4361734" y="2169584"/>
                <a:ext cx="357031" cy="357031"/>
              </a:xfrm>
              <a:prstGeom prst="ellipse">
                <a:avLst/>
              </a:prstGeom>
              <a:solidFill>
                <a:schemeClr val="accent3">
                  <a:lumMod val="60000"/>
                  <a:lumOff val="40000"/>
                </a:schemeClr>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3" name="Oval 222">
                <a:extLst>
                  <a:ext uri="{FF2B5EF4-FFF2-40B4-BE49-F238E27FC236}">
                    <a16:creationId xmlns:a16="http://schemas.microsoft.com/office/drawing/2014/main" id="{3E20BF0F-3FB3-4D81-8F9E-674E49A82315}"/>
                  </a:ext>
                </a:extLst>
              </p:cNvPr>
              <p:cNvSpPr/>
              <p:nvPr/>
            </p:nvSpPr>
            <p:spPr bwMode="auto">
              <a:xfrm>
                <a:off x="4439250" y="2272516"/>
                <a:ext cx="201997" cy="201997"/>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16" name="Group 215">
              <a:extLst>
                <a:ext uri="{FF2B5EF4-FFF2-40B4-BE49-F238E27FC236}">
                  <a16:creationId xmlns:a16="http://schemas.microsoft.com/office/drawing/2014/main" id="{08170186-B14D-4AED-A53C-50F732AD22F3}"/>
                </a:ext>
              </a:extLst>
            </p:cNvPr>
            <p:cNvGrpSpPr/>
            <p:nvPr/>
          </p:nvGrpSpPr>
          <p:grpSpPr>
            <a:xfrm>
              <a:off x="5278788" y="2392124"/>
              <a:ext cx="357031" cy="357031"/>
              <a:chOff x="4361734" y="2169584"/>
              <a:chExt cx="357031" cy="357031"/>
            </a:xfrm>
          </p:grpSpPr>
          <p:sp>
            <p:nvSpPr>
              <p:cNvPr id="220" name="Oval 219">
                <a:extLst>
                  <a:ext uri="{FF2B5EF4-FFF2-40B4-BE49-F238E27FC236}">
                    <a16:creationId xmlns:a16="http://schemas.microsoft.com/office/drawing/2014/main" id="{7D5440B1-3C1D-42FE-85BC-6FC87A07125E}"/>
                  </a:ext>
                </a:extLst>
              </p:cNvPr>
              <p:cNvSpPr/>
              <p:nvPr/>
            </p:nvSpPr>
            <p:spPr bwMode="auto">
              <a:xfrm>
                <a:off x="4361734" y="2169584"/>
                <a:ext cx="357031" cy="357031"/>
              </a:xfrm>
              <a:prstGeom prst="ellipse">
                <a:avLst/>
              </a:prstGeom>
              <a:solidFill>
                <a:schemeClr val="accent3">
                  <a:lumMod val="60000"/>
                  <a:lumOff val="40000"/>
                </a:schemeClr>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1" name="Oval 220">
                <a:extLst>
                  <a:ext uri="{FF2B5EF4-FFF2-40B4-BE49-F238E27FC236}">
                    <a16:creationId xmlns:a16="http://schemas.microsoft.com/office/drawing/2014/main" id="{5002ED57-7BFD-40AC-B013-AE29AB48CF11}"/>
                  </a:ext>
                </a:extLst>
              </p:cNvPr>
              <p:cNvSpPr/>
              <p:nvPr/>
            </p:nvSpPr>
            <p:spPr bwMode="auto">
              <a:xfrm>
                <a:off x="4439250" y="2272516"/>
                <a:ext cx="201997" cy="201997"/>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17" name="Group 216">
              <a:extLst>
                <a:ext uri="{FF2B5EF4-FFF2-40B4-BE49-F238E27FC236}">
                  <a16:creationId xmlns:a16="http://schemas.microsoft.com/office/drawing/2014/main" id="{93FEB1EC-BA47-4F36-8531-4CD4C78D49A5}"/>
                </a:ext>
              </a:extLst>
            </p:cNvPr>
            <p:cNvGrpSpPr/>
            <p:nvPr/>
          </p:nvGrpSpPr>
          <p:grpSpPr>
            <a:xfrm>
              <a:off x="4881352" y="2236208"/>
              <a:ext cx="357031" cy="357031"/>
              <a:chOff x="4361734" y="2169584"/>
              <a:chExt cx="357031" cy="357031"/>
            </a:xfrm>
          </p:grpSpPr>
          <p:sp>
            <p:nvSpPr>
              <p:cNvPr id="218" name="Oval 217">
                <a:extLst>
                  <a:ext uri="{FF2B5EF4-FFF2-40B4-BE49-F238E27FC236}">
                    <a16:creationId xmlns:a16="http://schemas.microsoft.com/office/drawing/2014/main" id="{5219414F-4C26-4960-AA6D-33B170AE6610}"/>
                  </a:ext>
                </a:extLst>
              </p:cNvPr>
              <p:cNvSpPr/>
              <p:nvPr/>
            </p:nvSpPr>
            <p:spPr bwMode="auto">
              <a:xfrm>
                <a:off x="4361734" y="2169584"/>
                <a:ext cx="357031" cy="357031"/>
              </a:xfrm>
              <a:prstGeom prst="ellipse">
                <a:avLst/>
              </a:prstGeom>
              <a:solidFill>
                <a:schemeClr val="accent3">
                  <a:lumMod val="60000"/>
                  <a:lumOff val="40000"/>
                </a:schemeClr>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9" name="Oval 218">
                <a:extLst>
                  <a:ext uri="{FF2B5EF4-FFF2-40B4-BE49-F238E27FC236}">
                    <a16:creationId xmlns:a16="http://schemas.microsoft.com/office/drawing/2014/main" id="{CF73A4BB-6F09-44F5-B8D2-96498F55543F}"/>
                  </a:ext>
                </a:extLst>
              </p:cNvPr>
              <p:cNvSpPr/>
              <p:nvPr/>
            </p:nvSpPr>
            <p:spPr bwMode="auto">
              <a:xfrm>
                <a:off x="4439250" y="2272516"/>
                <a:ext cx="201997" cy="201997"/>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229" name="Group 228">
            <a:extLst>
              <a:ext uri="{FF2B5EF4-FFF2-40B4-BE49-F238E27FC236}">
                <a16:creationId xmlns:a16="http://schemas.microsoft.com/office/drawing/2014/main" id="{D40FC392-7CA8-4E21-8519-BBD1D48E25B9}"/>
              </a:ext>
            </a:extLst>
          </p:cNvPr>
          <p:cNvGrpSpPr/>
          <p:nvPr/>
        </p:nvGrpSpPr>
        <p:grpSpPr>
          <a:xfrm>
            <a:off x="10179485" y="4082192"/>
            <a:ext cx="872629" cy="792778"/>
            <a:chOff x="4961364" y="4138305"/>
            <a:chExt cx="872629" cy="792778"/>
          </a:xfrm>
        </p:grpSpPr>
        <p:grpSp>
          <p:nvGrpSpPr>
            <p:cNvPr id="230" name="Group 229">
              <a:extLst>
                <a:ext uri="{FF2B5EF4-FFF2-40B4-BE49-F238E27FC236}">
                  <a16:creationId xmlns:a16="http://schemas.microsoft.com/office/drawing/2014/main" id="{50FFA8CB-011F-4D8A-89EB-67088913D66E}"/>
                </a:ext>
              </a:extLst>
            </p:cNvPr>
            <p:cNvGrpSpPr/>
            <p:nvPr/>
          </p:nvGrpSpPr>
          <p:grpSpPr>
            <a:xfrm>
              <a:off x="4961364" y="4299449"/>
              <a:ext cx="436454" cy="427573"/>
              <a:chOff x="4099987" y="4322227"/>
              <a:chExt cx="436454" cy="427573"/>
            </a:xfrm>
            <a:solidFill>
              <a:schemeClr val="accent5">
                <a:lumMod val="60000"/>
                <a:lumOff val="40000"/>
              </a:schemeClr>
            </a:solidFill>
          </p:grpSpPr>
          <p:grpSp>
            <p:nvGrpSpPr>
              <p:cNvPr id="295" name="Group 294">
                <a:extLst>
                  <a:ext uri="{FF2B5EF4-FFF2-40B4-BE49-F238E27FC236}">
                    <a16:creationId xmlns:a16="http://schemas.microsoft.com/office/drawing/2014/main" id="{2614F40B-563A-4077-B296-139EBB6A4505}"/>
                  </a:ext>
                </a:extLst>
              </p:cNvPr>
              <p:cNvGrpSpPr/>
              <p:nvPr/>
            </p:nvGrpSpPr>
            <p:grpSpPr>
              <a:xfrm>
                <a:off x="4099987" y="4322227"/>
                <a:ext cx="436454" cy="427573"/>
                <a:chOff x="9898856" y="3212305"/>
                <a:chExt cx="234224" cy="229458"/>
              </a:xfrm>
              <a:grpFill/>
            </p:grpSpPr>
            <p:sp>
              <p:nvSpPr>
                <p:cNvPr id="297" name="Oval 296">
                  <a:extLst>
                    <a:ext uri="{FF2B5EF4-FFF2-40B4-BE49-F238E27FC236}">
                      <a16:creationId xmlns:a16="http://schemas.microsoft.com/office/drawing/2014/main" id="{30C671BA-B655-42B2-9394-A67BC3087365}"/>
                    </a:ext>
                  </a:extLst>
                </p:cNvPr>
                <p:cNvSpPr/>
                <p:nvPr/>
              </p:nvSpPr>
              <p:spPr bwMode="auto">
                <a:xfrm>
                  <a:off x="9936956" y="3248024"/>
                  <a:ext cx="158353" cy="158353"/>
                </a:xfrm>
                <a:prstGeom prst="ellipse">
                  <a:avLst/>
                </a:prstGeom>
                <a:grpFill/>
                <a:ln>
                  <a:solidFill>
                    <a:schemeClr val="accent5"/>
                  </a:solidFill>
                </a:ln>
              </p:spPr>
              <p:txBody>
                <a:bodyPr wrap="squar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98" name="Oval 297">
                  <a:extLst>
                    <a:ext uri="{FF2B5EF4-FFF2-40B4-BE49-F238E27FC236}">
                      <a16:creationId xmlns:a16="http://schemas.microsoft.com/office/drawing/2014/main" id="{7649B219-39BB-4D4D-9ECB-3FC65CC531B3}"/>
                    </a:ext>
                  </a:extLst>
                </p:cNvPr>
                <p:cNvSpPr/>
                <p:nvPr/>
              </p:nvSpPr>
              <p:spPr bwMode="auto">
                <a:xfrm>
                  <a:off x="9926239" y="323730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99" name="Oval 298">
                  <a:extLst>
                    <a:ext uri="{FF2B5EF4-FFF2-40B4-BE49-F238E27FC236}">
                      <a16:creationId xmlns:a16="http://schemas.microsoft.com/office/drawing/2014/main" id="{1F333A24-26E1-41B4-A473-CCC5DFFBE122}"/>
                    </a:ext>
                  </a:extLst>
                </p:cNvPr>
                <p:cNvSpPr/>
                <p:nvPr/>
              </p:nvSpPr>
              <p:spPr bwMode="auto">
                <a:xfrm>
                  <a:off x="10066731" y="3382565"/>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300" name="Oval 299">
                  <a:extLst>
                    <a:ext uri="{FF2B5EF4-FFF2-40B4-BE49-F238E27FC236}">
                      <a16:creationId xmlns:a16="http://schemas.microsoft.com/office/drawing/2014/main" id="{C2BE63B3-CAFA-4040-B972-8EFDBB9AECEB}"/>
                    </a:ext>
                  </a:extLst>
                </p:cNvPr>
                <p:cNvSpPr/>
                <p:nvPr/>
              </p:nvSpPr>
              <p:spPr bwMode="auto">
                <a:xfrm>
                  <a:off x="10021491" y="3212305"/>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301" name="Oval 300">
                  <a:extLst>
                    <a:ext uri="{FF2B5EF4-FFF2-40B4-BE49-F238E27FC236}">
                      <a16:creationId xmlns:a16="http://schemas.microsoft.com/office/drawing/2014/main" id="{E1674ED8-95F0-4B6D-862F-5712B329DC5D}"/>
                    </a:ext>
                  </a:extLst>
                </p:cNvPr>
                <p:cNvSpPr/>
                <p:nvPr/>
              </p:nvSpPr>
              <p:spPr bwMode="auto">
                <a:xfrm>
                  <a:off x="10096504" y="328483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302" name="Oval 301">
                  <a:extLst>
                    <a:ext uri="{FF2B5EF4-FFF2-40B4-BE49-F238E27FC236}">
                      <a16:creationId xmlns:a16="http://schemas.microsoft.com/office/drawing/2014/main" id="{46AFEEAA-1127-45F9-8C20-8520763DCDCB}"/>
                    </a:ext>
                  </a:extLst>
                </p:cNvPr>
                <p:cNvSpPr/>
                <p:nvPr/>
              </p:nvSpPr>
              <p:spPr bwMode="auto">
                <a:xfrm>
                  <a:off x="9898856" y="3334650"/>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303" name="Oval 302">
                  <a:extLst>
                    <a:ext uri="{FF2B5EF4-FFF2-40B4-BE49-F238E27FC236}">
                      <a16:creationId xmlns:a16="http://schemas.microsoft.com/office/drawing/2014/main" id="{621677CA-FB13-4166-BFC8-DF09F9B2F76C}"/>
                    </a:ext>
                  </a:extLst>
                </p:cNvPr>
                <p:cNvSpPr/>
                <p:nvPr/>
              </p:nvSpPr>
              <p:spPr bwMode="auto">
                <a:xfrm>
                  <a:off x="9972676" y="3405186"/>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304" name="Oval 303">
                  <a:extLst>
                    <a:ext uri="{FF2B5EF4-FFF2-40B4-BE49-F238E27FC236}">
                      <a16:creationId xmlns:a16="http://schemas.microsoft.com/office/drawing/2014/main" id="{C0DD3782-8E8A-463D-B6A2-E64A507B89AE}"/>
                    </a:ext>
                  </a:extLst>
                </p:cNvPr>
                <p:cNvSpPr/>
                <p:nvPr/>
              </p:nvSpPr>
              <p:spPr bwMode="auto">
                <a:xfrm>
                  <a:off x="10092929" y="3334689"/>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305" name="Oval 304">
                  <a:extLst>
                    <a:ext uri="{FF2B5EF4-FFF2-40B4-BE49-F238E27FC236}">
                      <a16:creationId xmlns:a16="http://schemas.microsoft.com/office/drawing/2014/main" id="{6658E557-19F4-4726-BCCB-04A93F1334D6}"/>
                    </a:ext>
                  </a:extLst>
                </p:cNvPr>
                <p:cNvSpPr/>
                <p:nvPr/>
              </p:nvSpPr>
              <p:spPr bwMode="auto">
                <a:xfrm>
                  <a:off x="10021491" y="3405187"/>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306" name="Oval 305">
                  <a:extLst>
                    <a:ext uri="{FF2B5EF4-FFF2-40B4-BE49-F238E27FC236}">
                      <a16:creationId xmlns:a16="http://schemas.microsoft.com/office/drawing/2014/main" id="{EEE9A349-6D97-4967-8F39-28F7B3EC231A}"/>
                    </a:ext>
                  </a:extLst>
                </p:cNvPr>
                <p:cNvSpPr/>
                <p:nvPr/>
              </p:nvSpPr>
              <p:spPr bwMode="auto">
                <a:xfrm>
                  <a:off x="9926240" y="3374564"/>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307" name="Oval 306">
                  <a:extLst>
                    <a:ext uri="{FF2B5EF4-FFF2-40B4-BE49-F238E27FC236}">
                      <a16:creationId xmlns:a16="http://schemas.microsoft.com/office/drawing/2014/main" id="{C6AE9B26-546C-4A9B-90B2-F0BCB82C65D6}"/>
                    </a:ext>
                  </a:extLst>
                </p:cNvPr>
                <p:cNvSpPr/>
                <p:nvPr/>
              </p:nvSpPr>
              <p:spPr bwMode="auto">
                <a:xfrm>
                  <a:off x="9900381" y="3284119"/>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308" name="Oval 307">
                  <a:extLst>
                    <a:ext uri="{FF2B5EF4-FFF2-40B4-BE49-F238E27FC236}">
                      <a16:creationId xmlns:a16="http://schemas.microsoft.com/office/drawing/2014/main" id="{5A05EF1D-5ACC-4BD6-90B8-7AFC98C8C032}"/>
                    </a:ext>
                  </a:extLst>
                </p:cNvPr>
                <p:cNvSpPr/>
                <p:nvPr/>
              </p:nvSpPr>
              <p:spPr bwMode="auto">
                <a:xfrm>
                  <a:off x="9972676" y="3216211"/>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309" name="Oval 308">
                  <a:extLst>
                    <a:ext uri="{FF2B5EF4-FFF2-40B4-BE49-F238E27FC236}">
                      <a16:creationId xmlns:a16="http://schemas.microsoft.com/office/drawing/2014/main" id="{5A6A4FAA-76DF-44AF-9609-8A5156D6BC03}"/>
                    </a:ext>
                  </a:extLst>
                </p:cNvPr>
                <p:cNvSpPr/>
                <p:nvPr/>
              </p:nvSpPr>
              <p:spPr bwMode="auto">
                <a:xfrm>
                  <a:off x="10068783" y="323730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grpSp>
          <p:sp>
            <p:nvSpPr>
              <p:cNvPr id="296" name="Oval 3">
                <a:extLst>
                  <a:ext uri="{FF2B5EF4-FFF2-40B4-BE49-F238E27FC236}">
                    <a16:creationId xmlns:a16="http://schemas.microsoft.com/office/drawing/2014/main" id="{7C53CC65-30EA-4388-93AD-EC6492E30C14}"/>
                  </a:ext>
                </a:extLst>
              </p:cNvPr>
              <p:cNvSpPr/>
              <p:nvPr/>
            </p:nvSpPr>
            <p:spPr bwMode="auto">
              <a:xfrm>
                <a:off x="4294416" y="4427007"/>
                <a:ext cx="134861" cy="208938"/>
              </a:xfrm>
              <a:custGeom>
                <a:avLst/>
                <a:gdLst>
                  <a:gd name="connsiteX0" fmla="*/ 0 w 182880"/>
                  <a:gd name="connsiteY0" fmla="*/ 124903 h 249806"/>
                  <a:gd name="connsiteX1" fmla="*/ 91440 w 182880"/>
                  <a:gd name="connsiteY1" fmla="*/ 0 h 249806"/>
                  <a:gd name="connsiteX2" fmla="*/ 182880 w 182880"/>
                  <a:gd name="connsiteY2" fmla="*/ 124903 h 249806"/>
                  <a:gd name="connsiteX3" fmla="*/ 91440 w 182880"/>
                  <a:gd name="connsiteY3" fmla="*/ 249806 h 249806"/>
                  <a:gd name="connsiteX4" fmla="*/ 0 w 182880"/>
                  <a:gd name="connsiteY4" fmla="*/ 124903 h 249806"/>
                  <a:gd name="connsiteX0" fmla="*/ 0 w 137160"/>
                  <a:gd name="connsiteY0" fmla="*/ 124903 h 249806"/>
                  <a:gd name="connsiteX1" fmla="*/ 45720 w 137160"/>
                  <a:gd name="connsiteY1" fmla="*/ 0 h 249806"/>
                  <a:gd name="connsiteX2" fmla="*/ 137160 w 137160"/>
                  <a:gd name="connsiteY2" fmla="*/ 124903 h 249806"/>
                  <a:gd name="connsiteX3" fmla="*/ 45720 w 137160"/>
                  <a:gd name="connsiteY3" fmla="*/ 249806 h 249806"/>
                  <a:gd name="connsiteX4" fmla="*/ 0 w 137160"/>
                  <a:gd name="connsiteY4" fmla="*/ 124903 h 249806"/>
                  <a:gd name="connsiteX0" fmla="*/ 0 w 160973"/>
                  <a:gd name="connsiteY0" fmla="*/ 126491 h 249806"/>
                  <a:gd name="connsiteX1" fmla="*/ 69533 w 160973"/>
                  <a:gd name="connsiteY1" fmla="*/ 0 h 249806"/>
                  <a:gd name="connsiteX2" fmla="*/ 160973 w 160973"/>
                  <a:gd name="connsiteY2" fmla="*/ 124903 h 249806"/>
                  <a:gd name="connsiteX3" fmla="*/ 69533 w 160973"/>
                  <a:gd name="connsiteY3" fmla="*/ 249806 h 249806"/>
                  <a:gd name="connsiteX4" fmla="*/ 0 w 160973"/>
                  <a:gd name="connsiteY4" fmla="*/ 126491 h 249806"/>
                  <a:gd name="connsiteX0" fmla="*/ 0 w 160973"/>
                  <a:gd name="connsiteY0" fmla="*/ 126491 h 249806"/>
                  <a:gd name="connsiteX1" fmla="*/ 69533 w 160973"/>
                  <a:gd name="connsiteY1" fmla="*/ 0 h 249806"/>
                  <a:gd name="connsiteX2" fmla="*/ 160973 w 160973"/>
                  <a:gd name="connsiteY2" fmla="*/ 124903 h 249806"/>
                  <a:gd name="connsiteX3" fmla="*/ 69533 w 160973"/>
                  <a:gd name="connsiteY3" fmla="*/ 249806 h 249806"/>
                  <a:gd name="connsiteX4" fmla="*/ 0 w 160973"/>
                  <a:gd name="connsiteY4" fmla="*/ 126491 h 249806"/>
                  <a:gd name="connsiteX0" fmla="*/ 1753 w 162726"/>
                  <a:gd name="connsiteY0" fmla="*/ 127201 h 250516"/>
                  <a:gd name="connsiteX1" fmla="*/ 71286 w 162726"/>
                  <a:gd name="connsiteY1" fmla="*/ 710 h 250516"/>
                  <a:gd name="connsiteX2" fmla="*/ 162726 w 162726"/>
                  <a:gd name="connsiteY2" fmla="*/ 125613 h 250516"/>
                  <a:gd name="connsiteX3" fmla="*/ 71286 w 162726"/>
                  <a:gd name="connsiteY3" fmla="*/ 250516 h 250516"/>
                  <a:gd name="connsiteX4" fmla="*/ 1753 w 162726"/>
                  <a:gd name="connsiteY4" fmla="*/ 127201 h 250516"/>
                  <a:gd name="connsiteX0" fmla="*/ 0 w 130811"/>
                  <a:gd name="connsiteY0" fmla="*/ 126492 h 249807"/>
                  <a:gd name="connsiteX1" fmla="*/ 39371 w 130811"/>
                  <a:gd name="connsiteY1" fmla="*/ 1 h 249807"/>
                  <a:gd name="connsiteX2" fmla="*/ 130811 w 130811"/>
                  <a:gd name="connsiteY2" fmla="*/ 124904 h 249807"/>
                  <a:gd name="connsiteX3" fmla="*/ 39371 w 130811"/>
                  <a:gd name="connsiteY3" fmla="*/ 249807 h 249807"/>
                  <a:gd name="connsiteX4" fmla="*/ 0 w 130811"/>
                  <a:gd name="connsiteY4" fmla="*/ 126492 h 249807"/>
                  <a:gd name="connsiteX0" fmla="*/ 0 w 130811"/>
                  <a:gd name="connsiteY0" fmla="*/ 126492 h 249807"/>
                  <a:gd name="connsiteX1" fmla="*/ 39371 w 130811"/>
                  <a:gd name="connsiteY1" fmla="*/ 1 h 249807"/>
                  <a:gd name="connsiteX2" fmla="*/ 130811 w 130811"/>
                  <a:gd name="connsiteY2" fmla="*/ 124904 h 249807"/>
                  <a:gd name="connsiteX3" fmla="*/ 39371 w 130811"/>
                  <a:gd name="connsiteY3" fmla="*/ 249807 h 249807"/>
                  <a:gd name="connsiteX4" fmla="*/ 0 w 130811"/>
                  <a:gd name="connsiteY4" fmla="*/ 126492 h 249807"/>
                  <a:gd name="connsiteX0" fmla="*/ 8162 w 138973"/>
                  <a:gd name="connsiteY0" fmla="*/ 126492 h 249807"/>
                  <a:gd name="connsiteX1" fmla="*/ 47533 w 138973"/>
                  <a:gd name="connsiteY1" fmla="*/ 1 h 249807"/>
                  <a:gd name="connsiteX2" fmla="*/ 138973 w 138973"/>
                  <a:gd name="connsiteY2" fmla="*/ 124904 h 249807"/>
                  <a:gd name="connsiteX3" fmla="*/ 47533 w 138973"/>
                  <a:gd name="connsiteY3" fmla="*/ 249807 h 249807"/>
                  <a:gd name="connsiteX4" fmla="*/ 8162 w 138973"/>
                  <a:gd name="connsiteY4" fmla="*/ 126492 h 249807"/>
                  <a:gd name="connsiteX0" fmla="*/ 8162 w 138973"/>
                  <a:gd name="connsiteY0" fmla="*/ 126492 h 249807"/>
                  <a:gd name="connsiteX1" fmla="*/ 47533 w 138973"/>
                  <a:gd name="connsiteY1" fmla="*/ 1 h 249807"/>
                  <a:gd name="connsiteX2" fmla="*/ 138973 w 138973"/>
                  <a:gd name="connsiteY2" fmla="*/ 124904 h 249807"/>
                  <a:gd name="connsiteX3" fmla="*/ 47533 w 138973"/>
                  <a:gd name="connsiteY3" fmla="*/ 249807 h 249807"/>
                  <a:gd name="connsiteX4" fmla="*/ 8162 w 138973"/>
                  <a:gd name="connsiteY4" fmla="*/ 126492 h 249807"/>
                  <a:gd name="connsiteX0" fmla="*/ 13886 w 144697"/>
                  <a:gd name="connsiteY0" fmla="*/ 126492 h 249807"/>
                  <a:gd name="connsiteX1" fmla="*/ 53257 w 144697"/>
                  <a:gd name="connsiteY1" fmla="*/ 1 h 249807"/>
                  <a:gd name="connsiteX2" fmla="*/ 144697 w 144697"/>
                  <a:gd name="connsiteY2" fmla="*/ 124904 h 249807"/>
                  <a:gd name="connsiteX3" fmla="*/ 53257 w 144697"/>
                  <a:gd name="connsiteY3" fmla="*/ 249807 h 249807"/>
                  <a:gd name="connsiteX4" fmla="*/ 13886 w 144697"/>
                  <a:gd name="connsiteY4" fmla="*/ 126492 h 249807"/>
                  <a:gd name="connsiteX0" fmla="*/ 9819 w 140630"/>
                  <a:gd name="connsiteY0" fmla="*/ 126492 h 233932"/>
                  <a:gd name="connsiteX1" fmla="*/ 49190 w 140630"/>
                  <a:gd name="connsiteY1" fmla="*/ 1 h 233932"/>
                  <a:gd name="connsiteX2" fmla="*/ 140630 w 140630"/>
                  <a:gd name="connsiteY2" fmla="*/ 124904 h 233932"/>
                  <a:gd name="connsiteX3" fmla="*/ 74590 w 140630"/>
                  <a:gd name="connsiteY3" fmla="*/ 233932 h 233932"/>
                  <a:gd name="connsiteX4" fmla="*/ 9819 w 140630"/>
                  <a:gd name="connsiteY4" fmla="*/ 126492 h 233932"/>
                  <a:gd name="connsiteX0" fmla="*/ 9819 w 140630"/>
                  <a:gd name="connsiteY0" fmla="*/ 126492 h 233932"/>
                  <a:gd name="connsiteX1" fmla="*/ 49190 w 140630"/>
                  <a:gd name="connsiteY1" fmla="*/ 1 h 233932"/>
                  <a:gd name="connsiteX2" fmla="*/ 140630 w 140630"/>
                  <a:gd name="connsiteY2" fmla="*/ 124904 h 233932"/>
                  <a:gd name="connsiteX3" fmla="*/ 74590 w 140630"/>
                  <a:gd name="connsiteY3" fmla="*/ 233932 h 233932"/>
                  <a:gd name="connsiteX4" fmla="*/ 9819 w 140630"/>
                  <a:gd name="connsiteY4" fmla="*/ 126492 h 233932"/>
                  <a:gd name="connsiteX0" fmla="*/ 15725 w 146536"/>
                  <a:gd name="connsiteY0" fmla="*/ 129567 h 237007"/>
                  <a:gd name="connsiteX1" fmla="*/ 55096 w 146536"/>
                  <a:gd name="connsiteY1" fmla="*/ 3076 h 237007"/>
                  <a:gd name="connsiteX2" fmla="*/ 146536 w 146536"/>
                  <a:gd name="connsiteY2" fmla="*/ 127979 h 237007"/>
                  <a:gd name="connsiteX3" fmla="*/ 80496 w 146536"/>
                  <a:gd name="connsiteY3" fmla="*/ 237007 h 237007"/>
                  <a:gd name="connsiteX4" fmla="*/ 15725 w 146536"/>
                  <a:gd name="connsiteY4" fmla="*/ 129567 h 237007"/>
                  <a:gd name="connsiteX0" fmla="*/ 559 w 139307"/>
                  <a:gd name="connsiteY0" fmla="*/ 126495 h 233938"/>
                  <a:gd name="connsiteX1" fmla="*/ 39930 w 139307"/>
                  <a:gd name="connsiteY1" fmla="*/ 4 h 233938"/>
                  <a:gd name="connsiteX2" fmla="*/ 139307 w 139307"/>
                  <a:gd name="connsiteY2" fmla="*/ 123319 h 233938"/>
                  <a:gd name="connsiteX3" fmla="*/ 65330 w 139307"/>
                  <a:gd name="connsiteY3" fmla="*/ 233935 h 233938"/>
                  <a:gd name="connsiteX4" fmla="*/ 559 w 139307"/>
                  <a:gd name="connsiteY4" fmla="*/ 126495 h 233938"/>
                  <a:gd name="connsiteX0" fmla="*/ 559 w 139330"/>
                  <a:gd name="connsiteY0" fmla="*/ 126519 h 233962"/>
                  <a:gd name="connsiteX1" fmla="*/ 39930 w 139330"/>
                  <a:gd name="connsiteY1" fmla="*/ 28 h 233962"/>
                  <a:gd name="connsiteX2" fmla="*/ 139307 w 139330"/>
                  <a:gd name="connsiteY2" fmla="*/ 123343 h 233962"/>
                  <a:gd name="connsiteX3" fmla="*/ 65330 w 139330"/>
                  <a:gd name="connsiteY3" fmla="*/ 233959 h 233962"/>
                  <a:gd name="connsiteX4" fmla="*/ 559 w 139330"/>
                  <a:gd name="connsiteY4" fmla="*/ 126519 h 233962"/>
                  <a:gd name="connsiteX0" fmla="*/ 559 w 139330"/>
                  <a:gd name="connsiteY0" fmla="*/ 126519 h 233962"/>
                  <a:gd name="connsiteX1" fmla="*/ 39930 w 139330"/>
                  <a:gd name="connsiteY1" fmla="*/ 28 h 233962"/>
                  <a:gd name="connsiteX2" fmla="*/ 139307 w 139330"/>
                  <a:gd name="connsiteY2" fmla="*/ 123343 h 233962"/>
                  <a:gd name="connsiteX3" fmla="*/ 65330 w 139330"/>
                  <a:gd name="connsiteY3" fmla="*/ 233959 h 233962"/>
                  <a:gd name="connsiteX4" fmla="*/ 559 w 139330"/>
                  <a:gd name="connsiteY4" fmla="*/ 126519 h 233962"/>
                  <a:gd name="connsiteX0" fmla="*/ 16239 w 155136"/>
                  <a:gd name="connsiteY0" fmla="*/ 129607 h 237050"/>
                  <a:gd name="connsiteX1" fmla="*/ 55610 w 155136"/>
                  <a:gd name="connsiteY1" fmla="*/ 3116 h 237050"/>
                  <a:gd name="connsiteX2" fmla="*/ 154987 w 155136"/>
                  <a:gd name="connsiteY2" fmla="*/ 126431 h 237050"/>
                  <a:gd name="connsiteX3" fmla="*/ 81010 w 155136"/>
                  <a:gd name="connsiteY3" fmla="*/ 237047 h 237050"/>
                  <a:gd name="connsiteX4" fmla="*/ 16239 w 155136"/>
                  <a:gd name="connsiteY4" fmla="*/ 129607 h 237050"/>
                  <a:gd name="connsiteX0" fmla="*/ 9726 w 148539"/>
                  <a:gd name="connsiteY0" fmla="*/ 129607 h 237050"/>
                  <a:gd name="connsiteX1" fmla="*/ 49097 w 148539"/>
                  <a:gd name="connsiteY1" fmla="*/ 3116 h 237050"/>
                  <a:gd name="connsiteX2" fmla="*/ 148474 w 148539"/>
                  <a:gd name="connsiteY2" fmla="*/ 126431 h 237050"/>
                  <a:gd name="connsiteX3" fmla="*/ 74497 w 148539"/>
                  <a:gd name="connsiteY3" fmla="*/ 237047 h 237050"/>
                  <a:gd name="connsiteX4" fmla="*/ 9726 w 148539"/>
                  <a:gd name="connsiteY4" fmla="*/ 129607 h 237050"/>
                  <a:gd name="connsiteX0" fmla="*/ 626 w 136222"/>
                  <a:gd name="connsiteY0" fmla="*/ 124913 h 233940"/>
                  <a:gd name="connsiteX1" fmla="*/ 36822 w 136222"/>
                  <a:gd name="connsiteY1" fmla="*/ 9 h 233940"/>
                  <a:gd name="connsiteX2" fmla="*/ 136199 w 136222"/>
                  <a:gd name="connsiteY2" fmla="*/ 123324 h 233940"/>
                  <a:gd name="connsiteX3" fmla="*/ 62222 w 136222"/>
                  <a:gd name="connsiteY3" fmla="*/ 233940 h 233940"/>
                  <a:gd name="connsiteX4" fmla="*/ 626 w 136222"/>
                  <a:gd name="connsiteY4" fmla="*/ 124913 h 233940"/>
                  <a:gd name="connsiteX0" fmla="*/ 15404 w 151000"/>
                  <a:gd name="connsiteY0" fmla="*/ 124913 h 233942"/>
                  <a:gd name="connsiteX1" fmla="*/ 51600 w 151000"/>
                  <a:gd name="connsiteY1" fmla="*/ 9 h 233942"/>
                  <a:gd name="connsiteX2" fmla="*/ 150977 w 151000"/>
                  <a:gd name="connsiteY2" fmla="*/ 123324 h 233942"/>
                  <a:gd name="connsiteX3" fmla="*/ 77000 w 151000"/>
                  <a:gd name="connsiteY3" fmla="*/ 233940 h 233942"/>
                  <a:gd name="connsiteX4" fmla="*/ 15404 w 151000"/>
                  <a:gd name="connsiteY4" fmla="*/ 124913 h 233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000" h="233942">
                    <a:moveTo>
                      <a:pt x="15404" y="124913"/>
                    </a:moveTo>
                    <a:cubicBezTo>
                      <a:pt x="-26929" y="35125"/>
                      <a:pt x="29005" y="274"/>
                      <a:pt x="51600" y="9"/>
                    </a:cubicBezTo>
                    <a:cubicBezTo>
                      <a:pt x="74195" y="-256"/>
                      <a:pt x="152564" y="5129"/>
                      <a:pt x="150977" y="123324"/>
                    </a:cubicBezTo>
                    <a:cubicBezTo>
                      <a:pt x="149390" y="211356"/>
                      <a:pt x="99595" y="233675"/>
                      <a:pt x="77000" y="233940"/>
                    </a:cubicBezTo>
                    <a:cubicBezTo>
                      <a:pt x="54405" y="234205"/>
                      <a:pt x="57737" y="214701"/>
                      <a:pt x="15404" y="124913"/>
                    </a:cubicBezTo>
                    <a:close/>
                  </a:path>
                </a:pathLst>
              </a:custGeom>
              <a:solidFill>
                <a:schemeClr val="accent5"/>
              </a:solidFill>
              <a:ln w="0">
                <a:solidFill>
                  <a:schemeClr val="accent5"/>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31" name="Group 230">
              <a:extLst>
                <a:ext uri="{FF2B5EF4-FFF2-40B4-BE49-F238E27FC236}">
                  <a16:creationId xmlns:a16="http://schemas.microsoft.com/office/drawing/2014/main" id="{AAE5178A-7A71-423A-A2E7-8CB19E1BC9D9}"/>
                </a:ext>
              </a:extLst>
            </p:cNvPr>
            <p:cNvGrpSpPr/>
            <p:nvPr/>
          </p:nvGrpSpPr>
          <p:grpSpPr>
            <a:xfrm>
              <a:off x="5174974" y="4138305"/>
              <a:ext cx="436454" cy="427573"/>
              <a:chOff x="4099987" y="4322227"/>
              <a:chExt cx="436454" cy="427573"/>
            </a:xfrm>
            <a:solidFill>
              <a:schemeClr val="accent5">
                <a:lumMod val="60000"/>
                <a:lumOff val="40000"/>
              </a:schemeClr>
            </a:solidFill>
          </p:grpSpPr>
          <p:grpSp>
            <p:nvGrpSpPr>
              <p:cNvPr id="280" name="Group 279">
                <a:extLst>
                  <a:ext uri="{FF2B5EF4-FFF2-40B4-BE49-F238E27FC236}">
                    <a16:creationId xmlns:a16="http://schemas.microsoft.com/office/drawing/2014/main" id="{CD78235F-1D58-4801-BDA5-8F9EA0A26CF2}"/>
                  </a:ext>
                </a:extLst>
              </p:cNvPr>
              <p:cNvGrpSpPr/>
              <p:nvPr/>
            </p:nvGrpSpPr>
            <p:grpSpPr>
              <a:xfrm>
                <a:off x="4099987" y="4322227"/>
                <a:ext cx="436454" cy="427573"/>
                <a:chOff x="9898856" y="3212305"/>
                <a:chExt cx="234224" cy="229458"/>
              </a:xfrm>
              <a:grpFill/>
            </p:grpSpPr>
            <p:sp>
              <p:nvSpPr>
                <p:cNvPr id="282" name="Oval 281">
                  <a:extLst>
                    <a:ext uri="{FF2B5EF4-FFF2-40B4-BE49-F238E27FC236}">
                      <a16:creationId xmlns:a16="http://schemas.microsoft.com/office/drawing/2014/main" id="{FF398CA8-700A-45C4-ABB2-5864BA776C0F}"/>
                    </a:ext>
                  </a:extLst>
                </p:cNvPr>
                <p:cNvSpPr/>
                <p:nvPr/>
              </p:nvSpPr>
              <p:spPr bwMode="auto">
                <a:xfrm>
                  <a:off x="9936956" y="3248024"/>
                  <a:ext cx="158353" cy="158353"/>
                </a:xfrm>
                <a:prstGeom prst="ellipse">
                  <a:avLst/>
                </a:prstGeom>
                <a:grpFill/>
                <a:ln>
                  <a:solidFill>
                    <a:schemeClr val="accent5"/>
                  </a:solidFill>
                </a:ln>
              </p:spPr>
              <p:txBody>
                <a:bodyPr wrap="squar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83" name="Oval 282">
                  <a:extLst>
                    <a:ext uri="{FF2B5EF4-FFF2-40B4-BE49-F238E27FC236}">
                      <a16:creationId xmlns:a16="http://schemas.microsoft.com/office/drawing/2014/main" id="{A22CDDB8-A58C-402A-B92A-15529B42FFDD}"/>
                    </a:ext>
                  </a:extLst>
                </p:cNvPr>
                <p:cNvSpPr/>
                <p:nvPr/>
              </p:nvSpPr>
              <p:spPr bwMode="auto">
                <a:xfrm>
                  <a:off x="9926239" y="323730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84" name="Oval 283">
                  <a:extLst>
                    <a:ext uri="{FF2B5EF4-FFF2-40B4-BE49-F238E27FC236}">
                      <a16:creationId xmlns:a16="http://schemas.microsoft.com/office/drawing/2014/main" id="{A75DB99D-D3AB-4B03-9CF1-0EB60E96AE05}"/>
                    </a:ext>
                  </a:extLst>
                </p:cNvPr>
                <p:cNvSpPr/>
                <p:nvPr/>
              </p:nvSpPr>
              <p:spPr bwMode="auto">
                <a:xfrm>
                  <a:off x="10066731" y="3382565"/>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85" name="Oval 284">
                  <a:extLst>
                    <a:ext uri="{FF2B5EF4-FFF2-40B4-BE49-F238E27FC236}">
                      <a16:creationId xmlns:a16="http://schemas.microsoft.com/office/drawing/2014/main" id="{079CFF60-B116-4024-9651-0C099D381508}"/>
                    </a:ext>
                  </a:extLst>
                </p:cNvPr>
                <p:cNvSpPr/>
                <p:nvPr/>
              </p:nvSpPr>
              <p:spPr bwMode="auto">
                <a:xfrm>
                  <a:off x="10021491" y="3212305"/>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86" name="Oval 285">
                  <a:extLst>
                    <a:ext uri="{FF2B5EF4-FFF2-40B4-BE49-F238E27FC236}">
                      <a16:creationId xmlns:a16="http://schemas.microsoft.com/office/drawing/2014/main" id="{846BC2FC-7917-4535-A2BE-C0F82D425502}"/>
                    </a:ext>
                  </a:extLst>
                </p:cNvPr>
                <p:cNvSpPr/>
                <p:nvPr/>
              </p:nvSpPr>
              <p:spPr bwMode="auto">
                <a:xfrm>
                  <a:off x="10096504" y="328483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87" name="Oval 286">
                  <a:extLst>
                    <a:ext uri="{FF2B5EF4-FFF2-40B4-BE49-F238E27FC236}">
                      <a16:creationId xmlns:a16="http://schemas.microsoft.com/office/drawing/2014/main" id="{B0C8127A-ECD3-4C35-A62A-497172AC94BD}"/>
                    </a:ext>
                  </a:extLst>
                </p:cNvPr>
                <p:cNvSpPr/>
                <p:nvPr/>
              </p:nvSpPr>
              <p:spPr bwMode="auto">
                <a:xfrm>
                  <a:off x="9898856" y="3334650"/>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88" name="Oval 287">
                  <a:extLst>
                    <a:ext uri="{FF2B5EF4-FFF2-40B4-BE49-F238E27FC236}">
                      <a16:creationId xmlns:a16="http://schemas.microsoft.com/office/drawing/2014/main" id="{ACEC9345-56A2-45B5-8469-401D0422A48C}"/>
                    </a:ext>
                  </a:extLst>
                </p:cNvPr>
                <p:cNvSpPr/>
                <p:nvPr/>
              </p:nvSpPr>
              <p:spPr bwMode="auto">
                <a:xfrm>
                  <a:off x="9972676" y="3405186"/>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89" name="Oval 288">
                  <a:extLst>
                    <a:ext uri="{FF2B5EF4-FFF2-40B4-BE49-F238E27FC236}">
                      <a16:creationId xmlns:a16="http://schemas.microsoft.com/office/drawing/2014/main" id="{9C104C27-81B9-4AF6-8099-D692FAF1E8E6}"/>
                    </a:ext>
                  </a:extLst>
                </p:cNvPr>
                <p:cNvSpPr/>
                <p:nvPr/>
              </p:nvSpPr>
              <p:spPr bwMode="auto">
                <a:xfrm>
                  <a:off x="10092929" y="3334689"/>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90" name="Oval 289">
                  <a:extLst>
                    <a:ext uri="{FF2B5EF4-FFF2-40B4-BE49-F238E27FC236}">
                      <a16:creationId xmlns:a16="http://schemas.microsoft.com/office/drawing/2014/main" id="{9E8CDA2E-E8DE-433F-A2E3-BD7F0E476009}"/>
                    </a:ext>
                  </a:extLst>
                </p:cNvPr>
                <p:cNvSpPr/>
                <p:nvPr/>
              </p:nvSpPr>
              <p:spPr bwMode="auto">
                <a:xfrm>
                  <a:off x="10021491" y="3405187"/>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91" name="Oval 290">
                  <a:extLst>
                    <a:ext uri="{FF2B5EF4-FFF2-40B4-BE49-F238E27FC236}">
                      <a16:creationId xmlns:a16="http://schemas.microsoft.com/office/drawing/2014/main" id="{941406C4-95E5-4717-95BF-3641A8A160EA}"/>
                    </a:ext>
                  </a:extLst>
                </p:cNvPr>
                <p:cNvSpPr/>
                <p:nvPr/>
              </p:nvSpPr>
              <p:spPr bwMode="auto">
                <a:xfrm>
                  <a:off x="9926240" y="3374564"/>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92" name="Oval 291">
                  <a:extLst>
                    <a:ext uri="{FF2B5EF4-FFF2-40B4-BE49-F238E27FC236}">
                      <a16:creationId xmlns:a16="http://schemas.microsoft.com/office/drawing/2014/main" id="{D968CAE3-DAF4-4533-AA65-9ADBCAA77672}"/>
                    </a:ext>
                  </a:extLst>
                </p:cNvPr>
                <p:cNvSpPr/>
                <p:nvPr/>
              </p:nvSpPr>
              <p:spPr bwMode="auto">
                <a:xfrm>
                  <a:off x="9900381" y="3284119"/>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93" name="Oval 292">
                  <a:extLst>
                    <a:ext uri="{FF2B5EF4-FFF2-40B4-BE49-F238E27FC236}">
                      <a16:creationId xmlns:a16="http://schemas.microsoft.com/office/drawing/2014/main" id="{D39EBD46-29BC-45BF-BB0A-6E635453E533}"/>
                    </a:ext>
                  </a:extLst>
                </p:cNvPr>
                <p:cNvSpPr/>
                <p:nvPr/>
              </p:nvSpPr>
              <p:spPr bwMode="auto">
                <a:xfrm>
                  <a:off x="9972676" y="3216211"/>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94" name="Oval 293">
                  <a:extLst>
                    <a:ext uri="{FF2B5EF4-FFF2-40B4-BE49-F238E27FC236}">
                      <a16:creationId xmlns:a16="http://schemas.microsoft.com/office/drawing/2014/main" id="{89016765-23A9-4737-A126-36C1AB6F104F}"/>
                    </a:ext>
                  </a:extLst>
                </p:cNvPr>
                <p:cNvSpPr/>
                <p:nvPr/>
              </p:nvSpPr>
              <p:spPr bwMode="auto">
                <a:xfrm>
                  <a:off x="10068783" y="323730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grpSp>
          <p:sp>
            <p:nvSpPr>
              <p:cNvPr id="281" name="Oval 3">
                <a:extLst>
                  <a:ext uri="{FF2B5EF4-FFF2-40B4-BE49-F238E27FC236}">
                    <a16:creationId xmlns:a16="http://schemas.microsoft.com/office/drawing/2014/main" id="{7B69D5E0-DC8C-4EA1-813C-AB2F386ACE2F}"/>
                  </a:ext>
                </a:extLst>
              </p:cNvPr>
              <p:cNvSpPr/>
              <p:nvPr/>
            </p:nvSpPr>
            <p:spPr bwMode="auto">
              <a:xfrm>
                <a:off x="4294416" y="4427007"/>
                <a:ext cx="134861" cy="208938"/>
              </a:xfrm>
              <a:custGeom>
                <a:avLst/>
                <a:gdLst>
                  <a:gd name="connsiteX0" fmla="*/ 0 w 182880"/>
                  <a:gd name="connsiteY0" fmla="*/ 124903 h 249806"/>
                  <a:gd name="connsiteX1" fmla="*/ 91440 w 182880"/>
                  <a:gd name="connsiteY1" fmla="*/ 0 h 249806"/>
                  <a:gd name="connsiteX2" fmla="*/ 182880 w 182880"/>
                  <a:gd name="connsiteY2" fmla="*/ 124903 h 249806"/>
                  <a:gd name="connsiteX3" fmla="*/ 91440 w 182880"/>
                  <a:gd name="connsiteY3" fmla="*/ 249806 h 249806"/>
                  <a:gd name="connsiteX4" fmla="*/ 0 w 182880"/>
                  <a:gd name="connsiteY4" fmla="*/ 124903 h 249806"/>
                  <a:gd name="connsiteX0" fmla="*/ 0 w 137160"/>
                  <a:gd name="connsiteY0" fmla="*/ 124903 h 249806"/>
                  <a:gd name="connsiteX1" fmla="*/ 45720 w 137160"/>
                  <a:gd name="connsiteY1" fmla="*/ 0 h 249806"/>
                  <a:gd name="connsiteX2" fmla="*/ 137160 w 137160"/>
                  <a:gd name="connsiteY2" fmla="*/ 124903 h 249806"/>
                  <a:gd name="connsiteX3" fmla="*/ 45720 w 137160"/>
                  <a:gd name="connsiteY3" fmla="*/ 249806 h 249806"/>
                  <a:gd name="connsiteX4" fmla="*/ 0 w 137160"/>
                  <a:gd name="connsiteY4" fmla="*/ 124903 h 249806"/>
                  <a:gd name="connsiteX0" fmla="*/ 0 w 160973"/>
                  <a:gd name="connsiteY0" fmla="*/ 126491 h 249806"/>
                  <a:gd name="connsiteX1" fmla="*/ 69533 w 160973"/>
                  <a:gd name="connsiteY1" fmla="*/ 0 h 249806"/>
                  <a:gd name="connsiteX2" fmla="*/ 160973 w 160973"/>
                  <a:gd name="connsiteY2" fmla="*/ 124903 h 249806"/>
                  <a:gd name="connsiteX3" fmla="*/ 69533 w 160973"/>
                  <a:gd name="connsiteY3" fmla="*/ 249806 h 249806"/>
                  <a:gd name="connsiteX4" fmla="*/ 0 w 160973"/>
                  <a:gd name="connsiteY4" fmla="*/ 126491 h 249806"/>
                  <a:gd name="connsiteX0" fmla="*/ 0 w 160973"/>
                  <a:gd name="connsiteY0" fmla="*/ 126491 h 249806"/>
                  <a:gd name="connsiteX1" fmla="*/ 69533 w 160973"/>
                  <a:gd name="connsiteY1" fmla="*/ 0 h 249806"/>
                  <a:gd name="connsiteX2" fmla="*/ 160973 w 160973"/>
                  <a:gd name="connsiteY2" fmla="*/ 124903 h 249806"/>
                  <a:gd name="connsiteX3" fmla="*/ 69533 w 160973"/>
                  <a:gd name="connsiteY3" fmla="*/ 249806 h 249806"/>
                  <a:gd name="connsiteX4" fmla="*/ 0 w 160973"/>
                  <a:gd name="connsiteY4" fmla="*/ 126491 h 249806"/>
                  <a:gd name="connsiteX0" fmla="*/ 1753 w 162726"/>
                  <a:gd name="connsiteY0" fmla="*/ 127201 h 250516"/>
                  <a:gd name="connsiteX1" fmla="*/ 71286 w 162726"/>
                  <a:gd name="connsiteY1" fmla="*/ 710 h 250516"/>
                  <a:gd name="connsiteX2" fmla="*/ 162726 w 162726"/>
                  <a:gd name="connsiteY2" fmla="*/ 125613 h 250516"/>
                  <a:gd name="connsiteX3" fmla="*/ 71286 w 162726"/>
                  <a:gd name="connsiteY3" fmla="*/ 250516 h 250516"/>
                  <a:gd name="connsiteX4" fmla="*/ 1753 w 162726"/>
                  <a:gd name="connsiteY4" fmla="*/ 127201 h 250516"/>
                  <a:gd name="connsiteX0" fmla="*/ 0 w 130811"/>
                  <a:gd name="connsiteY0" fmla="*/ 126492 h 249807"/>
                  <a:gd name="connsiteX1" fmla="*/ 39371 w 130811"/>
                  <a:gd name="connsiteY1" fmla="*/ 1 h 249807"/>
                  <a:gd name="connsiteX2" fmla="*/ 130811 w 130811"/>
                  <a:gd name="connsiteY2" fmla="*/ 124904 h 249807"/>
                  <a:gd name="connsiteX3" fmla="*/ 39371 w 130811"/>
                  <a:gd name="connsiteY3" fmla="*/ 249807 h 249807"/>
                  <a:gd name="connsiteX4" fmla="*/ 0 w 130811"/>
                  <a:gd name="connsiteY4" fmla="*/ 126492 h 249807"/>
                  <a:gd name="connsiteX0" fmla="*/ 0 w 130811"/>
                  <a:gd name="connsiteY0" fmla="*/ 126492 h 249807"/>
                  <a:gd name="connsiteX1" fmla="*/ 39371 w 130811"/>
                  <a:gd name="connsiteY1" fmla="*/ 1 h 249807"/>
                  <a:gd name="connsiteX2" fmla="*/ 130811 w 130811"/>
                  <a:gd name="connsiteY2" fmla="*/ 124904 h 249807"/>
                  <a:gd name="connsiteX3" fmla="*/ 39371 w 130811"/>
                  <a:gd name="connsiteY3" fmla="*/ 249807 h 249807"/>
                  <a:gd name="connsiteX4" fmla="*/ 0 w 130811"/>
                  <a:gd name="connsiteY4" fmla="*/ 126492 h 249807"/>
                  <a:gd name="connsiteX0" fmla="*/ 8162 w 138973"/>
                  <a:gd name="connsiteY0" fmla="*/ 126492 h 249807"/>
                  <a:gd name="connsiteX1" fmla="*/ 47533 w 138973"/>
                  <a:gd name="connsiteY1" fmla="*/ 1 h 249807"/>
                  <a:gd name="connsiteX2" fmla="*/ 138973 w 138973"/>
                  <a:gd name="connsiteY2" fmla="*/ 124904 h 249807"/>
                  <a:gd name="connsiteX3" fmla="*/ 47533 w 138973"/>
                  <a:gd name="connsiteY3" fmla="*/ 249807 h 249807"/>
                  <a:gd name="connsiteX4" fmla="*/ 8162 w 138973"/>
                  <a:gd name="connsiteY4" fmla="*/ 126492 h 249807"/>
                  <a:gd name="connsiteX0" fmla="*/ 8162 w 138973"/>
                  <a:gd name="connsiteY0" fmla="*/ 126492 h 249807"/>
                  <a:gd name="connsiteX1" fmla="*/ 47533 w 138973"/>
                  <a:gd name="connsiteY1" fmla="*/ 1 h 249807"/>
                  <a:gd name="connsiteX2" fmla="*/ 138973 w 138973"/>
                  <a:gd name="connsiteY2" fmla="*/ 124904 h 249807"/>
                  <a:gd name="connsiteX3" fmla="*/ 47533 w 138973"/>
                  <a:gd name="connsiteY3" fmla="*/ 249807 h 249807"/>
                  <a:gd name="connsiteX4" fmla="*/ 8162 w 138973"/>
                  <a:gd name="connsiteY4" fmla="*/ 126492 h 249807"/>
                  <a:gd name="connsiteX0" fmla="*/ 13886 w 144697"/>
                  <a:gd name="connsiteY0" fmla="*/ 126492 h 249807"/>
                  <a:gd name="connsiteX1" fmla="*/ 53257 w 144697"/>
                  <a:gd name="connsiteY1" fmla="*/ 1 h 249807"/>
                  <a:gd name="connsiteX2" fmla="*/ 144697 w 144697"/>
                  <a:gd name="connsiteY2" fmla="*/ 124904 h 249807"/>
                  <a:gd name="connsiteX3" fmla="*/ 53257 w 144697"/>
                  <a:gd name="connsiteY3" fmla="*/ 249807 h 249807"/>
                  <a:gd name="connsiteX4" fmla="*/ 13886 w 144697"/>
                  <a:gd name="connsiteY4" fmla="*/ 126492 h 249807"/>
                  <a:gd name="connsiteX0" fmla="*/ 9819 w 140630"/>
                  <a:gd name="connsiteY0" fmla="*/ 126492 h 233932"/>
                  <a:gd name="connsiteX1" fmla="*/ 49190 w 140630"/>
                  <a:gd name="connsiteY1" fmla="*/ 1 h 233932"/>
                  <a:gd name="connsiteX2" fmla="*/ 140630 w 140630"/>
                  <a:gd name="connsiteY2" fmla="*/ 124904 h 233932"/>
                  <a:gd name="connsiteX3" fmla="*/ 74590 w 140630"/>
                  <a:gd name="connsiteY3" fmla="*/ 233932 h 233932"/>
                  <a:gd name="connsiteX4" fmla="*/ 9819 w 140630"/>
                  <a:gd name="connsiteY4" fmla="*/ 126492 h 233932"/>
                  <a:gd name="connsiteX0" fmla="*/ 9819 w 140630"/>
                  <a:gd name="connsiteY0" fmla="*/ 126492 h 233932"/>
                  <a:gd name="connsiteX1" fmla="*/ 49190 w 140630"/>
                  <a:gd name="connsiteY1" fmla="*/ 1 h 233932"/>
                  <a:gd name="connsiteX2" fmla="*/ 140630 w 140630"/>
                  <a:gd name="connsiteY2" fmla="*/ 124904 h 233932"/>
                  <a:gd name="connsiteX3" fmla="*/ 74590 w 140630"/>
                  <a:gd name="connsiteY3" fmla="*/ 233932 h 233932"/>
                  <a:gd name="connsiteX4" fmla="*/ 9819 w 140630"/>
                  <a:gd name="connsiteY4" fmla="*/ 126492 h 233932"/>
                  <a:gd name="connsiteX0" fmla="*/ 15725 w 146536"/>
                  <a:gd name="connsiteY0" fmla="*/ 129567 h 237007"/>
                  <a:gd name="connsiteX1" fmla="*/ 55096 w 146536"/>
                  <a:gd name="connsiteY1" fmla="*/ 3076 h 237007"/>
                  <a:gd name="connsiteX2" fmla="*/ 146536 w 146536"/>
                  <a:gd name="connsiteY2" fmla="*/ 127979 h 237007"/>
                  <a:gd name="connsiteX3" fmla="*/ 80496 w 146536"/>
                  <a:gd name="connsiteY3" fmla="*/ 237007 h 237007"/>
                  <a:gd name="connsiteX4" fmla="*/ 15725 w 146536"/>
                  <a:gd name="connsiteY4" fmla="*/ 129567 h 237007"/>
                  <a:gd name="connsiteX0" fmla="*/ 559 w 139307"/>
                  <a:gd name="connsiteY0" fmla="*/ 126495 h 233938"/>
                  <a:gd name="connsiteX1" fmla="*/ 39930 w 139307"/>
                  <a:gd name="connsiteY1" fmla="*/ 4 h 233938"/>
                  <a:gd name="connsiteX2" fmla="*/ 139307 w 139307"/>
                  <a:gd name="connsiteY2" fmla="*/ 123319 h 233938"/>
                  <a:gd name="connsiteX3" fmla="*/ 65330 w 139307"/>
                  <a:gd name="connsiteY3" fmla="*/ 233935 h 233938"/>
                  <a:gd name="connsiteX4" fmla="*/ 559 w 139307"/>
                  <a:gd name="connsiteY4" fmla="*/ 126495 h 233938"/>
                  <a:gd name="connsiteX0" fmla="*/ 559 w 139330"/>
                  <a:gd name="connsiteY0" fmla="*/ 126519 h 233962"/>
                  <a:gd name="connsiteX1" fmla="*/ 39930 w 139330"/>
                  <a:gd name="connsiteY1" fmla="*/ 28 h 233962"/>
                  <a:gd name="connsiteX2" fmla="*/ 139307 w 139330"/>
                  <a:gd name="connsiteY2" fmla="*/ 123343 h 233962"/>
                  <a:gd name="connsiteX3" fmla="*/ 65330 w 139330"/>
                  <a:gd name="connsiteY3" fmla="*/ 233959 h 233962"/>
                  <a:gd name="connsiteX4" fmla="*/ 559 w 139330"/>
                  <a:gd name="connsiteY4" fmla="*/ 126519 h 233962"/>
                  <a:gd name="connsiteX0" fmla="*/ 559 w 139330"/>
                  <a:gd name="connsiteY0" fmla="*/ 126519 h 233962"/>
                  <a:gd name="connsiteX1" fmla="*/ 39930 w 139330"/>
                  <a:gd name="connsiteY1" fmla="*/ 28 h 233962"/>
                  <a:gd name="connsiteX2" fmla="*/ 139307 w 139330"/>
                  <a:gd name="connsiteY2" fmla="*/ 123343 h 233962"/>
                  <a:gd name="connsiteX3" fmla="*/ 65330 w 139330"/>
                  <a:gd name="connsiteY3" fmla="*/ 233959 h 233962"/>
                  <a:gd name="connsiteX4" fmla="*/ 559 w 139330"/>
                  <a:gd name="connsiteY4" fmla="*/ 126519 h 233962"/>
                  <a:gd name="connsiteX0" fmla="*/ 16239 w 155136"/>
                  <a:gd name="connsiteY0" fmla="*/ 129607 h 237050"/>
                  <a:gd name="connsiteX1" fmla="*/ 55610 w 155136"/>
                  <a:gd name="connsiteY1" fmla="*/ 3116 h 237050"/>
                  <a:gd name="connsiteX2" fmla="*/ 154987 w 155136"/>
                  <a:gd name="connsiteY2" fmla="*/ 126431 h 237050"/>
                  <a:gd name="connsiteX3" fmla="*/ 81010 w 155136"/>
                  <a:gd name="connsiteY3" fmla="*/ 237047 h 237050"/>
                  <a:gd name="connsiteX4" fmla="*/ 16239 w 155136"/>
                  <a:gd name="connsiteY4" fmla="*/ 129607 h 237050"/>
                  <a:gd name="connsiteX0" fmla="*/ 9726 w 148539"/>
                  <a:gd name="connsiteY0" fmla="*/ 129607 h 237050"/>
                  <a:gd name="connsiteX1" fmla="*/ 49097 w 148539"/>
                  <a:gd name="connsiteY1" fmla="*/ 3116 h 237050"/>
                  <a:gd name="connsiteX2" fmla="*/ 148474 w 148539"/>
                  <a:gd name="connsiteY2" fmla="*/ 126431 h 237050"/>
                  <a:gd name="connsiteX3" fmla="*/ 74497 w 148539"/>
                  <a:gd name="connsiteY3" fmla="*/ 237047 h 237050"/>
                  <a:gd name="connsiteX4" fmla="*/ 9726 w 148539"/>
                  <a:gd name="connsiteY4" fmla="*/ 129607 h 237050"/>
                  <a:gd name="connsiteX0" fmla="*/ 626 w 136222"/>
                  <a:gd name="connsiteY0" fmla="*/ 124913 h 233940"/>
                  <a:gd name="connsiteX1" fmla="*/ 36822 w 136222"/>
                  <a:gd name="connsiteY1" fmla="*/ 9 h 233940"/>
                  <a:gd name="connsiteX2" fmla="*/ 136199 w 136222"/>
                  <a:gd name="connsiteY2" fmla="*/ 123324 h 233940"/>
                  <a:gd name="connsiteX3" fmla="*/ 62222 w 136222"/>
                  <a:gd name="connsiteY3" fmla="*/ 233940 h 233940"/>
                  <a:gd name="connsiteX4" fmla="*/ 626 w 136222"/>
                  <a:gd name="connsiteY4" fmla="*/ 124913 h 233940"/>
                  <a:gd name="connsiteX0" fmla="*/ 15404 w 151000"/>
                  <a:gd name="connsiteY0" fmla="*/ 124913 h 233942"/>
                  <a:gd name="connsiteX1" fmla="*/ 51600 w 151000"/>
                  <a:gd name="connsiteY1" fmla="*/ 9 h 233942"/>
                  <a:gd name="connsiteX2" fmla="*/ 150977 w 151000"/>
                  <a:gd name="connsiteY2" fmla="*/ 123324 h 233942"/>
                  <a:gd name="connsiteX3" fmla="*/ 77000 w 151000"/>
                  <a:gd name="connsiteY3" fmla="*/ 233940 h 233942"/>
                  <a:gd name="connsiteX4" fmla="*/ 15404 w 151000"/>
                  <a:gd name="connsiteY4" fmla="*/ 124913 h 233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000" h="233942">
                    <a:moveTo>
                      <a:pt x="15404" y="124913"/>
                    </a:moveTo>
                    <a:cubicBezTo>
                      <a:pt x="-26929" y="35125"/>
                      <a:pt x="29005" y="274"/>
                      <a:pt x="51600" y="9"/>
                    </a:cubicBezTo>
                    <a:cubicBezTo>
                      <a:pt x="74195" y="-256"/>
                      <a:pt x="152564" y="5129"/>
                      <a:pt x="150977" y="123324"/>
                    </a:cubicBezTo>
                    <a:cubicBezTo>
                      <a:pt x="149390" y="211356"/>
                      <a:pt x="99595" y="233675"/>
                      <a:pt x="77000" y="233940"/>
                    </a:cubicBezTo>
                    <a:cubicBezTo>
                      <a:pt x="54405" y="234205"/>
                      <a:pt x="57737" y="214701"/>
                      <a:pt x="15404" y="124913"/>
                    </a:cubicBezTo>
                    <a:close/>
                  </a:path>
                </a:pathLst>
              </a:custGeom>
              <a:solidFill>
                <a:schemeClr val="accent5"/>
              </a:solidFill>
              <a:ln w="0">
                <a:solidFill>
                  <a:schemeClr val="accent5"/>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32" name="Group 231">
              <a:extLst>
                <a:ext uri="{FF2B5EF4-FFF2-40B4-BE49-F238E27FC236}">
                  <a16:creationId xmlns:a16="http://schemas.microsoft.com/office/drawing/2014/main" id="{ACC5DBAD-DC25-401C-83DF-2E784591D35F}"/>
                </a:ext>
              </a:extLst>
            </p:cNvPr>
            <p:cNvGrpSpPr/>
            <p:nvPr/>
          </p:nvGrpSpPr>
          <p:grpSpPr>
            <a:xfrm>
              <a:off x="5397539" y="4306727"/>
              <a:ext cx="436454" cy="427573"/>
              <a:chOff x="4099987" y="4322227"/>
              <a:chExt cx="436454" cy="427573"/>
            </a:xfrm>
            <a:solidFill>
              <a:schemeClr val="accent5">
                <a:lumMod val="60000"/>
                <a:lumOff val="40000"/>
              </a:schemeClr>
            </a:solidFill>
          </p:grpSpPr>
          <p:grpSp>
            <p:nvGrpSpPr>
              <p:cNvPr id="265" name="Group 264">
                <a:extLst>
                  <a:ext uri="{FF2B5EF4-FFF2-40B4-BE49-F238E27FC236}">
                    <a16:creationId xmlns:a16="http://schemas.microsoft.com/office/drawing/2014/main" id="{CE3794FA-72C7-45F3-AD01-9D3B46D06A45}"/>
                  </a:ext>
                </a:extLst>
              </p:cNvPr>
              <p:cNvGrpSpPr/>
              <p:nvPr/>
            </p:nvGrpSpPr>
            <p:grpSpPr>
              <a:xfrm>
                <a:off x="4099987" y="4322227"/>
                <a:ext cx="436454" cy="427573"/>
                <a:chOff x="9898856" y="3212305"/>
                <a:chExt cx="234224" cy="229458"/>
              </a:xfrm>
              <a:grpFill/>
            </p:grpSpPr>
            <p:sp>
              <p:nvSpPr>
                <p:cNvPr id="267" name="Oval 266">
                  <a:extLst>
                    <a:ext uri="{FF2B5EF4-FFF2-40B4-BE49-F238E27FC236}">
                      <a16:creationId xmlns:a16="http://schemas.microsoft.com/office/drawing/2014/main" id="{02510A02-F375-4107-BBB1-EA04FD8C1A00}"/>
                    </a:ext>
                  </a:extLst>
                </p:cNvPr>
                <p:cNvSpPr/>
                <p:nvPr/>
              </p:nvSpPr>
              <p:spPr bwMode="auto">
                <a:xfrm>
                  <a:off x="9936956" y="3248024"/>
                  <a:ext cx="158353" cy="158353"/>
                </a:xfrm>
                <a:prstGeom prst="ellipse">
                  <a:avLst/>
                </a:prstGeom>
                <a:grpFill/>
                <a:ln>
                  <a:solidFill>
                    <a:schemeClr val="accent5"/>
                  </a:solidFill>
                </a:ln>
              </p:spPr>
              <p:txBody>
                <a:bodyPr wrap="squar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68" name="Oval 267">
                  <a:extLst>
                    <a:ext uri="{FF2B5EF4-FFF2-40B4-BE49-F238E27FC236}">
                      <a16:creationId xmlns:a16="http://schemas.microsoft.com/office/drawing/2014/main" id="{E326B22C-2C87-4882-A9AE-21D551628366}"/>
                    </a:ext>
                  </a:extLst>
                </p:cNvPr>
                <p:cNvSpPr/>
                <p:nvPr/>
              </p:nvSpPr>
              <p:spPr bwMode="auto">
                <a:xfrm>
                  <a:off x="9926239" y="323730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69" name="Oval 268">
                  <a:extLst>
                    <a:ext uri="{FF2B5EF4-FFF2-40B4-BE49-F238E27FC236}">
                      <a16:creationId xmlns:a16="http://schemas.microsoft.com/office/drawing/2014/main" id="{A8EABFDA-64C5-46C3-833C-5B51F7A41ED2}"/>
                    </a:ext>
                  </a:extLst>
                </p:cNvPr>
                <p:cNvSpPr/>
                <p:nvPr/>
              </p:nvSpPr>
              <p:spPr bwMode="auto">
                <a:xfrm>
                  <a:off x="10066731" y="3382565"/>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70" name="Oval 269">
                  <a:extLst>
                    <a:ext uri="{FF2B5EF4-FFF2-40B4-BE49-F238E27FC236}">
                      <a16:creationId xmlns:a16="http://schemas.microsoft.com/office/drawing/2014/main" id="{9D54B159-4A22-4024-92FB-4D56FB2C5122}"/>
                    </a:ext>
                  </a:extLst>
                </p:cNvPr>
                <p:cNvSpPr/>
                <p:nvPr/>
              </p:nvSpPr>
              <p:spPr bwMode="auto">
                <a:xfrm>
                  <a:off x="10021491" y="3212305"/>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71" name="Oval 270">
                  <a:extLst>
                    <a:ext uri="{FF2B5EF4-FFF2-40B4-BE49-F238E27FC236}">
                      <a16:creationId xmlns:a16="http://schemas.microsoft.com/office/drawing/2014/main" id="{F089E733-B0AF-4CFD-AA07-92DCF6CBE53D}"/>
                    </a:ext>
                  </a:extLst>
                </p:cNvPr>
                <p:cNvSpPr/>
                <p:nvPr/>
              </p:nvSpPr>
              <p:spPr bwMode="auto">
                <a:xfrm>
                  <a:off x="10096504" y="328483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72" name="Oval 271">
                  <a:extLst>
                    <a:ext uri="{FF2B5EF4-FFF2-40B4-BE49-F238E27FC236}">
                      <a16:creationId xmlns:a16="http://schemas.microsoft.com/office/drawing/2014/main" id="{2BE55526-C0A3-40E6-8CB1-093B69CD005A}"/>
                    </a:ext>
                  </a:extLst>
                </p:cNvPr>
                <p:cNvSpPr/>
                <p:nvPr/>
              </p:nvSpPr>
              <p:spPr bwMode="auto">
                <a:xfrm>
                  <a:off x="9898856" y="3334650"/>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73" name="Oval 272">
                  <a:extLst>
                    <a:ext uri="{FF2B5EF4-FFF2-40B4-BE49-F238E27FC236}">
                      <a16:creationId xmlns:a16="http://schemas.microsoft.com/office/drawing/2014/main" id="{EB9C1220-5036-47F0-9D2E-E26D6D984383}"/>
                    </a:ext>
                  </a:extLst>
                </p:cNvPr>
                <p:cNvSpPr/>
                <p:nvPr/>
              </p:nvSpPr>
              <p:spPr bwMode="auto">
                <a:xfrm>
                  <a:off x="9972676" y="3405186"/>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74" name="Oval 273">
                  <a:extLst>
                    <a:ext uri="{FF2B5EF4-FFF2-40B4-BE49-F238E27FC236}">
                      <a16:creationId xmlns:a16="http://schemas.microsoft.com/office/drawing/2014/main" id="{18242BE3-507D-40CC-A5B8-F44E3DA1EED0}"/>
                    </a:ext>
                  </a:extLst>
                </p:cNvPr>
                <p:cNvSpPr/>
                <p:nvPr/>
              </p:nvSpPr>
              <p:spPr bwMode="auto">
                <a:xfrm>
                  <a:off x="10092929" y="3334689"/>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75" name="Oval 274">
                  <a:extLst>
                    <a:ext uri="{FF2B5EF4-FFF2-40B4-BE49-F238E27FC236}">
                      <a16:creationId xmlns:a16="http://schemas.microsoft.com/office/drawing/2014/main" id="{BD864393-30C2-4B28-A32F-457E4B52E425}"/>
                    </a:ext>
                  </a:extLst>
                </p:cNvPr>
                <p:cNvSpPr/>
                <p:nvPr/>
              </p:nvSpPr>
              <p:spPr bwMode="auto">
                <a:xfrm>
                  <a:off x="10021491" y="3405187"/>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76" name="Oval 275">
                  <a:extLst>
                    <a:ext uri="{FF2B5EF4-FFF2-40B4-BE49-F238E27FC236}">
                      <a16:creationId xmlns:a16="http://schemas.microsoft.com/office/drawing/2014/main" id="{80152CCA-F394-41F5-A5C6-D8C741A08090}"/>
                    </a:ext>
                  </a:extLst>
                </p:cNvPr>
                <p:cNvSpPr/>
                <p:nvPr/>
              </p:nvSpPr>
              <p:spPr bwMode="auto">
                <a:xfrm>
                  <a:off x="9926240" y="3374564"/>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77" name="Oval 276">
                  <a:extLst>
                    <a:ext uri="{FF2B5EF4-FFF2-40B4-BE49-F238E27FC236}">
                      <a16:creationId xmlns:a16="http://schemas.microsoft.com/office/drawing/2014/main" id="{4996ECE1-064C-485A-B1B7-B3F1880680A9}"/>
                    </a:ext>
                  </a:extLst>
                </p:cNvPr>
                <p:cNvSpPr/>
                <p:nvPr/>
              </p:nvSpPr>
              <p:spPr bwMode="auto">
                <a:xfrm>
                  <a:off x="9900381" y="3284119"/>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78" name="Oval 277">
                  <a:extLst>
                    <a:ext uri="{FF2B5EF4-FFF2-40B4-BE49-F238E27FC236}">
                      <a16:creationId xmlns:a16="http://schemas.microsoft.com/office/drawing/2014/main" id="{43FBC612-634E-4706-9D4E-474D9B39689E}"/>
                    </a:ext>
                  </a:extLst>
                </p:cNvPr>
                <p:cNvSpPr/>
                <p:nvPr/>
              </p:nvSpPr>
              <p:spPr bwMode="auto">
                <a:xfrm>
                  <a:off x="9972676" y="3216211"/>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79" name="Oval 278">
                  <a:extLst>
                    <a:ext uri="{FF2B5EF4-FFF2-40B4-BE49-F238E27FC236}">
                      <a16:creationId xmlns:a16="http://schemas.microsoft.com/office/drawing/2014/main" id="{7C79C2B0-9273-438B-A6B1-1034773F8407}"/>
                    </a:ext>
                  </a:extLst>
                </p:cNvPr>
                <p:cNvSpPr/>
                <p:nvPr/>
              </p:nvSpPr>
              <p:spPr bwMode="auto">
                <a:xfrm>
                  <a:off x="10068783" y="323730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grpSp>
          <p:sp>
            <p:nvSpPr>
              <p:cNvPr id="266" name="Oval 3">
                <a:extLst>
                  <a:ext uri="{FF2B5EF4-FFF2-40B4-BE49-F238E27FC236}">
                    <a16:creationId xmlns:a16="http://schemas.microsoft.com/office/drawing/2014/main" id="{7CC841A6-1D88-41AA-8295-C0A218AD384F}"/>
                  </a:ext>
                </a:extLst>
              </p:cNvPr>
              <p:cNvSpPr/>
              <p:nvPr/>
            </p:nvSpPr>
            <p:spPr bwMode="auto">
              <a:xfrm>
                <a:off x="4294416" y="4427007"/>
                <a:ext cx="134861" cy="208938"/>
              </a:xfrm>
              <a:custGeom>
                <a:avLst/>
                <a:gdLst>
                  <a:gd name="connsiteX0" fmla="*/ 0 w 182880"/>
                  <a:gd name="connsiteY0" fmla="*/ 124903 h 249806"/>
                  <a:gd name="connsiteX1" fmla="*/ 91440 w 182880"/>
                  <a:gd name="connsiteY1" fmla="*/ 0 h 249806"/>
                  <a:gd name="connsiteX2" fmla="*/ 182880 w 182880"/>
                  <a:gd name="connsiteY2" fmla="*/ 124903 h 249806"/>
                  <a:gd name="connsiteX3" fmla="*/ 91440 w 182880"/>
                  <a:gd name="connsiteY3" fmla="*/ 249806 h 249806"/>
                  <a:gd name="connsiteX4" fmla="*/ 0 w 182880"/>
                  <a:gd name="connsiteY4" fmla="*/ 124903 h 249806"/>
                  <a:gd name="connsiteX0" fmla="*/ 0 w 137160"/>
                  <a:gd name="connsiteY0" fmla="*/ 124903 h 249806"/>
                  <a:gd name="connsiteX1" fmla="*/ 45720 w 137160"/>
                  <a:gd name="connsiteY1" fmla="*/ 0 h 249806"/>
                  <a:gd name="connsiteX2" fmla="*/ 137160 w 137160"/>
                  <a:gd name="connsiteY2" fmla="*/ 124903 h 249806"/>
                  <a:gd name="connsiteX3" fmla="*/ 45720 w 137160"/>
                  <a:gd name="connsiteY3" fmla="*/ 249806 h 249806"/>
                  <a:gd name="connsiteX4" fmla="*/ 0 w 137160"/>
                  <a:gd name="connsiteY4" fmla="*/ 124903 h 249806"/>
                  <a:gd name="connsiteX0" fmla="*/ 0 w 160973"/>
                  <a:gd name="connsiteY0" fmla="*/ 126491 h 249806"/>
                  <a:gd name="connsiteX1" fmla="*/ 69533 w 160973"/>
                  <a:gd name="connsiteY1" fmla="*/ 0 h 249806"/>
                  <a:gd name="connsiteX2" fmla="*/ 160973 w 160973"/>
                  <a:gd name="connsiteY2" fmla="*/ 124903 h 249806"/>
                  <a:gd name="connsiteX3" fmla="*/ 69533 w 160973"/>
                  <a:gd name="connsiteY3" fmla="*/ 249806 h 249806"/>
                  <a:gd name="connsiteX4" fmla="*/ 0 w 160973"/>
                  <a:gd name="connsiteY4" fmla="*/ 126491 h 249806"/>
                  <a:gd name="connsiteX0" fmla="*/ 0 w 160973"/>
                  <a:gd name="connsiteY0" fmla="*/ 126491 h 249806"/>
                  <a:gd name="connsiteX1" fmla="*/ 69533 w 160973"/>
                  <a:gd name="connsiteY1" fmla="*/ 0 h 249806"/>
                  <a:gd name="connsiteX2" fmla="*/ 160973 w 160973"/>
                  <a:gd name="connsiteY2" fmla="*/ 124903 h 249806"/>
                  <a:gd name="connsiteX3" fmla="*/ 69533 w 160973"/>
                  <a:gd name="connsiteY3" fmla="*/ 249806 h 249806"/>
                  <a:gd name="connsiteX4" fmla="*/ 0 w 160973"/>
                  <a:gd name="connsiteY4" fmla="*/ 126491 h 249806"/>
                  <a:gd name="connsiteX0" fmla="*/ 1753 w 162726"/>
                  <a:gd name="connsiteY0" fmla="*/ 127201 h 250516"/>
                  <a:gd name="connsiteX1" fmla="*/ 71286 w 162726"/>
                  <a:gd name="connsiteY1" fmla="*/ 710 h 250516"/>
                  <a:gd name="connsiteX2" fmla="*/ 162726 w 162726"/>
                  <a:gd name="connsiteY2" fmla="*/ 125613 h 250516"/>
                  <a:gd name="connsiteX3" fmla="*/ 71286 w 162726"/>
                  <a:gd name="connsiteY3" fmla="*/ 250516 h 250516"/>
                  <a:gd name="connsiteX4" fmla="*/ 1753 w 162726"/>
                  <a:gd name="connsiteY4" fmla="*/ 127201 h 250516"/>
                  <a:gd name="connsiteX0" fmla="*/ 0 w 130811"/>
                  <a:gd name="connsiteY0" fmla="*/ 126492 h 249807"/>
                  <a:gd name="connsiteX1" fmla="*/ 39371 w 130811"/>
                  <a:gd name="connsiteY1" fmla="*/ 1 h 249807"/>
                  <a:gd name="connsiteX2" fmla="*/ 130811 w 130811"/>
                  <a:gd name="connsiteY2" fmla="*/ 124904 h 249807"/>
                  <a:gd name="connsiteX3" fmla="*/ 39371 w 130811"/>
                  <a:gd name="connsiteY3" fmla="*/ 249807 h 249807"/>
                  <a:gd name="connsiteX4" fmla="*/ 0 w 130811"/>
                  <a:gd name="connsiteY4" fmla="*/ 126492 h 249807"/>
                  <a:gd name="connsiteX0" fmla="*/ 0 w 130811"/>
                  <a:gd name="connsiteY0" fmla="*/ 126492 h 249807"/>
                  <a:gd name="connsiteX1" fmla="*/ 39371 w 130811"/>
                  <a:gd name="connsiteY1" fmla="*/ 1 h 249807"/>
                  <a:gd name="connsiteX2" fmla="*/ 130811 w 130811"/>
                  <a:gd name="connsiteY2" fmla="*/ 124904 h 249807"/>
                  <a:gd name="connsiteX3" fmla="*/ 39371 w 130811"/>
                  <a:gd name="connsiteY3" fmla="*/ 249807 h 249807"/>
                  <a:gd name="connsiteX4" fmla="*/ 0 w 130811"/>
                  <a:gd name="connsiteY4" fmla="*/ 126492 h 249807"/>
                  <a:gd name="connsiteX0" fmla="*/ 8162 w 138973"/>
                  <a:gd name="connsiteY0" fmla="*/ 126492 h 249807"/>
                  <a:gd name="connsiteX1" fmla="*/ 47533 w 138973"/>
                  <a:gd name="connsiteY1" fmla="*/ 1 h 249807"/>
                  <a:gd name="connsiteX2" fmla="*/ 138973 w 138973"/>
                  <a:gd name="connsiteY2" fmla="*/ 124904 h 249807"/>
                  <a:gd name="connsiteX3" fmla="*/ 47533 w 138973"/>
                  <a:gd name="connsiteY3" fmla="*/ 249807 h 249807"/>
                  <a:gd name="connsiteX4" fmla="*/ 8162 w 138973"/>
                  <a:gd name="connsiteY4" fmla="*/ 126492 h 249807"/>
                  <a:gd name="connsiteX0" fmla="*/ 8162 w 138973"/>
                  <a:gd name="connsiteY0" fmla="*/ 126492 h 249807"/>
                  <a:gd name="connsiteX1" fmla="*/ 47533 w 138973"/>
                  <a:gd name="connsiteY1" fmla="*/ 1 h 249807"/>
                  <a:gd name="connsiteX2" fmla="*/ 138973 w 138973"/>
                  <a:gd name="connsiteY2" fmla="*/ 124904 h 249807"/>
                  <a:gd name="connsiteX3" fmla="*/ 47533 w 138973"/>
                  <a:gd name="connsiteY3" fmla="*/ 249807 h 249807"/>
                  <a:gd name="connsiteX4" fmla="*/ 8162 w 138973"/>
                  <a:gd name="connsiteY4" fmla="*/ 126492 h 249807"/>
                  <a:gd name="connsiteX0" fmla="*/ 13886 w 144697"/>
                  <a:gd name="connsiteY0" fmla="*/ 126492 h 249807"/>
                  <a:gd name="connsiteX1" fmla="*/ 53257 w 144697"/>
                  <a:gd name="connsiteY1" fmla="*/ 1 h 249807"/>
                  <a:gd name="connsiteX2" fmla="*/ 144697 w 144697"/>
                  <a:gd name="connsiteY2" fmla="*/ 124904 h 249807"/>
                  <a:gd name="connsiteX3" fmla="*/ 53257 w 144697"/>
                  <a:gd name="connsiteY3" fmla="*/ 249807 h 249807"/>
                  <a:gd name="connsiteX4" fmla="*/ 13886 w 144697"/>
                  <a:gd name="connsiteY4" fmla="*/ 126492 h 249807"/>
                  <a:gd name="connsiteX0" fmla="*/ 9819 w 140630"/>
                  <a:gd name="connsiteY0" fmla="*/ 126492 h 233932"/>
                  <a:gd name="connsiteX1" fmla="*/ 49190 w 140630"/>
                  <a:gd name="connsiteY1" fmla="*/ 1 h 233932"/>
                  <a:gd name="connsiteX2" fmla="*/ 140630 w 140630"/>
                  <a:gd name="connsiteY2" fmla="*/ 124904 h 233932"/>
                  <a:gd name="connsiteX3" fmla="*/ 74590 w 140630"/>
                  <a:gd name="connsiteY3" fmla="*/ 233932 h 233932"/>
                  <a:gd name="connsiteX4" fmla="*/ 9819 w 140630"/>
                  <a:gd name="connsiteY4" fmla="*/ 126492 h 233932"/>
                  <a:gd name="connsiteX0" fmla="*/ 9819 w 140630"/>
                  <a:gd name="connsiteY0" fmla="*/ 126492 h 233932"/>
                  <a:gd name="connsiteX1" fmla="*/ 49190 w 140630"/>
                  <a:gd name="connsiteY1" fmla="*/ 1 h 233932"/>
                  <a:gd name="connsiteX2" fmla="*/ 140630 w 140630"/>
                  <a:gd name="connsiteY2" fmla="*/ 124904 h 233932"/>
                  <a:gd name="connsiteX3" fmla="*/ 74590 w 140630"/>
                  <a:gd name="connsiteY3" fmla="*/ 233932 h 233932"/>
                  <a:gd name="connsiteX4" fmla="*/ 9819 w 140630"/>
                  <a:gd name="connsiteY4" fmla="*/ 126492 h 233932"/>
                  <a:gd name="connsiteX0" fmla="*/ 15725 w 146536"/>
                  <a:gd name="connsiteY0" fmla="*/ 129567 h 237007"/>
                  <a:gd name="connsiteX1" fmla="*/ 55096 w 146536"/>
                  <a:gd name="connsiteY1" fmla="*/ 3076 h 237007"/>
                  <a:gd name="connsiteX2" fmla="*/ 146536 w 146536"/>
                  <a:gd name="connsiteY2" fmla="*/ 127979 h 237007"/>
                  <a:gd name="connsiteX3" fmla="*/ 80496 w 146536"/>
                  <a:gd name="connsiteY3" fmla="*/ 237007 h 237007"/>
                  <a:gd name="connsiteX4" fmla="*/ 15725 w 146536"/>
                  <a:gd name="connsiteY4" fmla="*/ 129567 h 237007"/>
                  <a:gd name="connsiteX0" fmla="*/ 559 w 139307"/>
                  <a:gd name="connsiteY0" fmla="*/ 126495 h 233938"/>
                  <a:gd name="connsiteX1" fmla="*/ 39930 w 139307"/>
                  <a:gd name="connsiteY1" fmla="*/ 4 h 233938"/>
                  <a:gd name="connsiteX2" fmla="*/ 139307 w 139307"/>
                  <a:gd name="connsiteY2" fmla="*/ 123319 h 233938"/>
                  <a:gd name="connsiteX3" fmla="*/ 65330 w 139307"/>
                  <a:gd name="connsiteY3" fmla="*/ 233935 h 233938"/>
                  <a:gd name="connsiteX4" fmla="*/ 559 w 139307"/>
                  <a:gd name="connsiteY4" fmla="*/ 126495 h 233938"/>
                  <a:gd name="connsiteX0" fmla="*/ 559 w 139330"/>
                  <a:gd name="connsiteY0" fmla="*/ 126519 h 233962"/>
                  <a:gd name="connsiteX1" fmla="*/ 39930 w 139330"/>
                  <a:gd name="connsiteY1" fmla="*/ 28 h 233962"/>
                  <a:gd name="connsiteX2" fmla="*/ 139307 w 139330"/>
                  <a:gd name="connsiteY2" fmla="*/ 123343 h 233962"/>
                  <a:gd name="connsiteX3" fmla="*/ 65330 w 139330"/>
                  <a:gd name="connsiteY3" fmla="*/ 233959 h 233962"/>
                  <a:gd name="connsiteX4" fmla="*/ 559 w 139330"/>
                  <a:gd name="connsiteY4" fmla="*/ 126519 h 233962"/>
                  <a:gd name="connsiteX0" fmla="*/ 559 w 139330"/>
                  <a:gd name="connsiteY0" fmla="*/ 126519 h 233962"/>
                  <a:gd name="connsiteX1" fmla="*/ 39930 w 139330"/>
                  <a:gd name="connsiteY1" fmla="*/ 28 h 233962"/>
                  <a:gd name="connsiteX2" fmla="*/ 139307 w 139330"/>
                  <a:gd name="connsiteY2" fmla="*/ 123343 h 233962"/>
                  <a:gd name="connsiteX3" fmla="*/ 65330 w 139330"/>
                  <a:gd name="connsiteY3" fmla="*/ 233959 h 233962"/>
                  <a:gd name="connsiteX4" fmla="*/ 559 w 139330"/>
                  <a:gd name="connsiteY4" fmla="*/ 126519 h 233962"/>
                  <a:gd name="connsiteX0" fmla="*/ 16239 w 155136"/>
                  <a:gd name="connsiteY0" fmla="*/ 129607 h 237050"/>
                  <a:gd name="connsiteX1" fmla="*/ 55610 w 155136"/>
                  <a:gd name="connsiteY1" fmla="*/ 3116 h 237050"/>
                  <a:gd name="connsiteX2" fmla="*/ 154987 w 155136"/>
                  <a:gd name="connsiteY2" fmla="*/ 126431 h 237050"/>
                  <a:gd name="connsiteX3" fmla="*/ 81010 w 155136"/>
                  <a:gd name="connsiteY3" fmla="*/ 237047 h 237050"/>
                  <a:gd name="connsiteX4" fmla="*/ 16239 w 155136"/>
                  <a:gd name="connsiteY4" fmla="*/ 129607 h 237050"/>
                  <a:gd name="connsiteX0" fmla="*/ 9726 w 148539"/>
                  <a:gd name="connsiteY0" fmla="*/ 129607 h 237050"/>
                  <a:gd name="connsiteX1" fmla="*/ 49097 w 148539"/>
                  <a:gd name="connsiteY1" fmla="*/ 3116 h 237050"/>
                  <a:gd name="connsiteX2" fmla="*/ 148474 w 148539"/>
                  <a:gd name="connsiteY2" fmla="*/ 126431 h 237050"/>
                  <a:gd name="connsiteX3" fmla="*/ 74497 w 148539"/>
                  <a:gd name="connsiteY3" fmla="*/ 237047 h 237050"/>
                  <a:gd name="connsiteX4" fmla="*/ 9726 w 148539"/>
                  <a:gd name="connsiteY4" fmla="*/ 129607 h 237050"/>
                  <a:gd name="connsiteX0" fmla="*/ 626 w 136222"/>
                  <a:gd name="connsiteY0" fmla="*/ 124913 h 233940"/>
                  <a:gd name="connsiteX1" fmla="*/ 36822 w 136222"/>
                  <a:gd name="connsiteY1" fmla="*/ 9 h 233940"/>
                  <a:gd name="connsiteX2" fmla="*/ 136199 w 136222"/>
                  <a:gd name="connsiteY2" fmla="*/ 123324 h 233940"/>
                  <a:gd name="connsiteX3" fmla="*/ 62222 w 136222"/>
                  <a:gd name="connsiteY3" fmla="*/ 233940 h 233940"/>
                  <a:gd name="connsiteX4" fmla="*/ 626 w 136222"/>
                  <a:gd name="connsiteY4" fmla="*/ 124913 h 233940"/>
                  <a:gd name="connsiteX0" fmla="*/ 15404 w 151000"/>
                  <a:gd name="connsiteY0" fmla="*/ 124913 h 233942"/>
                  <a:gd name="connsiteX1" fmla="*/ 51600 w 151000"/>
                  <a:gd name="connsiteY1" fmla="*/ 9 h 233942"/>
                  <a:gd name="connsiteX2" fmla="*/ 150977 w 151000"/>
                  <a:gd name="connsiteY2" fmla="*/ 123324 h 233942"/>
                  <a:gd name="connsiteX3" fmla="*/ 77000 w 151000"/>
                  <a:gd name="connsiteY3" fmla="*/ 233940 h 233942"/>
                  <a:gd name="connsiteX4" fmla="*/ 15404 w 151000"/>
                  <a:gd name="connsiteY4" fmla="*/ 124913 h 233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000" h="233942">
                    <a:moveTo>
                      <a:pt x="15404" y="124913"/>
                    </a:moveTo>
                    <a:cubicBezTo>
                      <a:pt x="-26929" y="35125"/>
                      <a:pt x="29005" y="274"/>
                      <a:pt x="51600" y="9"/>
                    </a:cubicBezTo>
                    <a:cubicBezTo>
                      <a:pt x="74195" y="-256"/>
                      <a:pt x="152564" y="5129"/>
                      <a:pt x="150977" y="123324"/>
                    </a:cubicBezTo>
                    <a:cubicBezTo>
                      <a:pt x="149390" y="211356"/>
                      <a:pt x="99595" y="233675"/>
                      <a:pt x="77000" y="233940"/>
                    </a:cubicBezTo>
                    <a:cubicBezTo>
                      <a:pt x="54405" y="234205"/>
                      <a:pt x="57737" y="214701"/>
                      <a:pt x="15404" y="124913"/>
                    </a:cubicBezTo>
                    <a:close/>
                  </a:path>
                </a:pathLst>
              </a:custGeom>
              <a:solidFill>
                <a:schemeClr val="accent5"/>
              </a:solidFill>
              <a:ln w="0">
                <a:solidFill>
                  <a:schemeClr val="accent5"/>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33" name="Group 232">
              <a:extLst>
                <a:ext uri="{FF2B5EF4-FFF2-40B4-BE49-F238E27FC236}">
                  <a16:creationId xmlns:a16="http://schemas.microsoft.com/office/drawing/2014/main" id="{7D6902C2-56C4-4890-86C9-BD9664C8D7F1}"/>
                </a:ext>
              </a:extLst>
            </p:cNvPr>
            <p:cNvGrpSpPr/>
            <p:nvPr/>
          </p:nvGrpSpPr>
          <p:grpSpPr>
            <a:xfrm>
              <a:off x="5274183" y="4503510"/>
              <a:ext cx="436454" cy="427573"/>
              <a:chOff x="4099987" y="4322227"/>
              <a:chExt cx="436454" cy="427573"/>
            </a:xfrm>
            <a:solidFill>
              <a:schemeClr val="accent5">
                <a:lumMod val="60000"/>
                <a:lumOff val="40000"/>
              </a:schemeClr>
            </a:solidFill>
          </p:grpSpPr>
          <p:grpSp>
            <p:nvGrpSpPr>
              <p:cNvPr id="250" name="Group 249">
                <a:extLst>
                  <a:ext uri="{FF2B5EF4-FFF2-40B4-BE49-F238E27FC236}">
                    <a16:creationId xmlns:a16="http://schemas.microsoft.com/office/drawing/2014/main" id="{A52C5720-4027-45F2-9F37-2F509370B35F}"/>
                  </a:ext>
                </a:extLst>
              </p:cNvPr>
              <p:cNvGrpSpPr/>
              <p:nvPr/>
            </p:nvGrpSpPr>
            <p:grpSpPr>
              <a:xfrm>
                <a:off x="4099987" y="4322227"/>
                <a:ext cx="436454" cy="427573"/>
                <a:chOff x="9898856" y="3212305"/>
                <a:chExt cx="234224" cy="229458"/>
              </a:xfrm>
              <a:grpFill/>
            </p:grpSpPr>
            <p:sp>
              <p:nvSpPr>
                <p:cNvPr id="252" name="Oval 251">
                  <a:extLst>
                    <a:ext uri="{FF2B5EF4-FFF2-40B4-BE49-F238E27FC236}">
                      <a16:creationId xmlns:a16="http://schemas.microsoft.com/office/drawing/2014/main" id="{B8798B5C-6ACE-4BC8-83FF-ED62DF47D332}"/>
                    </a:ext>
                  </a:extLst>
                </p:cNvPr>
                <p:cNvSpPr/>
                <p:nvPr/>
              </p:nvSpPr>
              <p:spPr bwMode="auto">
                <a:xfrm>
                  <a:off x="9936956" y="3248024"/>
                  <a:ext cx="158353" cy="158353"/>
                </a:xfrm>
                <a:prstGeom prst="ellipse">
                  <a:avLst/>
                </a:prstGeom>
                <a:grpFill/>
                <a:ln>
                  <a:solidFill>
                    <a:schemeClr val="accent5"/>
                  </a:solidFill>
                </a:ln>
              </p:spPr>
              <p:txBody>
                <a:bodyPr wrap="squar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53" name="Oval 252">
                  <a:extLst>
                    <a:ext uri="{FF2B5EF4-FFF2-40B4-BE49-F238E27FC236}">
                      <a16:creationId xmlns:a16="http://schemas.microsoft.com/office/drawing/2014/main" id="{480FDF3A-B3AE-45A2-8E4E-EE1B5F7C31A4}"/>
                    </a:ext>
                  </a:extLst>
                </p:cNvPr>
                <p:cNvSpPr/>
                <p:nvPr/>
              </p:nvSpPr>
              <p:spPr bwMode="auto">
                <a:xfrm>
                  <a:off x="9926239" y="323730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54" name="Oval 253">
                  <a:extLst>
                    <a:ext uri="{FF2B5EF4-FFF2-40B4-BE49-F238E27FC236}">
                      <a16:creationId xmlns:a16="http://schemas.microsoft.com/office/drawing/2014/main" id="{5E3F6E3B-803E-4EDB-B45B-F44C54C924FD}"/>
                    </a:ext>
                  </a:extLst>
                </p:cNvPr>
                <p:cNvSpPr/>
                <p:nvPr/>
              </p:nvSpPr>
              <p:spPr bwMode="auto">
                <a:xfrm>
                  <a:off x="10066731" y="3382565"/>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55" name="Oval 254">
                  <a:extLst>
                    <a:ext uri="{FF2B5EF4-FFF2-40B4-BE49-F238E27FC236}">
                      <a16:creationId xmlns:a16="http://schemas.microsoft.com/office/drawing/2014/main" id="{61B73877-7869-4A84-90CD-7A9903A7EBA8}"/>
                    </a:ext>
                  </a:extLst>
                </p:cNvPr>
                <p:cNvSpPr/>
                <p:nvPr/>
              </p:nvSpPr>
              <p:spPr bwMode="auto">
                <a:xfrm>
                  <a:off x="10021491" y="3212305"/>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56" name="Oval 255">
                  <a:extLst>
                    <a:ext uri="{FF2B5EF4-FFF2-40B4-BE49-F238E27FC236}">
                      <a16:creationId xmlns:a16="http://schemas.microsoft.com/office/drawing/2014/main" id="{5A7CA5FC-14B2-4331-B4DE-162E5BA99685}"/>
                    </a:ext>
                  </a:extLst>
                </p:cNvPr>
                <p:cNvSpPr/>
                <p:nvPr/>
              </p:nvSpPr>
              <p:spPr bwMode="auto">
                <a:xfrm>
                  <a:off x="10096504" y="328483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57" name="Oval 256">
                  <a:extLst>
                    <a:ext uri="{FF2B5EF4-FFF2-40B4-BE49-F238E27FC236}">
                      <a16:creationId xmlns:a16="http://schemas.microsoft.com/office/drawing/2014/main" id="{A69DFD68-05DF-402A-859A-0280AC61A97D}"/>
                    </a:ext>
                  </a:extLst>
                </p:cNvPr>
                <p:cNvSpPr/>
                <p:nvPr/>
              </p:nvSpPr>
              <p:spPr bwMode="auto">
                <a:xfrm>
                  <a:off x="9898856" y="3334650"/>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58" name="Oval 257">
                  <a:extLst>
                    <a:ext uri="{FF2B5EF4-FFF2-40B4-BE49-F238E27FC236}">
                      <a16:creationId xmlns:a16="http://schemas.microsoft.com/office/drawing/2014/main" id="{064B6D1F-77F4-4F74-AD91-D5497BCBC71F}"/>
                    </a:ext>
                  </a:extLst>
                </p:cNvPr>
                <p:cNvSpPr/>
                <p:nvPr/>
              </p:nvSpPr>
              <p:spPr bwMode="auto">
                <a:xfrm>
                  <a:off x="9972676" y="3405186"/>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59" name="Oval 258">
                  <a:extLst>
                    <a:ext uri="{FF2B5EF4-FFF2-40B4-BE49-F238E27FC236}">
                      <a16:creationId xmlns:a16="http://schemas.microsoft.com/office/drawing/2014/main" id="{953A0F16-C705-4646-8624-61222B284EFB}"/>
                    </a:ext>
                  </a:extLst>
                </p:cNvPr>
                <p:cNvSpPr/>
                <p:nvPr/>
              </p:nvSpPr>
              <p:spPr bwMode="auto">
                <a:xfrm>
                  <a:off x="10092929" y="3334689"/>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60" name="Oval 259">
                  <a:extLst>
                    <a:ext uri="{FF2B5EF4-FFF2-40B4-BE49-F238E27FC236}">
                      <a16:creationId xmlns:a16="http://schemas.microsoft.com/office/drawing/2014/main" id="{B3148A6D-4E5B-47BA-B0DE-A70049C8ACDE}"/>
                    </a:ext>
                  </a:extLst>
                </p:cNvPr>
                <p:cNvSpPr/>
                <p:nvPr/>
              </p:nvSpPr>
              <p:spPr bwMode="auto">
                <a:xfrm>
                  <a:off x="10021491" y="3405187"/>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61" name="Oval 260">
                  <a:extLst>
                    <a:ext uri="{FF2B5EF4-FFF2-40B4-BE49-F238E27FC236}">
                      <a16:creationId xmlns:a16="http://schemas.microsoft.com/office/drawing/2014/main" id="{15F3F9BF-1FDD-4549-87A4-C0E95C15E17F}"/>
                    </a:ext>
                  </a:extLst>
                </p:cNvPr>
                <p:cNvSpPr/>
                <p:nvPr/>
              </p:nvSpPr>
              <p:spPr bwMode="auto">
                <a:xfrm>
                  <a:off x="9926240" y="3374564"/>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62" name="Oval 261">
                  <a:extLst>
                    <a:ext uri="{FF2B5EF4-FFF2-40B4-BE49-F238E27FC236}">
                      <a16:creationId xmlns:a16="http://schemas.microsoft.com/office/drawing/2014/main" id="{46A84478-FB09-4657-85D2-3116033A9891}"/>
                    </a:ext>
                  </a:extLst>
                </p:cNvPr>
                <p:cNvSpPr/>
                <p:nvPr/>
              </p:nvSpPr>
              <p:spPr bwMode="auto">
                <a:xfrm>
                  <a:off x="9900381" y="3284119"/>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63" name="Oval 262">
                  <a:extLst>
                    <a:ext uri="{FF2B5EF4-FFF2-40B4-BE49-F238E27FC236}">
                      <a16:creationId xmlns:a16="http://schemas.microsoft.com/office/drawing/2014/main" id="{34168420-30F1-4BA0-8A2F-27827A3B1553}"/>
                    </a:ext>
                  </a:extLst>
                </p:cNvPr>
                <p:cNvSpPr/>
                <p:nvPr/>
              </p:nvSpPr>
              <p:spPr bwMode="auto">
                <a:xfrm>
                  <a:off x="9972676" y="3216211"/>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64" name="Oval 263">
                  <a:extLst>
                    <a:ext uri="{FF2B5EF4-FFF2-40B4-BE49-F238E27FC236}">
                      <a16:creationId xmlns:a16="http://schemas.microsoft.com/office/drawing/2014/main" id="{5B0FE687-57BE-441C-A4EB-0AD88F074C09}"/>
                    </a:ext>
                  </a:extLst>
                </p:cNvPr>
                <p:cNvSpPr/>
                <p:nvPr/>
              </p:nvSpPr>
              <p:spPr bwMode="auto">
                <a:xfrm>
                  <a:off x="10068783" y="323730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grpSp>
          <p:sp>
            <p:nvSpPr>
              <p:cNvPr id="251" name="Oval 3">
                <a:extLst>
                  <a:ext uri="{FF2B5EF4-FFF2-40B4-BE49-F238E27FC236}">
                    <a16:creationId xmlns:a16="http://schemas.microsoft.com/office/drawing/2014/main" id="{63ED1AEA-7650-448E-9E9F-F75AA1105F53}"/>
                  </a:ext>
                </a:extLst>
              </p:cNvPr>
              <p:cNvSpPr/>
              <p:nvPr/>
            </p:nvSpPr>
            <p:spPr bwMode="auto">
              <a:xfrm>
                <a:off x="4294416" y="4427007"/>
                <a:ext cx="134861" cy="208938"/>
              </a:xfrm>
              <a:custGeom>
                <a:avLst/>
                <a:gdLst>
                  <a:gd name="connsiteX0" fmla="*/ 0 w 182880"/>
                  <a:gd name="connsiteY0" fmla="*/ 124903 h 249806"/>
                  <a:gd name="connsiteX1" fmla="*/ 91440 w 182880"/>
                  <a:gd name="connsiteY1" fmla="*/ 0 h 249806"/>
                  <a:gd name="connsiteX2" fmla="*/ 182880 w 182880"/>
                  <a:gd name="connsiteY2" fmla="*/ 124903 h 249806"/>
                  <a:gd name="connsiteX3" fmla="*/ 91440 w 182880"/>
                  <a:gd name="connsiteY3" fmla="*/ 249806 h 249806"/>
                  <a:gd name="connsiteX4" fmla="*/ 0 w 182880"/>
                  <a:gd name="connsiteY4" fmla="*/ 124903 h 249806"/>
                  <a:gd name="connsiteX0" fmla="*/ 0 w 137160"/>
                  <a:gd name="connsiteY0" fmla="*/ 124903 h 249806"/>
                  <a:gd name="connsiteX1" fmla="*/ 45720 w 137160"/>
                  <a:gd name="connsiteY1" fmla="*/ 0 h 249806"/>
                  <a:gd name="connsiteX2" fmla="*/ 137160 w 137160"/>
                  <a:gd name="connsiteY2" fmla="*/ 124903 h 249806"/>
                  <a:gd name="connsiteX3" fmla="*/ 45720 w 137160"/>
                  <a:gd name="connsiteY3" fmla="*/ 249806 h 249806"/>
                  <a:gd name="connsiteX4" fmla="*/ 0 w 137160"/>
                  <a:gd name="connsiteY4" fmla="*/ 124903 h 249806"/>
                  <a:gd name="connsiteX0" fmla="*/ 0 w 160973"/>
                  <a:gd name="connsiteY0" fmla="*/ 126491 h 249806"/>
                  <a:gd name="connsiteX1" fmla="*/ 69533 w 160973"/>
                  <a:gd name="connsiteY1" fmla="*/ 0 h 249806"/>
                  <a:gd name="connsiteX2" fmla="*/ 160973 w 160973"/>
                  <a:gd name="connsiteY2" fmla="*/ 124903 h 249806"/>
                  <a:gd name="connsiteX3" fmla="*/ 69533 w 160973"/>
                  <a:gd name="connsiteY3" fmla="*/ 249806 h 249806"/>
                  <a:gd name="connsiteX4" fmla="*/ 0 w 160973"/>
                  <a:gd name="connsiteY4" fmla="*/ 126491 h 249806"/>
                  <a:gd name="connsiteX0" fmla="*/ 0 w 160973"/>
                  <a:gd name="connsiteY0" fmla="*/ 126491 h 249806"/>
                  <a:gd name="connsiteX1" fmla="*/ 69533 w 160973"/>
                  <a:gd name="connsiteY1" fmla="*/ 0 h 249806"/>
                  <a:gd name="connsiteX2" fmla="*/ 160973 w 160973"/>
                  <a:gd name="connsiteY2" fmla="*/ 124903 h 249806"/>
                  <a:gd name="connsiteX3" fmla="*/ 69533 w 160973"/>
                  <a:gd name="connsiteY3" fmla="*/ 249806 h 249806"/>
                  <a:gd name="connsiteX4" fmla="*/ 0 w 160973"/>
                  <a:gd name="connsiteY4" fmla="*/ 126491 h 249806"/>
                  <a:gd name="connsiteX0" fmla="*/ 1753 w 162726"/>
                  <a:gd name="connsiteY0" fmla="*/ 127201 h 250516"/>
                  <a:gd name="connsiteX1" fmla="*/ 71286 w 162726"/>
                  <a:gd name="connsiteY1" fmla="*/ 710 h 250516"/>
                  <a:gd name="connsiteX2" fmla="*/ 162726 w 162726"/>
                  <a:gd name="connsiteY2" fmla="*/ 125613 h 250516"/>
                  <a:gd name="connsiteX3" fmla="*/ 71286 w 162726"/>
                  <a:gd name="connsiteY3" fmla="*/ 250516 h 250516"/>
                  <a:gd name="connsiteX4" fmla="*/ 1753 w 162726"/>
                  <a:gd name="connsiteY4" fmla="*/ 127201 h 250516"/>
                  <a:gd name="connsiteX0" fmla="*/ 0 w 130811"/>
                  <a:gd name="connsiteY0" fmla="*/ 126492 h 249807"/>
                  <a:gd name="connsiteX1" fmla="*/ 39371 w 130811"/>
                  <a:gd name="connsiteY1" fmla="*/ 1 h 249807"/>
                  <a:gd name="connsiteX2" fmla="*/ 130811 w 130811"/>
                  <a:gd name="connsiteY2" fmla="*/ 124904 h 249807"/>
                  <a:gd name="connsiteX3" fmla="*/ 39371 w 130811"/>
                  <a:gd name="connsiteY3" fmla="*/ 249807 h 249807"/>
                  <a:gd name="connsiteX4" fmla="*/ 0 w 130811"/>
                  <a:gd name="connsiteY4" fmla="*/ 126492 h 249807"/>
                  <a:gd name="connsiteX0" fmla="*/ 0 w 130811"/>
                  <a:gd name="connsiteY0" fmla="*/ 126492 h 249807"/>
                  <a:gd name="connsiteX1" fmla="*/ 39371 w 130811"/>
                  <a:gd name="connsiteY1" fmla="*/ 1 h 249807"/>
                  <a:gd name="connsiteX2" fmla="*/ 130811 w 130811"/>
                  <a:gd name="connsiteY2" fmla="*/ 124904 h 249807"/>
                  <a:gd name="connsiteX3" fmla="*/ 39371 w 130811"/>
                  <a:gd name="connsiteY3" fmla="*/ 249807 h 249807"/>
                  <a:gd name="connsiteX4" fmla="*/ 0 w 130811"/>
                  <a:gd name="connsiteY4" fmla="*/ 126492 h 249807"/>
                  <a:gd name="connsiteX0" fmla="*/ 8162 w 138973"/>
                  <a:gd name="connsiteY0" fmla="*/ 126492 h 249807"/>
                  <a:gd name="connsiteX1" fmla="*/ 47533 w 138973"/>
                  <a:gd name="connsiteY1" fmla="*/ 1 h 249807"/>
                  <a:gd name="connsiteX2" fmla="*/ 138973 w 138973"/>
                  <a:gd name="connsiteY2" fmla="*/ 124904 h 249807"/>
                  <a:gd name="connsiteX3" fmla="*/ 47533 w 138973"/>
                  <a:gd name="connsiteY3" fmla="*/ 249807 h 249807"/>
                  <a:gd name="connsiteX4" fmla="*/ 8162 w 138973"/>
                  <a:gd name="connsiteY4" fmla="*/ 126492 h 249807"/>
                  <a:gd name="connsiteX0" fmla="*/ 8162 w 138973"/>
                  <a:gd name="connsiteY0" fmla="*/ 126492 h 249807"/>
                  <a:gd name="connsiteX1" fmla="*/ 47533 w 138973"/>
                  <a:gd name="connsiteY1" fmla="*/ 1 h 249807"/>
                  <a:gd name="connsiteX2" fmla="*/ 138973 w 138973"/>
                  <a:gd name="connsiteY2" fmla="*/ 124904 h 249807"/>
                  <a:gd name="connsiteX3" fmla="*/ 47533 w 138973"/>
                  <a:gd name="connsiteY3" fmla="*/ 249807 h 249807"/>
                  <a:gd name="connsiteX4" fmla="*/ 8162 w 138973"/>
                  <a:gd name="connsiteY4" fmla="*/ 126492 h 249807"/>
                  <a:gd name="connsiteX0" fmla="*/ 13886 w 144697"/>
                  <a:gd name="connsiteY0" fmla="*/ 126492 h 249807"/>
                  <a:gd name="connsiteX1" fmla="*/ 53257 w 144697"/>
                  <a:gd name="connsiteY1" fmla="*/ 1 h 249807"/>
                  <a:gd name="connsiteX2" fmla="*/ 144697 w 144697"/>
                  <a:gd name="connsiteY2" fmla="*/ 124904 h 249807"/>
                  <a:gd name="connsiteX3" fmla="*/ 53257 w 144697"/>
                  <a:gd name="connsiteY3" fmla="*/ 249807 h 249807"/>
                  <a:gd name="connsiteX4" fmla="*/ 13886 w 144697"/>
                  <a:gd name="connsiteY4" fmla="*/ 126492 h 249807"/>
                  <a:gd name="connsiteX0" fmla="*/ 9819 w 140630"/>
                  <a:gd name="connsiteY0" fmla="*/ 126492 h 233932"/>
                  <a:gd name="connsiteX1" fmla="*/ 49190 w 140630"/>
                  <a:gd name="connsiteY1" fmla="*/ 1 h 233932"/>
                  <a:gd name="connsiteX2" fmla="*/ 140630 w 140630"/>
                  <a:gd name="connsiteY2" fmla="*/ 124904 h 233932"/>
                  <a:gd name="connsiteX3" fmla="*/ 74590 w 140630"/>
                  <a:gd name="connsiteY3" fmla="*/ 233932 h 233932"/>
                  <a:gd name="connsiteX4" fmla="*/ 9819 w 140630"/>
                  <a:gd name="connsiteY4" fmla="*/ 126492 h 233932"/>
                  <a:gd name="connsiteX0" fmla="*/ 9819 w 140630"/>
                  <a:gd name="connsiteY0" fmla="*/ 126492 h 233932"/>
                  <a:gd name="connsiteX1" fmla="*/ 49190 w 140630"/>
                  <a:gd name="connsiteY1" fmla="*/ 1 h 233932"/>
                  <a:gd name="connsiteX2" fmla="*/ 140630 w 140630"/>
                  <a:gd name="connsiteY2" fmla="*/ 124904 h 233932"/>
                  <a:gd name="connsiteX3" fmla="*/ 74590 w 140630"/>
                  <a:gd name="connsiteY3" fmla="*/ 233932 h 233932"/>
                  <a:gd name="connsiteX4" fmla="*/ 9819 w 140630"/>
                  <a:gd name="connsiteY4" fmla="*/ 126492 h 233932"/>
                  <a:gd name="connsiteX0" fmla="*/ 15725 w 146536"/>
                  <a:gd name="connsiteY0" fmla="*/ 129567 h 237007"/>
                  <a:gd name="connsiteX1" fmla="*/ 55096 w 146536"/>
                  <a:gd name="connsiteY1" fmla="*/ 3076 h 237007"/>
                  <a:gd name="connsiteX2" fmla="*/ 146536 w 146536"/>
                  <a:gd name="connsiteY2" fmla="*/ 127979 h 237007"/>
                  <a:gd name="connsiteX3" fmla="*/ 80496 w 146536"/>
                  <a:gd name="connsiteY3" fmla="*/ 237007 h 237007"/>
                  <a:gd name="connsiteX4" fmla="*/ 15725 w 146536"/>
                  <a:gd name="connsiteY4" fmla="*/ 129567 h 237007"/>
                  <a:gd name="connsiteX0" fmla="*/ 559 w 139307"/>
                  <a:gd name="connsiteY0" fmla="*/ 126495 h 233938"/>
                  <a:gd name="connsiteX1" fmla="*/ 39930 w 139307"/>
                  <a:gd name="connsiteY1" fmla="*/ 4 h 233938"/>
                  <a:gd name="connsiteX2" fmla="*/ 139307 w 139307"/>
                  <a:gd name="connsiteY2" fmla="*/ 123319 h 233938"/>
                  <a:gd name="connsiteX3" fmla="*/ 65330 w 139307"/>
                  <a:gd name="connsiteY3" fmla="*/ 233935 h 233938"/>
                  <a:gd name="connsiteX4" fmla="*/ 559 w 139307"/>
                  <a:gd name="connsiteY4" fmla="*/ 126495 h 233938"/>
                  <a:gd name="connsiteX0" fmla="*/ 559 w 139330"/>
                  <a:gd name="connsiteY0" fmla="*/ 126519 h 233962"/>
                  <a:gd name="connsiteX1" fmla="*/ 39930 w 139330"/>
                  <a:gd name="connsiteY1" fmla="*/ 28 h 233962"/>
                  <a:gd name="connsiteX2" fmla="*/ 139307 w 139330"/>
                  <a:gd name="connsiteY2" fmla="*/ 123343 h 233962"/>
                  <a:gd name="connsiteX3" fmla="*/ 65330 w 139330"/>
                  <a:gd name="connsiteY3" fmla="*/ 233959 h 233962"/>
                  <a:gd name="connsiteX4" fmla="*/ 559 w 139330"/>
                  <a:gd name="connsiteY4" fmla="*/ 126519 h 233962"/>
                  <a:gd name="connsiteX0" fmla="*/ 559 w 139330"/>
                  <a:gd name="connsiteY0" fmla="*/ 126519 h 233962"/>
                  <a:gd name="connsiteX1" fmla="*/ 39930 w 139330"/>
                  <a:gd name="connsiteY1" fmla="*/ 28 h 233962"/>
                  <a:gd name="connsiteX2" fmla="*/ 139307 w 139330"/>
                  <a:gd name="connsiteY2" fmla="*/ 123343 h 233962"/>
                  <a:gd name="connsiteX3" fmla="*/ 65330 w 139330"/>
                  <a:gd name="connsiteY3" fmla="*/ 233959 h 233962"/>
                  <a:gd name="connsiteX4" fmla="*/ 559 w 139330"/>
                  <a:gd name="connsiteY4" fmla="*/ 126519 h 233962"/>
                  <a:gd name="connsiteX0" fmla="*/ 16239 w 155136"/>
                  <a:gd name="connsiteY0" fmla="*/ 129607 h 237050"/>
                  <a:gd name="connsiteX1" fmla="*/ 55610 w 155136"/>
                  <a:gd name="connsiteY1" fmla="*/ 3116 h 237050"/>
                  <a:gd name="connsiteX2" fmla="*/ 154987 w 155136"/>
                  <a:gd name="connsiteY2" fmla="*/ 126431 h 237050"/>
                  <a:gd name="connsiteX3" fmla="*/ 81010 w 155136"/>
                  <a:gd name="connsiteY3" fmla="*/ 237047 h 237050"/>
                  <a:gd name="connsiteX4" fmla="*/ 16239 w 155136"/>
                  <a:gd name="connsiteY4" fmla="*/ 129607 h 237050"/>
                  <a:gd name="connsiteX0" fmla="*/ 9726 w 148539"/>
                  <a:gd name="connsiteY0" fmla="*/ 129607 h 237050"/>
                  <a:gd name="connsiteX1" fmla="*/ 49097 w 148539"/>
                  <a:gd name="connsiteY1" fmla="*/ 3116 h 237050"/>
                  <a:gd name="connsiteX2" fmla="*/ 148474 w 148539"/>
                  <a:gd name="connsiteY2" fmla="*/ 126431 h 237050"/>
                  <a:gd name="connsiteX3" fmla="*/ 74497 w 148539"/>
                  <a:gd name="connsiteY3" fmla="*/ 237047 h 237050"/>
                  <a:gd name="connsiteX4" fmla="*/ 9726 w 148539"/>
                  <a:gd name="connsiteY4" fmla="*/ 129607 h 237050"/>
                  <a:gd name="connsiteX0" fmla="*/ 626 w 136222"/>
                  <a:gd name="connsiteY0" fmla="*/ 124913 h 233940"/>
                  <a:gd name="connsiteX1" fmla="*/ 36822 w 136222"/>
                  <a:gd name="connsiteY1" fmla="*/ 9 h 233940"/>
                  <a:gd name="connsiteX2" fmla="*/ 136199 w 136222"/>
                  <a:gd name="connsiteY2" fmla="*/ 123324 h 233940"/>
                  <a:gd name="connsiteX3" fmla="*/ 62222 w 136222"/>
                  <a:gd name="connsiteY3" fmla="*/ 233940 h 233940"/>
                  <a:gd name="connsiteX4" fmla="*/ 626 w 136222"/>
                  <a:gd name="connsiteY4" fmla="*/ 124913 h 233940"/>
                  <a:gd name="connsiteX0" fmla="*/ 15404 w 151000"/>
                  <a:gd name="connsiteY0" fmla="*/ 124913 h 233942"/>
                  <a:gd name="connsiteX1" fmla="*/ 51600 w 151000"/>
                  <a:gd name="connsiteY1" fmla="*/ 9 h 233942"/>
                  <a:gd name="connsiteX2" fmla="*/ 150977 w 151000"/>
                  <a:gd name="connsiteY2" fmla="*/ 123324 h 233942"/>
                  <a:gd name="connsiteX3" fmla="*/ 77000 w 151000"/>
                  <a:gd name="connsiteY3" fmla="*/ 233940 h 233942"/>
                  <a:gd name="connsiteX4" fmla="*/ 15404 w 151000"/>
                  <a:gd name="connsiteY4" fmla="*/ 124913 h 233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000" h="233942">
                    <a:moveTo>
                      <a:pt x="15404" y="124913"/>
                    </a:moveTo>
                    <a:cubicBezTo>
                      <a:pt x="-26929" y="35125"/>
                      <a:pt x="29005" y="274"/>
                      <a:pt x="51600" y="9"/>
                    </a:cubicBezTo>
                    <a:cubicBezTo>
                      <a:pt x="74195" y="-256"/>
                      <a:pt x="152564" y="5129"/>
                      <a:pt x="150977" y="123324"/>
                    </a:cubicBezTo>
                    <a:cubicBezTo>
                      <a:pt x="149390" y="211356"/>
                      <a:pt x="99595" y="233675"/>
                      <a:pt x="77000" y="233940"/>
                    </a:cubicBezTo>
                    <a:cubicBezTo>
                      <a:pt x="54405" y="234205"/>
                      <a:pt x="57737" y="214701"/>
                      <a:pt x="15404" y="124913"/>
                    </a:cubicBezTo>
                    <a:close/>
                  </a:path>
                </a:pathLst>
              </a:custGeom>
              <a:solidFill>
                <a:schemeClr val="accent5"/>
              </a:solidFill>
              <a:ln w="0">
                <a:solidFill>
                  <a:schemeClr val="accent5"/>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34" name="Group 233">
              <a:extLst>
                <a:ext uri="{FF2B5EF4-FFF2-40B4-BE49-F238E27FC236}">
                  <a16:creationId xmlns:a16="http://schemas.microsoft.com/office/drawing/2014/main" id="{493FCAD1-E166-42D9-B126-8D7E59B18466}"/>
                </a:ext>
              </a:extLst>
            </p:cNvPr>
            <p:cNvGrpSpPr/>
            <p:nvPr/>
          </p:nvGrpSpPr>
          <p:grpSpPr>
            <a:xfrm>
              <a:off x="5080442" y="4501246"/>
              <a:ext cx="436454" cy="427573"/>
              <a:chOff x="4099987" y="4322227"/>
              <a:chExt cx="436454" cy="427573"/>
            </a:xfrm>
            <a:solidFill>
              <a:schemeClr val="accent5">
                <a:lumMod val="60000"/>
                <a:lumOff val="40000"/>
              </a:schemeClr>
            </a:solidFill>
          </p:grpSpPr>
          <p:grpSp>
            <p:nvGrpSpPr>
              <p:cNvPr id="235" name="Group 234">
                <a:extLst>
                  <a:ext uri="{FF2B5EF4-FFF2-40B4-BE49-F238E27FC236}">
                    <a16:creationId xmlns:a16="http://schemas.microsoft.com/office/drawing/2014/main" id="{9E33A48C-211B-4DF0-BC63-B83D9CDFA057}"/>
                  </a:ext>
                </a:extLst>
              </p:cNvPr>
              <p:cNvGrpSpPr/>
              <p:nvPr/>
            </p:nvGrpSpPr>
            <p:grpSpPr>
              <a:xfrm>
                <a:off x="4099987" y="4322227"/>
                <a:ext cx="436454" cy="427573"/>
                <a:chOff x="9898856" y="3212305"/>
                <a:chExt cx="234224" cy="229458"/>
              </a:xfrm>
              <a:grpFill/>
            </p:grpSpPr>
            <p:sp>
              <p:nvSpPr>
                <p:cNvPr id="237" name="Oval 236">
                  <a:extLst>
                    <a:ext uri="{FF2B5EF4-FFF2-40B4-BE49-F238E27FC236}">
                      <a16:creationId xmlns:a16="http://schemas.microsoft.com/office/drawing/2014/main" id="{CB2A06DE-A5FC-4946-8948-02AED282CD3C}"/>
                    </a:ext>
                  </a:extLst>
                </p:cNvPr>
                <p:cNvSpPr/>
                <p:nvPr/>
              </p:nvSpPr>
              <p:spPr bwMode="auto">
                <a:xfrm>
                  <a:off x="9936956" y="3248024"/>
                  <a:ext cx="158353" cy="158353"/>
                </a:xfrm>
                <a:prstGeom prst="ellipse">
                  <a:avLst/>
                </a:prstGeom>
                <a:grpFill/>
                <a:ln>
                  <a:solidFill>
                    <a:schemeClr val="accent5"/>
                  </a:solidFill>
                </a:ln>
              </p:spPr>
              <p:txBody>
                <a:bodyPr wrap="squar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38" name="Oval 237">
                  <a:extLst>
                    <a:ext uri="{FF2B5EF4-FFF2-40B4-BE49-F238E27FC236}">
                      <a16:creationId xmlns:a16="http://schemas.microsoft.com/office/drawing/2014/main" id="{93F779E5-6E21-4A0C-AF1F-59A182920965}"/>
                    </a:ext>
                  </a:extLst>
                </p:cNvPr>
                <p:cNvSpPr/>
                <p:nvPr/>
              </p:nvSpPr>
              <p:spPr bwMode="auto">
                <a:xfrm>
                  <a:off x="9926239" y="323730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39" name="Oval 238">
                  <a:extLst>
                    <a:ext uri="{FF2B5EF4-FFF2-40B4-BE49-F238E27FC236}">
                      <a16:creationId xmlns:a16="http://schemas.microsoft.com/office/drawing/2014/main" id="{ED6A554E-9C02-4431-8640-D4C5529959D2}"/>
                    </a:ext>
                  </a:extLst>
                </p:cNvPr>
                <p:cNvSpPr/>
                <p:nvPr/>
              </p:nvSpPr>
              <p:spPr bwMode="auto">
                <a:xfrm>
                  <a:off x="10066731" y="3382565"/>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40" name="Oval 239">
                  <a:extLst>
                    <a:ext uri="{FF2B5EF4-FFF2-40B4-BE49-F238E27FC236}">
                      <a16:creationId xmlns:a16="http://schemas.microsoft.com/office/drawing/2014/main" id="{9D885A4B-47EC-4ABF-9DAD-542230FC08B5}"/>
                    </a:ext>
                  </a:extLst>
                </p:cNvPr>
                <p:cNvSpPr/>
                <p:nvPr/>
              </p:nvSpPr>
              <p:spPr bwMode="auto">
                <a:xfrm>
                  <a:off x="10021491" y="3212305"/>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41" name="Oval 240">
                  <a:extLst>
                    <a:ext uri="{FF2B5EF4-FFF2-40B4-BE49-F238E27FC236}">
                      <a16:creationId xmlns:a16="http://schemas.microsoft.com/office/drawing/2014/main" id="{F33DBC63-558F-43DC-AE88-6B76DF8504F7}"/>
                    </a:ext>
                  </a:extLst>
                </p:cNvPr>
                <p:cNvSpPr/>
                <p:nvPr/>
              </p:nvSpPr>
              <p:spPr bwMode="auto">
                <a:xfrm>
                  <a:off x="10096504" y="328483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42" name="Oval 241">
                  <a:extLst>
                    <a:ext uri="{FF2B5EF4-FFF2-40B4-BE49-F238E27FC236}">
                      <a16:creationId xmlns:a16="http://schemas.microsoft.com/office/drawing/2014/main" id="{DA2D646E-43CC-44AC-B44A-A4A3603533C9}"/>
                    </a:ext>
                  </a:extLst>
                </p:cNvPr>
                <p:cNvSpPr/>
                <p:nvPr/>
              </p:nvSpPr>
              <p:spPr bwMode="auto">
                <a:xfrm>
                  <a:off x="9898856" y="3334650"/>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43" name="Oval 242">
                  <a:extLst>
                    <a:ext uri="{FF2B5EF4-FFF2-40B4-BE49-F238E27FC236}">
                      <a16:creationId xmlns:a16="http://schemas.microsoft.com/office/drawing/2014/main" id="{69CAF212-1008-4E5F-951A-5B191E82AE69}"/>
                    </a:ext>
                  </a:extLst>
                </p:cNvPr>
                <p:cNvSpPr/>
                <p:nvPr/>
              </p:nvSpPr>
              <p:spPr bwMode="auto">
                <a:xfrm>
                  <a:off x="9972676" y="3405186"/>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44" name="Oval 243">
                  <a:extLst>
                    <a:ext uri="{FF2B5EF4-FFF2-40B4-BE49-F238E27FC236}">
                      <a16:creationId xmlns:a16="http://schemas.microsoft.com/office/drawing/2014/main" id="{AE93CAF2-B458-4AA7-81F7-362E3F5AF4E6}"/>
                    </a:ext>
                  </a:extLst>
                </p:cNvPr>
                <p:cNvSpPr/>
                <p:nvPr/>
              </p:nvSpPr>
              <p:spPr bwMode="auto">
                <a:xfrm>
                  <a:off x="10092929" y="3334689"/>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45" name="Oval 244">
                  <a:extLst>
                    <a:ext uri="{FF2B5EF4-FFF2-40B4-BE49-F238E27FC236}">
                      <a16:creationId xmlns:a16="http://schemas.microsoft.com/office/drawing/2014/main" id="{62E089FD-9D0B-488B-9323-A9DD66B2B1A5}"/>
                    </a:ext>
                  </a:extLst>
                </p:cNvPr>
                <p:cNvSpPr/>
                <p:nvPr/>
              </p:nvSpPr>
              <p:spPr bwMode="auto">
                <a:xfrm>
                  <a:off x="10021491" y="3405187"/>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46" name="Oval 245">
                  <a:extLst>
                    <a:ext uri="{FF2B5EF4-FFF2-40B4-BE49-F238E27FC236}">
                      <a16:creationId xmlns:a16="http://schemas.microsoft.com/office/drawing/2014/main" id="{FD52F4F0-DFA5-4E86-83C3-7096FA4EADB3}"/>
                    </a:ext>
                  </a:extLst>
                </p:cNvPr>
                <p:cNvSpPr/>
                <p:nvPr/>
              </p:nvSpPr>
              <p:spPr bwMode="auto">
                <a:xfrm>
                  <a:off x="9926240" y="3374564"/>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47" name="Oval 246">
                  <a:extLst>
                    <a:ext uri="{FF2B5EF4-FFF2-40B4-BE49-F238E27FC236}">
                      <a16:creationId xmlns:a16="http://schemas.microsoft.com/office/drawing/2014/main" id="{16B49B87-44C3-4695-A812-A9389E1A0AE2}"/>
                    </a:ext>
                  </a:extLst>
                </p:cNvPr>
                <p:cNvSpPr/>
                <p:nvPr/>
              </p:nvSpPr>
              <p:spPr bwMode="auto">
                <a:xfrm>
                  <a:off x="9900381" y="3284119"/>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48" name="Oval 247">
                  <a:extLst>
                    <a:ext uri="{FF2B5EF4-FFF2-40B4-BE49-F238E27FC236}">
                      <a16:creationId xmlns:a16="http://schemas.microsoft.com/office/drawing/2014/main" id="{E585EC45-232C-4857-9877-CEB5A266DFAA}"/>
                    </a:ext>
                  </a:extLst>
                </p:cNvPr>
                <p:cNvSpPr/>
                <p:nvPr/>
              </p:nvSpPr>
              <p:spPr bwMode="auto">
                <a:xfrm>
                  <a:off x="9972676" y="3216211"/>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sp>
              <p:nvSpPr>
                <p:cNvPr id="249" name="Oval 248">
                  <a:extLst>
                    <a:ext uri="{FF2B5EF4-FFF2-40B4-BE49-F238E27FC236}">
                      <a16:creationId xmlns:a16="http://schemas.microsoft.com/office/drawing/2014/main" id="{102F2BC7-4957-463F-899D-5F4EF61AE609}"/>
                    </a:ext>
                  </a:extLst>
                </p:cNvPr>
                <p:cNvSpPr/>
                <p:nvPr/>
              </p:nvSpPr>
              <p:spPr bwMode="auto">
                <a:xfrm>
                  <a:off x="10068783" y="3237308"/>
                  <a:ext cx="36576" cy="36576"/>
                </a:xfrm>
                <a:prstGeom prst="ellipse">
                  <a:avLst/>
                </a:prstGeom>
                <a:grpFill/>
                <a:ln>
                  <a:solidFill>
                    <a:schemeClr val="accent5"/>
                  </a:solidFill>
                </a:ln>
              </p:spPr>
              <p:txBody>
                <a:bodyPr wrap="none" rtlCol="0" anchor="ct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grpSp>
          <p:sp>
            <p:nvSpPr>
              <p:cNvPr id="236" name="Oval 3">
                <a:extLst>
                  <a:ext uri="{FF2B5EF4-FFF2-40B4-BE49-F238E27FC236}">
                    <a16:creationId xmlns:a16="http://schemas.microsoft.com/office/drawing/2014/main" id="{C831CE45-49DE-4849-8E0C-F398BE34B640}"/>
                  </a:ext>
                </a:extLst>
              </p:cNvPr>
              <p:cNvSpPr/>
              <p:nvPr/>
            </p:nvSpPr>
            <p:spPr bwMode="auto">
              <a:xfrm>
                <a:off x="4294416" y="4427007"/>
                <a:ext cx="134861" cy="208938"/>
              </a:xfrm>
              <a:custGeom>
                <a:avLst/>
                <a:gdLst>
                  <a:gd name="connsiteX0" fmla="*/ 0 w 182880"/>
                  <a:gd name="connsiteY0" fmla="*/ 124903 h 249806"/>
                  <a:gd name="connsiteX1" fmla="*/ 91440 w 182880"/>
                  <a:gd name="connsiteY1" fmla="*/ 0 h 249806"/>
                  <a:gd name="connsiteX2" fmla="*/ 182880 w 182880"/>
                  <a:gd name="connsiteY2" fmla="*/ 124903 h 249806"/>
                  <a:gd name="connsiteX3" fmla="*/ 91440 w 182880"/>
                  <a:gd name="connsiteY3" fmla="*/ 249806 h 249806"/>
                  <a:gd name="connsiteX4" fmla="*/ 0 w 182880"/>
                  <a:gd name="connsiteY4" fmla="*/ 124903 h 249806"/>
                  <a:gd name="connsiteX0" fmla="*/ 0 w 137160"/>
                  <a:gd name="connsiteY0" fmla="*/ 124903 h 249806"/>
                  <a:gd name="connsiteX1" fmla="*/ 45720 w 137160"/>
                  <a:gd name="connsiteY1" fmla="*/ 0 h 249806"/>
                  <a:gd name="connsiteX2" fmla="*/ 137160 w 137160"/>
                  <a:gd name="connsiteY2" fmla="*/ 124903 h 249806"/>
                  <a:gd name="connsiteX3" fmla="*/ 45720 w 137160"/>
                  <a:gd name="connsiteY3" fmla="*/ 249806 h 249806"/>
                  <a:gd name="connsiteX4" fmla="*/ 0 w 137160"/>
                  <a:gd name="connsiteY4" fmla="*/ 124903 h 249806"/>
                  <a:gd name="connsiteX0" fmla="*/ 0 w 160973"/>
                  <a:gd name="connsiteY0" fmla="*/ 126491 h 249806"/>
                  <a:gd name="connsiteX1" fmla="*/ 69533 w 160973"/>
                  <a:gd name="connsiteY1" fmla="*/ 0 h 249806"/>
                  <a:gd name="connsiteX2" fmla="*/ 160973 w 160973"/>
                  <a:gd name="connsiteY2" fmla="*/ 124903 h 249806"/>
                  <a:gd name="connsiteX3" fmla="*/ 69533 w 160973"/>
                  <a:gd name="connsiteY3" fmla="*/ 249806 h 249806"/>
                  <a:gd name="connsiteX4" fmla="*/ 0 w 160973"/>
                  <a:gd name="connsiteY4" fmla="*/ 126491 h 249806"/>
                  <a:gd name="connsiteX0" fmla="*/ 0 w 160973"/>
                  <a:gd name="connsiteY0" fmla="*/ 126491 h 249806"/>
                  <a:gd name="connsiteX1" fmla="*/ 69533 w 160973"/>
                  <a:gd name="connsiteY1" fmla="*/ 0 h 249806"/>
                  <a:gd name="connsiteX2" fmla="*/ 160973 w 160973"/>
                  <a:gd name="connsiteY2" fmla="*/ 124903 h 249806"/>
                  <a:gd name="connsiteX3" fmla="*/ 69533 w 160973"/>
                  <a:gd name="connsiteY3" fmla="*/ 249806 h 249806"/>
                  <a:gd name="connsiteX4" fmla="*/ 0 w 160973"/>
                  <a:gd name="connsiteY4" fmla="*/ 126491 h 249806"/>
                  <a:gd name="connsiteX0" fmla="*/ 1753 w 162726"/>
                  <a:gd name="connsiteY0" fmla="*/ 127201 h 250516"/>
                  <a:gd name="connsiteX1" fmla="*/ 71286 w 162726"/>
                  <a:gd name="connsiteY1" fmla="*/ 710 h 250516"/>
                  <a:gd name="connsiteX2" fmla="*/ 162726 w 162726"/>
                  <a:gd name="connsiteY2" fmla="*/ 125613 h 250516"/>
                  <a:gd name="connsiteX3" fmla="*/ 71286 w 162726"/>
                  <a:gd name="connsiteY3" fmla="*/ 250516 h 250516"/>
                  <a:gd name="connsiteX4" fmla="*/ 1753 w 162726"/>
                  <a:gd name="connsiteY4" fmla="*/ 127201 h 250516"/>
                  <a:gd name="connsiteX0" fmla="*/ 0 w 130811"/>
                  <a:gd name="connsiteY0" fmla="*/ 126492 h 249807"/>
                  <a:gd name="connsiteX1" fmla="*/ 39371 w 130811"/>
                  <a:gd name="connsiteY1" fmla="*/ 1 h 249807"/>
                  <a:gd name="connsiteX2" fmla="*/ 130811 w 130811"/>
                  <a:gd name="connsiteY2" fmla="*/ 124904 h 249807"/>
                  <a:gd name="connsiteX3" fmla="*/ 39371 w 130811"/>
                  <a:gd name="connsiteY3" fmla="*/ 249807 h 249807"/>
                  <a:gd name="connsiteX4" fmla="*/ 0 w 130811"/>
                  <a:gd name="connsiteY4" fmla="*/ 126492 h 249807"/>
                  <a:gd name="connsiteX0" fmla="*/ 0 w 130811"/>
                  <a:gd name="connsiteY0" fmla="*/ 126492 h 249807"/>
                  <a:gd name="connsiteX1" fmla="*/ 39371 w 130811"/>
                  <a:gd name="connsiteY1" fmla="*/ 1 h 249807"/>
                  <a:gd name="connsiteX2" fmla="*/ 130811 w 130811"/>
                  <a:gd name="connsiteY2" fmla="*/ 124904 h 249807"/>
                  <a:gd name="connsiteX3" fmla="*/ 39371 w 130811"/>
                  <a:gd name="connsiteY3" fmla="*/ 249807 h 249807"/>
                  <a:gd name="connsiteX4" fmla="*/ 0 w 130811"/>
                  <a:gd name="connsiteY4" fmla="*/ 126492 h 249807"/>
                  <a:gd name="connsiteX0" fmla="*/ 8162 w 138973"/>
                  <a:gd name="connsiteY0" fmla="*/ 126492 h 249807"/>
                  <a:gd name="connsiteX1" fmla="*/ 47533 w 138973"/>
                  <a:gd name="connsiteY1" fmla="*/ 1 h 249807"/>
                  <a:gd name="connsiteX2" fmla="*/ 138973 w 138973"/>
                  <a:gd name="connsiteY2" fmla="*/ 124904 h 249807"/>
                  <a:gd name="connsiteX3" fmla="*/ 47533 w 138973"/>
                  <a:gd name="connsiteY3" fmla="*/ 249807 h 249807"/>
                  <a:gd name="connsiteX4" fmla="*/ 8162 w 138973"/>
                  <a:gd name="connsiteY4" fmla="*/ 126492 h 249807"/>
                  <a:gd name="connsiteX0" fmla="*/ 8162 w 138973"/>
                  <a:gd name="connsiteY0" fmla="*/ 126492 h 249807"/>
                  <a:gd name="connsiteX1" fmla="*/ 47533 w 138973"/>
                  <a:gd name="connsiteY1" fmla="*/ 1 h 249807"/>
                  <a:gd name="connsiteX2" fmla="*/ 138973 w 138973"/>
                  <a:gd name="connsiteY2" fmla="*/ 124904 h 249807"/>
                  <a:gd name="connsiteX3" fmla="*/ 47533 w 138973"/>
                  <a:gd name="connsiteY3" fmla="*/ 249807 h 249807"/>
                  <a:gd name="connsiteX4" fmla="*/ 8162 w 138973"/>
                  <a:gd name="connsiteY4" fmla="*/ 126492 h 249807"/>
                  <a:gd name="connsiteX0" fmla="*/ 13886 w 144697"/>
                  <a:gd name="connsiteY0" fmla="*/ 126492 h 249807"/>
                  <a:gd name="connsiteX1" fmla="*/ 53257 w 144697"/>
                  <a:gd name="connsiteY1" fmla="*/ 1 h 249807"/>
                  <a:gd name="connsiteX2" fmla="*/ 144697 w 144697"/>
                  <a:gd name="connsiteY2" fmla="*/ 124904 h 249807"/>
                  <a:gd name="connsiteX3" fmla="*/ 53257 w 144697"/>
                  <a:gd name="connsiteY3" fmla="*/ 249807 h 249807"/>
                  <a:gd name="connsiteX4" fmla="*/ 13886 w 144697"/>
                  <a:gd name="connsiteY4" fmla="*/ 126492 h 249807"/>
                  <a:gd name="connsiteX0" fmla="*/ 9819 w 140630"/>
                  <a:gd name="connsiteY0" fmla="*/ 126492 h 233932"/>
                  <a:gd name="connsiteX1" fmla="*/ 49190 w 140630"/>
                  <a:gd name="connsiteY1" fmla="*/ 1 h 233932"/>
                  <a:gd name="connsiteX2" fmla="*/ 140630 w 140630"/>
                  <a:gd name="connsiteY2" fmla="*/ 124904 h 233932"/>
                  <a:gd name="connsiteX3" fmla="*/ 74590 w 140630"/>
                  <a:gd name="connsiteY3" fmla="*/ 233932 h 233932"/>
                  <a:gd name="connsiteX4" fmla="*/ 9819 w 140630"/>
                  <a:gd name="connsiteY4" fmla="*/ 126492 h 233932"/>
                  <a:gd name="connsiteX0" fmla="*/ 9819 w 140630"/>
                  <a:gd name="connsiteY0" fmla="*/ 126492 h 233932"/>
                  <a:gd name="connsiteX1" fmla="*/ 49190 w 140630"/>
                  <a:gd name="connsiteY1" fmla="*/ 1 h 233932"/>
                  <a:gd name="connsiteX2" fmla="*/ 140630 w 140630"/>
                  <a:gd name="connsiteY2" fmla="*/ 124904 h 233932"/>
                  <a:gd name="connsiteX3" fmla="*/ 74590 w 140630"/>
                  <a:gd name="connsiteY3" fmla="*/ 233932 h 233932"/>
                  <a:gd name="connsiteX4" fmla="*/ 9819 w 140630"/>
                  <a:gd name="connsiteY4" fmla="*/ 126492 h 233932"/>
                  <a:gd name="connsiteX0" fmla="*/ 15725 w 146536"/>
                  <a:gd name="connsiteY0" fmla="*/ 129567 h 237007"/>
                  <a:gd name="connsiteX1" fmla="*/ 55096 w 146536"/>
                  <a:gd name="connsiteY1" fmla="*/ 3076 h 237007"/>
                  <a:gd name="connsiteX2" fmla="*/ 146536 w 146536"/>
                  <a:gd name="connsiteY2" fmla="*/ 127979 h 237007"/>
                  <a:gd name="connsiteX3" fmla="*/ 80496 w 146536"/>
                  <a:gd name="connsiteY3" fmla="*/ 237007 h 237007"/>
                  <a:gd name="connsiteX4" fmla="*/ 15725 w 146536"/>
                  <a:gd name="connsiteY4" fmla="*/ 129567 h 237007"/>
                  <a:gd name="connsiteX0" fmla="*/ 559 w 139307"/>
                  <a:gd name="connsiteY0" fmla="*/ 126495 h 233938"/>
                  <a:gd name="connsiteX1" fmla="*/ 39930 w 139307"/>
                  <a:gd name="connsiteY1" fmla="*/ 4 h 233938"/>
                  <a:gd name="connsiteX2" fmla="*/ 139307 w 139307"/>
                  <a:gd name="connsiteY2" fmla="*/ 123319 h 233938"/>
                  <a:gd name="connsiteX3" fmla="*/ 65330 w 139307"/>
                  <a:gd name="connsiteY3" fmla="*/ 233935 h 233938"/>
                  <a:gd name="connsiteX4" fmla="*/ 559 w 139307"/>
                  <a:gd name="connsiteY4" fmla="*/ 126495 h 233938"/>
                  <a:gd name="connsiteX0" fmla="*/ 559 w 139330"/>
                  <a:gd name="connsiteY0" fmla="*/ 126519 h 233962"/>
                  <a:gd name="connsiteX1" fmla="*/ 39930 w 139330"/>
                  <a:gd name="connsiteY1" fmla="*/ 28 h 233962"/>
                  <a:gd name="connsiteX2" fmla="*/ 139307 w 139330"/>
                  <a:gd name="connsiteY2" fmla="*/ 123343 h 233962"/>
                  <a:gd name="connsiteX3" fmla="*/ 65330 w 139330"/>
                  <a:gd name="connsiteY3" fmla="*/ 233959 h 233962"/>
                  <a:gd name="connsiteX4" fmla="*/ 559 w 139330"/>
                  <a:gd name="connsiteY4" fmla="*/ 126519 h 233962"/>
                  <a:gd name="connsiteX0" fmla="*/ 559 w 139330"/>
                  <a:gd name="connsiteY0" fmla="*/ 126519 h 233962"/>
                  <a:gd name="connsiteX1" fmla="*/ 39930 w 139330"/>
                  <a:gd name="connsiteY1" fmla="*/ 28 h 233962"/>
                  <a:gd name="connsiteX2" fmla="*/ 139307 w 139330"/>
                  <a:gd name="connsiteY2" fmla="*/ 123343 h 233962"/>
                  <a:gd name="connsiteX3" fmla="*/ 65330 w 139330"/>
                  <a:gd name="connsiteY3" fmla="*/ 233959 h 233962"/>
                  <a:gd name="connsiteX4" fmla="*/ 559 w 139330"/>
                  <a:gd name="connsiteY4" fmla="*/ 126519 h 233962"/>
                  <a:gd name="connsiteX0" fmla="*/ 16239 w 155136"/>
                  <a:gd name="connsiteY0" fmla="*/ 129607 h 237050"/>
                  <a:gd name="connsiteX1" fmla="*/ 55610 w 155136"/>
                  <a:gd name="connsiteY1" fmla="*/ 3116 h 237050"/>
                  <a:gd name="connsiteX2" fmla="*/ 154987 w 155136"/>
                  <a:gd name="connsiteY2" fmla="*/ 126431 h 237050"/>
                  <a:gd name="connsiteX3" fmla="*/ 81010 w 155136"/>
                  <a:gd name="connsiteY3" fmla="*/ 237047 h 237050"/>
                  <a:gd name="connsiteX4" fmla="*/ 16239 w 155136"/>
                  <a:gd name="connsiteY4" fmla="*/ 129607 h 237050"/>
                  <a:gd name="connsiteX0" fmla="*/ 9726 w 148539"/>
                  <a:gd name="connsiteY0" fmla="*/ 129607 h 237050"/>
                  <a:gd name="connsiteX1" fmla="*/ 49097 w 148539"/>
                  <a:gd name="connsiteY1" fmla="*/ 3116 h 237050"/>
                  <a:gd name="connsiteX2" fmla="*/ 148474 w 148539"/>
                  <a:gd name="connsiteY2" fmla="*/ 126431 h 237050"/>
                  <a:gd name="connsiteX3" fmla="*/ 74497 w 148539"/>
                  <a:gd name="connsiteY3" fmla="*/ 237047 h 237050"/>
                  <a:gd name="connsiteX4" fmla="*/ 9726 w 148539"/>
                  <a:gd name="connsiteY4" fmla="*/ 129607 h 237050"/>
                  <a:gd name="connsiteX0" fmla="*/ 626 w 136222"/>
                  <a:gd name="connsiteY0" fmla="*/ 124913 h 233940"/>
                  <a:gd name="connsiteX1" fmla="*/ 36822 w 136222"/>
                  <a:gd name="connsiteY1" fmla="*/ 9 h 233940"/>
                  <a:gd name="connsiteX2" fmla="*/ 136199 w 136222"/>
                  <a:gd name="connsiteY2" fmla="*/ 123324 h 233940"/>
                  <a:gd name="connsiteX3" fmla="*/ 62222 w 136222"/>
                  <a:gd name="connsiteY3" fmla="*/ 233940 h 233940"/>
                  <a:gd name="connsiteX4" fmla="*/ 626 w 136222"/>
                  <a:gd name="connsiteY4" fmla="*/ 124913 h 233940"/>
                  <a:gd name="connsiteX0" fmla="*/ 15404 w 151000"/>
                  <a:gd name="connsiteY0" fmla="*/ 124913 h 233942"/>
                  <a:gd name="connsiteX1" fmla="*/ 51600 w 151000"/>
                  <a:gd name="connsiteY1" fmla="*/ 9 h 233942"/>
                  <a:gd name="connsiteX2" fmla="*/ 150977 w 151000"/>
                  <a:gd name="connsiteY2" fmla="*/ 123324 h 233942"/>
                  <a:gd name="connsiteX3" fmla="*/ 77000 w 151000"/>
                  <a:gd name="connsiteY3" fmla="*/ 233940 h 233942"/>
                  <a:gd name="connsiteX4" fmla="*/ 15404 w 151000"/>
                  <a:gd name="connsiteY4" fmla="*/ 124913 h 2339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000" h="233942">
                    <a:moveTo>
                      <a:pt x="15404" y="124913"/>
                    </a:moveTo>
                    <a:cubicBezTo>
                      <a:pt x="-26929" y="35125"/>
                      <a:pt x="29005" y="274"/>
                      <a:pt x="51600" y="9"/>
                    </a:cubicBezTo>
                    <a:cubicBezTo>
                      <a:pt x="74195" y="-256"/>
                      <a:pt x="152564" y="5129"/>
                      <a:pt x="150977" y="123324"/>
                    </a:cubicBezTo>
                    <a:cubicBezTo>
                      <a:pt x="149390" y="211356"/>
                      <a:pt x="99595" y="233675"/>
                      <a:pt x="77000" y="233940"/>
                    </a:cubicBezTo>
                    <a:cubicBezTo>
                      <a:pt x="54405" y="234205"/>
                      <a:pt x="57737" y="214701"/>
                      <a:pt x="15404" y="124913"/>
                    </a:cubicBezTo>
                    <a:close/>
                  </a:path>
                </a:pathLst>
              </a:custGeom>
              <a:solidFill>
                <a:schemeClr val="accent5"/>
              </a:solidFill>
              <a:ln w="0">
                <a:solidFill>
                  <a:schemeClr val="accent5"/>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324" name="Group 323">
            <a:extLst>
              <a:ext uri="{FF2B5EF4-FFF2-40B4-BE49-F238E27FC236}">
                <a16:creationId xmlns:a16="http://schemas.microsoft.com/office/drawing/2014/main" id="{41785FAF-01A6-48F5-9BD9-1193B0480F75}"/>
              </a:ext>
            </a:extLst>
          </p:cNvPr>
          <p:cNvGrpSpPr/>
          <p:nvPr/>
        </p:nvGrpSpPr>
        <p:grpSpPr>
          <a:xfrm>
            <a:off x="1407520" y="3048793"/>
            <a:ext cx="2130974" cy="394534"/>
            <a:chOff x="1619250" y="3111500"/>
            <a:chExt cx="2130974" cy="394534"/>
          </a:xfrm>
        </p:grpSpPr>
        <p:sp>
          <p:nvSpPr>
            <p:cNvPr id="310" name="Cylinder 309">
              <a:extLst>
                <a:ext uri="{FF2B5EF4-FFF2-40B4-BE49-F238E27FC236}">
                  <a16:creationId xmlns:a16="http://schemas.microsoft.com/office/drawing/2014/main" id="{53DA5D3A-3128-41A5-A11F-B54E6813B72D}"/>
                </a:ext>
              </a:extLst>
            </p:cNvPr>
            <p:cNvSpPr/>
            <p:nvPr/>
          </p:nvSpPr>
          <p:spPr bwMode="auto">
            <a:xfrm rot="17795084">
              <a:off x="3246809" y="3154804"/>
              <a:ext cx="333432" cy="271988"/>
            </a:xfrm>
            <a:prstGeom prst="can">
              <a:avLst/>
            </a:prstGeom>
            <a:solidFill>
              <a:schemeClr val="accent1"/>
            </a:solidFill>
            <a:ln w="1270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9" name="Freeform: Shape 318">
              <a:extLst>
                <a:ext uri="{FF2B5EF4-FFF2-40B4-BE49-F238E27FC236}">
                  <a16:creationId xmlns:a16="http://schemas.microsoft.com/office/drawing/2014/main" id="{3CD7A46B-17E9-4DE5-B221-7C3DE6E20D48}"/>
                </a:ext>
              </a:extLst>
            </p:cNvPr>
            <p:cNvSpPr/>
            <p:nvPr/>
          </p:nvSpPr>
          <p:spPr bwMode="auto">
            <a:xfrm>
              <a:off x="3353554" y="3149685"/>
              <a:ext cx="169907" cy="317500"/>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Lst>
              <a:ahLst/>
              <a:cxnLst>
                <a:cxn ang="0">
                  <a:pos x="connsiteX0" y="connsiteY0"/>
                </a:cxn>
                <a:cxn ang="0">
                  <a:pos x="connsiteX1" y="connsiteY1"/>
                </a:cxn>
              </a:cxnLst>
              <a:rect l="l" t="t" r="r" b="b"/>
              <a:pathLst>
                <a:path w="169907" h="317500">
                  <a:moveTo>
                    <a:pt x="0" y="317500"/>
                  </a:moveTo>
                  <a:cubicBezTo>
                    <a:pt x="87489" y="292101"/>
                    <a:pt x="187678" y="127000"/>
                    <a:pt x="167217"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0" name="Freeform: Shape 319">
              <a:extLst>
                <a:ext uri="{FF2B5EF4-FFF2-40B4-BE49-F238E27FC236}">
                  <a16:creationId xmlns:a16="http://schemas.microsoft.com/office/drawing/2014/main" id="{7C2D9BF7-6E9F-498F-B013-D83C508AD3E4}"/>
                </a:ext>
              </a:extLst>
            </p:cNvPr>
            <p:cNvSpPr/>
            <p:nvPr/>
          </p:nvSpPr>
          <p:spPr bwMode="auto">
            <a:xfrm>
              <a:off x="2769355" y="3115818"/>
              <a:ext cx="705603" cy="368557"/>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 name="connsiteX0" fmla="*/ 0 w 430516"/>
                <a:gd name="connsiteY0" fmla="*/ 372534 h 372534"/>
                <a:gd name="connsiteX1" fmla="*/ 429684 w 430516"/>
                <a:gd name="connsiteY1" fmla="*/ 0 h 372534"/>
                <a:gd name="connsiteX0" fmla="*/ 0 w 432212"/>
                <a:gd name="connsiteY0" fmla="*/ 372534 h 377916"/>
                <a:gd name="connsiteX1" fmla="*/ 429684 w 432212"/>
                <a:gd name="connsiteY1" fmla="*/ 0 h 377916"/>
                <a:gd name="connsiteX0" fmla="*/ 0 w 437526"/>
                <a:gd name="connsiteY0" fmla="*/ 372534 h 377194"/>
                <a:gd name="connsiteX1" fmla="*/ 429684 w 437526"/>
                <a:gd name="connsiteY1" fmla="*/ 0 h 377194"/>
                <a:gd name="connsiteX0" fmla="*/ 0 w 701565"/>
                <a:gd name="connsiteY0" fmla="*/ 332318 h 337523"/>
                <a:gd name="connsiteX1" fmla="*/ 698501 w 701565"/>
                <a:gd name="connsiteY1" fmla="*/ 0 h 337523"/>
                <a:gd name="connsiteX0" fmla="*/ 0 w 706953"/>
                <a:gd name="connsiteY0" fmla="*/ 332318 h 379794"/>
                <a:gd name="connsiteX1" fmla="*/ 698501 w 706953"/>
                <a:gd name="connsiteY1" fmla="*/ 0 h 379794"/>
                <a:gd name="connsiteX0" fmla="*/ 0 w 701551"/>
                <a:gd name="connsiteY0" fmla="*/ 332318 h 376801"/>
                <a:gd name="connsiteX1" fmla="*/ 698501 w 701551"/>
                <a:gd name="connsiteY1" fmla="*/ 0 h 376801"/>
                <a:gd name="connsiteX0" fmla="*/ 0 w 701839"/>
                <a:gd name="connsiteY0" fmla="*/ 332318 h 398563"/>
                <a:gd name="connsiteX1" fmla="*/ 698501 w 701839"/>
                <a:gd name="connsiteY1" fmla="*/ 0 h 398563"/>
                <a:gd name="connsiteX0" fmla="*/ 0 w 701902"/>
                <a:gd name="connsiteY0" fmla="*/ 332318 h 410768"/>
                <a:gd name="connsiteX1" fmla="*/ 446617 w 701902"/>
                <a:gd name="connsiteY1" fmla="*/ 359834 h 410768"/>
                <a:gd name="connsiteX2" fmla="*/ 698501 w 701902"/>
                <a:gd name="connsiteY2" fmla="*/ 0 h 410768"/>
                <a:gd name="connsiteX0" fmla="*/ 0 w 701074"/>
                <a:gd name="connsiteY0" fmla="*/ 332318 h 420021"/>
                <a:gd name="connsiteX1" fmla="*/ 311150 w 701074"/>
                <a:gd name="connsiteY1" fmla="*/ 370418 h 420021"/>
                <a:gd name="connsiteX2" fmla="*/ 698501 w 701074"/>
                <a:gd name="connsiteY2" fmla="*/ 0 h 420021"/>
                <a:gd name="connsiteX0" fmla="*/ 0 w 703113"/>
                <a:gd name="connsiteY0" fmla="*/ 332318 h 373529"/>
                <a:gd name="connsiteX1" fmla="*/ 311150 w 703113"/>
                <a:gd name="connsiteY1" fmla="*/ 370418 h 373529"/>
                <a:gd name="connsiteX2" fmla="*/ 698501 w 703113"/>
                <a:gd name="connsiteY2" fmla="*/ 0 h 373529"/>
                <a:gd name="connsiteX0" fmla="*/ 0 w 703113"/>
                <a:gd name="connsiteY0" fmla="*/ 332318 h 375096"/>
                <a:gd name="connsiteX1" fmla="*/ 311150 w 703113"/>
                <a:gd name="connsiteY1" fmla="*/ 370418 h 375096"/>
                <a:gd name="connsiteX2" fmla="*/ 698501 w 703113"/>
                <a:gd name="connsiteY2" fmla="*/ 0 h 375096"/>
                <a:gd name="connsiteX0" fmla="*/ 0 w 704680"/>
                <a:gd name="connsiteY0" fmla="*/ 332318 h 369305"/>
                <a:gd name="connsiteX1" fmla="*/ 391583 w 704680"/>
                <a:gd name="connsiteY1" fmla="*/ 364068 h 369305"/>
                <a:gd name="connsiteX2" fmla="*/ 698501 w 704680"/>
                <a:gd name="connsiteY2" fmla="*/ 0 h 369305"/>
                <a:gd name="connsiteX0" fmla="*/ 0 w 704235"/>
                <a:gd name="connsiteY0" fmla="*/ 332318 h 369305"/>
                <a:gd name="connsiteX1" fmla="*/ 391583 w 704235"/>
                <a:gd name="connsiteY1" fmla="*/ 364068 h 369305"/>
                <a:gd name="connsiteX2" fmla="*/ 698501 w 704235"/>
                <a:gd name="connsiteY2" fmla="*/ 0 h 369305"/>
                <a:gd name="connsiteX0" fmla="*/ 0 w 704235"/>
                <a:gd name="connsiteY0" fmla="*/ 332318 h 365070"/>
                <a:gd name="connsiteX1" fmla="*/ 391583 w 704235"/>
                <a:gd name="connsiteY1" fmla="*/ 364068 h 365070"/>
                <a:gd name="connsiteX2" fmla="*/ 698501 w 704235"/>
                <a:gd name="connsiteY2" fmla="*/ 0 h 365070"/>
                <a:gd name="connsiteX0" fmla="*/ 0 w 704235"/>
                <a:gd name="connsiteY0" fmla="*/ 332318 h 370903"/>
                <a:gd name="connsiteX1" fmla="*/ 391583 w 704235"/>
                <a:gd name="connsiteY1" fmla="*/ 364068 h 370903"/>
                <a:gd name="connsiteX2" fmla="*/ 698501 w 704235"/>
                <a:gd name="connsiteY2" fmla="*/ 0 h 370903"/>
                <a:gd name="connsiteX0" fmla="*/ 0 w 704235"/>
                <a:gd name="connsiteY0" fmla="*/ 332318 h 368557"/>
                <a:gd name="connsiteX1" fmla="*/ 391583 w 704235"/>
                <a:gd name="connsiteY1" fmla="*/ 364068 h 368557"/>
                <a:gd name="connsiteX2" fmla="*/ 698501 w 704235"/>
                <a:gd name="connsiteY2" fmla="*/ 0 h 368557"/>
                <a:gd name="connsiteX0" fmla="*/ 0 w 700295"/>
                <a:gd name="connsiteY0" fmla="*/ 332318 h 368557"/>
                <a:gd name="connsiteX1" fmla="*/ 391583 w 700295"/>
                <a:gd name="connsiteY1" fmla="*/ 364068 h 368557"/>
                <a:gd name="connsiteX2" fmla="*/ 698501 w 700295"/>
                <a:gd name="connsiteY2" fmla="*/ 0 h 368557"/>
                <a:gd name="connsiteX0" fmla="*/ 0 w 703322"/>
                <a:gd name="connsiteY0" fmla="*/ 332318 h 368557"/>
                <a:gd name="connsiteX1" fmla="*/ 391583 w 703322"/>
                <a:gd name="connsiteY1" fmla="*/ 364068 h 368557"/>
                <a:gd name="connsiteX2" fmla="*/ 698501 w 703322"/>
                <a:gd name="connsiteY2" fmla="*/ 0 h 368557"/>
                <a:gd name="connsiteX0" fmla="*/ 0 w 704054"/>
                <a:gd name="connsiteY0" fmla="*/ 332318 h 368557"/>
                <a:gd name="connsiteX1" fmla="*/ 391583 w 704054"/>
                <a:gd name="connsiteY1" fmla="*/ 364068 h 368557"/>
                <a:gd name="connsiteX2" fmla="*/ 698501 w 704054"/>
                <a:gd name="connsiteY2" fmla="*/ 0 h 368557"/>
                <a:gd name="connsiteX0" fmla="*/ 0 w 699670"/>
                <a:gd name="connsiteY0" fmla="*/ 332318 h 368557"/>
                <a:gd name="connsiteX1" fmla="*/ 391583 w 699670"/>
                <a:gd name="connsiteY1" fmla="*/ 364068 h 368557"/>
                <a:gd name="connsiteX2" fmla="*/ 698501 w 699670"/>
                <a:gd name="connsiteY2" fmla="*/ 0 h 368557"/>
                <a:gd name="connsiteX0" fmla="*/ 0 w 705603"/>
                <a:gd name="connsiteY0" fmla="*/ 332318 h 368557"/>
                <a:gd name="connsiteX1" fmla="*/ 391583 w 705603"/>
                <a:gd name="connsiteY1" fmla="*/ 364068 h 368557"/>
                <a:gd name="connsiteX2" fmla="*/ 698501 w 705603"/>
                <a:gd name="connsiteY2" fmla="*/ 0 h 368557"/>
              </a:gdLst>
              <a:ahLst/>
              <a:cxnLst>
                <a:cxn ang="0">
                  <a:pos x="connsiteX0" y="connsiteY0"/>
                </a:cxn>
                <a:cxn ang="0">
                  <a:pos x="connsiteX1" y="connsiteY1"/>
                </a:cxn>
                <a:cxn ang="0">
                  <a:pos x="connsiteX2" y="connsiteY2"/>
                </a:cxn>
              </a:cxnLst>
              <a:rect l="l" t="t" r="r" b="b"/>
              <a:pathLst>
                <a:path w="705603" h="368557">
                  <a:moveTo>
                    <a:pt x="0" y="332318"/>
                  </a:moveTo>
                  <a:cubicBezTo>
                    <a:pt x="103717" y="376767"/>
                    <a:pt x="63499" y="370418"/>
                    <a:pt x="391583" y="364068"/>
                  </a:cubicBezTo>
                  <a:cubicBezTo>
                    <a:pt x="559506" y="368303"/>
                    <a:pt x="744362" y="182035"/>
                    <a:pt x="698501"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1" name="Freeform: Shape 320">
              <a:extLst>
                <a:ext uri="{FF2B5EF4-FFF2-40B4-BE49-F238E27FC236}">
                  <a16:creationId xmlns:a16="http://schemas.microsoft.com/office/drawing/2014/main" id="{A7DA668A-4790-4BCA-BAC3-5186A0B07C19}"/>
                </a:ext>
              </a:extLst>
            </p:cNvPr>
            <p:cNvSpPr/>
            <p:nvPr/>
          </p:nvSpPr>
          <p:spPr bwMode="auto">
            <a:xfrm rot="4696393">
              <a:off x="3575514" y="3331324"/>
              <a:ext cx="97415" cy="252005"/>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 name="connsiteX0" fmla="*/ 0 w 119774"/>
                <a:gd name="connsiteY0" fmla="*/ 285085 h 285085"/>
                <a:gd name="connsiteX1" fmla="*/ 115091 w 119774"/>
                <a:gd name="connsiteY1" fmla="*/ 0 h 285085"/>
                <a:gd name="connsiteX0" fmla="*/ 0 w 123444"/>
                <a:gd name="connsiteY0" fmla="*/ 251847 h 251847"/>
                <a:gd name="connsiteX1" fmla="*/ 119000 w 123444"/>
                <a:gd name="connsiteY1" fmla="*/ 0 h 251847"/>
                <a:gd name="connsiteX0" fmla="*/ 0 w 104312"/>
                <a:gd name="connsiteY0" fmla="*/ 256149 h 256149"/>
                <a:gd name="connsiteX1" fmla="*/ 98275 w 104312"/>
                <a:gd name="connsiteY1" fmla="*/ 0 h 256149"/>
                <a:gd name="connsiteX0" fmla="*/ 0 w 98275"/>
                <a:gd name="connsiteY0" fmla="*/ 256149 h 256149"/>
                <a:gd name="connsiteX1" fmla="*/ 98275 w 98275"/>
                <a:gd name="connsiteY1" fmla="*/ 0 h 256149"/>
                <a:gd name="connsiteX0" fmla="*/ 0 w 94639"/>
                <a:gd name="connsiteY0" fmla="*/ 269875 h 269875"/>
                <a:gd name="connsiteX1" fmla="*/ 94639 w 94639"/>
                <a:gd name="connsiteY1" fmla="*/ 0 h 269875"/>
                <a:gd name="connsiteX0" fmla="*/ 0 w 94639"/>
                <a:gd name="connsiteY0" fmla="*/ 269875 h 269875"/>
                <a:gd name="connsiteX1" fmla="*/ 94639 w 94639"/>
                <a:gd name="connsiteY1" fmla="*/ 0 h 269875"/>
                <a:gd name="connsiteX0" fmla="*/ 0 w 91744"/>
                <a:gd name="connsiteY0" fmla="*/ 214270 h 214270"/>
                <a:gd name="connsiteX1" fmla="*/ 91744 w 91744"/>
                <a:gd name="connsiteY1" fmla="*/ 0 h 214270"/>
                <a:gd name="connsiteX0" fmla="*/ 0 w 97415"/>
                <a:gd name="connsiteY0" fmla="*/ 252005 h 252005"/>
                <a:gd name="connsiteX1" fmla="*/ 97415 w 97415"/>
                <a:gd name="connsiteY1" fmla="*/ 0 h 252005"/>
                <a:gd name="connsiteX0" fmla="*/ 0 w 97415"/>
                <a:gd name="connsiteY0" fmla="*/ 252005 h 252005"/>
                <a:gd name="connsiteX1" fmla="*/ 97415 w 97415"/>
                <a:gd name="connsiteY1" fmla="*/ 0 h 252005"/>
              </a:gdLst>
              <a:ahLst/>
              <a:cxnLst>
                <a:cxn ang="0">
                  <a:pos x="connsiteX0" y="connsiteY0"/>
                </a:cxn>
                <a:cxn ang="0">
                  <a:pos x="connsiteX1" y="connsiteY1"/>
                </a:cxn>
              </a:cxnLst>
              <a:rect l="l" t="t" r="r" b="b"/>
              <a:pathLst>
                <a:path w="97415" h="252005">
                  <a:moveTo>
                    <a:pt x="0" y="252005"/>
                  </a:moveTo>
                  <a:cubicBezTo>
                    <a:pt x="86864" y="198373"/>
                    <a:pt x="72868" y="93877"/>
                    <a:pt x="97415"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2" name="Cylinder 321">
              <a:extLst>
                <a:ext uri="{FF2B5EF4-FFF2-40B4-BE49-F238E27FC236}">
                  <a16:creationId xmlns:a16="http://schemas.microsoft.com/office/drawing/2014/main" id="{A2C21D4B-2731-4D8E-8DA2-9BB86AA25CAB}"/>
                </a:ext>
              </a:extLst>
            </p:cNvPr>
            <p:cNvSpPr/>
            <p:nvPr/>
          </p:nvSpPr>
          <p:spPr bwMode="auto">
            <a:xfrm rot="17795084">
              <a:off x="2531038" y="3147793"/>
              <a:ext cx="333432" cy="271988"/>
            </a:xfrm>
            <a:prstGeom prst="can">
              <a:avLst/>
            </a:prstGeom>
            <a:solidFill>
              <a:schemeClr val="accent1"/>
            </a:solidFill>
            <a:ln w="1270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3" name="Cylinder 322">
              <a:extLst>
                <a:ext uri="{FF2B5EF4-FFF2-40B4-BE49-F238E27FC236}">
                  <a16:creationId xmlns:a16="http://schemas.microsoft.com/office/drawing/2014/main" id="{0068DAA7-5093-4626-93D2-6AB844B1B038}"/>
                </a:ext>
              </a:extLst>
            </p:cNvPr>
            <p:cNvSpPr/>
            <p:nvPr/>
          </p:nvSpPr>
          <p:spPr bwMode="auto">
            <a:xfrm rot="17795084">
              <a:off x="1824675" y="3151255"/>
              <a:ext cx="333432" cy="271988"/>
            </a:xfrm>
            <a:prstGeom prst="can">
              <a:avLst/>
            </a:prstGeom>
            <a:solidFill>
              <a:schemeClr val="accent1"/>
            </a:solidFill>
            <a:ln w="1270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5" name="Freeform: Shape 314">
              <a:extLst>
                <a:ext uri="{FF2B5EF4-FFF2-40B4-BE49-F238E27FC236}">
                  <a16:creationId xmlns:a16="http://schemas.microsoft.com/office/drawing/2014/main" id="{29FAF57D-C059-460F-8D4A-349AAD0A2320}"/>
                </a:ext>
              </a:extLst>
            </p:cNvPr>
            <p:cNvSpPr/>
            <p:nvPr/>
          </p:nvSpPr>
          <p:spPr bwMode="auto">
            <a:xfrm>
              <a:off x="1934633" y="3145367"/>
              <a:ext cx="169907" cy="317500"/>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Lst>
              <a:ahLst/>
              <a:cxnLst>
                <a:cxn ang="0">
                  <a:pos x="connsiteX0" y="connsiteY0"/>
                </a:cxn>
                <a:cxn ang="0">
                  <a:pos x="connsiteX1" y="connsiteY1"/>
                </a:cxn>
              </a:cxnLst>
              <a:rect l="l" t="t" r="r" b="b"/>
              <a:pathLst>
                <a:path w="169907" h="317500">
                  <a:moveTo>
                    <a:pt x="0" y="317500"/>
                  </a:moveTo>
                  <a:cubicBezTo>
                    <a:pt x="87489" y="292101"/>
                    <a:pt x="187678" y="127000"/>
                    <a:pt x="167217"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6" name="Freeform: Shape 315">
              <a:extLst>
                <a:ext uri="{FF2B5EF4-FFF2-40B4-BE49-F238E27FC236}">
                  <a16:creationId xmlns:a16="http://schemas.microsoft.com/office/drawing/2014/main" id="{1F0FB2AE-424B-4D3A-BB3C-4BEFE6160F29}"/>
                </a:ext>
              </a:extLst>
            </p:cNvPr>
            <p:cNvSpPr/>
            <p:nvPr/>
          </p:nvSpPr>
          <p:spPr bwMode="auto">
            <a:xfrm>
              <a:off x="1619250" y="3111500"/>
              <a:ext cx="437526" cy="377194"/>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 name="connsiteX0" fmla="*/ 0 w 430516"/>
                <a:gd name="connsiteY0" fmla="*/ 372534 h 372534"/>
                <a:gd name="connsiteX1" fmla="*/ 429684 w 430516"/>
                <a:gd name="connsiteY1" fmla="*/ 0 h 372534"/>
                <a:gd name="connsiteX0" fmla="*/ 0 w 432212"/>
                <a:gd name="connsiteY0" fmla="*/ 372534 h 377916"/>
                <a:gd name="connsiteX1" fmla="*/ 429684 w 432212"/>
                <a:gd name="connsiteY1" fmla="*/ 0 h 377916"/>
                <a:gd name="connsiteX0" fmla="*/ 0 w 437526"/>
                <a:gd name="connsiteY0" fmla="*/ 372534 h 377194"/>
                <a:gd name="connsiteX1" fmla="*/ 429684 w 437526"/>
                <a:gd name="connsiteY1" fmla="*/ 0 h 377194"/>
              </a:gdLst>
              <a:ahLst/>
              <a:cxnLst>
                <a:cxn ang="0">
                  <a:pos x="connsiteX0" y="connsiteY0"/>
                </a:cxn>
                <a:cxn ang="0">
                  <a:pos x="connsiteX1" y="connsiteY1"/>
                </a:cxn>
              </a:cxnLst>
              <a:rect l="l" t="t" r="r" b="b"/>
              <a:pathLst>
                <a:path w="437526" h="377194">
                  <a:moveTo>
                    <a:pt x="0" y="372534"/>
                  </a:moveTo>
                  <a:cubicBezTo>
                    <a:pt x="349956" y="421219"/>
                    <a:pt x="471312" y="74084"/>
                    <a:pt x="429684"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7" name="Freeform: Shape 316">
              <a:extLst>
                <a:ext uri="{FF2B5EF4-FFF2-40B4-BE49-F238E27FC236}">
                  <a16:creationId xmlns:a16="http://schemas.microsoft.com/office/drawing/2014/main" id="{227B83E9-4493-4FA9-960B-507F96B3A2D9}"/>
                </a:ext>
              </a:extLst>
            </p:cNvPr>
            <p:cNvSpPr/>
            <p:nvPr/>
          </p:nvSpPr>
          <p:spPr bwMode="auto">
            <a:xfrm>
              <a:off x="2643717" y="3145367"/>
              <a:ext cx="169907" cy="317500"/>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Lst>
              <a:ahLst/>
              <a:cxnLst>
                <a:cxn ang="0">
                  <a:pos x="connsiteX0" y="connsiteY0"/>
                </a:cxn>
                <a:cxn ang="0">
                  <a:pos x="connsiteX1" y="connsiteY1"/>
                </a:cxn>
              </a:cxnLst>
              <a:rect l="l" t="t" r="r" b="b"/>
              <a:pathLst>
                <a:path w="169907" h="317500">
                  <a:moveTo>
                    <a:pt x="0" y="317500"/>
                  </a:moveTo>
                  <a:cubicBezTo>
                    <a:pt x="87489" y="292101"/>
                    <a:pt x="187678" y="127000"/>
                    <a:pt x="167217"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8" name="Freeform: Shape 317">
              <a:extLst>
                <a:ext uri="{FF2B5EF4-FFF2-40B4-BE49-F238E27FC236}">
                  <a16:creationId xmlns:a16="http://schemas.microsoft.com/office/drawing/2014/main" id="{B1523F88-5A79-42F2-A506-3D590E64A9AC}"/>
                </a:ext>
              </a:extLst>
            </p:cNvPr>
            <p:cNvSpPr/>
            <p:nvPr/>
          </p:nvSpPr>
          <p:spPr bwMode="auto">
            <a:xfrm>
              <a:off x="2059518" y="3111500"/>
              <a:ext cx="705603" cy="368557"/>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 name="connsiteX0" fmla="*/ 0 w 430516"/>
                <a:gd name="connsiteY0" fmla="*/ 372534 h 372534"/>
                <a:gd name="connsiteX1" fmla="*/ 429684 w 430516"/>
                <a:gd name="connsiteY1" fmla="*/ 0 h 372534"/>
                <a:gd name="connsiteX0" fmla="*/ 0 w 432212"/>
                <a:gd name="connsiteY0" fmla="*/ 372534 h 377916"/>
                <a:gd name="connsiteX1" fmla="*/ 429684 w 432212"/>
                <a:gd name="connsiteY1" fmla="*/ 0 h 377916"/>
                <a:gd name="connsiteX0" fmla="*/ 0 w 437526"/>
                <a:gd name="connsiteY0" fmla="*/ 372534 h 377194"/>
                <a:gd name="connsiteX1" fmla="*/ 429684 w 437526"/>
                <a:gd name="connsiteY1" fmla="*/ 0 h 377194"/>
                <a:gd name="connsiteX0" fmla="*/ 0 w 701565"/>
                <a:gd name="connsiteY0" fmla="*/ 332318 h 337523"/>
                <a:gd name="connsiteX1" fmla="*/ 698501 w 701565"/>
                <a:gd name="connsiteY1" fmla="*/ 0 h 337523"/>
                <a:gd name="connsiteX0" fmla="*/ 0 w 706953"/>
                <a:gd name="connsiteY0" fmla="*/ 332318 h 379794"/>
                <a:gd name="connsiteX1" fmla="*/ 698501 w 706953"/>
                <a:gd name="connsiteY1" fmla="*/ 0 h 379794"/>
                <a:gd name="connsiteX0" fmla="*/ 0 w 701551"/>
                <a:gd name="connsiteY0" fmla="*/ 332318 h 376801"/>
                <a:gd name="connsiteX1" fmla="*/ 698501 w 701551"/>
                <a:gd name="connsiteY1" fmla="*/ 0 h 376801"/>
                <a:gd name="connsiteX0" fmla="*/ 0 w 701839"/>
                <a:gd name="connsiteY0" fmla="*/ 332318 h 398563"/>
                <a:gd name="connsiteX1" fmla="*/ 698501 w 701839"/>
                <a:gd name="connsiteY1" fmla="*/ 0 h 398563"/>
                <a:gd name="connsiteX0" fmla="*/ 0 w 701902"/>
                <a:gd name="connsiteY0" fmla="*/ 332318 h 410768"/>
                <a:gd name="connsiteX1" fmla="*/ 446617 w 701902"/>
                <a:gd name="connsiteY1" fmla="*/ 359834 h 410768"/>
                <a:gd name="connsiteX2" fmla="*/ 698501 w 701902"/>
                <a:gd name="connsiteY2" fmla="*/ 0 h 410768"/>
                <a:gd name="connsiteX0" fmla="*/ 0 w 701074"/>
                <a:gd name="connsiteY0" fmla="*/ 332318 h 420021"/>
                <a:gd name="connsiteX1" fmla="*/ 311150 w 701074"/>
                <a:gd name="connsiteY1" fmla="*/ 370418 h 420021"/>
                <a:gd name="connsiteX2" fmla="*/ 698501 w 701074"/>
                <a:gd name="connsiteY2" fmla="*/ 0 h 420021"/>
                <a:gd name="connsiteX0" fmla="*/ 0 w 703113"/>
                <a:gd name="connsiteY0" fmla="*/ 332318 h 373529"/>
                <a:gd name="connsiteX1" fmla="*/ 311150 w 703113"/>
                <a:gd name="connsiteY1" fmla="*/ 370418 h 373529"/>
                <a:gd name="connsiteX2" fmla="*/ 698501 w 703113"/>
                <a:gd name="connsiteY2" fmla="*/ 0 h 373529"/>
                <a:gd name="connsiteX0" fmla="*/ 0 w 703113"/>
                <a:gd name="connsiteY0" fmla="*/ 332318 h 375096"/>
                <a:gd name="connsiteX1" fmla="*/ 311150 w 703113"/>
                <a:gd name="connsiteY1" fmla="*/ 370418 h 375096"/>
                <a:gd name="connsiteX2" fmla="*/ 698501 w 703113"/>
                <a:gd name="connsiteY2" fmla="*/ 0 h 375096"/>
                <a:gd name="connsiteX0" fmla="*/ 0 w 704680"/>
                <a:gd name="connsiteY0" fmla="*/ 332318 h 369305"/>
                <a:gd name="connsiteX1" fmla="*/ 391583 w 704680"/>
                <a:gd name="connsiteY1" fmla="*/ 364068 h 369305"/>
                <a:gd name="connsiteX2" fmla="*/ 698501 w 704680"/>
                <a:gd name="connsiteY2" fmla="*/ 0 h 369305"/>
                <a:gd name="connsiteX0" fmla="*/ 0 w 704235"/>
                <a:gd name="connsiteY0" fmla="*/ 332318 h 369305"/>
                <a:gd name="connsiteX1" fmla="*/ 391583 w 704235"/>
                <a:gd name="connsiteY1" fmla="*/ 364068 h 369305"/>
                <a:gd name="connsiteX2" fmla="*/ 698501 w 704235"/>
                <a:gd name="connsiteY2" fmla="*/ 0 h 369305"/>
                <a:gd name="connsiteX0" fmla="*/ 0 w 704235"/>
                <a:gd name="connsiteY0" fmla="*/ 332318 h 365070"/>
                <a:gd name="connsiteX1" fmla="*/ 391583 w 704235"/>
                <a:gd name="connsiteY1" fmla="*/ 364068 h 365070"/>
                <a:gd name="connsiteX2" fmla="*/ 698501 w 704235"/>
                <a:gd name="connsiteY2" fmla="*/ 0 h 365070"/>
                <a:gd name="connsiteX0" fmla="*/ 0 w 704235"/>
                <a:gd name="connsiteY0" fmla="*/ 332318 h 370903"/>
                <a:gd name="connsiteX1" fmla="*/ 391583 w 704235"/>
                <a:gd name="connsiteY1" fmla="*/ 364068 h 370903"/>
                <a:gd name="connsiteX2" fmla="*/ 698501 w 704235"/>
                <a:gd name="connsiteY2" fmla="*/ 0 h 370903"/>
                <a:gd name="connsiteX0" fmla="*/ 0 w 704235"/>
                <a:gd name="connsiteY0" fmla="*/ 332318 h 368557"/>
                <a:gd name="connsiteX1" fmla="*/ 391583 w 704235"/>
                <a:gd name="connsiteY1" fmla="*/ 364068 h 368557"/>
                <a:gd name="connsiteX2" fmla="*/ 698501 w 704235"/>
                <a:gd name="connsiteY2" fmla="*/ 0 h 368557"/>
                <a:gd name="connsiteX0" fmla="*/ 0 w 700295"/>
                <a:gd name="connsiteY0" fmla="*/ 332318 h 368557"/>
                <a:gd name="connsiteX1" fmla="*/ 391583 w 700295"/>
                <a:gd name="connsiteY1" fmla="*/ 364068 h 368557"/>
                <a:gd name="connsiteX2" fmla="*/ 698501 w 700295"/>
                <a:gd name="connsiteY2" fmla="*/ 0 h 368557"/>
                <a:gd name="connsiteX0" fmla="*/ 0 w 703322"/>
                <a:gd name="connsiteY0" fmla="*/ 332318 h 368557"/>
                <a:gd name="connsiteX1" fmla="*/ 391583 w 703322"/>
                <a:gd name="connsiteY1" fmla="*/ 364068 h 368557"/>
                <a:gd name="connsiteX2" fmla="*/ 698501 w 703322"/>
                <a:gd name="connsiteY2" fmla="*/ 0 h 368557"/>
                <a:gd name="connsiteX0" fmla="*/ 0 w 704054"/>
                <a:gd name="connsiteY0" fmla="*/ 332318 h 368557"/>
                <a:gd name="connsiteX1" fmla="*/ 391583 w 704054"/>
                <a:gd name="connsiteY1" fmla="*/ 364068 h 368557"/>
                <a:gd name="connsiteX2" fmla="*/ 698501 w 704054"/>
                <a:gd name="connsiteY2" fmla="*/ 0 h 368557"/>
                <a:gd name="connsiteX0" fmla="*/ 0 w 699670"/>
                <a:gd name="connsiteY0" fmla="*/ 332318 h 368557"/>
                <a:gd name="connsiteX1" fmla="*/ 391583 w 699670"/>
                <a:gd name="connsiteY1" fmla="*/ 364068 h 368557"/>
                <a:gd name="connsiteX2" fmla="*/ 698501 w 699670"/>
                <a:gd name="connsiteY2" fmla="*/ 0 h 368557"/>
                <a:gd name="connsiteX0" fmla="*/ 0 w 705603"/>
                <a:gd name="connsiteY0" fmla="*/ 332318 h 368557"/>
                <a:gd name="connsiteX1" fmla="*/ 391583 w 705603"/>
                <a:gd name="connsiteY1" fmla="*/ 364068 h 368557"/>
                <a:gd name="connsiteX2" fmla="*/ 698501 w 705603"/>
                <a:gd name="connsiteY2" fmla="*/ 0 h 368557"/>
              </a:gdLst>
              <a:ahLst/>
              <a:cxnLst>
                <a:cxn ang="0">
                  <a:pos x="connsiteX0" y="connsiteY0"/>
                </a:cxn>
                <a:cxn ang="0">
                  <a:pos x="connsiteX1" y="connsiteY1"/>
                </a:cxn>
                <a:cxn ang="0">
                  <a:pos x="connsiteX2" y="connsiteY2"/>
                </a:cxn>
              </a:cxnLst>
              <a:rect l="l" t="t" r="r" b="b"/>
              <a:pathLst>
                <a:path w="705603" h="368557">
                  <a:moveTo>
                    <a:pt x="0" y="332318"/>
                  </a:moveTo>
                  <a:cubicBezTo>
                    <a:pt x="103717" y="376767"/>
                    <a:pt x="63499" y="370418"/>
                    <a:pt x="391583" y="364068"/>
                  </a:cubicBezTo>
                  <a:cubicBezTo>
                    <a:pt x="559506" y="368303"/>
                    <a:pt x="744362" y="182035"/>
                    <a:pt x="698501"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25" name="Group 324">
            <a:extLst>
              <a:ext uri="{FF2B5EF4-FFF2-40B4-BE49-F238E27FC236}">
                <a16:creationId xmlns:a16="http://schemas.microsoft.com/office/drawing/2014/main" id="{4F147451-A238-43F0-A269-98F52A7A38DA}"/>
              </a:ext>
            </a:extLst>
          </p:cNvPr>
          <p:cNvGrpSpPr/>
          <p:nvPr/>
        </p:nvGrpSpPr>
        <p:grpSpPr>
          <a:xfrm>
            <a:off x="6813550" y="3048793"/>
            <a:ext cx="2130974" cy="394534"/>
            <a:chOff x="1619250" y="3111500"/>
            <a:chExt cx="2130974" cy="394534"/>
          </a:xfrm>
        </p:grpSpPr>
        <p:sp>
          <p:nvSpPr>
            <p:cNvPr id="326" name="Cylinder 325">
              <a:extLst>
                <a:ext uri="{FF2B5EF4-FFF2-40B4-BE49-F238E27FC236}">
                  <a16:creationId xmlns:a16="http://schemas.microsoft.com/office/drawing/2014/main" id="{34D4103B-9CAB-4C65-99E3-77A9F3072F7C}"/>
                </a:ext>
              </a:extLst>
            </p:cNvPr>
            <p:cNvSpPr/>
            <p:nvPr/>
          </p:nvSpPr>
          <p:spPr bwMode="auto">
            <a:xfrm rot="17795084">
              <a:off x="3246809" y="3154804"/>
              <a:ext cx="333432" cy="271988"/>
            </a:xfrm>
            <a:prstGeom prst="can">
              <a:avLst/>
            </a:prstGeom>
            <a:solidFill>
              <a:schemeClr val="accent1"/>
            </a:solidFill>
            <a:ln w="1270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7" name="Freeform: Shape 326">
              <a:extLst>
                <a:ext uri="{FF2B5EF4-FFF2-40B4-BE49-F238E27FC236}">
                  <a16:creationId xmlns:a16="http://schemas.microsoft.com/office/drawing/2014/main" id="{5A3E187C-1B63-4A81-AABC-E7EA1DC560F1}"/>
                </a:ext>
              </a:extLst>
            </p:cNvPr>
            <p:cNvSpPr/>
            <p:nvPr/>
          </p:nvSpPr>
          <p:spPr bwMode="auto">
            <a:xfrm>
              <a:off x="3353554" y="3149685"/>
              <a:ext cx="169907" cy="317500"/>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Lst>
              <a:ahLst/>
              <a:cxnLst>
                <a:cxn ang="0">
                  <a:pos x="connsiteX0" y="connsiteY0"/>
                </a:cxn>
                <a:cxn ang="0">
                  <a:pos x="connsiteX1" y="connsiteY1"/>
                </a:cxn>
              </a:cxnLst>
              <a:rect l="l" t="t" r="r" b="b"/>
              <a:pathLst>
                <a:path w="169907" h="317500">
                  <a:moveTo>
                    <a:pt x="0" y="317500"/>
                  </a:moveTo>
                  <a:cubicBezTo>
                    <a:pt x="87489" y="292101"/>
                    <a:pt x="187678" y="127000"/>
                    <a:pt x="167217"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8" name="Freeform: Shape 327">
              <a:extLst>
                <a:ext uri="{FF2B5EF4-FFF2-40B4-BE49-F238E27FC236}">
                  <a16:creationId xmlns:a16="http://schemas.microsoft.com/office/drawing/2014/main" id="{E7963B14-E779-456D-84B8-1B5A61B5FB65}"/>
                </a:ext>
              </a:extLst>
            </p:cNvPr>
            <p:cNvSpPr/>
            <p:nvPr/>
          </p:nvSpPr>
          <p:spPr bwMode="auto">
            <a:xfrm>
              <a:off x="2769355" y="3115818"/>
              <a:ext cx="705603" cy="368557"/>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 name="connsiteX0" fmla="*/ 0 w 430516"/>
                <a:gd name="connsiteY0" fmla="*/ 372534 h 372534"/>
                <a:gd name="connsiteX1" fmla="*/ 429684 w 430516"/>
                <a:gd name="connsiteY1" fmla="*/ 0 h 372534"/>
                <a:gd name="connsiteX0" fmla="*/ 0 w 432212"/>
                <a:gd name="connsiteY0" fmla="*/ 372534 h 377916"/>
                <a:gd name="connsiteX1" fmla="*/ 429684 w 432212"/>
                <a:gd name="connsiteY1" fmla="*/ 0 h 377916"/>
                <a:gd name="connsiteX0" fmla="*/ 0 w 437526"/>
                <a:gd name="connsiteY0" fmla="*/ 372534 h 377194"/>
                <a:gd name="connsiteX1" fmla="*/ 429684 w 437526"/>
                <a:gd name="connsiteY1" fmla="*/ 0 h 377194"/>
                <a:gd name="connsiteX0" fmla="*/ 0 w 701565"/>
                <a:gd name="connsiteY0" fmla="*/ 332318 h 337523"/>
                <a:gd name="connsiteX1" fmla="*/ 698501 w 701565"/>
                <a:gd name="connsiteY1" fmla="*/ 0 h 337523"/>
                <a:gd name="connsiteX0" fmla="*/ 0 w 706953"/>
                <a:gd name="connsiteY0" fmla="*/ 332318 h 379794"/>
                <a:gd name="connsiteX1" fmla="*/ 698501 w 706953"/>
                <a:gd name="connsiteY1" fmla="*/ 0 h 379794"/>
                <a:gd name="connsiteX0" fmla="*/ 0 w 701551"/>
                <a:gd name="connsiteY0" fmla="*/ 332318 h 376801"/>
                <a:gd name="connsiteX1" fmla="*/ 698501 w 701551"/>
                <a:gd name="connsiteY1" fmla="*/ 0 h 376801"/>
                <a:gd name="connsiteX0" fmla="*/ 0 w 701839"/>
                <a:gd name="connsiteY0" fmla="*/ 332318 h 398563"/>
                <a:gd name="connsiteX1" fmla="*/ 698501 w 701839"/>
                <a:gd name="connsiteY1" fmla="*/ 0 h 398563"/>
                <a:gd name="connsiteX0" fmla="*/ 0 w 701902"/>
                <a:gd name="connsiteY0" fmla="*/ 332318 h 410768"/>
                <a:gd name="connsiteX1" fmla="*/ 446617 w 701902"/>
                <a:gd name="connsiteY1" fmla="*/ 359834 h 410768"/>
                <a:gd name="connsiteX2" fmla="*/ 698501 w 701902"/>
                <a:gd name="connsiteY2" fmla="*/ 0 h 410768"/>
                <a:gd name="connsiteX0" fmla="*/ 0 w 701074"/>
                <a:gd name="connsiteY0" fmla="*/ 332318 h 420021"/>
                <a:gd name="connsiteX1" fmla="*/ 311150 w 701074"/>
                <a:gd name="connsiteY1" fmla="*/ 370418 h 420021"/>
                <a:gd name="connsiteX2" fmla="*/ 698501 w 701074"/>
                <a:gd name="connsiteY2" fmla="*/ 0 h 420021"/>
                <a:gd name="connsiteX0" fmla="*/ 0 w 703113"/>
                <a:gd name="connsiteY0" fmla="*/ 332318 h 373529"/>
                <a:gd name="connsiteX1" fmla="*/ 311150 w 703113"/>
                <a:gd name="connsiteY1" fmla="*/ 370418 h 373529"/>
                <a:gd name="connsiteX2" fmla="*/ 698501 w 703113"/>
                <a:gd name="connsiteY2" fmla="*/ 0 h 373529"/>
                <a:gd name="connsiteX0" fmla="*/ 0 w 703113"/>
                <a:gd name="connsiteY0" fmla="*/ 332318 h 375096"/>
                <a:gd name="connsiteX1" fmla="*/ 311150 w 703113"/>
                <a:gd name="connsiteY1" fmla="*/ 370418 h 375096"/>
                <a:gd name="connsiteX2" fmla="*/ 698501 w 703113"/>
                <a:gd name="connsiteY2" fmla="*/ 0 h 375096"/>
                <a:gd name="connsiteX0" fmla="*/ 0 w 704680"/>
                <a:gd name="connsiteY0" fmla="*/ 332318 h 369305"/>
                <a:gd name="connsiteX1" fmla="*/ 391583 w 704680"/>
                <a:gd name="connsiteY1" fmla="*/ 364068 h 369305"/>
                <a:gd name="connsiteX2" fmla="*/ 698501 w 704680"/>
                <a:gd name="connsiteY2" fmla="*/ 0 h 369305"/>
                <a:gd name="connsiteX0" fmla="*/ 0 w 704235"/>
                <a:gd name="connsiteY0" fmla="*/ 332318 h 369305"/>
                <a:gd name="connsiteX1" fmla="*/ 391583 w 704235"/>
                <a:gd name="connsiteY1" fmla="*/ 364068 h 369305"/>
                <a:gd name="connsiteX2" fmla="*/ 698501 w 704235"/>
                <a:gd name="connsiteY2" fmla="*/ 0 h 369305"/>
                <a:gd name="connsiteX0" fmla="*/ 0 w 704235"/>
                <a:gd name="connsiteY0" fmla="*/ 332318 h 365070"/>
                <a:gd name="connsiteX1" fmla="*/ 391583 w 704235"/>
                <a:gd name="connsiteY1" fmla="*/ 364068 h 365070"/>
                <a:gd name="connsiteX2" fmla="*/ 698501 w 704235"/>
                <a:gd name="connsiteY2" fmla="*/ 0 h 365070"/>
                <a:gd name="connsiteX0" fmla="*/ 0 w 704235"/>
                <a:gd name="connsiteY0" fmla="*/ 332318 h 370903"/>
                <a:gd name="connsiteX1" fmla="*/ 391583 w 704235"/>
                <a:gd name="connsiteY1" fmla="*/ 364068 h 370903"/>
                <a:gd name="connsiteX2" fmla="*/ 698501 w 704235"/>
                <a:gd name="connsiteY2" fmla="*/ 0 h 370903"/>
                <a:gd name="connsiteX0" fmla="*/ 0 w 704235"/>
                <a:gd name="connsiteY0" fmla="*/ 332318 h 368557"/>
                <a:gd name="connsiteX1" fmla="*/ 391583 w 704235"/>
                <a:gd name="connsiteY1" fmla="*/ 364068 h 368557"/>
                <a:gd name="connsiteX2" fmla="*/ 698501 w 704235"/>
                <a:gd name="connsiteY2" fmla="*/ 0 h 368557"/>
                <a:gd name="connsiteX0" fmla="*/ 0 w 700295"/>
                <a:gd name="connsiteY0" fmla="*/ 332318 h 368557"/>
                <a:gd name="connsiteX1" fmla="*/ 391583 w 700295"/>
                <a:gd name="connsiteY1" fmla="*/ 364068 h 368557"/>
                <a:gd name="connsiteX2" fmla="*/ 698501 w 700295"/>
                <a:gd name="connsiteY2" fmla="*/ 0 h 368557"/>
                <a:gd name="connsiteX0" fmla="*/ 0 w 703322"/>
                <a:gd name="connsiteY0" fmla="*/ 332318 h 368557"/>
                <a:gd name="connsiteX1" fmla="*/ 391583 w 703322"/>
                <a:gd name="connsiteY1" fmla="*/ 364068 h 368557"/>
                <a:gd name="connsiteX2" fmla="*/ 698501 w 703322"/>
                <a:gd name="connsiteY2" fmla="*/ 0 h 368557"/>
                <a:gd name="connsiteX0" fmla="*/ 0 w 704054"/>
                <a:gd name="connsiteY0" fmla="*/ 332318 h 368557"/>
                <a:gd name="connsiteX1" fmla="*/ 391583 w 704054"/>
                <a:gd name="connsiteY1" fmla="*/ 364068 h 368557"/>
                <a:gd name="connsiteX2" fmla="*/ 698501 w 704054"/>
                <a:gd name="connsiteY2" fmla="*/ 0 h 368557"/>
                <a:gd name="connsiteX0" fmla="*/ 0 w 699670"/>
                <a:gd name="connsiteY0" fmla="*/ 332318 h 368557"/>
                <a:gd name="connsiteX1" fmla="*/ 391583 w 699670"/>
                <a:gd name="connsiteY1" fmla="*/ 364068 h 368557"/>
                <a:gd name="connsiteX2" fmla="*/ 698501 w 699670"/>
                <a:gd name="connsiteY2" fmla="*/ 0 h 368557"/>
                <a:gd name="connsiteX0" fmla="*/ 0 w 705603"/>
                <a:gd name="connsiteY0" fmla="*/ 332318 h 368557"/>
                <a:gd name="connsiteX1" fmla="*/ 391583 w 705603"/>
                <a:gd name="connsiteY1" fmla="*/ 364068 h 368557"/>
                <a:gd name="connsiteX2" fmla="*/ 698501 w 705603"/>
                <a:gd name="connsiteY2" fmla="*/ 0 h 368557"/>
              </a:gdLst>
              <a:ahLst/>
              <a:cxnLst>
                <a:cxn ang="0">
                  <a:pos x="connsiteX0" y="connsiteY0"/>
                </a:cxn>
                <a:cxn ang="0">
                  <a:pos x="connsiteX1" y="connsiteY1"/>
                </a:cxn>
                <a:cxn ang="0">
                  <a:pos x="connsiteX2" y="connsiteY2"/>
                </a:cxn>
              </a:cxnLst>
              <a:rect l="l" t="t" r="r" b="b"/>
              <a:pathLst>
                <a:path w="705603" h="368557">
                  <a:moveTo>
                    <a:pt x="0" y="332318"/>
                  </a:moveTo>
                  <a:cubicBezTo>
                    <a:pt x="103717" y="376767"/>
                    <a:pt x="63499" y="370418"/>
                    <a:pt x="391583" y="364068"/>
                  </a:cubicBezTo>
                  <a:cubicBezTo>
                    <a:pt x="559506" y="368303"/>
                    <a:pt x="744362" y="182035"/>
                    <a:pt x="698501"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9" name="Freeform: Shape 328">
              <a:extLst>
                <a:ext uri="{FF2B5EF4-FFF2-40B4-BE49-F238E27FC236}">
                  <a16:creationId xmlns:a16="http://schemas.microsoft.com/office/drawing/2014/main" id="{CD93C278-DF97-41BE-9FEE-AF946CCD0C75}"/>
                </a:ext>
              </a:extLst>
            </p:cNvPr>
            <p:cNvSpPr/>
            <p:nvPr/>
          </p:nvSpPr>
          <p:spPr bwMode="auto">
            <a:xfrm rot="4696393">
              <a:off x="3575514" y="3331324"/>
              <a:ext cx="97415" cy="252005"/>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 name="connsiteX0" fmla="*/ 0 w 119774"/>
                <a:gd name="connsiteY0" fmla="*/ 285085 h 285085"/>
                <a:gd name="connsiteX1" fmla="*/ 115091 w 119774"/>
                <a:gd name="connsiteY1" fmla="*/ 0 h 285085"/>
                <a:gd name="connsiteX0" fmla="*/ 0 w 123444"/>
                <a:gd name="connsiteY0" fmla="*/ 251847 h 251847"/>
                <a:gd name="connsiteX1" fmla="*/ 119000 w 123444"/>
                <a:gd name="connsiteY1" fmla="*/ 0 h 251847"/>
                <a:gd name="connsiteX0" fmla="*/ 0 w 104312"/>
                <a:gd name="connsiteY0" fmla="*/ 256149 h 256149"/>
                <a:gd name="connsiteX1" fmla="*/ 98275 w 104312"/>
                <a:gd name="connsiteY1" fmla="*/ 0 h 256149"/>
                <a:gd name="connsiteX0" fmla="*/ 0 w 98275"/>
                <a:gd name="connsiteY0" fmla="*/ 256149 h 256149"/>
                <a:gd name="connsiteX1" fmla="*/ 98275 w 98275"/>
                <a:gd name="connsiteY1" fmla="*/ 0 h 256149"/>
                <a:gd name="connsiteX0" fmla="*/ 0 w 94639"/>
                <a:gd name="connsiteY0" fmla="*/ 269875 h 269875"/>
                <a:gd name="connsiteX1" fmla="*/ 94639 w 94639"/>
                <a:gd name="connsiteY1" fmla="*/ 0 h 269875"/>
                <a:gd name="connsiteX0" fmla="*/ 0 w 94639"/>
                <a:gd name="connsiteY0" fmla="*/ 269875 h 269875"/>
                <a:gd name="connsiteX1" fmla="*/ 94639 w 94639"/>
                <a:gd name="connsiteY1" fmla="*/ 0 h 269875"/>
                <a:gd name="connsiteX0" fmla="*/ 0 w 91744"/>
                <a:gd name="connsiteY0" fmla="*/ 214270 h 214270"/>
                <a:gd name="connsiteX1" fmla="*/ 91744 w 91744"/>
                <a:gd name="connsiteY1" fmla="*/ 0 h 214270"/>
                <a:gd name="connsiteX0" fmla="*/ 0 w 97415"/>
                <a:gd name="connsiteY0" fmla="*/ 252005 h 252005"/>
                <a:gd name="connsiteX1" fmla="*/ 97415 w 97415"/>
                <a:gd name="connsiteY1" fmla="*/ 0 h 252005"/>
                <a:gd name="connsiteX0" fmla="*/ 0 w 97415"/>
                <a:gd name="connsiteY0" fmla="*/ 252005 h 252005"/>
                <a:gd name="connsiteX1" fmla="*/ 97415 w 97415"/>
                <a:gd name="connsiteY1" fmla="*/ 0 h 252005"/>
              </a:gdLst>
              <a:ahLst/>
              <a:cxnLst>
                <a:cxn ang="0">
                  <a:pos x="connsiteX0" y="connsiteY0"/>
                </a:cxn>
                <a:cxn ang="0">
                  <a:pos x="connsiteX1" y="connsiteY1"/>
                </a:cxn>
              </a:cxnLst>
              <a:rect l="l" t="t" r="r" b="b"/>
              <a:pathLst>
                <a:path w="97415" h="252005">
                  <a:moveTo>
                    <a:pt x="0" y="252005"/>
                  </a:moveTo>
                  <a:cubicBezTo>
                    <a:pt x="86864" y="198373"/>
                    <a:pt x="72868" y="93877"/>
                    <a:pt x="97415"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30" name="Cylinder 329">
              <a:extLst>
                <a:ext uri="{FF2B5EF4-FFF2-40B4-BE49-F238E27FC236}">
                  <a16:creationId xmlns:a16="http://schemas.microsoft.com/office/drawing/2014/main" id="{72683791-1D27-4111-83DC-635B9E6E0DAE}"/>
                </a:ext>
              </a:extLst>
            </p:cNvPr>
            <p:cNvSpPr/>
            <p:nvPr/>
          </p:nvSpPr>
          <p:spPr bwMode="auto">
            <a:xfrm rot="17795084">
              <a:off x="2531038" y="3147793"/>
              <a:ext cx="333432" cy="271988"/>
            </a:xfrm>
            <a:prstGeom prst="can">
              <a:avLst/>
            </a:prstGeom>
            <a:solidFill>
              <a:schemeClr val="accent1"/>
            </a:solidFill>
            <a:ln w="1270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1" name="Cylinder 330">
              <a:extLst>
                <a:ext uri="{FF2B5EF4-FFF2-40B4-BE49-F238E27FC236}">
                  <a16:creationId xmlns:a16="http://schemas.microsoft.com/office/drawing/2014/main" id="{1629DA87-59D3-4C91-A6ED-14BF91CE123F}"/>
                </a:ext>
              </a:extLst>
            </p:cNvPr>
            <p:cNvSpPr/>
            <p:nvPr/>
          </p:nvSpPr>
          <p:spPr bwMode="auto">
            <a:xfrm rot="17795084">
              <a:off x="1824675" y="3151255"/>
              <a:ext cx="333432" cy="271988"/>
            </a:xfrm>
            <a:prstGeom prst="can">
              <a:avLst/>
            </a:prstGeom>
            <a:solidFill>
              <a:schemeClr val="accent1"/>
            </a:solidFill>
            <a:ln w="1270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2" name="Freeform: Shape 331">
              <a:extLst>
                <a:ext uri="{FF2B5EF4-FFF2-40B4-BE49-F238E27FC236}">
                  <a16:creationId xmlns:a16="http://schemas.microsoft.com/office/drawing/2014/main" id="{5CBB133F-F1FB-476A-930B-33B7E546CC0A}"/>
                </a:ext>
              </a:extLst>
            </p:cNvPr>
            <p:cNvSpPr/>
            <p:nvPr/>
          </p:nvSpPr>
          <p:spPr bwMode="auto">
            <a:xfrm>
              <a:off x="1934633" y="3145367"/>
              <a:ext cx="169907" cy="317500"/>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Lst>
              <a:ahLst/>
              <a:cxnLst>
                <a:cxn ang="0">
                  <a:pos x="connsiteX0" y="connsiteY0"/>
                </a:cxn>
                <a:cxn ang="0">
                  <a:pos x="connsiteX1" y="connsiteY1"/>
                </a:cxn>
              </a:cxnLst>
              <a:rect l="l" t="t" r="r" b="b"/>
              <a:pathLst>
                <a:path w="169907" h="317500">
                  <a:moveTo>
                    <a:pt x="0" y="317500"/>
                  </a:moveTo>
                  <a:cubicBezTo>
                    <a:pt x="87489" y="292101"/>
                    <a:pt x="187678" y="127000"/>
                    <a:pt x="167217"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33" name="Freeform: Shape 332">
              <a:extLst>
                <a:ext uri="{FF2B5EF4-FFF2-40B4-BE49-F238E27FC236}">
                  <a16:creationId xmlns:a16="http://schemas.microsoft.com/office/drawing/2014/main" id="{506E3C68-9C89-47A3-97E4-F70709E2EDF9}"/>
                </a:ext>
              </a:extLst>
            </p:cNvPr>
            <p:cNvSpPr/>
            <p:nvPr/>
          </p:nvSpPr>
          <p:spPr bwMode="auto">
            <a:xfrm>
              <a:off x="1619250" y="3111500"/>
              <a:ext cx="437526" cy="377194"/>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 name="connsiteX0" fmla="*/ 0 w 430516"/>
                <a:gd name="connsiteY0" fmla="*/ 372534 h 372534"/>
                <a:gd name="connsiteX1" fmla="*/ 429684 w 430516"/>
                <a:gd name="connsiteY1" fmla="*/ 0 h 372534"/>
                <a:gd name="connsiteX0" fmla="*/ 0 w 432212"/>
                <a:gd name="connsiteY0" fmla="*/ 372534 h 377916"/>
                <a:gd name="connsiteX1" fmla="*/ 429684 w 432212"/>
                <a:gd name="connsiteY1" fmla="*/ 0 h 377916"/>
                <a:gd name="connsiteX0" fmla="*/ 0 w 437526"/>
                <a:gd name="connsiteY0" fmla="*/ 372534 h 377194"/>
                <a:gd name="connsiteX1" fmla="*/ 429684 w 437526"/>
                <a:gd name="connsiteY1" fmla="*/ 0 h 377194"/>
              </a:gdLst>
              <a:ahLst/>
              <a:cxnLst>
                <a:cxn ang="0">
                  <a:pos x="connsiteX0" y="connsiteY0"/>
                </a:cxn>
                <a:cxn ang="0">
                  <a:pos x="connsiteX1" y="connsiteY1"/>
                </a:cxn>
              </a:cxnLst>
              <a:rect l="l" t="t" r="r" b="b"/>
              <a:pathLst>
                <a:path w="437526" h="377194">
                  <a:moveTo>
                    <a:pt x="0" y="372534"/>
                  </a:moveTo>
                  <a:cubicBezTo>
                    <a:pt x="349956" y="421219"/>
                    <a:pt x="471312" y="74084"/>
                    <a:pt x="429684"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34" name="Freeform: Shape 333">
              <a:extLst>
                <a:ext uri="{FF2B5EF4-FFF2-40B4-BE49-F238E27FC236}">
                  <a16:creationId xmlns:a16="http://schemas.microsoft.com/office/drawing/2014/main" id="{DEE48AE1-B2F4-4B41-8447-C0BC39BBFCC7}"/>
                </a:ext>
              </a:extLst>
            </p:cNvPr>
            <p:cNvSpPr/>
            <p:nvPr/>
          </p:nvSpPr>
          <p:spPr bwMode="auto">
            <a:xfrm>
              <a:off x="2643717" y="3145367"/>
              <a:ext cx="169907" cy="317500"/>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Lst>
              <a:ahLst/>
              <a:cxnLst>
                <a:cxn ang="0">
                  <a:pos x="connsiteX0" y="connsiteY0"/>
                </a:cxn>
                <a:cxn ang="0">
                  <a:pos x="connsiteX1" y="connsiteY1"/>
                </a:cxn>
              </a:cxnLst>
              <a:rect l="l" t="t" r="r" b="b"/>
              <a:pathLst>
                <a:path w="169907" h="317500">
                  <a:moveTo>
                    <a:pt x="0" y="317500"/>
                  </a:moveTo>
                  <a:cubicBezTo>
                    <a:pt x="87489" y="292101"/>
                    <a:pt x="187678" y="127000"/>
                    <a:pt x="167217"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35" name="Freeform: Shape 334">
              <a:extLst>
                <a:ext uri="{FF2B5EF4-FFF2-40B4-BE49-F238E27FC236}">
                  <a16:creationId xmlns:a16="http://schemas.microsoft.com/office/drawing/2014/main" id="{375DBCA8-1E34-47D8-A5D8-EECCA4458E58}"/>
                </a:ext>
              </a:extLst>
            </p:cNvPr>
            <p:cNvSpPr/>
            <p:nvPr/>
          </p:nvSpPr>
          <p:spPr bwMode="auto">
            <a:xfrm>
              <a:off x="2059518" y="3111500"/>
              <a:ext cx="705603" cy="368557"/>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 name="connsiteX0" fmla="*/ 0 w 430516"/>
                <a:gd name="connsiteY0" fmla="*/ 372534 h 372534"/>
                <a:gd name="connsiteX1" fmla="*/ 429684 w 430516"/>
                <a:gd name="connsiteY1" fmla="*/ 0 h 372534"/>
                <a:gd name="connsiteX0" fmla="*/ 0 w 432212"/>
                <a:gd name="connsiteY0" fmla="*/ 372534 h 377916"/>
                <a:gd name="connsiteX1" fmla="*/ 429684 w 432212"/>
                <a:gd name="connsiteY1" fmla="*/ 0 h 377916"/>
                <a:gd name="connsiteX0" fmla="*/ 0 w 437526"/>
                <a:gd name="connsiteY0" fmla="*/ 372534 h 377194"/>
                <a:gd name="connsiteX1" fmla="*/ 429684 w 437526"/>
                <a:gd name="connsiteY1" fmla="*/ 0 h 377194"/>
                <a:gd name="connsiteX0" fmla="*/ 0 w 701565"/>
                <a:gd name="connsiteY0" fmla="*/ 332318 h 337523"/>
                <a:gd name="connsiteX1" fmla="*/ 698501 w 701565"/>
                <a:gd name="connsiteY1" fmla="*/ 0 h 337523"/>
                <a:gd name="connsiteX0" fmla="*/ 0 w 706953"/>
                <a:gd name="connsiteY0" fmla="*/ 332318 h 379794"/>
                <a:gd name="connsiteX1" fmla="*/ 698501 w 706953"/>
                <a:gd name="connsiteY1" fmla="*/ 0 h 379794"/>
                <a:gd name="connsiteX0" fmla="*/ 0 w 701551"/>
                <a:gd name="connsiteY0" fmla="*/ 332318 h 376801"/>
                <a:gd name="connsiteX1" fmla="*/ 698501 w 701551"/>
                <a:gd name="connsiteY1" fmla="*/ 0 h 376801"/>
                <a:gd name="connsiteX0" fmla="*/ 0 w 701839"/>
                <a:gd name="connsiteY0" fmla="*/ 332318 h 398563"/>
                <a:gd name="connsiteX1" fmla="*/ 698501 w 701839"/>
                <a:gd name="connsiteY1" fmla="*/ 0 h 398563"/>
                <a:gd name="connsiteX0" fmla="*/ 0 w 701902"/>
                <a:gd name="connsiteY0" fmla="*/ 332318 h 410768"/>
                <a:gd name="connsiteX1" fmla="*/ 446617 w 701902"/>
                <a:gd name="connsiteY1" fmla="*/ 359834 h 410768"/>
                <a:gd name="connsiteX2" fmla="*/ 698501 w 701902"/>
                <a:gd name="connsiteY2" fmla="*/ 0 h 410768"/>
                <a:gd name="connsiteX0" fmla="*/ 0 w 701074"/>
                <a:gd name="connsiteY0" fmla="*/ 332318 h 420021"/>
                <a:gd name="connsiteX1" fmla="*/ 311150 w 701074"/>
                <a:gd name="connsiteY1" fmla="*/ 370418 h 420021"/>
                <a:gd name="connsiteX2" fmla="*/ 698501 w 701074"/>
                <a:gd name="connsiteY2" fmla="*/ 0 h 420021"/>
                <a:gd name="connsiteX0" fmla="*/ 0 w 703113"/>
                <a:gd name="connsiteY0" fmla="*/ 332318 h 373529"/>
                <a:gd name="connsiteX1" fmla="*/ 311150 w 703113"/>
                <a:gd name="connsiteY1" fmla="*/ 370418 h 373529"/>
                <a:gd name="connsiteX2" fmla="*/ 698501 w 703113"/>
                <a:gd name="connsiteY2" fmla="*/ 0 h 373529"/>
                <a:gd name="connsiteX0" fmla="*/ 0 w 703113"/>
                <a:gd name="connsiteY0" fmla="*/ 332318 h 375096"/>
                <a:gd name="connsiteX1" fmla="*/ 311150 w 703113"/>
                <a:gd name="connsiteY1" fmla="*/ 370418 h 375096"/>
                <a:gd name="connsiteX2" fmla="*/ 698501 w 703113"/>
                <a:gd name="connsiteY2" fmla="*/ 0 h 375096"/>
                <a:gd name="connsiteX0" fmla="*/ 0 w 704680"/>
                <a:gd name="connsiteY0" fmla="*/ 332318 h 369305"/>
                <a:gd name="connsiteX1" fmla="*/ 391583 w 704680"/>
                <a:gd name="connsiteY1" fmla="*/ 364068 h 369305"/>
                <a:gd name="connsiteX2" fmla="*/ 698501 w 704680"/>
                <a:gd name="connsiteY2" fmla="*/ 0 h 369305"/>
                <a:gd name="connsiteX0" fmla="*/ 0 w 704235"/>
                <a:gd name="connsiteY0" fmla="*/ 332318 h 369305"/>
                <a:gd name="connsiteX1" fmla="*/ 391583 w 704235"/>
                <a:gd name="connsiteY1" fmla="*/ 364068 h 369305"/>
                <a:gd name="connsiteX2" fmla="*/ 698501 w 704235"/>
                <a:gd name="connsiteY2" fmla="*/ 0 h 369305"/>
                <a:gd name="connsiteX0" fmla="*/ 0 w 704235"/>
                <a:gd name="connsiteY0" fmla="*/ 332318 h 365070"/>
                <a:gd name="connsiteX1" fmla="*/ 391583 w 704235"/>
                <a:gd name="connsiteY1" fmla="*/ 364068 h 365070"/>
                <a:gd name="connsiteX2" fmla="*/ 698501 w 704235"/>
                <a:gd name="connsiteY2" fmla="*/ 0 h 365070"/>
                <a:gd name="connsiteX0" fmla="*/ 0 w 704235"/>
                <a:gd name="connsiteY0" fmla="*/ 332318 h 370903"/>
                <a:gd name="connsiteX1" fmla="*/ 391583 w 704235"/>
                <a:gd name="connsiteY1" fmla="*/ 364068 h 370903"/>
                <a:gd name="connsiteX2" fmla="*/ 698501 w 704235"/>
                <a:gd name="connsiteY2" fmla="*/ 0 h 370903"/>
                <a:gd name="connsiteX0" fmla="*/ 0 w 704235"/>
                <a:gd name="connsiteY0" fmla="*/ 332318 h 368557"/>
                <a:gd name="connsiteX1" fmla="*/ 391583 w 704235"/>
                <a:gd name="connsiteY1" fmla="*/ 364068 h 368557"/>
                <a:gd name="connsiteX2" fmla="*/ 698501 w 704235"/>
                <a:gd name="connsiteY2" fmla="*/ 0 h 368557"/>
                <a:gd name="connsiteX0" fmla="*/ 0 w 700295"/>
                <a:gd name="connsiteY0" fmla="*/ 332318 h 368557"/>
                <a:gd name="connsiteX1" fmla="*/ 391583 w 700295"/>
                <a:gd name="connsiteY1" fmla="*/ 364068 h 368557"/>
                <a:gd name="connsiteX2" fmla="*/ 698501 w 700295"/>
                <a:gd name="connsiteY2" fmla="*/ 0 h 368557"/>
                <a:gd name="connsiteX0" fmla="*/ 0 w 703322"/>
                <a:gd name="connsiteY0" fmla="*/ 332318 h 368557"/>
                <a:gd name="connsiteX1" fmla="*/ 391583 w 703322"/>
                <a:gd name="connsiteY1" fmla="*/ 364068 h 368557"/>
                <a:gd name="connsiteX2" fmla="*/ 698501 w 703322"/>
                <a:gd name="connsiteY2" fmla="*/ 0 h 368557"/>
                <a:gd name="connsiteX0" fmla="*/ 0 w 704054"/>
                <a:gd name="connsiteY0" fmla="*/ 332318 h 368557"/>
                <a:gd name="connsiteX1" fmla="*/ 391583 w 704054"/>
                <a:gd name="connsiteY1" fmla="*/ 364068 h 368557"/>
                <a:gd name="connsiteX2" fmla="*/ 698501 w 704054"/>
                <a:gd name="connsiteY2" fmla="*/ 0 h 368557"/>
                <a:gd name="connsiteX0" fmla="*/ 0 w 699670"/>
                <a:gd name="connsiteY0" fmla="*/ 332318 h 368557"/>
                <a:gd name="connsiteX1" fmla="*/ 391583 w 699670"/>
                <a:gd name="connsiteY1" fmla="*/ 364068 h 368557"/>
                <a:gd name="connsiteX2" fmla="*/ 698501 w 699670"/>
                <a:gd name="connsiteY2" fmla="*/ 0 h 368557"/>
                <a:gd name="connsiteX0" fmla="*/ 0 w 705603"/>
                <a:gd name="connsiteY0" fmla="*/ 332318 h 368557"/>
                <a:gd name="connsiteX1" fmla="*/ 391583 w 705603"/>
                <a:gd name="connsiteY1" fmla="*/ 364068 h 368557"/>
                <a:gd name="connsiteX2" fmla="*/ 698501 w 705603"/>
                <a:gd name="connsiteY2" fmla="*/ 0 h 368557"/>
              </a:gdLst>
              <a:ahLst/>
              <a:cxnLst>
                <a:cxn ang="0">
                  <a:pos x="connsiteX0" y="connsiteY0"/>
                </a:cxn>
                <a:cxn ang="0">
                  <a:pos x="connsiteX1" y="connsiteY1"/>
                </a:cxn>
                <a:cxn ang="0">
                  <a:pos x="connsiteX2" y="connsiteY2"/>
                </a:cxn>
              </a:cxnLst>
              <a:rect l="l" t="t" r="r" b="b"/>
              <a:pathLst>
                <a:path w="705603" h="368557">
                  <a:moveTo>
                    <a:pt x="0" y="332318"/>
                  </a:moveTo>
                  <a:cubicBezTo>
                    <a:pt x="103717" y="376767"/>
                    <a:pt x="63499" y="370418"/>
                    <a:pt x="391583" y="364068"/>
                  </a:cubicBezTo>
                  <a:cubicBezTo>
                    <a:pt x="559506" y="368303"/>
                    <a:pt x="744362" y="182035"/>
                    <a:pt x="698501"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36" name="Group 335">
            <a:extLst>
              <a:ext uri="{FF2B5EF4-FFF2-40B4-BE49-F238E27FC236}">
                <a16:creationId xmlns:a16="http://schemas.microsoft.com/office/drawing/2014/main" id="{1F3B2E51-3649-47FD-9743-BA6C217F8B0C}"/>
              </a:ext>
            </a:extLst>
          </p:cNvPr>
          <p:cNvGrpSpPr/>
          <p:nvPr/>
        </p:nvGrpSpPr>
        <p:grpSpPr>
          <a:xfrm>
            <a:off x="1407520" y="5182360"/>
            <a:ext cx="2130974" cy="394534"/>
            <a:chOff x="1619250" y="3111500"/>
            <a:chExt cx="2130974" cy="394534"/>
          </a:xfrm>
        </p:grpSpPr>
        <p:sp>
          <p:nvSpPr>
            <p:cNvPr id="337" name="Cylinder 336">
              <a:extLst>
                <a:ext uri="{FF2B5EF4-FFF2-40B4-BE49-F238E27FC236}">
                  <a16:creationId xmlns:a16="http://schemas.microsoft.com/office/drawing/2014/main" id="{14FDD191-8A56-4410-99B8-E5909937DBE2}"/>
                </a:ext>
              </a:extLst>
            </p:cNvPr>
            <p:cNvSpPr/>
            <p:nvPr/>
          </p:nvSpPr>
          <p:spPr bwMode="auto">
            <a:xfrm rot="17795084">
              <a:off x="3246809" y="3154804"/>
              <a:ext cx="333432" cy="271988"/>
            </a:xfrm>
            <a:prstGeom prst="can">
              <a:avLst/>
            </a:prstGeom>
            <a:solidFill>
              <a:schemeClr val="accent1"/>
            </a:solidFill>
            <a:ln w="1270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8" name="Freeform: Shape 337">
              <a:extLst>
                <a:ext uri="{FF2B5EF4-FFF2-40B4-BE49-F238E27FC236}">
                  <a16:creationId xmlns:a16="http://schemas.microsoft.com/office/drawing/2014/main" id="{20B0E80F-833E-4306-8A08-9FBE6F84C4DB}"/>
                </a:ext>
              </a:extLst>
            </p:cNvPr>
            <p:cNvSpPr/>
            <p:nvPr/>
          </p:nvSpPr>
          <p:spPr bwMode="auto">
            <a:xfrm>
              <a:off x="3353554" y="3149685"/>
              <a:ext cx="169907" cy="317500"/>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Lst>
              <a:ahLst/>
              <a:cxnLst>
                <a:cxn ang="0">
                  <a:pos x="connsiteX0" y="connsiteY0"/>
                </a:cxn>
                <a:cxn ang="0">
                  <a:pos x="connsiteX1" y="connsiteY1"/>
                </a:cxn>
              </a:cxnLst>
              <a:rect l="l" t="t" r="r" b="b"/>
              <a:pathLst>
                <a:path w="169907" h="317500">
                  <a:moveTo>
                    <a:pt x="0" y="317500"/>
                  </a:moveTo>
                  <a:cubicBezTo>
                    <a:pt x="87489" y="292101"/>
                    <a:pt x="187678" y="127000"/>
                    <a:pt x="167217"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39" name="Freeform: Shape 338">
              <a:extLst>
                <a:ext uri="{FF2B5EF4-FFF2-40B4-BE49-F238E27FC236}">
                  <a16:creationId xmlns:a16="http://schemas.microsoft.com/office/drawing/2014/main" id="{18869C17-9883-47A3-9D36-B986BCB114C7}"/>
                </a:ext>
              </a:extLst>
            </p:cNvPr>
            <p:cNvSpPr/>
            <p:nvPr/>
          </p:nvSpPr>
          <p:spPr bwMode="auto">
            <a:xfrm>
              <a:off x="2769355" y="3115818"/>
              <a:ext cx="705603" cy="368557"/>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 name="connsiteX0" fmla="*/ 0 w 430516"/>
                <a:gd name="connsiteY0" fmla="*/ 372534 h 372534"/>
                <a:gd name="connsiteX1" fmla="*/ 429684 w 430516"/>
                <a:gd name="connsiteY1" fmla="*/ 0 h 372534"/>
                <a:gd name="connsiteX0" fmla="*/ 0 w 432212"/>
                <a:gd name="connsiteY0" fmla="*/ 372534 h 377916"/>
                <a:gd name="connsiteX1" fmla="*/ 429684 w 432212"/>
                <a:gd name="connsiteY1" fmla="*/ 0 h 377916"/>
                <a:gd name="connsiteX0" fmla="*/ 0 w 437526"/>
                <a:gd name="connsiteY0" fmla="*/ 372534 h 377194"/>
                <a:gd name="connsiteX1" fmla="*/ 429684 w 437526"/>
                <a:gd name="connsiteY1" fmla="*/ 0 h 377194"/>
                <a:gd name="connsiteX0" fmla="*/ 0 w 701565"/>
                <a:gd name="connsiteY0" fmla="*/ 332318 h 337523"/>
                <a:gd name="connsiteX1" fmla="*/ 698501 w 701565"/>
                <a:gd name="connsiteY1" fmla="*/ 0 h 337523"/>
                <a:gd name="connsiteX0" fmla="*/ 0 w 706953"/>
                <a:gd name="connsiteY0" fmla="*/ 332318 h 379794"/>
                <a:gd name="connsiteX1" fmla="*/ 698501 w 706953"/>
                <a:gd name="connsiteY1" fmla="*/ 0 h 379794"/>
                <a:gd name="connsiteX0" fmla="*/ 0 w 701551"/>
                <a:gd name="connsiteY0" fmla="*/ 332318 h 376801"/>
                <a:gd name="connsiteX1" fmla="*/ 698501 w 701551"/>
                <a:gd name="connsiteY1" fmla="*/ 0 h 376801"/>
                <a:gd name="connsiteX0" fmla="*/ 0 w 701839"/>
                <a:gd name="connsiteY0" fmla="*/ 332318 h 398563"/>
                <a:gd name="connsiteX1" fmla="*/ 698501 w 701839"/>
                <a:gd name="connsiteY1" fmla="*/ 0 h 398563"/>
                <a:gd name="connsiteX0" fmla="*/ 0 w 701902"/>
                <a:gd name="connsiteY0" fmla="*/ 332318 h 410768"/>
                <a:gd name="connsiteX1" fmla="*/ 446617 w 701902"/>
                <a:gd name="connsiteY1" fmla="*/ 359834 h 410768"/>
                <a:gd name="connsiteX2" fmla="*/ 698501 w 701902"/>
                <a:gd name="connsiteY2" fmla="*/ 0 h 410768"/>
                <a:gd name="connsiteX0" fmla="*/ 0 w 701074"/>
                <a:gd name="connsiteY0" fmla="*/ 332318 h 420021"/>
                <a:gd name="connsiteX1" fmla="*/ 311150 w 701074"/>
                <a:gd name="connsiteY1" fmla="*/ 370418 h 420021"/>
                <a:gd name="connsiteX2" fmla="*/ 698501 w 701074"/>
                <a:gd name="connsiteY2" fmla="*/ 0 h 420021"/>
                <a:gd name="connsiteX0" fmla="*/ 0 w 703113"/>
                <a:gd name="connsiteY0" fmla="*/ 332318 h 373529"/>
                <a:gd name="connsiteX1" fmla="*/ 311150 w 703113"/>
                <a:gd name="connsiteY1" fmla="*/ 370418 h 373529"/>
                <a:gd name="connsiteX2" fmla="*/ 698501 w 703113"/>
                <a:gd name="connsiteY2" fmla="*/ 0 h 373529"/>
                <a:gd name="connsiteX0" fmla="*/ 0 w 703113"/>
                <a:gd name="connsiteY0" fmla="*/ 332318 h 375096"/>
                <a:gd name="connsiteX1" fmla="*/ 311150 w 703113"/>
                <a:gd name="connsiteY1" fmla="*/ 370418 h 375096"/>
                <a:gd name="connsiteX2" fmla="*/ 698501 w 703113"/>
                <a:gd name="connsiteY2" fmla="*/ 0 h 375096"/>
                <a:gd name="connsiteX0" fmla="*/ 0 w 704680"/>
                <a:gd name="connsiteY0" fmla="*/ 332318 h 369305"/>
                <a:gd name="connsiteX1" fmla="*/ 391583 w 704680"/>
                <a:gd name="connsiteY1" fmla="*/ 364068 h 369305"/>
                <a:gd name="connsiteX2" fmla="*/ 698501 w 704680"/>
                <a:gd name="connsiteY2" fmla="*/ 0 h 369305"/>
                <a:gd name="connsiteX0" fmla="*/ 0 w 704235"/>
                <a:gd name="connsiteY0" fmla="*/ 332318 h 369305"/>
                <a:gd name="connsiteX1" fmla="*/ 391583 w 704235"/>
                <a:gd name="connsiteY1" fmla="*/ 364068 h 369305"/>
                <a:gd name="connsiteX2" fmla="*/ 698501 w 704235"/>
                <a:gd name="connsiteY2" fmla="*/ 0 h 369305"/>
                <a:gd name="connsiteX0" fmla="*/ 0 w 704235"/>
                <a:gd name="connsiteY0" fmla="*/ 332318 h 365070"/>
                <a:gd name="connsiteX1" fmla="*/ 391583 w 704235"/>
                <a:gd name="connsiteY1" fmla="*/ 364068 h 365070"/>
                <a:gd name="connsiteX2" fmla="*/ 698501 w 704235"/>
                <a:gd name="connsiteY2" fmla="*/ 0 h 365070"/>
                <a:gd name="connsiteX0" fmla="*/ 0 w 704235"/>
                <a:gd name="connsiteY0" fmla="*/ 332318 h 370903"/>
                <a:gd name="connsiteX1" fmla="*/ 391583 w 704235"/>
                <a:gd name="connsiteY1" fmla="*/ 364068 h 370903"/>
                <a:gd name="connsiteX2" fmla="*/ 698501 w 704235"/>
                <a:gd name="connsiteY2" fmla="*/ 0 h 370903"/>
                <a:gd name="connsiteX0" fmla="*/ 0 w 704235"/>
                <a:gd name="connsiteY0" fmla="*/ 332318 h 368557"/>
                <a:gd name="connsiteX1" fmla="*/ 391583 w 704235"/>
                <a:gd name="connsiteY1" fmla="*/ 364068 h 368557"/>
                <a:gd name="connsiteX2" fmla="*/ 698501 w 704235"/>
                <a:gd name="connsiteY2" fmla="*/ 0 h 368557"/>
                <a:gd name="connsiteX0" fmla="*/ 0 w 700295"/>
                <a:gd name="connsiteY0" fmla="*/ 332318 h 368557"/>
                <a:gd name="connsiteX1" fmla="*/ 391583 w 700295"/>
                <a:gd name="connsiteY1" fmla="*/ 364068 h 368557"/>
                <a:gd name="connsiteX2" fmla="*/ 698501 w 700295"/>
                <a:gd name="connsiteY2" fmla="*/ 0 h 368557"/>
                <a:gd name="connsiteX0" fmla="*/ 0 w 703322"/>
                <a:gd name="connsiteY0" fmla="*/ 332318 h 368557"/>
                <a:gd name="connsiteX1" fmla="*/ 391583 w 703322"/>
                <a:gd name="connsiteY1" fmla="*/ 364068 h 368557"/>
                <a:gd name="connsiteX2" fmla="*/ 698501 w 703322"/>
                <a:gd name="connsiteY2" fmla="*/ 0 h 368557"/>
                <a:gd name="connsiteX0" fmla="*/ 0 w 704054"/>
                <a:gd name="connsiteY0" fmla="*/ 332318 h 368557"/>
                <a:gd name="connsiteX1" fmla="*/ 391583 w 704054"/>
                <a:gd name="connsiteY1" fmla="*/ 364068 h 368557"/>
                <a:gd name="connsiteX2" fmla="*/ 698501 w 704054"/>
                <a:gd name="connsiteY2" fmla="*/ 0 h 368557"/>
                <a:gd name="connsiteX0" fmla="*/ 0 w 699670"/>
                <a:gd name="connsiteY0" fmla="*/ 332318 h 368557"/>
                <a:gd name="connsiteX1" fmla="*/ 391583 w 699670"/>
                <a:gd name="connsiteY1" fmla="*/ 364068 h 368557"/>
                <a:gd name="connsiteX2" fmla="*/ 698501 w 699670"/>
                <a:gd name="connsiteY2" fmla="*/ 0 h 368557"/>
                <a:gd name="connsiteX0" fmla="*/ 0 w 705603"/>
                <a:gd name="connsiteY0" fmla="*/ 332318 h 368557"/>
                <a:gd name="connsiteX1" fmla="*/ 391583 w 705603"/>
                <a:gd name="connsiteY1" fmla="*/ 364068 h 368557"/>
                <a:gd name="connsiteX2" fmla="*/ 698501 w 705603"/>
                <a:gd name="connsiteY2" fmla="*/ 0 h 368557"/>
              </a:gdLst>
              <a:ahLst/>
              <a:cxnLst>
                <a:cxn ang="0">
                  <a:pos x="connsiteX0" y="connsiteY0"/>
                </a:cxn>
                <a:cxn ang="0">
                  <a:pos x="connsiteX1" y="connsiteY1"/>
                </a:cxn>
                <a:cxn ang="0">
                  <a:pos x="connsiteX2" y="connsiteY2"/>
                </a:cxn>
              </a:cxnLst>
              <a:rect l="l" t="t" r="r" b="b"/>
              <a:pathLst>
                <a:path w="705603" h="368557">
                  <a:moveTo>
                    <a:pt x="0" y="332318"/>
                  </a:moveTo>
                  <a:cubicBezTo>
                    <a:pt x="103717" y="376767"/>
                    <a:pt x="63499" y="370418"/>
                    <a:pt x="391583" y="364068"/>
                  </a:cubicBezTo>
                  <a:cubicBezTo>
                    <a:pt x="559506" y="368303"/>
                    <a:pt x="744362" y="182035"/>
                    <a:pt x="698501"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0" name="Freeform: Shape 339">
              <a:extLst>
                <a:ext uri="{FF2B5EF4-FFF2-40B4-BE49-F238E27FC236}">
                  <a16:creationId xmlns:a16="http://schemas.microsoft.com/office/drawing/2014/main" id="{10F0FC55-C2C5-4F42-AD78-137960C55FD7}"/>
                </a:ext>
              </a:extLst>
            </p:cNvPr>
            <p:cNvSpPr/>
            <p:nvPr/>
          </p:nvSpPr>
          <p:spPr bwMode="auto">
            <a:xfrm rot="4696393">
              <a:off x="3575514" y="3331324"/>
              <a:ext cx="97415" cy="252005"/>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 name="connsiteX0" fmla="*/ 0 w 119774"/>
                <a:gd name="connsiteY0" fmla="*/ 285085 h 285085"/>
                <a:gd name="connsiteX1" fmla="*/ 115091 w 119774"/>
                <a:gd name="connsiteY1" fmla="*/ 0 h 285085"/>
                <a:gd name="connsiteX0" fmla="*/ 0 w 123444"/>
                <a:gd name="connsiteY0" fmla="*/ 251847 h 251847"/>
                <a:gd name="connsiteX1" fmla="*/ 119000 w 123444"/>
                <a:gd name="connsiteY1" fmla="*/ 0 h 251847"/>
                <a:gd name="connsiteX0" fmla="*/ 0 w 104312"/>
                <a:gd name="connsiteY0" fmla="*/ 256149 h 256149"/>
                <a:gd name="connsiteX1" fmla="*/ 98275 w 104312"/>
                <a:gd name="connsiteY1" fmla="*/ 0 h 256149"/>
                <a:gd name="connsiteX0" fmla="*/ 0 w 98275"/>
                <a:gd name="connsiteY0" fmla="*/ 256149 h 256149"/>
                <a:gd name="connsiteX1" fmla="*/ 98275 w 98275"/>
                <a:gd name="connsiteY1" fmla="*/ 0 h 256149"/>
                <a:gd name="connsiteX0" fmla="*/ 0 w 94639"/>
                <a:gd name="connsiteY0" fmla="*/ 269875 h 269875"/>
                <a:gd name="connsiteX1" fmla="*/ 94639 w 94639"/>
                <a:gd name="connsiteY1" fmla="*/ 0 h 269875"/>
                <a:gd name="connsiteX0" fmla="*/ 0 w 94639"/>
                <a:gd name="connsiteY0" fmla="*/ 269875 h 269875"/>
                <a:gd name="connsiteX1" fmla="*/ 94639 w 94639"/>
                <a:gd name="connsiteY1" fmla="*/ 0 h 269875"/>
                <a:gd name="connsiteX0" fmla="*/ 0 w 91744"/>
                <a:gd name="connsiteY0" fmla="*/ 214270 h 214270"/>
                <a:gd name="connsiteX1" fmla="*/ 91744 w 91744"/>
                <a:gd name="connsiteY1" fmla="*/ 0 h 214270"/>
                <a:gd name="connsiteX0" fmla="*/ 0 w 97415"/>
                <a:gd name="connsiteY0" fmla="*/ 252005 h 252005"/>
                <a:gd name="connsiteX1" fmla="*/ 97415 w 97415"/>
                <a:gd name="connsiteY1" fmla="*/ 0 h 252005"/>
                <a:gd name="connsiteX0" fmla="*/ 0 w 97415"/>
                <a:gd name="connsiteY0" fmla="*/ 252005 h 252005"/>
                <a:gd name="connsiteX1" fmla="*/ 97415 w 97415"/>
                <a:gd name="connsiteY1" fmla="*/ 0 h 252005"/>
              </a:gdLst>
              <a:ahLst/>
              <a:cxnLst>
                <a:cxn ang="0">
                  <a:pos x="connsiteX0" y="connsiteY0"/>
                </a:cxn>
                <a:cxn ang="0">
                  <a:pos x="connsiteX1" y="connsiteY1"/>
                </a:cxn>
              </a:cxnLst>
              <a:rect l="l" t="t" r="r" b="b"/>
              <a:pathLst>
                <a:path w="97415" h="252005">
                  <a:moveTo>
                    <a:pt x="0" y="252005"/>
                  </a:moveTo>
                  <a:cubicBezTo>
                    <a:pt x="86864" y="198373"/>
                    <a:pt x="72868" y="93877"/>
                    <a:pt x="97415"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1" name="Cylinder 340">
              <a:extLst>
                <a:ext uri="{FF2B5EF4-FFF2-40B4-BE49-F238E27FC236}">
                  <a16:creationId xmlns:a16="http://schemas.microsoft.com/office/drawing/2014/main" id="{55D08AEF-CA8F-47ED-99CD-CFCAABAC2DBF}"/>
                </a:ext>
              </a:extLst>
            </p:cNvPr>
            <p:cNvSpPr/>
            <p:nvPr/>
          </p:nvSpPr>
          <p:spPr bwMode="auto">
            <a:xfrm rot="17795084">
              <a:off x="2531038" y="3147793"/>
              <a:ext cx="333432" cy="271988"/>
            </a:xfrm>
            <a:prstGeom prst="can">
              <a:avLst/>
            </a:prstGeom>
            <a:solidFill>
              <a:schemeClr val="accent1"/>
            </a:solidFill>
            <a:ln w="1270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2" name="Cylinder 341">
              <a:extLst>
                <a:ext uri="{FF2B5EF4-FFF2-40B4-BE49-F238E27FC236}">
                  <a16:creationId xmlns:a16="http://schemas.microsoft.com/office/drawing/2014/main" id="{EE6F78D4-2550-42FB-82E6-EFC4A1906CF1}"/>
                </a:ext>
              </a:extLst>
            </p:cNvPr>
            <p:cNvSpPr/>
            <p:nvPr/>
          </p:nvSpPr>
          <p:spPr bwMode="auto">
            <a:xfrm rot="17795084">
              <a:off x="1824675" y="3151255"/>
              <a:ext cx="333432" cy="271988"/>
            </a:xfrm>
            <a:prstGeom prst="can">
              <a:avLst/>
            </a:prstGeom>
            <a:solidFill>
              <a:schemeClr val="accent1"/>
            </a:solidFill>
            <a:ln w="1270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3" name="Freeform: Shape 342">
              <a:extLst>
                <a:ext uri="{FF2B5EF4-FFF2-40B4-BE49-F238E27FC236}">
                  <a16:creationId xmlns:a16="http://schemas.microsoft.com/office/drawing/2014/main" id="{B9196374-928F-4AF4-8DF9-F043E9E39897}"/>
                </a:ext>
              </a:extLst>
            </p:cNvPr>
            <p:cNvSpPr/>
            <p:nvPr/>
          </p:nvSpPr>
          <p:spPr bwMode="auto">
            <a:xfrm>
              <a:off x="1934633" y="3145367"/>
              <a:ext cx="169907" cy="317500"/>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Lst>
              <a:ahLst/>
              <a:cxnLst>
                <a:cxn ang="0">
                  <a:pos x="connsiteX0" y="connsiteY0"/>
                </a:cxn>
                <a:cxn ang="0">
                  <a:pos x="connsiteX1" y="connsiteY1"/>
                </a:cxn>
              </a:cxnLst>
              <a:rect l="l" t="t" r="r" b="b"/>
              <a:pathLst>
                <a:path w="169907" h="317500">
                  <a:moveTo>
                    <a:pt x="0" y="317500"/>
                  </a:moveTo>
                  <a:cubicBezTo>
                    <a:pt x="87489" y="292101"/>
                    <a:pt x="187678" y="127000"/>
                    <a:pt x="167217"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4" name="Freeform: Shape 343">
              <a:extLst>
                <a:ext uri="{FF2B5EF4-FFF2-40B4-BE49-F238E27FC236}">
                  <a16:creationId xmlns:a16="http://schemas.microsoft.com/office/drawing/2014/main" id="{3779C3F9-3CC1-4CF2-9ED5-97A523ABCCB9}"/>
                </a:ext>
              </a:extLst>
            </p:cNvPr>
            <p:cNvSpPr/>
            <p:nvPr/>
          </p:nvSpPr>
          <p:spPr bwMode="auto">
            <a:xfrm>
              <a:off x="1619250" y="3111500"/>
              <a:ext cx="437526" cy="377194"/>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 name="connsiteX0" fmla="*/ 0 w 430516"/>
                <a:gd name="connsiteY0" fmla="*/ 372534 h 372534"/>
                <a:gd name="connsiteX1" fmla="*/ 429684 w 430516"/>
                <a:gd name="connsiteY1" fmla="*/ 0 h 372534"/>
                <a:gd name="connsiteX0" fmla="*/ 0 w 432212"/>
                <a:gd name="connsiteY0" fmla="*/ 372534 h 377916"/>
                <a:gd name="connsiteX1" fmla="*/ 429684 w 432212"/>
                <a:gd name="connsiteY1" fmla="*/ 0 h 377916"/>
                <a:gd name="connsiteX0" fmla="*/ 0 w 437526"/>
                <a:gd name="connsiteY0" fmla="*/ 372534 h 377194"/>
                <a:gd name="connsiteX1" fmla="*/ 429684 w 437526"/>
                <a:gd name="connsiteY1" fmla="*/ 0 h 377194"/>
              </a:gdLst>
              <a:ahLst/>
              <a:cxnLst>
                <a:cxn ang="0">
                  <a:pos x="connsiteX0" y="connsiteY0"/>
                </a:cxn>
                <a:cxn ang="0">
                  <a:pos x="connsiteX1" y="connsiteY1"/>
                </a:cxn>
              </a:cxnLst>
              <a:rect l="l" t="t" r="r" b="b"/>
              <a:pathLst>
                <a:path w="437526" h="377194">
                  <a:moveTo>
                    <a:pt x="0" y="372534"/>
                  </a:moveTo>
                  <a:cubicBezTo>
                    <a:pt x="349956" y="421219"/>
                    <a:pt x="471312" y="74084"/>
                    <a:pt x="429684"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5" name="Freeform: Shape 344">
              <a:extLst>
                <a:ext uri="{FF2B5EF4-FFF2-40B4-BE49-F238E27FC236}">
                  <a16:creationId xmlns:a16="http://schemas.microsoft.com/office/drawing/2014/main" id="{761461D0-3D58-4456-AD5A-CDC4F81BC3DA}"/>
                </a:ext>
              </a:extLst>
            </p:cNvPr>
            <p:cNvSpPr/>
            <p:nvPr/>
          </p:nvSpPr>
          <p:spPr bwMode="auto">
            <a:xfrm>
              <a:off x="2643717" y="3145367"/>
              <a:ext cx="169907" cy="317500"/>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Lst>
              <a:ahLst/>
              <a:cxnLst>
                <a:cxn ang="0">
                  <a:pos x="connsiteX0" y="connsiteY0"/>
                </a:cxn>
                <a:cxn ang="0">
                  <a:pos x="connsiteX1" y="connsiteY1"/>
                </a:cxn>
              </a:cxnLst>
              <a:rect l="l" t="t" r="r" b="b"/>
              <a:pathLst>
                <a:path w="169907" h="317500">
                  <a:moveTo>
                    <a:pt x="0" y="317500"/>
                  </a:moveTo>
                  <a:cubicBezTo>
                    <a:pt x="87489" y="292101"/>
                    <a:pt x="187678" y="127000"/>
                    <a:pt x="167217"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6" name="Freeform: Shape 345">
              <a:extLst>
                <a:ext uri="{FF2B5EF4-FFF2-40B4-BE49-F238E27FC236}">
                  <a16:creationId xmlns:a16="http://schemas.microsoft.com/office/drawing/2014/main" id="{D26ABAEE-386F-4689-B44E-8295C28C9750}"/>
                </a:ext>
              </a:extLst>
            </p:cNvPr>
            <p:cNvSpPr/>
            <p:nvPr/>
          </p:nvSpPr>
          <p:spPr bwMode="auto">
            <a:xfrm>
              <a:off x="2059518" y="3111500"/>
              <a:ext cx="705603" cy="368557"/>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 name="connsiteX0" fmla="*/ 0 w 430516"/>
                <a:gd name="connsiteY0" fmla="*/ 372534 h 372534"/>
                <a:gd name="connsiteX1" fmla="*/ 429684 w 430516"/>
                <a:gd name="connsiteY1" fmla="*/ 0 h 372534"/>
                <a:gd name="connsiteX0" fmla="*/ 0 w 432212"/>
                <a:gd name="connsiteY0" fmla="*/ 372534 h 377916"/>
                <a:gd name="connsiteX1" fmla="*/ 429684 w 432212"/>
                <a:gd name="connsiteY1" fmla="*/ 0 h 377916"/>
                <a:gd name="connsiteX0" fmla="*/ 0 w 437526"/>
                <a:gd name="connsiteY0" fmla="*/ 372534 h 377194"/>
                <a:gd name="connsiteX1" fmla="*/ 429684 w 437526"/>
                <a:gd name="connsiteY1" fmla="*/ 0 h 377194"/>
                <a:gd name="connsiteX0" fmla="*/ 0 w 701565"/>
                <a:gd name="connsiteY0" fmla="*/ 332318 h 337523"/>
                <a:gd name="connsiteX1" fmla="*/ 698501 w 701565"/>
                <a:gd name="connsiteY1" fmla="*/ 0 h 337523"/>
                <a:gd name="connsiteX0" fmla="*/ 0 w 706953"/>
                <a:gd name="connsiteY0" fmla="*/ 332318 h 379794"/>
                <a:gd name="connsiteX1" fmla="*/ 698501 w 706953"/>
                <a:gd name="connsiteY1" fmla="*/ 0 h 379794"/>
                <a:gd name="connsiteX0" fmla="*/ 0 w 701551"/>
                <a:gd name="connsiteY0" fmla="*/ 332318 h 376801"/>
                <a:gd name="connsiteX1" fmla="*/ 698501 w 701551"/>
                <a:gd name="connsiteY1" fmla="*/ 0 h 376801"/>
                <a:gd name="connsiteX0" fmla="*/ 0 w 701839"/>
                <a:gd name="connsiteY0" fmla="*/ 332318 h 398563"/>
                <a:gd name="connsiteX1" fmla="*/ 698501 w 701839"/>
                <a:gd name="connsiteY1" fmla="*/ 0 h 398563"/>
                <a:gd name="connsiteX0" fmla="*/ 0 w 701902"/>
                <a:gd name="connsiteY0" fmla="*/ 332318 h 410768"/>
                <a:gd name="connsiteX1" fmla="*/ 446617 w 701902"/>
                <a:gd name="connsiteY1" fmla="*/ 359834 h 410768"/>
                <a:gd name="connsiteX2" fmla="*/ 698501 w 701902"/>
                <a:gd name="connsiteY2" fmla="*/ 0 h 410768"/>
                <a:gd name="connsiteX0" fmla="*/ 0 w 701074"/>
                <a:gd name="connsiteY0" fmla="*/ 332318 h 420021"/>
                <a:gd name="connsiteX1" fmla="*/ 311150 w 701074"/>
                <a:gd name="connsiteY1" fmla="*/ 370418 h 420021"/>
                <a:gd name="connsiteX2" fmla="*/ 698501 w 701074"/>
                <a:gd name="connsiteY2" fmla="*/ 0 h 420021"/>
                <a:gd name="connsiteX0" fmla="*/ 0 w 703113"/>
                <a:gd name="connsiteY0" fmla="*/ 332318 h 373529"/>
                <a:gd name="connsiteX1" fmla="*/ 311150 w 703113"/>
                <a:gd name="connsiteY1" fmla="*/ 370418 h 373529"/>
                <a:gd name="connsiteX2" fmla="*/ 698501 w 703113"/>
                <a:gd name="connsiteY2" fmla="*/ 0 h 373529"/>
                <a:gd name="connsiteX0" fmla="*/ 0 w 703113"/>
                <a:gd name="connsiteY0" fmla="*/ 332318 h 375096"/>
                <a:gd name="connsiteX1" fmla="*/ 311150 w 703113"/>
                <a:gd name="connsiteY1" fmla="*/ 370418 h 375096"/>
                <a:gd name="connsiteX2" fmla="*/ 698501 w 703113"/>
                <a:gd name="connsiteY2" fmla="*/ 0 h 375096"/>
                <a:gd name="connsiteX0" fmla="*/ 0 w 704680"/>
                <a:gd name="connsiteY0" fmla="*/ 332318 h 369305"/>
                <a:gd name="connsiteX1" fmla="*/ 391583 w 704680"/>
                <a:gd name="connsiteY1" fmla="*/ 364068 h 369305"/>
                <a:gd name="connsiteX2" fmla="*/ 698501 w 704680"/>
                <a:gd name="connsiteY2" fmla="*/ 0 h 369305"/>
                <a:gd name="connsiteX0" fmla="*/ 0 w 704235"/>
                <a:gd name="connsiteY0" fmla="*/ 332318 h 369305"/>
                <a:gd name="connsiteX1" fmla="*/ 391583 w 704235"/>
                <a:gd name="connsiteY1" fmla="*/ 364068 h 369305"/>
                <a:gd name="connsiteX2" fmla="*/ 698501 w 704235"/>
                <a:gd name="connsiteY2" fmla="*/ 0 h 369305"/>
                <a:gd name="connsiteX0" fmla="*/ 0 w 704235"/>
                <a:gd name="connsiteY0" fmla="*/ 332318 h 365070"/>
                <a:gd name="connsiteX1" fmla="*/ 391583 w 704235"/>
                <a:gd name="connsiteY1" fmla="*/ 364068 h 365070"/>
                <a:gd name="connsiteX2" fmla="*/ 698501 w 704235"/>
                <a:gd name="connsiteY2" fmla="*/ 0 h 365070"/>
                <a:gd name="connsiteX0" fmla="*/ 0 w 704235"/>
                <a:gd name="connsiteY0" fmla="*/ 332318 h 370903"/>
                <a:gd name="connsiteX1" fmla="*/ 391583 w 704235"/>
                <a:gd name="connsiteY1" fmla="*/ 364068 h 370903"/>
                <a:gd name="connsiteX2" fmla="*/ 698501 w 704235"/>
                <a:gd name="connsiteY2" fmla="*/ 0 h 370903"/>
                <a:gd name="connsiteX0" fmla="*/ 0 w 704235"/>
                <a:gd name="connsiteY0" fmla="*/ 332318 h 368557"/>
                <a:gd name="connsiteX1" fmla="*/ 391583 w 704235"/>
                <a:gd name="connsiteY1" fmla="*/ 364068 h 368557"/>
                <a:gd name="connsiteX2" fmla="*/ 698501 w 704235"/>
                <a:gd name="connsiteY2" fmla="*/ 0 h 368557"/>
                <a:gd name="connsiteX0" fmla="*/ 0 w 700295"/>
                <a:gd name="connsiteY0" fmla="*/ 332318 h 368557"/>
                <a:gd name="connsiteX1" fmla="*/ 391583 w 700295"/>
                <a:gd name="connsiteY1" fmla="*/ 364068 h 368557"/>
                <a:gd name="connsiteX2" fmla="*/ 698501 w 700295"/>
                <a:gd name="connsiteY2" fmla="*/ 0 h 368557"/>
                <a:gd name="connsiteX0" fmla="*/ 0 w 703322"/>
                <a:gd name="connsiteY0" fmla="*/ 332318 h 368557"/>
                <a:gd name="connsiteX1" fmla="*/ 391583 w 703322"/>
                <a:gd name="connsiteY1" fmla="*/ 364068 h 368557"/>
                <a:gd name="connsiteX2" fmla="*/ 698501 w 703322"/>
                <a:gd name="connsiteY2" fmla="*/ 0 h 368557"/>
                <a:gd name="connsiteX0" fmla="*/ 0 w 704054"/>
                <a:gd name="connsiteY0" fmla="*/ 332318 h 368557"/>
                <a:gd name="connsiteX1" fmla="*/ 391583 w 704054"/>
                <a:gd name="connsiteY1" fmla="*/ 364068 h 368557"/>
                <a:gd name="connsiteX2" fmla="*/ 698501 w 704054"/>
                <a:gd name="connsiteY2" fmla="*/ 0 h 368557"/>
                <a:gd name="connsiteX0" fmla="*/ 0 w 699670"/>
                <a:gd name="connsiteY0" fmla="*/ 332318 h 368557"/>
                <a:gd name="connsiteX1" fmla="*/ 391583 w 699670"/>
                <a:gd name="connsiteY1" fmla="*/ 364068 h 368557"/>
                <a:gd name="connsiteX2" fmla="*/ 698501 w 699670"/>
                <a:gd name="connsiteY2" fmla="*/ 0 h 368557"/>
                <a:gd name="connsiteX0" fmla="*/ 0 w 705603"/>
                <a:gd name="connsiteY0" fmla="*/ 332318 h 368557"/>
                <a:gd name="connsiteX1" fmla="*/ 391583 w 705603"/>
                <a:gd name="connsiteY1" fmla="*/ 364068 h 368557"/>
                <a:gd name="connsiteX2" fmla="*/ 698501 w 705603"/>
                <a:gd name="connsiteY2" fmla="*/ 0 h 368557"/>
              </a:gdLst>
              <a:ahLst/>
              <a:cxnLst>
                <a:cxn ang="0">
                  <a:pos x="connsiteX0" y="connsiteY0"/>
                </a:cxn>
                <a:cxn ang="0">
                  <a:pos x="connsiteX1" y="connsiteY1"/>
                </a:cxn>
                <a:cxn ang="0">
                  <a:pos x="connsiteX2" y="connsiteY2"/>
                </a:cxn>
              </a:cxnLst>
              <a:rect l="l" t="t" r="r" b="b"/>
              <a:pathLst>
                <a:path w="705603" h="368557">
                  <a:moveTo>
                    <a:pt x="0" y="332318"/>
                  </a:moveTo>
                  <a:cubicBezTo>
                    <a:pt x="103717" y="376767"/>
                    <a:pt x="63499" y="370418"/>
                    <a:pt x="391583" y="364068"/>
                  </a:cubicBezTo>
                  <a:cubicBezTo>
                    <a:pt x="559506" y="368303"/>
                    <a:pt x="744362" y="182035"/>
                    <a:pt x="698501"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347" name="Group 346">
            <a:extLst>
              <a:ext uri="{FF2B5EF4-FFF2-40B4-BE49-F238E27FC236}">
                <a16:creationId xmlns:a16="http://schemas.microsoft.com/office/drawing/2014/main" id="{E5295200-18C6-4FBF-BB01-E05555F027A2}"/>
              </a:ext>
            </a:extLst>
          </p:cNvPr>
          <p:cNvGrpSpPr/>
          <p:nvPr/>
        </p:nvGrpSpPr>
        <p:grpSpPr>
          <a:xfrm>
            <a:off x="6813550" y="5182360"/>
            <a:ext cx="2130974" cy="394534"/>
            <a:chOff x="1619250" y="3111500"/>
            <a:chExt cx="2130974" cy="394534"/>
          </a:xfrm>
        </p:grpSpPr>
        <p:sp>
          <p:nvSpPr>
            <p:cNvPr id="348" name="Cylinder 347">
              <a:extLst>
                <a:ext uri="{FF2B5EF4-FFF2-40B4-BE49-F238E27FC236}">
                  <a16:creationId xmlns:a16="http://schemas.microsoft.com/office/drawing/2014/main" id="{88CE19FD-0856-4B44-BA38-E50F567B6A91}"/>
                </a:ext>
              </a:extLst>
            </p:cNvPr>
            <p:cNvSpPr/>
            <p:nvPr/>
          </p:nvSpPr>
          <p:spPr bwMode="auto">
            <a:xfrm rot="17795084">
              <a:off x="3246809" y="3154804"/>
              <a:ext cx="333432" cy="271988"/>
            </a:xfrm>
            <a:prstGeom prst="can">
              <a:avLst/>
            </a:prstGeom>
            <a:solidFill>
              <a:schemeClr val="accent1"/>
            </a:solidFill>
            <a:ln w="1270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9" name="Freeform: Shape 348">
              <a:extLst>
                <a:ext uri="{FF2B5EF4-FFF2-40B4-BE49-F238E27FC236}">
                  <a16:creationId xmlns:a16="http://schemas.microsoft.com/office/drawing/2014/main" id="{46DE6DC2-A851-4C6A-BE86-3FBF1057E588}"/>
                </a:ext>
              </a:extLst>
            </p:cNvPr>
            <p:cNvSpPr/>
            <p:nvPr/>
          </p:nvSpPr>
          <p:spPr bwMode="auto">
            <a:xfrm>
              <a:off x="3353554" y="3149685"/>
              <a:ext cx="169907" cy="317500"/>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Lst>
              <a:ahLst/>
              <a:cxnLst>
                <a:cxn ang="0">
                  <a:pos x="connsiteX0" y="connsiteY0"/>
                </a:cxn>
                <a:cxn ang="0">
                  <a:pos x="connsiteX1" y="connsiteY1"/>
                </a:cxn>
              </a:cxnLst>
              <a:rect l="l" t="t" r="r" b="b"/>
              <a:pathLst>
                <a:path w="169907" h="317500">
                  <a:moveTo>
                    <a:pt x="0" y="317500"/>
                  </a:moveTo>
                  <a:cubicBezTo>
                    <a:pt x="87489" y="292101"/>
                    <a:pt x="187678" y="127000"/>
                    <a:pt x="167217"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0" name="Freeform: Shape 349">
              <a:extLst>
                <a:ext uri="{FF2B5EF4-FFF2-40B4-BE49-F238E27FC236}">
                  <a16:creationId xmlns:a16="http://schemas.microsoft.com/office/drawing/2014/main" id="{B04B6D2F-4C64-40DB-AE2A-C873EA6471E8}"/>
                </a:ext>
              </a:extLst>
            </p:cNvPr>
            <p:cNvSpPr/>
            <p:nvPr/>
          </p:nvSpPr>
          <p:spPr bwMode="auto">
            <a:xfrm>
              <a:off x="2769355" y="3115818"/>
              <a:ext cx="705603" cy="368557"/>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 name="connsiteX0" fmla="*/ 0 w 430516"/>
                <a:gd name="connsiteY0" fmla="*/ 372534 h 372534"/>
                <a:gd name="connsiteX1" fmla="*/ 429684 w 430516"/>
                <a:gd name="connsiteY1" fmla="*/ 0 h 372534"/>
                <a:gd name="connsiteX0" fmla="*/ 0 w 432212"/>
                <a:gd name="connsiteY0" fmla="*/ 372534 h 377916"/>
                <a:gd name="connsiteX1" fmla="*/ 429684 w 432212"/>
                <a:gd name="connsiteY1" fmla="*/ 0 h 377916"/>
                <a:gd name="connsiteX0" fmla="*/ 0 w 437526"/>
                <a:gd name="connsiteY0" fmla="*/ 372534 h 377194"/>
                <a:gd name="connsiteX1" fmla="*/ 429684 w 437526"/>
                <a:gd name="connsiteY1" fmla="*/ 0 h 377194"/>
                <a:gd name="connsiteX0" fmla="*/ 0 w 701565"/>
                <a:gd name="connsiteY0" fmla="*/ 332318 h 337523"/>
                <a:gd name="connsiteX1" fmla="*/ 698501 w 701565"/>
                <a:gd name="connsiteY1" fmla="*/ 0 h 337523"/>
                <a:gd name="connsiteX0" fmla="*/ 0 w 706953"/>
                <a:gd name="connsiteY0" fmla="*/ 332318 h 379794"/>
                <a:gd name="connsiteX1" fmla="*/ 698501 w 706953"/>
                <a:gd name="connsiteY1" fmla="*/ 0 h 379794"/>
                <a:gd name="connsiteX0" fmla="*/ 0 w 701551"/>
                <a:gd name="connsiteY0" fmla="*/ 332318 h 376801"/>
                <a:gd name="connsiteX1" fmla="*/ 698501 w 701551"/>
                <a:gd name="connsiteY1" fmla="*/ 0 h 376801"/>
                <a:gd name="connsiteX0" fmla="*/ 0 w 701839"/>
                <a:gd name="connsiteY0" fmla="*/ 332318 h 398563"/>
                <a:gd name="connsiteX1" fmla="*/ 698501 w 701839"/>
                <a:gd name="connsiteY1" fmla="*/ 0 h 398563"/>
                <a:gd name="connsiteX0" fmla="*/ 0 w 701902"/>
                <a:gd name="connsiteY0" fmla="*/ 332318 h 410768"/>
                <a:gd name="connsiteX1" fmla="*/ 446617 w 701902"/>
                <a:gd name="connsiteY1" fmla="*/ 359834 h 410768"/>
                <a:gd name="connsiteX2" fmla="*/ 698501 w 701902"/>
                <a:gd name="connsiteY2" fmla="*/ 0 h 410768"/>
                <a:gd name="connsiteX0" fmla="*/ 0 w 701074"/>
                <a:gd name="connsiteY0" fmla="*/ 332318 h 420021"/>
                <a:gd name="connsiteX1" fmla="*/ 311150 w 701074"/>
                <a:gd name="connsiteY1" fmla="*/ 370418 h 420021"/>
                <a:gd name="connsiteX2" fmla="*/ 698501 w 701074"/>
                <a:gd name="connsiteY2" fmla="*/ 0 h 420021"/>
                <a:gd name="connsiteX0" fmla="*/ 0 w 703113"/>
                <a:gd name="connsiteY0" fmla="*/ 332318 h 373529"/>
                <a:gd name="connsiteX1" fmla="*/ 311150 w 703113"/>
                <a:gd name="connsiteY1" fmla="*/ 370418 h 373529"/>
                <a:gd name="connsiteX2" fmla="*/ 698501 w 703113"/>
                <a:gd name="connsiteY2" fmla="*/ 0 h 373529"/>
                <a:gd name="connsiteX0" fmla="*/ 0 w 703113"/>
                <a:gd name="connsiteY0" fmla="*/ 332318 h 375096"/>
                <a:gd name="connsiteX1" fmla="*/ 311150 w 703113"/>
                <a:gd name="connsiteY1" fmla="*/ 370418 h 375096"/>
                <a:gd name="connsiteX2" fmla="*/ 698501 w 703113"/>
                <a:gd name="connsiteY2" fmla="*/ 0 h 375096"/>
                <a:gd name="connsiteX0" fmla="*/ 0 w 704680"/>
                <a:gd name="connsiteY0" fmla="*/ 332318 h 369305"/>
                <a:gd name="connsiteX1" fmla="*/ 391583 w 704680"/>
                <a:gd name="connsiteY1" fmla="*/ 364068 h 369305"/>
                <a:gd name="connsiteX2" fmla="*/ 698501 w 704680"/>
                <a:gd name="connsiteY2" fmla="*/ 0 h 369305"/>
                <a:gd name="connsiteX0" fmla="*/ 0 w 704235"/>
                <a:gd name="connsiteY0" fmla="*/ 332318 h 369305"/>
                <a:gd name="connsiteX1" fmla="*/ 391583 w 704235"/>
                <a:gd name="connsiteY1" fmla="*/ 364068 h 369305"/>
                <a:gd name="connsiteX2" fmla="*/ 698501 w 704235"/>
                <a:gd name="connsiteY2" fmla="*/ 0 h 369305"/>
                <a:gd name="connsiteX0" fmla="*/ 0 w 704235"/>
                <a:gd name="connsiteY0" fmla="*/ 332318 h 365070"/>
                <a:gd name="connsiteX1" fmla="*/ 391583 w 704235"/>
                <a:gd name="connsiteY1" fmla="*/ 364068 h 365070"/>
                <a:gd name="connsiteX2" fmla="*/ 698501 w 704235"/>
                <a:gd name="connsiteY2" fmla="*/ 0 h 365070"/>
                <a:gd name="connsiteX0" fmla="*/ 0 w 704235"/>
                <a:gd name="connsiteY0" fmla="*/ 332318 h 370903"/>
                <a:gd name="connsiteX1" fmla="*/ 391583 w 704235"/>
                <a:gd name="connsiteY1" fmla="*/ 364068 h 370903"/>
                <a:gd name="connsiteX2" fmla="*/ 698501 w 704235"/>
                <a:gd name="connsiteY2" fmla="*/ 0 h 370903"/>
                <a:gd name="connsiteX0" fmla="*/ 0 w 704235"/>
                <a:gd name="connsiteY0" fmla="*/ 332318 h 368557"/>
                <a:gd name="connsiteX1" fmla="*/ 391583 w 704235"/>
                <a:gd name="connsiteY1" fmla="*/ 364068 h 368557"/>
                <a:gd name="connsiteX2" fmla="*/ 698501 w 704235"/>
                <a:gd name="connsiteY2" fmla="*/ 0 h 368557"/>
                <a:gd name="connsiteX0" fmla="*/ 0 w 700295"/>
                <a:gd name="connsiteY0" fmla="*/ 332318 h 368557"/>
                <a:gd name="connsiteX1" fmla="*/ 391583 w 700295"/>
                <a:gd name="connsiteY1" fmla="*/ 364068 h 368557"/>
                <a:gd name="connsiteX2" fmla="*/ 698501 w 700295"/>
                <a:gd name="connsiteY2" fmla="*/ 0 h 368557"/>
                <a:gd name="connsiteX0" fmla="*/ 0 w 703322"/>
                <a:gd name="connsiteY0" fmla="*/ 332318 h 368557"/>
                <a:gd name="connsiteX1" fmla="*/ 391583 w 703322"/>
                <a:gd name="connsiteY1" fmla="*/ 364068 h 368557"/>
                <a:gd name="connsiteX2" fmla="*/ 698501 w 703322"/>
                <a:gd name="connsiteY2" fmla="*/ 0 h 368557"/>
                <a:gd name="connsiteX0" fmla="*/ 0 w 704054"/>
                <a:gd name="connsiteY0" fmla="*/ 332318 h 368557"/>
                <a:gd name="connsiteX1" fmla="*/ 391583 w 704054"/>
                <a:gd name="connsiteY1" fmla="*/ 364068 h 368557"/>
                <a:gd name="connsiteX2" fmla="*/ 698501 w 704054"/>
                <a:gd name="connsiteY2" fmla="*/ 0 h 368557"/>
                <a:gd name="connsiteX0" fmla="*/ 0 w 699670"/>
                <a:gd name="connsiteY0" fmla="*/ 332318 h 368557"/>
                <a:gd name="connsiteX1" fmla="*/ 391583 w 699670"/>
                <a:gd name="connsiteY1" fmla="*/ 364068 h 368557"/>
                <a:gd name="connsiteX2" fmla="*/ 698501 w 699670"/>
                <a:gd name="connsiteY2" fmla="*/ 0 h 368557"/>
                <a:gd name="connsiteX0" fmla="*/ 0 w 705603"/>
                <a:gd name="connsiteY0" fmla="*/ 332318 h 368557"/>
                <a:gd name="connsiteX1" fmla="*/ 391583 w 705603"/>
                <a:gd name="connsiteY1" fmla="*/ 364068 h 368557"/>
                <a:gd name="connsiteX2" fmla="*/ 698501 w 705603"/>
                <a:gd name="connsiteY2" fmla="*/ 0 h 368557"/>
              </a:gdLst>
              <a:ahLst/>
              <a:cxnLst>
                <a:cxn ang="0">
                  <a:pos x="connsiteX0" y="connsiteY0"/>
                </a:cxn>
                <a:cxn ang="0">
                  <a:pos x="connsiteX1" y="connsiteY1"/>
                </a:cxn>
                <a:cxn ang="0">
                  <a:pos x="connsiteX2" y="connsiteY2"/>
                </a:cxn>
              </a:cxnLst>
              <a:rect l="l" t="t" r="r" b="b"/>
              <a:pathLst>
                <a:path w="705603" h="368557">
                  <a:moveTo>
                    <a:pt x="0" y="332318"/>
                  </a:moveTo>
                  <a:cubicBezTo>
                    <a:pt x="103717" y="376767"/>
                    <a:pt x="63499" y="370418"/>
                    <a:pt x="391583" y="364068"/>
                  </a:cubicBezTo>
                  <a:cubicBezTo>
                    <a:pt x="559506" y="368303"/>
                    <a:pt x="744362" y="182035"/>
                    <a:pt x="698501"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1" name="Freeform: Shape 350">
              <a:extLst>
                <a:ext uri="{FF2B5EF4-FFF2-40B4-BE49-F238E27FC236}">
                  <a16:creationId xmlns:a16="http://schemas.microsoft.com/office/drawing/2014/main" id="{6060D7BC-21C4-49C3-A46F-14CF3B8204F2}"/>
                </a:ext>
              </a:extLst>
            </p:cNvPr>
            <p:cNvSpPr/>
            <p:nvPr/>
          </p:nvSpPr>
          <p:spPr bwMode="auto">
            <a:xfrm rot="4696393">
              <a:off x="3575514" y="3331324"/>
              <a:ext cx="97415" cy="252005"/>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 name="connsiteX0" fmla="*/ 0 w 119774"/>
                <a:gd name="connsiteY0" fmla="*/ 285085 h 285085"/>
                <a:gd name="connsiteX1" fmla="*/ 115091 w 119774"/>
                <a:gd name="connsiteY1" fmla="*/ 0 h 285085"/>
                <a:gd name="connsiteX0" fmla="*/ 0 w 123444"/>
                <a:gd name="connsiteY0" fmla="*/ 251847 h 251847"/>
                <a:gd name="connsiteX1" fmla="*/ 119000 w 123444"/>
                <a:gd name="connsiteY1" fmla="*/ 0 h 251847"/>
                <a:gd name="connsiteX0" fmla="*/ 0 w 104312"/>
                <a:gd name="connsiteY0" fmla="*/ 256149 h 256149"/>
                <a:gd name="connsiteX1" fmla="*/ 98275 w 104312"/>
                <a:gd name="connsiteY1" fmla="*/ 0 h 256149"/>
                <a:gd name="connsiteX0" fmla="*/ 0 w 98275"/>
                <a:gd name="connsiteY0" fmla="*/ 256149 h 256149"/>
                <a:gd name="connsiteX1" fmla="*/ 98275 w 98275"/>
                <a:gd name="connsiteY1" fmla="*/ 0 h 256149"/>
                <a:gd name="connsiteX0" fmla="*/ 0 w 94639"/>
                <a:gd name="connsiteY0" fmla="*/ 269875 h 269875"/>
                <a:gd name="connsiteX1" fmla="*/ 94639 w 94639"/>
                <a:gd name="connsiteY1" fmla="*/ 0 h 269875"/>
                <a:gd name="connsiteX0" fmla="*/ 0 w 94639"/>
                <a:gd name="connsiteY0" fmla="*/ 269875 h 269875"/>
                <a:gd name="connsiteX1" fmla="*/ 94639 w 94639"/>
                <a:gd name="connsiteY1" fmla="*/ 0 h 269875"/>
                <a:gd name="connsiteX0" fmla="*/ 0 w 91744"/>
                <a:gd name="connsiteY0" fmla="*/ 214270 h 214270"/>
                <a:gd name="connsiteX1" fmla="*/ 91744 w 91744"/>
                <a:gd name="connsiteY1" fmla="*/ 0 h 214270"/>
                <a:gd name="connsiteX0" fmla="*/ 0 w 97415"/>
                <a:gd name="connsiteY0" fmla="*/ 252005 h 252005"/>
                <a:gd name="connsiteX1" fmla="*/ 97415 w 97415"/>
                <a:gd name="connsiteY1" fmla="*/ 0 h 252005"/>
                <a:gd name="connsiteX0" fmla="*/ 0 w 97415"/>
                <a:gd name="connsiteY0" fmla="*/ 252005 h 252005"/>
                <a:gd name="connsiteX1" fmla="*/ 97415 w 97415"/>
                <a:gd name="connsiteY1" fmla="*/ 0 h 252005"/>
              </a:gdLst>
              <a:ahLst/>
              <a:cxnLst>
                <a:cxn ang="0">
                  <a:pos x="connsiteX0" y="connsiteY0"/>
                </a:cxn>
                <a:cxn ang="0">
                  <a:pos x="connsiteX1" y="connsiteY1"/>
                </a:cxn>
              </a:cxnLst>
              <a:rect l="l" t="t" r="r" b="b"/>
              <a:pathLst>
                <a:path w="97415" h="252005">
                  <a:moveTo>
                    <a:pt x="0" y="252005"/>
                  </a:moveTo>
                  <a:cubicBezTo>
                    <a:pt x="86864" y="198373"/>
                    <a:pt x="72868" y="93877"/>
                    <a:pt x="97415"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2" name="Cylinder 351">
              <a:extLst>
                <a:ext uri="{FF2B5EF4-FFF2-40B4-BE49-F238E27FC236}">
                  <a16:creationId xmlns:a16="http://schemas.microsoft.com/office/drawing/2014/main" id="{48AF7683-690B-4CF7-A7DA-8416373A3271}"/>
                </a:ext>
              </a:extLst>
            </p:cNvPr>
            <p:cNvSpPr/>
            <p:nvPr/>
          </p:nvSpPr>
          <p:spPr bwMode="auto">
            <a:xfrm rot="17795084">
              <a:off x="2531038" y="3147793"/>
              <a:ext cx="333432" cy="271988"/>
            </a:xfrm>
            <a:prstGeom prst="can">
              <a:avLst/>
            </a:prstGeom>
            <a:solidFill>
              <a:schemeClr val="accent1"/>
            </a:solidFill>
            <a:ln w="1270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3" name="Cylinder 352">
              <a:extLst>
                <a:ext uri="{FF2B5EF4-FFF2-40B4-BE49-F238E27FC236}">
                  <a16:creationId xmlns:a16="http://schemas.microsoft.com/office/drawing/2014/main" id="{3A91E71F-73ED-41F7-B7B4-04B4EEB923D8}"/>
                </a:ext>
              </a:extLst>
            </p:cNvPr>
            <p:cNvSpPr/>
            <p:nvPr/>
          </p:nvSpPr>
          <p:spPr bwMode="auto">
            <a:xfrm rot="17795084">
              <a:off x="1824675" y="3151255"/>
              <a:ext cx="333432" cy="271988"/>
            </a:xfrm>
            <a:prstGeom prst="can">
              <a:avLst/>
            </a:prstGeom>
            <a:solidFill>
              <a:schemeClr val="accent1"/>
            </a:solidFill>
            <a:ln w="1270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4" name="Freeform: Shape 353">
              <a:extLst>
                <a:ext uri="{FF2B5EF4-FFF2-40B4-BE49-F238E27FC236}">
                  <a16:creationId xmlns:a16="http://schemas.microsoft.com/office/drawing/2014/main" id="{83EE4533-55A7-4BE2-A2C8-628F2701BB47}"/>
                </a:ext>
              </a:extLst>
            </p:cNvPr>
            <p:cNvSpPr/>
            <p:nvPr/>
          </p:nvSpPr>
          <p:spPr bwMode="auto">
            <a:xfrm>
              <a:off x="1934633" y="3145367"/>
              <a:ext cx="169907" cy="317500"/>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Lst>
              <a:ahLst/>
              <a:cxnLst>
                <a:cxn ang="0">
                  <a:pos x="connsiteX0" y="connsiteY0"/>
                </a:cxn>
                <a:cxn ang="0">
                  <a:pos x="connsiteX1" y="connsiteY1"/>
                </a:cxn>
              </a:cxnLst>
              <a:rect l="l" t="t" r="r" b="b"/>
              <a:pathLst>
                <a:path w="169907" h="317500">
                  <a:moveTo>
                    <a:pt x="0" y="317500"/>
                  </a:moveTo>
                  <a:cubicBezTo>
                    <a:pt x="87489" y="292101"/>
                    <a:pt x="187678" y="127000"/>
                    <a:pt x="167217"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5" name="Freeform: Shape 354">
              <a:extLst>
                <a:ext uri="{FF2B5EF4-FFF2-40B4-BE49-F238E27FC236}">
                  <a16:creationId xmlns:a16="http://schemas.microsoft.com/office/drawing/2014/main" id="{8CD98AAE-C41B-4EB6-8C45-740920983790}"/>
                </a:ext>
              </a:extLst>
            </p:cNvPr>
            <p:cNvSpPr/>
            <p:nvPr/>
          </p:nvSpPr>
          <p:spPr bwMode="auto">
            <a:xfrm>
              <a:off x="1619250" y="3111500"/>
              <a:ext cx="437526" cy="377194"/>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 name="connsiteX0" fmla="*/ 0 w 430516"/>
                <a:gd name="connsiteY0" fmla="*/ 372534 h 372534"/>
                <a:gd name="connsiteX1" fmla="*/ 429684 w 430516"/>
                <a:gd name="connsiteY1" fmla="*/ 0 h 372534"/>
                <a:gd name="connsiteX0" fmla="*/ 0 w 432212"/>
                <a:gd name="connsiteY0" fmla="*/ 372534 h 377916"/>
                <a:gd name="connsiteX1" fmla="*/ 429684 w 432212"/>
                <a:gd name="connsiteY1" fmla="*/ 0 h 377916"/>
                <a:gd name="connsiteX0" fmla="*/ 0 w 437526"/>
                <a:gd name="connsiteY0" fmla="*/ 372534 h 377194"/>
                <a:gd name="connsiteX1" fmla="*/ 429684 w 437526"/>
                <a:gd name="connsiteY1" fmla="*/ 0 h 377194"/>
              </a:gdLst>
              <a:ahLst/>
              <a:cxnLst>
                <a:cxn ang="0">
                  <a:pos x="connsiteX0" y="connsiteY0"/>
                </a:cxn>
                <a:cxn ang="0">
                  <a:pos x="connsiteX1" y="connsiteY1"/>
                </a:cxn>
              </a:cxnLst>
              <a:rect l="l" t="t" r="r" b="b"/>
              <a:pathLst>
                <a:path w="437526" h="377194">
                  <a:moveTo>
                    <a:pt x="0" y="372534"/>
                  </a:moveTo>
                  <a:cubicBezTo>
                    <a:pt x="349956" y="421219"/>
                    <a:pt x="471312" y="74084"/>
                    <a:pt x="429684"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6" name="Freeform: Shape 355">
              <a:extLst>
                <a:ext uri="{FF2B5EF4-FFF2-40B4-BE49-F238E27FC236}">
                  <a16:creationId xmlns:a16="http://schemas.microsoft.com/office/drawing/2014/main" id="{59452314-2319-4667-88F7-F8FA246A1293}"/>
                </a:ext>
              </a:extLst>
            </p:cNvPr>
            <p:cNvSpPr/>
            <p:nvPr/>
          </p:nvSpPr>
          <p:spPr bwMode="auto">
            <a:xfrm>
              <a:off x="2643717" y="3145367"/>
              <a:ext cx="169907" cy="317500"/>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Lst>
              <a:ahLst/>
              <a:cxnLst>
                <a:cxn ang="0">
                  <a:pos x="connsiteX0" y="connsiteY0"/>
                </a:cxn>
                <a:cxn ang="0">
                  <a:pos x="connsiteX1" y="connsiteY1"/>
                </a:cxn>
              </a:cxnLst>
              <a:rect l="l" t="t" r="r" b="b"/>
              <a:pathLst>
                <a:path w="169907" h="317500">
                  <a:moveTo>
                    <a:pt x="0" y="317500"/>
                  </a:moveTo>
                  <a:cubicBezTo>
                    <a:pt x="87489" y="292101"/>
                    <a:pt x="187678" y="127000"/>
                    <a:pt x="167217"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57" name="Freeform: Shape 356">
              <a:extLst>
                <a:ext uri="{FF2B5EF4-FFF2-40B4-BE49-F238E27FC236}">
                  <a16:creationId xmlns:a16="http://schemas.microsoft.com/office/drawing/2014/main" id="{1A7386B5-D3BF-4221-9827-AB6AFD9F6D1E}"/>
                </a:ext>
              </a:extLst>
            </p:cNvPr>
            <p:cNvSpPr/>
            <p:nvPr/>
          </p:nvSpPr>
          <p:spPr bwMode="auto">
            <a:xfrm>
              <a:off x="2059518" y="3111500"/>
              <a:ext cx="705603" cy="368557"/>
            </a:xfrm>
            <a:custGeom>
              <a:avLst/>
              <a:gdLst>
                <a:gd name="connsiteX0" fmla="*/ 0 w 167217"/>
                <a:gd name="connsiteY0" fmla="*/ 317500 h 317500"/>
                <a:gd name="connsiteX1" fmla="*/ 167217 w 167217"/>
                <a:gd name="connsiteY1" fmla="*/ 0 h 317500"/>
                <a:gd name="connsiteX0" fmla="*/ 0 w 168977"/>
                <a:gd name="connsiteY0" fmla="*/ 317500 h 317500"/>
                <a:gd name="connsiteX1" fmla="*/ 167217 w 168977"/>
                <a:gd name="connsiteY1" fmla="*/ 0 h 317500"/>
                <a:gd name="connsiteX0" fmla="*/ 0 w 169491"/>
                <a:gd name="connsiteY0" fmla="*/ 317500 h 317500"/>
                <a:gd name="connsiteX1" fmla="*/ 167217 w 169491"/>
                <a:gd name="connsiteY1" fmla="*/ 0 h 317500"/>
                <a:gd name="connsiteX0" fmla="*/ 0 w 169451"/>
                <a:gd name="connsiteY0" fmla="*/ 317500 h 317500"/>
                <a:gd name="connsiteX1" fmla="*/ 167217 w 169451"/>
                <a:gd name="connsiteY1" fmla="*/ 0 h 317500"/>
                <a:gd name="connsiteX0" fmla="*/ 0 w 169907"/>
                <a:gd name="connsiteY0" fmla="*/ 317500 h 317500"/>
                <a:gd name="connsiteX1" fmla="*/ 167217 w 169907"/>
                <a:gd name="connsiteY1" fmla="*/ 0 h 317500"/>
                <a:gd name="connsiteX0" fmla="*/ 0 w 430516"/>
                <a:gd name="connsiteY0" fmla="*/ 372534 h 372534"/>
                <a:gd name="connsiteX1" fmla="*/ 429684 w 430516"/>
                <a:gd name="connsiteY1" fmla="*/ 0 h 372534"/>
                <a:gd name="connsiteX0" fmla="*/ 0 w 432212"/>
                <a:gd name="connsiteY0" fmla="*/ 372534 h 377916"/>
                <a:gd name="connsiteX1" fmla="*/ 429684 w 432212"/>
                <a:gd name="connsiteY1" fmla="*/ 0 h 377916"/>
                <a:gd name="connsiteX0" fmla="*/ 0 w 437526"/>
                <a:gd name="connsiteY0" fmla="*/ 372534 h 377194"/>
                <a:gd name="connsiteX1" fmla="*/ 429684 w 437526"/>
                <a:gd name="connsiteY1" fmla="*/ 0 h 377194"/>
                <a:gd name="connsiteX0" fmla="*/ 0 w 701565"/>
                <a:gd name="connsiteY0" fmla="*/ 332318 h 337523"/>
                <a:gd name="connsiteX1" fmla="*/ 698501 w 701565"/>
                <a:gd name="connsiteY1" fmla="*/ 0 h 337523"/>
                <a:gd name="connsiteX0" fmla="*/ 0 w 706953"/>
                <a:gd name="connsiteY0" fmla="*/ 332318 h 379794"/>
                <a:gd name="connsiteX1" fmla="*/ 698501 w 706953"/>
                <a:gd name="connsiteY1" fmla="*/ 0 h 379794"/>
                <a:gd name="connsiteX0" fmla="*/ 0 w 701551"/>
                <a:gd name="connsiteY0" fmla="*/ 332318 h 376801"/>
                <a:gd name="connsiteX1" fmla="*/ 698501 w 701551"/>
                <a:gd name="connsiteY1" fmla="*/ 0 h 376801"/>
                <a:gd name="connsiteX0" fmla="*/ 0 w 701839"/>
                <a:gd name="connsiteY0" fmla="*/ 332318 h 398563"/>
                <a:gd name="connsiteX1" fmla="*/ 698501 w 701839"/>
                <a:gd name="connsiteY1" fmla="*/ 0 h 398563"/>
                <a:gd name="connsiteX0" fmla="*/ 0 w 701902"/>
                <a:gd name="connsiteY0" fmla="*/ 332318 h 410768"/>
                <a:gd name="connsiteX1" fmla="*/ 446617 w 701902"/>
                <a:gd name="connsiteY1" fmla="*/ 359834 h 410768"/>
                <a:gd name="connsiteX2" fmla="*/ 698501 w 701902"/>
                <a:gd name="connsiteY2" fmla="*/ 0 h 410768"/>
                <a:gd name="connsiteX0" fmla="*/ 0 w 701074"/>
                <a:gd name="connsiteY0" fmla="*/ 332318 h 420021"/>
                <a:gd name="connsiteX1" fmla="*/ 311150 w 701074"/>
                <a:gd name="connsiteY1" fmla="*/ 370418 h 420021"/>
                <a:gd name="connsiteX2" fmla="*/ 698501 w 701074"/>
                <a:gd name="connsiteY2" fmla="*/ 0 h 420021"/>
                <a:gd name="connsiteX0" fmla="*/ 0 w 703113"/>
                <a:gd name="connsiteY0" fmla="*/ 332318 h 373529"/>
                <a:gd name="connsiteX1" fmla="*/ 311150 w 703113"/>
                <a:gd name="connsiteY1" fmla="*/ 370418 h 373529"/>
                <a:gd name="connsiteX2" fmla="*/ 698501 w 703113"/>
                <a:gd name="connsiteY2" fmla="*/ 0 h 373529"/>
                <a:gd name="connsiteX0" fmla="*/ 0 w 703113"/>
                <a:gd name="connsiteY0" fmla="*/ 332318 h 375096"/>
                <a:gd name="connsiteX1" fmla="*/ 311150 w 703113"/>
                <a:gd name="connsiteY1" fmla="*/ 370418 h 375096"/>
                <a:gd name="connsiteX2" fmla="*/ 698501 w 703113"/>
                <a:gd name="connsiteY2" fmla="*/ 0 h 375096"/>
                <a:gd name="connsiteX0" fmla="*/ 0 w 704680"/>
                <a:gd name="connsiteY0" fmla="*/ 332318 h 369305"/>
                <a:gd name="connsiteX1" fmla="*/ 391583 w 704680"/>
                <a:gd name="connsiteY1" fmla="*/ 364068 h 369305"/>
                <a:gd name="connsiteX2" fmla="*/ 698501 w 704680"/>
                <a:gd name="connsiteY2" fmla="*/ 0 h 369305"/>
                <a:gd name="connsiteX0" fmla="*/ 0 w 704235"/>
                <a:gd name="connsiteY0" fmla="*/ 332318 h 369305"/>
                <a:gd name="connsiteX1" fmla="*/ 391583 w 704235"/>
                <a:gd name="connsiteY1" fmla="*/ 364068 h 369305"/>
                <a:gd name="connsiteX2" fmla="*/ 698501 w 704235"/>
                <a:gd name="connsiteY2" fmla="*/ 0 h 369305"/>
                <a:gd name="connsiteX0" fmla="*/ 0 w 704235"/>
                <a:gd name="connsiteY0" fmla="*/ 332318 h 365070"/>
                <a:gd name="connsiteX1" fmla="*/ 391583 w 704235"/>
                <a:gd name="connsiteY1" fmla="*/ 364068 h 365070"/>
                <a:gd name="connsiteX2" fmla="*/ 698501 w 704235"/>
                <a:gd name="connsiteY2" fmla="*/ 0 h 365070"/>
                <a:gd name="connsiteX0" fmla="*/ 0 w 704235"/>
                <a:gd name="connsiteY0" fmla="*/ 332318 h 370903"/>
                <a:gd name="connsiteX1" fmla="*/ 391583 w 704235"/>
                <a:gd name="connsiteY1" fmla="*/ 364068 h 370903"/>
                <a:gd name="connsiteX2" fmla="*/ 698501 w 704235"/>
                <a:gd name="connsiteY2" fmla="*/ 0 h 370903"/>
                <a:gd name="connsiteX0" fmla="*/ 0 w 704235"/>
                <a:gd name="connsiteY0" fmla="*/ 332318 h 368557"/>
                <a:gd name="connsiteX1" fmla="*/ 391583 w 704235"/>
                <a:gd name="connsiteY1" fmla="*/ 364068 h 368557"/>
                <a:gd name="connsiteX2" fmla="*/ 698501 w 704235"/>
                <a:gd name="connsiteY2" fmla="*/ 0 h 368557"/>
                <a:gd name="connsiteX0" fmla="*/ 0 w 700295"/>
                <a:gd name="connsiteY0" fmla="*/ 332318 h 368557"/>
                <a:gd name="connsiteX1" fmla="*/ 391583 w 700295"/>
                <a:gd name="connsiteY1" fmla="*/ 364068 h 368557"/>
                <a:gd name="connsiteX2" fmla="*/ 698501 w 700295"/>
                <a:gd name="connsiteY2" fmla="*/ 0 h 368557"/>
                <a:gd name="connsiteX0" fmla="*/ 0 w 703322"/>
                <a:gd name="connsiteY0" fmla="*/ 332318 h 368557"/>
                <a:gd name="connsiteX1" fmla="*/ 391583 w 703322"/>
                <a:gd name="connsiteY1" fmla="*/ 364068 h 368557"/>
                <a:gd name="connsiteX2" fmla="*/ 698501 w 703322"/>
                <a:gd name="connsiteY2" fmla="*/ 0 h 368557"/>
                <a:gd name="connsiteX0" fmla="*/ 0 w 704054"/>
                <a:gd name="connsiteY0" fmla="*/ 332318 h 368557"/>
                <a:gd name="connsiteX1" fmla="*/ 391583 w 704054"/>
                <a:gd name="connsiteY1" fmla="*/ 364068 h 368557"/>
                <a:gd name="connsiteX2" fmla="*/ 698501 w 704054"/>
                <a:gd name="connsiteY2" fmla="*/ 0 h 368557"/>
                <a:gd name="connsiteX0" fmla="*/ 0 w 699670"/>
                <a:gd name="connsiteY0" fmla="*/ 332318 h 368557"/>
                <a:gd name="connsiteX1" fmla="*/ 391583 w 699670"/>
                <a:gd name="connsiteY1" fmla="*/ 364068 h 368557"/>
                <a:gd name="connsiteX2" fmla="*/ 698501 w 699670"/>
                <a:gd name="connsiteY2" fmla="*/ 0 h 368557"/>
                <a:gd name="connsiteX0" fmla="*/ 0 w 705603"/>
                <a:gd name="connsiteY0" fmla="*/ 332318 h 368557"/>
                <a:gd name="connsiteX1" fmla="*/ 391583 w 705603"/>
                <a:gd name="connsiteY1" fmla="*/ 364068 h 368557"/>
                <a:gd name="connsiteX2" fmla="*/ 698501 w 705603"/>
                <a:gd name="connsiteY2" fmla="*/ 0 h 368557"/>
              </a:gdLst>
              <a:ahLst/>
              <a:cxnLst>
                <a:cxn ang="0">
                  <a:pos x="connsiteX0" y="connsiteY0"/>
                </a:cxn>
                <a:cxn ang="0">
                  <a:pos x="connsiteX1" y="connsiteY1"/>
                </a:cxn>
                <a:cxn ang="0">
                  <a:pos x="connsiteX2" y="connsiteY2"/>
                </a:cxn>
              </a:cxnLst>
              <a:rect l="l" t="t" r="r" b="b"/>
              <a:pathLst>
                <a:path w="705603" h="368557">
                  <a:moveTo>
                    <a:pt x="0" y="332318"/>
                  </a:moveTo>
                  <a:cubicBezTo>
                    <a:pt x="103717" y="376767"/>
                    <a:pt x="63499" y="370418"/>
                    <a:pt x="391583" y="364068"/>
                  </a:cubicBezTo>
                  <a:cubicBezTo>
                    <a:pt x="559506" y="368303"/>
                    <a:pt x="744362" y="182035"/>
                    <a:pt x="698501" y="0"/>
                  </a:cubicBezTo>
                </a:path>
              </a:pathLst>
            </a:custGeom>
            <a:noFill/>
            <a:ln w="19050" cap="rnd">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358" name="TextBox 357">
            <a:extLst>
              <a:ext uri="{FF2B5EF4-FFF2-40B4-BE49-F238E27FC236}">
                <a16:creationId xmlns:a16="http://schemas.microsoft.com/office/drawing/2014/main" id="{05E2B89A-0D1C-425F-A7B9-5D45967F6A01}"/>
              </a:ext>
            </a:extLst>
          </p:cNvPr>
          <p:cNvSpPr txBox="1"/>
          <p:nvPr/>
        </p:nvSpPr>
        <p:spPr bwMode="auto">
          <a:xfrm>
            <a:off x="2406077" y="1403190"/>
            <a:ext cx="17095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KMT2A-r (MLLr)</a:t>
            </a:r>
          </a:p>
        </p:txBody>
      </p:sp>
      <p:sp>
        <p:nvSpPr>
          <p:cNvPr id="359" name="TextBox 358">
            <a:extLst>
              <a:ext uri="{FF2B5EF4-FFF2-40B4-BE49-F238E27FC236}">
                <a16:creationId xmlns:a16="http://schemas.microsoft.com/office/drawing/2014/main" id="{17C3DD27-195F-4B47-9C15-36B59D5AEBDB}"/>
              </a:ext>
            </a:extLst>
          </p:cNvPr>
          <p:cNvSpPr txBox="1"/>
          <p:nvPr/>
        </p:nvSpPr>
        <p:spPr bwMode="auto">
          <a:xfrm>
            <a:off x="7692779" y="1403190"/>
            <a:ext cx="20429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NPM1</a:t>
            </a: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-Mutant AML</a:t>
            </a:r>
          </a:p>
        </p:txBody>
      </p:sp>
      <p:sp>
        <p:nvSpPr>
          <p:cNvPr id="360" name="TextBox 359">
            <a:extLst>
              <a:ext uri="{FF2B5EF4-FFF2-40B4-BE49-F238E27FC236}">
                <a16:creationId xmlns:a16="http://schemas.microsoft.com/office/drawing/2014/main" id="{EA0C9E0C-895A-4711-A134-C68D6CF57FC0}"/>
              </a:ext>
            </a:extLst>
          </p:cNvPr>
          <p:cNvSpPr txBox="1"/>
          <p:nvPr/>
        </p:nvSpPr>
        <p:spPr bwMode="auto">
          <a:xfrm>
            <a:off x="6153407" y="1778668"/>
            <a:ext cx="4924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ON</a:t>
            </a:r>
          </a:p>
        </p:txBody>
      </p:sp>
      <p:sp>
        <p:nvSpPr>
          <p:cNvPr id="361" name="TextBox 360">
            <a:extLst>
              <a:ext uri="{FF2B5EF4-FFF2-40B4-BE49-F238E27FC236}">
                <a16:creationId xmlns:a16="http://schemas.microsoft.com/office/drawing/2014/main" id="{43E8A0D2-8551-4D12-8C27-3E331FD1A2F4}"/>
              </a:ext>
            </a:extLst>
          </p:cNvPr>
          <p:cNvSpPr txBox="1"/>
          <p:nvPr/>
        </p:nvSpPr>
        <p:spPr bwMode="auto">
          <a:xfrm>
            <a:off x="6159455" y="3886836"/>
            <a:ext cx="5517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OFF</a:t>
            </a:r>
          </a:p>
        </p:txBody>
      </p:sp>
      <p:sp>
        <p:nvSpPr>
          <p:cNvPr id="362" name="TextBox 361">
            <a:extLst>
              <a:ext uri="{FF2B5EF4-FFF2-40B4-BE49-F238E27FC236}">
                <a16:creationId xmlns:a16="http://schemas.microsoft.com/office/drawing/2014/main" id="{98E653E8-F5B9-4F71-9BF8-3B4AE4460AD9}"/>
              </a:ext>
            </a:extLst>
          </p:cNvPr>
          <p:cNvSpPr txBox="1"/>
          <p:nvPr/>
        </p:nvSpPr>
        <p:spPr bwMode="auto">
          <a:xfrm>
            <a:off x="752252" y="3889901"/>
            <a:ext cx="5517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OFF</a:t>
            </a:r>
          </a:p>
        </p:txBody>
      </p:sp>
      <p:sp>
        <p:nvSpPr>
          <p:cNvPr id="363" name="TextBox 362">
            <a:extLst>
              <a:ext uri="{FF2B5EF4-FFF2-40B4-BE49-F238E27FC236}">
                <a16:creationId xmlns:a16="http://schemas.microsoft.com/office/drawing/2014/main" id="{EC38D4D0-39C1-4EBC-A3E1-F1B2AF482AE5}"/>
              </a:ext>
            </a:extLst>
          </p:cNvPr>
          <p:cNvSpPr txBox="1"/>
          <p:nvPr/>
        </p:nvSpPr>
        <p:spPr bwMode="auto">
          <a:xfrm>
            <a:off x="743108" y="1778668"/>
            <a:ext cx="4924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ON</a:t>
            </a:r>
          </a:p>
        </p:txBody>
      </p:sp>
      <p:sp>
        <p:nvSpPr>
          <p:cNvPr id="364" name="TextBox 363">
            <a:extLst>
              <a:ext uri="{FF2B5EF4-FFF2-40B4-BE49-F238E27FC236}">
                <a16:creationId xmlns:a16="http://schemas.microsoft.com/office/drawing/2014/main" id="{D58FCA32-1151-4394-B5BA-2D395DFA980F}"/>
              </a:ext>
            </a:extLst>
          </p:cNvPr>
          <p:cNvSpPr txBox="1"/>
          <p:nvPr/>
        </p:nvSpPr>
        <p:spPr bwMode="auto">
          <a:xfrm>
            <a:off x="1508057" y="2617226"/>
            <a:ext cx="737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Menin</a:t>
            </a:r>
          </a:p>
        </p:txBody>
      </p:sp>
      <p:sp>
        <p:nvSpPr>
          <p:cNvPr id="365" name="TextBox 364">
            <a:extLst>
              <a:ext uri="{FF2B5EF4-FFF2-40B4-BE49-F238E27FC236}">
                <a16:creationId xmlns:a16="http://schemas.microsoft.com/office/drawing/2014/main" id="{0530CE6D-9108-4EB8-8EC8-77D317D1BF17}"/>
              </a:ext>
            </a:extLst>
          </p:cNvPr>
          <p:cNvSpPr txBox="1"/>
          <p:nvPr/>
        </p:nvSpPr>
        <p:spPr bwMode="auto">
          <a:xfrm>
            <a:off x="2147584" y="2206526"/>
            <a:ext cx="9428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KMT2A-r</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(MLL-3)</a:t>
            </a:r>
          </a:p>
        </p:txBody>
      </p:sp>
      <p:sp>
        <p:nvSpPr>
          <p:cNvPr id="366" name="TextBox 365">
            <a:extLst>
              <a:ext uri="{FF2B5EF4-FFF2-40B4-BE49-F238E27FC236}">
                <a16:creationId xmlns:a16="http://schemas.microsoft.com/office/drawing/2014/main" id="{0CE0A410-832B-43A4-BC98-39DBCBF7C980}"/>
              </a:ext>
            </a:extLst>
          </p:cNvPr>
          <p:cNvSpPr txBox="1"/>
          <p:nvPr/>
        </p:nvSpPr>
        <p:spPr bwMode="auto">
          <a:xfrm>
            <a:off x="3445257" y="2516715"/>
            <a:ext cx="84863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HOXA9</a:t>
            </a:r>
            <a:r>
              <a:rPr kumimoji="0" lang="en-US" sz="1600" b="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endPar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MEIS1</a:t>
            </a:r>
          </a:p>
        </p:txBody>
      </p:sp>
      <p:sp>
        <p:nvSpPr>
          <p:cNvPr id="367" name="TextBox 366">
            <a:extLst>
              <a:ext uri="{FF2B5EF4-FFF2-40B4-BE49-F238E27FC236}">
                <a16:creationId xmlns:a16="http://schemas.microsoft.com/office/drawing/2014/main" id="{F0FDA3EF-B1F4-4E6E-B4A8-1D4CE45EC61C}"/>
              </a:ext>
            </a:extLst>
          </p:cNvPr>
          <p:cNvSpPr txBox="1"/>
          <p:nvPr/>
        </p:nvSpPr>
        <p:spPr bwMode="auto">
          <a:xfrm>
            <a:off x="4687760" y="2687115"/>
            <a:ext cx="9779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Leukemia</a:t>
            </a:r>
          </a:p>
        </p:txBody>
      </p:sp>
      <p:cxnSp>
        <p:nvCxnSpPr>
          <p:cNvPr id="373" name="Straight Arrow Connector 372">
            <a:extLst>
              <a:ext uri="{FF2B5EF4-FFF2-40B4-BE49-F238E27FC236}">
                <a16:creationId xmlns:a16="http://schemas.microsoft.com/office/drawing/2014/main" id="{6A9B37D9-DBA1-476E-86A4-95FD34F45247}"/>
              </a:ext>
            </a:extLst>
          </p:cNvPr>
          <p:cNvCxnSpPr/>
          <p:nvPr/>
        </p:nvCxnSpPr>
        <p:spPr bwMode="auto">
          <a:xfrm>
            <a:off x="2553391" y="2809102"/>
            <a:ext cx="0" cy="202028"/>
          </a:xfrm>
          <a:prstGeom prst="straightConnector1">
            <a:avLst/>
          </a:prstGeom>
          <a:noFill/>
          <a:ln w="28575" cap="flat" cmpd="sng" algn="ctr">
            <a:solidFill>
              <a:schemeClr val="bg1"/>
            </a:solidFill>
            <a:prstDash val="solid"/>
            <a:round/>
            <a:headEnd type="none" w="med" len="med"/>
            <a:tailEnd type="triangle"/>
          </a:ln>
          <a:effectLst/>
        </p:spPr>
      </p:cxnSp>
      <p:cxnSp>
        <p:nvCxnSpPr>
          <p:cNvPr id="374" name="Straight Arrow Connector 373">
            <a:extLst>
              <a:ext uri="{FF2B5EF4-FFF2-40B4-BE49-F238E27FC236}">
                <a16:creationId xmlns:a16="http://schemas.microsoft.com/office/drawing/2014/main" id="{AF393469-60E2-41F2-BEA6-BE32AEC5623D}"/>
              </a:ext>
            </a:extLst>
          </p:cNvPr>
          <p:cNvCxnSpPr>
            <a:cxnSpLocks/>
          </p:cNvCxnSpPr>
          <p:nvPr/>
        </p:nvCxnSpPr>
        <p:spPr bwMode="auto">
          <a:xfrm>
            <a:off x="4188937" y="2856392"/>
            <a:ext cx="557437" cy="0"/>
          </a:xfrm>
          <a:prstGeom prst="straightConnector1">
            <a:avLst/>
          </a:prstGeom>
          <a:noFill/>
          <a:ln w="28575" cap="flat" cmpd="sng" algn="ctr">
            <a:solidFill>
              <a:schemeClr val="bg1"/>
            </a:solidFill>
            <a:prstDash val="solid"/>
            <a:round/>
            <a:headEnd type="none" w="med" len="med"/>
            <a:tailEnd type="triangle"/>
          </a:ln>
          <a:effectLst/>
        </p:spPr>
      </p:cxnSp>
      <p:cxnSp>
        <p:nvCxnSpPr>
          <p:cNvPr id="376" name="Straight Arrow Connector 375">
            <a:extLst>
              <a:ext uri="{FF2B5EF4-FFF2-40B4-BE49-F238E27FC236}">
                <a16:creationId xmlns:a16="http://schemas.microsoft.com/office/drawing/2014/main" id="{EE135474-003A-4FDC-8AEE-2D57A215063D}"/>
              </a:ext>
            </a:extLst>
          </p:cNvPr>
          <p:cNvCxnSpPr>
            <a:cxnSpLocks/>
          </p:cNvCxnSpPr>
          <p:nvPr/>
        </p:nvCxnSpPr>
        <p:spPr bwMode="auto">
          <a:xfrm flipV="1">
            <a:off x="3461159" y="2588910"/>
            <a:ext cx="0" cy="438122"/>
          </a:xfrm>
          <a:prstGeom prst="straightConnector1">
            <a:avLst/>
          </a:prstGeom>
          <a:noFill/>
          <a:ln w="28575" cap="flat" cmpd="sng" algn="ctr">
            <a:solidFill>
              <a:schemeClr val="bg1"/>
            </a:solidFill>
            <a:prstDash val="solid"/>
            <a:round/>
            <a:headEnd type="none" w="med" len="med"/>
            <a:tailEnd type="triangle"/>
          </a:ln>
          <a:effectLst/>
        </p:spPr>
      </p:cxnSp>
      <p:cxnSp>
        <p:nvCxnSpPr>
          <p:cNvPr id="379" name="Connector: Elbow 378">
            <a:extLst>
              <a:ext uri="{FF2B5EF4-FFF2-40B4-BE49-F238E27FC236}">
                <a16:creationId xmlns:a16="http://schemas.microsoft.com/office/drawing/2014/main" id="{F669C2A0-BCE8-460B-8249-3C9C0DCFB6E3}"/>
              </a:ext>
            </a:extLst>
          </p:cNvPr>
          <p:cNvCxnSpPr/>
          <p:nvPr/>
        </p:nvCxnSpPr>
        <p:spPr bwMode="auto">
          <a:xfrm flipV="1">
            <a:off x="3459241" y="3124294"/>
            <a:ext cx="713090" cy="264604"/>
          </a:xfrm>
          <a:prstGeom prst="bentConnector3">
            <a:avLst>
              <a:gd name="adj1" fmla="val -177"/>
            </a:avLst>
          </a:prstGeom>
          <a:noFill/>
          <a:ln w="28575" cap="flat" cmpd="sng" algn="ctr">
            <a:solidFill>
              <a:schemeClr val="bg1"/>
            </a:solidFill>
            <a:prstDash val="solid"/>
            <a:round/>
            <a:headEnd type="none" w="med" len="med"/>
            <a:tailEnd type="triangle"/>
          </a:ln>
          <a:effectLst/>
        </p:spPr>
      </p:cxnSp>
      <p:sp>
        <p:nvSpPr>
          <p:cNvPr id="383" name="TextBox 382">
            <a:extLst>
              <a:ext uri="{FF2B5EF4-FFF2-40B4-BE49-F238E27FC236}">
                <a16:creationId xmlns:a16="http://schemas.microsoft.com/office/drawing/2014/main" id="{954FA20C-8501-4364-B1E1-7BBC1E347177}"/>
              </a:ext>
            </a:extLst>
          </p:cNvPr>
          <p:cNvSpPr txBox="1"/>
          <p:nvPr/>
        </p:nvSpPr>
        <p:spPr bwMode="auto">
          <a:xfrm>
            <a:off x="3447393" y="4657029"/>
            <a:ext cx="87818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HOXA9</a:t>
            </a:r>
            <a:r>
              <a:rPr kumimoji="0" lang="en-US" sz="1600" b="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MEIS1</a:t>
            </a:r>
          </a:p>
        </p:txBody>
      </p:sp>
      <p:sp>
        <p:nvSpPr>
          <p:cNvPr id="384" name="TextBox 383">
            <a:extLst>
              <a:ext uri="{FF2B5EF4-FFF2-40B4-BE49-F238E27FC236}">
                <a16:creationId xmlns:a16="http://schemas.microsoft.com/office/drawing/2014/main" id="{98F9EF5B-12B7-4A5E-8C6F-2B7AEBA7AAC6}"/>
              </a:ext>
            </a:extLst>
          </p:cNvPr>
          <p:cNvSpPr txBox="1"/>
          <p:nvPr/>
        </p:nvSpPr>
        <p:spPr bwMode="auto">
          <a:xfrm>
            <a:off x="4687760" y="4827429"/>
            <a:ext cx="139890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Differentiation</a:t>
            </a:r>
          </a:p>
        </p:txBody>
      </p:sp>
      <p:cxnSp>
        <p:nvCxnSpPr>
          <p:cNvPr id="385" name="Straight Arrow Connector 384">
            <a:extLst>
              <a:ext uri="{FF2B5EF4-FFF2-40B4-BE49-F238E27FC236}">
                <a16:creationId xmlns:a16="http://schemas.microsoft.com/office/drawing/2014/main" id="{DE97600E-5106-4E2E-8123-3FAC2F99BC07}"/>
              </a:ext>
            </a:extLst>
          </p:cNvPr>
          <p:cNvCxnSpPr/>
          <p:nvPr/>
        </p:nvCxnSpPr>
        <p:spPr bwMode="auto">
          <a:xfrm>
            <a:off x="2555527" y="4949416"/>
            <a:ext cx="0" cy="202028"/>
          </a:xfrm>
          <a:prstGeom prst="straightConnector1">
            <a:avLst/>
          </a:prstGeom>
          <a:noFill/>
          <a:ln w="28575" cap="flat" cmpd="sng" algn="ctr">
            <a:solidFill>
              <a:schemeClr val="bg1"/>
            </a:solidFill>
            <a:prstDash val="solid"/>
            <a:round/>
            <a:headEnd type="none" w="med" len="med"/>
            <a:tailEnd type="triangle"/>
          </a:ln>
          <a:effectLst/>
        </p:spPr>
      </p:cxnSp>
      <p:cxnSp>
        <p:nvCxnSpPr>
          <p:cNvPr id="386" name="Straight Arrow Connector 385">
            <a:extLst>
              <a:ext uri="{FF2B5EF4-FFF2-40B4-BE49-F238E27FC236}">
                <a16:creationId xmlns:a16="http://schemas.microsoft.com/office/drawing/2014/main" id="{14603F38-1849-4FE7-8585-D07985C354D6}"/>
              </a:ext>
            </a:extLst>
          </p:cNvPr>
          <p:cNvCxnSpPr>
            <a:cxnSpLocks/>
          </p:cNvCxnSpPr>
          <p:nvPr/>
        </p:nvCxnSpPr>
        <p:spPr bwMode="auto">
          <a:xfrm>
            <a:off x="4191073" y="4996706"/>
            <a:ext cx="557437" cy="0"/>
          </a:xfrm>
          <a:prstGeom prst="straightConnector1">
            <a:avLst/>
          </a:prstGeom>
          <a:noFill/>
          <a:ln w="28575" cap="flat" cmpd="sng" algn="ctr">
            <a:solidFill>
              <a:schemeClr val="bg1"/>
            </a:solidFill>
            <a:prstDash val="solid"/>
            <a:round/>
            <a:headEnd type="none" w="med" len="med"/>
            <a:tailEnd type="triangle"/>
          </a:ln>
          <a:effectLst/>
        </p:spPr>
      </p:cxnSp>
      <p:cxnSp>
        <p:nvCxnSpPr>
          <p:cNvPr id="387" name="Straight Arrow Connector 386">
            <a:extLst>
              <a:ext uri="{FF2B5EF4-FFF2-40B4-BE49-F238E27FC236}">
                <a16:creationId xmlns:a16="http://schemas.microsoft.com/office/drawing/2014/main" id="{7B903AC7-5473-4D8D-9AE7-CA232D299E8A}"/>
              </a:ext>
            </a:extLst>
          </p:cNvPr>
          <p:cNvCxnSpPr>
            <a:cxnSpLocks/>
          </p:cNvCxnSpPr>
          <p:nvPr/>
        </p:nvCxnSpPr>
        <p:spPr bwMode="auto">
          <a:xfrm>
            <a:off x="3463295" y="4729224"/>
            <a:ext cx="0" cy="438122"/>
          </a:xfrm>
          <a:prstGeom prst="straightConnector1">
            <a:avLst/>
          </a:prstGeom>
          <a:noFill/>
          <a:ln w="28575" cap="flat" cmpd="sng" algn="ctr">
            <a:solidFill>
              <a:schemeClr val="bg1"/>
            </a:solidFill>
            <a:prstDash val="solid"/>
            <a:round/>
            <a:headEnd type="none" w="med" len="med"/>
            <a:tailEnd type="triangle"/>
          </a:ln>
          <a:effectLst/>
        </p:spPr>
      </p:cxnSp>
      <p:cxnSp>
        <p:nvCxnSpPr>
          <p:cNvPr id="388" name="Connector: Elbow 387">
            <a:extLst>
              <a:ext uri="{FF2B5EF4-FFF2-40B4-BE49-F238E27FC236}">
                <a16:creationId xmlns:a16="http://schemas.microsoft.com/office/drawing/2014/main" id="{7FD19BF8-B046-46AC-B7A9-5949E55BAB8D}"/>
              </a:ext>
            </a:extLst>
          </p:cNvPr>
          <p:cNvCxnSpPr/>
          <p:nvPr/>
        </p:nvCxnSpPr>
        <p:spPr bwMode="auto">
          <a:xfrm flipV="1">
            <a:off x="3461377" y="5264608"/>
            <a:ext cx="713090" cy="264604"/>
          </a:xfrm>
          <a:prstGeom prst="bentConnector3">
            <a:avLst>
              <a:gd name="adj1" fmla="val -177"/>
            </a:avLst>
          </a:prstGeom>
          <a:noFill/>
          <a:ln w="28575" cap="flat" cmpd="sng" algn="ctr">
            <a:solidFill>
              <a:schemeClr val="bg1"/>
            </a:solidFill>
            <a:prstDash val="solid"/>
            <a:round/>
            <a:headEnd type="none" w="med" len="med"/>
            <a:tailEnd type="triangle"/>
          </a:ln>
          <a:effectLst/>
        </p:spPr>
      </p:cxnSp>
      <p:sp>
        <p:nvSpPr>
          <p:cNvPr id="389" name="Rectangle: Rounded Corners 388">
            <a:extLst>
              <a:ext uri="{FF2B5EF4-FFF2-40B4-BE49-F238E27FC236}">
                <a16:creationId xmlns:a16="http://schemas.microsoft.com/office/drawing/2014/main" id="{DA06642D-A63E-4ECB-9B44-256846AF79C9}"/>
              </a:ext>
            </a:extLst>
          </p:cNvPr>
          <p:cNvSpPr/>
          <p:nvPr/>
        </p:nvSpPr>
        <p:spPr bwMode="auto">
          <a:xfrm>
            <a:off x="2117153" y="4372228"/>
            <a:ext cx="998507" cy="532611"/>
          </a:xfrm>
          <a:prstGeom prst="roundRect">
            <a:avLst/>
          </a:prstGeom>
          <a:gradFill flip="none" rotWithShape="1">
            <a:gsLst>
              <a:gs pos="54000">
                <a:srgbClr val="734F47"/>
              </a:gs>
              <a:gs pos="0">
                <a:schemeClr val="accent3"/>
              </a:gs>
              <a:gs pos="100000">
                <a:schemeClr val="accent1"/>
              </a:gs>
            </a:gsLst>
            <a:lin ang="0" scaled="1"/>
            <a:tileRect/>
          </a:gradFill>
          <a:ln w="1270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0" name="Rectangle: Rounded Corners 389">
            <a:extLst>
              <a:ext uri="{FF2B5EF4-FFF2-40B4-BE49-F238E27FC236}">
                <a16:creationId xmlns:a16="http://schemas.microsoft.com/office/drawing/2014/main" id="{265AE5D8-45E8-408E-A6A2-78B96820DA14}"/>
              </a:ext>
            </a:extLst>
          </p:cNvPr>
          <p:cNvSpPr/>
          <p:nvPr/>
        </p:nvSpPr>
        <p:spPr bwMode="auto">
          <a:xfrm>
            <a:off x="980094" y="4758202"/>
            <a:ext cx="878187" cy="338554"/>
          </a:xfrm>
          <a:prstGeom prst="roundRect">
            <a:avLst/>
          </a:prstGeom>
          <a:solidFill>
            <a:schemeClr val="accent1"/>
          </a:solidFill>
          <a:ln w="1270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1" name="TextBox 390">
            <a:extLst>
              <a:ext uri="{FF2B5EF4-FFF2-40B4-BE49-F238E27FC236}">
                <a16:creationId xmlns:a16="http://schemas.microsoft.com/office/drawing/2014/main" id="{BFB67FD6-99A6-4F4A-B4ED-EAC5F229C8AC}"/>
              </a:ext>
            </a:extLst>
          </p:cNvPr>
          <p:cNvSpPr txBox="1"/>
          <p:nvPr/>
        </p:nvSpPr>
        <p:spPr bwMode="auto">
          <a:xfrm>
            <a:off x="1058174" y="4759415"/>
            <a:ext cx="737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Menin</a:t>
            </a:r>
          </a:p>
        </p:txBody>
      </p:sp>
      <p:sp>
        <p:nvSpPr>
          <p:cNvPr id="392" name="TextBox 391">
            <a:extLst>
              <a:ext uri="{FF2B5EF4-FFF2-40B4-BE49-F238E27FC236}">
                <a16:creationId xmlns:a16="http://schemas.microsoft.com/office/drawing/2014/main" id="{8E5E4CDB-C3B3-4821-8732-114C2D394083}"/>
              </a:ext>
            </a:extLst>
          </p:cNvPr>
          <p:cNvSpPr txBox="1"/>
          <p:nvPr/>
        </p:nvSpPr>
        <p:spPr bwMode="auto">
          <a:xfrm>
            <a:off x="2149537" y="4324132"/>
            <a:ext cx="9428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KMT2A-r</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(MLL-3)</a:t>
            </a:r>
          </a:p>
        </p:txBody>
      </p:sp>
      <p:sp>
        <p:nvSpPr>
          <p:cNvPr id="394" name="Rectangle 393">
            <a:extLst>
              <a:ext uri="{FF2B5EF4-FFF2-40B4-BE49-F238E27FC236}">
                <a16:creationId xmlns:a16="http://schemas.microsoft.com/office/drawing/2014/main" id="{A4B8E7E2-A14A-4BC1-B38A-AC9CC24C0474}"/>
              </a:ext>
            </a:extLst>
          </p:cNvPr>
          <p:cNvSpPr/>
          <p:nvPr/>
        </p:nvSpPr>
        <p:spPr bwMode="auto">
          <a:xfrm>
            <a:off x="843429" y="4196939"/>
            <a:ext cx="1001617" cy="384277"/>
          </a:xfrm>
          <a:prstGeom prst="rect">
            <a:avLst/>
          </a:prstGeom>
          <a:solidFill>
            <a:schemeClr val="accent1"/>
          </a:solidFill>
          <a:ln w="1270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3" name="TextBox 392">
            <a:extLst>
              <a:ext uri="{FF2B5EF4-FFF2-40B4-BE49-F238E27FC236}">
                <a16:creationId xmlns:a16="http://schemas.microsoft.com/office/drawing/2014/main" id="{184736F9-A965-49F6-B4D8-35DE593DD1A8}"/>
              </a:ext>
            </a:extLst>
          </p:cNvPr>
          <p:cNvSpPr txBox="1"/>
          <p:nvPr/>
        </p:nvSpPr>
        <p:spPr bwMode="auto">
          <a:xfrm>
            <a:off x="843941" y="4134306"/>
            <a:ext cx="10310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Menin-MLL</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inhibitor</a:t>
            </a:r>
          </a:p>
        </p:txBody>
      </p:sp>
      <p:grpSp>
        <p:nvGrpSpPr>
          <p:cNvPr id="403" name="Group 402">
            <a:extLst>
              <a:ext uri="{FF2B5EF4-FFF2-40B4-BE49-F238E27FC236}">
                <a16:creationId xmlns:a16="http://schemas.microsoft.com/office/drawing/2014/main" id="{4AEA0E90-2ACF-448E-B523-6F80EAF2B3BF}"/>
              </a:ext>
            </a:extLst>
          </p:cNvPr>
          <p:cNvGrpSpPr/>
          <p:nvPr/>
        </p:nvGrpSpPr>
        <p:grpSpPr>
          <a:xfrm>
            <a:off x="1858281" y="4613741"/>
            <a:ext cx="184091" cy="204166"/>
            <a:chOff x="2070011" y="4676448"/>
            <a:chExt cx="184091" cy="204166"/>
          </a:xfrm>
        </p:grpSpPr>
        <p:cxnSp>
          <p:nvCxnSpPr>
            <p:cNvPr id="398" name="Straight Connector 397">
              <a:extLst>
                <a:ext uri="{FF2B5EF4-FFF2-40B4-BE49-F238E27FC236}">
                  <a16:creationId xmlns:a16="http://schemas.microsoft.com/office/drawing/2014/main" id="{E25B3EF0-8ABC-4803-BBD8-CCD93B63A00E}"/>
                </a:ext>
              </a:extLst>
            </p:cNvPr>
            <p:cNvCxnSpPr/>
            <p:nvPr/>
          </p:nvCxnSpPr>
          <p:spPr bwMode="auto">
            <a:xfrm>
              <a:off x="2070011" y="4676448"/>
              <a:ext cx="117605" cy="159536"/>
            </a:xfrm>
            <a:prstGeom prst="line">
              <a:avLst/>
            </a:prstGeom>
            <a:noFill/>
            <a:ln w="28575" cap="flat" cmpd="sng" algn="ctr">
              <a:solidFill>
                <a:schemeClr val="bg1"/>
              </a:solidFill>
              <a:prstDash val="solid"/>
              <a:round/>
              <a:headEnd type="none" w="med" len="med"/>
              <a:tailEnd type="none" w="med" len="med"/>
            </a:ln>
            <a:effectLst/>
          </p:spPr>
        </p:cxnSp>
        <p:cxnSp>
          <p:nvCxnSpPr>
            <p:cNvPr id="402" name="Straight Connector 401">
              <a:extLst>
                <a:ext uri="{FF2B5EF4-FFF2-40B4-BE49-F238E27FC236}">
                  <a16:creationId xmlns:a16="http://schemas.microsoft.com/office/drawing/2014/main" id="{DF9E8AF3-FDD1-4DC3-84C6-484AB599C8AE}"/>
                </a:ext>
              </a:extLst>
            </p:cNvPr>
            <p:cNvCxnSpPr/>
            <p:nvPr/>
          </p:nvCxnSpPr>
          <p:spPr bwMode="auto">
            <a:xfrm flipV="1">
              <a:off x="2104540" y="4769896"/>
              <a:ext cx="149562" cy="110718"/>
            </a:xfrm>
            <a:prstGeom prst="line">
              <a:avLst/>
            </a:prstGeom>
            <a:noFill/>
            <a:ln w="28575" cap="flat" cmpd="sng" algn="ctr">
              <a:solidFill>
                <a:schemeClr val="bg1"/>
              </a:solidFill>
              <a:prstDash val="solid"/>
              <a:round/>
              <a:headEnd type="none" w="med" len="med"/>
              <a:tailEnd type="none" w="med" len="med"/>
            </a:ln>
            <a:effectLst/>
          </p:spPr>
        </p:cxnSp>
      </p:grpSp>
      <p:sp>
        <p:nvSpPr>
          <p:cNvPr id="485" name="TextBox 484">
            <a:extLst>
              <a:ext uri="{FF2B5EF4-FFF2-40B4-BE49-F238E27FC236}">
                <a16:creationId xmlns:a16="http://schemas.microsoft.com/office/drawing/2014/main" id="{659D9EB2-1820-4492-8672-13D94A1FADDB}"/>
              </a:ext>
            </a:extLst>
          </p:cNvPr>
          <p:cNvSpPr txBox="1"/>
          <p:nvPr/>
        </p:nvSpPr>
        <p:spPr bwMode="auto">
          <a:xfrm>
            <a:off x="8859163" y="4639619"/>
            <a:ext cx="87818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HOXA9</a:t>
            </a:r>
            <a:r>
              <a:rPr kumimoji="0" lang="en-US" sz="1600" b="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MEIS1</a:t>
            </a:r>
          </a:p>
        </p:txBody>
      </p:sp>
      <p:sp>
        <p:nvSpPr>
          <p:cNvPr id="486" name="TextBox 485">
            <a:extLst>
              <a:ext uri="{FF2B5EF4-FFF2-40B4-BE49-F238E27FC236}">
                <a16:creationId xmlns:a16="http://schemas.microsoft.com/office/drawing/2014/main" id="{C5E37773-513B-4D93-9713-1231F3666D1B}"/>
              </a:ext>
            </a:extLst>
          </p:cNvPr>
          <p:cNvSpPr txBox="1"/>
          <p:nvPr/>
        </p:nvSpPr>
        <p:spPr bwMode="auto">
          <a:xfrm>
            <a:off x="10069759" y="4827429"/>
            <a:ext cx="139890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Differentiation</a:t>
            </a:r>
          </a:p>
        </p:txBody>
      </p:sp>
      <p:cxnSp>
        <p:nvCxnSpPr>
          <p:cNvPr id="487" name="Straight Arrow Connector 486">
            <a:extLst>
              <a:ext uri="{FF2B5EF4-FFF2-40B4-BE49-F238E27FC236}">
                <a16:creationId xmlns:a16="http://schemas.microsoft.com/office/drawing/2014/main" id="{3133DCA7-4182-4D3E-B1E9-81143FF5477D}"/>
              </a:ext>
            </a:extLst>
          </p:cNvPr>
          <p:cNvCxnSpPr/>
          <p:nvPr/>
        </p:nvCxnSpPr>
        <p:spPr bwMode="auto">
          <a:xfrm>
            <a:off x="7967297" y="4932006"/>
            <a:ext cx="0" cy="202028"/>
          </a:xfrm>
          <a:prstGeom prst="straightConnector1">
            <a:avLst/>
          </a:prstGeom>
          <a:noFill/>
          <a:ln w="28575" cap="flat" cmpd="sng" algn="ctr">
            <a:solidFill>
              <a:schemeClr val="bg1"/>
            </a:solidFill>
            <a:prstDash val="solid"/>
            <a:round/>
            <a:headEnd type="none" w="med" len="med"/>
            <a:tailEnd type="triangle"/>
          </a:ln>
          <a:effectLst/>
        </p:spPr>
      </p:cxnSp>
      <p:cxnSp>
        <p:nvCxnSpPr>
          <p:cNvPr id="488" name="Straight Arrow Connector 487">
            <a:extLst>
              <a:ext uri="{FF2B5EF4-FFF2-40B4-BE49-F238E27FC236}">
                <a16:creationId xmlns:a16="http://schemas.microsoft.com/office/drawing/2014/main" id="{B5F973D8-241E-4DA7-B33B-CE795C165B0F}"/>
              </a:ext>
            </a:extLst>
          </p:cNvPr>
          <p:cNvCxnSpPr>
            <a:cxnSpLocks/>
          </p:cNvCxnSpPr>
          <p:nvPr/>
        </p:nvCxnSpPr>
        <p:spPr bwMode="auto">
          <a:xfrm>
            <a:off x="9602843" y="4979296"/>
            <a:ext cx="557437" cy="0"/>
          </a:xfrm>
          <a:prstGeom prst="straightConnector1">
            <a:avLst/>
          </a:prstGeom>
          <a:noFill/>
          <a:ln w="28575" cap="flat" cmpd="sng" algn="ctr">
            <a:solidFill>
              <a:schemeClr val="bg1"/>
            </a:solidFill>
            <a:prstDash val="solid"/>
            <a:round/>
            <a:headEnd type="none" w="med" len="med"/>
            <a:tailEnd type="triangle"/>
          </a:ln>
          <a:effectLst/>
        </p:spPr>
      </p:cxnSp>
      <p:cxnSp>
        <p:nvCxnSpPr>
          <p:cNvPr id="489" name="Straight Arrow Connector 488">
            <a:extLst>
              <a:ext uri="{FF2B5EF4-FFF2-40B4-BE49-F238E27FC236}">
                <a16:creationId xmlns:a16="http://schemas.microsoft.com/office/drawing/2014/main" id="{ACA6DCC5-3EFA-436F-8611-EB70C718F111}"/>
              </a:ext>
            </a:extLst>
          </p:cNvPr>
          <p:cNvCxnSpPr>
            <a:cxnSpLocks/>
          </p:cNvCxnSpPr>
          <p:nvPr/>
        </p:nvCxnSpPr>
        <p:spPr bwMode="auto">
          <a:xfrm>
            <a:off x="8875065" y="4711814"/>
            <a:ext cx="0" cy="438122"/>
          </a:xfrm>
          <a:prstGeom prst="straightConnector1">
            <a:avLst/>
          </a:prstGeom>
          <a:noFill/>
          <a:ln w="28575" cap="flat" cmpd="sng" algn="ctr">
            <a:solidFill>
              <a:schemeClr val="bg1"/>
            </a:solidFill>
            <a:prstDash val="solid"/>
            <a:round/>
            <a:headEnd type="none" w="med" len="med"/>
            <a:tailEnd type="triangle"/>
          </a:ln>
          <a:effectLst/>
        </p:spPr>
      </p:cxnSp>
      <p:cxnSp>
        <p:nvCxnSpPr>
          <p:cNvPr id="490" name="Connector: Elbow 489">
            <a:extLst>
              <a:ext uri="{FF2B5EF4-FFF2-40B4-BE49-F238E27FC236}">
                <a16:creationId xmlns:a16="http://schemas.microsoft.com/office/drawing/2014/main" id="{65CF633A-80BE-48A8-935D-A09E94CFC6D6}"/>
              </a:ext>
            </a:extLst>
          </p:cNvPr>
          <p:cNvCxnSpPr/>
          <p:nvPr/>
        </p:nvCxnSpPr>
        <p:spPr bwMode="auto">
          <a:xfrm flipV="1">
            <a:off x="8873147" y="5247198"/>
            <a:ext cx="713090" cy="264604"/>
          </a:xfrm>
          <a:prstGeom prst="bentConnector3">
            <a:avLst>
              <a:gd name="adj1" fmla="val -177"/>
            </a:avLst>
          </a:prstGeom>
          <a:noFill/>
          <a:ln w="28575" cap="flat" cmpd="sng" algn="ctr">
            <a:solidFill>
              <a:schemeClr val="bg1"/>
            </a:solidFill>
            <a:prstDash val="solid"/>
            <a:round/>
            <a:headEnd type="none" w="med" len="med"/>
            <a:tailEnd type="triangle"/>
          </a:ln>
          <a:effectLst/>
        </p:spPr>
      </p:cxnSp>
      <p:sp>
        <p:nvSpPr>
          <p:cNvPr id="491" name="Rectangle: Rounded Corners 490">
            <a:extLst>
              <a:ext uri="{FF2B5EF4-FFF2-40B4-BE49-F238E27FC236}">
                <a16:creationId xmlns:a16="http://schemas.microsoft.com/office/drawing/2014/main" id="{AAF3E84F-53E9-4D03-9071-5E841C632C1D}"/>
              </a:ext>
            </a:extLst>
          </p:cNvPr>
          <p:cNvSpPr/>
          <p:nvPr/>
        </p:nvSpPr>
        <p:spPr bwMode="auto">
          <a:xfrm>
            <a:off x="7587327" y="4363240"/>
            <a:ext cx="998507" cy="532611"/>
          </a:xfrm>
          <a:prstGeom prst="roundRect">
            <a:avLst/>
          </a:prstGeom>
          <a:solidFill>
            <a:schemeClr val="accent3"/>
          </a:solidFill>
          <a:ln w="1270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92" name="Rectangle: Rounded Corners 491">
            <a:extLst>
              <a:ext uri="{FF2B5EF4-FFF2-40B4-BE49-F238E27FC236}">
                <a16:creationId xmlns:a16="http://schemas.microsoft.com/office/drawing/2014/main" id="{E25C64AF-D730-4B02-87E2-A5ADA36D5C5D}"/>
              </a:ext>
            </a:extLst>
          </p:cNvPr>
          <p:cNvSpPr/>
          <p:nvPr/>
        </p:nvSpPr>
        <p:spPr bwMode="auto">
          <a:xfrm>
            <a:off x="6391864" y="4740792"/>
            <a:ext cx="878187" cy="338554"/>
          </a:xfrm>
          <a:prstGeom prst="roundRect">
            <a:avLst/>
          </a:prstGeom>
          <a:solidFill>
            <a:schemeClr val="accent1"/>
          </a:solidFill>
          <a:ln w="1270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93" name="TextBox 492">
            <a:extLst>
              <a:ext uri="{FF2B5EF4-FFF2-40B4-BE49-F238E27FC236}">
                <a16:creationId xmlns:a16="http://schemas.microsoft.com/office/drawing/2014/main" id="{E0ACE298-1F77-4ECF-ABDE-FB39924B48F6}"/>
              </a:ext>
            </a:extLst>
          </p:cNvPr>
          <p:cNvSpPr txBox="1"/>
          <p:nvPr/>
        </p:nvSpPr>
        <p:spPr bwMode="auto">
          <a:xfrm>
            <a:off x="6469944" y="4742005"/>
            <a:ext cx="737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Menin</a:t>
            </a:r>
          </a:p>
        </p:txBody>
      </p:sp>
      <p:sp>
        <p:nvSpPr>
          <p:cNvPr id="494" name="TextBox 493">
            <a:extLst>
              <a:ext uri="{FF2B5EF4-FFF2-40B4-BE49-F238E27FC236}">
                <a16:creationId xmlns:a16="http://schemas.microsoft.com/office/drawing/2014/main" id="{29DE4444-A175-4B41-B2B9-B75ABAA30F7E}"/>
              </a:ext>
            </a:extLst>
          </p:cNvPr>
          <p:cNvSpPr txBox="1"/>
          <p:nvPr/>
        </p:nvSpPr>
        <p:spPr bwMode="auto">
          <a:xfrm>
            <a:off x="7683265" y="4337158"/>
            <a:ext cx="80663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KMT2A</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(MLL)</a:t>
            </a:r>
          </a:p>
        </p:txBody>
      </p:sp>
      <p:sp>
        <p:nvSpPr>
          <p:cNvPr id="495" name="Rectangle 494">
            <a:extLst>
              <a:ext uri="{FF2B5EF4-FFF2-40B4-BE49-F238E27FC236}">
                <a16:creationId xmlns:a16="http://schemas.microsoft.com/office/drawing/2014/main" id="{375D38AC-0F08-47A8-BD2A-D8801D7A6F0D}"/>
              </a:ext>
            </a:extLst>
          </p:cNvPr>
          <p:cNvSpPr/>
          <p:nvPr/>
        </p:nvSpPr>
        <p:spPr bwMode="auto">
          <a:xfrm>
            <a:off x="6255199" y="4179529"/>
            <a:ext cx="1001617" cy="384277"/>
          </a:xfrm>
          <a:prstGeom prst="rect">
            <a:avLst/>
          </a:prstGeom>
          <a:solidFill>
            <a:schemeClr val="accent1"/>
          </a:solidFill>
          <a:ln w="1270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96" name="TextBox 495">
            <a:extLst>
              <a:ext uri="{FF2B5EF4-FFF2-40B4-BE49-F238E27FC236}">
                <a16:creationId xmlns:a16="http://schemas.microsoft.com/office/drawing/2014/main" id="{0CC72754-F169-4CFE-9F77-7C1FA1D0F202}"/>
              </a:ext>
            </a:extLst>
          </p:cNvPr>
          <p:cNvSpPr txBox="1"/>
          <p:nvPr/>
        </p:nvSpPr>
        <p:spPr bwMode="auto">
          <a:xfrm>
            <a:off x="6255711" y="4106138"/>
            <a:ext cx="10310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Menin-MLL</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inhibitor</a:t>
            </a:r>
          </a:p>
        </p:txBody>
      </p:sp>
      <p:grpSp>
        <p:nvGrpSpPr>
          <p:cNvPr id="497" name="Group 496">
            <a:extLst>
              <a:ext uri="{FF2B5EF4-FFF2-40B4-BE49-F238E27FC236}">
                <a16:creationId xmlns:a16="http://schemas.microsoft.com/office/drawing/2014/main" id="{2D668EBD-208D-45EF-B02E-6A98EA23FA48}"/>
              </a:ext>
            </a:extLst>
          </p:cNvPr>
          <p:cNvGrpSpPr/>
          <p:nvPr/>
        </p:nvGrpSpPr>
        <p:grpSpPr>
          <a:xfrm>
            <a:off x="7270051" y="4596331"/>
            <a:ext cx="184091" cy="204166"/>
            <a:chOff x="2070011" y="4676448"/>
            <a:chExt cx="184091" cy="204166"/>
          </a:xfrm>
        </p:grpSpPr>
        <p:cxnSp>
          <p:nvCxnSpPr>
            <p:cNvPr id="498" name="Straight Connector 497">
              <a:extLst>
                <a:ext uri="{FF2B5EF4-FFF2-40B4-BE49-F238E27FC236}">
                  <a16:creationId xmlns:a16="http://schemas.microsoft.com/office/drawing/2014/main" id="{4D761BD4-B63B-489C-8909-26C32D1D164F}"/>
                </a:ext>
              </a:extLst>
            </p:cNvPr>
            <p:cNvCxnSpPr/>
            <p:nvPr/>
          </p:nvCxnSpPr>
          <p:spPr bwMode="auto">
            <a:xfrm>
              <a:off x="2070011" y="4676448"/>
              <a:ext cx="117605" cy="159536"/>
            </a:xfrm>
            <a:prstGeom prst="line">
              <a:avLst/>
            </a:prstGeom>
            <a:noFill/>
            <a:ln w="28575" cap="flat" cmpd="sng" algn="ctr">
              <a:solidFill>
                <a:schemeClr val="bg1"/>
              </a:solidFill>
              <a:prstDash val="solid"/>
              <a:round/>
              <a:headEnd type="none" w="med" len="med"/>
              <a:tailEnd type="none" w="med" len="med"/>
            </a:ln>
            <a:effectLst/>
          </p:spPr>
        </p:cxnSp>
        <p:cxnSp>
          <p:nvCxnSpPr>
            <p:cNvPr id="499" name="Straight Connector 498">
              <a:extLst>
                <a:ext uri="{FF2B5EF4-FFF2-40B4-BE49-F238E27FC236}">
                  <a16:creationId xmlns:a16="http://schemas.microsoft.com/office/drawing/2014/main" id="{0F53F6B8-1FBE-4263-A6C1-A21A5A7BE8AD}"/>
                </a:ext>
              </a:extLst>
            </p:cNvPr>
            <p:cNvCxnSpPr/>
            <p:nvPr/>
          </p:nvCxnSpPr>
          <p:spPr bwMode="auto">
            <a:xfrm flipV="1">
              <a:off x="2104540" y="4769896"/>
              <a:ext cx="149562" cy="110718"/>
            </a:xfrm>
            <a:prstGeom prst="line">
              <a:avLst/>
            </a:prstGeom>
            <a:noFill/>
            <a:ln w="28575" cap="flat" cmpd="sng" algn="ctr">
              <a:solidFill>
                <a:schemeClr val="bg1"/>
              </a:solidFill>
              <a:prstDash val="solid"/>
              <a:round/>
              <a:headEnd type="none" w="med" len="med"/>
              <a:tailEnd type="none" w="med" len="med"/>
            </a:ln>
            <a:effectLst/>
          </p:spPr>
        </p:cxnSp>
      </p:grpSp>
      <p:sp>
        <p:nvSpPr>
          <p:cNvPr id="662" name="TextBox 661">
            <a:extLst>
              <a:ext uri="{FF2B5EF4-FFF2-40B4-BE49-F238E27FC236}">
                <a16:creationId xmlns:a16="http://schemas.microsoft.com/office/drawing/2014/main" id="{2B9B9FF7-9C60-451C-9919-C327181E2D82}"/>
              </a:ext>
            </a:extLst>
          </p:cNvPr>
          <p:cNvSpPr txBox="1"/>
          <p:nvPr/>
        </p:nvSpPr>
        <p:spPr bwMode="auto">
          <a:xfrm>
            <a:off x="8850921" y="2517778"/>
            <a:ext cx="87818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HOXA9</a:t>
            </a:r>
            <a:r>
              <a:rPr kumimoji="0" lang="en-US" sz="1600" b="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MEIS1</a:t>
            </a:r>
          </a:p>
        </p:txBody>
      </p:sp>
      <p:cxnSp>
        <p:nvCxnSpPr>
          <p:cNvPr id="664" name="Straight Arrow Connector 663">
            <a:extLst>
              <a:ext uri="{FF2B5EF4-FFF2-40B4-BE49-F238E27FC236}">
                <a16:creationId xmlns:a16="http://schemas.microsoft.com/office/drawing/2014/main" id="{E5E205A5-FFC0-4DEF-8C50-65090AD54784}"/>
              </a:ext>
            </a:extLst>
          </p:cNvPr>
          <p:cNvCxnSpPr/>
          <p:nvPr/>
        </p:nvCxnSpPr>
        <p:spPr bwMode="auto">
          <a:xfrm>
            <a:off x="7959055" y="2810165"/>
            <a:ext cx="0" cy="202028"/>
          </a:xfrm>
          <a:prstGeom prst="straightConnector1">
            <a:avLst/>
          </a:prstGeom>
          <a:noFill/>
          <a:ln w="28575" cap="flat" cmpd="sng" algn="ctr">
            <a:solidFill>
              <a:schemeClr val="bg1"/>
            </a:solidFill>
            <a:prstDash val="solid"/>
            <a:round/>
            <a:headEnd type="none" w="med" len="med"/>
            <a:tailEnd type="triangle"/>
          </a:ln>
          <a:effectLst/>
        </p:spPr>
      </p:cxnSp>
      <p:cxnSp>
        <p:nvCxnSpPr>
          <p:cNvPr id="665" name="Straight Arrow Connector 664">
            <a:extLst>
              <a:ext uri="{FF2B5EF4-FFF2-40B4-BE49-F238E27FC236}">
                <a16:creationId xmlns:a16="http://schemas.microsoft.com/office/drawing/2014/main" id="{83B87EAC-0316-4BC9-AE9D-51F45EA82E19}"/>
              </a:ext>
            </a:extLst>
          </p:cNvPr>
          <p:cNvCxnSpPr>
            <a:cxnSpLocks/>
          </p:cNvCxnSpPr>
          <p:nvPr/>
        </p:nvCxnSpPr>
        <p:spPr bwMode="auto">
          <a:xfrm>
            <a:off x="9594601" y="2857455"/>
            <a:ext cx="557437" cy="0"/>
          </a:xfrm>
          <a:prstGeom prst="straightConnector1">
            <a:avLst/>
          </a:prstGeom>
          <a:noFill/>
          <a:ln w="28575" cap="flat" cmpd="sng" algn="ctr">
            <a:solidFill>
              <a:schemeClr val="bg1"/>
            </a:solidFill>
            <a:prstDash val="solid"/>
            <a:round/>
            <a:headEnd type="none" w="med" len="med"/>
            <a:tailEnd type="triangle"/>
          </a:ln>
          <a:effectLst/>
        </p:spPr>
      </p:cxnSp>
      <p:cxnSp>
        <p:nvCxnSpPr>
          <p:cNvPr id="667" name="Connector: Elbow 666">
            <a:extLst>
              <a:ext uri="{FF2B5EF4-FFF2-40B4-BE49-F238E27FC236}">
                <a16:creationId xmlns:a16="http://schemas.microsoft.com/office/drawing/2014/main" id="{83834548-A2DB-472E-BA95-21C5256EBD05}"/>
              </a:ext>
            </a:extLst>
          </p:cNvPr>
          <p:cNvCxnSpPr/>
          <p:nvPr/>
        </p:nvCxnSpPr>
        <p:spPr bwMode="auto">
          <a:xfrm flipV="1">
            <a:off x="8864905" y="3125357"/>
            <a:ext cx="713090" cy="264604"/>
          </a:xfrm>
          <a:prstGeom prst="bentConnector3">
            <a:avLst>
              <a:gd name="adj1" fmla="val -177"/>
            </a:avLst>
          </a:prstGeom>
          <a:noFill/>
          <a:ln w="28575" cap="flat" cmpd="sng" algn="ctr">
            <a:solidFill>
              <a:schemeClr val="bg1"/>
            </a:solidFill>
            <a:prstDash val="solid"/>
            <a:round/>
            <a:headEnd type="none" w="med" len="med"/>
            <a:tailEnd type="triangle"/>
          </a:ln>
          <a:effectLst/>
        </p:spPr>
      </p:cxnSp>
      <p:sp>
        <p:nvSpPr>
          <p:cNvPr id="668" name="Rectangle: Rounded Corners 667">
            <a:extLst>
              <a:ext uri="{FF2B5EF4-FFF2-40B4-BE49-F238E27FC236}">
                <a16:creationId xmlns:a16="http://schemas.microsoft.com/office/drawing/2014/main" id="{ACC4BF5C-CE06-4221-BE98-A60F286FD574}"/>
              </a:ext>
            </a:extLst>
          </p:cNvPr>
          <p:cNvSpPr/>
          <p:nvPr/>
        </p:nvSpPr>
        <p:spPr bwMode="auto">
          <a:xfrm>
            <a:off x="7583155" y="2236381"/>
            <a:ext cx="998507" cy="532611"/>
          </a:xfrm>
          <a:prstGeom prst="roundRect">
            <a:avLst/>
          </a:prstGeom>
          <a:solidFill>
            <a:schemeClr val="accent3"/>
          </a:solidFill>
          <a:ln w="1270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9" name="Rectangle: Rounded Corners 668">
            <a:extLst>
              <a:ext uri="{FF2B5EF4-FFF2-40B4-BE49-F238E27FC236}">
                <a16:creationId xmlns:a16="http://schemas.microsoft.com/office/drawing/2014/main" id="{C7B68A9E-B650-4F48-8964-8C8161364B25}"/>
              </a:ext>
            </a:extLst>
          </p:cNvPr>
          <p:cNvSpPr/>
          <p:nvPr/>
        </p:nvSpPr>
        <p:spPr bwMode="auto">
          <a:xfrm>
            <a:off x="6794206" y="2658848"/>
            <a:ext cx="878187" cy="338554"/>
          </a:xfrm>
          <a:prstGeom prst="roundRect">
            <a:avLst/>
          </a:prstGeom>
          <a:solidFill>
            <a:schemeClr val="accent1"/>
          </a:solidFill>
          <a:ln w="1270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70" name="TextBox 669">
            <a:extLst>
              <a:ext uri="{FF2B5EF4-FFF2-40B4-BE49-F238E27FC236}">
                <a16:creationId xmlns:a16="http://schemas.microsoft.com/office/drawing/2014/main" id="{53443E9A-FA04-4082-8DF6-971BA221FB6C}"/>
              </a:ext>
            </a:extLst>
          </p:cNvPr>
          <p:cNvSpPr txBox="1"/>
          <p:nvPr/>
        </p:nvSpPr>
        <p:spPr bwMode="auto">
          <a:xfrm>
            <a:off x="6872286" y="2660061"/>
            <a:ext cx="73770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Menin</a:t>
            </a:r>
          </a:p>
        </p:txBody>
      </p:sp>
      <p:sp>
        <p:nvSpPr>
          <p:cNvPr id="671" name="TextBox 670">
            <a:extLst>
              <a:ext uri="{FF2B5EF4-FFF2-40B4-BE49-F238E27FC236}">
                <a16:creationId xmlns:a16="http://schemas.microsoft.com/office/drawing/2014/main" id="{F105A93F-1813-4FBA-8189-E1512C19B499}"/>
              </a:ext>
            </a:extLst>
          </p:cNvPr>
          <p:cNvSpPr txBox="1"/>
          <p:nvPr/>
        </p:nvSpPr>
        <p:spPr bwMode="auto">
          <a:xfrm>
            <a:off x="7679093" y="2210299"/>
            <a:ext cx="80663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KMT2A</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(MLL)</a:t>
            </a:r>
          </a:p>
        </p:txBody>
      </p:sp>
      <p:sp>
        <p:nvSpPr>
          <p:cNvPr id="677" name="TextBox 676">
            <a:extLst>
              <a:ext uri="{FF2B5EF4-FFF2-40B4-BE49-F238E27FC236}">
                <a16:creationId xmlns:a16="http://schemas.microsoft.com/office/drawing/2014/main" id="{83B3D192-C73F-4536-ADA1-9C813B5B38DD}"/>
              </a:ext>
            </a:extLst>
          </p:cNvPr>
          <p:cNvSpPr txBox="1"/>
          <p:nvPr/>
        </p:nvSpPr>
        <p:spPr bwMode="auto">
          <a:xfrm>
            <a:off x="10069759" y="2683705"/>
            <a:ext cx="9779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Leukemia</a:t>
            </a:r>
          </a:p>
        </p:txBody>
      </p:sp>
      <p:cxnSp>
        <p:nvCxnSpPr>
          <p:cNvPr id="678" name="Straight Arrow Connector 677">
            <a:extLst>
              <a:ext uri="{FF2B5EF4-FFF2-40B4-BE49-F238E27FC236}">
                <a16:creationId xmlns:a16="http://schemas.microsoft.com/office/drawing/2014/main" id="{F9FDCC97-227E-478F-81A5-794AE90AE981}"/>
              </a:ext>
            </a:extLst>
          </p:cNvPr>
          <p:cNvCxnSpPr>
            <a:cxnSpLocks/>
          </p:cNvCxnSpPr>
          <p:nvPr/>
        </p:nvCxnSpPr>
        <p:spPr bwMode="auto">
          <a:xfrm flipV="1">
            <a:off x="8880249" y="2585500"/>
            <a:ext cx="0" cy="438122"/>
          </a:xfrm>
          <a:prstGeom prst="straightConnector1">
            <a:avLst/>
          </a:prstGeom>
          <a:noFill/>
          <a:ln w="28575" cap="flat" cmpd="sng" algn="ctr">
            <a:solidFill>
              <a:schemeClr val="bg1"/>
            </a:solidFill>
            <a:prstDash val="solid"/>
            <a:round/>
            <a:headEnd type="none" w="med" len="med"/>
            <a:tailEnd type="triangle"/>
          </a:ln>
          <a:effectLst/>
        </p:spPr>
      </p:cxnSp>
      <p:cxnSp>
        <p:nvCxnSpPr>
          <p:cNvPr id="679" name="Straight Arrow Connector 678">
            <a:extLst>
              <a:ext uri="{FF2B5EF4-FFF2-40B4-BE49-F238E27FC236}">
                <a16:creationId xmlns:a16="http://schemas.microsoft.com/office/drawing/2014/main" id="{9A2FE456-A13A-4BFC-AFB6-958B32CF8446}"/>
              </a:ext>
            </a:extLst>
          </p:cNvPr>
          <p:cNvCxnSpPr>
            <a:cxnSpLocks/>
          </p:cNvCxnSpPr>
          <p:nvPr/>
        </p:nvCxnSpPr>
        <p:spPr bwMode="auto">
          <a:xfrm>
            <a:off x="7387882" y="2418331"/>
            <a:ext cx="147741" cy="129262"/>
          </a:xfrm>
          <a:prstGeom prst="straightConnector1">
            <a:avLst/>
          </a:prstGeom>
          <a:noFill/>
          <a:ln w="28575" cap="flat" cmpd="sng" algn="ctr">
            <a:solidFill>
              <a:schemeClr val="bg1"/>
            </a:solidFill>
            <a:prstDash val="solid"/>
            <a:round/>
            <a:headEnd type="none" w="med" len="med"/>
            <a:tailEnd type="triangle"/>
          </a:ln>
          <a:effectLst/>
        </p:spPr>
      </p:cxnSp>
      <p:sp>
        <p:nvSpPr>
          <p:cNvPr id="682" name="Rectangle: Rounded Corners 681">
            <a:extLst>
              <a:ext uri="{FF2B5EF4-FFF2-40B4-BE49-F238E27FC236}">
                <a16:creationId xmlns:a16="http://schemas.microsoft.com/office/drawing/2014/main" id="{6B637339-BB3A-46B3-8886-D8BB7414BBFB}"/>
              </a:ext>
            </a:extLst>
          </p:cNvPr>
          <p:cNvSpPr/>
          <p:nvPr/>
        </p:nvSpPr>
        <p:spPr bwMode="auto">
          <a:xfrm>
            <a:off x="6682927" y="2032499"/>
            <a:ext cx="878187" cy="338554"/>
          </a:xfrm>
          <a:prstGeom prst="roundRect">
            <a:avLst/>
          </a:prstGeom>
          <a:solidFill>
            <a:schemeClr val="accent4"/>
          </a:solidFill>
          <a:ln w="1270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73" name="TextBox 672">
            <a:extLst>
              <a:ext uri="{FF2B5EF4-FFF2-40B4-BE49-F238E27FC236}">
                <a16:creationId xmlns:a16="http://schemas.microsoft.com/office/drawing/2014/main" id="{D48EB66C-0F9B-404E-89BB-EC4B2C71B8D3}"/>
              </a:ext>
            </a:extLst>
          </p:cNvPr>
          <p:cNvSpPr txBox="1"/>
          <p:nvPr/>
        </p:nvSpPr>
        <p:spPr bwMode="auto">
          <a:xfrm>
            <a:off x="6748020" y="2046743"/>
            <a:ext cx="742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NPM1C</a:t>
            </a:r>
          </a:p>
        </p:txBody>
      </p:sp>
      <p:sp>
        <p:nvSpPr>
          <p:cNvPr id="8" name="Text Box 11">
            <a:extLst>
              <a:ext uri="{FF2B5EF4-FFF2-40B4-BE49-F238E27FC236}">
                <a16:creationId xmlns:a16="http://schemas.microsoft.com/office/drawing/2014/main" id="{03A3D41D-FF1A-D6A0-10C1-6E485558A53B}"/>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Borkin. Cancer Cell. 2015;27:589. Kühn. Cancer Cell. 2015;27:431.</a:t>
            </a:r>
          </a:p>
        </p:txBody>
      </p:sp>
    </p:spTree>
    <p:extLst>
      <p:ext uri="{BB962C8B-B14F-4D97-AF65-F5344CB8AC3E}">
        <p14:creationId xmlns:p14="http://schemas.microsoft.com/office/powerpoint/2010/main" val="15142999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 name="Rectangle 449">
            <a:extLst>
              <a:ext uri="{FF2B5EF4-FFF2-40B4-BE49-F238E27FC236}">
                <a16:creationId xmlns:a16="http://schemas.microsoft.com/office/drawing/2014/main" id="{B21868B2-69E9-A7A1-CE5F-3EDC841A501C}"/>
              </a:ext>
            </a:extLst>
          </p:cNvPr>
          <p:cNvSpPr/>
          <p:nvPr/>
        </p:nvSpPr>
        <p:spPr bwMode="auto">
          <a:xfrm>
            <a:off x="8020050" y="3619499"/>
            <a:ext cx="3752850" cy="733425"/>
          </a:xfrm>
          <a:prstGeom prst="rect">
            <a:avLst/>
          </a:prstGeom>
          <a:solidFill>
            <a:schemeClr val="tx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2" name="Rectangle 451">
            <a:extLst>
              <a:ext uri="{FF2B5EF4-FFF2-40B4-BE49-F238E27FC236}">
                <a16:creationId xmlns:a16="http://schemas.microsoft.com/office/drawing/2014/main" id="{4DFE5586-EBDB-5091-75A7-794CB1CA28D0}"/>
              </a:ext>
            </a:extLst>
          </p:cNvPr>
          <p:cNvSpPr/>
          <p:nvPr/>
        </p:nvSpPr>
        <p:spPr bwMode="auto">
          <a:xfrm>
            <a:off x="8029575" y="4962525"/>
            <a:ext cx="3752850" cy="438150"/>
          </a:xfrm>
          <a:prstGeom prst="rect">
            <a:avLst/>
          </a:prstGeom>
          <a:solidFill>
            <a:schemeClr val="tx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8" name="Rectangle 447">
            <a:extLst>
              <a:ext uri="{FF2B5EF4-FFF2-40B4-BE49-F238E27FC236}">
                <a16:creationId xmlns:a16="http://schemas.microsoft.com/office/drawing/2014/main" id="{238F0D9A-3672-AB96-FCCF-2A52BFD2FA78}"/>
              </a:ext>
            </a:extLst>
          </p:cNvPr>
          <p:cNvSpPr/>
          <p:nvPr/>
        </p:nvSpPr>
        <p:spPr bwMode="auto">
          <a:xfrm>
            <a:off x="8029575" y="2124075"/>
            <a:ext cx="3752850" cy="438150"/>
          </a:xfrm>
          <a:prstGeom prst="rect">
            <a:avLst/>
          </a:prstGeom>
          <a:solidFill>
            <a:schemeClr val="tx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 name="Title 22">
            <a:extLst>
              <a:ext uri="{FF2B5EF4-FFF2-40B4-BE49-F238E27FC236}">
                <a16:creationId xmlns:a16="http://schemas.microsoft.com/office/drawing/2014/main" id="{8FE4291F-A5C7-BEC8-D845-A29D6D7109EC}"/>
              </a:ext>
            </a:extLst>
          </p:cNvPr>
          <p:cNvSpPr>
            <a:spLocks noGrp="1"/>
          </p:cNvSpPr>
          <p:nvPr>
            <p:ph type="title"/>
          </p:nvPr>
        </p:nvSpPr>
        <p:spPr/>
        <p:txBody>
          <a:bodyPr/>
          <a:lstStyle/>
          <a:p>
            <a:r>
              <a:rPr lang="en-US" dirty="0"/>
              <a:t>Preclinical Modeling of Menin Inhibition in </a:t>
            </a:r>
            <a:br>
              <a:rPr lang="en-US" dirty="0"/>
            </a:br>
            <a:r>
              <a:rPr lang="en-US" i="1" dirty="0"/>
              <a:t>NPM1-</a:t>
            </a:r>
            <a:r>
              <a:rPr lang="en-US" dirty="0"/>
              <a:t>Mutant AML</a:t>
            </a:r>
          </a:p>
        </p:txBody>
      </p:sp>
      <p:sp>
        <p:nvSpPr>
          <p:cNvPr id="25" name="Text Box 11">
            <a:extLst>
              <a:ext uri="{FF2B5EF4-FFF2-40B4-BE49-F238E27FC236}">
                <a16:creationId xmlns:a16="http://schemas.microsoft.com/office/drawing/2014/main" id="{DCB201D5-8AA1-F038-75B4-C68815F1A3F1}"/>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Uckelmann. Science. 2020;367:586.</a:t>
            </a:r>
          </a:p>
        </p:txBody>
      </p:sp>
      <p:grpSp>
        <p:nvGrpSpPr>
          <p:cNvPr id="396" name="Group 395">
            <a:extLst>
              <a:ext uri="{FF2B5EF4-FFF2-40B4-BE49-F238E27FC236}">
                <a16:creationId xmlns:a16="http://schemas.microsoft.com/office/drawing/2014/main" id="{C5EBDBDC-76B8-80DF-642C-74F1FE4ABE67}"/>
              </a:ext>
            </a:extLst>
          </p:cNvPr>
          <p:cNvGrpSpPr/>
          <p:nvPr/>
        </p:nvGrpSpPr>
        <p:grpSpPr>
          <a:xfrm>
            <a:off x="522288" y="1526651"/>
            <a:ext cx="3810900" cy="2198563"/>
            <a:chOff x="522288" y="1526651"/>
            <a:chExt cx="3810900" cy="2198563"/>
          </a:xfrm>
        </p:grpSpPr>
        <p:sp>
          <p:nvSpPr>
            <p:cNvPr id="2" name="Freeform: Shape 1">
              <a:extLst>
                <a:ext uri="{FF2B5EF4-FFF2-40B4-BE49-F238E27FC236}">
                  <a16:creationId xmlns:a16="http://schemas.microsoft.com/office/drawing/2014/main" id="{230DC37B-3869-1BC1-E757-2DB6D96053E2}"/>
                </a:ext>
              </a:extLst>
            </p:cNvPr>
            <p:cNvSpPr/>
            <p:nvPr/>
          </p:nvSpPr>
          <p:spPr bwMode="auto">
            <a:xfrm>
              <a:off x="1045597" y="1657847"/>
              <a:ext cx="3264010" cy="1622066"/>
            </a:xfrm>
            <a:custGeom>
              <a:avLst/>
              <a:gdLst>
                <a:gd name="connsiteX0" fmla="*/ 0 w 3264010"/>
                <a:gd name="connsiteY0" fmla="*/ 0 h 1622066"/>
                <a:gd name="connsiteX1" fmla="*/ 0 w 3264010"/>
                <a:gd name="connsiteY1" fmla="*/ 1622066 h 1622066"/>
                <a:gd name="connsiteX2" fmla="*/ 3264010 w 3264010"/>
                <a:gd name="connsiteY2" fmla="*/ 1622066 h 1622066"/>
              </a:gdLst>
              <a:ahLst/>
              <a:cxnLst>
                <a:cxn ang="0">
                  <a:pos x="connsiteX0" y="connsiteY0"/>
                </a:cxn>
                <a:cxn ang="0">
                  <a:pos x="connsiteX1" y="connsiteY1"/>
                </a:cxn>
                <a:cxn ang="0">
                  <a:pos x="connsiteX2" y="connsiteY2"/>
                </a:cxn>
              </a:cxnLst>
              <a:rect l="l" t="t" r="r" b="b"/>
              <a:pathLst>
                <a:path w="3264010" h="1622066">
                  <a:moveTo>
                    <a:pt x="0" y="0"/>
                  </a:moveTo>
                  <a:lnTo>
                    <a:pt x="0" y="1622066"/>
                  </a:lnTo>
                  <a:lnTo>
                    <a:pt x="3264010" y="1622066"/>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7" name="Group 6">
              <a:extLst>
                <a:ext uri="{FF2B5EF4-FFF2-40B4-BE49-F238E27FC236}">
                  <a16:creationId xmlns:a16="http://schemas.microsoft.com/office/drawing/2014/main" id="{FB56ACDC-314B-E664-CBAD-1F2CE7066A84}"/>
                </a:ext>
              </a:extLst>
            </p:cNvPr>
            <p:cNvGrpSpPr/>
            <p:nvPr/>
          </p:nvGrpSpPr>
          <p:grpSpPr>
            <a:xfrm>
              <a:off x="974035" y="1669774"/>
              <a:ext cx="67586" cy="1530626"/>
              <a:chOff x="139148" y="2309854"/>
              <a:chExt cx="75537" cy="304800"/>
            </a:xfrm>
          </p:grpSpPr>
          <p:cxnSp>
            <p:nvCxnSpPr>
              <p:cNvPr id="4" name="Straight Connector 3">
                <a:extLst>
                  <a:ext uri="{FF2B5EF4-FFF2-40B4-BE49-F238E27FC236}">
                    <a16:creationId xmlns:a16="http://schemas.microsoft.com/office/drawing/2014/main" id="{327219AA-1E77-F2EB-731B-694BB4D773CD}"/>
                  </a:ext>
                </a:extLst>
              </p:cNvPr>
              <p:cNvCxnSpPr>
                <a:cxnSpLocks/>
              </p:cNvCxnSpPr>
              <p:nvPr/>
            </p:nvCxnSpPr>
            <p:spPr bwMode="auto">
              <a:xfrm>
                <a:off x="139148" y="2309854"/>
                <a:ext cx="75537" cy="0"/>
              </a:xfrm>
              <a:prstGeom prst="line">
                <a:avLst/>
              </a:prstGeom>
              <a:noFill/>
              <a:ln w="28575" cap="flat" cmpd="sng" algn="ctr">
                <a:solidFill>
                  <a:schemeClr val="bg1"/>
                </a:solidFill>
                <a:prstDash val="solid"/>
                <a:round/>
                <a:headEnd type="none" w="med" len="med"/>
                <a:tailEnd type="none" w="med" len="med"/>
              </a:ln>
              <a:effectLst/>
            </p:spPr>
          </p:cxnSp>
          <p:cxnSp>
            <p:nvCxnSpPr>
              <p:cNvPr id="5" name="Straight Connector 4">
                <a:extLst>
                  <a:ext uri="{FF2B5EF4-FFF2-40B4-BE49-F238E27FC236}">
                    <a16:creationId xmlns:a16="http://schemas.microsoft.com/office/drawing/2014/main" id="{9B1F9EE6-9E69-5B0D-993B-9CC8472245F5}"/>
                  </a:ext>
                </a:extLst>
              </p:cNvPr>
              <p:cNvCxnSpPr>
                <a:cxnSpLocks/>
              </p:cNvCxnSpPr>
              <p:nvPr/>
            </p:nvCxnSpPr>
            <p:spPr bwMode="auto">
              <a:xfrm>
                <a:off x="139148" y="2462254"/>
                <a:ext cx="75537" cy="0"/>
              </a:xfrm>
              <a:prstGeom prst="line">
                <a:avLst/>
              </a:prstGeom>
              <a:noFill/>
              <a:ln w="28575" cap="flat" cmpd="sng" algn="ctr">
                <a:solidFill>
                  <a:schemeClr val="bg1"/>
                </a:solidFill>
                <a:prstDash val="solid"/>
                <a:round/>
                <a:headEnd type="none" w="med" len="med"/>
                <a:tailEnd type="none" w="med" len="med"/>
              </a:ln>
              <a:effectLst/>
            </p:spPr>
          </p:cxnSp>
          <p:cxnSp>
            <p:nvCxnSpPr>
              <p:cNvPr id="6" name="Straight Connector 5">
                <a:extLst>
                  <a:ext uri="{FF2B5EF4-FFF2-40B4-BE49-F238E27FC236}">
                    <a16:creationId xmlns:a16="http://schemas.microsoft.com/office/drawing/2014/main" id="{4831E509-BB98-FA2D-B5AF-2CD34E3BFEA4}"/>
                  </a:ext>
                </a:extLst>
              </p:cNvPr>
              <p:cNvCxnSpPr>
                <a:cxnSpLocks/>
              </p:cNvCxnSpPr>
              <p:nvPr/>
            </p:nvCxnSpPr>
            <p:spPr bwMode="auto">
              <a:xfrm>
                <a:off x="139148" y="2614654"/>
                <a:ext cx="75537" cy="0"/>
              </a:xfrm>
              <a:prstGeom prst="line">
                <a:avLst/>
              </a:prstGeom>
              <a:noFill/>
              <a:ln w="28575" cap="flat" cmpd="sng" algn="ctr">
                <a:solidFill>
                  <a:schemeClr val="bg1"/>
                </a:solidFill>
                <a:prstDash val="solid"/>
                <a:round/>
                <a:headEnd type="none" w="med" len="med"/>
                <a:tailEnd type="none" w="med" len="med"/>
              </a:ln>
              <a:effectLst/>
            </p:spPr>
          </p:cxnSp>
        </p:grpSp>
        <p:sp>
          <p:nvSpPr>
            <p:cNvPr id="8" name="TextBox 7">
              <a:extLst>
                <a:ext uri="{FF2B5EF4-FFF2-40B4-BE49-F238E27FC236}">
                  <a16:creationId xmlns:a16="http://schemas.microsoft.com/office/drawing/2014/main" id="{76053DBD-C325-0871-8F05-992C0FC68282}"/>
                </a:ext>
              </a:extLst>
            </p:cNvPr>
            <p:cNvSpPr txBox="1"/>
            <p:nvPr/>
          </p:nvSpPr>
          <p:spPr bwMode="auto">
            <a:xfrm>
              <a:off x="640590" y="1526651"/>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10" name="TextBox 9">
              <a:extLst>
                <a:ext uri="{FF2B5EF4-FFF2-40B4-BE49-F238E27FC236}">
                  <a16:creationId xmlns:a16="http://schemas.microsoft.com/office/drawing/2014/main" id="{18E090A9-EA23-32B1-0B17-0C033E4E17BD}"/>
                </a:ext>
              </a:extLst>
            </p:cNvPr>
            <p:cNvSpPr txBox="1"/>
            <p:nvPr/>
          </p:nvSpPr>
          <p:spPr bwMode="auto">
            <a:xfrm>
              <a:off x="719138" y="2299253"/>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12" name="TextBox 11">
              <a:extLst>
                <a:ext uri="{FF2B5EF4-FFF2-40B4-BE49-F238E27FC236}">
                  <a16:creationId xmlns:a16="http://schemas.microsoft.com/office/drawing/2014/main" id="{CA035EF2-D231-48AD-B9E0-EDD84796E6A3}"/>
                </a:ext>
              </a:extLst>
            </p:cNvPr>
            <p:cNvSpPr txBox="1"/>
            <p:nvPr/>
          </p:nvSpPr>
          <p:spPr bwMode="auto">
            <a:xfrm>
              <a:off x="797684" y="3055952"/>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4" name="TextBox 13">
              <a:extLst>
                <a:ext uri="{FF2B5EF4-FFF2-40B4-BE49-F238E27FC236}">
                  <a16:creationId xmlns:a16="http://schemas.microsoft.com/office/drawing/2014/main" id="{5BD41289-7C93-2CCB-024B-DB5F35360E2A}"/>
                </a:ext>
              </a:extLst>
            </p:cNvPr>
            <p:cNvSpPr txBox="1"/>
            <p:nvPr/>
          </p:nvSpPr>
          <p:spPr bwMode="auto">
            <a:xfrm rot="16200000">
              <a:off x="48697" y="2339009"/>
              <a:ext cx="12241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Engraftment (%)</a:t>
              </a:r>
            </a:p>
          </p:txBody>
        </p:sp>
        <p:sp>
          <p:nvSpPr>
            <p:cNvPr id="16" name="TextBox 15">
              <a:extLst>
                <a:ext uri="{FF2B5EF4-FFF2-40B4-BE49-F238E27FC236}">
                  <a16:creationId xmlns:a16="http://schemas.microsoft.com/office/drawing/2014/main" id="{61BF86FB-2BE6-F5BC-0372-07B47C1AA9CD}"/>
                </a:ext>
              </a:extLst>
            </p:cNvPr>
            <p:cNvSpPr txBox="1"/>
            <p:nvPr/>
          </p:nvSpPr>
          <p:spPr bwMode="auto">
            <a:xfrm>
              <a:off x="1922076" y="3448215"/>
              <a:ext cx="14148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Wk Post Transplant</a:t>
              </a:r>
            </a:p>
          </p:txBody>
        </p:sp>
        <p:sp>
          <p:nvSpPr>
            <p:cNvPr id="18" name="TextBox 17">
              <a:extLst>
                <a:ext uri="{FF2B5EF4-FFF2-40B4-BE49-F238E27FC236}">
                  <a16:creationId xmlns:a16="http://schemas.microsoft.com/office/drawing/2014/main" id="{36059865-B546-68A3-3DE1-B8991F383ACD}"/>
                </a:ext>
              </a:extLst>
            </p:cNvPr>
            <p:cNvSpPr txBox="1"/>
            <p:nvPr/>
          </p:nvSpPr>
          <p:spPr bwMode="auto">
            <a:xfrm>
              <a:off x="1097184" y="3286546"/>
              <a:ext cx="1154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20" name="TextBox 19">
              <a:extLst>
                <a:ext uri="{FF2B5EF4-FFF2-40B4-BE49-F238E27FC236}">
                  <a16:creationId xmlns:a16="http://schemas.microsoft.com/office/drawing/2014/main" id="{B6F55227-3F43-68FC-CAE3-D864D41D391F}"/>
                </a:ext>
              </a:extLst>
            </p:cNvPr>
            <p:cNvSpPr txBox="1"/>
            <p:nvPr/>
          </p:nvSpPr>
          <p:spPr bwMode="auto">
            <a:xfrm>
              <a:off x="1265487" y="3286546"/>
              <a:ext cx="1154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24" name="TextBox 23">
              <a:extLst>
                <a:ext uri="{FF2B5EF4-FFF2-40B4-BE49-F238E27FC236}">
                  <a16:creationId xmlns:a16="http://schemas.microsoft.com/office/drawing/2014/main" id="{65613E6C-15C1-3F1E-89B1-CD4A986B3D37}"/>
                </a:ext>
              </a:extLst>
            </p:cNvPr>
            <p:cNvSpPr txBox="1"/>
            <p:nvPr/>
          </p:nvSpPr>
          <p:spPr bwMode="auto">
            <a:xfrm>
              <a:off x="1433790" y="3286546"/>
              <a:ext cx="1154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27" name="TextBox 26">
              <a:extLst>
                <a:ext uri="{FF2B5EF4-FFF2-40B4-BE49-F238E27FC236}">
                  <a16:creationId xmlns:a16="http://schemas.microsoft.com/office/drawing/2014/main" id="{C4B3B637-1382-0F85-B82D-002FC8B5F828}"/>
                </a:ext>
              </a:extLst>
            </p:cNvPr>
            <p:cNvSpPr txBox="1"/>
            <p:nvPr/>
          </p:nvSpPr>
          <p:spPr bwMode="auto">
            <a:xfrm>
              <a:off x="1562336" y="3286546"/>
              <a:ext cx="1940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2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33" name="TextBox 32">
              <a:extLst>
                <a:ext uri="{FF2B5EF4-FFF2-40B4-BE49-F238E27FC236}">
                  <a16:creationId xmlns:a16="http://schemas.microsoft.com/office/drawing/2014/main" id="{7314DC5E-69D5-3E39-8083-30E189CC3FA9}"/>
                </a:ext>
              </a:extLst>
            </p:cNvPr>
            <p:cNvSpPr txBox="1"/>
            <p:nvPr/>
          </p:nvSpPr>
          <p:spPr bwMode="auto">
            <a:xfrm>
              <a:off x="1734614" y="3286546"/>
              <a:ext cx="1940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2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35" name="TextBox 34">
              <a:extLst>
                <a:ext uri="{FF2B5EF4-FFF2-40B4-BE49-F238E27FC236}">
                  <a16:creationId xmlns:a16="http://schemas.microsoft.com/office/drawing/2014/main" id="{11BC25A3-854B-435B-B716-08B8C4030727}"/>
                </a:ext>
              </a:extLst>
            </p:cNvPr>
            <p:cNvSpPr txBox="1"/>
            <p:nvPr/>
          </p:nvSpPr>
          <p:spPr bwMode="auto">
            <a:xfrm>
              <a:off x="1894965" y="3286546"/>
              <a:ext cx="1940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2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37" name="TextBox 36">
              <a:extLst>
                <a:ext uri="{FF2B5EF4-FFF2-40B4-BE49-F238E27FC236}">
                  <a16:creationId xmlns:a16="http://schemas.microsoft.com/office/drawing/2014/main" id="{78C0D8AE-78A5-92D0-96D0-3631AE8BAC33}"/>
                </a:ext>
              </a:extLst>
            </p:cNvPr>
            <p:cNvSpPr txBox="1"/>
            <p:nvPr/>
          </p:nvSpPr>
          <p:spPr bwMode="auto">
            <a:xfrm>
              <a:off x="2055316" y="3286546"/>
              <a:ext cx="1940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2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22</a:t>
              </a:r>
            </a:p>
          </p:txBody>
        </p:sp>
        <p:sp>
          <p:nvSpPr>
            <p:cNvPr id="39" name="TextBox 38">
              <a:extLst>
                <a:ext uri="{FF2B5EF4-FFF2-40B4-BE49-F238E27FC236}">
                  <a16:creationId xmlns:a16="http://schemas.microsoft.com/office/drawing/2014/main" id="{4E5CCED6-7285-0392-E769-FAFF0A2F555F}"/>
                </a:ext>
              </a:extLst>
            </p:cNvPr>
            <p:cNvSpPr txBox="1"/>
            <p:nvPr/>
          </p:nvSpPr>
          <p:spPr bwMode="auto">
            <a:xfrm>
              <a:off x="2223619" y="3286546"/>
              <a:ext cx="1940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2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26</a:t>
              </a:r>
            </a:p>
          </p:txBody>
        </p:sp>
        <p:sp>
          <p:nvSpPr>
            <p:cNvPr id="41" name="TextBox 40">
              <a:extLst>
                <a:ext uri="{FF2B5EF4-FFF2-40B4-BE49-F238E27FC236}">
                  <a16:creationId xmlns:a16="http://schemas.microsoft.com/office/drawing/2014/main" id="{570DDC05-DACA-4846-EF2D-4F12FAEE8728}"/>
                </a:ext>
              </a:extLst>
            </p:cNvPr>
            <p:cNvSpPr txBox="1"/>
            <p:nvPr/>
          </p:nvSpPr>
          <p:spPr bwMode="auto">
            <a:xfrm>
              <a:off x="2383970" y="3286546"/>
              <a:ext cx="1940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2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grpSp>
          <p:nvGrpSpPr>
            <p:cNvPr id="53" name="Group 52">
              <a:extLst>
                <a:ext uri="{FF2B5EF4-FFF2-40B4-BE49-F238E27FC236}">
                  <a16:creationId xmlns:a16="http://schemas.microsoft.com/office/drawing/2014/main" id="{6D8F4100-9EE0-3595-7538-CEE1E8A4A680}"/>
                </a:ext>
              </a:extLst>
            </p:cNvPr>
            <p:cNvGrpSpPr/>
            <p:nvPr/>
          </p:nvGrpSpPr>
          <p:grpSpPr>
            <a:xfrm rot="5400000">
              <a:off x="1785067" y="2639832"/>
              <a:ext cx="68249" cy="1331181"/>
              <a:chOff x="95416" y="1800970"/>
              <a:chExt cx="67586" cy="1219200"/>
            </a:xfrm>
          </p:grpSpPr>
          <p:cxnSp>
            <p:nvCxnSpPr>
              <p:cNvPr id="43" name="Straight Connector 42">
                <a:extLst>
                  <a:ext uri="{FF2B5EF4-FFF2-40B4-BE49-F238E27FC236}">
                    <a16:creationId xmlns:a16="http://schemas.microsoft.com/office/drawing/2014/main" id="{570FCE0C-B98A-8D1A-C87B-3526769DCBDC}"/>
                  </a:ext>
                </a:extLst>
              </p:cNvPr>
              <p:cNvCxnSpPr>
                <a:cxnSpLocks/>
              </p:cNvCxnSpPr>
              <p:nvPr/>
            </p:nvCxnSpPr>
            <p:spPr bwMode="auto">
              <a:xfrm>
                <a:off x="95416" y="18009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96CB8C26-490C-B671-20FC-49644922FAE3}"/>
                  </a:ext>
                </a:extLst>
              </p:cNvPr>
              <p:cNvCxnSpPr>
                <a:cxnSpLocks/>
              </p:cNvCxnSpPr>
              <p:nvPr/>
            </p:nvCxnSpPr>
            <p:spPr bwMode="auto">
              <a:xfrm>
                <a:off x="95416" y="19533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C4A43A0E-4A0C-C00D-93E5-37CF04302BC5}"/>
                  </a:ext>
                </a:extLst>
              </p:cNvPr>
              <p:cNvCxnSpPr>
                <a:cxnSpLocks/>
              </p:cNvCxnSpPr>
              <p:nvPr/>
            </p:nvCxnSpPr>
            <p:spPr bwMode="auto">
              <a:xfrm>
                <a:off x="95416" y="21057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171AA886-D459-0751-957E-92BDE0CE2A37}"/>
                  </a:ext>
                </a:extLst>
              </p:cNvPr>
              <p:cNvCxnSpPr>
                <a:cxnSpLocks/>
              </p:cNvCxnSpPr>
              <p:nvPr/>
            </p:nvCxnSpPr>
            <p:spPr bwMode="auto">
              <a:xfrm>
                <a:off x="95416" y="22581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37C3088E-36B8-EAD5-8AE4-BDEDB6F5EA6A}"/>
                  </a:ext>
                </a:extLst>
              </p:cNvPr>
              <p:cNvCxnSpPr>
                <a:cxnSpLocks/>
              </p:cNvCxnSpPr>
              <p:nvPr/>
            </p:nvCxnSpPr>
            <p:spPr bwMode="auto">
              <a:xfrm>
                <a:off x="95416" y="24105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39CA2CC7-7430-FD6F-1874-2A1F1E3D5BFF}"/>
                  </a:ext>
                </a:extLst>
              </p:cNvPr>
              <p:cNvCxnSpPr>
                <a:cxnSpLocks/>
              </p:cNvCxnSpPr>
              <p:nvPr/>
            </p:nvCxnSpPr>
            <p:spPr bwMode="auto">
              <a:xfrm>
                <a:off x="95416" y="25629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D7D25BAC-D789-0E00-8576-E8C5EA6633C7}"/>
                  </a:ext>
                </a:extLst>
              </p:cNvPr>
              <p:cNvCxnSpPr>
                <a:cxnSpLocks/>
              </p:cNvCxnSpPr>
              <p:nvPr/>
            </p:nvCxnSpPr>
            <p:spPr bwMode="auto">
              <a:xfrm>
                <a:off x="95416" y="27153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1E3C0D88-5A97-AD6C-89D5-B125ECC63877}"/>
                  </a:ext>
                </a:extLst>
              </p:cNvPr>
              <p:cNvCxnSpPr>
                <a:cxnSpLocks/>
              </p:cNvCxnSpPr>
              <p:nvPr/>
            </p:nvCxnSpPr>
            <p:spPr bwMode="auto">
              <a:xfrm>
                <a:off x="95416" y="28677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AC9EDABF-D467-AA21-8F4F-6A9CBF3E98A0}"/>
                  </a:ext>
                </a:extLst>
              </p:cNvPr>
              <p:cNvCxnSpPr>
                <a:cxnSpLocks/>
              </p:cNvCxnSpPr>
              <p:nvPr/>
            </p:nvCxnSpPr>
            <p:spPr bwMode="auto">
              <a:xfrm>
                <a:off x="95416" y="3020170"/>
                <a:ext cx="67586" cy="0"/>
              </a:xfrm>
              <a:prstGeom prst="line">
                <a:avLst/>
              </a:prstGeom>
              <a:noFill/>
              <a:ln w="28575" cap="flat" cmpd="sng" algn="ctr">
                <a:solidFill>
                  <a:schemeClr val="bg1"/>
                </a:solidFill>
                <a:prstDash val="solid"/>
                <a:round/>
                <a:headEnd type="none" w="med" len="med"/>
                <a:tailEnd type="none" w="med" len="med"/>
              </a:ln>
              <a:effectLst/>
            </p:spPr>
          </p:cxnSp>
        </p:grpSp>
        <p:sp>
          <p:nvSpPr>
            <p:cNvPr id="54" name="TextBox 53">
              <a:extLst>
                <a:ext uri="{FF2B5EF4-FFF2-40B4-BE49-F238E27FC236}">
                  <a16:creationId xmlns:a16="http://schemas.microsoft.com/office/drawing/2014/main" id="{CB960F52-6B18-05D4-762A-24D3FDB5432D}"/>
                </a:ext>
              </a:extLst>
            </p:cNvPr>
            <p:cNvSpPr txBox="1"/>
            <p:nvPr/>
          </p:nvSpPr>
          <p:spPr bwMode="auto">
            <a:xfrm>
              <a:off x="2812015" y="3287871"/>
              <a:ext cx="1154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55" name="TextBox 54">
              <a:extLst>
                <a:ext uri="{FF2B5EF4-FFF2-40B4-BE49-F238E27FC236}">
                  <a16:creationId xmlns:a16="http://schemas.microsoft.com/office/drawing/2014/main" id="{09EB55A2-8F41-C509-DBE2-EE70F9B0C7B5}"/>
                </a:ext>
              </a:extLst>
            </p:cNvPr>
            <p:cNvSpPr txBox="1"/>
            <p:nvPr/>
          </p:nvSpPr>
          <p:spPr bwMode="auto">
            <a:xfrm>
              <a:off x="2980318" y="3287871"/>
              <a:ext cx="1154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56" name="TextBox 55">
              <a:extLst>
                <a:ext uri="{FF2B5EF4-FFF2-40B4-BE49-F238E27FC236}">
                  <a16:creationId xmlns:a16="http://schemas.microsoft.com/office/drawing/2014/main" id="{C88A6523-5D5C-27B1-C6CB-014D69BFD4DF}"/>
                </a:ext>
              </a:extLst>
            </p:cNvPr>
            <p:cNvSpPr txBox="1"/>
            <p:nvPr/>
          </p:nvSpPr>
          <p:spPr bwMode="auto">
            <a:xfrm>
              <a:off x="3148621" y="3287871"/>
              <a:ext cx="1154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57" name="TextBox 56">
              <a:extLst>
                <a:ext uri="{FF2B5EF4-FFF2-40B4-BE49-F238E27FC236}">
                  <a16:creationId xmlns:a16="http://schemas.microsoft.com/office/drawing/2014/main" id="{8D99A28F-4FAC-492F-13AF-CECE8676BB9F}"/>
                </a:ext>
              </a:extLst>
            </p:cNvPr>
            <p:cNvSpPr txBox="1"/>
            <p:nvPr/>
          </p:nvSpPr>
          <p:spPr bwMode="auto">
            <a:xfrm>
              <a:off x="3277167" y="3287871"/>
              <a:ext cx="1940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2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58" name="TextBox 57">
              <a:extLst>
                <a:ext uri="{FF2B5EF4-FFF2-40B4-BE49-F238E27FC236}">
                  <a16:creationId xmlns:a16="http://schemas.microsoft.com/office/drawing/2014/main" id="{1A66044A-E968-8DAF-C292-091735F409C6}"/>
                </a:ext>
              </a:extLst>
            </p:cNvPr>
            <p:cNvSpPr txBox="1"/>
            <p:nvPr/>
          </p:nvSpPr>
          <p:spPr bwMode="auto">
            <a:xfrm>
              <a:off x="3449445" y="3287871"/>
              <a:ext cx="1940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2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59" name="TextBox 58">
              <a:extLst>
                <a:ext uri="{FF2B5EF4-FFF2-40B4-BE49-F238E27FC236}">
                  <a16:creationId xmlns:a16="http://schemas.microsoft.com/office/drawing/2014/main" id="{F0F1C903-E0AC-0E5A-138C-5DF2E79ABE5C}"/>
                </a:ext>
              </a:extLst>
            </p:cNvPr>
            <p:cNvSpPr txBox="1"/>
            <p:nvPr/>
          </p:nvSpPr>
          <p:spPr bwMode="auto">
            <a:xfrm>
              <a:off x="3609796" y="3287871"/>
              <a:ext cx="1940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2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p:txBody>
        </p:sp>
        <p:sp>
          <p:nvSpPr>
            <p:cNvPr id="60" name="TextBox 59">
              <a:extLst>
                <a:ext uri="{FF2B5EF4-FFF2-40B4-BE49-F238E27FC236}">
                  <a16:creationId xmlns:a16="http://schemas.microsoft.com/office/drawing/2014/main" id="{0F1AF700-8454-A76E-5564-9220D48F467D}"/>
                </a:ext>
              </a:extLst>
            </p:cNvPr>
            <p:cNvSpPr txBox="1"/>
            <p:nvPr/>
          </p:nvSpPr>
          <p:spPr bwMode="auto">
            <a:xfrm>
              <a:off x="3770147" y="3287871"/>
              <a:ext cx="1940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2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22</a:t>
              </a:r>
            </a:p>
          </p:txBody>
        </p:sp>
        <p:sp>
          <p:nvSpPr>
            <p:cNvPr id="61" name="TextBox 60">
              <a:extLst>
                <a:ext uri="{FF2B5EF4-FFF2-40B4-BE49-F238E27FC236}">
                  <a16:creationId xmlns:a16="http://schemas.microsoft.com/office/drawing/2014/main" id="{13C45A35-B3CB-DEF1-5ADA-AC8A548D9BF5}"/>
                </a:ext>
              </a:extLst>
            </p:cNvPr>
            <p:cNvSpPr txBox="1"/>
            <p:nvPr/>
          </p:nvSpPr>
          <p:spPr bwMode="auto">
            <a:xfrm>
              <a:off x="3938450" y="3287871"/>
              <a:ext cx="1940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2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26</a:t>
              </a:r>
            </a:p>
          </p:txBody>
        </p:sp>
        <p:sp>
          <p:nvSpPr>
            <p:cNvPr id="62" name="TextBox 61">
              <a:extLst>
                <a:ext uri="{FF2B5EF4-FFF2-40B4-BE49-F238E27FC236}">
                  <a16:creationId xmlns:a16="http://schemas.microsoft.com/office/drawing/2014/main" id="{CE3F947C-34EC-72A1-B7D2-99BB58AA0190}"/>
                </a:ext>
              </a:extLst>
            </p:cNvPr>
            <p:cNvSpPr txBox="1"/>
            <p:nvPr/>
          </p:nvSpPr>
          <p:spPr bwMode="auto">
            <a:xfrm>
              <a:off x="4098801" y="3287871"/>
              <a:ext cx="19402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2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a:t>
              </a:r>
            </a:p>
          </p:txBody>
        </p:sp>
        <p:grpSp>
          <p:nvGrpSpPr>
            <p:cNvPr id="63" name="Group 62">
              <a:extLst>
                <a:ext uri="{FF2B5EF4-FFF2-40B4-BE49-F238E27FC236}">
                  <a16:creationId xmlns:a16="http://schemas.microsoft.com/office/drawing/2014/main" id="{78A0F30F-31A1-0A62-E22F-3C40C0DAB7CC}"/>
                </a:ext>
              </a:extLst>
            </p:cNvPr>
            <p:cNvGrpSpPr/>
            <p:nvPr/>
          </p:nvGrpSpPr>
          <p:grpSpPr>
            <a:xfrm rot="5400000">
              <a:off x="3499898" y="2641157"/>
              <a:ext cx="68249" cy="1331181"/>
              <a:chOff x="95416" y="1800970"/>
              <a:chExt cx="67586" cy="1219200"/>
            </a:xfrm>
          </p:grpSpPr>
          <p:cxnSp>
            <p:nvCxnSpPr>
              <p:cNvPr id="64" name="Straight Connector 63">
                <a:extLst>
                  <a:ext uri="{FF2B5EF4-FFF2-40B4-BE49-F238E27FC236}">
                    <a16:creationId xmlns:a16="http://schemas.microsoft.com/office/drawing/2014/main" id="{74A2D0C0-3116-A4F0-8836-45440B840E25}"/>
                  </a:ext>
                </a:extLst>
              </p:cNvPr>
              <p:cNvCxnSpPr>
                <a:cxnSpLocks/>
              </p:cNvCxnSpPr>
              <p:nvPr/>
            </p:nvCxnSpPr>
            <p:spPr bwMode="auto">
              <a:xfrm>
                <a:off x="95416" y="18009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85A657B9-443A-90FC-5025-705802936B0B}"/>
                  </a:ext>
                </a:extLst>
              </p:cNvPr>
              <p:cNvCxnSpPr>
                <a:cxnSpLocks/>
              </p:cNvCxnSpPr>
              <p:nvPr/>
            </p:nvCxnSpPr>
            <p:spPr bwMode="auto">
              <a:xfrm>
                <a:off x="95416" y="19533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18745EB4-8381-BAE4-0C24-F8C323DABCB2}"/>
                  </a:ext>
                </a:extLst>
              </p:cNvPr>
              <p:cNvCxnSpPr>
                <a:cxnSpLocks/>
              </p:cNvCxnSpPr>
              <p:nvPr/>
            </p:nvCxnSpPr>
            <p:spPr bwMode="auto">
              <a:xfrm>
                <a:off x="95416" y="21057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8DF2784F-D8F1-4749-2D3D-A14A91CC1ED0}"/>
                  </a:ext>
                </a:extLst>
              </p:cNvPr>
              <p:cNvCxnSpPr>
                <a:cxnSpLocks/>
              </p:cNvCxnSpPr>
              <p:nvPr/>
            </p:nvCxnSpPr>
            <p:spPr bwMode="auto">
              <a:xfrm>
                <a:off x="95416" y="22581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ABF0D506-0BE3-E74C-1EA4-5C2C921C539C}"/>
                  </a:ext>
                </a:extLst>
              </p:cNvPr>
              <p:cNvCxnSpPr>
                <a:cxnSpLocks/>
              </p:cNvCxnSpPr>
              <p:nvPr/>
            </p:nvCxnSpPr>
            <p:spPr bwMode="auto">
              <a:xfrm>
                <a:off x="95416" y="24105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91D37884-BB03-51C3-1091-5A6D94CC1023}"/>
                  </a:ext>
                </a:extLst>
              </p:cNvPr>
              <p:cNvCxnSpPr>
                <a:cxnSpLocks/>
              </p:cNvCxnSpPr>
              <p:nvPr/>
            </p:nvCxnSpPr>
            <p:spPr bwMode="auto">
              <a:xfrm>
                <a:off x="95416" y="25629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0D00D31A-1726-3C6B-66AB-908912BD8CB3}"/>
                  </a:ext>
                </a:extLst>
              </p:cNvPr>
              <p:cNvCxnSpPr>
                <a:cxnSpLocks/>
              </p:cNvCxnSpPr>
              <p:nvPr/>
            </p:nvCxnSpPr>
            <p:spPr bwMode="auto">
              <a:xfrm>
                <a:off x="95416" y="27153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FA769CF8-E85B-745D-FD92-D60130555CDF}"/>
                  </a:ext>
                </a:extLst>
              </p:cNvPr>
              <p:cNvCxnSpPr>
                <a:cxnSpLocks/>
              </p:cNvCxnSpPr>
              <p:nvPr/>
            </p:nvCxnSpPr>
            <p:spPr bwMode="auto">
              <a:xfrm>
                <a:off x="95416" y="28677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92E7C935-CF33-31B6-A7A7-AB71250561CD}"/>
                  </a:ext>
                </a:extLst>
              </p:cNvPr>
              <p:cNvCxnSpPr>
                <a:cxnSpLocks/>
              </p:cNvCxnSpPr>
              <p:nvPr/>
            </p:nvCxnSpPr>
            <p:spPr bwMode="auto">
              <a:xfrm>
                <a:off x="95416" y="3020170"/>
                <a:ext cx="67586" cy="0"/>
              </a:xfrm>
              <a:prstGeom prst="line">
                <a:avLst/>
              </a:prstGeom>
              <a:noFill/>
              <a:ln w="28575" cap="flat" cmpd="sng" algn="ctr">
                <a:solidFill>
                  <a:schemeClr val="bg1"/>
                </a:solidFill>
                <a:prstDash val="solid"/>
                <a:round/>
                <a:headEnd type="none" w="med" len="med"/>
                <a:tailEnd type="none" w="med" len="med"/>
              </a:ln>
              <a:effectLst/>
            </p:spPr>
          </p:cxnSp>
        </p:grpSp>
        <p:sp>
          <p:nvSpPr>
            <p:cNvPr id="73" name="TextBox 72">
              <a:extLst>
                <a:ext uri="{FF2B5EF4-FFF2-40B4-BE49-F238E27FC236}">
                  <a16:creationId xmlns:a16="http://schemas.microsoft.com/office/drawing/2014/main" id="{4978490F-CFB7-5461-A4A4-B830440D16CC}"/>
                </a:ext>
              </a:extLst>
            </p:cNvPr>
            <p:cNvSpPr txBox="1"/>
            <p:nvPr/>
          </p:nvSpPr>
          <p:spPr bwMode="auto">
            <a:xfrm>
              <a:off x="2667229" y="1979563"/>
              <a:ext cx="86594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VTP-50469</a:t>
              </a:r>
            </a:p>
          </p:txBody>
        </p:sp>
        <p:sp>
          <p:nvSpPr>
            <p:cNvPr id="75" name="TextBox 74">
              <a:extLst>
                <a:ext uri="{FF2B5EF4-FFF2-40B4-BE49-F238E27FC236}">
                  <a16:creationId xmlns:a16="http://schemas.microsoft.com/office/drawing/2014/main" id="{8C227F19-C915-B66F-0305-F7057C263A4B}"/>
                </a:ext>
              </a:extLst>
            </p:cNvPr>
            <p:cNvSpPr txBox="1"/>
            <p:nvPr/>
          </p:nvSpPr>
          <p:spPr bwMode="auto">
            <a:xfrm>
              <a:off x="1324465" y="1943492"/>
              <a:ext cx="32573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ns</a:t>
              </a:r>
            </a:p>
          </p:txBody>
        </p:sp>
        <p:sp>
          <p:nvSpPr>
            <p:cNvPr id="77" name="TextBox 76">
              <a:extLst>
                <a:ext uri="{FF2B5EF4-FFF2-40B4-BE49-F238E27FC236}">
                  <a16:creationId xmlns:a16="http://schemas.microsoft.com/office/drawing/2014/main" id="{177C1303-4BCC-6E51-3B2F-7B388E5ADECF}"/>
                </a:ext>
              </a:extLst>
            </p:cNvPr>
            <p:cNvSpPr txBox="1"/>
            <p:nvPr/>
          </p:nvSpPr>
          <p:spPr bwMode="auto">
            <a:xfrm>
              <a:off x="1495719" y="1728246"/>
              <a:ext cx="32573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ns</a:t>
              </a:r>
            </a:p>
          </p:txBody>
        </p:sp>
        <p:sp>
          <p:nvSpPr>
            <p:cNvPr id="79" name="TextBox 78">
              <a:extLst>
                <a:ext uri="{FF2B5EF4-FFF2-40B4-BE49-F238E27FC236}">
                  <a16:creationId xmlns:a16="http://schemas.microsoft.com/office/drawing/2014/main" id="{16D62234-F4FD-D498-C6F7-84AF37EF8237}"/>
                </a:ext>
              </a:extLst>
            </p:cNvPr>
            <p:cNvSpPr txBox="1"/>
            <p:nvPr/>
          </p:nvSpPr>
          <p:spPr bwMode="auto">
            <a:xfrm>
              <a:off x="1674828" y="1728246"/>
              <a:ext cx="32573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ns</a:t>
              </a:r>
            </a:p>
          </p:txBody>
        </p:sp>
        <p:sp>
          <p:nvSpPr>
            <p:cNvPr id="81" name="TextBox 80">
              <a:extLst>
                <a:ext uri="{FF2B5EF4-FFF2-40B4-BE49-F238E27FC236}">
                  <a16:creationId xmlns:a16="http://schemas.microsoft.com/office/drawing/2014/main" id="{1C259171-A7E9-67BD-3E90-44C64479529C}"/>
                </a:ext>
              </a:extLst>
            </p:cNvPr>
            <p:cNvSpPr txBox="1"/>
            <p:nvPr/>
          </p:nvSpPr>
          <p:spPr bwMode="auto">
            <a:xfrm>
              <a:off x="1725105" y="3004007"/>
              <a:ext cx="974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83" name="TextBox 82">
              <a:extLst>
                <a:ext uri="{FF2B5EF4-FFF2-40B4-BE49-F238E27FC236}">
                  <a16:creationId xmlns:a16="http://schemas.microsoft.com/office/drawing/2014/main" id="{BC790794-8A02-FC09-68ED-D93413DA17D2}"/>
                </a:ext>
              </a:extLst>
            </p:cNvPr>
            <p:cNvSpPr txBox="1"/>
            <p:nvPr/>
          </p:nvSpPr>
          <p:spPr bwMode="auto">
            <a:xfrm>
              <a:off x="1842940" y="2999293"/>
              <a:ext cx="974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85" name="TextBox 84">
              <a:extLst>
                <a:ext uri="{FF2B5EF4-FFF2-40B4-BE49-F238E27FC236}">
                  <a16:creationId xmlns:a16="http://schemas.microsoft.com/office/drawing/2014/main" id="{32E3AF4F-8025-A7D6-3ACF-959533BD9694}"/>
                </a:ext>
              </a:extLst>
            </p:cNvPr>
            <p:cNvSpPr txBox="1"/>
            <p:nvPr/>
          </p:nvSpPr>
          <p:spPr bwMode="auto">
            <a:xfrm>
              <a:off x="2366128" y="2991437"/>
              <a:ext cx="974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87" name="TextBox 86">
              <a:extLst>
                <a:ext uri="{FF2B5EF4-FFF2-40B4-BE49-F238E27FC236}">
                  <a16:creationId xmlns:a16="http://schemas.microsoft.com/office/drawing/2014/main" id="{5654CCAB-5081-DB9B-6568-F020E0C5E9CA}"/>
                </a:ext>
              </a:extLst>
            </p:cNvPr>
            <p:cNvSpPr txBox="1"/>
            <p:nvPr/>
          </p:nvSpPr>
          <p:spPr bwMode="auto">
            <a:xfrm>
              <a:off x="1214487" y="2735343"/>
              <a:ext cx="21838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r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t>
              </a:r>
            </a:p>
          </p:txBody>
        </p:sp>
        <p:sp>
          <p:nvSpPr>
            <p:cNvPr id="88" name="Freeform: Shape 87">
              <a:extLst>
                <a:ext uri="{FF2B5EF4-FFF2-40B4-BE49-F238E27FC236}">
                  <a16:creationId xmlns:a16="http://schemas.microsoft.com/office/drawing/2014/main" id="{FDFD7A00-CCE2-4B9B-E29B-F10F7AD8031B}"/>
                </a:ext>
              </a:extLst>
            </p:cNvPr>
            <p:cNvSpPr/>
            <p:nvPr/>
          </p:nvSpPr>
          <p:spPr bwMode="auto">
            <a:xfrm>
              <a:off x="2846895" y="2202730"/>
              <a:ext cx="499620" cy="56561"/>
            </a:xfrm>
            <a:custGeom>
              <a:avLst/>
              <a:gdLst>
                <a:gd name="connsiteX0" fmla="*/ 0 w 499620"/>
                <a:gd name="connsiteY0" fmla="*/ 53418 h 56561"/>
                <a:gd name="connsiteX1" fmla="*/ 0 w 499620"/>
                <a:gd name="connsiteY1" fmla="*/ 0 h 56561"/>
                <a:gd name="connsiteX2" fmla="*/ 499620 w 499620"/>
                <a:gd name="connsiteY2" fmla="*/ 0 h 56561"/>
                <a:gd name="connsiteX3" fmla="*/ 499620 w 499620"/>
                <a:gd name="connsiteY3" fmla="*/ 56561 h 56561"/>
              </a:gdLst>
              <a:ahLst/>
              <a:cxnLst>
                <a:cxn ang="0">
                  <a:pos x="connsiteX0" y="connsiteY0"/>
                </a:cxn>
                <a:cxn ang="0">
                  <a:pos x="connsiteX1" y="connsiteY1"/>
                </a:cxn>
                <a:cxn ang="0">
                  <a:pos x="connsiteX2" y="connsiteY2"/>
                </a:cxn>
                <a:cxn ang="0">
                  <a:pos x="connsiteX3" y="connsiteY3"/>
                </a:cxn>
              </a:cxnLst>
              <a:rect l="l" t="t" r="r" b="b"/>
              <a:pathLst>
                <a:path w="499620" h="56561">
                  <a:moveTo>
                    <a:pt x="0" y="53418"/>
                  </a:moveTo>
                  <a:lnTo>
                    <a:pt x="0" y="0"/>
                  </a:lnTo>
                  <a:lnTo>
                    <a:pt x="499620" y="0"/>
                  </a:lnTo>
                  <a:lnTo>
                    <a:pt x="499620" y="56561"/>
                  </a:ln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90" name="Straight Connector 89">
              <a:extLst>
                <a:ext uri="{FF2B5EF4-FFF2-40B4-BE49-F238E27FC236}">
                  <a16:creationId xmlns:a16="http://schemas.microsoft.com/office/drawing/2014/main" id="{D5CA83F0-EF9F-C68A-7918-BE4B65E484E8}"/>
                </a:ext>
              </a:extLst>
            </p:cNvPr>
            <p:cNvCxnSpPr/>
            <p:nvPr/>
          </p:nvCxnSpPr>
          <p:spPr bwMode="auto">
            <a:xfrm>
              <a:off x="2256149" y="1838226"/>
              <a:ext cx="122548" cy="0"/>
            </a:xfrm>
            <a:prstGeom prst="line">
              <a:avLst/>
            </a:prstGeom>
            <a:noFill/>
            <a:ln w="19050" cap="flat" cmpd="sng" algn="ctr">
              <a:solidFill>
                <a:schemeClr val="accent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50464256-8E2D-C0FB-8C0F-11319D380414}"/>
                </a:ext>
              </a:extLst>
            </p:cNvPr>
            <p:cNvCxnSpPr/>
            <p:nvPr/>
          </p:nvCxnSpPr>
          <p:spPr bwMode="auto">
            <a:xfrm>
              <a:off x="2091180" y="2166593"/>
              <a:ext cx="122548" cy="0"/>
            </a:xfrm>
            <a:prstGeom prst="line">
              <a:avLst/>
            </a:prstGeom>
            <a:noFill/>
            <a:ln w="19050" cap="flat" cmpd="sng" algn="ctr">
              <a:solidFill>
                <a:schemeClr val="accent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3E4E03CF-54FD-7577-8014-E7657C98E442}"/>
                </a:ext>
              </a:extLst>
            </p:cNvPr>
            <p:cNvCxnSpPr/>
            <p:nvPr/>
          </p:nvCxnSpPr>
          <p:spPr bwMode="auto">
            <a:xfrm>
              <a:off x="1918355" y="2773051"/>
              <a:ext cx="122548" cy="0"/>
            </a:xfrm>
            <a:prstGeom prst="line">
              <a:avLst/>
            </a:prstGeom>
            <a:noFill/>
            <a:ln w="19050" cap="flat" cmpd="sng" algn="ctr">
              <a:solidFill>
                <a:schemeClr val="accent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C1CA6B7A-F4B7-42A3-65E7-E89BC134A369}"/>
                </a:ext>
              </a:extLst>
            </p:cNvPr>
            <p:cNvCxnSpPr/>
            <p:nvPr/>
          </p:nvCxnSpPr>
          <p:spPr bwMode="auto">
            <a:xfrm>
              <a:off x="1098223" y="2471393"/>
              <a:ext cx="122548" cy="0"/>
            </a:xfrm>
            <a:prstGeom prst="line">
              <a:avLst/>
            </a:prstGeom>
            <a:noFill/>
            <a:ln w="19050" cap="flat" cmpd="sng" algn="ctr">
              <a:solidFill>
                <a:schemeClr val="accent1"/>
              </a:solidFill>
              <a:prstDash val="solid"/>
              <a:round/>
              <a:headEnd type="none" w="med" len="med"/>
              <a:tailEnd type="none" w="med" len="med"/>
            </a:ln>
            <a:effectLst/>
          </p:spPr>
        </p:cxnSp>
        <p:grpSp>
          <p:nvGrpSpPr>
            <p:cNvPr id="100" name="Group 99">
              <a:extLst>
                <a:ext uri="{FF2B5EF4-FFF2-40B4-BE49-F238E27FC236}">
                  <a16:creationId xmlns:a16="http://schemas.microsoft.com/office/drawing/2014/main" id="{90E70D07-D28F-C04B-80E1-6157497317E5}"/>
                </a:ext>
              </a:extLst>
            </p:cNvPr>
            <p:cNvGrpSpPr/>
            <p:nvPr/>
          </p:nvGrpSpPr>
          <p:grpSpPr>
            <a:xfrm>
              <a:off x="1764384" y="1992197"/>
              <a:ext cx="122548" cy="898690"/>
              <a:chOff x="1764384" y="1992197"/>
              <a:chExt cx="122548" cy="898690"/>
            </a:xfrm>
          </p:grpSpPr>
          <p:grpSp>
            <p:nvGrpSpPr>
              <p:cNvPr id="99" name="Group 98">
                <a:extLst>
                  <a:ext uri="{FF2B5EF4-FFF2-40B4-BE49-F238E27FC236}">
                    <a16:creationId xmlns:a16="http://schemas.microsoft.com/office/drawing/2014/main" id="{FF226414-3991-EE1D-4692-C81AE9BD25D5}"/>
                  </a:ext>
                </a:extLst>
              </p:cNvPr>
              <p:cNvGrpSpPr/>
              <p:nvPr/>
            </p:nvGrpSpPr>
            <p:grpSpPr>
              <a:xfrm>
                <a:off x="1784808" y="1995339"/>
                <a:ext cx="65988" cy="893975"/>
                <a:chOff x="1759671" y="1995339"/>
                <a:chExt cx="122548" cy="893975"/>
              </a:xfrm>
            </p:grpSpPr>
            <p:cxnSp>
              <p:nvCxnSpPr>
                <p:cNvPr id="94" name="Straight Connector 93">
                  <a:extLst>
                    <a:ext uri="{FF2B5EF4-FFF2-40B4-BE49-F238E27FC236}">
                      <a16:creationId xmlns:a16="http://schemas.microsoft.com/office/drawing/2014/main" id="{E1263B1E-33C7-CA9B-1A50-5C536E120E17}"/>
                    </a:ext>
                  </a:extLst>
                </p:cNvPr>
                <p:cNvCxnSpPr>
                  <a:cxnSpLocks/>
                </p:cNvCxnSpPr>
                <p:nvPr/>
              </p:nvCxnSpPr>
              <p:spPr bwMode="auto">
                <a:xfrm>
                  <a:off x="1759671" y="2889314"/>
                  <a:ext cx="122548" cy="0"/>
                </a:xfrm>
                <a:prstGeom prst="line">
                  <a:avLst/>
                </a:prstGeom>
                <a:noFill/>
                <a:ln w="19050" cap="flat" cmpd="sng" algn="ctr">
                  <a:solidFill>
                    <a:schemeClr val="accent1"/>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00480224-1FEA-C8B6-26B9-91421AA8DF0C}"/>
                    </a:ext>
                  </a:extLst>
                </p:cNvPr>
                <p:cNvCxnSpPr>
                  <a:cxnSpLocks/>
                </p:cNvCxnSpPr>
                <p:nvPr/>
              </p:nvCxnSpPr>
              <p:spPr bwMode="auto">
                <a:xfrm>
                  <a:off x="1759671" y="1995339"/>
                  <a:ext cx="122548" cy="0"/>
                </a:xfrm>
                <a:prstGeom prst="line">
                  <a:avLst/>
                </a:prstGeom>
                <a:noFill/>
                <a:ln w="19050" cap="flat" cmpd="sng" algn="ctr">
                  <a:solidFill>
                    <a:schemeClr val="accent1"/>
                  </a:solidFill>
                  <a:prstDash val="solid"/>
                  <a:round/>
                  <a:headEnd type="none" w="med" len="med"/>
                  <a:tailEnd type="none" w="med" len="med"/>
                </a:ln>
                <a:effectLst/>
              </p:spPr>
            </p:cxnSp>
          </p:grpSp>
          <p:cxnSp>
            <p:nvCxnSpPr>
              <p:cNvPr id="96" name="Straight Connector 95">
                <a:extLst>
                  <a:ext uri="{FF2B5EF4-FFF2-40B4-BE49-F238E27FC236}">
                    <a16:creationId xmlns:a16="http://schemas.microsoft.com/office/drawing/2014/main" id="{76A44BD3-CA21-7773-671C-960064C97624}"/>
                  </a:ext>
                </a:extLst>
              </p:cNvPr>
              <p:cNvCxnSpPr>
                <a:cxnSpLocks/>
              </p:cNvCxnSpPr>
              <p:nvPr/>
            </p:nvCxnSpPr>
            <p:spPr bwMode="auto">
              <a:xfrm>
                <a:off x="1819374" y="1992197"/>
                <a:ext cx="0" cy="898690"/>
              </a:xfrm>
              <a:prstGeom prst="line">
                <a:avLst/>
              </a:prstGeom>
              <a:noFill/>
              <a:ln w="19050" cap="flat" cmpd="sng" algn="ctr">
                <a:solidFill>
                  <a:schemeClr val="accent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08966ACD-A01B-8DA3-A30D-A6741F981ABB}"/>
                  </a:ext>
                </a:extLst>
              </p:cNvPr>
              <p:cNvCxnSpPr/>
              <p:nvPr/>
            </p:nvCxnSpPr>
            <p:spPr bwMode="auto">
              <a:xfrm>
                <a:off x="1764384" y="2439970"/>
                <a:ext cx="122548"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1" name="Group 100">
              <a:extLst>
                <a:ext uri="{FF2B5EF4-FFF2-40B4-BE49-F238E27FC236}">
                  <a16:creationId xmlns:a16="http://schemas.microsoft.com/office/drawing/2014/main" id="{A99D9BAE-5259-FCAC-C4CF-84321E8FE0C6}"/>
                </a:ext>
              </a:extLst>
            </p:cNvPr>
            <p:cNvGrpSpPr/>
            <p:nvPr/>
          </p:nvGrpSpPr>
          <p:grpSpPr>
            <a:xfrm>
              <a:off x="1599414" y="1982770"/>
              <a:ext cx="122548" cy="777711"/>
              <a:chOff x="1764384" y="1992197"/>
              <a:chExt cx="122548" cy="898690"/>
            </a:xfrm>
          </p:grpSpPr>
          <p:grpSp>
            <p:nvGrpSpPr>
              <p:cNvPr id="102" name="Group 101">
                <a:extLst>
                  <a:ext uri="{FF2B5EF4-FFF2-40B4-BE49-F238E27FC236}">
                    <a16:creationId xmlns:a16="http://schemas.microsoft.com/office/drawing/2014/main" id="{8536FFAB-788F-C902-0C3A-CEF8B3A7095E}"/>
                  </a:ext>
                </a:extLst>
              </p:cNvPr>
              <p:cNvGrpSpPr/>
              <p:nvPr/>
            </p:nvGrpSpPr>
            <p:grpSpPr>
              <a:xfrm>
                <a:off x="1784808" y="1995339"/>
                <a:ext cx="65988" cy="893975"/>
                <a:chOff x="1759671" y="1995339"/>
                <a:chExt cx="122548" cy="893975"/>
              </a:xfrm>
            </p:grpSpPr>
            <p:cxnSp>
              <p:nvCxnSpPr>
                <p:cNvPr id="105" name="Straight Connector 104">
                  <a:extLst>
                    <a:ext uri="{FF2B5EF4-FFF2-40B4-BE49-F238E27FC236}">
                      <a16:creationId xmlns:a16="http://schemas.microsoft.com/office/drawing/2014/main" id="{75F55785-7D25-D5DE-8BCB-FE1C75045BC7}"/>
                    </a:ext>
                  </a:extLst>
                </p:cNvPr>
                <p:cNvCxnSpPr>
                  <a:cxnSpLocks/>
                </p:cNvCxnSpPr>
                <p:nvPr/>
              </p:nvCxnSpPr>
              <p:spPr bwMode="auto">
                <a:xfrm>
                  <a:off x="1759671" y="2889314"/>
                  <a:ext cx="122548" cy="0"/>
                </a:xfrm>
                <a:prstGeom prst="line">
                  <a:avLst/>
                </a:prstGeom>
                <a:noFill/>
                <a:ln w="19050" cap="flat" cmpd="sng" algn="ctr">
                  <a:solidFill>
                    <a:schemeClr val="accent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4CBB00F5-3680-BA33-3641-968E2D0847D1}"/>
                    </a:ext>
                  </a:extLst>
                </p:cNvPr>
                <p:cNvCxnSpPr>
                  <a:cxnSpLocks/>
                </p:cNvCxnSpPr>
                <p:nvPr/>
              </p:nvCxnSpPr>
              <p:spPr bwMode="auto">
                <a:xfrm>
                  <a:off x="1759671" y="1995339"/>
                  <a:ext cx="122548" cy="0"/>
                </a:xfrm>
                <a:prstGeom prst="line">
                  <a:avLst/>
                </a:prstGeom>
                <a:noFill/>
                <a:ln w="19050" cap="flat" cmpd="sng" algn="ctr">
                  <a:solidFill>
                    <a:schemeClr val="accent1"/>
                  </a:solidFill>
                  <a:prstDash val="solid"/>
                  <a:round/>
                  <a:headEnd type="none" w="med" len="med"/>
                  <a:tailEnd type="none" w="med" len="med"/>
                </a:ln>
                <a:effectLst/>
              </p:spPr>
            </p:cxnSp>
          </p:grpSp>
          <p:cxnSp>
            <p:nvCxnSpPr>
              <p:cNvPr id="103" name="Straight Connector 102">
                <a:extLst>
                  <a:ext uri="{FF2B5EF4-FFF2-40B4-BE49-F238E27FC236}">
                    <a16:creationId xmlns:a16="http://schemas.microsoft.com/office/drawing/2014/main" id="{BFB86C23-28C0-7EE6-AA79-CA9F85E59F70}"/>
                  </a:ext>
                </a:extLst>
              </p:cNvPr>
              <p:cNvCxnSpPr>
                <a:cxnSpLocks/>
              </p:cNvCxnSpPr>
              <p:nvPr/>
            </p:nvCxnSpPr>
            <p:spPr bwMode="auto">
              <a:xfrm>
                <a:off x="1819374" y="1992197"/>
                <a:ext cx="0" cy="898690"/>
              </a:xfrm>
              <a:prstGeom prst="line">
                <a:avLst/>
              </a:prstGeom>
              <a:noFill/>
              <a:ln w="19050" cap="flat" cmpd="sng" algn="ctr">
                <a:solidFill>
                  <a:schemeClr val="accent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3B3B5D32-896E-4089-98BC-BED3798354C8}"/>
                  </a:ext>
                </a:extLst>
              </p:cNvPr>
              <p:cNvCxnSpPr/>
              <p:nvPr/>
            </p:nvCxnSpPr>
            <p:spPr bwMode="auto">
              <a:xfrm>
                <a:off x="1764384" y="2439970"/>
                <a:ext cx="122548"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07" name="Group 106">
              <a:extLst>
                <a:ext uri="{FF2B5EF4-FFF2-40B4-BE49-F238E27FC236}">
                  <a16:creationId xmlns:a16="http://schemas.microsoft.com/office/drawing/2014/main" id="{49FE67B8-03AA-2ABD-8333-DB3429596D4F}"/>
                </a:ext>
              </a:extLst>
            </p:cNvPr>
            <p:cNvGrpSpPr/>
            <p:nvPr/>
          </p:nvGrpSpPr>
          <p:grpSpPr>
            <a:xfrm>
              <a:off x="1434446" y="2243581"/>
              <a:ext cx="122548" cy="816988"/>
              <a:chOff x="1764384" y="1992197"/>
              <a:chExt cx="122548" cy="898690"/>
            </a:xfrm>
          </p:grpSpPr>
          <p:grpSp>
            <p:nvGrpSpPr>
              <p:cNvPr id="108" name="Group 107">
                <a:extLst>
                  <a:ext uri="{FF2B5EF4-FFF2-40B4-BE49-F238E27FC236}">
                    <a16:creationId xmlns:a16="http://schemas.microsoft.com/office/drawing/2014/main" id="{7CDEC33D-37C8-DF76-384E-E1BB2F3A3EFA}"/>
                  </a:ext>
                </a:extLst>
              </p:cNvPr>
              <p:cNvGrpSpPr/>
              <p:nvPr/>
            </p:nvGrpSpPr>
            <p:grpSpPr>
              <a:xfrm>
                <a:off x="1784808" y="1995339"/>
                <a:ext cx="65988" cy="893975"/>
                <a:chOff x="1759671" y="1995339"/>
                <a:chExt cx="122548" cy="893975"/>
              </a:xfrm>
            </p:grpSpPr>
            <p:cxnSp>
              <p:nvCxnSpPr>
                <p:cNvPr id="111" name="Straight Connector 110">
                  <a:extLst>
                    <a:ext uri="{FF2B5EF4-FFF2-40B4-BE49-F238E27FC236}">
                      <a16:creationId xmlns:a16="http://schemas.microsoft.com/office/drawing/2014/main" id="{E4C7C3F4-96F7-3228-C8D8-A8EF2A274418}"/>
                    </a:ext>
                  </a:extLst>
                </p:cNvPr>
                <p:cNvCxnSpPr>
                  <a:cxnSpLocks/>
                </p:cNvCxnSpPr>
                <p:nvPr/>
              </p:nvCxnSpPr>
              <p:spPr bwMode="auto">
                <a:xfrm>
                  <a:off x="1759671" y="2889314"/>
                  <a:ext cx="122548" cy="0"/>
                </a:xfrm>
                <a:prstGeom prst="line">
                  <a:avLst/>
                </a:prstGeom>
                <a:noFill/>
                <a:ln w="19050" cap="flat" cmpd="sng" algn="ctr">
                  <a:solidFill>
                    <a:schemeClr val="accent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199C0BB9-0A78-9B79-57E1-DCB72B6D3F37}"/>
                    </a:ext>
                  </a:extLst>
                </p:cNvPr>
                <p:cNvCxnSpPr>
                  <a:cxnSpLocks/>
                </p:cNvCxnSpPr>
                <p:nvPr/>
              </p:nvCxnSpPr>
              <p:spPr bwMode="auto">
                <a:xfrm>
                  <a:off x="1759671" y="1995339"/>
                  <a:ext cx="122548" cy="0"/>
                </a:xfrm>
                <a:prstGeom prst="line">
                  <a:avLst/>
                </a:prstGeom>
                <a:noFill/>
                <a:ln w="19050" cap="flat" cmpd="sng" algn="ctr">
                  <a:solidFill>
                    <a:schemeClr val="accent1"/>
                  </a:solidFill>
                  <a:prstDash val="solid"/>
                  <a:round/>
                  <a:headEnd type="none" w="med" len="med"/>
                  <a:tailEnd type="none" w="med" len="med"/>
                </a:ln>
                <a:effectLst/>
              </p:spPr>
            </p:cxnSp>
          </p:grpSp>
          <p:cxnSp>
            <p:nvCxnSpPr>
              <p:cNvPr id="109" name="Straight Connector 108">
                <a:extLst>
                  <a:ext uri="{FF2B5EF4-FFF2-40B4-BE49-F238E27FC236}">
                    <a16:creationId xmlns:a16="http://schemas.microsoft.com/office/drawing/2014/main" id="{302FDC81-3B69-0E50-83E2-B5D6E57DF138}"/>
                  </a:ext>
                </a:extLst>
              </p:cNvPr>
              <p:cNvCxnSpPr>
                <a:cxnSpLocks/>
              </p:cNvCxnSpPr>
              <p:nvPr/>
            </p:nvCxnSpPr>
            <p:spPr bwMode="auto">
              <a:xfrm>
                <a:off x="1819374" y="1992197"/>
                <a:ext cx="0" cy="898690"/>
              </a:xfrm>
              <a:prstGeom prst="line">
                <a:avLst/>
              </a:prstGeom>
              <a:noFill/>
              <a:ln w="19050" cap="flat" cmpd="sng" algn="ctr">
                <a:solidFill>
                  <a:schemeClr val="accent1"/>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E82F0BD1-E3FE-E478-C937-B12B922D3273}"/>
                  </a:ext>
                </a:extLst>
              </p:cNvPr>
              <p:cNvCxnSpPr/>
              <p:nvPr/>
            </p:nvCxnSpPr>
            <p:spPr bwMode="auto">
              <a:xfrm>
                <a:off x="1764384" y="2439970"/>
                <a:ext cx="122548"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13" name="Group 112">
              <a:extLst>
                <a:ext uri="{FF2B5EF4-FFF2-40B4-BE49-F238E27FC236}">
                  <a16:creationId xmlns:a16="http://schemas.microsoft.com/office/drawing/2014/main" id="{62FF2235-71B0-1031-9B14-D767747B7A0B}"/>
                </a:ext>
              </a:extLst>
            </p:cNvPr>
            <p:cNvGrpSpPr/>
            <p:nvPr/>
          </p:nvGrpSpPr>
          <p:grpSpPr>
            <a:xfrm>
              <a:off x="1269477" y="2916024"/>
              <a:ext cx="122548" cy="205819"/>
              <a:chOff x="1764384" y="1992197"/>
              <a:chExt cx="122548" cy="898690"/>
            </a:xfrm>
          </p:grpSpPr>
          <p:grpSp>
            <p:nvGrpSpPr>
              <p:cNvPr id="114" name="Group 113">
                <a:extLst>
                  <a:ext uri="{FF2B5EF4-FFF2-40B4-BE49-F238E27FC236}">
                    <a16:creationId xmlns:a16="http://schemas.microsoft.com/office/drawing/2014/main" id="{08C296EA-2D38-FBE2-F92E-49F04A73BA1F}"/>
                  </a:ext>
                </a:extLst>
              </p:cNvPr>
              <p:cNvGrpSpPr/>
              <p:nvPr/>
            </p:nvGrpSpPr>
            <p:grpSpPr>
              <a:xfrm>
                <a:off x="1784808" y="1995339"/>
                <a:ext cx="65988" cy="893975"/>
                <a:chOff x="1759671" y="1995339"/>
                <a:chExt cx="122548" cy="893975"/>
              </a:xfrm>
            </p:grpSpPr>
            <p:cxnSp>
              <p:nvCxnSpPr>
                <p:cNvPr id="117" name="Straight Connector 116">
                  <a:extLst>
                    <a:ext uri="{FF2B5EF4-FFF2-40B4-BE49-F238E27FC236}">
                      <a16:creationId xmlns:a16="http://schemas.microsoft.com/office/drawing/2014/main" id="{7F77702C-D737-4C46-EE04-0A78B8186737}"/>
                    </a:ext>
                  </a:extLst>
                </p:cNvPr>
                <p:cNvCxnSpPr>
                  <a:cxnSpLocks/>
                </p:cNvCxnSpPr>
                <p:nvPr/>
              </p:nvCxnSpPr>
              <p:spPr bwMode="auto">
                <a:xfrm>
                  <a:off x="1759671" y="2889314"/>
                  <a:ext cx="122548" cy="0"/>
                </a:xfrm>
                <a:prstGeom prst="line">
                  <a:avLst/>
                </a:prstGeom>
                <a:noFill/>
                <a:ln w="19050" cap="flat" cmpd="sng" algn="ctr">
                  <a:solidFill>
                    <a:schemeClr val="accent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B078C064-5BE3-726D-47A7-2C12EEB99D3A}"/>
                    </a:ext>
                  </a:extLst>
                </p:cNvPr>
                <p:cNvCxnSpPr>
                  <a:cxnSpLocks/>
                </p:cNvCxnSpPr>
                <p:nvPr/>
              </p:nvCxnSpPr>
              <p:spPr bwMode="auto">
                <a:xfrm>
                  <a:off x="1759671" y="1995339"/>
                  <a:ext cx="122548" cy="0"/>
                </a:xfrm>
                <a:prstGeom prst="line">
                  <a:avLst/>
                </a:prstGeom>
                <a:noFill/>
                <a:ln w="19050" cap="flat" cmpd="sng" algn="ctr">
                  <a:solidFill>
                    <a:schemeClr val="accent1"/>
                  </a:solidFill>
                  <a:prstDash val="solid"/>
                  <a:round/>
                  <a:headEnd type="none" w="med" len="med"/>
                  <a:tailEnd type="none" w="med" len="med"/>
                </a:ln>
                <a:effectLst/>
              </p:spPr>
            </p:cxnSp>
          </p:grpSp>
          <p:cxnSp>
            <p:nvCxnSpPr>
              <p:cNvPr id="115" name="Straight Connector 114">
                <a:extLst>
                  <a:ext uri="{FF2B5EF4-FFF2-40B4-BE49-F238E27FC236}">
                    <a16:creationId xmlns:a16="http://schemas.microsoft.com/office/drawing/2014/main" id="{D6618A2C-F990-D73A-BE85-36E4F9CCFC00}"/>
                  </a:ext>
                </a:extLst>
              </p:cNvPr>
              <p:cNvCxnSpPr>
                <a:cxnSpLocks/>
              </p:cNvCxnSpPr>
              <p:nvPr/>
            </p:nvCxnSpPr>
            <p:spPr bwMode="auto">
              <a:xfrm>
                <a:off x="1819374" y="1992197"/>
                <a:ext cx="0" cy="898690"/>
              </a:xfrm>
              <a:prstGeom prst="line">
                <a:avLst/>
              </a:prstGeom>
              <a:noFill/>
              <a:ln w="19050" cap="flat" cmpd="sng" algn="ctr">
                <a:solidFill>
                  <a:schemeClr val="accent1"/>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FE24BDB9-3F83-3E58-5FE8-F07A8D819CB3}"/>
                  </a:ext>
                </a:extLst>
              </p:cNvPr>
              <p:cNvCxnSpPr/>
              <p:nvPr/>
            </p:nvCxnSpPr>
            <p:spPr bwMode="auto">
              <a:xfrm>
                <a:off x="1764384" y="2439970"/>
                <a:ext cx="122548" cy="0"/>
              </a:xfrm>
              <a:prstGeom prst="line">
                <a:avLst/>
              </a:prstGeom>
              <a:noFill/>
              <a:ln w="19050" cap="flat" cmpd="sng" algn="ctr">
                <a:solidFill>
                  <a:schemeClr val="accent1"/>
                </a:solidFill>
                <a:prstDash val="solid"/>
                <a:round/>
                <a:headEnd type="none" w="med" len="med"/>
                <a:tailEnd type="none" w="med" len="med"/>
              </a:ln>
              <a:effectLst/>
            </p:spPr>
          </p:cxnSp>
        </p:grpSp>
        <p:sp>
          <p:nvSpPr>
            <p:cNvPr id="119" name="Oval 118">
              <a:extLst>
                <a:ext uri="{FF2B5EF4-FFF2-40B4-BE49-F238E27FC236}">
                  <a16:creationId xmlns:a16="http://schemas.microsoft.com/office/drawing/2014/main" id="{A59B0175-3118-8677-3578-6BF801DB3EE4}"/>
                </a:ext>
              </a:extLst>
            </p:cNvPr>
            <p:cNvSpPr/>
            <p:nvPr/>
          </p:nvSpPr>
          <p:spPr bwMode="auto">
            <a:xfrm>
              <a:off x="2290713" y="1806803"/>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1" name="Oval 120">
              <a:extLst>
                <a:ext uri="{FF2B5EF4-FFF2-40B4-BE49-F238E27FC236}">
                  <a16:creationId xmlns:a16="http://schemas.microsoft.com/office/drawing/2014/main" id="{A3F869F4-0EF8-BF94-03D1-4DB601F34CC6}"/>
                </a:ext>
              </a:extLst>
            </p:cNvPr>
            <p:cNvSpPr/>
            <p:nvPr/>
          </p:nvSpPr>
          <p:spPr bwMode="auto">
            <a:xfrm>
              <a:off x="2122602" y="2141455"/>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3" name="Oval 122">
              <a:extLst>
                <a:ext uri="{FF2B5EF4-FFF2-40B4-BE49-F238E27FC236}">
                  <a16:creationId xmlns:a16="http://schemas.microsoft.com/office/drawing/2014/main" id="{CA814691-4370-DBCD-D5A0-1C9A3466933A}"/>
                </a:ext>
              </a:extLst>
            </p:cNvPr>
            <p:cNvSpPr/>
            <p:nvPr/>
          </p:nvSpPr>
          <p:spPr bwMode="auto">
            <a:xfrm>
              <a:off x="1957633" y="2749483"/>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5" name="Oval 124">
              <a:extLst>
                <a:ext uri="{FF2B5EF4-FFF2-40B4-BE49-F238E27FC236}">
                  <a16:creationId xmlns:a16="http://schemas.microsoft.com/office/drawing/2014/main" id="{4DC8535C-864A-0E3A-718E-6C84FE1BD403}"/>
                </a:ext>
              </a:extLst>
            </p:cNvPr>
            <p:cNvSpPr/>
            <p:nvPr/>
          </p:nvSpPr>
          <p:spPr bwMode="auto">
            <a:xfrm>
              <a:off x="1795806" y="2103748"/>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7" name="Oval 126">
              <a:extLst>
                <a:ext uri="{FF2B5EF4-FFF2-40B4-BE49-F238E27FC236}">
                  <a16:creationId xmlns:a16="http://schemas.microsoft.com/office/drawing/2014/main" id="{D22D64F1-22DA-263C-71D6-8E36D8B25A21}"/>
                </a:ext>
              </a:extLst>
            </p:cNvPr>
            <p:cNvSpPr/>
            <p:nvPr/>
          </p:nvSpPr>
          <p:spPr bwMode="auto">
            <a:xfrm>
              <a:off x="1791093" y="2736915"/>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9" name="Oval 128">
              <a:extLst>
                <a:ext uri="{FF2B5EF4-FFF2-40B4-BE49-F238E27FC236}">
                  <a16:creationId xmlns:a16="http://schemas.microsoft.com/office/drawing/2014/main" id="{4EBD56CD-B06F-65D7-D872-7AB1631E22B4}"/>
                </a:ext>
              </a:extLst>
            </p:cNvPr>
            <p:cNvSpPr/>
            <p:nvPr/>
          </p:nvSpPr>
          <p:spPr bwMode="auto">
            <a:xfrm>
              <a:off x="1629265" y="2028332"/>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1" name="Oval 130">
              <a:extLst>
                <a:ext uri="{FF2B5EF4-FFF2-40B4-BE49-F238E27FC236}">
                  <a16:creationId xmlns:a16="http://schemas.microsoft.com/office/drawing/2014/main" id="{635CAF64-6624-6B12-EAF6-7553844D434D}"/>
                </a:ext>
              </a:extLst>
            </p:cNvPr>
            <p:cNvSpPr/>
            <p:nvPr/>
          </p:nvSpPr>
          <p:spPr bwMode="auto">
            <a:xfrm>
              <a:off x="1624552" y="2227866"/>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3" name="Oval 132">
              <a:extLst>
                <a:ext uri="{FF2B5EF4-FFF2-40B4-BE49-F238E27FC236}">
                  <a16:creationId xmlns:a16="http://schemas.microsoft.com/office/drawing/2014/main" id="{31531822-7486-7EB5-606C-968AFC3F991D}"/>
                </a:ext>
              </a:extLst>
            </p:cNvPr>
            <p:cNvSpPr/>
            <p:nvPr/>
          </p:nvSpPr>
          <p:spPr bwMode="auto">
            <a:xfrm>
              <a:off x="1622981" y="2776192"/>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5" name="Oval 134">
              <a:extLst>
                <a:ext uri="{FF2B5EF4-FFF2-40B4-BE49-F238E27FC236}">
                  <a16:creationId xmlns:a16="http://schemas.microsoft.com/office/drawing/2014/main" id="{BD56C371-C735-1E1D-8279-0CD0ABEBFDCD}"/>
                </a:ext>
              </a:extLst>
            </p:cNvPr>
            <p:cNvSpPr/>
            <p:nvPr/>
          </p:nvSpPr>
          <p:spPr bwMode="auto">
            <a:xfrm>
              <a:off x="1458011" y="2174447"/>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 name="Oval 136">
              <a:extLst>
                <a:ext uri="{FF2B5EF4-FFF2-40B4-BE49-F238E27FC236}">
                  <a16:creationId xmlns:a16="http://schemas.microsoft.com/office/drawing/2014/main" id="{518F7BA0-A873-579D-1803-8D91255C9A6E}"/>
                </a:ext>
              </a:extLst>
            </p:cNvPr>
            <p:cNvSpPr/>
            <p:nvPr/>
          </p:nvSpPr>
          <p:spPr bwMode="auto">
            <a:xfrm>
              <a:off x="1459582" y="2703920"/>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 name="Oval 138">
              <a:extLst>
                <a:ext uri="{FF2B5EF4-FFF2-40B4-BE49-F238E27FC236}">
                  <a16:creationId xmlns:a16="http://schemas.microsoft.com/office/drawing/2014/main" id="{46A217F6-537B-0C7B-A4CF-BB4466524E63}"/>
                </a:ext>
              </a:extLst>
            </p:cNvPr>
            <p:cNvSpPr/>
            <p:nvPr/>
          </p:nvSpPr>
          <p:spPr bwMode="auto">
            <a:xfrm>
              <a:off x="1454869" y="2997722"/>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1" name="Oval 140">
              <a:extLst>
                <a:ext uri="{FF2B5EF4-FFF2-40B4-BE49-F238E27FC236}">
                  <a16:creationId xmlns:a16="http://schemas.microsoft.com/office/drawing/2014/main" id="{61A474C1-CAC4-441A-B2B2-82E4735A815F}"/>
                </a:ext>
              </a:extLst>
            </p:cNvPr>
            <p:cNvSpPr/>
            <p:nvPr/>
          </p:nvSpPr>
          <p:spPr bwMode="auto">
            <a:xfrm>
              <a:off x="1271046" y="2920737"/>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3" name="Oval 142">
              <a:extLst>
                <a:ext uri="{FF2B5EF4-FFF2-40B4-BE49-F238E27FC236}">
                  <a16:creationId xmlns:a16="http://schemas.microsoft.com/office/drawing/2014/main" id="{8F04B9BB-AE09-D903-0504-A085C79BB1A6}"/>
                </a:ext>
              </a:extLst>
            </p:cNvPr>
            <p:cNvSpPr/>
            <p:nvPr/>
          </p:nvSpPr>
          <p:spPr bwMode="auto">
            <a:xfrm>
              <a:off x="1326036" y="2934877"/>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5" name="Oval 144">
              <a:extLst>
                <a:ext uri="{FF2B5EF4-FFF2-40B4-BE49-F238E27FC236}">
                  <a16:creationId xmlns:a16="http://schemas.microsoft.com/office/drawing/2014/main" id="{352F23DB-18E0-E1A4-5DD1-16F8DC87D9A1}"/>
                </a:ext>
              </a:extLst>
            </p:cNvPr>
            <p:cNvSpPr/>
            <p:nvPr/>
          </p:nvSpPr>
          <p:spPr bwMode="auto">
            <a:xfrm>
              <a:off x="1286758" y="3109273"/>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7" name="Oval 146">
              <a:extLst>
                <a:ext uri="{FF2B5EF4-FFF2-40B4-BE49-F238E27FC236}">
                  <a16:creationId xmlns:a16="http://schemas.microsoft.com/office/drawing/2014/main" id="{DE33E994-996C-DD59-2638-B7C0ABE24432}"/>
                </a:ext>
              </a:extLst>
            </p:cNvPr>
            <p:cNvSpPr/>
            <p:nvPr/>
          </p:nvSpPr>
          <p:spPr bwMode="auto">
            <a:xfrm>
              <a:off x="1110791" y="2421116"/>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9" name="Oval 148">
              <a:extLst>
                <a:ext uri="{FF2B5EF4-FFF2-40B4-BE49-F238E27FC236}">
                  <a16:creationId xmlns:a16="http://schemas.microsoft.com/office/drawing/2014/main" id="{98773F06-33D4-25B2-905F-950833552C1D}"/>
                </a:ext>
              </a:extLst>
            </p:cNvPr>
            <p:cNvSpPr/>
            <p:nvPr/>
          </p:nvSpPr>
          <p:spPr bwMode="auto">
            <a:xfrm>
              <a:off x="1151641" y="2443112"/>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1" name="Oval 150">
              <a:extLst>
                <a:ext uri="{FF2B5EF4-FFF2-40B4-BE49-F238E27FC236}">
                  <a16:creationId xmlns:a16="http://schemas.microsoft.com/office/drawing/2014/main" id="{95020CAC-973A-23A8-CF96-64CA085A669E}"/>
                </a:ext>
              </a:extLst>
            </p:cNvPr>
            <p:cNvSpPr/>
            <p:nvPr/>
          </p:nvSpPr>
          <p:spPr bwMode="auto">
            <a:xfrm>
              <a:off x="1123360" y="2458823"/>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152" name="Group 151">
              <a:extLst>
                <a:ext uri="{FF2B5EF4-FFF2-40B4-BE49-F238E27FC236}">
                  <a16:creationId xmlns:a16="http://schemas.microsoft.com/office/drawing/2014/main" id="{EA911B10-25E6-BDCE-E0EF-169CE5B611CD}"/>
                </a:ext>
              </a:extLst>
            </p:cNvPr>
            <p:cNvGrpSpPr/>
            <p:nvPr/>
          </p:nvGrpSpPr>
          <p:grpSpPr>
            <a:xfrm>
              <a:off x="2815473" y="2353558"/>
              <a:ext cx="122548" cy="212103"/>
              <a:chOff x="1764384" y="1992197"/>
              <a:chExt cx="122548" cy="898690"/>
            </a:xfrm>
          </p:grpSpPr>
          <p:grpSp>
            <p:nvGrpSpPr>
              <p:cNvPr id="153" name="Group 152">
                <a:extLst>
                  <a:ext uri="{FF2B5EF4-FFF2-40B4-BE49-F238E27FC236}">
                    <a16:creationId xmlns:a16="http://schemas.microsoft.com/office/drawing/2014/main" id="{1979A752-D77B-310A-26DF-494F42DE98FC}"/>
                  </a:ext>
                </a:extLst>
              </p:cNvPr>
              <p:cNvGrpSpPr/>
              <p:nvPr/>
            </p:nvGrpSpPr>
            <p:grpSpPr>
              <a:xfrm>
                <a:off x="1784808" y="1995339"/>
                <a:ext cx="65988" cy="893975"/>
                <a:chOff x="1759671" y="1995339"/>
                <a:chExt cx="122548" cy="893975"/>
              </a:xfrm>
            </p:grpSpPr>
            <p:cxnSp>
              <p:nvCxnSpPr>
                <p:cNvPr id="156" name="Straight Connector 155">
                  <a:extLst>
                    <a:ext uri="{FF2B5EF4-FFF2-40B4-BE49-F238E27FC236}">
                      <a16:creationId xmlns:a16="http://schemas.microsoft.com/office/drawing/2014/main" id="{C52500D5-2102-2BBB-D4FF-F7E614F68A5D}"/>
                    </a:ext>
                  </a:extLst>
                </p:cNvPr>
                <p:cNvCxnSpPr>
                  <a:cxnSpLocks/>
                </p:cNvCxnSpPr>
                <p:nvPr/>
              </p:nvCxnSpPr>
              <p:spPr bwMode="auto">
                <a:xfrm>
                  <a:off x="1759671" y="2889314"/>
                  <a:ext cx="122548" cy="0"/>
                </a:xfrm>
                <a:prstGeom prst="line">
                  <a:avLst/>
                </a:prstGeom>
                <a:noFill/>
                <a:ln w="19050" cap="flat" cmpd="sng" algn="ctr">
                  <a:solidFill>
                    <a:schemeClr val="accent3"/>
                  </a:solidFill>
                  <a:prstDash val="solid"/>
                  <a:round/>
                  <a:headEnd type="none" w="med" len="med"/>
                  <a:tailEnd type="none" w="med" len="med"/>
                </a:ln>
                <a:effectLst/>
              </p:spPr>
            </p:cxnSp>
            <p:cxnSp>
              <p:nvCxnSpPr>
                <p:cNvPr id="157" name="Straight Connector 156">
                  <a:extLst>
                    <a:ext uri="{FF2B5EF4-FFF2-40B4-BE49-F238E27FC236}">
                      <a16:creationId xmlns:a16="http://schemas.microsoft.com/office/drawing/2014/main" id="{1E36840C-14D5-C9AE-4FAE-52E740DCD0B7}"/>
                    </a:ext>
                  </a:extLst>
                </p:cNvPr>
                <p:cNvCxnSpPr>
                  <a:cxnSpLocks/>
                </p:cNvCxnSpPr>
                <p:nvPr/>
              </p:nvCxnSpPr>
              <p:spPr bwMode="auto">
                <a:xfrm>
                  <a:off x="1759671" y="1995339"/>
                  <a:ext cx="122548" cy="0"/>
                </a:xfrm>
                <a:prstGeom prst="line">
                  <a:avLst/>
                </a:prstGeom>
                <a:noFill/>
                <a:ln w="19050" cap="flat" cmpd="sng" algn="ctr">
                  <a:solidFill>
                    <a:schemeClr val="accent3"/>
                  </a:solidFill>
                  <a:prstDash val="solid"/>
                  <a:round/>
                  <a:headEnd type="none" w="med" len="med"/>
                  <a:tailEnd type="none" w="med" len="med"/>
                </a:ln>
                <a:effectLst/>
              </p:spPr>
            </p:cxnSp>
          </p:grpSp>
          <p:cxnSp>
            <p:nvCxnSpPr>
              <p:cNvPr id="154" name="Straight Connector 153">
                <a:extLst>
                  <a:ext uri="{FF2B5EF4-FFF2-40B4-BE49-F238E27FC236}">
                    <a16:creationId xmlns:a16="http://schemas.microsoft.com/office/drawing/2014/main" id="{7A8600FF-744F-C683-6074-6E07A84E6E7E}"/>
                  </a:ext>
                </a:extLst>
              </p:cNvPr>
              <p:cNvCxnSpPr>
                <a:cxnSpLocks/>
              </p:cNvCxnSpPr>
              <p:nvPr/>
            </p:nvCxnSpPr>
            <p:spPr bwMode="auto">
              <a:xfrm>
                <a:off x="1819374" y="1992197"/>
                <a:ext cx="0" cy="898690"/>
              </a:xfrm>
              <a:prstGeom prst="line">
                <a:avLst/>
              </a:prstGeom>
              <a:noFill/>
              <a:ln w="19050" cap="flat" cmpd="sng" algn="ctr">
                <a:solidFill>
                  <a:schemeClr val="accent3"/>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EC95AC86-617F-5731-38E5-585DAE073849}"/>
                  </a:ext>
                </a:extLst>
              </p:cNvPr>
              <p:cNvCxnSpPr/>
              <p:nvPr/>
            </p:nvCxnSpPr>
            <p:spPr bwMode="auto">
              <a:xfrm>
                <a:off x="1764384" y="2439970"/>
                <a:ext cx="122548" cy="0"/>
              </a:xfrm>
              <a:prstGeom prst="line">
                <a:avLst/>
              </a:prstGeom>
              <a:noFill/>
              <a:ln w="19050" cap="flat" cmpd="sng" algn="ctr">
                <a:solidFill>
                  <a:schemeClr val="accent3"/>
                </a:solidFill>
                <a:prstDash val="solid"/>
                <a:round/>
                <a:headEnd type="none" w="med" len="med"/>
                <a:tailEnd type="none" w="med" len="med"/>
              </a:ln>
              <a:effectLst/>
            </p:spPr>
          </p:cxnSp>
        </p:grpSp>
        <p:sp>
          <p:nvSpPr>
            <p:cNvPr id="159" name="Oval 158">
              <a:extLst>
                <a:ext uri="{FF2B5EF4-FFF2-40B4-BE49-F238E27FC236}">
                  <a16:creationId xmlns:a16="http://schemas.microsoft.com/office/drawing/2014/main" id="{A338F668-C739-4E16-57AF-D7C7D569EEAD}"/>
                </a:ext>
              </a:extLst>
            </p:cNvPr>
            <p:cNvSpPr/>
            <p:nvPr/>
          </p:nvSpPr>
          <p:spPr bwMode="auto">
            <a:xfrm>
              <a:off x="2817043" y="2339417"/>
              <a:ext cx="54864" cy="54864"/>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1" name="Oval 160">
              <a:extLst>
                <a:ext uri="{FF2B5EF4-FFF2-40B4-BE49-F238E27FC236}">
                  <a16:creationId xmlns:a16="http://schemas.microsoft.com/office/drawing/2014/main" id="{B9771940-F398-73C9-B49B-4E42A55CD489}"/>
                </a:ext>
              </a:extLst>
            </p:cNvPr>
            <p:cNvSpPr/>
            <p:nvPr/>
          </p:nvSpPr>
          <p:spPr bwMode="auto">
            <a:xfrm>
              <a:off x="2868891" y="2400692"/>
              <a:ext cx="54864" cy="54864"/>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3" name="Oval 162">
              <a:extLst>
                <a:ext uri="{FF2B5EF4-FFF2-40B4-BE49-F238E27FC236}">
                  <a16:creationId xmlns:a16="http://schemas.microsoft.com/office/drawing/2014/main" id="{D134F766-70FD-D575-E249-13C30DBD65DB}"/>
                </a:ext>
              </a:extLst>
            </p:cNvPr>
            <p:cNvSpPr/>
            <p:nvPr/>
          </p:nvSpPr>
          <p:spPr bwMode="auto">
            <a:xfrm>
              <a:off x="2843752" y="2551520"/>
              <a:ext cx="54864" cy="54864"/>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165" name="Straight Connector 164">
              <a:extLst>
                <a:ext uri="{FF2B5EF4-FFF2-40B4-BE49-F238E27FC236}">
                  <a16:creationId xmlns:a16="http://schemas.microsoft.com/office/drawing/2014/main" id="{0AA60665-086D-6A00-67B7-E78AB2D47841}"/>
                </a:ext>
              </a:extLst>
            </p:cNvPr>
            <p:cNvCxnSpPr>
              <a:cxnSpLocks/>
            </p:cNvCxnSpPr>
            <p:nvPr/>
          </p:nvCxnSpPr>
          <p:spPr bwMode="auto">
            <a:xfrm>
              <a:off x="1060898" y="3194452"/>
              <a:ext cx="3272290" cy="13804"/>
            </a:xfrm>
            <a:prstGeom prst="line">
              <a:avLst/>
            </a:prstGeom>
            <a:noFill/>
            <a:ln w="19050" cap="flat" cmpd="sng" algn="ctr">
              <a:solidFill>
                <a:schemeClr val="bg1"/>
              </a:solidFill>
              <a:prstDash val="sysDot"/>
              <a:round/>
              <a:headEnd type="none" w="med" len="med"/>
              <a:tailEnd type="none" w="med" len="med"/>
            </a:ln>
            <a:effectLst/>
          </p:spPr>
        </p:cxnSp>
        <p:cxnSp>
          <p:nvCxnSpPr>
            <p:cNvPr id="168" name="Straight Connector 167">
              <a:extLst>
                <a:ext uri="{FF2B5EF4-FFF2-40B4-BE49-F238E27FC236}">
                  <a16:creationId xmlns:a16="http://schemas.microsoft.com/office/drawing/2014/main" id="{C709CE51-1785-EC98-DED2-987CE0127441}"/>
                </a:ext>
              </a:extLst>
            </p:cNvPr>
            <p:cNvCxnSpPr>
              <a:cxnSpLocks/>
            </p:cNvCxnSpPr>
            <p:nvPr/>
          </p:nvCxnSpPr>
          <p:spPr bwMode="auto">
            <a:xfrm>
              <a:off x="2972586" y="3085707"/>
              <a:ext cx="94268" cy="0"/>
            </a:xfrm>
            <a:prstGeom prst="line">
              <a:avLst/>
            </a:prstGeom>
            <a:noFill/>
            <a:ln w="19050" cap="flat" cmpd="sng" algn="ctr">
              <a:solidFill>
                <a:schemeClr val="bg1"/>
              </a:solidFill>
              <a:prstDash val="sysDot"/>
              <a:round/>
              <a:headEnd type="none" w="med" len="med"/>
              <a:tailEnd type="none" w="med" len="med"/>
            </a:ln>
            <a:effectLst/>
          </p:spPr>
        </p:cxnSp>
        <p:cxnSp>
          <p:nvCxnSpPr>
            <p:cNvPr id="172" name="Straight Connector 171">
              <a:extLst>
                <a:ext uri="{FF2B5EF4-FFF2-40B4-BE49-F238E27FC236}">
                  <a16:creationId xmlns:a16="http://schemas.microsoft.com/office/drawing/2014/main" id="{C55782D8-612C-BD25-6D52-23874ABEC8FB}"/>
                </a:ext>
              </a:extLst>
            </p:cNvPr>
            <p:cNvCxnSpPr>
              <a:cxnSpLocks/>
            </p:cNvCxnSpPr>
            <p:nvPr/>
          </p:nvCxnSpPr>
          <p:spPr bwMode="auto">
            <a:xfrm>
              <a:off x="3143840" y="3084136"/>
              <a:ext cx="94268" cy="0"/>
            </a:xfrm>
            <a:prstGeom prst="line">
              <a:avLst/>
            </a:prstGeom>
            <a:noFill/>
            <a:ln w="19050" cap="flat" cmpd="sng" algn="ctr">
              <a:solidFill>
                <a:schemeClr val="bg1"/>
              </a:solidFill>
              <a:prstDash val="sysDot"/>
              <a:round/>
              <a:headEnd type="none" w="med" len="med"/>
              <a:tailEnd type="none" w="med" len="med"/>
            </a:ln>
            <a:effectLst/>
          </p:spPr>
        </p:cxnSp>
        <p:cxnSp>
          <p:nvCxnSpPr>
            <p:cNvPr id="175" name="Straight Connector 174">
              <a:extLst>
                <a:ext uri="{FF2B5EF4-FFF2-40B4-BE49-F238E27FC236}">
                  <a16:creationId xmlns:a16="http://schemas.microsoft.com/office/drawing/2014/main" id="{4CDD8658-36B4-BEA3-1779-04A90BEEEAF9}"/>
                </a:ext>
              </a:extLst>
            </p:cNvPr>
            <p:cNvCxnSpPr>
              <a:cxnSpLocks/>
            </p:cNvCxnSpPr>
            <p:nvPr/>
          </p:nvCxnSpPr>
          <p:spPr bwMode="auto">
            <a:xfrm>
              <a:off x="3313522" y="3087278"/>
              <a:ext cx="94268" cy="0"/>
            </a:xfrm>
            <a:prstGeom prst="line">
              <a:avLst/>
            </a:prstGeom>
            <a:noFill/>
            <a:ln w="19050" cap="flat" cmpd="sng" algn="ctr">
              <a:solidFill>
                <a:schemeClr val="bg1"/>
              </a:solidFill>
              <a:prstDash val="sysDot"/>
              <a:round/>
              <a:headEnd type="none" w="med" len="med"/>
              <a:tailEnd type="none" w="med" len="med"/>
            </a:ln>
            <a:effectLst/>
          </p:spPr>
        </p:cxnSp>
        <p:cxnSp>
          <p:nvCxnSpPr>
            <p:cNvPr id="176" name="Straight Connector 175">
              <a:extLst>
                <a:ext uri="{FF2B5EF4-FFF2-40B4-BE49-F238E27FC236}">
                  <a16:creationId xmlns:a16="http://schemas.microsoft.com/office/drawing/2014/main" id="{A29988D5-15D2-462A-98DF-633BACF475BA}"/>
                </a:ext>
              </a:extLst>
            </p:cNvPr>
            <p:cNvCxnSpPr>
              <a:cxnSpLocks/>
            </p:cNvCxnSpPr>
            <p:nvPr/>
          </p:nvCxnSpPr>
          <p:spPr bwMode="auto">
            <a:xfrm>
              <a:off x="3484776" y="3085707"/>
              <a:ext cx="94268" cy="0"/>
            </a:xfrm>
            <a:prstGeom prst="line">
              <a:avLst/>
            </a:prstGeom>
            <a:noFill/>
            <a:ln w="19050" cap="flat" cmpd="sng" algn="ctr">
              <a:solidFill>
                <a:schemeClr val="bg1"/>
              </a:solidFill>
              <a:prstDash val="sysDot"/>
              <a:round/>
              <a:headEnd type="none" w="med" len="med"/>
              <a:tailEnd type="none" w="med" len="med"/>
            </a:ln>
            <a:effectLst/>
          </p:spPr>
        </p:cxnSp>
        <p:cxnSp>
          <p:nvCxnSpPr>
            <p:cNvPr id="182" name="Straight Connector 181">
              <a:extLst>
                <a:ext uri="{FF2B5EF4-FFF2-40B4-BE49-F238E27FC236}">
                  <a16:creationId xmlns:a16="http://schemas.microsoft.com/office/drawing/2014/main" id="{B0D43AE8-6FE8-753F-B5C1-9F638460B60B}"/>
                </a:ext>
              </a:extLst>
            </p:cNvPr>
            <p:cNvCxnSpPr>
              <a:cxnSpLocks/>
            </p:cNvCxnSpPr>
            <p:nvPr/>
          </p:nvCxnSpPr>
          <p:spPr bwMode="auto">
            <a:xfrm>
              <a:off x="3646603" y="3084136"/>
              <a:ext cx="94268" cy="0"/>
            </a:xfrm>
            <a:prstGeom prst="line">
              <a:avLst/>
            </a:prstGeom>
            <a:noFill/>
            <a:ln w="19050" cap="flat" cmpd="sng" algn="ctr">
              <a:solidFill>
                <a:schemeClr val="bg1"/>
              </a:solidFill>
              <a:prstDash val="sysDot"/>
              <a:round/>
              <a:headEnd type="none" w="med" len="med"/>
              <a:tailEnd type="none" w="med" len="med"/>
            </a:ln>
            <a:effectLst/>
          </p:spPr>
        </p:cxnSp>
        <p:cxnSp>
          <p:nvCxnSpPr>
            <p:cNvPr id="183" name="Straight Connector 182">
              <a:extLst>
                <a:ext uri="{FF2B5EF4-FFF2-40B4-BE49-F238E27FC236}">
                  <a16:creationId xmlns:a16="http://schemas.microsoft.com/office/drawing/2014/main" id="{CF450647-C982-C2FE-A444-303F8D90211A}"/>
                </a:ext>
              </a:extLst>
            </p:cNvPr>
            <p:cNvCxnSpPr>
              <a:cxnSpLocks/>
            </p:cNvCxnSpPr>
            <p:nvPr/>
          </p:nvCxnSpPr>
          <p:spPr bwMode="auto">
            <a:xfrm>
              <a:off x="3817857" y="3082565"/>
              <a:ext cx="94268" cy="0"/>
            </a:xfrm>
            <a:prstGeom prst="line">
              <a:avLst/>
            </a:prstGeom>
            <a:noFill/>
            <a:ln w="19050" cap="flat" cmpd="sng" algn="ctr">
              <a:solidFill>
                <a:schemeClr val="bg1"/>
              </a:solidFill>
              <a:prstDash val="sysDot"/>
              <a:round/>
              <a:headEnd type="none" w="med" len="med"/>
              <a:tailEnd type="none" w="med" len="med"/>
            </a:ln>
            <a:effectLst/>
          </p:spPr>
        </p:cxnSp>
        <p:cxnSp>
          <p:nvCxnSpPr>
            <p:cNvPr id="184" name="Straight Connector 183">
              <a:extLst>
                <a:ext uri="{FF2B5EF4-FFF2-40B4-BE49-F238E27FC236}">
                  <a16:creationId xmlns:a16="http://schemas.microsoft.com/office/drawing/2014/main" id="{F7F6DE4E-079D-7D1F-1649-01E7342F3E09}"/>
                </a:ext>
              </a:extLst>
            </p:cNvPr>
            <p:cNvCxnSpPr>
              <a:cxnSpLocks/>
            </p:cNvCxnSpPr>
            <p:nvPr/>
          </p:nvCxnSpPr>
          <p:spPr bwMode="auto">
            <a:xfrm>
              <a:off x="3987539" y="3085707"/>
              <a:ext cx="94268" cy="0"/>
            </a:xfrm>
            <a:prstGeom prst="line">
              <a:avLst/>
            </a:prstGeom>
            <a:noFill/>
            <a:ln w="19050" cap="flat" cmpd="sng" algn="ctr">
              <a:solidFill>
                <a:schemeClr val="bg1"/>
              </a:solidFill>
              <a:prstDash val="sysDot"/>
              <a:round/>
              <a:headEnd type="none" w="med" len="med"/>
              <a:tailEnd type="none" w="med" len="med"/>
            </a:ln>
            <a:effectLst/>
          </p:spPr>
        </p:cxnSp>
        <p:cxnSp>
          <p:nvCxnSpPr>
            <p:cNvPr id="185" name="Straight Connector 184">
              <a:extLst>
                <a:ext uri="{FF2B5EF4-FFF2-40B4-BE49-F238E27FC236}">
                  <a16:creationId xmlns:a16="http://schemas.microsoft.com/office/drawing/2014/main" id="{0FE05056-48EA-BB2A-B75A-8572BC7A4429}"/>
                </a:ext>
              </a:extLst>
            </p:cNvPr>
            <p:cNvCxnSpPr>
              <a:cxnSpLocks/>
            </p:cNvCxnSpPr>
            <p:nvPr/>
          </p:nvCxnSpPr>
          <p:spPr bwMode="auto">
            <a:xfrm>
              <a:off x="4158793" y="3084136"/>
              <a:ext cx="94268" cy="0"/>
            </a:xfrm>
            <a:prstGeom prst="line">
              <a:avLst/>
            </a:prstGeom>
            <a:noFill/>
            <a:ln w="19050" cap="flat" cmpd="sng" algn="ctr">
              <a:solidFill>
                <a:schemeClr val="bg1"/>
              </a:solidFill>
              <a:prstDash val="sysDot"/>
              <a:round/>
              <a:headEnd type="none" w="med" len="med"/>
              <a:tailEnd type="none" w="med" len="med"/>
            </a:ln>
            <a:effectLst/>
          </p:spPr>
        </p:cxnSp>
        <p:grpSp>
          <p:nvGrpSpPr>
            <p:cNvPr id="224" name="Group 223">
              <a:extLst>
                <a:ext uri="{FF2B5EF4-FFF2-40B4-BE49-F238E27FC236}">
                  <a16:creationId xmlns:a16="http://schemas.microsoft.com/office/drawing/2014/main" id="{ACDC3DAE-9730-05C4-471E-BB95A1A1E14D}"/>
                </a:ext>
              </a:extLst>
            </p:cNvPr>
            <p:cNvGrpSpPr/>
            <p:nvPr/>
          </p:nvGrpSpPr>
          <p:grpSpPr>
            <a:xfrm>
              <a:off x="2989868" y="3154837"/>
              <a:ext cx="1256781" cy="80001"/>
              <a:chOff x="2989868" y="3154837"/>
              <a:chExt cx="1256781" cy="80001"/>
            </a:xfrm>
          </p:grpSpPr>
          <p:sp>
            <p:nvSpPr>
              <p:cNvPr id="187" name="Oval 186">
                <a:extLst>
                  <a:ext uri="{FF2B5EF4-FFF2-40B4-BE49-F238E27FC236}">
                    <a16:creationId xmlns:a16="http://schemas.microsoft.com/office/drawing/2014/main" id="{5B2B3366-25A5-4F3F-4E8D-17EBE424D428}"/>
                  </a:ext>
                </a:extLst>
              </p:cNvPr>
              <p:cNvSpPr/>
              <p:nvPr/>
            </p:nvSpPr>
            <p:spPr bwMode="auto">
              <a:xfrm>
                <a:off x="2989868" y="3165834"/>
                <a:ext cx="54864" cy="54864"/>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9" name="Oval 188">
                <a:extLst>
                  <a:ext uri="{FF2B5EF4-FFF2-40B4-BE49-F238E27FC236}">
                    <a16:creationId xmlns:a16="http://schemas.microsoft.com/office/drawing/2014/main" id="{A5DE1C1D-E120-CAAE-0EB1-707E4DB0B3B8}"/>
                  </a:ext>
                </a:extLst>
              </p:cNvPr>
              <p:cNvSpPr/>
              <p:nvPr/>
            </p:nvSpPr>
            <p:spPr bwMode="auto">
              <a:xfrm>
                <a:off x="3022862" y="3167406"/>
                <a:ext cx="54864" cy="54864"/>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1" name="Oval 190">
                <a:extLst>
                  <a:ext uri="{FF2B5EF4-FFF2-40B4-BE49-F238E27FC236}">
                    <a16:creationId xmlns:a16="http://schemas.microsoft.com/office/drawing/2014/main" id="{82F80605-C7A4-9160-19F9-BC4D1C38C93B}"/>
                  </a:ext>
                </a:extLst>
              </p:cNvPr>
              <p:cNvSpPr/>
              <p:nvPr/>
            </p:nvSpPr>
            <p:spPr bwMode="auto">
              <a:xfrm>
                <a:off x="3002437" y="3172119"/>
                <a:ext cx="54864" cy="54864"/>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3" name="Oval 192">
                <a:extLst>
                  <a:ext uri="{FF2B5EF4-FFF2-40B4-BE49-F238E27FC236}">
                    <a16:creationId xmlns:a16="http://schemas.microsoft.com/office/drawing/2014/main" id="{9EF86BB6-D7F8-F7C7-39D1-B22D1A6739BE}"/>
                  </a:ext>
                </a:extLst>
              </p:cNvPr>
              <p:cNvSpPr/>
              <p:nvPr/>
            </p:nvSpPr>
            <p:spPr bwMode="auto">
              <a:xfrm>
                <a:off x="3148552" y="3176832"/>
                <a:ext cx="54864" cy="54864"/>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5" name="Oval 194">
                <a:extLst>
                  <a:ext uri="{FF2B5EF4-FFF2-40B4-BE49-F238E27FC236}">
                    <a16:creationId xmlns:a16="http://schemas.microsoft.com/office/drawing/2014/main" id="{41E70F52-390E-6756-AFB2-3100F9B93E3A}"/>
                  </a:ext>
                </a:extLst>
              </p:cNvPr>
              <p:cNvSpPr/>
              <p:nvPr/>
            </p:nvSpPr>
            <p:spPr bwMode="auto">
              <a:xfrm>
                <a:off x="3187832" y="3172119"/>
                <a:ext cx="54864" cy="54864"/>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7" name="Oval 196">
                <a:extLst>
                  <a:ext uri="{FF2B5EF4-FFF2-40B4-BE49-F238E27FC236}">
                    <a16:creationId xmlns:a16="http://schemas.microsoft.com/office/drawing/2014/main" id="{0A18A198-BBD5-2630-BB92-CCF7761F1378}"/>
                  </a:ext>
                </a:extLst>
              </p:cNvPr>
              <p:cNvSpPr/>
              <p:nvPr/>
            </p:nvSpPr>
            <p:spPr bwMode="auto">
              <a:xfrm>
                <a:off x="3324521" y="3173689"/>
                <a:ext cx="54864" cy="54864"/>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9" name="Oval 198">
                <a:extLst>
                  <a:ext uri="{FF2B5EF4-FFF2-40B4-BE49-F238E27FC236}">
                    <a16:creationId xmlns:a16="http://schemas.microsoft.com/office/drawing/2014/main" id="{7D3D6855-CA09-4D06-2C4B-CABB44ABF9A9}"/>
                  </a:ext>
                </a:extLst>
              </p:cNvPr>
              <p:cNvSpPr/>
              <p:nvPr/>
            </p:nvSpPr>
            <p:spPr bwMode="auto">
              <a:xfrm>
                <a:off x="3509913" y="3173690"/>
                <a:ext cx="54864" cy="54864"/>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1" name="Oval 200">
                <a:extLst>
                  <a:ext uri="{FF2B5EF4-FFF2-40B4-BE49-F238E27FC236}">
                    <a16:creationId xmlns:a16="http://schemas.microsoft.com/office/drawing/2014/main" id="{6C5D2B18-62BA-9644-D565-DE6C2D34C527}"/>
                  </a:ext>
                </a:extLst>
              </p:cNvPr>
              <p:cNvSpPr/>
              <p:nvPr/>
            </p:nvSpPr>
            <p:spPr bwMode="auto">
              <a:xfrm>
                <a:off x="3483205" y="3168976"/>
                <a:ext cx="54864" cy="54864"/>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3" name="Oval 202">
                <a:extLst>
                  <a:ext uri="{FF2B5EF4-FFF2-40B4-BE49-F238E27FC236}">
                    <a16:creationId xmlns:a16="http://schemas.microsoft.com/office/drawing/2014/main" id="{503238A3-FC47-1274-76FB-485DE86FC9A0}"/>
                  </a:ext>
                </a:extLst>
              </p:cNvPr>
              <p:cNvSpPr/>
              <p:nvPr/>
            </p:nvSpPr>
            <p:spPr bwMode="auto">
              <a:xfrm>
                <a:off x="3362228" y="3179974"/>
                <a:ext cx="54864" cy="54864"/>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5" name="Oval 204">
                <a:extLst>
                  <a:ext uri="{FF2B5EF4-FFF2-40B4-BE49-F238E27FC236}">
                    <a16:creationId xmlns:a16="http://schemas.microsoft.com/office/drawing/2014/main" id="{A5D539AD-D177-613A-7BA9-4F6580F04BF1}"/>
                  </a:ext>
                </a:extLst>
              </p:cNvPr>
              <p:cNvSpPr/>
              <p:nvPr/>
            </p:nvSpPr>
            <p:spPr bwMode="auto">
              <a:xfrm>
                <a:off x="3527196" y="3168976"/>
                <a:ext cx="54864" cy="54864"/>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7" name="Oval 206">
                <a:extLst>
                  <a:ext uri="{FF2B5EF4-FFF2-40B4-BE49-F238E27FC236}">
                    <a16:creationId xmlns:a16="http://schemas.microsoft.com/office/drawing/2014/main" id="{7BD24FFC-395C-4717-5025-419BCDA4741A}"/>
                  </a:ext>
                </a:extLst>
              </p:cNvPr>
              <p:cNvSpPr/>
              <p:nvPr/>
            </p:nvSpPr>
            <p:spPr bwMode="auto">
              <a:xfrm>
                <a:off x="3654457" y="3167406"/>
                <a:ext cx="54864" cy="54864"/>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9" name="Oval 208">
                <a:extLst>
                  <a:ext uri="{FF2B5EF4-FFF2-40B4-BE49-F238E27FC236}">
                    <a16:creationId xmlns:a16="http://schemas.microsoft.com/office/drawing/2014/main" id="{F280D979-5BC5-EFC9-AA29-B3EC3DE832CA}"/>
                  </a:ext>
                </a:extLst>
              </p:cNvPr>
              <p:cNvSpPr/>
              <p:nvPr/>
            </p:nvSpPr>
            <p:spPr bwMode="auto">
              <a:xfrm>
                <a:off x="3687451" y="3175261"/>
                <a:ext cx="54864" cy="54864"/>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1" name="Oval 210">
                <a:extLst>
                  <a:ext uri="{FF2B5EF4-FFF2-40B4-BE49-F238E27FC236}">
                    <a16:creationId xmlns:a16="http://schemas.microsoft.com/office/drawing/2014/main" id="{D7CBA053-8BA7-F05E-6B6F-0C1EFA9BBE6E}"/>
                  </a:ext>
                </a:extLst>
              </p:cNvPr>
              <p:cNvSpPr/>
              <p:nvPr/>
            </p:nvSpPr>
            <p:spPr bwMode="auto">
              <a:xfrm>
                <a:off x="3820997" y="3164263"/>
                <a:ext cx="54864" cy="54864"/>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3" name="Oval 212">
                <a:extLst>
                  <a:ext uri="{FF2B5EF4-FFF2-40B4-BE49-F238E27FC236}">
                    <a16:creationId xmlns:a16="http://schemas.microsoft.com/office/drawing/2014/main" id="{6B9B3AD5-D3D2-BAEC-CED0-A58E814A54E0}"/>
                  </a:ext>
                </a:extLst>
              </p:cNvPr>
              <p:cNvSpPr/>
              <p:nvPr/>
            </p:nvSpPr>
            <p:spPr bwMode="auto">
              <a:xfrm>
                <a:off x="3853991" y="3172118"/>
                <a:ext cx="54864" cy="54864"/>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5" name="Oval 214">
                <a:extLst>
                  <a:ext uri="{FF2B5EF4-FFF2-40B4-BE49-F238E27FC236}">
                    <a16:creationId xmlns:a16="http://schemas.microsoft.com/office/drawing/2014/main" id="{70A5C261-518B-4D1B-D243-FF312A316E13}"/>
                  </a:ext>
                </a:extLst>
              </p:cNvPr>
              <p:cNvSpPr/>
              <p:nvPr/>
            </p:nvSpPr>
            <p:spPr bwMode="auto">
              <a:xfrm>
                <a:off x="3990680" y="3154837"/>
                <a:ext cx="54864" cy="54864"/>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7" name="Oval 216">
                <a:extLst>
                  <a:ext uri="{FF2B5EF4-FFF2-40B4-BE49-F238E27FC236}">
                    <a16:creationId xmlns:a16="http://schemas.microsoft.com/office/drawing/2014/main" id="{A031D11C-F7FA-D877-B980-3F85FE040410}"/>
                  </a:ext>
                </a:extLst>
              </p:cNvPr>
              <p:cNvSpPr/>
              <p:nvPr/>
            </p:nvSpPr>
            <p:spPr bwMode="auto">
              <a:xfrm>
                <a:off x="3992251" y="3175261"/>
                <a:ext cx="54864" cy="54864"/>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9" name="Oval 218">
                <a:extLst>
                  <a:ext uri="{FF2B5EF4-FFF2-40B4-BE49-F238E27FC236}">
                    <a16:creationId xmlns:a16="http://schemas.microsoft.com/office/drawing/2014/main" id="{7655DEEA-0E14-61B0-6981-8F861D8C9B92}"/>
                  </a:ext>
                </a:extLst>
              </p:cNvPr>
              <p:cNvSpPr/>
              <p:nvPr/>
            </p:nvSpPr>
            <p:spPr bwMode="auto">
              <a:xfrm>
                <a:off x="4015819" y="3167406"/>
                <a:ext cx="54864" cy="54864"/>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1" name="Oval 220">
                <a:extLst>
                  <a:ext uri="{FF2B5EF4-FFF2-40B4-BE49-F238E27FC236}">
                    <a16:creationId xmlns:a16="http://schemas.microsoft.com/office/drawing/2014/main" id="{CBCC3E15-E645-3930-E60F-C17294C2B44F}"/>
                  </a:ext>
                </a:extLst>
              </p:cNvPr>
              <p:cNvSpPr/>
              <p:nvPr/>
            </p:nvSpPr>
            <p:spPr bwMode="auto">
              <a:xfrm>
                <a:off x="4155649" y="3172119"/>
                <a:ext cx="54864" cy="54864"/>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3" name="Oval 222">
                <a:extLst>
                  <a:ext uri="{FF2B5EF4-FFF2-40B4-BE49-F238E27FC236}">
                    <a16:creationId xmlns:a16="http://schemas.microsoft.com/office/drawing/2014/main" id="{0CCE017E-92EC-73BB-49D7-62CD36435211}"/>
                  </a:ext>
                </a:extLst>
              </p:cNvPr>
              <p:cNvSpPr/>
              <p:nvPr/>
            </p:nvSpPr>
            <p:spPr bwMode="auto">
              <a:xfrm>
                <a:off x="4191785" y="3170548"/>
                <a:ext cx="54864" cy="54864"/>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grpSp>
        <p:nvGrpSpPr>
          <p:cNvPr id="397" name="Group 396">
            <a:extLst>
              <a:ext uri="{FF2B5EF4-FFF2-40B4-BE49-F238E27FC236}">
                <a16:creationId xmlns:a16="http://schemas.microsoft.com/office/drawing/2014/main" id="{F94F2BFC-CE0C-4FDD-2D81-12CAB64F9585}"/>
              </a:ext>
            </a:extLst>
          </p:cNvPr>
          <p:cNvGrpSpPr/>
          <p:nvPr/>
        </p:nvGrpSpPr>
        <p:grpSpPr>
          <a:xfrm>
            <a:off x="4311528" y="1328200"/>
            <a:ext cx="3167664" cy="2414463"/>
            <a:chOff x="4383090" y="1336151"/>
            <a:chExt cx="3167664" cy="2414463"/>
          </a:xfrm>
        </p:grpSpPr>
        <p:sp>
          <p:nvSpPr>
            <p:cNvPr id="272" name="Rectangle 271">
              <a:extLst>
                <a:ext uri="{FF2B5EF4-FFF2-40B4-BE49-F238E27FC236}">
                  <a16:creationId xmlns:a16="http://schemas.microsoft.com/office/drawing/2014/main" id="{C80E2F9B-5D8D-5B8B-48BC-5DE903E0EA9F}"/>
                </a:ext>
              </a:extLst>
            </p:cNvPr>
            <p:cNvSpPr/>
            <p:nvPr/>
          </p:nvSpPr>
          <p:spPr bwMode="auto">
            <a:xfrm>
              <a:off x="5073650" y="1479550"/>
              <a:ext cx="444500" cy="1790700"/>
            </a:xfrm>
            <a:prstGeom prst="rect">
              <a:avLst/>
            </a:prstGeom>
            <a:solidFill>
              <a:schemeClr val="accent3">
                <a:lumMod val="20000"/>
                <a:lumOff val="8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5" name="Freeform: Shape 224">
              <a:extLst>
                <a:ext uri="{FF2B5EF4-FFF2-40B4-BE49-F238E27FC236}">
                  <a16:creationId xmlns:a16="http://schemas.microsoft.com/office/drawing/2014/main" id="{856103B2-A65C-678D-243E-C18B71E3604D}"/>
                </a:ext>
              </a:extLst>
            </p:cNvPr>
            <p:cNvSpPr/>
            <p:nvPr/>
          </p:nvSpPr>
          <p:spPr bwMode="auto">
            <a:xfrm>
              <a:off x="4876800" y="1466850"/>
              <a:ext cx="2463800" cy="1828800"/>
            </a:xfrm>
            <a:custGeom>
              <a:avLst/>
              <a:gdLst>
                <a:gd name="connsiteX0" fmla="*/ 0 w 2463800"/>
                <a:gd name="connsiteY0" fmla="*/ 0 h 1828800"/>
                <a:gd name="connsiteX1" fmla="*/ 0 w 2463800"/>
                <a:gd name="connsiteY1" fmla="*/ 1828800 h 1828800"/>
                <a:gd name="connsiteX2" fmla="*/ 2463800 w 2463800"/>
                <a:gd name="connsiteY2" fmla="*/ 1828800 h 1828800"/>
              </a:gdLst>
              <a:ahLst/>
              <a:cxnLst>
                <a:cxn ang="0">
                  <a:pos x="connsiteX0" y="connsiteY0"/>
                </a:cxn>
                <a:cxn ang="0">
                  <a:pos x="connsiteX1" y="connsiteY1"/>
                </a:cxn>
                <a:cxn ang="0">
                  <a:pos x="connsiteX2" y="connsiteY2"/>
                </a:cxn>
              </a:cxnLst>
              <a:rect l="l" t="t" r="r" b="b"/>
              <a:pathLst>
                <a:path w="2463800" h="1828800">
                  <a:moveTo>
                    <a:pt x="0" y="0"/>
                  </a:moveTo>
                  <a:lnTo>
                    <a:pt x="0" y="1828800"/>
                  </a:lnTo>
                  <a:lnTo>
                    <a:pt x="2463800" y="182880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226" name="Group 225">
              <a:extLst>
                <a:ext uri="{FF2B5EF4-FFF2-40B4-BE49-F238E27FC236}">
                  <a16:creationId xmlns:a16="http://schemas.microsoft.com/office/drawing/2014/main" id="{2B3BC1AA-0AF2-A6D5-C289-20388136AE59}"/>
                </a:ext>
              </a:extLst>
            </p:cNvPr>
            <p:cNvGrpSpPr/>
            <p:nvPr/>
          </p:nvGrpSpPr>
          <p:grpSpPr>
            <a:xfrm>
              <a:off x="4794250" y="1479274"/>
              <a:ext cx="76421" cy="1822726"/>
              <a:chOff x="139148" y="2309854"/>
              <a:chExt cx="75537" cy="304800"/>
            </a:xfrm>
          </p:grpSpPr>
          <p:cxnSp>
            <p:nvCxnSpPr>
              <p:cNvPr id="227" name="Straight Connector 226">
                <a:extLst>
                  <a:ext uri="{FF2B5EF4-FFF2-40B4-BE49-F238E27FC236}">
                    <a16:creationId xmlns:a16="http://schemas.microsoft.com/office/drawing/2014/main" id="{1B7EEAAE-9271-8B22-E524-86E5D032CFED}"/>
                  </a:ext>
                </a:extLst>
              </p:cNvPr>
              <p:cNvCxnSpPr>
                <a:cxnSpLocks/>
              </p:cNvCxnSpPr>
              <p:nvPr/>
            </p:nvCxnSpPr>
            <p:spPr bwMode="auto">
              <a:xfrm>
                <a:off x="139148" y="2309854"/>
                <a:ext cx="75537" cy="0"/>
              </a:xfrm>
              <a:prstGeom prst="line">
                <a:avLst/>
              </a:prstGeom>
              <a:noFill/>
              <a:ln w="28575" cap="flat" cmpd="sng" algn="ctr">
                <a:solidFill>
                  <a:schemeClr val="bg1"/>
                </a:solidFill>
                <a:prstDash val="solid"/>
                <a:round/>
                <a:headEnd type="none" w="med" len="med"/>
                <a:tailEnd type="none" w="med" len="med"/>
              </a:ln>
              <a:effectLst/>
            </p:spPr>
          </p:cxnSp>
          <p:cxnSp>
            <p:nvCxnSpPr>
              <p:cNvPr id="228" name="Straight Connector 227">
                <a:extLst>
                  <a:ext uri="{FF2B5EF4-FFF2-40B4-BE49-F238E27FC236}">
                    <a16:creationId xmlns:a16="http://schemas.microsoft.com/office/drawing/2014/main" id="{98A9D14D-4470-92C8-C94E-967ECE879E68}"/>
                  </a:ext>
                </a:extLst>
              </p:cNvPr>
              <p:cNvCxnSpPr>
                <a:cxnSpLocks/>
              </p:cNvCxnSpPr>
              <p:nvPr/>
            </p:nvCxnSpPr>
            <p:spPr bwMode="auto">
              <a:xfrm>
                <a:off x="139148" y="2462254"/>
                <a:ext cx="75537" cy="0"/>
              </a:xfrm>
              <a:prstGeom prst="line">
                <a:avLst/>
              </a:prstGeom>
              <a:noFill/>
              <a:ln w="28575" cap="flat" cmpd="sng" algn="ctr">
                <a:solidFill>
                  <a:schemeClr val="bg1"/>
                </a:solidFill>
                <a:prstDash val="solid"/>
                <a:round/>
                <a:headEnd type="none" w="med" len="med"/>
                <a:tailEnd type="none" w="med" len="med"/>
              </a:ln>
              <a:effectLst/>
            </p:spPr>
          </p:cxnSp>
          <p:cxnSp>
            <p:nvCxnSpPr>
              <p:cNvPr id="229" name="Straight Connector 228">
                <a:extLst>
                  <a:ext uri="{FF2B5EF4-FFF2-40B4-BE49-F238E27FC236}">
                    <a16:creationId xmlns:a16="http://schemas.microsoft.com/office/drawing/2014/main" id="{B7FBBF11-E02D-42D7-027E-F55A22BBD079}"/>
                  </a:ext>
                </a:extLst>
              </p:cNvPr>
              <p:cNvCxnSpPr>
                <a:cxnSpLocks/>
              </p:cNvCxnSpPr>
              <p:nvPr/>
            </p:nvCxnSpPr>
            <p:spPr bwMode="auto">
              <a:xfrm>
                <a:off x="139148" y="2614654"/>
                <a:ext cx="75537" cy="0"/>
              </a:xfrm>
              <a:prstGeom prst="line">
                <a:avLst/>
              </a:prstGeom>
              <a:noFill/>
              <a:ln w="28575" cap="flat" cmpd="sng" algn="ctr">
                <a:solidFill>
                  <a:schemeClr val="bg1"/>
                </a:solidFill>
                <a:prstDash val="solid"/>
                <a:round/>
                <a:headEnd type="none" w="med" len="med"/>
                <a:tailEnd type="none" w="med" len="med"/>
              </a:ln>
              <a:effectLst/>
            </p:spPr>
          </p:cxnSp>
        </p:grpSp>
        <p:sp>
          <p:nvSpPr>
            <p:cNvPr id="230" name="TextBox 229">
              <a:extLst>
                <a:ext uri="{FF2B5EF4-FFF2-40B4-BE49-F238E27FC236}">
                  <a16:creationId xmlns:a16="http://schemas.microsoft.com/office/drawing/2014/main" id="{B7A3DAD7-CDB8-680C-77D6-695C9BC6440F}"/>
                </a:ext>
              </a:extLst>
            </p:cNvPr>
            <p:cNvSpPr txBox="1"/>
            <p:nvPr/>
          </p:nvSpPr>
          <p:spPr bwMode="auto">
            <a:xfrm>
              <a:off x="4469640" y="1336151"/>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231" name="TextBox 230">
              <a:extLst>
                <a:ext uri="{FF2B5EF4-FFF2-40B4-BE49-F238E27FC236}">
                  <a16:creationId xmlns:a16="http://schemas.microsoft.com/office/drawing/2014/main" id="{DA78096D-9F7D-3FD8-99F4-332E1E105F50}"/>
                </a:ext>
              </a:extLst>
            </p:cNvPr>
            <p:cNvSpPr txBox="1"/>
            <p:nvPr/>
          </p:nvSpPr>
          <p:spPr bwMode="auto">
            <a:xfrm>
              <a:off x="4548188" y="2248453"/>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232" name="TextBox 231">
              <a:extLst>
                <a:ext uri="{FF2B5EF4-FFF2-40B4-BE49-F238E27FC236}">
                  <a16:creationId xmlns:a16="http://schemas.microsoft.com/office/drawing/2014/main" id="{1FC0DB62-F0C6-6508-36EC-1AB4B6B5EBDF}"/>
                </a:ext>
              </a:extLst>
            </p:cNvPr>
            <p:cNvSpPr txBox="1"/>
            <p:nvPr/>
          </p:nvSpPr>
          <p:spPr bwMode="auto">
            <a:xfrm>
              <a:off x="4626734" y="3176602"/>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33" name="TextBox 232">
              <a:extLst>
                <a:ext uri="{FF2B5EF4-FFF2-40B4-BE49-F238E27FC236}">
                  <a16:creationId xmlns:a16="http://schemas.microsoft.com/office/drawing/2014/main" id="{2BDD3289-8C8B-76E1-B718-2EF5348051DE}"/>
                </a:ext>
              </a:extLst>
            </p:cNvPr>
            <p:cNvSpPr txBox="1"/>
            <p:nvPr/>
          </p:nvSpPr>
          <p:spPr bwMode="auto">
            <a:xfrm rot="16200000">
              <a:off x="4054603" y="2275509"/>
              <a:ext cx="9339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Survival (%)</a:t>
              </a:r>
            </a:p>
          </p:txBody>
        </p:sp>
        <p:grpSp>
          <p:nvGrpSpPr>
            <p:cNvPr id="234" name="Group 233">
              <a:extLst>
                <a:ext uri="{FF2B5EF4-FFF2-40B4-BE49-F238E27FC236}">
                  <a16:creationId xmlns:a16="http://schemas.microsoft.com/office/drawing/2014/main" id="{E735EC44-3888-62D2-DDEC-D3B17BB13E40}"/>
                </a:ext>
              </a:extLst>
            </p:cNvPr>
            <p:cNvGrpSpPr/>
            <p:nvPr/>
          </p:nvGrpSpPr>
          <p:grpSpPr>
            <a:xfrm rot="5400000">
              <a:off x="6060282" y="2111113"/>
              <a:ext cx="87855" cy="2459025"/>
              <a:chOff x="95416" y="2105770"/>
              <a:chExt cx="67586" cy="914400"/>
            </a:xfrm>
          </p:grpSpPr>
          <p:cxnSp>
            <p:nvCxnSpPr>
              <p:cNvPr id="237" name="Straight Connector 236">
                <a:extLst>
                  <a:ext uri="{FF2B5EF4-FFF2-40B4-BE49-F238E27FC236}">
                    <a16:creationId xmlns:a16="http://schemas.microsoft.com/office/drawing/2014/main" id="{BAAF1CB3-9A98-E761-EA92-330FD68F0227}"/>
                  </a:ext>
                </a:extLst>
              </p:cNvPr>
              <p:cNvCxnSpPr>
                <a:cxnSpLocks/>
              </p:cNvCxnSpPr>
              <p:nvPr/>
            </p:nvCxnSpPr>
            <p:spPr bwMode="auto">
              <a:xfrm>
                <a:off x="95416" y="21057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238" name="Straight Connector 237">
                <a:extLst>
                  <a:ext uri="{FF2B5EF4-FFF2-40B4-BE49-F238E27FC236}">
                    <a16:creationId xmlns:a16="http://schemas.microsoft.com/office/drawing/2014/main" id="{B482C9CA-4DBB-46ED-E2AD-00A18751F225}"/>
                  </a:ext>
                </a:extLst>
              </p:cNvPr>
              <p:cNvCxnSpPr>
                <a:cxnSpLocks/>
              </p:cNvCxnSpPr>
              <p:nvPr/>
            </p:nvCxnSpPr>
            <p:spPr bwMode="auto">
              <a:xfrm>
                <a:off x="95416" y="22581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239" name="Straight Connector 238">
                <a:extLst>
                  <a:ext uri="{FF2B5EF4-FFF2-40B4-BE49-F238E27FC236}">
                    <a16:creationId xmlns:a16="http://schemas.microsoft.com/office/drawing/2014/main" id="{A7F920CD-48ED-383D-E146-A6AE8A868C78}"/>
                  </a:ext>
                </a:extLst>
              </p:cNvPr>
              <p:cNvCxnSpPr>
                <a:cxnSpLocks/>
              </p:cNvCxnSpPr>
              <p:nvPr/>
            </p:nvCxnSpPr>
            <p:spPr bwMode="auto">
              <a:xfrm>
                <a:off x="95416" y="24105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240" name="Straight Connector 239">
                <a:extLst>
                  <a:ext uri="{FF2B5EF4-FFF2-40B4-BE49-F238E27FC236}">
                    <a16:creationId xmlns:a16="http://schemas.microsoft.com/office/drawing/2014/main" id="{988CAD9C-2236-79A4-2DAE-DFDED53538D0}"/>
                  </a:ext>
                </a:extLst>
              </p:cNvPr>
              <p:cNvCxnSpPr>
                <a:cxnSpLocks/>
              </p:cNvCxnSpPr>
              <p:nvPr/>
            </p:nvCxnSpPr>
            <p:spPr bwMode="auto">
              <a:xfrm>
                <a:off x="95416" y="25629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241" name="Straight Connector 240">
                <a:extLst>
                  <a:ext uri="{FF2B5EF4-FFF2-40B4-BE49-F238E27FC236}">
                    <a16:creationId xmlns:a16="http://schemas.microsoft.com/office/drawing/2014/main" id="{EFDE9CCD-2F80-90C8-EB36-972DFE2A5FF8}"/>
                  </a:ext>
                </a:extLst>
              </p:cNvPr>
              <p:cNvCxnSpPr>
                <a:cxnSpLocks/>
              </p:cNvCxnSpPr>
              <p:nvPr/>
            </p:nvCxnSpPr>
            <p:spPr bwMode="auto">
              <a:xfrm>
                <a:off x="95416" y="27153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242" name="Straight Connector 241">
                <a:extLst>
                  <a:ext uri="{FF2B5EF4-FFF2-40B4-BE49-F238E27FC236}">
                    <a16:creationId xmlns:a16="http://schemas.microsoft.com/office/drawing/2014/main" id="{8C02F19A-0CD4-91D6-F735-463FE4D129A7}"/>
                  </a:ext>
                </a:extLst>
              </p:cNvPr>
              <p:cNvCxnSpPr>
                <a:cxnSpLocks/>
              </p:cNvCxnSpPr>
              <p:nvPr/>
            </p:nvCxnSpPr>
            <p:spPr bwMode="auto">
              <a:xfrm>
                <a:off x="95416" y="28677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243" name="Straight Connector 242">
                <a:extLst>
                  <a:ext uri="{FF2B5EF4-FFF2-40B4-BE49-F238E27FC236}">
                    <a16:creationId xmlns:a16="http://schemas.microsoft.com/office/drawing/2014/main" id="{830B9C3C-A40F-8A6F-73E3-55FD0D924716}"/>
                  </a:ext>
                </a:extLst>
              </p:cNvPr>
              <p:cNvCxnSpPr>
                <a:cxnSpLocks/>
              </p:cNvCxnSpPr>
              <p:nvPr/>
            </p:nvCxnSpPr>
            <p:spPr bwMode="auto">
              <a:xfrm>
                <a:off x="95416" y="3020170"/>
                <a:ext cx="67586" cy="0"/>
              </a:xfrm>
              <a:prstGeom prst="line">
                <a:avLst/>
              </a:prstGeom>
              <a:noFill/>
              <a:ln w="28575" cap="flat" cmpd="sng" algn="ctr">
                <a:solidFill>
                  <a:schemeClr val="bg1"/>
                </a:solidFill>
                <a:prstDash val="solid"/>
                <a:round/>
                <a:headEnd type="none" w="med" len="med"/>
                <a:tailEnd type="none" w="med" len="med"/>
              </a:ln>
              <a:effectLst/>
            </p:spPr>
          </p:cxnSp>
        </p:grpSp>
        <p:sp>
          <p:nvSpPr>
            <p:cNvPr id="245" name="TextBox 244">
              <a:extLst>
                <a:ext uri="{FF2B5EF4-FFF2-40B4-BE49-F238E27FC236}">
                  <a16:creationId xmlns:a16="http://schemas.microsoft.com/office/drawing/2014/main" id="{392F9780-8312-A693-7B92-DA5C2A052406}"/>
                </a:ext>
              </a:extLst>
            </p:cNvPr>
            <p:cNvSpPr txBox="1"/>
            <p:nvPr/>
          </p:nvSpPr>
          <p:spPr bwMode="auto">
            <a:xfrm>
              <a:off x="4747384" y="3341702"/>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47" name="TextBox 246">
              <a:extLst>
                <a:ext uri="{FF2B5EF4-FFF2-40B4-BE49-F238E27FC236}">
                  <a16:creationId xmlns:a16="http://schemas.microsoft.com/office/drawing/2014/main" id="{49F660F6-1D69-517F-7B52-D0A95CBF9BE8}"/>
                </a:ext>
              </a:extLst>
            </p:cNvPr>
            <p:cNvSpPr txBox="1"/>
            <p:nvPr/>
          </p:nvSpPr>
          <p:spPr bwMode="auto">
            <a:xfrm>
              <a:off x="5122034" y="332900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249" name="TextBox 248">
              <a:extLst>
                <a:ext uri="{FF2B5EF4-FFF2-40B4-BE49-F238E27FC236}">
                  <a16:creationId xmlns:a16="http://schemas.microsoft.com/office/drawing/2014/main" id="{B185A8F0-9363-DC25-146F-5BC5BDCD2CFF}"/>
                </a:ext>
              </a:extLst>
            </p:cNvPr>
            <p:cNvSpPr txBox="1"/>
            <p:nvPr/>
          </p:nvSpPr>
          <p:spPr bwMode="auto">
            <a:xfrm>
              <a:off x="5483984" y="3329002"/>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251" name="TextBox 250">
              <a:extLst>
                <a:ext uri="{FF2B5EF4-FFF2-40B4-BE49-F238E27FC236}">
                  <a16:creationId xmlns:a16="http://schemas.microsoft.com/office/drawing/2014/main" id="{9B7A72AD-40FB-6CE5-A605-F9CACC4F299B}"/>
                </a:ext>
              </a:extLst>
            </p:cNvPr>
            <p:cNvSpPr txBox="1"/>
            <p:nvPr/>
          </p:nvSpPr>
          <p:spPr bwMode="auto">
            <a:xfrm>
              <a:off x="5904896" y="3329002"/>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150</a:t>
              </a:r>
            </a:p>
          </p:txBody>
        </p:sp>
        <p:sp>
          <p:nvSpPr>
            <p:cNvPr id="253" name="TextBox 252">
              <a:extLst>
                <a:ext uri="{FF2B5EF4-FFF2-40B4-BE49-F238E27FC236}">
                  <a16:creationId xmlns:a16="http://schemas.microsoft.com/office/drawing/2014/main" id="{D52B495F-ECA7-D061-D0F3-DA6DBCA31806}"/>
                </a:ext>
              </a:extLst>
            </p:cNvPr>
            <p:cNvSpPr txBox="1"/>
            <p:nvPr/>
          </p:nvSpPr>
          <p:spPr bwMode="auto">
            <a:xfrm>
              <a:off x="6311296" y="3322652"/>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200</a:t>
              </a:r>
            </a:p>
          </p:txBody>
        </p:sp>
        <p:sp>
          <p:nvSpPr>
            <p:cNvPr id="255" name="TextBox 254">
              <a:extLst>
                <a:ext uri="{FF2B5EF4-FFF2-40B4-BE49-F238E27FC236}">
                  <a16:creationId xmlns:a16="http://schemas.microsoft.com/office/drawing/2014/main" id="{9B292045-23F2-F7D2-9096-A14456730C20}"/>
                </a:ext>
              </a:extLst>
            </p:cNvPr>
            <p:cNvSpPr txBox="1"/>
            <p:nvPr/>
          </p:nvSpPr>
          <p:spPr bwMode="auto">
            <a:xfrm>
              <a:off x="6717696" y="3329002"/>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250</a:t>
              </a:r>
            </a:p>
          </p:txBody>
        </p:sp>
        <p:sp>
          <p:nvSpPr>
            <p:cNvPr id="257" name="TextBox 256">
              <a:extLst>
                <a:ext uri="{FF2B5EF4-FFF2-40B4-BE49-F238E27FC236}">
                  <a16:creationId xmlns:a16="http://schemas.microsoft.com/office/drawing/2014/main" id="{606A9D59-E9AB-2DF8-5344-95DD17C5DC48}"/>
                </a:ext>
              </a:extLst>
            </p:cNvPr>
            <p:cNvSpPr txBox="1"/>
            <p:nvPr/>
          </p:nvSpPr>
          <p:spPr bwMode="auto">
            <a:xfrm>
              <a:off x="7130446" y="3329002"/>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300</a:t>
              </a:r>
            </a:p>
          </p:txBody>
        </p:sp>
        <p:sp>
          <p:nvSpPr>
            <p:cNvPr id="259" name="TextBox 258">
              <a:extLst>
                <a:ext uri="{FF2B5EF4-FFF2-40B4-BE49-F238E27FC236}">
                  <a16:creationId xmlns:a16="http://schemas.microsoft.com/office/drawing/2014/main" id="{AE12A350-E60D-DBA5-95A5-F071AADB72B2}"/>
                </a:ext>
              </a:extLst>
            </p:cNvPr>
            <p:cNvSpPr txBox="1"/>
            <p:nvPr/>
          </p:nvSpPr>
          <p:spPr bwMode="auto">
            <a:xfrm>
              <a:off x="5674926" y="3473615"/>
              <a:ext cx="101534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Days Elapsed</a:t>
              </a:r>
            </a:p>
          </p:txBody>
        </p:sp>
        <p:sp>
          <p:nvSpPr>
            <p:cNvPr id="261" name="TextBox 260">
              <a:extLst>
                <a:ext uri="{FF2B5EF4-FFF2-40B4-BE49-F238E27FC236}">
                  <a16:creationId xmlns:a16="http://schemas.microsoft.com/office/drawing/2014/main" id="{85765959-596E-9F9E-1B74-769871085006}"/>
                </a:ext>
              </a:extLst>
            </p:cNvPr>
            <p:cNvSpPr txBox="1"/>
            <p:nvPr/>
          </p:nvSpPr>
          <p:spPr bwMode="auto">
            <a:xfrm>
              <a:off x="6512154" y="1547763"/>
              <a:ext cx="86594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Control</a:t>
              </a:r>
              <a:br>
                <a:rPr kumimoji="0" lang="en-US" sz="12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VTP-50469</a:t>
              </a:r>
            </a:p>
          </p:txBody>
        </p:sp>
        <p:cxnSp>
          <p:nvCxnSpPr>
            <p:cNvPr id="263" name="Straight Connector 262">
              <a:extLst>
                <a:ext uri="{FF2B5EF4-FFF2-40B4-BE49-F238E27FC236}">
                  <a16:creationId xmlns:a16="http://schemas.microsoft.com/office/drawing/2014/main" id="{21F14635-F888-C8AD-0DEE-4CC903696B2C}"/>
                </a:ext>
              </a:extLst>
            </p:cNvPr>
            <p:cNvCxnSpPr/>
            <p:nvPr/>
          </p:nvCxnSpPr>
          <p:spPr bwMode="auto">
            <a:xfrm flipH="1">
              <a:off x="6229350" y="1689100"/>
              <a:ext cx="260350" cy="0"/>
            </a:xfrm>
            <a:prstGeom prst="line">
              <a:avLst/>
            </a:prstGeom>
            <a:noFill/>
            <a:ln w="28575" cap="flat" cmpd="sng" algn="ctr">
              <a:solidFill>
                <a:schemeClr val="accent1"/>
              </a:solidFill>
              <a:prstDash val="solid"/>
              <a:round/>
              <a:headEnd type="none" w="med" len="med"/>
              <a:tailEnd type="none" w="med" len="med"/>
            </a:ln>
            <a:effectLst/>
          </p:spPr>
        </p:cxnSp>
        <p:cxnSp>
          <p:nvCxnSpPr>
            <p:cNvPr id="264" name="Straight Connector 263">
              <a:extLst>
                <a:ext uri="{FF2B5EF4-FFF2-40B4-BE49-F238E27FC236}">
                  <a16:creationId xmlns:a16="http://schemas.microsoft.com/office/drawing/2014/main" id="{33C786AE-8619-4D5B-9BCA-53CD26924D88}"/>
                </a:ext>
              </a:extLst>
            </p:cNvPr>
            <p:cNvCxnSpPr/>
            <p:nvPr/>
          </p:nvCxnSpPr>
          <p:spPr bwMode="auto">
            <a:xfrm flipH="1">
              <a:off x="6229350" y="1892300"/>
              <a:ext cx="260350" cy="0"/>
            </a:xfrm>
            <a:prstGeom prst="line">
              <a:avLst/>
            </a:prstGeom>
            <a:noFill/>
            <a:ln w="28575" cap="flat" cmpd="sng" algn="ctr">
              <a:solidFill>
                <a:schemeClr val="accent3"/>
              </a:solidFill>
              <a:prstDash val="solid"/>
              <a:round/>
              <a:headEnd type="none" w="med" len="med"/>
              <a:tailEnd type="none" w="med" len="med"/>
            </a:ln>
            <a:effectLst/>
          </p:spPr>
        </p:cxnSp>
        <p:cxnSp>
          <p:nvCxnSpPr>
            <p:cNvPr id="266" name="Straight Connector 265">
              <a:extLst>
                <a:ext uri="{FF2B5EF4-FFF2-40B4-BE49-F238E27FC236}">
                  <a16:creationId xmlns:a16="http://schemas.microsoft.com/office/drawing/2014/main" id="{98FA13DF-F5BE-82B2-B958-B294C3E1E805}"/>
                </a:ext>
              </a:extLst>
            </p:cNvPr>
            <p:cNvCxnSpPr>
              <a:cxnSpLocks/>
            </p:cNvCxnSpPr>
            <p:nvPr/>
          </p:nvCxnSpPr>
          <p:spPr bwMode="auto">
            <a:xfrm flipV="1">
              <a:off x="4889948" y="1473200"/>
              <a:ext cx="2457002" cy="0"/>
            </a:xfrm>
            <a:prstGeom prst="line">
              <a:avLst/>
            </a:prstGeom>
            <a:noFill/>
            <a:ln w="28575" cap="flat" cmpd="sng" algn="ctr">
              <a:solidFill>
                <a:schemeClr val="accent3"/>
              </a:solidFill>
              <a:prstDash val="solid"/>
              <a:round/>
              <a:headEnd type="none" w="med" len="med"/>
              <a:tailEnd type="none" w="med" len="med"/>
            </a:ln>
            <a:effectLst/>
          </p:spPr>
        </p:cxnSp>
        <p:sp>
          <p:nvSpPr>
            <p:cNvPr id="267" name="Freeform: Shape 266">
              <a:extLst>
                <a:ext uri="{FF2B5EF4-FFF2-40B4-BE49-F238E27FC236}">
                  <a16:creationId xmlns:a16="http://schemas.microsoft.com/office/drawing/2014/main" id="{E37EB5E1-8101-CB81-C005-81EAE8FFDBC6}"/>
                </a:ext>
              </a:extLst>
            </p:cNvPr>
            <p:cNvSpPr/>
            <p:nvPr/>
          </p:nvSpPr>
          <p:spPr bwMode="auto">
            <a:xfrm>
              <a:off x="4876800" y="1473200"/>
              <a:ext cx="2133600" cy="1828800"/>
            </a:xfrm>
            <a:custGeom>
              <a:avLst/>
              <a:gdLst>
                <a:gd name="connsiteX0" fmla="*/ 0 w 2133600"/>
                <a:gd name="connsiteY0" fmla="*/ 0 h 1835150"/>
                <a:gd name="connsiteX1" fmla="*/ 673100 w 2133600"/>
                <a:gd name="connsiteY1" fmla="*/ 0 h 1835150"/>
                <a:gd name="connsiteX2" fmla="*/ 673100 w 2133600"/>
                <a:gd name="connsiteY2" fmla="*/ 628650 h 1835150"/>
                <a:gd name="connsiteX3" fmla="*/ 908050 w 2133600"/>
                <a:gd name="connsiteY3" fmla="*/ 628650 h 1835150"/>
                <a:gd name="connsiteX4" fmla="*/ 908050 w 2133600"/>
                <a:gd name="connsiteY4" fmla="*/ 1225550 h 1835150"/>
                <a:gd name="connsiteX5" fmla="*/ 2133600 w 2133600"/>
                <a:gd name="connsiteY5" fmla="*/ 1225550 h 1835150"/>
                <a:gd name="connsiteX6" fmla="*/ 2133600 w 2133600"/>
                <a:gd name="connsiteY6" fmla="*/ 1835150 h 1835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33600" h="1835150">
                  <a:moveTo>
                    <a:pt x="0" y="0"/>
                  </a:moveTo>
                  <a:lnTo>
                    <a:pt x="673100" y="0"/>
                  </a:lnTo>
                  <a:lnTo>
                    <a:pt x="673100" y="628650"/>
                  </a:lnTo>
                  <a:lnTo>
                    <a:pt x="908050" y="628650"/>
                  </a:lnTo>
                  <a:lnTo>
                    <a:pt x="908050" y="1225550"/>
                  </a:lnTo>
                  <a:lnTo>
                    <a:pt x="2133600" y="1225550"/>
                  </a:lnTo>
                  <a:lnTo>
                    <a:pt x="2133600" y="183515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269" name="Straight Connector 268">
              <a:extLst>
                <a:ext uri="{FF2B5EF4-FFF2-40B4-BE49-F238E27FC236}">
                  <a16:creationId xmlns:a16="http://schemas.microsoft.com/office/drawing/2014/main" id="{D6C2C707-59E3-981D-0514-1DEB40B694C1}"/>
                </a:ext>
              </a:extLst>
            </p:cNvPr>
            <p:cNvCxnSpPr/>
            <p:nvPr/>
          </p:nvCxnSpPr>
          <p:spPr bwMode="auto">
            <a:xfrm>
              <a:off x="7334250" y="1397000"/>
              <a:ext cx="0" cy="57150"/>
            </a:xfrm>
            <a:prstGeom prst="line">
              <a:avLst/>
            </a:prstGeom>
            <a:noFill/>
            <a:ln w="28575" cap="flat" cmpd="sng" algn="ctr">
              <a:solidFill>
                <a:schemeClr val="bg1"/>
              </a:solidFill>
              <a:prstDash val="solid"/>
              <a:round/>
              <a:headEnd type="none" w="med" len="med"/>
              <a:tailEnd type="none" w="med" len="med"/>
            </a:ln>
            <a:effectLst/>
          </p:spPr>
        </p:cxnSp>
        <p:sp>
          <p:nvSpPr>
            <p:cNvPr id="271" name="TextBox 270">
              <a:extLst>
                <a:ext uri="{FF2B5EF4-FFF2-40B4-BE49-F238E27FC236}">
                  <a16:creationId xmlns:a16="http://schemas.microsoft.com/office/drawing/2014/main" id="{A5E33634-9D5E-FB9E-01D8-B9A9CA47821F}"/>
                </a:ext>
              </a:extLst>
            </p:cNvPr>
            <p:cNvSpPr txBox="1"/>
            <p:nvPr/>
          </p:nvSpPr>
          <p:spPr bwMode="auto">
            <a:xfrm rot="16200000">
              <a:off x="4734154" y="2252613"/>
              <a:ext cx="86594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VTP-50469</a:t>
              </a:r>
            </a:p>
          </p:txBody>
        </p:sp>
        <p:sp>
          <p:nvSpPr>
            <p:cNvPr id="274" name="TextBox 273">
              <a:extLst>
                <a:ext uri="{FF2B5EF4-FFF2-40B4-BE49-F238E27FC236}">
                  <a16:creationId xmlns:a16="http://schemas.microsoft.com/office/drawing/2014/main" id="{FF8871D0-5BCB-5105-2955-E6CF44F32E2E}"/>
                </a:ext>
              </a:extLst>
            </p:cNvPr>
            <p:cNvSpPr txBox="1"/>
            <p:nvPr/>
          </p:nvSpPr>
          <p:spPr bwMode="auto">
            <a:xfrm>
              <a:off x="4944462" y="1474246"/>
              <a:ext cx="649537" cy="391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80000"/>
                </a:lnSpc>
                <a:spcBef>
                  <a:spcPts val="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&lt;0.03</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3</a:t>
              </a:r>
            </a:p>
          </p:txBody>
        </p:sp>
      </p:grpSp>
      <p:grpSp>
        <p:nvGrpSpPr>
          <p:cNvPr id="398" name="Group 397">
            <a:extLst>
              <a:ext uri="{FF2B5EF4-FFF2-40B4-BE49-F238E27FC236}">
                <a16:creationId xmlns:a16="http://schemas.microsoft.com/office/drawing/2014/main" id="{015B5A0A-DDDA-8F76-9EE6-B49A936CF99E}"/>
              </a:ext>
            </a:extLst>
          </p:cNvPr>
          <p:cNvGrpSpPr/>
          <p:nvPr/>
        </p:nvGrpSpPr>
        <p:grpSpPr>
          <a:xfrm>
            <a:off x="4311528" y="3780651"/>
            <a:ext cx="3241742" cy="2724924"/>
            <a:chOff x="4370390" y="3675876"/>
            <a:chExt cx="3241742" cy="2724924"/>
          </a:xfrm>
        </p:grpSpPr>
        <p:sp>
          <p:nvSpPr>
            <p:cNvPr id="275" name="Rectangle 274">
              <a:extLst>
                <a:ext uri="{FF2B5EF4-FFF2-40B4-BE49-F238E27FC236}">
                  <a16:creationId xmlns:a16="http://schemas.microsoft.com/office/drawing/2014/main" id="{D069D9E1-619E-EE95-F1E0-52FD188C4765}"/>
                </a:ext>
              </a:extLst>
            </p:cNvPr>
            <p:cNvSpPr/>
            <p:nvPr/>
          </p:nvSpPr>
          <p:spPr bwMode="auto">
            <a:xfrm>
              <a:off x="5111750" y="4136086"/>
              <a:ext cx="927100" cy="1790700"/>
            </a:xfrm>
            <a:prstGeom prst="rect">
              <a:avLst/>
            </a:prstGeom>
            <a:solidFill>
              <a:schemeClr val="accent3">
                <a:lumMod val="20000"/>
                <a:lumOff val="8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76" name="Freeform: Shape 275">
              <a:extLst>
                <a:ext uri="{FF2B5EF4-FFF2-40B4-BE49-F238E27FC236}">
                  <a16:creationId xmlns:a16="http://schemas.microsoft.com/office/drawing/2014/main" id="{5823D8BF-9740-35DA-98FD-C4B2DDFFEA1A}"/>
                </a:ext>
              </a:extLst>
            </p:cNvPr>
            <p:cNvSpPr/>
            <p:nvPr/>
          </p:nvSpPr>
          <p:spPr bwMode="auto">
            <a:xfrm>
              <a:off x="4864100" y="4117036"/>
              <a:ext cx="2463800" cy="1828800"/>
            </a:xfrm>
            <a:custGeom>
              <a:avLst/>
              <a:gdLst>
                <a:gd name="connsiteX0" fmla="*/ 0 w 2463800"/>
                <a:gd name="connsiteY0" fmla="*/ 0 h 1828800"/>
                <a:gd name="connsiteX1" fmla="*/ 0 w 2463800"/>
                <a:gd name="connsiteY1" fmla="*/ 1828800 h 1828800"/>
                <a:gd name="connsiteX2" fmla="*/ 2463800 w 2463800"/>
                <a:gd name="connsiteY2" fmla="*/ 1828800 h 1828800"/>
              </a:gdLst>
              <a:ahLst/>
              <a:cxnLst>
                <a:cxn ang="0">
                  <a:pos x="connsiteX0" y="connsiteY0"/>
                </a:cxn>
                <a:cxn ang="0">
                  <a:pos x="connsiteX1" y="connsiteY1"/>
                </a:cxn>
                <a:cxn ang="0">
                  <a:pos x="connsiteX2" y="connsiteY2"/>
                </a:cxn>
              </a:cxnLst>
              <a:rect l="l" t="t" r="r" b="b"/>
              <a:pathLst>
                <a:path w="2463800" h="1828800">
                  <a:moveTo>
                    <a:pt x="0" y="0"/>
                  </a:moveTo>
                  <a:lnTo>
                    <a:pt x="0" y="1828800"/>
                  </a:lnTo>
                  <a:lnTo>
                    <a:pt x="2463800" y="182880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277" name="Group 276">
              <a:extLst>
                <a:ext uri="{FF2B5EF4-FFF2-40B4-BE49-F238E27FC236}">
                  <a16:creationId xmlns:a16="http://schemas.microsoft.com/office/drawing/2014/main" id="{834E4561-8D98-B33D-6D80-39F7CDFF7B39}"/>
                </a:ext>
              </a:extLst>
            </p:cNvPr>
            <p:cNvGrpSpPr/>
            <p:nvPr/>
          </p:nvGrpSpPr>
          <p:grpSpPr>
            <a:xfrm>
              <a:off x="4781550" y="4129460"/>
              <a:ext cx="76421" cy="1822726"/>
              <a:chOff x="139148" y="2309854"/>
              <a:chExt cx="75537" cy="304800"/>
            </a:xfrm>
          </p:grpSpPr>
          <p:cxnSp>
            <p:nvCxnSpPr>
              <p:cNvPr id="278" name="Straight Connector 277">
                <a:extLst>
                  <a:ext uri="{FF2B5EF4-FFF2-40B4-BE49-F238E27FC236}">
                    <a16:creationId xmlns:a16="http://schemas.microsoft.com/office/drawing/2014/main" id="{5DD0BFA7-BEC8-07D5-86A6-E309240D2653}"/>
                  </a:ext>
                </a:extLst>
              </p:cNvPr>
              <p:cNvCxnSpPr>
                <a:cxnSpLocks/>
              </p:cNvCxnSpPr>
              <p:nvPr/>
            </p:nvCxnSpPr>
            <p:spPr bwMode="auto">
              <a:xfrm>
                <a:off x="139148" y="2309854"/>
                <a:ext cx="75537" cy="0"/>
              </a:xfrm>
              <a:prstGeom prst="line">
                <a:avLst/>
              </a:prstGeom>
              <a:noFill/>
              <a:ln w="28575" cap="flat" cmpd="sng" algn="ctr">
                <a:solidFill>
                  <a:schemeClr val="bg1"/>
                </a:solidFill>
                <a:prstDash val="solid"/>
                <a:round/>
                <a:headEnd type="none" w="med" len="med"/>
                <a:tailEnd type="none" w="med" len="med"/>
              </a:ln>
              <a:effectLst/>
            </p:spPr>
          </p:cxnSp>
          <p:cxnSp>
            <p:nvCxnSpPr>
              <p:cNvPr id="279" name="Straight Connector 278">
                <a:extLst>
                  <a:ext uri="{FF2B5EF4-FFF2-40B4-BE49-F238E27FC236}">
                    <a16:creationId xmlns:a16="http://schemas.microsoft.com/office/drawing/2014/main" id="{D8051B19-1049-F476-1639-2A0BAB680160}"/>
                  </a:ext>
                </a:extLst>
              </p:cNvPr>
              <p:cNvCxnSpPr>
                <a:cxnSpLocks/>
              </p:cNvCxnSpPr>
              <p:nvPr/>
            </p:nvCxnSpPr>
            <p:spPr bwMode="auto">
              <a:xfrm>
                <a:off x="139148" y="2462254"/>
                <a:ext cx="75537" cy="0"/>
              </a:xfrm>
              <a:prstGeom prst="line">
                <a:avLst/>
              </a:prstGeom>
              <a:noFill/>
              <a:ln w="28575" cap="flat" cmpd="sng" algn="ctr">
                <a:solidFill>
                  <a:schemeClr val="bg1"/>
                </a:solidFill>
                <a:prstDash val="solid"/>
                <a:round/>
                <a:headEnd type="none" w="med" len="med"/>
                <a:tailEnd type="none" w="med" len="med"/>
              </a:ln>
              <a:effectLst/>
            </p:spPr>
          </p:cxnSp>
          <p:cxnSp>
            <p:nvCxnSpPr>
              <p:cNvPr id="280" name="Straight Connector 279">
                <a:extLst>
                  <a:ext uri="{FF2B5EF4-FFF2-40B4-BE49-F238E27FC236}">
                    <a16:creationId xmlns:a16="http://schemas.microsoft.com/office/drawing/2014/main" id="{C2049AF8-D9E2-5CD0-CDFD-804FB20DCD9C}"/>
                  </a:ext>
                </a:extLst>
              </p:cNvPr>
              <p:cNvCxnSpPr>
                <a:cxnSpLocks/>
              </p:cNvCxnSpPr>
              <p:nvPr/>
            </p:nvCxnSpPr>
            <p:spPr bwMode="auto">
              <a:xfrm>
                <a:off x="139148" y="2614654"/>
                <a:ext cx="75537" cy="0"/>
              </a:xfrm>
              <a:prstGeom prst="line">
                <a:avLst/>
              </a:prstGeom>
              <a:noFill/>
              <a:ln w="28575" cap="flat" cmpd="sng" algn="ctr">
                <a:solidFill>
                  <a:schemeClr val="bg1"/>
                </a:solidFill>
                <a:prstDash val="solid"/>
                <a:round/>
                <a:headEnd type="none" w="med" len="med"/>
                <a:tailEnd type="none" w="med" len="med"/>
              </a:ln>
              <a:effectLst/>
            </p:spPr>
          </p:cxnSp>
        </p:grpSp>
        <p:sp>
          <p:nvSpPr>
            <p:cNvPr id="281" name="TextBox 280">
              <a:extLst>
                <a:ext uri="{FF2B5EF4-FFF2-40B4-BE49-F238E27FC236}">
                  <a16:creationId xmlns:a16="http://schemas.microsoft.com/office/drawing/2014/main" id="{9A300367-A9C5-23FD-74B0-8C7E65A697A6}"/>
                </a:ext>
              </a:extLst>
            </p:cNvPr>
            <p:cNvSpPr txBox="1"/>
            <p:nvPr/>
          </p:nvSpPr>
          <p:spPr bwMode="auto">
            <a:xfrm>
              <a:off x="4456940" y="3986337"/>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282" name="TextBox 281">
              <a:extLst>
                <a:ext uri="{FF2B5EF4-FFF2-40B4-BE49-F238E27FC236}">
                  <a16:creationId xmlns:a16="http://schemas.microsoft.com/office/drawing/2014/main" id="{BA0560B4-D6FA-B888-DB2B-1B4C4F3EF04E}"/>
                </a:ext>
              </a:extLst>
            </p:cNvPr>
            <p:cNvSpPr txBox="1"/>
            <p:nvPr/>
          </p:nvSpPr>
          <p:spPr bwMode="auto">
            <a:xfrm>
              <a:off x="4535488" y="4898639"/>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283" name="TextBox 282">
              <a:extLst>
                <a:ext uri="{FF2B5EF4-FFF2-40B4-BE49-F238E27FC236}">
                  <a16:creationId xmlns:a16="http://schemas.microsoft.com/office/drawing/2014/main" id="{4C76F460-0792-C0A8-759E-64E5C964F649}"/>
                </a:ext>
              </a:extLst>
            </p:cNvPr>
            <p:cNvSpPr txBox="1"/>
            <p:nvPr/>
          </p:nvSpPr>
          <p:spPr bwMode="auto">
            <a:xfrm>
              <a:off x="4614034" y="5826788"/>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84" name="TextBox 283">
              <a:extLst>
                <a:ext uri="{FF2B5EF4-FFF2-40B4-BE49-F238E27FC236}">
                  <a16:creationId xmlns:a16="http://schemas.microsoft.com/office/drawing/2014/main" id="{DDFC4DCA-02ED-DA88-1880-2A719C6048C2}"/>
                </a:ext>
              </a:extLst>
            </p:cNvPr>
            <p:cNvSpPr txBox="1"/>
            <p:nvPr/>
          </p:nvSpPr>
          <p:spPr bwMode="auto">
            <a:xfrm rot="16200000">
              <a:off x="4041903" y="4925695"/>
              <a:ext cx="9339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Survival (%)</a:t>
              </a:r>
            </a:p>
          </p:txBody>
        </p:sp>
        <p:cxnSp>
          <p:nvCxnSpPr>
            <p:cNvPr id="286" name="Straight Connector 285">
              <a:extLst>
                <a:ext uri="{FF2B5EF4-FFF2-40B4-BE49-F238E27FC236}">
                  <a16:creationId xmlns:a16="http://schemas.microsoft.com/office/drawing/2014/main" id="{85B95DE9-9413-5985-5805-4C7D851A0247}"/>
                </a:ext>
              </a:extLst>
            </p:cNvPr>
            <p:cNvCxnSpPr>
              <a:cxnSpLocks/>
            </p:cNvCxnSpPr>
            <p:nvPr/>
          </p:nvCxnSpPr>
          <p:spPr bwMode="auto">
            <a:xfrm rot="5400000">
              <a:off x="6875517" y="5992867"/>
              <a:ext cx="91966" cy="0"/>
            </a:xfrm>
            <a:prstGeom prst="line">
              <a:avLst/>
            </a:prstGeom>
            <a:noFill/>
            <a:ln w="28575" cap="flat" cmpd="sng" algn="ctr">
              <a:solidFill>
                <a:schemeClr val="bg1"/>
              </a:solidFill>
              <a:prstDash val="solid"/>
              <a:round/>
              <a:headEnd type="none" w="med" len="med"/>
              <a:tailEnd type="none" w="med" len="med"/>
            </a:ln>
            <a:effectLst/>
          </p:spPr>
        </p:cxnSp>
        <p:cxnSp>
          <p:nvCxnSpPr>
            <p:cNvPr id="287" name="Straight Connector 286">
              <a:extLst>
                <a:ext uri="{FF2B5EF4-FFF2-40B4-BE49-F238E27FC236}">
                  <a16:creationId xmlns:a16="http://schemas.microsoft.com/office/drawing/2014/main" id="{F4A430EC-94F3-205A-8C0C-F18069068287}"/>
                </a:ext>
              </a:extLst>
            </p:cNvPr>
            <p:cNvCxnSpPr>
              <a:cxnSpLocks/>
            </p:cNvCxnSpPr>
            <p:nvPr/>
          </p:nvCxnSpPr>
          <p:spPr bwMode="auto">
            <a:xfrm rot="5400000">
              <a:off x="6532266" y="5992867"/>
              <a:ext cx="91966" cy="0"/>
            </a:xfrm>
            <a:prstGeom prst="line">
              <a:avLst/>
            </a:prstGeom>
            <a:noFill/>
            <a:ln w="28575" cap="flat" cmpd="sng" algn="ctr">
              <a:solidFill>
                <a:schemeClr val="bg1"/>
              </a:solidFill>
              <a:prstDash val="solid"/>
              <a:round/>
              <a:headEnd type="none" w="med" len="med"/>
              <a:tailEnd type="none" w="med" len="med"/>
            </a:ln>
            <a:effectLst/>
          </p:spPr>
        </p:cxnSp>
        <p:cxnSp>
          <p:nvCxnSpPr>
            <p:cNvPr id="288" name="Straight Connector 287">
              <a:extLst>
                <a:ext uri="{FF2B5EF4-FFF2-40B4-BE49-F238E27FC236}">
                  <a16:creationId xmlns:a16="http://schemas.microsoft.com/office/drawing/2014/main" id="{6DBEC166-47E1-9C17-950D-C54049534473}"/>
                </a:ext>
              </a:extLst>
            </p:cNvPr>
            <p:cNvCxnSpPr>
              <a:cxnSpLocks/>
            </p:cNvCxnSpPr>
            <p:nvPr/>
          </p:nvCxnSpPr>
          <p:spPr bwMode="auto">
            <a:xfrm rot="5400000">
              <a:off x="6189016" y="5992867"/>
              <a:ext cx="91966" cy="0"/>
            </a:xfrm>
            <a:prstGeom prst="line">
              <a:avLst/>
            </a:prstGeom>
            <a:noFill/>
            <a:ln w="28575" cap="flat" cmpd="sng" algn="ctr">
              <a:solidFill>
                <a:schemeClr val="bg1"/>
              </a:solidFill>
              <a:prstDash val="solid"/>
              <a:round/>
              <a:headEnd type="none" w="med" len="med"/>
              <a:tailEnd type="none" w="med" len="med"/>
            </a:ln>
            <a:effectLst/>
          </p:spPr>
        </p:cxnSp>
        <p:cxnSp>
          <p:nvCxnSpPr>
            <p:cNvPr id="289" name="Straight Connector 288">
              <a:extLst>
                <a:ext uri="{FF2B5EF4-FFF2-40B4-BE49-F238E27FC236}">
                  <a16:creationId xmlns:a16="http://schemas.microsoft.com/office/drawing/2014/main" id="{DB167E85-A52C-903A-D243-AE7BE74FA906}"/>
                </a:ext>
              </a:extLst>
            </p:cNvPr>
            <p:cNvCxnSpPr>
              <a:cxnSpLocks/>
            </p:cNvCxnSpPr>
            <p:nvPr/>
          </p:nvCxnSpPr>
          <p:spPr bwMode="auto">
            <a:xfrm rot="5400000">
              <a:off x="5845765" y="5992867"/>
              <a:ext cx="91966" cy="0"/>
            </a:xfrm>
            <a:prstGeom prst="line">
              <a:avLst/>
            </a:prstGeom>
            <a:noFill/>
            <a:ln w="28575" cap="flat" cmpd="sng" algn="ctr">
              <a:solidFill>
                <a:schemeClr val="bg1"/>
              </a:solidFill>
              <a:prstDash val="solid"/>
              <a:round/>
              <a:headEnd type="none" w="med" len="med"/>
              <a:tailEnd type="none" w="med" len="med"/>
            </a:ln>
            <a:effectLst/>
          </p:spPr>
        </p:cxnSp>
        <p:cxnSp>
          <p:nvCxnSpPr>
            <p:cNvPr id="290" name="Straight Connector 289">
              <a:extLst>
                <a:ext uri="{FF2B5EF4-FFF2-40B4-BE49-F238E27FC236}">
                  <a16:creationId xmlns:a16="http://schemas.microsoft.com/office/drawing/2014/main" id="{8AF4DC0B-AEBA-9EAD-197E-453270459BE6}"/>
                </a:ext>
              </a:extLst>
            </p:cNvPr>
            <p:cNvCxnSpPr>
              <a:cxnSpLocks/>
            </p:cNvCxnSpPr>
            <p:nvPr/>
          </p:nvCxnSpPr>
          <p:spPr bwMode="auto">
            <a:xfrm rot="5400000">
              <a:off x="5502515" y="5992867"/>
              <a:ext cx="91966" cy="0"/>
            </a:xfrm>
            <a:prstGeom prst="line">
              <a:avLst/>
            </a:prstGeom>
            <a:noFill/>
            <a:ln w="28575" cap="flat" cmpd="sng" algn="ctr">
              <a:solidFill>
                <a:schemeClr val="bg1"/>
              </a:solidFill>
              <a:prstDash val="solid"/>
              <a:round/>
              <a:headEnd type="none" w="med" len="med"/>
              <a:tailEnd type="none" w="med" len="med"/>
            </a:ln>
            <a:effectLst/>
          </p:spPr>
        </p:cxnSp>
        <p:cxnSp>
          <p:nvCxnSpPr>
            <p:cNvPr id="291" name="Straight Connector 290">
              <a:extLst>
                <a:ext uri="{FF2B5EF4-FFF2-40B4-BE49-F238E27FC236}">
                  <a16:creationId xmlns:a16="http://schemas.microsoft.com/office/drawing/2014/main" id="{53F399C2-3282-AB2E-6282-51BC126D3D2F}"/>
                </a:ext>
              </a:extLst>
            </p:cNvPr>
            <p:cNvCxnSpPr>
              <a:cxnSpLocks/>
            </p:cNvCxnSpPr>
            <p:nvPr/>
          </p:nvCxnSpPr>
          <p:spPr bwMode="auto">
            <a:xfrm rot="5400000">
              <a:off x="5159264" y="5992867"/>
              <a:ext cx="91966" cy="0"/>
            </a:xfrm>
            <a:prstGeom prst="line">
              <a:avLst/>
            </a:prstGeom>
            <a:noFill/>
            <a:ln w="28575" cap="flat" cmpd="sng" algn="ctr">
              <a:solidFill>
                <a:schemeClr val="bg1"/>
              </a:solidFill>
              <a:prstDash val="solid"/>
              <a:round/>
              <a:headEnd type="none" w="med" len="med"/>
              <a:tailEnd type="none" w="med" len="med"/>
            </a:ln>
            <a:effectLst/>
          </p:spPr>
        </p:cxnSp>
        <p:cxnSp>
          <p:nvCxnSpPr>
            <p:cNvPr id="292" name="Straight Connector 291">
              <a:extLst>
                <a:ext uri="{FF2B5EF4-FFF2-40B4-BE49-F238E27FC236}">
                  <a16:creationId xmlns:a16="http://schemas.microsoft.com/office/drawing/2014/main" id="{0F7E1B5F-C0EB-516F-D3D9-EDCC3EA964F7}"/>
                </a:ext>
              </a:extLst>
            </p:cNvPr>
            <p:cNvCxnSpPr>
              <a:cxnSpLocks/>
            </p:cNvCxnSpPr>
            <p:nvPr/>
          </p:nvCxnSpPr>
          <p:spPr bwMode="auto">
            <a:xfrm rot="5400000">
              <a:off x="4816014" y="5992867"/>
              <a:ext cx="91966" cy="0"/>
            </a:xfrm>
            <a:prstGeom prst="line">
              <a:avLst/>
            </a:prstGeom>
            <a:noFill/>
            <a:ln w="28575" cap="flat" cmpd="sng" algn="ctr">
              <a:solidFill>
                <a:schemeClr val="bg1"/>
              </a:solidFill>
              <a:prstDash val="solid"/>
              <a:round/>
              <a:headEnd type="none" w="med" len="med"/>
              <a:tailEnd type="none" w="med" len="med"/>
            </a:ln>
            <a:effectLst/>
          </p:spPr>
        </p:cxnSp>
        <p:sp>
          <p:nvSpPr>
            <p:cNvPr id="293" name="TextBox 292">
              <a:extLst>
                <a:ext uri="{FF2B5EF4-FFF2-40B4-BE49-F238E27FC236}">
                  <a16:creationId xmlns:a16="http://schemas.microsoft.com/office/drawing/2014/main" id="{DE3E9B5E-ACD3-E1FE-100A-5E3D5CED98CD}"/>
                </a:ext>
              </a:extLst>
            </p:cNvPr>
            <p:cNvSpPr txBox="1"/>
            <p:nvPr/>
          </p:nvSpPr>
          <p:spPr bwMode="auto">
            <a:xfrm>
              <a:off x="4734684" y="5991888"/>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94" name="TextBox 293">
              <a:extLst>
                <a:ext uri="{FF2B5EF4-FFF2-40B4-BE49-F238E27FC236}">
                  <a16:creationId xmlns:a16="http://schemas.microsoft.com/office/drawing/2014/main" id="{3E0AFB2A-73B0-9EFF-8053-08FBE812FB51}"/>
                </a:ext>
              </a:extLst>
            </p:cNvPr>
            <p:cNvSpPr txBox="1"/>
            <p:nvPr/>
          </p:nvSpPr>
          <p:spPr bwMode="auto">
            <a:xfrm>
              <a:off x="5033134" y="597918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295" name="TextBox 294">
              <a:extLst>
                <a:ext uri="{FF2B5EF4-FFF2-40B4-BE49-F238E27FC236}">
                  <a16:creationId xmlns:a16="http://schemas.microsoft.com/office/drawing/2014/main" id="{882E72EC-C587-A01E-13B2-32F8EABDF004}"/>
                </a:ext>
              </a:extLst>
            </p:cNvPr>
            <p:cNvSpPr txBox="1"/>
            <p:nvPr/>
          </p:nvSpPr>
          <p:spPr bwMode="auto">
            <a:xfrm>
              <a:off x="5344284" y="5979188"/>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296" name="TextBox 295">
              <a:extLst>
                <a:ext uri="{FF2B5EF4-FFF2-40B4-BE49-F238E27FC236}">
                  <a16:creationId xmlns:a16="http://schemas.microsoft.com/office/drawing/2014/main" id="{62D274FB-FFA2-61E0-47DB-9EF95C2F9212}"/>
                </a:ext>
              </a:extLst>
            </p:cNvPr>
            <p:cNvSpPr txBox="1"/>
            <p:nvPr/>
          </p:nvSpPr>
          <p:spPr bwMode="auto">
            <a:xfrm>
              <a:off x="5682646" y="5979188"/>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150</a:t>
              </a:r>
            </a:p>
          </p:txBody>
        </p:sp>
        <p:sp>
          <p:nvSpPr>
            <p:cNvPr id="297" name="TextBox 296">
              <a:extLst>
                <a:ext uri="{FF2B5EF4-FFF2-40B4-BE49-F238E27FC236}">
                  <a16:creationId xmlns:a16="http://schemas.microsoft.com/office/drawing/2014/main" id="{8D1735AB-64A7-FC67-985B-1C8A2D88FB54}"/>
                </a:ext>
              </a:extLst>
            </p:cNvPr>
            <p:cNvSpPr txBox="1"/>
            <p:nvPr/>
          </p:nvSpPr>
          <p:spPr bwMode="auto">
            <a:xfrm>
              <a:off x="6019196" y="5972838"/>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200</a:t>
              </a:r>
            </a:p>
          </p:txBody>
        </p:sp>
        <p:sp>
          <p:nvSpPr>
            <p:cNvPr id="298" name="TextBox 297">
              <a:extLst>
                <a:ext uri="{FF2B5EF4-FFF2-40B4-BE49-F238E27FC236}">
                  <a16:creationId xmlns:a16="http://schemas.microsoft.com/office/drawing/2014/main" id="{62DA2BBE-828F-369B-4AEA-4BC2BDA1B400}"/>
                </a:ext>
              </a:extLst>
            </p:cNvPr>
            <p:cNvSpPr txBox="1"/>
            <p:nvPr/>
          </p:nvSpPr>
          <p:spPr bwMode="auto">
            <a:xfrm>
              <a:off x="6368446" y="5979188"/>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250</a:t>
              </a:r>
            </a:p>
          </p:txBody>
        </p:sp>
        <p:sp>
          <p:nvSpPr>
            <p:cNvPr id="299" name="TextBox 298">
              <a:extLst>
                <a:ext uri="{FF2B5EF4-FFF2-40B4-BE49-F238E27FC236}">
                  <a16:creationId xmlns:a16="http://schemas.microsoft.com/office/drawing/2014/main" id="{F10EB5EF-7379-A082-2C34-7FCD95505D4C}"/>
                </a:ext>
              </a:extLst>
            </p:cNvPr>
            <p:cNvSpPr txBox="1"/>
            <p:nvPr/>
          </p:nvSpPr>
          <p:spPr bwMode="auto">
            <a:xfrm>
              <a:off x="6711346" y="5979188"/>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300</a:t>
              </a:r>
            </a:p>
          </p:txBody>
        </p:sp>
        <p:sp>
          <p:nvSpPr>
            <p:cNvPr id="300" name="TextBox 299">
              <a:extLst>
                <a:ext uri="{FF2B5EF4-FFF2-40B4-BE49-F238E27FC236}">
                  <a16:creationId xmlns:a16="http://schemas.microsoft.com/office/drawing/2014/main" id="{6B4EDD70-945C-4EEF-9B88-25FDCF99CB13}"/>
                </a:ext>
              </a:extLst>
            </p:cNvPr>
            <p:cNvSpPr txBox="1"/>
            <p:nvPr/>
          </p:nvSpPr>
          <p:spPr bwMode="auto">
            <a:xfrm>
              <a:off x="5662226" y="6123801"/>
              <a:ext cx="101534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Days Elapsed</a:t>
              </a:r>
            </a:p>
          </p:txBody>
        </p:sp>
        <p:sp>
          <p:nvSpPr>
            <p:cNvPr id="301" name="TextBox 300">
              <a:extLst>
                <a:ext uri="{FF2B5EF4-FFF2-40B4-BE49-F238E27FC236}">
                  <a16:creationId xmlns:a16="http://schemas.microsoft.com/office/drawing/2014/main" id="{79E937C7-A7E9-D6CF-BDC8-1A73F3783A5E}"/>
                </a:ext>
              </a:extLst>
            </p:cNvPr>
            <p:cNvSpPr txBox="1"/>
            <p:nvPr/>
          </p:nvSpPr>
          <p:spPr bwMode="auto">
            <a:xfrm>
              <a:off x="6531204" y="5448899"/>
              <a:ext cx="86594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15873"/>
                  </a:solidFill>
                  <a:effectLst/>
                  <a:uLnTx/>
                  <a:uFillTx/>
                  <a:latin typeface="Calibri" panose="020F0502020204030204" pitchFamily="34" charset="0"/>
                  <a:ea typeface="+mn-ea"/>
                  <a:cs typeface="Arial" panose="020B0604020202020204" pitchFamily="34" charset="0"/>
                </a:rPr>
                <a:t>Control</a:t>
              </a:r>
              <a:br>
                <a:rPr kumimoji="0" lang="en-US" sz="12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VTP-50469</a:t>
              </a:r>
            </a:p>
          </p:txBody>
        </p:sp>
        <p:cxnSp>
          <p:nvCxnSpPr>
            <p:cNvPr id="302" name="Straight Connector 301">
              <a:extLst>
                <a:ext uri="{FF2B5EF4-FFF2-40B4-BE49-F238E27FC236}">
                  <a16:creationId xmlns:a16="http://schemas.microsoft.com/office/drawing/2014/main" id="{D85F29E8-A0CE-DA0E-E4A8-70DA691A8F28}"/>
                </a:ext>
              </a:extLst>
            </p:cNvPr>
            <p:cNvCxnSpPr/>
            <p:nvPr/>
          </p:nvCxnSpPr>
          <p:spPr bwMode="auto">
            <a:xfrm flipH="1">
              <a:off x="6248400" y="5590236"/>
              <a:ext cx="260350" cy="0"/>
            </a:xfrm>
            <a:prstGeom prst="line">
              <a:avLst/>
            </a:prstGeom>
            <a:noFill/>
            <a:ln w="28575" cap="flat" cmpd="sng" algn="ctr">
              <a:solidFill>
                <a:schemeClr val="accent1"/>
              </a:solidFill>
              <a:prstDash val="solid"/>
              <a:round/>
              <a:headEnd type="none" w="med" len="med"/>
              <a:tailEnd type="none" w="med" len="med"/>
            </a:ln>
            <a:effectLst/>
          </p:spPr>
        </p:cxnSp>
        <p:cxnSp>
          <p:nvCxnSpPr>
            <p:cNvPr id="303" name="Straight Connector 302">
              <a:extLst>
                <a:ext uri="{FF2B5EF4-FFF2-40B4-BE49-F238E27FC236}">
                  <a16:creationId xmlns:a16="http://schemas.microsoft.com/office/drawing/2014/main" id="{AC04CD32-892A-4ECB-0258-F278178E7C0B}"/>
                </a:ext>
              </a:extLst>
            </p:cNvPr>
            <p:cNvCxnSpPr/>
            <p:nvPr/>
          </p:nvCxnSpPr>
          <p:spPr bwMode="auto">
            <a:xfrm flipH="1">
              <a:off x="6248400" y="5793436"/>
              <a:ext cx="260350" cy="0"/>
            </a:xfrm>
            <a:prstGeom prst="line">
              <a:avLst/>
            </a:prstGeom>
            <a:noFill/>
            <a:ln w="28575" cap="flat" cmpd="sng" algn="ctr">
              <a:solidFill>
                <a:schemeClr val="accent3"/>
              </a:solidFill>
              <a:prstDash val="solid"/>
              <a:round/>
              <a:headEnd type="none" w="med" len="med"/>
              <a:tailEnd type="none" w="med" len="med"/>
            </a:ln>
            <a:effectLst/>
          </p:spPr>
        </p:cxnSp>
        <p:cxnSp>
          <p:nvCxnSpPr>
            <p:cNvPr id="304" name="Straight Connector 303">
              <a:extLst>
                <a:ext uri="{FF2B5EF4-FFF2-40B4-BE49-F238E27FC236}">
                  <a16:creationId xmlns:a16="http://schemas.microsoft.com/office/drawing/2014/main" id="{2AB69435-51D8-0C81-D3EC-32008E2E7C93}"/>
                </a:ext>
              </a:extLst>
            </p:cNvPr>
            <p:cNvCxnSpPr>
              <a:cxnSpLocks/>
            </p:cNvCxnSpPr>
            <p:nvPr/>
          </p:nvCxnSpPr>
          <p:spPr bwMode="auto">
            <a:xfrm flipV="1">
              <a:off x="4870450" y="4136086"/>
              <a:ext cx="2457002" cy="0"/>
            </a:xfrm>
            <a:prstGeom prst="line">
              <a:avLst/>
            </a:prstGeom>
            <a:noFill/>
            <a:ln w="28575" cap="flat" cmpd="sng" algn="ctr">
              <a:solidFill>
                <a:schemeClr val="accent3"/>
              </a:solidFill>
              <a:prstDash val="solid"/>
              <a:round/>
              <a:headEnd type="none" w="med" len="med"/>
              <a:tailEnd type="none" w="med" len="med"/>
            </a:ln>
            <a:effectLst/>
          </p:spPr>
        </p:cxnSp>
        <p:sp>
          <p:nvSpPr>
            <p:cNvPr id="307" name="TextBox 306">
              <a:extLst>
                <a:ext uri="{FF2B5EF4-FFF2-40B4-BE49-F238E27FC236}">
                  <a16:creationId xmlns:a16="http://schemas.microsoft.com/office/drawing/2014/main" id="{41E703DA-18CC-A19C-8057-B1A58B6F590C}"/>
                </a:ext>
              </a:extLst>
            </p:cNvPr>
            <p:cNvSpPr txBox="1"/>
            <p:nvPr/>
          </p:nvSpPr>
          <p:spPr bwMode="auto">
            <a:xfrm rot="16200000">
              <a:off x="4765904" y="4883749"/>
              <a:ext cx="86594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VTP-50469</a:t>
              </a:r>
            </a:p>
          </p:txBody>
        </p:sp>
        <p:sp>
          <p:nvSpPr>
            <p:cNvPr id="308" name="TextBox 307">
              <a:extLst>
                <a:ext uri="{FF2B5EF4-FFF2-40B4-BE49-F238E27FC236}">
                  <a16:creationId xmlns:a16="http://schemas.microsoft.com/office/drawing/2014/main" id="{88A302FA-8831-D90E-3EEA-D419F68D6FBA}"/>
                </a:ext>
              </a:extLst>
            </p:cNvPr>
            <p:cNvSpPr txBox="1"/>
            <p:nvPr/>
          </p:nvSpPr>
          <p:spPr bwMode="auto">
            <a:xfrm>
              <a:off x="5400489" y="4194425"/>
              <a:ext cx="728084" cy="391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80000"/>
                </a:lnSpc>
                <a:spcBef>
                  <a:spcPts val="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&lt;.0003</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5</a:t>
              </a:r>
            </a:p>
          </p:txBody>
        </p:sp>
        <p:sp>
          <p:nvSpPr>
            <p:cNvPr id="310" name="TextBox 309">
              <a:extLst>
                <a:ext uri="{FF2B5EF4-FFF2-40B4-BE49-F238E27FC236}">
                  <a16:creationId xmlns:a16="http://schemas.microsoft.com/office/drawing/2014/main" id="{9453FF8D-923A-3740-5D05-F7ACEB1530DE}"/>
                </a:ext>
              </a:extLst>
            </p:cNvPr>
            <p:cNvSpPr txBox="1"/>
            <p:nvPr/>
          </p:nvSpPr>
          <p:spPr bwMode="auto">
            <a:xfrm>
              <a:off x="4558315" y="3675876"/>
              <a:ext cx="30538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NPM1c/FLT3 TKD/FLT3ITD</a:t>
              </a:r>
              <a:r>
                <a:rPr kumimoji="0" lang="en-US" sz="1200" b="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-Transplanted PDX Mice Survival Analysis</a:t>
              </a:r>
              <a:endParaRPr kumimoji="0" lang="en-US" sz="12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311" name="Straight Connector 310">
              <a:extLst>
                <a:ext uri="{FF2B5EF4-FFF2-40B4-BE49-F238E27FC236}">
                  <a16:creationId xmlns:a16="http://schemas.microsoft.com/office/drawing/2014/main" id="{803AF7B2-E327-7F90-EA52-6BA1A62AF339}"/>
                </a:ext>
              </a:extLst>
            </p:cNvPr>
            <p:cNvCxnSpPr>
              <a:cxnSpLocks/>
            </p:cNvCxnSpPr>
            <p:nvPr/>
          </p:nvCxnSpPr>
          <p:spPr bwMode="auto">
            <a:xfrm rot="5400000">
              <a:off x="7231117" y="5967467"/>
              <a:ext cx="91966" cy="0"/>
            </a:xfrm>
            <a:prstGeom prst="line">
              <a:avLst/>
            </a:prstGeom>
            <a:noFill/>
            <a:ln w="28575" cap="flat" cmpd="sng" algn="ctr">
              <a:solidFill>
                <a:schemeClr val="bg1"/>
              </a:solidFill>
              <a:prstDash val="solid"/>
              <a:round/>
              <a:headEnd type="none" w="med" len="med"/>
              <a:tailEnd type="none" w="med" len="med"/>
            </a:ln>
            <a:effectLst/>
          </p:spPr>
        </p:cxnSp>
        <p:sp>
          <p:nvSpPr>
            <p:cNvPr id="313" name="TextBox 312">
              <a:extLst>
                <a:ext uri="{FF2B5EF4-FFF2-40B4-BE49-F238E27FC236}">
                  <a16:creationId xmlns:a16="http://schemas.microsoft.com/office/drawing/2014/main" id="{56AA0415-8E5E-729F-45CE-266256A78E6D}"/>
                </a:ext>
              </a:extLst>
            </p:cNvPr>
            <p:cNvSpPr txBox="1"/>
            <p:nvPr/>
          </p:nvSpPr>
          <p:spPr bwMode="auto">
            <a:xfrm>
              <a:off x="7073296" y="5979188"/>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350</a:t>
              </a:r>
            </a:p>
          </p:txBody>
        </p:sp>
        <p:grpSp>
          <p:nvGrpSpPr>
            <p:cNvPr id="318" name="Group 317">
              <a:extLst>
                <a:ext uri="{FF2B5EF4-FFF2-40B4-BE49-F238E27FC236}">
                  <a16:creationId xmlns:a16="http://schemas.microsoft.com/office/drawing/2014/main" id="{0015C554-2B90-A79A-4CBA-69F71585D1B3}"/>
                </a:ext>
              </a:extLst>
            </p:cNvPr>
            <p:cNvGrpSpPr/>
            <p:nvPr/>
          </p:nvGrpSpPr>
          <p:grpSpPr>
            <a:xfrm>
              <a:off x="5346700" y="4078936"/>
              <a:ext cx="1981200" cy="57150"/>
              <a:chOff x="5346700" y="4078936"/>
              <a:chExt cx="1981200" cy="57150"/>
            </a:xfrm>
          </p:grpSpPr>
          <p:cxnSp>
            <p:nvCxnSpPr>
              <p:cNvPr id="306" name="Straight Connector 305">
                <a:extLst>
                  <a:ext uri="{FF2B5EF4-FFF2-40B4-BE49-F238E27FC236}">
                    <a16:creationId xmlns:a16="http://schemas.microsoft.com/office/drawing/2014/main" id="{92A345D4-02A7-E4C1-A845-03AC54FE9C50}"/>
                  </a:ext>
                </a:extLst>
              </p:cNvPr>
              <p:cNvCxnSpPr>
                <a:cxnSpLocks/>
              </p:cNvCxnSpPr>
              <p:nvPr/>
            </p:nvCxnSpPr>
            <p:spPr bwMode="auto">
              <a:xfrm>
                <a:off x="7327900" y="4078936"/>
                <a:ext cx="0" cy="57150"/>
              </a:xfrm>
              <a:prstGeom prst="line">
                <a:avLst/>
              </a:prstGeom>
              <a:noFill/>
              <a:ln w="28575" cap="flat" cmpd="sng" algn="ctr">
                <a:solidFill>
                  <a:schemeClr val="bg1"/>
                </a:solidFill>
                <a:prstDash val="solid"/>
                <a:round/>
                <a:headEnd type="none" w="med" len="med"/>
                <a:tailEnd type="none" w="med" len="med"/>
              </a:ln>
              <a:effectLst/>
            </p:spPr>
          </p:cxnSp>
          <p:cxnSp>
            <p:nvCxnSpPr>
              <p:cNvPr id="314" name="Straight Connector 313">
                <a:extLst>
                  <a:ext uri="{FF2B5EF4-FFF2-40B4-BE49-F238E27FC236}">
                    <a16:creationId xmlns:a16="http://schemas.microsoft.com/office/drawing/2014/main" id="{5BE30EB7-D70C-CB73-08B9-43AA454B9E0C}"/>
                  </a:ext>
                </a:extLst>
              </p:cNvPr>
              <p:cNvCxnSpPr>
                <a:cxnSpLocks/>
              </p:cNvCxnSpPr>
              <p:nvPr/>
            </p:nvCxnSpPr>
            <p:spPr bwMode="auto">
              <a:xfrm>
                <a:off x="5346700" y="4078936"/>
                <a:ext cx="0" cy="57150"/>
              </a:xfrm>
              <a:prstGeom prst="line">
                <a:avLst/>
              </a:prstGeom>
              <a:noFill/>
              <a:ln w="28575" cap="flat" cmpd="sng" algn="ctr">
                <a:solidFill>
                  <a:schemeClr val="bg1"/>
                </a:solidFill>
                <a:prstDash val="solid"/>
                <a:round/>
                <a:headEnd type="none" w="med" len="med"/>
                <a:tailEnd type="none" w="med" len="med"/>
              </a:ln>
              <a:effectLst/>
            </p:spPr>
          </p:cxnSp>
          <p:cxnSp>
            <p:nvCxnSpPr>
              <p:cNvPr id="315" name="Straight Connector 314">
                <a:extLst>
                  <a:ext uri="{FF2B5EF4-FFF2-40B4-BE49-F238E27FC236}">
                    <a16:creationId xmlns:a16="http://schemas.microsoft.com/office/drawing/2014/main" id="{CEAC405A-6890-31EA-4A2E-D5B03676074E}"/>
                  </a:ext>
                </a:extLst>
              </p:cNvPr>
              <p:cNvCxnSpPr>
                <a:cxnSpLocks/>
              </p:cNvCxnSpPr>
              <p:nvPr/>
            </p:nvCxnSpPr>
            <p:spPr bwMode="auto">
              <a:xfrm>
                <a:off x="6559550" y="4078936"/>
                <a:ext cx="0" cy="57150"/>
              </a:xfrm>
              <a:prstGeom prst="line">
                <a:avLst/>
              </a:prstGeom>
              <a:noFill/>
              <a:ln w="28575" cap="flat" cmpd="sng" algn="ctr">
                <a:solidFill>
                  <a:schemeClr val="bg1"/>
                </a:solidFill>
                <a:prstDash val="solid"/>
                <a:round/>
                <a:headEnd type="none" w="med" len="med"/>
                <a:tailEnd type="none" w="med" len="med"/>
              </a:ln>
              <a:effectLst/>
            </p:spPr>
          </p:cxnSp>
          <p:cxnSp>
            <p:nvCxnSpPr>
              <p:cNvPr id="316" name="Straight Connector 315">
                <a:extLst>
                  <a:ext uri="{FF2B5EF4-FFF2-40B4-BE49-F238E27FC236}">
                    <a16:creationId xmlns:a16="http://schemas.microsoft.com/office/drawing/2014/main" id="{89681B53-F15A-DE4C-4083-3E5523804B6E}"/>
                  </a:ext>
                </a:extLst>
              </p:cNvPr>
              <p:cNvCxnSpPr>
                <a:cxnSpLocks/>
              </p:cNvCxnSpPr>
              <p:nvPr/>
            </p:nvCxnSpPr>
            <p:spPr bwMode="auto">
              <a:xfrm>
                <a:off x="6889750" y="4078936"/>
                <a:ext cx="0" cy="57150"/>
              </a:xfrm>
              <a:prstGeom prst="line">
                <a:avLst/>
              </a:prstGeom>
              <a:noFill/>
              <a:ln w="28575" cap="flat" cmpd="sng" algn="ctr">
                <a:solidFill>
                  <a:schemeClr val="bg1"/>
                </a:solidFill>
                <a:prstDash val="solid"/>
                <a:round/>
                <a:headEnd type="none" w="med" len="med"/>
                <a:tailEnd type="none" w="med" len="med"/>
              </a:ln>
              <a:effectLst/>
            </p:spPr>
          </p:cxnSp>
          <p:cxnSp>
            <p:nvCxnSpPr>
              <p:cNvPr id="317" name="Straight Connector 316">
                <a:extLst>
                  <a:ext uri="{FF2B5EF4-FFF2-40B4-BE49-F238E27FC236}">
                    <a16:creationId xmlns:a16="http://schemas.microsoft.com/office/drawing/2014/main" id="{398FE339-B19D-E478-8ED1-C5F538649A62}"/>
                  </a:ext>
                </a:extLst>
              </p:cNvPr>
              <p:cNvCxnSpPr>
                <a:cxnSpLocks/>
              </p:cNvCxnSpPr>
              <p:nvPr/>
            </p:nvCxnSpPr>
            <p:spPr bwMode="auto">
              <a:xfrm>
                <a:off x="7219950" y="4078936"/>
                <a:ext cx="0" cy="57150"/>
              </a:xfrm>
              <a:prstGeom prst="line">
                <a:avLst/>
              </a:prstGeom>
              <a:noFill/>
              <a:ln w="28575" cap="flat" cmpd="sng" algn="ctr">
                <a:solidFill>
                  <a:schemeClr val="bg1"/>
                </a:solidFill>
                <a:prstDash val="solid"/>
                <a:round/>
                <a:headEnd type="none" w="med" len="med"/>
                <a:tailEnd type="none" w="med" len="med"/>
              </a:ln>
              <a:effectLst/>
            </p:spPr>
          </p:cxnSp>
        </p:grpSp>
        <p:sp>
          <p:nvSpPr>
            <p:cNvPr id="319" name="Freeform: Shape 318">
              <a:extLst>
                <a:ext uri="{FF2B5EF4-FFF2-40B4-BE49-F238E27FC236}">
                  <a16:creationId xmlns:a16="http://schemas.microsoft.com/office/drawing/2014/main" id="{0D3D8F5A-5D01-FA64-6B7F-33FC7848F4ED}"/>
                </a:ext>
              </a:extLst>
            </p:cNvPr>
            <p:cNvSpPr/>
            <p:nvPr/>
          </p:nvSpPr>
          <p:spPr bwMode="auto">
            <a:xfrm>
              <a:off x="4864100" y="4133850"/>
              <a:ext cx="482600" cy="1803400"/>
            </a:xfrm>
            <a:custGeom>
              <a:avLst/>
              <a:gdLst>
                <a:gd name="connsiteX0" fmla="*/ 0 w 482600"/>
                <a:gd name="connsiteY0" fmla="*/ 0 h 1809750"/>
                <a:gd name="connsiteX1" fmla="*/ 482600 w 482600"/>
                <a:gd name="connsiteY1" fmla="*/ 0 h 1809750"/>
                <a:gd name="connsiteX2" fmla="*/ 482600 w 482600"/>
                <a:gd name="connsiteY2" fmla="*/ 1809750 h 1809750"/>
              </a:gdLst>
              <a:ahLst/>
              <a:cxnLst>
                <a:cxn ang="0">
                  <a:pos x="connsiteX0" y="connsiteY0"/>
                </a:cxn>
                <a:cxn ang="0">
                  <a:pos x="connsiteX1" y="connsiteY1"/>
                </a:cxn>
                <a:cxn ang="0">
                  <a:pos x="connsiteX2" y="connsiteY2"/>
                </a:cxn>
              </a:cxnLst>
              <a:rect l="l" t="t" r="r" b="b"/>
              <a:pathLst>
                <a:path w="482600" h="1809750">
                  <a:moveTo>
                    <a:pt x="0" y="0"/>
                  </a:moveTo>
                  <a:lnTo>
                    <a:pt x="482600" y="0"/>
                  </a:lnTo>
                  <a:lnTo>
                    <a:pt x="482600" y="180975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124" name="TextBox 123">
            <a:extLst>
              <a:ext uri="{FF2B5EF4-FFF2-40B4-BE49-F238E27FC236}">
                <a16:creationId xmlns:a16="http://schemas.microsoft.com/office/drawing/2014/main" id="{1E6897D8-0794-6FEB-2585-638B6B6B1F61}"/>
              </a:ext>
            </a:extLst>
          </p:cNvPr>
          <p:cNvSpPr txBox="1"/>
          <p:nvPr/>
        </p:nvSpPr>
        <p:spPr bwMode="auto">
          <a:xfrm>
            <a:off x="1909376" y="6123801"/>
            <a:ext cx="150413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Days Post Transplant</a:t>
            </a:r>
          </a:p>
        </p:txBody>
      </p:sp>
      <p:grpSp>
        <p:nvGrpSpPr>
          <p:cNvPr id="395" name="Group 394">
            <a:extLst>
              <a:ext uri="{FF2B5EF4-FFF2-40B4-BE49-F238E27FC236}">
                <a16:creationId xmlns:a16="http://schemas.microsoft.com/office/drawing/2014/main" id="{C6D7931B-1FF2-8904-81FB-E027D995AB39}"/>
              </a:ext>
            </a:extLst>
          </p:cNvPr>
          <p:cNvGrpSpPr/>
          <p:nvPr/>
        </p:nvGrpSpPr>
        <p:grpSpPr>
          <a:xfrm>
            <a:off x="522288" y="3956701"/>
            <a:ext cx="3090862" cy="2253599"/>
            <a:chOff x="636588" y="3956701"/>
            <a:chExt cx="3090862" cy="2253599"/>
          </a:xfrm>
        </p:grpSpPr>
        <p:cxnSp>
          <p:nvCxnSpPr>
            <p:cNvPr id="393" name="Straight Connector 392">
              <a:extLst>
                <a:ext uri="{FF2B5EF4-FFF2-40B4-BE49-F238E27FC236}">
                  <a16:creationId xmlns:a16="http://schemas.microsoft.com/office/drawing/2014/main" id="{37C1111F-C52C-B2A5-13A8-0085E459F36D}"/>
                </a:ext>
              </a:extLst>
            </p:cNvPr>
            <p:cNvCxnSpPr>
              <a:cxnSpLocks/>
            </p:cNvCxnSpPr>
            <p:nvPr/>
          </p:nvCxnSpPr>
          <p:spPr bwMode="auto">
            <a:xfrm>
              <a:off x="1289498" y="5851927"/>
              <a:ext cx="2355402" cy="9936"/>
            </a:xfrm>
            <a:prstGeom prst="line">
              <a:avLst/>
            </a:prstGeom>
            <a:noFill/>
            <a:ln w="19050" cap="flat" cmpd="sng" algn="ctr">
              <a:solidFill>
                <a:schemeClr val="bg1"/>
              </a:solidFill>
              <a:prstDash val="sysDot"/>
              <a:round/>
              <a:headEnd type="none" w="med" len="med"/>
              <a:tailEnd type="none" w="med" len="med"/>
            </a:ln>
            <a:effectLst/>
          </p:spPr>
        </p:cxnSp>
        <p:sp>
          <p:nvSpPr>
            <p:cNvPr id="3" name="Freeform: Shape 2">
              <a:extLst>
                <a:ext uri="{FF2B5EF4-FFF2-40B4-BE49-F238E27FC236}">
                  <a16:creationId xmlns:a16="http://schemas.microsoft.com/office/drawing/2014/main" id="{9673A14C-E086-01DD-E2E9-0198B5F8FE1E}"/>
                </a:ext>
              </a:extLst>
            </p:cNvPr>
            <p:cNvSpPr/>
            <p:nvPr/>
          </p:nvSpPr>
          <p:spPr bwMode="auto">
            <a:xfrm>
              <a:off x="1276350" y="4089400"/>
              <a:ext cx="2419350" cy="1854200"/>
            </a:xfrm>
            <a:custGeom>
              <a:avLst/>
              <a:gdLst>
                <a:gd name="connsiteX0" fmla="*/ 0 w 2419350"/>
                <a:gd name="connsiteY0" fmla="*/ 0 h 1854200"/>
                <a:gd name="connsiteX1" fmla="*/ 0 w 2419350"/>
                <a:gd name="connsiteY1" fmla="*/ 1854200 h 1854200"/>
                <a:gd name="connsiteX2" fmla="*/ 2419350 w 2419350"/>
                <a:gd name="connsiteY2" fmla="*/ 1854200 h 1854200"/>
              </a:gdLst>
              <a:ahLst/>
              <a:cxnLst>
                <a:cxn ang="0">
                  <a:pos x="connsiteX0" y="connsiteY0"/>
                </a:cxn>
                <a:cxn ang="0">
                  <a:pos x="connsiteX1" y="connsiteY1"/>
                </a:cxn>
                <a:cxn ang="0">
                  <a:pos x="connsiteX2" y="connsiteY2"/>
                </a:cxn>
              </a:cxnLst>
              <a:rect l="l" t="t" r="r" b="b"/>
              <a:pathLst>
                <a:path w="2419350" h="1854200">
                  <a:moveTo>
                    <a:pt x="0" y="0"/>
                  </a:moveTo>
                  <a:lnTo>
                    <a:pt x="0" y="1854200"/>
                  </a:lnTo>
                  <a:lnTo>
                    <a:pt x="2419350" y="185420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9" name="Group 8">
              <a:extLst>
                <a:ext uri="{FF2B5EF4-FFF2-40B4-BE49-F238E27FC236}">
                  <a16:creationId xmlns:a16="http://schemas.microsoft.com/office/drawing/2014/main" id="{1B7DECBA-E889-A548-E1A4-F013D8B6AE80}"/>
                </a:ext>
              </a:extLst>
            </p:cNvPr>
            <p:cNvGrpSpPr/>
            <p:nvPr/>
          </p:nvGrpSpPr>
          <p:grpSpPr>
            <a:xfrm>
              <a:off x="1193800" y="4101824"/>
              <a:ext cx="89121" cy="1765576"/>
              <a:chOff x="139148" y="2309854"/>
              <a:chExt cx="75537" cy="304800"/>
            </a:xfrm>
          </p:grpSpPr>
          <p:cxnSp>
            <p:nvCxnSpPr>
              <p:cNvPr id="11" name="Straight Connector 10">
                <a:extLst>
                  <a:ext uri="{FF2B5EF4-FFF2-40B4-BE49-F238E27FC236}">
                    <a16:creationId xmlns:a16="http://schemas.microsoft.com/office/drawing/2014/main" id="{EFD90030-1D50-3E57-919C-C4D6D84726D3}"/>
                  </a:ext>
                </a:extLst>
              </p:cNvPr>
              <p:cNvCxnSpPr>
                <a:cxnSpLocks/>
              </p:cNvCxnSpPr>
              <p:nvPr/>
            </p:nvCxnSpPr>
            <p:spPr bwMode="auto">
              <a:xfrm>
                <a:off x="139148" y="2309854"/>
                <a:ext cx="75537"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3E104D15-D077-CCE1-F51D-1D690C673F3A}"/>
                  </a:ext>
                </a:extLst>
              </p:cNvPr>
              <p:cNvCxnSpPr>
                <a:cxnSpLocks/>
              </p:cNvCxnSpPr>
              <p:nvPr/>
            </p:nvCxnSpPr>
            <p:spPr bwMode="auto">
              <a:xfrm>
                <a:off x="139148" y="2462254"/>
                <a:ext cx="75537"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93135DFB-C2D5-5F2F-E4BA-A2C226A88085}"/>
                  </a:ext>
                </a:extLst>
              </p:cNvPr>
              <p:cNvCxnSpPr>
                <a:cxnSpLocks/>
              </p:cNvCxnSpPr>
              <p:nvPr/>
            </p:nvCxnSpPr>
            <p:spPr bwMode="auto">
              <a:xfrm>
                <a:off x="139148" y="2614654"/>
                <a:ext cx="75537" cy="0"/>
              </a:xfrm>
              <a:prstGeom prst="line">
                <a:avLst/>
              </a:prstGeom>
              <a:noFill/>
              <a:ln w="28575" cap="flat" cmpd="sng" algn="ctr">
                <a:solidFill>
                  <a:schemeClr val="bg1"/>
                </a:solidFill>
                <a:prstDash val="solid"/>
                <a:round/>
                <a:headEnd type="none" w="med" len="med"/>
                <a:tailEnd type="none" w="med" len="med"/>
              </a:ln>
              <a:effectLst/>
            </p:spPr>
          </p:cxnSp>
        </p:grpSp>
        <p:sp>
          <p:nvSpPr>
            <p:cNvPr id="17" name="TextBox 16">
              <a:extLst>
                <a:ext uri="{FF2B5EF4-FFF2-40B4-BE49-F238E27FC236}">
                  <a16:creationId xmlns:a16="http://schemas.microsoft.com/office/drawing/2014/main" id="{9947C32B-157E-F78B-E3B1-8B35D2A9672E}"/>
                </a:ext>
              </a:extLst>
            </p:cNvPr>
            <p:cNvSpPr txBox="1"/>
            <p:nvPr/>
          </p:nvSpPr>
          <p:spPr bwMode="auto">
            <a:xfrm>
              <a:off x="837440" y="3965051"/>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19" name="TextBox 18">
              <a:extLst>
                <a:ext uri="{FF2B5EF4-FFF2-40B4-BE49-F238E27FC236}">
                  <a16:creationId xmlns:a16="http://schemas.microsoft.com/office/drawing/2014/main" id="{7CC240B2-F343-D407-B4CA-E33D4B3F789B}"/>
                </a:ext>
              </a:extLst>
            </p:cNvPr>
            <p:cNvSpPr txBox="1"/>
            <p:nvPr/>
          </p:nvSpPr>
          <p:spPr bwMode="auto">
            <a:xfrm>
              <a:off x="915988" y="4858303"/>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a:t>
              </a:r>
            </a:p>
          </p:txBody>
        </p:sp>
        <p:sp>
          <p:nvSpPr>
            <p:cNvPr id="21" name="TextBox 20">
              <a:extLst>
                <a:ext uri="{FF2B5EF4-FFF2-40B4-BE49-F238E27FC236}">
                  <a16:creationId xmlns:a16="http://schemas.microsoft.com/office/drawing/2014/main" id="{26E44F24-7806-BE65-7B3E-CA07D58078C0}"/>
                </a:ext>
              </a:extLst>
            </p:cNvPr>
            <p:cNvSpPr txBox="1"/>
            <p:nvPr/>
          </p:nvSpPr>
          <p:spPr bwMode="auto">
            <a:xfrm>
              <a:off x="994534" y="5722952"/>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6" name="TextBox 25">
              <a:extLst>
                <a:ext uri="{FF2B5EF4-FFF2-40B4-BE49-F238E27FC236}">
                  <a16:creationId xmlns:a16="http://schemas.microsoft.com/office/drawing/2014/main" id="{56AEC70A-3FDF-E372-E84D-9D2EB5E3EFBB}"/>
                </a:ext>
              </a:extLst>
            </p:cNvPr>
            <p:cNvSpPr txBox="1"/>
            <p:nvPr/>
          </p:nvSpPr>
          <p:spPr bwMode="auto">
            <a:xfrm rot="16200000">
              <a:off x="-273020" y="4866309"/>
              <a:ext cx="209621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Human CD45 Engraftment (%)</a:t>
              </a:r>
            </a:p>
          </p:txBody>
        </p:sp>
        <p:grpSp>
          <p:nvGrpSpPr>
            <p:cNvPr id="28" name="Group 27">
              <a:extLst>
                <a:ext uri="{FF2B5EF4-FFF2-40B4-BE49-F238E27FC236}">
                  <a16:creationId xmlns:a16="http://schemas.microsoft.com/office/drawing/2014/main" id="{8493715D-A105-E786-7719-B3263AD7B81C}"/>
                </a:ext>
              </a:extLst>
            </p:cNvPr>
            <p:cNvGrpSpPr/>
            <p:nvPr/>
          </p:nvGrpSpPr>
          <p:grpSpPr>
            <a:xfrm rot="5400000">
              <a:off x="1816767" y="5510081"/>
              <a:ext cx="68802" cy="937937"/>
              <a:chOff x="95416" y="2258170"/>
              <a:chExt cx="67586" cy="762000"/>
            </a:xfrm>
          </p:grpSpPr>
          <p:cxnSp>
            <p:nvCxnSpPr>
              <p:cNvPr id="235" name="Straight Connector 234">
                <a:extLst>
                  <a:ext uri="{FF2B5EF4-FFF2-40B4-BE49-F238E27FC236}">
                    <a16:creationId xmlns:a16="http://schemas.microsoft.com/office/drawing/2014/main" id="{216B7D65-DA68-4697-AEC7-9A4CA64FC529}"/>
                  </a:ext>
                </a:extLst>
              </p:cNvPr>
              <p:cNvCxnSpPr>
                <a:cxnSpLocks/>
              </p:cNvCxnSpPr>
              <p:nvPr/>
            </p:nvCxnSpPr>
            <p:spPr bwMode="auto">
              <a:xfrm>
                <a:off x="95416" y="22581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236" name="Straight Connector 235">
                <a:extLst>
                  <a:ext uri="{FF2B5EF4-FFF2-40B4-BE49-F238E27FC236}">
                    <a16:creationId xmlns:a16="http://schemas.microsoft.com/office/drawing/2014/main" id="{E0C4E64E-140E-4555-7A86-B420CFC0FDD1}"/>
                  </a:ext>
                </a:extLst>
              </p:cNvPr>
              <p:cNvCxnSpPr>
                <a:cxnSpLocks/>
              </p:cNvCxnSpPr>
              <p:nvPr/>
            </p:nvCxnSpPr>
            <p:spPr bwMode="auto">
              <a:xfrm>
                <a:off x="95416" y="24105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244" name="Straight Connector 243">
                <a:extLst>
                  <a:ext uri="{FF2B5EF4-FFF2-40B4-BE49-F238E27FC236}">
                    <a16:creationId xmlns:a16="http://schemas.microsoft.com/office/drawing/2014/main" id="{801D116C-9132-6DC3-B190-14967C5A0D6D}"/>
                  </a:ext>
                </a:extLst>
              </p:cNvPr>
              <p:cNvCxnSpPr>
                <a:cxnSpLocks/>
              </p:cNvCxnSpPr>
              <p:nvPr/>
            </p:nvCxnSpPr>
            <p:spPr bwMode="auto">
              <a:xfrm>
                <a:off x="95416" y="25629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246" name="Straight Connector 245">
                <a:extLst>
                  <a:ext uri="{FF2B5EF4-FFF2-40B4-BE49-F238E27FC236}">
                    <a16:creationId xmlns:a16="http://schemas.microsoft.com/office/drawing/2014/main" id="{69F8656A-23A4-1B47-9300-8479059B5DC6}"/>
                  </a:ext>
                </a:extLst>
              </p:cNvPr>
              <p:cNvCxnSpPr>
                <a:cxnSpLocks/>
              </p:cNvCxnSpPr>
              <p:nvPr/>
            </p:nvCxnSpPr>
            <p:spPr bwMode="auto">
              <a:xfrm>
                <a:off x="95416" y="27153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248" name="Straight Connector 247">
                <a:extLst>
                  <a:ext uri="{FF2B5EF4-FFF2-40B4-BE49-F238E27FC236}">
                    <a16:creationId xmlns:a16="http://schemas.microsoft.com/office/drawing/2014/main" id="{BE783530-9DF2-C80E-C488-E35B21B895E3}"/>
                  </a:ext>
                </a:extLst>
              </p:cNvPr>
              <p:cNvCxnSpPr>
                <a:cxnSpLocks/>
              </p:cNvCxnSpPr>
              <p:nvPr/>
            </p:nvCxnSpPr>
            <p:spPr bwMode="auto">
              <a:xfrm>
                <a:off x="95416" y="28677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250" name="Straight Connector 249">
                <a:extLst>
                  <a:ext uri="{FF2B5EF4-FFF2-40B4-BE49-F238E27FC236}">
                    <a16:creationId xmlns:a16="http://schemas.microsoft.com/office/drawing/2014/main" id="{9FB41DEA-5304-916E-9564-E218C5976D10}"/>
                  </a:ext>
                </a:extLst>
              </p:cNvPr>
              <p:cNvCxnSpPr>
                <a:cxnSpLocks/>
              </p:cNvCxnSpPr>
              <p:nvPr/>
            </p:nvCxnSpPr>
            <p:spPr bwMode="auto">
              <a:xfrm>
                <a:off x="95416" y="3020170"/>
                <a:ext cx="67586" cy="0"/>
              </a:xfrm>
              <a:prstGeom prst="line">
                <a:avLst/>
              </a:prstGeom>
              <a:noFill/>
              <a:ln w="28575" cap="flat" cmpd="sng" algn="ctr">
                <a:solidFill>
                  <a:schemeClr val="bg1"/>
                </a:solidFill>
                <a:prstDash val="solid"/>
                <a:round/>
                <a:headEnd type="none" w="med" len="med"/>
                <a:tailEnd type="none" w="med" len="med"/>
              </a:ln>
              <a:effectLst/>
            </p:spPr>
          </p:cxnSp>
        </p:grpSp>
        <p:grpSp>
          <p:nvGrpSpPr>
            <p:cNvPr id="252" name="Group 251">
              <a:extLst>
                <a:ext uri="{FF2B5EF4-FFF2-40B4-BE49-F238E27FC236}">
                  <a16:creationId xmlns:a16="http://schemas.microsoft.com/office/drawing/2014/main" id="{8159AE72-CA68-D12E-26AC-A632D85FC969}"/>
                </a:ext>
              </a:extLst>
            </p:cNvPr>
            <p:cNvGrpSpPr/>
            <p:nvPr/>
          </p:nvGrpSpPr>
          <p:grpSpPr>
            <a:xfrm rot="5400000">
              <a:off x="3055017" y="5503732"/>
              <a:ext cx="68802" cy="937937"/>
              <a:chOff x="95416" y="2258170"/>
              <a:chExt cx="67586" cy="762000"/>
            </a:xfrm>
          </p:grpSpPr>
          <p:cxnSp>
            <p:nvCxnSpPr>
              <p:cNvPr id="254" name="Straight Connector 253">
                <a:extLst>
                  <a:ext uri="{FF2B5EF4-FFF2-40B4-BE49-F238E27FC236}">
                    <a16:creationId xmlns:a16="http://schemas.microsoft.com/office/drawing/2014/main" id="{B9A84ABF-886E-CB6F-BE38-704E27E6E227}"/>
                  </a:ext>
                </a:extLst>
              </p:cNvPr>
              <p:cNvCxnSpPr>
                <a:cxnSpLocks/>
              </p:cNvCxnSpPr>
              <p:nvPr/>
            </p:nvCxnSpPr>
            <p:spPr bwMode="auto">
              <a:xfrm>
                <a:off x="95416" y="22581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9C4CFAC1-54CE-EFC9-6ADE-621A143C998F}"/>
                  </a:ext>
                </a:extLst>
              </p:cNvPr>
              <p:cNvCxnSpPr>
                <a:cxnSpLocks/>
              </p:cNvCxnSpPr>
              <p:nvPr/>
            </p:nvCxnSpPr>
            <p:spPr bwMode="auto">
              <a:xfrm>
                <a:off x="95416" y="24105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258" name="Straight Connector 257">
                <a:extLst>
                  <a:ext uri="{FF2B5EF4-FFF2-40B4-BE49-F238E27FC236}">
                    <a16:creationId xmlns:a16="http://schemas.microsoft.com/office/drawing/2014/main" id="{D3073052-2581-D61D-4BC4-863D73C9141E}"/>
                  </a:ext>
                </a:extLst>
              </p:cNvPr>
              <p:cNvCxnSpPr>
                <a:cxnSpLocks/>
              </p:cNvCxnSpPr>
              <p:nvPr/>
            </p:nvCxnSpPr>
            <p:spPr bwMode="auto">
              <a:xfrm>
                <a:off x="95416" y="25629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260" name="Straight Connector 259">
                <a:extLst>
                  <a:ext uri="{FF2B5EF4-FFF2-40B4-BE49-F238E27FC236}">
                    <a16:creationId xmlns:a16="http://schemas.microsoft.com/office/drawing/2014/main" id="{2900F4B3-74A7-0C00-24DC-BB368D4E14A4}"/>
                  </a:ext>
                </a:extLst>
              </p:cNvPr>
              <p:cNvCxnSpPr>
                <a:cxnSpLocks/>
              </p:cNvCxnSpPr>
              <p:nvPr/>
            </p:nvCxnSpPr>
            <p:spPr bwMode="auto">
              <a:xfrm>
                <a:off x="95416" y="27153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262" name="Straight Connector 261">
                <a:extLst>
                  <a:ext uri="{FF2B5EF4-FFF2-40B4-BE49-F238E27FC236}">
                    <a16:creationId xmlns:a16="http://schemas.microsoft.com/office/drawing/2014/main" id="{F62E2558-3AB0-7518-02A0-92F03BCE476D}"/>
                  </a:ext>
                </a:extLst>
              </p:cNvPr>
              <p:cNvCxnSpPr>
                <a:cxnSpLocks/>
              </p:cNvCxnSpPr>
              <p:nvPr/>
            </p:nvCxnSpPr>
            <p:spPr bwMode="auto">
              <a:xfrm>
                <a:off x="95416" y="2867770"/>
                <a:ext cx="67586" cy="0"/>
              </a:xfrm>
              <a:prstGeom prst="line">
                <a:avLst/>
              </a:prstGeom>
              <a:noFill/>
              <a:ln w="28575" cap="flat" cmpd="sng" algn="ctr">
                <a:solidFill>
                  <a:schemeClr val="bg1"/>
                </a:solidFill>
                <a:prstDash val="solid"/>
                <a:round/>
                <a:headEnd type="none" w="med" len="med"/>
                <a:tailEnd type="none" w="med" len="med"/>
              </a:ln>
              <a:effectLst/>
            </p:spPr>
          </p:cxnSp>
          <p:cxnSp>
            <p:nvCxnSpPr>
              <p:cNvPr id="265" name="Straight Connector 264">
                <a:extLst>
                  <a:ext uri="{FF2B5EF4-FFF2-40B4-BE49-F238E27FC236}">
                    <a16:creationId xmlns:a16="http://schemas.microsoft.com/office/drawing/2014/main" id="{96A5DA4F-41EF-3CB3-324E-941C07DCE53C}"/>
                  </a:ext>
                </a:extLst>
              </p:cNvPr>
              <p:cNvCxnSpPr>
                <a:cxnSpLocks/>
              </p:cNvCxnSpPr>
              <p:nvPr/>
            </p:nvCxnSpPr>
            <p:spPr bwMode="auto">
              <a:xfrm>
                <a:off x="95416" y="3020170"/>
                <a:ext cx="67586" cy="0"/>
              </a:xfrm>
              <a:prstGeom prst="line">
                <a:avLst/>
              </a:prstGeom>
              <a:noFill/>
              <a:ln w="28575" cap="flat" cmpd="sng" algn="ctr">
                <a:solidFill>
                  <a:schemeClr val="bg1"/>
                </a:solidFill>
                <a:prstDash val="solid"/>
                <a:round/>
                <a:headEnd type="none" w="med" len="med"/>
                <a:tailEnd type="none" w="med" len="med"/>
              </a:ln>
              <a:effectLst/>
            </p:spPr>
          </p:cxnSp>
        </p:grpSp>
        <p:sp>
          <p:nvSpPr>
            <p:cNvPr id="270" name="TextBox 269">
              <a:extLst>
                <a:ext uri="{FF2B5EF4-FFF2-40B4-BE49-F238E27FC236}">
                  <a16:creationId xmlns:a16="http://schemas.microsoft.com/office/drawing/2014/main" id="{1943B644-5F36-980E-DD32-90ABB5281FA6}"/>
                </a:ext>
              </a:extLst>
            </p:cNvPr>
            <p:cNvSpPr txBox="1"/>
            <p:nvPr/>
          </p:nvSpPr>
          <p:spPr bwMode="auto">
            <a:xfrm>
              <a:off x="1319434" y="5933301"/>
              <a:ext cx="1154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85" name="TextBox 284">
              <a:extLst>
                <a:ext uri="{FF2B5EF4-FFF2-40B4-BE49-F238E27FC236}">
                  <a16:creationId xmlns:a16="http://schemas.microsoft.com/office/drawing/2014/main" id="{739790CC-1B69-D690-6A79-412D856169F8}"/>
                </a:ext>
              </a:extLst>
            </p:cNvPr>
            <p:cNvSpPr txBox="1"/>
            <p:nvPr/>
          </p:nvSpPr>
          <p:spPr bwMode="auto">
            <a:xfrm>
              <a:off x="1509934" y="5933301"/>
              <a:ext cx="1154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34" name="TextBox 33">
              <a:extLst>
                <a:ext uri="{FF2B5EF4-FFF2-40B4-BE49-F238E27FC236}">
                  <a16:creationId xmlns:a16="http://schemas.microsoft.com/office/drawing/2014/main" id="{9AAE0627-4AFB-4B21-3BE0-F6629B0F7D2B}"/>
                </a:ext>
              </a:extLst>
            </p:cNvPr>
            <p:cNvSpPr txBox="1"/>
            <p:nvPr/>
          </p:nvSpPr>
          <p:spPr bwMode="auto">
            <a:xfrm>
              <a:off x="1662334" y="5933301"/>
              <a:ext cx="20456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56</a:t>
              </a:r>
            </a:p>
          </p:txBody>
        </p:sp>
        <p:sp>
          <p:nvSpPr>
            <p:cNvPr id="38" name="TextBox 37">
              <a:extLst>
                <a:ext uri="{FF2B5EF4-FFF2-40B4-BE49-F238E27FC236}">
                  <a16:creationId xmlns:a16="http://schemas.microsoft.com/office/drawing/2014/main" id="{5A1042E5-8509-63A4-E9D3-DD4DE7564F56}"/>
                </a:ext>
              </a:extLst>
            </p:cNvPr>
            <p:cNvSpPr txBox="1"/>
            <p:nvPr/>
          </p:nvSpPr>
          <p:spPr bwMode="auto">
            <a:xfrm>
              <a:off x="1852834" y="5933301"/>
              <a:ext cx="20456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61</a:t>
              </a:r>
            </a:p>
          </p:txBody>
        </p:sp>
        <p:sp>
          <p:nvSpPr>
            <p:cNvPr id="42" name="TextBox 41">
              <a:extLst>
                <a:ext uri="{FF2B5EF4-FFF2-40B4-BE49-F238E27FC236}">
                  <a16:creationId xmlns:a16="http://schemas.microsoft.com/office/drawing/2014/main" id="{F5E6CC8C-C7B5-44ED-7A23-933D07DD6C38}"/>
                </a:ext>
              </a:extLst>
            </p:cNvPr>
            <p:cNvSpPr txBox="1"/>
            <p:nvPr/>
          </p:nvSpPr>
          <p:spPr bwMode="auto">
            <a:xfrm>
              <a:off x="2030634" y="5933301"/>
              <a:ext cx="20456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70</a:t>
              </a:r>
            </a:p>
          </p:txBody>
        </p:sp>
        <p:sp>
          <p:nvSpPr>
            <p:cNvPr id="74" name="TextBox 73">
              <a:extLst>
                <a:ext uri="{FF2B5EF4-FFF2-40B4-BE49-F238E27FC236}">
                  <a16:creationId xmlns:a16="http://schemas.microsoft.com/office/drawing/2014/main" id="{325DF092-327B-8834-47F7-B9EC2E28EF0E}"/>
                </a:ext>
              </a:extLst>
            </p:cNvPr>
            <p:cNvSpPr txBox="1"/>
            <p:nvPr/>
          </p:nvSpPr>
          <p:spPr bwMode="auto">
            <a:xfrm>
              <a:off x="2195734" y="5933301"/>
              <a:ext cx="28076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105</a:t>
              </a:r>
            </a:p>
          </p:txBody>
        </p:sp>
        <p:sp>
          <p:nvSpPr>
            <p:cNvPr id="78" name="TextBox 77">
              <a:extLst>
                <a:ext uri="{FF2B5EF4-FFF2-40B4-BE49-F238E27FC236}">
                  <a16:creationId xmlns:a16="http://schemas.microsoft.com/office/drawing/2014/main" id="{0BA1401B-DCD5-E4F8-F38B-4BBBBF0220D4}"/>
                </a:ext>
              </a:extLst>
            </p:cNvPr>
            <p:cNvSpPr txBox="1"/>
            <p:nvPr/>
          </p:nvSpPr>
          <p:spPr bwMode="auto">
            <a:xfrm>
              <a:off x="2570384" y="5933301"/>
              <a:ext cx="1154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82" name="TextBox 81">
              <a:extLst>
                <a:ext uri="{FF2B5EF4-FFF2-40B4-BE49-F238E27FC236}">
                  <a16:creationId xmlns:a16="http://schemas.microsoft.com/office/drawing/2014/main" id="{8C59A6B9-DEFD-4B3D-B9DE-997DEA4B5A14}"/>
                </a:ext>
              </a:extLst>
            </p:cNvPr>
            <p:cNvSpPr txBox="1"/>
            <p:nvPr/>
          </p:nvSpPr>
          <p:spPr bwMode="auto">
            <a:xfrm>
              <a:off x="2760884" y="5933301"/>
              <a:ext cx="1154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86" name="TextBox 85">
              <a:extLst>
                <a:ext uri="{FF2B5EF4-FFF2-40B4-BE49-F238E27FC236}">
                  <a16:creationId xmlns:a16="http://schemas.microsoft.com/office/drawing/2014/main" id="{81F295D4-349B-39CD-A41A-3A8FE9EB7592}"/>
                </a:ext>
              </a:extLst>
            </p:cNvPr>
            <p:cNvSpPr txBox="1"/>
            <p:nvPr/>
          </p:nvSpPr>
          <p:spPr bwMode="auto">
            <a:xfrm>
              <a:off x="2913284" y="5933301"/>
              <a:ext cx="20456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56</a:t>
              </a:r>
            </a:p>
          </p:txBody>
        </p:sp>
        <p:sp>
          <p:nvSpPr>
            <p:cNvPr id="305" name="TextBox 304">
              <a:extLst>
                <a:ext uri="{FF2B5EF4-FFF2-40B4-BE49-F238E27FC236}">
                  <a16:creationId xmlns:a16="http://schemas.microsoft.com/office/drawing/2014/main" id="{FE53AB49-C64E-3D6E-3220-E562429CC9E5}"/>
                </a:ext>
              </a:extLst>
            </p:cNvPr>
            <p:cNvSpPr txBox="1"/>
            <p:nvPr/>
          </p:nvSpPr>
          <p:spPr bwMode="auto">
            <a:xfrm>
              <a:off x="3103784" y="5933301"/>
              <a:ext cx="20456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61</a:t>
              </a:r>
            </a:p>
          </p:txBody>
        </p:sp>
        <p:sp>
          <p:nvSpPr>
            <p:cNvPr id="312" name="TextBox 311">
              <a:extLst>
                <a:ext uri="{FF2B5EF4-FFF2-40B4-BE49-F238E27FC236}">
                  <a16:creationId xmlns:a16="http://schemas.microsoft.com/office/drawing/2014/main" id="{15EAC701-03B7-D566-010A-6B6D42102A5E}"/>
                </a:ext>
              </a:extLst>
            </p:cNvPr>
            <p:cNvSpPr txBox="1"/>
            <p:nvPr/>
          </p:nvSpPr>
          <p:spPr bwMode="auto">
            <a:xfrm>
              <a:off x="3281584" y="5933301"/>
              <a:ext cx="20456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70</a:t>
              </a:r>
            </a:p>
          </p:txBody>
        </p:sp>
        <p:sp>
          <p:nvSpPr>
            <p:cNvPr id="120" name="TextBox 119">
              <a:extLst>
                <a:ext uri="{FF2B5EF4-FFF2-40B4-BE49-F238E27FC236}">
                  <a16:creationId xmlns:a16="http://schemas.microsoft.com/office/drawing/2014/main" id="{97FE58F0-19B9-D57D-CF6F-6EE12EF15506}"/>
                </a:ext>
              </a:extLst>
            </p:cNvPr>
            <p:cNvSpPr txBox="1"/>
            <p:nvPr/>
          </p:nvSpPr>
          <p:spPr bwMode="auto">
            <a:xfrm>
              <a:off x="3446684" y="5933301"/>
              <a:ext cx="28076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105</a:t>
              </a:r>
            </a:p>
          </p:txBody>
        </p:sp>
        <p:grpSp>
          <p:nvGrpSpPr>
            <p:cNvPr id="126" name="Group 125">
              <a:extLst>
                <a:ext uri="{FF2B5EF4-FFF2-40B4-BE49-F238E27FC236}">
                  <a16:creationId xmlns:a16="http://schemas.microsoft.com/office/drawing/2014/main" id="{9E7E0707-531A-2A3E-F6A1-1997D03E8947}"/>
                </a:ext>
              </a:extLst>
            </p:cNvPr>
            <p:cNvGrpSpPr/>
            <p:nvPr/>
          </p:nvGrpSpPr>
          <p:grpSpPr>
            <a:xfrm>
              <a:off x="2075534" y="4436947"/>
              <a:ext cx="102516" cy="427153"/>
              <a:chOff x="1764384" y="1992197"/>
              <a:chExt cx="122548" cy="898690"/>
            </a:xfrm>
          </p:grpSpPr>
          <p:grpSp>
            <p:nvGrpSpPr>
              <p:cNvPr id="128" name="Group 127">
                <a:extLst>
                  <a:ext uri="{FF2B5EF4-FFF2-40B4-BE49-F238E27FC236}">
                    <a16:creationId xmlns:a16="http://schemas.microsoft.com/office/drawing/2014/main" id="{B65CB60F-D922-BD8B-3262-CE040600983F}"/>
                  </a:ext>
                </a:extLst>
              </p:cNvPr>
              <p:cNvGrpSpPr/>
              <p:nvPr/>
            </p:nvGrpSpPr>
            <p:grpSpPr>
              <a:xfrm>
                <a:off x="1784808" y="1995339"/>
                <a:ext cx="65988" cy="893975"/>
                <a:chOff x="1759671" y="1995339"/>
                <a:chExt cx="122548" cy="893975"/>
              </a:xfrm>
            </p:grpSpPr>
            <p:cxnSp>
              <p:nvCxnSpPr>
                <p:cNvPr id="134" name="Straight Connector 133">
                  <a:extLst>
                    <a:ext uri="{FF2B5EF4-FFF2-40B4-BE49-F238E27FC236}">
                      <a16:creationId xmlns:a16="http://schemas.microsoft.com/office/drawing/2014/main" id="{862AD90C-A490-C83C-E7C2-ACBB31069920}"/>
                    </a:ext>
                  </a:extLst>
                </p:cNvPr>
                <p:cNvCxnSpPr>
                  <a:cxnSpLocks/>
                </p:cNvCxnSpPr>
                <p:nvPr/>
              </p:nvCxnSpPr>
              <p:spPr bwMode="auto">
                <a:xfrm>
                  <a:off x="1759671" y="2889314"/>
                  <a:ext cx="122548" cy="0"/>
                </a:xfrm>
                <a:prstGeom prst="line">
                  <a:avLst/>
                </a:prstGeom>
                <a:noFill/>
                <a:ln w="19050" cap="flat" cmpd="sng" algn="ctr">
                  <a:solidFill>
                    <a:schemeClr val="accent1"/>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F6CB8355-8C85-AA5D-8B78-E40E18C10786}"/>
                    </a:ext>
                  </a:extLst>
                </p:cNvPr>
                <p:cNvCxnSpPr>
                  <a:cxnSpLocks/>
                </p:cNvCxnSpPr>
                <p:nvPr/>
              </p:nvCxnSpPr>
              <p:spPr bwMode="auto">
                <a:xfrm>
                  <a:off x="1759671" y="1995339"/>
                  <a:ext cx="122548" cy="0"/>
                </a:xfrm>
                <a:prstGeom prst="line">
                  <a:avLst/>
                </a:prstGeom>
                <a:noFill/>
                <a:ln w="19050" cap="flat" cmpd="sng" algn="ctr">
                  <a:solidFill>
                    <a:schemeClr val="accent1"/>
                  </a:solidFill>
                  <a:prstDash val="solid"/>
                  <a:round/>
                  <a:headEnd type="none" w="med" len="med"/>
                  <a:tailEnd type="none" w="med" len="med"/>
                </a:ln>
                <a:effectLst/>
              </p:spPr>
            </p:cxnSp>
          </p:grpSp>
          <p:cxnSp>
            <p:nvCxnSpPr>
              <p:cNvPr id="130" name="Straight Connector 129">
                <a:extLst>
                  <a:ext uri="{FF2B5EF4-FFF2-40B4-BE49-F238E27FC236}">
                    <a16:creationId xmlns:a16="http://schemas.microsoft.com/office/drawing/2014/main" id="{4216C6B2-7B31-7BD6-3E91-1BE52945461F}"/>
                  </a:ext>
                </a:extLst>
              </p:cNvPr>
              <p:cNvCxnSpPr>
                <a:cxnSpLocks/>
              </p:cNvCxnSpPr>
              <p:nvPr/>
            </p:nvCxnSpPr>
            <p:spPr bwMode="auto">
              <a:xfrm>
                <a:off x="1819374" y="1992197"/>
                <a:ext cx="0" cy="898690"/>
              </a:xfrm>
              <a:prstGeom prst="line">
                <a:avLst/>
              </a:prstGeom>
              <a:noFill/>
              <a:ln w="19050" cap="flat" cmpd="sng" algn="ctr">
                <a:solidFill>
                  <a:schemeClr val="accent1"/>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7D5A3C0E-618A-B682-EE94-A95000EB75F6}"/>
                  </a:ext>
                </a:extLst>
              </p:cNvPr>
              <p:cNvCxnSpPr/>
              <p:nvPr/>
            </p:nvCxnSpPr>
            <p:spPr bwMode="auto">
              <a:xfrm>
                <a:off x="1764384" y="2439970"/>
                <a:ext cx="122548"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38" name="Group 137">
              <a:extLst>
                <a:ext uri="{FF2B5EF4-FFF2-40B4-BE49-F238E27FC236}">
                  <a16:creationId xmlns:a16="http://schemas.microsoft.com/office/drawing/2014/main" id="{4392FEC1-21EE-D157-6C22-4CFA598F163C}"/>
                </a:ext>
              </a:extLst>
            </p:cNvPr>
            <p:cNvGrpSpPr/>
            <p:nvPr/>
          </p:nvGrpSpPr>
          <p:grpSpPr>
            <a:xfrm>
              <a:off x="1897734" y="4671897"/>
              <a:ext cx="102516" cy="427153"/>
              <a:chOff x="1764384" y="1992197"/>
              <a:chExt cx="122548" cy="898690"/>
            </a:xfrm>
          </p:grpSpPr>
          <p:grpSp>
            <p:nvGrpSpPr>
              <p:cNvPr id="140" name="Group 139">
                <a:extLst>
                  <a:ext uri="{FF2B5EF4-FFF2-40B4-BE49-F238E27FC236}">
                    <a16:creationId xmlns:a16="http://schemas.microsoft.com/office/drawing/2014/main" id="{8CFD024C-8DAE-5C6D-AF6C-05ECF60292A1}"/>
                  </a:ext>
                </a:extLst>
              </p:cNvPr>
              <p:cNvGrpSpPr/>
              <p:nvPr/>
            </p:nvGrpSpPr>
            <p:grpSpPr>
              <a:xfrm>
                <a:off x="1784808" y="1995339"/>
                <a:ext cx="65988" cy="893975"/>
                <a:chOff x="1759671" y="1995339"/>
                <a:chExt cx="122548" cy="893975"/>
              </a:xfrm>
            </p:grpSpPr>
            <p:cxnSp>
              <p:nvCxnSpPr>
                <p:cNvPr id="146" name="Straight Connector 145">
                  <a:extLst>
                    <a:ext uri="{FF2B5EF4-FFF2-40B4-BE49-F238E27FC236}">
                      <a16:creationId xmlns:a16="http://schemas.microsoft.com/office/drawing/2014/main" id="{B8999C12-1B0B-12FA-83E4-3CA205F37F77}"/>
                    </a:ext>
                  </a:extLst>
                </p:cNvPr>
                <p:cNvCxnSpPr>
                  <a:cxnSpLocks/>
                </p:cNvCxnSpPr>
                <p:nvPr/>
              </p:nvCxnSpPr>
              <p:spPr bwMode="auto">
                <a:xfrm>
                  <a:off x="1759671" y="2889314"/>
                  <a:ext cx="122548" cy="0"/>
                </a:xfrm>
                <a:prstGeom prst="line">
                  <a:avLst/>
                </a:prstGeom>
                <a:noFill/>
                <a:ln w="19050" cap="flat" cmpd="sng" algn="ctr">
                  <a:solidFill>
                    <a:schemeClr val="accent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DABE63DE-08D4-940E-2866-4C1588AA9A69}"/>
                    </a:ext>
                  </a:extLst>
                </p:cNvPr>
                <p:cNvCxnSpPr>
                  <a:cxnSpLocks/>
                </p:cNvCxnSpPr>
                <p:nvPr/>
              </p:nvCxnSpPr>
              <p:spPr bwMode="auto">
                <a:xfrm>
                  <a:off x="1759671" y="1995339"/>
                  <a:ext cx="122548" cy="0"/>
                </a:xfrm>
                <a:prstGeom prst="line">
                  <a:avLst/>
                </a:prstGeom>
                <a:noFill/>
                <a:ln w="19050" cap="flat" cmpd="sng" algn="ctr">
                  <a:solidFill>
                    <a:schemeClr val="accent1"/>
                  </a:solidFill>
                  <a:prstDash val="solid"/>
                  <a:round/>
                  <a:headEnd type="none" w="med" len="med"/>
                  <a:tailEnd type="none" w="med" len="med"/>
                </a:ln>
                <a:effectLst/>
              </p:spPr>
            </p:cxnSp>
          </p:grpSp>
          <p:cxnSp>
            <p:nvCxnSpPr>
              <p:cNvPr id="142" name="Straight Connector 141">
                <a:extLst>
                  <a:ext uri="{FF2B5EF4-FFF2-40B4-BE49-F238E27FC236}">
                    <a16:creationId xmlns:a16="http://schemas.microsoft.com/office/drawing/2014/main" id="{8E343DAA-05AD-48E7-FB70-6E6C3F14F7A2}"/>
                  </a:ext>
                </a:extLst>
              </p:cNvPr>
              <p:cNvCxnSpPr>
                <a:cxnSpLocks/>
              </p:cNvCxnSpPr>
              <p:nvPr/>
            </p:nvCxnSpPr>
            <p:spPr bwMode="auto">
              <a:xfrm>
                <a:off x="1819374" y="1992197"/>
                <a:ext cx="0" cy="898690"/>
              </a:xfrm>
              <a:prstGeom prst="line">
                <a:avLst/>
              </a:prstGeom>
              <a:noFill/>
              <a:ln w="19050" cap="flat" cmpd="sng" algn="ctr">
                <a:solidFill>
                  <a:schemeClr val="accent1"/>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9F8232F9-6521-71C4-EA07-8450E5C700DE}"/>
                  </a:ext>
                </a:extLst>
              </p:cNvPr>
              <p:cNvCxnSpPr/>
              <p:nvPr/>
            </p:nvCxnSpPr>
            <p:spPr bwMode="auto">
              <a:xfrm>
                <a:off x="1764384" y="2439970"/>
                <a:ext cx="122548"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50" name="Group 149">
              <a:extLst>
                <a:ext uri="{FF2B5EF4-FFF2-40B4-BE49-F238E27FC236}">
                  <a16:creationId xmlns:a16="http://schemas.microsoft.com/office/drawing/2014/main" id="{95D9BCFE-6900-5EB5-A332-DC293387DB45}"/>
                </a:ext>
              </a:extLst>
            </p:cNvPr>
            <p:cNvGrpSpPr/>
            <p:nvPr/>
          </p:nvGrpSpPr>
          <p:grpSpPr>
            <a:xfrm>
              <a:off x="1694534" y="5338647"/>
              <a:ext cx="127916" cy="268403"/>
              <a:chOff x="1764384" y="1992197"/>
              <a:chExt cx="122548" cy="898690"/>
            </a:xfrm>
          </p:grpSpPr>
          <p:grpSp>
            <p:nvGrpSpPr>
              <p:cNvPr id="158" name="Group 157">
                <a:extLst>
                  <a:ext uri="{FF2B5EF4-FFF2-40B4-BE49-F238E27FC236}">
                    <a16:creationId xmlns:a16="http://schemas.microsoft.com/office/drawing/2014/main" id="{F329B21D-5C5B-98D6-A1E0-53FF325761B8}"/>
                  </a:ext>
                </a:extLst>
              </p:cNvPr>
              <p:cNvGrpSpPr/>
              <p:nvPr/>
            </p:nvGrpSpPr>
            <p:grpSpPr>
              <a:xfrm>
                <a:off x="1784808" y="1995339"/>
                <a:ext cx="65988" cy="893975"/>
                <a:chOff x="1759671" y="1995339"/>
                <a:chExt cx="122548" cy="893975"/>
              </a:xfrm>
            </p:grpSpPr>
            <p:cxnSp>
              <p:nvCxnSpPr>
                <p:cNvPr id="164" name="Straight Connector 163">
                  <a:extLst>
                    <a:ext uri="{FF2B5EF4-FFF2-40B4-BE49-F238E27FC236}">
                      <a16:creationId xmlns:a16="http://schemas.microsoft.com/office/drawing/2014/main" id="{7CEB5556-87AF-4FFD-6487-5EA3DCF70AF5}"/>
                    </a:ext>
                  </a:extLst>
                </p:cNvPr>
                <p:cNvCxnSpPr>
                  <a:cxnSpLocks/>
                </p:cNvCxnSpPr>
                <p:nvPr/>
              </p:nvCxnSpPr>
              <p:spPr bwMode="auto">
                <a:xfrm>
                  <a:off x="1759671" y="2889314"/>
                  <a:ext cx="122548" cy="0"/>
                </a:xfrm>
                <a:prstGeom prst="line">
                  <a:avLst/>
                </a:prstGeom>
                <a:noFill/>
                <a:ln w="19050" cap="flat" cmpd="sng" algn="ctr">
                  <a:solidFill>
                    <a:schemeClr val="accent1"/>
                  </a:solidFill>
                  <a:prstDash val="solid"/>
                  <a:round/>
                  <a:headEnd type="none" w="med" len="med"/>
                  <a:tailEnd type="none" w="med" len="med"/>
                </a:ln>
                <a:effectLst/>
              </p:spPr>
            </p:cxnSp>
            <p:cxnSp>
              <p:nvCxnSpPr>
                <p:cNvPr id="166" name="Straight Connector 165">
                  <a:extLst>
                    <a:ext uri="{FF2B5EF4-FFF2-40B4-BE49-F238E27FC236}">
                      <a16:creationId xmlns:a16="http://schemas.microsoft.com/office/drawing/2014/main" id="{38297CCC-F2D0-2582-E73C-3441AE8DC29B}"/>
                    </a:ext>
                  </a:extLst>
                </p:cNvPr>
                <p:cNvCxnSpPr>
                  <a:cxnSpLocks/>
                </p:cNvCxnSpPr>
                <p:nvPr/>
              </p:nvCxnSpPr>
              <p:spPr bwMode="auto">
                <a:xfrm>
                  <a:off x="1759671" y="1995339"/>
                  <a:ext cx="122548" cy="0"/>
                </a:xfrm>
                <a:prstGeom prst="line">
                  <a:avLst/>
                </a:prstGeom>
                <a:noFill/>
                <a:ln w="19050" cap="flat" cmpd="sng" algn="ctr">
                  <a:solidFill>
                    <a:schemeClr val="accent1"/>
                  </a:solidFill>
                  <a:prstDash val="solid"/>
                  <a:round/>
                  <a:headEnd type="none" w="med" len="med"/>
                  <a:tailEnd type="none" w="med" len="med"/>
                </a:ln>
                <a:effectLst/>
              </p:spPr>
            </p:cxnSp>
          </p:grpSp>
          <p:cxnSp>
            <p:nvCxnSpPr>
              <p:cNvPr id="160" name="Straight Connector 159">
                <a:extLst>
                  <a:ext uri="{FF2B5EF4-FFF2-40B4-BE49-F238E27FC236}">
                    <a16:creationId xmlns:a16="http://schemas.microsoft.com/office/drawing/2014/main" id="{969498B7-306D-B17A-D29C-8D7D8C8839C7}"/>
                  </a:ext>
                </a:extLst>
              </p:cNvPr>
              <p:cNvCxnSpPr>
                <a:cxnSpLocks/>
              </p:cNvCxnSpPr>
              <p:nvPr/>
            </p:nvCxnSpPr>
            <p:spPr bwMode="auto">
              <a:xfrm>
                <a:off x="1819374" y="1992197"/>
                <a:ext cx="0" cy="898690"/>
              </a:xfrm>
              <a:prstGeom prst="line">
                <a:avLst/>
              </a:prstGeom>
              <a:noFill/>
              <a:ln w="19050" cap="flat" cmpd="sng" algn="ctr">
                <a:solidFill>
                  <a:schemeClr val="accent1"/>
                </a:solidFill>
                <a:prstDash val="solid"/>
                <a:round/>
                <a:headEnd type="none" w="med" len="med"/>
                <a:tailEnd type="none" w="med" len="med"/>
              </a:ln>
              <a:effectLst/>
            </p:spPr>
          </p:cxnSp>
          <p:cxnSp>
            <p:nvCxnSpPr>
              <p:cNvPr id="162" name="Straight Connector 161">
                <a:extLst>
                  <a:ext uri="{FF2B5EF4-FFF2-40B4-BE49-F238E27FC236}">
                    <a16:creationId xmlns:a16="http://schemas.microsoft.com/office/drawing/2014/main" id="{7CCDBDFA-A9E4-9A64-69A5-10C27AA6F984}"/>
                  </a:ext>
                </a:extLst>
              </p:cNvPr>
              <p:cNvCxnSpPr/>
              <p:nvPr/>
            </p:nvCxnSpPr>
            <p:spPr bwMode="auto">
              <a:xfrm>
                <a:off x="1764384" y="2439970"/>
                <a:ext cx="122548" cy="0"/>
              </a:xfrm>
              <a:prstGeom prst="line">
                <a:avLst/>
              </a:prstGeom>
              <a:noFill/>
              <a:ln w="19050" cap="flat" cmpd="sng" algn="ctr">
                <a:solidFill>
                  <a:schemeClr val="accent1"/>
                </a:solidFill>
                <a:prstDash val="solid"/>
                <a:round/>
                <a:headEnd type="none" w="med" len="med"/>
                <a:tailEnd type="none" w="med" len="med"/>
              </a:ln>
              <a:effectLst/>
            </p:spPr>
          </p:cxnSp>
        </p:grpSp>
        <p:grpSp>
          <p:nvGrpSpPr>
            <p:cNvPr id="167" name="Group 166">
              <a:extLst>
                <a:ext uri="{FF2B5EF4-FFF2-40B4-BE49-F238E27FC236}">
                  <a16:creationId xmlns:a16="http://schemas.microsoft.com/office/drawing/2014/main" id="{02673E62-1C97-9CB3-2740-509B4979A908}"/>
                </a:ext>
              </a:extLst>
            </p:cNvPr>
            <p:cNvGrpSpPr/>
            <p:nvPr/>
          </p:nvGrpSpPr>
          <p:grpSpPr>
            <a:xfrm>
              <a:off x="1510384" y="5408497"/>
              <a:ext cx="140616" cy="293803"/>
              <a:chOff x="1764384" y="1992197"/>
              <a:chExt cx="122548" cy="898690"/>
            </a:xfrm>
          </p:grpSpPr>
          <p:grpSp>
            <p:nvGrpSpPr>
              <p:cNvPr id="169" name="Group 168">
                <a:extLst>
                  <a:ext uri="{FF2B5EF4-FFF2-40B4-BE49-F238E27FC236}">
                    <a16:creationId xmlns:a16="http://schemas.microsoft.com/office/drawing/2014/main" id="{9F2A30B1-82E9-0847-D9F8-93BFD3C65C31}"/>
                  </a:ext>
                </a:extLst>
              </p:cNvPr>
              <p:cNvGrpSpPr/>
              <p:nvPr/>
            </p:nvGrpSpPr>
            <p:grpSpPr>
              <a:xfrm>
                <a:off x="1784808" y="1995339"/>
                <a:ext cx="65988" cy="893975"/>
                <a:chOff x="1759671" y="1995339"/>
                <a:chExt cx="122548" cy="893975"/>
              </a:xfrm>
            </p:grpSpPr>
            <p:cxnSp>
              <p:nvCxnSpPr>
                <p:cNvPr id="173" name="Straight Connector 172">
                  <a:extLst>
                    <a:ext uri="{FF2B5EF4-FFF2-40B4-BE49-F238E27FC236}">
                      <a16:creationId xmlns:a16="http://schemas.microsoft.com/office/drawing/2014/main" id="{A11B86B0-18AD-DBDC-86F2-090B85CE2DC1}"/>
                    </a:ext>
                  </a:extLst>
                </p:cNvPr>
                <p:cNvCxnSpPr>
                  <a:cxnSpLocks/>
                </p:cNvCxnSpPr>
                <p:nvPr/>
              </p:nvCxnSpPr>
              <p:spPr bwMode="auto">
                <a:xfrm>
                  <a:off x="1759671" y="2889314"/>
                  <a:ext cx="122548" cy="0"/>
                </a:xfrm>
                <a:prstGeom prst="line">
                  <a:avLst/>
                </a:prstGeom>
                <a:noFill/>
                <a:ln w="19050" cap="flat" cmpd="sng" algn="ctr">
                  <a:solidFill>
                    <a:schemeClr val="accent1"/>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513A5BAF-6BE1-F74C-DEE1-B885D9AFD1D6}"/>
                    </a:ext>
                  </a:extLst>
                </p:cNvPr>
                <p:cNvCxnSpPr>
                  <a:cxnSpLocks/>
                </p:cNvCxnSpPr>
                <p:nvPr/>
              </p:nvCxnSpPr>
              <p:spPr bwMode="auto">
                <a:xfrm>
                  <a:off x="1759671" y="1995339"/>
                  <a:ext cx="122548" cy="0"/>
                </a:xfrm>
                <a:prstGeom prst="line">
                  <a:avLst/>
                </a:prstGeom>
                <a:noFill/>
                <a:ln w="19050" cap="flat" cmpd="sng" algn="ctr">
                  <a:solidFill>
                    <a:schemeClr val="accent1"/>
                  </a:solidFill>
                  <a:prstDash val="solid"/>
                  <a:round/>
                  <a:headEnd type="none" w="med" len="med"/>
                  <a:tailEnd type="none" w="med" len="med"/>
                </a:ln>
                <a:effectLst/>
              </p:spPr>
            </p:cxnSp>
          </p:grpSp>
          <p:cxnSp>
            <p:nvCxnSpPr>
              <p:cNvPr id="170" name="Straight Connector 169">
                <a:extLst>
                  <a:ext uri="{FF2B5EF4-FFF2-40B4-BE49-F238E27FC236}">
                    <a16:creationId xmlns:a16="http://schemas.microsoft.com/office/drawing/2014/main" id="{1776AE99-762B-B6AE-F916-068A3834710B}"/>
                  </a:ext>
                </a:extLst>
              </p:cNvPr>
              <p:cNvCxnSpPr>
                <a:cxnSpLocks/>
              </p:cNvCxnSpPr>
              <p:nvPr/>
            </p:nvCxnSpPr>
            <p:spPr bwMode="auto">
              <a:xfrm>
                <a:off x="1819374" y="1992197"/>
                <a:ext cx="0" cy="898690"/>
              </a:xfrm>
              <a:prstGeom prst="line">
                <a:avLst/>
              </a:prstGeom>
              <a:noFill/>
              <a:ln w="19050" cap="flat" cmpd="sng" algn="ctr">
                <a:solidFill>
                  <a:schemeClr val="accent1"/>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7A2820E2-9D3C-1C44-DFC0-6CFB4921A7FF}"/>
                  </a:ext>
                </a:extLst>
              </p:cNvPr>
              <p:cNvCxnSpPr/>
              <p:nvPr/>
            </p:nvCxnSpPr>
            <p:spPr bwMode="auto">
              <a:xfrm>
                <a:off x="1764384" y="2439970"/>
                <a:ext cx="122548" cy="0"/>
              </a:xfrm>
              <a:prstGeom prst="line">
                <a:avLst/>
              </a:prstGeom>
              <a:noFill/>
              <a:ln w="19050" cap="flat" cmpd="sng" algn="ctr">
                <a:solidFill>
                  <a:schemeClr val="accent1"/>
                </a:solidFill>
                <a:prstDash val="solid"/>
                <a:round/>
                <a:headEnd type="none" w="med" len="med"/>
                <a:tailEnd type="none" w="med" len="med"/>
              </a:ln>
              <a:effectLst/>
            </p:spPr>
          </p:cxnSp>
        </p:grpSp>
        <p:sp>
          <p:nvSpPr>
            <p:cNvPr id="178" name="Oval 177">
              <a:extLst>
                <a:ext uri="{FF2B5EF4-FFF2-40B4-BE49-F238E27FC236}">
                  <a16:creationId xmlns:a16="http://schemas.microsoft.com/office/drawing/2014/main" id="{36F2BD77-C3D0-5CD7-FD88-4D75CFC8DE6A}"/>
                </a:ext>
              </a:extLst>
            </p:cNvPr>
            <p:cNvSpPr/>
            <p:nvPr/>
          </p:nvSpPr>
          <p:spPr bwMode="auto">
            <a:xfrm>
              <a:off x="2133010" y="4408273"/>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0" name="Oval 179">
              <a:extLst>
                <a:ext uri="{FF2B5EF4-FFF2-40B4-BE49-F238E27FC236}">
                  <a16:creationId xmlns:a16="http://schemas.microsoft.com/office/drawing/2014/main" id="{DCE6058B-E59F-88AC-8E95-49B48D1EF9E8}"/>
                </a:ext>
              </a:extLst>
            </p:cNvPr>
            <p:cNvSpPr/>
            <p:nvPr/>
          </p:nvSpPr>
          <p:spPr bwMode="auto">
            <a:xfrm>
              <a:off x="2066335" y="4427323"/>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6" name="Oval 185">
              <a:extLst>
                <a:ext uri="{FF2B5EF4-FFF2-40B4-BE49-F238E27FC236}">
                  <a16:creationId xmlns:a16="http://schemas.microsoft.com/office/drawing/2014/main" id="{C5B65687-4F02-E675-91A5-16646EB72ABB}"/>
                </a:ext>
              </a:extLst>
            </p:cNvPr>
            <p:cNvSpPr/>
            <p:nvPr/>
          </p:nvSpPr>
          <p:spPr bwMode="auto">
            <a:xfrm>
              <a:off x="2107610" y="4690848"/>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0" name="Oval 189">
              <a:extLst>
                <a:ext uri="{FF2B5EF4-FFF2-40B4-BE49-F238E27FC236}">
                  <a16:creationId xmlns:a16="http://schemas.microsoft.com/office/drawing/2014/main" id="{C3795BA8-97BD-C94E-9918-E6A5A61C40C0}"/>
                </a:ext>
              </a:extLst>
            </p:cNvPr>
            <p:cNvSpPr/>
            <p:nvPr/>
          </p:nvSpPr>
          <p:spPr bwMode="auto">
            <a:xfrm>
              <a:off x="2069510" y="4808323"/>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4" name="Oval 193">
              <a:extLst>
                <a:ext uri="{FF2B5EF4-FFF2-40B4-BE49-F238E27FC236}">
                  <a16:creationId xmlns:a16="http://schemas.microsoft.com/office/drawing/2014/main" id="{244BDA1B-CCF2-F229-28BB-5113A276318A}"/>
                </a:ext>
              </a:extLst>
            </p:cNvPr>
            <p:cNvSpPr/>
            <p:nvPr/>
          </p:nvSpPr>
          <p:spPr bwMode="auto">
            <a:xfrm>
              <a:off x="2123485" y="4808323"/>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8" name="Oval 197">
              <a:extLst>
                <a:ext uri="{FF2B5EF4-FFF2-40B4-BE49-F238E27FC236}">
                  <a16:creationId xmlns:a16="http://schemas.microsoft.com/office/drawing/2014/main" id="{8F6D35D7-2079-A52E-9A26-FB7E4ADA6BDB}"/>
                </a:ext>
              </a:extLst>
            </p:cNvPr>
            <p:cNvSpPr/>
            <p:nvPr/>
          </p:nvSpPr>
          <p:spPr bwMode="auto">
            <a:xfrm>
              <a:off x="1910760" y="4595598"/>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2" name="Oval 201">
              <a:extLst>
                <a:ext uri="{FF2B5EF4-FFF2-40B4-BE49-F238E27FC236}">
                  <a16:creationId xmlns:a16="http://schemas.microsoft.com/office/drawing/2014/main" id="{0994B3C1-6886-3DF3-1A40-7E06CF1E457D}"/>
                </a:ext>
              </a:extLst>
            </p:cNvPr>
            <p:cNvSpPr/>
            <p:nvPr/>
          </p:nvSpPr>
          <p:spPr bwMode="auto">
            <a:xfrm>
              <a:off x="1910760" y="4687673"/>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6" name="Oval 205">
              <a:extLst>
                <a:ext uri="{FF2B5EF4-FFF2-40B4-BE49-F238E27FC236}">
                  <a16:creationId xmlns:a16="http://schemas.microsoft.com/office/drawing/2014/main" id="{9D53DF61-9519-D92F-1137-957939881AF4}"/>
                </a:ext>
              </a:extLst>
            </p:cNvPr>
            <p:cNvSpPr/>
            <p:nvPr/>
          </p:nvSpPr>
          <p:spPr bwMode="auto">
            <a:xfrm>
              <a:off x="1910760" y="4928973"/>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0" name="Oval 209">
              <a:extLst>
                <a:ext uri="{FF2B5EF4-FFF2-40B4-BE49-F238E27FC236}">
                  <a16:creationId xmlns:a16="http://schemas.microsoft.com/office/drawing/2014/main" id="{EFD0D27F-EF2E-F5DB-7C55-9162ED8FBF05}"/>
                </a:ext>
              </a:extLst>
            </p:cNvPr>
            <p:cNvSpPr/>
            <p:nvPr/>
          </p:nvSpPr>
          <p:spPr bwMode="auto">
            <a:xfrm>
              <a:off x="1945685" y="5033748"/>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4" name="Oval 213">
              <a:extLst>
                <a:ext uri="{FF2B5EF4-FFF2-40B4-BE49-F238E27FC236}">
                  <a16:creationId xmlns:a16="http://schemas.microsoft.com/office/drawing/2014/main" id="{C07307F2-82F2-7560-8B41-A7D436F1A7BE}"/>
                </a:ext>
              </a:extLst>
            </p:cNvPr>
            <p:cNvSpPr/>
            <p:nvPr/>
          </p:nvSpPr>
          <p:spPr bwMode="auto">
            <a:xfrm>
              <a:off x="1875835" y="5090898"/>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8" name="Oval 217">
              <a:extLst>
                <a:ext uri="{FF2B5EF4-FFF2-40B4-BE49-F238E27FC236}">
                  <a16:creationId xmlns:a16="http://schemas.microsoft.com/office/drawing/2014/main" id="{75E4DA33-CDE9-0348-AFE1-593D23CC792C}"/>
                </a:ext>
              </a:extLst>
            </p:cNvPr>
            <p:cNvSpPr/>
            <p:nvPr/>
          </p:nvSpPr>
          <p:spPr bwMode="auto">
            <a:xfrm>
              <a:off x="1504360" y="5694148"/>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2" name="Oval 221">
              <a:extLst>
                <a:ext uri="{FF2B5EF4-FFF2-40B4-BE49-F238E27FC236}">
                  <a16:creationId xmlns:a16="http://schemas.microsoft.com/office/drawing/2014/main" id="{865C5EA0-21EB-F224-A7C0-0FAECFC642DC}"/>
                </a:ext>
              </a:extLst>
            </p:cNvPr>
            <p:cNvSpPr/>
            <p:nvPr/>
          </p:nvSpPr>
          <p:spPr bwMode="auto">
            <a:xfrm>
              <a:off x="1717085" y="5573498"/>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1" name="Oval 320">
              <a:extLst>
                <a:ext uri="{FF2B5EF4-FFF2-40B4-BE49-F238E27FC236}">
                  <a16:creationId xmlns:a16="http://schemas.microsoft.com/office/drawing/2014/main" id="{99337E26-7BCD-679F-2B76-6D7C7B47FF28}"/>
                </a:ext>
              </a:extLst>
            </p:cNvPr>
            <p:cNvSpPr/>
            <p:nvPr/>
          </p:nvSpPr>
          <p:spPr bwMode="auto">
            <a:xfrm>
              <a:off x="1726610" y="5360773"/>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3" name="Oval 322">
              <a:extLst>
                <a:ext uri="{FF2B5EF4-FFF2-40B4-BE49-F238E27FC236}">
                  <a16:creationId xmlns:a16="http://schemas.microsoft.com/office/drawing/2014/main" id="{EC49F589-F277-90E4-83F3-752180A66651}"/>
                </a:ext>
              </a:extLst>
            </p:cNvPr>
            <p:cNvSpPr/>
            <p:nvPr/>
          </p:nvSpPr>
          <p:spPr bwMode="auto">
            <a:xfrm>
              <a:off x="1745660" y="5529048"/>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5" name="Oval 324">
              <a:extLst>
                <a:ext uri="{FF2B5EF4-FFF2-40B4-BE49-F238E27FC236}">
                  <a16:creationId xmlns:a16="http://schemas.microsoft.com/office/drawing/2014/main" id="{980F0F8D-88A8-3BDA-87FD-F6E6C9551CD6}"/>
                </a:ext>
              </a:extLst>
            </p:cNvPr>
            <p:cNvSpPr/>
            <p:nvPr/>
          </p:nvSpPr>
          <p:spPr bwMode="auto">
            <a:xfrm>
              <a:off x="1720260" y="5268698"/>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7" name="Oval 326">
              <a:extLst>
                <a:ext uri="{FF2B5EF4-FFF2-40B4-BE49-F238E27FC236}">
                  <a16:creationId xmlns:a16="http://schemas.microsoft.com/office/drawing/2014/main" id="{ED5DDDC4-CDCB-41F3-CDC4-1D7A587F35CF}"/>
                </a:ext>
              </a:extLst>
            </p:cNvPr>
            <p:cNvSpPr/>
            <p:nvPr/>
          </p:nvSpPr>
          <p:spPr bwMode="auto">
            <a:xfrm>
              <a:off x="1698035" y="5513173"/>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9" name="Oval 328">
              <a:extLst>
                <a:ext uri="{FF2B5EF4-FFF2-40B4-BE49-F238E27FC236}">
                  <a16:creationId xmlns:a16="http://schemas.microsoft.com/office/drawing/2014/main" id="{D45E42AF-9B18-3FE1-6874-E45A5AFBD13E}"/>
                </a:ext>
              </a:extLst>
            </p:cNvPr>
            <p:cNvSpPr/>
            <p:nvPr/>
          </p:nvSpPr>
          <p:spPr bwMode="auto">
            <a:xfrm>
              <a:off x="1342435" y="5798923"/>
              <a:ext cx="45719" cy="45719"/>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1" name="Oval 330">
              <a:extLst>
                <a:ext uri="{FF2B5EF4-FFF2-40B4-BE49-F238E27FC236}">
                  <a16:creationId xmlns:a16="http://schemas.microsoft.com/office/drawing/2014/main" id="{5BD2FD3C-8BB4-0D95-99C0-6644F33055FF}"/>
                </a:ext>
              </a:extLst>
            </p:cNvPr>
            <p:cNvSpPr/>
            <p:nvPr/>
          </p:nvSpPr>
          <p:spPr bwMode="auto">
            <a:xfrm>
              <a:off x="1364660" y="5817973"/>
              <a:ext cx="45719" cy="45719"/>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3" name="Oval 332">
              <a:extLst>
                <a:ext uri="{FF2B5EF4-FFF2-40B4-BE49-F238E27FC236}">
                  <a16:creationId xmlns:a16="http://schemas.microsoft.com/office/drawing/2014/main" id="{F25AB64A-D5E2-9CFE-D16A-68F4E869F5DF}"/>
                </a:ext>
              </a:extLst>
            </p:cNvPr>
            <p:cNvSpPr/>
            <p:nvPr/>
          </p:nvSpPr>
          <p:spPr bwMode="auto">
            <a:xfrm>
              <a:off x="1574210" y="5344898"/>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5" name="Oval 334">
              <a:extLst>
                <a:ext uri="{FF2B5EF4-FFF2-40B4-BE49-F238E27FC236}">
                  <a16:creationId xmlns:a16="http://schemas.microsoft.com/office/drawing/2014/main" id="{6837EB86-270B-AB8F-56CF-C9865BEE832A}"/>
                </a:ext>
              </a:extLst>
            </p:cNvPr>
            <p:cNvSpPr/>
            <p:nvPr/>
          </p:nvSpPr>
          <p:spPr bwMode="auto">
            <a:xfrm>
              <a:off x="1574210" y="5621123"/>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7" name="Oval 336">
              <a:extLst>
                <a:ext uri="{FF2B5EF4-FFF2-40B4-BE49-F238E27FC236}">
                  <a16:creationId xmlns:a16="http://schemas.microsoft.com/office/drawing/2014/main" id="{86D6A0E7-90C7-220F-679F-538A777AAC5C}"/>
                </a:ext>
              </a:extLst>
            </p:cNvPr>
            <p:cNvSpPr/>
            <p:nvPr/>
          </p:nvSpPr>
          <p:spPr bwMode="auto">
            <a:xfrm>
              <a:off x="1517060" y="5427448"/>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9" name="Oval 338">
              <a:extLst>
                <a:ext uri="{FF2B5EF4-FFF2-40B4-BE49-F238E27FC236}">
                  <a16:creationId xmlns:a16="http://schemas.microsoft.com/office/drawing/2014/main" id="{F6416DD6-0718-E346-24A8-FEB4046D5376}"/>
                </a:ext>
              </a:extLst>
            </p:cNvPr>
            <p:cNvSpPr/>
            <p:nvPr/>
          </p:nvSpPr>
          <p:spPr bwMode="auto">
            <a:xfrm>
              <a:off x="1536110" y="5554448"/>
              <a:ext cx="54864" cy="54864"/>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1" name="Oval 340">
              <a:extLst>
                <a:ext uri="{FF2B5EF4-FFF2-40B4-BE49-F238E27FC236}">
                  <a16:creationId xmlns:a16="http://schemas.microsoft.com/office/drawing/2014/main" id="{27F0BA2D-596C-ADF3-4354-AC1FD3F245DD}"/>
                </a:ext>
              </a:extLst>
            </p:cNvPr>
            <p:cNvSpPr/>
            <p:nvPr/>
          </p:nvSpPr>
          <p:spPr bwMode="auto">
            <a:xfrm>
              <a:off x="1380535" y="5792573"/>
              <a:ext cx="45719" cy="45719"/>
            </a:xfrm>
            <a:prstGeom prst="ellipse">
              <a:avLst/>
            </a:prstGeom>
            <a:solidFill>
              <a:schemeClr val="accent1"/>
            </a:solidFill>
            <a:ln w="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342" name="Straight Connector 341">
              <a:extLst>
                <a:ext uri="{FF2B5EF4-FFF2-40B4-BE49-F238E27FC236}">
                  <a16:creationId xmlns:a16="http://schemas.microsoft.com/office/drawing/2014/main" id="{A071B92D-D8D0-6C44-D508-BEB5FE0AEA67}"/>
                </a:ext>
              </a:extLst>
            </p:cNvPr>
            <p:cNvCxnSpPr/>
            <p:nvPr/>
          </p:nvCxnSpPr>
          <p:spPr bwMode="auto">
            <a:xfrm>
              <a:off x="1310948" y="5830543"/>
              <a:ext cx="122548" cy="0"/>
            </a:xfrm>
            <a:prstGeom prst="line">
              <a:avLst/>
            </a:prstGeom>
            <a:noFill/>
            <a:ln w="19050" cap="flat" cmpd="sng" algn="ctr">
              <a:solidFill>
                <a:schemeClr val="accent1"/>
              </a:solidFill>
              <a:prstDash val="solid"/>
              <a:round/>
              <a:headEnd type="none" w="med" len="med"/>
              <a:tailEnd type="none" w="med" len="med"/>
            </a:ln>
            <a:effectLst/>
          </p:spPr>
        </p:cxnSp>
        <p:sp>
          <p:nvSpPr>
            <p:cNvPr id="344" name="TextBox 343">
              <a:extLst>
                <a:ext uri="{FF2B5EF4-FFF2-40B4-BE49-F238E27FC236}">
                  <a16:creationId xmlns:a16="http://schemas.microsoft.com/office/drawing/2014/main" id="{129F6E34-FDA1-AC42-5B56-38C8C99D0402}"/>
                </a:ext>
              </a:extLst>
            </p:cNvPr>
            <p:cNvSpPr txBox="1"/>
            <p:nvPr/>
          </p:nvSpPr>
          <p:spPr bwMode="auto">
            <a:xfrm>
              <a:off x="2810104" y="5205363"/>
              <a:ext cx="86594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VTP-50469</a:t>
              </a:r>
            </a:p>
          </p:txBody>
        </p:sp>
        <p:sp>
          <p:nvSpPr>
            <p:cNvPr id="346" name="Freeform: Shape 345">
              <a:extLst>
                <a:ext uri="{FF2B5EF4-FFF2-40B4-BE49-F238E27FC236}">
                  <a16:creationId xmlns:a16="http://schemas.microsoft.com/office/drawing/2014/main" id="{B6C7EC5A-4563-E85D-99BE-AFD52D5EAD1D}"/>
                </a:ext>
              </a:extLst>
            </p:cNvPr>
            <p:cNvSpPr/>
            <p:nvPr/>
          </p:nvSpPr>
          <p:spPr bwMode="auto">
            <a:xfrm>
              <a:off x="2914649" y="5428530"/>
              <a:ext cx="695325" cy="67395"/>
            </a:xfrm>
            <a:custGeom>
              <a:avLst/>
              <a:gdLst>
                <a:gd name="connsiteX0" fmla="*/ 0 w 499620"/>
                <a:gd name="connsiteY0" fmla="*/ 53418 h 56561"/>
                <a:gd name="connsiteX1" fmla="*/ 0 w 499620"/>
                <a:gd name="connsiteY1" fmla="*/ 0 h 56561"/>
                <a:gd name="connsiteX2" fmla="*/ 499620 w 499620"/>
                <a:gd name="connsiteY2" fmla="*/ 0 h 56561"/>
                <a:gd name="connsiteX3" fmla="*/ 499620 w 499620"/>
                <a:gd name="connsiteY3" fmla="*/ 56561 h 56561"/>
              </a:gdLst>
              <a:ahLst/>
              <a:cxnLst>
                <a:cxn ang="0">
                  <a:pos x="connsiteX0" y="connsiteY0"/>
                </a:cxn>
                <a:cxn ang="0">
                  <a:pos x="connsiteX1" y="connsiteY1"/>
                </a:cxn>
                <a:cxn ang="0">
                  <a:pos x="connsiteX2" y="connsiteY2"/>
                </a:cxn>
                <a:cxn ang="0">
                  <a:pos x="connsiteX3" y="connsiteY3"/>
                </a:cxn>
              </a:cxnLst>
              <a:rect l="l" t="t" r="r" b="b"/>
              <a:pathLst>
                <a:path w="499620" h="56561">
                  <a:moveTo>
                    <a:pt x="0" y="53418"/>
                  </a:moveTo>
                  <a:lnTo>
                    <a:pt x="0" y="0"/>
                  </a:lnTo>
                  <a:lnTo>
                    <a:pt x="499620" y="0"/>
                  </a:lnTo>
                  <a:lnTo>
                    <a:pt x="499620" y="56561"/>
                  </a:lnTo>
                </a:path>
              </a:pathLst>
            </a:custGeom>
            <a:noFill/>
            <a:ln w="1270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47" name="Group 346">
              <a:extLst>
                <a:ext uri="{FF2B5EF4-FFF2-40B4-BE49-F238E27FC236}">
                  <a16:creationId xmlns:a16="http://schemas.microsoft.com/office/drawing/2014/main" id="{B2E849F7-F9B6-F0A5-981C-9D13373CB9E7}"/>
                </a:ext>
              </a:extLst>
            </p:cNvPr>
            <p:cNvGrpSpPr/>
            <p:nvPr/>
          </p:nvGrpSpPr>
          <p:grpSpPr>
            <a:xfrm>
              <a:off x="2751973" y="5689600"/>
              <a:ext cx="122548" cy="85986"/>
              <a:chOff x="1764384" y="1992197"/>
              <a:chExt cx="122548" cy="898690"/>
            </a:xfrm>
          </p:grpSpPr>
          <p:grpSp>
            <p:nvGrpSpPr>
              <p:cNvPr id="348" name="Group 347">
                <a:extLst>
                  <a:ext uri="{FF2B5EF4-FFF2-40B4-BE49-F238E27FC236}">
                    <a16:creationId xmlns:a16="http://schemas.microsoft.com/office/drawing/2014/main" id="{4563C93D-F3B5-97AD-BE78-823AC72641E0}"/>
                  </a:ext>
                </a:extLst>
              </p:cNvPr>
              <p:cNvGrpSpPr/>
              <p:nvPr/>
            </p:nvGrpSpPr>
            <p:grpSpPr>
              <a:xfrm>
                <a:off x="1784808" y="1995339"/>
                <a:ext cx="65988" cy="893975"/>
                <a:chOff x="1759671" y="1995339"/>
                <a:chExt cx="122548" cy="893975"/>
              </a:xfrm>
            </p:grpSpPr>
            <p:cxnSp>
              <p:nvCxnSpPr>
                <p:cNvPr id="351" name="Straight Connector 350">
                  <a:extLst>
                    <a:ext uri="{FF2B5EF4-FFF2-40B4-BE49-F238E27FC236}">
                      <a16:creationId xmlns:a16="http://schemas.microsoft.com/office/drawing/2014/main" id="{549E7976-0B09-6CE0-C420-2D0F782A9CF9}"/>
                    </a:ext>
                  </a:extLst>
                </p:cNvPr>
                <p:cNvCxnSpPr>
                  <a:cxnSpLocks/>
                </p:cNvCxnSpPr>
                <p:nvPr/>
              </p:nvCxnSpPr>
              <p:spPr bwMode="auto">
                <a:xfrm>
                  <a:off x="1759671" y="2889314"/>
                  <a:ext cx="122548" cy="0"/>
                </a:xfrm>
                <a:prstGeom prst="line">
                  <a:avLst/>
                </a:prstGeom>
                <a:noFill/>
                <a:ln w="19050" cap="flat" cmpd="sng" algn="ctr">
                  <a:solidFill>
                    <a:schemeClr val="accent3"/>
                  </a:solidFill>
                  <a:prstDash val="solid"/>
                  <a:round/>
                  <a:headEnd type="none" w="med" len="med"/>
                  <a:tailEnd type="none" w="med" len="med"/>
                </a:ln>
                <a:effectLst/>
              </p:spPr>
            </p:cxnSp>
            <p:cxnSp>
              <p:nvCxnSpPr>
                <p:cNvPr id="352" name="Straight Connector 351">
                  <a:extLst>
                    <a:ext uri="{FF2B5EF4-FFF2-40B4-BE49-F238E27FC236}">
                      <a16:creationId xmlns:a16="http://schemas.microsoft.com/office/drawing/2014/main" id="{1257E8F4-BA4A-458A-4083-A3CE505ACAB4}"/>
                    </a:ext>
                  </a:extLst>
                </p:cNvPr>
                <p:cNvCxnSpPr>
                  <a:cxnSpLocks/>
                </p:cNvCxnSpPr>
                <p:nvPr/>
              </p:nvCxnSpPr>
              <p:spPr bwMode="auto">
                <a:xfrm>
                  <a:off x="1759671" y="1995339"/>
                  <a:ext cx="122548" cy="0"/>
                </a:xfrm>
                <a:prstGeom prst="line">
                  <a:avLst/>
                </a:prstGeom>
                <a:noFill/>
                <a:ln w="19050" cap="flat" cmpd="sng" algn="ctr">
                  <a:solidFill>
                    <a:schemeClr val="accent3"/>
                  </a:solidFill>
                  <a:prstDash val="solid"/>
                  <a:round/>
                  <a:headEnd type="none" w="med" len="med"/>
                  <a:tailEnd type="none" w="med" len="med"/>
                </a:ln>
                <a:effectLst/>
              </p:spPr>
            </p:cxnSp>
          </p:grpSp>
          <p:cxnSp>
            <p:nvCxnSpPr>
              <p:cNvPr id="349" name="Straight Connector 348">
                <a:extLst>
                  <a:ext uri="{FF2B5EF4-FFF2-40B4-BE49-F238E27FC236}">
                    <a16:creationId xmlns:a16="http://schemas.microsoft.com/office/drawing/2014/main" id="{09FFCE51-89CA-E7E4-3482-395A0ABF9841}"/>
                  </a:ext>
                </a:extLst>
              </p:cNvPr>
              <p:cNvCxnSpPr>
                <a:cxnSpLocks/>
              </p:cNvCxnSpPr>
              <p:nvPr/>
            </p:nvCxnSpPr>
            <p:spPr bwMode="auto">
              <a:xfrm>
                <a:off x="1819374" y="1992197"/>
                <a:ext cx="0" cy="898690"/>
              </a:xfrm>
              <a:prstGeom prst="line">
                <a:avLst/>
              </a:prstGeom>
              <a:noFill/>
              <a:ln w="19050" cap="flat" cmpd="sng" algn="ctr">
                <a:solidFill>
                  <a:schemeClr val="accent3"/>
                </a:solidFill>
                <a:prstDash val="solid"/>
                <a:round/>
                <a:headEnd type="none" w="med" len="med"/>
                <a:tailEnd type="none" w="med" len="med"/>
              </a:ln>
              <a:effectLst/>
            </p:spPr>
          </p:cxnSp>
          <p:cxnSp>
            <p:nvCxnSpPr>
              <p:cNvPr id="350" name="Straight Connector 349">
                <a:extLst>
                  <a:ext uri="{FF2B5EF4-FFF2-40B4-BE49-F238E27FC236}">
                    <a16:creationId xmlns:a16="http://schemas.microsoft.com/office/drawing/2014/main" id="{AB88F0E2-29DC-2288-1A60-602B26525E5A}"/>
                  </a:ext>
                </a:extLst>
              </p:cNvPr>
              <p:cNvCxnSpPr/>
              <p:nvPr/>
            </p:nvCxnSpPr>
            <p:spPr bwMode="auto">
              <a:xfrm>
                <a:off x="1764384" y="2439970"/>
                <a:ext cx="122548" cy="0"/>
              </a:xfrm>
              <a:prstGeom prst="line">
                <a:avLst/>
              </a:prstGeom>
              <a:noFill/>
              <a:ln w="19050" cap="flat" cmpd="sng" algn="ctr">
                <a:solidFill>
                  <a:schemeClr val="accent3"/>
                </a:solidFill>
                <a:prstDash val="solid"/>
                <a:round/>
                <a:headEnd type="none" w="med" len="med"/>
                <a:tailEnd type="none" w="med" len="med"/>
              </a:ln>
              <a:effectLst/>
            </p:spPr>
          </p:cxnSp>
        </p:grpSp>
        <p:sp>
          <p:nvSpPr>
            <p:cNvPr id="353" name="Oval 352">
              <a:extLst>
                <a:ext uri="{FF2B5EF4-FFF2-40B4-BE49-F238E27FC236}">
                  <a16:creationId xmlns:a16="http://schemas.microsoft.com/office/drawing/2014/main" id="{183BAB71-41AD-B4C0-E370-1ED9844C2AE4}"/>
                </a:ext>
              </a:extLst>
            </p:cNvPr>
            <p:cNvSpPr/>
            <p:nvPr/>
          </p:nvSpPr>
          <p:spPr bwMode="auto">
            <a:xfrm>
              <a:off x="2574335" y="5798923"/>
              <a:ext cx="45719" cy="45719"/>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4" name="Oval 353">
              <a:extLst>
                <a:ext uri="{FF2B5EF4-FFF2-40B4-BE49-F238E27FC236}">
                  <a16:creationId xmlns:a16="http://schemas.microsoft.com/office/drawing/2014/main" id="{6FA82E25-6CF2-2425-396F-577FF4EC8613}"/>
                </a:ext>
              </a:extLst>
            </p:cNvPr>
            <p:cNvSpPr/>
            <p:nvPr/>
          </p:nvSpPr>
          <p:spPr bwMode="auto">
            <a:xfrm>
              <a:off x="2599735" y="5821148"/>
              <a:ext cx="45719" cy="45719"/>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5" name="Oval 354">
              <a:extLst>
                <a:ext uri="{FF2B5EF4-FFF2-40B4-BE49-F238E27FC236}">
                  <a16:creationId xmlns:a16="http://schemas.microsoft.com/office/drawing/2014/main" id="{BBDFD7F0-1260-28C1-A7BF-6B77D663229E}"/>
                </a:ext>
              </a:extLst>
            </p:cNvPr>
            <p:cNvSpPr/>
            <p:nvPr/>
          </p:nvSpPr>
          <p:spPr bwMode="auto">
            <a:xfrm>
              <a:off x="2618785" y="5795748"/>
              <a:ext cx="45719" cy="45719"/>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356" name="Straight Connector 355">
              <a:extLst>
                <a:ext uri="{FF2B5EF4-FFF2-40B4-BE49-F238E27FC236}">
                  <a16:creationId xmlns:a16="http://schemas.microsoft.com/office/drawing/2014/main" id="{45CA574C-0F55-917B-D4C3-38503E46CFA7}"/>
                </a:ext>
              </a:extLst>
            </p:cNvPr>
            <p:cNvCxnSpPr/>
            <p:nvPr/>
          </p:nvCxnSpPr>
          <p:spPr bwMode="auto">
            <a:xfrm>
              <a:off x="2555548" y="5833718"/>
              <a:ext cx="122548" cy="0"/>
            </a:xfrm>
            <a:prstGeom prst="line">
              <a:avLst/>
            </a:prstGeom>
            <a:noFill/>
            <a:ln w="19050" cap="flat" cmpd="sng" algn="ctr">
              <a:solidFill>
                <a:schemeClr val="accent3"/>
              </a:solidFill>
              <a:prstDash val="solid"/>
              <a:round/>
              <a:headEnd type="none" w="med" len="med"/>
              <a:tailEnd type="none" w="med" len="med"/>
            </a:ln>
            <a:effectLst/>
          </p:spPr>
        </p:cxnSp>
        <p:sp>
          <p:nvSpPr>
            <p:cNvPr id="358" name="Oval 357">
              <a:extLst>
                <a:ext uri="{FF2B5EF4-FFF2-40B4-BE49-F238E27FC236}">
                  <a16:creationId xmlns:a16="http://schemas.microsoft.com/office/drawing/2014/main" id="{2F226090-B577-6957-25CF-40428A239F7B}"/>
                </a:ext>
              </a:extLst>
            </p:cNvPr>
            <p:cNvSpPr/>
            <p:nvPr/>
          </p:nvSpPr>
          <p:spPr bwMode="auto">
            <a:xfrm>
              <a:off x="2974385" y="5821148"/>
              <a:ext cx="45719" cy="45719"/>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0" name="Oval 359">
              <a:extLst>
                <a:ext uri="{FF2B5EF4-FFF2-40B4-BE49-F238E27FC236}">
                  <a16:creationId xmlns:a16="http://schemas.microsoft.com/office/drawing/2014/main" id="{A03CC981-8EDE-D0CF-5FDD-7B11F82D1CAE}"/>
                </a:ext>
              </a:extLst>
            </p:cNvPr>
            <p:cNvSpPr/>
            <p:nvPr/>
          </p:nvSpPr>
          <p:spPr bwMode="auto">
            <a:xfrm>
              <a:off x="3323635" y="5795748"/>
              <a:ext cx="45719" cy="45719"/>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2" name="Oval 361">
              <a:extLst>
                <a:ext uri="{FF2B5EF4-FFF2-40B4-BE49-F238E27FC236}">
                  <a16:creationId xmlns:a16="http://schemas.microsoft.com/office/drawing/2014/main" id="{AE5FBCB5-8FB4-F2AF-C629-D9264D22911A}"/>
                </a:ext>
              </a:extLst>
            </p:cNvPr>
            <p:cNvSpPr/>
            <p:nvPr/>
          </p:nvSpPr>
          <p:spPr bwMode="auto">
            <a:xfrm>
              <a:off x="3002960" y="5808448"/>
              <a:ext cx="45719" cy="45719"/>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4" name="Oval 363">
              <a:extLst>
                <a:ext uri="{FF2B5EF4-FFF2-40B4-BE49-F238E27FC236}">
                  <a16:creationId xmlns:a16="http://schemas.microsoft.com/office/drawing/2014/main" id="{CB6E170A-536A-9DF5-2D69-4FB172D88D49}"/>
                </a:ext>
              </a:extLst>
            </p:cNvPr>
            <p:cNvSpPr/>
            <p:nvPr/>
          </p:nvSpPr>
          <p:spPr bwMode="auto">
            <a:xfrm>
              <a:off x="3510960" y="5833848"/>
              <a:ext cx="45719" cy="45719"/>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6" name="Oval 365">
              <a:extLst>
                <a:ext uri="{FF2B5EF4-FFF2-40B4-BE49-F238E27FC236}">
                  <a16:creationId xmlns:a16="http://schemas.microsoft.com/office/drawing/2014/main" id="{78632F1A-B77E-1970-3183-C94F7C377F09}"/>
                </a:ext>
              </a:extLst>
            </p:cNvPr>
            <p:cNvSpPr/>
            <p:nvPr/>
          </p:nvSpPr>
          <p:spPr bwMode="auto">
            <a:xfrm>
              <a:off x="2745785" y="5713198"/>
              <a:ext cx="45719" cy="45719"/>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8" name="Oval 367">
              <a:extLst>
                <a:ext uri="{FF2B5EF4-FFF2-40B4-BE49-F238E27FC236}">
                  <a16:creationId xmlns:a16="http://schemas.microsoft.com/office/drawing/2014/main" id="{BA820BA1-809B-5A21-FD06-2ABC9193DF66}"/>
                </a:ext>
              </a:extLst>
            </p:cNvPr>
            <p:cNvSpPr/>
            <p:nvPr/>
          </p:nvSpPr>
          <p:spPr bwMode="auto">
            <a:xfrm>
              <a:off x="2952160" y="5802098"/>
              <a:ext cx="45719" cy="45719"/>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0" name="Oval 369">
              <a:extLst>
                <a:ext uri="{FF2B5EF4-FFF2-40B4-BE49-F238E27FC236}">
                  <a16:creationId xmlns:a16="http://schemas.microsoft.com/office/drawing/2014/main" id="{D52D53B6-93E3-C51E-09B0-FFEAD371DC45}"/>
                </a:ext>
              </a:extLst>
            </p:cNvPr>
            <p:cNvSpPr/>
            <p:nvPr/>
          </p:nvSpPr>
          <p:spPr bwMode="auto">
            <a:xfrm>
              <a:off x="2771185" y="5767173"/>
              <a:ext cx="45719" cy="45719"/>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2" name="Oval 371">
              <a:extLst>
                <a:ext uri="{FF2B5EF4-FFF2-40B4-BE49-F238E27FC236}">
                  <a16:creationId xmlns:a16="http://schemas.microsoft.com/office/drawing/2014/main" id="{A2DA6D2F-C25E-E84E-537D-B249ADE51315}"/>
                </a:ext>
              </a:extLst>
            </p:cNvPr>
            <p:cNvSpPr/>
            <p:nvPr/>
          </p:nvSpPr>
          <p:spPr bwMode="auto">
            <a:xfrm>
              <a:off x="3377610" y="5811623"/>
              <a:ext cx="45719" cy="45719"/>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4" name="Oval 373">
              <a:extLst>
                <a:ext uri="{FF2B5EF4-FFF2-40B4-BE49-F238E27FC236}">
                  <a16:creationId xmlns:a16="http://schemas.microsoft.com/office/drawing/2014/main" id="{340F86B3-5ABF-98F7-0FF1-9A048DBBBA4F}"/>
                </a:ext>
              </a:extLst>
            </p:cNvPr>
            <p:cNvSpPr/>
            <p:nvPr/>
          </p:nvSpPr>
          <p:spPr bwMode="auto">
            <a:xfrm>
              <a:off x="2780710" y="5652873"/>
              <a:ext cx="45719" cy="45719"/>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6" name="Oval 375">
              <a:extLst>
                <a:ext uri="{FF2B5EF4-FFF2-40B4-BE49-F238E27FC236}">
                  <a16:creationId xmlns:a16="http://schemas.microsoft.com/office/drawing/2014/main" id="{35103F4F-DFFC-D6E9-5696-893F9C15CC06}"/>
                </a:ext>
              </a:extLst>
            </p:cNvPr>
            <p:cNvSpPr/>
            <p:nvPr/>
          </p:nvSpPr>
          <p:spPr bwMode="auto">
            <a:xfrm>
              <a:off x="2821985" y="5694148"/>
              <a:ext cx="45719" cy="45719"/>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8" name="Oval 377">
              <a:extLst>
                <a:ext uri="{FF2B5EF4-FFF2-40B4-BE49-F238E27FC236}">
                  <a16:creationId xmlns:a16="http://schemas.microsoft.com/office/drawing/2014/main" id="{22FA4340-26DE-2A23-9F39-4CDEC1BEE7C0}"/>
                </a:ext>
              </a:extLst>
            </p:cNvPr>
            <p:cNvSpPr/>
            <p:nvPr/>
          </p:nvSpPr>
          <p:spPr bwMode="auto">
            <a:xfrm>
              <a:off x="2806110" y="5732248"/>
              <a:ext cx="45719" cy="45719"/>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0" name="Oval 379">
              <a:extLst>
                <a:ext uri="{FF2B5EF4-FFF2-40B4-BE49-F238E27FC236}">
                  <a16:creationId xmlns:a16="http://schemas.microsoft.com/office/drawing/2014/main" id="{C69ED9B2-5E5B-2E10-00F4-F2774C4BA806}"/>
                </a:ext>
              </a:extLst>
            </p:cNvPr>
            <p:cNvSpPr/>
            <p:nvPr/>
          </p:nvSpPr>
          <p:spPr bwMode="auto">
            <a:xfrm>
              <a:off x="3139485" y="5802098"/>
              <a:ext cx="45719" cy="45719"/>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2" name="Oval 381">
              <a:extLst>
                <a:ext uri="{FF2B5EF4-FFF2-40B4-BE49-F238E27FC236}">
                  <a16:creationId xmlns:a16="http://schemas.microsoft.com/office/drawing/2014/main" id="{BB0AA08C-B01D-C2E2-D3D1-60068B5535D6}"/>
                </a:ext>
              </a:extLst>
            </p:cNvPr>
            <p:cNvSpPr/>
            <p:nvPr/>
          </p:nvSpPr>
          <p:spPr bwMode="auto">
            <a:xfrm>
              <a:off x="3180760" y="5811623"/>
              <a:ext cx="45719" cy="45719"/>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4" name="Oval 383">
              <a:extLst>
                <a:ext uri="{FF2B5EF4-FFF2-40B4-BE49-F238E27FC236}">
                  <a16:creationId xmlns:a16="http://schemas.microsoft.com/office/drawing/2014/main" id="{9D3D0054-2F5C-6918-2826-52AF53BA645D}"/>
                </a:ext>
              </a:extLst>
            </p:cNvPr>
            <p:cNvSpPr/>
            <p:nvPr/>
          </p:nvSpPr>
          <p:spPr bwMode="auto">
            <a:xfrm>
              <a:off x="3555410" y="5833848"/>
              <a:ext cx="45719" cy="45719"/>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6" name="Oval 385">
              <a:extLst>
                <a:ext uri="{FF2B5EF4-FFF2-40B4-BE49-F238E27FC236}">
                  <a16:creationId xmlns:a16="http://schemas.microsoft.com/office/drawing/2014/main" id="{91713DDD-2E09-D0F0-7E2E-EA36396F3BAD}"/>
                </a:ext>
              </a:extLst>
            </p:cNvPr>
            <p:cNvSpPr/>
            <p:nvPr/>
          </p:nvSpPr>
          <p:spPr bwMode="auto">
            <a:xfrm>
              <a:off x="3161710" y="5833848"/>
              <a:ext cx="45719" cy="45719"/>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8" name="Oval 387">
              <a:extLst>
                <a:ext uri="{FF2B5EF4-FFF2-40B4-BE49-F238E27FC236}">
                  <a16:creationId xmlns:a16="http://schemas.microsoft.com/office/drawing/2014/main" id="{44358E00-7EF4-1501-B9CA-FFD8DF8D13A5}"/>
                </a:ext>
              </a:extLst>
            </p:cNvPr>
            <p:cNvSpPr/>
            <p:nvPr/>
          </p:nvSpPr>
          <p:spPr bwMode="auto">
            <a:xfrm>
              <a:off x="3342685" y="5811623"/>
              <a:ext cx="45719" cy="45719"/>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0" name="Oval 389">
              <a:extLst>
                <a:ext uri="{FF2B5EF4-FFF2-40B4-BE49-F238E27FC236}">
                  <a16:creationId xmlns:a16="http://schemas.microsoft.com/office/drawing/2014/main" id="{AC3B7504-F21D-7BEB-0EC1-8F0AE54DE44F}"/>
                </a:ext>
              </a:extLst>
            </p:cNvPr>
            <p:cNvSpPr/>
            <p:nvPr/>
          </p:nvSpPr>
          <p:spPr bwMode="auto">
            <a:xfrm>
              <a:off x="3533185" y="5833848"/>
              <a:ext cx="45719" cy="45719"/>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53" name="Group 452">
            <a:extLst>
              <a:ext uri="{FF2B5EF4-FFF2-40B4-BE49-F238E27FC236}">
                <a16:creationId xmlns:a16="http://schemas.microsoft.com/office/drawing/2014/main" id="{583BD8CE-6C52-49F8-DBE1-9EB3445CAEAD}"/>
              </a:ext>
            </a:extLst>
          </p:cNvPr>
          <p:cNvGrpSpPr/>
          <p:nvPr/>
        </p:nvGrpSpPr>
        <p:grpSpPr>
          <a:xfrm>
            <a:off x="8273387" y="5485214"/>
            <a:ext cx="3465888" cy="646331"/>
            <a:chOff x="8273387" y="5456639"/>
            <a:chExt cx="3465888" cy="646331"/>
          </a:xfrm>
        </p:grpSpPr>
        <p:sp>
          <p:nvSpPr>
            <p:cNvPr id="399" name="TextBox 398">
              <a:extLst>
                <a:ext uri="{FF2B5EF4-FFF2-40B4-BE49-F238E27FC236}">
                  <a16:creationId xmlns:a16="http://schemas.microsoft.com/office/drawing/2014/main" id="{13C7B45E-1A83-0E7C-BC84-30A7BECA9AFF}"/>
                </a:ext>
              </a:extLst>
            </p:cNvPr>
            <p:cNvSpPr txBox="1"/>
            <p:nvPr/>
          </p:nvSpPr>
          <p:spPr bwMode="auto">
            <a:xfrm>
              <a:off x="8273387" y="5456639"/>
              <a:ext cx="10266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IPSS:</a:t>
              </a:r>
            </a:p>
            <a:p>
              <a:pPr marL="0" marR="0" lvl="0" indent="0" algn="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Cytogenetics:</a:t>
              </a:r>
            </a:p>
            <a:p>
              <a:pPr marL="0" marR="0" lvl="0" indent="0" algn="r" defTabSz="914400" rtl="0" eaLnBrk="0" fontAlgn="base" latinLnBrk="0" hangingPunct="0">
                <a:lnSpc>
                  <a:spcPct val="100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Mutations:</a:t>
              </a:r>
            </a:p>
          </p:txBody>
        </p:sp>
        <p:sp>
          <p:nvSpPr>
            <p:cNvPr id="401" name="TextBox 400">
              <a:extLst>
                <a:ext uri="{FF2B5EF4-FFF2-40B4-BE49-F238E27FC236}">
                  <a16:creationId xmlns:a16="http://schemas.microsoft.com/office/drawing/2014/main" id="{8C9D4C1D-8B92-7739-3B6F-1D7700CB6CF8}"/>
                </a:ext>
              </a:extLst>
            </p:cNvPr>
            <p:cNvSpPr txBox="1"/>
            <p:nvPr/>
          </p:nvSpPr>
          <p:spPr bwMode="auto">
            <a:xfrm>
              <a:off x="9332992" y="5456639"/>
              <a:ext cx="114300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lang="en-US" sz="1200" dirty="0">
                  <a:solidFill>
                    <a:srgbClr val="000000"/>
                  </a:solidFill>
                  <a:latin typeface="Calibri" panose="020F0502020204030204" pitchFamily="34" charset="0"/>
                  <a:cs typeface="Arial" panose="020B0604020202020204" pitchFamily="34" charset="0"/>
                </a:rPr>
                <a:t>L</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ow risk</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CN-AML</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Present in MDS</a:t>
              </a:r>
            </a:p>
          </p:txBody>
        </p:sp>
        <p:sp>
          <p:nvSpPr>
            <p:cNvPr id="403" name="TextBox 402">
              <a:extLst>
                <a:ext uri="{FF2B5EF4-FFF2-40B4-BE49-F238E27FC236}">
                  <a16:creationId xmlns:a16="http://schemas.microsoft.com/office/drawing/2014/main" id="{CBCEE308-F403-D88A-2B39-B0F0AF31F0B4}"/>
                </a:ext>
              </a:extLst>
            </p:cNvPr>
            <p:cNvSpPr txBox="1"/>
            <p:nvPr/>
          </p:nvSpPr>
          <p:spPr bwMode="auto">
            <a:xfrm>
              <a:off x="10524327" y="5456639"/>
              <a:ext cx="121494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lang="en-US" sz="1200" dirty="0">
                  <a:solidFill>
                    <a:srgbClr val="000000"/>
                  </a:solidFill>
                  <a:latin typeface="Calibri" panose="020F0502020204030204" pitchFamily="34" charset="0"/>
                  <a:cs typeface="Arial" panose="020B0604020202020204" pitchFamily="34" charset="0"/>
                </a:rPr>
                <a:t>I</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ntermed-1</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 CNAs</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Acquired in AML</a:t>
              </a:r>
            </a:p>
          </p:txBody>
        </p:sp>
        <p:sp>
          <p:nvSpPr>
            <p:cNvPr id="404" name="Rectangle 403">
              <a:extLst>
                <a:ext uri="{FF2B5EF4-FFF2-40B4-BE49-F238E27FC236}">
                  <a16:creationId xmlns:a16="http://schemas.microsoft.com/office/drawing/2014/main" id="{015E0300-D09B-F4AF-07E5-61FCE61708F7}"/>
                </a:ext>
              </a:extLst>
            </p:cNvPr>
            <p:cNvSpPr/>
            <p:nvPr/>
          </p:nvSpPr>
          <p:spPr bwMode="auto">
            <a:xfrm>
              <a:off x="10516452" y="5540991"/>
              <a:ext cx="47767" cy="143302"/>
            </a:xfrm>
            <a:prstGeom prst="rect">
              <a:avLst/>
            </a:prstGeom>
            <a:solidFill>
              <a:schemeClr val="accent5"/>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6" name="Rectangle 405">
              <a:extLst>
                <a:ext uri="{FF2B5EF4-FFF2-40B4-BE49-F238E27FC236}">
                  <a16:creationId xmlns:a16="http://schemas.microsoft.com/office/drawing/2014/main" id="{84B6857B-3655-689F-169D-F9B55F8F0569}"/>
                </a:ext>
              </a:extLst>
            </p:cNvPr>
            <p:cNvSpPr/>
            <p:nvPr/>
          </p:nvSpPr>
          <p:spPr bwMode="auto">
            <a:xfrm>
              <a:off x="9337913" y="5509146"/>
              <a:ext cx="47767" cy="143302"/>
            </a:xfrm>
            <a:prstGeom prst="rect">
              <a:avLst/>
            </a:prstGeom>
            <a:solidFill>
              <a:srgbClr val="FFFF00"/>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8" name="Rectangle 407">
              <a:extLst>
                <a:ext uri="{FF2B5EF4-FFF2-40B4-BE49-F238E27FC236}">
                  <a16:creationId xmlns:a16="http://schemas.microsoft.com/office/drawing/2014/main" id="{4B2E956F-EC9E-4046-EBA5-39D7DFFC3E3D}"/>
                </a:ext>
              </a:extLst>
            </p:cNvPr>
            <p:cNvSpPr/>
            <p:nvPr/>
          </p:nvSpPr>
          <p:spPr bwMode="auto">
            <a:xfrm>
              <a:off x="9337913" y="5709313"/>
              <a:ext cx="47767" cy="143302"/>
            </a:xfrm>
            <a:prstGeom prst="rect">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0" name="Rectangle 409">
              <a:extLst>
                <a:ext uri="{FF2B5EF4-FFF2-40B4-BE49-F238E27FC236}">
                  <a16:creationId xmlns:a16="http://schemas.microsoft.com/office/drawing/2014/main" id="{C176F424-BBED-7CB8-C06E-861FDE6441B2}"/>
                </a:ext>
              </a:extLst>
            </p:cNvPr>
            <p:cNvSpPr/>
            <p:nvPr/>
          </p:nvSpPr>
          <p:spPr bwMode="auto">
            <a:xfrm>
              <a:off x="10516452" y="5718412"/>
              <a:ext cx="47767" cy="143302"/>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2" name="Rectangle 411">
              <a:extLst>
                <a:ext uri="{FF2B5EF4-FFF2-40B4-BE49-F238E27FC236}">
                  <a16:creationId xmlns:a16="http://schemas.microsoft.com/office/drawing/2014/main" id="{BD91F06A-3F30-7988-2DAA-5A39215C2FE3}"/>
                </a:ext>
              </a:extLst>
            </p:cNvPr>
            <p:cNvSpPr/>
            <p:nvPr/>
          </p:nvSpPr>
          <p:spPr bwMode="auto">
            <a:xfrm>
              <a:off x="9337913" y="5897255"/>
              <a:ext cx="47767" cy="143302"/>
            </a:xfrm>
            <a:prstGeom prst="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4" name="Rectangle 413">
              <a:extLst>
                <a:ext uri="{FF2B5EF4-FFF2-40B4-BE49-F238E27FC236}">
                  <a16:creationId xmlns:a16="http://schemas.microsoft.com/office/drawing/2014/main" id="{241C695C-167C-B1F1-B22C-D0EDCE40B5C2}"/>
                </a:ext>
              </a:extLst>
            </p:cNvPr>
            <p:cNvSpPr/>
            <p:nvPr/>
          </p:nvSpPr>
          <p:spPr bwMode="auto">
            <a:xfrm>
              <a:off x="10516452" y="5899102"/>
              <a:ext cx="47767" cy="143302"/>
            </a:xfrm>
            <a:prstGeom prst="rect">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416" name="TextBox 415">
            <a:extLst>
              <a:ext uri="{FF2B5EF4-FFF2-40B4-BE49-F238E27FC236}">
                <a16:creationId xmlns:a16="http://schemas.microsoft.com/office/drawing/2014/main" id="{6D0A7BC9-9BC8-C84C-D5C8-8E734B961D9D}"/>
              </a:ext>
            </a:extLst>
          </p:cNvPr>
          <p:cNvSpPr txBox="1"/>
          <p:nvPr/>
        </p:nvSpPr>
        <p:spPr bwMode="auto">
          <a:xfrm>
            <a:off x="10696281" y="1269321"/>
            <a:ext cx="105453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Incidence, %</a:t>
            </a:r>
          </a:p>
        </p:txBody>
      </p:sp>
      <p:sp>
        <p:nvSpPr>
          <p:cNvPr id="418" name="TextBox 417">
            <a:extLst>
              <a:ext uri="{FF2B5EF4-FFF2-40B4-BE49-F238E27FC236}">
                <a16:creationId xmlns:a16="http://schemas.microsoft.com/office/drawing/2014/main" id="{2F57AD66-1918-B219-883A-96DBE0EB2BE5}"/>
              </a:ext>
            </a:extLst>
          </p:cNvPr>
          <p:cNvSpPr txBox="1"/>
          <p:nvPr/>
        </p:nvSpPr>
        <p:spPr bwMode="auto">
          <a:xfrm>
            <a:off x="10497971" y="1463944"/>
            <a:ext cx="67556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MDS</a:t>
            </a:r>
          </a:p>
        </p:txBody>
      </p:sp>
      <p:sp>
        <p:nvSpPr>
          <p:cNvPr id="420" name="TextBox 419">
            <a:extLst>
              <a:ext uri="{FF2B5EF4-FFF2-40B4-BE49-F238E27FC236}">
                <a16:creationId xmlns:a16="http://schemas.microsoft.com/office/drawing/2014/main" id="{42DD31B0-8BB0-5482-D9AF-58E8D687085B}"/>
              </a:ext>
            </a:extLst>
          </p:cNvPr>
          <p:cNvSpPr txBox="1"/>
          <p:nvPr/>
        </p:nvSpPr>
        <p:spPr bwMode="auto">
          <a:xfrm>
            <a:off x="11278168" y="1447168"/>
            <a:ext cx="67556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sAML</a:t>
            </a:r>
          </a:p>
        </p:txBody>
      </p:sp>
      <p:sp>
        <p:nvSpPr>
          <p:cNvPr id="422" name="TextBox 421">
            <a:extLst>
              <a:ext uri="{FF2B5EF4-FFF2-40B4-BE49-F238E27FC236}">
                <a16:creationId xmlns:a16="http://schemas.microsoft.com/office/drawing/2014/main" id="{3BFA1B9D-BD8F-FC9D-4E9F-0A37C882505D}"/>
              </a:ext>
            </a:extLst>
          </p:cNvPr>
          <p:cNvSpPr txBox="1"/>
          <p:nvPr/>
        </p:nvSpPr>
        <p:spPr bwMode="auto">
          <a:xfrm>
            <a:off x="8161930" y="1628775"/>
            <a:ext cx="1753737" cy="3881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IPSS</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Cytogenetics</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Genomic complexity (SNP)</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5q aberration</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7q aberration</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Chromothripsis</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TP53</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mut</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TP53</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loss</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Biallelic </a:t>
            </a: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TP53</a:t>
            </a:r>
            <a:b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RUNX1 </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mut</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RUNX1</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loss</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Biallelic </a:t>
            </a: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RUNX1</a:t>
            </a:r>
            <a:b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NPM1</a:t>
            </a:r>
            <a:b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NF1 </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mut</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NF1 </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loss</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Biallelic </a:t>
            </a: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NF1</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FLT3</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-ITD</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FLT3</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-TKD</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ASXL1</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mut</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DNMT3A</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mut</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IDH1</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mut</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IDH2</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mut</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Acquired CNAs</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Cytogenetics AML</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Genomic complexity (SNP)</a:t>
            </a:r>
          </a:p>
        </p:txBody>
      </p:sp>
      <p:sp>
        <p:nvSpPr>
          <p:cNvPr id="424" name="TextBox 423">
            <a:extLst>
              <a:ext uri="{FF2B5EF4-FFF2-40B4-BE49-F238E27FC236}">
                <a16:creationId xmlns:a16="http://schemas.microsoft.com/office/drawing/2014/main" id="{6AF58CD6-089A-FEAF-7A6B-14E7A127593A}"/>
              </a:ext>
            </a:extLst>
          </p:cNvPr>
          <p:cNvSpPr txBox="1"/>
          <p:nvPr/>
        </p:nvSpPr>
        <p:spPr bwMode="auto">
          <a:xfrm>
            <a:off x="10675393" y="1928069"/>
            <a:ext cx="366215" cy="3124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29</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31</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22</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24</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426" name="TextBox 425">
            <a:extLst>
              <a:ext uri="{FF2B5EF4-FFF2-40B4-BE49-F238E27FC236}">
                <a16:creationId xmlns:a16="http://schemas.microsoft.com/office/drawing/2014/main" id="{5E58470F-575F-A166-F330-01EABB5CD47F}"/>
              </a:ext>
            </a:extLst>
          </p:cNvPr>
          <p:cNvSpPr txBox="1"/>
          <p:nvPr/>
        </p:nvSpPr>
        <p:spPr bwMode="auto">
          <a:xfrm>
            <a:off x="11406685" y="2088909"/>
            <a:ext cx="366215" cy="3427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31</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22</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27</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16</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22</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22</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18</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61</a:t>
            </a:r>
          </a:p>
          <a:p>
            <a:pPr marL="0" marR="0" lvl="0" indent="0" algn="ctr" defTabSz="914400" rtl="0" eaLnBrk="0" fontAlgn="base" latinLnBrk="0" hangingPunct="0">
              <a:lnSpc>
                <a:spcPct val="82000"/>
              </a:lnSpc>
              <a:spcBef>
                <a:spcPts val="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0" marR="0" lvl="0" indent="0" algn="ctr" defTabSz="914400" rtl="0" eaLnBrk="0" fontAlgn="base" latinLnBrk="0" hangingPunct="0">
              <a:lnSpc>
                <a:spcPct val="82000"/>
              </a:lnSpc>
              <a:spcBef>
                <a:spcPts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41</a:t>
            </a:r>
          </a:p>
        </p:txBody>
      </p:sp>
      <p:sp>
        <p:nvSpPr>
          <p:cNvPr id="428" name="TextBox 427">
            <a:extLst>
              <a:ext uri="{FF2B5EF4-FFF2-40B4-BE49-F238E27FC236}">
                <a16:creationId xmlns:a16="http://schemas.microsoft.com/office/drawing/2014/main" id="{943820E6-7CC8-6D25-032B-5185230B4F04}"/>
              </a:ext>
            </a:extLst>
          </p:cNvPr>
          <p:cNvSpPr txBox="1"/>
          <p:nvPr/>
        </p:nvSpPr>
        <p:spPr bwMode="auto">
          <a:xfrm rot="16200000">
            <a:off x="7893523" y="1751543"/>
            <a:ext cx="4185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MDS</a:t>
            </a:r>
          </a:p>
        </p:txBody>
      </p:sp>
      <p:sp>
        <p:nvSpPr>
          <p:cNvPr id="430" name="TextBox 429">
            <a:extLst>
              <a:ext uri="{FF2B5EF4-FFF2-40B4-BE49-F238E27FC236}">
                <a16:creationId xmlns:a16="http://schemas.microsoft.com/office/drawing/2014/main" id="{ACC7EF4E-AFA9-9AD9-6F62-B000A90AF1BA}"/>
              </a:ext>
            </a:extLst>
          </p:cNvPr>
          <p:cNvSpPr txBox="1"/>
          <p:nvPr/>
        </p:nvSpPr>
        <p:spPr bwMode="auto">
          <a:xfrm rot="16200000">
            <a:off x="7701939" y="2846153"/>
            <a:ext cx="98636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Transcription Factors</a:t>
            </a:r>
          </a:p>
        </p:txBody>
      </p:sp>
      <p:sp>
        <p:nvSpPr>
          <p:cNvPr id="432" name="TextBox 431">
            <a:extLst>
              <a:ext uri="{FF2B5EF4-FFF2-40B4-BE49-F238E27FC236}">
                <a16:creationId xmlns:a16="http://schemas.microsoft.com/office/drawing/2014/main" id="{71F49324-CE02-84CF-AD33-F0649AAB59F9}"/>
              </a:ext>
            </a:extLst>
          </p:cNvPr>
          <p:cNvSpPr txBox="1"/>
          <p:nvPr/>
        </p:nvSpPr>
        <p:spPr bwMode="auto">
          <a:xfrm rot="16200000">
            <a:off x="7716103" y="3832002"/>
            <a:ext cx="7733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Signaling</a:t>
            </a:r>
          </a:p>
        </p:txBody>
      </p:sp>
      <p:sp>
        <p:nvSpPr>
          <p:cNvPr id="434" name="TextBox 433">
            <a:extLst>
              <a:ext uri="{FF2B5EF4-FFF2-40B4-BE49-F238E27FC236}">
                <a16:creationId xmlns:a16="http://schemas.microsoft.com/office/drawing/2014/main" id="{08505F5A-908D-3883-D241-006DF52F4DE0}"/>
              </a:ext>
            </a:extLst>
          </p:cNvPr>
          <p:cNvSpPr txBox="1"/>
          <p:nvPr/>
        </p:nvSpPr>
        <p:spPr bwMode="auto">
          <a:xfrm rot="16200000">
            <a:off x="7808436" y="4420209"/>
            <a:ext cx="7733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Epigenetic</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Modifies</a:t>
            </a:r>
          </a:p>
        </p:txBody>
      </p:sp>
      <p:sp>
        <p:nvSpPr>
          <p:cNvPr id="436" name="TextBox 435">
            <a:extLst>
              <a:ext uri="{FF2B5EF4-FFF2-40B4-BE49-F238E27FC236}">
                <a16:creationId xmlns:a16="http://schemas.microsoft.com/office/drawing/2014/main" id="{CCD85648-E2C5-DA36-C155-5461B62C543B}"/>
              </a:ext>
            </a:extLst>
          </p:cNvPr>
          <p:cNvSpPr txBox="1"/>
          <p:nvPr/>
        </p:nvSpPr>
        <p:spPr bwMode="auto">
          <a:xfrm rot="16200000">
            <a:off x="7716103" y="5064850"/>
            <a:ext cx="7733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18288" rIns="18288"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sAML</a:t>
            </a:r>
          </a:p>
        </p:txBody>
      </p:sp>
      <p:graphicFrame>
        <p:nvGraphicFramePr>
          <p:cNvPr id="437" name="Table 437">
            <a:extLst>
              <a:ext uri="{FF2B5EF4-FFF2-40B4-BE49-F238E27FC236}">
                <a16:creationId xmlns:a16="http://schemas.microsoft.com/office/drawing/2014/main" id="{678FD690-4CB4-AC62-985B-C65BCE547A99}"/>
              </a:ext>
            </a:extLst>
          </p:cNvPr>
          <p:cNvGraphicFramePr>
            <a:graphicFrameLocks noGrp="1"/>
          </p:cNvGraphicFramePr>
          <p:nvPr/>
        </p:nvGraphicFramePr>
        <p:xfrm>
          <a:off x="9891403" y="1673129"/>
          <a:ext cx="629316" cy="429903"/>
        </p:xfrm>
        <a:graphic>
          <a:graphicData uri="http://schemas.openxmlformats.org/drawingml/2006/table">
            <a:tbl>
              <a:tblPr>
                <a:tableStyleId>{93296810-A885-4BE3-A3E7-6D5BEEA58F35}</a:tableStyleId>
              </a:tblPr>
              <a:tblGrid>
                <a:gridCol w="104886">
                  <a:extLst>
                    <a:ext uri="{9D8B030D-6E8A-4147-A177-3AD203B41FA5}">
                      <a16:colId xmlns:a16="http://schemas.microsoft.com/office/drawing/2014/main" val="2449410201"/>
                    </a:ext>
                  </a:extLst>
                </a:gridCol>
                <a:gridCol w="104886">
                  <a:extLst>
                    <a:ext uri="{9D8B030D-6E8A-4147-A177-3AD203B41FA5}">
                      <a16:colId xmlns:a16="http://schemas.microsoft.com/office/drawing/2014/main" val="2091890205"/>
                    </a:ext>
                  </a:extLst>
                </a:gridCol>
                <a:gridCol w="104886">
                  <a:extLst>
                    <a:ext uri="{9D8B030D-6E8A-4147-A177-3AD203B41FA5}">
                      <a16:colId xmlns:a16="http://schemas.microsoft.com/office/drawing/2014/main" val="1786820275"/>
                    </a:ext>
                  </a:extLst>
                </a:gridCol>
                <a:gridCol w="104886">
                  <a:extLst>
                    <a:ext uri="{9D8B030D-6E8A-4147-A177-3AD203B41FA5}">
                      <a16:colId xmlns:a16="http://schemas.microsoft.com/office/drawing/2014/main" val="3216564376"/>
                    </a:ext>
                  </a:extLst>
                </a:gridCol>
                <a:gridCol w="104886">
                  <a:extLst>
                    <a:ext uri="{9D8B030D-6E8A-4147-A177-3AD203B41FA5}">
                      <a16:colId xmlns:a16="http://schemas.microsoft.com/office/drawing/2014/main" val="3894152243"/>
                    </a:ext>
                  </a:extLst>
                </a:gridCol>
                <a:gridCol w="104886">
                  <a:extLst>
                    <a:ext uri="{9D8B030D-6E8A-4147-A177-3AD203B41FA5}">
                      <a16:colId xmlns:a16="http://schemas.microsoft.com/office/drawing/2014/main" val="2466547175"/>
                    </a:ext>
                  </a:extLst>
                </a:gridCol>
              </a:tblGrid>
              <a:tr h="143301">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5"/>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5"/>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FF00"/>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FF00"/>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FFFF00"/>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5"/>
                    </a:solidFill>
                  </a:tcPr>
                </a:tc>
                <a:extLst>
                  <a:ext uri="{0D108BD9-81ED-4DB2-BD59-A6C34878D82A}">
                    <a16:rowId xmlns:a16="http://schemas.microsoft.com/office/drawing/2014/main" val="1838058517"/>
                  </a:ext>
                </a:extLst>
              </a:tr>
              <a:tr h="143301">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4"/>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4"/>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4"/>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4"/>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4"/>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4"/>
                    </a:solidFill>
                  </a:tcPr>
                </a:tc>
                <a:extLst>
                  <a:ext uri="{0D108BD9-81ED-4DB2-BD59-A6C34878D82A}">
                    <a16:rowId xmlns:a16="http://schemas.microsoft.com/office/drawing/2014/main" val="3990879167"/>
                  </a:ext>
                </a:extLst>
              </a:tr>
              <a:tr h="143301">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6"/>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6"/>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6"/>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6"/>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6"/>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6"/>
                    </a:solidFill>
                  </a:tcPr>
                </a:tc>
                <a:extLst>
                  <a:ext uri="{0D108BD9-81ED-4DB2-BD59-A6C34878D82A}">
                    <a16:rowId xmlns:a16="http://schemas.microsoft.com/office/drawing/2014/main" val="2518575740"/>
                  </a:ext>
                </a:extLst>
              </a:tr>
            </a:tbl>
          </a:graphicData>
        </a:graphic>
      </p:graphicFrame>
      <p:graphicFrame>
        <p:nvGraphicFramePr>
          <p:cNvPr id="439" name="Table 437">
            <a:extLst>
              <a:ext uri="{FF2B5EF4-FFF2-40B4-BE49-F238E27FC236}">
                <a16:creationId xmlns:a16="http://schemas.microsoft.com/office/drawing/2014/main" id="{5E8CC528-0AD9-5FF5-1316-FAA236976FDB}"/>
              </a:ext>
            </a:extLst>
          </p:cNvPr>
          <p:cNvGraphicFramePr>
            <a:graphicFrameLocks noGrp="1"/>
          </p:cNvGraphicFramePr>
          <p:nvPr/>
        </p:nvGraphicFramePr>
        <p:xfrm>
          <a:off x="9891403" y="2125781"/>
          <a:ext cx="629316" cy="429903"/>
        </p:xfrm>
        <a:graphic>
          <a:graphicData uri="http://schemas.openxmlformats.org/drawingml/2006/table">
            <a:tbl>
              <a:tblPr>
                <a:tableStyleId>{93296810-A885-4BE3-A3E7-6D5BEEA58F35}</a:tableStyleId>
              </a:tblPr>
              <a:tblGrid>
                <a:gridCol w="104886">
                  <a:extLst>
                    <a:ext uri="{9D8B030D-6E8A-4147-A177-3AD203B41FA5}">
                      <a16:colId xmlns:a16="http://schemas.microsoft.com/office/drawing/2014/main" val="2449410201"/>
                    </a:ext>
                  </a:extLst>
                </a:gridCol>
                <a:gridCol w="104886">
                  <a:extLst>
                    <a:ext uri="{9D8B030D-6E8A-4147-A177-3AD203B41FA5}">
                      <a16:colId xmlns:a16="http://schemas.microsoft.com/office/drawing/2014/main" val="2091890205"/>
                    </a:ext>
                  </a:extLst>
                </a:gridCol>
                <a:gridCol w="104886">
                  <a:extLst>
                    <a:ext uri="{9D8B030D-6E8A-4147-A177-3AD203B41FA5}">
                      <a16:colId xmlns:a16="http://schemas.microsoft.com/office/drawing/2014/main" val="1786820275"/>
                    </a:ext>
                  </a:extLst>
                </a:gridCol>
                <a:gridCol w="104886">
                  <a:extLst>
                    <a:ext uri="{9D8B030D-6E8A-4147-A177-3AD203B41FA5}">
                      <a16:colId xmlns:a16="http://schemas.microsoft.com/office/drawing/2014/main" val="3216564376"/>
                    </a:ext>
                  </a:extLst>
                </a:gridCol>
                <a:gridCol w="104886">
                  <a:extLst>
                    <a:ext uri="{9D8B030D-6E8A-4147-A177-3AD203B41FA5}">
                      <a16:colId xmlns:a16="http://schemas.microsoft.com/office/drawing/2014/main" val="3894152243"/>
                    </a:ext>
                  </a:extLst>
                </a:gridCol>
                <a:gridCol w="104886">
                  <a:extLst>
                    <a:ext uri="{9D8B030D-6E8A-4147-A177-3AD203B41FA5}">
                      <a16:colId xmlns:a16="http://schemas.microsoft.com/office/drawing/2014/main" val="2466547175"/>
                    </a:ext>
                  </a:extLst>
                </a:gridCol>
              </a:tblGrid>
              <a:tr h="143301">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extLst>
                  <a:ext uri="{0D108BD9-81ED-4DB2-BD59-A6C34878D82A}">
                    <a16:rowId xmlns:a16="http://schemas.microsoft.com/office/drawing/2014/main" val="1838058517"/>
                  </a:ext>
                </a:extLst>
              </a:tr>
              <a:tr h="143301">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extLst>
                  <a:ext uri="{0D108BD9-81ED-4DB2-BD59-A6C34878D82A}">
                    <a16:rowId xmlns:a16="http://schemas.microsoft.com/office/drawing/2014/main" val="3990879167"/>
                  </a:ext>
                </a:extLst>
              </a:tr>
              <a:tr h="143301">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extLst>
                  <a:ext uri="{0D108BD9-81ED-4DB2-BD59-A6C34878D82A}">
                    <a16:rowId xmlns:a16="http://schemas.microsoft.com/office/drawing/2014/main" val="2518575740"/>
                  </a:ext>
                </a:extLst>
              </a:tr>
            </a:tbl>
          </a:graphicData>
        </a:graphic>
      </p:graphicFrame>
      <p:graphicFrame>
        <p:nvGraphicFramePr>
          <p:cNvPr id="441" name="Table 437">
            <a:extLst>
              <a:ext uri="{FF2B5EF4-FFF2-40B4-BE49-F238E27FC236}">
                <a16:creationId xmlns:a16="http://schemas.microsoft.com/office/drawing/2014/main" id="{416237AD-184B-7C37-C867-A71484A96D1C}"/>
              </a:ext>
            </a:extLst>
          </p:cNvPr>
          <p:cNvGraphicFramePr>
            <a:graphicFrameLocks noGrp="1"/>
          </p:cNvGraphicFramePr>
          <p:nvPr/>
        </p:nvGraphicFramePr>
        <p:xfrm>
          <a:off x="9891403" y="3178933"/>
          <a:ext cx="629316" cy="429903"/>
        </p:xfrm>
        <a:graphic>
          <a:graphicData uri="http://schemas.openxmlformats.org/drawingml/2006/table">
            <a:tbl>
              <a:tblPr>
                <a:tableStyleId>{93296810-A885-4BE3-A3E7-6D5BEEA58F35}</a:tableStyleId>
              </a:tblPr>
              <a:tblGrid>
                <a:gridCol w="104886">
                  <a:extLst>
                    <a:ext uri="{9D8B030D-6E8A-4147-A177-3AD203B41FA5}">
                      <a16:colId xmlns:a16="http://schemas.microsoft.com/office/drawing/2014/main" val="2449410201"/>
                    </a:ext>
                  </a:extLst>
                </a:gridCol>
                <a:gridCol w="104886">
                  <a:extLst>
                    <a:ext uri="{9D8B030D-6E8A-4147-A177-3AD203B41FA5}">
                      <a16:colId xmlns:a16="http://schemas.microsoft.com/office/drawing/2014/main" val="2091890205"/>
                    </a:ext>
                  </a:extLst>
                </a:gridCol>
                <a:gridCol w="104886">
                  <a:extLst>
                    <a:ext uri="{9D8B030D-6E8A-4147-A177-3AD203B41FA5}">
                      <a16:colId xmlns:a16="http://schemas.microsoft.com/office/drawing/2014/main" val="1786820275"/>
                    </a:ext>
                  </a:extLst>
                </a:gridCol>
                <a:gridCol w="104886">
                  <a:extLst>
                    <a:ext uri="{9D8B030D-6E8A-4147-A177-3AD203B41FA5}">
                      <a16:colId xmlns:a16="http://schemas.microsoft.com/office/drawing/2014/main" val="3216564376"/>
                    </a:ext>
                  </a:extLst>
                </a:gridCol>
                <a:gridCol w="104886">
                  <a:extLst>
                    <a:ext uri="{9D8B030D-6E8A-4147-A177-3AD203B41FA5}">
                      <a16:colId xmlns:a16="http://schemas.microsoft.com/office/drawing/2014/main" val="3894152243"/>
                    </a:ext>
                  </a:extLst>
                </a:gridCol>
                <a:gridCol w="104886">
                  <a:extLst>
                    <a:ext uri="{9D8B030D-6E8A-4147-A177-3AD203B41FA5}">
                      <a16:colId xmlns:a16="http://schemas.microsoft.com/office/drawing/2014/main" val="2466547175"/>
                    </a:ext>
                  </a:extLst>
                </a:gridCol>
              </a:tblGrid>
              <a:tr h="143301">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1838058517"/>
                  </a:ext>
                </a:extLst>
              </a:tr>
              <a:tr h="143301">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3990879167"/>
                  </a:ext>
                </a:extLst>
              </a:tr>
              <a:tr h="143301">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2518575740"/>
                  </a:ext>
                </a:extLst>
              </a:tr>
            </a:tbl>
          </a:graphicData>
        </a:graphic>
      </p:graphicFrame>
      <p:graphicFrame>
        <p:nvGraphicFramePr>
          <p:cNvPr id="443" name="Table 437">
            <a:extLst>
              <a:ext uri="{FF2B5EF4-FFF2-40B4-BE49-F238E27FC236}">
                <a16:creationId xmlns:a16="http://schemas.microsoft.com/office/drawing/2014/main" id="{FDA19FCF-89E8-1E21-2F8E-F564B35E7BE2}"/>
              </a:ext>
            </a:extLst>
          </p:cNvPr>
          <p:cNvGraphicFramePr>
            <a:graphicFrameLocks noGrp="1"/>
          </p:cNvGraphicFramePr>
          <p:nvPr/>
        </p:nvGraphicFramePr>
        <p:xfrm>
          <a:off x="9891403" y="3629310"/>
          <a:ext cx="629316" cy="716505"/>
        </p:xfrm>
        <a:graphic>
          <a:graphicData uri="http://schemas.openxmlformats.org/drawingml/2006/table">
            <a:tbl>
              <a:tblPr>
                <a:tableStyleId>{93296810-A885-4BE3-A3E7-6D5BEEA58F35}</a:tableStyleId>
              </a:tblPr>
              <a:tblGrid>
                <a:gridCol w="104886">
                  <a:extLst>
                    <a:ext uri="{9D8B030D-6E8A-4147-A177-3AD203B41FA5}">
                      <a16:colId xmlns:a16="http://schemas.microsoft.com/office/drawing/2014/main" val="2449410201"/>
                    </a:ext>
                  </a:extLst>
                </a:gridCol>
                <a:gridCol w="104886">
                  <a:extLst>
                    <a:ext uri="{9D8B030D-6E8A-4147-A177-3AD203B41FA5}">
                      <a16:colId xmlns:a16="http://schemas.microsoft.com/office/drawing/2014/main" val="2091890205"/>
                    </a:ext>
                  </a:extLst>
                </a:gridCol>
                <a:gridCol w="104886">
                  <a:extLst>
                    <a:ext uri="{9D8B030D-6E8A-4147-A177-3AD203B41FA5}">
                      <a16:colId xmlns:a16="http://schemas.microsoft.com/office/drawing/2014/main" val="1786820275"/>
                    </a:ext>
                  </a:extLst>
                </a:gridCol>
                <a:gridCol w="104886">
                  <a:extLst>
                    <a:ext uri="{9D8B030D-6E8A-4147-A177-3AD203B41FA5}">
                      <a16:colId xmlns:a16="http://schemas.microsoft.com/office/drawing/2014/main" val="3216564376"/>
                    </a:ext>
                  </a:extLst>
                </a:gridCol>
                <a:gridCol w="104886">
                  <a:extLst>
                    <a:ext uri="{9D8B030D-6E8A-4147-A177-3AD203B41FA5}">
                      <a16:colId xmlns:a16="http://schemas.microsoft.com/office/drawing/2014/main" val="3894152243"/>
                    </a:ext>
                  </a:extLst>
                </a:gridCol>
                <a:gridCol w="104886">
                  <a:extLst>
                    <a:ext uri="{9D8B030D-6E8A-4147-A177-3AD203B41FA5}">
                      <a16:colId xmlns:a16="http://schemas.microsoft.com/office/drawing/2014/main" val="2466547175"/>
                    </a:ext>
                  </a:extLst>
                </a:gridCol>
              </a:tblGrid>
              <a:tr h="143301">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3"/>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extLst>
                  <a:ext uri="{0D108BD9-81ED-4DB2-BD59-A6C34878D82A}">
                    <a16:rowId xmlns:a16="http://schemas.microsoft.com/office/drawing/2014/main" val="1838058517"/>
                  </a:ext>
                </a:extLst>
              </a:tr>
              <a:tr h="143301">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3"/>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3"/>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extLst>
                  <a:ext uri="{0D108BD9-81ED-4DB2-BD59-A6C34878D82A}">
                    <a16:rowId xmlns:a16="http://schemas.microsoft.com/office/drawing/2014/main" val="3990879167"/>
                  </a:ext>
                </a:extLst>
              </a:tr>
              <a:tr h="143301">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3"/>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3"/>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extLst>
                  <a:ext uri="{0D108BD9-81ED-4DB2-BD59-A6C34878D82A}">
                    <a16:rowId xmlns:a16="http://schemas.microsoft.com/office/drawing/2014/main" val="2518575740"/>
                  </a:ext>
                </a:extLst>
              </a:tr>
              <a:tr h="143301">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3"/>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extLst>
                  <a:ext uri="{0D108BD9-81ED-4DB2-BD59-A6C34878D82A}">
                    <a16:rowId xmlns:a16="http://schemas.microsoft.com/office/drawing/2014/main" val="597577039"/>
                  </a:ext>
                </a:extLst>
              </a:tr>
              <a:tr h="143301">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extLst>
                  <a:ext uri="{0D108BD9-81ED-4DB2-BD59-A6C34878D82A}">
                    <a16:rowId xmlns:a16="http://schemas.microsoft.com/office/drawing/2014/main" val="1700251850"/>
                  </a:ext>
                </a:extLst>
              </a:tr>
            </a:tbl>
          </a:graphicData>
        </a:graphic>
      </p:graphicFrame>
      <p:graphicFrame>
        <p:nvGraphicFramePr>
          <p:cNvPr id="445" name="Table 437">
            <a:extLst>
              <a:ext uri="{FF2B5EF4-FFF2-40B4-BE49-F238E27FC236}">
                <a16:creationId xmlns:a16="http://schemas.microsoft.com/office/drawing/2014/main" id="{90B3909C-623A-097E-6274-62326301736A}"/>
              </a:ext>
            </a:extLst>
          </p:cNvPr>
          <p:cNvGraphicFramePr>
            <a:graphicFrameLocks noGrp="1"/>
          </p:cNvGraphicFramePr>
          <p:nvPr/>
        </p:nvGraphicFramePr>
        <p:xfrm>
          <a:off x="9891403" y="4373112"/>
          <a:ext cx="629316" cy="573204"/>
        </p:xfrm>
        <a:graphic>
          <a:graphicData uri="http://schemas.openxmlformats.org/drawingml/2006/table">
            <a:tbl>
              <a:tblPr>
                <a:tableStyleId>{93296810-A885-4BE3-A3E7-6D5BEEA58F35}</a:tableStyleId>
              </a:tblPr>
              <a:tblGrid>
                <a:gridCol w="104886">
                  <a:extLst>
                    <a:ext uri="{9D8B030D-6E8A-4147-A177-3AD203B41FA5}">
                      <a16:colId xmlns:a16="http://schemas.microsoft.com/office/drawing/2014/main" val="2449410201"/>
                    </a:ext>
                  </a:extLst>
                </a:gridCol>
                <a:gridCol w="104886">
                  <a:extLst>
                    <a:ext uri="{9D8B030D-6E8A-4147-A177-3AD203B41FA5}">
                      <a16:colId xmlns:a16="http://schemas.microsoft.com/office/drawing/2014/main" val="2091890205"/>
                    </a:ext>
                  </a:extLst>
                </a:gridCol>
                <a:gridCol w="104886">
                  <a:extLst>
                    <a:ext uri="{9D8B030D-6E8A-4147-A177-3AD203B41FA5}">
                      <a16:colId xmlns:a16="http://schemas.microsoft.com/office/drawing/2014/main" val="1786820275"/>
                    </a:ext>
                  </a:extLst>
                </a:gridCol>
                <a:gridCol w="104886">
                  <a:extLst>
                    <a:ext uri="{9D8B030D-6E8A-4147-A177-3AD203B41FA5}">
                      <a16:colId xmlns:a16="http://schemas.microsoft.com/office/drawing/2014/main" val="3216564376"/>
                    </a:ext>
                  </a:extLst>
                </a:gridCol>
                <a:gridCol w="104886">
                  <a:extLst>
                    <a:ext uri="{9D8B030D-6E8A-4147-A177-3AD203B41FA5}">
                      <a16:colId xmlns:a16="http://schemas.microsoft.com/office/drawing/2014/main" val="3894152243"/>
                    </a:ext>
                  </a:extLst>
                </a:gridCol>
                <a:gridCol w="104886">
                  <a:extLst>
                    <a:ext uri="{9D8B030D-6E8A-4147-A177-3AD203B41FA5}">
                      <a16:colId xmlns:a16="http://schemas.microsoft.com/office/drawing/2014/main" val="2466547175"/>
                    </a:ext>
                  </a:extLst>
                </a:gridCol>
              </a:tblGrid>
              <a:tr h="143301">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1838058517"/>
                  </a:ext>
                </a:extLst>
              </a:tr>
              <a:tr h="143301">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3990879167"/>
                  </a:ext>
                </a:extLst>
              </a:tr>
              <a:tr h="143301">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2518575740"/>
                  </a:ext>
                </a:extLst>
              </a:tr>
              <a:tr h="143301">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3051211867"/>
                  </a:ext>
                </a:extLst>
              </a:tr>
            </a:tbl>
          </a:graphicData>
        </a:graphic>
      </p:graphicFrame>
      <p:graphicFrame>
        <p:nvGraphicFramePr>
          <p:cNvPr id="447" name="Table 437">
            <a:extLst>
              <a:ext uri="{FF2B5EF4-FFF2-40B4-BE49-F238E27FC236}">
                <a16:creationId xmlns:a16="http://schemas.microsoft.com/office/drawing/2014/main" id="{453DBA87-9F03-9EB6-A083-4406AC900415}"/>
              </a:ext>
            </a:extLst>
          </p:cNvPr>
          <p:cNvGraphicFramePr>
            <a:graphicFrameLocks noGrp="1"/>
          </p:cNvGraphicFramePr>
          <p:nvPr/>
        </p:nvGraphicFramePr>
        <p:xfrm>
          <a:off x="9891403" y="4973614"/>
          <a:ext cx="629316" cy="429903"/>
        </p:xfrm>
        <a:graphic>
          <a:graphicData uri="http://schemas.openxmlformats.org/drawingml/2006/table">
            <a:tbl>
              <a:tblPr>
                <a:tableStyleId>{93296810-A885-4BE3-A3E7-6D5BEEA58F35}</a:tableStyleId>
              </a:tblPr>
              <a:tblGrid>
                <a:gridCol w="104886">
                  <a:extLst>
                    <a:ext uri="{9D8B030D-6E8A-4147-A177-3AD203B41FA5}">
                      <a16:colId xmlns:a16="http://schemas.microsoft.com/office/drawing/2014/main" val="2449410201"/>
                    </a:ext>
                  </a:extLst>
                </a:gridCol>
                <a:gridCol w="104886">
                  <a:extLst>
                    <a:ext uri="{9D8B030D-6E8A-4147-A177-3AD203B41FA5}">
                      <a16:colId xmlns:a16="http://schemas.microsoft.com/office/drawing/2014/main" val="2091890205"/>
                    </a:ext>
                  </a:extLst>
                </a:gridCol>
                <a:gridCol w="104886">
                  <a:extLst>
                    <a:ext uri="{9D8B030D-6E8A-4147-A177-3AD203B41FA5}">
                      <a16:colId xmlns:a16="http://schemas.microsoft.com/office/drawing/2014/main" val="1786820275"/>
                    </a:ext>
                  </a:extLst>
                </a:gridCol>
                <a:gridCol w="104886">
                  <a:extLst>
                    <a:ext uri="{9D8B030D-6E8A-4147-A177-3AD203B41FA5}">
                      <a16:colId xmlns:a16="http://schemas.microsoft.com/office/drawing/2014/main" val="3216564376"/>
                    </a:ext>
                  </a:extLst>
                </a:gridCol>
                <a:gridCol w="104886">
                  <a:extLst>
                    <a:ext uri="{9D8B030D-6E8A-4147-A177-3AD203B41FA5}">
                      <a16:colId xmlns:a16="http://schemas.microsoft.com/office/drawing/2014/main" val="3894152243"/>
                    </a:ext>
                  </a:extLst>
                </a:gridCol>
                <a:gridCol w="104886">
                  <a:extLst>
                    <a:ext uri="{9D8B030D-6E8A-4147-A177-3AD203B41FA5}">
                      <a16:colId xmlns:a16="http://schemas.microsoft.com/office/drawing/2014/main" val="2466547175"/>
                    </a:ext>
                  </a:extLst>
                </a:gridCol>
              </a:tblGrid>
              <a:tr h="143301">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3"/>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3"/>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tx2"/>
                    </a:solidFill>
                  </a:tcPr>
                </a:tc>
                <a:extLst>
                  <a:ext uri="{0D108BD9-81ED-4DB2-BD59-A6C34878D82A}">
                    <a16:rowId xmlns:a16="http://schemas.microsoft.com/office/drawing/2014/main" val="1838058517"/>
                  </a:ext>
                </a:extLst>
              </a:tr>
              <a:tr h="143301">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4"/>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4"/>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4"/>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4"/>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4"/>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4"/>
                    </a:solidFill>
                  </a:tcPr>
                </a:tc>
                <a:extLst>
                  <a:ext uri="{0D108BD9-81ED-4DB2-BD59-A6C34878D82A}">
                    <a16:rowId xmlns:a16="http://schemas.microsoft.com/office/drawing/2014/main" val="3990879167"/>
                  </a:ext>
                </a:extLst>
              </a:tr>
              <a:tr h="143301">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6"/>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6"/>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6"/>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6"/>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6"/>
                    </a:solidFill>
                  </a:tcPr>
                </a:tc>
                <a:tc>
                  <a:txBody>
                    <a:bodyPr/>
                    <a:lstStyle/>
                    <a:p>
                      <a:endParaRPr lang="en-US" sz="800" dirty="0"/>
                    </a:p>
                  </a:txBody>
                  <a:tcPr marL="0" marR="0" marT="0" marB="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6"/>
                    </a:solidFill>
                  </a:tcPr>
                </a:tc>
                <a:extLst>
                  <a:ext uri="{0D108BD9-81ED-4DB2-BD59-A6C34878D82A}">
                    <a16:rowId xmlns:a16="http://schemas.microsoft.com/office/drawing/2014/main" val="2518575740"/>
                  </a:ext>
                </a:extLst>
              </a:tr>
            </a:tbl>
          </a:graphicData>
        </a:graphic>
      </p:graphicFrame>
      <p:sp>
        <p:nvSpPr>
          <p:cNvPr id="29" name="TextBox 28">
            <a:extLst>
              <a:ext uri="{FF2B5EF4-FFF2-40B4-BE49-F238E27FC236}">
                <a16:creationId xmlns:a16="http://schemas.microsoft.com/office/drawing/2014/main" id="{A87FED03-95C5-3CE0-D855-072EF1C1156D}"/>
              </a:ext>
            </a:extLst>
          </p:cNvPr>
          <p:cNvSpPr txBox="1"/>
          <p:nvPr/>
        </p:nvSpPr>
        <p:spPr bwMode="auto">
          <a:xfrm>
            <a:off x="1313396" y="1391422"/>
            <a:ext cx="244084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Percent Engraftment of CD45.2 </a:t>
            </a:r>
            <a:b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 Peripheral Blood</a:t>
            </a:r>
          </a:p>
        </p:txBody>
      </p:sp>
      <p:sp>
        <p:nvSpPr>
          <p:cNvPr id="31" name="TextBox 30">
            <a:extLst>
              <a:ext uri="{FF2B5EF4-FFF2-40B4-BE49-F238E27FC236}">
                <a16:creationId xmlns:a16="http://schemas.microsoft.com/office/drawing/2014/main" id="{AB6D2C34-7C73-4C49-6626-9252C2D89234}"/>
              </a:ext>
            </a:extLst>
          </p:cNvPr>
          <p:cNvSpPr txBox="1"/>
          <p:nvPr/>
        </p:nvSpPr>
        <p:spPr bwMode="auto">
          <a:xfrm>
            <a:off x="1110792" y="3830133"/>
            <a:ext cx="258950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Percent Engraftment of hCD45 </a:t>
            </a:r>
            <a:b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 Peripheral Blood</a:t>
            </a:r>
          </a:p>
        </p:txBody>
      </p:sp>
      <p:sp>
        <p:nvSpPr>
          <p:cNvPr id="36" name="TextBox 35">
            <a:extLst>
              <a:ext uri="{FF2B5EF4-FFF2-40B4-BE49-F238E27FC236}">
                <a16:creationId xmlns:a16="http://schemas.microsoft.com/office/drawing/2014/main" id="{2CD75D9D-F044-11CA-8406-4CB89A45D7E4}"/>
              </a:ext>
            </a:extLst>
          </p:cNvPr>
          <p:cNvSpPr txBox="1"/>
          <p:nvPr/>
        </p:nvSpPr>
        <p:spPr bwMode="auto">
          <a:xfrm>
            <a:off x="4556451" y="1000932"/>
            <a:ext cx="30538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Npm1c/Dnmt3a LT-GMP–Transplanted </a:t>
            </a:r>
            <a:br>
              <a:rPr kumimoji="0" lang="en-US" sz="1200" b="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Mice Survival Analysis</a:t>
            </a:r>
          </a:p>
        </p:txBody>
      </p:sp>
      <p:sp>
        <p:nvSpPr>
          <p:cNvPr id="52" name="TextBox 51">
            <a:extLst>
              <a:ext uri="{FF2B5EF4-FFF2-40B4-BE49-F238E27FC236}">
                <a16:creationId xmlns:a16="http://schemas.microsoft.com/office/drawing/2014/main" id="{5FE37632-0941-6333-747E-EF71D0D0625A}"/>
              </a:ext>
            </a:extLst>
          </p:cNvPr>
          <p:cNvSpPr txBox="1"/>
          <p:nvPr/>
        </p:nvSpPr>
        <p:spPr bwMode="auto">
          <a:xfrm>
            <a:off x="8613940" y="900695"/>
            <a:ext cx="30538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Mutational Screening of Paired MDS </a:t>
            </a:r>
            <a:br>
              <a:rPr kumimoji="0" lang="en-US" sz="1200" b="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and sAML Patient Samples (n = 49)</a:t>
            </a:r>
          </a:p>
        </p:txBody>
      </p:sp>
    </p:spTree>
    <p:extLst>
      <p:ext uri="{BB962C8B-B14F-4D97-AF65-F5344CB8AC3E}">
        <p14:creationId xmlns:p14="http://schemas.microsoft.com/office/powerpoint/2010/main" val="34599354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F8EE474-632C-4C65-AE9C-4D2B6F4F4EEF}"/>
              </a:ext>
            </a:extLst>
          </p:cNvPr>
          <p:cNvSpPr/>
          <p:nvPr/>
        </p:nvSpPr>
        <p:spPr bwMode="auto">
          <a:xfrm>
            <a:off x="7963785" y="2376656"/>
            <a:ext cx="2870790" cy="2732568"/>
          </a:xfrm>
          <a:prstGeom prst="rect">
            <a:avLst/>
          </a:prstGeom>
          <a:solidFill>
            <a:schemeClr val="tx1">
              <a:lumMod val="95000"/>
            </a:schemeClr>
          </a:solidFill>
          <a:ln w="2857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 name="Rectangle 2">
            <a:extLst>
              <a:ext uri="{FF2B5EF4-FFF2-40B4-BE49-F238E27FC236}">
                <a16:creationId xmlns:a16="http://schemas.microsoft.com/office/drawing/2014/main" id="{769D6206-B439-4DA0-B027-9743EB6E2119}"/>
              </a:ext>
            </a:extLst>
          </p:cNvPr>
          <p:cNvSpPr/>
          <p:nvPr/>
        </p:nvSpPr>
        <p:spPr bwMode="auto">
          <a:xfrm>
            <a:off x="723900" y="1610226"/>
            <a:ext cx="6368016" cy="617574"/>
          </a:xfrm>
          <a:prstGeom prst="rect">
            <a:avLst/>
          </a:prstGeom>
          <a:solidFill>
            <a:schemeClr val="accent1"/>
          </a:solidFill>
          <a:ln w="1270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 name="Rectangle 4">
            <a:extLst>
              <a:ext uri="{FF2B5EF4-FFF2-40B4-BE49-F238E27FC236}">
                <a16:creationId xmlns:a16="http://schemas.microsoft.com/office/drawing/2014/main" id="{11A97728-013E-42C2-8D58-19A8A06A2A9B}"/>
              </a:ext>
            </a:extLst>
          </p:cNvPr>
          <p:cNvSpPr/>
          <p:nvPr/>
        </p:nvSpPr>
        <p:spPr bwMode="auto">
          <a:xfrm>
            <a:off x="8208336" y="2589307"/>
            <a:ext cx="2381692" cy="680484"/>
          </a:xfrm>
          <a:prstGeom prst="rect">
            <a:avLst/>
          </a:prstGeom>
          <a:solidFill>
            <a:schemeClr val="accent4"/>
          </a:solidFill>
          <a:ln w="1270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 name="Rectangle 15">
            <a:extLst>
              <a:ext uri="{FF2B5EF4-FFF2-40B4-BE49-F238E27FC236}">
                <a16:creationId xmlns:a16="http://schemas.microsoft.com/office/drawing/2014/main" id="{911CBE43-B9E2-468D-B871-2CC7D1B08789}"/>
              </a:ext>
            </a:extLst>
          </p:cNvPr>
          <p:cNvSpPr/>
          <p:nvPr/>
        </p:nvSpPr>
        <p:spPr bwMode="auto">
          <a:xfrm>
            <a:off x="8208336" y="3400712"/>
            <a:ext cx="2381692" cy="680484"/>
          </a:xfrm>
          <a:prstGeom prst="rect">
            <a:avLst/>
          </a:prstGeom>
          <a:solidFill>
            <a:schemeClr val="accent6"/>
          </a:solidFill>
          <a:ln w="1270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 name="Rectangle 16">
            <a:extLst>
              <a:ext uri="{FF2B5EF4-FFF2-40B4-BE49-F238E27FC236}">
                <a16:creationId xmlns:a16="http://schemas.microsoft.com/office/drawing/2014/main" id="{BCD99526-9EF9-4A1A-A0E2-6D3E6232836C}"/>
              </a:ext>
            </a:extLst>
          </p:cNvPr>
          <p:cNvSpPr/>
          <p:nvPr/>
        </p:nvSpPr>
        <p:spPr bwMode="auto">
          <a:xfrm>
            <a:off x="8208336" y="4212116"/>
            <a:ext cx="2381692" cy="680484"/>
          </a:xfrm>
          <a:prstGeom prst="rect">
            <a:avLst/>
          </a:prstGeom>
          <a:solidFill>
            <a:schemeClr val="accent2"/>
          </a:solidFill>
          <a:ln w="1270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 name="Rectangle 13">
            <a:extLst>
              <a:ext uri="{FF2B5EF4-FFF2-40B4-BE49-F238E27FC236}">
                <a16:creationId xmlns:a16="http://schemas.microsoft.com/office/drawing/2014/main" id="{92890672-C351-4D92-BAF6-0EABB55D942D}"/>
              </a:ext>
            </a:extLst>
          </p:cNvPr>
          <p:cNvSpPr/>
          <p:nvPr/>
        </p:nvSpPr>
        <p:spPr bwMode="auto">
          <a:xfrm>
            <a:off x="7963785" y="1610226"/>
            <a:ext cx="2881423" cy="617574"/>
          </a:xfrm>
          <a:prstGeom prst="rect">
            <a:avLst/>
          </a:prstGeom>
          <a:solidFill>
            <a:schemeClr val="accent1"/>
          </a:solidFill>
          <a:ln w="1270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 name="Title 1">
            <a:extLst>
              <a:ext uri="{FF2B5EF4-FFF2-40B4-BE49-F238E27FC236}">
                <a16:creationId xmlns:a16="http://schemas.microsoft.com/office/drawing/2014/main" id="{68BB10F8-5596-474A-8300-02B07763DF46}"/>
              </a:ext>
            </a:extLst>
          </p:cNvPr>
          <p:cNvSpPr>
            <a:spLocks noGrp="1"/>
          </p:cNvSpPr>
          <p:nvPr>
            <p:ph type="title"/>
          </p:nvPr>
        </p:nvSpPr>
        <p:spPr/>
        <p:txBody>
          <a:bodyPr>
            <a:noAutofit/>
          </a:bodyPr>
          <a:lstStyle/>
          <a:p>
            <a:r>
              <a:rPr lang="en-US" b="1" dirty="0">
                <a:latin typeface="Calibri" panose="020F0502020204030204" pitchFamily="34" charset="0"/>
                <a:cs typeface="Calibri" panose="020F0502020204030204" pitchFamily="34" charset="0"/>
              </a:rPr>
              <a:t>Revumenib (SNDX-5613) in R/R Acute Leukemias </a:t>
            </a:r>
            <a:br>
              <a:rPr lang="en-US" b="1" dirty="0">
                <a:latin typeface="Calibri" panose="020F0502020204030204" pitchFamily="34" charset="0"/>
                <a:cs typeface="Calibri" panose="020F0502020204030204" pitchFamily="34" charset="0"/>
              </a:rPr>
            </a:br>
            <a:r>
              <a:rPr lang="en-US" b="1" dirty="0">
                <a:latin typeface="Calibri" panose="020F0502020204030204" pitchFamily="34" charset="0"/>
                <a:cs typeface="Calibri" panose="020F0502020204030204" pitchFamily="34" charset="0"/>
              </a:rPr>
              <a:t>(Phase I/II AUGMENT-101): Study Design</a:t>
            </a:r>
          </a:p>
        </p:txBody>
      </p:sp>
      <p:sp>
        <p:nvSpPr>
          <p:cNvPr id="9" name="Rectangle 8">
            <a:extLst>
              <a:ext uri="{FF2B5EF4-FFF2-40B4-BE49-F238E27FC236}">
                <a16:creationId xmlns:a16="http://schemas.microsoft.com/office/drawing/2014/main" id="{4C74259F-0777-4B7D-AA8A-7184DA90867D}"/>
              </a:ext>
            </a:extLst>
          </p:cNvPr>
          <p:cNvSpPr/>
          <p:nvPr/>
        </p:nvSpPr>
        <p:spPr bwMode="auto">
          <a:xfrm>
            <a:off x="723900" y="2376656"/>
            <a:ext cx="6368016" cy="2732568"/>
          </a:xfrm>
          <a:prstGeom prst="rect">
            <a:avLst/>
          </a:prstGeom>
          <a:noFill/>
          <a:ln w="28575">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 name="TextBox 17">
            <a:extLst>
              <a:ext uri="{FF2B5EF4-FFF2-40B4-BE49-F238E27FC236}">
                <a16:creationId xmlns:a16="http://schemas.microsoft.com/office/drawing/2014/main" id="{8EA31E83-3F04-47F4-ACB2-8D90D44311FC}"/>
              </a:ext>
            </a:extLst>
          </p:cNvPr>
          <p:cNvSpPr txBox="1"/>
          <p:nvPr/>
        </p:nvSpPr>
        <p:spPr bwMode="auto">
          <a:xfrm>
            <a:off x="3069505" y="1610226"/>
            <a:ext cx="167680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Phase I</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1" i="1"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Dose Escalation</a:t>
            </a:r>
          </a:p>
        </p:txBody>
      </p:sp>
      <p:sp>
        <p:nvSpPr>
          <p:cNvPr id="19" name="TextBox 18">
            <a:extLst>
              <a:ext uri="{FF2B5EF4-FFF2-40B4-BE49-F238E27FC236}">
                <a16:creationId xmlns:a16="http://schemas.microsoft.com/office/drawing/2014/main" id="{D8E56E51-2C3E-4658-95DF-A466EDB1B8AE}"/>
              </a:ext>
            </a:extLst>
          </p:cNvPr>
          <p:cNvSpPr txBox="1"/>
          <p:nvPr/>
        </p:nvSpPr>
        <p:spPr bwMode="auto">
          <a:xfrm>
            <a:off x="8819533" y="1599404"/>
            <a:ext cx="115929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Phase II</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1" i="1"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Expansion</a:t>
            </a:r>
          </a:p>
        </p:txBody>
      </p:sp>
      <p:sp>
        <p:nvSpPr>
          <p:cNvPr id="20" name="TextBox 19">
            <a:extLst>
              <a:ext uri="{FF2B5EF4-FFF2-40B4-BE49-F238E27FC236}">
                <a16:creationId xmlns:a16="http://schemas.microsoft.com/office/drawing/2014/main" id="{779ADCF8-F2C3-40D9-BC7C-DFDFCD07B339}"/>
              </a:ext>
            </a:extLst>
          </p:cNvPr>
          <p:cNvSpPr txBox="1"/>
          <p:nvPr/>
        </p:nvSpPr>
        <p:spPr bwMode="auto">
          <a:xfrm>
            <a:off x="674057" y="2353451"/>
            <a:ext cx="377891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1" i="1"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Enrolling R/R acute leukemias</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1" i="1"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Accelerated titration into 3 + 3 design</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1" i="1"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28-day cycle</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1" i="1"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Starting dose: 113 mg PO BID</a:t>
            </a:r>
          </a:p>
        </p:txBody>
      </p:sp>
      <p:sp>
        <p:nvSpPr>
          <p:cNvPr id="21" name="TextBox 20">
            <a:extLst>
              <a:ext uri="{FF2B5EF4-FFF2-40B4-BE49-F238E27FC236}">
                <a16:creationId xmlns:a16="http://schemas.microsoft.com/office/drawing/2014/main" id="{A4D9EB73-F826-420A-8D60-63EA57F1D21C}"/>
              </a:ext>
            </a:extLst>
          </p:cNvPr>
          <p:cNvSpPr txBox="1"/>
          <p:nvPr/>
        </p:nvSpPr>
        <p:spPr bwMode="auto">
          <a:xfrm>
            <a:off x="626254" y="5211913"/>
            <a:ext cx="56120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marR="0" lvl="0" indent="-285750" defTabSz="914400" rtl="0" eaLnBrk="0" fontAlgn="base" latinLnBrk="0" hangingPunct="0">
              <a:lnSpc>
                <a:spcPct val="100000"/>
              </a:lnSpc>
              <a:spcBef>
                <a:spcPts val="0"/>
              </a:spcBef>
              <a:spcAft>
                <a:spcPct val="0"/>
              </a:spcAft>
              <a:buClrTx/>
              <a:buSzTx/>
              <a:buFont typeface="Wingdings" panose="05000000000000000000" pitchFamily="2" charset="2"/>
              <a:buChar char="§"/>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Primary endpoints: </a:t>
            </a: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safety, tolerability, PK, RP2D</a:t>
            </a:r>
          </a:p>
        </p:txBody>
      </p:sp>
      <p:sp>
        <p:nvSpPr>
          <p:cNvPr id="22" name="TextBox 21">
            <a:extLst>
              <a:ext uri="{FF2B5EF4-FFF2-40B4-BE49-F238E27FC236}">
                <a16:creationId xmlns:a16="http://schemas.microsoft.com/office/drawing/2014/main" id="{0E6CC80A-9FE6-47C7-B252-98E753935716}"/>
              </a:ext>
            </a:extLst>
          </p:cNvPr>
          <p:cNvSpPr txBox="1"/>
          <p:nvPr/>
        </p:nvSpPr>
        <p:spPr bwMode="auto">
          <a:xfrm>
            <a:off x="8439140" y="5258080"/>
            <a:ext cx="192007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Primary endpoint:</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CR rate (CR + CRh)</a:t>
            </a:r>
          </a:p>
        </p:txBody>
      </p:sp>
      <p:sp>
        <p:nvSpPr>
          <p:cNvPr id="6" name="TextBox 5">
            <a:extLst>
              <a:ext uri="{FF2B5EF4-FFF2-40B4-BE49-F238E27FC236}">
                <a16:creationId xmlns:a16="http://schemas.microsoft.com/office/drawing/2014/main" id="{A56D57B7-1375-4D40-ADA7-DFB64BB0F722}"/>
              </a:ext>
            </a:extLst>
          </p:cNvPr>
          <p:cNvSpPr txBox="1"/>
          <p:nvPr/>
        </p:nvSpPr>
        <p:spPr bwMode="auto">
          <a:xfrm>
            <a:off x="8409484" y="2618119"/>
            <a:ext cx="202814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Adult or Pediatric MLL-r ALL/MPAL</a:t>
            </a:r>
          </a:p>
        </p:txBody>
      </p:sp>
      <p:sp>
        <p:nvSpPr>
          <p:cNvPr id="23" name="TextBox 22">
            <a:extLst>
              <a:ext uri="{FF2B5EF4-FFF2-40B4-BE49-F238E27FC236}">
                <a16:creationId xmlns:a16="http://schemas.microsoft.com/office/drawing/2014/main" id="{FB63D52C-E7EF-4517-B731-4C9BC55D78BA}"/>
              </a:ext>
            </a:extLst>
          </p:cNvPr>
          <p:cNvSpPr txBox="1"/>
          <p:nvPr/>
        </p:nvSpPr>
        <p:spPr bwMode="auto">
          <a:xfrm>
            <a:off x="8459635" y="3403712"/>
            <a:ext cx="192784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Adult or Pediatric MLLr AML</a:t>
            </a:r>
          </a:p>
        </p:txBody>
      </p:sp>
      <p:sp>
        <p:nvSpPr>
          <p:cNvPr id="24" name="TextBox 23">
            <a:extLst>
              <a:ext uri="{FF2B5EF4-FFF2-40B4-BE49-F238E27FC236}">
                <a16:creationId xmlns:a16="http://schemas.microsoft.com/office/drawing/2014/main" id="{09F29541-A154-4FE4-B291-98F4053D4630}"/>
              </a:ext>
            </a:extLst>
          </p:cNvPr>
          <p:cNvSpPr txBox="1"/>
          <p:nvPr/>
        </p:nvSpPr>
        <p:spPr bwMode="auto">
          <a:xfrm>
            <a:off x="8265328" y="4255717"/>
            <a:ext cx="23247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Adult or Pediatric </a:t>
            </a:r>
            <a:r>
              <a:rPr kumimoji="0" lang="en-US" sz="1800" b="1" i="1"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NPM1</a:t>
            </a:r>
            <a:r>
              <a:rPr kumimoji="0" lang="en-US" sz="1800" b="1"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-mut</a:t>
            </a: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AML</a:t>
            </a:r>
          </a:p>
        </p:txBody>
      </p:sp>
      <p:cxnSp>
        <p:nvCxnSpPr>
          <p:cNvPr id="8" name="Straight Arrow Connector 7">
            <a:extLst>
              <a:ext uri="{FF2B5EF4-FFF2-40B4-BE49-F238E27FC236}">
                <a16:creationId xmlns:a16="http://schemas.microsoft.com/office/drawing/2014/main" id="{5650C238-8323-446B-BF6C-AC605B3ECC36}"/>
              </a:ext>
            </a:extLst>
          </p:cNvPr>
          <p:cNvCxnSpPr/>
          <p:nvPr/>
        </p:nvCxnSpPr>
        <p:spPr bwMode="auto">
          <a:xfrm>
            <a:off x="7123812" y="3716357"/>
            <a:ext cx="765543" cy="0"/>
          </a:xfrm>
          <a:prstGeom prst="straightConnector1">
            <a:avLst/>
          </a:prstGeom>
          <a:noFill/>
          <a:ln w="28575" cap="flat" cmpd="sng" algn="ctr">
            <a:solidFill>
              <a:schemeClr val="bg1"/>
            </a:solidFill>
            <a:prstDash val="solid"/>
            <a:round/>
            <a:headEnd type="none" w="med" len="med"/>
            <a:tailEnd type="triangle"/>
          </a:ln>
          <a:effectLst/>
        </p:spPr>
      </p:cxnSp>
      <p:grpSp>
        <p:nvGrpSpPr>
          <p:cNvPr id="28" name="Group 27">
            <a:extLst>
              <a:ext uri="{FF2B5EF4-FFF2-40B4-BE49-F238E27FC236}">
                <a16:creationId xmlns:a16="http://schemas.microsoft.com/office/drawing/2014/main" id="{C2733F54-5AA4-4356-811E-2896C3B5631F}"/>
              </a:ext>
            </a:extLst>
          </p:cNvPr>
          <p:cNvGrpSpPr/>
          <p:nvPr/>
        </p:nvGrpSpPr>
        <p:grpSpPr>
          <a:xfrm>
            <a:off x="5954233" y="2655129"/>
            <a:ext cx="573343" cy="146530"/>
            <a:chOff x="5954233" y="2607003"/>
            <a:chExt cx="573343" cy="146530"/>
          </a:xfrm>
        </p:grpSpPr>
        <p:sp>
          <p:nvSpPr>
            <p:cNvPr id="25" name="Oval 24">
              <a:extLst>
                <a:ext uri="{FF2B5EF4-FFF2-40B4-BE49-F238E27FC236}">
                  <a16:creationId xmlns:a16="http://schemas.microsoft.com/office/drawing/2014/main" id="{B1F6BE82-F8C5-41DF-89F8-2A1E118D7DEB}"/>
                </a:ext>
              </a:extLst>
            </p:cNvPr>
            <p:cNvSpPr/>
            <p:nvPr/>
          </p:nvSpPr>
          <p:spPr bwMode="auto">
            <a:xfrm>
              <a:off x="5954233" y="2607003"/>
              <a:ext cx="146530" cy="14653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 name="Oval 25">
              <a:extLst>
                <a:ext uri="{FF2B5EF4-FFF2-40B4-BE49-F238E27FC236}">
                  <a16:creationId xmlns:a16="http://schemas.microsoft.com/office/drawing/2014/main" id="{6117D5FD-4346-4A4F-AD49-A5736CAF857C}"/>
                </a:ext>
              </a:extLst>
            </p:cNvPr>
            <p:cNvSpPr/>
            <p:nvPr/>
          </p:nvSpPr>
          <p:spPr bwMode="auto">
            <a:xfrm>
              <a:off x="6175193" y="2607003"/>
              <a:ext cx="146530" cy="14653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7" name="Oval 26">
              <a:extLst>
                <a:ext uri="{FF2B5EF4-FFF2-40B4-BE49-F238E27FC236}">
                  <a16:creationId xmlns:a16="http://schemas.microsoft.com/office/drawing/2014/main" id="{295821D8-9780-4360-A375-DEA00C71203C}"/>
                </a:ext>
              </a:extLst>
            </p:cNvPr>
            <p:cNvSpPr/>
            <p:nvPr/>
          </p:nvSpPr>
          <p:spPr bwMode="auto">
            <a:xfrm>
              <a:off x="6381046" y="2607003"/>
              <a:ext cx="146530" cy="14653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9" name="Group 28">
            <a:extLst>
              <a:ext uri="{FF2B5EF4-FFF2-40B4-BE49-F238E27FC236}">
                <a16:creationId xmlns:a16="http://schemas.microsoft.com/office/drawing/2014/main" id="{1BDC5BF4-CAA6-4D86-B128-A8642E9BD756}"/>
              </a:ext>
            </a:extLst>
          </p:cNvPr>
          <p:cNvGrpSpPr/>
          <p:nvPr/>
        </p:nvGrpSpPr>
        <p:grpSpPr>
          <a:xfrm>
            <a:off x="5954233" y="2899624"/>
            <a:ext cx="573343" cy="146530"/>
            <a:chOff x="5954233" y="2607003"/>
            <a:chExt cx="573343" cy="146530"/>
          </a:xfrm>
        </p:grpSpPr>
        <p:sp>
          <p:nvSpPr>
            <p:cNvPr id="30" name="Oval 29">
              <a:extLst>
                <a:ext uri="{FF2B5EF4-FFF2-40B4-BE49-F238E27FC236}">
                  <a16:creationId xmlns:a16="http://schemas.microsoft.com/office/drawing/2014/main" id="{92569FCD-BBD3-44C3-97DA-5F6B6F587530}"/>
                </a:ext>
              </a:extLst>
            </p:cNvPr>
            <p:cNvSpPr/>
            <p:nvPr/>
          </p:nvSpPr>
          <p:spPr bwMode="auto">
            <a:xfrm>
              <a:off x="5954233" y="2607003"/>
              <a:ext cx="146530" cy="14653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 name="Oval 30">
              <a:extLst>
                <a:ext uri="{FF2B5EF4-FFF2-40B4-BE49-F238E27FC236}">
                  <a16:creationId xmlns:a16="http://schemas.microsoft.com/office/drawing/2014/main" id="{E7C5196B-2E85-44A9-A1AC-975A6C1BF521}"/>
                </a:ext>
              </a:extLst>
            </p:cNvPr>
            <p:cNvSpPr/>
            <p:nvPr/>
          </p:nvSpPr>
          <p:spPr bwMode="auto">
            <a:xfrm>
              <a:off x="6175193" y="2607003"/>
              <a:ext cx="146530" cy="14653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 name="Oval 31">
              <a:extLst>
                <a:ext uri="{FF2B5EF4-FFF2-40B4-BE49-F238E27FC236}">
                  <a16:creationId xmlns:a16="http://schemas.microsoft.com/office/drawing/2014/main" id="{DAEFA6D8-3355-4086-828F-F28F9E1BA053}"/>
                </a:ext>
              </a:extLst>
            </p:cNvPr>
            <p:cNvSpPr/>
            <p:nvPr/>
          </p:nvSpPr>
          <p:spPr bwMode="auto">
            <a:xfrm>
              <a:off x="6381046" y="2607003"/>
              <a:ext cx="146530" cy="14653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3" name="Group 32">
            <a:extLst>
              <a:ext uri="{FF2B5EF4-FFF2-40B4-BE49-F238E27FC236}">
                <a16:creationId xmlns:a16="http://schemas.microsoft.com/office/drawing/2014/main" id="{BABD9387-485E-4C47-9363-E7F7F6B392AB}"/>
              </a:ext>
            </a:extLst>
          </p:cNvPr>
          <p:cNvGrpSpPr/>
          <p:nvPr/>
        </p:nvGrpSpPr>
        <p:grpSpPr>
          <a:xfrm>
            <a:off x="4741231" y="3312207"/>
            <a:ext cx="573343" cy="146530"/>
            <a:chOff x="5954233" y="2607003"/>
            <a:chExt cx="573343" cy="146530"/>
          </a:xfrm>
        </p:grpSpPr>
        <p:sp>
          <p:nvSpPr>
            <p:cNvPr id="34" name="Oval 33">
              <a:extLst>
                <a:ext uri="{FF2B5EF4-FFF2-40B4-BE49-F238E27FC236}">
                  <a16:creationId xmlns:a16="http://schemas.microsoft.com/office/drawing/2014/main" id="{25737347-DCC7-4B13-83ED-D38200321A39}"/>
                </a:ext>
              </a:extLst>
            </p:cNvPr>
            <p:cNvSpPr/>
            <p:nvPr/>
          </p:nvSpPr>
          <p:spPr bwMode="auto">
            <a:xfrm>
              <a:off x="5954233" y="2607003"/>
              <a:ext cx="146530" cy="14653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 name="Oval 34">
              <a:extLst>
                <a:ext uri="{FF2B5EF4-FFF2-40B4-BE49-F238E27FC236}">
                  <a16:creationId xmlns:a16="http://schemas.microsoft.com/office/drawing/2014/main" id="{282A2F26-F838-40AA-B578-DF52E6BC195E}"/>
                </a:ext>
              </a:extLst>
            </p:cNvPr>
            <p:cNvSpPr/>
            <p:nvPr/>
          </p:nvSpPr>
          <p:spPr bwMode="auto">
            <a:xfrm>
              <a:off x="6175193" y="2607003"/>
              <a:ext cx="146530" cy="14653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 name="Oval 35">
              <a:extLst>
                <a:ext uri="{FF2B5EF4-FFF2-40B4-BE49-F238E27FC236}">
                  <a16:creationId xmlns:a16="http://schemas.microsoft.com/office/drawing/2014/main" id="{3E41A85E-077B-4390-9DB5-53EEDCF0ACEC}"/>
                </a:ext>
              </a:extLst>
            </p:cNvPr>
            <p:cNvSpPr/>
            <p:nvPr/>
          </p:nvSpPr>
          <p:spPr bwMode="auto">
            <a:xfrm>
              <a:off x="6381046" y="2607003"/>
              <a:ext cx="146530" cy="14653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7" name="Group 36">
            <a:extLst>
              <a:ext uri="{FF2B5EF4-FFF2-40B4-BE49-F238E27FC236}">
                <a16:creationId xmlns:a16="http://schemas.microsoft.com/office/drawing/2014/main" id="{B1252F57-6CFC-45BF-9603-B5E002F70BA3}"/>
              </a:ext>
            </a:extLst>
          </p:cNvPr>
          <p:cNvGrpSpPr/>
          <p:nvPr/>
        </p:nvGrpSpPr>
        <p:grpSpPr>
          <a:xfrm>
            <a:off x="3557591" y="3730794"/>
            <a:ext cx="573343" cy="146530"/>
            <a:chOff x="5954233" y="2607003"/>
            <a:chExt cx="573343" cy="146530"/>
          </a:xfrm>
        </p:grpSpPr>
        <p:sp>
          <p:nvSpPr>
            <p:cNvPr id="38" name="Oval 37">
              <a:extLst>
                <a:ext uri="{FF2B5EF4-FFF2-40B4-BE49-F238E27FC236}">
                  <a16:creationId xmlns:a16="http://schemas.microsoft.com/office/drawing/2014/main" id="{61826634-5FA6-4191-BB1E-EA4B17A4E6EF}"/>
                </a:ext>
              </a:extLst>
            </p:cNvPr>
            <p:cNvSpPr/>
            <p:nvPr/>
          </p:nvSpPr>
          <p:spPr bwMode="auto">
            <a:xfrm>
              <a:off x="5954233" y="2607003"/>
              <a:ext cx="146530" cy="14653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 name="Oval 38">
              <a:extLst>
                <a:ext uri="{FF2B5EF4-FFF2-40B4-BE49-F238E27FC236}">
                  <a16:creationId xmlns:a16="http://schemas.microsoft.com/office/drawing/2014/main" id="{6FD91317-28E7-4DCF-BF95-904191CBFAA4}"/>
                </a:ext>
              </a:extLst>
            </p:cNvPr>
            <p:cNvSpPr/>
            <p:nvPr/>
          </p:nvSpPr>
          <p:spPr bwMode="auto">
            <a:xfrm>
              <a:off x="6175193" y="2607003"/>
              <a:ext cx="146530" cy="14653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 name="Oval 39">
              <a:extLst>
                <a:ext uri="{FF2B5EF4-FFF2-40B4-BE49-F238E27FC236}">
                  <a16:creationId xmlns:a16="http://schemas.microsoft.com/office/drawing/2014/main" id="{22545FE1-E91F-45D2-BF35-3DB47BE96332}"/>
                </a:ext>
              </a:extLst>
            </p:cNvPr>
            <p:cNvSpPr/>
            <p:nvPr/>
          </p:nvSpPr>
          <p:spPr bwMode="auto">
            <a:xfrm>
              <a:off x="6381046" y="2607003"/>
              <a:ext cx="146530" cy="14653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41" name="Oval 40">
            <a:extLst>
              <a:ext uri="{FF2B5EF4-FFF2-40B4-BE49-F238E27FC236}">
                <a16:creationId xmlns:a16="http://schemas.microsoft.com/office/drawing/2014/main" id="{0799DE44-3D59-440A-879E-BD63E4618B56}"/>
              </a:ext>
            </a:extLst>
          </p:cNvPr>
          <p:cNvSpPr/>
          <p:nvPr/>
        </p:nvSpPr>
        <p:spPr bwMode="auto">
          <a:xfrm>
            <a:off x="2592391" y="4162786"/>
            <a:ext cx="146530" cy="14653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2" name="Oval 41">
            <a:extLst>
              <a:ext uri="{FF2B5EF4-FFF2-40B4-BE49-F238E27FC236}">
                <a16:creationId xmlns:a16="http://schemas.microsoft.com/office/drawing/2014/main" id="{DF1A1339-FA6A-4417-974B-50C7D5FACE57}"/>
              </a:ext>
            </a:extLst>
          </p:cNvPr>
          <p:cNvSpPr/>
          <p:nvPr/>
        </p:nvSpPr>
        <p:spPr bwMode="auto">
          <a:xfrm>
            <a:off x="1419882" y="4596636"/>
            <a:ext cx="146530" cy="146530"/>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 name="Rectangle 42">
            <a:extLst>
              <a:ext uri="{FF2B5EF4-FFF2-40B4-BE49-F238E27FC236}">
                <a16:creationId xmlns:a16="http://schemas.microsoft.com/office/drawing/2014/main" id="{3F2B47B6-1DE0-41C4-A299-DED011C6B9AE}"/>
              </a:ext>
            </a:extLst>
          </p:cNvPr>
          <p:cNvSpPr/>
          <p:nvPr/>
        </p:nvSpPr>
        <p:spPr bwMode="auto">
          <a:xfrm>
            <a:off x="1001949" y="4477886"/>
            <a:ext cx="948771" cy="381000"/>
          </a:xfrm>
          <a:prstGeom prst="rect">
            <a:avLst/>
          </a:prstGeom>
          <a:noFill/>
          <a:ln w="28575">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6" name="Rectangle 45">
            <a:extLst>
              <a:ext uri="{FF2B5EF4-FFF2-40B4-BE49-F238E27FC236}">
                <a16:creationId xmlns:a16="http://schemas.microsoft.com/office/drawing/2014/main" id="{E075ABA6-D06E-4440-B593-9BE651E77C54}"/>
              </a:ext>
            </a:extLst>
          </p:cNvPr>
          <p:cNvSpPr/>
          <p:nvPr/>
        </p:nvSpPr>
        <p:spPr bwMode="auto">
          <a:xfrm>
            <a:off x="2191270" y="4065217"/>
            <a:ext cx="948771" cy="381000"/>
          </a:xfrm>
          <a:prstGeom prst="rect">
            <a:avLst/>
          </a:prstGeom>
          <a:noFill/>
          <a:ln w="28575">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7" name="Rectangle 46">
            <a:extLst>
              <a:ext uri="{FF2B5EF4-FFF2-40B4-BE49-F238E27FC236}">
                <a16:creationId xmlns:a16="http://schemas.microsoft.com/office/drawing/2014/main" id="{52F4ACA7-6867-4136-BFDA-6C4FBB9C78A1}"/>
              </a:ext>
            </a:extLst>
          </p:cNvPr>
          <p:cNvSpPr/>
          <p:nvPr/>
        </p:nvSpPr>
        <p:spPr bwMode="auto">
          <a:xfrm>
            <a:off x="3377430" y="3613559"/>
            <a:ext cx="948771" cy="381000"/>
          </a:xfrm>
          <a:prstGeom prst="rect">
            <a:avLst/>
          </a:prstGeom>
          <a:noFill/>
          <a:ln w="28575">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8" name="Rectangle 47">
            <a:extLst>
              <a:ext uri="{FF2B5EF4-FFF2-40B4-BE49-F238E27FC236}">
                <a16:creationId xmlns:a16="http://schemas.microsoft.com/office/drawing/2014/main" id="{BC64C468-D5F1-451C-B28C-6909B57B202A}"/>
              </a:ext>
            </a:extLst>
          </p:cNvPr>
          <p:cNvSpPr/>
          <p:nvPr/>
        </p:nvSpPr>
        <p:spPr bwMode="auto">
          <a:xfrm>
            <a:off x="4561070" y="3210212"/>
            <a:ext cx="948771" cy="381000"/>
          </a:xfrm>
          <a:prstGeom prst="rect">
            <a:avLst/>
          </a:prstGeom>
          <a:noFill/>
          <a:ln w="28575">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9" name="Rectangle 48">
            <a:extLst>
              <a:ext uri="{FF2B5EF4-FFF2-40B4-BE49-F238E27FC236}">
                <a16:creationId xmlns:a16="http://schemas.microsoft.com/office/drawing/2014/main" id="{A06B7B58-7332-4C98-9773-B27B34E387B3}"/>
              </a:ext>
            </a:extLst>
          </p:cNvPr>
          <p:cNvSpPr/>
          <p:nvPr/>
        </p:nvSpPr>
        <p:spPr bwMode="auto">
          <a:xfrm>
            <a:off x="5763912" y="2542973"/>
            <a:ext cx="948771" cy="601957"/>
          </a:xfrm>
          <a:prstGeom prst="rect">
            <a:avLst/>
          </a:prstGeom>
          <a:noFill/>
          <a:ln w="28575">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51" name="Connector: Elbow 50">
            <a:extLst>
              <a:ext uri="{FF2B5EF4-FFF2-40B4-BE49-F238E27FC236}">
                <a16:creationId xmlns:a16="http://schemas.microsoft.com/office/drawing/2014/main" id="{FD746454-AF86-498E-9AED-85A8F9AF7488}"/>
              </a:ext>
            </a:extLst>
          </p:cNvPr>
          <p:cNvCxnSpPr>
            <a:cxnSpLocks/>
          </p:cNvCxnSpPr>
          <p:nvPr/>
        </p:nvCxnSpPr>
        <p:spPr bwMode="auto">
          <a:xfrm flipV="1">
            <a:off x="1950720" y="4477886"/>
            <a:ext cx="711200" cy="198120"/>
          </a:xfrm>
          <a:prstGeom prst="bentConnector3">
            <a:avLst>
              <a:gd name="adj1" fmla="val 100714"/>
            </a:avLst>
          </a:prstGeom>
          <a:noFill/>
          <a:ln w="28575" cap="flat" cmpd="sng" algn="ctr">
            <a:solidFill>
              <a:schemeClr val="bg1"/>
            </a:solidFill>
            <a:prstDash val="sysDash"/>
            <a:round/>
            <a:headEnd type="none" w="med" len="med"/>
            <a:tailEnd type="triangle"/>
          </a:ln>
          <a:effectLst/>
        </p:spPr>
      </p:cxnSp>
      <p:cxnSp>
        <p:nvCxnSpPr>
          <p:cNvPr id="54" name="Connector: Elbow 53">
            <a:extLst>
              <a:ext uri="{FF2B5EF4-FFF2-40B4-BE49-F238E27FC236}">
                <a16:creationId xmlns:a16="http://schemas.microsoft.com/office/drawing/2014/main" id="{AAF62256-324F-48CC-898F-299C70EB6FD0}"/>
              </a:ext>
            </a:extLst>
          </p:cNvPr>
          <p:cNvCxnSpPr>
            <a:cxnSpLocks/>
          </p:cNvCxnSpPr>
          <p:nvPr/>
        </p:nvCxnSpPr>
        <p:spPr bwMode="auto">
          <a:xfrm flipV="1">
            <a:off x="3140615" y="4050043"/>
            <a:ext cx="711200" cy="198120"/>
          </a:xfrm>
          <a:prstGeom prst="bentConnector3">
            <a:avLst>
              <a:gd name="adj1" fmla="val 100714"/>
            </a:avLst>
          </a:prstGeom>
          <a:noFill/>
          <a:ln w="28575" cap="flat" cmpd="sng" algn="ctr">
            <a:solidFill>
              <a:schemeClr val="bg1"/>
            </a:solidFill>
            <a:prstDash val="solid"/>
            <a:round/>
            <a:headEnd type="none" w="med" len="med"/>
            <a:tailEnd type="triangle"/>
          </a:ln>
          <a:effectLst/>
        </p:spPr>
      </p:cxnSp>
      <p:cxnSp>
        <p:nvCxnSpPr>
          <p:cNvPr id="55" name="Connector: Elbow 54">
            <a:extLst>
              <a:ext uri="{FF2B5EF4-FFF2-40B4-BE49-F238E27FC236}">
                <a16:creationId xmlns:a16="http://schemas.microsoft.com/office/drawing/2014/main" id="{CDC2632B-31E6-4F53-B626-5AACB08B0407}"/>
              </a:ext>
            </a:extLst>
          </p:cNvPr>
          <p:cNvCxnSpPr>
            <a:cxnSpLocks/>
          </p:cNvCxnSpPr>
          <p:nvPr/>
        </p:nvCxnSpPr>
        <p:spPr bwMode="auto">
          <a:xfrm flipV="1">
            <a:off x="4326201" y="3624454"/>
            <a:ext cx="711200" cy="198120"/>
          </a:xfrm>
          <a:prstGeom prst="bentConnector3">
            <a:avLst>
              <a:gd name="adj1" fmla="val 100714"/>
            </a:avLst>
          </a:prstGeom>
          <a:noFill/>
          <a:ln w="28575" cap="flat" cmpd="sng" algn="ctr">
            <a:solidFill>
              <a:schemeClr val="bg1"/>
            </a:solidFill>
            <a:prstDash val="sysDash"/>
            <a:round/>
            <a:headEnd type="none" w="med" len="med"/>
            <a:tailEnd type="triangle"/>
          </a:ln>
          <a:effectLst/>
        </p:spPr>
      </p:cxnSp>
      <p:cxnSp>
        <p:nvCxnSpPr>
          <p:cNvPr id="56" name="Connector: Elbow 55">
            <a:extLst>
              <a:ext uri="{FF2B5EF4-FFF2-40B4-BE49-F238E27FC236}">
                <a16:creationId xmlns:a16="http://schemas.microsoft.com/office/drawing/2014/main" id="{79F59324-9C4D-4AB8-9F4B-29E810E802E4}"/>
              </a:ext>
            </a:extLst>
          </p:cNvPr>
          <p:cNvCxnSpPr>
            <a:cxnSpLocks/>
          </p:cNvCxnSpPr>
          <p:nvPr/>
        </p:nvCxnSpPr>
        <p:spPr bwMode="auto">
          <a:xfrm flipV="1">
            <a:off x="5527097" y="3175240"/>
            <a:ext cx="711200" cy="198120"/>
          </a:xfrm>
          <a:prstGeom prst="bentConnector3">
            <a:avLst>
              <a:gd name="adj1" fmla="val 100714"/>
            </a:avLst>
          </a:prstGeom>
          <a:noFill/>
          <a:ln w="28575" cap="flat" cmpd="sng" algn="ctr">
            <a:solidFill>
              <a:schemeClr val="bg1"/>
            </a:solidFill>
            <a:prstDash val="solid"/>
            <a:round/>
            <a:headEnd type="none" w="med" len="med"/>
            <a:tailEnd type="triangle"/>
          </a:ln>
          <a:effectLst/>
        </p:spPr>
      </p:cxnSp>
      <p:sp>
        <p:nvSpPr>
          <p:cNvPr id="7" name="Text Box 15">
            <a:extLst>
              <a:ext uri="{FF2B5EF4-FFF2-40B4-BE49-F238E27FC236}">
                <a16:creationId xmlns:a16="http://schemas.microsoft.com/office/drawing/2014/main" id="{6F1AE47E-1564-31CC-4FE9-024164D4D007}"/>
              </a:ext>
            </a:extLst>
          </p:cNvPr>
          <p:cNvSpPr txBox="1">
            <a:spLocks noChangeArrowheads="1"/>
          </p:cNvSpPr>
          <p:nvPr/>
        </p:nvSpPr>
        <p:spPr bwMode="auto">
          <a:xfrm>
            <a:off x="422404" y="638107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McGeehan. AACR 2020. Abstr DDT01-01. Stein. ASH 2021. Abstr 699.</a:t>
            </a:r>
          </a:p>
        </p:txBody>
      </p:sp>
    </p:spTree>
    <p:extLst>
      <p:ext uri="{BB962C8B-B14F-4D97-AF65-F5344CB8AC3E}">
        <p14:creationId xmlns:p14="http://schemas.microsoft.com/office/powerpoint/2010/main" val="510285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EDE24-660D-D9FF-AE25-0B74FE5861B2}"/>
              </a:ext>
            </a:extLst>
          </p:cNvPr>
          <p:cNvSpPr>
            <a:spLocks noGrp="1"/>
          </p:cNvSpPr>
          <p:nvPr>
            <p:ph type="title"/>
          </p:nvPr>
        </p:nvSpPr>
        <p:spPr/>
        <p:txBody>
          <a:bodyPr/>
          <a:lstStyle/>
          <a:p>
            <a:r>
              <a:rPr lang="en-US" dirty="0"/>
              <a:t>AUGMENT-101: Safety and Efficacy Analysis Sets</a:t>
            </a:r>
          </a:p>
        </p:txBody>
      </p:sp>
      <p:sp>
        <p:nvSpPr>
          <p:cNvPr id="7" name="Text Box 11">
            <a:extLst>
              <a:ext uri="{FF2B5EF4-FFF2-40B4-BE49-F238E27FC236}">
                <a16:creationId xmlns:a16="http://schemas.microsoft.com/office/drawing/2014/main" id="{BCC7AEA4-E362-D69F-08B2-024B07A7BB97}"/>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Stein. ASH 2021. Abstr 699.</a:t>
            </a:r>
            <a:endParaRPr lang="en-US" altLang="en-US" sz="1200" b="0" dirty="0">
              <a:solidFill>
                <a:schemeClr val="bg2"/>
              </a:solidFill>
              <a:latin typeface="Calibri" panose="020F0502020204030204" pitchFamily="34" charset="0"/>
            </a:endParaRPr>
          </a:p>
        </p:txBody>
      </p:sp>
      <p:sp>
        <p:nvSpPr>
          <p:cNvPr id="14" name="Rectangle 49">
            <a:extLst>
              <a:ext uri="{FF2B5EF4-FFF2-40B4-BE49-F238E27FC236}">
                <a16:creationId xmlns:a16="http://schemas.microsoft.com/office/drawing/2014/main" id="{0A5DE8CE-A018-1535-3AEB-CF9336546D2C}"/>
              </a:ext>
            </a:extLst>
          </p:cNvPr>
          <p:cNvSpPr>
            <a:spLocks noChangeArrowheads="1"/>
          </p:cNvSpPr>
          <p:nvPr/>
        </p:nvSpPr>
        <p:spPr bwMode="auto">
          <a:xfrm>
            <a:off x="644593" y="3978177"/>
            <a:ext cx="2180576" cy="1200329"/>
          </a:xfrm>
          <a:prstGeom prst="rect">
            <a:avLst/>
          </a:prstGeom>
          <a:solidFill>
            <a:schemeClr val="accent1"/>
          </a:solidFill>
          <a:ln>
            <a:noFill/>
          </a:ln>
        </p:spPr>
        <p:txBody>
          <a:bodyPr wrap="square" anchor="ctr" anchorCtr="1">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285750" indent="-285750">
              <a:lnSpc>
                <a:spcPct val="100000"/>
              </a:lnSpc>
              <a:spcBef>
                <a:spcPct val="0"/>
              </a:spcBef>
              <a:spcAft>
                <a:spcPct val="0"/>
              </a:spcAft>
              <a:buClrTx/>
            </a:pPr>
            <a:r>
              <a:rPr lang="en-US" altLang="en-US" sz="1800" dirty="0">
                <a:solidFill>
                  <a:schemeClr val="tx1"/>
                </a:solidFill>
                <a:latin typeface="Calibri" panose="020F0502020204030204" pitchFamily="34" charset="0"/>
              </a:rPr>
              <a:t>133 mg (n = 1)</a:t>
            </a:r>
          </a:p>
          <a:p>
            <a:pPr marL="285750" indent="-285750">
              <a:lnSpc>
                <a:spcPct val="100000"/>
              </a:lnSpc>
              <a:spcBef>
                <a:spcPct val="0"/>
              </a:spcBef>
              <a:spcAft>
                <a:spcPct val="0"/>
              </a:spcAft>
              <a:buClrTx/>
            </a:pPr>
            <a:r>
              <a:rPr lang="en-US" altLang="en-US" sz="1800" dirty="0">
                <a:solidFill>
                  <a:schemeClr val="tx1"/>
                </a:solidFill>
                <a:latin typeface="Calibri" panose="020F0502020204030204" pitchFamily="34" charset="0"/>
              </a:rPr>
              <a:t>226 mg (n = 9)</a:t>
            </a:r>
          </a:p>
          <a:p>
            <a:pPr marL="285750" indent="-285750">
              <a:lnSpc>
                <a:spcPct val="100000"/>
              </a:lnSpc>
              <a:spcBef>
                <a:spcPct val="0"/>
              </a:spcBef>
              <a:spcAft>
                <a:spcPct val="0"/>
              </a:spcAft>
              <a:buClrTx/>
            </a:pPr>
            <a:r>
              <a:rPr lang="en-US" altLang="en-US" sz="1800" dirty="0">
                <a:solidFill>
                  <a:schemeClr val="tx1"/>
                </a:solidFill>
                <a:latin typeface="Calibri" panose="020F0502020204030204" pitchFamily="34" charset="0"/>
              </a:rPr>
              <a:t>276 mg (n = 10)</a:t>
            </a:r>
          </a:p>
          <a:p>
            <a:pPr marL="285750" indent="-285750">
              <a:lnSpc>
                <a:spcPct val="100000"/>
              </a:lnSpc>
              <a:spcBef>
                <a:spcPct val="0"/>
              </a:spcBef>
              <a:spcAft>
                <a:spcPct val="0"/>
              </a:spcAft>
              <a:buClrTx/>
            </a:pPr>
            <a:r>
              <a:rPr lang="en-US" altLang="en-US" sz="1800" dirty="0">
                <a:solidFill>
                  <a:schemeClr val="tx1"/>
                </a:solidFill>
                <a:latin typeface="Calibri" panose="020F0502020204030204" pitchFamily="34" charset="0"/>
              </a:rPr>
              <a:t>339 mg (n = 8)</a:t>
            </a:r>
          </a:p>
        </p:txBody>
      </p:sp>
      <p:sp>
        <p:nvSpPr>
          <p:cNvPr id="17" name="Rectangle 16">
            <a:extLst>
              <a:ext uri="{FF2B5EF4-FFF2-40B4-BE49-F238E27FC236}">
                <a16:creationId xmlns:a16="http://schemas.microsoft.com/office/drawing/2014/main" id="{4203A329-FB36-E225-E72D-8CFE61D70D44}"/>
              </a:ext>
            </a:extLst>
          </p:cNvPr>
          <p:cNvSpPr/>
          <p:nvPr/>
        </p:nvSpPr>
        <p:spPr bwMode="auto">
          <a:xfrm>
            <a:off x="644594" y="1600201"/>
            <a:ext cx="4612691" cy="1103313"/>
          </a:xfrm>
          <a:prstGeom prst="rect">
            <a:avLst/>
          </a:prstGeom>
          <a:solidFill>
            <a:schemeClr val="accent1"/>
          </a:solidFill>
          <a:ln w="0">
            <a:noFill/>
            <a:miter lim="800000"/>
            <a:headEnd/>
            <a:tailEnd/>
          </a:ln>
        </p:spPr>
        <p:txBody>
          <a:bodyPr rtlCol="0" anchor="ctr" anchorCtr="0"/>
          <a:lstStyle/>
          <a:p>
            <a:pPr algn="ctr" eaLnBrk="1" hangingPunct="1">
              <a:spcBef>
                <a:spcPct val="35000"/>
              </a:spcBef>
              <a:spcAft>
                <a:spcPct val="25000"/>
              </a:spcAft>
              <a:buClr>
                <a:schemeClr val="folHlink"/>
              </a:buClr>
              <a:buNone/>
            </a:pPr>
            <a:r>
              <a:rPr lang="en-US" sz="2000" b="1" dirty="0">
                <a:solidFill>
                  <a:schemeClr val="tx1"/>
                </a:solidFill>
                <a:latin typeface="Calibri" panose="020F0502020204030204" pitchFamily="34" charset="0"/>
              </a:rPr>
              <a:t>Safety Population (N = 59)</a:t>
            </a:r>
          </a:p>
          <a:p>
            <a:pPr algn="ctr" eaLnBrk="1" hangingPunct="1">
              <a:spcBef>
                <a:spcPct val="35000"/>
              </a:spcBef>
              <a:spcAft>
                <a:spcPct val="25000"/>
              </a:spcAft>
              <a:buClr>
                <a:schemeClr val="folHlink"/>
              </a:buClr>
              <a:buNone/>
            </a:pPr>
            <a:r>
              <a:rPr lang="en-US" dirty="0">
                <a:latin typeface="Calibri" panose="020F0502020204030204" pitchFamily="34" charset="0"/>
              </a:rPr>
              <a:t>R/R acute leukemia patients who received ≥1 dose of revumenib at data cutoff (Oct 18, 2021)</a:t>
            </a:r>
            <a:endParaRPr lang="en-US" sz="1800" b="0" dirty="0">
              <a:solidFill>
                <a:schemeClr val="tx1"/>
              </a:solidFill>
              <a:latin typeface="Calibri" panose="020F0502020204030204" pitchFamily="34" charset="0"/>
            </a:endParaRPr>
          </a:p>
        </p:txBody>
      </p:sp>
      <p:sp>
        <p:nvSpPr>
          <p:cNvPr id="19" name="Rectangle 18">
            <a:extLst>
              <a:ext uri="{FF2B5EF4-FFF2-40B4-BE49-F238E27FC236}">
                <a16:creationId xmlns:a16="http://schemas.microsoft.com/office/drawing/2014/main" id="{47C66639-F07F-5B96-D45F-6A080566B574}"/>
              </a:ext>
            </a:extLst>
          </p:cNvPr>
          <p:cNvSpPr/>
          <p:nvPr/>
        </p:nvSpPr>
        <p:spPr bwMode="auto">
          <a:xfrm>
            <a:off x="6940233" y="1600200"/>
            <a:ext cx="4612691" cy="1103313"/>
          </a:xfrm>
          <a:prstGeom prst="rect">
            <a:avLst/>
          </a:prstGeom>
          <a:solidFill>
            <a:schemeClr val="accent1"/>
          </a:solidFill>
          <a:ln w="0">
            <a:noFill/>
            <a:miter lim="800000"/>
            <a:headEnd/>
            <a:tailEnd/>
          </a:ln>
        </p:spPr>
        <p:txBody>
          <a:bodyPr rtlCol="0" anchor="ctr" anchorCtr="0"/>
          <a:lstStyle/>
          <a:p>
            <a:pPr algn="ctr" eaLnBrk="1" hangingPunct="1">
              <a:spcBef>
                <a:spcPct val="35000"/>
              </a:spcBef>
              <a:spcAft>
                <a:spcPct val="25000"/>
              </a:spcAft>
              <a:buClr>
                <a:schemeClr val="folHlink"/>
              </a:buClr>
              <a:buNone/>
            </a:pPr>
            <a:r>
              <a:rPr lang="en-US" sz="2000" b="1" dirty="0">
                <a:solidFill>
                  <a:schemeClr val="tx1"/>
                </a:solidFill>
                <a:latin typeface="Calibri" panose="020F0502020204030204" pitchFamily="34" charset="0"/>
              </a:rPr>
              <a:t>Efficacy Population (N = 51)</a:t>
            </a:r>
          </a:p>
          <a:p>
            <a:pPr algn="ctr" eaLnBrk="1" hangingPunct="1">
              <a:spcBef>
                <a:spcPct val="35000"/>
              </a:spcBef>
              <a:spcAft>
                <a:spcPct val="25000"/>
              </a:spcAft>
              <a:buClr>
                <a:schemeClr val="folHlink"/>
              </a:buClr>
              <a:buNone/>
            </a:pPr>
            <a:r>
              <a:rPr lang="en-US" dirty="0">
                <a:latin typeface="Calibri" panose="020F0502020204030204" pitchFamily="34" charset="0"/>
              </a:rPr>
              <a:t>MLLr or m</a:t>
            </a:r>
            <a:r>
              <a:rPr lang="en-US" i="1" dirty="0">
                <a:latin typeface="Calibri" panose="020F0502020204030204" pitchFamily="34" charset="0"/>
              </a:rPr>
              <a:t>NPM1</a:t>
            </a:r>
            <a:r>
              <a:rPr lang="en-US" dirty="0">
                <a:latin typeface="Calibri" panose="020F0502020204030204" pitchFamily="34" charset="0"/>
              </a:rPr>
              <a:t> R/R acute leukemia</a:t>
            </a:r>
            <a:endParaRPr lang="en-US" sz="1800" b="0" dirty="0">
              <a:solidFill>
                <a:schemeClr val="tx1"/>
              </a:solidFill>
              <a:latin typeface="Calibri" panose="020F0502020204030204" pitchFamily="34" charset="0"/>
            </a:endParaRPr>
          </a:p>
        </p:txBody>
      </p:sp>
      <p:sp>
        <p:nvSpPr>
          <p:cNvPr id="23" name="Rectangle 49">
            <a:extLst>
              <a:ext uri="{FF2B5EF4-FFF2-40B4-BE49-F238E27FC236}">
                <a16:creationId xmlns:a16="http://schemas.microsoft.com/office/drawing/2014/main" id="{E7034A85-3DBC-DEFC-43B8-D8722FB26E59}"/>
              </a:ext>
            </a:extLst>
          </p:cNvPr>
          <p:cNvSpPr>
            <a:spLocks noChangeArrowheads="1"/>
          </p:cNvSpPr>
          <p:nvPr/>
        </p:nvSpPr>
        <p:spPr bwMode="auto">
          <a:xfrm>
            <a:off x="3076709" y="3978177"/>
            <a:ext cx="2180575" cy="1200329"/>
          </a:xfrm>
          <a:prstGeom prst="rect">
            <a:avLst/>
          </a:prstGeom>
          <a:solidFill>
            <a:schemeClr val="accent1"/>
          </a:solidFill>
          <a:ln>
            <a:noFill/>
          </a:ln>
        </p:spPr>
        <p:txBody>
          <a:bodyPr wrap="square" anchor="ctr" anchorCtr="1">
            <a:no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285750" indent="-285750">
              <a:lnSpc>
                <a:spcPct val="100000"/>
              </a:lnSpc>
              <a:spcBef>
                <a:spcPct val="0"/>
              </a:spcBef>
              <a:spcAft>
                <a:spcPct val="0"/>
              </a:spcAft>
              <a:buClrTx/>
            </a:pPr>
            <a:r>
              <a:rPr lang="en-US" altLang="en-US" sz="1800" dirty="0">
                <a:solidFill>
                  <a:schemeClr val="tx1"/>
                </a:solidFill>
                <a:latin typeface="Calibri" panose="020F0502020204030204" pitchFamily="34" charset="0"/>
              </a:rPr>
              <a:t>133 mg (n = 16)</a:t>
            </a:r>
          </a:p>
          <a:p>
            <a:pPr marL="285750" indent="-285750">
              <a:lnSpc>
                <a:spcPct val="100000"/>
              </a:lnSpc>
              <a:spcBef>
                <a:spcPct val="0"/>
              </a:spcBef>
              <a:spcAft>
                <a:spcPct val="0"/>
              </a:spcAft>
              <a:buClrTx/>
            </a:pPr>
            <a:r>
              <a:rPr lang="en-US" altLang="en-US" sz="1800" dirty="0">
                <a:solidFill>
                  <a:schemeClr val="tx1"/>
                </a:solidFill>
                <a:latin typeface="Calibri" panose="020F0502020204030204" pitchFamily="34" charset="0"/>
              </a:rPr>
              <a:t>163 mg (n = 8)</a:t>
            </a:r>
          </a:p>
          <a:p>
            <a:pPr marL="285750" indent="-285750">
              <a:lnSpc>
                <a:spcPct val="100000"/>
              </a:lnSpc>
              <a:spcBef>
                <a:spcPct val="0"/>
              </a:spcBef>
              <a:spcAft>
                <a:spcPct val="0"/>
              </a:spcAft>
              <a:buClrTx/>
            </a:pPr>
            <a:r>
              <a:rPr lang="en-US" altLang="en-US" sz="1800" dirty="0">
                <a:solidFill>
                  <a:schemeClr val="tx1"/>
                </a:solidFill>
                <a:latin typeface="Calibri" panose="020F0502020204030204" pitchFamily="34" charset="0"/>
              </a:rPr>
              <a:t>226 mg (n = 7)</a:t>
            </a:r>
          </a:p>
        </p:txBody>
      </p:sp>
      <p:sp>
        <p:nvSpPr>
          <p:cNvPr id="27" name="Rectangle 49">
            <a:extLst>
              <a:ext uri="{FF2B5EF4-FFF2-40B4-BE49-F238E27FC236}">
                <a16:creationId xmlns:a16="http://schemas.microsoft.com/office/drawing/2014/main" id="{46AA1AC2-A39D-C3B5-9381-922FE3507674}"/>
              </a:ext>
            </a:extLst>
          </p:cNvPr>
          <p:cNvSpPr>
            <a:spLocks noChangeArrowheads="1"/>
          </p:cNvSpPr>
          <p:nvPr/>
        </p:nvSpPr>
        <p:spPr bwMode="auto">
          <a:xfrm>
            <a:off x="644593" y="3000854"/>
            <a:ext cx="2180577" cy="923330"/>
          </a:xfrm>
          <a:prstGeom prst="rect">
            <a:avLst/>
          </a:prstGeom>
          <a:solidFill>
            <a:schemeClr val="accent1"/>
          </a:solidFill>
          <a:ln>
            <a:noFill/>
          </a:ln>
        </p:spPr>
        <p:txBody>
          <a:bodyPr wrap="square" anchor="ctr" anchorCtr="1">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None/>
            </a:pPr>
            <a:r>
              <a:rPr lang="en-US" altLang="en-US" sz="1800" dirty="0">
                <a:solidFill>
                  <a:schemeClr val="tx1"/>
                </a:solidFill>
                <a:latin typeface="Calibri" panose="020F0502020204030204" pitchFamily="34" charset="0"/>
              </a:rPr>
              <a:t>Arm A </a:t>
            </a:r>
          </a:p>
          <a:p>
            <a:pPr algn="ctr">
              <a:lnSpc>
                <a:spcPct val="100000"/>
              </a:lnSpc>
              <a:spcBef>
                <a:spcPct val="0"/>
              </a:spcBef>
              <a:spcAft>
                <a:spcPct val="0"/>
              </a:spcAft>
              <a:buClrTx/>
              <a:buNone/>
            </a:pPr>
            <a:r>
              <a:rPr lang="en-US" altLang="en-US" sz="1800" dirty="0">
                <a:solidFill>
                  <a:schemeClr val="tx1"/>
                </a:solidFill>
                <a:latin typeface="Calibri" panose="020F0502020204030204" pitchFamily="34" charset="0"/>
              </a:rPr>
              <a:t>(no strong CYP3A4i)</a:t>
            </a:r>
          </a:p>
          <a:p>
            <a:pPr algn="ctr">
              <a:lnSpc>
                <a:spcPct val="100000"/>
              </a:lnSpc>
              <a:spcBef>
                <a:spcPct val="0"/>
              </a:spcBef>
              <a:spcAft>
                <a:spcPct val="0"/>
              </a:spcAft>
              <a:buClrTx/>
              <a:buNone/>
            </a:pPr>
            <a:r>
              <a:rPr lang="en-US" altLang="en-US" sz="1800" dirty="0">
                <a:solidFill>
                  <a:schemeClr val="tx1"/>
                </a:solidFill>
                <a:latin typeface="Calibri" panose="020F0502020204030204" pitchFamily="34" charset="0"/>
              </a:rPr>
              <a:t>n = 28</a:t>
            </a:r>
          </a:p>
        </p:txBody>
      </p:sp>
      <p:sp>
        <p:nvSpPr>
          <p:cNvPr id="29" name="Rectangle 49">
            <a:extLst>
              <a:ext uri="{FF2B5EF4-FFF2-40B4-BE49-F238E27FC236}">
                <a16:creationId xmlns:a16="http://schemas.microsoft.com/office/drawing/2014/main" id="{60A37414-00B0-0AC0-ABE6-5A67AE69000F}"/>
              </a:ext>
            </a:extLst>
          </p:cNvPr>
          <p:cNvSpPr>
            <a:spLocks noChangeArrowheads="1"/>
          </p:cNvSpPr>
          <p:nvPr/>
        </p:nvSpPr>
        <p:spPr bwMode="auto">
          <a:xfrm>
            <a:off x="3076710" y="3000854"/>
            <a:ext cx="2180576" cy="923330"/>
          </a:xfrm>
          <a:prstGeom prst="rect">
            <a:avLst/>
          </a:prstGeom>
          <a:solidFill>
            <a:schemeClr val="accent1"/>
          </a:solidFill>
          <a:ln>
            <a:noFill/>
          </a:ln>
        </p:spPr>
        <p:txBody>
          <a:bodyPr wrap="square" anchor="ctr" anchorCtr="1">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None/>
            </a:pPr>
            <a:r>
              <a:rPr lang="en-US" altLang="en-US" sz="1800" dirty="0">
                <a:solidFill>
                  <a:schemeClr val="tx1"/>
                </a:solidFill>
                <a:latin typeface="Calibri" panose="020F0502020204030204" pitchFamily="34" charset="0"/>
              </a:rPr>
              <a:t>Arm B</a:t>
            </a:r>
          </a:p>
          <a:p>
            <a:pPr algn="ctr">
              <a:lnSpc>
                <a:spcPct val="100000"/>
              </a:lnSpc>
              <a:spcBef>
                <a:spcPct val="0"/>
              </a:spcBef>
              <a:spcAft>
                <a:spcPct val="0"/>
              </a:spcAft>
              <a:buClrTx/>
              <a:buNone/>
            </a:pPr>
            <a:r>
              <a:rPr lang="en-US" altLang="en-US" sz="1800" dirty="0">
                <a:solidFill>
                  <a:schemeClr val="tx1"/>
                </a:solidFill>
                <a:latin typeface="Calibri" panose="020F0502020204030204" pitchFamily="34" charset="0"/>
              </a:rPr>
              <a:t>(+ strong CYP3A4i)</a:t>
            </a:r>
          </a:p>
          <a:p>
            <a:pPr algn="ctr">
              <a:lnSpc>
                <a:spcPct val="100000"/>
              </a:lnSpc>
              <a:spcBef>
                <a:spcPct val="0"/>
              </a:spcBef>
              <a:spcAft>
                <a:spcPct val="0"/>
              </a:spcAft>
              <a:buClrTx/>
              <a:buNone/>
            </a:pPr>
            <a:r>
              <a:rPr lang="en-US" altLang="en-US" sz="1800" dirty="0">
                <a:solidFill>
                  <a:schemeClr val="tx1"/>
                </a:solidFill>
                <a:latin typeface="Calibri" panose="020F0502020204030204" pitchFamily="34" charset="0"/>
              </a:rPr>
              <a:t>n = 31</a:t>
            </a:r>
          </a:p>
        </p:txBody>
      </p:sp>
      <p:sp>
        <p:nvSpPr>
          <p:cNvPr id="31" name="Rectangle 49">
            <a:extLst>
              <a:ext uri="{FF2B5EF4-FFF2-40B4-BE49-F238E27FC236}">
                <a16:creationId xmlns:a16="http://schemas.microsoft.com/office/drawing/2014/main" id="{B50EA133-82BA-CAE8-5167-0806BAEFFE4D}"/>
              </a:ext>
            </a:extLst>
          </p:cNvPr>
          <p:cNvSpPr>
            <a:spLocks noChangeArrowheads="1"/>
          </p:cNvSpPr>
          <p:nvPr/>
        </p:nvSpPr>
        <p:spPr bwMode="auto">
          <a:xfrm>
            <a:off x="6940233" y="3000854"/>
            <a:ext cx="2180577" cy="923330"/>
          </a:xfrm>
          <a:prstGeom prst="rect">
            <a:avLst/>
          </a:prstGeom>
          <a:solidFill>
            <a:schemeClr val="accent1"/>
          </a:solidFill>
          <a:ln>
            <a:noFill/>
          </a:ln>
        </p:spPr>
        <p:txBody>
          <a:bodyPr wrap="square" anchor="ctr" anchorCtr="1">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None/>
            </a:pPr>
            <a:r>
              <a:rPr lang="en-US" altLang="en-US" sz="1800" dirty="0">
                <a:solidFill>
                  <a:schemeClr val="tx1"/>
                </a:solidFill>
                <a:latin typeface="Calibri" panose="020F0502020204030204" pitchFamily="34" charset="0"/>
              </a:rPr>
              <a:t>Arm A </a:t>
            </a:r>
          </a:p>
          <a:p>
            <a:pPr algn="ctr">
              <a:lnSpc>
                <a:spcPct val="100000"/>
              </a:lnSpc>
              <a:spcBef>
                <a:spcPct val="0"/>
              </a:spcBef>
              <a:spcAft>
                <a:spcPct val="0"/>
              </a:spcAft>
              <a:buClrTx/>
              <a:buNone/>
            </a:pPr>
            <a:r>
              <a:rPr lang="en-US" altLang="en-US" sz="1800" dirty="0">
                <a:solidFill>
                  <a:schemeClr val="tx1"/>
                </a:solidFill>
                <a:latin typeface="Calibri" panose="020F0502020204030204" pitchFamily="34" charset="0"/>
              </a:rPr>
              <a:t>(no strong CYP3A4i)</a:t>
            </a:r>
          </a:p>
          <a:p>
            <a:pPr algn="ctr">
              <a:lnSpc>
                <a:spcPct val="100000"/>
              </a:lnSpc>
              <a:spcBef>
                <a:spcPct val="0"/>
              </a:spcBef>
              <a:spcAft>
                <a:spcPct val="0"/>
              </a:spcAft>
              <a:buClrTx/>
              <a:buNone/>
            </a:pPr>
            <a:r>
              <a:rPr lang="en-US" altLang="en-US" sz="1800" dirty="0">
                <a:solidFill>
                  <a:schemeClr val="tx1"/>
                </a:solidFill>
                <a:latin typeface="Calibri" panose="020F0502020204030204" pitchFamily="34" charset="0"/>
              </a:rPr>
              <a:t>n = 25</a:t>
            </a:r>
          </a:p>
        </p:txBody>
      </p:sp>
      <p:sp>
        <p:nvSpPr>
          <p:cNvPr id="33" name="Rectangle 49">
            <a:extLst>
              <a:ext uri="{FF2B5EF4-FFF2-40B4-BE49-F238E27FC236}">
                <a16:creationId xmlns:a16="http://schemas.microsoft.com/office/drawing/2014/main" id="{D1958446-4639-BE8C-CC73-F721CF793881}"/>
              </a:ext>
            </a:extLst>
          </p:cNvPr>
          <p:cNvSpPr>
            <a:spLocks noChangeArrowheads="1"/>
          </p:cNvSpPr>
          <p:nvPr/>
        </p:nvSpPr>
        <p:spPr bwMode="auto">
          <a:xfrm>
            <a:off x="9372348" y="3000854"/>
            <a:ext cx="2180576" cy="923330"/>
          </a:xfrm>
          <a:prstGeom prst="rect">
            <a:avLst/>
          </a:prstGeom>
          <a:solidFill>
            <a:schemeClr val="accent1"/>
          </a:solidFill>
          <a:ln>
            <a:noFill/>
          </a:ln>
        </p:spPr>
        <p:txBody>
          <a:bodyPr wrap="square" anchor="ctr" anchorCtr="1">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None/>
            </a:pPr>
            <a:r>
              <a:rPr lang="en-US" altLang="en-US" sz="1800" dirty="0">
                <a:solidFill>
                  <a:schemeClr val="tx1"/>
                </a:solidFill>
                <a:latin typeface="Calibri" panose="020F0502020204030204" pitchFamily="34" charset="0"/>
              </a:rPr>
              <a:t>Arm B</a:t>
            </a:r>
          </a:p>
          <a:p>
            <a:pPr algn="ctr">
              <a:lnSpc>
                <a:spcPct val="100000"/>
              </a:lnSpc>
              <a:spcBef>
                <a:spcPct val="0"/>
              </a:spcBef>
              <a:spcAft>
                <a:spcPct val="0"/>
              </a:spcAft>
              <a:buClrTx/>
              <a:buNone/>
            </a:pPr>
            <a:r>
              <a:rPr lang="en-US" altLang="en-US" sz="1800" dirty="0">
                <a:solidFill>
                  <a:schemeClr val="tx1"/>
                </a:solidFill>
                <a:latin typeface="Calibri" panose="020F0502020204030204" pitchFamily="34" charset="0"/>
              </a:rPr>
              <a:t>(+ strong CYP3A4i)</a:t>
            </a:r>
          </a:p>
          <a:p>
            <a:pPr algn="ctr">
              <a:lnSpc>
                <a:spcPct val="100000"/>
              </a:lnSpc>
              <a:spcBef>
                <a:spcPct val="0"/>
              </a:spcBef>
              <a:spcAft>
                <a:spcPct val="0"/>
              </a:spcAft>
              <a:buClrTx/>
              <a:buNone/>
            </a:pPr>
            <a:r>
              <a:rPr lang="en-US" altLang="en-US" sz="1800" dirty="0">
                <a:solidFill>
                  <a:schemeClr val="tx1"/>
                </a:solidFill>
                <a:latin typeface="Calibri" panose="020F0502020204030204" pitchFamily="34" charset="0"/>
              </a:rPr>
              <a:t>n = 26</a:t>
            </a:r>
          </a:p>
        </p:txBody>
      </p:sp>
      <p:cxnSp>
        <p:nvCxnSpPr>
          <p:cNvPr id="35" name="Connector: Curved 34">
            <a:extLst>
              <a:ext uri="{FF2B5EF4-FFF2-40B4-BE49-F238E27FC236}">
                <a16:creationId xmlns:a16="http://schemas.microsoft.com/office/drawing/2014/main" id="{C0A8DFBC-4182-D52E-DE7D-3ECE10B9371D}"/>
              </a:ext>
            </a:extLst>
          </p:cNvPr>
          <p:cNvCxnSpPr>
            <a:stCxn id="17" idx="3"/>
            <a:endCxn id="19" idx="1"/>
          </p:cNvCxnSpPr>
          <p:nvPr/>
        </p:nvCxnSpPr>
        <p:spPr bwMode="auto">
          <a:xfrm flipV="1">
            <a:off x="5257285" y="2151857"/>
            <a:ext cx="1682948" cy="1"/>
          </a:xfrm>
          <a:prstGeom prst="curvedConnector3">
            <a:avLst>
              <a:gd name="adj1" fmla="val 62323"/>
            </a:avLst>
          </a:prstGeom>
          <a:noFill/>
          <a:ln w="28575" cap="flat" cmpd="sng" algn="ctr">
            <a:solidFill>
              <a:schemeClr val="bg1"/>
            </a:solidFill>
            <a:prstDash val="solid"/>
            <a:round/>
            <a:headEnd type="none" w="med" len="med"/>
            <a:tailEnd type="triangle"/>
          </a:ln>
          <a:effectLst/>
        </p:spPr>
      </p:cxnSp>
      <p:cxnSp>
        <p:nvCxnSpPr>
          <p:cNvPr id="39" name="Connector: Curved 38">
            <a:extLst>
              <a:ext uri="{FF2B5EF4-FFF2-40B4-BE49-F238E27FC236}">
                <a16:creationId xmlns:a16="http://schemas.microsoft.com/office/drawing/2014/main" id="{F58220C9-039E-90A7-04CD-4CEEB37D72C9}"/>
              </a:ext>
            </a:extLst>
          </p:cNvPr>
          <p:cNvCxnSpPr>
            <a:cxnSpLocks/>
          </p:cNvCxnSpPr>
          <p:nvPr/>
        </p:nvCxnSpPr>
        <p:spPr bwMode="auto">
          <a:xfrm rot="16200000" flipH="1">
            <a:off x="5176433" y="2599222"/>
            <a:ext cx="1876249" cy="981519"/>
          </a:xfrm>
          <a:prstGeom prst="curvedConnector3">
            <a:avLst>
              <a:gd name="adj1" fmla="val 260"/>
            </a:avLst>
          </a:prstGeom>
          <a:noFill/>
          <a:ln w="28575" cap="flat" cmpd="sng" algn="ctr">
            <a:solidFill>
              <a:schemeClr val="bg1"/>
            </a:solidFill>
            <a:prstDash val="solid"/>
            <a:round/>
            <a:headEnd type="none" w="med" len="med"/>
            <a:tailEnd type="triangle"/>
          </a:ln>
          <a:effectLst/>
        </p:spPr>
      </p:cxnSp>
      <p:sp>
        <p:nvSpPr>
          <p:cNvPr id="4" name="Rectangle 49">
            <a:extLst>
              <a:ext uri="{FF2B5EF4-FFF2-40B4-BE49-F238E27FC236}">
                <a16:creationId xmlns:a16="http://schemas.microsoft.com/office/drawing/2014/main" id="{0E052A57-37F5-D787-E0FD-FFCF4B293610}"/>
              </a:ext>
            </a:extLst>
          </p:cNvPr>
          <p:cNvSpPr>
            <a:spLocks noChangeArrowheads="1"/>
          </p:cNvSpPr>
          <p:nvPr/>
        </p:nvSpPr>
        <p:spPr bwMode="auto">
          <a:xfrm>
            <a:off x="5828077" y="4135193"/>
            <a:ext cx="1554480" cy="923330"/>
          </a:xfrm>
          <a:prstGeom prst="rect">
            <a:avLst/>
          </a:prstGeom>
          <a:solidFill>
            <a:schemeClr val="accent3"/>
          </a:solidFill>
          <a:ln>
            <a:noFill/>
          </a:ln>
        </p:spPr>
        <p:txBody>
          <a:bodyPr wrap="square" anchor="ctr" anchorCtr="1">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None/>
            </a:pPr>
            <a:r>
              <a:rPr lang="en-US" altLang="en-US" sz="1800" dirty="0">
                <a:solidFill>
                  <a:schemeClr val="tx1"/>
                </a:solidFill>
                <a:latin typeface="Calibri" panose="020F0502020204030204" pitchFamily="34" charset="0"/>
              </a:rPr>
              <a:t>No MLLr or m</a:t>
            </a:r>
            <a:r>
              <a:rPr lang="en-US" altLang="en-US" sz="1800" i="1" dirty="0">
                <a:solidFill>
                  <a:schemeClr val="tx1"/>
                </a:solidFill>
                <a:latin typeface="Calibri" panose="020F0502020204030204" pitchFamily="34" charset="0"/>
              </a:rPr>
              <a:t>NPM1</a:t>
            </a:r>
          </a:p>
          <a:p>
            <a:pPr algn="ctr">
              <a:lnSpc>
                <a:spcPct val="100000"/>
              </a:lnSpc>
              <a:spcBef>
                <a:spcPct val="0"/>
              </a:spcBef>
              <a:spcAft>
                <a:spcPct val="0"/>
              </a:spcAft>
              <a:buClrTx/>
              <a:buNone/>
            </a:pPr>
            <a:r>
              <a:rPr lang="en-US" altLang="en-US" sz="1800" dirty="0">
                <a:solidFill>
                  <a:schemeClr val="tx1"/>
                </a:solidFill>
                <a:latin typeface="Calibri" panose="020F0502020204030204" pitchFamily="34" charset="0"/>
              </a:rPr>
              <a:t>n = 8</a:t>
            </a:r>
          </a:p>
        </p:txBody>
      </p:sp>
    </p:spTree>
    <p:extLst>
      <p:ext uri="{BB962C8B-B14F-4D97-AF65-F5344CB8AC3E}">
        <p14:creationId xmlns:p14="http://schemas.microsoft.com/office/powerpoint/2010/main" val="4203971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E869E-B9EB-0E66-0701-EF748FC32F4E}"/>
              </a:ext>
            </a:extLst>
          </p:cNvPr>
          <p:cNvSpPr>
            <a:spLocks noGrp="1"/>
          </p:cNvSpPr>
          <p:nvPr>
            <p:ph type="title"/>
          </p:nvPr>
        </p:nvSpPr>
        <p:spPr/>
        <p:txBody>
          <a:bodyPr/>
          <a:lstStyle/>
          <a:p>
            <a:r>
              <a:rPr lang="en-US" dirty="0"/>
              <a:t>AUGMENT-101: Baseline Characteristics</a:t>
            </a:r>
          </a:p>
        </p:txBody>
      </p:sp>
      <p:sp>
        <p:nvSpPr>
          <p:cNvPr id="6" name="Content Placeholder 5">
            <a:extLst>
              <a:ext uri="{FF2B5EF4-FFF2-40B4-BE49-F238E27FC236}">
                <a16:creationId xmlns:a16="http://schemas.microsoft.com/office/drawing/2014/main" id="{5BEA7BCD-DA1B-6F75-D746-3B0C0AC6979E}"/>
              </a:ext>
            </a:extLst>
          </p:cNvPr>
          <p:cNvSpPr>
            <a:spLocks noGrp="1"/>
          </p:cNvSpPr>
          <p:nvPr>
            <p:ph idx="1"/>
          </p:nvPr>
        </p:nvSpPr>
        <p:spPr>
          <a:xfrm>
            <a:off x="609758" y="1495793"/>
            <a:ext cx="10959916" cy="4650686"/>
          </a:xfrm>
        </p:spPr>
        <p:txBody>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r>
              <a:rPr lang="en-US" sz="2400" dirty="0"/>
              <a:t>Heavily pretreated patient population with a poor prognosis</a:t>
            </a:r>
          </a:p>
        </p:txBody>
      </p:sp>
      <p:sp>
        <p:nvSpPr>
          <p:cNvPr id="8" name="Text Box 11">
            <a:extLst>
              <a:ext uri="{FF2B5EF4-FFF2-40B4-BE49-F238E27FC236}">
                <a16:creationId xmlns:a16="http://schemas.microsoft.com/office/drawing/2014/main" id="{613EC9A5-D429-2D2E-F51E-A1887D82F3FB}"/>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Stein. ASH 2021. Abstr 699.</a:t>
            </a:r>
            <a:endParaRPr lang="en-US" altLang="en-US" sz="1200" b="0" dirty="0">
              <a:solidFill>
                <a:schemeClr val="bg2"/>
              </a:solidFill>
              <a:latin typeface="Calibri" panose="020F0502020204030204" pitchFamily="34" charset="0"/>
            </a:endParaRPr>
          </a:p>
        </p:txBody>
      </p:sp>
      <p:graphicFrame>
        <p:nvGraphicFramePr>
          <p:cNvPr id="7" name="Group 3">
            <a:extLst>
              <a:ext uri="{FF2B5EF4-FFF2-40B4-BE49-F238E27FC236}">
                <a16:creationId xmlns:a16="http://schemas.microsoft.com/office/drawing/2014/main" id="{6E00F636-6020-1A95-C0B3-CBE179813C11}"/>
              </a:ext>
            </a:extLst>
          </p:cNvPr>
          <p:cNvGraphicFramePr>
            <a:graphicFrameLocks/>
          </p:cNvGraphicFramePr>
          <p:nvPr>
            <p:extLst>
              <p:ext uri="{D42A27DB-BD31-4B8C-83A1-F6EECF244321}">
                <p14:modId xmlns:p14="http://schemas.microsoft.com/office/powerpoint/2010/main" val="3024974547"/>
              </p:ext>
            </p:extLst>
          </p:nvPr>
        </p:nvGraphicFramePr>
        <p:xfrm>
          <a:off x="495300" y="1599525"/>
          <a:ext cx="5517258" cy="3627200"/>
        </p:xfrm>
        <a:graphic>
          <a:graphicData uri="http://schemas.openxmlformats.org/drawingml/2006/table">
            <a:tbl>
              <a:tblPr/>
              <a:tblGrid>
                <a:gridCol w="3490586">
                  <a:extLst>
                    <a:ext uri="{9D8B030D-6E8A-4147-A177-3AD203B41FA5}">
                      <a16:colId xmlns:a16="http://schemas.microsoft.com/office/drawing/2014/main" val="20000"/>
                    </a:ext>
                  </a:extLst>
                </a:gridCol>
                <a:gridCol w="2026672">
                  <a:extLst>
                    <a:ext uri="{9D8B030D-6E8A-4147-A177-3AD203B41FA5}">
                      <a16:colId xmlns:a16="http://schemas.microsoft.com/office/drawing/2014/main" val="20001"/>
                    </a:ext>
                  </a:extLst>
                </a:gridCol>
              </a:tblGrid>
              <a:tr h="30109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Baseline 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Safety Population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7432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 yr (range)</a:t>
                      </a:r>
                      <a:endParaRPr kumimoji="0" lang="en-US" sz="1600" b="0" i="0" u="none" strike="noStrike" cap="none" normalizeH="0" baseline="0" dirty="0">
                        <a:ln>
                          <a:noFill/>
                        </a:ln>
                        <a:solidFill>
                          <a:schemeClr val="bg2">
                            <a:lumMod val="10000"/>
                          </a:schemeClr>
                        </a:solidFill>
                        <a:effectLst/>
                        <a:latin typeface="Calibri"/>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47 (1-78)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7432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Female,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37 (63)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6251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ELN prognosis at study entry (n = 36),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Favorable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Intermediate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Adverse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 (39)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5546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Leukemia type,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AML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ALL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MPAL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49 (83)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013701751"/>
                  </a:ext>
                </a:extLst>
              </a:tr>
            </a:tbl>
          </a:graphicData>
        </a:graphic>
      </p:graphicFrame>
      <p:graphicFrame>
        <p:nvGraphicFramePr>
          <p:cNvPr id="10" name="Group 3">
            <a:extLst>
              <a:ext uri="{FF2B5EF4-FFF2-40B4-BE49-F238E27FC236}">
                <a16:creationId xmlns:a16="http://schemas.microsoft.com/office/drawing/2014/main" id="{7E0CB1BE-79C5-66F3-5AF4-A942B5E256E5}"/>
              </a:ext>
            </a:extLst>
          </p:cNvPr>
          <p:cNvGraphicFramePr>
            <a:graphicFrameLocks/>
          </p:cNvGraphicFramePr>
          <p:nvPr>
            <p:extLst>
              <p:ext uri="{D42A27DB-BD31-4B8C-83A1-F6EECF244321}">
                <p14:modId xmlns:p14="http://schemas.microsoft.com/office/powerpoint/2010/main" val="501933080"/>
              </p:ext>
            </p:extLst>
          </p:nvPr>
        </p:nvGraphicFramePr>
        <p:xfrm>
          <a:off x="6219128" y="1599524"/>
          <a:ext cx="5517257" cy="3688128"/>
        </p:xfrm>
        <a:graphic>
          <a:graphicData uri="http://schemas.openxmlformats.org/drawingml/2006/table">
            <a:tbl>
              <a:tblPr/>
              <a:tblGrid>
                <a:gridCol w="3571937">
                  <a:extLst>
                    <a:ext uri="{9D8B030D-6E8A-4147-A177-3AD203B41FA5}">
                      <a16:colId xmlns:a16="http://schemas.microsoft.com/office/drawing/2014/main" val="20000"/>
                    </a:ext>
                  </a:extLst>
                </a:gridCol>
                <a:gridCol w="1945320">
                  <a:extLst>
                    <a:ext uri="{9D8B030D-6E8A-4147-A177-3AD203B41FA5}">
                      <a16:colId xmlns:a16="http://schemas.microsoft.com/office/drawing/2014/main" val="20001"/>
                    </a:ext>
                  </a:extLst>
                </a:gridCol>
              </a:tblGrid>
              <a:tr h="19052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Baseline 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Safety Population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75206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Genetics of enrolled patients,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MLLr (translocations in ≥4 patients)</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9;11</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11;19</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4;11</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11;17</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6;11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a:t>
                      </a:r>
                      <a:r>
                        <a:rPr kumimoji="0" lang="en-US" sz="16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NPM1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Non-MLLr/non-m</a:t>
                      </a:r>
                      <a:r>
                        <a:rPr kumimoji="0" lang="en-US" sz="16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NPM1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38 (64)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70748">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Prior therapies, median (range)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Stem cell transplant,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Venetoclax,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4 (1-12)</a:t>
                      </a:r>
                    </a:p>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25 (42)</a:t>
                      </a:r>
                    </a:p>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35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9191055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212F6-9B90-4F74-515D-3F005DBB8AF5}"/>
              </a:ext>
            </a:extLst>
          </p:cNvPr>
          <p:cNvSpPr>
            <a:spLocks noGrp="1"/>
          </p:cNvSpPr>
          <p:nvPr>
            <p:ph type="title"/>
          </p:nvPr>
        </p:nvSpPr>
        <p:spPr/>
        <p:txBody>
          <a:bodyPr/>
          <a:lstStyle/>
          <a:p>
            <a:r>
              <a:rPr lang="en-US" dirty="0"/>
              <a:t>AUGMENT-101: Safety</a:t>
            </a:r>
          </a:p>
        </p:txBody>
      </p:sp>
      <p:sp>
        <p:nvSpPr>
          <p:cNvPr id="4" name="Content Placeholder 3">
            <a:extLst>
              <a:ext uri="{FF2B5EF4-FFF2-40B4-BE49-F238E27FC236}">
                <a16:creationId xmlns:a16="http://schemas.microsoft.com/office/drawing/2014/main" id="{54B559A6-D196-E2D0-4E3E-E5AF101BF8D2}"/>
              </a:ext>
            </a:extLst>
          </p:cNvPr>
          <p:cNvSpPr>
            <a:spLocks noGrp="1"/>
          </p:cNvSpPr>
          <p:nvPr>
            <p:ph idx="1"/>
          </p:nvPr>
        </p:nvSpPr>
        <p:spPr>
          <a:xfrm>
            <a:off x="604674" y="6038717"/>
            <a:ext cx="10877529" cy="276999"/>
          </a:xfrm>
        </p:spPr>
        <p:txBody>
          <a:bodyPr/>
          <a:lstStyle/>
          <a:p>
            <a:r>
              <a:rPr lang="en-US" sz="2400" dirty="0"/>
              <a:t>Revumenib noted to be well tolerated across all doses</a:t>
            </a:r>
          </a:p>
        </p:txBody>
      </p:sp>
      <p:sp>
        <p:nvSpPr>
          <p:cNvPr id="7" name="Text Box 11">
            <a:extLst>
              <a:ext uri="{FF2B5EF4-FFF2-40B4-BE49-F238E27FC236}">
                <a16:creationId xmlns:a16="http://schemas.microsoft.com/office/drawing/2014/main" id="{898300E7-A219-BEB8-0153-284B73A9DBD5}"/>
              </a:ext>
            </a:extLst>
          </p:cNvPr>
          <p:cNvSpPr txBox="1">
            <a:spLocks noChangeArrowheads="1"/>
          </p:cNvSpPr>
          <p:nvPr/>
        </p:nvSpPr>
        <p:spPr bwMode="auto">
          <a:xfrm>
            <a:off x="414339" y="6379786"/>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Stein. ASH 2021. Abstr 699.</a:t>
            </a:r>
            <a:endParaRPr lang="en-US" altLang="en-US" sz="1200" b="0" dirty="0">
              <a:solidFill>
                <a:schemeClr val="bg2"/>
              </a:solidFill>
              <a:latin typeface="Calibri" panose="020F0502020204030204" pitchFamily="34" charset="0"/>
            </a:endParaRPr>
          </a:p>
        </p:txBody>
      </p:sp>
      <p:graphicFrame>
        <p:nvGraphicFramePr>
          <p:cNvPr id="5" name="Group 3">
            <a:extLst>
              <a:ext uri="{FF2B5EF4-FFF2-40B4-BE49-F238E27FC236}">
                <a16:creationId xmlns:a16="http://schemas.microsoft.com/office/drawing/2014/main" id="{30F6AD74-C575-66F6-1B97-16C68C9AA3BA}"/>
              </a:ext>
            </a:extLst>
          </p:cNvPr>
          <p:cNvGraphicFramePr>
            <a:graphicFrameLocks/>
          </p:cNvGraphicFramePr>
          <p:nvPr>
            <p:extLst>
              <p:ext uri="{D42A27DB-BD31-4B8C-83A1-F6EECF244321}">
                <p14:modId xmlns:p14="http://schemas.microsoft.com/office/powerpoint/2010/main" val="714327465"/>
              </p:ext>
            </p:extLst>
          </p:nvPr>
        </p:nvGraphicFramePr>
        <p:xfrm>
          <a:off x="522288" y="1326915"/>
          <a:ext cx="5376672" cy="4602688"/>
        </p:xfrm>
        <a:graphic>
          <a:graphicData uri="http://schemas.openxmlformats.org/drawingml/2006/table">
            <a:tbl>
              <a:tblPr/>
              <a:tblGrid>
                <a:gridCol w="3401642">
                  <a:extLst>
                    <a:ext uri="{9D8B030D-6E8A-4147-A177-3AD203B41FA5}">
                      <a16:colId xmlns:a16="http://schemas.microsoft.com/office/drawing/2014/main" val="20000"/>
                    </a:ext>
                  </a:extLst>
                </a:gridCol>
                <a:gridCol w="1975030">
                  <a:extLst>
                    <a:ext uri="{9D8B030D-6E8A-4147-A177-3AD203B41FA5}">
                      <a16:colId xmlns:a16="http://schemas.microsoft.com/office/drawing/2014/main" val="20001"/>
                    </a:ext>
                  </a:extLst>
                </a:gridCol>
              </a:tblGrid>
              <a:tr h="13882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Any-Grade TRAE ≥5%,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Safety Population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Patients with ≥1 TRAE</a:t>
                      </a:r>
                      <a:endParaRPr kumimoji="0" lang="en-US" sz="1600" b="0" i="0" u="none" strike="noStrike" cap="none" normalizeH="0" baseline="0" dirty="0">
                        <a:ln>
                          <a:noFill/>
                        </a:ln>
                        <a:solidFill>
                          <a:schemeClr val="bg2">
                            <a:lumMod val="10000"/>
                          </a:schemeClr>
                        </a:solidFill>
                        <a:effectLst/>
                        <a:latin typeface="Calibri"/>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46 (78)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Prolonged QTc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 (49)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Vomiting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01370175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Differentiation syndrome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1201610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86115412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Dysgeusia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50235874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Decreased appetite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1621532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Fatigue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264203359"/>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Hyperphosphatemia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4223029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16454001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Thrombocytopenia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8978026"/>
                  </a:ext>
                </a:extLst>
              </a:tr>
            </a:tbl>
          </a:graphicData>
        </a:graphic>
      </p:graphicFrame>
      <p:graphicFrame>
        <p:nvGraphicFramePr>
          <p:cNvPr id="8" name="Group 3">
            <a:extLst>
              <a:ext uri="{FF2B5EF4-FFF2-40B4-BE49-F238E27FC236}">
                <a16:creationId xmlns:a16="http://schemas.microsoft.com/office/drawing/2014/main" id="{75CF6539-FCD5-BDBF-E1D3-D355A3F8838D}"/>
              </a:ext>
            </a:extLst>
          </p:cNvPr>
          <p:cNvGraphicFramePr>
            <a:graphicFrameLocks/>
          </p:cNvGraphicFramePr>
          <p:nvPr>
            <p:extLst>
              <p:ext uri="{D42A27DB-BD31-4B8C-83A1-F6EECF244321}">
                <p14:modId xmlns:p14="http://schemas.microsoft.com/office/powerpoint/2010/main" val="3653584183"/>
              </p:ext>
            </p:extLst>
          </p:nvPr>
        </p:nvGraphicFramePr>
        <p:xfrm>
          <a:off x="6296026" y="1326915"/>
          <a:ext cx="5438773" cy="4267392"/>
        </p:xfrm>
        <a:graphic>
          <a:graphicData uri="http://schemas.openxmlformats.org/drawingml/2006/table">
            <a:tbl>
              <a:tblPr/>
              <a:tblGrid>
                <a:gridCol w="3440856">
                  <a:extLst>
                    <a:ext uri="{9D8B030D-6E8A-4147-A177-3AD203B41FA5}">
                      <a16:colId xmlns:a16="http://schemas.microsoft.com/office/drawing/2014/main" val="20000"/>
                    </a:ext>
                  </a:extLst>
                </a:gridCol>
                <a:gridCol w="1997917">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Grade ≥3 TRAE,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Safety Population</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Patients with any grade ≥3 TRAE</a:t>
                      </a:r>
                      <a:endParaRPr kumimoji="0" lang="en-US" sz="1600" b="0" i="0" u="none" strike="noStrike" cap="none" normalizeH="0" baseline="0" dirty="0">
                        <a:ln>
                          <a:noFill/>
                        </a:ln>
                        <a:solidFill>
                          <a:schemeClr val="bg2">
                            <a:lumMod val="10000"/>
                          </a:schemeClr>
                        </a:solidFill>
                        <a:effectLst/>
                        <a:latin typeface="Calibri"/>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 (19)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Prolonged QTc*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181573939"/>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Asthenia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81745054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Fatigue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3448694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Febrile 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23179288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Hypokalemia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04673922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52798233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Thrombocytopenia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7812736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TLS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600330929"/>
                  </a:ext>
                </a:extLst>
              </a:tr>
            </a:tbl>
          </a:graphicData>
        </a:graphic>
      </p:graphicFrame>
      <p:sp>
        <p:nvSpPr>
          <p:cNvPr id="10" name="Text Box 30">
            <a:extLst>
              <a:ext uri="{FF2B5EF4-FFF2-40B4-BE49-F238E27FC236}">
                <a16:creationId xmlns:a16="http://schemas.microsoft.com/office/drawing/2014/main" id="{72149317-7754-BBA6-690C-975893177D8F}"/>
              </a:ext>
            </a:extLst>
          </p:cNvPr>
          <p:cNvSpPr txBox="1">
            <a:spLocks noChangeArrowheads="1"/>
          </p:cNvSpPr>
          <p:nvPr/>
        </p:nvSpPr>
        <p:spPr bwMode="auto">
          <a:xfrm>
            <a:off x="6293042" y="5578883"/>
            <a:ext cx="5503672" cy="520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*7% of patients (3/43) reported grade 3 QTc prolongation at doses meeting criteria for RP2D.</a:t>
            </a:r>
            <a:endParaRPr lang="en-US" altLang="en-US" sz="1400" dirty="0">
              <a:solidFill>
                <a:schemeClr val="bg1"/>
              </a:solidFill>
              <a:latin typeface="Calibri" panose="020F0502020204030204" pitchFamily="34" charset="0"/>
            </a:endParaRPr>
          </a:p>
        </p:txBody>
      </p:sp>
    </p:spTree>
    <p:extLst>
      <p:ext uri="{BB962C8B-B14F-4D97-AF65-F5344CB8AC3E}">
        <p14:creationId xmlns:p14="http://schemas.microsoft.com/office/powerpoint/2010/main" val="35644925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7245E0CB-A09A-134D-17EA-477D0CC7B0D3}"/>
              </a:ext>
            </a:extLst>
          </p:cNvPr>
          <p:cNvSpPr>
            <a:spLocks noGrp="1"/>
          </p:cNvSpPr>
          <p:nvPr>
            <p:ph sz="half" idx="2"/>
          </p:nvPr>
        </p:nvSpPr>
        <p:spPr/>
        <p:txBody>
          <a:bodyPr/>
          <a:lstStyle/>
          <a:p>
            <a:r>
              <a:rPr lang="en-US" dirty="0" err="1"/>
              <a:t>Revumenib</a:t>
            </a:r>
            <a:r>
              <a:rPr lang="en-US" dirty="0"/>
              <a:t> with promising antileukemia activity in R/R </a:t>
            </a:r>
            <a:r>
              <a:rPr lang="en-US" dirty="0" err="1"/>
              <a:t>MLLr</a:t>
            </a:r>
            <a:r>
              <a:rPr lang="en-US" dirty="0"/>
              <a:t> and m</a:t>
            </a:r>
            <a:r>
              <a:rPr lang="en-US" i="1" dirty="0"/>
              <a:t>NPM1</a:t>
            </a:r>
            <a:r>
              <a:rPr lang="en-US" dirty="0"/>
              <a:t> acute leukemias</a:t>
            </a:r>
          </a:p>
          <a:p>
            <a:endParaRPr lang="en-US" dirty="0"/>
          </a:p>
        </p:txBody>
      </p:sp>
      <p:sp>
        <p:nvSpPr>
          <p:cNvPr id="2" name="Title 1">
            <a:extLst>
              <a:ext uri="{FF2B5EF4-FFF2-40B4-BE49-F238E27FC236}">
                <a16:creationId xmlns:a16="http://schemas.microsoft.com/office/drawing/2014/main" id="{D24005CE-867B-C348-CBB7-8583DED21B7F}"/>
              </a:ext>
            </a:extLst>
          </p:cNvPr>
          <p:cNvSpPr>
            <a:spLocks noGrp="1"/>
          </p:cNvSpPr>
          <p:nvPr>
            <p:ph type="title"/>
          </p:nvPr>
        </p:nvSpPr>
        <p:spPr/>
        <p:txBody>
          <a:bodyPr/>
          <a:lstStyle/>
          <a:p>
            <a:r>
              <a:rPr lang="en-US" dirty="0"/>
              <a:t>AUGMENT-101: Response Rates</a:t>
            </a:r>
          </a:p>
        </p:txBody>
      </p:sp>
      <p:sp>
        <p:nvSpPr>
          <p:cNvPr id="7" name="Text Box 11">
            <a:extLst>
              <a:ext uri="{FF2B5EF4-FFF2-40B4-BE49-F238E27FC236}">
                <a16:creationId xmlns:a16="http://schemas.microsoft.com/office/drawing/2014/main" id="{47106976-D254-4BB2-F0CC-1999A06E0F03}"/>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Stein. ASH 2021. Abstr 699.</a:t>
            </a:r>
            <a:endParaRPr lang="en-US" altLang="en-US" sz="1200" b="0" dirty="0">
              <a:solidFill>
                <a:schemeClr val="bg2"/>
              </a:solidFill>
              <a:latin typeface="Calibri" panose="020F0502020204030204" pitchFamily="34" charset="0"/>
            </a:endParaRPr>
          </a:p>
        </p:txBody>
      </p:sp>
      <p:graphicFrame>
        <p:nvGraphicFramePr>
          <p:cNvPr id="6" name="Group 3">
            <a:extLst>
              <a:ext uri="{FF2B5EF4-FFF2-40B4-BE49-F238E27FC236}">
                <a16:creationId xmlns:a16="http://schemas.microsoft.com/office/drawing/2014/main" id="{C471EB62-DD34-507E-A375-15ED68984A3B}"/>
              </a:ext>
            </a:extLst>
          </p:cNvPr>
          <p:cNvGraphicFramePr>
            <a:graphicFrameLocks/>
          </p:cNvGraphicFramePr>
          <p:nvPr>
            <p:extLst>
              <p:ext uri="{D42A27DB-BD31-4B8C-83A1-F6EECF244321}">
                <p14:modId xmlns:p14="http://schemas.microsoft.com/office/powerpoint/2010/main" val="2749233408"/>
              </p:ext>
            </p:extLst>
          </p:nvPr>
        </p:nvGraphicFramePr>
        <p:xfrm>
          <a:off x="719328" y="1593005"/>
          <a:ext cx="5376672" cy="4114880"/>
        </p:xfrm>
        <a:graphic>
          <a:graphicData uri="http://schemas.openxmlformats.org/drawingml/2006/table">
            <a:tbl>
              <a:tblPr/>
              <a:tblGrid>
                <a:gridCol w="3847632">
                  <a:extLst>
                    <a:ext uri="{9D8B030D-6E8A-4147-A177-3AD203B41FA5}">
                      <a16:colId xmlns:a16="http://schemas.microsoft.com/office/drawing/2014/main" val="20000"/>
                    </a:ext>
                  </a:extLst>
                </a:gridCol>
                <a:gridCol w="1529040">
                  <a:extLst>
                    <a:ext uri="{9D8B030D-6E8A-4147-A177-3AD203B41FA5}">
                      <a16:colId xmlns:a16="http://schemas.microsoft.com/office/drawing/2014/main" val="20001"/>
                    </a:ext>
                  </a:extLst>
                </a:gridCol>
              </a:tblGrid>
              <a:tr h="53483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Best Response,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Efficacy Population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85177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ORR*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CRh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CRp</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MLFS</a:t>
                      </a:r>
                      <a:endParaRPr kumimoji="0" lang="en-US" sz="16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28 (55)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(16)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534839">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CRc MRD-neg Rate</a:t>
                      </a:r>
                      <a:r>
                        <a:rPr kumimoji="0" lang="en-US" sz="1600" b="0" i="0" u="none" strike="noStrike" kern="1200" cap="none" spc="0" normalizeH="0" baseline="30000" noProof="0" dirty="0">
                          <a:ln>
                            <a:noFill/>
                          </a:ln>
                          <a:solidFill>
                            <a:srgbClr val="455560">
                              <a:lumMod val="10000"/>
                            </a:srgbClr>
                          </a:solidFill>
                          <a:effectLst/>
                          <a:uLnTx/>
                          <a:uFillTx/>
                          <a:latin typeface="Calibri" panose="020F0502020204030204" pitchFamily="34" charset="0"/>
                          <a:ea typeface="+mn-ea"/>
                          <a:cs typeface="+mn-cs"/>
                        </a:rPr>
                        <a: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Within CR/CRh MRD neg (n = 12)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Within CR/CRh/CRp MRD neg (n = 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16 (31)</a:t>
                      </a:r>
                    </a:p>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11 (92)</a:t>
                      </a:r>
                    </a:p>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16 (84)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37637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MLLr ORR* (n = 38)</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CR/CRh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23 (61)</a:t>
                      </a:r>
                    </a:p>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9 (24)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41110810"/>
                  </a:ext>
                </a:extLst>
              </a:tr>
              <a:tr h="37637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a:t>
                      </a:r>
                      <a:r>
                        <a:rPr kumimoji="0" lang="en-US" sz="1600" b="0" i="1"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NPM1</a:t>
                      </a: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 ORR* (n = 13)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CR/CRh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5 (38)</a:t>
                      </a:r>
                    </a:p>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3 (23)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225389357"/>
                  </a:ext>
                </a:extLst>
              </a:tr>
            </a:tbl>
          </a:graphicData>
        </a:graphic>
      </p:graphicFrame>
      <p:sp>
        <p:nvSpPr>
          <p:cNvPr id="9" name="Text Box 30">
            <a:extLst>
              <a:ext uri="{FF2B5EF4-FFF2-40B4-BE49-F238E27FC236}">
                <a16:creationId xmlns:a16="http://schemas.microsoft.com/office/drawing/2014/main" id="{59129E94-2494-11AF-E8AD-5E5DDFCF8F2D}"/>
              </a:ext>
            </a:extLst>
          </p:cNvPr>
          <p:cNvSpPr txBox="1">
            <a:spLocks noChangeArrowheads="1"/>
          </p:cNvSpPr>
          <p:nvPr/>
        </p:nvSpPr>
        <p:spPr bwMode="auto">
          <a:xfrm>
            <a:off x="709796" y="5760453"/>
            <a:ext cx="5503672" cy="520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*ORR = CR + CRh + CRp + MLFS. </a:t>
            </a:r>
            <a:br>
              <a:rPr lang="en-US" altLang="en-US" sz="1400" b="0" dirty="0">
                <a:solidFill>
                  <a:schemeClr val="bg1"/>
                </a:solidFill>
                <a:latin typeface="Calibri" panose="020F0502020204030204" pitchFamily="34" charset="0"/>
              </a:rPr>
            </a:br>
            <a:r>
              <a:rPr lang="en-US" altLang="en-US" sz="1400" b="0" baseline="30000" dirty="0">
                <a:solidFill>
                  <a:schemeClr val="bg1"/>
                </a:solidFill>
                <a:latin typeface="Calibri" panose="020F0502020204030204" pitchFamily="34" charset="0"/>
              </a:rPr>
              <a:t>†</a:t>
            </a:r>
            <a:r>
              <a:rPr lang="en-US" altLang="en-US" sz="1400" b="0" dirty="0">
                <a:solidFill>
                  <a:schemeClr val="bg1"/>
                </a:solidFill>
                <a:latin typeface="Calibri" panose="020F0502020204030204" pitchFamily="34" charset="0"/>
              </a:rPr>
              <a:t>CR + CRh + CRp</a:t>
            </a:r>
            <a:r>
              <a:rPr lang="en-US" altLang="en-US" sz="1400" dirty="0">
                <a:solidFill>
                  <a:schemeClr val="bg1"/>
                </a:solidFill>
                <a:latin typeface="Calibri" panose="020F0502020204030204" pitchFamily="34" charset="0"/>
              </a:rPr>
              <a:t>; MRD assessed locally by PCR or MCF.</a:t>
            </a:r>
            <a:endParaRPr lang="en-US" altLang="en-US" sz="1400" b="0" dirty="0">
              <a:solidFill>
                <a:schemeClr val="bg1"/>
              </a:solidFill>
              <a:latin typeface="Calibri" panose="020F0502020204030204" pitchFamily="34" charset="0"/>
            </a:endParaRPr>
          </a:p>
        </p:txBody>
      </p:sp>
    </p:spTree>
    <p:extLst>
      <p:ext uri="{BB962C8B-B14F-4D97-AF65-F5344CB8AC3E}">
        <p14:creationId xmlns:p14="http://schemas.microsoft.com/office/powerpoint/2010/main" val="8728111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B2307E89-BBC8-D497-758C-E18F8BAAEC13}"/>
              </a:ext>
            </a:extLst>
          </p:cNvPr>
          <p:cNvSpPr>
            <a:spLocks noGrp="1"/>
          </p:cNvSpPr>
          <p:nvPr>
            <p:ph type="title"/>
          </p:nvPr>
        </p:nvSpPr>
        <p:spPr/>
        <p:txBody>
          <a:bodyPr/>
          <a:lstStyle/>
          <a:p>
            <a:r>
              <a:rPr lang="en-US" dirty="0"/>
              <a:t>Gene Expression of Bone Marrow Samples Taken </a:t>
            </a:r>
            <a:br>
              <a:rPr lang="en-US" dirty="0"/>
            </a:br>
            <a:r>
              <a:rPr lang="en-US" dirty="0"/>
              <a:t>at Screening and Cycle 2 Day 1</a:t>
            </a:r>
          </a:p>
        </p:txBody>
      </p:sp>
      <p:sp>
        <p:nvSpPr>
          <p:cNvPr id="7" name="TextBox 6">
            <a:extLst>
              <a:ext uri="{FF2B5EF4-FFF2-40B4-BE49-F238E27FC236}">
                <a16:creationId xmlns:a16="http://schemas.microsoft.com/office/drawing/2014/main" id="{9D02D3CB-F6F9-8A2E-6F64-47619C2AEE6D}"/>
              </a:ext>
            </a:extLst>
          </p:cNvPr>
          <p:cNvSpPr txBox="1"/>
          <p:nvPr/>
        </p:nvSpPr>
        <p:spPr bwMode="auto">
          <a:xfrm>
            <a:off x="744293" y="2486528"/>
            <a:ext cx="50553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Downregulated Leukemogenic Gene Expression</a:t>
            </a:r>
          </a:p>
        </p:txBody>
      </p:sp>
      <p:sp>
        <p:nvSpPr>
          <p:cNvPr id="9" name="Text Box 11">
            <a:extLst>
              <a:ext uri="{FF2B5EF4-FFF2-40B4-BE49-F238E27FC236}">
                <a16:creationId xmlns:a16="http://schemas.microsoft.com/office/drawing/2014/main" id="{B36B8E1B-2410-C52C-F216-1966F9E94F86}"/>
              </a:ext>
            </a:extLst>
          </p:cNvPr>
          <p:cNvSpPr txBox="1">
            <a:spLocks noChangeArrowheads="1"/>
          </p:cNvSpPr>
          <p:nvPr/>
        </p:nvSpPr>
        <p:spPr bwMode="auto">
          <a:xfrm>
            <a:off x="414339" y="6361676"/>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Stein. ASH 2021. Abstr 699.</a:t>
            </a:r>
          </a:p>
        </p:txBody>
      </p:sp>
      <p:sp>
        <p:nvSpPr>
          <p:cNvPr id="31" name="TextBox 30">
            <a:extLst>
              <a:ext uri="{FF2B5EF4-FFF2-40B4-BE49-F238E27FC236}">
                <a16:creationId xmlns:a16="http://schemas.microsoft.com/office/drawing/2014/main" id="{840E0F3E-3707-2228-5134-8B4CA15F694D}"/>
              </a:ext>
            </a:extLst>
          </p:cNvPr>
          <p:cNvSpPr txBox="1"/>
          <p:nvPr/>
        </p:nvSpPr>
        <p:spPr bwMode="auto">
          <a:xfrm>
            <a:off x="1165288" y="2944865"/>
            <a:ext cx="72006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MEIS1</a:t>
            </a:r>
          </a:p>
        </p:txBody>
      </p:sp>
      <p:grpSp>
        <p:nvGrpSpPr>
          <p:cNvPr id="528" name="Group 527">
            <a:extLst>
              <a:ext uri="{FF2B5EF4-FFF2-40B4-BE49-F238E27FC236}">
                <a16:creationId xmlns:a16="http://schemas.microsoft.com/office/drawing/2014/main" id="{D75163E5-4179-58FD-36E0-1FE76D8F4AE0}"/>
              </a:ext>
            </a:extLst>
          </p:cNvPr>
          <p:cNvGrpSpPr/>
          <p:nvPr/>
        </p:nvGrpSpPr>
        <p:grpSpPr>
          <a:xfrm>
            <a:off x="522289" y="3251940"/>
            <a:ext cx="1540079" cy="2151291"/>
            <a:chOff x="302369" y="2975212"/>
            <a:chExt cx="1540079" cy="2151291"/>
          </a:xfrm>
        </p:grpSpPr>
        <p:sp>
          <p:nvSpPr>
            <p:cNvPr id="2" name="Freeform: Shape 1">
              <a:extLst>
                <a:ext uri="{FF2B5EF4-FFF2-40B4-BE49-F238E27FC236}">
                  <a16:creationId xmlns:a16="http://schemas.microsoft.com/office/drawing/2014/main" id="{A0C51E21-ADC2-7A19-6BAD-9C9A27EE0D3C}"/>
                </a:ext>
              </a:extLst>
            </p:cNvPr>
            <p:cNvSpPr/>
            <p:nvPr/>
          </p:nvSpPr>
          <p:spPr bwMode="auto">
            <a:xfrm>
              <a:off x="825690" y="3118513"/>
              <a:ext cx="1016758" cy="1705971"/>
            </a:xfrm>
            <a:custGeom>
              <a:avLst/>
              <a:gdLst>
                <a:gd name="connsiteX0" fmla="*/ 0 w 1016758"/>
                <a:gd name="connsiteY0" fmla="*/ 0 h 1705971"/>
                <a:gd name="connsiteX1" fmla="*/ 0 w 1016758"/>
                <a:gd name="connsiteY1" fmla="*/ 1705971 h 1705971"/>
                <a:gd name="connsiteX2" fmla="*/ 1016758 w 1016758"/>
                <a:gd name="connsiteY2" fmla="*/ 1705971 h 1705971"/>
              </a:gdLst>
              <a:ahLst/>
              <a:cxnLst>
                <a:cxn ang="0">
                  <a:pos x="connsiteX0" y="connsiteY0"/>
                </a:cxn>
                <a:cxn ang="0">
                  <a:pos x="connsiteX1" y="connsiteY1"/>
                </a:cxn>
                <a:cxn ang="0">
                  <a:pos x="connsiteX2" y="connsiteY2"/>
                </a:cxn>
              </a:cxnLst>
              <a:rect l="l" t="t" r="r" b="b"/>
              <a:pathLst>
                <a:path w="1016758" h="1705971">
                  <a:moveTo>
                    <a:pt x="0" y="0"/>
                  </a:moveTo>
                  <a:lnTo>
                    <a:pt x="0" y="1705971"/>
                  </a:lnTo>
                  <a:lnTo>
                    <a:pt x="1016758" y="1705971"/>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2" name="Group 11">
              <a:extLst>
                <a:ext uri="{FF2B5EF4-FFF2-40B4-BE49-F238E27FC236}">
                  <a16:creationId xmlns:a16="http://schemas.microsoft.com/office/drawing/2014/main" id="{B13F0F5B-89F7-1E12-F4A4-CCD275F360F8}"/>
                </a:ext>
              </a:extLst>
            </p:cNvPr>
            <p:cNvGrpSpPr/>
            <p:nvPr/>
          </p:nvGrpSpPr>
          <p:grpSpPr>
            <a:xfrm>
              <a:off x="719138" y="3132160"/>
              <a:ext cx="95534" cy="1692323"/>
              <a:chOff x="348018" y="1869743"/>
              <a:chExt cx="95534" cy="457200"/>
            </a:xfrm>
          </p:grpSpPr>
          <p:cxnSp>
            <p:nvCxnSpPr>
              <p:cNvPr id="4" name="Straight Connector 3">
                <a:extLst>
                  <a:ext uri="{FF2B5EF4-FFF2-40B4-BE49-F238E27FC236}">
                    <a16:creationId xmlns:a16="http://schemas.microsoft.com/office/drawing/2014/main" id="{094A94E5-6C30-0CC6-9F0B-77CD72CBDD6A}"/>
                  </a:ext>
                </a:extLst>
              </p:cNvPr>
              <p:cNvCxnSpPr>
                <a:cxnSpLocks/>
              </p:cNvCxnSpPr>
              <p:nvPr/>
            </p:nvCxnSpPr>
            <p:spPr bwMode="auto">
              <a:xfrm>
                <a:off x="348018" y="1869743"/>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0BA30462-CAF6-F112-FD31-65CD6D39150C}"/>
                  </a:ext>
                </a:extLst>
              </p:cNvPr>
              <p:cNvCxnSpPr>
                <a:cxnSpLocks/>
              </p:cNvCxnSpPr>
              <p:nvPr/>
            </p:nvCxnSpPr>
            <p:spPr bwMode="auto">
              <a:xfrm>
                <a:off x="348018" y="2022143"/>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D8566FC2-5180-8A49-5C7F-65423AB09814}"/>
                  </a:ext>
                </a:extLst>
              </p:cNvPr>
              <p:cNvCxnSpPr>
                <a:cxnSpLocks/>
              </p:cNvCxnSpPr>
              <p:nvPr/>
            </p:nvCxnSpPr>
            <p:spPr bwMode="auto">
              <a:xfrm>
                <a:off x="348018" y="2174543"/>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A69C904B-DA64-6E29-793E-D4E514253C1F}"/>
                  </a:ext>
                </a:extLst>
              </p:cNvPr>
              <p:cNvCxnSpPr>
                <a:cxnSpLocks/>
              </p:cNvCxnSpPr>
              <p:nvPr/>
            </p:nvCxnSpPr>
            <p:spPr bwMode="auto">
              <a:xfrm>
                <a:off x="348018" y="2326943"/>
                <a:ext cx="95534" cy="0"/>
              </a:xfrm>
              <a:prstGeom prst="line">
                <a:avLst/>
              </a:prstGeom>
              <a:noFill/>
              <a:ln w="28575" cap="flat" cmpd="sng" algn="ctr">
                <a:solidFill>
                  <a:schemeClr val="bg1"/>
                </a:solidFill>
                <a:prstDash val="solid"/>
                <a:round/>
                <a:headEnd type="none" w="med" len="med"/>
                <a:tailEnd type="none" w="med" len="med"/>
              </a:ln>
              <a:effectLst/>
            </p:spPr>
          </p:cxnSp>
        </p:grpSp>
        <p:sp>
          <p:nvSpPr>
            <p:cNvPr id="13" name="TextBox 12">
              <a:extLst>
                <a:ext uri="{FF2B5EF4-FFF2-40B4-BE49-F238E27FC236}">
                  <a16:creationId xmlns:a16="http://schemas.microsoft.com/office/drawing/2014/main" id="{F6BCD34E-409E-4A78-39CF-DE9879D48576}"/>
                </a:ext>
              </a:extLst>
            </p:cNvPr>
            <p:cNvSpPr txBox="1"/>
            <p:nvPr/>
          </p:nvSpPr>
          <p:spPr bwMode="auto">
            <a:xfrm>
              <a:off x="445827" y="297521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15" name="TextBox 14">
              <a:extLst>
                <a:ext uri="{FF2B5EF4-FFF2-40B4-BE49-F238E27FC236}">
                  <a16:creationId xmlns:a16="http://schemas.microsoft.com/office/drawing/2014/main" id="{0C0F1CDF-FEA8-518C-E649-D7C19DCBC7F9}"/>
                </a:ext>
              </a:extLst>
            </p:cNvPr>
            <p:cNvSpPr txBox="1"/>
            <p:nvPr/>
          </p:nvSpPr>
          <p:spPr bwMode="auto">
            <a:xfrm>
              <a:off x="445827" y="3550693"/>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17" name="TextBox 16">
              <a:extLst>
                <a:ext uri="{FF2B5EF4-FFF2-40B4-BE49-F238E27FC236}">
                  <a16:creationId xmlns:a16="http://schemas.microsoft.com/office/drawing/2014/main" id="{F4F67139-EACA-4D3A-9330-35D2C3BEA226}"/>
                </a:ext>
              </a:extLst>
            </p:cNvPr>
            <p:cNvSpPr txBox="1"/>
            <p:nvPr/>
          </p:nvSpPr>
          <p:spPr bwMode="auto">
            <a:xfrm>
              <a:off x="524373" y="4105702"/>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19" name="TextBox 18">
              <a:extLst>
                <a:ext uri="{FF2B5EF4-FFF2-40B4-BE49-F238E27FC236}">
                  <a16:creationId xmlns:a16="http://schemas.microsoft.com/office/drawing/2014/main" id="{38302B13-FC0F-079A-196E-36CC74DEBF32}"/>
                </a:ext>
              </a:extLst>
            </p:cNvPr>
            <p:cNvSpPr txBox="1"/>
            <p:nvPr/>
          </p:nvSpPr>
          <p:spPr bwMode="auto">
            <a:xfrm>
              <a:off x="524373" y="4688006"/>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1" name="TextBox 20">
              <a:extLst>
                <a:ext uri="{FF2B5EF4-FFF2-40B4-BE49-F238E27FC236}">
                  <a16:creationId xmlns:a16="http://schemas.microsoft.com/office/drawing/2014/main" id="{9D5050D8-02FA-2A14-63E7-5B4904749F00}"/>
                </a:ext>
              </a:extLst>
            </p:cNvPr>
            <p:cNvSpPr txBox="1"/>
            <p:nvPr/>
          </p:nvSpPr>
          <p:spPr bwMode="auto">
            <a:xfrm rot="16200000">
              <a:off x="-218735" y="3852011"/>
              <a:ext cx="131920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Relative Exposure</a:t>
              </a:r>
            </a:p>
          </p:txBody>
        </p:sp>
        <p:grpSp>
          <p:nvGrpSpPr>
            <p:cNvPr id="25" name="Group 24">
              <a:extLst>
                <a:ext uri="{FF2B5EF4-FFF2-40B4-BE49-F238E27FC236}">
                  <a16:creationId xmlns:a16="http://schemas.microsoft.com/office/drawing/2014/main" id="{1EA8FA96-0ADF-FB12-CA7F-425D8F2DA023}"/>
                </a:ext>
              </a:extLst>
            </p:cNvPr>
            <p:cNvGrpSpPr/>
            <p:nvPr/>
          </p:nvGrpSpPr>
          <p:grpSpPr>
            <a:xfrm rot="5400000">
              <a:off x="1282889" y="4640238"/>
              <a:ext cx="97809" cy="434454"/>
              <a:chOff x="1050878" y="1726442"/>
              <a:chExt cx="88710" cy="152400"/>
            </a:xfrm>
          </p:grpSpPr>
          <p:cxnSp>
            <p:nvCxnSpPr>
              <p:cNvPr id="23" name="Straight Connector 22">
                <a:extLst>
                  <a:ext uri="{FF2B5EF4-FFF2-40B4-BE49-F238E27FC236}">
                    <a16:creationId xmlns:a16="http://schemas.microsoft.com/office/drawing/2014/main" id="{C38FC51C-8DD9-F4CD-C0C0-E18C24AA951D}"/>
                  </a:ext>
                </a:extLst>
              </p:cNvPr>
              <p:cNvCxnSpPr>
                <a:cxnSpLocks/>
              </p:cNvCxnSpPr>
              <p:nvPr/>
            </p:nvCxnSpPr>
            <p:spPr bwMode="auto">
              <a:xfrm>
                <a:off x="1050878" y="1726442"/>
                <a:ext cx="88710"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C7258339-7E42-8FB3-693F-06EA7860D13E}"/>
                  </a:ext>
                </a:extLst>
              </p:cNvPr>
              <p:cNvCxnSpPr>
                <a:cxnSpLocks/>
              </p:cNvCxnSpPr>
              <p:nvPr/>
            </p:nvCxnSpPr>
            <p:spPr bwMode="auto">
              <a:xfrm>
                <a:off x="1050878" y="1878842"/>
                <a:ext cx="88710" cy="0"/>
              </a:xfrm>
              <a:prstGeom prst="line">
                <a:avLst/>
              </a:prstGeom>
              <a:noFill/>
              <a:ln w="28575" cap="flat" cmpd="sng" algn="ctr">
                <a:solidFill>
                  <a:schemeClr val="bg1"/>
                </a:solidFill>
                <a:prstDash val="solid"/>
                <a:round/>
                <a:headEnd type="none" w="med" len="med"/>
                <a:tailEnd type="none" w="med" len="med"/>
              </a:ln>
              <a:effectLst/>
            </p:spPr>
          </p:cxnSp>
        </p:grpSp>
        <p:sp>
          <p:nvSpPr>
            <p:cNvPr id="27" name="TextBox 26">
              <a:extLst>
                <a:ext uri="{FF2B5EF4-FFF2-40B4-BE49-F238E27FC236}">
                  <a16:creationId xmlns:a16="http://schemas.microsoft.com/office/drawing/2014/main" id="{1B084848-00D9-79AA-4FC9-70CA70B6E5E5}"/>
                </a:ext>
              </a:extLst>
            </p:cNvPr>
            <p:cNvSpPr txBox="1"/>
            <p:nvPr/>
          </p:nvSpPr>
          <p:spPr bwMode="auto">
            <a:xfrm>
              <a:off x="824813" y="4847230"/>
              <a:ext cx="6109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Screen</a:t>
              </a:r>
            </a:p>
          </p:txBody>
        </p:sp>
        <p:sp>
          <p:nvSpPr>
            <p:cNvPr id="29" name="TextBox 28">
              <a:extLst>
                <a:ext uri="{FF2B5EF4-FFF2-40B4-BE49-F238E27FC236}">
                  <a16:creationId xmlns:a16="http://schemas.microsoft.com/office/drawing/2014/main" id="{BAB5402F-49D8-AD90-D097-9E1A0B629CE8}"/>
                </a:ext>
              </a:extLst>
            </p:cNvPr>
            <p:cNvSpPr txBox="1"/>
            <p:nvPr/>
          </p:nvSpPr>
          <p:spPr bwMode="auto">
            <a:xfrm>
              <a:off x="1311583" y="4849504"/>
              <a:ext cx="52129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C2D1</a:t>
              </a:r>
            </a:p>
          </p:txBody>
        </p:sp>
        <p:grpSp>
          <p:nvGrpSpPr>
            <p:cNvPr id="116" name="Group 115">
              <a:extLst>
                <a:ext uri="{FF2B5EF4-FFF2-40B4-BE49-F238E27FC236}">
                  <a16:creationId xmlns:a16="http://schemas.microsoft.com/office/drawing/2014/main" id="{41EB4C4D-D160-BCCA-DDE2-324D36CEF3BA}"/>
                </a:ext>
              </a:extLst>
            </p:cNvPr>
            <p:cNvGrpSpPr/>
            <p:nvPr/>
          </p:nvGrpSpPr>
          <p:grpSpPr>
            <a:xfrm>
              <a:off x="1113064" y="3303814"/>
              <a:ext cx="425626" cy="1502229"/>
              <a:chOff x="1113064" y="3303814"/>
              <a:chExt cx="425626" cy="1502229"/>
            </a:xfrm>
          </p:grpSpPr>
          <p:cxnSp>
            <p:nvCxnSpPr>
              <p:cNvPr id="78" name="Straight Connector 77">
                <a:extLst>
                  <a:ext uri="{FF2B5EF4-FFF2-40B4-BE49-F238E27FC236}">
                    <a16:creationId xmlns:a16="http://schemas.microsoft.com/office/drawing/2014/main" id="{1A8E39E6-F882-22EF-9143-D82FCCA0A22F}"/>
                  </a:ext>
                </a:extLst>
              </p:cNvPr>
              <p:cNvCxnSpPr>
                <a:cxnSpLocks/>
              </p:cNvCxnSpPr>
              <p:nvPr/>
            </p:nvCxnSpPr>
            <p:spPr bwMode="auto">
              <a:xfrm>
                <a:off x="1129393" y="3320143"/>
                <a:ext cx="400050" cy="805543"/>
              </a:xfrm>
              <a:prstGeom prst="line">
                <a:avLst/>
              </a:prstGeom>
              <a:noFill/>
              <a:ln w="12700" cap="flat" cmpd="sng" algn="ctr">
                <a:solidFill>
                  <a:schemeClr val="bg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AA6FC12D-67AD-AB86-C034-A345AD01149C}"/>
                  </a:ext>
                </a:extLst>
              </p:cNvPr>
              <p:cNvCxnSpPr>
                <a:cxnSpLocks/>
                <a:endCxn id="67" idx="0"/>
              </p:cNvCxnSpPr>
              <p:nvPr/>
            </p:nvCxnSpPr>
            <p:spPr bwMode="auto">
              <a:xfrm>
                <a:off x="1113064" y="3303814"/>
                <a:ext cx="425626" cy="1317761"/>
              </a:xfrm>
              <a:prstGeom prst="line">
                <a:avLst/>
              </a:prstGeom>
              <a:noFill/>
              <a:ln w="12700" cap="flat" cmpd="sng" algn="ctr">
                <a:solidFill>
                  <a:schemeClr val="bg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C75D0F79-1EA3-AFD9-E2B4-2AC3E13AC6E1}"/>
                  </a:ext>
                </a:extLst>
              </p:cNvPr>
              <p:cNvCxnSpPr>
                <a:cxnSpLocks/>
              </p:cNvCxnSpPr>
              <p:nvPr/>
            </p:nvCxnSpPr>
            <p:spPr bwMode="auto">
              <a:xfrm>
                <a:off x="1123852" y="3321652"/>
                <a:ext cx="398509" cy="1416944"/>
              </a:xfrm>
              <a:prstGeom prst="line">
                <a:avLst/>
              </a:prstGeom>
              <a:noFill/>
              <a:ln w="12700" cap="flat" cmpd="sng" algn="ctr">
                <a:solidFill>
                  <a:schemeClr val="bg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7C5A8138-89F3-F415-47EE-091595463920}"/>
                  </a:ext>
                </a:extLst>
              </p:cNvPr>
              <p:cNvCxnSpPr>
                <a:cxnSpLocks/>
                <a:stCxn id="58" idx="7"/>
              </p:cNvCxnSpPr>
              <p:nvPr/>
            </p:nvCxnSpPr>
            <p:spPr bwMode="auto">
              <a:xfrm>
                <a:off x="1126671" y="4530490"/>
                <a:ext cx="408215" cy="272832"/>
              </a:xfrm>
              <a:prstGeom prst="line">
                <a:avLst/>
              </a:prstGeom>
              <a:noFill/>
              <a:ln w="12700" cap="flat" cmpd="sng" algn="ctr">
                <a:solidFill>
                  <a:schemeClr val="bg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7A17DA8A-A35B-2606-CA3B-60427A0DECC0}"/>
                  </a:ext>
                </a:extLst>
              </p:cNvPr>
              <p:cNvCxnSpPr>
                <a:cxnSpLocks/>
              </p:cNvCxnSpPr>
              <p:nvPr/>
            </p:nvCxnSpPr>
            <p:spPr bwMode="auto">
              <a:xfrm>
                <a:off x="1143000" y="4577443"/>
                <a:ext cx="394607" cy="228600"/>
              </a:xfrm>
              <a:prstGeom prst="line">
                <a:avLst/>
              </a:prstGeom>
              <a:noFill/>
              <a:ln w="12700"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D8055B9A-D178-848B-638F-7EB321358824}"/>
                  </a:ext>
                </a:extLst>
              </p:cNvPr>
              <p:cNvCxnSpPr>
                <a:cxnSpLocks/>
                <a:stCxn id="60" idx="6"/>
              </p:cNvCxnSpPr>
              <p:nvPr/>
            </p:nvCxnSpPr>
            <p:spPr bwMode="auto">
              <a:xfrm>
                <a:off x="1134738" y="4744598"/>
                <a:ext cx="400148" cy="50559"/>
              </a:xfrm>
              <a:prstGeom prst="line">
                <a:avLst/>
              </a:prstGeom>
              <a:noFill/>
              <a:ln w="12700" cap="flat" cmpd="sng" algn="ctr">
                <a:solidFill>
                  <a:schemeClr val="bg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26B3BF19-2554-30AF-B586-55C1D318A7EC}"/>
                  </a:ext>
                </a:extLst>
              </p:cNvPr>
              <p:cNvCxnSpPr>
                <a:cxnSpLocks/>
                <a:endCxn id="75" idx="1"/>
              </p:cNvCxnSpPr>
              <p:nvPr/>
            </p:nvCxnSpPr>
            <p:spPr bwMode="auto">
              <a:xfrm>
                <a:off x="1113064" y="4231133"/>
                <a:ext cx="406150" cy="545401"/>
              </a:xfrm>
              <a:prstGeom prst="line">
                <a:avLst/>
              </a:prstGeom>
              <a:noFill/>
              <a:ln w="12700" cap="flat" cmpd="sng" algn="ctr">
                <a:solidFill>
                  <a:schemeClr val="bg1"/>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78F503C7-FAD0-75EC-C297-92C1BC9CD855}"/>
                  </a:ext>
                </a:extLst>
              </p:cNvPr>
              <p:cNvCxnSpPr>
                <a:cxnSpLocks/>
                <a:endCxn id="73" idx="1"/>
              </p:cNvCxnSpPr>
              <p:nvPr/>
            </p:nvCxnSpPr>
            <p:spPr bwMode="auto">
              <a:xfrm>
                <a:off x="1115785" y="4383533"/>
                <a:ext cx="403429" cy="376475"/>
              </a:xfrm>
              <a:prstGeom prst="line">
                <a:avLst/>
              </a:prstGeom>
              <a:noFill/>
              <a:ln w="12700" cap="flat" cmpd="sng" algn="ctr">
                <a:solidFill>
                  <a:schemeClr val="bg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E0D93085-9F1D-F573-15A4-2DBD16E48751}"/>
                  </a:ext>
                </a:extLst>
              </p:cNvPr>
              <p:cNvCxnSpPr>
                <a:cxnSpLocks/>
                <a:endCxn id="75" idx="2"/>
              </p:cNvCxnSpPr>
              <p:nvPr/>
            </p:nvCxnSpPr>
            <p:spPr bwMode="auto">
              <a:xfrm>
                <a:off x="1115785" y="4443404"/>
                <a:ext cx="395362" cy="352606"/>
              </a:xfrm>
              <a:prstGeom prst="line">
                <a:avLst/>
              </a:prstGeom>
              <a:noFill/>
              <a:ln w="12700" cap="flat" cmpd="sng" algn="ctr">
                <a:solidFill>
                  <a:schemeClr val="bg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66681CC4-0356-2614-3D62-74BDF4B24973}"/>
                  </a:ext>
                </a:extLst>
              </p:cNvPr>
              <p:cNvCxnSpPr>
                <a:cxnSpLocks/>
                <a:endCxn id="75" idx="0"/>
              </p:cNvCxnSpPr>
              <p:nvPr/>
            </p:nvCxnSpPr>
            <p:spPr bwMode="auto">
              <a:xfrm>
                <a:off x="1113064" y="4043354"/>
                <a:ext cx="425626" cy="725113"/>
              </a:xfrm>
              <a:prstGeom prst="line">
                <a:avLst/>
              </a:prstGeom>
              <a:noFill/>
              <a:ln w="12700" cap="flat" cmpd="sng" algn="ctr">
                <a:solidFill>
                  <a:schemeClr val="bg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2149D52E-E408-2DDF-71F8-F3B25D33ED76}"/>
                  </a:ext>
                </a:extLst>
              </p:cNvPr>
              <p:cNvCxnSpPr>
                <a:cxnSpLocks/>
                <a:endCxn id="69" idx="2"/>
              </p:cNvCxnSpPr>
              <p:nvPr/>
            </p:nvCxnSpPr>
            <p:spPr bwMode="auto">
              <a:xfrm>
                <a:off x="1132114" y="3975318"/>
                <a:ext cx="379033" cy="708688"/>
              </a:xfrm>
              <a:prstGeom prst="line">
                <a:avLst/>
              </a:prstGeom>
              <a:noFill/>
              <a:ln w="12700" cap="flat" cmpd="sng" algn="ctr">
                <a:solidFill>
                  <a:schemeClr val="bg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90301D4A-0E9C-10B7-244D-6A4BD4EC699B}"/>
                  </a:ext>
                </a:extLst>
              </p:cNvPr>
              <p:cNvCxnSpPr>
                <a:cxnSpLocks/>
                <a:stCxn id="56" idx="6"/>
                <a:endCxn id="69" idx="2"/>
              </p:cNvCxnSpPr>
              <p:nvPr/>
            </p:nvCxnSpPr>
            <p:spPr bwMode="auto">
              <a:xfrm>
                <a:off x="1134738" y="4581181"/>
                <a:ext cx="376409" cy="102825"/>
              </a:xfrm>
              <a:prstGeom prst="line">
                <a:avLst/>
              </a:prstGeom>
              <a:noFill/>
              <a:ln w="12700" cap="flat" cmpd="sng" algn="ctr">
                <a:solidFill>
                  <a:schemeClr val="bg1"/>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A3D083D6-D22B-3097-344A-A90C212D7106}"/>
                  </a:ext>
                </a:extLst>
              </p:cNvPr>
              <p:cNvCxnSpPr>
                <a:cxnSpLocks/>
              </p:cNvCxnSpPr>
              <p:nvPr/>
            </p:nvCxnSpPr>
            <p:spPr bwMode="auto">
              <a:xfrm>
                <a:off x="1113064" y="3850133"/>
                <a:ext cx="389165" cy="860660"/>
              </a:xfrm>
              <a:prstGeom prst="line">
                <a:avLst/>
              </a:prstGeom>
              <a:noFill/>
              <a:ln w="12700" cap="flat" cmpd="sng" algn="ctr">
                <a:solidFill>
                  <a:schemeClr val="bg1"/>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17375011-B47F-0F1E-430A-F67669C4D3EF}"/>
                  </a:ext>
                </a:extLst>
              </p:cNvPr>
              <p:cNvCxnSpPr>
                <a:cxnSpLocks/>
                <a:endCxn id="73" idx="1"/>
              </p:cNvCxnSpPr>
              <p:nvPr/>
            </p:nvCxnSpPr>
            <p:spPr bwMode="auto">
              <a:xfrm>
                <a:off x="1126672" y="3812033"/>
                <a:ext cx="392542" cy="947975"/>
              </a:xfrm>
              <a:prstGeom prst="line">
                <a:avLst/>
              </a:prstGeom>
              <a:noFill/>
              <a:ln w="12700" cap="flat" cmpd="sng" algn="ctr">
                <a:solidFill>
                  <a:schemeClr val="bg1"/>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235AE684-2BDA-2668-2E50-90B36722C666}"/>
                  </a:ext>
                </a:extLst>
              </p:cNvPr>
              <p:cNvCxnSpPr>
                <a:cxnSpLocks/>
                <a:endCxn id="75" idx="1"/>
              </p:cNvCxnSpPr>
              <p:nvPr/>
            </p:nvCxnSpPr>
            <p:spPr bwMode="auto">
              <a:xfrm>
                <a:off x="1121229" y="3844690"/>
                <a:ext cx="397985" cy="931844"/>
              </a:xfrm>
              <a:prstGeom prst="line">
                <a:avLst/>
              </a:prstGeom>
              <a:noFill/>
              <a:ln w="12700" cap="flat" cmpd="sng" algn="ctr">
                <a:solidFill>
                  <a:schemeClr val="bg1"/>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9F0CE65C-44EF-1C76-1180-1A2BCF57A8DC}"/>
                  </a:ext>
                </a:extLst>
              </p:cNvPr>
              <p:cNvCxnSpPr>
                <a:cxnSpLocks/>
                <a:endCxn id="63" idx="2"/>
              </p:cNvCxnSpPr>
              <p:nvPr/>
            </p:nvCxnSpPr>
            <p:spPr bwMode="auto">
              <a:xfrm flipV="1">
                <a:off x="1123852" y="3969745"/>
                <a:ext cx="387295" cy="12853"/>
              </a:xfrm>
              <a:prstGeom prst="line">
                <a:avLst/>
              </a:prstGeom>
              <a:noFill/>
              <a:ln w="12700" cap="flat" cmpd="sng" algn="ctr">
                <a:solidFill>
                  <a:schemeClr val="bg1"/>
                </a:solidFill>
                <a:prstDash val="solid"/>
                <a:round/>
                <a:headEnd type="none" w="med" len="med"/>
                <a:tailEnd type="none" w="med" len="med"/>
              </a:ln>
              <a:effectLst/>
            </p:spPr>
          </p:cxnSp>
        </p:grpSp>
        <p:grpSp>
          <p:nvGrpSpPr>
            <p:cNvPr id="61" name="Group 60">
              <a:extLst>
                <a:ext uri="{FF2B5EF4-FFF2-40B4-BE49-F238E27FC236}">
                  <a16:creationId xmlns:a16="http://schemas.microsoft.com/office/drawing/2014/main" id="{253FF72B-43E6-970E-6CD5-E22B42623F1C}"/>
                </a:ext>
              </a:extLst>
            </p:cNvPr>
            <p:cNvGrpSpPr/>
            <p:nvPr/>
          </p:nvGrpSpPr>
          <p:grpSpPr>
            <a:xfrm>
              <a:off x="1079653" y="3249976"/>
              <a:ext cx="55085" cy="1522164"/>
              <a:chOff x="1079653" y="3249976"/>
              <a:chExt cx="55085" cy="1522164"/>
            </a:xfrm>
          </p:grpSpPr>
          <p:sp>
            <p:nvSpPr>
              <p:cNvPr id="32" name="Oval 31">
                <a:extLst>
                  <a:ext uri="{FF2B5EF4-FFF2-40B4-BE49-F238E27FC236}">
                    <a16:creationId xmlns:a16="http://schemas.microsoft.com/office/drawing/2014/main" id="{DEB9B906-CF31-B798-F37B-0F286C35FD2F}"/>
                  </a:ext>
                </a:extLst>
              </p:cNvPr>
              <p:cNvSpPr/>
              <p:nvPr/>
            </p:nvSpPr>
            <p:spPr bwMode="auto">
              <a:xfrm>
                <a:off x="1079653" y="3249976"/>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 name="Oval 33">
                <a:extLst>
                  <a:ext uri="{FF2B5EF4-FFF2-40B4-BE49-F238E27FC236}">
                    <a16:creationId xmlns:a16="http://schemas.microsoft.com/office/drawing/2014/main" id="{42023C7D-FDD2-170D-FFB9-B4D104D55232}"/>
                  </a:ext>
                </a:extLst>
              </p:cNvPr>
              <p:cNvSpPr/>
              <p:nvPr/>
            </p:nvSpPr>
            <p:spPr bwMode="auto">
              <a:xfrm>
                <a:off x="1079653" y="3299552"/>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 name="Oval 35">
                <a:extLst>
                  <a:ext uri="{FF2B5EF4-FFF2-40B4-BE49-F238E27FC236}">
                    <a16:creationId xmlns:a16="http://schemas.microsoft.com/office/drawing/2014/main" id="{028FBBA1-93D6-DF57-5E6B-72D6E0711025}"/>
                  </a:ext>
                </a:extLst>
              </p:cNvPr>
              <p:cNvSpPr/>
              <p:nvPr/>
            </p:nvSpPr>
            <p:spPr bwMode="auto">
              <a:xfrm>
                <a:off x="1079653" y="3742063"/>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 name="Oval 37">
                <a:extLst>
                  <a:ext uri="{FF2B5EF4-FFF2-40B4-BE49-F238E27FC236}">
                    <a16:creationId xmlns:a16="http://schemas.microsoft.com/office/drawing/2014/main" id="{32BFCD32-864D-720F-0B7C-8DE8F2C6E674}"/>
                  </a:ext>
                </a:extLst>
              </p:cNvPr>
              <p:cNvSpPr/>
              <p:nvPr/>
            </p:nvSpPr>
            <p:spPr bwMode="auto">
              <a:xfrm>
                <a:off x="1079653" y="3780621"/>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 name="Oval 39">
                <a:extLst>
                  <a:ext uri="{FF2B5EF4-FFF2-40B4-BE49-F238E27FC236}">
                    <a16:creationId xmlns:a16="http://schemas.microsoft.com/office/drawing/2014/main" id="{11D0715A-D022-100F-7B48-30F1270E4E69}"/>
                  </a:ext>
                </a:extLst>
              </p:cNvPr>
              <p:cNvSpPr/>
              <p:nvPr/>
            </p:nvSpPr>
            <p:spPr bwMode="auto">
              <a:xfrm>
                <a:off x="1079653" y="3811836"/>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2" name="Oval 41">
                <a:extLst>
                  <a:ext uri="{FF2B5EF4-FFF2-40B4-BE49-F238E27FC236}">
                    <a16:creationId xmlns:a16="http://schemas.microsoft.com/office/drawing/2014/main" id="{9881D150-598D-D5A0-8E6C-13B315DFC7FD}"/>
                  </a:ext>
                </a:extLst>
              </p:cNvPr>
              <p:cNvSpPr/>
              <p:nvPr/>
            </p:nvSpPr>
            <p:spPr bwMode="auto">
              <a:xfrm>
                <a:off x="1079653" y="3905479"/>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 name="Oval 43">
                <a:extLst>
                  <a:ext uri="{FF2B5EF4-FFF2-40B4-BE49-F238E27FC236}">
                    <a16:creationId xmlns:a16="http://schemas.microsoft.com/office/drawing/2014/main" id="{1F219FF1-E093-2A0D-C1FE-28DFEA1AAD62}"/>
                  </a:ext>
                </a:extLst>
              </p:cNvPr>
              <p:cNvSpPr/>
              <p:nvPr/>
            </p:nvSpPr>
            <p:spPr bwMode="auto">
              <a:xfrm>
                <a:off x="1079653" y="3955055"/>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6" name="Oval 45">
                <a:extLst>
                  <a:ext uri="{FF2B5EF4-FFF2-40B4-BE49-F238E27FC236}">
                    <a16:creationId xmlns:a16="http://schemas.microsoft.com/office/drawing/2014/main" id="{174B1004-7D53-613E-0958-29732585A37E}"/>
                  </a:ext>
                </a:extLst>
              </p:cNvPr>
              <p:cNvSpPr/>
              <p:nvPr/>
            </p:nvSpPr>
            <p:spPr bwMode="auto">
              <a:xfrm>
                <a:off x="1079653" y="4015648"/>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8" name="Oval 47">
                <a:extLst>
                  <a:ext uri="{FF2B5EF4-FFF2-40B4-BE49-F238E27FC236}">
                    <a16:creationId xmlns:a16="http://schemas.microsoft.com/office/drawing/2014/main" id="{323253BB-674A-ADCD-7FC2-15F6755957DA}"/>
                  </a:ext>
                </a:extLst>
              </p:cNvPr>
              <p:cNvSpPr/>
              <p:nvPr/>
            </p:nvSpPr>
            <p:spPr bwMode="auto">
              <a:xfrm>
                <a:off x="1079653" y="4193755"/>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 name="Oval 49">
                <a:extLst>
                  <a:ext uri="{FF2B5EF4-FFF2-40B4-BE49-F238E27FC236}">
                    <a16:creationId xmlns:a16="http://schemas.microsoft.com/office/drawing/2014/main" id="{D48B455D-AF60-FC7F-8E49-6A66F6CEDDE2}"/>
                  </a:ext>
                </a:extLst>
              </p:cNvPr>
              <p:cNvSpPr/>
              <p:nvPr/>
            </p:nvSpPr>
            <p:spPr bwMode="auto">
              <a:xfrm>
                <a:off x="1079653" y="4357171"/>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2" name="Oval 51">
                <a:extLst>
                  <a:ext uri="{FF2B5EF4-FFF2-40B4-BE49-F238E27FC236}">
                    <a16:creationId xmlns:a16="http://schemas.microsoft.com/office/drawing/2014/main" id="{20577881-BFA5-D058-F757-73C25468D78C}"/>
                  </a:ext>
                </a:extLst>
              </p:cNvPr>
              <p:cNvSpPr/>
              <p:nvPr/>
            </p:nvSpPr>
            <p:spPr bwMode="auto">
              <a:xfrm>
                <a:off x="1079653" y="4483865"/>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4" name="Oval 53">
                <a:extLst>
                  <a:ext uri="{FF2B5EF4-FFF2-40B4-BE49-F238E27FC236}">
                    <a16:creationId xmlns:a16="http://schemas.microsoft.com/office/drawing/2014/main" id="{775B4A40-07EA-AB3C-9A01-8661E3940BA9}"/>
                  </a:ext>
                </a:extLst>
              </p:cNvPr>
              <p:cNvSpPr/>
              <p:nvPr/>
            </p:nvSpPr>
            <p:spPr bwMode="auto">
              <a:xfrm>
                <a:off x="1079653" y="4408583"/>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6" name="Oval 55">
                <a:extLst>
                  <a:ext uri="{FF2B5EF4-FFF2-40B4-BE49-F238E27FC236}">
                    <a16:creationId xmlns:a16="http://schemas.microsoft.com/office/drawing/2014/main" id="{C3A3CA7D-9159-22AA-8D04-9529CDAF2031}"/>
                  </a:ext>
                </a:extLst>
              </p:cNvPr>
              <p:cNvSpPr/>
              <p:nvPr/>
            </p:nvSpPr>
            <p:spPr bwMode="auto">
              <a:xfrm>
                <a:off x="1079653" y="4553638"/>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8" name="Oval 57">
                <a:extLst>
                  <a:ext uri="{FF2B5EF4-FFF2-40B4-BE49-F238E27FC236}">
                    <a16:creationId xmlns:a16="http://schemas.microsoft.com/office/drawing/2014/main" id="{1296667B-E753-CCEA-889C-078A2D13386D}"/>
                  </a:ext>
                </a:extLst>
              </p:cNvPr>
              <p:cNvSpPr/>
              <p:nvPr/>
            </p:nvSpPr>
            <p:spPr bwMode="auto">
              <a:xfrm>
                <a:off x="1079653" y="4522423"/>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0" name="Oval 59">
                <a:extLst>
                  <a:ext uri="{FF2B5EF4-FFF2-40B4-BE49-F238E27FC236}">
                    <a16:creationId xmlns:a16="http://schemas.microsoft.com/office/drawing/2014/main" id="{614C2B4D-1184-AF4F-765F-7E8D3E29EC5B}"/>
                  </a:ext>
                </a:extLst>
              </p:cNvPr>
              <p:cNvSpPr/>
              <p:nvPr/>
            </p:nvSpPr>
            <p:spPr bwMode="auto">
              <a:xfrm>
                <a:off x="1079653" y="4717055"/>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6" name="Group 75">
              <a:extLst>
                <a:ext uri="{FF2B5EF4-FFF2-40B4-BE49-F238E27FC236}">
                  <a16:creationId xmlns:a16="http://schemas.microsoft.com/office/drawing/2014/main" id="{C24AAD60-42DB-AE6D-7ABF-B1E5E25C87BA}"/>
                </a:ext>
              </a:extLst>
            </p:cNvPr>
            <p:cNvGrpSpPr/>
            <p:nvPr/>
          </p:nvGrpSpPr>
          <p:grpSpPr>
            <a:xfrm>
              <a:off x="1511147" y="3942202"/>
              <a:ext cx="55085" cy="881350"/>
              <a:chOff x="1511147" y="3942202"/>
              <a:chExt cx="55085" cy="881350"/>
            </a:xfrm>
          </p:grpSpPr>
          <p:sp>
            <p:nvSpPr>
              <p:cNvPr id="63" name="Oval 62">
                <a:extLst>
                  <a:ext uri="{FF2B5EF4-FFF2-40B4-BE49-F238E27FC236}">
                    <a16:creationId xmlns:a16="http://schemas.microsoft.com/office/drawing/2014/main" id="{68FAF405-281D-48F4-01D2-8AAE5C10A03A}"/>
                  </a:ext>
                </a:extLst>
              </p:cNvPr>
              <p:cNvSpPr/>
              <p:nvPr/>
            </p:nvSpPr>
            <p:spPr bwMode="auto">
              <a:xfrm>
                <a:off x="1511147" y="3942202"/>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 name="Oval 64">
                <a:extLst>
                  <a:ext uri="{FF2B5EF4-FFF2-40B4-BE49-F238E27FC236}">
                    <a16:creationId xmlns:a16="http://schemas.microsoft.com/office/drawing/2014/main" id="{4124862A-DEC9-F8F9-34CA-963F7D11A0F6}"/>
                  </a:ext>
                </a:extLst>
              </p:cNvPr>
              <p:cNvSpPr/>
              <p:nvPr/>
            </p:nvSpPr>
            <p:spPr bwMode="auto">
              <a:xfrm>
                <a:off x="1511147" y="4123980"/>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7" name="Oval 66">
                <a:extLst>
                  <a:ext uri="{FF2B5EF4-FFF2-40B4-BE49-F238E27FC236}">
                    <a16:creationId xmlns:a16="http://schemas.microsoft.com/office/drawing/2014/main" id="{FFC2DB1A-1C5F-A912-3DA5-65DAA2AB0D27}"/>
                  </a:ext>
                </a:extLst>
              </p:cNvPr>
              <p:cNvSpPr/>
              <p:nvPr/>
            </p:nvSpPr>
            <p:spPr bwMode="auto">
              <a:xfrm>
                <a:off x="1511147" y="4621575"/>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 name="Oval 68">
                <a:extLst>
                  <a:ext uri="{FF2B5EF4-FFF2-40B4-BE49-F238E27FC236}">
                    <a16:creationId xmlns:a16="http://schemas.microsoft.com/office/drawing/2014/main" id="{7E8F3683-91C9-BB9C-9755-1B6524B9B461}"/>
                  </a:ext>
                </a:extLst>
              </p:cNvPr>
              <p:cNvSpPr/>
              <p:nvPr/>
            </p:nvSpPr>
            <p:spPr bwMode="auto">
              <a:xfrm>
                <a:off x="1511147" y="4656463"/>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 name="Oval 70">
                <a:extLst>
                  <a:ext uri="{FF2B5EF4-FFF2-40B4-BE49-F238E27FC236}">
                    <a16:creationId xmlns:a16="http://schemas.microsoft.com/office/drawing/2014/main" id="{F68C44CF-A759-1689-C7AD-BDAD48616295}"/>
                  </a:ext>
                </a:extLst>
              </p:cNvPr>
              <p:cNvSpPr/>
              <p:nvPr/>
            </p:nvSpPr>
            <p:spPr bwMode="auto">
              <a:xfrm>
                <a:off x="1511147" y="4717055"/>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3" name="Oval 72">
                <a:extLst>
                  <a:ext uri="{FF2B5EF4-FFF2-40B4-BE49-F238E27FC236}">
                    <a16:creationId xmlns:a16="http://schemas.microsoft.com/office/drawing/2014/main" id="{4BF340C0-5A5B-01A8-701D-E2076273C27F}"/>
                  </a:ext>
                </a:extLst>
              </p:cNvPr>
              <p:cNvSpPr/>
              <p:nvPr/>
            </p:nvSpPr>
            <p:spPr bwMode="auto">
              <a:xfrm>
                <a:off x="1511147" y="4751941"/>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5" name="Oval 74">
                <a:extLst>
                  <a:ext uri="{FF2B5EF4-FFF2-40B4-BE49-F238E27FC236}">
                    <a16:creationId xmlns:a16="http://schemas.microsoft.com/office/drawing/2014/main" id="{A00E21ED-00AF-3380-FA44-41D4E9C616EE}"/>
                  </a:ext>
                </a:extLst>
              </p:cNvPr>
              <p:cNvSpPr/>
              <p:nvPr/>
            </p:nvSpPr>
            <p:spPr bwMode="auto">
              <a:xfrm>
                <a:off x="1511147" y="4768467"/>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sp>
        <p:nvSpPr>
          <p:cNvPr id="138" name="TextBox 137">
            <a:extLst>
              <a:ext uri="{FF2B5EF4-FFF2-40B4-BE49-F238E27FC236}">
                <a16:creationId xmlns:a16="http://schemas.microsoft.com/office/drawing/2014/main" id="{F3E330BF-56AF-151D-7024-0A782C37245C}"/>
              </a:ext>
            </a:extLst>
          </p:cNvPr>
          <p:cNvSpPr txBox="1"/>
          <p:nvPr/>
        </p:nvSpPr>
        <p:spPr bwMode="auto">
          <a:xfrm>
            <a:off x="3040162" y="2959042"/>
            <a:ext cx="62209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PBX3</a:t>
            </a:r>
          </a:p>
        </p:txBody>
      </p:sp>
      <p:grpSp>
        <p:nvGrpSpPr>
          <p:cNvPr id="529" name="Group 528">
            <a:extLst>
              <a:ext uri="{FF2B5EF4-FFF2-40B4-BE49-F238E27FC236}">
                <a16:creationId xmlns:a16="http://schemas.microsoft.com/office/drawing/2014/main" id="{11AD2888-D999-6064-7C77-75B5447B9AD0}"/>
              </a:ext>
            </a:extLst>
          </p:cNvPr>
          <p:cNvGrpSpPr/>
          <p:nvPr/>
        </p:nvGrpSpPr>
        <p:grpSpPr>
          <a:xfrm>
            <a:off x="2256397" y="3264345"/>
            <a:ext cx="1580901" cy="2142430"/>
            <a:chOff x="2036477" y="2987617"/>
            <a:chExt cx="1580901" cy="2142430"/>
          </a:xfrm>
        </p:grpSpPr>
        <p:sp>
          <p:nvSpPr>
            <p:cNvPr id="117" name="Freeform: Shape 116">
              <a:extLst>
                <a:ext uri="{FF2B5EF4-FFF2-40B4-BE49-F238E27FC236}">
                  <a16:creationId xmlns:a16="http://schemas.microsoft.com/office/drawing/2014/main" id="{1E9C6E78-FFE4-D76B-EFB8-4C08974F41B7}"/>
                </a:ext>
              </a:extLst>
            </p:cNvPr>
            <p:cNvSpPr/>
            <p:nvPr/>
          </p:nvSpPr>
          <p:spPr bwMode="auto">
            <a:xfrm>
              <a:off x="2599556" y="3122057"/>
              <a:ext cx="1016758" cy="1705971"/>
            </a:xfrm>
            <a:custGeom>
              <a:avLst/>
              <a:gdLst>
                <a:gd name="connsiteX0" fmla="*/ 0 w 1016758"/>
                <a:gd name="connsiteY0" fmla="*/ 0 h 1705971"/>
                <a:gd name="connsiteX1" fmla="*/ 0 w 1016758"/>
                <a:gd name="connsiteY1" fmla="*/ 1705971 h 1705971"/>
                <a:gd name="connsiteX2" fmla="*/ 1016758 w 1016758"/>
                <a:gd name="connsiteY2" fmla="*/ 1705971 h 1705971"/>
              </a:gdLst>
              <a:ahLst/>
              <a:cxnLst>
                <a:cxn ang="0">
                  <a:pos x="connsiteX0" y="connsiteY0"/>
                </a:cxn>
                <a:cxn ang="0">
                  <a:pos x="connsiteX1" y="connsiteY1"/>
                </a:cxn>
                <a:cxn ang="0">
                  <a:pos x="connsiteX2" y="connsiteY2"/>
                </a:cxn>
              </a:cxnLst>
              <a:rect l="l" t="t" r="r" b="b"/>
              <a:pathLst>
                <a:path w="1016758" h="1705971">
                  <a:moveTo>
                    <a:pt x="0" y="0"/>
                  </a:moveTo>
                  <a:lnTo>
                    <a:pt x="0" y="1705971"/>
                  </a:lnTo>
                  <a:lnTo>
                    <a:pt x="1016758" y="1705971"/>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119" name="Straight Connector 118">
              <a:extLst>
                <a:ext uri="{FF2B5EF4-FFF2-40B4-BE49-F238E27FC236}">
                  <a16:creationId xmlns:a16="http://schemas.microsoft.com/office/drawing/2014/main" id="{F7F8A4A3-2BF3-3180-5353-D283C44F0E08}"/>
                </a:ext>
              </a:extLst>
            </p:cNvPr>
            <p:cNvCxnSpPr>
              <a:cxnSpLocks/>
            </p:cNvCxnSpPr>
            <p:nvPr/>
          </p:nvCxnSpPr>
          <p:spPr bwMode="auto">
            <a:xfrm>
              <a:off x="2496548" y="3135704"/>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4B4E3A13-BB84-12A6-28DA-CC07775F5FE0}"/>
                </a:ext>
              </a:extLst>
            </p:cNvPr>
            <p:cNvCxnSpPr>
              <a:cxnSpLocks/>
            </p:cNvCxnSpPr>
            <p:nvPr/>
          </p:nvCxnSpPr>
          <p:spPr bwMode="auto">
            <a:xfrm>
              <a:off x="2496548" y="3981866"/>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388E53A2-5839-704C-D9FC-FBFC4B13FD77}"/>
                </a:ext>
              </a:extLst>
            </p:cNvPr>
            <p:cNvCxnSpPr>
              <a:cxnSpLocks/>
            </p:cNvCxnSpPr>
            <p:nvPr/>
          </p:nvCxnSpPr>
          <p:spPr bwMode="auto">
            <a:xfrm>
              <a:off x="2496548" y="4404947"/>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1C40BF6D-8B65-27BC-7368-ECD019D73388}"/>
                </a:ext>
              </a:extLst>
            </p:cNvPr>
            <p:cNvCxnSpPr>
              <a:cxnSpLocks/>
            </p:cNvCxnSpPr>
            <p:nvPr/>
          </p:nvCxnSpPr>
          <p:spPr bwMode="auto">
            <a:xfrm>
              <a:off x="2496548" y="4828027"/>
              <a:ext cx="95534" cy="0"/>
            </a:xfrm>
            <a:prstGeom prst="line">
              <a:avLst/>
            </a:prstGeom>
            <a:noFill/>
            <a:ln w="28575" cap="flat" cmpd="sng" algn="ctr">
              <a:solidFill>
                <a:schemeClr val="bg1"/>
              </a:solidFill>
              <a:prstDash val="solid"/>
              <a:round/>
              <a:headEnd type="none" w="med" len="med"/>
              <a:tailEnd type="none" w="med" len="med"/>
            </a:ln>
            <a:effectLst/>
          </p:spPr>
        </p:cxnSp>
        <p:sp>
          <p:nvSpPr>
            <p:cNvPr id="123" name="TextBox 122">
              <a:extLst>
                <a:ext uri="{FF2B5EF4-FFF2-40B4-BE49-F238E27FC236}">
                  <a16:creationId xmlns:a16="http://schemas.microsoft.com/office/drawing/2014/main" id="{E2F94100-52EA-F7E4-13BB-885BAFB34A66}"/>
                </a:ext>
              </a:extLst>
            </p:cNvPr>
            <p:cNvSpPr txBox="1"/>
            <p:nvPr/>
          </p:nvSpPr>
          <p:spPr bwMode="auto">
            <a:xfrm>
              <a:off x="2219693" y="342000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15</a:t>
              </a:r>
            </a:p>
          </p:txBody>
        </p:sp>
        <p:sp>
          <p:nvSpPr>
            <p:cNvPr id="124" name="TextBox 123">
              <a:extLst>
                <a:ext uri="{FF2B5EF4-FFF2-40B4-BE49-F238E27FC236}">
                  <a16:creationId xmlns:a16="http://schemas.microsoft.com/office/drawing/2014/main" id="{AA027A4E-74F3-EB10-CCB6-9236E6EDEC64}"/>
                </a:ext>
              </a:extLst>
            </p:cNvPr>
            <p:cNvSpPr txBox="1"/>
            <p:nvPr/>
          </p:nvSpPr>
          <p:spPr bwMode="auto">
            <a:xfrm>
              <a:off x="2219693" y="3841313"/>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125" name="TextBox 124">
              <a:extLst>
                <a:ext uri="{FF2B5EF4-FFF2-40B4-BE49-F238E27FC236}">
                  <a16:creationId xmlns:a16="http://schemas.microsoft.com/office/drawing/2014/main" id="{76F985DE-F45C-4060-FB96-76E59EC86699}"/>
                </a:ext>
              </a:extLst>
            </p:cNvPr>
            <p:cNvSpPr txBox="1"/>
            <p:nvPr/>
          </p:nvSpPr>
          <p:spPr bwMode="auto">
            <a:xfrm>
              <a:off x="2298239" y="4268734"/>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126" name="TextBox 125">
              <a:extLst>
                <a:ext uri="{FF2B5EF4-FFF2-40B4-BE49-F238E27FC236}">
                  <a16:creationId xmlns:a16="http://schemas.microsoft.com/office/drawing/2014/main" id="{2696B6F6-E651-BFC7-E698-9F758A835C99}"/>
                </a:ext>
              </a:extLst>
            </p:cNvPr>
            <p:cNvSpPr txBox="1"/>
            <p:nvPr/>
          </p:nvSpPr>
          <p:spPr bwMode="auto">
            <a:xfrm>
              <a:off x="2298239" y="4691550"/>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127" name="TextBox 126">
              <a:extLst>
                <a:ext uri="{FF2B5EF4-FFF2-40B4-BE49-F238E27FC236}">
                  <a16:creationId xmlns:a16="http://schemas.microsoft.com/office/drawing/2014/main" id="{4470F296-7D89-91D8-5588-985F294842DD}"/>
                </a:ext>
              </a:extLst>
            </p:cNvPr>
            <p:cNvSpPr txBox="1"/>
            <p:nvPr/>
          </p:nvSpPr>
          <p:spPr bwMode="auto">
            <a:xfrm rot="16200000">
              <a:off x="1514559" y="3883539"/>
              <a:ext cx="13208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Relative Exposure</a:t>
              </a:r>
            </a:p>
          </p:txBody>
        </p:sp>
        <p:grpSp>
          <p:nvGrpSpPr>
            <p:cNvPr id="128" name="Group 127">
              <a:extLst>
                <a:ext uri="{FF2B5EF4-FFF2-40B4-BE49-F238E27FC236}">
                  <a16:creationId xmlns:a16="http://schemas.microsoft.com/office/drawing/2014/main" id="{6E585F86-739E-1D84-824C-F894E436F1B4}"/>
                </a:ext>
              </a:extLst>
            </p:cNvPr>
            <p:cNvGrpSpPr/>
            <p:nvPr/>
          </p:nvGrpSpPr>
          <p:grpSpPr>
            <a:xfrm rot="5400000">
              <a:off x="3056755" y="4643782"/>
              <a:ext cx="97809" cy="434454"/>
              <a:chOff x="1050878" y="1726442"/>
              <a:chExt cx="88710" cy="152400"/>
            </a:xfrm>
          </p:grpSpPr>
          <p:cxnSp>
            <p:nvCxnSpPr>
              <p:cNvPr id="129" name="Straight Connector 128">
                <a:extLst>
                  <a:ext uri="{FF2B5EF4-FFF2-40B4-BE49-F238E27FC236}">
                    <a16:creationId xmlns:a16="http://schemas.microsoft.com/office/drawing/2014/main" id="{59EC4B72-D1B0-FACE-0B54-E01857F5AD8D}"/>
                  </a:ext>
                </a:extLst>
              </p:cNvPr>
              <p:cNvCxnSpPr>
                <a:cxnSpLocks/>
              </p:cNvCxnSpPr>
              <p:nvPr/>
            </p:nvCxnSpPr>
            <p:spPr bwMode="auto">
              <a:xfrm>
                <a:off x="1050878" y="1726442"/>
                <a:ext cx="88710" cy="0"/>
              </a:xfrm>
              <a:prstGeom prst="line">
                <a:avLst/>
              </a:prstGeom>
              <a:noFill/>
              <a:ln w="28575" cap="flat" cmpd="sng" algn="ctr">
                <a:solidFill>
                  <a:schemeClr val="bg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B8ABEFC6-B1B5-BFE8-E2F9-5BB9FD44EF6F}"/>
                  </a:ext>
                </a:extLst>
              </p:cNvPr>
              <p:cNvCxnSpPr>
                <a:cxnSpLocks/>
              </p:cNvCxnSpPr>
              <p:nvPr/>
            </p:nvCxnSpPr>
            <p:spPr bwMode="auto">
              <a:xfrm>
                <a:off x="1050878" y="1878842"/>
                <a:ext cx="88710" cy="0"/>
              </a:xfrm>
              <a:prstGeom prst="line">
                <a:avLst/>
              </a:prstGeom>
              <a:noFill/>
              <a:ln w="28575" cap="flat" cmpd="sng" algn="ctr">
                <a:solidFill>
                  <a:schemeClr val="bg1"/>
                </a:solidFill>
                <a:prstDash val="solid"/>
                <a:round/>
                <a:headEnd type="none" w="med" len="med"/>
                <a:tailEnd type="none" w="med" len="med"/>
              </a:ln>
              <a:effectLst/>
            </p:spPr>
          </p:cxnSp>
        </p:grpSp>
        <p:sp>
          <p:nvSpPr>
            <p:cNvPr id="131" name="TextBox 130">
              <a:extLst>
                <a:ext uri="{FF2B5EF4-FFF2-40B4-BE49-F238E27FC236}">
                  <a16:creationId xmlns:a16="http://schemas.microsoft.com/office/drawing/2014/main" id="{92588446-0522-8286-53A3-11074E5CEF7A}"/>
                </a:ext>
              </a:extLst>
            </p:cNvPr>
            <p:cNvSpPr txBox="1"/>
            <p:nvPr/>
          </p:nvSpPr>
          <p:spPr bwMode="auto">
            <a:xfrm>
              <a:off x="2598679" y="4850774"/>
              <a:ext cx="6109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Screen</a:t>
              </a:r>
            </a:p>
          </p:txBody>
        </p:sp>
        <p:sp>
          <p:nvSpPr>
            <p:cNvPr id="133" name="TextBox 132">
              <a:extLst>
                <a:ext uri="{FF2B5EF4-FFF2-40B4-BE49-F238E27FC236}">
                  <a16:creationId xmlns:a16="http://schemas.microsoft.com/office/drawing/2014/main" id="{017A2A62-227A-78C8-A3FB-B3BB72FDE1C6}"/>
                </a:ext>
              </a:extLst>
            </p:cNvPr>
            <p:cNvSpPr txBox="1"/>
            <p:nvPr/>
          </p:nvSpPr>
          <p:spPr bwMode="auto">
            <a:xfrm>
              <a:off x="3096081" y="4853048"/>
              <a:ext cx="52129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C2D1</a:t>
              </a:r>
            </a:p>
          </p:txBody>
        </p:sp>
        <p:cxnSp>
          <p:nvCxnSpPr>
            <p:cNvPr id="134" name="Straight Connector 133">
              <a:extLst>
                <a:ext uri="{FF2B5EF4-FFF2-40B4-BE49-F238E27FC236}">
                  <a16:creationId xmlns:a16="http://schemas.microsoft.com/office/drawing/2014/main" id="{78F7D241-D9EA-4168-7086-2A99A9BD0287}"/>
                </a:ext>
              </a:extLst>
            </p:cNvPr>
            <p:cNvCxnSpPr>
              <a:cxnSpLocks/>
            </p:cNvCxnSpPr>
            <p:nvPr/>
          </p:nvCxnSpPr>
          <p:spPr bwMode="auto">
            <a:xfrm>
              <a:off x="2496548" y="3558785"/>
              <a:ext cx="95534" cy="0"/>
            </a:xfrm>
            <a:prstGeom prst="line">
              <a:avLst/>
            </a:prstGeom>
            <a:noFill/>
            <a:ln w="28575" cap="flat" cmpd="sng" algn="ctr">
              <a:solidFill>
                <a:schemeClr val="bg1"/>
              </a:solidFill>
              <a:prstDash val="solid"/>
              <a:round/>
              <a:headEnd type="none" w="med" len="med"/>
              <a:tailEnd type="none" w="med" len="med"/>
            </a:ln>
            <a:effectLst/>
          </p:spPr>
        </p:cxnSp>
        <p:sp>
          <p:nvSpPr>
            <p:cNvPr id="136" name="TextBox 135">
              <a:extLst>
                <a:ext uri="{FF2B5EF4-FFF2-40B4-BE49-F238E27FC236}">
                  <a16:creationId xmlns:a16="http://schemas.microsoft.com/office/drawing/2014/main" id="{4818D1BD-0A9D-C678-16E5-A0022C46AABF}"/>
                </a:ext>
              </a:extLst>
            </p:cNvPr>
            <p:cNvSpPr txBox="1"/>
            <p:nvPr/>
          </p:nvSpPr>
          <p:spPr bwMode="auto">
            <a:xfrm>
              <a:off x="2219693" y="298761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cxnSp>
          <p:nvCxnSpPr>
            <p:cNvPr id="155" name="Straight Connector 154">
              <a:extLst>
                <a:ext uri="{FF2B5EF4-FFF2-40B4-BE49-F238E27FC236}">
                  <a16:creationId xmlns:a16="http://schemas.microsoft.com/office/drawing/2014/main" id="{A1699619-A811-FBC8-A9D0-A52D02141C4E}"/>
                </a:ext>
              </a:extLst>
            </p:cNvPr>
            <p:cNvCxnSpPr>
              <a:cxnSpLocks/>
            </p:cNvCxnSpPr>
            <p:nvPr/>
          </p:nvCxnSpPr>
          <p:spPr bwMode="auto">
            <a:xfrm>
              <a:off x="2881248" y="3201499"/>
              <a:ext cx="454674" cy="1236468"/>
            </a:xfrm>
            <a:prstGeom prst="line">
              <a:avLst/>
            </a:prstGeom>
            <a:noFill/>
            <a:ln w="12700" cap="flat" cmpd="sng" algn="ctr">
              <a:solidFill>
                <a:schemeClr val="bg1"/>
              </a:solidFill>
              <a:prstDash val="solid"/>
              <a:round/>
              <a:headEnd type="none" w="med" len="med"/>
              <a:tailEnd type="none" w="med" len="med"/>
            </a:ln>
            <a:effectLst/>
          </p:spPr>
        </p:cxnSp>
        <p:cxnSp>
          <p:nvCxnSpPr>
            <p:cNvPr id="157" name="Straight Connector 156">
              <a:extLst>
                <a:ext uri="{FF2B5EF4-FFF2-40B4-BE49-F238E27FC236}">
                  <a16:creationId xmlns:a16="http://schemas.microsoft.com/office/drawing/2014/main" id="{5DFDAB96-5FF9-037C-356B-0B4131EB16E3}"/>
                </a:ext>
              </a:extLst>
            </p:cNvPr>
            <p:cNvCxnSpPr>
              <a:cxnSpLocks/>
            </p:cNvCxnSpPr>
            <p:nvPr/>
          </p:nvCxnSpPr>
          <p:spPr bwMode="auto">
            <a:xfrm>
              <a:off x="2887702" y="3330071"/>
              <a:ext cx="430349" cy="1307456"/>
            </a:xfrm>
            <a:prstGeom prst="line">
              <a:avLst/>
            </a:prstGeom>
            <a:noFill/>
            <a:ln w="12700" cap="flat" cmpd="sng" algn="ctr">
              <a:solidFill>
                <a:schemeClr val="bg1"/>
              </a:solidFill>
              <a:prstDash val="solid"/>
              <a:round/>
              <a:headEnd type="none" w="med" len="med"/>
              <a:tailEnd type="none" w="med" len="med"/>
            </a:ln>
            <a:effectLst/>
          </p:spPr>
        </p:cxnSp>
        <p:cxnSp>
          <p:nvCxnSpPr>
            <p:cNvPr id="159" name="Straight Connector 158">
              <a:extLst>
                <a:ext uri="{FF2B5EF4-FFF2-40B4-BE49-F238E27FC236}">
                  <a16:creationId xmlns:a16="http://schemas.microsoft.com/office/drawing/2014/main" id="{8AA7F77D-4D53-D357-04E2-73A6DCF4E071}"/>
                </a:ext>
              </a:extLst>
            </p:cNvPr>
            <p:cNvCxnSpPr>
              <a:cxnSpLocks/>
            </p:cNvCxnSpPr>
            <p:nvPr/>
          </p:nvCxnSpPr>
          <p:spPr bwMode="auto">
            <a:xfrm>
              <a:off x="2885220" y="3410987"/>
              <a:ext cx="441766" cy="1238454"/>
            </a:xfrm>
            <a:prstGeom prst="line">
              <a:avLst/>
            </a:prstGeom>
            <a:noFill/>
            <a:ln w="12700" cap="flat" cmpd="sng" algn="ctr">
              <a:solidFill>
                <a:schemeClr val="bg1"/>
              </a:solidFill>
              <a:prstDash val="solid"/>
              <a:round/>
              <a:headEnd type="none" w="med" len="med"/>
              <a:tailEnd type="none" w="med" len="med"/>
            </a:ln>
            <a:effectLst/>
          </p:spPr>
        </p:cxnSp>
        <p:cxnSp>
          <p:nvCxnSpPr>
            <p:cNvPr id="161" name="Straight Connector 160">
              <a:extLst>
                <a:ext uri="{FF2B5EF4-FFF2-40B4-BE49-F238E27FC236}">
                  <a16:creationId xmlns:a16="http://schemas.microsoft.com/office/drawing/2014/main" id="{F73A6A19-4E41-BF45-A40A-B7A16D7903C1}"/>
                </a:ext>
              </a:extLst>
            </p:cNvPr>
            <p:cNvCxnSpPr>
              <a:cxnSpLocks/>
            </p:cNvCxnSpPr>
            <p:nvPr/>
          </p:nvCxnSpPr>
          <p:spPr bwMode="auto">
            <a:xfrm>
              <a:off x="2885717" y="3733161"/>
              <a:ext cx="432334" cy="925216"/>
            </a:xfrm>
            <a:prstGeom prst="line">
              <a:avLst/>
            </a:prstGeom>
            <a:noFill/>
            <a:ln w="12700" cap="flat" cmpd="sng" algn="ctr">
              <a:solidFill>
                <a:schemeClr val="bg1"/>
              </a:solidFill>
              <a:prstDash val="solid"/>
              <a:round/>
              <a:headEnd type="none" w="med" len="med"/>
              <a:tailEnd type="none" w="med" len="med"/>
            </a:ln>
            <a:effectLst/>
          </p:spPr>
        </p:cxnSp>
        <p:cxnSp>
          <p:nvCxnSpPr>
            <p:cNvPr id="163" name="Straight Connector 162">
              <a:extLst>
                <a:ext uri="{FF2B5EF4-FFF2-40B4-BE49-F238E27FC236}">
                  <a16:creationId xmlns:a16="http://schemas.microsoft.com/office/drawing/2014/main" id="{B4F2DE5E-6D43-C288-67F7-1E33FADA9CF3}"/>
                </a:ext>
              </a:extLst>
            </p:cNvPr>
            <p:cNvCxnSpPr>
              <a:cxnSpLocks/>
            </p:cNvCxnSpPr>
            <p:nvPr/>
          </p:nvCxnSpPr>
          <p:spPr bwMode="auto">
            <a:xfrm>
              <a:off x="2892171" y="3876625"/>
              <a:ext cx="425880" cy="874085"/>
            </a:xfrm>
            <a:prstGeom prst="line">
              <a:avLst/>
            </a:prstGeom>
            <a:noFill/>
            <a:ln w="12700" cap="flat" cmpd="sng" algn="ctr">
              <a:solidFill>
                <a:schemeClr val="bg1"/>
              </a:solidFill>
              <a:prstDash val="solid"/>
              <a:round/>
              <a:headEnd type="none" w="med" len="med"/>
              <a:tailEnd type="none" w="med" len="med"/>
            </a:ln>
            <a:effectLst/>
          </p:spPr>
        </p:cxnSp>
        <p:cxnSp>
          <p:nvCxnSpPr>
            <p:cNvPr id="165" name="Straight Connector 164">
              <a:extLst>
                <a:ext uri="{FF2B5EF4-FFF2-40B4-BE49-F238E27FC236}">
                  <a16:creationId xmlns:a16="http://schemas.microsoft.com/office/drawing/2014/main" id="{F31E4320-B1E3-6D6E-5877-FF98C4978814}"/>
                </a:ext>
              </a:extLst>
            </p:cNvPr>
            <p:cNvCxnSpPr>
              <a:cxnSpLocks/>
            </p:cNvCxnSpPr>
            <p:nvPr/>
          </p:nvCxnSpPr>
          <p:spPr bwMode="auto">
            <a:xfrm>
              <a:off x="2892667" y="4198799"/>
              <a:ext cx="437298" cy="525105"/>
            </a:xfrm>
            <a:prstGeom prst="line">
              <a:avLst/>
            </a:prstGeom>
            <a:noFill/>
            <a:ln w="12700" cap="flat" cmpd="sng" algn="ctr">
              <a:solidFill>
                <a:schemeClr val="bg1"/>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2699CC1F-E101-E5F1-AC67-3D96A9C1907C}"/>
                </a:ext>
              </a:extLst>
            </p:cNvPr>
            <p:cNvCxnSpPr>
              <a:cxnSpLocks/>
            </p:cNvCxnSpPr>
            <p:nvPr/>
          </p:nvCxnSpPr>
          <p:spPr bwMode="auto">
            <a:xfrm>
              <a:off x="2893164" y="4252909"/>
              <a:ext cx="445736" cy="459081"/>
            </a:xfrm>
            <a:prstGeom prst="line">
              <a:avLst/>
            </a:prstGeom>
            <a:noFill/>
            <a:ln w="12700" cap="flat" cmpd="sng" algn="ctr">
              <a:solidFill>
                <a:schemeClr val="bg1"/>
              </a:solidFill>
              <a:prstDash val="solid"/>
              <a:round/>
              <a:headEnd type="none" w="med" len="med"/>
              <a:tailEnd type="none" w="med" len="med"/>
            </a:ln>
            <a:effectLst/>
          </p:spPr>
        </p:cxnSp>
        <p:cxnSp>
          <p:nvCxnSpPr>
            <p:cNvPr id="169" name="Straight Connector 168">
              <a:extLst>
                <a:ext uri="{FF2B5EF4-FFF2-40B4-BE49-F238E27FC236}">
                  <a16:creationId xmlns:a16="http://schemas.microsoft.com/office/drawing/2014/main" id="{3F714B6D-C243-F7D7-387F-654149114FF4}"/>
                </a:ext>
              </a:extLst>
            </p:cNvPr>
            <p:cNvCxnSpPr>
              <a:cxnSpLocks/>
            </p:cNvCxnSpPr>
            <p:nvPr/>
          </p:nvCxnSpPr>
          <p:spPr bwMode="auto">
            <a:xfrm>
              <a:off x="2890682" y="4309997"/>
              <a:ext cx="448218" cy="404971"/>
            </a:xfrm>
            <a:prstGeom prst="line">
              <a:avLst/>
            </a:prstGeom>
            <a:noFill/>
            <a:ln w="12700" cap="flat" cmpd="sng" algn="ctr">
              <a:solidFill>
                <a:schemeClr val="bg1"/>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89CBF82C-1212-E3ED-D2D4-8DFE9C273D8A}"/>
                </a:ext>
              </a:extLst>
            </p:cNvPr>
            <p:cNvCxnSpPr>
              <a:cxnSpLocks/>
            </p:cNvCxnSpPr>
            <p:nvPr/>
          </p:nvCxnSpPr>
          <p:spPr bwMode="auto">
            <a:xfrm>
              <a:off x="2885222" y="4349214"/>
              <a:ext cx="465592" cy="344905"/>
            </a:xfrm>
            <a:prstGeom prst="line">
              <a:avLst/>
            </a:prstGeom>
            <a:noFill/>
            <a:ln w="12700" cap="flat" cmpd="sng" algn="ctr">
              <a:solidFill>
                <a:schemeClr val="bg1"/>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D5967988-707B-E292-9EC7-06F7BD2FAB6C}"/>
                </a:ext>
              </a:extLst>
            </p:cNvPr>
            <p:cNvCxnSpPr>
              <a:cxnSpLocks/>
            </p:cNvCxnSpPr>
            <p:nvPr/>
          </p:nvCxnSpPr>
          <p:spPr bwMode="auto">
            <a:xfrm>
              <a:off x="2888697" y="4492679"/>
              <a:ext cx="453182" cy="186548"/>
            </a:xfrm>
            <a:prstGeom prst="line">
              <a:avLst/>
            </a:prstGeom>
            <a:noFill/>
            <a:ln w="12700" cap="flat" cmpd="sng" algn="ctr">
              <a:solidFill>
                <a:schemeClr val="bg1"/>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AA4CEA5E-1DE6-9805-E43C-645F2CA0C417}"/>
                </a:ext>
              </a:extLst>
            </p:cNvPr>
            <p:cNvCxnSpPr>
              <a:cxnSpLocks/>
            </p:cNvCxnSpPr>
            <p:nvPr/>
          </p:nvCxnSpPr>
          <p:spPr bwMode="auto">
            <a:xfrm>
              <a:off x="2892172" y="4514025"/>
              <a:ext cx="449707" cy="224771"/>
            </a:xfrm>
            <a:prstGeom prst="line">
              <a:avLst/>
            </a:prstGeom>
            <a:noFill/>
            <a:ln w="12700" cap="flat" cmpd="sng" algn="ctr">
              <a:solidFill>
                <a:schemeClr val="bg1"/>
              </a:solidFill>
              <a:prstDash val="solid"/>
              <a:round/>
              <a:headEnd type="none" w="med" len="med"/>
              <a:tailEnd type="none" w="med" len="med"/>
            </a:ln>
            <a:effectLst/>
          </p:spPr>
        </p:cxnSp>
        <p:cxnSp>
          <p:nvCxnSpPr>
            <p:cNvPr id="177" name="Straight Connector 176">
              <a:extLst>
                <a:ext uri="{FF2B5EF4-FFF2-40B4-BE49-F238E27FC236}">
                  <a16:creationId xmlns:a16="http://schemas.microsoft.com/office/drawing/2014/main" id="{3B60D66F-7442-B479-3368-3E0F64D5018B}"/>
                </a:ext>
              </a:extLst>
            </p:cNvPr>
            <p:cNvCxnSpPr>
              <a:cxnSpLocks/>
            </p:cNvCxnSpPr>
            <p:nvPr/>
          </p:nvCxnSpPr>
          <p:spPr bwMode="auto">
            <a:xfrm>
              <a:off x="2880755" y="4588984"/>
              <a:ext cx="449210" cy="176619"/>
            </a:xfrm>
            <a:prstGeom prst="line">
              <a:avLst/>
            </a:prstGeom>
            <a:noFill/>
            <a:ln w="12700" cap="flat" cmpd="sng" algn="ctr">
              <a:solidFill>
                <a:schemeClr val="bg1"/>
              </a:solidFill>
              <a:prstDash val="solid"/>
              <a:round/>
              <a:headEnd type="none" w="med" len="med"/>
              <a:tailEnd type="none" w="med" len="med"/>
            </a:ln>
            <a:effectLst/>
          </p:spPr>
        </p:cxnSp>
        <p:cxnSp>
          <p:nvCxnSpPr>
            <p:cNvPr id="179" name="Straight Connector 178">
              <a:extLst>
                <a:ext uri="{FF2B5EF4-FFF2-40B4-BE49-F238E27FC236}">
                  <a16:creationId xmlns:a16="http://schemas.microsoft.com/office/drawing/2014/main" id="{1783D1BF-CB59-4160-8054-1F21129C3D5C}"/>
                </a:ext>
              </a:extLst>
            </p:cNvPr>
            <p:cNvCxnSpPr>
              <a:cxnSpLocks/>
            </p:cNvCxnSpPr>
            <p:nvPr/>
          </p:nvCxnSpPr>
          <p:spPr bwMode="auto">
            <a:xfrm>
              <a:off x="2878273" y="4622244"/>
              <a:ext cx="454670" cy="42090"/>
            </a:xfrm>
            <a:prstGeom prst="line">
              <a:avLst/>
            </a:prstGeom>
            <a:noFill/>
            <a:ln w="12700" cap="flat" cmpd="sng" algn="ctr">
              <a:solidFill>
                <a:schemeClr val="bg1"/>
              </a:solidFill>
              <a:prstDash val="solid"/>
              <a:round/>
              <a:headEnd type="none" w="med" len="med"/>
              <a:tailEnd type="none" w="med" len="med"/>
            </a:ln>
            <a:effectLst/>
          </p:spPr>
        </p:cxnSp>
        <p:cxnSp>
          <p:nvCxnSpPr>
            <p:cNvPr id="181" name="Straight Connector 180">
              <a:extLst>
                <a:ext uri="{FF2B5EF4-FFF2-40B4-BE49-F238E27FC236}">
                  <a16:creationId xmlns:a16="http://schemas.microsoft.com/office/drawing/2014/main" id="{D7EED226-474B-DFE1-11BC-84D72B461E18}"/>
                </a:ext>
              </a:extLst>
            </p:cNvPr>
            <p:cNvCxnSpPr>
              <a:cxnSpLocks/>
            </p:cNvCxnSpPr>
            <p:nvPr/>
          </p:nvCxnSpPr>
          <p:spPr bwMode="auto">
            <a:xfrm>
              <a:off x="2893662" y="4572106"/>
              <a:ext cx="442260" cy="23722"/>
            </a:xfrm>
            <a:prstGeom prst="line">
              <a:avLst/>
            </a:prstGeom>
            <a:noFill/>
            <a:ln w="12700" cap="flat" cmpd="sng" algn="ctr">
              <a:solidFill>
                <a:schemeClr val="bg1"/>
              </a:solidFill>
              <a:prstDash val="solid"/>
              <a:round/>
              <a:headEnd type="none" w="med" len="med"/>
              <a:tailEnd type="none" w="med" len="med"/>
            </a:ln>
            <a:effectLst/>
          </p:spPr>
        </p:cxnSp>
        <p:cxnSp>
          <p:nvCxnSpPr>
            <p:cNvPr id="183" name="Straight Connector 182">
              <a:extLst>
                <a:ext uri="{FF2B5EF4-FFF2-40B4-BE49-F238E27FC236}">
                  <a16:creationId xmlns:a16="http://schemas.microsoft.com/office/drawing/2014/main" id="{23BF2A66-B217-69BC-5AB9-1DFE48EE888A}"/>
                </a:ext>
              </a:extLst>
            </p:cNvPr>
            <p:cNvCxnSpPr>
              <a:cxnSpLocks/>
            </p:cNvCxnSpPr>
            <p:nvPr/>
          </p:nvCxnSpPr>
          <p:spPr bwMode="auto">
            <a:xfrm>
              <a:off x="2879266" y="4551752"/>
              <a:ext cx="465591" cy="94711"/>
            </a:xfrm>
            <a:prstGeom prst="line">
              <a:avLst/>
            </a:prstGeom>
            <a:noFill/>
            <a:ln w="12700" cap="flat" cmpd="sng" algn="ctr">
              <a:solidFill>
                <a:schemeClr val="bg1"/>
              </a:solidFill>
              <a:prstDash val="solid"/>
              <a:round/>
              <a:headEnd type="none" w="med" len="med"/>
              <a:tailEnd type="none" w="med" len="med"/>
            </a:ln>
            <a:effectLst/>
          </p:spPr>
        </p:cxnSp>
        <p:grpSp>
          <p:nvGrpSpPr>
            <p:cNvPr id="185" name="Group 184">
              <a:extLst>
                <a:ext uri="{FF2B5EF4-FFF2-40B4-BE49-F238E27FC236}">
                  <a16:creationId xmlns:a16="http://schemas.microsoft.com/office/drawing/2014/main" id="{F4B11499-F0F0-19BF-494B-6FA3BD493E2E}"/>
                </a:ext>
              </a:extLst>
            </p:cNvPr>
            <p:cNvGrpSpPr/>
            <p:nvPr/>
          </p:nvGrpSpPr>
          <p:grpSpPr>
            <a:xfrm>
              <a:off x="2849379" y="3176009"/>
              <a:ext cx="55085" cy="1479436"/>
              <a:chOff x="2849379" y="3176009"/>
              <a:chExt cx="55085" cy="1479436"/>
            </a:xfrm>
          </p:grpSpPr>
          <p:sp>
            <p:nvSpPr>
              <p:cNvPr id="140" name="Oval 139">
                <a:extLst>
                  <a:ext uri="{FF2B5EF4-FFF2-40B4-BE49-F238E27FC236}">
                    <a16:creationId xmlns:a16="http://schemas.microsoft.com/office/drawing/2014/main" id="{BB469889-986C-9C2D-253B-5AD573847710}"/>
                  </a:ext>
                </a:extLst>
              </p:cNvPr>
              <p:cNvSpPr/>
              <p:nvPr/>
            </p:nvSpPr>
            <p:spPr bwMode="auto">
              <a:xfrm>
                <a:off x="2849379" y="3176009"/>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1" name="Oval 140">
                <a:extLst>
                  <a:ext uri="{FF2B5EF4-FFF2-40B4-BE49-F238E27FC236}">
                    <a16:creationId xmlns:a16="http://schemas.microsoft.com/office/drawing/2014/main" id="{893A2C2A-59EE-FB0A-DBBE-3B090BA08E64}"/>
                  </a:ext>
                </a:extLst>
              </p:cNvPr>
              <p:cNvSpPr/>
              <p:nvPr/>
            </p:nvSpPr>
            <p:spPr bwMode="auto">
              <a:xfrm>
                <a:off x="2849379" y="3300047"/>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2" name="Oval 141">
                <a:extLst>
                  <a:ext uri="{FF2B5EF4-FFF2-40B4-BE49-F238E27FC236}">
                    <a16:creationId xmlns:a16="http://schemas.microsoft.com/office/drawing/2014/main" id="{ADBC8095-B88D-E0FB-5F89-236186ACE237}"/>
                  </a:ext>
                </a:extLst>
              </p:cNvPr>
              <p:cNvSpPr/>
              <p:nvPr/>
            </p:nvSpPr>
            <p:spPr bwMode="auto">
              <a:xfrm>
                <a:off x="2849379" y="3703838"/>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3" name="Oval 142">
                <a:extLst>
                  <a:ext uri="{FF2B5EF4-FFF2-40B4-BE49-F238E27FC236}">
                    <a16:creationId xmlns:a16="http://schemas.microsoft.com/office/drawing/2014/main" id="{4EF9F75F-3034-9436-1E4A-2D994223EA0B}"/>
                  </a:ext>
                </a:extLst>
              </p:cNvPr>
              <p:cNvSpPr/>
              <p:nvPr/>
            </p:nvSpPr>
            <p:spPr bwMode="auto">
              <a:xfrm>
                <a:off x="2849379" y="3379018"/>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4" name="Oval 143">
                <a:extLst>
                  <a:ext uri="{FF2B5EF4-FFF2-40B4-BE49-F238E27FC236}">
                    <a16:creationId xmlns:a16="http://schemas.microsoft.com/office/drawing/2014/main" id="{18C1CA5B-5B49-0191-6CA4-0044E201CE57}"/>
                  </a:ext>
                </a:extLst>
              </p:cNvPr>
              <p:cNvSpPr/>
              <p:nvPr/>
            </p:nvSpPr>
            <p:spPr bwMode="auto">
              <a:xfrm>
                <a:off x="2849379" y="3836160"/>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5" name="Oval 144">
                <a:extLst>
                  <a:ext uri="{FF2B5EF4-FFF2-40B4-BE49-F238E27FC236}">
                    <a16:creationId xmlns:a16="http://schemas.microsoft.com/office/drawing/2014/main" id="{E5CBD4C0-ACA2-2626-5550-9AD83FCEF9A6}"/>
                  </a:ext>
                </a:extLst>
              </p:cNvPr>
              <p:cNvSpPr/>
              <p:nvPr/>
            </p:nvSpPr>
            <p:spPr bwMode="auto">
              <a:xfrm>
                <a:off x="2849379" y="4165105"/>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6" name="Oval 145">
                <a:extLst>
                  <a:ext uri="{FF2B5EF4-FFF2-40B4-BE49-F238E27FC236}">
                    <a16:creationId xmlns:a16="http://schemas.microsoft.com/office/drawing/2014/main" id="{3CC17F36-6F31-401A-A7CF-0DD372ACD76F}"/>
                  </a:ext>
                </a:extLst>
              </p:cNvPr>
              <p:cNvSpPr/>
              <p:nvPr/>
            </p:nvSpPr>
            <p:spPr bwMode="auto">
              <a:xfrm>
                <a:off x="2849379" y="4214680"/>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7" name="Oval 146">
                <a:extLst>
                  <a:ext uri="{FF2B5EF4-FFF2-40B4-BE49-F238E27FC236}">
                    <a16:creationId xmlns:a16="http://schemas.microsoft.com/office/drawing/2014/main" id="{BEFAB938-0DD4-A50F-5307-76D74FF5625E}"/>
                  </a:ext>
                </a:extLst>
              </p:cNvPr>
              <p:cNvSpPr/>
              <p:nvPr/>
            </p:nvSpPr>
            <p:spPr bwMode="auto">
              <a:xfrm>
                <a:off x="2849379" y="4272294"/>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8" name="Oval 147">
                <a:extLst>
                  <a:ext uri="{FF2B5EF4-FFF2-40B4-BE49-F238E27FC236}">
                    <a16:creationId xmlns:a16="http://schemas.microsoft.com/office/drawing/2014/main" id="{423246E0-3639-094A-3460-92B1B8858C52}"/>
                  </a:ext>
                </a:extLst>
              </p:cNvPr>
              <p:cNvSpPr/>
              <p:nvPr/>
            </p:nvSpPr>
            <p:spPr bwMode="auto">
              <a:xfrm>
                <a:off x="2849379" y="4319347"/>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9" name="Oval 148">
                <a:extLst>
                  <a:ext uri="{FF2B5EF4-FFF2-40B4-BE49-F238E27FC236}">
                    <a16:creationId xmlns:a16="http://schemas.microsoft.com/office/drawing/2014/main" id="{94450B81-815D-4A78-9F40-61C655CB6904}"/>
                  </a:ext>
                </a:extLst>
              </p:cNvPr>
              <p:cNvSpPr/>
              <p:nvPr/>
            </p:nvSpPr>
            <p:spPr bwMode="auto">
              <a:xfrm>
                <a:off x="2849379" y="4458936"/>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0" name="Oval 149">
                <a:extLst>
                  <a:ext uri="{FF2B5EF4-FFF2-40B4-BE49-F238E27FC236}">
                    <a16:creationId xmlns:a16="http://schemas.microsoft.com/office/drawing/2014/main" id="{EEA7CAE6-A68A-DB80-8290-EA9E62D6D6BC}"/>
                  </a:ext>
                </a:extLst>
              </p:cNvPr>
              <p:cNvSpPr/>
              <p:nvPr/>
            </p:nvSpPr>
            <p:spPr bwMode="auto">
              <a:xfrm>
                <a:off x="2849379" y="4523081"/>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1" name="Oval 150">
                <a:extLst>
                  <a:ext uri="{FF2B5EF4-FFF2-40B4-BE49-F238E27FC236}">
                    <a16:creationId xmlns:a16="http://schemas.microsoft.com/office/drawing/2014/main" id="{77EF8F7E-C1F1-FC48-F986-8429CAE01FD1}"/>
                  </a:ext>
                </a:extLst>
              </p:cNvPr>
              <p:cNvSpPr/>
              <p:nvPr/>
            </p:nvSpPr>
            <p:spPr bwMode="auto">
              <a:xfrm>
                <a:off x="2849379" y="4483541"/>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2" name="Oval 151">
                <a:extLst>
                  <a:ext uri="{FF2B5EF4-FFF2-40B4-BE49-F238E27FC236}">
                    <a16:creationId xmlns:a16="http://schemas.microsoft.com/office/drawing/2014/main" id="{B3DA20B3-8505-5D50-BA48-607AAE12E126}"/>
                  </a:ext>
                </a:extLst>
              </p:cNvPr>
              <p:cNvSpPr/>
              <p:nvPr/>
            </p:nvSpPr>
            <p:spPr bwMode="auto">
              <a:xfrm>
                <a:off x="2849379" y="4563069"/>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3" name="Oval 152">
                <a:extLst>
                  <a:ext uri="{FF2B5EF4-FFF2-40B4-BE49-F238E27FC236}">
                    <a16:creationId xmlns:a16="http://schemas.microsoft.com/office/drawing/2014/main" id="{11034AF5-11B7-6EE2-EF97-378DDE016ED4}"/>
                  </a:ext>
                </a:extLst>
              </p:cNvPr>
              <p:cNvSpPr/>
              <p:nvPr/>
            </p:nvSpPr>
            <p:spPr bwMode="auto">
              <a:xfrm>
                <a:off x="2849379" y="4600360"/>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94" name="Group 193">
              <a:extLst>
                <a:ext uri="{FF2B5EF4-FFF2-40B4-BE49-F238E27FC236}">
                  <a16:creationId xmlns:a16="http://schemas.microsoft.com/office/drawing/2014/main" id="{0A73E751-A97C-0444-8FAA-5FB2FF25E8F9}"/>
                </a:ext>
              </a:extLst>
            </p:cNvPr>
            <p:cNvGrpSpPr/>
            <p:nvPr/>
          </p:nvGrpSpPr>
          <p:grpSpPr>
            <a:xfrm>
              <a:off x="3307681" y="4410323"/>
              <a:ext cx="55085" cy="400179"/>
              <a:chOff x="3301723" y="4410323"/>
              <a:chExt cx="55085" cy="400179"/>
            </a:xfrm>
          </p:grpSpPr>
          <p:sp>
            <p:nvSpPr>
              <p:cNvPr id="187" name="Oval 186">
                <a:extLst>
                  <a:ext uri="{FF2B5EF4-FFF2-40B4-BE49-F238E27FC236}">
                    <a16:creationId xmlns:a16="http://schemas.microsoft.com/office/drawing/2014/main" id="{40FE7F19-5A63-1266-C270-1ECE72907ED6}"/>
                  </a:ext>
                </a:extLst>
              </p:cNvPr>
              <p:cNvSpPr/>
              <p:nvPr/>
            </p:nvSpPr>
            <p:spPr bwMode="auto">
              <a:xfrm>
                <a:off x="3301723" y="4410323"/>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8" name="Oval 187">
                <a:extLst>
                  <a:ext uri="{FF2B5EF4-FFF2-40B4-BE49-F238E27FC236}">
                    <a16:creationId xmlns:a16="http://schemas.microsoft.com/office/drawing/2014/main" id="{5A09AB77-29D8-81EE-2E20-E94481EC3DDA}"/>
                  </a:ext>
                </a:extLst>
              </p:cNvPr>
              <p:cNvSpPr/>
              <p:nvPr/>
            </p:nvSpPr>
            <p:spPr bwMode="auto">
              <a:xfrm>
                <a:off x="3301723" y="4562317"/>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9" name="Oval 188">
                <a:extLst>
                  <a:ext uri="{FF2B5EF4-FFF2-40B4-BE49-F238E27FC236}">
                    <a16:creationId xmlns:a16="http://schemas.microsoft.com/office/drawing/2014/main" id="{77D99A37-BF80-F4D6-00DF-D0E87ABFE31D}"/>
                  </a:ext>
                </a:extLst>
              </p:cNvPr>
              <p:cNvSpPr/>
              <p:nvPr/>
            </p:nvSpPr>
            <p:spPr bwMode="auto">
              <a:xfrm>
                <a:off x="3301723" y="4607180"/>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0" name="Oval 189">
                <a:extLst>
                  <a:ext uri="{FF2B5EF4-FFF2-40B4-BE49-F238E27FC236}">
                    <a16:creationId xmlns:a16="http://schemas.microsoft.com/office/drawing/2014/main" id="{5787C8AE-102B-F4FC-19D2-61C7668D6779}"/>
                  </a:ext>
                </a:extLst>
              </p:cNvPr>
              <p:cNvSpPr/>
              <p:nvPr/>
            </p:nvSpPr>
            <p:spPr bwMode="auto">
              <a:xfrm>
                <a:off x="3301723" y="4651003"/>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1" name="Oval 190">
                <a:extLst>
                  <a:ext uri="{FF2B5EF4-FFF2-40B4-BE49-F238E27FC236}">
                    <a16:creationId xmlns:a16="http://schemas.microsoft.com/office/drawing/2014/main" id="{30D3725C-FA74-8BAE-B296-E4E69EE8CB47}"/>
                  </a:ext>
                </a:extLst>
              </p:cNvPr>
              <p:cNvSpPr/>
              <p:nvPr/>
            </p:nvSpPr>
            <p:spPr bwMode="auto">
              <a:xfrm>
                <a:off x="3301723" y="4687767"/>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2" name="Oval 191">
                <a:extLst>
                  <a:ext uri="{FF2B5EF4-FFF2-40B4-BE49-F238E27FC236}">
                    <a16:creationId xmlns:a16="http://schemas.microsoft.com/office/drawing/2014/main" id="{B5879D5E-DFC7-3745-92D1-5431E9B6ECE0}"/>
                  </a:ext>
                </a:extLst>
              </p:cNvPr>
              <p:cNvSpPr/>
              <p:nvPr/>
            </p:nvSpPr>
            <p:spPr bwMode="auto">
              <a:xfrm>
                <a:off x="3301723" y="4755417"/>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3" name="Oval 192">
                <a:extLst>
                  <a:ext uri="{FF2B5EF4-FFF2-40B4-BE49-F238E27FC236}">
                    <a16:creationId xmlns:a16="http://schemas.microsoft.com/office/drawing/2014/main" id="{E346CA10-0470-288C-F56B-D62E98ACFFE4}"/>
                  </a:ext>
                </a:extLst>
              </p:cNvPr>
              <p:cNvSpPr/>
              <p:nvPr/>
            </p:nvSpPr>
            <p:spPr bwMode="auto">
              <a:xfrm>
                <a:off x="3301723" y="4706416"/>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sp>
        <p:nvSpPr>
          <p:cNvPr id="196" name="TextBox 195">
            <a:extLst>
              <a:ext uri="{FF2B5EF4-FFF2-40B4-BE49-F238E27FC236}">
                <a16:creationId xmlns:a16="http://schemas.microsoft.com/office/drawing/2014/main" id="{C5122E4A-85DD-F43D-2F10-71D90963ECC8}"/>
              </a:ext>
            </a:extLst>
          </p:cNvPr>
          <p:cNvSpPr txBox="1"/>
          <p:nvPr/>
        </p:nvSpPr>
        <p:spPr bwMode="auto">
          <a:xfrm>
            <a:off x="4703310" y="2936513"/>
            <a:ext cx="79002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HOXA9</a:t>
            </a:r>
          </a:p>
        </p:txBody>
      </p:sp>
      <p:sp>
        <p:nvSpPr>
          <p:cNvPr id="198" name="TextBox 197">
            <a:extLst>
              <a:ext uri="{FF2B5EF4-FFF2-40B4-BE49-F238E27FC236}">
                <a16:creationId xmlns:a16="http://schemas.microsoft.com/office/drawing/2014/main" id="{4384E3BC-0D37-0856-B8D1-C5C76E957400}"/>
              </a:ext>
            </a:extLst>
          </p:cNvPr>
          <p:cNvSpPr txBox="1"/>
          <p:nvPr/>
        </p:nvSpPr>
        <p:spPr bwMode="auto">
          <a:xfrm>
            <a:off x="6630352" y="2961692"/>
            <a:ext cx="15031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ITGAM</a:t>
            </a: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(CD11b)</a:t>
            </a:r>
          </a:p>
        </p:txBody>
      </p:sp>
      <p:sp>
        <p:nvSpPr>
          <p:cNvPr id="200" name="TextBox 199">
            <a:extLst>
              <a:ext uri="{FF2B5EF4-FFF2-40B4-BE49-F238E27FC236}">
                <a16:creationId xmlns:a16="http://schemas.microsoft.com/office/drawing/2014/main" id="{52E0F060-8BD2-B9B4-4ACF-63F28FBDEB42}"/>
              </a:ext>
            </a:extLst>
          </p:cNvPr>
          <p:cNvSpPr txBox="1"/>
          <p:nvPr/>
        </p:nvSpPr>
        <p:spPr bwMode="auto">
          <a:xfrm>
            <a:off x="8797386" y="2953493"/>
            <a:ext cx="6319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CD14</a:t>
            </a:r>
          </a:p>
        </p:txBody>
      </p:sp>
      <p:sp>
        <p:nvSpPr>
          <p:cNvPr id="202" name="TextBox 201">
            <a:extLst>
              <a:ext uri="{FF2B5EF4-FFF2-40B4-BE49-F238E27FC236}">
                <a16:creationId xmlns:a16="http://schemas.microsoft.com/office/drawing/2014/main" id="{48D5A3DC-6396-5C57-22C8-6DED8C9ED0C3}"/>
              </a:ext>
            </a:extLst>
          </p:cNvPr>
          <p:cNvSpPr txBox="1"/>
          <p:nvPr/>
        </p:nvSpPr>
        <p:spPr bwMode="auto">
          <a:xfrm>
            <a:off x="10260012" y="2988197"/>
            <a:ext cx="13837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ANPEP</a:t>
            </a: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(CD13)</a:t>
            </a:r>
          </a:p>
        </p:txBody>
      </p:sp>
      <p:grpSp>
        <p:nvGrpSpPr>
          <p:cNvPr id="530" name="Group 529">
            <a:extLst>
              <a:ext uri="{FF2B5EF4-FFF2-40B4-BE49-F238E27FC236}">
                <a16:creationId xmlns:a16="http://schemas.microsoft.com/office/drawing/2014/main" id="{B56EFE25-6465-0F78-1EE7-D40C6EB478CB}"/>
              </a:ext>
            </a:extLst>
          </p:cNvPr>
          <p:cNvGrpSpPr/>
          <p:nvPr/>
        </p:nvGrpSpPr>
        <p:grpSpPr>
          <a:xfrm>
            <a:off x="4066147" y="3270695"/>
            <a:ext cx="1688020" cy="2155573"/>
            <a:chOff x="3846227" y="2993967"/>
            <a:chExt cx="1688020" cy="2155573"/>
          </a:xfrm>
        </p:grpSpPr>
        <p:sp>
          <p:nvSpPr>
            <p:cNvPr id="3" name="Freeform: Shape 2">
              <a:extLst>
                <a:ext uri="{FF2B5EF4-FFF2-40B4-BE49-F238E27FC236}">
                  <a16:creationId xmlns:a16="http://schemas.microsoft.com/office/drawing/2014/main" id="{481C7FDA-891C-74B7-0B0B-FDE94AAE6137}"/>
                </a:ext>
              </a:extLst>
            </p:cNvPr>
            <p:cNvSpPr/>
            <p:nvPr/>
          </p:nvSpPr>
          <p:spPr bwMode="auto">
            <a:xfrm>
              <a:off x="4369981" y="3120656"/>
              <a:ext cx="1020726" cy="1711842"/>
            </a:xfrm>
            <a:custGeom>
              <a:avLst/>
              <a:gdLst>
                <a:gd name="connsiteX0" fmla="*/ 0 w 1020726"/>
                <a:gd name="connsiteY0" fmla="*/ 0 h 1711842"/>
                <a:gd name="connsiteX1" fmla="*/ 0 w 1020726"/>
                <a:gd name="connsiteY1" fmla="*/ 1711842 h 1711842"/>
                <a:gd name="connsiteX2" fmla="*/ 1020726 w 1020726"/>
                <a:gd name="connsiteY2" fmla="*/ 1711842 h 1711842"/>
              </a:gdLst>
              <a:ahLst/>
              <a:cxnLst>
                <a:cxn ang="0">
                  <a:pos x="connsiteX0" y="connsiteY0"/>
                </a:cxn>
                <a:cxn ang="0">
                  <a:pos x="connsiteX1" y="connsiteY1"/>
                </a:cxn>
                <a:cxn ang="0">
                  <a:pos x="connsiteX2" y="connsiteY2"/>
                </a:cxn>
              </a:cxnLst>
              <a:rect l="l" t="t" r="r" b="b"/>
              <a:pathLst>
                <a:path w="1020726" h="1711842">
                  <a:moveTo>
                    <a:pt x="0" y="0"/>
                  </a:moveTo>
                  <a:lnTo>
                    <a:pt x="0" y="1711842"/>
                  </a:lnTo>
                  <a:lnTo>
                    <a:pt x="1020726" y="1711842"/>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14" name="Straight Connector 13">
              <a:extLst>
                <a:ext uri="{FF2B5EF4-FFF2-40B4-BE49-F238E27FC236}">
                  <a16:creationId xmlns:a16="http://schemas.microsoft.com/office/drawing/2014/main" id="{98F234A4-0FBF-69C7-34B0-4F1DCCBC3566}"/>
                </a:ext>
              </a:extLst>
            </p:cNvPr>
            <p:cNvCxnSpPr>
              <a:cxnSpLocks/>
            </p:cNvCxnSpPr>
            <p:nvPr/>
          </p:nvCxnSpPr>
          <p:spPr bwMode="auto">
            <a:xfrm>
              <a:off x="4286363" y="3139249"/>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7CE2E5F4-BF7D-C8CE-49FF-3594638C1861}"/>
                </a:ext>
              </a:extLst>
            </p:cNvPr>
            <p:cNvCxnSpPr>
              <a:cxnSpLocks/>
            </p:cNvCxnSpPr>
            <p:nvPr/>
          </p:nvCxnSpPr>
          <p:spPr bwMode="auto">
            <a:xfrm>
              <a:off x="4286363" y="3400621"/>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264FA169-19FF-83E1-B782-8A324717B46B}"/>
                </a:ext>
              </a:extLst>
            </p:cNvPr>
            <p:cNvCxnSpPr>
              <a:cxnSpLocks/>
            </p:cNvCxnSpPr>
            <p:nvPr/>
          </p:nvCxnSpPr>
          <p:spPr bwMode="auto">
            <a:xfrm>
              <a:off x="4286363" y="3887497"/>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527FD839-9347-7D08-DD0C-4A161BFE4A6E}"/>
                </a:ext>
              </a:extLst>
            </p:cNvPr>
            <p:cNvCxnSpPr>
              <a:cxnSpLocks/>
            </p:cNvCxnSpPr>
            <p:nvPr/>
          </p:nvCxnSpPr>
          <p:spPr bwMode="auto">
            <a:xfrm>
              <a:off x="4286363" y="4831572"/>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F8290136-FDBE-A80E-A36D-6656B232EB67}"/>
                </a:ext>
              </a:extLst>
            </p:cNvPr>
            <p:cNvCxnSpPr>
              <a:cxnSpLocks/>
            </p:cNvCxnSpPr>
            <p:nvPr/>
          </p:nvCxnSpPr>
          <p:spPr bwMode="auto">
            <a:xfrm>
              <a:off x="4286363" y="3269934"/>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5799BF28-5276-6B81-F6C0-557FDA89E898}"/>
                </a:ext>
              </a:extLst>
            </p:cNvPr>
            <p:cNvCxnSpPr>
              <a:cxnSpLocks/>
            </p:cNvCxnSpPr>
            <p:nvPr/>
          </p:nvCxnSpPr>
          <p:spPr bwMode="auto">
            <a:xfrm>
              <a:off x="4286363" y="4199386"/>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2DD340A1-FD62-195F-AE17-41BBAA94256F}"/>
                </a:ext>
              </a:extLst>
            </p:cNvPr>
            <p:cNvCxnSpPr>
              <a:cxnSpLocks/>
            </p:cNvCxnSpPr>
            <p:nvPr/>
          </p:nvCxnSpPr>
          <p:spPr bwMode="auto">
            <a:xfrm>
              <a:off x="4286363" y="4505507"/>
              <a:ext cx="95534" cy="0"/>
            </a:xfrm>
            <a:prstGeom prst="line">
              <a:avLst/>
            </a:prstGeom>
            <a:noFill/>
            <a:ln w="28575" cap="flat" cmpd="sng" algn="ctr">
              <a:solidFill>
                <a:schemeClr val="bg1"/>
              </a:solidFill>
              <a:prstDash val="solid"/>
              <a:round/>
              <a:headEnd type="none" w="med" len="med"/>
              <a:tailEnd type="none" w="med" len="med"/>
            </a:ln>
            <a:effectLst/>
          </p:spPr>
        </p:cxnSp>
        <p:grpSp>
          <p:nvGrpSpPr>
            <p:cNvPr id="37" name="Group 36">
              <a:extLst>
                <a:ext uri="{FF2B5EF4-FFF2-40B4-BE49-F238E27FC236}">
                  <a16:creationId xmlns:a16="http://schemas.microsoft.com/office/drawing/2014/main" id="{FE05CAD3-DCF6-6E8C-401B-40E5EF862ABE}"/>
                </a:ext>
              </a:extLst>
            </p:cNvPr>
            <p:cNvGrpSpPr/>
            <p:nvPr/>
          </p:nvGrpSpPr>
          <p:grpSpPr>
            <a:xfrm rot="5400000">
              <a:off x="4814672" y="4663275"/>
              <a:ext cx="97809" cy="434454"/>
              <a:chOff x="1050878" y="1726442"/>
              <a:chExt cx="88710" cy="152400"/>
            </a:xfrm>
          </p:grpSpPr>
          <p:cxnSp>
            <p:nvCxnSpPr>
              <p:cNvPr id="39" name="Straight Connector 38">
                <a:extLst>
                  <a:ext uri="{FF2B5EF4-FFF2-40B4-BE49-F238E27FC236}">
                    <a16:creationId xmlns:a16="http://schemas.microsoft.com/office/drawing/2014/main" id="{36DB2CD9-5835-5255-548C-4703B90A43EE}"/>
                  </a:ext>
                </a:extLst>
              </p:cNvPr>
              <p:cNvCxnSpPr>
                <a:cxnSpLocks/>
              </p:cNvCxnSpPr>
              <p:nvPr/>
            </p:nvCxnSpPr>
            <p:spPr bwMode="auto">
              <a:xfrm>
                <a:off x="1050878" y="1726442"/>
                <a:ext cx="88710"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2F68CB0F-A2D5-794D-E8BC-EF3082B85270}"/>
                  </a:ext>
                </a:extLst>
              </p:cNvPr>
              <p:cNvCxnSpPr>
                <a:cxnSpLocks/>
              </p:cNvCxnSpPr>
              <p:nvPr/>
            </p:nvCxnSpPr>
            <p:spPr bwMode="auto">
              <a:xfrm>
                <a:off x="1050878" y="1878842"/>
                <a:ext cx="88710" cy="0"/>
              </a:xfrm>
              <a:prstGeom prst="line">
                <a:avLst/>
              </a:prstGeom>
              <a:noFill/>
              <a:ln w="28575" cap="flat" cmpd="sng" algn="ctr">
                <a:solidFill>
                  <a:schemeClr val="bg1"/>
                </a:solidFill>
                <a:prstDash val="solid"/>
                <a:round/>
                <a:headEnd type="none" w="med" len="med"/>
                <a:tailEnd type="none" w="med" len="med"/>
              </a:ln>
              <a:effectLst/>
            </p:spPr>
          </p:cxnSp>
        </p:grpSp>
        <p:sp>
          <p:nvSpPr>
            <p:cNvPr id="43" name="TextBox 42">
              <a:extLst>
                <a:ext uri="{FF2B5EF4-FFF2-40B4-BE49-F238E27FC236}">
                  <a16:creationId xmlns:a16="http://schemas.microsoft.com/office/drawing/2014/main" id="{8F41012C-4BE7-4D4B-D46E-897A50DB47CF}"/>
                </a:ext>
              </a:extLst>
            </p:cNvPr>
            <p:cNvSpPr txBox="1"/>
            <p:nvPr/>
          </p:nvSpPr>
          <p:spPr bwMode="auto">
            <a:xfrm>
              <a:off x="4356596" y="4870267"/>
              <a:ext cx="6109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Screen</a:t>
              </a:r>
            </a:p>
          </p:txBody>
        </p:sp>
        <p:sp>
          <p:nvSpPr>
            <p:cNvPr id="45" name="TextBox 44">
              <a:extLst>
                <a:ext uri="{FF2B5EF4-FFF2-40B4-BE49-F238E27FC236}">
                  <a16:creationId xmlns:a16="http://schemas.microsoft.com/office/drawing/2014/main" id="{C98974AA-405E-8407-7751-AF85195417F2}"/>
                </a:ext>
              </a:extLst>
            </p:cNvPr>
            <p:cNvSpPr txBox="1"/>
            <p:nvPr/>
          </p:nvSpPr>
          <p:spPr bwMode="auto">
            <a:xfrm>
              <a:off x="4853998" y="4872541"/>
              <a:ext cx="52129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C2D1</a:t>
              </a:r>
            </a:p>
          </p:txBody>
        </p:sp>
        <p:cxnSp>
          <p:nvCxnSpPr>
            <p:cNvPr id="47" name="Straight Connector 46">
              <a:extLst>
                <a:ext uri="{FF2B5EF4-FFF2-40B4-BE49-F238E27FC236}">
                  <a16:creationId xmlns:a16="http://schemas.microsoft.com/office/drawing/2014/main" id="{47DDD885-3992-A1DB-4BC7-9342EB58F9A3}"/>
                </a:ext>
              </a:extLst>
            </p:cNvPr>
            <p:cNvCxnSpPr>
              <a:cxnSpLocks/>
            </p:cNvCxnSpPr>
            <p:nvPr/>
          </p:nvCxnSpPr>
          <p:spPr bwMode="auto">
            <a:xfrm>
              <a:off x="4640367" y="4634798"/>
              <a:ext cx="449210" cy="176619"/>
            </a:xfrm>
            <a:prstGeom prst="line">
              <a:avLst/>
            </a:prstGeom>
            <a:noFill/>
            <a:ln w="12700"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6F3AEB50-755C-C7CA-22AE-35DED79B7585}"/>
                </a:ext>
              </a:extLst>
            </p:cNvPr>
            <p:cNvCxnSpPr>
              <a:cxnSpLocks/>
            </p:cNvCxnSpPr>
            <p:nvPr/>
          </p:nvCxnSpPr>
          <p:spPr bwMode="auto">
            <a:xfrm>
              <a:off x="4638497" y="4655367"/>
              <a:ext cx="443996" cy="82123"/>
            </a:xfrm>
            <a:prstGeom prst="line">
              <a:avLst/>
            </a:prstGeom>
            <a:noFill/>
            <a:ln w="12700"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0FCF3C60-32E5-E5D7-9ECD-6762E6099328}"/>
                </a:ext>
              </a:extLst>
            </p:cNvPr>
            <p:cNvCxnSpPr>
              <a:cxnSpLocks/>
            </p:cNvCxnSpPr>
            <p:nvPr/>
          </p:nvCxnSpPr>
          <p:spPr bwMode="auto">
            <a:xfrm>
              <a:off x="4659067" y="4586179"/>
              <a:ext cx="398182" cy="213019"/>
            </a:xfrm>
            <a:prstGeom prst="line">
              <a:avLst/>
            </a:prstGeom>
            <a:noFill/>
            <a:ln w="12700"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6046CB7C-4D50-4502-D98C-2306CB70B4CC}"/>
                </a:ext>
              </a:extLst>
            </p:cNvPr>
            <p:cNvCxnSpPr>
              <a:cxnSpLocks/>
            </p:cNvCxnSpPr>
            <p:nvPr/>
          </p:nvCxnSpPr>
          <p:spPr bwMode="auto">
            <a:xfrm>
              <a:off x="4662807" y="4570285"/>
              <a:ext cx="428101" cy="226108"/>
            </a:xfrm>
            <a:prstGeom prst="line">
              <a:avLst/>
            </a:prstGeom>
            <a:noFill/>
            <a:ln w="12700"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EAB85341-F660-3ACA-FD55-7B74F11E2248}"/>
                </a:ext>
              </a:extLst>
            </p:cNvPr>
            <p:cNvCxnSpPr>
              <a:cxnSpLocks/>
            </p:cNvCxnSpPr>
            <p:nvPr/>
          </p:nvCxnSpPr>
          <p:spPr bwMode="auto">
            <a:xfrm>
              <a:off x="4652522" y="4534756"/>
              <a:ext cx="432776" cy="208343"/>
            </a:xfrm>
            <a:prstGeom prst="line">
              <a:avLst/>
            </a:prstGeom>
            <a:noFill/>
            <a:ln w="12700" cap="flat" cmpd="sng" algn="ctr">
              <a:solidFill>
                <a:schemeClr val="bg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96119E48-A2DF-8B7E-6061-A54336A8374E}"/>
                </a:ext>
              </a:extLst>
            </p:cNvPr>
            <p:cNvCxnSpPr>
              <a:cxnSpLocks/>
            </p:cNvCxnSpPr>
            <p:nvPr/>
          </p:nvCxnSpPr>
          <p:spPr bwMode="auto">
            <a:xfrm>
              <a:off x="4656262" y="4544106"/>
              <a:ext cx="423426" cy="0"/>
            </a:xfrm>
            <a:prstGeom prst="line">
              <a:avLst/>
            </a:prstGeom>
            <a:noFill/>
            <a:ln w="12700"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9DA5BD76-BAA0-9886-0E60-A4A977EA42E1}"/>
                </a:ext>
              </a:extLst>
            </p:cNvPr>
            <p:cNvCxnSpPr>
              <a:cxnSpLocks/>
            </p:cNvCxnSpPr>
            <p:nvPr/>
          </p:nvCxnSpPr>
          <p:spPr bwMode="auto">
            <a:xfrm>
              <a:off x="4657197" y="4334673"/>
              <a:ext cx="414077" cy="237327"/>
            </a:xfrm>
            <a:prstGeom prst="line">
              <a:avLst/>
            </a:prstGeom>
            <a:noFill/>
            <a:ln w="12700" cap="flat" cmpd="sng" algn="ctr">
              <a:solidFill>
                <a:schemeClr val="bg1"/>
              </a:solidFill>
              <a:prstDash val="solid"/>
              <a:round/>
              <a:headEnd type="none" w="med" len="med"/>
              <a:tailEnd type="none" w="med" len="med"/>
            </a:ln>
            <a:effectLst/>
          </p:spPr>
        </p:cxnSp>
        <p:cxnSp>
          <p:nvCxnSpPr>
            <p:cNvPr id="77" name="Straight Connector 76">
              <a:extLst>
                <a:ext uri="{FF2B5EF4-FFF2-40B4-BE49-F238E27FC236}">
                  <a16:creationId xmlns:a16="http://schemas.microsoft.com/office/drawing/2014/main" id="{D5D7BF64-8A8A-8780-AA54-7AC9B34589C5}"/>
                </a:ext>
              </a:extLst>
            </p:cNvPr>
            <p:cNvCxnSpPr>
              <a:cxnSpLocks/>
            </p:cNvCxnSpPr>
            <p:nvPr/>
          </p:nvCxnSpPr>
          <p:spPr bwMode="auto">
            <a:xfrm>
              <a:off x="4660937" y="4271095"/>
              <a:ext cx="427166" cy="340174"/>
            </a:xfrm>
            <a:prstGeom prst="line">
              <a:avLst/>
            </a:prstGeom>
            <a:noFill/>
            <a:ln w="12700" cap="flat" cmpd="sng" algn="ctr">
              <a:solidFill>
                <a:schemeClr val="bg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8ABA6CB5-A4F4-585B-838B-88548AF8B052}"/>
                </a:ext>
              </a:extLst>
            </p:cNvPr>
            <p:cNvCxnSpPr>
              <a:cxnSpLocks/>
            </p:cNvCxnSpPr>
            <p:nvPr/>
          </p:nvCxnSpPr>
          <p:spPr bwMode="auto">
            <a:xfrm>
              <a:off x="4653458" y="4241176"/>
              <a:ext cx="423425" cy="532777"/>
            </a:xfrm>
            <a:prstGeom prst="line">
              <a:avLst/>
            </a:prstGeom>
            <a:noFill/>
            <a:ln w="12700" cap="flat" cmpd="sng" algn="ctr">
              <a:solidFill>
                <a:schemeClr val="bg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9EED7718-AF48-20B6-D28A-383662FCC82D}"/>
                </a:ext>
              </a:extLst>
            </p:cNvPr>
            <p:cNvCxnSpPr>
              <a:cxnSpLocks/>
            </p:cNvCxnSpPr>
            <p:nvPr/>
          </p:nvCxnSpPr>
          <p:spPr bwMode="auto">
            <a:xfrm>
              <a:off x="4647733" y="4232606"/>
              <a:ext cx="444109" cy="503014"/>
            </a:xfrm>
            <a:prstGeom prst="line">
              <a:avLst/>
            </a:prstGeom>
            <a:noFill/>
            <a:ln w="12700" cap="flat" cmpd="sng" algn="ctr">
              <a:solidFill>
                <a:schemeClr val="bg1"/>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FB242096-D0B4-7C1F-E133-1A49274F97AC}"/>
                </a:ext>
              </a:extLst>
            </p:cNvPr>
            <p:cNvCxnSpPr>
              <a:cxnSpLocks/>
            </p:cNvCxnSpPr>
            <p:nvPr/>
          </p:nvCxnSpPr>
          <p:spPr bwMode="auto">
            <a:xfrm>
              <a:off x="4667367" y="4182118"/>
              <a:ext cx="428215" cy="548827"/>
            </a:xfrm>
            <a:prstGeom prst="line">
              <a:avLst/>
            </a:prstGeom>
            <a:noFill/>
            <a:ln w="12700" cap="flat" cmpd="sng" algn="ctr">
              <a:solidFill>
                <a:schemeClr val="bg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E6197651-48C3-AD4E-B7DC-F52ACA0596EB}"/>
                </a:ext>
              </a:extLst>
            </p:cNvPr>
            <p:cNvCxnSpPr>
              <a:cxnSpLocks/>
            </p:cNvCxnSpPr>
            <p:nvPr/>
          </p:nvCxnSpPr>
          <p:spPr bwMode="auto">
            <a:xfrm flipV="1">
              <a:off x="4671106" y="4165289"/>
              <a:ext cx="405777" cy="99107"/>
            </a:xfrm>
            <a:prstGeom prst="line">
              <a:avLst/>
            </a:prstGeom>
            <a:noFill/>
            <a:ln w="12700" cap="flat" cmpd="sng" algn="ctr">
              <a:solidFill>
                <a:schemeClr val="bg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6A4B87E0-F5BA-3EFD-230A-AE9FD770472D}"/>
                </a:ext>
              </a:extLst>
            </p:cNvPr>
            <p:cNvCxnSpPr>
              <a:cxnSpLocks/>
            </p:cNvCxnSpPr>
            <p:nvPr/>
          </p:nvCxnSpPr>
          <p:spPr bwMode="auto">
            <a:xfrm>
              <a:off x="4652407" y="4192403"/>
              <a:ext cx="441306" cy="149594"/>
            </a:xfrm>
            <a:prstGeom prst="line">
              <a:avLst/>
            </a:prstGeom>
            <a:noFill/>
            <a:ln w="12700" cap="flat" cmpd="sng" algn="ctr">
              <a:solidFill>
                <a:schemeClr val="bg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5D7AAFB1-6A89-79CF-226B-BEEBCB00F9FC}"/>
                </a:ext>
              </a:extLst>
            </p:cNvPr>
            <p:cNvCxnSpPr>
              <a:cxnSpLocks/>
            </p:cNvCxnSpPr>
            <p:nvPr/>
          </p:nvCxnSpPr>
          <p:spPr bwMode="auto">
            <a:xfrm>
              <a:off x="4647733" y="4058702"/>
              <a:ext cx="431955" cy="359028"/>
            </a:xfrm>
            <a:prstGeom prst="line">
              <a:avLst/>
            </a:prstGeom>
            <a:noFill/>
            <a:ln w="12700" cap="flat" cmpd="sng" algn="ctr">
              <a:solidFill>
                <a:schemeClr val="bg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176F9BEA-25A2-8148-7B94-8B4D16A2F663}"/>
                </a:ext>
              </a:extLst>
            </p:cNvPr>
            <p:cNvCxnSpPr>
              <a:cxnSpLocks/>
            </p:cNvCxnSpPr>
            <p:nvPr/>
          </p:nvCxnSpPr>
          <p:spPr bwMode="auto">
            <a:xfrm>
              <a:off x="4651472" y="3810000"/>
              <a:ext cx="436631" cy="733951"/>
            </a:xfrm>
            <a:prstGeom prst="line">
              <a:avLst/>
            </a:prstGeom>
            <a:noFill/>
            <a:ln w="12700" cap="flat" cmpd="sng" algn="ctr">
              <a:solidFill>
                <a:schemeClr val="bg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D163FFCF-9642-D88F-9159-53412FFA2FFE}"/>
                </a:ext>
              </a:extLst>
            </p:cNvPr>
            <p:cNvCxnSpPr>
              <a:cxnSpLocks/>
            </p:cNvCxnSpPr>
            <p:nvPr/>
          </p:nvCxnSpPr>
          <p:spPr bwMode="auto">
            <a:xfrm>
              <a:off x="4660822" y="3165806"/>
              <a:ext cx="424476" cy="258987"/>
            </a:xfrm>
            <a:prstGeom prst="line">
              <a:avLst/>
            </a:prstGeom>
            <a:noFill/>
            <a:ln w="12700" cap="flat" cmpd="sng" algn="ctr">
              <a:solidFill>
                <a:schemeClr val="bg1"/>
              </a:solidFill>
              <a:prstDash val="solid"/>
              <a:round/>
              <a:headEnd type="none" w="med" len="med"/>
              <a:tailEnd type="none" w="med" len="med"/>
            </a:ln>
            <a:effectLst/>
          </p:spPr>
        </p:cxnSp>
        <p:grpSp>
          <p:nvGrpSpPr>
            <p:cNvPr id="164" name="Group 163">
              <a:extLst>
                <a:ext uri="{FF2B5EF4-FFF2-40B4-BE49-F238E27FC236}">
                  <a16:creationId xmlns:a16="http://schemas.microsoft.com/office/drawing/2014/main" id="{4F20143E-5295-62EF-4B3F-93B8E7B3EBE2}"/>
                </a:ext>
              </a:extLst>
            </p:cNvPr>
            <p:cNvGrpSpPr/>
            <p:nvPr/>
          </p:nvGrpSpPr>
          <p:grpSpPr>
            <a:xfrm>
              <a:off x="4623017" y="3140480"/>
              <a:ext cx="55085" cy="1557146"/>
              <a:chOff x="4623017" y="3140480"/>
              <a:chExt cx="55085" cy="1557146"/>
            </a:xfrm>
          </p:grpSpPr>
          <p:sp>
            <p:nvSpPr>
              <p:cNvPr id="110" name="Oval 109">
                <a:extLst>
                  <a:ext uri="{FF2B5EF4-FFF2-40B4-BE49-F238E27FC236}">
                    <a16:creationId xmlns:a16="http://schemas.microsoft.com/office/drawing/2014/main" id="{67DDCE7E-7E92-CFA9-EEEE-A1FADFB24D51}"/>
                  </a:ext>
                </a:extLst>
              </p:cNvPr>
              <p:cNvSpPr/>
              <p:nvPr/>
            </p:nvSpPr>
            <p:spPr bwMode="auto">
              <a:xfrm>
                <a:off x="4623017" y="3140480"/>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2" name="Oval 111">
                <a:extLst>
                  <a:ext uri="{FF2B5EF4-FFF2-40B4-BE49-F238E27FC236}">
                    <a16:creationId xmlns:a16="http://schemas.microsoft.com/office/drawing/2014/main" id="{698A6176-1AAD-BE33-1830-45A8607AA669}"/>
                  </a:ext>
                </a:extLst>
              </p:cNvPr>
              <p:cNvSpPr/>
              <p:nvPr/>
            </p:nvSpPr>
            <p:spPr bwMode="auto">
              <a:xfrm>
                <a:off x="4623017" y="3786231"/>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4" name="Oval 113">
                <a:extLst>
                  <a:ext uri="{FF2B5EF4-FFF2-40B4-BE49-F238E27FC236}">
                    <a16:creationId xmlns:a16="http://schemas.microsoft.com/office/drawing/2014/main" id="{09C5B3CE-02DD-20A2-4A57-8BD28776F457}"/>
                  </a:ext>
                </a:extLst>
              </p:cNvPr>
              <p:cNvSpPr/>
              <p:nvPr/>
            </p:nvSpPr>
            <p:spPr bwMode="auto">
              <a:xfrm>
                <a:off x="4623017" y="4136728"/>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5" name="Oval 114">
                <a:extLst>
                  <a:ext uri="{FF2B5EF4-FFF2-40B4-BE49-F238E27FC236}">
                    <a16:creationId xmlns:a16="http://schemas.microsoft.com/office/drawing/2014/main" id="{29BB415A-4CB7-0DC9-2E24-88420AD4A01A}"/>
                  </a:ext>
                </a:extLst>
              </p:cNvPr>
              <p:cNvSpPr/>
              <p:nvPr/>
            </p:nvSpPr>
            <p:spPr bwMode="auto">
              <a:xfrm>
                <a:off x="4623017" y="4027886"/>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8" name="Oval 117">
                <a:extLst>
                  <a:ext uri="{FF2B5EF4-FFF2-40B4-BE49-F238E27FC236}">
                    <a16:creationId xmlns:a16="http://schemas.microsoft.com/office/drawing/2014/main" id="{B1653499-8437-DFBD-191D-18BE5C9ADC4F}"/>
                  </a:ext>
                </a:extLst>
              </p:cNvPr>
              <p:cNvSpPr/>
              <p:nvPr/>
            </p:nvSpPr>
            <p:spPr bwMode="auto">
              <a:xfrm>
                <a:off x="4623017" y="4168074"/>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2" name="Oval 131">
                <a:extLst>
                  <a:ext uri="{FF2B5EF4-FFF2-40B4-BE49-F238E27FC236}">
                    <a16:creationId xmlns:a16="http://schemas.microsoft.com/office/drawing/2014/main" id="{934E826F-CFAE-CF28-03A8-5B0B324B649D}"/>
                  </a:ext>
                </a:extLst>
              </p:cNvPr>
              <p:cNvSpPr/>
              <p:nvPr/>
            </p:nvSpPr>
            <p:spPr bwMode="auto">
              <a:xfrm>
                <a:off x="4623017" y="4208113"/>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5" name="Oval 134">
                <a:extLst>
                  <a:ext uri="{FF2B5EF4-FFF2-40B4-BE49-F238E27FC236}">
                    <a16:creationId xmlns:a16="http://schemas.microsoft.com/office/drawing/2014/main" id="{6C6F9500-0C05-3888-697E-EF08E4BFE217}"/>
                  </a:ext>
                </a:extLst>
              </p:cNvPr>
              <p:cNvSpPr/>
              <p:nvPr/>
            </p:nvSpPr>
            <p:spPr bwMode="auto">
              <a:xfrm>
                <a:off x="4623017" y="4246469"/>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7" name="Oval 136">
                <a:extLst>
                  <a:ext uri="{FF2B5EF4-FFF2-40B4-BE49-F238E27FC236}">
                    <a16:creationId xmlns:a16="http://schemas.microsoft.com/office/drawing/2014/main" id="{693F3A9D-310F-D688-2695-C017642BFFA8}"/>
                  </a:ext>
                </a:extLst>
              </p:cNvPr>
              <p:cNvSpPr/>
              <p:nvPr/>
            </p:nvSpPr>
            <p:spPr bwMode="auto">
              <a:xfrm>
                <a:off x="4623017" y="4309693"/>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9" name="Oval 138">
                <a:extLst>
                  <a:ext uri="{FF2B5EF4-FFF2-40B4-BE49-F238E27FC236}">
                    <a16:creationId xmlns:a16="http://schemas.microsoft.com/office/drawing/2014/main" id="{E2CE5022-B5CA-65D4-2C0C-8814FA5EBA95}"/>
                  </a:ext>
                </a:extLst>
              </p:cNvPr>
              <p:cNvSpPr/>
              <p:nvPr/>
            </p:nvSpPr>
            <p:spPr bwMode="auto">
              <a:xfrm>
                <a:off x="4623017" y="4508211"/>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4" name="Oval 153">
                <a:extLst>
                  <a:ext uri="{FF2B5EF4-FFF2-40B4-BE49-F238E27FC236}">
                    <a16:creationId xmlns:a16="http://schemas.microsoft.com/office/drawing/2014/main" id="{DA41D3DC-641E-A587-F142-C892B285E6DA}"/>
                  </a:ext>
                </a:extLst>
              </p:cNvPr>
              <p:cNvSpPr/>
              <p:nvPr/>
            </p:nvSpPr>
            <p:spPr bwMode="auto">
              <a:xfrm>
                <a:off x="4623017" y="4555238"/>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6" name="Oval 155">
                <a:extLst>
                  <a:ext uri="{FF2B5EF4-FFF2-40B4-BE49-F238E27FC236}">
                    <a16:creationId xmlns:a16="http://schemas.microsoft.com/office/drawing/2014/main" id="{F83F23AC-E208-8C49-443B-F19B438364C6}"/>
                  </a:ext>
                </a:extLst>
              </p:cNvPr>
              <p:cNvSpPr/>
              <p:nvPr/>
            </p:nvSpPr>
            <p:spPr bwMode="auto">
              <a:xfrm>
                <a:off x="4623017" y="4616578"/>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8" name="Oval 157">
                <a:extLst>
                  <a:ext uri="{FF2B5EF4-FFF2-40B4-BE49-F238E27FC236}">
                    <a16:creationId xmlns:a16="http://schemas.microsoft.com/office/drawing/2014/main" id="{9C84BE65-47C7-C333-CFCF-23F602992457}"/>
                  </a:ext>
                </a:extLst>
              </p:cNvPr>
              <p:cNvSpPr/>
              <p:nvPr/>
            </p:nvSpPr>
            <p:spPr bwMode="auto">
              <a:xfrm>
                <a:off x="4623017" y="4546184"/>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0" name="Oval 159">
                <a:extLst>
                  <a:ext uri="{FF2B5EF4-FFF2-40B4-BE49-F238E27FC236}">
                    <a16:creationId xmlns:a16="http://schemas.microsoft.com/office/drawing/2014/main" id="{E3D4903A-2429-D044-F038-76FEF371402E}"/>
                  </a:ext>
                </a:extLst>
              </p:cNvPr>
              <p:cNvSpPr/>
              <p:nvPr/>
            </p:nvSpPr>
            <p:spPr bwMode="auto">
              <a:xfrm>
                <a:off x="4623017" y="4642541"/>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2" name="Oval 161">
                <a:extLst>
                  <a:ext uri="{FF2B5EF4-FFF2-40B4-BE49-F238E27FC236}">
                    <a16:creationId xmlns:a16="http://schemas.microsoft.com/office/drawing/2014/main" id="{BA3B522B-8F57-8321-4A94-F2A2CD3DD17F}"/>
                  </a:ext>
                </a:extLst>
              </p:cNvPr>
              <p:cNvSpPr/>
              <p:nvPr/>
            </p:nvSpPr>
            <p:spPr bwMode="auto">
              <a:xfrm>
                <a:off x="4623017" y="4180559"/>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04" name="Group 203">
              <a:extLst>
                <a:ext uri="{FF2B5EF4-FFF2-40B4-BE49-F238E27FC236}">
                  <a16:creationId xmlns:a16="http://schemas.microsoft.com/office/drawing/2014/main" id="{235E8C96-59A5-962C-FEA3-CDA886E6F0B2}"/>
                </a:ext>
              </a:extLst>
            </p:cNvPr>
            <p:cNvGrpSpPr/>
            <p:nvPr/>
          </p:nvGrpSpPr>
          <p:grpSpPr>
            <a:xfrm>
              <a:off x="5058880" y="3398686"/>
              <a:ext cx="55085" cy="1434809"/>
              <a:chOff x="5053270" y="3398686"/>
              <a:chExt cx="55085" cy="1434809"/>
            </a:xfrm>
          </p:grpSpPr>
          <p:sp>
            <p:nvSpPr>
              <p:cNvPr id="168" name="Oval 167">
                <a:extLst>
                  <a:ext uri="{FF2B5EF4-FFF2-40B4-BE49-F238E27FC236}">
                    <a16:creationId xmlns:a16="http://schemas.microsoft.com/office/drawing/2014/main" id="{B1835F6B-BF2D-79A9-399A-716DF2EECDE9}"/>
                  </a:ext>
                </a:extLst>
              </p:cNvPr>
              <p:cNvSpPr/>
              <p:nvPr/>
            </p:nvSpPr>
            <p:spPr bwMode="auto">
              <a:xfrm>
                <a:off x="5053270" y="3398686"/>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0" name="Oval 169">
                <a:extLst>
                  <a:ext uri="{FF2B5EF4-FFF2-40B4-BE49-F238E27FC236}">
                    <a16:creationId xmlns:a16="http://schemas.microsoft.com/office/drawing/2014/main" id="{4937D199-27DA-48CF-B36F-9E6F7E7A6605}"/>
                  </a:ext>
                </a:extLst>
              </p:cNvPr>
              <p:cNvSpPr/>
              <p:nvPr/>
            </p:nvSpPr>
            <p:spPr bwMode="auto">
              <a:xfrm>
                <a:off x="5053270" y="4134102"/>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2" name="Oval 171">
                <a:extLst>
                  <a:ext uri="{FF2B5EF4-FFF2-40B4-BE49-F238E27FC236}">
                    <a16:creationId xmlns:a16="http://schemas.microsoft.com/office/drawing/2014/main" id="{3BD9C165-05EB-2DB6-11CF-020308C3958E}"/>
                  </a:ext>
                </a:extLst>
              </p:cNvPr>
              <p:cNvSpPr/>
              <p:nvPr/>
            </p:nvSpPr>
            <p:spPr bwMode="auto">
              <a:xfrm>
                <a:off x="5053270" y="4307990"/>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4" name="Oval 173">
                <a:extLst>
                  <a:ext uri="{FF2B5EF4-FFF2-40B4-BE49-F238E27FC236}">
                    <a16:creationId xmlns:a16="http://schemas.microsoft.com/office/drawing/2014/main" id="{9850E6BD-3CC5-7321-00DE-B220ACE954AC}"/>
                  </a:ext>
                </a:extLst>
              </p:cNvPr>
              <p:cNvSpPr/>
              <p:nvPr/>
            </p:nvSpPr>
            <p:spPr bwMode="auto">
              <a:xfrm>
                <a:off x="5053270" y="4402302"/>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6" name="Oval 175">
                <a:extLst>
                  <a:ext uri="{FF2B5EF4-FFF2-40B4-BE49-F238E27FC236}">
                    <a16:creationId xmlns:a16="http://schemas.microsoft.com/office/drawing/2014/main" id="{FDF40493-009B-532C-1379-498FFCBEA64F}"/>
                  </a:ext>
                </a:extLst>
              </p:cNvPr>
              <p:cNvSpPr/>
              <p:nvPr/>
            </p:nvSpPr>
            <p:spPr bwMode="auto">
              <a:xfrm>
                <a:off x="5053270" y="4554067"/>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8" name="Oval 177">
                <a:extLst>
                  <a:ext uri="{FF2B5EF4-FFF2-40B4-BE49-F238E27FC236}">
                    <a16:creationId xmlns:a16="http://schemas.microsoft.com/office/drawing/2014/main" id="{AC8E3BE5-B00A-919A-B5C1-8D00F3CC0F3F}"/>
                  </a:ext>
                </a:extLst>
              </p:cNvPr>
              <p:cNvSpPr/>
              <p:nvPr/>
            </p:nvSpPr>
            <p:spPr bwMode="auto">
              <a:xfrm>
                <a:off x="5053270" y="4590863"/>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0" name="Oval 179">
                <a:extLst>
                  <a:ext uri="{FF2B5EF4-FFF2-40B4-BE49-F238E27FC236}">
                    <a16:creationId xmlns:a16="http://schemas.microsoft.com/office/drawing/2014/main" id="{C01BAC17-6F37-FA1D-0F86-ABD298EB77AB}"/>
                  </a:ext>
                </a:extLst>
              </p:cNvPr>
              <p:cNvSpPr/>
              <p:nvPr/>
            </p:nvSpPr>
            <p:spPr bwMode="auto">
              <a:xfrm>
                <a:off x="5053270" y="4511008"/>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4" name="Oval 183">
                <a:extLst>
                  <a:ext uri="{FF2B5EF4-FFF2-40B4-BE49-F238E27FC236}">
                    <a16:creationId xmlns:a16="http://schemas.microsoft.com/office/drawing/2014/main" id="{26C82A1E-4514-6D57-E7C7-71E1E77949F1}"/>
                  </a:ext>
                </a:extLst>
              </p:cNvPr>
              <p:cNvSpPr/>
              <p:nvPr/>
            </p:nvSpPr>
            <p:spPr bwMode="auto">
              <a:xfrm>
                <a:off x="5053270" y="4757288"/>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5" name="Oval 194">
                <a:extLst>
                  <a:ext uri="{FF2B5EF4-FFF2-40B4-BE49-F238E27FC236}">
                    <a16:creationId xmlns:a16="http://schemas.microsoft.com/office/drawing/2014/main" id="{6ECDD73C-3CBD-5201-84EE-749147FBF142}"/>
                  </a:ext>
                </a:extLst>
              </p:cNvPr>
              <p:cNvSpPr/>
              <p:nvPr/>
            </p:nvSpPr>
            <p:spPr bwMode="auto">
              <a:xfrm>
                <a:off x="5053270" y="4778410"/>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9" name="Oval 198">
                <a:extLst>
                  <a:ext uri="{FF2B5EF4-FFF2-40B4-BE49-F238E27FC236}">
                    <a16:creationId xmlns:a16="http://schemas.microsoft.com/office/drawing/2014/main" id="{6B1028D7-2A4D-C701-B15B-CD6C922C37C9}"/>
                  </a:ext>
                </a:extLst>
              </p:cNvPr>
              <p:cNvSpPr/>
              <p:nvPr/>
            </p:nvSpPr>
            <p:spPr bwMode="auto">
              <a:xfrm>
                <a:off x="5053270" y="4723628"/>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3" name="Oval 202">
                <a:extLst>
                  <a:ext uri="{FF2B5EF4-FFF2-40B4-BE49-F238E27FC236}">
                    <a16:creationId xmlns:a16="http://schemas.microsoft.com/office/drawing/2014/main" id="{F23E2811-BDCD-F77D-58D2-1144989B245B}"/>
                  </a:ext>
                </a:extLst>
              </p:cNvPr>
              <p:cNvSpPr/>
              <p:nvPr/>
            </p:nvSpPr>
            <p:spPr bwMode="auto">
              <a:xfrm>
                <a:off x="5053270" y="4697067"/>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30" name="Rectangle 29">
              <a:extLst>
                <a:ext uri="{FF2B5EF4-FFF2-40B4-BE49-F238E27FC236}">
                  <a16:creationId xmlns:a16="http://schemas.microsoft.com/office/drawing/2014/main" id="{AA4DAFC6-096A-895E-E817-42039AB65FCB}"/>
                </a:ext>
              </a:extLst>
            </p:cNvPr>
            <p:cNvSpPr/>
            <p:nvPr/>
          </p:nvSpPr>
          <p:spPr bwMode="auto">
            <a:xfrm>
              <a:off x="4322135" y="3439633"/>
              <a:ext cx="1212112" cy="122274"/>
            </a:xfrm>
            <a:prstGeom prst="rect">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33" name="Straight Connector 32">
              <a:extLst>
                <a:ext uri="{FF2B5EF4-FFF2-40B4-BE49-F238E27FC236}">
                  <a16:creationId xmlns:a16="http://schemas.microsoft.com/office/drawing/2014/main" id="{1D6E67BA-4E9F-E0D9-5F08-F87E4E45B273}"/>
                </a:ext>
              </a:extLst>
            </p:cNvPr>
            <p:cNvCxnSpPr>
              <a:cxnSpLocks/>
            </p:cNvCxnSpPr>
            <p:nvPr/>
          </p:nvCxnSpPr>
          <p:spPr bwMode="auto">
            <a:xfrm>
              <a:off x="4311172" y="3441379"/>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93A3324F-6E98-B4A3-4F76-DD3C51B9E1F5}"/>
                </a:ext>
              </a:extLst>
            </p:cNvPr>
            <p:cNvCxnSpPr>
              <a:cxnSpLocks/>
            </p:cNvCxnSpPr>
            <p:nvPr/>
          </p:nvCxnSpPr>
          <p:spPr bwMode="auto">
            <a:xfrm>
              <a:off x="4314716" y="3561881"/>
              <a:ext cx="95534" cy="0"/>
            </a:xfrm>
            <a:prstGeom prst="line">
              <a:avLst/>
            </a:prstGeom>
            <a:noFill/>
            <a:ln w="28575" cap="flat" cmpd="sng" algn="ctr">
              <a:solidFill>
                <a:schemeClr val="bg1"/>
              </a:solidFill>
              <a:prstDash val="solid"/>
              <a:round/>
              <a:headEnd type="none" w="med" len="med"/>
              <a:tailEnd type="none" w="med" len="med"/>
            </a:ln>
            <a:effectLst/>
          </p:spPr>
        </p:cxnSp>
        <p:sp>
          <p:nvSpPr>
            <p:cNvPr id="206" name="TextBox 205">
              <a:extLst>
                <a:ext uri="{FF2B5EF4-FFF2-40B4-BE49-F238E27FC236}">
                  <a16:creationId xmlns:a16="http://schemas.microsoft.com/office/drawing/2014/main" id="{DAB1DD62-6C59-E53F-F441-6D0800B26598}"/>
                </a:ext>
              </a:extLst>
            </p:cNvPr>
            <p:cNvSpPr txBox="1"/>
            <p:nvPr/>
          </p:nvSpPr>
          <p:spPr bwMode="auto">
            <a:xfrm rot="16200000">
              <a:off x="3311609" y="3894903"/>
              <a:ext cx="13462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Relative Exposure</a:t>
              </a:r>
            </a:p>
          </p:txBody>
        </p:sp>
        <p:sp>
          <p:nvSpPr>
            <p:cNvPr id="208" name="TextBox 207">
              <a:extLst>
                <a:ext uri="{FF2B5EF4-FFF2-40B4-BE49-F238E27FC236}">
                  <a16:creationId xmlns:a16="http://schemas.microsoft.com/office/drawing/2014/main" id="{BB502AEB-CD2F-076E-81E4-20AB42270C34}"/>
                </a:ext>
              </a:extLst>
            </p:cNvPr>
            <p:cNvSpPr txBox="1"/>
            <p:nvPr/>
          </p:nvSpPr>
          <p:spPr bwMode="auto">
            <a:xfrm>
              <a:off x="3940543" y="2993967"/>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300</a:t>
              </a:r>
            </a:p>
          </p:txBody>
        </p:sp>
        <p:sp>
          <p:nvSpPr>
            <p:cNvPr id="210" name="TextBox 209">
              <a:extLst>
                <a:ext uri="{FF2B5EF4-FFF2-40B4-BE49-F238E27FC236}">
                  <a16:creationId xmlns:a16="http://schemas.microsoft.com/office/drawing/2014/main" id="{D27131A1-9896-EF6F-AC62-CCEF97BE38C9}"/>
                </a:ext>
              </a:extLst>
            </p:cNvPr>
            <p:cNvSpPr txBox="1"/>
            <p:nvPr/>
          </p:nvSpPr>
          <p:spPr bwMode="auto">
            <a:xfrm>
              <a:off x="3940543" y="3133667"/>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200</a:t>
              </a:r>
            </a:p>
          </p:txBody>
        </p:sp>
        <p:sp>
          <p:nvSpPr>
            <p:cNvPr id="212" name="TextBox 211">
              <a:extLst>
                <a:ext uri="{FF2B5EF4-FFF2-40B4-BE49-F238E27FC236}">
                  <a16:creationId xmlns:a16="http://schemas.microsoft.com/office/drawing/2014/main" id="{1CDA9C57-181B-B962-FBB8-8466CF515ECB}"/>
                </a:ext>
              </a:extLst>
            </p:cNvPr>
            <p:cNvSpPr txBox="1"/>
            <p:nvPr/>
          </p:nvSpPr>
          <p:spPr bwMode="auto">
            <a:xfrm>
              <a:off x="3940543" y="3267017"/>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214" name="TextBox 213">
              <a:extLst>
                <a:ext uri="{FF2B5EF4-FFF2-40B4-BE49-F238E27FC236}">
                  <a16:creationId xmlns:a16="http://schemas.microsoft.com/office/drawing/2014/main" id="{F062E9D6-0206-9A9A-ED7D-3544568DC97B}"/>
                </a:ext>
              </a:extLst>
            </p:cNvPr>
            <p:cNvSpPr txBox="1"/>
            <p:nvPr/>
          </p:nvSpPr>
          <p:spPr bwMode="auto">
            <a:xfrm>
              <a:off x="4019091" y="343846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216" name="TextBox 215">
              <a:extLst>
                <a:ext uri="{FF2B5EF4-FFF2-40B4-BE49-F238E27FC236}">
                  <a16:creationId xmlns:a16="http://schemas.microsoft.com/office/drawing/2014/main" id="{4B6DED21-CCE8-8DA3-1C53-760204F4B4FF}"/>
                </a:ext>
              </a:extLst>
            </p:cNvPr>
            <p:cNvSpPr txBox="1"/>
            <p:nvPr/>
          </p:nvSpPr>
          <p:spPr bwMode="auto">
            <a:xfrm>
              <a:off x="4019091" y="374961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218" name="TextBox 217">
              <a:extLst>
                <a:ext uri="{FF2B5EF4-FFF2-40B4-BE49-F238E27FC236}">
                  <a16:creationId xmlns:a16="http://schemas.microsoft.com/office/drawing/2014/main" id="{238404F5-FA77-6DFB-7684-421F1F6A4113}"/>
                </a:ext>
              </a:extLst>
            </p:cNvPr>
            <p:cNvSpPr txBox="1"/>
            <p:nvPr/>
          </p:nvSpPr>
          <p:spPr bwMode="auto">
            <a:xfrm>
              <a:off x="4019091" y="406076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220" name="TextBox 219">
              <a:extLst>
                <a:ext uri="{FF2B5EF4-FFF2-40B4-BE49-F238E27FC236}">
                  <a16:creationId xmlns:a16="http://schemas.microsoft.com/office/drawing/2014/main" id="{BF5A1603-C3A0-6741-15BB-9A9F25DD791F}"/>
                </a:ext>
              </a:extLst>
            </p:cNvPr>
            <p:cNvSpPr txBox="1"/>
            <p:nvPr/>
          </p:nvSpPr>
          <p:spPr bwMode="auto">
            <a:xfrm>
              <a:off x="4019091" y="437191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222" name="TextBox 221">
              <a:extLst>
                <a:ext uri="{FF2B5EF4-FFF2-40B4-BE49-F238E27FC236}">
                  <a16:creationId xmlns:a16="http://schemas.microsoft.com/office/drawing/2014/main" id="{9844A9F9-C57C-EDFA-70A3-2408F35D5421}"/>
                </a:ext>
              </a:extLst>
            </p:cNvPr>
            <p:cNvSpPr txBox="1"/>
            <p:nvPr/>
          </p:nvSpPr>
          <p:spPr bwMode="auto">
            <a:xfrm>
              <a:off x="4097637" y="4695767"/>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grpSp>
      <p:grpSp>
        <p:nvGrpSpPr>
          <p:cNvPr id="531" name="Group 530">
            <a:extLst>
              <a:ext uri="{FF2B5EF4-FFF2-40B4-BE49-F238E27FC236}">
                <a16:creationId xmlns:a16="http://schemas.microsoft.com/office/drawing/2014/main" id="{DBED86AD-B77B-7D8D-4C9C-C55F9F99AA47}"/>
              </a:ext>
            </a:extLst>
          </p:cNvPr>
          <p:cNvGrpSpPr/>
          <p:nvPr/>
        </p:nvGrpSpPr>
        <p:grpSpPr>
          <a:xfrm>
            <a:off x="6053557" y="3232595"/>
            <a:ext cx="1769643" cy="2200023"/>
            <a:chOff x="6053557" y="2955867"/>
            <a:chExt cx="1769643" cy="2200023"/>
          </a:xfrm>
        </p:grpSpPr>
        <p:sp>
          <p:nvSpPr>
            <p:cNvPr id="223" name="Freeform: Shape 222">
              <a:extLst>
                <a:ext uri="{FF2B5EF4-FFF2-40B4-BE49-F238E27FC236}">
                  <a16:creationId xmlns:a16="http://schemas.microsoft.com/office/drawing/2014/main" id="{D52CDE4F-8FEB-4983-4A16-07CD3C0CD12E}"/>
                </a:ext>
              </a:extLst>
            </p:cNvPr>
            <p:cNvSpPr/>
            <p:nvPr/>
          </p:nvSpPr>
          <p:spPr bwMode="auto">
            <a:xfrm>
              <a:off x="6654800" y="3092450"/>
              <a:ext cx="1168400" cy="1739900"/>
            </a:xfrm>
            <a:custGeom>
              <a:avLst/>
              <a:gdLst>
                <a:gd name="connsiteX0" fmla="*/ 0 w 1168400"/>
                <a:gd name="connsiteY0" fmla="*/ 0 h 1739900"/>
                <a:gd name="connsiteX1" fmla="*/ 0 w 1168400"/>
                <a:gd name="connsiteY1" fmla="*/ 1739900 h 1739900"/>
                <a:gd name="connsiteX2" fmla="*/ 1168400 w 1168400"/>
                <a:gd name="connsiteY2" fmla="*/ 1739900 h 1739900"/>
              </a:gdLst>
              <a:ahLst/>
              <a:cxnLst>
                <a:cxn ang="0">
                  <a:pos x="connsiteX0" y="connsiteY0"/>
                </a:cxn>
                <a:cxn ang="0">
                  <a:pos x="connsiteX1" y="connsiteY1"/>
                </a:cxn>
                <a:cxn ang="0">
                  <a:pos x="connsiteX2" y="connsiteY2"/>
                </a:cxn>
              </a:cxnLst>
              <a:rect l="l" t="t" r="r" b="b"/>
              <a:pathLst>
                <a:path w="1168400" h="1739900">
                  <a:moveTo>
                    <a:pt x="0" y="0"/>
                  </a:moveTo>
                  <a:lnTo>
                    <a:pt x="0" y="1739900"/>
                  </a:lnTo>
                  <a:lnTo>
                    <a:pt x="1168400" y="1739900"/>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229" name="Group 228">
              <a:extLst>
                <a:ext uri="{FF2B5EF4-FFF2-40B4-BE49-F238E27FC236}">
                  <a16:creationId xmlns:a16="http://schemas.microsoft.com/office/drawing/2014/main" id="{791DD145-F97A-94E7-EA5D-1F36BC325603}"/>
                </a:ext>
              </a:extLst>
            </p:cNvPr>
            <p:cNvGrpSpPr/>
            <p:nvPr/>
          </p:nvGrpSpPr>
          <p:grpSpPr>
            <a:xfrm>
              <a:off x="6565900" y="3091255"/>
              <a:ext cx="102882" cy="991796"/>
              <a:chOff x="6573248" y="3091254"/>
              <a:chExt cx="95534" cy="1692323"/>
            </a:xfrm>
          </p:grpSpPr>
          <p:cxnSp>
            <p:nvCxnSpPr>
              <p:cNvPr id="224" name="Straight Connector 223">
                <a:extLst>
                  <a:ext uri="{FF2B5EF4-FFF2-40B4-BE49-F238E27FC236}">
                    <a16:creationId xmlns:a16="http://schemas.microsoft.com/office/drawing/2014/main" id="{A6B07C04-D933-459D-ABEA-6047CBDFDB37}"/>
                  </a:ext>
                </a:extLst>
              </p:cNvPr>
              <p:cNvCxnSpPr>
                <a:cxnSpLocks/>
              </p:cNvCxnSpPr>
              <p:nvPr/>
            </p:nvCxnSpPr>
            <p:spPr bwMode="auto">
              <a:xfrm>
                <a:off x="6573248" y="3091254"/>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225" name="Straight Connector 224">
                <a:extLst>
                  <a:ext uri="{FF2B5EF4-FFF2-40B4-BE49-F238E27FC236}">
                    <a16:creationId xmlns:a16="http://schemas.microsoft.com/office/drawing/2014/main" id="{88943982-5096-F0C7-68F8-DE55110F1732}"/>
                  </a:ext>
                </a:extLst>
              </p:cNvPr>
              <p:cNvCxnSpPr>
                <a:cxnSpLocks/>
              </p:cNvCxnSpPr>
              <p:nvPr/>
            </p:nvCxnSpPr>
            <p:spPr bwMode="auto">
              <a:xfrm>
                <a:off x="6573248" y="3937416"/>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226" name="Straight Connector 225">
                <a:extLst>
                  <a:ext uri="{FF2B5EF4-FFF2-40B4-BE49-F238E27FC236}">
                    <a16:creationId xmlns:a16="http://schemas.microsoft.com/office/drawing/2014/main" id="{F128499C-3947-FBB7-EEBB-457258BDE29E}"/>
                  </a:ext>
                </a:extLst>
              </p:cNvPr>
              <p:cNvCxnSpPr>
                <a:cxnSpLocks/>
              </p:cNvCxnSpPr>
              <p:nvPr/>
            </p:nvCxnSpPr>
            <p:spPr bwMode="auto">
              <a:xfrm>
                <a:off x="6573248" y="4360497"/>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227" name="Straight Connector 226">
                <a:extLst>
                  <a:ext uri="{FF2B5EF4-FFF2-40B4-BE49-F238E27FC236}">
                    <a16:creationId xmlns:a16="http://schemas.microsoft.com/office/drawing/2014/main" id="{9DA97237-D6BD-D485-0B50-BD1070CB25FE}"/>
                  </a:ext>
                </a:extLst>
              </p:cNvPr>
              <p:cNvCxnSpPr>
                <a:cxnSpLocks/>
              </p:cNvCxnSpPr>
              <p:nvPr/>
            </p:nvCxnSpPr>
            <p:spPr bwMode="auto">
              <a:xfrm>
                <a:off x="6573248" y="4783577"/>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228" name="Straight Connector 227">
                <a:extLst>
                  <a:ext uri="{FF2B5EF4-FFF2-40B4-BE49-F238E27FC236}">
                    <a16:creationId xmlns:a16="http://schemas.microsoft.com/office/drawing/2014/main" id="{DA9881D0-93D6-DC3A-FEB8-6BB327C6740A}"/>
                  </a:ext>
                </a:extLst>
              </p:cNvPr>
              <p:cNvCxnSpPr>
                <a:cxnSpLocks/>
              </p:cNvCxnSpPr>
              <p:nvPr/>
            </p:nvCxnSpPr>
            <p:spPr bwMode="auto">
              <a:xfrm>
                <a:off x="6573248" y="3514335"/>
                <a:ext cx="95534" cy="0"/>
              </a:xfrm>
              <a:prstGeom prst="line">
                <a:avLst/>
              </a:prstGeom>
              <a:noFill/>
              <a:ln w="28575" cap="flat" cmpd="sng" algn="ctr">
                <a:solidFill>
                  <a:schemeClr val="bg1"/>
                </a:solidFill>
                <a:prstDash val="solid"/>
                <a:round/>
                <a:headEnd type="none" w="med" len="med"/>
                <a:tailEnd type="none" w="med" len="med"/>
              </a:ln>
              <a:effectLst/>
            </p:spPr>
          </p:cxnSp>
        </p:grpSp>
        <p:grpSp>
          <p:nvGrpSpPr>
            <p:cNvPr id="230" name="Group 229">
              <a:extLst>
                <a:ext uri="{FF2B5EF4-FFF2-40B4-BE49-F238E27FC236}">
                  <a16:creationId xmlns:a16="http://schemas.microsoft.com/office/drawing/2014/main" id="{00C5C437-A628-A5FA-CA46-EDCE8F4283D2}"/>
                </a:ext>
              </a:extLst>
            </p:cNvPr>
            <p:cNvGrpSpPr/>
            <p:nvPr/>
          </p:nvGrpSpPr>
          <p:grpSpPr>
            <a:xfrm>
              <a:off x="6565900" y="4335854"/>
              <a:ext cx="102882" cy="495898"/>
              <a:chOff x="6573248" y="3091254"/>
              <a:chExt cx="95534" cy="846162"/>
            </a:xfrm>
          </p:grpSpPr>
          <p:cxnSp>
            <p:nvCxnSpPr>
              <p:cNvPr id="231" name="Straight Connector 230">
                <a:extLst>
                  <a:ext uri="{FF2B5EF4-FFF2-40B4-BE49-F238E27FC236}">
                    <a16:creationId xmlns:a16="http://schemas.microsoft.com/office/drawing/2014/main" id="{C5381E6D-7F41-FE65-A0EF-EA5BCB8EC117}"/>
                  </a:ext>
                </a:extLst>
              </p:cNvPr>
              <p:cNvCxnSpPr>
                <a:cxnSpLocks/>
              </p:cNvCxnSpPr>
              <p:nvPr/>
            </p:nvCxnSpPr>
            <p:spPr bwMode="auto">
              <a:xfrm>
                <a:off x="6573248" y="3091254"/>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232" name="Straight Connector 231">
                <a:extLst>
                  <a:ext uri="{FF2B5EF4-FFF2-40B4-BE49-F238E27FC236}">
                    <a16:creationId xmlns:a16="http://schemas.microsoft.com/office/drawing/2014/main" id="{A614236F-58BD-D1EB-7037-7BA4AEB6CDDC}"/>
                  </a:ext>
                </a:extLst>
              </p:cNvPr>
              <p:cNvCxnSpPr>
                <a:cxnSpLocks/>
              </p:cNvCxnSpPr>
              <p:nvPr/>
            </p:nvCxnSpPr>
            <p:spPr bwMode="auto">
              <a:xfrm>
                <a:off x="6573248" y="3937416"/>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235" name="Straight Connector 234">
                <a:extLst>
                  <a:ext uri="{FF2B5EF4-FFF2-40B4-BE49-F238E27FC236}">
                    <a16:creationId xmlns:a16="http://schemas.microsoft.com/office/drawing/2014/main" id="{23ECE573-D340-4083-DA4A-12B5930BE461}"/>
                  </a:ext>
                </a:extLst>
              </p:cNvPr>
              <p:cNvCxnSpPr>
                <a:cxnSpLocks/>
              </p:cNvCxnSpPr>
              <p:nvPr/>
            </p:nvCxnSpPr>
            <p:spPr bwMode="auto">
              <a:xfrm>
                <a:off x="6573248" y="3514335"/>
                <a:ext cx="95534" cy="0"/>
              </a:xfrm>
              <a:prstGeom prst="line">
                <a:avLst/>
              </a:prstGeom>
              <a:noFill/>
              <a:ln w="28575" cap="flat" cmpd="sng" algn="ctr">
                <a:solidFill>
                  <a:schemeClr val="bg1"/>
                </a:solidFill>
                <a:prstDash val="solid"/>
                <a:round/>
                <a:headEnd type="none" w="med" len="med"/>
                <a:tailEnd type="none" w="med" len="med"/>
              </a:ln>
              <a:effectLst/>
            </p:spPr>
          </p:cxnSp>
        </p:grpSp>
        <p:sp>
          <p:nvSpPr>
            <p:cNvPr id="237" name="TextBox 236">
              <a:extLst>
                <a:ext uri="{FF2B5EF4-FFF2-40B4-BE49-F238E27FC236}">
                  <a16:creationId xmlns:a16="http://schemas.microsoft.com/office/drawing/2014/main" id="{5B2D4239-AE1D-7857-88FF-5ECB70BE1E02}"/>
                </a:ext>
              </a:extLst>
            </p:cNvPr>
            <p:cNvSpPr txBox="1"/>
            <p:nvPr/>
          </p:nvSpPr>
          <p:spPr bwMode="auto">
            <a:xfrm rot="16200000">
              <a:off x="5495648" y="3848409"/>
              <a:ext cx="139281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Relative Exposure</a:t>
              </a:r>
            </a:p>
          </p:txBody>
        </p:sp>
        <p:sp>
          <p:nvSpPr>
            <p:cNvPr id="239" name="TextBox 238">
              <a:extLst>
                <a:ext uri="{FF2B5EF4-FFF2-40B4-BE49-F238E27FC236}">
                  <a16:creationId xmlns:a16="http://schemas.microsoft.com/office/drawing/2014/main" id="{0DB72E31-8367-EF25-0D2B-9345BF515CA7}"/>
                </a:ext>
              </a:extLst>
            </p:cNvPr>
            <p:cNvSpPr txBox="1"/>
            <p:nvPr/>
          </p:nvSpPr>
          <p:spPr bwMode="auto">
            <a:xfrm>
              <a:off x="6292216" y="369246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241" name="TextBox 240">
              <a:extLst>
                <a:ext uri="{FF2B5EF4-FFF2-40B4-BE49-F238E27FC236}">
                  <a16:creationId xmlns:a16="http://schemas.microsoft.com/office/drawing/2014/main" id="{CF0F356D-F5F3-C4C1-B063-02B0D34A1C92}"/>
                </a:ext>
              </a:extLst>
            </p:cNvPr>
            <p:cNvSpPr txBox="1"/>
            <p:nvPr/>
          </p:nvSpPr>
          <p:spPr bwMode="auto">
            <a:xfrm>
              <a:off x="6292216" y="394011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243" name="TextBox 242">
              <a:extLst>
                <a:ext uri="{FF2B5EF4-FFF2-40B4-BE49-F238E27FC236}">
                  <a16:creationId xmlns:a16="http://schemas.microsoft.com/office/drawing/2014/main" id="{8E08A018-7F14-E9AA-64E9-71C3BA35DA7B}"/>
                </a:ext>
              </a:extLst>
            </p:cNvPr>
            <p:cNvSpPr txBox="1"/>
            <p:nvPr/>
          </p:nvSpPr>
          <p:spPr bwMode="auto">
            <a:xfrm>
              <a:off x="6292216" y="419411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245" name="TextBox 244">
              <a:extLst>
                <a:ext uri="{FF2B5EF4-FFF2-40B4-BE49-F238E27FC236}">
                  <a16:creationId xmlns:a16="http://schemas.microsoft.com/office/drawing/2014/main" id="{3992D94F-D02A-DD74-0BFD-B7BC41898873}"/>
                </a:ext>
              </a:extLst>
            </p:cNvPr>
            <p:cNvSpPr txBox="1"/>
            <p:nvPr/>
          </p:nvSpPr>
          <p:spPr bwMode="auto">
            <a:xfrm>
              <a:off x="6292216" y="444176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247" name="TextBox 246">
              <a:extLst>
                <a:ext uri="{FF2B5EF4-FFF2-40B4-BE49-F238E27FC236}">
                  <a16:creationId xmlns:a16="http://schemas.microsoft.com/office/drawing/2014/main" id="{AC1E942F-148A-EE6F-331F-BA02557D7DC9}"/>
                </a:ext>
              </a:extLst>
            </p:cNvPr>
            <p:cNvSpPr txBox="1"/>
            <p:nvPr/>
          </p:nvSpPr>
          <p:spPr bwMode="auto">
            <a:xfrm>
              <a:off x="6370762" y="4689417"/>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249" name="TextBox 248">
              <a:extLst>
                <a:ext uri="{FF2B5EF4-FFF2-40B4-BE49-F238E27FC236}">
                  <a16:creationId xmlns:a16="http://schemas.microsoft.com/office/drawing/2014/main" id="{7FDC69F0-4221-B7A9-7D63-274F4F7781B3}"/>
                </a:ext>
              </a:extLst>
            </p:cNvPr>
            <p:cNvSpPr txBox="1"/>
            <p:nvPr/>
          </p:nvSpPr>
          <p:spPr bwMode="auto">
            <a:xfrm>
              <a:off x="6222366" y="3438467"/>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251" name="TextBox 250">
              <a:extLst>
                <a:ext uri="{FF2B5EF4-FFF2-40B4-BE49-F238E27FC236}">
                  <a16:creationId xmlns:a16="http://schemas.microsoft.com/office/drawing/2014/main" id="{533F3C13-99A7-474C-FD90-0060F7F24464}"/>
                </a:ext>
              </a:extLst>
            </p:cNvPr>
            <p:cNvSpPr txBox="1"/>
            <p:nvPr/>
          </p:nvSpPr>
          <p:spPr bwMode="auto">
            <a:xfrm>
              <a:off x="6222366" y="3197167"/>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120</a:t>
              </a:r>
            </a:p>
          </p:txBody>
        </p:sp>
        <p:sp>
          <p:nvSpPr>
            <p:cNvPr id="253" name="TextBox 252">
              <a:extLst>
                <a:ext uri="{FF2B5EF4-FFF2-40B4-BE49-F238E27FC236}">
                  <a16:creationId xmlns:a16="http://schemas.microsoft.com/office/drawing/2014/main" id="{05D42DD3-BE73-71E5-9118-1C6153582A68}"/>
                </a:ext>
              </a:extLst>
            </p:cNvPr>
            <p:cNvSpPr txBox="1"/>
            <p:nvPr/>
          </p:nvSpPr>
          <p:spPr bwMode="auto">
            <a:xfrm>
              <a:off x="6216016" y="2955867"/>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140</a:t>
              </a:r>
            </a:p>
          </p:txBody>
        </p:sp>
        <p:grpSp>
          <p:nvGrpSpPr>
            <p:cNvPr id="254" name="Group 253">
              <a:extLst>
                <a:ext uri="{FF2B5EF4-FFF2-40B4-BE49-F238E27FC236}">
                  <a16:creationId xmlns:a16="http://schemas.microsoft.com/office/drawing/2014/main" id="{F7CA9087-B962-728E-EC83-71672CC42B34}"/>
                </a:ext>
              </a:extLst>
            </p:cNvPr>
            <p:cNvGrpSpPr/>
            <p:nvPr/>
          </p:nvGrpSpPr>
          <p:grpSpPr>
            <a:xfrm rot="5400000">
              <a:off x="7177372" y="4637376"/>
              <a:ext cx="96005" cy="497150"/>
              <a:chOff x="1050878" y="1726442"/>
              <a:chExt cx="88710" cy="152400"/>
            </a:xfrm>
          </p:grpSpPr>
          <p:cxnSp>
            <p:nvCxnSpPr>
              <p:cNvPr id="255" name="Straight Connector 254">
                <a:extLst>
                  <a:ext uri="{FF2B5EF4-FFF2-40B4-BE49-F238E27FC236}">
                    <a16:creationId xmlns:a16="http://schemas.microsoft.com/office/drawing/2014/main" id="{D38FBFC2-DE9D-5B81-A73D-E36F7CE4A4FF}"/>
                  </a:ext>
                </a:extLst>
              </p:cNvPr>
              <p:cNvCxnSpPr>
                <a:cxnSpLocks/>
              </p:cNvCxnSpPr>
              <p:nvPr/>
            </p:nvCxnSpPr>
            <p:spPr bwMode="auto">
              <a:xfrm>
                <a:off x="1050878" y="1726442"/>
                <a:ext cx="88710" cy="0"/>
              </a:xfrm>
              <a:prstGeom prst="line">
                <a:avLst/>
              </a:prstGeom>
              <a:noFill/>
              <a:ln w="28575" cap="flat" cmpd="sng" algn="ctr">
                <a:solidFill>
                  <a:schemeClr val="bg1"/>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BCCBFDC6-22E1-D875-A3D4-6AE9C5C63C03}"/>
                  </a:ext>
                </a:extLst>
              </p:cNvPr>
              <p:cNvCxnSpPr>
                <a:cxnSpLocks/>
              </p:cNvCxnSpPr>
              <p:nvPr/>
            </p:nvCxnSpPr>
            <p:spPr bwMode="auto">
              <a:xfrm>
                <a:off x="1050878" y="1878842"/>
                <a:ext cx="88710" cy="0"/>
              </a:xfrm>
              <a:prstGeom prst="line">
                <a:avLst/>
              </a:prstGeom>
              <a:noFill/>
              <a:ln w="28575" cap="flat" cmpd="sng" algn="ctr">
                <a:solidFill>
                  <a:schemeClr val="bg1"/>
                </a:solidFill>
                <a:prstDash val="solid"/>
                <a:round/>
                <a:headEnd type="none" w="med" len="med"/>
                <a:tailEnd type="none" w="med" len="med"/>
              </a:ln>
              <a:effectLst/>
            </p:spPr>
          </p:cxnSp>
        </p:grpSp>
        <p:sp>
          <p:nvSpPr>
            <p:cNvPr id="257" name="TextBox 256">
              <a:extLst>
                <a:ext uri="{FF2B5EF4-FFF2-40B4-BE49-F238E27FC236}">
                  <a16:creationId xmlns:a16="http://schemas.microsoft.com/office/drawing/2014/main" id="{766A6401-01A7-1778-FFFA-E6707C429DB5}"/>
                </a:ext>
              </a:extLst>
            </p:cNvPr>
            <p:cNvSpPr txBox="1"/>
            <p:nvPr/>
          </p:nvSpPr>
          <p:spPr bwMode="auto">
            <a:xfrm>
              <a:off x="6687046" y="4876617"/>
              <a:ext cx="6109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Screen</a:t>
              </a:r>
            </a:p>
          </p:txBody>
        </p:sp>
        <p:sp>
          <p:nvSpPr>
            <p:cNvPr id="258" name="TextBox 257">
              <a:extLst>
                <a:ext uri="{FF2B5EF4-FFF2-40B4-BE49-F238E27FC236}">
                  <a16:creationId xmlns:a16="http://schemas.microsoft.com/office/drawing/2014/main" id="{D8BB3612-1296-C437-94BD-9B6D15188441}"/>
                </a:ext>
              </a:extLst>
            </p:cNvPr>
            <p:cNvSpPr txBox="1"/>
            <p:nvPr/>
          </p:nvSpPr>
          <p:spPr bwMode="auto">
            <a:xfrm>
              <a:off x="7216198" y="4878891"/>
              <a:ext cx="52129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C2D1</a:t>
              </a:r>
            </a:p>
          </p:txBody>
        </p:sp>
        <p:cxnSp>
          <p:nvCxnSpPr>
            <p:cNvPr id="259" name="Straight Connector 258">
              <a:extLst>
                <a:ext uri="{FF2B5EF4-FFF2-40B4-BE49-F238E27FC236}">
                  <a16:creationId xmlns:a16="http://schemas.microsoft.com/office/drawing/2014/main" id="{7A4429C0-DCAA-C000-D8FA-D9C332F126AA}"/>
                </a:ext>
              </a:extLst>
            </p:cNvPr>
            <p:cNvCxnSpPr>
              <a:cxnSpLocks/>
            </p:cNvCxnSpPr>
            <p:nvPr/>
          </p:nvCxnSpPr>
          <p:spPr bwMode="auto">
            <a:xfrm flipV="1">
              <a:off x="6987139" y="4745904"/>
              <a:ext cx="482331" cy="39424"/>
            </a:xfrm>
            <a:prstGeom prst="line">
              <a:avLst/>
            </a:prstGeom>
            <a:noFill/>
            <a:ln w="12700" cap="flat" cmpd="sng" algn="ctr">
              <a:solidFill>
                <a:schemeClr val="bg1"/>
              </a:solidFill>
              <a:prstDash val="solid"/>
              <a:round/>
              <a:headEnd type="none" w="med" len="med"/>
              <a:tailEnd type="none" w="med" len="med"/>
            </a:ln>
            <a:effectLst/>
          </p:spPr>
        </p:cxnSp>
        <p:cxnSp>
          <p:nvCxnSpPr>
            <p:cNvPr id="261" name="Straight Connector 260">
              <a:extLst>
                <a:ext uri="{FF2B5EF4-FFF2-40B4-BE49-F238E27FC236}">
                  <a16:creationId xmlns:a16="http://schemas.microsoft.com/office/drawing/2014/main" id="{C569F92D-6750-2B32-36F5-ED99AE6977B0}"/>
                </a:ext>
              </a:extLst>
            </p:cNvPr>
            <p:cNvCxnSpPr>
              <a:cxnSpLocks/>
            </p:cNvCxnSpPr>
            <p:nvPr/>
          </p:nvCxnSpPr>
          <p:spPr bwMode="auto">
            <a:xfrm flipV="1">
              <a:off x="6976854" y="4462609"/>
              <a:ext cx="492616" cy="320849"/>
            </a:xfrm>
            <a:prstGeom prst="line">
              <a:avLst/>
            </a:prstGeom>
            <a:noFill/>
            <a:ln w="12700" cap="flat" cmpd="sng" algn="ctr">
              <a:solidFill>
                <a:schemeClr val="bg1"/>
              </a:solidFill>
              <a:prstDash val="solid"/>
              <a:round/>
              <a:headEnd type="none" w="med" len="med"/>
              <a:tailEnd type="none" w="med" len="med"/>
            </a:ln>
            <a:effectLst/>
          </p:spPr>
        </p:cxnSp>
        <p:cxnSp>
          <p:nvCxnSpPr>
            <p:cNvPr id="263" name="Straight Connector 262">
              <a:extLst>
                <a:ext uri="{FF2B5EF4-FFF2-40B4-BE49-F238E27FC236}">
                  <a16:creationId xmlns:a16="http://schemas.microsoft.com/office/drawing/2014/main" id="{57528626-7E03-1971-F50F-57BBBA9B6EA9}"/>
                </a:ext>
              </a:extLst>
            </p:cNvPr>
            <p:cNvCxnSpPr>
              <a:cxnSpLocks/>
            </p:cNvCxnSpPr>
            <p:nvPr/>
          </p:nvCxnSpPr>
          <p:spPr bwMode="auto">
            <a:xfrm flipV="1">
              <a:off x="6983399" y="4451389"/>
              <a:ext cx="477656" cy="327395"/>
            </a:xfrm>
            <a:prstGeom prst="line">
              <a:avLst/>
            </a:prstGeom>
            <a:noFill/>
            <a:ln w="12700" cap="flat" cmpd="sng" algn="ctr">
              <a:solidFill>
                <a:schemeClr val="bg1"/>
              </a:solidFill>
              <a:prstDash val="solid"/>
              <a:round/>
              <a:headEnd type="none" w="med" len="med"/>
              <a:tailEnd type="none" w="med" len="med"/>
            </a:ln>
            <a:effectLst/>
          </p:spPr>
        </p:cxnSp>
        <p:cxnSp>
          <p:nvCxnSpPr>
            <p:cNvPr id="265" name="Straight Connector 264">
              <a:extLst>
                <a:ext uri="{FF2B5EF4-FFF2-40B4-BE49-F238E27FC236}">
                  <a16:creationId xmlns:a16="http://schemas.microsoft.com/office/drawing/2014/main" id="{DADECBB2-90DE-78F4-F98F-BC6B061C5E15}"/>
                </a:ext>
              </a:extLst>
            </p:cNvPr>
            <p:cNvCxnSpPr>
              <a:cxnSpLocks/>
            </p:cNvCxnSpPr>
            <p:nvPr/>
          </p:nvCxnSpPr>
          <p:spPr bwMode="auto">
            <a:xfrm flipV="1">
              <a:off x="6967391" y="4533666"/>
              <a:ext cx="505818" cy="172970"/>
            </a:xfrm>
            <a:prstGeom prst="line">
              <a:avLst/>
            </a:prstGeom>
            <a:noFill/>
            <a:ln w="12700" cap="flat" cmpd="sng" algn="ctr">
              <a:solidFill>
                <a:schemeClr val="bg1"/>
              </a:solidFill>
              <a:prstDash val="solid"/>
              <a:round/>
              <a:headEnd type="none" w="med" len="med"/>
              <a:tailEnd type="none" w="med" len="med"/>
            </a:ln>
            <a:effectLst/>
          </p:spPr>
        </p:cxnSp>
        <p:cxnSp>
          <p:nvCxnSpPr>
            <p:cNvPr id="267" name="Straight Connector 266">
              <a:extLst>
                <a:ext uri="{FF2B5EF4-FFF2-40B4-BE49-F238E27FC236}">
                  <a16:creationId xmlns:a16="http://schemas.microsoft.com/office/drawing/2014/main" id="{5AF4ABF0-B877-A25D-4616-F521BD2EDD13}"/>
                </a:ext>
              </a:extLst>
            </p:cNvPr>
            <p:cNvCxnSpPr>
              <a:cxnSpLocks/>
            </p:cNvCxnSpPr>
            <p:nvPr/>
          </p:nvCxnSpPr>
          <p:spPr bwMode="auto">
            <a:xfrm flipV="1">
              <a:off x="6973001" y="4495332"/>
              <a:ext cx="503948" cy="202889"/>
            </a:xfrm>
            <a:prstGeom prst="line">
              <a:avLst/>
            </a:prstGeom>
            <a:noFill/>
            <a:ln w="12700" cap="flat" cmpd="sng" algn="ctr">
              <a:solidFill>
                <a:schemeClr val="bg1"/>
              </a:solidFill>
              <a:prstDash val="solid"/>
              <a:round/>
              <a:headEnd type="none" w="med" len="med"/>
              <a:tailEnd type="none" w="med" len="med"/>
            </a:ln>
            <a:effectLst/>
          </p:spPr>
        </p:cxnSp>
        <p:cxnSp>
          <p:nvCxnSpPr>
            <p:cNvPr id="269" name="Straight Connector 268">
              <a:extLst>
                <a:ext uri="{FF2B5EF4-FFF2-40B4-BE49-F238E27FC236}">
                  <a16:creationId xmlns:a16="http://schemas.microsoft.com/office/drawing/2014/main" id="{7A60728A-B852-D5BA-AE93-F551E027A0F7}"/>
                </a:ext>
              </a:extLst>
            </p:cNvPr>
            <p:cNvCxnSpPr>
              <a:cxnSpLocks/>
            </p:cNvCxnSpPr>
            <p:nvPr/>
          </p:nvCxnSpPr>
          <p:spPr bwMode="auto">
            <a:xfrm flipV="1">
              <a:off x="6984221" y="4442975"/>
              <a:ext cx="488053" cy="218783"/>
            </a:xfrm>
            <a:prstGeom prst="line">
              <a:avLst/>
            </a:prstGeom>
            <a:noFill/>
            <a:ln w="12700" cap="flat" cmpd="sng" algn="ctr">
              <a:solidFill>
                <a:schemeClr val="bg1"/>
              </a:solidFill>
              <a:prstDash val="solid"/>
              <a:round/>
              <a:headEnd type="none" w="med" len="med"/>
              <a:tailEnd type="none" w="med" len="med"/>
            </a:ln>
            <a:effectLst/>
          </p:spPr>
        </p:cxnSp>
        <p:cxnSp>
          <p:nvCxnSpPr>
            <p:cNvPr id="271" name="Straight Connector 270">
              <a:extLst>
                <a:ext uri="{FF2B5EF4-FFF2-40B4-BE49-F238E27FC236}">
                  <a16:creationId xmlns:a16="http://schemas.microsoft.com/office/drawing/2014/main" id="{F96E1491-CD9B-3585-5C00-A20AC6569E8E}"/>
                </a:ext>
              </a:extLst>
            </p:cNvPr>
            <p:cNvCxnSpPr>
              <a:cxnSpLocks/>
            </p:cNvCxnSpPr>
            <p:nvPr/>
          </p:nvCxnSpPr>
          <p:spPr bwMode="auto">
            <a:xfrm>
              <a:off x="6981416" y="4600049"/>
              <a:ext cx="494598" cy="20570"/>
            </a:xfrm>
            <a:prstGeom prst="line">
              <a:avLst/>
            </a:prstGeom>
            <a:noFill/>
            <a:ln w="12700" cap="flat" cmpd="sng" algn="ctr">
              <a:solidFill>
                <a:schemeClr val="bg1"/>
              </a:solidFill>
              <a:prstDash val="solid"/>
              <a:round/>
              <a:headEnd type="none" w="med" len="med"/>
              <a:tailEnd type="none" w="med" len="med"/>
            </a:ln>
            <a:effectLst/>
          </p:spPr>
        </p:cxnSp>
        <p:cxnSp>
          <p:nvCxnSpPr>
            <p:cNvPr id="273" name="Straight Connector 272">
              <a:extLst>
                <a:ext uri="{FF2B5EF4-FFF2-40B4-BE49-F238E27FC236}">
                  <a16:creationId xmlns:a16="http://schemas.microsoft.com/office/drawing/2014/main" id="{290E502E-3D8F-F791-CA77-E8FE81746F04}"/>
                </a:ext>
              </a:extLst>
            </p:cNvPr>
            <p:cNvCxnSpPr>
              <a:cxnSpLocks/>
            </p:cNvCxnSpPr>
            <p:nvPr/>
          </p:nvCxnSpPr>
          <p:spPr bwMode="auto">
            <a:xfrm flipV="1">
              <a:off x="6973001" y="4385941"/>
              <a:ext cx="492728" cy="225328"/>
            </a:xfrm>
            <a:prstGeom prst="line">
              <a:avLst/>
            </a:prstGeom>
            <a:noFill/>
            <a:ln w="12700" cap="flat" cmpd="sng" algn="ctr">
              <a:solidFill>
                <a:schemeClr val="bg1"/>
              </a:solidFill>
              <a:prstDash val="solid"/>
              <a:round/>
              <a:headEnd type="none" w="med" len="med"/>
              <a:tailEnd type="none" w="med" len="med"/>
            </a:ln>
            <a:effectLst/>
          </p:spPr>
        </p:cxnSp>
        <p:cxnSp>
          <p:nvCxnSpPr>
            <p:cNvPr id="275" name="Straight Connector 274">
              <a:extLst>
                <a:ext uri="{FF2B5EF4-FFF2-40B4-BE49-F238E27FC236}">
                  <a16:creationId xmlns:a16="http://schemas.microsoft.com/office/drawing/2014/main" id="{7FF3A535-28B0-4E59-F583-0BD512FB9508}"/>
                </a:ext>
              </a:extLst>
            </p:cNvPr>
            <p:cNvCxnSpPr>
              <a:cxnSpLocks/>
            </p:cNvCxnSpPr>
            <p:nvPr/>
          </p:nvCxnSpPr>
          <p:spPr bwMode="auto">
            <a:xfrm flipV="1">
              <a:off x="6984221" y="4229801"/>
              <a:ext cx="471224" cy="403907"/>
            </a:xfrm>
            <a:prstGeom prst="line">
              <a:avLst/>
            </a:prstGeom>
            <a:noFill/>
            <a:ln w="12700" cap="flat" cmpd="sng" algn="ctr">
              <a:solidFill>
                <a:schemeClr val="bg1"/>
              </a:solidFill>
              <a:prstDash val="solid"/>
              <a:round/>
              <a:headEnd type="none" w="med" len="med"/>
              <a:tailEnd type="none" w="med" len="med"/>
            </a:ln>
            <a:effectLst/>
          </p:spPr>
        </p:cxnSp>
        <p:cxnSp>
          <p:nvCxnSpPr>
            <p:cNvPr id="277" name="Straight Connector 276">
              <a:extLst>
                <a:ext uri="{FF2B5EF4-FFF2-40B4-BE49-F238E27FC236}">
                  <a16:creationId xmlns:a16="http://schemas.microsoft.com/office/drawing/2014/main" id="{DD55B039-BA6B-D419-7EB4-B812F65A93E4}"/>
                </a:ext>
              </a:extLst>
            </p:cNvPr>
            <p:cNvCxnSpPr>
              <a:cxnSpLocks/>
            </p:cNvCxnSpPr>
            <p:nvPr/>
          </p:nvCxnSpPr>
          <p:spPr bwMode="auto">
            <a:xfrm flipV="1">
              <a:off x="6987026" y="4188662"/>
              <a:ext cx="469354" cy="299191"/>
            </a:xfrm>
            <a:prstGeom prst="line">
              <a:avLst/>
            </a:prstGeom>
            <a:noFill/>
            <a:ln w="12700" cap="flat" cmpd="sng" algn="ctr">
              <a:solidFill>
                <a:schemeClr val="bg1"/>
              </a:solidFill>
              <a:prstDash val="solid"/>
              <a:round/>
              <a:headEnd type="none" w="med" len="med"/>
              <a:tailEnd type="none" w="med" len="med"/>
            </a:ln>
            <a:effectLst/>
          </p:spPr>
        </p:cxnSp>
        <p:cxnSp>
          <p:nvCxnSpPr>
            <p:cNvPr id="279" name="Straight Connector 278">
              <a:extLst>
                <a:ext uri="{FF2B5EF4-FFF2-40B4-BE49-F238E27FC236}">
                  <a16:creationId xmlns:a16="http://schemas.microsoft.com/office/drawing/2014/main" id="{ED88DB80-EEA0-52A0-1016-50EAF1077C3F}"/>
                </a:ext>
              </a:extLst>
            </p:cNvPr>
            <p:cNvCxnSpPr>
              <a:cxnSpLocks/>
            </p:cNvCxnSpPr>
            <p:nvPr/>
          </p:nvCxnSpPr>
          <p:spPr bwMode="auto">
            <a:xfrm flipV="1">
              <a:off x="6989831" y="4102645"/>
              <a:ext cx="475899" cy="278621"/>
            </a:xfrm>
            <a:prstGeom prst="line">
              <a:avLst/>
            </a:prstGeom>
            <a:noFill/>
            <a:ln w="12700" cap="flat" cmpd="sng" algn="ctr">
              <a:solidFill>
                <a:schemeClr val="bg1"/>
              </a:solidFill>
              <a:prstDash val="solid"/>
              <a:round/>
              <a:headEnd type="none" w="med" len="med"/>
              <a:tailEnd type="none" w="med" len="med"/>
            </a:ln>
            <a:effectLst/>
          </p:spPr>
        </p:cxnSp>
        <p:cxnSp>
          <p:nvCxnSpPr>
            <p:cNvPr id="281" name="Straight Connector 280">
              <a:extLst>
                <a:ext uri="{FF2B5EF4-FFF2-40B4-BE49-F238E27FC236}">
                  <a16:creationId xmlns:a16="http://schemas.microsoft.com/office/drawing/2014/main" id="{8318A08E-789D-2E4A-CCA6-87B1B59C5773}"/>
                </a:ext>
              </a:extLst>
            </p:cNvPr>
            <p:cNvCxnSpPr>
              <a:cxnSpLocks/>
            </p:cNvCxnSpPr>
            <p:nvPr/>
          </p:nvCxnSpPr>
          <p:spPr bwMode="auto">
            <a:xfrm>
              <a:off x="6984221" y="4232606"/>
              <a:ext cx="482444" cy="0"/>
            </a:xfrm>
            <a:prstGeom prst="line">
              <a:avLst/>
            </a:prstGeom>
            <a:noFill/>
            <a:ln w="12700" cap="flat" cmpd="sng" algn="ctr">
              <a:solidFill>
                <a:schemeClr val="bg1"/>
              </a:solidFill>
              <a:prstDash val="solid"/>
              <a:round/>
              <a:headEnd type="none" w="med" len="med"/>
              <a:tailEnd type="none" w="med" len="med"/>
            </a:ln>
            <a:effectLst/>
          </p:spPr>
        </p:cxnSp>
        <p:cxnSp>
          <p:nvCxnSpPr>
            <p:cNvPr id="283" name="Straight Connector 282">
              <a:extLst>
                <a:ext uri="{FF2B5EF4-FFF2-40B4-BE49-F238E27FC236}">
                  <a16:creationId xmlns:a16="http://schemas.microsoft.com/office/drawing/2014/main" id="{2321FA57-DFFF-E43C-3C53-8F46F3A5AD0F}"/>
                </a:ext>
              </a:extLst>
            </p:cNvPr>
            <p:cNvCxnSpPr>
              <a:cxnSpLocks/>
            </p:cNvCxnSpPr>
            <p:nvPr/>
          </p:nvCxnSpPr>
          <p:spPr bwMode="auto">
            <a:xfrm flipV="1">
              <a:off x="6992636" y="3972685"/>
              <a:ext cx="477769" cy="745170"/>
            </a:xfrm>
            <a:prstGeom prst="line">
              <a:avLst/>
            </a:prstGeom>
            <a:noFill/>
            <a:ln w="12700" cap="flat" cmpd="sng" algn="ctr">
              <a:solidFill>
                <a:schemeClr val="bg1"/>
              </a:solidFill>
              <a:prstDash val="solid"/>
              <a:round/>
              <a:headEnd type="none" w="med" len="med"/>
              <a:tailEnd type="none" w="med" len="med"/>
            </a:ln>
            <a:effectLst/>
          </p:spPr>
        </p:cxnSp>
        <p:cxnSp>
          <p:nvCxnSpPr>
            <p:cNvPr id="285" name="Straight Connector 284">
              <a:extLst>
                <a:ext uri="{FF2B5EF4-FFF2-40B4-BE49-F238E27FC236}">
                  <a16:creationId xmlns:a16="http://schemas.microsoft.com/office/drawing/2014/main" id="{6DF6999A-1B43-B8DA-7A10-229A0245F39E}"/>
                </a:ext>
              </a:extLst>
            </p:cNvPr>
            <p:cNvCxnSpPr>
              <a:cxnSpLocks/>
            </p:cNvCxnSpPr>
            <p:nvPr/>
          </p:nvCxnSpPr>
          <p:spPr bwMode="auto">
            <a:xfrm flipV="1">
              <a:off x="6998245" y="3308857"/>
              <a:ext cx="470290" cy="1408998"/>
            </a:xfrm>
            <a:prstGeom prst="line">
              <a:avLst/>
            </a:prstGeom>
            <a:noFill/>
            <a:ln w="12700" cap="flat" cmpd="sng" algn="ctr">
              <a:solidFill>
                <a:schemeClr val="bg1"/>
              </a:solidFill>
              <a:prstDash val="solid"/>
              <a:round/>
              <a:headEnd type="none" w="med" len="med"/>
              <a:tailEnd type="none" w="med" len="med"/>
            </a:ln>
            <a:effectLst/>
          </p:spPr>
        </p:cxnSp>
        <p:cxnSp>
          <p:nvCxnSpPr>
            <p:cNvPr id="287" name="Straight Connector 286">
              <a:extLst>
                <a:ext uri="{FF2B5EF4-FFF2-40B4-BE49-F238E27FC236}">
                  <a16:creationId xmlns:a16="http://schemas.microsoft.com/office/drawing/2014/main" id="{C12DDD95-A13D-8662-BE4A-442A3B43E027}"/>
                </a:ext>
              </a:extLst>
            </p:cNvPr>
            <p:cNvCxnSpPr>
              <a:cxnSpLocks/>
            </p:cNvCxnSpPr>
            <p:nvPr/>
          </p:nvCxnSpPr>
          <p:spPr bwMode="auto">
            <a:xfrm flipV="1">
              <a:off x="6995440" y="3200400"/>
              <a:ext cx="476834" cy="1478187"/>
            </a:xfrm>
            <a:prstGeom prst="line">
              <a:avLst/>
            </a:prstGeom>
            <a:noFill/>
            <a:ln w="12700" cap="flat" cmpd="sng" algn="ctr">
              <a:solidFill>
                <a:schemeClr val="bg1"/>
              </a:solidFill>
              <a:prstDash val="solid"/>
              <a:round/>
              <a:headEnd type="none" w="med" len="med"/>
              <a:tailEnd type="none" w="med" len="med"/>
            </a:ln>
            <a:effectLst/>
          </p:spPr>
        </p:cxnSp>
        <p:grpSp>
          <p:nvGrpSpPr>
            <p:cNvPr id="304" name="Group 303">
              <a:extLst>
                <a:ext uri="{FF2B5EF4-FFF2-40B4-BE49-F238E27FC236}">
                  <a16:creationId xmlns:a16="http://schemas.microsoft.com/office/drawing/2014/main" id="{6A856F57-ABA3-D92E-4341-0E9353734D10}"/>
                </a:ext>
              </a:extLst>
            </p:cNvPr>
            <p:cNvGrpSpPr/>
            <p:nvPr/>
          </p:nvGrpSpPr>
          <p:grpSpPr>
            <a:xfrm>
              <a:off x="6946415" y="4201129"/>
              <a:ext cx="55085" cy="620848"/>
              <a:chOff x="6946415" y="4201129"/>
              <a:chExt cx="55085" cy="620848"/>
            </a:xfrm>
          </p:grpSpPr>
          <p:sp>
            <p:nvSpPr>
              <p:cNvPr id="292" name="Oval 291">
                <a:extLst>
                  <a:ext uri="{FF2B5EF4-FFF2-40B4-BE49-F238E27FC236}">
                    <a16:creationId xmlns:a16="http://schemas.microsoft.com/office/drawing/2014/main" id="{60A2CDE3-D657-8B37-A0A4-B2F40D6869F1}"/>
                  </a:ext>
                </a:extLst>
              </p:cNvPr>
              <p:cNvSpPr/>
              <p:nvPr/>
            </p:nvSpPr>
            <p:spPr bwMode="auto">
              <a:xfrm>
                <a:off x="6946415" y="4676205"/>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4" name="Oval 293">
                <a:extLst>
                  <a:ext uri="{FF2B5EF4-FFF2-40B4-BE49-F238E27FC236}">
                    <a16:creationId xmlns:a16="http://schemas.microsoft.com/office/drawing/2014/main" id="{2A647E93-DDC5-6B52-FB37-B0C01150F464}"/>
                  </a:ext>
                </a:extLst>
              </p:cNvPr>
              <p:cNvSpPr/>
              <p:nvPr/>
            </p:nvSpPr>
            <p:spPr bwMode="auto">
              <a:xfrm>
                <a:off x="6946415" y="4721576"/>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5" name="Oval 294">
                <a:extLst>
                  <a:ext uri="{FF2B5EF4-FFF2-40B4-BE49-F238E27FC236}">
                    <a16:creationId xmlns:a16="http://schemas.microsoft.com/office/drawing/2014/main" id="{D3D40358-F9EE-3F83-0515-439787CA8934}"/>
                  </a:ext>
                </a:extLst>
              </p:cNvPr>
              <p:cNvSpPr/>
              <p:nvPr/>
            </p:nvSpPr>
            <p:spPr bwMode="auto">
              <a:xfrm>
                <a:off x="6946415" y="4368928"/>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6" name="Oval 295">
                <a:extLst>
                  <a:ext uri="{FF2B5EF4-FFF2-40B4-BE49-F238E27FC236}">
                    <a16:creationId xmlns:a16="http://schemas.microsoft.com/office/drawing/2014/main" id="{AE125F67-6118-E670-62E4-E81720EA4F86}"/>
                  </a:ext>
                </a:extLst>
              </p:cNvPr>
              <p:cNvSpPr/>
              <p:nvPr/>
            </p:nvSpPr>
            <p:spPr bwMode="auto">
              <a:xfrm>
                <a:off x="6946415" y="4468992"/>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7" name="Oval 296">
                <a:extLst>
                  <a:ext uri="{FF2B5EF4-FFF2-40B4-BE49-F238E27FC236}">
                    <a16:creationId xmlns:a16="http://schemas.microsoft.com/office/drawing/2014/main" id="{C2EEFAD4-F0E2-A230-A74D-61284696AD0D}"/>
                  </a:ext>
                </a:extLst>
              </p:cNvPr>
              <p:cNvSpPr/>
              <p:nvPr/>
            </p:nvSpPr>
            <p:spPr bwMode="auto">
              <a:xfrm>
                <a:off x="6946415" y="4577095"/>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8" name="Oval 297">
                <a:extLst>
                  <a:ext uri="{FF2B5EF4-FFF2-40B4-BE49-F238E27FC236}">
                    <a16:creationId xmlns:a16="http://schemas.microsoft.com/office/drawing/2014/main" id="{17DDBF02-37F6-011E-9395-E1BE92B51915}"/>
                  </a:ext>
                </a:extLst>
              </p:cNvPr>
              <p:cNvSpPr/>
              <p:nvPr/>
            </p:nvSpPr>
            <p:spPr bwMode="auto">
              <a:xfrm>
                <a:off x="6946415" y="4629757"/>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9" name="Oval 298">
                <a:extLst>
                  <a:ext uri="{FF2B5EF4-FFF2-40B4-BE49-F238E27FC236}">
                    <a16:creationId xmlns:a16="http://schemas.microsoft.com/office/drawing/2014/main" id="{4F7D7450-FF15-66C2-87A8-974DEFC73579}"/>
                  </a:ext>
                </a:extLst>
              </p:cNvPr>
              <p:cNvSpPr/>
              <p:nvPr/>
            </p:nvSpPr>
            <p:spPr bwMode="auto">
              <a:xfrm>
                <a:off x="6946415" y="4679590"/>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0" name="Oval 299">
                <a:extLst>
                  <a:ext uri="{FF2B5EF4-FFF2-40B4-BE49-F238E27FC236}">
                    <a16:creationId xmlns:a16="http://schemas.microsoft.com/office/drawing/2014/main" id="{B464C782-9518-AC97-93F4-ECFE776BA37B}"/>
                  </a:ext>
                </a:extLst>
              </p:cNvPr>
              <p:cNvSpPr/>
              <p:nvPr/>
            </p:nvSpPr>
            <p:spPr bwMode="auto">
              <a:xfrm>
                <a:off x="6946415" y="4746539"/>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1" name="Oval 300">
                <a:extLst>
                  <a:ext uri="{FF2B5EF4-FFF2-40B4-BE49-F238E27FC236}">
                    <a16:creationId xmlns:a16="http://schemas.microsoft.com/office/drawing/2014/main" id="{65675582-6924-42BB-57D7-F03B25629069}"/>
                  </a:ext>
                </a:extLst>
              </p:cNvPr>
              <p:cNvSpPr/>
              <p:nvPr/>
            </p:nvSpPr>
            <p:spPr bwMode="auto">
              <a:xfrm>
                <a:off x="6946415" y="4712609"/>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2" name="Oval 301">
                <a:extLst>
                  <a:ext uri="{FF2B5EF4-FFF2-40B4-BE49-F238E27FC236}">
                    <a16:creationId xmlns:a16="http://schemas.microsoft.com/office/drawing/2014/main" id="{E37155DE-F498-6794-8EAB-764888B1D7AC}"/>
                  </a:ext>
                </a:extLst>
              </p:cNvPr>
              <p:cNvSpPr/>
              <p:nvPr/>
            </p:nvSpPr>
            <p:spPr bwMode="auto">
              <a:xfrm>
                <a:off x="6946415" y="4766892"/>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3" name="Oval 302">
                <a:extLst>
                  <a:ext uri="{FF2B5EF4-FFF2-40B4-BE49-F238E27FC236}">
                    <a16:creationId xmlns:a16="http://schemas.microsoft.com/office/drawing/2014/main" id="{7CDF5EEC-B040-C327-ED18-28FF9F832E7C}"/>
                  </a:ext>
                </a:extLst>
              </p:cNvPr>
              <p:cNvSpPr/>
              <p:nvPr/>
            </p:nvSpPr>
            <p:spPr bwMode="auto">
              <a:xfrm>
                <a:off x="6946415" y="4201129"/>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318" name="Oval 317">
              <a:extLst>
                <a:ext uri="{FF2B5EF4-FFF2-40B4-BE49-F238E27FC236}">
                  <a16:creationId xmlns:a16="http://schemas.microsoft.com/office/drawing/2014/main" id="{2EB9F238-3676-6C8E-B9E1-C68A7B742AE0}"/>
                </a:ext>
              </a:extLst>
            </p:cNvPr>
            <p:cNvSpPr/>
            <p:nvPr/>
          </p:nvSpPr>
          <p:spPr bwMode="auto">
            <a:xfrm>
              <a:off x="7450531" y="4429666"/>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323" name="Group 322">
              <a:extLst>
                <a:ext uri="{FF2B5EF4-FFF2-40B4-BE49-F238E27FC236}">
                  <a16:creationId xmlns:a16="http://schemas.microsoft.com/office/drawing/2014/main" id="{121CDC13-C8EB-0C87-D54E-FBE146F3B25B}"/>
                </a:ext>
              </a:extLst>
            </p:cNvPr>
            <p:cNvGrpSpPr/>
            <p:nvPr/>
          </p:nvGrpSpPr>
          <p:grpSpPr>
            <a:xfrm>
              <a:off x="7441183" y="3164009"/>
              <a:ext cx="55085" cy="1608713"/>
              <a:chOff x="7441183" y="3164009"/>
              <a:chExt cx="55085" cy="1608713"/>
            </a:xfrm>
          </p:grpSpPr>
          <p:sp>
            <p:nvSpPr>
              <p:cNvPr id="306" name="Oval 305">
                <a:extLst>
                  <a:ext uri="{FF2B5EF4-FFF2-40B4-BE49-F238E27FC236}">
                    <a16:creationId xmlns:a16="http://schemas.microsoft.com/office/drawing/2014/main" id="{E82D2728-7D63-76CA-58E7-0F973F16D8B2}"/>
                  </a:ext>
                </a:extLst>
              </p:cNvPr>
              <p:cNvSpPr/>
              <p:nvPr/>
            </p:nvSpPr>
            <p:spPr bwMode="auto">
              <a:xfrm>
                <a:off x="7441183" y="3164009"/>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7" name="Oval 306">
                <a:extLst>
                  <a:ext uri="{FF2B5EF4-FFF2-40B4-BE49-F238E27FC236}">
                    <a16:creationId xmlns:a16="http://schemas.microsoft.com/office/drawing/2014/main" id="{F630A3BE-198E-B4D2-739B-B5B7C9DF9353}"/>
                  </a:ext>
                </a:extLst>
              </p:cNvPr>
              <p:cNvSpPr/>
              <p:nvPr/>
            </p:nvSpPr>
            <p:spPr bwMode="auto">
              <a:xfrm>
                <a:off x="7441183" y="3273930"/>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8" name="Oval 307">
                <a:extLst>
                  <a:ext uri="{FF2B5EF4-FFF2-40B4-BE49-F238E27FC236}">
                    <a16:creationId xmlns:a16="http://schemas.microsoft.com/office/drawing/2014/main" id="{2D8B4E74-A185-3B64-CE53-8288B4F617C0}"/>
                  </a:ext>
                </a:extLst>
              </p:cNvPr>
              <p:cNvSpPr/>
              <p:nvPr/>
            </p:nvSpPr>
            <p:spPr bwMode="auto">
              <a:xfrm>
                <a:off x="7441183" y="3947091"/>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9" name="Oval 308">
                <a:extLst>
                  <a:ext uri="{FF2B5EF4-FFF2-40B4-BE49-F238E27FC236}">
                    <a16:creationId xmlns:a16="http://schemas.microsoft.com/office/drawing/2014/main" id="{FD3FFA87-DB0A-ADD9-6DCE-F54CBBB41867}"/>
                  </a:ext>
                </a:extLst>
              </p:cNvPr>
              <p:cNvSpPr/>
              <p:nvPr/>
            </p:nvSpPr>
            <p:spPr bwMode="auto">
              <a:xfrm>
                <a:off x="7441183" y="4069453"/>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0" name="Oval 309">
                <a:extLst>
                  <a:ext uri="{FF2B5EF4-FFF2-40B4-BE49-F238E27FC236}">
                    <a16:creationId xmlns:a16="http://schemas.microsoft.com/office/drawing/2014/main" id="{BD3DCC86-CB70-5A6C-6FC1-ACE7446023DD}"/>
                  </a:ext>
                </a:extLst>
              </p:cNvPr>
              <p:cNvSpPr/>
              <p:nvPr/>
            </p:nvSpPr>
            <p:spPr bwMode="auto">
              <a:xfrm>
                <a:off x="7441183" y="4187559"/>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1" name="Oval 310">
                <a:extLst>
                  <a:ext uri="{FF2B5EF4-FFF2-40B4-BE49-F238E27FC236}">
                    <a16:creationId xmlns:a16="http://schemas.microsoft.com/office/drawing/2014/main" id="{CC0B6A22-E796-17A0-322B-EEE5E0E6EA42}"/>
                  </a:ext>
                </a:extLst>
              </p:cNvPr>
              <p:cNvSpPr/>
              <p:nvPr/>
            </p:nvSpPr>
            <p:spPr bwMode="auto">
              <a:xfrm>
                <a:off x="7441183" y="4221550"/>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2" name="Oval 311">
                <a:extLst>
                  <a:ext uri="{FF2B5EF4-FFF2-40B4-BE49-F238E27FC236}">
                    <a16:creationId xmlns:a16="http://schemas.microsoft.com/office/drawing/2014/main" id="{78061E96-6246-C90F-6DE2-A01A3514B960}"/>
                  </a:ext>
                </a:extLst>
              </p:cNvPr>
              <p:cNvSpPr/>
              <p:nvPr/>
            </p:nvSpPr>
            <p:spPr bwMode="auto">
              <a:xfrm>
                <a:off x="7441183" y="4150110"/>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3" name="Oval 312">
                <a:extLst>
                  <a:ext uri="{FF2B5EF4-FFF2-40B4-BE49-F238E27FC236}">
                    <a16:creationId xmlns:a16="http://schemas.microsoft.com/office/drawing/2014/main" id="{26C990E1-5C21-6AF9-2C7C-75F822F22F6F}"/>
                  </a:ext>
                </a:extLst>
              </p:cNvPr>
              <p:cNvSpPr/>
              <p:nvPr/>
            </p:nvSpPr>
            <p:spPr bwMode="auto">
              <a:xfrm>
                <a:off x="7441183" y="4505781"/>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4" name="Oval 313">
                <a:extLst>
                  <a:ext uri="{FF2B5EF4-FFF2-40B4-BE49-F238E27FC236}">
                    <a16:creationId xmlns:a16="http://schemas.microsoft.com/office/drawing/2014/main" id="{7815F3CB-C6A8-374B-1F07-71473F7FD305}"/>
                  </a:ext>
                </a:extLst>
              </p:cNvPr>
              <p:cNvSpPr/>
              <p:nvPr/>
            </p:nvSpPr>
            <p:spPr bwMode="auto">
              <a:xfrm>
                <a:off x="7441183" y="4462390"/>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5" name="Oval 314">
                <a:extLst>
                  <a:ext uri="{FF2B5EF4-FFF2-40B4-BE49-F238E27FC236}">
                    <a16:creationId xmlns:a16="http://schemas.microsoft.com/office/drawing/2014/main" id="{02B91C5D-CAE2-B8BA-7BCE-F95F4234A493}"/>
                  </a:ext>
                </a:extLst>
              </p:cNvPr>
              <p:cNvSpPr/>
              <p:nvPr/>
            </p:nvSpPr>
            <p:spPr bwMode="auto">
              <a:xfrm>
                <a:off x="7441183" y="4407609"/>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6" name="Oval 315">
                <a:extLst>
                  <a:ext uri="{FF2B5EF4-FFF2-40B4-BE49-F238E27FC236}">
                    <a16:creationId xmlns:a16="http://schemas.microsoft.com/office/drawing/2014/main" id="{B58839CB-961A-1492-C2AE-D04449DE3850}"/>
                  </a:ext>
                </a:extLst>
              </p:cNvPr>
              <p:cNvSpPr/>
              <p:nvPr/>
            </p:nvSpPr>
            <p:spPr bwMode="auto">
              <a:xfrm>
                <a:off x="7441183" y="4352998"/>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0" name="Oval 319">
                <a:extLst>
                  <a:ext uri="{FF2B5EF4-FFF2-40B4-BE49-F238E27FC236}">
                    <a16:creationId xmlns:a16="http://schemas.microsoft.com/office/drawing/2014/main" id="{3D9CBF96-9F56-61F2-25AD-C747B63A0D4B}"/>
                  </a:ext>
                </a:extLst>
              </p:cNvPr>
              <p:cNvSpPr/>
              <p:nvPr/>
            </p:nvSpPr>
            <p:spPr bwMode="auto">
              <a:xfrm>
                <a:off x="7441183" y="4593286"/>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2" name="Oval 321">
                <a:extLst>
                  <a:ext uri="{FF2B5EF4-FFF2-40B4-BE49-F238E27FC236}">
                    <a16:creationId xmlns:a16="http://schemas.microsoft.com/office/drawing/2014/main" id="{95DD5CFA-6E62-D84A-DC74-6DCB78C76429}"/>
                  </a:ext>
                </a:extLst>
              </p:cNvPr>
              <p:cNvSpPr/>
              <p:nvPr/>
            </p:nvSpPr>
            <p:spPr bwMode="auto">
              <a:xfrm>
                <a:off x="7441183" y="4717637"/>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sp>
        <p:nvSpPr>
          <p:cNvPr id="324" name="Freeform: Shape 323">
            <a:extLst>
              <a:ext uri="{FF2B5EF4-FFF2-40B4-BE49-F238E27FC236}">
                <a16:creationId xmlns:a16="http://schemas.microsoft.com/office/drawing/2014/main" id="{EF15A62F-E0DD-EEE4-778A-2A60CDD87F7D}"/>
              </a:ext>
            </a:extLst>
          </p:cNvPr>
          <p:cNvSpPr/>
          <p:nvPr/>
        </p:nvSpPr>
        <p:spPr bwMode="auto">
          <a:xfrm>
            <a:off x="8656004" y="3446332"/>
            <a:ext cx="1113388" cy="1658238"/>
          </a:xfrm>
          <a:custGeom>
            <a:avLst/>
            <a:gdLst>
              <a:gd name="connsiteX0" fmla="*/ 0 w 1113388"/>
              <a:gd name="connsiteY0" fmla="*/ 0 h 1658238"/>
              <a:gd name="connsiteX1" fmla="*/ 0 w 1113388"/>
              <a:gd name="connsiteY1" fmla="*/ 1658238 h 1658238"/>
              <a:gd name="connsiteX2" fmla="*/ 1113388 w 1113388"/>
              <a:gd name="connsiteY2" fmla="*/ 1658238 h 1658238"/>
            </a:gdLst>
            <a:ahLst/>
            <a:cxnLst>
              <a:cxn ang="0">
                <a:pos x="connsiteX0" y="connsiteY0"/>
              </a:cxn>
              <a:cxn ang="0">
                <a:pos x="connsiteX1" y="connsiteY1"/>
              </a:cxn>
              <a:cxn ang="0">
                <a:pos x="connsiteX2" y="connsiteY2"/>
              </a:cxn>
            </a:cxnLst>
            <a:rect l="l" t="t" r="r" b="b"/>
            <a:pathLst>
              <a:path w="1113388" h="1658238">
                <a:moveTo>
                  <a:pt x="0" y="0"/>
                </a:moveTo>
                <a:lnTo>
                  <a:pt x="0" y="1658238"/>
                </a:lnTo>
                <a:lnTo>
                  <a:pt x="1113388" y="1658238"/>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337" name="Group 336">
            <a:extLst>
              <a:ext uri="{FF2B5EF4-FFF2-40B4-BE49-F238E27FC236}">
                <a16:creationId xmlns:a16="http://schemas.microsoft.com/office/drawing/2014/main" id="{617163CC-059F-7200-6A72-B9836371F10A}"/>
              </a:ext>
            </a:extLst>
          </p:cNvPr>
          <p:cNvGrpSpPr/>
          <p:nvPr/>
        </p:nvGrpSpPr>
        <p:grpSpPr>
          <a:xfrm>
            <a:off x="8580198" y="3470021"/>
            <a:ext cx="80743" cy="1634330"/>
            <a:chOff x="8580198" y="3193293"/>
            <a:chExt cx="80743" cy="1634330"/>
          </a:xfrm>
        </p:grpSpPr>
        <p:cxnSp>
          <p:nvCxnSpPr>
            <p:cNvPr id="325" name="Straight Connector 324">
              <a:extLst>
                <a:ext uri="{FF2B5EF4-FFF2-40B4-BE49-F238E27FC236}">
                  <a16:creationId xmlns:a16="http://schemas.microsoft.com/office/drawing/2014/main" id="{C4B98C1D-23A5-A825-FC15-BB5FE941A916}"/>
                </a:ext>
              </a:extLst>
            </p:cNvPr>
            <p:cNvCxnSpPr>
              <a:cxnSpLocks/>
            </p:cNvCxnSpPr>
            <p:nvPr/>
          </p:nvCxnSpPr>
          <p:spPr bwMode="auto">
            <a:xfrm>
              <a:off x="8580198" y="4098218"/>
              <a:ext cx="80743" cy="0"/>
            </a:xfrm>
            <a:prstGeom prst="line">
              <a:avLst/>
            </a:prstGeom>
            <a:noFill/>
            <a:ln w="28575" cap="flat" cmpd="sng" algn="ctr">
              <a:solidFill>
                <a:schemeClr val="bg1"/>
              </a:solidFill>
              <a:prstDash val="solid"/>
              <a:round/>
              <a:headEnd type="none" w="med" len="med"/>
              <a:tailEnd type="none" w="med" len="med"/>
            </a:ln>
            <a:effectLst/>
          </p:spPr>
        </p:cxnSp>
        <p:cxnSp>
          <p:nvCxnSpPr>
            <p:cNvPr id="326" name="Straight Connector 325">
              <a:extLst>
                <a:ext uri="{FF2B5EF4-FFF2-40B4-BE49-F238E27FC236}">
                  <a16:creationId xmlns:a16="http://schemas.microsoft.com/office/drawing/2014/main" id="{FC12D745-0B5F-2000-BF6D-6CF50FB5B9BB}"/>
                </a:ext>
              </a:extLst>
            </p:cNvPr>
            <p:cNvCxnSpPr>
              <a:cxnSpLocks/>
            </p:cNvCxnSpPr>
            <p:nvPr/>
          </p:nvCxnSpPr>
          <p:spPr bwMode="auto">
            <a:xfrm>
              <a:off x="8580198" y="4827623"/>
              <a:ext cx="80743" cy="0"/>
            </a:xfrm>
            <a:prstGeom prst="line">
              <a:avLst/>
            </a:prstGeom>
            <a:noFill/>
            <a:ln w="28575" cap="flat" cmpd="sng" algn="ctr">
              <a:solidFill>
                <a:schemeClr val="bg1"/>
              </a:solidFill>
              <a:prstDash val="solid"/>
              <a:round/>
              <a:headEnd type="none" w="med" len="med"/>
              <a:tailEnd type="none" w="med" len="med"/>
            </a:ln>
            <a:effectLst/>
          </p:spPr>
        </p:cxnSp>
        <p:cxnSp>
          <p:nvCxnSpPr>
            <p:cNvPr id="327" name="Straight Connector 326">
              <a:extLst>
                <a:ext uri="{FF2B5EF4-FFF2-40B4-BE49-F238E27FC236}">
                  <a16:creationId xmlns:a16="http://schemas.microsoft.com/office/drawing/2014/main" id="{92D4A6DB-9F38-234C-726E-72CDCD94469E}"/>
                </a:ext>
              </a:extLst>
            </p:cNvPr>
            <p:cNvCxnSpPr>
              <a:cxnSpLocks/>
            </p:cNvCxnSpPr>
            <p:nvPr/>
          </p:nvCxnSpPr>
          <p:spPr bwMode="auto">
            <a:xfrm>
              <a:off x="8580198" y="4339188"/>
              <a:ext cx="80743" cy="0"/>
            </a:xfrm>
            <a:prstGeom prst="line">
              <a:avLst/>
            </a:prstGeom>
            <a:noFill/>
            <a:ln w="28575" cap="flat" cmpd="sng" algn="ctr">
              <a:solidFill>
                <a:schemeClr val="bg1"/>
              </a:solidFill>
              <a:prstDash val="solid"/>
              <a:round/>
              <a:headEnd type="none" w="med" len="med"/>
              <a:tailEnd type="none" w="med" len="med"/>
            </a:ln>
            <a:effectLst/>
          </p:spPr>
        </p:cxnSp>
        <p:cxnSp>
          <p:nvCxnSpPr>
            <p:cNvPr id="328" name="Straight Connector 327">
              <a:extLst>
                <a:ext uri="{FF2B5EF4-FFF2-40B4-BE49-F238E27FC236}">
                  <a16:creationId xmlns:a16="http://schemas.microsoft.com/office/drawing/2014/main" id="{E79B11BE-AD63-F7F1-DBAF-C6CBDEDAC9BA}"/>
                </a:ext>
              </a:extLst>
            </p:cNvPr>
            <p:cNvCxnSpPr>
              <a:cxnSpLocks/>
            </p:cNvCxnSpPr>
            <p:nvPr/>
          </p:nvCxnSpPr>
          <p:spPr bwMode="auto">
            <a:xfrm>
              <a:off x="8580198" y="4575701"/>
              <a:ext cx="80743" cy="0"/>
            </a:xfrm>
            <a:prstGeom prst="line">
              <a:avLst/>
            </a:prstGeom>
            <a:noFill/>
            <a:ln w="28575" cap="flat" cmpd="sng" algn="ctr">
              <a:solidFill>
                <a:schemeClr val="bg1"/>
              </a:solidFill>
              <a:prstDash val="solid"/>
              <a:round/>
              <a:headEnd type="none" w="med" len="med"/>
              <a:tailEnd type="none" w="med" len="med"/>
            </a:ln>
            <a:effectLst/>
          </p:spPr>
        </p:cxnSp>
        <p:cxnSp>
          <p:nvCxnSpPr>
            <p:cNvPr id="330" name="Straight Connector 329">
              <a:extLst>
                <a:ext uri="{FF2B5EF4-FFF2-40B4-BE49-F238E27FC236}">
                  <a16:creationId xmlns:a16="http://schemas.microsoft.com/office/drawing/2014/main" id="{C218791B-9B30-5F9A-B999-60B3D3C218F6}"/>
                </a:ext>
              </a:extLst>
            </p:cNvPr>
            <p:cNvCxnSpPr>
              <a:cxnSpLocks/>
            </p:cNvCxnSpPr>
            <p:nvPr/>
          </p:nvCxnSpPr>
          <p:spPr bwMode="auto">
            <a:xfrm>
              <a:off x="8580198" y="3857158"/>
              <a:ext cx="80743" cy="0"/>
            </a:xfrm>
            <a:prstGeom prst="line">
              <a:avLst/>
            </a:prstGeom>
            <a:noFill/>
            <a:ln w="28575" cap="flat" cmpd="sng" algn="ctr">
              <a:solidFill>
                <a:schemeClr val="bg1"/>
              </a:solidFill>
              <a:prstDash val="solid"/>
              <a:round/>
              <a:headEnd type="none" w="med" len="med"/>
              <a:tailEnd type="none" w="med" len="med"/>
            </a:ln>
            <a:effectLst/>
          </p:spPr>
        </p:cxnSp>
        <p:cxnSp>
          <p:nvCxnSpPr>
            <p:cNvPr id="333" name="Straight Connector 332">
              <a:extLst>
                <a:ext uri="{FF2B5EF4-FFF2-40B4-BE49-F238E27FC236}">
                  <a16:creationId xmlns:a16="http://schemas.microsoft.com/office/drawing/2014/main" id="{B5C86E10-2E23-1FD6-C9DB-6C64AEC7EDDC}"/>
                </a:ext>
              </a:extLst>
            </p:cNvPr>
            <p:cNvCxnSpPr>
              <a:cxnSpLocks/>
            </p:cNvCxnSpPr>
            <p:nvPr/>
          </p:nvCxnSpPr>
          <p:spPr bwMode="auto">
            <a:xfrm>
              <a:off x="8580198" y="3290502"/>
              <a:ext cx="67258" cy="0"/>
            </a:xfrm>
            <a:prstGeom prst="line">
              <a:avLst/>
            </a:prstGeom>
            <a:noFill/>
            <a:ln w="28575" cap="flat" cmpd="sng" algn="ctr">
              <a:solidFill>
                <a:schemeClr val="bg1"/>
              </a:solidFill>
              <a:prstDash val="solid"/>
              <a:round/>
              <a:headEnd type="none" w="med" len="med"/>
              <a:tailEnd type="none" w="med" len="med"/>
            </a:ln>
            <a:effectLst/>
          </p:spPr>
        </p:cxnSp>
        <p:cxnSp>
          <p:nvCxnSpPr>
            <p:cNvPr id="334" name="Straight Connector 333">
              <a:extLst>
                <a:ext uri="{FF2B5EF4-FFF2-40B4-BE49-F238E27FC236}">
                  <a16:creationId xmlns:a16="http://schemas.microsoft.com/office/drawing/2014/main" id="{4F1ECFEF-D0D0-23D2-D4AF-1DB9F82A6DC1}"/>
                </a:ext>
              </a:extLst>
            </p:cNvPr>
            <p:cNvCxnSpPr>
              <a:cxnSpLocks/>
            </p:cNvCxnSpPr>
            <p:nvPr/>
          </p:nvCxnSpPr>
          <p:spPr bwMode="auto">
            <a:xfrm>
              <a:off x="8580198" y="3387675"/>
              <a:ext cx="67258" cy="0"/>
            </a:xfrm>
            <a:prstGeom prst="line">
              <a:avLst/>
            </a:prstGeom>
            <a:noFill/>
            <a:ln w="28575" cap="flat" cmpd="sng" algn="ctr">
              <a:solidFill>
                <a:schemeClr val="bg1"/>
              </a:solidFill>
              <a:prstDash val="solid"/>
              <a:round/>
              <a:headEnd type="none" w="med" len="med"/>
              <a:tailEnd type="none" w="med" len="med"/>
            </a:ln>
            <a:effectLst/>
          </p:spPr>
        </p:cxnSp>
        <p:cxnSp>
          <p:nvCxnSpPr>
            <p:cNvPr id="335" name="Straight Connector 334">
              <a:extLst>
                <a:ext uri="{FF2B5EF4-FFF2-40B4-BE49-F238E27FC236}">
                  <a16:creationId xmlns:a16="http://schemas.microsoft.com/office/drawing/2014/main" id="{CA6A057D-F040-46CF-DA32-30A1CF0159B2}"/>
                </a:ext>
              </a:extLst>
            </p:cNvPr>
            <p:cNvCxnSpPr>
              <a:cxnSpLocks/>
            </p:cNvCxnSpPr>
            <p:nvPr/>
          </p:nvCxnSpPr>
          <p:spPr bwMode="auto">
            <a:xfrm>
              <a:off x="8580198" y="3193293"/>
              <a:ext cx="67258" cy="0"/>
            </a:xfrm>
            <a:prstGeom prst="line">
              <a:avLst/>
            </a:prstGeom>
            <a:noFill/>
            <a:ln w="28575" cap="flat" cmpd="sng" algn="ctr">
              <a:solidFill>
                <a:schemeClr val="bg1"/>
              </a:solidFill>
              <a:prstDash val="solid"/>
              <a:round/>
              <a:headEnd type="none" w="med" len="med"/>
              <a:tailEnd type="none" w="med" len="med"/>
            </a:ln>
            <a:effectLst/>
          </p:spPr>
        </p:cxnSp>
      </p:grpSp>
      <p:grpSp>
        <p:nvGrpSpPr>
          <p:cNvPr id="338" name="Group 337">
            <a:extLst>
              <a:ext uri="{FF2B5EF4-FFF2-40B4-BE49-F238E27FC236}">
                <a16:creationId xmlns:a16="http://schemas.microsoft.com/office/drawing/2014/main" id="{24A6DE4F-0626-0500-4DE0-6B945818892D}"/>
              </a:ext>
            </a:extLst>
          </p:cNvPr>
          <p:cNvGrpSpPr/>
          <p:nvPr/>
        </p:nvGrpSpPr>
        <p:grpSpPr>
          <a:xfrm rot="5400000">
            <a:off x="9153834" y="4900680"/>
            <a:ext cx="96005" cy="497150"/>
            <a:chOff x="1050878" y="1726442"/>
            <a:chExt cx="88710" cy="152400"/>
          </a:xfrm>
        </p:grpSpPr>
        <p:cxnSp>
          <p:nvCxnSpPr>
            <p:cNvPr id="339" name="Straight Connector 338">
              <a:extLst>
                <a:ext uri="{FF2B5EF4-FFF2-40B4-BE49-F238E27FC236}">
                  <a16:creationId xmlns:a16="http://schemas.microsoft.com/office/drawing/2014/main" id="{41B8764C-1A6A-5F49-31D1-BE3C8C2920D8}"/>
                </a:ext>
              </a:extLst>
            </p:cNvPr>
            <p:cNvCxnSpPr>
              <a:cxnSpLocks/>
            </p:cNvCxnSpPr>
            <p:nvPr/>
          </p:nvCxnSpPr>
          <p:spPr bwMode="auto">
            <a:xfrm>
              <a:off x="1050878" y="1726442"/>
              <a:ext cx="88710" cy="0"/>
            </a:xfrm>
            <a:prstGeom prst="line">
              <a:avLst/>
            </a:prstGeom>
            <a:noFill/>
            <a:ln w="28575" cap="flat" cmpd="sng" algn="ctr">
              <a:solidFill>
                <a:schemeClr val="bg1"/>
              </a:solidFill>
              <a:prstDash val="solid"/>
              <a:round/>
              <a:headEnd type="none" w="med" len="med"/>
              <a:tailEnd type="none" w="med" len="med"/>
            </a:ln>
            <a:effectLst/>
          </p:spPr>
        </p:cxnSp>
        <p:cxnSp>
          <p:nvCxnSpPr>
            <p:cNvPr id="340" name="Straight Connector 339">
              <a:extLst>
                <a:ext uri="{FF2B5EF4-FFF2-40B4-BE49-F238E27FC236}">
                  <a16:creationId xmlns:a16="http://schemas.microsoft.com/office/drawing/2014/main" id="{8C12EE3A-8792-42C8-12DD-21149E0D960D}"/>
                </a:ext>
              </a:extLst>
            </p:cNvPr>
            <p:cNvCxnSpPr>
              <a:cxnSpLocks/>
            </p:cNvCxnSpPr>
            <p:nvPr/>
          </p:nvCxnSpPr>
          <p:spPr bwMode="auto">
            <a:xfrm>
              <a:off x="1050878" y="1878842"/>
              <a:ext cx="88710" cy="0"/>
            </a:xfrm>
            <a:prstGeom prst="line">
              <a:avLst/>
            </a:prstGeom>
            <a:noFill/>
            <a:ln w="28575" cap="flat" cmpd="sng" algn="ctr">
              <a:solidFill>
                <a:schemeClr val="bg1"/>
              </a:solidFill>
              <a:prstDash val="solid"/>
              <a:round/>
              <a:headEnd type="none" w="med" len="med"/>
              <a:tailEnd type="none" w="med" len="med"/>
            </a:ln>
            <a:effectLst/>
          </p:spPr>
        </p:cxnSp>
      </p:grpSp>
      <p:sp>
        <p:nvSpPr>
          <p:cNvPr id="341" name="TextBox 340">
            <a:extLst>
              <a:ext uri="{FF2B5EF4-FFF2-40B4-BE49-F238E27FC236}">
                <a16:creationId xmlns:a16="http://schemas.microsoft.com/office/drawing/2014/main" id="{FD21321B-113D-9E55-9A7B-8E634778CD53}"/>
              </a:ext>
            </a:extLst>
          </p:cNvPr>
          <p:cNvSpPr txBox="1"/>
          <p:nvPr/>
        </p:nvSpPr>
        <p:spPr bwMode="auto">
          <a:xfrm>
            <a:off x="8663508" y="5142195"/>
            <a:ext cx="6109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Screen</a:t>
            </a:r>
          </a:p>
        </p:txBody>
      </p:sp>
      <p:sp>
        <p:nvSpPr>
          <p:cNvPr id="342" name="TextBox 341">
            <a:extLst>
              <a:ext uri="{FF2B5EF4-FFF2-40B4-BE49-F238E27FC236}">
                <a16:creationId xmlns:a16="http://schemas.microsoft.com/office/drawing/2014/main" id="{7F34380A-3B60-4383-CD49-E5AAE01203E5}"/>
              </a:ext>
            </a:extLst>
          </p:cNvPr>
          <p:cNvSpPr txBox="1"/>
          <p:nvPr/>
        </p:nvSpPr>
        <p:spPr bwMode="auto">
          <a:xfrm>
            <a:off x="9192660" y="5142195"/>
            <a:ext cx="52129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C2D1</a:t>
            </a:r>
          </a:p>
        </p:txBody>
      </p:sp>
      <p:cxnSp>
        <p:nvCxnSpPr>
          <p:cNvPr id="343" name="Straight Connector 342">
            <a:extLst>
              <a:ext uri="{FF2B5EF4-FFF2-40B4-BE49-F238E27FC236}">
                <a16:creationId xmlns:a16="http://schemas.microsoft.com/office/drawing/2014/main" id="{B5547E60-8822-30EC-4B41-1F4ACB4FCBDE}"/>
              </a:ext>
            </a:extLst>
          </p:cNvPr>
          <p:cNvCxnSpPr>
            <a:cxnSpLocks/>
          </p:cNvCxnSpPr>
          <p:nvPr/>
        </p:nvCxnSpPr>
        <p:spPr bwMode="auto">
          <a:xfrm flipV="1">
            <a:off x="8979673" y="4983900"/>
            <a:ext cx="458525" cy="87465"/>
          </a:xfrm>
          <a:prstGeom prst="line">
            <a:avLst/>
          </a:prstGeom>
          <a:noFill/>
          <a:ln w="12700" cap="flat" cmpd="sng" algn="ctr">
            <a:solidFill>
              <a:schemeClr val="bg1"/>
            </a:solidFill>
            <a:prstDash val="solid"/>
            <a:round/>
            <a:headEnd type="none" w="med" len="med"/>
            <a:tailEnd type="none" w="med" len="med"/>
          </a:ln>
          <a:effectLst/>
        </p:spPr>
      </p:cxnSp>
      <p:cxnSp>
        <p:nvCxnSpPr>
          <p:cNvPr id="348" name="Straight Connector 347">
            <a:extLst>
              <a:ext uri="{FF2B5EF4-FFF2-40B4-BE49-F238E27FC236}">
                <a16:creationId xmlns:a16="http://schemas.microsoft.com/office/drawing/2014/main" id="{2F626088-3874-DFD1-6EE8-35866E159B70}"/>
              </a:ext>
            </a:extLst>
          </p:cNvPr>
          <p:cNvCxnSpPr>
            <a:cxnSpLocks/>
          </p:cNvCxnSpPr>
          <p:nvPr/>
        </p:nvCxnSpPr>
        <p:spPr bwMode="auto">
          <a:xfrm flipV="1">
            <a:off x="8973047" y="4904387"/>
            <a:ext cx="459850" cy="131197"/>
          </a:xfrm>
          <a:prstGeom prst="line">
            <a:avLst/>
          </a:prstGeom>
          <a:noFill/>
          <a:ln w="12700" cap="flat" cmpd="sng" algn="ctr">
            <a:solidFill>
              <a:schemeClr val="bg1"/>
            </a:solidFill>
            <a:prstDash val="solid"/>
            <a:round/>
            <a:headEnd type="none" w="med" len="med"/>
            <a:tailEnd type="none" w="med" len="med"/>
          </a:ln>
          <a:effectLst/>
        </p:spPr>
      </p:cxnSp>
      <p:cxnSp>
        <p:nvCxnSpPr>
          <p:cNvPr id="350" name="Straight Connector 349">
            <a:extLst>
              <a:ext uri="{FF2B5EF4-FFF2-40B4-BE49-F238E27FC236}">
                <a16:creationId xmlns:a16="http://schemas.microsoft.com/office/drawing/2014/main" id="{54E5001E-83B4-217B-CE81-F2F0B1E15275}"/>
              </a:ext>
            </a:extLst>
          </p:cNvPr>
          <p:cNvCxnSpPr>
            <a:cxnSpLocks/>
          </p:cNvCxnSpPr>
          <p:nvPr/>
        </p:nvCxnSpPr>
        <p:spPr bwMode="auto">
          <a:xfrm>
            <a:off x="8982323" y="4766565"/>
            <a:ext cx="450574" cy="37106"/>
          </a:xfrm>
          <a:prstGeom prst="line">
            <a:avLst/>
          </a:prstGeom>
          <a:noFill/>
          <a:ln w="12700" cap="flat" cmpd="sng" algn="ctr">
            <a:solidFill>
              <a:schemeClr val="bg1"/>
            </a:solidFill>
            <a:prstDash val="solid"/>
            <a:round/>
            <a:headEnd type="none" w="med" len="med"/>
            <a:tailEnd type="none" w="med" len="med"/>
          </a:ln>
          <a:effectLst/>
        </p:spPr>
      </p:cxnSp>
      <p:cxnSp>
        <p:nvCxnSpPr>
          <p:cNvPr id="352" name="Straight Connector 351">
            <a:extLst>
              <a:ext uri="{FF2B5EF4-FFF2-40B4-BE49-F238E27FC236}">
                <a16:creationId xmlns:a16="http://schemas.microsoft.com/office/drawing/2014/main" id="{E12FFDB0-49A1-6C2E-67CB-C63618B83B01}"/>
              </a:ext>
            </a:extLst>
          </p:cNvPr>
          <p:cNvCxnSpPr>
            <a:cxnSpLocks/>
          </p:cNvCxnSpPr>
          <p:nvPr/>
        </p:nvCxnSpPr>
        <p:spPr bwMode="auto">
          <a:xfrm>
            <a:off x="8978347" y="3503633"/>
            <a:ext cx="462502" cy="109992"/>
          </a:xfrm>
          <a:prstGeom prst="line">
            <a:avLst/>
          </a:prstGeom>
          <a:noFill/>
          <a:ln w="12700" cap="flat" cmpd="sng" algn="ctr">
            <a:solidFill>
              <a:schemeClr val="bg1"/>
            </a:solidFill>
            <a:prstDash val="solid"/>
            <a:round/>
            <a:headEnd type="none" w="med" len="med"/>
            <a:tailEnd type="none" w="med" len="med"/>
          </a:ln>
          <a:effectLst/>
        </p:spPr>
      </p:cxnSp>
      <p:cxnSp>
        <p:nvCxnSpPr>
          <p:cNvPr id="354" name="Straight Connector 353">
            <a:extLst>
              <a:ext uri="{FF2B5EF4-FFF2-40B4-BE49-F238E27FC236}">
                <a16:creationId xmlns:a16="http://schemas.microsoft.com/office/drawing/2014/main" id="{78C37320-C479-E9F0-CCA2-A2C188687670}"/>
              </a:ext>
            </a:extLst>
          </p:cNvPr>
          <p:cNvCxnSpPr>
            <a:cxnSpLocks/>
          </p:cNvCxnSpPr>
          <p:nvPr/>
        </p:nvCxnSpPr>
        <p:spPr bwMode="auto">
          <a:xfrm>
            <a:off x="8969070" y="3727594"/>
            <a:ext cx="461177" cy="654657"/>
          </a:xfrm>
          <a:prstGeom prst="line">
            <a:avLst/>
          </a:prstGeom>
          <a:noFill/>
          <a:ln w="12700" cap="flat" cmpd="sng" algn="ctr">
            <a:solidFill>
              <a:schemeClr val="bg1"/>
            </a:solidFill>
            <a:prstDash val="solid"/>
            <a:round/>
            <a:headEnd type="none" w="med" len="med"/>
            <a:tailEnd type="none" w="med" len="med"/>
          </a:ln>
          <a:effectLst/>
        </p:spPr>
      </p:cxnSp>
      <p:cxnSp>
        <p:nvCxnSpPr>
          <p:cNvPr id="356" name="Straight Connector 355">
            <a:extLst>
              <a:ext uri="{FF2B5EF4-FFF2-40B4-BE49-F238E27FC236}">
                <a16:creationId xmlns:a16="http://schemas.microsoft.com/office/drawing/2014/main" id="{32993C68-919D-8516-594B-547F68B1769B}"/>
              </a:ext>
            </a:extLst>
          </p:cNvPr>
          <p:cNvCxnSpPr>
            <a:cxnSpLocks/>
          </p:cNvCxnSpPr>
          <p:nvPr/>
        </p:nvCxnSpPr>
        <p:spPr bwMode="auto">
          <a:xfrm flipV="1">
            <a:off x="8973046" y="3632178"/>
            <a:ext cx="462502" cy="820310"/>
          </a:xfrm>
          <a:prstGeom prst="line">
            <a:avLst/>
          </a:prstGeom>
          <a:noFill/>
          <a:ln w="12700" cap="flat" cmpd="sng" algn="ctr">
            <a:solidFill>
              <a:schemeClr val="bg1"/>
            </a:solidFill>
            <a:prstDash val="solid"/>
            <a:round/>
            <a:headEnd type="none" w="med" len="med"/>
            <a:tailEnd type="none" w="med" len="med"/>
          </a:ln>
          <a:effectLst/>
        </p:spPr>
      </p:cxnSp>
      <p:cxnSp>
        <p:nvCxnSpPr>
          <p:cNvPr id="358" name="Straight Connector 357">
            <a:extLst>
              <a:ext uri="{FF2B5EF4-FFF2-40B4-BE49-F238E27FC236}">
                <a16:creationId xmlns:a16="http://schemas.microsoft.com/office/drawing/2014/main" id="{F879AF04-6EF9-018A-B0FC-F07B6088E9D0}"/>
              </a:ext>
            </a:extLst>
          </p:cNvPr>
          <p:cNvCxnSpPr>
            <a:cxnSpLocks/>
          </p:cNvCxnSpPr>
          <p:nvPr/>
        </p:nvCxnSpPr>
        <p:spPr bwMode="auto">
          <a:xfrm flipV="1">
            <a:off x="8974371" y="4469716"/>
            <a:ext cx="458526" cy="508884"/>
          </a:xfrm>
          <a:prstGeom prst="line">
            <a:avLst/>
          </a:prstGeom>
          <a:noFill/>
          <a:ln w="12700" cap="flat" cmpd="sng" algn="ctr">
            <a:solidFill>
              <a:schemeClr val="bg1"/>
            </a:solidFill>
            <a:prstDash val="solid"/>
            <a:round/>
            <a:headEnd type="none" w="med" len="med"/>
            <a:tailEnd type="none" w="med" len="med"/>
          </a:ln>
          <a:effectLst/>
        </p:spPr>
      </p:cxnSp>
      <p:cxnSp>
        <p:nvCxnSpPr>
          <p:cNvPr id="360" name="Straight Connector 359">
            <a:extLst>
              <a:ext uri="{FF2B5EF4-FFF2-40B4-BE49-F238E27FC236}">
                <a16:creationId xmlns:a16="http://schemas.microsoft.com/office/drawing/2014/main" id="{5D25B277-0601-8862-F7B4-4C27842C0C3D}"/>
              </a:ext>
            </a:extLst>
          </p:cNvPr>
          <p:cNvCxnSpPr>
            <a:cxnSpLocks/>
          </p:cNvCxnSpPr>
          <p:nvPr/>
        </p:nvCxnSpPr>
        <p:spPr bwMode="auto">
          <a:xfrm flipV="1">
            <a:off x="8965095" y="4353097"/>
            <a:ext cx="462502" cy="435996"/>
          </a:xfrm>
          <a:prstGeom prst="line">
            <a:avLst/>
          </a:prstGeom>
          <a:noFill/>
          <a:ln w="12700" cap="flat" cmpd="sng" algn="ctr">
            <a:solidFill>
              <a:schemeClr val="bg1"/>
            </a:solidFill>
            <a:prstDash val="solid"/>
            <a:round/>
            <a:headEnd type="none" w="med" len="med"/>
            <a:tailEnd type="none" w="med" len="med"/>
          </a:ln>
          <a:effectLst/>
        </p:spPr>
      </p:cxnSp>
      <p:cxnSp>
        <p:nvCxnSpPr>
          <p:cNvPr id="362" name="Straight Connector 361">
            <a:extLst>
              <a:ext uri="{FF2B5EF4-FFF2-40B4-BE49-F238E27FC236}">
                <a16:creationId xmlns:a16="http://schemas.microsoft.com/office/drawing/2014/main" id="{27503139-FD34-9F3F-16BB-2404271E3FD9}"/>
              </a:ext>
            </a:extLst>
          </p:cNvPr>
          <p:cNvCxnSpPr>
            <a:cxnSpLocks/>
          </p:cNvCxnSpPr>
          <p:nvPr/>
        </p:nvCxnSpPr>
        <p:spPr bwMode="auto">
          <a:xfrm flipV="1">
            <a:off x="8966421" y="4158290"/>
            <a:ext cx="475754" cy="801756"/>
          </a:xfrm>
          <a:prstGeom prst="line">
            <a:avLst/>
          </a:prstGeom>
          <a:noFill/>
          <a:ln w="12700" cap="flat" cmpd="sng" algn="ctr">
            <a:solidFill>
              <a:schemeClr val="bg1"/>
            </a:solidFill>
            <a:prstDash val="solid"/>
            <a:round/>
            <a:headEnd type="none" w="med" len="med"/>
            <a:tailEnd type="none" w="med" len="med"/>
          </a:ln>
          <a:effectLst/>
        </p:spPr>
      </p:cxnSp>
      <p:cxnSp>
        <p:nvCxnSpPr>
          <p:cNvPr id="364" name="Straight Connector 363">
            <a:extLst>
              <a:ext uri="{FF2B5EF4-FFF2-40B4-BE49-F238E27FC236}">
                <a16:creationId xmlns:a16="http://schemas.microsoft.com/office/drawing/2014/main" id="{FD8088F3-A50E-34A4-6B41-04B38DB2418C}"/>
              </a:ext>
            </a:extLst>
          </p:cNvPr>
          <p:cNvCxnSpPr>
            <a:cxnSpLocks/>
          </p:cNvCxnSpPr>
          <p:nvPr/>
        </p:nvCxnSpPr>
        <p:spPr bwMode="auto">
          <a:xfrm flipV="1">
            <a:off x="8982323" y="3923727"/>
            <a:ext cx="455876" cy="1105231"/>
          </a:xfrm>
          <a:prstGeom prst="line">
            <a:avLst/>
          </a:prstGeom>
          <a:noFill/>
          <a:ln w="12700" cap="flat" cmpd="sng" algn="ctr">
            <a:solidFill>
              <a:schemeClr val="bg1"/>
            </a:solidFill>
            <a:prstDash val="solid"/>
            <a:round/>
            <a:headEnd type="none" w="med" len="med"/>
            <a:tailEnd type="none" w="med" len="med"/>
          </a:ln>
          <a:effectLst/>
        </p:spPr>
      </p:cxnSp>
      <p:cxnSp>
        <p:nvCxnSpPr>
          <p:cNvPr id="366" name="Straight Connector 365">
            <a:extLst>
              <a:ext uri="{FF2B5EF4-FFF2-40B4-BE49-F238E27FC236}">
                <a16:creationId xmlns:a16="http://schemas.microsoft.com/office/drawing/2014/main" id="{141E2EE9-48E8-11D1-1703-A1DB0F4F8C27}"/>
              </a:ext>
            </a:extLst>
          </p:cNvPr>
          <p:cNvCxnSpPr>
            <a:cxnSpLocks/>
          </p:cNvCxnSpPr>
          <p:nvPr/>
        </p:nvCxnSpPr>
        <p:spPr bwMode="auto">
          <a:xfrm flipV="1">
            <a:off x="8977023" y="3914451"/>
            <a:ext cx="449249" cy="1050896"/>
          </a:xfrm>
          <a:prstGeom prst="line">
            <a:avLst/>
          </a:prstGeom>
          <a:noFill/>
          <a:ln w="12700" cap="flat" cmpd="sng" algn="ctr">
            <a:solidFill>
              <a:schemeClr val="bg1"/>
            </a:solidFill>
            <a:prstDash val="solid"/>
            <a:round/>
            <a:headEnd type="none" w="med" len="med"/>
            <a:tailEnd type="none" w="med" len="med"/>
          </a:ln>
          <a:effectLst/>
        </p:spPr>
      </p:cxnSp>
      <p:cxnSp>
        <p:nvCxnSpPr>
          <p:cNvPr id="368" name="Straight Connector 367">
            <a:extLst>
              <a:ext uri="{FF2B5EF4-FFF2-40B4-BE49-F238E27FC236}">
                <a16:creationId xmlns:a16="http://schemas.microsoft.com/office/drawing/2014/main" id="{0AE99938-D4EE-61FF-A5E8-3481CA574AB7}"/>
              </a:ext>
            </a:extLst>
          </p:cNvPr>
          <p:cNvCxnSpPr>
            <a:cxnSpLocks/>
          </p:cNvCxnSpPr>
          <p:nvPr/>
        </p:nvCxnSpPr>
        <p:spPr bwMode="auto">
          <a:xfrm flipV="1">
            <a:off x="8987624" y="3494357"/>
            <a:ext cx="447925" cy="1463039"/>
          </a:xfrm>
          <a:prstGeom prst="line">
            <a:avLst/>
          </a:prstGeom>
          <a:noFill/>
          <a:ln w="12700" cap="flat" cmpd="sng" algn="ctr">
            <a:solidFill>
              <a:schemeClr val="bg1"/>
            </a:solidFill>
            <a:prstDash val="solid"/>
            <a:round/>
            <a:headEnd type="none" w="med" len="med"/>
            <a:tailEnd type="none" w="med" len="med"/>
          </a:ln>
          <a:effectLst/>
        </p:spPr>
      </p:cxnSp>
      <p:cxnSp>
        <p:nvCxnSpPr>
          <p:cNvPr id="370" name="Straight Connector 369">
            <a:extLst>
              <a:ext uri="{FF2B5EF4-FFF2-40B4-BE49-F238E27FC236}">
                <a16:creationId xmlns:a16="http://schemas.microsoft.com/office/drawing/2014/main" id="{C6AD508F-A854-5B97-68D4-7C576AED7C8E}"/>
              </a:ext>
            </a:extLst>
          </p:cNvPr>
          <p:cNvCxnSpPr>
            <a:cxnSpLocks/>
          </p:cNvCxnSpPr>
          <p:nvPr/>
        </p:nvCxnSpPr>
        <p:spPr bwMode="auto">
          <a:xfrm flipV="1">
            <a:off x="8970396" y="3735545"/>
            <a:ext cx="446599" cy="1056199"/>
          </a:xfrm>
          <a:prstGeom prst="line">
            <a:avLst/>
          </a:prstGeom>
          <a:noFill/>
          <a:ln w="12700" cap="flat" cmpd="sng" algn="ctr">
            <a:solidFill>
              <a:schemeClr val="bg1"/>
            </a:solidFill>
            <a:prstDash val="solid"/>
            <a:round/>
            <a:headEnd type="none" w="med" len="med"/>
            <a:tailEnd type="none" w="med" len="med"/>
          </a:ln>
          <a:effectLst/>
        </p:spPr>
      </p:cxnSp>
      <p:cxnSp>
        <p:nvCxnSpPr>
          <p:cNvPr id="372" name="Straight Connector 371">
            <a:extLst>
              <a:ext uri="{FF2B5EF4-FFF2-40B4-BE49-F238E27FC236}">
                <a16:creationId xmlns:a16="http://schemas.microsoft.com/office/drawing/2014/main" id="{035E0176-471F-60B4-D5CA-19C5DC618A81}"/>
              </a:ext>
            </a:extLst>
          </p:cNvPr>
          <p:cNvCxnSpPr>
            <a:cxnSpLocks/>
          </p:cNvCxnSpPr>
          <p:nvPr/>
        </p:nvCxnSpPr>
        <p:spPr bwMode="auto">
          <a:xfrm flipV="1">
            <a:off x="8990274" y="3730245"/>
            <a:ext cx="445274" cy="1062824"/>
          </a:xfrm>
          <a:prstGeom prst="line">
            <a:avLst/>
          </a:prstGeom>
          <a:noFill/>
          <a:ln w="12700" cap="flat" cmpd="sng" algn="ctr">
            <a:solidFill>
              <a:schemeClr val="bg1"/>
            </a:solidFill>
            <a:prstDash val="solid"/>
            <a:round/>
            <a:headEnd type="none" w="med" len="med"/>
            <a:tailEnd type="none" w="med" len="med"/>
          </a:ln>
          <a:effectLst/>
        </p:spPr>
      </p:cxnSp>
      <p:cxnSp>
        <p:nvCxnSpPr>
          <p:cNvPr id="374" name="Straight Connector 373">
            <a:extLst>
              <a:ext uri="{FF2B5EF4-FFF2-40B4-BE49-F238E27FC236}">
                <a16:creationId xmlns:a16="http://schemas.microsoft.com/office/drawing/2014/main" id="{368C8C3A-9EB6-56E7-A14B-7AF123BDCDE9}"/>
              </a:ext>
            </a:extLst>
          </p:cNvPr>
          <p:cNvCxnSpPr>
            <a:cxnSpLocks/>
          </p:cNvCxnSpPr>
          <p:nvPr/>
        </p:nvCxnSpPr>
        <p:spPr bwMode="auto">
          <a:xfrm flipV="1">
            <a:off x="8973046" y="3746147"/>
            <a:ext cx="451900" cy="1294737"/>
          </a:xfrm>
          <a:prstGeom prst="line">
            <a:avLst/>
          </a:prstGeom>
          <a:noFill/>
          <a:ln w="12700" cap="flat" cmpd="sng" algn="ctr">
            <a:solidFill>
              <a:schemeClr val="bg1"/>
            </a:solidFill>
            <a:prstDash val="solid"/>
            <a:round/>
            <a:headEnd type="none" w="med" len="med"/>
            <a:tailEnd type="none" w="med" len="med"/>
          </a:ln>
          <a:effectLst/>
        </p:spPr>
      </p:cxnSp>
      <p:cxnSp>
        <p:nvCxnSpPr>
          <p:cNvPr id="376" name="Straight Connector 375">
            <a:extLst>
              <a:ext uri="{FF2B5EF4-FFF2-40B4-BE49-F238E27FC236}">
                <a16:creationId xmlns:a16="http://schemas.microsoft.com/office/drawing/2014/main" id="{B35482AD-003A-A5B4-7D8A-F8CC96D54E6B}"/>
              </a:ext>
            </a:extLst>
          </p:cNvPr>
          <p:cNvCxnSpPr>
            <a:cxnSpLocks/>
          </p:cNvCxnSpPr>
          <p:nvPr/>
        </p:nvCxnSpPr>
        <p:spPr bwMode="auto">
          <a:xfrm flipV="1">
            <a:off x="8974372" y="3728919"/>
            <a:ext cx="435997" cy="1252331"/>
          </a:xfrm>
          <a:prstGeom prst="line">
            <a:avLst/>
          </a:prstGeom>
          <a:noFill/>
          <a:ln w="12700" cap="flat" cmpd="sng" algn="ctr">
            <a:solidFill>
              <a:schemeClr val="bg1"/>
            </a:solidFill>
            <a:prstDash val="solid"/>
            <a:round/>
            <a:headEnd type="none" w="med" len="med"/>
            <a:tailEnd type="none" w="med" len="med"/>
          </a:ln>
          <a:effectLst/>
        </p:spPr>
      </p:cxnSp>
      <p:grpSp>
        <p:nvGrpSpPr>
          <p:cNvPr id="390" name="Group 389">
            <a:extLst>
              <a:ext uri="{FF2B5EF4-FFF2-40B4-BE49-F238E27FC236}">
                <a16:creationId xmlns:a16="http://schemas.microsoft.com/office/drawing/2014/main" id="{4D0C8160-1F1A-6C5C-9434-C005C1D30485}"/>
              </a:ext>
            </a:extLst>
          </p:cNvPr>
          <p:cNvGrpSpPr/>
          <p:nvPr/>
        </p:nvGrpSpPr>
        <p:grpSpPr>
          <a:xfrm>
            <a:off x="8943516" y="3472017"/>
            <a:ext cx="55085" cy="1627755"/>
            <a:chOff x="8932916" y="3195289"/>
            <a:chExt cx="55085" cy="1627755"/>
          </a:xfrm>
        </p:grpSpPr>
        <p:sp>
          <p:nvSpPr>
            <p:cNvPr id="379" name="Oval 378">
              <a:extLst>
                <a:ext uri="{FF2B5EF4-FFF2-40B4-BE49-F238E27FC236}">
                  <a16:creationId xmlns:a16="http://schemas.microsoft.com/office/drawing/2014/main" id="{2E784077-BD73-AF91-0588-61397E9E5A2A}"/>
                </a:ext>
              </a:extLst>
            </p:cNvPr>
            <p:cNvSpPr/>
            <p:nvPr/>
          </p:nvSpPr>
          <p:spPr bwMode="auto">
            <a:xfrm>
              <a:off x="8932916" y="4653677"/>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0" name="Oval 379">
              <a:extLst>
                <a:ext uri="{FF2B5EF4-FFF2-40B4-BE49-F238E27FC236}">
                  <a16:creationId xmlns:a16="http://schemas.microsoft.com/office/drawing/2014/main" id="{CE78C6F4-9E10-2E56-C53B-8BE5646D52F4}"/>
                </a:ext>
              </a:extLst>
            </p:cNvPr>
            <p:cNvSpPr/>
            <p:nvPr/>
          </p:nvSpPr>
          <p:spPr bwMode="auto">
            <a:xfrm>
              <a:off x="8932916" y="4767959"/>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1" name="Oval 380">
              <a:extLst>
                <a:ext uri="{FF2B5EF4-FFF2-40B4-BE49-F238E27FC236}">
                  <a16:creationId xmlns:a16="http://schemas.microsoft.com/office/drawing/2014/main" id="{B1DD58A6-6D57-CA86-6D90-5F91868F93AB}"/>
                </a:ext>
              </a:extLst>
            </p:cNvPr>
            <p:cNvSpPr/>
            <p:nvPr/>
          </p:nvSpPr>
          <p:spPr bwMode="auto">
            <a:xfrm>
              <a:off x="8932916" y="3410796"/>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2" name="Oval 381">
              <a:extLst>
                <a:ext uri="{FF2B5EF4-FFF2-40B4-BE49-F238E27FC236}">
                  <a16:creationId xmlns:a16="http://schemas.microsoft.com/office/drawing/2014/main" id="{11A4AD54-9428-128D-B62D-FDC9D32B662F}"/>
                </a:ext>
              </a:extLst>
            </p:cNvPr>
            <p:cNvSpPr/>
            <p:nvPr/>
          </p:nvSpPr>
          <p:spPr bwMode="auto">
            <a:xfrm>
              <a:off x="8932916" y="4160217"/>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3" name="Oval 382">
              <a:extLst>
                <a:ext uri="{FF2B5EF4-FFF2-40B4-BE49-F238E27FC236}">
                  <a16:creationId xmlns:a16="http://schemas.microsoft.com/office/drawing/2014/main" id="{9924A912-95EB-C848-41F7-EBFB83CB867B}"/>
                </a:ext>
              </a:extLst>
            </p:cNvPr>
            <p:cNvSpPr/>
            <p:nvPr/>
          </p:nvSpPr>
          <p:spPr bwMode="auto">
            <a:xfrm>
              <a:off x="8932916" y="4453849"/>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4" name="Oval 383">
              <a:extLst>
                <a:ext uri="{FF2B5EF4-FFF2-40B4-BE49-F238E27FC236}">
                  <a16:creationId xmlns:a16="http://schemas.microsoft.com/office/drawing/2014/main" id="{457AA902-A5C4-D6AD-821C-5077DF38E754}"/>
                </a:ext>
              </a:extLst>
            </p:cNvPr>
            <p:cNvSpPr/>
            <p:nvPr/>
          </p:nvSpPr>
          <p:spPr bwMode="auto">
            <a:xfrm>
              <a:off x="8932916" y="4495911"/>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5" name="Oval 384">
              <a:extLst>
                <a:ext uri="{FF2B5EF4-FFF2-40B4-BE49-F238E27FC236}">
                  <a16:creationId xmlns:a16="http://schemas.microsoft.com/office/drawing/2014/main" id="{31E91376-8152-FE09-0E6B-9D939D56C66F}"/>
                </a:ext>
              </a:extLst>
            </p:cNvPr>
            <p:cNvSpPr/>
            <p:nvPr/>
          </p:nvSpPr>
          <p:spPr bwMode="auto">
            <a:xfrm>
              <a:off x="8932916" y="4540442"/>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6" name="Oval 385">
              <a:extLst>
                <a:ext uri="{FF2B5EF4-FFF2-40B4-BE49-F238E27FC236}">
                  <a16:creationId xmlns:a16="http://schemas.microsoft.com/office/drawing/2014/main" id="{F8311D60-55DE-A288-8316-DED5F62091AD}"/>
                </a:ext>
              </a:extLst>
            </p:cNvPr>
            <p:cNvSpPr/>
            <p:nvPr/>
          </p:nvSpPr>
          <p:spPr bwMode="auto">
            <a:xfrm>
              <a:off x="8932916" y="4737262"/>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7" name="Oval 386">
              <a:extLst>
                <a:ext uri="{FF2B5EF4-FFF2-40B4-BE49-F238E27FC236}">
                  <a16:creationId xmlns:a16="http://schemas.microsoft.com/office/drawing/2014/main" id="{EF2F1347-C108-E747-DFA9-3E38A3669935}"/>
                </a:ext>
              </a:extLst>
            </p:cNvPr>
            <p:cNvSpPr/>
            <p:nvPr/>
          </p:nvSpPr>
          <p:spPr bwMode="auto">
            <a:xfrm>
              <a:off x="8932916" y="4692731"/>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8" name="Oval 387">
              <a:extLst>
                <a:ext uri="{FF2B5EF4-FFF2-40B4-BE49-F238E27FC236}">
                  <a16:creationId xmlns:a16="http://schemas.microsoft.com/office/drawing/2014/main" id="{001BBCBB-F384-AA46-FE6C-426527D004E9}"/>
                </a:ext>
              </a:extLst>
            </p:cNvPr>
            <p:cNvSpPr/>
            <p:nvPr/>
          </p:nvSpPr>
          <p:spPr bwMode="auto">
            <a:xfrm>
              <a:off x="8932916" y="4712558"/>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9" name="Oval 388">
              <a:extLst>
                <a:ext uri="{FF2B5EF4-FFF2-40B4-BE49-F238E27FC236}">
                  <a16:creationId xmlns:a16="http://schemas.microsoft.com/office/drawing/2014/main" id="{F3DE239D-2870-4973-11BA-4A978F878E98}"/>
                </a:ext>
              </a:extLst>
            </p:cNvPr>
            <p:cNvSpPr/>
            <p:nvPr/>
          </p:nvSpPr>
          <p:spPr bwMode="auto">
            <a:xfrm>
              <a:off x="8932916" y="3195289"/>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07" name="Group 406">
            <a:extLst>
              <a:ext uri="{FF2B5EF4-FFF2-40B4-BE49-F238E27FC236}">
                <a16:creationId xmlns:a16="http://schemas.microsoft.com/office/drawing/2014/main" id="{AC5C1698-44B8-159D-593C-DBB5B72B9450}"/>
              </a:ext>
            </a:extLst>
          </p:cNvPr>
          <p:cNvGrpSpPr/>
          <p:nvPr/>
        </p:nvGrpSpPr>
        <p:grpSpPr>
          <a:xfrm>
            <a:off x="9409131" y="3457966"/>
            <a:ext cx="55085" cy="1554378"/>
            <a:chOff x="9409131" y="3181238"/>
            <a:chExt cx="55085" cy="1554378"/>
          </a:xfrm>
        </p:grpSpPr>
        <p:sp>
          <p:nvSpPr>
            <p:cNvPr id="392" name="Oval 391">
              <a:extLst>
                <a:ext uri="{FF2B5EF4-FFF2-40B4-BE49-F238E27FC236}">
                  <a16:creationId xmlns:a16="http://schemas.microsoft.com/office/drawing/2014/main" id="{82D7EF5D-272E-C19F-FB6E-45B17CB79189}"/>
                </a:ext>
              </a:extLst>
            </p:cNvPr>
            <p:cNvSpPr/>
            <p:nvPr/>
          </p:nvSpPr>
          <p:spPr bwMode="auto">
            <a:xfrm>
              <a:off x="9409131" y="3181238"/>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3" name="Oval 392">
              <a:extLst>
                <a:ext uri="{FF2B5EF4-FFF2-40B4-BE49-F238E27FC236}">
                  <a16:creationId xmlns:a16="http://schemas.microsoft.com/office/drawing/2014/main" id="{6C6D6EB8-9043-56EB-E9DD-7A709CF151AA}"/>
                </a:ext>
              </a:extLst>
            </p:cNvPr>
            <p:cNvSpPr/>
            <p:nvPr/>
          </p:nvSpPr>
          <p:spPr bwMode="auto">
            <a:xfrm>
              <a:off x="9409131" y="3299109"/>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4" name="Oval 393">
              <a:extLst>
                <a:ext uri="{FF2B5EF4-FFF2-40B4-BE49-F238E27FC236}">
                  <a16:creationId xmlns:a16="http://schemas.microsoft.com/office/drawing/2014/main" id="{38605D33-8968-792B-88E1-FFBC782D5571}"/>
                </a:ext>
              </a:extLst>
            </p:cNvPr>
            <p:cNvSpPr/>
            <p:nvPr/>
          </p:nvSpPr>
          <p:spPr bwMode="auto">
            <a:xfrm>
              <a:off x="9409131" y="3338816"/>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5" name="Oval 394">
              <a:extLst>
                <a:ext uri="{FF2B5EF4-FFF2-40B4-BE49-F238E27FC236}">
                  <a16:creationId xmlns:a16="http://schemas.microsoft.com/office/drawing/2014/main" id="{8473B32F-E5E6-8A7E-F27F-B8EB8F8E51A7}"/>
                </a:ext>
              </a:extLst>
            </p:cNvPr>
            <p:cNvSpPr/>
            <p:nvPr/>
          </p:nvSpPr>
          <p:spPr bwMode="auto">
            <a:xfrm>
              <a:off x="9409131" y="3384316"/>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6" name="Oval 395">
              <a:extLst>
                <a:ext uri="{FF2B5EF4-FFF2-40B4-BE49-F238E27FC236}">
                  <a16:creationId xmlns:a16="http://schemas.microsoft.com/office/drawing/2014/main" id="{36CDDEA7-4460-37DF-77A9-E9424F551E4B}"/>
                </a:ext>
              </a:extLst>
            </p:cNvPr>
            <p:cNvSpPr/>
            <p:nvPr/>
          </p:nvSpPr>
          <p:spPr bwMode="auto">
            <a:xfrm>
              <a:off x="9409131" y="3584585"/>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7" name="Oval 396">
              <a:extLst>
                <a:ext uri="{FF2B5EF4-FFF2-40B4-BE49-F238E27FC236}">
                  <a16:creationId xmlns:a16="http://schemas.microsoft.com/office/drawing/2014/main" id="{7CA46468-7165-8FE3-D524-D1D2197CAD15}"/>
                </a:ext>
              </a:extLst>
            </p:cNvPr>
            <p:cNvSpPr/>
            <p:nvPr/>
          </p:nvSpPr>
          <p:spPr bwMode="auto">
            <a:xfrm>
              <a:off x="9409131" y="3621227"/>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8" name="Oval 397">
              <a:extLst>
                <a:ext uri="{FF2B5EF4-FFF2-40B4-BE49-F238E27FC236}">
                  <a16:creationId xmlns:a16="http://schemas.microsoft.com/office/drawing/2014/main" id="{478DCF20-1ABC-454E-3605-C1C987513628}"/>
                </a:ext>
              </a:extLst>
            </p:cNvPr>
            <p:cNvSpPr/>
            <p:nvPr/>
          </p:nvSpPr>
          <p:spPr bwMode="auto">
            <a:xfrm>
              <a:off x="9409131" y="3427867"/>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9" name="Oval 398">
              <a:extLst>
                <a:ext uri="{FF2B5EF4-FFF2-40B4-BE49-F238E27FC236}">
                  <a16:creationId xmlns:a16="http://schemas.microsoft.com/office/drawing/2014/main" id="{DEA19584-CD3E-97B9-9243-023170353822}"/>
                </a:ext>
              </a:extLst>
            </p:cNvPr>
            <p:cNvSpPr/>
            <p:nvPr/>
          </p:nvSpPr>
          <p:spPr bwMode="auto">
            <a:xfrm>
              <a:off x="9409131" y="4159900"/>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0" name="Oval 399">
              <a:extLst>
                <a:ext uri="{FF2B5EF4-FFF2-40B4-BE49-F238E27FC236}">
                  <a16:creationId xmlns:a16="http://schemas.microsoft.com/office/drawing/2014/main" id="{3B754764-943C-B115-0BFC-31E77EACA529}"/>
                </a:ext>
              </a:extLst>
            </p:cNvPr>
            <p:cNvSpPr/>
            <p:nvPr/>
          </p:nvSpPr>
          <p:spPr bwMode="auto">
            <a:xfrm>
              <a:off x="9409131" y="4090004"/>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1" name="Oval 400">
              <a:extLst>
                <a:ext uri="{FF2B5EF4-FFF2-40B4-BE49-F238E27FC236}">
                  <a16:creationId xmlns:a16="http://schemas.microsoft.com/office/drawing/2014/main" id="{F2DAA57A-EB2E-C33A-BFBA-B28483E7364D}"/>
                </a:ext>
              </a:extLst>
            </p:cNvPr>
            <p:cNvSpPr/>
            <p:nvPr/>
          </p:nvSpPr>
          <p:spPr bwMode="auto">
            <a:xfrm>
              <a:off x="9409131" y="4045825"/>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2" name="Oval 401">
              <a:extLst>
                <a:ext uri="{FF2B5EF4-FFF2-40B4-BE49-F238E27FC236}">
                  <a16:creationId xmlns:a16="http://schemas.microsoft.com/office/drawing/2014/main" id="{5069F1AD-4640-F9DA-E323-FF4543BE164E}"/>
                </a:ext>
              </a:extLst>
            </p:cNvPr>
            <p:cNvSpPr/>
            <p:nvPr/>
          </p:nvSpPr>
          <p:spPr bwMode="auto">
            <a:xfrm>
              <a:off x="9409131" y="3848091"/>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3" name="Oval 402">
              <a:extLst>
                <a:ext uri="{FF2B5EF4-FFF2-40B4-BE49-F238E27FC236}">
                  <a16:creationId xmlns:a16="http://schemas.microsoft.com/office/drawing/2014/main" id="{763B9967-F41B-D222-CCF5-82E4EF0BFC9B}"/>
                </a:ext>
              </a:extLst>
            </p:cNvPr>
            <p:cNvSpPr/>
            <p:nvPr/>
          </p:nvSpPr>
          <p:spPr bwMode="auto">
            <a:xfrm>
              <a:off x="9409131" y="4499196"/>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4" name="Oval 403">
              <a:extLst>
                <a:ext uri="{FF2B5EF4-FFF2-40B4-BE49-F238E27FC236}">
                  <a16:creationId xmlns:a16="http://schemas.microsoft.com/office/drawing/2014/main" id="{39B2847C-4B7B-9436-D1AE-908AEA630C46}"/>
                </a:ext>
              </a:extLst>
            </p:cNvPr>
            <p:cNvSpPr/>
            <p:nvPr/>
          </p:nvSpPr>
          <p:spPr bwMode="auto">
            <a:xfrm>
              <a:off x="9409131" y="4602343"/>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6" name="Oval 405">
              <a:extLst>
                <a:ext uri="{FF2B5EF4-FFF2-40B4-BE49-F238E27FC236}">
                  <a16:creationId xmlns:a16="http://schemas.microsoft.com/office/drawing/2014/main" id="{661B5A6C-9B96-1C86-0A7C-48B81BD709F7}"/>
                </a:ext>
              </a:extLst>
            </p:cNvPr>
            <p:cNvSpPr/>
            <p:nvPr/>
          </p:nvSpPr>
          <p:spPr bwMode="auto">
            <a:xfrm>
              <a:off x="9409131" y="4680531"/>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409" name="Rectangle 408">
            <a:extLst>
              <a:ext uri="{FF2B5EF4-FFF2-40B4-BE49-F238E27FC236}">
                <a16:creationId xmlns:a16="http://schemas.microsoft.com/office/drawing/2014/main" id="{9DC0DC52-D171-387E-3CA9-5E9C521F945B}"/>
              </a:ext>
            </a:extLst>
          </p:cNvPr>
          <p:cNvSpPr/>
          <p:nvPr/>
        </p:nvSpPr>
        <p:spPr bwMode="auto">
          <a:xfrm>
            <a:off x="8631944" y="3746487"/>
            <a:ext cx="997248" cy="122274"/>
          </a:xfrm>
          <a:prstGeom prst="rect">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331" name="Straight Connector 330">
            <a:extLst>
              <a:ext uri="{FF2B5EF4-FFF2-40B4-BE49-F238E27FC236}">
                <a16:creationId xmlns:a16="http://schemas.microsoft.com/office/drawing/2014/main" id="{43DD7449-A954-E8BE-AD67-B41A152A2569}"/>
              </a:ext>
            </a:extLst>
          </p:cNvPr>
          <p:cNvCxnSpPr>
            <a:cxnSpLocks/>
          </p:cNvCxnSpPr>
          <p:nvPr/>
        </p:nvCxnSpPr>
        <p:spPr bwMode="auto">
          <a:xfrm>
            <a:off x="8613951" y="3872439"/>
            <a:ext cx="80743" cy="0"/>
          </a:xfrm>
          <a:prstGeom prst="line">
            <a:avLst/>
          </a:prstGeom>
          <a:noFill/>
          <a:ln w="28575" cap="flat" cmpd="sng" algn="ctr">
            <a:solidFill>
              <a:schemeClr val="bg1"/>
            </a:solidFill>
            <a:prstDash val="solid"/>
            <a:round/>
            <a:headEnd type="none" w="med" len="med"/>
            <a:tailEnd type="none" w="med" len="med"/>
          </a:ln>
          <a:effectLst/>
        </p:spPr>
      </p:cxnSp>
      <p:cxnSp>
        <p:nvCxnSpPr>
          <p:cNvPr id="332" name="Straight Connector 331">
            <a:extLst>
              <a:ext uri="{FF2B5EF4-FFF2-40B4-BE49-F238E27FC236}">
                <a16:creationId xmlns:a16="http://schemas.microsoft.com/office/drawing/2014/main" id="{8C47CC35-B44F-84F5-BC00-8A28A155AA3E}"/>
              </a:ext>
            </a:extLst>
          </p:cNvPr>
          <p:cNvCxnSpPr>
            <a:cxnSpLocks/>
          </p:cNvCxnSpPr>
          <p:nvPr/>
        </p:nvCxnSpPr>
        <p:spPr bwMode="auto">
          <a:xfrm>
            <a:off x="8614741" y="3752197"/>
            <a:ext cx="80743" cy="0"/>
          </a:xfrm>
          <a:prstGeom prst="line">
            <a:avLst/>
          </a:prstGeom>
          <a:noFill/>
          <a:ln w="28575" cap="flat" cmpd="sng" algn="ctr">
            <a:solidFill>
              <a:schemeClr val="bg1"/>
            </a:solidFill>
            <a:prstDash val="solid"/>
            <a:round/>
            <a:headEnd type="none" w="med" len="med"/>
            <a:tailEnd type="none" w="med" len="med"/>
          </a:ln>
          <a:effectLst/>
        </p:spPr>
      </p:cxnSp>
      <p:sp>
        <p:nvSpPr>
          <p:cNvPr id="411" name="TextBox 410">
            <a:extLst>
              <a:ext uri="{FF2B5EF4-FFF2-40B4-BE49-F238E27FC236}">
                <a16:creationId xmlns:a16="http://schemas.microsoft.com/office/drawing/2014/main" id="{E72D8EAF-3C46-EDBC-60E7-BB2ED37BEB9A}"/>
              </a:ext>
            </a:extLst>
          </p:cNvPr>
          <p:cNvSpPr txBox="1"/>
          <p:nvPr/>
        </p:nvSpPr>
        <p:spPr bwMode="auto">
          <a:xfrm rot="16200000">
            <a:off x="7475828" y="4170044"/>
            <a:ext cx="146757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Relative Exposure</a:t>
            </a:r>
          </a:p>
        </p:txBody>
      </p:sp>
      <p:sp>
        <p:nvSpPr>
          <p:cNvPr id="412" name="Freeform: Shape 411">
            <a:extLst>
              <a:ext uri="{FF2B5EF4-FFF2-40B4-BE49-F238E27FC236}">
                <a16:creationId xmlns:a16="http://schemas.microsoft.com/office/drawing/2014/main" id="{E4AFA7D1-B9F5-D656-6A55-F9C8F7000082}"/>
              </a:ext>
            </a:extLst>
          </p:cNvPr>
          <p:cNvSpPr/>
          <p:nvPr/>
        </p:nvSpPr>
        <p:spPr bwMode="auto">
          <a:xfrm>
            <a:off x="10377377" y="3423965"/>
            <a:ext cx="1116418" cy="1658679"/>
          </a:xfrm>
          <a:custGeom>
            <a:avLst/>
            <a:gdLst>
              <a:gd name="connsiteX0" fmla="*/ 0 w 1116418"/>
              <a:gd name="connsiteY0" fmla="*/ 0 h 1658679"/>
              <a:gd name="connsiteX1" fmla="*/ 0 w 1116418"/>
              <a:gd name="connsiteY1" fmla="*/ 1658679 h 1658679"/>
              <a:gd name="connsiteX2" fmla="*/ 1116418 w 1116418"/>
              <a:gd name="connsiteY2" fmla="*/ 1658679 h 1658679"/>
            </a:gdLst>
            <a:ahLst/>
            <a:cxnLst>
              <a:cxn ang="0">
                <a:pos x="connsiteX0" y="connsiteY0"/>
              </a:cxn>
              <a:cxn ang="0">
                <a:pos x="connsiteX1" y="connsiteY1"/>
              </a:cxn>
              <a:cxn ang="0">
                <a:pos x="connsiteX2" y="connsiteY2"/>
              </a:cxn>
            </a:cxnLst>
            <a:rect l="l" t="t" r="r" b="b"/>
            <a:pathLst>
              <a:path w="1116418" h="1658679">
                <a:moveTo>
                  <a:pt x="0" y="0"/>
                </a:moveTo>
                <a:lnTo>
                  <a:pt x="0" y="1658679"/>
                </a:lnTo>
                <a:lnTo>
                  <a:pt x="1116418" y="1658679"/>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413" name="Group 412">
            <a:extLst>
              <a:ext uri="{FF2B5EF4-FFF2-40B4-BE49-F238E27FC236}">
                <a16:creationId xmlns:a16="http://schemas.microsoft.com/office/drawing/2014/main" id="{940F0CA1-F5EE-6745-A332-4ADFD2EF448D}"/>
              </a:ext>
            </a:extLst>
          </p:cNvPr>
          <p:cNvGrpSpPr/>
          <p:nvPr/>
        </p:nvGrpSpPr>
        <p:grpSpPr>
          <a:xfrm rot="5400000">
            <a:off x="10879853" y="4893592"/>
            <a:ext cx="96005" cy="497150"/>
            <a:chOff x="1050878" y="1726442"/>
            <a:chExt cx="88710" cy="152400"/>
          </a:xfrm>
        </p:grpSpPr>
        <p:cxnSp>
          <p:nvCxnSpPr>
            <p:cNvPr id="414" name="Straight Connector 413">
              <a:extLst>
                <a:ext uri="{FF2B5EF4-FFF2-40B4-BE49-F238E27FC236}">
                  <a16:creationId xmlns:a16="http://schemas.microsoft.com/office/drawing/2014/main" id="{895CA2CE-FF42-12F4-D714-DAC6FA01782D}"/>
                </a:ext>
              </a:extLst>
            </p:cNvPr>
            <p:cNvCxnSpPr>
              <a:cxnSpLocks/>
            </p:cNvCxnSpPr>
            <p:nvPr/>
          </p:nvCxnSpPr>
          <p:spPr bwMode="auto">
            <a:xfrm>
              <a:off x="1050878" y="1726442"/>
              <a:ext cx="88710" cy="0"/>
            </a:xfrm>
            <a:prstGeom prst="line">
              <a:avLst/>
            </a:prstGeom>
            <a:noFill/>
            <a:ln w="28575" cap="flat" cmpd="sng" algn="ctr">
              <a:solidFill>
                <a:schemeClr val="bg1"/>
              </a:solidFill>
              <a:prstDash val="solid"/>
              <a:round/>
              <a:headEnd type="none" w="med" len="med"/>
              <a:tailEnd type="none" w="med" len="med"/>
            </a:ln>
            <a:effectLst/>
          </p:spPr>
        </p:cxnSp>
        <p:cxnSp>
          <p:nvCxnSpPr>
            <p:cNvPr id="415" name="Straight Connector 414">
              <a:extLst>
                <a:ext uri="{FF2B5EF4-FFF2-40B4-BE49-F238E27FC236}">
                  <a16:creationId xmlns:a16="http://schemas.microsoft.com/office/drawing/2014/main" id="{EB207C30-8FDE-F758-ADFD-9421FA5EC71C}"/>
                </a:ext>
              </a:extLst>
            </p:cNvPr>
            <p:cNvCxnSpPr>
              <a:cxnSpLocks/>
            </p:cNvCxnSpPr>
            <p:nvPr/>
          </p:nvCxnSpPr>
          <p:spPr bwMode="auto">
            <a:xfrm>
              <a:off x="1050878" y="1878842"/>
              <a:ext cx="88710" cy="0"/>
            </a:xfrm>
            <a:prstGeom prst="line">
              <a:avLst/>
            </a:prstGeom>
            <a:noFill/>
            <a:ln w="28575" cap="flat" cmpd="sng" algn="ctr">
              <a:solidFill>
                <a:schemeClr val="bg1"/>
              </a:solidFill>
              <a:prstDash val="solid"/>
              <a:round/>
              <a:headEnd type="none" w="med" len="med"/>
              <a:tailEnd type="none" w="med" len="med"/>
            </a:ln>
            <a:effectLst/>
          </p:spPr>
        </p:cxnSp>
      </p:grpSp>
      <p:sp>
        <p:nvSpPr>
          <p:cNvPr id="416" name="TextBox 415">
            <a:extLst>
              <a:ext uri="{FF2B5EF4-FFF2-40B4-BE49-F238E27FC236}">
                <a16:creationId xmlns:a16="http://schemas.microsoft.com/office/drawing/2014/main" id="{5C336508-0DF9-A179-CD4C-B70B3D50EDE5}"/>
              </a:ext>
            </a:extLst>
          </p:cNvPr>
          <p:cNvSpPr txBox="1"/>
          <p:nvPr/>
        </p:nvSpPr>
        <p:spPr bwMode="auto">
          <a:xfrm>
            <a:off x="10389527" y="5142195"/>
            <a:ext cx="6109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Screen</a:t>
            </a:r>
          </a:p>
        </p:txBody>
      </p:sp>
      <p:sp>
        <p:nvSpPr>
          <p:cNvPr id="417" name="TextBox 416">
            <a:extLst>
              <a:ext uri="{FF2B5EF4-FFF2-40B4-BE49-F238E27FC236}">
                <a16:creationId xmlns:a16="http://schemas.microsoft.com/office/drawing/2014/main" id="{70435B59-DB16-7ECE-B0F4-2D72864EED32}"/>
              </a:ext>
            </a:extLst>
          </p:cNvPr>
          <p:cNvSpPr txBox="1"/>
          <p:nvPr/>
        </p:nvSpPr>
        <p:spPr bwMode="auto">
          <a:xfrm>
            <a:off x="10918679" y="5142195"/>
            <a:ext cx="52129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C2D1</a:t>
            </a:r>
          </a:p>
        </p:txBody>
      </p:sp>
      <p:sp>
        <p:nvSpPr>
          <p:cNvPr id="419" name="TextBox 418">
            <a:extLst>
              <a:ext uri="{FF2B5EF4-FFF2-40B4-BE49-F238E27FC236}">
                <a16:creationId xmlns:a16="http://schemas.microsoft.com/office/drawing/2014/main" id="{F6FAEE9A-F77B-57A7-A345-27C4718A12F0}"/>
              </a:ext>
            </a:extLst>
          </p:cNvPr>
          <p:cNvSpPr txBox="1"/>
          <p:nvPr/>
        </p:nvSpPr>
        <p:spPr bwMode="auto">
          <a:xfrm>
            <a:off x="8303256" y="3994051"/>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421" name="TextBox 420">
            <a:extLst>
              <a:ext uri="{FF2B5EF4-FFF2-40B4-BE49-F238E27FC236}">
                <a16:creationId xmlns:a16="http://schemas.microsoft.com/office/drawing/2014/main" id="{B2D3DA4A-34C7-90B5-83FB-7A9966F35E8F}"/>
              </a:ext>
            </a:extLst>
          </p:cNvPr>
          <p:cNvSpPr txBox="1"/>
          <p:nvPr/>
        </p:nvSpPr>
        <p:spPr bwMode="auto">
          <a:xfrm>
            <a:off x="8303256" y="4241701"/>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423" name="TextBox 422">
            <a:extLst>
              <a:ext uri="{FF2B5EF4-FFF2-40B4-BE49-F238E27FC236}">
                <a16:creationId xmlns:a16="http://schemas.microsoft.com/office/drawing/2014/main" id="{3C276720-BB2A-C940-938A-061BC82EAC12}"/>
              </a:ext>
            </a:extLst>
          </p:cNvPr>
          <p:cNvSpPr txBox="1"/>
          <p:nvPr/>
        </p:nvSpPr>
        <p:spPr bwMode="auto">
          <a:xfrm>
            <a:off x="8303256" y="4479753"/>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425" name="TextBox 424">
            <a:extLst>
              <a:ext uri="{FF2B5EF4-FFF2-40B4-BE49-F238E27FC236}">
                <a16:creationId xmlns:a16="http://schemas.microsoft.com/office/drawing/2014/main" id="{8BFB606E-9921-2F54-A861-9B2BD8696803}"/>
              </a:ext>
            </a:extLst>
          </p:cNvPr>
          <p:cNvSpPr txBox="1"/>
          <p:nvPr/>
        </p:nvSpPr>
        <p:spPr bwMode="auto">
          <a:xfrm>
            <a:off x="8303256" y="471140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427" name="TextBox 426">
            <a:extLst>
              <a:ext uri="{FF2B5EF4-FFF2-40B4-BE49-F238E27FC236}">
                <a16:creationId xmlns:a16="http://schemas.microsoft.com/office/drawing/2014/main" id="{5674F25C-81B8-BD14-5021-2A7B35C2501B}"/>
              </a:ext>
            </a:extLst>
          </p:cNvPr>
          <p:cNvSpPr txBox="1"/>
          <p:nvPr/>
        </p:nvSpPr>
        <p:spPr bwMode="auto">
          <a:xfrm>
            <a:off x="8381802" y="4959057"/>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429" name="TextBox 428">
            <a:extLst>
              <a:ext uri="{FF2B5EF4-FFF2-40B4-BE49-F238E27FC236}">
                <a16:creationId xmlns:a16="http://schemas.microsoft.com/office/drawing/2014/main" id="{65F664EC-B3A4-E0CE-A3D8-10F03E809C3D}"/>
              </a:ext>
            </a:extLst>
          </p:cNvPr>
          <p:cNvSpPr txBox="1"/>
          <p:nvPr/>
        </p:nvSpPr>
        <p:spPr bwMode="auto">
          <a:xfrm>
            <a:off x="8233406" y="3740003"/>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431" name="TextBox 430">
            <a:extLst>
              <a:ext uri="{FF2B5EF4-FFF2-40B4-BE49-F238E27FC236}">
                <a16:creationId xmlns:a16="http://schemas.microsoft.com/office/drawing/2014/main" id="{EF8A269F-2934-0F1A-9B90-6BFE2B64E39B}"/>
              </a:ext>
            </a:extLst>
          </p:cNvPr>
          <p:cNvSpPr txBox="1"/>
          <p:nvPr/>
        </p:nvSpPr>
        <p:spPr bwMode="auto">
          <a:xfrm>
            <a:off x="8231634" y="3605323"/>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a:t>
            </a:r>
          </a:p>
        </p:txBody>
      </p:sp>
      <p:sp>
        <p:nvSpPr>
          <p:cNvPr id="433" name="TextBox 432">
            <a:extLst>
              <a:ext uri="{FF2B5EF4-FFF2-40B4-BE49-F238E27FC236}">
                <a16:creationId xmlns:a16="http://schemas.microsoft.com/office/drawing/2014/main" id="{4D1E1AF6-5BDF-6ABF-DAEA-81CE6F4FB0BE}"/>
              </a:ext>
            </a:extLst>
          </p:cNvPr>
          <p:cNvSpPr txBox="1"/>
          <p:nvPr/>
        </p:nvSpPr>
        <p:spPr bwMode="auto">
          <a:xfrm>
            <a:off x="8235178" y="3513174"/>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200</a:t>
            </a:r>
          </a:p>
        </p:txBody>
      </p:sp>
      <p:sp>
        <p:nvSpPr>
          <p:cNvPr id="435" name="TextBox 434">
            <a:extLst>
              <a:ext uri="{FF2B5EF4-FFF2-40B4-BE49-F238E27FC236}">
                <a16:creationId xmlns:a16="http://schemas.microsoft.com/office/drawing/2014/main" id="{F74FEEA3-9ADC-19E4-6733-B6B7EB236EB3}"/>
              </a:ext>
            </a:extLst>
          </p:cNvPr>
          <p:cNvSpPr txBox="1"/>
          <p:nvPr/>
        </p:nvSpPr>
        <p:spPr bwMode="auto">
          <a:xfrm>
            <a:off x="8233406" y="3405077"/>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300</a:t>
            </a:r>
          </a:p>
        </p:txBody>
      </p:sp>
      <p:sp>
        <p:nvSpPr>
          <p:cNvPr id="437" name="TextBox 436">
            <a:extLst>
              <a:ext uri="{FF2B5EF4-FFF2-40B4-BE49-F238E27FC236}">
                <a16:creationId xmlns:a16="http://schemas.microsoft.com/office/drawing/2014/main" id="{6FE1C25F-3B47-F3D0-680D-F01C87127066}"/>
              </a:ext>
            </a:extLst>
          </p:cNvPr>
          <p:cNvSpPr txBox="1"/>
          <p:nvPr/>
        </p:nvSpPr>
        <p:spPr bwMode="auto">
          <a:xfrm>
            <a:off x="8236950" y="3302296"/>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400</a:t>
            </a:r>
          </a:p>
        </p:txBody>
      </p:sp>
      <p:grpSp>
        <p:nvGrpSpPr>
          <p:cNvPr id="442" name="Group 441">
            <a:extLst>
              <a:ext uri="{FF2B5EF4-FFF2-40B4-BE49-F238E27FC236}">
                <a16:creationId xmlns:a16="http://schemas.microsoft.com/office/drawing/2014/main" id="{7EAD5597-F8F2-2A82-2C98-102C5F437C79}"/>
              </a:ext>
            </a:extLst>
          </p:cNvPr>
          <p:cNvGrpSpPr/>
          <p:nvPr/>
        </p:nvGrpSpPr>
        <p:grpSpPr>
          <a:xfrm>
            <a:off x="10281683" y="3902430"/>
            <a:ext cx="89887" cy="1180895"/>
            <a:chOff x="10276037" y="3853827"/>
            <a:chExt cx="95534" cy="944075"/>
          </a:xfrm>
        </p:grpSpPr>
        <p:cxnSp>
          <p:nvCxnSpPr>
            <p:cNvPr id="438" name="Straight Connector 437">
              <a:extLst>
                <a:ext uri="{FF2B5EF4-FFF2-40B4-BE49-F238E27FC236}">
                  <a16:creationId xmlns:a16="http://schemas.microsoft.com/office/drawing/2014/main" id="{82D536C8-A008-79E8-01F1-E27CBDDBE647}"/>
                </a:ext>
              </a:extLst>
            </p:cNvPr>
            <p:cNvCxnSpPr>
              <a:cxnSpLocks/>
            </p:cNvCxnSpPr>
            <p:nvPr/>
          </p:nvCxnSpPr>
          <p:spPr bwMode="auto">
            <a:xfrm>
              <a:off x="10276037" y="3853827"/>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439" name="Straight Connector 438">
              <a:extLst>
                <a:ext uri="{FF2B5EF4-FFF2-40B4-BE49-F238E27FC236}">
                  <a16:creationId xmlns:a16="http://schemas.microsoft.com/office/drawing/2014/main" id="{4CAE9A9D-FBEE-C753-FE2F-ECA8C85341E2}"/>
                </a:ext>
              </a:extLst>
            </p:cNvPr>
            <p:cNvCxnSpPr>
              <a:cxnSpLocks/>
            </p:cNvCxnSpPr>
            <p:nvPr/>
          </p:nvCxnSpPr>
          <p:spPr bwMode="auto">
            <a:xfrm>
              <a:off x="10276037" y="4797902"/>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440" name="Straight Connector 439">
              <a:extLst>
                <a:ext uri="{FF2B5EF4-FFF2-40B4-BE49-F238E27FC236}">
                  <a16:creationId xmlns:a16="http://schemas.microsoft.com/office/drawing/2014/main" id="{BE5EF585-DEE2-1147-F10D-09B4C69A7FC8}"/>
                </a:ext>
              </a:extLst>
            </p:cNvPr>
            <p:cNvCxnSpPr>
              <a:cxnSpLocks/>
            </p:cNvCxnSpPr>
            <p:nvPr/>
          </p:nvCxnSpPr>
          <p:spPr bwMode="auto">
            <a:xfrm>
              <a:off x="10276037" y="4165716"/>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441" name="Straight Connector 440">
              <a:extLst>
                <a:ext uri="{FF2B5EF4-FFF2-40B4-BE49-F238E27FC236}">
                  <a16:creationId xmlns:a16="http://schemas.microsoft.com/office/drawing/2014/main" id="{4D3A2EBD-F3DF-6E80-330B-CEA15024B832}"/>
                </a:ext>
              </a:extLst>
            </p:cNvPr>
            <p:cNvCxnSpPr>
              <a:cxnSpLocks/>
            </p:cNvCxnSpPr>
            <p:nvPr/>
          </p:nvCxnSpPr>
          <p:spPr bwMode="auto">
            <a:xfrm>
              <a:off x="10276037" y="4471837"/>
              <a:ext cx="95534" cy="0"/>
            </a:xfrm>
            <a:prstGeom prst="line">
              <a:avLst/>
            </a:prstGeom>
            <a:noFill/>
            <a:ln w="28575" cap="flat" cmpd="sng" algn="ctr">
              <a:solidFill>
                <a:schemeClr val="bg1"/>
              </a:solidFill>
              <a:prstDash val="solid"/>
              <a:round/>
              <a:headEnd type="none" w="med" len="med"/>
              <a:tailEnd type="none" w="med" len="med"/>
            </a:ln>
            <a:effectLst/>
          </p:spPr>
        </p:cxnSp>
      </p:grpSp>
      <p:cxnSp>
        <p:nvCxnSpPr>
          <p:cNvPr id="444" name="Straight Connector 443">
            <a:extLst>
              <a:ext uri="{FF2B5EF4-FFF2-40B4-BE49-F238E27FC236}">
                <a16:creationId xmlns:a16="http://schemas.microsoft.com/office/drawing/2014/main" id="{809B278E-1E08-8513-1171-BB05614E2C26}"/>
              </a:ext>
            </a:extLst>
          </p:cNvPr>
          <p:cNvCxnSpPr>
            <a:cxnSpLocks/>
          </p:cNvCxnSpPr>
          <p:nvPr/>
        </p:nvCxnSpPr>
        <p:spPr bwMode="auto">
          <a:xfrm>
            <a:off x="10281354" y="3633919"/>
            <a:ext cx="95534" cy="0"/>
          </a:xfrm>
          <a:prstGeom prst="line">
            <a:avLst/>
          </a:prstGeom>
          <a:noFill/>
          <a:ln w="28575" cap="flat" cmpd="sng" algn="ctr">
            <a:solidFill>
              <a:schemeClr val="bg1"/>
            </a:solidFill>
            <a:prstDash val="solid"/>
            <a:round/>
            <a:headEnd type="none" w="med" len="med"/>
            <a:tailEnd type="none" w="med" len="med"/>
          </a:ln>
          <a:effectLst/>
        </p:spPr>
      </p:cxnSp>
      <p:cxnSp>
        <p:nvCxnSpPr>
          <p:cNvPr id="446" name="Straight Connector 445">
            <a:extLst>
              <a:ext uri="{FF2B5EF4-FFF2-40B4-BE49-F238E27FC236}">
                <a16:creationId xmlns:a16="http://schemas.microsoft.com/office/drawing/2014/main" id="{3C5A8B64-D7B0-2CCE-4970-E91008E1A7C5}"/>
              </a:ext>
            </a:extLst>
          </p:cNvPr>
          <p:cNvCxnSpPr>
            <a:cxnSpLocks/>
          </p:cNvCxnSpPr>
          <p:nvPr/>
        </p:nvCxnSpPr>
        <p:spPr bwMode="auto">
          <a:xfrm>
            <a:off x="10276038" y="3440761"/>
            <a:ext cx="95534" cy="0"/>
          </a:xfrm>
          <a:prstGeom prst="line">
            <a:avLst/>
          </a:prstGeom>
          <a:noFill/>
          <a:ln w="28575" cap="flat" cmpd="sng" algn="ctr">
            <a:solidFill>
              <a:schemeClr val="bg1"/>
            </a:solidFill>
            <a:prstDash val="solid"/>
            <a:round/>
            <a:headEnd type="none" w="med" len="med"/>
            <a:tailEnd type="none" w="med" len="med"/>
          </a:ln>
          <a:effectLst/>
        </p:spPr>
      </p:cxnSp>
      <p:sp>
        <p:nvSpPr>
          <p:cNvPr id="448" name="TextBox 447">
            <a:extLst>
              <a:ext uri="{FF2B5EF4-FFF2-40B4-BE49-F238E27FC236}">
                <a16:creationId xmlns:a16="http://schemas.microsoft.com/office/drawing/2014/main" id="{9072D345-31D9-8710-A8EC-ECE3F1D62A75}"/>
              </a:ext>
            </a:extLst>
          </p:cNvPr>
          <p:cNvSpPr txBox="1"/>
          <p:nvPr/>
        </p:nvSpPr>
        <p:spPr bwMode="auto">
          <a:xfrm>
            <a:off x="10011438" y="349781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80</a:t>
            </a:r>
          </a:p>
        </p:txBody>
      </p:sp>
      <p:sp>
        <p:nvSpPr>
          <p:cNvPr id="450" name="TextBox 449">
            <a:extLst>
              <a:ext uri="{FF2B5EF4-FFF2-40B4-BE49-F238E27FC236}">
                <a16:creationId xmlns:a16="http://schemas.microsoft.com/office/drawing/2014/main" id="{93A06439-34A0-CEC6-1D50-B959E4ACB6BF}"/>
              </a:ext>
            </a:extLst>
          </p:cNvPr>
          <p:cNvSpPr txBox="1"/>
          <p:nvPr/>
        </p:nvSpPr>
        <p:spPr bwMode="auto">
          <a:xfrm>
            <a:off x="10011438" y="3766795"/>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a:t>
            </a:r>
          </a:p>
        </p:txBody>
      </p:sp>
      <p:sp>
        <p:nvSpPr>
          <p:cNvPr id="452" name="TextBox 451">
            <a:extLst>
              <a:ext uri="{FF2B5EF4-FFF2-40B4-BE49-F238E27FC236}">
                <a16:creationId xmlns:a16="http://schemas.microsoft.com/office/drawing/2014/main" id="{BFA5C20E-B0E0-0F57-F207-C90F1C631632}"/>
              </a:ext>
            </a:extLst>
          </p:cNvPr>
          <p:cNvSpPr txBox="1"/>
          <p:nvPr/>
        </p:nvSpPr>
        <p:spPr bwMode="auto">
          <a:xfrm>
            <a:off x="10011438" y="4148324"/>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a:t>
            </a:r>
          </a:p>
        </p:txBody>
      </p:sp>
      <p:sp>
        <p:nvSpPr>
          <p:cNvPr id="454" name="TextBox 453">
            <a:extLst>
              <a:ext uri="{FF2B5EF4-FFF2-40B4-BE49-F238E27FC236}">
                <a16:creationId xmlns:a16="http://schemas.microsoft.com/office/drawing/2014/main" id="{2A2A6F6A-3891-C7B0-E70C-E46BDF23BBF5}"/>
              </a:ext>
            </a:extLst>
          </p:cNvPr>
          <p:cNvSpPr txBox="1"/>
          <p:nvPr/>
        </p:nvSpPr>
        <p:spPr bwMode="auto">
          <a:xfrm>
            <a:off x="10011438" y="4528881"/>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a:t>
            </a:r>
          </a:p>
        </p:txBody>
      </p:sp>
      <p:sp>
        <p:nvSpPr>
          <p:cNvPr id="456" name="TextBox 455">
            <a:extLst>
              <a:ext uri="{FF2B5EF4-FFF2-40B4-BE49-F238E27FC236}">
                <a16:creationId xmlns:a16="http://schemas.microsoft.com/office/drawing/2014/main" id="{AE3724EA-FEFC-CAFB-7E43-87E1D695833B}"/>
              </a:ext>
            </a:extLst>
          </p:cNvPr>
          <p:cNvSpPr txBox="1"/>
          <p:nvPr/>
        </p:nvSpPr>
        <p:spPr bwMode="auto">
          <a:xfrm>
            <a:off x="10089984" y="4930704"/>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458" name="TextBox 457">
            <a:extLst>
              <a:ext uri="{FF2B5EF4-FFF2-40B4-BE49-F238E27FC236}">
                <a16:creationId xmlns:a16="http://schemas.microsoft.com/office/drawing/2014/main" id="{F83C5D20-E4ED-BC2D-B1E1-EDB2F1077878}"/>
              </a:ext>
            </a:extLst>
          </p:cNvPr>
          <p:cNvSpPr txBox="1"/>
          <p:nvPr/>
        </p:nvSpPr>
        <p:spPr bwMode="auto">
          <a:xfrm>
            <a:off x="9932890" y="3302003"/>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120</a:t>
            </a:r>
          </a:p>
        </p:txBody>
      </p:sp>
      <p:sp>
        <p:nvSpPr>
          <p:cNvPr id="460" name="TextBox 459">
            <a:extLst>
              <a:ext uri="{FF2B5EF4-FFF2-40B4-BE49-F238E27FC236}">
                <a16:creationId xmlns:a16="http://schemas.microsoft.com/office/drawing/2014/main" id="{E4CAD333-8781-16FC-B562-4B9C6ACAB392}"/>
              </a:ext>
            </a:extLst>
          </p:cNvPr>
          <p:cNvSpPr txBox="1"/>
          <p:nvPr/>
        </p:nvSpPr>
        <p:spPr bwMode="auto">
          <a:xfrm rot="16200000">
            <a:off x="9287625" y="4214992"/>
            <a:ext cx="13083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Relative Exposure</a:t>
            </a:r>
          </a:p>
        </p:txBody>
      </p:sp>
      <p:cxnSp>
        <p:nvCxnSpPr>
          <p:cNvPr id="461" name="Straight Connector 460">
            <a:extLst>
              <a:ext uri="{FF2B5EF4-FFF2-40B4-BE49-F238E27FC236}">
                <a16:creationId xmlns:a16="http://schemas.microsoft.com/office/drawing/2014/main" id="{438BE676-1103-EC90-AF57-2EC3F2986505}"/>
              </a:ext>
            </a:extLst>
          </p:cNvPr>
          <p:cNvCxnSpPr>
            <a:cxnSpLocks/>
          </p:cNvCxnSpPr>
          <p:nvPr/>
        </p:nvCxnSpPr>
        <p:spPr bwMode="auto">
          <a:xfrm flipV="1">
            <a:off x="10709038" y="5040602"/>
            <a:ext cx="446642" cy="3281"/>
          </a:xfrm>
          <a:prstGeom prst="line">
            <a:avLst/>
          </a:prstGeom>
          <a:noFill/>
          <a:ln w="12700" cap="flat" cmpd="sng" algn="ctr">
            <a:solidFill>
              <a:schemeClr val="bg1"/>
            </a:solidFill>
            <a:prstDash val="solid"/>
            <a:round/>
            <a:headEnd type="none" w="med" len="med"/>
            <a:tailEnd type="none" w="med" len="med"/>
          </a:ln>
          <a:effectLst/>
        </p:spPr>
      </p:cxnSp>
      <p:cxnSp>
        <p:nvCxnSpPr>
          <p:cNvPr id="463" name="Straight Connector 462">
            <a:extLst>
              <a:ext uri="{FF2B5EF4-FFF2-40B4-BE49-F238E27FC236}">
                <a16:creationId xmlns:a16="http://schemas.microsoft.com/office/drawing/2014/main" id="{009E3F6A-9A13-F78B-529B-24C42EEF0A65}"/>
              </a:ext>
            </a:extLst>
          </p:cNvPr>
          <p:cNvCxnSpPr>
            <a:cxnSpLocks/>
          </p:cNvCxnSpPr>
          <p:nvPr/>
        </p:nvCxnSpPr>
        <p:spPr bwMode="auto">
          <a:xfrm flipV="1">
            <a:off x="10687552" y="4923679"/>
            <a:ext cx="480120" cy="41755"/>
          </a:xfrm>
          <a:prstGeom prst="line">
            <a:avLst/>
          </a:prstGeom>
          <a:noFill/>
          <a:ln w="12700" cap="flat" cmpd="sng" algn="ctr">
            <a:solidFill>
              <a:schemeClr val="bg1"/>
            </a:solidFill>
            <a:prstDash val="solid"/>
            <a:round/>
            <a:headEnd type="none" w="med" len="med"/>
            <a:tailEnd type="none" w="med" len="med"/>
          </a:ln>
          <a:effectLst/>
        </p:spPr>
      </p:cxnSp>
      <p:cxnSp>
        <p:nvCxnSpPr>
          <p:cNvPr id="465" name="Straight Connector 464">
            <a:extLst>
              <a:ext uri="{FF2B5EF4-FFF2-40B4-BE49-F238E27FC236}">
                <a16:creationId xmlns:a16="http://schemas.microsoft.com/office/drawing/2014/main" id="{5B11A442-2B95-2155-7CA3-64A54C2AB9FF}"/>
              </a:ext>
            </a:extLst>
          </p:cNvPr>
          <p:cNvCxnSpPr>
            <a:cxnSpLocks/>
          </p:cNvCxnSpPr>
          <p:nvPr/>
        </p:nvCxnSpPr>
        <p:spPr bwMode="auto">
          <a:xfrm flipV="1">
            <a:off x="10708973" y="4743797"/>
            <a:ext cx="461697" cy="221854"/>
          </a:xfrm>
          <a:prstGeom prst="line">
            <a:avLst/>
          </a:prstGeom>
          <a:noFill/>
          <a:ln w="12700" cap="flat" cmpd="sng" algn="ctr">
            <a:solidFill>
              <a:schemeClr val="bg1"/>
            </a:solidFill>
            <a:prstDash val="solid"/>
            <a:round/>
            <a:headEnd type="none" w="med" len="med"/>
            <a:tailEnd type="none" w="med" len="med"/>
          </a:ln>
          <a:effectLst/>
        </p:spPr>
      </p:cxnSp>
      <p:cxnSp>
        <p:nvCxnSpPr>
          <p:cNvPr id="468" name="Straight Connector 467">
            <a:extLst>
              <a:ext uri="{FF2B5EF4-FFF2-40B4-BE49-F238E27FC236}">
                <a16:creationId xmlns:a16="http://schemas.microsoft.com/office/drawing/2014/main" id="{3B62451A-1314-856F-6F9F-8CA70C123F7F}"/>
              </a:ext>
            </a:extLst>
          </p:cNvPr>
          <p:cNvCxnSpPr>
            <a:cxnSpLocks/>
          </p:cNvCxnSpPr>
          <p:nvPr/>
        </p:nvCxnSpPr>
        <p:spPr bwMode="auto">
          <a:xfrm flipV="1">
            <a:off x="10699479" y="4785769"/>
            <a:ext cx="459199" cy="128415"/>
          </a:xfrm>
          <a:prstGeom prst="line">
            <a:avLst/>
          </a:prstGeom>
          <a:noFill/>
          <a:ln w="12700" cap="flat" cmpd="sng" algn="ctr">
            <a:solidFill>
              <a:schemeClr val="bg1"/>
            </a:solidFill>
            <a:prstDash val="solid"/>
            <a:round/>
            <a:headEnd type="none" w="med" len="med"/>
            <a:tailEnd type="none" w="med" len="med"/>
          </a:ln>
          <a:effectLst/>
        </p:spPr>
      </p:cxnSp>
      <p:cxnSp>
        <p:nvCxnSpPr>
          <p:cNvPr id="470" name="Straight Connector 469">
            <a:extLst>
              <a:ext uri="{FF2B5EF4-FFF2-40B4-BE49-F238E27FC236}">
                <a16:creationId xmlns:a16="http://schemas.microsoft.com/office/drawing/2014/main" id="{1810B2A2-09C0-BEDD-805D-AE61DB1DD6F6}"/>
              </a:ext>
            </a:extLst>
          </p:cNvPr>
          <p:cNvCxnSpPr>
            <a:cxnSpLocks/>
          </p:cNvCxnSpPr>
          <p:nvPr/>
        </p:nvCxnSpPr>
        <p:spPr bwMode="auto">
          <a:xfrm flipV="1">
            <a:off x="10680991" y="4797761"/>
            <a:ext cx="495675" cy="46969"/>
          </a:xfrm>
          <a:prstGeom prst="line">
            <a:avLst/>
          </a:prstGeom>
          <a:noFill/>
          <a:ln w="12700" cap="flat" cmpd="sng" algn="ctr">
            <a:solidFill>
              <a:schemeClr val="bg1"/>
            </a:solidFill>
            <a:prstDash val="solid"/>
            <a:round/>
            <a:headEnd type="none" w="med" len="med"/>
            <a:tailEnd type="none" w="med" len="med"/>
          </a:ln>
          <a:effectLst/>
        </p:spPr>
      </p:cxnSp>
      <p:cxnSp>
        <p:nvCxnSpPr>
          <p:cNvPr id="472" name="Straight Connector 471">
            <a:extLst>
              <a:ext uri="{FF2B5EF4-FFF2-40B4-BE49-F238E27FC236}">
                <a16:creationId xmlns:a16="http://schemas.microsoft.com/office/drawing/2014/main" id="{B61667C8-0178-6A86-40E4-E924CECD51E8}"/>
              </a:ext>
            </a:extLst>
          </p:cNvPr>
          <p:cNvCxnSpPr>
            <a:cxnSpLocks/>
          </p:cNvCxnSpPr>
          <p:nvPr/>
        </p:nvCxnSpPr>
        <p:spPr bwMode="auto">
          <a:xfrm flipV="1">
            <a:off x="10687987" y="4632870"/>
            <a:ext cx="476687" cy="272821"/>
          </a:xfrm>
          <a:prstGeom prst="line">
            <a:avLst/>
          </a:prstGeom>
          <a:noFill/>
          <a:ln w="12700" cap="flat" cmpd="sng" algn="ctr">
            <a:solidFill>
              <a:schemeClr val="bg1"/>
            </a:solidFill>
            <a:prstDash val="solid"/>
            <a:round/>
            <a:headEnd type="none" w="med" len="med"/>
            <a:tailEnd type="none" w="med" len="med"/>
          </a:ln>
          <a:effectLst/>
        </p:spPr>
      </p:cxnSp>
      <p:cxnSp>
        <p:nvCxnSpPr>
          <p:cNvPr id="475" name="Straight Connector 474">
            <a:extLst>
              <a:ext uri="{FF2B5EF4-FFF2-40B4-BE49-F238E27FC236}">
                <a16:creationId xmlns:a16="http://schemas.microsoft.com/office/drawing/2014/main" id="{9E53FB4F-2747-EE21-B574-AC6949902C3F}"/>
              </a:ext>
            </a:extLst>
          </p:cNvPr>
          <p:cNvCxnSpPr>
            <a:cxnSpLocks/>
          </p:cNvCxnSpPr>
          <p:nvPr/>
        </p:nvCxnSpPr>
        <p:spPr bwMode="auto">
          <a:xfrm flipV="1">
            <a:off x="10696981" y="4572409"/>
            <a:ext cx="464195" cy="333282"/>
          </a:xfrm>
          <a:prstGeom prst="line">
            <a:avLst/>
          </a:prstGeom>
          <a:noFill/>
          <a:ln w="12700" cap="flat" cmpd="sng" algn="ctr">
            <a:solidFill>
              <a:schemeClr val="bg1"/>
            </a:solidFill>
            <a:prstDash val="solid"/>
            <a:round/>
            <a:headEnd type="none" w="med" len="med"/>
            <a:tailEnd type="none" w="med" len="med"/>
          </a:ln>
          <a:effectLst/>
        </p:spPr>
      </p:cxnSp>
      <p:cxnSp>
        <p:nvCxnSpPr>
          <p:cNvPr id="478" name="Straight Connector 477">
            <a:extLst>
              <a:ext uri="{FF2B5EF4-FFF2-40B4-BE49-F238E27FC236}">
                <a16:creationId xmlns:a16="http://schemas.microsoft.com/office/drawing/2014/main" id="{E3C9ED7E-F567-E54D-D5A3-5D5B1C409CF2}"/>
              </a:ext>
            </a:extLst>
          </p:cNvPr>
          <p:cNvCxnSpPr>
            <a:cxnSpLocks/>
          </p:cNvCxnSpPr>
          <p:nvPr/>
        </p:nvCxnSpPr>
        <p:spPr bwMode="auto">
          <a:xfrm flipV="1">
            <a:off x="10702977" y="4508951"/>
            <a:ext cx="454702" cy="126917"/>
          </a:xfrm>
          <a:prstGeom prst="line">
            <a:avLst/>
          </a:prstGeom>
          <a:noFill/>
          <a:ln w="12700" cap="flat" cmpd="sng" algn="ctr">
            <a:solidFill>
              <a:schemeClr val="bg1"/>
            </a:solidFill>
            <a:prstDash val="solid"/>
            <a:round/>
            <a:headEnd type="none" w="med" len="med"/>
            <a:tailEnd type="none" w="med" len="med"/>
          </a:ln>
          <a:effectLst/>
        </p:spPr>
      </p:cxnSp>
      <p:cxnSp>
        <p:nvCxnSpPr>
          <p:cNvPr id="480" name="Straight Connector 479">
            <a:extLst>
              <a:ext uri="{FF2B5EF4-FFF2-40B4-BE49-F238E27FC236}">
                <a16:creationId xmlns:a16="http://schemas.microsoft.com/office/drawing/2014/main" id="{245EB27F-CE94-FF52-0F70-3E30421C6730}"/>
              </a:ext>
            </a:extLst>
          </p:cNvPr>
          <p:cNvCxnSpPr>
            <a:cxnSpLocks/>
          </p:cNvCxnSpPr>
          <p:nvPr/>
        </p:nvCxnSpPr>
        <p:spPr bwMode="auto">
          <a:xfrm flipV="1">
            <a:off x="10693983" y="4409516"/>
            <a:ext cx="463197" cy="496175"/>
          </a:xfrm>
          <a:prstGeom prst="line">
            <a:avLst/>
          </a:prstGeom>
          <a:noFill/>
          <a:ln w="12700" cap="flat" cmpd="sng" algn="ctr">
            <a:solidFill>
              <a:schemeClr val="bg1"/>
            </a:solidFill>
            <a:prstDash val="solid"/>
            <a:round/>
            <a:headEnd type="none" w="med" len="med"/>
            <a:tailEnd type="none" w="med" len="med"/>
          </a:ln>
          <a:effectLst/>
        </p:spPr>
      </p:cxnSp>
      <p:cxnSp>
        <p:nvCxnSpPr>
          <p:cNvPr id="482" name="Straight Connector 481">
            <a:extLst>
              <a:ext uri="{FF2B5EF4-FFF2-40B4-BE49-F238E27FC236}">
                <a16:creationId xmlns:a16="http://schemas.microsoft.com/office/drawing/2014/main" id="{D533DC42-355C-FF6A-D68E-3D8101BB917C}"/>
              </a:ext>
            </a:extLst>
          </p:cNvPr>
          <p:cNvCxnSpPr>
            <a:cxnSpLocks/>
          </p:cNvCxnSpPr>
          <p:nvPr/>
        </p:nvCxnSpPr>
        <p:spPr bwMode="auto">
          <a:xfrm flipV="1">
            <a:off x="10705975" y="4400023"/>
            <a:ext cx="459699" cy="220855"/>
          </a:xfrm>
          <a:prstGeom prst="line">
            <a:avLst/>
          </a:prstGeom>
          <a:noFill/>
          <a:ln w="12700" cap="flat" cmpd="sng" algn="ctr">
            <a:solidFill>
              <a:schemeClr val="bg1"/>
            </a:solidFill>
            <a:prstDash val="solid"/>
            <a:round/>
            <a:headEnd type="none" w="med" len="med"/>
            <a:tailEnd type="none" w="med" len="med"/>
          </a:ln>
          <a:effectLst/>
        </p:spPr>
      </p:cxnSp>
      <p:cxnSp>
        <p:nvCxnSpPr>
          <p:cNvPr id="485" name="Straight Connector 484">
            <a:extLst>
              <a:ext uri="{FF2B5EF4-FFF2-40B4-BE49-F238E27FC236}">
                <a16:creationId xmlns:a16="http://schemas.microsoft.com/office/drawing/2014/main" id="{8476C2B4-1B02-0D95-9882-078774FD6ED7}"/>
              </a:ext>
            </a:extLst>
          </p:cNvPr>
          <p:cNvCxnSpPr>
            <a:cxnSpLocks/>
          </p:cNvCxnSpPr>
          <p:nvPr/>
        </p:nvCxnSpPr>
        <p:spPr bwMode="auto">
          <a:xfrm flipV="1">
            <a:off x="10702977" y="3916340"/>
            <a:ext cx="458699" cy="977358"/>
          </a:xfrm>
          <a:prstGeom prst="line">
            <a:avLst/>
          </a:prstGeom>
          <a:noFill/>
          <a:ln w="12700" cap="flat" cmpd="sng" algn="ctr">
            <a:solidFill>
              <a:schemeClr val="bg1"/>
            </a:solidFill>
            <a:prstDash val="solid"/>
            <a:round/>
            <a:headEnd type="none" w="med" len="med"/>
            <a:tailEnd type="none" w="med" len="med"/>
          </a:ln>
          <a:effectLst/>
        </p:spPr>
      </p:cxnSp>
      <p:cxnSp>
        <p:nvCxnSpPr>
          <p:cNvPr id="488" name="Straight Connector 487">
            <a:extLst>
              <a:ext uri="{FF2B5EF4-FFF2-40B4-BE49-F238E27FC236}">
                <a16:creationId xmlns:a16="http://schemas.microsoft.com/office/drawing/2014/main" id="{CC4DF0C7-D78D-EADE-812A-B8BCCB6A7871}"/>
              </a:ext>
            </a:extLst>
          </p:cNvPr>
          <p:cNvCxnSpPr>
            <a:cxnSpLocks/>
          </p:cNvCxnSpPr>
          <p:nvPr/>
        </p:nvCxnSpPr>
        <p:spPr bwMode="auto">
          <a:xfrm flipV="1">
            <a:off x="10696981" y="3436155"/>
            <a:ext cx="470192" cy="1076793"/>
          </a:xfrm>
          <a:prstGeom prst="line">
            <a:avLst/>
          </a:prstGeom>
          <a:noFill/>
          <a:ln w="12700" cap="flat" cmpd="sng" algn="ctr">
            <a:solidFill>
              <a:schemeClr val="bg1"/>
            </a:solidFill>
            <a:prstDash val="solid"/>
            <a:round/>
            <a:headEnd type="none" w="med" len="med"/>
            <a:tailEnd type="none" w="med" len="med"/>
          </a:ln>
          <a:effectLst/>
        </p:spPr>
      </p:cxnSp>
      <p:cxnSp>
        <p:nvCxnSpPr>
          <p:cNvPr id="490" name="Straight Connector 489">
            <a:extLst>
              <a:ext uri="{FF2B5EF4-FFF2-40B4-BE49-F238E27FC236}">
                <a16:creationId xmlns:a16="http://schemas.microsoft.com/office/drawing/2014/main" id="{9EA4849A-58F2-69F0-90C5-EF5E4F2BF884}"/>
              </a:ext>
            </a:extLst>
          </p:cNvPr>
          <p:cNvCxnSpPr>
            <a:cxnSpLocks/>
          </p:cNvCxnSpPr>
          <p:nvPr/>
        </p:nvCxnSpPr>
        <p:spPr bwMode="auto">
          <a:xfrm flipV="1">
            <a:off x="10699479" y="3703479"/>
            <a:ext cx="465195" cy="1105775"/>
          </a:xfrm>
          <a:prstGeom prst="line">
            <a:avLst/>
          </a:prstGeom>
          <a:noFill/>
          <a:ln w="12700" cap="flat" cmpd="sng" algn="ctr">
            <a:solidFill>
              <a:schemeClr val="bg1"/>
            </a:solidFill>
            <a:prstDash val="solid"/>
            <a:round/>
            <a:headEnd type="none" w="med" len="med"/>
            <a:tailEnd type="none" w="med" len="med"/>
          </a:ln>
          <a:effectLst/>
        </p:spPr>
      </p:cxnSp>
      <p:cxnSp>
        <p:nvCxnSpPr>
          <p:cNvPr id="492" name="Straight Connector 491">
            <a:extLst>
              <a:ext uri="{FF2B5EF4-FFF2-40B4-BE49-F238E27FC236}">
                <a16:creationId xmlns:a16="http://schemas.microsoft.com/office/drawing/2014/main" id="{5B6BE614-5269-CCF5-D0E5-A9A986A7C94F}"/>
              </a:ext>
            </a:extLst>
          </p:cNvPr>
          <p:cNvCxnSpPr>
            <a:cxnSpLocks/>
          </p:cNvCxnSpPr>
          <p:nvPr/>
        </p:nvCxnSpPr>
        <p:spPr bwMode="auto">
          <a:xfrm flipV="1">
            <a:off x="10698979" y="3709476"/>
            <a:ext cx="462697" cy="961369"/>
          </a:xfrm>
          <a:prstGeom prst="line">
            <a:avLst/>
          </a:prstGeom>
          <a:noFill/>
          <a:ln w="12700" cap="flat" cmpd="sng" algn="ctr">
            <a:solidFill>
              <a:schemeClr val="bg1"/>
            </a:solidFill>
            <a:prstDash val="solid"/>
            <a:round/>
            <a:headEnd type="none" w="med" len="med"/>
            <a:tailEnd type="none" w="med" len="med"/>
          </a:ln>
          <a:effectLst/>
        </p:spPr>
      </p:cxnSp>
      <p:cxnSp>
        <p:nvCxnSpPr>
          <p:cNvPr id="494" name="Straight Connector 493">
            <a:extLst>
              <a:ext uri="{FF2B5EF4-FFF2-40B4-BE49-F238E27FC236}">
                <a16:creationId xmlns:a16="http://schemas.microsoft.com/office/drawing/2014/main" id="{A372CCCC-0131-15D2-DE7F-57004512C56C}"/>
              </a:ext>
            </a:extLst>
          </p:cNvPr>
          <p:cNvCxnSpPr>
            <a:cxnSpLocks/>
          </p:cNvCxnSpPr>
          <p:nvPr/>
        </p:nvCxnSpPr>
        <p:spPr bwMode="auto">
          <a:xfrm flipV="1">
            <a:off x="10692483" y="3631527"/>
            <a:ext cx="469193" cy="1176728"/>
          </a:xfrm>
          <a:prstGeom prst="line">
            <a:avLst/>
          </a:prstGeom>
          <a:noFill/>
          <a:ln w="12700" cap="flat" cmpd="sng" algn="ctr">
            <a:solidFill>
              <a:schemeClr val="bg1"/>
            </a:solidFill>
            <a:prstDash val="solid"/>
            <a:round/>
            <a:headEnd type="none" w="med" len="med"/>
            <a:tailEnd type="none" w="med" len="med"/>
          </a:ln>
          <a:effectLst/>
        </p:spPr>
      </p:cxnSp>
      <p:grpSp>
        <p:nvGrpSpPr>
          <p:cNvPr id="508" name="Group 507">
            <a:extLst>
              <a:ext uri="{FF2B5EF4-FFF2-40B4-BE49-F238E27FC236}">
                <a16:creationId xmlns:a16="http://schemas.microsoft.com/office/drawing/2014/main" id="{A1027C51-C4AF-9231-AC35-F069F73CA279}"/>
              </a:ext>
            </a:extLst>
          </p:cNvPr>
          <p:cNvGrpSpPr/>
          <p:nvPr/>
        </p:nvGrpSpPr>
        <p:grpSpPr>
          <a:xfrm>
            <a:off x="10657891" y="4493496"/>
            <a:ext cx="55085" cy="578794"/>
            <a:chOff x="10657891" y="4216768"/>
            <a:chExt cx="55085" cy="578794"/>
          </a:xfrm>
        </p:grpSpPr>
        <p:sp>
          <p:nvSpPr>
            <p:cNvPr id="497" name="Oval 496">
              <a:extLst>
                <a:ext uri="{FF2B5EF4-FFF2-40B4-BE49-F238E27FC236}">
                  <a16:creationId xmlns:a16="http://schemas.microsoft.com/office/drawing/2014/main" id="{8ED7A4F9-4EF1-23DF-EFF5-8DFAC7A0ED51}"/>
                </a:ext>
              </a:extLst>
            </p:cNvPr>
            <p:cNvSpPr/>
            <p:nvPr/>
          </p:nvSpPr>
          <p:spPr bwMode="auto">
            <a:xfrm>
              <a:off x="10657891" y="4539252"/>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98" name="Oval 497">
              <a:extLst>
                <a:ext uri="{FF2B5EF4-FFF2-40B4-BE49-F238E27FC236}">
                  <a16:creationId xmlns:a16="http://schemas.microsoft.com/office/drawing/2014/main" id="{70E04CA8-3682-69AA-2F06-3E9CC10A4939}"/>
                </a:ext>
              </a:extLst>
            </p:cNvPr>
            <p:cNvSpPr/>
            <p:nvPr/>
          </p:nvSpPr>
          <p:spPr bwMode="auto">
            <a:xfrm>
              <a:off x="10657891" y="4740477"/>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99" name="Oval 498">
              <a:extLst>
                <a:ext uri="{FF2B5EF4-FFF2-40B4-BE49-F238E27FC236}">
                  <a16:creationId xmlns:a16="http://schemas.microsoft.com/office/drawing/2014/main" id="{3A2E4D79-ED6F-B97B-FD54-77D6D22A538E}"/>
                </a:ext>
              </a:extLst>
            </p:cNvPr>
            <p:cNvSpPr/>
            <p:nvPr/>
          </p:nvSpPr>
          <p:spPr bwMode="auto">
            <a:xfrm>
              <a:off x="10657891" y="4216768"/>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0" name="Oval 499">
              <a:extLst>
                <a:ext uri="{FF2B5EF4-FFF2-40B4-BE49-F238E27FC236}">
                  <a16:creationId xmlns:a16="http://schemas.microsoft.com/office/drawing/2014/main" id="{E772E9E8-893B-15B8-4547-9C8FEAE1F114}"/>
                </a:ext>
              </a:extLst>
            </p:cNvPr>
            <p:cNvSpPr/>
            <p:nvPr/>
          </p:nvSpPr>
          <p:spPr bwMode="auto">
            <a:xfrm>
              <a:off x="10657891" y="4315615"/>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1" name="Oval 500">
              <a:extLst>
                <a:ext uri="{FF2B5EF4-FFF2-40B4-BE49-F238E27FC236}">
                  <a16:creationId xmlns:a16="http://schemas.microsoft.com/office/drawing/2014/main" id="{7EE5CF18-1869-DA86-36B5-A7C756F8DC5C}"/>
                </a:ext>
              </a:extLst>
            </p:cNvPr>
            <p:cNvSpPr/>
            <p:nvPr/>
          </p:nvSpPr>
          <p:spPr bwMode="auto">
            <a:xfrm>
              <a:off x="10657891" y="4333428"/>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2" name="Oval 501">
              <a:extLst>
                <a:ext uri="{FF2B5EF4-FFF2-40B4-BE49-F238E27FC236}">
                  <a16:creationId xmlns:a16="http://schemas.microsoft.com/office/drawing/2014/main" id="{E67BD582-D961-EDB5-CBCE-4ACA1F56D6C1}"/>
                </a:ext>
              </a:extLst>
            </p:cNvPr>
            <p:cNvSpPr/>
            <p:nvPr/>
          </p:nvSpPr>
          <p:spPr bwMode="auto">
            <a:xfrm>
              <a:off x="10657891" y="4384483"/>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3" name="Oval 502">
              <a:extLst>
                <a:ext uri="{FF2B5EF4-FFF2-40B4-BE49-F238E27FC236}">
                  <a16:creationId xmlns:a16="http://schemas.microsoft.com/office/drawing/2014/main" id="{D7A0CC88-C268-6734-9E9C-F4AE15F75E92}"/>
                </a:ext>
              </a:extLst>
            </p:cNvPr>
            <p:cNvSpPr/>
            <p:nvPr/>
          </p:nvSpPr>
          <p:spPr bwMode="auto">
            <a:xfrm>
              <a:off x="10657891" y="4500968"/>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4" name="Oval 503">
              <a:extLst>
                <a:ext uri="{FF2B5EF4-FFF2-40B4-BE49-F238E27FC236}">
                  <a16:creationId xmlns:a16="http://schemas.microsoft.com/office/drawing/2014/main" id="{FF88EBCB-B59C-DDBD-4CC7-E3836CF65097}"/>
                </a:ext>
              </a:extLst>
            </p:cNvPr>
            <p:cNvSpPr/>
            <p:nvPr/>
          </p:nvSpPr>
          <p:spPr bwMode="auto">
            <a:xfrm>
              <a:off x="10657891" y="4661811"/>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5" name="Oval 504">
              <a:extLst>
                <a:ext uri="{FF2B5EF4-FFF2-40B4-BE49-F238E27FC236}">
                  <a16:creationId xmlns:a16="http://schemas.microsoft.com/office/drawing/2014/main" id="{3B0811CB-C0C9-0EA3-71D5-95994491C565}"/>
                </a:ext>
              </a:extLst>
            </p:cNvPr>
            <p:cNvSpPr/>
            <p:nvPr/>
          </p:nvSpPr>
          <p:spPr bwMode="auto">
            <a:xfrm>
              <a:off x="10657891" y="4596295"/>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6" name="Oval 505">
              <a:extLst>
                <a:ext uri="{FF2B5EF4-FFF2-40B4-BE49-F238E27FC236}">
                  <a16:creationId xmlns:a16="http://schemas.microsoft.com/office/drawing/2014/main" id="{4AE32BEA-3FAE-C66D-912F-5F81F9AAE337}"/>
                </a:ext>
              </a:extLst>
            </p:cNvPr>
            <p:cNvSpPr/>
            <p:nvPr/>
          </p:nvSpPr>
          <p:spPr bwMode="auto">
            <a:xfrm>
              <a:off x="10657891" y="4613124"/>
              <a:ext cx="55085" cy="55085"/>
            </a:xfrm>
            <a:prstGeom prst="ellipse">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24" name="Group 523">
            <a:extLst>
              <a:ext uri="{FF2B5EF4-FFF2-40B4-BE49-F238E27FC236}">
                <a16:creationId xmlns:a16="http://schemas.microsoft.com/office/drawing/2014/main" id="{50B4A125-E581-D079-B339-54854961CEA6}"/>
              </a:ext>
            </a:extLst>
          </p:cNvPr>
          <p:cNvGrpSpPr/>
          <p:nvPr/>
        </p:nvGrpSpPr>
        <p:grpSpPr>
          <a:xfrm>
            <a:off x="11132500" y="3412496"/>
            <a:ext cx="55085" cy="1656071"/>
            <a:chOff x="11132500" y="3135768"/>
            <a:chExt cx="55085" cy="1656071"/>
          </a:xfrm>
        </p:grpSpPr>
        <p:sp>
          <p:nvSpPr>
            <p:cNvPr id="510" name="Oval 509">
              <a:extLst>
                <a:ext uri="{FF2B5EF4-FFF2-40B4-BE49-F238E27FC236}">
                  <a16:creationId xmlns:a16="http://schemas.microsoft.com/office/drawing/2014/main" id="{93B926CE-494B-490B-8F70-F48F8DD2C2BC}"/>
                </a:ext>
              </a:extLst>
            </p:cNvPr>
            <p:cNvSpPr/>
            <p:nvPr/>
          </p:nvSpPr>
          <p:spPr bwMode="auto">
            <a:xfrm>
              <a:off x="11132500" y="3135768"/>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11" name="Oval 510">
              <a:extLst>
                <a:ext uri="{FF2B5EF4-FFF2-40B4-BE49-F238E27FC236}">
                  <a16:creationId xmlns:a16="http://schemas.microsoft.com/office/drawing/2014/main" id="{5A972345-D743-D1D2-64B1-FD4A4564A337}"/>
                </a:ext>
              </a:extLst>
            </p:cNvPr>
            <p:cNvSpPr/>
            <p:nvPr/>
          </p:nvSpPr>
          <p:spPr bwMode="auto">
            <a:xfrm>
              <a:off x="11132500" y="3319596"/>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12" name="Oval 511">
              <a:extLst>
                <a:ext uri="{FF2B5EF4-FFF2-40B4-BE49-F238E27FC236}">
                  <a16:creationId xmlns:a16="http://schemas.microsoft.com/office/drawing/2014/main" id="{B3858B33-85EC-557B-F27C-83796674C40C}"/>
                </a:ext>
              </a:extLst>
            </p:cNvPr>
            <p:cNvSpPr/>
            <p:nvPr/>
          </p:nvSpPr>
          <p:spPr bwMode="auto">
            <a:xfrm>
              <a:off x="11132500" y="3380288"/>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13" name="Oval 512">
              <a:extLst>
                <a:ext uri="{FF2B5EF4-FFF2-40B4-BE49-F238E27FC236}">
                  <a16:creationId xmlns:a16="http://schemas.microsoft.com/office/drawing/2014/main" id="{F0EDB172-9B37-FC96-1A2D-2D8DE39B3FD9}"/>
                </a:ext>
              </a:extLst>
            </p:cNvPr>
            <p:cNvSpPr/>
            <p:nvPr/>
          </p:nvSpPr>
          <p:spPr bwMode="auto">
            <a:xfrm>
              <a:off x="11132500" y="3410799"/>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14" name="Oval 513">
              <a:extLst>
                <a:ext uri="{FF2B5EF4-FFF2-40B4-BE49-F238E27FC236}">
                  <a16:creationId xmlns:a16="http://schemas.microsoft.com/office/drawing/2014/main" id="{63A15C2A-8337-B205-9CFD-4F42E0FC7F2A}"/>
                </a:ext>
              </a:extLst>
            </p:cNvPr>
            <p:cNvSpPr/>
            <p:nvPr/>
          </p:nvSpPr>
          <p:spPr bwMode="auto">
            <a:xfrm>
              <a:off x="11132500" y="4096749"/>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15" name="Oval 514">
              <a:extLst>
                <a:ext uri="{FF2B5EF4-FFF2-40B4-BE49-F238E27FC236}">
                  <a16:creationId xmlns:a16="http://schemas.microsoft.com/office/drawing/2014/main" id="{0936B2BB-C840-53EB-9845-911E8B44DC28}"/>
                </a:ext>
              </a:extLst>
            </p:cNvPr>
            <p:cNvSpPr/>
            <p:nvPr/>
          </p:nvSpPr>
          <p:spPr bwMode="auto">
            <a:xfrm>
              <a:off x="11132500" y="4202345"/>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16" name="Oval 515">
              <a:extLst>
                <a:ext uri="{FF2B5EF4-FFF2-40B4-BE49-F238E27FC236}">
                  <a16:creationId xmlns:a16="http://schemas.microsoft.com/office/drawing/2014/main" id="{5566F2CF-F993-5D58-6150-8FE1AA14EA3A}"/>
                </a:ext>
              </a:extLst>
            </p:cNvPr>
            <p:cNvSpPr/>
            <p:nvPr/>
          </p:nvSpPr>
          <p:spPr bwMode="auto">
            <a:xfrm>
              <a:off x="11132500" y="3607249"/>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17" name="Oval 516">
              <a:extLst>
                <a:ext uri="{FF2B5EF4-FFF2-40B4-BE49-F238E27FC236}">
                  <a16:creationId xmlns:a16="http://schemas.microsoft.com/office/drawing/2014/main" id="{859BFC9D-8B59-FF4E-6794-B882CFC45D8F}"/>
                </a:ext>
              </a:extLst>
            </p:cNvPr>
            <p:cNvSpPr/>
            <p:nvPr/>
          </p:nvSpPr>
          <p:spPr bwMode="auto">
            <a:xfrm>
              <a:off x="11132500" y="4489183"/>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18" name="Oval 517">
              <a:extLst>
                <a:ext uri="{FF2B5EF4-FFF2-40B4-BE49-F238E27FC236}">
                  <a16:creationId xmlns:a16="http://schemas.microsoft.com/office/drawing/2014/main" id="{29A8D72F-C1D6-5FDC-8EBD-D84DAFC2C008}"/>
                </a:ext>
              </a:extLst>
            </p:cNvPr>
            <p:cNvSpPr/>
            <p:nvPr/>
          </p:nvSpPr>
          <p:spPr bwMode="auto">
            <a:xfrm>
              <a:off x="11132500" y="4443272"/>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19" name="Oval 518">
              <a:extLst>
                <a:ext uri="{FF2B5EF4-FFF2-40B4-BE49-F238E27FC236}">
                  <a16:creationId xmlns:a16="http://schemas.microsoft.com/office/drawing/2014/main" id="{8CDE24F8-0EFE-9587-34A0-CB504B67FBE0}"/>
                </a:ext>
              </a:extLst>
            </p:cNvPr>
            <p:cNvSpPr/>
            <p:nvPr/>
          </p:nvSpPr>
          <p:spPr bwMode="auto">
            <a:xfrm>
              <a:off x="11132500" y="4327141"/>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20" name="Oval 519">
              <a:extLst>
                <a:ext uri="{FF2B5EF4-FFF2-40B4-BE49-F238E27FC236}">
                  <a16:creationId xmlns:a16="http://schemas.microsoft.com/office/drawing/2014/main" id="{AC5DD29E-AB9E-3644-7070-ED258A892408}"/>
                </a:ext>
              </a:extLst>
            </p:cNvPr>
            <p:cNvSpPr/>
            <p:nvPr/>
          </p:nvSpPr>
          <p:spPr bwMode="auto">
            <a:xfrm>
              <a:off x="11132500" y="4264318"/>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21" name="Oval 520">
              <a:extLst>
                <a:ext uri="{FF2B5EF4-FFF2-40B4-BE49-F238E27FC236}">
                  <a16:creationId xmlns:a16="http://schemas.microsoft.com/office/drawing/2014/main" id="{171C4985-771E-6758-DA91-69ECD6386A3C}"/>
                </a:ext>
              </a:extLst>
            </p:cNvPr>
            <p:cNvSpPr/>
            <p:nvPr/>
          </p:nvSpPr>
          <p:spPr bwMode="auto">
            <a:xfrm>
              <a:off x="11132500" y="4612622"/>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22" name="Oval 521">
              <a:extLst>
                <a:ext uri="{FF2B5EF4-FFF2-40B4-BE49-F238E27FC236}">
                  <a16:creationId xmlns:a16="http://schemas.microsoft.com/office/drawing/2014/main" id="{B3768ED4-0EDA-D7EA-CEBA-068795E75EFA}"/>
                </a:ext>
              </a:extLst>
            </p:cNvPr>
            <p:cNvSpPr/>
            <p:nvPr/>
          </p:nvSpPr>
          <p:spPr bwMode="auto">
            <a:xfrm>
              <a:off x="11132500" y="4736754"/>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23" name="Oval 522">
              <a:extLst>
                <a:ext uri="{FF2B5EF4-FFF2-40B4-BE49-F238E27FC236}">
                  <a16:creationId xmlns:a16="http://schemas.microsoft.com/office/drawing/2014/main" id="{3E6023BE-275A-3571-7A02-74B50925A03C}"/>
                </a:ext>
              </a:extLst>
            </p:cNvPr>
            <p:cNvSpPr/>
            <p:nvPr/>
          </p:nvSpPr>
          <p:spPr bwMode="auto">
            <a:xfrm>
              <a:off x="11132500" y="4479163"/>
              <a:ext cx="55085" cy="55085"/>
            </a:xfrm>
            <a:prstGeom prst="ellipse">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525" name="Rectangle 524">
            <a:extLst>
              <a:ext uri="{FF2B5EF4-FFF2-40B4-BE49-F238E27FC236}">
                <a16:creationId xmlns:a16="http://schemas.microsoft.com/office/drawing/2014/main" id="{820A02A3-47EC-D4A3-38B0-1458E4854B67}"/>
              </a:ext>
            </a:extLst>
          </p:cNvPr>
          <p:cNvSpPr/>
          <p:nvPr/>
        </p:nvSpPr>
        <p:spPr bwMode="auto">
          <a:xfrm>
            <a:off x="10325655" y="3710010"/>
            <a:ext cx="1212112" cy="122274"/>
          </a:xfrm>
          <a:prstGeom prst="rect">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526" name="Straight Connector 525">
            <a:extLst>
              <a:ext uri="{FF2B5EF4-FFF2-40B4-BE49-F238E27FC236}">
                <a16:creationId xmlns:a16="http://schemas.microsoft.com/office/drawing/2014/main" id="{B93F41CF-88F2-23B2-9142-0B36F7093B33}"/>
              </a:ext>
            </a:extLst>
          </p:cNvPr>
          <p:cNvCxnSpPr>
            <a:cxnSpLocks/>
          </p:cNvCxnSpPr>
          <p:nvPr/>
        </p:nvCxnSpPr>
        <p:spPr bwMode="auto">
          <a:xfrm>
            <a:off x="10329784" y="3835962"/>
            <a:ext cx="80743" cy="0"/>
          </a:xfrm>
          <a:prstGeom prst="line">
            <a:avLst/>
          </a:prstGeom>
          <a:noFill/>
          <a:ln w="28575" cap="flat" cmpd="sng" algn="ctr">
            <a:solidFill>
              <a:schemeClr val="bg1"/>
            </a:solidFill>
            <a:prstDash val="solid"/>
            <a:round/>
            <a:headEnd type="none" w="med" len="med"/>
            <a:tailEnd type="none" w="med" len="med"/>
          </a:ln>
          <a:effectLst/>
        </p:spPr>
      </p:cxnSp>
      <p:cxnSp>
        <p:nvCxnSpPr>
          <p:cNvPr id="527" name="Straight Connector 526">
            <a:extLst>
              <a:ext uri="{FF2B5EF4-FFF2-40B4-BE49-F238E27FC236}">
                <a16:creationId xmlns:a16="http://schemas.microsoft.com/office/drawing/2014/main" id="{45BAE4D4-70F3-53F8-09C2-80BE5DF8E81C}"/>
              </a:ext>
            </a:extLst>
          </p:cNvPr>
          <p:cNvCxnSpPr>
            <a:cxnSpLocks/>
          </p:cNvCxnSpPr>
          <p:nvPr/>
        </p:nvCxnSpPr>
        <p:spPr bwMode="auto">
          <a:xfrm>
            <a:off x="10330574" y="3713569"/>
            <a:ext cx="80743" cy="0"/>
          </a:xfrm>
          <a:prstGeom prst="line">
            <a:avLst/>
          </a:prstGeom>
          <a:noFill/>
          <a:ln w="28575" cap="flat" cmpd="sng" algn="ctr">
            <a:solidFill>
              <a:schemeClr val="bg1"/>
            </a:solidFill>
            <a:prstDash val="solid"/>
            <a:round/>
            <a:headEnd type="none" w="med" len="med"/>
            <a:tailEnd type="none" w="med" len="med"/>
          </a:ln>
          <a:effectLst/>
        </p:spPr>
      </p:cxnSp>
      <p:sp>
        <p:nvSpPr>
          <p:cNvPr id="55" name="TextBox 54">
            <a:extLst>
              <a:ext uri="{FF2B5EF4-FFF2-40B4-BE49-F238E27FC236}">
                <a16:creationId xmlns:a16="http://schemas.microsoft.com/office/drawing/2014/main" id="{056BE7D1-E6AD-CE42-AA86-138C2CA68E23}"/>
              </a:ext>
            </a:extLst>
          </p:cNvPr>
          <p:cNvSpPr txBox="1"/>
          <p:nvPr/>
        </p:nvSpPr>
        <p:spPr bwMode="auto">
          <a:xfrm>
            <a:off x="6599686" y="2482512"/>
            <a:ext cx="50553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Upregulated Differentiation Markers</a:t>
            </a:r>
          </a:p>
        </p:txBody>
      </p:sp>
      <p:sp>
        <p:nvSpPr>
          <p:cNvPr id="59" name="Content Placeholder 58">
            <a:extLst>
              <a:ext uri="{FF2B5EF4-FFF2-40B4-BE49-F238E27FC236}">
                <a16:creationId xmlns:a16="http://schemas.microsoft.com/office/drawing/2014/main" id="{503C97BB-2778-A0E1-8879-1A570F707FE6}"/>
              </a:ext>
            </a:extLst>
          </p:cNvPr>
          <p:cNvSpPr>
            <a:spLocks noGrp="1"/>
          </p:cNvSpPr>
          <p:nvPr>
            <p:ph idx="1"/>
          </p:nvPr>
        </p:nvSpPr>
        <p:spPr>
          <a:xfrm>
            <a:off x="604675" y="1513048"/>
            <a:ext cx="10877529" cy="831598"/>
          </a:xfrm>
        </p:spPr>
        <p:txBody>
          <a:bodyPr/>
          <a:lstStyle/>
          <a:p>
            <a:r>
              <a:rPr lang="en-US" dirty="0"/>
              <a:t>Gene transcription evidence of differentiation (n = 16) measured </a:t>
            </a:r>
            <a:br>
              <a:rPr lang="en-US" dirty="0"/>
            </a:br>
            <a:r>
              <a:rPr lang="en-US" dirty="0"/>
              <a:t>by RNA sequencing</a:t>
            </a:r>
          </a:p>
        </p:txBody>
      </p:sp>
      <p:sp>
        <p:nvSpPr>
          <p:cNvPr id="449" name="Content Placeholder 58">
            <a:extLst>
              <a:ext uri="{FF2B5EF4-FFF2-40B4-BE49-F238E27FC236}">
                <a16:creationId xmlns:a16="http://schemas.microsoft.com/office/drawing/2014/main" id="{BF9BD1B1-AE43-97E4-C130-6942A8267544}"/>
              </a:ext>
            </a:extLst>
          </p:cNvPr>
          <p:cNvSpPr txBox="1">
            <a:spLocks/>
          </p:cNvSpPr>
          <p:nvPr/>
        </p:nvSpPr>
        <p:spPr bwMode="auto">
          <a:xfrm>
            <a:off x="604675" y="5536080"/>
            <a:ext cx="10877529" cy="921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kern="0" dirty="0"/>
              <a:t>Robust gene expression changes noted across arms, dosing ranges,</a:t>
            </a:r>
            <a:br>
              <a:rPr lang="en-US" kern="0" dirty="0"/>
            </a:br>
            <a:r>
              <a:rPr lang="en-US" kern="0" dirty="0"/>
              <a:t> and disease state (MLLr and </a:t>
            </a:r>
            <a:r>
              <a:rPr lang="en-US" i="1" kern="0" dirty="0"/>
              <a:t>mNPM1</a:t>
            </a:r>
            <a:r>
              <a:rPr lang="en-US" kern="0" dirty="0"/>
              <a:t>)</a:t>
            </a:r>
          </a:p>
        </p:txBody>
      </p:sp>
    </p:spTree>
    <p:extLst>
      <p:ext uri="{BB962C8B-B14F-4D97-AF65-F5344CB8AC3E}">
        <p14:creationId xmlns:p14="http://schemas.microsoft.com/office/powerpoint/2010/main" val="33384960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2" name="Group 181">
            <a:extLst>
              <a:ext uri="{FF2B5EF4-FFF2-40B4-BE49-F238E27FC236}">
                <a16:creationId xmlns:a16="http://schemas.microsoft.com/office/drawing/2014/main" id="{885B3FC6-FBE2-F4B0-A965-FBD881AA0DDE}"/>
              </a:ext>
            </a:extLst>
          </p:cNvPr>
          <p:cNvGrpSpPr/>
          <p:nvPr/>
        </p:nvGrpSpPr>
        <p:grpSpPr>
          <a:xfrm>
            <a:off x="738225" y="1679709"/>
            <a:ext cx="5978931" cy="3843965"/>
            <a:chOff x="738225" y="1679709"/>
            <a:chExt cx="5978931" cy="3843965"/>
          </a:xfrm>
        </p:grpSpPr>
        <p:cxnSp>
          <p:nvCxnSpPr>
            <p:cNvPr id="79" name="Straight Connector 78">
              <a:extLst>
                <a:ext uri="{FF2B5EF4-FFF2-40B4-BE49-F238E27FC236}">
                  <a16:creationId xmlns:a16="http://schemas.microsoft.com/office/drawing/2014/main" id="{6B82E071-1A04-23FE-363B-92167ED9069A}"/>
                </a:ext>
              </a:extLst>
            </p:cNvPr>
            <p:cNvCxnSpPr/>
            <p:nvPr/>
          </p:nvCxnSpPr>
          <p:spPr bwMode="auto">
            <a:xfrm>
              <a:off x="753313" y="1679709"/>
              <a:ext cx="5963843" cy="0"/>
            </a:xfrm>
            <a:prstGeom prst="line">
              <a:avLst/>
            </a:prstGeom>
            <a:noFill/>
            <a:ln w="57150" cap="flat" cmpd="sng" algn="ctr">
              <a:solidFill>
                <a:schemeClr val="accent6"/>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1E028818-8D5B-1DB6-F651-B822AB171320}"/>
                </a:ext>
              </a:extLst>
            </p:cNvPr>
            <p:cNvCxnSpPr>
              <a:cxnSpLocks/>
            </p:cNvCxnSpPr>
            <p:nvPr/>
          </p:nvCxnSpPr>
          <p:spPr bwMode="auto">
            <a:xfrm>
              <a:off x="753313" y="1756588"/>
              <a:ext cx="4854429" cy="0"/>
            </a:xfrm>
            <a:prstGeom prst="line">
              <a:avLst/>
            </a:prstGeom>
            <a:noFill/>
            <a:ln w="57150" cap="flat" cmpd="sng" algn="ctr">
              <a:solidFill>
                <a:schemeClr val="accent6"/>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0C53EFE6-54A9-B387-D809-EBCDD9AC8C46}"/>
                </a:ext>
              </a:extLst>
            </p:cNvPr>
            <p:cNvCxnSpPr>
              <a:cxnSpLocks/>
            </p:cNvCxnSpPr>
            <p:nvPr/>
          </p:nvCxnSpPr>
          <p:spPr bwMode="auto">
            <a:xfrm>
              <a:off x="753313" y="1833467"/>
              <a:ext cx="4399396" cy="0"/>
            </a:xfrm>
            <a:prstGeom prst="line">
              <a:avLst/>
            </a:prstGeom>
            <a:noFill/>
            <a:ln w="57150" cap="flat" cmpd="sng" algn="ctr">
              <a:solidFill>
                <a:schemeClr val="accent6"/>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2610F705-9842-ED58-99CD-74345E988C11}"/>
                </a:ext>
              </a:extLst>
            </p:cNvPr>
            <p:cNvCxnSpPr>
              <a:cxnSpLocks/>
            </p:cNvCxnSpPr>
            <p:nvPr/>
          </p:nvCxnSpPr>
          <p:spPr bwMode="auto">
            <a:xfrm>
              <a:off x="757410" y="1910346"/>
              <a:ext cx="3967636" cy="0"/>
            </a:xfrm>
            <a:prstGeom prst="line">
              <a:avLst/>
            </a:prstGeom>
            <a:noFill/>
            <a:ln w="57150" cap="flat" cmpd="sng" algn="ctr">
              <a:solidFill>
                <a:schemeClr val="accent2"/>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591D64B6-F0BB-6191-E0D0-DF021BE48D15}"/>
                </a:ext>
              </a:extLst>
            </p:cNvPr>
            <p:cNvCxnSpPr>
              <a:cxnSpLocks/>
            </p:cNvCxnSpPr>
            <p:nvPr/>
          </p:nvCxnSpPr>
          <p:spPr bwMode="auto">
            <a:xfrm>
              <a:off x="753313" y="1987225"/>
              <a:ext cx="3762350" cy="0"/>
            </a:xfrm>
            <a:prstGeom prst="line">
              <a:avLst/>
            </a:prstGeom>
            <a:noFill/>
            <a:ln w="57150" cap="flat" cmpd="sng" algn="ctr">
              <a:solidFill>
                <a:schemeClr val="accent6"/>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8B0517D2-21E9-D375-81C7-28789CD38483}"/>
                </a:ext>
              </a:extLst>
            </p:cNvPr>
            <p:cNvCxnSpPr>
              <a:cxnSpLocks/>
            </p:cNvCxnSpPr>
            <p:nvPr/>
          </p:nvCxnSpPr>
          <p:spPr bwMode="auto">
            <a:xfrm>
              <a:off x="753313" y="2064104"/>
              <a:ext cx="3632342" cy="0"/>
            </a:xfrm>
            <a:prstGeom prst="line">
              <a:avLst/>
            </a:prstGeom>
            <a:noFill/>
            <a:ln w="57150" cap="flat" cmpd="sng" algn="ctr">
              <a:solidFill>
                <a:schemeClr val="accent6"/>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9F70A16C-7596-58E7-A12D-F6A21E6B5E0E}"/>
                </a:ext>
              </a:extLst>
            </p:cNvPr>
            <p:cNvCxnSpPr>
              <a:cxnSpLocks/>
            </p:cNvCxnSpPr>
            <p:nvPr/>
          </p:nvCxnSpPr>
          <p:spPr bwMode="auto">
            <a:xfrm>
              <a:off x="744645" y="2140983"/>
              <a:ext cx="3398323" cy="0"/>
            </a:xfrm>
            <a:prstGeom prst="line">
              <a:avLst/>
            </a:prstGeom>
            <a:noFill/>
            <a:ln w="57150" cap="flat" cmpd="sng" algn="ctr">
              <a:solidFill>
                <a:schemeClr val="accent6"/>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2ACC3B71-785D-00CB-46D2-DDA2042F79B9}"/>
                </a:ext>
              </a:extLst>
            </p:cNvPr>
            <p:cNvCxnSpPr>
              <a:cxnSpLocks/>
            </p:cNvCxnSpPr>
            <p:nvPr/>
          </p:nvCxnSpPr>
          <p:spPr bwMode="auto">
            <a:xfrm>
              <a:off x="753313" y="2217862"/>
              <a:ext cx="3315984" cy="0"/>
            </a:xfrm>
            <a:prstGeom prst="line">
              <a:avLst/>
            </a:prstGeom>
            <a:noFill/>
            <a:ln w="57150" cap="flat" cmpd="sng" algn="ctr">
              <a:solidFill>
                <a:schemeClr val="accent6"/>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BCEFB8D5-A228-2A6C-3AAC-670C59725788}"/>
                </a:ext>
              </a:extLst>
            </p:cNvPr>
            <p:cNvCxnSpPr>
              <a:cxnSpLocks/>
            </p:cNvCxnSpPr>
            <p:nvPr/>
          </p:nvCxnSpPr>
          <p:spPr bwMode="auto">
            <a:xfrm>
              <a:off x="748979" y="2294741"/>
              <a:ext cx="3008295" cy="0"/>
            </a:xfrm>
            <a:prstGeom prst="line">
              <a:avLst/>
            </a:prstGeom>
            <a:noFill/>
            <a:ln w="57150" cap="flat" cmpd="sng" algn="ctr">
              <a:solidFill>
                <a:schemeClr val="accent6"/>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C286E5EB-E673-9D48-0E65-85B5877DD0D7}"/>
                </a:ext>
              </a:extLst>
            </p:cNvPr>
            <p:cNvCxnSpPr>
              <a:cxnSpLocks/>
            </p:cNvCxnSpPr>
            <p:nvPr/>
          </p:nvCxnSpPr>
          <p:spPr bwMode="auto">
            <a:xfrm>
              <a:off x="753313" y="2371620"/>
              <a:ext cx="2691938" cy="0"/>
            </a:xfrm>
            <a:prstGeom prst="line">
              <a:avLst/>
            </a:prstGeom>
            <a:noFill/>
            <a:ln w="57150" cap="flat" cmpd="sng" algn="ctr">
              <a:solidFill>
                <a:schemeClr val="accent6"/>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64D4F622-1667-46C0-92DD-90CE1773A69C}"/>
                </a:ext>
              </a:extLst>
            </p:cNvPr>
            <p:cNvCxnSpPr>
              <a:cxnSpLocks/>
            </p:cNvCxnSpPr>
            <p:nvPr/>
          </p:nvCxnSpPr>
          <p:spPr bwMode="auto">
            <a:xfrm>
              <a:off x="753313" y="2448499"/>
              <a:ext cx="2565720" cy="0"/>
            </a:xfrm>
            <a:prstGeom prst="line">
              <a:avLst/>
            </a:prstGeom>
            <a:noFill/>
            <a:ln w="57150" cap="flat" cmpd="sng" algn="ctr">
              <a:solidFill>
                <a:schemeClr val="accent6"/>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9959B00C-EE57-2071-9E5C-AEFBFD2CE1B1}"/>
                </a:ext>
              </a:extLst>
            </p:cNvPr>
            <p:cNvCxnSpPr>
              <a:cxnSpLocks/>
            </p:cNvCxnSpPr>
            <p:nvPr/>
          </p:nvCxnSpPr>
          <p:spPr bwMode="auto">
            <a:xfrm>
              <a:off x="761981" y="2525378"/>
              <a:ext cx="2297576" cy="0"/>
            </a:xfrm>
            <a:prstGeom prst="line">
              <a:avLst/>
            </a:prstGeom>
            <a:noFill/>
            <a:ln w="57150" cap="flat" cmpd="sng" algn="ctr">
              <a:solidFill>
                <a:schemeClr val="accent6"/>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89B8C73A-8D1B-D04F-9C01-22D4DE6E8FD6}"/>
                </a:ext>
              </a:extLst>
            </p:cNvPr>
            <p:cNvCxnSpPr>
              <a:cxnSpLocks/>
            </p:cNvCxnSpPr>
            <p:nvPr/>
          </p:nvCxnSpPr>
          <p:spPr bwMode="auto">
            <a:xfrm>
              <a:off x="744645" y="2602257"/>
              <a:ext cx="2228013" cy="0"/>
            </a:xfrm>
            <a:prstGeom prst="line">
              <a:avLst/>
            </a:prstGeom>
            <a:noFill/>
            <a:ln w="57150" cap="flat" cmpd="sng" algn="ctr">
              <a:solidFill>
                <a:schemeClr val="accent6"/>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6829F01C-0587-1BCF-1875-7DA42B024408}"/>
                </a:ext>
              </a:extLst>
            </p:cNvPr>
            <p:cNvCxnSpPr>
              <a:cxnSpLocks/>
            </p:cNvCxnSpPr>
            <p:nvPr/>
          </p:nvCxnSpPr>
          <p:spPr bwMode="auto">
            <a:xfrm>
              <a:off x="753313" y="2679136"/>
              <a:ext cx="2138598" cy="0"/>
            </a:xfrm>
            <a:prstGeom prst="line">
              <a:avLst/>
            </a:prstGeom>
            <a:noFill/>
            <a:ln w="57150" cap="flat" cmpd="sng" algn="ctr">
              <a:solidFill>
                <a:schemeClr val="accent2"/>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BFBC8859-714F-E023-E761-D5116256908B}"/>
                </a:ext>
              </a:extLst>
            </p:cNvPr>
            <p:cNvCxnSpPr>
              <a:cxnSpLocks/>
            </p:cNvCxnSpPr>
            <p:nvPr/>
          </p:nvCxnSpPr>
          <p:spPr bwMode="auto">
            <a:xfrm>
              <a:off x="753313" y="2756015"/>
              <a:ext cx="2116928" cy="0"/>
            </a:xfrm>
            <a:prstGeom prst="line">
              <a:avLst/>
            </a:prstGeom>
            <a:noFill/>
            <a:ln w="57150" cap="flat" cmpd="sng" algn="ctr">
              <a:solidFill>
                <a:schemeClr val="accent2"/>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1FE38A6A-175B-2EBC-CFCE-20B2728CAB02}"/>
                </a:ext>
              </a:extLst>
            </p:cNvPr>
            <p:cNvCxnSpPr>
              <a:cxnSpLocks/>
            </p:cNvCxnSpPr>
            <p:nvPr/>
          </p:nvCxnSpPr>
          <p:spPr bwMode="auto">
            <a:xfrm>
              <a:off x="748979" y="2832894"/>
              <a:ext cx="2108260" cy="0"/>
            </a:xfrm>
            <a:prstGeom prst="line">
              <a:avLst/>
            </a:prstGeom>
            <a:noFill/>
            <a:ln w="57150" cap="flat" cmpd="sng" algn="ctr">
              <a:solidFill>
                <a:schemeClr val="accent6"/>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42823AF1-1FFF-96A8-2339-3F7ADE76BCDE}"/>
                </a:ext>
              </a:extLst>
            </p:cNvPr>
            <p:cNvCxnSpPr>
              <a:cxnSpLocks/>
            </p:cNvCxnSpPr>
            <p:nvPr/>
          </p:nvCxnSpPr>
          <p:spPr bwMode="auto">
            <a:xfrm>
              <a:off x="744645" y="2909773"/>
              <a:ext cx="2096183" cy="0"/>
            </a:xfrm>
            <a:prstGeom prst="line">
              <a:avLst/>
            </a:prstGeom>
            <a:noFill/>
            <a:ln w="57150" cap="flat" cmpd="sng" algn="ctr">
              <a:solidFill>
                <a:schemeClr val="accent6"/>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B9771586-F4D8-E1BD-17A2-264DBF7AB084}"/>
                </a:ext>
              </a:extLst>
            </p:cNvPr>
            <p:cNvCxnSpPr>
              <a:cxnSpLocks/>
            </p:cNvCxnSpPr>
            <p:nvPr/>
          </p:nvCxnSpPr>
          <p:spPr bwMode="auto">
            <a:xfrm>
              <a:off x="753313" y="2986652"/>
              <a:ext cx="1746838" cy="0"/>
            </a:xfrm>
            <a:prstGeom prst="line">
              <a:avLst/>
            </a:prstGeom>
            <a:noFill/>
            <a:ln w="57150" cap="flat" cmpd="sng" algn="ctr">
              <a:solidFill>
                <a:schemeClr val="accent6"/>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EAF6E0EF-8028-A9C9-9B8E-EF2FA252CA15}"/>
                </a:ext>
              </a:extLst>
            </p:cNvPr>
            <p:cNvCxnSpPr>
              <a:cxnSpLocks/>
            </p:cNvCxnSpPr>
            <p:nvPr/>
          </p:nvCxnSpPr>
          <p:spPr bwMode="auto">
            <a:xfrm>
              <a:off x="744645" y="3063531"/>
              <a:ext cx="1673889" cy="0"/>
            </a:xfrm>
            <a:prstGeom prst="line">
              <a:avLst/>
            </a:prstGeom>
            <a:noFill/>
            <a:ln w="57150" cap="flat" cmpd="sng" algn="ctr">
              <a:solidFill>
                <a:schemeClr val="accent6"/>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7F606332-78E3-E807-731B-A5C17AB63B3C}"/>
                </a:ext>
              </a:extLst>
            </p:cNvPr>
            <p:cNvCxnSpPr>
              <a:cxnSpLocks/>
            </p:cNvCxnSpPr>
            <p:nvPr/>
          </p:nvCxnSpPr>
          <p:spPr bwMode="auto">
            <a:xfrm>
              <a:off x="753313" y="3140410"/>
              <a:ext cx="1626400" cy="0"/>
            </a:xfrm>
            <a:prstGeom prst="line">
              <a:avLst/>
            </a:prstGeom>
            <a:noFill/>
            <a:ln w="57150" cap="flat" cmpd="sng" algn="ctr">
              <a:solidFill>
                <a:schemeClr val="accent6"/>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A91A36FC-3157-B857-ED43-7884783238E2}"/>
                </a:ext>
              </a:extLst>
            </p:cNvPr>
            <p:cNvCxnSpPr>
              <a:cxnSpLocks/>
            </p:cNvCxnSpPr>
            <p:nvPr/>
          </p:nvCxnSpPr>
          <p:spPr bwMode="auto">
            <a:xfrm>
              <a:off x="744645" y="3217289"/>
              <a:ext cx="1630734" cy="0"/>
            </a:xfrm>
            <a:prstGeom prst="line">
              <a:avLst/>
            </a:prstGeom>
            <a:noFill/>
            <a:ln w="57150" cap="flat" cmpd="sng" algn="ctr">
              <a:solidFill>
                <a:schemeClr val="accent2"/>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D8227C84-55ED-40AD-84E4-52391338C2B4}"/>
                </a:ext>
              </a:extLst>
            </p:cNvPr>
            <p:cNvCxnSpPr>
              <a:cxnSpLocks/>
            </p:cNvCxnSpPr>
            <p:nvPr/>
          </p:nvCxnSpPr>
          <p:spPr bwMode="auto">
            <a:xfrm>
              <a:off x="761981" y="3294168"/>
              <a:ext cx="1591728" cy="0"/>
            </a:xfrm>
            <a:prstGeom prst="line">
              <a:avLst/>
            </a:prstGeom>
            <a:noFill/>
            <a:ln w="57150" cap="flat" cmpd="sng" algn="ctr">
              <a:solidFill>
                <a:schemeClr val="accent2"/>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87C28D3A-9E5C-EA3E-BF37-E188CC91C83D}"/>
                </a:ext>
              </a:extLst>
            </p:cNvPr>
            <p:cNvCxnSpPr>
              <a:cxnSpLocks/>
            </p:cNvCxnSpPr>
            <p:nvPr/>
          </p:nvCxnSpPr>
          <p:spPr bwMode="auto">
            <a:xfrm>
              <a:off x="753313" y="3371047"/>
              <a:ext cx="1596987" cy="0"/>
            </a:xfrm>
            <a:prstGeom prst="line">
              <a:avLst/>
            </a:prstGeom>
            <a:noFill/>
            <a:ln w="57150" cap="flat" cmpd="sng" algn="ctr">
              <a:solidFill>
                <a:schemeClr val="accent6"/>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DA5C01E6-28D8-3FE4-F1C4-2AB7E618C871}"/>
                </a:ext>
              </a:extLst>
            </p:cNvPr>
            <p:cNvCxnSpPr>
              <a:cxnSpLocks/>
            </p:cNvCxnSpPr>
            <p:nvPr/>
          </p:nvCxnSpPr>
          <p:spPr bwMode="auto">
            <a:xfrm>
              <a:off x="761981" y="3447926"/>
              <a:ext cx="1596987" cy="0"/>
            </a:xfrm>
            <a:prstGeom prst="line">
              <a:avLst/>
            </a:prstGeom>
            <a:noFill/>
            <a:ln w="57150" cap="flat" cmpd="sng" algn="ctr">
              <a:solidFill>
                <a:schemeClr val="accent6"/>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C7F44540-764C-41C3-5409-8E41FFD9E7E8}"/>
                </a:ext>
              </a:extLst>
            </p:cNvPr>
            <p:cNvCxnSpPr>
              <a:cxnSpLocks/>
            </p:cNvCxnSpPr>
            <p:nvPr/>
          </p:nvCxnSpPr>
          <p:spPr bwMode="auto">
            <a:xfrm>
              <a:off x="753313" y="3524805"/>
              <a:ext cx="1495847" cy="0"/>
            </a:xfrm>
            <a:prstGeom prst="line">
              <a:avLst/>
            </a:prstGeom>
            <a:noFill/>
            <a:ln w="57150" cap="flat" cmpd="sng" algn="ctr">
              <a:solidFill>
                <a:schemeClr val="accent2"/>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CE97B619-328B-25F7-8D87-3552A7D528CC}"/>
                </a:ext>
              </a:extLst>
            </p:cNvPr>
            <p:cNvCxnSpPr>
              <a:cxnSpLocks/>
            </p:cNvCxnSpPr>
            <p:nvPr/>
          </p:nvCxnSpPr>
          <p:spPr bwMode="auto">
            <a:xfrm>
              <a:off x="761981" y="3601684"/>
              <a:ext cx="1444765" cy="0"/>
            </a:xfrm>
            <a:prstGeom prst="line">
              <a:avLst/>
            </a:prstGeom>
            <a:noFill/>
            <a:ln w="57150" cap="flat" cmpd="sng" algn="ctr">
              <a:solidFill>
                <a:schemeClr val="accent6"/>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B2453F93-A2B8-0AF4-22D4-9B563AB624C6}"/>
                </a:ext>
              </a:extLst>
            </p:cNvPr>
            <p:cNvCxnSpPr>
              <a:cxnSpLocks/>
            </p:cNvCxnSpPr>
            <p:nvPr/>
          </p:nvCxnSpPr>
          <p:spPr bwMode="auto">
            <a:xfrm>
              <a:off x="753313" y="3678563"/>
              <a:ext cx="1363149" cy="0"/>
            </a:xfrm>
            <a:prstGeom prst="line">
              <a:avLst/>
            </a:prstGeom>
            <a:noFill/>
            <a:ln w="57150" cap="flat" cmpd="sng" algn="ctr">
              <a:solidFill>
                <a:schemeClr val="accent6"/>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DD243D78-A8BC-56A5-9F55-AA15E7FABF5A}"/>
                </a:ext>
              </a:extLst>
            </p:cNvPr>
            <p:cNvCxnSpPr>
              <a:cxnSpLocks/>
            </p:cNvCxnSpPr>
            <p:nvPr/>
          </p:nvCxnSpPr>
          <p:spPr bwMode="auto">
            <a:xfrm>
              <a:off x="761981" y="3755442"/>
              <a:ext cx="1343625" cy="0"/>
            </a:xfrm>
            <a:prstGeom prst="line">
              <a:avLst/>
            </a:prstGeom>
            <a:noFill/>
            <a:ln w="57150" cap="flat" cmpd="sng" algn="ctr">
              <a:solidFill>
                <a:schemeClr val="accent2"/>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BA1C9121-4EF3-ADC7-D3DD-7A2EF1971D00}"/>
                </a:ext>
              </a:extLst>
            </p:cNvPr>
            <p:cNvCxnSpPr>
              <a:cxnSpLocks/>
            </p:cNvCxnSpPr>
            <p:nvPr/>
          </p:nvCxnSpPr>
          <p:spPr bwMode="auto">
            <a:xfrm>
              <a:off x="761981" y="3832321"/>
              <a:ext cx="1325068" cy="0"/>
            </a:xfrm>
            <a:prstGeom prst="line">
              <a:avLst/>
            </a:prstGeom>
            <a:noFill/>
            <a:ln w="57150" cap="flat" cmpd="sng" algn="ctr">
              <a:solidFill>
                <a:schemeClr val="accent6"/>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1678AA39-1B76-48E1-161F-F66A40DF5549}"/>
                </a:ext>
              </a:extLst>
            </p:cNvPr>
            <p:cNvCxnSpPr>
              <a:cxnSpLocks/>
            </p:cNvCxnSpPr>
            <p:nvPr/>
          </p:nvCxnSpPr>
          <p:spPr bwMode="auto">
            <a:xfrm>
              <a:off x="744645" y="3909200"/>
              <a:ext cx="1308657" cy="0"/>
            </a:xfrm>
            <a:prstGeom prst="line">
              <a:avLst/>
            </a:prstGeom>
            <a:noFill/>
            <a:ln w="57150" cap="flat" cmpd="sng" algn="ctr">
              <a:solidFill>
                <a:schemeClr val="accent6"/>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B4E27099-3066-4ED0-4386-87EC9B26F351}"/>
                </a:ext>
              </a:extLst>
            </p:cNvPr>
            <p:cNvCxnSpPr>
              <a:cxnSpLocks/>
            </p:cNvCxnSpPr>
            <p:nvPr/>
          </p:nvCxnSpPr>
          <p:spPr bwMode="auto">
            <a:xfrm>
              <a:off x="744645" y="3986079"/>
              <a:ext cx="1274910" cy="0"/>
            </a:xfrm>
            <a:prstGeom prst="line">
              <a:avLst/>
            </a:prstGeom>
            <a:noFill/>
            <a:ln w="57150" cap="flat" cmpd="sng" algn="ctr">
              <a:solidFill>
                <a:schemeClr val="accent6"/>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8A239C5C-10F1-A055-1AFB-893478927B34}"/>
                </a:ext>
              </a:extLst>
            </p:cNvPr>
            <p:cNvCxnSpPr>
              <a:cxnSpLocks/>
            </p:cNvCxnSpPr>
            <p:nvPr/>
          </p:nvCxnSpPr>
          <p:spPr bwMode="auto">
            <a:xfrm>
              <a:off x="761981" y="4062958"/>
              <a:ext cx="1179780" cy="0"/>
            </a:xfrm>
            <a:prstGeom prst="line">
              <a:avLst/>
            </a:prstGeom>
            <a:noFill/>
            <a:ln w="57150" cap="flat" cmpd="sng" algn="ctr">
              <a:solidFill>
                <a:schemeClr val="accent2"/>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55C3AC4C-391E-78D7-9329-49925C7B47CE}"/>
                </a:ext>
              </a:extLst>
            </p:cNvPr>
            <p:cNvCxnSpPr>
              <a:cxnSpLocks/>
            </p:cNvCxnSpPr>
            <p:nvPr/>
          </p:nvCxnSpPr>
          <p:spPr bwMode="auto">
            <a:xfrm>
              <a:off x="761981" y="4139837"/>
              <a:ext cx="1115399" cy="0"/>
            </a:xfrm>
            <a:prstGeom prst="line">
              <a:avLst/>
            </a:prstGeom>
            <a:noFill/>
            <a:ln w="57150" cap="flat" cmpd="sng" algn="ctr">
              <a:solidFill>
                <a:schemeClr val="accent6"/>
              </a:solidFill>
              <a:prstDash val="solid"/>
              <a:round/>
              <a:headEnd type="none" w="med" len="med"/>
              <a:tailEnd type="none" w="med" len="med"/>
            </a:ln>
            <a:effectLst/>
          </p:spPr>
        </p:cxnSp>
        <p:cxnSp>
          <p:nvCxnSpPr>
            <p:cNvPr id="149" name="Straight Connector 148">
              <a:extLst>
                <a:ext uri="{FF2B5EF4-FFF2-40B4-BE49-F238E27FC236}">
                  <a16:creationId xmlns:a16="http://schemas.microsoft.com/office/drawing/2014/main" id="{EB5D3AF8-505A-26AA-5AB8-937486832DF9}"/>
                </a:ext>
              </a:extLst>
            </p:cNvPr>
            <p:cNvCxnSpPr>
              <a:cxnSpLocks/>
            </p:cNvCxnSpPr>
            <p:nvPr/>
          </p:nvCxnSpPr>
          <p:spPr bwMode="auto">
            <a:xfrm>
              <a:off x="759199" y="4216716"/>
              <a:ext cx="1115399" cy="0"/>
            </a:xfrm>
            <a:prstGeom prst="line">
              <a:avLst/>
            </a:prstGeom>
            <a:noFill/>
            <a:ln w="57150" cap="flat" cmpd="sng" algn="ctr">
              <a:solidFill>
                <a:schemeClr val="accent6"/>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FCB6E060-2EE1-3B0A-E600-B9B04E3EC896}"/>
                </a:ext>
              </a:extLst>
            </p:cNvPr>
            <p:cNvCxnSpPr>
              <a:cxnSpLocks/>
            </p:cNvCxnSpPr>
            <p:nvPr/>
          </p:nvCxnSpPr>
          <p:spPr bwMode="auto">
            <a:xfrm>
              <a:off x="748979" y="4293595"/>
              <a:ext cx="1115399" cy="0"/>
            </a:xfrm>
            <a:prstGeom prst="line">
              <a:avLst/>
            </a:prstGeom>
            <a:noFill/>
            <a:ln w="57150" cap="flat" cmpd="sng" algn="ctr">
              <a:solidFill>
                <a:schemeClr val="accent6"/>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32E1A8A5-A287-F4DB-1B04-E6044B9D2702}"/>
                </a:ext>
              </a:extLst>
            </p:cNvPr>
            <p:cNvCxnSpPr>
              <a:cxnSpLocks/>
            </p:cNvCxnSpPr>
            <p:nvPr/>
          </p:nvCxnSpPr>
          <p:spPr bwMode="auto">
            <a:xfrm>
              <a:off x="753313" y="4370474"/>
              <a:ext cx="1090320" cy="0"/>
            </a:xfrm>
            <a:prstGeom prst="line">
              <a:avLst/>
            </a:prstGeom>
            <a:noFill/>
            <a:ln w="57150" cap="flat" cmpd="sng" algn="ctr">
              <a:solidFill>
                <a:schemeClr val="accent6"/>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772F6F0F-4970-598C-2DAF-325AFE80BF6C}"/>
                </a:ext>
              </a:extLst>
            </p:cNvPr>
            <p:cNvCxnSpPr>
              <a:cxnSpLocks/>
            </p:cNvCxnSpPr>
            <p:nvPr/>
          </p:nvCxnSpPr>
          <p:spPr bwMode="auto">
            <a:xfrm>
              <a:off x="744645" y="4447353"/>
              <a:ext cx="1083900" cy="0"/>
            </a:xfrm>
            <a:prstGeom prst="line">
              <a:avLst/>
            </a:prstGeom>
            <a:noFill/>
            <a:ln w="57150" cap="flat" cmpd="sng" algn="ctr">
              <a:solidFill>
                <a:schemeClr val="accent2"/>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17E64182-56B6-1149-4BC7-4E584EEE77EF}"/>
                </a:ext>
              </a:extLst>
            </p:cNvPr>
            <p:cNvCxnSpPr>
              <a:cxnSpLocks/>
            </p:cNvCxnSpPr>
            <p:nvPr/>
          </p:nvCxnSpPr>
          <p:spPr bwMode="auto">
            <a:xfrm>
              <a:off x="742559" y="4524232"/>
              <a:ext cx="1090320" cy="0"/>
            </a:xfrm>
            <a:prstGeom prst="line">
              <a:avLst/>
            </a:prstGeom>
            <a:noFill/>
            <a:ln w="57150" cap="flat" cmpd="sng" algn="ctr">
              <a:solidFill>
                <a:schemeClr val="accent6"/>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32CA4DF7-5ADD-CEDC-B337-C5FA5C2887DE}"/>
                </a:ext>
              </a:extLst>
            </p:cNvPr>
            <p:cNvCxnSpPr>
              <a:cxnSpLocks/>
            </p:cNvCxnSpPr>
            <p:nvPr/>
          </p:nvCxnSpPr>
          <p:spPr bwMode="auto">
            <a:xfrm>
              <a:off x="738225" y="4601111"/>
              <a:ext cx="1090320" cy="0"/>
            </a:xfrm>
            <a:prstGeom prst="line">
              <a:avLst/>
            </a:prstGeom>
            <a:noFill/>
            <a:ln w="57150" cap="flat" cmpd="sng" algn="ctr">
              <a:solidFill>
                <a:schemeClr val="accent6"/>
              </a:solidFill>
              <a:prstDash val="solid"/>
              <a:round/>
              <a:headEnd type="none" w="med" len="med"/>
              <a:tailEnd type="none" w="med" len="med"/>
            </a:ln>
            <a:effectLst/>
          </p:spPr>
        </p:cxnSp>
        <p:cxnSp>
          <p:nvCxnSpPr>
            <p:cNvPr id="157" name="Straight Connector 156">
              <a:extLst>
                <a:ext uri="{FF2B5EF4-FFF2-40B4-BE49-F238E27FC236}">
                  <a16:creationId xmlns:a16="http://schemas.microsoft.com/office/drawing/2014/main" id="{C74557E2-8DC3-493E-253F-D00EE8B68327}"/>
                </a:ext>
              </a:extLst>
            </p:cNvPr>
            <p:cNvCxnSpPr>
              <a:cxnSpLocks/>
            </p:cNvCxnSpPr>
            <p:nvPr/>
          </p:nvCxnSpPr>
          <p:spPr bwMode="auto">
            <a:xfrm>
              <a:off x="753313" y="4677990"/>
              <a:ext cx="842001" cy="0"/>
            </a:xfrm>
            <a:prstGeom prst="line">
              <a:avLst/>
            </a:prstGeom>
            <a:noFill/>
            <a:ln w="57150" cap="flat" cmpd="sng" algn="ctr">
              <a:solidFill>
                <a:schemeClr val="accent2"/>
              </a:solidFill>
              <a:prstDash val="solid"/>
              <a:round/>
              <a:headEnd type="none" w="med" len="med"/>
              <a:tailEnd type="none" w="med" len="med"/>
            </a:ln>
            <a:effectLst/>
          </p:spPr>
        </p:cxnSp>
        <p:cxnSp>
          <p:nvCxnSpPr>
            <p:cNvPr id="159" name="Straight Connector 158">
              <a:extLst>
                <a:ext uri="{FF2B5EF4-FFF2-40B4-BE49-F238E27FC236}">
                  <a16:creationId xmlns:a16="http://schemas.microsoft.com/office/drawing/2014/main" id="{D665D036-3628-506B-F813-89F10B0B66A9}"/>
                </a:ext>
              </a:extLst>
            </p:cNvPr>
            <p:cNvCxnSpPr>
              <a:cxnSpLocks/>
            </p:cNvCxnSpPr>
            <p:nvPr/>
          </p:nvCxnSpPr>
          <p:spPr bwMode="auto">
            <a:xfrm>
              <a:off x="761981" y="4754869"/>
              <a:ext cx="808254" cy="0"/>
            </a:xfrm>
            <a:prstGeom prst="line">
              <a:avLst/>
            </a:prstGeom>
            <a:noFill/>
            <a:ln w="57150" cap="flat" cmpd="sng" algn="ctr">
              <a:solidFill>
                <a:schemeClr val="accent2"/>
              </a:solidFill>
              <a:prstDash val="solid"/>
              <a:round/>
              <a:headEnd type="none" w="med" len="med"/>
              <a:tailEnd type="none" w="med" len="med"/>
            </a:ln>
            <a:effectLst/>
          </p:spPr>
        </p:cxnSp>
        <p:cxnSp>
          <p:nvCxnSpPr>
            <p:cNvPr id="161" name="Straight Connector 160">
              <a:extLst>
                <a:ext uri="{FF2B5EF4-FFF2-40B4-BE49-F238E27FC236}">
                  <a16:creationId xmlns:a16="http://schemas.microsoft.com/office/drawing/2014/main" id="{38ECA17B-D198-D6A1-5271-7AD92270E52C}"/>
                </a:ext>
              </a:extLst>
            </p:cNvPr>
            <p:cNvCxnSpPr>
              <a:cxnSpLocks/>
            </p:cNvCxnSpPr>
            <p:nvPr/>
          </p:nvCxnSpPr>
          <p:spPr bwMode="auto">
            <a:xfrm>
              <a:off x="753313" y="4831748"/>
              <a:ext cx="816922" cy="0"/>
            </a:xfrm>
            <a:prstGeom prst="line">
              <a:avLst/>
            </a:prstGeom>
            <a:noFill/>
            <a:ln w="57150" cap="flat" cmpd="sng" algn="ctr">
              <a:solidFill>
                <a:schemeClr val="accent6"/>
              </a:solidFill>
              <a:prstDash val="solid"/>
              <a:round/>
              <a:headEnd type="none" w="med" len="med"/>
              <a:tailEnd type="none" w="med" len="med"/>
            </a:ln>
            <a:effectLst/>
          </p:spPr>
        </p:cxnSp>
        <p:cxnSp>
          <p:nvCxnSpPr>
            <p:cNvPr id="163" name="Straight Connector 162">
              <a:extLst>
                <a:ext uri="{FF2B5EF4-FFF2-40B4-BE49-F238E27FC236}">
                  <a16:creationId xmlns:a16="http://schemas.microsoft.com/office/drawing/2014/main" id="{A804CB6A-BCF1-8F07-00D9-3C708D266FF3}"/>
                </a:ext>
              </a:extLst>
            </p:cNvPr>
            <p:cNvCxnSpPr>
              <a:cxnSpLocks/>
            </p:cNvCxnSpPr>
            <p:nvPr/>
          </p:nvCxnSpPr>
          <p:spPr bwMode="auto">
            <a:xfrm>
              <a:off x="753313" y="4908627"/>
              <a:ext cx="633030" cy="0"/>
            </a:xfrm>
            <a:prstGeom prst="line">
              <a:avLst/>
            </a:prstGeom>
            <a:noFill/>
            <a:ln w="57150" cap="flat" cmpd="sng" algn="ctr">
              <a:solidFill>
                <a:schemeClr val="accent2"/>
              </a:solidFill>
              <a:prstDash val="solid"/>
              <a:round/>
              <a:headEnd type="none" w="med" len="med"/>
              <a:tailEnd type="none" w="med" len="med"/>
            </a:ln>
            <a:effectLst/>
          </p:spPr>
        </p:cxnSp>
        <p:cxnSp>
          <p:nvCxnSpPr>
            <p:cNvPr id="165" name="Straight Connector 164">
              <a:extLst>
                <a:ext uri="{FF2B5EF4-FFF2-40B4-BE49-F238E27FC236}">
                  <a16:creationId xmlns:a16="http://schemas.microsoft.com/office/drawing/2014/main" id="{9049C719-241D-4041-5C97-C01FFBE254E5}"/>
                </a:ext>
              </a:extLst>
            </p:cNvPr>
            <p:cNvCxnSpPr>
              <a:cxnSpLocks/>
            </p:cNvCxnSpPr>
            <p:nvPr/>
          </p:nvCxnSpPr>
          <p:spPr bwMode="auto">
            <a:xfrm>
              <a:off x="753313" y="4985506"/>
              <a:ext cx="558909" cy="0"/>
            </a:xfrm>
            <a:prstGeom prst="line">
              <a:avLst/>
            </a:prstGeom>
            <a:noFill/>
            <a:ln w="57150" cap="flat" cmpd="sng" algn="ctr">
              <a:solidFill>
                <a:schemeClr val="accent6"/>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D92F3DAE-0836-F60B-59EF-F7133C566836}"/>
                </a:ext>
              </a:extLst>
            </p:cNvPr>
            <p:cNvCxnSpPr>
              <a:cxnSpLocks/>
            </p:cNvCxnSpPr>
            <p:nvPr/>
          </p:nvCxnSpPr>
          <p:spPr bwMode="auto">
            <a:xfrm>
              <a:off x="761981" y="5062385"/>
              <a:ext cx="520828" cy="0"/>
            </a:xfrm>
            <a:prstGeom prst="line">
              <a:avLst/>
            </a:prstGeom>
            <a:noFill/>
            <a:ln w="57150" cap="flat" cmpd="sng" algn="ctr">
              <a:solidFill>
                <a:schemeClr val="accent6"/>
              </a:solidFill>
              <a:prstDash val="solid"/>
              <a:round/>
              <a:headEnd type="none" w="med" len="med"/>
              <a:tailEnd type="none" w="med" len="med"/>
            </a:ln>
            <a:effectLst/>
          </p:spPr>
        </p:cxnSp>
        <p:cxnSp>
          <p:nvCxnSpPr>
            <p:cNvPr id="169" name="Straight Connector 168">
              <a:extLst>
                <a:ext uri="{FF2B5EF4-FFF2-40B4-BE49-F238E27FC236}">
                  <a16:creationId xmlns:a16="http://schemas.microsoft.com/office/drawing/2014/main" id="{0C0EFD92-547F-8736-B917-201ABA1F5BDF}"/>
                </a:ext>
              </a:extLst>
            </p:cNvPr>
            <p:cNvCxnSpPr>
              <a:cxnSpLocks/>
            </p:cNvCxnSpPr>
            <p:nvPr/>
          </p:nvCxnSpPr>
          <p:spPr bwMode="auto">
            <a:xfrm>
              <a:off x="753313" y="5139264"/>
              <a:ext cx="431505" cy="0"/>
            </a:xfrm>
            <a:prstGeom prst="line">
              <a:avLst/>
            </a:prstGeom>
            <a:noFill/>
            <a:ln w="57150" cap="flat" cmpd="sng" algn="ctr">
              <a:solidFill>
                <a:schemeClr val="accent6"/>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0CAB4F18-2785-53EB-08C5-E28DF6386DCA}"/>
                </a:ext>
              </a:extLst>
            </p:cNvPr>
            <p:cNvCxnSpPr>
              <a:cxnSpLocks/>
            </p:cNvCxnSpPr>
            <p:nvPr/>
          </p:nvCxnSpPr>
          <p:spPr bwMode="auto">
            <a:xfrm>
              <a:off x="753313" y="5216143"/>
              <a:ext cx="287951" cy="0"/>
            </a:xfrm>
            <a:prstGeom prst="line">
              <a:avLst/>
            </a:prstGeom>
            <a:noFill/>
            <a:ln w="57150" cap="flat" cmpd="sng" algn="ctr">
              <a:solidFill>
                <a:schemeClr val="accent6"/>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7A8BB838-4577-094B-2C94-B2D05BDCF549}"/>
                </a:ext>
              </a:extLst>
            </p:cNvPr>
            <p:cNvCxnSpPr>
              <a:cxnSpLocks/>
            </p:cNvCxnSpPr>
            <p:nvPr/>
          </p:nvCxnSpPr>
          <p:spPr bwMode="auto">
            <a:xfrm>
              <a:off x="744645" y="5293022"/>
              <a:ext cx="217758" cy="0"/>
            </a:xfrm>
            <a:prstGeom prst="line">
              <a:avLst/>
            </a:prstGeom>
            <a:noFill/>
            <a:ln w="57150" cap="flat" cmpd="sng" algn="ctr">
              <a:solidFill>
                <a:schemeClr val="accent6"/>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272A447A-0FAE-B9BB-CF7D-4B9707E51DF8}"/>
                </a:ext>
              </a:extLst>
            </p:cNvPr>
            <p:cNvCxnSpPr>
              <a:cxnSpLocks/>
            </p:cNvCxnSpPr>
            <p:nvPr/>
          </p:nvCxnSpPr>
          <p:spPr bwMode="auto">
            <a:xfrm>
              <a:off x="744645" y="5369901"/>
              <a:ext cx="159511" cy="0"/>
            </a:xfrm>
            <a:prstGeom prst="line">
              <a:avLst/>
            </a:prstGeom>
            <a:noFill/>
            <a:ln w="57150" cap="flat" cmpd="sng" algn="ctr">
              <a:solidFill>
                <a:schemeClr val="accent6"/>
              </a:solidFill>
              <a:prstDash val="solid"/>
              <a:round/>
              <a:headEnd type="none" w="med" len="med"/>
              <a:tailEnd type="none" w="med" len="med"/>
            </a:ln>
            <a:effectLst/>
          </p:spPr>
        </p:cxnSp>
        <p:cxnSp>
          <p:nvCxnSpPr>
            <p:cNvPr id="177" name="Straight Connector 176">
              <a:extLst>
                <a:ext uri="{FF2B5EF4-FFF2-40B4-BE49-F238E27FC236}">
                  <a16:creationId xmlns:a16="http://schemas.microsoft.com/office/drawing/2014/main" id="{D727FDB3-1BA0-16E9-362A-E25F59CCDCE9}"/>
                </a:ext>
              </a:extLst>
            </p:cNvPr>
            <p:cNvCxnSpPr>
              <a:cxnSpLocks/>
            </p:cNvCxnSpPr>
            <p:nvPr/>
          </p:nvCxnSpPr>
          <p:spPr bwMode="auto">
            <a:xfrm>
              <a:off x="753313" y="5446780"/>
              <a:ext cx="130098" cy="0"/>
            </a:xfrm>
            <a:prstGeom prst="line">
              <a:avLst/>
            </a:prstGeom>
            <a:noFill/>
            <a:ln w="57150" cap="flat" cmpd="sng" algn="ctr">
              <a:solidFill>
                <a:schemeClr val="accent6"/>
              </a:solidFill>
              <a:prstDash val="solid"/>
              <a:round/>
              <a:headEnd type="none" w="med" len="med"/>
              <a:tailEnd type="none" w="med" len="med"/>
            </a:ln>
            <a:effectLst/>
          </p:spPr>
        </p:cxnSp>
        <p:cxnSp>
          <p:nvCxnSpPr>
            <p:cNvPr id="179" name="Straight Connector 178">
              <a:extLst>
                <a:ext uri="{FF2B5EF4-FFF2-40B4-BE49-F238E27FC236}">
                  <a16:creationId xmlns:a16="http://schemas.microsoft.com/office/drawing/2014/main" id="{21D8B9EB-D084-A8C0-2CD9-70712E210712}"/>
                </a:ext>
              </a:extLst>
            </p:cNvPr>
            <p:cNvCxnSpPr>
              <a:cxnSpLocks/>
            </p:cNvCxnSpPr>
            <p:nvPr/>
          </p:nvCxnSpPr>
          <p:spPr bwMode="auto">
            <a:xfrm>
              <a:off x="754238" y="5523674"/>
              <a:ext cx="51821" cy="0"/>
            </a:xfrm>
            <a:prstGeom prst="line">
              <a:avLst/>
            </a:prstGeom>
            <a:noFill/>
            <a:ln w="57150" cap="flat" cmpd="sng" algn="ctr">
              <a:solidFill>
                <a:schemeClr val="accent2"/>
              </a:solidFill>
              <a:prstDash val="solid"/>
              <a:round/>
              <a:headEnd type="none" w="med" len="med"/>
              <a:tailEnd type="none" w="med" len="med"/>
            </a:ln>
            <a:effectLst/>
          </p:spPr>
        </p:cxnSp>
      </p:grpSp>
      <p:sp>
        <p:nvSpPr>
          <p:cNvPr id="2" name="Title 1">
            <a:extLst>
              <a:ext uri="{FF2B5EF4-FFF2-40B4-BE49-F238E27FC236}">
                <a16:creationId xmlns:a16="http://schemas.microsoft.com/office/drawing/2014/main" id="{7DC45787-9316-B9CA-CD94-EEF2440ADBF4}"/>
              </a:ext>
            </a:extLst>
          </p:cNvPr>
          <p:cNvSpPr>
            <a:spLocks noGrp="1"/>
          </p:cNvSpPr>
          <p:nvPr>
            <p:ph type="title"/>
          </p:nvPr>
        </p:nvSpPr>
        <p:spPr/>
        <p:txBody>
          <a:bodyPr/>
          <a:lstStyle/>
          <a:p>
            <a:r>
              <a:rPr lang="en-US" b="1" dirty="0">
                <a:latin typeface="Calibri" panose="020F0502020204030204" pitchFamily="34" charset="0"/>
                <a:cs typeface="Calibri" panose="020F0502020204030204" pitchFamily="34" charset="0"/>
              </a:rPr>
              <a:t>AUGMENT-101: Revumenib Induces Rapid Response</a:t>
            </a:r>
            <a:endParaRPr lang="en-US" dirty="0"/>
          </a:p>
        </p:txBody>
      </p:sp>
      <p:sp>
        <p:nvSpPr>
          <p:cNvPr id="3" name="Freeform: Shape 2">
            <a:extLst>
              <a:ext uri="{FF2B5EF4-FFF2-40B4-BE49-F238E27FC236}">
                <a16:creationId xmlns:a16="http://schemas.microsoft.com/office/drawing/2014/main" id="{5ADA62AC-2A75-A16A-C25F-0AFE74ED34F6}"/>
              </a:ext>
            </a:extLst>
          </p:cNvPr>
          <p:cNvSpPr/>
          <p:nvPr/>
        </p:nvSpPr>
        <p:spPr bwMode="auto">
          <a:xfrm>
            <a:off x="753314" y="1634549"/>
            <a:ext cx="6978814" cy="3951345"/>
          </a:xfrm>
          <a:custGeom>
            <a:avLst/>
            <a:gdLst>
              <a:gd name="connsiteX0" fmla="*/ 0 w 6978814"/>
              <a:gd name="connsiteY0" fmla="*/ 0 h 3951345"/>
              <a:gd name="connsiteX1" fmla="*/ 0 w 6978814"/>
              <a:gd name="connsiteY1" fmla="*/ 3951345 h 3951345"/>
              <a:gd name="connsiteX2" fmla="*/ 6978814 w 6978814"/>
              <a:gd name="connsiteY2" fmla="*/ 3951345 h 3951345"/>
            </a:gdLst>
            <a:ahLst/>
            <a:cxnLst>
              <a:cxn ang="0">
                <a:pos x="connsiteX0" y="connsiteY0"/>
              </a:cxn>
              <a:cxn ang="0">
                <a:pos x="connsiteX1" y="connsiteY1"/>
              </a:cxn>
              <a:cxn ang="0">
                <a:pos x="connsiteX2" y="connsiteY2"/>
              </a:cxn>
            </a:cxnLst>
            <a:rect l="l" t="t" r="r" b="b"/>
            <a:pathLst>
              <a:path w="6978814" h="3951345">
                <a:moveTo>
                  <a:pt x="0" y="0"/>
                </a:moveTo>
                <a:lnTo>
                  <a:pt x="0" y="3951345"/>
                </a:lnTo>
                <a:lnTo>
                  <a:pt x="6978814" y="3951345"/>
                </a:lnTo>
              </a:path>
            </a:pathLst>
          </a:custGeom>
          <a:noFill/>
          <a:ln w="28575">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grpSp>
        <p:nvGrpSpPr>
          <p:cNvPr id="6" name="Group 5">
            <a:extLst>
              <a:ext uri="{FF2B5EF4-FFF2-40B4-BE49-F238E27FC236}">
                <a16:creationId xmlns:a16="http://schemas.microsoft.com/office/drawing/2014/main" id="{0EB6C0C7-C361-A09E-2D4B-D36901F9E14A}"/>
              </a:ext>
            </a:extLst>
          </p:cNvPr>
          <p:cNvGrpSpPr/>
          <p:nvPr/>
        </p:nvGrpSpPr>
        <p:grpSpPr>
          <a:xfrm>
            <a:off x="753314" y="5595234"/>
            <a:ext cx="6978814" cy="48915"/>
            <a:chOff x="753314" y="5595234"/>
            <a:chExt cx="6978814" cy="48915"/>
          </a:xfrm>
        </p:grpSpPr>
        <p:grpSp>
          <p:nvGrpSpPr>
            <p:cNvPr id="36" name="Group 35">
              <a:extLst>
                <a:ext uri="{FF2B5EF4-FFF2-40B4-BE49-F238E27FC236}">
                  <a16:creationId xmlns:a16="http://schemas.microsoft.com/office/drawing/2014/main" id="{82729858-0ED0-214C-A98D-8CC80A91BC36}"/>
                </a:ext>
              </a:extLst>
            </p:cNvPr>
            <p:cNvGrpSpPr/>
            <p:nvPr/>
          </p:nvGrpSpPr>
          <p:grpSpPr>
            <a:xfrm rot="16200000">
              <a:off x="3641847" y="2709897"/>
              <a:ext cx="45719" cy="5822785"/>
              <a:chOff x="7044445" y="2597284"/>
              <a:chExt cx="68093" cy="2636197"/>
            </a:xfrm>
          </p:grpSpPr>
          <p:cxnSp>
            <p:nvCxnSpPr>
              <p:cNvPr id="37" name="Straight Connector 36">
                <a:extLst>
                  <a:ext uri="{FF2B5EF4-FFF2-40B4-BE49-F238E27FC236}">
                    <a16:creationId xmlns:a16="http://schemas.microsoft.com/office/drawing/2014/main" id="{45D8E5FE-7FD0-88E0-F31A-1FA03A9E1623}"/>
                  </a:ext>
                </a:extLst>
              </p:cNvPr>
              <p:cNvCxnSpPr>
                <a:cxnSpLocks/>
              </p:cNvCxnSpPr>
              <p:nvPr/>
            </p:nvCxnSpPr>
            <p:spPr bwMode="auto">
              <a:xfrm>
                <a:off x="7044445" y="2597284"/>
                <a:ext cx="68093"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ECF6C949-808D-29E7-42DA-76AB06D95A5A}"/>
                  </a:ext>
                </a:extLst>
              </p:cNvPr>
              <p:cNvCxnSpPr>
                <a:cxnSpLocks/>
              </p:cNvCxnSpPr>
              <p:nvPr/>
            </p:nvCxnSpPr>
            <p:spPr bwMode="auto">
              <a:xfrm>
                <a:off x="7044445" y="2860904"/>
                <a:ext cx="68093"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2D0D8F99-2ABA-3784-1835-158A8F20A684}"/>
                  </a:ext>
                </a:extLst>
              </p:cNvPr>
              <p:cNvCxnSpPr>
                <a:cxnSpLocks/>
              </p:cNvCxnSpPr>
              <p:nvPr/>
            </p:nvCxnSpPr>
            <p:spPr bwMode="auto">
              <a:xfrm>
                <a:off x="7044445" y="3124524"/>
                <a:ext cx="68093"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F695A79C-1993-46F4-72BE-D5655EBDA9E0}"/>
                  </a:ext>
                </a:extLst>
              </p:cNvPr>
              <p:cNvCxnSpPr>
                <a:cxnSpLocks/>
              </p:cNvCxnSpPr>
              <p:nvPr/>
            </p:nvCxnSpPr>
            <p:spPr bwMode="auto">
              <a:xfrm>
                <a:off x="7044445" y="3388144"/>
                <a:ext cx="68093"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2B264D3C-A7E1-5807-2F2E-9048BA1C2149}"/>
                  </a:ext>
                </a:extLst>
              </p:cNvPr>
              <p:cNvCxnSpPr>
                <a:cxnSpLocks/>
              </p:cNvCxnSpPr>
              <p:nvPr/>
            </p:nvCxnSpPr>
            <p:spPr bwMode="auto">
              <a:xfrm>
                <a:off x="7044445" y="3651764"/>
                <a:ext cx="68093"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1D032B73-7670-EE81-D95D-DB192AD56689}"/>
                  </a:ext>
                </a:extLst>
              </p:cNvPr>
              <p:cNvCxnSpPr>
                <a:cxnSpLocks/>
              </p:cNvCxnSpPr>
              <p:nvPr/>
            </p:nvCxnSpPr>
            <p:spPr bwMode="auto">
              <a:xfrm>
                <a:off x="7044445" y="3915384"/>
                <a:ext cx="68093"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D3186A89-D2A2-F7CC-51E3-4EC3407B2084}"/>
                  </a:ext>
                </a:extLst>
              </p:cNvPr>
              <p:cNvCxnSpPr>
                <a:cxnSpLocks/>
              </p:cNvCxnSpPr>
              <p:nvPr/>
            </p:nvCxnSpPr>
            <p:spPr bwMode="auto">
              <a:xfrm>
                <a:off x="7044445" y="4179004"/>
                <a:ext cx="68093"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46755B38-141F-62FF-4B53-8D825E5BA23D}"/>
                  </a:ext>
                </a:extLst>
              </p:cNvPr>
              <p:cNvCxnSpPr>
                <a:cxnSpLocks/>
              </p:cNvCxnSpPr>
              <p:nvPr/>
            </p:nvCxnSpPr>
            <p:spPr bwMode="auto">
              <a:xfrm>
                <a:off x="7044445" y="4442624"/>
                <a:ext cx="68093"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848E3EB5-7580-FA95-DFF7-91EE696A5386}"/>
                  </a:ext>
                </a:extLst>
              </p:cNvPr>
              <p:cNvCxnSpPr>
                <a:cxnSpLocks/>
              </p:cNvCxnSpPr>
              <p:nvPr/>
            </p:nvCxnSpPr>
            <p:spPr bwMode="auto">
              <a:xfrm>
                <a:off x="7044445" y="4706244"/>
                <a:ext cx="68093"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F0C6969F-27B6-D1F6-1B09-09980206E225}"/>
                  </a:ext>
                </a:extLst>
              </p:cNvPr>
              <p:cNvCxnSpPr>
                <a:cxnSpLocks/>
              </p:cNvCxnSpPr>
              <p:nvPr/>
            </p:nvCxnSpPr>
            <p:spPr bwMode="auto">
              <a:xfrm>
                <a:off x="7044445" y="4969864"/>
                <a:ext cx="68093"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DE2826AD-8C18-F415-68B6-130C5AC55667}"/>
                  </a:ext>
                </a:extLst>
              </p:cNvPr>
              <p:cNvCxnSpPr>
                <a:cxnSpLocks/>
              </p:cNvCxnSpPr>
              <p:nvPr/>
            </p:nvCxnSpPr>
            <p:spPr bwMode="auto">
              <a:xfrm>
                <a:off x="7044445" y="5233481"/>
                <a:ext cx="68093" cy="0"/>
              </a:xfrm>
              <a:prstGeom prst="line">
                <a:avLst/>
              </a:prstGeom>
              <a:noFill/>
              <a:ln w="28575" cap="flat" cmpd="sng" algn="ctr">
                <a:solidFill>
                  <a:schemeClr val="bg1"/>
                </a:solidFill>
                <a:prstDash val="solid"/>
                <a:round/>
                <a:headEnd type="none" w="med" len="med"/>
                <a:tailEnd type="none" w="med" len="med"/>
              </a:ln>
              <a:effectLst/>
            </p:spPr>
          </p:cxnSp>
        </p:grpSp>
        <p:grpSp>
          <p:nvGrpSpPr>
            <p:cNvPr id="5" name="Group 4">
              <a:extLst>
                <a:ext uri="{FF2B5EF4-FFF2-40B4-BE49-F238E27FC236}">
                  <a16:creationId xmlns:a16="http://schemas.microsoft.com/office/drawing/2014/main" id="{3F123CBD-983E-C0E7-66B1-89615B8CD1AD}"/>
                </a:ext>
              </a:extLst>
            </p:cNvPr>
            <p:cNvGrpSpPr/>
            <p:nvPr/>
          </p:nvGrpSpPr>
          <p:grpSpPr>
            <a:xfrm>
              <a:off x="7149855" y="5595234"/>
              <a:ext cx="582273" cy="45719"/>
              <a:chOff x="6146227" y="5750829"/>
              <a:chExt cx="582273" cy="45719"/>
            </a:xfrm>
          </p:grpSpPr>
          <p:cxnSp>
            <p:nvCxnSpPr>
              <p:cNvPr id="48" name="Straight Connector 47">
                <a:extLst>
                  <a:ext uri="{FF2B5EF4-FFF2-40B4-BE49-F238E27FC236}">
                    <a16:creationId xmlns:a16="http://schemas.microsoft.com/office/drawing/2014/main" id="{B034CC11-D536-56DC-7D40-CA36D02BE0D1}"/>
                  </a:ext>
                </a:extLst>
              </p:cNvPr>
              <p:cNvCxnSpPr>
                <a:cxnSpLocks/>
              </p:cNvCxnSpPr>
              <p:nvPr/>
            </p:nvCxnSpPr>
            <p:spPr bwMode="auto">
              <a:xfrm rot="16200000">
                <a:off x="6123367" y="5773689"/>
                <a:ext cx="45719"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66EFFA9D-111D-9B03-1B7A-4140A42C8C1C}"/>
                  </a:ext>
                </a:extLst>
              </p:cNvPr>
              <p:cNvCxnSpPr>
                <a:cxnSpLocks/>
              </p:cNvCxnSpPr>
              <p:nvPr/>
            </p:nvCxnSpPr>
            <p:spPr bwMode="auto">
              <a:xfrm rot="16200000">
                <a:off x="6705640" y="5773689"/>
                <a:ext cx="45719" cy="0"/>
              </a:xfrm>
              <a:prstGeom prst="line">
                <a:avLst/>
              </a:prstGeom>
              <a:noFill/>
              <a:ln w="28575" cap="flat" cmpd="sng" algn="ctr">
                <a:solidFill>
                  <a:schemeClr val="bg1"/>
                </a:solidFill>
                <a:prstDash val="solid"/>
                <a:round/>
                <a:headEnd type="none" w="med" len="med"/>
                <a:tailEnd type="none" w="med" len="med"/>
              </a:ln>
              <a:effectLst/>
            </p:spPr>
          </p:cxnSp>
        </p:grpSp>
      </p:grpSp>
      <p:sp>
        <p:nvSpPr>
          <p:cNvPr id="7" name="TextBox 6">
            <a:extLst>
              <a:ext uri="{FF2B5EF4-FFF2-40B4-BE49-F238E27FC236}">
                <a16:creationId xmlns:a16="http://schemas.microsoft.com/office/drawing/2014/main" id="{BB35B9A7-395E-3777-F31E-E60533B32424}"/>
              </a:ext>
            </a:extLst>
          </p:cNvPr>
          <p:cNvSpPr txBox="1"/>
          <p:nvPr/>
        </p:nvSpPr>
        <p:spPr bwMode="auto">
          <a:xfrm>
            <a:off x="602470" y="558589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50" name="TextBox 49">
            <a:extLst>
              <a:ext uri="{FF2B5EF4-FFF2-40B4-BE49-F238E27FC236}">
                <a16:creationId xmlns:a16="http://schemas.microsoft.com/office/drawing/2014/main" id="{C2E211A3-584B-13CA-A166-CD16424ED90F}"/>
              </a:ext>
            </a:extLst>
          </p:cNvPr>
          <p:cNvSpPr txBox="1"/>
          <p:nvPr/>
        </p:nvSpPr>
        <p:spPr bwMode="auto">
          <a:xfrm>
            <a:off x="1180484" y="559523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51" name="TextBox 50">
            <a:extLst>
              <a:ext uri="{FF2B5EF4-FFF2-40B4-BE49-F238E27FC236}">
                <a16:creationId xmlns:a16="http://schemas.microsoft.com/office/drawing/2014/main" id="{D0B8339F-ED86-2F05-F9D1-465E723CCBB4}"/>
              </a:ext>
            </a:extLst>
          </p:cNvPr>
          <p:cNvSpPr txBox="1"/>
          <p:nvPr/>
        </p:nvSpPr>
        <p:spPr bwMode="auto">
          <a:xfrm>
            <a:off x="1767027" y="558589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52" name="TextBox 51">
            <a:extLst>
              <a:ext uri="{FF2B5EF4-FFF2-40B4-BE49-F238E27FC236}">
                <a16:creationId xmlns:a16="http://schemas.microsoft.com/office/drawing/2014/main" id="{0F54DAF7-509C-A694-DFBA-B1016A492E99}"/>
              </a:ext>
            </a:extLst>
          </p:cNvPr>
          <p:cNvSpPr txBox="1"/>
          <p:nvPr/>
        </p:nvSpPr>
        <p:spPr bwMode="auto">
          <a:xfrm>
            <a:off x="2345041" y="559523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53" name="TextBox 52">
            <a:extLst>
              <a:ext uri="{FF2B5EF4-FFF2-40B4-BE49-F238E27FC236}">
                <a16:creationId xmlns:a16="http://schemas.microsoft.com/office/drawing/2014/main" id="{87010C2B-10FA-B416-DA07-B618A23496C3}"/>
              </a:ext>
            </a:extLst>
          </p:cNvPr>
          <p:cNvSpPr txBox="1"/>
          <p:nvPr/>
        </p:nvSpPr>
        <p:spPr bwMode="auto">
          <a:xfrm>
            <a:off x="2937986" y="559523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54" name="TextBox 53">
            <a:extLst>
              <a:ext uri="{FF2B5EF4-FFF2-40B4-BE49-F238E27FC236}">
                <a16:creationId xmlns:a16="http://schemas.microsoft.com/office/drawing/2014/main" id="{D8357604-B9EA-F9F0-D19A-E7F8FBC7DD49}"/>
              </a:ext>
            </a:extLst>
          </p:cNvPr>
          <p:cNvSpPr txBox="1"/>
          <p:nvPr/>
        </p:nvSpPr>
        <p:spPr bwMode="auto">
          <a:xfrm>
            <a:off x="3516000" y="560457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55" name="TextBox 54">
            <a:extLst>
              <a:ext uri="{FF2B5EF4-FFF2-40B4-BE49-F238E27FC236}">
                <a16:creationId xmlns:a16="http://schemas.microsoft.com/office/drawing/2014/main" id="{2B3E4812-6587-EE0F-A750-2244266F873E}"/>
              </a:ext>
            </a:extLst>
          </p:cNvPr>
          <p:cNvSpPr txBox="1"/>
          <p:nvPr/>
        </p:nvSpPr>
        <p:spPr bwMode="auto">
          <a:xfrm>
            <a:off x="4102543" y="559523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56" name="TextBox 55">
            <a:extLst>
              <a:ext uri="{FF2B5EF4-FFF2-40B4-BE49-F238E27FC236}">
                <a16:creationId xmlns:a16="http://schemas.microsoft.com/office/drawing/2014/main" id="{A26BFF0F-E656-31DE-052E-6E8EF6BB366B}"/>
              </a:ext>
            </a:extLst>
          </p:cNvPr>
          <p:cNvSpPr txBox="1"/>
          <p:nvPr/>
        </p:nvSpPr>
        <p:spPr bwMode="auto">
          <a:xfrm>
            <a:off x="4680557" y="560457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a:t>
            </a:r>
          </a:p>
        </p:txBody>
      </p:sp>
      <p:sp>
        <p:nvSpPr>
          <p:cNvPr id="57" name="TextBox 56">
            <a:extLst>
              <a:ext uri="{FF2B5EF4-FFF2-40B4-BE49-F238E27FC236}">
                <a16:creationId xmlns:a16="http://schemas.microsoft.com/office/drawing/2014/main" id="{1100AF79-8CEB-97FF-1D2B-A2E5176F524E}"/>
              </a:ext>
            </a:extLst>
          </p:cNvPr>
          <p:cNvSpPr txBox="1"/>
          <p:nvPr/>
        </p:nvSpPr>
        <p:spPr bwMode="auto">
          <a:xfrm>
            <a:off x="5258571" y="5576418"/>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58" name="TextBox 57">
            <a:extLst>
              <a:ext uri="{FF2B5EF4-FFF2-40B4-BE49-F238E27FC236}">
                <a16:creationId xmlns:a16="http://schemas.microsoft.com/office/drawing/2014/main" id="{90159EC0-C144-DAFF-F0E2-A5A55801AE69}"/>
              </a:ext>
            </a:extLst>
          </p:cNvPr>
          <p:cNvSpPr txBox="1"/>
          <p:nvPr/>
        </p:nvSpPr>
        <p:spPr bwMode="auto">
          <a:xfrm>
            <a:off x="5851516" y="5576418"/>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59" name="TextBox 58">
            <a:extLst>
              <a:ext uri="{FF2B5EF4-FFF2-40B4-BE49-F238E27FC236}">
                <a16:creationId xmlns:a16="http://schemas.microsoft.com/office/drawing/2014/main" id="{5730D8E5-C6CB-DED3-1841-BF911B5DD48A}"/>
              </a:ext>
            </a:extLst>
          </p:cNvPr>
          <p:cNvSpPr txBox="1"/>
          <p:nvPr/>
        </p:nvSpPr>
        <p:spPr bwMode="auto">
          <a:xfrm>
            <a:off x="6371021" y="558575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60" name="TextBox 59">
            <a:extLst>
              <a:ext uri="{FF2B5EF4-FFF2-40B4-BE49-F238E27FC236}">
                <a16:creationId xmlns:a16="http://schemas.microsoft.com/office/drawing/2014/main" id="{4BCC3FF5-DDC9-F2F5-0A58-FAC2058C5454}"/>
              </a:ext>
            </a:extLst>
          </p:cNvPr>
          <p:cNvSpPr txBox="1"/>
          <p:nvPr/>
        </p:nvSpPr>
        <p:spPr bwMode="auto">
          <a:xfrm>
            <a:off x="6957564" y="557641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a:t>
            </a:r>
          </a:p>
        </p:txBody>
      </p:sp>
      <p:sp>
        <p:nvSpPr>
          <p:cNvPr id="61" name="TextBox 60">
            <a:extLst>
              <a:ext uri="{FF2B5EF4-FFF2-40B4-BE49-F238E27FC236}">
                <a16:creationId xmlns:a16="http://schemas.microsoft.com/office/drawing/2014/main" id="{854D7AC9-B3CD-228E-CF20-E8A8B914BD81}"/>
              </a:ext>
            </a:extLst>
          </p:cNvPr>
          <p:cNvSpPr txBox="1"/>
          <p:nvPr/>
        </p:nvSpPr>
        <p:spPr bwMode="auto">
          <a:xfrm>
            <a:off x="7535578" y="558575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62" name="TextBox 61">
            <a:extLst>
              <a:ext uri="{FF2B5EF4-FFF2-40B4-BE49-F238E27FC236}">
                <a16:creationId xmlns:a16="http://schemas.microsoft.com/office/drawing/2014/main" id="{D8055F6F-0213-D455-4A2C-AC7B99729214}"/>
              </a:ext>
            </a:extLst>
          </p:cNvPr>
          <p:cNvSpPr txBox="1"/>
          <p:nvPr/>
        </p:nvSpPr>
        <p:spPr bwMode="auto">
          <a:xfrm>
            <a:off x="2826252" y="5916592"/>
            <a:ext cx="284385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Duration of Treatment (Mo)</a:t>
            </a:r>
          </a:p>
        </p:txBody>
      </p:sp>
      <p:sp>
        <p:nvSpPr>
          <p:cNvPr id="63" name="TextBox 62">
            <a:extLst>
              <a:ext uri="{FF2B5EF4-FFF2-40B4-BE49-F238E27FC236}">
                <a16:creationId xmlns:a16="http://schemas.microsoft.com/office/drawing/2014/main" id="{AA980254-7167-9D12-96E5-B8F98AD447BE}"/>
              </a:ext>
            </a:extLst>
          </p:cNvPr>
          <p:cNvSpPr txBox="1"/>
          <p:nvPr/>
        </p:nvSpPr>
        <p:spPr bwMode="auto">
          <a:xfrm>
            <a:off x="3144569" y="3295975"/>
            <a:ext cx="4726679"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MLL-r</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NPM1c</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CR/CRh/CRp</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Progressive disease/no response</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Ongoing at data cutoff</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Received HSCT</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Adverse event</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Subject withdrew consent for treatment</a:t>
            </a:r>
          </a:p>
          <a:p>
            <a:pPr marL="0" marR="0" lvl="0" indent="0" algn="l" defTabSz="914400" rtl="0" eaLnBrk="1" fontAlgn="auto" latinLnBrk="0" hangingPunct="1">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Subject withdrew consent for treatment and follow-up</a:t>
            </a:r>
          </a:p>
        </p:txBody>
      </p:sp>
      <p:grpSp>
        <p:nvGrpSpPr>
          <p:cNvPr id="75" name="Group 74">
            <a:extLst>
              <a:ext uri="{FF2B5EF4-FFF2-40B4-BE49-F238E27FC236}">
                <a16:creationId xmlns:a16="http://schemas.microsoft.com/office/drawing/2014/main" id="{4FCF7DA1-9DF3-4E04-AFE9-A856CFC39465}"/>
              </a:ext>
            </a:extLst>
          </p:cNvPr>
          <p:cNvGrpSpPr/>
          <p:nvPr/>
        </p:nvGrpSpPr>
        <p:grpSpPr>
          <a:xfrm>
            <a:off x="2913581" y="3472609"/>
            <a:ext cx="287258" cy="1992796"/>
            <a:chOff x="5762838" y="2040014"/>
            <a:chExt cx="287258" cy="1992796"/>
          </a:xfrm>
        </p:grpSpPr>
        <p:cxnSp>
          <p:nvCxnSpPr>
            <p:cNvPr id="65" name="Straight Connector 64">
              <a:extLst>
                <a:ext uri="{FF2B5EF4-FFF2-40B4-BE49-F238E27FC236}">
                  <a16:creationId xmlns:a16="http://schemas.microsoft.com/office/drawing/2014/main" id="{854AF2D1-9647-D85A-B39D-EACE75F10A8B}"/>
                </a:ext>
              </a:extLst>
            </p:cNvPr>
            <p:cNvCxnSpPr>
              <a:cxnSpLocks/>
            </p:cNvCxnSpPr>
            <p:nvPr/>
          </p:nvCxnSpPr>
          <p:spPr bwMode="auto">
            <a:xfrm>
              <a:off x="5797697" y="2040014"/>
              <a:ext cx="217540" cy="0"/>
            </a:xfrm>
            <a:prstGeom prst="line">
              <a:avLst/>
            </a:prstGeom>
            <a:noFill/>
            <a:ln w="57150" cap="flat" cmpd="sng" algn="ctr">
              <a:solidFill>
                <a:schemeClr val="accent6"/>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7ADAA9C5-0776-3308-602C-26136C41E7A1}"/>
                </a:ext>
              </a:extLst>
            </p:cNvPr>
            <p:cNvCxnSpPr>
              <a:cxnSpLocks/>
            </p:cNvCxnSpPr>
            <p:nvPr/>
          </p:nvCxnSpPr>
          <p:spPr bwMode="auto">
            <a:xfrm>
              <a:off x="5797697" y="2283713"/>
              <a:ext cx="217540" cy="0"/>
            </a:xfrm>
            <a:prstGeom prst="line">
              <a:avLst/>
            </a:prstGeom>
            <a:noFill/>
            <a:ln w="57150" cap="flat" cmpd="sng" algn="ctr">
              <a:solidFill>
                <a:schemeClr val="accent2"/>
              </a:solidFill>
              <a:prstDash val="solid"/>
              <a:round/>
              <a:headEnd type="none" w="med" len="med"/>
              <a:tailEnd type="none" w="med" len="med"/>
            </a:ln>
            <a:effectLst/>
          </p:spPr>
        </p:cxnSp>
        <p:sp>
          <p:nvSpPr>
            <p:cNvPr id="67" name="Diamond 66">
              <a:extLst>
                <a:ext uri="{FF2B5EF4-FFF2-40B4-BE49-F238E27FC236}">
                  <a16:creationId xmlns:a16="http://schemas.microsoft.com/office/drawing/2014/main" id="{5A13D3A4-36E0-AAB5-5A48-B5D86B5AD94E}"/>
                </a:ext>
              </a:extLst>
            </p:cNvPr>
            <p:cNvSpPr/>
            <p:nvPr/>
          </p:nvSpPr>
          <p:spPr bwMode="auto">
            <a:xfrm>
              <a:off x="5852679" y="2478623"/>
              <a:ext cx="107577" cy="107577"/>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8" name="Oval 67">
              <a:extLst>
                <a:ext uri="{FF2B5EF4-FFF2-40B4-BE49-F238E27FC236}">
                  <a16:creationId xmlns:a16="http://schemas.microsoft.com/office/drawing/2014/main" id="{DDA778DC-8B75-1CAB-1BCC-70122EA3F3C5}"/>
                </a:ext>
              </a:extLst>
            </p:cNvPr>
            <p:cNvSpPr/>
            <p:nvPr/>
          </p:nvSpPr>
          <p:spPr bwMode="auto">
            <a:xfrm>
              <a:off x="5858643" y="2712384"/>
              <a:ext cx="95649" cy="95649"/>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 name="TextBox 68">
              <a:extLst>
                <a:ext uri="{FF2B5EF4-FFF2-40B4-BE49-F238E27FC236}">
                  <a16:creationId xmlns:a16="http://schemas.microsoft.com/office/drawing/2014/main" id="{F79BD724-EFB8-7536-C78E-E219F7D4CBA1}"/>
                </a:ext>
              </a:extLst>
            </p:cNvPr>
            <p:cNvSpPr txBox="1"/>
            <p:nvPr/>
          </p:nvSpPr>
          <p:spPr bwMode="auto">
            <a:xfrm>
              <a:off x="5762838" y="2827292"/>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&gt;</a:t>
              </a:r>
            </a:p>
          </p:txBody>
        </p:sp>
        <p:sp>
          <p:nvSpPr>
            <p:cNvPr id="70" name="Rectangle 69">
              <a:extLst>
                <a:ext uri="{FF2B5EF4-FFF2-40B4-BE49-F238E27FC236}">
                  <a16:creationId xmlns:a16="http://schemas.microsoft.com/office/drawing/2014/main" id="{225EF349-4247-A00D-F857-3A5773F3151A}"/>
                </a:ext>
              </a:extLst>
            </p:cNvPr>
            <p:cNvSpPr/>
            <p:nvPr/>
          </p:nvSpPr>
          <p:spPr bwMode="auto">
            <a:xfrm>
              <a:off x="5855685" y="3199524"/>
              <a:ext cx="101564" cy="101564"/>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 name="Pentagon 70">
              <a:extLst>
                <a:ext uri="{FF2B5EF4-FFF2-40B4-BE49-F238E27FC236}">
                  <a16:creationId xmlns:a16="http://schemas.microsoft.com/office/drawing/2014/main" id="{B9D98D82-2611-F7CA-21B3-9AD95474DCA7}"/>
                </a:ext>
              </a:extLst>
            </p:cNvPr>
            <p:cNvSpPr/>
            <p:nvPr/>
          </p:nvSpPr>
          <p:spPr bwMode="auto">
            <a:xfrm>
              <a:off x="5851527" y="3445375"/>
              <a:ext cx="109881" cy="104649"/>
            </a:xfrm>
            <a:prstGeom prst="pentagon">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2" name="Isosceles Triangle 71">
              <a:extLst>
                <a:ext uri="{FF2B5EF4-FFF2-40B4-BE49-F238E27FC236}">
                  <a16:creationId xmlns:a16="http://schemas.microsoft.com/office/drawing/2014/main" id="{BF28200B-AD3F-E242-D192-134DAE05ABA3}"/>
                </a:ext>
              </a:extLst>
            </p:cNvPr>
            <p:cNvSpPr/>
            <p:nvPr/>
          </p:nvSpPr>
          <p:spPr bwMode="auto">
            <a:xfrm>
              <a:off x="5843535" y="3690126"/>
              <a:ext cx="125865" cy="108504"/>
            </a:xfrm>
            <a:prstGeom prst="triangle">
              <a:avLst/>
            </a:prstGeom>
            <a:solidFill>
              <a:schemeClr val="accent6">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3" name="Isosceles Triangle 72">
              <a:extLst>
                <a:ext uri="{FF2B5EF4-FFF2-40B4-BE49-F238E27FC236}">
                  <a16:creationId xmlns:a16="http://schemas.microsoft.com/office/drawing/2014/main" id="{5F78C43B-260F-EA0C-7C5E-1982167C4BFB}"/>
                </a:ext>
              </a:extLst>
            </p:cNvPr>
            <p:cNvSpPr/>
            <p:nvPr/>
          </p:nvSpPr>
          <p:spPr bwMode="auto">
            <a:xfrm rot="10800000">
              <a:off x="5843535" y="3924306"/>
              <a:ext cx="125865" cy="108504"/>
            </a:xfrm>
            <a:prstGeom prst="triangl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cxnSp>
        <p:nvCxnSpPr>
          <p:cNvPr id="183" name="Straight Connector 182">
            <a:extLst>
              <a:ext uri="{FF2B5EF4-FFF2-40B4-BE49-F238E27FC236}">
                <a16:creationId xmlns:a16="http://schemas.microsoft.com/office/drawing/2014/main" id="{9BE8F468-5149-FD22-87CD-30AF5BF4E95E}"/>
              </a:ext>
            </a:extLst>
          </p:cNvPr>
          <p:cNvCxnSpPr>
            <a:cxnSpLocks/>
          </p:cNvCxnSpPr>
          <p:nvPr/>
        </p:nvCxnSpPr>
        <p:spPr bwMode="auto">
          <a:xfrm>
            <a:off x="753313" y="4911907"/>
            <a:ext cx="633030" cy="0"/>
          </a:xfrm>
          <a:prstGeom prst="line">
            <a:avLst/>
          </a:prstGeom>
          <a:noFill/>
          <a:ln w="57150" cap="flat" cmpd="sng" algn="ctr">
            <a:solidFill>
              <a:schemeClr val="accent2"/>
            </a:solidFill>
            <a:prstDash val="solid"/>
            <a:round/>
            <a:headEnd type="none" w="med" len="med"/>
            <a:tailEnd type="none" w="med" len="med"/>
          </a:ln>
          <a:effectLst/>
        </p:spPr>
      </p:cxnSp>
      <p:sp>
        <p:nvSpPr>
          <p:cNvPr id="184" name="Oval 183">
            <a:extLst>
              <a:ext uri="{FF2B5EF4-FFF2-40B4-BE49-F238E27FC236}">
                <a16:creationId xmlns:a16="http://schemas.microsoft.com/office/drawing/2014/main" id="{83712376-A271-DE6F-89FE-BCE334E0BAEB}"/>
              </a:ext>
            </a:extLst>
          </p:cNvPr>
          <p:cNvSpPr/>
          <p:nvPr/>
        </p:nvSpPr>
        <p:spPr bwMode="auto">
          <a:xfrm>
            <a:off x="5672817" y="1729570"/>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5" name="TextBox 184">
            <a:extLst>
              <a:ext uri="{FF2B5EF4-FFF2-40B4-BE49-F238E27FC236}">
                <a16:creationId xmlns:a16="http://schemas.microsoft.com/office/drawing/2014/main" id="{74C67AC4-F6B7-0CD9-8F6E-7CB0CBD071D8}"/>
              </a:ext>
            </a:extLst>
          </p:cNvPr>
          <p:cNvSpPr txBox="1"/>
          <p:nvPr/>
        </p:nvSpPr>
        <p:spPr bwMode="auto">
          <a:xfrm>
            <a:off x="6655828" y="1523860"/>
            <a:ext cx="27443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&gt;</a:t>
            </a:r>
          </a:p>
        </p:txBody>
      </p:sp>
      <p:sp>
        <p:nvSpPr>
          <p:cNvPr id="186" name="Oval 185">
            <a:extLst>
              <a:ext uri="{FF2B5EF4-FFF2-40B4-BE49-F238E27FC236}">
                <a16:creationId xmlns:a16="http://schemas.microsoft.com/office/drawing/2014/main" id="{33F8415B-1E42-F259-6D6A-84AB2BAD9E63}"/>
              </a:ext>
            </a:extLst>
          </p:cNvPr>
          <p:cNvSpPr/>
          <p:nvPr/>
        </p:nvSpPr>
        <p:spPr bwMode="auto">
          <a:xfrm>
            <a:off x="5195070" y="1809695"/>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7" name="Oval 186">
            <a:extLst>
              <a:ext uri="{FF2B5EF4-FFF2-40B4-BE49-F238E27FC236}">
                <a16:creationId xmlns:a16="http://schemas.microsoft.com/office/drawing/2014/main" id="{C11762D9-0C15-5FFB-1547-077A89D4FE8F}"/>
              </a:ext>
            </a:extLst>
          </p:cNvPr>
          <p:cNvSpPr/>
          <p:nvPr/>
        </p:nvSpPr>
        <p:spPr bwMode="auto">
          <a:xfrm>
            <a:off x="4775127" y="1887171"/>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8" name="Oval 187">
            <a:extLst>
              <a:ext uri="{FF2B5EF4-FFF2-40B4-BE49-F238E27FC236}">
                <a16:creationId xmlns:a16="http://schemas.microsoft.com/office/drawing/2014/main" id="{3E928955-26D0-E8E9-FBFC-77BF8309430A}"/>
              </a:ext>
            </a:extLst>
          </p:cNvPr>
          <p:cNvSpPr/>
          <p:nvPr/>
        </p:nvSpPr>
        <p:spPr bwMode="auto">
          <a:xfrm>
            <a:off x="4571322" y="1956337"/>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9" name="Oval 188">
            <a:extLst>
              <a:ext uri="{FF2B5EF4-FFF2-40B4-BE49-F238E27FC236}">
                <a16:creationId xmlns:a16="http://schemas.microsoft.com/office/drawing/2014/main" id="{54BFBB81-0E4B-D1F2-9ED9-03EEC6665AB5}"/>
              </a:ext>
            </a:extLst>
          </p:cNvPr>
          <p:cNvSpPr/>
          <p:nvPr/>
        </p:nvSpPr>
        <p:spPr bwMode="auto">
          <a:xfrm>
            <a:off x="3370062" y="2429631"/>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0" name="Oval 189">
            <a:extLst>
              <a:ext uri="{FF2B5EF4-FFF2-40B4-BE49-F238E27FC236}">
                <a16:creationId xmlns:a16="http://schemas.microsoft.com/office/drawing/2014/main" id="{C18264CC-F3EB-D01F-24EB-DA66D21F1B51}"/>
              </a:ext>
            </a:extLst>
          </p:cNvPr>
          <p:cNvSpPr/>
          <p:nvPr/>
        </p:nvSpPr>
        <p:spPr bwMode="auto">
          <a:xfrm>
            <a:off x="3115690" y="2500732"/>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1" name="Oval 190">
            <a:extLst>
              <a:ext uri="{FF2B5EF4-FFF2-40B4-BE49-F238E27FC236}">
                <a16:creationId xmlns:a16="http://schemas.microsoft.com/office/drawing/2014/main" id="{D155FB08-C950-1FE6-06FA-42BA3250D1D2}"/>
              </a:ext>
            </a:extLst>
          </p:cNvPr>
          <p:cNvSpPr/>
          <p:nvPr/>
        </p:nvSpPr>
        <p:spPr bwMode="auto">
          <a:xfrm>
            <a:off x="3017511" y="2589267"/>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2" name="Oval 191">
            <a:extLst>
              <a:ext uri="{FF2B5EF4-FFF2-40B4-BE49-F238E27FC236}">
                <a16:creationId xmlns:a16="http://schemas.microsoft.com/office/drawing/2014/main" id="{783F0C63-91ED-4E89-E5F1-73441AFE31FE}"/>
              </a:ext>
            </a:extLst>
          </p:cNvPr>
          <p:cNvSpPr/>
          <p:nvPr/>
        </p:nvSpPr>
        <p:spPr bwMode="auto">
          <a:xfrm>
            <a:off x="2908239" y="2734938"/>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3" name="Oval 192">
            <a:extLst>
              <a:ext uri="{FF2B5EF4-FFF2-40B4-BE49-F238E27FC236}">
                <a16:creationId xmlns:a16="http://schemas.microsoft.com/office/drawing/2014/main" id="{34A9A565-73B4-C1D6-387F-02D9C393C3CF}"/>
              </a:ext>
            </a:extLst>
          </p:cNvPr>
          <p:cNvSpPr/>
          <p:nvPr/>
        </p:nvSpPr>
        <p:spPr bwMode="auto">
          <a:xfrm>
            <a:off x="2541337" y="2958769"/>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4" name="Oval 193">
            <a:extLst>
              <a:ext uri="{FF2B5EF4-FFF2-40B4-BE49-F238E27FC236}">
                <a16:creationId xmlns:a16="http://schemas.microsoft.com/office/drawing/2014/main" id="{59D83780-D0FA-88EC-5BA5-A6F401466674}"/>
              </a:ext>
            </a:extLst>
          </p:cNvPr>
          <p:cNvSpPr/>
          <p:nvPr/>
        </p:nvSpPr>
        <p:spPr bwMode="auto">
          <a:xfrm>
            <a:off x="2466903" y="3042728"/>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5" name="Oval 194">
            <a:extLst>
              <a:ext uri="{FF2B5EF4-FFF2-40B4-BE49-F238E27FC236}">
                <a16:creationId xmlns:a16="http://schemas.microsoft.com/office/drawing/2014/main" id="{DDC4945D-A329-7DF5-32EC-FB4CEB5F41A8}"/>
              </a:ext>
            </a:extLst>
          </p:cNvPr>
          <p:cNvSpPr/>
          <p:nvPr/>
        </p:nvSpPr>
        <p:spPr bwMode="auto">
          <a:xfrm>
            <a:off x="2429692" y="3190090"/>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6" name="Oval 195">
            <a:extLst>
              <a:ext uri="{FF2B5EF4-FFF2-40B4-BE49-F238E27FC236}">
                <a16:creationId xmlns:a16="http://schemas.microsoft.com/office/drawing/2014/main" id="{310B0FB8-8B89-E223-EC1D-B601B6110FB5}"/>
              </a:ext>
            </a:extLst>
          </p:cNvPr>
          <p:cNvSpPr/>
          <p:nvPr/>
        </p:nvSpPr>
        <p:spPr bwMode="auto">
          <a:xfrm>
            <a:off x="2407939" y="3345195"/>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7" name="Oval 196">
            <a:extLst>
              <a:ext uri="{FF2B5EF4-FFF2-40B4-BE49-F238E27FC236}">
                <a16:creationId xmlns:a16="http://schemas.microsoft.com/office/drawing/2014/main" id="{1C2A00BE-53CF-A033-1347-09AB5ED9A2FE}"/>
              </a:ext>
            </a:extLst>
          </p:cNvPr>
          <p:cNvSpPr/>
          <p:nvPr/>
        </p:nvSpPr>
        <p:spPr bwMode="auto">
          <a:xfrm>
            <a:off x="2297598" y="3494549"/>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8" name="Oval 197">
            <a:extLst>
              <a:ext uri="{FF2B5EF4-FFF2-40B4-BE49-F238E27FC236}">
                <a16:creationId xmlns:a16="http://schemas.microsoft.com/office/drawing/2014/main" id="{2DD81664-5A65-A5EE-3DB0-CF867E23E332}"/>
              </a:ext>
            </a:extLst>
          </p:cNvPr>
          <p:cNvSpPr/>
          <p:nvPr/>
        </p:nvSpPr>
        <p:spPr bwMode="auto">
          <a:xfrm>
            <a:off x="2163626" y="3649974"/>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9" name="Oval 198">
            <a:extLst>
              <a:ext uri="{FF2B5EF4-FFF2-40B4-BE49-F238E27FC236}">
                <a16:creationId xmlns:a16="http://schemas.microsoft.com/office/drawing/2014/main" id="{EF85B1A6-DE25-E0FD-673C-2202A2BC56F2}"/>
              </a:ext>
            </a:extLst>
          </p:cNvPr>
          <p:cNvSpPr/>
          <p:nvPr/>
        </p:nvSpPr>
        <p:spPr bwMode="auto">
          <a:xfrm>
            <a:off x="2140761" y="3810988"/>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0" name="Oval 199">
            <a:extLst>
              <a:ext uri="{FF2B5EF4-FFF2-40B4-BE49-F238E27FC236}">
                <a16:creationId xmlns:a16="http://schemas.microsoft.com/office/drawing/2014/main" id="{566DC300-11A0-E48F-9C34-28192DE67F86}"/>
              </a:ext>
            </a:extLst>
          </p:cNvPr>
          <p:cNvSpPr/>
          <p:nvPr/>
        </p:nvSpPr>
        <p:spPr bwMode="auto">
          <a:xfrm>
            <a:off x="2055651" y="3967126"/>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1" name="Oval 200">
            <a:extLst>
              <a:ext uri="{FF2B5EF4-FFF2-40B4-BE49-F238E27FC236}">
                <a16:creationId xmlns:a16="http://schemas.microsoft.com/office/drawing/2014/main" id="{5CBB8F8B-7A5D-0E91-2FDA-E67AE360931D}"/>
              </a:ext>
            </a:extLst>
          </p:cNvPr>
          <p:cNvSpPr/>
          <p:nvPr/>
        </p:nvSpPr>
        <p:spPr bwMode="auto">
          <a:xfrm>
            <a:off x="1982847" y="4042779"/>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2" name="Oval 201">
            <a:extLst>
              <a:ext uri="{FF2B5EF4-FFF2-40B4-BE49-F238E27FC236}">
                <a16:creationId xmlns:a16="http://schemas.microsoft.com/office/drawing/2014/main" id="{AED2BAFF-7F1D-E056-91D2-40682EE9BA71}"/>
              </a:ext>
            </a:extLst>
          </p:cNvPr>
          <p:cNvSpPr/>
          <p:nvPr/>
        </p:nvSpPr>
        <p:spPr bwMode="auto">
          <a:xfrm>
            <a:off x="1928304" y="4116288"/>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3" name="Oval 202">
            <a:extLst>
              <a:ext uri="{FF2B5EF4-FFF2-40B4-BE49-F238E27FC236}">
                <a16:creationId xmlns:a16="http://schemas.microsoft.com/office/drawing/2014/main" id="{D26D65BB-5885-B85D-087A-50A4FAE0EE2B}"/>
              </a:ext>
            </a:extLst>
          </p:cNvPr>
          <p:cNvSpPr/>
          <p:nvPr/>
        </p:nvSpPr>
        <p:spPr bwMode="auto">
          <a:xfrm>
            <a:off x="1918565" y="4196815"/>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4" name="Oval 203">
            <a:extLst>
              <a:ext uri="{FF2B5EF4-FFF2-40B4-BE49-F238E27FC236}">
                <a16:creationId xmlns:a16="http://schemas.microsoft.com/office/drawing/2014/main" id="{5E6F3CFA-D822-1908-7236-1FB7609D9873}"/>
              </a:ext>
            </a:extLst>
          </p:cNvPr>
          <p:cNvSpPr/>
          <p:nvPr/>
        </p:nvSpPr>
        <p:spPr bwMode="auto">
          <a:xfrm>
            <a:off x="1920917" y="4272968"/>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5" name="Oval 204">
            <a:extLst>
              <a:ext uri="{FF2B5EF4-FFF2-40B4-BE49-F238E27FC236}">
                <a16:creationId xmlns:a16="http://schemas.microsoft.com/office/drawing/2014/main" id="{A8D3997E-1914-8307-FF9E-697E1ACD723C}"/>
              </a:ext>
            </a:extLst>
          </p:cNvPr>
          <p:cNvSpPr/>
          <p:nvPr/>
        </p:nvSpPr>
        <p:spPr bwMode="auto">
          <a:xfrm>
            <a:off x="1898166" y="4349863"/>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6" name="Oval 205">
            <a:extLst>
              <a:ext uri="{FF2B5EF4-FFF2-40B4-BE49-F238E27FC236}">
                <a16:creationId xmlns:a16="http://schemas.microsoft.com/office/drawing/2014/main" id="{6AC8E0E4-80A5-F6F4-2031-5876214D563A}"/>
              </a:ext>
            </a:extLst>
          </p:cNvPr>
          <p:cNvSpPr/>
          <p:nvPr/>
        </p:nvSpPr>
        <p:spPr bwMode="auto">
          <a:xfrm>
            <a:off x="1886889" y="4577398"/>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7" name="Oval 206">
            <a:extLst>
              <a:ext uri="{FF2B5EF4-FFF2-40B4-BE49-F238E27FC236}">
                <a16:creationId xmlns:a16="http://schemas.microsoft.com/office/drawing/2014/main" id="{07B2607A-5129-87E0-0BE7-85B3B9538F76}"/>
              </a:ext>
            </a:extLst>
          </p:cNvPr>
          <p:cNvSpPr/>
          <p:nvPr/>
        </p:nvSpPr>
        <p:spPr bwMode="auto">
          <a:xfrm>
            <a:off x="1605675" y="4812533"/>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8" name="Oval 207">
            <a:extLst>
              <a:ext uri="{FF2B5EF4-FFF2-40B4-BE49-F238E27FC236}">
                <a16:creationId xmlns:a16="http://schemas.microsoft.com/office/drawing/2014/main" id="{57BBCA3D-8311-BF96-BBDF-B4BA6107A0DC}"/>
              </a:ext>
            </a:extLst>
          </p:cNvPr>
          <p:cNvSpPr/>
          <p:nvPr/>
        </p:nvSpPr>
        <p:spPr bwMode="auto">
          <a:xfrm>
            <a:off x="1419360" y="4883738"/>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9" name="Oval 208">
            <a:extLst>
              <a:ext uri="{FF2B5EF4-FFF2-40B4-BE49-F238E27FC236}">
                <a16:creationId xmlns:a16="http://schemas.microsoft.com/office/drawing/2014/main" id="{610F4B5C-FB2E-63ED-F5BD-16A14E15152C}"/>
              </a:ext>
            </a:extLst>
          </p:cNvPr>
          <p:cNvSpPr/>
          <p:nvPr/>
        </p:nvSpPr>
        <p:spPr bwMode="auto">
          <a:xfrm>
            <a:off x="1103356" y="5196202"/>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0" name="Oval 209">
            <a:extLst>
              <a:ext uri="{FF2B5EF4-FFF2-40B4-BE49-F238E27FC236}">
                <a16:creationId xmlns:a16="http://schemas.microsoft.com/office/drawing/2014/main" id="{CA9A6656-6F53-BE98-8B3E-CD84A705A4A2}"/>
              </a:ext>
            </a:extLst>
          </p:cNvPr>
          <p:cNvSpPr/>
          <p:nvPr/>
        </p:nvSpPr>
        <p:spPr bwMode="auto">
          <a:xfrm>
            <a:off x="1016424" y="5269473"/>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1" name="Oval 210">
            <a:extLst>
              <a:ext uri="{FF2B5EF4-FFF2-40B4-BE49-F238E27FC236}">
                <a16:creationId xmlns:a16="http://schemas.microsoft.com/office/drawing/2014/main" id="{D8C1F101-BD02-5F40-F3D0-1BC4B6B85412}"/>
              </a:ext>
            </a:extLst>
          </p:cNvPr>
          <p:cNvSpPr/>
          <p:nvPr/>
        </p:nvSpPr>
        <p:spPr bwMode="auto">
          <a:xfrm>
            <a:off x="962403" y="5348125"/>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2" name="Oval 211">
            <a:extLst>
              <a:ext uri="{FF2B5EF4-FFF2-40B4-BE49-F238E27FC236}">
                <a16:creationId xmlns:a16="http://schemas.microsoft.com/office/drawing/2014/main" id="{B5A876F6-23F2-9DBB-31F8-4B4DFB5105A0}"/>
              </a:ext>
            </a:extLst>
          </p:cNvPr>
          <p:cNvSpPr/>
          <p:nvPr/>
        </p:nvSpPr>
        <p:spPr bwMode="auto">
          <a:xfrm>
            <a:off x="938143" y="5430425"/>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3" name="Oval 212">
            <a:extLst>
              <a:ext uri="{FF2B5EF4-FFF2-40B4-BE49-F238E27FC236}">
                <a16:creationId xmlns:a16="http://schemas.microsoft.com/office/drawing/2014/main" id="{A2A4EA3F-E370-EA8E-2E1E-1767B95F08A9}"/>
              </a:ext>
            </a:extLst>
          </p:cNvPr>
          <p:cNvSpPr/>
          <p:nvPr/>
        </p:nvSpPr>
        <p:spPr bwMode="auto">
          <a:xfrm>
            <a:off x="870860" y="5507190"/>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4" name="TextBox 213">
            <a:extLst>
              <a:ext uri="{FF2B5EF4-FFF2-40B4-BE49-F238E27FC236}">
                <a16:creationId xmlns:a16="http://schemas.microsoft.com/office/drawing/2014/main" id="{AE4F5DCF-ACC9-A437-3489-F5FE4D2D5B28}"/>
              </a:ext>
            </a:extLst>
          </p:cNvPr>
          <p:cNvSpPr txBox="1"/>
          <p:nvPr/>
        </p:nvSpPr>
        <p:spPr bwMode="auto">
          <a:xfrm>
            <a:off x="3381622" y="2217638"/>
            <a:ext cx="27443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&gt;</a:t>
            </a:r>
          </a:p>
        </p:txBody>
      </p:sp>
      <p:sp>
        <p:nvSpPr>
          <p:cNvPr id="215" name="TextBox 214">
            <a:extLst>
              <a:ext uri="{FF2B5EF4-FFF2-40B4-BE49-F238E27FC236}">
                <a16:creationId xmlns:a16="http://schemas.microsoft.com/office/drawing/2014/main" id="{6C7A123C-702B-FE88-91AB-A3E173045282}"/>
              </a:ext>
            </a:extLst>
          </p:cNvPr>
          <p:cNvSpPr txBox="1"/>
          <p:nvPr/>
        </p:nvSpPr>
        <p:spPr bwMode="auto">
          <a:xfrm>
            <a:off x="1782956" y="4291057"/>
            <a:ext cx="27443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&gt;</a:t>
            </a:r>
          </a:p>
        </p:txBody>
      </p:sp>
      <p:sp>
        <p:nvSpPr>
          <p:cNvPr id="216" name="TextBox 215">
            <a:extLst>
              <a:ext uri="{FF2B5EF4-FFF2-40B4-BE49-F238E27FC236}">
                <a16:creationId xmlns:a16="http://schemas.microsoft.com/office/drawing/2014/main" id="{D11BFD39-E5EA-C11B-7909-76E62601929A}"/>
              </a:ext>
            </a:extLst>
          </p:cNvPr>
          <p:cNvSpPr txBox="1"/>
          <p:nvPr/>
        </p:nvSpPr>
        <p:spPr bwMode="auto">
          <a:xfrm>
            <a:off x="1514605" y="4600850"/>
            <a:ext cx="27443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&gt;</a:t>
            </a:r>
          </a:p>
        </p:txBody>
      </p:sp>
      <p:sp>
        <p:nvSpPr>
          <p:cNvPr id="217" name="TextBox 216">
            <a:extLst>
              <a:ext uri="{FF2B5EF4-FFF2-40B4-BE49-F238E27FC236}">
                <a16:creationId xmlns:a16="http://schemas.microsoft.com/office/drawing/2014/main" id="{4222C88E-29E4-E875-BA06-45E7578A94C5}"/>
              </a:ext>
            </a:extLst>
          </p:cNvPr>
          <p:cNvSpPr txBox="1"/>
          <p:nvPr/>
        </p:nvSpPr>
        <p:spPr bwMode="auto">
          <a:xfrm>
            <a:off x="1244807" y="4835829"/>
            <a:ext cx="27443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&gt;</a:t>
            </a:r>
          </a:p>
        </p:txBody>
      </p:sp>
      <p:sp>
        <p:nvSpPr>
          <p:cNvPr id="220" name="Rectangle 219">
            <a:extLst>
              <a:ext uri="{FF2B5EF4-FFF2-40B4-BE49-F238E27FC236}">
                <a16:creationId xmlns:a16="http://schemas.microsoft.com/office/drawing/2014/main" id="{02F26DE0-1682-4D99-D3A1-B3BF49E4127C}"/>
              </a:ext>
            </a:extLst>
          </p:cNvPr>
          <p:cNvSpPr/>
          <p:nvPr/>
        </p:nvSpPr>
        <p:spPr bwMode="auto">
          <a:xfrm>
            <a:off x="4172859" y="2108538"/>
            <a:ext cx="61928" cy="61928"/>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1" name="Rectangle 220">
            <a:extLst>
              <a:ext uri="{FF2B5EF4-FFF2-40B4-BE49-F238E27FC236}">
                <a16:creationId xmlns:a16="http://schemas.microsoft.com/office/drawing/2014/main" id="{C35F1D77-8035-E064-96C8-CA3E9E1B84A6}"/>
              </a:ext>
            </a:extLst>
          </p:cNvPr>
          <p:cNvSpPr/>
          <p:nvPr/>
        </p:nvSpPr>
        <p:spPr bwMode="auto">
          <a:xfrm>
            <a:off x="4093325" y="2185483"/>
            <a:ext cx="61928" cy="61928"/>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2" name="Rectangle 221">
            <a:extLst>
              <a:ext uri="{FF2B5EF4-FFF2-40B4-BE49-F238E27FC236}">
                <a16:creationId xmlns:a16="http://schemas.microsoft.com/office/drawing/2014/main" id="{FFEF7C26-F8B5-38E0-A7DE-54B5041E6C0C}"/>
              </a:ext>
            </a:extLst>
          </p:cNvPr>
          <p:cNvSpPr/>
          <p:nvPr/>
        </p:nvSpPr>
        <p:spPr bwMode="auto">
          <a:xfrm>
            <a:off x="3803612" y="2267156"/>
            <a:ext cx="61928" cy="61928"/>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3" name="Rectangle 222">
            <a:extLst>
              <a:ext uri="{FF2B5EF4-FFF2-40B4-BE49-F238E27FC236}">
                <a16:creationId xmlns:a16="http://schemas.microsoft.com/office/drawing/2014/main" id="{40C355DC-AA7D-0AF0-4656-5C75EFC81013}"/>
              </a:ext>
            </a:extLst>
          </p:cNvPr>
          <p:cNvSpPr/>
          <p:nvPr/>
        </p:nvSpPr>
        <p:spPr bwMode="auto">
          <a:xfrm>
            <a:off x="2926895" y="2644930"/>
            <a:ext cx="61928" cy="61928"/>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4" name="Rectangle 223">
            <a:extLst>
              <a:ext uri="{FF2B5EF4-FFF2-40B4-BE49-F238E27FC236}">
                <a16:creationId xmlns:a16="http://schemas.microsoft.com/office/drawing/2014/main" id="{9A1FC6DC-53D6-A6DC-DC5C-A3553D641AE5}"/>
              </a:ext>
            </a:extLst>
          </p:cNvPr>
          <p:cNvSpPr/>
          <p:nvPr/>
        </p:nvSpPr>
        <p:spPr bwMode="auto">
          <a:xfrm>
            <a:off x="2891911" y="2801814"/>
            <a:ext cx="61928" cy="61928"/>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5" name="Rectangle 224">
            <a:extLst>
              <a:ext uri="{FF2B5EF4-FFF2-40B4-BE49-F238E27FC236}">
                <a16:creationId xmlns:a16="http://schemas.microsoft.com/office/drawing/2014/main" id="{F330A684-980F-212C-1373-3C807DCEAC08}"/>
              </a:ext>
            </a:extLst>
          </p:cNvPr>
          <p:cNvSpPr/>
          <p:nvPr/>
        </p:nvSpPr>
        <p:spPr bwMode="auto">
          <a:xfrm>
            <a:off x="2406971" y="3108407"/>
            <a:ext cx="61928" cy="61928"/>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6" name="Rectangle 225">
            <a:extLst>
              <a:ext uri="{FF2B5EF4-FFF2-40B4-BE49-F238E27FC236}">
                <a16:creationId xmlns:a16="http://schemas.microsoft.com/office/drawing/2014/main" id="{C0D4F58B-5366-E88F-E7CD-A25FC7409574}"/>
              </a:ext>
            </a:extLst>
          </p:cNvPr>
          <p:cNvSpPr/>
          <p:nvPr/>
        </p:nvSpPr>
        <p:spPr bwMode="auto">
          <a:xfrm>
            <a:off x="2387779" y="3268974"/>
            <a:ext cx="61928" cy="61928"/>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7" name="Rectangle 226">
            <a:extLst>
              <a:ext uri="{FF2B5EF4-FFF2-40B4-BE49-F238E27FC236}">
                <a16:creationId xmlns:a16="http://schemas.microsoft.com/office/drawing/2014/main" id="{C65017F0-46D2-F510-C7B6-15035339DAA4}"/>
              </a:ext>
            </a:extLst>
          </p:cNvPr>
          <p:cNvSpPr/>
          <p:nvPr/>
        </p:nvSpPr>
        <p:spPr bwMode="auto">
          <a:xfrm>
            <a:off x="2413004" y="3412709"/>
            <a:ext cx="61928" cy="61928"/>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8" name="Rectangle 227">
            <a:extLst>
              <a:ext uri="{FF2B5EF4-FFF2-40B4-BE49-F238E27FC236}">
                <a16:creationId xmlns:a16="http://schemas.microsoft.com/office/drawing/2014/main" id="{469C60ED-C6A3-BCC5-A6F1-6111F54385EE}"/>
              </a:ext>
            </a:extLst>
          </p:cNvPr>
          <p:cNvSpPr/>
          <p:nvPr/>
        </p:nvSpPr>
        <p:spPr bwMode="auto">
          <a:xfrm>
            <a:off x="2101817" y="3881186"/>
            <a:ext cx="61928" cy="61928"/>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9" name="Pentagon 228">
            <a:extLst>
              <a:ext uri="{FF2B5EF4-FFF2-40B4-BE49-F238E27FC236}">
                <a16:creationId xmlns:a16="http://schemas.microsoft.com/office/drawing/2014/main" id="{7BC364C9-4574-F95F-B818-0530436525C2}"/>
              </a:ext>
            </a:extLst>
          </p:cNvPr>
          <p:cNvSpPr/>
          <p:nvPr/>
        </p:nvSpPr>
        <p:spPr bwMode="auto">
          <a:xfrm>
            <a:off x="2254345" y="3556357"/>
            <a:ext cx="79981" cy="76173"/>
          </a:xfrm>
          <a:prstGeom prst="pentagon">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0" name="Pentagon 229">
            <a:extLst>
              <a:ext uri="{FF2B5EF4-FFF2-40B4-BE49-F238E27FC236}">
                <a16:creationId xmlns:a16="http://schemas.microsoft.com/office/drawing/2014/main" id="{7604131C-15B2-A1CA-B7E0-C06706572C3E}"/>
              </a:ext>
            </a:extLst>
          </p:cNvPr>
          <p:cNvSpPr/>
          <p:nvPr/>
        </p:nvSpPr>
        <p:spPr bwMode="auto">
          <a:xfrm>
            <a:off x="2163626" y="3717355"/>
            <a:ext cx="79981" cy="76173"/>
          </a:xfrm>
          <a:prstGeom prst="pentagon">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1" name="Isosceles Triangle 230">
            <a:extLst>
              <a:ext uri="{FF2B5EF4-FFF2-40B4-BE49-F238E27FC236}">
                <a16:creationId xmlns:a16="http://schemas.microsoft.com/office/drawing/2014/main" id="{DDEA3C89-63F0-E82E-E8F6-01D39F5B1882}"/>
              </a:ext>
            </a:extLst>
          </p:cNvPr>
          <p:cNvSpPr/>
          <p:nvPr/>
        </p:nvSpPr>
        <p:spPr bwMode="auto">
          <a:xfrm rot="10800000">
            <a:off x="1866579" y="4505031"/>
            <a:ext cx="71837" cy="61928"/>
          </a:xfrm>
          <a:prstGeom prst="triangle">
            <a:avLst/>
          </a:prstGeom>
          <a:solidFill>
            <a:schemeClr val="accent3">
              <a:lumMod val="60000"/>
              <a:lumOff val="4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2" name="Isosceles Triangle 231">
            <a:extLst>
              <a:ext uri="{FF2B5EF4-FFF2-40B4-BE49-F238E27FC236}">
                <a16:creationId xmlns:a16="http://schemas.microsoft.com/office/drawing/2014/main" id="{08F0473A-2602-510E-D2A7-70E63D36859D}"/>
              </a:ext>
            </a:extLst>
          </p:cNvPr>
          <p:cNvSpPr/>
          <p:nvPr/>
        </p:nvSpPr>
        <p:spPr bwMode="auto">
          <a:xfrm>
            <a:off x="1637171" y="4649248"/>
            <a:ext cx="81680" cy="70414"/>
          </a:xfrm>
          <a:prstGeom prst="triangle">
            <a:avLst/>
          </a:prstGeom>
          <a:solidFill>
            <a:schemeClr val="accent6">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3" name="Isosceles Triangle 232">
            <a:extLst>
              <a:ext uri="{FF2B5EF4-FFF2-40B4-BE49-F238E27FC236}">
                <a16:creationId xmlns:a16="http://schemas.microsoft.com/office/drawing/2014/main" id="{0C6F138D-F552-8D73-A403-AB0FA5B390F3}"/>
              </a:ext>
            </a:extLst>
          </p:cNvPr>
          <p:cNvSpPr/>
          <p:nvPr/>
        </p:nvSpPr>
        <p:spPr bwMode="auto">
          <a:xfrm>
            <a:off x="1335912" y="5024960"/>
            <a:ext cx="81680" cy="70414"/>
          </a:xfrm>
          <a:prstGeom prst="triangle">
            <a:avLst/>
          </a:prstGeom>
          <a:solidFill>
            <a:schemeClr val="accent6">
              <a:lumMod val="40000"/>
              <a:lumOff val="60000"/>
            </a:schemeClr>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4" name="Pentagon 233">
            <a:extLst>
              <a:ext uri="{FF2B5EF4-FFF2-40B4-BE49-F238E27FC236}">
                <a16:creationId xmlns:a16="http://schemas.microsoft.com/office/drawing/2014/main" id="{F8F3AA60-CE6C-642C-4162-36554958692F}"/>
              </a:ext>
            </a:extLst>
          </p:cNvPr>
          <p:cNvSpPr/>
          <p:nvPr/>
        </p:nvSpPr>
        <p:spPr bwMode="auto">
          <a:xfrm>
            <a:off x="1224352" y="5105323"/>
            <a:ext cx="79981" cy="76173"/>
          </a:xfrm>
          <a:prstGeom prst="pentagon">
            <a:avLst/>
          </a:prstGeom>
          <a:solidFill>
            <a:schemeClr val="accent3"/>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5" name="Diamond 234">
            <a:extLst>
              <a:ext uri="{FF2B5EF4-FFF2-40B4-BE49-F238E27FC236}">
                <a16:creationId xmlns:a16="http://schemas.microsoft.com/office/drawing/2014/main" id="{7D8AC1A2-D2E8-EC64-6979-07C1FC237144}"/>
              </a:ext>
            </a:extLst>
          </p:cNvPr>
          <p:cNvSpPr/>
          <p:nvPr/>
        </p:nvSpPr>
        <p:spPr bwMode="auto">
          <a:xfrm>
            <a:off x="1850378" y="1641006"/>
            <a:ext cx="85117" cy="85117"/>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6" name="Diamond 235">
            <a:extLst>
              <a:ext uri="{FF2B5EF4-FFF2-40B4-BE49-F238E27FC236}">
                <a16:creationId xmlns:a16="http://schemas.microsoft.com/office/drawing/2014/main" id="{BBA45398-8164-A3E9-F7B9-9D5C000FD393}"/>
              </a:ext>
            </a:extLst>
          </p:cNvPr>
          <p:cNvSpPr/>
          <p:nvPr/>
        </p:nvSpPr>
        <p:spPr bwMode="auto">
          <a:xfrm>
            <a:off x="1790320" y="1723885"/>
            <a:ext cx="85117" cy="85117"/>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7" name="Diamond 236">
            <a:extLst>
              <a:ext uri="{FF2B5EF4-FFF2-40B4-BE49-F238E27FC236}">
                <a16:creationId xmlns:a16="http://schemas.microsoft.com/office/drawing/2014/main" id="{E0548CB7-C1DE-1045-1C63-BCB0D18F18C0}"/>
              </a:ext>
            </a:extLst>
          </p:cNvPr>
          <p:cNvSpPr/>
          <p:nvPr/>
        </p:nvSpPr>
        <p:spPr bwMode="auto">
          <a:xfrm>
            <a:off x="2857120" y="1794090"/>
            <a:ext cx="85117" cy="85117"/>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8" name="Diamond 237">
            <a:extLst>
              <a:ext uri="{FF2B5EF4-FFF2-40B4-BE49-F238E27FC236}">
                <a16:creationId xmlns:a16="http://schemas.microsoft.com/office/drawing/2014/main" id="{11463620-1AD3-3FC3-EBFD-D0B75A486A94}"/>
              </a:ext>
            </a:extLst>
          </p:cNvPr>
          <p:cNvSpPr/>
          <p:nvPr/>
        </p:nvSpPr>
        <p:spPr bwMode="auto">
          <a:xfrm>
            <a:off x="1805408" y="1872033"/>
            <a:ext cx="85117" cy="85117"/>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9" name="Diamond 238">
            <a:extLst>
              <a:ext uri="{FF2B5EF4-FFF2-40B4-BE49-F238E27FC236}">
                <a16:creationId xmlns:a16="http://schemas.microsoft.com/office/drawing/2014/main" id="{8CC8C4E4-948D-73BD-F392-967B9B09D9AC}"/>
              </a:ext>
            </a:extLst>
          </p:cNvPr>
          <p:cNvSpPr/>
          <p:nvPr/>
        </p:nvSpPr>
        <p:spPr bwMode="auto">
          <a:xfrm>
            <a:off x="2880146" y="1946968"/>
            <a:ext cx="85117" cy="85117"/>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0" name="Diamond 239">
            <a:extLst>
              <a:ext uri="{FF2B5EF4-FFF2-40B4-BE49-F238E27FC236}">
                <a16:creationId xmlns:a16="http://schemas.microsoft.com/office/drawing/2014/main" id="{78C48128-0451-DBF6-94C3-217A565ACCD2}"/>
              </a:ext>
            </a:extLst>
          </p:cNvPr>
          <p:cNvSpPr/>
          <p:nvPr/>
        </p:nvSpPr>
        <p:spPr bwMode="auto">
          <a:xfrm>
            <a:off x="1255451" y="2021517"/>
            <a:ext cx="85117" cy="85117"/>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1" name="Diamond 240">
            <a:extLst>
              <a:ext uri="{FF2B5EF4-FFF2-40B4-BE49-F238E27FC236}">
                <a16:creationId xmlns:a16="http://schemas.microsoft.com/office/drawing/2014/main" id="{3A558B76-6CC5-5C93-56E8-2A5782AB4FD2}"/>
              </a:ext>
            </a:extLst>
          </p:cNvPr>
          <p:cNvSpPr/>
          <p:nvPr/>
        </p:nvSpPr>
        <p:spPr bwMode="auto">
          <a:xfrm>
            <a:off x="1815040" y="2100941"/>
            <a:ext cx="85117" cy="85117"/>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2" name="Diamond 241">
            <a:extLst>
              <a:ext uri="{FF2B5EF4-FFF2-40B4-BE49-F238E27FC236}">
                <a16:creationId xmlns:a16="http://schemas.microsoft.com/office/drawing/2014/main" id="{36E81FF5-DBDA-5064-B784-5BFC99DB0843}"/>
              </a:ext>
            </a:extLst>
          </p:cNvPr>
          <p:cNvSpPr/>
          <p:nvPr/>
        </p:nvSpPr>
        <p:spPr bwMode="auto">
          <a:xfrm>
            <a:off x="1287301" y="2251847"/>
            <a:ext cx="85117" cy="85117"/>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3" name="Diamond 242">
            <a:extLst>
              <a:ext uri="{FF2B5EF4-FFF2-40B4-BE49-F238E27FC236}">
                <a16:creationId xmlns:a16="http://schemas.microsoft.com/office/drawing/2014/main" id="{DE5EDE0A-3DB1-49DB-6693-54799E2091C5}"/>
              </a:ext>
            </a:extLst>
          </p:cNvPr>
          <p:cNvSpPr/>
          <p:nvPr/>
        </p:nvSpPr>
        <p:spPr bwMode="auto">
          <a:xfrm>
            <a:off x="1805408" y="2331264"/>
            <a:ext cx="85117" cy="85117"/>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4" name="Diamond 243">
            <a:extLst>
              <a:ext uri="{FF2B5EF4-FFF2-40B4-BE49-F238E27FC236}">
                <a16:creationId xmlns:a16="http://schemas.microsoft.com/office/drawing/2014/main" id="{86366015-67BD-082B-DA28-5209DF7826C2}"/>
              </a:ext>
            </a:extLst>
          </p:cNvPr>
          <p:cNvSpPr/>
          <p:nvPr/>
        </p:nvSpPr>
        <p:spPr bwMode="auto">
          <a:xfrm>
            <a:off x="1269423" y="2633347"/>
            <a:ext cx="85117" cy="85117"/>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5" name="Diamond 244">
            <a:extLst>
              <a:ext uri="{FF2B5EF4-FFF2-40B4-BE49-F238E27FC236}">
                <a16:creationId xmlns:a16="http://schemas.microsoft.com/office/drawing/2014/main" id="{CF17DBAF-ED49-4F2F-0B75-269ECAFDE4B8}"/>
              </a:ext>
            </a:extLst>
          </p:cNvPr>
          <p:cNvSpPr/>
          <p:nvPr/>
        </p:nvSpPr>
        <p:spPr bwMode="auto">
          <a:xfrm>
            <a:off x="1256169" y="2792574"/>
            <a:ext cx="85117" cy="85117"/>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6" name="Diamond 245">
            <a:extLst>
              <a:ext uri="{FF2B5EF4-FFF2-40B4-BE49-F238E27FC236}">
                <a16:creationId xmlns:a16="http://schemas.microsoft.com/office/drawing/2014/main" id="{01EC5938-6D95-4EED-C097-17817E147FCF}"/>
              </a:ext>
            </a:extLst>
          </p:cNvPr>
          <p:cNvSpPr/>
          <p:nvPr/>
        </p:nvSpPr>
        <p:spPr bwMode="auto">
          <a:xfrm>
            <a:off x="2341238" y="2865198"/>
            <a:ext cx="85117" cy="85117"/>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7" name="Diamond 246">
            <a:extLst>
              <a:ext uri="{FF2B5EF4-FFF2-40B4-BE49-F238E27FC236}">
                <a16:creationId xmlns:a16="http://schemas.microsoft.com/office/drawing/2014/main" id="{851904B1-B8FD-73D7-C797-236577BD116F}"/>
              </a:ext>
            </a:extLst>
          </p:cNvPr>
          <p:cNvSpPr/>
          <p:nvPr/>
        </p:nvSpPr>
        <p:spPr bwMode="auto">
          <a:xfrm>
            <a:off x="1280452" y="3094184"/>
            <a:ext cx="85117" cy="85117"/>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8" name="Diamond 247">
            <a:extLst>
              <a:ext uri="{FF2B5EF4-FFF2-40B4-BE49-F238E27FC236}">
                <a16:creationId xmlns:a16="http://schemas.microsoft.com/office/drawing/2014/main" id="{BC0D5C99-C9CC-7756-EBD5-080C1B1EA1EB}"/>
              </a:ext>
            </a:extLst>
          </p:cNvPr>
          <p:cNvSpPr/>
          <p:nvPr/>
        </p:nvSpPr>
        <p:spPr bwMode="auto">
          <a:xfrm>
            <a:off x="1280673" y="3251050"/>
            <a:ext cx="85117" cy="85117"/>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9" name="Diamond 248">
            <a:extLst>
              <a:ext uri="{FF2B5EF4-FFF2-40B4-BE49-F238E27FC236}">
                <a16:creationId xmlns:a16="http://schemas.microsoft.com/office/drawing/2014/main" id="{240E0A82-6807-0608-71A2-B81449F17CC0}"/>
              </a:ext>
            </a:extLst>
          </p:cNvPr>
          <p:cNvSpPr/>
          <p:nvPr/>
        </p:nvSpPr>
        <p:spPr bwMode="auto">
          <a:xfrm>
            <a:off x="1889411" y="3407810"/>
            <a:ext cx="85117" cy="85117"/>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50" name="Diamond 249">
            <a:extLst>
              <a:ext uri="{FF2B5EF4-FFF2-40B4-BE49-F238E27FC236}">
                <a16:creationId xmlns:a16="http://schemas.microsoft.com/office/drawing/2014/main" id="{0E1D2058-27EA-27A1-B589-35DA1632D40C}"/>
              </a:ext>
            </a:extLst>
          </p:cNvPr>
          <p:cNvSpPr/>
          <p:nvPr/>
        </p:nvSpPr>
        <p:spPr bwMode="auto">
          <a:xfrm>
            <a:off x="1260905" y="3555586"/>
            <a:ext cx="85117" cy="85117"/>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52" name="Diamond 251">
            <a:extLst>
              <a:ext uri="{FF2B5EF4-FFF2-40B4-BE49-F238E27FC236}">
                <a16:creationId xmlns:a16="http://schemas.microsoft.com/office/drawing/2014/main" id="{2B455599-0DC8-C765-E330-94FEED80054A}"/>
              </a:ext>
            </a:extLst>
          </p:cNvPr>
          <p:cNvSpPr/>
          <p:nvPr/>
        </p:nvSpPr>
        <p:spPr bwMode="auto">
          <a:xfrm>
            <a:off x="1254365" y="4944496"/>
            <a:ext cx="85117" cy="85117"/>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 name="Text Box 11">
            <a:extLst>
              <a:ext uri="{FF2B5EF4-FFF2-40B4-BE49-F238E27FC236}">
                <a16:creationId xmlns:a16="http://schemas.microsoft.com/office/drawing/2014/main" id="{8B2935B3-2D2C-211E-3DB0-984EE6A3F50D}"/>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Stein. ASH 2021. Abstr 699.</a:t>
            </a:r>
            <a:endParaRPr lang="en-US" altLang="en-US" sz="1200" b="0" dirty="0">
              <a:solidFill>
                <a:schemeClr val="bg2"/>
              </a:solidFill>
              <a:latin typeface="Calibri" panose="020F0502020204030204" pitchFamily="34" charset="0"/>
            </a:endParaRPr>
          </a:p>
        </p:txBody>
      </p:sp>
      <p:sp>
        <p:nvSpPr>
          <p:cNvPr id="8" name="TextBox 7">
            <a:extLst>
              <a:ext uri="{FF2B5EF4-FFF2-40B4-BE49-F238E27FC236}">
                <a16:creationId xmlns:a16="http://schemas.microsoft.com/office/drawing/2014/main" id="{E07EA13A-EAC3-054C-88A6-E66CBAB6C893}"/>
              </a:ext>
            </a:extLst>
          </p:cNvPr>
          <p:cNvSpPr txBox="1"/>
          <p:nvPr/>
        </p:nvSpPr>
        <p:spPr bwMode="auto">
          <a:xfrm>
            <a:off x="7680960" y="1647091"/>
            <a:ext cx="3709195" cy="2446824"/>
          </a:xfrm>
          <a:prstGeom prst="rect">
            <a:avLst/>
          </a:prstGeom>
          <a:noFill/>
          <a:ln>
            <a:noFill/>
          </a:ln>
        </p:spPr>
        <p:txBody>
          <a:bodyPr wrap="square" rtlCol="0">
            <a:spAutoFit/>
          </a:bodyPr>
          <a:lstStyle/>
          <a:p>
            <a:pPr marL="285750" marR="0" lvl="0" indent="-285750" algn="l" defTabSz="914400" rtl="0" eaLnBrk="1" fontAlgn="auto" latinLnBrk="0" hangingPunct="1">
              <a:lnSpc>
                <a:spcPct val="100000"/>
              </a:lnSpc>
              <a:spcBef>
                <a:spcPct val="50000"/>
              </a:spcBef>
              <a:spcAft>
                <a:spcPct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Efficacy population: N = 51</a:t>
            </a:r>
          </a:p>
          <a:p>
            <a:pPr marL="285750" marR="0" lvl="0" indent="-285750" algn="l" defTabSz="914400" rtl="0" eaLnBrk="1" fontAlgn="auto" latinLnBrk="0" hangingPunct="1">
              <a:lnSpc>
                <a:spcPct val="100000"/>
              </a:lnSpc>
              <a:spcBef>
                <a:spcPct val="50000"/>
              </a:spcBef>
              <a:spcAft>
                <a:spcPct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CR/CRh population: n = 12</a:t>
            </a:r>
          </a:p>
          <a:p>
            <a:pPr marL="742950" lvl="1" indent="-285750">
              <a:spcBef>
                <a:spcPct val="50000"/>
              </a:spcBef>
              <a:spcAft>
                <a:spcPct val="0"/>
              </a:spcAft>
              <a:buFont typeface="Wingdings" panose="05000000000000000000" pitchFamily="2" charset="2"/>
              <a:buChar char="§"/>
              <a:defRPr/>
            </a:pPr>
            <a:r>
              <a:rPr lang="en-US" dirty="0">
                <a:solidFill>
                  <a:srgbClr val="000000"/>
                </a:solidFill>
                <a:latin typeface="Calibri" panose="020F0502020204030204" pitchFamily="34" charset="0"/>
                <a:cs typeface="Arial" panose="020B0604020202020204" pitchFamily="34" charset="0"/>
              </a:rPr>
              <a:t>TTR (CR/CRh): median 2 mo</a:t>
            </a:r>
            <a:endPar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ct val="50000"/>
              </a:spcBef>
              <a:spcAft>
                <a:spcPct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9 patients received HSCT</a:t>
            </a:r>
          </a:p>
          <a:p>
            <a:pPr marL="742950" lvl="1" indent="-285750">
              <a:spcBef>
                <a:spcPct val="50000"/>
              </a:spcBef>
              <a:spcAft>
                <a:spcPct val="0"/>
              </a:spcAft>
              <a:buFont typeface="Wingdings" panose="05000000000000000000" pitchFamily="2" charset="2"/>
              <a:buChar char="§"/>
              <a:defRPr/>
            </a:pPr>
            <a:r>
              <a:rPr lang="en-US" dirty="0">
                <a:solidFill>
                  <a:srgbClr val="000000"/>
                </a:solidFill>
                <a:latin typeface="Calibri" panose="020F0502020204030204" pitchFamily="34" charset="0"/>
                <a:cs typeface="Arial" panose="020B0604020202020204" pitchFamily="34" charset="0"/>
              </a:rPr>
              <a:t>7 CR/CRh</a:t>
            </a:r>
          </a:p>
          <a:p>
            <a:pPr marL="742950" lvl="1" indent="-285750">
              <a:spcBef>
                <a:spcPct val="50000"/>
              </a:spcBef>
              <a:spcAft>
                <a:spcPct val="0"/>
              </a:spcAft>
              <a:buFont typeface="Wingdings" panose="05000000000000000000" pitchFamily="2" charset="2"/>
              <a:buChar char="§"/>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 CRp</a:t>
            </a:r>
          </a:p>
        </p:txBody>
      </p:sp>
      <p:sp>
        <p:nvSpPr>
          <p:cNvPr id="11" name="Rectangle 10">
            <a:extLst>
              <a:ext uri="{FF2B5EF4-FFF2-40B4-BE49-F238E27FC236}">
                <a16:creationId xmlns:a16="http://schemas.microsoft.com/office/drawing/2014/main" id="{28C505D1-A9EC-60B2-79E6-F0E5F49B1997}"/>
              </a:ext>
            </a:extLst>
          </p:cNvPr>
          <p:cNvSpPr/>
          <p:nvPr/>
        </p:nvSpPr>
        <p:spPr bwMode="auto">
          <a:xfrm>
            <a:off x="4422534" y="2027475"/>
            <a:ext cx="61928" cy="61928"/>
          </a:xfrm>
          <a:prstGeom prst="rect">
            <a:avLst/>
          </a:prstGeom>
          <a:solidFill>
            <a:schemeClr val="accent4"/>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 name="Diamond 15">
            <a:extLst>
              <a:ext uri="{FF2B5EF4-FFF2-40B4-BE49-F238E27FC236}">
                <a16:creationId xmlns:a16="http://schemas.microsoft.com/office/drawing/2014/main" id="{FABE7A10-8CAF-4BD4-B118-0E1CBFC9F356}"/>
              </a:ext>
            </a:extLst>
          </p:cNvPr>
          <p:cNvSpPr/>
          <p:nvPr/>
        </p:nvSpPr>
        <p:spPr bwMode="auto">
          <a:xfrm>
            <a:off x="3927326" y="2173917"/>
            <a:ext cx="85117" cy="85117"/>
          </a:xfrm>
          <a:prstGeom prst="diamond">
            <a:avLst/>
          </a:prstGeom>
          <a:solidFill>
            <a:schemeClr val="accent5"/>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 name="Oval 17">
            <a:extLst>
              <a:ext uri="{FF2B5EF4-FFF2-40B4-BE49-F238E27FC236}">
                <a16:creationId xmlns:a16="http://schemas.microsoft.com/office/drawing/2014/main" id="{024209EE-7DD7-FAA9-05FE-C726812D3D12}"/>
              </a:ext>
            </a:extLst>
          </p:cNvPr>
          <p:cNvSpPr/>
          <p:nvPr/>
        </p:nvSpPr>
        <p:spPr bwMode="auto">
          <a:xfrm>
            <a:off x="2888289" y="2887431"/>
            <a:ext cx="54397" cy="54397"/>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4944504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3" name="Straight Connector 122">
            <a:extLst>
              <a:ext uri="{FF2B5EF4-FFF2-40B4-BE49-F238E27FC236}">
                <a16:creationId xmlns:a16="http://schemas.microsoft.com/office/drawing/2014/main" id="{A9C74413-91D6-73A4-37CD-6F90A32ADB69}"/>
              </a:ext>
            </a:extLst>
          </p:cNvPr>
          <p:cNvCxnSpPr/>
          <p:nvPr/>
        </p:nvCxnSpPr>
        <p:spPr bwMode="auto">
          <a:xfrm>
            <a:off x="5848066" y="1958454"/>
            <a:ext cx="0" cy="3459707"/>
          </a:xfrm>
          <a:prstGeom prst="line">
            <a:avLst/>
          </a:prstGeom>
          <a:noFill/>
          <a:ln w="28575" cap="flat" cmpd="sng" algn="ctr">
            <a:solidFill>
              <a:schemeClr val="bg2"/>
            </a:solidFill>
            <a:prstDash val="sysDash"/>
            <a:round/>
            <a:headEnd type="none" w="med" len="med"/>
            <a:tailEnd type="none" w="med" len="med"/>
          </a:ln>
          <a:effectLst/>
        </p:spPr>
      </p:cxnSp>
      <p:sp>
        <p:nvSpPr>
          <p:cNvPr id="10" name="Title 9">
            <a:extLst>
              <a:ext uri="{FF2B5EF4-FFF2-40B4-BE49-F238E27FC236}">
                <a16:creationId xmlns:a16="http://schemas.microsoft.com/office/drawing/2014/main" id="{BFC3BC54-840D-44B9-B815-F196C55A29F3}"/>
              </a:ext>
            </a:extLst>
          </p:cNvPr>
          <p:cNvSpPr>
            <a:spLocks noGrp="1"/>
          </p:cNvSpPr>
          <p:nvPr>
            <p:ph type="title"/>
          </p:nvPr>
        </p:nvSpPr>
        <p:spPr/>
        <p:txBody>
          <a:bodyPr/>
          <a:lstStyle/>
          <a:p>
            <a:r>
              <a:rPr lang="en-US" dirty="0"/>
              <a:t>Durable CR/CRh With Revumenib</a:t>
            </a:r>
          </a:p>
        </p:txBody>
      </p:sp>
      <p:sp>
        <p:nvSpPr>
          <p:cNvPr id="9" name="Text Box 11">
            <a:extLst>
              <a:ext uri="{FF2B5EF4-FFF2-40B4-BE49-F238E27FC236}">
                <a16:creationId xmlns:a16="http://schemas.microsoft.com/office/drawing/2014/main" id="{6264514F-E927-6AAD-7BD8-BCB9E70D67E4}"/>
              </a:ext>
            </a:extLst>
          </p:cNvPr>
          <p:cNvSpPr txBox="1">
            <a:spLocks noChangeArrowheads="1"/>
          </p:cNvSpPr>
          <p:nvPr/>
        </p:nvSpPr>
        <p:spPr bwMode="auto">
          <a:xfrm>
            <a:off x="414339" y="636669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Stein. ASH 2021. Abstr 699.</a:t>
            </a:r>
          </a:p>
        </p:txBody>
      </p:sp>
      <p:sp>
        <p:nvSpPr>
          <p:cNvPr id="2" name="Freeform: Shape 1">
            <a:extLst>
              <a:ext uri="{FF2B5EF4-FFF2-40B4-BE49-F238E27FC236}">
                <a16:creationId xmlns:a16="http://schemas.microsoft.com/office/drawing/2014/main" id="{E83E114E-E78E-A9C7-842D-FA6724B32EE2}"/>
              </a:ext>
            </a:extLst>
          </p:cNvPr>
          <p:cNvSpPr/>
          <p:nvPr/>
        </p:nvSpPr>
        <p:spPr bwMode="auto">
          <a:xfrm>
            <a:off x="1567543" y="1698171"/>
            <a:ext cx="9126583" cy="3735978"/>
          </a:xfrm>
          <a:custGeom>
            <a:avLst/>
            <a:gdLst>
              <a:gd name="connsiteX0" fmla="*/ 0 w 9126583"/>
              <a:gd name="connsiteY0" fmla="*/ 0 h 3735978"/>
              <a:gd name="connsiteX1" fmla="*/ 0 w 9126583"/>
              <a:gd name="connsiteY1" fmla="*/ 3727269 h 3735978"/>
              <a:gd name="connsiteX2" fmla="*/ 9126583 w 9126583"/>
              <a:gd name="connsiteY2" fmla="*/ 3727269 h 3735978"/>
              <a:gd name="connsiteX3" fmla="*/ 9126583 w 9126583"/>
              <a:gd name="connsiteY3" fmla="*/ 3735978 h 3735978"/>
            </a:gdLst>
            <a:ahLst/>
            <a:cxnLst>
              <a:cxn ang="0">
                <a:pos x="connsiteX0" y="connsiteY0"/>
              </a:cxn>
              <a:cxn ang="0">
                <a:pos x="connsiteX1" y="connsiteY1"/>
              </a:cxn>
              <a:cxn ang="0">
                <a:pos x="connsiteX2" y="connsiteY2"/>
              </a:cxn>
              <a:cxn ang="0">
                <a:pos x="connsiteX3" y="connsiteY3"/>
              </a:cxn>
            </a:cxnLst>
            <a:rect l="l" t="t" r="r" b="b"/>
            <a:pathLst>
              <a:path w="9126583" h="3735978">
                <a:moveTo>
                  <a:pt x="0" y="0"/>
                </a:moveTo>
                <a:lnTo>
                  <a:pt x="0" y="3727269"/>
                </a:lnTo>
                <a:lnTo>
                  <a:pt x="9126583" y="3727269"/>
                </a:lnTo>
                <a:lnTo>
                  <a:pt x="9126583" y="3735978"/>
                </a:ln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8" name="Group 17">
            <a:extLst>
              <a:ext uri="{FF2B5EF4-FFF2-40B4-BE49-F238E27FC236}">
                <a16:creationId xmlns:a16="http://schemas.microsoft.com/office/drawing/2014/main" id="{0ABCD7D6-DC88-19B9-C583-2E5B083BB8EC}"/>
              </a:ext>
            </a:extLst>
          </p:cNvPr>
          <p:cNvGrpSpPr/>
          <p:nvPr/>
        </p:nvGrpSpPr>
        <p:grpSpPr>
          <a:xfrm>
            <a:off x="1471748" y="1715587"/>
            <a:ext cx="87085" cy="3605349"/>
            <a:chOff x="121920" y="1802674"/>
            <a:chExt cx="121920" cy="1524000"/>
          </a:xfrm>
        </p:grpSpPr>
        <p:cxnSp>
          <p:nvCxnSpPr>
            <p:cNvPr id="4" name="Straight Connector 3">
              <a:extLst>
                <a:ext uri="{FF2B5EF4-FFF2-40B4-BE49-F238E27FC236}">
                  <a16:creationId xmlns:a16="http://schemas.microsoft.com/office/drawing/2014/main" id="{C9BF20F1-9922-78EF-7A39-657171890E10}"/>
                </a:ext>
              </a:extLst>
            </p:cNvPr>
            <p:cNvCxnSpPr>
              <a:cxnSpLocks/>
            </p:cNvCxnSpPr>
            <p:nvPr/>
          </p:nvCxnSpPr>
          <p:spPr bwMode="auto">
            <a:xfrm>
              <a:off x="121920" y="1802674"/>
              <a:ext cx="121920" cy="0"/>
            </a:xfrm>
            <a:prstGeom prst="line">
              <a:avLst/>
            </a:prstGeom>
            <a:noFill/>
            <a:ln w="28575" cap="flat" cmpd="sng" algn="ctr">
              <a:solidFill>
                <a:schemeClr val="bg1"/>
              </a:solidFill>
              <a:prstDash val="solid"/>
              <a:round/>
              <a:headEnd type="none" w="med" len="med"/>
              <a:tailEnd type="none" w="med" len="med"/>
            </a:ln>
            <a:effectLst/>
          </p:spPr>
        </p:cxnSp>
        <p:cxnSp>
          <p:nvCxnSpPr>
            <p:cNvPr id="5" name="Straight Connector 4">
              <a:extLst>
                <a:ext uri="{FF2B5EF4-FFF2-40B4-BE49-F238E27FC236}">
                  <a16:creationId xmlns:a16="http://schemas.microsoft.com/office/drawing/2014/main" id="{50189B38-AF04-46D7-2A1E-2880EC5826E7}"/>
                </a:ext>
              </a:extLst>
            </p:cNvPr>
            <p:cNvCxnSpPr>
              <a:cxnSpLocks/>
            </p:cNvCxnSpPr>
            <p:nvPr/>
          </p:nvCxnSpPr>
          <p:spPr bwMode="auto">
            <a:xfrm>
              <a:off x="121920" y="1955074"/>
              <a:ext cx="121920" cy="0"/>
            </a:xfrm>
            <a:prstGeom prst="line">
              <a:avLst/>
            </a:prstGeom>
            <a:noFill/>
            <a:ln w="28575" cap="flat" cmpd="sng" algn="ctr">
              <a:solidFill>
                <a:schemeClr val="bg1"/>
              </a:solidFill>
              <a:prstDash val="solid"/>
              <a:round/>
              <a:headEnd type="none" w="med" len="med"/>
              <a:tailEnd type="none" w="med" len="med"/>
            </a:ln>
            <a:effectLst/>
          </p:spPr>
        </p:cxnSp>
        <p:cxnSp>
          <p:nvCxnSpPr>
            <p:cNvPr id="6" name="Straight Connector 5">
              <a:extLst>
                <a:ext uri="{FF2B5EF4-FFF2-40B4-BE49-F238E27FC236}">
                  <a16:creationId xmlns:a16="http://schemas.microsoft.com/office/drawing/2014/main" id="{E2ED0305-D60E-639E-199F-80E2CF5BC8B6}"/>
                </a:ext>
              </a:extLst>
            </p:cNvPr>
            <p:cNvCxnSpPr>
              <a:cxnSpLocks/>
            </p:cNvCxnSpPr>
            <p:nvPr/>
          </p:nvCxnSpPr>
          <p:spPr bwMode="auto">
            <a:xfrm>
              <a:off x="121920" y="2107474"/>
              <a:ext cx="121920" cy="0"/>
            </a:xfrm>
            <a:prstGeom prst="line">
              <a:avLst/>
            </a:prstGeom>
            <a:noFill/>
            <a:ln w="28575" cap="flat" cmpd="sng" algn="ctr">
              <a:solidFill>
                <a:schemeClr val="bg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55ADC4EE-4A9D-95EA-32DE-F6F341C96D67}"/>
                </a:ext>
              </a:extLst>
            </p:cNvPr>
            <p:cNvCxnSpPr>
              <a:cxnSpLocks/>
            </p:cNvCxnSpPr>
            <p:nvPr/>
          </p:nvCxnSpPr>
          <p:spPr bwMode="auto">
            <a:xfrm>
              <a:off x="121920" y="2259874"/>
              <a:ext cx="121920"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A020CE4B-BF6C-4392-03A0-FF024BC18A70}"/>
                </a:ext>
              </a:extLst>
            </p:cNvPr>
            <p:cNvCxnSpPr>
              <a:cxnSpLocks/>
            </p:cNvCxnSpPr>
            <p:nvPr/>
          </p:nvCxnSpPr>
          <p:spPr bwMode="auto">
            <a:xfrm>
              <a:off x="121920" y="2412274"/>
              <a:ext cx="121920"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1ECC7D81-8C26-BF8D-F293-AAB38040996B}"/>
                </a:ext>
              </a:extLst>
            </p:cNvPr>
            <p:cNvCxnSpPr>
              <a:cxnSpLocks/>
            </p:cNvCxnSpPr>
            <p:nvPr/>
          </p:nvCxnSpPr>
          <p:spPr bwMode="auto">
            <a:xfrm>
              <a:off x="121920" y="2564674"/>
              <a:ext cx="121920"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1B2F71C2-BC6F-7EBA-48C0-06B8F69BBB32}"/>
                </a:ext>
              </a:extLst>
            </p:cNvPr>
            <p:cNvCxnSpPr>
              <a:cxnSpLocks/>
            </p:cNvCxnSpPr>
            <p:nvPr/>
          </p:nvCxnSpPr>
          <p:spPr bwMode="auto">
            <a:xfrm>
              <a:off x="121920" y="2717074"/>
              <a:ext cx="121920"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220E9529-9628-35BB-B773-B01CA9C883B5}"/>
                </a:ext>
              </a:extLst>
            </p:cNvPr>
            <p:cNvCxnSpPr>
              <a:cxnSpLocks/>
            </p:cNvCxnSpPr>
            <p:nvPr/>
          </p:nvCxnSpPr>
          <p:spPr bwMode="auto">
            <a:xfrm>
              <a:off x="121920" y="2869474"/>
              <a:ext cx="121920"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4453E2D3-1F1F-E7F2-C60B-4FDED8DA4537}"/>
                </a:ext>
              </a:extLst>
            </p:cNvPr>
            <p:cNvCxnSpPr>
              <a:cxnSpLocks/>
            </p:cNvCxnSpPr>
            <p:nvPr/>
          </p:nvCxnSpPr>
          <p:spPr bwMode="auto">
            <a:xfrm>
              <a:off x="121920" y="3021874"/>
              <a:ext cx="121920"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1B9AF5D4-4DF2-A9D8-4B1F-AF71754021E3}"/>
                </a:ext>
              </a:extLst>
            </p:cNvPr>
            <p:cNvCxnSpPr>
              <a:cxnSpLocks/>
            </p:cNvCxnSpPr>
            <p:nvPr/>
          </p:nvCxnSpPr>
          <p:spPr bwMode="auto">
            <a:xfrm>
              <a:off x="121920" y="3174274"/>
              <a:ext cx="121920"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A17F8065-4296-7041-C3BF-D064A085C17C}"/>
                </a:ext>
              </a:extLst>
            </p:cNvPr>
            <p:cNvCxnSpPr>
              <a:cxnSpLocks/>
            </p:cNvCxnSpPr>
            <p:nvPr/>
          </p:nvCxnSpPr>
          <p:spPr bwMode="auto">
            <a:xfrm>
              <a:off x="121920" y="3326674"/>
              <a:ext cx="121920" cy="0"/>
            </a:xfrm>
            <a:prstGeom prst="line">
              <a:avLst/>
            </a:prstGeom>
            <a:noFill/>
            <a:ln w="28575" cap="flat" cmpd="sng" algn="ctr">
              <a:solidFill>
                <a:schemeClr val="bg1"/>
              </a:solidFill>
              <a:prstDash val="solid"/>
              <a:round/>
              <a:headEnd type="none" w="med" len="med"/>
              <a:tailEnd type="none" w="med" len="med"/>
            </a:ln>
            <a:effectLst/>
          </p:spPr>
        </p:cxnSp>
      </p:grpSp>
      <p:grpSp>
        <p:nvGrpSpPr>
          <p:cNvPr id="34" name="Group 33">
            <a:extLst>
              <a:ext uri="{FF2B5EF4-FFF2-40B4-BE49-F238E27FC236}">
                <a16:creationId xmlns:a16="http://schemas.microsoft.com/office/drawing/2014/main" id="{9E0F4A0D-9AEE-3D0B-2F1E-E06BD8366314}"/>
              </a:ext>
            </a:extLst>
          </p:cNvPr>
          <p:cNvGrpSpPr/>
          <p:nvPr/>
        </p:nvGrpSpPr>
        <p:grpSpPr>
          <a:xfrm>
            <a:off x="1685108" y="5425440"/>
            <a:ext cx="9013372" cy="95794"/>
            <a:chOff x="1685108" y="5425440"/>
            <a:chExt cx="9013372" cy="95794"/>
          </a:xfrm>
        </p:grpSpPr>
        <p:cxnSp>
          <p:nvCxnSpPr>
            <p:cNvPr id="20" name="Straight Connector 19">
              <a:extLst>
                <a:ext uri="{FF2B5EF4-FFF2-40B4-BE49-F238E27FC236}">
                  <a16:creationId xmlns:a16="http://schemas.microsoft.com/office/drawing/2014/main" id="{DF4BB390-B50C-17B5-483B-3BDFA050B208}"/>
                </a:ext>
              </a:extLst>
            </p:cNvPr>
            <p:cNvCxnSpPr>
              <a:cxnSpLocks/>
            </p:cNvCxnSpPr>
            <p:nvPr/>
          </p:nvCxnSpPr>
          <p:spPr bwMode="auto">
            <a:xfrm rot="5400000">
              <a:off x="8567057" y="5475514"/>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E5305DF4-6BE3-8971-D535-A8C3CE2498F8}"/>
                </a:ext>
              </a:extLst>
            </p:cNvPr>
            <p:cNvCxnSpPr>
              <a:cxnSpLocks/>
            </p:cNvCxnSpPr>
            <p:nvPr/>
          </p:nvCxnSpPr>
          <p:spPr bwMode="auto">
            <a:xfrm rot="5400000">
              <a:off x="7874290" y="5475514"/>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598A9058-9C01-396A-17E6-99A570A6B0EA}"/>
                </a:ext>
              </a:extLst>
            </p:cNvPr>
            <p:cNvCxnSpPr>
              <a:cxnSpLocks/>
            </p:cNvCxnSpPr>
            <p:nvPr/>
          </p:nvCxnSpPr>
          <p:spPr bwMode="auto">
            <a:xfrm rot="5400000">
              <a:off x="7181523" y="5475514"/>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064B6252-3D60-45E2-194E-025F9D0605A6}"/>
                </a:ext>
              </a:extLst>
            </p:cNvPr>
            <p:cNvCxnSpPr>
              <a:cxnSpLocks/>
            </p:cNvCxnSpPr>
            <p:nvPr/>
          </p:nvCxnSpPr>
          <p:spPr bwMode="auto">
            <a:xfrm rot="5400000">
              <a:off x="6488756" y="5475514"/>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C8E409CB-2F1D-A632-4D4F-853DC2C1CBF4}"/>
                </a:ext>
              </a:extLst>
            </p:cNvPr>
            <p:cNvCxnSpPr>
              <a:cxnSpLocks/>
            </p:cNvCxnSpPr>
            <p:nvPr/>
          </p:nvCxnSpPr>
          <p:spPr bwMode="auto">
            <a:xfrm rot="5400000">
              <a:off x="5795989" y="5475514"/>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62E01CD9-1A1C-6826-EEC6-91807760055F}"/>
                </a:ext>
              </a:extLst>
            </p:cNvPr>
            <p:cNvCxnSpPr>
              <a:cxnSpLocks/>
            </p:cNvCxnSpPr>
            <p:nvPr/>
          </p:nvCxnSpPr>
          <p:spPr bwMode="auto">
            <a:xfrm rot="5400000">
              <a:off x="5103222" y="5475514"/>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179D02FB-FBF0-3C38-1B15-C238A392BE0C}"/>
                </a:ext>
              </a:extLst>
            </p:cNvPr>
            <p:cNvCxnSpPr>
              <a:cxnSpLocks/>
            </p:cNvCxnSpPr>
            <p:nvPr/>
          </p:nvCxnSpPr>
          <p:spPr bwMode="auto">
            <a:xfrm rot="5400000">
              <a:off x="4410455" y="5475514"/>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95682369-C939-5D4A-8778-187D9D0EE5F3}"/>
                </a:ext>
              </a:extLst>
            </p:cNvPr>
            <p:cNvCxnSpPr>
              <a:cxnSpLocks/>
            </p:cNvCxnSpPr>
            <p:nvPr/>
          </p:nvCxnSpPr>
          <p:spPr bwMode="auto">
            <a:xfrm rot="5400000">
              <a:off x="3717688" y="5475514"/>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DCBBA459-F751-CE91-48BB-F8086CDCBBAB}"/>
                </a:ext>
              </a:extLst>
            </p:cNvPr>
            <p:cNvCxnSpPr>
              <a:cxnSpLocks/>
            </p:cNvCxnSpPr>
            <p:nvPr/>
          </p:nvCxnSpPr>
          <p:spPr bwMode="auto">
            <a:xfrm rot="5400000">
              <a:off x="3024921" y="5475514"/>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DDBE6A7E-3DF2-3674-BA3B-2EAE9769DF82}"/>
                </a:ext>
              </a:extLst>
            </p:cNvPr>
            <p:cNvCxnSpPr>
              <a:cxnSpLocks/>
            </p:cNvCxnSpPr>
            <p:nvPr/>
          </p:nvCxnSpPr>
          <p:spPr bwMode="auto">
            <a:xfrm rot="5400000">
              <a:off x="2332154" y="5475514"/>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B2EBAC99-F637-A878-1E82-EE74F377E349}"/>
                </a:ext>
              </a:extLst>
            </p:cNvPr>
            <p:cNvCxnSpPr>
              <a:cxnSpLocks/>
            </p:cNvCxnSpPr>
            <p:nvPr/>
          </p:nvCxnSpPr>
          <p:spPr bwMode="auto">
            <a:xfrm rot="5400000">
              <a:off x="1639388" y="5475514"/>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80CDAB9C-6F3B-0518-F3A1-C83235536EA1}"/>
                </a:ext>
              </a:extLst>
            </p:cNvPr>
            <p:cNvCxnSpPr>
              <a:cxnSpLocks/>
            </p:cNvCxnSpPr>
            <p:nvPr/>
          </p:nvCxnSpPr>
          <p:spPr bwMode="auto">
            <a:xfrm rot="5400000">
              <a:off x="10652760" y="5471160"/>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D7B08C03-ED40-192F-B15F-5D6300023515}"/>
                </a:ext>
              </a:extLst>
            </p:cNvPr>
            <p:cNvCxnSpPr>
              <a:cxnSpLocks/>
            </p:cNvCxnSpPr>
            <p:nvPr/>
          </p:nvCxnSpPr>
          <p:spPr bwMode="auto">
            <a:xfrm rot="5400000">
              <a:off x="9959993" y="5471160"/>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F17DDCD6-5499-62ED-FC36-881A1E34F003}"/>
                </a:ext>
              </a:extLst>
            </p:cNvPr>
            <p:cNvCxnSpPr>
              <a:cxnSpLocks/>
            </p:cNvCxnSpPr>
            <p:nvPr/>
          </p:nvCxnSpPr>
          <p:spPr bwMode="auto">
            <a:xfrm rot="5400000">
              <a:off x="9267226" y="5471160"/>
              <a:ext cx="91440" cy="0"/>
            </a:xfrm>
            <a:prstGeom prst="line">
              <a:avLst/>
            </a:prstGeom>
            <a:noFill/>
            <a:ln w="28575" cap="flat" cmpd="sng" algn="ctr">
              <a:solidFill>
                <a:schemeClr val="bg1"/>
              </a:solidFill>
              <a:prstDash val="solid"/>
              <a:round/>
              <a:headEnd type="none" w="med" len="med"/>
              <a:tailEnd type="none" w="med" len="med"/>
            </a:ln>
            <a:effectLst/>
          </p:spPr>
        </p:cxnSp>
      </p:grpSp>
      <p:sp>
        <p:nvSpPr>
          <p:cNvPr id="35" name="TextBox 34">
            <a:extLst>
              <a:ext uri="{FF2B5EF4-FFF2-40B4-BE49-F238E27FC236}">
                <a16:creationId xmlns:a16="http://schemas.microsoft.com/office/drawing/2014/main" id="{4961248E-C94F-E297-83D2-CF759DD5B4D2}"/>
              </a:ext>
            </a:extLst>
          </p:cNvPr>
          <p:cNvSpPr txBox="1"/>
          <p:nvPr/>
        </p:nvSpPr>
        <p:spPr bwMode="auto">
          <a:xfrm rot="16200000">
            <a:off x="-858761" y="3322866"/>
            <a:ext cx="33219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Probability of Being in Remission</a:t>
            </a:r>
          </a:p>
        </p:txBody>
      </p:sp>
      <p:sp>
        <p:nvSpPr>
          <p:cNvPr id="36" name="TextBox 35">
            <a:extLst>
              <a:ext uri="{FF2B5EF4-FFF2-40B4-BE49-F238E27FC236}">
                <a16:creationId xmlns:a16="http://schemas.microsoft.com/office/drawing/2014/main" id="{F0902B5B-0E1F-05F7-4900-622B597E3D1F}"/>
              </a:ext>
            </a:extLst>
          </p:cNvPr>
          <p:cNvSpPr txBox="1"/>
          <p:nvPr/>
        </p:nvSpPr>
        <p:spPr bwMode="auto">
          <a:xfrm>
            <a:off x="1053738" y="1515291"/>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38" name="TextBox 37">
            <a:extLst>
              <a:ext uri="{FF2B5EF4-FFF2-40B4-BE49-F238E27FC236}">
                <a16:creationId xmlns:a16="http://schemas.microsoft.com/office/drawing/2014/main" id="{EBE53A22-9468-B2CF-ECBF-D9DA5B0DAFE1}"/>
              </a:ext>
            </a:extLst>
          </p:cNvPr>
          <p:cNvSpPr txBox="1"/>
          <p:nvPr/>
        </p:nvSpPr>
        <p:spPr bwMode="auto">
          <a:xfrm>
            <a:off x="1053738" y="1876697"/>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0.9</a:t>
            </a:r>
          </a:p>
        </p:txBody>
      </p:sp>
      <p:sp>
        <p:nvSpPr>
          <p:cNvPr id="40" name="TextBox 39">
            <a:extLst>
              <a:ext uri="{FF2B5EF4-FFF2-40B4-BE49-F238E27FC236}">
                <a16:creationId xmlns:a16="http://schemas.microsoft.com/office/drawing/2014/main" id="{3D817A96-F990-E849-B942-0C22D20D3A2A}"/>
              </a:ext>
            </a:extLst>
          </p:cNvPr>
          <p:cNvSpPr txBox="1"/>
          <p:nvPr/>
        </p:nvSpPr>
        <p:spPr bwMode="auto">
          <a:xfrm>
            <a:off x="1053738" y="2238103"/>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0.8</a:t>
            </a:r>
          </a:p>
        </p:txBody>
      </p:sp>
      <p:sp>
        <p:nvSpPr>
          <p:cNvPr id="42" name="TextBox 41">
            <a:extLst>
              <a:ext uri="{FF2B5EF4-FFF2-40B4-BE49-F238E27FC236}">
                <a16:creationId xmlns:a16="http://schemas.microsoft.com/office/drawing/2014/main" id="{115F3AAD-4640-8C46-305F-5E541486D855}"/>
              </a:ext>
            </a:extLst>
          </p:cNvPr>
          <p:cNvSpPr txBox="1"/>
          <p:nvPr/>
        </p:nvSpPr>
        <p:spPr bwMode="auto">
          <a:xfrm>
            <a:off x="1053738" y="2599509"/>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0.7</a:t>
            </a:r>
          </a:p>
        </p:txBody>
      </p:sp>
      <p:sp>
        <p:nvSpPr>
          <p:cNvPr id="44" name="TextBox 43">
            <a:extLst>
              <a:ext uri="{FF2B5EF4-FFF2-40B4-BE49-F238E27FC236}">
                <a16:creationId xmlns:a16="http://schemas.microsoft.com/office/drawing/2014/main" id="{CA298E28-85C0-8F9E-A5C0-174FC5A60BBD}"/>
              </a:ext>
            </a:extLst>
          </p:cNvPr>
          <p:cNvSpPr txBox="1"/>
          <p:nvPr/>
        </p:nvSpPr>
        <p:spPr bwMode="auto">
          <a:xfrm>
            <a:off x="1053738" y="2960915"/>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0.6</a:t>
            </a:r>
          </a:p>
        </p:txBody>
      </p:sp>
      <p:sp>
        <p:nvSpPr>
          <p:cNvPr id="46" name="TextBox 45">
            <a:extLst>
              <a:ext uri="{FF2B5EF4-FFF2-40B4-BE49-F238E27FC236}">
                <a16:creationId xmlns:a16="http://schemas.microsoft.com/office/drawing/2014/main" id="{DF6A837C-AEE8-39B9-D911-D50A05FFB5B0}"/>
              </a:ext>
            </a:extLst>
          </p:cNvPr>
          <p:cNvSpPr txBox="1"/>
          <p:nvPr/>
        </p:nvSpPr>
        <p:spPr bwMode="auto">
          <a:xfrm>
            <a:off x="1053738" y="3322321"/>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0.5</a:t>
            </a:r>
          </a:p>
        </p:txBody>
      </p:sp>
      <p:sp>
        <p:nvSpPr>
          <p:cNvPr id="48" name="TextBox 47">
            <a:extLst>
              <a:ext uri="{FF2B5EF4-FFF2-40B4-BE49-F238E27FC236}">
                <a16:creationId xmlns:a16="http://schemas.microsoft.com/office/drawing/2014/main" id="{EFC85213-5A3B-0B3A-3EA6-30C2997A27AB}"/>
              </a:ext>
            </a:extLst>
          </p:cNvPr>
          <p:cNvSpPr txBox="1"/>
          <p:nvPr/>
        </p:nvSpPr>
        <p:spPr bwMode="auto">
          <a:xfrm>
            <a:off x="1053738" y="3683727"/>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0.4</a:t>
            </a:r>
          </a:p>
        </p:txBody>
      </p:sp>
      <p:sp>
        <p:nvSpPr>
          <p:cNvPr id="50" name="TextBox 49">
            <a:extLst>
              <a:ext uri="{FF2B5EF4-FFF2-40B4-BE49-F238E27FC236}">
                <a16:creationId xmlns:a16="http://schemas.microsoft.com/office/drawing/2014/main" id="{096C4D89-71E6-2BCD-38C0-D4884F20DBA1}"/>
              </a:ext>
            </a:extLst>
          </p:cNvPr>
          <p:cNvSpPr txBox="1"/>
          <p:nvPr/>
        </p:nvSpPr>
        <p:spPr bwMode="auto">
          <a:xfrm>
            <a:off x="1053738" y="4045133"/>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0.3</a:t>
            </a:r>
          </a:p>
        </p:txBody>
      </p:sp>
      <p:sp>
        <p:nvSpPr>
          <p:cNvPr id="52" name="TextBox 51">
            <a:extLst>
              <a:ext uri="{FF2B5EF4-FFF2-40B4-BE49-F238E27FC236}">
                <a16:creationId xmlns:a16="http://schemas.microsoft.com/office/drawing/2014/main" id="{23BF015E-8724-9C8A-89D3-628F9745B762}"/>
              </a:ext>
            </a:extLst>
          </p:cNvPr>
          <p:cNvSpPr txBox="1"/>
          <p:nvPr/>
        </p:nvSpPr>
        <p:spPr bwMode="auto">
          <a:xfrm>
            <a:off x="1053738" y="4406539"/>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0.2</a:t>
            </a:r>
          </a:p>
        </p:txBody>
      </p:sp>
      <p:sp>
        <p:nvSpPr>
          <p:cNvPr id="54" name="TextBox 53">
            <a:extLst>
              <a:ext uri="{FF2B5EF4-FFF2-40B4-BE49-F238E27FC236}">
                <a16:creationId xmlns:a16="http://schemas.microsoft.com/office/drawing/2014/main" id="{33AADA01-9E62-0E23-18B2-924E5131C347}"/>
              </a:ext>
            </a:extLst>
          </p:cNvPr>
          <p:cNvSpPr txBox="1"/>
          <p:nvPr/>
        </p:nvSpPr>
        <p:spPr bwMode="auto">
          <a:xfrm>
            <a:off x="1053738" y="4767945"/>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0.1</a:t>
            </a:r>
          </a:p>
        </p:txBody>
      </p:sp>
      <p:sp>
        <p:nvSpPr>
          <p:cNvPr id="56" name="TextBox 55">
            <a:extLst>
              <a:ext uri="{FF2B5EF4-FFF2-40B4-BE49-F238E27FC236}">
                <a16:creationId xmlns:a16="http://schemas.microsoft.com/office/drawing/2014/main" id="{CC92F0F6-09D8-E4E1-97AE-66EE866E9988}"/>
              </a:ext>
            </a:extLst>
          </p:cNvPr>
          <p:cNvSpPr txBox="1"/>
          <p:nvPr/>
        </p:nvSpPr>
        <p:spPr bwMode="auto">
          <a:xfrm>
            <a:off x="1227909" y="5129348"/>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58" name="TextBox 57">
            <a:extLst>
              <a:ext uri="{FF2B5EF4-FFF2-40B4-BE49-F238E27FC236}">
                <a16:creationId xmlns:a16="http://schemas.microsoft.com/office/drawing/2014/main" id="{62BD981D-7A0B-77FC-3555-B9581634A90F}"/>
              </a:ext>
            </a:extLst>
          </p:cNvPr>
          <p:cNvSpPr txBox="1"/>
          <p:nvPr/>
        </p:nvSpPr>
        <p:spPr bwMode="auto">
          <a:xfrm>
            <a:off x="1537063" y="5460273"/>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60" name="TextBox 59">
            <a:extLst>
              <a:ext uri="{FF2B5EF4-FFF2-40B4-BE49-F238E27FC236}">
                <a16:creationId xmlns:a16="http://schemas.microsoft.com/office/drawing/2014/main" id="{A9CC87D4-ADB1-FA88-4365-A15E57B28889}"/>
              </a:ext>
            </a:extLst>
          </p:cNvPr>
          <p:cNvSpPr txBox="1"/>
          <p:nvPr/>
        </p:nvSpPr>
        <p:spPr bwMode="auto">
          <a:xfrm>
            <a:off x="2229395" y="5460273"/>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62" name="TextBox 61">
            <a:extLst>
              <a:ext uri="{FF2B5EF4-FFF2-40B4-BE49-F238E27FC236}">
                <a16:creationId xmlns:a16="http://schemas.microsoft.com/office/drawing/2014/main" id="{D46EC710-F8E3-8CA5-C34A-113977315CEB}"/>
              </a:ext>
            </a:extLst>
          </p:cNvPr>
          <p:cNvSpPr txBox="1"/>
          <p:nvPr/>
        </p:nvSpPr>
        <p:spPr bwMode="auto">
          <a:xfrm>
            <a:off x="2860766" y="5460273"/>
            <a:ext cx="4049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64" name="TextBox 63">
            <a:extLst>
              <a:ext uri="{FF2B5EF4-FFF2-40B4-BE49-F238E27FC236}">
                <a16:creationId xmlns:a16="http://schemas.microsoft.com/office/drawing/2014/main" id="{AEAB23DE-8006-2F41-E0E7-4996D3991002}"/>
              </a:ext>
            </a:extLst>
          </p:cNvPr>
          <p:cNvSpPr txBox="1"/>
          <p:nvPr/>
        </p:nvSpPr>
        <p:spPr bwMode="auto">
          <a:xfrm>
            <a:off x="3609703" y="5460273"/>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a:t>
            </a:r>
          </a:p>
        </p:txBody>
      </p:sp>
      <p:sp>
        <p:nvSpPr>
          <p:cNvPr id="66" name="TextBox 65">
            <a:extLst>
              <a:ext uri="{FF2B5EF4-FFF2-40B4-BE49-F238E27FC236}">
                <a16:creationId xmlns:a16="http://schemas.microsoft.com/office/drawing/2014/main" id="{A35CA049-54ED-643E-B5EA-1E33A0DBFFE5}"/>
              </a:ext>
            </a:extLst>
          </p:cNvPr>
          <p:cNvSpPr txBox="1"/>
          <p:nvPr/>
        </p:nvSpPr>
        <p:spPr bwMode="auto">
          <a:xfrm>
            <a:off x="4302034" y="5460273"/>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a:t>
            </a:r>
          </a:p>
        </p:txBody>
      </p:sp>
      <p:sp>
        <p:nvSpPr>
          <p:cNvPr id="68" name="TextBox 67">
            <a:extLst>
              <a:ext uri="{FF2B5EF4-FFF2-40B4-BE49-F238E27FC236}">
                <a16:creationId xmlns:a16="http://schemas.microsoft.com/office/drawing/2014/main" id="{EC6148BD-6FA1-3426-AAB2-6E17969924CF}"/>
              </a:ext>
            </a:extLst>
          </p:cNvPr>
          <p:cNvSpPr txBox="1"/>
          <p:nvPr/>
        </p:nvSpPr>
        <p:spPr bwMode="auto">
          <a:xfrm>
            <a:off x="5003074" y="5460273"/>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a:t>
            </a:r>
          </a:p>
        </p:txBody>
      </p:sp>
      <p:sp>
        <p:nvSpPr>
          <p:cNvPr id="70" name="TextBox 69">
            <a:extLst>
              <a:ext uri="{FF2B5EF4-FFF2-40B4-BE49-F238E27FC236}">
                <a16:creationId xmlns:a16="http://schemas.microsoft.com/office/drawing/2014/main" id="{C8E13690-6BD7-30AE-73D2-4BB44130594C}"/>
              </a:ext>
            </a:extLst>
          </p:cNvPr>
          <p:cNvSpPr txBox="1"/>
          <p:nvPr/>
        </p:nvSpPr>
        <p:spPr bwMode="auto">
          <a:xfrm>
            <a:off x="5712822" y="5460273"/>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a:t>
            </a:r>
          </a:p>
        </p:txBody>
      </p:sp>
      <p:sp>
        <p:nvSpPr>
          <p:cNvPr id="72" name="TextBox 71">
            <a:extLst>
              <a:ext uri="{FF2B5EF4-FFF2-40B4-BE49-F238E27FC236}">
                <a16:creationId xmlns:a16="http://schemas.microsoft.com/office/drawing/2014/main" id="{5B612109-6611-4AAF-1AAA-6FB6D13E7A53}"/>
              </a:ext>
            </a:extLst>
          </p:cNvPr>
          <p:cNvSpPr txBox="1"/>
          <p:nvPr/>
        </p:nvSpPr>
        <p:spPr bwMode="auto">
          <a:xfrm>
            <a:off x="6387736" y="5460273"/>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a:t>
            </a:r>
          </a:p>
        </p:txBody>
      </p:sp>
      <p:sp>
        <p:nvSpPr>
          <p:cNvPr id="74" name="TextBox 73">
            <a:extLst>
              <a:ext uri="{FF2B5EF4-FFF2-40B4-BE49-F238E27FC236}">
                <a16:creationId xmlns:a16="http://schemas.microsoft.com/office/drawing/2014/main" id="{DEB2B661-C7D6-68D2-0ED3-38514F5522EE}"/>
              </a:ext>
            </a:extLst>
          </p:cNvPr>
          <p:cNvSpPr txBox="1"/>
          <p:nvPr/>
        </p:nvSpPr>
        <p:spPr bwMode="auto">
          <a:xfrm>
            <a:off x="7088776" y="5460273"/>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8</a:t>
            </a:r>
          </a:p>
        </p:txBody>
      </p:sp>
      <p:sp>
        <p:nvSpPr>
          <p:cNvPr id="76" name="TextBox 75">
            <a:extLst>
              <a:ext uri="{FF2B5EF4-FFF2-40B4-BE49-F238E27FC236}">
                <a16:creationId xmlns:a16="http://schemas.microsoft.com/office/drawing/2014/main" id="{7472A674-6F23-4D05-6A1D-62ADD8D47C6F}"/>
              </a:ext>
            </a:extLst>
          </p:cNvPr>
          <p:cNvSpPr txBox="1"/>
          <p:nvPr/>
        </p:nvSpPr>
        <p:spPr bwMode="auto">
          <a:xfrm>
            <a:off x="7772399" y="5460273"/>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9</a:t>
            </a:r>
          </a:p>
        </p:txBody>
      </p:sp>
      <p:sp>
        <p:nvSpPr>
          <p:cNvPr id="78" name="TextBox 77">
            <a:extLst>
              <a:ext uri="{FF2B5EF4-FFF2-40B4-BE49-F238E27FC236}">
                <a16:creationId xmlns:a16="http://schemas.microsoft.com/office/drawing/2014/main" id="{0E28BAA6-A3CE-8B59-BF02-278D4B80750E}"/>
              </a:ext>
            </a:extLst>
          </p:cNvPr>
          <p:cNvSpPr txBox="1"/>
          <p:nvPr/>
        </p:nvSpPr>
        <p:spPr bwMode="auto">
          <a:xfrm>
            <a:off x="8406221" y="546027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a:t>
            </a:r>
          </a:p>
        </p:txBody>
      </p:sp>
      <p:sp>
        <p:nvSpPr>
          <p:cNvPr id="80" name="TextBox 79">
            <a:extLst>
              <a:ext uri="{FF2B5EF4-FFF2-40B4-BE49-F238E27FC236}">
                <a16:creationId xmlns:a16="http://schemas.microsoft.com/office/drawing/2014/main" id="{F93C28C0-E450-7DF3-A6C4-06ECFA9C9E99}"/>
              </a:ext>
            </a:extLst>
          </p:cNvPr>
          <p:cNvSpPr txBox="1"/>
          <p:nvPr/>
        </p:nvSpPr>
        <p:spPr bwMode="auto">
          <a:xfrm>
            <a:off x="9107261" y="546027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11</a:t>
            </a:r>
          </a:p>
        </p:txBody>
      </p:sp>
      <p:sp>
        <p:nvSpPr>
          <p:cNvPr id="82" name="TextBox 81">
            <a:extLst>
              <a:ext uri="{FF2B5EF4-FFF2-40B4-BE49-F238E27FC236}">
                <a16:creationId xmlns:a16="http://schemas.microsoft.com/office/drawing/2014/main" id="{94191752-1BE2-8D1D-53D4-792BE1227ED4}"/>
              </a:ext>
            </a:extLst>
          </p:cNvPr>
          <p:cNvSpPr txBox="1"/>
          <p:nvPr/>
        </p:nvSpPr>
        <p:spPr bwMode="auto">
          <a:xfrm>
            <a:off x="9790884" y="546027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12</a:t>
            </a:r>
          </a:p>
        </p:txBody>
      </p:sp>
      <p:sp>
        <p:nvSpPr>
          <p:cNvPr id="84" name="TextBox 83">
            <a:extLst>
              <a:ext uri="{FF2B5EF4-FFF2-40B4-BE49-F238E27FC236}">
                <a16:creationId xmlns:a16="http://schemas.microsoft.com/office/drawing/2014/main" id="{D1858AE3-5571-30A4-EFD9-E2094590C38E}"/>
              </a:ext>
            </a:extLst>
          </p:cNvPr>
          <p:cNvSpPr txBox="1"/>
          <p:nvPr/>
        </p:nvSpPr>
        <p:spPr bwMode="auto">
          <a:xfrm>
            <a:off x="10491924" y="546027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13</a:t>
            </a:r>
          </a:p>
        </p:txBody>
      </p:sp>
      <p:sp>
        <p:nvSpPr>
          <p:cNvPr id="86" name="TextBox 85">
            <a:extLst>
              <a:ext uri="{FF2B5EF4-FFF2-40B4-BE49-F238E27FC236}">
                <a16:creationId xmlns:a16="http://schemas.microsoft.com/office/drawing/2014/main" id="{193B4568-5F35-096D-B6B2-AED91A4FF8A0}"/>
              </a:ext>
            </a:extLst>
          </p:cNvPr>
          <p:cNvSpPr txBox="1"/>
          <p:nvPr/>
        </p:nvSpPr>
        <p:spPr bwMode="auto">
          <a:xfrm>
            <a:off x="6244352" y="5725885"/>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a:t>
            </a:r>
          </a:p>
        </p:txBody>
      </p:sp>
      <p:sp>
        <p:nvSpPr>
          <p:cNvPr id="87" name="Freeform: Shape 86">
            <a:extLst>
              <a:ext uri="{FF2B5EF4-FFF2-40B4-BE49-F238E27FC236}">
                <a16:creationId xmlns:a16="http://schemas.microsoft.com/office/drawing/2014/main" id="{A36BF309-5AD5-B825-6D80-74602156C0BB}"/>
              </a:ext>
            </a:extLst>
          </p:cNvPr>
          <p:cNvSpPr/>
          <p:nvPr/>
        </p:nvSpPr>
        <p:spPr bwMode="auto">
          <a:xfrm>
            <a:off x="1692322" y="1705970"/>
            <a:ext cx="8761863" cy="1549021"/>
          </a:xfrm>
          <a:custGeom>
            <a:avLst/>
            <a:gdLst>
              <a:gd name="connsiteX0" fmla="*/ 0 w 8761863"/>
              <a:gd name="connsiteY0" fmla="*/ 0 h 1549021"/>
              <a:gd name="connsiteX1" fmla="*/ 1330657 w 8761863"/>
              <a:gd name="connsiteY1" fmla="*/ 0 h 1549021"/>
              <a:gd name="connsiteX2" fmla="*/ 1330657 w 8761863"/>
              <a:gd name="connsiteY2" fmla="*/ 300251 h 1549021"/>
              <a:gd name="connsiteX3" fmla="*/ 1890215 w 8761863"/>
              <a:gd name="connsiteY3" fmla="*/ 300251 h 1549021"/>
              <a:gd name="connsiteX4" fmla="*/ 1890215 w 8761863"/>
              <a:gd name="connsiteY4" fmla="*/ 668740 h 1549021"/>
              <a:gd name="connsiteX5" fmla="*/ 3057099 w 8761863"/>
              <a:gd name="connsiteY5" fmla="*/ 668740 h 1549021"/>
              <a:gd name="connsiteX6" fmla="*/ 3057099 w 8761863"/>
              <a:gd name="connsiteY6" fmla="*/ 1044054 h 1549021"/>
              <a:gd name="connsiteX7" fmla="*/ 4537881 w 8761863"/>
              <a:gd name="connsiteY7" fmla="*/ 1044054 h 1549021"/>
              <a:gd name="connsiteX8" fmla="*/ 4537881 w 8761863"/>
              <a:gd name="connsiteY8" fmla="*/ 1549021 h 1549021"/>
              <a:gd name="connsiteX9" fmla="*/ 8761863 w 8761863"/>
              <a:gd name="connsiteY9" fmla="*/ 1549021 h 1549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761863" h="1549021">
                <a:moveTo>
                  <a:pt x="0" y="0"/>
                </a:moveTo>
                <a:lnTo>
                  <a:pt x="1330657" y="0"/>
                </a:lnTo>
                <a:lnTo>
                  <a:pt x="1330657" y="300251"/>
                </a:lnTo>
                <a:lnTo>
                  <a:pt x="1890215" y="300251"/>
                </a:lnTo>
                <a:lnTo>
                  <a:pt x="1890215" y="668740"/>
                </a:lnTo>
                <a:lnTo>
                  <a:pt x="3057099" y="668740"/>
                </a:lnTo>
                <a:lnTo>
                  <a:pt x="3057099" y="1044054"/>
                </a:lnTo>
                <a:lnTo>
                  <a:pt x="4537881" y="1044054"/>
                </a:lnTo>
                <a:lnTo>
                  <a:pt x="4537881" y="1549021"/>
                </a:lnTo>
                <a:lnTo>
                  <a:pt x="8761863" y="1549021"/>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17" name="Group 116">
            <a:extLst>
              <a:ext uri="{FF2B5EF4-FFF2-40B4-BE49-F238E27FC236}">
                <a16:creationId xmlns:a16="http://schemas.microsoft.com/office/drawing/2014/main" id="{0DE3D6F2-1994-BBAD-4206-FFD178F7BF79}"/>
              </a:ext>
            </a:extLst>
          </p:cNvPr>
          <p:cNvGrpSpPr/>
          <p:nvPr/>
        </p:nvGrpSpPr>
        <p:grpSpPr>
          <a:xfrm>
            <a:off x="2984310" y="1926609"/>
            <a:ext cx="7551762" cy="1398896"/>
            <a:chOff x="2984310" y="1926609"/>
            <a:chExt cx="7551762" cy="1398896"/>
          </a:xfrm>
        </p:grpSpPr>
        <p:grpSp>
          <p:nvGrpSpPr>
            <p:cNvPr id="91" name="Group 90">
              <a:extLst>
                <a:ext uri="{FF2B5EF4-FFF2-40B4-BE49-F238E27FC236}">
                  <a16:creationId xmlns:a16="http://schemas.microsoft.com/office/drawing/2014/main" id="{EFCF5858-EA2F-E414-360D-578806FC3AEE}"/>
                </a:ext>
              </a:extLst>
            </p:cNvPr>
            <p:cNvGrpSpPr/>
            <p:nvPr/>
          </p:nvGrpSpPr>
          <p:grpSpPr>
            <a:xfrm>
              <a:off x="2984310" y="1931158"/>
              <a:ext cx="150126" cy="150126"/>
              <a:chOff x="2984310" y="1931158"/>
              <a:chExt cx="150126" cy="150126"/>
            </a:xfrm>
          </p:grpSpPr>
          <p:cxnSp>
            <p:nvCxnSpPr>
              <p:cNvPr id="89" name="Straight Connector 88">
                <a:extLst>
                  <a:ext uri="{FF2B5EF4-FFF2-40B4-BE49-F238E27FC236}">
                    <a16:creationId xmlns:a16="http://schemas.microsoft.com/office/drawing/2014/main" id="{58BC9DB9-3C9C-0D82-A68F-5AF1D3065A7F}"/>
                  </a:ext>
                </a:extLst>
              </p:cNvPr>
              <p:cNvCxnSpPr/>
              <p:nvPr/>
            </p:nvCxnSpPr>
            <p:spPr bwMode="auto">
              <a:xfrm>
                <a:off x="3057098" y="1931158"/>
                <a:ext cx="0" cy="150126"/>
              </a:xfrm>
              <a:prstGeom prst="line">
                <a:avLst/>
              </a:prstGeom>
              <a:noFill/>
              <a:ln w="28575" cap="flat" cmpd="sng" algn="ctr">
                <a:solidFill>
                  <a:schemeClr val="bg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3FBCB9F3-B0B6-1525-972E-6A3317174BEB}"/>
                  </a:ext>
                </a:extLst>
              </p:cNvPr>
              <p:cNvCxnSpPr>
                <a:cxnSpLocks/>
              </p:cNvCxnSpPr>
              <p:nvPr/>
            </p:nvCxnSpPr>
            <p:spPr bwMode="auto">
              <a:xfrm rot="5400000">
                <a:off x="3059373" y="1933432"/>
                <a:ext cx="0" cy="150126"/>
              </a:xfrm>
              <a:prstGeom prst="line">
                <a:avLst/>
              </a:prstGeom>
              <a:noFill/>
              <a:ln w="28575" cap="flat" cmpd="sng" algn="ctr">
                <a:solidFill>
                  <a:schemeClr val="bg1"/>
                </a:solidFill>
                <a:prstDash val="solid"/>
                <a:round/>
                <a:headEnd type="none" w="med" len="med"/>
                <a:tailEnd type="none" w="med" len="med"/>
              </a:ln>
              <a:effectLst/>
            </p:spPr>
          </p:cxnSp>
        </p:grpSp>
        <p:grpSp>
          <p:nvGrpSpPr>
            <p:cNvPr id="92" name="Group 91">
              <a:extLst>
                <a:ext uri="{FF2B5EF4-FFF2-40B4-BE49-F238E27FC236}">
                  <a16:creationId xmlns:a16="http://schemas.microsoft.com/office/drawing/2014/main" id="{8B2AD7A4-8404-5CFD-2806-799E8223D4D0}"/>
                </a:ext>
              </a:extLst>
            </p:cNvPr>
            <p:cNvGrpSpPr/>
            <p:nvPr/>
          </p:nvGrpSpPr>
          <p:grpSpPr>
            <a:xfrm>
              <a:off x="3075295" y="1926609"/>
              <a:ext cx="150126" cy="150126"/>
              <a:chOff x="2984310" y="1931158"/>
              <a:chExt cx="150126" cy="150126"/>
            </a:xfrm>
          </p:grpSpPr>
          <p:cxnSp>
            <p:nvCxnSpPr>
              <p:cNvPr id="93" name="Straight Connector 92">
                <a:extLst>
                  <a:ext uri="{FF2B5EF4-FFF2-40B4-BE49-F238E27FC236}">
                    <a16:creationId xmlns:a16="http://schemas.microsoft.com/office/drawing/2014/main" id="{D8D48F7F-47F4-A2E8-FE26-B2B63F73F52F}"/>
                  </a:ext>
                </a:extLst>
              </p:cNvPr>
              <p:cNvCxnSpPr/>
              <p:nvPr/>
            </p:nvCxnSpPr>
            <p:spPr bwMode="auto">
              <a:xfrm>
                <a:off x="3057098" y="1931158"/>
                <a:ext cx="0" cy="150126"/>
              </a:xfrm>
              <a:prstGeom prst="line">
                <a:avLst/>
              </a:prstGeom>
              <a:noFill/>
              <a:ln w="28575" cap="flat" cmpd="sng" algn="ctr">
                <a:solidFill>
                  <a:schemeClr val="bg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5513384E-D9D5-1D95-EB7B-444CF69AE016}"/>
                  </a:ext>
                </a:extLst>
              </p:cNvPr>
              <p:cNvCxnSpPr>
                <a:cxnSpLocks/>
              </p:cNvCxnSpPr>
              <p:nvPr/>
            </p:nvCxnSpPr>
            <p:spPr bwMode="auto">
              <a:xfrm rot="5400000">
                <a:off x="3059373" y="1933432"/>
                <a:ext cx="0" cy="150126"/>
              </a:xfrm>
              <a:prstGeom prst="line">
                <a:avLst/>
              </a:prstGeom>
              <a:noFill/>
              <a:ln w="28575" cap="flat" cmpd="sng" algn="ctr">
                <a:solidFill>
                  <a:schemeClr val="bg1"/>
                </a:solidFill>
                <a:prstDash val="solid"/>
                <a:round/>
                <a:headEnd type="none" w="med" len="med"/>
                <a:tailEnd type="none" w="med" len="med"/>
              </a:ln>
              <a:effectLst/>
            </p:spPr>
          </p:cxnSp>
        </p:grpSp>
        <p:grpSp>
          <p:nvGrpSpPr>
            <p:cNvPr id="95" name="Group 94">
              <a:extLst>
                <a:ext uri="{FF2B5EF4-FFF2-40B4-BE49-F238E27FC236}">
                  <a16:creationId xmlns:a16="http://schemas.microsoft.com/office/drawing/2014/main" id="{645067A0-7C5E-A482-93CB-671F8938B213}"/>
                </a:ext>
              </a:extLst>
            </p:cNvPr>
            <p:cNvGrpSpPr/>
            <p:nvPr/>
          </p:nvGrpSpPr>
          <p:grpSpPr>
            <a:xfrm>
              <a:off x="7517641" y="3175379"/>
              <a:ext cx="150126" cy="150126"/>
              <a:chOff x="2984310" y="1931158"/>
              <a:chExt cx="150126" cy="150126"/>
            </a:xfrm>
          </p:grpSpPr>
          <p:cxnSp>
            <p:nvCxnSpPr>
              <p:cNvPr id="96" name="Straight Connector 95">
                <a:extLst>
                  <a:ext uri="{FF2B5EF4-FFF2-40B4-BE49-F238E27FC236}">
                    <a16:creationId xmlns:a16="http://schemas.microsoft.com/office/drawing/2014/main" id="{34C6B60E-6DAD-BDC5-6C4B-5FF6B52649E2}"/>
                  </a:ext>
                </a:extLst>
              </p:cNvPr>
              <p:cNvCxnSpPr/>
              <p:nvPr/>
            </p:nvCxnSpPr>
            <p:spPr bwMode="auto">
              <a:xfrm>
                <a:off x="3057098" y="1931158"/>
                <a:ext cx="0" cy="150126"/>
              </a:xfrm>
              <a:prstGeom prst="line">
                <a:avLst/>
              </a:prstGeom>
              <a:noFill/>
              <a:ln w="28575" cap="flat" cmpd="sng" algn="ctr">
                <a:solidFill>
                  <a:schemeClr val="bg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D741116F-DB9C-1D0B-91EA-37E1A3067909}"/>
                  </a:ext>
                </a:extLst>
              </p:cNvPr>
              <p:cNvCxnSpPr>
                <a:cxnSpLocks/>
              </p:cNvCxnSpPr>
              <p:nvPr/>
            </p:nvCxnSpPr>
            <p:spPr bwMode="auto">
              <a:xfrm rot="5400000">
                <a:off x="3059373" y="1933432"/>
                <a:ext cx="0" cy="150126"/>
              </a:xfrm>
              <a:prstGeom prst="line">
                <a:avLst/>
              </a:prstGeom>
              <a:noFill/>
              <a:ln w="28575" cap="flat" cmpd="sng" algn="ctr">
                <a:solidFill>
                  <a:schemeClr val="bg1"/>
                </a:solidFill>
                <a:prstDash val="solid"/>
                <a:round/>
                <a:headEnd type="none" w="med" len="med"/>
                <a:tailEnd type="none" w="med" len="med"/>
              </a:ln>
              <a:effectLst/>
            </p:spPr>
          </p:cxnSp>
        </p:grpSp>
        <p:grpSp>
          <p:nvGrpSpPr>
            <p:cNvPr id="98" name="Group 97">
              <a:extLst>
                <a:ext uri="{FF2B5EF4-FFF2-40B4-BE49-F238E27FC236}">
                  <a16:creationId xmlns:a16="http://schemas.microsoft.com/office/drawing/2014/main" id="{66A603F6-D52E-1FC6-6839-373B3E734728}"/>
                </a:ext>
              </a:extLst>
            </p:cNvPr>
            <p:cNvGrpSpPr/>
            <p:nvPr/>
          </p:nvGrpSpPr>
          <p:grpSpPr>
            <a:xfrm>
              <a:off x="7014948" y="3175379"/>
              <a:ext cx="150126" cy="150126"/>
              <a:chOff x="2984310" y="1931158"/>
              <a:chExt cx="150126" cy="150126"/>
            </a:xfrm>
          </p:grpSpPr>
          <p:cxnSp>
            <p:nvCxnSpPr>
              <p:cNvPr id="99" name="Straight Connector 98">
                <a:extLst>
                  <a:ext uri="{FF2B5EF4-FFF2-40B4-BE49-F238E27FC236}">
                    <a16:creationId xmlns:a16="http://schemas.microsoft.com/office/drawing/2014/main" id="{C4798A0D-6B37-F1D3-5791-C57BF22F2863}"/>
                  </a:ext>
                </a:extLst>
              </p:cNvPr>
              <p:cNvCxnSpPr/>
              <p:nvPr/>
            </p:nvCxnSpPr>
            <p:spPr bwMode="auto">
              <a:xfrm>
                <a:off x="3057098" y="1931158"/>
                <a:ext cx="0" cy="150126"/>
              </a:xfrm>
              <a:prstGeom prst="line">
                <a:avLst/>
              </a:prstGeom>
              <a:noFill/>
              <a:ln w="28575" cap="flat" cmpd="sng" algn="ctr">
                <a:solidFill>
                  <a:schemeClr val="bg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3BFC67D9-1B61-700C-4816-BD135CF25D5B}"/>
                  </a:ext>
                </a:extLst>
              </p:cNvPr>
              <p:cNvCxnSpPr>
                <a:cxnSpLocks/>
              </p:cNvCxnSpPr>
              <p:nvPr/>
            </p:nvCxnSpPr>
            <p:spPr bwMode="auto">
              <a:xfrm rot="5400000">
                <a:off x="3059373" y="1933432"/>
                <a:ext cx="0" cy="150126"/>
              </a:xfrm>
              <a:prstGeom prst="line">
                <a:avLst/>
              </a:prstGeom>
              <a:noFill/>
              <a:ln w="28575" cap="flat" cmpd="sng" algn="ctr">
                <a:solidFill>
                  <a:schemeClr val="bg1"/>
                </a:solidFill>
                <a:prstDash val="solid"/>
                <a:round/>
                <a:headEnd type="none" w="med" len="med"/>
                <a:tailEnd type="none" w="med" len="med"/>
              </a:ln>
              <a:effectLst/>
            </p:spPr>
          </p:cxnSp>
        </p:grpSp>
        <p:grpSp>
          <p:nvGrpSpPr>
            <p:cNvPr id="101" name="Group 100">
              <a:extLst>
                <a:ext uri="{FF2B5EF4-FFF2-40B4-BE49-F238E27FC236}">
                  <a16:creationId xmlns:a16="http://schemas.microsoft.com/office/drawing/2014/main" id="{B266F250-428B-2A98-7486-ABD2FA527F8E}"/>
                </a:ext>
              </a:extLst>
            </p:cNvPr>
            <p:cNvGrpSpPr/>
            <p:nvPr/>
          </p:nvGrpSpPr>
          <p:grpSpPr>
            <a:xfrm>
              <a:off x="6161396" y="3175379"/>
              <a:ext cx="150126" cy="150126"/>
              <a:chOff x="2984310" y="1931158"/>
              <a:chExt cx="150126" cy="150126"/>
            </a:xfrm>
          </p:grpSpPr>
          <p:cxnSp>
            <p:nvCxnSpPr>
              <p:cNvPr id="102" name="Straight Connector 101">
                <a:extLst>
                  <a:ext uri="{FF2B5EF4-FFF2-40B4-BE49-F238E27FC236}">
                    <a16:creationId xmlns:a16="http://schemas.microsoft.com/office/drawing/2014/main" id="{A608C962-5917-8F1E-45ED-411DF3339469}"/>
                  </a:ext>
                </a:extLst>
              </p:cNvPr>
              <p:cNvCxnSpPr/>
              <p:nvPr/>
            </p:nvCxnSpPr>
            <p:spPr bwMode="auto">
              <a:xfrm>
                <a:off x="3057098" y="1931158"/>
                <a:ext cx="0" cy="150126"/>
              </a:xfrm>
              <a:prstGeom prst="line">
                <a:avLst/>
              </a:prstGeom>
              <a:noFill/>
              <a:ln w="28575" cap="flat" cmpd="sng" algn="ctr">
                <a:solidFill>
                  <a:schemeClr val="bg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86F7CF11-2560-6B1A-620B-99047D2BB563}"/>
                  </a:ext>
                </a:extLst>
              </p:cNvPr>
              <p:cNvCxnSpPr>
                <a:cxnSpLocks/>
              </p:cNvCxnSpPr>
              <p:nvPr/>
            </p:nvCxnSpPr>
            <p:spPr bwMode="auto">
              <a:xfrm rot="5400000">
                <a:off x="3059373" y="1933432"/>
                <a:ext cx="0" cy="150126"/>
              </a:xfrm>
              <a:prstGeom prst="line">
                <a:avLst/>
              </a:prstGeom>
              <a:noFill/>
              <a:ln w="28575" cap="flat" cmpd="sng" algn="ctr">
                <a:solidFill>
                  <a:schemeClr val="bg1"/>
                </a:solidFill>
                <a:prstDash val="solid"/>
                <a:round/>
                <a:headEnd type="none" w="med" len="med"/>
                <a:tailEnd type="none" w="med" len="med"/>
              </a:ln>
              <a:effectLst/>
            </p:spPr>
          </p:cxnSp>
        </p:grpSp>
        <p:grpSp>
          <p:nvGrpSpPr>
            <p:cNvPr id="104" name="Group 103">
              <a:extLst>
                <a:ext uri="{FF2B5EF4-FFF2-40B4-BE49-F238E27FC236}">
                  <a16:creationId xmlns:a16="http://schemas.microsoft.com/office/drawing/2014/main" id="{2DA9965C-1763-AE7D-530A-196544E9967C}"/>
                </a:ext>
              </a:extLst>
            </p:cNvPr>
            <p:cNvGrpSpPr/>
            <p:nvPr/>
          </p:nvGrpSpPr>
          <p:grpSpPr>
            <a:xfrm>
              <a:off x="5941325" y="2670412"/>
              <a:ext cx="150126" cy="150126"/>
              <a:chOff x="2984310" y="1931158"/>
              <a:chExt cx="150126" cy="150126"/>
            </a:xfrm>
          </p:grpSpPr>
          <p:cxnSp>
            <p:nvCxnSpPr>
              <p:cNvPr id="105" name="Straight Connector 104">
                <a:extLst>
                  <a:ext uri="{FF2B5EF4-FFF2-40B4-BE49-F238E27FC236}">
                    <a16:creationId xmlns:a16="http://schemas.microsoft.com/office/drawing/2014/main" id="{2F135AE9-5E34-82EA-B823-3D31E588EB7F}"/>
                  </a:ext>
                </a:extLst>
              </p:cNvPr>
              <p:cNvCxnSpPr/>
              <p:nvPr/>
            </p:nvCxnSpPr>
            <p:spPr bwMode="auto">
              <a:xfrm>
                <a:off x="3057098" y="1931158"/>
                <a:ext cx="0" cy="150126"/>
              </a:xfrm>
              <a:prstGeom prst="line">
                <a:avLst/>
              </a:prstGeom>
              <a:noFill/>
              <a:ln w="28575" cap="flat" cmpd="sng" algn="ctr">
                <a:solidFill>
                  <a:schemeClr val="bg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B2E079B2-AD97-5BBC-A0DE-EF6CFE2CF5EA}"/>
                  </a:ext>
                </a:extLst>
              </p:cNvPr>
              <p:cNvCxnSpPr>
                <a:cxnSpLocks/>
              </p:cNvCxnSpPr>
              <p:nvPr/>
            </p:nvCxnSpPr>
            <p:spPr bwMode="auto">
              <a:xfrm rot="5400000">
                <a:off x="3059373" y="1933432"/>
                <a:ext cx="0" cy="150126"/>
              </a:xfrm>
              <a:prstGeom prst="line">
                <a:avLst/>
              </a:prstGeom>
              <a:noFill/>
              <a:ln w="28575" cap="flat" cmpd="sng" algn="ctr">
                <a:solidFill>
                  <a:schemeClr val="bg1"/>
                </a:solidFill>
                <a:prstDash val="solid"/>
                <a:round/>
                <a:headEnd type="none" w="med" len="med"/>
                <a:tailEnd type="none" w="med" len="med"/>
              </a:ln>
              <a:effectLst/>
            </p:spPr>
          </p:cxnSp>
        </p:grpSp>
        <p:grpSp>
          <p:nvGrpSpPr>
            <p:cNvPr id="107" name="Group 106">
              <a:extLst>
                <a:ext uri="{FF2B5EF4-FFF2-40B4-BE49-F238E27FC236}">
                  <a16:creationId xmlns:a16="http://schemas.microsoft.com/office/drawing/2014/main" id="{D9782B84-6D9D-1069-1E5E-AFBB727196AD}"/>
                </a:ext>
              </a:extLst>
            </p:cNvPr>
            <p:cNvGrpSpPr/>
            <p:nvPr/>
          </p:nvGrpSpPr>
          <p:grpSpPr>
            <a:xfrm>
              <a:off x="5295331" y="2670412"/>
              <a:ext cx="150126" cy="150126"/>
              <a:chOff x="2984310" y="1931158"/>
              <a:chExt cx="150126" cy="150126"/>
            </a:xfrm>
          </p:grpSpPr>
          <p:cxnSp>
            <p:nvCxnSpPr>
              <p:cNvPr id="108" name="Straight Connector 107">
                <a:extLst>
                  <a:ext uri="{FF2B5EF4-FFF2-40B4-BE49-F238E27FC236}">
                    <a16:creationId xmlns:a16="http://schemas.microsoft.com/office/drawing/2014/main" id="{EA25CD44-74A8-705B-DC1D-3BB58089422C}"/>
                  </a:ext>
                </a:extLst>
              </p:cNvPr>
              <p:cNvCxnSpPr/>
              <p:nvPr/>
            </p:nvCxnSpPr>
            <p:spPr bwMode="auto">
              <a:xfrm>
                <a:off x="3057098" y="1931158"/>
                <a:ext cx="0" cy="150126"/>
              </a:xfrm>
              <a:prstGeom prst="line">
                <a:avLst/>
              </a:prstGeom>
              <a:noFill/>
              <a:ln w="28575" cap="flat" cmpd="sng" algn="ctr">
                <a:solidFill>
                  <a:schemeClr val="bg1"/>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D2EF618E-CD4B-41CF-6D10-9E69913BCE85}"/>
                  </a:ext>
                </a:extLst>
              </p:cNvPr>
              <p:cNvCxnSpPr>
                <a:cxnSpLocks/>
              </p:cNvCxnSpPr>
              <p:nvPr/>
            </p:nvCxnSpPr>
            <p:spPr bwMode="auto">
              <a:xfrm rot="5400000">
                <a:off x="3059373" y="1933432"/>
                <a:ext cx="0" cy="150126"/>
              </a:xfrm>
              <a:prstGeom prst="line">
                <a:avLst/>
              </a:prstGeom>
              <a:noFill/>
              <a:ln w="28575" cap="flat" cmpd="sng" algn="ctr">
                <a:solidFill>
                  <a:schemeClr val="bg1"/>
                </a:solidFill>
                <a:prstDash val="solid"/>
                <a:round/>
                <a:headEnd type="none" w="med" len="med"/>
                <a:tailEnd type="none" w="med" len="med"/>
              </a:ln>
              <a:effectLst/>
            </p:spPr>
          </p:cxnSp>
        </p:grpSp>
        <p:grpSp>
          <p:nvGrpSpPr>
            <p:cNvPr id="110" name="Group 109">
              <a:extLst>
                <a:ext uri="{FF2B5EF4-FFF2-40B4-BE49-F238E27FC236}">
                  <a16:creationId xmlns:a16="http://schemas.microsoft.com/office/drawing/2014/main" id="{9F0E1280-D7E9-4496-BE1C-AE61FF919514}"/>
                </a:ext>
              </a:extLst>
            </p:cNvPr>
            <p:cNvGrpSpPr/>
            <p:nvPr/>
          </p:nvGrpSpPr>
          <p:grpSpPr>
            <a:xfrm>
              <a:off x="10385946" y="3175379"/>
              <a:ext cx="150126" cy="150126"/>
              <a:chOff x="2984310" y="1931158"/>
              <a:chExt cx="150126" cy="150126"/>
            </a:xfrm>
          </p:grpSpPr>
          <p:cxnSp>
            <p:nvCxnSpPr>
              <p:cNvPr id="111" name="Straight Connector 110">
                <a:extLst>
                  <a:ext uri="{FF2B5EF4-FFF2-40B4-BE49-F238E27FC236}">
                    <a16:creationId xmlns:a16="http://schemas.microsoft.com/office/drawing/2014/main" id="{748F96E8-C2B3-ABF7-0BA8-2FF8F2580A2E}"/>
                  </a:ext>
                </a:extLst>
              </p:cNvPr>
              <p:cNvCxnSpPr/>
              <p:nvPr/>
            </p:nvCxnSpPr>
            <p:spPr bwMode="auto">
              <a:xfrm>
                <a:off x="3057098" y="1931158"/>
                <a:ext cx="0" cy="150126"/>
              </a:xfrm>
              <a:prstGeom prst="line">
                <a:avLst/>
              </a:prstGeom>
              <a:noFill/>
              <a:ln w="28575" cap="flat" cmpd="sng" algn="ctr">
                <a:solidFill>
                  <a:schemeClr val="bg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E677F7C0-C619-D844-4D6C-E731A38D8793}"/>
                  </a:ext>
                </a:extLst>
              </p:cNvPr>
              <p:cNvCxnSpPr>
                <a:cxnSpLocks/>
              </p:cNvCxnSpPr>
              <p:nvPr/>
            </p:nvCxnSpPr>
            <p:spPr bwMode="auto">
              <a:xfrm rot="5400000">
                <a:off x="3059373" y="1933432"/>
                <a:ext cx="0" cy="150126"/>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114" name="Group 113">
            <a:extLst>
              <a:ext uri="{FF2B5EF4-FFF2-40B4-BE49-F238E27FC236}">
                <a16:creationId xmlns:a16="http://schemas.microsoft.com/office/drawing/2014/main" id="{F8B956A9-06A1-DB75-8A35-92E049A20932}"/>
              </a:ext>
            </a:extLst>
          </p:cNvPr>
          <p:cNvGrpSpPr/>
          <p:nvPr/>
        </p:nvGrpSpPr>
        <p:grpSpPr>
          <a:xfrm>
            <a:off x="1892489" y="4999630"/>
            <a:ext cx="150126" cy="150126"/>
            <a:chOff x="2984310" y="1931158"/>
            <a:chExt cx="150126" cy="150126"/>
          </a:xfrm>
        </p:grpSpPr>
        <p:cxnSp>
          <p:nvCxnSpPr>
            <p:cNvPr id="115" name="Straight Connector 114">
              <a:extLst>
                <a:ext uri="{FF2B5EF4-FFF2-40B4-BE49-F238E27FC236}">
                  <a16:creationId xmlns:a16="http://schemas.microsoft.com/office/drawing/2014/main" id="{F5C95995-955E-5E41-422E-86337FDB185E}"/>
                </a:ext>
              </a:extLst>
            </p:cNvPr>
            <p:cNvCxnSpPr/>
            <p:nvPr/>
          </p:nvCxnSpPr>
          <p:spPr bwMode="auto">
            <a:xfrm>
              <a:off x="3057098" y="1931158"/>
              <a:ext cx="0" cy="150126"/>
            </a:xfrm>
            <a:prstGeom prst="line">
              <a:avLst/>
            </a:prstGeom>
            <a:noFill/>
            <a:ln w="28575" cap="flat" cmpd="sng" algn="ctr">
              <a:solidFill>
                <a:schemeClr val="bg1"/>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DCDFC017-31C0-6A2E-18EB-84481322D521}"/>
                </a:ext>
              </a:extLst>
            </p:cNvPr>
            <p:cNvCxnSpPr>
              <a:cxnSpLocks/>
            </p:cNvCxnSpPr>
            <p:nvPr/>
          </p:nvCxnSpPr>
          <p:spPr bwMode="auto">
            <a:xfrm rot="5400000">
              <a:off x="3059373" y="1933432"/>
              <a:ext cx="0" cy="150126"/>
            </a:xfrm>
            <a:prstGeom prst="line">
              <a:avLst/>
            </a:prstGeom>
            <a:noFill/>
            <a:ln w="28575" cap="flat" cmpd="sng" algn="ctr">
              <a:solidFill>
                <a:schemeClr val="bg1"/>
              </a:solidFill>
              <a:prstDash val="solid"/>
              <a:round/>
              <a:headEnd type="none" w="med" len="med"/>
              <a:tailEnd type="none" w="med" len="med"/>
            </a:ln>
            <a:effectLst/>
          </p:spPr>
        </p:cxnSp>
      </p:grpSp>
      <p:sp>
        <p:nvSpPr>
          <p:cNvPr id="118" name="TextBox 117">
            <a:extLst>
              <a:ext uri="{FF2B5EF4-FFF2-40B4-BE49-F238E27FC236}">
                <a16:creationId xmlns:a16="http://schemas.microsoft.com/office/drawing/2014/main" id="{795D6D32-BCD0-1DEE-5E81-C36C2F01A2D0}"/>
              </a:ext>
            </a:extLst>
          </p:cNvPr>
          <p:cNvSpPr txBox="1"/>
          <p:nvPr/>
        </p:nvSpPr>
        <p:spPr bwMode="auto">
          <a:xfrm>
            <a:off x="2013044" y="4885899"/>
            <a:ext cx="10713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Censored</a:t>
            </a:r>
          </a:p>
        </p:txBody>
      </p:sp>
      <p:sp>
        <p:nvSpPr>
          <p:cNvPr id="119" name="TextBox 118">
            <a:extLst>
              <a:ext uri="{FF2B5EF4-FFF2-40B4-BE49-F238E27FC236}">
                <a16:creationId xmlns:a16="http://schemas.microsoft.com/office/drawing/2014/main" id="{E826E812-3E73-DE74-24C9-E2E3D6E9E173}"/>
              </a:ext>
            </a:extLst>
          </p:cNvPr>
          <p:cNvSpPr txBox="1"/>
          <p:nvPr/>
        </p:nvSpPr>
        <p:spPr bwMode="auto">
          <a:xfrm>
            <a:off x="6012552" y="3753134"/>
            <a:ext cx="549364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342900" marR="0" lvl="0" indent="-342900" algn="l" defTabSz="914400" rtl="0" eaLnBrk="0" fontAlgn="base" latinLnBrk="0" hangingPunct="0">
              <a:lnSpc>
                <a:spcPct val="100000"/>
              </a:lnSpc>
              <a:spcBef>
                <a:spcPct val="50000"/>
              </a:spcBef>
              <a:spcAft>
                <a:spcPct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6/12 patients who achieved CR/CRh have a DoR &gt;6 mo</a:t>
            </a:r>
          </a:p>
          <a:p>
            <a:pPr marL="342900" marR="0" lvl="0" indent="-342900" algn="l" defTabSz="914400" rtl="0" eaLnBrk="0" fontAlgn="base" latinLnBrk="0" hangingPunct="0">
              <a:lnSpc>
                <a:spcPct val="100000"/>
              </a:lnSpc>
              <a:spcBef>
                <a:spcPct val="50000"/>
              </a:spcBef>
              <a:spcAft>
                <a:spcPct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Median DoR has not yet been reached</a:t>
            </a:r>
          </a:p>
        </p:txBody>
      </p:sp>
      <p:cxnSp>
        <p:nvCxnSpPr>
          <p:cNvPr id="121" name="Straight Connector 120">
            <a:extLst>
              <a:ext uri="{FF2B5EF4-FFF2-40B4-BE49-F238E27FC236}">
                <a16:creationId xmlns:a16="http://schemas.microsoft.com/office/drawing/2014/main" id="{443F47C6-680A-4120-2171-7AAA44C072D4}"/>
              </a:ext>
            </a:extLst>
          </p:cNvPr>
          <p:cNvCxnSpPr/>
          <p:nvPr/>
        </p:nvCxnSpPr>
        <p:spPr bwMode="auto">
          <a:xfrm>
            <a:off x="1576316" y="3521122"/>
            <a:ext cx="9205415" cy="0"/>
          </a:xfrm>
          <a:prstGeom prst="line">
            <a:avLst/>
          </a:prstGeom>
          <a:noFill/>
          <a:ln w="28575" cap="flat" cmpd="sng" algn="ctr">
            <a:solidFill>
              <a:schemeClr val="bg2"/>
            </a:solidFill>
            <a:prstDash val="sysDash"/>
            <a:round/>
            <a:headEnd type="none" w="med" len="med"/>
            <a:tailEnd type="none" w="med" len="med"/>
          </a:ln>
          <a:effectLst/>
        </p:spPr>
      </p:cxnSp>
      <p:sp>
        <p:nvSpPr>
          <p:cNvPr id="124" name="TextBox 123">
            <a:extLst>
              <a:ext uri="{FF2B5EF4-FFF2-40B4-BE49-F238E27FC236}">
                <a16:creationId xmlns:a16="http://schemas.microsoft.com/office/drawing/2014/main" id="{EA56536E-998C-D587-D1AE-973CD9970025}"/>
              </a:ext>
            </a:extLst>
          </p:cNvPr>
          <p:cNvSpPr txBox="1"/>
          <p:nvPr/>
        </p:nvSpPr>
        <p:spPr bwMode="auto">
          <a:xfrm>
            <a:off x="610537" y="5961876"/>
            <a:ext cx="111823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Durability measured from time of initial CR or CRh attainment. Continued remission post-HSCT is included. Data cutoff: November 9, 2021.</a:t>
            </a:r>
          </a:p>
        </p:txBody>
      </p:sp>
    </p:spTree>
    <p:extLst>
      <p:ext uri="{BB962C8B-B14F-4D97-AF65-F5344CB8AC3E}">
        <p14:creationId xmlns:p14="http://schemas.microsoft.com/office/powerpoint/2010/main" val="4668125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7D54E-5CB3-F09D-57A5-388252003B05}"/>
              </a:ext>
            </a:extLst>
          </p:cNvPr>
          <p:cNvSpPr>
            <a:spLocks noGrp="1"/>
          </p:cNvSpPr>
          <p:nvPr>
            <p:ph type="title"/>
          </p:nvPr>
        </p:nvSpPr>
        <p:spPr/>
        <p:txBody>
          <a:bodyPr/>
          <a:lstStyle/>
          <a:p>
            <a:r>
              <a:rPr lang="en-US" dirty="0"/>
              <a:t>Clinical Trials With Combination Revumenib</a:t>
            </a:r>
          </a:p>
        </p:txBody>
      </p:sp>
      <p:sp>
        <p:nvSpPr>
          <p:cNvPr id="5" name="Text Box 11">
            <a:extLst>
              <a:ext uri="{FF2B5EF4-FFF2-40B4-BE49-F238E27FC236}">
                <a16:creationId xmlns:a16="http://schemas.microsoft.com/office/drawing/2014/main" id="{3D1A53CF-859B-11F6-AF32-BBB38EAC3BAC}"/>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ClinicalTrials.gov..</a:t>
            </a:r>
            <a:endParaRPr lang="en-US" altLang="en-US" sz="1200" b="0" dirty="0">
              <a:solidFill>
                <a:schemeClr val="bg2"/>
              </a:solidFill>
              <a:latin typeface="Calibri" panose="020F0502020204030204" pitchFamily="34" charset="0"/>
            </a:endParaRPr>
          </a:p>
        </p:txBody>
      </p:sp>
      <p:graphicFrame>
        <p:nvGraphicFramePr>
          <p:cNvPr id="11" name="Espace réservé du contenu 3">
            <a:extLst>
              <a:ext uri="{FF2B5EF4-FFF2-40B4-BE49-F238E27FC236}">
                <a16:creationId xmlns:a16="http://schemas.microsoft.com/office/drawing/2014/main" id="{884A2F32-3BA5-4F7E-C8E7-819585F41FED}"/>
              </a:ext>
            </a:extLst>
          </p:cNvPr>
          <p:cNvGraphicFramePr>
            <a:graphicFrameLocks noGrp="1"/>
          </p:cNvGraphicFramePr>
          <p:nvPr>
            <p:ph idx="1"/>
            <p:extLst>
              <p:ext uri="{D42A27DB-BD31-4B8C-83A1-F6EECF244321}">
                <p14:modId xmlns:p14="http://schemas.microsoft.com/office/powerpoint/2010/main" val="3439836775"/>
              </p:ext>
            </p:extLst>
          </p:nvPr>
        </p:nvGraphicFramePr>
        <p:xfrm>
          <a:off x="747147" y="1600200"/>
          <a:ext cx="10735056" cy="3810000"/>
        </p:xfrm>
        <a:graphic>
          <a:graphicData uri="http://schemas.openxmlformats.org/drawingml/2006/table">
            <a:tbl>
              <a:tblPr firstRow="1" bandRow="1">
                <a:tableStyleId>{F5AB1C69-6EDB-4FF4-983F-18BD219EF322}</a:tableStyleId>
              </a:tblPr>
              <a:tblGrid>
                <a:gridCol w="2683764">
                  <a:extLst>
                    <a:ext uri="{9D8B030D-6E8A-4147-A177-3AD203B41FA5}">
                      <a16:colId xmlns:a16="http://schemas.microsoft.com/office/drawing/2014/main" val="3947397752"/>
                    </a:ext>
                  </a:extLst>
                </a:gridCol>
                <a:gridCol w="2683764">
                  <a:extLst>
                    <a:ext uri="{9D8B030D-6E8A-4147-A177-3AD203B41FA5}">
                      <a16:colId xmlns:a16="http://schemas.microsoft.com/office/drawing/2014/main" val="2383627233"/>
                    </a:ext>
                  </a:extLst>
                </a:gridCol>
                <a:gridCol w="2683764">
                  <a:extLst>
                    <a:ext uri="{9D8B030D-6E8A-4147-A177-3AD203B41FA5}">
                      <a16:colId xmlns:a16="http://schemas.microsoft.com/office/drawing/2014/main" val="132032578"/>
                    </a:ext>
                  </a:extLst>
                </a:gridCol>
                <a:gridCol w="2683764">
                  <a:extLst>
                    <a:ext uri="{9D8B030D-6E8A-4147-A177-3AD203B41FA5}">
                      <a16:colId xmlns:a16="http://schemas.microsoft.com/office/drawing/2014/main" val="582417900"/>
                    </a:ext>
                  </a:extLst>
                </a:gridCol>
              </a:tblGrid>
              <a:tr h="374062">
                <a:tc>
                  <a:txBody>
                    <a:bodyPr/>
                    <a:lstStyle/>
                    <a:p>
                      <a:endParaRPr lang="en-US" sz="2000" noProof="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2000" noProof="0" dirty="0"/>
                        <a:t>AUGMENT-102 </a:t>
                      </a:r>
                    </a:p>
                    <a:p>
                      <a:pPr algn="ctr"/>
                      <a:r>
                        <a:rPr lang="en-US" sz="2000" noProof="0" dirty="0"/>
                        <a:t>(Phase I)</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2000" noProof="0" dirty="0"/>
                        <a:t>SAVE</a:t>
                      </a:r>
                    </a:p>
                    <a:p>
                      <a:pPr algn="ctr"/>
                      <a:r>
                        <a:rPr lang="en-US" sz="2000" noProof="0" dirty="0"/>
                        <a:t>(Phase I/II)</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2000" noProof="0" dirty="0"/>
                        <a:t>Beat AML</a:t>
                      </a:r>
                    </a:p>
                    <a:p>
                      <a:pPr algn="ctr"/>
                      <a:r>
                        <a:rPr lang="en-US" sz="2000" noProof="0" dirty="0"/>
                        <a:t>(Phase Ib/II)</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4072393754"/>
                  </a:ext>
                </a:extLst>
              </a:tr>
              <a:tr h="357799">
                <a:tc>
                  <a:txBody>
                    <a:bodyPr/>
                    <a:lstStyle/>
                    <a:p>
                      <a:r>
                        <a:rPr lang="en-US" sz="2000" b="0" noProof="0" dirty="0">
                          <a:solidFill>
                            <a:schemeClr val="bg1"/>
                          </a:solidFill>
                        </a:rPr>
                        <a:t>Clinical trial number</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noProof="0" dirty="0">
                          <a:solidFill>
                            <a:schemeClr val="bg1"/>
                          </a:solidFill>
                        </a:rPr>
                        <a:t>NCT05326516</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noProof="0" dirty="0">
                          <a:solidFill>
                            <a:schemeClr val="bg1"/>
                          </a:solidFill>
                        </a:rPr>
                        <a:t>NCT05360160</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noProof="0" dirty="0">
                          <a:solidFill>
                            <a:schemeClr val="bg1"/>
                          </a:solidFill>
                        </a:rPr>
                        <a:t>NCT03013998</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247403699"/>
                  </a:ext>
                </a:extLst>
              </a:tr>
              <a:tr h="536698">
                <a:tc>
                  <a:txBody>
                    <a:bodyPr/>
                    <a:lstStyle/>
                    <a:p>
                      <a:r>
                        <a:rPr lang="en-US" sz="2000" noProof="0" dirty="0">
                          <a:solidFill>
                            <a:schemeClr val="bg1"/>
                          </a:solidFill>
                        </a:rPr>
                        <a:t>Therapy</a:t>
                      </a:r>
                      <a:endParaRPr lang="en-US" sz="2000" b="1" noProof="0"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000" baseline="0" noProof="0" dirty="0">
                          <a:solidFill>
                            <a:schemeClr val="bg1"/>
                          </a:solidFill>
                        </a:rPr>
                        <a:t>Revumenib + chemotherapy*</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noProof="0" dirty="0">
                          <a:solidFill>
                            <a:schemeClr val="bg1"/>
                          </a:solidFill>
                        </a:rPr>
                        <a:t>Revumenib + venetoclax and ASTX727</a:t>
                      </a:r>
                      <a:r>
                        <a:rPr lang="en-US" sz="2000" baseline="30000" noProof="0" dirty="0">
                          <a:solidFill>
                            <a:schemeClr val="bg1"/>
                          </a:solidFill>
                        </a:rPr>
                        <a:t>†</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000" noProof="0" dirty="0">
                          <a:solidFill>
                            <a:schemeClr val="bg1"/>
                          </a:solidFill>
                        </a:rPr>
                        <a:t>Revumenib + AZA/VEN</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479515380"/>
                  </a:ext>
                </a:extLst>
              </a:tr>
              <a:tr h="374062">
                <a:tc>
                  <a:txBody>
                    <a:bodyPr/>
                    <a:lstStyle/>
                    <a:p>
                      <a:r>
                        <a:rPr lang="en-US" sz="2000" noProof="0" dirty="0">
                          <a:solidFill>
                            <a:schemeClr val="bg1"/>
                          </a:solidFill>
                        </a:rPr>
                        <a:t>Patient population</a:t>
                      </a:r>
                      <a:endParaRPr lang="en-US" sz="2000" b="1" noProof="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noProof="0" dirty="0">
                          <a:solidFill>
                            <a:schemeClr val="bg1"/>
                          </a:solidFill>
                        </a:rPr>
                        <a:t>R/R AML with m</a:t>
                      </a:r>
                      <a:r>
                        <a:rPr lang="en-US" sz="2000" i="1" noProof="0" dirty="0">
                          <a:solidFill>
                            <a:schemeClr val="bg1"/>
                          </a:solidFill>
                        </a:rPr>
                        <a:t>NPM1</a:t>
                      </a:r>
                      <a:r>
                        <a:rPr lang="en-US" sz="2000" noProof="0" dirty="0">
                          <a:solidFill>
                            <a:schemeClr val="bg1"/>
                          </a:solidFill>
                        </a:rPr>
                        <a:t> or MLLr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noProof="0" dirty="0">
                          <a:solidFill>
                            <a:schemeClr val="bg1"/>
                          </a:solidFill>
                        </a:rPr>
                        <a:t>R/R AML</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2000" noProof="0" dirty="0">
                          <a:solidFill>
                            <a:schemeClr val="bg1"/>
                          </a:solidFill>
                        </a:rPr>
                        <a:t>Newly diagnosed AML with m</a:t>
                      </a:r>
                      <a:r>
                        <a:rPr lang="en-US" sz="2000" i="1" noProof="0" dirty="0">
                          <a:solidFill>
                            <a:schemeClr val="bg1"/>
                          </a:solidFill>
                        </a:rPr>
                        <a:t>NPM1</a:t>
                      </a:r>
                      <a:r>
                        <a:rPr lang="en-US" sz="2000" noProof="0" dirty="0">
                          <a:solidFill>
                            <a:schemeClr val="bg1"/>
                          </a:solidFill>
                        </a:rPr>
                        <a:t> or MLLr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553725437"/>
                  </a:ext>
                </a:extLst>
              </a:tr>
              <a:tr h="536698">
                <a:tc>
                  <a:txBody>
                    <a:bodyPr/>
                    <a:lstStyle/>
                    <a:p>
                      <a:r>
                        <a:rPr lang="en-US" sz="2000" noProof="0" dirty="0">
                          <a:solidFill>
                            <a:schemeClr val="bg1"/>
                          </a:solidFill>
                        </a:rPr>
                        <a:t>Primary endpoint</a:t>
                      </a:r>
                      <a:endParaRPr lang="en-US" sz="2000" b="1" noProof="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000" noProof="0" dirty="0">
                          <a:solidFill>
                            <a:schemeClr val="bg1"/>
                          </a:solidFill>
                        </a:rPr>
                        <a:t>DLTs, TEAEs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000" noProof="0" dirty="0">
                          <a:solidFill>
                            <a:schemeClr val="bg1"/>
                          </a:solidFill>
                        </a:rPr>
                        <a:t>Phase I: safety, tolerability, RP2D </a:t>
                      </a:r>
                    </a:p>
                    <a:p>
                      <a:pPr algn="ctr"/>
                      <a:r>
                        <a:rPr lang="en-US" sz="2000" noProof="0" dirty="0">
                          <a:solidFill>
                            <a:schemeClr val="bg1"/>
                          </a:solidFill>
                        </a:rPr>
                        <a:t>Phase II: efficacy</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2000" noProof="0" dirty="0">
                          <a:solidFill>
                            <a:schemeClr val="bg1"/>
                          </a:solidFill>
                        </a:rPr>
                        <a:t>Clinical response rate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326589898"/>
                  </a:ext>
                </a:extLst>
              </a:tr>
            </a:tbl>
          </a:graphicData>
        </a:graphic>
      </p:graphicFrame>
      <p:sp>
        <p:nvSpPr>
          <p:cNvPr id="13" name="Text Box 30">
            <a:extLst>
              <a:ext uri="{FF2B5EF4-FFF2-40B4-BE49-F238E27FC236}">
                <a16:creationId xmlns:a16="http://schemas.microsoft.com/office/drawing/2014/main" id="{3F3FEF33-F879-AAFC-407E-C43FE0085050}"/>
              </a:ext>
            </a:extLst>
          </p:cNvPr>
          <p:cNvSpPr txBox="1">
            <a:spLocks noChangeArrowheads="1"/>
          </p:cNvSpPr>
          <p:nvPr/>
        </p:nvSpPr>
        <p:spPr bwMode="auto">
          <a:xfrm>
            <a:off x="716303" y="5464900"/>
            <a:ext cx="11007527" cy="520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*Regimen </a:t>
            </a:r>
            <a:r>
              <a:rPr lang="en-US" altLang="en-US" sz="1400" dirty="0">
                <a:solidFill>
                  <a:schemeClr val="bg1"/>
                </a:solidFill>
                <a:latin typeface="Calibri" panose="020F0502020204030204" pitchFamily="34" charset="0"/>
              </a:rPr>
              <a:t>1: p</a:t>
            </a:r>
            <a:r>
              <a:rPr lang="en-US" altLang="en-US" sz="1400" b="0" dirty="0">
                <a:solidFill>
                  <a:schemeClr val="bg1"/>
                </a:solidFill>
                <a:latin typeface="Calibri" panose="020F0502020204030204" pitchFamily="34" charset="0"/>
              </a:rPr>
              <a:t>rednisone, vincristine, PEG-ASP, and daunorubicin followed by etoposide and cyclophosphamide. Regimen 2: fludarabine/cytarabine. </a:t>
            </a:r>
            <a:br>
              <a:rPr lang="en-US" altLang="en-US" sz="1400" b="0" dirty="0">
                <a:solidFill>
                  <a:schemeClr val="bg1"/>
                </a:solidFill>
                <a:latin typeface="Calibri" panose="020F0502020204030204" pitchFamily="34" charset="0"/>
              </a:rPr>
            </a:br>
            <a:r>
              <a:rPr lang="en-US" altLang="en-US" sz="1400" b="0" baseline="30000" dirty="0">
                <a:solidFill>
                  <a:schemeClr val="bg1"/>
                </a:solidFill>
                <a:latin typeface="Calibri" panose="020F0502020204030204" pitchFamily="34" charset="0"/>
              </a:rPr>
              <a:t>†</a:t>
            </a:r>
            <a:r>
              <a:rPr lang="en-US" altLang="en-US" sz="1400" b="0" dirty="0">
                <a:solidFill>
                  <a:schemeClr val="bg1"/>
                </a:solidFill>
                <a:latin typeface="Calibri" panose="020F0502020204030204" pitchFamily="34" charset="0"/>
              </a:rPr>
              <a:t>Decitabine/cedazuridine.</a:t>
            </a:r>
          </a:p>
        </p:txBody>
      </p:sp>
    </p:spTree>
    <p:extLst>
      <p:ext uri="{BB962C8B-B14F-4D97-AF65-F5344CB8AC3E}">
        <p14:creationId xmlns:p14="http://schemas.microsoft.com/office/powerpoint/2010/main" val="39042873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82D2CC-E88B-4FE1-9113-FD75F6BC5C43}"/>
              </a:ext>
            </a:extLst>
          </p:cNvPr>
          <p:cNvSpPr>
            <a:spLocks noGrp="1"/>
          </p:cNvSpPr>
          <p:nvPr>
            <p:ph type="title"/>
          </p:nvPr>
        </p:nvSpPr>
        <p:spPr/>
        <p:txBody>
          <a:bodyPr/>
          <a:lstStyle/>
          <a:p>
            <a:r>
              <a:rPr lang="en-US" dirty="0"/>
              <a:t>Phase I/II KOMET-001: Ziftomenib (KO-539) in R/R AML</a:t>
            </a:r>
          </a:p>
        </p:txBody>
      </p:sp>
      <p:graphicFrame>
        <p:nvGraphicFramePr>
          <p:cNvPr id="5" name="Table 5">
            <a:extLst>
              <a:ext uri="{FF2B5EF4-FFF2-40B4-BE49-F238E27FC236}">
                <a16:creationId xmlns:a16="http://schemas.microsoft.com/office/drawing/2014/main" id="{3C4649EF-344B-4FCD-BAE7-294D7F59B58F}"/>
              </a:ext>
            </a:extLst>
          </p:cNvPr>
          <p:cNvGraphicFramePr>
            <a:graphicFrameLocks noGrp="1"/>
          </p:cNvGraphicFramePr>
          <p:nvPr>
            <p:ph sz="half" idx="4294967295"/>
            <p:extLst>
              <p:ext uri="{D42A27DB-BD31-4B8C-83A1-F6EECF244321}">
                <p14:modId xmlns:p14="http://schemas.microsoft.com/office/powerpoint/2010/main" val="3981138469"/>
              </p:ext>
            </p:extLst>
          </p:nvPr>
        </p:nvGraphicFramePr>
        <p:xfrm>
          <a:off x="5552664" y="1596553"/>
          <a:ext cx="5916691" cy="4602480"/>
        </p:xfrm>
        <a:graphic>
          <a:graphicData uri="http://schemas.openxmlformats.org/drawingml/2006/table">
            <a:tbl>
              <a:tblPr firstRow="1" bandRow="1">
                <a:tableStyleId>{93296810-A885-4BE3-A3E7-6D5BEEA58F35}</a:tableStyleId>
              </a:tblPr>
              <a:tblGrid>
                <a:gridCol w="972763">
                  <a:extLst>
                    <a:ext uri="{9D8B030D-6E8A-4147-A177-3AD203B41FA5}">
                      <a16:colId xmlns:a16="http://schemas.microsoft.com/office/drawing/2014/main" val="2704625398"/>
                    </a:ext>
                  </a:extLst>
                </a:gridCol>
                <a:gridCol w="1574810">
                  <a:extLst>
                    <a:ext uri="{9D8B030D-6E8A-4147-A177-3AD203B41FA5}">
                      <a16:colId xmlns:a16="http://schemas.microsoft.com/office/drawing/2014/main" val="3213189628"/>
                    </a:ext>
                  </a:extLst>
                </a:gridCol>
                <a:gridCol w="1007146">
                  <a:extLst>
                    <a:ext uri="{9D8B030D-6E8A-4147-A177-3AD203B41FA5}">
                      <a16:colId xmlns:a16="http://schemas.microsoft.com/office/drawing/2014/main" val="2400238289"/>
                    </a:ext>
                  </a:extLst>
                </a:gridCol>
                <a:gridCol w="732470">
                  <a:extLst>
                    <a:ext uri="{9D8B030D-6E8A-4147-A177-3AD203B41FA5}">
                      <a16:colId xmlns:a16="http://schemas.microsoft.com/office/drawing/2014/main" val="1375561855"/>
                    </a:ext>
                  </a:extLst>
                </a:gridCol>
                <a:gridCol w="1629502">
                  <a:extLst>
                    <a:ext uri="{9D8B030D-6E8A-4147-A177-3AD203B41FA5}">
                      <a16:colId xmlns:a16="http://schemas.microsoft.com/office/drawing/2014/main" val="3172812411"/>
                    </a:ext>
                  </a:extLst>
                </a:gridCol>
              </a:tblGrid>
              <a:tr h="227777">
                <a:tc gridSpan="5">
                  <a:txBody>
                    <a:bodyPr/>
                    <a:lstStyle/>
                    <a:p>
                      <a:pPr algn="ctr"/>
                      <a:r>
                        <a:rPr lang="en-US" sz="1400" dirty="0">
                          <a:latin typeface="Calibri" panose="020F0502020204030204" pitchFamily="34" charset="0"/>
                          <a:cs typeface="Calibri" panose="020F0502020204030204" pitchFamily="34" charset="0"/>
                        </a:rPr>
                        <a:t>Clinical Activity Observed in 6 Patients (8 Evaluable)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750608154"/>
                  </a:ext>
                </a:extLst>
              </a:tr>
              <a:tr h="386507">
                <a:tc>
                  <a:txBody>
                    <a:bodyPr/>
                    <a:lstStyle/>
                    <a:p>
                      <a:pPr algn="l"/>
                      <a:r>
                        <a:rPr lang="en-US" sz="1400" b="1" dirty="0">
                          <a:solidFill>
                            <a:schemeClr val="bg1"/>
                          </a:solidFill>
                          <a:latin typeface="Calibri" panose="020F0502020204030204" pitchFamily="34" charset="0"/>
                          <a:cs typeface="Calibri" panose="020F0502020204030204" pitchFamily="34" charset="0"/>
                        </a:rPr>
                        <a:t>Dose, mg</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r>
                        <a:rPr lang="en-US" sz="1400" b="1" dirty="0">
                          <a:solidFill>
                            <a:schemeClr val="bg1"/>
                          </a:solidFill>
                          <a:latin typeface="Calibri" panose="020F0502020204030204" pitchFamily="34" charset="0"/>
                          <a:cs typeface="Calibri" panose="020F0502020204030204" pitchFamily="34" charset="0"/>
                        </a:rPr>
                        <a:t>Mutational Profile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b="1" dirty="0">
                          <a:solidFill>
                            <a:schemeClr val="bg1"/>
                          </a:solidFill>
                          <a:latin typeface="Calibri" panose="020F0502020204030204" pitchFamily="34" charset="0"/>
                          <a:cs typeface="Calibri" panose="020F0502020204030204" pitchFamily="34" charset="0"/>
                        </a:rPr>
                        <a:t>CYP3A4 Inhibitor</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b="1" dirty="0">
                          <a:solidFill>
                            <a:schemeClr val="bg1"/>
                          </a:solidFill>
                          <a:latin typeface="Calibri" panose="020F0502020204030204" pitchFamily="34" charset="0"/>
                          <a:cs typeface="Calibri" panose="020F0502020204030204" pitchFamily="34" charset="0"/>
                        </a:rPr>
                        <a:t>Prior Tx, n</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b="1" dirty="0">
                          <a:solidFill>
                            <a:schemeClr val="bg1"/>
                          </a:solidFill>
                          <a:latin typeface="Calibri" panose="020F0502020204030204" pitchFamily="34" charset="0"/>
                          <a:cs typeface="Calibri" panose="020F0502020204030204" pitchFamily="34" charset="0"/>
                        </a:rPr>
                        <a:t>Clinical Activity</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40043709"/>
                  </a:ext>
                </a:extLst>
              </a:tr>
              <a:tr h="704806">
                <a:tc>
                  <a:txBody>
                    <a:bodyPr/>
                    <a:lstStyle/>
                    <a:p>
                      <a:pPr algn="l"/>
                      <a:r>
                        <a:rPr lang="en-US" sz="1400" dirty="0">
                          <a:solidFill>
                            <a:schemeClr val="bg1"/>
                          </a:solidFill>
                          <a:latin typeface="Calibri" panose="020F0502020204030204" pitchFamily="34" charset="0"/>
                          <a:cs typeface="Calibri" panose="020F0502020204030204" pitchFamily="34" charset="0"/>
                        </a:rPr>
                        <a:t>400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i="1" dirty="0">
                          <a:solidFill>
                            <a:schemeClr val="bg1"/>
                          </a:solidFill>
                          <a:latin typeface="Calibri" panose="020F0502020204030204" pitchFamily="34" charset="0"/>
                          <a:cs typeface="Calibri" panose="020F0502020204030204" pitchFamily="34" charset="0"/>
                        </a:rPr>
                        <a:t>RUNX1, SRSF2, ASXL1, TET2, STAG2, BCOR, PTPN11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Calibri" panose="020F0502020204030204" pitchFamily="34" charset="0"/>
                          <a:cs typeface="Calibri" panose="020F0502020204030204" pitchFamily="34" charset="0"/>
                        </a:rPr>
                        <a:t>Yes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Calibri" panose="020F0502020204030204" pitchFamily="34" charset="0"/>
                          <a:cs typeface="Calibri" panose="020F0502020204030204" pitchFamily="34" charset="0"/>
                        </a:rPr>
                        <a:t>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Calibri" panose="020F0502020204030204" pitchFamily="34" charset="0"/>
                          <a:cs typeface="Calibri" panose="020F0502020204030204" pitchFamily="34" charset="0"/>
                        </a:rPr>
                        <a:t>Decreased </a:t>
                      </a:r>
                      <a:br>
                        <a:rPr lang="en-US" sz="1400" dirty="0">
                          <a:solidFill>
                            <a:schemeClr val="bg1"/>
                          </a:solidFill>
                          <a:latin typeface="Calibri" panose="020F0502020204030204" pitchFamily="34" charset="0"/>
                          <a:cs typeface="Calibri" panose="020F0502020204030204" pitchFamily="34" charset="0"/>
                        </a:rPr>
                      </a:br>
                      <a:r>
                        <a:rPr lang="en-US" sz="1400" dirty="0">
                          <a:solidFill>
                            <a:schemeClr val="bg1"/>
                          </a:solidFill>
                          <a:latin typeface="Calibri" panose="020F0502020204030204" pitchFamily="34" charset="0"/>
                          <a:cs typeface="Calibri" panose="020F0502020204030204" pitchFamily="34" charset="0"/>
                        </a:rPr>
                        <a:t>peripheral blasts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505551497"/>
                  </a:ext>
                </a:extLst>
              </a:tr>
              <a:tr h="1341405">
                <a:tc>
                  <a:txBody>
                    <a:bodyPr/>
                    <a:lstStyle/>
                    <a:p>
                      <a:pPr algn="l"/>
                      <a:r>
                        <a:rPr lang="en-US" sz="1400" dirty="0">
                          <a:solidFill>
                            <a:schemeClr val="bg1"/>
                          </a:solidFill>
                          <a:latin typeface="Calibri" panose="020F0502020204030204" pitchFamily="34" charset="0"/>
                          <a:cs typeface="Calibri" panose="020F0502020204030204" pitchFamily="34" charset="0"/>
                        </a:rPr>
                        <a:t>200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i="1" dirty="0">
                          <a:solidFill>
                            <a:schemeClr val="bg1"/>
                          </a:solidFill>
                          <a:latin typeface="Calibri" panose="020F0502020204030204" pitchFamily="34" charset="0"/>
                          <a:cs typeface="Calibri" panose="020F0502020204030204" pitchFamily="34" charset="0"/>
                        </a:rPr>
                        <a:t>U2AF1, TET2,  p53, DNMT3A, PTPN11</a:t>
                      </a:r>
                    </a:p>
                    <a:p>
                      <a:pPr algn="ctr"/>
                      <a:endParaRPr lang="en-US" sz="1400" i="1" dirty="0">
                        <a:solidFill>
                          <a:schemeClr val="bg1"/>
                        </a:solidFill>
                        <a:latin typeface="Calibri" panose="020F0502020204030204" pitchFamily="34" charset="0"/>
                        <a:cs typeface="Calibri" panose="020F0502020204030204" pitchFamily="34" charset="0"/>
                      </a:endParaRPr>
                    </a:p>
                    <a:p>
                      <a:pPr algn="ctr"/>
                      <a:r>
                        <a:rPr lang="en-US" sz="1400" i="1" dirty="0">
                          <a:solidFill>
                            <a:schemeClr val="bg1"/>
                          </a:solidFill>
                          <a:latin typeface="Calibri" panose="020F0502020204030204" pitchFamily="34" charset="0"/>
                          <a:cs typeface="Calibri" panose="020F0502020204030204" pitchFamily="34" charset="0"/>
                        </a:rPr>
                        <a:t>NPM1, FLT3-ITD, TET2, CUX1 </a:t>
                      </a:r>
                    </a:p>
                    <a:p>
                      <a:pPr algn="ctr"/>
                      <a:endParaRPr lang="en-US" sz="1400" i="1" dirty="0">
                        <a:solidFill>
                          <a:schemeClr val="bg1"/>
                        </a:solidFill>
                        <a:latin typeface="Calibri" panose="020F0502020204030204" pitchFamily="34" charset="0"/>
                        <a:cs typeface="Calibri" panose="020F0502020204030204" pitchFamily="34" charset="0"/>
                      </a:endParaRPr>
                    </a:p>
                    <a:p>
                      <a:pPr algn="ctr"/>
                      <a:r>
                        <a:rPr lang="en-US" sz="1400" i="1" dirty="0">
                          <a:solidFill>
                            <a:schemeClr val="bg1"/>
                          </a:solidFill>
                          <a:latin typeface="Calibri" panose="020F0502020204030204" pitchFamily="34" charset="0"/>
                          <a:cs typeface="Calibri" panose="020F0502020204030204" pitchFamily="34" charset="0"/>
                        </a:rPr>
                        <a:t>NPM1, DNMT3A, KMT2D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Calibri" panose="020F0502020204030204" pitchFamily="34" charset="0"/>
                          <a:cs typeface="Calibri" panose="020F0502020204030204" pitchFamily="34" charset="0"/>
                        </a:rPr>
                        <a:t>No</a:t>
                      </a:r>
                    </a:p>
                    <a:p>
                      <a:pPr algn="ctr"/>
                      <a:endParaRPr lang="en-US" sz="1400" dirty="0">
                        <a:solidFill>
                          <a:schemeClr val="bg1"/>
                        </a:solidFill>
                        <a:latin typeface="Calibri" panose="020F0502020204030204" pitchFamily="34" charset="0"/>
                        <a:cs typeface="Calibri" panose="020F0502020204030204" pitchFamily="34" charset="0"/>
                      </a:endParaRPr>
                    </a:p>
                    <a:p>
                      <a:pPr algn="ctr"/>
                      <a:endParaRPr lang="en-US" sz="1400" dirty="0">
                        <a:solidFill>
                          <a:schemeClr val="bg1"/>
                        </a:solidFill>
                        <a:latin typeface="Calibri" panose="020F0502020204030204" pitchFamily="34" charset="0"/>
                        <a:cs typeface="Calibri" panose="020F0502020204030204" pitchFamily="34" charset="0"/>
                      </a:endParaRPr>
                    </a:p>
                    <a:p>
                      <a:pPr algn="ctr"/>
                      <a:r>
                        <a:rPr lang="en-US" sz="1400" dirty="0">
                          <a:solidFill>
                            <a:schemeClr val="bg1"/>
                          </a:solidFill>
                          <a:latin typeface="Calibri" panose="020F0502020204030204" pitchFamily="34" charset="0"/>
                          <a:cs typeface="Calibri" panose="020F0502020204030204" pitchFamily="34" charset="0"/>
                        </a:rPr>
                        <a:t>Yes </a:t>
                      </a:r>
                    </a:p>
                    <a:p>
                      <a:pPr algn="ctr"/>
                      <a:endParaRPr lang="en-US" sz="1400" dirty="0">
                        <a:solidFill>
                          <a:schemeClr val="bg1"/>
                        </a:solidFill>
                        <a:latin typeface="Calibri" panose="020F0502020204030204" pitchFamily="34" charset="0"/>
                        <a:cs typeface="Calibri" panose="020F0502020204030204" pitchFamily="34" charset="0"/>
                      </a:endParaRPr>
                    </a:p>
                    <a:p>
                      <a:pPr algn="ctr"/>
                      <a:endParaRPr lang="en-US" sz="1400" dirty="0">
                        <a:solidFill>
                          <a:schemeClr val="bg1"/>
                        </a:solidFill>
                        <a:latin typeface="Calibri" panose="020F0502020204030204" pitchFamily="34" charset="0"/>
                        <a:cs typeface="Calibri" panose="020F0502020204030204" pitchFamily="34" charset="0"/>
                      </a:endParaRPr>
                    </a:p>
                    <a:p>
                      <a:pPr algn="ctr"/>
                      <a:r>
                        <a:rPr lang="en-US" sz="1400" dirty="0">
                          <a:solidFill>
                            <a:schemeClr val="bg1"/>
                          </a:solidFill>
                          <a:latin typeface="Calibri" panose="020F0502020204030204" pitchFamily="34" charset="0"/>
                          <a:cs typeface="Calibri" panose="020F0502020204030204" pitchFamily="34" charset="0"/>
                        </a:rPr>
                        <a:t>Yes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Calibri" panose="020F0502020204030204" pitchFamily="34" charset="0"/>
                          <a:cs typeface="Calibri" panose="020F0502020204030204" pitchFamily="34" charset="0"/>
                        </a:rPr>
                        <a:t>4 </a:t>
                      </a:r>
                    </a:p>
                    <a:p>
                      <a:pPr algn="ctr"/>
                      <a:endParaRPr lang="en-US" sz="1400" dirty="0">
                        <a:solidFill>
                          <a:schemeClr val="bg1"/>
                        </a:solidFill>
                        <a:latin typeface="Calibri" panose="020F0502020204030204" pitchFamily="34" charset="0"/>
                        <a:cs typeface="Calibri" panose="020F0502020204030204" pitchFamily="34" charset="0"/>
                      </a:endParaRPr>
                    </a:p>
                    <a:p>
                      <a:pPr algn="ctr"/>
                      <a:endParaRPr lang="en-US" sz="1400" dirty="0">
                        <a:solidFill>
                          <a:schemeClr val="bg1"/>
                        </a:solidFill>
                        <a:latin typeface="Calibri" panose="020F0502020204030204" pitchFamily="34" charset="0"/>
                        <a:cs typeface="Calibri" panose="020F0502020204030204" pitchFamily="34" charset="0"/>
                      </a:endParaRPr>
                    </a:p>
                    <a:p>
                      <a:pPr algn="ctr"/>
                      <a:r>
                        <a:rPr lang="en-US" sz="1400" dirty="0">
                          <a:solidFill>
                            <a:schemeClr val="bg1"/>
                          </a:solidFill>
                          <a:latin typeface="Calibri" panose="020F0502020204030204" pitchFamily="34" charset="0"/>
                          <a:cs typeface="Calibri" panose="020F0502020204030204" pitchFamily="34" charset="0"/>
                        </a:rPr>
                        <a:t>4</a:t>
                      </a:r>
                    </a:p>
                    <a:p>
                      <a:pPr algn="ctr"/>
                      <a:endParaRPr lang="en-US" sz="1400" dirty="0">
                        <a:solidFill>
                          <a:schemeClr val="bg1"/>
                        </a:solidFill>
                        <a:latin typeface="Calibri" panose="020F0502020204030204" pitchFamily="34" charset="0"/>
                        <a:cs typeface="Calibri" panose="020F0502020204030204" pitchFamily="34" charset="0"/>
                      </a:endParaRPr>
                    </a:p>
                    <a:p>
                      <a:pPr algn="ctr"/>
                      <a:endParaRPr lang="en-US" sz="1400" dirty="0">
                        <a:solidFill>
                          <a:schemeClr val="bg1"/>
                        </a:solidFill>
                        <a:latin typeface="Calibri" panose="020F0502020204030204" pitchFamily="34" charset="0"/>
                        <a:cs typeface="Calibri" panose="020F0502020204030204" pitchFamily="34" charset="0"/>
                      </a:endParaRPr>
                    </a:p>
                    <a:p>
                      <a:pPr algn="ctr"/>
                      <a:r>
                        <a:rPr lang="en-US" sz="1400" dirty="0">
                          <a:solidFill>
                            <a:schemeClr val="bg1"/>
                          </a:solidFill>
                          <a:latin typeface="Calibri" panose="020F0502020204030204" pitchFamily="34" charset="0"/>
                          <a:cs typeface="Calibri" panose="020F0502020204030204" pitchFamily="34" charset="0"/>
                        </a:rPr>
                        <a:t>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Calibri" panose="020F0502020204030204" pitchFamily="34" charset="0"/>
                          <a:cs typeface="Calibri" panose="020F0502020204030204" pitchFamily="34" charset="0"/>
                        </a:rPr>
                        <a:t>Stable disease</a:t>
                      </a:r>
                    </a:p>
                    <a:p>
                      <a:pPr algn="ctr"/>
                      <a:endParaRPr lang="en-US" sz="1400" dirty="0">
                        <a:solidFill>
                          <a:schemeClr val="bg1"/>
                        </a:solidFill>
                        <a:latin typeface="Calibri" panose="020F0502020204030204" pitchFamily="34" charset="0"/>
                        <a:cs typeface="Calibri" panose="020F0502020204030204" pitchFamily="34" charset="0"/>
                      </a:endParaRPr>
                    </a:p>
                    <a:p>
                      <a:pPr algn="ctr"/>
                      <a:endParaRPr lang="en-US" sz="1400" dirty="0">
                        <a:solidFill>
                          <a:schemeClr val="bg1"/>
                        </a:solidFill>
                        <a:latin typeface="Calibri" panose="020F0502020204030204" pitchFamily="34" charset="0"/>
                        <a:cs typeface="Calibri" panose="020F0502020204030204" pitchFamily="34" charset="0"/>
                      </a:endParaRPr>
                    </a:p>
                    <a:p>
                      <a:pPr algn="ctr"/>
                      <a:r>
                        <a:rPr lang="en-US" sz="1400" dirty="0">
                          <a:solidFill>
                            <a:schemeClr val="bg1"/>
                          </a:solidFill>
                          <a:latin typeface="Calibri" panose="020F0502020204030204" pitchFamily="34" charset="0"/>
                          <a:cs typeface="Calibri" panose="020F0502020204030204" pitchFamily="34" charset="0"/>
                        </a:rPr>
                        <a:t>MLFS</a:t>
                      </a:r>
                    </a:p>
                    <a:p>
                      <a:pPr algn="ctr"/>
                      <a:endParaRPr lang="en-US" sz="1400" dirty="0">
                        <a:solidFill>
                          <a:schemeClr val="bg1"/>
                        </a:solidFill>
                        <a:latin typeface="Calibri" panose="020F0502020204030204" pitchFamily="34" charset="0"/>
                        <a:cs typeface="Calibri" panose="020F0502020204030204" pitchFamily="34" charset="0"/>
                      </a:endParaRPr>
                    </a:p>
                    <a:p>
                      <a:pPr algn="ctr"/>
                      <a:endParaRPr lang="en-US" sz="1400" dirty="0">
                        <a:solidFill>
                          <a:schemeClr val="bg1"/>
                        </a:solidFill>
                        <a:latin typeface="Calibri" panose="020F0502020204030204" pitchFamily="34" charset="0"/>
                        <a:cs typeface="Calibri" panose="020F0502020204030204" pitchFamily="34" charset="0"/>
                      </a:endParaRPr>
                    </a:p>
                    <a:p>
                      <a:pPr algn="ctr"/>
                      <a:r>
                        <a:rPr lang="en-US" sz="1400" dirty="0">
                          <a:solidFill>
                            <a:schemeClr val="bg1"/>
                          </a:solidFill>
                          <a:latin typeface="Calibri" panose="020F0502020204030204" pitchFamily="34" charset="0"/>
                          <a:cs typeface="Calibri" panose="020F0502020204030204" pitchFamily="34" charset="0"/>
                        </a:rPr>
                        <a:t>CR, MRD-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625478203"/>
                  </a:ext>
                </a:extLst>
              </a:tr>
              <a:tr h="229671">
                <a:tc>
                  <a:txBody>
                    <a:bodyPr/>
                    <a:lstStyle/>
                    <a:p>
                      <a:pPr algn="l"/>
                      <a:r>
                        <a:rPr lang="en-US" sz="1400" dirty="0">
                          <a:solidFill>
                            <a:schemeClr val="bg1"/>
                          </a:solidFill>
                          <a:latin typeface="Calibri" panose="020F0502020204030204" pitchFamily="34" charset="0"/>
                          <a:cs typeface="Calibri" panose="020F0502020204030204" pitchFamily="34" charset="0"/>
                        </a:rPr>
                        <a:t>100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i="1" dirty="0">
                          <a:solidFill>
                            <a:schemeClr val="bg1"/>
                          </a:solidFill>
                          <a:latin typeface="Calibri" panose="020F0502020204030204" pitchFamily="34" charset="0"/>
                          <a:cs typeface="Calibri" panose="020F0502020204030204" pitchFamily="34" charset="0"/>
                        </a:rPr>
                        <a:t>SETD2, RUNX1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Calibri" panose="020F0502020204030204" pitchFamily="34" charset="0"/>
                          <a:cs typeface="Calibri" panose="020F0502020204030204" pitchFamily="34" charset="0"/>
                        </a:rPr>
                        <a:t>Yes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Calibri" panose="020F0502020204030204" pitchFamily="34" charset="0"/>
                          <a:cs typeface="Calibri" panose="020F0502020204030204" pitchFamily="34" charset="0"/>
                        </a:rPr>
                        <a:t>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latin typeface="Calibri" panose="020F0502020204030204" pitchFamily="34" charset="0"/>
                          <a:cs typeface="Calibri" panose="020F0502020204030204" pitchFamily="34" charset="0"/>
                        </a:rPr>
                        <a:t>CR, MRD+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914231803"/>
                  </a:ext>
                </a:extLst>
              </a:tr>
              <a:tr h="545656">
                <a:tc>
                  <a:txBody>
                    <a:bodyPr/>
                    <a:lstStyle/>
                    <a:p>
                      <a:pPr algn="l"/>
                      <a:r>
                        <a:rPr lang="en-US" sz="1400" dirty="0">
                          <a:solidFill>
                            <a:schemeClr val="bg1"/>
                          </a:solidFill>
                          <a:latin typeface="Calibri" panose="020F0502020204030204" pitchFamily="34" charset="0"/>
                          <a:cs typeface="Calibri" panose="020F0502020204030204" pitchFamily="34" charset="0"/>
                        </a:rPr>
                        <a:t>50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i="1" dirty="0">
                          <a:solidFill>
                            <a:schemeClr val="bg1"/>
                          </a:solidFill>
                          <a:latin typeface="Calibri" panose="020F0502020204030204" pitchFamily="34" charset="0"/>
                          <a:cs typeface="Calibri" panose="020F0502020204030204" pitchFamily="34" charset="0"/>
                        </a:rPr>
                        <a:t>KMT2A-r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Calibri" panose="020F0502020204030204" pitchFamily="34" charset="0"/>
                          <a:cs typeface="Calibri" panose="020F0502020204030204" pitchFamily="34" charset="0"/>
                        </a:rPr>
                        <a:t>Yes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Calibri" panose="020F0502020204030204" pitchFamily="34" charset="0"/>
                          <a:cs typeface="Calibri" panose="020F0502020204030204" pitchFamily="34" charset="0"/>
                        </a:rPr>
                        <a:t>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dirty="0">
                          <a:solidFill>
                            <a:schemeClr val="bg1"/>
                          </a:solidFill>
                          <a:latin typeface="Calibri" panose="020F0502020204030204" pitchFamily="34" charset="0"/>
                          <a:cs typeface="Calibri" panose="020F0502020204030204" pitchFamily="34" charset="0"/>
                        </a:rPr>
                        <a:t>Decreasing hydroxyurea requirement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43238661"/>
                  </a:ext>
                </a:extLst>
              </a:tr>
            </a:tbl>
          </a:graphicData>
        </a:graphic>
      </p:graphicFrame>
      <p:grpSp>
        <p:nvGrpSpPr>
          <p:cNvPr id="25" name="Group 24">
            <a:extLst>
              <a:ext uri="{FF2B5EF4-FFF2-40B4-BE49-F238E27FC236}">
                <a16:creationId xmlns:a16="http://schemas.microsoft.com/office/drawing/2014/main" id="{EEB0EA73-5589-ECA7-1195-AB2AE3191785}"/>
              </a:ext>
            </a:extLst>
          </p:cNvPr>
          <p:cNvGrpSpPr/>
          <p:nvPr/>
        </p:nvGrpSpPr>
        <p:grpSpPr>
          <a:xfrm>
            <a:off x="821378" y="1586251"/>
            <a:ext cx="4182947" cy="4704156"/>
            <a:chOff x="709618" y="1810788"/>
            <a:chExt cx="4182947" cy="4704156"/>
          </a:xfrm>
        </p:grpSpPr>
        <p:sp>
          <p:nvSpPr>
            <p:cNvPr id="21" name="Arrow: Up 20">
              <a:extLst>
                <a:ext uri="{FF2B5EF4-FFF2-40B4-BE49-F238E27FC236}">
                  <a16:creationId xmlns:a16="http://schemas.microsoft.com/office/drawing/2014/main" id="{454B7E8F-850F-BE9A-086D-6BAD9E6291B0}"/>
                </a:ext>
              </a:extLst>
            </p:cNvPr>
            <p:cNvSpPr/>
            <p:nvPr/>
          </p:nvSpPr>
          <p:spPr bwMode="auto">
            <a:xfrm>
              <a:off x="2376146" y="2450868"/>
              <a:ext cx="254000" cy="596349"/>
            </a:xfrm>
            <a:prstGeom prst="upArrow">
              <a:avLst/>
            </a:prstGeom>
            <a:noFill/>
            <a:ln w="0">
              <a:solidFill>
                <a:schemeClr val="accent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 name="Arrow: Up 17">
              <a:extLst>
                <a:ext uri="{FF2B5EF4-FFF2-40B4-BE49-F238E27FC236}">
                  <a16:creationId xmlns:a16="http://schemas.microsoft.com/office/drawing/2014/main" id="{B992E64B-8A07-3521-ED2A-9FFB056EE15F}"/>
                </a:ext>
              </a:extLst>
            </p:cNvPr>
            <p:cNvSpPr/>
            <p:nvPr/>
          </p:nvSpPr>
          <p:spPr bwMode="auto">
            <a:xfrm>
              <a:off x="2391388" y="5185109"/>
              <a:ext cx="254000" cy="274320"/>
            </a:xfrm>
            <a:prstGeom prst="upArrow">
              <a:avLst/>
            </a:prstGeom>
            <a:noFill/>
            <a:ln w="0">
              <a:solidFill>
                <a:schemeClr val="accent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 name="Arrow: Up 18">
              <a:extLst>
                <a:ext uri="{FF2B5EF4-FFF2-40B4-BE49-F238E27FC236}">
                  <a16:creationId xmlns:a16="http://schemas.microsoft.com/office/drawing/2014/main" id="{EEAEF6D8-8696-9214-3EFD-DEEFF7AEB228}"/>
                </a:ext>
              </a:extLst>
            </p:cNvPr>
            <p:cNvSpPr/>
            <p:nvPr/>
          </p:nvSpPr>
          <p:spPr bwMode="auto">
            <a:xfrm>
              <a:off x="2391388" y="4380557"/>
              <a:ext cx="254000" cy="274320"/>
            </a:xfrm>
            <a:prstGeom prst="upArrow">
              <a:avLst/>
            </a:prstGeom>
            <a:noFill/>
            <a:ln w="0">
              <a:solidFill>
                <a:schemeClr val="accent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 name="Arrow: Up 19">
              <a:extLst>
                <a:ext uri="{FF2B5EF4-FFF2-40B4-BE49-F238E27FC236}">
                  <a16:creationId xmlns:a16="http://schemas.microsoft.com/office/drawing/2014/main" id="{8242F6C1-46F1-4609-F0BD-3192FF7BD885}"/>
                </a:ext>
              </a:extLst>
            </p:cNvPr>
            <p:cNvSpPr/>
            <p:nvPr/>
          </p:nvSpPr>
          <p:spPr bwMode="auto">
            <a:xfrm>
              <a:off x="2391388" y="3576005"/>
              <a:ext cx="254000" cy="274320"/>
            </a:xfrm>
            <a:prstGeom prst="upArrow">
              <a:avLst/>
            </a:prstGeom>
            <a:noFill/>
            <a:ln w="0">
              <a:solidFill>
                <a:schemeClr val="accent1"/>
              </a:solid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 name="Rectangle: Rounded Corners 3">
              <a:extLst>
                <a:ext uri="{FF2B5EF4-FFF2-40B4-BE49-F238E27FC236}">
                  <a16:creationId xmlns:a16="http://schemas.microsoft.com/office/drawing/2014/main" id="{9712B988-5CC5-C61A-606A-B396EE83336D}"/>
                </a:ext>
              </a:extLst>
            </p:cNvPr>
            <p:cNvSpPr/>
            <p:nvPr/>
          </p:nvSpPr>
          <p:spPr bwMode="auto">
            <a:xfrm>
              <a:off x="1741148" y="5450224"/>
              <a:ext cx="1554480" cy="548640"/>
            </a:xfrm>
            <a:prstGeom prst="roundRect">
              <a:avLst/>
            </a:prstGeom>
            <a:solidFill>
              <a:schemeClr val="accent2"/>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Cohort 1</a:t>
              </a:r>
              <a:b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50 mg (n = 1)</a:t>
              </a:r>
            </a:p>
          </p:txBody>
        </p:sp>
        <p:sp>
          <p:nvSpPr>
            <p:cNvPr id="12" name="Rectangle: Rounded Corners 11">
              <a:extLst>
                <a:ext uri="{FF2B5EF4-FFF2-40B4-BE49-F238E27FC236}">
                  <a16:creationId xmlns:a16="http://schemas.microsoft.com/office/drawing/2014/main" id="{91604EC8-6A82-2FE1-C31B-BB4A3F650B2A}"/>
                </a:ext>
              </a:extLst>
            </p:cNvPr>
            <p:cNvSpPr/>
            <p:nvPr/>
          </p:nvSpPr>
          <p:spPr bwMode="auto">
            <a:xfrm>
              <a:off x="1741148" y="4645673"/>
              <a:ext cx="1554480" cy="548640"/>
            </a:xfrm>
            <a:prstGeom prst="roundRect">
              <a:avLst/>
            </a:prstGeom>
            <a:solidFill>
              <a:schemeClr val="accent2"/>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Cohort 2</a:t>
              </a:r>
              <a:b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100 mg (n = 1)</a:t>
              </a:r>
            </a:p>
          </p:txBody>
        </p:sp>
        <p:sp>
          <p:nvSpPr>
            <p:cNvPr id="13" name="Rectangle: Rounded Corners 12">
              <a:extLst>
                <a:ext uri="{FF2B5EF4-FFF2-40B4-BE49-F238E27FC236}">
                  <a16:creationId xmlns:a16="http://schemas.microsoft.com/office/drawing/2014/main" id="{D52693BA-4454-46DE-B2EA-7AF4CA808A77}"/>
                </a:ext>
              </a:extLst>
            </p:cNvPr>
            <p:cNvSpPr/>
            <p:nvPr/>
          </p:nvSpPr>
          <p:spPr bwMode="auto">
            <a:xfrm>
              <a:off x="1741148" y="3841121"/>
              <a:ext cx="1554480" cy="548640"/>
            </a:xfrm>
            <a:prstGeom prst="roundRect">
              <a:avLst/>
            </a:prstGeom>
            <a:solidFill>
              <a:schemeClr val="accent2"/>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Cohort 3*</a:t>
              </a:r>
              <a:b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200 mg (n = 6)</a:t>
              </a:r>
            </a:p>
          </p:txBody>
        </p:sp>
        <p:sp>
          <p:nvSpPr>
            <p:cNvPr id="14" name="Rectangle: Rounded Corners 13">
              <a:extLst>
                <a:ext uri="{FF2B5EF4-FFF2-40B4-BE49-F238E27FC236}">
                  <a16:creationId xmlns:a16="http://schemas.microsoft.com/office/drawing/2014/main" id="{FBC3EF36-12AF-1BF0-A644-588311A47114}"/>
                </a:ext>
              </a:extLst>
            </p:cNvPr>
            <p:cNvSpPr/>
            <p:nvPr/>
          </p:nvSpPr>
          <p:spPr bwMode="auto">
            <a:xfrm>
              <a:off x="1741148" y="3036569"/>
              <a:ext cx="1554480" cy="548640"/>
            </a:xfrm>
            <a:prstGeom prst="roundRect">
              <a:avLst/>
            </a:prstGeom>
            <a:solidFill>
              <a:schemeClr val="accent2"/>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Cohort 4</a:t>
              </a:r>
              <a:b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400 mg (n = 4)</a:t>
              </a:r>
            </a:p>
          </p:txBody>
        </p:sp>
        <p:sp>
          <p:nvSpPr>
            <p:cNvPr id="15" name="TextBox 14">
              <a:extLst>
                <a:ext uri="{FF2B5EF4-FFF2-40B4-BE49-F238E27FC236}">
                  <a16:creationId xmlns:a16="http://schemas.microsoft.com/office/drawing/2014/main" id="{1B14208D-AEC0-6065-76D3-4290DE7B6045}"/>
                </a:ext>
              </a:extLst>
            </p:cNvPr>
            <p:cNvSpPr txBox="1"/>
            <p:nvPr/>
          </p:nvSpPr>
          <p:spPr bwMode="auto">
            <a:xfrm>
              <a:off x="1338966" y="6207167"/>
              <a:ext cx="24271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Expanded to characterize PK.</a:t>
              </a:r>
            </a:p>
          </p:txBody>
        </p:sp>
        <p:sp>
          <p:nvSpPr>
            <p:cNvPr id="17" name="Rectangle: Rounded Corners 16">
              <a:extLst>
                <a:ext uri="{FF2B5EF4-FFF2-40B4-BE49-F238E27FC236}">
                  <a16:creationId xmlns:a16="http://schemas.microsoft.com/office/drawing/2014/main" id="{17CFFA94-D7A3-2A5F-9C8E-F72D583E3288}"/>
                </a:ext>
              </a:extLst>
            </p:cNvPr>
            <p:cNvSpPr/>
            <p:nvPr/>
          </p:nvSpPr>
          <p:spPr bwMode="auto">
            <a:xfrm>
              <a:off x="709618" y="1810788"/>
              <a:ext cx="3617541" cy="640080"/>
            </a:xfrm>
            <a:prstGeom prst="roundRect">
              <a:avLst/>
            </a:prstGeom>
            <a:solidFill>
              <a:schemeClr val="accent3"/>
            </a:solidFill>
            <a:ln w="0">
              <a:solidFill>
                <a:schemeClr val="bg1"/>
              </a:solidFill>
              <a:miter lim="800000"/>
              <a:headEnd/>
              <a:tailEnd/>
            </a:ln>
          </p:spPr>
          <p:txBody>
            <a:bodyPr rtlCol="0" anchor="ctr"/>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Cohort X</a:t>
              </a:r>
              <a:b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Dose escalation halts if DLTs observed</a:t>
              </a:r>
            </a:p>
          </p:txBody>
        </p:sp>
        <p:sp>
          <p:nvSpPr>
            <p:cNvPr id="22" name="TextBox 21">
              <a:extLst>
                <a:ext uri="{FF2B5EF4-FFF2-40B4-BE49-F238E27FC236}">
                  <a16:creationId xmlns:a16="http://schemas.microsoft.com/office/drawing/2014/main" id="{E0820A18-6E80-CB3F-95ED-D3B5B33D3035}"/>
                </a:ext>
              </a:extLst>
            </p:cNvPr>
            <p:cNvSpPr txBox="1"/>
            <p:nvPr/>
          </p:nvSpPr>
          <p:spPr bwMode="auto">
            <a:xfrm>
              <a:off x="1007782" y="2646659"/>
              <a:ext cx="3021212" cy="338554"/>
            </a:xfrm>
            <a:prstGeom prst="rect">
              <a:avLst/>
            </a:prstGeom>
            <a:solidFill>
              <a:schemeClr val="tx1"/>
            </a:solidFill>
            <a:ln>
              <a:noFill/>
            </a:ln>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600 mg predicted efficacious dose</a:t>
              </a:r>
            </a:p>
          </p:txBody>
        </p:sp>
        <p:sp>
          <p:nvSpPr>
            <p:cNvPr id="23" name="Right Brace 22">
              <a:extLst>
                <a:ext uri="{FF2B5EF4-FFF2-40B4-BE49-F238E27FC236}">
                  <a16:creationId xmlns:a16="http://schemas.microsoft.com/office/drawing/2014/main" id="{4EF3E0EF-A923-B0AE-CA58-223612117ADE}"/>
                </a:ext>
              </a:extLst>
            </p:cNvPr>
            <p:cNvSpPr/>
            <p:nvPr/>
          </p:nvSpPr>
          <p:spPr bwMode="auto">
            <a:xfrm>
              <a:off x="3295628" y="3241124"/>
              <a:ext cx="634998" cy="2591144"/>
            </a:xfrm>
            <a:prstGeom prst="rightBrace">
              <a:avLst>
                <a:gd name="adj1" fmla="val 13133"/>
                <a:gd name="adj2" fmla="val 50000"/>
              </a:avLst>
            </a:prstGeom>
            <a:noFill/>
            <a:ln w="28575"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Arial" panose="020B0604020202020204" pitchFamily="34" charset="0"/>
              </a:endParaRPr>
            </a:p>
          </p:txBody>
        </p:sp>
        <p:sp>
          <p:nvSpPr>
            <p:cNvPr id="24" name="TextBox 23">
              <a:extLst>
                <a:ext uri="{FF2B5EF4-FFF2-40B4-BE49-F238E27FC236}">
                  <a16:creationId xmlns:a16="http://schemas.microsoft.com/office/drawing/2014/main" id="{14405631-2A64-C817-2116-000FDAF7A344}"/>
                </a:ext>
              </a:extLst>
            </p:cNvPr>
            <p:cNvSpPr txBox="1"/>
            <p:nvPr/>
          </p:nvSpPr>
          <p:spPr bwMode="auto">
            <a:xfrm>
              <a:off x="3975839" y="4327221"/>
              <a:ext cx="9167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 DLTs</a:t>
              </a:r>
            </a:p>
          </p:txBody>
        </p:sp>
      </p:grpSp>
      <p:sp>
        <p:nvSpPr>
          <p:cNvPr id="9" name="Text Box 11">
            <a:extLst>
              <a:ext uri="{FF2B5EF4-FFF2-40B4-BE49-F238E27FC236}">
                <a16:creationId xmlns:a16="http://schemas.microsoft.com/office/drawing/2014/main" id="{5ABF7EF5-3EB9-5E06-23EF-2D4489A9FBC0}"/>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Wang. ASH 2020. Abstr </a:t>
            </a:r>
            <a:r>
              <a:rPr lang="en-US" altLang="en-US" sz="1200" spc="-10" dirty="0">
                <a:solidFill>
                  <a:srgbClr val="455560"/>
                </a:solidFill>
                <a:latin typeface="Calibri" panose="020F0502020204030204" pitchFamily="34" charset="0"/>
                <a:cs typeface="Arial" panose="020B0604020202020204" pitchFamily="34" charset="0"/>
              </a:rPr>
              <a:t>115. NCT04067336.</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0160558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BD5FD-EF66-5FAB-DE14-1DA8BCF6F33C}"/>
              </a:ext>
            </a:extLst>
          </p:cNvPr>
          <p:cNvSpPr>
            <a:spLocks noGrp="1"/>
          </p:cNvSpPr>
          <p:nvPr>
            <p:ph type="title"/>
          </p:nvPr>
        </p:nvSpPr>
        <p:spPr/>
        <p:txBody>
          <a:bodyPr/>
          <a:lstStyle/>
          <a:p>
            <a:r>
              <a:rPr lang="en-US" dirty="0"/>
              <a:t>KOMET-001: Safety</a:t>
            </a:r>
          </a:p>
        </p:txBody>
      </p:sp>
      <p:sp>
        <p:nvSpPr>
          <p:cNvPr id="3" name="Content Placeholder 2">
            <a:extLst>
              <a:ext uri="{FF2B5EF4-FFF2-40B4-BE49-F238E27FC236}">
                <a16:creationId xmlns:a16="http://schemas.microsoft.com/office/drawing/2014/main" id="{7BC77AFE-5579-85F8-D045-46694B3269B9}"/>
              </a:ext>
            </a:extLst>
          </p:cNvPr>
          <p:cNvSpPr>
            <a:spLocks noGrp="1"/>
          </p:cNvSpPr>
          <p:nvPr>
            <p:ph idx="1"/>
          </p:nvPr>
        </p:nvSpPr>
        <p:spPr>
          <a:xfrm>
            <a:off x="604675" y="4990346"/>
            <a:ext cx="10877529" cy="1103312"/>
          </a:xfrm>
        </p:spPr>
        <p:txBody>
          <a:bodyPr/>
          <a:lstStyle/>
          <a:p>
            <a:r>
              <a:rPr lang="en-US" sz="2400" dirty="0"/>
              <a:t>No doses discontinued due to TRAEs</a:t>
            </a:r>
          </a:p>
          <a:p>
            <a:r>
              <a:rPr lang="en-US" sz="2400" dirty="0"/>
              <a:t>No ECG changes or interactions with azoles</a:t>
            </a:r>
          </a:p>
        </p:txBody>
      </p:sp>
      <p:sp>
        <p:nvSpPr>
          <p:cNvPr id="5" name="Text Box 11">
            <a:extLst>
              <a:ext uri="{FF2B5EF4-FFF2-40B4-BE49-F238E27FC236}">
                <a16:creationId xmlns:a16="http://schemas.microsoft.com/office/drawing/2014/main" id="{987263EB-52BC-9512-28F7-890C60CB729C}"/>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Wang. ASH 2020. Abstr </a:t>
            </a:r>
            <a:r>
              <a:rPr lang="en-US" altLang="en-US" sz="1200" spc="-10" dirty="0">
                <a:solidFill>
                  <a:srgbClr val="455560"/>
                </a:solidFill>
                <a:latin typeface="Calibri" panose="020F0502020204030204" pitchFamily="34" charset="0"/>
                <a:cs typeface="Arial" panose="020B0604020202020204" pitchFamily="34" charset="0"/>
              </a:rPr>
              <a:t>115</a:t>
            </a:r>
            <a:endParaRPr lang="en-US" altLang="en-US" sz="1200" b="0" dirty="0">
              <a:solidFill>
                <a:schemeClr val="bg2"/>
              </a:solidFill>
              <a:latin typeface="Calibri" panose="020F0502020204030204" pitchFamily="34" charset="0"/>
            </a:endParaRPr>
          </a:p>
        </p:txBody>
      </p:sp>
      <p:graphicFrame>
        <p:nvGraphicFramePr>
          <p:cNvPr id="9" name="Group 3">
            <a:extLst>
              <a:ext uri="{FF2B5EF4-FFF2-40B4-BE49-F238E27FC236}">
                <a16:creationId xmlns:a16="http://schemas.microsoft.com/office/drawing/2014/main" id="{C0011FFB-5124-4ECC-5D6D-8368842BA3EA}"/>
              </a:ext>
            </a:extLst>
          </p:cNvPr>
          <p:cNvGraphicFramePr>
            <a:graphicFrameLocks/>
          </p:cNvGraphicFramePr>
          <p:nvPr>
            <p:extLst>
              <p:ext uri="{D42A27DB-BD31-4B8C-83A1-F6EECF244321}">
                <p14:modId xmlns:p14="http://schemas.microsoft.com/office/powerpoint/2010/main" val="1503292713"/>
              </p:ext>
            </p:extLst>
          </p:nvPr>
        </p:nvGraphicFramePr>
        <p:xfrm>
          <a:off x="728472" y="1600200"/>
          <a:ext cx="10735056" cy="3291984"/>
        </p:xfrm>
        <a:graphic>
          <a:graphicData uri="http://schemas.openxmlformats.org/drawingml/2006/table">
            <a:tbl>
              <a:tblPr/>
              <a:tblGrid>
                <a:gridCol w="4967124">
                  <a:extLst>
                    <a:ext uri="{9D8B030D-6E8A-4147-A177-3AD203B41FA5}">
                      <a16:colId xmlns:a16="http://schemas.microsoft.com/office/drawing/2014/main" val="20000"/>
                    </a:ext>
                  </a:extLst>
                </a:gridCol>
                <a:gridCol w="2883966">
                  <a:extLst>
                    <a:ext uri="{9D8B030D-6E8A-4147-A177-3AD203B41FA5}">
                      <a16:colId xmlns:a16="http://schemas.microsoft.com/office/drawing/2014/main" val="3448846995"/>
                    </a:ext>
                  </a:extLst>
                </a:gridCol>
                <a:gridCol w="2883966">
                  <a:extLst>
                    <a:ext uri="{9D8B030D-6E8A-4147-A177-3AD203B41FA5}">
                      <a16:colId xmlns:a16="http://schemas.microsoft.com/office/drawing/2014/main" val="20001"/>
                    </a:ext>
                  </a:extLst>
                </a:gridCol>
              </a:tblGrid>
              <a:tr h="25819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Treatment-Related Adverse Events,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Grade 1/2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Grade ≥3 (any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7265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Pancreatitis</a:t>
                      </a:r>
                      <a:endParaRPr kumimoji="0" lang="en-US" sz="1800" b="0" i="0" u="none" strike="noStrike" cap="none" normalizeH="0" baseline="0" dirty="0">
                        <a:ln>
                          <a:noFill/>
                        </a:ln>
                        <a:solidFill>
                          <a:schemeClr val="bg2">
                            <a:lumMod val="10000"/>
                          </a:schemeClr>
                        </a:solidFill>
                        <a:effectLst/>
                        <a:latin typeface="Calibri"/>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7265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Increased lipase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7265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Decreased neutrophil count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17265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TLS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013701751"/>
                  </a:ext>
                </a:extLst>
              </a:tr>
              <a:tr h="17265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DVT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12016105"/>
                  </a:ext>
                </a:extLst>
              </a:tr>
              <a:tr h="17265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 (25)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861154126"/>
                  </a:ext>
                </a:extLst>
              </a:tr>
              <a:tr h="17265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Rash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(16.7)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502358745"/>
                  </a:ext>
                </a:extLst>
              </a:tr>
              <a:tr h="17265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(16.7)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16215328"/>
                  </a:ext>
                </a:extLst>
              </a:tr>
            </a:tbl>
          </a:graphicData>
        </a:graphic>
      </p:graphicFrame>
    </p:spTree>
    <p:extLst>
      <p:ext uri="{BB962C8B-B14F-4D97-AF65-F5344CB8AC3E}">
        <p14:creationId xmlns:p14="http://schemas.microsoft.com/office/powerpoint/2010/main" val="4278660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F05932-C5C3-2174-0B18-EE42565ADCC0}"/>
              </a:ext>
            </a:extLst>
          </p:cNvPr>
          <p:cNvSpPr>
            <a:spLocks noGrp="1"/>
          </p:cNvSpPr>
          <p:nvPr>
            <p:ph type="title"/>
          </p:nvPr>
        </p:nvSpPr>
        <p:spPr/>
        <p:txBody>
          <a:bodyPr/>
          <a:lstStyle/>
          <a:p>
            <a:r>
              <a:rPr lang="en-US" dirty="0"/>
              <a:t>Menin Inhibitors Pipeline</a:t>
            </a:r>
          </a:p>
        </p:txBody>
      </p:sp>
      <p:sp>
        <p:nvSpPr>
          <p:cNvPr id="5" name="Text Box 11">
            <a:extLst>
              <a:ext uri="{FF2B5EF4-FFF2-40B4-BE49-F238E27FC236}">
                <a16:creationId xmlns:a16="http://schemas.microsoft.com/office/drawing/2014/main" id="{3DB14D9B-2C10-5386-A9CE-B941AA06D02C}"/>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ClinicalTrials.gov.</a:t>
            </a:r>
            <a:endParaRPr lang="en-US" altLang="en-US" sz="1200" b="0" dirty="0">
              <a:solidFill>
                <a:schemeClr val="bg2"/>
              </a:solidFill>
              <a:latin typeface="Calibri" panose="020F0502020204030204" pitchFamily="34" charset="0"/>
            </a:endParaRPr>
          </a:p>
        </p:txBody>
      </p:sp>
      <p:graphicFrame>
        <p:nvGraphicFramePr>
          <p:cNvPr id="6" name="Espace réservé du contenu 3">
            <a:extLst>
              <a:ext uri="{FF2B5EF4-FFF2-40B4-BE49-F238E27FC236}">
                <a16:creationId xmlns:a16="http://schemas.microsoft.com/office/drawing/2014/main" id="{3F280C06-3E84-7B23-8102-EBFCF3D7B9F0}"/>
              </a:ext>
            </a:extLst>
          </p:cNvPr>
          <p:cNvGraphicFramePr>
            <a:graphicFrameLocks/>
          </p:cNvGraphicFramePr>
          <p:nvPr>
            <p:extLst>
              <p:ext uri="{D42A27DB-BD31-4B8C-83A1-F6EECF244321}">
                <p14:modId xmlns:p14="http://schemas.microsoft.com/office/powerpoint/2010/main" val="3627339761"/>
              </p:ext>
            </p:extLst>
          </p:nvPr>
        </p:nvGraphicFramePr>
        <p:xfrm>
          <a:off x="728472" y="1599597"/>
          <a:ext cx="10735056" cy="4023360"/>
        </p:xfrm>
        <a:graphic>
          <a:graphicData uri="http://schemas.openxmlformats.org/drawingml/2006/table">
            <a:tbl>
              <a:tblPr firstRow="1" bandRow="1">
                <a:tableStyleId>{F5AB1C69-6EDB-4FF4-983F-18BD219EF322}</a:tableStyleId>
              </a:tblPr>
              <a:tblGrid>
                <a:gridCol w="1789176">
                  <a:extLst>
                    <a:ext uri="{9D8B030D-6E8A-4147-A177-3AD203B41FA5}">
                      <a16:colId xmlns:a16="http://schemas.microsoft.com/office/drawing/2014/main" val="3947397752"/>
                    </a:ext>
                  </a:extLst>
                </a:gridCol>
                <a:gridCol w="1789176">
                  <a:extLst>
                    <a:ext uri="{9D8B030D-6E8A-4147-A177-3AD203B41FA5}">
                      <a16:colId xmlns:a16="http://schemas.microsoft.com/office/drawing/2014/main" val="2383627233"/>
                    </a:ext>
                  </a:extLst>
                </a:gridCol>
                <a:gridCol w="1789176">
                  <a:extLst>
                    <a:ext uri="{9D8B030D-6E8A-4147-A177-3AD203B41FA5}">
                      <a16:colId xmlns:a16="http://schemas.microsoft.com/office/drawing/2014/main" val="132032578"/>
                    </a:ext>
                  </a:extLst>
                </a:gridCol>
                <a:gridCol w="1789176">
                  <a:extLst>
                    <a:ext uri="{9D8B030D-6E8A-4147-A177-3AD203B41FA5}">
                      <a16:colId xmlns:a16="http://schemas.microsoft.com/office/drawing/2014/main" val="1841467296"/>
                    </a:ext>
                  </a:extLst>
                </a:gridCol>
                <a:gridCol w="1789176">
                  <a:extLst>
                    <a:ext uri="{9D8B030D-6E8A-4147-A177-3AD203B41FA5}">
                      <a16:colId xmlns:a16="http://schemas.microsoft.com/office/drawing/2014/main" val="582417900"/>
                    </a:ext>
                  </a:extLst>
                </a:gridCol>
                <a:gridCol w="1789176">
                  <a:extLst>
                    <a:ext uri="{9D8B030D-6E8A-4147-A177-3AD203B41FA5}">
                      <a16:colId xmlns:a16="http://schemas.microsoft.com/office/drawing/2014/main" val="2509368240"/>
                    </a:ext>
                  </a:extLst>
                </a:gridCol>
              </a:tblGrid>
              <a:tr h="347945">
                <a:tc>
                  <a:txBody>
                    <a:bodyPr/>
                    <a:lstStyle/>
                    <a:p>
                      <a:endParaRPr lang="en-US" sz="1800" noProof="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800" noProof="0" dirty="0"/>
                        <a:t>DS-1594b</a:t>
                      </a:r>
                    </a:p>
                    <a:p>
                      <a:pPr algn="ctr"/>
                      <a:r>
                        <a:rPr lang="en-US" sz="1800" noProof="0" dirty="0"/>
                        <a:t>(Phase I/II)</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800" noProof="0" dirty="0"/>
                        <a:t>JNJ-75276617</a:t>
                      </a:r>
                    </a:p>
                    <a:p>
                      <a:pPr algn="ctr"/>
                      <a:r>
                        <a:rPr lang="en-US" sz="1800" noProof="0" dirty="0"/>
                        <a:t>(Phase I)</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800" noProof="0" dirty="0"/>
                        <a:t>JNJ-75276617</a:t>
                      </a:r>
                    </a:p>
                    <a:p>
                      <a:pPr algn="ctr"/>
                      <a:r>
                        <a:rPr lang="en-US" sz="1800" noProof="0" dirty="0"/>
                        <a:t>(Phase I)</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800" noProof="0" dirty="0"/>
                        <a:t>DSP-5336</a:t>
                      </a:r>
                    </a:p>
                    <a:p>
                      <a:pPr algn="ctr"/>
                      <a:r>
                        <a:rPr lang="en-US" sz="1800" noProof="0" dirty="0"/>
                        <a:t>(Phase I/II)</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800" noProof="0" dirty="0"/>
                        <a:t>BMF-219</a:t>
                      </a:r>
                    </a:p>
                    <a:p>
                      <a:pPr algn="ctr"/>
                      <a:r>
                        <a:rPr lang="en-US" sz="1800" noProof="0" dirty="0"/>
                        <a:t>(Phase I)</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4072393754"/>
                  </a:ext>
                </a:extLst>
              </a:tr>
              <a:tr h="347945">
                <a:tc>
                  <a:txBody>
                    <a:bodyPr/>
                    <a:lstStyle/>
                    <a:p>
                      <a:r>
                        <a:rPr lang="en-US" sz="1800" b="0" noProof="0" dirty="0">
                          <a:solidFill>
                            <a:schemeClr val="bg1"/>
                          </a:solidFill>
                        </a:rPr>
                        <a:t>Clinical trial number</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noProof="0" dirty="0">
                          <a:solidFill>
                            <a:schemeClr val="bg1"/>
                          </a:solidFill>
                        </a:rPr>
                        <a:t>NCT04752163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noProof="0" dirty="0">
                          <a:solidFill>
                            <a:schemeClr val="bg1"/>
                          </a:solidFill>
                        </a:rPr>
                        <a:t>NCT04811560</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noProof="0" dirty="0">
                          <a:solidFill>
                            <a:schemeClr val="bg1"/>
                          </a:solidFill>
                        </a:rPr>
                        <a:t>NCT05453903</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noProof="0" dirty="0">
                          <a:solidFill>
                            <a:schemeClr val="bg1"/>
                          </a:solidFill>
                        </a:rPr>
                        <a:t>NCT04988555</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noProof="0" dirty="0">
                          <a:solidFill>
                            <a:schemeClr val="bg1"/>
                          </a:solidFill>
                        </a:rPr>
                        <a:t>NCT05153330</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247403699"/>
                  </a:ext>
                </a:extLst>
              </a:tr>
              <a:tr h="650506">
                <a:tc>
                  <a:txBody>
                    <a:bodyPr/>
                    <a:lstStyle/>
                    <a:p>
                      <a:r>
                        <a:rPr lang="en-US" sz="1800" noProof="0" dirty="0">
                          <a:solidFill>
                            <a:schemeClr val="bg1"/>
                          </a:solidFill>
                        </a:rPr>
                        <a:t>Therapy</a:t>
                      </a:r>
                      <a:endParaRPr lang="en-US" sz="1800" b="1" noProof="0" dirty="0">
                        <a:solidFill>
                          <a:schemeClr val="bg1"/>
                        </a:solidFill>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baseline="0" noProof="0" dirty="0">
                          <a:solidFill>
                            <a:schemeClr val="bg1"/>
                          </a:solidFill>
                        </a:rPr>
                        <a:t>With/without AZA/VEN or mini-HCVD*</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aseline="0" noProof="0" dirty="0">
                          <a:solidFill>
                            <a:schemeClr val="bg1"/>
                          </a:solidFill>
                        </a:rPr>
                        <a:t>Monotherapy</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aseline="0" noProof="0" dirty="0">
                          <a:solidFill>
                            <a:schemeClr val="bg1"/>
                          </a:solidFill>
                        </a:rPr>
                        <a:t>In combination with AZA/VEN</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noProof="0" dirty="0">
                          <a:solidFill>
                            <a:schemeClr val="bg1"/>
                          </a:solidFill>
                        </a:rPr>
                        <a:t>Monotherapy</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noProof="0" dirty="0">
                          <a:solidFill>
                            <a:schemeClr val="bg1"/>
                          </a:solidFill>
                        </a:rPr>
                        <a:t>Monotherapy</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479515380"/>
                  </a:ext>
                </a:extLst>
              </a:tr>
              <a:tr h="642337">
                <a:tc>
                  <a:txBody>
                    <a:bodyPr/>
                    <a:lstStyle/>
                    <a:p>
                      <a:r>
                        <a:rPr lang="en-US" sz="1800" noProof="0" dirty="0">
                          <a:solidFill>
                            <a:schemeClr val="bg1"/>
                          </a:solidFill>
                        </a:rPr>
                        <a:t>Patient population</a:t>
                      </a:r>
                      <a:endParaRPr lang="en-US" sz="1800" b="1" noProof="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noProof="0" dirty="0">
                          <a:solidFill>
                            <a:schemeClr val="bg1"/>
                          </a:solidFill>
                        </a:rPr>
                        <a:t>R/R AML or ALL (phase II must have m</a:t>
                      </a:r>
                      <a:r>
                        <a:rPr lang="en-US" sz="1800" i="1" noProof="0" dirty="0">
                          <a:solidFill>
                            <a:schemeClr val="bg1"/>
                          </a:solidFill>
                        </a:rPr>
                        <a:t>NPM1</a:t>
                      </a:r>
                      <a:r>
                        <a:rPr lang="en-US" sz="1800" noProof="0" dirty="0">
                          <a:solidFill>
                            <a:schemeClr val="bg1"/>
                          </a:solidFill>
                        </a:rPr>
                        <a:t> or MLLr)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noProof="0" dirty="0">
                          <a:solidFill>
                            <a:schemeClr val="bg1"/>
                          </a:solidFill>
                        </a:rPr>
                        <a:t>R/R AML or ALL with m</a:t>
                      </a:r>
                      <a:r>
                        <a:rPr lang="en-US" sz="1800" i="1" noProof="0" dirty="0">
                          <a:solidFill>
                            <a:schemeClr val="bg1"/>
                          </a:solidFill>
                        </a:rPr>
                        <a:t>NPM1</a:t>
                      </a:r>
                      <a:r>
                        <a:rPr lang="en-US" sz="1800" noProof="0" dirty="0">
                          <a:solidFill>
                            <a:schemeClr val="bg1"/>
                          </a:solidFill>
                        </a:rPr>
                        <a:t> or MLLr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noProof="0" dirty="0">
                          <a:solidFill>
                            <a:schemeClr val="bg1"/>
                          </a:solidFill>
                        </a:rPr>
                        <a:t>R/R AML with m</a:t>
                      </a:r>
                      <a:r>
                        <a:rPr lang="en-US" sz="1800" i="1" noProof="0" dirty="0">
                          <a:solidFill>
                            <a:schemeClr val="bg1"/>
                          </a:solidFill>
                        </a:rPr>
                        <a:t>NPM1</a:t>
                      </a:r>
                      <a:r>
                        <a:rPr lang="en-US" sz="1800" noProof="0" dirty="0">
                          <a:solidFill>
                            <a:schemeClr val="bg1"/>
                          </a:solidFill>
                        </a:rPr>
                        <a:t> or MLLr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noProof="0" dirty="0">
                          <a:solidFill>
                            <a:schemeClr val="bg1"/>
                          </a:solidFill>
                        </a:rPr>
                        <a:t>R/R AML or ALL</a:t>
                      </a:r>
                    </a:p>
                    <a:p>
                      <a:pPr algn="ctr"/>
                      <a:r>
                        <a:rPr lang="en-US" sz="1800" noProof="0" dirty="0">
                          <a:solidFill>
                            <a:schemeClr val="bg1"/>
                          </a:solidFill>
                        </a:rPr>
                        <a:t>(phase II must have m</a:t>
                      </a:r>
                      <a:r>
                        <a:rPr lang="en-US" sz="1800" i="1" noProof="0" dirty="0">
                          <a:solidFill>
                            <a:schemeClr val="bg1"/>
                          </a:solidFill>
                        </a:rPr>
                        <a:t>NPM1</a:t>
                      </a:r>
                      <a:r>
                        <a:rPr lang="en-US" sz="1800" noProof="0" dirty="0">
                          <a:solidFill>
                            <a:schemeClr val="bg1"/>
                          </a:solidFill>
                        </a:rPr>
                        <a:t> or MLLr)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800" noProof="0" dirty="0">
                          <a:solidFill>
                            <a:schemeClr val="bg1"/>
                          </a:solidFill>
                        </a:rPr>
                        <a:t>R/R acute leukemias, DLBCL, MM</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553725437"/>
                  </a:ext>
                </a:extLst>
              </a:tr>
              <a:tr h="347945">
                <a:tc>
                  <a:txBody>
                    <a:bodyPr/>
                    <a:lstStyle/>
                    <a:p>
                      <a:r>
                        <a:rPr lang="en-US" sz="1800" noProof="0" dirty="0">
                          <a:solidFill>
                            <a:schemeClr val="bg1"/>
                          </a:solidFill>
                        </a:rPr>
                        <a:t>Primary endpoint</a:t>
                      </a:r>
                      <a:endParaRPr lang="en-US" sz="1800" b="1" noProof="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noProof="0" dirty="0">
                          <a:solidFill>
                            <a:schemeClr val="bg1"/>
                          </a:solidFill>
                        </a:rPr>
                        <a:t>MTD, RP2D, safety, CR/CRh</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noProof="0" dirty="0">
                          <a:solidFill>
                            <a:schemeClr val="bg1"/>
                          </a:solidFill>
                        </a:rPr>
                        <a:t>AEs, DLTs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noProof="0" dirty="0">
                          <a:solidFill>
                            <a:schemeClr val="bg1"/>
                          </a:solidFill>
                        </a:rPr>
                        <a:t>AEs, DLTs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noProof="0" dirty="0">
                          <a:solidFill>
                            <a:schemeClr val="bg1"/>
                          </a:solidFill>
                        </a:rPr>
                        <a:t>Safety, RP2D, clinical activity</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800" noProof="0" dirty="0">
                          <a:solidFill>
                            <a:schemeClr val="bg1"/>
                          </a:solidFill>
                        </a:rPr>
                        <a:t>RP2D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326589898"/>
                  </a:ext>
                </a:extLst>
              </a:tr>
            </a:tbl>
          </a:graphicData>
        </a:graphic>
      </p:graphicFrame>
      <p:sp>
        <p:nvSpPr>
          <p:cNvPr id="8" name="Text Box 30">
            <a:extLst>
              <a:ext uri="{FF2B5EF4-FFF2-40B4-BE49-F238E27FC236}">
                <a16:creationId xmlns:a16="http://schemas.microsoft.com/office/drawing/2014/main" id="{2729F50F-1C96-D48C-1E91-7ED8528D6625}"/>
              </a:ext>
            </a:extLst>
          </p:cNvPr>
          <p:cNvSpPr txBox="1">
            <a:spLocks noChangeArrowheads="1"/>
          </p:cNvSpPr>
          <p:nvPr/>
        </p:nvSpPr>
        <p:spPr bwMode="auto">
          <a:xfrm>
            <a:off x="716303" y="5646890"/>
            <a:ext cx="11007527"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*mini-HCVD = Cyclophosphamide, dexamethasone/prednisone, rituximab, vincristine, IT methotrexate, IT cytarabine</a:t>
            </a:r>
          </a:p>
        </p:txBody>
      </p:sp>
    </p:spTree>
    <p:extLst>
      <p:ext uri="{BB962C8B-B14F-4D97-AF65-F5344CB8AC3E}">
        <p14:creationId xmlns:p14="http://schemas.microsoft.com/office/powerpoint/2010/main" val="33076655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8E910-3C68-C296-9058-360CDE6FB49D}"/>
              </a:ext>
            </a:extLst>
          </p:cNvPr>
          <p:cNvSpPr>
            <a:spLocks noGrp="1"/>
          </p:cNvSpPr>
          <p:nvPr>
            <p:ph type="title"/>
          </p:nvPr>
        </p:nvSpPr>
        <p:spPr/>
        <p:txBody>
          <a:bodyPr/>
          <a:lstStyle/>
          <a:p>
            <a:r>
              <a:rPr lang="en-US" dirty="0"/>
              <a:t>Conclusions</a:t>
            </a:r>
          </a:p>
        </p:txBody>
      </p:sp>
      <p:sp>
        <p:nvSpPr>
          <p:cNvPr id="3" name="Content Placeholder 2">
            <a:extLst>
              <a:ext uri="{FF2B5EF4-FFF2-40B4-BE49-F238E27FC236}">
                <a16:creationId xmlns:a16="http://schemas.microsoft.com/office/drawing/2014/main" id="{BF8D07D0-D18C-1FCA-DD9C-E9178D85C957}"/>
              </a:ext>
            </a:extLst>
          </p:cNvPr>
          <p:cNvSpPr>
            <a:spLocks noGrp="1"/>
          </p:cNvSpPr>
          <p:nvPr>
            <p:ph idx="1"/>
          </p:nvPr>
        </p:nvSpPr>
        <p:spPr/>
        <p:txBody>
          <a:bodyPr/>
          <a:lstStyle/>
          <a:p>
            <a:r>
              <a:rPr lang="en-US" sz="2400" dirty="0"/>
              <a:t>Menin inhibition is a promising target in m</a:t>
            </a:r>
            <a:r>
              <a:rPr lang="en-US" sz="2400" i="1" dirty="0"/>
              <a:t>NPM1</a:t>
            </a:r>
            <a:r>
              <a:rPr lang="en-US" sz="2400" dirty="0"/>
              <a:t> and MLLr acute leukemias</a:t>
            </a:r>
          </a:p>
          <a:p>
            <a:r>
              <a:rPr lang="en-US" sz="2400" dirty="0"/>
              <a:t>Revumenib is well tolerated with a reasonable adverse event profile</a:t>
            </a:r>
          </a:p>
          <a:p>
            <a:r>
              <a:rPr lang="en-US" sz="2400" dirty="0"/>
              <a:t>High response rates observed in a heavily pretreated R/R m</a:t>
            </a:r>
            <a:r>
              <a:rPr lang="en-US" sz="2400" i="1" dirty="0"/>
              <a:t>NPM1 </a:t>
            </a:r>
            <a:br>
              <a:rPr lang="en-US" sz="2400" i="1" dirty="0"/>
            </a:br>
            <a:r>
              <a:rPr lang="en-US" sz="2400" dirty="0"/>
              <a:t>or MLLr acute leukemia population</a:t>
            </a:r>
          </a:p>
          <a:p>
            <a:pPr lvl="1"/>
            <a:r>
              <a:rPr lang="en-US" sz="2200" dirty="0"/>
              <a:t>ORR: 55%</a:t>
            </a:r>
          </a:p>
          <a:p>
            <a:pPr lvl="1"/>
            <a:r>
              <a:rPr lang="en-US" sz="2200" dirty="0"/>
              <a:t>CRc MRD negative rate: 31%</a:t>
            </a:r>
          </a:p>
          <a:p>
            <a:pPr lvl="1"/>
            <a:r>
              <a:rPr lang="en-US" sz="2200" dirty="0"/>
              <a:t>92% of patients who achieved CR/CRh were MRD negative by local assessment</a:t>
            </a:r>
          </a:p>
          <a:p>
            <a:r>
              <a:rPr lang="en-US" sz="2400" dirty="0"/>
              <a:t>Ongoing studies in earlier lines of therapy and with additional agents will add to the growing pool of data</a:t>
            </a:r>
          </a:p>
          <a:p>
            <a:pPr marL="0" indent="0">
              <a:buNone/>
            </a:pPr>
            <a:endParaRPr lang="en-US" sz="2400" dirty="0"/>
          </a:p>
        </p:txBody>
      </p:sp>
    </p:spTree>
    <p:extLst>
      <p:ext uri="{BB962C8B-B14F-4D97-AF65-F5344CB8AC3E}">
        <p14:creationId xmlns:p14="http://schemas.microsoft.com/office/powerpoint/2010/main" val="10588694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AML!</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Text module </a:t>
            </a:r>
            <a:r>
              <a:rPr lang="en-US" sz="2200" b="0" dirty="0"/>
              <a:t>associated with this downloadable slideset</a:t>
            </a:r>
          </a:p>
          <a:p>
            <a:pPr>
              <a:buClr>
                <a:schemeClr val="accent6"/>
              </a:buClr>
              <a:defRPr/>
            </a:pPr>
            <a:r>
              <a:rPr lang="en-US" sz="2200" dirty="0">
                <a:solidFill>
                  <a:srgbClr val="E1471D"/>
                </a:solidFill>
              </a:rPr>
              <a:t>Expert commentary </a:t>
            </a:r>
            <a:r>
              <a:rPr lang="en-US" sz="2200" b="0" dirty="0"/>
              <a:t>on menin inhibition in acute leukemias (</a:t>
            </a:r>
            <a:r>
              <a:rPr lang="en-US" sz="2200" b="0" i="1" dirty="0"/>
              <a:t>coming soon!</a:t>
            </a:r>
            <a:r>
              <a:rPr lang="en-US" sz="2200" b="0" dirty="0"/>
              <a:t>)</a:t>
            </a:r>
          </a:p>
          <a:p>
            <a:pPr>
              <a:buClr>
                <a:schemeClr val="tx2">
                  <a:lumMod val="20000"/>
                  <a:lumOff val="80000"/>
                </a:schemeClr>
              </a:buClr>
              <a:defRPr/>
            </a:pPr>
            <a:r>
              <a:rPr lang="en-US" sz="2200" dirty="0">
                <a:solidFill>
                  <a:srgbClr val="E1471D"/>
                </a:solidFill>
              </a:rPr>
              <a:t>Capsule Summary slidesets </a:t>
            </a:r>
            <a:r>
              <a:rPr lang="en-US" sz="2200" b="0" dirty="0"/>
              <a:t>on the key studies from ASH 2022 (</a:t>
            </a:r>
            <a:r>
              <a:rPr lang="en-US" sz="2200" b="0" i="1" dirty="0"/>
              <a:t>coming soon!</a:t>
            </a:r>
            <a:r>
              <a:rPr lang="en-US" sz="2200" b="0" dirty="0"/>
              <a:t>)</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1_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4A7FCE95C18BD4096ED0A5D8E9EBD8C" ma:contentTypeVersion="1" ma:contentTypeDescription="Create a new document." ma:contentTypeScope="" ma:versionID="8f35cbdc558337ef0e7c2f27323fcefe">
  <xsd:schema xmlns:xsd="http://www.w3.org/2001/XMLSchema" xmlns:xs="http://www.w3.org/2001/XMLSchema" xmlns:p="http://schemas.microsoft.com/office/2006/metadata/properties" xmlns:ns2="d54cbe69-32bd-412a-b004-9152f949605e" xmlns:ns3="8d7ee452-a54a-4d6f-9a0f-4708f8aed323" targetNamespace="http://schemas.microsoft.com/office/2006/metadata/properties" ma:root="true" ma:fieldsID="ff982cfa7aafd5e93ddf06c7dbaafded" ns2:_="" ns3:_="">
    <xsd:import namespace="d54cbe69-32bd-412a-b004-9152f949605e"/>
    <xsd:import namespace="8d7ee452-a54a-4d6f-9a0f-4708f8aed323"/>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8d7ee452-a54a-4d6f-9a0f-4708f8aed323"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Module with Slide Embeds"/>
          <xsd:enumeration value="Slides - Online (non-CME)"/>
          <xsd:enumeration value="Online Figures/Tables"/>
          <xsd:enumeration value="Outcomes - Questions"/>
          <xsd:enumeration value="Permissions"/>
          <xsd:enumeration value="Slide Des Req - Full Redraw"/>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Document_x0020_Category xmlns="8d7ee452-a54a-4d6f-9a0f-4708f8aed323">Slides - Online (non-CME)</Document_x0020_Category>
    <_dlc_DocId xmlns="d54cbe69-32bd-412a-b004-9152f949605e">56M7VY3CDVN5-72880817-9</_dlc_DocId>
    <_dlc_DocIdUrl xmlns="d54cbe69-32bd-412a-b004-9152f949605e">
      <Url>https://intranet.clinicaloptions.com/mews/oncology/ONC_2022_AML_Menin_Inhibition_Res_Focus_TM_(PRP5236)/CME-accredited_Research-Focus_Module_w_polling__embedded_slides/_layouts/15/DocIdRedir.aspx?ID=56M7VY3CDVN5-72880817-9</Url>
      <Description>56M7VY3CDVN5-72880817-9</Description>
    </_dlc_DocIdUrl>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8A11D1EB-479D-4871-881F-7937ED181DE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8d7ee452-a54a-4d6f-9a0f-4708f8aed32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7A241E9-8F7D-4EFB-A334-F3ECCCBE4C95}">
  <ds:schemaRefs>
    <ds:schemaRef ds:uri="http://schemas.openxmlformats.org/package/2006/metadata/core-properties"/>
    <ds:schemaRef ds:uri="http://www.w3.org/XML/1998/namespace"/>
    <ds:schemaRef ds:uri="8d7ee452-a54a-4d6f-9a0f-4708f8aed323"/>
    <ds:schemaRef ds:uri="http://schemas.microsoft.com/office/2006/metadata/properties"/>
    <ds:schemaRef ds:uri="http://purl.org/dc/elements/1.1/"/>
    <ds:schemaRef ds:uri="http://purl.org/dc/dcmitype/"/>
    <ds:schemaRef ds:uri="d54cbe69-32bd-412a-b004-9152f949605e"/>
    <ds:schemaRef ds:uri="http://schemas.microsoft.com/office/2006/documentManagement/types"/>
    <ds:schemaRef ds:uri="http://schemas.microsoft.com/office/infopath/2007/PartnerControls"/>
    <ds:schemaRef ds:uri="http://purl.org/dc/terms/"/>
  </ds:schemaRefs>
</ds:datastoreItem>
</file>

<file path=customXml/itemProps3.xml><?xml version="1.0" encoding="utf-8"?>
<ds:datastoreItem xmlns:ds="http://schemas.openxmlformats.org/officeDocument/2006/customXml" ds:itemID="{841C4492-55E5-4CC7-93DE-3DF2625EC3D4}">
  <ds:schemaRefs>
    <ds:schemaRef ds:uri="http://schemas.microsoft.com/sharepoint/v3/contenttype/forms"/>
  </ds:schemaRefs>
</ds:datastoreItem>
</file>

<file path=customXml/itemProps4.xml><?xml version="1.0" encoding="utf-8"?>
<ds:datastoreItem xmlns:ds="http://schemas.openxmlformats.org/officeDocument/2006/customXml" ds:itemID="{9DAD4929-EFA4-41E5-951A-50E832E98E42}">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
  <TotalTime>2641</TotalTime>
  <Words>3353</Words>
  <Application>Microsoft Office PowerPoint</Application>
  <PresentationFormat>Widescreen</PresentationFormat>
  <Paragraphs>745</Paragraphs>
  <Slides>20</Slides>
  <Notes>18</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20</vt:i4>
      </vt:variant>
    </vt:vector>
  </HeadingPairs>
  <TitlesOfParts>
    <vt:vector size="27" baseType="lpstr">
      <vt:lpstr>Arial</vt:lpstr>
      <vt:lpstr>Calibri</vt:lpstr>
      <vt:lpstr>Roboto</vt:lpstr>
      <vt:lpstr>Times</vt:lpstr>
      <vt:lpstr>Wingdings</vt:lpstr>
      <vt:lpstr>2022_CCO_Template</vt:lpstr>
      <vt:lpstr>1_2022_CCO_Template</vt:lpstr>
      <vt:lpstr>Menin Inhibition in  Acute MLL Rearranged Leukemias:  A New Target for Precision Care</vt:lpstr>
      <vt:lpstr>About These Slides</vt:lpstr>
      <vt:lpstr>Disclosures</vt:lpstr>
      <vt:lpstr>Incidence of MLLr and NPM1-Mutant Acute Leukemia</vt:lpstr>
      <vt:lpstr>Menin Inhibition for MLL-Rearranged/ NPM1-Mutant Acute Leukemias</vt:lpstr>
      <vt:lpstr>Preclinical Modeling of Menin Inhibition in  NPM1-Mutant AML</vt:lpstr>
      <vt:lpstr>Revumenib (SNDX-5613) in R/R Acute Leukemias  (Phase I/II AUGMENT-101): Study Design</vt:lpstr>
      <vt:lpstr>AUGMENT-101: Safety and Efficacy Analysis Sets</vt:lpstr>
      <vt:lpstr>AUGMENT-101: Baseline Characteristics</vt:lpstr>
      <vt:lpstr>AUGMENT-101: Safety</vt:lpstr>
      <vt:lpstr>AUGMENT-101: Response Rates</vt:lpstr>
      <vt:lpstr>Gene Expression of Bone Marrow Samples Taken  at Screening and Cycle 2 Day 1</vt:lpstr>
      <vt:lpstr>AUGMENT-101: Revumenib Induces Rapid Response</vt:lpstr>
      <vt:lpstr>Durable CR/CRh With Revumenib</vt:lpstr>
      <vt:lpstr>Clinical Trials With Combination Revumenib</vt:lpstr>
      <vt:lpstr>Phase I/II KOMET-001: Ziftomenib (KO-539) in R/R AML</vt:lpstr>
      <vt:lpstr>KOMET-001: Safety</vt:lpstr>
      <vt:lpstr>Menin Inhibitors Pipeline</vt:lpstr>
      <vt:lpstr>Conclusions</vt:lpstr>
      <vt:lpstr>Go Online for More CCO  Coverage of AML!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Menin Inhibition in  Acute MLL Rearranged Leukemias:  A New Target for Precision Care</dc:title>
  <dc:creator>Marie Rush</dc:creator>
  <cp:lastModifiedBy>Marie Rush</cp:lastModifiedBy>
  <cp:revision>22</cp:revision>
  <dcterms:created xsi:type="dcterms:W3CDTF">2022-09-09T18:34:37Z</dcterms:created>
  <dcterms:modified xsi:type="dcterms:W3CDTF">2022-10-11T12:43:02Z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dlc_DocIdItemGuid">
    <vt:lpwstr>edd87412-568e-465e-b3c8-f76bc7653fa3</vt:lpwstr>
  </property>
  <property fmtid="{D5CDD505-2E9C-101B-9397-08002B2CF9AE}" pid="3" name="ContentTypeId">
    <vt:lpwstr>0x010100F4A7FCE95C18BD4096ED0A5D8E9EBD8C</vt:lpwstr>
  </property>
</Properties>
</file>