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2" r:id="rId6"/>
    <p:sldId id="308" r:id="rId7"/>
    <p:sldId id="543" r:id="rId8"/>
    <p:sldId id="554" r:id="rId9"/>
    <p:sldId id="544" r:id="rId10"/>
    <p:sldId id="555" r:id="rId11"/>
    <p:sldId id="557" r:id="rId12"/>
    <p:sldId id="558" r:id="rId13"/>
    <p:sldId id="559" r:id="rId14"/>
    <p:sldId id="548"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Jill Sakai" initials="JS" lastIdx="1" clrIdx="7">
    <p:extLst>
      <p:ext uri="{19B8F6BF-5375-455C-9EA6-DF929625EA0E}">
        <p15:presenceInfo xmlns:p15="http://schemas.microsoft.com/office/powerpoint/2012/main" userId="Jill Sakai" providerId="None"/>
      </p:ext>
    </p:extLst>
  </p:cmAuthor>
  <p:cmAuthor id="2" name=" " initials="MAC" lastIdx="11" clrIdx="1"/>
  <p:cmAuthor id="9" name="kbrandt@clinicaloptions.com" initials="k" lastIdx="12" clrIdx="8">
    <p:extLst>
      <p:ext uri="{19B8F6BF-5375-455C-9EA6-DF929625EA0E}">
        <p15:presenceInfo xmlns:p15="http://schemas.microsoft.com/office/powerpoint/2012/main" userId="kbrandt@clinicaloptions.com" providerId="None"/>
      </p:ext>
    </p:extLst>
  </p:cmAuthor>
  <p:cmAuthor id="3" name="Andrew Bowser" initials="AB" lastIdx="1" clrIdx="2"/>
  <p:cmAuthor id="10" name="Ryan Topping" initials="RT" lastIdx="2" clrIdx="9">
    <p:extLst>
      <p:ext uri="{19B8F6BF-5375-455C-9EA6-DF929625EA0E}">
        <p15:presenceInfo xmlns:p15="http://schemas.microsoft.com/office/powerpoint/2012/main" userId="Ryan Topping" providerId="None"/>
      </p:ext>
    </p:extLst>
  </p:cmAuthor>
  <p:cmAuthor id="4" name="Melanie Couton" initials="MAC" lastIdx="1" clrIdx="3"/>
  <p:cmAuthor id="11" name="Christy Seals" initials="CS" lastIdx="2" clrIdx="10">
    <p:extLst>
      <p:ext uri="{19B8F6BF-5375-455C-9EA6-DF929625EA0E}">
        <p15:presenceInfo xmlns:p15="http://schemas.microsoft.com/office/powerpoint/2012/main" userId="S::cseals@clinicaloptions.com::0852e532-1f9e-4bbf-9b56-be19a9543a31" providerId="AD"/>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14DC98-726F-4D87-9E77-0AD502063AC4}" v="17" dt="2022-06-15T13:49:35.1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1008"/>
        <p:guide pos="3840"/>
        <p:guide orient="horz" pos="264"/>
        <p:guide orient="horz" pos="144"/>
        <p:guide orient="horz" pos="3912"/>
        <p:guide orient="horz" pos="4056"/>
        <p:guide orient="horz" pos="4152"/>
        <p:guide pos="336"/>
        <p:guide pos="456"/>
        <p:guide pos="7248"/>
        <p:guide pos="7392"/>
      </p:guideLst>
    </p:cSldViewPr>
  </p:slideViewPr>
  <p:outlineViewPr>
    <p:cViewPr>
      <p:scale>
        <a:sx n="33" d="100"/>
        <a:sy n="33" d="100"/>
      </p:scale>
      <p:origin x="0" y="-2696"/>
    </p:cViewPr>
  </p:outlineViewPr>
  <p:notesTextViewPr>
    <p:cViewPr>
      <p:scale>
        <a:sx n="125" d="100"/>
        <a:sy n="12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2499630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a:t>
            </a:r>
            <a:r>
              <a:rPr lang="en-US" i="1" baseline="0" dirty="0"/>
              <a:t> nervous system.</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7858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CNS, central</a:t>
            </a:r>
            <a:r>
              <a:rPr lang="en-US" b="0" i="1" baseline="0" dirty="0"/>
              <a:t> nervous system; </a:t>
            </a:r>
            <a:r>
              <a:rPr lang="en-US" b="0" i="1" dirty="0"/>
              <a:t>DCR,</a:t>
            </a:r>
            <a:r>
              <a:rPr lang="en-US" b="0" i="1" baseline="0" dirty="0"/>
              <a:t> disease control rate; </a:t>
            </a:r>
            <a:r>
              <a:rPr lang="en-US" b="0" i="1" dirty="0"/>
              <a:t>DoR,</a:t>
            </a:r>
            <a:r>
              <a:rPr lang="en-US" b="0" i="1" baseline="0" dirty="0"/>
              <a:t> duration of response; IRC, independent review center; mets, metastases; </a:t>
            </a:r>
            <a:r>
              <a:rPr lang="en-US" b="0" i="1" dirty="0"/>
              <a:t>ORR, overall response rate;</a:t>
            </a:r>
            <a:r>
              <a:rPr lang="en-US" b="0" i="1" baseline="0" dirty="0"/>
              <a:t> OS, overall survival; PD, progressive disease; PFS, progression-free survival; RECIST, Response Evaluation Criteria in Solid Tumors; </a:t>
            </a:r>
            <a:r>
              <a:rPr lang="en-US" b="0" i="1" dirty="0"/>
              <a:t>SRT,</a:t>
            </a:r>
            <a:r>
              <a:rPr lang="en-US" b="0" i="1" baseline="0" dirty="0"/>
              <a:t> stereotactic radiotherapy. </a:t>
            </a:r>
            <a:endParaRPr lang="en-US" b="0"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227072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ECOG, Eastern Cooperative Oncology Group; LDH,</a:t>
            </a:r>
            <a:r>
              <a:rPr lang="en-US" b="0" i="1" baseline="0" dirty="0"/>
              <a:t> lactate dehydrogenase; </a:t>
            </a:r>
            <a:r>
              <a:rPr lang="en-US" b="0" i="1" dirty="0"/>
              <a:t>PS, performance status;</a:t>
            </a:r>
            <a:r>
              <a:rPr lang="en-US" b="0" i="1" baseline="0" dirty="0"/>
              <a:t> SLD, sum of longest diameter; ULN, upper limit of normal</a:t>
            </a:r>
            <a:r>
              <a:rPr lang="en-US" b="0" i="1" dirty="0"/>
              <a:t>.</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55895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DoR, duration of response; INV, investigator assessed;</a:t>
            </a:r>
            <a:r>
              <a:rPr lang="en-US" b="0" i="1" baseline="0" dirty="0"/>
              <a:t> IRC, independent review committee; ORR, overall response rate; PD, progressive disease; PR, partial response; SD, stable disease.</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415370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CNS, central nervous system; DoR, duration of response; INV, investigator-assessed;</a:t>
            </a:r>
            <a:r>
              <a:rPr lang="en-US" b="0" i="1" baseline="0" dirty="0"/>
              <a:t> IRC, independent review committee; NE, not estimable; ORR, overall response rate.</a:t>
            </a:r>
            <a:endParaRPr lang="en-US" b="0" i="1"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918649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OS, overall survival; PFS, progression-free survival.</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804251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r>
              <a:rPr lang="en-US" i="1" baseline="0" dirty="0"/>
              <a:t> </a:t>
            </a:r>
            <a:r>
              <a:rPr lang="en-US" i="1" dirty="0"/>
              <a:t>ALT, alanine aminotransferase;</a:t>
            </a:r>
            <a:r>
              <a:rPr lang="en-US" i="1" baseline="0" dirty="0"/>
              <a:t> AST, aspartate aminotransferase; </a:t>
            </a:r>
            <a:r>
              <a:rPr lang="en-US" i="1" dirty="0"/>
              <a:t>CPK,</a:t>
            </a:r>
            <a:r>
              <a:rPr lang="en-US" i="1" baseline="0" dirty="0"/>
              <a:t> creatinine phosphokinase.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595734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a:t>
            </a:r>
            <a:r>
              <a:rPr lang="en-US" i="1" baseline="0" dirty="0"/>
              <a:t> nervous system; OS, overall survival.</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433819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9674271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TRICOTEL: Phase II Study of Atezolizumab, Cobimetinib, and Vemurafenib in </a:t>
            </a:r>
            <a:r>
              <a:rPr lang="en-US" altLang="en-US" sz="4000" i="1" dirty="0"/>
              <a:t>BRAF</a:t>
            </a:r>
            <a:r>
              <a:rPr lang="en-US" altLang="en-US" sz="4000" baseline="30000" dirty="0"/>
              <a:t>V600</a:t>
            </a:r>
            <a:r>
              <a:rPr lang="en-US" altLang="en-US" sz="4000" dirty="0"/>
              <a:t>-Mutated Melanoma With CNS Metastases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45130" y="6216504"/>
            <a:ext cx="48799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45130"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extLst>
      <p:ext uri="{BB962C8B-B14F-4D97-AF65-F5344CB8AC3E}">
        <p14:creationId xmlns:p14="http://schemas.microsoft.com/office/powerpoint/2010/main" val="1327322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Most melanoma clinical trials exclude patients with symptomatic </a:t>
            </a:r>
            <a:br>
              <a:rPr lang="en-US" altLang="en-US" dirty="0"/>
            </a:br>
            <a:r>
              <a:rPr lang="en-US" altLang="en-US" dirty="0"/>
              <a:t>CNS metastases</a:t>
            </a:r>
            <a:r>
              <a:rPr lang="en-US" altLang="en-US" baseline="30000" dirty="0"/>
              <a:t>1</a:t>
            </a:r>
          </a:p>
          <a:p>
            <a:r>
              <a:rPr lang="en-US" altLang="en-US" dirty="0"/>
              <a:t>Targeted therapies and immune checkpoint inhibitors have </a:t>
            </a:r>
            <a:br>
              <a:rPr lang="en-US" altLang="en-US" dirty="0"/>
            </a:br>
            <a:r>
              <a:rPr lang="en-US" altLang="en-US" dirty="0"/>
              <a:t>intracranial activity</a:t>
            </a:r>
            <a:r>
              <a:rPr lang="en-US" altLang="en-US" baseline="30000" dirty="0"/>
              <a:t>1</a:t>
            </a:r>
          </a:p>
          <a:p>
            <a:pPr lvl="1"/>
            <a:r>
              <a:rPr lang="en-US" altLang="en-US" dirty="0"/>
              <a:t>BRAF and MEK inhibitors may increase sensitivity of </a:t>
            </a:r>
            <a:r>
              <a:rPr lang="en-US" altLang="en-US" i="1" dirty="0"/>
              <a:t>BRAF</a:t>
            </a:r>
            <a:r>
              <a:rPr lang="en-US" altLang="en-US" baseline="30000" dirty="0"/>
              <a:t>V600</a:t>
            </a:r>
            <a:r>
              <a:rPr lang="en-US" altLang="en-US" dirty="0"/>
              <a:t>-mutated melanoma to immune checkpoint inhibitors, with potential to improve clinical benefit</a:t>
            </a:r>
            <a:r>
              <a:rPr lang="en-US" altLang="en-US" baseline="30000" dirty="0"/>
              <a:t>2</a:t>
            </a:r>
          </a:p>
          <a:p>
            <a:r>
              <a:rPr lang="en-US" altLang="en-US" dirty="0"/>
              <a:t>Current presentation reports primary analysis of phase II TRICOTEL trial of atezolizumab and cobimetinib with or without vemurafenib in patients with melanoma with CNS metastases</a:t>
            </a:r>
            <a:r>
              <a:rPr lang="en-US" altLang="en-US" baseline="30000" dirty="0"/>
              <a:t>3</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4017"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Becco. Cancers. 2020;12:1640. 2. Dummer. JAMA Oncol. 2020;6:1957. 3. Dummer. ASCO 2022. Abstr 9515.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1800" dirty="0"/>
              <a:t>Open-label, nonrandomized phase II trial</a:t>
            </a:r>
            <a:r>
              <a:rPr lang="en-US" altLang="en-US" sz="1800" baseline="30000" dirty="0"/>
              <a:t>1</a:t>
            </a:r>
          </a:p>
          <a:p>
            <a:endParaRPr lang="en-US" altLang="en-US" sz="1800" baseline="30000" dirty="0"/>
          </a:p>
          <a:p>
            <a:endParaRPr lang="en-US" altLang="en-US" sz="1800" baseline="30000" dirty="0"/>
          </a:p>
          <a:p>
            <a:endParaRPr lang="en-US" altLang="en-US" sz="1800" baseline="30000" dirty="0"/>
          </a:p>
          <a:p>
            <a:endParaRPr lang="en-US" altLang="en-US" sz="1800" baseline="30000" dirty="0"/>
          </a:p>
          <a:p>
            <a:endParaRPr lang="en-US" altLang="en-US" sz="1800" baseline="30000" dirty="0"/>
          </a:p>
          <a:p>
            <a:endParaRPr lang="en-US" altLang="en-US" sz="1800" baseline="30000" dirty="0"/>
          </a:p>
          <a:p>
            <a:endParaRPr lang="en-US" altLang="en-US" sz="1800" baseline="30000" dirty="0"/>
          </a:p>
          <a:p>
            <a:endParaRPr lang="en-US" altLang="en-US" sz="900" baseline="30000" dirty="0"/>
          </a:p>
          <a:p>
            <a:endParaRPr lang="en-US" altLang="en-US" sz="1800" baseline="30000" dirty="0"/>
          </a:p>
          <a:p>
            <a:pPr marL="285750" indent="-285750">
              <a:lnSpc>
                <a:spcPct val="100000"/>
              </a:lnSpc>
              <a:spcBef>
                <a:spcPts val="500"/>
              </a:spcBef>
              <a:spcAft>
                <a:spcPct val="0"/>
              </a:spcAft>
              <a:buClrTx/>
            </a:pPr>
            <a:r>
              <a:rPr lang="en-US" sz="1800" dirty="0"/>
              <a:t>Primary endpoint: intracranial ORR by IRC assessments ≥4 </a:t>
            </a:r>
            <a:r>
              <a:rPr lang="en-US" sz="1800" dirty="0" err="1"/>
              <a:t>wk</a:t>
            </a:r>
            <a:r>
              <a:rPr lang="en-US" sz="1800" dirty="0"/>
              <a:t> apart per RECIST v1.1 with modified measurability of ≥0.5 cm by MRI and allowing ≤5 intracranial target lesions </a:t>
            </a:r>
          </a:p>
          <a:p>
            <a:pPr marL="285750" indent="-285750">
              <a:spcBef>
                <a:spcPts val="500"/>
              </a:spcBef>
            </a:pPr>
            <a:r>
              <a:rPr lang="en-US" sz="1800" dirty="0"/>
              <a:t>Secondary endpoints: intracranial ORR (investigator assessment), extracranial ORR, overall ORR, DCR, </a:t>
            </a:r>
            <a:r>
              <a:rPr lang="en-US" sz="1800" dirty="0" err="1"/>
              <a:t>DoR</a:t>
            </a:r>
            <a:r>
              <a:rPr lang="en-US" sz="1800" dirty="0"/>
              <a:t>, PFS, OS, safety</a:t>
            </a:r>
          </a:p>
          <a:p>
            <a:endParaRPr lang="en-US" altLang="en-US" sz="18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4650"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Dummer. ASCO 2022. Abstr 9515. 2. Gogas. Ann Oncol. 2021;32:384.</a:t>
            </a:r>
            <a:endParaRPr lang="en-US" altLang="en-US" sz="1200" b="0" dirty="0">
              <a:solidFill>
                <a:schemeClr val="bg2"/>
              </a:solidFill>
              <a:latin typeface="Calibri" panose="020F0502020204030204" pitchFamily="34" charset="0"/>
            </a:endParaRPr>
          </a:p>
        </p:txBody>
      </p:sp>
      <p:sp>
        <p:nvSpPr>
          <p:cNvPr id="5" name="Text Box 23">
            <a:extLst>
              <a:ext uri="{FF2B5EF4-FFF2-40B4-BE49-F238E27FC236}">
                <a16:creationId xmlns:a16="http://schemas.microsoft.com/office/drawing/2014/main" id="{24F4CCA9-D802-B14B-8AC8-D6E65CA59224}"/>
              </a:ext>
            </a:extLst>
          </p:cNvPr>
          <p:cNvSpPr txBox="1">
            <a:spLocks noChangeArrowheads="1"/>
          </p:cNvSpPr>
          <p:nvPr/>
        </p:nvSpPr>
        <p:spPr bwMode="auto">
          <a:xfrm>
            <a:off x="503533" y="2243437"/>
            <a:ext cx="259379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aged ≥18 yr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with stage IV melanoma, MRI-confirmed CNS mets ≥5 cm in ≥1 dimension, and no prior systemic therapy for metastatic disease*</a:t>
            </a:r>
          </a:p>
        </p:txBody>
      </p:sp>
      <p:sp>
        <p:nvSpPr>
          <p:cNvPr id="6" name="Rectangle 24">
            <a:extLst>
              <a:ext uri="{FF2B5EF4-FFF2-40B4-BE49-F238E27FC236}">
                <a16:creationId xmlns:a16="http://schemas.microsoft.com/office/drawing/2014/main" id="{74094908-CDDC-634A-8D4C-677B30010FC6}"/>
              </a:ext>
            </a:extLst>
          </p:cNvPr>
          <p:cNvSpPr>
            <a:spLocks noChangeArrowheads="1"/>
          </p:cNvSpPr>
          <p:nvPr/>
        </p:nvSpPr>
        <p:spPr bwMode="auto">
          <a:xfrm>
            <a:off x="4915552" y="2014490"/>
            <a:ext cx="4064400" cy="1157051"/>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Atezolizumab</a:t>
            </a:r>
            <a:r>
              <a:rPr lang="en-US" dirty="0">
                <a:latin typeface="Calibri" panose="020F0502020204030204" pitchFamily="34" charset="0"/>
                <a:cs typeface="Arial" charset="0"/>
              </a:rPr>
              <a:t> 840 mg Days 1, 15 + </a:t>
            </a:r>
          </a:p>
          <a:p>
            <a:pPr algn="ctr">
              <a:defRPr/>
            </a:pPr>
            <a:r>
              <a:rPr lang="en-US" b="1" dirty="0">
                <a:latin typeface="Calibri" panose="020F0502020204030204" pitchFamily="34" charset="0"/>
                <a:cs typeface="Arial" charset="0"/>
              </a:rPr>
              <a:t>Cobimetinib</a:t>
            </a:r>
            <a:r>
              <a:rPr lang="en-US" dirty="0">
                <a:latin typeface="Calibri" panose="020F0502020204030204" pitchFamily="34" charset="0"/>
                <a:cs typeface="Arial" charset="0"/>
              </a:rPr>
              <a:t> 60 mg Days 1-21</a:t>
            </a:r>
          </a:p>
          <a:p>
            <a:pPr algn="ctr">
              <a:defRPr/>
            </a:pPr>
            <a:r>
              <a:rPr lang="en-US" b="0" dirty="0">
                <a:latin typeface="Calibri" panose="020F0502020204030204" pitchFamily="34" charset="0"/>
                <a:cs typeface="Arial" charset="0"/>
              </a:rPr>
              <a:t>(n = 15)</a:t>
            </a:r>
          </a:p>
        </p:txBody>
      </p:sp>
      <p:sp>
        <p:nvSpPr>
          <p:cNvPr id="10" name="Rectangle 28">
            <a:extLst>
              <a:ext uri="{FF2B5EF4-FFF2-40B4-BE49-F238E27FC236}">
                <a16:creationId xmlns:a16="http://schemas.microsoft.com/office/drawing/2014/main" id="{C5EE855C-3EC5-1643-B09F-87A0869231D8}"/>
              </a:ext>
            </a:extLst>
          </p:cNvPr>
          <p:cNvSpPr>
            <a:spLocks noChangeArrowheads="1"/>
          </p:cNvSpPr>
          <p:nvPr/>
        </p:nvSpPr>
        <p:spPr bwMode="auto">
          <a:xfrm>
            <a:off x="4915552" y="3310450"/>
            <a:ext cx="4064400" cy="1157049"/>
          </a:xfrm>
          <a:prstGeom prst="rect">
            <a:avLst/>
          </a:prstGeom>
          <a:solidFill>
            <a:schemeClr val="accent3"/>
          </a:solidFill>
          <a:ln w="9525">
            <a:noFill/>
            <a:miter lim="800000"/>
            <a:headEnd/>
            <a:tailEnd/>
          </a:ln>
        </p:spPr>
        <p:txBody>
          <a:bodyPr wrap="none" anchor="ctr" anchorCtr="1"/>
          <a:lstStyle/>
          <a:p>
            <a:pPr algn="ctr">
              <a:defRPr/>
            </a:pPr>
            <a:r>
              <a:rPr lang="en-US" b="1" dirty="0">
                <a:latin typeface="Calibri" panose="020F0502020204030204" pitchFamily="34" charset="0"/>
                <a:cs typeface="Arial" charset="0"/>
              </a:rPr>
              <a:t>Vemurafenib</a:t>
            </a:r>
            <a:r>
              <a:rPr lang="en-US" dirty="0">
                <a:latin typeface="Calibri" panose="020F0502020204030204" pitchFamily="34" charset="0"/>
                <a:cs typeface="Arial" charset="0"/>
              </a:rPr>
              <a:t> 720 mg BID +</a:t>
            </a:r>
          </a:p>
          <a:p>
            <a:pPr algn="ctr">
              <a:defRPr/>
            </a:pPr>
            <a:r>
              <a:rPr lang="en-US" b="1" dirty="0">
                <a:latin typeface="Calibri" panose="020F0502020204030204" pitchFamily="34" charset="0"/>
                <a:cs typeface="Arial" charset="0"/>
              </a:rPr>
              <a:t>Cobimetinib</a:t>
            </a:r>
            <a:r>
              <a:rPr lang="en-US" dirty="0">
                <a:latin typeface="Calibri" panose="020F0502020204030204" pitchFamily="34" charset="0"/>
                <a:cs typeface="Arial" charset="0"/>
              </a:rPr>
              <a:t> 60 mg Days 1-21 + </a:t>
            </a:r>
          </a:p>
          <a:p>
            <a:pPr algn="ctr">
              <a:defRPr/>
            </a:pPr>
            <a:r>
              <a:rPr lang="en-US" b="1" dirty="0">
                <a:latin typeface="Calibri" panose="020F0502020204030204" pitchFamily="34" charset="0"/>
                <a:cs typeface="Arial" charset="0"/>
              </a:rPr>
              <a:t>Atezolizumab</a:t>
            </a:r>
            <a:r>
              <a:rPr lang="en-US" dirty="0">
                <a:latin typeface="Calibri" panose="020F0502020204030204" pitchFamily="34" charset="0"/>
                <a:cs typeface="Arial" charset="0"/>
              </a:rPr>
              <a:t> 840 mg Days 1, 15 cycle 2+</a:t>
            </a:r>
          </a:p>
          <a:p>
            <a:pPr algn="ctr">
              <a:defRPr/>
            </a:pPr>
            <a:r>
              <a:rPr lang="en-US" dirty="0">
                <a:latin typeface="Calibri" panose="020F0502020204030204" pitchFamily="34" charset="0"/>
                <a:cs typeface="Arial" charset="0"/>
              </a:rPr>
              <a:t>(n = 65)</a:t>
            </a:r>
          </a:p>
        </p:txBody>
      </p:sp>
      <p:sp>
        <p:nvSpPr>
          <p:cNvPr id="12" name="Line 32">
            <a:extLst>
              <a:ext uri="{FF2B5EF4-FFF2-40B4-BE49-F238E27FC236}">
                <a16:creationId xmlns:a16="http://schemas.microsoft.com/office/drawing/2014/main" id="{6AF047AF-BC16-8A40-9977-79C9DA7329D7}"/>
              </a:ext>
            </a:extLst>
          </p:cNvPr>
          <p:cNvSpPr>
            <a:spLocks noChangeShapeType="1"/>
          </p:cNvSpPr>
          <p:nvPr/>
        </p:nvSpPr>
        <p:spPr bwMode="auto">
          <a:xfrm>
            <a:off x="9201616" y="3245553"/>
            <a:ext cx="52717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B5ECFAA2-2142-1E44-ACA0-1FDE61B49224}"/>
              </a:ext>
            </a:extLst>
          </p:cNvPr>
          <p:cNvSpPr txBox="1"/>
          <p:nvPr/>
        </p:nvSpPr>
        <p:spPr bwMode="auto">
          <a:xfrm>
            <a:off x="4915552" y="1679297"/>
            <a:ext cx="4064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28-Day Cycles</a:t>
            </a:r>
          </a:p>
        </p:txBody>
      </p:sp>
      <p:sp>
        <p:nvSpPr>
          <p:cNvPr id="2" name="TextBox 1">
            <a:extLst>
              <a:ext uri="{FF2B5EF4-FFF2-40B4-BE49-F238E27FC236}">
                <a16:creationId xmlns:a16="http://schemas.microsoft.com/office/drawing/2014/main" id="{904BACF1-F75B-224A-AB6C-4E206A3D6A01}"/>
              </a:ext>
            </a:extLst>
          </p:cNvPr>
          <p:cNvSpPr txBox="1"/>
          <p:nvPr/>
        </p:nvSpPr>
        <p:spPr bwMode="auto">
          <a:xfrm>
            <a:off x="9728389" y="2586654"/>
            <a:ext cx="221197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death, unacceptable toxicity, </a:t>
            </a:r>
            <a:br>
              <a:rPr lang="en-US" sz="1600" b="0" i="1"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or consent withdrawal; treatment allowed beyond RECIST PD</a:t>
            </a:r>
            <a:r>
              <a:rPr lang="en-US" sz="1600" b="0" baseline="30000" dirty="0">
                <a:solidFill>
                  <a:schemeClr val="bg1"/>
                </a:solidFill>
                <a:latin typeface="Calibri" panose="020F0502020204030204" pitchFamily="34" charset="0"/>
                <a:cs typeface="Arial" charset="0"/>
              </a:rPr>
              <a:t>‡</a:t>
            </a:r>
            <a:endParaRPr lang="en-US" sz="1600" b="0" i="1"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AE4D44E2-3487-1144-81B2-8775184C556F}"/>
              </a:ext>
            </a:extLst>
          </p:cNvPr>
          <p:cNvSpPr txBox="1"/>
          <p:nvPr/>
        </p:nvSpPr>
        <p:spPr bwMode="auto">
          <a:xfrm>
            <a:off x="533399" y="4604273"/>
            <a:ext cx="114069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400" b="0" dirty="0">
                <a:solidFill>
                  <a:schemeClr val="bg1"/>
                </a:solidFill>
                <a:latin typeface="Calibri" panose="020F0502020204030204" pitchFamily="34" charset="0"/>
              </a:rPr>
              <a:t>*Adjuvant anti</a:t>
            </a:r>
            <a:r>
              <a:rPr lang="en-US" sz="1400" b="0" dirty="0">
                <a:solidFill>
                  <a:schemeClr val="bg1"/>
                </a:solidFill>
                <a:latin typeface="Arial" panose="020B0604020202020204" pitchFamily="34" charset="0"/>
                <a:cs typeface="Arial" panose="020B0604020202020204" pitchFamily="34" charset="0"/>
              </a:rPr>
              <a:t>–</a:t>
            </a:r>
            <a:r>
              <a:rPr lang="en-US" sz="1400" b="0" dirty="0">
                <a:solidFill>
                  <a:schemeClr val="bg1"/>
                </a:solidFill>
                <a:latin typeface="Calibri" panose="020F0502020204030204" pitchFamily="34" charset="0"/>
              </a:rPr>
              <a:t>PD-L1 therapy allowed if completed ≥90 days before study treatment; concomitant corticosteroids/anticonvulsive medications permitted. </a:t>
            </a:r>
            <a:r>
              <a:rPr lang="en-US" sz="1400" b="0" baseline="30000" dirty="0">
                <a:solidFill>
                  <a:schemeClr val="bg1"/>
                </a:solidFill>
                <a:latin typeface="Calibri" panose="020F0502020204030204" pitchFamily="34" charset="0"/>
                <a:cs typeface="Arial" charset="0"/>
              </a:rPr>
              <a:t>†</a:t>
            </a:r>
            <a:r>
              <a:rPr lang="en-US" sz="1400" dirty="0">
                <a:solidFill>
                  <a:schemeClr val="bg1"/>
                </a:solidFill>
                <a:latin typeface="Calibri" panose="020F0502020204030204" pitchFamily="34" charset="0"/>
                <a:cs typeface="Arial" charset="0"/>
              </a:rPr>
              <a:t>Cohort 1 closed early due to IMspire170 results.</a:t>
            </a:r>
            <a:r>
              <a:rPr lang="en-US" sz="1400" baseline="30000" dirty="0">
                <a:solidFill>
                  <a:schemeClr val="bg1"/>
                </a:solidFill>
                <a:latin typeface="Calibri" panose="020F0502020204030204" pitchFamily="34" charset="0"/>
                <a:cs typeface="Arial" charset="0"/>
              </a:rPr>
              <a:t>2</a:t>
            </a:r>
            <a:r>
              <a:rPr lang="en-US" sz="1400" dirty="0">
                <a:solidFill>
                  <a:schemeClr val="bg1"/>
                </a:solidFill>
                <a:latin typeface="Calibri" panose="020F0502020204030204" pitchFamily="34" charset="0"/>
                <a:cs typeface="Arial" charset="0"/>
              </a:rPr>
              <a:t> </a:t>
            </a:r>
            <a:r>
              <a:rPr lang="en-US" sz="1400" b="0" baseline="30000" dirty="0">
                <a:solidFill>
                  <a:schemeClr val="bg1"/>
                </a:solidFill>
                <a:latin typeface="Calibri" panose="020F0502020204030204" pitchFamily="34" charset="0"/>
                <a:cs typeface="Arial" charset="0"/>
              </a:rPr>
              <a:t>‡</a:t>
            </a:r>
            <a:r>
              <a:rPr lang="en-US" sz="1400" b="0" dirty="0">
                <a:solidFill>
                  <a:schemeClr val="bg1"/>
                </a:solidFill>
                <a:latin typeface="Calibri" panose="020F0502020204030204" pitchFamily="34" charset="0"/>
              </a:rPr>
              <a:t>If pseudoprogression suspected or if PD was limited to ≤3 intracranial lesions amenable to SRT.</a:t>
            </a:r>
          </a:p>
        </p:txBody>
      </p:sp>
      <p:sp>
        <p:nvSpPr>
          <p:cNvPr id="34" name="TextBox 33">
            <a:extLst>
              <a:ext uri="{FF2B5EF4-FFF2-40B4-BE49-F238E27FC236}">
                <a16:creationId xmlns:a16="http://schemas.microsoft.com/office/drawing/2014/main" id="{3505E515-F1D8-E44D-BF4C-292097C03F8A}"/>
              </a:ext>
            </a:extLst>
          </p:cNvPr>
          <p:cNvSpPr txBox="1"/>
          <p:nvPr/>
        </p:nvSpPr>
        <p:spPr bwMode="auto">
          <a:xfrm>
            <a:off x="3167912" y="3234058"/>
            <a:ext cx="18500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pPr>
            <a:r>
              <a:rPr lang="en-US" sz="1600" b="1" dirty="0">
                <a:solidFill>
                  <a:schemeClr val="bg1"/>
                </a:solidFill>
                <a:latin typeface="Calibri" panose="020F0502020204030204" pitchFamily="34" charset="0"/>
              </a:rPr>
              <a:t>Cohort 2:</a:t>
            </a:r>
          </a:p>
          <a:p>
            <a:pPr algn="ctr">
              <a:spcAft>
                <a:spcPct val="0"/>
              </a:spcAft>
              <a:buClrTx/>
              <a:buFontTx/>
              <a:buNone/>
            </a:pPr>
            <a:r>
              <a:rPr lang="en-US" sz="1600" b="1" i="1" dirty="0">
                <a:solidFill>
                  <a:schemeClr val="bg1"/>
                </a:solidFill>
                <a:latin typeface="Calibri" panose="020F0502020204030204" pitchFamily="34" charset="0"/>
              </a:rPr>
              <a:t>BRAF</a:t>
            </a:r>
            <a:r>
              <a:rPr lang="en-US" sz="1600" b="1" baseline="30000" dirty="0">
                <a:solidFill>
                  <a:schemeClr val="bg1"/>
                </a:solidFill>
                <a:latin typeface="Calibri" panose="020F0502020204030204" pitchFamily="34" charset="0"/>
              </a:rPr>
              <a:t>V600 </a:t>
            </a:r>
            <a:r>
              <a:rPr lang="en-US" sz="1600" b="1" dirty="0">
                <a:solidFill>
                  <a:schemeClr val="bg1"/>
                </a:solidFill>
                <a:latin typeface="Calibri" panose="020F0502020204030204" pitchFamily="34" charset="0"/>
              </a:rPr>
              <a:t>mutant</a:t>
            </a:r>
          </a:p>
        </p:txBody>
      </p:sp>
      <p:sp>
        <p:nvSpPr>
          <p:cNvPr id="37" name="TextBox 36">
            <a:extLst>
              <a:ext uri="{FF2B5EF4-FFF2-40B4-BE49-F238E27FC236}">
                <a16:creationId xmlns:a16="http://schemas.microsoft.com/office/drawing/2014/main" id="{33EC2FF0-E41D-C14B-85DA-73010D820841}"/>
              </a:ext>
            </a:extLst>
          </p:cNvPr>
          <p:cNvSpPr txBox="1"/>
          <p:nvPr/>
        </p:nvSpPr>
        <p:spPr bwMode="auto">
          <a:xfrm>
            <a:off x="2989025" y="1986054"/>
            <a:ext cx="22078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Aft>
                <a:spcPct val="0"/>
              </a:spcAft>
              <a:buClrTx/>
              <a:buFontTx/>
              <a:buNone/>
            </a:pPr>
            <a:r>
              <a:rPr lang="en-US" sz="1600" b="1" dirty="0">
                <a:solidFill>
                  <a:schemeClr val="bg1"/>
                </a:solidFill>
                <a:latin typeface="Calibri" panose="020F0502020204030204" pitchFamily="34" charset="0"/>
              </a:rPr>
              <a:t>Cohort 1</a:t>
            </a:r>
            <a:r>
              <a:rPr lang="en-US" sz="1600" b="0" baseline="30000" dirty="0">
                <a:solidFill>
                  <a:schemeClr val="bg1"/>
                </a:solidFill>
                <a:latin typeface="Calibri" panose="020F0502020204030204" pitchFamily="34" charset="0"/>
                <a:cs typeface="Arial" charset="0"/>
              </a:rPr>
              <a:t>†</a:t>
            </a:r>
            <a:r>
              <a:rPr lang="en-US" sz="1600" b="1" dirty="0">
                <a:solidFill>
                  <a:schemeClr val="bg1"/>
                </a:solidFill>
                <a:latin typeface="Calibri" panose="020F0502020204030204" pitchFamily="34" charset="0"/>
              </a:rPr>
              <a:t>:</a:t>
            </a:r>
          </a:p>
          <a:p>
            <a:pPr algn="ctr">
              <a:spcAft>
                <a:spcPct val="0"/>
              </a:spcAft>
              <a:buClrTx/>
              <a:buFontTx/>
              <a:buNone/>
            </a:pPr>
            <a:r>
              <a:rPr lang="en-US" sz="1600" b="1" i="1" dirty="0">
                <a:solidFill>
                  <a:schemeClr val="bg1"/>
                </a:solidFill>
                <a:latin typeface="Calibri" panose="020F0502020204030204" pitchFamily="34" charset="0"/>
              </a:rPr>
              <a:t>BRAF</a:t>
            </a:r>
            <a:r>
              <a:rPr lang="en-US" sz="1600" b="1" baseline="30000" dirty="0">
                <a:solidFill>
                  <a:schemeClr val="bg1"/>
                </a:solidFill>
                <a:latin typeface="Calibri" panose="020F0502020204030204" pitchFamily="34" charset="0"/>
              </a:rPr>
              <a:t>V600 </a:t>
            </a:r>
            <a:r>
              <a:rPr lang="en-US" sz="1600" b="1" dirty="0">
                <a:solidFill>
                  <a:schemeClr val="bg1"/>
                </a:solidFill>
                <a:latin typeface="Calibri" panose="020F0502020204030204" pitchFamily="34" charset="0"/>
              </a:rPr>
              <a:t>wild-type</a:t>
            </a:r>
          </a:p>
        </p:txBody>
      </p:sp>
      <p:sp>
        <p:nvSpPr>
          <p:cNvPr id="36" name="Rectangle 35">
            <a:extLst>
              <a:ext uri="{FF2B5EF4-FFF2-40B4-BE49-F238E27FC236}">
                <a16:creationId xmlns:a16="http://schemas.microsoft.com/office/drawing/2014/main" id="{0B3C3527-78C5-CF43-A5E4-387529B4F2DB}"/>
              </a:ext>
            </a:extLst>
          </p:cNvPr>
          <p:cNvSpPr/>
          <p:nvPr/>
        </p:nvSpPr>
        <p:spPr bwMode="auto">
          <a:xfrm>
            <a:off x="3167912" y="3240271"/>
            <a:ext cx="5921821" cy="1299080"/>
          </a:xfrm>
          <a:prstGeom prst="rect">
            <a:avLst/>
          </a:prstGeom>
          <a:noFill/>
          <a:ln w="44450">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0B269F7C-CD3D-F3A1-B87C-1B44E6CD1584}"/>
              </a:ext>
            </a:extLst>
          </p:cNvPr>
          <p:cNvCxnSpPr/>
          <p:nvPr/>
        </p:nvCxnSpPr>
        <p:spPr bwMode="auto">
          <a:xfrm>
            <a:off x="3269809" y="2626627"/>
            <a:ext cx="1614260"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0FB55A0C-5777-2526-6FC3-72910F68C802}"/>
              </a:ext>
            </a:extLst>
          </p:cNvPr>
          <p:cNvCxnSpPr/>
          <p:nvPr/>
        </p:nvCxnSpPr>
        <p:spPr bwMode="auto">
          <a:xfrm>
            <a:off x="3269809" y="3851539"/>
            <a:ext cx="161426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586364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Baseline Characteristics (Cohort 2)</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2632047447"/>
              </p:ext>
            </p:extLst>
          </p:nvPr>
        </p:nvGraphicFramePr>
        <p:xfrm>
          <a:off x="727076" y="1600200"/>
          <a:ext cx="5184626" cy="4876928"/>
        </p:xfrm>
        <a:graphic>
          <a:graphicData uri="http://schemas.openxmlformats.org/drawingml/2006/table">
            <a:tbl>
              <a:tblPr/>
              <a:tblGrid>
                <a:gridCol w="3313296">
                  <a:extLst>
                    <a:ext uri="{9D8B030D-6E8A-4147-A177-3AD203B41FA5}">
                      <a16:colId xmlns:a16="http://schemas.microsoft.com/office/drawing/2014/main" val="20000"/>
                    </a:ext>
                  </a:extLst>
                </a:gridCol>
                <a:gridCol w="1871330">
                  <a:extLst>
                    <a:ext uri="{9D8B030D-6E8A-4147-A177-3AD203B41FA5}">
                      <a16:colId xmlns:a16="http://schemas.microsoft.com/office/drawing/2014/main" val="20001"/>
                    </a:ext>
                  </a:extLst>
                </a:gridCol>
              </a:tblGrid>
              <a:tr h="24431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BRAF</a:t>
                      </a:r>
                      <a:r>
                        <a:rPr kumimoji="0" lang="en-US" sz="1600" b="1" i="0" u="none" strike="noStrike" cap="none" normalizeH="0" baseline="30000" dirty="0">
                          <a:ln>
                            <a:noFill/>
                          </a:ln>
                          <a:solidFill>
                            <a:schemeClr val="tx1"/>
                          </a:solidFill>
                          <a:effectLst/>
                          <a:latin typeface="Calibri" panose="020F0502020204030204" pitchFamily="34" charset="0"/>
                        </a:rPr>
                        <a:t>V600</a:t>
                      </a:r>
                      <a:r>
                        <a:rPr kumimoji="0" lang="en-US" sz="1600" b="1" i="0" u="none" strike="noStrike" cap="none" normalizeH="0" baseline="0" dirty="0">
                          <a:ln>
                            <a:noFill/>
                          </a:ln>
                          <a:solidFill>
                            <a:schemeClr val="tx1"/>
                          </a:solidFill>
                          <a:effectLst/>
                          <a:latin typeface="Calibri" panose="020F0502020204030204" pitchFamily="34" charset="0"/>
                        </a:rPr>
                        <a:t> Mutant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144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  (23-80)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144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45005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71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LDH, n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 ULN</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&gt;2x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144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adjuvant therapy, n (%)</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34718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target intracranial lesions, n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r h="244317">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SLD of target intracranial lesions, mm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20.0 (5.0-91.0)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5599773"/>
                  </a:ext>
                </a:extLst>
              </a:tr>
            </a:tbl>
          </a:graphicData>
        </a:graphic>
      </p:graphicFrame>
      <p:sp>
        <p:nvSpPr>
          <p:cNvPr id="6" name="Text Box 15">
            <a:extLst>
              <a:ext uri="{FF2B5EF4-FFF2-40B4-BE49-F238E27FC236}">
                <a16:creationId xmlns:a16="http://schemas.microsoft.com/office/drawing/2014/main" id="{9E829B59-0561-9640-BC87-5D3B21484F30}"/>
              </a:ext>
            </a:extLst>
          </p:cNvPr>
          <p:cNvSpPr txBox="1">
            <a:spLocks noChangeArrowheads="1"/>
          </p:cNvSpPr>
          <p:nvPr/>
        </p:nvSpPr>
        <p:spPr bwMode="auto">
          <a:xfrm>
            <a:off x="444650"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9FF80EE3-EB24-BF45-A5E7-6998B0AA6924}"/>
              </a:ext>
            </a:extLst>
          </p:cNvPr>
          <p:cNvGraphicFramePr>
            <a:graphicFrameLocks noGrp="1"/>
          </p:cNvGraphicFramePr>
          <p:nvPr>
            <p:extLst>
              <p:ext uri="{D42A27DB-BD31-4B8C-83A1-F6EECF244321}">
                <p14:modId xmlns:p14="http://schemas.microsoft.com/office/powerpoint/2010/main" val="321782574"/>
              </p:ext>
            </p:extLst>
          </p:nvPr>
        </p:nvGraphicFramePr>
        <p:xfrm>
          <a:off x="6096000" y="1600200"/>
          <a:ext cx="5386203" cy="4297792"/>
        </p:xfrm>
        <a:graphic>
          <a:graphicData uri="http://schemas.openxmlformats.org/drawingml/2006/table">
            <a:tbl>
              <a:tblPr/>
              <a:tblGrid>
                <a:gridCol w="3421969">
                  <a:extLst>
                    <a:ext uri="{9D8B030D-6E8A-4147-A177-3AD203B41FA5}">
                      <a16:colId xmlns:a16="http://schemas.microsoft.com/office/drawing/2014/main" val="20000"/>
                    </a:ext>
                  </a:extLst>
                </a:gridCol>
                <a:gridCol w="1964234">
                  <a:extLst>
                    <a:ext uri="{9D8B030D-6E8A-4147-A177-3AD203B41FA5}">
                      <a16:colId xmlns:a16="http://schemas.microsoft.com/office/drawing/2014/main" val="20001"/>
                    </a:ext>
                  </a:extLst>
                </a:gridCol>
              </a:tblGrid>
              <a:tr h="24643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BRAF</a:t>
                      </a:r>
                      <a:r>
                        <a:rPr kumimoji="0" lang="en-US" sz="1600" b="1" i="0" u="none" strike="noStrike" cap="none" normalizeH="0" baseline="30000" dirty="0">
                          <a:ln>
                            <a:noFill/>
                          </a:ln>
                          <a:solidFill>
                            <a:schemeClr val="tx1"/>
                          </a:solidFill>
                          <a:effectLst/>
                          <a:latin typeface="Calibri" panose="020F0502020204030204" pitchFamily="34" charset="0"/>
                        </a:rPr>
                        <a:t>V600</a:t>
                      </a:r>
                      <a:r>
                        <a:rPr kumimoji="0" lang="en-US" sz="1600" b="1" i="0" u="none" strike="noStrike" cap="none" normalizeH="0" baseline="0" dirty="0">
                          <a:ln>
                            <a:noFill/>
                          </a:ln>
                          <a:solidFill>
                            <a:schemeClr val="tx1"/>
                          </a:solidFill>
                          <a:effectLst/>
                          <a:latin typeface="Calibri" panose="020F0502020204030204" pitchFamily="34" charset="0"/>
                        </a:rPr>
                        <a:t> Mutant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4267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Extracranial lesions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5019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 target intracranial lesions</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55771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subtype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V600E</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V600K</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267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Receiving antiepileptic drugs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14267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Receiving corticosteroids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246434">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Receiving corticosteroids and/or symptomatic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bl>
          </a:graphicData>
        </a:graphic>
      </p:graphicFrame>
      <p:sp>
        <p:nvSpPr>
          <p:cNvPr id="7" name="TextBox 6">
            <a:extLst>
              <a:ext uri="{FF2B5EF4-FFF2-40B4-BE49-F238E27FC236}">
                <a16:creationId xmlns:a16="http://schemas.microsoft.com/office/drawing/2014/main" id="{B1BC67E3-EA83-8DF8-5B19-804D59150C98}"/>
              </a:ext>
            </a:extLst>
          </p:cNvPr>
          <p:cNvSpPr txBox="1"/>
          <p:nvPr/>
        </p:nvSpPr>
        <p:spPr bwMode="auto">
          <a:xfrm>
            <a:off x="6096000" y="5975022"/>
            <a:ext cx="5386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b="0" dirty="0">
                <a:solidFill>
                  <a:schemeClr val="bg1"/>
                </a:solidFill>
                <a:latin typeface="Calibri" panose="020F0502020204030204" pitchFamily="34" charset="0"/>
              </a:rPr>
              <a:t>Median follow-up: 9.7 mo (range: 0.5-25.9 mo)</a:t>
            </a: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Response (Cohort 2)</a:t>
            </a:r>
            <a:endParaRPr lang="en-US" altLang="en-US" dirty="0"/>
          </a:p>
        </p:txBody>
      </p:sp>
      <p:sp>
        <p:nvSpPr>
          <p:cNvPr id="2" name="Content Placeholder 1">
            <a:extLst>
              <a:ext uri="{FF2B5EF4-FFF2-40B4-BE49-F238E27FC236}">
                <a16:creationId xmlns:a16="http://schemas.microsoft.com/office/drawing/2014/main" id="{64652BD0-F705-2D0C-6D2F-19718932FA55}"/>
              </a:ext>
            </a:extLst>
          </p:cNvPr>
          <p:cNvSpPr>
            <a:spLocks noGrp="1"/>
          </p:cNvSpPr>
          <p:nvPr>
            <p:ph idx="1"/>
          </p:nvPr>
        </p:nvSpPr>
        <p:spPr>
          <a:xfrm>
            <a:off x="604675" y="6114073"/>
            <a:ext cx="10877529" cy="344677"/>
          </a:xfrm>
        </p:spPr>
        <p:txBody>
          <a:bodyPr/>
          <a:lstStyle/>
          <a:p>
            <a:r>
              <a:rPr lang="en-US" sz="2000" dirty="0"/>
              <a:t>Intracranial ORR 44% among patients with intracranial lesions only (n = 9)</a:t>
            </a:r>
          </a:p>
          <a:p>
            <a:endParaRPr lang="en-US" sz="2000" dirty="0"/>
          </a:p>
        </p:txBody>
      </p:sp>
      <p:graphicFrame>
        <p:nvGraphicFramePr>
          <p:cNvPr id="6" name="Group 32">
            <a:extLst>
              <a:ext uri="{FF2B5EF4-FFF2-40B4-BE49-F238E27FC236}">
                <a16:creationId xmlns:a16="http://schemas.microsoft.com/office/drawing/2014/main" id="{1B271AC7-EFE1-674D-A8A5-99549419F3BE}"/>
              </a:ext>
            </a:extLst>
          </p:cNvPr>
          <p:cNvGraphicFramePr>
            <a:graphicFrameLocks noGrp="1"/>
          </p:cNvGraphicFramePr>
          <p:nvPr>
            <p:extLst>
              <p:ext uri="{D42A27DB-BD31-4B8C-83A1-F6EECF244321}">
                <p14:modId xmlns:p14="http://schemas.microsoft.com/office/powerpoint/2010/main" val="3553071216"/>
              </p:ext>
            </p:extLst>
          </p:nvPr>
        </p:nvGraphicFramePr>
        <p:xfrm>
          <a:off x="723900" y="1607565"/>
          <a:ext cx="10782300" cy="4419680"/>
        </p:xfrm>
        <a:graphic>
          <a:graphicData uri="http://schemas.openxmlformats.org/drawingml/2006/table">
            <a:tbl>
              <a:tblPr/>
              <a:tblGrid>
                <a:gridCol w="2983363">
                  <a:extLst>
                    <a:ext uri="{9D8B030D-6E8A-4147-A177-3AD203B41FA5}">
                      <a16:colId xmlns:a16="http://schemas.microsoft.com/office/drawing/2014/main" val="20000"/>
                    </a:ext>
                  </a:extLst>
                </a:gridCol>
                <a:gridCol w="2240157">
                  <a:extLst>
                    <a:ext uri="{9D8B030D-6E8A-4147-A177-3AD203B41FA5}">
                      <a16:colId xmlns:a16="http://schemas.microsoft.com/office/drawing/2014/main" val="20001"/>
                    </a:ext>
                  </a:extLst>
                </a:gridCol>
                <a:gridCol w="2018788">
                  <a:extLst>
                    <a:ext uri="{9D8B030D-6E8A-4147-A177-3AD203B41FA5}">
                      <a16:colId xmlns:a16="http://schemas.microsoft.com/office/drawing/2014/main" val="20002"/>
                    </a:ext>
                  </a:extLst>
                </a:gridCol>
                <a:gridCol w="1930426">
                  <a:extLst>
                    <a:ext uri="{9D8B030D-6E8A-4147-A177-3AD203B41FA5}">
                      <a16:colId xmlns:a16="http://schemas.microsoft.com/office/drawing/2014/main" val="2400801071"/>
                    </a:ext>
                  </a:extLst>
                </a:gridCol>
                <a:gridCol w="1609566">
                  <a:extLst>
                    <a:ext uri="{9D8B030D-6E8A-4147-A177-3AD203B41FA5}">
                      <a16:colId xmlns:a16="http://schemas.microsoft.com/office/drawing/2014/main" val="891718352"/>
                    </a:ext>
                  </a:extLst>
                </a:gridCol>
              </a:tblGrid>
              <a:tr h="192380">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1" u="none" strike="noStrike" cap="none" normalizeH="0" baseline="0" dirty="0">
                          <a:ln>
                            <a:noFill/>
                          </a:ln>
                          <a:solidFill>
                            <a:schemeClr val="tx1"/>
                          </a:solidFill>
                          <a:effectLst/>
                          <a:latin typeface="Calibri" panose="020F0502020204030204" pitchFamily="34" charset="0"/>
                        </a:rPr>
                        <a:t>BRAF</a:t>
                      </a:r>
                      <a:r>
                        <a:rPr kumimoji="0" lang="en-US" sz="2000" b="1" i="0" u="none" strike="noStrike" cap="none" normalizeH="0" baseline="30000" dirty="0">
                          <a:ln>
                            <a:noFill/>
                          </a:ln>
                          <a:solidFill>
                            <a:schemeClr val="tx1"/>
                          </a:solidFill>
                          <a:effectLst/>
                          <a:latin typeface="Calibri" panose="020F0502020204030204" pitchFamily="34" charset="0"/>
                        </a:rPr>
                        <a:t>V600</a:t>
                      </a:r>
                      <a:r>
                        <a:rPr kumimoji="0" lang="en-US" sz="2000" b="1" i="0" u="none" strike="noStrike" cap="none" normalizeH="0" baseline="0" dirty="0">
                          <a:ln>
                            <a:noFill/>
                          </a:ln>
                          <a:solidFill>
                            <a:schemeClr val="tx1"/>
                          </a:solidFill>
                          <a:effectLst/>
                          <a:latin typeface="Calibri" panose="020F0502020204030204" pitchFamily="34" charset="0"/>
                        </a:rPr>
                        <a:t> Mutant (n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236631883"/>
                  </a:ext>
                </a:extLst>
              </a:tr>
              <a:tr h="340358">
                <a:tc vMerge="1">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Intracranial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Intracranial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Extracranial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Overall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9238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 (29-54)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 (38-63)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 (46-71)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 (41-66)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22823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Objective response, n (%)</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Non-CR/non-PD</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evaluable</a:t>
                      </a:r>
                    </a:p>
                    <a:p>
                      <a:pPr marL="3492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23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 (46)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2380">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(5.7-11.0)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(5.6-10.2)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11.9 (7.9-18.1)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(5.5-9.9)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7597023"/>
                  </a:ext>
                </a:extLst>
              </a:tr>
            </a:tbl>
          </a:graphicData>
        </a:graphic>
      </p:graphicFrame>
      <p:sp>
        <p:nvSpPr>
          <p:cNvPr id="7" name="Text Box 15">
            <a:extLst>
              <a:ext uri="{FF2B5EF4-FFF2-40B4-BE49-F238E27FC236}">
                <a16:creationId xmlns:a16="http://schemas.microsoft.com/office/drawing/2014/main" id="{F22D4FFE-A49D-9545-AA2A-23FEA20B5C92}"/>
              </a:ext>
            </a:extLst>
          </p:cNvPr>
          <p:cNvSpPr txBox="1">
            <a:spLocks noChangeArrowheads="1"/>
          </p:cNvSpPr>
          <p:nvPr/>
        </p:nvSpPr>
        <p:spPr bwMode="auto">
          <a:xfrm>
            <a:off x="434017"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72079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Response in Symptomatic </a:t>
            </a:r>
            <a:br>
              <a:rPr lang="en-US" dirty="0"/>
            </a:br>
            <a:r>
              <a:rPr lang="en-US" dirty="0"/>
              <a:t>and Asymptomatic Patients (Cohort 2)</a:t>
            </a:r>
            <a:endParaRPr lang="en-US" altLang="en-US" dirty="0"/>
          </a:p>
        </p:txBody>
      </p:sp>
      <p:sp>
        <p:nvSpPr>
          <p:cNvPr id="5" name="Content Placeholder 4">
            <a:extLst>
              <a:ext uri="{FF2B5EF4-FFF2-40B4-BE49-F238E27FC236}">
                <a16:creationId xmlns:a16="http://schemas.microsoft.com/office/drawing/2014/main" id="{2F29F6EF-8EDF-C9E5-E4D1-943BA13D3D21}"/>
              </a:ext>
            </a:extLst>
          </p:cNvPr>
          <p:cNvSpPr>
            <a:spLocks noGrp="1"/>
          </p:cNvSpPr>
          <p:nvPr>
            <p:ph idx="1"/>
          </p:nvPr>
        </p:nvSpPr>
        <p:spPr>
          <a:xfrm>
            <a:off x="604675" y="4125433"/>
            <a:ext cx="10877529" cy="2038300"/>
          </a:xfrm>
        </p:spPr>
        <p:txBody>
          <a:bodyPr/>
          <a:lstStyle/>
          <a:p>
            <a:r>
              <a:rPr lang="en-US" dirty="0"/>
              <a:t>During vemurafenib + </a:t>
            </a:r>
            <a:r>
              <a:rPr lang="en-US" dirty="0" err="1"/>
              <a:t>cobimetinib</a:t>
            </a:r>
            <a:r>
              <a:rPr lang="en-US" dirty="0"/>
              <a:t> run-in (cycle 1), 6 of 11 patients receiving corticosteroids &gt;2 mg/day discontinued or tapered use, and no patients initiated new corticosteroid use &gt;2 mg/day during cycle 1</a:t>
            </a:r>
          </a:p>
          <a:p>
            <a:endParaRPr lang="en-US" dirty="0"/>
          </a:p>
        </p:txBody>
      </p:sp>
      <p:graphicFrame>
        <p:nvGraphicFramePr>
          <p:cNvPr id="6" name="Group 32">
            <a:extLst>
              <a:ext uri="{FF2B5EF4-FFF2-40B4-BE49-F238E27FC236}">
                <a16:creationId xmlns:a16="http://schemas.microsoft.com/office/drawing/2014/main" id="{1B271AC7-EFE1-674D-A8A5-99549419F3BE}"/>
              </a:ext>
            </a:extLst>
          </p:cNvPr>
          <p:cNvGraphicFramePr>
            <a:graphicFrameLocks noGrp="1"/>
          </p:cNvGraphicFramePr>
          <p:nvPr>
            <p:extLst>
              <p:ext uri="{D42A27DB-BD31-4B8C-83A1-F6EECF244321}">
                <p14:modId xmlns:p14="http://schemas.microsoft.com/office/powerpoint/2010/main" val="1459779921"/>
              </p:ext>
            </p:extLst>
          </p:nvPr>
        </p:nvGraphicFramePr>
        <p:xfrm>
          <a:off x="723900" y="1600200"/>
          <a:ext cx="10782300" cy="1889824"/>
        </p:xfrm>
        <a:graphic>
          <a:graphicData uri="http://schemas.openxmlformats.org/drawingml/2006/table">
            <a:tbl>
              <a:tblPr/>
              <a:tblGrid>
                <a:gridCol w="2983363">
                  <a:extLst>
                    <a:ext uri="{9D8B030D-6E8A-4147-A177-3AD203B41FA5}">
                      <a16:colId xmlns:a16="http://schemas.microsoft.com/office/drawing/2014/main" val="20000"/>
                    </a:ext>
                  </a:extLst>
                </a:gridCol>
                <a:gridCol w="1883092">
                  <a:extLst>
                    <a:ext uri="{9D8B030D-6E8A-4147-A177-3AD203B41FA5}">
                      <a16:colId xmlns:a16="http://schemas.microsoft.com/office/drawing/2014/main" val="20001"/>
                    </a:ext>
                  </a:extLst>
                </a:gridCol>
                <a:gridCol w="2005055">
                  <a:extLst>
                    <a:ext uri="{9D8B030D-6E8A-4147-A177-3AD203B41FA5}">
                      <a16:colId xmlns:a16="http://schemas.microsoft.com/office/drawing/2014/main" val="20002"/>
                    </a:ext>
                  </a:extLst>
                </a:gridCol>
                <a:gridCol w="1950122">
                  <a:extLst>
                    <a:ext uri="{9D8B030D-6E8A-4147-A177-3AD203B41FA5}">
                      <a16:colId xmlns:a16="http://schemas.microsoft.com/office/drawing/2014/main" val="2400801071"/>
                    </a:ext>
                  </a:extLst>
                </a:gridCol>
                <a:gridCol w="1960668">
                  <a:extLst>
                    <a:ext uri="{9D8B030D-6E8A-4147-A177-3AD203B41FA5}">
                      <a16:colId xmlns:a16="http://schemas.microsoft.com/office/drawing/2014/main" val="891718352"/>
                    </a:ext>
                  </a:extLst>
                </a:gridCol>
              </a:tblGrid>
              <a:tr h="320040">
                <a:tc rowSpan="2">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Symptomatic* (n =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Asymptomatic (n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20040">
                <a:tc vMerge="1">
                  <a:txBody>
                    <a:bodyPr/>
                    <a:lstStyle/>
                    <a:p>
                      <a:endParaRPr lang="en-US"/>
                    </a:p>
                  </a:txBody>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Intracranial (IRC)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Intracranial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Intracranial (IRC)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Intracranial (INV)</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91953121"/>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(26-67)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 (37-78)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 (24-56)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(31-63)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73266">
                <a:tc>
                  <a:txBody>
                    <a:body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9.9 (4.8-12.7)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10.2 (5.6-NE)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7.4 (3.9-11.0)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(5.5-7.6)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57597023"/>
                  </a:ext>
                </a:extLst>
              </a:tr>
            </a:tbl>
          </a:graphicData>
        </a:graphic>
      </p:graphicFrame>
      <p:sp>
        <p:nvSpPr>
          <p:cNvPr id="7" name="Text Box 15">
            <a:extLst>
              <a:ext uri="{FF2B5EF4-FFF2-40B4-BE49-F238E27FC236}">
                <a16:creationId xmlns:a16="http://schemas.microsoft.com/office/drawing/2014/main" id="{F22D4FFE-A49D-9545-AA2A-23FEA20B5C92}"/>
              </a:ext>
            </a:extLst>
          </p:cNvPr>
          <p:cNvSpPr txBox="1">
            <a:spLocks noChangeArrowheads="1"/>
          </p:cNvSpPr>
          <p:nvPr/>
        </p:nvSpPr>
        <p:spPr bwMode="auto">
          <a:xfrm>
            <a:off x="434017"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80774B70-4E67-DA4E-A4E2-6B6D60243B2B}"/>
              </a:ext>
            </a:extLst>
          </p:cNvPr>
          <p:cNvSpPr txBox="1"/>
          <p:nvPr/>
        </p:nvSpPr>
        <p:spPr bwMode="auto">
          <a:xfrm>
            <a:off x="723899" y="3594895"/>
            <a:ext cx="112270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patients receiving corticosteroids (&gt;2 mg/day dexamethasone or equivalent [n = 11]) and/or with CNS-related symptoms (n = 20) at baseline.</a:t>
            </a:r>
          </a:p>
        </p:txBody>
      </p:sp>
    </p:spTree>
    <p:extLst>
      <p:ext uri="{BB962C8B-B14F-4D97-AF65-F5344CB8AC3E}">
        <p14:creationId xmlns:p14="http://schemas.microsoft.com/office/powerpoint/2010/main" val="1424014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Survival (Cohort 2)</a:t>
            </a:r>
            <a:endParaRPr lang="en-US" altLang="en-US" dirty="0"/>
          </a:p>
        </p:txBody>
      </p:sp>
      <p:graphicFrame>
        <p:nvGraphicFramePr>
          <p:cNvPr id="6" name="Group 32">
            <a:extLst>
              <a:ext uri="{FF2B5EF4-FFF2-40B4-BE49-F238E27FC236}">
                <a16:creationId xmlns:a16="http://schemas.microsoft.com/office/drawing/2014/main" id="{1B271AC7-EFE1-674D-A8A5-99549419F3BE}"/>
              </a:ext>
            </a:extLst>
          </p:cNvPr>
          <p:cNvGraphicFramePr>
            <a:graphicFrameLocks noGrp="1"/>
          </p:cNvGraphicFramePr>
          <p:nvPr>
            <p:extLst>
              <p:ext uri="{D42A27DB-BD31-4B8C-83A1-F6EECF244321}">
                <p14:modId xmlns:p14="http://schemas.microsoft.com/office/powerpoint/2010/main" val="14614464"/>
              </p:ext>
            </p:extLst>
          </p:nvPr>
        </p:nvGraphicFramePr>
        <p:xfrm>
          <a:off x="723900" y="1600200"/>
          <a:ext cx="10782300" cy="4297760"/>
        </p:xfrm>
        <a:graphic>
          <a:graphicData uri="http://schemas.openxmlformats.org/drawingml/2006/table">
            <a:tbl>
              <a:tblPr/>
              <a:tblGrid>
                <a:gridCol w="4441611">
                  <a:extLst>
                    <a:ext uri="{9D8B030D-6E8A-4147-A177-3AD203B41FA5}">
                      <a16:colId xmlns:a16="http://schemas.microsoft.com/office/drawing/2014/main" val="20000"/>
                    </a:ext>
                  </a:extLst>
                </a:gridCol>
                <a:gridCol w="3335130">
                  <a:extLst>
                    <a:ext uri="{9D8B030D-6E8A-4147-A177-3AD203B41FA5}">
                      <a16:colId xmlns:a16="http://schemas.microsoft.com/office/drawing/2014/main" val="20001"/>
                    </a:ext>
                  </a:extLst>
                </a:gridCol>
                <a:gridCol w="300555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Symptomatic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Intracranial PFS</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mo (95% CI)</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(5.4-7.4)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(36-61)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(3.8-12.0)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(36-77)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Extracranial PFS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 (95% CI)</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9.4 (6.9-13.7)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 (59-82)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Overall PFS </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 (95% CI)</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(5.1-7.6)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 (33-58)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759702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OS</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 (95% CI)</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6-mo rate,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 (9.7-19.8)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 (72-91)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4132240"/>
                  </a:ext>
                </a:extLst>
              </a:tr>
            </a:tbl>
          </a:graphicData>
        </a:graphic>
      </p:graphicFrame>
      <p:sp>
        <p:nvSpPr>
          <p:cNvPr id="7" name="Text Box 15">
            <a:extLst>
              <a:ext uri="{FF2B5EF4-FFF2-40B4-BE49-F238E27FC236}">
                <a16:creationId xmlns:a16="http://schemas.microsoft.com/office/drawing/2014/main" id="{F22D4FFE-A49D-9545-AA2A-23FEA20B5C92}"/>
              </a:ext>
            </a:extLst>
          </p:cNvPr>
          <p:cNvSpPr txBox="1">
            <a:spLocks noChangeArrowheads="1"/>
          </p:cNvSpPr>
          <p:nvPr/>
        </p:nvSpPr>
        <p:spPr bwMode="auto">
          <a:xfrm>
            <a:off x="444650"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425387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Safety in Patients Who Received Atezolizumab + Vemurafenib + Cobimetinib</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669398574"/>
              </p:ext>
            </p:extLst>
          </p:nvPr>
        </p:nvGraphicFramePr>
        <p:xfrm>
          <a:off x="723900" y="1498634"/>
          <a:ext cx="5258088" cy="4511104"/>
        </p:xfrm>
        <a:graphic>
          <a:graphicData uri="http://schemas.openxmlformats.org/drawingml/2006/table">
            <a:tbl>
              <a:tblPr/>
              <a:tblGrid>
                <a:gridCol w="3193760">
                  <a:extLst>
                    <a:ext uri="{9D8B030D-6E8A-4147-A177-3AD203B41FA5}">
                      <a16:colId xmlns:a16="http://schemas.microsoft.com/office/drawing/2014/main" val="20000"/>
                    </a:ext>
                  </a:extLst>
                </a:gridCol>
                <a:gridCol w="2064328">
                  <a:extLst>
                    <a:ext uri="{9D8B030D-6E8A-4147-A177-3AD203B41FA5}">
                      <a16:colId xmlns:a16="http://schemas.microsoft.com/office/drawing/2014/main" val="20001"/>
                    </a:ext>
                  </a:extLst>
                </a:gridCol>
              </a:tblGrid>
              <a:tr h="19895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Patients (n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537287">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7829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discontinuation of:</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study treatment</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study treatment</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Atezolizumab</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Cobimetinib</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Vemurafenib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78290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 dose modification/interruption of:</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study treatment</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Atezolizumab</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Cobimetinib</a:t>
                      </a:r>
                    </a:p>
                    <a:p>
                      <a:pPr marL="285750" marR="0" lvl="0" indent="-2222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Vemurafenib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 (63)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6" name="Text Box 15">
            <a:extLst>
              <a:ext uri="{FF2B5EF4-FFF2-40B4-BE49-F238E27FC236}">
                <a16:creationId xmlns:a16="http://schemas.microsoft.com/office/drawing/2014/main" id="{9E829B59-0561-9640-BC87-5D3B21484F30}"/>
              </a:ext>
            </a:extLst>
          </p:cNvPr>
          <p:cNvSpPr txBox="1">
            <a:spLocks noChangeArrowheads="1"/>
          </p:cNvSpPr>
          <p:nvPr/>
        </p:nvSpPr>
        <p:spPr bwMode="auto">
          <a:xfrm>
            <a:off x="434017"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9FF80EE3-EB24-BF45-A5E7-6998B0AA6924}"/>
              </a:ext>
            </a:extLst>
          </p:cNvPr>
          <p:cNvGraphicFramePr>
            <a:graphicFrameLocks noGrp="1"/>
          </p:cNvGraphicFramePr>
          <p:nvPr>
            <p:extLst>
              <p:ext uri="{D42A27DB-BD31-4B8C-83A1-F6EECF244321}">
                <p14:modId xmlns:p14="http://schemas.microsoft.com/office/powerpoint/2010/main" val="3624346435"/>
              </p:ext>
            </p:extLst>
          </p:nvPr>
        </p:nvGraphicFramePr>
        <p:xfrm>
          <a:off x="6224115" y="1498634"/>
          <a:ext cx="5282085" cy="4694144"/>
        </p:xfrm>
        <a:graphic>
          <a:graphicData uri="http://schemas.openxmlformats.org/drawingml/2006/table">
            <a:tbl>
              <a:tblPr/>
              <a:tblGrid>
                <a:gridCol w="2766198">
                  <a:extLst>
                    <a:ext uri="{9D8B030D-6E8A-4147-A177-3AD203B41FA5}">
                      <a16:colId xmlns:a16="http://schemas.microsoft.com/office/drawing/2014/main" val="20000"/>
                    </a:ext>
                  </a:extLst>
                </a:gridCol>
                <a:gridCol w="848985">
                  <a:extLst>
                    <a:ext uri="{9D8B030D-6E8A-4147-A177-3AD203B41FA5}">
                      <a16:colId xmlns:a16="http://schemas.microsoft.com/office/drawing/2014/main" val="20001"/>
                    </a:ext>
                  </a:extLst>
                </a:gridCol>
                <a:gridCol w="835066">
                  <a:extLst>
                    <a:ext uri="{9D8B030D-6E8A-4147-A177-3AD203B41FA5}">
                      <a16:colId xmlns:a16="http://schemas.microsoft.com/office/drawing/2014/main" val="3348005345"/>
                    </a:ext>
                  </a:extLst>
                </a:gridCol>
                <a:gridCol w="831836">
                  <a:extLst>
                    <a:ext uri="{9D8B030D-6E8A-4147-A177-3AD203B41FA5}">
                      <a16:colId xmlns:a16="http://schemas.microsoft.com/office/drawing/2014/main" val="2093488581"/>
                    </a:ext>
                  </a:extLst>
                </a:gridCol>
              </a:tblGrid>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Most Frequent AEs,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2716394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Dermatitis acneiform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068184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Blood CPK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79254643"/>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Lipase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897796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Amylase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43771415"/>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5476298"/>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9118131"/>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4588860"/>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Asthenia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32026082"/>
                  </a:ext>
                </a:extLst>
              </a:tr>
              <a:tr h="0">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18860049"/>
                  </a:ext>
                </a:extLst>
              </a:tr>
            </a:tbl>
          </a:graphicData>
        </a:graphic>
      </p:graphicFrame>
    </p:spTree>
    <p:extLst>
      <p:ext uri="{BB962C8B-B14F-4D97-AF65-F5344CB8AC3E}">
        <p14:creationId xmlns:p14="http://schemas.microsoft.com/office/powerpoint/2010/main" val="2676950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TRICOTEL: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Treatment with atezolizumab, vemurafenib, and cobimetinib was associated with activity in patients with advanced </a:t>
            </a:r>
            <a:r>
              <a:rPr lang="en-US" sz="2600" i="1" dirty="0"/>
              <a:t>BRAF</a:t>
            </a:r>
            <a:r>
              <a:rPr lang="en-US" sz="2600" baseline="30000" dirty="0"/>
              <a:t>V600</a:t>
            </a:r>
            <a:r>
              <a:rPr lang="en-US" sz="2600" dirty="0"/>
              <a:t>-mutated melanoma with CNS metastases</a:t>
            </a:r>
          </a:p>
          <a:p>
            <a:pPr lvl="1"/>
            <a:r>
              <a:rPr lang="en-US" altLang="en-US" sz="2400" dirty="0"/>
              <a:t>Intracranial response rate and duration of response were especially promising in  symptomatic patients</a:t>
            </a:r>
          </a:p>
          <a:p>
            <a:r>
              <a:rPr lang="en-US" sz="2600" dirty="0"/>
              <a:t>28-day run-in period with targeted therapy may reduce need for corticosteroid use and potentially increase benefit from subsequent addition of immunotherapy</a:t>
            </a:r>
          </a:p>
          <a:p>
            <a:r>
              <a:rPr lang="en-US" sz="2600" dirty="0"/>
              <a:t>Additional follow-up is necessary to determine effect on OS</a:t>
            </a:r>
          </a:p>
        </p:txBody>
      </p:sp>
      <p:sp>
        <p:nvSpPr>
          <p:cNvPr id="6" name="Text Box 15">
            <a:extLst>
              <a:ext uri="{FF2B5EF4-FFF2-40B4-BE49-F238E27FC236}">
                <a16:creationId xmlns:a16="http://schemas.microsoft.com/office/drawing/2014/main" id="{F1EC0BD5-0D63-8B4D-9165-54D1E03493BE}"/>
              </a:ext>
            </a:extLst>
          </p:cNvPr>
          <p:cNvSpPr txBox="1">
            <a:spLocks noChangeArrowheads="1"/>
          </p:cNvSpPr>
          <p:nvPr/>
        </p:nvSpPr>
        <p:spPr bwMode="auto">
          <a:xfrm>
            <a:off x="444650" y="6399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Dummer. ASCO 2022. Abstr 9515.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2422200603"/>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ee11a858-b360-488d-8940-e16d67e06d76">Conference Capsule Slides</Document_x0020_Category>
    <_dlc_DocId xmlns="d54cbe69-32bd-412a-b004-9152f949605e">56M7VY3CDVN5-1219738934-1</_dlc_DocId>
    <_dlc_DocIdUrl xmlns="d54cbe69-32bd-412a-b004-9152f949605e">
      <Url>https://intranet.clinicaloptions.com/mews/oncology/ONC_2022_ASCO_CF_(PRP5083)/SKIN_9515_Dummer/_layouts/15/DocIdRedir.aspx?ID=56M7VY3CDVN5-1219738934-1</Url>
      <Description>56M7VY3CDVN5-1219738934-1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D7FC15A968BF04FB56F4AFF18D613DE" ma:contentTypeVersion="1" ma:contentTypeDescription="Create a new document." ma:contentTypeScope="" ma:versionID="d0ed41fa2103ec564ba8e5e629527aec">
  <xsd:schema xmlns:xsd="http://www.w3.org/2001/XMLSchema" xmlns:xs="http://www.w3.org/2001/XMLSchema" xmlns:p="http://schemas.microsoft.com/office/2006/metadata/properties" xmlns:ns2="d54cbe69-32bd-412a-b004-9152f949605e" xmlns:ns3="ee11a858-b360-488d-8940-e16d67e06d76" targetNamespace="http://schemas.microsoft.com/office/2006/metadata/properties" ma:root="true" ma:fieldsID="edce3e5b92809486a1bf84d95dd54459" ns2:_="" ns3:_="">
    <xsd:import namespace="d54cbe69-32bd-412a-b004-9152f949605e"/>
    <xsd:import namespace="ee11a858-b360-488d-8940-e16d67e06d7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e11a858-b360-488d-8940-e16d67e06d7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6738DD-D397-49DB-B824-35A6164401B0}">
  <ds:schemaRefs>
    <ds:schemaRef ds:uri="ee11a858-b360-488d-8940-e16d67e06d76"/>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d54cbe69-32bd-412a-b004-9152f949605e"/>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7090ED01-E47E-4007-989F-95C3C991F1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e11a858-b360-488d-8940-e16d67e06d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722787-A894-4FEA-B216-761143412FBF}">
  <ds:schemaRefs>
    <ds:schemaRef ds:uri="http://schemas.microsoft.com/sharepoint/events"/>
  </ds:schemaRefs>
</ds:datastoreItem>
</file>

<file path=customXml/itemProps4.xml><?xml version="1.0" encoding="utf-8"?>
<ds:datastoreItem xmlns:ds="http://schemas.openxmlformats.org/officeDocument/2006/customXml" ds:itemID="{0E5C5DF7-68A1-4093-84F2-DD2DE07EA5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3633</TotalTime>
  <Words>1912</Words>
  <Application>Microsoft Office PowerPoint</Application>
  <PresentationFormat>Widescreen</PresentationFormat>
  <Paragraphs>352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TRICOTEL: Phase II Study of Atezolizumab, Cobimetinib, and Vemurafenib in BRAFV600-Mutated Melanoma With CNS Metastases</vt:lpstr>
      <vt:lpstr>About These Slides</vt:lpstr>
      <vt:lpstr>TRICOTEL: Background</vt:lpstr>
      <vt:lpstr>TRICOTEL: Study Design</vt:lpstr>
      <vt:lpstr>TRICOTEL: Baseline Characteristics (Cohort 2)</vt:lpstr>
      <vt:lpstr>TRICOTEL: Response (Cohort 2)</vt:lpstr>
      <vt:lpstr>TRICOTEL: Response in Symptomatic  and Asymptomatic Patients (Cohort 2)</vt:lpstr>
      <vt:lpstr>TRICOTEL: Survival (Cohort 2)</vt:lpstr>
      <vt:lpstr>TRICOTEL: Safety in Patients Who Received Atezolizumab + Vemurafenib + Cobimetinib</vt:lpstr>
      <vt:lpstr>TRICOTEL: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TRICOTEL: Phase II Study of Atezolizumab, Cobimetinib, and Vemurafenib in BRAFV600-Mutated Melanoma With CNS Metastases</dc:title>
  <dc:creator>Timothy Quill</dc:creator>
  <cp:lastModifiedBy>Natalia Kolenko</cp:lastModifiedBy>
  <cp:revision>67</cp:revision>
  <dcterms:created xsi:type="dcterms:W3CDTF">2022-06-02T23:20:10Z</dcterms:created>
  <dcterms:modified xsi:type="dcterms:W3CDTF">2022-06-15T16:23:30Z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0x010100BD7FC15A968BF04FB56F4AFF18D613DE</vt:lpwstr>
  </property>
  <property fmtid="{D5CDD505-2E9C-101B-9397-08002B2CF9AE}" pid="3" name="_dlc_DocIdItemGuid">
    <vt:lpwstr>140bd644-6198-4cef-8a70-3aeaffea79b9</vt:lpwstr>
  </property>
</Properties>
</file>