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4.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 id="2147484663" r:id="rId7"/>
    <p:sldMasterId id="2147484673" r:id="rId8"/>
    <p:sldMasterId id="2147484682" r:id="rId9"/>
    <p:sldMasterId id="2147484691" r:id="rId10"/>
  </p:sldMasterIdLst>
  <p:notesMasterIdLst>
    <p:notesMasterId r:id="rId20"/>
  </p:notesMasterIdLst>
  <p:handoutMasterIdLst>
    <p:handoutMasterId r:id="rId21"/>
  </p:handoutMasterIdLst>
  <p:sldIdLst>
    <p:sldId id="321" r:id="rId11"/>
    <p:sldId id="556" r:id="rId12"/>
    <p:sldId id="559" r:id="rId13"/>
    <p:sldId id="573" r:id="rId14"/>
    <p:sldId id="581" r:id="rId15"/>
    <p:sldId id="580" r:id="rId16"/>
    <p:sldId id="560" r:id="rId17"/>
    <p:sldId id="564" r:id="rId18"/>
    <p:sldId id="318" r:id="rId19"/>
  </p:sldIdLst>
  <p:sldSz cx="12192000" cy="6858000"/>
  <p:notesSz cx="7315200" cy="9601200"/>
  <p:custDataLst>
    <p:tags r:id="rId22"/>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58" userDrawn="1">
          <p15:clr>
            <a:srgbClr val="A4A3A4"/>
          </p15:clr>
        </p15:guide>
        <p15:guide id="6" orient="horz" pos="3912" userDrawn="1">
          <p15:clr>
            <a:srgbClr val="A4A3A4"/>
          </p15:clr>
        </p15:guide>
        <p15:guide id="7" orient="horz" userDrawn="1">
          <p15:clr>
            <a:srgbClr val="A4A3A4"/>
          </p15:clr>
        </p15:guide>
        <p15:guide id="8" pos="312" userDrawn="1">
          <p15:clr>
            <a:srgbClr val="A4A3A4"/>
          </p15:clr>
        </p15:guide>
        <p15:guide id="9" pos="7407" userDrawn="1">
          <p15:clr>
            <a:srgbClr val="A4A3A4"/>
          </p15:clr>
        </p15:guide>
        <p15:guide id="10" pos="3843" userDrawn="1">
          <p15:clr>
            <a:srgbClr val="A4A3A4"/>
          </p15:clr>
        </p15:guide>
        <p15:guide id="11" pos="453" userDrawn="1">
          <p15:clr>
            <a:srgbClr val="A4A3A4"/>
          </p15:clr>
        </p15:guide>
        <p15:guide id="12" pos="5112" userDrawn="1">
          <p15:clr>
            <a:srgbClr val="A4A3A4"/>
          </p15:clr>
        </p15:guide>
        <p15:guide id="13" pos="7233"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4" clrIdx="6"/>
  <p:cmAuthor id="2" name="Melanie Couton" initials="MAC" lastIdx="6" clrIdx="3"/>
  <p:cmAuthor id="3" name="ralfieri" initials="ra" lastIdx="2" clrIdx="8"/>
  <p:cmAuthor id="4" name="Megan Capel" initials="MC" lastIdx="20" clrIdx="0"/>
  <p:cmAuthor id="5" name="Andrew Bowser" initials="AB" lastIdx="10" clrIdx="2"/>
  <p:cmAuthor id="6" name="mcalloway" initials="mc" lastIdx="1" clrIdx="4"/>
  <p:cmAuthor id="7" name="agoldman" initials="a" lastIdx="4" clrIdx="9"/>
  <p:cmAuthor id="8" name="Devin Overbey" initials="DO" lastIdx="6" clrIdx="7"/>
  <p:cmAuthor id="9" name="Erik Brady" initials="EB" lastIdx="2" clrIdx="5"/>
  <p:cmAuthor id="10" name=" " initials="MAC" lastIdx="39" clrIdx="1"/>
  <p:cmAuthor id="11" name="Kiran D. Mir-Hudgeons" initials="KDM" lastIdx="13" clrIdx="10">
    <p:extLst>
      <p:ext uri="{19B8F6BF-5375-455C-9EA6-DF929625EA0E}">
        <p15:presenceInfo xmlns:p15="http://schemas.microsoft.com/office/powerpoint/2012/main" userId="S::kmirhudgeons@clinicaloptions.com::988cb7e1-0640-4c3c-b602-3f8e18ce9544" providerId="AD"/>
      </p:ext>
    </p:extLst>
  </p:cmAuthor>
  <p:cmAuthor id="12" name="Timothy Quill" initials="TQ" lastIdx="7" clrIdx="11">
    <p:extLst>
      <p:ext uri="{19B8F6BF-5375-455C-9EA6-DF929625EA0E}">
        <p15:presenceInfo xmlns:p15="http://schemas.microsoft.com/office/powerpoint/2012/main" userId="S::tquill@clinicaloptions.com::b1dc6efb-2995-45e7-a306-57a2c67aa886"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Jill Sakai" initials="JS" lastIdx="6" clrIdx="13">
    <p:extLst>
      <p:ext uri="{19B8F6BF-5375-455C-9EA6-DF929625EA0E}">
        <p15:presenceInfo xmlns:p15="http://schemas.microsoft.com/office/powerpoint/2012/main" userId="Jill Sakai" providerId="None"/>
      </p:ext>
    </p:extLst>
  </p:cmAuthor>
  <p:cmAuthor id="15" name="Ryan Topping" initials="RT" lastIdx="1" clrIdx="14">
    <p:extLst>
      <p:ext uri="{19B8F6BF-5375-455C-9EA6-DF929625EA0E}">
        <p15:presenceInfo xmlns:p15="http://schemas.microsoft.com/office/powerpoint/2012/main" userId="Ryan Topping" providerId="None"/>
      </p:ext>
    </p:extLst>
  </p:cmAuthor>
  <p:cmAuthor id="16" name="CLINICALOPTIONS\tquill" initials="C" lastIdx="1" clrIdx="15">
    <p:extLst>
      <p:ext uri="{19B8F6BF-5375-455C-9EA6-DF929625EA0E}">
        <p15:presenceInfo xmlns:p15="http://schemas.microsoft.com/office/powerpoint/2012/main" userId="CLINICALOPTIONS\tqui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23B"/>
    <a:srgbClr val="E1471D"/>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308" autoAdjust="0"/>
    <p:restoredTop sz="76905" autoAdjust="0"/>
  </p:normalViewPr>
  <p:slideViewPr>
    <p:cSldViewPr snapToGrid="0" showGuides="1">
      <p:cViewPr varScale="1">
        <p:scale>
          <a:sx n="51" d="100"/>
          <a:sy n="51" d="100"/>
        </p:scale>
        <p:origin x="1168" y="44"/>
      </p:cViewPr>
      <p:guideLst>
        <p:guide orient="horz" pos="4128"/>
        <p:guide orient="horz" pos="1008"/>
        <p:guide orient="horz" pos="4032"/>
        <p:guide orient="horz" pos="151"/>
        <p:guide orient="horz" pos="258"/>
        <p:guide orient="horz" pos="3912"/>
        <p:guide orient="horz"/>
        <p:guide pos="312"/>
        <p:guide pos="7407"/>
        <p:guide pos="3843"/>
        <p:guide pos="453"/>
        <p:guide pos="5112"/>
        <p:guide pos="7233"/>
      </p:guideLst>
    </p:cSldViewPr>
  </p:slideViewPr>
  <p:outlineViewPr>
    <p:cViewPr>
      <p:scale>
        <a:sx n="33" d="100"/>
        <a:sy n="33" d="100"/>
      </p:scale>
      <p:origin x="0" y="0"/>
    </p:cViewPr>
  </p:outlineViewPr>
  <p:notesTextViewPr>
    <p:cViewPr>
      <p:scale>
        <a:sx n="125" d="100"/>
        <a:sy n="125" d="100"/>
      </p:scale>
      <p:origin x="0" y="0"/>
    </p:cViewPr>
  </p:notesTextViewPr>
  <p:sorterViewPr>
    <p:cViewPr varScale="1">
      <p:scale>
        <a:sx n="1" d="1"/>
        <a:sy n="1" d="1"/>
      </p:scale>
      <p:origin x="0" y="-1400"/>
    </p:cViewPr>
  </p:sorterViewPr>
  <p:notesViewPr>
    <p:cSldViewPr snapToGrid="0" showGuides="1">
      <p:cViewPr varScale="1">
        <p:scale>
          <a:sx n="88" d="100"/>
          <a:sy n="88" d="100"/>
        </p:scale>
        <p:origin x="-3750" y="-12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3.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Master" Target="slideMasters/slideMaster2.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1.xml"/><Relationship Id="rId24" Type="http://schemas.openxmlformats.org/officeDocument/2006/relationships/presProps" Target="presProps.xml"/><Relationship Id="rId5" Type="http://schemas.openxmlformats.org/officeDocument/2006/relationships/customXml" Target="../customXml/item5.xml"/><Relationship Id="rId15" Type="http://schemas.openxmlformats.org/officeDocument/2006/relationships/slide" Target="slides/slide5.xml"/><Relationship Id="rId23" Type="http://schemas.openxmlformats.org/officeDocument/2006/relationships/commentAuthors" Target="commentAuthors.xml"/><Relationship Id="rId10" Type="http://schemas.openxmlformats.org/officeDocument/2006/relationships/slideMaster" Target="slideMasters/slideMaster5.xml"/><Relationship Id="rId19" Type="http://schemas.openxmlformats.org/officeDocument/2006/relationships/slide" Target="slides/slide9.xml"/><Relationship Id="rId4" Type="http://schemas.openxmlformats.org/officeDocument/2006/relationships/customXml" Target="../customXml/item4.xml"/><Relationship Id="rId9" Type="http://schemas.openxmlformats.org/officeDocument/2006/relationships/slideMaster" Target="slideMasters/slideMaster4.xml"/><Relationship Id="rId14" Type="http://schemas.openxmlformats.org/officeDocument/2006/relationships/slide" Target="slides/slide4.xml"/><Relationship Id="rId22" Type="http://schemas.openxmlformats.org/officeDocument/2006/relationships/tags" Target="tags/tag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dirty="0"/>
              <a:t>AML, acute myeloid leukemia.</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24903090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dirty="0"/>
              <a:t>AML, acute myeloid leukemia;</a:t>
            </a:r>
            <a:r>
              <a:rPr lang="en-US" i="1" dirty="0"/>
              <a:t> AZA, azacitidine; R/R, relapsed/refractory; WT, wild type. </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29357227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t>AML, acute myeloid leukemia; </a:t>
            </a:r>
            <a:r>
              <a:rPr lang="en-GB" altLang="en-US" i="1" dirty="0">
                <a:latin typeface="Arial" panose="020B0604020202020204" pitchFamily="34" charset="0"/>
              </a:rPr>
              <a:t>CR, complete remission; CRi, complete remission with incomplete count recovery; </a:t>
            </a:r>
            <a:r>
              <a:rPr lang="en-US" sz="1200" i="1" dirty="0"/>
              <a:t>DLT, dose-limiting toxicity; DoR, duration of response; EFS, event-free survival; </a:t>
            </a:r>
            <a:r>
              <a:rPr lang="en-GB" altLang="en-US" i="1" dirty="0">
                <a:latin typeface="Arial" panose="020B0604020202020204" pitchFamily="34" charset="0"/>
              </a:rPr>
              <a:t>MLFS, morphological leukemia-free state; MRD, measurable residual disease; MTD, maximum tolerated dose; </a:t>
            </a:r>
            <a:r>
              <a:rPr lang="en-US" sz="1200" i="1" dirty="0"/>
              <a:t>ND, newly diagnosed; ORR, overall response rate; OS, overall survival; PD, progressive disease; PR, partial remission; RP2D, recommended phase II dose; R/R relapsed/refractory.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20121053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i="1" dirty="0">
                <a:latin typeface="Arial" panose="020B0604020202020204" pitchFamily="34" charset="0"/>
              </a:rPr>
              <a:t>AML, acute myeloid leukemia; BM, bone marrow; </a:t>
            </a:r>
            <a:r>
              <a:rPr lang="en-US" sz="1200" i="1" dirty="0">
                <a:latin typeface="Arial" panose="020B0604020202020204" pitchFamily="34" charset="0"/>
                <a:cs typeface="Arial" panose="020B0604020202020204" pitchFamily="34" charset="0"/>
              </a:rPr>
              <a:t>ECOG, Eastern Cooperative Oncology Group; </a:t>
            </a:r>
            <a:r>
              <a:rPr lang="en-GB" altLang="en-US" i="1" dirty="0">
                <a:latin typeface="Arial" panose="020B0604020202020204" pitchFamily="34" charset="0"/>
              </a:rPr>
              <a:t>ELN, European LeukemiaNet; mut, mutated; ND, newly diagnosed; </a:t>
            </a:r>
            <a:r>
              <a:rPr lang="en-US" sz="1200" i="1" dirty="0">
                <a:latin typeface="Arial" panose="020B0604020202020204" pitchFamily="34" charset="0"/>
                <a:cs typeface="Arial" panose="020B0604020202020204" pitchFamily="34" charset="0"/>
              </a:rPr>
              <a:t>PS, performance status; </a:t>
            </a:r>
            <a:r>
              <a:rPr lang="en-GB" altLang="en-US" i="1" dirty="0">
                <a:latin typeface="Arial" panose="020B0604020202020204" pitchFamily="34" charset="0"/>
              </a:rPr>
              <a:t>R/R, relapsed/refractory; ven, venetoclax; WT, wild type.</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21661140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b="0" i="1" dirty="0">
                <a:latin typeface="Arial" panose="020B0604020202020204" pitchFamily="34" charset="0"/>
              </a:rPr>
              <a:t>AML, acute myeloid leukemia; ANC, absolute neutrophil count; CCyR, complete cytogenetic response; CR, complete remission; CRi, complete remission with incomplete count recovery; DoR, duration of response; </a:t>
            </a:r>
            <a:r>
              <a:rPr lang="en-US" sz="1200" b="0" i="1" dirty="0"/>
              <a:t>med, median; </a:t>
            </a:r>
            <a:r>
              <a:rPr lang="en-GB" altLang="en-US" b="0" i="1" dirty="0">
                <a:latin typeface="Arial" panose="020B0604020202020204" pitchFamily="34" charset="0"/>
              </a:rPr>
              <a:t>MLFS, morphological leukemia-free state; MRD, measurable residual disease; </a:t>
            </a:r>
            <a:r>
              <a:rPr lang="en-US" sz="1200" b="0" i="1" dirty="0"/>
              <a:t>mTT1R; median time to first response; mTTBR; median time to best response; </a:t>
            </a:r>
            <a:r>
              <a:rPr lang="en-GB" altLang="en-US" b="0" i="1" dirty="0">
                <a:latin typeface="Arial" panose="020B0604020202020204" pitchFamily="34" charset="0"/>
              </a:rPr>
              <a:t>mut, mutated; ND, newly diagnosed; neg, negative; NR, no response; ORR, overall response rate; OS, overall survival; plts, platelets; PR, partial remission; R/R, relapsed/refractory; VAF, </a:t>
            </a:r>
            <a:r>
              <a:rPr lang="en-US" sz="1200" b="0" i="1" dirty="0"/>
              <a:t>variant allele frequency; </a:t>
            </a:r>
            <a:r>
              <a:rPr lang="en-GB" altLang="en-US" b="0" i="1" dirty="0">
                <a:latin typeface="Arial" panose="020B0604020202020204" pitchFamily="34" charset="0"/>
              </a:rPr>
              <a:t>ven, venetoclax; WT, wild type.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27573316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latin typeface="Arial" panose="020B0604020202020204" pitchFamily="34" charset="0"/>
                <a:cs typeface="Arial" panose="020B0604020202020204" pitchFamily="34" charset="0"/>
              </a:rPr>
              <a:t>AE, adverse event; ALT, alanine aminotransferase; AML, acute myeloid leukemia; dexa, dexamethasone; TRAE, treatment-related adverse event.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20618477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dirty="0"/>
              <a:t>AML, acute myeloid leukemia; </a:t>
            </a:r>
            <a:r>
              <a:rPr lang="en-GB" altLang="en-US" i="1" dirty="0">
                <a:latin typeface="Arial" panose="020B0604020202020204" pitchFamily="34" charset="0"/>
              </a:rPr>
              <a:t>CR, complete remission; CRi, complete remission with incomplete count recovery; </a:t>
            </a:r>
            <a:r>
              <a:rPr lang="en-US" i="1" dirty="0"/>
              <a:t>ND, newly diagnosed; </a:t>
            </a:r>
            <a:r>
              <a:rPr lang="en-GB" altLang="en-US" i="1" dirty="0">
                <a:latin typeface="Arial" panose="020B0604020202020204" pitchFamily="34" charset="0"/>
              </a:rPr>
              <a:t>ORR, overall response rate; </a:t>
            </a:r>
            <a:r>
              <a:rPr lang="en-US" i="1" dirty="0"/>
              <a:t>R/R, relapsed/refractory; </a:t>
            </a:r>
            <a:r>
              <a:rPr lang="en-GB" altLang="en-US" i="1" dirty="0">
                <a:latin typeface="Arial" panose="020B0604020202020204" pitchFamily="34" charset="0"/>
              </a:rPr>
              <a:t>WT, wild type.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1466347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Master" Target="../slideMasters/slideMaster2.xml"/><Relationship Id="rId4" Type="http://schemas.openxmlformats.org/officeDocument/2006/relationships/image" Target="../media/image5.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081BD8D-90B2-44AB-9FF3-1F7A441F1FAE}"/>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4810A1D-62AF-40D2-BE14-AD3A7D2918C3}"/>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pic>
        <p:nvPicPr>
          <p:cNvPr id="20" name="Picture 19">
            <a:extLst>
              <a:ext uri="{FF2B5EF4-FFF2-40B4-BE49-F238E27FC236}">
                <a16:creationId xmlns:a16="http://schemas.microsoft.com/office/drawing/2014/main" id="{BF7C91B4-87FC-4935-9F25-DE5E70BD82D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21" name="Straight Connector 20">
            <a:extLst>
              <a:ext uri="{FF2B5EF4-FFF2-40B4-BE49-F238E27FC236}">
                <a16:creationId xmlns:a16="http://schemas.microsoft.com/office/drawing/2014/main" id="{24565F86-5224-49AF-834C-BFD680380CA1}"/>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3" name="Picture 5" descr="CCO_ONC_RGB.jpg">
            <a:extLst>
              <a:ext uri="{FF2B5EF4-FFF2-40B4-BE49-F238E27FC236}">
                <a16:creationId xmlns:a16="http://schemas.microsoft.com/office/drawing/2014/main" id="{A6AEE984-4E13-41A6-A9D5-072DBE2E5ACD}"/>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8901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pic>
        <p:nvPicPr>
          <p:cNvPr id="9" name="Picture 8">
            <a:extLst>
              <a:ext uri="{FF2B5EF4-FFF2-40B4-BE49-F238E27FC236}">
                <a16:creationId xmlns:a16="http://schemas.microsoft.com/office/drawing/2014/main" id="{49293BAA-8C62-4F73-8124-D4D6BEBF88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4581" y="5345430"/>
            <a:ext cx="3827419" cy="1247410"/>
          </a:xfrm>
          <a:prstGeom prst="rect">
            <a:avLst/>
          </a:prstGeom>
        </p:spPr>
      </p:pic>
      <p:cxnSp>
        <p:nvCxnSpPr>
          <p:cNvPr id="10" name="Straight Connector 9">
            <a:extLst>
              <a:ext uri="{FF2B5EF4-FFF2-40B4-BE49-F238E27FC236}">
                <a16:creationId xmlns:a16="http://schemas.microsoft.com/office/drawing/2014/main" id="{F7E97A50-08EF-437E-A636-931428B27154}"/>
              </a:ext>
            </a:extLst>
          </p:cNvPr>
          <p:cNvCxnSpPr/>
          <p:nvPr userDrawn="1"/>
        </p:nvCxnSpPr>
        <p:spPr>
          <a:xfrm>
            <a:off x="1" y="6589713"/>
            <a:ext cx="12192000" cy="0"/>
          </a:xfrm>
          <a:prstGeom prst="line">
            <a:avLst/>
          </a:prstGeom>
          <a:ln w="19050">
            <a:solidFill>
              <a:srgbClr val="7F3F9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1700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90928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79672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500554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8B3D9A"/>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pic>
        <p:nvPicPr>
          <p:cNvPr id="12" name="Picture 11">
            <a:extLst>
              <a:ext uri="{FF2B5EF4-FFF2-40B4-BE49-F238E27FC236}">
                <a16:creationId xmlns:a16="http://schemas.microsoft.com/office/drawing/2014/main" id="{5EDCE80E-A528-4F84-999C-167B7BD877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9" name="Picture 5" descr="CCO_ONC_RGB.jpg">
            <a:extLst>
              <a:ext uri="{FF2B5EF4-FFF2-40B4-BE49-F238E27FC236}">
                <a16:creationId xmlns:a16="http://schemas.microsoft.com/office/drawing/2014/main" id="{A8FCC512-B9D6-45E5-83A8-5B1B4BEE1414}"/>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0580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20" name="Picture 12">
            <a:extLst>
              <a:ext uri="{FF2B5EF4-FFF2-40B4-BE49-F238E27FC236}">
                <a16:creationId xmlns:a16="http://schemas.microsoft.com/office/drawing/2014/main" id="{39FA180E-C2BE-46AF-AC4E-CD561BB6D6F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111575" y="3665838"/>
            <a:ext cx="607695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A picture containing holding, woman, hand, table&#10;&#10;Description automatically generated">
            <a:extLst>
              <a:ext uri="{FF2B5EF4-FFF2-40B4-BE49-F238E27FC236}">
                <a16:creationId xmlns:a16="http://schemas.microsoft.com/office/drawing/2014/main" id="{4AF6D221-930B-4605-80B6-CE32FB225AC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111575" y="3657600"/>
            <a:ext cx="6086475" cy="3200400"/>
          </a:xfrm>
          <a:prstGeom prst="rect">
            <a:avLst/>
          </a:prstGeom>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39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7" name="Picture 16">
            <a:extLst>
              <a:ext uri="{FF2B5EF4-FFF2-40B4-BE49-F238E27FC236}">
                <a16:creationId xmlns:a16="http://schemas.microsoft.com/office/drawing/2014/main" id="{0674685D-7653-4B36-B1A2-183715BD998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bwMode="auto">
          <a:xfrm>
            <a:off x="9058987" y="328761"/>
            <a:ext cx="2662401" cy="945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1147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724255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9" name="Picture 18">
            <a:extLst>
              <a:ext uri="{FF2B5EF4-FFF2-40B4-BE49-F238E27FC236}">
                <a16:creationId xmlns:a16="http://schemas.microsoft.com/office/drawing/2014/main" id="{AE3A72E3-C1BB-41C0-975D-BD50CDE8164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r="6606"/>
          <a:stretch>
            <a:fillRect/>
          </a:stretch>
        </p:blipFill>
        <p:spPr bwMode="auto">
          <a:xfrm>
            <a:off x="8412163" y="5357813"/>
            <a:ext cx="3776662" cy="123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67087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837393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096828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2237630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13731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17">
            <a:extLst>
              <a:ext uri="{FF2B5EF4-FFF2-40B4-BE49-F238E27FC236}">
                <a16:creationId xmlns:a16="http://schemas.microsoft.com/office/drawing/2014/main" id="{8747257F-EDEA-4B19-A521-737D316575FC}"/>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r="6638"/>
          <a:stretch>
            <a:fillRect/>
          </a:stretch>
        </p:blipFill>
        <p:spPr bwMode="auto">
          <a:xfrm>
            <a:off x="8531225" y="3414242"/>
            <a:ext cx="3657600"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pic>
        <p:nvPicPr>
          <p:cNvPr id="10" name="Picture 4">
            <a:extLst>
              <a:ext uri="{FF2B5EF4-FFF2-40B4-BE49-F238E27FC236}">
                <a16:creationId xmlns:a16="http://schemas.microsoft.com/office/drawing/2014/main" id="{53B952E1-F648-442B-B7FD-EE18F8DA4683}"/>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148638" y="5994400"/>
            <a:ext cx="36861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720165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5DE67-98D5-BF42-BA55-69641AC644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F3E7353-4A01-614A-8E2C-97452C25F68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CACA6CD-3A96-764B-8136-E9678CE640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0D8F689-F715-4645-8F44-E83CC9CA8334}"/>
              </a:ext>
            </a:extLst>
          </p:cNvPr>
          <p:cNvSpPr>
            <a:spLocks noGrp="1"/>
          </p:cNvSpPr>
          <p:nvPr>
            <p:ph type="dt" sz="half" idx="10"/>
          </p:nvPr>
        </p:nvSpPr>
        <p:spPr/>
        <p:txBody>
          <a:bodyPr/>
          <a:lstStyle/>
          <a:p>
            <a:fld id="{EDB14188-E20C-8349-BCA2-5AFDACDFA5A1}" type="datetimeFigureOut">
              <a:rPr lang="en-US" smtClean="0"/>
              <a:t>12/21/2021</a:t>
            </a:fld>
            <a:endParaRPr lang="en-US" dirty="0"/>
          </a:p>
        </p:txBody>
      </p:sp>
      <p:sp>
        <p:nvSpPr>
          <p:cNvPr id="6" name="Footer Placeholder 5">
            <a:extLst>
              <a:ext uri="{FF2B5EF4-FFF2-40B4-BE49-F238E27FC236}">
                <a16:creationId xmlns:a16="http://schemas.microsoft.com/office/drawing/2014/main" id="{6CA06E8A-4A7E-E948-9D19-29F1B96A549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87C8AAC-8D94-E043-8B17-4A0C5E0A61C3}"/>
              </a:ext>
            </a:extLst>
          </p:cNvPr>
          <p:cNvSpPr>
            <a:spLocks noGrp="1"/>
          </p:cNvSpPr>
          <p:nvPr>
            <p:ph type="sldNum" sz="quarter" idx="12"/>
          </p:nvPr>
        </p:nvSpPr>
        <p:spPr/>
        <p:txBody>
          <a:bodyPr/>
          <a:lstStyle/>
          <a:p>
            <a:fld id="{1EE26CAD-0878-A14B-BECD-4D45ECEF0934}" type="slidenum">
              <a:rPr lang="en-US" smtClean="0"/>
              <a:t>‹#›</a:t>
            </a:fld>
            <a:endParaRPr lang="en-US" dirty="0"/>
          </a:p>
        </p:txBody>
      </p:sp>
    </p:spTree>
    <p:extLst>
      <p:ext uri="{BB962C8B-B14F-4D97-AF65-F5344CB8AC3E}">
        <p14:creationId xmlns:p14="http://schemas.microsoft.com/office/powerpoint/2010/main" val="17112960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081BD8D-90B2-44AB-9FF3-1F7A441F1FAE}"/>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4810A1D-62AF-40D2-BE14-AD3A7D2918C3}"/>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pic>
        <p:nvPicPr>
          <p:cNvPr id="20" name="Picture 19">
            <a:extLst>
              <a:ext uri="{FF2B5EF4-FFF2-40B4-BE49-F238E27FC236}">
                <a16:creationId xmlns:a16="http://schemas.microsoft.com/office/drawing/2014/main" id="{BF7C91B4-87FC-4935-9F25-DE5E70BD82D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21" name="Straight Connector 20">
            <a:extLst>
              <a:ext uri="{FF2B5EF4-FFF2-40B4-BE49-F238E27FC236}">
                <a16:creationId xmlns:a16="http://schemas.microsoft.com/office/drawing/2014/main" id="{24565F86-5224-49AF-834C-BFD680380CA1}"/>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3" name="Picture 5" descr="CCO_ONC_RGB.jpg">
            <a:extLst>
              <a:ext uri="{FF2B5EF4-FFF2-40B4-BE49-F238E27FC236}">
                <a16:creationId xmlns:a16="http://schemas.microsoft.com/office/drawing/2014/main" id="{A6AEE984-4E13-41A6-A9D5-072DBE2E5ACD}"/>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996245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061413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pic>
        <p:nvPicPr>
          <p:cNvPr id="9" name="Picture 8">
            <a:extLst>
              <a:ext uri="{FF2B5EF4-FFF2-40B4-BE49-F238E27FC236}">
                <a16:creationId xmlns:a16="http://schemas.microsoft.com/office/drawing/2014/main" id="{49293BAA-8C62-4F73-8124-D4D6BEBF88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4581" y="5345430"/>
            <a:ext cx="3827419" cy="1247410"/>
          </a:xfrm>
          <a:prstGeom prst="rect">
            <a:avLst/>
          </a:prstGeom>
        </p:spPr>
      </p:pic>
      <p:cxnSp>
        <p:nvCxnSpPr>
          <p:cNvPr id="10" name="Straight Connector 9">
            <a:extLst>
              <a:ext uri="{FF2B5EF4-FFF2-40B4-BE49-F238E27FC236}">
                <a16:creationId xmlns:a16="http://schemas.microsoft.com/office/drawing/2014/main" id="{F7E97A50-08EF-437E-A636-931428B27154}"/>
              </a:ext>
            </a:extLst>
          </p:cNvPr>
          <p:cNvCxnSpPr/>
          <p:nvPr userDrawn="1"/>
        </p:nvCxnSpPr>
        <p:spPr>
          <a:xfrm>
            <a:off x="1" y="6589713"/>
            <a:ext cx="12192000" cy="0"/>
          </a:xfrm>
          <a:prstGeom prst="line">
            <a:avLst/>
          </a:prstGeom>
          <a:ln w="19050">
            <a:solidFill>
              <a:srgbClr val="7F3F9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10182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103254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416107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3557519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05900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8B3D9A"/>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pic>
        <p:nvPicPr>
          <p:cNvPr id="12" name="Picture 11">
            <a:extLst>
              <a:ext uri="{FF2B5EF4-FFF2-40B4-BE49-F238E27FC236}">
                <a16:creationId xmlns:a16="http://schemas.microsoft.com/office/drawing/2014/main" id="{5EDCE80E-A528-4F84-999C-167B7BD877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9" name="Picture 5" descr="CCO_ONC_RGB.jpg">
            <a:extLst>
              <a:ext uri="{FF2B5EF4-FFF2-40B4-BE49-F238E27FC236}">
                <a16:creationId xmlns:a16="http://schemas.microsoft.com/office/drawing/2014/main" id="{A8FCC512-B9D6-45E5-83A8-5B1B4BEE1414}"/>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0979468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081BD8D-90B2-44AB-9FF3-1F7A441F1FAE}"/>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4810A1D-62AF-40D2-BE14-AD3A7D2918C3}"/>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pic>
        <p:nvPicPr>
          <p:cNvPr id="20" name="Picture 19">
            <a:extLst>
              <a:ext uri="{FF2B5EF4-FFF2-40B4-BE49-F238E27FC236}">
                <a16:creationId xmlns:a16="http://schemas.microsoft.com/office/drawing/2014/main" id="{BF7C91B4-87FC-4935-9F25-DE5E70BD82D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21" name="Straight Connector 20">
            <a:extLst>
              <a:ext uri="{FF2B5EF4-FFF2-40B4-BE49-F238E27FC236}">
                <a16:creationId xmlns:a16="http://schemas.microsoft.com/office/drawing/2014/main" id="{24565F86-5224-49AF-834C-BFD680380CA1}"/>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3" name="Picture 5" descr="CCO_ONC_RGB.jpg">
            <a:extLst>
              <a:ext uri="{FF2B5EF4-FFF2-40B4-BE49-F238E27FC236}">
                <a16:creationId xmlns:a16="http://schemas.microsoft.com/office/drawing/2014/main" id="{A6AEE984-4E13-41A6-A9D5-072DBE2E5ACD}"/>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58762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4544515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pic>
        <p:nvPicPr>
          <p:cNvPr id="9" name="Picture 8">
            <a:extLst>
              <a:ext uri="{FF2B5EF4-FFF2-40B4-BE49-F238E27FC236}">
                <a16:creationId xmlns:a16="http://schemas.microsoft.com/office/drawing/2014/main" id="{49293BAA-8C62-4F73-8124-D4D6BEBF88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4581" y="5345430"/>
            <a:ext cx="3827419" cy="1247410"/>
          </a:xfrm>
          <a:prstGeom prst="rect">
            <a:avLst/>
          </a:prstGeom>
        </p:spPr>
      </p:pic>
      <p:cxnSp>
        <p:nvCxnSpPr>
          <p:cNvPr id="10" name="Straight Connector 9">
            <a:extLst>
              <a:ext uri="{FF2B5EF4-FFF2-40B4-BE49-F238E27FC236}">
                <a16:creationId xmlns:a16="http://schemas.microsoft.com/office/drawing/2014/main" id="{F7E97A50-08EF-437E-A636-931428B27154}"/>
              </a:ext>
            </a:extLst>
          </p:cNvPr>
          <p:cNvCxnSpPr/>
          <p:nvPr userDrawn="1"/>
        </p:nvCxnSpPr>
        <p:spPr>
          <a:xfrm>
            <a:off x="1" y="6589713"/>
            <a:ext cx="12192000" cy="0"/>
          </a:xfrm>
          <a:prstGeom prst="line">
            <a:avLst/>
          </a:prstGeom>
          <a:ln w="19050">
            <a:solidFill>
              <a:srgbClr val="7F3F9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4416654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6207995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1515618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81514653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3213167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8B3D9A"/>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pic>
        <p:nvPicPr>
          <p:cNvPr id="12" name="Picture 11">
            <a:extLst>
              <a:ext uri="{FF2B5EF4-FFF2-40B4-BE49-F238E27FC236}">
                <a16:creationId xmlns:a16="http://schemas.microsoft.com/office/drawing/2014/main" id="{5EDCE80E-A528-4F84-999C-167B7BD877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9" name="Picture 5" descr="CCO_ONC_RGB.jpg">
            <a:extLst>
              <a:ext uri="{FF2B5EF4-FFF2-40B4-BE49-F238E27FC236}">
                <a16:creationId xmlns:a16="http://schemas.microsoft.com/office/drawing/2014/main" id="{A8FCC512-B9D6-45E5-83A8-5B1B4BEE1414}"/>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164343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5AE0D20-52C4-48A2-89D4-172F2B1999E4}"/>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0" name="Rectangle 55">
            <a:extLst>
              <a:ext uri="{FF2B5EF4-FFF2-40B4-BE49-F238E27FC236}">
                <a16:creationId xmlns:a16="http://schemas.microsoft.com/office/drawing/2014/main" id="{BF36614D-B8F2-481E-A87C-8DAC5BE9301F}"/>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3" name="Straight Connector 22">
            <a:extLst>
              <a:ext uri="{FF2B5EF4-FFF2-40B4-BE49-F238E27FC236}">
                <a16:creationId xmlns:a16="http://schemas.microsoft.com/office/drawing/2014/main" id="{26515A54-8674-49F7-B1B4-23E0F7F8AB6D}"/>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7" name="Picture 6" descr="A picture containing graphical user interface&#10;&#10;Description automatically generated">
            <a:extLst>
              <a:ext uri="{FF2B5EF4-FFF2-40B4-BE49-F238E27FC236}">
                <a16:creationId xmlns:a16="http://schemas.microsoft.com/office/drawing/2014/main" id="{1AE0BAE1-3D36-4D10-A7AD-BD8590621F2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2" y="5361711"/>
            <a:ext cx="2307155" cy="1231685"/>
          </a:xfrm>
          <a:prstGeom prst="rect">
            <a:avLst/>
          </a:prstGeom>
        </p:spPr>
      </p:pic>
    </p:spTree>
    <p:extLst>
      <p:ext uri="{BB962C8B-B14F-4D97-AF65-F5344CB8AC3E}">
        <p14:creationId xmlns:p14="http://schemas.microsoft.com/office/powerpoint/2010/main" val="313294129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5374950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7" name="Picture 6" descr="A picture containing icon&#10;&#10;Description automatically generated">
            <a:extLst>
              <a:ext uri="{FF2B5EF4-FFF2-40B4-BE49-F238E27FC236}">
                <a16:creationId xmlns:a16="http://schemas.microsoft.com/office/drawing/2014/main" id="{04DEA507-47F0-47F5-8FDD-F2A67A5FC6F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9" name="Straight Connector 8">
            <a:extLst>
              <a:ext uri="{FF2B5EF4-FFF2-40B4-BE49-F238E27FC236}">
                <a16:creationId xmlns:a16="http://schemas.microsoft.com/office/drawing/2014/main" id="{CA1E1C1F-8052-4D46-95F6-4763DA532C1B}"/>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654735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7437690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29120934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74197440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6651666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F15D22"/>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2" name="Picture 11" descr="A picture containing icon&#10;&#10;Description automatically generated">
            <a:extLst>
              <a:ext uri="{FF2B5EF4-FFF2-40B4-BE49-F238E27FC236}">
                <a16:creationId xmlns:a16="http://schemas.microsoft.com/office/drawing/2014/main" id="{192E0BE1-26BC-407D-B1CF-75415D998CC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13" name="Rectangle 12">
            <a:extLst>
              <a:ext uri="{FF2B5EF4-FFF2-40B4-BE49-F238E27FC236}">
                <a16:creationId xmlns:a16="http://schemas.microsoft.com/office/drawing/2014/main" id="{4986DC48-4FA6-4EE5-809A-311FCAB745D3}"/>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5" name="Straight Connector 14">
            <a:extLst>
              <a:ext uri="{FF2B5EF4-FFF2-40B4-BE49-F238E27FC236}">
                <a16:creationId xmlns:a16="http://schemas.microsoft.com/office/drawing/2014/main" id="{5199828E-9944-45B0-9FE6-AFE44FC8F08F}"/>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01052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10" Type="http://schemas.openxmlformats.org/officeDocument/2006/relationships/theme" Target="../theme/theme2.xml"/><Relationship Id="rId4" Type="http://schemas.openxmlformats.org/officeDocument/2006/relationships/slideLayout" Target="../slideLayouts/slideLayout12.xml"/><Relationship Id="rId9"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5" Type="http://schemas.openxmlformats.org/officeDocument/2006/relationships/slideLayout" Target="../slideLayouts/slideLayout30.xml"/><Relationship Id="rId4" Type="http://schemas.openxmlformats.org/officeDocument/2006/relationships/slideLayout" Target="../slideLayouts/slideLayout29.xml"/><Relationship Id="rId9"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5" Type="http://schemas.openxmlformats.org/officeDocument/2006/relationships/slideLayout" Target="../slideLayouts/slideLayout38.xml"/><Relationship Id="rId4" Type="http://schemas.openxmlformats.org/officeDocument/2006/relationships/slideLayout" Target="../slideLayouts/slideLayout37.xml"/><Relationship Id="rId9"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5" name="Straight Connector 4">
            <a:extLst>
              <a:ext uri="{FF2B5EF4-FFF2-40B4-BE49-F238E27FC236}">
                <a16:creationId xmlns:a16="http://schemas.microsoft.com/office/drawing/2014/main" id="{5D43CC73-466D-4F58-8CB4-E7D562EE94BD}"/>
              </a:ext>
            </a:extLst>
          </p:cNvPr>
          <p:cNvCxnSpPr/>
          <p:nvPr/>
        </p:nvCxnSpPr>
        <p:spPr>
          <a:xfrm>
            <a:off x="1" y="6745288"/>
            <a:ext cx="1219200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57" r:id="rId3"/>
    <p:sldLayoutId id="2147484658" r:id="rId4"/>
    <p:sldLayoutId id="2147484659" r:id="rId5"/>
    <p:sldLayoutId id="2147484660" r:id="rId6"/>
    <p:sldLayoutId id="2147484661" r:id="rId7"/>
    <p:sldLayoutId id="2147484662"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347745"/>
      </p:ext>
    </p:extLst>
  </p:cSld>
  <p:clrMap bg1="dk2" tx1="lt1" bg2="dk1" tx2="lt2" accent1="accent1" accent2="accent2" accent3="accent3" accent4="accent4" accent5="accent5" accent6="accent6" hlink="hlink" folHlink="folHlink"/>
  <p:sldLayoutIdLst>
    <p:sldLayoutId id="2147484664" r:id="rId1"/>
    <p:sldLayoutId id="2147484665" r:id="rId2"/>
    <p:sldLayoutId id="2147484666" r:id="rId3"/>
    <p:sldLayoutId id="2147484667" r:id="rId4"/>
    <p:sldLayoutId id="2147484668" r:id="rId5"/>
    <p:sldLayoutId id="2147484669" r:id="rId6"/>
    <p:sldLayoutId id="2147484670" r:id="rId7"/>
    <p:sldLayoutId id="2147484671" r:id="rId8"/>
    <p:sldLayoutId id="2147484672" r:id="rId9"/>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5" name="Straight Connector 4">
            <a:extLst>
              <a:ext uri="{FF2B5EF4-FFF2-40B4-BE49-F238E27FC236}">
                <a16:creationId xmlns:a16="http://schemas.microsoft.com/office/drawing/2014/main" id="{5D43CC73-466D-4F58-8CB4-E7D562EE94BD}"/>
              </a:ext>
            </a:extLst>
          </p:cNvPr>
          <p:cNvCxnSpPr/>
          <p:nvPr/>
        </p:nvCxnSpPr>
        <p:spPr>
          <a:xfrm>
            <a:off x="1" y="6745288"/>
            <a:ext cx="1219200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148340122"/>
      </p:ext>
    </p:extLst>
  </p:cSld>
  <p:clrMap bg1="dk2" tx1="lt1" bg2="dk1" tx2="lt2" accent1="accent1" accent2="accent2" accent3="accent3" accent4="accent4" accent5="accent5" accent6="accent6" hlink="hlink" folHlink="folHlink"/>
  <p:sldLayoutIdLst>
    <p:sldLayoutId id="2147484674" r:id="rId1"/>
    <p:sldLayoutId id="2147484675" r:id="rId2"/>
    <p:sldLayoutId id="2147484676" r:id="rId3"/>
    <p:sldLayoutId id="2147484677" r:id="rId4"/>
    <p:sldLayoutId id="2147484678" r:id="rId5"/>
    <p:sldLayoutId id="2147484679" r:id="rId6"/>
    <p:sldLayoutId id="2147484680" r:id="rId7"/>
    <p:sldLayoutId id="2147484681"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5" name="Straight Connector 4">
            <a:extLst>
              <a:ext uri="{FF2B5EF4-FFF2-40B4-BE49-F238E27FC236}">
                <a16:creationId xmlns:a16="http://schemas.microsoft.com/office/drawing/2014/main" id="{5D43CC73-466D-4F58-8CB4-E7D562EE94BD}"/>
              </a:ext>
            </a:extLst>
          </p:cNvPr>
          <p:cNvCxnSpPr/>
          <p:nvPr/>
        </p:nvCxnSpPr>
        <p:spPr>
          <a:xfrm>
            <a:off x="1" y="6745288"/>
            <a:ext cx="1219200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1369133449"/>
      </p:ext>
    </p:extLst>
  </p:cSld>
  <p:clrMap bg1="dk2" tx1="lt1" bg2="dk1" tx2="lt2" accent1="accent1" accent2="accent2" accent3="accent3" accent4="accent4" accent5="accent5" accent6="accent6" hlink="hlink" folHlink="folHlink"/>
  <p:sldLayoutIdLst>
    <p:sldLayoutId id="2147484683" r:id="rId1"/>
    <p:sldLayoutId id="2147484684" r:id="rId2"/>
    <p:sldLayoutId id="2147484685" r:id="rId3"/>
    <p:sldLayoutId id="2147484686" r:id="rId4"/>
    <p:sldLayoutId id="2147484687" r:id="rId5"/>
    <p:sldLayoutId id="2147484688" r:id="rId6"/>
    <p:sldLayoutId id="2147484689" r:id="rId7"/>
    <p:sldLayoutId id="2147484690"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23480E7-968A-48C7-8C6C-4C950E843AED}"/>
              </a:ext>
            </a:extLst>
          </p:cNvPr>
          <p:cNvCxnSpPr/>
          <p:nvPr userDrawn="1"/>
        </p:nvCxnSpPr>
        <p:spPr>
          <a:xfrm>
            <a:off x="1" y="674353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1276282295"/>
      </p:ext>
    </p:extLst>
  </p:cSld>
  <p:clrMap bg1="dk2" tx1="lt1" bg2="dk1" tx2="lt2" accent1="accent1" accent2="accent2" accent3="accent3" accent4="accent4" accent5="accent5" accent6="accent6" hlink="hlink" folHlink="folHlink"/>
  <p:sldLayoutIdLst>
    <p:sldLayoutId id="2147484692" r:id="rId1"/>
    <p:sldLayoutId id="2147484693" r:id="rId2"/>
    <p:sldLayoutId id="2147484694" r:id="rId3"/>
    <p:sldLayoutId id="2147484695" r:id="rId4"/>
    <p:sldLayoutId id="2147484696" r:id="rId5"/>
    <p:sldLayoutId id="2147484697" r:id="rId6"/>
    <p:sldLayoutId id="2147484698" r:id="rId7"/>
    <p:sldLayoutId id="2147484699"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4.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5.xml"/><Relationship Id="rId5" Type="http://schemas.openxmlformats.org/officeDocument/2006/relationships/hyperlink" Target="http://www.clinicaloptions.com/" TargetMode="Externa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9.xml"/><Relationship Id="rId1" Type="http://schemas.openxmlformats.org/officeDocument/2006/relationships/slideLayout" Target="../slideLayouts/slideLayout4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Combination Therapy With Azacitidine, Venetoclax, and Magrolimab in Newly Diagnosed and Relapsed/Refractory AML</a:t>
            </a:r>
          </a:p>
        </p:txBody>
      </p:sp>
      <p:sp>
        <p:nvSpPr>
          <p:cNvPr id="10" name="Text Box 21">
            <a:extLst>
              <a:ext uri="{FF2B5EF4-FFF2-40B4-BE49-F238E27FC236}">
                <a16:creationId xmlns:a16="http://schemas.microsoft.com/office/drawing/2014/main" id="{CAFB79BD-389E-4577-B868-FC75505BBD7F}"/>
              </a:ext>
            </a:extLst>
          </p:cNvPr>
          <p:cNvSpPr txBox="1">
            <a:spLocks noChangeArrowheads="1"/>
          </p:cNvSpPr>
          <p:nvPr/>
        </p:nvSpPr>
        <p:spPr bwMode="auto">
          <a:xfrm>
            <a:off x="423864" y="6189649"/>
            <a:ext cx="72991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This program is supported by educational grants from AbbVie; AstraZeneca; Daiichi Sankyo, Inc.; GlaxoSmithKline; Incyte Corporation; Jazz Pharmaceuticals; Merck Sharp &amp; Dohme Corp.; and Novartis Pharmaceuticals Corporation. </a:t>
            </a:r>
          </a:p>
        </p:txBody>
      </p:sp>
      <p:sp>
        <p:nvSpPr>
          <p:cNvPr id="11" name="Rectangle 14">
            <a:extLst>
              <a:ext uri="{FF2B5EF4-FFF2-40B4-BE49-F238E27FC236}">
                <a16:creationId xmlns:a16="http://schemas.microsoft.com/office/drawing/2014/main" id="{28BC485E-66B3-4B28-B078-DE2C15D0A7E3}"/>
              </a:ext>
            </a:extLst>
          </p:cNvPr>
          <p:cNvSpPr txBox="1">
            <a:spLocks noChangeArrowheads="1"/>
          </p:cNvSpPr>
          <p:nvPr/>
        </p:nvSpPr>
        <p:spPr bwMode="invGray">
          <a:xfrm>
            <a:off x="704850" y="3221038"/>
            <a:ext cx="6216650" cy="815975"/>
          </a:xfrm>
          <a:prstGeom prst="rect">
            <a:avLst/>
          </a:prstGeom>
          <a:noFill/>
          <a:ln>
            <a:noFill/>
          </a:ln>
        </p:spPr>
        <p:txBody>
          <a:bodyPr/>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CCO Independent Conference Coverage Highlights*</a:t>
            </a:r>
            <a:b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of the </a:t>
            </a:r>
            <a: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t>2021 ASH Annual Meeting, December 11-14, 2021</a:t>
            </a:r>
            <a:b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t>Atlanta, Georgia</a:t>
            </a:r>
            <a:endParaRPr kumimoji="0" lang="en-US" alt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12" name="Text Box 10">
            <a:extLst>
              <a:ext uri="{FF2B5EF4-FFF2-40B4-BE49-F238E27FC236}">
                <a16:creationId xmlns:a16="http://schemas.microsoft.com/office/drawing/2014/main" id="{B68943A8-7B4E-4C7C-A9FE-B03222924814}"/>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ct val="100000"/>
              <a:defRPr/>
            </a:pPr>
            <a:r>
              <a:rPr lang="en-US" altLang="en-US" dirty="0"/>
              <a:t>Please feel free to use, update, and share some or all of these slides in your noncommercial presentations to colleagues or patients</a:t>
            </a:r>
          </a:p>
          <a:p>
            <a:pPr eaLnBrk="1" hangingPunct="1">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839E82BA-95FB-4ED4-AC2D-04373BBE8F85}"/>
              </a:ext>
            </a:extLst>
          </p:cNvPr>
          <p:cNvGrpSpPr/>
          <p:nvPr/>
        </p:nvGrpSpPr>
        <p:grpSpPr>
          <a:xfrm>
            <a:off x="4156075" y="3332497"/>
            <a:ext cx="3479671" cy="613720"/>
            <a:chOff x="4156075" y="3332497"/>
            <a:chExt cx="3479671" cy="613720"/>
          </a:xfrm>
        </p:grpSpPr>
        <p:pic>
          <p:nvPicPr>
            <p:cNvPr id="8" name="Picture 7" descr="A picture containing text, ax, wheel&#10;&#10;Description automatically generated">
              <a:extLst>
                <a:ext uri="{FF2B5EF4-FFF2-40B4-BE49-F238E27FC236}">
                  <a16:creationId xmlns:a16="http://schemas.microsoft.com/office/drawing/2014/main" id="{094A76A5-7AC0-4A9A-80A3-6860D371F8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3750" cy="260449"/>
            </a:xfrm>
            <a:prstGeom prst="rect">
              <a:avLst/>
            </a:prstGeom>
          </p:spPr>
        </p:pic>
        <p:sp>
          <p:nvSpPr>
            <p:cNvPr id="10" name="Rectangle 7">
              <a:extLst>
                <a:ext uri="{FF2B5EF4-FFF2-40B4-BE49-F238E27FC236}">
                  <a16:creationId xmlns:a16="http://schemas.microsoft.com/office/drawing/2014/main" id="{DF238E34-2554-42B3-94A9-0E7AEB421020}"/>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5"/>
                </a:rPr>
                <a:t>clinicaloptions.com</a:t>
              </a:r>
              <a:endParaRPr lang="en-US" altLang="en-US" sz="2000" b="0" dirty="0">
                <a:solidFill>
                  <a:schemeClr val="bg2"/>
                </a:solidFill>
                <a:latin typeface="Calibri" panose="020F050202020403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dirty="0"/>
              <a:t>Azacitidine + Venetoclax + Magrolimab in AML: Background</a:t>
            </a:r>
          </a:p>
        </p:txBody>
      </p:sp>
      <p:sp>
        <p:nvSpPr>
          <p:cNvPr id="10" name="Content Placeholder 2">
            <a:extLst>
              <a:ext uri="{FF2B5EF4-FFF2-40B4-BE49-F238E27FC236}">
                <a16:creationId xmlns:a16="http://schemas.microsoft.com/office/drawing/2014/main" id="{B4D6D876-F8A2-4A37-B209-DAB13ECD1153}"/>
              </a:ext>
            </a:extLst>
          </p:cNvPr>
          <p:cNvSpPr>
            <a:spLocks noGrp="1"/>
          </p:cNvSpPr>
          <p:nvPr>
            <p:ph idx="1"/>
          </p:nvPr>
        </p:nvSpPr>
        <p:spPr/>
        <p:txBody>
          <a:bodyPr/>
          <a:lstStyle/>
          <a:p>
            <a:r>
              <a:rPr lang="en-US" sz="2600" dirty="0"/>
              <a:t>Combination of venetoclax with a hypomethylating agent is approved by the FDA for patients aged ≥75 yr with newly diagnosed AML or those with comorbidities precluding intensive induction chemotherapy</a:t>
            </a:r>
            <a:r>
              <a:rPr lang="en-US" sz="2600" baseline="30000" dirty="0"/>
              <a:t>1</a:t>
            </a:r>
          </a:p>
          <a:p>
            <a:pPr lvl="1"/>
            <a:r>
              <a:rPr lang="en-US" sz="2400" dirty="0"/>
              <a:t>However, the combination is associated with a high relapse rate and a low rate of survival beyond 2 yr</a:t>
            </a:r>
            <a:r>
              <a:rPr lang="en-US" sz="2400" baseline="30000" dirty="0"/>
              <a:t>2,3</a:t>
            </a:r>
          </a:p>
          <a:p>
            <a:r>
              <a:rPr lang="en-US" sz="2600" dirty="0"/>
              <a:t>Patients with AML harboring </a:t>
            </a:r>
            <a:r>
              <a:rPr lang="en-US" sz="2600" i="1" dirty="0"/>
              <a:t>TP53</a:t>
            </a:r>
            <a:r>
              <a:rPr lang="en-US" sz="2600" dirty="0"/>
              <a:t> mutations have poor outcomes</a:t>
            </a:r>
            <a:r>
              <a:rPr lang="en-US" sz="2600" baseline="30000" dirty="0"/>
              <a:t>4</a:t>
            </a:r>
          </a:p>
          <a:p>
            <a:r>
              <a:rPr lang="en-US" sz="2600" dirty="0"/>
              <a:t>Magrolimab is an anti-CD47 antibody with promising activity when used in combination with AZA in </a:t>
            </a:r>
            <a:r>
              <a:rPr lang="en-US" sz="2600" i="1" dirty="0"/>
              <a:t>TP53</a:t>
            </a:r>
            <a:r>
              <a:rPr lang="en-US" sz="2600" dirty="0"/>
              <a:t> WT and mutated AML</a:t>
            </a:r>
            <a:r>
              <a:rPr lang="en-US" sz="2600" baseline="30000" dirty="0"/>
              <a:t>5</a:t>
            </a:r>
          </a:p>
          <a:p>
            <a:r>
              <a:rPr lang="en-US" sz="2600" dirty="0"/>
              <a:t>Current phase Ib/II trial evaluated the efficacy and safety of </a:t>
            </a:r>
            <a:br>
              <a:rPr lang="en-US" sz="2600" dirty="0"/>
            </a:br>
            <a:r>
              <a:rPr lang="en-US" sz="2600" dirty="0"/>
              <a:t>AZA + venetoclax + magrolimab in newly diagnosed and R/R AML</a:t>
            </a:r>
            <a:r>
              <a:rPr lang="en-US" sz="2600" baseline="30000" dirty="0"/>
              <a:t>6</a:t>
            </a:r>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1" name="Text Box 15">
            <a:extLst>
              <a:ext uri="{FF2B5EF4-FFF2-40B4-BE49-F238E27FC236}">
                <a16:creationId xmlns:a16="http://schemas.microsoft.com/office/drawing/2014/main" id="{7E4E7C93-0352-F149-A462-090DD959E796}"/>
              </a:ext>
            </a:extLst>
          </p:cNvPr>
          <p:cNvSpPr txBox="1">
            <a:spLocks noChangeArrowheads="1"/>
          </p:cNvSpPr>
          <p:nvPr/>
        </p:nvSpPr>
        <p:spPr bwMode="auto">
          <a:xfrm>
            <a:off x="402232" y="618127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1. Venetoclax PI. 2. DiNardo. NEJM. 2020;383:617. 3. DiNardo. Lancet Haematol. 2020;7:e724. </a:t>
            </a:r>
            <a:br>
              <a:rPr lang="en-US" altLang="en-US" sz="1200" b="0" spc="-10" dirty="0">
                <a:solidFill>
                  <a:schemeClr val="bg2"/>
                </a:solidFill>
                <a:latin typeface="Calibri" panose="020F0502020204030204" pitchFamily="34" charset="0"/>
              </a:rPr>
            </a:br>
            <a:r>
              <a:rPr lang="en-US" altLang="en-US" sz="1200" b="0" spc="-10" dirty="0">
                <a:solidFill>
                  <a:schemeClr val="bg2"/>
                </a:solidFill>
                <a:latin typeface="Calibri" panose="020F0502020204030204" pitchFamily="34" charset="0"/>
              </a:rPr>
              <a:t>4. Short. Blood Adv. 2020;4:5681. 5. Sallman. ASH 2020. Abstr 330. 6. Daver. ASH 2021. Abstr 371.</a:t>
            </a:r>
            <a:endParaRPr lang="en-US" altLang="en-US" sz="1400" b="0" dirty="0">
              <a:solidFill>
                <a:schemeClr val="bg2"/>
              </a:solidFill>
              <a:latin typeface="Calibri" panose="020F0502020204030204" pitchFamily="34" charset="0"/>
              <a:cs typeface="+mn-c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dirty="0"/>
              <a:t>Azacitidine + Venetoclax + Magrolimab in AML: </a:t>
            </a:r>
            <a:br>
              <a:rPr lang="en-US" altLang="en-US" dirty="0"/>
            </a:br>
            <a:r>
              <a:rPr lang="en-US" dirty="0"/>
              <a:t>Study Design</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1" name="Content Placeholder 4">
            <a:extLst>
              <a:ext uri="{FF2B5EF4-FFF2-40B4-BE49-F238E27FC236}">
                <a16:creationId xmlns:a16="http://schemas.microsoft.com/office/drawing/2014/main" id="{01F74216-1FF6-1C4D-B053-8F4F6C90CA6F}"/>
              </a:ext>
            </a:extLst>
          </p:cNvPr>
          <p:cNvSpPr>
            <a:spLocks noGrp="1"/>
          </p:cNvSpPr>
          <p:nvPr>
            <p:ph idx="1"/>
          </p:nvPr>
        </p:nvSpPr>
        <p:spPr>
          <a:xfrm>
            <a:off x="604838" y="1512888"/>
            <a:ext cx="10877550" cy="4651375"/>
          </a:xfrm>
        </p:spPr>
        <p:txBody>
          <a:bodyPr/>
          <a:lstStyle/>
          <a:p>
            <a:r>
              <a:rPr lang="en-US" sz="2000" dirty="0"/>
              <a:t>Open-label phase Ib/II trial</a:t>
            </a:r>
          </a:p>
          <a:p>
            <a:pPr lvl="1"/>
            <a:r>
              <a:rPr lang="en-US" sz="1800" dirty="0"/>
              <a:t>Phase Ib: adult patients with R/R AML only; phase II: patients with ND* or R/R AML </a:t>
            </a:r>
            <a:br>
              <a:rPr lang="en-US" sz="1800" dirty="0"/>
            </a:br>
            <a:r>
              <a:rPr lang="en-US" sz="1800" dirty="0"/>
              <a:t>(venetoclax-naive and experienced cohorts)</a:t>
            </a:r>
          </a:p>
        </p:txBody>
      </p:sp>
      <p:sp>
        <p:nvSpPr>
          <p:cNvPr id="13" name="Rectangle 49">
            <a:extLst>
              <a:ext uri="{FF2B5EF4-FFF2-40B4-BE49-F238E27FC236}">
                <a16:creationId xmlns:a16="http://schemas.microsoft.com/office/drawing/2014/main" id="{7826A4BC-8B30-DD42-83B6-B90CA86328ED}"/>
              </a:ext>
            </a:extLst>
          </p:cNvPr>
          <p:cNvSpPr>
            <a:spLocks noChangeArrowheads="1"/>
          </p:cNvSpPr>
          <p:nvPr/>
        </p:nvSpPr>
        <p:spPr bwMode="auto">
          <a:xfrm>
            <a:off x="3135463" y="3007704"/>
            <a:ext cx="685800" cy="228600"/>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endParaRPr lang="en-US" altLang="en-US" sz="1800" b="0" dirty="0">
              <a:solidFill>
                <a:schemeClr val="tx1"/>
              </a:solidFill>
              <a:latin typeface="Calibri" panose="020F0502020204030204" pitchFamily="34" charset="0"/>
            </a:endParaRPr>
          </a:p>
        </p:txBody>
      </p:sp>
      <p:sp>
        <p:nvSpPr>
          <p:cNvPr id="14" name="Rectangle 50">
            <a:extLst>
              <a:ext uri="{FF2B5EF4-FFF2-40B4-BE49-F238E27FC236}">
                <a16:creationId xmlns:a16="http://schemas.microsoft.com/office/drawing/2014/main" id="{9FC4A552-8C72-9246-A85E-788B60C762D8}"/>
              </a:ext>
            </a:extLst>
          </p:cNvPr>
          <p:cNvSpPr>
            <a:spLocks noChangeArrowheads="1"/>
          </p:cNvSpPr>
          <p:nvPr/>
        </p:nvSpPr>
        <p:spPr bwMode="auto">
          <a:xfrm>
            <a:off x="3135463" y="3308999"/>
            <a:ext cx="2057400" cy="228600"/>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endParaRPr lang="en-US" altLang="en-US" sz="1800" b="0" dirty="0">
              <a:solidFill>
                <a:schemeClr val="tx1"/>
              </a:solidFill>
              <a:latin typeface="Calibri" panose="020F0502020204030204" pitchFamily="34" charset="0"/>
            </a:endParaRPr>
          </a:p>
        </p:txBody>
      </p:sp>
      <p:sp>
        <p:nvSpPr>
          <p:cNvPr id="22" name="Text Box 15">
            <a:extLst>
              <a:ext uri="{FF2B5EF4-FFF2-40B4-BE49-F238E27FC236}">
                <a16:creationId xmlns:a16="http://schemas.microsoft.com/office/drawing/2014/main" id="{8DAA772F-CF1B-A24D-848D-45EE2E6235FB}"/>
              </a:ext>
            </a:extLst>
          </p:cNvPr>
          <p:cNvSpPr txBox="1">
            <a:spLocks noChangeArrowheads="1"/>
          </p:cNvSpPr>
          <p:nvPr/>
        </p:nvSpPr>
        <p:spPr bwMode="auto">
          <a:xfrm>
            <a:off x="402232" y="636594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Daver. ASH 2021. Abstr 371.</a:t>
            </a:r>
            <a:endParaRPr lang="en-US" altLang="en-US" sz="1400" b="0" dirty="0">
              <a:solidFill>
                <a:schemeClr val="bg2"/>
              </a:solidFill>
              <a:latin typeface="Calibri" panose="020F0502020204030204" pitchFamily="34" charset="0"/>
              <a:cs typeface="+mn-cs"/>
            </a:endParaRPr>
          </a:p>
        </p:txBody>
      </p:sp>
      <p:sp>
        <p:nvSpPr>
          <p:cNvPr id="2" name="TextBox 1">
            <a:extLst>
              <a:ext uri="{FF2B5EF4-FFF2-40B4-BE49-F238E27FC236}">
                <a16:creationId xmlns:a16="http://schemas.microsoft.com/office/drawing/2014/main" id="{AAD0E0E0-C426-2346-BD29-3D68B599DBF2}"/>
              </a:ext>
            </a:extLst>
          </p:cNvPr>
          <p:cNvSpPr txBox="1"/>
          <p:nvPr/>
        </p:nvSpPr>
        <p:spPr bwMode="auto">
          <a:xfrm>
            <a:off x="791878" y="2939114"/>
            <a:ext cx="24245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dirty="0">
                <a:solidFill>
                  <a:schemeClr val="accent1"/>
                </a:solidFill>
                <a:latin typeface="Calibri" panose="020F0502020204030204" pitchFamily="34" charset="0"/>
              </a:rPr>
              <a:t>Azacitidine 75 mg/m</a:t>
            </a:r>
            <a:r>
              <a:rPr lang="en-US" sz="1600" baseline="30000" dirty="0">
                <a:solidFill>
                  <a:schemeClr val="accent1"/>
                </a:solidFill>
                <a:latin typeface="Calibri" panose="020F0502020204030204" pitchFamily="34" charset="0"/>
              </a:rPr>
              <a:t>2</a:t>
            </a:r>
            <a:r>
              <a:rPr lang="en-US" sz="1600" dirty="0">
                <a:solidFill>
                  <a:schemeClr val="accent1"/>
                </a:solidFill>
                <a:latin typeface="Calibri" panose="020F0502020204030204" pitchFamily="34" charset="0"/>
              </a:rPr>
              <a:t> QD</a:t>
            </a:r>
          </a:p>
        </p:txBody>
      </p:sp>
      <p:sp>
        <p:nvSpPr>
          <p:cNvPr id="23" name="TextBox 22">
            <a:extLst>
              <a:ext uri="{FF2B5EF4-FFF2-40B4-BE49-F238E27FC236}">
                <a16:creationId xmlns:a16="http://schemas.microsoft.com/office/drawing/2014/main" id="{1C028F17-E733-F345-8C74-6A54D1B9C70F}"/>
              </a:ext>
            </a:extLst>
          </p:cNvPr>
          <p:cNvSpPr txBox="1"/>
          <p:nvPr/>
        </p:nvSpPr>
        <p:spPr bwMode="auto">
          <a:xfrm>
            <a:off x="791878" y="3243767"/>
            <a:ext cx="24245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dirty="0">
                <a:solidFill>
                  <a:srgbClr val="E1471D"/>
                </a:solidFill>
                <a:latin typeface="Calibri" panose="020F0502020204030204" pitchFamily="34" charset="0"/>
              </a:rPr>
              <a:t>Venetoclax 400 mg QD</a:t>
            </a:r>
          </a:p>
        </p:txBody>
      </p:sp>
      <p:sp>
        <p:nvSpPr>
          <p:cNvPr id="24" name="TextBox 23">
            <a:extLst>
              <a:ext uri="{FF2B5EF4-FFF2-40B4-BE49-F238E27FC236}">
                <a16:creationId xmlns:a16="http://schemas.microsoft.com/office/drawing/2014/main" id="{A3280882-B6EF-BA44-91E1-0F477794D1C4}"/>
              </a:ext>
            </a:extLst>
          </p:cNvPr>
          <p:cNvSpPr txBox="1"/>
          <p:nvPr/>
        </p:nvSpPr>
        <p:spPr bwMode="auto">
          <a:xfrm>
            <a:off x="791878" y="3548421"/>
            <a:ext cx="24245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dirty="0">
                <a:solidFill>
                  <a:srgbClr val="00823B"/>
                </a:solidFill>
                <a:latin typeface="Calibri" panose="020F0502020204030204" pitchFamily="34" charset="0"/>
              </a:rPr>
              <a:t>Magrolimab RP2D</a:t>
            </a:r>
          </a:p>
        </p:txBody>
      </p:sp>
      <p:sp>
        <p:nvSpPr>
          <p:cNvPr id="25" name="Rectangle 50">
            <a:extLst>
              <a:ext uri="{FF2B5EF4-FFF2-40B4-BE49-F238E27FC236}">
                <a16:creationId xmlns:a16="http://schemas.microsoft.com/office/drawing/2014/main" id="{25D27490-FE1C-C347-BD93-20BEE30D1F5A}"/>
              </a:ext>
            </a:extLst>
          </p:cNvPr>
          <p:cNvSpPr>
            <a:spLocks noChangeArrowheads="1"/>
          </p:cNvSpPr>
          <p:nvPr/>
        </p:nvSpPr>
        <p:spPr bwMode="auto">
          <a:xfrm>
            <a:off x="3135463" y="3591062"/>
            <a:ext cx="91440" cy="228600"/>
          </a:xfrm>
          <a:prstGeom prst="rect">
            <a:avLst/>
          </a:prstGeom>
          <a:solidFill>
            <a:srgbClr val="00823B"/>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endParaRPr lang="en-US" altLang="en-US" sz="1800" b="0" dirty="0">
              <a:solidFill>
                <a:schemeClr val="tx1"/>
              </a:solidFill>
              <a:latin typeface="Calibri" panose="020F0502020204030204" pitchFamily="34" charset="0"/>
            </a:endParaRPr>
          </a:p>
        </p:txBody>
      </p:sp>
      <p:sp>
        <p:nvSpPr>
          <p:cNvPr id="26" name="Rectangle 50">
            <a:extLst>
              <a:ext uri="{FF2B5EF4-FFF2-40B4-BE49-F238E27FC236}">
                <a16:creationId xmlns:a16="http://schemas.microsoft.com/office/drawing/2014/main" id="{8FF3E851-F9A2-EB4B-A24A-D00F0A61501C}"/>
              </a:ext>
            </a:extLst>
          </p:cNvPr>
          <p:cNvSpPr>
            <a:spLocks noChangeArrowheads="1"/>
          </p:cNvSpPr>
          <p:nvPr/>
        </p:nvSpPr>
        <p:spPr bwMode="auto">
          <a:xfrm>
            <a:off x="3797900" y="3591062"/>
            <a:ext cx="91440" cy="228600"/>
          </a:xfrm>
          <a:prstGeom prst="rect">
            <a:avLst/>
          </a:prstGeom>
          <a:solidFill>
            <a:srgbClr val="00823B"/>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endParaRPr lang="en-US" altLang="en-US" sz="1800" b="0" dirty="0">
              <a:solidFill>
                <a:schemeClr val="tx1"/>
              </a:solidFill>
              <a:latin typeface="Calibri" panose="020F0502020204030204" pitchFamily="34" charset="0"/>
            </a:endParaRPr>
          </a:p>
        </p:txBody>
      </p:sp>
      <p:sp>
        <p:nvSpPr>
          <p:cNvPr id="27" name="Rectangle 50">
            <a:extLst>
              <a:ext uri="{FF2B5EF4-FFF2-40B4-BE49-F238E27FC236}">
                <a16:creationId xmlns:a16="http://schemas.microsoft.com/office/drawing/2014/main" id="{626A08E6-D973-1B43-821B-BF3DC9EFF802}"/>
              </a:ext>
            </a:extLst>
          </p:cNvPr>
          <p:cNvSpPr>
            <a:spLocks noChangeArrowheads="1"/>
          </p:cNvSpPr>
          <p:nvPr/>
        </p:nvSpPr>
        <p:spPr bwMode="auto">
          <a:xfrm>
            <a:off x="3437451" y="3591062"/>
            <a:ext cx="103451" cy="242019"/>
          </a:xfrm>
          <a:prstGeom prst="rect">
            <a:avLst/>
          </a:prstGeom>
          <a:solidFill>
            <a:srgbClr val="00823B"/>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endParaRPr lang="en-US" altLang="en-US" sz="1800" b="0" dirty="0">
              <a:solidFill>
                <a:schemeClr val="tx1"/>
              </a:solidFill>
              <a:latin typeface="Calibri" panose="020F0502020204030204" pitchFamily="34" charset="0"/>
            </a:endParaRPr>
          </a:p>
        </p:txBody>
      </p:sp>
      <p:sp>
        <p:nvSpPr>
          <p:cNvPr id="28" name="Rectangle 50">
            <a:extLst>
              <a:ext uri="{FF2B5EF4-FFF2-40B4-BE49-F238E27FC236}">
                <a16:creationId xmlns:a16="http://schemas.microsoft.com/office/drawing/2014/main" id="{FB957A88-CB3C-2E4D-AD2E-FAAB24B70CD0}"/>
              </a:ext>
            </a:extLst>
          </p:cNvPr>
          <p:cNvSpPr>
            <a:spLocks noChangeArrowheads="1"/>
          </p:cNvSpPr>
          <p:nvPr/>
        </p:nvSpPr>
        <p:spPr bwMode="auto">
          <a:xfrm>
            <a:off x="4055552" y="3591062"/>
            <a:ext cx="103451" cy="242019"/>
          </a:xfrm>
          <a:prstGeom prst="rect">
            <a:avLst/>
          </a:prstGeom>
          <a:solidFill>
            <a:srgbClr val="00823B"/>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endParaRPr lang="en-US" altLang="en-US" sz="1800" b="0" dirty="0">
              <a:solidFill>
                <a:schemeClr val="tx1"/>
              </a:solidFill>
              <a:latin typeface="Calibri" panose="020F0502020204030204" pitchFamily="34" charset="0"/>
            </a:endParaRPr>
          </a:p>
        </p:txBody>
      </p:sp>
      <p:sp>
        <p:nvSpPr>
          <p:cNvPr id="29" name="Rectangle 50">
            <a:extLst>
              <a:ext uri="{FF2B5EF4-FFF2-40B4-BE49-F238E27FC236}">
                <a16:creationId xmlns:a16="http://schemas.microsoft.com/office/drawing/2014/main" id="{1F620827-B9EC-5D41-8BC1-3AB9DF6239C9}"/>
              </a:ext>
            </a:extLst>
          </p:cNvPr>
          <p:cNvSpPr>
            <a:spLocks noChangeArrowheads="1"/>
          </p:cNvSpPr>
          <p:nvPr/>
        </p:nvSpPr>
        <p:spPr bwMode="auto">
          <a:xfrm>
            <a:off x="4460337" y="3591062"/>
            <a:ext cx="91440" cy="228600"/>
          </a:xfrm>
          <a:prstGeom prst="rect">
            <a:avLst/>
          </a:prstGeom>
          <a:solidFill>
            <a:srgbClr val="00823B"/>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endParaRPr lang="en-US" altLang="en-US" sz="1800" b="0" dirty="0">
              <a:solidFill>
                <a:schemeClr val="tx1"/>
              </a:solidFill>
              <a:latin typeface="Calibri" panose="020F0502020204030204" pitchFamily="34" charset="0"/>
            </a:endParaRPr>
          </a:p>
        </p:txBody>
      </p:sp>
      <p:sp>
        <p:nvSpPr>
          <p:cNvPr id="30" name="Rectangle 50">
            <a:extLst>
              <a:ext uri="{FF2B5EF4-FFF2-40B4-BE49-F238E27FC236}">
                <a16:creationId xmlns:a16="http://schemas.microsoft.com/office/drawing/2014/main" id="{743F6B42-6A77-9C4D-BC2C-846AE42BA18F}"/>
              </a:ext>
            </a:extLst>
          </p:cNvPr>
          <p:cNvSpPr>
            <a:spLocks noChangeArrowheads="1"/>
          </p:cNvSpPr>
          <p:nvPr/>
        </p:nvSpPr>
        <p:spPr bwMode="auto">
          <a:xfrm>
            <a:off x="5202561" y="3591062"/>
            <a:ext cx="91440" cy="228600"/>
          </a:xfrm>
          <a:prstGeom prst="rect">
            <a:avLst/>
          </a:prstGeom>
          <a:solidFill>
            <a:srgbClr val="00823B"/>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endParaRPr lang="en-US" altLang="en-US" sz="1800" b="0" dirty="0">
              <a:solidFill>
                <a:schemeClr val="tx1"/>
              </a:solidFill>
              <a:latin typeface="Calibri" panose="020F0502020204030204" pitchFamily="34" charset="0"/>
            </a:endParaRPr>
          </a:p>
        </p:txBody>
      </p:sp>
      <p:cxnSp>
        <p:nvCxnSpPr>
          <p:cNvPr id="4" name="Straight Connector 3">
            <a:extLst>
              <a:ext uri="{FF2B5EF4-FFF2-40B4-BE49-F238E27FC236}">
                <a16:creationId xmlns:a16="http://schemas.microsoft.com/office/drawing/2014/main" id="{0E395F17-E25F-3142-9A1A-12DE55A75D59}"/>
              </a:ext>
            </a:extLst>
          </p:cNvPr>
          <p:cNvCxnSpPr/>
          <p:nvPr/>
        </p:nvCxnSpPr>
        <p:spPr bwMode="auto">
          <a:xfrm>
            <a:off x="3135463" y="4000254"/>
            <a:ext cx="2726034" cy="0"/>
          </a:xfrm>
          <a:prstGeom prst="line">
            <a:avLst/>
          </a:prstGeom>
          <a:noFill/>
          <a:ln w="28575" cap="flat" cmpd="sng" algn="ctr">
            <a:solidFill>
              <a:schemeClr val="bg1"/>
            </a:solidFill>
            <a:prstDash val="solid"/>
            <a:round/>
            <a:headEnd type="none" w="med" len="med"/>
            <a:tailEnd type="none" w="med" len="med"/>
          </a:ln>
          <a:effectLst/>
        </p:spPr>
      </p:cxnSp>
      <p:sp>
        <p:nvSpPr>
          <p:cNvPr id="32" name="Rectangle 49">
            <a:extLst>
              <a:ext uri="{FF2B5EF4-FFF2-40B4-BE49-F238E27FC236}">
                <a16:creationId xmlns:a16="http://schemas.microsoft.com/office/drawing/2014/main" id="{D2CCF346-CECB-504F-BEEF-27433BC07CF1}"/>
              </a:ext>
            </a:extLst>
          </p:cNvPr>
          <p:cNvSpPr>
            <a:spLocks noChangeArrowheads="1"/>
          </p:cNvSpPr>
          <p:nvPr/>
        </p:nvSpPr>
        <p:spPr bwMode="auto">
          <a:xfrm>
            <a:off x="5893200" y="3007704"/>
            <a:ext cx="685800" cy="228600"/>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endParaRPr lang="en-US" altLang="en-US" sz="1800" b="0" dirty="0">
              <a:solidFill>
                <a:schemeClr val="tx1"/>
              </a:solidFill>
              <a:latin typeface="Calibri" panose="020F0502020204030204" pitchFamily="34" charset="0"/>
            </a:endParaRPr>
          </a:p>
        </p:txBody>
      </p:sp>
      <p:sp>
        <p:nvSpPr>
          <p:cNvPr id="33" name="Rectangle 50">
            <a:extLst>
              <a:ext uri="{FF2B5EF4-FFF2-40B4-BE49-F238E27FC236}">
                <a16:creationId xmlns:a16="http://schemas.microsoft.com/office/drawing/2014/main" id="{77347B44-7CD9-0D43-9F3A-31CFADD8341F}"/>
              </a:ext>
            </a:extLst>
          </p:cNvPr>
          <p:cNvSpPr>
            <a:spLocks noChangeArrowheads="1"/>
          </p:cNvSpPr>
          <p:nvPr/>
        </p:nvSpPr>
        <p:spPr bwMode="auto">
          <a:xfrm>
            <a:off x="5893200" y="3308999"/>
            <a:ext cx="2057400" cy="228600"/>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endParaRPr lang="en-US" altLang="en-US" sz="1800" b="0" dirty="0">
              <a:solidFill>
                <a:schemeClr val="tx1"/>
              </a:solidFill>
              <a:latin typeface="Calibri" panose="020F0502020204030204" pitchFamily="34" charset="0"/>
            </a:endParaRPr>
          </a:p>
        </p:txBody>
      </p:sp>
      <p:sp>
        <p:nvSpPr>
          <p:cNvPr id="34" name="Rectangle 50">
            <a:extLst>
              <a:ext uri="{FF2B5EF4-FFF2-40B4-BE49-F238E27FC236}">
                <a16:creationId xmlns:a16="http://schemas.microsoft.com/office/drawing/2014/main" id="{E2476752-AB7A-0642-B982-6AEECACA36B7}"/>
              </a:ext>
            </a:extLst>
          </p:cNvPr>
          <p:cNvSpPr>
            <a:spLocks noChangeArrowheads="1"/>
          </p:cNvSpPr>
          <p:nvPr/>
        </p:nvSpPr>
        <p:spPr bwMode="auto">
          <a:xfrm>
            <a:off x="5893200" y="3591062"/>
            <a:ext cx="91440" cy="228600"/>
          </a:xfrm>
          <a:prstGeom prst="rect">
            <a:avLst/>
          </a:prstGeom>
          <a:solidFill>
            <a:srgbClr val="00823B"/>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endParaRPr lang="en-US" altLang="en-US" sz="1800" b="0" dirty="0">
              <a:solidFill>
                <a:schemeClr val="tx1"/>
              </a:solidFill>
              <a:latin typeface="Calibri" panose="020F0502020204030204" pitchFamily="34" charset="0"/>
            </a:endParaRPr>
          </a:p>
        </p:txBody>
      </p:sp>
      <p:sp>
        <p:nvSpPr>
          <p:cNvPr id="35" name="Rectangle 50">
            <a:extLst>
              <a:ext uri="{FF2B5EF4-FFF2-40B4-BE49-F238E27FC236}">
                <a16:creationId xmlns:a16="http://schemas.microsoft.com/office/drawing/2014/main" id="{98AAB7D8-70C3-1643-85F0-BF02E443BAB4}"/>
              </a:ext>
            </a:extLst>
          </p:cNvPr>
          <p:cNvSpPr>
            <a:spLocks noChangeArrowheads="1"/>
          </p:cNvSpPr>
          <p:nvPr/>
        </p:nvSpPr>
        <p:spPr bwMode="auto">
          <a:xfrm>
            <a:off x="6540670" y="3591062"/>
            <a:ext cx="91440" cy="228600"/>
          </a:xfrm>
          <a:prstGeom prst="rect">
            <a:avLst/>
          </a:prstGeom>
          <a:solidFill>
            <a:srgbClr val="00823B"/>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endParaRPr lang="en-US" altLang="en-US" sz="1800" b="0" dirty="0">
              <a:solidFill>
                <a:schemeClr val="tx1"/>
              </a:solidFill>
              <a:latin typeface="Calibri" panose="020F0502020204030204" pitchFamily="34" charset="0"/>
            </a:endParaRPr>
          </a:p>
        </p:txBody>
      </p:sp>
      <p:sp>
        <p:nvSpPr>
          <p:cNvPr id="38" name="Rectangle 50">
            <a:extLst>
              <a:ext uri="{FF2B5EF4-FFF2-40B4-BE49-F238E27FC236}">
                <a16:creationId xmlns:a16="http://schemas.microsoft.com/office/drawing/2014/main" id="{508E73E0-05A4-A443-8220-C5BB2A6F6DC8}"/>
              </a:ext>
            </a:extLst>
          </p:cNvPr>
          <p:cNvSpPr>
            <a:spLocks noChangeArrowheads="1"/>
          </p:cNvSpPr>
          <p:nvPr/>
        </p:nvSpPr>
        <p:spPr bwMode="auto">
          <a:xfrm>
            <a:off x="7218074" y="3591062"/>
            <a:ext cx="91440" cy="228600"/>
          </a:xfrm>
          <a:prstGeom prst="rect">
            <a:avLst/>
          </a:prstGeom>
          <a:solidFill>
            <a:srgbClr val="00823B"/>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endParaRPr lang="en-US" altLang="en-US" sz="1800" b="0" dirty="0">
              <a:solidFill>
                <a:schemeClr val="tx1"/>
              </a:solidFill>
              <a:latin typeface="Calibri" panose="020F0502020204030204" pitchFamily="34" charset="0"/>
            </a:endParaRPr>
          </a:p>
        </p:txBody>
      </p:sp>
      <p:sp>
        <p:nvSpPr>
          <p:cNvPr id="39" name="Rectangle 50">
            <a:extLst>
              <a:ext uri="{FF2B5EF4-FFF2-40B4-BE49-F238E27FC236}">
                <a16:creationId xmlns:a16="http://schemas.microsoft.com/office/drawing/2014/main" id="{B4600120-3BB6-974E-9F55-46D26A9EA948}"/>
              </a:ext>
            </a:extLst>
          </p:cNvPr>
          <p:cNvSpPr>
            <a:spLocks noChangeArrowheads="1"/>
          </p:cNvSpPr>
          <p:nvPr/>
        </p:nvSpPr>
        <p:spPr bwMode="auto">
          <a:xfrm>
            <a:off x="7971378" y="3591062"/>
            <a:ext cx="91440" cy="228600"/>
          </a:xfrm>
          <a:prstGeom prst="rect">
            <a:avLst/>
          </a:prstGeom>
          <a:solidFill>
            <a:srgbClr val="00823B"/>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endParaRPr lang="en-US" altLang="en-US" sz="1800" b="0" dirty="0">
              <a:solidFill>
                <a:schemeClr val="tx1"/>
              </a:solidFill>
              <a:latin typeface="Calibri" panose="020F0502020204030204" pitchFamily="34" charset="0"/>
            </a:endParaRPr>
          </a:p>
        </p:txBody>
      </p:sp>
      <p:cxnSp>
        <p:nvCxnSpPr>
          <p:cNvPr id="40" name="Straight Connector 39">
            <a:extLst>
              <a:ext uri="{FF2B5EF4-FFF2-40B4-BE49-F238E27FC236}">
                <a16:creationId xmlns:a16="http://schemas.microsoft.com/office/drawing/2014/main" id="{F09FF214-A499-0644-A181-8932975EA6AF}"/>
              </a:ext>
            </a:extLst>
          </p:cNvPr>
          <p:cNvCxnSpPr/>
          <p:nvPr/>
        </p:nvCxnSpPr>
        <p:spPr bwMode="auto">
          <a:xfrm>
            <a:off x="5893200" y="4000254"/>
            <a:ext cx="2726034" cy="0"/>
          </a:xfrm>
          <a:prstGeom prst="line">
            <a:avLst/>
          </a:prstGeom>
          <a:noFill/>
          <a:ln w="28575" cap="flat" cmpd="sng" algn="ctr">
            <a:solidFill>
              <a:schemeClr val="bg1"/>
            </a:solidFill>
            <a:prstDash val="solid"/>
            <a:round/>
            <a:headEnd type="none" w="med" len="med"/>
            <a:tailEnd type="none" w="med" len="med"/>
          </a:ln>
          <a:effectLst/>
        </p:spPr>
      </p:cxnSp>
      <p:sp>
        <p:nvSpPr>
          <p:cNvPr id="41" name="Rectangle 49">
            <a:extLst>
              <a:ext uri="{FF2B5EF4-FFF2-40B4-BE49-F238E27FC236}">
                <a16:creationId xmlns:a16="http://schemas.microsoft.com/office/drawing/2014/main" id="{8AEA5C3F-C3C5-D547-AD73-A8CEA58B3117}"/>
              </a:ext>
            </a:extLst>
          </p:cNvPr>
          <p:cNvSpPr>
            <a:spLocks noChangeArrowheads="1"/>
          </p:cNvSpPr>
          <p:nvPr/>
        </p:nvSpPr>
        <p:spPr bwMode="auto">
          <a:xfrm>
            <a:off x="8655284" y="3007704"/>
            <a:ext cx="685800" cy="228600"/>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endParaRPr lang="en-US" altLang="en-US" sz="1800" b="0" dirty="0">
              <a:solidFill>
                <a:schemeClr val="tx1"/>
              </a:solidFill>
              <a:latin typeface="Calibri" panose="020F0502020204030204" pitchFamily="34" charset="0"/>
            </a:endParaRPr>
          </a:p>
        </p:txBody>
      </p:sp>
      <p:sp>
        <p:nvSpPr>
          <p:cNvPr id="42" name="Rectangle 50">
            <a:extLst>
              <a:ext uri="{FF2B5EF4-FFF2-40B4-BE49-F238E27FC236}">
                <a16:creationId xmlns:a16="http://schemas.microsoft.com/office/drawing/2014/main" id="{A15905BD-2A83-9144-9E1A-F0DAAB59AC90}"/>
              </a:ext>
            </a:extLst>
          </p:cNvPr>
          <p:cNvSpPr>
            <a:spLocks noChangeArrowheads="1"/>
          </p:cNvSpPr>
          <p:nvPr/>
        </p:nvSpPr>
        <p:spPr bwMode="auto">
          <a:xfrm>
            <a:off x="8655284" y="3308999"/>
            <a:ext cx="2057400" cy="228600"/>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endParaRPr lang="en-US" altLang="en-US" sz="1800" b="0" dirty="0">
              <a:solidFill>
                <a:schemeClr val="tx1"/>
              </a:solidFill>
              <a:latin typeface="Calibri" panose="020F0502020204030204" pitchFamily="34" charset="0"/>
            </a:endParaRPr>
          </a:p>
        </p:txBody>
      </p:sp>
      <p:sp>
        <p:nvSpPr>
          <p:cNvPr id="43" name="Rectangle 50">
            <a:extLst>
              <a:ext uri="{FF2B5EF4-FFF2-40B4-BE49-F238E27FC236}">
                <a16:creationId xmlns:a16="http://schemas.microsoft.com/office/drawing/2014/main" id="{017547D3-BC08-D146-9539-B7C93725DFE0}"/>
              </a:ext>
            </a:extLst>
          </p:cNvPr>
          <p:cNvSpPr>
            <a:spLocks noChangeArrowheads="1"/>
          </p:cNvSpPr>
          <p:nvPr/>
        </p:nvSpPr>
        <p:spPr bwMode="auto">
          <a:xfrm>
            <a:off x="8655284" y="3591062"/>
            <a:ext cx="91440" cy="237744"/>
          </a:xfrm>
          <a:prstGeom prst="rect">
            <a:avLst/>
          </a:prstGeom>
          <a:solidFill>
            <a:srgbClr val="00823B"/>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endParaRPr lang="en-US" altLang="en-US" sz="1800" b="0" dirty="0">
              <a:solidFill>
                <a:schemeClr val="tx1"/>
              </a:solidFill>
              <a:latin typeface="Calibri" panose="020F0502020204030204" pitchFamily="34" charset="0"/>
            </a:endParaRPr>
          </a:p>
        </p:txBody>
      </p:sp>
      <p:sp>
        <p:nvSpPr>
          <p:cNvPr id="47" name="Rectangle 50">
            <a:extLst>
              <a:ext uri="{FF2B5EF4-FFF2-40B4-BE49-F238E27FC236}">
                <a16:creationId xmlns:a16="http://schemas.microsoft.com/office/drawing/2014/main" id="{9D1F9606-F878-7945-92F8-6EE40D52C3E0}"/>
              </a:ext>
            </a:extLst>
          </p:cNvPr>
          <p:cNvSpPr>
            <a:spLocks noChangeArrowheads="1"/>
          </p:cNvSpPr>
          <p:nvPr/>
        </p:nvSpPr>
        <p:spPr bwMode="auto">
          <a:xfrm>
            <a:off x="9943295" y="3591062"/>
            <a:ext cx="91440" cy="237744"/>
          </a:xfrm>
          <a:prstGeom prst="rect">
            <a:avLst/>
          </a:prstGeom>
          <a:solidFill>
            <a:srgbClr val="00823B"/>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endParaRPr lang="en-US" altLang="en-US" sz="1800" b="0" dirty="0">
              <a:solidFill>
                <a:schemeClr val="tx1"/>
              </a:solidFill>
              <a:latin typeface="Calibri" panose="020F0502020204030204" pitchFamily="34" charset="0"/>
            </a:endParaRPr>
          </a:p>
        </p:txBody>
      </p:sp>
      <p:cxnSp>
        <p:nvCxnSpPr>
          <p:cNvPr id="49" name="Straight Connector 48">
            <a:extLst>
              <a:ext uri="{FF2B5EF4-FFF2-40B4-BE49-F238E27FC236}">
                <a16:creationId xmlns:a16="http://schemas.microsoft.com/office/drawing/2014/main" id="{D591B275-0A46-5449-B6F5-153D83FFA827}"/>
              </a:ext>
            </a:extLst>
          </p:cNvPr>
          <p:cNvCxnSpPr/>
          <p:nvPr/>
        </p:nvCxnSpPr>
        <p:spPr bwMode="auto">
          <a:xfrm>
            <a:off x="8655284" y="4000254"/>
            <a:ext cx="2726034" cy="0"/>
          </a:xfrm>
          <a:prstGeom prst="line">
            <a:avLst/>
          </a:prstGeom>
          <a:noFill/>
          <a:ln w="28575" cap="flat" cmpd="sng" algn="ctr">
            <a:solidFill>
              <a:schemeClr val="bg1"/>
            </a:solidFill>
            <a:prstDash val="solid"/>
            <a:round/>
            <a:headEnd type="none" w="med" len="med"/>
            <a:tailEnd type="none" w="med" len="med"/>
          </a:ln>
          <a:effectLst/>
        </p:spPr>
      </p:cxnSp>
      <p:sp>
        <p:nvSpPr>
          <p:cNvPr id="5" name="TextBox 4">
            <a:extLst>
              <a:ext uri="{FF2B5EF4-FFF2-40B4-BE49-F238E27FC236}">
                <a16:creationId xmlns:a16="http://schemas.microsoft.com/office/drawing/2014/main" id="{765ED12C-29F4-EF4E-B377-7BB33A218E45}"/>
              </a:ext>
            </a:extLst>
          </p:cNvPr>
          <p:cNvSpPr txBox="1"/>
          <p:nvPr/>
        </p:nvSpPr>
        <p:spPr bwMode="auto">
          <a:xfrm>
            <a:off x="10847253" y="3059101"/>
            <a:ext cx="127461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dirty="0">
                <a:solidFill>
                  <a:schemeClr val="bg1"/>
                </a:solidFill>
                <a:latin typeface="Calibri" panose="020F0502020204030204" pitchFamily="34" charset="0"/>
              </a:rPr>
              <a:t>Up to 12 cycles or until PD</a:t>
            </a:r>
          </a:p>
        </p:txBody>
      </p:sp>
      <p:sp>
        <p:nvSpPr>
          <p:cNvPr id="6" name="TextBox 5">
            <a:extLst>
              <a:ext uri="{FF2B5EF4-FFF2-40B4-BE49-F238E27FC236}">
                <a16:creationId xmlns:a16="http://schemas.microsoft.com/office/drawing/2014/main" id="{4793A6AC-BF50-234E-96F9-F17BD6EF15B4}"/>
              </a:ext>
            </a:extLst>
          </p:cNvPr>
          <p:cNvSpPr txBox="1"/>
          <p:nvPr/>
        </p:nvSpPr>
        <p:spPr bwMode="auto">
          <a:xfrm>
            <a:off x="3081470" y="2697109"/>
            <a:ext cx="7681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D1-7</a:t>
            </a:r>
          </a:p>
        </p:txBody>
      </p:sp>
      <p:sp>
        <p:nvSpPr>
          <p:cNvPr id="50" name="TextBox 49">
            <a:extLst>
              <a:ext uri="{FF2B5EF4-FFF2-40B4-BE49-F238E27FC236}">
                <a16:creationId xmlns:a16="http://schemas.microsoft.com/office/drawing/2014/main" id="{A13B68C4-738B-BB4C-B3FB-23873BA7B2B5}"/>
              </a:ext>
            </a:extLst>
          </p:cNvPr>
          <p:cNvSpPr txBox="1"/>
          <p:nvPr/>
        </p:nvSpPr>
        <p:spPr bwMode="auto">
          <a:xfrm>
            <a:off x="4420361" y="2975682"/>
            <a:ext cx="7681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D1-21</a:t>
            </a:r>
          </a:p>
        </p:txBody>
      </p:sp>
      <p:sp>
        <p:nvSpPr>
          <p:cNvPr id="51" name="TextBox 50">
            <a:extLst>
              <a:ext uri="{FF2B5EF4-FFF2-40B4-BE49-F238E27FC236}">
                <a16:creationId xmlns:a16="http://schemas.microsoft.com/office/drawing/2014/main" id="{5366561E-AE39-F042-9E63-D791B4006B71}"/>
              </a:ext>
            </a:extLst>
          </p:cNvPr>
          <p:cNvSpPr txBox="1"/>
          <p:nvPr/>
        </p:nvSpPr>
        <p:spPr bwMode="auto">
          <a:xfrm>
            <a:off x="2984368" y="4054148"/>
            <a:ext cx="14183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i="1" dirty="0">
                <a:solidFill>
                  <a:schemeClr val="bg1"/>
                </a:solidFill>
                <a:latin typeface="Calibri" panose="020F0502020204030204" pitchFamily="34" charset="0"/>
              </a:rPr>
              <a:t>28-day cycles</a:t>
            </a:r>
          </a:p>
        </p:txBody>
      </p:sp>
      <p:sp>
        <p:nvSpPr>
          <p:cNvPr id="10" name="TextBox 9">
            <a:extLst>
              <a:ext uri="{FF2B5EF4-FFF2-40B4-BE49-F238E27FC236}">
                <a16:creationId xmlns:a16="http://schemas.microsoft.com/office/drawing/2014/main" id="{D31E90D2-58CE-D14A-B3AD-885C90CC8E6A}"/>
              </a:ext>
            </a:extLst>
          </p:cNvPr>
          <p:cNvSpPr txBox="1"/>
          <p:nvPr/>
        </p:nvSpPr>
        <p:spPr bwMode="auto">
          <a:xfrm>
            <a:off x="5285107" y="4053191"/>
            <a:ext cx="62106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*Aged ≥75 yr </a:t>
            </a:r>
            <a:r>
              <a:rPr lang="en-US" sz="1400" b="0" i="1" dirty="0">
                <a:solidFill>
                  <a:schemeClr val="bg1"/>
                </a:solidFill>
                <a:latin typeface="Calibri" panose="020F0502020204030204" pitchFamily="34" charset="0"/>
              </a:rPr>
              <a:t>or</a:t>
            </a:r>
            <a:r>
              <a:rPr lang="en-US" sz="1400" b="0" dirty="0">
                <a:solidFill>
                  <a:schemeClr val="bg1"/>
                </a:solidFill>
                <a:latin typeface="Calibri" panose="020F0502020204030204" pitchFamily="34" charset="0"/>
              </a:rPr>
              <a:t> &lt;75 yr and ineligible for intensive therapy </a:t>
            </a:r>
            <a:r>
              <a:rPr lang="en-US" sz="1400" b="0" i="1" dirty="0">
                <a:solidFill>
                  <a:schemeClr val="bg1"/>
                </a:solidFill>
                <a:latin typeface="Calibri" panose="020F0502020204030204" pitchFamily="34" charset="0"/>
              </a:rPr>
              <a:t>or</a:t>
            </a:r>
            <a:r>
              <a:rPr lang="en-US" sz="1400" b="0" dirty="0">
                <a:solidFill>
                  <a:schemeClr val="bg1"/>
                </a:solidFill>
                <a:latin typeface="Calibri" panose="020F0502020204030204" pitchFamily="34" charset="0"/>
              </a:rPr>
              <a:t> aged ≥18 yr with </a:t>
            </a:r>
            <a:r>
              <a:rPr lang="en-US" sz="1400" b="0" i="1" dirty="0">
                <a:solidFill>
                  <a:schemeClr val="bg1"/>
                </a:solidFill>
                <a:latin typeface="Calibri" panose="020F0502020204030204" pitchFamily="34" charset="0"/>
              </a:rPr>
              <a:t>TP53</a:t>
            </a:r>
            <a:r>
              <a:rPr lang="en-US" sz="1400" b="0" dirty="0">
                <a:solidFill>
                  <a:schemeClr val="bg1"/>
                </a:solidFill>
                <a:latin typeface="Calibri" panose="020F0502020204030204" pitchFamily="34" charset="0"/>
              </a:rPr>
              <a:t>-mutated AML or adverse cytogenetics regardless of age/fitness.</a:t>
            </a:r>
          </a:p>
        </p:txBody>
      </p:sp>
      <p:sp>
        <p:nvSpPr>
          <p:cNvPr id="44" name="Content Placeholder 4">
            <a:extLst>
              <a:ext uri="{FF2B5EF4-FFF2-40B4-BE49-F238E27FC236}">
                <a16:creationId xmlns:a16="http://schemas.microsoft.com/office/drawing/2014/main" id="{27AC6CF6-4ED8-4DC8-8A07-A18454DA4725}"/>
              </a:ext>
            </a:extLst>
          </p:cNvPr>
          <p:cNvSpPr txBox="1">
            <a:spLocks/>
          </p:cNvSpPr>
          <p:nvPr/>
        </p:nvSpPr>
        <p:spPr bwMode="auto">
          <a:xfrm>
            <a:off x="604838" y="4656855"/>
            <a:ext cx="10877550" cy="1439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000" b="0" kern="0" dirty="0"/>
              <a:t>No DLTs observed in phase Ib (n = 6); magrolimab RP2D established at 1 mg/kg C1D1, C1D4; </a:t>
            </a:r>
            <a:br>
              <a:rPr lang="en-US" sz="2000" b="0" kern="0" dirty="0"/>
            </a:br>
            <a:r>
              <a:rPr lang="en-US" sz="2000" b="0" kern="0" dirty="0"/>
              <a:t>15 mg/kg C1D8; 30 mg/kg C1D11 and subsequent doses</a:t>
            </a:r>
          </a:p>
          <a:p>
            <a:r>
              <a:rPr lang="en-US" sz="2000" b="0" kern="0" dirty="0"/>
              <a:t>Primary objectives: determine MTD and RP2D, CR/CRi rate; secondary objectives: ORR (CR/CRi + </a:t>
            </a:r>
            <a:br>
              <a:rPr lang="en-US" sz="2000" b="0" kern="0" dirty="0"/>
            </a:br>
            <a:r>
              <a:rPr lang="en-US" sz="2000" b="0" kern="0" dirty="0"/>
              <a:t>PR + MLFS), DoR, EFS, OS, MRD negative rate, 4- and 8-wk mortality, number of patients transitioning to transplant</a:t>
            </a:r>
          </a:p>
        </p:txBody>
      </p:sp>
    </p:spTree>
    <p:extLst>
      <p:ext uri="{BB962C8B-B14F-4D97-AF65-F5344CB8AC3E}">
        <p14:creationId xmlns:p14="http://schemas.microsoft.com/office/powerpoint/2010/main" val="19672989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dirty="0"/>
              <a:t>Azacitidine + Venetoclax + Magrolimab in AML</a:t>
            </a:r>
            <a:r>
              <a:rPr lang="en-US" dirty="0"/>
              <a:t>: </a:t>
            </a:r>
            <a:br>
              <a:rPr lang="en-US" dirty="0"/>
            </a:br>
            <a:r>
              <a:rPr lang="en-US" dirty="0"/>
              <a:t>Baseline Characteristics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4" name="Text Box 15">
            <a:extLst>
              <a:ext uri="{FF2B5EF4-FFF2-40B4-BE49-F238E27FC236}">
                <a16:creationId xmlns:a16="http://schemas.microsoft.com/office/drawing/2014/main" id="{390FA3F3-1B4E-0849-8735-DCD2D6DCA6B4}"/>
              </a:ext>
            </a:extLst>
          </p:cNvPr>
          <p:cNvSpPr txBox="1">
            <a:spLocks noChangeArrowheads="1"/>
          </p:cNvSpPr>
          <p:nvPr/>
        </p:nvSpPr>
        <p:spPr bwMode="auto">
          <a:xfrm>
            <a:off x="404433" y="6370566"/>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Daver. ASH 2021. Abstr 371.</a:t>
            </a:r>
            <a:endParaRPr lang="en-US" altLang="en-US" sz="1400" b="0" dirty="0">
              <a:solidFill>
                <a:schemeClr val="bg2"/>
              </a:solidFill>
              <a:latin typeface="Calibri" panose="020F0502020204030204" pitchFamily="34" charset="0"/>
              <a:cs typeface="+mn-cs"/>
            </a:endParaRPr>
          </a:p>
        </p:txBody>
      </p:sp>
      <p:graphicFrame>
        <p:nvGraphicFramePr>
          <p:cNvPr id="10" name="Group 3">
            <a:extLst>
              <a:ext uri="{FF2B5EF4-FFF2-40B4-BE49-F238E27FC236}">
                <a16:creationId xmlns:a16="http://schemas.microsoft.com/office/drawing/2014/main" id="{BFB1EED0-55B3-D445-8D0B-8DF6635F4D76}"/>
              </a:ext>
            </a:extLst>
          </p:cNvPr>
          <p:cNvGraphicFramePr>
            <a:graphicFrameLocks/>
          </p:cNvGraphicFramePr>
          <p:nvPr>
            <p:extLst>
              <p:ext uri="{D42A27DB-BD31-4B8C-83A1-F6EECF244321}">
                <p14:modId xmlns:p14="http://schemas.microsoft.com/office/powerpoint/2010/main" val="1433044997"/>
              </p:ext>
            </p:extLst>
          </p:nvPr>
        </p:nvGraphicFramePr>
        <p:xfrm>
          <a:off x="495300" y="1605412"/>
          <a:ext cx="5785429" cy="4053952"/>
        </p:xfrm>
        <a:graphic>
          <a:graphicData uri="http://schemas.openxmlformats.org/drawingml/2006/table">
            <a:tbl>
              <a:tblPr/>
              <a:tblGrid>
                <a:gridCol w="1738899">
                  <a:extLst>
                    <a:ext uri="{9D8B030D-6E8A-4147-A177-3AD203B41FA5}">
                      <a16:colId xmlns:a16="http://schemas.microsoft.com/office/drawing/2014/main" val="20000"/>
                    </a:ext>
                  </a:extLst>
                </a:gridCol>
                <a:gridCol w="1045717">
                  <a:extLst>
                    <a:ext uri="{9D8B030D-6E8A-4147-A177-3AD203B41FA5}">
                      <a16:colId xmlns:a16="http://schemas.microsoft.com/office/drawing/2014/main" val="20001"/>
                    </a:ext>
                  </a:extLst>
                </a:gridCol>
                <a:gridCol w="897302">
                  <a:extLst>
                    <a:ext uri="{9D8B030D-6E8A-4147-A177-3AD203B41FA5}">
                      <a16:colId xmlns:a16="http://schemas.microsoft.com/office/drawing/2014/main" val="2561665585"/>
                    </a:ext>
                  </a:extLst>
                </a:gridCol>
                <a:gridCol w="1088528">
                  <a:extLst>
                    <a:ext uri="{9D8B030D-6E8A-4147-A177-3AD203B41FA5}">
                      <a16:colId xmlns:a16="http://schemas.microsoft.com/office/drawing/2014/main" val="445149687"/>
                    </a:ext>
                  </a:extLst>
                </a:gridCol>
                <a:gridCol w="1014983">
                  <a:extLst>
                    <a:ext uri="{9D8B030D-6E8A-4147-A177-3AD203B41FA5}">
                      <a16:colId xmlns:a16="http://schemas.microsoft.com/office/drawing/2014/main" val="2502267397"/>
                    </a:ext>
                  </a:extLst>
                </a:gridCol>
              </a:tblGrid>
              <a:tr h="236932">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ND AML (n = 25)</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R/R AML (n = 23)</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1"/>
                  </a:ext>
                </a:extLst>
              </a:tr>
              <a:tr h="343534">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1" u="none" strike="noStrike" cap="none" normalizeH="0" baseline="0" dirty="0">
                          <a:ln>
                            <a:noFill/>
                          </a:ln>
                          <a:solidFill>
                            <a:schemeClr val="tx1"/>
                          </a:solidFill>
                          <a:effectLst/>
                          <a:latin typeface="Calibri" panose="020F0502020204030204" pitchFamily="34" charset="0"/>
                        </a:rPr>
                        <a:t>TP53</a:t>
                      </a:r>
                      <a:r>
                        <a:rPr kumimoji="0" lang="en-US" sz="1400" b="1" i="0" u="none" strike="noStrike" cap="none" normalizeH="0" baseline="0" dirty="0">
                          <a:ln>
                            <a:noFill/>
                          </a:ln>
                          <a:solidFill>
                            <a:schemeClr val="tx1"/>
                          </a:solidFill>
                          <a:effectLst/>
                          <a:latin typeface="Calibri" panose="020F0502020204030204" pitchFamily="34" charset="0"/>
                        </a:rPr>
                        <a:t> Mut (n = 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1" u="none" strike="noStrike" cap="none" normalizeH="0" baseline="0" dirty="0">
                          <a:ln>
                            <a:noFill/>
                          </a:ln>
                          <a:solidFill>
                            <a:schemeClr val="tx1"/>
                          </a:solidFill>
                          <a:effectLst/>
                          <a:latin typeface="Calibri" panose="020F0502020204030204" pitchFamily="34" charset="0"/>
                        </a:rPr>
                        <a:t>TP53</a:t>
                      </a:r>
                      <a:r>
                        <a:rPr kumimoji="0" lang="en-US" sz="1400" b="1" i="0" u="none" strike="noStrike" cap="none" normalizeH="0" baseline="0" dirty="0">
                          <a:ln>
                            <a:noFill/>
                          </a:ln>
                          <a:solidFill>
                            <a:schemeClr val="tx1"/>
                          </a:solidFill>
                          <a:effectLst/>
                          <a:latin typeface="Calibri" panose="020F0502020204030204" pitchFamily="34" charset="0"/>
                        </a:rPr>
                        <a:t> WT (n = 11)</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Ven Naive (n = 8)</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Prior Ven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72514412"/>
                  </a:ext>
                </a:extLst>
              </a:tr>
              <a:tr h="23693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67 </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(46-77)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71 </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(32-82)</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51 </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(28-74)</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70 </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(35-79)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3693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ECOG PS ≥2,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(64)</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(25)</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3657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BM blasts, % </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(range)</a:t>
                      </a:r>
                      <a:endParaRPr kumimoji="0" lang="en-US" sz="1400" b="0" i="1"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37 </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(9-96)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33 </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(16-92)</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29 </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(11-87)</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57 </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(6-85)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75384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AML diagnosis,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De novo</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Secondary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(29)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(55)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(45)</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(50)</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(33)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977822172"/>
                  </a:ext>
                </a:extLst>
              </a:tr>
              <a:tr h="23693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ELN 2017 cytogenetics,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Intermediate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Adverse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(86)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(55)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(45)</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(75)</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(73)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338318083"/>
                  </a:ext>
                </a:extLst>
              </a:tr>
            </a:tbl>
          </a:graphicData>
        </a:graphic>
      </p:graphicFrame>
      <p:graphicFrame>
        <p:nvGraphicFramePr>
          <p:cNvPr id="11" name="Group 3">
            <a:extLst>
              <a:ext uri="{FF2B5EF4-FFF2-40B4-BE49-F238E27FC236}">
                <a16:creationId xmlns:a16="http://schemas.microsoft.com/office/drawing/2014/main" id="{382B08CE-8F49-4D4C-9591-431A463FD662}"/>
              </a:ext>
            </a:extLst>
          </p:cNvPr>
          <p:cNvGraphicFramePr>
            <a:graphicFrameLocks/>
          </p:cNvGraphicFramePr>
          <p:nvPr>
            <p:extLst>
              <p:ext uri="{D42A27DB-BD31-4B8C-83A1-F6EECF244321}">
                <p14:modId xmlns:p14="http://schemas.microsoft.com/office/powerpoint/2010/main" val="3928726165"/>
              </p:ext>
            </p:extLst>
          </p:nvPr>
        </p:nvGraphicFramePr>
        <p:xfrm>
          <a:off x="6456218" y="1605412"/>
          <a:ext cx="5302397" cy="3139504"/>
        </p:xfrm>
        <a:graphic>
          <a:graphicData uri="http://schemas.openxmlformats.org/drawingml/2006/table">
            <a:tbl>
              <a:tblPr/>
              <a:tblGrid>
                <a:gridCol w="1448426">
                  <a:extLst>
                    <a:ext uri="{9D8B030D-6E8A-4147-A177-3AD203B41FA5}">
                      <a16:colId xmlns:a16="http://schemas.microsoft.com/office/drawing/2014/main" val="20000"/>
                    </a:ext>
                  </a:extLst>
                </a:gridCol>
                <a:gridCol w="997649">
                  <a:extLst>
                    <a:ext uri="{9D8B030D-6E8A-4147-A177-3AD203B41FA5}">
                      <a16:colId xmlns:a16="http://schemas.microsoft.com/office/drawing/2014/main" val="20001"/>
                    </a:ext>
                  </a:extLst>
                </a:gridCol>
                <a:gridCol w="930240">
                  <a:extLst>
                    <a:ext uri="{9D8B030D-6E8A-4147-A177-3AD203B41FA5}">
                      <a16:colId xmlns:a16="http://schemas.microsoft.com/office/drawing/2014/main" val="2561665585"/>
                    </a:ext>
                  </a:extLst>
                </a:gridCol>
                <a:gridCol w="997649">
                  <a:extLst>
                    <a:ext uri="{9D8B030D-6E8A-4147-A177-3AD203B41FA5}">
                      <a16:colId xmlns:a16="http://schemas.microsoft.com/office/drawing/2014/main" val="445149687"/>
                    </a:ext>
                  </a:extLst>
                </a:gridCol>
                <a:gridCol w="928433">
                  <a:extLst>
                    <a:ext uri="{9D8B030D-6E8A-4147-A177-3AD203B41FA5}">
                      <a16:colId xmlns:a16="http://schemas.microsoft.com/office/drawing/2014/main" val="2502267397"/>
                    </a:ext>
                  </a:extLst>
                </a:gridCol>
              </a:tblGrid>
              <a:tr h="236932">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ND AML (n = 25)</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R/R AML (n = 23)</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1"/>
                  </a:ext>
                </a:extLst>
              </a:tr>
              <a:tr h="343534">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1" u="none" strike="noStrike" cap="none" normalizeH="0" baseline="0" dirty="0">
                          <a:ln>
                            <a:noFill/>
                          </a:ln>
                          <a:solidFill>
                            <a:schemeClr val="tx1"/>
                          </a:solidFill>
                          <a:effectLst/>
                          <a:latin typeface="Calibri" panose="020F0502020204030204" pitchFamily="34" charset="0"/>
                        </a:rPr>
                        <a:t>TP53</a:t>
                      </a:r>
                      <a:r>
                        <a:rPr kumimoji="0" lang="en-US" sz="1400" b="1" i="0" u="none" strike="noStrike" cap="none" normalizeH="0" baseline="0" dirty="0">
                          <a:ln>
                            <a:noFill/>
                          </a:ln>
                          <a:solidFill>
                            <a:schemeClr val="tx1"/>
                          </a:solidFill>
                          <a:effectLst/>
                          <a:latin typeface="Calibri" panose="020F0502020204030204" pitchFamily="34" charset="0"/>
                        </a:rPr>
                        <a:t> Mut (n = 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1" u="none" strike="noStrike" cap="none" normalizeH="0" baseline="0" dirty="0">
                          <a:ln>
                            <a:noFill/>
                          </a:ln>
                          <a:solidFill>
                            <a:schemeClr val="tx1"/>
                          </a:solidFill>
                          <a:effectLst/>
                          <a:latin typeface="Calibri" panose="020F0502020204030204" pitchFamily="34" charset="0"/>
                        </a:rPr>
                        <a:t>TP53</a:t>
                      </a:r>
                      <a:r>
                        <a:rPr kumimoji="0" lang="en-US" sz="1400" b="1" i="0" u="none" strike="noStrike" cap="none" normalizeH="0" baseline="0" dirty="0">
                          <a:ln>
                            <a:noFill/>
                          </a:ln>
                          <a:solidFill>
                            <a:schemeClr val="tx1"/>
                          </a:solidFill>
                          <a:effectLst/>
                          <a:latin typeface="Calibri" panose="020F0502020204030204" pitchFamily="34" charset="0"/>
                        </a:rPr>
                        <a:t> WT (n = 11)</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Ven Naive (n = 8)</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Prior Ven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72514412"/>
                  </a:ext>
                </a:extLst>
              </a:tr>
              <a:tr h="23693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Mutations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TP53</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IDH1/2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RUNX1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ASXL1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K/NRAS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NPM1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FLT3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(29)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(13)</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(53)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(47)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3693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Prior therapies, n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(1-3)</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0476900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dirty="0"/>
              <a:t>Azacitidine + Venetoclax + Magrolimab in AML</a:t>
            </a:r>
            <a:r>
              <a:rPr lang="en-US" dirty="0"/>
              <a:t>: Efficacy</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0" name="Group 3">
            <a:extLst>
              <a:ext uri="{FF2B5EF4-FFF2-40B4-BE49-F238E27FC236}">
                <a16:creationId xmlns:a16="http://schemas.microsoft.com/office/drawing/2014/main" id="{BFB1EED0-55B3-D445-8D0B-8DF6635F4D76}"/>
              </a:ext>
            </a:extLst>
          </p:cNvPr>
          <p:cNvGraphicFramePr>
            <a:graphicFrameLocks/>
          </p:cNvGraphicFramePr>
          <p:nvPr>
            <p:extLst>
              <p:ext uri="{D42A27DB-BD31-4B8C-83A1-F6EECF244321}">
                <p14:modId xmlns:p14="http://schemas.microsoft.com/office/powerpoint/2010/main" val="1595021278"/>
              </p:ext>
            </p:extLst>
          </p:nvPr>
        </p:nvGraphicFramePr>
        <p:xfrm>
          <a:off x="511972" y="1596172"/>
          <a:ext cx="5449020" cy="3230944"/>
        </p:xfrm>
        <a:graphic>
          <a:graphicData uri="http://schemas.openxmlformats.org/drawingml/2006/table">
            <a:tbl>
              <a:tblPr/>
              <a:tblGrid>
                <a:gridCol w="1345006">
                  <a:extLst>
                    <a:ext uri="{9D8B030D-6E8A-4147-A177-3AD203B41FA5}">
                      <a16:colId xmlns:a16="http://schemas.microsoft.com/office/drawing/2014/main" val="20000"/>
                    </a:ext>
                  </a:extLst>
                </a:gridCol>
                <a:gridCol w="1083722">
                  <a:extLst>
                    <a:ext uri="{9D8B030D-6E8A-4147-A177-3AD203B41FA5}">
                      <a16:colId xmlns:a16="http://schemas.microsoft.com/office/drawing/2014/main" val="20001"/>
                    </a:ext>
                  </a:extLst>
                </a:gridCol>
                <a:gridCol w="1015691">
                  <a:extLst>
                    <a:ext uri="{9D8B030D-6E8A-4147-A177-3AD203B41FA5}">
                      <a16:colId xmlns:a16="http://schemas.microsoft.com/office/drawing/2014/main" val="2561665585"/>
                    </a:ext>
                  </a:extLst>
                </a:gridCol>
                <a:gridCol w="1029390">
                  <a:extLst>
                    <a:ext uri="{9D8B030D-6E8A-4147-A177-3AD203B41FA5}">
                      <a16:colId xmlns:a16="http://schemas.microsoft.com/office/drawing/2014/main" val="445149687"/>
                    </a:ext>
                  </a:extLst>
                </a:gridCol>
                <a:gridCol w="975211">
                  <a:extLst>
                    <a:ext uri="{9D8B030D-6E8A-4147-A177-3AD203B41FA5}">
                      <a16:colId xmlns:a16="http://schemas.microsoft.com/office/drawing/2014/main" val="2502267397"/>
                    </a:ext>
                  </a:extLst>
                </a:gridCol>
              </a:tblGrid>
              <a:tr h="236932">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ND Cohort (n = 25)</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R/R Cohort (n = 23)</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1"/>
                  </a:ext>
                </a:extLst>
              </a:tr>
              <a:tr h="343534">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1" u="none" strike="noStrike" cap="none" normalizeH="0" baseline="0" dirty="0">
                          <a:ln>
                            <a:noFill/>
                          </a:ln>
                          <a:solidFill>
                            <a:schemeClr val="tx1"/>
                          </a:solidFill>
                          <a:effectLst/>
                          <a:latin typeface="Calibri" panose="020F0502020204030204" pitchFamily="34" charset="0"/>
                        </a:rPr>
                        <a:t>TP53</a:t>
                      </a:r>
                      <a:r>
                        <a:rPr kumimoji="0" lang="en-US" sz="1400" b="1" i="0" u="none" strike="noStrike" cap="none" normalizeH="0" baseline="0" dirty="0">
                          <a:ln>
                            <a:noFill/>
                          </a:ln>
                          <a:solidFill>
                            <a:schemeClr val="tx1"/>
                          </a:solidFill>
                          <a:effectLst/>
                          <a:latin typeface="Calibri" panose="020F0502020204030204" pitchFamily="34" charset="0"/>
                        </a:rPr>
                        <a:t> Mut (n = 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1" u="none" strike="noStrike" cap="none" normalizeH="0" baseline="0" dirty="0">
                          <a:ln>
                            <a:noFill/>
                          </a:ln>
                          <a:solidFill>
                            <a:schemeClr val="tx1"/>
                          </a:solidFill>
                          <a:effectLst/>
                          <a:latin typeface="Calibri" panose="020F0502020204030204" pitchFamily="34" charset="0"/>
                        </a:rPr>
                        <a:t>TP53</a:t>
                      </a:r>
                      <a:r>
                        <a:rPr kumimoji="0" lang="en-US" sz="1400" b="1" i="0" u="none" strike="noStrike" cap="none" normalizeH="0" baseline="0" dirty="0">
                          <a:ln>
                            <a:noFill/>
                          </a:ln>
                          <a:solidFill>
                            <a:schemeClr val="tx1"/>
                          </a:solidFill>
                          <a:effectLst/>
                          <a:latin typeface="Calibri" panose="020F0502020204030204" pitchFamily="34" charset="0"/>
                        </a:rPr>
                        <a:t> WT (n = 11)</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Ven Naive (n = 8)</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Prior Ven (n = 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72514412"/>
                  </a:ext>
                </a:extLst>
              </a:tr>
              <a:tr h="23693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ORR,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CR/CRi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CRi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MLFS/PR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(86)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(64)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(64)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(91)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(64)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(9)</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(75)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(63)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(38)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(13)</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3657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MRD neg,* n/N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5/9 (55)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4/9 (45)</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2/6 (33)</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3657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CCyR, n/N (%)</a:t>
                      </a:r>
                      <a:endParaRPr kumimoji="0" lang="en-US" sz="1400" b="0" i="1"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4/9 (44)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5/6 (83)</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3/5 (60)</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3657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NR,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(25)</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977822172"/>
                  </a:ext>
                </a:extLst>
              </a:tr>
            </a:tbl>
          </a:graphicData>
        </a:graphic>
      </p:graphicFrame>
      <p:sp>
        <p:nvSpPr>
          <p:cNvPr id="11" name="TextBox 10">
            <a:extLst>
              <a:ext uri="{FF2B5EF4-FFF2-40B4-BE49-F238E27FC236}">
                <a16:creationId xmlns:a16="http://schemas.microsoft.com/office/drawing/2014/main" id="{F147BAE9-EF6B-3544-8DD7-5EF4B3FF2D1B}"/>
              </a:ext>
            </a:extLst>
          </p:cNvPr>
          <p:cNvSpPr txBox="1"/>
          <p:nvPr/>
        </p:nvSpPr>
        <p:spPr bwMode="auto">
          <a:xfrm>
            <a:off x="511972" y="4804539"/>
            <a:ext cx="18703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*By flow cytometry.</a:t>
            </a:r>
          </a:p>
        </p:txBody>
      </p:sp>
      <p:graphicFrame>
        <p:nvGraphicFramePr>
          <p:cNvPr id="13" name="Group 3">
            <a:extLst>
              <a:ext uri="{FF2B5EF4-FFF2-40B4-BE49-F238E27FC236}">
                <a16:creationId xmlns:a16="http://schemas.microsoft.com/office/drawing/2014/main" id="{5A6BF37A-3363-7A4C-88EF-284C2330FCAA}"/>
              </a:ext>
            </a:extLst>
          </p:cNvPr>
          <p:cNvGraphicFramePr>
            <a:graphicFrameLocks/>
          </p:cNvGraphicFramePr>
          <p:nvPr>
            <p:extLst>
              <p:ext uri="{D42A27DB-BD31-4B8C-83A1-F6EECF244321}">
                <p14:modId xmlns:p14="http://schemas.microsoft.com/office/powerpoint/2010/main" val="1584921857"/>
              </p:ext>
            </p:extLst>
          </p:nvPr>
        </p:nvGraphicFramePr>
        <p:xfrm>
          <a:off x="6309593" y="1597433"/>
          <a:ext cx="5449020" cy="4572112"/>
        </p:xfrm>
        <a:graphic>
          <a:graphicData uri="http://schemas.openxmlformats.org/drawingml/2006/table">
            <a:tbl>
              <a:tblPr/>
              <a:tblGrid>
                <a:gridCol w="1345006">
                  <a:extLst>
                    <a:ext uri="{9D8B030D-6E8A-4147-A177-3AD203B41FA5}">
                      <a16:colId xmlns:a16="http://schemas.microsoft.com/office/drawing/2014/main" val="20000"/>
                    </a:ext>
                  </a:extLst>
                </a:gridCol>
                <a:gridCol w="1083722">
                  <a:extLst>
                    <a:ext uri="{9D8B030D-6E8A-4147-A177-3AD203B41FA5}">
                      <a16:colId xmlns:a16="http://schemas.microsoft.com/office/drawing/2014/main" val="20001"/>
                    </a:ext>
                  </a:extLst>
                </a:gridCol>
                <a:gridCol w="1015691">
                  <a:extLst>
                    <a:ext uri="{9D8B030D-6E8A-4147-A177-3AD203B41FA5}">
                      <a16:colId xmlns:a16="http://schemas.microsoft.com/office/drawing/2014/main" val="2561665585"/>
                    </a:ext>
                  </a:extLst>
                </a:gridCol>
                <a:gridCol w="1029390">
                  <a:extLst>
                    <a:ext uri="{9D8B030D-6E8A-4147-A177-3AD203B41FA5}">
                      <a16:colId xmlns:a16="http://schemas.microsoft.com/office/drawing/2014/main" val="445149687"/>
                    </a:ext>
                  </a:extLst>
                </a:gridCol>
                <a:gridCol w="975211">
                  <a:extLst>
                    <a:ext uri="{9D8B030D-6E8A-4147-A177-3AD203B41FA5}">
                      <a16:colId xmlns:a16="http://schemas.microsoft.com/office/drawing/2014/main" val="2502267397"/>
                    </a:ext>
                  </a:extLst>
                </a:gridCol>
              </a:tblGrid>
              <a:tr h="236932">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ND Cohort (n = 25)</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R/R Cohort (n = 23)</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1"/>
                  </a:ext>
                </a:extLst>
              </a:tr>
              <a:tr h="343534">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1" u="none" strike="noStrike" cap="none" normalizeH="0" baseline="0" dirty="0">
                          <a:ln>
                            <a:noFill/>
                          </a:ln>
                          <a:solidFill>
                            <a:schemeClr val="tx1"/>
                          </a:solidFill>
                          <a:effectLst/>
                          <a:latin typeface="Calibri" panose="020F0502020204030204" pitchFamily="34" charset="0"/>
                        </a:rPr>
                        <a:t>TP53</a:t>
                      </a:r>
                      <a:r>
                        <a:rPr kumimoji="0" lang="en-US" sz="1400" b="1" i="0" u="none" strike="noStrike" cap="none" normalizeH="0" baseline="0" dirty="0">
                          <a:ln>
                            <a:noFill/>
                          </a:ln>
                          <a:solidFill>
                            <a:schemeClr val="tx1"/>
                          </a:solidFill>
                          <a:effectLst/>
                          <a:latin typeface="Calibri" panose="020F0502020204030204" pitchFamily="34" charset="0"/>
                        </a:rPr>
                        <a:t> Mut (n = 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1" u="none" strike="noStrike" cap="none" normalizeH="0" baseline="0" dirty="0">
                          <a:ln>
                            <a:noFill/>
                          </a:ln>
                          <a:solidFill>
                            <a:schemeClr val="tx1"/>
                          </a:solidFill>
                          <a:effectLst/>
                          <a:latin typeface="Calibri" panose="020F0502020204030204" pitchFamily="34" charset="0"/>
                        </a:rPr>
                        <a:t>TP53</a:t>
                      </a:r>
                      <a:r>
                        <a:rPr kumimoji="0" lang="en-US" sz="1400" b="1" i="0" u="none" strike="noStrike" cap="none" normalizeH="0" baseline="0" dirty="0">
                          <a:ln>
                            <a:noFill/>
                          </a:ln>
                          <a:solidFill>
                            <a:schemeClr val="tx1"/>
                          </a:solidFill>
                          <a:effectLst/>
                          <a:latin typeface="Calibri" panose="020F0502020204030204" pitchFamily="34" charset="0"/>
                        </a:rPr>
                        <a:t> WT (n = 11)</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Ven Naive (n = 8)</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Prior Ven (n = 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72514412"/>
                  </a:ext>
                </a:extLst>
              </a:tr>
              <a:tr h="23693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mTT1R, mo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0.7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(0.6-1.9)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(0.7-1.5)</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(0.6-4.1)</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3657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mTTBR, mo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(0.7-3.2)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(0.7-2.9)</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(1.0-4.1)</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3657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 time to ANC &gt;500, </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d (range)</a:t>
                      </a:r>
                      <a:endParaRPr kumimoji="0" lang="en-US" sz="1400" b="0" i="1"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28 (20-41)</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Not reported</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3657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 time to plts &gt;50,000, </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d (range)</a:t>
                      </a:r>
                      <a:endParaRPr kumimoji="0" lang="en-US" sz="1400" b="0" i="1"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24 (18-41)</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Not reported</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977822172"/>
                  </a:ext>
                </a:extLst>
              </a:tr>
              <a:tr h="40923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8-wk mortality,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(13)</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72640004"/>
                  </a:ext>
                </a:extLst>
              </a:tr>
              <a:tr h="3657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6-mo DoR,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80</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Not reported</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453098234"/>
                  </a:ext>
                </a:extLst>
              </a:tr>
              <a:tr h="3657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6-mo OS,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81</a:t>
                      </a: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Not reported</a:t>
                      </a: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504730536"/>
                  </a:ext>
                </a:extLst>
              </a:tr>
            </a:tbl>
          </a:graphicData>
        </a:graphic>
      </p:graphicFrame>
      <p:sp>
        <p:nvSpPr>
          <p:cNvPr id="15" name="Content Placeholder 4">
            <a:extLst>
              <a:ext uri="{FF2B5EF4-FFF2-40B4-BE49-F238E27FC236}">
                <a16:creationId xmlns:a16="http://schemas.microsoft.com/office/drawing/2014/main" id="{E11F5C27-D5A5-5C4B-86D3-573D17ADE11B}"/>
              </a:ext>
            </a:extLst>
          </p:cNvPr>
          <p:cNvSpPr>
            <a:spLocks noGrp="1"/>
          </p:cNvSpPr>
          <p:nvPr>
            <p:ph idx="1"/>
          </p:nvPr>
        </p:nvSpPr>
        <p:spPr>
          <a:xfrm>
            <a:off x="571420" y="5180859"/>
            <a:ext cx="5348595" cy="1029442"/>
          </a:xfrm>
        </p:spPr>
        <p:txBody>
          <a:bodyPr/>
          <a:lstStyle/>
          <a:p>
            <a:pPr>
              <a:spcBef>
                <a:spcPts val="600"/>
              </a:spcBef>
              <a:spcAft>
                <a:spcPts val="300"/>
              </a:spcAft>
            </a:pPr>
            <a:r>
              <a:rPr lang="en-US" sz="1800" dirty="0"/>
              <a:t>TP53 VAF from baseline in evaluable patients</a:t>
            </a:r>
          </a:p>
          <a:p>
            <a:pPr lvl="1">
              <a:spcBef>
                <a:spcPts val="600"/>
              </a:spcBef>
              <a:spcAft>
                <a:spcPts val="300"/>
              </a:spcAft>
            </a:pPr>
            <a:r>
              <a:rPr lang="en-US" sz="1600" dirty="0"/>
              <a:t>Significant reduction with CR/CRi (</a:t>
            </a:r>
            <a:r>
              <a:rPr lang="en-US" sz="1600" i="1" dirty="0"/>
              <a:t>P</a:t>
            </a:r>
            <a:r>
              <a:rPr lang="en-US" sz="1600" dirty="0"/>
              <a:t> = .013) </a:t>
            </a:r>
          </a:p>
          <a:p>
            <a:pPr lvl="1">
              <a:spcBef>
                <a:spcPts val="600"/>
              </a:spcBef>
              <a:spcAft>
                <a:spcPts val="300"/>
              </a:spcAft>
            </a:pPr>
            <a:r>
              <a:rPr lang="en-US" sz="1600" dirty="0"/>
              <a:t>No significant reduction with MLFS/PR/NR (</a:t>
            </a:r>
            <a:r>
              <a:rPr lang="en-US" sz="1600" i="1" dirty="0"/>
              <a:t>P</a:t>
            </a:r>
            <a:r>
              <a:rPr lang="en-US" sz="1600" dirty="0"/>
              <a:t> = .407)</a:t>
            </a:r>
          </a:p>
        </p:txBody>
      </p:sp>
      <p:sp>
        <p:nvSpPr>
          <p:cNvPr id="12" name="Text Box 15">
            <a:extLst>
              <a:ext uri="{FF2B5EF4-FFF2-40B4-BE49-F238E27FC236}">
                <a16:creationId xmlns:a16="http://schemas.microsoft.com/office/drawing/2014/main" id="{6017BD0B-D46B-49CC-8826-AD057B05A2ED}"/>
              </a:ext>
            </a:extLst>
          </p:cNvPr>
          <p:cNvSpPr txBox="1">
            <a:spLocks noChangeArrowheads="1"/>
          </p:cNvSpPr>
          <p:nvPr/>
        </p:nvSpPr>
        <p:spPr bwMode="auto">
          <a:xfrm>
            <a:off x="404433" y="6370566"/>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Daver. ASH 2021. Abstr 371.</a:t>
            </a:r>
            <a:endParaRPr lang="en-US" altLang="en-US" sz="1400" b="0" dirty="0">
              <a:solidFill>
                <a:schemeClr val="bg2"/>
              </a:solidFill>
              <a:latin typeface="Calibri" panose="020F0502020204030204" pitchFamily="34" charset="0"/>
              <a:cs typeface="+mn-cs"/>
            </a:endParaRPr>
          </a:p>
        </p:txBody>
      </p:sp>
    </p:spTree>
    <p:extLst>
      <p:ext uri="{BB962C8B-B14F-4D97-AF65-F5344CB8AC3E}">
        <p14:creationId xmlns:p14="http://schemas.microsoft.com/office/powerpoint/2010/main" val="15221438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dirty="0"/>
              <a:t>Azacitidine + Venetoclax + Magrolimab in AML</a:t>
            </a:r>
            <a:r>
              <a:rPr lang="en-US" dirty="0"/>
              <a:t>: </a:t>
            </a:r>
            <a:br>
              <a:rPr lang="en-US" dirty="0"/>
            </a:br>
            <a:r>
              <a:rPr lang="en-US" dirty="0"/>
              <a:t>Select Treatment-Emergent AEs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1" name="Table 10">
            <a:extLst>
              <a:ext uri="{FF2B5EF4-FFF2-40B4-BE49-F238E27FC236}">
                <a16:creationId xmlns:a16="http://schemas.microsoft.com/office/drawing/2014/main" id="{14CB0628-60A6-5740-A3FC-0B3B623C0FC8}"/>
              </a:ext>
            </a:extLst>
          </p:cNvPr>
          <p:cNvGraphicFramePr>
            <a:graphicFrameLocks noGrp="1"/>
          </p:cNvGraphicFramePr>
          <p:nvPr>
            <p:extLst>
              <p:ext uri="{D42A27DB-BD31-4B8C-83A1-F6EECF244321}">
                <p14:modId xmlns:p14="http://schemas.microsoft.com/office/powerpoint/2010/main" val="3027397446"/>
              </p:ext>
            </p:extLst>
          </p:nvPr>
        </p:nvGraphicFramePr>
        <p:xfrm>
          <a:off x="512064" y="1601122"/>
          <a:ext cx="5348410" cy="4468091"/>
        </p:xfrm>
        <a:graphic>
          <a:graphicData uri="http://schemas.openxmlformats.org/drawingml/2006/table">
            <a:tbl>
              <a:tblPr firstRow="1" bandRow="1">
                <a:tableStyleId>{F5AB1C69-6EDB-4FF4-983F-18BD219EF322}</a:tableStyleId>
              </a:tblPr>
              <a:tblGrid>
                <a:gridCol w="2785318">
                  <a:extLst>
                    <a:ext uri="{9D8B030D-6E8A-4147-A177-3AD203B41FA5}">
                      <a16:colId xmlns:a16="http://schemas.microsoft.com/office/drawing/2014/main" val="4230268532"/>
                    </a:ext>
                  </a:extLst>
                </a:gridCol>
                <a:gridCol w="1302327">
                  <a:extLst>
                    <a:ext uri="{9D8B030D-6E8A-4147-A177-3AD203B41FA5}">
                      <a16:colId xmlns:a16="http://schemas.microsoft.com/office/drawing/2014/main" val="1471845447"/>
                    </a:ext>
                  </a:extLst>
                </a:gridCol>
                <a:gridCol w="1260765">
                  <a:extLst>
                    <a:ext uri="{9D8B030D-6E8A-4147-A177-3AD203B41FA5}">
                      <a16:colId xmlns:a16="http://schemas.microsoft.com/office/drawing/2014/main" val="971768868"/>
                    </a:ext>
                  </a:extLst>
                </a:gridCol>
              </a:tblGrid>
              <a:tr h="444731">
                <a:tc>
                  <a:txBody>
                    <a:bodyPr/>
                    <a:lstStyle/>
                    <a:p>
                      <a:r>
                        <a:rPr lang="en-US" sz="1600" dirty="0">
                          <a:latin typeface="Calibri" panose="020F0502020204030204" pitchFamily="34" charset="0"/>
                          <a:cs typeface="Calibri" panose="020F0502020204030204" pitchFamily="34" charset="0"/>
                        </a:rPr>
                        <a:t>AE, n (%)*</a:t>
                      </a:r>
                    </a:p>
                  </a:txBody>
                  <a:tcPr marL="121920" marR="121920" marT="60960" marB="6096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600" dirty="0">
                          <a:latin typeface="Calibri" panose="020F0502020204030204" pitchFamily="34" charset="0"/>
                          <a:cs typeface="Calibri" panose="020F0502020204030204" pitchFamily="34" charset="0"/>
                        </a:rPr>
                        <a:t>Grade 1/2</a:t>
                      </a:r>
                    </a:p>
                  </a:txBody>
                  <a:tcPr marL="121920" marR="121920" marT="60960" marB="6096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600" dirty="0">
                          <a:latin typeface="Calibri" panose="020F0502020204030204" pitchFamily="34" charset="0"/>
                          <a:cs typeface="Calibri" panose="020F0502020204030204" pitchFamily="34" charset="0"/>
                        </a:rPr>
                        <a:t>Grade 3/4</a:t>
                      </a:r>
                    </a:p>
                  </a:txBody>
                  <a:tcPr marL="121920" marR="121920" marT="60960" marB="6096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621750658"/>
                  </a:ext>
                </a:extLst>
              </a:tr>
              <a:tr h="365760">
                <a:tc>
                  <a:txBody>
                    <a:bodyPr/>
                    <a:lstStyle/>
                    <a:p>
                      <a:r>
                        <a:rPr lang="en-US" sz="1600" b="0" dirty="0">
                          <a:solidFill>
                            <a:schemeClr val="bg1"/>
                          </a:solidFill>
                          <a:latin typeface="Calibri" panose="020F0502020204030204" pitchFamily="34" charset="0"/>
                          <a:cs typeface="Calibri" panose="020F0502020204030204" pitchFamily="34" charset="0"/>
                        </a:rPr>
                        <a:t>Febrile neutropenia</a:t>
                      </a:r>
                      <a:endParaRPr lang="en-US" sz="1600" dirty="0">
                        <a:solidFill>
                          <a:schemeClr val="bg1"/>
                        </a:solidFill>
                        <a:latin typeface="Calibri" panose="020F0502020204030204" pitchFamily="34" charset="0"/>
                        <a:cs typeface="Calibri" panose="020F0502020204030204" pitchFamily="34" charset="0"/>
                      </a:endParaRPr>
                    </a:p>
                  </a:txBody>
                  <a:tcPr marL="121920" marR="121920" marT="60960" marB="6096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a:t>
                      </a:r>
                    </a:p>
                  </a:txBody>
                  <a:tcPr marL="121920" marR="121920" marT="60960" marB="6096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18 (38)</a:t>
                      </a:r>
                    </a:p>
                  </a:txBody>
                  <a:tcPr marL="121920" marR="121920" marT="60960" marB="6096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263773154"/>
                  </a:ext>
                </a:extLst>
              </a:tr>
              <a:tr h="365760">
                <a:tc>
                  <a:txBody>
                    <a:bodyPr/>
                    <a:lstStyle/>
                    <a:p>
                      <a:r>
                        <a:rPr lang="en-US" sz="1600" dirty="0">
                          <a:solidFill>
                            <a:schemeClr val="bg1"/>
                          </a:solidFill>
                          <a:latin typeface="Calibri" panose="020F0502020204030204" pitchFamily="34" charset="0"/>
                          <a:cs typeface="Calibri" panose="020F0502020204030204" pitchFamily="34" charset="0"/>
                        </a:rPr>
                        <a:t>Lung infection</a:t>
                      </a:r>
                    </a:p>
                  </a:txBody>
                  <a:tcPr marL="121920" marR="121920" marT="60960" marB="6096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3 (6)</a:t>
                      </a:r>
                    </a:p>
                  </a:txBody>
                  <a:tcPr marL="121920" marR="121920" marT="60960" marB="6096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15 (31)</a:t>
                      </a:r>
                    </a:p>
                  </a:txBody>
                  <a:tcPr marL="121920" marR="121920" marT="60960" marB="6096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880219419"/>
                  </a:ext>
                </a:extLst>
              </a:tr>
              <a:tr h="365760">
                <a:tc>
                  <a:txBody>
                    <a:bodyPr/>
                    <a:lstStyle/>
                    <a:p>
                      <a:r>
                        <a:rPr lang="en-US" sz="1600" b="0" dirty="0">
                          <a:solidFill>
                            <a:schemeClr val="bg1"/>
                          </a:solidFill>
                          <a:latin typeface="Calibri" panose="020F0502020204030204" pitchFamily="34" charset="0"/>
                          <a:cs typeface="Calibri" panose="020F0502020204030204" pitchFamily="34" charset="0"/>
                        </a:rPr>
                        <a:t>Bilirubin increased</a:t>
                      </a:r>
                      <a:endParaRPr lang="en-US" sz="1600" dirty="0">
                        <a:solidFill>
                          <a:schemeClr val="bg1"/>
                        </a:solidFill>
                        <a:latin typeface="Calibri" panose="020F0502020204030204" pitchFamily="34" charset="0"/>
                        <a:cs typeface="Calibri" panose="020F0502020204030204" pitchFamily="34" charset="0"/>
                      </a:endParaRP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20 (42)</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5 (10)</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994886251"/>
                  </a:ext>
                </a:extLst>
              </a:tr>
              <a:tr h="365760">
                <a:tc>
                  <a:txBody>
                    <a:bodyPr/>
                    <a:lstStyle/>
                    <a:p>
                      <a:r>
                        <a:rPr lang="en-US" sz="1600" b="0" dirty="0">
                          <a:solidFill>
                            <a:schemeClr val="bg1"/>
                          </a:solidFill>
                          <a:latin typeface="Calibri" panose="020F0502020204030204" pitchFamily="34" charset="0"/>
                          <a:cs typeface="Calibri" panose="020F0502020204030204" pitchFamily="34" charset="0"/>
                        </a:rPr>
                        <a:t>Hypokalemia</a:t>
                      </a:r>
                      <a:endParaRPr lang="en-US" sz="1600" dirty="0">
                        <a:solidFill>
                          <a:schemeClr val="bg1"/>
                        </a:solidFill>
                        <a:latin typeface="Calibri" panose="020F0502020204030204" pitchFamily="34" charset="0"/>
                        <a:cs typeface="Calibri" panose="020F0502020204030204" pitchFamily="34" charset="0"/>
                      </a:endParaRP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22 (46)</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4 (8)</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095203446"/>
                  </a:ext>
                </a:extLst>
              </a:tr>
              <a:tr h="365760">
                <a:tc>
                  <a:txBody>
                    <a:bodyPr/>
                    <a:lstStyle/>
                    <a:p>
                      <a:r>
                        <a:rPr lang="en-US" sz="1600" b="0" dirty="0">
                          <a:solidFill>
                            <a:schemeClr val="bg1"/>
                          </a:solidFill>
                          <a:latin typeface="Calibri" panose="020F0502020204030204" pitchFamily="34" charset="0"/>
                          <a:cs typeface="Calibri" panose="020F0502020204030204" pitchFamily="34" charset="0"/>
                        </a:rPr>
                        <a:t>Hypotension</a:t>
                      </a:r>
                      <a:endParaRPr lang="en-US" sz="1600" dirty="0">
                        <a:solidFill>
                          <a:schemeClr val="bg1"/>
                        </a:solidFill>
                        <a:latin typeface="Calibri" panose="020F0502020204030204" pitchFamily="34" charset="0"/>
                        <a:cs typeface="Calibri" panose="020F0502020204030204" pitchFamily="34" charset="0"/>
                      </a:endParaRP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14 (29)</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4 (8)</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563348239"/>
                  </a:ext>
                </a:extLst>
              </a:tr>
              <a:tr h="335280">
                <a:tc>
                  <a:txBody>
                    <a:bodyPr/>
                    <a:lstStyle/>
                    <a:p>
                      <a:r>
                        <a:rPr lang="en-US" sz="1600" b="0" dirty="0">
                          <a:solidFill>
                            <a:schemeClr val="bg1"/>
                          </a:solidFill>
                          <a:latin typeface="Calibri" panose="020F0502020204030204" pitchFamily="34" charset="0"/>
                          <a:cs typeface="Calibri" panose="020F0502020204030204" pitchFamily="34" charset="0"/>
                        </a:rPr>
                        <a:t>Skin infection</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2 (4)</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4 (8)</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563348035"/>
                  </a:ext>
                </a:extLst>
              </a:tr>
              <a:tr h="335280">
                <a:tc>
                  <a:txBody>
                    <a:bodyPr/>
                    <a:lstStyle/>
                    <a:p>
                      <a:r>
                        <a:rPr lang="en-US" sz="1600" b="0" dirty="0">
                          <a:solidFill>
                            <a:schemeClr val="bg1"/>
                          </a:solidFill>
                          <a:latin typeface="Calibri" panose="020F0502020204030204" pitchFamily="34" charset="0"/>
                          <a:cs typeface="Calibri" panose="020F0502020204030204" pitchFamily="34" charset="0"/>
                        </a:rPr>
                        <a:t>ALT increased</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16 (33)</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3 (6)</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787706012"/>
                  </a:ext>
                </a:extLst>
              </a:tr>
              <a:tr h="335280">
                <a:tc>
                  <a:txBody>
                    <a:bodyPr/>
                    <a:lstStyle/>
                    <a:p>
                      <a:r>
                        <a:rPr lang="en-US" sz="1600" b="0" dirty="0">
                          <a:solidFill>
                            <a:schemeClr val="bg1"/>
                          </a:solidFill>
                          <a:latin typeface="Calibri" panose="020F0502020204030204" pitchFamily="34" charset="0"/>
                          <a:cs typeface="Calibri" panose="020F0502020204030204" pitchFamily="34" charset="0"/>
                        </a:rPr>
                        <a:t>Infections and infestations</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4 (8)</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3 (6)</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384213204"/>
                  </a:ext>
                </a:extLst>
              </a:tr>
              <a:tr h="335280">
                <a:tc>
                  <a:txBody>
                    <a:bodyPr/>
                    <a:lstStyle/>
                    <a:p>
                      <a:r>
                        <a:rPr lang="en-US" sz="1600" b="0" dirty="0">
                          <a:solidFill>
                            <a:schemeClr val="bg1"/>
                          </a:solidFill>
                          <a:latin typeface="Calibri" panose="020F0502020204030204" pitchFamily="34" charset="0"/>
                          <a:cs typeface="Calibri" panose="020F0502020204030204" pitchFamily="34" charset="0"/>
                        </a:rPr>
                        <a:t>Sepsis</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3 (6)</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657215605"/>
                  </a:ext>
                </a:extLst>
              </a:tr>
              <a:tr h="335280">
                <a:tc>
                  <a:txBody>
                    <a:bodyPr/>
                    <a:lstStyle/>
                    <a:p>
                      <a:r>
                        <a:rPr lang="en-US" sz="1600" b="0" dirty="0">
                          <a:solidFill>
                            <a:schemeClr val="bg1"/>
                          </a:solidFill>
                          <a:latin typeface="Calibri" panose="020F0502020204030204" pitchFamily="34" charset="0"/>
                          <a:cs typeface="Calibri" panose="020F0502020204030204" pitchFamily="34" charset="0"/>
                        </a:rPr>
                        <a:t>Fatigue</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17 (35)</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2 (4)</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472617311"/>
                  </a:ext>
                </a:extLst>
              </a:tr>
              <a:tr h="335280">
                <a:tc>
                  <a:txBody>
                    <a:bodyPr/>
                    <a:lstStyle/>
                    <a:p>
                      <a:r>
                        <a:rPr lang="en-US" sz="1600" b="0" dirty="0">
                          <a:solidFill>
                            <a:schemeClr val="bg1"/>
                          </a:solidFill>
                          <a:latin typeface="Calibri" panose="020F0502020204030204" pitchFamily="34" charset="0"/>
                          <a:cs typeface="Calibri" panose="020F0502020204030204" pitchFamily="34" charset="0"/>
                        </a:rPr>
                        <a:t>Back pain</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12 (25)</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2 (4)</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580452936"/>
                  </a:ext>
                </a:extLst>
              </a:tr>
            </a:tbl>
          </a:graphicData>
        </a:graphic>
      </p:graphicFrame>
      <p:graphicFrame>
        <p:nvGraphicFramePr>
          <p:cNvPr id="16" name="Table 15">
            <a:extLst>
              <a:ext uri="{FF2B5EF4-FFF2-40B4-BE49-F238E27FC236}">
                <a16:creationId xmlns:a16="http://schemas.microsoft.com/office/drawing/2014/main" id="{B3DB60DA-D036-AC4E-80CE-D88B9A36EC5D}"/>
              </a:ext>
            </a:extLst>
          </p:cNvPr>
          <p:cNvGraphicFramePr>
            <a:graphicFrameLocks noGrp="1"/>
          </p:cNvGraphicFramePr>
          <p:nvPr>
            <p:extLst>
              <p:ext uri="{D42A27DB-BD31-4B8C-83A1-F6EECF244321}">
                <p14:modId xmlns:p14="http://schemas.microsoft.com/office/powerpoint/2010/main" val="2952853977"/>
              </p:ext>
            </p:extLst>
          </p:nvPr>
        </p:nvGraphicFramePr>
        <p:xfrm>
          <a:off x="6133793" y="1595098"/>
          <a:ext cx="5348410" cy="1907771"/>
        </p:xfrm>
        <a:graphic>
          <a:graphicData uri="http://schemas.openxmlformats.org/drawingml/2006/table">
            <a:tbl>
              <a:tblPr firstRow="1" bandRow="1">
                <a:tableStyleId>{F5AB1C69-6EDB-4FF4-983F-18BD219EF322}</a:tableStyleId>
              </a:tblPr>
              <a:tblGrid>
                <a:gridCol w="2785318">
                  <a:extLst>
                    <a:ext uri="{9D8B030D-6E8A-4147-A177-3AD203B41FA5}">
                      <a16:colId xmlns:a16="http://schemas.microsoft.com/office/drawing/2014/main" val="4230268532"/>
                    </a:ext>
                  </a:extLst>
                </a:gridCol>
                <a:gridCol w="1302327">
                  <a:extLst>
                    <a:ext uri="{9D8B030D-6E8A-4147-A177-3AD203B41FA5}">
                      <a16:colId xmlns:a16="http://schemas.microsoft.com/office/drawing/2014/main" val="1471845447"/>
                    </a:ext>
                  </a:extLst>
                </a:gridCol>
                <a:gridCol w="1260765">
                  <a:extLst>
                    <a:ext uri="{9D8B030D-6E8A-4147-A177-3AD203B41FA5}">
                      <a16:colId xmlns:a16="http://schemas.microsoft.com/office/drawing/2014/main" val="971768868"/>
                    </a:ext>
                  </a:extLst>
                </a:gridCol>
              </a:tblGrid>
              <a:tr h="444731">
                <a:tc>
                  <a:txBody>
                    <a:bodyPr/>
                    <a:lstStyle/>
                    <a:p>
                      <a:r>
                        <a:rPr lang="en-US" sz="1600" dirty="0">
                          <a:latin typeface="Calibri" panose="020F0502020204030204" pitchFamily="34" charset="0"/>
                          <a:cs typeface="Calibri" panose="020F0502020204030204" pitchFamily="34" charset="0"/>
                        </a:rPr>
                        <a:t>AE, n (%)</a:t>
                      </a:r>
                    </a:p>
                  </a:txBody>
                  <a:tcPr marL="121920" marR="121920" marT="60960" marB="6096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600" dirty="0">
                          <a:latin typeface="Calibri" panose="020F0502020204030204" pitchFamily="34" charset="0"/>
                          <a:cs typeface="Calibri" panose="020F0502020204030204" pitchFamily="34" charset="0"/>
                        </a:rPr>
                        <a:t>Grade 1/2</a:t>
                      </a:r>
                    </a:p>
                  </a:txBody>
                  <a:tcPr marL="121920" marR="121920" marT="60960" marB="6096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tc>
                  <a:txBody>
                    <a:bodyPr/>
                    <a:lstStyle/>
                    <a:p>
                      <a:pPr algn="ctr"/>
                      <a:r>
                        <a:rPr lang="en-US" sz="1600" dirty="0">
                          <a:latin typeface="Calibri" panose="020F0502020204030204" pitchFamily="34" charset="0"/>
                          <a:cs typeface="Calibri" panose="020F0502020204030204" pitchFamily="34" charset="0"/>
                        </a:rPr>
                        <a:t>Grade 3/4</a:t>
                      </a:r>
                    </a:p>
                  </a:txBody>
                  <a:tcPr marL="121920" marR="121920" marT="60960" marB="6096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621750658"/>
                  </a:ext>
                </a:extLst>
              </a:tr>
              <a:tr h="365760">
                <a:tc>
                  <a:txBody>
                    <a:bodyPr/>
                    <a:lstStyle/>
                    <a:p>
                      <a:r>
                        <a:rPr lang="en-US" sz="1600" b="0" dirty="0">
                          <a:solidFill>
                            <a:schemeClr val="bg1"/>
                          </a:solidFill>
                          <a:latin typeface="Calibri" panose="020F0502020204030204" pitchFamily="34" charset="0"/>
                          <a:cs typeface="Calibri" panose="020F0502020204030204" pitchFamily="34" charset="0"/>
                        </a:rPr>
                        <a:t>Hyperglycemia</a:t>
                      </a:r>
                    </a:p>
                  </a:txBody>
                  <a:tcPr marL="121920" marR="121920" marT="60960" marB="6096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5 (10)</a:t>
                      </a:r>
                    </a:p>
                  </a:txBody>
                  <a:tcPr marL="121920" marR="121920" marT="60960" marB="6096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2 (4)</a:t>
                      </a:r>
                    </a:p>
                  </a:txBody>
                  <a:tcPr marL="121920" marR="121920" marT="60960" marB="6096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263773154"/>
                  </a:ext>
                </a:extLst>
              </a:tr>
              <a:tr h="365760">
                <a:tc>
                  <a:txBody>
                    <a:bodyPr/>
                    <a:lstStyle/>
                    <a:p>
                      <a:r>
                        <a:rPr lang="en-US" sz="1600" dirty="0">
                          <a:solidFill>
                            <a:schemeClr val="bg1"/>
                          </a:solidFill>
                          <a:latin typeface="Calibri" panose="020F0502020204030204" pitchFamily="34" charset="0"/>
                          <a:cs typeface="Calibri" panose="020F0502020204030204" pitchFamily="34" charset="0"/>
                        </a:rPr>
                        <a:t>Hematuria</a:t>
                      </a:r>
                    </a:p>
                  </a:txBody>
                  <a:tcPr marL="121920" marR="121920" marT="60960" marB="6096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1 (2)</a:t>
                      </a:r>
                    </a:p>
                  </a:txBody>
                  <a:tcPr marL="121920" marR="121920" marT="60960" marB="6096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2 (4)</a:t>
                      </a:r>
                    </a:p>
                  </a:txBody>
                  <a:tcPr marL="121920" marR="121920" marT="60960" marB="60960">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880219419"/>
                  </a:ext>
                </a:extLst>
              </a:tr>
              <a:tr h="365760">
                <a:tc>
                  <a:txBody>
                    <a:bodyPr/>
                    <a:lstStyle/>
                    <a:p>
                      <a:r>
                        <a:rPr lang="en-US" sz="1600" b="0" dirty="0">
                          <a:solidFill>
                            <a:schemeClr val="bg1"/>
                          </a:solidFill>
                          <a:latin typeface="Calibri" panose="020F0502020204030204" pitchFamily="34" charset="0"/>
                          <a:cs typeface="Calibri" panose="020F0502020204030204" pitchFamily="34" charset="0"/>
                        </a:rPr>
                        <a:t>Spinal cord compression</a:t>
                      </a:r>
                      <a:endParaRPr lang="en-US" sz="1600" dirty="0">
                        <a:solidFill>
                          <a:schemeClr val="bg1"/>
                        </a:solidFill>
                        <a:latin typeface="Calibri" panose="020F0502020204030204" pitchFamily="34" charset="0"/>
                        <a:cs typeface="Calibri" panose="020F0502020204030204" pitchFamily="34" charset="0"/>
                      </a:endParaRP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2 (4)</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994886251"/>
                  </a:ext>
                </a:extLst>
              </a:tr>
              <a:tr h="365760">
                <a:tc>
                  <a:txBody>
                    <a:bodyPr/>
                    <a:lstStyle/>
                    <a:p>
                      <a:r>
                        <a:rPr lang="en-US" sz="1600" b="0" dirty="0">
                          <a:solidFill>
                            <a:schemeClr val="bg1"/>
                          </a:solidFill>
                          <a:latin typeface="Calibri" panose="020F0502020204030204" pitchFamily="34" charset="0"/>
                          <a:cs typeface="Calibri" panose="020F0502020204030204" pitchFamily="34" charset="0"/>
                        </a:rPr>
                        <a:t>Medical procedure</a:t>
                      </a:r>
                      <a:endParaRPr lang="en-US" sz="1600" dirty="0">
                        <a:solidFill>
                          <a:schemeClr val="bg1"/>
                        </a:solidFill>
                        <a:latin typeface="Calibri" panose="020F0502020204030204" pitchFamily="34" charset="0"/>
                        <a:cs typeface="Calibri" panose="020F0502020204030204" pitchFamily="34" charset="0"/>
                      </a:endParaRP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latin typeface="Calibri" panose="020F0502020204030204" pitchFamily="34" charset="0"/>
                          <a:cs typeface="Calibri" panose="020F0502020204030204" pitchFamily="34" charset="0"/>
                        </a:rPr>
                        <a:t>2 (4)</a:t>
                      </a:r>
                    </a:p>
                  </a:txBody>
                  <a:tcPr marL="121920" marR="121920" marT="60960" marB="6096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095203446"/>
                  </a:ext>
                </a:extLst>
              </a:tr>
            </a:tbl>
          </a:graphicData>
        </a:graphic>
      </p:graphicFrame>
      <p:sp>
        <p:nvSpPr>
          <p:cNvPr id="17" name="Content Placeholder 4">
            <a:extLst>
              <a:ext uri="{FF2B5EF4-FFF2-40B4-BE49-F238E27FC236}">
                <a16:creationId xmlns:a16="http://schemas.microsoft.com/office/drawing/2014/main" id="{0BA462F9-8EE8-584D-A5D5-2E80F2E7D7FA}"/>
              </a:ext>
            </a:extLst>
          </p:cNvPr>
          <p:cNvSpPr>
            <a:spLocks noGrp="1"/>
          </p:cNvSpPr>
          <p:nvPr>
            <p:ph idx="1"/>
          </p:nvPr>
        </p:nvSpPr>
        <p:spPr>
          <a:xfrm>
            <a:off x="6133792" y="3548465"/>
            <a:ext cx="5348595" cy="2733352"/>
          </a:xfrm>
        </p:spPr>
        <p:txBody>
          <a:bodyPr/>
          <a:lstStyle/>
          <a:p>
            <a:pPr>
              <a:spcBef>
                <a:spcPts val="600"/>
              </a:spcBef>
              <a:spcAft>
                <a:spcPts val="300"/>
              </a:spcAft>
            </a:pPr>
            <a:r>
              <a:rPr lang="en-US" sz="1800" dirty="0"/>
              <a:t>No study discontinuations due to TRAEs</a:t>
            </a:r>
          </a:p>
          <a:p>
            <a:pPr>
              <a:spcBef>
                <a:spcPts val="600"/>
              </a:spcBef>
              <a:spcAft>
                <a:spcPts val="300"/>
              </a:spcAft>
            </a:pPr>
            <a:r>
              <a:rPr lang="en-US" sz="1800" dirty="0"/>
              <a:t>3 (6%) grade 1/2 infusion-related reactions; mitigated with dexa before subsequent doses</a:t>
            </a:r>
          </a:p>
          <a:p>
            <a:pPr>
              <a:spcBef>
                <a:spcPts val="600"/>
              </a:spcBef>
              <a:spcAft>
                <a:spcPts val="300"/>
              </a:spcAft>
            </a:pPr>
            <a:r>
              <a:rPr lang="en-US" sz="1800" dirty="0"/>
              <a:t>Hemoglobin dropped after first and second doses of magrolimab; manageable with close monitoring</a:t>
            </a:r>
          </a:p>
          <a:p>
            <a:pPr>
              <a:spcBef>
                <a:spcPts val="600"/>
              </a:spcBef>
              <a:spcAft>
                <a:spcPts val="300"/>
              </a:spcAft>
            </a:pPr>
            <a:r>
              <a:rPr lang="en-US" sz="1800" dirty="0"/>
              <a:t>2 (4%) increased bilirubin; frequently indirect and tracked with anemia</a:t>
            </a:r>
          </a:p>
          <a:p>
            <a:pPr>
              <a:spcBef>
                <a:spcPts val="600"/>
              </a:spcBef>
              <a:spcAft>
                <a:spcPts val="300"/>
              </a:spcAft>
            </a:pPr>
            <a:r>
              <a:rPr lang="en-US" sz="1800" dirty="0"/>
              <a:t>No immune-related AEs documented</a:t>
            </a:r>
          </a:p>
        </p:txBody>
      </p:sp>
      <p:sp>
        <p:nvSpPr>
          <p:cNvPr id="12" name="Text Box 15">
            <a:extLst>
              <a:ext uri="{FF2B5EF4-FFF2-40B4-BE49-F238E27FC236}">
                <a16:creationId xmlns:a16="http://schemas.microsoft.com/office/drawing/2014/main" id="{FBA65101-102E-4264-8228-365A8E04C7BB}"/>
              </a:ext>
            </a:extLst>
          </p:cNvPr>
          <p:cNvSpPr txBox="1">
            <a:spLocks noChangeArrowheads="1"/>
          </p:cNvSpPr>
          <p:nvPr/>
        </p:nvSpPr>
        <p:spPr bwMode="auto">
          <a:xfrm>
            <a:off x="512064" y="6071989"/>
            <a:ext cx="7853362" cy="307777"/>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400" b="0" spc="-10" dirty="0">
                <a:solidFill>
                  <a:schemeClr val="bg1"/>
                </a:solidFill>
                <a:latin typeface="Calibri" panose="020F0502020204030204" pitchFamily="34" charset="0"/>
              </a:rPr>
              <a:t>*TEAEs for which grade 3/4 events occurred in ≥4% of patients are shown.</a:t>
            </a:r>
            <a:endParaRPr lang="en-US" altLang="en-US" sz="1600" b="0" dirty="0">
              <a:solidFill>
                <a:schemeClr val="bg1"/>
              </a:solidFill>
              <a:latin typeface="Calibri" panose="020F0502020204030204" pitchFamily="34" charset="0"/>
              <a:cs typeface="+mn-cs"/>
            </a:endParaRPr>
          </a:p>
        </p:txBody>
      </p:sp>
      <p:sp>
        <p:nvSpPr>
          <p:cNvPr id="13" name="Text Box 15">
            <a:extLst>
              <a:ext uri="{FF2B5EF4-FFF2-40B4-BE49-F238E27FC236}">
                <a16:creationId xmlns:a16="http://schemas.microsoft.com/office/drawing/2014/main" id="{D9F5B137-4629-49DA-B488-55FC6ED9CE48}"/>
              </a:ext>
            </a:extLst>
          </p:cNvPr>
          <p:cNvSpPr txBox="1">
            <a:spLocks noChangeArrowheads="1"/>
          </p:cNvSpPr>
          <p:nvPr/>
        </p:nvSpPr>
        <p:spPr bwMode="auto">
          <a:xfrm>
            <a:off x="404433" y="6370566"/>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Daver. ASH 2021. Abstr 371.</a:t>
            </a:r>
            <a:endParaRPr lang="en-US" altLang="en-US" sz="1400" b="0" dirty="0">
              <a:solidFill>
                <a:schemeClr val="bg2"/>
              </a:solidFill>
              <a:latin typeface="Calibri" panose="020F0502020204030204" pitchFamily="34" charset="0"/>
              <a:cs typeface="+mn-cs"/>
            </a:endParaRPr>
          </a:p>
        </p:txBody>
      </p:sp>
    </p:spTree>
    <p:extLst>
      <p:ext uri="{BB962C8B-B14F-4D97-AF65-F5344CB8AC3E}">
        <p14:creationId xmlns:p14="http://schemas.microsoft.com/office/powerpoint/2010/main" val="9736094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dirty="0"/>
              <a:t>Azacitidine + Venetoclax + Magrolimab in AML: Investigators’ </a:t>
            </a:r>
            <a:r>
              <a:rPr lang="en-US" dirty="0"/>
              <a:t>Conclusions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0" name="Content Placeholder 2">
            <a:extLst>
              <a:ext uri="{FF2B5EF4-FFF2-40B4-BE49-F238E27FC236}">
                <a16:creationId xmlns:a16="http://schemas.microsoft.com/office/drawing/2014/main" id="{4E47B534-8A4B-4D33-840C-2D29FA589FEE}"/>
              </a:ext>
            </a:extLst>
          </p:cNvPr>
          <p:cNvSpPr>
            <a:spLocks noGrp="1"/>
          </p:cNvSpPr>
          <p:nvPr>
            <p:ph idx="1"/>
          </p:nvPr>
        </p:nvSpPr>
        <p:spPr>
          <a:xfrm>
            <a:off x="604675" y="1513047"/>
            <a:ext cx="11276738" cy="4650686"/>
          </a:xfrm>
        </p:spPr>
        <p:txBody>
          <a:bodyPr/>
          <a:lstStyle/>
          <a:p>
            <a:r>
              <a:rPr lang="en-US" sz="2200" dirty="0"/>
              <a:t>Combination of azacitidine, venetoclax, and magrolimab was associated with a tolerable </a:t>
            </a:r>
            <a:br>
              <a:rPr lang="en-US" sz="2200" dirty="0"/>
            </a:br>
            <a:r>
              <a:rPr lang="en-US" sz="2200" dirty="0"/>
              <a:t>safety profile in patients with ND or R/R AML</a:t>
            </a:r>
          </a:p>
          <a:p>
            <a:pPr lvl="1"/>
            <a:r>
              <a:rPr lang="en-US" sz="2000" dirty="0"/>
              <a:t>Hemoglobin levels should be closely monitored after the first 2 doses of magrolimab</a:t>
            </a:r>
          </a:p>
          <a:p>
            <a:r>
              <a:rPr lang="en-US" sz="2200" dirty="0"/>
              <a:t>As frontline therapy, the combination demonstrated encouraging response rates regardless of </a:t>
            </a:r>
            <a:r>
              <a:rPr lang="en-US" sz="2200" i="1" dirty="0"/>
              <a:t>TP53</a:t>
            </a:r>
            <a:r>
              <a:rPr lang="en-US" sz="2200" dirty="0"/>
              <a:t> mutation status with no mortality at 8 wk</a:t>
            </a:r>
          </a:p>
          <a:p>
            <a:pPr lvl="1"/>
            <a:r>
              <a:rPr lang="en-US" sz="2000" i="1" dirty="0"/>
              <a:t>TP53 </a:t>
            </a:r>
            <a:r>
              <a:rPr lang="en-US" sz="2000" dirty="0"/>
              <a:t>mutated: 64% (CR); 86% (ORR)</a:t>
            </a:r>
          </a:p>
          <a:p>
            <a:pPr lvl="1"/>
            <a:r>
              <a:rPr lang="en-US" sz="2000" i="1" dirty="0"/>
              <a:t>TP53 </a:t>
            </a:r>
            <a:r>
              <a:rPr lang="en-US" sz="2000" dirty="0"/>
              <a:t>WT: 64% (CR); 100% (ORR)</a:t>
            </a:r>
          </a:p>
          <a:p>
            <a:r>
              <a:rPr lang="en-US" sz="2200" dirty="0"/>
              <a:t>In R/R AML, the CR/CRi rates were higher among venetoclax-naive patients (63%) vs those with prior venetoclax exposure (20%)</a:t>
            </a:r>
          </a:p>
          <a:p>
            <a:r>
              <a:rPr lang="en-US" sz="2200" dirty="0"/>
              <a:t>2 phase III trials of magrolimab combinations are ongoing/planned: ENHANCE-2 </a:t>
            </a:r>
            <a:br>
              <a:rPr lang="en-US" sz="2200" dirty="0"/>
            </a:br>
            <a:r>
              <a:rPr lang="en-US" sz="2200" dirty="0"/>
              <a:t>(for ND patients with </a:t>
            </a:r>
            <a:r>
              <a:rPr lang="en-US" sz="2200" i="1" dirty="0"/>
              <a:t>TP53</a:t>
            </a:r>
            <a:r>
              <a:rPr lang="en-US" sz="2200" dirty="0"/>
              <a:t>-mutated AML) and ENHANCE-3 (for older/unfit patients with AML)</a:t>
            </a:r>
          </a:p>
        </p:txBody>
      </p:sp>
      <p:sp>
        <p:nvSpPr>
          <p:cNvPr id="11" name="Text Box 15">
            <a:extLst>
              <a:ext uri="{FF2B5EF4-FFF2-40B4-BE49-F238E27FC236}">
                <a16:creationId xmlns:a16="http://schemas.microsoft.com/office/drawing/2014/main" id="{90177E54-A364-4C31-8321-2A067B1AA70F}"/>
              </a:ext>
            </a:extLst>
          </p:cNvPr>
          <p:cNvSpPr txBox="1">
            <a:spLocks noChangeArrowheads="1"/>
          </p:cNvSpPr>
          <p:nvPr/>
        </p:nvSpPr>
        <p:spPr bwMode="auto">
          <a:xfrm>
            <a:off x="404433" y="6370566"/>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Daver. ASH 2021. Abstr 371.</a:t>
            </a:r>
            <a:endParaRPr lang="en-US" altLang="en-US" sz="1400" b="0" dirty="0">
              <a:solidFill>
                <a:schemeClr val="bg2"/>
              </a:solidFill>
              <a:latin typeface="Calibri" panose="020F0502020204030204" pitchFamily="34" charset="0"/>
              <a:cs typeface="+mn-cs"/>
            </a:endParaRPr>
          </a:p>
        </p:txBody>
      </p:sp>
    </p:spTree>
    <p:extLst>
      <p:ext uri="{BB962C8B-B14F-4D97-AF65-F5344CB8AC3E}">
        <p14:creationId xmlns:p14="http://schemas.microsoft.com/office/powerpoint/2010/main" val="328035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r>
              <a:rPr lang="en-US" dirty="0">
                <a:solidFill>
                  <a:srgbClr val="E1471D"/>
                </a:solidFill>
                <a:hlinkClick r:id="rId3"/>
              </a:rPr>
              <a:t>clinicaloptions.com/oncology</a:t>
            </a:r>
            <a:endParaRPr lang="en-US" u="sng" dirty="0">
              <a:solidFill>
                <a:srgbClr val="E1471D"/>
              </a:solidFill>
            </a:endParaRPr>
          </a:p>
          <a:p>
            <a:endParaRPr lang="en-US" dirty="0"/>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ASH 2021!</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
        <p:nvSpPr>
          <p:cNvPr id="2" name="Content Placeholder 1">
            <a:extLst>
              <a:ext uri="{FF2B5EF4-FFF2-40B4-BE49-F238E27FC236}">
                <a16:creationId xmlns:a16="http://schemas.microsoft.com/office/drawing/2014/main" id="{9B341F70-966F-4AE0-9891-86B5E504500D}"/>
              </a:ext>
            </a:extLst>
          </p:cNvPr>
          <p:cNvSpPr>
            <a:spLocks noGrp="1"/>
          </p:cNvSpPr>
          <p:nvPr>
            <p:ph sz="quarter" idx="10"/>
          </p:nvPr>
        </p:nvSpPr>
        <p:spPr/>
        <p:txBody>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Short slideset summaries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and </a:t>
            </a: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additional CME-certified analyses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with expert faculty </a:t>
            </a:r>
            <a:b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commentary on key studies in:</a:t>
            </a:r>
          </a:p>
          <a:p>
            <a:pPr marL="342900" indent="-342900">
              <a:spcBef>
                <a:spcPts val="600"/>
              </a:spcBef>
              <a:spcAft>
                <a:spcPts val="0"/>
              </a:spcAft>
              <a:buFont typeface="Wingdings" pitchFamily="2" charset="2"/>
              <a:buChar char="§"/>
              <a:defRPr/>
            </a:pPr>
            <a:r>
              <a:rPr lang="en-US" sz="2000" b="0" dirty="0">
                <a:solidFill>
                  <a:schemeClr val="bg1"/>
                </a:solidFill>
              </a:rPr>
              <a:t>Acute and chronic leukemias </a:t>
            </a:r>
          </a:p>
          <a:p>
            <a:pPr marL="342900" indent="-342900">
              <a:spcBef>
                <a:spcPts val="600"/>
              </a:spcBef>
              <a:spcAft>
                <a:spcPts val="0"/>
              </a:spcAft>
              <a:buFont typeface="Wingdings" pitchFamily="2" charset="2"/>
              <a:buChar char="§"/>
              <a:defRPr/>
            </a:pPr>
            <a:r>
              <a:rPr lang="en-US" sz="2000" b="0" dirty="0">
                <a:solidFill>
                  <a:schemeClr val="bg1"/>
                </a:solidFill>
              </a:rPr>
              <a:t>Lymphomas and chronic lymphocytic leukemia</a:t>
            </a:r>
          </a:p>
          <a:p>
            <a:pPr marL="342900" indent="-342900">
              <a:spcBef>
                <a:spcPts val="600"/>
              </a:spcBef>
              <a:spcAft>
                <a:spcPts val="0"/>
              </a:spcAft>
              <a:buFont typeface="Wingdings" pitchFamily="2" charset="2"/>
              <a:buChar char="§"/>
              <a:defRPr/>
            </a:pPr>
            <a:r>
              <a:rPr lang="en-US" sz="2000" b="0" dirty="0">
                <a:solidFill>
                  <a:schemeClr val="bg1"/>
                </a:solidFill>
              </a:rPr>
              <a:t>Myelodysplastic syndromes and myeloproliferative neoplasms</a:t>
            </a:r>
          </a:p>
          <a:p>
            <a:pPr marL="342900" indent="-342900">
              <a:spcBef>
                <a:spcPts val="600"/>
              </a:spcBef>
              <a:spcAft>
                <a:spcPts val="0"/>
              </a:spcAft>
              <a:buFont typeface="Wingdings" pitchFamily="2" charset="2"/>
              <a:buChar char="§"/>
              <a:defRPr/>
            </a:pPr>
            <a:r>
              <a:rPr lang="en-US" sz="2000" b="0" dirty="0">
                <a:solidFill>
                  <a:schemeClr val="bg1"/>
                </a:solidFill>
              </a:rPr>
              <a:t>Myeloma</a:t>
            </a:r>
          </a:p>
          <a:p>
            <a:pPr marL="342900" indent="-342900">
              <a:spcBef>
                <a:spcPts val="600"/>
              </a:spcBef>
              <a:spcAft>
                <a:spcPts val="0"/>
              </a:spcAft>
              <a:buFont typeface="Wingdings" pitchFamily="2" charset="2"/>
              <a:buChar char="§"/>
              <a:defRPr/>
            </a:pPr>
            <a:r>
              <a:rPr lang="en-US" sz="2000" b="0" dirty="0">
                <a:solidFill>
                  <a:schemeClr val="bg1"/>
                </a:solidFill>
              </a:rPr>
              <a:t>Nonmalignant hematology</a:t>
            </a:r>
          </a:p>
          <a:p>
            <a:endParaRPr lang="en-US"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28575">
          <a:solidFill>
            <a:schemeClr val="bg1"/>
          </a:solidFill>
          <a:round/>
          <a:headEnd/>
          <a:tailEnd/>
        </a:ln>
        <a:extLst>
          <a:ext uri="{909E8E84-426E-40DD-AFC4-6F175D3DCCD1}">
            <a14:hiddenFill xmlns:a14="http://schemas.microsoft.com/office/drawing/2010/main">
              <a:noFill/>
            </a14:hiddenFill>
          </a:ext>
        </a:extLst>
      </a:spPr>
      <a:bodyPr/>
      <a:lstStyle>
        <a:defPPr algn="l">
          <a:defRPr>
            <a:solidFill>
              <a:schemeClr val="bg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1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3.xml><?xml version="1.0" encoding="utf-8"?>
<a:theme xmlns:a="http://schemas.openxmlformats.org/drawingml/2006/main" name="2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28575">
          <a:solidFill>
            <a:schemeClr val="accent1"/>
          </a:solidFill>
          <a:miter lim="800000"/>
          <a:headEnd/>
          <a:tailEnd/>
        </a:ln>
        <a:extLst>
          <a:ext uri="{909E8E84-426E-40DD-AFC4-6F175D3DCCD1}">
            <a14:hiddenFill xmlns:a14="http://schemas.microsoft.com/office/drawing/2010/main">
              <a:noFill/>
            </a14:hiddenFill>
          </a:ext>
        </a:extLst>
      </a:spPr>
      <a:bodyPr rtlCol="0" anchor="ctr"/>
      <a:lstStyle>
        <a:defPPr algn="ctr">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4.xml><?xml version="1.0" encoding="utf-8"?>
<a:theme xmlns:a="http://schemas.openxmlformats.org/drawingml/2006/main" name="3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5.xml><?xml version="1.0" encoding="utf-8"?>
<a:theme xmlns:a="http://schemas.openxmlformats.org/drawingml/2006/main" name="4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LongProperties xmlns="http://schemas.microsoft.com/office/2006/metadata/longProperties"/>
</file>

<file path=customXml/item4.xml><?xml version="1.0" encoding="utf-8"?>
<ct:contentTypeSchema xmlns:ct="http://schemas.microsoft.com/office/2006/metadata/contentType" xmlns:ma="http://schemas.microsoft.com/office/2006/metadata/properties/metaAttributes" ct:_="" ma:_="" ma:contentTypeName="Document" ma:contentTypeID="0x010100994A892AEA2E464AADD006D8F770012A" ma:contentTypeVersion="1" ma:contentTypeDescription="Create a new document." ma:contentTypeScope="" ma:versionID="434855e834577d99a44985c839d986c9">
  <xsd:schema xmlns:xsd="http://www.w3.org/2001/XMLSchema" xmlns:xs="http://www.w3.org/2001/XMLSchema" xmlns:p="http://schemas.microsoft.com/office/2006/metadata/properties" xmlns:ns2="d54cbe69-32bd-412a-b004-9152f949605e" xmlns:ns3="f90f1a74-2b4e-4134-bc89-6eb5369fdbe9" targetNamespace="http://schemas.microsoft.com/office/2006/metadata/properties" ma:root="true" ma:fieldsID="1586b115a476c99c4b7367954d0eee08" ns2:_="" ns3:_="">
    <xsd:import namespace="d54cbe69-32bd-412a-b004-9152f949605e"/>
    <xsd:import namespace="f90f1a74-2b4e-4134-bc89-6eb5369fdbe9"/>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f90f1a74-2b4e-4134-bc89-6eb5369fdbe9"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56M7VY3CDVN5-678397169-2</_dlc_DocId>
    <_dlc_DocIdUrl xmlns="d54cbe69-32bd-412a-b004-9152f949605e">
      <Url>https://intranet.clinicaloptions.com/mews/oncology/ONC_2021_ASH_CF_(PRP4549)/LEUK_371_Daver/_layouts/15/DocIdRedir.aspx?ID=56M7VY3CDVN5-678397169-2</Url>
      <Description>56M7VY3CDVN5-678397169-2</Description>
    </_dlc_DocIdUrl>
    <Document_x0020_Category xmlns="f90f1a74-2b4e-4134-bc89-6eb5369fdbe9">Conference Capsule Slides</Document_x0020_Category>
  </documentManagement>
</p:properties>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CB552622-AD77-4F98-B4C8-1F642D7FA076}">
  <ds:schemaRefs>
    <ds:schemaRef ds:uri="http://schemas.microsoft.com/sharepoint/events"/>
  </ds:schemaRefs>
</ds:datastoreItem>
</file>

<file path=customXml/itemProps3.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4.xml><?xml version="1.0" encoding="utf-8"?>
<ds:datastoreItem xmlns:ds="http://schemas.openxmlformats.org/officeDocument/2006/customXml" ds:itemID="{0B5F445C-3A66-44C7-8B4B-C29BAA18BE1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f90f1a74-2b4e-4134-bc89-6eb5369fdbe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5.xml><?xml version="1.0" encoding="utf-8"?>
<ds:datastoreItem xmlns:ds="http://schemas.openxmlformats.org/officeDocument/2006/customXml" ds:itemID="{5BA55BC3-5A03-47C2-8EC3-D964C3B5E779}">
  <ds:schemaRefs>
    <ds:schemaRef ds:uri="http://purl.org/dc/elements/1.1/"/>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schemas.microsoft.com/office/2006/metadata/properties"/>
    <ds:schemaRef ds:uri="d54cbe69-32bd-412a-b004-9152f949605e"/>
    <ds:schemaRef ds:uri="f90f1a74-2b4e-4134-bc89-6eb5369fdbe9"/>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7652</TotalTime>
  <Words>2296</Words>
  <Application>Microsoft Office PowerPoint</Application>
  <PresentationFormat>Widescreen</PresentationFormat>
  <Paragraphs>343</Paragraphs>
  <Slides>9</Slides>
  <Notes>9</Notes>
  <HiddenSlides>0</HiddenSlides>
  <MMClips>0</MMClips>
  <ScaleCrop>false</ScaleCrop>
  <HeadingPairs>
    <vt:vector size="6" baseType="variant">
      <vt:variant>
        <vt:lpstr>Fonts Used</vt:lpstr>
      </vt:variant>
      <vt:variant>
        <vt:i4>4</vt:i4>
      </vt:variant>
      <vt:variant>
        <vt:lpstr>Theme</vt:lpstr>
      </vt:variant>
      <vt:variant>
        <vt:i4>5</vt:i4>
      </vt:variant>
      <vt:variant>
        <vt:lpstr>Slide Titles</vt:lpstr>
      </vt:variant>
      <vt:variant>
        <vt:i4>9</vt:i4>
      </vt:variant>
    </vt:vector>
  </HeadingPairs>
  <TitlesOfParts>
    <vt:vector size="18" baseType="lpstr">
      <vt:lpstr>Arial</vt:lpstr>
      <vt:lpstr>Calibri</vt:lpstr>
      <vt:lpstr>Times</vt:lpstr>
      <vt:lpstr>Wingdings</vt:lpstr>
      <vt:lpstr>2017_HTAA_Diabetes</vt:lpstr>
      <vt:lpstr>1_2017_HTAA_Diabetes</vt:lpstr>
      <vt:lpstr>2_2017_HTAA_Diabetes</vt:lpstr>
      <vt:lpstr>3_2017_HTAA_Diabetes</vt:lpstr>
      <vt:lpstr>4_2017_HTAA_Diabetes</vt:lpstr>
      <vt:lpstr>Combination Therapy With Azacitidine, Venetoclax, and Magrolimab in Newly Diagnosed and Relapsed/Refractory AML</vt:lpstr>
      <vt:lpstr>About These Slides</vt:lpstr>
      <vt:lpstr>Azacitidine + Venetoclax + Magrolimab in AML: Background</vt:lpstr>
      <vt:lpstr>Azacitidine + Venetoclax + Magrolimab in AML:  Study Design</vt:lpstr>
      <vt:lpstr>Azacitidine + Venetoclax + Magrolimab in AML:  Baseline Characteristics</vt:lpstr>
      <vt:lpstr>Azacitidine + Venetoclax + Magrolimab in AML: Efficacy</vt:lpstr>
      <vt:lpstr>Azacitidine + Venetoclax + Magrolimab in AML:  Select Treatment-Emergent AEs</vt:lpstr>
      <vt:lpstr>Azacitidine + Venetoclax + Magrolimab in AML: Investigators’ Conclusions</vt:lpstr>
      <vt:lpstr>Go Online for More CCO  Coverage of ASH 2021!</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Combination Therapy With Azacitidine, Venetoclax, and Magrolimab in Newly Diagnosed and Relapsed/Refractory AML</dc:title>
  <dc:creator>Preferred User</dc:creator>
  <cp:lastModifiedBy>Jessica Buckley</cp:lastModifiedBy>
  <cp:revision>654</cp:revision>
  <cp:lastPrinted>2016-09-26T20:21:49Z</cp:lastPrinted>
  <dcterms:created xsi:type="dcterms:W3CDTF">2005-05-27T15:08:01Z</dcterms:created>
  <dcterms:modified xsi:type="dcterms:W3CDTF">2021-12-21T20:00:53Z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d5f03d9d-a148-4ddb-aef4-50d6de940f41</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0x010100994A892AEA2E464AADD006D8F770012A</vt:lpwstr>
  </property>
</Properties>
</file>