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62" r:id="rId13"/>
    <p:sldId id="563" r:id="rId14"/>
    <p:sldId id="564" r:id="rId15"/>
    <p:sldId id="565" r:id="rId16"/>
    <p:sldId id="566"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6"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addelynne Parker" initials="MP" lastIdx="10" clrIdx="16">
    <p:extLst>
      <p:ext uri="{19B8F6BF-5375-455C-9EA6-DF929625EA0E}">
        <p15:presenceInfo xmlns:p15="http://schemas.microsoft.com/office/powerpoint/2012/main" userId="Maddelynne Parker" providerId="None"/>
      </p:ext>
    </p:extLst>
  </p:cmAuthor>
  <p:cmAuthor id="18" name="kbrandt@clinicaloptions.com" initials="k" lastIdx="9" clrIdx="17">
    <p:extLst>
      <p:ext uri="{19B8F6BF-5375-455C-9EA6-DF929625EA0E}">
        <p15:presenceInfo xmlns:p15="http://schemas.microsoft.com/office/powerpoint/2012/main" userId="kbrandt@clinicaloptions.com" providerId="None"/>
      </p:ext>
    </p:extLst>
  </p:cmAuthor>
  <p:cmAuthor id="19" name="CLINICALOPTIONS\krosenthal" initials="C" lastIdx="2" clrIdx="18">
    <p:extLst>
      <p:ext uri="{19B8F6BF-5375-455C-9EA6-DF929625EA0E}">
        <p15:presenceInfo xmlns:p15="http://schemas.microsoft.com/office/powerpoint/2012/main" userId="CLINICALOPTIONS\krosentha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 id="21" name="Andrea Boecler" initials="AB" lastIdx="1"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827701-0C0E-4E34-ACE9-61A479DD58C8}" v="29" dt="2023-12-11T13:29:22.70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8559" autoAdjust="0"/>
  </p:normalViewPr>
  <p:slideViewPr>
    <p:cSldViewPr snapToGrid="0">
      <p:cViewPr varScale="1">
        <p:scale>
          <a:sx n="86" d="100"/>
          <a:sy n="86" d="100"/>
        </p:scale>
        <p:origin x="876" y="56"/>
      </p:cViewPr>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NHL, non-Hodgkin lymphoma; OS, overall survival; PFS, progression-free survival; PTCL, peripheral T-cell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821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ALCL, anaplastic large cell lymphoma; ATL, adult T-cell Lymphoma/leukemia; BICR, blinded independent central review; CR, complete response; DoCR, duration of complete response; DoR, duration of response; ECOG, Eastern Cooperative Oncology Group; ORR, objective response rate; OS, overall survival; PFS, progression-free survival; PR rate, partial response; PS, performance status; R/R, relapsed/refractory; PTCL, peripheral T-cell lymphoma;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94205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AITL, angioimmunoblastic T-cell lymphoma; ALCL, anaplastic large cell lymphoma; ECOG, Eastern Cooperative Oncology Group; FTL, follicular T-cell lymphoma; HCT, hematopoetic stem cell transplant; MEITL, monomorphic epitheliotropic intestinal T-cell lymphoma; NOS, not otherwise specified; PCAECTCL, primary cutaneous CD8+ aggressive </a:t>
            </a:r>
            <a:r>
              <a:rPr lang="en-US" b="0" i="1" dirty="0" err="1"/>
              <a:t>epidermotropic</a:t>
            </a:r>
            <a:r>
              <a:rPr lang="en-US" b="0" i="1" dirty="0"/>
              <a:t> cytotoxic T-cell lymphoma; PCGTL, primary cutaneous gamma delta T-cell lymphoma; PS, performance status; PTCL, peripheral T-cell lymphoma; TCL, T-cell lymphoma; TFH, T follicular helper.</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537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CMR, complete metabolic response; HCT, hematopoietic stem cell transplant; ORR, objective response rate; PMR, partial metabolic response; PR, partial response;</a:t>
            </a:r>
            <a:r>
              <a:rPr lang="en-US" b="0" i="1" dirty="0"/>
              <a:t> PTCL, peripheral T-cell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85703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NE, not evaluable; OS, overall survival; PFS, progression-free survival; </a:t>
            </a:r>
            <a:r>
              <a:rPr lang="en-US" b="0" i="1" dirty="0"/>
              <a:t>PTCL, peripheral T-cell lymphoma; </a:t>
            </a:r>
            <a:r>
              <a:rPr lang="en-US" i="1" dirty="0"/>
              <a:t>TTR, time to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91775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AITL, angioimmunoblastic T-cell lymphoma; ALCL, anaplastic large cell lymphoma; CR, complete response; CMR, complete metabolic response; NOS, not otherwise specified; ORR, objective response rate; PR, partial response; PMR, partial metabolic response; PTCL, peripheral T-cell lymphoma; TFH, T follicular helper.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81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PTCL, peripheral T-cell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2362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G-CSF, granulocyte colony stimulating factor; PTCL, peripheral T-cell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88183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HCT, hematopoetic stem cell transplant; ORR, objective response rate; PTCL, peripheral T-cell lymphoma; R/R, relapsed/refractory;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16444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VALENTINE-PTCL01: Primary Results of Phase II Trial of Valemetostat Tosylate in Patients With Relapsed/Refractory Peripheral T-Cell Lymphomas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39638" cy="4650686"/>
          </a:xfrm>
        </p:spPr>
        <p:txBody>
          <a:bodyPr/>
          <a:lstStyle/>
          <a:p>
            <a:r>
              <a:rPr lang="en-US" altLang="en-US" sz="2400" dirty="0"/>
              <a:t>~10% of NHLs in Western countries and ~30% of NHLs in Eastern Asia are PTCL</a:t>
            </a:r>
            <a:r>
              <a:rPr lang="en-US" altLang="en-US" sz="2400" baseline="30000" dirty="0"/>
              <a:t>1,2</a:t>
            </a:r>
            <a:r>
              <a:rPr lang="en-US" altLang="en-US" sz="2400" dirty="0"/>
              <a:t> </a:t>
            </a:r>
          </a:p>
          <a:p>
            <a:pPr lvl="1"/>
            <a:r>
              <a:rPr lang="en-US" altLang="en-US" sz="2200" dirty="0"/>
              <a:t>PTCL is an aggressive disease with poor outcomes—unfavorable OS and PFS rates</a:t>
            </a:r>
            <a:r>
              <a:rPr lang="en-US" altLang="en-US" sz="2200" baseline="30000" dirty="0"/>
              <a:t>3</a:t>
            </a:r>
            <a:endParaRPr lang="en-US" altLang="en-US" sz="2200" dirty="0"/>
          </a:p>
          <a:p>
            <a:r>
              <a:rPr lang="en-US" altLang="en-US" sz="2400" dirty="0"/>
              <a:t>EZH2 overexpression is responsible for the development and progression of many cancers, including hematologic malignancies</a:t>
            </a:r>
            <a:r>
              <a:rPr lang="en-US" altLang="en-US" sz="2400" baseline="30000" dirty="0"/>
              <a:t>4</a:t>
            </a:r>
            <a:endParaRPr lang="en-US" altLang="en-US" sz="2400" dirty="0"/>
          </a:p>
          <a:p>
            <a:pPr lvl="1"/>
            <a:r>
              <a:rPr lang="en-US" altLang="en-US" sz="2200" dirty="0"/>
              <a:t>Mutations in </a:t>
            </a:r>
            <a:r>
              <a:rPr lang="en-US" altLang="en-US" sz="2200" i="1" dirty="0"/>
              <a:t>EZH2</a:t>
            </a:r>
            <a:r>
              <a:rPr lang="en-US" altLang="en-US" sz="2200" dirty="0"/>
              <a:t> gene are uncommon in PTCL</a:t>
            </a:r>
            <a:r>
              <a:rPr lang="en-US" altLang="en-US" sz="2200" baseline="30000" dirty="0"/>
              <a:t>5</a:t>
            </a:r>
          </a:p>
          <a:p>
            <a:r>
              <a:rPr lang="en-US" altLang="en-US" sz="2400" dirty="0"/>
              <a:t>Valemetostat tosylate: a novel, selective dual inhibitor of EZH1/2</a:t>
            </a:r>
            <a:r>
              <a:rPr lang="en-US" altLang="en-US" sz="2400" baseline="30000" dirty="0"/>
              <a:t>6</a:t>
            </a:r>
            <a:endParaRPr lang="en-US" altLang="en-US" sz="2400" dirty="0"/>
          </a:p>
          <a:p>
            <a:pPr lvl="1"/>
            <a:r>
              <a:rPr lang="en-US" altLang="en-US" sz="2200" dirty="0"/>
              <a:t>Approved in Japan to treat relapsed/refractory adult T-cell leukemia/lymphoma</a:t>
            </a:r>
          </a:p>
          <a:p>
            <a:r>
              <a:rPr lang="en-US" altLang="en-US" sz="2400" dirty="0"/>
              <a:t>Current analysis of phase II VALENTINE-PCT01 trial assessed the efficacy and </a:t>
            </a:r>
            <a:br>
              <a:rPr lang="en-US" altLang="en-US" sz="2400" dirty="0"/>
            </a:br>
            <a:r>
              <a:rPr lang="en-US" altLang="en-US" sz="2400" dirty="0"/>
              <a:t>safety of valemetostat in patients with relapsed/refractory PTCL</a:t>
            </a:r>
            <a:r>
              <a:rPr lang="en-US" altLang="en-US" sz="2400" baseline="30000" dirty="0"/>
              <a:t>7</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4872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Vose. JCO. 2008;26:4124. 2. Li. Br J Haematol. 2017;178:772. 3. Sibon. Cancers. 2022;14:2332. 4. Herviou. Oncotarget</a:t>
            </a:r>
            <a:r>
              <a:rPr lang="en-US" altLang="en-US" sz="1200" b="0">
                <a:solidFill>
                  <a:schemeClr val="bg2"/>
                </a:solidFill>
                <a:latin typeface="Calibri" panose="020F0502020204030204" pitchFamily="34" charset="0"/>
              </a:rPr>
              <a:t>. </a:t>
            </a:r>
            <a:br>
              <a:rPr lang="en-US" altLang="en-US" sz="1200" b="0">
                <a:solidFill>
                  <a:schemeClr val="bg2"/>
                </a:solidFill>
                <a:latin typeface="Calibri" panose="020F0502020204030204" pitchFamily="34" charset="0"/>
              </a:rPr>
            </a:br>
            <a:r>
              <a:rPr lang="en-US" altLang="en-US" sz="1200" b="0">
                <a:solidFill>
                  <a:schemeClr val="bg2"/>
                </a:solidFill>
                <a:latin typeface="Calibri" panose="020F0502020204030204" pitchFamily="34" charset="0"/>
              </a:rPr>
              <a:t>2016;7:2284</a:t>
            </a:r>
            <a:r>
              <a:rPr lang="en-US" altLang="en-US" sz="1200" b="0" dirty="0">
                <a:solidFill>
                  <a:schemeClr val="bg2"/>
                </a:solidFill>
                <a:latin typeface="Calibri" panose="020F0502020204030204" pitchFamily="34" charset="0"/>
              </a:rPr>
              <a:t>. 5. </a:t>
            </a:r>
            <a:r>
              <a:rPr lang="en-US" sz="1200" b="0" i="0" u="none" strike="noStrike" dirty="0">
                <a:solidFill>
                  <a:schemeClr val="bg2"/>
                </a:solidFill>
                <a:effectLst/>
                <a:latin typeface="+mn-lt"/>
              </a:rPr>
              <a:t>Schümann. Biomedicines. 2021;9:1942. </a:t>
            </a:r>
            <a:r>
              <a:rPr lang="en-US" altLang="en-US" sz="1200" b="0" dirty="0">
                <a:solidFill>
                  <a:schemeClr val="bg2"/>
                </a:solidFill>
                <a:latin typeface="Calibri" panose="020F0502020204030204" pitchFamily="34" charset="0"/>
              </a:rPr>
              <a:t>6. Keam. Drugs. 2022;82:1621. 7. Horwitz. ASH 2023. Abstr 302.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Global, open-label, single-arm phase II trial; data cutoff May 5, 2023</a:t>
            </a:r>
          </a:p>
          <a:p>
            <a:endParaRPr lang="en-US" altLang="en-US" sz="2400" b="0" kern="0" dirty="0"/>
          </a:p>
          <a:p>
            <a:endParaRPr lang="en-US" altLang="en-US" sz="2400" b="0" kern="0" dirty="0"/>
          </a:p>
          <a:p>
            <a:endParaRPr lang="en-US" altLang="en-US" sz="2400" b="0" kern="0" dirty="0"/>
          </a:p>
          <a:p>
            <a:endParaRPr lang="en-US" altLang="en-US" sz="2400" b="0" kern="0" dirty="0"/>
          </a:p>
          <a:p>
            <a:endParaRPr lang="en-US" altLang="en-US" sz="2000" b="0" kern="0" dirty="0"/>
          </a:p>
          <a:p>
            <a:pPr>
              <a:spcAft>
                <a:spcPts val="0"/>
              </a:spcAft>
            </a:pPr>
            <a:endParaRPr lang="en-US" altLang="en-US" sz="2000" b="0" kern="0" dirty="0"/>
          </a:p>
          <a:p>
            <a:pPr>
              <a:spcAft>
                <a:spcPts val="0"/>
              </a:spcAft>
            </a:pPr>
            <a:r>
              <a:rPr lang="en-US" altLang="en-US" sz="2000" b="0" kern="0" dirty="0"/>
              <a:t>Primary endpoint: ORR by CT-based BICR (cohort 1), TEAEs (cohort 2)</a:t>
            </a:r>
          </a:p>
          <a:p>
            <a:pPr>
              <a:spcAft>
                <a:spcPts val="0"/>
              </a:spcAft>
            </a:pPr>
            <a:r>
              <a:rPr lang="en-US" altLang="en-US" sz="2000" b="0" kern="0" dirty="0"/>
              <a:t>Key secondary endpoints (cohort 1): DoR, DoCR, CR, PR, PFS, OS, safety</a:t>
            </a:r>
          </a:p>
          <a:p>
            <a:pPr>
              <a:spcAft>
                <a:spcPts val="0"/>
              </a:spcAft>
            </a:pPr>
            <a:r>
              <a:rPr lang="en-US" altLang="en-US" sz="2000" b="0" kern="0" dirty="0"/>
              <a:t>Exploratory endpoint: PET/CT-based response by BICR</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VALENTINE-PTCL01:</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881744" y="2246709"/>
            <a:ext cx="292463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R/R PTCL or ATL, confirmed by pathology,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≥1 prior line of systemic therapy (prior brentuximab vedotin for patients with ALCL), ECOG PS 0-2</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148)</a:t>
            </a:r>
            <a:endParaRPr lang="en-US" altLang="en-US" sz="18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979658" y="2121346"/>
            <a:ext cx="24931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Until disease progression or unacceptable toxicity</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538594" y="2034370"/>
            <a:ext cx="3851276"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Cohort 1: R/R PTCL</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Oral</a:t>
            </a:r>
            <a:r>
              <a:rPr lang="en-US" altLang="en-US" sz="1800" dirty="0">
                <a:solidFill>
                  <a:schemeClr val="tx1"/>
                </a:solidFill>
                <a:latin typeface="Calibri" panose="020F0502020204030204" pitchFamily="34" charset="0"/>
              </a:rPr>
              <a:t> Valemetostat </a:t>
            </a:r>
            <a:r>
              <a:rPr lang="en-US" altLang="en-US" sz="1800" b="0" dirty="0">
                <a:solidFill>
                  <a:schemeClr val="tx1"/>
                </a:solidFill>
                <a:latin typeface="Calibri" panose="020F0502020204030204" pitchFamily="34" charset="0"/>
              </a:rPr>
              <a:t>200 mg QD,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continuous 28-day cycles</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133*)</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445051" y="258301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 Box 11">
            <a:extLst>
              <a:ext uri="{FF2B5EF4-FFF2-40B4-BE49-F238E27FC236}">
                <a16:creationId xmlns:a16="http://schemas.microsoft.com/office/drawing/2014/main" id="{013DFADB-C97C-1E84-302D-F370EDC8266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 NCT04703192. </a:t>
            </a:r>
          </a:p>
        </p:txBody>
      </p:sp>
      <p:sp>
        <p:nvSpPr>
          <p:cNvPr id="7" name="Line 52">
            <a:extLst>
              <a:ext uri="{FF2B5EF4-FFF2-40B4-BE49-F238E27FC236}">
                <a16:creationId xmlns:a16="http://schemas.microsoft.com/office/drawing/2014/main" id="{4BF4BD23-7A20-1811-5EC9-B5EAE8AEB001}"/>
              </a:ext>
            </a:extLst>
          </p:cNvPr>
          <p:cNvSpPr>
            <a:spLocks noChangeShapeType="1"/>
          </p:cNvSpPr>
          <p:nvPr/>
        </p:nvSpPr>
        <p:spPr bwMode="auto">
          <a:xfrm flipV="1">
            <a:off x="3806373" y="258301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49">
            <a:extLst>
              <a:ext uri="{FF2B5EF4-FFF2-40B4-BE49-F238E27FC236}">
                <a16:creationId xmlns:a16="http://schemas.microsoft.com/office/drawing/2014/main" id="{1E90621B-54EC-A7B6-DBBA-C7051BA0020F}"/>
              </a:ext>
            </a:extLst>
          </p:cNvPr>
          <p:cNvSpPr>
            <a:spLocks noChangeArrowheads="1"/>
          </p:cNvSpPr>
          <p:nvPr/>
        </p:nvSpPr>
        <p:spPr bwMode="auto">
          <a:xfrm>
            <a:off x="4538594" y="3258856"/>
            <a:ext cx="3851276" cy="109728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Cohort 2: R/R ATL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Oral</a:t>
            </a:r>
            <a:r>
              <a:rPr lang="en-US" altLang="en-US" sz="1800" dirty="0">
                <a:solidFill>
                  <a:schemeClr val="tx1"/>
                </a:solidFill>
                <a:latin typeface="Calibri" panose="020F0502020204030204" pitchFamily="34" charset="0"/>
              </a:rPr>
              <a:t> Valemetostat </a:t>
            </a:r>
            <a:r>
              <a:rPr lang="en-US" altLang="en-US" sz="1800" b="0" dirty="0">
                <a:solidFill>
                  <a:schemeClr val="tx1"/>
                </a:solidFill>
                <a:latin typeface="Calibri" panose="020F0502020204030204" pitchFamily="34" charset="0"/>
              </a:rPr>
              <a:t>200 mg QD,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continuous 28-day cycles</a:t>
            </a:r>
          </a:p>
        </p:txBody>
      </p:sp>
      <p:sp>
        <p:nvSpPr>
          <p:cNvPr id="5" name="Rectangle 4">
            <a:extLst>
              <a:ext uri="{FF2B5EF4-FFF2-40B4-BE49-F238E27FC236}">
                <a16:creationId xmlns:a16="http://schemas.microsoft.com/office/drawing/2014/main" id="{B295644A-8393-5DB6-7EF9-86B1C60B35B7}"/>
              </a:ext>
            </a:extLst>
          </p:cNvPr>
          <p:cNvSpPr/>
          <p:nvPr/>
        </p:nvSpPr>
        <p:spPr bwMode="auto">
          <a:xfrm>
            <a:off x="4401796" y="1970314"/>
            <a:ext cx="7197124" cy="122322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Line 52">
            <a:extLst>
              <a:ext uri="{FF2B5EF4-FFF2-40B4-BE49-F238E27FC236}">
                <a16:creationId xmlns:a16="http://schemas.microsoft.com/office/drawing/2014/main" id="{92A73A9A-20E5-4A4C-9D51-D9AFE0BFD704}"/>
              </a:ext>
            </a:extLst>
          </p:cNvPr>
          <p:cNvSpPr>
            <a:spLocks noChangeShapeType="1"/>
          </p:cNvSpPr>
          <p:nvPr/>
        </p:nvSpPr>
        <p:spPr bwMode="auto">
          <a:xfrm>
            <a:off x="3806373" y="383880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E2E24A12-4E32-1CC4-2C32-A32926CCA789}"/>
              </a:ext>
            </a:extLst>
          </p:cNvPr>
          <p:cNvSpPr txBox="1"/>
          <p:nvPr/>
        </p:nvSpPr>
        <p:spPr bwMode="auto">
          <a:xfrm>
            <a:off x="4538594" y="4371147"/>
            <a:ext cx="3646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*119 patients with PTCL had confirmed pathology (efficacy population).</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t>
            </a:r>
            <a:r>
              <a:rPr lang="en-US" dirty="0"/>
              <a:t>Baseline Characteristics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3242544677"/>
              </p:ext>
            </p:extLst>
          </p:nvPr>
        </p:nvGraphicFramePr>
        <p:xfrm>
          <a:off x="677056" y="1204044"/>
          <a:ext cx="5368925" cy="5181696"/>
        </p:xfrm>
        <a:graphic>
          <a:graphicData uri="http://schemas.openxmlformats.org/drawingml/2006/table">
            <a:tbl>
              <a:tblPr/>
              <a:tblGrid>
                <a:gridCol w="3622346">
                  <a:extLst>
                    <a:ext uri="{9D8B030D-6E8A-4147-A177-3AD203B41FA5}">
                      <a16:colId xmlns:a16="http://schemas.microsoft.com/office/drawing/2014/main" val="20000"/>
                    </a:ext>
                  </a:extLst>
                </a:gridCol>
                <a:gridCol w="1746579">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PTCL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864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69.0 (22-85)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91 (68.4)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42 (31.6)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885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58 (43.6)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65 (48.9)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 (6.8)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885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lines of prior therapy,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36 (27.1)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36 (27.1)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32 (24.1)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HCT,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Allogeneic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(26.3)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32 (24.1)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945829"/>
                  </a:ext>
                </a:extLst>
              </a:tr>
            </a:tbl>
          </a:graphicData>
        </a:graphic>
      </p:graphicFrame>
      <p:graphicFrame>
        <p:nvGraphicFramePr>
          <p:cNvPr id="3" name="Group 32">
            <a:extLst>
              <a:ext uri="{FF2B5EF4-FFF2-40B4-BE49-F238E27FC236}">
                <a16:creationId xmlns:a16="http://schemas.microsoft.com/office/drawing/2014/main" id="{5A33360C-B537-08B4-EB65-C20B93847731}"/>
              </a:ext>
            </a:extLst>
          </p:cNvPr>
          <p:cNvGraphicFramePr>
            <a:graphicFrameLocks noGrp="1"/>
          </p:cNvGraphicFramePr>
          <p:nvPr>
            <p:extLst>
              <p:ext uri="{D42A27DB-BD31-4B8C-83A1-F6EECF244321}">
                <p14:modId xmlns:p14="http://schemas.microsoft.com/office/powerpoint/2010/main" val="2978895341"/>
              </p:ext>
            </p:extLst>
          </p:nvPr>
        </p:nvGraphicFramePr>
        <p:xfrm>
          <a:off x="6213316" y="1204044"/>
          <a:ext cx="5368925" cy="4816000"/>
        </p:xfrm>
        <a:graphic>
          <a:graphicData uri="http://schemas.openxmlformats.org/drawingml/2006/table">
            <a:tbl>
              <a:tblPr/>
              <a:tblGrid>
                <a:gridCol w="3493233">
                  <a:extLst>
                    <a:ext uri="{9D8B030D-6E8A-4147-A177-3AD203B41FA5}">
                      <a16:colId xmlns:a16="http://schemas.microsoft.com/office/drawing/2014/main" val="20000"/>
                    </a:ext>
                  </a:extLst>
                </a:gridCol>
                <a:gridCol w="1875692">
                  <a:extLst>
                    <a:ext uri="{9D8B030D-6E8A-4147-A177-3AD203B41FA5}">
                      <a16:colId xmlns:a16="http://schemas.microsoft.com/office/drawing/2014/main" val="20001"/>
                    </a:ext>
                  </a:extLst>
                </a:gridCol>
              </a:tblGrid>
              <a:tr h="2056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PTCL subtypes,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PTCL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54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TFH phenotype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AITL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Nodal with TFH phenotype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42 (31.6)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(6.0)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PTCL-NOS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04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ALCL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(5.3)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299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MEITL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CD8+ PCAECTCL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945829"/>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PCGTL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41430851"/>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TCL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330200"/>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Non-TCL or undetermined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7274621"/>
                  </a:ext>
                </a:extLst>
              </a:tr>
              <a:tr h="242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9754578"/>
                  </a:ext>
                </a:extLst>
              </a:tr>
            </a:tbl>
          </a:graphicData>
        </a:graphic>
      </p:graphicFrame>
      <p:sp>
        <p:nvSpPr>
          <p:cNvPr id="4" name="Text Box 11">
            <a:extLst>
              <a:ext uri="{FF2B5EF4-FFF2-40B4-BE49-F238E27FC236}">
                <a16:creationId xmlns:a16="http://schemas.microsoft.com/office/drawing/2014/main" id="{4123FBAE-9985-01E6-1740-8FFC46EDC1A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t>
            </a:r>
            <a:r>
              <a:rPr lang="en-US" dirty="0"/>
              <a:t>Key Endpoints</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graphicFrame>
        <p:nvGraphicFramePr>
          <p:cNvPr id="3" name="Group 32">
            <a:extLst>
              <a:ext uri="{FF2B5EF4-FFF2-40B4-BE49-F238E27FC236}">
                <a16:creationId xmlns:a16="http://schemas.microsoft.com/office/drawing/2014/main" id="{AD70A1FF-C5E8-A60F-D254-11C41ADE6F5B}"/>
              </a:ext>
            </a:extLst>
          </p:cNvPr>
          <p:cNvGraphicFramePr>
            <a:graphicFrameLocks noGrp="1"/>
          </p:cNvGraphicFramePr>
          <p:nvPr>
            <p:extLst>
              <p:ext uri="{D42A27DB-BD31-4B8C-83A1-F6EECF244321}">
                <p14:modId xmlns:p14="http://schemas.microsoft.com/office/powerpoint/2010/main" val="785345779"/>
              </p:ext>
            </p:extLst>
          </p:nvPr>
        </p:nvGraphicFramePr>
        <p:xfrm>
          <a:off x="644854" y="1341441"/>
          <a:ext cx="10837348" cy="3490024"/>
        </p:xfrm>
        <a:graphic>
          <a:graphicData uri="http://schemas.openxmlformats.org/drawingml/2006/table">
            <a:tbl>
              <a:tblPr/>
              <a:tblGrid>
                <a:gridCol w="5225588">
                  <a:extLst>
                    <a:ext uri="{9D8B030D-6E8A-4147-A177-3AD203B41FA5}">
                      <a16:colId xmlns:a16="http://schemas.microsoft.com/office/drawing/2014/main" val="20000"/>
                    </a:ext>
                  </a:extLst>
                </a:gridCol>
                <a:gridCol w="2805880">
                  <a:extLst>
                    <a:ext uri="{9D8B030D-6E8A-4147-A177-3AD203B41FA5}">
                      <a16:colId xmlns:a16="http://schemas.microsoft.com/office/drawing/2014/main" val="20001"/>
                    </a:ext>
                  </a:extLst>
                </a:gridCol>
                <a:gridCol w="2805880">
                  <a:extLst>
                    <a:ext uri="{9D8B030D-6E8A-4147-A177-3AD203B41FA5}">
                      <a16:colId xmlns:a16="http://schemas.microsoft.com/office/drawing/2014/main" val="2547333636"/>
                    </a:ext>
                  </a:extLst>
                </a:gridCol>
              </a:tblGrid>
              <a:tr h="2273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Endpoint,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PTCL</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 (N =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86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Primary endpoint: 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 (43.7)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34.6-53.1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795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Key secondary endpoints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(29.4)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05604320"/>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Exploratory endpoint of PET/CT-based response</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CMR</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PMR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 (52.1)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32 (26.9)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30 (25.2)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42.8-61.3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Rectangle 3">
            <a:extLst>
              <a:ext uri="{FF2B5EF4-FFF2-40B4-BE49-F238E27FC236}">
                <a16:creationId xmlns:a16="http://schemas.microsoft.com/office/drawing/2014/main" id="{FF0C0535-842F-2BA0-DB88-F204775FC198}"/>
              </a:ext>
            </a:extLst>
          </p:cNvPr>
          <p:cNvSpPr txBox="1">
            <a:spLocks noChangeArrowheads="1"/>
          </p:cNvSpPr>
          <p:nvPr/>
        </p:nvSpPr>
        <p:spPr>
          <a:xfrm>
            <a:off x="609759" y="4831465"/>
            <a:ext cx="10837349" cy="149325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10 patients (8.4%) proceeded to allo-HCT, including 8 (6.7%) with CR and 2 with unknown response</a:t>
            </a:r>
          </a:p>
          <a:p>
            <a:pPr lvl="1"/>
            <a:r>
              <a:rPr lang="en-US" altLang="en-US" sz="2200" b="0" kern="0" dirty="0"/>
              <a:t>Median time from first dose to allogeneic HCT: 6.9 mo</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Additional </a:t>
            </a:r>
            <a:r>
              <a:rPr lang="en-US" dirty="0"/>
              <a:t>Secondary Endpoints</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graphicFrame>
        <p:nvGraphicFramePr>
          <p:cNvPr id="3" name="Group 32">
            <a:extLst>
              <a:ext uri="{FF2B5EF4-FFF2-40B4-BE49-F238E27FC236}">
                <a16:creationId xmlns:a16="http://schemas.microsoft.com/office/drawing/2014/main" id="{AD70A1FF-C5E8-A60F-D254-11C41ADE6F5B}"/>
              </a:ext>
            </a:extLst>
          </p:cNvPr>
          <p:cNvGraphicFramePr>
            <a:graphicFrameLocks noGrp="1"/>
          </p:cNvGraphicFramePr>
          <p:nvPr>
            <p:extLst>
              <p:ext uri="{D42A27DB-BD31-4B8C-83A1-F6EECF244321}">
                <p14:modId xmlns:p14="http://schemas.microsoft.com/office/powerpoint/2010/main" val="1805665200"/>
              </p:ext>
            </p:extLst>
          </p:nvPr>
        </p:nvGraphicFramePr>
        <p:xfrm>
          <a:off x="723899" y="1603375"/>
          <a:ext cx="10758302" cy="3200480"/>
        </p:xfrm>
        <a:graphic>
          <a:graphicData uri="http://schemas.openxmlformats.org/drawingml/2006/table">
            <a:tbl>
              <a:tblPr/>
              <a:tblGrid>
                <a:gridCol w="5137000">
                  <a:extLst>
                    <a:ext uri="{9D8B030D-6E8A-4147-A177-3AD203B41FA5}">
                      <a16:colId xmlns:a16="http://schemas.microsoft.com/office/drawing/2014/main" val="20000"/>
                    </a:ext>
                  </a:extLst>
                </a:gridCol>
                <a:gridCol w="2974606">
                  <a:extLst>
                    <a:ext uri="{9D8B030D-6E8A-4147-A177-3AD203B41FA5}">
                      <a16:colId xmlns:a16="http://schemas.microsoft.com/office/drawing/2014/main" val="20001"/>
                    </a:ext>
                  </a:extLst>
                </a:gridCol>
                <a:gridCol w="2646696">
                  <a:extLst>
                    <a:ext uri="{9D8B030D-6E8A-4147-A177-3AD203B41FA5}">
                      <a16:colId xmlns:a16="http://schemas.microsoft.com/office/drawing/2014/main" val="3787672998"/>
                    </a:ext>
                  </a:extLst>
                </a:gridCol>
              </a:tblGrid>
              <a:tr h="4007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PTCL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2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TTR, wk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 (5-37)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63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0639442"/>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13.5-NE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11.8-13.8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9055033"/>
                  </a:ext>
                </a:extLst>
              </a:tr>
            </a:tbl>
          </a:graphicData>
        </a:graphic>
      </p:graphicFrame>
    </p:spTree>
    <p:extLst>
      <p:ext uri="{BB962C8B-B14F-4D97-AF65-F5344CB8AC3E}">
        <p14:creationId xmlns:p14="http://schemas.microsoft.com/office/powerpoint/2010/main" val="2807461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t>
            </a:r>
            <a:r>
              <a:rPr lang="en-US" dirty="0"/>
              <a:t>Response by PTCL Subtype</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graphicFrame>
        <p:nvGraphicFramePr>
          <p:cNvPr id="3" name="Group 32">
            <a:extLst>
              <a:ext uri="{FF2B5EF4-FFF2-40B4-BE49-F238E27FC236}">
                <a16:creationId xmlns:a16="http://schemas.microsoft.com/office/drawing/2014/main" id="{AD70A1FF-C5E8-A60F-D254-11C41ADE6F5B}"/>
              </a:ext>
            </a:extLst>
          </p:cNvPr>
          <p:cNvGraphicFramePr>
            <a:graphicFrameLocks noGrp="1"/>
          </p:cNvGraphicFramePr>
          <p:nvPr>
            <p:extLst>
              <p:ext uri="{D42A27DB-BD31-4B8C-83A1-F6EECF244321}">
                <p14:modId xmlns:p14="http://schemas.microsoft.com/office/powerpoint/2010/main" val="572215310"/>
              </p:ext>
            </p:extLst>
          </p:nvPr>
        </p:nvGraphicFramePr>
        <p:xfrm>
          <a:off x="609759" y="1401648"/>
          <a:ext cx="10872444" cy="2194656"/>
        </p:xfrm>
        <a:graphic>
          <a:graphicData uri="http://schemas.openxmlformats.org/drawingml/2006/table">
            <a:tbl>
              <a:tblPr/>
              <a:tblGrid>
                <a:gridCol w="3909689">
                  <a:extLst>
                    <a:ext uri="{9D8B030D-6E8A-4147-A177-3AD203B41FA5}">
                      <a16:colId xmlns:a16="http://schemas.microsoft.com/office/drawing/2014/main" val="20000"/>
                    </a:ext>
                  </a:extLst>
                </a:gridCol>
                <a:gridCol w="1744718">
                  <a:extLst>
                    <a:ext uri="{9D8B030D-6E8A-4147-A177-3AD203B41FA5}">
                      <a16:colId xmlns:a16="http://schemas.microsoft.com/office/drawing/2014/main" val="2076758986"/>
                    </a:ext>
                  </a:extLst>
                </a:gridCol>
                <a:gridCol w="2249213">
                  <a:extLst>
                    <a:ext uri="{9D8B030D-6E8A-4147-A177-3AD203B41FA5}">
                      <a16:colId xmlns:a16="http://schemas.microsoft.com/office/drawing/2014/main" val="2921181301"/>
                    </a:ext>
                  </a:extLst>
                </a:gridCol>
                <a:gridCol w="1597573">
                  <a:extLst>
                    <a:ext uri="{9D8B030D-6E8A-4147-A177-3AD203B41FA5}">
                      <a16:colId xmlns:a16="http://schemas.microsoft.com/office/drawing/2014/main" val="20001"/>
                    </a:ext>
                  </a:extLst>
                </a:gridCol>
                <a:gridCol w="1371251">
                  <a:extLst>
                    <a:ext uri="{9D8B030D-6E8A-4147-A177-3AD203B41FA5}">
                      <a16:colId xmlns:a16="http://schemas.microsoft.com/office/drawing/2014/main" val="422004350"/>
                    </a:ext>
                  </a:extLst>
                </a:gridCol>
              </a:tblGrid>
              <a:tr h="3379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via CT-Based 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AITL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PTCL-NOS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ALCL, ALK+, or ALK-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0639442"/>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PTCL TFH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9055033"/>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4372813"/>
                  </a:ext>
                </a:extLst>
              </a:tr>
            </a:tbl>
          </a:graphicData>
        </a:graphic>
      </p:graphicFrame>
      <p:graphicFrame>
        <p:nvGraphicFramePr>
          <p:cNvPr id="6" name="Group 32">
            <a:extLst>
              <a:ext uri="{FF2B5EF4-FFF2-40B4-BE49-F238E27FC236}">
                <a16:creationId xmlns:a16="http://schemas.microsoft.com/office/drawing/2014/main" id="{74C5A057-FE5E-DC31-15F7-0B80D2995C95}"/>
              </a:ext>
            </a:extLst>
          </p:cNvPr>
          <p:cNvGraphicFramePr>
            <a:graphicFrameLocks noGrp="1"/>
          </p:cNvGraphicFramePr>
          <p:nvPr>
            <p:extLst>
              <p:ext uri="{D42A27DB-BD31-4B8C-83A1-F6EECF244321}">
                <p14:modId xmlns:p14="http://schemas.microsoft.com/office/powerpoint/2010/main" val="2252274110"/>
              </p:ext>
            </p:extLst>
          </p:nvPr>
        </p:nvGraphicFramePr>
        <p:xfrm>
          <a:off x="609759" y="3798171"/>
          <a:ext cx="10872444" cy="2194656"/>
        </p:xfrm>
        <a:graphic>
          <a:graphicData uri="http://schemas.openxmlformats.org/drawingml/2006/table">
            <a:tbl>
              <a:tblPr/>
              <a:tblGrid>
                <a:gridCol w="4035813">
                  <a:extLst>
                    <a:ext uri="{9D8B030D-6E8A-4147-A177-3AD203B41FA5}">
                      <a16:colId xmlns:a16="http://schemas.microsoft.com/office/drawing/2014/main" val="20000"/>
                    </a:ext>
                  </a:extLst>
                </a:gridCol>
                <a:gridCol w="1755228">
                  <a:extLst>
                    <a:ext uri="{9D8B030D-6E8A-4147-A177-3AD203B41FA5}">
                      <a16:colId xmlns:a16="http://schemas.microsoft.com/office/drawing/2014/main" val="2076758986"/>
                    </a:ext>
                  </a:extLst>
                </a:gridCol>
                <a:gridCol w="2249214">
                  <a:extLst>
                    <a:ext uri="{9D8B030D-6E8A-4147-A177-3AD203B41FA5}">
                      <a16:colId xmlns:a16="http://schemas.microsoft.com/office/drawing/2014/main" val="2921181301"/>
                    </a:ext>
                  </a:extLst>
                </a:gridCol>
                <a:gridCol w="1587062">
                  <a:extLst>
                    <a:ext uri="{9D8B030D-6E8A-4147-A177-3AD203B41FA5}">
                      <a16:colId xmlns:a16="http://schemas.microsoft.com/office/drawing/2014/main" val="20001"/>
                    </a:ext>
                  </a:extLst>
                </a:gridCol>
                <a:gridCol w="1245127">
                  <a:extLst>
                    <a:ext uri="{9D8B030D-6E8A-4147-A177-3AD203B41FA5}">
                      <a16:colId xmlns:a16="http://schemas.microsoft.com/office/drawing/2014/main" val="422004350"/>
                    </a:ext>
                  </a:extLst>
                </a:gridCol>
              </a:tblGrid>
              <a:tr h="3379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via PET-CT–Based 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CMR,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PMR,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AITL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PTCL-NOS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ALCL, ALK+, or ALK-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0639442"/>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PTCL TFH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9055033"/>
                  </a:ext>
                </a:extLst>
              </a:tr>
              <a:tr h="308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4372813"/>
                  </a:ext>
                </a:extLst>
              </a:tr>
            </a:tbl>
          </a:graphicData>
        </a:graphic>
      </p:graphicFrame>
    </p:spTree>
    <p:extLst>
      <p:ext uri="{BB962C8B-B14F-4D97-AF65-F5344CB8AC3E}">
        <p14:creationId xmlns:p14="http://schemas.microsoft.com/office/powerpoint/2010/main" val="1532179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t>
            </a:r>
            <a:r>
              <a:rPr lang="en-US" dirty="0"/>
              <a:t>Safety</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graphicFrame>
        <p:nvGraphicFramePr>
          <p:cNvPr id="3" name="Group 32">
            <a:extLst>
              <a:ext uri="{FF2B5EF4-FFF2-40B4-BE49-F238E27FC236}">
                <a16:creationId xmlns:a16="http://schemas.microsoft.com/office/drawing/2014/main" id="{AD70A1FF-C5E8-A60F-D254-11C41ADE6F5B}"/>
              </a:ext>
            </a:extLst>
          </p:cNvPr>
          <p:cNvGraphicFramePr>
            <a:graphicFrameLocks noGrp="1"/>
          </p:cNvGraphicFramePr>
          <p:nvPr>
            <p:extLst>
              <p:ext uri="{D42A27DB-BD31-4B8C-83A1-F6EECF244321}">
                <p14:modId xmlns:p14="http://schemas.microsoft.com/office/powerpoint/2010/main" val="135394015"/>
              </p:ext>
            </p:extLst>
          </p:nvPr>
        </p:nvGraphicFramePr>
        <p:xfrm>
          <a:off x="1261679" y="1341440"/>
          <a:ext cx="9668643" cy="4846448"/>
        </p:xfrm>
        <a:graphic>
          <a:graphicData uri="http://schemas.openxmlformats.org/drawingml/2006/table">
            <a:tbl>
              <a:tblPr/>
              <a:tblGrid>
                <a:gridCol w="5970268">
                  <a:extLst>
                    <a:ext uri="{9D8B030D-6E8A-4147-A177-3AD203B41FA5}">
                      <a16:colId xmlns:a16="http://schemas.microsoft.com/office/drawing/2014/main" val="20000"/>
                    </a:ext>
                  </a:extLst>
                </a:gridCol>
                <a:gridCol w="3698375">
                  <a:extLst>
                    <a:ext uri="{9D8B030D-6E8A-4147-A177-3AD203B41FA5}">
                      <a16:colId xmlns:a16="http://schemas.microsoft.com/office/drawing/2014/main" val="20001"/>
                    </a:ext>
                  </a:extLst>
                </a:gridCol>
              </a:tblGrid>
              <a:tr h="26343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PTCL (n = 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TRAEs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TRAEs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2804603"/>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2067194"/>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treatment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7632114"/>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reduction in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reduction in dose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5864449"/>
                  </a:ext>
                </a:extLst>
              </a:tr>
              <a:tr h="460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interruption of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interruption of dose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6416641"/>
                  </a:ext>
                </a:extLst>
              </a:tr>
            </a:tbl>
          </a:graphicData>
        </a:graphic>
      </p:graphicFrame>
    </p:spTree>
    <p:extLst>
      <p:ext uri="{BB962C8B-B14F-4D97-AF65-F5344CB8AC3E}">
        <p14:creationId xmlns:p14="http://schemas.microsoft.com/office/powerpoint/2010/main" val="3548140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a:t>
            </a:r>
            <a:r>
              <a:rPr lang="en-US" dirty="0"/>
              <a:t>Safety</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graphicFrame>
        <p:nvGraphicFramePr>
          <p:cNvPr id="5" name="Group 32">
            <a:extLst>
              <a:ext uri="{FF2B5EF4-FFF2-40B4-BE49-F238E27FC236}">
                <a16:creationId xmlns:a16="http://schemas.microsoft.com/office/drawing/2014/main" id="{7C48751A-5AA2-7836-C0C1-85ABC1E98C30}"/>
              </a:ext>
            </a:extLst>
          </p:cNvPr>
          <p:cNvGraphicFramePr>
            <a:graphicFrameLocks noGrp="1"/>
          </p:cNvGraphicFramePr>
          <p:nvPr>
            <p:extLst>
              <p:ext uri="{D42A27DB-BD31-4B8C-83A1-F6EECF244321}">
                <p14:modId xmlns:p14="http://schemas.microsoft.com/office/powerpoint/2010/main" val="1136095902"/>
              </p:ext>
            </p:extLst>
          </p:nvPr>
        </p:nvGraphicFramePr>
        <p:xfrm>
          <a:off x="609758" y="1203980"/>
          <a:ext cx="5451146" cy="5181760"/>
        </p:xfrm>
        <a:graphic>
          <a:graphicData uri="http://schemas.openxmlformats.org/drawingml/2006/table">
            <a:tbl>
              <a:tblPr/>
              <a:tblGrid>
                <a:gridCol w="1812595">
                  <a:extLst>
                    <a:ext uri="{9D8B030D-6E8A-4147-A177-3AD203B41FA5}">
                      <a16:colId xmlns:a16="http://schemas.microsoft.com/office/drawing/2014/main" val="20000"/>
                    </a:ext>
                  </a:extLst>
                </a:gridCol>
                <a:gridCol w="1428750">
                  <a:extLst>
                    <a:ext uri="{9D8B030D-6E8A-4147-A177-3AD203B41FA5}">
                      <a16:colId xmlns:a16="http://schemas.microsoft.com/office/drawing/2014/main" val="3898605867"/>
                    </a:ext>
                  </a:extLst>
                </a:gridCol>
                <a:gridCol w="2209801">
                  <a:extLst>
                    <a:ext uri="{9D8B030D-6E8A-4147-A177-3AD203B41FA5}">
                      <a16:colId xmlns:a16="http://schemas.microsoft.com/office/drawing/2014/main" val="20001"/>
                    </a:ext>
                  </a:extLst>
                </a:gridCol>
              </a:tblGrid>
              <a:tr h="400779">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Occurring in ≥15% of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PTCL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2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63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0639442"/>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9055033"/>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1132480"/>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44984801"/>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6558321"/>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5545579"/>
                  </a:ext>
                </a:extLst>
              </a:tr>
              <a:tr h="27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2367350"/>
                  </a:ext>
                </a:extLst>
              </a:tr>
            </a:tbl>
          </a:graphicData>
        </a:graphic>
      </p:graphicFrame>
      <p:graphicFrame>
        <p:nvGraphicFramePr>
          <p:cNvPr id="7" name="Group 32">
            <a:extLst>
              <a:ext uri="{FF2B5EF4-FFF2-40B4-BE49-F238E27FC236}">
                <a16:creationId xmlns:a16="http://schemas.microsoft.com/office/drawing/2014/main" id="{CFEAC888-A698-9B13-7E93-CF0FB2758C3B}"/>
              </a:ext>
            </a:extLst>
          </p:cNvPr>
          <p:cNvGraphicFramePr>
            <a:graphicFrameLocks noGrp="1"/>
          </p:cNvGraphicFramePr>
          <p:nvPr>
            <p:extLst>
              <p:ext uri="{D42A27DB-BD31-4B8C-83A1-F6EECF244321}">
                <p14:modId xmlns:p14="http://schemas.microsoft.com/office/powerpoint/2010/main" val="2401516241"/>
              </p:ext>
            </p:extLst>
          </p:nvPr>
        </p:nvGraphicFramePr>
        <p:xfrm>
          <a:off x="6131098" y="1203980"/>
          <a:ext cx="5819772" cy="2042256"/>
        </p:xfrm>
        <a:graphic>
          <a:graphicData uri="http://schemas.openxmlformats.org/drawingml/2006/table">
            <a:tbl>
              <a:tblPr/>
              <a:tblGrid>
                <a:gridCol w="1828800">
                  <a:extLst>
                    <a:ext uri="{9D8B030D-6E8A-4147-A177-3AD203B41FA5}">
                      <a16:colId xmlns:a16="http://schemas.microsoft.com/office/drawing/2014/main" val="20000"/>
                    </a:ext>
                  </a:extLst>
                </a:gridCol>
                <a:gridCol w="1571625">
                  <a:extLst>
                    <a:ext uri="{9D8B030D-6E8A-4147-A177-3AD203B41FA5}">
                      <a16:colId xmlns:a16="http://schemas.microsoft.com/office/drawing/2014/main" val="3898605867"/>
                    </a:ext>
                  </a:extLst>
                </a:gridCol>
                <a:gridCol w="1143000">
                  <a:extLst>
                    <a:ext uri="{9D8B030D-6E8A-4147-A177-3AD203B41FA5}">
                      <a16:colId xmlns:a16="http://schemas.microsoft.com/office/drawing/2014/main" val="20001"/>
                    </a:ext>
                  </a:extLst>
                </a:gridCol>
                <a:gridCol w="1276347">
                  <a:extLst>
                    <a:ext uri="{9D8B030D-6E8A-4147-A177-3AD203B41FA5}">
                      <a16:colId xmlns:a16="http://schemas.microsoft.com/office/drawing/2014/main" val="3575945961"/>
                    </a:ext>
                  </a:extLst>
                </a:gridCol>
              </a:tblGrid>
              <a:tr h="19673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TEAEs Leading to Dose Modification,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 Discontinuation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Dose Reduction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Dose Interruption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7860789"/>
                  </a:ext>
                </a:extLst>
              </a:tr>
              <a:tr h="1967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56617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9688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49602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564569"/>
                  </a:ext>
                </a:extLst>
              </a:tr>
            </a:tbl>
          </a:graphicData>
        </a:graphic>
      </p:graphicFrame>
      <p:sp>
        <p:nvSpPr>
          <p:cNvPr id="9" name="Rectangle 3">
            <a:extLst>
              <a:ext uri="{FF2B5EF4-FFF2-40B4-BE49-F238E27FC236}">
                <a16:creationId xmlns:a16="http://schemas.microsoft.com/office/drawing/2014/main" id="{A09DF61C-3A88-6E05-E8BA-F8EBC07565D1}"/>
              </a:ext>
            </a:extLst>
          </p:cNvPr>
          <p:cNvSpPr txBox="1">
            <a:spLocks noChangeArrowheads="1"/>
          </p:cNvSpPr>
          <p:nvPr/>
        </p:nvSpPr>
        <p:spPr>
          <a:xfrm>
            <a:off x="6131098" y="3349174"/>
            <a:ext cx="5627513" cy="282039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Cytopenias were generally manageable via dose modifications/supportive therapies (eg, transfusions, G-CSF)</a:t>
            </a:r>
          </a:p>
          <a:p>
            <a:pPr lvl="1"/>
            <a:r>
              <a:rPr lang="en-US" altLang="en-US" sz="1800" b="0" kern="0" dirty="0"/>
              <a:t>Median time to first platelet count onset </a:t>
            </a:r>
            <a:br>
              <a:rPr lang="en-US" altLang="en-US" sz="1800" b="0" kern="0" dirty="0"/>
            </a:br>
            <a:r>
              <a:rPr lang="en-US" altLang="en-US" sz="1800" b="0" kern="0" dirty="0"/>
              <a:t>&lt;50 x 10</a:t>
            </a:r>
            <a:r>
              <a:rPr lang="en-US" altLang="en-US" sz="1800" b="0" kern="0" baseline="30000" dirty="0"/>
              <a:t>9</a:t>
            </a:r>
            <a:r>
              <a:rPr lang="en-US" altLang="en-US" sz="1800" b="0" kern="0" dirty="0"/>
              <a:t>/L: 18 days from first dose</a:t>
            </a:r>
          </a:p>
          <a:p>
            <a:pPr lvl="1"/>
            <a:r>
              <a:rPr lang="en-US" altLang="en-US" sz="1800" b="0" kern="0" dirty="0"/>
              <a:t>Median time to recovery or platelet count: 12 d</a:t>
            </a:r>
          </a:p>
          <a:p>
            <a:r>
              <a:rPr lang="en-US" altLang="en-US" sz="2000" b="0" kern="0" dirty="0"/>
              <a:t>2 patients discontinued treatment due to development of secondary AML</a:t>
            </a:r>
          </a:p>
        </p:txBody>
      </p:sp>
    </p:spTree>
    <p:extLst>
      <p:ext uri="{BB962C8B-B14F-4D97-AF65-F5344CB8AC3E}">
        <p14:creationId xmlns:p14="http://schemas.microsoft.com/office/powerpoint/2010/main" val="824625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VALENTINE-PTCL01:</a:t>
            </a:r>
            <a:r>
              <a:rPr lang="en-US" altLang="en-US" dirty="0"/>
              <a:t> Investigators’ </a:t>
            </a:r>
            <a:r>
              <a:rPr lang="en-US" dirty="0"/>
              <a:t>Conclusions</a:t>
            </a:r>
            <a:endParaRPr lang="en-US" altLang="en-US" dirty="0"/>
          </a:p>
        </p:txBody>
      </p:sp>
      <p:sp>
        <p:nvSpPr>
          <p:cNvPr id="2" name="Text Box 11">
            <a:extLst>
              <a:ext uri="{FF2B5EF4-FFF2-40B4-BE49-F238E27FC236}">
                <a16:creationId xmlns:a16="http://schemas.microsoft.com/office/drawing/2014/main" id="{109358C8-DB2A-B518-29EA-3CBA1BE1AA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Horwitz. ASH 2023. Abstr 302.</a:t>
            </a:r>
          </a:p>
        </p:txBody>
      </p:sp>
      <p:sp>
        <p:nvSpPr>
          <p:cNvPr id="4" name="Rectangle 3">
            <a:extLst>
              <a:ext uri="{FF2B5EF4-FFF2-40B4-BE49-F238E27FC236}">
                <a16:creationId xmlns:a16="http://schemas.microsoft.com/office/drawing/2014/main" id="{28D6D1D0-2A70-3FD9-A840-F13DB26FD5E3}"/>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Current analysis of phase II VALETINE-PTCL01 study suggests high ORR and durable response with valemetostat for patients with relapsed/refractory PTCL</a:t>
            </a:r>
          </a:p>
          <a:p>
            <a:pPr lvl="1"/>
            <a:r>
              <a:rPr lang="en-US" altLang="en-US" sz="2200" b="0" kern="0" dirty="0"/>
              <a:t>ORR: 43.7%; responses observed across all disease subtypes</a:t>
            </a:r>
          </a:p>
          <a:p>
            <a:pPr lvl="1"/>
            <a:r>
              <a:rPr lang="en-US" altLang="en-US" sz="2200" b="0" kern="0" dirty="0"/>
              <a:t>8.4% of patients proceeded to allogeneic HCT</a:t>
            </a:r>
          </a:p>
          <a:p>
            <a:r>
              <a:rPr lang="en-US" altLang="en-US" sz="2400" b="0" kern="0" dirty="0"/>
              <a:t>Acceptable safety profile demonstrated for valemetostat 200 mg QD</a:t>
            </a:r>
          </a:p>
          <a:p>
            <a:pPr lvl="1"/>
            <a:r>
              <a:rPr lang="en-US" altLang="en-US" sz="2200" b="0" kern="0" dirty="0"/>
              <a:t>Most common TEAEs were cytopenias; most were manageable with dose modifications and/or supportive therapies</a:t>
            </a:r>
          </a:p>
          <a:p>
            <a:r>
              <a:rPr lang="en-US" altLang="en-US" sz="2400" b="0" kern="0" dirty="0"/>
              <a:t>Investigators conclude that the phase II VALENTINE-PCT01 study demonstrates tolerability and clinical benefit of valemetostat among patients with R/R PTCL </a:t>
            </a:r>
          </a:p>
        </p:txBody>
      </p:sp>
    </p:spTree>
    <p:extLst>
      <p:ext uri="{BB962C8B-B14F-4D97-AF65-F5344CB8AC3E}">
        <p14:creationId xmlns:p14="http://schemas.microsoft.com/office/powerpoint/2010/main" val="9524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3CD003ACC3DE4F4E914BF8A3631567E4" ma:contentTypeVersion="1" ma:contentTypeDescription="Create a new document." ma:contentTypeScope="" ma:versionID="a7be32ddd783dc9e1bffaa1115de0dce">
  <xsd:schema xmlns:xsd="http://www.w3.org/2001/XMLSchema" xmlns:xs="http://www.w3.org/2001/XMLSchema" xmlns:p="http://schemas.microsoft.com/office/2006/metadata/properties" xmlns:ns2="d54cbe69-32bd-412a-b004-9152f949605e" xmlns:ns3="871374b0-ec28-45a2-910b-eef61a58ae80" targetNamespace="http://schemas.microsoft.com/office/2006/metadata/properties" ma:root="true" ma:fieldsID="fb9caa1831168af0cd4e4aafd7bcdf15" ns2:_="" ns3:_="">
    <xsd:import namespace="d54cbe69-32bd-412a-b004-9152f949605e"/>
    <xsd:import namespace="871374b0-ec28-45a2-910b-eef61a58ae8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71374b0-ec28-45a2-910b-eef61a58ae8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871374b0-ec28-45a2-910b-eef61a58ae80">Conference Capsule Slides</Document_x0020_Category>
    <_dlc_DocId xmlns="d54cbe69-32bd-412a-b004-9152f949605e">56M7VY3CDVN5-1945420165-2</_dlc_DocId>
    <_dlc_DocIdUrl xmlns="d54cbe69-32bd-412a-b004-9152f949605e">
      <Url>https://intranet.clinicaloptions.com/mews/oncology/ONC_2023_ASH_CF_(PRP6554)/LYMPH_302_Horwitz/_layouts/15/DocIdRedir.aspx?ID=56M7VY3CDVN5-1945420165-2</Url>
      <Description>56M7VY3CDVN5-1945420165-2</Description>
    </_dlc_DocIdUrl>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BFD96485-854D-4680-B4D2-ED5C52572E3D}">
  <ds:schemaRefs>
    <ds:schemaRef ds:uri="http://schemas.microsoft.com/sharepoint/events"/>
  </ds:schemaRefs>
</ds:datastoreItem>
</file>

<file path=customXml/itemProps4.xml><?xml version="1.0" encoding="utf-8"?>
<ds:datastoreItem xmlns:ds="http://schemas.openxmlformats.org/officeDocument/2006/customXml" ds:itemID="{B33C72F0-D875-4907-A986-C9990D4365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71374b0-ec28-45a2-910b-eef61a58ae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871374b0-ec28-45a2-910b-eef61a58ae80"/>
    <ds:schemaRef ds:uri="http://purl.org/dc/dcmitype/"/>
    <ds:schemaRef ds:uri="http://purl.org/dc/elements/1.1/"/>
    <ds:schemaRef ds:uri="http://www.w3.org/XML/1998/namespace"/>
    <ds:schemaRef ds:uri="http://schemas.microsoft.com/office/infopath/2007/PartnerControls"/>
    <ds:schemaRef ds:uri="http://schemas.microsoft.com/office/2006/documentManagement/types"/>
    <ds:schemaRef ds:uri="d54cbe69-32bd-412a-b004-9152f949605e"/>
    <ds:schemaRef ds:uri="http://purl.org/dc/term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2068</TotalTime>
  <Words>1974</Words>
  <Application>Microsoft Office PowerPoint</Application>
  <PresentationFormat>Widescreen</PresentationFormat>
  <Paragraphs>346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VALENTINE-PTCL01: Primary Results of Phase II Trial of Valemetostat Tosylate in Patients With Relapsed/Refractory Peripheral T-Cell Lymphomas</vt:lpstr>
      <vt:lpstr>About These Slides</vt:lpstr>
      <vt:lpstr>VALENTINE-PTCL01: Background</vt:lpstr>
      <vt:lpstr>VALENTINE-PTCL01: Study Design</vt:lpstr>
      <vt:lpstr>VALENTINE-PTCL01: Baseline Characteristics</vt:lpstr>
      <vt:lpstr>VALENTINE-PTCL01: Key Endpoints</vt:lpstr>
      <vt:lpstr>VALENTINE-PTCL01: Additional Secondary Endpoints</vt:lpstr>
      <vt:lpstr>VALENTINE-PTCL01: Response by PTCL Subtype</vt:lpstr>
      <vt:lpstr>VALENTINE-PTCL01: Safety</vt:lpstr>
      <vt:lpstr>VALENTINE-PTCL01: Safety</vt:lpstr>
      <vt:lpstr>VALENTINE-PTCL01: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VALENTINE-PTCL01: Primary Results of Phase II Trial of Valemetostat Tosylate in Patients With Relapsed/Refractory Peripheral T-Cell Lymphomas</dc:title>
  <dc:creator>Preferred User</dc:creator>
  <cp:lastModifiedBy>tcunningham@clinicaloptions.com</cp:lastModifiedBy>
  <cp:revision>67</cp:revision>
  <cp:lastPrinted>2016-09-26T20:21:49Z</cp:lastPrinted>
  <dcterms:created xsi:type="dcterms:W3CDTF">2005-05-27T15:08:01Z</dcterms:created>
  <dcterms:modified xsi:type="dcterms:W3CDTF">2023-12-11T19:01:18Z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acca9c4a-32a5-455a-86f6-e0cdf2d1e35d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0x0101003CD003ACC3DE4F4E914BF8A3631567E4</vt:lpwstr>
  </property>
  <property fmtid="{D5CDD505-2E9C-101B-9397-08002B2CF9AE}" pid="9" name="MediaServiceImageTags">
    <vt:lpwstr/>
  </property>
</Properties>
</file>