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9"/>
  </p:notesMasterIdLst>
  <p:handoutMasterIdLst>
    <p:handoutMasterId r:id="rId20"/>
  </p:handoutMasterIdLst>
  <p:sldIdLst>
    <p:sldId id="321" r:id="rId7"/>
    <p:sldId id="558" r:id="rId8"/>
    <p:sldId id="257" r:id="rId9"/>
    <p:sldId id="2147473693" r:id="rId10"/>
    <p:sldId id="2147473708" r:id="rId11"/>
    <p:sldId id="2147473700" r:id="rId12"/>
    <p:sldId id="549" r:id="rId13"/>
    <p:sldId id="2147473705" r:id="rId14"/>
    <p:sldId id="2147473706" r:id="rId15"/>
    <p:sldId id="2147473707" r:id="rId16"/>
    <p:sldId id="552" r:id="rId17"/>
    <p:sldId id="560"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DD1373E-9F3D-9BB1-5178-81C7E8994016}" name="mbecker@clinicaloptions.com" initials="m" userId="mbecker@clinicaloptions.com" providerId="None"/>
  <p188:author id="{2409835F-90C8-07A2-D1F5-BF4C7A99F3C1}" name="Vanessa Carter" initials="VC" userId="S::vcarter@clinicaloptions.com::9ce73b1e-6b1e-4cab-b34f-91637f33dd50" providerId="AD"/>
  <p188:author id="{44045570-6CCC-EB6A-29FB-B2E29A9D40EA}" name="CLINICALOPTIONS\jconstanzo" initials="C" userId="CLINICALOPTIONS\jconstanzo" providerId="None"/>
  <p188:author id="{C3CE6779-7C0A-8264-4946-051B3214C5E3}" name="Anna Poppa" initials="AP" userId="c33764466cc77507" providerId="Windows Live"/>
  <p188:author id="{3CB1E8BA-9204-E1AA-A488-9864D6FB7E39}" name="Christy Seals" initials="CS" userId="S::cseals@clinicaloptions.com::0852e532-1f9e-4bbf-9b56-be19a9543a3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9" clrIdx="6"/>
  <p:cmAuthor id="2" name="Melanie Couton" initials="MAC" lastIdx="5" clrIdx="3"/>
  <p:cmAuthor id="3" name="ralfieri" initials="ra" lastIdx="2" clrIdx="8"/>
  <p:cmAuthor id="4" name="Megan Capel" initials="MC" lastIdx="11"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2"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1" clrIdx="15">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13CA33-AE43-4E75-8B51-69E6723748D9}" v="50" dt="2023-12-11T19:59:38.913"/>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36" autoAdjust="0"/>
    <p:restoredTop sz="86181" autoAdjust="0"/>
  </p:normalViewPr>
  <p:slideViewPr>
    <p:cSldViewPr snapToGrid="0">
      <p:cViewPr varScale="1">
        <p:scale>
          <a:sx n="74" d="100"/>
          <a:sy n="74" d="100"/>
        </p:scale>
        <p:origin x="835" y="62"/>
      </p:cViewPr>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9575371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ESA, erythropoiesis-stimulating agent; HMA, hypomethylating agent; IPSS, International Prognostic Scoring System; IPSS-M, Molecular International Prognostic Scoring System; IPSS-R, Revised International Prognostic Scoring System; MDS, myelodysplastic syndromes; R/R, relapsed/refractory; RBC, red blood cell; TI, transfusion independence.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236774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ESA, erythropoiesis-stimulating agent; EPO, erythropoietin; G-CSF, granulocyte colony-stimulating factor; Hgb, hemoglobin; HI-E, hematologic improvement</a:t>
            </a:r>
            <a:r>
              <a:rPr lang="en-US" b="0" i="1" dirty="0">
                <a:latin typeface="Arial" panose="020B0604020202020204" pitchFamily="34" charset="0"/>
                <a:cs typeface="Arial" panose="020B0604020202020204" pitchFamily="34" charset="0"/>
              </a:rPr>
              <a:t>–</a:t>
            </a:r>
            <a:r>
              <a:rPr lang="en-US" b="0" i="1" dirty="0"/>
              <a:t>erythroid; HMA, hypomethylating agent; IPSS, International Prognostic Scoring System; IPSS-M, Molecular International Prognostic Scoring System; IPSS-R, Revised International Prognostic Scoring System; MDS, myelodysplastic syndromes; RBC, red blood cell; R/R, relapsed/refractory; TI, transfusion independence.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ＭＳ Ｐゴシック" charset="0"/>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p:txBody>
      </p:sp>
    </p:spTree>
    <p:extLst>
      <p:ext uri="{BB962C8B-B14F-4D97-AF65-F5344CB8AC3E}">
        <p14:creationId xmlns:p14="http://schemas.microsoft.com/office/powerpoint/2010/main" val="27972680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RBC, red blood cell; TI, transfusion independence.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24123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IPSS, International Prognostic Scoring System; </a:t>
            </a:r>
            <a:r>
              <a:rPr lang="en-US" i="1" dirty="0"/>
              <a:t>IPSS-M, Molecular International Prognostic Scoring System; IPSS-R, Revised International Prognostic Scoring System; ITT, intention-to-treat.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81109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IPSS, International Prognostic Scoring System; </a:t>
            </a:r>
            <a:r>
              <a:rPr lang="en-US" i="1" dirty="0"/>
              <a:t>RBC, red blood cell; TI, transfusion independence.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516237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IPSS-R, Revised International Prognostic Scoring System; RBC, red blood cell; TI, transfusion independence.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8864404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IPSS-R, Revised International Prognostic Scoring System; RBC, red blood cell; TI, transfusion independence.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7895788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IPSS-M, Molecular International Prognostic Scoring System; </a:t>
            </a:r>
            <a:r>
              <a:rPr lang="en-US" b="0" i="1" dirty="0"/>
              <a:t>MDS, myelodysplastic syndromes; </a:t>
            </a:r>
            <a:r>
              <a:rPr lang="en-US" i="1" dirty="0"/>
              <a:t>RBC, red blood cell; TI, transfusion independence.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337869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ESA, erythropoiesis-stimulating agent; IPSS, International Prognostic Scoring System; IPSS-M, Molecular International Prognostic Scoring System; IPSS-R, Revised International Prognostic Scoring System; MDS, myelodysplastic syndromes; </a:t>
            </a:r>
            <a:r>
              <a:rPr lang="en-US" i="1" dirty="0"/>
              <a:t>RBC, red blood cell; R/R, relapsed/refractory; TI, transfusion independence.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5256608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III IMerge Subgroup Analysis: </a:t>
            </a:r>
            <a:br>
              <a:rPr lang="en-US" altLang="en-US" sz="4000" dirty="0"/>
            </a:br>
            <a:r>
              <a:rPr lang="en-US" altLang="en-US" sz="4000" dirty="0"/>
              <a:t>Imetelstat for Achieving Transfusion Independence in ESA R/R or Ineligible Lower-Risk MDS </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22856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Inc.; AstraZeneca; Daiichi Sankyo, Inc.; Merck Sharp &amp; Dohme LLC; Novartis Pharmaceuticals Corporation; Regeneron Pharmaceuticals, Inc;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ASH Annual Meeting, December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IMerge</a:t>
            </a:r>
            <a:r>
              <a:rPr lang="en-US" dirty="0"/>
              <a:t> Subgroup Analysis: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pPr>
              <a:lnSpc>
                <a:spcPct val="100000"/>
              </a:lnSpc>
              <a:spcBef>
                <a:spcPts val="600"/>
              </a:spcBef>
              <a:spcAft>
                <a:spcPts val="0"/>
              </a:spcAft>
            </a:pPr>
            <a:r>
              <a:rPr lang="en-US" altLang="en-US" sz="2400" dirty="0">
                <a:latin typeface="+mn-lt"/>
              </a:rPr>
              <a:t>Imetelstat is a first-in-class competitive telomerase inhibitor</a:t>
            </a:r>
            <a:r>
              <a:rPr lang="en-US" altLang="en-US" sz="2400" baseline="30000" dirty="0">
                <a:latin typeface="+mn-lt"/>
              </a:rPr>
              <a:t>1,2</a:t>
            </a:r>
          </a:p>
          <a:p>
            <a:pPr lvl="1">
              <a:lnSpc>
                <a:spcPct val="100000"/>
              </a:lnSpc>
              <a:spcBef>
                <a:spcPts val="600"/>
              </a:spcBef>
              <a:spcAft>
                <a:spcPts val="0"/>
              </a:spcAft>
            </a:pPr>
            <a:r>
              <a:rPr lang="en-US" altLang="en-US" sz="2000" dirty="0">
                <a:latin typeface="+mn-lt"/>
              </a:rPr>
              <a:t>Targets cancer cells with unusually active telomerase, leading to recovery of bone marrow function</a:t>
            </a:r>
            <a:r>
              <a:rPr lang="en-US" altLang="en-US" sz="2000" baseline="30000" dirty="0">
                <a:latin typeface="+mn-lt"/>
              </a:rPr>
              <a:t>3,4</a:t>
            </a:r>
          </a:p>
          <a:p>
            <a:pPr>
              <a:lnSpc>
                <a:spcPct val="100000"/>
              </a:lnSpc>
              <a:spcBef>
                <a:spcPts val="600"/>
              </a:spcBef>
              <a:spcAft>
                <a:spcPts val="0"/>
              </a:spcAft>
            </a:pPr>
            <a:r>
              <a:rPr lang="en-US" altLang="en-US" sz="2400" dirty="0">
                <a:latin typeface="+mn-lt"/>
              </a:rPr>
              <a:t>Phase II/III IMerge study compared imetelstat vs placebo in patients with lower-risk, transfusion-dependent, non-del(5q) MDS R/R to or ineligible for ESAs and previously untreated with lenalidomide or </a:t>
            </a:r>
            <a:r>
              <a:rPr lang="en-US" altLang="en-US" sz="2400" dirty="0" err="1">
                <a:latin typeface="+mn-lt"/>
              </a:rPr>
              <a:t>HMA</a:t>
            </a:r>
            <a:r>
              <a:rPr lang="en-US" altLang="en-US" sz="2400" baseline="30000" dirty="0" err="1">
                <a:latin typeface="+mn-lt"/>
              </a:rPr>
              <a:t>5</a:t>
            </a:r>
            <a:r>
              <a:rPr lang="en-US" altLang="en-US" sz="2400" baseline="30000" dirty="0">
                <a:latin typeface="+mn-lt"/>
              </a:rPr>
              <a:t>-7</a:t>
            </a:r>
          </a:p>
          <a:p>
            <a:pPr lvl="1">
              <a:lnSpc>
                <a:spcPct val="100000"/>
              </a:lnSpc>
              <a:spcBef>
                <a:spcPts val="600"/>
              </a:spcBef>
              <a:spcAft>
                <a:spcPts val="0"/>
              </a:spcAft>
            </a:pPr>
            <a:r>
              <a:rPr lang="en-US" altLang="en-US" sz="2000" dirty="0">
                <a:latin typeface="+mn-lt"/>
              </a:rPr>
              <a:t>Phase III portion of IMerge found that imetelstat significantly increased proportion of patients with </a:t>
            </a:r>
            <a:r>
              <a:rPr lang="en-GB" sz="2000" b="0" i="0" u="none" strike="noStrike" dirty="0">
                <a:solidFill>
                  <a:srgbClr val="000000"/>
                </a:solidFill>
                <a:effectLst/>
                <a:latin typeface="+mn-lt"/>
              </a:rPr>
              <a:t>≥</a:t>
            </a:r>
            <a:r>
              <a:rPr lang="en-US" altLang="en-US" sz="2000" dirty="0">
                <a:latin typeface="+mn-lt"/>
              </a:rPr>
              <a:t>8-wk, </a:t>
            </a:r>
            <a:r>
              <a:rPr lang="en-GB" sz="2000" b="0" i="0" u="none" strike="noStrike" dirty="0">
                <a:solidFill>
                  <a:srgbClr val="000000"/>
                </a:solidFill>
                <a:effectLst/>
                <a:latin typeface="+mn-lt"/>
              </a:rPr>
              <a:t>≥24-wk, ≥1-yr</a:t>
            </a:r>
            <a:r>
              <a:rPr lang="en-US" altLang="en-US" sz="2000" dirty="0">
                <a:latin typeface="+mn-lt"/>
              </a:rPr>
              <a:t> RBC-TI vs placebo</a:t>
            </a:r>
          </a:p>
          <a:p>
            <a:pPr lvl="1">
              <a:lnSpc>
                <a:spcPct val="100000"/>
              </a:lnSpc>
              <a:spcBef>
                <a:spcPts val="600"/>
              </a:spcBef>
              <a:spcAft>
                <a:spcPts val="0"/>
              </a:spcAft>
            </a:pPr>
            <a:r>
              <a:rPr lang="en-US" altLang="en-US" sz="2000" dirty="0">
                <a:latin typeface="+mn-lt"/>
              </a:rPr>
              <a:t>Treatment-emergent AEs were mostly transient and reversible and included neutropenia and thrombocytopenia; grade ≥ 3 of bleeding/infection were comparable to placebo</a:t>
            </a:r>
          </a:p>
          <a:p>
            <a:pPr>
              <a:lnSpc>
                <a:spcPct val="100000"/>
              </a:lnSpc>
              <a:spcBef>
                <a:spcPts val="600"/>
              </a:spcBef>
              <a:spcAft>
                <a:spcPts val="0"/>
              </a:spcAft>
            </a:pPr>
            <a:r>
              <a:rPr lang="en-US" altLang="en-US" sz="2400" dirty="0">
                <a:latin typeface="+mn-lt"/>
              </a:rPr>
              <a:t>Current analysis of IMerge assessed efficacy of imetelstat vs placebo across IPSS, IPSS-R, IPSS-M, and IPSS-R cytogenic risk categories</a:t>
            </a:r>
            <a:r>
              <a:rPr lang="en-US" altLang="en-US" sz="2400" baseline="30000" dirty="0">
                <a:latin typeface="+mn-lt"/>
              </a:rPr>
              <a:t>7</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20834" y="6188882"/>
            <a:ext cx="88026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Asai. Cancer Res. 2003;63:3931. 2. Herbert. Oncogene. 2005;24:5262. 3. Mosoyan. Leukemia. 2017;31:2458.</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4. Wang. Blood Adv. 2018;25:2378. 5. Platzbecker. Lancet. 2023;</a:t>
            </a:r>
            <a:r>
              <a:rPr lang="en-US" altLang="en-US" sz="1200" b="0" dirty="0">
                <a:solidFill>
                  <a:srgbClr val="455560"/>
                </a:solidFill>
                <a:latin typeface="Calibri" panose="020F0502020204030204" pitchFamily="34" charset="0"/>
              </a:rPr>
              <a:t>[Epub]</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6. Steensma.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JCO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2021;39:48. 7. </a:t>
            </a:r>
            <a:r>
              <a:rPr lang="en-US" altLang="en-US" sz="1200" b="0" dirty="0">
                <a:solidFill>
                  <a:schemeClr val="bg2"/>
                </a:solidFill>
                <a:latin typeface="Calibri" panose="020F0502020204030204" pitchFamily="34" charset="0"/>
              </a:rPr>
              <a:t>Komrokji. ASH 2023. Abstr 194.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41FEF61-F6A1-4D2D-8687-C6B2C49E2A5E}"/>
              </a:ext>
            </a:extLst>
          </p:cNvPr>
          <p:cNvSpPr>
            <a:spLocks noGrp="1"/>
          </p:cNvSpPr>
          <p:nvPr>
            <p:ph type="title"/>
          </p:nvPr>
        </p:nvSpPr>
        <p:spPr/>
        <p:txBody>
          <a:bodyPr/>
          <a:lstStyle/>
          <a:p>
            <a:r>
              <a:rPr lang="en-US" altLang="en-US" sz="3600" dirty="0"/>
              <a:t>IMerge</a:t>
            </a:r>
            <a:r>
              <a:rPr lang="en-US" dirty="0"/>
              <a:t> Subgroup Analysis: Study Design</a:t>
            </a:r>
          </a:p>
        </p:txBody>
      </p:sp>
      <p:sp>
        <p:nvSpPr>
          <p:cNvPr id="21" name="Content Placeholder 20">
            <a:extLst>
              <a:ext uri="{FF2B5EF4-FFF2-40B4-BE49-F238E27FC236}">
                <a16:creationId xmlns:a16="http://schemas.microsoft.com/office/drawing/2014/main" id="{806A4E81-9B29-4F87-9EB6-CFF6837CC415}"/>
              </a:ext>
            </a:extLst>
          </p:cNvPr>
          <p:cNvSpPr>
            <a:spLocks noGrp="1"/>
          </p:cNvSpPr>
          <p:nvPr>
            <p:ph idx="1"/>
          </p:nvPr>
        </p:nvSpPr>
        <p:spPr>
          <a:xfrm>
            <a:off x="604675" y="1513048"/>
            <a:ext cx="10877529" cy="589620"/>
          </a:xfrm>
        </p:spPr>
        <p:txBody>
          <a:bodyPr/>
          <a:lstStyle/>
          <a:p>
            <a:pPr>
              <a:spcBef>
                <a:spcPts val="0"/>
              </a:spcBef>
            </a:pPr>
            <a:r>
              <a:rPr lang="en-US" sz="2400" dirty="0"/>
              <a:t>International, double-blind, randomized phase III trial</a:t>
            </a:r>
          </a:p>
          <a:p>
            <a:pPr>
              <a:spcBef>
                <a:spcPts val="0"/>
              </a:spcBef>
            </a:pPr>
            <a:endParaRPr lang="en-US" sz="2400" dirty="0"/>
          </a:p>
          <a:p>
            <a:pPr>
              <a:spcBef>
                <a:spcPts val="0"/>
              </a:spcBef>
            </a:pPr>
            <a:endParaRPr lang="en-US" sz="2400" dirty="0"/>
          </a:p>
          <a:p>
            <a:pPr>
              <a:spcBef>
                <a:spcPts val="0"/>
              </a:spcBef>
            </a:pPr>
            <a:endParaRPr lang="en-US" sz="2400" dirty="0"/>
          </a:p>
          <a:p>
            <a:pPr>
              <a:spcBef>
                <a:spcPts val="0"/>
              </a:spcBef>
            </a:pPr>
            <a:endParaRPr lang="en-US" sz="2400" dirty="0"/>
          </a:p>
          <a:p>
            <a:pPr>
              <a:spcBef>
                <a:spcPts val="0"/>
              </a:spcBef>
            </a:pPr>
            <a:endParaRPr lang="en-US" sz="2400" dirty="0"/>
          </a:p>
          <a:p>
            <a:pPr>
              <a:spcBef>
                <a:spcPts val="0"/>
              </a:spcBef>
            </a:pPr>
            <a:endParaRPr lang="en-US" sz="2400" dirty="0"/>
          </a:p>
          <a:p>
            <a:pPr marL="0" indent="0">
              <a:spcBef>
                <a:spcPts val="0"/>
              </a:spcBef>
              <a:buNone/>
            </a:pPr>
            <a:endParaRPr lang="en-US" sz="2400" b="1" dirty="0"/>
          </a:p>
        </p:txBody>
      </p:sp>
      <p:sp>
        <p:nvSpPr>
          <p:cNvPr id="5" name="TextBox 4">
            <a:extLst>
              <a:ext uri="{FF2B5EF4-FFF2-40B4-BE49-F238E27FC236}">
                <a16:creationId xmlns:a16="http://schemas.microsoft.com/office/drawing/2014/main" id="{BDFE7FB8-125B-419A-9D41-EC5EEC256C47}"/>
              </a:ext>
            </a:extLst>
          </p:cNvPr>
          <p:cNvSpPr txBox="1"/>
          <p:nvPr/>
        </p:nvSpPr>
        <p:spPr bwMode="auto">
          <a:xfrm>
            <a:off x="436027" y="6365759"/>
            <a:ext cx="61992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NCT02598661. Platzbecker. Lancet. 2023;</a:t>
            </a:r>
            <a:r>
              <a:rPr lang="en-US" altLang="en-US" sz="1200" b="0" dirty="0">
                <a:solidFill>
                  <a:srgbClr val="455560"/>
                </a:solidFill>
                <a:latin typeface="Calibri" panose="020F0502020204030204" pitchFamily="34" charset="0"/>
              </a:rPr>
              <a:t>[Epub].</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b="0" dirty="0">
                <a:solidFill>
                  <a:schemeClr val="bg2"/>
                </a:solidFill>
                <a:latin typeface="Calibri" panose="020F0502020204030204" pitchFamily="34" charset="0"/>
              </a:rPr>
              <a:t>Komrokji. ASH 2023. Abstr 194.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9" name="Rectangle 8">
            <a:extLst>
              <a:ext uri="{FF2B5EF4-FFF2-40B4-BE49-F238E27FC236}">
                <a16:creationId xmlns:a16="http://schemas.microsoft.com/office/drawing/2014/main" id="{7129BD1C-C11D-421F-B943-63C1ED6BB730}"/>
              </a:ext>
            </a:extLst>
          </p:cNvPr>
          <p:cNvSpPr/>
          <p:nvPr/>
        </p:nvSpPr>
        <p:spPr bwMode="auto">
          <a:xfrm>
            <a:off x="5343211" y="2746815"/>
            <a:ext cx="2926080" cy="782095"/>
          </a:xfrm>
          <a:prstGeom prst="rect">
            <a:avLst/>
          </a:prstGeom>
          <a:solidFill>
            <a:schemeClr val="accent1"/>
          </a:solidFill>
          <a:ln w="0">
            <a:solidFill>
              <a:schemeClr val="accent1"/>
            </a:solidFill>
            <a:miter lim="800000"/>
            <a:headEnd/>
            <a:tailEnd/>
          </a:ln>
        </p:spPr>
        <p:txBody>
          <a:bodyPr rtlCol="0" anchor="ctr"/>
          <a:lstStyle/>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rPr>
              <a:t>Imetelstat </a:t>
            </a: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rPr>
              <a:t>7.5 mg/kg IV Q4W</a:t>
            </a:r>
          </a:p>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rPr>
              <a:t>(n = 118)</a:t>
            </a:r>
          </a:p>
        </p:txBody>
      </p:sp>
      <p:sp>
        <p:nvSpPr>
          <p:cNvPr id="12" name="Rectangle 11">
            <a:extLst>
              <a:ext uri="{FF2B5EF4-FFF2-40B4-BE49-F238E27FC236}">
                <a16:creationId xmlns:a16="http://schemas.microsoft.com/office/drawing/2014/main" id="{31C4A3B6-C7D6-4126-A455-53876CC6BA14}"/>
              </a:ext>
            </a:extLst>
          </p:cNvPr>
          <p:cNvSpPr/>
          <p:nvPr/>
        </p:nvSpPr>
        <p:spPr bwMode="auto">
          <a:xfrm>
            <a:off x="5343211" y="3751187"/>
            <a:ext cx="2926080" cy="822960"/>
          </a:xfrm>
          <a:prstGeom prst="rect">
            <a:avLst/>
          </a:prstGeom>
          <a:solidFill>
            <a:schemeClr val="accent3"/>
          </a:solidFill>
          <a:ln w="0">
            <a:solidFill>
              <a:schemeClr val="accent3"/>
            </a:solidFill>
            <a:miter lim="800000"/>
            <a:headEnd/>
            <a:tailEnd/>
          </a:ln>
        </p:spPr>
        <p:txBody>
          <a:bodyPr rtlCol="0" anchor="ctr"/>
          <a:lstStyle/>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rPr>
              <a:t>Placebo</a:t>
            </a:r>
          </a:p>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rPr>
              <a:t>(n = 60)</a:t>
            </a:r>
          </a:p>
        </p:txBody>
      </p:sp>
      <p:sp>
        <p:nvSpPr>
          <p:cNvPr id="22" name="TextBox 21">
            <a:extLst>
              <a:ext uri="{FF2B5EF4-FFF2-40B4-BE49-F238E27FC236}">
                <a16:creationId xmlns:a16="http://schemas.microsoft.com/office/drawing/2014/main" id="{5A963281-8DC7-4770-ABD5-60C7998CF8ED}"/>
              </a:ext>
            </a:extLst>
          </p:cNvPr>
          <p:cNvSpPr txBox="1"/>
          <p:nvPr/>
        </p:nvSpPr>
        <p:spPr bwMode="auto">
          <a:xfrm>
            <a:off x="436027" y="2996222"/>
            <a:ext cx="4083245"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Patients with low-risk or intermediate-1–risk MDS (IPSS-R); R/R* to ESA or EPO &gt;500 mU/mL (ESA ineligible); RBC transfusion dependent </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(≥4 U/8 wk over 16 wk prestudy); non-del(5q); no prior lenalidomide or HMAs</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b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(N = 178)</a:t>
            </a:r>
          </a:p>
        </p:txBody>
      </p:sp>
      <p:sp>
        <p:nvSpPr>
          <p:cNvPr id="23" name="Line 53">
            <a:extLst>
              <a:ext uri="{FF2B5EF4-FFF2-40B4-BE49-F238E27FC236}">
                <a16:creationId xmlns:a16="http://schemas.microsoft.com/office/drawing/2014/main" id="{3F96E4BD-1A98-41BA-B63F-7DF1A1D5CD8A}"/>
              </a:ext>
            </a:extLst>
          </p:cNvPr>
          <p:cNvSpPr>
            <a:spLocks noChangeShapeType="1"/>
          </p:cNvSpPr>
          <p:nvPr/>
        </p:nvSpPr>
        <p:spPr bwMode="auto">
          <a:xfrm>
            <a:off x="4648571" y="3811830"/>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24" name="Line 54">
            <a:extLst>
              <a:ext uri="{FF2B5EF4-FFF2-40B4-BE49-F238E27FC236}">
                <a16:creationId xmlns:a16="http://schemas.microsoft.com/office/drawing/2014/main" id="{D30C6110-53BD-46D0-BAD5-0057B0E536BE}"/>
              </a:ext>
            </a:extLst>
          </p:cNvPr>
          <p:cNvSpPr>
            <a:spLocks noChangeShapeType="1"/>
          </p:cNvSpPr>
          <p:nvPr/>
        </p:nvSpPr>
        <p:spPr bwMode="auto">
          <a:xfrm flipV="1">
            <a:off x="4648571" y="3137863"/>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p:txBody>
      </p:sp>
      <p:cxnSp>
        <p:nvCxnSpPr>
          <p:cNvPr id="6" name="Straight Arrow Connector 5">
            <a:extLst>
              <a:ext uri="{FF2B5EF4-FFF2-40B4-BE49-F238E27FC236}">
                <a16:creationId xmlns:a16="http://schemas.microsoft.com/office/drawing/2014/main" id="{D4CF8F1D-9198-C025-8E5A-E4BBC4F569C9}"/>
              </a:ext>
            </a:extLst>
          </p:cNvPr>
          <p:cNvCxnSpPr>
            <a:cxnSpLocks/>
          </p:cNvCxnSpPr>
          <p:nvPr/>
        </p:nvCxnSpPr>
        <p:spPr bwMode="auto">
          <a:xfrm>
            <a:off x="4848780" y="2605699"/>
            <a:ext cx="0" cy="335628"/>
          </a:xfrm>
          <a:prstGeom prst="straightConnector1">
            <a:avLst/>
          </a:prstGeom>
          <a:noFill/>
          <a:ln w="28575" cap="flat" cmpd="sng" algn="ctr">
            <a:solidFill>
              <a:schemeClr val="bg1"/>
            </a:solidFill>
            <a:prstDash val="sysDot"/>
            <a:round/>
            <a:headEnd type="none" w="med" len="med"/>
            <a:tailEnd type="triangle"/>
          </a:ln>
          <a:effectLst/>
        </p:spPr>
      </p:cxnSp>
      <p:sp>
        <p:nvSpPr>
          <p:cNvPr id="8" name="TextBox 7">
            <a:extLst>
              <a:ext uri="{FF2B5EF4-FFF2-40B4-BE49-F238E27FC236}">
                <a16:creationId xmlns:a16="http://schemas.microsoft.com/office/drawing/2014/main" id="{E8C34A59-2091-5960-7100-F328E9CB5D1F}"/>
              </a:ext>
            </a:extLst>
          </p:cNvPr>
          <p:cNvSpPr txBox="1"/>
          <p:nvPr/>
        </p:nvSpPr>
        <p:spPr bwMode="auto">
          <a:xfrm>
            <a:off x="3092732" y="2048520"/>
            <a:ext cx="389327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transfusion burden (4-6 vs &gt;6 U) and IPSS-R category (low vs intermediate-1)</a:t>
            </a:r>
          </a:p>
        </p:txBody>
      </p:sp>
      <p:sp>
        <p:nvSpPr>
          <p:cNvPr id="4" name="TextBox 3">
            <a:extLst>
              <a:ext uri="{FF2B5EF4-FFF2-40B4-BE49-F238E27FC236}">
                <a16:creationId xmlns:a16="http://schemas.microsoft.com/office/drawing/2014/main" id="{7EB33EB8-7C2C-F866-381F-3828F61CA9A3}"/>
              </a:ext>
            </a:extLst>
          </p:cNvPr>
          <p:cNvSpPr txBox="1"/>
          <p:nvPr/>
        </p:nvSpPr>
        <p:spPr bwMode="auto">
          <a:xfrm>
            <a:off x="4660350" y="3461878"/>
            <a:ext cx="4812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7" name="Rectangle 6">
            <a:extLst>
              <a:ext uri="{FF2B5EF4-FFF2-40B4-BE49-F238E27FC236}">
                <a16:creationId xmlns:a16="http://schemas.microsoft.com/office/drawing/2014/main" id="{2036B18A-424D-98A5-34F6-F80E7EED6294}"/>
              </a:ext>
            </a:extLst>
          </p:cNvPr>
          <p:cNvSpPr/>
          <p:nvPr/>
        </p:nvSpPr>
        <p:spPr bwMode="auto">
          <a:xfrm>
            <a:off x="8470930" y="2930365"/>
            <a:ext cx="3160055" cy="1432357"/>
          </a:xfrm>
          <a:prstGeom prst="rect">
            <a:avLst/>
          </a:prstGeom>
          <a:solidFill>
            <a:schemeClr val="tx1">
              <a:lumMod val="85000"/>
            </a:schemeClr>
          </a:solidFill>
          <a:ln w="0">
            <a:solidFill>
              <a:schemeClr val="bg1"/>
            </a:solidFill>
            <a:miter lim="800000"/>
            <a:headEnd/>
            <a:tailEnd/>
          </a:ln>
        </p:spPr>
        <p:txBody>
          <a:bodyPr rtlCol="0" anchor="ctr"/>
          <a:lstStyle/>
          <a:p>
            <a:pPr algn="ctr" eaLnBrk="1" hangingPunct="1">
              <a:spcBef>
                <a:spcPts val="0"/>
              </a:spcBef>
              <a:spcAft>
                <a:spcPts val="0"/>
              </a:spcAft>
              <a:buClr>
                <a:schemeClr val="folHlink"/>
              </a:buClr>
              <a:buNone/>
            </a:pPr>
            <a:r>
              <a:rPr lang="en-US" sz="1600" dirty="0">
                <a:solidFill>
                  <a:schemeClr val="bg1"/>
                </a:solidFill>
                <a:latin typeface="Calibri" panose="020F0502020204030204" pitchFamily="34" charset="0"/>
              </a:rPr>
              <a:t>Supportive Care</a:t>
            </a:r>
          </a:p>
          <a:p>
            <a:pPr algn="ctr" eaLnBrk="1" hangingPunct="1">
              <a:spcBef>
                <a:spcPts val="0"/>
              </a:spcBef>
              <a:spcAft>
                <a:spcPts val="0"/>
              </a:spcAft>
              <a:buClr>
                <a:schemeClr val="folHlink"/>
              </a:buClr>
              <a:buNone/>
            </a:pPr>
            <a:r>
              <a:rPr lang="en-US" sz="1600" b="0" dirty="0">
                <a:solidFill>
                  <a:schemeClr val="bg1"/>
                </a:solidFill>
                <a:latin typeface="Calibri" panose="020F0502020204030204" pitchFamily="34" charset="0"/>
              </a:rPr>
              <a:t>RBC and platelet transfusions, myeloid growth factors (eg, G-CSF), and iron chelation therapy as needed at discretion of investigator</a:t>
            </a:r>
          </a:p>
        </p:txBody>
      </p:sp>
      <p:sp>
        <p:nvSpPr>
          <p:cNvPr id="10" name="TextBox 9">
            <a:extLst>
              <a:ext uri="{FF2B5EF4-FFF2-40B4-BE49-F238E27FC236}">
                <a16:creationId xmlns:a16="http://schemas.microsoft.com/office/drawing/2014/main" id="{DE6175E6-D2C6-E8AB-A049-130680965C2A}"/>
              </a:ext>
            </a:extLst>
          </p:cNvPr>
          <p:cNvSpPr txBox="1"/>
          <p:nvPr/>
        </p:nvSpPr>
        <p:spPr bwMode="auto">
          <a:xfrm>
            <a:off x="646737" y="4790950"/>
            <a:ext cx="3439352"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b="1" dirty="0">
                <a:solidFill>
                  <a:schemeClr val="bg1"/>
                </a:solidFill>
                <a:latin typeface="+mj-lt"/>
              </a:rPr>
              <a:t>Primary endpoint: </a:t>
            </a:r>
            <a:r>
              <a:rPr lang="en-US" b="0" dirty="0">
                <a:solidFill>
                  <a:schemeClr val="bg1"/>
                </a:solidFill>
                <a:latin typeface="+mj-lt"/>
              </a:rPr>
              <a:t>8-wk RBC-TI</a:t>
            </a:r>
          </a:p>
          <a:p>
            <a:pPr algn="l">
              <a:lnSpc>
                <a:spcPct val="100000"/>
              </a:lnSpc>
              <a:spcBef>
                <a:spcPct val="50000"/>
              </a:spcBef>
              <a:spcAft>
                <a:spcPct val="0"/>
              </a:spcAft>
              <a:buClrTx/>
              <a:buFontTx/>
              <a:buNone/>
            </a:pPr>
            <a:endParaRPr lang="en-US" sz="1400" b="0" dirty="0">
              <a:solidFill>
                <a:schemeClr val="bg1"/>
              </a:solidFill>
              <a:latin typeface="Calibri" panose="020F0502020204030204" pitchFamily="34" charset="0"/>
            </a:endParaRPr>
          </a:p>
        </p:txBody>
      </p:sp>
      <p:sp>
        <p:nvSpPr>
          <p:cNvPr id="11" name="TextBox 10">
            <a:extLst>
              <a:ext uri="{FF2B5EF4-FFF2-40B4-BE49-F238E27FC236}">
                <a16:creationId xmlns:a16="http://schemas.microsoft.com/office/drawing/2014/main" id="{3D36F695-7140-2F02-6633-E7EF0436FA2D}"/>
              </a:ext>
            </a:extLst>
          </p:cNvPr>
          <p:cNvSpPr txBox="1"/>
          <p:nvPr/>
        </p:nvSpPr>
        <p:spPr bwMode="auto">
          <a:xfrm>
            <a:off x="5868803" y="5006177"/>
            <a:ext cx="5613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b="1" dirty="0">
                <a:solidFill>
                  <a:schemeClr val="bg1"/>
                </a:solidFill>
                <a:latin typeface="+mj-lt"/>
              </a:rPr>
              <a:t>Subgroup analysis</a:t>
            </a:r>
            <a:r>
              <a:rPr lang="en-US" dirty="0">
                <a:solidFill>
                  <a:schemeClr val="bg1"/>
                </a:solidFill>
                <a:latin typeface="+mj-lt"/>
              </a:rPr>
              <a:t>: </a:t>
            </a:r>
            <a:r>
              <a:rPr lang="en-US" b="0" dirty="0">
                <a:solidFill>
                  <a:schemeClr val="bg1"/>
                </a:solidFill>
                <a:latin typeface="+mj-lt"/>
              </a:rPr>
              <a:t>rates of RBC-TI vs placebo across IPSS, IPSS-R, IPSS R cytogenetic, and IPSS-M risk categories</a:t>
            </a:r>
          </a:p>
        </p:txBody>
      </p:sp>
      <p:sp>
        <p:nvSpPr>
          <p:cNvPr id="13" name="TextBox 12">
            <a:extLst>
              <a:ext uri="{FF2B5EF4-FFF2-40B4-BE49-F238E27FC236}">
                <a16:creationId xmlns:a16="http://schemas.microsoft.com/office/drawing/2014/main" id="{85BB2FEE-6435-C240-02B7-F3294C996949}"/>
              </a:ext>
            </a:extLst>
          </p:cNvPr>
          <p:cNvSpPr txBox="1"/>
          <p:nvPr/>
        </p:nvSpPr>
        <p:spPr bwMode="auto">
          <a:xfrm>
            <a:off x="502199" y="5818303"/>
            <a:ext cx="111876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*Received ≥8 wk of ESA treatment (epoetin alfa ≥40,000 U, epoetin beta ≥30,000 U, darbepoetin alfa 150 µg, or equivalent per wk) without Hgb rise ≥1.5 g/dL or</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decrease in RBC transfusion requirement ≥4 U/8 wk, transfusion dependence, or reduction of Hgb by ≥1.5 g/dL after hematopoietic improvement from ≥8 wk of ESA treatment.</a:t>
            </a:r>
          </a:p>
        </p:txBody>
      </p:sp>
      <p:sp>
        <p:nvSpPr>
          <p:cNvPr id="14" name="TextBox 13">
            <a:extLst>
              <a:ext uri="{FF2B5EF4-FFF2-40B4-BE49-F238E27FC236}">
                <a16:creationId xmlns:a16="http://schemas.microsoft.com/office/drawing/2014/main" id="{FEB1B479-5D6D-695E-26E0-1CCBB17823BB}"/>
              </a:ext>
            </a:extLst>
          </p:cNvPr>
          <p:cNvSpPr txBox="1"/>
          <p:nvPr/>
        </p:nvSpPr>
        <p:spPr bwMode="auto">
          <a:xfrm>
            <a:off x="635633" y="5123430"/>
            <a:ext cx="493042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b="1" dirty="0">
                <a:solidFill>
                  <a:schemeClr val="bg1"/>
                </a:solidFill>
                <a:latin typeface="+mj-lt"/>
              </a:rPr>
              <a:t>Secondary endpoints: </a:t>
            </a:r>
            <a:r>
              <a:rPr lang="en-US" b="0" dirty="0">
                <a:solidFill>
                  <a:schemeClr val="bg1"/>
                </a:solidFill>
                <a:latin typeface="+mj-lt"/>
              </a:rPr>
              <a:t>24-wk RBC-TI, TI duration, HI-E, safety</a:t>
            </a:r>
          </a:p>
        </p:txBody>
      </p:sp>
      <p:sp>
        <p:nvSpPr>
          <p:cNvPr id="15" name="Rectangle 14">
            <a:extLst>
              <a:ext uri="{FF2B5EF4-FFF2-40B4-BE49-F238E27FC236}">
                <a16:creationId xmlns:a16="http://schemas.microsoft.com/office/drawing/2014/main" id="{8B3A5134-94F4-997C-4764-5C0036AF47E9}"/>
              </a:ext>
            </a:extLst>
          </p:cNvPr>
          <p:cNvSpPr/>
          <p:nvPr/>
        </p:nvSpPr>
        <p:spPr bwMode="auto">
          <a:xfrm>
            <a:off x="5765004" y="4993271"/>
            <a:ext cx="5820998" cy="682107"/>
          </a:xfrm>
          <a:prstGeom prst="rect">
            <a:avLst/>
          </a:prstGeom>
          <a:noFill/>
          <a:ln w="28575">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TextBox 15">
            <a:extLst>
              <a:ext uri="{FF2B5EF4-FFF2-40B4-BE49-F238E27FC236}">
                <a16:creationId xmlns:a16="http://schemas.microsoft.com/office/drawing/2014/main" id="{6059225D-FC7F-191F-C79A-16FE2C2B8FD2}"/>
              </a:ext>
            </a:extLst>
          </p:cNvPr>
          <p:cNvSpPr txBox="1"/>
          <p:nvPr/>
        </p:nvSpPr>
        <p:spPr bwMode="auto">
          <a:xfrm flipH="1">
            <a:off x="5765004" y="4719859"/>
            <a:ext cx="14220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i="1" dirty="0">
                <a:solidFill>
                  <a:srgbClr val="E1471D"/>
                </a:solidFill>
                <a:latin typeface="Calibri" panose="020F0502020204030204" pitchFamily="34" charset="0"/>
              </a:rPr>
              <a:t>This analysis</a:t>
            </a:r>
            <a:endParaRPr lang="en-US" b="0" i="1" dirty="0">
              <a:solidFill>
                <a:srgbClr val="E1471D"/>
              </a:solidFill>
              <a:latin typeface="Calibri" panose="020F0502020204030204" pitchFamily="34" charset="0"/>
            </a:endParaRPr>
          </a:p>
        </p:txBody>
      </p:sp>
    </p:spTree>
    <p:extLst>
      <p:ext uri="{BB962C8B-B14F-4D97-AF65-F5344CB8AC3E}">
        <p14:creationId xmlns:p14="http://schemas.microsoft.com/office/powerpoint/2010/main" val="1381126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IMerge</a:t>
            </a:r>
            <a:r>
              <a:rPr lang="en-US" dirty="0"/>
              <a:t> Subgroup Analysis: Rates of</a:t>
            </a:r>
            <a:br>
              <a:rPr lang="en-US" dirty="0"/>
            </a:br>
            <a:r>
              <a:rPr lang="en-US" dirty="0"/>
              <a:t>Durable Transfusion Independence</a:t>
            </a:r>
            <a:endParaRPr lang="en-US" altLang="en-US" dirty="0"/>
          </a:p>
        </p:txBody>
      </p:sp>
      <p:sp>
        <p:nvSpPr>
          <p:cNvPr id="2" name="Text Box 11">
            <a:extLst>
              <a:ext uri="{FF2B5EF4-FFF2-40B4-BE49-F238E27FC236}">
                <a16:creationId xmlns:a16="http://schemas.microsoft.com/office/drawing/2014/main" id="{B0F77616-1F1A-CE48-00C9-C6DBC6FD9EA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Platzbecker. Lancet. 2023;</a:t>
            </a:r>
            <a:r>
              <a:rPr lang="en-US" altLang="en-US" sz="1200" b="0" dirty="0">
                <a:solidFill>
                  <a:srgbClr val="455560"/>
                </a:solidFill>
                <a:latin typeface="Calibri" panose="020F0502020204030204" pitchFamily="34" charset="0"/>
              </a:rPr>
              <a:t>[Epub]</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b="0" dirty="0">
                <a:solidFill>
                  <a:schemeClr val="bg2"/>
                </a:solidFill>
                <a:latin typeface="Calibri" panose="020F0502020204030204" pitchFamily="34" charset="0"/>
              </a:rPr>
              <a:t>Komrokji. ASH 2023. Abstr 194.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D43327CB-E398-CC5E-3FA2-81C673ACB9BE}"/>
              </a:ext>
            </a:extLst>
          </p:cNvPr>
          <p:cNvSpPr txBox="1"/>
          <p:nvPr/>
        </p:nvSpPr>
        <p:spPr bwMode="auto">
          <a:xfrm>
            <a:off x="667763" y="4971309"/>
            <a:ext cx="1081145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Single continuous RBC-TI period was achieved by most 8-wk responders to imetelstat (83%) </a:t>
            </a:r>
          </a:p>
        </p:txBody>
      </p:sp>
      <p:sp>
        <p:nvSpPr>
          <p:cNvPr id="4" name="TextBox 3">
            <a:extLst>
              <a:ext uri="{FF2B5EF4-FFF2-40B4-BE49-F238E27FC236}">
                <a16:creationId xmlns:a16="http://schemas.microsoft.com/office/drawing/2014/main" id="{3DC020B3-DBC8-E3BE-D359-199F03697BA5}"/>
              </a:ext>
            </a:extLst>
          </p:cNvPr>
          <p:cNvSpPr txBox="1"/>
          <p:nvPr/>
        </p:nvSpPr>
        <p:spPr bwMode="auto">
          <a:xfrm>
            <a:off x="667763" y="4459790"/>
            <a:ext cx="15945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*Primary endpoint.</a:t>
            </a:r>
          </a:p>
        </p:txBody>
      </p:sp>
      <p:graphicFrame>
        <p:nvGraphicFramePr>
          <p:cNvPr id="5" name="Group 3">
            <a:extLst>
              <a:ext uri="{FF2B5EF4-FFF2-40B4-BE49-F238E27FC236}">
                <a16:creationId xmlns:a16="http://schemas.microsoft.com/office/drawing/2014/main" id="{7D3588EA-4901-B323-4C57-C51FBB119FF0}"/>
              </a:ext>
            </a:extLst>
          </p:cNvPr>
          <p:cNvGraphicFramePr>
            <a:graphicFrameLocks/>
          </p:cNvGraphicFramePr>
          <p:nvPr>
            <p:extLst>
              <p:ext uri="{D42A27DB-BD31-4B8C-83A1-F6EECF244321}">
                <p14:modId xmlns:p14="http://schemas.microsoft.com/office/powerpoint/2010/main" val="756942519"/>
              </p:ext>
            </p:extLst>
          </p:nvPr>
        </p:nvGraphicFramePr>
        <p:xfrm>
          <a:off x="725767" y="1644579"/>
          <a:ext cx="10753445" cy="2743296"/>
        </p:xfrm>
        <a:graphic>
          <a:graphicData uri="http://schemas.openxmlformats.org/drawingml/2006/table">
            <a:tbl>
              <a:tblPr/>
              <a:tblGrid>
                <a:gridCol w="3328349">
                  <a:extLst>
                    <a:ext uri="{9D8B030D-6E8A-4147-A177-3AD203B41FA5}">
                      <a16:colId xmlns:a16="http://schemas.microsoft.com/office/drawing/2014/main" val="20000"/>
                    </a:ext>
                  </a:extLst>
                </a:gridCol>
                <a:gridCol w="2475032">
                  <a:extLst>
                    <a:ext uri="{9D8B030D-6E8A-4147-A177-3AD203B41FA5}">
                      <a16:colId xmlns:a16="http://schemas.microsoft.com/office/drawing/2014/main" val="20001"/>
                    </a:ext>
                  </a:extLst>
                </a:gridCol>
                <a:gridCol w="2475032">
                  <a:extLst>
                    <a:ext uri="{9D8B030D-6E8A-4147-A177-3AD203B41FA5}">
                      <a16:colId xmlns:a16="http://schemas.microsoft.com/office/drawing/2014/main" val="20002"/>
                    </a:ext>
                  </a:extLst>
                </a:gridCol>
                <a:gridCol w="2475032">
                  <a:extLst>
                    <a:ext uri="{9D8B030D-6E8A-4147-A177-3AD203B41FA5}">
                      <a16:colId xmlns:a16="http://schemas.microsoft.com/office/drawing/2014/main" val="3169744485"/>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2400" b="1" i="0" u="none" strike="noStrike" cap="none" normalizeH="0" baseline="0" dirty="0">
                          <a:ln>
                            <a:noFill/>
                          </a:ln>
                          <a:solidFill>
                            <a:schemeClr val="tx1"/>
                          </a:solidFill>
                          <a:effectLst/>
                          <a:latin typeface="Calibri" panose="020F0502020204030204" pitchFamily="34" charset="0"/>
                        </a:rPr>
                        <a:t>RBC-TI Response,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1" i="0" u="none" strike="noStrike" cap="none" normalizeH="0" baseline="0" dirty="0">
                          <a:ln>
                            <a:noFill/>
                          </a:ln>
                          <a:solidFill>
                            <a:schemeClr val="tx1"/>
                          </a:solidFill>
                          <a:effectLst/>
                          <a:latin typeface="Calibri" panose="020F0502020204030204" pitchFamily="34" charset="0"/>
                        </a:rPr>
                        <a:t>Rates of Durable RBC-TI Over Time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903062302"/>
                  </a:ext>
                </a:extLst>
              </a:tr>
              <a:tr h="17777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RBC-TI Response,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1" i="0" u="none" strike="noStrike" cap="none" normalizeH="0" baseline="0" dirty="0">
                          <a:ln>
                            <a:noFill/>
                          </a:ln>
                          <a:solidFill>
                            <a:schemeClr val="tx1"/>
                          </a:solidFill>
                          <a:effectLst/>
                          <a:latin typeface="Calibri" panose="020F0502020204030204" pitchFamily="34" charset="0"/>
                        </a:rPr>
                        <a:t>Imetelstat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1" i="0" u="none" strike="noStrike" cap="none" normalizeH="0" baseline="0" dirty="0">
                          <a:ln>
                            <a:noFill/>
                          </a:ln>
                          <a:solidFill>
                            <a:schemeClr val="tx1"/>
                          </a:solidFill>
                          <a:effectLst/>
                          <a:latin typeface="Calibri" panose="020F0502020204030204" pitchFamily="34" charset="0"/>
                        </a:rPr>
                        <a:t>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1" i="1" u="none" strike="noStrike" cap="none" normalizeH="0" baseline="0" dirty="0">
                          <a:ln>
                            <a:noFill/>
                          </a:ln>
                          <a:solidFill>
                            <a:schemeClr val="tx1"/>
                          </a:solidFill>
                          <a:effectLst/>
                          <a:latin typeface="Calibri" panose="020F0502020204030204" pitchFamily="34" charset="0"/>
                        </a:rPr>
                        <a:t>P</a:t>
                      </a:r>
                      <a:r>
                        <a:rPr kumimoji="0" lang="en-US" sz="24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777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 8-Wk </a:t>
                      </a:r>
                      <a:r>
                        <a:rPr kumimoji="0" lang="en-US" sz="2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a:t>
                      </a:r>
                      <a:r>
                        <a:rPr kumimoji="0" lang="en-US" sz="2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BC-TI*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&lt; .0008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777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 16-Wk </a:t>
                      </a:r>
                      <a:r>
                        <a:rPr kumimoji="0" lang="en-US" sz="2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a:t>
                      </a:r>
                      <a:r>
                        <a:rPr kumimoji="0" lang="en-US" sz="2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BC-TI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&lt; .0002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7777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24-Wk RBC-TI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&lt; .0001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94824592"/>
                  </a:ext>
                </a:extLst>
              </a:tr>
              <a:tr h="17777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1-Yr RBC-TI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&lt; .0023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61839841"/>
                  </a:ext>
                </a:extLst>
              </a:tr>
            </a:tbl>
          </a:graphicData>
        </a:graphic>
      </p:graphicFrame>
    </p:spTree>
    <p:extLst>
      <p:ext uri="{BB962C8B-B14F-4D97-AF65-F5344CB8AC3E}">
        <p14:creationId xmlns:p14="http://schemas.microsoft.com/office/powerpoint/2010/main" val="416579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IMerge</a:t>
            </a:r>
            <a:r>
              <a:rPr lang="en-US" dirty="0"/>
              <a:t> Subgroup Analysis:</a:t>
            </a:r>
            <a:br>
              <a:rPr lang="en-US" dirty="0"/>
            </a:br>
            <a:r>
              <a:rPr lang="en-US" dirty="0"/>
              <a:t>IPSS Risk Category at Baseline</a:t>
            </a:r>
            <a:endParaRPr lang="en-US" altLang="en-US" dirty="0"/>
          </a:p>
        </p:txBody>
      </p:sp>
      <p:sp>
        <p:nvSpPr>
          <p:cNvPr id="2" name="Text Box 11">
            <a:extLst>
              <a:ext uri="{FF2B5EF4-FFF2-40B4-BE49-F238E27FC236}">
                <a16:creationId xmlns:a16="http://schemas.microsoft.com/office/drawing/2014/main" id="{BD774328-3178-90B0-EC23-1893E9F7E9D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Platzbecker. Lancet. 2023;</a:t>
            </a:r>
            <a:r>
              <a:rPr lang="en-US" altLang="en-US" sz="1200" b="0" dirty="0">
                <a:solidFill>
                  <a:srgbClr val="455560"/>
                </a:solidFill>
                <a:latin typeface="Calibri" panose="020F0502020204030204" pitchFamily="34" charset="0"/>
              </a:rPr>
              <a:t>[Epub]</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b="0" dirty="0">
                <a:solidFill>
                  <a:schemeClr val="bg2"/>
                </a:solidFill>
                <a:latin typeface="Calibri" panose="020F0502020204030204" pitchFamily="34" charset="0"/>
              </a:rPr>
              <a:t>Komrokji. ASH 2023. Abstr 194.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3" name="Group 3">
            <a:extLst>
              <a:ext uri="{FF2B5EF4-FFF2-40B4-BE49-F238E27FC236}">
                <a16:creationId xmlns:a16="http://schemas.microsoft.com/office/drawing/2014/main" id="{43718F81-A05B-20BF-BBA4-00D5D78C4AA0}"/>
              </a:ext>
            </a:extLst>
          </p:cNvPr>
          <p:cNvGraphicFramePr>
            <a:graphicFrameLocks/>
          </p:cNvGraphicFramePr>
          <p:nvPr>
            <p:extLst>
              <p:ext uri="{D42A27DB-BD31-4B8C-83A1-F6EECF244321}">
                <p14:modId xmlns:p14="http://schemas.microsoft.com/office/powerpoint/2010/main" val="2734708092"/>
              </p:ext>
            </p:extLst>
          </p:nvPr>
        </p:nvGraphicFramePr>
        <p:xfrm>
          <a:off x="604675" y="1506105"/>
          <a:ext cx="10872444" cy="4267264"/>
        </p:xfrm>
        <a:graphic>
          <a:graphicData uri="http://schemas.openxmlformats.org/drawingml/2006/table">
            <a:tbl>
              <a:tblPr/>
              <a:tblGrid>
                <a:gridCol w="3949581">
                  <a:extLst>
                    <a:ext uri="{9D8B030D-6E8A-4147-A177-3AD203B41FA5}">
                      <a16:colId xmlns:a16="http://schemas.microsoft.com/office/drawing/2014/main" val="20000"/>
                    </a:ext>
                  </a:extLst>
                </a:gridCol>
                <a:gridCol w="2307621">
                  <a:extLst>
                    <a:ext uri="{9D8B030D-6E8A-4147-A177-3AD203B41FA5}">
                      <a16:colId xmlns:a16="http://schemas.microsoft.com/office/drawing/2014/main" val="20001"/>
                    </a:ext>
                  </a:extLst>
                </a:gridCol>
                <a:gridCol w="2307621">
                  <a:extLst>
                    <a:ext uri="{9D8B030D-6E8A-4147-A177-3AD203B41FA5}">
                      <a16:colId xmlns:a16="http://schemas.microsoft.com/office/drawing/2014/main" val="20002"/>
                    </a:ext>
                  </a:extLst>
                </a:gridCol>
                <a:gridCol w="2307621">
                  <a:extLst>
                    <a:ext uri="{9D8B030D-6E8A-4147-A177-3AD203B41FA5}">
                      <a16:colId xmlns:a16="http://schemas.microsoft.com/office/drawing/2014/main" val="3169744485"/>
                    </a:ext>
                  </a:extLst>
                </a:gridCol>
              </a:tblGrid>
              <a:tr h="264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Risk Category,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Imetelstat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Total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649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IPSS*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Low</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Intermediate-1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 (67.8)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 (32.2)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(65.0)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(35.0)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119 (66.9)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 (33.1)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0339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IPSS-R*</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Very low</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Low</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Intermediate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87 (73.7)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(16.9)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 (76.7)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(13.3)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133 (74.7)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(15.7)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4187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IPSS-M</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Very low</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Low</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Moderate low</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Moderate high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High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Very high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 (63.1)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(21.4)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 (63.5)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(19.2)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98 (63.2)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 (20.6)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94824592"/>
                  </a:ext>
                </a:extLst>
              </a:tr>
            </a:tbl>
          </a:graphicData>
        </a:graphic>
      </p:graphicFrame>
      <p:sp>
        <p:nvSpPr>
          <p:cNvPr id="5" name="TextBox 4">
            <a:extLst>
              <a:ext uri="{FF2B5EF4-FFF2-40B4-BE49-F238E27FC236}">
                <a16:creationId xmlns:a16="http://schemas.microsoft.com/office/drawing/2014/main" id="{0CB7C6C7-0B2B-8312-9EF4-2FDC7D7A38A0}"/>
              </a:ext>
            </a:extLst>
          </p:cNvPr>
          <p:cNvSpPr txBox="1"/>
          <p:nvPr/>
        </p:nvSpPr>
        <p:spPr bwMode="auto">
          <a:xfrm>
            <a:off x="414339" y="5849034"/>
            <a:ext cx="80105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noProof="0" dirty="0">
                <a:ln>
                  <a:noFill/>
                </a:ln>
                <a:solidFill>
                  <a:srgbClr val="000000"/>
                </a:solidFill>
                <a:effectLst/>
                <a:uLnTx/>
                <a:uFillTx/>
                <a:latin typeface="+mn-lt"/>
              </a:rPr>
              <a:t>*</a:t>
            </a:r>
            <a:r>
              <a:rPr kumimoji="0" lang="en-US" sz="1200" b="0" i="0" u="none" strike="noStrike" kern="1200" cap="none" spc="0" normalizeH="0" baseline="0" noProof="0" dirty="0">
                <a:ln>
                  <a:noFill/>
                </a:ln>
                <a:solidFill>
                  <a:srgbClr val="000000"/>
                </a:solidFill>
                <a:effectLst/>
                <a:uLnTx/>
                <a:uFillTx/>
                <a:latin typeface="+mn-lt"/>
              </a:rPr>
              <a:t>Based on ITT population of 118 patients in imetelstat group and 60 patients in placebo group.</a:t>
            </a:r>
          </a:p>
          <a:p>
            <a:pPr marL="0" marR="0" lvl="0" indent="0" algn="l" defTabSz="914400" rtl="0" eaLnBrk="0" fontAlgn="base" latinLnBrk="0" hangingPunct="0">
              <a:lnSpc>
                <a:spcPct val="100000"/>
              </a:lnSpc>
              <a:spcBef>
                <a:spcPts val="0"/>
              </a:spcBef>
              <a:spcAft>
                <a:spcPct val="0"/>
              </a:spcAft>
              <a:buClrTx/>
              <a:buSzTx/>
              <a:buFontTx/>
              <a:buNone/>
              <a:tabLst/>
              <a:defRPr/>
            </a:pPr>
            <a:r>
              <a:rPr lang="en-GB" sz="1200" b="0" i="0" u="none" strike="noStrike" baseline="30000" dirty="0">
                <a:solidFill>
                  <a:srgbClr val="000000"/>
                </a:solidFill>
                <a:effectLst/>
                <a:latin typeface="+mn-lt"/>
              </a:rPr>
              <a:t>†</a:t>
            </a:r>
            <a:r>
              <a:rPr kumimoji="0" lang="en-US" sz="1200" b="0" i="0" u="none" strike="noStrike" kern="1200" cap="none" spc="0" normalizeH="0" baseline="0" noProof="0" dirty="0">
                <a:ln>
                  <a:noFill/>
                </a:ln>
                <a:solidFill>
                  <a:srgbClr val="000000"/>
                </a:solidFill>
                <a:effectLst/>
                <a:uLnTx/>
                <a:uFillTx/>
                <a:latin typeface="+mn-lt"/>
              </a:rPr>
              <a:t>Data missing for 7 patients in imetelstat group and 4 patients in placebo group.</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cap="none" normalizeH="0" baseline="30000" dirty="0">
                <a:ln>
                  <a:noFill/>
                </a:ln>
                <a:solidFill>
                  <a:schemeClr val="bg2">
                    <a:lumMod val="10000"/>
                  </a:schemeClr>
                </a:solidFill>
                <a:effectLst/>
                <a:latin typeface="+mn-lt"/>
              </a:rPr>
              <a:t>‡</a:t>
            </a:r>
            <a:r>
              <a:rPr lang="en-US" sz="1200" b="0" dirty="0">
                <a:solidFill>
                  <a:srgbClr val="000000"/>
                </a:solidFill>
                <a:latin typeface="+mn-lt"/>
              </a:rPr>
              <a:t>Includes data on </a:t>
            </a:r>
            <a:r>
              <a:rPr kumimoji="0" lang="en-US" sz="1200" b="0" i="0" u="none" strike="noStrike" kern="1200" cap="none" spc="0" normalizeH="0" baseline="0" noProof="0" dirty="0">
                <a:ln>
                  <a:noFill/>
                </a:ln>
                <a:solidFill>
                  <a:srgbClr val="000000"/>
                </a:solidFill>
                <a:effectLst/>
                <a:uLnTx/>
                <a:uFillTx/>
                <a:latin typeface="+mn-lt"/>
              </a:rPr>
              <a:t>103 patients in imetelstat group and 52 patients in placebo group.</a:t>
            </a:r>
          </a:p>
        </p:txBody>
      </p:sp>
    </p:spTree>
    <p:extLst>
      <p:ext uri="{BB962C8B-B14F-4D97-AF65-F5344CB8AC3E}">
        <p14:creationId xmlns:p14="http://schemas.microsoft.com/office/powerpoint/2010/main" val="2005542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IMerge</a:t>
            </a:r>
            <a:r>
              <a:rPr lang="en-US" dirty="0"/>
              <a:t> Subgroup Analysis:</a:t>
            </a:r>
            <a:br>
              <a:rPr lang="en-US" dirty="0"/>
            </a:br>
            <a:r>
              <a:rPr lang="en-US" dirty="0"/>
              <a:t>RBC-TI by IPPS Risk Category</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Komrokji. ASH 2023. Abstr 194.</a:t>
            </a:r>
          </a:p>
        </p:txBody>
      </p:sp>
      <p:sp>
        <p:nvSpPr>
          <p:cNvPr id="5" name="Content Placeholder 4">
            <a:extLst>
              <a:ext uri="{FF2B5EF4-FFF2-40B4-BE49-F238E27FC236}">
                <a16:creationId xmlns:a16="http://schemas.microsoft.com/office/drawing/2014/main" id="{F38D690E-7558-4FB0-D063-9C0A0C332C33}"/>
              </a:ext>
            </a:extLst>
          </p:cNvPr>
          <p:cNvSpPr>
            <a:spLocks noGrp="1"/>
          </p:cNvSpPr>
          <p:nvPr>
            <p:ph idx="1"/>
          </p:nvPr>
        </p:nvSpPr>
        <p:spPr>
          <a:xfrm>
            <a:off x="657235" y="3923887"/>
            <a:ext cx="10877529" cy="1962845"/>
          </a:xfrm>
        </p:spPr>
        <p:txBody>
          <a:bodyPr/>
          <a:lstStyle/>
          <a:p>
            <a:r>
              <a:rPr lang="en-US" altLang="en-US" dirty="0">
                <a:latin typeface="+mn-lt"/>
              </a:rPr>
              <a:t>Imetelstat significantly increased proportion of patients with </a:t>
            </a:r>
            <a:r>
              <a:rPr lang="en-GB" b="0" i="0" u="none" strike="noStrike" dirty="0">
                <a:solidFill>
                  <a:srgbClr val="000000"/>
                </a:solidFill>
                <a:effectLst/>
                <a:latin typeface="+mn-lt"/>
              </a:rPr>
              <a:t>≥</a:t>
            </a:r>
            <a:r>
              <a:rPr lang="en-US" altLang="en-US" dirty="0">
                <a:latin typeface="+mn-lt"/>
              </a:rPr>
              <a:t>8-wk and </a:t>
            </a:r>
            <a:r>
              <a:rPr lang="en-GB" b="0" i="0" u="none" strike="noStrike" dirty="0">
                <a:solidFill>
                  <a:srgbClr val="000000"/>
                </a:solidFill>
                <a:effectLst/>
                <a:latin typeface="+mn-lt"/>
              </a:rPr>
              <a:t>≥24-wk</a:t>
            </a:r>
            <a:r>
              <a:rPr lang="en-US" altLang="en-US" dirty="0">
                <a:latin typeface="+mn-lt"/>
              </a:rPr>
              <a:t> RBC-TI vs placebo, irrespective of IPSS risk category</a:t>
            </a:r>
            <a:endParaRPr lang="en-US" dirty="0">
              <a:latin typeface="+mn-lt"/>
            </a:endParaRPr>
          </a:p>
        </p:txBody>
      </p:sp>
      <p:graphicFrame>
        <p:nvGraphicFramePr>
          <p:cNvPr id="6" name="Group 3">
            <a:extLst>
              <a:ext uri="{FF2B5EF4-FFF2-40B4-BE49-F238E27FC236}">
                <a16:creationId xmlns:a16="http://schemas.microsoft.com/office/drawing/2014/main" id="{491309CD-8012-2524-75FD-ED6259F9BA2B}"/>
              </a:ext>
            </a:extLst>
          </p:cNvPr>
          <p:cNvGraphicFramePr>
            <a:graphicFrameLocks/>
          </p:cNvGraphicFramePr>
          <p:nvPr>
            <p:extLst>
              <p:ext uri="{D42A27DB-BD31-4B8C-83A1-F6EECF244321}">
                <p14:modId xmlns:p14="http://schemas.microsoft.com/office/powerpoint/2010/main" val="2794221847"/>
              </p:ext>
            </p:extLst>
          </p:nvPr>
        </p:nvGraphicFramePr>
        <p:xfrm>
          <a:off x="604675" y="1592629"/>
          <a:ext cx="10872437" cy="2080070"/>
        </p:xfrm>
        <a:graphic>
          <a:graphicData uri="http://schemas.openxmlformats.org/drawingml/2006/table">
            <a:tbl>
              <a:tblPr/>
              <a:tblGrid>
                <a:gridCol w="1909925">
                  <a:extLst>
                    <a:ext uri="{9D8B030D-6E8A-4147-A177-3AD203B41FA5}">
                      <a16:colId xmlns:a16="http://schemas.microsoft.com/office/drawing/2014/main" val="20000"/>
                    </a:ext>
                  </a:extLst>
                </a:gridCol>
                <a:gridCol w="1493752">
                  <a:extLst>
                    <a:ext uri="{9D8B030D-6E8A-4147-A177-3AD203B41FA5}">
                      <a16:colId xmlns:a16="http://schemas.microsoft.com/office/drawing/2014/main" val="20001"/>
                    </a:ext>
                  </a:extLst>
                </a:gridCol>
                <a:gridCol w="1493752">
                  <a:extLst>
                    <a:ext uri="{9D8B030D-6E8A-4147-A177-3AD203B41FA5}">
                      <a16:colId xmlns:a16="http://schemas.microsoft.com/office/drawing/2014/main" val="20002"/>
                    </a:ext>
                  </a:extLst>
                </a:gridCol>
                <a:gridCol w="1493752">
                  <a:extLst>
                    <a:ext uri="{9D8B030D-6E8A-4147-A177-3AD203B41FA5}">
                      <a16:colId xmlns:a16="http://schemas.microsoft.com/office/drawing/2014/main" val="3169744485"/>
                    </a:ext>
                  </a:extLst>
                </a:gridCol>
                <a:gridCol w="1493752">
                  <a:extLst>
                    <a:ext uri="{9D8B030D-6E8A-4147-A177-3AD203B41FA5}">
                      <a16:colId xmlns:a16="http://schemas.microsoft.com/office/drawing/2014/main" val="2248003797"/>
                    </a:ext>
                  </a:extLst>
                </a:gridCol>
                <a:gridCol w="1493752">
                  <a:extLst>
                    <a:ext uri="{9D8B030D-6E8A-4147-A177-3AD203B41FA5}">
                      <a16:colId xmlns:a16="http://schemas.microsoft.com/office/drawing/2014/main" val="2938295985"/>
                    </a:ext>
                  </a:extLst>
                </a:gridCol>
                <a:gridCol w="1493752">
                  <a:extLst>
                    <a:ext uri="{9D8B030D-6E8A-4147-A177-3AD203B41FA5}">
                      <a16:colId xmlns:a16="http://schemas.microsoft.com/office/drawing/2014/main" val="1839893382"/>
                    </a:ext>
                  </a:extLst>
                </a:gridCol>
              </a:tblGrid>
              <a:tr h="41601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1" i="0" u="none" strike="noStrike" cap="none" normalizeH="0" baseline="0" dirty="0">
                          <a:ln>
                            <a:noFill/>
                          </a:ln>
                          <a:solidFill>
                            <a:schemeClr val="tx1"/>
                          </a:solidFill>
                          <a:effectLst/>
                          <a:latin typeface="Calibri" panose="020F0502020204030204" pitchFamily="34" charset="0"/>
                        </a:rPr>
                        <a:t>RBC-TI Response,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IPSS Low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IPSS Intermediate-1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903062302"/>
                  </a:ext>
                </a:extLst>
              </a:tr>
              <a:tr h="41601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RBC-TI Response,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Imetelstat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Imetelstat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4160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wk</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32/80 (40.0)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8/39 (20.5)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15/38 (39.5)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160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 wk</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23/80 (28.8)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2/39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10/38 (26.3)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0/21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160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yr</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10/80 (12.5)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1/39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6/38 (15.8)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0/21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94824592"/>
                  </a:ext>
                </a:extLst>
              </a:tr>
            </a:tbl>
          </a:graphicData>
        </a:graphic>
      </p:graphicFrame>
    </p:spTree>
    <p:extLst>
      <p:ext uri="{BB962C8B-B14F-4D97-AF65-F5344CB8AC3E}">
        <p14:creationId xmlns:p14="http://schemas.microsoft.com/office/powerpoint/2010/main" val="1066298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IMerge</a:t>
            </a:r>
            <a:r>
              <a:rPr lang="en-US" dirty="0"/>
              <a:t> Subgroup Analysis:</a:t>
            </a:r>
            <a:br>
              <a:rPr lang="en-US" dirty="0"/>
            </a:br>
            <a:r>
              <a:rPr lang="en-US" dirty="0"/>
              <a:t>RBC-TI by IPPS-R Risk Category</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Komrokji. ASH 2023. Abstr 194.</a:t>
            </a:r>
          </a:p>
        </p:txBody>
      </p:sp>
      <p:sp>
        <p:nvSpPr>
          <p:cNvPr id="5" name="Content Placeholder 4">
            <a:extLst>
              <a:ext uri="{FF2B5EF4-FFF2-40B4-BE49-F238E27FC236}">
                <a16:creationId xmlns:a16="http://schemas.microsoft.com/office/drawing/2014/main" id="{F38D690E-7558-4FB0-D063-9C0A0C332C33}"/>
              </a:ext>
            </a:extLst>
          </p:cNvPr>
          <p:cNvSpPr>
            <a:spLocks noGrp="1"/>
          </p:cNvSpPr>
          <p:nvPr>
            <p:ph idx="1"/>
          </p:nvPr>
        </p:nvSpPr>
        <p:spPr>
          <a:xfrm>
            <a:off x="604675" y="3523015"/>
            <a:ext cx="11053925" cy="2640717"/>
          </a:xfrm>
        </p:spPr>
        <p:txBody>
          <a:bodyPr/>
          <a:lstStyle/>
          <a:p>
            <a:r>
              <a:rPr lang="en-US" altLang="en-US" sz="2400" dirty="0"/>
              <a:t>RBC-TI rates were increased with imetelstat across IPSS-R subgroups</a:t>
            </a:r>
          </a:p>
          <a:p>
            <a:r>
              <a:rPr lang="en-US" altLang="en-US" sz="2400" dirty="0"/>
              <a:t>Rates of response to imetelstat in patients recategorized to intermediate risk by IPSS-R were similar to those recategorized to low risk</a:t>
            </a:r>
          </a:p>
          <a:p>
            <a:pPr lvl="1"/>
            <a:r>
              <a:rPr lang="en-US" altLang="en-US" sz="2200" dirty="0"/>
              <a:t>No responses seen in patients treated with placebo recategorized to intermediate risk </a:t>
            </a:r>
          </a:p>
          <a:p>
            <a:r>
              <a:rPr lang="en-US" altLang="en-US" sz="2400" dirty="0"/>
              <a:t>Response rates in patients categorized as very low or high risk by IPSS-R were not assessed because of low patient numbers</a:t>
            </a:r>
            <a:endParaRPr lang="en-US" sz="2400" dirty="0"/>
          </a:p>
        </p:txBody>
      </p:sp>
      <p:graphicFrame>
        <p:nvGraphicFramePr>
          <p:cNvPr id="6" name="Group 3">
            <a:extLst>
              <a:ext uri="{FF2B5EF4-FFF2-40B4-BE49-F238E27FC236}">
                <a16:creationId xmlns:a16="http://schemas.microsoft.com/office/drawing/2014/main" id="{491309CD-8012-2524-75FD-ED6259F9BA2B}"/>
              </a:ext>
            </a:extLst>
          </p:cNvPr>
          <p:cNvGraphicFramePr>
            <a:graphicFrameLocks/>
          </p:cNvGraphicFramePr>
          <p:nvPr>
            <p:extLst>
              <p:ext uri="{D42A27DB-BD31-4B8C-83A1-F6EECF244321}">
                <p14:modId xmlns:p14="http://schemas.microsoft.com/office/powerpoint/2010/main" val="164160538"/>
              </p:ext>
            </p:extLst>
          </p:nvPr>
        </p:nvGraphicFramePr>
        <p:xfrm>
          <a:off x="604675" y="1603375"/>
          <a:ext cx="10872437" cy="1828880"/>
        </p:xfrm>
        <a:graphic>
          <a:graphicData uri="http://schemas.openxmlformats.org/drawingml/2006/table">
            <a:tbl>
              <a:tblPr/>
              <a:tblGrid>
                <a:gridCol w="1909925">
                  <a:extLst>
                    <a:ext uri="{9D8B030D-6E8A-4147-A177-3AD203B41FA5}">
                      <a16:colId xmlns:a16="http://schemas.microsoft.com/office/drawing/2014/main" val="20000"/>
                    </a:ext>
                  </a:extLst>
                </a:gridCol>
                <a:gridCol w="1493752">
                  <a:extLst>
                    <a:ext uri="{9D8B030D-6E8A-4147-A177-3AD203B41FA5}">
                      <a16:colId xmlns:a16="http://schemas.microsoft.com/office/drawing/2014/main" val="20001"/>
                    </a:ext>
                  </a:extLst>
                </a:gridCol>
                <a:gridCol w="1493752">
                  <a:extLst>
                    <a:ext uri="{9D8B030D-6E8A-4147-A177-3AD203B41FA5}">
                      <a16:colId xmlns:a16="http://schemas.microsoft.com/office/drawing/2014/main" val="20002"/>
                    </a:ext>
                  </a:extLst>
                </a:gridCol>
                <a:gridCol w="1493752">
                  <a:extLst>
                    <a:ext uri="{9D8B030D-6E8A-4147-A177-3AD203B41FA5}">
                      <a16:colId xmlns:a16="http://schemas.microsoft.com/office/drawing/2014/main" val="3169744485"/>
                    </a:ext>
                  </a:extLst>
                </a:gridCol>
                <a:gridCol w="1493752">
                  <a:extLst>
                    <a:ext uri="{9D8B030D-6E8A-4147-A177-3AD203B41FA5}">
                      <a16:colId xmlns:a16="http://schemas.microsoft.com/office/drawing/2014/main" val="2248003797"/>
                    </a:ext>
                  </a:extLst>
                </a:gridCol>
                <a:gridCol w="1493752">
                  <a:extLst>
                    <a:ext uri="{9D8B030D-6E8A-4147-A177-3AD203B41FA5}">
                      <a16:colId xmlns:a16="http://schemas.microsoft.com/office/drawing/2014/main" val="2938295985"/>
                    </a:ext>
                  </a:extLst>
                </a:gridCol>
                <a:gridCol w="1493752">
                  <a:extLst>
                    <a:ext uri="{9D8B030D-6E8A-4147-A177-3AD203B41FA5}">
                      <a16:colId xmlns:a16="http://schemas.microsoft.com/office/drawing/2014/main" val="1839893382"/>
                    </a:ext>
                  </a:extLst>
                </a:gridCol>
              </a:tblGrid>
              <a:tr h="26756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1" i="0" u="none" strike="noStrike" cap="none" normalizeH="0" baseline="0" dirty="0">
                          <a:ln>
                            <a:noFill/>
                          </a:ln>
                          <a:solidFill>
                            <a:schemeClr val="tx1"/>
                          </a:solidFill>
                          <a:effectLst/>
                          <a:latin typeface="Calibri" panose="020F0502020204030204" pitchFamily="34" charset="0"/>
                        </a:rPr>
                        <a:t>RBC-TI Response,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IPSS-R Low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IPSS-R Intermediate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903062302"/>
                  </a:ext>
                </a:extLst>
              </a:tr>
              <a:tr h="26756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RBC-TI Response,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Imetelstat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Imetelstat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675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wk</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37/87 (42.5)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9/46 (19.6)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7/20 (35.0)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0/8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675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 wk</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26/87 (29.9)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2/46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5/20 (25.0)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0/8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006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yr</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10/87 (11.5)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1/46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4/20 (20.0)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0/8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94824592"/>
                  </a:ext>
                </a:extLst>
              </a:tr>
            </a:tbl>
          </a:graphicData>
        </a:graphic>
      </p:graphicFrame>
    </p:spTree>
    <p:extLst>
      <p:ext uri="{BB962C8B-B14F-4D97-AF65-F5344CB8AC3E}">
        <p14:creationId xmlns:p14="http://schemas.microsoft.com/office/powerpoint/2010/main" val="2702272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IMerge</a:t>
            </a:r>
            <a:r>
              <a:rPr lang="en-US" dirty="0"/>
              <a:t> Subgroup Analysis:</a:t>
            </a:r>
            <a:br>
              <a:rPr lang="en-US" dirty="0"/>
            </a:br>
            <a:r>
              <a:rPr lang="en-US" dirty="0"/>
              <a:t>RBC-TI by IPPS-R Cytogenetic Risk Category</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Komrokji. ASH 2023. Abstr 194.</a:t>
            </a:r>
          </a:p>
        </p:txBody>
      </p:sp>
      <p:graphicFrame>
        <p:nvGraphicFramePr>
          <p:cNvPr id="6" name="Group 3">
            <a:extLst>
              <a:ext uri="{FF2B5EF4-FFF2-40B4-BE49-F238E27FC236}">
                <a16:creationId xmlns:a16="http://schemas.microsoft.com/office/drawing/2014/main" id="{491309CD-8012-2524-75FD-ED6259F9BA2B}"/>
              </a:ext>
            </a:extLst>
          </p:cNvPr>
          <p:cNvGraphicFramePr>
            <a:graphicFrameLocks/>
          </p:cNvGraphicFramePr>
          <p:nvPr>
            <p:extLst>
              <p:ext uri="{D42A27DB-BD31-4B8C-83A1-F6EECF244321}">
                <p14:modId xmlns:p14="http://schemas.microsoft.com/office/powerpoint/2010/main" val="481372652"/>
              </p:ext>
            </p:extLst>
          </p:nvPr>
        </p:nvGraphicFramePr>
        <p:xfrm>
          <a:off x="604675" y="1612594"/>
          <a:ext cx="10872437" cy="2181735"/>
        </p:xfrm>
        <a:graphic>
          <a:graphicData uri="http://schemas.openxmlformats.org/drawingml/2006/table">
            <a:tbl>
              <a:tblPr/>
              <a:tblGrid>
                <a:gridCol w="1909925">
                  <a:extLst>
                    <a:ext uri="{9D8B030D-6E8A-4147-A177-3AD203B41FA5}">
                      <a16:colId xmlns:a16="http://schemas.microsoft.com/office/drawing/2014/main" val="20000"/>
                    </a:ext>
                  </a:extLst>
                </a:gridCol>
                <a:gridCol w="1493752">
                  <a:extLst>
                    <a:ext uri="{9D8B030D-6E8A-4147-A177-3AD203B41FA5}">
                      <a16:colId xmlns:a16="http://schemas.microsoft.com/office/drawing/2014/main" val="20001"/>
                    </a:ext>
                  </a:extLst>
                </a:gridCol>
                <a:gridCol w="1493752">
                  <a:extLst>
                    <a:ext uri="{9D8B030D-6E8A-4147-A177-3AD203B41FA5}">
                      <a16:colId xmlns:a16="http://schemas.microsoft.com/office/drawing/2014/main" val="20002"/>
                    </a:ext>
                  </a:extLst>
                </a:gridCol>
                <a:gridCol w="1493752">
                  <a:extLst>
                    <a:ext uri="{9D8B030D-6E8A-4147-A177-3AD203B41FA5}">
                      <a16:colId xmlns:a16="http://schemas.microsoft.com/office/drawing/2014/main" val="3169744485"/>
                    </a:ext>
                  </a:extLst>
                </a:gridCol>
                <a:gridCol w="1493752">
                  <a:extLst>
                    <a:ext uri="{9D8B030D-6E8A-4147-A177-3AD203B41FA5}">
                      <a16:colId xmlns:a16="http://schemas.microsoft.com/office/drawing/2014/main" val="2248003797"/>
                    </a:ext>
                  </a:extLst>
                </a:gridCol>
                <a:gridCol w="1493752">
                  <a:extLst>
                    <a:ext uri="{9D8B030D-6E8A-4147-A177-3AD203B41FA5}">
                      <a16:colId xmlns:a16="http://schemas.microsoft.com/office/drawing/2014/main" val="2938295985"/>
                    </a:ext>
                  </a:extLst>
                </a:gridCol>
                <a:gridCol w="1493752">
                  <a:extLst>
                    <a:ext uri="{9D8B030D-6E8A-4147-A177-3AD203B41FA5}">
                      <a16:colId xmlns:a16="http://schemas.microsoft.com/office/drawing/2014/main" val="1839893382"/>
                    </a:ext>
                  </a:extLst>
                </a:gridCol>
              </a:tblGrid>
              <a:tr h="436347">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1" i="0" u="none" strike="noStrike" cap="none" normalizeH="0" baseline="0" dirty="0">
                          <a:ln>
                            <a:noFill/>
                          </a:ln>
                          <a:solidFill>
                            <a:schemeClr val="tx1"/>
                          </a:solidFill>
                          <a:effectLst/>
                          <a:latin typeface="Calibri" panose="020F0502020204030204" pitchFamily="34" charset="0"/>
                        </a:rPr>
                        <a:t>RBC-TI Response,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IPSS-R Cytogenetic Very Good/Good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IPSS-R Cytogenetic Intermediate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903062302"/>
                  </a:ext>
                </a:extLst>
              </a:tr>
              <a:tr h="436347">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RBC-TI Response,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Imetelstat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Imetelstat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4363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wk</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33/89 (37.1)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8/47 (17.0)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12/22 (54.5)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363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 wk</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22/89 (24.7)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2/47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9/22 (40.9)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0/9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363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yr</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9/89 (10.1)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1/47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5/22 (22.7)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0/9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94824592"/>
                  </a:ext>
                </a:extLst>
              </a:tr>
            </a:tbl>
          </a:graphicData>
        </a:graphic>
      </p:graphicFrame>
      <p:sp>
        <p:nvSpPr>
          <p:cNvPr id="4" name="Content Placeholder 4">
            <a:extLst>
              <a:ext uri="{FF2B5EF4-FFF2-40B4-BE49-F238E27FC236}">
                <a16:creationId xmlns:a16="http://schemas.microsoft.com/office/drawing/2014/main" id="{7D9037D0-F462-9FAA-65E4-9243D1D9F687}"/>
              </a:ext>
            </a:extLst>
          </p:cNvPr>
          <p:cNvSpPr txBox="1">
            <a:spLocks/>
          </p:cNvSpPr>
          <p:nvPr/>
        </p:nvSpPr>
        <p:spPr bwMode="auto">
          <a:xfrm>
            <a:off x="604675" y="3909848"/>
            <a:ext cx="10872437" cy="2253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400" b="0" kern="0" dirty="0"/>
              <a:t>Imetelstat significantly increased proportion of patients with ≥8-wk and ≥24-wk RBC-TI vs placebo, irrespective of IPSS-R cytogenetic risk category</a:t>
            </a:r>
          </a:p>
        </p:txBody>
      </p:sp>
    </p:spTree>
    <p:extLst>
      <p:ext uri="{BB962C8B-B14F-4D97-AF65-F5344CB8AC3E}">
        <p14:creationId xmlns:p14="http://schemas.microsoft.com/office/powerpoint/2010/main" val="40334823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4">
            <a:extLst>
              <a:ext uri="{FF2B5EF4-FFF2-40B4-BE49-F238E27FC236}">
                <a16:creationId xmlns:a16="http://schemas.microsoft.com/office/drawing/2014/main" id="{7D9037D0-F462-9FAA-65E4-9243D1D9F687}"/>
              </a:ext>
            </a:extLst>
          </p:cNvPr>
          <p:cNvSpPr txBox="1">
            <a:spLocks/>
          </p:cNvSpPr>
          <p:nvPr/>
        </p:nvSpPr>
        <p:spPr bwMode="auto">
          <a:xfrm>
            <a:off x="604675" y="3943234"/>
            <a:ext cx="10872437" cy="182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400" b="0" kern="0" dirty="0"/>
              <a:t>Imetelstat significantly increased proportion of patients with RBC-TI vs placebo, irrespective of IPSS-M risk category</a:t>
            </a:r>
          </a:p>
          <a:p>
            <a:r>
              <a:rPr lang="en-US" altLang="en-US" sz="2400" b="0" kern="0" dirty="0"/>
              <a:t>≥8-wk RBC-TI observed in </a:t>
            </a:r>
            <a:r>
              <a:rPr lang="en-US" altLang="en-US" sz="2400" b="0" dirty="0"/>
              <a:t>4 of 12 (33.3%) patients with MDS recategorized as higher risk by IPSS-M who were treated with imetelstat</a:t>
            </a:r>
            <a:endParaRPr lang="en-US" altLang="en-US" sz="2400" b="0" kern="0" dirty="0"/>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IMerge</a:t>
            </a:r>
            <a:r>
              <a:rPr lang="en-US" dirty="0"/>
              <a:t> Subgroup Analysis:</a:t>
            </a:r>
            <a:br>
              <a:rPr lang="en-US" dirty="0"/>
            </a:br>
            <a:r>
              <a:rPr lang="en-US" dirty="0"/>
              <a:t>RBC-TI by IPPS-M Risk Category</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Komrokji. ASH 2023. Abstr 194.</a:t>
            </a:r>
          </a:p>
        </p:txBody>
      </p:sp>
      <p:graphicFrame>
        <p:nvGraphicFramePr>
          <p:cNvPr id="6" name="Group 3">
            <a:extLst>
              <a:ext uri="{FF2B5EF4-FFF2-40B4-BE49-F238E27FC236}">
                <a16:creationId xmlns:a16="http://schemas.microsoft.com/office/drawing/2014/main" id="{491309CD-8012-2524-75FD-ED6259F9BA2B}"/>
              </a:ext>
            </a:extLst>
          </p:cNvPr>
          <p:cNvGraphicFramePr>
            <a:graphicFrameLocks/>
          </p:cNvGraphicFramePr>
          <p:nvPr>
            <p:extLst>
              <p:ext uri="{D42A27DB-BD31-4B8C-83A1-F6EECF244321}">
                <p14:modId xmlns:p14="http://schemas.microsoft.com/office/powerpoint/2010/main" val="2216360008"/>
              </p:ext>
            </p:extLst>
          </p:nvPr>
        </p:nvGraphicFramePr>
        <p:xfrm>
          <a:off x="604675" y="1603375"/>
          <a:ext cx="10872437" cy="2109455"/>
        </p:xfrm>
        <a:graphic>
          <a:graphicData uri="http://schemas.openxmlformats.org/drawingml/2006/table">
            <a:tbl>
              <a:tblPr/>
              <a:tblGrid>
                <a:gridCol w="1909925">
                  <a:extLst>
                    <a:ext uri="{9D8B030D-6E8A-4147-A177-3AD203B41FA5}">
                      <a16:colId xmlns:a16="http://schemas.microsoft.com/office/drawing/2014/main" val="20000"/>
                    </a:ext>
                  </a:extLst>
                </a:gridCol>
                <a:gridCol w="1493752">
                  <a:extLst>
                    <a:ext uri="{9D8B030D-6E8A-4147-A177-3AD203B41FA5}">
                      <a16:colId xmlns:a16="http://schemas.microsoft.com/office/drawing/2014/main" val="20001"/>
                    </a:ext>
                  </a:extLst>
                </a:gridCol>
                <a:gridCol w="1493752">
                  <a:extLst>
                    <a:ext uri="{9D8B030D-6E8A-4147-A177-3AD203B41FA5}">
                      <a16:colId xmlns:a16="http://schemas.microsoft.com/office/drawing/2014/main" val="20002"/>
                    </a:ext>
                  </a:extLst>
                </a:gridCol>
                <a:gridCol w="1493752">
                  <a:extLst>
                    <a:ext uri="{9D8B030D-6E8A-4147-A177-3AD203B41FA5}">
                      <a16:colId xmlns:a16="http://schemas.microsoft.com/office/drawing/2014/main" val="3169744485"/>
                    </a:ext>
                  </a:extLst>
                </a:gridCol>
                <a:gridCol w="1493752">
                  <a:extLst>
                    <a:ext uri="{9D8B030D-6E8A-4147-A177-3AD203B41FA5}">
                      <a16:colId xmlns:a16="http://schemas.microsoft.com/office/drawing/2014/main" val="2248003797"/>
                    </a:ext>
                  </a:extLst>
                </a:gridCol>
                <a:gridCol w="1493752">
                  <a:extLst>
                    <a:ext uri="{9D8B030D-6E8A-4147-A177-3AD203B41FA5}">
                      <a16:colId xmlns:a16="http://schemas.microsoft.com/office/drawing/2014/main" val="2938295985"/>
                    </a:ext>
                  </a:extLst>
                </a:gridCol>
                <a:gridCol w="1493752">
                  <a:extLst>
                    <a:ext uri="{9D8B030D-6E8A-4147-A177-3AD203B41FA5}">
                      <a16:colId xmlns:a16="http://schemas.microsoft.com/office/drawing/2014/main" val="1839893382"/>
                    </a:ext>
                  </a:extLst>
                </a:gridCol>
              </a:tblGrid>
              <a:tr h="421891">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1" i="0" u="none" strike="noStrike" cap="none" normalizeH="0" baseline="0" dirty="0">
                          <a:ln>
                            <a:noFill/>
                          </a:ln>
                          <a:solidFill>
                            <a:schemeClr val="tx1"/>
                          </a:solidFill>
                          <a:effectLst/>
                          <a:latin typeface="Calibri" panose="020F0502020204030204" pitchFamily="34" charset="0"/>
                        </a:rPr>
                        <a:t>RBC-TI Response,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IPSS-M Very Low/Low/Moderate Low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IPSS-M Moderate High/High/Very High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903062302"/>
                  </a:ext>
                </a:extLst>
              </a:tr>
              <a:tr h="421891">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RBC-TI Response,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Imetelstat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Imetelstat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4218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wk</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37/91 (40.7)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7/43 (16.3)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4/12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218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 wk</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26/91 (28.6)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1/43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1/12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0/9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218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yr</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11/91 (12.1)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0/43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1/12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0/9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94824592"/>
                  </a:ext>
                </a:extLst>
              </a:tr>
            </a:tbl>
          </a:graphicData>
        </a:graphic>
      </p:graphicFrame>
    </p:spTree>
    <p:extLst>
      <p:ext uri="{BB962C8B-B14F-4D97-AF65-F5344CB8AC3E}">
        <p14:creationId xmlns:p14="http://schemas.microsoft.com/office/powerpoint/2010/main" val="21522591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IMerge</a:t>
            </a:r>
            <a:r>
              <a:rPr lang="en-US" dirty="0"/>
              <a:t> Subgroup Analysis: Investigators’ Conclusions</a:t>
            </a:r>
            <a:endParaRPr lang="en-US" altLang="en-US" dirty="0"/>
          </a:p>
        </p:txBody>
      </p:sp>
      <p:sp>
        <p:nvSpPr>
          <p:cNvPr id="7" name="Content Placeholder 6">
            <a:extLst>
              <a:ext uri="{FF2B5EF4-FFF2-40B4-BE49-F238E27FC236}">
                <a16:creationId xmlns:a16="http://schemas.microsoft.com/office/drawing/2014/main" id="{6701F40D-ABE2-4822-F7F5-AC083D86DAC4}"/>
              </a:ext>
            </a:extLst>
          </p:cNvPr>
          <p:cNvSpPr>
            <a:spLocks noGrp="1"/>
          </p:cNvSpPr>
          <p:nvPr>
            <p:ph idx="1"/>
          </p:nvPr>
        </p:nvSpPr>
        <p:spPr/>
        <p:txBody>
          <a:bodyPr/>
          <a:lstStyle/>
          <a:p>
            <a:r>
              <a:rPr lang="en-US" altLang="en-US" dirty="0"/>
              <a:t>In patients with lower-risk, transfusion-dependent MDS R/R to or ineligible for ESAs, imetelstat increased rates of RBC-TI vs placebo </a:t>
            </a:r>
            <a:r>
              <a:rPr lang="en-US" dirty="0"/>
              <a:t>across IPSS, IPSS-R, IPSS-R cytogenetic, and IPSS-M risk categories</a:t>
            </a:r>
          </a:p>
          <a:p>
            <a:pPr lvl="1"/>
            <a:r>
              <a:rPr lang="en-US" dirty="0"/>
              <a:t>Treatment response was durable and for some categories ≥ 1-year</a:t>
            </a:r>
          </a:p>
          <a:p>
            <a:r>
              <a:rPr lang="en-US" dirty="0"/>
              <a:t>One third of patients identified as higher risk by IPSS-M had </a:t>
            </a:r>
            <a:br>
              <a:rPr lang="en-US" dirty="0"/>
            </a:br>
            <a:r>
              <a:rPr lang="en-US" dirty="0"/>
              <a:t>RBC-TI ≥8 wk with imetelstat</a:t>
            </a:r>
          </a:p>
          <a:p>
            <a:pPr lvl="1"/>
            <a:r>
              <a:rPr lang="en-US" dirty="0"/>
              <a:t>No benefit observed among comparable patients treated with placebo</a:t>
            </a:r>
          </a:p>
          <a:p>
            <a:r>
              <a:rPr lang="en-US" dirty="0"/>
              <a:t>Investigators suggested that these findings support use of imetelstat in </a:t>
            </a:r>
            <a:r>
              <a:rPr lang="en-US" altLang="en-US" dirty="0"/>
              <a:t>lower-risk, transfusion-dependent MDS R/R to or ineligible for ESAs regardless of risk category</a:t>
            </a:r>
            <a:endParaRPr 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Komrokji. ASH 2023. Abstr 194.</a:t>
            </a: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ASH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113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Myeloproliferative neoplasms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Nonmalignant hematologic disorders </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Lymphomas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Document_x0020_Category xmlns="53cf1801-ba99-44a0-8ae7-fa251080241b">Conference Capsule Slides</Document_x0020_Category>
    <_dlc_DocId xmlns="d54cbe69-32bd-412a-b004-9152f949605e">56M7VY3CDVN5-1434823600-2</_dlc_DocId>
    <_dlc_DocIdUrl xmlns="d54cbe69-32bd-412a-b004-9152f949605e">
      <Url>https://intranet.clinicaloptions.com/mews/oncology/ONC_2023_ASH_CF_(PRP6554)/LEUK_194_Komrokji/_layouts/15/DocIdRedir.aspx?ID=56M7VY3CDVN5-1434823600-2</Url>
      <Description>56M7VY3CDVN5-1434823600-2</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20B50E975A923E4BB79872660C67046B" ma:contentTypeVersion="1" ma:contentTypeDescription="Create a new document." ma:contentTypeScope="" ma:versionID="adf87dd4e543245f3624d85a3bc9fee3">
  <xsd:schema xmlns:xsd="http://www.w3.org/2001/XMLSchema" xmlns:xs="http://www.w3.org/2001/XMLSchema" xmlns:p="http://schemas.microsoft.com/office/2006/metadata/properties" xmlns:ns2="d54cbe69-32bd-412a-b004-9152f949605e" xmlns:ns3="53cf1801-ba99-44a0-8ae7-fa251080241b" targetNamespace="http://schemas.microsoft.com/office/2006/metadata/properties" ma:root="true" ma:fieldsID="626672b4d22c9d3472e2cea2debceaf2" ns2:_="" ns3:_="">
    <xsd:import namespace="d54cbe69-32bd-412a-b004-9152f949605e"/>
    <xsd:import namespace="53cf1801-ba99-44a0-8ae7-fa251080241b"/>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53cf1801-ba99-44a0-8ae7-fa251080241b"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LongProperties xmlns="http://schemas.microsoft.com/office/2006/metadata/long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BA55BC3-5A03-47C2-8EC3-D964C3B5E779}">
  <ds:schemaRefs>
    <ds:schemaRef ds:uri="http://purl.org/dc/elements/1.1/"/>
    <ds:schemaRef ds:uri="http://purl.org/dc/dcmitype/"/>
    <ds:schemaRef ds:uri="d54cbe69-32bd-412a-b004-9152f949605e"/>
    <ds:schemaRef ds:uri="http://schemas.microsoft.com/office/2006/documentManagement/types"/>
    <ds:schemaRef ds:uri="http://purl.org/dc/terms/"/>
    <ds:schemaRef ds:uri="http://schemas.openxmlformats.org/package/2006/metadata/core-properties"/>
    <ds:schemaRef ds:uri="http://schemas.microsoft.com/office/2006/metadata/properties"/>
    <ds:schemaRef ds:uri="http://schemas.microsoft.com/office/infopath/2007/PartnerControls"/>
    <ds:schemaRef ds:uri="53cf1801-ba99-44a0-8ae7-fa251080241b"/>
    <ds:schemaRef ds:uri="http://www.w3.org/XML/1998/namespace"/>
  </ds:schemaRefs>
</ds:datastoreItem>
</file>

<file path=customXml/itemProps2.xml><?xml version="1.0" encoding="utf-8"?>
<ds:datastoreItem xmlns:ds="http://schemas.openxmlformats.org/officeDocument/2006/customXml" ds:itemID="{F5EABAFF-62CB-4D10-BB43-66E7982C4355}">
  <ds:schemaRefs>
    <ds:schemaRef ds:uri="http://schemas.microsoft.com/sharepoint/events"/>
  </ds:schemaRefs>
</ds:datastoreItem>
</file>

<file path=customXml/itemProps3.xml><?xml version="1.0" encoding="utf-8"?>
<ds:datastoreItem xmlns:ds="http://schemas.openxmlformats.org/officeDocument/2006/customXml" ds:itemID="{0133CFBA-38C4-4B32-8DD9-0FEA7093B8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53cf1801-ba99-44a0-8ae7-fa251080241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1966</TotalTime>
  <Words>2141</Words>
  <Application>Microsoft Office PowerPoint</Application>
  <PresentationFormat>Widescreen</PresentationFormat>
  <Paragraphs>310</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Phase III IMerge Subgroup Analysis:  Imetelstat for Achieving Transfusion Independence in ESA R/R or Ineligible Lower-Risk MDS </vt:lpstr>
      <vt:lpstr>About These Slides</vt:lpstr>
      <vt:lpstr>IMerge Subgroup Analysis: Background</vt:lpstr>
      <vt:lpstr>IMerge Subgroup Analysis: Study Design</vt:lpstr>
      <vt:lpstr>IMerge Subgroup Analysis: Rates of Durable Transfusion Independence</vt:lpstr>
      <vt:lpstr>IMerge Subgroup Analysis: IPSS Risk Category at Baseline</vt:lpstr>
      <vt:lpstr>IMerge Subgroup Analysis: RBC-TI by IPPS Risk Category</vt:lpstr>
      <vt:lpstr>IMerge Subgroup Analysis: RBC-TI by IPPS-R Risk Category</vt:lpstr>
      <vt:lpstr>IMerge Subgroup Analysis: RBC-TI by IPPS-R Cytogenetic Risk Category</vt:lpstr>
      <vt:lpstr>IMerge Subgroup Analysis: RBC-TI by IPPS-M Risk Category</vt:lpstr>
      <vt:lpstr>IMerge Subgroup Analysis: Investigators’ Conclusions</vt:lpstr>
      <vt:lpstr>Go Online for More CCO  Coverage of ASH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III IMerge Subgroup Analysis: Imetelstat for Achieving Transfusion Independence in ESA R/R or Ineligible Lower-Risk MDS</dc:title>
  <dc:creator>Preferred User</dc:creator>
  <cp:lastModifiedBy>vwenzel@clinicaloptions.com</cp:lastModifiedBy>
  <cp:revision>52</cp:revision>
  <cp:lastPrinted>2016-09-26T20:21:49Z</cp:lastPrinted>
  <dcterms:created xsi:type="dcterms:W3CDTF">2005-05-27T15:08:01Z</dcterms:created>
  <dcterms:modified xsi:type="dcterms:W3CDTF">2023-12-11T22:02:33Z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ab3897a0-edf5-477f-81a1-a198bc029c7e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0x01010020B50E975A923E4BB79872660C67046B</vt:lpwstr>
  </property>
  <property fmtid="{D5CDD505-2E9C-101B-9397-08002B2CF9AE}" pid="9" name="MediaServiceImageTags">
    <vt:lpwstr/>
  </property>
</Properties>
</file>