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1" r:id="rId5"/>
    <p:sldMasterId id="2147483680" r:id="rId6"/>
    <p:sldMasterId id="2147483692" r:id="rId7"/>
  </p:sldMasterIdLst>
  <p:notesMasterIdLst>
    <p:notesMasterId r:id="rId19"/>
  </p:notesMasterIdLst>
  <p:sldIdLst>
    <p:sldId id="2147473663" r:id="rId8"/>
    <p:sldId id="308" r:id="rId9"/>
    <p:sldId id="267" r:id="rId10"/>
    <p:sldId id="1747256408" r:id="rId11"/>
    <p:sldId id="2147473664" r:id="rId12"/>
    <p:sldId id="2147473700" r:id="rId13"/>
    <p:sldId id="2147473703" r:id="rId14"/>
    <p:sldId id="2147473701" r:id="rId15"/>
    <p:sldId id="2147473702" r:id="rId16"/>
    <p:sldId id="2147473668" r:id="rId17"/>
    <p:sldId id="214747369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101E41E-6C76-D344-5A65-F3B00557F242}" name="Andrea Boecler" initials="AB" userId="S::aboecler@clinicaloptions.com::28e82037-1239-4052-943b-ae184e0bc2af" providerId="AD"/>
  <p188:author id="{A16E7224-2BD4-7C81-13D4-6975799D3044}" name="Jacky Olin" initials="JO" userId="8805d6267ec4f7e5" providerId="Windows Live"/>
  <p188:author id="{039BAC26-5BC2-D3CA-8943-8B9B03FAAE03}" name="Katherine Lee" initials="KL" userId="S::klee@cealliance.com::27e3126b-9ac9-41d6-ad38-e282a6b7474b" providerId="AD"/>
  <p188:author id="{0EBCD6F8-AC49-2A8D-2FDA-B88E20BDFD46}" name="Allison Weckerle" initials="AW" userId="Allison Weckerl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3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E21CD0-6D02-4F9C-B73B-23768F1F23AA}" v="62" dt="2025-12-10T20:11:33.804"/>
    <p1510:client id="{948C724E-5240-4161-BF78-0687E986512B}" v="2" dt="2025-12-10T20:21:11.320"/>
    <p1510:client id="{BED685F3-93B7-586E-3102-FD8364F4CA08}" v="5" dt="2025-12-10T20:10:32.286"/>
    <p1510:client id="{C50C1E45-3621-4C32-B059-761C3FC0854C}" v="5" dt="2025-12-10T18:17:21.6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39" autoAdjust="0"/>
    <p:restoredTop sz="83820" autoAdjust="0"/>
  </p:normalViewPr>
  <p:slideViewPr>
    <p:cSldViewPr snapToGrid="0">
      <p:cViewPr varScale="1">
        <p:scale>
          <a:sx n="62" d="100"/>
          <a:sy n="62" d="100"/>
        </p:scale>
        <p:origin x="70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12/10/2025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br>
              <a:rPr lang="en-US" altLang="en-US" sz="1200" b="0" spc="-10" dirty="0">
                <a:solidFill>
                  <a:srgbClr val="161616"/>
                </a:solidFill>
                <a:latin typeface="+mn-lt"/>
              </a:rPr>
            </a:b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baseline="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72547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FEAB4-3395-4093-4AF4-5CD3F2A2B8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0E375-469F-0FF4-74FB-D442CDEBAA5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2664558-0328-4F2B-58E5-F05EE9D7F5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CDD78A-1633-99A5-F913-C97A9E14BB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768030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13FE4-9001-5613-C4AB-8C70096BC3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C346DD-3F43-9BB0-E24F-8AE2ED28B0B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47ED08A-C5EE-49EE-1742-8B3E40ACFA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66C69C-D1D9-94F1-18B3-6C431459C54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914546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7FB12-71BE-515F-3BFB-AC2A3EC40B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12023C-F46D-511B-CFC4-0E49E8BC622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C430311A-E092-CF03-9550-E105F29E9E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00281B-7E10-3D81-D139-A374F8B09D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481575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1365C-09CF-6F35-0C6D-1D53F0E4FB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9FF0EE-CAC6-C7D8-4691-0F95F378A07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2B4F007-C9EF-ED9B-51EC-A84BB73971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BF7C2A-73D9-8032-9054-3F0C6BBD3F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347618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6.sv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5914446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26582768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21661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6674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44718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3740460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87885342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827160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003980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3726046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clinicaloptions.com/"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hyperlink" Target="http://www.clinicaloptions.com/" TargetMode="Externa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2.svg"/><Relationship Id="rId5" Type="http://schemas.openxmlformats.org/officeDocument/2006/relationships/slideLayout" Target="../slideLayouts/slideLayout15.xml"/><Relationship Id="rId10" Type="http://schemas.openxmlformats.org/officeDocument/2006/relationships/image" Target="../media/image1.png"/><Relationship Id="rId4" Type="http://schemas.openxmlformats.org/officeDocument/2006/relationships/slideLayout" Target="../slideLayouts/slideLayout14.xml"/><Relationship Id="rId9" Type="http://schemas.openxmlformats.org/officeDocument/2006/relationships/theme" Target="../theme/theme2.xml"/><Relationship Id="rId14" Type="http://schemas.openxmlformats.org/officeDocument/2006/relationships/image" Target="../media/image6.sv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1.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hyperlink" Target="http://www.clinicaloptions.com/" TargetMode="Externa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2.sv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4">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7543185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9986818" cy="2387600"/>
          </a:xfrm>
          <a:solidFill>
            <a:schemeClr val="accent2"/>
          </a:solidFill>
        </p:spPr>
        <p:txBody>
          <a:bodyPr>
            <a:normAutofit/>
          </a:bodyPr>
          <a:lstStyle/>
          <a:p>
            <a:r>
              <a:rPr lang="en-US" sz="4000" dirty="0"/>
              <a:t>iMMagine-1 Update: Phase II Study of </a:t>
            </a:r>
            <a:br>
              <a:rPr lang="en-US" sz="4000" dirty="0"/>
            </a:br>
            <a:r>
              <a:rPr lang="en-US" sz="4000" dirty="0"/>
              <a:t>D-Domain BCMA-Directed CAR T-Cell Therapy, Anitocabtagene Autoleucel, in R/R MM </a:t>
            </a:r>
            <a:endParaRPr lang="en-US" altLang="en-US" sz="4000" dirty="0"/>
          </a:p>
        </p:txBody>
      </p:sp>
      <p:sp>
        <p:nvSpPr>
          <p:cNvPr id="2" name="Subtitle 1">
            <a:extLst>
              <a:ext uri="{FF2B5EF4-FFF2-40B4-BE49-F238E27FC236}">
                <a16:creationId xmlns:a16="http://schemas.microsoft.com/office/drawing/2014/main" id="{A0051D80-7AC1-54A7-03F6-44B6AB75581D}"/>
              </a:ext>
            </a:extLst>
          </p:cNvPr>
          <p:cNvSpPr>
            <a:spLocks noGrp="1"/>
          </p:cNvSpPr>
          <p:nvPr>
            <p:ph type="subTitle" idx="1"/>
          </p:nvPr>
        </p:nvSpPr>
        <p:spPr>
          <a:xfrm>
            <a:off x="149085" y="4104609"/>
            <a:ext cx="11241157" cy="599913"/>
          </a:xfrm>
        </p:spPr>
        <p:txBody>
          <a:bodyPr/>
          <a:lstStyle/>
          <a:p>
            <a:r>
              <a:rPr lang="en-US" dirty="0"/>
              <a:t>Bridging Discoveries to Practice: CCO’s Conference to Clinic Highlights* From the 2025 ASH Annual Meeting</a:t>
            </a:r>
          </a:p>
        </p:txBody>
      </p:sp>
      <p:sp>
        <p:nvSpPr>
          <p:cNvPr id="11" name="Text Placeholder 5">
            <a:extLst>
              <a:ext uri="{FF2B5EF4-FFF2-40B4-BE49-F238E27FC236}">
                <a16:creationId xmlns:a16="http://schemas.microsoft.com/office/drawing/2014/main" id="{AB7AD7B7-781A-DD86-7E3B-F0AF54E84000}"/>
              </a:ext>
            </a:extLst>
          </p:cNvPr>
          <p:cNvSpPr txBox="1">
            <a:spLocks/>
          </p:cNvSpPr>
          <p:nvPr/>
        </p:nvSpPr>
        <p:spPr>
          <a:xfrm>
            <a:off x="228600" y="6053328"/>
            <a:ext cx="8484704"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 in partnership with Smart Patients.</a:t>
            </a:r>
          </a:p>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a:rPr>
              <a:t>Supported by educational grants from AstraZeneca, BeOne Medicines, Genentech, Geron Corporation, Incyte, Johnson &amp; Johnson, Lilly, and Novartis Pharmaceuticals Corporation.</a:t>
            </a:r>
          </a:p>
        </p:txBody>
      </p:sp>
      <p:sp>
        <p:nvSpPr>
          <p:cNvPr id="3" name="Subtitle 1">
            <a:extLst>
              <a:ext uri="{FF2B5EF4-FFF2-40B4-BE49-F238E27FC236}">
                <a16:creationId xmlns:a16="http://schemas.microsoft.com/office/drawing/2014/main" id="{7B072C24-784A-C0D7-F60C-E3D36200CB2C}"/>
              </a:ext>
            </a:extLst>
          </p:cNvPr>
          <p:cNvSpPr txBox="1">
            <a:spLocks/>
          </p:cNvSpPr>
          <p:nvPr/>
        </p:nvSpPr>
        <p:spPr>
          <a:xfrm>
            <a:off x="155711" y="5229512"/>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p:txBody>
          <a:bodyPr/>
          <a:lstStyle/>
          <a:p>
            <a:pPr marL="342900" indent="-342900">
              <a:buFont typeface="Arial" panose="020B0604020202020204" pitchFamily="34" charset="0"/>
              <a:buChar char="•"/>
            </a:pPr>
            <a:r>
              <a:rPr lang="en-US" altLang="en-US" dirty="0"/>
              <a:t>Anitocabtagene autoleucel (anito-cel) is an autologous BCMA-directed CAR T-cell therapy incorporating a novel D-domain binder under investigation for R/R MM</a:t>
            </a:r>
            <a:r>
              <a:rPr lang="en-US" altLang="en-US" baseline="30000" dirty="0"/>
              <a:t>1,2</a:t>
            </a:r>
          </a:p>
          <a:p>
            <a:pPr marL="342900" indent="-342900">
              <a:buFont typeface="Arial" panose="020B0604020202020204" pitchFamily="34" charset="0"/>
              <a:buChar char="•"/>
            </a:pPr>
            <a:r>
              <a:rPr lang="en-US" dirty="0"/>
              <a:t>Novel D-domain binding supports low cell dosing via high transduction efficiency, stable and high CAR expression, and a fast off-rate, potentially enabling potent tumor killing without sustained inflammation</a:t>
            </a:r>
            <a:r>
              <a:rPr lang="en-US" baseline="30000" dirty="0"/>
              <a:t>3.4</a:t>
            </a:r>
            <a:endParaRPr lang="en-US" altLang="en-US" baseline="30000" dirty="0"/>
          </a:p>
          <a:p>
            <a:pPr marL="342900" indent="-342900">
              <a:buFont typeface="Arial" panose="020B0604020202020204" pitchFamily="34" charset="0"/>
              <a:buChar char="•"/>
            </a:pPr>
            <a:r>
              <a:rPr lang="en-US" altLang="en-US" dirty="0"/>
              <a:t>In a phase I trial of R/R MM (N = 38; ≥3 prior LOT), anito-cel achieved a median PFS of 30.2 mo, with 79% reaching sCR/CR and demonstrating a manageable safety profile</a:t>
            </a:r>
            <a:r>
              <a:rPr lang="en-US" altLang="en-US" baseline="30000" dirty="0"/>
              <a:t>1</a:t>
            </a:r>
          </a:p>
          <a:p>
            <a:pPr marL="342900" indent="-342900">
              <a:buFont typeface="Arial" panose="020B0604020202020204" pitchFamily="34" charset="0"/>
              <a:buChar char="•"/>
            </a:pPr>
            <a:r>
              <a:rPr lang="en-US" altLang="en-US" dirty="0"/>
              <a:t>Current analysis reports updated results from phase II iMMagine-1 trial of anito-cel in patients with R/R MM who have received ≥3 prior LOT</a:t>
            </a:r>
            <a:r>
              <a:rPr lang="en-US" altLang="en-US" baseline="30000" dirty="0"/>
              <a:t>2</a:t>
            </a:r>
          </a:p>
          <a:p>
            <a:endParaRPr lang="en-US" altLang="en-US" sz="1800" dirty="0"/>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iMMagine-1: Background</a:t>
            </a:r>
            <a:endParaRPr lang="en-US" altLang="en-US" dirty="0"/>
          </a:p>
        </p:txBody>
      </p:sp>
      <p:sp>
        <p:nvSpPr>
          <p:cNvPr id="5" name="Text Box 15">
            <a:extLst>
              <a:ext uri="{FF2B5EF4-FFF2-40B4-BE49-F238E27FC236}">
                <a16:creationId xmlns:a16="http://schemas.microsoft.com/office/drawing/2014/main" id="{64379E87-1377-854C-2BCB-222C9B5951CC}"/>
              </a:ext>
            </a:extLst>
          </p:cNvPr>
          <p:cNvSpPr txBox="1">
            <a:spLocks noGrp="1" noChangeArrowheads="1"/>
          </p:cNvSpPr>
          <p:nvPr>
            <p:ph sz="quarter" idx="10"/>
          </p:nvPr>
        </p:nvSpPr>
        <p:spPr bwMode="auto">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mn-lt"/>
              </a:rPr>
              <a:t>1. Bishop. ASH 2024. Abstr 4825. 2. Patel. ASH 2025. Abstr 256. 3. Frigault. Blood Adv. 2023;7:768. </a:t>
            </a:r>
            <a:br>
              <a:rPr lang="en-US" altLang="en-US" sz="800" b="0" spc="-10" dirty="0">
                <a:solidFill>
                  <a:srgbClr val="161616"/>
                </a:solidFill>
                <a:latin typeface="+mn-lt"/>
              </a:rPr>
            </a:br>
            <a:r>
              <a:rPr lang="en-US" altLang="en-US" sz="800" b="0" spc="-10" dirty="0">
                <a:solidFill>
                  <a:srgbClr val="161616"/>
                </a:solidFill>
                <a:latin typeface="+mn-lt"/>
              </a:rPr>
              <a:t>4. .Buonato. Mol Cancer Ther. 2022;21:1171.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BF55F634-D660-4718-AC4B-B60ED90CA77A}"/>
              </a:ext>
            </a:extLst>
          </p:cNvPr>
          <p:cNvSpPr>
            <a:spLocks noGrp="1"/>
          </p:cNvSpPr>
          <p:nvPr>
            <p:ph idx="1"/>
          </p:nvPr>
        </p:nvSpPr>
        <p:spPr/>
        <p:txBody>
          <a:bodyPr vert="horz" lIns="0" tIns="0" rIns="0" bIns="0" rtlCol="0" anchor="t">
            <a:noAutofit/>
          </a:bodyPr>
          <a:lstStyle/>
          <a:p>
            <a:pPr marL="342900" indent="-342900">
              <a:buFont typeface="Arial" panose="020B0604020202020204" pitchFamily="34" charset="0"/>
              <a:buChar char="•"/>
            </a:pPr>
            <a:r>
              <a:rPr lang="en-US" sz="2200" dirty="0"/>
              <a:t>Multicenter, single-arm, open-label phase II study</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endParaRPr lang="en-US" sz="2200" dirty="0"/>
          </a:p>
          <a:p>
            <a:pPr marL="347345" lvl="0" indent="-347345" fontAlgn="base">
              <a:lnSpc>
                <a:spcPct val="90000"/>
              </a:lnSpc>
              <a:spcBef>
                <a:spcPts val="1000"/>
              </a:spcBef>
              <a:spcAft>
                <a:spcPts val="700"/>
              </a:spcAft>
              <a:buClr>
                <a:srgbClr val="000000"/>
              </a:buClr>
              <a:buFont typeface="Arial" panose="020B0604020202020204" pitchFamily="34" charset="0"/>
              <a:buChar char="•"/>
              <a:defRPr/>
            </a:pPr>
            <a:endParaRPr lang="en-US" sz="2200" b="1" kern="0" dirty="0">
              <a:solidFill>
                <a:srgbClr val="000000"/>
              </a:solidFill>
              <a:latin typeface="Poppins" panose="00000500000000000000" pitchFamily="2" charset="0"/>
              <a:cs typeface="Poppins" panose="00000500000000000000" pitchFamily="2" charset="0"/>
            </a:endParaRPr>
          </a:p>
          <a:p>
            <a:pPr marL="347345" indent="-347345" fontAlgn="base">
              <a:lnSpc>
                <a:spcPct val="90000"/>
              </a:lnSpc>
              <a:spcBef>
                <a:spcPts val="1000"/>
              </a:spcBef>
              <a:spcAft>
                <a:spcPts val="700"/>
              </a:spcAft>
              <a:buClr>
                <a:srgbClr val="000000"/>
              </a:buClr>
              <a:buFont typeface="Arial" panose="020B0604020202020204" pitchFamily="34" charset="0"/>
              <a:buChar char="•"/>
              <a:defRPr/>
            </a:pPr>
            <a:r>
              <a:rPr lang="en-US" sz="2200" b="1" kern="0" dirty="0">
                <a:solidFill>
                  <a:srgbClr val="000000"/>
                </a:solidFill>
                <a:latin typeface="Poppins"/>
                <a:cs typeface="Poppins"/>
              </a:rPr>
              <a:t>Primary endpoint: </a:t>
            </a:r>
            <a:r>
              <a:rPr lang="en-US" sz="2200" kern="0" dirty="0">
                <a:solidFill>
                  <a:srgbClr val="000000"/>
                </a:solidFill>
                <a:latin typeface="Poppins"/>
                <a:cs typeface="Poppins"/>
              </a:rPr>
              <a:t>ORR (2016 IMWG criteria)</a:t>
            </a:r>
          </a:p>
          <a:p>
            <a:pPr marL="347345" indent="-347345" fontAlgn="base">
              <a:lnSpc>
                <a:spcPct val="90000"/>
              </a:lnSpc>
              <a:spcBef>
                <a:spcPts val="1000"/>
              </a:spcBef>
              <a:spcAft>
                <a:spcPts val="700"/>
              </a:spcAft>
              <a:buClr>
                <a:srgbClr val="000000"/>
              </a:buClr>
              <a:buFont typeface="Arial" panose="020B0604020202020204" pitchFamily="34" charset="0"/>
              <a:buChar char="•"/>
              <a:defRPr/>
            </a:pPr>
            <a:r>
              <a:rPr lang="en-US" sz="2200" b="1" kern="0" dirty="0">
                <a:solidFill>
                  <a:srgbClr val="000000"/>
                </a:solidFill>
                <a:latin typeface="Poppins"/>
                <a:cs typeface="Poppins"/>
              </a:rPr>
              <a:t>Key secondary endpoints:</a:t>
            </a:r>
            <a:r>
              <a:rPr lang="en-US" sz="2200" kern="0" dirty="0">
                <a:solidFill>
                  <a:srgbClr val="000000"/>
                </a:solidFill>
                <a:latin typeface="Poppins"/>
                <a:cs typeface="Poppins"/>
              </a:rPr>
              <a:t> sCR/CR rate, ORR in patients limited to 3 prior LOT (2016 IMWG criteria), PFS, OS, MRD negativity</a:t>
            </a:r>
            <a:endParaRPr lang="en-US" sz="2200" kern="0" dirty="0">
              <a:solidFill>
                <a:srgbClr val="000000"/>
              </a:solidFill>
              <a:highlight>
                <a:srgbClr val="FFFF00"/>
              </a:highlight>
              <a:latin typeface="Poppins"/>
              <a:cs typeface="Poppins"/>
            </a:endParaRPr>
          </a:p>
        </p:txBody>
      </p:sp>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iMMagine-1: Study Design</a:t>
            </a:r>
          </a:p>
        </p:txBody>
      </p:sp>
      <p:sp>
        <p:nvSpPr>
          <p:cNvPr id="22" name="Text Box 23">
            <a:extLst>
              <a:ext uri="{FF2B5EF4-FFF2-40B4-BE49-F238E27FC236}">
                <a16:creationId xmlns:a16="http://schemas.microsoft.com/office/drawing/2014/main" id="{0001B3A0-3832-4D15-A6E8-43BFD85360F8}"/>
              </a:ext>
            </a:extLst>
          </p:cNvPr>
          <p:cNvSpPr txBox="1">
            <a:spLocks noChangeArrowheads="1"/>
          </p:cNvSpPr>
          <p:nvPr/>
        </p:nvSpPr>
        <p:spPr bwMode="auto">
          <a:xfrm>
            <a:off x="117026" y="2554683"/>
            <a:ext cx="236753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0" fontAlgn="base" hangingPunct="0">
              <a:lnSpc>
                <a:spcPct val="100000"/>
              </a:lnSpc>
              <a:spcBef>
                <a:spcPct val="0"/>
              </a:spcBef>
              <a:spcAft>
                <a:spcPct val="0"/>
              </a:spcAft>
              <a:buClrTx/>
              <a:buNone/>
              <a:defRPr/>
            </a:pPr>
            <a:r>
              <a:rPr lang="en-US" sz="1400" dirty="0">
                <a:solidFill>
                  <a:srgbClr val="000000"/>
                </a:solidFill>
                <a:latin typeface="+mn-lt"/>
                <a:cs typeface="Arial" panose="020B0604020202020204" pitchFamily="34" charset="0"/>
              </a:rPr>
              <a:t>Adults with </a:t>
            </a:r>
            <a:r>
              <a:rPr lang="en-US" altLang="en-US" sz="1400" dirty="0">
                <a:solidFill>
                  <a:srgbClr val="000000"/>
                </a:solidFill>
                <a:latin typeface="+mn-lt"/>
                <a:cs typeface="Arial" panose="020B0604020202020204" pitchFamily="34" charset="0"/>
              </a:rPr>
              <a:t>R/R MM; ≥3 prior LOT including an IMiD, PI, and anti-CD38 antibody; refractory to last line of therapy; evidence of measurable disease; ECOG PS 0/1 </a:t>
            </a:r>
          </a:p>
          <a:p>
            <a:pPr lvl="0" algn="ctr" eaLnBrk="0" fontAlgn="base" hangingPunct="0">
              <a:lnSpc>
                <a:spcPct val="100000"/>
              </a:lnSpc>
              <a:spcBef>
                <a:spcPct val="0"/>
              </a:spcBef>
              <a:spcAft>
                <a:spcPct val="0"/>
              </a:spcAft>
              <a:buClrTx/>
              <a:buNone/>
              <a:defRPr/>
            </a:pPr>
            <a:r>
              <a:rPr lang="en-US" altLang="en-US" sz="1400" dirty="0">
                <a:solidFill>
                  <a:srgbClr val="000000"/>
                </a:solidFill>
                <a:latin typeface="+mn-lt"/>
                <a:cs typeface="Arial" panose="020B0604020202020204" pitchFamily="34" charset="0"/>
              </a:rPr>
              <a:t>(N = 129)</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endParaRPr kumimoji="0" lang="en-US" altLang="en-US" sz="1400" b="0" i="0" u="none" strike="noStrike" kern="1200" cap="none" spc="0" normalizeH="0" baseline="0" noProof="0" dirty="0">
              <a:ln>
                <a:noFill/>
              </a:ln>
              <a:solidFill>
                <a:srgbClr val="000000"/>
              </a:solidFill>
              <a:effectLst/>
              <a:uLnTx/>
              <a:uFillTx/>
              <a:latin typeface="+mn-lt"/>
              <a:ea typeface="+mn-ea"/>
              <a:cs typeface="Poppins" panose="00000500000000000000" pitchFamily="2" charset="0"/>
            </a:endParaRPr>
          </a:p>
        </p:txBody>
      </p:sp>
      <p:sp>
        <p:nvSpPr>
          <p:cNvPr id="23" name="Line 33">
            <a:extLst>
              <a:ext uri="{FF2B5EF4-FFF2-40B4-BE49-F238E27FC236}">
                <a16:creationId xmlns:a16="http://schemas.microsoft.com/office/drawing/2014/main" id="{3D5E006A-D1E4-4663-8998-6DBDBE228101}"/>
              </a:ext>
            </a:extLst>
          </p:cNvPr>
          <p:cNvSpPr>
            <a:spLocks noChangeShapeType="1"/>
          </p:cNvSpPr>
          <p:nvPr/>
        </p:nvSpPr>
        <p:spPr bwMode="auto">
          <a:xfrm>
            <a:off x="4723041" y="3397476"/>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24" name="Rectangle 24">
            <a:extLst>
              <a:ext uri="{FF2B5EF4-FFF2-40B4-BE49-F238E27FC236}">
                <a16:creationId xmlns:a16="http://schemas.microsoft.com/office/drawing/2014/main" id="{C1E14EE6-6016-4B41-8818-163171436DC5}"/>
              </a:ext>
            </a:extLst>
          </p:cNvPr>
          <p:cNvSpPr>
            <a:spLocks noChangeArrowheads="1"/>
          </p:cNvSpPr>
          <p:nvPr/>
        </p:nvSpPr>
        <p:spPr bwMode="auto">
          <a:xfrm>
            <a:off x="2953385" y="2969547"/>
            <a:ext cx="1769656" cy="914400"/>
          </a:xfrm>
          <a:prstGeom prst="rect">
            <a:avLst/>
          </a:prstGeom>
          <a:solidFill>
            <a:schemeClr val="accent1"/>
          </a:solidFill>
          <a:ln w="9525">
            <a:noFill/>
            <a:miter lim="800000"/>
            <a:headEnd/>
            <a:tailEnd/>
          </a:ln>
        </p:spPr>
        <p:txBody>
          <a:bodyPr wrap="square" anchor="ctr" anchorCtr="1"/>
          <a:lstStyle/>
          <a:p>
            <a:pPr lvl="0" algn="ctr" eaLnBrk="0" fontAlgn="base" hangingPunct="0">
              <a:spcBef>
                <a:spcPct val="50000"/>
              </a:spcBef>
              <a:spcAft>
                <a:spcPct val="0"/>
              </a:spcAft>
              <a:defRPr/>
            </a:pPr>
            <a:r>
              <a:rPr lang="en-US" sz="1600" dirty="0">
                <a:solidFill>
                  <a:schemeClr val="bg1"/>
                </a:solidFill>
                <a:latin typeface="Poppins" panose="00000500000000000000" pitchFamily="2" charset="0"/>
                <a:cs typeface="Poppins" panose="00000500000000000000" pitchFamily="2" charset="0"/>
              </a:rPr>
              <a:t>Anito-cel manufacturing</a:t>
            </a:r>
          </a:p>
        </p:txBody>
      </p:sp>
      <p:sp>
        <p:nvSpPr>
          <p:cNvPr id="25" name="Line 33">
            <a:extLst>
              <a:ext uri="{FF2B5EF4-FFF2-40B4-BE49-F238E27FC236}">
                <a16:creationId xmlns:a16="http://schemas.microsoft.com/office/drawing/2014/main" id="{C8E7C966-2A1D-42AB-8D8C-546486621FB4}"/>
              </a:ext>
            </a:extLst>
          </p:cNvPr>
          <p:cNvSpPr>
            <a:spLocks noChangeShapeType="1"/>
          </p:cNvSpPr>
          <p:nvPr/>
        </p:nvSpPr>
        <p:spPr bwMode="auto">
          <a:xfrm>
            <a:off x="2380974" y="3384445"/>
            <a:ext cx="54864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26" name="Rectangle 24">
            <a:extLst>
              <a:ext uri="{FF2B5EF4-FFF2-40B4-BE49-F238E27FC236}">
                <a16:creationId xmlns:a16="http://schemas.microsoft.com/office/drawing/2014/main" id="{55CA36BD-F969-4017-9C86-B0C3646552DF}"/>
              </a:ext>
            </a:extLst>
          </p:cNvPr>
          <p:cNvSpPr>
            <a:spLocks noChangeArrowheads="1"/>
          </p:cNvSpPr>
          <p:nvPr/>
        </p:nvSpPr>
        <p:spPr bwMode="auto">
          <a:xfrm>
            <a:off x="5205338" y="2942736"/>
            <a:ext cx="2026743" cy="909479"/>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chemeClr val="bg2"/>
                </a:solidFill>
                <a:effectLst/>
                <a:uLnTx/>
                <a:uFillTx/>
                <a:latin typeface="Poppins" panose="00000500000000000000" pitchFamily="2" charset="0"/>
                <a:ea typeface="+mn-ea"/>
                <a:cs typeface="Poppins" panose="00000500000000000000" pitchFamily="2" charset="0"/>
              </a:rPr>
              <a:t>Lymphodepletion</a:t>
            </a:r>
            <a:r>
              <a:rPr kumimoji="0" lang="en-US" sz="1600" i="0" u="none" strike="noStrike" kern="1200" cap="none" spc="0" normalizeH="0" noProof="0" dirty="0">
                <a:ln>
                  <a:noFill/>
                </a:ln>
                <a:solidFill>
                  <a:schemeClr val="bg2"/>
                </a:solidFill>
                <a:effectLst/>
                <a:uLnTx/>
                <a:uFillTx/>
                <a:latin typeface="Poppins" panose="00000500000000000000" pitchFamily="2" charset="0"/>
                <a:ea typeface="+mn-ea"/>
                <a:cs typeface="Poppins" panose="00000500000000000000" pitchFamily="2"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dirty="0">
                <a:solidFill>
                  <a:schemeClr val="bg2"/>
                </a:solidFill>
                <a:latin typeface="Poppins" panose="00000500000000000000" pitchFamily="2" charset="0"/>
                <a:cs typeface="Poppins" panose="00000500000000000000" pitchFamily="2" charset="0"/>
              </a:rPr>
              <a:t>(n = 118)</a:t>
            </a:r>
            <a:endParaRPr kumimoji="0" lang="en-US" altLang="en-US" sz="1400" i="0" u="none" strike="noStrike" kern="1200" cap="none" spc="0" normalizeH="0" noProof="0" dirty="0">
              <a:ln>
                <a:noFill/>
              </a:ln>
              <a:solidFill>
                <a:schemeClr val="bg2"/>
              </a:solidFill>
              <a:effectLst/>
              <a:uLnTx/>
              <a:uFillTx/>
              <a:latin typeface="Poppins" panose="00000500000000000000" pitchFamily="2" charset="0"/>
              <a:ea typeface="+mn-ea"/>
              <a:cs typeface="Poppins" panose="00000500000000000000" pitchFamily="2" charset="0"/>
            </a:endParaRPr>
          </a:p>
        </p:txBody>
      </p:sp>
      <p:sp>
        <p:nvSpPr>
          <p:cNvPr id="28" name="Line 33">
            <a:extLst>
              <a:ext uri="{FF2B5EF4-FFF2-40B4-BE49-F238E27FC236}">
                <a16:creationId xmlns:a16="http://schemas.microsoft.com/office/drawing/2014/main" id="{F70BB2BA-40EC-4C6F-BEA7-6FCC7B9FCCBE}"/>
              </a:ext>
            </a:extLst>
          </p:cNvPr>
          <p:cNvSpPr>
            <a:spLocks noChangeShapeType="1"/>
          </p:cNvSpPr>
          <p:nvPr/>
        </p:nvSpPr>
        <p:spPr bwMode="auto">
          <a:xfrm>
            <a:off x="7232081" y="3384445"/>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29" name="Rectangle 28">
            <a:extLst>
              <a:ext uri="{FF2B5EF4-FFF2-40B4-BE49-F238E27FC236}">
                <a16:creationId xmlns:a16="http://schemas.microsoft.com/office/drawing/2014/main" id="{8285A473-8DDA-4B0F-806F-73629AFB0D30}"/>
              </a:ext>
            </a:extLst>
          </p:cNvPr>
          <p:cNvSpPr>
            <a:spLocks noChangeArrowheads="1"/>
          </p:cNvSpPr>
          <p:nvPr/>
        </p:nvSpPr>
        <p:spPr bwMode="auto">
          <a:xfrm>
            <a:off x="7730395" y="2561468"/>
            <a:ext cx="2278802" cy="1569660"/>
          </a:xfrm>
          <a:prstGeom prst="rect">
            <a:avLst/>
          </a:prstGeom>
          <a:solidFill>
            <a:schemeClr val="accent6"/>
          </a:solidFill>
          <a:ln w="9525">
            <a:noFill/>
            <a:miter lim="800000"/>
            <a:headEnd/>
            <a:tailEnd/>
          </a:ln>
        </p:spPr>
        <p:txBody>
          <a:bodyPr wrap="square" anchor="ctr" anchorCtr="1">
            <a:spAutoFit/>
          </a:bodyPr>
          <a:lstStyle/>
          <a:p>
            <a:pPr marL="0" marR="0" lvl="0" indent="0" algn="ctr" defTabSz="914400" rtl="0" eaLnBrk="0" fontAlgn="base" latinLnBrk="0" hangingPunct="0">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Poppins" panose="00000500000000000000" pitchFamily="2" charset="0"/>
                <a:ea typeface="+mn-ea"/>
                <a:cs typeface="Poppins" panose="00000500000000000000" pitchFamily="2" charset="0"/>
              </a:rPr>
              <a:t>Anitocabtagene autoleucel</a:t>
            </a:r>
          </a:p>
          <a:p>
            <a:pPr marL="0" marR="0" lvl="0" indent="0" algn="ctr" defTabSz="914400" rtl="0" eaLnBrk="0" fontAlgn="base" latinLnBrk="0" hangingPunct="0">
              <a:lnSpc>
                <a:spcPct val="100000"/>
              </a:lnSpc>
              <a:spcBef>
                <a:spcPts val="0"/>
              </a:spcBef>
              <a:spcAft>
                <a:spcPts val="0"/>
              </a:spcAft>
              <a:buClrTx/>
              <a:buSzTx/>
              <a:buFontTx/>
              <a:buNone/>
              <a:tabLst/>
              <a:defRPr/>
            </a:pPr>
            <a:r>
              <a:rPr kumimoji="0" lang="fr-FR" sz="1600" i="0" u="none" strike="noStrike" kern="1200" cap="none" spc="0" normalizeH="0" baseline="0" noProof="0" dirty="0">
                <a:ln>
                  <a:noFill/>
                </a:ln>
                <a:solidFill>
                  <a:schemeClr val="bg2"/>
                </a:solidFill>
                <a:effectLst/>
                <a:uLnTx/>
                <a:uFillTx/>
                <a:latin typeface="Poppins" panose="00000500000000000000" pitchFamily="2" charset="0"/>
                <a:ea typeface="+mn-ea"/>
                <a:cs typeface="Poppins" panose="00000500000000000000" pitchFamily="2" charset="0"/>
              </a:rPr>
              <a:t>Target dose: 115 x 10</a:t>
            </a:r>
            <a:r>
              <a:rPr lang="fr-FR" sz="1600" baseline="30000" dirty="0">
                <a:solidFill>
                  <a:schemeClr val="bg2"/>
                </a:solidFill>
                <a:latin typeface="Poppins" panose="00000500000000000000" pitchFamily="2" charset="0"/>
                <a:cs typeface="Poppins" panose="00000500000000000000" pitchFamily="2" charset="0"/>
              </a:rPr>
              <a:t>6 </a:t>
            </a:r>
            <a:r>
              <a:rPr lang="fr-FR" sz="1600" dirty="0">
                <a:solidFill>
                  <a:schemeClr val="bg2"/>
                </a:solidFill>
                <a:latin typeface="Poppins" panose="00000500000000000000" pitchFamily="2" charset="0"/>
                <a:cs typeface="Poppins" panose="00000500000000000000" pitchFamily="2" charset="0"/>
              </a:rPr>
              <a:t>CAR+ T-cells</a:t>
            </a:r>
          </a:p>
          <a:p>
            <a:pPr marL="0" marR="0" lvl="0" indent="0" algn="ctr" defTabSz="914400" rtl="0" eaLnBrk="0" fontAlgn="base" latinLnBrk="0" hangingPunct="0">
              <a:lnSpc>
                <a:spcPct val="100000"/>
              </a:lnSpc>
              <a:spcBef>
                <a:spcPts val="0"/>
              </a:spcBef>
              <a:spcAft>
                <a:spcPts val="0"/>
              </a:spcAft>
              <a:buClrTx/>
              <a:buSzTx/>
              <a:buFontTx/>
              <a:buNone/>
              <a:tabLst/>
              <a:defRPr/>
            </a:pPr>
            <a:r>
              <a:rPr lang="fr-FR" sz="1600" baseline="30000" dirty="0">
                <a:solidFill>
                  <a:schemeClr val="bg2"/>
                </a:solidFill>
                <a:latin typeface="Poppins" panose="00000500000000000000" pitchFamily="2" charset="0"/>
                <a:cs typeface="Poppins" panose="00000500000000000000" pitchFamily="2" charset="0"/>
              </a:rPr>
              <a:t> </a:t>
            </a:r>
            <a:r>
              <a:rPr lang="fr-FR" sz="1600" dirty="0">
                <a:solidFill>
                  <a:schemeClr val="bg2"/>
                </a:solidFill>
                <a:latin typeface="Poppins" panose="00000500000000000000" pitchFamily="2" charset="0"/>
                <a:cs typeface="Poppins" panose="00000500000000000000" pitchFamily="2" charset="0"/>
              </a:rPr>
              <a:t>Day 0</a:t>
            </a:r>
          </a:p>
          <a:p>
            <a:pPr marL="0" marR="0" lvl="0" indent="0" algn="ctr" defTabSz="914400" rtl="0" eaLnBrk="0" fontAlgn="base" latinLnBrk="0" hangingPunct="0">
              <a:lnSpc>
                <a:spcPct val="100000"/>
              </a:lnSpc>
              <a:spcBef>
                <a:spcPts val="0"/>
              </a:spcBef>
              <a:spcAft>
                <a:spcPts val="0"/>
              </a:spcAft>
              <a:buClrTx/>
              <a:buSzTx/>
              <a:buFontTx/>
              <a:buNone/>
              <a:tabLst/>
              <a:defRPr/>
            </a:pPr>
            <a:r>
              <a:rPr lang="fr-FR" sz="1600" dirty="0">
                <a:solidFill>
                  <a:schemeClr val="bg2"/>
                </a:solidFill>
                <a:latin typeface="Poppins" panose="00000500000000000000" pitchFamily="2" charset="0"/>
                <a:cs typeface="Poppins" panose="00000500000000000000" pitchFamily="2" charset="0"/>
              </a:rPr>
              <a:t>(n = 117)</a:t>
            </a:r>
          </a:p>
        </p:txBody>
      </p:sp>
      <p:cxnSp>
        <p:nvCxnSpPr>
          <p:cNvPr id="31" name="Straight Arrow Connector 30">
            <a:extLst>
              <a:ext uri="{FF2B5EF4-FFF2-40B4-BE49-F238E27FC236}">
                <a16:creationId xmlns:a16="http://schemas.microsoft.com/office/drawing/2014/main" id="{B654FD17-B444-4D19-B4DC-8C04C8F0CD1A}"/>
              </a:ext>
            </a:extLst>
          </p:cNvPr>
          <p:cNvCxnSpPr>
            <a:cxnSpLocks/>
          </p:cNvCxnSpPr>
          <p:nvPr/>
        </p:nvCxnSpPr>
        <p:spPr bwMode="auto">
          <a:xfrm>
            <a:off x="2655183" y="2383726"/>
            <a:ext cx="0" cy="760441"/>
          </a:xfrm>
          <a:prstGeom prst="straightConnector1">
            <a:avLst/>
          </a:prstGeom>
          <a:noFill/>
          <a:ln w="28575" cap="flat" cmpd="sng" algn="ctr">
            <a:solidFill>
              <a:schemeClr val="tx1"/>
            </a:solidFill>
            <a:prstDash val="solid"/>
            <a:round/>
            <a:headEnd type="none" w="med" len="med"/>
            <a:tailEnd type="triangle"/>
          </a:ln>
          <a:effectLst/>
        </p:spPr>
      </p:cxnSp>
      <p:sp>
        <p:nvSpPr>
          <p:cNvPr id="33" name="TextBox 32">
            <a:extLst>
              <a:ext uri="{FF2B5EF4-FFF2-40B4-BE49-F238E27FC236}">
                <a16:creationId xmlns:a16="http://schemas.microsoft.com/office/drawing/2014/main" id="{3246DB5F-7E8F-4BAA-993E-8EBBB799CDE4}"/>
              </a:ext>
            </a:extLst>
          </p:cNvPr>
          <p:cNvSpPr txBox="1"/>
          <p:nvPr/>
        </p:nvSpPr>
        <p:spPr bwMode="auto">
          <a:xfrm>
            <a:off x="1925767" y="2075949"/>
            <a:ext cx="14590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Leukapheresis</a:t>
            </a:r>
          </a:p>
        </p:txBody>
      </p:sp>
      <p:sp>
        <p:nvSpPr>
          <p:cNvPr id="5" name="TextBox 4">
            <a:extLst>
              <a:ext uri="{FF2B5EF4-FFF2-40B4-BE49-F238E27FC236}">
                <a16:creationId xmlns:a16="http://schemas.microsoft.com/office/drawing/2014/main" id="{919892BC-1261-F2F2-D142-846160FB9F69}"/>
              </a:ext>
            </a:extLst>
          </p:cNvPr>
          <p:cNvSpPr txBox="1"/>
          <p:nvPr/>
        </p:nvSpPr>
        <p:spPr bwMode="auto">
          <a:xfrm>
            <a:off x="5104615" y="3858837"/>
            <a:ext cx="2455151"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100" dirty="0">
                <a:solidFill>
                  <a:srgbClr val="000000"/>
                </a:solidFill>
                <a:latin typeface="Poppins" panose="00000500000000000000" pitchFamily="2" charset="0"/>
                <a:cs typeface="Poppins" panose="00000500000000000000" pitchFamily="2" charset="0"/>
              </a:rPr>
              <a:t>*F</a:t>
            </a: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ludarabine 30 mg/m</a:t>
            </a:r>
            <a:r>
              <a:rPr kumimoji="0" lang="en-US" sz="1100" b="0"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2</a:t>
            </a: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 cyclophosphamide</a:t>
            </a:r>
            <a:r>
              <a:rPr lang="en-US" sz="1100" dirty="0">
                <a:solidFill>
                  <a:srgbClr val="000000"/>
                </a:solidFill>
                <a:latin typeface="Poppins" panose="00000500000000000000" pitchFamily="2" charset="0"/>
                <a:cs typeface="Poppins" panose="00000500000000000000" pitchFamily="2" charset="0"/>
              </a:rPr>
              <a:t> 300 mg/m</a:t>
            </a:r>
            <a:r>
              <a:rPr lang="en-US" sz="1100" baseline="30000" dirty="0">
                <a:solidFill>
                  <a:srgbClr val="000000"/>
                </a:solidFill>
                <a:latin typeface="Poppins" panose="00000500000000000000" pitchFamily="2" charset="0"/>
                <a:cs typeface="Poppins" panose="00000500000000000000" pitchFamily="2" charset="0"/>
              </a:rPr>
              <a:t>2 </a:t>
            </a:r>
            <a:r>
              <a:rPr lang="en-US" sz="1100" dirty="0">
                <a:solidFill>
                  <a:srgbClr val="000000"/>
                </a:solidFill>
                <a:latin typeface="Poppins" panose="00000500000000000000" pitchFamily="2" charset="0"/>
                <a:cs typeface="Poppins" panose="00000500000000000000" pitchFamily="2" charset="0"/>
              </a:rPr>
              <a:t>on</a:t>
            </a:r>
            <a:r>
              <a:rPr lang="en-US" sz="1100" baseline="30000" dirty="0">
                <a:solidFill>
                  <a:srgbClr val="000000"/>
                </a:solidFill>
                <a:latin typeface="Poppins" panose="00000500000000000000" pitchFamily="2" charset="0"/>
                <a:cs typeface="Poppins" panose="00000500000000000000" pitchFamily="2" charset="0"/>
              </a:rPr>
              <a:t> </a:t>
            </a:r>
            <a:r>
              <a:rPr lang="en-US" sz="1100" dirty="0">
                <a:solidFill>
                  <a:srgbClr val="000000"/>
                </a:solidFill>
                <a:latin typeface="Poppins" panose="00000500000000000000" pitchFamily="2" charset="0"/>
                <a:cs typeface="Poppins" panose="00000500000000000000" pitchFamily="2" charset="0"/>
              </a:rPr>
              <a:t>Day -5, -4, -3.</a:t>
            </a:r>
            <a:endParaRPr kumimoji="0" lang="en-US" sz="1100" b="0" i="0" u="none" strike="noStrike" kern="1200" cap="none" spc="0" normalizeH="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7" name="TextBox 6">
            <a:extLst>
              <a:ext uri="{FF2B5EF4-FFF2-40B4-BE49-F238E27FC236}">
                <a16:creationId xmlns:a16="http://schemas.microsoft.com/office/drawing/2014/main" id="{C2AE29F1-B670-46BC-B9BA-C904A429FB04}"/>
              </a:ext>
            </a:extLst>
          </p:cNvPr>
          <p:cNvSpPr txBox="1"/>
          <p:nvPr/>
        </p:nvSpPr>
        <p:spPr bwMode="auto">
          <a:xfrm>
            <a:off x="2655183" y="4397724"/>
            <a:ext cx="25250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Optional bridging therapy</a:t>
            </a:r>
          </a:p>
        </p:txBody>
      </p:sp>
      <p:sp>
        <p:nvSpPr>
          <p:cNvPr id="9" name="TextBox 8">
            <a:extLst>
              <a:ext uri="{FF2B5EF4-FFF2-40B4-BE49-F238E27FC236}">
                <a16:creationId xmlns:a16="http://schemas.microsoft.com/office/drawing/2014/main" id="{AC30C7DD-5143-8387-52E6-31E39FCC3BBB}"/>
              </a:ext>
            </a:extLst>
          </p:cNvPr>
          <p:cNvSpPr txBox="1"/>
          <p:nvPr/>
        </p:nvSpPr>
        <p:spPr bwMode="auto">
          <a:xfrm>
            <a:off x="10392001" y="2432675"/>
            <a:ext cx="1347834"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ctr" eaLnBrk="0" fontAlgn="base" hangingPunct="0">
              <a:spcBef>
                <a:spcPct val="50000"/>
              </a:spcBef>
              <a:spcAft>
                <a:spcPct val="0"/>
              </a:spcAft>
              <a:defRPr/>
            </a:pPr>
            <a:r>
              <a:rPr lang="en-US" sz="1400" dirty="0">
                <a:solidFill>
                  <a:srgbClr val="000000"/>
                </a:solidFill>
                <a:cs typeface="Arial" panose="020B0604020202020204" pitchFamily="34" charset="0"/>
              </a:rPr>
              <a:t>Response and safety assessments ≤24 mo;</a:t>
            </a:r>
          </a:p>
          <a:p>
            <a:pPr lvl="0" algn="ctr" eaLnBrk="0" fontAlgn="base" hangingPunct="0">
              <a:spcBef>
                <a:spcPct val="50000"/>
              </a:spcBef>
              <a:spcAft>
                <a:spcPct val="0"/>
              </a:spcAft>
              <a:defRPr/>
            </a:pPr>
            <a:r>
              <a:rPr lang="en-US" sz="1400" dirty="0">
                <a:solidFill>
                  <a:srgbClr val="000000"/>
                </a:solidFill>
                <a:cs typeface="Arial" panose="020B0604020202020204" pitchFamily="34" charset="0"/>
              </a:rPr>
              <a:t>Long-term safety follow-up</a:t>
            </a:r>
          </a:p>
        </p:txBody>
      </p:sp>
      <p:cxnSp>
        <p:nvCxnSpPr>
          <p:cNvPr id="11" name="Straight Arrow Connector 10">
            <a:extLst>
              <a:ext uri="{FF2B5EF4-FFF2-40B4-BE49-F238E27FC236}">
                <a16:creationId xmlns:a16="http://schemas.microsoft.com/office/drawing/2014/main" id="{B1806A1D-83B6-E16D-F119-11C0192DABA2}"/>
              </a:ext>
            </a:extLst>
          </p:cNvPr>
          <p:cNvCxnSpPr/>
          <p:nvPr/>
        </p:nvCxnSpPr>
        <p:spPr bwMode="auto">
          <a:xfrm>
            <a:off x="10009197" y="3375241"/>
            <a:ext cx="457200" cy="0"/>
          </a:xfrm>
          <a:prstGeom prst="straightConnector1">
            <a:avLst/>
          </a:prstGeom>
          <a:noFill/>
          <a:ln w="28575" cap="flat" cmpd="sng" algn="ctr">
            <a:solidFill>
              <a:schemeClr val="tx1"/>
            </a:solidFill>
            <a:prstDash val="solid"/>
            <a:round/>
            <a:headEnd type="none" w="med" len="med"/>
            <a:tailEnd type="triangle"/>
          </a:ln>
          <a:effectLst/>
        </p:spPr>
      </p:cxnSp>
      <p:cxnSp>
        <p:nvCxnSpPr>
          <p:cNvPr id="4" name="Straight Arrow Connector 3">
            <a:extLst>
              <a:ext uri="{FF2B5EF4-FFF2-40B4-BE49-F238E27FC236}">
                <a16:creationId xmlns:a16="http://schemas.microsoft.com/office/drawing/2014/main" id="{F5EBF7E0-CD44-DA7F-3B4C-44B97FB43D2F}"/>
              </a:ext>
            </a:extLst>
          </p:cNvPr>
          <p:cNvCxnSpPr>
            <a:cxnSpLocks/>
          </p:cNvCxnSpPr>
          <p:nvPr/>
        </p:nvCxnSpPr>
        <p:spPr bwMode="auto">
          <a:xfrm>
            <a:off x="3838213" y="3883947"/>
            <a:ext cx="0" cy="513777"/>
          </a:xfrm>
          <a:prstGeom prst="straightConnector1">
            <a:avLst/>
          </a:prstGeom>
          <a:noFill/>
          <a:ln w="28575" cap="flat" cmpd="sng" algn="ctr">
            <a:solidFill>
              <a:schemeClr val="tx1"/>
            </a:solidFill>
            <a:prstDash val="solid"/>
            <a:round/>
            <a:headEnd type="none" w="med" len="med"/>
            <a:tailEnd type="triangle"/>
          </a:ln>
          <a:effectLst/>
        </p:spPr>
      </p:cxnSp>
      <p:sp>
        <p:nvSpPr>
          <p:cNvPr id="18" name="Text Box 15">
            <a:extLst>
              <a:ext uri="{FF2B5EF4-FFF2-40B4-BE49-F238E27FC236}">
                <a16:creationId xmlns:a16="http://schemas.microsoft.com/office/drawing/2014/main" id="{AE0CDAD5-404D-D9EF-3E00-65900C310ECF}"/>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r>
              <a:rPr lang="en-US" sz="800" b="0" dirty="0">
                <a:latin typeface="+mn-lt"/>
              </a:rPr>
              <a:t>NCT05396885. </a:t>
            </a:r>
            <a:r>
              <a:rPr lang="en-US" altLang="en-US" sz="800" b="0" dirty="0">
                <a:latin typeface="+mn-lt"/>
              </a:rPr>
              <a:t>Patel. ASH 2025. Abstr 256.</a:t>
            </a:r>
          </a:p>
        </p:txBody>
      </p:sp>
    </p:spTree>
    <p:extLst>
      <p:ext uri="{BB962C8B-B14F-4D97-AF65-F5344CB8AC3E}">
        <p14:creationId xmlns:p14="http://schemas.microsoft.com/office/powerpoint/2010/main" val="192483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a:xfrm>
            <a:off x="231078" y="534083"/>
            <a:ext cx="11740260" cy="496290"/>
          </a:xfrm>
        </p:spPr>
        <p:txBody>
          <a:bodyPr/>
          <a:lstStyle/>
          <a:p>
            <a:r>
              <a:rPr lang="en-US" dirty="0"/>
              <a:t>iMMagine-1: Baseline Characteristics</a:t>
            </a:r>
            <a:endParaRPr lang="en-US" altLang="en-US" dirty="0"/>
          </a:p>
        </p:txBody>
      </p:sp>
      <p:graphicFrame>
        <p:nvGraphicFramePr>
          <p:cNvPr id="6" name="Table 5">
            <a:extLst>
              <a:ext uri="{FF2B5EF4-FFF2-40B4-BE49-F238E27FC236}">
                <a16:creationId xmlns:a16="http://schemas.microsoft.com/office/drawing/2014/main" id="{D77854AD-7341-5EE0-ED76-A41D40BD4F6B}"/>
              </a:ext>
            </a:extLst>
          </p:cNvPr>
          <p:cNvGraphicFramePr>
            <a:graphicFrameLocks noGrp="1"/>
          </p:cNvGraphicFramePr>
          <p:nvPr>
            <p:extLst>
              <p:ext uri="{D42A27DB-BD31-4B8C-83A1-F6EECF244321}">
                <p14:modId xmlns:p14="http://schemas.microsoft.com/office/powerpoint/2010/main" val="1725927641"/>
              </p:ext>
            </p:extLst>
          </p:nvPr>
        </p:nvGraphicFramePr>
        <p:xfrm>
          <a:off x="6026452" y="1332580"/>
          <a:ext cx="5782443" cy="4599165"/>
        </p:xfrm>
        <a:graphic>
          <a:graphicData uri="http://schemas.openxmlformats.org/drawingml/2006/table">
            <a:tbl>
              <a:tblPr firstRow="1" bandRow="1">
                <a:tableStyleId>{5C22544A-7EE6-4342-B048-85BDC9FD1C3A}</a:tableStyleId>
              </a:tblPr>
              <a:tblGrid>
                <a:gridCol w="4383412">
                  <a:extLst>
                    <a:ext uri="{9D8B030D-6E8A-4147-A177-3AD203B41FA5}">
                      <a16:colId xmlns:a16="http://schemas.microsoft.com/office/drawing/2014/main" val="20000"/>
                    </a:ext>
                  </a:extLst>
                </a:gridCol>
                <a:gridCol w="1399031">
                  <a:extLst>
                    <a:ext uri="{9D8B030D-6E8A-4147-A177-3AD203B41FA5}">
                      <a16:colId xmlns:a16="http://schemas.microsoft.com/office/drawing/2014/main" val="20001"/>
                    </a:ext>
                  </a:extLst>
                </a:gridCol>
              </a:tblGrid>
              <a:tr h="310629">
                <a:tc>
                  <a:txBody>
                    <a:bodyPr/>
                    <a:lstStyle/>
                    <a:p>
                      <a:pPr algn="l"/>
                      <a:r>
                        <a:rPr lang="en-US" sz="1400" b="1" dirty="0">
                          <a:solidFill>
                            <a:srgbClr val="FFFFFF"/>
                          </a:solidFill>
                          <a:latin typeface="+mn-lt"/>
                        </a:rPr>
                        <a:t>Characteristic</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mn-lt"/>
                        </a:rPr>
                        <a:t>All Patients</a:t>
                      </a:r>
                    </a:p>
                    <a:p>
                      <a:pPr algn="ctr"/>
                      <a:r>
                        <a:rPr lang="en-US" sz="1400" b="1" dirty="0">
                          <a:solidFill>
                            <a:srgbClr val="FFFFFF"/>
                          </a:solidFill>
                          <a:latin typeface="+mn-lt"/>
                        </a:rPr>
                        <a:t>(n = 117)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423405">
                <a:tc>
                  <a:txBody>
                    <a:bodyPr/>
                    <a:lstStyle/>
                    <a:p>
                      <a:pPr algn="l"/>
                      <a:r>
                        <a:rPr lang="en-US" sz="1400" dirty="0">
                          <a:latin typeface="+mn-lt"/>
                        </a:rPr>
                        <a:t>Refractory to last LOT, n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mn-lt"/>
                        </a:rPr>
                        <a:t>117 (100)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1"/>
                  </a:ext>
                </a:extLst>
              </a:tr>
              <a:tr h="457200">
                <a:tc>
                  <a:txBody>
                    <a:bodyPr/>
                    <a:lstStyle/>
                    <a:p>
                      <a:pPr algn="l"/>
                      <a:r>
                        <a:rPr lang="en-US" sz="1400" dirty="0">
                          <a:latin typeface="+mn-lt"/>
                        </a:rPr>
                        <a:t>Triple refractory,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mn-lt"/>
                        </a:rPr>
                        <a:t>102 (87)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57200">
                <a:tc>
                  <a:txBody>
                    <a:bodyPr/>
                    <a:lstStyle/>
                    <a:p>
                      <a:pPr algn="l"/>
                      <a:r>
                        <a:rPr lang="en-US" sz="1400" dirty="0">
                          <a:latin typeface="+mn-lt"/>
                        </a:rPr>
                        <a:t>Penta refractory,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mn-lt"/>
                        </a:rPr>
                        <a:t>48 (41)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3"/>
                  </a:ext>
                </a:extLst>
              </a:tr>
              <a:tr h="457200">
                <a:tc>
                  <a:txBody>
                    <a:bodyPr/>
                    <a:lstStyle/>
                    <a:p>
                      <a:pPr algn="l"/>
                      <a:r>
                        <a:rPr lang="en-US" sz="1400" dirty="0">
                          <a:latin typeface="+mn-lt"/>
                        </a:rPr>
                        <a:t>Median </a:t>
                      </a:r>
                      <a:r>
                        <a:rPr lang="en-US" sz="1400">
                          <a:latin typeface="+mn-lt"/>
                        </a:rPr>
                        <a:t>prior LOT</a:t>
                      </a:r>
                      <a:r>
                        <a:rPr lang="en-US" sz="1400" dirty="0">
                          <a:latin typeface="+mn-lt"/>
                        </a:rPr>
                        <a:t>, n (</a:t>
                      </a:r>
                      <a:r>
                        <a:rPr sz="1400" dirty="0">
                          <a:latin typeface="+mn-lt"/>
                        </a:rPr>
                        <a:t>min-max</a:t>
                      </a:r>
                      <a:r>
                        <a:rPr lang="en-US" sz="1400" dirty="0">
                          <a:latin typeface="+mn-lt"/>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3 (3-8)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dirty="0">
                          <a:latin typeface="+mn-lt"/>
                        </a:rPr>
                        <a:t>≥3 prior LOT,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65 (56)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113903045"/>
                  </a:ext>
                </a:extLst>
              </a:tr>
              <a:tr h="457200">
                <a:tc>
                  <a:txBody>
                    <a:bodyPr/>
                    <a:lstStyle/>
                    <a:p>
                      <a:pPr algn="l"/>
                      <a:r>
                        <a:rPr lang="en-US" sz="1400" dirty="0">
                          <a:latin typeface="+mn-lt"/>
                        </a:rPr>
                        <a:t>Median t</a:t>
                      </a:r>
                      <a:r>
                        <a:rPr sz="1400" dirty="0">
                          <a:latin typeface="+mn-lt"/>
                        </a:rPr>
                        <a:t>ime since diagnosi</a:t>
                      </a:r>
                      <a:r>
                        <a:rPr lang="en-US" sz="1400" dirty="0">
                          <a:latin typeface="+mn-lt"/>
                        </a:rPr>
                        <a:t>s, yr (min-max)</a:t>
                      </a:r>
                      <a:endParaRPr sz="1400" dirty="0">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7.5 (1.0-23.1)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457200">
                <a:tc>
                  <a:txBody>
                    <a:bodyPr/>
                    <a:lstStyle/>
                    <a:p>
                      <a:pPr algn="l"/>
                      <a:r>
                        <a:rPr lang="en-US" sz="1400" dirty="0">
                          <a:latin typeface="+mn-lt"/>
                        </a:rPr>
                        <a:t>Prior ASCT,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mn-lt"/>
                        </a:rPr>
                        <a:t>92 (79)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7"/>
                  </a:ext>
                </a:extLst>
              </a:tr>
              <a:tr h="457200">
                <a:tc>
                  <a:txBody>
                    <a:bodyPr/>
                    <a:lstStyle/>
                    <a:p>
                      <a:pPr algn="l"/>
                      <a:r>
                        <a:rPr lang="en-US" sz="1400" dirty="0">
                          <a:latin typeface="+mn-lt"/>
                        </a:rPr>
                        <a:t>Bridging therapy,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mn-lt"/>
                        </a:rPr>
                        <a:t>89 (76)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457200">
                <a:tc>
                  <a:txBody>
                    <a:bodyPr/>
                    <a:lstStyle/>
                    <a:p>
                      <a:pPr algn="l"/>
                      <a:r>
                        <a:rPr lang="en-US" sz="1400" dirty="0">
                          <a:latin typeface="+mn-lt"/>
                        </a:rPr>
                        <a:t>Outpatient administration,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mn-lt"/>
                        </a:rPr>
                        <a:t>9 (8)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9"/>
                  </a:ext>
                </a:extLst>
              </a:tr>
            </a:tbl>
          </a:graphicData>
        </a:graphic>
      </p:graphicFrame>
      <p:graphicFrame>
        <p:nvGraphicFramePr>
          <p:cNvPr id="8" name="Table 7">
            <a:extLst>
              <a:ext uri="{FF2B5EF4-FFF2-40B4-BE49-F238E27FC236}">
                <a16:creationId xmlns:a16="http://schemas.microsoft.com/office/drawing/2014/main" id="{B13E6C89-73B9-D38E-E37B-6DBE6EB33244}"/>
              </a:ext>
            </a:extLst>
          </p:cNvPr>
          <p:cNvGraphicFramePr>
            <a:graphicFrameLocks noGrp="1"/>
          </p:cNvGraphicFramePr>
          <p:nvPr>
            <p:extLst>
              <p:ext uri="{D42A27DB-BD31-4B8C-83A1-F6EECF244321}">
                <p14:modId xmlns:p14="http://schemas.microsoft.com/office/powerpoint/2010/main" val="1699961620"/>
              </p:ext>
            </p:extLst>
          </p:nvPr>
        </p:nvGraphicFramePr>
        <p:xfrm>
          <a:off x="463359" y="1332580"/>
          <a:ext cx="5291202" cy="4572000"/>
        </p:xfrm>
        <a:graphic>
          <a:graphicData uri="http://schemas.openxmlformats.org/drawingml/2006/table">
            <a:tbl>
              <a:tblPr firstRow="1" bandRow="1">
                <a:tableStyleId>{5C22544A-7EE6-4342-B048-85BDC9FD1C3A}</a:tableStyleId>
              </a:tblPr>
              <a:tblGrid>
                <a:gridCol w="3292212">
                  <a:extLst>
                    <a:ext uri="{9D8B030D-6E8A-4147-A177-3AD203B41FA5}">
                      <a16:colId xmlns:a16="http://schemas.microsoft.com/office/drawing/2014/main" val="2255946085"/>
                    </a:ext>
                  </a:extLst>
                </a:gridCol>
                <a:gridCol w="1998990">
                  <a:extLst>
                    <a:ext uri="{9D8B030D-6E8A-4147-A177-3AD203B41FA5}">
                      <a16:colId xmlns:a16="http://schemas.microsoft.com/office/drawing/2014/main" val="3454511723"/>
                    </a:ext>
                  </a:extLst>
                </a:gridCol>
              </a:tblGrid>
              <a:tr h="304800">
                <a:tc>
                  <a:txBody>
                    <a:bodyPr/>
                    <a:lstStyle/>
                    <a:p>
                      <a:pPr algn="l"/>
                      <a:r>
                        <a:rPr lang="en-US" sz="1400" b="1" dirty="0">
                          <a:solidFill>
                            <a:srgbClr val="FFFFFF"/>
                          </a:solidFill>
                          <a:latin typeface="+mn-lt"/>
                        </a:rPr>
                        <a:t>Characteristic</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mn-lt"/>
                        </a:rPr>
                        <a:t>All Patients</a:t>
                      </a:r>
                    </a:p>
                    <a:p>
                      <a:pPr algn="ctr"/>
                      <a:r>
                        <a:rPr lang="en-US" sz="1400" b="1" dirty="0">
                          <a:solidFill>
                            <a:srgbClr val="FFFFFF"/>
                          </a:solidFill>
                          <a:latin typeface="+mn-lt"/>
                        </a:rPr>
                        <a:t>(n </a:t>
                      </a:r>
                      <a:r>
                        <a:rPr sz="1400" b="1" dirty="0">
                          <a:solidFill>
                            <a:srgbClr val="FFFFFF"/>
                          </a:solidFill>
                          <a:latin typeface="+mn-lt"/>
                        </a:rPr>
                        <a:t>=</a:t>
                      </a:r>
                      <a:r>
                        <a:rPr lang="en-US" sz="1400" b="1" dirty="0">
                          <a:solidFill>
                            <a:srgbClr val="FFFFFF"/>
                          </a:solidFill>
                          <a:latin typeface="+mn-lt"/>
                        </a:rPr>
                        <a:t> </a:t>
                      </a:r>
                      <a:r>
                        <a:rPr sz="1400" b="1" dirty="0">
                          <a:solidFill>
                            <a:srgbClr val="FFFFFF"/>
                          </a:solidFill>
                          <a:latin typeface="+mn-lt"/>
                        </a:rPr>
                        <a:t>11</a:t>
                      </a:r>
                      <a:r>
                        <a:rPr lang="en-US" sz="1400" b="1" dirty="0">
                          <a:solidFill>
                            <a:srgbClr val="FFFFFF"/>
                          </a:solidFill>
                          <a:latin typeface="+mn-lt"/>
                        </a:rPr>
                        <a:t>7)</a:t>
                      </a:r>
                      <a:endParaRPr sz="1400" b="1" dirty="0">
                        <a:solidFill>
                          <a:srgbClr val="FFFFFF"/>
                        </a:solidFill>
                        <a:latin typeface="+mn-lt"/>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191544536"/>
                  </a:ext>
                </a:extLst>
              </a:tr>
              <a:tr h="377090">
                <a:tc>
                  <a:txBody>
                    <a:bodyPr/>
                    <a:lstStyle/>
                    <a:p>
                      <a:pPr algn="l"/>
                      <a:r>
                        <a:rPr lang="en-US" sz="1400" dirty="0">
                          <a:latin typeface="+mn-lt"/>
                        </a:rPr>
                        <a:t>Median a</a:t>
                      </a:r>
                      <a:r>
                        <a:rPr sz="1400" dirty="0">
                          <a:latin typeface="+mn-lt"/>
                        </a:rPr>
                        <a:t>ge</a:t>
                      </a:r>
                      <a:r>
                        <a:rPr lang="en-US" sz="1400" dirty="0">
                          <a:latin typeface="+mn-lt"/>
                        </a:rPr>
                        <a:t>, </a:t>
                      </a:r>
                      <a:r>
                        <a:rPr sz="1400" dirty="0">
                          <a:latin typeface="+mn-lt"/>
                        </a:rPr>
                        <a:t>yr </a:t>
                      </a:r>
                      <a:r>
                        <a:rPr lang="en-US" sz="1400" dirty="0">
                          <a:latin typeface="+mn-lt"/>
                        </a:rPr>
                        <a:t>(</a:t>
                      </a:r>
                      <a:r>
                        <a:rPr sz="1400" dirty="0">
                          <a:latin typeface="+mn-lt"/>
                        </a:rPr>
                        <a:t>min-max</a:t>
                      </a:r>
                      <a:r>
                        <a:rPr lang="en-US" sz="1400" dirty="0">
                          <a:latin typeface="+mn-lt"/>
                        </a:rPr>
                        <a:t>)</a:t>
                      </a:r>
                    </a:p>
                    <a:p>
                      <a:pPr marL="171450" indent="-171450" algn="l">
                        <a:buFont typeface="Arial" panose="020B0604020202020204" pitchFamily="34" charset="0"/>
                        <a:buChar char="•"/>
                      </a:pPr>
                      <a:r>
                        <a:rPr lang="en-US" sz="1400" dirty="0">
                          <a:latin typeface="+mn-lt"/>
                        </a:rPr>
                        <a:t>≥65</a:t>
                      </a:r>
                    </a:p>
                    <a:p>
                      <a:pPr marL="171450" indent="-171450" algn="l">
                        <a:buFont typeface="Arial" panose="020B0604020202020204" pitchFamily="34" charset="0"/>
                        <a:buChar char="•"/>
                      </a:pPr>
                      <a:r>
                        <a:rPr lang="en-US" sz="1400" dirty="0">
                          <a:latin typeface="+mn-lt"/>
                        </a:rPr>
                        <a:t>≥70</a:t>
                      </a:r>
                    </a:p>
                    <a:p>
                      <a:pPr marL="171450" indent="-171450" algn="l">
                        <a:buFont typeface="Arial" panose="020B0604020202020204" pitchFamily="34" charset="0"/>
                        <a:buChar char="•"/>
                      </a:pPr>
                      <a:r>
                        <a:rPr lang="en-US" sz="1400" dirty="0">
                          <a:latin typeface="+mn-lt"/>
                        </a:rPr>
                        <a:t>≥75</a:t>
                      </a:r>
                      <a:endParaRPr sz="1400" dirty="0">
                        <a:latin typeface="+mn-lt"/>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mn-lt"/>
                        </a:rPr>
                        <a:t>64 (38-78)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58 (50)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33 (28)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10 (9)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146495754"/>
                  </a:ext>
                </a:extLst>
              </a:tr>
              <a:tr h="304800">
                <a:tc>
                  <a:txBody>
                    <a:bodyPr/>
                    <a:lstStyle/>
                    <a:p>
                      <a:pPr algn="l"/>
                      <a:r>
                        <a:rPr lang="en-US" sz="1400" dirty="0">
                          <a:latin typeface="+mn-lt"/>
                        </a:rPr>
                        <a:t>Gender, male/female,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mn-lt"/>
                        </a:rPr>
                        <a:t>66 (56)/51 (44)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49994067"/>
                  </a:ext>
                </a:extLst>
              </a:tr>
              <a:tr h="304800">
                <a:tc>
                  <a:txBody>
                    <a:bodyPr/>
                    <a:lstStyle/>
                    <a:p>
                      <a:pPr algn="l"/>
                      <a:r>
                        <a:rPr lang="en-US" sz="1400" dirty="0">
                          <a:latin typeface="+mn-lt"/>
                        </a:rPr>
                        <a:t>Race, n (%)</a:t>
                      </a:r>
                    </a:p>
                    <a:p>
                      <a:pPr marL="171450" indent="-171450" algn="l">
                        <a:buFont typeface="Arial" panose="020B0604020202020204" pitchFamily="34" charset="0"/>
                        <a:buChar char="•"/>
                      </a:pPr>
                      <a:r>
                        <a:rPr lang="en-US" sz="1400" dirty="0">
                          <a:latin typeface="+mn-lt"/>
                        </a:rPr>
                        <a:t>White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mn-lt"/>
                        </a:rPr>
                        <a:t>Black</a:t>
                      </a:r>
                    </a:p>
                    <a:p>
                      <a:pPr marL="171450" indent="-171450" algn="l">
                        <a:buFont typeface="Arial" panose="020B0604020202020204" pitchFamily="34" charset="0"/>
                        <a:buChar char="•"/>
                      </a:pPr>
                      <a:r>
                        <a:rPr lang="en-US" sz="1400" dirty="0">
                          <a:latin typeface="+mn-lt"/>
                        </a:rPr>
                        <a:t>Asian/other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endParaRPr lang="en-US" sz="1400" dirty="0">
                        <a:latin typeface="+mn-lt"/>
                      </a:endParaRPr>
                    </a:p>
                    <a:p>
                      <a:pPr algn="ctr"/>
                      <a:r>
                        <a:rPr sz="1400" dirty="0">
                          <a:latin typeface="+mn-lt"/>
                        </a:rPr>
                        <a:t>90 (77)</a:t>
                      </a:r>
                      <a:endParaRPr lang="en-US" sz="1400" dirty="0">
                        <a:latin typeface="+mn-lt"/>
                      </a:endParaRPr>
                    </a:p>
                    <a:p>
                      <a:pPr algn="ctr"/>
                      <a:r>
                        <a:rPr lang="en-US" sz="1400" dirty="0">
                          <a:latin typeface="+mn-lt"/>
                        </a:rPr>
                        <a:t>17 (15)</a:t>
                      </a:r>
                    </a:p>
                    <a:p>
                      <a:pPr algn="ctr"/>
                      <a:r>
                        <a:rPr lang="en-US" sz="1400" dirty="0">
                          <a:latin typeface="+mn-lt"/>
                        </a:rPr>
                        <a:t>10 (9)</a:t>
                      </a:r>
                      <a:endParaRPr sz="14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586708499"/>
                  </a:ext>
                </a:extLst>
              </a:tr>
              <a:tr h="304800">
                <a:tc>
                  <a:txBody>
                    <a:bodyPr/>
                    <a:lstStyle/>
                    <a:p>
                      <a:pPr algn="l"/>
                      <a:r>
                        <a:rPr lang="en-US" sz="1400" dirty="0">
                          <a:latin typeface="+mn-lt"/>
                        </a:rPr>
                        <a:t>ECOG PS 0/1,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mn-lt"/>
                        </a:rPr>
                        <a:t>54 (46)/63 (54)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307823"/>
                  </a:ext>
                </a:extLst>
              </a:tr>
              <a:tr h="304800">
                <a:tc>
                  <a:txBody>
                    <a:bodyPr/>
                    <a:lstStyle/>
                    <a:p>
                      <a:pPr algn="l"/>
                      <a:r>
                        <a:rPr lang="en-US" sz="1400" dirty="0">
                          <a:latin typeface="+mn-lt"/>
                        </a:rPr>
                        <a:t>Extramedullary disease,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mn-lt"/>
                        </a:rPr>
                        <a:t>21 (18)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356714977"/>
                  </a:ext>
                </a:extLst>
              </a:tr>
              <a:tr h="304800">
                <a:tc>
                  <a:txBody>
                    <a:bodyPr/>
                    <a:lstStyle/>
                    <a:p>
                      <a:pPr algn="l"/>
                      <a:r>
                        <a:rPr lang="en-US" sz="1400" dirty="0">
                          <a:latin typeface="+mn-lt"/>
                        </a:rPr>
                        <a:t>Bone marrow plasma cells, n (%)</a:t>
                      </a:r>
                    </a:p>
                    <a:p>
                      <a:pPr marL="173736" indent="-173736" algn="l">
                        <a:buFont typeface="Arial" panose="020B0604020202020204" pitchFamily="34" charset="0"/>
                        <a:buChar char="•"/>
                      </a:pPr>
                      <a:r>
                        <a:rPr lang="en-US" sz="1400" dirty="0">
                          <a:latin typeface="+mn-lt"/>
                        </a:rPr>
                        <a:t>≤30%</a:t>
                      </a:r>
                    </a:p>
                    <a:p>
                      <a:pPr marL="173736" marR="0" lvl="0" indent="-173736"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mn-lt"/>
                        </a:rPr>
                        <a:t>&gt;30% to &lt;60%</a:t>
                      </a:r>
                    </a:p>
                    <a:p>
                      <a:pPr marL="173736" marR="0" lvl="0" indent="-173736"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mn-lt"/>
                        </a:rPr>
                        <a:t>≥60%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400" dirty="0">
                        <a:latin typeface="+mn-lt"/>
                      </a:endParaRPr>
                    </a:p>
                    <a:p>
                      <a:pPr algn="ctr"/>
                      <a:r>
                        <a:rPr sz="1400" dirty="0">
                          <a:latin typeface="+mn-lt"/>
                        </a:rPr>
                        <a:t>74 (65)</a:t>
                      </a:r>
                      <a:endParaRPr lang="en-US" sz="1400" dirty="0">
                        <a:latin typeface="+mn-lt"/>
                      </a:endParaRPr>
                    </a:p>
                    <a:p>
                      <a:pPr algn="ctr"/>
                      <a:r>
                        <a:rPr lang="en-US" sz="1400" dirty="0">
                          <a:latin typeface="+mn-lt"/>
                        </a:rPr>
                        <a:t>19 (17)</a:t>
                      </a:r>
                    </a:p>
                    <a:p>
                      <a:pPr algn="ctr"/>
                      <a:r>
                        <a:rPr lang="en-US" sz="1400" dirty="0">
                          <a:latin typeface="+mn-lt"/>
                        </a:rPr>
                        <a:t>20 (18)</a:t>
                      </a:r>
                      <a:endParaRPr sz="14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8806806"/>
                  </a:ext>
                </a:extLst>
              </a:tr>
              <a:tr h="304800">
                <a:tc>
                  <a:txBody>
                    <a:bodyPr/>
                    <a:lstStyle/>
                    <a:p>
                      <a:pPr algn="l"/>
                      <a:r>
                        <a:rPr lang="en-US" sz="1400" dirty="0">
                          <a:latin typeface="+mn-lt"/>
                        </a:rPr>
                        <a:t>High-risk cytogenetics,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mn-lt"/>
                        </a:rPr>
                        <a:t>47 (40)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3541530364"/>
                  </a:ext>
                </a:extLst>
              </a:tr>
            </a:tbl>
          </a:graphicData>
        </a:graphic>
      </p:graphicFrame>
      <p:sp>
        <p:nvSpPr>
          <p:cNvPr id="2" name="Text Box 15">
            <a:extLst>
              <a:ext uri="{FF2B5EF4-FFF2-40B4-BE49-F238E27FC236}">
                <a16:creationId xmlns:a16="http://schemas.microsoft.com/office/drawing/2014/main" id="{175E810D-045F-A375-45D5-B6C5A5B9615D}"/>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r>
              <a:rPr lang="en-US" altLang="en-US" sz="800" b="0" dirty="0">
                <a:latin typeface="+mn-lt"/>
              </a:rPr>
              <a:t>Patel. ASH 2025. Abstr 256.</a:t>
            </a:r>
          </a:p>
        </p:txBody>
      </p:sp>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F5B83-FF9C-0BBC-A785-1919CA8D70E2}"/>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3FD75CEB-1AD6-1475-B09A-0BD24E6A6A70}"/>
              </a:ext>
            </a:extLst>
          </p:cNvPr>
          <p:cNvSpPr>
            <a:spLocks noGrp="1" noChangeArrowheads="1"/>
          </p:cNvSpPr>
          <p:nvPr>
            <p:ph type="title"/>
          </p:nvPr>
        </p:nvSpPr>
        <p:spPr>
          <a:xfrm>
            <a:off x="231078" y="534083"/>
            <a:ext cx="11740260" cy="496290"/>
          </a:xfrm>
        </p:spPr>
        <p:txBody>
          <a:bodyPr/>
          <a:lstStyle/>
          <a:p>
            <a:r>
              <a:rPr lang="en-US" dirty="0"/>
              <a:t>iMMagine-1: ORR, Depth of Response, and Survival</a:t>
            </a:r>
            <a:endParaRPr lang="en-US" altLang="en-US" dirty="0"/>
          </a:p>
        </p:txBody>
      </p:sp>
      <p:sp>
        <p:nvSpPr>
          <p:cNvPr id="5" name="Text Box 15">
            <a:extLst>
              <a:ext uri="{FF2B5EF4-FFF2-40B4-BE49-F238E27FC236}">
                <a16:creationId xmlns:a16="http://schemas.microsoft.com/office/drawing/2014/main" id="{0AB4E2B9-BDF2-99FB-EC81-F1E523F1477B}"/>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mn-lt"/>
              </a:rPr>
              <a:t>Patel. ASH 2025. Abstr 256.</a:t>
            </a:r>
            <a:endParaRPr lang="en-US" altLang="en-US" sz="800" b="0" dirty="0">
              <a:solidFill>
                <a:srgbClr val="161616"/>
              </a:solidFill>
              <a:latin typeface="+mn-lt"/>
            </a:endParaRPr>
          </a:p>
        </p:txBody>
      </p:sp>
      <p:graphicFrame>
        <p:nvGraphicFramePr>
          <p:cNvPr id="2" name="Table 1">
            <a:extLst>
              <a:ext uri="{FF2B5EF4-FFF2-40B4-BE49-F238E27FC236}">
                <a16:creationId xmlns:a16="http://schemas.microsoft.com/office/drawing/2014/main" id="{BDDBF0E7-8642-83D8-B132-DD6F4106E060}"/>
              </a:ext>
            </a:extLst>
          </p:cNvPr>
          <p:cNvGraphicFramePr>
            <a:graphicFrameLocks noGrp="1"/>
          </p:cNvGraphicFramePr>
          <p:nvPr>
            <p:extLst>
              <p:ext uri="{D42A27DB-BD31-4B8C-83A1-F6EECF244321}">
                <p14:modId xmlns:p14="http://schemas.microsoft.com/office/powerpoint/2010/main" val="3924504705"/>
              </p:ext>
            </p:extLst>
          </p:nvPr>
        </p:nvGraphicFramePr>
        <p:xfrm>
          <a:off x="231078" y="3476434"/>
          <a:ext cx="5498448" cy="2089448"/>
        </p:xfrm>
        <a:graphic>
          <a:graphicData uri="http://schemas.openxmlformats.org/drawingml/2006/table">
            <a:tbl>
              <a:tblPr firstRow="1" bandRow="1">
                <a:tableStyleId>{5C22544A-7EE6-4342-B048-85BDC9FD1C3A}</a:tableStyleId>
              </a:tblPr>
              <a:tblGrid>
                <a:gridCol w="1936050">
                  <a:extLst>
                    <a:ext uri="{9D8B030D-6E8A-4147-A177-3AD203B41FA5}">
                      <a16:colId xmlns:a16="http://schemas.microsoft.com/office/drawing/2014/main" val="20000"/>
                    </a:ext>
                  </a:extLst>
                </a:gridCol>
                <a:gridCol w="1344168">
                  <a:extLst>
                    <a:ext uri="{9D8B030D-6E8A-4147-A177-3AD203B41FA5}">
                      <a16:colId xmlns:a16="http://schemas.microsoft.com/office/drawing/2014/main" val="20001"/>
                    </a:ext>
                  </a:extLst>
                </a:gridCol>
                <a:gridCol w="886968">
                  <a:extLst>
                    <a:ext uri="{9D8B030D-6E8A-4147-A177-3AD203B41FA5}">
                      <a16:colId xmlns:a16="http://schemas.microsoft.com/office/drawing/2014/main" val="20002"/>
                    </a:ext>
                  </a:extLst>
                </a:gridCol>
                <a:gridCol w="1331262">
                  <a:extLst>
                    <a:ext uri="{9D8B030D-6E8A-4147-A177-3AD203B41FA5}">
                      <a16:colId xmlns:a16="http://schemas.microsoft.com/office/drawing/2014/main" val="20003"/>
                    </a:ext>
                  </a:extLst>
                </a:gridCol>
              </a:tblGrid>
              <a:tr h="522362">
                <a:tc>
                  <a:txBody>
                    <a:bodyPr/>
                    <a:lstStyle/>
                    <a:p>
                      <a:pPr algn="l"/>
                      <a:r>
                        <a:rPr lang="en-US" sz="1400" b="1" dirty="0">
                          <a:solidFill>
                            <a:srgbClr val="FFFFFF"/>
                          </a:solidFill>
                          <a:latin typeface="Poppins"/>
                        </a:rPr>
                        <a:t>Depth of Response</a:t>
                      </a:r>
                      <a:endParaRPr sz="14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400" b="1" dirty="0">
                          <a:solidFill>
                            <a:srgbClr val="FFFFFF"/>
                          </a:solidFill>
                          <a:latin typeface="Poppins"/>
                        </a:rPr>
                        <a:t>Median</a:t>
                      </a:r>
                      <a:r>
                        <a:rPr lang="en-US" sz="1400" b="1" dirty="0">
                          <a:solidFill>
                            <a:srgbClr val="FFFFFF"/>
                          </a:solidFill>
                          <a:latin typeface="Poppins"/>
                        </a:rPr>
                        <a:t>, Mo</a:t>
                      </a:r>
                      <a:endParaRPr sz="14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Poppins"/>
                        </a:rPr>
                        <a:t>IQR</a:t>
                      </a:r>
                      <a:endParaRPr sz="14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400" b="1" dirty="0">
                          <a:solidFill>
                            <a:srgbClr val="FFFFFF"/>
                          </a:solidFill>
                          <a:latin typeface="Poppins"/>
                        </a:rPr>
                        <a:t>Min</a:t>
                      </a:r>
                      <a:r>
                        <a:rPr lang="en-US" sz="1400" b="1" dirty="0">
                          <a:solidFill>
                            <a:srgbClr val="FFFFFF"/>
                          </a:solidFill>
                          <a:latin typeface="Poppins"/>
                        </a:rPr>
                        <a:t>-</a:t>
                      </a:r>
                      <a:r>
                        <a:rPr sz="1400" b="1" dirty="0">
                          <a:solidFill>
                            <a:srgbClr val="FFFFFF"/>
                          </a:solidFill>
                          <a:latin typeface="Poppins"/>
                        </a:rPr>
                        <a:t>Max</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522362">
                <a:tc>
                  <a:txBody>
                    <a:bodyPr/>
                    <a:lstStyle/>
                    <a:p>
                      <a:pPr algn="l"/>
                      <a:r>
                        <a:rPr sz="1400" dirty="0">
                          <a:latin typeface="Poppins"/>
                        </a:rPr>
                        <a:t>Time to first response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Poppins"/>
                        </a:rPr>
                        <a:t>1.0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Poppins"/>
                        </a:rPr>
                        <a:t>1.0</a:t>
                      </a:r>
                      <a:r>
                        <a:rPr lang="en-US" sz="1400" dirty="0">
                          <a:latin typeface="Poppins"/>
                        </a:rPr>
                        <a:t>-</a:t>
                      </a:r>
                      <a:r>
                        <a:rPr sz="1400" dirty="0">
                          <a:latin typeface="Poppins"/>
                        </a:rPr>
                        <a:t>1.9</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Poppins"/>
                        </a:rPr>
                        <a:t>0.9</a:t>
                      </a:r>
                      <a:r>
                        <a:rPr lang="en-US" sz="1400" dirty="0">
                          <a:latin typeface="Poppins"/>
                        </a:rPr>
                        <a:t>-</a:t>
                      </a:r>
                      <a:r>
                        <a:rPr sz="1400" dirty="0">
                          <a:latin typeface="Poppins"/>
                        </a:rPr>
                        <a:t>13.8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1"/>
                  </a:ext>
                </a:extLst>
              </a:tr>
              <a:tr h="522362">
                <a:tc>
                  <a:txBody>
                    <a:bodyPr/>
                    <a:lstStyle/>
                    <a:p>
                      <a:pPr algn="l"/>
                      <a:r>
                        <a:rPr sz="1400" dirty="0">
                          <a:latin typeface="Poppins"/>
                        </a:rPr>
                        <a:t>Time to best response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Poppins"/>
                        </a:rPr>
                        <a:t>4.8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Poppins"/>
                        </a:rPr>
                        <a:t>2.1</a:t>
                      </a:r>
                      <a:r>
                        <a:rPr lang="en-US" sz="1400" dirty="0">
                          <a:latin typeface="Poppins"/>
                        </a:rPr>
                        <a:t>-</a:t>
                      </a:r>
                      <a:r>
                        <a:rPr sz="1400" dirty="0">
                          <a:latin typeface="Poppins"/>
                        </a:rPr>
                        <a:t>9.0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sz="1400" dirty="0">
                          <a:latin typeface="Poppins"/>
                        </a:rPr>
                        <a:t>0.9</a:t>
                      </a:r>
                      <a:r>
                        <a:rPr lang="en-US" sz="1400" dirty="0">
                          <a:latin typeface="Poppins"/>
                        </a:rPr>
                        <a:t>-</a:t>
                      </a:r>
                      <a:r>
                        <a:rPr sz="1400" dirty="0">
                          <a:latin typeface="Poppins"/>
                        </a:rPr>
                        <a:t>23.8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522362">
                <a:tc>
                  <a:txBody>
                    <a:bodyPr/>
                    <a:lstStyle/>
                    <a:p>
                      <a:pPr algn="l"/>
                      <a:r>
                        <a:rPr sz="1400" dirty="0">
                          <a:latin typeface="Poppins"/>
                        </a:rPr>
                        <a:t>Time to sCR/CR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Poppins"/>
                        </a:rPr>
                        <a:t>3.2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Poppins"/>
                        </a:rPr>
                        <a:t>2.0</a:t>
                      </a:r>
                      <a:r>
                        <a:rPr lang="en-US" sz="1400" dirty="0">
                          <a:latin typeface="Poppins"/>
                        </a:rPr>
                        <a:t>-</a:t>
                      </a:r>
                      <a:r>
                        <a:rPr sz="1400" dirty="0">
                          <a:latin typeface="Poppins"/>
                        </a:rPr>
                        <a:t>9.2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400" dirty="0">
                          <a:latin typeface="Poppins"/>
                        </a:rPr>
                        <a:t>0.9</a:t>
                      </a:r>
                      <a:r>
                        <a:rPr lang="en-US" sz="1400" dirty="0">
                          <a:latin typeface="Poppins"/>
                        </a:rPr>
                        <a:t>-</a:t>
                      </a:r>
                      <a:r>
                        <a:rPr sz="1400" dirty="0">
                          <a:latin typeface="Poppins"/>
                        </a:rPr>
                        <a:t>23.8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3"/>
                  </a:ext>
                </a:extLst>
              </a:tr>
            </a:tbl>
          </a:graphicData>
        </a:graphic>
      </p:graphicFrame>
      <p:graphicFrame>
        <p:nvGraphicFramePr>
          <p:cNvPr id="3" name="Table 2">
            <a:extLst>
              <a:ext uri="{FF2B5EF4-FFF2-40B4-BE49-F238E27FC236}">
                <a16:creationId xmlns:a16="http://schemas.microsoft.com/office/drawing/2014/main" id="{5C7EC629-A8F2-FCD5-238B-A26ECA6EBF7D}"/>
              </a:ext>
            </a:extLst>
          </p:cNvPr>
          <p:cNvGraphicFramePr>
            <a:graphicFrameLocks noGrp="1"/>
          </p:cNvGraphicFramePr>
          <p:nvPr>
            <p:extLst>
              <p:ext uri="{D42A27DB-BD31-4B8C-83A1-F6EECF244321}">
                <p14:modId xmlns:p14="http://schemas.microsoft.com/office/powerpoint/2010/main" val="57501406"/>
              </p:ext>
            </p:extLst>
          </p:nvPr>
        </p:nvGraphicFramePr>
        <p:xfrm>
          <a:off x="231078" y="1333500"/>
          <a:ext cx="5498448" cy="2114450"/>
        </p:xfrm>
        <a:graphic>
          <a:graphicData uri="http://schemas.openxmlformats.org/drawingml/2006/table">
            <a:tbl>
              <a:tblPr firstRow="1" bandRow="1">
                <a:tableStyleId>{5C22544A-7EE6-4342-B048-85BDC9FD1C3A}</a:tableStyleId>
              </a:tblPr>
              <a:tblGrid>
                <a:gridCol w="2676714">
                  <a:extLst>
                    <a:ext uri="{9D8B030D-6E8A-4147-A177-3AD203B41FA5}">
                      <a16:colId xmlns:a16="http://schemas.microsoft.com/office/drawing/2014/main" val="3247360963"/>
                    </a:ext>
                  </a:extLst>
                </a:gridCol>
                <a:gridCol w="2821734">
                  <a:extLst>
                    <a:ext uri="{9D8B030D-6E8A-4147-A177-3AD203B41FA5}">
                      <a16:colId xmlns:a16="http://schemas.microsoft.com/office/drawing/2014/main" val="2740549631"/>
                    </a:ext>
                  </a:extLst>
                </a:gridCol>
              </a:tblGrid>
              <a:tr h="304800">
                <a:tc>
                  <a:txBody>
                    <a:bodyPr/>
                    <a:lstStyle/>
                    <a:p>
                      <a:pPr algn="l"/>
                      <a:r>
                        <a:rPr lang="en-US" sz="1400" b="1" dirty="0">
                          <a:solidFill>
                            <a:srgbClr val="FFFFFF"/>
                          </a:solidFill>
                          <a:latin typeface="+mn-lt"/>
                        </a:rPr>
                        <a:t>Efficacy,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mn-lt"/>
                        </a:rPr>
                        <a:t>Efficacy Evaluable Patients </a:t>
                      </a:r>
                    </a:p>
                    <a:p>
                      <a:pPr algn="ctr"/>
                      <a:r>
                        <a:rPr lang="en-US" sz="1400" b="1" dirty="0">
                          <a:solidFill>
                            <a:srgbClr val="FFFFFF"/>
                          </a:solidFill>
                          <a:latin typeface="+mn-lt"/>
                        </a:rPr>
                        <a:t>(n </a:t>
                      </a:r>
                      <a:r>
                        <a:rPr sz="1400" b="1" dirty="0">
                          <a:solidFill>
                            <a:srgbClr val="FFFFFF"/>
                          </a:solidFill>
                          <a:latin typeface="+mn-lt"/>
                        </a:rPr>
                        <a:t>=</a:t>
                      </a:r>
                      <a:r>
                        <a:rPr lang="en-US" sz="1400" b="1" dirty="0">
                          <a:solidFill>
                            <a:srgbClr val="FFFFFF"/>
                          </a:solidFill>
                          <a:latin typeface="+mn-lt"/>
                        </a:rPr>
                        <a:t> </a:t>
                      </a:r>
                      <a:r>
                        <a:rPr sz="1400" b="1" dirty="0">
                          <a:solidFill>
                            <a:srgbClr val="FFFFFF"/>
                          </a:solidFill>
                          <a:latin typeface="+mn-lt"/>
                        </a:rPr>
                        <a:t>11</a:t>
                      </a:r>
                      <a:r>
                        <a:rPr lang="en-US" sz="1400" b="1" dirty="0">
                          <a:solidFill>
                            <a:srgbClr val="FFFFFF"/>
                          </a:solidFill>
                          <a:latin typeface="+mn-lt"/>
                        </a:rPr>
                        <a:t>7)</a:t>
                      </a:r>
                      <a:endParaRPr sz="1400" b="1" dirty="0">
                        <a:solidFill>
                          <a:srgbClr val="FFFFFF"/>
                        </a:solidFill>
                        <a:latin typeface="+mn-lt"/>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586015004"/>
                  </a:ext>
                </a:extLst>
              </a:tr>
              <a:tr h="377090">
                <a:tc>
                  <a:txBody>
                    <a:bodyPr/>
                    <a:lstStyle/>
                    <a:p>
                      <a:pPr algn="l"/>
                      <a:r>
                        <a:rPr lang="en-US" sz="1400" dirty="0">
                          <a:latin typeface="+mn-lt"/>
                        </a:rPr>
                        <a:t>ORR</a:t>
                      </a:r>
                      <a:endParaRPr sz="1400" dirty="0">
                        <a:latin typeface="+mn-lt"/>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mn-lt"/>
                        </a:rPr>
                        <a:t>96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2795959273"/>
                  </a:ext>
                </a:extLst>
              </a:tr>
              <a:tr h="304800">
                <a:tc>
                  <a:txBody>
                    <a:bodyPr/>
                    <a:lstStyle/>
                    <a:p>
                      <a:pPr algn="l"/>
                      <a:r>
                        <a:rPr lang="en-US" sz="1400" dirty="0">
                          <a:latin typeface="+mn-lt"/>
                        </a:rPr>
                        <a:t>sCR/CR</a:t>
                      </a:r>
                      <a:endParaRPr sz="1400" dirty="0">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74</a:t>
                      </a:r>
                      <a:endParaRPr sz="1400" dirty="0">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67825864"/>
                  </a:ext>
                </a:extLst>
              </a:tr>
              <a:tr h="304800">
                <a:tc>
                  <a:txBody>
                    <a:bodyPr/>
                    <a:lstStyle/>
                    <a:p>
                      <a:pPr algn="l"/>
                      <a:r>
                        <a:rPr lang="en-US" sz="1400" dirty="0">
                          <a:latin typeface="+mn-lt"/>
                        </a:rPr>
                        <a:t>VGPR</a:t>
                      </a:r>
                      <a:endParaRPr sz="1400" dirty="0">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mn-lt"/>
                        </a:rPr>
                        <a:t>15</a:t>
                      </a:r>
                      <a:endParaRPr sz="1400" dirty="0">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3647640407"/>
                  </a:ext>
                </a:extLst>
              </a:tr>
              <a:tr h="304800">
                <a:tc>
                  <a:txBody>
                    <a:bodyPr/>
                    <a:lstStyle/>
                    <a:p>
                      <a:pPr algn="l"/>
                      <a:r>
                        <a:rPr lang="en-US" sz="1400" dirty="0">
                          <a:latin typeface="+mn-lt"/>
                        </a:rPr>
                        <a:t>≥ VGPR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88</a:t>
                      </a:r>
                      <a:endParaRPr sz="1400" dirty="0">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45352818"/>
                  </a:ext>
                </a:extLst>
              </a:tr>
              <a:tr h="304800">
                <a:tc>
                  <a:txBody>
                    <a:bodyPr/>
                    <a:lstStyle/>
                    <a:p>
                      <a:pPr algn="l"/>
                      <a:r>
                        <a:rPr lang="en-US" sz="1400" dirty="0">
                          <a:latin typeface="+mn-lt"/>
                        </a:rPr>
                        <a:t>PR</a:t>
                      </a:r>
                      <a:endParaRPr sz="1400" dirty="0">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mn-lt"/>
                        </a:rPr>
                        <a:t>8</a:t>
                      </a:r>
                      <a:endParaRPr sz="1400" dirty="0">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4152605738"/>
                  </a:ext>
                </a:extLst>
              </a:tr>
            </a:tbl>
          </a:graphicData>
        </a:graphic>
      </p:graphicFrame>
      <p:sp>
        <p:nvSpPr>
          <p:cNvPr id="4" name="TextBox 3">
            <a:extLst>
              <a:ext uri="{FF2B5EF4-FFF2-40B4-BE49-F238E27FC236}">
                <a16:creationId xmlns:a16="http://schemas.microsoft.com/office/drawing/2014/main" id="{7BF6666B-AB11-A865-0630-7F9A2F2211FD}"/>
              </a:ext>
            </a:extLst>
          </p:cNvPr>
          <p:cNvSpPr txBox="1"/>
          <p:nvPr/>
        </p:nvSpPr>
        <p:spPr>
          <a:xfrm>
            <a:off x="231078" y="5668840"/>
            <a:ext cx="3956874" cy="464510"/>
          </a:xfrm>
          <a:prstGeom prst="rect">
            <a:avLst/>
          </a:prstGeom>
        </p:spPr>
        <p:txBody>
          <a:bodyPr vert="horz" wrap="none" lIns="0" tIns="0" rIns="0" bIns="0" rtlCol="0">
            <a:noAutofit/>
          </a:bodyPr>
          <a:lstStyle/>
          <a:p>
            <a:pPr marL="285750" indent="-285750" algn="l">
              <a:buFont typeface="Arial" panose="020B0604020202020204" pitchFamily="34" charset="0"/>
              <a:buChar char="•"/>
            </a:pPr>
            <a:r>
              <a:rPr lang="en-US" sz="1400" dirty="0"/>
              <a:t>Median follow-up time: 15.9 mo</a:t>
            </a:r>
          </a:p>
        </p:txBody>
      </p:sp>
      <p:sp>
        <p:nvSpPr>
          <p:cNvPr id="10" name="TextBox 9">
            <a:extLst>
              <a:ext uri="{FF2B5EF4-FFF2-40B4-BE49-F238E27FC236}">
                <a16:creationId xmlns:a16="http://schemas.microsoft.com/office/drawing/2014/main" id="{7BFC0C76-B5DF-6FC1-C31D-7FAFEE6478F4}"/>
              </a:ext>
            </a:extLst>
          </p:cNvPr>
          <p:cNvSpPr txBox="1"/>
          <p:nvPr/>
        </p:nvSpPr>
        <p:spPr>
          <a:xfrm>
            <a:off x="5964763" y="4354889"/>
            <a:ext cx="3572429" cy="307777"/>
          </a:xfrm>
          <a:prstGeom prst="rect">
            <a:avLst/>
          </a:prstGeom>
          <a:noFill/>
        </p:spPr>
        <p:txBody>
          <a:bodyPr wrap="square">
            <a:spAutoFit/>
          </a:bodyPr>
          <a:lstStyle/>
          <a:p>
            <a:pPr marL="285750" indent="-285750" algn="l">
              <a:buFont typeface="Arial" panose="020B0604020202020204" pitchFamily="34" charset="0"/>
              <a:buChar char="•"/>
            </a:pPr>
            <a:r>
              <a:rPr lang="en-US" sz="1400" dirty="0"/>
              <a:t>Median PFS and OS: not reached</a:t>
            </a:r>
          </a:p>
        </p:txBody>
      </p:sp>
      <p:graphicFrame>
        <p:nvGraphicFramePr>
          <p:cNvPr id="6" name="Table 5">
            <a:extLst>
              <a:ext uri="{FF2B5EF4-FFF2-40B4-BE49-F238E27FC236}">
                <a16:creationId xmlns:a16="http://schemas.microsoft.com/office/drawing/2014/main" id="{D758DE14-7978-7403-15B7-0466AC63DA93}"/>
              </a:ext>
            </a:extLst>
          </p:cNvPr>
          <p:cNvGraphicFramePr>
            <a:graphicFrameLocks noGrp="1"/>
          </p:cNvGraphicFramePr>
          <p:nvPr>
            <p:extLst>
              <p:ext uri="{D42A27DB-BD31-4B8C-83A1-F6EECF244321}">
                <p14:modId xmlns:p14="http://schemas.microsoft.com/office/powerpoint/2010/main" val="3696422025"/>
              </p:ext>
            </p:extLst>
          </p:nvPr>
        </p:nvGraphicFramePr>
        <p:xfrm>
          <a:off x="5964763" y="1333500"/>
          <a:ext cx="5922437" cy="2834640"/>
        </p:xfrm>
        <a:graphic>
          <a:graphicData uri="http://schemas.openxmlformats.org/drawingml/2006/table">
            <a:tbl>
              <a:tblPr firstRow="1" bandRow="1">
                <a:tableStyleId>{5C22544A-7EE6-4342-B048-85BDC9FD1C3A}</a:tableStyleId>
              </a:tblPr>
              <a:tblGrid>
                <a:gridCol w="3151805">
                  <a:extLst>
                    <a:ext uri="{9D8B030D-6E8A-4147-A177-3AD203B41FA5}">
                      <a16:colId xmlns:a16="http://schemas.microsoft.com/office/drawing/2014/main" val="3030266133"/>
                    </a:ext>
                  </a:extLst>
                </a:gridCol>
                <a:gridCol w="2770632">
                  <a:extLst>
                    <a:ext uri="{9D8B030D-6E8A-4147-A177-3AD203B41FA5}">
                      <a16:colId xmlns:a16="http://schemas.microsoft.com/office/drawing/2014/main" val="2542101384"/>
                    </a:ext>
                  </a:extLst>
                </a:gridCol>
              </a:tblGrid>
              <a:tr h="370840">
                <a:tc>
                  <a:txBody>
                    <a:bodyPr/>
                    <a:lstStyle/>
                    <a:p>
                      <a:r>
                        <a:rPr lang="en-US" sz="1400" b="1" dirty="0">
                          <a:solidFill>
                            <a:srgbClr val="FFFFFF"/>
                          </a:solidFill>
                          <a:latin typeface="+mn-lt"/>
                        </a:rPr>
                        <a:t>Survival Rate, % (95% CI)</a:t>
                      </a:r>
                      <a:endParaRPr lang="en-US" sz="1400"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fr-FR" sz="1400" b="1" dirty="0">
                          <a:solidFill>
                            <a:srgbClr val="FFFFFF"/>
                          </a:solidFill>
                          <a:latin typeface="+mn-lt"/>
                        </a:rPr>
                        <a:t>Efficacy Evaluable Patients </a:t>
                      </a:r>
                    </a:p>
                    <a:p>
                      <a:pPr algn="ctr"/>
                      <a:r>
                        <a:rPr lang="fr-FR" sz="1400" b="1" dirty="0">
                          <a:solidFill>
                            <a:srgbClr val="FFFFFF"/>
                          </a:solidFill>
                          <a:latin typeface="+mn-lt"/>
                        </a:rPr>
                        <a:t>(n = 117)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3243717535"/>
                  </a:ext>
                </a:extLst>
              </a:tr>
              <a:tr h="370840">
                <a:tc>
                  <a:txBody>
                    <a:bodyPr/>
                    <a:lstStyle/>
                    <a:p>
                      <a:r>
                        <a:rPr lang="en-US" sz="1400" dirty="0">
                          <a:solidFill>
                            <a:schemeClr val="tx1"/>
                          </a:solidFill>
                        </a:rPr>
                        <a:t>PFS</a:t>
                      </a:r>
                    </a:p>
                    <a:p>
                      <a:pPr marL="285750" indent="-285750">
                        <a:buFont typeface="Arial" panose="020B0604020202020204" pitchFamily="34" charset="0"/>
                        <a:buChar char="•"/>
                      </a:pPr>
                      <a:r>
                        <a:rPr lang="en-US" sz="1400" dirty="0">
                          <a:solidFill>
                            <a:schemeClr val="tx1"/>
                          </a:solidFill>
                        </a:rPr>
                        <a:t>6 mo</a:t>
                      </a:r>
                    </a:p>
                    <a:p>
                      <a:pPr marL="285750" indent="-285750">
                        <a:buFont typeface="Arial" panose="020B0604020202020204" pitchFamily="34" charset="0"/>
                        <a:buChar char="•"/>
                      </a:pPr>
                      <a:r>
                        <a:rPr lang="en-US" sz="1400" dirty="0">
                          <a:solidFill>
                            <a:schemeClr val="tx1"/>
                          </a:solidFill>
                        </a:rPr>
                        <a:t>12 mo</a:t>
                      </a:r>
                    </a:p>
                    <a:p>
                      <a:pPr marL="285750" indent="-285750">
                        <a:buFont typeface="Arial" panose="020B0604020202020204" pitchFamily="34" charset="0"/>
                        <a:buChar char="•"/>
                      </a:pPr>
                      <a:r>
                        <a:rPr lang="en-US" sz="1400" dirty="0">
                          <a:solidFill>
                            <a:schemeClr val="tx1"/>
                          </a:solidFill>
                        </a:rPr>
                        <a:t>18 mo</a:t>
                      </a:r>
                    </a:p>
                    <a:p>
                      <a:pPr marL="285750" indent="-285750">
                        <a:buFont typeface="Arial" panose="020B0604020202020204" pitchFamily="34" charset="0"/>
                        <a:buChar char="•"/>
                      </a:pPr>
                      <a:r>
                        <a:rPr lang="en-US" sz="1400" dirty="0">
                          <a:solidFill>
                            <a:schemeClr val="tx1"/>
                          </a:solidFill>
                        </a:rPr>
                        <a:t>24 mo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4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93.1 (86.7-96.5)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82.1 (73.6-88.1)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67.4 (55.4-76.8)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61.7 (48.0-72.8)</a:t>
                      </a:r>
                      <a:endParaRPr lang="en-US" sz="1400"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1597956"/>
                  </a:ext>
                </a:extLst>
              </a:tr>
              <a:tr h="370840">
                <a:tc>
                  <a:txBody>
                    <a:bodyPr/>
                    <a:lstStyle/>
                    <a:p>
                      <a:r>
                        <a:rPr lang="en-US" sz="1400" dirty="0">
                          <a:solidFill>
                            <a:schemeClr val="tx1"/>
                          </a:solidFill>
                        </a:rPr>
                        <a:t>OS</a:t>
                      </a:r>
                    </a:p>
                    <a:p>
                      <a:pPr marL="285750" indent="-285750">
                        <a:buFont typeface="Arial" panose="020B0604020202020204" pitchFamily="34" charset="0"/>
                        <a:buChar char="•"/>
                      </a:pPr>
                      <a:r>
                        <a:rPr lang="en-US" sz="1400" dirty="0">
                          <a:solidFill>
                            <a:schemeClr val="tx1"/>
                          </a:solidFill>
                        </a:rPr>
                        <a:t>6 mo</a:t>
                      </a:r>
                    </a:p>
                    <a:p>
                      <a:pPr marL="285750" indent="-285750">
                        <a:buFont typeface="Arial" panose="020B0604020202020204" pitchFamily="34" charset="0"/>
                        <a:buChar char="•"/>
                      </a:pPr>
                      <a:r>
                        <a:rPr lang="en-US" sz="1400" dirty="0">
                          <a:solidFill>
                            <a:schemeClr val="tx1"/>
                          </a:solidFill>
                        </a:rPr>
                        <a:t>12 mo</a:t>
                      </a:r>
                    </a:p>
                    <a:p>
                      <a:pPr marL="285750" indent="-285750">
                        <a:buFont typeface="Arial" panose="020B0604020202020204" pitchFamily="34" charset="0"/>
                        <a:buChar char="•"/>
                      </a:pPr>
                      <a:r>
                        <a:rPr lang="en-US" sz="1400" dirty="0">
                          <a:solidFill>
                            <a:schemeClr val="tx1"/>
                          </a:solidFill>
                        </a:rPr>
                        <a:t>18 mo</a:t>
                      </a:r>
                    </a:p>
                    <a:p>
                      <a:pPr marL="285750" indent="-285750">
                        <a:buFont typeface="Arial" panose="020B0604020202020204" pitchFamily="34" charset="0"/>
                        <a:buChar char="•"/>
                      </a:pPr>
                      <a:r>
                        <a:rPr lang="en-US" sz="1400" dirty="0">
                          <a:solidFill>
                            <a:schemeClr val="tx1"/>
                          </a:solidFill>
                        </a:rPr>
                        <a:t>24 mo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4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95.7 (90.0-98.2)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94.0 (87.8-97.1)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88.0 (78.8-93.4)</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83.0 (70.7-90.5)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5971215"/>
                  </a:ext>
                </a:extLst>
              </a:tr>
            </a:tbl>
          </a:graphicData>
        </a:graphic>
      </p:graphicFrame>
      <p:sp>
        <p:nvSpPr>
          <p:cNvPr id="7" name="Rectangle 6">
            <a:extLst>
              <a:ext uri="{FF2B5EF4-FFF2-40B4-BE49-F238E27FC236}">
                <a16:creationId xmlns:a16="http://schemas.microsoft.com/office/drawing/2014/main" id="{A881C4F7-6B16-49B9-1F1F-482B0B61003C}"/>
              </a:ext>
            </a:extLst>
          </p:cNvPr>
          <p:cNvSpPr/>
          <p:nvPr/>
        </p:nvSpPr>
        <p:spPr>
          <a:xfrm>
            <a:off x="231078" y="1854454"/>
            <a:ext cx="5498448" cy="391952"/>
          </a:xfrm>
          <a:prstGeom prst="rect">
            <a:avLst/>
          </a:prstGeom>
          <a:noFill/>
          <a:ln w="285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07290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27769-D7A5-A678-19B7-9548A036012E}"/>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1AD2A58B-7501-CA9B-C0E8-FB25AFC7D804}"/>
              </a:ext>
            </a:extLst>
          </p:cNvPr>
          <p:cNvSpPr>
            <a:spLocks noGrp="1" noChangeArrowheads="1"/>
          </p:cNvSpPr>
          <p:nvPr>
            <p:ph type="title"/>
          </p:nvPr>
        </p:nvSpPr>
        <p:spPr>
          <a:xfrm>
            <a:off x="231078" y="534083"/>
            <a:ext cx="11740260" cy="496290"/>
          </a:xfrm>
        </p:spPr>
        <p:txBody>
          <a:bodyPr/>
          <a:lstStyle/>
          <a:p>
            <a:r>
              <a:rPr lang="en-US" dirty="0"/>
              <a:t>iMMagine-1: MRD Status</a:t>
            </a:r>
            <a:endParaRPr lang="en-US" altLang="en-US" dirty="0"/>
          </a:p>
        </p:txBody>
      </p:sp>
      <p:graphicFrame>
        <p:nvGraphicFramePr>
          <p:cNvPr id="6" name="Table 5">
            <a:extLst>
              <a:ext uri="{FF2B5EF4-FFF2-40B4-BE49-F238E27FC236}">
                <a16:creationId xmlns:a16="http://schemas.microsoft.com/office/drawing/2014/main" id="{2BF30AE7-4BD4-1F1F-4F47-748696F9A1BC}"/>
              </a:ext>
            </a:extLst>
          </p:cNvPr>
          <p:cNvGraphicFramePr>
            <a:graphicFrameLocks noGrp="1"/>
          </p:cNvGraphicFramePr>
          <p:nvPr>
            <p:extLst>
              <p:ext uri="{D42A27DB-BD31-4B8C-83A1-F6EECF244321}">
                <p14:modId xmlns:p14="http://schemas.microsoft.com/office/powerpoint/2010/main" val="2278520655"/>
              </p:ext>
            </p:extLst>
          </p:nvPr>
        </p:nvGraphicFramePr>
        <p:xfrm>
          <a:off x="1359954" y="1333501"/>
          <a:ext cx="9301950" cy="2886286"/>
        </p:xfrm>
        <a:graphic>
          <a:graphicData uri="http://schemas.openxmlformats.org/drawingml/2006/table">
            <a:tbl>
              <a:tblPr firstRow="1" bandRow="1">
                <a:tableStyleId>{5C22544A-7EE6-4342-B048-85BDC9FD1C3A}</a:tableStyleId>
              </a:tblPr>
              <a:tblGrid>
                <a:gridCol w="5891238">
                  <a:extLst>
                    <a:ext uri="{9D8B030D-6E8A-4147-A177-3AD203B41FA5}">
                      <a16:colId xmlns:a16="http://schemas.microsoft.com/office/drawing/2014/main" val="20000"/>
                    </a:ext>
                  </a:extLst>
                </a:gridCol>
                <a:gridCol w="3410712">
                  <a:extLst>
                    <a:ext uri="{9D8B030D-6E8A-4147-A177-3AD203B41FA5}">
                      <a16:colId xmlns:a16="http://schemas.microsoft.com/office/drawing/2014/main" val="20001"/>
                    </a:ext>
                  </a:extLst>
                </a:gridCol>
              </a:tblGrid>
              <a:tr h="748296">
                <a:tc>
                  <a:txBody>
                    <a:bodyPr/>
                    <a:lstStyle/>
                    <a:p>
                      <a:pPr algn="l"/>
                      <a:r>
                        <a:rPr lang="en-US" sz="1800" b="1" dirty="0">
                          <a:solidFill>
                            <a:srgbClr val="FFFFFF"/>
                          </a:solidFill>
                          <a:latin typeface="Poppins"/>
                        </a:rPr>
                        <a:t>MRD Negativity at 10</a:t>
                      </a:r>
                      <a:r>
                        <a:rPr lang="en-US" sz="1800" b="1" baseline="30000" dirty="0">
                          <a:solidFill>
                            <a:srgbClr val="FFFFFF"/>
                          </a:solidFill>
                          <a:latin typeface="Poppins"/>
                        </a:rPr>
                        <a:t>-5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800" b="1" dirty="0">
                          <a:solidFill>
                            <a:srgbClr val="FFFFFF"/>
                          </a:solidFill>
                          <a:latin typeface="Poppins"/>
                        </a:rPr>
                        <a:t>Evaluable for MRD Testing</a:t>
                      </a:r>
                    </a:p>
                    <a:p>
                      <a:pPr algn="ctr"/>
                      <a:r>
                        <a:rPr lang="en-US" sz="1800" b="1" dirty="0">
                          <a:solidFill>
                            <a:srgbClr val="FFFFFF"/>
                          </a:solidFill>
                          <a:latin typeface="Poppins"/>
                        </a:rPr>
                        <a:t>(n = 96)</a:t>
                      </a:r>
                      <a:endParaRPr sz="18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427598">
                <a:tc>
                  <a:txBody>
                    <a:bodyPr/>
                    <a:lstStyle/>
                    <a:p>
                      <a:pPr algn="l"/>
                      <a:r>
                        <a:rPr sz="1800" dirty="0">
                          <a:latin typeface="Poppins"/>
                        </a:rPr>
                        <a:t>Overall MRD negativity</a:t>
                      </a:r>
                      <a:r>
                        <a:rPr lang="en-US" sz="1800" dirty="0">
                          <a:latin typeface="Poppins"/>
                        </a:rPr>
                        <a:t>,</a:t>
                      </a:r>
                      <a:r>
                        <a:rPr sz="1800" dirty="0">
                          <a:latin typeface="Poppins"/>
                        </a:rPr>
                        <a:t> n/N</a:t>
                      </a:r>
                      <a:r>
                        <a:rPr lang="en-US" sz="1800" dirty="0">
                          <a:latin typeface="Poppins"/>
                        </a:rPr>
                        <a:t> (%</a:t>
                      </a:r>
                      <a:r>
                        <a:rPr sz="1800" dirty="0">
                          <a:latin typeface="Poppins"/>
                        </a:rPr>
                        <a: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800" dirty="0">
                          <a:latin typeface="Poppins"/>
                        </a:rPr>
                        <a:t>91/96</a:t>
                      </a:r>
                      <a:r>
                        <a:rPr lang="en-US" sz="1800" dirty="0">
                          <a:latin typeface="Poppins"/>
                        </a:rPr>
                        <a:t> (95</a:t>
                      </a:r>
                      <a:r>
                        <a:rPr sz="1800" dirty="0">
                          <a:latin typeface="Poppins"/>
                        </a:rPr>
                        <a: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1"/>
                  </a:ext>
                </a:extLst>
              </a:tr>
              <a:tr h="427598">
                <a:tc>
                  <a:txBody>
                    <a:bodyPr/>
                    <a:lstStyle/>
                    <a:p>
                      <a:pPr algn="l"/>
                      <a:r>
                        <a:rPr sz="1800" dirty="0">
                          <a:latin typeface="Poppins"/>
                        </a:rPr>
                        <a:t>Median time to MRD negativity</a:t>
                      </a:r>
                      <a:r>
                        <a:rPr lang="en-US" sz="1800" dirty="0">
                          <a:latin typeface="Poppins"/>
                        </a:rPr>
                        <a:t>,</a:t>
                      </a:r>
                      <a:r>
                        <a:rPr sz="1800" dirty="0">
                          <a:latin typeface="Poppins"/>
                        </a:rPr>
                        <a:t> mo</a:t>
                      </a:r>
                      <a:r>
                        <a:rPr lang="en-US" sz="1800" dirty="0">
                          <a:latin typeface="Poppins"/>
                        </a:rPr>
                        <a:t> (min-max)</a:t>
                      </a: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dirty="0">
                          <a:latin typeface="Poppins"/>
                        </a:rPr>
                        <a:t>1.0 (0.9-6.4)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27598">
                <a:tc>
                  <a:txBody>
                    <a:bodyPr/>
                    <a:lstStyle/>
                    <a:p>
                      <a:pPr algn="l"/>
                      <a:r>
                        <a:rPr sz="1800" dirty="0">
                          <a:latin typeface="Poppins"/>
                        </a:rPr>
                        <a:t>MRD negativity </a:t>
                      </a:r>
                      <a:r>
                        <a:rPr lang="en-US" sz="1800" dirty="0">
                          <a:latin typeface="Poppins"/>
                        </a:rPr>
                        <a:t>sustained for </a:t>
                      </a:r>
                      <a:r>
                        <a:rPr sz="1800" dirty="0">
                          <a:latin typeface="Poppins"/>
                        </a:rPr>
                        <a:t>≥6 mo, n/N</a:t>
                      </a:r>
                      <a:r>
                        <a:rPr lang="en-US" sz="1800" dirty="0">
                          <a:latin typeface="Poppins"/>
                        </a:rPr>
                        <a:t> (%</a:t>
                      </a:r>
                      <a:r>
                        <a:rPr sz="1800" dirty="0">
                          <a:latin typeface="Poppins"/>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sz="1800" dirty="0">
                          <a:latin typeface="Poppins"/>
                        </a:rPr>
                        <a:t>54/65</a:t>
                      </a:r>
                      <a:r>
                        <a:rPr lang="en-US" sz="1800" dirty="0">
                          <a:latin typeface="Poppins"/>
                        </a:rPr>
                        <a:t> (83</a:t>
                      </a:r>
                      <a:r>
                        <a:rPr sz="1800" dirty="0">
                          <a:latin typeface="Poppins"/>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3"/>
                  </a:ext>
                </a:extLst>
              </a:tr>
              <a:tr h="4275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FFFFFF"/>
                          </a:solidFill>
                          <a:latin typeface="+mn-lt"/>
                        </a:rPr>
                        <a:t>MRD Negativity at 10</a:t>
                      </a:r>
                      <a:r>
                        <a:rPr lang="en-US" sz="1800" b="1" baseline="30000" dirty="0">
                          <a:solidFill>
                            <a:srgbClr val="FFFFFF"/>
                          </a:solidFill>
                          <a:latin typeface="+mn-lt"/>
                        </a:rPr>
                        <a:t>-6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677978441"/>
                  </a:ext>
                </a:extLst>
              </a:tr>
              <a:tr h="4275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n-NO" sz="1800" dirty="0">
                          <a:latin typeface="+mn-lt"/>
                        </a:rPr>
                        <a:t>Overall MRD negativity, n/N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800" dirty="0">
                          <a:latin typeface="Poppins"/>
                        </a:rPr>
                        <a:t>68/87 (78)</a:t>
                      </a:r>
                      <a:endParaRPr sz="18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2183551649"/>
                  </a:ext>
                </a:extLst>
              </a:tr>
            </a:tbl>
          </a:graphicData>
        </a:graphic>
      </p:graphicFrame>
      <p:sp>
        <p:nvSpPr>
          <p:cNvPr id="4" name="Text Box 15">
            <a:extLst>
              <a:ext uri="{FF2B5EF4-FFF2-40B4-BE49-F238E27FC236}">
                <a16:creationId xmlns:a16="http://schemas.microsoft.com/office/drawing/2014/main" id="{BA7D2071-2589-F63A-9145-ECAF48DA9109}"/>
              </a:ext>
            </a:extLst>
          </p:cNvPr>
          <p:cNvSpPr txBox="1">
            <a:spLocks noChangeArrowheads="1"/>
          </p:cNvSpPr>
          <p:nvPr/>
        </p:nvSpPr>
        <p:spPr bwMode="auto">
          <a:xfrm>
            <a:off x="3559175" y="6506289"/>
            <a:ext cx="5732463"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sz="800" b="0" spc="-10" dirty="0">
                <a:solidFill>
                  <a:srgbClr val="161616"/>
                </a:solidFill>
                <a:latin typeface="+mn-lt"/>
              </a:rPr>
              <a:t>Patel. ASH 2025. Abstr 256.</a:t>
            </a:r>
            <a:endParaRPr lang="en-US" altLang="en-US" sz="800" b="0" dirty="0">
              <a:solidFill>
                <a:srgbClr val="161616"/>
              </a:solidFill>
              <a:latin typeface="+mn-lt"/>
            </a:endParaRPr>
          </a:p>
        </p:txBody>
      </p:sp>
    </p:spTree>
    <p:extLst>
      <p:ext uri="{BB962C8B-B14F-4D97-AF65-F5344CB8AC3E}">
        <p14:creationId xmlns:p14="http://schemas.microsoft.com/office/powerpoint/2010/main" val="2481046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72F0F-BDE0-64F2-16D5-183269ED3DE4}"/>
            </a:ext>
          </a:extLst>
        </p:cNvPr>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076B450C-87BA-5485-5A61-8A27DB687066}"/>
              </a:ext>
            </a:extLst>
          </p:cNvPr>
          <p:cNvSpPr>
            <a:spLocks noGrp="1"/>
          </p:cNvSpPr>
          <p:nvPr>
            <p:ph idx="13"/>
          </p:nvPr>
        </p:nvSpPr>
        <p:spPr/>
        <p:txBody>
          <a:bodyPr/>
          <a:lstStyle/>
          <a:p>
            <a:pPr marL="285750" indent="-285750">
              <a:buFont typeface="Arial" panose="020B0604020202020204" pitchFamily="34" charset="0"/>
              <a:buChar char="•"/>
            </a:pPr>
            <a:r>
              <a:rPr lang="en-US" dirty="0"/>
              <a:t>Most patients (111/117, 95%) had no CRS </a:t>
            </a:r>
            <a:r>
              <a:rPr lang="en-US" i="1" dirty="0"/>
              <a:t>or</a:t>
            </a:r>
            <a:r>
              <a:rPr lang="en-US" dirty="0"/>
              <a:t> CRS that resolved within 10 days of anito-cel infusion</a:t>
            </a:r>
          </a:p>
          <a:p>
            <a:pPr marL="285750" indent="-285750">
              <a:buFont typeface="Arial" panose="020B0604020202020204" pitchFamily="34" charset="0"/>
              <a:buChar char="•"/>
            </a:pPr>
            <a:r>
              <a:rPr lang="en-US" dirty="0"/>
              <a:t>No new treatment-related or treatment-emergent deaths since previous report and no secondary primary T-cell malignancies noted</a:t>
            </a:r>
          </a:p>
          <a:p>
            <a:pPr marL="285750" indent="-285750">
              <a:buFont typeface="Arial" panose="020B0604020202020204" pitchFamily="34" charset="0"/>
              <a:buChar char="•"/>
            </a:pPr>
            <a:r>
              <a:rPr lang="en-US" dirty="0"/>
              <a:t>No noted delayed or non-ICANS neurotoxicity, Parkinsonism, cranial nerve palsy, Guillain-Barré syndrome, or immune effector cell–associated enterocolitis (≥10 mo after anito-cel infusion)</a:t>
            </a:r>
          </a:p>
          <a:p>
            <a:endParaRPr lang="en-US" dirty="0"/>
          </a:p>
          <a:p>
            <a:endParaRPr lang="en-US" dirty="0"/>
          </a:p>
        </p:txBody>
      </p:sp>
      <p:sp>
        <p:nvSpPr>
          <p:cNvPr id="10243" name="Rectangle 4">
            <a:extLst>
              <a:ext uri="{FF2B5EF4-FFF2-40B4-BE49-F238E27FC236}">
                <a16:creationId xmlns:a16="http://schemas.microsoft.com/office/drawing/2014/main" id="{4D6E0616-0E36-6D92-E725-135EA2D25728}"/>
              </a:ext>
            </a:extLst>
          </p:cNvPr>
          <p:cNvSpPr>
            <a:spLocks noGrp="1" noChangeArrowheads="1"/>
          </p:cNvSpPr>
          <p:nvPr>
            <p:ph type="title"/>
          </p:nvPr>
        </p:nvSpPr>
        <p:spPr/>
        <p:txBody>
          <a:bodyPr/>
          <a:lstStyle/>
          <a:p>
            <a:r>
              <a:rPr lang="en-US" dirty="0"/>
              <a:t>iMMagine-1: Safety</a:t>
            </a:r>
            <a:endParaRPr lang="en-US" altLang="en-US" dirty="0"/>
          </a:p>
        </p:txBody>
      </p:sp>
      <p:graphicFrame>
        <p:nvGraphicFramePr>
          <p:cNvPr id="8" name="Table 7">
            <a:extLst>
              <a:ext uri="{FF2B5EF4-FFF2-40B4-BE49-F238E27FC236}">
                <a16:creationId xmlns:a16="http://schemas.microsoft.com/office/drawing/2014/main" id="{D00C1AC3-0FA2-732B-FED2-FFC6B9815769}"/>
              </a:ext>
            </a:extLst>
          </p:cNvPr>
          <p:cNvGraphicFramePr>
            <a:graphicFrameLocks noGrp="1"/>
          </p:cNvGraphicFramePr>
          <p:nvPr>
            <p:extLst>
              <p:ext uri="{D42A27DB-BD31-4B8C-83A1-F6EECF244321}">
                <p14:modId xmlns:p14="http://schemas.microsoft.com/office/powerpoint/2010/main" val="284825947"/>
              </p:ext>
            </p:extLst>
          </p:nvPr>
        </p:nvGraphicFramePr>
        <p:xfrm>
          <a:off x="220662" y="1299770"/>
          <a:ext cx="5899944" cy="4998720"/>
        </p:xfrm>
        <a:graphic>
          <a:graphicData uri="http://schemas.openxmlformats.org/drawingml/2006/table">
            <a:tbl>
              <a:tblPr firstRow="1" bandRow="1">
                <a:tableStyleId>{5C22544A-7EE6-4342-B048-85BDC9FD1C3A}</a:tableStyleId>
              </a:tblPr>
              <a:tblGrid>
                <a:gridCol w="3586512">
                  <a:extLst>
                    <a:ext uri="{9D8B030D-6E8A-4147-A177-3AD203B41FA5}">
                      <a16:colId xmlns:a16="http://schemas.microsoft.com/office/drawing/2014/main" val="1665166478"/>
                    </a:ext>
                  </a:extLst>
                </a:gridCol>
                <a:gridCol w="2313432">
                  <a:extLst>
                    <a:ext uri="{9D8B030D-6E8A-4147-A177-3AD203B41FA5}">
                      <a16:colId xmlns:a16="http://schemas.microsoft.com/office/drawing/2014/main" val="20001"/>
                    </a:ext>
                  </a:extLst>
                </a:gridCol>
              </a:tblGrid>
              <a:tr h="0">
                <a:tc>
                  <a:txBody>
                    <a:bodyPr/>
                    <a:lstStyle/>
                    <a:p>
                      <a:pPr algn="l"/>
                      <a:r>
                        <a:rPr lang="en-US" sz="1400" b="1" dirty="0">
                          <a:solidFill>
                            <a:srgbClr val="FFFFFF"/>
                          </a:solidFill>
                          <a:latin typeface="Poppins"/>
                        </a:rPr>
                        <a:t>CRS, n (%)</a:t>
                      </a:r>
                      <a:endParaRPr sz="14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Poppins"/>
                        </a:rPr>
                        <a:t>All Patients</a:t>
                      </a:r>
                    </a:p>
                    <a:p>
                      <a:pPr algn="ctr"/>
                      <a:r>
                        <a:rPr lang="en-US" sz="1400" b="1" dirty="0">
                          <a:solidFill>
                            <a:srgbClr val="FFFFFF"/>
                          </a:solidFill>
                          <a:latin typeface="Poppins"/>
                        </a:rPr>
                        <a:t>(n = 117)</a:t>
                      </a:r>
                      <a:endParaRPr sz="1400" b="1" dirty="0">
                        <a:solidFill>
                          <a:srgbClr val="FFFFFF"/>
                        </a:solidFill>
                        <a:latin typeface="Poppin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0000"/>
                  </a:ext>
                </a:extLst>
              </a:tr>
              <a:tr h="0">
                <a:tc>
                  <a:txBody>
                    <a:bodyPr/>
                    <a:lstStyle/>
                    <a:p>
                      <a:pPr marL="171450" indent="-171450" algn="l">
                        <a:buFont typeface="Arial" panose="020B0604020202020204" pitchFamily="34" charset="0"/>
                        <a:buChar char="•"/>
                      </a:pPr>
                      <a:r>
                        <a:rPr lang="en-US" sz="1400" dirty="0">
                          <a:latin typeface="Poppins"/>
                        </a:rPr>
                        <a:t>None</a:t>
                      </a:r>
                    </a:p>
                    <a:p>
                      <a:pPr marL="171450" indent="-171450" algn="l">
                        <a:buFont typeface="Arial" panose="020B0604020202020204" pitchFamily="34" charset="0"/>
                        <a:buChar char="•"/>
                      </a:pPr>
                      <a:r>
                        <a:rPr lang="en-US" sz="1400" dirty="0">
                          <a:latin typeface="Poppins"/>
                        </a:rPr>
                        <a:t>Grade 1</a:t>
                      </a:r>
                    </a:p>
                    <a:p>
                      <a:pPr marL="171450" indent="-171450" algn="l">
                        <a:buFont typeface="Arial" panose="020B0604020202020204" pitchFamily="34" charset="0"/>
                        <a:buChar char="•"/>
                      </a:pPr>
                      <a:r>
                        <a:rPr lang="en-US" sz="1400" dirty="0">
                          <a:latin typeface="Poppins"/>
                        </a:rPr>
                        <a:t>Grade 2</a:t>
                      </a:r>
                    </a:p>
                    <a:p>
                      <a:pPr marL="171450" indent="-171450" algn="l">
                        <a:buFont typeface="Arial" panose="020B0604020202020204" pitchFamily="34" charset="0"/>
                        <a:buChar char="•"/>
                      </a:pPr>
                      <a:r>
                        <a:rPr lang="en-US" sz="1400" dirty="0">
                          <a:latin typeface="Poppins"/>
                        </a:rPr>
                        <a:t>Grade 3</a:t>
                      </a:r>
                    </a:p>
                    <a:p>
                      <a:pPr marL="171450" indent="-171450" algn="l">
                        <a:buFont typeface="Arial" panose="020B0604020202020204" pitchFamily="34" charset="0"/>
                        <a:buChar char="•"/>
                      </a:pPr>
                      <a:r>
                        <a:rPr lang="en-US" sz="1400" dirty="0">
                          <a:latin typeface="Poppins"/>
                        </a:rPr>
                        <a:t>Grade 4</a:t>
                      </a:r>
                    </a:p>
                    <a:p>
                      <a:pPr marL="171450" indent="-171450" algn="l">
                        <a:buFont typeface="Arial" panose="020B0604020202020204" pitchFamily="34" charset="0"/>
                        <a:buChar char="•"/>
                      </a:pPr>
                      <a:r>
                        <a:rPr lang="en-US" sz="1400" dirty="0">
                          <a:latin typeface="Poppins"/>
                        </a:rPr>
                        <a:t>Grade 5</a:t>
                      </a:r>
                      <a:endParaRPr sz="1400" dirty="0">
                        <a:latin typeface="Poppin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Poppins"/>
                        </a:rPr>
                        <a:t>17 (15)</a:t>
                      </a:r>
                    </a:p>
                    <a:p>
                      <a:pPr algn="ctr"/>
                      <a:r>
                        <a:rPr lang="en-US" sz="1400" dirty="0">
                          <a:latin typeface="Poppins"/>
                        </a:rPr>
                        <a:t>80 (68)</a:t>
                      </a:r>
                    </a:p>
                    <a:p>
                      <a:pPr algn="ctr"/>
                      <a:r>
                        <a:rPr lang="en-US" sz="1400" dirty="0">
                          <a:latin typeface="Poppins"/>
                        </a:rPr>
                        <a:t>19 (16)</a:t>
                      </a:r>
                    </a:p>
                    <a:p>
                      <a:pPr algn="ctr"/>
                      <a:r>
                        <a:rPr lang="en-US" sz="1400" dirty="0">
                          <a:latin typeface="Poppins"/>
                        </a:rPr>
                        <a:t>0</a:t>
                      </a:r>
                    </a:p>
                    <a:p>
                      <a:pPr algn="ctr"/>
                      <a:r>
                        <a:rPr lang="en-US" sz="1400" dirty="0">
                          <a:latin typeface="Poppins"/>
                        </a:rPr>
                        <a:t>0</a:t>
                      </a:r>
                    </a:p>
                    <a:p>
                      <a:pPr algn="ctr"/>
                      <a:r>
                        <a:rPr lang="en-US" sz="1400" dirty="0">
                          <a:latin typeface="Poppins"/>
                        </a:rPr>
                        <a:t>1 (1)</a:t>
                      </a:r>
                      <a:endParaRPr sz="1400" dirty="0">
                        <a:latin typeface="Poppin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1"/>
                  </a:ext>
                </a:extLst>
              </a:tr>
              <a:tr h="0">
                <a:tc>
                  <a:txBody>
                    <a:bodyPr/>
                    <a:lstStyle/>
                    <a:p>
                      <a:pPr algn="l"/>
                      <a:r>
                        <a:rPr lang="en-US" sz="1400" dirty="0">
                          <a:latin typeface="Poppins"/>
                        </a:rPr>
                        <a:t>Median time to onset, days (range)</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4 (1-17)</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0">
                <a:tc>
                  <a:txBody>
                    <a:bodyPr/>
                    <a:lstStyle/>
                    <a:p>
                      <a:pPr algn="l"/>
                      <a:r>
                        <a:rPr lang="en-US" sz="1400" dirty="0">
                          <a:latin typeface="Poppins"/>
                        </a:rPr>
                        <a:t>Median duration, days (range)</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latin typeface="Poppins"/>
                        </a:rPr>
                        <a:t>2 (1-9)</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10003"/>
                  </a:ext>
                </a:extLst>
              </a:tr>
              <a:tr h="0">
                <a:tc>
                  <a:txBody>
                    <a:bodyPr/>
                    <a:lstStyle/>
                    <a:p>
                      <a:pPr algn="l"/>
                      <a:r>
                        <a:rPr lang="en-US" sz="1400" b="1" dirty="0">
                          <a:solidFill>
                            <a:srgbClr val="FFFFFF"/>
                          </a:solidFill>
                          <a:latin typeface="Poppins"/>
                        </a:rPr>
                        <a:t>ICANS, n (%)</a:t>
                      </a:r>
                      <a:endParaRPr sz="1400" b="1" dirty="0">
                        <a:solidFill>
                          <a:srgbClr val="FFFFFF"/>
                        </a:solidFill>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400" b="1" dirty="0">
                          <a:solidFill>
                            <a:srgbClr val="FFFFFF"/>
                          </a:solidFill>
                          <a:latin typeface="Poppins"/>
                        </a:rPr>
                        <a:t>All Patients</a:t>
                      </a:r>
                    </a:p>
                    <a:p>
                      <a:pPr algn="ctr"/>
                      <a:r>
                        <a:rPr lang="en-US" sz="1400" b="1" dirty="0">
                          <a:solidFill>
                            <a:srgbClr val="FFFFFF"/>
                          </a:solidFill>
                          <a:latin typeface="Poppins"/>
                        </a:rPr>
                        <a:t>(n = 117)</a:t>
                      </a:r>
                      <a:endParaRPr sz="1400" b="1" dirty="0">
                        <a:solidFill>
                          <a:srgbClr val="FFFFFF"/>
                        </a:solidFill>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4"/>
                  </a:ext>
                </a:extLst>
              </a:tr>
              <a:tr h="0">
                <a:tc>
                  <a:txBody>
                    <a:bodyPr/>
                    <a:lstStyle/>
                    <a:p>
                      <a:pPr marL="171450" indent="-171450" algn="l">
                        <a:buFont typeface="Arial" panose="020B0604020202020204" pitchFamily="34" charset="0"/>
                        <a:buChar char="•"/>
                      </a:pPr>
                      <a:r>
                        <a:rPr lang="en-US" sz="1400" dirty="0">
                          <a:latin typeface="Poppins"/>
                        </a:rPr>
                        <a:t>None</a:t>
                      </a:r>
                    </a:p>
                    <a:p>
                      <a:pPr marL="171450" indent="-171450" algn="l">
                        <a:buFont typeface="Arial" panose="020B0604020202020204" pitchFamily="34" charset="0"/>
                        <a:buChar char="•"/>
                      </a:pPr>
                      <a:r>
                        <a:rPr lang="en-US" sz="1400" dirty="0">
                          <a:latin typeface="Poppins"/>
                        </a:rPr>
                        <a:t>Grade 1</a:t>
                      </a:r>
                    </a:p>
                    <a:p>
                      <a:pPr marL="171450" indent="-171450" algn="l">
                        <a:buFont typeface="Arial" panose="020B0604020202020204" pitchFamily="34" charset="0"/>
                        <a:buChar char="•"/>
                      </a:pPr>
                      <a:r>
                        <a:rPr lang="en-US" sz="1400" dirty="0">
                          <a:latin typeface="Poppins"/>
                        </a:rPr>
                        <a:t>Grade 2</a:t>
                      </a:r>
                    </a:p>
                    <a:p>
                      <a:pPr marL="171450" indent="-171450" algn="l">
                        <a:buFont typeface="Arial" panose="020B0604020202020204" pitchFamily="34" charset="0"/>
                        <a:buChar char="•"/>
                      </a:pPr>
                      <a:r>
                        <a:rPr lang="en-US" sz="1400" dirty="0">
                          <a:latin typeface="Poppins"/>
                        </a:rPr>
                        <a:t>Grade 3</a:t>
                      </a:r>
                    </a:p>
                    <a:p>
                      <a:pPr marL="171450" indent="-171450" algn="l">
                        <a:buFont typeface="Arial" panose="020B0604020202020204" pitchFamily="34" charset="0"/>
                        <a:buChar char="•"/>
                      </a:pPr>
                      <a:r>
                        <a:rPr lang="en-US" sz="1400" dirty="0">
                          <a:latin typeface="Poppins"/>
                        </a:rPr>
                        <a:t>Grade 4</a:t>
                      </a:r>
                    </a:p>
                    <a:p>
                      <a:pPr marL="171450" indent="-171450" algn="l">
                        <a:buFont typeface="Arial" panose="020B0604020202020204" pitchFamily="34" charset="0"/>
                        <a:buChar char="•"/>
                      </a:pPr>
                      <a:r>
                        <a:rPr lang="en-US" sz="1400" dirty="0">
                          <a:latin typeface="Poppins"/>
                        </a:rPr>
                        <a:t>Grade 5</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solidFill>
                            <a:schemeClr val="tx1"/>
                          </a:solidFill>
                          <a:latin typeface="Poppins"/>
                        </a:rPr>
                        <a:t>108 (92)</a:t>
                      </a:r>
                    </a:p>
                    <a:p>
                      <a:pPr algn="ctr"/>
                      <a:r>
                        <a:rPr lang="en-US" sz="1400" dirty="0">
                          <a:solidFill>
                            <a:schemeClr val="tx1"/>
                          </a:solidFill>
                          <a:latin typeface="Poppins"/>
                        </a:rPr>
                        <a:t>3 (3)</a:t>
                      </a:r>
                    </a:p>
                    <a:p>
                      <a:pPr algn="ctr"/>
                      <a:r>
                        <a:rPr lang="en-US" sz="1400" dirty="0">
                          <a:solidFill>
                            <a:schemeClr val="tx1"/>
                          </a:solidFill>
                          <a:latin typeface="Poppins"/>
                        </a:rPr>
                        <a:t>5 (4)</a:t>
                      </a:r>
                    </a:p>
                    <a:p>
                      <a:pPr algn="ctr"/>
                      <a:r>
                        <a:rPr lang="en-US" sz="1400" dirty="0">
                          <a:solidFill>
                            <a:schemeClr val="tx1"/>
                          </a:solidFill>
                          <a:latin typeface="Poppins"/>
                        </a:rPr>
                        <a:t>1 (1)</a:t>
                      </a:r>
                    </a:p>
                    <a:p>
                      <a:pPr algn="ctr"/>
                      <a:r>
                        <a:rPr lang="en-US" sz="1400" dirty="0">
                          <a:solidFill>
                            <a:schemeClr val="tx1"/>
                          </a:solidFill>
                          <a:latin typeface="Poppins"/>
                        </a:rPr>
                        <a:t>0</a:t>
                      </a:r>
                    </a:p>
                    <a:p>
                      <a:pPr algn="ctr"/>
                      <a:r>
                        <a:rPr lang="en-US" sz="1400" dirty="0">
                          <a:solidFill>
                            <a:schemeClr val="tx1"/>
                          </a:solidFill>
                          <a:latin typeface="Poppins"/>
                        </a:rPr>
                        <a:t>0</a:t>
                      </a:r>
                      <a:endParaRPr sz="1400" dirty="0">
                        <a:solidFill>
                          <a:schemeClr val="tx1"/>
                        </a:solidFill>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3135388356"/>
                  </a:ext>
                </a:extLst>
              </a:tr>
              <a:tr h="0">
                <a:tc>
                  <a:txBody>
                    <a:bodyPr/>
                    <a:lstStyle/>
                    <a:p>
                      <a:pPr algn="l"/>
                      <a:r>
                        <a:rPr lang="en-US" sz="1400" dirty="0">
                          <a:latin typeface="Poppins"/>
                        </a:rPr>
                        <a:t>Median time to onset, days (range)</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Poppins"/>
                        </a:rPr>
                        <a:t>7 (2-9)</a:t>
                      </a:r>
                      <a:endParaRPr sz="1400" dirty="0">
                        <a:solidFill>
                          <a:schemeClr val="tx1"/>
                        </a:solidFill>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74915684"/>
                  </a:ext>
                </a:extLst>
              </a:tr>
              <a:tr h="0">
                <a:tc>
                  <a:txBody>
                    <a:bodyPr/>
                    <a:lstStyle/>
                    <a:p>
                      <a:pPr algn="l"/>
                      <a:r>
                        <a:rPr lang="en-US" sz="1400" dirty="0">
                          <a:latin typeface="Poppins"/>
                        </a:rPr>
                        <a:t>Median duration, days (range)</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tc>
                  <a:txBody>
                    <a:bodyPr/>
                    <a:lstStyle/>
                    <a:p>
                      <a:pPr algn="ctr"/>
                      <a:r>
                        <a:rPr lang="en-US" sz="1400" dirty="0">
                          <a:solidFill>
                            <a:schemeClr val="tx1"/>
                          </a:solidFill>
                          <a:latin typeface="Poppins"/>
                        </a:rPr>
                        <a:t>5 (2-10)</a:t>
                      </a:r>
                      <a:endParaRPr sz="1400" dirty="0">
                        <a:solidFill>
                          <a:schemeClr val="tx1"/>
                        </a:solidFill>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9F3D9"/>
                    </a:solidFill>
                  </a:tcPr>
                </a:tc>
                <a:extLst>
                  <a:ext uri="{0D108BD9-81ED-4DB2-BD59-A6C34878D82A}">
                    <a16:rowId xmlns:a16="http://schemas.microsoft.com/office/drawing/2014/main" val="411691009"/>
                  </a:ext>
                </a:extLst>
              </a:tr>
            </a:tbl>
          </a:graphicData>
        </a:graphic>
      </p:graphicFrame>
      <p:sp>
        <p:nvSpPr>
          <p:cNvPr id="4" name="Text Box 15">
            <a:extLst>
              <a:ext uri="{FF2B5EF4-FFF2-40B4-BE49-F238E27FC236}">
                <a16:creationId xmlns:a16="http://schemas.microsoft.com/office/drawing/2014/main" id="{3B3C3561-A824-1E84-C3C2-E2E0C8FBE1F2}"/>
              </a:ext>
            </a:extLst>
          </p:cNvPr>
          <p:cNvSpPr txBox="1">
            <a:spLocks noChangeArrowheads="1"/>
          </p:cNvSpPr>
          <p:nvPr/>
        </p:nvSpPr>
        <p:spPr bwMode="auto">
          <a:xfrm>
            <a:off x="3559175" y="6506289"/>
            <a:ext cx="5732463"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sz="800" b="0" spc="-10" dirty="0">
                <a:solidFill>
                  <a:srgbClr val="161616"/>
                </a:solidFill>
                <a:latin typeface="+mn-lt"/>
              </a:rPr>
              <a:t>Patel. ASH 2025. Abstr 256.</a:t>
            </a:r>
            <a:endParaRPr lang="en-US" altLang="en-US" sz="800" b="0" dirty="0">
              <a:solidFill>
                <a:srgbClr val="161616"/>
              </a:solidFill>
              <a:latin typeface="+mn-lt"/>
            </a:endParaRPr>
          </a:p>
        </p:txBody>
      </p:sp>
    </p:spTree>
    <p:extLst>
      <p:ext uri="{BB962C8B-B14F-4D97-AF65-F5344CB8AC3E}">
        <p14:creationId xmlns:p14="http://schemas.microsoft.com/office/powerpoint/2010/main" val="73626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88FC9-54E7-E956-41B2-8BEEA109168A}"/>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E8B2689A-C4E4-B6C4-47AD-6B328893EA0B}"/>
              </a:ext>
            </a:extLst>
          </p:cNvPr>
          <p:cNvSpPr>
            <a:spLocks noGrp="1" noChangeArrowheads="1"/>
          </p:cNvSpPr>
          <p:nvPr>
            <p:ph type="title"/>
          </p:nvPr>
        </p:nvSpPr>
        <p:spPr>
          <a:xfrm>
            <a:off x="231078" y="534083"/>
            <a:ext cx="11740260" cy="496290"/>
          </a:xfrm>
        </p:spPr>
        <p:txBody>
          <a:bodyPr/>
          <a:lstStyle/>
          <a:p>
            <a:r>
              <a:rPr lang="en-US" dirty="0"/>
              <a:t>iMMagine-1: Safety Continued</a:t>
            </a:r>
            <a:endParaRPr lang="en-US" altLang="en-US" dirty="0"/>
          </a:p>
        </p:txBody>
      </p:sp>
      <p:sp>
        <p:nvSpPr>
          <p:cNvPr id="5" name="Text Box 15">
            <a:extLst>
              <a:ext uri="{FF2B5EF4-FFF2-40B4-BE49-F238E27FC236}">
                <a16:creationId xmlns:a16="http://schemas.microsoft.com/office/drawing/2014/main" id="{61698258-643C-5F9C-6636-5E5706D6191B}"/>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mn-lt"/>
              </a:rPr>
              <a:t>Patel. ASH 2025. Abstr 256.</a:t>
            </a:r>
            <a:endParaRPr lang="en-US" altLang="en-US" sz="800" b="0" dirty="0">
              <a:solidFill>
                <a:srgbClr val="161616"/>
              </a:solidFill>
              <a:latin typeface="+mn-lt"/>
            </a:endParaRPr>
          </a:p>
        </p:txBody>
      </p:sp>
      <p:graphicFrame>
        <p:nvGraphicFramePr>
          <p:cNvPr id="2" name="Table 1">
            <a:extLst>
              <a:ext uri="{FF2B5EF4-FFF2-40B4-BE49-F238E27FC236}">
                <a16:creationId xmlns:a16="http://schemas.microsoft.com/office/drawing/2014/main" id="{7840E856-BB7D-1127-4421-030948BFA84D}"/>
              </a:ext>
            </a:extLst>
          </p:cNvPr>
          <p:cNvGraphicFramePr>
            <a:graphicFrameLocks noGrp="1"/>
          </p:cNvGraphicFramePr>
          <p:nvPr>
            <p:extLst>
              <p:ext uri="{D42A27DB-BD31-4B8C-83A1-F6EECF244321}">
                <p14:modId xmlns:p14="http://schemas.microsoft.com/office/powerpoint/2010/main" val="1834815126"/>
              </p:ext>
            </p:extLst>
          </p:nvPr>
        </p:nvGraphicFramePr>
        <p:xfrm>
          <a:off x="228600" y="1333500"/>
          <a:ext cx="5643880" cy="4044872"/>
        </p:xfrm>
        <a:graphic>
          <a:graphicData uri="http://schemas.openxmlformats.org/drawingml/2006/table">
            <a:tbl>
              <a:tblPr firstRow="1" bandRow="1">
                <a:tableStyleId>{5C22544A-7EE6-4342-B048-85BDC9FD1C3A}</a:tableStyleId>
              </a:tblPr>
              <a:tblGrid>
                <a:gridCol w="2628786">
                  <a:extLst>
                    <a:ext uri="{9D8B030D-6E8A-4147-A177-3AD203B41FA5}">
                      <a16:colId xmlns:a16="http://schemas.microsoft.com/office/drawing/2014/main" val="20000"/>
                    </a:ext>
                  </a:extLst>
                </a:gridCol>
                <a:gridCol w="1630035">
                  <a:extLst>
                    <a:ext uri="{9D8B030D-6E8A-4147-A177-3AD203B41FA5}">
                      <a16:colId xmlns:a16="http://schemas.microsoft.com/office/drawing/2014/main" val="2512005193"/>
                    </a:ext>
                  </a:extLst>
                </a:gridCol>
                <a:gridCol w="1385059">
                  <a:extLst>
                    <a:ext uri="{9D8B030D-6E8A-4147-A177-3AD203B41FA5}">
                      <a16:colId xmlns:a16="http://schemas.microsoft.com/office/drawing/2014/main" val="3072649170"/>
                    </a:ext>
                  </a:extLst>
                </a:gridCol>
              </a:tblGrid>
              <a:tr h="3227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FFFFFF"/>
                          </a:solidFill>
                          <a:latin typeface="+mn-lt"/>
                        </a:rPr>
                        <a:t>TEAEs After Infusion, n (%)</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400" b="1" dirty="0">
                          <a:solidFill>
                            <a:srgbClr val="FFFFFF"/>
                          </a:solidFill>
                          <a:latin typeface="+mn-lt"/>
                        </a:rPr>
                        <a:t>Any Grade in ≥20% of Patients</a:t>
                      </a:r>
                    </a:p>
                    <a:p>
                      <a:pPr algn="ctr"/>
                      <a:r>
                        <a:rPr lang="en-US" sz="1400" b="1" dirty="0">
                          <a:solidFill>
                            <a:srgbClr val="FFFFFF"/>
                          </a:solidFill>
                          <a:latin typeface="+mn-lt"/>
                        </a:rPr>
                        <a:t>(n = 117)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400" b="1" dirty="0">
                          <a:solidFill>
                            <a:srgbClr val="FFFFFF"/>
                          </a:solidFill>
                          <a:latin typeface="+mn-lt"/>
                        </a:rPr>
                        <a:t>Grade ≥3 </a:t>
                      </a:r>
                    </a:p>
                    <a:p>
                      <a:pPr algn="ctr"/>
                      <a:r>
                        <a:rPr lang="en-US" sz="1400" b="1" dirty="0">
                          <a:solidFill>
                            <a:srgbClr val="FFFFFF"/>
                          </a:solidFill>
                          <a:latin typeface="+mn-lt"/>
                        </a:rPr>
                        <a:t>(n = 117)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181342188"/>
                  </a:ext>
                </a:extLst>
              </a:tr>
              <a:tr h="322729">
                <a:tc gridSpan="3">
                  <a:txBody>
                    <a:bodyPr/>
                    <a:lstStyle/>
                    <a:p>
                      <a:pPr algn="l"/>
                      <a:r>
                        <a:rPr lang="en-US" sz="1400" b="1" dirty="0">
                          <a:solidFill>
                            <a:schemeClr val="tx1"/>
                          </a:solidFill>
                          <a:latin typeface="Poppins"/>
                        </a:rPr>
                        <a:t>Hematologic</a:t>
                      </a:r>
                      <a:endParaRPr sz="1400" b="1" dirty="0">
                        <a:solidFill>
                          <a:schemeClr val="tx1"/>
                        </a:solidFill>
                        <a:latin typeface="Poppin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hMerge="1">
                  <a:txBody>
                    <a:bodyPr/>
                    <a:lstStyle/>
                    <a:p>
                      <a:endParaRPr lang="en-US"/>
                    </a:p>
                  </a:txBody>
                  <a:tcPr>
                    <a:lnL w="12700" cmpd="sng">
                      <a:noFill/>
                    </a:lnL>
                    <a:lnT w="38100" cmpd="sng">
                      <a:noFill/>
                    </a:lnT>
                  </a:tcPr>
                </a:tc>
                <a:tc hMerge="1">
                  <a:txBody>
                    <a:bodyPr/>
                    <a:lstStyle/>
                    <a:p>
                      <a:endParaRPr lang="en-US"/>
                    </a:p>
                  </a:txBody>
                  <a:tcPr>
                    <a:lnL w="12700" cmpd="sng">
                      <a:noFill/>
                    </a:lnL>
                    <a:lnT w="38100" cmpd="sng">
                      <a:noFill/>
                    </a:lnT>
                  </a:tcPr>
                </a:tc>
                <a:extLst>
                  <a:ext uri="{0D108BD9-81ED-4DB2-BD59-A6C34878D82A}">
                    <a16:rowId xmlns:a16="http://schemas.microsoft.com/office/drawing/2014/main" val="10005"/>
                  </a:ext>
                </a:extLst>
              </a:tr>
              <a:tr h="322729">
                <a:tc>
                  <a:txBody>
                    <a:bodyPr/>
                    <a:lstStyle/>
                    <a:p>
                      <a:pPr marL="171450" indent="-171450" algn="l">
                        <a:buFont typeface="Arial" panose="020B0604020202020204" pitchFamily="34" charset="0"/>
                        <a:buChar char="•"/>
                      </a:pPr>
                      <a:r>
                        <a:rPr sz="1400" dirty="0">
                          <a:latin typeface="Poppins"/>
                        </a:rPr>
                        <a:t>Neutropenia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Poppins"/>
                        </a:rPr>
                        <a:t>83 (71)</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Poppins"/>
                        </a:rPr>
                        <a:t>82 (70)</a:t>
                      </a:r>
                      <a:endParaRPr lang="en-US" dirty="0"/>
                    </a:p>
                  </a:txBody>
                  <a:tcPr>
                    <a:lnL w="12700" cmpd="sng">
                      <a:noFill/>
                    </a:lnL>
                    <a:lnR w="12700" cmpd="sng">
                      <a:noFill/>
                    </a:lnR>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6"/>
                  </a:ext>
                </a:extLst>
              </a:tr>
              <a:tr h="322729">
                <a:tc>
                  <a:txBody>
                    <a:bodyPr/>
                    <a:lstStyle/>
                    <a:p>
                      <a:pPr marL="171450" indent="-171450" algn="l">
                        <a:buFont typeface="Arial" panose="020B0604020202020204" pitchFamily="34" charset="0"/>
                        <a:buChar char="•"/>
                      </a:pPr>
                      <a:r>
                        <a:rPr sz="1400" dirty="0">
                          <a:latin typeface="Poppins"/>
                        </a:rPr>
                        <a:t>Anemia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Poppins"/>
                        </a:rPr>
                        <a:t>33 (28)</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Poppins"/>
                        </a:rPr>
                        <a:t>29 (25)</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7"/>
                  </a:ext>
                </a:extLst>
              </a:tr>
              <a:tr h="322729">
                <a:tc>
                  <a:txBody>
                    <a:bodyPr/>
                    <a:lstStyle/>
                    <a:p>
                      <a:pPr marL="171450" indent="-171450" algn="l">
                        <a:buFont typeface="Arial" panose="020B0604020202020204" pitchFamily="34" charset="0"/>
                        <a:buChar char="•"/>
                      </a:pPr>
                      <a:r>
                        <a:rPr sz="1400" dirty="0">
                          <a:latin typeface="Poppins"/>
                        </a:rPr>
                        <a:t>Thrombocytopenia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Poppins"/>
                        </a:rPr>
                        <a:t>30 (26)</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Poppins"/>
                        </a:rPr>
                        <a:t>30 (26)</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8"/>
                  </a:ext>
                </a:extLst>
              </a:tr>
              <a:tr h="322729">
                <a:tc>
                  <a:txBody>
                    <a:bodyPr/>
                    <a:lstStyle/>
                    <a:p>
                      <a:pPr marL="171450" indent="-171450" algn="l">
                        <a:buFont typeface="Arial" panose="020B0604020202020204" pitchFamily="34" charset="0"/>
                        <a:buChar char="•"/>
                      </a:pPr>
                      <a:r>
                        <a:rPr sz="1400" dirty="0">
                          <a:latin typeface="Poppins"/>
                        </a:rPr>
                        <a:t>Leukopenia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Poppins"/>
                        </a:rPr>
                        <a:t>25 (21)</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Poppins"/>
                        </a:rPr>
                        <a:t>24 (21)</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9"/>
                  </a:ext>
                </a:extLst>
              </a:tr>
              <a:tr h="322729">
                <a:tc gridSpan="3">
                  <a:txBody>
                    <a:bodyPr/>
                    <a:lstStyle/>
                    <a:p>
                      <a:pPr algn="l"/>
                      <a:r>
                        <a:rPr lang="en-US" sz="1400" b="1" dirty="0">
                          <a:latin typeface="Poppins"/>
                        </a:rPr>
                        <a:t>Infections</a:t>
                      </a:r>
                      <a:endParaRPr sz="1400" b="1"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lnL w="12700" cmpd="sng">
                      <a:noFill/>
                    </a:lnL>
                    <a:lnT w="12700" cmpd="sng">
                      <a:noFill/>
                    </a:lnT>
                  </a:tcPr>
                </a:tc>
                <a:tc hMerge="1">
                  <a:txBody>
                    <a:bodyPr/>
                    <a:lstStyle/>
                    <a:p>
                      <a:endParaRPr lang="en-US"/>
                    </a:p>
                  </a:txBody>
                  <a:tcPr>
                    <a:lnL w="12700" cmpd="sng">
                      <a:noFill/>
                    </a:lnL>
                    <a:lnT w="12700" cmpd="sng">
                      <a:noFill/>
                    </a:lnT>
                  </a:tcPr>
                </a:tc>
                <a:extLst>
                  <a:ext uri="{0D108BD9-81ED-4DB2-BD59-A6C34878D82A}">
                    <a16:rowId xmlns:a16="http://schemas.microsoft.com/office/drawing/2014/main" val="10011"/>
                  </a:ext>
                </a:extLst>
              </a:tr>
              <a:tr h="322729">
                <a:tc>
                  <a:txBody>
                    <a:bodyPr/>
                    <a:lstStyle/>
                    <a:p>
                      <a:pPr marL="171450" indent="-171450" algn="l">
                        <a:buFont typeface="Arial" panose="020B0604020202020204" pitchFamily="34" charset="0"/>
                        <a:buChar char="•"/>
                      </a:pPr>
                      <a:r>
                        <a:rPr sz="1400" dirty="0">
                          <a:latin typeface="Poppins"/>
                        </a:rPr>
                        <a:t>Upper respiratory</a:t>
                      </a:r>
                      <a:r>
                        <a:rPr lang="en-US" sz="1400" dirty="0">
                          <a:latin typeface="Poppins"/>
                        </a:rPr>
                        <a:t> tract</a:t>
                      </a:r>
                      <a:r>
                        <a:rPr sz="1400" dirty="0">
                          <a:latin typeface="Poppins"/>
                        </a:rPr>
                        <a:t> infection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18 (15)</a:t>
                      </a:r>
                      <a:endParaRPr sz="1400" dirty="0">
                        <a:latin typeface="Poppin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1 (1)</a:t>
                      </a:r>
                      <a:endParaRPr lang="en-US" dirty="0"/>
                    </a:p>
                  </a:txBody>
                  <a:tcPr anchor="ctr">
                    <a:lnL w="12700" cmpd="sng">
                      <a:noFill/>
                    </a:lnL>
                    <a:lnR w="12700" cmpd="sng">
                      <a:noFill/>
                    </a:lnR>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322729">
                <a:tc>
                  <a:txBody>
                    <a:bodyPr/>
                    <a:lstStyle/>
                    <a:p>
                      <a:pPr marL="171450" indent="-171450" algn="l">
                        <a:buFont typeface="Arial" panose="020B0604020202020204" pitchFamily="34" charset="0"/>
                        <a:buChar char="•"/>
                      </a:pPr>
                      <a:r>
                        <a:rPr sz="1400" dirty="0">
                          <a:latin typeface="Poppins"/>
                        </a:rPr>
                        <a:t>COVID-19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11 (9)</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3 (3)</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322729">
                <a:tc>
                  <a:txBody>
                    <a:bodyPr/>
                    <a:lstStyle/>
                    <a:p>
                      <a:pPr marL="171450" indent="-171450" algn="l">
                        <a:buFont typeface="Arial" panose="020B0604020202020204" pitchFamily="34" charset="0"/>
                        <a:buChar char="•"/>
                      </a:pPr>
                      <a:r>
                        <a:rPr sz="1400" dirty="0">
                          <a:latin typeface="Poppins"/>
                        </a:rPr>
                        <a:t>Urinary tract infection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8 (7)</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Poppins"/>
                        </a:rPr>
                        <a:t>1 (1)</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bl>
          </a:graphicData>
        </a:graphic>
      </p:graphicFrame>
      <p:graphicFrame>
        <p:nvGraphicFramePr>
          <p:cNvPr id="3" name="Table 2">
            <a:extLst>
              <a:ext uri="{FF2B5EF4-FFF2-40B4-BE49-F238E27FC236}">
                <a16:creationId xmlns:a16="http://schemas.microsoft.com/office/drawing/2014/main" id="{223FB0BD-2208-ED6F-37E0-17F68DA371AB}"/>
              </a:ext>
            </a:extLst>
          </p:cNvPr>
          <p:cNvGraphicFramePr>
            <a:graphicFrameLocks noGrp="1"/>
          </p:cNvGraphicFramePr>
          <p:nvPr>
            <p:extLst>
              <p:ext uri="{D42A27DB-BD31-4B8C-83A1-F6EECF244321}">
                <p14:modId xmlns:p14="http://schemas.microsoft.com/office/powerpoint/2010/main" val="1671801617"/>
              </p:ext>
            </p:extLst>
          </p:nvPr>
        </p:nvGraphicFramePr>
        <p:xfrm>
          <a:off x="6238876" y="1333500"/>
          <a:ext cx="5732462" cy="4172170"/>
        </p:xfrm>
        <a:graphic>
          <a:graphicData uri="http://schemas.openxmlformats.org/drawingml/2006/table">
            <a:tbl>
              <a:tblPr firstRow="1" bandRow="1">
                <a:tableStyleId>{5C22544A-7EE6-4342-B048-85BDC9FD1C3A}</a:tableStyleId>
              </a:tblPr>
              <a:tblGrid>
                <a:gridCol w="2678368">
                  <a:extLst>
                    <a:ext uri="{9D8B030D-6E8A-4147-A177-3AD203B41FA5}">
                      <a16:colId xmlns:a16="http://schemas.microsoft.com/office/drawing/2014/main" val="2904124907"/>
                    </a:ext>
                  </a:extLst>
                </a:gridCol>
                <a:gridCol w="1572768">
                  <a:extLst>
                    <a:ext uri="{9D8B030D-6E8A-4147-A177-3AD203B41FA5}">
                      <a16:colId xmlns:a16="http://schemas.microsoft.com/office/drawing/2014/main" val="3605638459"/>
                    </a:ext>
                  </a:extLst>
                </a:gridCol>
                <a:gridCol w="1481326">
                  <a:extLst>
                    <a:ext uri="{9D8B030D-6E8A-4147-A177-3AD203B41FA5}">
                      <a16:colId xmlns:a16="http://schemas.microsoft.com/office/drawing/2014/main" val="4013010108"/>
                    </a:ext>
                  </a:extLst>
                </a:gridCol>
              </a:tblGrid>
              <a:tr h="268115">
                <a:tc>
                  <a:txBody>
                    <a:bodyPr/>
                    <a:lstStyle/>
                    <a:p>
                      <a:pPr algn="l"/>
                      <a:r>
                        <a:rPr lang="en-US" sz="1400" b="1" dirty="0">
                          <a:solidFill>
                            <a:srgbClr val="FFFFFF"/>
                          </a:solidFill>
                          <a:latin typeface="Poppins"/>
                        </a:rPr>
                        <a:t>TEAEs After Infusion, n (%)</a:t>
                      </a:r>
                      <a:endParaRPr sz="14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400" b="1" dirty="0">
                          <a:solidFill>
                            <a:srgbClr val="FFFFFF"/>
                          </a:solidFill>
                          <a:latin typeface="Poppins"/>
                        </a:rPr>
                        <a:t>Any Grade in ≥20% of Patients</a:t>
                      </a:r>
                    </a:p>
                    <a:p>
                      <a:pPr algn="ctr"/>
                      <a:r>
                        <a:rPr lang="en-US" sz="1400" b="1" dirty="0">
                          <a:solidFill>
                            <a:srgbClr val="FFFFFF"/>
                          </a:solidFill>
                          <a:latin typeface="Poppins"/>
                        </a:rPr>
                        <a:t>(n = 117)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sz="1400" b="1" dirty="0">
                          <a:solidFill>
                            <a:srgbClr val="FFFFFF"/>
                          </a:solidFill>
                          <a:latin typeface="Poppins"/>
                        </a:rPr>
                        <a:t>Grade ≥3 </a:t>
                      </a:r>
                      <a:endParaRPr lang="en-US" sz="1400" b="1" dirty="0">
                        <a:solidFill>
                          <a:srgbClr val="FFFFFF"/>
                        </a:solidFill>
                        <a:latin typeface="Poppins"/>
                      </a:endParaRPr>
                    </a:p>
                    <a:p>
                      <a:pPr algn="ctr"/>
                      <a:r>
                        <a:rPr lang="en-US" sz="1400" b="1" dirty="0">
                          <a:solidFill>
                            <a:srgbClr val="FFFFFF"/>
                          </a:solidFill>
                          <a:latin typeface="Poppins"/>
                        </a:rPr>
                        <a:t>(n </a:t>
                      </a:r>
                      <a:r>
                        <a:rPr sz="1400" b="1" dirty="0">
                          <a:solidFill>
                            <a:srgbClr val="FFFFFF"/>
                          </a:solidFill>
                          <a:latin typeface="Poppins"/>
                        </a:rPr>
                        <a:t>=</a:t>
                      </a:r>
                      <a:r>
                        <a:rPr lang="en-US" sz="1400" b="1" dirty="0">
                          <a:solidFill>
                            <a:srgbClr val="FFFFFF"/>
                          </a:solidFill>
                          <a:latin typeface="Poppins"/>
                        </a:rPr>
                        <a:t> </a:t>
                      </a:r>
                      <a:r>
                        <a:rPr sz="1400" b="1" dirty="0">
                          <a:solidFill>
                            <a:srgbClr val="FFFFFF"/>
                          </a:solidFill>
                          <a:latin typeface="Poppins"/>
                        </a:rPr>
                        <a:t>117</a:t>
                      </a:r>
                      <a:r>
                        <a:rPr lang="en-US" sz="1400" b="1" dirty="0">
                          <a:solidFill>
                            <a:srgbClr val="FFFFFF"/>
                          </a:solidFill>
                          <a:latin typeface="Poppins"/>
                        </a:rPr>
                        <a:t>)</a:t>
                      </a:r>
                      <a:endParaRPr sz="1400" b="1" dirty="0">
                        <a:solidFill>
                          <a:srgbClr val="FFFFFF"/>
                        </a:solidFill>
                        <a:latin typeface="Poppin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580238894"/>
                  </a:ext>
                </a:extLst>
              </a:tr>
              <a:tr h="322729">
                <a:tc>
                  <a:txBody>
                    <a:bodyPr/>
                    <a:lstStyle/>
                    <a:p>
                      <a:pPr algn="l"/>
                      <a:r>
                        <a:rPr lang="en-US" sz="1400" b="1" dirty="0">
                          <a:latin typeface="Poppins"/>
                        </a:rPr>
                        <a:t>Nonhematologic</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sz="1400" dirty="0">
                        <a:latin typeface="Poppin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sz="1400" dirty="0">
                        <a:latin typeface="Poppins"/>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22165547"/>
                  </a:ext>
                </a:extLst>
              </a:tr>
              <a:tr h="322729">
                <a:tc>
                  <a:txBody>
                    <a:bodyPr/>
                    <a:lstStyle/>
                    <a:p>
                      <a:pPr algn="l"/>
                      <a:r>
                        <a:rPr sz="1400" dirty="0">
                          <a:latin typeface="Poppins"/>
                        </a:rPr>
                        <a:t>Hypogammaglobulinemia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50 (43)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(1</a:t>
                      </a:r>
                      <a:r>
                        <a:rPr lang="en-US" sz="1400" dirty="0">
                          <a:latin typeface="Poppins"/>
                        </a:rPr>
                        <a:t>)</a:t>
                      </a:r>
                      <a:endParaRPr sz="1400" dirty="0">
                        <a:latin typeface="Poppin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14827683"/>
                  </a:ext>
                </a:extLst>
              </a:tr>
              <a:tr h="322729">
                <a:tc>
                  <a:txBody>
                    <a:bodyPr/>
                    <a:lstStyle/>
                    <a:p>
                      <a:pPr algn="l"/>
                      <a:r>
                        <a:rPr sz="1400" dirty="0">
                          <a:latin typeface="Poppins"/>
                        </a:rPr>
                        <a:t>Fatigue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43 (37)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3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12305529"/>
                  </a:ext>
                </a:extLst>
              </a:tr>
              <a:tr h="322729">
                <a:tc>
                  <a:txBody>
                    <a:bodyPr/>
                    <a:lstStyle/>
                    <a:p>
                      <a:pPr algn="l"/>
                      <a:r>
                        <a:rPr sz="1400" dirty="0">
                          <a:latin typeface="Poppins"/>
                        </a:rPr>
                        <a:t>Hypophosphatemia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37 (32)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2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172149201"/>
                  </a:ext>
                </a:extLst>
              </a:tr>
              <a:tr h="322729">
                <a:tc>
                  <a:txBody>
                    <a:bodyPr/>
                    <a:lstStyle/>
                    <a:p>
                      <a:pPr algn="l"/>
                      <a:r>
                        <a:rPr sz="1400" dirty="0">
                          <a:latin typeface="Poppins"/>
                        </a:rPr>
                        <a:t>Headache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35 (30)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2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38816533"/>
                  </a:ext>
                </a:extLst>
              </a:tr>
              <a:tr h="322729">
                <a:tc>
                  <a:txBody>
                    <a:bodyPr/>
                    <a:lstStyle/>
                    <a:p>
                      <a:pPr algn="l"/>
                      <a:r>
                        <a:rPr sz="1400" dirty="0">
                          <a:latin typeface="Poppins"/>
                        </a:rPr>
                        <a:t>Nausea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35 (30)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40541842"/>
                  </a:ext>
                </a:extLst>
              </a:tr>
              <a:tr h="322729">
                <a:tc>
                  <a:txBody>
                    <a:bodyPr/>
                    <a:lstStyle/>
                    <a:p>
                      <a:pPr algn="l"/>
                      <a:r>
                        <a:rPr sz="1400" dirty="0">
                          <a:latin typeface="Poppins"/>
                        </a:rPr>
                        <a:t>Diarrhea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33 (28)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27993744"/>
                  </a:ext>
                </a:extLst>
              </a:tr>
              <a:tr h="322729">
                <a:tc>
                  <a:txBody>
                    <a:bodyPr/>
                    <a:lstStyle/>
                    <a:p>
                      <a:pPr algn="l"/>
                      <a:r>
                        <a:rPr sz="1400" dirty="0">
                          <a:latin typeface="Poppins"/>
                        </a:rPr>
                        <a:t>Hypokalemia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29 (25)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2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64853049"/>
                  </a:ext>
                </a:extLst>
              </a:tr>
              <a:tr h="322729">
                <a:tc>
                  <a:txBody>
                    <a:bodyPr/>
                    <a:lstStyle/>
                    <a:p>
                      <a:pPr algn="l"/>
                      <a:r>
                        <a:rPr sz="1400" dirty="0">
                          <a:latin typeface="Poppins"/>
                        </a:rPr>
                        <a:t>Cough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24 (21)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091542019"/>
                  </a:ext>
                </a:extLst>
              </a:tr>
              <a:tr h="322729">
                <a:tc>
                  <a:txBody>
                    <a:bodyPr/>
                    <a:lstStyle/>
                    <a:p>
                      <a:pPr algn="l"/>
                      <a:r>
                        <a:rPr sz="1400" dirty="0">
                          <a:latin typeface="Poppins"/>
                        </a:rPr>
                        <a:t>Hypertension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23 (20)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sz="1400" dirty="0">
                          <a:latin typeface="Poppins"/>
                        </a:rPr>
                        <a:t>12 (10)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952622420"/>
                  </a:ext>
                </a:extLst>
              </a:tr>
            </a:tbl>
          </a:graphicData>
        </a:graphic>
      </p:graphicFrame>
    </p:spTree>
    <p:extLst>
      <p:ext uri="{BB962C8B-B14F-4D97-AF65-F5344CB8AC3E}">
        <p14:creationId xmlns:p14="http://schemas.microsoft.com/office/powerpoint/2010/main" val="1228417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a:xfrm>
            <a:off x="231078" y="1390891"/>
            <a:ext cx="11740260" cy="4754880"/>
          </a:xfrm>
        </p:spPr>
        <p:txBody>
          <a:bodyPr/>
          <a:lstStyle/>
          <a:p>
            <a:pPr marL="342900" indent="-342900">
              <a:buFont typeface="Arial" panose="020B0604020202020204" pitchFamily="34" charset="0"/>
              <a:buChar char="•"/>
            </a:pPr>
            <a:r>
              <a:rPr lang="en-US" sz="2000" dirty="0"/>
              <a:t>Anito-cel, a BCMA-directed CAR T-cell therapy with a novel D-domain binder, demonstrated promising efficacy and predictable safety signals in heavily pretreated patients with R/R MM</a:t>
            </a:r>
          </a:p>
          <a:p>
            <a:pPr marL="574675" lvl="1" indent="-342900">
              <a:buFont typeface="Poppins" panose="00000500000000000000" pitchFamily="2" charset="0"/>
              <a:buChar char="−"/>
            </a:pPr>
            <a:r>
              <a:rPr lang="en-US" sz="1800" dirty="0"/>
              <a:t>ORR: 96%; sCR/CR: 74%</a:t>
            </a:r>
          </a:p>
          <a:p>
            <a:pPr marL="574675" lvl="1" indent="-342900">
              <a:buFont typeface="Poppins" panose="00000500000000000000" pitchFamily="2" charset="0"/>
              <a:buChar char="−"/>
            </a:pPr>
            <a:r>
              <a:rPr lang="en-US" sz="1800" dirty="0"/>
              <a:t>24-mo PFS: 62%; 24-mo OS: 83%; median PFS and OS: not reached</a:t>
            </a:r>
          </a:p>
          <a:p>
            <a:pPr marL="574675" lvl="1" indent="-342900">
              <a:buFont typeface="Poppins" panose="00000500000000000000" pitchFamily="2" charset="0"/>
              <a:buChar char="−"/>
            </a:pPr>
            <a:r>
              <a:rPr lang="en-US" sz="1800" dirty="0"/>
              <a:t>MRD negativity in MRD-evaluable patients: 95%</a:t>
            </a:r>
          </a:p>
          <a:p>
            <a:pPr marL="574675" lvl="1" indent="-342900">
              <a:buFont typeface="Poppins" panose="00000500000000000000" pitchFamily="2" charset="0"/>
              <a:buChar char="−"/>
            </a:pPr>
            <a:r>
              <a:rPr lang="en-US" sz="1800" dirty="0"/>
              <a:t>No noted delayed or non-ICANS neurotoxicity, parkinsonism, cranial nerve palsy, Guillain-Barré syndrome, or immune effector cell–associated enterocolitis</a:t>
            </a:r>
          </a:p>
          <a:p>
            <a:pPr marL="342900" indent="-342900">
              <a:buFont typeface="Arial" panose="020B0604020202020204" pitchFamily="34" charset="0"/>
              <a:buChar char="•"/>
            </a:pPr>
            <a:r>
              <a:rPr lang="en-US" sz="2000" dirty="0"/>
              <a:t>Investigators conclude that anito-cell demonstrated durable disease control and tolerable safety profile in patients with R/R MM </a:t>
            </a:r>
            <a:r>
              <a:rPr lang="en-US" altLang="en-US" sz="2000" dirty="0"/>
              <a:t>who have received ≥3 prior LOT</a:t>
            </a:r>
            <a:r>
              <a:rPr lang="en-US" altLang="en-US" sz="2000" baseline="30000" dirty="0"/>
              <a:t>1</a:t>
            </a:r>
            <a:r>
              <a:rPr lang="en-US" altLang="en-US" sz="2000" dirty="0"/>
              <a:t>; an ongoing phase III (iMMagine-3; NCT06413498) study is evaluating anito-cel vs SoC therapies after 1-3 prior lines of treatment</a:t>
            </a:r>
            <a:r>
              <a:rPr lang="en-US" altLang="en-US" sz="2000" baseline="30000" dirty="0"/>
              <a:t>2</a:t>
            </a:r>
            <a:endParaRPr lang="en-US" sz="2000" baseline="30000"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534083"/>
            <a:ext cx="11740260" cy="496290"/>
          </a:xfrm>
        </p:spPr>
        <p:txBody>
          <a:bodyPr/>
          <a:lstStyle/>
          <a:p>
            <a:r>
              <a:rPr lang="en-US" dirty="0"/>
              <a:t>iMMagine-1: Investigators’ Conclusions</a:t>
            </a:r>
            <a:endParaRPr lang="en-US" altLang="en-US" dirty="0"/>
          </a:p>
        </p:txBody>
      </p:sp>
      <p:sp>
        <p:nvSpPr>
          <p:cNvPr id="4" name="Text Box 15">
            <a:extLst>
              <a:ext uri="{FF2B5EF4-FFF2-40B4-BE49-F238E27FC236}">
                <a16:creationId xmlns:a16="http://schemas.microsoft.com/office/drawing/2014/main" id="{4299226E-3C75-0959-F35A-7E7C17A23DE3}"/>
              </a:ext>
            </a:extLst>
          </p:cNvPr>
          <p:cNvSpPr txBox="1">
            <a:spLocks noChangeArrowheads="1"/>
          </p:cNvSpPr>
          <p:nvPr/>
        </p:nvSpPr>
        <p:spPr bwMode="auto">
          <a:xfrm>
            <a:off x="3559175" y="6506289"/>
            <a:ext cx="5732463"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sz="800" b="0" spc="-10" dirty="0">
                <a:solidFill>
                  <a:srgbClr val="161616"/>
                </a:solidFill>
                <a:latin typeface="+mn-lt"/>
              </a:rPr>
              <a:t>1. Patel. ASH 2025. Abstr 256. 2. NCT06413498.</a:t>
            </a:r>
            <a:endParaRPr lang="en-US" altLang="en-US" sz="800" b="0" dirty="0">
              <a:solidFill>
                <a:srgbClr val="161616"/>
              </a:solidFill>
              <a:latin typeface="+mn-lt"/>
            </a:endParaRPr>
          </a:p>
        </p:txBody>
      </p:sp>
    </p:spTree>
    <p:extLst>
      <p:ext uri="{BB962C8B-B14F-4D97-AF65-F5344CB8AC3E}">
        <p14:creationId xmlns:p14="http://schemas.microsoft.com/office/powerpoint/2010/main" val="2733978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slidesets with expert faculty commentary on all the key studies in:</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ASH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
        <p:nvSpPr>
          <p:cNvPr id="2" name="Rectangle 2">
            <a:extLst>
              <a:ext uri="{FF2B5EF4-FFF2-40B4-BE49-F238E27FC236}">
                <a16:creationId xmlns:a16="http://schemas.microsoft.com/office/drawing/2014/main" id="{61E4FA1D-BB97-6CFF-0282-9E17F043BAB6}"/>
              </a:ext>
            </a:extLst>
          </p:cNvPr>
          <p:cNvSpPr txBox="1">
            <a:spLocks noChangeArrowheads="1"/>
          </p:cNvSpPr>
          <p:nvPr/>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pPr>
            <a:r>
              <a:rPr lang="en-US" sz="1800" dirty="0">
                <a:solidFill>
                  <a:srgbClr val="161616"/>
                </a:solidFill>
              </a:rPr>
              <a:t>Leukemias</a:t>
            </a:r>
          </a:p>
          <a:p>
            <a:pPr marL="285750" indent="-285750" algn="l">
              <a:buFont typeface="Arial" panose="020B0604020202020204" pitchFamily="34" charset="0"/>
              <a:buChar char="•"/>
            </a:pPr>
            <a:r>
              <a:rPr lang="en-US" sz="1800" dirty="0">
                <a:solidFill>
                  <a:srgbClr val="161616"/>
                </a:solidFill>
              </a:rPr>
              <a:t>Lymphomas</a:t>
            </a:r>
          </a:p>
          <a:p>
            <a:pPr marL="285750" lvl="0" indent="-285750" algn="l">
              <a:buFont typeface="Arial" panose="020B0604020202020204" pitchFamily="34" charset="0"/>
              <a:buChar cha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MDS/MPN</a:t>
            </a:r>
          </a:p>
        </p:txBody>
      </p:sp>
      <p:sp>
        <p:nvSpPr>
          <p:cNvPr id="3" name="Rectangle 2">
            <a:extLst>
              <a:ext uri="{FF2B5EF4-FFF2-40B4-BE49-F238E27FC236}">
                <a16:creationId xmlns:a16="http://schemas.microsoft.com/office/drawing/2014/main" id="{75DE32AA-948B-24E0-7B24-D0D9F64AAFA1}"/>
              </a:ext>
            </a:extLst>
          </p:cNvPr>
          <p:cNvSpPr txBox="1">
            <a:spLocks noChangeArrowheads="1"/>
          </p:cNvSpPr>
          <p:nvPr/>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defRPr/>
            </a:pPr>
            <a:r>
              <a:rPr lang="en-US" sz="1800" dirty="0">
                <a:solidFill>
                  <a:srgbClr val="161616"/>
                </a:solidFill>
              </a:rPr>
              <a:t>Multiple myeloma</a:t>
            </a:r>
          </a:p>
          <a:p>
            <a:pPr marL="285750" marR="0" lvl="0" indent="-285750" algn="l" defTabSz="914400" rtl="0" eaLnBrk="1" fontAlgn="auto" latinLnBrk="0" hangingPunct="1">
              <a:lnSpc>
                <a:spcPct val="100000"/>
              </a:lnSpc>
              <a:spcBef>
                <a:spcPts val="1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Nonmalignant blood diseases</a:t>
            </a:r>
          </a:p>
        </p:txBody>
      </p:sp>
    </p:spTree>
  </p:cSld>
  <p:clrMapOvr>
    <a:masterClrMapping/>
  </p:clrMapOvr>
</p:sld>
</file>

<file path=ppt/theme/theme1.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47fbc76-1bba-4b69-b54f-3a49590c7890">
      <Terms xmlns="http://schemas.microsoft.com/office/infopath/2007/PartnerControls"/>
    </lcf76f155ced4ddcb4097134ff3c332f>
    <TaxCatchAll xmlns="22fd6914-46d4-4c7e-bbad-46e82841b69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6CB1DC591611645837747EA43C517FC" ma:contentTypeVersion="10" ma:contentTypeDescription="Create a new document." ma:contentTypeScope="" ma:versionID="7507e8cf02168e9b6635253efeec3370">
  <xsd:schema xmlns:xsd="http://www.w3.org/2001/XMLSchema" xmlns:xs="http://www.w3.org/2001/XMLSchema" xmlns:p="http://schemas.microsoft.com/office/2006/metadata/properties" xmlns:ns2="b47fbc76-1bba-4b69-b54f-3a49590c7890" xmlns:ns3="22fd6914-46d4-4c7e-bbad-46e82841b69d" targetNamespace="http://schemas.microsoft.com/office/2006/metadata/properties" ma:root="true" ma:fieldsID="7ec38d8cf68e3d4444195e760ec8dbc1" ns2:_="" ns3:_="">
    <xsd:import namespace="b47fbc76-1bba-4b69-b54f-3a49590c7890"/>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7fbc76-1bba-4b69-b54f-3a49590c78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BE1F2B-7F5B-43C3-9479-A8A29C2E53DE}">
  <ds:schemaRefs>
    <ds:schemaRef ds:uri="http://schemas.microsoft.com/office/2006/documentManagement/types"/>
    <ds:schemaRef ds:uri="http://www.w3.org/XML/1998/namespace"/>
    <ds:schemaRef ds:uri="http://schemas.microsoft.com/office/infopath/2007/PartnerControls"/>
    <ds:schemaRef ds:uri="http://purl.org/dc/elements/1.1/"/>
    <ds:schemaRef ds:uri="http://purl.org/dc/dcmitype/"/>
    <ds:schemaRef ds:uri="22fd6914-46d4-4c7e-bbad-46e82841b69d"/>
    <ds:schemaRef ds:uri="http://purl.org/dc/terms/"/>
    <ds:schemaRef ds:uri="http://schemas.microsoft.com/office/2006/metadata/properties"/>
    <ds:schemaRef ds:uri="http://schemas.openxmlformats.org/package/2006/metadata/core-properties"/>
    <ds:schemaRef ds:uri="b47fbc76-1bba-4b69-b54f-3a49590c7890"/>
  </ds:schemaRefs>
</ds:datastoreItem>
</file>

<file path=customXml/itemProps2.xml><?xml version="1.0" encoding="utf-8"?>
<ds:datastoreItem xmlns:ds="http://schemas.openxmlformats.org/officeDocument/2006/customXml" ds:itemID="{12CC2388-A5FB-4079-B8EE-E4D864738D94}">
  <ds:schemaRefs>
    <ds:schemaRef ds:uri="22fd6914-46d4-4c7e-bbad-46e82841b69d"/>
    <ds:schemaRef ds:uri="b47fbc76-1bba-4b69-b54f-3a49590c789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B482962-BBE1-4486-845C-FD65174DA4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TotalTime>
  <Words>1762</Words>
  <Application>Microsoft Office PowerPoint</Application>
  <PresentationFormat>Widescreen</PresentationFormat>
  <Paragraphs>307</Paragraphs>
  <Slides>11</Slides>
  <Notes>11</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11</vt:i4>
      </vt:variant>
    </vt:vector>
  </HeadingPairs>
  <TitlesOfParts>
    <vt:vector size="23" baseType="lpstr">
      <vt:lpstr>Aptos</vt:lpstr>
      <vt:lpstr>Arial</vt:lpstr>
      <vt:lpstr>Newsreader ExtraBold</vt:lpstr>
      <vt:lpstr>Newsreader SemiBold</vt:lpstr>
      <vt:lpstr>Poppins</vt:lpstr>
      <vt:lpstr>Poppins Light</vt:lpstr>
      <vt:lpstr>Times</vt:lpstr>
      <vt:lpstr>Wingdings</vt:lpstr>
      <vt:lpstr>Office</vt:lpstr>
      <vt:lpstr>4_Office</vt:lpstr>
      <vt:lpstr>3_Office</vt:lpstr>
      <vt:lpstr>2_Office</vt:lpstr>
      <vt:lpstr>iMMagine-1 Update: Phase II Study of  D-Domain BCMA-Directed CAR T-Cell Therapy, Anitocabtagene Autoleucel, in R/R MM </vt:lpstr>
      <vt:lpstr>About These Slides</vt:lpstr>
      <vt:lpstr>iMMagine-1: Background</vt:lpstr>
      <vt:lpstr>iMMagine-1: Study Design</vt:lpstr>
      <vt:lpstr>iMMagine-1: Baseline Characteristics</vt:lpstr>
      <vt:lpstr>iMMagine-1: ORR, Depth of Response, and Survival</vt:lpstr>
      <vt:lpstr>iMMagine-1: MRD Status</vt:lpstr>
      <vt:lpstr>iMMagine-1: Safety</vt:lpstr>
      <vt:lpstr>iMMagine-1: Safety Continued</vt:lpstr>
      <vt:lpstr>iMMagine-1: Investigators’ Conclusions</vt:lpstr>
      <vt:lpstr>Go Online for More Coverage of ASH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iMMagine-1 Update: Phase II Study of D-Domain BCMA-Directed CAR T-Cell Therapy, Anitocabtagene Autoleucel, in R/R MM</dc:title>
  <dc:creator>Timothy Quill</dc:creator>
  <cp:lastModifiedBy>Valerie Wenzel</cp:lastModifiedBy>
  <cp:revision>2</cp:revision>
  <dcterms:created xsi:type="dcterms:W3CDTF">2025-12-04T13:55:49Z</dcterms:created>
  <dcterms:modified xsi:type="dcterms:W3CDTF">2025-12-10T20:48:39Z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0x01010036CB1DC591611645837747EA43C517FC</vt:lpwstr>
  </property>
  <property fmtid="{D5CDD505-2E9C-101B-9397-08002B2CF9AE}" pid="3" name="MediaServiceImageTags">
    <vt:lpwstr/>
  </property>
</Properties>
</file>