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Lst>
  <p:notesMasterIdLst>
    <p:notesMasterId r:id="rId18"/>
  </p:notesMasterIdLst>
  <p:handoutMasterIdLst>
    <p:handoutMasterId r:id="rId19"/>
  </p:handoutMasterIdLst>
  <p:sldIdLst>
    <p:sldId id="321" r:id="rId8"/>
    <p:sldId id="544" r:id="rId9"/>
    <p:sldId id="545" r:id="rId10"/>
    <p:sldId id="1747256650" r:id="rId11"/>
    <p:sldId id="1747256653" r:id="rId12"/>
    <p:sldId id="1747256654" r:id="rId13"/>
    <p:sldId id="1747256652" r:id="rId14"/>
    <p:sldId id="1747256655" r:id="rId15"/>
    <p:sldId id="534" r:id="rId16"/>
    <p:sldId id="543"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3" clrIdx="11">
    <p:extLst>
      <p:ext uri="{19B8F6BF-5375-455C-9EA6-DF929625EA0E}">
        <p15:presenceInfo xmlns:p15="http://schemas.microsoft.com/office/powerpoint/2012/main" userId="S::skelley@clinicaloptions.com::16bcb5eb-2eda-4b05-8f8e-003f962fc12c" providerId="AD"/>
      </p:ext>
    </p:extLst>
  </p:cmAuthor>
  <p:cmAuthor id="13" name="Kiran D. Mir-Hudgeons" initials="KDM" lastIdx="7" clrIdx="12">
    <p:extLst>
      <p:ext uri="{19B8F6BF-5375-455C-9EA6-DF929625EA0E}">
        <p15:presenceInfo xmlns:p15="http://schemas.microsoft.com/office/powerpoint/2012/main" userId="S::kmirhudgeons@clinicaloptions.com::988cb7e1-0640-4c3c-b602-3f8e18ce9544" providerId="AD"/>
      </p:ext>
    </p:extLst>
  </p:cmAuthor>
  <p:cmAuthor id="14" name="mcartwright@clinicaloptions.com" initials="m" lastIdx="11" clrIdx="13">
    <p:extLst>
      <p:ext uri="{19B8F6BF-5375-455C-9EA6-DF929625EA0E}">
        <p15:presenceInfo xmlns:p15="http://schemas.microsoft.com/office/powerpoint/2012/main" userId="mcartwright@clinicaloptions.com" providerId="None"/>
      </p:ext>
    </p:extLst>
  </p:cmAuthor>
  <p:cmAuthor id="15" name="CLINICALOPTIONS\krosenthal" initials="C" lastIdx="2" clrIdx="14">
    <p:extLst>
      <p:ext uri="{19B8F6BF-5375-455C-9EA6-DF929625EA0E}">
        <p15:presenceInfo xmlns:p15="http://schemas.microsoft.com/office/powerpoint/2012/main" userId="CLINICALOPTIONS\krosenthal" providerId="None"/>
      </p:ext>
    </p:extLst>
  </p:cmAuthor>
  <p:cmAuthor id="16" name="CLINICALOPTIONS\tquill" initials="C" lastIdx="1" clrIdx="15">
    <p:extLst>
      <p:ext uri="{19B8F6BF-5375-455C-9EA6-DF929625EA0E}">
        <p15:presenceInfo xmlns:p15="http://schemas.microsoft.com/office/powerpoint/2012/main" userId="CLINICALOPTIONS\tquill" providerId="None"/>
      </p:ext>
    </p:extLst>
  </p:cmAuthor>
  <p:cmAuthor id="17" name="aboecler@clinicaloptions.com" initials="a" lastIdx="1" clrIdx="16">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646" autoAdjust="0"/>
    <p:restoredTop sz="81359" autoAdjust="0"/>
  </p:normalViewPr>
  <p:slideViewPr>
    <p:cSldViewPr snapToGrid="0" showGuides="1">
      <p:cViewPr varScale="1">
        <p:scale>
          <a:sx n="106" d="100"/>
          <a:sy n="106" d="100"/>
        </p:scale>
        <p:origin x="120" y="96"/>
      </p:cViewPr>
      <p:guideLst>
        <p:guide orient="horz" pos="4128"/>
        <p:guide orient="horz" pos="1008"/>
        <p:guide orient="horz" pos="4032"/>
        <p:guide orient="horz" pos="151"/>
        <p:guide orient="horz" pos="258"/>
        <p:guide orient="horz" pos="3894"/>
        <p:guide orient="horz"/>
        <p:guide pos="329"/>
        <p:guide pos="7407"/>
        <p:guide pos="3843"/>
        <p:guide pos="453"/>
        <p:guide pos="5112"/>
        <p:guide pos="7233"/>
      </p:guideLst>
    </p:cSldViewPr>
  </p:slideViewPr>
  <p:outlineViewPr>
    <p:cViewPr>
      <p:scale>
        <a:sx n="33" d="100"/>
        <a:sy n="33" d="100"/>
      </p:scale>
      <p:origin x="0" y="-2000"/>
    </p:cViewPr>
  </p:outlineViewPr>
  <p:notesTextViewPr>
    <p:cViewPr>
      <p:scale>
        <a:sx n="100" d="100"/>
        <a:sy n="100" d="100"/>
      </p:scale>
      <p:origin x="0" y="0"/>
    </p:cViewPr>
  </p:notesTextViewPr>
  <p:notesViewPr>
    <p:cSldViewPr snapToGrid="0" showGuides="1">
      <p:cViewPr varScale="1">
        <p:scale>
          <a:sx n="82" d="100"/>
          <a:sy n="82" d="100"/>
        </p:scale>
        <p:origin x="2664" y="16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574870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CT, chemotherapy; LA, locally advanced; mAb, monoclonal antibody; NSCLC, non-small-cell lung cancer; OS, overall survival; TPS, tumor proportion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4186234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CNS, central nervous system; CRT, chemoradiotherapy; DoR, duration of response; ECOG PS, Eastern Cooperative Oncology Group performance status; HRQoL, health-related quality of life; LA, locally advanced; NSCLC, non-small cell lung cancer; ORR, objective response rate; OS, overall survival; PD, progressive disease; PFS, progression-free survival.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82958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CT, chemotherapy; ECOG PS, Eastern Cooperative Oncology Group performance status</a:t>
            </a:r>
            <a:r>
              <a:rPr lang="en-US" sz="800" b="0" i="1" dirty="0"/>
              <a:t>; LA, locally advanced;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861894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t>CT, chemotherapy; IQR, interquartile range; LA, locally advanced; NSCLC, non-small-cell lung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889533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dirty="0"/>
              <a:t>CT, chemotherapy; LA, locally advanced; </a:t>
            </a:r>
            <a:r>
              <a:rPr lang="en-US" sz="800" i="1" baseline="0" dirty="0"/>
              <a:t>NE, not evaluable</a:t>
            </a:r>
            <a:r>
              <a:rPr lang="en-US" sz="800" b="0" i="1" dirty="0"/>
              <a:t>; NSCLC, non-small-cell lung cancer; OS, overall survival; PFS, progression-free survival.</a:t>
            </a:r>
            <a:endParaRPr lang="en-US" sz="80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190447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0" i="1" dirty="0"/>
              <a:t>CR, complete response; CT, chemotherapy; DoR, duration of response; LA, locally advanced; NSCLC, non-small-cell lung cancer; PD, progressive disease; PR, partial response; SD, stable disease.</a:t>
            </a:r>
            <a:endParaRPr lang="en-US" sz="80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129280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t>CRT, chemoradiotherapy; CT, chemotherapy; LA, locally advanced; NSCLC, non-small-cell lung cancer; ORR, overall response rate; OS, overall survival; PFS, progression-free survival.</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171030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642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677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9463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2476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33012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190947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8038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4955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952099421"/>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3.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Phase III EMPOWER-Lung 1 Subgroup Analysis: First-line </a:t>
            </a:r>
            <a:r>
              <a:rPr lang="en-US" sz="4000" dirty="0" err="1"/>
              <a:t>Cemiplimab</a:t>
            </a:r>
            <a:r>
              <a:rPr lang="en-US" sz="4000" dirty="0"/>
              <a:t> vs Chemotherapy in Patients With Locally Advanced NSCLC With PD-L1 ≥50%</a:t>
            </a:r>
            <a:endParaRPr lang="en-US" altLang="en-US" sz="4000" dirty="0"/>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065275"/>
            <a:ext cx="710534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Bayer HealthCare Pharmaceuticals Inc., Daiichi Sankyo, Inc., Janssen Biotech, Inc., administered by Janssen Scientific Affairs, LLC, Regeneron Pharmaceuticals, Inc. and Sanofi Genzyme and Millennium Pharmaceuticals, Inc., a wholly owned subsidiary of Takeda Pharmaceutical Company Limited.</a:t>
            </a:r>
          </a:p>
        </p:txBody>
      </p:sp>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IASLC 2021 World Conference on Lung Cancer,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September 8-14, 2021, Virtual</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EMPOWER-Lung 1 Subgroup Analysis: Background</a:t>
            </a:r>
          </a:p>
        </p:txBody>
      </p:sp>
      <p:sp>
        <p:nvSpPr>
          <p:cNvPr id="3" name="Content Placeholder 2">
            <a:extLst>
              <a:ext uri="{FF2B5EF4-FFF2-40B4-BE49-F238E27FC236}">
                <a16:creationId xmlns:a16="http://schemas.microsoft.com/office/drawing/2014/main" id="{3CB324A4-63B7-474A-961C-217ED7D302B1}"/>
              </a:ext>
            </a:extLst>
          </p:cNvPr>
          <p:cNvSpPr>
            <a:spLocks noGrp="1"/>
          </p:cNvSpPr>
          <p:nvPr>
            <p:ph idx="1"/>
          </p:nvPr>
        </p:nvSpPr>
        <p:spPr/>
        <p:txBody>
          <a:bodyPr/>
          <a:lstStyle/>
          <a:p>
            <a:r>
              <a:rPr lang="en-US" sz="2000" dirty="0"/>
              <a:t>Patients with LA NSCLC account for ~1/3 of NSCLC diagnoses, yet have an unmet need for safer and more efficacious treatments</a:t>
            </a:r>
            <a:r>
              <a:rPr lang="en-US" sz="2000" baseline="30000" dirty="0"/>
              <a:t>1,2</a:t>
            </a:r>
            <a:endParaRPr lang="en-US" sz="2000" dirty="0"/>
          </a:p>
          <a:p>
            <a:r>
              <a:rPr lang="en-US" sz="2000" dirty="0"/>
              <a:t>Cemiplimab: anti–PD-1 mAb approved by FDA for multiple indications, including first-line treatment of patients with LA/metastatic NSCLC with PD-L1 TPS ≥50% and no </a:t>
            </a:r>
            <a:r>
              <a:rPr lang="en-US" sz="2000" i="1" dirty="0"/>
              <a:t>EGFR</a:t>
            </a:r>
            <a:r>
              <a:rPr lang="en-US" sz="2000" dirty="0"/>
              <a:t>, </a:t>
            </a:r>
            <a:r>
              <a:rPr lang="en-US" sz="2000" i="1" dirty="0"/>
              <a:t>ALK</a:t>
            </a:r>
            <a:r>
              <a:rPr lang="en-US" sz="2000" dirty="0"/>
              <a:t>, or </a:t>
            </a:r>
            <a:r>
              <a:rPr lang="en-US" sz="2000" i="1" dirty="0"/>
              <a:t>ROS1</a:t>
            </a:r>
            <a:r>
              <a:rPr lang="en-US" sz="2000" dirty="0"/>
              <a:t> alterations</a:t>
            </a:r>
            <a:r>
              <a:rPr lang="en-US" sz="2000" baseline="30000" dirty="0"/>
              <a:t>3</a:t>
            </a:r>
            <a:endParaRPr lang="en-US" sz="2000" dirty="0"/>
          </a:p>
          <a:p>
            <a:pPr lvl="1"/>
            <a:r>
              <a:rPr lang="en-US" sz="1800" dirty="0"/>
              <a:t>Patients with LA disease must be ineligible for surgical resection or definitive CRT</a:t>
            </a:r>
          </a:p>
          <a:p>
            <a:r>
              <a:rPr lang="en-US" sz="2000" dirty="0"/>
              <a:t>FDA approval of cemiplimab for NSCLC based on phase III EMPOWER-Lung 1 trial comparing first-line cemiplimab vs investigator’s choice of platinum-based CT in patients with advanced NSCLC and PD-L1 ≥50%</a:t>
            </a:r>
            <a:r>
              <a:rPr lang="en-US" sz="2000" baseline="30000" dirty="0"/>
              <a:t>4</a:t>
            </a:r>
            <a:endParaRPr lang="en-US" sz="2000" dirty="0"/>
          </a:p>
          <a:p>
            <a:pPr lvl="1"/>
            <a:r>
              <a:rPr lang="en-US" sz="1800" dirty="0"/>
              <a:t>Trial met coprimary endpoints by demonstrating significantly prolonged OS (HR: 0.57; 95% CI: 0.42-0.77; </a:t>
            </a:r>
            <a:br>
              <a:rPr lang="en-US" sz="1800" dirty="0"/>
            </a:br>
            <a:r>
              <a:rPr lang="en-US" sz="1800" i="1" dirty="0"/>
              <a:t>P </a:t>
            </a:r>
            <a:r>
              <a:rPr lang="en-US" sz="1800" dirty="0"/>
              <a:t>= .0002) and PFS (HR: 0.54; 95% CI: 0.43-0.68; </a:t>
            </a:r>
            <a:r>
              <a:rPr lang="en-US" sz="1800" i="1" dirty="0"/>
              <a:t>P </a:t>
            </a:r>
            <a:r>
              <a:rPr lang="en-US" sz="1800" dirty="0"/>
              <a:t>&lt;.0001) with cemiplimab vs CT</a:t>
            </a:r>
            <a:r>
              <a:rPr lang="en-US" sz="1800" baseline="30000" dirty="0"/>
              <a:t>5</a:t>
            </a:r>
            <a:r>
              <a:rPr lang="en-US" sz="1800" dirty="0"/>
              <a:t> </a:t>
            </a:r>
          </a:p>
          <a:p>
            <a:r>
              <a:rPr lang="en-US" sz="2000" dirty="0"/>
              <a:t>Current report presents post hoc subgroup analysis from EMPOWER-Lung 1 trial comparing efficacy of first-line cemiplimab vs platinum-based CT in patients with LA NSCLC and PD-L1 ≥50%</a:t>
            </a:r>
            <a:r>
              <a:rPr lang="en-US" sz="2000" baseline="30000" dirty="0"/>
              <a:t>6</a:t>
            </a:r>
            <a:endParaRPr lang="en-US" sz="2000" dirty="0"/>
          </a:p>
        </p:txBody>
      </p:sp>
      <p:grpSp>
        <p:nvGrpSpPr>
          <p:cNvPr id="5" name="Group 7">
            <a:extLst>
              <a:ext uri="{FF2B5EF4-FFF2-40B4-BE49-F238E27FC236}">
                <a16:creationId xmlns:a16="http://schemas.microsoft.com/office/drawing/2014/main" id="{7DED6FB4-BDC6-439E-87EB-8E053F3D812C}"/>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448289A7-44FB-4DD1-B8E4-4B5D8BFCD2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58BD1EF-4671-47C9-9646-4CB7397CDD5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Text Box 15">
            <a:extLst>
              <a:ext uri="{FF2B5EF4-FFF2-40B4-BE49-F238E27FC236}">
                <a16:creationId xmlns:a16="http://schemas.microsoft.com/office/drawing/2014/main" id="{336B5508-A380-420C-BCF4-A565147AD041}"/>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Filippi. J Thorac Dis. 2018;10(suppl 13):S1461. 2. Lococo. Curr Chall Thorac Surg. 2020;2:42. 3. Cemiplimab PI.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FDA. FDA approves cemiplimab-rwlc for non-small cell lung cancer with high PD-L1 expression.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5. Sezer. Lancet. 2021;397:592. 6. Bondarenko. WCLC 2021. Abstr FP04.03.</a:t>
            </a:r>
          </a:p>
        </p:txBody>
      </p:sp>
    </p:spTree>
    <p:extLst>
      <p:ext uri="{BB962C8B-B14F-4D97-AF65-F5344CB8AC3E}">
        <p14:creationId xmlns:p14="http://schemas.microsoft.com/office/powerpoint/2010/main" val="3697060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8409C39-AB5D-4E70-B687-F997BA469AC1}"/>
              </a:ext>
            </a:extLst>
          </p:cNvPr>
          <p:cNvSpPr/>
          <p:nvPr/>
        </p:nvSpPr>
        <p:spPr bwMode="auto">
          <a:xfrm>
            <a:off x="2033195" y="2186607"/>
            <a:ext cx="8649149" cy="731498"/>
          </a:xfrm>
          <a:prstGeom prst="rect">
            <a:avLst/>
          </a:prstGeom>
          <a:solidFill>
            <a:schemeClr val="accent5">
              <a:lumMod val="20000"/>
              <a:lumOff val="80000"/>
            </a:schemeClr>
          </a:solidFill>
          <a:ln w="2857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EMPOWER-Lung 1 Subgroup Analysis: Study Design</a:t>
            </a:r>
          </a:p>
        </p:txBody>
      </p:sp>
      <p:grpSp>
        <p:nvGrpSpPr>
          <p:cNvPr id="5" name="Group 7">
            <a:extLst>
              <a:ext uri="{FF2B5EF4-FFF2-40B4-BE49-F238E27FC236}">
                <a16:creationId xmlns:a16="http://schemas.microsoft.com/office/drawing/2014/main" id="{48DD787A-C5D5-4A45-9DD2-B2A1B3AF6E5B}"/>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55F5C513-BF08-4947-8904-072F1C68C8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397299EE-AC46-4773-B81D-0E3B6C59A80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45">
            <a:extLst>
              <a:ext uri="{FF2B5EF4-FFF2-40B4-BE49-F238E27FC236}">
                <a16:creationId xmlns:a16="http://schemas.microsoft.com/office/drawing/2014/main" id="{A99F939D-CB8C-954A-A93C-BDC14DC1DCF6}"/>
              </a:ext>
            </a:extLst>
          </p:cNvPr>
          <p:cNvSpPr txBox="1">
            <a:spLocks noChangeArrowheads="1"/>
          </p:cNvSpPr>
          <p:nvPr/>
        </p:nvSpPr>
        <p:spPr bwMode="auto">
          <a:xfrm>
            <a:off x="156904" y="3414808"/>
            <a:ext cx="356332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Adults with previously untreated advanced NSCLC; PD-L1 ≥50% and no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EGFR</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mn-cs"/>
              </a:rPr>
              <a:t>,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ALK</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mn-cs"/>
              </a:rPr>
              <a:t>,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ROS1</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mn-cs"/>
              </a:rPr>
              <a:t> alterations;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smoking history (&gt;100 cigarettes/lifetime); </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mn-cs"/>
              </a:rPr>
              <a:t>adequately treated, clinically stable CNS mets permitted;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000000"/>
                </a:solidFill>
                <a:latin typeface="Calibri" panose="020F0502020204030204" pitchFamily="34" charset="0"/>
                <a:cs typeface="+mn-cs"/>
              </a:rPr>
              <a:t>(N</a:t>
            </a:r>
            <a:r>
              <a:rPr lang="en-US" altLang="en-US" sz="1600" b="0" baseline="-25000" dirty="0">
                <a:solidFill>
                  <a:srgbClr val="000000"/>
                </a:solidFill>
                <a:latin typeface="Calibri" panose="020F0502020204030204" pitchFamily="34" charset="0"/>
                <a:cs typeface="+mn-cs"/>
              </a:rPr>
              <a:t>PD-L1 ≥50%</a:t>
            </a:r>
            <a:r>
              <a:rPr lang="en-US" altLang="en-US" sz="1600" b="0" dirty="0">
                <a:solidFill>
                  <a:srgbClr val="000000"/>
                </a:solidFill>
                <a:latin typeface="Calibri" panose="020F0502020204030204" pitchFamily="34" charset="0"/>
                <a:cs typeface="+mn-cs"/>
              </a:rPr>
              <a:t> = 563; </a:t>
            </a:r>
            <a:br>
              <a:rPr lang="en-US" altLang="en-US" sz="1600" b="0" dirty="0">
                <a:solidFill>
                  <a:srgbClr val="000000"/>
                </a:solidFill>
                <a:latin typeface="Calibri" panose="020F0502020204030204" pitchFamily="34" charset="0"/>
                <a:cs typeface="+mn-cs"/>
              </a:rPr>
            </a:br>
            <a:r>
              <a:rPr lang="en-US" altLang="en-US" sz="1600" b="0" dirty="0">
                <a:solidFill>
                  <a:srgbClr val="000000"/>
                </a:solidFill>
                <a:latin typeface="Calibri" panose="020F0502020204030204" pitchFamily="34" charset="0"/>
                <a:cs typeface="+mn-cs"/>
              </a:rPr>
              <a:t>n</a:t>
            </a:r>
            <a:r>
              <a:rPr lang="en-US" altLang="en-US" sz="1600" b="0" baseline="-25000" dirty="0">
                <a:solidFill>
                  <a:srgbClr val="000000"/>
                </a:solidFill>
                <a:latin typeface="Calibri" panose="020F0502020204030204" pitchFamily="34" charset="0"/>
                <a:cs typeface="+mn-cs"/>
              </a:rPr>
              <a:t>LA NSCLC</a:t>
            </a:r>
            <a:r>
              <a:rPr lang="en-US" altLang="en-US" sz="1600" b="0" dirty="0">
                <a:solidFill>
                  <a:srgbClr val="000000"/>
                </a:solidFill>
                <a:latin typeface="Calibri" panose="020F0502020204030204" pitchFamily="34" charset="0"/>
                <a:cs typeface="+mn-cs"/>
              </a:rPr>
              <a:t> = 87)</a:t>
            </a:r>
            <a:endPar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cs typeface="+mn-cs"/>
            </a:endParaRPr>
          </a:p>
        </p:txBody>
      </p:sp>
      <p:sp>
        <p:nvSpPr>
          <p:cNvPr id="9" name="Rectangle 49">
            <a:extLst>
              <a:ext uri="{FF2B5EF4-FFF2-40B4-BE49-F238E27FC236}">
                <a16:creationId xmlns:a16="http://schemas.microsoft.com/office/drawing/2014/main" id="{17F68D4B-B700-F743-915E-BB5E632EBC56}"/>
              </a:ext>
            </a:extLst>
          </p:cNvPr>
          <p:cNvSpPr>
            <a:spLocks noChangeArrowheads="1"/>
          </p:cNvSpPr>
          <p:nvPr/>
        </p:nvSpPr>
        <p:spPr bwMode="auto">
          <a:xfrm>
            <a:off x="4471876" y="3464546"/>
            <a:ext cx="4757808"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mn-cs"/>
              </a:rPr>
              <a:t>Cemiplimab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350 mg Q3W IV </a:t>
            </a:r>
            <a:r>
              <a:rPr lang="en-US" altLang="en-US" sz="1600" b="0" dirty="0">
                <a:solidFill>
                  <a:srgbClr val="FFFFFF"/>
                </a:solidFill>
                <a:latin typeface="Calibri" panose="020F0502020204030204" pitchFamily="34" charset="0"/>
                <a:cs typeface="+mn-cs"/>
              </a:rPr>
              <a:t>until PD or 108 wk</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cs typeface="+mn-cs"/>
              </a:rPr>
              <a:t>(PD-L1 ≥50%, n = 283; LA NSCLC, n = 45)</a:t>
            </a:r>
          </a:p>
        </p:txBody>
      </p:sp>
      <p:sp>
        <p:nvSpPr>
          <p:cNvPr id="10" name="Rectangle 50">
            <a:extLst>
              <a:ext uri="{FF2B5EF4-FFF2-40B4-BE49-F238E27FC236}">
                <a16:creationId xmlns:a16="http://schemas.microsoft.com/office/drawing/2014/main" id="{20FA1AAB-E869-5148-A368-287C9E2EB0E3}"/>
              </a:ext>
            </a:extLst>
          </p:cNvPr>
          <p:cNvSpPr>
            <a:spLocks noChangeArrowheads="1"/>
          </p:cNvSpPr>
          <p:nvPr/>
        </p:nvSpPr>
        <p:spPr bwMode="auto">
          <a:xfrm>
            <a:off x="4471875" y="4597263"/>
            <a:ext cx="4757808" cy="91440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cs typeface="+mn-cs"/>
              </a:rPr>
              <a:t>Chemotherapy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of investigator’s choice for 4-6 cycles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(PD-L1 ≥50%, n = 280; LA NSCLC, n = 42)</a:t>
            </a:r>
          </a:p>
        </p:txBody>
      </p:sp>
      <p:sp>
        <p:nvSpPr>
          <p:cNvPr id="11" name="Line 53">
            <a:extLst>
              <a:ext uri="{FF2B5EF4-FFF2-40B4-BE49-F238E27FC236}">
                <a16:creationId xmlns:a16="http://schemas.microsoft.com/office/drawing/2014/main" id="{80523F38-EE6E-474C-9144-BCA5623AB8AA}"/>
              </a:ext>
            </a:extLst>
          </p:cNvPr>
          <p:cNvSpPr>
            <a:spLocks noChangeShapeType="1"/>
          </p:cNvSpPr>
          <p:nvPr/>
        </p:nvSpPr>
        <p:spPr bwMode="auto">
          <a:xfrm>
            <a:off x="3738404" y="465521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 name="Line 54">
            <a:extLst>
              <a:ext uri="{FF2B5EF4-FFF2-40B4-BE49-F238E27FC236}">
                <a16:creationId xmlns:a16="http://schemas.microsoft.com/office/drawing/2014/main" id="{23254A14-C1DC-9A41-B0B9-1CE19563B67F}"/>
              </a:ext>
            </a:extLst>
          </p:cNvPr>
          <p:cNvSpPr>
            <a:spLocks noChangeShapeType="1"/>
          </p:cNvSpPr>
          <p:nvPr/>
        </p:nvSpPr>
        <p:spPr bwMode="auto">
          <a:xfrm flipV="1">
            <a:off x="3738404" y="383030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4" name="Rectangle 46">
            <a:extLst>
              <a:ext uri="{FF2B5EF4-FFF2-40B4-BE49-F238E27FC236}">
                <a16:creationId xmlns:a16="http://schemas.microsoft.com/office/drawing/2014/main" id="{EEE0A078-8813-F147-AD40-FACADE9F619A}"/>
              </a:ext>
            </a:extLst>
          </p:cNvPr>
          <p:cNvSpPr>
            <a:spLocks noChangeArrowheads="1"/>
          </p:cNvSpPr>
          <p:nvPr/>
        </p:nvSpPr>
        <p:spPr bwMode="auto">
          <a:xfrm>
            <a:off x="9647655" y="3414808"/>
            <a:ext cx="20398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US" altLang="en-US" sz="1600" i="1" dirty="0">
                <a:solidFill>
                  <a:srgbClr val="000000"/>
                </a:solidFill>
                <a:latin typeface="Calibri" panose="020F0502020204030204" pitchFamily="34" charset="0"/>
                <a:cs typeface="+mn-cs"/>
              </a:rPr>
              <a:t>PD: </a:t>
            </a:r>
            <a:r>
              <a:rPr lang="en-US" altLang="en-US" sz="1600" b="0" i="1" dirty="0">
                <a:solidFill>
                  <a:srgbClr val="000000"/>
                </a:solidFill>
                <a:latin typeface="Calibri" panose="020F0502020204030204" pitchFamily="34" charset="0"/>
                <a:cs typeface="+mn-cs"/>
              </a:rPr>
              <a:t>May continue cemiplimab + 4 cycles chemotherapy</a:t>
            </a: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endParaRPr>
          </a:p>
        </p:txBody>
      </p:sp>
      <p:sp>
        <p:nvSpPr>
          <p:cNvPr id="15" name="Rectangle 46">
            <a:extLst>
              <a:ext uri="{FF2B5EF4-FFF2-40B4-BE49-F238E27FC236}">
                <a16:creationId xmlns:a16="http://schemas.microsoft.com/office/drawing/2014/main" id="{B8185F60-F69C-734A-9F7D-08EDD807BA71}"/>
              </a:ext>
            </a:extLst>
          </p:cNvPr>
          <p:cNvSpPr>
            <a:spLocks noChangeArrowheads="1"/>
          </p:cNvSpPr>
          <p:nvPr/>
        </p:nvSpPr>
        <p:spPr bwMode="auto">
          <a:xfrm>
            <a:off x="9612186" y="4713667"/>
            <a:ext cx="24229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US" altLang="en-US" sz="1600" i="1" dirty="0">
                <a:solidFill>
                  <a:srgbClr val="000000"/>
                </a:solidFill>
                <a:latin typeface="Calibri" panose="020F0502020204030204" pitchFamily="34" charset="0"/>
                <a:cs typeface="+mn-cs"/>
              </a:rPr>
              <a:t>PD: </a:t>
            </a:r>
            <a:r>
              <a:rPr lang="en-US" altLang="en-US" sz="1600" b="0" i="1" dirty="0">
                <a:solidFill>
                  <a:srgbClr val="000000"/>
                </a:solidFill>
                <a:latin typeface="Calibri" panose="020F0502020204030204" pitchFamily="34" charset="0"/>
                <a:cs typeface="+mn-cs"/>
              </a:rPr>
              <a:t>Crossover allowed to cemiplimab monotherapy</a:t>
            </a: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endParaRPr>
          </a:p>
        </p:txBody>
      </p:sp>
      <p:sp>
        <p:nvSpPr>
          <p:cNvPr id="33" name="Rectangle 46">
            <a:extLst>
              <a:ext uri="{FF2B5EF4-FFF2-40B4-BE49-F238E27FC236}">
                <a16:creationId xmlns:a16="http://schemas.microsoft.com/office/drawing/2014/main" id="{59AB9CE6-C8D0-42A0-ABAC-D929253BD39F}"/>
              </a:ext>
            </a:extLst>
          </p:cNvPr>
          <p:cNvSpPr>
            <a:spLocks noChangeArrowheads="1"/>
          </p:cNvSpPr>
          <p:nvPr/>
        </p:nvSpPr>
        <p:spPr bwMode="auto">
          <a:xfrm>
            <a:off x="3739969" y="3066610"/>
            <a:ext cx="6816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1" fontAlgn="auto" latinLnBrk="0" hangingPunct="1">
              <a:lnSpc>
                <a:spcPct val="100000"/>
              </a:lnSpc>
              <a:spcBef>
                <a:spcPct val="0"/>
              </a:spcBef>
              <a:spcAft>
                <a:spcPct val="0"/>
              </a:spcAft>
              <a:buClrTx/>
              <a:buSzTx/>
              <a:buFontTx/>
              <a:buNone/>
              <a:tabLst/>
              <a:defRPr/>
            </a:pPr>
            <a:r>
              <a:rPr lang="en-US" altLang="en-US" sz="1400" b="0" i="1" dirty="0">
                <a:solidFill>
                  <a:srgbClr val="000000"/>
                </a:solidFill>
                <a:latin typeface="Calibri" panose="020F0502020204030204" pitchFamily="34" charset="0"/>
                <a:cs typeface="+mn-cs"/>
              </a:rPr>
              <a:t>Stratified by histology (squamous vs nonsquamous), region (Europe vs Asia vs rest of world)</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cs typeface="+mn-cs"/>
            </a:endParaRPr>
          </a:p>
        </p:txBody>
      </p:sp>
      <p:cxnSp>
        <p:nvCxnSpPr>
          <p:cNvPr id="34" name="Straight Arrow Connector 33">
            <a:extLst>
              <a:ext uri="{FF2B5EF4-FFF2-40B4-BE49-F238E27FC236}">
                <a16:creationId xmlns:a16="http://schemas.microsoft.com/office/drawing/2014/main" id="{EE2D098A-6017-44AB-83A6-6C3048D37F80}"/>
              </a:ext>
            </a:extLst>
          </p:cNvPr>
          <p:cNvCxnSpPr>
            <a:cxnSpLocks/>
          </p:cNvCxnSpPr>
          <p:nvPr/>
        </p:nvCxnSpPr>
        <p:spPr bwMode="auto">
          <a:xfrm rot="10800000" flipV="1">
            <a:off x="4049555" y="3511226"/>
            <a:ext cx="0" cy="365760"/>
          </a:xfrm>
          <a:prstGeom prst="straightConnector1">
            <a:avLst/>
          </a:prstGeom>
          <a:noFill/>
          <a:ln w="28575" cap="flat" cmpd="sng" algn="ctr">
            <a:solidFill>
              <a:schemeClr val="bg1"/>
            </a:solidFill>
            <a:prstDash val="sysDot"/>
            <a:round/>
            <a:headEnd type="none" w="med" len="med"/>
            <a:tailEnd type="triangle"/>
          </a:ln>
          <a:effectLst/>
        </p:spPr>
      </p:cxnSp>
      <p:sp>
        <p:nvSpPr>
          <p:cNvPr id="36" name="Text Box 15">
            <a:extLst>
              <a:ext uri="{FF2B5EF4-FFF2-40B4-BE49-F238E27FC236}">
                <a16:creationId xmlns:a16="http://schemas.microsoft.com/office/drawing/2014/main" id="{08264EBE-E0F4-E34B-A6F6-8BC6CBFDCA0F}"/>
              </a:ext>
            </a:extLst>
          </p:cNvPr>
          <p:cNvSpPr txBox="1">
            <a:spLocks noChangeArrowheads="1"/>
          </p:cNvSpPr>
          <p:nvPr/>
        </p:nvSpPr>
        <p:spPr bwMode="auto">
          <a:xfrm>
            <a:off x="412751" y="6388915"/>
            <a:ext cx="967335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Bondarenko. WCLC 2021. Abstr FP04.03. Sezer. Lancet. 2021;397:592.</a:t>
            </a:r>
            <a:endParaRPr lang="en-US" altLang="en-US" sz="1200" b="0" dirty="0">
              <a:solidFill>
                <a:schemeClr val="bg2"/>
              </a:solidFill>
              <a:latin typeface="Calibri" panose="020F0502020204030204" pitchFamily="34" charset="0"/>
            </a:endParaRPr>
          </a:p>
        </p:txBody>
      </p:sp>
      <p:cxnSp>
        <p:nvCxnSpPr>
          <p:cNvPr id="4" name="Straight Arrow Connector 3">
            <a:extLst>
              <a:ext uri="{FF2B5EF4-FFF2-40B4-BE49-F238E27FC236}">
                <a16:creationId xmlns:a16="http://schemas.microsoft.com/office/drawing/2014/main" id="{292BFC4C-EB2B-45F7-85AE-D2689C893AD6}"/>
              </a:ext>
            </a:extLst>
          </p:cNvPr>
          <p:cNvCxnSpPr>
            <a:cxnSpLocks/>
          </p:cNvCxnSpPr>
          <p:nvPr/>
        </p:nvCxnSpPr>
        <p:spPr bwMode="auto">
          <a:xfrm>
            <a:off x="9323533" y="3830305"/>
            <a:ext cx="246153" cy="2"/>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Connector: Elbow 22">
            <a:extLst>
              <a:ext uri="{FF2B5EF4-FFF2-40B4-BE49-F238E27FC236}">
                <a16:creationId xmlns:a16="http://schemas.microsoft.com/office/drawing/2014/main" id="{408245DC-259E-4BE8-B519-DB665937FC64}"/>
              </a:ext>
            </a:extLst>
          </p:cNvPr>
          <p:cNvCxnSpPr>
            <a:cxnSpLocks/>
          </p:cNvCxnSpPr>
          <p:nvPr/>
        </p:nvCxnSpPr>
        <p:spPr bwMode="auto">
          <a:xfrm flipV="1">
            <a:off x="9318329" y="3993290"/>
            <a:ext cx="1" cy="1005840"/>
          </a:xfrm>
          <a:prstGeom prst="bentConnector3">
            <a:avLst>
              <a:gd name="adj1" fmla="val 22860100000"/>
            </a:avLst>
          </a:prstGeom>
          <a:noFill/>
          <a:ln w="28575" cap="flat" cmpd="sng" algn="ctr">
            <a:solidFill>
              <a:schemeClr val="bg1"/>
            </a:solidFill>
            <a:prstDash val="solid"/>
            <a:round/>
            <a:headEnd type="none" w="med" len="med"/>
            <a:tailEnd type="triangle"/>
          </a:ln>
          <a:effectLst/>
        </p:spPr>
      </p:cxnSp>
      <p:sp>
        <p:nvSpPr>
          <p:cNvPr id="38" name="Content Placeholder 2">
            <a:extLst>
              <a:ext uri="{FF2B5EF4-FFF2-40B4-BE49-F238E27FC236}">
                <a16:creationId xmlns:a16="http://schemas.microsoft.com/office/drawing/2014/main" id="{2D52BF0F-3EE3-401F-B7E8-B931C64DCF37}"/>
              </a:ext>
            </a:extLst>
          </p:cNvPr>
          <p:cNvSpPr txBox="1">
            <a:spLocks/>
          </p:cNvSpPr>
          <p:nvPr/>
        </p:nvSpPr>
        <p:spPr>
          <a:xfrm>
            <a:off x="601820" y="5740160"/>
            <a:ext cx="5309278" cy="37897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endpoints: </a:t>
            </a:r>
            <a:r>
              <a:rPr lang="en-US" sz="2000" b="0" kern="0" dirty="0"/>
              <a:t>OS, PFS</a:t>
            </a:r>
            <a:endParaRPr lang="en-US" sz="2000" b="1" kern="0" dirty="0"/>
          </a:p>
        </p:txBody>
      </p:sp>
      <p:sp>
        <p:nvSpPr>
          <p:cNvPr id="39" name="Content Placeholder 3">
            <a:extLst>
              <a:ext uri="{FF2B5EF4-FFF2-40B4-BE49-F238E27FC236}">
                <a16:creationId xmlns:a16="http://schemas.microsoft.com/office/drawing/2014/main" id="{0E9EFD93-9A57-43EB-8613-036D0AEB12ED}"/>
              </a:ext>
            </a:extLst>
          </p:cNvPr>
          <p:cNvSpPr txBox="1">
            <a:spLocks/>
          </p:cNvSpPr>
          <p:nvPr/>
        </p:nvSpPr>
        <p:spPr>
          <a:xfrm>
            <a:off x="5013434" y="5740827"/>
            <a:ext cx="6468770" cy="37902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Secondary endpoints: </a:t>
            </a:r>
            <a:r>
              <a:rPr lang="en-US" sz="2000" b="0" kern="0" dirty="0"/>
              <a:t>ORR, DoR, HRQoL, safety</a:t>
            </a:r>
            <a:endParaRPr lang="en-US" sz="2000" b="1" kern="0" dirty="0"/>
          </a:p>
        </p:txBody>
      </p:sp>
      <p:sp>
        <p:nvSpPr>
          <p:cNvPr id="32" name="Content Placeholder 2">
            <a:extLst>
              <a:ext uri="{FF2B5EF4-FFF2-40B4-BE49-F238E27FC236}">
                <a16:creationId xmlns:a16="http://schemas.microsoft.com/office/drawing/2014/main" id="{E34902DB-1632-40DD-9197-EF88D481466C}"/>
              </a:ext>
            </a:extLst>
          </p:cNvPr>
          <p:cNvSpPr txBox="1">
            <a:spLocks/>
          </p:cNvSpPr>
          <p:nvPr/>
        </p:nvSpPr>
        <p:spPr bwMode="auto">
          <a:xfrm>
            <a:off x="598589" y="1499743"/>
            <a:ext cx="11040120" cy="61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Post hoc subgroup analysis of patients with locally advanced NSCLC and PD-L1 ≥50% in randomized, international, open-label phase III EMPOWER-Lung 1 trial (data cutoff: March 1, 2020)</a:t>
            </a:r>
          </a:p>
          <a:p>
            <a:pPr marL="457200" lvl="1" indent="0" algn="ctr">
              <a:spcAft>
                <a:spcPts val="0"/>
              </a:spcAft>
              <a:buNone/>
            </a:pPr>
            <a:r>
              <a:rPr lang="en-US" sz="1800" b="0" kern="0" dirty="0"/>
              <a:t>Locally advanced NSCLC defined as patients with stage IIIB/IIIC NSCLC either ineligible for </a:t>
            </a:r>
          </a:p>
          <a:p>
            <a:pPr marL="457200" lvl="1" indent="0" algn="ctr">
              <a:spcBef>
                <a:spcPts val="0"/>
              </a:spcBef>
              <a:spcAft>
                <a:spcPts val="0"/>
              </a:spcAft>
              <a:buNone/>
            </a:pPr>
            <a:r>
              <a:rPr lang="en-US" sz="1800" b="0" kern="0" dirty="0"/>
              <a:t>definitive concurrent CRT or with recurrence after initial </a:t>
            </a:r>
            <a:r>
              <a:rPr lang="en-US" sz="1800" b="0" kern="0" dirty="0" err="1"/>
              <a:t>tx</a:t>
            </a:r>
            <a:r>
              <a:rPr lang="en-US" sz="1800" b="0" kern="0" dirty="0"/>
              <a:t> with concurrent CRT</a:t>
            </a:r>
          </a:p>
        </p:txBody>
      </p:sp>
    </p:spTree>
    <p:extLst>
      <p:ext uri="{BB962C8B-B14F-4D97-AF65-F5344CB8AC3E}">
        <p14:creationId xmlns:p14="http://schemas.microsoft.com/office/powerpoint/2010/main" val="2770793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2A647-212A-4E47-AF1A-D766210EFD8B}"/>
              </a:ext>
            </a:extLst>
          </p:cNvPr>
          <p:cNvSpPr>
            <a:spLocks noGrp="1"/>
          </p:cNvSpPr>
          <p:nvPr>
            <p:ph type="title"/>
          </p:nvPr>
        </p:nvSpPr>
        <p:spPr/>
        <p:txBody>
          <a:bodyPr/>
          <a:lstStyle/>
          <a:p>
            <a:r>
              <a:rPr lang="en-US" dirty="0"/>
              <a:t>EMPOWER-Lung 1 Subgroup Analysis: </a:t>
            </a:r>
            <a:br>
              <a:rPr lang="en-US" dirty="0"/>
            </a:br>
            <a:r>
              <a:rPr lang="en-US" dirty="0"/>
              <a:t>Baseline Characteristics of LA NSCLC Subgroup</a:t>
            </a:r>
          </a:p>
        </p:txBody>
      </p:sp>
      <p:sp>
        <p:nvSpPr>
          <p:cNvPr id="3" name="Content Placeholder 2">
            <a:extLst>
              <a:ext uri="{FF2B5EF4-FFF2-40B4-BE49-F238E27FC236}">
                <a16:creationId xmlns:a16="http://schemas.microsoft.com/office/drawing/2014/main" id="{36871FE6-0C0D-4413-9562-445A25702B91}"/>
              </a:ext>
            </a:extLst>
          </p:cNvPr>
          <p:cNvSpPr>
            <a:spLocks noGrp="1"/>
          </p:cNvSpPr>
          <p:nvPr>
            <p:ph idx="1"/>
          </p:nvPr>
        </p:nvSpPr>
        <p:spPr>
          <a:xfrm>
            <a:off x="604675" y="5447789"/>
            <a:ext cx="10877529" cy="715944"/>
          </a:xfrm>
        </p:spPr>
        <p:txBody>
          <a:bodyPr/>
          <a:lstStyle/>
          <a:p>
            <a:r>
              <a:rPr lang="en-US" sz="2400" dirty="0"/>
              <a:t>Patients with LA NSCLC represented 15.5% of the trial population with PD-L1 ≥50%</a:t>
            </a:r>
          </a:p>
        </p:txBody>
      </p:sp>
      <p:graphicFrame>
        <p:nvGraphicFramePr>
          <p:cNvPr id="17" name="Group 32">
            <a:extLst>
              <a:ext uri="{FF2B5EF4-FFF2-40B4-BE49-F238E27FC236}">
                <a16:creationId xmlns:a16="http://schemas.microsoft.com/office/drawing/2014/main" id="{514B6AAC-158C-4B13-8796-78C02A5605FE}"/>
              </a:ext>
            </a:extLst>
          </p:cNvPr>
          <p:cNvGraphicFramePr>
            <a:graphicFrameLocks noGrp="1"/>
          </p:cNvGraphicFramePr>
          <p:nvPr>
            <p:extLst>
              <p:ext uri="{D42A27DB-BD31-4B8C-83A1-F6EECF244321}">
                <p14:modId xmlns:p14="http://schemas.microsoft.com/office/powerpoint/2010/main" val="3898815204"/>
              </p:ext>
            </p:extLst>
          </p:nvPr>
        </p:nvGraphicFramePr>
        <p:xfrm>
          <a:off x="522288" y="1610437"/>
          <a:ext cx="5376672" cy="3474800"/>
        </p:xfrm>
        <a:graphic>
          <a:graphicData uri="http://schemas.openxmlformats.org/drawingml/2006/table">
            <a:tbl>
              <a:tblPr/>
              <a:tblGrid>
                <a:gridCol w="2308224">
                  <a:extLst>
                    <a:ext uri="{9D8B030D-6E8A-4147-A177-3AD203B41FA5}">
                      <a16:colId xmlns:a16="http://schemas.microsoft.com/office/drawing/2014/main" val="20000"/>
                    </a:ext>
                  </a:extLst>
                </a:gridCol>
                <a:gridCol w="1534224">
                  <a:extLst>
                    <a:ext uri="{9D8B030D-6E8A-4147-A177-3AD203B41FA5}">
                      <a16:colId xmlns:a16="http://schemas.microsoft.com/office/drawing/2014/main" val="20001"/>
                    </a:ext>
                  </a:extLst>
                </a:gridCol>
                <a:gridCol w="1534224">
                  <a:extLst>
                    <a:ext uri="{9D8B030D-6E8A-4147-A177-3AD203B41FA5}">
                      <a16:colId xmlns:a16="http://schemas.microsoft.com/office/drawing/2014/main" val="20002"/>
                    </a:ext>
                  </a:extLst>
                </a:gridCol>
              </a:tblGrid>
              <a:tr h="55607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Cemiplimab</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yr,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(31.0-79.0)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(37.8)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63.5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(43.0-81.0)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(45.2)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32194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(91.1)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(81.0)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32194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(35.6)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(31.0)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Smoking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Active tobacco use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History of active tobacco use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(48.9)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(51.1)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(38.1)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(61.9)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13" name="Text Box 15">
            <a:extLst>
              <a:ext uri="{FF2B5EF4-FFF2-40B4-BE49-F238E27FC236}">
                <a16:creationId xmlns:a16="http://schemas.microsoft.com/office/drawing/2014/main" id="{2B1856AD-F7AB-9F40-A55E-5DAED9B1FA6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Bondarenko. WCLC 2021. Abstr FP04.03.</a:t>
            </a:r>
            <a:endParaRPr lang="en-US" altLang="en-US" sz="1200" b="0" dirty="0">
              <a:solidFill>
                <a:schemeClr val="bg2"/>
              </a:solidFill>
              <a:latin typeface="Calibri" panose="020F0502020204030204" pitchFamily="34" charset="0"/>
            </a:endParaRPr>
          </a:p>
        </p:txBody>
      </p:sp>
      <p:grpSp>
        <p:nvGrpSpPr>
          <p:cNvPr id="9" name="Group 7">
            <a:extLst>
              <a:ext uri="{FF2B5EF4-FFF2-40B4-BE49-F238E27FC236}">
                <a16:creationId xmlns:a16="http://schemas.microsoft.com/office/drawing/2014/main" id="{3C3AEC85-3D88-4970-B007-8BCED473F4B3}"/>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C0FD9B03-F57C-4E3F-ABEF-BA6B2C32F2D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B931C1A0-15BC-4A83-B325-493E00A1DC9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8" name="Group 32">
            <a:extLst>
              <a:ext uri="{FF2B5EF4-FFF2-40B4-BE49-F238E27FC236}">
                <a16:creationId xmlns:a16="http://schemas.microsoft.com/office/drawing/2014/main" id="{7C2C1849-F9ED-44E6-B511-E7438677206F}"/>
              </a:ext>
            </a:extLst>
          </p:cNvPr>
          <p:cNvGraphicFramePr>
            <a:graphicFrameLocks noGrp="1"/>
          </p:cNvGraphicFramePr>
          <p:nvPr>
            <p:extLst>
              <p:ext uri="{D42A27DB-BD31-4B8C-83A1-F6EECF244321}">
                <p14:modId xmlns:p14="http://schemas.microsoft.com/office/powerpoint/2010/main" val="352919313"/>
              </p:ext>
            </p:extLst>
          </p:nvPr>
        </p:nvGraphicFramePr>
        <p:xfrm>
          <a:off x="6384926" y="1610437"/>
          <a:ext cx="5376672" cy="3657664"/>
        </p:xfrm>
        <a:graphic>
          <a:graphicData uri="http://schemas.openxmlformats.org/drawingml/2006/table">
            <a:tbl>
              <a:tblPr/>
              <a:tblGrid>
                <a:gridCol w="2308224">
                  <a:extLst>
                    <a:ext uri="{9D8B030D-6E8A-4147-A177-3AD203B41FA5}">
                      <a16:colId xmlns:a16="http://schemas.microsoft.com/office/drawing/2014/main" val="20000"/>
                    </a:ext>
                  </a:extLst>
                </a:gridCol>
                <a:gridCol w="1534224">
                  <a:extLst>
                    <a:ext uri="{9D8B030D-6E8A-4147-A177-3AD203B41FA5}">
                      <a16:colId xmlns:a16="http://schemas.microsoft.com/office/drawing/2014/main" val="20001"/>
                    </a:ext>
                  </a:extLst>
                </a:gridCol>
                <a:gridCol w="1534224">
                  <a:extLst>
                    <a:ext uri="{9D8B030D-6E8A-4147-A177-3AD203B41FA5}">
                      <a16:colId xmlns:a16="http://schemas.microsoft.com/office/drawing/2014/main" val="20002"/>
                    </a:ext>
                  </a:extLst>
                </a:gridCol>
              </a:tblGrid>
              <a:tr h="55607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Cemiplimab</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Squamous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Nonsquamous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(60.0)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(40.0)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(66.7)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9581398"/>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Stage at screening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(80.0)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(78.6)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(21.4)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90106043"/>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expression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&gt;60% to &lt;90%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to ≤60%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(40.0)</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(24.4)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(35.6)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(42.9)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(23.8)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1968409"/>
                  </a:ext>
                </a:extLst>
              </a:tr>
            </a:tbl>
          </a:graphicData>
        </a:graphic>
      </p:graphicFrame>
    </p:spTree>
    <p:extLst>
      <p:ext uri="{BB962C8B-B14F-4D97-AF65-F5344CB8AC3E}">
        <p14:creationId xmlns:p14="http://schemas.microsoft.com/office/powerpoint/2010/main" val="3568963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1CD39-85A9-4718-A06E-953C196BAF7A}"/>
              </a:ext>
            </a:extLst>
          </p:cNvPr>
          <p:cNvSpPr>
            <a:spLocks noGrp="1"/>
          </p:cNvSpPr>
          <p:nvPr>
            <p:ph type="title"/>
          </p:nvPr>
        </p:nvSpPr>
        <p:spPr/>
        <p:txBody>
          <a:bodyPr/>
          <a:lstStyle/>
          <a:p>
            <a:r>
              <a:rPr lang="en-US" dirty="0"/>
              <a:t>EMPOWER-Lung 1 Subgroup Analysis: </a:t>
            </a:r>
            <a:br>
              <a:rPr lang="en-US" dirty="0"/>
            </a:br>
            <a:r>
              <a:rPr lang="en-US" dirty="0"/>
              <a:t>Disposition of LA NSCLC Subgroup</a:t>
            </a:r>
          </a:p>
        </p:txBody>
      </p:sp>
      <p:sp>
        <p:nvSpPr>
          <p:cNvPr id="5" name="Content Placeholder 4">
            <a:extLst>
              <a:ext uri="{FF2B5EF4-FFF2-40B4-BE49-F238E27FC236}">
                <a16:creationId xmlns:a16="http://schemas.microsoft.com/office/drawing/2014/main" id="{2791FFA4-0998-4131-976F-CA892B7AF293}"/>
              </a:ext>
            </a:extLst>
          </p:cNvPr>
          <p:cNvSpPr>
            <a:spLocks noGrp="1"/>
          </p:cNvSpPr>
          <p:nvPr>
            <p:ph idx="1"/>
          </p:nvPr>
        </p:nvSpPr>
        <p:spPr>
          <a:xfrm>
            <a:off x="604675" y="5164306"/>
            <a:ext cx="10877529" cy="999426"/>
          </a:xfrm>
        </p:spPr>
        <p:txBody>
          <a:bodyPr/>
          <a:lstStyle/>
          <a:p>
            <a:r>
              <a:rPr lang="en-US" dirty="0"/>
              <a:t>Overall median follow-up: 11.6 mo (IQR: 7.2-18.2)</a:t>
            </a:r>
          </a:p>
        </p:txBody>
      </p:sp>
      <p:graphicFrame>
        <p:nvGraphicFramePr>
          <p:cNvPr id="6" name="Group 32">
            <a:extLst>
              <a:ext uri="{FF2B5EF4-FFF2-40B4-BE49-F238E27FC236}">
                <a16:creationId xmlns:a16="http://schemas.microsoft.com/office/drawing/2014/main" id="{75F54004-9A8A-400C-B493-C79C1BF6E11D}"/>
              </a:ext>
            </a:extLst>
          </p:cNvPr>
          <p:cNvGraphicFramePr>
            <a:graphicFrameLocks noGrp="1"/>
          </p:cNvGraphicFramePr>
          <p:nvPr>
            <p:extLst>
              <p:ext uri="{D42A27DB-BD31-4B8C-83A1-F6EECF244321}">
                <p14:modId xmlns:p14="http://schemas.microsoft.com/office/powerpoint/2010/main" val="3066472459"/>
              </p:ext>
            </p:extLst>
          </p:nvPr>
        </p:nvGraphicFramePr>
        <p:xfrm>
          <a:off x="728281" y="1610437"/>
          <a:ext cx="10735057" cy="3413824"/>
        </p:xfrm>
        <a:graphic>
          <a:graphicData uri="http://schemas.openxmlformats.org/drawingml/2006/table">
            <a:tbl>
              <a:tblPr/>
              <a:tblGrid>
                <a:gridCol w="4608597">
                  <a:extLst>
                    <a:ext uri="{9D8B030D-6E8A-4147-A177-3AD203B41FA5}">
                      <a16:colId xmlns:a16="http://schemas.microsoft.com/office/drawing/2014/main" val="20000"/>
                    </a:ext>
                  </a:extLst>
                </a:gridCol>
                <a:gridCol w="3063230">
                  <a:extLst>
                    <a:ext uri="{9D8B030D-6E8A-4147-A177-3AD203B41FA5}">
                      <a16:colId xmlns:a16="http://schemas.microsoft.com/office/drawing/2014/main" val="20001"/>
                    </a:ext>
                  </a:extLst>
                </a:gridCol>
                <a:gridCol w="3063230">
                  <a:extLst>
                    <a:ext uri="{9D8B030D-6E8A-4147-A177-3AD203B41FA5}">
                      <a16:colId xmlns:a16="http://schemas.microsoft.com/office/drawing/2014/main" val="20002"/>
                    </a:ext>
                  </a:extLst>
                </a:gridCol>
              </a:tblGrid>
              <a:tr h="55607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Cemiplimab</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duration of exposure, wk (IQR)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30.7 (11.9-43.6)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17.7 (13.0-20.0)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32194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follow-up, mo (IQR)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12.2 (7.2-21.8)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11.6 (7.8-17.4)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Duration of follow-up,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(77.8)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(51.1)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(28.9)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(76.2)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(45.2)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(21.4)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8" name="Text Box 15">
            <a:extLst>
              <a:ext uri="{FF2B5EF4-FFF2-40B4-BE49-F238E27FC236}">
                <a16:creationId xmlns:a16="http://schemas.microsoft.com/office/drawing/2014/main" id="{EBBB4BFE-6DE1-4AC8-B3A3-A28520E5303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Bondarenko. WCLC 2021. Abstr FP04.03.</a:t>
            </a:r>
            <a:endParaRPr lang="en-US" altLang="en-US" sz="1200" b="0" dirty="0">
              <a:solidFill>
                <a:schemeClr val="bg2"/>
              </a:solidFill>
              <a:latin typeface="Calibri" panose="020F0502020204030204" pitchFamily="34" charset="0"/>
            </a:endParaRPr>
          </a:p>
        </p:txBody>
      </p:sp>
      <p:grpSp>
        <p:nvGrpSpPr>
          <p:cNvPr id="9" name="Group 7">
            <a:extLst>
              <a:ext uri="{FF2B5EF4-FFF2-40B4-BE49-F238E27FC236}">
                <a16:creationId xmlns:a16="http://schemas.microsoft.com/office/drawing/2014/main" id="{5B11C38D-7AE2-4016-8C22-159FCD0E3B7E}"/>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6CC93FE8-9D38-4A7C-BDB6-F56AA8C4B3F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5AAFC64A-BBC6-4D77-B4E5-8E4139DC53C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45141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2A647-212A-4E47-AF1A-D766210EFD8B}"/>
              </a:ext>
            </a:extLst>
          </p:cNvPr>
          <p:cNvSpPr>
            <a:spLocks noGrp="1"/>
          </p:cNvSpPr>
          <p:nvPr>
            <p:ph type="title"/>
          </p:nvPr>
        </p:nvSpPr>
        <p:spPr/>
        <p:txBody>
          <a:bodyPr/>
          <a:lstStyle/>
          <a:p>
            <a:r>
              <a:rPr lang="en-US" dirty="0"/>
              <a:t>EMPOWER-Lung 1 Subgroup Analysis: </a:t>
            </a:r>
            <a:br>
              <a:rPr lang="en-US" dirty="0"/>
            </a:br>
            <a:r>
              <a:rPr lang="en-US" dirty="0"/>
              <a:t>OS and PFS in LA NSCLC Subgroup</a:t>
            </a:r>
          </a:p>
        </p:txBody>
      </p:sp>
      <p:sp>
        <p:nvSpPr>
          <p:cNvPr id="3" name="Content Placeholder 2">
            <a:extLst>
              <a:ext uri="{FF2B5EF4-FFF2-40B4-BE49-F238E27FC236}">
                <a16:creationId xmlns:a16="http://schemas.microsoft.com/office/drawing/2014/main" id="{91124A67-4119-42FC-9143-1F7E5C201AD7}"/>
              </a:ext>
            </a:extLst>
          </p:cNvPr>
          <p:cNvSpPr>
            <a:spLocks noGrp="1"/>
          </p:cNvSpPr>
          <p:nvPr>
            <p:ph idx="1"/>
          </p:nvPr>
        </p:nvSpPr>
        <p:spPr>
          <a:xfrm>
            <a:off x="604675" y="4212169"/>
            <a:ext cx="10877529" cy="1951564"/>
          </a:xfrm>
        </p:spPr>
        <p:txBody>
          <a:bodyPr/>
          <a:lstStyle/>
          <a:p>
            <a:r>
              <a:rPr lang="en-US" dirty="0"/>
              <a:t>In the LA NSCLC subgroup, OS was numerically improved and PFS significantly improved with cemiplimab vs CT</a:t>
            </a:r>
          </a:p>
        </p:txBody>
      </p:sp>
      <p:grpSp>
        <p:nvGrpSpPr>
          <p:cNvPr id="4" name="Group 7">
            <a:extLst>
              <a:ext uri="{FF2B5EF4-FFF2-40B4-BE49-F238E27FC236}">
                <a16:creationId xmlns:a16="http://schemas.microsoft.com/office/drawing/2014/main" id="{0C114DD6-B00F-471B-8E6A-BFA2F51C6D42}"/>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279884D1-B85C-43DF-8C69-D01A6C30582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2993D308-E5A2-4611-BC6E-3243146FA88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7" name="Group 32">
            <a:extLst>
              <a:ext uri="{FF2B5EF4-FFF2-40B4-BE49-F238E27FC236}">
                <a16:creationId xmlns:a16="http://schemas.microsoft.com/office/drawing/2014/main" id="{514B6AAC-158C-4B13-8796-78C02A5605FE}"/>
              </a:ext>
            </a:extLst>
          </p:cNvPr>
          <p:cNvGraphicFramePr>
            <a:graphicFrameLocks noGrp="1"/>
          </p:cNvGraphicFramePr>
          <p:nvPr>
            <p:extLst>
              <p:ext uri="{D42A27DB-BD31-4B8C-83A1-F6EECF244321}">
                <p14:modId xmlns:p14="http://schemas.microsoft.com/office/powerpoint/2010/main" val="4035790558"/>
              </p:ext>
            </p:extLst>
          </p:nvPr>
        </p:nvGraphicFramePr>
        <p:xfrm>
          <a:off x="719138" y="1603196"/>
          <a:ext cx="10735056" cy="2468928"/>
        </p:xfrm>
        <a:graphic>
          <a:graphicData uri="http://schemas.openxmlformats.org/drawingml/2006/table">
            <a:tbl>
              <a:tblPr/>
              <a:tblGrid>
                <a:gridCol w="3984402">
                  <a:extLst>
                    <a:ext uri="{9D8B030D-6E8A-4147-A177-3AD203B41FA5}">
                      <a16:colId xmlns:a16="http://schemas.microsoft.com/office/drawing/2014/main" val="20000"/>
                    </a:ext>
                  </a:extLst>
                </a:gridCol>
                <a:gridCol w="2250218">
                  <a:extLst>
                    <a:ext uri="{9D8B030D-6E8A-4147-A177-3AD203B41FA5}">
                      <a16:colId xmlns:a16="http://schemas.microsoft.com/office/drawing/2014/main" val="20001"/>
                    </a:ext>
                  </a:extLst>
                </a:gridCol>
                <a:gridCol w="2250218">
                  <a:extLst>
                    <a:ext uri="{9D8B030D-6E8A-4147-A177-3AD203B41FA5}">
                      <a16:colId xmlns:a16="http://schemas.microsoft.com/office/drawing/2014/main" val="20002"/>
                    </a:ext>
                  </a:extLst>
                </a:gridCol>
                <a:gridCol w="2250218">
                  <a:extLst>
                    <a:ext uri="{9D8B030D-6E8A-4147-A177-3AD203B41FA5}">
                      <a16:colId xmlns:a16="http://schemas.microsoft.com/office/drawing/2014/main" val="2572756748"/>
                    </a:ext>
                  </a:extLst>
                </a:gridCol>
              </a:tblGrid>
              <a:tr h="55607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Cemiplimab</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(17.7-NE)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15.5 (9.6-NE)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0.48 (0.20-1.14; nominal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PFS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mo (95%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8.4 (4.5-15.3)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(4.6-6.6)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0.49 (0.27-0.88; nominal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bl>
          </a:graphicData>
        </a:graphic>
      </p:graphicFrame>
      <p:sp>
        <p:nvSpPr>
          <p:cNvPr id="13" name="Text Box 15">
            <a:extLst>
              <a:ext uri="{FF2B5EF4-FFF2-40B4-BE49-F238E27FC236}">
                <a16:creationId xmlns:a16="http://schemas.microsoft.com/office/drawing/2014/main" id="{2B1856AD-F7AB-9F40-A55E-5DAED9B1FA6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Bondarenko. WCLC 2021. Abstr FP04.03.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765219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2A647-212A-4E47-AF1A-D766210EFD8B}"/>
              </a:ext>
            </a:extLst>
          </p:cNvPr>
          <p:cNvSpPr>
            <a:spLocks noGrp="1"/>
          </p:cNvSpPr>
          <p:nvPr>
            <p:ph type="title"/>
          </p:nvPr>
        </p:nvSpPr>
        <p:spPr/>
        <p:txBody>
          <a:bodyPr/>
          <a:lstStyle/>
          <a:p>
            <a:r>
              <a:rPr lang="en-US" dirty="0"/>
              <a:t>EMPOWER-Lung 1 Subgroup Analysis: </a:t>
            </a:r>
            <a:br>
              <a:rPr lang="en-US" dirty="0"/>
            </a:br>
            <a:r>
              <a:rPr lang="en-US" dirty="0"/>
              <a:t>Response in LA NSCLC Subgroup</a:t>
            </a:r>
          </a:p>
        </p:txBody>
      </p:sp>
      <p:sp>
        <p:nvSpPr>
          <p:cNvPr id="3" name="Content Placeholder 2">
            <a:extLst>
              <a:ext uri="{FF2B5EF4-FFF2-40B4-BE49-F238E27FC236}">
                <a16:creationId xmlns:a16="http://schemas.microsoft.com/office/drawing/2014/main" id="{CEFF22BB-4FF0-4ABA-A73D-00C96D64B395}"/>
              </a:ext>
            </a:extLst>
          </p:cNvPr>
          <p:cNvSpPr>
            <a:spLocks noGrp="1"/>
          </p:cNvSpPr>
          <p:nvPr>
            <p:ph idx="1"/>
          </p:nvPr>
        </p:nvSpPr>
        <p:spPr>
          <a:xfrm>
            <a:off x="604675" y="5060419"/>
            <a:ext cx="10877529" cy="1103313"/>
          </a:xfrm>
        </p:spPr>
        <p:txBody>
          <a:bodyPr/>
          <a:lstStyle/>
          <a:p>
            <a:r>
              <a:rPr lang="en-US" dirty="0"/>
              <a:t>In the LA NSCLC subgroup, odds of achieving a response were significantly improved with cemiplimab vs CT (odds ratio: 1.8; 95% CI: 0.7-4.2; nominal </a:t>
            </a:r>
            <a:r>
              <a:rPr lang="en-US" i="1" dirty="0"/>
              <a:t>P </a:t>
            </a:r>
            <a:r>
              <a:rPr lang="en-US" dirty="0"/>
              <a:t>= .20)</a:t>
            </a:r>
          </a:p>
        </p:txBody>
      </p:sp>
      <p:grpSp>
        <p:nvGrpSpPr>
          <p:cNvPr id="4" name="Group 7">
            <a:extLst>
              <a:ext uri="{FF2B5EF4-FFF2-40B4-BE49-F238E27FC236}">
                <a16:creationId xmlns:a16="http://schemas.microsoft.com/office/drawing/2014/main" id="{0C114DD6-B00F-471B-8E6A-BFA2F51C6D42}"/>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279884D1-B85C-43DF-8C69-D01A6C30582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2993D308-E5A2-4611-BC6E-3243146FA88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7" name="Group 32">
            <a:extLst>
              <a:ext uri="{FF2B5EF4-FFF2-40B4-BE49-F238E27FC236}">
                <a16:creationId xmlns:a16="http://schemas.microsoft.com/office/drawing/2014/main" id="{514B6AAC-158C-4B13-8796-78C02A5605FE}"/>
              </a:ext>
            </a:extLst>
          </p:cNvPr>
          <p:cNvGraphicFramePr>
            <a:graphicFrameLocks noGrp="1"/>
          </p:cNvGraphicFramePr>
          <p:nvPr>
            <p:extLst>
              <p:ext uri="{D42A27DB-BD31-4B8C-83A1-F6EECF244321}">
                <p14:modId xmlns:p14="http://schemas.microsoft.com/office/powerpoint/2010/main" val="2128150422"/>
              </p:ext>
            </p:extLst>
          </p:nvPr>
        </p:nvGraphicFramePr>
        <p:xfrm>
          <a:off x="719138" y="1603196"/>
          <a:ext cx="10735056" cy="3383344"/>
        </p:xfrm>
        <a:graphic>
          <a:graphicData uri="http://schemas.openxmlformats.org/drawingml/2006/table">
            <a:tbl>
              <a:tblPr/>
              <a:tblGrid>
                <a:gridCol w="5041084">
                  <a:extLst>
                    <a:ext uri="{9D8B030D-6E8A-4147-A177-3AD203B41FA5}">
                      <a16:colId xmlns:a16="http://schemas.microsoft.com/office/drawing/2014/main" val="20000"/>
                    </a:ext>
                  </a:extLst>
                </a:gridCol>
                <a:gridCol w="2846986">
                  <a:extLst>
                    <a:ext uri="{9D8B030D-6E8A-4147-A177-3AD203B41FA5}">
                      <a16:colId xmlns:a16="http://schemas.microsoft.com/office/drawing/2014/main" val="20001"/>
                    </a:ext>
                  </a:extLst>
                </a:gridCol>
                <a:gridCol w="2846986">
                  <a:extLst>
                    <a:ext uri="{9D8B030D-6E8A-4147-A177-3AD203B41FA5}">
                      <a16:colId xmlns:a16="http://schemas.microsoft.com/office/drawing/2014/main" val="20002"/>
                    </a:ext>
                  </a:extLst>
                </a:gridCol>
              </a:tblGrid>
              <a:tr h="55607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Cemiplimab</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n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(44.4) [29.6-60.0]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(31.0) [17.6-47.1]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1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Non-CR/Non-PD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evaluable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(42.2)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(22.2)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(28.6)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(42.9)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(21.4)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21944">
                <a:tc>
                  <a:txBody>
                    <a:bodyPr/>
                    <a:lstStyle/>
                    <a:p>
                      <a:pPr marL="14288"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 (6.4-21.0)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(3.4-8.5)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89319282"/>
                  </a:ext>
                </a:extLst>
              </a:tr>
            </a:tbl>
          </a:graphicData>
        </a:graphic>
      </p:graphicFrame>
      <p:sp>
        <p:nvSpPr>
          <p:cNvPr id="13" name="Text Box 15">
            <a:extLst>
              <a:ext uri="{FF2B5EF4-FFF2-40B4-BE49-F238E27FC236}">
                <a16:creationId xmlns:a16="http://schemas.microsoft.com/office/drawing/2014/main" id="{2B1856AD-F7AB-9F40-A55E-5DAED9B1FA6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Bondarenko. WCLC 2021. Abstr FP04.03.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4147893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EMPOWER-Lung 1 Subgroup Analysis: Conclusions</a:t>
            </a:r>
          </a:p>
        </p:txBody>
      </p:sp>
      <p:sp>
        <p:nvSpPr>
          <p:cNvPr id="3" name="Content Placeholder 2">
            <a:extLst>
              <a:ext uri="{FF2B5EF4-FFF2-40B4-BE49-F238E27FC236}">
                <a16:creationId xmlns:a16="http://schemas.microsoft.com/office/drawing/2014/main" id="{CC3DE43D-3684-4296-96D0-C9FB0E755280}"/>
              </a:ext>
            </a:extLst>
          </p:cNvPr>
          <p:cNvSpPr>
            <a:spLocks noGrp="1"/>
          </p:cNvSpPr>
          <p:nvPr>
            <p:ph idx="1"/>
          </p:nvPr>
        </p:nvSpPr>
        <p:spPr/>
        <p:txBody>
          <a:bodyPr/>
          <a:lstStyle/>
          <a:p>
            <a:r>
              <a:rPr lang="en-US" dirty="0"/>
              <a:t>In this post </a:t>
            </a:r>
            <a:r>
              <a:rPr lang="en-US" sz="2800" dirty="0"/>
              <a:t>hoc subgroup analysis from EMPOWER-Lung 1 trial, </a:t>
            </a:r>
            <a:br>
              <a:rPr lang="en-US" sz="2800" dirty="0"/>
            </a:br>
            <a:r>
              <a:rPr lang="en-US" sz="2800" dirty="0"/>
              <a:t>first-line cemiplimab improved clinical outcomes vs CT in patients </a:t>
            </a:r>
            <a:br>
              <a:rPr lang="en-US" sz="2800" dirty="0"/>
            </a:br>
            <a:r>
              <a:rPr lang="en-US" sz="2800" dirty="0"/>
              <a:t>with LA NSCLC and PD-L1 ≥50%</a:t>
            </a:r>
          </a:p>
          <a:p>
            <a:pPr lvl="1"/>
            <a:r>
              <a:rPr lang="en-US" dirty="0"/>
              <a:t>PFS was significantly improved with a 51% reduction in risk of progression (HR: 0.49; 95% CI: 0.27-0.88; nominal </a:t>
            </a:r>
            <a:r>
              <a:rPr lang="en-US" i="1" dirty="0"/>
              <a:t>P </a:t>
            </a:r>
            <a:r>
              <a:rPr lang="en-US" dirty="0"/>
              <a:t>= .02)</a:t>
            </a:r>
          </a:p>
          <a:p>
            <a:pPr lvl="1"/>
            <a:r>
              <a:rPr lang="en-US" dirty="0"/>
              <a:t>Numerical improvement observed for both OS (12-mo OS rate: 78.5% vs 57.8%, respectively) and ORR (44.4% vs 31.0%)</a:t>
            </a:r>
          </a:p>
          <a:p>
            <a:r>
              <a:rPr lang="en-US" dirty="0"/>
              <a:t>Investigators concluded that results indicate first-line cemiplimab is clinically beneficial in patients with LA NSCLC and PD-L1 ≥50% with no </a:t>
            </a:r>
            <a:r>
              <a:rPr lang="en-US" i="1" dirty="0"/>
              <a:t>EGFR</a:t>
            </a:r>
            <a:r>
              <a:rPr lang="en-US" dirty="0"/>
              <a:t>, </a:t>
            </a:r>
            <a:r>
              <a:rPr lang="en-US" i="1" dirty="0"/>
              <a:t>ALK</a:t>
            </a:r>
            <a:r>
              <a:rPr lang="en-US" dirty="0"/>
              <a:t>, or </a:t>
            </a:r>
            <a:r>
              <a:rPr lang="en-US" i="1" dirty="0"/>
              <a:t>ROS1</a:t>
            </a:r>
            <a:r>
              <a:rPr lang="en-US" dirty="0"/>
              <a:t> alterations who are ineligible for definitive concurrent CRT</a:t>
            </a:r>
          </a:p>
          <a:p>
            <a:endParaRPr lang="en-US" dirty="0"/>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5">
            <a:extLst>
              <a:ext uri="{FF2B5EF4-FFF2-40B4-BE49-F238E27FC236}">
                <a16:creationId xmlns:a16="http://schemas.microsoft.com/office/drawing/2014/main" id="{712D293A-D86E-914B-8758-FFE8247C782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Bondarenko. WCLC 2021. Abstr FP04.03.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324682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082EA74-AD3C-40A0-A143-D2201E93795E}"/>
              </a:ext>
            </a:extLst>
          </p:cNvPr>
          <p:cNvSpPr>
            <a:spLocks noGrp="1" noChangeArrowheads="1"/>
          </p:cNvSpPr>
          <p:nvPr/>
        </p:nvSpPr>
        <p:spPr bwMode="auto">
          <a:xfrm>
            <a:off x="659778" y="1890173"/>
            <a:ext cx="10872444" cy="26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 lung cancer, including new data on:</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Immunotherapy across the NSCLC disease spectrum</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Targeted therapy </a:t>
            </a:r>
            <a:r>
              <a:rPr lang="en-US" sz="2400" b="0" dirty="0">
                <a:solidFill>
                  <a:srgbClr val="000000"/>
                </a:solidFill>
              </a:rPr>
              <a:t>for advanced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NSCLC</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Small-cell lung cancer</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56M7VY3CDVN5-2052830751-2</_dlc_DocId>
    <_dlc_DocIdUrl xmlns="d54cbe69-32bd-412a-b004-9152f949605e">
      <Url>https://intranet.clinicaloptions.com/mews/oncology/ONC_2021_WCLC_CF_US_(PRP4333)/FP04.03_Bondarenko/_layouts/15/DocIdRedir.aspx?ID=56M7VY3CDVN5-2052830751-2</Url>
      <Description>56M7VY3CDVN5-2052830751-2</Description>
    </_dlc_DocIdUrl>
    <Document_x0020_Category xmlns="6c2da379-25ca-49f4-a37b-74c2ffec7708">Conference Capsule Slides</Document_x0020_Category>
  </documentManagement>
</p:propertie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ED21E6B4915CFE4CAD72C3A848900CFD" ma:contentTypeVersion="1" ma:contentTypeDescription="Create a new document." ma:contentTypeScope="" ma:versionID="81364c33415320d8baf2b4623aa48403">
  <xsd:schema xmlns:xsd="http://www.w3.org/2001/XMLSchema" xmlns:xs="http://www.w3.org/2001/XMLSchema" xmlns:p="http://schemas.microsoft.com/office/2006/metadata/properties" xmlns:ns2="d54cbe69-32bd-412a-b004-9152f949605e" xmlns:ns3="6c2da379-25ca-49f4-a37b-74c2ffec7708" targetNamespace="http://schemas.microsoft.com/office/2006/metadata/properties" ma:root="true" ma:fieldsID="7e832d9d292e27490ccc1306fd84b846" ns2:_="" ns3:_="">
    <xsd:import namespace="d54cbe69-32bd-412a-b004-9152f949605e"/>
    <xsd:import namespace="6c2da379-25ca-49f4-a37b-74c2ffec770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c2da379-25ca-49f4-a37b-74c2ffec770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CE4563A2-C0FB-46DA-A54F-33B88866BD95}">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d54cbe69-32bd-412a-b004-9152f949605e"/>
    <ds:schemaRef ds:uri="http://schemas.microsoft.com/office/infopath/2007/PartnerControls"/>
    <ds:schemaRef ds:uri="http://schemas.openxmlformats.org/package/2006/metadata/core-properties"/>
    <ds:schemaRef ds:uri="http://purl.org/dc/elements/1.1/"/>
    <ds:schemaRef ds:uri="http://purl.org/dc/dcmitype/"/>
    <ds:schemaRef ds:uri="http://purl.org/dc/terms/"/>
    <ds:schemaRef ds:uri="http://schemas.microsoft.com/office/2006/documentManagement/types"/>
    <ds:schemaRef ds:uri="6c2da379-25ca-49f4-a37b-74c2ffec7708"/>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0DF70738-9E5C-4151-955C-F8DA2E5EB9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c2da379-25ca-49f4-a37b-74c2ffec77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4593</TotalTime>
  <Words>1934</Words>
  <Application>Microsoft Office PowerPoint</Application>
  <PresentationFormat>Widescreen</PresentationFormat>
  <Paragraphs>226</Paragraphs>
  <Slides>10</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Calibri</vt:lpstr>
      <vt:lpstr>Times</vt:lpstr>
      <vt:lpstr>Wingdings</vt:lpstr>
      <vt:lpstr>2017_HTAA_Diabetes</vt:lpstr>
      <vt:lpstr>1_2017_HTAA_Diabetes</vt:lpstr>
      <vt:lpstr>Phase III EMPOWER-Lung 1 Subgroup Analysis: First-line Cemiplimab vs Chemotherapy in Patients With Locally Advanced NSCLC With PD-L1 ≥50%</vt:lpstr>
      <vt:lpstr>About These Slides</vt:lpstr>
      <vt:lpstr>EMPOWER-Lung 1 Subgroup Analysis: Background</vt:lpstr>
      <vt:lpstr>EMPOWER-Lung 1 Subgroup Analysis: Study Design</vt:lpstr>
      <vt:lpstr>EMPOWER-Lung 1 Subgroup Analysis:  Baseline Characteristics of LA NSCLC Subgroup</vt:lpstr>
      <vt:lpstr>EMPOWER-Lung 1 Subgroup Analysis:  Disposition of LA NSCLC Subgroup</vt:lpstr>
      <vt:lpstr>EMPOWER-Lung 1 Subgroup Analysis:  OS and PFS in LA NSCLC Subgroup</vt:lpstr>
      <vt:lpstr>EMPOWER-Lung 1 Subgroup Analysis:  Response in LA NSCLC Subgroup</vt:lpstr>
      <vt:lpstr>EMPOWER-Lung 1 Subgroup Analysis: Conclusions</vt:lpstr>
      <vt:lpstr>Go Online for More CCO  Coverage of WCLC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EMPOWER-Lung 1 Subgroup Analysis: First-line Cemiplimab vs Chemotherapy in Patients With Locally Advanced NSCLC With PD-L1 ≥50%</dc:title>
  <dc:creator>Preferred User</dc:creator>
  <cp:lastModifiedBy>nkolenko@clinicaloptions.com</cp:lastModifiedBy>
  <cp:revision>589</cp:revision>
  <cp:lastPrinted>2016-09-26T20:21:49Z</cp:lastPrinted>
  <dcterms:created xsi:type="dcterms:W3CDTF">2005-05-27T15:08:01Z</dcterms:created>
  <dcterms:modified xsi:type="dcterms:W3CDTF">2021-09-28T18:29:43Z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db23cc3b-e0bd-4a7d-a364-ca2800ed98ba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0x010100ED21E6B4915CFE4CAD72C3A848900CFD</vt:lpwstr>
  </property>
</Properties>
</file>