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31"/>
  </p:notesMasterIdLst>
  <p:handoutMasterIdLst>
    <p:handoutMasterId r:id="rId32"/>
  </p:handoutMasterIdLst>
  <p:sldIdLst>
    <p:sldId id="321" r:id="rId7"/>
    <p:sldId id="545" r:id="rId8"/>
    <p:sldId id="546" r:id="rId9"/>
    <p:sldId id="322" r:id="rId10"/>
    <p:sldId id="2076137219" r:id="rId11"/>
    <p:sldId id="548" r:id="rId12"/>
    <p:sldId id="2146848231" r:id="rId13"/>
    <p:sldId id="550" r:id="rId14"/>
    <p:sldId id="3356" r:id="rId15"/>
    <p:sldId id="551" r:id="rId16"/>
    <p:sldId id="552" r:id="rId17"/>
    <p:sldId id="2146848229" r:id="rId18"/>
    <p:sldId id="3357" r:id="rId19"/>
    <p:sldId id="553" r:id="rId20"/>
    <p:sldId id="554" r:id="rId21"/>
    <p:sldId id="3358" r:id="rId22"/>
    <p:sldId id="2146848225" r:id="rId23"/>
    <p:sldId id="2146848226" r:id="rId24"/>
    <p:sldId id="2146848232" r:id="rId25"/>
    <p:sldId id="2146848227" r:id="rId26"/>
    <p:sldId id="2146848230" r:id="rId27"/>
    <p:sldId id="2146848224" r:id="rId28"/>
    <p:sldId id="3359" r:id="rId29"/>
    <p:sldId id="547" r:id="rId30"/>
  </p:sldIdLst>
  <p:sldSz cx="12192000" cy="6858000"/>
  <p:notesSz cx="7315200" cy="9601200"/>
  <p:custDataLst>
    <p:tags r:id="rId3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52"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392" userDrawn="1">
          <p15:clr>
            <a:srgbClr val="A4A3A4"/>
          </p15:clr>
        </p15:guide>
        <p15:guide id="11" pos="453" userDrawn="1">
          <p15:clr>
            <a:srgbClr val="A4A3A4"/>
          </p15:clr>
        </p15:guide>
        <p15:guide id="13" pos="7272"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nhanson" initials="n" lastIdx="3" clrIdx="15">
    <p:extLst>
      <p:ext uri="{19B8F6BF-5375-455C-9EA6-DF929625EA0E}">
        <p15:presenceInfo xmlns:p15="http://schemas.microsoft.com/office/powerpoint/2012/main" userId="nhanson" providerId="None"/>
      </p:ext>
    </p:extLst>
  </p:cmAuthor>
  <p:cmAuthor id="17" name="Nicola Hanson" initials="NH" lastIdx="34" clrIdx="16">
    <p:extLst>
      <p:ext uri="{19B8F6BF-5375-455C-9EA6-DF929625EA0E}">
        <p15:presenceInfo xmlns:p15="http://schemas.microsoft.com/office/powerpoint/2012/main" userId="S::nhanson@clinicaloptions.com::39599e68-50f4-4fbb-a55c-98dd65373d6e" providerId="AD"/>
      </p:ext>
    </p:extLst>
  </p:cmAuthor>
  <p:cmAuthor id="18" name="Melanie Couton" initials="MC [2]" lastIdx="2" clrIdx="17">
    <p:extLst>
      <p:ext uri="{19B8F6BF-5375-455C-9EA6-DF929625EA0E}">
        <p15:presenceInfo xmlns:p15="http://schemas.microsoft.com/office/powerpoint/2012/main" userId="S::mcouton@clinicaloptions.com::b5a8fb1e-a716-46a0-9a38-0d707f5e2bfc" providerId="AD"/>
      </p:ext>
    </p:extLst>
  </p:cmAuthor>
  <p:cmAuthor id="19" name="CLINICALOPTIONS\tquill" initials="C" lastIdx="1" clrIdx="18">
    <p:extLst>
      <p:ext uri="{19B8F6BF-5375-455C-9EA6-DF929625EA0E}">
        <p15:presenceInfo xmlns:p15="http://schemas.microsoft.com/office/powerpoint/2012/main" userId="CLINICALOPTIONS\tquill" providerId="None"/>
      </p:ext>
    </p:extLst>
  </p:cmAuthor>
  <p:cmAuthor id="20" name="Dharmishta Kaul" initials="DK" lastIdx="87" clrIdx="19">
    <p:extLst>
      <p:ext uri="{19B8F6BF-5375-455C-9EA6-DF929625EA0E}">
        <p15:presenceInfo xmlns:p15="http://schemas.microsoft.com/office/powerpoint/2012/main" userId="S::dkaul@cealliance.com::21268283-8695-4284-bd46-913f0c858503" providerId="AD"/>
      </p:ext>
    </p:extLst>
  </p:cmAuthor>
  <p:cmAuthor id="21" name="Andrea Boecler" initials="AB" lastIdx="82" clrIdx="20">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6" autoAdjust="0"/>
    <p:restoredTop sz="76871" autoAdjust="0"/>
  </p:normalViewPr>
  <p:slideViewPr>
    <p:cSldViewPr snapToGrid="0" showGuides="1">
      <p:cViewPr varScale="1">
        <p:scale>
          <a:sx n="92" d="100"/>
          <a:sy n="92" d="100"/>
        </p:scale>
        <p:origin x="1776" y="184"/>
      </p:cViewPr>
      <p:guideLst>
        <p:guide orient="horz" pos="4152"/>
        <p:guide orient="horz" pos="1008"/>
        <p:guide orient="horz" pos="4032"/>
        <p:guide orient="horz" pos="151"/>
        <p:guide orient="horz" pos="264"/>
        <p:guide orient="horz" pos="3912"/>
        <p:guide orient="horz"/>
        <p:guide pos="329"/>
        <p:guide pos="7392"/>
        <p:guide pos="453"/>
        <p:guide pos="72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0" d="100"/>
        <a:sy n="110"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gs" Target="tags/tag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37"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solidFill>
                <a:schemeClr val="bg2">
                  <a:lumMod val="10000"/>
                </a:schemeClr>
              </a:solidFill>
            </a:ln>
          </c:spPr>
          <c:dPt>
            <c:idx val="0"/>
            <c:bubble3D val="0"/>
            <c:spPr>
              <a:solidFill>
                <a:schemeClr val="accent1"/>
              </a:solidFill>
              <a:ln w="19050">
                <a:solidFill>
                  <a:schemeClr val="bg2">
                    <a:lumMod val="10000"/>
                  </a:schemeClr>
                </a:solidFill>
              </a:ln>
              <a:effectLst/>
            </c:spPr>
            <c:extLst>
              <c:ext xmlns:c16="http://schemas.microsoft.com/office/drawing/2014/chart" uri="{C3380CC4-5D6E-409C-BE32-E72D297353CC}">
                <c16:uniqueId val="{00000002-FACB-4752-BC11-ABC28EF014C6}"/>
              </c:ext>
            </c:extLst>
          </c:dPt>
          <c:dPt>
            <c:idx val="1"/>
            <c:bubble3D val="0"/>
            <c:spPr>
              <a:solidFill>
                <a:schemeClr val="accent3"/>
              </a:solidFill>
              <a:ln w="19050">
                <a:solidFill>
                  <a:schemeClr val="bg2">
                    <a:lumMod val="10000"/>
                  </a:schemeClr>
                </a:solidFill>
              </a:ln>
              <a:effectLst/>
            </c:spPr>
            <c:extLst>
              <c:ext xmlns:c16="http://schemas.microsoft.com/office/drawing/2014/chart" uri="{C3380CC4-5D6E-409C-BE32-E72D297353CC}">
                <c16:uniqueId val="{00000003-FACB-4752-BC11-ABC28EF014C6}"/>
              </c:ext>
            </c:extLst>
          </c:dPt>
          <c:dPt>
            <c:idx val="2"/>
            <c:bubble3D val="0"/>
            <c:spPr>
              <a:solidFill>
                <a:schemeClr val="accent4"/>
              </a:solidFill>
              <a:ln w="19050">
                <a:solidFill>
                  <a:schemeClr val="bg2">
                    <a:lumMod val="10000"/>
                  </a:schemeClr>
                </a:solidFill>
              </a:ln>
              <a:effectLst/>
            </c:spPr>
            <c:extLst>
              <c:ext xmlns:c16="http://schemas.microsoft.com/office/drawing/2014/chart" uri="{C3380CC4-5D6E-409C-BE32-E72D297353CC}">
                <c16:uniqueId val="{00000004-FACB-4752-BC11-ABC28EF014C6}"/>
              </c:ext>
            </c:extLst>
          </c:dPt>
          <c:dPt>
            <c:idx val="3"/>
            <c:bubble3D val="0"/>
            <c:spPr>
              <a:solidFill>
                <a:schemeClr val="accent5"/>
              </a:solidFill>
              <a:ln w="19050">
                <a:solidFill>
                  <a:schemeClr val="bg2">
                    <a:lumMod val="10000"/>
                  </a:schemeClr>
                </a:solidFill>
              </a:ln>
              <a:effectLst/>
            </c:spPr>
            <c:extLst>
              <c:ext xmlns:c16="http://schemas.microsoft.com/office/drawing/2014/chart" uri="{C3380CC4-5D6E-409C-BE32-E72D297353CC}">
                <c16:uniqueId val="{00000005-FACB-4752-BC11-ABC28EF014C6}"/>
              </c:ext>
            </c:extLst>
          </c:dPt>
          <c:dPt>
            <c:idx val="4"/>
            <c:bubble3D val="0"/>
            <c:spPr>
              <a:solidFill>
                <a:schemeClr val="tx2">
                  <a:lumMod val="90000"/>
                </a:schemeClr>
              </a:solidFill>
              <a:ln w="19050">
                <a:solidFill>
                  <a:schemeClr val="bg2">
                    <a:lumMod val="10000"/>
                  </a:schemeClr>
                </a:solidFill>
              </a:ln>
              <a:effectLst/>
            </c:spPr>
            <c:extLst>
              <c:ext xmlns:c16="http://schemas.microsoft.com/office/drawing/2014/chart" uri="{C3380CC4-5D6E-409C-BE32-E72D297353CC}">
                <c16:uniqueId val="{00000006-FACB-4752-BC11-ABC28EF014C6}"/>
              </c:ext>
            </c:extLst>
          </c:dPt>
          <c:dPt>
            <c:idx val="5"/>
            <c:bubble3D val="0"/>
            <c:spPr>
              <a:solidFill>
                <a:schemeClr val="accent6"/>
              </a:solidFill>
              <a:ln w="19050">
                <a:solidFill>
                  <a:schemeClr val="bg2">
                    <a:lumMod val="10000"/>
                  </a:schemeClr>
                </a:solidFill>
              </a:ln>
              <a:effectLst/>
            </c:spPr>
            <c:extLst>
              <c:ext xmlns:c16="http://schemas.microsoft.com/office/drawing/2014/chart" uri="{C3380CC4-5D6E-409C-BE32-E72D297353CC}">
                <c16:uniqueId val="{00000007-FACB-4752-BC11-ABC28EF014C6}"/>
              </c:ext>
            </c:extLst>
          </c:dPt>
          <c:cat>
            <c:strRef>
              <c:f>Sheet1!$A$2:$A$7</c:f>
              <c:strCache>
                <c:ptCount val="4"/>
                <c:pt idx="0">
                  <c:v>1st Qtr</c:v>
                </c:pt>
                <c:pt idx="1">
                  <c:v>2nd Qtr</c:v>
                </c:pt>
                <c:pt idx="2">
                  <c:v>3rd Qtr</c:v>
                </c:pt>
                <c:pt idx="3">
                  <c:v>4th Qtr</c:v>
                </c:pt>
              </c:strCache>
            </c:strRef>
          </c:cat>
          <c:val>
            <c:numRef>
              <c:f>Sheet1!$B$2:$B$7</c:f>
              <c:numCache>
                <c:formatCode>General</c:formatCode>
                <c:ptCount val="6"/>
                <c:pt idx="0">
                  <c:v>47</c:v>
                </c:pt>
                <c:pt idx="1">
                  <c:v>23</c:v>
                </c:pt>
                <c:pt idx="2">
                  <c:v>12</c:v>
                </c:pt>
                <c:pt idx="3">
                  <c:v>13</c:v>
                </c:pt>
                <c:pt idx="4">
                  <c:v>3</c:v>
                </c:pt>
                <c:pt idx="5">
                  <c:v>2</c:v>
                </c:pt>
              </c:numCache>
            </c:numRef>
          </c:val>
          <c:extLst>
            <c:ext xmlns:c16="http://schemas.microsoft.com/office/drawing/2014/chart" uri="{C3380CC4-5D6E-409C-BE32-E72D297353CC}">
              <c16:uniqueId val="{00000000-FACB-4752-BC11-ABC28EF014C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0.57744</cdr:x>
      <cdr:y>0.35757</cdr:y>
    </cdr:from>
    <cdr:to>
      <cdr:x>0.72668</cdr:x>
      <cdr:y>0.47524</cdr:y>
    </cdr:to>
    <cdr:sp macro="" textlink="">
      <cdr:nvSpPr>
        <cdr:cNvPr id="2" name="TextBox 1">
          <a:extLst xmlns:a="http://schemas.openxmlformats.org/drawingml/2006/main">
            <a:ext uri="{FF2B5EF4-FFF2-40B4-BE49-F238E27FC236}">
              <a16:creationId xmlns:a16="http://schemas.microsoft.com/office/drawing/2014/main" id="{89B7426B-5C4C-4B75-9A60-913A7C0A2AB7}"/>
            </a:ext>
          </a:extLst>
        </cdr:cNvPr>
        <cdr:cNvSpPr txBox="1"/>
      </cdr:nvSpPr>
      <cdr:spPr>
        <a:xfrm xmlns:a="http://schemas.openxmlformats.org/drawingml/2006/main">
          <a:off x="2718721" y="1122348"/>
          <a:ext cx="702657" cy="369332"/>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buNone/>
          </a:pPr>
          <a:r>
            <a:rPr lang="en-US" sz="1800" b="1" dirty="0">
              <a:solidFill>
                <a:schemeClr val="tx1"/>
              </a:solidFill>
              <a:latin typeface="Calibri" panose="020F0502020204030204" pitchFamily="34" charset="0"/>
            </a:rPr>
            <a:t>47%</a:t>
          </a:r>
        </a:p>
      </cdr:txBody>
    </cdr:sp>
  </cdr:relSizeAnchor>
  <cdr:relSizeAnchor xmlns:cdr="http://schemas.openxmlformats.org/drawingml/2006/chartDrawing">
    <cdr:from>
      <cdr:x>0.34823</cdr:x>
      <cdr:y>0.67791</cdr:y>
    </cdr:from>
    <cdr:to>
      <cdr:x>0.47291</cdr:x>
      <cdr:y>0.79558</cdr:y>
    </cdr:to>
    <cdr:sp macro="" textlink="">
      <cdr:nvSpPr>
        <cdr:cNvPr id="3" name="TextBox 1">
          <a:extLst xmlns:a="http://schemas.openxmlformats.org/drawingml/2006/main">
            <a:ext uri="{FF2B5EF4-FFF2-40B4-BE49-F238E27FC236}">
              <a16:creationId xmlns:a16="http://schemas.microsoft.com/office/drawing/2014/main" id="{7F5EA94B-2523-4948-B5DF-497BDB970358}"/>
            </a:ext>
          </a:extLst>
        </cdr:cNvPr>
        <cdr:cNvSpPr txBox="1"/>
      </cdr:nvSpPr>
      <cdr:spPr>
        <a:xfrm xmlns:a="http://schemas.openxmlformats.org/drawingml/2006/main">
          <a:off x="1639548" y="2127838"/>
          <a:ext cx="587020"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None/>
          </a:pPr>
          <a:r>
            <a:rPr lang="en-US" sz="1800" b="1" dirty="0">
              <a:solidFill>
                <a:schemeClr val="tx1"/>
              </a:solidFill>
              <a:latin typeface="Calibri" panose="020F0502020204030204" pitchFamily="34" charset="0"/>
            </a:rPr>
            <a:t>23%</a:t>
          </a:r>
        </a:p>
      </cdr:txBody>
    </cdr:sp>
  </cdr:relSizeAnchor>
  <cdr:relSizeAnchor xmlns:cdr="http://schemas.openxmlformats.org/drawingml/2006/chartDrawing">
    <cdr:from>
      <cdr:x>0.25512</cdr:x>
      <cdr:y>0.42328</cdr:y>
    </cdr:from>
    <cdr:to>
      <cdr:x>0.3798</cdr:x>
      <cdr:y>0.54095</cdr:y>
    </cdr:to>
    <cdr:sp macro="" textlink="">
      <cdr:nvSpPr>
        <cdr:cNvPr id="4" name="TextBox 1">
          <a:extLst xmlns:a="http://schemas.openxmlformats.org/drawingml/2006/main">
            <a:ext uri="{FF2B5EF4-FFF2-40B4-BE49-F238E27FC236}">
              <a16:creationId xmlns:a16="http://schemas.microsoft.com/office/drawing/2014/main" id="{7F5EA94B-2523-4948-B5DF-497BDB970358}"/>
            </a:ext>
          </a:extLst>
        </cdr:cNvPr>
        <cdr:cNvSpPr txBox="1"/>
      </cdr:nvSpPr>
      <cdr:spPr>
        <a:xfrm xmlns:a="http://schemas.openxmlformats.org/drawingml/2006/main">
          <a:off x="1201164" y="1328600"/>
          <a:ext cx="587020"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None/>
          </a:pPr>
          <a:r>
            <a:rPr lang="en-US" sz="1800" b="1" dirty="0">
              <a:solidFill>
                <a:schemeClr val="tx1"/>
              </a:solidFill>
              <a:latin typeface="Calibri" panose="020F0502020204030204" pitchFamily="34" charset="0"/>
            </a:rPr>
            <a:t>12%</a:t>
          </a:r>
        </a:p>
      </cdr:txBody>
    </cdr:sp>
  </cdr:relSizeAnchor>
  <cdr:relSizeAnchor xmlns:cdr="http://schemas.openxmlformats.org/drawingml/2006/chartDrawing">
    <cdr:from>
      <cdr:x>0.30218</cdr:x>
      <cdr:y>0.22176</cdr:y>
    </cdr:from>
    <cdr:to>
      <cdr:x>0.42686</cdr:x>
      <cdr:y>0.33943</cdr:y>
    </cdr:to>
    <cdr:sp macro="" textlink="">
      <cdr:nvSpPr>
        <cdr:cNvPr id="5" name="TextBox 1">
          <a:extLst xmlns:a="http://schemas.openxmlformats.org/drawingml/2006/main">
            <a:ext uri="{FF2B5EF4-FFF2-40B4-BE49-F238E27FC236}">
              <a16:creationId xmlns:a16="http://schemas.microsoft.com/office/drawing/2014/main" id="{9F586CC4-7E81-405A-B8BC-9E7AEAB4B527}"/>
            </a:ext>
          </a:extLst>
        </cdr:cNvPr>
        <cdr:cNvSpPr txBox="1"/>
      </cdr:nvSpPr>
      <cdr:spPr>
        <a:xfrm xmlns:a="http://schemas.openxmlformats.org/drawingml/2006/main">
          <a:off x="1422734" y="696065"/>
          <a:ext cx="587020"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None/>
          </a:pPr>
          <a:r>
            <a:rPr lang="en-US" sz="1800" b="1" dirty="0">
              <a:latin typeface="Calibri" panose="020F0502020204030204" pitchFamily="34" charset="0"/>
            </a:rPr>
            <a:t>13%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933453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199264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SCLC, small-cell lung cancer.</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8292F9-4DCA-44D5-A2F9-F423FF6748A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982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bwMode="auto">
          <a:xfrm>
            <a:off x="331788" y="693738"/>
            <a:ext cx="6196012" cy="3486150"/>
          </a:xfrm>
          <a:solidFill>
            <a:srgbClr val="FFFFFF"/>
          </a:solidFill>
          <a:ln>
            <a:solidFill>
              <a:srgbClr val="000000"/>
            </a:solidFill>
            <a:miter lim="800000"/>
            <a:headEnd/>
            <a:tailEnd/>
          </a:ln>
        </p:spPr>
      </p:sp>
      <p:sp>
        <p:nvSpPr>
          <p:cNvPr id="34819" name="Rectangle 3"/>
          <p:cNvSpPr>
            <a:spLocks noGrp="1" noChangeArrowheads="1"/>
          </p:cNvSpPr>
          <p:nvPr>
            <p:ph type="body" idx="1"/>
          </p:nvPr>
        </p:nvSpPr>
        <p:spPr bwMode="auto">
          <a:xfrm>
            <a:off x="906463" y="4395788"/>
            <a:ext cx="5056187" cy="4186237"/>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800" i="1" dirty="0">
                <a:latin typeface="Arial" panose="020B0604020202020204" pitchFamily="34" charset="0"/>
              </a:rPr>
              <a:t>OS, overall survival; </a:t>
            </a:r>
            <a:r>
              <a:rPr lang="en-US" sz="800" i="1" dirty="0"/>
              <a:t>PCI, prophylactic cranial irradiation; </a:t>
            </a:r>
            <a:r>
              <a:rPr lang="en-US" altLang="en-US" sz="800" i="1" dirty="0">
                <a:latin typeface="Arial" panose="020B0604020202020204" pitchFamily="34" charset="0"/>
              </a:rPr>
              <a:t>SCLC, small-cell lung cancer.</a:t>
            </a:r>
          </a:p>
        </p:txBody>
      </p:sp>
    </p:spTree>
    <p:extLst>
      <p:ext uri="{BB962C8B-B14F-4D97-AF65-F5344CB8AC3E}">
        <p14:creationId xmlns:p14="http://schemas.microsoft.com/office/powerpoint/2010/main" val="1356884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ASCL1, achaete-scute homolog 1; DLL3, delta-like ligand 3; SCLC, small-cell lung cancer.</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636861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CRPC, </a:t>
            </a:r>
            <a:r>
              <a:rPr kumimoji="0" lang="en-US" sz="1200" b="0" i="1" u="none" strike="noStrike" kern="1200" cap="none" spc="0" normalizeH="0" baseline="0" noProof="0" dirty="0">
                <a:ln>
                  <a:noFill/>
                </a:ln>
                <a:solidFill>
                  <a:srgbClr val="000000"/>
                </a:solidFill>
                <a:effectLst/>
                <a:highlight>
                  <a:srgbClr val="FFFF00"/>
                </a:highlight>
                <a:uLnTx/>
                <a:uFillTx/>
                <a:latin typeface="Arial" panose="020B0604020202020204" pitchFamily="34" charset="0"/>
                <a:cs typeface="Arial" panose="020B0604020202020204" pitchFamily="34" charset="0"/>
              </a:rPr>
              <a:t>castration-resistant</a:t>
            </a:r>
            <a:r>
              <a:rPr kumimoji="0" lang="en-US" sz="12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prostate cancer; DLL3, delta-like ligand 3; LCNEC, large cell neuroendocrine carcinoma; NEPC, neuroendocrine prostate cancer.</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904330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IHC, immunohistochemistry; SCLC, small 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439981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Adeno, adenocarcinoma; DLL3, delta-like 3 protein; IHC, immunohistochemistry; LCNEC, large-cell neuroendocrine; NSCLC, non-small-cell lung cancer; PDX, patient-derived xenograft; qPCR, quantitative polymerase chain reaction; R/R, relapsed/refractory; SCLC, small-cell lung cancer; SqCC, squamous cell carcinoma.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C6543-AB64-E140-9ECE-74EFAE5B59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0767176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CD3, cluster of differentiation 3; DLL3, delta-like ligand 3; Fc, fragment crystallizable; SCLC, small cell lung cancer.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330107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t>ECOG, Eastern Cooperative Oncology Group; mets, metastases; MTD, maximum tolerated dose; PK, pharmacokinetics; PS, performance status; RECIST, Response Evaluation Criteria in Solid Tumors; RP2D, recommended phase II dose; SCLC, 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536842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t>ECOG, Eastern Cooperative Oncology Group; PS, performance status.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249570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t>CR, complete response; NE, not evaluable; ORR, objective response rate;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1878860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t>CR, complete response; DoR, duration of response; IQR, interquartile range; ORR, objective response rate; PD, progressive disease; PR, partial response; RECIST, Response Evaluation Criteria in Solid Tumors.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2972749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NR, not reached.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32377485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CRS, cytokine-release syndrome, ICANS, immune effector cell-associated neurotoxicity; NE, </a:t>
            </a:r>
            <a:r>
              <a:rPr lang="en-US" sz="1200" b="0" i="1" u="none" strike="noStrike" baseline="0" dirty="0">
                <a:solidFill>
                  <a:srgbClr val="000000"/>
                </a:solidFill>
                <a:latin typeface="+mn-lt"/>
              </a:rPr>
              <a:t>neurologic events; SAE, serious adverse event; TRAE, treatment-related adverse event.</a:t>
            </a:r>
            <a:endParaRPr lang="en-IN"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3559565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DLL3, delta-like ligand 3.</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10178789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t>ECOG, Eastern Cooperative Oncology Group; MTD, maximum tolerated dose; NEN, neuroendocrine neoplasm; PK, pharmacokinetics; PS, performance status; RECIST, Response Evaluation Criteria in Solid Tumors; RP2D, recommended phase II dose; SCLC, small-cell lung cancer; 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33079811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t>NEN, neuroendocrine neoplasm; NEPC, neuroendocrine prostate cancer; SCLC, 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34329348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N" i="1" dirty="0"/>
              <a:t>NEN, neuroendocrine neoplasm; NEPC, neuroendocrine prostate cancer; PR, partial response; SCLC, small-cell lung cancer.</a:t>
            </a:r>
          </a:p>
          <a:p>
            <a:endParaRPr lang="en-IN"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33510689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ALT, alanine transaminase; AST, aspartate transferase CRS, cytokine-release syndrome, DLT, dose-limiting toxicity; ICANS, immune effector cell–associated neurotoxicity syndrome; MTD, maximum tolerated dose; </a:t>
            </a:r>
            <a:r>
              <a:rPr lang="en-US" sz="1200" b="0" i="1" u="none" strike="noStrike" baseline="0" dirty="0">
                <a:solidFill>
                  <a:srgbClr val="000000"/>
                </a:solidFill>
                <a:latin typeface="+mn-lt"/>
              </a:rPr>
              <a:t>TRAE, treatment-related adverse event.</a:t>
            </a:r>
            <a:endParaRPr lang="en-IN" i="1" dirty="0"/>
          </a:p>
          <a:p>
            <a:endParaRPr lang="en-IN"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37545864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Ab, antibody; DLL3, delta-like ligand 3; NET, neuroendocrine tumor; SCLC, small-cell lung cancer; SoC, standard of care.</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38799822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DLL3, delta-like ligand 3; SCLC, small-cell lung cancer.</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34686093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24</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7897934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A493D521-E6C2-99D0-E067-F000BA28087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B0A6498C-AE3F-D901-36B9-B7D4A37931F5}"/>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5272529B-E536-009E-3D77-D54EE968E7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9C11BE83-52BA-ED4A-48EA-A9FF318590A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7FE0825C-D29E-3506-85DC-E9A9D55E58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1" name="Group 10">
            <a:extLst>
              <a:ext uri="{FF2B5EF4-FFF2-40B4-BE49-F238E27FC236}">
                <a16:creationId xmlns:a16="http://schemas.microsoft.com/office/drawing/2014/main" id="{B12735E1-C724-A0CA-D872-347FBD2EDF95}"/>
              </a:ext>
            </a:extLst>
          </p:cNvPr>
          <p:cNvGrpSpPr/>
          <p:nvPr userDrawn="1"/>
        </p:nvGrpSpPr>
        <p:grpSpPr>
          <a:xfrm>
            <a:off x="8869472" y="6298815"/>
            <a:ext cx="2877113" cy="394353"/>
            <a:chOff x="8869472" y="6298815"/>
            <a:chExt cx="2877113" cy="394353"/>
          </a:xfrm>
        </p:grpSpPr>
        <p:pic>
          <p:nvPicPr>
            <p:cNvPr id="12" name="Picture 11">
              <a:extLst>
                <a:ext uri="{FF2B5EF4-FFF2-40B4-BE49-F238E27FC236}">
                  <a16:creationId xmlns:a16="http://schemas.microsoft.com/office/drawing/2014/main" id="{2335ADC0-0674-1BAC-B235-F2FCEBDF441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3" name="Rectangle 12">
              <a:extLst>
                <a:ext uri="{FF2B5EF4-FFF2-40B4-BE49-F238E27FC236}">
                  <a16:creationId xmlns:a16="http://schemas.microsoft.com/office/drawing/2014/main" id="{EFC09236-2DAC-E1F8-3019-613D27FCEC7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B05F29D4-E461-F5E2-F691-14D8072FAC15}"/>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7BFAD96C-4A2B-1B03-6FA8-DBE3980093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440B4A1D-01E2-0C6A-194D-A1EB51EC9459}"/>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FE4F45E3-2E62-E29D-817F-BE28E2B84C1B}"/>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80FE6534-45A7-3AB7-8950-9756D73A98E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F4ABCF13-E8E9-0F9D-7CEB-5B050779168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29EDBDA-7F14-52D2-2C1F-92965E4C03EA}"/>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A44C945D-87ED-7D3C-A731-70321997B9A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DB7EFAF9-2B8C-13F4-32A7-E900C60D1E94}"/>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84C595-1A7B-B18F-70F4-11B50F7CBDD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4.emf"/><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a:xfrm>
            <a:off x="609600" y="4041650"/>
            <a:ext cx="5181600" cy="2334355"/>
          </a:xfrm>
        </p:spPr>
        <p:txBody>
          <a:bodyPr/>
          <a:lstStyle/>
          <a:p>
            <a:r>
              <a:rPr lang="en-US" altLang="en-US" dirty="0"/>
              <a:t>Hossein Borghaei, DO, MS</a:t>
            </a:r>
            <a:br>
              <a:rPr lang="en-US" altLang="en-US" dirty="0"/>
            </a:br>
            <a:r>
              <a:rPr lang="en-US" altLang="en-US" sz="1600" b="0" dirty="0"/>
              <a:t>Professor and Chief, Thoracic Medical Oncology</a:t>
            </a:r>
            <a:br>
              <a:rPr lang="en-US" altLang="en-US" sz="1600" b="0" dirty="0"/>
            </a:br>
            <a:r>
              <a:rPr lang="en-US" altLang="en-US" sz="1600" b="0" dirty="0"/>
              <a:t>The Gloria and Edmund M. Dunn Chair in Thoracic Oncology</a:t>
            </a:r>
            <a:br>
              <a:rPr lang="en-US" altLang="en-US" sz="1600" b="0" i="1" dirty="0"/>
            </a:br>
            <a:r>
              <a:rPr lang="en-US" altLang="en-US" sz="1600" b="0" dirty="0"/>
              <a:t>Fox Chase Cancer Center</a:t>
            </a:r>
            <a:br>
              <a:rPr lang="en-US" altLang="en-US" sz="1600" b="0" dirty="0"/>
            </a:br>
            <a:r>
              <a:rPr lang="en-US" altLang="en-US" sz="1600" b="0" dirty="0"/>
              <a:t>Philadelphia, Pennsylvania</a:t>
            </a:r>
            <a:endParaRPr lang="en-US" altLang="en-US" b="0" dirty="0"/>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lstStyle/>
          <a:p>
            <a:r>
              <a:rPr lang="en-US" dirty="0"/>
              <a:t>Class in Session: DLL3 as a Therapeutic Target in Small-Cell Lung Cancer </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11989" y="6435380"/>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This activity is supported by educational funding provided by Amgen.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2" name="Group 1">
            <a:extLst>
              <a:ext uri="{FF2B5EF4-FFF2-40B4-BE49-F238E27FC236}">
                <a16:creationId xmlns:a16="http://schemas.microsoft.com/office/drawing/2014/main" id="{1D85B016-755F-E789-3A42-FEC8D37DFBC2}"/>
              </a:ext>
            </a:extLst>
          </p:cNvPr>
          <p:cNvGrpSpPr/>
          <p:nvPr/>
        </p:nvGrpSpPr>
        <p:grpSpPr>
          <a:xfrm>
            <a:off x="4156075" y="3434848"/>
            <a:ext cx="4509943" cy="615278"/>
            <a:chOff x="4156075" y="3330939"/>
            <a:chExt cx="4509943" cy="615278"/>
          </a:xfrm>
        </p:grpSpPr>
        <p:sp>
          <p:nvSpPr>
            <p:cNvPr id="3" name="Rectangle 7">
              <a:extLst>
                <a:ext uri="{FF2B5EF4-FFF2-40B4-BE49-F238E27FC236}">
                  <a16:creationId xmlns:a16="http://schemas.microsoft.com/office/drawing/2014/main" id="{CBB77E04-4CCB-6A70-A505-2BB7395A67F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4" name="Picture 3">
              <a:extLst>
                <a:ext uri="{FF2B5EF4-FFF2-40B4-BE49-F238E27FC236}">
                  <a16:creationId xmlns:a16="http://schemas.microsoft.com/office/drawing/2014/main" id="{AA72AF9D-A8A0-49DE-FE75-0F13B196170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1053905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p:txBody>
          <a:bodyPr rtlCol="0">
            <a:normAutofit/>
          </a:bodyPr>
          <a:lstStyle/>
          <a:p>
            <a:pPr marL="0" indent="0">
              <a:buClr>
                <a:schemeClr val="accent6"/>
              </a:buClr>
              <a:buNone/>
              <a:defRPr/>
            </a:pPr>
            <a:r>
              <a:rPr lang="en-US" sz="2800" b="1" dirty="0">
                <a:solidFill>
                  <a:srgbClr val="E1471D"/>
                </a:solidFill>
                <a:latin typeface="Calibri"/>
                <a:cs typeface="Calibri"/>
              </a:rPr>
              <a:t>Hossein Borghaei, MS, DO: </a:t>
            </a:r>
            <a:r>
              <a:rPr lang="en-US" sz="2800" i="1" dirty="0">
                <a:latin typeface="Calibri"/>
                <a:cs typeface="Calibri"/>
              </a:rPr>
              <a:t>researcher: </a:t>
            </a:r>
            <a:r>
              <a:rPr lang="en-US" sz="2800" dirty="0">
                <a:latin typeface="Calibri"/>
                <a:cs typeface="Calibri"/>
              </a:rPr>
              <a:t>Amgen, Bristol-Myers Squibb, Lilly; </a:t>
            </a:r>
            <a:r>
              <a:rPr lang="en-US" sz="2800" i="1" dirty="0">
                <a:latin typeface="Calibri"/>
                <a:cs typeface="Calibri"/>
              </a:rPr>
              <a:t>consultant/advisor/speaker</a:t>
            </a:r>
            <a:r>
              <a:rPr lang="en-US" sz="2800" dirty="0">
                <a:latin typeface="Calibri"/>
                <a:cs typeface="Calibri"/>
              </a:rPr>
              <a:t>: Amgen, AstraZeneca, Axiom, BeiGene, Boehringer Ingelheim, Bristol-Myers Squibb, BioNTech, Daiichi Sankyo, Da Volterra, EMD Serono, Genentech, Genmab, Guardant, iTEO, Janssen, Jazz, Lilly, Merck, Mirati, Natera, Novartis, Oncocyte, Pfizer, PharmaMar, Puma, Regeneron, Takeda; </a:t>
            </a:r>
            <a:r>
              <a:rPr lang="en-US" sz="2800" i="1" dirty="0">
                <a:latin typeface="Calibri"/>
                <a:cs typeface="Calibri"/>
              </a:rPr>
              <a:t>data and safety monitoring board</a:t>
            </a:r>
            <a:r>
              <a:rPr lang="en-US" sz="2800" dirty="0">
                <a:latin typeface="Calibri"/>
                <a:cs typeface="Calibri"/>
              </a:rPr>
              <a:t>: Incyte, Novartis, Springworks, Takeda; </a:t>
            </a:r>
            <a:r>
              <a:rPr lang="en-US" sz="2800" i="1" dirty="0">
                <a:latin typeface="Calibri"/>
                <a:cs typeface="Calibri"/>
              </a:rPr>
              <a:t>stock options</a:t>
            </a:r>
            <a:r>
              <a:rPr lang="en-US" sz="2800" dirty="0">
                <a:latin typeface="Calibri"/>
                <a:cs typeface="Calibri"/>
              </a:rPr>
              <a:t>: Inspirna, Nucleai, Sonnetbio.</a:t>
            </a:r>
          </a:p>
        </p:txBody>
      </p:sp>
    </p:spTree>
    <p:extLst>
      <p:ext uri="{BB962C8B-B14F-4D97-AF65-F5344CB8AC3E}">
        <p14:creationId xmlns:p14="http://schemas.microsoft.com/office/powerpoint/2010/main" val="149554533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Small-Cell Lung Cancer</a:t>
            </a:r>
          </a:p>
        </p:txBody>
      </p:sp>
      <p:sp>
        <p:nvSpPr>
          <p:cNvPr id="6" name="Content Placeholder 2"/>
          <p:cNvSpPr>
            <a:spLocks noGrp="1"/>
          </p:cNvSpPr>
          <p:nvPr>
            <p:ph idx="1"/>
          </p:nvPr>
        </p:nvSpPr>
        <p:spPr>
          <a:xfrm>
            <a:off x="604675" y="1513047"/>
            <a:ext cx="5547611" cy="4650686"/>
          </a:xfrm>
        </p:spPr>
        <p:txBody>
          <a:bodyPr/>
          <a:lstStyle/>
          <a:p>
            <a:r>
              <a:rPr lang="en-US" sz="2600" dirty="0"/>
              <a:t>SCLC accounts for ~13% of all lung cancers in the US</a:t>
            </a:r>
            <a:endParaRPr lang="en-US" sz="2600" baseline="30000" dirty="0"/>
          </a:p>
          <a:p>
            <a:r>
              <a:rPr lang="en-US" sz="2600" dirty="0"/>
              <a:t>Previously called oat-cell carcinoma</a:t>
            </a:r>
            <a:endParaRPr lang="en-US" sz="2600" baseline="30000" dirty="0"/>
          </a:p>
          <a:p>
            <a:r>
              <a:rPr lang="en-US" sz="2600" dirty="0"/>
              <a:t>Associated with a history of significant tobacco use</a:t>
            </a:r>
            <a:endParaRPr lang="en-US" sz="2600" baseline="30000" dirty="0"/>
          </a:p>
          <a:p>
            <a:r>
              <a:rPr lang="en-US" sz="2600" dirty="0"/>
              <a:t>Unique biology: rapid proliferation, abrupt presentation, bulky central tumor, hematogenous metastases at onset</a:t>
            </a:r>
          </a:p>
          <a:p>
            <a:r>
              <a:rPr lang="en-US" sz="2600" dirty="0"/>
              <a:t>Poor outcomes</a:t>
            </a:r>
            <a:endParaRPr lang="en-US" sz="2600" baseline="30000" dirty="0"/>
          </a:p>
        </p:txBody>
      </p:sp>
      <p:sp>
        <p:nvSpPr>
          <p:cNvPr id="10" name="TextBox 5"/>
          <p:cNvSpPr txBox="1">
            <a:spLocks noChangeArrowheads="1"/>
          </p:cNvSpPr>
          <p:nvPr/>
        </p:nvSpPr>
        <p:spPr bwMode="auto">
          <a:xfrm>
            <a:off x="427711" y="6225824"/>
            <a:ext cx="8778851" cy="461665"/>
          </a:xfrm>
          <a:prstGeom prst="rect">
            <a:avLst/>
          </a:prstGeom>
          <a:noFill/>
          <a:ln w="9525">
            <a:noFill/>
            <a:miter lim="800000"/>
            <a:headEnd/>
            <a:tailEnd/>
          </a:ln>
        </p:spPr>
        <p:txBody>
          <a:bodyPr wrap="square" anchor="b" anchorCtr="0">
            <a:spAutoFit/>
          </a:bodyPr>
          <a:lstStyle/>
          <a:p>
            <a:r>
              <a:rPr lang="en-US" sz="1200" b="0" dirty="0">
                <a:solidFill>
                  <a:schemeClr val="bg2"/>
                </a:solidFill>
                <a:latin typeface="Calibri" panose="020F0502020204030204" pitchFamily="34" charset="0"/>
              </a:rPr>
              <a:t>Oronsky. Neoplasia. 2017;19:842. Alvarado-Luna. Transl Lung Cancer Res. 2016;5:26. </a:t>
            </a:r>
            <a:br>
              <a:rPr lang="en-US" sz="1200" b="0" dirty="0">
                <a:solidFill>
                  <a:schemeClr val="bg2"/>
                </a:solidFill>
                <a:latin typeface="Calibri" panose="020F0502020204030204" pitchFamily="34" charset="0"/>
              </a:rPr>
            </a:br>
            <a:r>
              <a:rPr lang="en-US" sz="1200" b="0" dirty="0">
                <a:solidFill>
                  <a:schemeClr val="bg2"/>
                </a:solidFill>
                <a:latin typeface="Calibri" panose="020F0502020204030204" pitchFamily="34" charset="0"/>
              </a:rPr>
              <a:t>Howlander. SEER Cancer Statistics Review, 1975-2014.</a:t>
            </a:r>
          </a:p>
        </p:txBody>
      </p:sp>
      <p:sp>
        <p:nvSpPr>
          <p:cNvPr id="3" name="TextBox 2">
            <a:extLst>
              <a:ext uri="{FF2B5EF4-FFF2-40B4-BE49-F238E27FC236}">
                <a16:creationId xmlns:a16="http://schemas.microsoft.com/office/drawing/2014/main" id="{AFF675A3-5C94-4316-8109-F7EE68BAA249}"/>
              </a:ext>
            </a:extLst>
          </p:cNvPr>
          <p:cNvSpPr txBox="1"/>
          <p:nvPr/>
        </p:nvSpPr>
        <p:spPr>
          <a:xfrm>
            <a:off x="7303211" y="1498274"/>
            <a:ext cx="3899209" cy="646331"/>
          </a:xfrm>
          <a:prstGeom prst="rect">
            <a:avLst/>
          </a:prstGeom>
          <a:noFill/>
        </p:spPr>
        <p:txBody>
          <a:bodyPr wrap="none" rtlCol="0">
            <a:spAutoFit/>
          </a:bodyPr>
          <a:lstStyle/>
          <a:p>
            <a:pPr algn="ctr"/>
            <a:r>
              <a:rPr lang="en-US" dirty="0">
                <a:solidFill>
                  <a:schemeClr val="bg1"/>
                </a:solidFill>
                <a:latin typeface="Calibri" panose="020F0502020204030204" pitchFamily="34" charset="0"/>
              </a:rPr>
              <a:t>US Lung Cancer Incidence by Histology </a:t>
            </a:r>
          </a:p>
          <a:p>
            <a:pPr algn="ctr"/>
            <a:r>
              <a:rPr lang="en-US" dirty="0">
                <a:solidFill>
                  <a:schemeClr val="bg1"/>
                </a:solidFill>
                <a:latin typeface="Calibri" panose="020F0502020204030204" pitchFamily="34" charset="0"/>
              </a:rPr>
              <a:t>2010-2014</a:t>
            </a:r>
          </a:p>
        </p:txBody>
      </p:sp>
      <p:graphicFrame>
        <p:nvGraphicFramePr>
          <p:cNvPr id="24" name="Chart 23">
            <a:extLst>
              <a:ext uri="{FF2B5EF4-FFF2-40B4-BE49-F238E27FC236}">
                <a16:creationId xmlns:a16="http://schemas.microsoft.com/office/drawing/2014/main" id="{7B7BE154-9A37-4FB7-A79C-0ED578555C14}"/>
              </a:ext>
            </a:extLst>
          </p:cNvPr>
          <p:cNvGraphicFramePr/>
          <p:nvPr>
            <p:extLst>
              <p:ext uri="{D42A27DB-BD31-4B8C-83A1-F6EECF244321}">
                <p14:modId xmlns:p14="http://schemas.microsoft.com/office/powerpoint/2010/main" val="3571197493"/>
              </p:ext>
            </p:extLst>
          </p:nvPr>
        </p:nvGraphicFramePr>
        <p:xfrm>
          <a:off x="7183620" y="2647382"/>
          <a:ext cx="4708232" cy="3138821"/>
        </p:xfrm>
        <a:graphic>
          <a:graphicData uri="http://schemas.openxmlformats.org/drawingml/2006/chart">
            <c:chart xmlns:c="http://schemas.openxmlformats.org/drawingml/2006/chart" xmlns:r="http://schemas.openxmlformats.org/officeDocument/2006/relationships" r:id="rId3"/>
          </a:graphicData>
        </a:graphic>
      </p:graphicFrame>
      <p:sp>
        <p:nvSpPr>
          <p:cNvPr id="40" name="TextBox 1">
            <a:extLst>
              <a:ext uri="{FF2B5EF4-FFF2-40B4-BE49-F238E27FC236}">
                <a16:creationId xmlns:a16="http://schemas.microsoft.com/office/drawing/2014/main" id="{2B06C88F-DF19-471E-ADC7-D5D5DD1DBE90}"/>
              </a:ext>
            </a:extLst>
          </p:cNvPr>
          <p:cNvSpPr txBox="1"/>
          <p:nvPr/>
        </p:nvSpPr>
        <p:spPr>
          <a:xfrm>
            <a:off x="8817763" y="2404261"/>
            <a:ext cx="466794"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dirty="0">
                <a:solidFill>
                  <a:schemeClr val="bg1"/>
                </a:solidFill>
                <a:latin typeface="Calibri" panose="020F0502020204030204" pitchFamily="34" charset="0"/>
              </a:rPr>
              <a:t>3%</a:t>
            </a:r>
          </a:p>
        </p:txBody>
      </p:sp>
      <p:sp>
        <p:nvSpPr>
          <p:cNvPr id="41" name="TextBox 1">
            <a:extLst>
              <a:ext uri="{FF2B5EF4-FFF2-40B4-BE49-F238E27FC236}">
                <a16:creationId xmlns:a16="http://schemas.microsoft.com/office/drawing/2014/main" id="{07D96E7A-6565-4289-B094-2EAC41F8C70A}"/>
              </a:ext>
            </a:extLst>
          </p:cNvPr>
          <p:cNvSpPr txBox="1"/>
          <p:nvPr/>
        </p:nvSpPr>
        <p:spPr>
          <a:xfrm>
            <a:off x="9320332" y="2336682"/>
            <a:ext cx="466794"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dirty="0">
                <a:solidFill>
                  <a:schemeClr val="bg1"/>
                </a:solidFill>
                <a:latin typeface="Calibri" panose="020F0502020204030204" pitchFamily="34" charset="0"/>
              </a:rPr>
              <a:t>2%</a:t>
            </a:r>
          </a:p>
        </p:txBody>
      </p:sp>
      <p:sp>
        <p:nvSpPr>
          <p:cNvPr id="26" name="Rectangle 25">
            <a:extLst>
              <a:ext uri="{FF2B5EF4-FFF2-40B4-BE49-F238E27FC236}">
                <a16:creationId xmlns:a16="http://schemas.microsoft.com/office/drawing/2014/main" id="{29E198FF-1D0D-4774-B83A-4FBC1261930B}"/>
              </a:ext>
            </a:extLst>
          </p:cNvPr>
          <p:cNvSpPr/>
          <p:nvPr/>
        </p:nvSpPr>
        <p:spPr>
          <a:xfrm>
            <a:off x="10195495" y="2661364"/>
            <a:ext cx="1592167" cy="338554"/>
          </a:xfrm>
          <a:prstGeom prst="rect">
            <a:avLst/>
          </a:prstGeom>
        </p:spPr>
        <p:txBody>
          <a:bodyPr wrap="none">
            <a:spAutoFit/>
          </a:bodyPr>
          <a:lstStyle/>
          <a:p>
            <a:r>
              <a:rPr lang="en-US" sz="1600" b="0" dirty="0">
                <a:solidFill>
                  <a:schemeClr val="bg1"/>
                </a:solidFill>
                <a:latin typeface="Calibri" panose="020F0502020204030204" pitchFamily="34" charset="0"/>
              </a:rPr>
              <a:t>Adenocarcinoma</a:t>
            </a:r>
          </a:p>
        </p:txBody>
      </p:sp>
      <p:sp>
        <p:nvSpPr>
          <p:cNvPr id="27" name="Rectangle 26">
            <a:extLst>
              <a:ext uri="{FF2B5EF4-FFF2-40B4-BE49-F238E27FC236}">
                <a16:creationId xmlns:a16="http://schemas.microsoft.com/office/drawing/2014/main" id="{5FF15AF7-977C-4EF2-B1C8-F0320A0BC4AB}"/>
              </a:ext>
            </a:extLst>
          </p:cNvPr>
          <p:cNvSpPr/>
          <p:nvPr/>
        </p:nvSpPr>
        <p:spPr>
          <a:xfrm>
            <a:off x="6870344" y="5425329"/>
            <a:ext cx="3000417" cy="646331"/>
          </a:xfrm>
          <a:prstGeom prst="rect">
            <a:avLst/>
          </a:prstGeom>
        </p:spPr>
        <p:txBody>
          <a:bodyPr wrap="square">
            <a:spAutoFit/>
          </a:bodyPr>
          <a:lstStyle/>
          <a:p>
            <a:r>
              <a:rPr lang="en-US" b="0" dirty="0">
                <a:solidFill>
                  <a:schemeClr val="bg1"/>
                </a:solidFill>
                <a:latin typeface="Calibri" panose="020F0502020204030204" pitchFamily="34" charset="0"/>
              </a:rPr>
              <a:t>Squamous and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transitional cell carcinoma</a:t>
            </a:r>
          </a:p>
        </p:txBody>
      </p:sp>
      <p:sp>
        <p:nvSpPr>
          <p:cNvPr id="28" name="Rectangle 27">
            <a:extLst>
              <a:ext uri="{FF2B5EF4-FFF2-40B4-BE49-F238E27FC236}">
                <a16:creationId xmlns:a16="http://schemas.microsoft.com/office/drawing/2014/main" id="{7D305388-194A-4FBD-A3E4-84E881BFE5FC}"/>
              </a:ext>
            </a:extLst>
          </p:cNvPr>
          <p:cNvSpPr/>
          <p:nvPr/>
        </p:nvSpPr>
        <p:spPr>
          <a:xfrm>
            <a:off x="6856516" y="3448701"/>
            <a:ext cx="1326632" cy="1200329"/>
          </a:xfrm>
          <a:prstGeom prst="rect">
            <a:avLst/>
          </a:prstGeom>
        </p:spPr>
        <p:txBody>
          <a:bodyPr wrap="square">
            <a:spAutoFit/>
          </a:bodyPr>
          <a:lstStyle/>
          <a:p>
            <a:r>
              <a:rPr lang="en-US" b="0" dirty="0">
                <a:solidFill>
                  <a:schemeClr val="bg1"/>
                </a:solidFill>
                <a:latin typeface="Calibri" panose="020F0502020204030204" pitchFamily="34" charset="0"/>
              </a:rPr>
              <a:t>Other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non-small-</a:t>
            </a:r>
          </a:p>
          <a:p>
            <a:r>
              <a:rPr lang="en-US" b="0" dirty="0">
                <a:solidFill>
                  <a:schemeClr val="bg1"/>
                </a:solidFill>
                <a:latin typeface="Calibri" panose="020F0502020204030204" pitchFamily="34" charset="0"/>
              </a:rPr>
              <a:t>cell carcinomas</a:t>
            </a:r>
          </a:p>
        </p:txBody>
      </p:sp>
      <p:sp>
        <p:nvSpPr>
          <p:cNvPr id="29" name="Rectangle 28">
            <a:extLst>
              <a:ext uri="{FF2B5EF4-FFF2-40B4-BE49-F238E27FC236}">
                <a16:creationId xmlns:a16="http://schemas.microsoft.com/office/drawing/2014/main" id="{BC26C270-337A-47D5-879E-D6DCA29E15A8}"/>
              </a:ext>
            </a:extLst>
          </p:cNvPr>
          <p:cNvSpPr/>
          <p:nvPr/>
        </p:nvSpPr>
        <p:spPr>
          <a:xfrm>
            <a:off x="7352826" y="2442633"/>
            <a:ext cx="1247298" cy="646331"/>
          </a:xfrm>
          <a:prstGeom prst="rect">
            <a:avLst/>
          </a:prstGeom>
        </p:spPr>
        <p:txBody>
          <a:bodyPr wrap="square">
            <a:spAutoFit/>
          </a:bodyPr>
          <a:lstStyle/>
          <a:p>
            <a:r>
              <a:rPr lang="en-US" b="0" dirty="0">
                <a:solidFill>
                  <a:schemeClr val="bg1"/>
                </a:solidFill>
                <a:latin typeface="Calibri" panose="020F0502020204030204" pitchFamily="34" charset="0"/>
              </a:rPr>
              <a:t>Small-cell carcinoma</a:t>
            </a:r>
          </a:p>
        </p:txBody>
      </p:sp>
      <p:sp>
        <p:nvSpPr>
          <p:cNvPr id="50" name="Rectangle 49">
            <a:extLst>
              <a:ext uri="{FF2B5EF4-FFF2-40B4-BE49-F238E27FC236}">
                <a16:creationId xmlns:a16="http://schemas.microsoft.com/office/drawing/2014/main" id="{E7B0A359-39E2-47A2-8B8E-5D6CB232BFBA}"/>
              </a:ext>
            </a:extLst>
          </p:cNvPr>
          <p:cNvSpPr/>
          <p:nvPr/>
        </p:nvSpPr>
        <p:spPr>
          <a:xfrm>
            <a:off x="8556931" y="2135098"/>
            <a:ext cx="769199" cy="369332"/>
          </a:xfrm>
          <a:prstGeom prst="rect">
            <a:avLst/>
          </a:prstGeom>
        </p:spPr>
        <p:txBody>
          <a:bodyPr wrap="square">
            <a:spAutoFit/>
          </a:bodyPr>
          <a:lstStyle/>
          <a:p>
            <a:r>
              <a:rPr lang="en-US" b="0" dirty="0">
                <a:solidFill>
                  <a:schemeClr val="bg1"/>
                </a:solidFill>
                <a:latin typeface="Calibri" panose="020F0502020204030204" pitchFamily="34" charset="0"/>
              </a:rPr>
              <a:t>Other</a:t>
            </a:r>
          </a:p>
        </p:txBody>
      </p:sp>
      <p:sp>
        <p:nvSpPr>
          <p:cNvPr id="51" name="Rectangle 50">
            <a:extLst>
              <a:ext uri="{FF2B5EF4-FFF2-40B4-BE49-F238E27FC236}">
                <a16:creationId xmlns:a16="http://schemas.microsoft.com/office/drawing/2014/main" id="{EB18D5B9-0B95-4991-881B-D5A83A184776}"/>
              </a:ext>
            </a:extLst>
          </p:cNvPr>
          <p:cNvSpPr/>
          <p:nvPr/>
        </p:nvSpPr>
        <p:spPr>
          <a:xfrm>
            <a:off x="9316911" y="2065936"/>
            <a:ext cx="2317023" cy="369332"/>
          </a:xfrm>
          <a:prstGeom prst="rect">
            <a:avLst/>
          </a:prstGeom>
        </p:spPr>
        <p:txBody>
          <a:bodyPr wrap="square">
            <a:spAutoFit/>
          </a:bodyPr>
          <a:lstStyle/>
          <a:p>
            <a:r>
              <a:rPr lang="en-US" b="0" dirty="0">
                <a:solidFill>
                  <a:schemeClr val="bg1"/>
                </a:solidFill>
                <a:latin typeface="Calibri" panose="020F0502020204030204" pitchFamily="34" charset="0"/>
              </a:rPr>
              <a:t>Large-cell carcinoma</a:t>
            </a:r>
          </a:p>
        </p:txBody>
      </p:sp>
      <p:cxnSp>
        <p:nvCxnSpPr>
          <p:cNvPr id="31" name="Straight Connector 30">
            <a:extLst>
              <a:ext uri="{FF2B5EF4-FFF2-40B4-BE49-F238E27FC236}">
                <a16:creationId xmlns:a16="http://schemas.microsoft.com/office/drawing/2014/main" id="{BDA3EEAD-F502-4BA3-8536-B03BCFA74ED4}"/>
              </a:ext>
            </a:extLst>
          </p:cNvPr>
          <p:cNvCxnSpPr/>
          <p:nvPr/>
        </p:nvCxnSpPr>
        <p:spPr bwMode="auto">
          <a:xfrm>
            <a:off x="8460090" y="3085697"/>
            <a:ext cx="281230" cy="281916"/>
          </a:xfrm>
          <a:prstGeom prst="line">
            <a:avLst/>
          </a:prstGeom>
          <a:noFill/>
          <a:ln w="28575" cap="flat" cmpd="sng" algn="ctr">
            <a:solidFill>
              <a:schemeClr val="bg1"/>
            </a:solidFill>
            <a:prstDash val="solid"/>
            <a:round/>
            <a:headEnd type="none" w="med" len="med"/>
            <a:tailEnd type="none" w="med" len="med"/>
          </a:ln>
          <a:effectLst/>
        </p:spPr>
      </p:cxnSp>
      <p:cxnSp>
        <p:nvCxnSpPr>
          <p:cNvPr id="121858" name="Straight Connector 121857">
            <a:extLst>
              <a:ext uri="{FF2B5EF4-FFF2-40B4-BE49-F238E27FC236}">
                <a16:creationId xmlns:a16="http://schemas.microsoft.com/office/drawing/2014/main" id="{AF5811D0-E059-4672-916B-CD39142EC33D}"/>
              </a:ext>
            </a:extLst>
          </p:cNvPr>
          <p:cNvCxnSpPr>
            <a:cxnSpLocks/>
          </p:cNvCxnSpPr>
          <p:nvPr/>
        </p:nvCxnSpPr>
        <p:spPr bwMode="auto">
          <a:xfrm>
            <a:off x="8047949" y="4060119"/>
            <a:ext cx="347780" cy="68644"/>
          </a:xfrm>
          <a:prstGeom prst="line">
            <a:avLst/>
          </a:prstGeom>
          <a:noFill/>
          <a:ln w="28575" cap="flat" cmpd="sng" algn="ctr">
            <a:solidFill>
              <a:schemeClr val="bg1"/>
            </a:solidFill>
            <a:prstDash val="solid"/>
            <a:round/>
            <a:headEnd type="none" w="med" len="med"/>
            <a:tailEnd type="none" w="med" len="med"/>
          </a:ln>
          <a:effectLst/>
        </p:spPr>
      </p:cxnSp>
      <p:cxnSp>
        <p:nvCxnSpPr>
          <p:cNvPr id="121860" name="Straight Connector 121859">
            <a:extLst>
              <a:ext uri="{FF2B5EF4-FFF2-40B4-BE49-F238E27FC236}">
                <a16:creationId xmlns:a16="http://schemas.microsoft.com/office/drawing/2014/main" id="{9EDFF7BF-C2CA-4B3B-BC9D-D1DD984AA7D2}"/>
              </a:ext>
            </a:extLst>
          </p:cNvPr>
          <p:cNvCxnSpPr>
            <a:cxnSpLocks/>
          </p:cNvCxnSpPr>
          <p:nvPr/>
        </p:nvCxnSpPr>
        <p:spPr bwMode="auto">
          <a:xfrm flipH="1">
            <a:off x="8616772" y="5162137"/>
            <a:ext cx="324758" cy="466276"/>
          </a:xfrm>
          <a:prstGeom prst="line">
            <a:avLst/>
          </a:prstGeom>
          <a:noFill/>
          <a:ln w="28575" cap="flat" cmpd="sng" algn="ctr">
            <a:solidFill>
              <a:schemeClr val="bg1"/>
            </a:solidFill>
            <a:prstDash val="solid"/>
            <a:round/>
            <a:headEnd type="none" w="med" len="med"/>
            <a:tailEnd type="none" w="med" len="med"/>
          </a:ln>
          <a:effectLst/>
        </p:spPr>
      </p:cxnSp>
      <p:cxnSp>
        <p:nvCxnSpPr>
          <p:cNvPr id="121862" name="Straight Connector 121861">
            <a:extLst>
              <a:ext uri="{FF2B5EF4-FFF2-40B4-BE49-F238E27FC236}">
                <a16:creationId xmlns:a16="http://schemas.microsoft.com/office/drawing/2014/main" id="{7C9AF131-EE03-4B1D-8BAF-CE94D0829BA4}"/>
              </a:ext>
            </a:extLst>
          </p:cNvPr>
          <p:cNvCxnSpPr>
            <a:cxnSpLocks/>
          </p:cNvCxnSpPr>
          <p:nvPr/>
        </p:nvCxnSpPr>
        <p:spPr bwMode="auto">
          <a:xfrm flipV="1">
            <a:off x="10225975" y="2991919"/>
            <a:ext cx="370254" cy="756162"/>
          </a:xfrm>
          <a:prstGeom prst="line">
            <a:avLst/>
          </a:prstGeom>
          <a:noFill/>
          <a:ln w="28575" cap="flat" cmpd="sng" algn="ctr">
            <a:solidFill>
              <a:schemeClr val="bg1"/>
            </a:solidFill>
            <a:prstDash val="solid"/>
            <a:round/>
            <a:headEnd type="none" w="med" len="med"/>
            <a:tailEnd type="none" w="med" len="med"/>
          </a:ln>
          <a:effectLst/>
        </p:spPr>
      </p:cxnSp>
      <p:cxnSp>
        <p:nvCxnSpPr>
          <p:cNvPr id="121866" name="Straight Connector 121865">
            <a:extLst>
              <a:ext uri="{FF2B5EF4-FFF2-40B4-BE49-F238E27FC236}">
                <a16:creationId xmlns:a16="http://schemas.microsoft.com/office/drawing/2014/main" id="{39E6E6A4-2075-4448-914C-9846DDEEB56E}"/>
              </a:ext>
            </a:extLst>
          </p:cNvPr>
          <p:cNvCxnSpPr/>
          <p:nvPr/>
        </p:nvCxnSpPr>
        <p:spPr bwMode="auto">
          <a:xfrm>
            <a:off x="9120327" y="2756617"/>
            <a:ext cx="68479" cy="208068"/>
          </a:xfrm>
          <a:prstGeom prst="line">
            <a:avLst/>
          </a:prstGeom>
          <a:noFill/>
          <a:ln w="28575" cap="flat" cmpd="sng" algn="ctr">
            <a:solidFill>
              <a:schemeClr val="bg1"/>
            </a:solidFill>
            <a:prstDash val="solid"/>
            <a:round/>
            <a:headEnd type="none" w="med" len="med"/>
            <a:tailEnd type="none" w="med" len="med"/>
          </a:ln>
          <a:effectLst/>
        </p:spPr>
      </p:cxnSp>
      <p:cxnSp>
        <p:nvCxnSpPr>
          <p:cNvPr id="121868" name="Straight Connector 121867">
            <a:extLst>
              <a:ext uri="{FF2B5EF4-FFF2-40B4-BE49-F238E27FC236}">
                <a16:creationId xmlns:a16="http://schemas.microsoft.com/office/drawing/2014/main" id="{B2C5674B-1268-48CA-A7DE-6484F15291C7}"/>
              </a:ext>
            </a:extLst>
          </p:cNvPr>
          <p:cNvCxnSpPr/>
          <p:nvPr/>
        </p:nvCxnSpPr>
        <p:spPr bwMode="auto">
          <a:xfrm>
            <a:off x="9464476" y="2681684"/>
            <a:ext cx="0" cy="295262"/>
          </a:xfrm>
          <a:prstGeom prst="line">
            <a:avLst/>
          </a:prstGeom>
          <a:noFill/>
          <a:ln w="28575" cap="flat" cmpd="sng" algn="ctr">
            <a:solidFill>
              <a:schemeClr val="bg1"/>
            </a:solidFill>
            <a:prstDash val="solid"/>
            <a:round/>
            <a:headEnd type="none" w="med" len="med"/>
            <a:tailEnd type="none" w="med" len="med"/>
          </a:ln>
          <a:effectLst/>
        </p:spPr>
      </p:cxnSp>
      <p:grpSp>
        <p:nvGrpSpPr>
          <p:cNvPr id="8" name="Group 7">
            <a:extLst>
              <a:ext uri="{FF2B5EF4-FFF2-40B4-BE49-F238E27FC236}">
                <a16:creationId xmlns:a16="http://schemas.microsoft.com/office/drawing/2014/main" id="{C9D9A537-03B8-1F62-1CDF-3A62BF9899A6}"/>
              </a:ext>
            </a:extLst>
          </p:cNvPr>
          <p:cNvGrpSpPr/>
          <p:nvPr/>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728E8CA7-12D8-6380-843B-5EF7827CB60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1" name="Rectangle 10">
              <a:extLst>
                <a:ext uri="{FF2B5EF4-FFF2-40B4-BE49-F238E27FC236}">
                  <a16:creationId xmlns:a16="http://schemas.microsoft.com/office/drawing/2014/main" id="{BD24C42B-8073-BBAA-FAB1-CC33E87153AF}"/>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5"/>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93896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en-US" dirty="0"/>
              <a:t>SCLC: Staging and General Approach to Treatment</a:t>
            </a:r>
          </a:p>
        </p:txBody>
      </p:sp>
      <p:sp>
        <p:nvSpPr>
          <p:cNvPr id="16387" name="Rectangle 3"/>
          <p:cNvSpPr>
            <a:spLocks noGrp="1" noChangeArrowheads="1"/>
          </p:cNvSpPr>
          <p:nvPr>
            <p:ph sz="half" idx="1"/>
          </p:nvPr>
        </p:nvSpPr>
        <p:spPr>
          <a:xfrm>
            <a:off x="601820" y="2104294"/>
            <a:ext cx="5309278" cy="4085173"/>
          </a:xfrm>
        </p:spPr>
        <p:txBody>
          <a:bodyPr/>
          <a:lstStyle/>
          <a:p>
            <a:pPr lvl="1"/>
            <a:r>
              <a:rPr lang="en-US" sz="2000" dirty="0"/>
              <a:t>Can be safely treated with definitive radiation (corresponds to TNM stages I-III)</a:t>
            </a:r>
          </a:p>
          <a:p>
            <a:pPr lvl="1"/>
            <a:r>
              <a:rPr lang="en-US" sz="2000" dirty="0"/>
              <a:t>Treatment: radiation or surgery + chemotherapy followed by PCI</a:t>
            </a:r>
          </a:p>
          <a:p>
            <a:pPr lvl="1"/>
            <a:r>
              <a:rPr lang="en-US" sz="2000" dirty="0"/>
              <a:t>Median OS: 28-30 mo (clinical trial)</a:t>
            </a:r>
            <a:r>
              <a:rPr lang="en-US" sz="2000" baseline="30000" dirty="0"/>
              <a:t>2</a:t>
            </a:r>
            <a:endParaRPr lang="en-US" sz="2000" dirty="0"/>
          </a:p>
          <a:p>
            <a:pPr lvl="1"/>
            <a:r>
              <a:rPr lang="en-US" sz="2000" dirty="0"/>
              <a:t>Prognosis: 5-yr OS of ~30%</a:t>
            </a:r>
          </a:p>
          <a:p>
            <a:pPr lvl="1"/>
            <a:r>
              <a:rPr lang="en-US" sz="2000" dirty="0"/>
              <a:t>Most still recur</a:t>
            </a:r>
          </a:p>
        </p:txBody>
      </p:sp>
      <p:sp>
        <p:nvSpPr>
          <p:cNvPr id="4" name="Content Placeholder 3">
            <a:extLst>
              <a:ext uri="{FF2B5EF4-FFF2-40B4-BE49-F238E27FC236}">
                <a16:creationId xmlns:a16="http://schemas.microsoft.com/office/drawing/2014/main" id="{CED600F0-9445-4EA3-9092-94AC50196136}"/>
              </a:ext>
            </a:extLst>
          </p:cNvPr>
          <p:cNvSpPr>
            <a:spLocks noGrp="1"/>
          </p:cNvSpPr>
          <p:nvPr>
            <p:ph sz="half" idx="2"/>
          </p:nvPr>
        </p:nvSpPr>
        <p:spPr>
          <a:xfrm>
            <a:off x="6252634" y="2122774"/>
            <a:ext cx="5229570" cy="4085173"/>
          </a:xfrm>
        </p:spPr>
        <p:txBody>
          <a:bodyPr/>
          <a:lstStyle/>
          <a:p>
            <a:pPr lvl="1"/>
            <a:r>
              <a:rPr lang="en-US" sz="2000" dirty="0"/>
              <a:t>Stage IV disease (TxNxM1a/b) or T3-4 because of multiple lung nodules or volume too large to be treated with definitive radiation </a:t>
            </a:r>
          </a:p>
          <a:p>
            <a:pPr lvl="1"/>
            <a:r>
              <a:rPr lang="en-US" sz="2000" dirty="0">
                <a:sym typeface="Wingdings" pitchFamily="2" charset="2"/>
              </a:rPr>
              <a:t>Treatment: c</a:t>
            </a:r>
            <a:r>
              <a:rPr lang="en-US" sz="2000" dirty="0"/>
              <a:t>hemo + immunotherapy</a:t>
            </a:r>
          </a:p>
          <a:p>
            <a:pPr lvl="1"/>
            <a:r>
              <a:rPr lang="en-US" sz="2000" dirty="0"/>
              <a:t>Median OS: ~1 yr</a:t>
            </a:r>
          </a:p>
          <a:p>
            <a:pPr lvl="1"/>
            <a:r>
              <a:rPr lang="en-US" sz="2000" dirty="0"/>
              <a:t>Prognosis: 5-yr relative survival of 3%</a:t>
            </a:r>
            <a:r>
              <a:rPr lang="en-US" sz="2000" baseline="30000" dirty="0"/>
              <a:t>3</a:t>
            </a:r>
            <a:endParaRPr lang="en-US" sz="2000" dirty="0"/>
          </a:p>
          <a:p>
            <a:pPr lvl="2">
              <a:spcBef>
                <a:spcPts val="0"/>
              </a:spcBef>
            </a:pPr>
            <a:r>
              <a:rPr lang="en-US" sz="1800" dirty="0"/>
              <a:t>Newer data from CASPIAN show 3-yr OS rate of 17.6%</a:t>
            </a:r>
            <a:r>
              <a:rPr lang="en-US" sz="1800" baseline="30000" dirty="0"/>
              <a:t>4</a:t>
            </a:r>
          </a:p>
        </p:txBody>
      </p:sp>
      <p:sp>
        <p:nvSpPr>
          <p:cNvPr id="10" name="Text Box 15">
            <a:extLst>
              <a:ext uri="{FF2B5EF4-FFF2-40B4-BE49-F238E27FC236}">
                <a16:creationId xmlns:a16="http://schemas.microsoft.com/office/drawing/2014/main" id="{5D7B0070-72E8-481A-B82F-B52F55A1F208}"/>
              </a:ext>
            </a:extLst>
          </p:cNvPr>
          <p:cNvSpPr txBox="1">
            <a:spLocks noChangeArrowheads="1"/>
          </p:cNvSpPr>
          <p:nvPr/>
        </p:nvSpPr>
        <p:spPr bwMode="auto">
          <a:xfrm>
            <a:off x="412751" y="6214822"/>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Rudin. Nat Rev Dis Primers. 2021;7:3. 2. Bogart. J Clin Oncol. 2023;</a:t>
            </a:r>
            <a:r>
              <a:rPr lang="en-US" sz="1200" b="0" i="0" dirty="0">
                <a:solidFill>
                  <a:srgbClr val="5B616B"/>
                </a:solidFill>
                <a:effectLst/>
                <a:latin typeface="BlinkMacSystemFont"/>
              </a:rPr>
              <a:t>JCO2201359.</a:t>
            </a:r>
            <a:r>
              <a:rPr lang="en-US" sz="1200" b="0" i="0" spc="-10" dirty="0">
                <a:solidFill>
                  <a:schemeClr val="bg2"/>
                </a:solidFill>
                <a:effectLst/>
                <a:latin typeface="Calibri" panose="020F0502020204030204" pitchFamily="34" charset="0"/>
                <a:cs typeface="+mn-cs"/>
              </a:rPr>
              <a:t> </a:t>
            </a:r>
            <a:br>
              <a:rPr lang="en-US" sz="1200" b="0" i="0" spc="-10" dirty="0">
                <a:solidFill>
                  <a:schemeClr val="bg2"/>
                </a:solidFill>
                <a:effectLst/>
                <a:latin typeface="Calibri" panose="020F0502020204030204" pitchFamily="34" charset="0"/>
                <a:cs typeface="+mn-cs"/>
              </a:rPr>
            </a:br>
            <a:r>
              <a:rPr lang="en-US" sz="1200" b="0" i="0" spc="-10" dirty="0">
                <a:solidFill>
                  <a:schemeClr val="bg2"/>
                </a:solidFill>
                <a:effectLst/>
                <a:latin typeface="Calibri" panose="020F0502020204030204" pitchFamily="34" charset="0"/>
                <a:cs typeface="+mn-cs"/>
              </a:rPr>
              <a:t>3</a:t>
            </a:r>
            <a:r>
              <a:rPr lang="en-US" altLang="en-US" sz="1200" b="0" spc="-10" dirty="0">
                <a:solidFill>
                  <a:schemeClr val="bg2"/>
                </a:solidFill>
                <a:latin typeface="Calibri" panose="020F0502020204030204" pitchFamily="34" charset="0"/>
                <a:cs typeface="+mn-cs"/>
              </a:rPr>
              <a:t>. American Cancer Society. Lung cancer survival rates. 4. </a:t>
            </a:r>
            <a:r>
              <a:rPr lang="pt-BR" altLang="en-US" sz="1200" b="0" spc="-10" dirty="0">
                <a:solidFill>
                  <a:schemeClr val="bg2"/>
                </a:solidFill>
                <a:latin typeface="Calibri" panose="020F0502020204030204" pitchFamily="34" charset="0"/>
                <a:cs typeface="+mn-cs"/>
              </a:rPr>
              <a:t>Paz-Ares. ESMO Open. 2022;7:100408.</a:t>
            </a:r>
          </a:p>
        </p:txBody>
      </p:sp>
      <p:sp>
        <p:nvSpPr>
          <p:cNvPr id="2" name="TextBox 1">
            <a:extLst>
              <a:ext uri="{FF2B5EF4-FFF2-40B4-BE49-F238E27FC236}">
                <a16:creationId xmlns:a16="http://schemas.microsoft.com/office/drawing/2014/main" id="{47356454-A2C7-4BBB-9F1C-107165276126}"/>
              </a:ext>
            </a:extLst>
          </p:cNvPr>
          <p:cNvSpPr txBox="1"/>
          <p:nvPr/>
        </p:nvSpPr>
        <p:spPr bwMode="auto">
          <a:xfrm>
            <a:off x="1719032" y="5660150"/>
            <a:ext cx="8643052" cy="461665"/>
          </a:xfrm>
          <a:prstGeom prst="rect">
            <a:avLst/>
          </a:prstGeom>
          <a:solidFill>
            <a:schemeClr val="accent3"/>
          </a:solidFill>
          <a:ln w="9525" algn="ctr">
            <a:solidFill>
              <a:schemeClr val="accent3"/>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2400" dirty="0">
                <a:latin typeface="Calibri" panose="020F0502020204030204" pitchFamily="34" charset="0"/>
              </a:rPr>
              <a:t>Ongoing need for efficacious treatments for </a:t>
            </a:r>
            <a:r>
              <a:rPr lang="en-US" sz="2400" i="1" dirty="0">
                <a:latin typeface="Calibri" panose="020F0502020204030204" pitchFamily="34" charset="0"/>
              </a:rPr>
              <a:t>all</a:t>
            </a:r>
            <a:r>
              <a:rPr lang="en-US" sz="2400" dirty="0">
                <a:latin typeface="Calibri" panose="020F0502020204030204" pitchFamily="34" charset="0"/>
              </a:rPr>
              <a:t> patients with SCLC</a:t>
            </a:r>
          </a:p>
        </p:txBody>
      </p:sp>
      <p:sp>
        <p:nvSpPr>
          <p:cNvPr id="6" name="Rectangle 5">
            <a:extLst>
              <a:ext uri="{FF2B5EF4-FFF2-40B4-BE49-F238E27FC236}">
                <a16:creationId xmlns:a16="http://schemas.microsoft.com/office/drawing/2014/main" id="{93290299-9E69-0195-824D-D4751F7128DC}"/>
              </a:ext>
            </a:extLst>
          </p:cNvPr>
          <p:cNvSpPr/>
          <p:nvPr/>
        </p:nvSpPr>
        <p:spPr bwMode="auto">
          <a:xfrm>
            <a:off x="569384" y="1324613"/>
            <a:ext cx="5526616" cy="633275"/>
          </a:xfrm>
          <a:prstGeom prst="rect">
            <a:avLst/>
          </a:prstGeom>
          <a:solidFill>
            <a:schemeClr val="accent2"/>
          </a:solidFill>
          <a:ln w="0">
            <a:solidFill>
              <a:schemeClr val="accent2"/>
            </a:solidFill>
            <a:miter lim="800000"/>
            <a:headEnd/>
            <a:tailEnd/>
          </a:ln>
        </p:spPr>
        <p:txBody>
          <a:bodyPr rtlCol="0" anchor="ctr"/>
          <a:lstStyle/>
          <a:p>
            <a:pPr algn="ctr"/>
            <a:r>
              <a:rPr lang="en-US" sz="2400" b="1" dirty="0">
                <a:latin typeface="+mj-lt"/>
              </a:rPr>
              <a:t>Limited-stage SCLC:</a:t>
            </a:r>
            <a:r>
              <a:rPr lang="en-US" sz="2400" dirty="0">
                <a:latin typeface="+mj-lt"/>
              </a:rPr>
              <a:t> ~1/3 of diagnoses</a:t>
            </a:r>
            <a:r>
              <a:rPr lang="en-US" sz="2400" baseline="30000" dirty="0">
                <a:latin typeface="+mj-lt"/>
              </a:rPr>
              <a:t>1</a:t>
            </a:r>
            <a:endParaRPr lang="en-US" sz="2400" dirty="0">
              <a:latin typeface="+mj-lt"/>
            </a:endParaRPr>
          </a:p>
        </p:txBody>
      </p:sp>
      <p:sp>
        <p:nvSpPr>
          <p:cNvPr id="11" name="Rectangle 10">
            <a:extLst>
              <a:ext uri="{FF2B5EF4-FFF2-40B4-BE49-F238E27FC236}">
                <a16:creationId xmlns:a16="http://schemas.microsoft.com/office/drawing/2014/main" id="{F2F58A05-9DDA-D299-6EBC-96D45D917B91}"/>
              </a:ext>
            </a:extLst>
          </p:cNvPr>
          <p:cNvSpPr/>
          <p:nvPr/>
        </p:nvSpPr>
        <p:spPr bwMode="auto">
          <a:xfrm>
            <a:off x="6437536" y="1324612"/>
            <a:ext cx="5526616" cy="633275"/>
          </a:xfrm>
          <a:prstGeom prst="rect">
            <a:avLst/>
          </a:prstGeom>
          <a:solidFill>
            <a:schemeClr val="accent1"/>
          </a:solidFill>
          <a:ln w="0">
            <a:solidFill>
              <a:schemeClr val="accent1"/>
            </a:solidFill>
            <a:miter lim="800000"/>
            <a:headEnd/>
            <a:tailEnd/>
          </a:ln>
        </p:spPr>
        <p:txBody>
          <a:bodyPr rtlCol="0" anchor="ctr"/>
          <a:lstStyle/>
          <a:p>
            <a:pPr algn="ctr"/>
            <a:r>
              <a:rPr lang="en-US" sz="2400" b="1" dirty="0">
                <a:latin typeface="+mj-lt"/>
              </a:rPr>
              <a:t>Extensive-stage SCLC:</a:t>
            </a:r>
            <a:r>
              <a:rPr lang="en-US" sz="2400" dirty="0">
                <a:latin typeface="+mj-lt"/>
              </a:rPr>
              <a:t> ~2/3 of diagnoses</a:t>
            </a:r>
            <a:r>
              <a:rPr lang="en-US" sz="2400" baseline="30000" dirty="0">
                <a:latin typeface="+mj-lt"/>
              </a:rPr>
              <a:t>1</a:t>
            </a:r>
            <a:endParaRPr lang="en-US" sz="2400" dirty="0">
              <a:latin typeface="+mj-lt"/>
            </a:endParaRPr>
          </a:p>
        </p:txBody>
      </p:sp>
      <p:grpSp>
        <p:nvGrpSpPr>
          <p:cNvPr id="7" name="Group 6">
            <a:extLst>
              <a:ext uri="{FF2B5EF4-FFF2-40B4-BE49-F238E27FC236}">
                <a16:creationId xmlns:a16="http://schemas.microsoft.com/office/drawing/2014/main" id="{CE20AC1E-DB0E-344D-5E1E-586E9907D550}"/>
              </a:ext>
            </a:extLst>
          </p:cNvPr>
          <p:cNvGrpSpPr/>
          <p:nvPr/>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A1AFF7B3-6225-1882-E62A-723A48514EA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C73E363F-93DE-482A-5D51-6E0D154AACB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4876878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A2750-4883-5404-AF78-F6D298FBF132}"/>
              </a:ext>
            </a:extLst>
          </p:cNvPr>
          <p:cNvSpPr>
            <a:spLocks noGrp="1"/>
          </p:cNvSpPr>
          <p:nvPr>
            <p:ph type="title"/>
          </p:nvPr>
        </p:nvSpPr>
        <p:spPr/>
        <p:txBody>
          <a:bodyPr/>
          <a:lstStyle/>
          <a:p>
            <a:r>
              <a:rPr lang="en-US" dirty="0"/>
              <a:t>What Is DLL3?</a:t>
            </a:r>
          </a:p>
        </p:txBody>
      </p:sp>
      <p:sp>
        <p:nvSpPr>
          <p:cNvPr id="3" name="Content Placeholder 2">
            <a:extLst>
              <a:ext uri="{FF2B5EF4-FFF2-40B4-BE49-F238E27FC236}">
                <a16:creationId xmlns:a16="http://schemas.microsoft.com/office/drawing/2014/main" id="{CBEFA372-9239-31AF-C659-C130CB3CB100}"/>
              </a:ext>
            </a:extLst>
          </p:cNvPr>
          <p:cNvSpPr>
            <a:spLocks noGrp="1"/>
          </p:cNvSpPr>
          <p:nvPr>
            <p:ph idx="1"/>
          </p:nvPr>
        </p:nvSpPr>
        <p:spPr>
          <a:xfrm>
            <a:off x="604675" y="1513047"/>
            <a:ext cx="6411385" cy="4650686"/>
          </a:xfrm>
        </p:spPr>
        <p:txBody>
          <a:bodyPr/>
          <a:lstStyle/>
          <a:p>
            <a:r>
              <a:rPr lang="en-US" sz="2600" dirty="0"/>
              <a:t>DLL3 is an inhibitory ligand of the Notch signaling pathway</a:t>
            </a:r>
          </a:p>
          <a:p>
            <a:r>
              <a:rPr lang="en-US" sz="2600" dirty="0"/>
              <a:t>The Notch pathway is thought to be involved in cell proliferation, malignant transformation, and epithelial-mesenchymal transformation</a:t>
            </a:r>
          </a:p>
          <a:p>
            <a:r>
              <a:rPr lang="en-US" sz="2600" dirty="0"/>
              <a:t>DLL3 expression is related to key neuroendocrine transcription factor ASCL1</a:t>
            </a:r>
          </a:p>
          <a:p>
            <a:endParaRPr lang="en-US" sz="2600" dirty="0"/>
          </a:p>
        </p:txBody>
      </p:sp>
      <p:sp>
        <p:nvSpPr>
          <p:cNvPr id="4" name="Text Box 15">
            <a:extLst>
              <a:ext uri="{FF2B5EF4-FFF2-40B4-BE49-F238E27FC236}">
                <a16:creationId xmlns:a16="http://schemas.microsoft.com/office/drawing/2014/main" id="{38F65D48-A40F-F39D-CF2B-F8949B07DAA0}"/>
              </a:ext>
            </a:extLst>
          </p:cNvPr>
          <p:cNvSpPr txBox="1">
            <a:spLocks noChangeArrowheads="1"/>
          </p:cNvSpPr>
          <p:nvPr/>
        </p:nvSpPr>
        <p:spPr bwMode="auto">
          <a:xfrm>
            <a:off x="450329" y="636386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R="0" lvl="0" algn="l" defTabSz="1219170" rtl="0" eaLnBrk="1" fontAlgn="base" latinLnBrk="0" hangingPunct="1">
              <a:lnSpc>
                <a:spcPct val="100000"/>
              </a:lnSpc>
              <a:spcBef>
                <a:spcPct val="0"/>
              </a:spcBef>
              <a:spcAft>
                <a:spcPct val="0"/>
              </a:spcAft>
              <a:buClrTx/>
              <a:buSzTx/>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Yao. Oncologist. 2022;27:940. Leonetti. Cell Oncol (Dordr). 2019;42:261. Sahlgren. Regen Med. 2006;1:195.</a:t>
            </a:r>
          </a:p>
        </p:txBody>
      </p:sp>
      <p:sp>
        <p:nvSpPr>
          <p:cNvPr id="6" name="Freeform: Shape 5">
            <a:extLst>
              <a:ext uri="{FF2B5EF4-FFF2-40B4-BE49-F238E27FC236}">
                <a16:creationId xmlns:a16="http://schemas.microsoft.com/office/drawing/2014/main" id="{D9148661-0A8E-1856-68DF-6E92EDFB2E10}"/>
              </a:ext>
            </a:extLst>
          </p:cNvPr>
          <p:cNvSpPr/>
          <p:nvPr/>
        </p:nvSpPr>
        <p:spPr bwMode="auto">
          <a:xfrm>
            <a:off x="9048201" y="4910601"/>
            <a:ext cx="184730" cy="307777"/>
          </a:xfrm>
          <a:custGeom>
            <a:avLst/>
            <a:gdLst>
              <a:gd name="connsiteX0" fmla="*/ 0 w 3185651"/>
              <a:gd name="connsiteY0" fmla="*/ 0 h 943896"/>
              <a:gd name="connsiteX1" fmla="*/ 0 w 3185651"/>
              <a:gd name="connsiteY1" fmla="*/ 943896 h 943896"/>
              <a:gd name="connsiteX2" fmla="*/ 3185651 w 3185651"/>
              <a:gd name="connsiteY2" fmla="*/ 943896 h 943896"/>
              <a:gd name="connsiteX3" fmla="*/ 3185651 w 3185651"/>
              <a:gd name="connsiteY3" fmla="*/ 526025 h 943896"/>
              <a:gd name="connsiteX4" fmla="*/ 0 w 3185651"/>
              <a:gd name="connsiteY4" fmla="*/ 0 h 943896"/>
              <a:gd name="connsiteX0" fmla="*/ 0 w 3185651"/>
              <a:gd name="connsiteY0" fmla="*/ 0 h 943896"/>
              <a:gd name="connsiteX1" fmla="*/ 0 w 3185651"/>
              <a:gd name="connsiteY1" fmla="*/ 943896 h 943896"/>
              <a:gd name="connsiteX2" fmla="*/ 3185651 w 3185651"/>
              <a:gd name="connsiteY2" fmla="*/ 943896 h 943896"/>
              <a:gd name="connsiteX3" fmla="*/ 3185651 w 3185651"/>
              <a:gd name="connsiteY3" fmla="*/ 526025 h 943896"/>
              <a:gd name="connsiteX4" fmla="*/ 0 w 3185651"/>
              <a:gd name="connsiteY4" fmla="*/ 0 h 943896"/>
              <a:gd name="connsiteX0" fmla="*/ 0 w 3185651"/>
              <a:gd name="connsiteY0" fmla="*/ 0 h 943896"/>
              <a:gd name="connsiteX1" fmla="*/ 0 w 3185651"/>
              <a:gd name="connsiteY1" fmla="*/ 943896 h 943896"/>
              <a:gd name="connsiteX2" fmla="*/ 3185651 w 3185651"/>
              <a:gd name="connsiteY2" fmla="*/ 943896 h 943896"/>
              <a:gd name="connsiteX3" fmla="*/ 3185651 w 3185651"/>
              <a:gd name="connsiteY3" fmla="*/ 526025 h 943896"/>
              <a:gd name="connsiteX4" fmla="*/ 0 w 3185651"/>
              <a:gd name="connsiteY4" fmla="*/ 0 h 943896"/>
              <a:gd name="connsiteX0" fmla="*/ 0 w 3185651"/>
              <a:gd name="connsiteY0" fmla="*/ 0 h 943896"/>
              <a:gd name="connsiteX1" fmla="*/ 0 w 3185651"/>
              <a:gd name="connsiteY1" fmla="*/ 943896 h 943896"/>
              <a:gd name="connsiteX2" fmla="*/ 3185651 w 3185651"/>
              <a:gd name="connsiteY2" fmla="*/ 943896 h 943896"/>
              <a:gd name="connsiteX3" fmla="*/ 3185651 w 3185651"/>
              <a:gd name="connsiteY3" fmla="*/ 526025 h 943896"/>
              <a:gd name="connsiteX4" fmla="*/ 0 w 3185651"/>
              <a:gd name="connsiteY4" fmla="*/ 0 h 943896"/>
              <a:gd name="connsiteX0" fmla="*/ 0 w 3185651"/>
              <a:gd name="connsiteY0" fmla="*/ 0 h 1622321"/>
              <a:gd name="connsiteX1" fmla="*/ 0 w 3185651"/>
              <a:gd name="connsiteY1" fmla="*/ 943896 h 1622321"/>
              <a:gd name="connsiteX2" fmla="*/ 3180735 w 3185651"/>
              <a:gd name="connsiteY2" fmla="*/ 1622321 h 1622321"/>
              <a:gd name="connsiteX3" fmla="*/ 3185651 w 3185651"/>
              <a:gd name="connsiteY3" fmla="*/ 526025 h 1622321"/>
              <a:gd name="connsiteX4" fmla="*/ 0 w 3185651"/>
              <a:gd name="connsiteY4" fmla="*/ 0 h 1622321"/>
              <a:gd name="connsiteX0" fmla="*/ 9832 w 3195483"/>
              <a:gd name="connsiteY0" fmla="*/ 0 h 1622321"/>
              <a:gd name="connsiteX1" fmla="*/ 0 w 3195483"/>
              <a:gd name="connsiteY1" fmla="*/ 1563328 h 1622321"/>
              <a:gd name="connsiteX2" fmla="*/ 3190567 w 3195483"/>
              <a:gd name="connsiteY2" fmla="*/ 1622321 h 1622321"/>
              <a:gd name="connsiteX3" fmla="*/ 3195483 w 3195483"/>
              <a:gd name="connsiteY3" fmla="*/ 526025 h 1622321"/>
              <a:gd name="connsiteX4" fmla="*/ 9832 w 3195483"/>
              <a:gd name="connsiteY4" fmla="*/ 0 h 1622321"/>
              <a:gd name="connsiteX0" fmla="*/ 946 w 3186597"/>
              <a:gd name="connsiteY0" fmla="*/ 0 h 1622321"/>
              <a:gd name="connsiteX1" fmla="*/ 946 w 3186597"/>
              <a:gd name="connsiteY1" fmla="*/ 1563328 h 1622321"/>
              <a:gd name="connsiteX2" fmla="*/ 3181681 w 3186597"/>
              <a:gd name="connsiteY2" fmla="*/ 1622321 h 1622321"/>
              <a:gd name="connsiteX3" fmla="*/ 3186597 w 3186597"/>
              <a:gd name="connsiteY3" fmla="*/ 526025 h 1622321"/>
              <a:gd name="connsiteX4" fmla="*/ 946 w 3186597"/>
              <a:gd name="connsiteY4" fmla="*/ 0 h 1622321"/>
              <a:gd name="connsiteX0" fmla="*/ 946 w 3186597"/>
              <a:gd name="connsiteY0" fmla="*/ 0 h 1622321"/>
              <a:gd name="connsiteX1" fmla="*/ 946 w 3186597"/>
              <a:gd name="connsiteY1" fmla="*/ 1563328 h 1622321"/>
              <a:gd name="connsiteX2" fmla="*/ 3181681 w 3186597"/>
              <a:gd name="connsiteY2" fmla="*/ 1622321 h 1622321"/>
              <a:gd name="connsiteX3" fmla="*/ 3186597 w 3186597"/>
              <a:gd name="connsiteY3" fmla="*/ 526025 h 1622321"/>
              <a:gd name="connsiteX4" fmla="*/ 946 w 3186597"/>
              <a:gd name="connsiteY4" fmla="*/ 0 h 1622321"/>
              <a:gd name="connsiteX0" fmla="*/ 946 w 3187070"/>
              <a:gd name="connsiteY0" fmla="*/ 0 h 1622321"/>
              <a:gd name="connsiteX1" fmla="*/ 946 w 3187070"/>
              <a:gd name="connsiteY1" fmla="*/ 1563328 h 1622321"/>
              <a:gd name="connsiteX2" fmla="*/ 3186597 w 3187070"/>
              <a:gd name="connsiteY2" fmla="*/ 1622321 h 1622321"/>
              <a:gd name="connsiteX3" fmla="*/ 3186597 w 3187070"/>
              <a:gd name="connsiteY3" fmla="*/ 526025 h 1622321"/>
              <a:gd name="connsiteX4" fmla="*/ 946 w 3187070"/>
              <a:gd name="connsiteY4" fmla="*/ 0 h 1622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7070" h="1622321">
                <a:moveTo>
                  <a:pt x="946" y="0"/>
                </a:moveTo>
                <a:cubicBezTo>
                  <a:pt x="-2331" y="521109"/>
                  <a:pt x="4223" y="1042219"/>
                  <a:pt x="946" y="1563328"/>
                </a:cubicBezTo>
                <a:lnTo>
                  <a:pt x="3186597" y="1622321"/>
                </a:lnTo>
                <a:cubicBezTo>
                  <a:pt x="3188236" y="1256889"/>
                  <a:pt x="3184958" y="891457"/>
                  <a:pt x="3186597" y="526025"/>
                </a:cubicBezTo>
                <a:cubicBezTo>
                  <a:pt x="2360687" y="316271"/>
                  <a:pt x="1229978" y="57355"/>
                  <a:pt x="946" y="0"/>
                </a:cubicBezTo>
                <a:close/>
              </a:path>
            </a:pathLst>
          </a:custGeom>
          <a:gradFill flip="none" rotWithShape="1">
            <a:gsLst>
              <a:gs pos="0">
                <a:schemeClr val="accent2">
                  <a:lumMod val="20000"/>
                  <a:lumOff val="80000"/>
                </a:schemeClr>
              </a:gs>
              <a:gs pos="62000">
                <a:schemeClr val="accent2">
                  <a:lumMod val="40000"/>
                  <a:lumOff val="60000"/>
                </a:schemeClr>
              </a:gs>
            </a:gsLst>
            <a:lin ang="5400000" scaled="1"/>
            <a:tileRect/>
          </a:gradFill>
          <a:ln>
            <a:solidFill>
              <a:schemeClr val="accent5">
                <a:lumMod val="75000"/>
              </a:schemeClr>
            </a:solid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7" name="Freeform: Shape 6">
            <a:extLst>
              <a:ext uri="{FF2B5EF4-FFF2-40B4-BE49-F238E27FC236}">
                <a16:creationId xmlns:a16="http://schemas.microsoft.com/office/drawing/2014/main" id="{D4EF0471-098E-629A-2116-57CC8BDE02E8}"/>
              </a:ext>
            </a:extLst>
          </p:cNvPr>
          <p:cNvSpPr/>
          <p:nvPr/>
        </p:nvSpPr>
        <p:spPr bwMode="auto">
          <a:xfrm>
            <a:off x="9048980" y="5380350"/>
            <a:ext cx="184730" cy="307777"/>
          </a:xfrm>
          <a:custGeom>
            <a:avLst/>
            <a:gdLst>
              <a:gd name="connsiteX0" fmla="*/ 0 w 3185651"/>
              <a:gd name="connsiteY0" fmla="*/ 0 h 943896"/>
              <a:gd name="connsiteX1" fmla="*/ 0 w 3185651"/>
              <a:gd name="connsiteY1" fmla="*/ 943896 h 943896"/>
              <a:gd name="connsiteX2" fmla="*/ 3185651 w 3185651"/>
              <a:gd name="connsiteY2" fmla="*/ 943896 h 943896"/>
              <a:gd name="connsiteX3" fmla="*/ 3185651 w 3185651"/>
              <a:gd name="connsiteY3" fmla="*/ 526025 h 943896"/>
              <a:gd name="connsiteX4" fmla="*/ 0 w 3185651"/>
              <a:gd name="connsiteY4" fmla="*/ 0 h 943896"/>
              <a:gd name="connsiteX0" fmla="*/ 0 w 3185651"/>
              <a:gd name="connsiteY0" fmla="*/ 0 h 943896"/>
              <a:gd name="connsiteX1" fmla="*/ 0 w 3185651"/>
              <a:gd name="connsiteY1" fmla="*/ 943896 h 943896"/>
              <a:gd name="connsiteX2" fmla="*/ 3185651 w 3185651"/>
              <a:gd name="connsiteY2" fmla="*/ 943896 h 943896"/>
              <a:gd name="connsiteX3" fmla="*/ 3185651 w 3185651"/>
              <a:gd name="connsiteY3" fmla="*/ 526025 h 943896"/>
              <a:gd name="connsiteX4" fmla="*/ 0 w 3185651"/>
              <a:gd name="connsiteY4" fmla="*/ 0 h 943896"/>
              <a:gd name="connsiteX0" fmla="*/ 0 w 3185651"/>
              <a:gd name="connsiteY0" fmla="*/ 0 h 943896"/>
              <a:gd name="connsiteX1" fmla="*/ 0 w 3185651"/>
              <a:gd name="connsiteY1" fmla="*/ 943896 h 943896"/>
              <a:gd name="connsiteX2" fmla="*/ 3185651 w 3185651"/>
              <a:gd name="connsiteY2" fmla="*/ 943896 h 943896"/>
              <a:gd name="connsiteX3" fmla="*/ 3185651 w 3185651"/>
              <a:gd name="connsiteY3" fmla="*/ 526025 h 943896"/>
              <a:gd name="connsiteX4" fmla="*/ 0 w 3185651"/>
              <a:gd name="connsiteY4" fmla="*/ 0 h 943896"/>
              <a:gd name="connsiteX0" fmla="*/ 0 w 3185651"/>
              <a:gd name="connsiteY0" fmla="*/ 0 h 943896"/>
              <a:gd name="connsiteX1" fmla="*/ 0 w 3185651"/>
              <a:gd name="connsiteY1" fmla="*/ 943896 h 943896"/>
              <a:gd name="connsiteX2" fmla="*/ 3185651 w 3185651"/>
              <a:gd name="connsiteY2" fmla="*/ 943896 h 943896"/>
              <a:gd name="connsiteX3" fmla="*/ 3185651 w 3185651"/>
              <a:gd name="connsiteY3" fmla="*/ 526025 h 943896"/>
              <a:gd name="connsiteX4" fmla="*/ 0 w 3185651"/>
              <a:gd name="connsiteY4" fmla="*/ 0 h 943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5651" h="943896">
                <a:moveTo>
                  <a:pt x="0" y="0"/>
                </a:moveTo>
                <a:lnTo>
                  <a:pt x="0" y="943896"/>
                </a:lnTo>
                <a:lnTo>
                  <a:pt x="3185651" y="943896"/>
                </a:lnTo>
                <a:lnTo>
                  <a:pt x="3185651" y="526025"/>
                </a:lnTo>
                <a:cubicBezTo>
                  <a:pt x="2359741" y="316271"/>
                  <a:pt x="1229032" y="57355"/>
                  <a:pt x="0" y="0"/>
                </a:cubicBezTo>
                <a:close/>
              </a:path>
            </a:pathLst>
          </a:custGeom>
          <a:gradFill flip="none" rotWithShape="1">
            <a:gsLst>
              <a:gs pos="0">
                <a:schemeClr val="accent5">
                  <a:lumMod val="40000"/>
                  <a:lumOff val="60000"/>
                </a:schemeClr>
              </a:gs>
              <a:gs pos="62000">
                <a:schemeClr val="accent2"/>
              </a:gs>
            </a:gsLst>
            <a:lin ang="5400000" scaled="1"/>
            <a:tileRect/>
          </a:gradFill>
          <a:ln>
            <a:solidFill>
              <a:schemeClr val="accent5">
                <a:lumMod val="75000"/>
              </a:schemeClr>
            </a:solid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C142CDA9-6D21-0301-7AD9-C24A9796BBE5}"/>
              </a:ext>
            </a:extLst>
          </p:cNvPr>
          <p:cNvGrpSpPr/>
          <p:nvPr/>
        </p:nvGrpSpPr>
        <p:grpSpPr>
          <a:xfrm>
            <a:off x="8859823" y="1440655"/>
            <a:ext cx="2094680" cy="1691574"/>
            <a:chOff x="6209801" y="1941362"/>
            <a:chExt cx="1909067" cy="1541681"/>
          </a:xfrm>
        </p:grpSpPr>
        <p:sp>
          <p:nvSpPr>
            <p:cNvPr id="9" name="Freeform 15">
              <a:extLst>
                <a:ext uri="{FF2B5EF4-FFF2-40B4-BE49-F238E27FC236}">
                  <a16:creationId xmlns:a16="http://schemas.microsoft.com/office/drawing/2014/main" id="{F86AABC2-AC9F-721A-C65A-AC308FEA28F0}"/>
                </a:ext>
              </a:extLst>
            </p:cNvPr>
            <p:cNvSpPr/>
            <p:nvPr/>
          </p:nvSpPr>
          <p:spPr bwMode="auto">
            <a:xfrm rot="16875556">
              <a:off x="6393494" y="1757669"/>
              <a:ext cx="1541681" cy="1909067"/>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35000">
                  <a:schemeClr val="accent5">
                    <a:lumMod val="20000"/>
                    <a:lumOff val="80000"/>
                  </a:schemeClr>
                </a:gs>
                <a:gs pos="100000">
                  <a:schemeClr val="accent2"/>
                </a:gs>
              </a:gsLst>
              <a:path path="circle">
                <a:fillToRect l="50000" t="50000" r="50000" b="50000"/>
              </a:path>
              <a:tileRect/>
            </a:gradFill>
            <a:ln w="12700">
              <a:solidFill>
                <a:schemeClr val="accent5">
                  <a:lumMod val="75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rgbClr val="CDCDCF"/>
                </a:solidFill>
                <a:latin typeface="Calibri" panose="020F0502020204030204" pitchFamily="34" charset="0"/>
                <a:ea typeface="MS PGothic" pitchFamily="34" charset="-128"/>
                <a:cs typeface="Calibri" panose="020F0502020204030204" pitchFamily="34" charset="0"/>
              </a:endParaRPr>
            </a:p>
          </p:txBody>
        </p:sp>
        <p:sp>
          <p:nvSpPr>
            <p:cNvPr id="10" name="Freeform 16">
              <a:extLst>
                <a:ext uri="{FF2B5EF4-FFF2-40B4-BE49-F238E27FC236}">
                  <a16:creationId xmlns:a16="http://schemas.microsoft.com/office/drawing/2014/main" id="{59534CDE-8F4E-E8EC-ED82-155FC577A1F5}"/>
                </a:ext>
              </a:extLst>
            </p:cNvPr>
            <p:cNvSpPr/>
            <p:nvPr/>
          </p:nvSpPr>
          <p:spPr bwMode="auto">
            <a:xfrm rot="16200000">
              <a:off x="6793428" y="2138261"/>
              <a:ext cx="706872" cy="1037477"/>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5">
                    <a:lumMod val="20000"/>
                    <a:lumOff val="80000"/>
                  </a:schemeClr>
                </a:gs>
                <a:gs pos="62000">
                  <a:schemeClr val="accent2"/>
                </a:gs>
              </a:gsLst>
              <a:path path="circle">
                <a:fillToRect l="50000" t="50000" r="50000" b="50000"/>
              </a:path>
              <a:tileRect/>
            </a:gradFill>
            <a:ln w="12700">
              <a:solidFill>
                <a:schemeClr val="accent5">
                  <a:lumMod val="75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rgbClr val="CDCDCF"/>
                </a:solidFill>
                <a:latin typeface="Calibri" panose="020F0502020204030204" pitchFamily="34" charset="0"/>
                <a:ea typeface="MS PGothic" pitchFamily="34" charset="-128"/>
                <a:cs typeface="Calibri" panose="020F0502020204030204" pitchFamily="34" charset="0"/>
              </a:endParaRPr>
            </a:p>
          </p:txBody>
        </p:sp>
      </p:grpSp>
      <p:sp>
        <p:nvSpPr>
          <p:cNvPr id="11" name="Oval 10">
            <a:extLst>
              <a:ext uri="{FF2B5EF4-FFF2-40B4-BE49-F238E27FC236}">
                <a16:creationId xmlns:a16="http://schemas.microsoft.com/office/drawing/2014/main" id="{00B7D0EB-EECA-BFF3-316C-614B9CE90124}"/>
              </a:ext>
            </a:extLst>
          </p:cNvPr>
          <p:cNvSpPr/>
          <p:nvPr/>
        </p:nvSpPr>
        <p:spPr bwMode="auto">
          <a:xfrm>
            <a:off x="9057809" y="5413343"/>
            <a:ext cx="259765" cy="432792"/>
          </a:xfrm>
          <a:prstGeom prst="ellipse">
            <a:avLst/>
          </a:prstGeom>
          <a:gradFill flip="none" rotWithShape="1">
            <a:gsLst>
              <a:gs pos="0">
                <a:schemeClr val="accent4">
                  <a:lumMod val="20000"/>
                  <a:lumOff val="80000"/>
                </a:schemeClr>
              </a:gs>
              <a:gs pos="76000">
                <a:schemeClr val="accent4"/>
              </a:gs>
            </a:gsLst>
            <a:path path="circle">
              <a:fillToRect l="50000" t="50000" r="50000" b="50000"/>
            </a:path>
            <a:tileRect/>
          </a:gradFill>
          <a:ln>
            <a:solidFill>
              <a:schemeClr val="bg2">
                <a:lumMod val="10000"/>
              </a:schemeClr>
            </a:solid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779B1AB1-ECEE-5239-E9EF-061B9FE1B122}"/>
              </a:ext>
            </a:extLst>
          </p:cNvPr>
          <p:cNvSpPr txBox="1"/>
          <p:nvPr/>
        </p:nvSpPr>
        <p:spPr>
          <a:xfrm>
            <a:off x="9568050" y="2004775"/>
            <a:ext cx="723403" cy="535531"/>
          </a:xfrm>
          <a:prstGeom prst="rect">
            <a:avLst/>
          </a:prstGeom>
          <a:noFill/>
        </p:spPr>
        <p:txBody>
          <a:bodyPr wrap="none" rtlCol="0">
            <a:spAutoFit/>
          </a:bodyPr>
          <a:lstStyle/>
          <a:p>
            <a:pPr algn="ctr">
              <a:lnSpc>
                <a:spcPct val="90000"/>
              </a:lnSpc>
              <a:buNone/>
            </a:pPr>
            <a:r>
              <a:rPr lang="en-US" sz="1600" b="0" dirty="0">
                <a:solidFill>
                  <a:schemeClr val="bg2">
                    <a:lumMod val="10000"/>
                  </a:schemeClr>
                </a:solidFill>
                <a:latin typeface="Calibri" panose="020F0502020204030204" pitchFamily="34" charset="0"/>
                <a:cs typeface="Calibri" panose="020F0502020204030204" pitchFamily="34" charset="0"/>
              </a:rPr>
              <a:t>Tumor</a:t>
            </a:r>
          </a:p>
          <a:p>
            <a:pPr algn="ctr">
              <a:lnSpc>
                <a:spcPct val="90000"/>
              </a:lnSpc>
              <a:buNone/>
            </a:pPr>
            <a:r>
              <a:rPr lang="en-US" sz="1600" b="0" dirty="0">
                <a:solidFill>
                  <a:schemeClr val="bg2">
                    <a:lumMod val="10000"/>
                  </a:schemeClr>
                </a:solidFill>
                <a:latin typeface="Calibri" panose="020F0502020204030204" pitchFamily="34" charset="0"/>
                <a:cs typeface="Calibri" panose="020F0502020204030204" pitchFamily="34" charset="0"/>
              </a:rPr>
              <a:t>cell</a:t>
            </a:r>
          </a:p>
        </p:txBody>
      </p:sp>
      <p:sp>
        <p:nvSpPr>
          <p:cNvPr id="13" name="TextBox 12">
            <a:extLst>
              <a:ext uri="{FF2B5EF4-FFF2-40B4-BE49-F238E27FC236}">
                <a16:creationId xmlns:a16="http://schemas.microsoft.com/office/drawing/2014/main" id="{E948392D-3376-5FB2-B7D2-AA2B82A49162}"/>
              </a:ext>
            </a:extLst>
          </p:cNvPr>
          <p:cNvSpPr txBox="1"/>
          <p:nvPr/>
        </p:nvSpPr>
        <p:spPr>
          <a:xfrm>
            <a:off x="8869606" y="5492744"/>
            <a:ext cx="633507" cy="286232"/>
          </a:xfrm>
          <a:prstGeom prst="rect">
            <a:avLst/>
          </a:prstGeom>
          <a:noFill/>
        </p:spPr>
        <p:txBody>
          <a:bodyPr wrap="none" rtlCol="0">
            <a:spAutoFit/>
          </a:bodyPr>
          <a:lstStyle/>
          <a:p>
            <a:pPr algn="ctr">
              <a:lnSpc>
                <a:spcPct val="90000"/>
              </a:lnSpc>
              <a:buNone/>
            </a:pPr>
            <a:r>
              <a:rPr lang="en-US" sz="1400" b="0" dirty="0">
                <a:solidFill>
                  <a:schemeClr val="bg2">
                    <a:lumMod val="10000"/>
                  </a:schemeClr>
                </a:solidFill>
                <a:latin typeface="Calibri" panose="020F0502020204030204" pitchFamily="34" charset="0"/>
                <a:cs typeface="Calibri" panose="020F0502020204030204" pitchFamily="34" charset="0"/>
              </a:rPr>
              <a:t>ASCL1</a:t>
            </a:r>
          </a:p>
        </p:txBody>
      </p:sp>
      <p:sp>
        <p:nvSpPr>
          <p:cNvPr id="14" name="TextBox 13">
            <a:extLst>
              <a:ext uri="{FF2B5EF4-FFF2-40B4-BE49-F238E27FC236}">
                <a16:creationId xmlns:a16="http://schemas.microsoft.com/office/drawing/2014/main" id="{4FFE15E6-0039-BA25-7F26-8E2D01641773}"/>
              </a:ext>
            </a:extLst>
          </p:cNvPr>
          <p:cNvSpPr txBox="1"/>
          <p:nvPr/>
        </p:nvSpPr>
        <p:spPr>
          <a:xfrm>
            <a:off x="8306369" y="3764604"/>
            <a:ext cx="687111" cy="313932"/>
          </a:xfrm>
          <a:prstGeom prst="rect">
            <a:avLst/>
          </a:prstGeom>
          <a:noFill/>
        </p:spPr>
        <p:txBody>
          <a:bodyPr wrap="none" rtlCol="0">
            <a:spAutoFit/>
          </a:bodyPr>
          <a:lstStyle/>
          <a:p>
            <a:pPr algn="ctr">
              <a:lnSpc>
                <a:spcPct val="90000"/>
              </a:lnSpc>
              <a:buNone/>
            </a:pPr>
            <a:r>
              <a:rPr lang="en-US" sz="1600" b="0" dirty="0">
                <a:solidFill>
                  <a:schemeClr val="bg1"/>
                </a:solidFill>
                <a:latin typeface="Calibri" panose="020F0502020204030204" pitchFamily="34" charset="0"/>
                <a:cs typeface="Calibri" panose="020F0502020204030204" pitchFamily="34" charset="0"/>
              </a:rPr>
              <a:t>Notch</a:t>
            </a:r>
          </a:p>
        </p:txBody>
      </p:sp>
      <p:sp>
        <p:nvSpPr>
          <p:cNvPr id="15" name="TextBox 14">
            <a:extLst>
              <a:ext uri="{FF2B5EF4-FFF2-40B4-BE49-F238E27FC236}">
                <a16:creationId xmlns:a16="http://schemas.microsoft.com/office/drawing/2014/main" id="{6F157BCF-A2D5-EBBA-972A-8A4C48ABD17A}"/>
              </a:ext>
            </a:extLst>
          </p:cNvPr>
          <p:cNvSpPr txBox="1"/>
          <p:nvPr/>
        </p:nvSpPr>
        <p:spPr>
          <a:xfrm>
            <a:off x="10086049" y="3317353"/>
            <a:ext cx="687111" cy="313932"/>
          </a:xfrm>
          <a:prstGeom prst="rect">
            <a:avLst/>
          </a:prstGeom>
          <a:noFill/>
        </p:spPr>
        <p:txBody>
          <a:bodyPr wrap="none" rtlCol="0">
            <a:spAutoFit/>
          </a:bodyPr>
          <a:lstStyle/>
          <a:p>
            <a:pPr algn="ctr">
              <a:lnSpc>
                <a:spcPct val="90000"/>
              </a:lnSpc>
              <a:buNone/>
            </a:pPr>
            <a:r>
              <a:rPr lang="en-US" sz="1600" b="0" dirty="0">
                <a:solidFill>
                  <a:schemeClr val="bg1"/>
                </a:solidFill>
                <a:latin typeface="Calibri" panose="020F0502020204030204" pitchFamily="34" charset="0"/>
                <a:cs typeface="Calibri" panose="020F0502020204030204" pitchFamily="34" charset="0"/>
              </a:rPr>
              <a:t>Notch</a:t>
            </a:r>
          </a:p>
        </p:txBody>
      </p:sp>
      <p:sp>
        <p:nvSpPr>
          <p:cNvPr id="16" name="TextBox 15">
            <a:extLst>
              <a:ext uri="{FF2B5EF4-FFF2-40B4-BE49-F238E27FC236}">
                <a16:creationId xmlns:a16="http://schemas.microsoft.com/office/drawing/2014/main" id="{9B1EB9FE-A21B-5481-73CB-D6CAA290E2F8}"/>
              </a:ext>
            </a:extLst>
          </p:cNvPr>
          <p:cNvSpPr txBox="1"/>
          <p:nvPr/>
        </p:nvSpPr>
        <p:spPr>
          <a:xfrm>
            <a:off x="10074080" y="4023531"/>
            <a:ext cx="588623" cy="313932"/>
          </a:xfrm>
          <a:prstGeom prst="rect">
            <a:avLst/>
          </a:prstGeom>
          <a:noFill/>
        </p:spPr>
        <p:txBody>
          <a:bodyPr wrap="none" rtlCol="0">
            <a:spAutoFit/>
          </a:bodyPr>
          <a:lstStyle/>
          <a:p>
            <a:pPr algn="ctr">
              <a:lnSpc>
                <a:spcPct val="90000"/>
              </a:lnSpc>
              <a:buNone/>
            </a:pPr>
            <a:r>
              <a:rPr lang="en-US" sz="1600" b="0" dirty="0">
                <a:solidFill>
                  <a:schemeClr val="bg1"/>
                </a:solidFill>
                <a:latin typeface="Calibri" panose="020F0502020204030204" pitchFamily="34" charset="0"/>
                <a:cs typeface="Calibri" panose="020F0502020204030204" pitchFamily="34" charset="0"/>
              </a:rPr>
              <a:t>DLL3</a:t>
            </a:r>
          </a:p>
        </p:txBody>
      </p:sp>
      <p:grpSp>
        <p:nvGrpSpPr>
          <p:cNvPr id="23" name="Group 22">
            <a:extLst>
              <a:ext uri="{FF2B5EF4-FFF2-40B4-BE49-F238E27FC236}">
                <a16:creationId xmlns:a16="http://schemas.microsoft.com/office/drawing/2014/main" id="{EF9DEEE4-1EF7-44A9-F8B2-B6F082E99035}"/>
              </a:ext>
            </a:extLst>
          </p:cNvPr>
          <p:cNvGrpSpPr/>
          <p:nvPr/>
        </p:nvGrpSpPr>
        <p:grpSpPr>
          <a:xfrm>
            <a:off x="8763328" y="4453972"/>
            <a:ext cx="283238" cy="140660"/>
            <a:chOff x="9337854" y="4508436"/>
            <a:chExt cx="229002" cy="112788"/>
          </a:xfrm>
        </p:grpSpPr>
        <p:cxnSp>
          <p:nvCxnSpPr>
            <p:cNvPr id="24" name="Straight Connector 23">
              <a:extLst>
                <a:ext uri="{FF2B5EF4-FFF2-40B4-BE49-F238E27FC236}">
                  <a16:creationId xmlns:a16="http://schemas.microsoft.com/office/drawing/2014/main" id="{E99D8B81-8E3D-BC30-89CE-AFBAFC9D3534}"/>
                </a:ext>
              </a:extLst>
            </p:cNvPr>
            <p:cNvCxnSpPr/>
            <p:nvPr/>
          </p:nvCxnSpPr>
          <p:spPr bwMode="auto">
            <a:xfrm>
              <a:off x="9337854" y="4560393"/>
              <a:ext cx="229002" cy="0"/>
            </a:xfrm>
            <a:prstGeom prst="line">
              <a:avLst/>
            </a:prstGeom>
            <a:noFill/>
            <a:ln w="28575" cap="flat" cmpd="sng" algn="ctr">
              <a:solidFill>
                <a:srgbClr val="C00000"/>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55AA06F-BA87-36DC-D71B-129A129D30FD}"/>
                </a:ext>
              </a:extLst>
            </p:cNvPr>
            <p:cNvCxnSpPr/>
            <p:nvPr/>
          </p:nvCxnSpPr>
          <p:spPr bwMode="auto">
            <a:xfrm>
              <a:off x="9342770" y="4508436"/>
              <a:ext cx="0" cy="112788"/>
            </a:xfrm>
            <a:prstGeom prst="line">
              <a:avLst/>
            </a:prstGeom>
            <a:noFill/>
            <a:ln w="28575" cap="flat" cmpd="sng" algn="ctr">
              <a:solidFill>
                <a:srgbClr val="C00000"/>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B4F4D797-53E2-AC8E-63C6-C1B37374AE7D}"/>
              </a:ext>
            </a:extLst>
          </p:cNvPr>
          <p:cNvGrpSpPr/>
          <p:nvPr/>
        </p:nvGrpSpPr>
        <p:grpSpPr>
          <a:xfrm rot="616934">
            <a:off x="9293249" y="4500668"/>
            <a:ext cx="497048" cy="140660"/>
            <a:chOff x="9339960" y="4508436"/>
            <a:chExt cx="401870" cy="112788"/>
          </a:xfrm>
        </p:grpSpPr>
        <p:cxnSp>
          <p:nvCxnSpPr>
            <p:cNvPr id="27" name="Straight Connector 26">
              <a:extLst>
                <a:ext uri="{FF2B5EF4-FFF2-40B4-BE49-F238E27FC236}">
                  <a16:creationId xmlns:a16="http://schemas.microsoft.com/office/drawing/2014/main" id="{21B70376-D159-7E99-A9A5-437C694C908D}"/>
                </a:ext>
              </a:extLst>
            </p:cNvPr>
            <p:cNvCxnSpPr>
              <a:cxnSpLocks/>
            </p:cNvCxnSpPr>
            <p:nvPr/>
          </p:nvCxnSpPr>
          <p:spPr bwMode="auto">
            <a:xfrm rot="20983066">
              <a:off x="9339960" y="4524346"/>
              <a:ext cx="401870" cy="59262"/>
            </a:xfrm>
            <a:prstGeom prst="line">
              <a:avLst/>
            </a:prstGeom>
            <a:noFill/>
            <a:ln w="28575" cap="flat" cmpd="sng" algn="ctr">
              <a:solidFill>
                <a:srgbClr val="C00000"/>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77F49C7-FA98-7DD4-71B2-84D5F8A477F2}"/>
                </a:ext>
              </a:extLst>
            </p:cNvPr>
            <p:cNvCxnSpPr/>
            <p:nvPr/>
          </p:nvCxnSpPr>
          <p:spPr bwMode="auto">
            <a:xfrm>
              <a:off x="9342770" y="4508436"/>
              <a:ext cx="0" cy="112788"/>
            </a:xfrm>
            <a:prstGeom prst="line">
              <a:avLst/>
            </a:prstGeom>
            <a:noFill/>
            <a:ln w="28575" cap="flat" cmpd="sng" algn="ctr">
              <a:solidFill>
                <a:srgbClr val="C00000"/>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F04557A0-E3C0-F5C1-4EE4-74255F113536}"/>
              </a:ext>
            </a:extLst>
          </p:cNvPr>
          <p:cNvGrpSpPr/>
          <p:nvPr/>
        </p:nvGrpSpPr>
        <p:grpSpPr>
          <a:xfrm rot="16200000">
            <a:off x="8812865" y="4944123"/>
            <a:ext cx="727472" cy="140660"/>
            <a:chOff x="9337854" y="4508436"/>
            <a:chExt cx="588172" cy="112788"/>
          </a:xfrm>
        </p:grpSpPr>
        <p:cxnSp>
          <p:nvCxnSpPr>
            <p:cNvPr id="30" name="Straight Connector 29">
              <a:extLst>
                <a:ext uri="{FF2B5EF4-FFF2-40B4-BE49-F238E27FC236}">
                  <a16:creationId xmlns:a16="http://schemas.microsoft.com/office/drawing/2014/main" id="{31C29C54-06D1-4AF1-6D1B-18C7BA3CB6C4}"/>
                </a:ext>
              </a:extLst>
            </p:cNvPr>
            <p:cNvCxnSpPr>
              <a:cxnSpLocks/>
            </p:cNvCxnSpPr>
            <p:nvPr/>
          </p:nvCxnSpPr>
          <p:spPr bwMode="auto">
            <a:xfrm rot="5400000" flipV="1">
              <a:off x="9631940" y="4266307"/>
              <a:ext cx="0" cy="588172"/>
            </a:xfrm>
            <a:prstGeom prst="line">
              <a:avLst/>
            </a:prstGeom>
            <a:noFill/>
            <a:ln w="28575" cap="flat" cmpd="sng" algn="ctr">
              <a:solidFill>
                <a:srgbClr val="C00000"/>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5FF0684-7A8C-DC08-3713-B510B407F865}"/>
                </a:ext>
              </a:extLst>
            </p:cNvPr>
            <p:cNvCxnSpPr/>
            <p:nvPr/>
          </p:nvCxnSpPr>
          <p:spPr bwMode="auto">
            <a:xfrm>
              <a:off x="9342770" y="4508436"/>
              <a:ext cx="0" cy="112788"/>
            </a:xfrm>
            <a:prstGeom prst="line">
              <a:avLst/>
            </a:prstGeom>
            <a:noFill/>
            <a:ln w="28575" cap="flat" cmpd="sng" algn="ctr">
              <a:solidFill>
                <a:srgbClr val="C00000"/>
              </a:solidFill>
              <a:prstDash val="solid"/>
              <a:round/>
              <a:headEnd type="none" w="med" len="med"/>
              <a:tailEnd type="none" w="med" len="med"/>
            </a:ln>
            <a:effectLst/>
          </p:spPr>
        </p:cxnSp>
      </p:grpSp>
      <p:sp>
        <p:nvSpPr>
          <p:cNvPr id="32" name="Freeform: Shape 31">
            <a:extLst>
              <a:ext uri="{FF2B5EF4-FFF2-40B4-BE49-F238E27FC236}">
                <a16:creationId xmlns:a16="http://schemas.microsoft.com/office/drawing/2014/main" id="{F7A3A28E-A980-E72A-EF1D-E69E9514BC44}"/>
              </a:ext>
            </a:extLst>
          </p:cNvPr>
          <p:cNvSpPr/>
          <p:nvPr/>
        </p:nvSpPr>
        <p:spPr bwMode="auto">
          <a:xfrm>
            <a:off x="9535612" y="4823320"/>
            <a:ext cx="420740" cy="809116"/>
          </a:xfrm>
          <a:custGeom>
            <a:avLst/>
            <a:gdLst>
              <a:gd name="connsiteX0" fmla="*/ 0 w 383458"/>
              <a:gd name="connsiteY0" fmla="*/ 737419 h 737419"/>
              <a:gd name="connsiteX1" fmla="*/ 383458 w 383458"/>
              <a:gd name="connsiteY1" fmla="*/ 737419 h 737419"/>
              <a:gd name="connsiteX2" fmla="*/ 383458 w 383458"/>
              <a:gd name="connsiteY2" fmla="*/ 0 h 737419"/>
            </a:gdLst>
            <a:ahLst/>
            <a:cxnLst>
              <a:cxn ang="0">
                <a:pos x="connsiteX0" y="connsiteY0"/>
              </a:cxn>
              <a:cxn ang="0">
                <a:pos x="connsiteX1" y="connsiteY1"/>
              </a:cxn>
              <a:cxn ang="0">
                <a:pos x="connsiteX2" y="connsiteY2"/>
              </a:cxn>
            </a:cxnLst>
            <a:rect l="l" t="t" r="r" b="b"/>
            <a:pathLst>
              <a:path w="383458" h="737419">
                <a:moveTo>
                  <a:pt x="0" y="737419"/>
                </a:moveTo>
                <a:lnTo>
                  <a:pt x="383458" y="737419"/>
                </a:lnTo>
                <a:lnTo>
                  <a:pt x="383458" y="0"/>
                </a:lnTo>
              </a:path>
            </a:pathLst>
          </a:custGeom>
          <a:noFill/>
          <a:ln w="28575">
            <a:solidFill>
              <a:schemeClr val="bg2">
                <a:lumMod val="10000"/>
              </a:schemeClr>
            </a:solidFill>
            <a:prstDash val="sysDot"/>
            <a:miter lim="800000"/>
            <a:headEnd/>
            <a:tailEnd type="triangle"/>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33" name="Freeform: Shape 32">
            <a:extLst>
              <a:ext uri="{FF2B5EF4-FFF2-40B4-BE49-F238E27FC236}">
                <a16:creationId xmlns:a16="http://schemas.microsoft.com/office/drawing/2014/main" id="{FC44AFF3-A895-C3AD-BE94-0EA0EDA9FDDC}"/>
              </a:ext>
            </a:extLst>
          </p:cNvPr>
          <p:cNvSpPr/>
          <p:nvPr/>
        </p:nvSpPr>
        <p:spPr bwMode="auto">
          <a:xfrm rot="10265399">
            <a:off x="9828755" y="3885780"/>
            <a:ext cx="281751" cy="867880"/>
          </a:xfrm>
          <a:custGeom>
            <a:avLst/>
            <a:gdLst>
              <a:gd name="connsiteX0" fmla="*/ 207322 w 256785"/>
              <a:gd name="connsiteY0" fmla="*/ 384 h 734264"/>
              <a:gd name="connsiteX1" fmla="*/ 248891 w 256785"/>
              <a:gd name="connsiteY1" fmla="*/ 66886 h 734264"/>
              <a:gd name="connsiteX2" fmla="*/ 253266 w 256785"/>
              <a:gd name="connsiteY2" fmla="*/ 204046 h 734264"/>
              <a:gd name="connsiteX3" fmla="*/ 209510 w 256785"/>
              <a:gd name="connsiteY3" fmla="*/ 407708 h 734264"/>
              <a:gd name="connsiteX4" fmla="*/ 141825 w 256785"/>
              <a:gd name="connsiteY4" fmla="*/ 571268 h 734264"/>
              <a:gd name="connsiteX5" fmla="*/ 140893 w 256785"/>
              <a:gd name="connsiteY5" fmla="*/ 573151 h 734264"/>
              <a:gd name="connsiteX6" fmla="*/ 152970 w 256785"/>
              <a:gd name="connsiteY6" fmla="*/ 581294 h 734264"/>
              <a:gd name="connsiteX7" fmla="*/ 179216 w 256785"/>
              <a:gd name="connsiteY7" fmla="*/ 644656 h 734264"/>
              <a:gd name="connsiteX8" fmla="*/ 89608 w 256785"/>
              <a:gd name="connsiteY8" fmla="*/ 734264 h 734264"/>
              <a:gd name="connsiteX9" fmla="*/ 0 w 256785"/>
              <a:gd name="connsiteY9" fmla="*/ 644656 h 734264"/>
              <a:gd name="connsiteX10" fmla="*/ 54729 w 256785"/>
              <a:gd name="connsiteY10" fmla="*/ 562090 h 734264"/>
              <a:gd name="connsiteX11" fmla="*/ 60222 w 256785"/>
              <a:gd name="connsiteY11" fmla="*/ 560981 h 734264"/>
              <a:gd name="connsiteX12" fmla="*/ 60602 w 256785"/>
              <a:gd name="connsiteY12" fmla="*/ 530580 h 734264"/>
              <a:gd name="connsiteX13" fmla="*/ 65114 w 256785"/>
              <a:gd name="connsiteY13" fmla="*/ 420177 h 734264"/>
              <a:gd name="connsiteX14" fmla="*/ 84804 w 256785"/>
              <a:gd name="connsiteY14" fmla="*/ 245610 h 734264"/>
              <a:gd name="connsiteX15" fmla="*/ 135124 w 256785"/>
              <a:gd name="connsiteY15" fmla="*/ 50261 h 734264"/>
              <a:gd name="connsiteX16" fmla="*/ 207322 w 256785"/>
              <a:gd name="connsiteY16" fmla="*/ 384 h 734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6785" h="734264">
                <a:moveTo>
                  <a:pt x="207322" y="384"/>
                </a:moveTo>
                <a:cubicBezTo>
                  <a:pt x="226284" y="3155"/>
                  <a:pt x="241234" y="32942"/>
                  <a:pt x="248891" y="66886"/>
                </a:cubicBezTo>
                <a:cubicBezTo>
                  <a:pt x="256548" y="100830"/>
                  <a:pt x="259830" y="147242"/>
                  <a:pt x="253266" y="204046"/>
                </a:cubicBezTo>
                <a:cubicBezTo>
                  <a:pt x="246703" y="260850"/>
                  <a:pt x="231388" y="339821"/>
                  <a:pt x="209510" y="407708"/>
                </a:cubicBezTo>
                <a:cubicBezTo>
                  <a:pt x="193102" y="458623"/>
                  <a:pt x="164386" y="523956"/>
                  <a:pt x="141825" y="571268"/>
                </a:cubicBezTo>
                <a:lnTo>
                  <a:pt x="140893" y="573151"/>
                </a:lnTo>
                <a:lnTo>
                  <a:pt x="152970" y="581294"/>
                </a:lnTo>
                <a:cubicBezTo>
                  <a:pt x="169186" y="597510"/>
                  <a:pt x="179216" y="619912"/>
                  <a:pt x="179216" y="644656"/>
                </a:cubicBezTo>
                <a:cubicBezTo>
                  <a:pt x="179216" y="694145"/>
                  <a:pt x="139097" y="734264"/>
                  <a:pt x="89608" y="734264"/>
                </a:cubicBezTo>
                <a:cubicBezTo>
                  <a:pt x="40119" y="734264"/>
                  <a:pt x="0" y="694145"/>
                  <a:pt x="0" y="644656"/>
                </a:cubicBezTo>
                <a:cubicBezTo>
                  <a:pt x="0" y="607539"/>
                  <a:pt x="22567" y="575693"/>
                  <a:pt x="54729" y="562090"/>
                </a:cubicBezTo>
                <a:lnTo>
                  <a:pt x="60222" y="560981"/>
                </a:lnTo>
                <a:lnTo>
                  <a:pt x="60602" y="530580"/>
                </a:lnTo>
                <a:cubicBezTo>
                  <a:pt x="61468" y="492567"/>
                  <a:pt x="63109" y="451696"/>
                  <a:pt x="65114" y="420177"/>
                </a:cubicBezTo>
                <a:cubicBezTo>
                  <a:pt x="69125" y="357139"/>
                  <a:pt x="73136" y="307263"/>
                  <a:pt x="84804" y="245610"/>
                </a:cubicBezTo>
                <a:cubicBezTo>
                  <a:pt x="96472" y="183957"/>
                  <a:pt x="114705" y="91132"/>
                  <a:pt x="135124" y="50261"/>
                </a:cubicBezTo>
                <a:cubicBezTo>
                  <a:pt x="155544" y="9390"/>
                  <a:pt x="188361" y="-2387"/>
                  <a:pt x="207322" y="384"/>
                </a:cubicBezTo>
                <a:close/>
              </a:path>
            </a:pathLst>
          </a:custGeom>
          <a:gradFill>
            <a:gsLst>
              <a:gs pos="0">
                <a:schemeClr val="accent3">
                  <a:lumMod val="40000"/>
                  <a:lumOff val="60000"/>
                </a:schemeClr>
              </a:gs>
              <a:gs pos="100000">
                <a:schemeClr val="accent3"/>
              </a:gs>
            </a:gsLst>
            <a:path path="circle">
              <a:fillToRect l="100000" t="100000"/>
            </a:path>
          </a:gradFill>
          <a:ln>
            <a:solidFill>
              <a:schemeClr val="bg2">
                <a:lumMod val="10000"/>
              </a:schemeClr>
            </a:solidFill>
          </a:ln>
        </p:spPr>
        <p:txBody>
          <a:bodyPr wrap="square" anchor="ctr">
            <a:noAutofit/>
          </a:bodyPr>
          <a:lstStyle/>
          <a:p>
            <a:pPr algn="ctr" eaLnBrk="1" hangingPunct="1">
              <a:defRPr/>
            </a:pPr>
            <a:endParaRPr lang="en-US" sz="1400" b="0" dirty="0">
              <a:solidFill>
                <a:schemeClr val="bg2"/>
              </a:solidFill>
              <a:latin typeface="Calibri" panose="020F0502020204030204" pitchFamily="34" charset="0"/>
              <a:cs typeface="Calibri" panose="020F0502020204030204" pitchFamily="34" charset="0"/>
            </a:endParaRPr>
          </a:p>
        </p:txBody>
      </p:sp>
      <p:sp>
        <p:nvSpPr>
          <p:cNvPr id="34" name="Freeform: Shape 33">
            <a:extLst>
              <a:ext uri="{FF2B5EF4-FFF2-40B4-BE49-F238E27FC236}">
                <a16:creationId xmlns:a16="http://schemas.microsoft.com/office/drawing/2014/main" id="{D64316EF-9FC1-A390-C2C1-F702EBA4BDCD}"/>
              </a:ext>
            </a:extLst>
          </p:cNvPr>
          <p:cNvSpPr/>
          <p:nvPr/>
        </p:nvSpPr>
        <p:spPr bwMode="auto">
          <a:xfrm rot="10253065">
            <a:off x="9043168" y="3708981"/>
            <a:ext cx="335263" cy="864552"/>
          </a:xfrm>
          <a:custGeom>
            <a:avLst/>
            <a:gdLst>
              <a:gd name="connsiteX0" fmla="*/ 261898 w 305555"/>
              <a:gd name="connsiteY0" fmla="*/ 384 h 787943"/>
              <a:gd name="connsiteX1" fmla="*/ 298587 w 305555"/>
              <a:gd name="connsiteY1" fmla="*/ 66886 h 787943"/>
              <a:gd name="connsiteX2" fmla="*/ 302449 w 305555"/>
              <a:gd name="connsiteY2" fmla="*/ 204046 h 787943"/>
              <a:gd name="connsiteX3" fmla="*/ 263829 w 305555"/>
              <a:gd name="connsiteY3" fmla="*/ 407708 h 787943"/>
              <a:gd name="connsiteX4" fmla="*/ 225208 w 305555"/>
              <a:gd name="connsiteY4" fmla="*/ 519151 h 787943"/>
              <a:gd name="connsiteX5" fmla="*/ 196051 w 305555"/>
              <a:gd name="connsiteY5" fmla="*/ 588774 h 787943"/>
              <a:gd name="connsiteX6" fmla="*/ 208637 w 305555"/>
              <a:gd name="connsiteY6" fmla="*/ 595390 h 787943"/>
              <a:gd name="connsiteX7" fmla="*/ 252585 w 305555"/>
              <a:gd name="connsiteY7" fmla="*/ 787943 h 787943"/>
              <a:gd name="connsiteX8" fmla="*/ 0 w 305555"/>
              <a:gd name="connsiteY8" fmla="*/ 740901 h 787943"/>
              <a:gd name="connsiteX9" fmla="*/ 110320 w 305555"/>
              <a:gd name="connsiteY9" fmla="*/ 577079 h 787943"/>
              <a:gd name="connsiteX10" fmla="*/ 132454 w 305555"/>
              <a:gd name="connsiteY10" fmla="*/ 574507 h 787943"/>
              <a:gd name="connsiteX11" fmla="*/ 132398 w 305555"/>
              <a:gd name="connsiteY11" fmla="*/ 530580 h 787943"/>
              <a:gd name="connsiteX12" fmla="*/ 136380 w 305555"/>
              <a:gd name="connsiteY12" fmla="*/ 420177 h 787943"/>
              <a:gd name="connsiteX13" fmla="*/ 153759 w 305555"/>
              <a:gd name="connsiteY13" fmla="*/ 245610 h 787943"/>
              <a:gd name="connsiteX14" fmla="*/ 198174 w 305555"/>
              <a:gd name="connsiteY14" fmla="*/ 50261 h 787943"/>
              <a:gd name="connsiteX15" fmla="*/ 261898 w 305555"/>
              <a:gd name="connsiteY15" fmla="*/ 384 h 78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5555" h="787943">
                <a:moveTo>
                  <a:pt x="261898" y="384"/>
                </a:moveTo>
                <a:cubicBezTo>
                  <a:pt x="278634" y="3155"/>
                  <a:pt x="291829" y="32942"/>
                  <a:pt x="298587" y="66886"/>
                </a:cubicBezTo>
                <a:cubicBezTo>
                  <a:pt x="305345" y="100830"/>
                  <a:pt x="308243" y="147242"/>
                  <a:pt x="302449" y="204046"/>
                </a:cubicBezTo>
                <a:cubicBezTo>
                  <a:pt x="296656" y="260850"/>
                  <a:pt x="283139" y="339821"/>
                  <a:pt x="263829" y="407708"/>
                </a:cubicBezTo>
                <a:cubicBezTo>
                  <a:pt x="254174" y="441651"/>
                  <a:pt x="239691" y="482003"/>
                  <a:pt x="225208" y="519151"/>
                </a:cubicBezTo>
                <a:lnTo>
                  <a:pt x="196051" y="588774"/>
                </a:lnTo>
                <a:lnTo>
                  <a:pt x="208637" y="595390"/>
                </a:lnTo>
                <a:cubicBezTo>
                  <a:pt x="248498" y="633189"/>
                  <a:pt x="267503" y="707840"/>
                  <a:pt x="252585" y="787943"/>
                </a:cubicBezTo>
                <a:cubicBezTo>
                  <a:pt x="213450" y="647258"/>
                  <a:pt x="87157" y="623737"/>
                  <a:pt x="0" y="740901"/>
                </a:cubicBezTo>
                <a:cubicBezTo>
                  <a:pt x="14919" y="660798"/>
                  <a:pt x="59524" y="597994"/>
                  <a:pt x="110320" y="577079"/>
                </a:cubicBezTo>
                <a:lnTo>
                  <a:pt x="132454" y="574507"/>
                </a:lnTo>
                <a:lnTo>
                  <a:pt x="132398" y="530580"/>
                </a:lnTo>
                <a:cubicBezTo>
                  <a:pt x="133162" y="492567"/>
                  <a:pt x="134610" y="451696"/>
                  <a:pt x="136380" y="420177"/>
                </a:cubicBezTo>
                <a:cubicBezTo>
                  <a:pt x="139920" y="357139"/>
                  <a:pt x="143461" y="307263"/>
                  <a:pt x="153759" y="245610"/>
                </a:cubicBezTo>
                <a:cubicBezTo>
                  <a:pt x="164058" y="183957"/>
                  <a:pt x="180151" y="91132"/>
                  <a:pt x="198174" y="50261"/>
                </a:cubicBezTo>
                <a:cubicBezTo>
                  <a:pt x="216197" y="9390"/>
                  <a:pt x="245162" y="-2387"/>
                  <a:pt x="261898" y="384"/>
                </a:cubicBezTo>
                <a:close/>
              </a:path>
            </a:pathLst>
          </a:custGeom>
          <a:gradFill flip="none" rotWithShape="1">
            <a:gsLst>
              <a:gs pos="0">
                <a:schemeClr val="tx1">
                  <a:lumMod val="95000"/>
                </a:schemeClr>
              </a:gs>
              <a:gs pos="53000">
                <a:schemeClr val="bg2"/>
              </a:gs>
            </a:gsLst>
            <a:path path="circle">
              <a:fillToRect l="50000" t="50000" r="50000" b="50000"/>
            </a:path>
            <a:tileRect/>
          </a:gradFill>
          <a:ln>
            <a:solidFill>
              <a:schemeClr val="bg2">
                <a:lumMod val="10000"/>
              </a:schemeClr>
            </a:solidFill>
          </a:ln>
        </p:spPr>
        <p:txBody>
          <a:bodyPr wrap="square" anchor="ctr">
            <a:noAutofit/>
          </a:bodyPr>
          <a:lstStyle/>
          <a:p>
            <a:pPr algn="ctr" eaLnBrk="1" hangingPunct="1">
              <a:defRPr/>
            </a:pPr>
            <a:endParaRPr lang="en-US" sz="1400" b="0" dirty="0">
              <a:solidFill>
                <a:schemeClr val="bg2"/>
              </a:solidFill>
              <a:latin typeface="Calibri" panose="020F0502020204030204" pitchFamily="34" charset="0"/>
              <a:cs typeface="Calibri" panose="020F0502020204030204" pitchFamily="34" charset="0"/>
            </a:endParaRPr>
          </a:p>
        </p:txBody>
      </p:sp>
      <p:sp>
        <p:nvSpPr>
          <p:cNvPr id="35" name="Freeform: Shape 34">
            <a:extLst>
              <a:ext uri="{FF2B5EF4-FFF2-40B4-BE49-F238E27FC236}">
                <a16:creationId xmlns:a16="http://schemas.microsoft.com/office/drawing/2014/main" id="{0A1E9B4D-2A6A-4D55-CFEB-84DB7B4A6A2C}"/>
              </a:ext>
            </a:extLst>
          </p:cNvPr>
          <p:cNvSpPr/>
          <p:nvPr/>
        </p:nvSpPr>
        <p:spPr bwMode="auto">
          <a:xfrm rot="20966995">
            <a:off x="9743631" y="3040754"/>
            <a:ext cx="335263" cy="864552"/>
          </a:xfrm>
          <a:custGeom>
            <a:avLst/>
            <a:gdLst>
              <a:gd name="connsiteX0" fmla="*/ 261898 w 305555"/>
              <a:gd name="connsiteY0" fmla="*/ 384 h 787943"/>
              <a:gd name="connsiteX1" fmla="*/ 298587 w 305555"/>
              <a:gd name="connsiteY1" fmla="*/ 66886 h 787943"/>
              <a:gd name="connsiteX2" fmla="*/ 302449 w 305555"/>
              <a:gd name="connsiteY2" fmla="*/ 204046 h 787943"/>
              <a:gd name="connsiteX3" fmla="*/ 263829 w 305555"/>
              <a:gd name="connsiteY3" fmla="*/ 407708 h 787943"/>
              <a:gd name="connsiteX4" fmla="*/ 225208 w 305555"/>
              <a:gd name="connsiteY4" fmla="*/ 519151 h 787943"/>
              <a:gd name="connsiteX5" fmla="*/ 196051 w 305555"/>
              <a:gd name="connsiteY5" fmla="*/ 588774 h 787943"/>
              <a:gd name="connsiteX6" fmla="*/ 208637 w 305555"/>
              <a:gd name="connsiteY6" fmla="*/ 595390 h 787943"/>
              <a:gd name="connsiteX7" fmla="*/ 252585 w 305555"/>
              <a:gd name="connsiteY7" fmla="*/ 787943 h 787943"/>
              <a:gd name="connsiteX8" fmla="*/ 0 w 305555"/>
              <a:gd name="connsiteY8" fmla="*/ 740901 h 787943"/>
              <a:gd name="connsiteX9" fmla="*/ 110320 w 305555"/>
              <a:gd name="connsiteY9" fmla="*/ 577079 h 787943"/>
              <a:gd name="connsiteX10" fmla="*/ 132454 w 305555"/>
              <a:gd name="connsiteY10" fmla="*/ 574507 h 787943"/>
              <a:gd name="connsiteX11" fmla="*/ 132398 w 305555"/>
              <a:gd name="connsiteY11" fmla="*/ 530580 h 787943"/>
              <a:gd name="connsiteX12" fmla="*/ 136380 w 305555"/>
              <a:gd name="connsiteY12" fmla="*/ 420177 h 787943"/>
              <a:gd name="connsiteX13" fmla="*/ 153759 w 305555"/>
              <a:gd name="connsiteY13" fmla="*/ 245610 h 787943"/>
              <a:gd name="connsiteX14" fmla="*/ 198174 w 305555"/>
              <a:gd name="connsiteY14" fmla="*/ 50261 h 787943"/>
              <a:gd name="connsiteX15" fmla="*/ 261898 w 305555"/>
              <a:gd name="connsiteY15" fmla="*/ 384 h 78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5555" h="787943">
                <a:moveTo>
                  <a:pt x="261898" y="384"/>
                </a:moveTo>
                <a:cubicBezTo>
                  <a:pt x="278634" y="3155"/>
                  <a:pt x="291829" y="32942"/>
                  <a:pt x="298587" y="66886"/>
                </a:cubicBezTo>
                <a:cubicBezTo>
                  <a:pt x="305345" y="100830"/>
                  <a:pt x="308243" y="147242"/>
                  <a:pt x="302449" y="204046"/>
                </a:cubicBezTo>
                <a:cubicBezTo>
                  <a:pt x="296656" y="260850"/>
                  <a:pt x="283139" y="339821"/>
                  <a:pt x="263829" y="407708"/>
                </a:cubicBezTo>
                <a:cubicBezTo>
                  <a:pt x="254174" y="441651"/>
                  <a:pt x="239691" y="482003"/>
                  <a:pt x="225208" y="519151"/>
                </a:cubicBezTo>
                <a:lnTo>
                  <a:pt x="196051" y="588774"/>
                </a:lnTo>
                <a:lnTo>
                  <a:pt x="208637" y="595390"/>
                </a:lnTo>
                <a:cubicBezTo>
                  <a:pt x="248498" y="633189"/>
                  <a:pt x="267503" y="707840"/>
                  <a:pt x="252585" y="787943"/>
                </a:cubicBezTo>
                <a:cubicBezTo>
                  <a:pt x="213450" y="647258"/>
                  <a:pt x="87157" y="623737"/>
                  <a:pt x="0" y="740901"/>
                </a:cubicBezTo>
                <a:cubicBezTo>
                  <a:pt x="14919" y="660798"/>
                  <a:pt x="59524" y="597994"/>
                  <a:pt x="110320" y="577079"/>
                </a:cubicBezTo>
                <a:lnTo>
                  <a:pt x="132454" y="574507"/>
                </a:lnTo>
                <a:lnTo>
                  <a:pt x="132398" y="530580"/>
                </a:lnTo>
                <a:cubicBezTo>
                  <a:pt x="133162" y="492567"/>
                  <a:pt x="134610" y="451696"/>
                  <a:pt x="136380" y="420177"/>
                </a:cubicBezTo>
                <a:cubicBezTo>
                  <a:pt x="139920" y="357139"/>
                  <a:pt x="143461" y="307263"/>
                  <a:pt x="153759" y="245610"/>
                </a:cubicBezTo>
                <a:cubicBezTo>
                  <a:pt x="164058" y="183957"/>
                  <a:pt x="180151" y="91132"/>
                  <a:pt x="198174" y="50261"/>
                </a:cubicBezTo>
                <a:cubicBezTo>
                  <a:pt x="216197" y="9390"/>
                  <a:pt x="245162" y="-2387"/>
                  <a:pt x="261898" y="384"/>
                </a:cubicBezTo>
                <a:close/>
              </a:path>
            </a:pathLst>
          </a:custGeom>
          <a:gradFill flip="none" rotWithShape="1">
            <a:gsLst>
              <a:gs pos="0">
                <a:schemeClr val="tx1">
                  <a:lumMod val="95000"/>
                </a:schemeClr>
              </a:gs>
              <a:gs pos="53000">
                <a:schemeClr val="bg2"/>
              </a:gs>
            </a:gsLst>
            <a:path path="circle">
              <a:fillToRect l="50000" t="50000" r="50000" b="50000"/>
            </a:path>
            <a:tileRect/>
          </a:gradFill>
          <a:ln>
            <a:solidFill>
              <a:schemeClr val="bg2">
                <a:lumMod val="10000"/>
              </a:schemeClr>
            </a:solidFill>
          </a:ln>
        </p:spPr>
        <p:txBody>
          <a:bodyPr wrap="square" anchor="ctr">
            <a:noAutofit/>
          </a:bodyPr>
          <a:lstStyle/>
          <a:p>
            <a:pPr algn="ctr" eaLnBrk="1" hangingPunct="1">
              <a:defRPr/>
            </a:pPr>
            <a:endParaRPr lang="en-US" sz="1400" b="0" dirty="0">
              <a:solidFill>
                <a:schemeClr val="bg1"/>
              </a:solidFill>
              <a:latin typeface="Calibri" panose="020F0502020204030204" pitchFamily="34" charset="0"/>
              <a:cs typeface="Calibri" panose="020F0502020204030204" pitchFamily="34" charset="0"/>
            </a:endParaRPr>
          </a:p>
        </p:txBody>
      </p:sp>
      <p:sp>
        <p:nvSpPr>
          <p:cNvPr id="36" name="Rectangle 35">
            <a:extLst>
              <a:ext uri="{FF2B5EF4-FFF2-40B4-BE49-F238E27FC236}">
                <a16:creationId xmlns:a16="http://schemas.microsoft.com/office/drawing/2014/main" id="{662E2FB8-4055-55C2-6A6B-A25E191FC4BB}"/>
              </a:ext>
            </a:extLst>
          </p:cNvPr>
          <p:cNvSpPr/>
          <p:nvPr/>
        </p:nvSpPr>
        <p:spPr bwMode="auto">
          <a:xfrm>
            <a:off x="7999094" y="4423764"/>
            <a:ext cx="184731" cy="307777"/>
          </a:xfrm>
          <a:prstGeom prst="rect">
            <a:avLst/>
          </a:prstGeom>
          <a:solidFill>
            <a:schemeClr val="tx2">
              <a:lumMod val="40000"/>
              <a:lumOff val="60000"/>
            </a:schemeClr>
          </a:solidFill>
          <a:ln>
            <a:solidFill>
              <a:schemeClr val="bg2">
                <a:lumMod val="10000"/>
              </a:schemeClr>
            </a:solid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37" name="TextBox 36">
            <a:extLst>
              <a:ext uri="{FF2B5EF4-FFF2-40B4-BE49-F238E27FC236}">
                <a16:creationId xmlns:a16="http://schemas.microsoft.com/office/drawing/2014/main" id="{23963AE5-4C71-F51E-2ED9-6B0D7294720F}"/>
              </a:ext>
            </a:extLst>
          </p:cNvPr>
          <p:cNvSpPr txBox="1"/>
          <p:nvPr/>
        </p:nvSpPr>
        <p:spPr>
          <a:xfrm>
            <a:off x="7295441" y="4352386"/>
            <a:ext cx="1441870" cy="480131"/>
          </a:xfrm>
          <a:prstGeom prst="rect">
            <a:avLst/>
          </a:prstGeom>
          <a:noFill/>
        </p:spPr>
        <p:txBody>
          <a:bodyPr wrap="none" rtlCol="0">
            <a:spAutoFit/>
          </a:bodyPr>
          <a:lstStyle/>
          <a:p>
            <a:pPr marL="347663" indent="-153988">
              <a:lnSpc>
                <a:spcPct val="90000"/>
              </a:lnSpc>
              <a:buFont typeface="Wingdings" pitchFamily="2" charset="2"/>
              <a:buChar char="§"/>
            </a:pPr>
            <a:r>
              <a:rPr lang="en-US" sz="1400" b="0" dirty="0">
                <a:solidFill>
                  <a:schemeClr val="bg2">
                    <a:lumMod val="10000"/>
                  </a:schemeClr>
                </a:solidFill>
                <a:latin typeface="Calibri" panose="020F0502020204030204" pitchFamily="34" charset="0"/>
                <a:cs typeface="Calibri" panose="020F0502020204030204" pitchFamily="34" charset="0"/>
              </a:rPr>
              <a:t>Proliferation</a:t>
            </a:r>
          </a:p>
          <a:p>
            <a:pPr marL="347663" indent="-153988">
              <a:lnSpc>
                <a:spcPct val="90000"/>
              </a:lnSpc>
              <a:buFont typeface="Wingdings" pitchFamily="2" charset="2"/>
              <a:buChar char="§"/>
            </a:pPr>
            <a:r>
              <a:rPr lang="en-US" sz="1400" b="0" dirty="0">
                <a:solidFill>
                  <a:schemeClr val="bg2">
                    <a:lumMod val="10000"/>
                  </a:schemeClr>
                </a:solidFill>
                <a:latin typeface="Calibri" panose="020F0502020204030204" pitchFamily="34" charset="0"/>
                <a:cs typeface="Calibri" panose="020F0502020204030204" pitchFamily="34" charset="0"/>
              </a:rPr>
              <a:t>Survival</a:t>
            </a:r>
          </a:p>
        </p:txBody>
      </p:sp>
      <p:sp>
        <p:nvSpPr>
          <p:cNvPr id="38" name="TextBox 37">
            <a:extLst>
              <a:ext uri="{FF2B5EF4-FFF2-40B4-BE49-F238E27FC236}">
                <a16:creationId xmlns:a16="http://schemas.microsoft.com/office/drawing/2014/main" id="{49442496-E2D2-DF95-55D5-2A5E20328F00}"/>
              </a:ext>
            </a:extLst>
          </p:cNvPr>
          <p:cNvSpPr txBox="1"/>
          <p:nvPr/>
        </p:nvSpPr>
        <p:spPr>
          <a:xfrm>
            <a:off x="7407092" y="5473694"/>
            <a:ext cx="723404" cy="535531"/>
          </a:xfrm>
          <a:prstGeom prst="rect">
            <a:avLst/>
          </a:prstGeom>
          <a:noFill/>
        </p:spPr>
        <p:txBody>
          <a:bodyPr wrap="none" rtlCol="0">
            <a:spAutoFit/>
          </a:bodyPr>
          <a:lstStyle/>
          <a:p>
            <a:pPr algn="ctr">
              <a:lnSpc>
                <a:spcPct val="90000"/>
              </a:lnSpc>
              <a:buNone/>
            </a:pPr>
            <a:r>
              <a:rPr lang="en-US" sz="1600" b="0" dirty="0">
                <a:solidFill>
                  <a:schemeClr val="bg2">
                    <a:lumMod val="10000"/>
                  </a:schemeClr>
                </a:solidFill>
                <a:latin typeface="Calibri" panose="020F0502020204030204" pitchFamily="34" charset="0"/>
                <a:cs typeface="Calibri" panose="020F0502020204030204" pitchFamily="34" charset="0"/>
              </a:rPr>
              <a:t>Tumor</a:t>
            </a:r>
          </a:p>
          <a:p>
            <a:pPr algn="ctr">
              <a:lnSpc>
                <a:spcPct val="90000"/>
              </a:lnSpc>
              <a:buNone/>
            </a:pPr>
            <a:r>
              <a:rPr lang="en-US" sz="1600" b="0" dirty="0">
                <a:solidFill>
                  <a:schemeClr val="bg2">
                    <a:lumMod val="10000"/>
                  </a:schemeClr>
                </a:solidFill>
                <a:latin typeface="Calibri" panose="020F0502020204030204" pitchFamily="34" charset="0"/>
                <a:cs typeface="Calibri" panose="020F0502020204030204" pitchFamily="34" charset="0"/>
              </a:rPr>
              <a:t>cell</a:t>
            </a:r>
          </a:p>
        </p:txBody>
      </p:sp>
    </p:spTree>
    <p:extLst>
      <p:ext uri="{BB962C8B-B14F-4D97-AF65-F5344CB8AC3E}">
        <p14:creationId xmlns:p14="http://schemas.microsoft.com/office/powerpoint/2010/main" val="2615982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AD4E0-BFDF-64F7-BD4E-62F532549D56}"/>
              </a:ext>
            </a:extLst>
          </p:cNvPr>
          <p:cNvSpPr>
            <a:spLocks noGrp="1"/>
          </p:cNvSpPr>
          <p:nvPr>
            <p:ph type="title"/>
          </p:nvPr>
        </p:nvSpPr>
        <p:spPr/>
        <p:txBody>
          <a:bodyPr/>
          <a:lstStyle/>
          <a:p>
            <a:r>
              <a:rPr lang="en-US" dirty="0"/>
              <a:t>DLL3 Expression in Neuroendocrine Neoplasms</a:t>
            </a:r>
          </a:p>
        </p:txBody>
      </p:sp>
      <p:sp>
        <p:nvSpPr>
          <p:cNvPr id="6" name="Content Placeholder 5">
            <a:extLst>
              <a:ext uri="{FF2B5EF4-FFF2-40B4-BE49-F238E27FC236}">
                <a16:creationId xmlns:a16="http://schemas.microsoft.com/office/drawing/2014/main" id="{E58C3B9A-DF36-8104-967C-E313679D30CC}"/>
              </a:ext>
            </a:extLst>
          </p:cNvPr>
          <p:cNvSpPr>
            <a:spLocks noGrp="1"/>
          </p:cNvSpPr>
          <p:nvPr>
            <p:ph sz="half" idx="1"/>
          </p:nvPr>
        </p:nvSpPr>
        <p:spPr>
          <a:xfrm>
            <a:off x="601820" y="1510730"/>
            <a:ext cx="4396127" cy="4678738"/>
          </a:xfrm>
        </p:spPr>
        <p:txBody>
          <a:bodyPr/>
          <a:lstStyle/>
          <a:p>
            <a:r>
              <a:rPr lang="en-US" sz="2400" dirty="0"/>
              <a:t>In normal tissue, DLL3 expression is absent or low and confined to the cytoplasm</a:t>
            </a:r>
          </a:p>
          <a:p>
            <a:r>
              <a:rPr lang="en-US" sz="2400" dirty="0"/>
              <a:t>DLL3 overexpression is characteristic of NEN and is commonly found on the tumor cell surface</a:t>
            </a:r>
          </a:p>
          <a:p>
            <a:r>
              <a:rPr lang="en-US" sz="2400" dirty="0"/>
              <a:t>~85% of SCLC tumors overexpress DLL3</a:t>
            </a:r>
          </a:p>
        </p:txBody>
      </p:sp>
      <p:sp>
        <p:nvSpPr>
          <p:cNvPr id="5" name="Text Box 15">
            <a:extLst>
              <a:ext uri="{FF2B5EF4-FFF2-40B4-BE49-F238E27FC236}">
                <a16:creationId xmlns:a16="http://schemas.microsoft.com/office/drawing/2014/main" id="{FCA4805E-82CB-DC3B-DFFA-76F990CD7EF0}"/>
              </a:ext>
            </a:extLst>
          </p:cNvPr>
          <p:cNvSpPr txBox="1">
            <a:spLocks noChangeArrowheads="1"/>
          </p:cNvSpPr>
          <p:nvPr/>
        </p:nvSpPr>
        <p:spPr bwMode="auto">
          <a:xfrm>
            <a:off x="464962" y="641186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Yao. Oncologist. 2022;27:940. Leonetti. Cell Oncol (Dordr). 2019;42:261. </a:t>
            </a:r>
          </a:p>
        </p:txBody>
      </p:sp>
      <p:sp>
        <p:nvSpPr>
          <p:cNvPr id="9" name="TextBox 8">
            <a:extLst>
              <a:ext uri="{FF2B5EF4-FFF2-40B4-BE49-F238E27FC236}">
                <a16:creationId xmlns:a16="http://schemas.microsoft.com/office/drawing/2014/main" id="{4D3EAFF5-F477-76D6-1C4C-9D38523D0110}"/>
              </a:ext>
            </a:extLst>
          </p:cNvPr>
          <p:cNvSpPr txBox="1"/>
          <p:nvPr/>
        </p:nvSpPr>
        <p:spPr bwMode="auto">
          <a:xfrm>
            <a:off x="638707" y="5832540"/>
            <a:ext cx="46744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i="0" dirty="0">
                <a:solidFill>
                  <a:srgbClr val="2A2A2A"/>
                </a:solidFill>
                <a:effectLst/>
                <a:latin typeface="+mj-lt"/>
              </a:rPr>
              <a:t>*Prevalence of high DLL3 expression (ie, ≥50% of DLL3-expressing cells). </a:t>
            </a:r>
            <a:br>
              <a:rPr lang="en-US" sz="1200" b="0" i="0" dirty="0">
                <a:solidFill>
                  <a:srgbClr val="2A2A2A"/>
                </a:solidFill>
                <a:effectLst/>
                <a:latin typeface="+mj-lt"/>
              </a:rPr>
            </a:br>
            <a:r>
              <a:rPr lang="en-US" sz="1200" b="0" i="0" baseline="30000" dirty="0">
                <a:solidFill>
                  <a:srgbClr val="2A2A2A"/>
                </a:solidFill>
                <a:effectLst/>
                <a:latin typeface="+mj-lt"/>
              </a:rPr>
              <a:t>†</a:t>
            </a:r>
            <a:r>
              <a:rPr lang="en-US" sz="1200" b="0" i="0" dirty="0">
                <a:solidFill>
                  <a:srgbClr val="2A2A2A"/>
                </a:solidFill>
                <a:effectLst/>
                <a:latin typeface="+mj-lt"/>
              </a:rPr>
              <a:t>Strongly positive for DLL3.</a:t>
            </a:r>
            <a:endParaRPr lang="en-US" sz="1200" dirty="0">
              <a:latin typeface="+mj-lt"/>
            </a:endParaRPr>
          </a:p>
        </p:txBody>
      </p:sp>
      <p:sp>
        <p:nvSpPr>
          <p:cNvPr id="11" name="TextBox 10">
            <a:extLst>
              <a:ext uri="{FF2B5EF4-FFF2-40B4-BE49-F238E27FC236}">
                <a16:creationId xmlns:a16="http://schemas.microsoft.com/office/drawing/2014/main" id="{2968BDE0-CF72-67C6-0146-B1E915D7C85F}"/>
              </a:ext>
            </a:extLst>
          </p:cNvPr>
          <p:cNvSpPr txBox="1"/>
          <p:nvPr/>
        </p:nvSpPr>
        <p:spPr>
          <a:xfrm>
            <a:off x="5422505" y="1266471"/>
            <a:ext cx="5927284" cy="369332"/>
          </a:xfrm>
          <a:prstGeom prst="rect">
            <a:avLst/>
          </a:prstGeom>
          <a:noFill/>
        </p:spPr>
        <p:txBody>
          <a:bodyPr wrap="square" rtlCol="0">
            <a:spAutoFit/>
          </a:bodyPr>
          <a:lstStyle/>
          <a:p>
            <a:pPr algn="ctr"/>
            <a:r>
              <a:rPr lang="en-US" dirty="0">
                <a:solidFill>
                  <a:schemeClr val="bg1"/>
                </a:solidFill>
                <a:latin typeface="Calibri" panose="020F0502020204030204" pitchFamily="34" charset="0"/>
              </a:rPr>
              <a:t>Representative Prevalence of DLL3 in NEN</a:t>
            </a:r>
          </a:p>
        </p:txBody>
      </p:sp>
      <p:sp>
        <p:nvSpPr>
          <p:cNvPr id="13" name="Rectangle 12">
            <a:extLst>
              <a:ext uri="{FF2B5EF4-FFF2-40B4-BE49-F238E27FC236}">
                <a16:creationId xmlns:a16="http://schemas.microsoft.com/office/drawing/2014/main" id="{300228AB-7522-32B2-F3F6-B6A455EB6FBF}"/>
              </a:ext>
            </a:extLst>
          </p:cNvPr>
          <p:cNvSpPr/>
          <p:nvPr/>
        </p:nvSpPr>
        <p:spPr bwMode="auto">
          <a:xfrm>
            <a:off x="5422505" y="3673762"/>
            <a:ext cx="847305" cy="18976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06FEA70D-3767-8722-D959-979AEF6D77F5}"/>
              </a:ext>
            </a:extLst>
          </p:cNvPr>
          <p:cNvSpPr/>
          <p:nvPr/>
        </p:nvSpPr>
        <p:spPr bwMode="auto">
          <a:xfrm>
            <a:off x="5422505" y="4358535"/>
            <a:ext cx="927691" cy="189759"/>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A67C1F48-F5BB-41BA-D165-DE72A8FB7271}"/>
              </a:ext>
            </a:extLst>
          </p:cNvPr>
          <p:cNvSpPr/>
          <p:nvPr/>
        </p:nvSpPr>
        <p:spPr bwMode="auto">
          <a:xfrm>
            <a:off x="5786385" y="5685505"/>
            <a:ext cx="843669" cy="189759"/>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9EF15221-587A-AC95-50F7-EFAC526655B6}"/>
              </a:ext>
            </a:extLst>
          </p:cNvPr>
          <p:cNvSpPr/>
          <p:nvPr/>
        </p:nvSpPr>
        <p:spPr bwMode="auto">
          <a:xfrm>
            <a:off x="6720294" y="5855574"/>
            <a:ext cx="916091" cy="189759"/>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845923C9-D2E9-B780-3E81-0A947DDF9461}"/>
              </a:ext>
            </a:extLst>
          </p:cNvPr>
          <p:cNvSpPr/>
          <p:nvPr/>
        </p:nvSpPr>
        <p:spPr bwMode="auto">
          <a:xfrm>
            <a:off x="7730168" y="5750646"/>
            <a:ext cx="843669" cy="189759"/>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45E2D136-1DA5-E829-2D00-51132986FD6E}"/>
              </a:ext>
            </a:extLst>
          </p:cNvPr>
          <p:cNvSpPr/>
          <p:nvPr/>
        </p:nvSpPr>
        <p:spPr bwMode="auto">
          <a:xfrm>
            <a:off x="8692033" y="4918599"/>
            <a:ext cx="903781" cy="124327"/>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2A1379D3-5F1F-5AD0-A55E-B96FB60C330E}"/>
              </a:ext>
            </a:extLst>
          </p:cNvPr>
          <p:cNvSpPr/>
          <p:nvPr/>
        </p:nvSpPr>
        <p:spPr bwMode="auto">
          <a:xfrm>
            <a:off x="8692033" y="4335312"/>
            <a:ext cx="927691" cy="124327"/>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Rectangle 19">
            <a:extLst>
              <a:ext uri="{FF2B5EF4-FFF2-40B4-BE49-F238E27FC236}">
                <a16:creationId xmlns:a16="http://schemas.microsoft.com/office/drawing/2014/main" id="{B781620D-7B1D-D436-3F12-49F59DE39DB9}"/>
              </a:ext>
            </a:extLst>
          </p:cNvPr>
          <p:cNvSpPr/>
          <p:nvPr/>
        </p:nvSpPr>
        <p:spPr bwMode="auto">
          <a:xfrm>
            <a:off x="8692033" y="3802489"/>
            <a:ext cx="927691" cy="124327"/>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Rectangle 20">
            <a:extLst>
              <a:ext uri="{FF2B5EF4-FFF2-40B4-BE49-F238E27FC236}">
                <a16:creationId xmlns:a16="http://schemas.microsoft.com/office/drawing/2014/main" id="{AD8FCBBE-85D3-3D47-F7D9-30904A2B8B28}"/>
              </a:ext>
            </a:extLst>
          </p:cNvPr>
          <p:cNvSpPr/>
          <p:nvPr/>
        </p:nvSpPr>
        <p:spPr bwMode="auto">
          <a:xfrm>
            <a:off x="8648312" y="2822691"/>
            <a:ext cx="971412" cy="110324"/>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3" name="Picture 2">
            <a:extLst>
              <a:ext uri="{FF2B5EF4-FFF2-40B4-BE49-F238E27FC236}">
                <a16:creationId xmlns:a16="http://schemas.microsoft.com/office/drawing/2014/main" id="{3F4EDDAD-0FAF-51F3-53A0-F57603C75F60}"/>
              </a:ext>
            </a:extLst>
          </p:cNvPr>
          <p:cNvPicPr>
            <a:picLocks noChangeAspect="1"/>
          </p:cNvPicPr>
          <p:nvPr/>
        </p:nvPicPr>
        <p:blipFill rotWithShape="1">
          <a:blip r:embed="rId3"/>
          <a:srcRect b="4159"/>
          <a:stretch/>
        </p:blipFill>
        <p:spPr>
          <a:xfrm>
            <a:off x="6512622" y="1625251"/>
            <a:ext cx="3556431" cy="4774083"/>
          </a:xfrm>
          <a:prstGeom prst="rect">
            <a:avLst/>
          </a:prstGeom>
        </p:spPr>
      </p:pic>
      <p:pic>
        <p:nvPicPr>
          <p:cNvPr id="7" name="Picture 6">
            <a:extLst>
              <a:ext uri="{FF2B5EF4-FFF2-40B4-BE49-F238E27FC236}">
                <a16:creationId xmlns:a16="http://schemas.microsoft.com/office/drawing/2014/main" id="{8277CA5D-3B07-854A-28C7-0710AF9C9A93}"/>
              </a:ext>
            </a:extLst>
          </p:cNvPr>
          <p:cNvPicPr>
            <a:picLocks noChangeAspect="1"/>
          </p:cNvPicPr>
          <p:nvPr/>
        </p:nvPicPr>
        <p:blipFill>
          <a:blip r:embed="rId4"/>
          <a:stretch>
            <a:fillRect/>
          </a:stretch>
        </p:blipFill>
        <p:spPr>
          <a:xfrm>
            <a:off x="8499234" y="5740533"/>
            <a:ext cx="381000" cy="304800"/>
          </a:xfrm>
          <a:prstGeom prst="rect">
            <a:avLst/>
          </a:prstGeom>
        </p:spPr>
      </p:pic>
      <p:pic>
        <p:nvPicPr>
          <p:cNvPr id="8" name="Picture 7">
            <a:extLst>
              <a:ext uri="{FF2B5EF4-FFF2-40B4-BE49-F238E27FC236}">
                <a16:creationId xmlns:a16="http://schemas.microsoft.com/office/drawing/2014/main" id="{5F745E68-163E-5F50-A0D4-F4011E796575}"/>
              </a:ext>
            </a:extLst>
          </p:cNvPr>
          <p:cNvPicPr>
            <a:picLocks noChangeAspect="1"/>
          </p:cNvPicPr>
          <p:nvPr/>
        </p:nvPicPr>
        <p:blipFill>
          <a:blip r:embed="rId5"/>
          <a:stretch>
            <a:fillRect/>
          </a:stretch>
        </p:blipFill>
        <p:spPr>
          <a:xfrm>
            <a:off x="7715165" y="5720771"/>
            <a:ext cx="330200" cy="330200"/>
          </a:xfrm>
          <a:prstGeom prst="rect">
            <a:avLst/>
          </a:prstGeom>
        </p:spPr>
      </p:pic>
      <p:cxnSp>
        <p:nvCxnSpPr>
          <p:cNvPr id="22" name="Straight Connector 21">
            <a:extLst>
              <a:ext uri="{FF2B5EF4-FFF2-40B4-BE49-F238E27FC236}">
                <a16:creationId xmlns:a16="http://schemas.microsoft.com/office/drawing/2014/main" id="{7A9F930B-BB7B-B300-8A89-A7AF7083BF4B}"/>
              </a:ext>
            </a:extLst>
          </p:cNvPr>
          <p:cNvCxnSpPr>
            <a:cxnSpLocks/>
          </p:cNvCxnSpPr>
          <p:nvPr/>
        </p:nvCxnSpPr>
        <p:spPr bwMode="auto">
          <a:xfrm flipV="1">
            <a:off x="8291188" y="2019707"/>
            <a:ext cx="1635835" cy="721894"/>
          </a:xfrm>
          <a:prstGeom prst="line">
            <a:avLst/>
          </a:prstGeom>
          <a:noFill/>
          <a:ln w="19050" cap="flat" cmpd="sng" algn="ctr">
            <a:solidFill>
              <a:schemeClr val="bg1"/>
            </a:solidFill>
            <a:prstDash val="solid"/>
            <a:round/>
            <a:headEnd type="oval" w="med" len="med"/>
            <a:tailEnd type="none" w="med" len="med"/>
          </a:ln>
          <a:effectLst/>
        </p:spPr>
      </p:cxnSp>
      <p:sp>
        <p:nvSpPr>
          <p:cNvPr id="23" name="TextBox 22">
            <a:extLst>
              <a:ext uri="{FF2B5EF4-FFF2-40B4-BE49-F238E27FC236}">
                <a16:creationId xmlns:a16="http://schemas.microsoft.com/office/drawing/2014/main" id="{ACEEE134-C1AD-4217-279B-B4508E59AC8D}"/>
              </a:ext>
            </a:extLst>
          </p:cNvPr>
          <p:cNvSpPr txBox="1"/>
          <p:nvPr/>
        </p:nvSpPr>
        <p:spPr bwMode="auto">
          <a:xfrm>
            <a:off x="9927023" y="1693112"/>
            <a:ext cx="179266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Medullary thyroid carcinoma</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80% (47%*)</a:t>
            </a:r>
          </a:p>
        </p:txBody>
      </p:sp>
      <p:cxnSp>
        <p:nvCxnSpPr>
          <p:cNvPr id="24" name="Straight Connector 23">
            <a:extLst>
              <a:ext uri="{FF2B5EF4-FFF2-40B4-BE49-F238E27FC236}">
                <a16:creationId xmlns:a16="http://schemas.microsoft.com/office/drawing/2014/main" id="{14CFEC39-8CB4-5829-0BB0-A1F8019BF00E}"/>
              </a:ext>
            </a:extLst>
          </p:cNvPr>
          <p:cNvCxnSpPr>
            <a:cxnSpLocks/>
            <a:endCxn id="26" idx="1"/>
          </p:cNvCxnSpPr>
          <p:nvPr/>
        </p:nvCxnSpPr>
        <p:spPr bwMode="auto">
          <a:xfrm flipV="1">
            <a:off x="8630976" y="3084991"/>
            <a:ext cx="1296047" cy="1269331"/>
          </a:xfrm>
          <a:prstGeom prst="line">
            <a:avLst/>
          </a:prstGeom>
          <a:noFill/>
          <a:ln w="19050" cap="flat" cmpd="sng" algn="ctr">
            <a:solidFill>
              <a:schemeClr val="bg1"/>
            </a:solidFill>
            <a:prstDash val="solid"/>
            <a:round/>
            <a:headEnd type="oval" w="med" len="med"/>
            <a:tailEnd type="none" w="med" len="med"/>
          </a:ln>
          <a:effectLst/>
        </p:spPr>
      </p:cxnSp>
      <p:sp>
        <p:nvSpPr>
          <p:cNvPr id="26" name="TextBox 25">
            <a:extLst>
              <a:ext uri="{FF2B5EF4-FFF2-40B4-BE49-F238E27FC236}">
                <a16:creationId xmlns:a16="http://schemas.microsoft.com/office/drawing/2014/main" id="{4AC89DD6-4E32-DC95-2A03-17D1412FB587}"/>
              </a:ext>
            </a:extLst>
          </p:cNvPr>
          <p:cNvSpPr txBox="1"/>
          <p:nvPr/>
        </p:nvSpPr>
        <p:spPr bwMode="auto">
          <a:xfrm>
            <a:off x="9927023" y="2823381"/>
            <a:ext cx="17926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Stomach</a:t>
            </a:r>
            <a:br>
              <a:rPr lang="en-US" sz="1400" dirty="0">
                <a:solidFill>
                  <a:schemeClr val="accent1"/>
                </a:solidFill>
                <a:latin typeface="Calibri" panose="020F0502020204030204" pitchFamily="34" charset="0"/>
              </a:rPr>
            </a:br>
            <a:r>
              <a:rPr lang="en-US" sz="1400" b="0" dirty="0">
                <a:solidFill>
                  <a:schemeClr val="bg1"/>
                </a:solidFill>
                <a:latin typeface="Calibri" panose="020F0502020204030204" pitchFamily="34" charset="0"/>
              </a:rPr>
              <a:t>29%</a:t>
            </a:r>
          </a:p>
        </p:txBody>
      </p:sp>
      <p:cxnSp>
        <p:nvCxnSpPr>
          <p:cNvPr id="27" name="Straight Connector 26">
            <a:extLst>
              <a:ext uri="{FF2B5EF4-FFF2-40B4-BE49-F238E27FC236}">
                <a16:creationId xmlns:a16="http://schemas.microsoft.com/office/drawing/2014/main" id="{2CBAE198-0988-799F-3EFB-D5FA2FE99C7D}"/>
              </a:ext>
            </a:extLst>
          </p:cNvPr>
          <p:cNvCxnSpPr>
            <a:cxnSpLocks/>
          </p:cNvCxnSpPr>
          <p:nvPr/>
        </p:nvCxnSpPr>
        <p:spPr bwMode="auto">
          <a:xfrm flipV="1">
            <a:off x="8281469" y="3996132"/>
            <a:ext cx="1645554" cy="982605"/>
          </a:xfrm>
          <a:prstGeom prst="line">
            <a:avLst/>
          </a:prstGeom>
          <a:noFill/>
          <a:ln w="19050" cap="flat" cmpd="sng" algn="ctr">
            <a:solidFill>
              <a:schemeClr val="bg1"/>
            </a:solidFill>
            <a:prstDash val="solid"/>
            <a:round/>
            <a:headEnd type="oval" w="med" len="med"/>
            <a:tailEnd type="none" w="med" len="med"/>
          </a:ln>
          <a:effectLst/>
        </p:spPr>
      </p:cxnSp>
      <p:sp>
        <p:nvSpPr>
          <p:cNvPr id="29" name="TextBox 28">
            <a:extLst>
              <a:ext uri="{FF2B5EF4-FFF2-40B4-BE49-F238E27FC236}">
                <a16:creationId xmlns:a16="http://schemas.microsoft.com/office/drawing/2014/main" id="{19E47E8E-F164-38C9-5093-5CBA98A139A3}"/>
              </a:ext>
            </a:extLst>
          </p:cNvPr>
          <p:cNvSpPr txBox="1"/>
          <p:nvPr/>
        </p:nvSpPr>
        <p:spPr bwMode="auto">
          <a:xfrm>
            <a:off x="9927023" y="3694680"/>
            <a:ext cx="17926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Small intestine</a:t>
            </a:r>
            <a:br>
              <a:rPr lang="en-US" sz="1400" dirty="0">
                <a:solidFill>
                  <a:schemeClr val="accent1"/>
                </a:solidFill>
                <a:latin typeface="Calibri" panose="020F0502020204030204" pitchFamily="34" charset="0"/>
              </a:rPr>
            </a:br>
            <a:r>
              <a:rPr lang="en-US" sz="1400" b="0" dirty="0">
                <a:solidFill>
                  <a:schemeClr val="bg1"/>
                </a:solidFill>
                <a:latin typeface="Calibri" panose="020F0502020204030204" pitchFamily="34" charset="0"/>
              </a:rPr>
              <a:t>22%</a:t>
            </a:r>
          </a:p>
        </p:txBody>
      </p:sp>
      <p:cxnSp>
        <p:nvCxnSpPr>
          <p:cNvPr id="30" name="Straight Connector 29">
            <a:extLst>
              <a:ext uri="{FF2B5EF4-FFF2-40B4-BE49-F238E27FC236}">
                <a16:creationId xmlns:a16="http://schemas.microsoft.com/office/drawing/2014/main" id="{254659E3-98B6-9507-D5BD-EFE5635C40BF}"/>
              </a:ext>
            </a:extLst>
          </p:cNvPr>
          <p:cNvCxnSpPr>
            <a:cxnSpLocks/>
          </p:cNvCxnSpPr>
          <p:nvPr/>
        </p:nvCxnSpPr>
        <p:spPr bwMode="auto">
          <a:xfrm flipH="1" flipV="1">
            <a:off x="6196667" y="4849574"/>
            <a:ext cx="2067047" cy="377815"/>
          </a:xfrm>
          <a:prstGeom prst="line">
            <a:avLst/>
          </a:prstGeom>
          <a:noFill/>
          <a:ln w="19050" cap="flat" cmpd="sng" algn="ctr">
            <a:solidFill>
              <a:schemeClr val="bg1"/>
            </a:solidFill>
            <a:prstDash val="solid"/>
            <a:round/>
            <a:headEnd type="oval" w="med" len="med"/>
            <a:tailEnd type="none" w="med" len="med"/>
          </a:ln>
          <a:effectLst/>
        </p:spPr>
      </p:cxnSp>
      <p:sp>
        <p:nvSpPr>
          <p:cNvPr id="32" name="TextBox 31">
            <a:extLst>
              <a:ext uri="{FF2B5EF4-FFF2-40B4-BE49-F238E27FC236}">
                <a16:creationId xmlns:a16="http://schemas.microsoft.com/office/drawing/2014/main" id="{90536650-CF0F-74CC-4FB6-6C0819630CAC}"/>
              </a:ext>
            </a:extLst>
          </p:cNvPr>
          <p:cNvSpPr txBox="1"/>
          <p:nvPr/>
        </p:nvSpPr>
        <p:spPr bwMode="auto">
          <a:xfrm>
            <a:off x="5403807" y="4527367"/>
            <a:ext cx="15857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Bladder</a:t>
            </a:r>
            <a:br>
              <a:rPr lang="en-US" sz="1400" dirty="0">
                <a:solidFill>
                  <a:schemeClr val="accent1"/>
                </a:solidFill>
                <a:latin typeface="Calibri" panose="020F0502020204030204" pitchFamily="34" charset="0"/>
              </a:rPr>
            </a:br>
            <a:r>
              <a:rPr lang="en-US" sz="1400" b="0" dirty="0">
                <a:solidFill>
                  <a:schemeClr val="bg1"/>
                </a:solidFill>
                <a:latin typeface="Calibri" panose="020F0502020204030204" pitchFamily="34" charset="0"/>
              </a:rPr>
              <a:t>68%</a:t>
            </a:r>
          </a:p>
        </p:txBody>
      </p:sp>
      <p:cxnSp>
        <p:nvCxnSpPr>
          <p:cNvPr id="33" name="Straight Connector 32">
            <a:extLst>
              <a:ext uri="{FF2B5EF4-FFF2-40B4-BE49-F238E27FC236}">
                <a16:creationId xmlns:a16="http://schemas.microsoft.com/office/drawing/2014/main" id="{D16A9DE1-C377-2810-0576-3A7C7D4E145B}"/>
              </a:ext>
            </a:extLst>
          </p:cNvPr>
          <p:cNvCxnSpPr>
            <a:cxnSpLocks/>
          </p:cNvCxnSpPr>
          <p:nvPr/>
        </p:nvCxnSpPr>
        <p:spPr bwMode="auto">
          <a:xfrm flipH="1" flipV="1">
            <a:off x="6580482" y="4299119"/>
            <a:ext cx="1444049" cy="335157"/>
          </a:xfrm>
          <a:prstGeom prst="line">
            <a:avLst/>
          </a:prstGeom>
          <a:noFill/>
          <a:ln w="19050" cap="flat" cmpd="sng" algn="ctr">
            <a:solidFill>
              <a:schemeClr val="bg1"/>
            </a:solidFill>
            <a:prstDash val="solid"/>
            <a:round/>
            <a:headEnd type="oval" w="med" len="med"/>
            <a:tailEnd type="none" w="med" len="med"/>
          </a:ln>
          <a:effectLst/>
        </p:spPr>
      </p:cxnSp>
      <p:sp>
        <p:nvSpPr>
          <p:cNvPr id="35" name="TextBox 34">
            <a:extLst>
              <a:ext uri="{FF2B5EF4-FFF2-40B4-BE49-F238E27FC236}">
                <a16:creationId xmlns:a16="http://schemas.microsoft.com/office/drawing/2014/main" id="{1152A605-554A-044E-B256-3B4DB668DADA}"/>
              </a:ext>
            </a:extLst>
          </p:cNvPr>
          <p:cNvSpPr txBox="1"/>
          <p:nvPr/>
        </p:nvSpPr>
        <p:spPr bwMode="auto">
          <a:xfrm>
            <a:off x="5403807" y="3736316"/>
            <a:ext cx="14618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Pancreas</a:t>
            </a:r>
            <a:br>
              <a:rPr lang="en-US" sz="1400" dirty="0">
                <a:solidFill>
                  <a:schemeClr val="accent1"/>
                </a:solidFill>
                <a:latin typeface="Calibri" panose="020F0502020204030204" pitchFamily="34" charset="0"/>
              </a:rPr>
            </a:br>
            <a:r>
              <a:rPr lang="en-US" sz="1400" b="0" dirty="0">
                <a:solidFill>
                  <a:schemeClr val="bg1"/>
                </a:solidFill>
                <a:latin typeface="Calibri" panose="020F0502020204030204" pitchFamily="34" charset="0"/>
              </a:rPr>
              <a:t>19-50% (21%</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a:t>
            </a:r>
          </a:p>
        </p:txBody>
      </p:sp>
      <p:cxnSp>
        <p:nvCxnSpPr>
          <p:cNvPr id="36" name="Straight Connector 35">
            <a:extLst>
              <a:ext uri="{FF2B5EF4-FFF2-40B4-BE49-F238E27FC236}">
                <a16:creationId xmlns:a16="http://schemas.microsoft.com/office/drawing/2014/main" id="{FD581B63-6982-9468-B493-4D323228CBE3}"/>
              </a:ext>
            </a:extLst>
          </p:cNvPr>
          <p:cNvCxnSpPr>
            <a:cxnSpLocks/>
          </p:cNvCxnSpPr>
          <p:nvPr/>
        </p:nvCxnSpPr>
        <p:spPr bwMode="auto">
          <a:xfrm flipH="1" flipV="1">
            <a:off x="7075876" y="2686237"/>
            <a:ext cx="870117" cy="756764"/>
          </a:xfrm>
          <a:prstGeom prst="line">
            <a:avLst/>
          </a:prstGeom>
          <a:noFill/>
          <a:ln w="19050" cap="flat" cmpd="sng" algn="ctr">
            <a:solidFill>
              <a:schemeClr val="bg1"/>
            </a:solidFill>
            <a:prstDash val="solid"/>
            <a:round/>
            <a:headEnd type="oval" w="med" len="med"/>
            <a:tailEnd type="none" w="med" len="med"/>
          </a:ln>
          <a:effectLst/>
        </p:spPr>
      </p:cxnSp>
      <p:sp>
        <p:nvSpPr>
          <p:cNvPr id="39" name="TextBox 38">
            <a:extLst>
              <a:ext uri="{FF2B5EF4-FFF2-40B4-BE49-F238E27FC236}">
                <a16:creationId xmlns:a16="http://schemas.microsoft.com/office/drawing/2014/main" id="{F2051461-29DC-A87C-60FA-52470543FF50}"/>
              </a:ext>
            </a:extLst>
          </p:cNvPr>
          <p:cNvSpPr txBox="1"/>
          <p:nvPr/>
        </p:nvSpPr>
        <p:spPr bwMode="auto">
          <a:xfrm>
            <a:off x="5403807" y="1692547"/>
            <a:ext cx="223640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Respiratory</a:t>
            </a:r>
            <a:br>
              <a:rPr lang="en-US" sz="1400" dirty="0">
                <a:solidFill>
                  <a:schemeClr val="accent1"/>
                </a:solidFill>
                <a:latin typeface="Calibri" panose="020F0502020204030204" pitchFamily="34" charset="0"/>
              </a:rPr>
            </a:br>
            <a:r>
              <a:rPr lang="en-US" sz="1400" b="0" dirty="0">
                <a:solidFill>
                  <a:schemeClr val="bg1"/>
                </a:solidFill>
                <a:latin typeface="Calibri" panose="020F0502020204030204" pitchFamily="34" charset="0"/>
              </a:rPr>
              <a:t>LCNEC: ~37-80% (~54%)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Typical Carcinoid: (12%*)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Atypical Carcinoid: (24%*)</a:t>
            </a:r>
          </a:p>
        </p:txBody>
      </p:sp>
      <p:sp>
        <p:nvSpPr>
          <p:cNvPr id="42" name="Right Bracket 41">
            <a:extLst>
              <a:ext uri="{FF2B5EF4-FFF2-40B4-BE49-F238E27FC236}">
                <a16:creationId xmlns:a16="http://schemas.microsoft.com/office/drawing/2014/main" id="{F7AF202F-0819-2CBD-2411-B45B68289C04}"/>
              </a:ext>
            </a:extLst>
          </p:cNvPr>
          <p:cNvSpPr/>
          <p:nvPr/>
        </p:nvSpPr>
        <p:spPr bwMode="auto">
          <a:xfrm>
            <a:off x="8931216" y="4185575"/>
            <a:ext cx="202802" cy="984576"/>
          </a:xfrm>
          <a:prstGeom prst="rightBracket">
            <a:avLst>
              <a:gd name="adj" fmla="val 0"/>
            </a:avLst>
          </a:prstGeom>
          <a:noFill/>
          <a:ln w="19050" cap="flat" cmpd="sng" algn="ctr">
            <a:solidFill>
              <a:schemeClr val="bg1"/>
            </a:solidFill>
            <a:prstDash val="solid"/>
            <a:round/>
            <a:headEnd type="none" w="med" len="med"/>
            <a:tailEnd type="none" w="med" len="med"/>
          </a:ln>
          <a:effectLst/>
        </p:spPr>
        <p:txBody>
          <a:bodyPr rtlCol="0" anchor="ctr"/>
          <a:lstStyle/>
          <a:p>
            <a:pPr algn="ctr"/>
            <a:endParaRPr lang="en-US" dirty="0"/>
          </a:p>
        </p:txBody>
      </p:sp>
      <p:cxnSp>
        <p:nvCxnSpPr>
          <p:cNvPr id="44" name="Straight Connector 43">
            <a:extLst>
              <a:ext uri="{FF2B5EF4-FFF2-40B4-BE49-F238E27FC236}">
                <a16:creationId xmlns:a16="http://schemas.microsoft.com/office/drawing/2014/main" id="{2A19B976-73E0-7B4D-3AE5-7C452F7F7668}"/>
              </a:ext>
            </a:extLst>
          </p:cNvPr>
          <p:cNvCxnSpPr>
            <a:cxnSpLocks/>
            <a:stCxn id="42" idx="2"/>
          </p:cNvCxnSpPr>
          <p:nvPr/>
        </p:nvCxnSpPr>
        <p:spPr bwMode="auto">
          <a:xfrm>
            <a:off x="9134018" y="4677863"/>
            <a:ext cx="700980" cy="7639"/>
          </a:xfrm>
          <a:prstGeom prst="line">
            <a:avLst/>
          </a:prstGeom>
          <a:noFill/>
          <a:ln w="19050" cap="flat" cmpd="sng" algn="ctr">
            <a:solidFill>
              <a:schemeClr val="bg1"/>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268349C3-82B4-4AC0-2344-CF42C07000B2}"/>
              </a:ext>
            </a:extLst>
          </p:cNvPr>
          <p:cNvSpPr txBox="1"/>
          <p:nvPr/>
        </p:nvSpPr>
        <p:spPr bwMode="auto">
          <a:xfrm>
            <a:off x="9927023" y="4390147"/>
            <a:ext cx="19640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Gastroenteropancreatic</a:t>
            </a:r>
            <a:br>
              <a:rPr lang="en-US" sz="1400" dirty="0">
                <a:solidFill>
                  <a:schemeClr val="accent1"/>
                </a:solidFill>
                <a:latin typeface="Calibri" panose="020F0502020204030204" pitchFamily="34" charset="0"/>
              </a:rPr>
            </a:br>
            <a:r>
              <a:rPr lang="en-US" sz="1400" b="0" dirty="0">
                <a:solidFill>
                  <a:schemeClr val="bg1"/>
                </a:solidFill>
                <a:latin typeface="Calibri" panose="020F0502020204030204" pitchFamily="34" charset="0"/>
              </a:rPr>
              <a:t>77%</a:t>
            </a:r>
          </a:p>
        </p:txBody>
      </p:sp>
      <p:cxnSp>
        <p:nvCxnSpPr>
          <p:cNvPr id="57" name="Straight Connector 56">
            <a:extLst>
              <a:ext uri="{FF2B5EF4-FFF2-40B4-BE49-F238E27FC236}">
                <a16:creationId xmlns:a16="http://schemas.microsoft.com/office/drawing/2014/main" id="{D0C5F77D-6CBB-EC68-7E35-96A22F39CD9E}"/>
              </a:ext>
            </a:extLst>
          </p:cNvPr>
          <p:cNvCxnSpPr>
            <a:cxnSpLocks/>
          </p:cNvCxnSpPr>
          <p:nvPr/>
        </p:nvCxnSpPr>
        <p:spPr bwMode="auto">
          <a:xfrm flipH="1" flipV="1">
            <a:off x="6767862" y="3279775"/>
            <a:ext cx="711114" cy="496087"/>
          </a:xfrm>
          <a:prstGeom prst="line">
            <a:avLst/>
          </a:prstGeom>
          <a:noFill/>
          <a:ln w="19050" cap="flat" cmpd="sng" algn="ctr">
            <a:solidFill>
              <a:schemeClr val="bg1"/>
            </a:solidFill>
            <a:prstDash val="solid"/>
            <a:round/>
            <a:headEnd type="oval" w="med" len="med"/>
            <a:tailEnd type="none" w="med" len="med"/>
          </a:ln>
          <a:effectLst/>
        </p:spPr>
      </p:cxnSp>
      <p:sp>
        <p:nvSpPr>
          <p:cNvPr id="63" name="TextBox 62">
            <a:extLst>
              <a:ext uri="{FF2B5EF4-FFF2-40B4-BE49-F238E27FC236}">
                <a16:creationId xmlns:a16="http://schemas.microsoft.com/office/drawing/2014/main" id="{4D2E800A-5DCF-344C-5F23-39FB6E2C5C8E}"/>
              </a:ext>
            </a:extLst>
          </p:cNvPr>
          <p:cNvSpPr txBox="1"/>
          <p:nvPr/>
        </p:nvSpPr>
        <p:spPr bwMode="auto">
          <a:xfrm>
            <a:off x="5403807" y="2945264"/>
            <a:ext cx="14773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Merkel cell (skin)</a:t>
            </a:r>
            <a:br>
              <a:rPr lang="en-US" sz="1400" dirty="0">
                <a:solidFill>
                  <a:schemeClr val="accent1"/>
                </a:solidFill>
                <a:latin typeface="Calibri" panose="020F0502020204030204" pitchFamily="34" charset="0"/>
              </a:rPr>
            </a:br>
            <a:r>
              <a:rPr lang="en-US" sz="1400" b="0" dirty="0">
                <a:solidFill>
                  <a:schemeClr val="bg1"/>
                </a:solidFill>
                <a:latin typeface="Calibri" panose="020F0502020204030204" pitchFamily="34" charset="0"/>
              </a:rPr>
              <a:t>~90% (52-59%)</a:t>
            </a:r>
          </a:p>
        </p:txBody>
      </p:sp>
      <p:cxnSp>
        <p:nvCxnSpPr>
          <p:cNvPr id="67" name="Straight Connector 66">
            <a:extLst>
              <a:ext uri="{FF2B5EF4-FFF2-40B4-BE49-F238E27FC236}">
                <a16:creationId xmlns:a16="http://schemas.microsoft.com/office/drawing/2014/main" id="{0A5BAE2C-DE37-A5B8-5133-AFF4B1E519AA}"/>
              </a:ext>
            </a:extLst>
          </p:cNvPr>
          <p:cNvCxnSpPr>
            <a:cxnSpLocks/>
          </p:cNvCxnSpPr>
          <p:nvPr/>
        </p:nvCxnSpPr>
        <p:spPr bwMode="auto">
          <a:xfrm flipV="1">
            <a:off x="8916862" y="5953746"/>
            <a:ext cx="1036451" cy="27584"/>
          </a:xfrm>
          <a:prstGeom prst="line">
            <a:avLst/>
          </a:prstGeom>
          <a:noFill/>
          <a:ln w="19050" cap="flat" cmpd="sng" algn="ctr">
            <a:solidFill>
              <a:schemeClr val="bg1"/>
            </a:solidFill>
            <a:prstDash val="solid"/>
            <a:round/>
            <a:headEnd type="oval" w="med" len="med"/>
            <a:tailEnd type="none" w="med" len="med"/>
          </a:ln>
          <a:effectLst/>
        </p:spPr>
      </p:cxnSp>
      <p:cxnSp>
        <p:nvCxnSpPr>
          <p:cNvPr id="69" name="Straight Connector 68">
            <a:extLst>
              <a:ext uri="{FF2B5EF4-FFF2-40B4-BE49-F238E27FC236}">
                <a16:creationId xmlns:a16="http://schemas.microsoft.com/office/drawing/2014/main" id="{E8EADC07-248F-3E23-DDD1-AB4A488DF2F2}"/>
              </a:ext>
            </a:extLst>
          </p:cNvPr>
          <p:cNvCxnSpPr>
            <a:cxnSpLocks/>
          </p:cNvCxnSpPr>
          <p:nvPr/>
        </p:nvCxnSpPr>
        <p:spPr bwMode="auto">
          <a:xfrm flipH="1">
            <a:off x="6881141" y="5981330"/>
            <a:ext cx="759074" cy="0"/>
          </a:xfrm>
          <a:prstGeom prst="line">
            <a:avLst/>
          </a:prstGeom>
          <a:noFill/>
          <a:ln w="19050" cap="flat" cmpd="sng" algn="ctr">
            <a:solidFill>
              <a:schemeClr val="bg1"/>
            </a:solidFill>
            <a:prstDash val="solid"/>
            <a:round/>
            <a:headEnd type="oval" w="med" len="med"/>
            <a:tailEnd type="none" w="med" len="med"/>
          </a:ln>
          <a:effectLst/>
        </p:spPr>
      </p:cxnSp>
      <p:sp>
        <p:nvSpPr>
          <p:cNvPr id="72" name="Oval 71">
            <a:extLst>
              <a:ext uri="{FF2B5EF4-FFF2-40B4-BE49-F238E27FC236}">
                <a16:creationId xmlns:a16="http://schemas.microsoft.com/office/drawing/2014/main" id="{034CCB52-B0FE-C15A-2950-1620C32920CF}"/>
              </a:ext>
            </a:extLst>
          </p:cNvPr>
          <p:cNvSpPr/>
          <p:nvPr/>
        </p:nvSpPr>
        <p:spPr bwMode="auto">
          <a:xfrm>
            <a:off x="8427310" y="5620679"/>
            <a:ext cx="509169" cy="509169"/>
          </a:xfrm>
          <a:prstGeom prst="ellipse">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2443A0F9-45DB-3822-CD93-D38288BA926A}"/>
              </a:ext>
            </a:extLst>
          </p:cNvPr>
          <p:cNvSpPr/>
          <p:nvPr/>
        </p:nvSpPr>
        <p:spPr bwMode="auto">
          <a:xfrm>
            <a:off x="7633209" y="5640276"/>
            <a:ext cx="509169" cy="509169"/>
          </a:xfrm>
          <a:prstGeom prst="ellipse">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TextBox 75">
            <a:extLst>
              <a:ext uri="{FF2B5EF4-FFF2-40B4-BE49-F238E27FC236}">
                <a16:creationId xmlns:a16="http://schemas.microsoft.com/office/drawing/2014/main" id="{CCC306B1-724E-EBED-F913-7EDC0E3C3BFB}"/>
              </a:ext>
            </a:extLst>
          </p:cNvPr>
          <p:cNvSpPr txBox="1"/>
          <p:nvPr/>
        </p:nvSpPr>
        <p:spPr bwMode="auto">
          <a:xfrm>
            <a:off x="9927023" y="5555684"/>
            <a:ext cx="13502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Cervix Uteri</a:t>
            </a:r>
            <a:br>
              <a:rPr lang="en-US" sz="1400" dirty="0">
                <a:solidFill>
                  <a:schemeClr val="accent1"/>
                </a:solidFill>
                <a:latin typeface="Calibri" panose="020F0502020204030204" pitchFamily="34" charset="0"/>
              </a:rPr>
            </a:br>
            <a:r>
              <a:rPr lang="en-US" sz="1400" b="0" dirty="0">
                <a:solidFill>
                  <a:schemeClr val="bg1"/>
                </a:solidFill>
                <a:latin typeface="Calibri" panose="020F0502020204030204" pitchFamily="34" charset="0"/>
              </a:rPr>
              <a:t>81% (49%*)</a:t>
            </a:r>
          </a:p>
        </p:txBody>
      </p:sp>
      <p:sp>
        <p:nvSpPr>
          <p:cNvPr id="78" name="TextBox 77">
            <a:extLst>
              <a:ext uri="{FF2B5EF4-FFF2-40B4-BE49-F238E27FC236}">
                <a16:creationId xmlns:a16="http://schemas.microsoft.com/office/drawing/2014/main" id="{859F8805-F59A-870F-439B-4065512E035F}"/>
              </a:ext>
            </a:extLst>
          </p:cNvPr>
          <p:cNvSpPr txBox="1"/>
          <p:nvPr/>
        </p:nvSpPr>
        <p:spPr bwMode="auto">
          <a:xfrm>
            <a:off x="5403807" y="5407260"/>
            <a:ext cx="152135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Prostate</a:t>
            </a:r>
            <a:br>
              <a:rPr lang="en-US" sz="1400" dirty="0">
                <a:solidFill>
                  <a:schemeClr val="accent1"/>
                </a:solidFill>
                <a:latin typeface="Calibri" panose="020F0502020204030204" pitchFamily="34" charset="0"/>
              </a:rPr>
            </a:br>
            <a:r>
              <a:rPr lang="en-US" sz="1400" b="0" dirty="0">
                <a:solidFill>
                  <a:schemeClr val="bg1"/>
                </a:solidFill>
                <a:latin typeface="Calibri" panose="020F0502020204030204" pitchFamily="34" charset="0"/>
              </a:rPr>
              <a:t>NEPC ~76%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CRPC-Adeno 13%</a:t>
            </a:r>
          </a:p>
        </p:txBody>
      </p:sp>
    </p:spTree>
    <p:extLst>
      <p:ext uri="{BB962C8B-B14F-4D97-AF65-F5344CB8AC3E}">
        <p14:creationId xmlns:p14="http://schemas.microsoft.com/office/powerpoint/2010/main" val="3757861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AD4E0-BFDF-64F7-BD4E-62F532549D56}"/>
              </a:ext>
            </a:extLst>
          </p:cNvPr>
          <p:cNvSpPr>
            <a:spLocks noGrp="1"/>
          </p:cNvSpPr>
          <p:nvPr>
            <p:ph type="title"/>
          </p:nvPr>
        </p:nvSpPr>
        <p:spPr/>
        <p:txBody>
          <a:bodyPr/>
          <a:lstStyle/>
          <a:p>
            <a:r>
              <a:rPr lang="en-US" dirty="0"/>
              <a:t>DLL3 IHC Staining by Site of Origin</a:t>
            </a:r>
          </a:p>
        </p:txBody>
      </p:sp>
      <p:sp>
        <p:nvSpPr>
          <p:cNvPr id="5" name="Text Box 15">
            <a:extLst>
              <a:ext uri="{FF2B5EF4-FFF2-40B4-BE49-F238E27FC236}">
                <a16:creationId xmlns:a16="http://schemas.microsoft.com/office/drawing/2014/main" id="{FCA4805E-82CB-DC3B-DFFA-76F990CD7EF0}"/>
              </a:ext>
            </a:extLst>
          </p:cNvPr>
          <p:cNvSpPr txBox="1">
            <a:spLocks noChangeArrowheads="1"/>
          </p:cNvSpPr>
          <p:nvPr/>
        </p:nvSpPr>
        <p:spPr bwMode="auto">
          <a:xfrm>
            <a:off x="450329" y="640144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Yao. Oncologist. 2022;27:940.</a:t>
            </a:r>
          </a:p>
        </p:txBody>
      </p:sp>
      <p:pic>
        <p:nvPicPr>
          <p:cNvPr id="3" name="New picture">
            <a:extLst>
              <a:ext uri="{FF2B5EF4-FFF2-40B4-BE49-F238E27FC236}">
                <a16:creationId xmlns:a16="http://schemas.microsoft.com/office/drawing/2014/main" id="{27F29278-0772-2679-0BDF-FEAE3F077A12}"/>
              </a:ext>
            </a:extLst>
          </p:cNvPr>
          <p:cNvPicPr/>
          <p:nvPr/>
        </p:nvPicPr>
        <p:blipFill>
          <a:blip r:embed="rId3"/>
          <a:stretch>
            <a:fillRect/>
          </a:stretch>
        </p:blipFill>
        <p:spPr>
          <a:xfrm>
            <a:off x="4318000" y="1371600"/>
            <a:ext cx="3545478" cy="4457700"/>
          </a:xfrm>
          <a:prstGeom prst="rect">
            <a:avLst/>
          </a:prstGeom>
        </p:spPr>
      </p:pic>
      <p:sp>
        <p:nvSpPr>
          <p:cNvPr id="8" name="TextBox 7">
            <a:extLst>
              <a:ext uri="{FF2B5EF4-FFF2-40B4-BE49-F238E27FC236}">
                <a16:creationId xmlns:a16="http://schemas.microsoft.com/office/drawing/2014/main" id="{217FB7E3-BA2B-76EB-2B5E-99D91D235E15}"/>
              </a:ext>
            </a:extLst>
          </p:cNvPr>
          <p:cNvSpPr txBox="1"/>
          <p:nvPr/>
        </p:nvSpPr>
        <p:spPr>
          <a:xfrm>
            <a:off x="7976362" y="3325462"/>
            <a:ext cx="1833224" cy="914400"/>
          </a:xfrm>
          <a:prstGeom prst="rect">
            <a:avLst/>
          </a:prstGeom>
          <a:noFill/>
          <a:ln w="28575">
            <a:solidFill>
              <a:schemeClr val="accent3"/>
            </a:solidFill>
          </a:ln>
        </p:spPr>
        <p:txBody>
          <a:bodyPr wrap="square" rtlCol="0">
            <a:spAutoFit/>
          </a:bodyPr>
          <a:lstStyle/>
          <a:p>
            <a:pPr algn="ctr"/>
            <a:r>
              <a:rPr lang="en-US" dirty="0">
                <a:solidFill>
                  <a:schemeClr val="bg1"/>
                </a:solidFill>
                <a:latin typeface="+mn-lt"/>
              </a:rPr>
              <a:t>SCLC</a:t>
            </a:r>
          </a:p>
          <a:p>
            <a:pPr algn="ctr"/>
            <a:r>
              <a:rPr lang="en-US" dirty="0">
                <a:solidFill>
                  <a:schemeClr val="bg1"/>
                </a:solidFill>
                <a:latin typeface="+mn-lt"/>
              </a:rPr>
              <a:t>&gt;50% positive cells</a:t>
            </a:r>
          </a:p>
        </p:txBody>
      </p:sp>
      <p:sp>
        <p:nvSpPr>
          <p:cNvPr id="11" name="TextBox 10">
            <a:extLst>
              <a:ext uri="{FF2B5EF4-FFF2-40B4-BE49-F238E27FC236}">
                <a16:creationId xmlns:a16="http://schemas.microsoft.com/office/drawing/2014/main" id="{572C6E5E-1AF9-DF8B-95BE-C87E9C7B4F71}"/>
              </a:ext>
            </a:extLst>
          </p:cNvPr>
          <p:cNvSpPr txBox="1"/>
          <p:nvPr/>
        </p:nvSpPr>
        <p:spPr>
          <a:xfrm>
            <a:off x="4318000" y="1246895"/>
            <a:ext cx="3545478" cy="307777"/>
          </a:xfrm>
          <a:prstGeom prst="rect">
            <a:avLst/>
          </a:prstGeom>
          <a:solidFill>
            <a:schemeClr val="tx1"/>
          </a:solidFill>
        </p:spPr>
        <p:txBody>
          <a:bodyPr wrap="square" rtlCol="0">
            <a:spAutoFit/>
          </a:bodyPr>
          <a:lstStyle/>
          <a:p>
            <a:pPr algn="ctr"/>
            <a:endParaRPr lang="en-US" sz="1400" dirty="0">
              <a:solidFill>
                <a:schemeClr val="bg1"/>
              </a:solidFill>
            </a:endParaRPr>
          </a:p>
        </p:txBody>
      </p:sp>
      <p:sp>
        <p:nvSpPr>
          <p:cNvPr id="12" name="TextBox 11">
            <a:extLst>
              <a:ext uri="{FF2B5EF4-FFF2-40B4-BE49-F238E27FC236}">
                <a16:creationId xmlns:a16="http://schemas.microsoft.com/office/drawing/2014/main" id="{F1496ED1-D5EA-6E87-8DE1-E3D2D0E392D4}"/>
              </a:ext>
            </a:extLst>
          </p:cNvPr>
          <p:cNvSpPr txBox="1"/>
          <p:nvPr/>
        </p:nvSpPr>
        <p:spPr>
          <a:xfrm>
            <a:off x="4318000" y="2800077"/>
            <a:ext cx="3545478" cy="307777"/>
          </a:xfrm>
          <a:prstGeom prst="rect">
            <a:avLst/>
          </a:prstGeom>
          <a:solidFill>
            <a:schemeClr val="tx1"/>
          </a:solidFill>
        </p:spPr>
        <p:txBody>
          <a:bodyPr wrap="square" rtlCol="0">
            <a:spAutoFit/>
          </a:bodyPr>
          <a:lstStyle/>
          <a:p>
            <a:pPr algn="ctr"/>
            <a:endParaRPr lang="en-US" sz="1400" dirty="0">
              <a:solidFill>
                <a:schemeClr val="bg1"/>
              </a:solidFill>
            </a:endParaRPr>
          </a:p>
        </p:txBody>
      </p:sp>
      <p:sp>
        <p:nvSpPr>
          <p:cNvPr id="13" name="TextBox 12">
            <a:extLst>
              <a:ext uri="{FF2B5EF4-FFF2-40B4-BE49-F238E27FC236}">
                <a16:creationId xmlns:a16="http://schemas.microsoft.com/office/drawing/2014/main" id="{35932BED-DE94-375D-D062-0EFC97675096}"/>
              </a:ext>
            </a:extLst>
          </p:cNvPr>
          <p:cNvSpPr txBox="1"/>
          <p:nvPr/>
        </p:nvSpPr>
        <p:spPr>
          <a:xfrm>
            <a:off x="4318000" y="4325940"/>
            <a:ext cx="3545478" cy="307777"/>
          </a:xfrm>
          <a:prstGeom prst="rect">
            <a:avLst/>
          </a:prstGeom>
          <a:solidFill>
            <a:schemeClr val="tx1"/>
          </a:solidFill>
        </p:spPr>
        <p:txBody>
          <a:bodyPr wrap="square" rtlCol="0">
            <a:spAutoFit/>
          </a:bodyPr>
          <a:lstStyle/>
          <a:p>
            <a:pPr algn="ctr"/>
            <a:endParaRPr lang="en-US" sz="1400" dirty="0">
              <a:solidFill>
                <a:schemeClr val="bg1"/>
              </a:solidFill>
            </a:endParaRPr>
          </a:p>
        </p:txBody>
      </p:sp>
      <p:sp>
        <p:nvSpPr>
          <p:cNvPr id="14" name="TextBox 13">
            <a:extLst>
              <a:ext uri="{FF2B5EF4-FFF2-40B4-BE49-F238E27FC236}">
                <a16:creationId xmlns:a16="http://schemas.microsoft.com/office/drawing/2014/main" id="{2FF1C295-FDB8-2410-104D-8DCFF54A5B89}"/>
              </a:ext>
            </a:extLst>
          </p:cNvPr>
          <p:cNvSpPr txBox="1"/>
          <p:nvPr/>
        </p:nvSpPr>
        <p:spPr>
          <a:xfrm>
            <a:off x="2479186" y="1915764"/>
            <a:ext cx="1838814" cy="523220"/>
          </a:xfrm>
          <a:prstGeom prst="rect">
            <a:avLst/>
          </a:prstGeom>
          <a:solidFill>
            <a:schemeClr val="tx1"/>
          </a:solidFill>
        </p:spPr>
        <p:txBody>
          <a:bodyPr wrap="square" rtlCol="0">
            <a:spAutoFit/>
          </a:bodyPr>
          <a:lstStyle/>
          <a:p>
            <a:pPr algn="ctr"/>
            <a:r>
              <a:rPr lang="en-US" sz="1400" b="0" dirty="0">
                <a:solidFill>
                  <a:schemeClr val="bg1"/>
                </a:solidFill>
                <a:latin typeface="+mn-lt"/>
              </a:rPr>
              <a:t>Typical carcinoid</a:t>
            </a:r>
          </a:p>
          <a:p>
            <a:pPr algn="ctr"/>
            <a:r>
              <a:rPr lang="en-US" sz="1400" b="0" dirty="0">
                <a:solidFill>
                  <a:schemeClr val="bg1"/>
                </a:solidFill>
                <a:latin typeface="+mn-lt"/>
              </a:rPr>
              <a:t>DLL3 negative</a:t>
            </a:r>
          </a:p>
        </p:txBody>
      </p:sp>
      <p:sp>
        <p:nvSpPr>
          <p:cNvPr id="15" name="TextBox 14">
            <a:extLst>
              <a:ext uri="{FF2B5EF4-FFF2-40B4-BE49-F238E27FC236}">
                <a16:creationId xmlns:a16="http://schemas.microsoft.com/office/drawing/2014/main" id="{9D20B268-5D49-AF7D-C288-E99F2F8682DB}"/>
              </a:ext>
            </a:extLst>
          </p:cNvPr>
          <p:cNvSpPr txBox="1"/>
          <p:nvPr/>
        </p:nvSpPr>
        <p:spPr>
          <a:xfrm>
            <a:off x="7973568" y="1911351"/>
            <a:ext cx="1838814" cy="523220"/>
          </a:xfrm>
          <a:prstGeom prst="rect">
            <a:avLst/>
          </a:prstGeom>
          <a:solidFill>
            <a:schemeClr val="tx1"/>
          </a:solidFill>
        </p:spPr>
        <p:txBody>
          <a:bodyPr wrap="square" rtlCol="0">
            <a:spAutoFit/>
          </a:bodyPr>
          <a:lstStyle/>
          <a:p>
            <a:pPr algn="ctr"/>
            <a:r>
              <a:rPr lang="en-US" sz="1400" b="0" dirty="0">
                <a:solidFill>
                  <a:schemeClr val="bg1"/>
                </a:solidFill>
                <a:latin typeface="+mn-lt"/>
              </a:rPr>
              <a:t>Atypical carcinoid</a:t>
            </a:r>
          </a:p>
          <a:p>
            <a:pPr algn="ctr"/>
            <a:r>
              <a:rPr lang="en-US" sz="1400" b="0" dirty="0">
                <a:solidFill>
                  <a:schemeClr val="bg1"/>
                </a:solidFill>
                <a:latin typeface="+mn-lt"/>
              </a:rPr>
              <a:t>Moderate DLL3</a:t>
            </a:r>
          </a:p>
        </p:txBody>
      </p:sp>
      <p:sp>
        <p:nvSpPr>
          <p:cNvPr id="16" name="TextBox 15">
            <a:extLst>
              <a:ext uri="{FF2B5EF4-FFF2-40B4-BE49-F238E27FC236}">
                <a16:creationId xmlns:a16="http://schemas.microsoft.com/office/drawing/2014/main" id="{4100F96D-F794-188E-C3D4-8880880DE89E}"/>
              </a:ext>
            </a:extLst>
          </p:cNvPr>
          <p:cNvSpPr txBox="1"/>
          <p:nvPr/>
        </p:nvSpPr>
        <p:spPr>
          <a:xfrm>
            <a:off x="2424141" y="3273084"/>
            <a:ext cx="1838814" cy="954107"/>
          </a:xfrm>
          <a:prstGeom prst="rect">
            <a:avLst/>
          </a:prstGeom>
          <a:solidFill>
            <a:schemeClr val="tx1"/>
          </a:solidFill>
        </p:spPr>
        <p:txBody>
          <a:bodyPr wrap="square" rtlCol="0">
            <a:spAutoFit/>
          </a:bodyPr>
          <a:lstStyle/>
          <a:p>
            <a:pPr algn="ctr"/>
            <a:r>
              <a:rPr lang="en-US" sz="1400" b="0" dirty="0">
                <a:solidFill>
                  <a:schemeClr val="bg1"/>
                </a:solidFill>
                <a:latin typeface="+mn-lt"/>
              </a:rPr>
              <a:t>Large-cell neuroendocrine carcinoma</a:t>
            </a:r>
          </a:p>
          <a:p>
            <a:pPr algn="ctr"/>
            <a:r>
              <a:rPr lang="en-US" sz="1400" b="0" dirty="0">
                <a:solidFill>
                  <a:schemeClr val="bg1"/>
                </a:solidFill>
                <a:latin typeface="+mn-lt"/>
              </a:rPr>
              <a:t>Strong diffuse DLL3</a:t>
            </a:r>
          </a:p>
        </p:txBody>
      </p:sp>
      <p:sp>
        <p:nvSpPr>
          <p:cNvPr id="17" name="TextBox 16">
            <a:extLst>
              <a:ext uri="{FF2B5EF4-FFF2-40B4-BE49-F238E27FC236}">
                <a16:creationId xmlns:a16="http://schemas.microsoft.com/office/drawing/2014/main" id="{4E1E5C8A-2513-99C5-C405-7433153D9808}"/>
              </a:ext>
            </a:extLst>
          </p:cNvPr>
          <p:cNvSpPr txBox="1"/>
          <p:nvPr/>
        </p:nvSpPr>
        <p:spPr>
          <a:xfrm>
            <a:off x="2451664" y="4872113"/>
            <a:ext cx="1838814" cy="954107"/>
          </a:xfrm>
          <a:prstGeom prst="rect">
            <a:avLst/>
          </a:prstGeom>
          <a:solidFill>
            <a:schemeClr val="tx1"/>
          </a:solidFill>
        </p:spPr>
        <p:txBody>
          <a:bodyPr wrap="square" rtlCol="0">
            <a:spAutoFit/>
          </a:bodyPr>
          <a:lstStyle/>
          <a:p>
            <a:pPr algn="ctr"/>
            <a:r>
              <a:rPr lang="en-US" sz="1400" b="0" dirty="0">
                <a:solidFill>
                  <a:schemeClr val="bg1"/>
                </a:solidFill>
                <a:latin typeface="+mn-lt"/>
              </a:rPr>
              <a:t>Adenocarcinoma with neuroendocrine component </a:t>
            </a:r>
          </a:p>
          <a:p>
            <a:pPr algn="ctr"/>
            <a:r>
              <a:rPr lang="en-US" sz="1400" b="0" dirty="0">
                <a:solidFill>
                  <a:schemeClr val="bg1"/>
                </a:solidFill>
                <a:latin typeface="+mn-lt"/>
              </a:rPr>
              <a:t>80% positive cells</a:t>
            </a:r>
          </a:p>
        </p:txBody>
      </p:sp>
      <p:sp>
        <p:nvSpPr>
          <p:cNvPr id="18" name="TextBox 17">
            <a:extLst>
              <a:ext uri="{FF2B5EF4-FFF2-40B4-BE49-F238E27FC236}">
                <a16:creationId xmlns:a16="http://schemas.microsoft.com/office/drawing/2014/main" id="{EC0745CA-3338-6C5C-4C10-BAC76C2CAF46}"/>
              </a:ext>
            </a:extLst>
          </p:cNvPr>
          <p:cNvSpPr txBox="1"/>
          <p:nvPr/>
        </p:nvSpPr>
        <p:spPr>
          <a:xfrm>
            <a:off x="7973568" y="4872112"/>
            <a:ext cx="1838814" cy="738664"/>
          </a:xfrm>
          <a:prstGeom prst="rect">
            <a:avLst/>
          </a:prstGeom>
          <a:solidFill>
            <a:schemeClr val="tx1"/>
          </a:solidFill>
        </p:spPr>
        <p:txBody>
          <a:bodyPr wrap="square" rtlCol="0">
            <a:spAutoFit/>
          </a:bodyPr>
          <a:lstStyle/>
          <a:p>
            <a:pPr algn="ctr"/>
            <a:r>
              <a:rPr lang="en-US" sz="1400" b="0" dirty="0">
                <a:solidFill>
                  <a:schemeClr val="bg1"/>
                </a:solidFill>
                <a:latin typeface="+mn-lt"/>
              </a:rPr>
              <a:t>Neuroendocrine prostate cancer</a:t>
            </a:r>
          </a:p>
          <a:p>
            <a:pPr algn="ctr"/>
            <a:r>
              <a:rPr lang="en-US" sz="1400" b="0" dirty="0">
                <a:solidFill>
                  <a:schemeClr val="bg1"/>
                </a:solidFill>
                <a:latin typeface="+mn-lt"/>
              </a:rPr>
              <a:t>90% positive cells</a:t>
            </a:r>
          </a:p>
        </p:txBody>
      </p:sp>
    </p:spTree>
    <p:extLst>
      <p:ext uri="{BB962C8B-B14F-4D97-AF65-F5344CB8AC3E}">
        <p14:creationId xmlns:p14="http://schemas.microsoft.com/office/powerpoint/2010/main" val="1301538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7" name="Picture 4">
            <a:extLst>
              <a:ext uri="{FF2B5EF4-FFF2-40B4-BE49-F238E27FC236}">
                <a16:creationId xmlns:a16="http://schemas.microsoft.com/office/drawing/2014/main" id="{B5D1CD7E-0D8C-4CCF-8050-89F8EB2C7338}"/>
              </a:ext>
            </a:extLst>
          </p:cNvPr>
          <p:cNvPicPr>
            <a:picLocks noChangeAspect="1"/>
          </p:cNvPicPr>
          <p:nvPr/>
        </p:nvPicPr>
        <p:blipFill rotWithShape="1">
          <a:blip r:embed="rId3">
            <a:extLst>
              <a:ext uri="{28A0092B-C50C-407E-A947-70E740481C1C}">
                <a14:useLocalDpi xmlns:a14="http://schemas.microsoft.com/office/drawing/2010/main" val="0"/>
              </a:ext>
            </a:extLst>
          </a:blip>
          <a:srcRect l="66058"/>
          <a:stretch/>
        </p:blipFill>
        <p:spPr bwMode="auto">
          <a:xfrm>
            <a:off x="5480674" y="4015603"/>
            <a:ext cx="2450345" cy="2260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dirty="0"/>
              <a:t>Elevated Expression of DLL3 in SCLC and LCNEC</a:t>
            </a:r>
          </a:p>
        </p:txBody>
      </p:sp>
      <p:sp>
        <p:nvSpPr>
          <p:cNvPr id="6" name="Text Box 11">
            <a:extLst>
              <a:ext uri="{FF2B5EF4-FFF2-40B4-BE49-F238E27FC236}">
                <a16:creationId xmlns:a16="http://schemas.microsoft.com/office/drawing/2014/main" id="{584B7F2A-F6F7-D14E-A188-C9031B9377AC}"/>
              </a:ext>
            </a:extLst>
          </p:cNvPr>
          <p:cNvSpPr txBox="1">
            <a:spLocks noChangeArrowheads="1"/>
          </p:cNvSpPr>
          <p:nvPr/>
        </p:nvSpPr>
        <p:spPr bwMode="auto">
          <a:xfrm>
            <a:off x="450069" y="639332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da"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Saunders. Sci Transl Med. 2015;7:</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302ra136</a:t>
            </a:r>
            <a:r>
              <a:rPr kumimoji="0" lang="da"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pic>
        <p:nvPicPr>
          <p:cNvPr id="44" name="Picture 4">
            <a:extLst>
              <a:ext uri="{FF2B5EF4-FFF2-40B4-BE49-F238E27FC236}">
                <a16:creationId xmlns:a16="http://schemas.microsoft.com/office/drawing/2014/main" id="{F9144938-BFF0-504C-92A6-211458AB480E}"/>
              </a:ext>
            </a:extLst>
          </p:cNvPr>
          <p:cNvPicPr>
            <a:picLocks noChangeAspect="1"/>
          </p:cNvPicPr>
          <p:nvPr/>
        </p:nvPicPr>
        <p:blipFill rotWithShape="1">
          <a:blip r:embed="rId3">
            <a:extLst>
              <a:ext uri="{28A0092B-C50C-407E-A947-70E740481C1C}">
                <a14:useLocalDpi xmlns:a14="http://schemas.microsoft.com/office/drawing/2010/main" val="0"/>
              </a:ext>
            </a:extLst>
          </a:blip>
          <a:srcRect r="66058"/>
          <a:stretch/>
        </p:blipFill>
        <p:spPr bwMode="auto">
          <a:xfrm>
            <a:off x="5249739" y="1992518"/>
            <a:ext cx="2352622" cy="217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3" name="TextBox 232">
            <a:extLst>
              <a:ext uri="{FF2B5EF4-FFF2-40B4-BE49-F238E27FC236}">
                <a16:creationId xmlns:a16="http://schemas.microsoft.com/office/drawing/2014/main" id="{DDD1AAF7-E707-4EC4-B07A-FEDA696A7DB8}"/>
              </a:ext>
            </a:extLst>
          </p:cNvPr>
          <p:cNvSpPr txBox="1"/>
          <p:nvPr/>
        </p:nvSpPr>
        <p:spPr>
          <a:xfrm>
            <a:off x="5961659" y="1495656"/>
            <a:ext cx="5305893" cy="40011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DLL3 Surface Expression by IHC</a:t>
            </a:r>
          </a:p>
        </p:txBody>
      </p:sp>
      <p:sp>
        <p:nvSpPr>
          <p:cNvPr id="456" name="TextBox 455">
            <a:extLst>
              <a:ext uri="{FF2B5EF4-FFF2-40B4-BE49-F238E27FC236}">
                <a16:creationId xmlns:a16="http://schemas.microsoft.com/office/drawing/2014/main" id="{01A7F38E-70CD-4443-B967-048573FFA2A1}"/>
              </a:ext>
            </a:extLst>
          </p:cNvPr>
          <p:cNvSpPr txBox="1"/>
          <p:nvPr/>
        </p:nvSpPr>
        <p:spPr>
          <a:xfrm>
            <a:off x="941042" y="1495656"/>
            <a:ext cx="4220374" cy="40011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DLL3 mRNA Expression by qPCR</a:t>
            </a:r>
          </a:p>
        </p:txBody>
      </p:sp>
      <p:sp>
        <p:nvSpPr>
          <p:cNvPr id="13" name="TextBox 12">
            <a:extLst>
              <a:ext uri="{FF2B5EF4-FFF2-40B4-BE49-F238E27FC236}">
                <a16:creationId xmlns:a16="http://schemas.microsoft.com/office/drawing/2014/main" id="{F6C8ED45-1173-4E8D-AAF5-5441335B3B22}"/>
              </a:ext>
            </a:extLst>
          </p:cNvPr>
          <p:cNvSpPr txBox="1"/>
          <p:nvPr/>
        </p:nvSpPr>
        <p:spPr>
          <a:xfrm>
            <a:off x="8243235" y="4478282"/>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 name="TextBox 13">
            <a:extLst>
              <a:ext uri="{FF2B5EF4-FFF2-40B4-BE49-F238E27FC236}">
                <a16:creationId xmlns:a16="http://schemas.microsoft.com/office/drawing/2014/main" id="{2E3A3135-5F8E-44DA-AB87-785D58FA2EA5}"/>
              </a:ext>
            </a:extLst>
          </p:cNvPr>
          <p:cNvSpPr txBox="1"/>
          <p:nvPr/>
        </p:nvSpPr>
        <p:spPr>
          <a:xfrm>
            <a:off x="8243235" y="4085658"/>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5" name="TextBox 14">
            <a:extLst>
              <a:ext uri="{FF2B5EF4-FFF2-40B4-BE49-F238E27FC236}">
                <a16:creationId xmlns:a16="http://schemas.microsoft.com/office/drawing/2014/main" id="{88B2BB78-ADCA-4B8A-B945-A9E0AC6CD22E}"/>
              </a:ext>
            </a:extLst>
          </p:cNvPr>
          <p:cNvSpPr txBox="1"/>
          <p:nvPr/>
        </p:nvSpPr>
        <p:spPr>
          <a:xfrm>
            <a:off x="8243235" y="3693034"/>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6" name="TextBox 15">
            <a:extLst>
              <a:ext uri="{FF2B5EF4-FFF2-40B4-BE49-F238E27FC236}">
                <a16:creationId xmlns:a16="http://schemas.microsoft.com/office/drawing/2014/main" id="{1965CA80-334C-4FF1-8CDA-70B2BADC903E}"/>
              </a:ext>
            </a:extLst>
          </p:cNvPr>
          <p:cNvSpPr txBox="1"/>
          <p:nvPr/>
        </p:nvSpPr>
        <p:spPr>
          <a:xfrm>
            <a:off x="8243235" y="3300408"/>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cxnSp>
        <p:nvCxnSpPr>
          <p:cNvPr id="17" name="Straight Connector 16">
            <a:extLst>
              <a:ext uri="{FF2B5EF4-FFF2-40B4-BE49-F238E27FC236}">
                <a16:creationId xmlns:a16="http://schemas.microsoft.com/office/drawing/2014/main" id="{A3067365-9E08-4EEC-9F18-E3D80F935C25}"/>
              </a:ext>
            </a:extLst>
          </p:cNvPr>
          <p:cNvCxnSpPr/>
          <p:nvPr/>
        </p:nvCxnSpPr>
        <p:spPr bwMode="auto">
          <a:xfrm flipH="1">
            <a:off x="8980229" y="2314803"/>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2DDFB01-6BAD-4A44-8D8D-4D572D7471FF}"/>
              </a:ext>
            </a:extLst>
          </p:cNvPr>
          <p:cNvCxnSpPr/>
          <p:nvPr/>
        </p:nvCxnSpPr>
        <p:spPr bwMode="auto">
          <a:xfrm flipH="1">
            <a:off x="8980229" y="2706330"/>
            <a:ext cx="85543" cy="0"/>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5A31373D-319E-490B-9190-7F09960DE4B5}"/>
              </a:ext>
            </a:extLst>
          </p:cNvPr>
          <p:cNvSpPr txBox="1"/>
          <p:nvPr/>
        </p:nvSpPr>
        <p:spPr>
          <a:xfrm>
            <a:off x="8243235" y="2907786"/>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sp>
        <p:nvSpPr>
          <p:cNvPr id="20" name="TextBox 19">
            <a:extLst>
              <a:ext uri="{FF2B5EF4-FFF2-40B4-BE49-F238E27FC236}">
                <a16:creationId xmlns:a16="http://schemas.microsoft.com/office/drawing/2014/main" id="{D767470E-3732-41EC-8D3B-128369FA5294}"/>
              </a:ext>
            </a:extLst>
          </p:cNvPr>
          <p:cNvSpPr txBox="1"/>
          <p:nvPr/>
        </p:nvSpPr>
        <p:spPr>
          <a:xfrm>
            <a:off x="8236654" y="2122538"/>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300</a:t>
            </a:r>
          </a:p>
        </p:txBody>
      </p:sp>
      <p:sp>
        <p:nvSpPr>
          <p:cNvPr id="21" name="TextBox 20">
            <a:extLst>
              <a:ext uri="{FF2B5EF4-FFF2-40B4-BE49-F238E27FC236}">
                <a16:creationId xmlns:a16="http://schemas.microsoft.com/office/drawing/2014/main" id="{9D998549-D286-4312-BD05-090D8F2E5687}"/>
              </a:ext>
            </a:extLst>
          </p:cNvPr>
          <p:cNvSpPr txBox="1"/>
          <p:nvPr/>
        </p:nvSpPr>
        <p:spPr>
          <a:xfrm>
            <a:off x="8243235" y="2515162"/>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250</a:t>
            </a:r>
          </a:p>
        </p:txBody>
      </p:sp>
      <p:sp>
        <p:nvSpPr>
          <p:cNvPr id="22" name="Rectangle 21">
            <a:extLst>
              <a:ext uri="{FF2B5EF4-FFF2-40B4-BE49-F238E27FC236}">
                <a16:creationId xmlns:a16="http://schemas.microsoft.com/office/drawing/2014/main" id="{7A125818-7C47-4418-B3B7-E3185684DA7A}"/>
              </a:ext>
            </a:extLst>
          </p:cNvPr>
          <p:cNvSpPr/>
          <p:nvPr/>
        </p:nvSpPr>
        <p:spPr bwMode="auto">
          <a:xfrm rot="2723161">
            <a:off x="10806461" y="3282975"/>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56500EBF-27CF-4C3C-BD7E-1742D63138B8}"/>
              </a:ext>
            </a:extLst>
          </p:cNvPr>
          <p:cNvSpPr/>
          <p:nvPr/>
        </p:nvSpPr>
        <p:spPr bwMode="auto">
          <a:xfrm rot="2723161">
            <a:off x="10727797" y="3280634"/>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4" name="Isosceles Triangle 23">
            <a:extLst>
              <a:ext uri="{FF2B5EF4-FFF2-40B4-BE49-F238E27FC236}">
                <a16:creationId xmlns:a16="http://schemas.microsoft.com/office/drawing/2014/main" id="{E6D67120-30BC-4347-B058-29E36CE3401C}"/>
              </a:ext>
            </a:extLst>
          </p:cNvPr>
          <p:cNvSpPr/>
          <p:nvPr/>
        </p:nvSpPr>
        <p:spPr bwMode="auto">
          <a:xfrm>
            <a:off x="10356693" y="3305267"/>
            <a:ext cx="110680" cy="95414"/>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5" name="Isosceles Triangle 24">
            <a:extLst>
              <a:ext uri="{FF2B5EF4-FFF2-40B4-BE49-F238E27FC236}">
                <a16:creationId xmlns:a16="http://schemas.microsoft.com/office/drawing/2014/main" id="{8A3BEC53-2F09-46B1-B7AB-B2CFEF9B8531}"/>
              </a:ext>
            </a:extLst>
          </p:cNvPr>
          <p:cNvSpPr/>
          <p:nvPr/>
        </p:nvSpPr>
        <p:spPr bwMode="auto">
          <a:xfrm>
            <a:off x="10466183" y="3308427"/>
            <a:ext cx="110680" cy="95414"/>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6" name="Isosceles Triangle 25">
            <a:extLst>
              <a:ext uri="{FF2B5EF4-FFF2-40B4-BE49-F238E27FC236}">
                <a16:creationId xmlns:a16="http://schemas.microsoft.com/office/drawing/2014/main" id="{F11D7E07-2656-4E80-9997-A94718DC1608}"/>
              </a:ext>
            </a:extLst>
          </p:cNvPr>
          <p:cNvSpPr/>
          <p:nvPr/>
        </p:nvSpPr>
        <p:spPr bwMode="auto">
          <a:xfrm>
            <a:off x="10441049" y="3199430"/>
            <a:ext cx="110680" cy="95414"/>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7" name="Isosceles Triangle 26">
            <a:extLst>
              <a:ext uri="{FF2B5EF4-FFF2-40B4-BE49-F238E27FC236}">
                <a16:creationId xmlns:a16="http://schemas.microsoft.com/office/drawing/2014/main" id="{9DB211E2-BADC-4B5A-A02A-566FFB78D4E4}"/>
              </a:ext>
            </a:extLst>
          </p:cNvPr>
          <p:cNvSpPr/>
          <p:nvPr/>
        </p:nvSpPr>
        <p:spPr bwMode="auto">
          <a:xfrm>
            <a:off x="10381826" y="3203996"/>
            <a:ext cx="110680" cy="95414"/>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cxnSp>
        <p:nvCxnSpPr>
          <p:cNvPr id="28" name="Straight Connector 27">
            <a:extLst>
              <a:ext uri="{FF2B5EF4-FFF2-40B4-BE49-F238E27FC236}">
                <a16:creationId xmlns:a16="http://schemas.microsoft.com/office/drawing/2014/main" id="{50939DF8-05EC-43E3-9A1A-4AF3279CFC72}"/>
              </a:ext>
            </a:extLst>
          </p:cNvPr>
          <p:cNvCxnSpPr/>
          <p:nvPr/>
        </p:nvCxnSpPr>
        <p:spPr bwMode="auto">
          <a:xfrm>
            <a:off x="9046030" y="4663963"/>
            <a:ext cx="245444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0AD8239-1E0A-420D-ACCE-085FB5FAC980}"/>
              </a:ext>
            </a:extLst>
          </p:cNvPr>
          <p:cNvCxnSpPr/>
          <p:nvPr/>
        </p:nvCxnSpPr>
        <p:spPr bwMode="auto">
          <a:xfrm flipV="1">
            <a:off x="9065770" y="2295057"/>
            <a:ext cx="0" cy="2400486"/>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02395E7-4E7F-4265-9A1E-CA4CE6D22303}"/>
              </a:ext>
            </a:extLst>
          </p:cNvPr>
          <p:cNvCxnSpPr/>
          <p:nvPr/>
        </p:nvCxnSpPr>
        <p:spPr bwMode="auto">
          <a:xfrm flipH="1">
            <a:off x="8980229" y="3097857"/>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0D97C97-C490-4257-91D0-B90B79A9E7E4}"/>
              </a:ext>
            </a:extLst>
          </p:cNvPr>
          <p:cNvCxnSpPr/>
          <p:nvPr/>
        </p:nvCxnSpPr>
        <p:spPr bwMode="auto">
          <a:xfrm flipH="1">
            <a:off x="8980229" y="3489384"/>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24B3B7B-2114-403B-BA22-3EF592D31727}"/>
              </a:ext>
            </a:extLst>
          </p:cNvPr>
          <p:cNvCxnSpPr/>
          <p:nvPr/>
        </p:nvCxnSpPr>
        <p:spPr bwMode="auto">
          <a:xfrm flipH="1">
            <a:off x="8980229" y="3880910"/>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20041B7-6389-4757-AD1B-35B2E020E155}"/>
              </a:ext>
            </a:extLst>
          </p:cNvPr>
          <p:cNvCxnSpPr/>
          <p:nvPr/>
        </p:nvCxnSpPr>
        <p:spPr bwMode="auto">
          <a:xfrm flipH="1">
            <a:off x="8980229" y="4272437"/>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A2EB3FD-AFE3-4C98-B896-3D619F1595F9}"/>
              </a:ext>
            </a:extLst>
          </p:cNvPr>
          <p:cNvCxnSpPr/>
          <p:nvPr/>
        </p:nvCxnSpPr>
        <p:spPr bwMode="auto">
          <a:xfrm flipH="1">
            <a:off x="8980229" y="4663963"/>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D008E6C-C10C-41F6-AC41-024D3BF4F16D}"/>
              </a:ext>
            </a:extLst>
          </p:cNvPr>
          <p:cNvCxnSpPr>
            <a:cxnSpLocks/>
          </p:cNvCxnSpPr>
          <p:nvPr/>
        </p:nvCxnSpPr>
        <p:spPr bwMode="auto">
          <a:xfrm rot="16200000" flipH="1">
            <a:off x="9197377" y="4704543"/>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764BA17-2E74-4CCA-B2A2-71C2AC4B9396}"/>
              </a:ext>
            </a:extLst>
          </p:cNvPr>
          <p:cNvCxnSpPr>
            <a:cxnSpLocks/>
          </p:cNvCxnSpPr>
          <p:nvPr/>
        </p:nvCxnSpPr>
        <p:spPr bwMode="auto">
          <a:xfrm rot="16200000" flipH="1">
            <a:off x="9605354" y="4704543"/>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3692F00-2EA2-4BE3-B032-60FA3B6E2E13}"/>
              </a:ext>
            </a:extLst>
          </p:cNvPr>
          <p:cNvCxnSpPr>
            <a:cxnSpLocks/>
          </p:cNvCxnSpPr>
          <p:nvPr/>
        </p:nvCxnSpPr>
        <p:spPr bwMode="auto">
          <a:xfrm rot="16200000" flipH="1">
            <a:off x="10013332" y="4704543"/>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E8B7A8E-DE55-4466-B451-00A6D0F978A4}"/>
              </a:ext>
            </a:extLst>
          </p:cNvPr>
          <p:cNvCxnSpPr>
            <a:cxnSpLocks/>
          </p:cNvCxnSpPr>
          <p:nvPr/>
        </p:nvCxnSpPr>
        <p:spPr bwMode="auto">
          <a:xfrm rot="16200000" flipH="1">
            <a:off x="10421309" y="4704544"/>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9E4419F-EB69-45D1-9E57-BAA090DB21A5}"/>
              </a:ext>
            </a:extLst>
          </p:cNvPr>
          <p:cNvCxnSpPr>
            <a:cxnSpLocks/>
          </p:cNvCxnSpPr>
          <p:nvPr/>
        </p:nvCxnSpPr>
        <p:spPr bwMode="auto">
          <a:xfrm rot="16200000" flipH="1">
            <a:off x="10829286" y="4704544"/>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6F8851A-4F54-4724-AB34-C1917CA8C2B2}"/>
              </a:ext>
            </a:extLst>
          </p:cNvPr>
          <p:cNvCxnSpPr>
            <a:cxnSpLocks/>
          </p:cNvCxnSpPr>
          <p:nvPr/>
        </p:nvCxnSpPr>
        <p:spPr bwMode="auto">
          <a:xfrm rot="16200000" flipH="1">
            <a:off x="11237263" y="4704544"/>
            <a:ext cx="85543" cy="0"/>
          </a:xfrm>
          <a:prstGeom prst="line">
            <a:avLst/>
          </a:prstGeom>
          <a:noFill/>
          <a:ln w="28575" cap="flat" cmpd="sng" algn="ctr">
            <a:solidFill>
              <a:schemeClr val="bg1"/>
            </a:solidFill>
            <a:prstDash val="solid"/>
            <a:round/>
            <a:headEnd type="none" w="med" len="med"/>
            <a:tailEnd type="none" w="med" len="med"/>
          </a:ln>
          <a:effectLst/>
        </p:spPr>
      </p:cxnSp>
      <p:sp>
        <p:nvSpPr>
          <p:cNvPr id="41" name="Rectangle 40">
            <a:extLst>
              <a:ext uri="{FF2B5EF4-FFF2-40B4-BE49-F238E27FC236}">
                <a16:creationId xmlns:a16="http://schemas.microsoft.com/office/drawing/2014/main" id="{91BBEC0D-9026-42A7-A33D-7874E1BBC4D3}"/>
              </a:ext>
            </a:extLst>
          </p:cNvPr>
          <p:cNvSpPr/>
          <p:nvPr/>
        </p:nvSpPr>
        <p:spPr bwMode="auto">
          <a:xfrm rot="2723161">
            <a:off x="10833919" y="4613392"/>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31852B7C-341A-42B3-BB8D-070206C799ED}"/>
              </a:ext>
            </a:extLst>
          </p:cNvPr>
          <p:cNvSpPr/>
          <p:nvPr/>
        </p:nvSpPr>
        <p:spPr bwMode="auto">
          <a:xfrm rot="2723161">
            <a:off x="10772642" y="4615931"/>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E7AB5BF0-15D8-4184-B0AA-44CDC7F6973A}"/>
              </a:ext>
            </a:extLst>
          </p:cNvPr>
          <p:cNvSpPr/>
          <p:nvPr/>
        </p:nvSpPr>
        <p:spPr bwMode="auto">
          <a:xfrm rot="2723161">
            <a:off x="10840089" y="3928058"/>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459F992A-14D9-48BC-9B7F-149EEF37B663}"/>
              </a:ext>
            </a:extLst>
          </p:cNvPr>
          <p:cNvSpPr/>
          <p:nvPr/>
        </p:nvSpPr>
        <p:spPr bwMode="auto">
          <a:xfrm rot="2723161">
            <a:off x="10891806" y="3932838"/>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B0011A42-3556-48B4-B476-308CA56E26A1}"/>
              </a:ext>
            </a:extLst>
          </p:cNvPr>
          <p:cNvSpPr/>
          <p:nvPr/>
        </p:nvSpPr>
        <p:spPr bwMode="auto">
          <a:xfrm rot="2723161">
            <a:off x="10890071" y="2897692"/>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B1266894-497C-4749-BC95-CDC36413D9E7}"/>
              </a:ext>
            </a:extLst>
          </p:cNvPr>
          <p:cNvSpPr/>
          <p:nvPr/>
        </p:nvSpPr>
        <p:spPr bwMode="auto">
          <a:xfrm rot="2723161">
            <a:off x="10744989" y="2898124"/>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98599CEB-305C-44F9-8432-984D5419F1A0}"/>
              </a:ext>
            </a:extLst>
          </p:cNvPr>
          <p:cNvSpPr/>
          <p:nvPr/>
        </p:nvSpPr>
        <p:spPr bwMode="auto">
          <a:xfrm rot="2723161">
            <a:off x="10879193" y="2635958"/>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732633EE-3B92-40BD-9E92-7347C4B9F92E}"/>
              </a:ext>
            </a:extLst>
          </p:cNvPr>
          <p:cNvSpPr/>
          <p:nvPr/>
        </p:nvSpPr>
        <p:spPr bwMode="auto">
          <a:xfrm rot="2723161">
            <a:off x="10818600" y="4080292"/>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grpSp>
        <p:nvGrpSpPr>
          <p:cNvPr id="50" name="Group 49">
            <a:extLst>
              <a:ext uri="{FF2B5EF4-FFF2-40B4-BE49-F238E27FC236}">
                <a16:creationId xmlns:a16="http://schemas.microsoft.com/office/drawing/2014/main" id="{99E5FF01-5740-415D-B031-EDC4AB3148BF}"/>
              </a:ext>
            </a:extLst>
          </p:cNvPr>
          <p:cNvGrpSpPr/>
          <p:nvPr/>
        </p:nvGrpSpPr>
        <p:grpSpPr>
          <a:xfrm>
            <a:off x="10709099" y="2254364"/>
            <a:ext cx="313314" cy="2438747"/>
            <a:chOff x="5724287" y="3565398"/>
            <a:chExt cx="226762" cy="1765052"/>
          </a:xfrm>
          <a:solidFill>
            <a:schemeClr val="accent5"/>
          </a:solidFill>
        </p:grpSpPr>
        <p:sp>
          <p:nvSpPr>
            <p:cNvPr id="51" name="Rectangle 50">
              <a:extLst>
                <a:ext uri="{FF2B5EF4-FFF2-40B4-BE49-F238E27FC236}">
                  <a16:creationId xmlns:a16="http://schemas.microsoft.com/office/drawing/2014/main" id="{7F556892-4BCF-400A-8472-E14D75850833}"/>
                </a:ext>
              </a:extLst>
            </p:cNvPr>
            <p:cNvSpPr/>
            <p:nvPr/>
          </p:nvSpPr>
          <p:spPr bwMode="auto">
            <a:xfrm rot="2723161">
              <a:off x="5783816" y="3567779"/>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04FB794D-D3A3-448B-88DB-8355BCBBDD60}"/>
                </a:ext>
              </a:extLst>
            </p:cNvPr>
            <p:cNvSpPr/>
            <p:nvPr/>
          </p:nvSpPr>
          <p:spPr bwMode="auto">
            <a:xfrm rot="2723161">
              <a:off x="5836205" y="3570161"/>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FB40750B-3F26-4A1B-A4C4-B431D79BCD51}"/>
                </a:ext>
              </a:extLst>
            </p:cNvPr>
            <p:cNvSpPr/>
            <p:nvPr/>
          </p:nvSpPr>
          <p:spPr bwMode="auto">
            <a:xfrm rot="2723161">
              <a:off x="5869543" y="3567779"/>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F248FD6A-E94B-4668-B797-D431A0546273}"/>
                </a:ext>
              </a:extLst>
            </p:cNvPr>
            <p:cNvSpPr/>
            <p:nvPr/>
          </p:nvSpPr>
          <p:spPr bwMode="auto">
            <a:xfrm rot="2723161">
              <a:off x="5781437" y="3655886"/>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BC9DA747-8E89-4948-98F9-BF1AD75E0E57}"/>
                </a:ext>
              </a:extLst>
            </p:cNvPr>
            <p:cNvSpPr/>
            <p:nvPr/>
          </p:nvSpPr>
          <p:spPr bwMode="auto">
            <a:xfrm rot="2723161">
              <a:off x="5812392" y="3653504"/>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A6683FB3-D3B5-4A65-9C77-2445C0442113}"/>
                </a:ext>
              </a:extLst>
            </p:cNvPr>
            <p:cNvSpPr/>
            <p:nvPr/>
          </p:nvSpPr>
          <p:spPr bwMode="auto">
            <a:xfrm rot="2723161">
              <a:off x="5855254" y="3653504"/>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8556160D-FDF6-4F28-A0AA-D86C2460FDBE}"/>
                </a:ext>
              </a:extLst>
            </p:cNvPr>
            <p:cNvSpPr/>
            <p:nvPr/>
          </p:nvSpPr>
          <p:spPr bwMode="auto">
            <a:xfrm rot="2723161">
              <a:off x="5738574" y="3734466"/>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D0F6C683-0200-443D-BCBE-BDE7A3EA7BD7}"/>
                </a:ext>
              </a:extLst>
            </p:cNvPr>
            <p:cNvSpPr/>
            <p:nvPr/>
          </p:nvSpPr>
          <p:spPr bwMode="auto">
            <a:xfrm rot="2723161">
              <a:off x="5786199" y="3736847"/>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F7701E79-CF6A-43D1-950B-E85C55759D3E}"/>
                </a:ext>
              </a:extLst>
            </p:cNvPr>
            <p:cNvSpPr/>
            <p:nvPr/>
          </p:nvSpPr>
          <p:spPr bwMode="auto">
            <a:xfrm rot="2723161">
              <a:off x="5829061" y="3732085"/>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9BCF27DA-0CF1-482D-93CE-9533CFAA2C5A}"/>
                </a:ext>
              </a:extLst>
            </p:cNvPr>
            <p:cNvSpPr/>
            <p:nvPr/>
          </p:nvSpPr>
          <p:spPr bwMode="auto">
            <a:xfrm rot="2723161">
              <a:off x="5881449" y="3734466"/>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B24A9BE8-0640-4969-9AF3-8009A78F70C3}"/>
                </a:ext>
              </a:extLst>
            </p:cNvPr>
            <p:cNvSpPr/>
            <p:nvPr/>
          </p:nvSpPr>
          <p:spPr bwMode="auto">
            <a:xfrm rot="2723161">
              <a:off x="5790961" y="3829715"/>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9F80A346-652E-4A7C-ADD9-98374EE21CA2}"/>
                </a:ext>
              </a:extLst>
            </p:cNvPr>
            <p:cNvSpPr/>
            <p:nvPr/>
          </p:nvSpPr>
          <p:spPr bwMode="auto">
            <a:xfrm rot="2723161">
              <a:off x="5845731" y="3813049"/>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29E7FCC0-CF60-4836-BEF4-A3D18DDDF7F6}"/>
                </a:ext>
              </a:extLst>
            </p:cNvPr>
            <p:cNvSpPr/>
            <p:nvPr/>
          </p:nvSpPr>
          <p:spPr bwMode="auto">
            <a:xfrm rot="2723161">
              <a:off x="5824301" y="3791616"/>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grpSp>
          <p:nvGrpSpPr>
            <p:cNvPr id="64" name="Group 63">
              <a:extLst>
                <a:ext uri="{FF2B5EF4-FFF2-40B4-BE49-F238E27FC236}">
                  <a16:creationId xmlns:a16="http://schemas.microsoft.com/office/drawing/2014/main" id="{1ACA243C-181D-4868-BA37-6756740BFB37}"/>
                </a:ext>
              </a:extLst>
            </p:cNvPr>
            <p:cNvGrpSpPr/>
            <p:nvPr/>
          </p:nvGrpSpPr>
          <p:grpSpPr>
            <a:xfrm>
              <a:off x="5724287" y="3971074"/>
              <a:ext cx="226762" cy="1359376"/>
              <a:chOff x="3256290" y="3829028"/>
              <a:chExt cx="226762" cy="1359376"/>
            </a:xfrm>
            <a:grpFill/>
          </p:grpSpPr>
          <p:sp>
            <p:nvSpPr>
              <p:cNvPr id="67" name="Rectangle 66">
                <a:extLst>
                  <a:ext uri="{FF2B5EF4-FFF2-40B4-BE49-F238E27FC236}">
                    <a16:creationId xmlns:a16="http://schemas.microsoft.com/office/drawing/2014/main" id="{AF080A76-BF3A-46D0-9E89-A8B9FA709702}"/>
                  </a:ext>
                </a:extLst>
              </p:cNvPr>
              <p:cNvSpPr/>
              <p:nvPr/>
            </p:nvSpPr>
            <p:spPr bwMode="auto">
              <a:xfrm rot="2723161">
                <a:off x="3313438" y="3863881"/>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602ADC37-CA78-4C18-B64A-99A6233A6368}"/>
                  </a:ext>
                </a:extLst>
              </p:cNvPr>
              <p:cNvSpPr/>
              <p:nvPr/>
            </p:nvSpPr>
            <p:spPr bwMode="auto">
              <a:xfrm rot="2723161">
                <a:off x="3261055" y="3913887"/>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71112CD1-3A2E-4567-97C7-A2324B0C78DE}"/>
                  </a:ext>
                </a:extLst>
              </p:cNvPr>
              <p:cNvSpPr/>
              <p:nvPr/>
            </p:nvSpPr>
            <p:spPr bwMode="auto">
              <a:xfrm rot="2723161">
                <a:off x="3268195" y="3968656"/>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461E8BD3-C2AF-4F9D-B763-02003006E366}"/>
                  </a:ext>
                </a:extLst>
              </p:cNvPr>
              <p:cNvSpPr/>
              <p:nvPr/>
            </p:nvSpPr>
            <p:spPr bwMode="auto">
              <a:xfrm rot="2723161">
                <a:off x="3342014" y="3909124"/>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B2841A92-EC1C-417A-BA8A-18043F377003}"/>
                  </a:ext>
                </a:extLst>
              </p:cNvPr>
              <p:cNvSpPr/>
              <p:nvPr/>
            </p:nvSpPr>
            <p:spPr bwMode="auto">
              <a:xfrm rot="2723161">
                <a:off x="3344396" y="3963893"/>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6C25C83A-845C-437F-896D-A6FF706EE081}"/>
                  </a:ext>
                </a:extLst>
              </p:cNvPr>
              <p:cNvSpPr/>
              <p:nvPr/>
            </p:nvSpPr>
            <p:spPr bwMode="auto">
              <a:xfrm rot="2723161">
                <a:off x="3425357" y="3921029"/>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48972921-2F93-4950-8ACA-B69D1C10FC06}"/>
                  </a:ext>
                </a:extLst>
              </p:cNvPr>
              <p:cNvSpPr/>
              <p:nvPr/>
            </p:nvSpPr>
            <p:spPr bwMode="auto">
              <a:xfrm rot="2723161">
                <a:off x="3420596" y="3978181"/>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AA5A37DB-4A08-4E0E-B22F-3495791EB019}"/>
                  </a:ext>
                </a:extLst>
              </p:cNvPr>
              <p:cNvSpPr/>
              <p:nvPr/>
            </p:nvSpPr>
            <p:spPr bwMode="auto">
              <a:xfrm rot="2723161">
                <a:off x="3311059" y="4028187"/>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79DF3FCB-82A5-4513-B30D-6A89BB0A2806}"/>
                  </a:ext>
                </a:extLst>
              </p:cNvPr>
              <p:cNvSpPr/>
              <p:nvPr/>
            </p:nvSpPr>
            <p:spPr bwMode="auto">
              <a:xfrm rot="2723161">
                <a:off x="3344396" y="4030568"/>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48087511-C539-49A9-BF23-7B4E88AD5589}"/>
                  </a:ext>
                </a:extLst>
              </p:cNvPr>
              <p:cNvSpPr/>
              <p:nvPr/>
            </p:nvSpPr>
            <p:spPr bwMode="auto">
              <a:xfrm rot="2723161">
                <a:off x="3375352" y="4032950"/>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09D96F4E-825F-4985-942B-EAB5085C8532}"/>
                  </a:ext>
                </a:extLst>
              </p:cNvPr>
              <p:cNvSpPr/>
              <p:nvPr/>
            </p:nvSpPr>
            <p:spPr bwMode="auto">
              <a:xfrm rot="2723161">
                <a:off x="3427739" y="4082957"/>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78" name="Rectangle 77">
                <a:extLst>
                  <a:ext uri="{FF2B5EF4-FFF2-40B4-BE49-F238E27FC236}">
                    <a16:creationId xmlns:a16="http://schemas.microsoft.com/office/drawing/2014/main" id="{1F7B0239-72A7-49F0-A3C8-41D047ECFB1D}"/>
                  </a:ext>
                </a:extLst>
              </p:cNvPr>
              <p:cNvSpPr/>
              <p:nvPr/>
            </p:nvSpPr>
            <p:spPr bwMode="auto">
              <a:xfrm rot="2723161">
                <a:off x="3256290" y="4078195"/>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79" name="Rectangle 78">
                <a:extLst>
                  <a:ext uri="{FF2B5EF4-FFF2-40B4-BE49-F238E27FC236}">
                    <a16:creationId xmlns:a16="http://schemas.microsoft.com/office/drawing/2014/main" id="{EF041989-3533-4DE2-A586-21EB950D181D}"/>
                  </a:ext>
                </a:extLst>
              </p:cNvPr>
              <p:cNvSpPr/>
              <p:nvPr/>
            </p:nvSpPr>
            <p:spPr bwMode="auto">
              <a:xfrm rot="2723161">
                <a:off x="3299153" y="4082958"/>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2248298E-9920-44CD-BBE7-6D2568685CA5}"/>
                  </a:ext>
                </a:extLst>
              </p:cNvPr>
              <p:cNvSpPr/>
              <p:nvPr/>
            </p:nvSpPr>
            <p:spPr bwMode="auto">
              <a:xfrm rot="2723161">
                <a:off x="3377734" y="4078196"/>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CA950CAE-D6EB-4916-88B4-7715D7AC789C}"/>
                  </a:ext>
                </a:extLst>
              </p:cNvPr>
              <p:cNvSpPr/>
              <p:nvPr/>
            </p:nvSpPr>
            <p:spPr bwMode="auto">
              <a:xfrm rot="2723161">
                <a:off x="3343207" y="4124425"/>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7F42DC28-0536-4031-A112-DED1065CABD7}"/>
                  </a:ext>
                </a:extLst>
              </p:cNvPr>
              <p:cNvSpPr/>
              <p:nvPr/>
            </p:nvSpPr>
            <p:spPr bwMode="auto">
              <a:xfrm rot="2723161">
                <a:off x="3330108" y="4137724"/>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6B9C7835-0A83-4ACF-80DD-6CF0B70C6921}"/>
                  </a:ext>
                </a:extLst>
              </p:cNvPr>
              <p:cNvSpPr/>
              <p:nvPr/>
            </p:nvSpPr>
            <p:spPr bwMode="auto">
              <a:xfrm rot="2723161">
                <a:off x="3303915" y="4168682"/>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6C53E45F-6B5B-4072-ACD3-389D1A17874D}"/>
                  </a:ext>
                </a:extLst>
              </p:cNvPr>
              <p:cNvSpPr/>
              <p:nvPr/>
            </p:nvSpPr>
            <p:spPr bwMode="auto">
              <a:xfrm rot="2723161">
                <a:off x="3265815" y="4240119"/>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5441AFBE-87D1-4CC7-A4BF-71181049514A}"/>
                  </a:ext>
                </a:extLst>
              </p:cNvPr>
              <p:cNvSpPr/>
              <p:nvPr/>
            </p:nvSpPr>
            <p:spPr bwMode="auto">
              <a:xfrm rot="2723161">
                <a:off x="3342013" y="4242501"/>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BEA5E3D8-6062-4697-BC7D-60A6C53FD200}"/>
                  </a:ext>
                </a:extLst>
              </p:cNvPr>
              <p:cNvSpPr/>
              <p:nvPr/>
            </p:nvSpPr>
            <p:spPr bwMode="auto">
              <a:xfrm rot="2723161">
                <a:off x="3418214" y="4190113"/>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244DAFB0-8757-4AF9-AC9D-B435C8932F9D}"/>
                  </a:ext>
                </a:extLst>
              </p:cNvPr>
              <p:cNvSpPr/>
              <p:nvPr/>
            </p:nvSpPr>
            <p:spPr bwMode="auto">
              <a:xfrm rot="2723161">
                <a:off x="3420594" y="4244880"/>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88" name="Rectangle 87">
                <a:extLst>
                  <a:ext uri="{FF2B5EF4-FFF2-40B4-BE49-F238E27FC236}">
                    <a16:creationId xmlns:a16="http://schemas.microsoft.com/office/drawing/2014/main" id="{1CFC36C3-15A2-4B35-A1A5-A2FE7C4CACA6}"/>
                  </a:ext>
                </a:extLst>
              </p:cNvPr>
              <p:cNvSpPr/>
              <p:nvPr/>
            </p:nvSpPr>
            <p:spPr bwMode="auto">
              <a:xfrm rot="2723161">
                <a:off x="3311058" y="4363945"/>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89" name="Rectangle 88">
                <a:extLst>
                  <a:ext uri="{FF2B5EF4-FFF2-40B4-BE49-F238E27FC236}">
                    <a16:creationId xmlns:a16="http://schemas.microsoft.com/office/drawing/2014/main" id="{8B503B8B-5B8C-49A1-A424-F32929BB2D00}"/>
                  </a:ext>
                </a:extLst>
              </p:cNvPr>
              <p:cNvSpPr/>
              <p:nvPr/>
            </p:nvSpPr>
            <p:spPr bwMode="auto">
              <a:xfrm rot="2723161">
                <a:off x="3263434" y="4302033"/>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90" name="Rectangle 89">
                <a:extLst>
                  <a:ext uri="{FF2B5EF4-FFF2-40B4-BE49-F238E27FC236}">
                    <a16:creationId xmlns:a16="http://schemas.microsoft.com/office/drawing/2014/main" id="{73FA5528-CDFF-490F-A402-320A343FCFF1}"/>
                  </a:ext>
                </a:extLst>
              </p:cNvPr>
              <p:cNvSpPr/>
              <p:nvPr/>
            </p:nvSpPr>
            <p:spPr bwMode="auto">
              <a:xfrm rot="2723161">
                <a:off x="3420594" y="4302034"/>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91" name="Rectangle 90">
                <a:extLst>
                  <a:ext uri="{FF2B5EF4-FFF2-40B4-BE49-F238E27FC236}">
                    <a16:creationId xmlns:a16="http://schemas.microsoft.com/office/drawing/2014/main" id="{F4E9BE75-5916-4CB0-9409-B1B08EB4F734}"/>
                  </a:ext>
                </a:extLst>
              </p:cNvPr>
              <p:cNvSpPr/>
              <p:nvPr/>
            </p:nvSpPr>
            <p:spPr bwMode="auto">
              <a:xfrm rot="2723161">
                <a:off x="3308678" y="4299652"/>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92" name="Rectangle 91">
                <a:extLst>
                  <a:ext uri="{FF2B5EF4-FFF2-40B4-BE49-F238E27FC236}">
                    <a16:creationId xmlns:a16="http://schemas.microsoft.com/office/drawing/2014/main" id="{C1778881-8A8C-427C-819E-D216A7801936}"/>
                  </a:ext>
                </a:extLst>
              </p:cNvPr>
              <p:cNvSpPr/>
              <p:nvPr/>
            </p:nvSpPr>
            <p:spPr bwMode="auto">
              <a:xfrm rot="2723161">
                <a:off x="3377732" y="4304414"/>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93" name="Rectangle 92">
                <a:extLst>
                  <a:ext uri="{FF2B5EF4-FFF2-40B4-BE49-F238E27FC236}">
                    <a16:creationId xmlns:a16="http://schemas.microsoft.com/office/drawing/2014/main" id="{9C4BBA9C-C52F-47F7-8E05-85FAC3887633}"/>
                  </a:ext>
                </a:extLst>
              </p:cNvPr>
              <p:cNvSpPr/>
              <p:nvPr/>
            </p:nvSpPr>
            <p:spPr bwMode="auto">
              <a:xfrm rot="2723161">
                <a:off x="3380114" y="4392520"/>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94" name="Rectangle 93">
                <a:extLst>
                  <a:ext uri="{FF2B5EF4-FFF2-40B4-BE49-F238E27FC236}">
                    <a16:creationId xmlns:a16="http://schemas.microsoft.com/office/drawing/2014/main" id="{4AE783AE-4133-4693-A209-7DFEE58EAAF6}"/>
                  </a:ext>
                </a:extLst>
              </p:cNvPr>
              <p:cNvSpPr/>
              <p:nvPr/>
            </p:nvSpPr>
            <p:spPr bwMode="auto">
              <a:xfrm rot="2723161">
                <a:off x="3346776" y="4423475"/>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5ECFF05E-9E3D-4742-9BEE-3B9BD031F906}"/>
                  </a:ext>
                </a:extLst>
              </p:cNvPr>
              <p:cNvSpPr/>
              <p:nvPr/>
            </p:nvSpPr>
            <p:spPr bwMode="auto">
              <a:xfrm rot="2723161">
                <a:off x="3308676" y="4466339"/>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96" name="Rectangle 95">
                <a:extLst>
                  <a:ext uri="{FF2B5EF4-FFF2-40B4-BE49-F238E27FC236}">
                    <a16:creationId xmlns:a16="http://schemas.microsoft.com/office/drawing/2014/main" id="{4A101CA5-2264-47A0-B5FF-08C675B94578}"/>
                  </a:ext>
                </a:extLst>
              </p:cNvPr>
              <p:cNvSpPr/>
              <p:nvPr/>
            </p:nvSpPr>
            <p:spPr bwMode="auto">
              <a:xfrm rot="2723161">
                <a:off x="3389638" y="4473482"/>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97" name="Rectangle 96">
                <a:extLst>
                  <a:ext uri="{FF2B5EF4-FFF2-40B4-BE49-F238E27FC236}">
                    <a16:creationId xmlns:a16="http://schemas.microsoft.com/office/drawing/2014/main" id="{3EE97F12-019A-412D-95B8-D56774D7E9E3}"/>
                  </a:ext>
                </a:extLst>
              </p:cNvPr>
              <p:cNvSpPr/>
              <p:nvPr/>
            </p:nvSpPr>
            <p:spPr bwMode="auto">
              <a:xfrm rot="2723161">
                <a:off x="3308677" y="4528251"/>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98" name="Rectangle 97">
                <a:extLst>
                  <a:ext uri="{FF2B5EF4-FFF2-40B4-BE49-F238E27FC236}">
                    <a16:creationId xmlns:a16="http://schemas.microsoft.com/office/drawing/2014/main" id="{70B366C6-BFC2-44DC-AD22-8B1F748D3F31}"/>
                  </a:ext>
                </a:extLst>
              </p:cNvPr>
              <p:cNvSpPr/>
              <p:nvPr/>
            </p:nvSpPr>
            <p:spPr bwMode="auto">
              <a:xfrm rot="2723161">
                <a:off x="3308675" y="4585402"/>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99" name="Rectangle 98">
                <a:extLst>
                  <a:ext uri="{FF2B5EF4-FFF2-40B4-BE49-F238E27FC236}">
                    <a16:creationId xmlns:a16="http://schemas.microsoft.com/office/drawing/2014/main" id="{02219A3C-71CB-4F45-B3CC-C3CD07E79B15}"/>
                  </a:ext>
                </a:extLst>
              </p:cNvPr>
              <p:cNvSpPr/>
              <p:nvPr/>
            </p:nvSpPr>
            <p:spPr bwMode="auto">
              <a:xfrm rot="2723161">
                <a:off x="3382495" y="4578258"/>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00" name="Rectangle 99">
                <a:extLst>
                  <a:ext uri="{FF2B5EF4-FFF2-40B4-BE49-F238E27FC236}">
                    <a16:creationId xmlns:a16="http://schemas.microsoft.com/office/drawing/2014/main" id="{D5AFAD0F-A529-4C49-B61E-E62487CD1905}"/>
                  </a:ext>
                </a:extLst>
              </p:cNvPr>
              <p:cNvSpPr/>
              <p:nvPr/>
            </p:nvSpPr>
            <p:spPr bwMode="auto">
              <a:xfrm rot="2723161">
                <a:off x="3272957" y="4642552"/>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01" name="Rectangle 100">
                <a:extLst>
                  <a:ext uri="{FF2B5EF4-FFF2-40B4-BE49-F238E27FC236}">
                    <a16:creationId xmlns:a16="http://schemas.microsoft.com/office/drawing/2014/main" id="{7FA1592D-A95C-42CD-8E1D-39CEFF0D4EC2}"/>
                  </a:ext>
                </a:extLst>
              </p:cNvPr>
              <p:cNvSpPr/>
              <p:nvPr/>
            </p:nvSpPr>
            <p:spPr bwMode="auto">
              <a:xfrm rot="2723161">
                <a:off x="3320583" y="4644933"/>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02" name="Rectangle 101">
                <a:extLst>
                  <a:ext uri="{FF2B5EF4-FFF2-40B4-BE49-F238E27FC236}">
                    <a16:creationId xmlns:a16="http://schemas.microsoft.com/office/drawing/2014/main" id="{D93B71C6-61FF-4985-80A6-EDF6B09A63BF}"/>
                  </a:ext>
                </a:extLst>
              </p:cNvPr>
              <p:cNvSpPr/>
              <p:nvPr/>
            </p:nvSpPr>
            <p:spPr bwMode="auto">
              <a:xfrm rot="2723161">
                <a:off x="3358683" y="4637789"/>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03" name="Rectangle 102">
                <a:extLst>
                  <a:ext uri="{FF2B5EF4-FFF2-40B4-BE49-F238E27FC236}">
                    <a16:creationId xmlns:a16="http://schemas.microsoft.com/office/drawing/2014/main" id="{69A18BFD-15EA-4F21-8603-14062230E3DE}"/>
                  </a:ext>
                </a:extLst>
              </p:cNvPr>
              <p:cNvSpPr/>
              <p:nvPr/>
            </p:nvSpPr>
            <p:spPr bwMode="auto">
              <a:xfrm rot="2723161">
                <a:off x="3422977" y="4690176"/>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04" name="Rectangle 103">
                <a:extLst>
                  <a:ext uri="{FF2B5EF4-FFF2-40B4-BE49-F238E27FC236}">
                    <a16:creationId xmlns:a16="http://schemas.microsoft.com/office/drawing/2014/main" id="{D1890F49-92FC-458D-8BCD-6DC7A7717EA0}"/>
                  </a:ext>
                </a:extLst>
              </p:cNvPr>
              <p:cNvSpPr/>
              <p:nvPr/>
            </p:nvSpPr>
            <p:spPr bwMode="auto">
              <a:xfrm rot="2723161">
                <a:off x="3342015" y="4687795"/>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05" name="Rectangle 104">
                <a:extLst>
                  <a:ext uri="{FF2B5EF4-FFF2-40B4-BE49-F238E27FC236}">
                    <a16:creationId xmlns:a16="http://schemas.microsoft.com/office/drawing/2014/main" id="{74D5F659-D3B7-47D5-9ACA-A56C3E7655F2}"/>
                  </a:ext>
                </a:extLst>
              </p:cNvPr>
              <p:cNvSpPr/>
              <p:nvPr/>
            </p:nvSpPr>
            <p:spPr bwMode="auto">
              <a:xfrm rot="2723161">
                <a:off x="3272959" y="4799714"/>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06" name="Rectangle 105">
                <a:extLst>
                  <a:ext uri="{FF2B5EF4-FFF2-40B4-BE49-F238E27FC236}">
                    <a16:creationId xmlns:a16="http://schemas.microsoft.com/office/drawing/2014/main" id="{C06B5885-429E-45D5-A36F-14BD62DFCA1A}"/>
                  </a:ext>
                </a:extLst>
              </p:cNvPr>
              <p:cNvSpPr/>
              <p:nvPr/>
            </p:nvSpPr>
            <p:spPr bwMode="auto">
              <a:xfrm rot="2723161">
                <a:off x="3313441" y="4768758"/>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07" name="Rectangle 106">
                <a:extLst>
                  <a:ext uri="{FF2B5EF4-FFF2-40B4-BE49-F238E27FC236}">
                    <a16:creationId xmlns:a16="http://schemas.microsoft.com/office/drawing/2014/main" id="{BCCD5CD3-8774-4B9A-A9DE-042897BA10A8}"/>
                  </a:ext>
                </a:extLst>
              </p:cNvPr>
              <p:cNvSpPr/>
              <p:nvPr/>
            </p:nvSpPr>
            <p:spPr bwMode="auto">
              <a:xfrm rot="2723161">
                <a:off x="3361064" y="4742564"/>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08" name="Rectangle 107">
                <a:extLst>
                  <a:ext uri="{FF2B5EF4-FFF2-40B4-BE49-F238E27FC236}">
                    <a16:creationId xmlns:a16="http://schemas.microsoft.com/office/drawing/2014/main" id="{EFCD78D9-7863-4163-8B29-94874ADBA6BD}"/>
                  </a:ext>
                </a:extLst>
              </p:cNvPr>
              <p:cNvSpPr/>
              <p:nvPr/>
            </p:nvSpPr>
            <p:spPr bwMode="auto">
              <a:xfrm rot="2723161">
                <a:off x="3430119" y="4790188"/>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09" name="Rectangle 108">
                <a:extLst>
                  <a:ext uri="{FF2B5EF4-FFF2-40B4-BE49-F238E27FC236}">
                    <a16:creationId xmlns:a16="http://schemas.microsoft.com/office/drawing/2014/main" id="{7C161F82-D138-4D04-B4B9-993D5C4954E1}"/>
                  </a:ext>
                </a:extLst>
              </p:cNvPr>
              <p:cNvSpPr/>
              <p:nvPr/>
            </p:nvSpPr>
            <p:spPr bwMode="auto">
              <a:xfrm rot="2723161">
                <a:off x="3265814" y="4914014"/>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0" name="Rectangle 109">
                <a:extLst>
                  <a:ext uri="{FF2B5EF4-FFF2-40B4-BE49-F238E27FC236}">
                    <a16:creationId xmlns:a16="http://schemas.microsoft.com/office/drawing/2014/main" id="{BCDD012E-2023-45FB-9F66-CE99C9E17974}"/>
                  </a:ext>
                </a:extLst>
              </p:cNvPr>
              <p:cNvSpPr/>
              <p:nvPr/>
            </p:nvSpPr>
            <p:spPr bwMode="auto">
              <a:xfrm rot="2723161">
                <a:off x="3420596" y="4916396"/>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1" name="Rectangle 110">
                <a:extLst>
                  <a:ext uri="{FF2B5EF4-FFF2-40B4-BE49-F238E27FC236}">
                    <a16:creationId xmlns:a16="http://schemas.microsoft.com/office/drawing/2014/main" id="{6BEA745A-7C04-410C-8EC5-C8E3E843FF01}"/>
                  </a:ext>
                </a:extLst>
              </p:cNvPr>
              <p:cNvSpPr/>
              <p:nvPr/>
            </p:nvSpPr>
            <p:spPr bwMode="auto">
              <a:xfrm rot="2723161">
                <a:off x="3344396" y="4921159"/>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2" name="Rectangle 111">
                <a:extLst>
                  <a:ext uri="{FF2B5EF4-FFF2-40B4-BE49-F238E27FC236}">
                    <a16:creationId xmlns:a16="http://schemas.microsoft.com/office/drawing/2014/main" id="{C762E5E9-073F-4D6F-837E-FCCF6B43F43C}"/>
                  </a:ext>
                </a:extLst>
              </p:cNvPr>
              <p:cNvSpPr/>
              <p:nvPr/>
            </p:nvSpPr>
            <p:spPr bwMode="auto">
              <a:xfrm rot="2723161">
                <a:off x="3308678" y="4861626"/>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3" name="Rectangle 112">
                <a:extLst>
                  <a:ext uri="{FF2B5EF4-FFF2-40B4-BE49-F238E27FC236}">
                    <a16:creationId xmlns:a16="http://schemas.microsoft.com/office/drawing/2014/main" id="{22074CF9-61AA-4A58-85BB-B31A3ECB4904}"/>
                  </a:ext>
                </a:extLst>
              </p:cNvPr>
              <p:cNvSpPr/>
              <p:nvPr/>
            </p:nvSpPr>
            <p:spPr bwMode="auto">
              <a:xfrm rot="2723161">
                <a:off x="3380115" y="4864008"/>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4" name="Rectangle 113">
                <a:extLst>
                  <a:ext uri="{FF2B5EF4-FFF2-40B4-BE49-F238E27FC236}">
                    <a16:creationId xmlns:a16="http://schemas.microsoft.com/office/drawing/2014/main" id="{1A6AD0EF-17CA-400F-865E-A739CD19A9C9}"/>
                  </a:ext>
                </a:extLst>
              </p:cNvPr>
              <p:cNvSpPr/>
              <p:nvPr/>
            </p:nvSpPr>
            <p:spPr bwMode="auto">
              <a:xfrm rot="2723161">
                <a:off x="3349157" y="4814002"/>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5" name="Rectangle 114">
                <a:extLst>
                  <a:ext uri="{FF2B5EF4-FFF2-40B4-BE49-F238E27FC236}">
                    <a16:creationId xmlns:a16="http://schemas.microsoft.com/office/drawing/2014/main" id="{03D16478-F430-482F-8D05-A042854DE019}"/>
                  </a:ext>
                </a:extLst>
              </p:cNvPr>
              <p:cNvSpPr/>
              <p:nvPr/>
            </p:nvSpPr>
            <p:spPr bwMode="auto">
              <a:xfrm rot="2723161">
                <a:off x="3272959" y="5021171"/>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6" name="Rectangle 115">
                <a:extLst>
                  <a:ext uri="{FF2B5EF4-FFF2-40B4-BE49-F238E27FC236}">
                    <a16:creationId xmlns:a16="http://schemas.microsoft.com/office/drawing/2014/main" id="{8A853EC8-221A-485E-B025-C6C691FBFD97}"/>
                  </a:ext>
                </a:extLst>
              </p:cNvPr>
              <p:cNvSpPr/>
              <p:nvPr/>
            </p:nvSpPr>
            <p:spPr bwMode="auto">
              <a:xfrm rot="2723161">
                <a:off x="3344396" y="5033076"/>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7" name="Rectangle 116">
                <a:extLst>
                  <a:ext uri="{FF2B5EF4-FFF2-40B4-BE49-F238E27FC236}">
                    <a16:creationId xmlns:a16="http://schemas.microsoft.com/office/drawing/2014/main" id="{B01F1165-BDAC-4A0E-B80C-C71120B81706}"/>
                  </a:ext>
                </a:extLst>
              </p:cNvPr>
              <p:cNvSpPr/>
              <p:nvPr/>
            </p:nvSpPr>
            <p:spPr bwMode="auto">
              <a:xfrm rot="2723161">
                <a:off x="3411072" y="5021171"/>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8" name="Rectangle 117">
                <a:extLst>
                  <a:ext uri="{FF2B5EF4-FFF2-40B4-BE49-F238E27FC236}">
                    <a16:creationId xmlns:a16="http://schemas.microsoft.com/office/drawing/2014/main" id="{1917298E-97D4-4632-B2AF-251299B41AD8}"/>
                  </a:ext>
                </a:extLst>
              </p:cNvPr>
              <p:cNvSpPr/>
              <p:nvPr/>
            </p:nvSpPr>
            <p:spPr bwMode="auto">
              <a:xfrm rot="2723161">
                <a:off x="3272958" y="5092608"/>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9" name="Rectangle 118">
                <a:extLst>
                  <a:ext uri="{FF2B5EF4-FFF2-40B4-BE49-F238E27FC236}">
                    <a16:creationId xmlns:a16="http://schemas.microsoft.com/office/drawing/2014/main" id="{1D975452-6C25-4DBE-8E12-D89CAFB023B2}"/>
                  </a:ext>
                </a:extLst>
              </p:cNvPr>
              <p:cNvSpPr/>
              <p:nvPr/>
            </p:nvSpPr>
            <p:spPr bwMode="auto">
              <a:xfrm rot="2723161">
                <a:off x="3270578" y="5128327"/>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20" name="Rectangle 119">
                <a:extLst>
                  <a:ext uri="{FF2B5EF4-FFF2-40B4-BE49-F238E27FC236}">
                    <a16:creationId xmlns:a16="http://schemas.microsoft.com/office/drawing/2014/main" id="{0DE256AB-4EB8-4ADE-A49A-E6C51E4A6F83}"/>
                  </a:ext>
                </a:extLst>
              </p:cNvPr>
              <p:cNvSpPr/>
              <p:nvPr/>
            </p:nvSpPr>
            <p:spPr bwMode="auto">
              <a:xfrm rot="2723161">
                <a:off x="3413453" y="5135471"/>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21" name="Rectangle 120">
                <a:extLst>
                  <a:ext uri="{FF2B5EF4-FFF2-40B4-BE49-F238E27FC236}">
                    <a16:creationId xmlns:a16="http://schemas.microsoft.com/office/drawing/2014/main" id="{3F679BE4-BD78-4456-B055-444CC5CCA1EA}"/>
                  </a:ext>
                </a:extLst>
              </p:cNvPr>
              <p:cNvSpPr/>
              <p:nvPr/>
            </p:nvSpPr>
            <p:spPr bwMode="auto">
              <a:xfrm rot="2723161">
                <a:off x="3325347" y="5133090"/>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22" name="Rectangle 121">
                <a:extLst>
                  <a:ext uri="{FF2B5EF4-FFF2-40B4-BE49-F238E27FC236}">
                    <a16:creationId xmlns:a16="http://schemas.microsoft.com/office/drawing/2014/main" id="{076809CB-E9CC-470C-B61A-220768471D15}"/>
                  </a:ext>
                </a:extLst>
              </p:cNvPr>
              <p:cNvSpPr/>
              <p:nvPr/>
            </p:nvSpPr>
            <p:spPr bwMode="auto">
              <a:xfrm rot="2723161">
                <a:off x="3377734" y="5130709"/>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23" name="Rectangle 122">
                <a:extLst>
                  <a:ext uri="{FF2B5EF4-FFF2-40B4-BE49-F238E27FC236}">
                    <a16:creationId xmlns:a16="http://schemas.microsoft.com/office/drawing/2014/main" id="{5978DF36-281C-4F90-852D-997D101322B5}"/>
                  </a:ext>
                </a:extLst>
              </p:cNvPr>
              <p:cNvSpPr/>
              <p:nvPr/>
            </p:nvSpPr>
            <p:spPr bwMode="auto">
              <a:xfrm rot="2723161">
                <a:off x="3368886" y="3829028"/>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24" name="Rectangle 123">
                <a:extLst>
                  <a:ext uri="{FF2B5EF4-FFF2-40B4-BE49-F238E27FC236}">
                    <a16:creationId xmlns:a16="http://schemas.microsoft.com/office/drawing/2014/main" id="{E3422CE5-4BFD-4584-8A26-6F9D69ABDCA4}"/>
                  </a:ext>
                </a:extLst>
              </p:cNvPr>
              <p:cNvSpPr/>
              <p:nvPr/>
            </p:nvSpPr>
            <p:spPr bwMode="auto">
              <a:xfrm rot="2723161">
                <a:off x="3287248" y="3832922"/>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grpSp>
        <p:sp>
          <p:nvSpPr>
            <p:cNvPr id="65" name="Rectangle 64">
              <a:extLst>
                <a:ext uri="{FF2B5EF4-FFF2-40B4-BE49-F238E27FC236}">
                  <a16:creationId xmlns:a16="http://schemas.microsoft.com/office/drawing/2014/main" id="{F2A6E49D-624D-4BE3-942A-7A4A30F843B7}"/>
                </a:ext>
              </a:extLst>
            </p:cNvPr>
            <p:cNvSpPr/>
            <p:nvPr/>
          </p:nvSpPr>
          <p:spPr bwMode="auto">
            <a:xfrm rot="2723161">
              <a:off x="5760007" y="3841622"/>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B02AE971-055D-41DE-9329-A3BA371F3BFB}"/>
                </a:ext>
              </a:extLst>
            </p:cNvPr>
            <p:cNvSpPr/>
            <p:nvPr/>
          </p:nvSpPr>
          <p:spPr bwMode="auto">
            <a:xfrm rot="2723161">
              <a:off x="5736192" y="3565398"/>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grpSp>
      <p:sp>
        <p:nvSpPr>
          <p:cNvPr id="125" name="TextBox 124">
            <a:extLst>
              <a:ext uri="{FF2B5EF4-FFF2-40B4-BE49-F238E27FC236}">
                <a16:creationId xmlns:a16="http://schemas.microsoft.com/office/drawing/2014/main" id="{6E109B9E-6734-4A4E-97AA-650304759CEE}"/>
              </a:ext>
            </a:extLst>
          </p:cNvPr>
          <p:cNvSpPr txBox="1"/>
          <p:nvPr/>
        </p:nvSpPr>
        <p:spPr>
          <a:xfrm rot="16200000">
            <a:off x="6801362" y="3166218"/>
            <a:ext cx="2795830"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H-Score for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Membranous DLL3</a:t>
            </a:r>
          </a:p>
        </p:txBody>
      </p:sp>
      <p:sp>
        <p:nvSpPr>
          <p:cNvPr id="126" name="TextBox 125">
            <a:extLst>
              <a:ext uri="{FF2B5EF4-FFF2-40B4-BE49-F238E27FC236}">
                <a16:creationId xmlns:a16="http://schemas.microsoft.com/office/drawing/2014/main" id="{A0DAA79D-415F-4DD4-B4E4-5516951BA900}"/>
              </a:ext>
            </a:extLst>
          </p:cNvPr>
          <p:cNvSpPr txBox="1"/>
          <p:nvPr/>
        </p:nvSpPr>
        <p:spPr>
          <a:xfrm rot="18900000">
            <a:off x="8084945" y="5076006"/>
            <a:ext cx="1426613"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Normal Lung</a:t>
            </a:r>
          </a:p>
        </p:txBody>
      </p:sp>
      <p:sp>
        <p:nvSpPr>
          <p:cNvPr id="127" name="TextBox 126">
            <a:extLst>
              <a:ext uri="{FF2B5EF4-FFF2-40B4-BE49-F238E27FC236}">
                <a16:creationId xmlns:a16="http://schemas.microsoft.com/office/drawing/2014/main" id="{3438983C-D5B8-4480-BDCF-DDFACBA8C8A7}"/>
              </a:ext>
            </a:extLst>
          </p:cNvPr>
          <p:cNvSpPr txBox="1"/>
          <p:nvPr/>
        </p:nvSpPr>
        <p:spPr>
          <a:xfrm rot="18900000">
            <a:off x="9333821" y="5102880"/>
            <a:ext cx="1426613"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LCNEC</a:t>
            </a:r>
          </a:p>
        </p:txBody>
      </p:sp>
      <p:sp>
        <p:nvSpPr>
          <p:cNvPr id="128" name="TextBox 127">
            <a:extLst>
              <a:ext uri="{FF2B5EF4-FFF2-40B4-BE49-F238E27FC236}">
                <a16:creationId xmlns:a16="http://schemas.microsoft.com/office/drawing/2014/main" id="{0A88FA76-4D60-4EA6-AEB6-7CCCF6A553D0}"/>
              </a:ext>
            </a:extLst>
          </p:cNvPr>
          <p:cNvSpPr txBox="1"/>
          <p:nvPr/>
        </p:nvSpPr>
        <p:spPr>
          <a:xfrm rot="18900000">
            <a:off x="9357056" y="5264429"/>
            <a:ext cx="1883533"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Naive SCLC</a:t>
            </a:r>
          </a:p>
        </p:txBody>
      </p:sp>
      <p:sp>
        <p:nvSpPr>
          <p:cNvPr id="129" name="Rectangle 128">
            <a:extLst>
              <a:ext uri="{FF2B5EF4-FFF2-40B4-BE49-F238E27FC236}">
                <a16:creationId xmlns:a16="http://schemas.microsoft.com/office/drawing/2014/main" id="{EE821759-1A5B-4E1D-9B44-44C8DA5EAD62}"/>
              </a:ext>
            </a:extLst>
          </p:cNvPr>
          <p:cNvSpPr/>
          <p:nvPr/>
        </p:nvSpPr>
        <p:spPr bwMode="auto">
          <a:xfrm>
            <a:off x="9939685" y="4590735"/>
            <a:ext cx="37902" cy="85543"/>
          </a:xfrm>
          <a:prstGeom prst="rect">
            <a:avLst/>
          </a:prstGeom>
          <a:solidFill>
            <a:schemeClr val="accent3"/>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30" name="TextBox 129">
            <a:extLst>
              <a:ext uri="{FF2B5EF4-FFF2-40B4-BE49-F238E27FC236}">
                <a16:creationId xmlns:a16="http://schemas.microsoft.com/office/drawing/2014/main" id="{47D4FE8B-7D3E-49EF-A379-F2D6EC480C38}"/>
              </a:ext>
            </a:extLst>
          </p:cNvPr>
          <p:cNvSpPr txBox="1"/>
          <p:nvPr/>
        </p:nvSpPr>
        <p:spPr>
          <a:xfrm rot="18900000">
            <a:off x="10160305" y="5102880"/>
            <a:ext cx="1426613"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R/R SCLC</a:t>
            </a:r>
          </a:p>
        </p:txBody>
      </p:sp>
      <p:grpSp>
        <p:nvGrpSpPr>
          <p:cNvPr id="131" name="Group 130">
            <a:extLst>
              <a:ext uri="{FF2B5EF4-FFF2-40B4-BE49-F238E27FC236}">
                <a16:creationId xmlns:a16="http://schemas.microsoft.com/office/drawing/2014/main" id="{A9E34833-D368-4AAA-9A5F-2B4C06B7C97A}"/>
              </a:ext>
            </a:extLst>
          </p:cNvPr>
          <p:cNvGrpSpPr/>
          <p:nvPr/>
        </p:nvGrpSpPr>
        <p:grpSpPr>
          <a:xfrm>
            <a:off x="9937655" y="2504541"/>
            <a:ext cx="227021" cy="2182460"/>
            <a:chOff x="5165952" y="3746465"/>
            <a:chExt cx="164307" cy="1579563"/>
          </a:xfrm>
        </p:grpSpPr>
        <p:sp>
          <p:nvSpPr>
            <p:cNvPr id="132" name="Rectangle 131">
              <a:extLst>
                <a:ext uri="{FF2B5EF4-FFF2-40B4-BE49-F238E27FC236}">
                  <a16:creationId xmlns:a16="http://schemas.microsoft.com/office/drawing/2014/main" id="{668A0B9A-FB82-434E-9F4D-332B3817F84A}"/>
                </a:ext>
              </a:extLst>
            </p:cNvPr>
            <p:cNvSpPr/>
            <p:nvPr/>
          </p:nvSpPr>
          <p:spPr bwMode="auto">
            <a:xfrm>
              <a:off x="5220722" y="4721190"/>
              <a:ext cx="66675" cy="61912"/>
            </a:xfrm>
            <a:prstGeom prst="rect">
              <a:avLst/>
            </a:prstGeom>
            <a:solidFill>
              <a:schemeClr val="accent3"/>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33" name="Rectangle 132">
              <a:extLst>
                <a:ext uri="{FF2B5EF4-FFF2-40B4-BE49-F238E27FC236}">
                  <a16:creationId xmlns:a16="http://schemas.microsoft.com/office/drawing/2014/main" id="{18D58AD0-4E82-40C4-B91A-7C23569F967B}"/>
                </a:ext>
              </a:extLst>
            </p:cNvPr>
            <p:cNvSpPr/>
            <p:nvPr/>
          </p:nvSpPr>
          <p:spPr bwMode="auto">
            <a:xfrm>
              <a:off x="5175478" y="3746465"/>
              <a:ext cx="66675" cy="61912"/>
            </a:xfrm>
            <a:prstGeom prst="rect">
              <a:avLst/>
            </a:prstGeom>
            <a:solidFill>
              <a:schemeClr val="accent3"/>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34" name="Rectangle 133">
              <a:extLst>
                <a:ext uri="{FF2B5EF4-FFF2-40B4-BE49-F238E27FC236}">
                  <a16:creationId xmlns:a16="http://schemas.microsoft.com/office/drawing/2014/main" id="{F2C480AF-141F-46B9-BF66-F73BC601273F}"/>
                </a:ext>
              </a:extLst>
            </p:cNvPr>
            <p:cNvSpPr/>
            <p:nvPr/>
          </p:nvSpPr>
          <p:spPr bwMode="auto">
            <a:xfrm>
              <a:off x="5263584" y="3746466"/>
              <a:ext cx="66675" cy="61912"/>
            </a:xfrm>
            <a:prstGeom prst="rect">
              <a:avLst/>
            </a:prstGeom>
            <a:solidFill>
              <a:schemeClr val="accent3"/>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grpSp>
          <p:nvGrpSpPr>
            <p:cNvPr id="135" name="Group 134">
              <a:extLst>
                <a:ext uri="{FF2B5EF4-FFF2-40B4-BE49-F238E27FC236}">
                  <a16:creationId xmlns:a16="http://schemas.microsoft.com/office/drawing/2014/main" id="{3EB4933D-856F-48ED-AB38-5C39784AB293}"/>
                </a:ext>
              </a:extLst>
            </p:cNvPr>
            <p:cNvGrpSpPr/>
            <p:nvPr/>
          </p:nvGrpSpPr>
          <p:grpSpPr>
            <a:xfrm>
              <a:off x="5165952" y="5264116"/>
              <a:ext cx="157638" cy="61912"/>
              <a:chOff x="2697955" y="5122070"/>
              <a:chExt cx="157638" cy="61912"/>
            </a:xfrm>
          </p:grpSpPr>
          <p:sp>
            <p:nvSpPr>
              <p:cNvPr id="136" name="Rectangle 135">
                <a:extLst>
                  <a:ext uri="{FF2B5EF4-FFF2-40B4-BE49-F238E27FC236}">
                    <a16:creationId xmlns:a16="http://schemas.microsoft.com/office/drawing/2014/main" id="{A0BA1E66-CD10-4047-9BB8-DD6E233E80E8}"/>
                  </a:ext>
                </a:extLst>
              </p:cNvPr>
              <p:cNvSpPr/>
              <p:nvPr/>
            </p:nvSpPr>
            <p:spPr bwMode="auto">
              <a:xfrm>
                <a:off x="2747963" y="5122070"/>
                <a:ext cx="91440" cy="61912"/>
              </a:xfrm>
              <a:prstGeom prst="rect">
                <a:avLst/>
              </a:prstGeom>
              <a:solidFill>
                <a:schemeClr val="accent3"/>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37" name="Rectangle 136">
                <a:extLst>
                  <a:ext uri="{FF2B5EF4-FFF2-40B4-BE49-F238E27FC236}">
                    <a16:creationId xmlns:a16="http://schemas.microsoft.com/office/drawing/2014/main" id="{C43D2BD5-BBC3-4773-A9F1-F650E16BA945}"/>
                  </a:ext>
                </a:extLst>
              </p:cNvPr>
              <p:cNvSpPr/>
              <p:nvPr/>
            </p:nvSpPr>
            <p:spPr bwMode="auto">
              <a:xfrm>
                <a:off x="2697955" y="5122070"/>
                <a:ext cx="45720" cy="61912"/>
              </a:xfrm>
              <a:prstGeom prst="rect">
                <a:avLst/>
              </a:prstGeom>
              <a:solidFill>
                <a:schemeClr val="accent3"/>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38" name="Rectangle 137">
                <a:extLst>
                  <a:ext uri="{FF2B5EF4-FFF2-40B4-BE49-F238E27FC236}">
                    <a16:creationId xmlns:a16="http://schemas.microsoft.com/office/drawing/2014/main" id="{04F2B491-5706-468A-AC32-106D39F8F4B6}"/>
                  </a:ext>
                </a:extLst>
              </p:cNvPr>
              <p:cNvSpPr/>
              <p:nvPr/>
            </p:nvSpPr>
            <p:spPr bwMode="auto">
              <a:xfrm>
                <a:off x="2809873" y="5122070"/>
                <a:ext cx="45720" cy="61912"/>
              </a:xfrm>
              <a:prstGeom prst="rect">
                <a:avLst/>
              </a:prstGeom>
              <a:solidFill>
                <a:schemeClr val="accent3"/>
              </a:solidFill>
              <a:ln w="6350">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grpSp>
      </p:grpSp>
      <p:cxnSp>
        <p:nvCxnSpPr>
          <p:cNvPr id="139" name="Straight Connector 138">
            <a:extLst>
              <a:ext uri="{FF2B5EF4-FFF2-40B4-BE49-F238E27FC236}">
                <a16:creationId xmlns:a16="http://schemas.microsoft.com/office/drawing/2014/main" id="{55346655-F1E5-40B4-AA5F-757CC67168DC}"/>
              </a:ext>
            </a:extLst>
          </p:cNvPr>
          <p:cNvCxnSpPr>
            <a:cxnSpLocks/>
          </p:cNvCxnSpPr>
          <p:nvPr/>
        </p:nvCxnSpPr>
        <p:spPr bwMode="auto">
          <a:xfrm rot="16200000" flipH="1">
            <a:off x="10061501" y="4640864"/>
            <a:ext cx="101073" cy="0"/>
          </a:xfrm>
          <a:prstGeom prst="line">
            <a:avLst/>
          </a:prstGeom>
          <a:noFill/>
          <a:ln w="6350" cap="flat" cmpd="sng" algn="ctr">
            <a:solidFill>
              <a:schemeClr val="bg2">
                <a:lumMod val="10000"/>
              </a:schemeClr>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B9E45EAE-5E01-4741-A774-7DEED89C04F1}"/>
              </a:ext>
            </a:extLst>
          </p:cNvPr>
          <p:cNvCxnSpPr>
            <a:cxnSpLocks/>
          </p:cNvCxnSpPr>
          <p:nvPr/>
        </p:nvCxnSpPr>
        <p:spPr bwMode="auto">
          <a:xfrm rot="16200000" flipH="1">
            <a:off x="9935689" y="4649939"/>
            <a:ext cx="63171" cy="0"/>
          </a:xfrm>
          <a:prstGeom prst="line">
            <a:avLst/>
          </a:prstGeom>
          <a:noFill/>
          <a:ln w="6350"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4D33CC6F-111B-4EB2-AB68-99C495CC45EE}"/>
              </a:ext>
            </a:extLst>
          </p:cNvPr>
          <p:cNvCxnSpPr/>
          <p:nvPr/>
        </p:nvCxnSpPr>
        <p:spPr bwMode="auto">
          <a:xfrm>
            <a:off x="9894885" y="4601457"/>
            <a:ext cx="325724" cy="0"/>
          </a:xfrm>
          <a:prstGeom prst="line">
            <a:avLst/>
          </a:prstGeom>
          <a:noFill/>
          <a:ln w="28575" cap="flat" cmpd="sng" algn="ctr">
            <a:solidFill>
              <a:schemeClr val="bg1"/>
            </a:solidFill>
            <a:prstDash val="solid"/>
            <a:round/>
            <a:headEnd type="none" w="med" len="med"/>
            <a:tailEnd type="none" w="med" len="med"/>
          </a:ln>
          <a:effectLst/>
        </p:spPr>
      </p:cxnSp>
      <p:grpSp>
        <p:nvGrpSpPr>
          <p:cNvPr id="142" name="Group 141">
            <a:extLst>
              <a:ext uri="{FF2B5EF4-FFF2-40B4-BE49-F238E27FC236}">
                <a16:creationId xmlns:a16="http://schemas.microsoft.com/office/drawing/2014/main" id="{50D10750-9AE1-4452-9E3F-92172490186A}"/>
              </a:ext>
            </a:extLst>
          </p:cNvPr>
          <p:cNvGrpSpPr/>
          <p:nvPr/>
        </p:nvGrpSpPr>
        <p:grpSpPr>
          <a:xfrm>
            <a:off x="10312733" y="2380612"/>
            <a:ext cx="325724" cy="2164910"/>
            <a:chOff x="5437416" y="3656771"/>
            <a:chExt cx="235744" cy="1566861"/>
          </a:xfrm>
        </p:grpSpPr>
        <p:sp>
          <p:nvSpPr>
            <p:cNvPr id="143" name="Isosceles Triangle 142">
              <a:extLst>
                <a:ext uri="{FF2B5EF4-FFF2-40B4-BE49-F238E27FC236}">
                  <a16:creationId xmlns:a16="http://schemas.microsoft.com/office/drawing/2014/main" id="{31219651-25BD-4A73-84DB-A8059D1C6B71}"/>
                </a:ext>
              </a:extLst>
            </p:cNvPr>
            <p:cNvSpPr/>
            <p:nvPr/>
          </p:nvSpPr>
          <p:spPr bwMode="auto">
            <a:xfrm>
              <a:off x="5454085" y="3656771"/>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44" name="Isosceles Triangle 143">
              <a:extLst>
                <a:ext uri="{FF2B5EF4-FFF2-40B4-BE49-F238E27FC236}">
                  <a16:creationId xmlns:a16="http://schemas.microsoft.com/office/drawing/2014/main" id="{3B55CE50-8F41-462E-80DF-18E4AE416E08}"/>
                </a:ext>
              </a:extLst>
            </p:cNvPr>
            <p:cNvSpPr/>
            <p:nvPr/>
          </p:nvSpPr>
          <p:spPr bwMode="auto">
            <a:xfrm>
              <a:off x="5566004" y="3740115"/>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45" name="Isosceles Triangle 144">
              <a:extLst>
                <a:ext uri="{FF2B5EF4-FFF2-40B4-BE49-F238E27FC236}">
                  <a16:creationId xmlns:a16="http://schemas.microsoft.com/office/drawing/2014/main" id="{3192B13E-D2F7-4469-87FE-A48532026099}"/>
                </a:ext>
              </a:extLst>
            </p:cNvPr>
            <p:cNvSpPr/>
            <p:nvPr/>
          </p:nvSpPr>
          <p:spPr bwMode="auto">
            <a:xfrm>
              <a:off x="5501710" y="3863940"/>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46" name="Isosceles Triangle 145">
              <a:extLst>
                <a:ext uri="{FF2B5EF4-FFF2-40B4-BE49-F238E27FC236}">
                  <a16:creationId xmlns:a16="http://schemas.microsoft.com/office/drawing/2014/main" id="{13ECBC88-92DD-4049-8658-2F8CB6A84E3F}"/>
                </a:ext>
              </a:extLst>
            </p:cNvPr>
            <p:cNvSpPr/>
            <p:nvPr/>
          </p:nvSpPr>
          <p:spPr bwMode="auto">
            <a:xfrm>
              <a:off x="5454085" y="3735352"/>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47" name="Isosceles Triangle 146">
              <a:extLst>
                <a:ext uri="{FF2B5EF4-FFF2-40B4-BE49-F238E27FC236}">
                  <a16:creationId xmlns:a16="http://schemas.microsoft.com/office/drawing/2014/main" id="{FE4D4707-9779-40FA-9C22-5E39025EBD9C}"/>
                </a:ext>
              </a:extLst>
            </p:cNvPr>
            <p:cNvSpPr/>
            <p:nvPr/>
          </p:nvSpPr>
          <p:spPr bwMode="auto">
            <a:xfrm>
              <a:off x="5449323" y="3825840"/>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48" name="Isosceles Triangle 147">
              <a:extLst>
                <a:ext uri="{FF2B5EF4-FFF2-40B4-BE49-F238E27FC236}">
                  <a16:creationId xmlns:a16="http://schemas.microsoft.com/office/drawing/2014/main" id="{4053F127-D35D-4594-BEEB-032CEC99D072}"/>
                </a:ext>
              </a:extLst>
            </p:cNvPr>
            <p:cNvSpPr/>
            <p:nvPr/>
          </p:nvSpPr>
          <p:spPr bwMode="auto">
            <a:xfrm>
              <a:off x="5558860" y="3849653"/>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49" name="Isosceles Triangle 148">
              <a:extLst>
                <a:ext uri="{FF2B5EF4-FFF2-40B4-BE49-F238E27FC236}">
                  <a16:creationId xmlns:a16="http://schemas.microsoft.com/office/drawing/2014/main" id="{16509D3B-5529-41D5-B9B2-2BF52F7F9C88}"/>
                </a:ext>
              </a:extLst>
            </p:cNvPr>
            <p:cNvSpPr/>
            <p:nvPr/>
          </p:nvSpPr>
          <p:spPr bwMode="auto">
            <a:xfrm>
              <a:off x="5561241" y="3880609"/>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cxnSp>
          <p:nvCxnSpPr>
            <p:cNvPr id="150" name="Straight Connector 149">
              <a:extLst>
                <a:ext uri="{FF2B5EF4-FFF2-40B4-BE49-F238E27FC236}">
                  <a16:creationId xmlns:a16="http://schemas.microsoft.com/office/drawing/2014/main" id="{97AD027D-B978-4BB2-A0B3-F09FD253C794}"/>
                </a:ext>
              </a:extLst>
            </p:cNvPr>
            <p:cNvCxnSpPr/>
            <p:nvPr/>
          </p:nvCxnSpPr>
          <p:spPr bwMode="auto">
            <a:xfrm>
              <a:off x="5437416" y="4580696"/>
              <a:ext cx="235744" cy="0"/>
            </a:xfrm>
            <a:prstGeom prst="line">
              <a:avLst/>
            </a:prstGeom>
            <a:noFill/>
            <a:ln w="28575" cap="flat" cmpd="sng" algn="ctr">
              <a:solidFill>
                <a:schemeClr val="bg1"/>
              </a:solidFill>
              <a:prstDash val="solid"/>
              <a:round/>
              <a:headEnd type="none" w="med" len="med"/>
              <a:tailEnd type="none" w="med" len="med"/>
            </a:ln>
            <a:effectLst/>
          </p:spPr>
        </p:cxnSp>
        <p:sp>
          <p:nvSpPr>
            <p:cNvPr id="151" name="Isosceles Triangle 150">
              <a:extLst>
                <a:ext uri="{FF2B5EF4-FFF2-40B4-BE49-F238E27FC236}">
                  <a16:creationId xmlns:a16="http://schemas.microsoft.com/office/drawing/2014/main" id="{C7914402-17A6-49C3-81A2-6D1B4AB2BD92}"/>
                </a:ext>
              </a:extLst>
            </p:cNvPr>
            <p:cNvSpPr/>
            <p:nvPr/>
          </p:nvSpPr>
          <p:spPr bwMode="auto">
            <a:xfrm>
              <a:off x="5454085" y="3904421"/>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52" name="Isosceles Triangle 151">
              <a:extLst>
                <a:ext uri="{FF2B5EF4-FFF2-40B4-BE49-F238E27FC236}">
                  <a16:creationId xmlns:a16="http://schemas.microsoft.com/office/drawing/2014/main" id="{E18EB919-D460-4DE7-8548-2F3EE9B8DF69}"/>
                </a:ext>
              </a:extLst>
            </p:cNvPr>
            <p:cNvSpPr/>
            <p:nvPr/>
          </p:nvSpPr>
          <p:spPr bwMode="auto">
            <a:xfrm>
              <a:off x="5508854" y="3980621"/>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53" name="Isosceles Triangle 152">
              <a:extLst>
                <a:ext uri="{FF2B5EF4-FFF2-40B4-BE49-F238E27FC236}">
                  <a16:creationId xmlns:a16="http://schemas.microsoft.com/office/drawing/2014/main" id="{89316F4A-04D0-4E7A-9C35-E779C6932292}"/>
                </a:ext>
              </a:extLst>
            </p:cNvPr>
            <p:cNvSpPr/>
            <p:nvPr/>
          </p:nvSpPr>
          <p:spPr bwMode="auto">
            <a:xfrm>
              <a:off x="5449322" y="4109209"/>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54" name="Isosceles Triangle 153">
              <a:extLst>
                <a:ext uri="{FF2B5EF4-FFF2-40B4-BE49-F238E27FC236}">
                  <a16:creationId xmlns:a16="http://schemas.microsoft.com/office/drawing/2014/main" id="{BDFE7502-F0F5-4794-907A-118BF6E95BE4}"/>
                </a:ext>
              </a:extLst>
            </p:cNvPr>
            <p:cNvSpPr/>
            <p:nvPr/>
          </p:nvSpPr>
          <p:spPr bwMode="auto">
            <a:xfrm>
              <a:off x="5558860" y="4102065"/>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55" name="Isosceles Triangle 154">
              <a:extLst>
                <a:ext uri="{FF2B5EF4-FFF2-40B4-BE49-F238E27FC236}">
                  <a16:creationId xmlns:a16="http://schemas.microsoft.com/office/drawing/2014/main" id="{1FA5A882-4DD3-49E9-9487-725DF099A1DD}"/>
                </a:ext>
              </a:extLst>
            </p:cNvPr>
            <p:cNvSpPr/>
            <p:nvPr/>
          </p:nvSpPr>
          <p:spPr bwMode="auto">
            <a:xfrm>
              <a:off x="5506472" y="4161596"/>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56" name="Isosceles Triangle 155">
              <a:extLst>
                <a:ext uri="{FF2B5EF4-FFF2-40B4-BE49-F238E27FC236}">
                  <a16:creationId xmlns:a16="http://schemas.microsoft.com/office/drawing/2014/main" id="{A253BA00-6532-4E93-BBEB-2F4FF7265441}"/>
                </a:ext>
              </a:extLst>
            </p:cNvPr>
            <p:cNvSpPr/>
            <p:nvPr/>
          </p:nvSpPr>
          <p:spPr bwMode="auto">
            <a:xfrm>
              <a:off x="5492185" y="4218746"/>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57" name="Isosceles Triangle 156">
              <a:extLst>
                <a:ext uri="{FF2B5EF4-FFF2-40B4-BE49-F238E27FC236}">
                  <a16:creationId xmlns:a16="http://schemas.microsoft.com/office/drawing/2014/main" id="{11F74139-0E23-402E-872C-B9291061B4CD}"/>
                </a:ext>
              </a:extLst>
            </p:cNvPr>
            <p:cNvSpPr/>
            <p:nvPr/>
          </p:nvSpPr>
          <p:spPr bwMode="auto">
            <a:xfrm>
              <a:off x="5520760" y="4218746"/>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58" name="Isosceles Triangle 157">
              <a:extLst>
                <a:ext uri="{FF2B5EF4-FFF2-40B4-BE49-F238E27FC236}">
                  <a16:creationId xmlns:a16="http://schemas.microsoft.com/office/drawing/2014/main" id="{BA5A793F-DA8C-4F61-909B-E786E70F5DF7}"/>
                </a:ext>
              </a:extLst>
            </p:cNvPr>
            <p:cNvSpPr/>
            <p:nvPr/>
          </p:nvSpPr>
          <p:spPr bwMode="auto">
            <a:xfrm>
              <a:off x="5451704" y="4273515"/>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59" name="Isosceles Triangle 158">
              <a:extLst>
                <a:ext uri="{FF2B5EF4-FFF2-40B4-BE49-F238E27FC236}">
                  <a16:creationId xmlns:a16="http://schemas.microsoft.com/office/drawing/2014/main" id="{C3D3EB82-48C1-4FE3-9ADF-9DD84E40505B}"/>
                </a:ext>
              </a:extLst>
            </p:cNvPr>
            <p:cNvSpPr/>
            <p:nvPr/>
          </p:nvSpPr>
          <p:spPr bwMode="auto">
            <a:xfrm>
              <a:off x="5504092" y="4268752"/>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60" name="Isosceles Triangle 159">
              <a:extLst>
                <a:ext uri="{FF2B5EF4-FFF2-40B4-BE49-F238E27FC236}">
                  <a16:creationId xmlns:a16="http://schemas.microsoft.com/office/drawing/2014/main" id="{6E5496AE-9FED-4CD7-B41E-7DDD4B2C2D08}"/>
                </a:ext>
              </a:extLst>
            </p:cNvPr>
            <p:cNvSpPr/>
            <p:nvPr/>
          </p:nvSpPr>
          <p:spPr bwMode="auto">
            <a:xfrm>
              <a:off x="5558860" y="4273515"/>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61" name="Isosceles Triangle 160">
              <a:extLst>
                <a:ext uri="{FF2B5EF4-FFF2-40B4-BE49-F238E27FC236}">
                  <a16:creationId xmlns:a16="http://schemas.microsoft.com/office/drawing/2014/main" id="{3C8A1F4F-76FA-416F-91B4-296EA7369CAC}"/>
                </a:ext>
              </a:extLst>
            </p:cNvPr>
            <p:cNvSpPr/>
            <p:nvPr/>
          </p:nvSpPr>
          <p:spPr bwMode="auto">
            <a:xfrm>
              <a:off x="5494566" y="4325902"/>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62" name="Isosceles Triangle 161">
              <a:extLst>
                <a:ext uri="{FF2B5EF4-FFF2-40B4-BE49-F238E27FC236}">
                  <a16:creationId xmlns:a16="http://schemas.microsoft.com/office/drawing/2014/main" id="{C5A8FBE2-6F07-4C2C-822F-DCA60A66F614}"/>
                </a:ext>
              </a:extLst>
            </p:cNvPr>
            <p:cNvSpPr/>
            <p:nvPr/>
          </p:nvSpPr>
          <p:spPr bwMode="auto">
            <a:xfrm>
              <a:off x="5523141" y="4325903"/>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63" name="Isosceles Triangle 162">
              <a:extLst>
                <a:ext uri="{FF2B5EF4-FFF2-40B4-BE49-F238E27FC236}">
                  <a16:creationId xmlns:a16="http://schemas.microsoft.com/office/drawing/2014/main" id="{523338A6-9C7C-49DC-A9DC-3BB1958AA918}"/>
                </a:ext>
              </a:extLst>
            </p:cNvPr>
            <p:cNvSpPr/>
            <p:nvPr/>
          </p:nvSpPr>
          <p:spPr bwMode="auto">
            <a:xfrm>
              <a:off x="5566004" y="4385434"/>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64" name="Isosceles Triangle 163">
              <a:extLst>
                <a:ext uri="{FF2B5EF4-FFF2-40B4-BE49-F238E27FC236}">
                  <a16:creationId xmlns:a16="http://schemas.microsoft.com/office/drawing/2014/main" id="{65D57859-7895-416D-94A9-C62C38D8D9DE}"/>
                </a:ext>
              </a:extLst>
            </p:cNvPr>
            <p:cNvSpPr/>
            <p:nvPr/>
          </p:nvSpPr>
          <p:spPr bwMode="auto">
            <a:xfrm>
              <a:off x="5449322" y="4378291"/>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65" name="Isosceles Triangle 164">
              <a:extLst>
                <a:ext uri="{FF2B5EF4-FFF2-40B4-BE49-F238E27FC236}">
                  <a16:creationId xmlns:a16="http://schemas.microsoft.com/office/drawing/2014/main" id="{D9071D44-060B-4DC7-B678-2D88BEF43864}"/>
                </a:ext>
              </a:extLst>
            </p:cNvPr>
            <p:cNvSpPr/>
            <p:nvPr/>
          </p:nvSpPr>
          <p:spPr bwMode="auto">
            <a:xfrm>
              <a:off x="5561241" y="4494972"/>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66" name="Isosceles Triangle 165">
              <a:extLst>
                <a:ext uri="{FF2B5EF4-FFF2-40B4-BE49-F238E27FC236}">
                  <a16:creationId xmlns:a16="http://schemas.microsoft.com/office/drawing/2014/main" id="{0477F8AF-F8E6-4106-B6C5-4F918A638FFB}"/>
                </a:ext>
              </a:extLst>
            </p:cNvPr>
            <p:cNvSpPr/>
            <p:nvPr/>
          </p:nvSpPr>
          <p:spPr bwMode="auto">
            <a:xfrm>
              <a:off x="5451704" y="4433059"/>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67" name="Isosceles Triangle 166">
              <a:extLst>
                <a:ext uri="{FF2B5EF4-FFF2-40B4-BE49-F238E27FC236}">
                  <a16:creationId xmlns:a16="http://schemas.microsoft.com/office/drawing/2014/main" id="{2B3C4923-B874-4EAE-8861-9902F643FA1A}"/>
                </a:ext>
              </a:extLst>
            </p:cNvPr>
            <p:cNvSpPr/>
            <p:nvPr/>
          </p:nvSpPr>
          <p:spPr bwMode="auto">
            <a:xfrm>
              <a:off x="5456466" y="4494971"/>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68" name="Isosceles Triangle 167">
              <a:extLst>
                <a:ext uri="{FF2B5EF4-FFF2-40B4-BE49-F238E27FC236}">
                  <a16:creationId xmlns:a16="http://schemas.microsoft.com/office/drawing/2014/main" id="{7CD4D346-C6C1-405C-9C6D-C578AB11C12A}"/>
                </a:ext>
              </a:extLst>
            </p:cNvPr>
            <p:cNvSpPr/>
            <p:nvPr/>
          </p:nvSpPr>
          <p:spPr bwMode="auto">
            <a:xfrm>
              <a:off x="5451704" y="4602128"/>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69" name="Isosceles Triangle 168">
              <a:extLst>
                <a:ext uri="{FF2B5EF4-FFF2-40B4-BE49-F238E27FC236}">
                  <a16:creationId xmlns:a16="http://schemas.microsoft.com/office/drawing/2014/main" id="{D845DF8D-8403-4B79-BE96-416F797696AA}"/>
                </a:ext>
              </a:extLst>
            </p:cNvPr>
            <p:cNvSpPr/>
            <p:nvPr/>
          </p:nvSpPr>
          <p:spPr bwMode="auto">
            <a:xfrm>
              <a:off x="5504092" y="4659278"/>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70" name="Isosceles Triangle 169">
              <a:extLst>
                <a:ext uri="{FF2B5EF4-FFF2-40B4-BE49-F238E27FC236}">
                  <a16:creationId xmlns:a16="http://schemas.microsoft.com/office/drawing/2014/main" id="{19AD85C8-4817-4806-B22A-5727E16C64F5}"/>
                </a:ext>
              </a:extLst>
            </p:cNvPr>
            <p:cNvSpPr/>
            <p:nvPr/>
          </p:nvSpPr>
          <p:spPr bwMode="auto">
            <a:xfrm>
              <a:off x="5480279" y="4602128"/>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71" name="Isosceles Triangle 170">
              <a:extLst>
                <a:ext uri="{FF2B5EF4-FFF2-40B4-BE49-F238E27FC236}">
                  <a16:creationId xmlns:a16="http://schemas.microsoft.com/office/drawing/2014/main" id="{CCE60F36-D016-4784-A678-D0C1DE6F5D58}"/>
                </a:ext>
              </a:extLst>
            </p:cNvPr>
            <p:cNvSpPr/>
            <p:nvPr/>
          </p:nvSpPr>
          <p:spPr bwMode="auto">
            <a:xfrm>
              <a:off x="5535048" y="4604509"/>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72" name="Isosceles Triangle 171">
              <a:extLst>
                <a:ext uri="{FF2B5EF4-FFF2-40B4-BE49-F238E27FC236}">
                  <a16:creationId xmlns:a16="http://schemas.microsoft.com/office/drawing/2014/main" id="{70025C7C-12DE-46AD-95E0-414C3A82EDFD}"/>
                </a:ext>
              </a:extLst>
            </p:cNvPr>
            <p:cNvSpPr/>
            <p:nvPr/>
          </p:nvSpPr>
          <p:spPr bwMode="auto">
            <a:xfrm>
              <a:off x="5566004" y="4602127"/>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73" name="Isosceles Triangle 172">
              <a:extLst>
                <a:ext uri="{FF2B5EF4-FFF2-40B4-BE49-F238E27FC236}">
                  <a16:creationId xmlns:a16="http://schemas.microsoft.com/office/drawing/2014/main" id="{01955A8D-8842-43D8-81F0-B58338302D1D}"/>
                </a:ext>
              </a:extLst>
            </p:cNvPr>
            <p:cNvSpPr/>
            <p:nvPr/>
          </p:nvSpPr>
          <p:spPr bwMode="auto">
            <a:xfrm>
              <a:off x="5558861" y="4823583"/>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74" name="Isosceles Triangle 173">
              <a:extLst>
                <a:ext uri="{FF2B5EF4-FFF2-40B4-BE49-F238E27FC236}">
                  <a16:creationId xmlns:a16="http://schemas.microsoft.com/office/drawing/2014/main" id="{5C58B83F-1C04-4641-B874-479CEBAE7534}"/>
                </a:ext>
              </a:extLst>
            </p:cNvPr>
            <p:cNvSpPr/>
            <p:nvPr/>
          </p:nvSpPr>
          <p:spPr bwMode="auto">
            <a:xfrm>
              <a:off x="5449323" y="4883114"/>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75" name="Isosceles Triangle 174">
              <a:extLst>
                <a:ext uri="{FF2B5EF4-FFF2-40B4-BE49-F238E27FC236}">
                  <a16:creationId xmlns:a16="http://schemas.microsoft.com/office/drawing/2014/main" id="{947FDD31-3BDC-471A-BC25-F3C41874687A}"/>
                </a:ext>
              </a:extLst>
            </p:cNvPr>
            <p:cNvSpPr/>
            <p:nvPr/>
          </p:nvSpPr>
          <p:spPr bwMode="auto">
            <a:xfrm>
              <a:off x="5506473" y="4883114"/>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76" name="Isosceles Triangle 175">
              <a:extLst>
                <a:ext uri="{FF2B5EF4-FFF2-40B4-BE49-F238E27FC236}">
                  <a16:creationId xmlns:a16="http://schemas.microsoft.com/office/drawing/2014/main" id="{C54F4D6D-1C29-4992-8EF8-6D9BB2BFA3B0}"/>
                </a:ext>
              </a:extLst>
            </p:cNvPr>
            <p:cNvSpPr/>
            <p:nvPr/>
          </p:nvSpPr>
          <p:spPr bwMode="auto">
            <a:xfrm>
              <a:off x="5456467" y="4987889"/>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77" name="Isosceles Triangle 176">
              <a:extLst>
                <a:ext uri="{FF2B5EF4-FFF2-40B4-BE49-F238E27FC236}">
                  <a16:creationId xmlns:a16="http://schemas.microsoft.com/office/drawing/2014/main" id="{DFEB690A-19AE-4406-9762-606CF96524A4}"/>
                </a:ext>
              </a:extLst>
            </p:cNvPr>
            <p:cNvSpPr/>
            <p:nvPr/>
          </p:nvSpPr>
          <p:spPr bwMode="auto">
            <a:xfrm>
              <a:off x="5558860" y="4990270"/>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78" name="Isosceles Triangle 177">
              <a:extLst>
                <a:ext uri="{FF2B5EF4-FFF2-40B4-BE49-F238E27FC236}">
                  <a16:creationId xmlns:a16="http://schemas.microsoft.com/office/drawing/2014/main" id="{70375538-5990-4523-9BD2-CE47D1A468FA}"/>
                </a:ext>
              </a:extLst>
            </p:cNvPr>
            <p:cNvSpPr/>
            <p:nvPr/>
          </p:nvSpPr>
          <p:spPr bwMode="auto">
            <a:xfrm>
              <a:off x="5456467" y="5068851"/>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79" name="Isosceles Triangle 178">
              <a:extLst>
                <a:ext uri="{FF2B5EF4-FFF2-40B4-BE49-F238E27FC236}">
                  <a16:creationId xmlns:a16="http://schemas.microsoft.com/office/drawing/2014/main" id="{B146829C-E866-42B9-B3CE-40F4354BF59A}"/>
                </a:ext>
              </a:extLst>
            </p:cNvPr>
            <p:cNvSpPr/>
            <p:nvPr/>
          </p:nvSpPr>
          <p:spPr bwMode="auto">
            <a:xfrm>
              <a:off x="5454085" y="5099807"/>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80" name="Isosceles Triangle 179">
              <a:extLst>
                <a:ext uri="{FF2B5EF4-FFF2-40B4-BE49-F238E27FC236}">
                  <a16:creationId xmlns:a16="http://schemas.microsoft.com/office/drawing/2014/main" id="{C6F67C49-891B-4C2C-9E70-B8D8CAA8BBFC}"/>
                </a:ext>
              </a:extLst>
            </p:cNvPr>
            <p:cNvSpPr/>
            <p:nvPr/>
          </p:nvSpPr>
          <p:spPr bwMode="auto">
            <a:xfrm>
              <a:off x="5563622" y="5099807"/>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81" name="Isosceles Triangle 180">
              <a:extLst>
                <a:ext uri="{FF2B5EF4-FFF2-40B4-BE49-F238E27FC236}">
                  <a16:creationId xmlns:a16="http://schemas.microsoft.com/office/drawing/2014/main" id="{A9F1000E-0231-45D6-AD39-C2956250C621}"/>
                </a:ext>
              </a:extLst>
            </p:cNvPr>
            <p:cNvSpPr/>
            <p:nvPr/>
          </p:nvSpPr>
          <p:spPr bwMode="auto">
            <a:xfrm>
              <a:off x="5561242" y="5154576"/>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grpSp>
      <p:sp>
        <p:nvSpPr>
          <p:cNvPr id="182" name="Isosceles Triangle 181">
            <a:extLst>
              <a:ext uri="{FF2B5EF4-FFF2-40B4-BE49-F238E27FC236}">
                <a16:creationId xmlns:a16="http://schemas.microsoft.com/office/drawing/2014/main" id="{03C5FC16-8D7B-4EE3-B513-08DD630F53C9}"/>
              </a:ext>
            </a:extLst>
          </p:cNvPr>
          <p:cNvSpPr/>
          <p:nvPr/>
        </p:nvSpPr>
        <p:spPr bwMode="auto">
          <a:xfrm>
            <a:off x="10329185" y="4608035"/>
            <a:ext cx="110680" cy="95414"/>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83" name="Isosceles Triangle 182">
            <a:extLst>
              <a:ext uri="{FF2B5EF4-FFF2-40B4-BE49-F238E27FC236}">
                <a16:creationId xmlns:a16="http://schemas.microsoft.com/office/drawing/2014/main" id="{94FEA6FB-E36B-4072-B0C5-3E2F1555FDBE}"/>
              </a:ext>
            </a:extLst>
          </p:cNvPr>
          <p:cNvSpPr/>
          <p:nvPr/>
        </p:nvSpPr>
        <p:spPr bwMode="auto">
          <a:xfrm>
            <a:off x="10381827" y="4604745"/>
            <a:ext cx="110680" cy="95414"/>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84" name="Isosceles Triangle 183">
            <a:extLst>
              <a:ext uri="{FF2B5EF4-FFF2-40B4-BE49-F238E27FC236}">
                <a16:creationId xmlns:a16="http://schemas.microsoft.com/office/drawing/2014/main" id="{B1194880-F3CD-4A21-A85F-74B7B2345ECB}"/>
              </a:ext>
            </a:extLst>
          </p:cNvPr>
          <p:cNvSpPr/>
          <p:nvPr/>
        </p:nvSpPr>
        <p:spPr bwMode="auto">
          <a:xfrm>
            <a:off x="10441050" y="4608035"/>
            <a:ext cx="110680" cy="95414"/>
          </a:xfrm>
          <a:prstGeom prst="triangle">
            <a:avLst/>
          </a:prstGeom>
          <a:solidFill>
            <a:srgbClr val="FF0000"/>
          </a:solidFill>
          <a:ln>
            <a:solidFill>
              <a:schemeClr val="bg1"/>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85" name="Isosceles Triangle 184">
            <a:extLst>
              <a:ext uri="{FF2B5EF4-FFF2-40B4-BE49-F238E27FC236}">
                <a16:creationId xmlns:a16="http://schemas.microsoft.com/office/drawing/2014/main" id="{EE96272C-DAB5-4533-8C3D-4AF30936693C}"/>
              </a:ext>
            </a:extLst>
          </p:cNvPr>
          <p:cNvSpPr/>
          <p:nvPr/>
        </p:nvSpPr>
        <p:spPr bwMode="auto">
          <a:xfrm>
            <a:off x="10490403" y="4601455"/>
            <a:ext cx="110680" cy="95414"/>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grpSp>
        <p:nvGrpSpPr>
          <p:cNvPr id="186" name="Group 185">
            <a:extLst>
              <a:ext uri="{FF2B5EF4-FFF2-40B4-BE49-F238E27FC236}">
                <a16:creationId xmlns:a16="http://schemas.microsoft.com/office/drawing/2014/main" id="{BE2DD75B-C082-4321-8350-19180123C0B7}"/>
              </a:ext>
            </a:extLst>
          </p:cNvPr>
          <p:cNvGrpSpPr/>
          <p:nvPr/>
        </p:nvGrpSpPr>
        <p:grpSpPr>
          <a:xfrm>
            <a:off x="11133525" y="2354161"/>
            <a:ext cx="290287" cy="2332367"/>
            <a:chOff x="6031467" y="3637627"/>
            <a:chExt cx="210096" cy="1688059"/>
          </a:xfrm>
          <a:solidFill>
            <a:schemeClr val="accent4"/>
          </a:solidFill>
        </p:grpSpPr>
        <p:sp>
          <p:nvSpPr>
            <p:cNvPr id="187" name="Rectangle 186">
              <a:extLst>
                <a:ext uri="{FF2B5EF4-FFF2-40B4-BE49-F238E27FC236}">
                  <a16:creationId xmlns:a16="http://schemas.microsoft.com/office/drawing/2014/main" id="{E6565ACF-A9D5-4EE0-9461-03FA55377A9F}"/>
                </a:ext>
              </a:extLst>
            </p:cNvPr>
            <p:cNvSpPr/>
            <p:nvPr/>
          </p:nvSpPr>
          <p:spPr bwMode="auto">
            <a:xfrm rot="2723161">
              <a:off x="6107667" y="3637627"/>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88" name="Rectangle 187">
              <a:extLst>
                <a:ext uri="{FF2B5EF4-FFF2-40B4-BE49-F238E27FC236}">
                  <a16:creationId xmlns:a16="http://schemas.microsoft.com/office/drawing/2014/main" id="{E329C33E-7317-47D4-A196-D9D01D94099E}"/>
                </a:ext>
              </a:extLst>
            </p:cNvPr>
            <p:cNvSpPr/>
            <p:nvPr/>
          </p:nvSpPr>
          <p:spPr bwMode="auto">
            <a:xfrm rot="2723161">
              <a:off x="6069567" y="3675727"/>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89" name="Rectangle 188">
              <a:extLst>
                <a:ext uri="{FF2B5EF4-FFF2-40B4-BE49-F238E27FC236}">
                  <a16:creationId xmlns:a16="http://schemas.microsoft.com/office/drawing/2014/main" id="{94D24352-C012-4C77-B60E-DE1A20739C47}"/>
                </a:ext>
              </a:extLst>
            </p:cNvPr>
            <p:cNvSpPr/>
            <p:nvPr/>
          </p:nvSpPr>
          <p:spPr bwMode="auto">
            <a:xfrm rot="2723161">
              <a:off x="6031467" y="3718590"/>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90" name="Rectangle 189">
              <a:extLst>
                <a:ext uri="{FF2B5EF4-FFF2-40B4-BE49-F238E27FC236}">
                  <a16:creationId xmlns:a16="http://schemas.microsoft.com/office/drawing/2014/main" id="{8296A895-1EF1-4B3D-9E0F-1079E61B58A5}"/>
                </a:ext>
              </a:extLst>
            </p:cNvPr>
            <p:cNvSpPr/>
            <p:nvPr/>
          </p:nvSpPr>
          <p:spPr bwMode="auto">
            <a:xfrm rot="2723161">
              <a:off x="6064805" y="3770977"/>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91" name="Rectangle 190">
              <a:extLst>
                <a:ext uri="{FF2B5EF4-FFF2-40B4-BE49-F238E27FC236}">
                  <a16:creationId xmlns:a16="http://schemas.microsoft.com/office/drawing/2014/main" id="{944C9F98-00C1-4B34-B562-ADD98EF97084}"/>
                </a:ext>
              </a:extLst>
            </p:cNvPr>
            <p:cNvSpPr/>
            <p:nvPr/>
          </p:nvSpPr>
          <p:spPr bwMode="auto">
            <a:xfrm rot="2723161">
              <a:off x="6102906" y="3718590"/>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92" name="Rectangle 191">
              <a:extLst>
                <a:ext uri="{FF2B5EF4-FFF2-40B4-BE49-F238E27FC236}">
                  <a16:creationId xmlns:a16="http://schemas.microsoft.com/office/drawing/2014/main" id="{CAF7C935-F00F-4D31-AD9D-46BE1A1F266E}"/>
                </a:ext>
              </a:extLst>
            </p:cNvPr>
            <p:cNvSpPr/>
            <p:nvPr/>
          </p:nvSpPr>
          <p:spPr bwMode="auto">
            <a:xfrm rot="2723161">
              <a:off x="6150530" y="3675728"/>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93" name="Rectangle 192">
              <a:extLst>
                <a:ext uri="{FF2B5EF4-FFF2-40B4-BE49-F238E27FC236}">
                  <a16:creationId xmlns:a16="http://schemas.microsoft.com/office/drawing/2014/main" id="{26B7910C-55E6-40E1-B9DB-8E7B242F2B68}"/>
                </a:ext>
              </a:extLst>
            </p:cNvPr>
            <p:cNvSpPr/>
            <p:nvPr/>
          </p:nvSpPr>
          <p:spPr bwMode="auto">
            <a:xfrm rot="2723161">
              <a:off x="6188630" y="3728116"/>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94" name="Rectangle 193">
              <a:extLst>
                <a:ext uri="{FF2B5EF4-FFF2-40B4-BE49-F238E27FC236}">
                  <a16:creationId xmlns:a16="http://schemas.microsoft.com/office/drawing/2014/main" id="{E92C27D2-5330-4EDB-ABD8-C3870686C555}"/>
                </a:ext>
              </a:extLst>
            </p:cNvPr>
            <p:cNvSpPr/>
            <p:nvPr/>
          </p:nvSpPr>
          <p:spPr bwMode="auto">
            <a:xfrm rot="2723161">
              <a:off x="6141005" y="3813843"/>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95" name="Rectangle 194">
              <a:extLst>
                <a:ext uri="{FF2B5EF4-FFF2-40B4-BE49-F238E27FC236}">
                  <a16:creationId xmlns:a16="http://schemas.microsoft.com/office/drawing/2014/main" id="{2CA6552E-4B6E-4F35-B860-9EB5A50EBFBF}"/>
                </a:ext>
              </a:extLst>
            </p:cNvPr>
            <p:cNvSpPr/>
            <p:nvPr/>
          </p:nvSpPr>
          <p:spPr bwMode="auto">
            <a:xfrm rot="2723161">
              <a:off x="6060044" y="3948778"/>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96" name="Rectangle 195">
              <a:extLst>
                <a:ext uri="{FF2B5EF4-FFF2-40B4-BE49-F238E27FC236}">
                  <a16:creationId xmlns:a16="http://schemas.microsoft.com/office/drawing/2014/main" id="{9A1281AA-34E7-43A5-843E-4E22D2FE2C97}"/>
                </a:ext>
              </a:extLst>
            </p:cNvPr>
            <p:cNvSpPr/>
            <p:nvPr/>
          </p:nvSpPr>
          <p:spPr bwMode="auto">
            <a:xfrm rot="2723161">
              <a:off x="6141005" y="3958304"/>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97" name="Rectangle 196">
              <a:extLst>
                <a:ext uri="{FF2B5EF4-FFF2-40B4-BE49-F238E27FC236}">
                  <a16:creationId xmlns:a16="http://schemas.microsoft.com/office/drawing/2014/main" id="{12AFB28A-6E42-4E75-8CF9-959AA75D49D5}"/>
                </a:ext>
              </a:extLst>
            </p:cNvPr>
            <p:cNvSpPr/>
            <p:nvPr/>
          </p:nvSpPr>
          <p:spPr bwMode="auto">
            <a:xfrm rot="2723161">
              <a:off x="6102905" y="4039266"/>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98" name="Rectangle 197">
              <a:extLst>
                <a:ext uri="{FF2B5EF4-FFF2-40B4-BE49-F238E27FC236}">
                  <a16:creationId xmlns:a16="http://schemas.microsoft.com/office/drawing/2014/main" id="{EE49C966-E233-437E-BBA9-3585513AAF25}"/>
                </a:ext>
              </a:extLst>
            </p:cNvPr>
            <p:cNvSpPr/>
            <p:nvPr/>
          </p:nvSpPr>
          <p:spPr bwMode="auto">
            <a:xfrm rot="2723161">
              <a:off x="6079092" y="4163091"/>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99" name="Rectangle 198">
              <a:extLst>
                <a:ext uri="{FF2B5EF4-FFF2-40B4-BE49-F238E27FC236}">
                  <a16:creationId xmlns:a16="http://schemas.microsoft.com/office/drawing/2014/main" id="{2DCA1ADF-82BB-42CA-8BD1-14161057BA52}"/>
                </a:ext>
              </a:extLst>
            </p:cNvPr>
            <p:cNvSpPr/>
            <p:nvPr/>
          </p:nvSpPr>
          <p:spPr bwMode="auto">
            <a:xfrm rot="2723161">
              <a:off x="6136242" y="4134516"/>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00" name="Rectangle 199">
              <a:extLst>
                <a:ext uri="{FF2B5EF4-FFF2-40B4-BE49-F238E27FC236}">
                  <a16:creationId xmlns:a16="http://schemas.microsoft.com/office/drawing/2014/main" id="{F05A80FC-3962-42F1-8EA8-29A45B54112D}"/>
                </a:ext>
              </a:extLst>
            </p:cNvPr>
            <p:cNvSpPr/>
            <p:nvPr/>
          </p:nvSpPr>
          <p:spPr bwMode="auto">
            <a:xfrm rot="2723161">
              <a:off x="6064804" y="4234528"/>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01" name="Rectangle 200">
              <a:extLst>
                <a:ext uri="{FF2B5EF4-FFF2-40B4-BE49-F238E27FC236}">
                  <a16:creationId xmlns:a16="http://schemas.microsoft.com/office/drawing/2014/main" id="{96D7B4DF-08F1-44B9-888F-781B181DC1E5}"/>
                </a:ext>
              </a:extLst>
            </p:cNvPr>
            <p:cNvSpPr/>
            <p:nvPr/>
          </p:nvSpPr>
          <p:spPr bwMode="auto">
            <a:xfrm rot="2723161">
              <a:off x="6141005" y="4258340"/>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02" name="Rectangle 201">
              <a:extLst>
                <a:ext uri="{FF2B5EF4-FFF2-40B4-BE49-F238E27FC236}">
                  <a16:creationId xmlns:a16="http://schemas.microsoft.com/office/drawing/2014/main" id="{B62774EA-BBB5-4B1D-A25F-1052B1BDF186}"/>
                </a:ext>
              </a:extLst>
            </p:cNvPr>
            <p:cNvSpPr/>
            <p:nvPr/>
          </p:nvSpPr>
          <p:spPr bwMode="auto">
            <a:xfrm rot="2723161">
              <a:off x="6102905" y="4505990"/>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03" name="Rectangle 202">
              <a:extLst>
                <a:ext uri="{FF2B5EF4-FFF2-40B4-BE49-F238E27FC236}">
                  <a16:creationId xmlns:a16="http://schemas.microsoft.com/office/drawing/2014/main" id="{D58C623E-5EDA-43D0-AE1D-2CAAE1F8C075}"/>
                </a:ext>
              </a:extLst>
            </p:cNvPr>
            <p:cNvSpPr/>
            <p:nvPr/>
          </p:nvSpPr>
          <p:spPr bwMode="auto">
            <a:xfrm rot="2723161">
              <a:off x="6098142" y="4729828"/>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04" name="Rectangle 203">
              <a:extLst>
                <a:ext uri="{FF2B5EF4-FFF2-40B4-BE49-F238E27FC236}">
                  <a16:creationId xmlns:a16="http://schemas.microsoft.com/office/drawing/2014/main" id="{73211984-72F1-49E3-933F-2C1FA01AD699}"/>
                </a:ext>
              </a:extLst>
            </p:cNvPr>
            <p:cNvSpPr/>
            <p:nvPr/>
          </p:nvSpPr>
          <p:spPr bwMode="auto">
            <a:xfrm rot="2723161">
              <a:off x="6031467" y="5220365"/>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05" name="Rectangle 204">
              <a:extLst>
                <a:ext uri="{FF2B5EF4-FFF2-40B4-BE49-F238E27FC236}">
                  <a16:creationId xmlns:a16="http://schemas.microsoft.com/office/drawing/2014/main" id="{F003C2D2-3692-4522-99E1-3056E1341902}"/>
                </a:ext>
              </a:extLst>
            </p:cNvPr>
            <p:cNvSpPr/>
            <p:nvPr/>
          </p:nvSpPr>
          <p:spPr bwMode="auto">
            <a:xfrm rot="2723161">
              <a:off x="6174342" y="5229889"/>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06" name="Rectangle 205">
              <a:extLst>
                <a:ext uri="{FF2B5EF4-FFF2-40B4-BE49-F238E27FC236}">
                  <a16:creationId xmlns:a16="http://schemas.microsoft.com/office/drawing/2014/main" id="{69161608-B67D-4673-BABF-49405C5C0BCE}"/>
                </a:ext>
              </a:extLst>
            </p:cNvPr>
            <p:cNvSpPr/>
            <p:nvPr/>
          </p:nvSpPr>
          <p:spPr bwMode="auto">
            <a:xfrm rot="2723161">
              <a:off x="6102905" y="5272753"/>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grpSp>
      <p:cxnSp>
        <p:nvCxnSpPr>
          <p:cNvPr id="207" name="Straight Connector 206">
            <a:extLst>
              <a:ext uri="{FF2B5EF4-FFF2-40B4-BE49-F238E27FC236}">
                <a16:creationId xmlns:a16="http://schemas.microsoft.com/office/drawing/2014/main" id="{6A363FFB-256B-4FE8-AA0E-B1110ADC4120}"/>
              </a:ext>
            </a:extLst>
          </p:cNvPr>
          <p:cNvCxnSpPr/>
          <p:nvPr/>
        </p:nvCxnSpPr>
        <p:spPr bwMode="auto">
          <a:xfrm>
            <a:off x="11118817" y="3143925"/>
            <a:ext cx="325724" cy="0"/>
          </a:xfrm>
          <a:prstGeom prst="line">
            <a:avLst/>
          </a:prstGeom>
          <a:noFill/>
          <a:ln w="28575" cap="flat" cmpd="sng" algn="ctr">
            <a:solidFill>
              <a:schemeClr val="bg1"/>
            </a:solidFill>
            <a:prstDash val="solid"/>
            <a:round/>
            <a:headEnd type="none" w="med" len="med"/>
            <a:tailEnd type="none" w="med" len="med"/>
          </a:ln>
          <a:effectLst/>
        </p:spPr>
      </p:cxnSp>
      <p:grpSp>
        <p:nvGrpSpPr>
          <p:cNvPr id="208" name="Group 207">
            <a:extLst>
              <a:ext uri="{FF2B5EF4-FFF2-40B4-BE49-F238E27FC236}">
                <a16:creationId xmlns:a16="http://schemas.microsoft.com/office/drawing/2014/main" id="{A75076C8-6789-4658-8B4B-C69898329C3A}"/>
              </a:ext>
            </a:extLst>
          </p:cNvPr>
          <p:cNvGrpSpPr/>
          <p:nvPr/>
        </p:nvGrpSpPr>
        <p:grpSpPr>
          <a:xfrm>
            <a:off x="9500070" y="4585009"/>
            <a:ext cx="322433" cy="105283"/>
            <a:chOff x="2381251" y="5110165"/>
            <a:chExt cx="233362" cy="76199"/>
          </a:xfrm>
        </p:grpSpPr>
        <p:sp>
          <p:nvSpPr>
            <p:cNvPr id="209" name="Star: 5 Points 208">
              <a:extLst>
                <a:ext uri="{FF2B5EF4-FFF2-40B4-BE49-F238E27FC236}">
                  <a16:creationId xmlns:a16="http://schemas.microsoft.com/office/drawing/2014/main" id="{1061C928-F5C0-4545-AA22-A6A12EB4437F}"/>
                </a:ext>
              </a:extLst>
            </p:cNvPr>
            <p:cNvSpPr/>
            <p:nvPr/>
          </p:nvSpPr>
          <p:spPr bwMode="auto">
            <a:xfrm>
              <a:off x="2381251" y="5110165"/>
              <a:ext cx="76199" cy="76199"/>
            </a:xfrm>
            <a:prstGeom prst="star5">
              <a:avLst/>
            </a:prstGeom>
            <a:solidFill>
              <a:schemeClr val="accent6"/>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10" name="Star: 5 Points 209">
              <a:extLst>
                <a:ext uri="{FF2B5EF4-FFF2-40B4-BE49-F238E27FC236}">
                  <a16:creationId xmlns:a16="http://schemas.microsoft.com/office/drawing/2014/main" id="{EA02FE32-B9B6-47D1-BCB7-073A63E1C83B}"/>
                </a:ext>
              </a:extLst>
            </p:cNvPr>
            <p:cNvSpPr/>
            <p:nvPr/>
          </p:nvSpPr>
          <p:spPr bwMode="auto">
            <a:xfrm>
              <a:off x="2428876" y="5110165"/>
              <a:ext cx="76199" cy="76199"/>
            </a:xfrm>
            <a:prstGeom prst="star5">
              <a:avLst/>
            </a:prstGeom>
            <a:solidFill>
              <a:schemeClr val="accent6"/>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11" name="Star: 5 Points 210">
              <a:extLst>
                <a:ext uri="{FF2B5EF4-FFF2-40B4-BE49-F238E27FC236}">
                  <a16:creationId xmlns:a16="http://schemas.microsoft.com/office/drawing/2014/main" id="{066BDF84-CAA1-47B7-A93D-A4E5C76A3BBE}"/>
                </a:ext>
              </a:extLst>
            </p:cNvPr>
            <p:cNvSpPr/>
            <p:nvPr/>
          </p:nvSpPr>
          <p:spPr bwMode="auto">
            <a:xfrm>
              <a:off x="2481264" y="5110165"/>
              <a:ext cx="76199" cy="76199"/>
            </a:xfrm>
            <a:prstGeom prst="star5">
              <a:avLst/>
            </a:prstGeom>
            <a:solidFill>
              <a:schemeClr val="accent6"/>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12" name="Star: 5 Points 211">
              <a:extLst>
                <a:ext uri="{FF2B5EF4-FFF2-40B4-BE49-F238E27FC236}">
                  <a16:creationId xmlns:a16="http://schemas.microsoft.com/office/drawing/2014/main" id="{F1C43E6C-223D-4C73-9E9A-6AEF88455A53}"/>
                </a:ext>
              </a:extLst>
            </p:cNvPr>
            <p:cNvSpPr/>
            <p:nvPr/>
          </p:nvSpPr>
          <p:spPr bwMode="auto">
            <a:xfrm>
              <a:off x="2538414" y="5110165"/>
              <a:ext cx="76199" cy="76199"/>
            </a:xfrm>
            <a:prstGeom prst="star5">
              <a:avLst/>
            </a:prstGeom>
            <a:solidFill>
              <a:schemeClr val="accent6"/>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grpSp>
      <p:sp>
        <p:nvSpPr>
          <p:cNvPr id="213" name="Rectangle 212">
            <a:extLst>
              <a:ext uri="{FF2B5EF4-FFF2-40B4-BE49-F238E27FC236}">
                <a16:creationId xmlns:a16="http://schemas.microsoft.com/office/drawing/2014/main" id="{0FF8E59D-6EA3-4249-9F06-18A576F58668}"/>
              </a:ext>
            </a:extLst>
          </p:cNvPr>
          <p:cNvSpPr/>
          <p:nvPr/>
        </p:nvSpPr>
        <p:spPr bwMode="auto">
          <a:xfrm rot="2723161">
            <a:off x="10857814" y="3385917"/>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grpSp>
        <p:nvGrpSpPr>
          <p:cNvPr id="214" name="Group 213">
            <a:extLst>
              <a:ext uri="{FF2B5EF4-FFF2-40B4-BE49-F238E27FC236}">
                <a16:creationId xmlns:a16="http://schemas.microsoft.com/office/drawing/2014/main" id="{23BCD47F-07D6-482E-A33C-61F567DA0DA2}"/>
              </a:ext>
            </a:extLst>
          </p:cNvPr>
          <p:cNvGrpSpPr/>
          <p:nvPr/>
        </p:nvGrpSpPr>
        <p:grpSpPr>
          <a:xfrm>
            <a:off x="9138154" y="4611326"/>
            <a:ext cx="217150" cy="85544"/>
            <a:chOff x="2119313" y="5129212"/>
            <a:chExt cx="157163" cy="61913"/>
          </a:xfrm>
        </p:grpSpPr>
        <p:sp>
          <p:nvSpPr>
            <p:cNvPr id="215" name="Oval 214">
              <a:extLst>
                <a:ext uri="{FF2B5EF4-FFF2-40B4-BE49-F238E27FC236}">
                  <a16:creationId xmlns:a16="http://schemas.microsoft.com/office/drawing/2014/main" id="{31175460-9080-4F1B-86EF-6D973511CDDB}"/>
                </a:ext>
              </a:extLst>
            </p:cNvPr>
            <p:cNvSpPr/>
            <p:nvPr/>
          </p:nvSpPr>
          <p:spPr bwMode="auto">
            <a:xfrm>
              <a:off x="2119313" y="5129212"/>
              <a:ext cx="61913" cy="61913"/>
            </a:xfrm>
            <a:prstGeom prst="ellipse">
              <a:avLst/>
            </a:prstGeom>
            <a:solidFill>
              <a:schemeClr val="accent1"/>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16" name="Oval 215">
              <a:extLst>
                <a:ext uri="{FF2B5EF4-FFF2-40B4-BE49-F238E27FC236}">
                  <a16:creationId xmlns:a16="http://schemas.microsoft.com/office/drawing/2014/main" id="{6E311184-75C0-42C4-9D69-A4E3F964C5BC}"/>
                </a:ext>
              </a:extLst>
            </p:cNvPr>
            <p:cNvSpPr/>
            <p:nvPr/>
          </p:nvSpPr>
          <p:spPr bwMode="auto">
            <a:xfrm>
              <a:off x="2162175" y="5129212"/>
              <a:ext cx="61913" cy="61913"/>
            </a:xfrm>
            <a:prstGeom prst="ellipse">
              <a:avLst/>
            </a:prstGeom>
            <a:solidFill>
              <a:schemeClr val="accent1"/>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17" name="Oval 216">
              <a:extLst>
                <a:ext uri="{FF2B5EF4-FFF2-40B4-BE49-F238E27FC236}">
                  <a16:creationId xmlns:a16="http://schemas.microsoft.com/office/drawing/2014/main" id="{7DEEEA26-42D8-4CE7-AA09-2833ACAD2CA7}"/>
                </a:ext>
              </a:extLst>
            </p:cNvPr>
            <p:cNvSpPr/>
            <p:nvPr/>
          </p:nvSpPr>
          <p:spPr bwMode="auto">
            <a:xfrm>
              <a:off x="2214563" y="5129212"/>
              <a:ext cx="61913" cy="61913"/>
            </a:xfrm>
            <a:prstGeom prst="ellipse">
              <a:avLst/>
            </a:prstGeom>
            <a:solidFill>
              <a:schemeClr val="accent1"/>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grpSp>
      <p:cxnSp>
        <p:nvCxnSpPr>
          <p:cNvPr id="218" name="Straight Connector 217">
            <a:extLst>
              <a:ext uri="{FF2B5EF4-FFF2-40B4-BE49-F238E27FC236}">
                <a16:creationId xmlns:a16="http://schemas.microsoft.com/office/drawing/2014/main" id="{A310E1A2-3BC7-4CFA-BD18-487D24CB6F10}"/>
              </a:ext>
            </a:extLst>
          </p:cNvPr>
          <p:cNvCxnSpPr/>
          <p:nvPr/>
        </p:nvCxnSpPr>
        <p:spPr bwMode="auto">
          <a:xfrm>
            <a:off x="9496779" y="4657766"/>
            <a:ext cx="325724" cy="0"/>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6F4775CE-4669-4239-B8B4-3A28F8E041B2}"/>
              </a:ext>
            </a:extLst>
          </p:cNvPr>
          <p:cNvCxnSpPr/>
          <p:nvPr/>
        </p:nvCxnSpPr>
        <p:spPr bwMode="auto">
          <a:xfrm>
            <a:off x="9075638" y="4657747"/>
            <a:ext cx="325724" cy="0"/>
          </a:xfrm>
          <a:prstGeom prst="line">
            <a:avLst/>
          </a:prstGeom>
          <a:noFill/>
          <a:ln w="28575" cap="flat" cmpd="sng" algn="ctr">
            <a:solidFill>
              <a:schemeClr val="bg1"/>
            </a:solidFill>
            <a:prstDash val="solid"/>
            <a:round/>
            <a:headEnd type="none" w="med" len="med"/>
            <a:tailEnd type="none" w="med" len="med"/>
          </a:ln>
          <a:effectLst/>
        </p:spPr>
      </p:cxnSp>
      <p:sp>
        <p:nvSpPr>
          <p:cNvPr id="220" name="Rectangle 219">
            <a:extLst>
              <a:ext uri="{FF2B5EF4-FFF2-40B4-BE49-F238E27FC236}">
                <a16:creationId xmlns:a16="http://schemas.microsoft.com/office/drawing/2014/main" id="{EAA05159-962C-4919-9597-BB497A1AD205}"/>
              </a:ext>
            </a:extLst>
          </p:cNvPr>
          <p:cNvSpPr/>
          <p:nvPr/>
        </p:nvSpPr>
        <p:spPr bwMode="auto">
          <a:xfrm rot="2723161">
            <a:off x="10890833" y="4083582"/>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21" name="Rectangle 220">
            <a:extLst>
              <a:ext uri="{FF2B5EF4-FFF2-40B4-BE49-F238E27FC236}">
                <a16:creationId xmlns:a16="http://schemas.microsoft.com/office/drawing/2014/main" id="{2F09F9A4-49F0-4E8E-8354-1F0E94F1A90A}"/>
              </a:ext>
            </a:extLst>
          </p:cNvPr>
          <p:cNvSpPr/>
          <p:nvPr/>
        </p:nvSpPr>
        <p:spPr bwMode="auto">
          <a:xfrm rot="2723161">
            <a:off x="10867791" y="3673595"/>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22" name="Rectangle 221">
            <a:extLst>
              <a:ext uri="{FF2B5EF4-FFF2-40B4-BE49-F238E27FC236}">
                <a16:creationId xmlns:a16="http://schemas.microsoft.com/office/drawing/2014/main" id="{E564C9F4-A19D-42D3-AC9F-A323F81F44A9}"/>
              </a:ext>
            </a:extLst>
          </p:cNvPr>
          <p:cNvSpPr/>
          <p:nvPr/>
        </p:nvSpPr>
        <p:spPr bwMode="auto">
          <a:xfrm rot="2723161">
            <a:off x="10992051" y="4452175"/>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23" name="Rectangle 222">
            <a:extLst>
              <a:ext uri="{FF2B5EF4-FFF2-40B4-BE49-F238E27FC236}">
                <a16:creationId xmlns:a16="http://schemas.microsoft.com/office/drawing/2014/main" id="{E3A2ABD4-7694-4C30-9571-FB7FB3EC9990}"/>
              </a:ext>
            </a:extLst>
          </p:cNvPr>
          <p:cNvSpPr/>
          <p:nvPr/>
        </p:nvSpPr>
        <p:spPr bwMode="auto">
          <a:xfrm rot="2723161">
            <a:off x="10913925" y="3244831"/>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24" name="Rectangle 223">
            <a:extLst>
              <a:ext uri="{FF2B5EF4-FFF2-40B4-BE49-F238E27FC236}">
                <a16:creationId xmlns:a16="http://schemas.microsoft.com/office/drawing/2014/main" id="{397143BD-7513-4F0B-A837-A30A5013B16F}"/>
              </a:ext>
            </a:extLst>
          </p:cNvPr>
          <p:cNvSpPr/>
          <p:nvPr/>
        </p:nvSpPr>
        <p:spPr bwMode="auto">
          <a:xfrm rot="2723161">
            <a:off x="10827541" y="3475426"/>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cxnSp>
        <p:nvCxnSpPr>
          <p:cNvPr id="225" name="Straight Connector 224">
            <a:extLst>
              <a:ext uri="{FF2B5EF4-FFF2-40B4-BE49-F238E27FC236}">
                <a16:creationId xmlns:a16="http://schemas.microsoft.com/office/drawing/2014/main" id="{98D28840-4BF1-41A8-94DB-5D802CFA58F0}"/>
              </a:ext>
            </a:extLst>
          </p:cNvPr>
          <p:cNvCxnSpPr/>
          <p:nvPr/>
        </p:nvCxnSpPr>
        <p:spPr bwMode="auto">
          <a:xfrm>
            <a:off x="10700969" y="3357785"/>
            <a:ext cx="325724" cy="0"/>
          </a:xfrm>
          <a:prstGeom prst="line">
            <a:avLst/>
          </a:prstGeom>
          <a:noFill/>
          <a:ln w="28575" cap="flat" cmpd="sng" algn="ctr">
            <a:solidFill>
              <a:schemeClr val="bg1"/>
            </a:solidFill>
            <a:prstDash val="solid"/>
            <a:round/>
            <a:headEnd type="none" w="med" len="med"/>
            <a:tailEnd type="none" w="med" len="med"/>
          </a:ln>
          <a:effectLst/>
        </p:spPr>
      </p:cxnSp>
      <p:sp>
        <p:nvSpPr>
          <p:cNvPr id="226" name="Rectangle 225">
            <a:extLst>
              <a:ext uri="{FF2B5EF4-FFF2-40B4-BE49-F238E27FC236}">
                <a16:creationId xmlns:a16="http://schemas.microsoft.com/office/drawing/2014/main" id="{89AF755A-BB11-4F99-8398-EF7B7B039CED}"/>
              </a:ext>
            </a:extLst>
          </p:cNvPr>
          <p:cNvSpPr/>
          <p:nvPr/>
        </p:nvSpPr>
        <p:spPr bwMode="auto">
          <a:xfrm rot="2723161">
            <a:off x="10888548" y="3242725"/>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27" name="Rectangle 226">
            <a:extLst>
              <a:ext uri="{FF2B5EF4-FFF2-40B4-BE49-F238E27FC236}">
                <a16:creationId xmlns:a16="http://schemas.microsoft.com/office/drawing/2014/main" id="{CE57519F-FCF0-4650-A24C-262941A1845F}"/>
              </a:ext>
            </a:extLst>
          </p:cNvPr>
          <p:cNvSpPr/>
          <p:nvPr/>
        </p:nvSpPr>
        <p:spPr bwMode="auto">
          <a:xfrm rot="2723161">
            <a:off x="10874951" y="2728377"/>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28" name="Rectangle 227">
            <a:extLst>
              <a:ext uri="{FF2B5EF4-FFF2-40B4-BE49-F238E27FC236}">
                <a16:creationId xmlns:a16="http://schemas.microsoft.com/office/drawing/2014/main" id="{8877555D-922F-4CD2-A1DB-CF7E786ECB61}"/>
              </a:ext>
            </a:extLst>
          </p:cNvPr>
          <p:cNvSpPr/>
          <p:nvPr/>
        </p:nvSpPr>
        <p:spPr bwMode="auto">
          <a:xfrm rot="2723161">
            <a:off x="10815038" y="2729578"/>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29" name="Rectangle 228">
            <a:extLst>
              <a:ext uri="{FF2B5EF4-FFF2-40B4-BE49-F238E27FC236}">
                <a16:creationId xmlns:a16="http://schemas.microsoft.com/office/drawing/2014/main" id="{96242B67-A7D7-44BF-9343-0016F38E1712}"/>
              </a:ext>
            </a:extLst>
          </p:cNvPr>
          <p:cNvSpPr/>
          <p:nvPr/>
        </p:nvSpPr>
        <p:spPr bwMode="auto">
          <a:xfrm rot="2723161">
            <a:off x="10751872" y="2727418"/>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30" name="Rectangle 229">
            <a:extLst>
              <a:ext uri="{FF2B5EF4-FFF2-40B4-BE49-F238E27FC236}">
                <a16:creationId xmlns:a16="http://schemas.microsoft.com/office/drawing/2014/main" id="{79FE0FDB-4C72-4083-857D-700B282BE42B}"/>
              </a:ext>
            </a:extLst>
          </p:cNvPr>
          <p:cNvSpPr/>
          <p:nvPr/>
        </p:nvSpPr>
        <p:spPr bwMode="auto">
          <a:xfrm rot="2723161">
            <a:off x="10825180" y="2257850"/>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31" name="Rectangle 230">
            <a:extLst>
              <a:ext uri="{FF2B5EF4-FFF2-40B4-BE49-F238E27FC236}">
                <a16:creationId xmlns:a16="http://schemas.microsoft.com/office/drawing/2014/main" id="{C0C1F144-8151-4B0C-A02B-00824622BFF9}"/>
              </a:ext>
            </a:extLst>
          </p:cNvPr>
          <p:cNvSpPr/>
          <p:nvPr/>
        </p:nvSpPr>
        <p:spPr bwMode="auto">
          <a:xfrm rot="2723161">
            <a:off x="10861883" y="2381824"/>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32" name="Rectangle 231">
            <a:extLst>
              <a:ext uri="{FF2B5EF4-FFF2-40B4-BE49-F238E27FC236}">
                <a16:creationId xmlns:a16="http://schemas.microsoft.com/office/drawing/2014/main" id="{4EBAA84B-BFE1-433F-BE7F-6E68A62CC16C}"/>
              </a:ext>
            </a:extLst>
          </p:cNvPr>
          <p:cNvSpPr/>
          <p:nvPr/>
        </p:nvSpPr>
        <p:spPr bwMode="auto">
          <a:xfrm rot="2723161">
            <a:off x="10819867" y="2486620"/>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34" name="TextBox 233">
            <a:extLst>
              <a:ext uri="{FF2B5EF4-FFF2-40B4-BE49-F238E27FC236}">
                <a16:creationId xmlns:a16="http://schemas.microsoft.com/office/drawing/2014/main" id="{1A8F5965-90F6-46A3-A964-CC24009C428B}"/>
              </a:ext>
            </a:extLst>
          </p:cNvPr>
          <p:cNvSpPr txBox="1"/>
          <p:nvPr/>
        </p:nvSpPr>
        <p:spPr>
          <a:xfrm rot="18900000">
            <a:off x="7929365" y="5340588"/>
            <a:ext cx="2132932"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NSCLC-SqCC</a:t>
            </a:r>
          </a:p>
        </p:txBody>
      </p:sp>
      <p:sp>
        <p:nvSpPr>
          <p:cNvPr id="235" name="TextBox 234">
            <a:extLst>
              <a:ext uri="{FF2B5EF4-FFF2-40B4-BE49-F238E27FC236}">
                <a16:creationId xmlns:a16="http://schemas.microsoft.com/office/drawing/2014/main" id="{D049136B-A2B9-421E-A0D5-6830444685AD}"/>
              </a:ext>
            </a:extLst>
          </p:cNvPr>
          <p:cNvSpPr txBox="1"/>
          <p:nvPr/>
        </p:nvSpPr>
        <p:spPr>
          <a:xfrm rot="18900000">
            <a:off x="8502263" y="5274453"/>
            <a:ext cx="1945882"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NSCLC-Adeno</a:t>
            </a:r>
          </a:p>
        </p:txBody>
      </p:sp>
      <p:sp>
        <p:nvSpPr>
          <p:cNvPr id="236" name="TextBox 235">
            <a:extLst>
              <a:ext uri="{FF2B5EF4-FFF2-40B4-BE49-F238E27FC236}">
                <a16:creationId xmlns:a16="http://schemas.microsoft.com/office/drawing/2014/main" id="{C7098B96-09A5-48F9-B3AD-8E0777660CC6}"/>
              </a:ext>
            </a:extLst>
          </p:cNvPr>
          <p:cNvSpPr txBox="1"/>
          <p:nvPr/>
        </p:nvSpPr>
        <p:spPr>
          <a:xfrm>
            <a:off x="1176843" y="4508540"/>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237" name="TextBox 236">
            <a:extLst>
              <a:ext uri="{FF2B5EF4-FFF2-40B4-BE49-F238E27FC236}">
                <a16:creationId xmlns:a16="http://schemas.microsoft.com/office/drawing/2014/main" id="{5A17D9F8-D9C2-4053-A779-68B5291D9C49}"/>
              </a:ext>
            </a:extLst>
          </p:cNvPr>
          <p:cNvSpPr txBox="1"/>
          <p:nvPr/>
        </p:nvSpPr>
        <p:spPr>
          <a:xfrm>
            <a:off x="1180729" y="4041795"/>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238" name="TextBox 237">
            <a:extLst>
              <a:ext uri="{FF2B5EF4-FFF2-40B4-BE49-F238E27FC236}">
                <a16:creationId xmlns:a16="http://schemas.microsoft.com/office/drawing/2014/main" id="{BAA0B543-632C-4CB7-B2F5-D67706F2F7CA}"/>
              </a:ext>
            </a:extLst>
          </p:cNvPr>
          <p:cNvSpPr txBox="1"/>
          <p:nvPr/>
        </p:nvSpPr>
        <p:spPr>
          <a:xfrm>
            <a:off x="1180729" y="3577017"/>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42" name="TextBox 241">
            <a:extLst>
              <a:ext uri="{FF2B5EF4-FFF2-40B4-BE49-F238E27FC236}">
                <a16:creationId xmlns:a16="http://schemas.microsoft.com/office/drawing/2014/main" id="{F97894DC-FF98-474E-BEA5-B34EEDA8E8C4}"/>
              </a:ext>
            </a:extLst>
          </p:cNvPr>
          <p:cNvSpPr txBox="1"/>
          <p:nvPr/>
        </p:nvSpPr>
        <p:spPr>
          <a:xfrm>
            <a:off x="1180729" y="3109022"/>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243" name="TextBox 242">
            <a:extLst>
              <a:ext uri="{FF2B5EF4-FFF2-40B4-BE49-F238E27FC236}">
                <a16:creationId xmlns:a16="http://schemas.microsoft.com/office/drawing/2014/main" id="{85633C97-3648-40A4-9B79-D790BE73FD6E}"/>
              </a:ext>
            </a:extLst>
          </p:cNvPr>
          <p:cNvSpPr txBox="1"/>
          <p:nvPr/>
        </p:nvSpPr>
        <p:spPr>
          <a:xfrm>
            <a:off x="1174148" y="2174755"/>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244" name="TextBox 243">
            <a:extLst>
              <a:ext uri="{FF2B5EF4-FFF2-40B4-BE49-F238E27FC236}">
                <a16:creationId xmlns:a16="http://schemas.microsoft.com/office/drawing/2014/main" id="{B0AFADB7-C0ED-4323-B4C9-188D4AED9F57}"/>
              </a:ext>
            </a:extLst>
          </p:cNvPr>
          <p:cNvSpPr txBox="1"/>
          <p:nvPr/>
        </p:nvSpPr>
        <p:spPr>
          <a:xfrm>
            <a:off x="1180729" y="2642175"/>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248" name="Isosceles Triangle 247">
            <a:extLst>
              <a:ext uri="{FF2B5EF4-FFF2-40B4-BE49-F238E27FC236}">
                <a16:creationId xmlns:a16="http://schemas.microsoft.com/office/drawing/2014/main" id="{5CDB22E0-6BDF-44D8-8FD2-A25899B66234}"/>
              </a:ext>
            </a:extLst>
          </p:cNvPr>
          <p:cNvSpPr/>
          <p:nvPr/>
        </p:nvSpPr>
        <p:spPr bwMode="auto">
          <a:xfrm>
            <a:off x="4432507" y="2495446"/>
            <a:ext cx="154810" cy="133457"/>
          </a:xfrm>
          <a:prstGeom prst="triangle">
            <a:avLst/>
          </a:prstGeom>
          <a:solidFill>
            <a:srgbClr val="FF0000"/>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49" name="Isosceles Triangle 248">
            <a:extLst>
              <a:ext uri="{FF2B5EF4-FFF2-40B4-BE49-F238E27FC236}">
                <a16:creationId xmlns:a16="http://schemas.microsoft.com/office/drawing/2014/main" id="{AB4D56C0-F753-48E4-96C3-47C3B1EAAADD}"/>
              </a:ext>
            </a:extLst>
          </p:cNvPr>
          <p:cNvSpPr/>
          <p:nvPr/>
        </p:nvSpPr>
        <p:spPr bwMode="auto">
          <a:xfrm>
            <a:off x="4201256" y="2526253"/>
            <a:ext cx="154810" cy="133457"/>
          </a:xfrm>
          <a:prstGeom prst="triangle">
            <a:avLst/>
          </a:prstGeom>
          <a:solidFill>
            <a:srgbClr val="FF0000"/>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cxnSp>
        <p:nvCxnSpPr>
          <p:cNvPr id="251" name="Straight Connector 250">
            <a:extLst>
              <a:ext uri="{FF2B5EF4-FFF2-40B4-BE49-F238E27FC236}">
                <a16:creationId xmlns:a16="http://schemas.microsoft.com/office/drawing/2014/main" id="{79221FBF-59FA-41F1-9788-AEC001425584}"/>
              </a:ext>
            </a:extLst>
          </p:cNvPr>
          <p:cNvCxnSpPr/>
          <p:nvPr/>
        </p:nvCxnSpPr>
        <p:spPr bwMode="auto">
          <a:xfrm>
            <a:off x="1983524" y="4694221"/>
            <a:ext cx="2454443" cy="0"/>
          </a:xfrm>
          <a:prstGeom prst="line">
            <a:avLst/>
          </a:prstGeom>
          <a:noFill/>
          <a:ln w="2857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1E8D5CDB-F156-4C20-B5F7-E40DF30D3A71}"/>
              </a:ext>
            </a:extLst>
          </p:cNvPr>
          <p:cNvCxnSpPr/>
          <p:nvPr/>
        </p:nvCxnSpPr>
        <p:spPr bwMode="auto">
          <a:xfrm flipV="1">
            <a:off x="2003264" y="2325315"/>
            <a:ext cx="0" cy="2400486"/>
          </a:xfrm>
          <a:prstGeom prst="line">
            <a:avLst/>
          </a:prstGeom>
          <a:noFill/>
          <a:ln w="28575" cap="flat" cmpd="sng" algn="ctr">
            <a:solidFill>
              <a:schemeClr val="bg1"/>
            </a:solidFill>
            <a:prstDash val="solid"/>
            <a:round/>
            <a:headEnd type="none" w="med" len="med"/>
            <a:tailEnd type="none" w="med" len="med"/>
          </a:ln>
          <a:effectLst/>
        </p:spPr>
      </p:cxnSp>
      <p:grpSp>
        <p:nvGrpSpPr>
          <p:cNvPr id="11" name="Group 10">
            <a:extLst>
              <a:ext uri="{FF2B5EF4-FFF2-40B4-BE49-F238E27FC236}">
                <a16:creationId xmlns:a16="http://schemas.microsoft.com/office/drawing/2014/main" id="{B3C31BA4-6E48-42D1-95D9-7C09818BD6A6}"/>
              </a:ext>
            </a:extLst>
          </p:cNvPr>
          <p:cNvGrpSpPr/>
          <p:nvPr/>
        </p:nvGrpSpPr>
        <p:grpSpPr>
          <a:xfrm>
            <a:off x="1940083" y="2360954"/>
            <a:ext cx="58787" cy="2333268"/>
            <a:chOff x="1917723" y="2736588"/>
            <a:chExt cx="85543" cy="1957633"/>
          </a:xfrm>
        </p:grpSpPr>
        <p:cxnSp>
          <p:nvCxnSpPr>
            <p:cNvPr id="241" name="Straight Connector 240">
              <a:extLst>
                <a:ext uri="{FF2B5EF4-FFF2-40B4-BE49-F238E27FC236}">
                  <a16:creationId xmlns:a16="http://schemas.microsoft.com/office/drawing/2014/main" id="{5B4A36BD-9CB6-4902-8577-D6D3EB8EFB62}"/>
                </a:ext>
              </a:extLst>
            </p:cNvPr>
            <p:cNvCxnSpPr/>
            <p:nvPr/>
          </p:nvCxnSpPr>
          <p:spPr bwMode="auto">
            <a:xfrm flipH="1">
              <a:off x="1917723" y="2736588"/>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AA3F0F66-7B3A-4D75-83F6-B4C1FB3A6F29}"/>
                </a:ext>
              </a:extLst>
            </p:cNvPr>
            <p:cNvCxnSpPr/>
            <p:nvPr/>
          </p:nvCxnSpPr>
          <p:spPr bwMode="auto">
            <a:xfrm flipH="1">
              <a:off x="1917723" y="3128115"/>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8A5C6595-6110-48C8-8508-1FC1D398A65E}"/>
                </a:ext>
              </a:extLst>
            </p:cNvPr>
            <p:cNvCxnSpPr/>
            <p:nvPr/>
          </p:nvCxnSpPr>
          <p:spPr bwMode="auto">
            <a:xfrm flipH="1">
              <a:off x="1917723" y="3519642"/>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2FB5D2C1-A8BA-4DD0-A53F-5D56B5479D3F}"/>
                </a:ext>
              </a:extLst>
            </p:cNvPr>
            <p:cNvCxnSpPr/>
            <p:nvPr/>
          </p:nvCxnSpPr>
          <p:spPr bwMode="auto">
            <a:xfrm flipH="1">
              <a:off x="1917723" y="3911168"/>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21132820-7E33-4C25-8E6C-D85E04C6E106}"/>
                </a:ext>
              </a:extLst>
            </p:cNvPr>
            <p:cNvCxnSpPr/>
            <p:nvPr/>
          </p:nvCxnSpPr>
          <p:spPr bwMode="auto">
            <a:xfrm flipH="1">
              <a:off x="1917723" y="4302695"/>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93C8A8FA-365D-464B-BBB7-4AEFF2808E59}"/>
                </a:ext>
              </a:extLst>
            </p:cNvPr>
            <p:cNvCxnSpPr/>
            <p:nvPr/>
          </p:nvCxnSpPr>
          <p:spPr bwMode="auto">
            <a:xfrm flipH="1">
              <a:off x="1917723" y="4694221"/>
              <a:ext cx="85543" cy="0"/>
            </a:xfrm>
            <a:prstGeom prst="line">
              <a:avLst/>
            </a:prstGeom>
            <a:noFill/>
            <a:ln w="28575" cap="flat" cmpd="sng" algn="ctr">
              <a:solidFill>
                <a:schemeClr val="bg1"/>
              </a:solidFill>
              <a:prstDash val="solid"/>
              <a:round/>
              <a:headEnd type="none" w="med" len="med"/>
              <a:tailEnd type="none" w="med" len="med"/>
            </a:ln>
            <a:effectLst/>
          </p:spPr>
        </p:cxnSp>
      </p:grpSp>
      <p:cxnSp>
        <p:nvCxnSpPr>
          <p:cNvPr id="258" name="Straight Connector 257">
            <a:extLst>
              <a:ext uri="{FF2B5EF4-FFF2-40B4-BE49-F238E27FC236}">
                <a16:creationId xmlns:a16="http://schemas.microsoft.com/office/drawing/2014/main" id="{DE17BBC3-45FD-4345-A999-89343A750BF0}"/>
              </a:ext>
            </a:extLst>
          </p:cNvPr>
          <p:cNvCxnSpPr>
            <a:cxnSpLocks/>
          </p:cNvCxnSpPr>
          <p:nvPr/>
        </p:nvCxnSpPr>
        <p:spPr bwMode="auto">
          <a:xfrm rot="16200000" flipH="1">
            <a:off x="2315528" y="4734801"/>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826A521E-E556-4D72-80AB-9E81FC968A75}"/>
              </a:ext>
            </a:extLst>
          </p:cNvPr>
          <p:cNvCxnSpPr>
            <a:cxnSpLocks/>
          </p:cNvCxnSpPr>
          <p:nvPr/>
        </p:nvCxnSpPr>
        <p:spPr bwMode="auto">
          <a:xfrm rot="16200000" flipH="1">
            <a:off x="2977203" y="4734802"/>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A69887E3-73FA-4810-AC25-0AF87D8B27B5}"/>
              </a:ext>
            </a:extLst>
          </p:cNvPr>
          <p:cNvCxnSpPr>
            <a:cxnSpLocks/>
          </p:cNvCxnSpPr>
          <p:nvPr/>
        </p:nvCxnSpPr>
        <p:spPr bwMode="auto">
          <a:xfrm rot="16200000" flipH="1">
            <a:off x="3661922" y="4734804"/>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3C75EC38-6C3D-4656-8313-1F5A721DB81D}"/>
              </a:ext>
            </a:extLst>
          </p:cNvPr>
          <p:cNvCxnSpPr>
            <a:cxnSpLocks/>
          </p:cNvCxnSpPr>
          <p:nvPr/>
        </p:nvCxnSpPr>
        <p:spPr bwMode="auto">
          <a:xfrm rot="16200000" flipH="1">
            <a:off x="4341468" y="4734802"/>
            <a:ext cx="85543" cy="0"/>
          </a:xfrm>
          <a:prstGeom prst="line">
            <a:avLst/>
          </a:prstGeom>
          <a:noFill/>
          <a:ln w="28575" cap="flat" cmpd="sng" algn="ctr">
            <a:solidFill>
              <a:schemeClr val="bg1"/>
            </a:solidFill>
            <a:prstDash val="solid"/>
            <a:round/>
            <a:headEnd type="none" w="med" len="med"/>
            <a:tailEnd type="none" w="med" len="med"/>
          </a:ln>
          <a:effectLst/>
        </p:spPr>
      </p:cxnSp>
      <p:sp>
        <p:nvSpPr>
          <p:cNvPr id="347" name="TextBox 346">
            <a:extLst>
              <a:ext uri="{FF2B5EF4-FFF2-40B4-BE49-F238E27FC236}">
                <a16:creationId xmlns:a16="http://schemas.microsoft.com/office/drawing/2014/main" id="{142F3D5C-86AC-47D8-8C07-CDC004B1C365}"/>
              </a:ext>
            </a:extLst>
          </p:cNvPr>
          <p:cNvSpPr txBox="1"/>
          <p:nvPr/>
        </p:nvSpPr>
        <p:spPr>
          <a:xfrm rot="16200000">
            <a:off x="-261144" y="3334975"/>
            <a:ext cx="2795830"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Relative Expression</a:t>
            </a:r>
          </a:p>
        </p:txBody>
      </p:sp>
      <p:sp>
        <p:nvSpPr>
          <p:cNvPr id="348" name="TextBox 347">
            <a:extLst>
              <a:ext uri="{FF2B5EF4-FFF2-40B4-BE49-F238E27FC236}">
                <a16:creationId xmlns:a16="http://schemas.microsoft.com/office/drawing/2014/main" id="{0C74F6F7-CF69-48CE-94DD-A92729AD030E}"/>
              </a:ext>
            </a:extLst>
          </p:cNvPr>
          <p:cNvSpPr txBox="1"/>
          <p:nvPr/>
        </p:nvSpPr>
        <p:spPr>
          <a:xfrm rot="18900000">
            <a:off x="980032" y="5198660"/>
            <a:ext cx="1687949"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Normal Tissues</a:t>
            </a:r>
          </a:p>
        </p:txBody>
      </p:sp>
      <p:sp>
        <p:nvSpPr>
          <p:cNvPr id="349" name="TextBox 348">
            <a:extLst>
              <a:ext uri="{FF2B5EF4-FFF2-40B4-BE49-F238E27FC236}">
                <a16:creationId xmlns:a16="http://schemas.microsoft.com/office/drawing/2014/main" id="{02759F70-F689-429D-9351-A080B7A05D06}"/>
              </a:ext>
            </a:extLst>
          </p:cNvPr>
          <p:cNvSpPr txBox="1"/>
          <p:nvPr/>
        </p:nvSpPr>
        <p:spPr>
          <a:xfrm rot="18900000">
            <a:off x="1878486" y="5124345"/>
            <a:ext cx="1426613"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SCLC</a:t>
            </a:r>
          </a:p>
        </p:txBody>
      </p:sp>
      <p:sp>
        <p:nvSpPr>
          <p:cNvPr id="351" name="TextBox 350">
            <a:extLst>
              <a:ext uri="{FF2B5EF4-FFF2-40B4-BE49-F238E27FC236}">
                <a16:creationId xmlns:a16="http://schemas.microsoft.com/office/drawing/2014/main" id="{E747983A-6A75-49C5-BEC4-1E8647E50E43}"/>
              </a:ext>
            </a:extLst>
          </p:cNvPr>
          <p:cNvSpPr txBox="1"/>
          <p:nvPr/>
        </p:nvSpPr>
        <p:spPr>
          <a:xfrm rot="18900000">
            <a:off x="3251293" y="5117555"/>
            <a:ext cx="1426613"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LCNEC PDX</a:t>
            </a:r>
          </a:p>
        </p:txBody>
      </p:sp>
      <p:sp>
        <p:nvSpPr>
          <p:cNvPr id="353" name="Rectangle 352">
            <a:extLst>
              <a:ext uri="{FF2B5EF4-FFF2-40B4-BE49-F238E27FC236}">
                <a16:creationId xmlns:a16="http://schemas.microsoft.com/office/drawing/2014/main" id="{7F4F9C38-1B24-4EB0-A774-D67DF5FF0222}"/>
              </a:ext>
            </a:extLst>
          </p:cNvPr>
          <p:cNvSpPr/>
          <p:nvPr/>
        </p:nvSpPr>
        <p:spPr bwMode="auto">
          <a:xfrm>
            <a:off x="2873582" y="2846882"/>
            <a:ext cx="127910" cy="118772"/>
          </a:xfrm>
          <a:prstGeom prst="rect">
            <a:avLst/>
          </a:prstGeom>
          <a:solidFill>
            <a:schemeClr val="accent4"/>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354" name="Rectangle 353">
            <a:extLst>
              <a:ext uri="{FF2B5EF4-FFF2-40B4-BE49-F238E27FC236}">
                <a16:creationId xmlns:a16="http://schemas.microsoft.com/office/drawing/2014/main" id="{DA89AD97-A3AA-4E56-A69D-485D11F38448}"/>
              </a:ext>
            </a:extLst>
          </p:cNvPr>
          <p:cNvSpPr/>
          <p:nvPr/>
        </p:nvSpPr>
        <p:spPr bwMode="auto">
          <a:xfrm>
            <a:off x="2877637" y="2744042"/>
            <a:ext cx="127910" cy="118772"/>
          </a:xfrm>
          <a:prstGeom prst="rect">
            <a:avLst/>
          </a:prstGeom>
          <a:solidFill>
            <a:schemeClr val="accent4"/>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cxnSp>
        <p:nvCxnSpPr>
          <p:cNvPr id="428" name="Straight Connector 427">
            <a:extLst>
              <a:ext uri="{FF2B5EF4-FFF2-40B4-BE49-F238E27FC236}">
                <a16:creationId xmlns:a16="http://schemas.microsoft.com/office/drawing/2014/main" id="{8B7FCA59-E080-4478-AE89-6E1121792A96}"/>
              </a:ext>
            </a:extLst>
          </p:cNvPr>
          <p:cNvCxnSpPr>
            <a:cxnSpLocks/>
          </p:cNvCxnSpPr>
          <p:nvPr/>
        </p:nvCxnSpPr>
        <p:spPr bwMode="auto">
          <a:xfrm>
            <a:off x="4145508" y="2585790"/>
            <a:ext cx="505623" cy="0"/>
          </a:xfrm>
          <a:prstGeom prst="line">
            <a:avLst/>
          </a:prstGeom>
          <a:noFill/>
          <a:ln w="28575" cap="flat" cmpd="sng" algn="ctr">
            <a:solidFill>
              <a:schemeClr val="bg1"/>
            </a:solidFill>
            <a:prstDash val="solid"/>
            <a:round/>
            <a:headEnd type="none" w="med" len="med"/>
            <a:tailEnd type="none" w="med" len="med"/>
          </a:ln>
          <a:effectLst/>
        </p:spPr>
      </p:cxnSp>
      <p:sp>
        <p:nvSpPr>
          <p:cNvPr id="436" name="Oval 435">
            <a:extLst>
              <a:ext uri="{FF2B5EF4-FFF2-40B4-BE49-F238E27FC236}">
                <a16:creationId xmlns:a16="http://schemas.microsoft.com/office/drawing/2014/main" id="{09946C84-2387-45E3-BF30-45DBFA271980}"/>
              </a:ext>
            </a:extLst>
          </p:cNvPr>
          <p:cNvSpPr/>
          <p:nvPr/>
        </p:nvSpPr>
        <p:spPr bwMode="auto">
          <a:xfrm>
            <a:off x="2168229" y="4373407"/>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37" name="Oval 436">
            <a:extLst>
              <a:ext uri="{FF2B5EF4-FFF2-40B4-BE49-F238E27FC236}">
                <a16:creationId xmlns:a16="http://schemas.microsoft.com/office/drawing/2014/main" id="{814A61A9-3FC8-410B-9563-A5590AE0E4BB}"/>
              </a:ext>
            </a:extLst>
          </p:cNvPr>
          <p:cNvSpPr/>
          <p:nvPr/>
        </p:nvSpPr>
        <p:spPr bwMode="auto">
          <a:xfrm>
            <a:off x="2262936" y="4364615"/>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38" name="Oval 437">
            <a:extLst>
              <a:ext uri="{FF2B5EF4-FFF2-40B4-BE49-F238E27FC236}">
                <a16:creationId xmlns:a16="http://schemas.microsoft.com/office/drawing/2014/main" id="{4142A145-66AE-4A74-984F-58CB2C497F3B}"/>
              </a:ext>
            </a:extLst>
          </p:cNvPr>
          <p:cNvSpPr/>
          <p:nvPr/>
        </p:nvSpPr>
        <p:spPr bwMode="auto">
          <a:xfrm>
            <a:off x="2378691" y="4364615"/>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68" name="Rectangle 267">
            <a:extLst>
              <a:ext uri="{FF2B5EF4-FFF2-40B4-BE49-F238E27FC236}">
                <a16:creationId xmlns:a16="http://schemas.microsoft.com/office/drawing/2014/main" id="{DCB9DD35-751C-4480-A015-FBCC7B1E821E}"/>
              </a:ext>
            </a:extLst>
          </p:cNvPr>
          <p:cNvSpPr/>
          <p:nvPr/>
        </p:nvSpPr>
        <p:spPr bwMode="auto">
          <a:xfrm rot="2723161">
            <a:off x="3909603" y="3251420"/>
            <a:ext cx="110111" cy="110111"/>
          </a:xfrm>
          <a:prstGeom prst="rect">
            <a:avLst/>
          </a:prstGeom>
          <a:solidFill>
            <a:schemeClr val="accent1"/>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69" name="Rectangle 268">
            <a:extLst>
              <a:ext uri="{FF2B5EF4-FFF2-40B4-BE49-F238E27FC236}">
                <a16:creationId xmlns:a16="http://schemas.microsoft.com/office/drawing/2014/main" id="{D43D1FF7-C2CB-4CBC-BD10-EFC9B1FF5B6E}"/>
              </a:ext>
            </a:extLst>
          </p:cNvPr>
          <p:cNvSpPr/>
          <p:nvPr/>
        </p:nvSpPr>
        <p:spPr bwMode="auto">
          <a:xfrm rot="2723161">
            <a:off x="3691175" y="3252071"/>
            <a:ext cx="110111" cy="110111"/>
          </a:xfrm>
          <a:prstGeom prst="rect">
            <a:avLst/>
          </a:prstGeom>
          <a:solidFill>
            <a:schemeClr val="accent1"/>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70" name="Rectangle 269">
            <a:extLst>
              <a:ext uri="{FF2B5EF4-FFF2-40B4-BE49-F238E27FC236}">
                <a16:creationId xmlns:a16="http://schemas.microsoft.com/office/drawing/2014/main" id="{EECB9026-36E7-4562-8BB1-7E322322DD82}"/>
              </a:ext>
            </a:extLst>
          </p:cNvPr>
          <p:cNvSpPr/>
          <p:nvPr/>
        </p:nvSpPr>
        <p:spPr bwMode="auto">
          <a:xfrm rot="2723161">
            <a:off x="3716181" y="2749851"/>
            <a:ext cx="110111" cy="110111"/>
          </a:xfrm>
          <a:prstGeom prst="rect">
            <a:avLst/>
          </a:prstGeom>
          <a:solidFill>
            <a:schemeClr val="accent1"/>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48" name="Rectangle 447">
            <a:extLst>
              <a:ext uri="{FF2B5EF4-FFF2-40B4-BE49-F238E27FC236}">
                <a16:creationId xmlns:a16="http://schemas.microsoft.com/office/drawing/2014/main" id="{0D6B2E50-6A95-4C17-A507-88E5C766841C}"/>
              </a:ext>
            </a:extLst>
          </p:cNvPr>
          <p:cNvSpPr/>
          <p:nvPr/>
        </p:nvSpPr>
        <p:spPr bwMode="auto">
          <a:xfrm rot="2723161">
            <a:off x="3768048" y="2965200"/>
            <a:ext cx="110111" cy="110111"/>
          </a:xfrm>
          <a:prstGeom prst="rect">
            <a:avLst/>
          </a:prstGeom>
          <a:solidFill>
            <a:schemeClr val="accent1"/>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49" name="Rectangle 448">
            <a:extLst>
              <a:ext uri="{FF2B5EF4-FFF2-40B4-BE49-F238E27FC236}">
                <a16:creationId xmlns:a16="http://schemas.microsoft.com/office/drawing/2014/main" id="{50EB0C08-C92F-480E-812B-4F84BEFBF230}"/>
              </a:ext>
            </a:extLst>
          </p:cNvPr>
          <p:cNvSpPr/>
          <p:nvPr/>
        </p:nvSpPr>
        <p:spPr bwMode="auto">
          <a:xfrm rot="2723161">
            <a:off x="3658932" y="3086226"/>
            <a:ext cx="110111" cy="110111"/>
          </a:xfrm>
          <a:prstGeom prst="rect">
            <a:avLst/>
          </a:prstGeom>
          <a:solidFill>
            <a:schemeClr val="accent1"/>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50" name="Rectangle 449">
            <a:extLst>
              <a:ext uri="{FF2B5EF4-FFF2-40B4-BE49-F238E27FC236}">
                <a16:creationId xmlns:a16="http://schemas.microsoft.com/office/drawing/2014/main" id="{156C9B2C-8651-4B06-985E-E6848D6C6BBE}"/>
              </a:ext>
            </a:extLst>
          </p:cNvPr>
          <p:cNvSpPr/>
          <p:nvPr/>
        </p:nvSpPr>
        <p:spPr bwMode="auto">
          <a:xfrm rot="2723161">
            <a:off x="3557201" y="2955710"/>
            <a:ext cx="110111" cy="110111"/>
          </a:xfrm>
          <a:prstGeom prst="rect">
            <a:avLst/>
          </a:prstGeom>
          <a:solidFill>
            <a:schemeClr val="accent1"/>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51" name="Rectangle 450">
            <a:extLst>
              <a:ext uri="{FF2B5EF4-FFF2-40B4-BE49-F238E27FC236}">
                <a16:creationId xmlns:a16="http://schemas.microsoft.com/office/drawing/2014/main" id="{70606F7C-3226-462C-9791-70258A870062}"/>
              </a:ext>
            </a:extLst>
          </p:cNvPr>
          <p:cNvSpPr/>
          <p:nvPr/>
        </p:nvSpPr>
        <p:spPr bwMode="auto">
          <a:xfrm rot="2723161">
            <a:off x="3561607" y="2740416"/>
            <a:ext cx="110111" cy="110111"/>
          </a:xfrm>
          <a:prstGeom prst="rect">
            <a:avLst/>
          </a:prstGeom>
          <a:solidFill>
            <a:schemeClr val="accent1"/>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52" name="Rectangle 451">
            <a:extLst>
              <a:ext uri="{FF2B5EF4-FFF2-40B4-BE49-F238E27FC236}">
                <a16:creationId xmlns:a16="http://schemas.microsoft.com/office/drawing/2014/main" id="{9FE1F652-A704-400D-B779-6B88402056EB}"/>
              </a:ext>
            </a:extLst>
          </p:cNvPr>
          <p:cNvSpPr/>
          <p:nvPr/>
        </p:nvSpPr>
        <p:spPr bwMode="auto">
          <a:xfrm rot="2723161">
            <a:off x="3563781" y="2800897"/>
            <a:ext cx="110111" cy="110111"/>
          </a:xfrm>
          <a:prstGeom prst="rect">
            <a:avLst/>
          </a:prstGeom>
          <a:solidFill>
            <a:schemeClr val="accent1"/>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53" name="Rectangle 452">
            <a:extLst>
              <a:ext uri="{FF2B5EF4-FFF2-40B4-BE49-F238E27FC236}">
                <a16:creationId xmlns:a16="http://schemas.microsoft.com/office/drawing/2014/main" id="{B79A0A8F-2746-477D-891F-833A4B45BF13}"/>
              </a:ext>
            </a:extLst>
          </p:cNvPr>
          <p:cNvSpPr/>
          <p:nvPr/>
        </p:nvSpPr>
        <p:spPr bwMode="auto">
          <a:xfrm rot="2723161">
            <a:off x="3760119" y="2807759"/>
            <a:ext cx="110111" cy="110111"/>
          </a:xfrm>
          <a:prstGeom prst="rect">
            <a:avLst/>
          </a:prstGeom>
          <a:solidFill>
            <a:schemeClr val="accent1"/>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55" name="TextBox 454">
            <a:extLst>
              <a:ext uri="{FF2B5EF4-FFF2-40B4-BE49-F238E27FC236}">
                <a16:creationId xmlns:a16="http://schemas.microsoft.com/office/drawing/2014/main" id="{E06E90F1-71A1-42EF-869A-C8C7F6E94C53}"/>
              </a:ext>
            </a:extLst>
          </p:cNvPr>
          <p:cNvSpPr txBox="1"/>
          <p:nvPr/>
        </p:nvSpPr>
        <p:spPr>
          <a:xfrm rot="18900000">
            <a:off x="2587947" y="5123042"/>
            <a:ext cx="1426613"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SCLC PDX</a:t>
            </a:r>
          </a:p>
        </p:txBody>
      </p:sp>
      <p:sp>
        <p:nvSpPr>
          <p:cNvPr id="246" name="Rectangle 245">
            <a:extLst>
              <a:ext uri="{FF2B5EF4-FFF2-40B4-BE49-F238E27FC236}">
                <a16:creationId xmlns:a16="http://schemas.microsoft.com/office/drawing/2014/main" id="{4A0E0B11-50A7-4D74-88FC-2A0C02FA700E}"/>
              </a:ext>
            </a:extLst>
          </p:cNvPr>
          <p:cNvSpPr/>
          <p:nvPr/>
        </p:nvSpPr>
        <p:spPr bwMode="auto">
          <a:xfrm rot="2723161">
            <a:off x="3589784" y="2715348"/>
            <a:ext cx="110111" cy="110111"/>
          </a:xfrm>
          <a:prstGeom prst="rect">
            <a:avLst/>
          </a:prstGeom>
          <a:solidFill>
            <a:schemeClr val="accent1"/>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45" name="Rectangle 244">
            <a:extLst>
              <a:ext uri="{FF2B5EF4-FFF2-40B4-BE49-F238E27FC236}">
                <a16:creationId xmlns:a16="http://schemas.microsoft.com/office/drawing/2014/main" id="{1CC4283D-73E7-4BFD-9DD9-F57451F5F72E}"/>
              </a:ext>
            </a:extLst>
          </p:cNvPr>
          <p:cNvSpPr/>
          <p:nvPr/>
        </p:nvSpPr>
        <p:spPr bwMode="auto">
          <a:xfrm rot="2723161">
            <a:off x="3661070" y="2640397"/>
            <a:ext cx="110111" cy="110111"/>
          </a:xfrm>
          <a:prstGeom prst="rect">
            <a:avLst/>
          </a:prstGeom>
          <a:solidFill>
            <a:schemeClr val="accent1"/>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61" name="Rectangle 460">
            <a:extLst>
              <a:ext uri="{FF2B5EF4-FFF2-40B4-BE49-F238E27FC236}">
                <a16:creationId xmlns:a16="http://schemas.microsoft.com/office/drawing/2014/main" id="{1887F08E-8035-48CA-8E3C-75CEA267D316}"/>
              </a:ext>
            </a:extLst>
          </p:cNvPr>
          <p:cNvSpPr/>
          <p:nvPr/>
        </p:nvSpPr>
        <p:spPr bwMode="auto">
          <a:xfrm>
            <a:off x="3066079" y="2762269"/>
            <a:ext cx="127910" cy="118772"/>
          </a:xfrm>
          <a:prstGeom prst="rect">
            <a:avLst/>
          </a:prstGeom>
          <a:solidFill>
            <a:schemeClr val="accent4"/>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355" name="Rectangle 354">
            <a:extLst>
              <a:ext uri="{FF2B5EF4-FFF2-40B4-BE49-F238E27FC236}">
                <a16:creationId xmlns:a16="http://schemas.microsoft.com/office/drawing/2014/main" id="{60869A50-7CF8-4B5F-A232-99E445B81900}"/>
              </a:ext>
            </a:extLst>
          </p:cNvPr>
          <p:cNvSpPr/>
          <p:nvPr/>
        </p:nvSpPr>
        <p:spPr bwMode="auto">
          <a:xfrm>
            <a:off x="3067223" y="2704872"/>
            <a:ext cx="127910" cy="118772"/>
          </a:xfrm>
          <a:prstGeom prst="rect">
            <a:avLst/>
          </a:prstGeom>
          <a:solidFill>
            <a:schemeClr val="accent4"/>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cxnSp>
        <p:nvCxnSpPr>
          <p:cNvPr id="362" name="Straight Connector 361">
            <a:extLst>
              <a:ext uri="{FF2B5EF4-FFF2-40B4-BE49-F238E27FC236}">
                <a16:creationId xmlns:a16="http://schemas.microsoft.com/office/drawing/2014/main" id="{B7E2F310-ED1B-4B02-9CCA-FC7E4A6717A0}"/>
              </a:ext>
            </a:extLst>
          </p:cNvPr>
          <p:cNvCxnSpPr>
            <a:cxnSpLocks/>
          </p:cNvCxnSpPr>
          <p:nvPr/>
        </p:nvCxnSpPr>
        <p:spPr bwMode="auto">
          <a:xfrm>
            <a:off x="2795695" y="2818423"/>
            <a:ext cx="505558" cy="0"/>
          </a:xfrm>
          <a:prstGeom prst="line">
            <a:avLst/>
          </a:prstGeom>
          <a:noFill/>
          <a:ln w="28575" cap="flat" cmpd="sng" algn="ctr">
            <a:solidFill>
              <a:schemeClr val="bg1"/>
            </a:solidFill>
            <a:prstDash val="solid"/>
            <a:round/>
            <a:headEnd type="none" w="med" len="med"/>
            <a:tailEnd type="none" w="med" len="med"/>
          </a:ln>
          <a:effectLst/>
        </p:spPr>
      </p:cxnSp>
      <p:sp>
        <p:nvSpPr>
          <p:cNvPr id="463" name="Oval 462">
            <a:extLst>
              <a:ext uri="{FF2B5EF4-FFF2-40B4-BE49-F238E27FC236}">
                <a16:creationId xmlns:a16="http://schemas.microsoft.com/office/drawing/2014/main" id="{56003B27-E10C-4157-8EE0-7ED0C3ED65D2}"/>
              </a:ext>
            </a:extLst>
          </p:cNvPr>
          <p:cNvSpPr/>
          <p:nvPr/>
        </p:nvSpPr>
        <p:spPr bwMode="auto">
          <a:xfrm>
            <a:off x="2249804" y="4463736"/>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64" name="Oval 463">
            <a:extLst>
              <a:ext uri="{FF2B5EF4-FFF2-40B4-BE49-F238E27FC236}">
                <a16:creationId xmlns:a16="http://schemas.microsoft.com/office/drawing/2014/main" id="{5E7C7620-85B9-461D-B9C8-66FC8C6987AB}"/>
              </a:ext>
            </a:extLst>
          </p:cNvPr>
          <p:cNvSpPr/>
          <p:nvPr/>
        </p:nvSpPr>
        <p:spPr bwMode="auto">
          <a:xfrm>
            <a:off x="2344511" y="4454944"/>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65" name="Oval 464">
            <a:extLst>
              <a:ext uri="{FF2B5EF4-FFF2-40B4-BE49-F238E27FC236}">
                <a16:creationId xmlns:a16="http://schemas.microsoft.com/office/drawing/2014/main" id="{462DC34A-DA83-4AC9-9710-4D7907FC0E5D}"/>
              </a:ext>
            </a:extLst>
          </p:cNvPr>
          <p:cNvSpPr/>
          <p:nvPr/>
        </p:nvSpPr>
        <p:spPr bwMode="auto">
          <a:xfrm>
            <a:off x="2284949" y="4246812"/>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66" name="Oval 465">
            <a:extLst>
              <a:ext uri="{FF2B5EF4-FFF2-40B4-BE49-F238E27FC236}">
                <a16:creationId xmlns:a16="http://schemas.microsoft.com/office/drawing/2014/main" id="{AD92BBD6-5510-4302-9700-507534101A5F}"/>
              </a:ext>
            </a:extLst>
          </p:cNvPr>
          <p:cNvSpPr/>
          <p:nvPr/>
        </p:nvSpPr>
        <p:spPr bwMode="auto">
          <a:xfrm>
            <a:off x="2178868" y="4591465"/>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67" name="Oval 466">
            <a:extLst>
              <a:ext uri="{FF2B5EF4-FFF2-40B4-BE49-F238E27FC236}">
                <a16:creationId xmlns:a16="http://schemas.microsoft.com/office/drawing/2014/main" id="{B2DB225F-3854-4324-86F3-2046BD044C94}"/>
              </a:ext>
            </a:extLst>
          </p:cNvPr>
          <p:cNvSpPr/>
          <p:nvPr/>
        </p:nvSpPr>
        <p:spPr bwMode="auto">
          <a:xfrm>
            <a:off x="2264783" y="4565089"/>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68" name="Oval 467">
            <a:extLst>
              <a:ext uri="{FF2B5EF4-FFF2-40B4-BE49-F238E27FC236}">
                <a16:creationId xmlns:a16="http://schemas.microsoft.com/office/drawing/2014/main" id="{426A6350-3107-4045-A2DB-7031DC64C5F3}"/>
              </a:ext>
            </a:extLst>
          </p:cNvPr>
          <p:cNvSpPr/>
          <p:nvPr/>
        </p:nvSpPr>
        <p:spPr bwMode="auto">
          <a:xfrm>
            <a:off x="2389330" y="4569485"/>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69" name="Oval 468">
            <a:extLst>
              <a:ext uri="{FF2B5EF4-FFF2-40B4-BE49-F238E27FC236}">
                <a16:creationId xmlns:a16="http://schemas.microsoft.com/office/drawing/2014/main" id="{B324D3FB-10DF-4D96-90CC-1963CC50EF8A}"/>
              </a:ext>
            </a:extLst>
          </p:cNvPr>
          <p:cNvSpPr/>
          <p:nvPr/>
        </p:nvSpPr>
        <p:spPr bwMode="auto">
          <a:xfrm>
            <a:off x="2182499" y="4131790"/>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70" name="Oval 469">
            <a:extLst>
              <a:ext uri="{FF2B5EF4-FFF2-40B4-BE49-F238E27FC236}">
                <a16:creationId xmlns:a16="http://schemas.microsoft.com/office/drawing/2014/main" id="{24BAA68C-6335-434F-988C-B1B38237E676}"/>
              </a:ext>
            </a:extLst>
          </p:cNvPr>
          <p:cNvSpPr/>
          <p:nvPr/>
        </p:nvSpPr>
        <p:spPr bwMode="auto">
          <a:xfrm>
            <a:off x="2386606" y="4096982"/>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71" name="Oval 470">
            <a:extLst>
              <a:ext uri="{FF2B5EF4-FFF2-40B4-BE49-F238E27FC236}">
                <a16:creationId xmlns:a16="http://schemas.microsoft.com/office/drawing/2014/main" id="{85BDD759-9DD7-4A78-AC21-7C4D6BC68E95}"/>
              </a:ext>
            </a:extLst>
          </p:cNvPr>
          <p:cNvSpPr/>
          <p:nvPr/>
        </p:nvSpPr>
        <p:spPr bwMode="auto">
          <a:xfrm>
            <a:off x="2182819" y="3489731"/>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72" name="Oval 471">
            <a:extLst>
              <a:ext uri="{FF2B5EF4-FFF2-40B4-BE49-F238E27FC236}">
                <a16:creationId xmlns:a16="http://schemas.microsoft.com/office/drawing/2014/main" id="{4ACA2C26-87B4-4C1A-BCFB-F42E3696D905}"/>
              </a:ext>
            </a:extLst>
          </p:cNvPr>
          <p:cNvSpPr/>
          <p:nvPr/>
        </p:nvSpPr>
        <p:spPr bwMode="auto">
          <a:xfrm>
            <a:off x="2385422" y="3581205"/>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73" name="Oval 472">
            <a:extLst>
              <a:ext uri="{FF2B5EF4-FFF2-40B4-BE49-F238E27FC236}">
                <a16:creationId xmlns:a16="http://schemas.microsoft.com/office/drawing/2014/main" id="{93F20830-9C3F-4C0F-9B3A-0F3F0F899C6F}"/>
              </a:ext>
            </a:extLst>
          </p:cNvPr>
          <p:cNvSpPr/>
          <p:nvPr/>
        </p:nvSpPr>
        <p:spPr bwMode="auto">
          <a:xfrm>
            <a:off x="2290299" y="2862814"/>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cxnSp>
        <p:nvCxnSpPr>
          <p:cNvPr id="440" name="Straight Connector 439">
            <a:extLst>
              <a:ext uri="{FF2B5EF4-FFF2-40B4-BE49-F238E27FC236}">
                <a16:creationId xmlns:a16="http://schemas.microsoft.com/office/drawing/2014/main" id="{4B4CF073-3432-48B7-83E5-A789F8CBB362}"/>
              </a:ext>
            </a:extLst>
          </p:cNvPr>
          <p:cNvCxnSpPr>
            <a:cxnSpLocks/>
          </p:cNvCxnSpPr>
          <p:nvPr/>
        </p:nvCxnSpPr>
        <p:spPr bwMode="auto">
          <a:xfrm>
            <a:off x="2118420" y="4338682"/>
            <a:ext cx="473372" cy="0"/>
          </a:xfrm>
          <a:prstGeom prst="line">
            <a:avLst/>
          </a:prstGeom>
          <a:noFill/>
          <a:ln w="28575" cap="flat" cmpd="sng" algn="ctr">
            <a:solidFill>
              <a:schemeClr val="bg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584541E7-7C70-4D4E-8D0A-C0AC7C9C625C}"/>
              </a:ext>
            </a:extLst>
          </p:cNvPr>
          <p:cNvCxnSpPr>
            <a:cxnSpLocks/>
          </p:cNvCxnSpPr>
          <p:nvPr/>
        </p:nvCxnSpPr>
        <p:spPr bwMode="auto">
          <a:xfrm>
            <a:off x="3471458" y="2829408"/>
            <a:ext cx="493141" cy="0"/>
          </a:xfrm>
          <a:prstGeom prst="line">
            <a:avLst/>
          </a:prstGeom>
          <a:noFill/>
          <a:ln w="28575" cap="flat" cmpd="sng" algn="ctr">
            <a:solidFill>
              <a:schemeClr val="bg1"/>
            </a:solidFill>
            <a:prstDash val="solid"/>
            <a:round/>
            <a:headEnd type="none" w="med" len="med"/>
            <a:tailEnd type="none" w="med" len="med"/>
          </a:ln>
          <a:effectLst/>
        </p:spPr>
      </p:cxnSp>
      <p:grpSp>
        <p:nvGrpSpPr>
          <p:cNvPr id="4" name="Group 3">
            <a:extLst>
              <a:ext uri="{FF2B5EF4-FFF2-40B4-BE49-F238E27FC236}">
                <a16:creationId xmlns:a16="http://schemas.microsoft.com/office/drawing/2014/main" id="{E6D65B5F-84A1-2BF9-087E-CC14A0D18798}"/>
              </a:ext>
            </a:extLst>
          </p:cNvPr>
          <p:cNvGrpSpPr/>
          <p:nvPr/>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6CBDFD93-F8FD-0198-B759-4FE380AD0FE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B60EB9D5-EAC8-973F-5FF8-3DC13232B3F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5"/>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67649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55745E6-E170-2AA3-1222-FD3AE65A8F03}"/>
              </a:ext>
            </a:extLst>
          </p:cNvPr>
          <p:cNvSpPr>
            <a:spLocks noGrp="1"/>
          </p:cNvSpPr>
          <p:nvPr>
            <p:ph type="title"/>
          </p:nvPr>
        </p:nvSpPr>
        <p:spPr/>
        <p:txBody>
          <a:bodyPr/>
          <a:lstStyle/>
          <a:p>
            <a:r>
              <a:rPr lang="en-US" dirty="0"/>
              <a:t>Tarlatamab: Mechanism of Action</a:t>
            </a:r>
          </a:p>
        </p:txBody>
      </p:sp>
      <p:sp>
        <p:nvSpPr>
          <p:cNvPr id="11" name="Content Placeholder 10">
            <a:extLst>
              <a:ext uri="{FF2B5EF4-FFF2-40B4-BE49-F238E27FC236}">
                <a16:creationId xmlns:a16="http://schemas.microsoft.com/office/drawing/2014/main" id="{B007407B-19DB-38E7-33CA-1751EE1906E9}"/>
              </a:ext>
            </a:extLst>
          </p:cNvPr>
          <p:cNvSpPr>
            <a:spLocks noGrp="1"/>
          </p:cNvSpPr>
          <p:nvPr>
            <p:ph idx="1"/>
          </p:nvPr>
        </p:nvSpPr>
        <p:spPr>
          <a:xfrm>
            <a:off x="604675" y="1513047"/>
            <a:ext cx="10877529" cy="695132"/>
          </a:xfrm>
        </p:spPr>
        <p:txBody>
          <a:bodyPr/>
          <a:lstStyle/>
          <a:p>
            <a:r>
              <a:rPr lang="en-US" sz="2400" dirty="0"/>
              <a:t>Tarlatamab is a bispecific T-cell engager immune therapy that binds DLL3 and CD3, leading to T-cell–mediated tumor lysis</a:t>
            </a:r>
            <a:r>
              <a:rPr lang="en-US" sz="2400" baseline="30000" dirty="0"/>
              <a:t>1,2</a:t>
            </a:r>
          </a:p>
          <a:p>
            <a:pPr marL="0" indent="0">
              <a:buNone/>
            </a:pPr>
            <a:endParaRPr lang="en-US" sz="2400" dirty="0"/>
          </a:p>
          <a:p>
            <a:endParaRPr lang="en-US" sz="2400" dirty="0"/>
          </a:p>
        </p:txBody>
      </p:sp>
      <p:sp>
        <p:nvSpPr>
          <p:cNvPr id="7" name="Text Box 15">
            <a:extLst>
              <a:ext uri="{FF2B5EF4-FFF2-40B4-BE49-F238E27FC236}">
                <a16:creationId xmlns:a16="http://schemas.microsoft.com/office/drawing/2014/main" id="{058C0813-924E-142A-0648-09985208DD54}"/>
              </a:ext>
            </a:extLst>
          </p:cNvPr>
          <p:cNvSpPr txBox="1">
            <a:spLocks noChangeArrowheads="1"/>
          </p:cNvSpPr>
          <p:nvPr/>
        </p:nvSpPr>
        <p:spPr bwMode="auto">
          <a:xfrm>
            <a:off x="412750" y="6204249"/>
            <a:ext cx="844914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lang="en-US" altLang="de-DE" sz="1200" b="0" dirty="0">
                <a:solidFill>
                  <a:srgbClr val="455560"/>
                </a:solidFill>
                <a:latin typeface="Calibri" panose="020F0502020204030204" pitchFamily="34" charset="0"/>
                <a:ea typeface="ＭＳ Ｐゴシック"/>
                <a:cs typeface="Calibri" panose="020F0502020204030204" pitchFamily="34" charset="0"/>
              </a:rPr>
              <a:t>1</a:t>
            </a: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 Giffin. Clin Cancer Res. 2021;27:1526. 2. Owen. J Hematol Oncol. 2019;12:61. Figure used under terms and conditions of the Creative Commons Attribution 4.0 International license (CC BY 4.0: https://creativecommons.org/licenses/by/4.0/).</a:t>
            </a:r>
          </a:p>
        </p:txBody>
      </p:sp>
      <p:grpSp>
        <p:nvGrpSpPr>
          <p:cNvPr id="16" name="Group 15">
            <a:extLst>
              <a:ext uri="{FF2B5EF4-FFF2-40B4-BE49-F238E27FC236}">
                <a16:creationId xmlns:a16="http://schemas.microsoft.com/office/drawing/2014/main" id="{809A40BD-19C8-696B-14AE-73F3C10F5C14}"/>
              </a:ext>
            </a:extLst>
          </p:cNvPr>
          <p:cNvGrpSpPr/>
          <p:nvPr/>
        </p:nvGrpSpPr>
        <p:grpSpPr>
          <a:xfrm>
            <a:off x="2176832" y="2617101"/>
            <a:ext cx="7591534" cy="3178226"/>
            <a:chOff x="2398774" y="2733473"/>
            <a:chExt cx="7591534" cy="3178226"/>
          </a:xfrm>
        </p:grpSpPr>
        <p:pic>
          <p:nvPicPr>
            <p:cNvPr id="13" name="Picture 12">
              <a:extLst>
                <a:ext uri="{FF2B5EF4-FFF2-40B4-BE49-F238E27FC236}">
                  <a16:creationId xmlns:a16="http://schemas.microsoft.com/office/drawing/2014/main" id="{A2134193-B03B-0E16-7053-D7BB053518EA}"/>
                </a:ext>
              </a:extLst>
            </p:cNvPr>
            <p:cNvPicPr>
              <a:picLocks noChangeAspect="1"/>
            </p:cNvPicPr>
            <p:nvPr/>
          </p:nvPicPr>
          <p:blipFill>
            <a:blip r:embed="rId3"/>
            <a:stretch>
              <a:fillRect/>
            </a:stretch>
          </p:blipFill>
          <p:spPr>
            <a:xfrm>
              <a:off x="2398774" y="2733473"/>
              <a:ext cx="7591534" cy="3178226"/>
            </a:xfrm>
            <a:prstGeom prst="rect">
              <a:avLst/>
            </a:prstGeom>
          </p:spPr>
        </p:pic>
        <p:sp>
          <p:nvSpPr>
            <p:cNvPr id="14" name="Rectangle 13">
              <a:extLst>
                <a:ext uri="{FF2B5EF4-FFF2-40B4-BE49-F238E27FC236}">
                  <a16:creationId xmlns:a16="http://schemas.microsoft.com/office/drawing/2014/main" id="{059EB79F-E98A-D9E5-6EFF-F56FE277C7DE}"/>
                </a:ext>
              </a:extLst>
            </p:cNvPr>
            <p:cNvSpPr/>
            <p:nvPr/>
          </p:nvSpPr>
          <p:spPr bwMode="auto">
            <a:xfrm>
              <a:off x="2398774" y="2733473"/>
              <a:ext cx="684894" cy="223736"/>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9DFBF35A-00E3-B64E-2255-F47F7A50A351}"/>
                </a:ext>
              </a:extLst>
            </p:cNvPr>
            <p:cNvSpPr/>
            <p:nvPr/>
          </p:nvSpPr>
          <p:spPr bwMode="auto">
            <a:xfrm>
              <a:off x="4339431" y="3307403"/>
              <a:ext cx="825955" cy="243191"/>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1145053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DeLLphi-300: Phase I Study of Tarlatamab in </a:t>
            </a:r>
            <a:br>
              <a:rPr lang="en-US" dirty="0"/>
            </a:br>
            <a:r>
              <a:rPr lang="en-US" dirty="0"/>
              <a:t>Patients With Relapsed/Refractory SCLC</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a:xfrm>
            <a:off x="604675" y="1513047"/>
            <a:ext cx="11153938" cy="4650686"/>
          </a:xfrm>
        </p:spPr>
        <p:txBody>
          <a:bodyPr/>
          <a:lstStyle/>
          <a:p>
            <a:r>
              <a:rPr lang="en-US" sz="2600" dirty="0"/>
              <a:t>First-in-human, nonrandomized phase I dose exploration and expansion study</a:t>
            </a:r>
          </a:p>
          <a:p>
            <a:pPr lvl="1"/>
            <a:r>
              <a:rPr lang="en-US" sz="2000" dirty="0"/>
              <a:t>Data cutoff of July 19, 2022; median follow-up time of 8.7 mo (range: 0.2-31.8)</a:t>
            </a:r>
          </a:p>
          <a:p>
            <a:pPr>
              <a:spcBef>
                <a:spcPts val="500"/>
              </a:spcBef>
              <a:spcAft>
                <a:spcPct val="0"/>
              </a:spcAft>
              <a:buClrTx/>
              <a:defRPr/>
            </a:pPr>
            <a:endParaRPr lang="en-US" sz="2000" kern="0" dirty="0"/>
          </a:p>
          <a:p>
            <a:pPr>
              <a:spcBef>
                <a:spcPts val="500"/>
              </a:spcBef>
              <a:spcAft>
                <a:spcPct val="0"/>
              </a:spcAft>
              <a:buClrTx/>
              <a:defRPr/>
            </a:pPr>
            <a:endParaRPr lang="en-US" sz="2000" dirty="0"/>
          </a:p>
          <a:p>
            <a:pPr>
              <a:spcBef>
                <a:spcPts val="500"/>
              </a:spcBef>
              <a:spcAft>
                <a:spcPct val="0"/>
              </a:spcAft>
              <a:buClrTx/>
              <a:defRPr/>
            </a:pPr>
            <a:endParaRPr lang="en-US" sz="2000" kern="0" dirty="0"/>
          </a:p>
          <a:p>
            <a:pPr>
              <a:spcBef>
                <a:spcPts val="500"/>
              </a:spcBef>
              <a:spcAft>
                <a:spcPct val="0"/>
              </a:spcAft>
              <a:buClrTx/>
              <a:defRPr/>
            </a:pPr>
            <a:endParaRPr lang="en-US" sz="2000" dirty="0"/>
          </a:p>
          <a:p>
            <a:pPr>
              <a:spcBef>
                <a:spcPts val="500"/>
              </a:spcBef>
              <a:spcAft>
                <a:spcPct val="0"/>
              </a:spcAft>
              <a:buClrTx/>
              <a:defRPr/>
            </a:pPr>
            <a:endParaRPr lang="en-US" sz="2000" kern="0" dirty="0"/>
          </a:p>
          <a:p>
            <a:pPr>
              <a:spcBef>
                <a:spcPts val="500"/>
              </a:spcBef>
              <a:spcAft>
                <a:spcPct val="0"/>
              </a:spcAft>
              <a:buClrTx/>
              <a:defRPr/>
            </a:pPr>
            <a:endParaRPr lang="en-US" sz="2000" dirty="0"/>
          </a:p>
          <a:p>
            <a:pPr>
              <a:spcBef>
                <a:spcPts val="500"/>
              </a:spcBef>
              <a:spcAft>
                <a:spcPct val="0"/>
              </a:spcAft>
              <a:buClrTx/>
              <a:defRPr/>
            </a:pPr>
            <a:endParaRPr lang="en-US" sz="2000" kern="0" dirty="0"/>
          </a:p>
          <a:p>
            <a:pPr>
              <a:spcBef>
                <a:spcPts val="500"/>
              </a:spcBef>
              <a:spcAft>
                <a:spcPct val="0"/>
              </a:spcAft>
              <a:buClrTx/>
              <a:defRPr/>
            </a:pPr>
            <a:r>
              <a:rPr lang="en-US" sz="2000" b="1" kern="0" dirty="0"/>
              <a:t>Primary Objectives</a:t>
            </a:r>
            <a:r>
              <a:rPr lang="en-US" sz="2000" kern="0" dirty="0"/>
              <a:t>:</a:t>
            </a:r>
            <a:r>
              <a:rPr lang="en-US" sz="2000" b="0" kern="0" dirty="0"/>
              <a:t> Evaluate safety and tolerability in SCLC; determine MTD or RP2D</a:t>
            </a:r>
          </a:p>
          <a:p>
            <a:pPr>
              <a:spcBef>
                <a:spcPts val="500"/>
              </a:spcBef>
              <a:spcAft>
                <a:spcPct val="0"/>
              </a:spcAft>
              <a:buClrTx/>
              <a:defRPr/>
            </a:pPr>
            <a:r>
              <a:rPr lang="en-US" sz="2000" b="1" kern="0" dirty="0"/>
              <a:t>Secondary Objectives</a:t>
            </a:r>
            <a:r>
              <a:rPr lang="en-US" sz="2000" kern="0" dirty="0"/>
              <a:t>:</a:t>
            </a:r>
            <a:r>
              <a:rPr lang="en-US" sz="2000" b="0" kern="0" dirty="0"/>
              <a:t> Characterize PK; evaluate preliminary antitumor activity*</a:t>
            </a:r>
            <a:endParaRPr lang="en-US" sz="2000" kern="0" dirty="0"/>
          </a:p>
          <a:p>
            <a:pPr>
              <a:spcBef>
                <a:spcPts val="500"/>
              </a:spcBef>
              <a:spcAft>
                <a:spcPct val="0"/>
              </a:spcAft>
              <a:buClrTx/>
              <a:defRPr/>
            </a:pPr>
            <a:r>
              <a:rPr lang="en-US" sz="2000" b="1" kern="0" dirty="0"/>
              <a:t>Exploratory Objectives</a:t>
            </a:r>
            <a:r>
              <a:rPr lang="en-US" sz="2000" kern="0" dirty="0"/>
              <a:t>: </a:t>
            </a:r>
            <a:r>
              <a:rPr lang="en-US" sz="2000" b="0" kern="0" dirty="0"/>
              <a:t>Evaluate immunogenicity of tarlatamab; assess biomarker expression</a:t>
            </a:r>
            <a:endParaRPr lang="en-US" sz="2000" dirty="0"/>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3189"/>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J Clin Oncol. 2023;[Epub]. </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Text Box 45">
            <a:extLst>
              <a:ext uri="{FF2B5EF4-FFF2-40B4-BE49-F238E27FC236}">
                <a16:creationId xmlns:a16="http://schemas.microsoft.com/office/drawing/2014/main" id="{8E88CC10-1576-4DFE-A789-A4017AB9F185}"/>
              </a:ext>
            </a:extLst>
          </p:cNvPr>
          <p:cNvSpPr txBox="1">
            <a:spLocks noChangeArrowheads="1"/>
          </p:cNvSpPr>
          <p:nvPr/>
        </p:nvSpPr>
        <p:spPr bwMode="auto">
          <a:xfrm>
            <a:off x="809908" y="2822962"/>
            <a:ext cx="5016573"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Patients with relapsed/refractory SCLC that has progressed or recurred following ≥1 previous platinum-based chemotherapy regimen (can include a PD-L1 inhibitor if indicated); ECOG PS ≤2; no untreated or symptomatic brain mets</a:t>
            </a:r>
          </a:p>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 </a:t>
            </a:r>
            <a:r>
              <a:rPr lang="en-GB" altLang="en-US" sz="1800" b="0" dirty="0">
                <a:solidFill>
                  <a:schemeClr val="bg1"/>
                </a:solidFill>
                <a:latin typeface="Calibri" panose="020F0502020204030204" pitchFamily="34" charset="0"/>
              </a:rPr>
              <a:t>(N = 107)</a:t>
            </a:r>
            <a:endParaRPr lang="en-US" altLang="en-US" sz="1800" b="0" dirty="0">
              <a:solidFill>
                <a:schemeClr val="bg1"/>
              </a:solidFill>
              <a:latin typeface="Calibri" panose="020F0502020204030204" pitchFamily="34" charset="0"/>
            </a:endParaRPr>
          </a:p>
        </p:txBody>
      </p:sp>
      <p:sp>
        <p:nvSpPr>
          <p:cNvPr id="12" name="Rectangle 49">
            <a:extLst>
              <a:ext uri="{FF2B5EF4-FFF2-40B4-BE49-F238E27FC236}">
                <a16:creationId xmlns:a16="http://schemas.microsoft.com/office/drawing/2014/main" id="{481A0E8C-9F05-45BD-8244-60A667CC7AFA}"/>
              </a:ext>
            </a:extLst>
          </p:cNvPr>
          <p:cNvSpPr>
            <a:spLocks noChangeArrowheads="1"/>
          </p:cNvSpPr>
          <p:nvPr/>
        </p:nvSpPr>
        <p:spPr bwMode="auto">
          <a:xfrm>
            <a:off x="6143273" y="3257556"/>
            <a:ext cx="2377440" cy="88513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Tarlatamab</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0.003-100 mg</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73)</a:t>
            </a:r>
          </a:p>
        </p:txBody>
      </p:sp>
      <p:sp>
        <p:nvSpPr>
          <p:cNvPr id="13" name="Rectangle 50">
            <a:extLst>
              <a:ext uri="{FF2B5EF4-FFF2-40B4-BE49-F238E27FC236}">
                <a16:creationId xmlns:a16="http://schemas.microsoft.com/office/drawing/2014/main" id="{B7EE448A-E6CD-4BAD-9BE5-E9F65FDDB7D7}"/>
              </a:ext>
            </a:extLst>
          </p:cNvPr>
          <p:cNvSpPr>
            <a:spLocks noChangeArrowheads="1"/>
          </p:cNvSpPr>
          <p:nvPr/>
        </p:nvSpPr>
        <p:spPr bwMode="auto">
          <a:xfrm>
            <a:off x="9055156" y="3257556"/>
            <a:ext cx="2377440" cy="88513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Tarlatamab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100 mg</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34)</a:t>
            </a:r>
          </a:p>
        </p:txBody>
      </p:sp>
      <p:sp>
        <p:nvSpPr>
          <p:cNvPr id="17" name="Line 54">
            <a:extLst>
              <a:ext uri="{FF2B5EF4-FFF2-40B4-BE49-F238E27FC236}">
                <a16:creationId xmlns:a16="http://schemas.microsoft.com/office/drawing/2014/main" id="{6AD11F4A-ADB1-4221-B66E-E93221B178E4}"/>
              </a:ext>
            </a:extLst>
          </p:cNvPr>
          <p:cNvSpPr>
            <a:spLocks noChangeShapeType="1"/>
          </p:cNvSpPr>
          <p:nvPr/>
        </p:nvSpPr>
        <p:spPr bwMode="auto">
          <a:xfrm>
            <a:off x="5708727" y="3700125"/>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Line 54">
            <a:extLst>
              <a:ext uri="{FF2B5EF4-FFF2-40B4-BE49-F238E27FC236}">
                <a16:creationId xmlns:a16="http://schemas.microsoft.com/office/drawing/2014/main" id="{3024C03A-EF6E-D816-D3C0-20201C49CCEE}"/>
              </a:ext>
            </a:extLst>
          </p:cNvPr>
          <p:cNvSpPr>
            <a:spLocks noChangeShapeType="1"/>
          </p:cNvSpPr>
          <p:nvPr/>
        </p:nvSpPr>
        <p:spPr bwMode="auto">
          <a:xfrm>
            <a:off x="8602442" y="3700125"/>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 name="TextBox 20">
            <a:extLst>
              <a:ext uri="{FF2B5EF4-FFF2-40B4-BE49-F238E27FC236}">
                <a16:creationId xmlns:a16="http://schemas.microsoft.com/office/drawing/2014/main" id="{177DB45A-AC35-B5D7-CD18-89A112CAB132}"/>
              </a:ext>
            </a:extLst>
          </p:cNvPr>
          <p:cNvSpPr txBox="1"/>
          <p:nvPr/>
        </p:nvSpPr>
        <p:spPr bwMode="auto">
          <a:xfrm>
            <a:off x="604675" y="6003088"/>
            <a:ext cx="90486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spcBef>
                <a:spcPts val="500"/>
              </a:spcBef>
              <a:spcAft>
                <a:spcPct val="0"/>
              </a:spcAft>
              <a:buClrTx/>
              <a:defRPr/>
            </a:pPr>
            <a:r>
              <a:rPr lang="en-US" sz="1400" b="0" kern="0" dirty="0">
                <a:solidFill>
                  <a:schemeClr val="bg1"/>
                </a:solidFill>
                <a:latin typeface="+mn-lt"/>
              </a:rPr>
              <a:t>*Antitumor activity assessed using modified RECIST 1.1 every 8 wk (± 1 wk).</a:t>
            </a:r>
            <a:endParaRPr lang="en-US" sz="1400" b="0" i="1" kern="0" dirty="0">
              <a:solidFill>
                <a:schemeClr val="bg1"/>
              </a:solidFill>
              <a:latin typeface="+mn-lt"/>
            </a:endParaRPr>
          </a:p>
        </p:txBody>
      </p:sp>
      <p:sp>
        <p:nvSpPr>
          <p:cNvPr id="6" name="TextBox 5">
            <a:extLst>
              <a:ext uri="{FF2B5EF4-FFF2-40B4-BE49-F238E27FC236}">
                <a16:creationId xmlns:a16="http://schemas.microsoft.com/office/drawing/2014/main" id="{558C87AD-9635-51B3-7632-E1EED1BDF40B}"/>
              </a:ext>
            </a:extLst>
          </p:cNvPr>
          <p:cNvSpPr txBox="1"/>
          <p:nvPr/>
        </p:nvSpPr>
        <p:spPr bwMode="auto">
          <a:xfrm>
            <a:off x="6074487" y="2903996"/>
            <a:ext cx="24887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Dose Escalation Phase</a:t>
            </a:r>
          </a:p>
        </p:txBody>
      </p:sp>
      <p:sp>
        <p:nvSpPr>
          <p:cNvPr id="7" name="TextBox 6">
            <a:extLst>
              <a:ext uri="{FF2B5EF4-FFF2-40B4-BE49-F238E27FC236}">
                <a16:creationId xmlns:a16="http://schemas.microsoft.com/office/drawing/2014/main" id="{D6229259-7049-A8AE-8D9E-7CD73BECD1A0}"/>
              </a:ext>
            </a:extLst>
          </p:cNvPr>
          <p:cNvSpPr txBox="1"/>
          <p:nvPr/>
        </p:nvSpPr>
        <p:spPr bwMode="auto">
          <a:xfrm>
            <a:off x="8984938" y="2903996"/>
            <a:ext cx="24887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Dose Expansion Phase</a:t>
            </a:r>
          </a:p>
        </p:txBody>
      </p:sp>
      <p:grpSp>
        <p:nvGrpSpPr>
          <p:cNvPr id="11" name="Group 10">
            <a:extLst>
              <a:ext uri="{FF2B5EF4-FFF2-40B4-BE49-F238E27FC236}">
                <a16:creationId xmlns:a16="http://schemas.microsoft.com/office/drawing/2014/main" id="{CD8654AE-BAFB-1E75-6175-53A84ED92975}"/>
              </a:ext>
            </a:extLst>
          </p:cNvPr>
          <p:cNvGrpSpPr/>
          <p:nvPr/>
        </p:nvGrpSpPr>
        <p:grpSpPr>
          <a:xfrm>
            <a:off x="8869472" y="6298815"/>
            <a:ext cx="2877113" cy="394353"/>
            <a:chOff x="8869472" y="6298815"/>
            <a:chExt cx="2877113" cy="394353"/>
          </a:xfrm>
        </p:grpSpPr>
        <p:pic>
          <p:nvPicPr>
            <p:cNvPr id="15" name="Picture 14">
              <a:extLst>
                <a:ext uri="{FF2B5EF4-FFF2-40B4-BE49-F238E27FC236}">
                  <a16:creationId xmlns:a16="http://schemas.microsoft.com/office/drawing/2014/main" id="{D7008E8C-E7E7-5119-A049-7E1404682FC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6" name="Rectangle 15">
              <a:extLst>
                <a:ext uri="{FF2B5EF4-FFF2-40B4-BE49-F238E27FC236}">
                  <a16:creationId xmlns:a16="http://schemas.microsoft.com/office/drawing/2014/main" id="{17B5C101-1B7E-470F-DDE3-7D5B354711D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99433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DeLLphi-300: Baseline Characteristics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70663"/>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J Clin Oncol. 2023;[Epub]. </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extLst>
              <p:ext uri="{D42A27DB-BD31-4B8C-83A1-F6EECF244321}">
                <p14:modId xmlns:p14="http://schemas.microsoft.com/office/powerpoint/2010/main" val="578497620"/>
              </p:ext>
            </p:extLst>
          </p:nvPr>
        </p:nvGraphicFramePr>
        <p:xfrm>
          <a:off x="719138" y="1611554"/>
          <a:ext cx="5221224" cy="3993024"/>
        </p:xfrm>
        <a:graphic>
          <a:graphicData uri="http://schemas.openxmlformats.org/drawingml/2006/table">
            <a:tbl>
              <a:tblPr/>
              <a:tblGrid>
                <a:gridCol w="2740955">
                  <a:extLst>
                    <a:ext uri="{9D8B030D-6E8A-4147-A177-3AD203B41FA5}">
                      <a16:colId xmlns:a16="http://schemas.microsoft.com/office/drawing/2014/main" val="20000"/>
                    </a:ext>
                  </a:extLst>
                </a:gridCol>
                <a:gridCol w="2480269">
                  <a:extLst>
                    <a:ext uri="{9D8B030D-6E8A-4147-A177-3AD203B41FA5}">
                      <a16:colId xmlns:a16="http://schemas.microsoft.com/office/drawing/2014/main" val="20001"/>
                    </a:ext>
                  </a:extLst>
                </a:gridCol>
              </a:tblGrid>
              <a:tr h="27298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Baseline 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107)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7298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(IQR)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(58-69)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298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Men/women,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(57)/46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8197039"/>
                  </a:ext>
                </a:extLst>
              </a:tr>
              <a:tr h="27298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Current/former smoker,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(13)/81 (76)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298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0/1/2,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(37)/66 (62)/1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91820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lines of therapy, n (%)</a:t>
                      </a:r>
                    </a:p>
                    <a:p>
                      <a:pPr marL="347663" marR="0" lvl="0" indent="-22860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347663" marR="0" lvl="0" indent="-22860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347663" marR="0" lvl="0" indent="-22860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30 (28)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45 (42)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32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05066146"/>
                  </a:ext>
                </a:extLst>
              </a:tr>
              <a:tr h="27298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number of prior therapies, n (IQR)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39037050"/>
                  </a:ext>
                </a:extLst>
              </a:tr>
              <a:tr h="27298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radiotherapy,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 (79)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86465774"/>
                  </a:ext>
                </a:extLst>
              </a:tr>
              <a:tr h="27298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anti–PD-1/PD-L1,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63855129"/>
                  </a:ext>
                </a:extLst>
              </a:tr>
            </a:tbl>
          </a:graphicData>
        </a:graphic>
      </p:graphicFrame>
      <p:graphicFrame>
        <p:nvGraphicFramePr>
          <p:cNvPr id="3" name="Group 32">
            <a:extLst>
              <a:ext uri="{FF2B5EF4-FFF2-40B4-BE49-F238E27FC236}">
                <a16:creationId xmlns:a16="http://schemas.microsoft.com/office/drawing/2014/main" id="{D687A64C-ADBF-E191-82F9-316839F290B0}"/>
              </a:ext>
            </a:extLst>
          </p:cNvPr>
          <p:cNvGraphicFramePr>
            <a:graphicFrameLocks noGrp="1"/>
          </p:cNvGraphicFramePr>
          <p:nvPr>
            <p:extLst>
              <p:ext uri="{D42A27DB-BD31-4B8C-83A1-F6EECF244321}">
                <p14:modId xmlns:p14="http://schemas.microsoft.com/office/powerpoint/2010/main" val="46134554"/>
              </p:ext>
            </p:extLst>
          </p:nvPr>
        </p:nvGraphicFramePr>
        <p:xfrm>
          <a:off x="6357938" y="1611554"/>
          <a:ext cx="5221224" cy="3139520"/>
        </p:xfrm>
        <a:graphic>
          <a:graphicData uri="http://schemas.openxmlformats.org/drawingml/2006/table">
            <a:tbl>
              <a:tblPr/>
              <a:tblGrid>
                <a:gridCol w="2740955">
                  <a:extLst>
                    <a:ext uri="{9D8B030D-6E8A-4147-A177-3AD203B41FA5}">
                      <a16:colId xmlns:a16="http://schemas.microsoft.com/office/drawing/2014/main" val="20000"/>
                    </a:ext>
                  </a:extLst>
                </a:gridCol>
                <a:gridCol w="2480269">
                  <a:extLst>
                    <a:ext uri="{9D8B030D-6E8A-4147-A177-3AD203B41FA5}">
                      <a16:colId xmlns:a16="http://schemas.microsoft.com/office/drawing/2014/main" val="20001"/>
                    </a:ext>
                  </a:extLst>
                </a:gridCol>
              </a:tblGrid>
              <a:tr h="27298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Baseline 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107)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7298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Most recent line platinum-treated patients, n (%)</a:t>
                      </a:r>
                    </a:p>
                    <a:p>
                      <a:pPr marL="347663" marR="0" lvl="0" indent="-22860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Platinum sensitive</a:t>
                      </a:r>
                    </a:p>
                    <a:p>
                      <a:pPr marL="347663" marR="0" lvl="0" indent="-22860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Platinum resistant</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347663" marR="0" lvl="0" indent="-22860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Platinum refractory</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54 (50)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22 (21)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26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0171046"/>
                  </a:ext>
                </a:extLst>
              </a:tr>
              <a:tr h="27298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Extensive stage disease at initial diagnosis,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 (93)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4164666"/>
                  </a:ext>
                </a:extLst>
              </a:tr>
              <a:tr h="27298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Liver/brain metastases,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(50)/39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30216014"/>
                  </a:ext>
                </a:extLst>
              </a:tr>
              <a:tr h="27298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sum of diameters of target lesions, mm (IQR)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(43-108)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58849164"/>
                  </a:ext>
                </a:extLst>
              </a:tr>
            </a:tbl>
          </a:graphicData>
        </a:graphic>
      </p:graphicFrame>
    </p:spTree>
    <p:extLst>
      <p:ext uri="{BB962C8B-B14F-4D97-AF65-F5344CB8AC3E}">
        <p14:creationId xmlns:p14="http://schemas.microsoft.com/office/powerpoint/2010/main" val="932313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991E8-A521-A108-8761-611D6FC24624}"/>
              </a:ext>
            </a:extLst>
          </p:cNvPr>
          <p:cNvSpPr>
            <a:spLocks noGrp="1"/>
          </p:cNvSpPr>
          <p:nvPr>
            <p:ph type="title"/>
          </p:nvPr>
        </p:nvSpPr>
        <p:spPr/>
        <p:txBody>
          <a:bodyPr/>
          <a:lstStyle/>
          <a:p>
            <a:r>
              <a:rPr lang="en-US" dirty="0"/>
              <a:t>DeLLphi-300: Response</a:t>
            </a:r>
          </a:p>
        </p:txBody>
      </p:sp>
      <p:sp>
        <p:nvSpPr>
          <p:cNvPr id="9" name="TextBox 8">
            <a:extLst>
              <a:ext uri="{FF2B5EF4-FFF2-40B4-BE49-F238E27FC236}">
                <a16:creationId xmlns:a16="http://schemas.microsoft.com/office/drawing/2014/main" id="{77E2A808-AF34-31F2-E678-281C71FA1675}"/>
              </a:ext>
            </a:extLst>
          </p:cNvPr>
          <p:cNvSpPr txBox="1"/>
          <p:nvPr/>
        </p:nvSpPr>
        <p:spPr bwMode="auto">
          <a:xfrm>
            <a:off x="6045981" y="1468919"/>
            <a:ext cx="558279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2000" dirty="0">
                <a:solidFill>
                  <a:schemeClr val="bg1"/>
                </a:solidFill>
                <a:latin typeface="Calibri" panose="020F0502020204030204" pitchFamily="34" charset="0"/>
              </a:rPr>
              <a:t>Confirmed ORR</a:t>
            </a:r>
            <a:r>
              <a:rPr lang="en-US" sz="2000" b="0" dirty="0">
                <a:solidFill>
                  <a:schemeClr val="bg1"/>
                </a:solidFill>
                <a:latin typeface="Calibri" panose="020F0502020204030204" pitchFamily="34" charset="0"/>
              </a:rPr>
              <a:t>: 23.4% (95% CI: 15.7%-32.5%) </a:t>
            </a:r>
          </a:p>
          <a:p>
            <a:pPr>
              <a:spcBef>
                <a:spcPts val="0"/>
              </a:spcBef>
            </a:pPr>
            <a:r>
              <a:rPr lang="en-US" sz="2000" b="0" dirty="0">
                <a:solidFill>
                  <a:schemeClr val="bg1"/>
                </a:solidFill>
                <a:latin typeface="Calibri" panose="020F0502020204030204" pitchFamily="34" charset="0"/>
              </a:rPr>
              <a:t>36.4% of patients with target lesion shrinkage ≥30%</a:t>
            </a:r>
            <a:endParaRPr lang="en-IN" sz="2000" b="0" dirty="0">
              <a:solidFill>
                <a:schemeClr val="bg1"/>
              </a:solidFill>
              <a:latin typeface="Calibri" panose="020F0502020204030204" pitchFamily="34" charset="0"/>
            </a:endParaRPr>
          </a:p>
        </p:txBody>
      </p:sp>
      <p:sp>
        <p:nvSpPr>
          <p:cNvPr id="12" name="Text Box 15">
            <a:extLst>
              <a:ext uri="{FF2B5EF4-FFF2-40B4-BE49-F238E27FC236}">
                <a16:creationId xmlns:a16="http://schemas.microsoft.com/office/drawing/2014/main" id="{A5D8BED8-FAFC-2A3E-C837-718D0B1A06EC}"/>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J Clin Oncol. 2023;[Epub]. </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7F65E2C9-9E5C-D49E-9BB1-313389DC5455}"/>
              </a:ext>
            </a:extLst>
          </p:cNvPr>
          <p:cNvSpPr txBox="1"/>
          <p:nvPr/>
        </p:nvSpPr>
        <p:spPr bwMode="auto">
          <a:xfrm>
            <a:off x="1745768" y="5472632"/>
            <a:ext cx="1013097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Step dosing with 1-mg run-in dose.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**Patients had an initial PR and still have potential for future confirmative scans.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^Patients had an initial response but did not have confirmation of response on the subsequent scan.</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Unlabeled = Patients with unconfirmed or confirmed PD</a:t>
            </a:r>
            <a:endParaRPr lang="en-IN" sz="1200" b="0"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5A6DD3BA-BBD2-8B7B-2466-5951A0E3065E}"/>
              </a:ext>
            </a:extLst>
          </p:cNvPr>
          <p:cNvSpPr txBox="1"/>
          <p:nvPr/>
        </p:nvSpPr>
        <p:spPr bwMode="auto">
          <a:xfrm>
            <a:off x="1852208" y="4058433"/>
            <a:ext cx="36140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Includes patients with ≥9 wk of follow-up</a:t>
            </a:r>
            <a:endParaRPr lang="en-IN" sz="1400" b="0" dirty="0">
              <a:solidFill>
                <a:schemeClr val="bg1"/>
              </a:solidFill>
              <a:latin typeface="Calibri" panose="020F0502020204030204" pitchFamily="34" charset="0"/>
            </a:endParaRPr>
          </a:p>
        </p:txBody>
      </p:sp>
      <p:sp>
        <p:nvSpPr>
          <p:cNvPr id="4" name="TextBox 3">
            <a:extLst>
              <a:ext uri="{FF2B5EF4-FFF2-40B4-BE49-F238E27FC236}">
                <a16:creationId xmlns:a16="http://schemas.microsoft.com/office/drawing/2014/main" id="{CC927BFE-FE2C-941C-6C7C-0258B1832B11}"/>
              </a:ext>
            </a:extLst>
          </p:cNvPr>
          <p:cNvSpPr txBox="1"/>
          <p:nvPr/>
        </p:nvSpPr>
        <p:spPr bwMode="auto">
          <a:xfrm rot="16200000">
            <a:off x="-1110046" y="3454399"/>
            <a:ext cx="3880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Best % Change From Baseline in Sum of Diameters</a:t>
            </a:r>
          </a:p>
        </p:txBody>
      </p:sp>
      <p:grpSp>
        <p:nvGrpSpPr>
          <p:cNvPr id="33" name="Group 32">
            <a:extLst>
              <a:ext uri="{FF2B5EF4-FFF2-40B4-BE49-F238E27FC236}">
                <a16:creationId xmlns:a16="http://schemas.microsoft.com/office/drawing/2014/main" id="{21B223C8-990C-91F8-18A3-6E07146BD16C}"/>
              </a:ext>
            </a:extLst>
          </p:cNvPr>
          <p:cNvGrpSpPr/>
          <p:nvPr/>
        </p:nvGrpSpPr>
        <p:grpSpPr>
          <a:xfrm>
            <a:off x="1026916" y="1440229"/>
            <a:ext cx="513282" cy="4197017"/>
            <a:chOff x="1026916" y="1440229"/>
            <a:chExt cx="513282" cy="4197017"/>
          </a:xfrm>
        </p:grpSpPr>
        <p:grpSp>
          <p:nvGrpSpPr>
            <p:cNvPr id="5" name="Group 4">
              <a:extLst>
                <a:ext uri="{FF2B5EF4-FFF2-40B4-BE49-F238E27FC236}">
                  <a16:creationId xmlns:a16="http://schemas.microsoft.com/office/drawing/2014/main" id="{6367CFF3-1508-F7F6-D54C-C856A496A81E}"/>
                </a:ext>
              </a:extLst>
            </p:cNvPr>
            <p:cNvGrpSpPr/>
            <p:nvPr/>
          </p:nvGrpSpPr>
          <p:grpSpPr>
            <a:xfrm>
              <a:off x="1081418" y="1440229"/>
              <a:ext cx="458780" cy="2270059"/>
              <a:chOff x="5943715" y="1966190"/>
              <a:chExt cx="458780" cy="3407814"/>
            </a:xfrm>
          </p:grpSpPr>
          <p:sp>
            <p:nvSpPr>
              <p:cNvPr id="6" name="TextBox 5">
                <a:extLst>
                  <a:ext uri="{FF2B5EF4-FFF2-40B4-BE49-F238E27FC236}">
                    <a16:creationId xmlns:a16="http://schemas.microsoft.com/office/drawing/2014/main" id="{5768E220-3B9A-8B45-FA1B-640321E1FFAD}"/>
                  </a:ext>
                </a:extLst>
              </p:cNvPr>
              <p:cNvSpPr txBox="1"/>
              <p:nvPr/>
            </p:nvSpPr>
            <p:spPr bwMode="auto">
              <a:xfrm>
                <a:off x="5943715" y="1966190"/>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120</a:t>
                </a:r>
              </a:p>
            </p:txBody>
          </p:sp>
          <p:sp>
            <p:nvSpPr>
              <p:cNvPr id="7" name="TextBox 6">
                <a:extLst>
                  <a:ext uri="{FF2B5EF4-FFF2-40B4-BE49-F238E27FC236}">
                    <a16:creationId xmlns:a16="http://schemas.microsoft.com/office/drawing/2014/main" id="{60579C4F-064E-71D7-1278-63E1A13BD534}"/>
                  </a:ext>
                </a:extLst>
              </p:cNvPr>
              <p:cNvSpPr txBox="1"/>
              <p:nvPr/>
            </p:nvSpPr>
            <p:spPr bwMode="auto">
              <a:xfrm>
                <a:off x="5943715" y="2457564"/>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0" name="TextBox 9">
                <a:extLst>
                  <a:ext uri="{FF2B5EF4-FFF2-40B4-BE49-F238E27FC236}">
                    <a16:creationId xmlns:a16="http://schemas.microsoft.com/office/drawing/2014/main" id="{E15C1AAB-2C72-40A7-6BE7-C0F085A6E091}"/>
                  </a:ext>
                </a:extLst>
              </p:cNvPr>
              <p:cNvSpPr txBox="1"/>
              <p:nvPr/>
            </p:nvSpPr>
            <p:spPr bwMode="auto">
              <a:xfrm>
                <a:off x="6035087" y="29354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1" name="TextBox 10">
                <a:extLst>
                  <a:ext uri="{FF2B5EF4-FFF2-40B4-BE49-F238E27FC236}">
                    <a16:creationId xmlns:a16="http://schemas.microsoft.com/office/drawing/2014/main" id="{3B7DCB49-7749-BCBE-926A-5D1031730853}"/>
                  </a:ext>
                </a:extLst>
              </p:cNvPr>
              <p:cNvSpPr txBox="1"/>
              <p:nvPr/>
            </p:nvSpPr>
            <p:spPr bwMode="auto">
              <a:xfrm>
                <a:off x="6035087" y="342341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3" name="TextBox 12">
                <a:extLst>
                  <a:ext uri="{FF2B5EF4-FFF2-40B4-BE49-F238E27FC236}">
                    <a16:creationId xmlns:a16="http://schemas.microsoft.com/office/drawing/2014/main" id="{9BE50710-8023-A8D1-CBD3-F24C90BBB83A}"/>
                  </a:ext>
                </a:extLst>
              </p:cNvPr>
              <p:cNvSpPr txBox="1"/>
              <p:nvPr/>
            </p:nvSpPr>
            <p:spPr bwMode="auto">
              <a:xfrm>
                <a:off x="6035087" y="391958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5" name="TextBox 14">
                <a:extLst>
                  <a:ext uri="{FF2B5EF4-FFF2-40B4-BE49-F238E27FC236}">
                    <a16:creationId xmlns:a16="http://schemas.microsoft.com/office/drawing/2014/main" id="{2621145B-6C35-E0EE-391D-EBFD0711F970}"/>
                  </a:ext>
                </a:extLst>
              </p:cNvPr>
              <p:cNvSpPr txBox="1"/>
              <p:nvPr/>
            </p:nvSpPr>
            <p:spPr bwMode="auto">
              <a:xfrm>
                <a:off x="6035087" y="44075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3" name="TextBox 22">
                <a:extLst>
                  <a:ext uri="{FF2B5EF4-FFF2-40B4-BE49-F238E27FC236}">
                    <a16:creationId xmlns:a16="http://schemas.microsoft.com/office/drawing/2014/main" id="{66317396-BF77-050B-F34B-FC0C8917BBD6}"/>
                  </a:ext>
                </a:extLst>
              </p:cNvPr>
              <p:cNvSpPr txBox="1"/>
              <p:nvPr/>
            </p:nvSpPr>
            <p:spPr bwMode="auto">
              <a:xfrm>
                <a:off x="6126458" y="4911969"/>
                <a:ext cx="276037" cy="46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32" name="Group 31">
              <a:extLst>
                <a:ext uri="{FF2B5EF4-FFF2-40B4-BE49-F238E27FC236}">
                  <a16:creationId xmlns:a16="http://schemas.microsoft.com/office/drawing/2014/main" id="{3A679145-42B7-E246-B972-881CEE45426A}"/>
                </a:ext>
              </a:extLst>
            </p:cNvPr>
            <p:cNvGrpSpPr/>
            <p:nvPr/>
          </p:nvGrpSpPr>
          <p:grpSpPr>
            <a:xfrm>
              <a:off x="1026916" y="3710288"/>
              <a:ext cx="513282" cy="1926958"/>
              <a:chOff x="1026916" y="3710288"/>
              <a:chExt cx="513282" cy="1926958"/>
            </a:xfrm>
          </p:grpSpPr>
          <p:sp>
            <p:nvSpPr>
              <p:cNvPr id="25" name="TextBox 24">
                <a:extLst>
                  <a:ext uri="{FF2B5EF4-FFF2-40B4-BE49-F238E27FC236}">
                    <a16:creationId xmlns:a16="http://schemas.microsoft.com/office/drawing/2014/main" id="{723F0E03-4D19-DFB9-2CFB-1C7C49CF58E6}"/>
                  </a:ext>
                </a:extLst>
              </p:cNvPr>
              <p:cNvSpPr txBox="1"/>
              <p:nvPr/>
            </p:nvSpPr>
            <p:spPr bwMode="auto">
              <a:xfrm>
                <a:off x="1026916" y="5329469"/>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-120</a:t>
                </a:r>
              </a:p>
            </p:txBody>
          </p:sp>
          <p:sp>
            <p:nvSpPr>
              <p:cNvPr id="26" name="TextBox 25">
                <a:extLst>
                  <a:ext uri="{FF2B5EF4-FFF2-40B4-BE49-F238E27FC236}">
                    <a16:creationId xmlns:a16="http://schemas.microsoft.com/office/drawing/2014/main" id="{06400489-C4AD-ACAB-F342-81458888B32E}"/>
                  </a:ext>
                </a:extLst>
              </p:cNvPr>
              <p:cNvSpPr txBox="1"/>
              <p:nvPr/>
            </p:nvSpPr>
            <p:spPr bwMode="auto">
              <a:xfrm>
                <a:off x="1026916" y="5002148"/>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7" name="TextBox 26">
                <a:extLst>
                  <a:ext uri="{FF2B5EF4-FFF2-40B4-BE49-F238E27FC236}">
                    <a16:creationId xmlns:a16="http://schemas.microsoft.com/office/drawing/2014/main" id="{2B219C13-512C-5AB0-30EC-0F82FE5B49D2}"/>
                  </a:ext>
                </a:extLst>
              </p:cNvPr>
              <p:cNvSpPr txBox="1"/>
              <p:nvPr/>
            </p:nvSpPr>
            <p:spPr bwMode="auto">
              <a:xfrm>
                <a:off x="1118288" y="4674532"/>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8" name="TextBox 27">
                <a:extLst>
                  <a:ext uri="{FF2B5EF4-FFF2-40B4-BE49-F238E27FC236}">
                    <a16:creationId xmlns:a16="http://schemas.microsoft.com/office/drawing/2014/main" id="{F15BE447-013A-D050-F782-13805FBC3D73}"/>
                  </a:ext>
                </a:extLst>
              </p:cNvPr>
              <p:cNvSpPr txBox="1"/>
              <p:nvPr/>
            </p:nvSpPr>
            <p:spPr bwMode="auto">
              <a:xfrm>
                <a:off x="1118288" y="4366755"/>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E0808169-B8F7-7E31-FB66-27D583BA99E1}"/>
                  </a:ext>
                </a:extLst>
              </p:cNvPr>
              <p:cNvSpPr txBox="1"/>
              <p:nvPr/>
            </p:nvSpPr>
            <p:spPr bwMode="auto">
              <a:xfrm>
                <a:off x="1118288" y="4028622"/>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3D7B7073-FF3C-0AB3-F40F-24FD3915B14E}"/>
                  </a:ext>
                </a:extLst>
              </p:cNvPr>
              <p:cNvSpPr txBox="1"/>
              <p:nvPr/>
            </p:nvSpPr>
            <p:spPr bwMode="auto">
              <a:xfrm>
                <a:off x="1118288" y="3710288"/>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grpSp>
      </p:grpSp>
      <p:grpSp>
        <p:nvGrpSpPr>
          <p:cNvPr id="42" name="Group 41">
            <a:extLst>
              <a:ext uri="{FF2B5EF4-FFF2-40B4-BE49-F238E27FC236}">
                <a16:creationId xmlns:a16="http://schemas.microsoft.com/office/drawing/2014/main" id="{DCCBFD2D-342B-9262-68F1-1C93AB292E44}"/>
              </a:ext>
            </a:extLst>
          </p:cNvPr>
          <p:cNvGrpSpPr/>
          <p:nvPr/>
        </p:nvGrpSpPr>
        <p:grpSpPr>
          <a:xfrm>
            <a:off x="1473200" y="1610325"/>
            <a:ext cx="81280" cy="3888546"/>
            <a:chOff x="1326520" y="1610325"/>
            <a:chExt cx="855432" cy="3888546"/>
          </a:xfrm>
        </p:grpSpPr>
        <p:grpSp>
          <p:nvGrpSpPr>
            <p:cNvPr id="16" name="Group 15">
              <a:extLst>
                <a:ext uri="{FF2B5EF4-FFF2-40B4-BE49-F238E27FC236}">
                  <a16:creationId xmlns:a16="http://schemas.microsoft.com/office/drawing/2014/main" id="{B1B4DA0D-DAC9-1D5B-99C1-92BF2EABDAE0}"/>
                </a:ext>
              </a:extLst>
            </p:cNvPr>
            <p:cNvGrpSpPr/>
            <p:nvPr/>
          </p:nvGrpSpPr>
          <p:grpSpPr>
            <a:xfrm>
              <a:off x="1326520" y="1610325"/>
              <a:ext cx="855432" cy="1946074"/>
              <a:chOff x="6186976" y="2149291"/>
              <a:chExt cx="465052" cy="2928197"/>
            </a:xfrm>
          </p:grpSpPr>
          <p:cxnSp>
            <p:nvCxnSpPr>
              <p:cNvPr id="17" name="Straight Connector 16">
                <a:extLst>
                  <a:ext uri="{FF2B5EF4-FFF2-40B4-BE49-F238E27FC236}">
                    <a16:creationId xmlns:a16="http://schemas.microsoft.com/office/drawing/2014/main" id="{6974724E-8B49-F1EE-A750-1CFDBE19FD49}"/>
                  </a:ext>
                </a:extLst>
              </p:cNvPr>
              <p:cNvCxnSpPr>
                <a:cxnSpLocks/>
              </p:cNvCxnSpPr>
              <p:nvPr/>
            </p:nvCxnSpPr>
            <p:spPr bwMode="auto">
              <a:xfrm>
                <a:off x="6186976" y="214929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32F0095-43C7-9157-456A-2E23CFD442EB}"/>
                  </a:ext>
                </a:extLst>
              </p:cNvPr>
              <p:cNvCxnSpPr>
                <a:cxnSpLocks/>
              </p:cNvCxnSpPr>
              <p:nvPr/>
            </p:nvCxnSpPr>
            <p:spPr bwMode="auto">
              <a:xfrm>
                <a:off x="6186976" y="263697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2E0686A-1D27-0A72-510D-B4F2B6135C1A}"/>
                  </a:ext>
                </a:extLst>
              </p:cNvPr>
              <p:cNvCxnSpPr>
                <a:cxnSpLocks/>
              </p:cNvCxnSpPr>
              <p:nvPr/>
            </p:nvCxnSpPr>
            <p:spPr bwMode="auto">
              <a:xfrm>
                <a:off x="6186976" y="312465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9880A1B-6634-90B1-7F27-3A609975E30A}"/>
                  </a:ext>
                </a:extLst>
              </p:cNvPr>
              <p:cNvCxnSpPr>
                <a:cxnSpLocks/>
              </p:cNvCxnSpPr>
              <p:nvPr/>
            </p:nvCxnSpPr>
            <p:spPr bwMode="auto">
              <a:xfrm>
                <a:off x="6186976" y="361233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0321AC4-D2F8-77E5-E485-3E5EEB331607}"/>
                  </a:ext>
                </a:extLst>
              </p:cNvPr>
              <p:cNvCxnSpPr>
                <a:cxnSpLocks/>
              </p:cNvCxnSpPr>
              <p:nvPr/>
            </p:nvCxnSpPr>
            <p:spPr bwMode="auto">
              <a:xfrm>
                <a:off x="6186976" y="410001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8F9AE07-0180-6ECC-97CA-FC4217F6CC3A}"/>
                  </a:ext>
                </a:extLst>
              </p:cNvPr>
              <p:cNvCxnSpPr>
                <a:cxnSpLocks/>
              </p:cNvCxnSpPr>
              <p:nvPr/>
            </p:nvCxnSpPr>
            <p:spPr bwMode="auto">
              <a:xfrm>
                <a:off x="6186976" y="458769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F8A82FD-135D-3AF3-3079-70168ECAB529}"/>
                  </a:ext>
                </a:extLst>
              </p:cNvPr>
              <p:cNvCxnSpPr>
                <a:cxnSpLocks/>
              </p:cNvCxnSpPr>
              <p:nvPr/>
            </p:nvCxnSpPr>
            <p:spPr bwMode="auto">
              <a:xfrm>
                <a:off x="6186976" y="5077488"/>
                <a:ext cx="4650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5D89A4E0-7ED2-F11B-138C-1EB229659E28}"/>
                </a:ext>
              </a:extLst>
            </p:cNvPr>
            <p:cNvGrpSpPr/>
            <p:nvPr/>
          </p:nvGrpSpPr>
          <p:grpSpPr>
            <a:xfrm>
              <a:off x="1326520" y="3878315"/>
              <a:ext cx="855432" cy="1620556"/>
              <a:chOff x="6186976" y="2149291"/>
              <a:chExt cx="465052" cy="2438400"/>
            </a:xfrm>
          </p:grpSpPr>
          <p:cxnSp>
            <p:nvCxnSpPr>
              <p:cNvPr id="35" name="Straight Connector 34">
                <a:extLst>
                  <a:ext uri="{FF2B5EF4-FFF2-40B4-BE49-F238E27FC236}">
                    <a16:creationId xmlns:a16="http://schemas.microsoft.com/office/drawing/2014/main" id="{618B1050-62B0-E185-29B7-0C2EC2F50EE2}"/>
                  </a:ext>
                </a:extLst>
              </p:cNvPr>
              <p:cNvCxnSpPr>
                <a:cxnSpLocks/>
              </p:cNvCxnSpPr>
              <p:nvPr/>
            </p:nvCxnSpPr>
            <p:spPr bwMode="auto">
              <a:xfrm>
                <a:off x="6186976" y="214929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68B56A0-712E-45D2-BC86-4FE6E3D82922}"/>
                  </a:ext>
                </a:extLst>
              </p:cNvPr>
              <p:cNvCxnSpPr>
                <a:cxnSpLocks/>
              </p:cNvCxnSpPr>
              <p:nvPr/>
            </p:nvCxnSpPr>
            <p:spPr bwMode="auto">
              <a:xfrm>
                <a:off x="6186976" y="263697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92DDE0E-74E4-5690-EA74-CCF83B8E9547}"/>
                  </a:ext>
                </a:extLst>
              </p:cNvPr>
              <p:cNvCxnSpPr>
                <a:cxnSpLocks/>
              </p:cNvCxnSpPr>
              <p:nvPr/>
            </p:nvCxnSpPr>
            <p:spPr bwMode="auto">
              <a:xfrm>
                <a:off x="6186976" y="312465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F355E2BA-F859-2F4D-5F14-21506C9F5FFD}"/>
                  </a:ext>
                </a:extLst>
              </p:cNvPr>
              <p:cNvCxnSpPr>
                <a:cxnSpLocks/>
              </p:cNvCxnSpPr>
              <p:nvPr/>
            </p:nvCxnSpPr>
            <p:spPr bwMode="auto">
              <a:xfrm>
                <a:off x="6186976" y="361233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C4C312E-EF8F-D304-D460-401F1F7B3780}"/>
                  </a:ext>
                </a:extLst>
              </p:cNvPr>
              <p:cNvCxnSpPr>
                <a:cxnSpLocks/>
              </p:cNvCxnSpPr>
              <p:nvPr/>
            </p:nvCxnSpPr>
            <p:spPr bwMode="auto">
              <a:xfrm>
                <a:off x="6186976" y="4100011"/>
                <a:ext cx="46505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95183EB-9824-BD70-4A80-BFE6EA4E143F}"/>
                  </a:ext>
                </a:extLst>
              </p:cNvPr>
              <p:cNvCxnSpPr>
                <a:cxnSpLocks/>
              </p:cNvCxnSpPr>
              <p:nvPr/>
            </p:nvCxnSpPr>
            <p:spPr bwMode="auto">
              <a:xfrm>
                <a:off x="6186976" y="4587691"/>
                <a:ext cx="465052"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44" name="Straight Connector 43">
            <a:extLst>
              <a:ext uri="{FF2B5EF4-FFF2-40B4-BE49-F238E27FC236}">
                <a16:creationId xmlns:a16="http://schemas.microsoft.com/office/drawing/2014/main" id="{ED325088-73A1-2A49-ED42-E79CCFB3FEFF}"/>
              </a:ext>
            </a:extLst>
          </p:cNvPr>
          <p:cNvCxnSpPr/>
          <p:nvPr/>
        </p:nvCxnSpPr>
        <p:spPr bwMode="auto">
          <a:xfrm>
            <a:off x="1540198" y="1608003"/>
            <a:ext cx="0" cy="389086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E583A88-DFC9-49B4-2E50-BE8FF376CBDC}"/>
              </a:ext>
            </a:extLst>
          </p:cNvPr>
          <p:cNvCxnSpPr/>
          <p:nvPr/>
        </p:nvCxnSpPr>
        <p:spPr bwMode="auto">
          <a:xfrm>
            <a:off x="1554480" y="3556399"/>
            <a:ext cx="9773920" cy="0"/>
          </a:xfrm>
          <a:prstGeom prst="line">
            <a:avLst/>
          </a:prstGeom>
          <a:noFill/>
          <a:ln w="28575" cap="flat" cmpd="sng" algn="ctr">
            <a:solidFill>
              <a:schemeClr val="bg1"/>
            </a:solidFill>
            <a:prstDash val="solid"/>
            <a:round/>
            <a:headEnd type="none" w="med" len="med"/>
            <a:tailEnd type="none" w="med" len="med"/>
          </a:ln>
          <a:effectLst/>
        </p:spPr>
      </p:cxnSp>
      <p:grpSp>
        <p:nvGrpSpPr>
          <p:cNvPr id="218" name="Group 217">
            <a:extLst>
              <a:ext uri="{FF2B5EF4-FFF2-40B4-BE49-F238E27FC236}">
                <a16:creationId xmlns:a16="http://schemas.microsoft.com/office/drawing/2014/main" id="{23C2CE96-D536-DABA-7860-A3A5D7F7E4EE}"/>
              </a:ext>
            </a:extLst>
          </p:cNvPr>
          <p:cNvGrpSpPr/>
          <p:nvPr/>
        </p:nvGrpSpPr>
        <p:grpSpPr>
          <a:xfrm>
            <a:off x="1798837" y="4807812"/>
            <a:ext cx="6056008" cy="757130"/>
            <a:chOff x="1798837" y="4350260"/>
            <a:chExt cx="6056008" cy="757130"/>
          </a:xfrm>
        </p:grpSpPr>
        <p:sp>
          <p:nvSpPr>
            <p:cNvPr id="50" name="TextBox 49">
              <a:extLst>
                <a:ext uri="{FF2B5EF4-FFF2-40B4-BE49-F238E27FC236}">
                  <a16:creationId xmlns:a16="http://schemas.microsoft.com/office/drawing/2014/main" id="{05ACA369-6E75-61BE-DFE1-FFFB8A4CE0C5}"/>
                </a:ext>
              </a:extLst>
            </p:cNvPr>
            <p:cNvSpPr txBox="1"/>
            <p:nvPr/>
          </p:nvSpPr>
          <p:spPr bwMode="auto">
            <a:xfrm>
              <a:off x="6698759" y="4350260"/>
              <a:ext cx="115608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0.1 mg (n = 1)</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10 mg (n = 16)</a:t>
              </a:r>
              <a:r>
                <a:rPr lang="en-US" sz="1200" b="0" baseline="30000" dirty="0">
                  <a:solidFill>
                    <a:schemeClr val="bg1"/>
                  </a:solidFill>
                  <a:latin typeface="Calibri" panose="020F0502020204030204" pitchFamily="34" charset="0"/>
                </a:rPr>
                <a:t>†</a:t>
              </a:r>
              <a:endParaRPr lang="en-US" sz="1200" b="0" dirty="0">
                <a:solidFill>
                  <a:schemeClr val="bg1"/>
                </a:solidFill>
                <a:latin typeface="Calibri" panose="020F0502020204030204" pitchFamily="34" charset="0"/>
              </a:endParaRPr>
            </a:p>
          </p:txBody>
        </p:sp>
        <p:sp>
          <p:nvSpPr>
            <p:cNvPr id="51" name="Rectangle 50">
              <a:extLst>
                <a:ext uri="{FF2B5EF4-FFF2-40B4-BE49-F238E27FC236}">
                  <a16:creationId xmlns:a16="http://schemas.microsoft.com/office/drawing/2014/main" id="{07B6C4B9-AC22-F400-BCC2-6493B1D7C8FC}"/>
                </a:ext>
              </a:extLst>
            </p:cNvPr>
            <p:cNvSpPr/>
            <p:nvPr/>
          </p:nvSpPr>
          <p:spPr bwMode="auto">
            <a:xfrm>
              <a:off x="1798837" y="4582549"/>
              <a:ext cx="130174" cy="13017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BFEE1B5E-1C83-50B2-EA03-040D844872EF}"/>
                </a:ext>
              </a:extLst>
            </p:cNvPr>
            <p:cNvSpPr/>
            <p:nvPr/>
          </p:nvSpPr>
          <p:spPr bwMode="auto">
            <a:xfrm>
              <a:off x="3199896" y="4582549"/>
              <a:ext cx="130174" cy="13017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AD5EA8D1-9B8A-3922-402F-7A840672CA7C}"/>
                </a:ext>
              </a:extLst>
            </p:cNvPr>
            <p:cNvSpPr/>
            <p:nvPr/>
          </p:nvSpPr>
          <p:spPr bwMode="auto">
            <a:xfrm>
              <a:off x="4822827" y="4582549"/>
              <a:ext cx="130174" cy="13017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15269658-0F29-CE34-9F3D-E5923C465CDC}"/>
                </a:ext>
              </a:extLst>
            </p:cNvPr>
            <p:cNvSpPr/>
            <p:nvPr/>
          </p:nvSpPr>
          <p:spPr bwMode="auto">
            <a:xfrm>
              <a:off x="1798837" y="4759199"/>
              <a:ext cx="130174" cy="13017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0A123121-4D06-B2F0-5748-5F303DAC3073}"/>
                </a:ext>
              </a:extLst>
            </p:cNvPr>
            <p:cNvSpPr/>
            <p:nvPr/>
          </p:nvSpPr>
          <p:spPr bwMode="auto">
            <a:xfrm>
              <a:off x="3199896" y="4759199"/>
              <a:ext cx="130174" cy="13017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46F347B2-71F7-EFCB-3A66-7454D3AA7B16}"/>
                </a:ext>
              </a:extLst>
            </p:cNvPr>
            <p:cNvSpPr/>
            <p:nvPr/>
          </p:nvSpPr>
          <p:spPr bwMode="auto">
            <a:xfrm>
              <a:off x="4822827" y="4759199"/>
              <a:ext cx="130174" cy="130174"/>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TextBox 58">
              <a:extLst>
                <a:ext uri="{FF2B5EF4-FFF2-40B4-BE49-F238E27FC236}">
                  <a16:creationId xmlns:a16="http://schemas.microsoft.com/office/drawing/2014/main" id="{8810E7BB-620B-D6AB-EF04-38AAF6F490E1}"/>
                </a:ext>
              </a:extLst>
            </p:cNvPr>
            <p:cNvSpPr txBox="1"/>
            <p:nvPr/>
          </p:nvSpPr>
          <p:spPr bwMode="auto">
            <a:xfrm>
              <a:off x="1907711" y="4350260"/>
              <a:ext cx="122180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0.003 mg (n = 1)</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0.3 mg (n = 9)</a:t>
              </a:r>
              <a:r>
                <a:rPr lang="en-US" sz="1200" b="0" baseline="30000" dirty="0">
                  <a:solidFill>
                    <a:schemeClr val="bg1"/>
                  </a:solidFill>
                  <a:latin typeface="Calibri" panose="020F0502020204030204" pitchFamily="34" charset="0"/>
                </a:rPr>
                <a:t>†</a:t>
              </a:r>
              <a:endParaRPr lang="en-US" sz="1200" b="0" dirty="0">
                <a:solidFill>
                  <a:schemeClr val="bg1"/>
                </a:solidFill>
                <a:latin typeface="Calibri" panose="020F0502020204030204" pitchFamily="34" charset="0"/>
              </a:endParaRP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30 mg (n = 7)</a:t>
              </a:r>
              <a:r>
                <a:rPr lang="en-US" sz="1200" b="0" baseline="30000" dirty="0">
                  <a:solidFill>
                    <a:schemeClr val="bg1"/>
                  </a:solidFill>
                  <a:latin typeface="Calibri" panose="020F0502020204030204" pitchFamily="34" charset="0"/>
                </a:rPr>
                <a:t>†</a:t>
              </a:r>
              <a:endParaRPr lang="en-US" sz="1200" b="0" dirty="0">
                <a:solidFill>
                  <a:schemeClr val="bg1"/>
                </a:solidFill>
                <a:latin typeface="Calibri" panose="020F0502020204030204" pitchFamily="34" charset="0"/>
              </a:endParaRPr>
            </a:p>
          </p:txBody>
        </p:sp>
        <p:sp>
          <p:nvSpPr>
            <p:cNvPr id="60" name="TextBox 59">
              <a:extLst>
                <a:ext uri="{FF2B5EF4-FFF2-40B4-BE49-F238E27FC236}">
                  <a16:creationId xmlns:a16="http://schemas.microsoft.com/office/drawing/2014/main" id="{459426B7-23B3-628C-1F59-82C051F8B7EE}"/>
                </a:ext>
              </a:extLst>
            </p:cNvPr>
            <p:cNvSpPr txBox="1"/>
            <p:nvPr/>
          </p:nvSpPr>
          <p:spPr bwMode="auto">
            <a:xfrm>
              <a:off x="3299620" y="4350260"/>
              <a:ext cx="125707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0.01 mg (n = 1)</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1 mg (n = 8)</a:t>
              </a:r>
              <a:r>
                <a:rPr lang="en-US" sz="1200" b="0" baseline="30000" dirty="0">
                  <a:solidFill>
                    <a:schemeClr val="bg1"/>
                  </a:solidFill>
                  <a:latin typeface="Calibri" panose="020F0502020204030204" pitchFamily="34" charset="0"/>
                </a:rPr>
                <a:t> </a:t>
              </a:r>
              <a:endParaRPr lang="en-US" sz="1200" b="0" dirty="0">
                <a:solidFill>
                  <a:schemeClr val="bg1"/>
                </a:solidFill>
                <a:latin typeface="Calibri" panose="020F0502020204030204" pitchFamily="34" charset="0"/>
              </a:endParaRP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100 mg (n = 13)</a:t>
              </a:r>
              <a:r>
                <a:rPr lang="en-US" sz="1200" b="0" baseline="30000" dirty="0">
                  <a:solidFill>
                    <a:schemeClr val="bg1"/>
                  </a:solidFill>
                  <a:latin typeface="Calibri" panose="020F0502020204030204" pitchFamily="34" charset="0"/>
                </a:rPr>
                <a:t>†</a:t>
              </a:r>
              <a:endParaRPr lang="en-US" sz="1200" b="0" dirty="0">
                <a:solidFill>
                  <a:schemeClr val="bg1"/>
                </a:solidFill>
                <a:latin typeface="Calibri" panose="020F0502020204030204" pitchFamily="34" charset="0"/>
              </a:endParaRPr>
            </a:p>
          </p:txBody>
        </p:sp>
        <p:sp>
          <p:nvSpPr>
            <p:cNvPr id="70" name="TextBox 69">
              <a:extLst>
                <a:ext uri="{FF2B5EF4-FFF2-40B4-BE49-F238E27FC236}">
                  <a16:creationId xmlns:a16="http://schemas.microsoft.com/office/drawing/2014/main" id="{A9ACFB03-B5F3-B3D3-AFDB-50235ABF7DC3}"/>
                </a:ext>
              </a:extLst>
            </p:cNvPr>
            <p:cNvSpPr txBox="1"/>
            <p:nvPr/>
          </p:nvSpPr>
          <p:spPr bwMode="auto">
            <a:xfrm>
              <a:off x="4919839" y="4350260"/>
              <a:ext cx="1962967"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0.3 mg (n = 1)</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3 mg (n = 9)</a:t>
              </a:r>
              <a:r>
                <a:rPr lang="en-US" sz="1200" b="0" baseline="30000" dirty="0">
                  <a:solidFill>
                    <a:schemeClr val="bg1"/>
                  </a:solidFill>
                  <a:latin typeface="Calibri" panose="020F0502020204030204" pitchFamily="34" charset="0"/>
                </a:rPr>
                <a:t>†</a:t>
              </a:r>
              <a:endParaRPr lang="en-US" sz="1200" b="0" dirty="0">
                <a:solidFill>
                  <a:schemeClr val="bg1"/>
                </a:solidFill>
                <a:latin typeface="Calibri" panose="020F0502020204030204" pitchFamily="34" charset="0"/>
              </a:endParaRP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100 mg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(dose expansion) (n = 28)</a:t>
              </a:r>
              <a:r>
                <a:rPr lang="en-US" sz="1200" b="0" baseline="30000" dirty="0">
                  <a:solidFill>
                    <a:schemeClr val="bg1"/>
                  </a:solidFill>
                  <a:latin typeface="Calibri" panose="020F0502020204030204" pitchFamily="34" charset="0"/>
                </a:rPr>
                <a:t>†</a:t>
              </a:r>
            </a:p>
          </p:txBody>
        </p:sp>
        <p:sp>
          <p:nvSpPr>
            <p:cNvPr id="71" name="Rectangle 70">
              <a:extLst>
                <a:ext uri="{FF2B5EF4-FFF2-40B4-BE49-F238E27FC236}">
                  <a16:creationId xmlns:a16="http://schemas.microsoft.com/office/drawing/2014/main" id="{CABF5CBB-A371-A448-7CDE-47FAEB824EFC}"/>
                </a:ext>
              </a:extLst>
            </p:cNvPr>
            <p:cNvSpPr/>
            <p:nvPr/>
          </p:nvSpPr>
          <p:spPr bwMode="auto">
            <a:xfrm>
              <a:off x="1798837" y="4420177"/>
              <a:ext cx="130174" cy="130174"/>
            </a:xfrm>
            <a:prstGeom prst="rect">
              <a:avLst/>
            </a:prstGeom>
            <a:solidFill>
              <a:schemeClr val="accent3">
                <a:lumMod val="5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F7193593-469A-16B6-CE48-6B95E1D26BD4}"/>
                </a:ext>
              </a:extLst>
            </p:cNvPr>
            <p:cNvSpPr/>
            <p:nvPr/>
          </p:nvSpPr>
          <p:spPr bwMode="auto">
            <a:xfrm>
              <a:off x="3199896" y="4420177"/>
              <a:ext cx="130174" cy="130174"/>
            </a:xfrm>
            <a:prstGeom prst="rect">
              <a:avLst/>
            </a:prstGeom>
            <a:solidFill>
              <a:schemeClr val="accent1">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21D075C8-912C-0D72-5814-52BD021DA90C}"/>
                </a:ext>
              </a:extLst>
            </p:cNvPr>
            <p:cNvSpPr/>
            <p:nvPr/>
          </p:nvSpPr>
          <p:spPr bwMode="auto">
            <a:xfrm>
              <a:off x="4822827" y="4420177"/>
              <a:ext cx="130174" cy="130174"/>
            </a:xfrm>
            <a:prstGeom prst="rect">
              <a:avLst/>
            </a:prstGeom>
            <a:solidFill>
              <a:schemeClr val="accent2">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94813596-5F8E-A120-2E0C-AA219A13D179}"/>
                </a:ext>
              </a:extLst>
            </p:cNvPr>
            <p:cNvSpPr/>
            <p:nvPr/>
          </p:nvSpPr>
          <p:spPr bwMode="auto">
            <a:xfrm>
              <a:off x="6633672" y="4582549"/>
              <a:ext cx="130174" cy="130174"/>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78131D63-9D11-0B80-2576-F897FAE04CE2}"/>
                </a:ext>
              </a:extLst>
            </p:cNvPr>
            <p:cNvSpPr/>
            <p:nvPr/>
          </p:nvSpPr>
          <p:spPr bwMode="auto">
            <a:xfrm>
              <a:off x="6633672" y="4420177"/>
              <a:ext cx="130174" cy="130174"/>
            </a:xfrm>
            <a:prstGeom prst="rect">
              <a:avLst/>
            </a:prstGeom>
            <a:solidFill>
              <a:schemeClr val="accent6">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5" name="Group 44">
            <a:extLst>
              <a:ext uri="{FF2B5EF4-FFF2-40B4-BE49-F238E27FC236}">
                <a16:creationId xmlns:a16="http://schemas.microsoft.com/office/drawing/2014/main" id="{C5AB26AC-1B5C-B7E4-7F46-C6F4A40D74BA}"/>
              </a:ext>
            </a:extLst>
          </p:cNvPr>
          <p:cNvGrpSpPr/>
          <p:nvPr/>
        </p:nvGrpSpPr>
        <p:grpSpPr>
          <a:xfrm>
            <a:off x="4326732" y="2990398"/>
            <a:ext cx="340488" cy="335363"/>
            <a:chOff x="4326732" y="2990398"/>
            <a:chExt cx="340488" cy="335363"/>
          </a:xfrm>
        </p:grpSpPr>
        <p:sp>
          <p:nvSpPr>
            <p:cNvPr id="24" name="TextBox 23">
              <a:extLst>
                <a:ext uri="{FF2B5EF4-FFF2-40B4-BE49-F238E27FC236}">
                  <a16:creationId xmlns:a16="http://schemas.microsoft.com/office/drawing/2014/main" id="{CECDB220-5F99-23AE-9F2F-01D8D3533D4F}"/>
                </a:ext>
              </a:extLst>
            </p:cNvPr>
            <p:cNvSpPr txBox="1"/>
            <p:nvPr/>
          </p:nvSpPr>
          <p:spPr bwMode="auto">
            <a:xfrm rot="16200000">
              <a:off x="4288581" y="3028549"/>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31" name="TextBox 30">
              <a:extLst>
                <a:ext uri="{FF2B5EF4-FFF2-40B4-BE49-F238E27FC236}">
                  <a16:creationId xmlns:a16="http://schemas.microsoft.com/office/drawing/2014/main" id="{7121C135-CDDD-E3DB-E2D5-13E1AD29DC15}"/>
                </a:ext>
              </a:extLst>
            </p:cNvPr>
            <p:cNvSpPr txBox="1"/>
            <p:nvPr/>
          </p:nvSpPr>
          <p:spPr bwMode="auto">
            <a:xfrm rot="16200000">
              <a:off x="4382848" y="3041388"/>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grpSp>
      <p:grpSp>
        <p:nvGrpSpPr>
          <p:cNvPr id="49" name="Group 48">
            <a:extLst>
              <a:ext uri="{FF2B5EF4-FFF2-40B4-BE49-F238E27FC236}">
                <a16:creationId xmlns:a16="http://schemas.microsoft.com/office/drawing/2014/main" id="{288BBCFF-C443-A065-EDA9-81F553109F65}"/>
              </a:ext>
            </a:extLst>
          </p:cNvPr>
          <p:cNvGrpSpPr/>
          <p:nvPr/>
        </p:nvGrpSpPr>
        <p:grpSpPr>
          <a:xfrm>
            <a:off x="4733545" y="3133511"/>
            <a:ext cx="340488" cy="335363"/>
            <a:chOff x="4326732" y="2990398"/>
            <a:chExt cx="340488" cy="335363"/>
          </a:xfrm>
        </p:grpSpPr>
        <p:sp>
          <p:nvSpPr>
            <p:cNvPr id="58" name="TextBox 57">
              <a:extLst>
                <a:ext uri="{FF2B5EF4-FFF2-40B4-BE49-F238E27FC236}">
                  <a16:creationId xmlns:a16="http://schemas.microsoft.com/office/drawing/2014/main" id="{15B9345A-120D-ED1C-570F-B9A402B95CDD}"/>
                </a:ext>
              </a:extLst>
            </p:cNvPr>
            <p:cNvSpPr txBox="1"/>
            <p:nvPr/>
          </p:nvSpPr>
          <p:spPr bwMode="auto">
            <a:xfrm rot="16200000">
              <a:off x="4288581" y="3028549"/>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61" name="TextBox 60">
              <a:extLst>
                <a:ext uri="{FF2B5EF4-FFF2-40B4-BE49-F238E27FC236}">
                  <a16:creationId xmlns:a16="http://schemas.microsoft.com/office/drawing/2014/main" id="{75686F98-525C-D196-C7B9-63C71897FB24}"/>
                </a:ext>
              </a:extLst>
            </p:cNvPr>
            <p:cNvSpPr txBox="1"/>
            <p:nvPr/>
          </p:nvSpPr>
          <p:spPr bwMode="auto">
            <a:xfrm rot="16200000">
              <a:off x="4382848" y="3041388"/>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grpSp>
      <p:grpSp>
        <p:nvGrpSpPr>
          <p:cNvPr id="62" name="Group 61">
            <a:extLst>
              <a:ext uri="{FF2B5EF4-FFF2-40B4-BE49-F238E27FC236}">
                <a16:creationId xmlns:a16="http://schemas.microsoft.com/office/drawing/2014/main" id="{8428F2F0-0136-F5AB-4823-BE724DDE62FA}"/>
              </a:ext>
            </a:extLst>
          </p:cNvPr>
          <p:cNvGrpSpPr/>
          <p:nvPr/>
        </p:nvGrpSpPr>
        <p:grpSpPr>
          <a:xfrm>
            <a:off x="5445688" y="3243271"/>
            <a:ext cx="446234" cy="371003"/>
            <a:chOff x="4326732" y="2990398"/>
            <a:chExt cx="446234" cy="371003"/>
          </a:xfrm>
        </p:grpSpPr>
        <p:sp>
          <p:nvSpPr>
            <p:cNvPr id="63" name="TextBox 62">
              <a:extLst>
                <a:ext uri="{FF2B5EF4-FFF2-40B4-BE49-F238E27FC236}">
                  <a16:creationId xmlns:a16="http://schemas.microsoft.com/office/drawing/2014/main" id="{D18811A4-2ED2-0916-0D98-B552187DFA98}"/>
                </a:ext>
              </a:extLst>
            </p:cNvPr>
            <p:cNvSpPr txBox="1"/>
            <p:nvPr/>
          </p:nvSpPr>
          <p:spPr bwMode="auto">
            <a:xfrm rot="16200000">
              <a:off x="4288581" y="3028549"/>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64" name="TextBox 63">
              <a:extLst>
                <a:ext uri="{FF2B5EF4-FFF2-40B4-BE49-F238E27FC236}">
                  <a16:creationId xmlns:a16="http://schemas.microsoft.com/office/drawing/2014/main" id="{6E622CBE-AECA-435A-F2F8-929B936803D1}"/>
                </a:ext>
              </a:extLst>
            </p:cNvPr>
            <p:cNvSpPr txBox="1"/>
            <p:nvPr/>
          </p:nvSpPr>
          <p:spPr bwMode="auto">
            <a:xfrm rot="16200000">
              <a:off x="4378842" y="3073020"/>
              <a:ext cx="3305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NE</a:t>
              </a:r>
            </a:p>
          </p:txBody>
        </p:sp>
        <p:sp>
          <p:nvSpPr>
            <p:cNvPr id="68" name="TextBox 67">
              <a:extLst>
                <a:ext uri="{FF2B5EF4-FFF2-40B4-BE49-F238E27FC236}">
                  <a16:creationId xmlns:a16="http://schemas.microsoft.com/office/drawing/2014/main" id="{87907806-F3AC-C75D-606E-7126DF352AC3}"/>
                </a:ext>
              </a:extLst>
            </p:cNvPr>
            <p:cNvSpPr txBox="1"/>
            <p:nvPr/>
          </p:nvSpPr>
          <p:spPr bwMode="auto">
            <a:xfrm rot="16200000">
              <a:off x="4488594" y="3073020"/>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grpSp>
      <p:grpSp>
        <p:nvGrpSpPr>
          <p:cNvPr id="65" name="Group 64">
            <a:extLst>
              <a:ext uri="{FF2B5EF4-FFF2-40B4-BE49-F238E27FC236}">
                <a16:creationId xmlns:a16="http://schemas.microsoft.com/office/drawing/2014/main" id="{40024A31-5BCC-B079-078E-6F9EA5C358CC}"/>
              </a:ext>
            </a:extLst>
          </p:cNvPr>
          <p:cNvGrpSpPr/>
          <p:nvPr/>
        </p:nvGrpSpPr>
        <p:grpSpPr>
          <a:xfrm>
            <a:off x="5136750" y="3204409"/>
            <a:ext cx="340488" cy="335363"/>
            <a:chOff x="4326732" y="2990398"/>
            <a:chExt cx="340488" cy="335363"/>
          </a:xfrm>
        </p:grpSpPr>
        <p:sp>
          <p:nvSpPr>
            <p:cNvPr id="66" name="TextBox 65">
              <a:extLst>
                <a:ext uri="{FF2B5EF4-FFF2-40B4-BE49-F238E27FC236}">
                  <a16:creationId xmlns:a16="http://schemas.microsoft.com/office/drawing/2014/main" id="{FFD752D7-94D4-CD51-1A13-4947B70F324B}"/>
                </a:ext>
              </a:extLst>
            </p:cNvPr>
            <p:cNvSpPr txBox="1"/>
            <p:nvPr/>
          </p:nvSpPr>
          <p:spPr bwMode="auto">
            <a:xfrm rot="16200000">
              <a:off x="4288581" y="3028549"/>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67" name="TextBox 66">
              <a:extLst>
                <a:ext uri="{FF2B5EF4-FFF2-40B4-BE49-F238E27FC236}">
                  <a16:creationId xmlns:a16="http://schemas.microsoft.com/office/drawing/2014/main" id="{7F1DBC7B-F094-FE3B-05A1-195449B899A2}"/>
                </a:ext>
              </a:extLst>
            </p:cNvPr>
            <p:cNvSpPr txBox="1"/>
            <p:nvPr/>
          </p:nvSpPr>
          <p:spPr bwMode="auto">
            <a:xfrm rot="16200000">
              <a:off x="4382848" y="3041388"/>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grpSp>
      <p:grpSp>
        <p:nvGrpSpPr>
          <p:cNvPr id="69" name="Group 68">
            <a:extLst>
              <a:ext uri="{FF2B5EF4-FFF2-40B4-BE49-F238E27FC236}">
                <a16:creationId xmlns:a16="http://schemas.microsoft.com/office/drawing/2014/main" id="{193E594E-6586-E65C-AAF3-0F978676AFF6}"/>
              </a:ext>
            </a:extLst>
          </p:cNvPr>
          <p:cNvGrpSpPr/>
          <p:nvPr/>
        </p:nvGrpSpPr>
        <p:grpSpPr>
          <a:xfrm>
            <a:off x="5949039" y="3650334"/>
            <a:ext cx="340488" cy="335363"/>
            <a:chOff x="4326732" y="2990398"/>
            <a:chExt cx="340488" cy="335363"/>
          </a:xfrm>
        </p:grpSpPr>
        <p:sp>
          <p:nvSpPr>
            <p:cNvPr id="75" name="TextBox 74">
              <a:extLst>
                <a:ext uri="{FF2B5EF4-FFF2-40B4-BE49-F238E27FC236}">
                  <a16:creationId xmlns:a16="http://schemas.microsoft.com/office/drawing/2014/main" id="{F5D367DD-6755-7A27-C3F5-CEC431CBDABB}"/>
                </a:ext>
              </a:extLst>
            </p:cNvPr>
            <p:cNvSpPr txBox="1"/>
            <p:nvPr/>
          </p:nvSpPr>
          <p:spPr bwMode="auto">
            <a:xfrm rot="16200000">
              <a:off x="4288581" y="3028549"/>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76" name="TextBox 75">
              <a:extLst>
                <a:ext uri="{FF2B5EF4-FFF2-40B4-BE49-F238E27FC236}">
                  <a16:creationId xmlns:a16="http://schemas.microsoft.com/office/drawing/2014/main" id="{D3E01E93-A76B-F54C-51A2-CA1582571D72}"/>
                </a:ext>
              </a:extLst>
            </p:cNvPr>
            <p:cNvSpPr txBox="1"/>
            <p:nvPr/>
          </p:nvSpPr>
          <p:spPr bwMode="auto">
            <a:xfrm rot="16200000">
              <a:off x="4382848" y="3041388"/>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grpSp>
      <p:grpSp>
        <p:nvGrpSpPr>
          <p:cNvPr id="77" name="Group 76">
            <a:extLst>
              <a:ext uri="{FF2B5EF4-FFF2-40B4-BE49-F238E27FC236}">
                <a16:creationId xmlns:a16="http://schemas.microsoft.com/office/drawing/2014/main" id="{340C958E-B520-3E0D-C2F1-39335AD4BBD1}"/>
              </a:ext>
            </a:extLst>
          </p:cNvPr>
          <p:cNvGrpSpPr/>
          <p:nvPr/>
        </p:nvGrpSpPr>
        <p:grpSpPr>
          <a:xfrm>
            <a:off x="6358271" y="3710633"/>
            <a:ext cx="563160" cy="500677"/>
            <a:chOff x="4326732" y="2990398"/>
            <a:chExt cx="563160" cy="500677"/>
          </a:xfrm>
        </p:grpSpPr>
        <p:sp>
          <p:nvSpPr>
            <p:cNvPr id="78" name="TextBox 77">
              <a:extLst>
                <a:ext uri="{FF2B5EF4-FFF2-40B4-BE49-F238E27FC236}">
                  <a16:creationId xmlns:a16="http://schemas.microsoft.com/office/drawing/2014/main" id="{D9486B79-D555-58F9-F8CF-A0F8F0BB5DDE}"/>
                </a:ext>
              </a:extLst>
            </p:cNvPr>
            <p:cNvSpPr txBox="1"/>
            <p:nvPr/>
          </p:nvSpPr>
          <p:spPr bwMode="auto">
            <a:xfrm rot="16200000">
              <a:off x="4288581" y="3028549"/>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79" name="TextBox 78">
              <a:extLst>
                <a:ext uri="{FF2B5EF4-FFF2-40B4-BE49-F238E27FC236}">
                  <a16:creationId xmlns:a16="http://schemas.microsoft.com/office/drawing/2014/main" id="{E4D9E6E9-8478-EFC9-3A5C-C72352E7D446}"/>
                </a:ext>
              </a:extLst>
            </p:cNvPr>
            <p:cNvSpPr txBox="1"/>
            <p:nvPr/>
          </p:nvSpPr>
          <p:spPr bwMode="auto">
            <a:xfrm rot="16200000">
              <a:off x="4393433" y="3094528"/>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80" name="TextBox 79">
              <a:extLst>
                <a:ext uri="{FF2B5EF4-FFF2-40B4-BE49-F238E27FC236}">
                  <a16:creationId xmlns:a16="http://schemas.microsoft.com/office/drawing/2014/main" id="{384D9213-357F-84E8-DDE8-39541AD82F46}"/>
                </a:ext>
              </a:extLst>
            </p:cNvPr>
            <p:cNvSpPr txBox="1"/>
            <p:nvPr/>
          </p:nvSpPr>
          <p:spPr bwMode="auto">
            <a:xfrm rot="16200000">
              <a:off x="4495342" y="3156469"/>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81" name="TextBox 80">
              <a:extLst>
                <a:ext uri="{FF2B5EF4-FFF2-40B4-BE49-F238E27FC236}">
                  <a16:creationId xmlns:a16="http://schemas.microsoft.com/office/drawing/2014/main" id="{C5A0171B-A879-A6A2-33FF-970CF7EE6E74}"/>
                </a:ext>
              </a:extLst>
            </p:cNvPr>
            <p:cNvSpPr txBox="1"/>
            <p:nvPr/>
          </p:nvSpPr>
          <p:spPr bwMode="auto">
            <a:xfrm rot="16200000">
              <a:off x="4605520" y="3206702"/>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grpSp>
      <p:sp>
        <p:nvSpPr>
          <p:cNvPr id="82" name="TextBox 81">
            <a:extLst>
              <a:ext uri="{FF2B5EF4-FFF2-40B4-BE49-F238E27FC236}">
                <a16:creationId xmlns:a16="http://schemas.microsoft.com/office/drawing/2014/main" id="{E828E811-DAA8-6BB9-1F75-79DBDC98C5AF}"/>
              </a:ext>
            </a:extLst>
          </p:cNvPr>
          <p:cNvSpPr txBox="1"/>
          <p:nvPr/>
        </p:nvSpPr>
        <p:spPr bwMode="auto">
          <a:xfrm rot="16200000">
            <a:off x="6830887" y="3990594"/>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83" name="TextBox 82">
            <a:extLst>
              <a:ext uri="{FF2B5EF4-FFF2-40B4-BE49-F238E27FC236}">
                <a16:creationId xmlns:a16="http://schemas.microsoft.com/office/drawing/2014/main" id="{2416D3E0-5949-BB2C-3FDC-B1398B10F56A}"/>
              </a:ext>
            </a:extLst>
          </p:cNvPr>
          <p:cNvSpPr txBox="1"/>
          <p:nvPr/>
        </p:nvSpPr>
        <p:spPr bwMode="auto">
          <a:xfrm rot="16200000">
            <a:off x="6937107" y="3990594"/>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84" name="TextBox 83">
            <a:extLst>
              <a:ext uri="{FF2B5EF4-FFF2-40B4-BE49-F238E27FC236}">
                <a16:creationId xmlns:a16="http://schemas.microsoft.com/office/drawing/2014/main" id="{2F499784-0646-576B-56F2-C35AAEC956C8}"/>
              </a:ext>
            </a:extLst>
          </p:cNvPr>
          <p:cNvSpPr txBox="1"/>
          <p:nvPr/>
        </p:nvSpPr>
        <p:spPr bwMode="auto">
          <a:xfrm rot="16200000">
            <a:off x="7039094" y="3990594"/>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85" name="TextBox 84">
            <a:extLst>
              <a:ext uri="{FF2B5EF4-FFF2-40B4-BE49-F238E27FC236}">
                <a16:creationId xmlns:a16="http://schemas.microsoft.com/office/drawing/2014/main" id="{A8CACFE6-0571-EB8F-0923-C9D7B6674A87}"/>
              </a:ext>
            </a:extLst>
          </p:cNvPr>
          <p:cNvSpPr txBox="1"/>
          <p:nvPr/>
        </p:nvSpPr>
        <p:spPr bwMode="auto">
          <a:xfrm rot="16200000">
            <a:off x="7142575" y="4009406"/>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86" name="TextBox 85">
            <a:extLst>
              <a:ext uri="{FF2B5EF4-FFF2-40B4-BE49-F238E27FC236}">
                <a16:creationId xmlns:a16="http://schemas.microsoft.com/office/drawing/2014/main" id="{C82FA6EE-96F1-D0C6-9BF7-A34C23D76BAF}"/>
              </a:ext>
            </a:extLst>
          </p:cNvPr>
          <p:cNvSpPr txBox="1"/>
          <p:nvPr/>
        </p:nvSpPr>
        <p:spPr bwMode="auto">
          <a:xfrm rot="16200000">
            <a:off x="7193322" y="4073333"/>
            <a:ext cx="44755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87" name="TextBox 86">
            <a:extLst>
              <a:ext uri="{FF2B5EF4-FFF2-40B4-BE49-F238E27FC236}">
                <a16:creationId xmlns:a16="http://schemas.microsoft.com/office/drawing/2014/main" id="{EC0B1725-1B45-CF5B-CB9C-CADC73ADDFC7}"/>
              </a:ext>
            </a:extLst>
          </p:cNvPr>
          <p:cNvSpPr txBox="1"/>
          <p:nvPr/>
        </p:nvSpPr>
        <p:spPr bwMode="auto">
          <a:xfrm rot="16200000">
            <a:off x="7349179" y="4031009"/>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88" name="TextBox 87">
            <a:extLst>
              <a:ext uri="{FF2B5EF4-FFF2-40B4-BE49-F238E27FC236}">
                <a16:creationId xmlns:a16="http://schemas.microsoft.com/office/drawing/2014/main" id="{C01FED93-2316-E7F1-0F9D-0003177198BC}"/>
              </a:ext>
            </a:extLst>
          </p:cNvPr>
          <p:cNvSpPr txBox="1"/>
          <p:nvPr/>
        </p:nvSpPr>
        <p:spPr bwMode="auto">
          <a:xfrm rot="16200000">
            <a:off x="7427644" y="4063068"/>
            <a:ext cx="3866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89" name="TextBox 88">
            <a:extLst>
              <a:ext uri="{FF2B5EF4-FFF2-40B4-BE49-F238E27FC236}">
                <a16:creationId xmlns:a16="http://schemas.microsoft.com/office/drawing/2014/main" id="{A668DB7C-46EA-D509-1E72-89661245295A}"/>
              </a:ext>
            </a:extLst>
          </p:cNvPr>
          <p:cNvSpPr txBox="1"/>
          <p:nvPr/>
        </p:nvSpPr>
        <p:spPr bwMode="auto">
          <a:xfrm rot="16200000">
            <a:off x="7554648" y="4059399"/>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90" name="TextBox 89">
            <a:extLst>
              <a:ext uri="{FF2B5EF4-FFF2-40B4-BE49-F238E27FC236}">
                <a16:creationId xmlns:a16="http://schemas.microsoft.com/office/drawing/2014/main" id="{2810456B-20A3-3630-818B-8D7353D4A4C2}"/>
              </a:ext>
            </a:extLst>
          </p:cNvPr>
          <p:cNvSpPr txBox="1"/>
          <p:nvPr/>
        </p:nvSpPr>
        <p:spPr bwMode="auto">
          <a:xfrm rot="16200000">
            <a:off x="7620853" y="4208974"/>
            <a:ext cx="3866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91" name="TextBox 90">
            <a:extLst>
              <a:ext uri="{FF2B5EF4-FFF2-40B4-BE49-F238E27FC236}">
                <a16:creationId xmlns:a16="http://schemas.microsoft.com/office/drawing/2014/main" id="{4DF54148-3587-402A-0184-1BB73576F3BA}"/>
              </a:ext>
            </a:extLst>
          </p:cNvPr>
          <p:cNvSpPr txBox="1"/>
          <p:nvPr/>
        </p:nvSpPr>
        <p:spPr bwMode="auto">
          <a:xfrm rot="16200000">
            <a:off x="7733495" y="4221676"/>
            <a:ext cx="3866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92" name="TextBox 91">
            <a:extLst>
              <a:ext uri="{FF2B5EF4-FFF2-40B4-BE49-F238E27FC236}">
                <a16:creationId xmlns:a16="http://schemas.microsoft.com/office/drawing/2014/main" id="{9D9E1DF8-B6DF-DA62-D3CD-8613903BD81C}"/>
              </a:ext>
            </a:extLst>
          </p:cNvPr>
          <p:cNvSpPr txBox="1"/>
          <p:nvPr/>
        </p:nvSpPr>
        <p:spPr bwMode="auto">
          <a:xfrm rot="16200000">
            <a:off x="7949898" y="4273006"/>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93" name="TextBox 92">
            <a:extLst>
              <a:ext uri="{FF2B5EF4-FFF2-40B4-BE49-F238E27FC236}">
                <a16:creationId xmlns:a16="http://schemas.microsoft.com/office/drawing/2014/main" id="{9A9A83F2-B10B-7CF0-1384-0F68419223EF}"/>
              </a:ext>
            </a:extLst>
          </p:cNvPr>
          <p:cNvSpPr txBox="1"/>
          <p:nvPr/>
        </p:nvSpPr>
        <p:spPr bwMode="auto">
          <a:xfrm rot="16200000">
            <a:off x="8063147" y="4281043"/>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94" name="TextBox 93">
            <a:extLst>
              <a:ext uri="{FF2B5EF4-FFF2-40B4-BE49-F238E27FC236}">
                <a16:creationId xmlns:a16="http://schemas.microsoft.com/office/drawing/2014/main" id="{E8A677EF-B187-7E23-C136-D4F8BC22BAD5}"/>
              </a:ext>
            </a:extLst>
          </p:cNvPr>
          <p:cNvSpPr txBox="1"/>
          <p:nvPr/>
        </p:nvSpPr>
        <p:spPr bwMode="auto">
          <a:xfrm rot="16200000">
            <a:off x="8165537" y="4297066"/>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95" name="TextBox 94">
            <a:extLst>
              <a:ext uri="{FF2B5EF4-FFF2-40B4-BE49-F238E27FC236}">
                <a16:creationId xmlns:a16="http://schemas.microsoft.com/office/drawing/2014/main" id="{F3D3AE99-3C76-4A0C-F7CD-10A8D8BBBB66}"/>
              </a:ext>
            </a:extLst>
          </p:cNvPr>
          <p:cNvSpPr txBox="1"/>
          <p:nvPr/>
        </p:nvSpPr>
        <p:spPr bwMode="auto">
          <a:xfrm rot="16200000">
            <a:off x="8259997" y="4311858"/>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98" name="TextBox 97">
            <a:extLst>
              <a:ext uri="{FF2B5EF4-FFF2-40B4-BE49-F238E27FC236}">
                <a16:creationId xmlns:a16="http://schemas.microsoft.com/office/drawing/2014/main" id="{4044B31D-804C-92FC-E114-2893C861773C}"/>
              </a:ext>
            </a:extLst>
          </p:cNvPr>
          <p:cNvSpPr txBox="1"/>
          <p:nvPr/>
        </p:nvSpPr>
        <p:spPr bwMode="auto">
          <a:xfrm rot="16200000">
            <a:off x="8332286" y="4359667"/>
            <a:ext cx="3866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99" name="TextBox 98">
            <a:extLst>
              <a:ext uri="{FF2B5EF4-FFF2-40B4-BE49-F238E27FC236}">
                <a16:creationId xmlns:a16="http://schemas.microsoft.com/office/drawing/2014/main" id="{383A4B4D-9C18-1D57-45AE-7B683138362D}"/>
              </a:ext>
            </a:extLst>
          </p:cNvPr>
          <p:cNvSpPr txBox="1"/>
          <p:nvPr/>
        </p:nvSpPr>
        <p:spPr bwMode="auto">
          <a:xfrm rot="16200000">
            <a:off x="8438239" y="4360218"/>
            <a:ext cx="3866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100" name="TextBox 99">
            <a:extLst>
              <a:ext uri="{FF2B5EF4-FFF2-40B4-BE49-F238E27FC236}">
                <a16:creationId xmlns:a16="http://schemas.microsoft.com/office/drawing/2014/main" id="{A0FF75BF-E1B6-F786-5379-70F552CF2F7E}"/>
              </a:ext>
            </a:extLst>
          </p:cNvPr>
          <p:cNvSpPr txBox="1"/>
          <p:nvPr/>
        </p:nvSpPr>
        <p:spPr bwMode="auto">
          <a:xfrm rot="16200000">
            <a:off x="8574314" y="4358744"/>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01" name="TextBox 100">
            <a:extLst>
              <a:ext uri="{FF2B5EF4-FFF2-40B4-BE49-F238E27FC236}">
                <a16:creationId xmlns:a16="http://schemas.microsoft.com/office/drawing/2014/main" id="{76B1170A-7035-0143-585A-497D39F04F69}"/>
              </a:ext>
            </a:extLst>
          </p:cNvPr>
          <p:cNvSpPr txBox="1"/>
          <p:nvPr/>
        </p:nvSpPr>
        <p:spPr bwMode="auto">
          <a:xfrm rot="16200000">
            <a:off x="8616146" y="4427241"/>
            <a:ext cx="44755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02" name="TextBox 101">
            <a:extLst>
              <a:ext uri="{FF2B5EF4-FFF2-40B4-BE49-F238E27FC236}">
                <a16:creationId xmlns:a16="http://schemas.microsoft.com/office/drawing/2014/main" id="{2235FAAC-73D9-DC42-81D3-C9F758C79A26}"/>
              </a:ext>
            </a:extLst>
          </p:cNvPr>
          <p:cNvSpPr txBox="1"/>
          <p:nvPr/>
        </p:nvSpPr>
        <p:spPr bwMode="auto">
          <a:xfrm rot="16200000">
            <a:off x="8773988" y="4432664"/>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03" name="TextBox 102">
            <a:extLst>
              <a:ext uri="{FF2B5EF4-FFF2-40B4-BE49-F238E27FC236}">
                <a16:creationId xmlns:a16="http://schemas.microsoft.com/office/drawing/2014/main" id="{91822E22-A13B-5940-8341-EF98D5FD7775}"/>
              </a:ext>
            </a:extLst>
          </p:cNvPr>
          <p:cNvSpPr txBox="1"/>
          <p:nvPr/>
        </p:nvSpPr>
        <p:spPr bwMode="auto">
          <a:xfrm rot="16200000">
            <a:off x="8875597" y="4484999"/>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04" name="TextBox 103">
            <a:extLst>
              <a:ext uri="{FF2B5EF4-FFF2-40B4-BE49-F238E27FC236}">
                <a16:creationId xmlns:a16="http://schemas.microsoft.com/office/drawing/2014/main" id="{FE789DC4-D2A7-5204-BBC2-0FE7B8C78677}"/>
              </a:ext>
            </a:extLst>
          </p:cNvPr>
          <p:cNvSpPr txBox="1"/>
          <p:nvPr/>
        </p:nvSpPr>
        <p:spPr bwMode="auto">
          <a:xfrm rot="16200000">
            <a:off x="8977207" y="4484999"/>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05" name="TextBox 104">
            <a:extLst>
              <a:ext uri="{FF2B5EF4-FFF2-40B4-BE49-F238E27FC236}">
                <a16:creationId xmlns:a16="http://schemas.microsoft.com/office/drawing/2014/main" id="{0DB10255-072B-B682-93D9-AA88F0E06C6B}"/>
              </a:ext>
            </a:extLst>
          </p:cNvPr>
          <p:cNvSpPr txBox="1"/>
          <p:nvPr/>
        </p:nvSpPr>
        <p:spPr bwMode="auto">
          <a:xfrm rot="16200000">
            <a:off x="9073119" y="4502041"/>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06" name="TextBox 105">
            <a:extLst>
              <a:ext uri="{FF2B5EF4-FFF2-40B4-BE49-F238E27FC236}">
                <a16:creationId xmlns:a16="http://schemas.microsoft.com/office/drawing/2014/main" id="{060FECDE-6B3C-F825-9023-9FFC40916C7B}"/>
              </a:ext>
            </a:extLst>
          </p:cNvPr>
          <p:cNvSpPr txBox="1"/>
          <p:nvPr/>
        </p:nvSpPr>
        <p:spPr bwMode="auto">
          <a:xfrm rot="16200000">
            <a:off x="9179808" y="4512520"/>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07" name="TextBox 106">
            <a:extLst>
              <a:ext uri="{FF2B5EF4-FFF2-40B4-BE49-F238E27FC236}">
                <a16:creationId xmlns:a16="http://schemas.microsoft.com/office/drawing/2014/main" id="{0125E0AD-4AAE-C846-B871-5FFE556BD292}"/>
              </a:ext>
            </a:extLst>
          </p:cNvPr>
          <p:cNvSpPr txBox="1"/>
          <p:nvPr/>
        </p:nvSpPr>
        <p:spPr bwMode="auto">
          <a:xfrm rot="16200000">
            <a:off x="9281418" y="4519083"/>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08" name="TextBox 107">
            <a:extLst>
              <a:ext uri="{FF2B5EF4-FFF2-40B4-BE49-F238E27FC236}">
                <a16:creationId xmlns:a16="http://schemas.microsoft.com/office/drawing/2014/main" id="{C7DD18BF-4B9A-3484-F2B9-AB6FEDD5A1E0}"/>
              </a:ext>
            </a:extLst>
          </p:cNvPr>
          <p:cNvSpPr txBox="1"/>
          <p:nvPr/>
        </p:nvSpPr>
        <p:spPr bwMode="auto">
          <a:xfrm rot="16200000">
            <a:off x="9355781" y="4546182"/>
            <a:ext cx="3866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109" name="TextBox 108">
            <a:extLst>
              <a:ext uri="{FF2B5EF4-FFF2-40B4-BE49-F238E27FC236}">
                <a16:creationId xmlns:a16="http://schemas.microsoft.com/office/drawing/2014/main" id="{58DAFF68-76E9-44D8-3042-E08785E80A4D}"/>
              </a:ext>
            </a:extLst>
          </p:cNvPr>
          <p:cNvSpPr txBox="1"/>
          <p:nvPr/>
        </p:nvSpPr>
        <p:spPr bwMode="auto">
          <a:xfrm rot="16200000">
            <a:off x="9484019" y="4557191"/>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10" name="TextBox 109">
            <a:extLst>
              <a:ext uri="{FF2B5EF4-FFF2-40B4-BE49-F238E27FC236}">
                <a16:creationId xmlns:a16="http://schemas.microsoft.com/office/drawing/2014/main" id="{02E72D1D-FEE9-E79B-EEE3-D55BEF3BD457}"/>
              </a:ext>
            </a:extLst>
          </p:cNvPr>
          <p:cNvSpPr txBox="1"/>
          <p:nvPr/>
        </p:nvSpPr>
        <p:spPr bwMode="auto">
          <a:xfrm rot="16200000">
            <a:off x="9594097" y="4579846"/>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11" name="TextBox 110">
            <a:extLst>
              <a:ext uri="{FF2B5EF4-FFF2-40B4-BE49-F238E27FC236}">
                <a16:creationId xmlns:a16="http://schemas.microsoft.com/office/drawing/2014/main" id="{085A22DA-4083-00CB-A077-910D69F2E984}"/>
              </a:ext>
            </a:extLst>
          </p:cNvPr>
          <p:cNvSpPr txBox="1"/>
          <p:nvPr/>
        </p:nvSpPr>
        <p:spPr bwMode="auto">
          <a:xfrm rot="16200000">
            <a:off x="9635892" y="4640616"/>
            <a:ext cx="44755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12" name="TextBox 111">
            <a:extLst>
              <a:ext uri="{FF2B5EF4-FFF2-40B4-BE49-F238E27FC236}">
                <a16:creationId xmlns:a16="http://schemas.microsoft.com/office/drawing/2014/main" id="{CB915A5F-E793-0545-A731-B2E577C4A4AE}"/>
              </a:ext>
            </a:extLst>
          </p:cNvPr>
          <p:cNvSpPr txBox="1"/>
          <p:nvPr/>
        </p:nvSpPr>
        <p:spPr bwMode="auto">
          <a:xfrm rot="16200000">
            <a:off x="9734631" y="4649505"/>
            <a:ext cx="44755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13" name="TextBox 112">
            <a:extLst>
              <a:ext uri="{FF2B5EF4-FFF2-40B4-BE49-F238E27FC236}">
                <a16:creationId xmlns:a16="http://schemas.microsoft.com/office/drawing/2014/main" id="{D7C89573-7773-9B4B-5F5C-444E4286EB4D}"/>
              </a:ext>
            </a:extLst>
          </p:cNvPr>
          <p:cNvSpPr txBox="1"/>
          <p:nvPr/>
        </p:nvSpPr>
        <p:spPr bwMode="auto">
          <a:xfrm rot="16200000">
            <a:off x="9996019" y="4775565"/>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14" name="TextBox 113">
            <a:extLst>
              <a:ext uri="{FF2B5EF4-FFF2-40B4-BE49-F238E27FC236}">
                <a16:creationId xmlns:a16="http://schemas.microsoft.com/office/drawing/2014/main" id="{514618D8-DA38-D4E1-0ECE-F1B53E7DFC2E}"/>
              </a:ext>
            </a:extLst>
          </p:cNvPr>
          <p:cNvSpPr txBox="1"/>
          <p:nvPr/>
        </p:nvSpPr>
        <p:spPr bwMode="auto">
          <a:xfrm rot="16200000">
            <a:off x="10199638" y="4795114"/>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15" name="TextBox 114">
            <a:extLst>
              <a:ext uri="{FF2B5EF4-FFF2-40B4-BE49-F238E27FC236}">
                <a16:creationId xmlns:a16="http://schemas.microsoft.com/office/drawing/2014/main" id="{6EF38F8D-E260-DD4F-0CAD-E6D419932FF8}"/>
              </a:ext>
            </a:extLst>
          </p:cNvPr>
          <p:cNvSpPr txBox="1"/>
          <p:nvPr/>
        </p:nvSpPr>
        <p:spPr bwMode="auto">
          <a:xfrm rot="16200000">
            <a:off x="10307471" y="4789110"/>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16" name="TextBox 115">
            <a:extLst>
              <a:ext uri="{FF2B5EF4-FFF2-40B4-BE49-F238E27FC236}">
                <a16:creationId xmlns:a16="http://schemas.microsoft.com/office/drawing/2014/main" id="{24236162-F714-5EB2-2095-45DA5ED0D3B4}"/>
              </a:ext>
            </a:extLst>
          </p:cNvPr>
          <p:cNvSpPr txBox="1"/>
          <p:nvPr/>
        </p:nvSpPr>
        <p:spPr bwMode="auto">
          <a:xfrm rot="16200000">
            <a:off x="10400353" y="4805391"/>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17" name="TextBox 116">
            <a:extLst>
              <a:ext uri="{FF2B5EF4-FFF2-40B4-BE49-F238E27FC236}">
                <a16:creationId xmlns:a16="http://schemas.microsoft.com/office/drawing/2014/main" id="{CC246683-042E-03A2-D691-93F5C67C72C6}"/>
              </a:ext>
            </a:extLst>
          </p:cNvPr>
          <p:cNvSpPr txBox="1"/>
          <p:nvPr/>
        </p:nvSpPr>
        <p:spPr bwMode="auto">
          <a:xfrm rot="16200000">
            <a:off x="10508187" y="4862498"/>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18" name="TextBox 117">
            <a:extLst>
              <a:ext uri="{FF2B5EF4-FFF2-40B4-BE49-F238E27FC236}">
                <a16:creationId xmlns:a16="http://schemas.microsoft.com/office/drawing/2014/main" id="{10A5C18E-849D-3C38-C0C1-48E21C79D1A2}"/>
              </a:ext>
            </a:extLst>
          </p:cNvPr>
          <p:cNvSpPr txBox="1"/>
          <p:nvPr/>
        </p:nvSpPr>
        <p:spPr bwMode="auto">
          <a:xfrm rot="16200000">
            <a:off x="10605637" y="4927524"/>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119" name="TextBox 118">
            <a:extLst>
              <a:ext uri="{FF2B5EF4-FFF2-40B4-BE49-F238E27FC236}">
                <a16:creationId xmlns:a16="http://schemas.microsoft.com/office/drawing/2014/main" id="{BEE3AD32-9036-E518-03AB-AADFEB34AA5F}"/>
              </a:ext>
            </a:extLst>
          </p:cNvPr>
          <p:cNvSpPr txBox="1"/>
          <p:nvPr/>
        </p:nvSpPr>
        <p:spPr bwMode="auto">
          <a:xfrm rot="16200000">
            <a:off x="10708086" y="5144947"/>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CR</a:t>
            </a:r>
          </a:p>
        </p:txBody>
      </p:sp>
      <p:sp>
        <p:nvSpPr>
          <p:cNvPr id="120" name="TextBox 119">
            <a:extLst>
              <a:ext uri="{FF2B5EF4-FFF2-40B4-BE49-F238E27FC236}">
                <a16:creationId xmlns:a16="http://schemas.microsoft.com/office/drawing/2014/main" id="{FC48C4FD-58F7-009C-FC82-089296AE2164}"/>
              </a:ext>
            </a:extLst>
          </p:cNvPr>
          <p:cNvSpPr txBox="1"/>
          <p:nvPr/>
        </p:nvSpPr>
        <p:spPr bwMode="auto">
          <a:xfrm rot="16200000">
            <a:off x="10804576" y="5144947"/>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CR</a:t>
            </a:r>
          </a:p>
        </p:txBody>
      </p:sp>
      <p:sp>
        <p:nvSpPr>
          <p:cNvPr id="121" name="TextBox 120">
            <a:extLst>
              <a:ext uri="{FF2B5EF4-FFF2-40B4-BE49-F238E27FC236}">
                <a16:creationId xmlns:a16="http://schemas.microsoft.com/office/drawing/2014/main" id="{8C696B27-161C-AA01-1648-B38D3E2004BB}"/>
              </a:ext>
            </a:extLst>
          </p:cNvPr>
          <p:cNvSpPr txBox="1"/>
          <p:nvPr/>
        </p:nvSpPr>
        <p:spPr bwMode="auto">
          <a:xfrm rot="16200000">
            <a:off x="10911191" y="5146550"/>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PR</a:t>
            </a:r>
          </a:p>
        </p:txBody>
      </p:sp>
      <p:sp>
        <p:nvSpPr>
          <p:cNvPr id="123" name="TextBox 122">
            <a:extLst>
              <a:ext uri="{FF2B5EF4-FFF2-40B4-BE49-F238E27FC236}">
                <a16:creationId xmlns:a16="http://schemas.microsoft.com/office/drawing/2014/main" id="{0B664A8D-7B90-EF9E-DCEE-685E91493EF3}"/>
              </a:ext>
            </a:extLst>
          </p:cNvPr>
          <p:cNvSpPr txBox="1"/>
          <p:nvPr/>
        </p:nvSpPr>
        <p:spPr bwMode="auto">
          <a:xfrm rot="16200000">
            <a:off x="10992116" y="5162102"/>
            <a:ext cx="3866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SD^</a:t>
            </a:r>
          </a:p>
        </p:txBody>
      </p:sp>
      <p:sp>
        <p:nvSpPr>
          <p:cNvPr id="124" name="Rectangle 123">
            <a:extLst>
              <a:ext uri="{FF2B5EF4-FFF2-40B4-BE49-F238E27FC236}">
                <a16:creationId xmlns:a16="http://schemas.microsoft.com/office/drawing/2014/main" id="{8206DB60-26DD-3F20-2A54-6F3556DC761A}"/>
              </a:ext>
            </a:extLst>
          </p:cNvPr>
          <p:cNvSpPr/>
          <p:nvPr/>
        </p:nvSpPr>
        <p:spPr bwMode="auto">
          <a:xfrm>
            <a:off x="1651001" y="2044707"/>
            <a:ext cx="76200" cy="150422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FD7C536A-7AED-76DB-1DB8-56597527AA4C}"/>
              </a:ext>
            </a:extLst>
          </p:cNvPr>
          <p:cNvSpPr/>
          <p:nvPr/>
        </p:nvSpPr>
        <p:spPr bwMode="auto">
          <a:xfrm>
            <a:off x="2467762" y="2830233"/>
            <a:ext cx="76200" cy="718693"/>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07DE594F-8921-F380-5FEB-BB89933AF6C6}"/>
              </a:ext>
            </a:extLst>
          </p:cNvPr>
          <p:cNvSpPr/>
          <p:nvPr/>
        </p:nvSpPr>
        <p:spPr bwMode="auto">
          <a:xfrm>
            <a:off x="3998904" y="3187700"/>
            <a:ext cx="76200" cy="361226"/>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7BE6E93C-3782-29AC-4973-D9FF937D162F}"/>
              </a:ext>
            </a:extLst>
          </p:cNvPr>
          <p:cNvSpPr/>
          <p:nvPr/>
        </p:nvSpPr>
        <p:spPr bwMode="auto">
          <a:xfrm>
            <a:off x="6648698" y="3566169"/>
            <a:ext cx="76200" cy="345431"/>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CF2B0CB6-3B7A-BD7E-4ED6-CDC69E2AD6D4}"/>
              </a:ext>
            </a:extLst>
          </p:cNvPr>
          <p:cNvSpPr/>
          <p:nvPr/>
        </p:nvSpPr>
        <p:spPr bwMode="auto">
          <a:xfrm>
            <a:off x="5631248" y="3528361"/>
            <a:ext cx="76200" cy="1828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8BB53161-9DF3-6D68-26F5-87E4EA23DCC9}"/>
              </a:ext>
            </a:extLst>
          </p:cNvPr>
          <p:cNvSpPr/>
          <p:nvPr/>
        </p:nvSpPr>
        <p:spPr bwMode="auto">
          <a:xfrm>
            <a:off x="11032750" y="3566168"/>
            <a:ext cx="76200" cy="1610669"/>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C879483E-63D2-B5DD-60CA-606EBED95EB0}"/>
              </a:ext>
            </a:extLst>
          </p:cNvPr>
          <p:cNvSpPr/>
          <p:nvPr/>
        </p:nvSpPr>
        <p:spPr bwMode="auto">
          <a:xfrm>
            <a:off x="4302649" y="3244850"/>
            <a:ext cx="76200" cy="304076"/>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830771F4-1417-BD3D-BE88-5A901CD84AD9}"/>
              </a:ext>
            </a:extLst>
          </p:cNvPr>
          <p:cNvSpPr/>
          <p:nvPr/>
        </p:nvSpPr>
        <p:spPr bwMode="auto">
          <a:xfrm>
            <a:off x="1955164" y="2663824"/>
            <a:ext cx="76200" cy="884557"/>
          </a:xfrm>
          <a:prstGeom prst="rect">
            <a:avLst/>
          </a:prstGeom>
          <a:solidFill>
            <a:schemeClr val="accent2">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AC0999AF-B717-4005-D218-6750B32E654D}"/>
              </a:ext>
            </a:extLst>
          </p:cNvPr>
          <p:cNvSpPr/>
          <p:nvPr/>
        </p:nvSpPr>
        <p:spPr bwMode="auto">
          <a:xfrm>
            <a:off x="1852503" y="2520949"/>
            <a:ext cx="76200" cy="1027977"/>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92718789-5654-1966-4733-3B7DC96489ED}"/>
              </a:ext>
            </a:extLst>
          </p:cNvPr>
          <p:cNvSpPr/>
          <p:nvPr/>
        </p:nvSpPr>
        <p:spPr bwMode="auto">
          <a:xfrm>
            <a:off x="2371651" y="2830233"/>
            <a:ext cx="76200" cy="718693"/>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95D2C8B3-0FED-1544-E96E-B66A789DD8E3}"/>
              </a:ext>
            </a:extLst>
          </p:cNvPr>
          <p:cNvSpPr/>
          <p:nvPr/>
        </p:nvSpPr>
        <p:spPr bwMode="auto">
          <a:xfrm>
            <a:off x="2775586" y="2914650"/>
            <a:ext cx="76200" cy="63427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C64F5149-5EB0-CB42-D70F-CFA6C66DB68F}"/>
              </a:ext>
            </a:extLst>
          </p:cNvPr>
          <p:cNvSpPr/>
          <p:nvPr/>
        </p:nvSpPr>
        <p:spPr bwMode="auto">
          <a:xfrm>
            <a:off x="3388361" y="3063874"/>
            <a:ext cx="76200" cy="485051"/>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29384476-6561-B5A8-AB8E-E5EBB4598C9D}"/>
              </a:ext>
            </a:extLst>
          </p:cNvPr>
          <p:cNvSpPr/>
          <p:nvPr/>
        </p:nvSpPr>
        <p:spPr bwMode="auto">
          <a:xfrm>
            <a:off x="3588386" y="3132138"/>
            <a:ext cx="76200" cy="416787"/>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3C8CD738-8333-C82B-303A-F441E02218EB}"/>
              </a:ext>
            </a:extLst>
          </p:cNvPr>
          <p:cNvSpPr/>
          <p:nvPr/>
        </p:nvSpPr>
        <p:spPr bwMode="auto">
          <a:xfrm>
            <a:off x="4918622" y="3397250"/>
            <a:ext cx="76200" cy="151675"/>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AAEBED0F-A923-E13C-426E-2C6EBE02C68E}"/>
              </a:ext>
            </a:extLst>
          </p:cNvPr>
          <p:cNvSpPr/>
          <p:nvPr/>
        </p:nvSpPr>
        <p:spPr bwMode="auto">
          <a:xfrm>
            <a:off x="6758423" y="3569700"/>
            <a:ext cx="76200" cy="394423"/>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FB063F37-42A5-B590-F64E-AC846C9671EF}"/>
              </a:ext>
            </a:extLst>
          </p:cNvPr>
          <p:cNvSpPr/>
          <p:nvPr/>
        </p:nvSpPr>
        <p:spPr bwMode="auto">
          <a:xfrm>
            <a:off x="7676207" y="3569700"/>
            <a:ext cx="76200" cy="529225"/>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FC7A4C27-2C8A-1854-C24D-4048F8B797EE}"/>
              </a:ext>
            </a:extLst>
          </p:cNvPr>
          <p:cNvSpPr/>
          <p:nvPr/>
        </p:nvSpPr>
        <p:spPr bwMode="auto">
          <a:xfrm>
            <a:off x="8181032" y="3569700"/>
            <a:ext cx="76200" cy="740363"/>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89ECB8FF-0D69-3496-EA4B-C2C9FB673DA9}"/>
              </a:ext>
            </a:extLst>
          </p:cNvPr>
          <p:cNvSpPr/>
          <p:nvPr/>
        </p:nvSpPr>
        <p:spPr bwMode="auto">
          <a:xfrm>
            <a:off x="9297822" y="3569700"/>
            <a:ext cx="76200" cy="95762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2055F355-A0B7-9BBA-FFFE-C8BAFD696753}"/>
              </a:ext>
            </a:extLst>
          </p:cNvPr>
          <p:cNvSpPr/>
          <p:nvPr/>
        </p:nvSpPr>
        <p:spPr bwMode="auto">
          <a:xfrm>
            <a:off x="9508960" y="3569700"/>
            <a:ext cx="76200" cy="972138"/>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382D1BF2-A00B-FB9F-4C08-A5AD3DC30702}"/>
              </a:ext>
            </a:extLst>
          </p:cNvPr>
          <p:cNvSpPr/>
          <p:nvPr/>
        </p:nvSpPr>
        <p:spPr bwMode="auto">
          <a:xfrm>
            <a:off x="10015372" y="3569700"/>
            <a:ext cx="76200" cy="1110250"/>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9C26B689-C10E-CE18-4EC7-3939BD3FA4A9}"/>
              </a:ext>
            </a:extLst>
          </p:cNvPr>
          <p:cNvSpPr/>
          <p:nvPr/>
        </p:nvSpPr>
        <p:spPr bwMode="auto">
          <a:xfrm>
            <a:off x="10326522" y="3571286"/>
            <a:ext cx="76200" cy="1254655"/>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E2083215-F95C-7752-4D03-E3FBDF8968C6}"/>
              </a:ext>
            </a:extLst>
          </p:cNvPr>
          <p:cNvSpPr/>
          <p:nvPr/>
        </p:nvSpPr>
        <p:spPr bwMode="auto">
          <a:xfrm>
            <a:off x="10729747" y="3571286"/>
            <a:ext cx="76200" cy="1396002"/>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0A3C6FCD-5D4D-57B9-460E-7063CD7E9BA0}"/>
              </a:ext>
            </a:extLst>
          </p:cNvPr>
          <p:cNvSpPr/>
          <p:nvPr/>
        </p:nvSpPr>
        <p:spPr bwMode="auto">
          <a:xfrm>
            <a:off x="10832934" y="3571286"/>
            <a:ext cx="76200" cy="1603964"/>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2B05426C-F063-01B0-6E49-A8C02509BC99}"/>
              </a:ext>
            </a:extLst>
          </p:cNvPr>
          <p:cNvSpPr/>
          <p:nvPr/>
        </p:nvSpPr>
        <p:spPr bwMode="auto">
          <a:xfrm>
            <a:off x="10936122" y="3571286"/>
            <a:ext cx="76200" cy="1603964"/>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2B644E02-E771-9430-5AF0-67B21B5C2800}"/>
              </a:ext>
            </a:extLst>
          </p:cNvPr>
          <p:cNvSpPr/>
          <p:nvPr/>
        </p:nvSpPr>
        <p:spPr bwMode="auto">
          <a:xfrm>
            <a:off x="4409984" y="3256280"/>
            <a:ext cx="76200" cy="29264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40363F24-4FE8-5ACB-2EAB-176C085B602A}"/>
              </a:ext>
            </a:extLst>
          </p:cNvPr>
          <p:cNvSpPr/>
          <p:nvPr/>
        </p:nvSpPr>
        <p:spPr bwMode="auto">
          <a:xfrm>
            <a:off x="4709549" y="3340100"/>
            <a:ext cx="76200" cy="20882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468A1528-2CFE-6112-3800-60A04436A419}"/>
              </a:ext>
            </a:extLst>
          </p:cNvPr>
          <p:cNvSpPr/>
          <p:nvPr/>
        </p:nvSpPr>
        <p:spPr bwMode="auto">
          <a:xfrm>
            <a:off x="6141164" y="3568790"/>
            <a:ext cx="76200" cy="17811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865A75D4-1127-80E6-7B5F-3213D6627AFA}"/>
              </a:ext>
            </a:extLst>
          </p:cNvPr>
          <p:cNvSpPr/>
          <p:nvPr/>
        </p:nvSpPr>
        <p:spPr bwMode="auto">
          <a:xfrm>
            <a:off x="6544974" y="3568789"/>
            <a:ext cx="76200" cy="29518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EED48F03-035A-1941-585C-27B9C05412EA}"/>
              </a:ext>
            </a:extLst>
          </p:cNvPr>
          <p:cNvSpPr/>
          <p:nvPr/>
        </p:nvSpPr>
        <p:spPr bwMode="auto">
          <a:xfrm>
            <a:off x="7770956" y="3569700"/>
            <a:ext cx="76200" cy="65463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22390231-3616-C3BB-F8B6-B36D7BE2026A}"/>
              </a:ext>
            </a:extLst>
          </p:cNvPr>
          <p:cNvSpPr/>
          <p:nvPr/>
        </p:nvSpPr>
        <p:spPr bwMode="auto">
          <a:xfrm>
            <a:off x="7874655" y="3569699"/>
            <a:ext cx="76200" cy="66675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58EEE468-E8CF-2E20-1715-0960A55675C9}"/>
              </a:ext>
            </a:extLst>
          </p:cNvPr>
          <p:cNvSpPr/>
          <p:nvPr/>
        </p:nvSpPr>
        <p:spPr bwMode="auto">
          <a:xfrm>
            <a:off x="7975471" y="3569699"/>
            <a:ext cx="76200" cy="72247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A08667C3-B766-FB1B-0309-811EC078B739}"/>
              </a:ext>
            </a:extLst>
          </p:cNvPr>
          <p:cNvSpPr/>
          <p:nvPr/>
        </p:nvSpPr>
        <p:spPr bwMode="auto">
          <a:xfrm>
            <a:off x="8078291" y="3569699"/>
            <a:ext cx="76200" cy="73220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39339BE1-C96F-97DE-F692-BD7D4F31EAAE}"/>
              </a:ext>
            </a:extLst>
          </p:cNvPr>
          <p:cNvSpPr/>
          <p:nvPr/>
        </p:nvSpPr>
        <p:spPr bwMode="auto">
          <a:xfrm>
            <a:off x="8385020" y="3569699"/>
            <a:ext cx="76200" cy="77211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79C9EA16-5E95-9D93-FF4A-2DA1E1D44333}"/>
              </a:ext>
            </a:extLst>
          </p:cNvPr>
          <p:cNvSpPr/>
          <p:nvPr/>
        </p:nvSpPr>
        <p:spPr bwMode="auto">
          <a:xfrm>
            <a:off x="9815196" y="3569699"/>
            <a:ext cx="76200" cy="104516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F8C43D83-ED02-C4A0-D964-5EA2357A543A}"/>
              </a:ext>
            </a:extLst>
          </p:cNvPr>
          <p:cNvSpPr/>
          <p:nvPr/>
        </p:nvSpPr>
        <p:spPr bwMode="auto">
          <a:xfrm>
            <a:off x="10117737" y="3571286"/>
            <a:ext cx="76200" cy="124201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59A96A25-98BC-719D-F6E9-8A0FDBA37149}"/>
              </a:ext>
            </a:extLst>
          </p:cNvPr>
          <p:cNvSpPr/>
          <p:nvPr/>
        </p:nvSpPr>
        <p:spPr bwMode="auto">
          <a:xfrm>
            <a:off x="10625737" y="3571286"/>
            <a:ext cx="76200" cy="13229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1CB1ED75-008A-393D-FBF6-DD7DA22FAECA}"/>
              </a:ext>
            </a:extLst>
          </p:cNvPr>
          <p:cNvSpPr/>
          <p:nvPr/>
        </p:nvSpPr>
        <p:spPr bwMode="auto">
          <a:xfrm>
            <a:off x="11142475" y="3570796"/>
            <a:ext cx="76200" cy="160396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06C512D7-72C4-5800-4836-034016CA6DC0}"/>
              </a:ext>
            </a:extLst>
          </p:cNvPr>
          <p:cNvSpPr/>
          <p:nvPr/>
        </p:nvSpPr>
        <p:spPr bwMode="auto">
          <a:xfrm>
            <a:off x="2264316" y="2830233"/>
            <a:ext cx="76200" cy="71869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7574897C-CDEA-4132-74AC-13A93BD7E01E}"/>
              </a:ext>
            </a:extLst>
          </p:cNvPr>
          <p:cNvSpPr/>
          <p:nvPr/>
        </p:nvSpPr>
        <p:spPr bwMode="auto">
          <a:xfrm>
            <a:off x="3483225" y="3119943"/>
            <a:ext cx="76200" cy="42898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EDC9C6E6-52BF-AB41-F7F5-5A92296941EA}"/>
              </a:ext>
            </a:extLst>
          </p:cNvPr>
          <p:cNvSpPr/>
          <p:nvPr/>
        </p:nvSpPr>
        <p:spPr bwMode="auto">
          <a:xfrm>
            <a:off x="4502987" y="3277778"/>
            <a:ext cx="76200" cy="2711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FE3C7842-5866-2A02-51D2-DEFEF444CC69}"/>
              </a:ext>
            </a:extLst>
          </p:cNvPr>
          <p:cNvSpPr/>
          <p:nvPr/>
        </p:nvSpPr>
        <p:spPr bwMode="auto">
          <a:xfrm>
            <a:off x="4610211" y="3297225"/>
            <a:ext cx="76200" cy="25170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Rectangle 164">
            <a:extLst>
              <a:ext uri="{FF2B5EF4-FFF2-40B4-BE49-F238E27FC236}">
                <a16:creationId xmlns:a16="http://schemas.microsoft.com/office/drawing/2014/main" id="{D0B5DE1D-FB5E-EE1F-C444-B45391A57747}"/>
              </a:ext>
            </a:extLst>
          </p:cNvPr>
          <p:cNvSpPr/>
          <p:nvPr/>
        </p:nvSpPr>
        <p:spPr bwMode="auto">
          <a:xfrm>
            <a:off x="4816884" y="3385600"/>
            <a:ext cx="76200" cy="16332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D363FFC8-F955-C233-544E-9BB4E4EF46CA}"/>
              </a:ext>
            </a:extLst>
          </p:cNvPr>
          <p:cNvSpPr/>
          <p:nvPr/>
        </p:nvSpPr>
        <p:spPr bwMode="auto">
          <a:xfrm>
            <a:off x="6241643" y="3568790"/>
            <a:ext cx="76200" cy="17811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F1E243A3-6BAA-4E89-7FCE-36554D0A6FC6}"/>
              </a:ext>
            </a:extLst>
          </p:cNvPr>
          <p:cNvSpPr/>
          <p:nvPr/>
        </p:nvSpPr>
        <p:spPr bwMode="auto">
          <a:xfrm>
            <a:off x="8481583" y="3569698"/>
            <a:ext cx="76200" cy="78005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72467071-E901-4F76-F847-71E0C1A9D9B1}"/>
              </a:ext>
            </a:extLst>
          </p:cNvPr>
          <p:cNvSpPr/>
          <p:nvPr/>
        </p:nvSpPr>
        <p:spPr bwMode="auto">
          <a:xfrm>
            <a:off x="8689099" y="3569698"/>
            <a:ext cx="76200" cy="82291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23D7350A-0C64-49A8-1AEA-33A9A679B3B5}"/>
              </a:ext>
            </a:extLst>
          </p:cNvPr>
          <p:cNvSpPr/>
          <p:nvPr/>
        </p:nvSpPr>
        <p:spPr bwMode="auto">
          <a:xfrm>
            <a:off x="8285249" y="3569699"/>
            <a:ext cx="76200" cy="76100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Rectangle 169">
            <a:extLst>
              <a:ext uri="{FF2B5EF4-FFF2-40B4-BE49-F238E27FC236}">
                <a16:creationId xmlns:a16="http://schemas.microsoft.com/office/drawing/2014/main" id="{B845D3EB-8351-7A93-697D-84F4B6C4585E}"/>
              </a:ext>
            </a:extLst>
          </p:cNvPr>
          <p:cNvSpPr/>
          <p:nvPr/>
        </p:nvSpPr>
        <p:spPr bwMode="auto">
          <a:xfrm>
            <a:off x="7568984" y="3569701"/>
            <a:ext cx="76200" cy="50893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71A8BA38-3792-9B8A-F288-C599E49DB4D9}"/>
              </a:ext>
            </a:extLst>
          </p:cNvPr>
          <p:cNvSpPr/>
          <p:nvPr/>
        </p:nvSpPr>
        <p:spPr bwMode="auto">
          <a:xfrm>
            <a:off x="9102797" y="3569700"/>
            <a:ext cx="76200" cy="95762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Rectangle 171">
            <a:extLst>
              <a:ext uri="{FF2B5EF4-FFF2-40B4-BE49-F238E27FC236}">
                <a16:creationId xmlns:a16="http://schemas.microsoft.com/office/drawing/2014/main" id="{ABF2CA9C-A55E-25B2-BAC5-A9E0E5962E9D}"/>
              </a:ext>
            </a:extLst>
          </p:cNvPr>
          <p:cNvSpPr/>
          <p:nvPr/>
        </p:nvSpPr>
        <p:spPr bwMode="auto">
          <a:xfrm>
            <a:off x="9398586" y="3569700"/>
            <a:ext cx="76200" cy="95762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Rectangle 172">
            <a:extLst>
              <a:ext uri="{FF2B5EF4-FFF2-40B4-BE49-F238E27FC236}">
                <a16:creationId xmlns:a16="http://schemas.microsoft.com/office/drawing/2014/main" id="{0C7CC4CC-07CC-3014-589D-3D47C02537A5}"/>
              </a:ext>
            </a:extLst>
          </p:cNvPr>
          <p:cNvSpPr/>
          <p:nvPr/>
        </p:nvSpPr>
        <p:spPr bwMode="auto">
          <a:xfrm>
            <a:off x="10526241" y="3571286"/>
            <a:ext cx="76200" cy="126867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AEEE794F-F4ED-F5BF-47E6-6103009525D0}"/>
              </a:ext>
            </a:extLst>
          </p:cNvPr>
          <p:cNvSpPr/>
          <p:nvPr/>
        </p:nvSpPr>
        <p:spPr bwMode="auto">
          <a:xfrm>
            <a:off x="6040425" y="3568790"/>
            <a:ext cx="76200" cy="138725"/>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Rectangle 174">
            <a:extLst>
              <a:ext uri="{FF2B5EF4-FFF2-40B4-BE49-F238E27FC236}">
                <a16:creationId xmlns:a16="http://schemas.microsoft.com/office/drawing/2014/main" id="{F202B8F5-0266-EFC7-F75E-EF436555150C}"/>
              </a:ext>
            </a:extLst>
          </p:cNvPr>
          <p:cNvSpPr/>
          <p:nvPr/>
        </p:nvSpPr>
        <p:spPr bwMode="auto">
          <a:xfrm>
            <a:off x="4204042" y="3195638"/>
            <a:ext cx="76200" cy="353288"/>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Rectangle 175">
            <a:extLst>
              <a:ext uri="{FF2B5EF4-FFF2-40B4-BE49-F238E27FC236}">
                <a16:creationId xmlns:a16="http://schemas.microsoft.com/office/drawing/2014/main" id="{6DC2E73F-8496-46E1-C7BC-2DA5851AB48E}"/>
              </a:ext>
            </a:extLst>
          </p:cNvPr>
          <p:cNvSpPr/>
          <p:nvPr/>
        </p:nvSpPr>
        <p:spPr bwMode="auto">
          <a:xfrm>
            <a:off x="2168124" y="2790825"/>
            <a:ext cx="76200" cy="75810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Rectangle 176">
            <a:extLst>
              <a:ext uri="{FF2B5EF4-FFF2-40B4-BE49-F238E27FC236}">
                <a16:creationId xmlns:a16="http://schemas.microsoft.com/office/drawing/2014/main" id="{192C1805-74ED-F37E-80DA-02185B1EDA87}"/>
              </a:ext>
            </a:extLst>
          </p:cNvPr>
          <p:cNvSpPr/>
          <p:nvPr/>
        </p:nvSpPr>
        <p:spPr bwMode="auto">
          <a:xfrm>
            <a:off x="2064937" y="2790825"/>
            <a:ext cx="76200" cy="75810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Rectangle 177">
            <a:extLst>
              <a:ext uri="{FF2B5EF4-FFF2-40B4-BE49-F238E27FC236}">
                <a16:creationId xmlns:a16="http://schemas.microsoft.com/office/drawing/2014/main" id="{31D07EFD-2B11-98FF-B28B-ED9847B387BA}"/>
              </a:ext>
            </a:extLst>
          </p:cNvPr>
          <p:cNvSpPr/>
          <p:nvPr/>
        </p:nvSpPr>
        <p:spPr bwMode="auto">
          <a:xfrm>
            <a:off x="2570448" y="2878138"/>
            <a:ext cx="76200" cy="67078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7937AE84-A3E4-38FF-3AA7-4319AD1E22CE}"/>
              </a:ext>
            </a:extLst>
          </p:cNvPr>
          <p:cNvSpPr/>
          <p:nvPr/>
        </p:nvSpPr>
        <p:spPr bwMode="auto">
          <a:xfrm>
            <a:off x="1747342" y="2138363"/>
            <a:ext cx="76200" cy="141056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15E6C838-3772-F62E-8C04-AFC948B77A1D}"/>
              </a:ext>
            </a:extLst>
          </p:cNvPr>
          <p:cNvSpPr/>
          <p:nvPr/>
        </p:nvSpPr>
        <p:spPr bwMode="auto">
          <a:xfrm>
            <a:off x="2969538" y="2963862"/>
            <a:ext cx="76200" cy="58506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Rectangle 180">
            <a:extLst>
              <a:ext uri="{FF2B5EF4-FFF2-40B4-BE49-F238E27FC236}">
                <a16:creationId xmlns:a16="http://schemas.microsoft.com/office/drawing/2014/main" id="{F6E67E53-B243-47DF-C8E2-B0578C80AEAC}"/>
              </a:ext>
            </a:extLst>
          </p:cNvPr>
          <p:cNvSpPr/>
          <p:nvPr/>
        </p:nvSpPr>
        <p:spPr bwMode="auto">
          <a:xfrm>
            <a:off x="3183120" y="3011488"/>
            <a:ext cx="76200" cy="5374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30D382CC-7E0B-DF7B-F598-B5D655BC256B}"/>
              </a:ext>
            </a:extLst>
          </p:cNvPr>
          <p:cNvSpPr/>
          <p:nvPr/>
        </p:nvSpPr>
        <p:spPr bwMode="auto">
          <a:xfrm>
            <a:off x="3286753" y="3036888"/>
            <a:ext cx="76200" cy="5120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364C6E8A-1408-B714-3A3E-A2875C48490C}"/>
              </a:ext>
            </a:extLst>
          </p:cNvPr>
          <p:cNvSpPr/>
          <p:nvPr/>
        </p:nvSpPr>
        <p:spPr bwMode="auto">
          <a:xfrm>
            <a:off x="3695579" y="3148013"/>
            <a:ext cx="76200" cy="40091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65D72F5C-4448-BA5B-D9B9-5549448F8FDD}"/>
              </a:ext>
            </a:extLst>
          </p:cNvPr>
          <p:cNvSpPr/>
          <p:nvPr/>
        </p:nvSpPr>
        <p:spPr bwMode="auto">
          <a:xfrm>
            <a:off x="6344961" y="3568790"/>
            <a:ext cx="76200" cy="17811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16CE297F-4245-6C5D-7857-22403BE3D78A}"/>
              </a:ext>
            </a:extLst>
          </p:cNvPr>
          <p:cNvSpPr/>
          <p:nvPr/>
        </p:nvSpPr>
        <p:spPr bwMode="auto">
          <a:xfrm>
            <a:off x="9197794" y="3569700"/>
            <a:ext cx="76200" cy="95762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8F6805A7-A87E-9110-A515-316D3FBA3A81}"/>
              </a:ext>
            </a:extLst>
          </p:cNvPr>
          <p:cNvSpPr/>
          <p:nvPr/>
        </p:nvSpPr>
        <p:spPr bwMode="auto">
          <a:xfrm>
            <a:off x="10428148" y="3571286"/>
            <a:ext cx="76200" cy="1262652"/>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7ADB4397-0895-FFB3-542E-83118242727D}"/>
              </a:ext>
            </a:extLst>
          </p:cNvPr>
          <p:cNvSpPr/>
          <p:nvPr/>
        </p:nvSpPr>
        <p:spPr bwMode="auto">
          <a:xfrm>
            <a:off x="10223940" y="3571286"/>
            <a:ext cx="76200" cy="1262652"/>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B992B350-DA5E-1FA5-910F-D98AFF593BAD}"/>
              </a:ext>
            </a:extLst>
          </p:cNvPr>
          <p:cNvSpPr/>
          <p:nvPr/>
        </p:nvSpPr>
        <p:spPr bwMode="auto">
          <a:xfrm>
            <a:off x="9914692" y="3569699"/>
            <a:ext cx="76200" cy="1051514"/>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08F48F89-3AEF-BCDA-CF76-9276E68EA35B}"/>
              </a:ext>
            </a:extLst>
          </p:cNvPr>
          <p:cNvSpPr/>
          <p:nvPr/>
        </p:nvSpPr>
        <p:spPr bwMode="auto">
          <a:xfrm>
            <a:off x="9712339" y="3569699"/>
            <a:ext cx="76200" cy="1045163"/>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0A68CDA8-9BF1-EAC4-1DF4-F15C9E66F011}"/>
              </a:ext>
            </a:extLst>
          </p:cNvPr>
          <p:cNvSpPr/>
          <p:nvPr/>
        </p:nvSpPr>
        <p:spPr bwMode="auto">
          <a:xfrm>
            <a:off x="9610764" y="3569699"/>
            <a:ext cx="76200" cy="1010137"/>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Rectangle 190">
            <a:extLst>
              <a:ext uri="{FF2B5EF4-FFF2-40B4-BE49-F238E27FC236}">
                <a16:creationId xmlns:a16="http://schemas.microsoft.com/office/drawing/2014/main" id="{B8F4DD14-F795-3E16-A416-80A300290022}"/>
              </a:ext>
            </a:extLst>
          </p:cNvPr>
          <p:cNvSpPr/>
          <p:nvPr/>
        </p:nvSpPr>
        <p:spPr bwMode="auto">
          <a:xfrm>
            <a:off x="8989957" y="3569700"/>
            <a:ext cx="76200" cy="935625"/>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Rectangle 191">
            <a:extLst>
              <a:ext uri="{FF2B5EF4-FFF2-40B4-BE49-F238E27FC236}">
                <a16:creationId xmlns:a16="http://schemas.microsoft.com/office/drawing/2014/main" id="{908B1E6A-64D6-3032-3DC5-44ABD739418B}"/>
              </a:ext>
            </a:extLst>
          </p:cNvPr>
          <p:cNvSpPr/>
          <p:nvPr/>
        </p:nvSpPr>
        <p:spPr bwMode="auto">
          <a:xfrm>
            <a:off x="8895573" y="3569701"/>
            <a:ext cx="76200" cy="902288"/>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CF724495-8A4B-136C-3A3E-5264F251B024}"/>
              </a:ext>
            </a:extLst>
          </p:cNvPr>
          <p:cNvSpPr/>
          <p:nvPr/>
        </p:nvSpPr>
        <p:spPr bwMode="auto">
          <a:xfrm>
            <a:off x="8792031" y="3569701"/>
            <a:ext cx="76200" cy="834452"/>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2D4DCC35-8288-D085-2CE6-DFDAC4824340}"/>
              </a:ext>
            </a:extLst>
          </p:cNvPr>
          <p:cNvSpPr/>
          <p:nvPr/>
        </p:nvSpPr>
        <p:spPr bwMode="auto">
          <a:xfrm>
            <a:off x="8588807" y="3569701"/>
            <a:ext cx="76200" cy="802274"/>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Rectangle 194">
            <a:extLst>
              <a:ext uri="{FF2B5EF4-FFF2-40B4-BE49-F238E27FC236}">
                <a16:creationId xmlns:a16="http://schemas.microsoft.com/office/drawing/2014/main" id="{52B3E7CE-6480-95BF-E6C8-ED25737557AC}"/>
              </a:ext>
            </a:extLst>
          </p:cNvPr>
          <p:cNvSpPr/>
          <p:nvPr/>
        </p:nvSpPr>
        <p:spPr bwMode="auto">
          <a:xfrm>
            <a:off x="7467109" y="3569701"/>
            <a:ext cx="76200" cy="491124"/>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Rectangle 195">
            <a:extLst>
              <a:ext uri="{FF2B5EF4-FFF2-40B4-BE49-F238E27FC236}">
                <a16:creationId xmlns:a16="http://schemas.microsoft.com/office/drawing/2014/main" id="{FEDAB11E-7B3C-3CEB-007E-865ECEB31FD4}"/>
              </a:ext>
            </a:extLst>
          </p:cNvPr>
          <p:cNvSpPr/>
          <p:nvPr/>
        </p:nvSpPr>
        <p:spPr bwMode="auto">
          <a:xfrm>
            <a:off x="7364619" y="3569701"/>
            <a:ext cx="76200" cy="487240"/>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B0ADD245-1CF7-F8C2-32FE-E34285FBFCF9}"/>
              </a:ext>
            </a:extLst>
          </p:cNvPr>
          <p:cNvSpPr/>
          <p:nvPr/>
        </p:nvSpPr>
        <p:spPr bwMode="auto">
          <a:xfrm>
            <a:off x="7259372" y="3569701"/>
            <a:ext cx="76200" cy="481599"/>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CA4F1750-0F86-5FB9-EDE4-2915BD0A4C7D}"/>
              </a:ext>
            </a:extLst>
          </p:cNvPr>
          <p:cNvSpPr/>
          <p:nvPr/>
        </p:nvSpPr>
        <p:spPr bwMode="auto">
          <a:xfrm>
            <a:off x="7158734" y="3569701"/>
            <a:ext cx="76200" cy="453149"/>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Rectangle 198">
            <a:extLst>
              <a:ext uri="{FF2B5EF4-FFF2-40B4-BE49-F238E27FC236}">
                <a16:creationId xmlns:a16="http://schemas.microsoft.com/office/drawing/2014/main" id="{2271D8CB-0223-D410-1E7D-C6825B827563}"/>
              </a:ext>
            </a:extLst>
          </p:cNvPr>
          <p:cNvSpPr/>
          <p:nvPr/>
        </p:nvSpPr>
        <p:spPr bwMode="auto">
          <a:xfrm>
            <a:off x="7051819" y="3569701"/>
            <a:ext cx="76200" cy="453149"/>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Rectangle 199">
            <a:extLst>
              <a:ext uri="{FF2B5EF4-FFF2-40B4-BE49-F238E27FC236}">
                <a16:creationId xmlns:a16="http://schemas.microsoft.com/office/drawing/2014/main" id="{6BB28216-FECB-A795-6304-94F2CB7AC7ED}"/>
              </a:ext>
            </a:extLst>
          </p:cNvPr>
          <p:cNvSpPr/>
          <p:nvPr/>
        </p:nvSpPr>
        <p:spPr bwMode="auto">
          <a:xfrm>
            <a:off x="6953608" y="3569701"/>
            <a:ext cx="76200" cy="453149"/>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05030F09-9327-C1FA-54C1-D74C97ABA545}"/>
              </a:ext>
            </a:extLst>
          </p:cNvPr>
          <p:cNvSpPr/>
          <p:nvPr/>
        </p:nvSpPr>
        <p:spPr bwMode="auto">
          <a:xfrm>
            <a:off x="6855149" y="3569701"/>
            <a:ext cx="76200" cy="418099"/>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E27BC921-984B-55BF-B642-EEAE92651285}"/>
              </a:ext>
            </a:extLst>
          </p:cNvPr>
          <p:cNvSpPr/>
          <p:nvPr/>
        </p:nvSpPr>
        <p:spPr bwMode="auto">
          <a:xfrm>
            <a:off x="6441786" y="3568789"/>
            <a:ext cx="76200" cy="218245"/>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Rectangle 202">
            <a:extLst>
              <a:ext uri="{FF2B5EF4-FFF2-40B4-BE49-F238E27FC236}">
                <a16:creationId xmlns:a16="http://schemas.microsoft.com/office/drawing/2014/main" id="{C424868C-396F-264D-1BA5-30089F3B322B}"/>
              </a:ext>
            </a:extLst>
          </p:cNvPr>
          <p:cNvSpPr/>
          <p:nvPr/>
        </p:nvSpPr>
        <p:spPr bwMode="auto">
          <a:xfrm>
            <a:off x="5934609" y="3567702"/>
            <a:ext cx="76200" cy="18288"/>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91E85BC5-C043-499C-D5B4-888902CE1D56}"/>
              </a:ext>
            </a:extLst>
          </p:cNvPr>
          <p:cNvSpPr/>
          <p:nvPr/>
        </p:nvSpPr>
        <p:spPr bwMode="auto">
          <a:xfrm>
            <a:off x="5015529" y="3415600"/>
            <a:ext cx="76200" cy="133325"/>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Rectangle 204">
            <a:extLst>
              <a:ext uri="{FF2B5EF4-FFF2-40B4-BE49-F238E27FC236}">
                <a16:creationId xmlns:a16="http://schemas.microsoft.com/office/drawing/2014/main" id="{1FC27D9F-2BFB-B146-143D-068BA48FB97C}"/>
              </a:ext>
            </a:extLst>
          </p:cNvPr>
          <p:cNvSpPr/>
          <p:nvPr/>
        </p:nvSpPr>
        <p:spPr bwMode="auto">
          <a:xfrm>
            <a:off x="5123273" y="3434140"/>
            <a:ext cx="76200" cy="114785"/>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74E4DFAF-60F7-0AA1-2E69-502A7F30F7D1}"/>
              </a:ext>
            </a:extLst>
          </p:cNvPr>
          <p:cNvSpPr/>
          <p:nvPr/>
        </p:nvSpPr>
        <p:spPr bwMode="auto">
          <a:xfrm>
            <a:off x="5320054" y="3468874"/>
            <a:ext cx="76200" cy="80051"/>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6C6C8907-7491-A6C7-2FC5-F6D20578614E}"/>
              </a:ext>
            </a:extLst>
          </p:cNvPr>
          <p:cNvSpPr/>
          <p:nvPr/>
        </p:nvSpPr>
        <p:spPr bwMode="auto">
          <a:xfrm>
            <a:off x="5727398" y="3528361"/>
            <a:ext cx="76200" cy="18288"/>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DB8BD179-C694-42EC-86C7-F95448B7036E}"/>
              </a:ext>
            </a:extLst>
          </p:cNvPr>
          <p:cNvSpPr/>
          <p:nvPr/>
        </p:nvSpPr>
        <p:spPr bwMode="auto">
          <a:xfrm>
            <a:off x="5832218" y="3566780"/>
            <a:ext cx="76200" cy="9144"/>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B8E9B65E-1308-83FD-D48F-90841A6B04B8}"/>
              </a:ext>
            </a:extLst>
          </p:cNvPr>
          <p:cNvSpPr/>
          <p:nvPr/>
        </p:nvSpPr>
        <p:spPr bwMode="auto">
          <a:xfrm>
            <a:off x="4101273" y="3187700"/>
            <a:ext cx="76200" cy="361226"/>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Rectangle 209">
            <a:extLst>
              <a:ext uri="{FF2B5EF4-FFF2-40B4-BE49-F238E27FC236}">
                <a16:creationId xmlns:a16="http://schemas.microsoft.com/office/drawing/2014/main" id="{EE502AB2-8090-E35C-507E-7D7795785178}"/>
              </a:ext>
            </a:extLst>
          </p:cNvPr>
          <p:cNvSpPr/>
          <p:nvPr/>
        </p:nvSpPr>
        <p:spPr bwMode="auto">
          <a:xfrm>
            <a:off x="3897962" y="3173413"/>
            <a:ext cx="76200" cy="375513"/>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Rectangle 210">
            <a:extLst>
              <a:ext uri="{FF2B5EF4-FFF2-40B4-BE49-F238E27FC236}">
                <a16:creationId xmlns:a16="http://schemas.microsoft.com/office/drawing/2014/main" id="{727000F5-48CB-24F9-5762-0EE8D7B8A32A}"/>
              </a:ext>
            </a:extLst>
          </p:cNvPr>
          <p:cNvSpPr/>
          <p:nvPr/>
        </p:nvSpPr>
        <p:spPr bwMode="auto">
          <a:xfrm>
            <a:off x="3793538" y="3173413"/>
            <a:ext cx="76200" cy="375513"/>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Rectangle 211">
            <a:extLst>
              <a:ext uri="{FF2B5EF4-FFF2-40B4-BE49-F238E27FC236}">
                <a16:creationId xmlns:a16="http://schemas.microsoft.com/office/drawing/2014/main" id="{11CD21DF-9D80-3099-34B2-41973B1526AC}"/>
              </a:ext>
            </a:extLst>
          </p:cNvPr>
          <p:cNvSpPr/>
          <p:nvPr/>
        </p:nvSpPr>
        <p:spPr bwMode="auto">
          <a:xfrm>
            <a:off x="3078696" y="2994026"/>
            <a:ext cx="76200" cy="554900"/>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Rectangle 212">
            <a:extLst>
              <a:ext uri="{FF2B5EF4-FFF2-40B4-BE49-F238E27FC236}">
                <a16:creationId xmlns:a16="http://schemas.microsoft.com/office/drawing/2014/main" id="{A858AD77-C6A1-DB7A-DD64-7F25DD667B50}"/>
              </a:ext>
            </a:extLst>
          </p:cNvPr>
          <p:cNvSpPr/>
          <p:nvPr/>
        </p:nvSpPr>
        <p:spPr bwMode="auto">
          <a:xfrm>
            <a:off x="2873976" y="2933700"/>
            <a:ext cx="76200" cy="615226"/>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Rectangle 213">
            <a:extLst>
              <a:ext uri="{FF2B5EF4-FFF2-40B4-BE49-F238E27FC236}">
                <a16:creationId xmlns:a16="http://schemas.microsoft.com/office/drawing/2014/main" id="{57D9E77A-4D73-A57E-4156-D5B4078CE517}"/>
              </a:ext>
            </a:extLst>
          </p:cNvPr>
          <p:cNvSpPr/>
          <p:nvPr/>
        </p:nvSpPr>
        <p:spPr bwMode="auto">
          <a:xfrm>
            <a:off x="2668838" y="2903538"/>
            <a:ext cx="76200" cy="645388"/>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Rectangle 214">
            <a:extLst>
              <a:ext uri="{FF2B5EF4-FFF2-40B4-BE49-F238E27FC236}">
                <a16:creationId xmlns:a16="http://schemas.microsoft.com/office/drawing/2014/main" id="{363F9921-2A1E-B10C-8DBF-CCB4BEE31CFF}"/>
              </a:ext>
            </a:extLst>
          </p:cNvPr>
          <p:cNvSpPr/>
          <p:nvPr/>
        </p:nvSpPr>
        <p:spPr bwMode="auto">
          <a:xfrm>
            <a:off x="5219781" y="3460750"/>
            <a:ext cx="76200" cy="88175"/>
          </a:xfrm>
          <a:prstGeom prst="rect">
            <a:avLst/>
          </a:prstGeom>
          <a:solidFill>
            <a:schemeClr val="accent1">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Rectangle 215">
            <a:extLst>
              <a:ext uri="{FF2B5EF4-FFF2-40B4-BE49-F238E27FC236}">
                <a16:creationId xmlns:a16="http://schemas.microsoft.com/office/drawing/2014/main" id="{28520A57-F286-2229-3DCF-DA36BE345AA0}"/>
              </a:ext>
            </a:extLst>
          </p:cNvPr>
          <p:cNvSpPr/>
          <p:nvPr/>
        </p:nvSpPr>
        <p:spPr bwMode="auto">
          <a:xfrm>
            <a:off x="5421349" y="3486150"/>
            <a:ext cx="76200" cy="62775"/>
          </a:xfrm>
          <a:prstGeom prst="rect">
            <a:avLst/>
          </a:prstGeom>
          <a:solidFill>
            <a:schemeClr val="accent6">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Rectangle 216">
            <a:extLst>
              <a:ext uri="{FF2B5EF4-FFF2-40B4-BE49-F238E27FC236}">
                <a16:creationId xmlns:a16="http://schemas.microsoft.com/office/drawing/2014/main" id="{09A06D49-BADA-5E46-7571-68F889914428}"/>
              </a:ext>
            </a:extLst>
          </p:cNvPr>
          <p:cNvSpPr/>
          <p:nvPr/>
        </p:nvSpPr>
        <p:spPr bwMode="auto">
          <a:xfrm>
            <a:off x="5525504" y="3498850"/>
            <a:ext cx="76200" cy="50075"/>
          </a:xfrm>
          <a:prstGeom prst="rect">
            <a:avLst/>
          </a:prstGeom>
          <a:solidFill>
            <a:schemeClr val="accent3">
              <a:lumMod val="5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6" name="Straight Connector 45">
            <a:extLst>
              <a:ext uri="{FF2B5EF4-FFF2-40B4-BE49-F238E27FC236}">
                <a16:creationId xmlns:a16="http://schemas.microsoft.com/office/drawing/2014/main" id="{7290E145-377D-6DD3-9612-0141E5FCE4F6}"/>
              </a:ext>
            </a:extLst>
          </p:cNvPr>
          <p:cNvCxnSpPr/>
          <p:nvPr/>
        </p:nvCxnSpPr>
        <p:spPr bwMode="auto">
          <a:xfrm>
            <a:off x="1554480" y="3230881"/>
            <a:ext cx="9773920"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48" name="Straight Connector 47">
            <a:extLst>
              <a:ext uri="{FF2B5EF4-FFF2-40B4-BE49-F238E27FC236}">
                <a16:creationId xmlns:a16="http://schemas.microsoft.com/office/drawing/2014/main" id="{788BCC5D-916A-3809-A417-36F26EA1C17E}"/>
              </a:ext>
            </a:extLst>
          </p:cNvPr>
          <p:cNvCxnSpPr/>
          <p:nvPr/>
        </p:nvCxnSpPr>
        <p:spPr bwMode="auto">
          <a:xfrm>
            <a:off x="1554480" y="4033033"/>
            <a:ext cx="9773920" cy="0"/>
          </a:xfrm>
          <a:prstGeom prst="line">
            <a:avLst/>
          </a:prstGeom>
          <a:noFill/>
          <a:ln w="28575" cap="flat" cmpd="sng" algn="ctr">
            <a:solidFill>
              <a:schemeClr val="tx2">
                <a:lumMod val="90000"/>
              </a:schemeClr>
            </a:solidFill>
            <a:prstDash val="sysDash"/>
            <a:round/>
            <a:headEnd type="none" w="med" len="med"/>
            <a:tailEnd type="none" w="med" len="med"/>
          </a:ln>
          <a:effectLst/>
        </p:spPr>
      </p:cxnSp>
    </p:spTree>
    <p:extLst>
      <p:ext uri="{BB962C8B-B14F-4D97-AF65-F5344CB8AC3E}">
        <p14:creationId xmlns:p14="http://schemas.microsoft.com/office/powerpoint/2010/main" val="2403643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CB329-C28B-D4D1-EB4E-1A12EF7C3EA7}"/>
              </a:ext>
            </a:extLst>
          </p:cNvPr>
          <p:cNvSpPr>
            <a:spLocks noGrp="1"/>
          </p:cNvSpPr>
          <p:nvPr>
            <p:ph type="title"/>
          </p:nvPr>
        </p:nvSpPr>
        <p:spPr/>
        <p:txBody>
          <a:bodyPr/>
          <a:lstStyle/>
          <a:p>
            <a:r>
              <a:rPr lang="en-US" dirty="0"/>
              <a:t>DeLLphi-300: Response</a:t>
            </a:r>
          </a:p>
        </p:txBody>
      </p:sp>
      <p:graphicFrame>
        <p:nvGraphicFramePr>
          <p:cNvPr id="4" name="Table 4">
            <a:extLst>
              <a:ext uri="{FF2B5EF4-FFF2-40B4-BE49-F238E27FC236}">
                <a16:creationId xmlns:a16="http://schemas.microsoft.com/office/drawing/2014/main" id="{56A9E4D5-10C6-C198-B3E3-57D66BF56CBF}"/>
              </a:ext>
            </a:extLst>
          </p:cNvPr>
          <p:cNvGraphicFramePr>
            <a:graphicFrameLocks noGrp="1"/>
          </p:cNvGraphicFramePr>
          <p:nvPr>
            <p:extLst>
              <p:ext uri="{D42A27DB-BD31-4B8C-83A1-F6EECF244321}">
                <p14:modId xmlns:p14="http://schemas.microsoft.com/office/powerpoint/2010/main" val="2632129490"/>
              </p:ext>
            </p:extLst>
          </p:nvPr>
        </p:nvGraphicFramePr>
        <p:xfrm>
          <a:off x="730115" y="1600200"/>
          <a:ext cx="4328596" cy="3950208"/>
        </p:xfrm>
        <a:graphic>
          <a:graphicData uri="http://schemas.openxmlformats.org/drawingml/2006/table">
            <a:tbl>
              <a:tblPr firstRow="1" bandRow="1">
                <a:tableStyleId>{F5AB1C69-6EDB-4FF4-983F-18BD219EF322}</a:tableStyleId>
              </a:tblPr>
              <a:tblGrid>
                <a:gridCol w="2758520">
                  <a:extLst>
                    <a:ext uri="{9D8B030D-6E8A-4147-A177-3AD203B41FA5}">
                      <a16:colId xmlns:a16="http://schemas.microsoft.com/office/drawing/2014/main" val="832552410"/>
                    </a:ext>
                  </a:extLst>
                </a:gridCol>
                <a:gridCol w="168965">
                  <a:extLst>
                    <a:ext uri="{9D8B030D-6E8A-4147-A177-3AD203B41FA5}">
                      <a16:colId xmlns:a16="http://schemas.microsoft.com/office/drawing/2014/main" val="765506390"/>
                    </a:ext>
                  </a:extLst>
                </a:gridCol>
                <a:gridCol w="1401111">
                  <a:extLst>
                    <a:ext uri="{9D8B030D-6E8A-4147-A177-3AD203B41FA5}">
                      <a16:colId xmlns:a16="http://schemas.microsoft.com/office/drawing/2014/main" val="4150133170"/>
                    </a:ext>
                  </a:extLst>
                </a:gridCol>
              </a:tblGrid>
              <a:tr h="495841">
                <a:tc gridSpan="2">
                  <a:txBody>
                    <a:bodyPr/>
                    <a:lstStyle/>
                    <a:p>
                      <a:pPr>
                        <a:lnSpc>
                          <a:spcPct val="90000"/>
                        </a:lnSpc>
                      </a:pPr>
                      <a:r>
                        <a:rPr lang="en-IN" sz="1600" dirty="0">
                          <a:latin typeface="+mj-lt"/>
                        </a:rPr>
                        <a:t>Response by Modified </a:t>
                      </a:r>
                    </a:p>
                    <a:p>
                      <a:pPr>
                        <a:lnSpc>
                          <a:spcPct val="90000"/>
                        </a:lnSpc>
                      </a:pPr>
                      <a:r>
                        <a:rPr lang="en-IN" sz="1600" dirty="0">
                          <a:latin typeface="+mj-lt"/>
                        </a:rPr>
                        <a:t>RECIST 1.1, 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nSpc>
                          <a:spcPct val="90000"/>
                        </a:lnSpc>
                      </a:pPr>
                      <a:endParaRPr lang="en-IN" sz="1600" dirty="0">
                        <a:latin typeface="+mj-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IN" sz="1600" dirty="0">
                          <a:latin typeface="+mj-lt"/>
                        </a:rPr>
                        <a:t>Patients</a:t>
                      </a:r>
                    </a:p>
                    <a:p>
                      <a:pPr algn="ctr">
                        <a:lnSpc>
                          <a:spcPct val="90000"/>
                        </a:lnSpc>
                      </a:pPr>
                      <a:r>
                        <a:rPr lang="en-IN" sz="1600" dirty="0">
                          <a:latin typeface="+mj-lt"/>
                        </a:rPr>
                        <a:t>(N = 107)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356663483"/>
                  </a:ext>
                </a:extLst>
              </a:tr>
              <a:tr h="287066">
                <a:tc gridSpan="3">
                  <a:txBody>
                    <a:bodyPr/>
                    <a:lstStyle/>
                    <a:p>
                      <a:pPr>
                        <a:lnSpc>
                          <a:spcPct val="90000"/>
                        </a:lnSpc>
                      </a:pPr>
                      <a:r>
                        <a:rPr lang="en-US" sz="1600" dirty="0">
                          <a:solidFill>
                            <a:schemeClr val="bg1"/>
                          </a:solidFill>
                          <a:latin typeface="+mj-lt"/>
                        </a:rPr>
                        <a:t>ORR, % (95% CI)</a:t>
                      </a:r>
                      <a:endParaRPr lang="en-IN" sz="1600" dirty="0">
                        <a:solidFill>
                          <a:schemeClr val="bg1"/>
                        </a:solidFill>
                        <a:latin typeface="+mj-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pPr>
                        <a:lnSpc>
                          <a:spcPct val="90000"/>
                        </a:lnSpc>
                      </a:pPr>
                      <a:endParaRPr lang="en-IN" sz="1600" dirty="0">
                        <a:solidFill>
                          <a:schemeClr val="bg1"/>
                        </a:solidFill>
                        <a:latin typeface="+mj-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72346228"/>
                  </a:ext>
                </a:extLst>
              </a:tr>
              <a:tr h="287066">
                <a:tc gridSpan="2">
                  <a:txBody>
                    <a:bodyPr/>
                    <a:lstStyle/>
                    <a:p>
                      <a:pPr>
                        <a:lnSpc>
                          <a:spcPct val="90000"/>
                        </a:lnSpc>
                      </a:pPr>
                      <a:r>
                        <a:rPr lang="en-US" sz="1600" dirty="0">
                          <a:solidFill>
                            <a:schemeClr val="bg1"/>
                          </a:solidFill>
                          <a:latin typeface="+mj-lt"/>
                        </a:rPr>
                        <a:t>   Confirmed</a:t>
                      </a:r>
                      <a:endParaRPr lang="en-IN" sz="1600" dirty="0">
                        <a:solidFill>
                          <a:schemeClr val="bg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nSpc>
                          <a:spcPct val="90000"/>
                        </a:lnSpc>
                      </a:pPr>
                      <a:endParaRPr lang="en-IN" sz="1600" dirty="0">
                        <a:solidFill>
                          <a:schemeClr val="bg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dirty="0">
                          <a:solidFill>
                            <a:schemeClr val="bg1"/>
                          </a:solidFill>
                          <a:latin typeface="+mj-lt"/>
                        </a:rPr>
                        <a:t>23 (15.7-32.5)</a:t>
                      </a:r>
                      <a:endParaRPr lang="en-IN" sz="1600" dirty="0">
                        <a:solidFill>
                          <a:schemeClr val="bg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01767326"/>
                  </a:ext>
                </a:extLst>
              </a:tr>
              <a:tr h="287066">
                <a:tc gridSpan="2">
                  <a:txBody>
                    <a:bodyPr/>
                    <a:lstStyle/>
                    <a:p>
                      <a:pPr>
                        <a:lnSpc>
                          <a:spcPct val="90000"/>
                        </a:lnSpc>
                      </a:pPr>
                      <a:r>
                        <a:rPr lang="en-IN" sz="1600" dirty="0">
                          <a:solidFill>
                            <a:schemeClr val="bg1"/>
                          </a:solidFill>
                          <a:latin typeface="+mj-lt"/>
                        </a:rPr>
                        <a:t>   Confirmed </a:t>
                      </a:r>
                      <a:r>
                        <a:rPr lang="en-US" sz="1600" kern="1200" dirty="0">
                          <a:solidFill>
                            <a:schemeClr val="bg1"/>
                          </a:solidFill>
                          <a:latin typeface="+mn-lt"/>
                          <a:ea typeface="+mn-ea"/>
                          <a:cs typeface="+mn-cs"/>
                        </a:rPr>
                        <a:t>and unconfirmed</a:t>
                      </a:r>
                      <a:endParaRPr lang="en-IN" sz="1600" dirty="0">
                        <a:solidFill>
                          <a:schemeClr val="bg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nSpc>
                          <a:spcPct val="90000"/>
                        </a:lnSpc>
                      </a:pPr>
                      <a:endParaRPr lang="en-IN" sz="1600" dirty="0">
                        <a:solidFill>
                          <a:schemeClr val="bg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IN" sz="1600" dirty="0">
                          <a:solidFill>
                            <a:schemeClr val="bg1"/>
                          </a:solidFill>
                          <a:latin typeface="+mj-lt"/>
                        </a:rPr>
                        <a:t>25 (17.3-34.6)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47497292"/>
                  </a:ext>
                </a:extLst>
              </a:tr>
              <a:tr h="287066">
                <a:tc gridSpan="2">
                  <a:txBody>
                    <a:bodyPr/>
                    <a:lstStyle/>
                    <a:p>
                      <a:pPr>
                        <a:lnSpc>
                          <a:spcPct val="90000"/>
                        </a:lnSpc>
                      </a:pPr>
                      <a:r>
                        <a:rPr lang="en-IN" sz="1600" dirty="0">
                          <a:solidFill>
                            <a:schemeClr val="bg1"/>
                          </a:solidFill>
                          <a:latin typeface="+mj-lt"/>
                        </a:rPr>
                        <a:t>Disease control rate, </a:t>
                      </a:r>
                      <a:r>
                        <a:rPr lang="en-US" sz="1600" kern="1200" dirty="0">
                          <a:solidFill>
                            <a:schemeClr val="bg1"/>
                          </a:solidFill>
                          <a:latin typeface="+mn-lt"/>
                          <a:ea typeface="+mn-ea"/>
                          <a:cs typeface="+mn-cs"/>
                        </a:rPr>
                        <a:t>% (95% CI)</a:t>
                      </a:r>
                      <a:endParaRPr lang="en-IN" sz="1600" dirty="0">
                        <a:solidFill>
                          <a:schemeClr val="bg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nSpc>
                          <a:spcPct val="90000"/>
                        </a:lnSpc>
                      </a:pPr>
                      <a:endParaRPr lang="en-IN" sz="1600" dirty="0">
                        <a:solidFill>
                          <a:schemeClr val="bg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dirty="0">
                          <a:solidFill>
                            <a:schemeClr val="bg1"/>
                          </a:solidFill>
                          <a:latin typeface="+mj-lt"/>
                        </a:rPr>
                        <a:t>51 (41.5-61.2)</a:t>
                      </a:r>
                      <a:endParaRPr lang="en-IN" sz="1600" dirty="0">
                        <a:solidFill>
                          <a:schemeClr val="bg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86383005"/>
                  </a:ext>
                </a:extLst>
              </a:tr>
              <a:tr h="287066">
                <a:tc gridSpan="3">
                  <a:txBody>
                    <a:bodyPr/>
                    <a:lstStyle/>
                    <a:p>
                      <a:pPr>
                        <a:lnSpc>
                          <a:spcPct val="90000"/>
                        </a:lnSpc>
                      </a:pPr>
                      <a:r>
                        <a:rPr lang="en-IN" sz="1600" dirty="0">
                          <a:solidFill>
                            <a:schemeClr val="bg1"/>
                          </a:solidFill>
                          <a:latin typeface="+mj-lt"/>
                        </a:rPr>
                        <a:t>Best overall response, n (</a:t>
                      </a:r>
                      <a:r>
                        <a:rPr lang="en-US" sz="1600" kern="1200" dirty="0">
                          <a:solidFill>
                            <a:schemeClr val="bg1"/>
                          </a:solidFill>
                          <a:latin typeface="+mn-lt"/>
                          <a:ea typeface="+mn-ea"/>
                          <a:cs typeface="+mn-cs"/>
                        </a:rPr>
                        <a:t>%)</a:t>
                      </a:r>
                      <a:endParaRPr lang="en-IN" sz="1600" dirty="0">
                        <a:solidFill>
                          <a:schemeClr val="bg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pPr>
                        <a:lnSpc>
                          <a:spcPct val="90000"/>
                        </a:lnSpc>
                      </a:pPr>
                      <a:endParaRPr lang="en-IN" sz="1600" dirty="0">
                        <a:solidFill>
                          <a:schemeClr val="bg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85982716"/>
                  </a:ext>
                </a:extLst>
              </a:tr>
              <a:tr h="287066">
                <a:tc>
                  <a:txBody>
                    <a:bodyPr/>
                    <a:lstStyle/>
                    <a:p>
                      <a:pPr>
                        <a:lnSpc>
                          <a:spcPct val="90000"/>
                        </a:lnSpc>
                      </a:pPr>
                      <a:r>
                        <a:rPr lang="en-IN" sz="1600" dirty="0">
                          <a:solidFill>
                            <a:schemeClr val="bg1"/>
                          </a:solidFill>
                          <a:latin typeface="+mj-lt"/>
                        </a:rPr>
                        <a:t>   Confirmed CR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lnSpc>
                          <a:spcPct val="90000"/>
                        </a:lnSpc>
                      </a:pPr>
                      <a:r>
                        <a:rPr lang="en-IN" sz="1600" dirty="0">
                          <a:solidFill>
                            <a:schemeClr val="bg1"/>
                          </a:solidFill>
                          <a:latin typeface="+mj-lt"/>
                        </a:rPr>
                        <a:t>2 (2)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lnSpc>
                          <a:spcPct val="90000"/>
                        </a:lnSpc>
                      </a:pPr>
                      <a:r>
                        <a:rPr lang="en-IN" sz="1600" dirty="0">
                          <a:solidFill>
                            <a:schemeClr val="bg1"/>
                          </a:solidFill>
                          <a:latin typeface="+mj-lt"/>
                        </a:rPr>
                        <a:t>2 (2)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584707"/>
                  </a:ext>
                </a:extLst>
              </a:tr>
              <a:tr h="287066">
                <a:tc>
                  <a:txBody>
                    <a:bodyPr/>
                    <a:lstStyle/>
                    <a:p>
                      <a:pPr>
                        <a:lnSpc>
                          <a:spcPct val="90000"/>
                        </a:lnSpc>
                      </a:pPr>
                      <a:r>
                        <a:rPr lang="en-IN" sz="1600" dirty="0">
                          <a:solidFill>
                            <a:schemeClr val="bg1"/>
                          </a:solidFill>
                          <a:latin typeface="+mj-lt"/>
                        </a:rPr>
                        <a:t>   Confirmed PR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lnSpc>
                          <a:spcPct val="90000"/>
                        </a:lnSpc>
                      </a:pPr>
                      <a:r>
                        <a:rPr lang="en-IN" sz="1600" dirty="0">
                          <a:solidFill>
                            <a:schemeClr val="bg1"/>
                          </a:solidFill>
                          <a:latin typeface="+mj-lt"/>
                        </a:rPr>
                        <a:t>23 (22)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lnSpc>
                          <a:spcPct val="90000"/>
                        </a:lnSpc>
                      </a:pPr>
                      <a:r>
                        <a:rPr lang="en-IN" sz="1600" dirty="0">
                          <a:solidFill>
                            <a:schemeClr val="bg1"/>
                          </a:solidFill>
                          <a:latin typeface="+mj-lt"/>
                        </a:rPr>
                        <a:t>23 (22)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33853238"/>
                  </a:ext>
                </a:extLst>
              </a:tr>
              <a:tr h="287066">
                <a:tc>
                  <a:txBody>
                    <a:bodyPr/>
                    <a:lstStyle/>
                    <a:p>
                      <a:pPr>
                        <a:lnSpc>
                          <a:spcPct val="90000"/>
                        </a:lnSpc>
                      </a:pPr>
                      <a:r>
                        <a:rPr lang="en-IN" sz="1600" dirty="0">
                          <a:solidFill>
                            <a:schemeClr val="bg1"/>
                          </a:solidFill>
                          <a:latin typeface="+mj-lt"/>
                        </a:rPr>
                        <a:t>   Stable disease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lnSpc>
                          <a:spcPct val="90000"/>
                        </a:lnSpc>
                      </a:pPr>
                      <a:r>
                        <a:rPr lang="en-IN" sz="1600" dirty="0">
                          <a:solidFill>
                            <a:schemeClr val="bg1"/>
                          </a:solidFill>
                          <a:latin typeface="+mj-lt"/>
                        </a:rPr>
                        <a:t>30 (28)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lnSpc>
                          <a:spcPct val="90000"/>
                        </a:lnSpc>
                      </a:pPr>
                      <a:r>
                        <a:rPr lang="en-IN" sz="1600" dirty="0">
                          <a:solidFill>
                            <a:schemeClr val="bg1"/>
                          </a:solidFill>
                          <a:latin typeface="+mj-lt"/>
                        </a:rPr>
                        <a:t>30 (28)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07694501"/>
                  </a:ext>
                </a:extLst>
              </a:tr>
              <a:tr h="287066">
                <a:tc>
                  <a:txBody>
                    <a:bodyPr/>
                    <a:lstStyle/>
                    <a:p>
                      <a:pPr>
                        <a:lnSpc>
                          <a:spcPct val="90000"/>
                        </a:lnSpc>
                      </a:pPr>
                      <a:r>
                        <a:rPr lang="en-IN" sz="1600" dirty="0">
                          <a:solidFill>
                            <a:schemeClr val="bg1"/>
                          </a:solidFill>
                          <a:latin typeface="+mj-lt"/>
                        </a:rPr>
                        <a:t>   Progressive disease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lnSpc>
                          <a:spcPct val="90000"/>
                        </a:lnSpc>
                      </a:pPr>
                      <a:r>
                        <a:rPr lang="en-IN" sz="1600" dirty="0">
                          <a:solidFill>
                            <a:schemeClr val="bg1"/>
                          </a:solidFill>
                          <a:latin typeface="+mj-lt"/>
                        </a:rPr>
                        <a:t>9 (8)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lnSpc>
                          <a:spcPct val="90000"/>
                        </a:lnSpc>
                      </a:pPr>
                      <a:r>
                        <a:rPr lang="en-IN" sz="1600" dirty="0">
                          <a:solidFill>
                            <a:schemeClr val="bg1"/>
                          </a:solidFill>
                          <a:latin typeface="+mj-lt"/>
                        </a:rPr>
                        <a:t>9 (8)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97904220"/>
                  </a:ext>
                </a:extLst>
              </a:tr>
              <a:tr h="287066">
                <a:tc>
                  <a:txBody>
                    <a:bodyPr/>
                    <a:lstStyle/>
                    <a:p>
                      <a:pPr>
                        <a:lnSpc>
                          <a:spcPct val="90000"/>
                        </a:lnSpc>
                      </a:pPr>
                      <a:r>
                        <a:rPr lang="en-IN" sz="1600" dirty="0">
                          <a:solidFill>
                            <a:schemeClr val="bg1"/>
                          </a:solidFill>
                          <a:latin typeface="+mj-lt"/>
                        </a:rPr>
                        <a:t>   Could not be evaluated</a:t>
                      </a:r>
                      <a:r>
                        <a:rPr lang="en-IN" sz="1600" baseline="30000" dirty="0">
                          <a:solidFill>
                            <a:schemeClr val="bg1"/>
                          </a:solidFill>
                          <a:latin typeface="+mj-lt"/>
                          <a:cs typeface="Calibri" panose="020F0502020204030204" pitchFamily="34" charset="0"/>
                        </a:rPr>
                        <a:t>*</a:t>
                      </a:r>
                      <a:endParaRPr lang="en-IN" sz="1600" baseline="30000" dirty="0">
                        <a:solidFill>
                          <a:schemeClr val="bg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lnSpc>
                          <a:spcPct val="90000"/>
                        </a:lnSpc>
                      </a:pPr>
                      <a:r>
                        <a:rPr lang="en-IN" sz="1600" dirty="0">
                          <a:solidFill>
                            <a:schemeClr val="bg1"/>
                          </a:solidFill>
                          <a:latin typeface="+mj-lt"/>
                        </a:rPr>
                        <a:t>34 (32)</a:t>
                      </a:r>
                      <a:endParaRPr lang="en-IN" sz="1600" baseline="30000" dirty="0">
                        <a:solidFill>
                          <a:schemeClr val="bg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lnSpc>
                          <a:spcPct val="90000"/>
                        </a:lnSpc>
                      </a:pPr>
                      <a:r>
                        <a:rPr lang="en-IN" sz="1600" dirty="0">
                          <a:solidFill>
                            <a:schemeClr val="bg1"/>
                          </a:solidFill>
                          <a:latin typeface="+mj-lt"/>
                        </a:rPr>
                        <a:t>34 (32)</a:t>
                      </a:r>
                      <a:endParaRPr lang="en-IN" sz="1600" baseline="30000" dirty="0">
                        <a:solidFill>
                          <a:schemeClr val="bg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36422556"/>
                  </a:ext>
                </a:extLst>
              </a:tr>
              <a:tr h="287066">
                <a:tc>
                  <a:txBody>
                    <a:bodyPr/>
                    <a:lstStyle/>
                    <a:p>
                      <a:pPr>
                        <a:lnSpc>
                          <a:spcPct val="90000"/>
                        </a:lnSpc>
                      </a:pPr>
                      <a:r>
                        <a:rPr lang="en-IN" sz="1600" dirty="0">
                          <a:solidFill>
                            <a:schemeClr val="bg1"/>
                          </a:solidFill>
                          <a:latin typeface="+mj-lt"/>
                        </a:rPr>
                        <a:t>    </a:t>
                      </a:r>
                      <a:r>
                        <a:rPr lang="en-IN" sz="1600" kern="1200" dirty="0">
                          <a:solidFill>
                            <a:schemeClr val="bg1"/>
                          </a:solidFill>
                          <a:latin typeface="+mn-lt"/>
                          <a:ea typeface="+mn-ea"/>
                          <a:cs typeface="+mn-cs"/>
                        </a:rPr>
                        <a:t>No assessment</a:t>
                      </a:r>
                      <a:endParaRPr lang="en-IN" sz="1600" dirty="0">
                        <a:solidFill>
                          <a:schemeClr val="bg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lnSpc>
                          <a:spcPct val="90000"/>
                        </a:lnSpc>
                      </a:pPr>
                      <a:r>
                        <a:rPr lang="en-IN" sz="1600" dirty="0">
                          <a:solidFill>
                            <a:schemeClr val="bg1"/>
                          </a:solidFill>
                          <a:latin typeface="+mj-lt"/>
                        </a:rPr>
                        <a:t>9 (8)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lnSpc>
                          <a:spcPct val="90000"/>
                        </a:lnSpc>
                      </a:pPr>
                      <a:r>
                        <a:rPr lang="en-IN" sz="1600" dirty="0">
                          <a:solidFill>
                            <a:schemeClr val="bg1"/>
                          </a:solidFill>
                          <a:latin typeface="+mj-lt"/>
                        </a:rPr>
                        <a:t>9 (8)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80420485"/>
                  </a:ext>
                </a:extLst>
              </a:tr>
            </a:tbl>
          </a:graphicData>
        </a:graphic>
      </p:graphicFrame>
      <p:sp>
        <p:nvSpPr>
          <p:cNvPr id="5" name="Text Box 15">
            <a:extLst>
              <a:ext uri="{FF2B5EF4-FFF2-40B4-BE49-F238E27FC236}">
                <a16:creationId xmlns:a16="http://schemas.microsoft.com/office/drawing/2014/main" id="{74C3A531-5815-B43E-6AA6-C14BA057191F}"/>
              </a:ext>
            </a:extLst>
          </p:cNvPr>
          <p:cNvSpPr txBox="1">
            <a:spLocks noChangeArrowheads="1"/>
          </p:cNvSpPr>
          <p:nvPr/>
        </p:nvSpPr>
        <p:spPr bwMode="auto">
          <a:xfrm>
            <a:off x="412751" y="6389849"/>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J Clin Oncol. 2023;[Epub]. </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30E9CBD1-E745-D49F-2ACB-AA9FE48C5F4A}"/>
              </a:ext>
            </a:extLst>
          </p:cNvPr>
          <p:cNvSpPr txBox="1"/>
          <p:nvPr/>
        </p:nvSpPr>
        <p:spPr bwMode="auto">
          <a:xfrm>
            <a:off x="660944" y="5596239"/>
            <a:ext cx="44687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baseline="30000" dirty="0">
                <a:solidFill>
                  <a:srgbClr val="000000"/>
                </a:solidFill>
                <a:latin typeface="+mn-lt"/>
              </a:rPr>
              <a:t>*</a:t>
            </a:r>
            <a:r>
              <a:rPr lang="en-US" sz="1200" b="0" i="0" u="none" strike="noStrike" baseline="0" dirty="0">
                <a:solidFill>
                  <a:srgbClr val="000000"/>
                </a:solidFill>
                <a:latin typeface="+mn-lt"/>
              </a:rPr>
              <a:t>32 patients with PD at postbaseline scan did not have further confirmation scan.</a:t>
            </a:r>
            <a:endParaRPr lang="en-IN" sz="1200" b="0" dirty="0">
              <a:solidFill>
                <a:schemeClr val="bg1"/>
              </a:solidFill>
              <a:latin typeface="+mn-lt"/>
            </a:endParaRPr>
          </a:p>
        </p:txBody>
      </p:sp>
      <p:sp>
        <p:nvSpPr>
          <p:cNvPr id="11" name="TextBox 10">
            <a:extLst>
              <a:ext uri="{FF2B5EF4-FFF2-40B4-BE49-F238E27FC236}">
                <a16:creationId xmlns:a16="http://schemas.microsoft.com/office/drawing/2014/main" id="{5A90A0FB-DED3-6482-29BE-7D228DE62D08}"/>
              </a:ext>
            </a:extLst>
          </p:cNvPr>
          <p:cNvSpPr txBox="1"/>
          <p:nvPr/>
        </p:nvSpPr>
        <p:spPr bwMode="auto">
          <a:xfrm>
            <a:off x="5234148" y="5380065"/>
            <a:ext cx="682844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Median DoR: 12.3 mo (95% CI: 6.6-14.9)</a:t>
            </a:r>
          </a:p>
          <a:p>
            <a:pPr marL="742950" lvl="1" indent="-285750">
              <a:spcBef>
                <a:spcPts val="0"/>
              </a:spcBef>
              <a:buFont typeface="Calibri" panose="020F0502020204030204" pitchFamily="34" charset="0"/>
              <a:buChar char="‒"/>
            </a:pPr>
            <a:r>
              <a:rPr lang="en-US" b="0" dirty="0">
                <a:solidFill>
                  <a:schemeClr val="bg1"/>
                </a:solidFill>
                <a:latin typeface="Calibri" panose="020F0502020204030204" pitchFamily="34" charset="0"/>
              </a:rPr>
              <a:t>11 responders had treatment ongoing as of data cutoff</a:t>
            </a:r>
          </a:p>
          <a:p>
            <a:pPr marL="285750" indent="-285750">
              <a:spcBef>
                <a:spcPts val="0"/>
              </a:spcBef>
              <a:buFont typeface="Wingdings" panose="05000000000000000000" pitchFamily="2" charset="2"/>
              <a:buChar char="§"/>
            </a:pPr>
            <a:r>
              <a:rPr lang="en-US" b="0" dirty="0">
                <a:solidFill>
                  <a:schemeClr val="bg1"/>
                </a:solidFill>
                <a:latin typeface="Calibri" panose="020F0502020204030204" pitchFamily="34" charset="0"/>
              </a:rPr>
              <a:t>Median time to response was 1.81 mo (IQR: 1.68-1.91)</a:t>
            </a:r>
            <a:endParaRPr lang="en-IN" b="0" dirty="0">
              <a:solidFill>
                <a:schemeClr val="bg1"/>
              </a:solidFill>
              <a:latin typeface="Calibri" panose="020F0502020204030204" pitchFamily="34" charset="0"/>
            </a:endParaRPr>
          </a:p>
        </p:txBody>
      </p:sp>
      <p:sp>
        <p:nvSpPr>
          <p:cNvPr id="9" name="Rectangle 8">
            <a:extLst>
              <a:ext uri="{FF2B5EF4-FFF2-40B4-BE49-F238E27FC236}">
                <a16:creationId xmlns:a16="http://schemas.microsoft.com/office/drawing/2014/main" id="{336AA3F9-06CE-858B-A671-7E2BE3D0F44C}"/>
              </a:ext>
            </a:extLst>
          </p:cNvPr>
          <p:cNvSpPr/>
          <p:nvPr/>
        </p:nvSpPr>
        <p:spPr bwMode="auto">
          <a:xfrm>
            <a:off x="5304155" y="1742424"/>
            <a:ext cx="4489010" cy="8637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A711DF6A-074B-4100-84FB-E6457DBFD561}"/>
              </a:ext>
            </a:extLst>
          </p:cNvPr>
          <p:cNvSpPr/>
          <p:nvPr/>
        </p:nvSpPr>
        <p:spPr bwMode="auto">
          <a:xfrm>
            <a:off x="5304155" y="1864235"/>
            <a:ext cx="3425384" cy="86375"/>
          </a:xfrm>
          <a:prstGeom prst="rect">
            <a:avLst/>
          </a:prstGeom>
          <a:solidFill>
            <a:schemeClr val="tx2"/>
          </a:solidFill>
          <a:ln w="0">
            <a:solidFill>
              <a:schemeClr val="tx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41CB057B-7812-897F-D26D-8BD882E3EA06}"/>
              </a:ext>
            </a:extLst>
          </p:cNvPr>
          <p:cNvSpPr/>
          <p:nvPr/>
        </p:nvSpPr>
        <p:spPr bwMode="auto">
          <a:xfrm>
            <a:off x="5304155" y="1990990"/>
            <a:ext cx="5244661" cy="86375"/>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4A1B141A-4AD3-35E4-CA7E-542D3A27AFE5}"/>
              </a:ext>
            </a:extLst>
          </p:cNvPr>
          <p:cNvSpPr/>
          <p:nvPr/>
        </p:nvSpPr>
        <p:spPr bwMode="auto">
          <a:xfrm>
            <a:off x="5304155" y="2115273"/>
            <a:ext cx="4082603" cy="86375"/>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38403C34-B3D2-C402-E72B-2D13FDC1B935}"/>
              </a:ext>
            </a:extLst>
          </p:cNvPr>
          <p:cNvSpPr/>
          <p:nvPr/>
        </p:nvSpPr>
        <p:spPr bwMode="auto">
          <a:xfrm>
            <a:off x="5304155" y="2239556"/>
            <a:ext cx="3676211" cy="86375"/>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1FB2F870-A80E-B7F3-E797-61B4F1CA0DA4}"/>
              </a:ext>
            </a:extLst>
          </p:cNvPr>
          <p:cNvSpPr/>
          <p:nvPr/>
        </p:nvSpPr>
        <p:spPr bwMode="auto">
          <a:xfrm>
            <a:off x="5304155" y="2363839"/>
            <a:ext cx="1856929" cy="86375"/>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0CB76535-354C-96EB-3F9C-BFA6F2168CF4}"/>
              </a:ext>
            </a:extLst>
          </p:cNvPr>
          <p:cNvSpPr/>
          <p:nvPr/>
        </p:nvSpPr>
        <p:spPr bwMode="auto">
          <a:xfrm>
            <a:off x="5304155" y="2488122"/>
            <a:ext cx="4886629" cy="86375"/>
          </a:xfrm>
          <a:prstGeom prst="rect">
            <a:avLst/>
          </a:prstGeom>
          <a:solidFill>
            <a:schemeClr val="accent6"/>
          </a:soli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85AC7762-81C7-09E5-3E64-E108495D2415}"/>
              </a:ext>
            </a:extLst>
          </p:cNvPr>
          <p:cNvSpPr/>
          <p:nvPr/>
        </p:nvSpPr>
        <p:spPr bwMode="auto">
          <a:xfrm>
            <a:off x="5304155" y="3233820"/>
            <a:ext cx="1407795" cy="86375"/>
          </a:xfrm>
          <a:prstGeom prst="rect">
            <a:avLst/>
          </a:prstGeom>
          <a:solidFill>
            <a:schemeClr val="accent5"/>
          </a:solidFill>
          <a:ln w="0">
            <a:solidFill>
              <a:schemeClr val="accent5"/>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BC421DC3-4F71-3BF6-0BD5-34D15F45312B}"/>
              </a:ext>
            </a:extLst>
          </p:cNvPr>
          <p:cNvSpPr/>
          <p:nvPr/>
        </p:nvSpPr>
        <p:spPr bwMode="auto">
          <a:xfrm>
            <a:off x="5304155" y="3358103"/>
            <a:ext cx="5424170" cy="86375"/>
          </a:xfrm>
          <a:prstGeom prst="rect">
            <a:avLst/>
          </a:prstGeom>
          <a:solidFill>
            <a:schemeClr val="accent2"/>
          </a:soli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AEB7DE8D-2831-C921-2FAB-6529B3895EEE}"/>
              </a:ext>
            </a:extLst>
          </p:cNvPr>
          <p:cNvSpPr/>
          <p:nvPr/>
        </p:nvSpPr>
        <p:spPr bwMode="auto">
          <a:xfrm>
            <a:off x="5304155" y="3855235"/>
            <a:ext cx="3502373" cy="86375"/>
          </a:xfrm>
          <a:prstGeom prst="rect">
            <a:avLst/>
          </a:prstGeom>
          <a:solidFill>
            <a:schemeClr val="bg2"/>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4563A483-E3B9-4A89-A6B6-3D3C5AFC8342}"/>
              </a:ext>
            </a:extLst>
          </p:cNvPr>
          <p:cNvSpPr/>
          <p:nvPr/>
        </p:nvSpPr>
        <p:spPr bwMode="auto">
          <a:xfrm>
            <a:off x="5304155" y="2612405"/>
            <a:ext cx="4819998" cy="86375"/>
          </a:xfrm>
          <a:prstGeom prst="rect">
            <a:avLst/>
          </a:prstGeom>
          <a:solidFill>
            <a:schemeClr val="accent6"/>
          </a:soli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78B5306F-14BF-EF7C-7A5A-850E31D07759}"/>
              </a:ext>
            </a:extLst>
          </p:cNvPr>
          <p:cNvSpPr/>
          <p:nvPr/>
        </p:nvSpPr>
        <p:spPr bwMode="auto">
          <a:xfrm>
            <a:off x="5304155" y="2736688"/>
            <a:ext cx="3625011" cy="86375"/>
          </a:xfrm>
          <a:prstGeom prst="rect">
            <a:avLst/>
          </a:prstGeom>
          <a:solidFill>
            <a:schemeClr val="accent6"/>
          </a:soli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AA5AB24D-4C6A-CC3C-291A-D6AAA37CC09F}"/>
              </a:ext>
            </a:extLst>
          </p:cNvPr>
          <p:cNvSpPr/>
          <p:nvPr/>
        </p:nvSpPr>
        <p:spPr bwMode="auto">
          <a:xfrm>
            <a:off x="5304155" y="2860971"/>
            <a:ext cx="3596687" cy="86375"/>
          </a:xfrm>
          <a:prstGeom prst="rect">
            <a:avLst/>
          </a:prstGeom>
          <a:solidFill>
            <a:schemeClr val="accent6"/>
          </a:soli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79A1BD79-439C-A70C-DE1D-150F958B8F1C}"/>
              </a:ext>
            </a:extLst>
          </p:cNvPr>
          <p:cNvSpPr/>
          <p:nvPr/>
        </p:nvSpPr>
        <p:spPr bwMode="auto">
          <a:xfrm>
            <a:off x="5304155" y="2985254"/>
            <a:ext cx="2153004" cy="86375"/>
          </a:xfrm>
          <a:prstGeom prst="rect">
            <a:avLst/>
          </a:prstGeom>
          <a:solidFill>
            <a:schemeClr val="accent6"/>
          </a:soli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7AFF6347-6670-00E7-227C-4CE1162F1447}"/>
              </a:ext>
            </a:extLst>
          </p:cNvPr>
          <p:cNvSpPr/>
          <p:nvPr/>
        </p:nvSpPr>
        <p:spPr bwMode="auto">
          <a:xfrm>
            <a:off x="5304155" y="3109537"/>
            <a:ext cx="1163314" cy="86375"/>
          </a:xfrm>
          <a:prstGeom prst="rect">
            <a:avLst/>
          </a:prstGeom>
          <a:solidFill>
            <a:schemeClr val="accent6"/>
          </a:soli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45C37285-3B52-B1CD-2394-D48E4480F092}"/>
              </a:ext>
            </a:extLst>
          </p:cNvPr>
          <p:cNvSpPr/>
          <p:nvPr/>
        </p:nvSpPr>
        <p:spPr bwMode="auto">
          <a:xfrm>
            <a:off x="5304155" y="3482386"/>
            <a:ext cx="4674869" cy="86375"/>
          </a:xfrm>
          <a:prstGeom prst="rect">
            <a:avLst/>
          </a:prstGeom>
          <a:solidFill>
            <a:schemeClr val="accent2"/>
          </a:soli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9614ACA0-B725-8A30-3C45-1F4E97BB50ED}"/>
              </a:ext>
            </a:extLst>
          </p:cNvPr>
          <p:cNvSpPr/>
          <p:nvPr/>
        </p:nvSpPr>
        <p:spPr bwMode="auto">
          <a:xfrm>
            <a:off x="5304155" y="3606669"/>
            <a:ext cx="3935095" cy="86375"/>
          </a:xfrm>
          <a:prstGeom prst="rect">
            <a:avLst/>
          </a:prstGeom>
          <a:solidFill>
            <a:schemeClr val="accent2"/>
          </a:soli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780B3363-D75F-61D5-9506-EBAEAA0D2D8B}"/>
              </a:ext>
            </a:extLst>
          </p:cNvPr>
          <p:cNvSpPr/>
          <p:nvPr/>
        </p:nvSpPr>
        <p:spPr bwMode="auto">
          <a:xfrm>
            <a:off x="5304155" y="3730952"/>
            <a:ext cx="1915795" cy="86375"/>
          </a:xfrm>
          <a:prstGeom prst="rect">
            <a:avLst/>
          </a:prstGeom>
          <a:solidFill>
            <a:schemeClr val="accent2"/>
          </a:soli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91E71C86-9C66-6AB6-C09B-4753FCA40BB3}"/>
              </a:ext>
            </a:extLst>
          </p:cNvPr>
          <p:cNvSpPr/>
          <p:nvPr/>
        </p:nvSpPr>
        <p:spPr bwMode="auto">
          <a:xfrm>
            <a:off x="5304155" y="3979518"/>
            <a:ext cx="3049265" cy="86375"/>
          </a:xfrm>
          <a:prstGeom prst="rect">
            <a:avLst/>
          </a:prstGeom>
          <a:solidFill>
            <a:schemeClr val="bg2"/>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5C559B33-A57A-95B0-F139-B1D752ED1B6E}"/>
              </a:ext>
            </a:extLst>
          </p:cNvPr>
          <p:cNvSpPr/>
          <p:nvPr/>
        </p:nvSpPr>
        <p:spPr bwMode="auto">
          <a:xfrm>
            <a:off x="5304155" y="4103801"/>
            <a:ext cx="2562579" cy="86375"/>
          </a:xfrm>
          <a:prstGeom prst="rect">
            <a:avLst/>
          </a:prstGeom>
          <a:solidFill>
            <a:schemeClr val="bg2"/>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6DF89511-14A1-C9F3-56E9-BD1BA5BB1D62}"/>
              </a:ext>
            </a:extLst>
          </p:cNvPr>
          <p:cNvSpPr/>
          <p:nvPr/>
        </p:nvSpPr>
        <p:spPr bwMode="auto">
          <a:xfrm>
            <a:off x="5304155" y="4228084"/>
            <a:ext cx="2552138" cy="86375"/>
          </a:xfrm>
          <a:prstGeom prst="rect">
            <a:avLst/>
          </a:prstGeom>
          <a:solidFill>
            <a:schemeClr val="bg2"/>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CA5F80FA-5EED-D07C-44B7-CCAD1B677769}"/>
              </a:ext>
            </a:extLst>
          </p:cNvPr>
          <p:cNvSpPr/>
          <p:nvPr/>
        </p:nvSpPr>
        <p:spPr bwMode="auto">
          <a:xfrm>
            <a:off x="5304155" y="4352367"/>
            <a:ext cx="2036658" cy="86375"/>
          </a:xfrm>
          <a:prstGeom prst="rect">
            <a:avLst/>
          </a:prstGeom>
          <a:solidFill>
            <a:schemeClr val="bg2"/>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B1A6143F-101F-EEDB-9E05-2DB50A7A8D32}"/>
              </a:ext>
            </a:extLst>
          </p:cNvPr>
          <p:cNvSpPr/>
          <p:nvPr/>
        </p:nvSpPr>
        <p:spPr bwMode="auto">
          <a:xfrm>
            <a:off x="5304155" y="4472840"/>
            <a:ext cx="1872175" cy="86375"/>
          </a:xfrm>
          <a:prstGeom prst="rect">
            <a:avLst/>
          </a:prstGeom>
          <a:solidFill>
            <a:schemeClr val="bg2"/>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7B6DCFEB-6031-9E2E-CC65-E449911E8E90}"/>
              </a:ext>
            </a:extLst>
          </p:cNvPr>
          <p:cNvSpPr/>
          <p:nvPr/>
        </p:nvSpPr>
        <p:spPr bwMode="auto">
          <a:xfrm>
            <a:off x="5304155" y="4600933"/>
            <a:ext cx="677544" cy="86375"/>
          </a:xfrm>
          <a:prstGeom prst="rect">
            <a:avLst/>
          </a:prstGeom>
          <a:solidFill>
            <a:schemeClr val="bg2"/>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5E5C2D76-F410-9EF3-1708-D794E1E6114C}"/>
              </a:ext>
            </a:extLst>
          </p:cNvPr>
          <p:cNvSpPr/>
          <p:nvPr/>
        </p:nvSpPr>
        <p:spPr bwMode="auto">
          <a:xfrm>
            <a:off x="5304155" y="4725224"/>
            <a:ext cx="502920" cy="86375"/>
          </a:xfrm>
          <a:prstGeom prst="rect">
            <a:avLst/>
          </a:prstGeom>
          <a:solidFill>
            <a:schemeClr val="bg2"/>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0" name="Straight Arrow Connector 139">
            <a:extLst>
              <a:ext uri="{FF2B5EF4-FFF2-40B4-BE49-F238E27FC236}">
                <a16:creationId xmlns:a16="http://schemas.microsoft.com/office/drawing/2014/main" id="{E8512B40-CB3F-7818-29A9-8A9BC6A14443}"/>
              </a:ext>
            </a:extLst>
          </p:cNvPr>
          <p:cNvCxnSpPr>
            <a:cxnSpLocks/>
          </p:cNvCxnSpPr>
          <p:nvPr/>
        </p:nvCxnSpPr>
        <p:spPr bwMode="auto">
          <a:xfrm>
            <a:off x="7295234" y="4519497"/>
            <a:ext cx="161925" cy="0"/>
          </a:xfrm>
          <a:prstGeom prst="straightConnector1">
            <a:avLst/>
          </a:prstGeom>
          <a:noFill/>
          <a:ln w="28575" cap="flat" cmpd="sng" algn="ctr">
            <a:solidFill>
              <a:schemeClr val="bg1"/>
            </a:solidFill>
            <a:prstDash val="solid"/>
            <a:round/>
            <a:headEnd type="none" w="med" len="med"/>
            <a:tailEnd type="triangle"/>
          </a:ln>
          <a:effectLst/>
        </p:spPr>
      </p:cxnSp>
      <p:cxnSp>
        <p:nvCxnSpPr>
          <p:cNvPr id="141" name="Straight Arrow Connector 140">
            <a:extLst>
              <a:ext uri="{FF2B5EF4-FFF2-40B4-BE49-F238E27FC236}">
                <a16:creationId xmlns:a16="http://schemas.microsoft.com/office/drawing/2014/main" id="{CC58A1D3-E4D8-34FA-D200-844DE19FEDEC}"/>
              </a:ext>
            </a:extLst>
          </p:cNvPr>
          <p:cNvCxnSpPr>
            <a:cxnSpLocks/>
          </p:cNvCxnSpPr>
          <p:nvPr/>
        </p:nvCxnSpPr>
        <p:spPr bwMode="auto">
          <a:xfrm>
            <a:off x="7457159" y="4389323"/>
            <a:ext cx="161925" cy="0"/>
          </a:xfrm>
          <a:prstGeom prst="straightConnector1">
            <a:avLst/>
          </a:prstGeom>
          <a:noFill/>
          <a:ln w="28575" cap="flat" cmpd="sng" algn="ctr">
            <a:solidFill>
              <a:schemeClr val="bg1"/>
            </a:solidFill>
            <a:prstDash val="solid"/>
            <a:round/>
            <a:headEnd type="none" w="med" len="med"/>
            <a:tailEnd type="triangle"/>
          </a:ln>
          <a:effectLst/>
        </p:spPr>
      </p:cxnSp>
      <p:cxnSp>
        <p:nvCxnSpPr>
          <p:cNvPr id="142" name="Straight Arrow Connector 141">
            <a:extLst>
              <a:ext uri="{FF2B5EF4-FFF2-40B4-BE49-F238E27FC236}">
                <a16:creationId xmlns:a16="http://schemas.microsoft.com/office/drawing/2014/main" id="{E521216D-0A6E-2F8B-E4DA-BE470EFC8872}"/>
              </a:ext>
            </a:extLst>
          </p:cNvPr>
          <p:cNvCxnSpPr>
            <a:cxnSpLocks/>
          </p:cNvCxnSpPr>
          <p:nvPr/>
        </p:nvCxnSpPr>
        <p:spPr bwMode="auto">
          <a:xfrm>
            <a:off x="7982937" y="4271974"/>
            <a:ext cx="161925" cy="0"/>
          </a:xfrm>
          <a:prstGeom prst="straightConnector1">
            <a:avLst/>
          </a:prstGeom>
          <a:noFill/>
          <a:ln w="28575" cap="flat" cmpd="sng" algn="ctr">
            <a:solidFill>
              <a:schemeClr val="bg1"/>
            </a:solidFill>
            <a:prstDash val="solid"/>
            <a:round/>
            <a:headEnd type="none" w="med" len="med"/>
            <a:tailEnd type="triangle"/>
          </a:ln>
          <a:effectLst/>
        </p:spPr>
      </p:cxnSp>
      <p:cxnSp>
        <p:nvCxnSpPr>
          <p:cNvPr id="143" name="Straight Arrow Connector 142">
            <a:extLst>
              <a:ext uri="{FF2B5EF4-FFF2-40B4-BE49-F238E27FC236}">
                <a16:creationId xmlns:a16="http://schemas.microsoft.com/office/drawing/2014/main" id="{3FD2D350-D68A-5092-6D00-5997103B36D6}"/>
              </a:ext>
            </a:extLst>
          </p:cNvPr>
          <p:cNvCxnSpPr>
            <a:cxnSpLocks/>
          </p:cNvCxnSpPr>
          <p:nvPr/>
        </p:nvCxnSpPr>
        <p:spPr bwMode="auto">
          <a:xfrm>
            <a:off x="8012197" y="4130826"/>
            <a:ext cx="161925" cy="0"/>
          </a:xfrm>
          <a:prstGeom prst="straightConnector1">
            <a:avLst/>
          </a:prstGeom>
          <a:noFill/>
          <a:ln w="28575" cap="flat" cmpd="sng" algn="ctr">
            <a:solidFill>
              <a:schemeClr val="bg1"/>
            </a:solidFill>
            <a:prstDash val="solid"/>
            <a:round/>
            <a:headEnd type="none" w="med" len="med"/>
            <a:tailEnd type="triangle"/>
          </a:ln>
          <a:effectLst/>
        </p:spPr>
      </p:cxnSp>
      <p:cxnSp>
        <p:nvCxnSpPr>
          <p:cNvPr id="144" name="Straight Arrow Connector 143">
            <a:extLst>
              <a:ext uri="{FF2B5EF4-FFF2-40B4-BE49-F238E27FC236}">
                <a16:creationId xmlns:a16="http://schemas.microsoft.com/office/drawing/2014/main" id="{4374CBAF-7823-AAC1-7C16-B823697FF091}"/>
              </a:ext>
            </a:extLst>
          </p:cNvPr>
          <p:cNvCxnSpPr>
            <a:cxnSpLocks/>
          </p:cNvCxnSpPr>
          <p:nvPr/>
        </p:nvCxnSpPr>
        <p:spPr bwMode="auto">
          <a:xfrm>
            <a:off x="8478922" y="4019704"/>
            <a:ext cx="161925" cy="0"/>
          </a:xfrm>
          <a:prstGeom prst="straightConnector1">
            <a:avLst/>
          </a:prstGeom>
          <a:noFill/>
          <a:ln w="28575" cap="flat" cmpd="sng" algn="ctr">
            <a:solidFill>
              <a:schemeClr val="bg1"/>
            </a:solidFill>
            <a:prstDash val="solid"/>
            <a:round/>
            <a:headEnd type="none" w="med" len="med"/>
            <a:tailEnd type="triangle"/>
          </a:ln>
          <a:effectLst/>
        </p:spPr>
      </p:cxnSp>
      <p:cxnSp>
        <p:nvCxnSpPr>
          <p:cNvPr id="145" name="Straight Arrow Connector 144">
            <a:extLst>
              <a:ext uri="{FF2B5EF4-FFF2-40B4-BE49-F238E27FC236}">
                <a16:creationId xmlns:a16="http://schemas.microsoft.com/office/drawing/2014/main" id="{84A8ECB2-0D07-FD6C-62BD-AD2F6177D44B}"/>
              </a:ext>
            </a:extLst>
          </p:cNvPr>
          <p:cNvCxnSpPr>
            <a:cxnSpLocks/>
          </p:cNvCxnSpPr>
          <p:nvPr/>
        </p:nvCxnSpPr>
        <p:spPr bwMode="auto">
          <a:xfrm>
            <a:off x="8164597" y="4283226"/>
            <a:ext cx="161925" cy="0"/>
          </a:xfrm>
          <a:prstGeom prst="straightConnector1">
            <a:avLst/>
          </a:prstGeom>
          <a:noFill/>
          <a:ln w="28575" cap="flat" cmpd="sng" algn="ctr">
            <a:solidFill>
              <a:schemeClr val="bg1"/>
            </a:solidFill>
            <a:prstDash val="solid"/>
            <a:round/>
            <a:headEnd type="none" w="med" len="med"/>
            <a:tailEnd type="triangle"/>
          </a:ln>
          <a:effectLst/>
        </p:spPr>
      </p:cxnSp>
      <p:cxnSp>
        <p:nvCxnSpPr>
          <p:cNvPr id="146" name="Straight Arrow Connector 145">
            <a:extLst>
              <a:ext uri="{FF2B5EF4-FFF2-40B4-BE49-F238E27FC236}">
                <a16:creationId xmlns:a16="http://schemas.microsoft.com/office/drawing/2014/main" id="{2B1E550F-E164-52FD-AF6F-E077DF6E6F9F}"/>
              </a:ext>
            </a:extLst>
          </p:cNvPr>
          <p:cNvCxnSpPr>
            <a:cxnSpLocks/>
          </p:cNvCxnSpPr>
          <p:nvPr/>
        </p:nvCxnSpPr>
        <p:spPr bwMode="auto">
          <a:xfrm>
            <a:off x="8932175" y="3887828"/>
            <a:ext cx="161925" cy="0"/>
          </a:xfrm>
          <a:prstGeom prst="straightConnector1">
            <a:avLst/>
          </a:prstGeom>
          <a:noFill/>
          <a:ln w="9525" cap="flat" cmpd="sng" algn="ctr">
            <a:solidFill>
              <a:schemeClr val="bg1"/>
            </a:solidFill>
            <a:prstDash val="solid"/>
            <a:round/>
            <a:headEnd type="none" w="med" len="med"/>
            <a:tailEnd type="triangle"/>
          </a:ln>
          <a:effectLst/>
        </p:spPr>
      </p:cxnSp>
      <p:cxnSp>
        <p:nvCxnSpPr>
          <p:cNvPr id="147" name="Straight Arrow Connector 146">
            <a:extLst>
              <a:ext uri="{FF2B5EF4-FFF2-40B4-BE49-F238E27FC236}">
                <a16:creationId xmlns:a16="http://schemas.microsoft.com/office/drawing/2014/main" id="{25BE2B2B-E7C9-EAF2-55A8-91CA70F507E5}"/>
              </a:ext>
            </a:extLst>
          </p:cNvPr>
          <p:cNvCxnSpPr>
            <a:cxnSpLocks/>
          </p:cNvCxnSpPr>
          <p:nvPr/>
        </p:nvCxnSpPr>
        <p:spPr bwMode="auto">
          <a:xfrm>
            <a:off x="10124153" y="3518961"/>
            <a:ext cx="161925" cy="0"/>
          </a:xfrm>
          <a:prstGeom prst="straightConnector1">
            <a:avLst/>
          </a:prstGeom>
          <a:noFill/>
          <a:ln w="9525" cap="flat" cmpd="sng" algn="ctr">
            <a:solidFill>
              <a:schemeClr val="bg1"/>
            </a:solidFill>
            <a:prstDash val="solid"/>
            <a:round/>
            <a:headEnd type="none" w="med" len="med"/>
            <a:tailEnd type="triangle"/>
          </a:ln>
          <a:effectLst/>
        </p:spPr>
      </p:cxnSp>
      <p:cxnSp>
        <p:nvCxnSpPr>
          <p:cNvPr id="148" name="Straight Arrow Connector 147">
            <a:extLst>
              <a:ext uri="{FF2B5EF4-FFF2-40B4-BE49-F238E27FC236}">
                <a16:creationId xmlns:a16="http://schemas.microsoft.com/office/drawing/2014/main" id="{D8A07F41-A208-9E23-3EC7-27C18124B509}"/>
              </a:ext>
            </a:extLst>
          </p:cNvPr>
          <p:cNvCxnSpPr>
            <a:cxnSpLocks/>
          </p:cNvCxnSpPr>
          <p:nvPr/>
        </p:nvCxnSpPr>
        <p:spPr bwMode="auto">
          <a:xfrm>
            <a:off x="10863268" y="3387363"/>
            <a:ext cx="161925" cy="0"/>
          </a:xfrm>
          <a:prstGeom prst="straightConnector1">
            <a:avLst/>
          </a:prstGeom>
          <a:noFill/>
          <a:ln w="28575" cap="flat" cmpd="sng" algn="ctr">
            <a:solidFill>
              <a:schemeClr val="bg1"/>
            </a:solidFill>
            <a:prstDash val="solid"/>
            <a:round/>
            <a:headEnd type="none" w="med" len="med"/>
            <a:tailEnd type="triangle"/>
          </a:ln>
          <a:effectLst/>
        </p:spPr>
      </p:cxnSp>
      <p:cxnSp>
        <p:nvCxnSpPr>
          <p:cNvPr id="149" name="Straight Arrow Connector 148">
            <a:extLst>
              <a:ext uri="{FF2B5EF4-FFF2-40B4-BE49-F238E27FC236}">
                <a16:creationId xmlns:a16="http://schemas.microsoft.com/office/drawing/2014/main" id="{DE365630-2750-EFFC-10AF-139F0502E557}"/>
              </a:ext>
            </a:extLst>
          </p:cNvPr>
          <p:cNvCxnSpPr>
            <a:cxnSpLocks/>
          </p:cNvCxnSpPr>
          <p:nvPr/>
        </p:nvCxnSpPr>
        <p:spPr bwMode="auto">
          <a:xfrm>
            <a:off x="9041870" y="2902427"/>
            <a:ext cx="161925" cy="0"/>
          </a:xfrm>
          <a:prstGeom prst="straightConnector1">
            <a:avLst/>
          </a:prstGeom>
          <a:noFill/>
          <a:ln w="28575" cap="flat" cmpd="sng" algn="ctr">
            <a:solidFill>
              <a:schemeClr val="bg1"/>
            </a:solidFill>
            <a:prstDash val="solid"/>
            <a:round/>
            <a:headEnd type="none" w="med" len="med"/>
            <a:tailEnd type="triangle"/>
          </a:ln>
          <a:effectLst/>
        </p:spPr>
      </p:cxnSp>
      <p:cxnSp>
        <p:nvCxnSpPr>
          <p:cNvPr id="150" name="Straight Arrow Connector 149">
            <a:extLst>
              <a:ext uri="{FF2B5EF4-FFF2-40B4-BE49-F238E27FC236}">
                <a16:creationId xmlns:a16="http://schemas.microsoft.com/office/drawing/2014/main" id="{B417EAA4-430A-8C80-479E-3C308A64F5BC}"/>
              </a:ext>
            </a:extLst>
          </p:cNvPr>
          <p:cNvCxnSpPr>
            <a:cxnSpLocks/>
          </p:cNvCxnSpPr>
          <p:nvPr/>
        </p:nvCxnSpPr>
        <p:spPr bwMode="auto">
          <a:xfrm>
            <a:off x="9077325" y="2768931"/>
            <a:ext cx="161925" cy="0"/>
          </a:xfrm>
          <a:prstGeom prst="straightConnector1">
            <a:avLst/>
          </a:prstGeom>
          <a:noFill/>
          <a:ln w="28575" cap="flat" cmpd="sng" algn="ctr">
            <a:solidFill>
              <a:schemeClr val="bg1"/>
            </a:solidFill>
            <a:prstDash val="solid"/>
            <a:round/>
            <a:headEnd type="none" w="med" len="med"/>
            <a:tailEnd type="triangle"/>
          </a:ln>
          <a:effectLst/>
        </p:spPr>
      </p:cxnSp>
      <p:cxnSp>
        <p:nvCxnSpPr>
          <p:cNvPr id="151" name="Straight Arrow Connector 150">
            <a:extLst>
              <a:ext uri="{FF2B5EF4-FFF2-40B4-BE49-F238E27FC236}">
                <a16:creationId xmlns:a16="http://schemas.microsoft.com/office/drawing/2014/main" id="{35369103-4DDE-0221-E771-308AC3D1E894}"/>
              </a:ext>
            </a:extLst>
          </p:cNvPr>
          <p:cNvCxnSpPr>
            <a:cxnSpLocks/>
          </p:cNvCxnSpPr>
          <p:nvPr/>
        </p:nvCxnSpPr>
        <p:spPr bwMode="auto">
          <a:xfrm>
            <a:off x="10665387" y="2026160"/>
            <a:ext cx="161925" cy="0"/>
          </a:xfrm>
          <a:prstGeom prst="straightConnector1">
            <a:avLst/>
          </a:prstGeom>
          <a:noFill/>
          <a:ln w="28575" cap="flat" cmpd="sng" algn="ctr">
            <a:solidFill>
              <a:schemeClr val="bg1"/>
            </a:solidFill>
            <a:prstDash val="solid"/>
            <a:round/>
            <a:headEnd type="none" w="med" len="med"/>
            <a:tailEnd type="triangle"/>
          </a:ln>
          <a:effectLst/>
        </p:spPr>
      </p:cxnSp>
      <p:grpSp>
        <p:nvGrpSpPr>
          <p:cNvPr id="152" name="Group 151">
            <a:extLst>
              <a:ext uri="{FF2B5EF4-FFF2-40B4-BE49-F238E27FC236}">
                <a16:creationId xmlns:a16="http://schemas.microsoft.com/office/drawing/2014/main" id="{D70CD39D-F9E9-D7FE-E0C9-43222815678F}"/>
              </a:ext>
            </a:extLst>
          </p:cNvPr>
          <p:cNvGrpSpPr/>
          <p:nvPr/>
        </p:nvGrpSpPr>
        <p:grpSpPr>
          <a:xfrm>
            <a:off x="5311422" y="4860269"/>
            <a:ext cx="6321865" cy="52655"/>
            <a:chOff x="5321495" y="3971768"/>
            <a:chExt cx="6321865" cy="792817"/>
          </a:xfrm>
        </p:grpSpPr>
        <p:cxnSp>
          <p:nvCxnSpPr>
            <p:cNvPr id="153" name="Straight Connector 152">
              <a:extLst>
                <a:ext uri="{FF2B5EF4-FFF2-40B4-BE49-F238E27FC236}">
                  <a16:creationId xmlns:a16="http://schemas.microsoft.com/office/drawing/2014/main" id="{AD4C4E4C-1AFB-FB97-ED8A-3E52571C4E78}"/>
                </a:ext>
              </a:extLst>
            </p:cNvPr>
            <p:cNvCxnSpPr>
              <a:cxnSpLocks/>
            </p:cNvCxnSpPr>
            <p:nvPr/>
          </p:nvCxnSpPr>
          <p:spPr bwMode="auto">
            <a:xfrm>
              <a:off x="5321495" y="3971768"/>
              <a:ext cx="0" cy="792817"/>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8E1879D5-3B82-CBD0-D6E5-6AE9CE8A871E}"/>
                </a:ext>
              </a:extLst>
            </p:cNvPr>
            <p:cNvCxnSpPr>
              <a:cxnSpLocks/>
            </p:cNvCxnSpPr>
            <p:nvPr/>
          </p:nvCxnSpPr>
          <p:spPr bwMode="auto">
            <a:xfrm>
              <a:off x="5946648" y="3971768"/>
              <a:ext cx="0" cy="792817"/>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28C53D85-661C-B69B-9841-1AA8669CA59C}"/>
                </a:ext>
              </a:extLst>
            </p:cNvPr>
            <p:cNvCxnSpPr>
              <a:cxnSpLocks/>
            </p:cNvCxnSpPr>
            <p:nvPr/>
          </p:nvCxnSpPr>
          <p:spPr bwMode="auto">
            <a:xfrm>
              <a:off x="6579616" y="3971768"/>
              <a:ext cx="0" cy="792817"/>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8AE5BB03-2DA5-3D7C-2CA4-B32364FAE70A}"/>
                </a:ext>
              </a:extLst>
            </p:cNvPr>
            <p:cNvCxnSpPr>
              <a:cxnSpLocks/>
            </p:cNvCxnSpPr>
            <p:nvPr/>
          </p:nvCxnSpPr>
          <p:spPr bwMode="auto">
            <a:xfrm>
              <a:off x="7212584" y="3971768"/>
              <a:ext cx="0" cy="792817"/>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5FF47BF3-E72E-4588-5BA7-FFB513F26DFB}"/>
                </a:ext>
              </a:extLst>
            </p:cNvPr>
            <p:cNvCxnSpPr>
              <a:cxnSpLocks/>
            </p:cNvCxnSpPr>
            <p:nvPr/>
          </p:nvCxnSpPr>
          <p:spPr bwMode="auto">
            <a:xfrm>
              <a:off x="7845552" y="3971768"/>
              <a:ext cx="0" cy="792817"/>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466FA4E6-C106-D516-FD72-4CB62579D647}"/>
                </a:ext>
              </a:extLst>
            </p:cNvPr>
            <p:cNvCxnSpPr>
              <a:cxnSpLocks/>
            </p:cNvCxnSpPr>
            <p:nvPr/>
          </p:nvCxnSpPr>
          <p:spPr bwMode="auto">
            <a:xfrm>
              <a:off x="8478520" y="3971768"/>
              <a:ext cx="0" cy="792817"/>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39133795-0873-E8F6-6204-5DD409F0A487}"/>
                </a:ext>
              </a:extLst>
            </p:cNvPr>
            <p:cNvCxnSpPr>
              <a:cxnSpLocks/>
            </p:cNvCxnSpPr>
            <p:nvPr/>
          </p:nvCxnSpPr>
          <p:spPr bwMode="auto">
            <a:xfrm>
              <a:off x="9111488" y="3971768"/>
              <a:ext cx="0" cy="792817"/>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9E296386-D30F-79FA-C02F-E18319DAA10A}"/>
                </a:ext>
              </a:extLst>
            </p:cNvPr>
            <p:cNvCxnSpPr>
              <a:cxnSpLocks/>
            </p:cNvCxnSpPr>
            <p:nvPr/>
          </p:nvCxnSpPr>
          <p:spPr bwMode="auto">
            <a:xfrm>
              <a:off x="9744456" y="3971768"/>
              <a:ext cx="0" cy="792817"/>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18A7ABA9-BB72-EEB6-339D-835E073F5789}"/>
                </a:ext>
              </a:extLst>
            </p:cNvPr>
            <p:cNvCxnSpPr>
              <a:cxnSpLocks/>
            </p:cNvCxnSpPr>
            <p:nvPr/>
          </p:nvCxnSpPr>
          <p:spPr bwMode="auto">
            <a:xfrm>
              <a:off x="10377424" y="3971768"/>
              <a:ext cx="0" cy="792817"/>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B073ED9A-A806-E4F7-EB41-BBA4FD1DCCAD}"/>
                </a:ext>
              </a:extLst>
            </p:cNvPr>
            <p:cNvCxnSpPr>
              <a:cxnSpLocks/>
            </p:cNvCxnSpPr>
            <p:nvPr/>
          </p:nvCxnSpPr>
          <p:spPr bwMode="auto">
            <a:xfrm>
              <a:off x="11010392" y="3971768"/>
              <a:ext cx="0" cy="792817"/>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59C0618E-45B4-BCD2-CBE4-6256A2B84F9E}"/>
                </a:ext>
              </a:extLst>
            </p:cNvPr>
            <p:cNvCxnSpPr>
              <a:cxnSpLocks/>
            </p:cNvCxnSpPr>
            <p:nvPr/>
          </p:nvCxnSpPr>
          <p:spPr bwMode="auto">
            <a:xfrm>
              <a:off x="11643360" y="3971768"/>
              <a:ext cx="0" cy="792817"/>
            </a:xfrm>
            <a:prstGeom prst="line">
              <a:avLst/>
            </a:prstGeom>
            <a:noFill/>
            <a:ln w="28575" cap="flat" cmpd="sng" algn="ctr">
              <a:solidFill>
                <a:schemeClr val="bg1"/>
              </a:solidFill>
              <a:prstDash val="solid"/>
              <a:round/>
              <a:headEnd type="none" w="med" len="med"/>
              <a:tailEnd type="none" w="med" len="med"/>
            </a:ln>
            <a:effectLst/>
          </p:spPr>
        </p:cxnSp>
      </p:grpSp>
      <p:sp>
        <p:nvSpPr>
          <p:cNvPr id="164" name="TextBox 163">
            <a:extLst>
              <a:ext uri="{FF2B5EF4-FFF2-40B4-BE49-F238E27FC236}">
                <a16:creationId xmlns:a16="http://schemas.microsoft.com/office/drawing/2014/main" id="{E184E5B6-9D0B-46CD-306F-F2C12FD0D586}"/>
              </a:ext>
            </a:extLst>
          </p:cNvPr>
          <p:cNvSpPr txBox="1"/>
          <p:nvPr/>
        </p:nvSpPr>
        <p:spPr bwMode="auto">
          <a:xfrm>
            <a:off x="5295120" y="1087124"/>
            <a:ext cx="63603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DoR in Confirmed Responders</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    (N = 25)</a:t>
            </a:r>
            <a:endParaRPr lang="en-IN" dirty="0">
              <a:solidFill>
                <a:schemeClr val="bg1"/>
              </a:solidFill>
              <a:latin typeface="Calibri" panose="020F0502020204030204" pitchFamily="34" charset="0"/>
            </a:endParaRPr>
          </a:p>
        </p:txBody>
      </p:sp>
      <p:sp>
        <p:nvSpPr>
          <p:cNvPr id="165" name="TextBox 164">
            <a:extLst>
              <a:ext uri="{FF2B5EF4-FFF2-40B4-BE49-F238E27FC236}">
                <a16:creationId xmlns:a16="http://schemas.microsoft.com/office/drawing/2014/main" id="{C0A085C9-1E10-A131-69A9-497217CE89F5}"/>
              </a:ext>
            </a:extLst>
          </p:cNvPr>
          <p:cNvSpPr txBox="1"/>
          <p:nvPr/>
        </p:nvSpPr>
        <p:spPr bwMode="auto">
          <a:xfrm>
            <a:off x="9313737" y="4575572"/>
            <a:ext cx="26506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 = step dosing with 1-mg run-in dose.</a:t>
            </a:r>
            <a:endParaRPr lang="en-IN" sz="1200" b="0" dirty="0">
              <a:solidFill>
                <a:schemeClr val="bg1"/>
              </a:solidFill>
              <a:latin typeface="Calibri" panose="020F0502020204030204" pitchFamily="34" charset="0"/>
            </a:endParaRPr>
          </a:p>
        </p:txBody>
      </p:sp>
      <p:sp>
        <p:nvSpPr>
          <p:cNvPr id="166" name="TextBox 165">
            <a:extLst>
              <a:ext uri="{FF2B5EF4-FFF2-40B4-BE49-F238E27FC236}">
                <a16:creationId xmlns:a16="http://schemas.microsoft.com/office/drawing/2014/main" id="{13DAEFBE-FA94-1859-9187-4A1AFF237B73}"/>
              </a:ext>
            </a:extLst>
          </p:cNvPr>
          <p:cNvSpPr txBox="1"/>
          <p:nvPr/>
        </p:nvSpPr>
        <p:spPr bwMode="auto">
          <a:xfrm>
            <a:off x="5313680" y="5096191"/>
            <a:ext cx="63196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Wk</a:t>
            </a:r>
          </a:p>
        </p:txBody>
      </p:sp>
      <p:grpSp>
        <p:nvGrpSpPr>
          <p:cNvPr id="167" name="Group 166">
            <a:extLst>
              <a:ext uri="{FF2B5EF4-FFF2-40B4-BE49-F238E27FC236}">
                <a16:creationId xmlns:a16="http://schemas.microsoft.com/office/drawing/2014/main" id="{9D48F6C5-9294-F324-BB99-D3B1A9932F9A}"/>
              </a:ext>
            </a:extLst>
          </p:cNvPr>
          <p:cNvGrpSpPr/>
          <p:nvPr/>
        </p:nvGrpSpPr>
        <p:grpSpPr>
          <a:xfrm>
            <a:off x="10929601" y="1868736"/>
            <a:ext cx="1187411" cy="1754326"/>
            <a:chOff x="11125200" y="1666207"/>
            <a:chExt cx="1187411" cy="1754326"/>
          </a:xfrm>
        </p:grpSpPr>
        <p:sp>
          <p:nvSpPr>
            <p:cNvPr id="168" name="TextBox 167">
              <a:extLst>
                <a:ext uri="{FF2B5EF4-FFF2-40B4-BE49-F238E27FC236}">
                  <a16:creationId xmlns:a16="http://schemas.microsoft.com/office/drawing/2014/main" id="{E02A0DEF-291C-0CD5-8D88-448A69C3512C}"/>
                </a:ext>
              </a:extLst>
            </p:cNvPr>
            <p:cNvSpPr txBox="1"/>
            <p:nvPr/>
          </p:nvSpPr>
          <p:spPr bwMode="auto">
            <a:xfrm>
              <a:off x="11204615" y="1666207"/>
              <a:ext cx="110799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200" dirty="0">
                  <a:solidFill>
                    <a:schemeClr val="bg1"/>
                  </a:solidFill>
                  <a:latin typeface="Calibri" panose="020F0502020204030204" pitchFamily="34" charset="0"/>
                </a:rPr>
                <a:t>Cohort</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0.3 mg (n=1)</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1 mg (n=1)</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3 mg (n=4)</a:t>
              </a:r>
              <a:r>
                <a:rPr lang="en-US" sz="1200" b="0" baseline="30000" dirty="0">
                  <a:solidFill>
                    <a:schemeClr val="bg1"/>
                  </a:solidFill>
                  <a:latin typeface="Calibri" panose="020F0502020204030204" pitchFamily="34" charset="0"/>
                </a:rPr>
                <a:t> †</a:t>
              </a:r>
              <a:endParaRPr lang="en-US" sz="1200" b="0" dirty="0">
                <a:solidFill>
                  <a:schemeClr val="bg1"/>
                </a:solidFill>
                <a:latin typeface="Calibri" panose="020F0502020204030204" pitchFamily="34" charset="0"/>
              </a:endParaRP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10 mg (n=6)</a:t>
              </a:r>
              <a:r>
                <a:rPr lang="en-US" sz="1200" b="0" baseline="30000" dirty="0">
                  <a:solidFill>
                    <a:schemeClr val="bg1"/>
                  </a:solidFill>
                  <a:latin typeface="Calibri" panose="020F0502020204030204" pitchFamily="34" charset="0"/>
                </a:rPr>
                <a:t> †</a:t>
              </a:r>
              <a:endParaRPr lang="en-US" sz="1200" b="0" dirty="0">
                <a:solidFill>
                  <a:schemeClr val="bg1"/>
                </a:solidFill>
                <a:latin typeface="Calibri" panose="020F0502020204030204" pitchFamily="34" charset="0"/>
              </a:endParaRP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30 mg (n=1)</a:t>
              </a:r>
              <a:r>
                <a:rPr lang="en-US" sz="1200" b="0" baseline="30000" dirty="0">
                  <a:solidFill>
                    <a:schemeClr val="bg1"/>
                  </a:solidFill>
                  <a:latin typeface="Calibri" panose="020F0502020204030204" pitchFamily="34" charset="0"/>
                </a:rPr>
                <a:t> †</a:t>
              </a:r>
              <a:endParaRPr lang="en-US" sz="1200" b="0" dirty="0">
                <a:solidFill>
                  <a:schemeClr val="bg1"/>
                </a:solidFill>
                <a:latin typeface="Calibri" panose="020F0502020204030204" pitchFamily="34" charset="0"/>
              </a:endParaRP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100 mg (n=4)</a:t>
              </a:r>
              <a:r>
                <a:rPr lang="en-US" sz="1200" b="0" baseline="30000" dirty="0">
                  <a:solidFill>
                    <a:schemeClr val="bg1"/>
                  </a:solidFill>
                  <a:latin typeface="Calibri" panose="020F0502020204030204" pitchFamily="34" charset="0"/>
                </a:rPr>
                <a:t> †</a:t>
              </a:r>
              <a:endParaRPr lang="en-US" sz="1200" b="0" dirty="0">
                <a:solidFill>
                  <a:schemeClr val="bg1"/>
                </a:solidFill>
                <a:latin typeface="Calibri" panose="020F0502020204030204" pitchFamily="34" charset="0"/>
              </a:endParaRP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100 mg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(expansion)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(n=8)</a:t>
              </a:r>
              <a:r>
                <a:rPr lang="en-US" sz="1200" b="0" baseline="30000" dirty="0">
                  <a:solidFill>
                    <a:schemeClr val="bg1"/>
                  </a:solidFill>
                  <a:latin typeface="Calibri" panose="020F0502020204030204" pitchFamily="34" charset="0"/>
                </a:rPr>
                <a:t> †</a:t>
              </a:r>
            </a:p>
          </p:txBody>
        </p:sp>
        <p:sp>
          <p:nvSpPr>
            <p:cNvPr id="169" name="Rectangle 168">
              <a:extLst>
                <a:ext uri="{FF2B5EF4-FFF2-40B4-BE49-F238E27FC236}">
                  <a16:creationId xmlns:a16="http://schemas.microsoft.com/office/drawing/2014/main" id="{5BE00B83-36B7-3122-272B-EE945B739F18}"/>
                </a:ext>
              </a:extLst>
            </p:cNvPr>
            <p:cNvSpPr/>
            <p:nvPr/>
          </p:nvSpPr>
          <p:spPr bwMode="auto">
            <a:xfrm>
              <a:off x="11125200" y="1879866"/>
              <a:ext cx="130174" cy="13017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Rectangle 169">
              <a:extLst>
                <a:ext uri="{FF2B5EF4-FFF2-40B4-BE49-F238E27FC236}">
                  <a16:creationId xmlns:a16="http://schemas.microsoft.com/office/drawing/2014/main" id="{46132EA1-5171-D01D-B556-5DC3AC050807}"/>
                </a:ext>
              </a:extLst>
            </p:cNvPr>
            <p:cNvSpPr/>
            <p:nvPr/>
          </p:nvSpPr>
          <p:spPr bwMode="auto">
            <a:xfrm>
              <a:off x="11125200" y="2044031"/>
              <a:ext cx="130174" cy="130174"/>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B5365CC6-92D3-CAB1-07E4-AFF1F375E967}"/>
                </a:ext>
              </a:extLst>
            </p:cNvPr>
            <p:cNvSpPr/>
            <p:nvPr/>
          </p:nvSpPr>
          <p:spPr bwMode="auto">
            <a:xfrm>
              <a:off x="11125200" y="2208196"/>
              <a:ext cx="130174" cy="13017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Rectangle 171">
              <a:extLst>
                <a:ext uri="{FF2B5EF4-FFF2-40B4-BE49-F238E27FC236}">
                  <a16:creationId xmlns:a16="http://schemas.microsoft.com/office/drawing/2014/main" id="{65E83025-7CEA-3422-34AD-04B17B654ED6}"/>
                </a:ext>
              </a:extLst>
            </p:cNvPr>
            <p:cNvSpPr/>
            <p:nvPr/>
          </p:nvSpPr>
          <p:spPr bwMode="auto">
            <a:xfrm>
              <a:off x="11125200" y="2372361"/>
              <a:ext cx="130174" cy="130174"/>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Rectangle 172">
              <a:extLst>
                <a:ext uri="{FF2B5EF4-FFF2-40B4-BE49-F238E27FC236}">
                  <a16:creationId xmlns:a16="http://schemas.microsoft.com/office/drawing/2014/main" id="{9F88B1BE-F398-5A56-393D-0D7521748185}"/>
                </a:ext>
              </a:extLst>
            </p:cNvPr>
            <p:cNvSpPr/>
            <p:nvPr/>
          </p:nvSpPr>
          <p:spPr bwMode="auto">
            <a:xfrm>
              <a:off x="11125200" y="2536526"/>
              <a:ext cx="130174" cy="13017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66089CDA-B2F7-9057-7BBB-94BDE16D2DD3}"/>
                </a:ext>
              </a:extLst>
            </p:cNvPr>
            <p:cNvSpPr/>
            <p:nvPr/>
          </p:nvSpPr>
          <p:spPr bwMode="auto">
            <a:xfrm>
              <a:off x="11125200" y="2700691"/>
              <a:ext cx="130174" cy="13017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Rectangle 174">
              <a:extLst>
                <a:ext uri="{FF2B5EF4-FFF2-40B4-BE49-F238E27FC236}">
                  <a16:creationId xmlns:a16="http://schemas.microsoft.com/office/drawing/2014/main" id="{0D77C05B-388E-699F-419A-B6645FE698EE}"/>
                </a:ext>
              </a:extLst>
            </p:cNvPr>
            <p:cNvSpPr/>
            <p:nvPr/>
          </p:nvSpPr>
          <p:spPr bwMode="auto">
            <a:xfrm>
              <a:off x="11125200" y="2864858"/>
              <a:ext cx="130174" cy="130174"/>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6" name="Group 175">
            <a:extLst>
              <a:ext uri="{FF2B5EF4-FFF2-40B4-BE49-F238E27FC236}">
                <a16:creationId xmlns:a16="http://schemas.microsoft.com/office/drawing/2014/main" id="{6B3678C0-7DBF-DB3D-819F-0E16FCD22F21}"/>
              </a:ext>
            </a:extLst>
          </p:cNvPr>
          <p:cNvGrpSpPr/>
          <p:nvPr/>
        </p:nvGrpSpPr>
        <p:grpSpPr>
          <a:xfrm>
            <a:off x="9817099" y="3852718"/>
            <a:ext cx="2017840" cy="757130"/>
            <a:chOff x="9823717" y="3862100"/>
            <a:chExt cx="2017840" cy="757130"/>
          </a:xfrm>
        </p:grpSpPr>
        <p:sp>
          <p:nvSpPr>
            <p:cNvPr id="177" name="TextBox 176">
              <a:extLst>
                <a:ext uri="{FF2B5EF4-FFF2-40B4-BE49-F238E27FC236}">
                  <a16:creationId xmlns:a16="http://schemas.microsoft.com/office/drawing/2014/main" id="{648F1A92-432E-1DBD-AF95-339F6473B350}"/>
                </a:ext>
              </a:extLst>
            </p:cNvPr>
            <p:cNvSpPr txBox="1"/>
            <p:nvPr/>
          </p:nvSpPr>
          <p:spPr bwMode="auto">
            <a:xfrm>
              <a:off x="9904680" y="3862100"/>
              <a:ext cx="1936877"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First response (PR or better)</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Disease progression</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Ongoing treatment</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Death</a:t>
              </a:r>
            </a:p>
          </p:txBody>
        </p:sp>
        <p:sp>
          <p:nvSpPr>
            <p:cNvPr id="178" name="Isosceles Triangle 177">
              <a:extLst>
                <a:ext uri="{FF2B5EF4-FFF2-40B4-BE49-F238E27FC236}">
                  <a16:creationId xmlns:a16="http://schemas.microsoft.com/office/drawing/2014/main" id="{62DB9BEC-7ECB-E83D-672D-6F0CB5F8A461}"/>
                </a:ext>
              </a:extLst>
            </p:cNvPr>
            <p:cNvSpPr/>
            <p:nvPr/>
          </p:nvSpPr>
          <p:spPr bwMode="auto">
            <a:xfrm>
              <a:off x="9842031" y="3919155"/>
              <a:ext cx="128016" cy="12801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B989874F-4949-C5C5-0382-E4B2543C513F}"/>
                </a:ext>
              </a:extLst>
            </p:cNvPr>
            <p:cNvSpPr/>
            <p:nvPr/>
          </p:nvSpPr>
          <p:spPr bwMode="auto">
            <a:xfrm>
              <a:off x="9841380" y="4074732"/>
              <a:ext cx="130174" cy="130174"/>
            </a:xfrm>
            <a:prstGeom prst="rect">
              <a:avLst/>
            </a:prstGeom>
            <a:solidFill>
              <a:schemeClr val="accent6">
                <a:lumMod val="60000"/>
                <a:lumOff val="4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BC37578C-A669-E6CC-9436-28292C59ADD9}"/>
                </a:ext>
              </a:extLst>
            </p:cNvPr>
            <p:cNvSpPr/>
            <p:nvPr/>
          </p:nvSpPr>
          <p:spPr bwMode="auto">
            <a:xfrm>
              <a:off x="9841380" y="4413335"/>
              <a:ext cx="130174" cy="130174"/>
            </a:xfrm>
            <a:prstGeom prst="rect">
              <a:avLst/>
            </a:prstGeom>
            <a:solidFill>
              <a:srgbClr val="FF0000"/>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81" name="Straight Arrow Connector 180">
              <a:extLst>
                <a:ext uri="{FF2B5EF4-FFF2-40B4-BE49-F238E27FC236}">
                  <a16:creationId xmlns:a16="http://schemas.microsoft.com/office/drawing/2014/main" id="{86FEEF25-9507-43D6-B7EB-AAB029131CF3}"/>
                </a:ext>
              </a:extLst>
            </p:cNvPr>
            <p:cNvCxnSpPr/>
            <p:nvPr/>
          </p:nvCxnSpPr>
          <p:spPr bwMode="auto">
            <a:xfrm>
              <a:off x="9823717" y="4320233"/>
              <a:ext cx="161925" cy="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82" name="Group 181">
            <a:extLst>
              <a:ext uri="{FF2B5EF4-FFF2-40B4-BE49-F238E27FC236}">
                <a16:creationId xmlns:a16="http://schemas.microsoft.com/office/drawing/2014/main" id="{8A49B725-771D-0B46-1108-BE014A97ED67}"/>
              </a:ext>
            </a:extLst>
          </p:cNvPr>
          <p:cNvGrpSpPr/>
          <p:nvPr/>
        </p:nvGrpSpPr>
        <p:grpSpPr>
          <a:xfrm>
            <a:off x="5187531" y="4879592"/>
            <a:ext cx="6675146" cy="307777"/>
            <a:chOff x="5187531" y="4669633"/>
            <a:chExt cx="6675146" cy="307777"/>
          </a:xfrm>
        </p:grpSpPr>
        <p:sp>
          <p:nvSpPr>
            <p:cNvPr id="183" name="TextBox 182">
              <a:extLst>
                <a:ext uri="{FF2B5EF4-FFF2-40B4-BE49-F238E27FC236}">
                  <a16:creationId xmlns:a16="http://schemas.microsoft.com/office/drawing/2014/main" id="{21BB74E2-E3C1-D0E6-25F2-7163E1BB2C55}"/>
                </a:ext>
              </a:extLst>
            </p:cNvPr>
            <p:cNvSpPr txBox="1"/>
            <p:nvPr/>
          </p:nvSpPr>
          <p:spPr bwMode="auto">
            <a:xfrm>
              <a:off x="5187531" y="46696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84" name="TextBox 183">
              <a:extLst>
                <a:ext uri="{FF2B5EF4-FFF2-40B4-BE49-F238E27FC236}">
                  <a16:creationId xmlns:a16="http://schemas.microsoft.com/office/drawing/2014/main" id="{1BDEB687-36B4-EE5D-95B8-B9C4FDD79EDF}"/>
                </a:ext>
              </a:extLst>
            </p:cNvPr>
            <p:cNvSpPr txBox="1"/>
            <p:nvPr/>
          </p:nvSpPr>
          <p:spPr bwMode="auto">
            <a:xfrm>
              <a:off x="5774277" y="46696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85" name="TextBox 184">
              <a:extLst>
                <a:ext uri="{FF2B5EF4-FFF2-40B4-BE49-F238E27FC236}">
                  <a16:creationId xmlns:a16="http://schemas.microsoft.com/office/drawing/2014/main" id="{E38419C7-D87B-D822-3572-E053B19C754D}"/>
                </a:ext>
              </a:extLst>
            </p:cNvPr>
            <p:cNvSpPr txBox="1"/>
            <p:nvPr/>
          </p:nvSpPr>
          <p:spPr bwMode="auto">
            <a:xfrm>
              <a:off x="6406708" y="46696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86" name="TextBox 185">
              <a:extLst>
                <a:ext uri="{FF2B5EF4-FFF2-40B4-BE49-F238E27FC236}">
                  <a16:creationId xmlns:a16="http://schemas.microsoft.com/office/drawing/2014/main" id="{9B3DDC60-7705-7BFA-21A6-05E72B6F6651}"/>
                </a:ext>
              </a:extLst>
            </p:cNvPr>
            <p:cNvSpPr txBox="1"/>
            <p:nvPr/>
          </p:nvSpPr>
          <p:spPr bwMode="auto">
            <a:xfrm>
              <a:off x="7039139" y="46696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87" name="TextBox 186">
              <a:extLst>
                <a:ext uri="{FF2B5EF4-FFF2-40B4-BE49-F238E27FC236}">
                  <a16:creationId xmlns:a16="http://schemas.microsoft.com/office/drawing/2014/main" id="{54BEA9FB-ABDC-D22E-0FF2-9963F0EBA654}"/>
                </a:ext>
              </a:extLst>
            </p:cNvPr>
            <p:cNvSpPr txBox="1"/>
            <p:nvPr/>
          </p:nvSpPr>
          <p:spPr bwMode="auto">
            <a:xfrm>
              <a:off x="7671570" y="46696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88" name="TextBox 187">
              <a:extLst>
                <a:ext uri="{FF2B5EF4-FFF2-40B4-BE49-F238E27FC236}">
                  <a16:creationId xmlns:a16="http://schemas.microsoft.com/office/drawing/2014/main" id="{98729239-A2F7-2185-F3C8-B4B8961F8D82}"/>
                </a:ext>
              </a:extLst>
            </p:cNvPr>
            <p:cNvSpPr txBox="1"/>
            <p:nvPr/>
          </p:nvSpPr>
          <p:spPr bwMode="auto">
            <a:xfrm>
              <a:off x="8304001" y="46696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189" name="TextBox 188">
              <a:extLst>
                <a:ext uri="{FF2B5EF4-FFF2-40B4-BE49-F238E27FC236}">
                  <a16:creationId xmlns:a16="http://schemas.microsoft.com/office/drawing/2014/main" id="{B41C5049-F304-CE54-14F8-854C65F3769B}"/>
                </a:ext>
              </a:extLst>
            </p:cNvPr>
            <p:cNvSpPr txBox="1"/>
            <p:nvPr/>
          </p:nvSpPr>
          <p:spPr bwMode="auto">
            <a:xfrm>
              <a:off x="8936432" y="46696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90" name="TextBox 189">
              <a:extLst>
                <a:ext uri="{FF2B5EF4-FFF2-40B4-BE49-F238E27FC236}">
                  <a16:creationId xmlns:a16="http://schemas.microsoft.com/office/drawing/2014/main" id="{19DB63E7-F964-3C5B-6E04-123F3A889A37}"/>
                </a:ext>
              </a:extLst>
            </p:cNvPr>
            <p:cNvSpPr txBox="1"/>
            <p:nvPr/>
          </p:nvSpPr>
          <p:spPr bwMode="auto">
            <a:xfrm>
              <a:off x="9562450" y="46696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70</a:t>
              </a:r>
            </a:p>
          </p:txBody>
        </p:sp>
        <p:sp>
          <p:nvSpPr>
            <p:cNvPr id="191" name="TextBox 190">
              <a:extLst>
                <a:ext uri="{FF2B5EF4-FFF2-40B4-BE49-F238E27FC236}">
                  <a16:creationId xmlns:a16="http://schemas.microsoft.com/office/drawing/2014/main" id="{27CA2E5D-A404-E719-096A-ED04481D90D8}"/>
                </a:ext>
              </a:extLst>
            </p:cNvPr>
            <p:cNvSpPr txBox="1"/>
            <p:nvPr/>
          </p:nvSpPr>
          <p:spPr bwMode="auto">
            <a:xfrm>
              <a:off x="10194881" y="46696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92" name="TextBox 191">
              <a:extLst>
                <a:ext uri="{FF2B5EF4-FFF2-40B4-BE49-F238E27FC236}">
                  <a16:creationId xmlns:a16="http://schemas.microsoft.com/office/drawing/2014/main" id="{E5E1CC35-B8EA-F836-F484-CF95AB50D8FB}"/>
                </a:ext>
              </a:extLst>
            </p:cNvPr>
            <p:cNvSpPr txBox="1"/>
            <p:nvPr/>
          </p:nvSpPr>
          <p:spPr bwMode="auto">
            <a:xfrm>
              <a:off x="10827312" y="46696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90</a:t>
              </a:r>
            </a:p>
          </p:txBody>
        </p:sp>
        <p:sp>
          <p:nvSpPr>
            <p:cNvPr id="193" name="TextBox 192">
              <a:extLst>
                <a:ext uri="{FF2B5EF4-FFF2-40B4-BE49-F238E27FC236}">
                  <a16:creationId xmlns:a16="http://schemas.microsoft.com/office/drawing/2014/main" id="{4A0B804C-7A9F-A881-A98B-123D8DB29351}"/>
                </a:ext>
              </a:extLst>
            </p:cNvPr>
            <p:cNvSpPr txBox="1"/>
            <p:nvPr/>
          </p:nvSpPr>
          <p:spPr bwMode="auto">
            <a:xfrm>
              <a:off x="11403897" y="466963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sp>
        <p:nvSpPr>
          <p:cNvPr id="194" name="Freeform: Shape 193">
            <a:extLst>
              <a:ext uri="{FF2B5EF4-FFF2-40B4-BE49-F238E27FC236}">
                <a16:creationId xmlns:a16="http://schemas.microsoft.com/office/drawing/2014/main" id="{914C55D3-F252-D2C4-E415-BC1BFC189116}"/>
              </a:ext>
            </a:extLst>
          </p:cNvPr>
          <p:cNvSpPr/>
          <p:nvPr/>
        </p:nvSpPr>
        <p:spPr bwMode="auto">
          <a:xfrm>
            <a:off x="5305865" y="1683582"/>
            <a:ext cx="6395720" cy="3164745"/>
          </a:xfrm>
          <a:custGeom>
            <a:avLst/>
            <a:gdLst>
              <a:gd name="connsiteX0" fmla="*/ 0 w 6395720"/>
              <a:gd name="connsiteY0" fmla="*/ 0 h 3068320"/>
              <a:gd name="connsiteX1" fmla="*/ 0 w 6395720"/>
              <a:gd name="connsiteY1" fmla="*/ 3068320 h 3068320"/>
              <a:gd name="connsiteX2" fmla="*/ 6395720 w 6395720"/>
              <a:gd name="connsiteY2" fmla="*/ 3068320 h 3068320"/>
            </a:gdLst>
            <a:ahLst/>
            <a:cxnLst>
              <a:cxn ang="0">
                <a:pos x="connsiteX0" y="connsiteY0"/>
              </a:cxn>
              <a:cxn ang="0">
                <a:pos x="connsiteX1" y="connsiteY1"/>
              </a:cxn>
              <a:cxn ang="0">
                <a:pos x="connsiteX2" y="connsiteY2"/>
              </a:cxn>
            </a:cxnLst>
            <a:rect l="l" t="t" r="r" b="b"/>
            <a:pathLst>
              <a:path w="6395720" h="3068320">
                <a:moveTo>
                  <a:pt x="0" y="0"/>
                </a:moveTo>
                <a:lnTo>
                  <a:pt x="0" y="3068320"/>
                </a:lnTo>
                <a:lnTo>
                  <a:pt x="6395720" y="3068320"/>
                </a:lnTo>
              </a:path>
            </a:pathLst>
          </a:custGeom>
          <a:noFill/>
          <a:ln w="28575">
            <a:solidFill>
              <a:schemeClr val="bg1"/>
            </a:solidFill>
            <a:miter lim="800000"/>
            <a:headEnd/>
            <a:tailEnd/>
          </a:ln>
        </p:spPr>
        <p:txBody>
          <a:bodyPr rtlCol="0" anchor="ctr"/>
          <a:lstStyle/>
          <a:p>
            <a:pPr algn="ctr"/>
            <a:endParaRPr lang="en-US" dirty="0"/>
          </a:p>
        </p:txBody>
      </p:sp>
      <p:sp>
        <p:nvSpPr>
          <p:cNvPr id="195" name="Rectangle 194">
            <a:extLst>
              <a:ext uri="{FF2B5EF4-FFF2-40B4-BE49-F238E27FC236}">
                <a16:creationId xmlns:a16="http://schemas.microsoft.com/office/drawing/2014/main" id="{1A17AD76-6408-BEF6-B1CE-2383E2F430FE}"/>
              </a:ext>
            </a:extLst>
          </p:cNvPr>
          <p:cNvSpPr/>
          <p:nvPr/>
        </p:nvSpPr>
        <p:spPr bwMode="auto">
          <a:xfrm>
            <a:off x="6784816" y="3119290"/>
            <a:ext cx="82296" cy="82296"/>
          </a:xfrm>
          <a:prstGeom prst="rect">
            <a:avLst/>
          </a:prstGeom>
          <a:solidFill>
            <a:srgbClr val="FF0000"/>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Rectangle 195">
            <a:extLst>
              <a:ext uri="{FF2B5EF4-FFF2-40B4-BE49-F238E27FC236}">
                <a16:creationId xmlns:a16="http://schemas.microsoft.com/office/drawing/2014/main" id="{7D200ABF-9497-A69E-BE0D-F14D553C02AD}"/>
              </a:ext>
            </a:extLst>
          </p:cNvPr>
          <p:cNvSpPr/>
          <p:nvPr/>
        </p:nvSpPr>
        <p:spPr bwMode="auto">
          <a:xfrm>
            <a:off x="9532106" y="1866274"/>
            <a:ext cx="82296" cy="82296"/>
          </a:xfrm>
          <a:prstGeom prst="rect">
            <a:avLst/>
          </a:prstGeom>
          <a:solidFill>
            <a:srgbClr val="FF0000"/>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CFB43A88-91AE-4DEE-BC35-2340E7D3A9C3}"/>
              </a:ext>
            </a:extLst>
          </p:cNvPr>
          <p:cNvSpPr/>
          <p:nvPr/>
        </p:nvSpPr>
        <p:spPr bwMode="auto">
          <a:xfrm>
            <a:off x="9835862" y="1744979"/>
            <a:ext cx="82296" cy="82296"/>
          </a:xfrm>
          <a:prstGeom prst="rect">
            <a:avLst/>
          </a:prstGeom>
          <a:solidFill>
            <a:schemeClr val="accent6">
              <a:lumMod val="60000"/>
              <a:lumOff val="4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6A62A640-329A-DE84-B296-D2653A0BCB09}"/>
              </a:ext>
            </a:extLst>
          </p:cNvPr>
          <p:cNvSpPr/>
          <p:nvPr/>
        </p:nvSpPr>
        <p:spPr bwMode="auto">
          <a:xfrm>
            <a:off x="7814126" y="1866274"/>
            <a:ext cx="82296" cy="82296"/>
          </a:xfrm>
          <a:prstGeom prst="rect">
            <a:avLst/>
          </a:prstGeom>
          <a:solidFill>
            <a:schemeClr val="accent6">
              <a:lumMod val="60000"/>
              <a:lumOff val="4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Rectangle 198">
            <a:extLst>
              <a:ext uri="{FF2B5EF4-FFF2-40B4-BE49-F238E27FC236}">
                <a16:creationId xmlns:a16="http://schemas.microsoft.com/office/drawing/2014/main" id="{B9D1EA0C-3885-A6F0-BF79-98E80000664E}"/>
              </a:ext>
            </a:extLst>
          </p:cNvPr>
          <p:cNvSpPr/>
          <p:nvPr/>
        </p:nvSpPr>
        <p:spPr bwMode="auto">
          <a:xfrm>
            <a:off x="9651139" y="2118264"/>
            <a:ext cx="82296" cy="82296"/>
          </a:xfrm>
          <a:prstGeom prst="rect">
            <a:avLst/>
          </a:prstGeom>
          <a:solidFill>
            <a:schemeClr val="accent6">
              <a:lumMod val="60000"/>
              <a:lumOff val="4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Rectangle 199">
            <a:extLst>
              <a:ext uri="{FF2B5EF4-FFF2-40B4-BE49-F238E27FC236}">
                <a16:creationId xmlns:a16="http://schemas.microsoft.com/office/drawing/2014/main" id="{CCAAC2DB-7596-7BC1-8997-42060F4B4552}"/>
              </a:ext>
            </a:extLst>
          </p:cNvPr>
          <p:cNvSpPr/>
          <p:nvPr/>
        </p:nvSpPr>
        <p:spPr bwMode="auto">
          <a:xfrm>
            <a:off x="8765380" y="2246602"/>
            <a:ext cx="82296" cy="82296"/>
          </a:xfrm>
          <a:prstGeom prst="rect">
            <a:avLst/>
          </a:prstGeom>
          <a:solidFill>
            <a:schemeClr val="accent6">
              <a:lumMod val="60000"/>
              <a:lumOff val="4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8862717E-34AE-19E2-37EB-132344325BA9}"/>
              </a:ext>
            </a:extLst>
          </p:cNvPr>
          <p:cNvSpPr/>
          <p:nvPr/>
        </p:nvSpPr>
        <p:spPr bwMode="auto">
          <a:xfrm>
            <a:off x="9824656" y="2488806"/>
            <a:ext cx="82296" cy="82296"/>
          </a:xfrm>
          <a:prstGeom prst="rect">
            <a:avLst/>
          </a:prstGeom>
          <a:solidFill>
            <a:schemeClr val="accent6">
              <a:lumMod val="60000"/>
              <a:lumOff val="4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A2F87415-1B73-CB8D-EE69-59CB317976BF}"/>
              </a:ext>
            </a:extLst>
          </p:cNvPr>
          <p:cNvSpPr/>
          <p:nvPr/>
        </p:nvSpPr>
        <p:spPr bwMode="auto">
          <a:xfrm>
            <a:off x="7299665" y="2363693"/>
            <a:ext cx="82296" cy="82296"/>
          </a:xfrm>
          <a:prstGeom prst="rect">
            <a:avLst/>
          </a:prstGeom>
          <a:solidFill>
            <a:schemeClr val="accent6">
              <a:lumMod val="60000"/>
              <a:lumOff val="4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Rectangle 202">
            <a:extLst>
              <a:ext uri="{FF2B5EF4-FFF2-40B4-BE49-F238E27FC236}">
                <a16:creationId xmlns:a16="http://schemas.microsoft.com/office/drawing/2014/main" id="{0297F1C9-FD83-294B-A4AB-2E53AAF18B55}"/>
              </a:ext>
            </a:extLst>
          </p:cNvPr>
          <p:cNvSpPr/>
          <p:nvPr/>
        </p:nvSpPr>
        <p:spPr bwMode="auto">
          <a:xfrm>
            <a:off x="7533497" y="2987980"/>
            <a:ext cx="82296" cy="82296"/>
          </a:xfrm>
          <a:prstGeom prst="rect">
            <a:avLst/>
          </a:prstGeom>
          <a:solidFill>
            <a:schemeClr val="accent6">
              <a:lumMod val="60000"/>
              <a:lumOff val="4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6D25420E-D3E3-E2B6-760C-1283E62F44B3}"/>
              </a:ext>
            </a:extLst>
          </p:cNvPr>
          <p:cNvSpPr/>
          <p:nvPr/>
        </p:nvSpPr>
        <p:spPr bwMode="auto">
          <a:xfrm>
            <a:off x="6537661" y="3114989"/>
            <a:ext cx="82296" cy="82296"/>
          </a:xfrm>
          <a:prstGeom prst="rect">
            <a:avLst/>
          </a:prstGeom>
          <a:solidFill>
            <a:schemeClr val="accent6">
              <a:lumMod val="60000"/>
              <a:lumOff val="4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Rectangle 204">
            <a:extLst>
              <a:ext uri="{FF2B5EF4-FFF2-40B4-BE49-F238E27FC236}">
                <a16:creationId xmlns:a16="http://schemas.microsoft.com/office/drawing/2014/main" id="{733B537D-AFA0-1419-B473-3EB264B85591}"/>
              </a:ext>
            </a:extLst>
          </p:cNvPr>
          <p:cNvSpPr/>
          <p:nvPr/>
        </p:nvSpPr>
        <p:spPr bwMode="auto">
          <a:xfrm>
            <a:off x="6769061" y="3238021"/>
            <a:ext cx="82296" cy="82296"/>
          </a:xfrm>
          <a:prstGeom prst="rect">
            <a:avLst/>
          </a:prstGeom>
          <a:solidFill>
            <a:schemeClr val="accent6">
              <a:lumMod val="60000"/>
              <a:lumOff val="4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B5D95211-4B6B-4470-1DCB-EF861CF8917C}"/>
              </a:ext>
            </a:extLst>
          </p:cNvPr>
          <p:cNvSpPr/>
          <p:nvPr/>
        </p:nvSpPr>
        <p:spPr bwMode="auto">
          <a:xfrm>
            <a:off x="9308174" y="3606669"/>
            <a:ext cx="82296" cy="82296"/>
          </a:xfrm>
          <a:prstGeom prst="rect">
            <a:avLst/>
          </a:prstGeom>
          <a:solidFill>
            <a:schemeClr val="accent6">
              <a:lumMod val="60000"/>
              <a:lumOff val="4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570AC144-6EE2-E9FC-0C9E-79490F781768}"/>
              </a:ext>
            </a:extLst>
          </p:cNvPr>
          <p:cNvSpPr/>
          <p:nvPr/>
        </p:nvSpPr>
        <p:spPr bwMode="auto">
          <a:xfrm>
            <a:off x="7293317" y="3729206"/>
            <a:ext cx="82296" cy="82296"/>
          </a:xfrm>
          <a:prstGeom prst="rect">
            <a:avLst/>
          </a:prstGeom>
          <a:solidFill>
            <a:schemeClr val="accent6">
              <a:lumMod val="60000"/>
              <a:lumOff val="4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2C77D972-F6EC-625F-2FDF-DB111ECF9D9B}"/>
              </a:ext>
            </a:extLst>
          </p:cNvPr>
          <p:cNvSpPr/>
          <p:nvPr/>
        </p:nvSpPr>
        <p:spPr bwMode="auto">
          <a:xfrm>
            <a:off x="7296540" y="3856119"/>
            <a:ext cx="82296" cy="82296"/>
          </a:xfrm>
          <a:prstGeom prst="rect">
            <a:avLst/>
          </a:prstGeom>
          <a:solidFill>
            <a:schemeClr val="accent6">
              <a:lumMod val="60000"/>
              <a:lumOff val="4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Isosceles Triangle 22">
            <a:extLst>
              <a:ext uri="{FF2B5EF4-FFF2-40B4-BE49-F238E27FC236}">
                <a16:creationId xmlns:a16="http://schemas.microsoft.com/office/drawing/2014/main" id="{D5029B05-B81C-E515-B3CC-FE031FD2F20C}"/>
              </a:ext>
            </a:extLst>
          </p:cNvPr>
          <p:cNvSpPr/>
          <p:nvPr/>
        </p:nvSpPr>
        <p:spPr bwMode="auto">
          <a:xfrm>
            <a:off x="5781592" y="1738654"/>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Isosceles Triangle 22">
            <a:extLst>
              <a:ext uri="{FF2B5EF4-FFF2-40B4-BE49-F238E27FC236}">
                <a16:creationId xmlns:a16="http://schemas.microsoft.com/office/drawing/2014/main" id="{1607F5FA-C480-C386-8F77-896C1D523FD4}"/>
              </a:ext>
            </a:extLst>
          </p:cNvPr>
          <p:cNvSpPr/>
          <p:nvPr/>
        </p:nvSpPr>
        <p:spPr bwMode="auto">
          <a:xfrm>
            <a:off x="5787529" y="1866274"/>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Isosceles Triangle 22">
            <a:extLst>
              <a:ext uri="{FF2B5EF4-FFF2-40B4-BE49-F238E27FC236}">
                <a16:creationId xmlns:a16="http://schemas.microsoft.com/office/drawing/2014/main" id="{D6EA52F5-0D1E-7657-9593-2ED83F0189CC}"/>
              </a:ext>
            </a:extLst>
          </p:cNvPr>
          <p:cNvSpPr/>
          <p:nvPr/>
        </p:nvSpPr>
        <p:spPr bwMode="auto">
          <a:xfrm>
            <a:off x="5740444" y="1988822"/>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Isosceles Triangle 22">
            <a:extLst>
              <a:ext uri="{FF2B5EF4-FFF2-40B4-BE49-F238E27FC236}">
                <a16:creationId xmlns:a16="http://schemas.microsoft.com/office/drawing/2014/main" id="{C49568E4-5D94-F3EE-A250-66626AE1E0E4}"/>
              </a:ext>
            </a:extLst>
          </p:cNvPr>
          <p:cNvSpPr/>
          <p:nvPr/>
        </p:nvSpPr>
        <p:spPr bwMode="auto">
          <a:xfrm>
            <a:off x="6273288" y="2115274"/>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Isosceles Triangle 22">
            <a:extLst>
              <a:ext uri="{FF2B5EF4-FFF2-40B4-BE49-F238E27FC236}">
                <a16:creationId xmlns:a16="http://schemas.microsoft.com/office/drawing/2014/main" id="{2D9D735F-A7CE-69AE-62D1-50202C49A88E}"/>
              </a:ext>
            </a:extLst>
          </p:cNvPr>
          <p:cNvSpPr/>
          <p:nvPr/>
        </p:nvSpPr>
        <p:spPr bwMode="auto">
          <a:xfrm>
            <a:off x="5740444" y="2239994"/>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Isosceles Triangle 22">
            <a:extLst>
              <a:ext uri="{FF2B5EF4-FFF2-40B4-BE49-F238E27FC236}">
                <a16:creationId xmlns:a16="http://schemas.microsoft.com/office/drawing/2014/main" id="{436CD6FB-EAEF-8FDD-A60B-B80A25B0E304}"/>
              </a:ext>
            </a:extLst>
          </p:cNvPr>
          <p:cNvSpPr/>
          <p:nvPr/>
        </p:nvSpPr>
        <p:spPr bwMode="auto">
          <a:xfrm>
            <a:off x="5594464" y="2359883"/>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Isosceles Triangle 22">
            <a:extLst>
              <a:ext uri="{FF2B5EF4-FFF2-40B4-BE49-F238E27FC236}">
                <a16:creationId xmlns:a16="http://schemas.microsoft.com/office/drawing/2014/main" id="{DC4F3E36-B4CF-8FF4-DE03-FBCD93770D87}"/>
              </a:ext>
            </a:extLst>
          </p:cNvPr>
          <p:cNvSpPr/>
          <p:nvPr/>
        </p:nvSpPr>
        <p:spPr bwMode="auto">
          <a:xfrm>
            <a:off x="5765927" y="2487215"/>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Isosceles Triangle 22">
            <a:extLst>
              <a:ext uri="{FF2B5EF4-FFF2-40B4-BE49-F238E27FC236}">
                <a16:creationId xmlns:a16="http://schemas.microsoft.com/office/drawing/2014/main" id="{751D2777-CD7C-AA96-D2D2-57F90D3669F1}"/>
              </a:ext>
            </a:extLst>
          </p:cNvPr>
          <p:cNvSpPr/>
          <p:nvPr/>
        </p:nvSpPr>
        <p:spPr bwMode="auto">
          <a:xfrm>
            <a:off x="6352779" y="2734856"/>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Isosceles Triangle 22">
            <a:extLst>
              <a:ext uri="{FF2B5EF4-FFF2-40B4-BE49-F238E27FC236}">
                <a16:creationId xmlns:a16="http://schemas.microsoft.com/office/drawing/2014/main" id="{5C60A3EC-3FA9-6A69-5CC5-863B7F9E0CAD}"/>
              </a:ext>
            </a:extLst>
          </p:cNvPr>
          <p:cNvSpPr/>
          <p:nvPr/>
        </p:nvSpPr>
        <p:spPr bwMode="auto">
          <a:xfrm>
            <a:off x="5740444" y="2858601"/>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Isosceles Triangle 22">
            <a:extLst>
              <a:ext uri="{FF2B5EF4-FFF2-40B4-BE49-F238E27FC236}">
                <a16:creationId xmlns:a16="http://schemas.microsoft.com/office/drawing/2014/main" id="{D313A2E8-CF78-C333-05A9-926010866BBE}"/>
              </a:ext>
            </a:extLst>
          </p:cNvPr>
          <p:cNvSpPr/>
          <p:nvPr/>
        </p:nvSpPr>
        <p:spPr bwMode="auto">
          <a:xfrm>
            <a:off x="5733129" y="2984607"/>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Isosceles Triangle 22">
            <a:extLst>
              <a:ext uri="{FF2B5EF4-FFF2-40B4-BE49-F238E27FC236}">
                <a16:creationId xmlns:a16="http://schemas.microsoft.com/office/drawing/2014/main" id="{2372EFCD-B144-497E-8CE8-64EA4C83265C}"/>
              </a:ext>
            </a:extLst>
          </p:cNvPr>
          <p:cNvSpPr/>
          <p:nvPr/>
        </p:nvSpPr>
        <p:spPr bwMode="auto">
          <a:xfrm>
            <a:off x="5740444" y="3110376"/>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Isosceles Triangle 22">
            <a:extLst>
              <a:ext uri="{FF2B5EF4-FFF2-40B4-BE49-F238E27FC236}">
                <a16:creationId xmlns:a16="http://schemas.microsoft.com/office/drawing/2014/main" id="{42B4789B-DD01-6AA9-1361-0FCB3E1B2AE6}"/>
              </a:ext>
            </a:extLst>
          </p:cNvPr>
          <p:cNvSpPr/>
          <p:nvPr/>
        </p:nvSpPr>
        <p:spPr bwMode="auto">
          <a:xfrm>
            <a:off x="5765927" y="3359940"/>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Isosceles Triangle 22">
            <a:extLst>
              <a:ext uri="{FF2B5EF4-FFF2-40B4-BE49-F238E27FC236}">
                <a16:creationId xmlns:a16="http://schemas.microsoft.com/office/drawing/2014/main" id="{DDCEF52E-DC56-80C4-F04D-6EBA1C06F1FC}"/>
              </a:ext>
            </a:extLst>
          </p:cNvPr>
          <p:cNvSpPr/>
          <p:nvPr/>
        </p:nvSpPr>
        <p:spPr bwMode="auto">
          <a:xfrm>
            <a:off x="5780392" y="3482484"/>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Isosceles Triangle 22">
            <a:extLst>
              <a:ext uri="{FF2B5EF4-FFF2-40B4-BE49-F238E27FC236}">
                <a16:creationId xmlns:a16="http://schemas.microsoft.com/office/drawing/2014/main" id="{BA7F0441-B66F-EFEC-4EC0-FCA27BE7E6F5}"/>
              </a:ext>
            </a:extLst>
          </p:cNvPr>
          <p:cNvSpPr/>
          <p:nvPr/>
        </p:nvSpPr>
        <p:spPr bwMode="auto">
          <a:xfrm>
            <a:off x="5733129" y="3605496"/>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Isosceles Triangle 22">
            <a:extLst>
              <a:ext uri="{FF2B5EF4-FFF2-40B4-BE49-F238E27FC236}">
                <a16:creationId xmlns:a16="http://schemas.microsoft.com/office/drawing/2014/main" id="{A5FA1911-ECCD-E84E-CA04-BAC637C99F46}"/>
              </a:ext>
            </a:extLst>
          </p:cNvPr>
          <p:cNvSpPr/>
          <p:nvPr/>
        </p:nvSpPr>
        <p:spPr bwMode="auto">
          <a:xfrm>
            <a:off x="5779457" y="3730348"/>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Isosceles Triangle 22">
            <a:extLst>
              <a:ext uri="{FF2B5EF4-FFF2-40B4-BE49-F238E27FC236}">
                <a16:creationId xmlns:a16="http://schemas.microsoft.com/office/drawing/2014/main" id="{D744312B-1309-FAAA-CA48-CD0B21E37853}"/>
              </a:ext>
            </a:extLst>
          </p:cNvPr>
          <p:cNvSpPr/>
          <p:nvPr/>
        </p:nvSpPr>
        <p:spPr bwMode="auto">
          <a:xfrm>
            <a:off x="5800163" y="3857425"/>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Isosceles Triangle 22">
            <a:extLst>
              <a:ext uri="{FF2B5EF4-FFF2-40B4-BE49-F238E27FC236}">
                <a16:creationId xmlns:a16="http://schemas.microsoft.com/office/drawing/2014/main" id="{D60454AE-7789-63A2-1475-08EF4475314C}"/>
              </a:ext>
            </a:extLst>
          </p:cNvPr>
          <p:cNvSpPr/>
          <p:nvPr/>
        </p:nvSpPr>
        <p:spPr bwMode="auto">
          <a:xfrm>
            <a:off x="5855171" y="3980217"/>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Isosceles Triangle 22">
            <a:extLst>
              <a:ext uri="{FF2B5EF4-FFF2-40B4-BE49-F238E27FC236}">
                <a16:creationId xmlns:a16="http://schemas.microsoft.com/office/drawing/2014/main" id="{8BAE024C-018F-D063-16E5-0D2FB3A19EA5}"/>
              </a:ext>
            </a:extLst>
          </p:cNvPr>
          <p:cNvSpPr/>
          <p:nvPr/>
        </p:nvSpPr>
        <p:spPr bwMode="auto">
          <a:xfrm>
            <a:off x="5781592" y="4102802"/>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Isosceles Triangle 22">
            <a:extLst>
              <a:ext uri="{FF2B5EF4-FFF2-40B4-BE49-F238E27FC236}">
                <a16:creationId xmlns:a16="http://schemas.microsoft.com/office/drawing/2014/main" id="{C8CDFF1D-EE0E-2C93-5E05-B00A0DDE88D9}"/>
              </a:ext>
            </a:extLst>
          </p:cNvPr>
          <p:cNvSpPr/>
          <p:nvPr/>
        </p:nvSpPr>
        <p:spPr bwMode="auto">
          <a:xfrm>
            <a:off x="5824264" y="4229446"/>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Isosceles Triangle 22">
            <a:extLst>
              <a:ext uri="{FF2B5EF4-FFF2-40B4-BE49-F238E27FC236}">
                <a16:creationId xmlns:a16="http://schemas.microsoft.com/office/drawing/2014/main" id="{C2260088-A3A2-ECA9-63AF-DABC7CF7D267}"/>
              </a:ext>
            </a:extLst>
          </p:cNvPr>
          <p:cNvSpPr/>
          <p:nvPr/>
        </p:nvSpPr>
        <p:spPr bwMode="auto">
          <a:xfrm>
            <a:off x="5720510" y="4348532"/>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Isosceles Triangle 22">
            <a:extLst>
              <a:ext uri="{FF2B5EF4-FFF2-40B4-BE49-F238E27FC236}">
                <a16:creationId xmlns:a16="http://schemas.microsoft.com/office/drawing/2014/main" id="{33D051A1-0A82-345D-4C5B-03AC74681076}"/>
              </a:ext>
            </a:extLst>
          </p:cNvPr>
          <p:cNvSpPr/>
          <p:nvPr/>
        </p:nvSpPr>
        <p:spPr bwMode="auto">
          <a:xfrm>
            <a:off x="5828677" y="4472676"/>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Isosceles Triangle 22">
            <a:extLst>
              <a:ext uri="{FF2B5EF4-FFF2-40B4-BE49-F238E27FC236}">
                <a16:creationId xmlns:a16="http://schemas.microsoft.com/office/drawing/2014/main" id="{C7E0F28E-2D0D-5E27-4698-72EA138F0E5E}"/>
              </a:ext>
            </a:extLst>
          </p:cNvPr>
          <p:cNvSpPr/>
          <p:nvPr/>
        </p:nvSpPr>
        <p:spPr bwMode="auto">
          <a:xfrm>
            <a:off x="5717867" y="4601725"/>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Isosceles Triangle 22">
            <a:extLst>
              <a:ext uri="{FF2B5EF4-FFF2-40B4-BE49-F238E27FC236}">
                <a16:creationId xmlns:a16="http://schemas.microsoft.com/office/drawing/2014/main" id="{7DC67D4A-2C03-AE69-4CB1-DCFE24F13364}"/>
              </a:ext>
            </a:extLst>
          </p:cNvPr>
          <p:cNvSpPr/>
          <p:nvPr/>
        </p:nvSpPr>
        <p:spPr bwMode="auto">
          <a:xfrm>
            <a:off x="5753293" y="4726208"/>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Isosceles Triangle 22">
            <a:extLst>
              <a:ext uri="{FF2B5EF4-FFF2-40B4-BE49-F238E27FC236}">
                <a16:creationId xmlns:a16="http://schemas.microsoft.com/office/drawing/2014/main" id="{55FF3A0C-1615-FD84-CB09-FC90227F45AC}"/>
              </a:ext>
            </a:extLst>
          </p:cNvPr>
          <p:cNvSpPr/>
          <p:nvPr/>
        </p:nvSpPr>
        <p:spPr bwMode="auto">
          <a:xfrm>
            <a:off x="5733129" y="3236714"/>
            <a:ext cx="82296" cy="82296"/>
          </a:xfrm>
          <a:prstGeom prst="triangle">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100585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B9F5-F199-CC70-DF66-9FA4846CE35B}"/>
              </a:ext>
            </a:extLst>
          </p:cNvPr>
          <p:cNvSpPr>
            <a:spLocks noGrp="1"/>
          </p:cNvSpPr>
          <p:nvPr>
            <p:ph type="title"/>
          </p:nvPr>
        </p:nvSpPr>
        <p:spPr/>
        <p:txBody>
          <a:bodyPr/>
          <a:lstStyle/>
          <a:p>
            <a:r>
              <a:rPr lang="en-US" dirty="0"/>
              <a:t>DeLLphi-300: Survival</a:t>
            </a:r>
          </a:p>
        </p:txBody>
      </p:sp>
      <p:sp>
        <p:nvSpPr>
          <p:cNvPr id="12" name="TextBox 11">
            <a:extLst>
              <a:ext uri="{FF2B5EF4-FFF2-40B4-BE49-F238E27FC236}">
                <a16:creationId xmlns:a16="http://schemas.microsoft.com/office/drawing/2014/main" id="{05D45809-48D0-5830-5C32-094EAC4DF155}"/>
              </a:ext>
            </a:extLst>
          </p:cNvPr>
          <p:cNvSpPr txBox="1"/>
          <p:nvPr/>
        </p:nvSpPr>
        <p:spPr bwMode="auto">
          <a:xfrm>
            <a:off x="702191" y="5692891"/>
            <a:ext cx="108294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800" b="0" i="0" u="none" strike="noStrike" baseline="0" dirty="0">
                <a:solidFill>
                  <a:srgbClr val="000000"/>
                </a:solidFill>
                <a:latin typeface="+mn-lt"/>
              </a:rPr>
              <a:t>Survival analysis included patients with ≥6 mo of follow-up to allow sufficient data maturity before data cutoff</a:t>
            </a:r>
            <a:endParaRPr lang="en-IN" b="0" dirty="0">
              <a:solidFill>
                <a:schemeClr val="bg1"/>
              </a:solidFill>
              <a:latin typeface="+mn-lt"/>
            </a:endParaRPr>
          </a:p>
        </p:txBody>
      </p:sp>
      <p:sp>
        <p:nvSpPr>
          <p:cNvPr id="3" name="Text Box 15">
            <a:extLst>
              <a:ext uri="{FF2B5EF4-FFF2-40B4-BE49-F238E27FC236}">
                <a16:creationId xmlns:a16="http://schemas.microsoft.com/office/drawing/2014/main" id="{962726D8-3F32-A6F1-7F49-D316FBF40211}"/>
              </a:ext>
            </a:extLst>
          </p:cNvPr>
          <p:cNvSpPr txBox="1">
            <a:spLocks noChangeArrowheads="1"/>
          </p:cNvSpPr>
          <p:nvPr/>
        </p:nvSpPr>
        <p:spPr bwMode="auto">
          <a:xfrm>
            <a:off x="412751" y="6378781"/>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J Clin Oncol. 2023;[Epub]. </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Freeform 232">
            <a:extLst>
              <a:ext uri="{FF2B5EF4-FFF2-40B4-BE49-F238E27FC236}">
                <a16:creationId xmlns:a16="http://schemas.microsoft.com/office/drawing/2014/main" id="{AEC1A376-FE1A-3BBA-BBBD-6798D369E64D}"/>
              </a:ext>
            </a:extLst>
          </p:cNvPr>
          <p:cNvSpPr/>
          <p:nvPr/>
        </p:nvSpPr>
        <p:spPr bwMode="auto">
          <a:xfrm>
            <a:off x="1038914" y="2101174"/>
            <a:ext cx="4272388" cy="2393005"/>
          </a:xfrm>
          <a:custGeom>
            <a:avLst/>
            <a:gdLst>
              <a:gd name="connsiteX0" fmla="*/ 0 w 4256824"/>
              <a:gd name="connsiteY0" fmla="*/ 0 h 2393005"/>
              <a:gd name="connsiteX1" fmla="*/ 0 w 4256824"/>
              <a:gd name="connsiteY1" fmla="*/ 809342 h 2393005"/>
              <a:gd name="connsiteX2" fmla="*/ 198444 w 4256824"/>
              <a:gd name="connsiteY2" fmla="*/ 809342 h 2393005"/>
              <a:gd name="connsiteX3" fmla="*/ 198444 w 4256824"/>
              <a:gd name="connsiteY3" fmla="*/ 856035 h 2393005"/>
              <a:gd name="connsiteX4" fmla="*/ 237355 w 4256824"/>
              <a:gd name="connsiteY4" fmla="*/ 856035 h 2393005"/>
              <a:gd name="connsiteX5" fmla="*/ 237355 w 4256824"/>
              <a:gd name="connsiteY5" fmla="*/ 875490 h 2393005"/>
              <a:gd name="connsiteX6" fmla="*/ 280157 w 4256824"/>
              <a:gd name="connsiteY6" fmla="*/ 875490 h 2393005"/>
              <a:gd name="connsiteX7" fmla="*/ 280157 w 4256824"/>
              <a:gd name="connsiteY7" fmla="*/ 949420 h 2393005"/>
              <a:gd name="connsiteX8" fmla="*/ 299612 w 4256824"/>
              <a:gd name="connsiteY8" fmla="*/ 949420 h 2393005"/>
              <a:gd name="connsiteX9" fmla="*/ 299612 w 4256824"/>
              <a:gd name="connsiteY9" fmla="*/ 1143973 h 2393005"/>
              <a:gd name="connsiteX10" fmla="*/ 299612 w 4256824"/>
              <a:gd name="connsiteY10" fmla="*/ 1143973 h 2393005"/>
              <a:gd name="connsiteX11" fmla="*/ 338523 w 4256824"/>
              <a:gd name="connsiteY11" fmla="*/ 1143973 h 2393005"/>
              <a:gd name="connsiteX12" fmla="*/ 338523 w 4256824"/>
              <a:gd name="connsiteY12" fmla="*/ 1256814 h 2393005"/>
              <a:gd name="connsiteX13" fmla="*/ 350196 w 4256824"/>
              <a:gd name="connsiteY13" fmla="*/ 1256814 h 2393005"/>
              <a:gd name="connsiteX14" fmla="*/ 350196 w 4256824"/>
              <a:gd name="connsiteY14" fmla="*/ 1256814 h 2393005"/>
              <a:gd name="connsiteX15" fmla="*/ 350196 w 4256824"/>
              <a:gd name="connsiteY15" fmla="*/ 1256814 h 2393005"/>
              <a:gd name="connsiteX16" fmla="*/ 350196 w 4256824"/>
              <a:gd name="connsiteY16" fmla="*/ 1291834 h 2393005"/>
              <a:gd name="connsiteX17" fmla="*/ 392997 w 4256824"/>
              <a:gd name="connsiteY17" fmla="*/ 1291834 h 2393005"/>
              <a:gd name="connsiteX18" fmla="*/ 392997 w 4256824"/>
              <a:gd name="connsiteY18" fmla="*/ 1311289 h 2393005"/>
              <a:gd name="connsiteX19" fmla="*/ 505838 w 4256824"/>
              <a:gd name="connsiteY19" fmla="*/ 1311289 h 2393005"/>
              <a:gd name="connsiteX20" fmla="*/ 505838 w 4256824"/>
              <a:gd name="connsiteY20" fmla="*/ 1334635 h 2393005"/>
              <a:gd name="connsiteX21" fmla="*/ 540858 w 4256824"/>
              <a:gd name="connsiteY21" fmla="*/ 1334635 h 2393005"/>
              <a:gd name="connsiteX22" fmla="*/ 540858 w 4256824"/>
              <a:gd name="connsiteY22" fmla="*/ 1361873 h 2393005"/>
              <a:gd name="connsiteX23" fmla="*/ 618679 w 4256824"/>
              <a:gd name="connsiteY23" fmla="*/ 1361873 h 2393005"/>
              <a:gd name="connsiteX24" fmla="*/ 618679 w 4256824"/>
              <a:gd name="connsiteY24" fmla="*/ 1431912 h 2393005"/>
              <a:gd name="connsiteX25" fmla="*/ 669263 w 4256824"/>
              <a:gd name="connsiteY25" fmla="*/ 1431912 h 2393005"/>
              <a:gd name="connsiteX26" fmla="*/ 669263 w 4256824"/>
              <a:gd name="connsiteY26" fmla="*/ 1482496 h 2393005"/>
              <a:gd name="connsiteX27" fmla="*/ 704283 w 4256824"/>
              <a:gd name="connsiteY27" fmla="*/ 1482496 h 2393005"/>
              <a:gd name="connsiteX28" fmla="*/ 704283 w 4256824"/>
              <a:gd name="connsiteY28" fmla="*/ 1525297 h 2393005"/>
              <a:gd name="connsiteX29" fmla="*/ 750975 w 4256824"/>
              <a:gd name="connsiteY29" fmla="*/ 1525297 h 2393005"/>
              <a:gd name="connsiteX30" fmla="*/ 750975 w 4256824"/>
              <a:gd name="connsiteY30" fmla="*/ 1607010 h 2393005"/>
              <a:gd name="connsiteX31" fmla="*/ 770431 w 4256824"/>
              <a:gd name="connsiteY31" fmla="*/ 1607010 h 2393005"/>
              <a:gd name="connsiteX32" fmla="*/ 770431 w 4256824"/>
              <a:gd name="connsiteY32" fmla="*/ 1680940 h 2393005"/>
              <a:gd name="connsiteX33" fmla="*/ 813232 w 4256824"/>
              <a:gd name="connsiteY33" fmla="*/ 1680940 h 2393005"/>
              <a:gd name="connsiteX34" fmla="*/ 813232 w 4256824"/>
              <a:gd name="connsiteY34" fmla="*/ 1680940 h 2393005"/>
              <a:gd name="connsiteX35" fmla="*/ 813232 w 4256824"/>
              <a:gd name="connsiteY35" fmla="*/ 1712069 h 2393005"/>
              <a:gd name="connsiteX36" fmla="*/ 968875 w 4256824"/>
              <a:gd name="connsiteY36" fmla="*/ 1712069 h 2393005"/>
              <a:gd name="connsiteX37" fmla="*/ 968875 w 4256824"/>
              <a:gd name="connsiteY37" fmla="*/ 1735415 h 2393005"/>
              <a:gd name="connsiteX38" fmla="*/ 1132300 w 4256824"/>
              <a:gd name="connsiteY38" fmla="*/ 1735415 h 2393005"/>
              <a:gd name="connsiteX39" fmla="*/ 1132300 w 4256824"/>
              <a:gd name="connsiteY39" fmla="*/ 1762652 h 2393005"/>
              <a:gd name="connsiteX40" fmla="*/ 1175101 w 4256824"/>
              <a:gd name="connsiteY40" fmla="*/ 1762652 h 2393005"/>
              <a:gd name="connsiteX41" fmla="*/ 1175101 w 4256824"/>
              <a:gd name="connsiteY41" fmla="*/ 1817127 h 2393005"/>
              <a:gd name="connsiteX42" fmla="*/ 1198448 w 4256824"/>
              <a:gd name="connsiteY42" fmla="*/ 1817127 h 2393005"/>
              <a:gd name="connsiteX43" fmla="*/ 1198448 w 4256824"/>
              <a:gd name="connsiteY43" fmla="*/ 1875493 h 2393005"/>
              <a:gd name="connsiteX44" fmla="*/ 1536970 w 4256824"/>
              <a:gd name="connsiteY44" fmla="*/ 1875493 h 2393005"/>
              <a:gd name="connsiteX45" fmla="*/ 1536970 w 4256824"/>
              <a:gd name="connsiteY45" fmla="*/ 1910513 h 2393005"/>
              <a:gd name="connsiteX46" fmla="*/ 1599227 w 4256824"/>
              <a:gd name="connsiteY46" fmla="*/ 1910513 h 2393005"/>
              <a:gd name="connsiteX47" fmla="*/ 1599227 w 4256824"/>
              <a:gd name="connsiteY47" fmla="*/ 1953315 h 2393005"/>
              <a:gd name="connsiteX48" fmla="*/ 1610900 w 4256824"/>
              <a:gd name="connsiteY48" fmla="*/ 1953315 h 2393005"/>
              <a:gd name="connsiteX49" fmla="*/ 1610900 w 4256824"/>
              <a:gd name="connsiteY49" fmla="*/ 2000007 h 2393005"/>
              <a:gd name="connsiteX50" fmla="*/ 1801563 w 4256824"/>
              <a:gd name="connsiteY50" fmla="*/ 2000007 h 2393005"/>
              <a:gd name="connsiteX51" fmla="*/ 1801563 w 4256824"/>
              <a:gd name="connsiteY51" fmla="*/ 2035027 h 2393005"/>
              <a:gd name="connsiteX52" fmla="*/ 2031135 w 4256824"/>
              <a:gd name="connsiteY52" fmla="*/ 2035027 h 2393005"/>
              <a:gd name="connsiteX53" fmla="*/ 2031135 w 4256824"/>
              <a:gd name="connsiteY53" fmla="*/ 2073937 h 2393005"/>
              <a:gd name="connsiteX54" fmla="*/ 2416351 w 4256824"/>
              <a:gd name="connsiteY54" fmla="*/ 2073937 h 2393005"/>
              <a:gd name="connsiteX55" fmla="*/ 2416351 w 4256824"/>
              <a:gd name="connsiteY55" fmla="*/ 2120630 h 2393005"/>
              <a:gd name="connsiteX56" fmla="*/ 2431915 w 4256824"/>
              <a:gd name="connsiteY56" fmla="*/ 2120630 h 2393005"/>
              <a:gd name="connsiteX57" fmla="*/ 2431915 w 4256824"/>
              <a:gd name="connsiteY57" fmla="*/ 2155650 h 2393005"/>
              <a:gd name="connsiteX58" fmla="*/ 2828803 w 4256824"/>
              <a:gd name="connsiteY58" fmla="*/ 2155650 h 2393005"/>
              <a:gd name="connsiteX59" fmla="*/ 2828803 w 4256824"/>
              <a:gd name="connsiteY59" fmla="*/ 2206234 h 2393005"/>
              <a:gd name="connsiteX60" fmla="*/ 2875496 w 4256824"/>
              <a:gd name="connsiteY60" fmla="*/ 2206234 h 2393005"/>
              <a:gd name="connsiteX61" fmla="*/ 2875496 w 4256824"/>
              <a:gd name="connsiteY61" fmla="*/ 2241253 h 2393005"/>
              <a:gd name="connsiteX62" fmla="*/ 3284058 w 4256824"/>
              <a:gd name="connsiteY62" fmla="*/ 2241253 h 2393005"/>
              <a:gd name="connsiteX63" fmla="*/ 3284058 w 4256824"/>
              <a:gd name="connsiteY63" fmla="*/ 2303510 h 2393005"/>
              <a:gd name="connsiteX64" fmla="*/ 3568106 w 4256824"/>
              <a:gd name="connsiteY64" fmla="*/ 2303510 h 2393005"/>
              <a:gd name="connsiteX65" fmla="*/ 3568106 w 4256824"/>
              <a:gd name="connsiteY65" fmla="*/ 2350203 h 2393005"/>
              <a:gd name="connsiteX66" fmla="*/ 3727639 w 4256824"/>
              <a:gd name="connsiteY66" fmla="*/ 2350203 h 2393005"/>
              <a:gd name="connsiteX67" fmla="*/ 3727639 w 4256824"/>
              <a:gd name="connsiteY67" fmla="*/ 2393005 h 2393005"/>
              <a:gd name="connsiteX68" fmla="*/ 4256824 w 4256824"/>
              <a:gd name="connsiteY68" fmla="*/ 2393005 h 2393005"/>
              <a:gd name="connsiteX69" fmla="*/ 4256824 w 4256824"/>
              <a:gd name="connsiteY69" fmla="*/ 1439694 h 2393005"/>
              <a:gd name="connsiteX70" fmla="*/ 2871605 w 4256824"/>
              <a:gd name="connsiteY70" fmla="*/ 1439694 h 2393005"/>
              <a:gd name="connsiteX71" fmla="*/ 2871605 w 4256824"/>
              <a:gd name="connsiteY71" fmla="*/ 1428021 h 2393005"/>
              <a:gd name="connsiteX72" fmla="*/ 2836586 w 4256824"/>
              <a:gd name="connsiteY72" fmla="*/ 1428021 h 2393005"/>
              <a:gd name="connsiteX73" fmla="*/ 2836586 w 4256824"/>
              <a:gd name="connsiteY73" fmla="*/ 1408566 h 2393005"/>
              <a:gd name="connsiteX74" fmla="*/ 2424133 w 4256824"/>
              <a:gd name="connsiteY74" fmla="*/ 1408566 h 2393005"/>
              <a:gd name="connsiteX75" fmla="*/ 2424133 w 4256824"/>
              <a:gd name="connsiteY75" fmla="*/ 1361873 h 2393005"/>
              <a:gd name="connsiteX76" fmla="*/ 2031135 w 4256824"/>
              <a:gd name="connsiteY76" fmla="*/ 1361873 h 2393005"/>
              <a:gd name="connsiteX77" fmla="*/ 2031135 w 4256824"/>
              <a:gd name="connsiteY77" fmla="*/ 1361873 h 2393005"/>
              <a:gd name="connsiteX78" fmla="*/ 2031135 w 4256824"/>
              <a:gd name="connsiteY78" fmla="*/ 1330744 h 2393005"/>
              <a:gd name="connsiteX79" fmla="*/ 1805454 w 4256824"/>
              <a:gd name="connsiteY79" fmla="*/ 1330744 h 2393005"/>
              <a:gd name="connsiteX80" fmla="*/ 1805454 w 4256824"/>
              <a:gd name="connsiteY80" fmla="*/ 1307398 h 2393005"/>
              <a:gd name="connsiteX81" fmla="*/ 1614792 w 4256824"/>
              <a:gd name="connsiteY81" fmla="*/ 1307398 h 2393005"/>
              <a:gd name="connsiteX82" fmla="*/ 1614792 w 4256824"/>
              <a:gd name="connsiteY82" fmla="*/ 1268487 h 2393005"/>
              <a:gd name="connsiteX83" fmla="*/ 1610900 w 4256824"/>
              <a:gd name="connsiteY83" fmla="*/ 1268487 h 2393005"/>
              <a:gd name="connsiteX84" fmla="*/ 1610900 w 4256824"/>
              <a:gd name="connsiteY84" fmla="*/ 1233468 h 2393005"/>
              <a:gd name="connsiteX85" fmla="*/ 1548643 w 4256824"/>
              <a:gd name="connsiteY85" fmla="*/ 1233468 h 2393005"/>
              <a:gd name="connsiteX86" fmla="*/ 1548643 w 4256824"/>
              <a:gd name="connsiteY86" fmla="*/ 1233468 h 2393005"/>
              <a:gd name="connsiteX87" fmla="*/ 1548643 w 4256824"/>
              <a:gd name="connsiteY87" fmla="*/ 1206230 h 2393005"/>
              <a:gd name="connsiteX88" fmla="*/ 1198448 w 4256824"/>
              <a:gd name="connsiteY88" fmla="*/ 1206230 h 2393005"/>
              <a:gd name="connsiteX89" fmla="*/ 1198448 w 4256824"/>
              <a:gd name="connsiteY89" fmla="*/ 1155646 h 2393005"/>
              <a:gd name="connsiteX90" fmla="*/ 1175101 w 4256824"/>
              <a:gd name="connsiteY90" fmla="*/ 1155646 h 2393005"/>
              <a:gd name="connsiteX91" fmla="*/ 1175101 w 4256824"/>
              <a:gd name="connsiteY91" fmla="*/ 1155646 h 2393005"/>
              <a:gd name="connsiteX92" fmla="*/ 1175101 w 4256824"/>
              <a:gd name="connsiteY92" fmla="*/ 1124518 h 2393005"/>
              <a:gd name="connsiteX93" fmla="*/ 1155646 w 4256824"/>
              <a:gd name="connsiteY93" fmla="*/ 1124518 h 2393005"/>
              <a:gd name="connsiteX94" fmla="*/ 1155646 w 4256824"/>
              <a:gd name="connsiteY94" fmla="*/ 1101172 h 2393005"/>
              <a:gd name="connsiteX95" fmla="*/ 1132300 w 4256824"/>
              <a:gd name="connsiteY95" fmla="*/ 1101172 h 2393005"/>
              <a:gd name="connsiteX96" fmla="*/ 1132300 w 4256824"/>
              <a:gd name="connsiteY96" fmla="*/ 1081716 h 2393005"/>
              <a:gd name="connsiteX97" fmla="*/ 972766 w 4256824"/>
              <a:gd name="connsiteY97" fmla="*/ 1081716 h 2393005"/>
              <a:gd name="connsiteX98" fmla="*/ 972766 w 4256824"/>
              <a:gd name="connsiteY98" fmla="*/ 1050588 h 2393005"/>
              <a:gd name="connsiteX99" fmla="*/ 813232 w 4256824"/>
              <a:gd name="connsiteY99" fmla="*/ 1050588 h 2393005"/>
              <a:gd name="connsiteX100" fmla="*/ 813232 w 4256824"/>
              <a:gd name="connsiteY100" fmla="*/ 1027241 h 2393005"/>
              <a:gd name="connsiteX101" fmla="*/ 770431 w 4256824"/>
              <a:gd name="connsiteY101" fmla="*/ 1027241 h 2393005"/>
              <a:gd name="connsiteX102" fmla="*/ 770431 w 4256824"/>
              <a:gd name="connsiteY102" fmla="*/ 918292 h 2393005"/>
              <a:gd name="connsiteX103" fmla="*/ 754866 w 4256824"/>
              <a:gd name="connsiteY103" fmla="*/ 918292 h 2393005"/>
              <a:gd name="connsiteX104" fmla="*/ 754866 w 4256824"/>
              <a:gd name="connsiteY104" fmla="*/ 879381 h 2393005"/>
              <a:gd name="connsiteX105" fmla="*/ 715956 w 4256824"/>
              <a:gd name="connsiteY105" fmla="*/ 879381 h 2393005"/>
              <a:gd name="connsiteX106" fmla="*/ 715956 w 4256824"/>
              <a:gd name="connsiteY106" fmla="*/ 856035 h 2393005"/>
              <a:gd name="connsiteX107" fmla="*/ 715956 w 4256824"/>
              <a:gd name="connsiteY107" fmla="*/ 856035 h 2393005"/>
              <a:gd name="connsiteX108" fmla="*/ 696500 w 4256824"/>
              <a:gd name="connsiteY108" fmla="*/ 836579 h 2393005"/>
              <a:gd name="connsiteX109" fmla="*/ 680936 w 4256824"/>
              <a:gd name="connsiteY109" fmla="*/ 821015 h 2393005"/>
              <a:gd name="connsiteX110" fmla="*/ 680936 w 4256824"/>
              <a:gd name="connsiteY110" fmla="*/ 782104 h 2393005"/>
              <a:gd name="connsiteX111" fmla="*/ 622570 w 4256824"/>
              <a:gd name="connsiteY111" fmla="*/ 782104 h 2393005"/>
              <a:gd name="connsiteX112" fmla="*/ 622570 w 4256824"/>
              <a:gd name="connsiteY112" fmla="*/ 708174 h 2393005"/>
              <a:gd name="connsiteX113" fmla="*/ 544749 w 4256824"/>
              <a:gd name="connsiteY113" fmla="*/ 708174 h 2393005"/>
              <a:gd name="connsiteX114" fmla="*/ 544749 w 4256824"/>
              <a:gd name="connsiteY114" fmla="*/ 684828 h 2393005"/>
              <a:gd name="connsiteX115" fmla="*/ 509729 w 4256824"/>
              <a:gd name="connsiteY115" fmla="*/ 684828 h 2393005"/>
              <a:gd name="connsiteX116" fmla="*/ 509729 w 4256824"/>
              <a:gd name="connsiteY116" fmla="*/ 665372 h 2393005"/>
              <a:gd name="connsiteX117" fmla="*/ 392997 w 4256824"/>
              <a:gd name="connsiteY117" fmla="*/ 665372 h 2393005"/>
              <a:gd name="connsiteX118" fmla="*/ 392997 w 4256824"/>
              <a:gd name="connsiteY118" fmla="*/ 630353 h 2393005"/>
              <a:gd name="connsiteX119" fmla="*/ 346305 w 4256824"/>
              <a:gd name="connsiteY119" fmla="*/ 630353 h 2393005"/>
              <a:gd name="connsiteX120" fmla="*/ 346305 w 4256824"/>
              <a:gd name="connsiteY120" fmla="*/ 571987 h 2393005"/>
              <a:gd name="connsiteX121" fmla="*/ 326849 w 4256824"/>
              <a:gd name="connsiteY121" fmla="*/ 571987 h 2393005"/>
              <a:gd name="connsiteX122" fmla="*/ 326849 w 4256824"/>
              <a:gd name="connsiteY122" fmla="*/ 498057 h 2393005"/>
              <a:gd name="connsiteX123" fmla="*/ 287939 w 4256824"/>
              <a:gd name="connsiteY123" fmla="*/ 498057 h 2393005"/>
              <a:gd name="connsiteX124" fmla="*/ 287939 w 4256824"/>
              <a:gd name="connsiteY124" fmla="*/ 217900 h 2393005"/>
              <a:gd name="connsiteX125" fmla="*/ 252919 w 4256824"/>
              <a:gd name="connsiteY125" fmla="*/ 217900 h 2393005"/>
              <a:gd name="connsiteX126" fmla="*/ 252919 w 4256824"/>
              <a:gd name="connsiteY126" fmla="*/ 194554 h 2393005"/>
              <a:gd name="connsiteX127" fmla="*/ 190662 w 4256824"/>
              <a:gd name="connsiteY127" fmla="*/ 194554 h 2393005"/>
              <a:gd name="connsiteX128" fmla="*/ 190662 w 4256824"/>
              <a:gd name="connsiteY128" fmla="*/ 120623 h 2393005"/>
              <a:gd name="connsiteX129" fmla="*/ 190662 w 4256824"/>
              <a:gd name="connsiteY129" fmla="*/ 120623 h 2393005"/>
              <a:gd name="connsiteX130" fmla="*/ 163425 w 4256824"/>
              <a:gd name="connsiteY130" fmla="*/ 120623 h 2393005"/>
              <a:gd name="connsiteX131" fmla="*/ 163425 w 4256824"/>
              <a:gd name="connsiteY131" fmla="*/ 42802 h 2393005"/>
              <a:gd name="connsiteX132" fmla="*/ 128405 w 4256824"/>
              <a:gd name="connsiteY132" fmla="*/ 42802 h 2393005"/>
              <a:gd name="connsiteX133" fmla="*/ 128405 w 4256824"/>
              <a:gd name="connsiteY133" fmla="*/ 7783 h 2393005"/>
              <a:gd name="connsiteX134" fmla="*/ 0 w 4256824"/>
              <a:gd name="connsiteY134" fmla="*/ 0 h 2393005"/>
              <a:gd name="connsiteX0" fmla="*/ 0 w 4272388"/>
              <a:gd name="connsiteY0" fmla="*/ 0 h 2393005"/>
              <a:gd name="connsiteX1" fmla="*/ 0 w 4272388"/>
              <a:gd name="connsiteY1" fmla="*/ 809342 h 2393005"/>
              <a:gd name="connsiteX2" fmla="*/ 198444 w 4272388"/>
              <a:gd name="connsiteY2" fmla="*/ 809342 h 2393005"/>
              <a:gd name="connsiteX3" fmla="*/ 198444 w 4272388"/>
              <a:gd name="connsiteY3" fmla="*/ 856035 h 2393005"/>
              <a:gd name="connsiteX4" fmla="*/ 237355 w 4272388"/>
              <a:gd name="connsiteY4" fmla="*/ 856035 h 2393005"/>
              <a:gd name="connsiteX5" fmla="*/ 237355 w 4272388"/>
              <a:gd name="connsiteY5" fmla="*/ 875490 h 2393005"/>
              <a:gd name="connsiteX6" fmla="*/ 280157 w 4272388"/>
              <a:gd name="connsiteY6" fmla="*/ 875490 h 2393005"/>
              <a:gd name="connsiteX7" fmla="*/ 280157 w 4272388"/>
              <a:gd name="connsiteY7" fmla="*/ 949420 h 2393005"/>
              <a:gd name="connsiteX8" fmla="*/ 299612 w 4272388"/>
              <a:gd name="connsiteY8" fmla="*/ 949420 h 2393005"/>
              <a:gd name="connsiteX9" fmla="*/ 299612 w 4272388"/>
              <a:gd name="connsiteY9" fmla="*/ 1143973 h 2393005"/>
              <a:gd name="connsiteX10" fmla="*/ 299612 w 4272388"/>
              <a:gd name="connsiteY10" fmla="*/ 1143973 h 2393005"/>
              <a:gd name="connsiteX11" fmla="*/ 338523 w 4272388"/>
              <a:gd name="connsiteY11" fmla="*/ 1143973 h 2393005"/>
              <a:gd name="connsiteX12" fmla="*/ 338523 w 4272388"/>
              <a:gd name="connsiteY12" fmla="*/ 1256814 h 2393005"/>
              <a:gd name="connsiteX13" fmla="*/ 350196 w 4272388"/>
              <a:gd name="connsiteY13" fmla="*/ 1256814 h 2393005"/>
              <a:gd name="connsiteX14" fmla="*/ 350196 w 4272388"/>
              <a:gd name="connsiteY14" fmla="*/ 1256814 h 2393005"/>
              <a:gd name="connsiteX15" fmla="*/ 350196 w 4272388"/>
              <a:gd name="connsiteY15" fmla="*/ 1256814 h 2393005"/>
              <a:gd name="connsiteX16" fmla="*/ 350196 w 4272388"/>
              <a:gd name="connsiteY16" fmla="*/ 1291834 h 2393005"/>
              <a:gd name="connsiteX17" fmla="*/ 392997 w 4272388"/>
              <a:gd name="connsiteY17" fmla="*/ 1291834 h 2393005"/>
              <a:gd name="connsiteX18" fmla="*/ 392997 w 4272388"/>
              <a:gd name="connsiteY18" fmla="*/ 1311289 h 2393005"/>
              <a:gd name="connsiteX19" fmla="*/ 505838 w 4272388"/>
              <a:gd name="connsiteY19" fmla="*/ 1311289 h 2393005"/>
              <a:gd name="connsiteX20" fmla="*/ 505838 w 4272388"/>
              <a:gd name="connsiteY20" fmla="*/ 1334635 h 2393005"/>
              <a:gd name="connsiteX21" fmla="*/ 540858 w 4272388"/>
              <a:gd name="connsiteY21" fmla="*/ 1334635 h 2393005"/>
              <a:gd name="connsiteX22" fmla="*/ 540858 w 4272388"/>
              <a:gd name="connsiteY22" fmla="*/ 1361873 h 2393005"/>
              <a:gd name="connsiteX23" fmla="*/ 618679 w 4272388"/>
              <a:gd name="connsiteY23" fmla="*/ 1361873 h 2393005"/>
              <a:gd name="connsiteX24" fmla="*/ 618679 w 4272388"/>
              <a:gd name="connsiteY24" fmla="*/ 1431912 h 2393005"/>
              <a:gd name="connsiteX25" fmla="*/ 669263 w 4272388"/>
              <a:gd name="connsiteY25" fmla="*/ 1431912 h 2393005"/>
              <a:gd name="connsiteX26" fmla="*/ 669263 w 4272388"/>
              <a:gd name="connsiteY26" fmla="*/ 1482496 h 2393005"/>
              <a:gd name="connsiteX27" fmla="*/ 704283 w 4272388"/>
              <a:gd name="connsiteY27" fmla="*/ 1482496 h 2393005"/>
              <a:gd name="connsiteX28" fmla="*/ 704283 w 4272388"/>
              <a:gd name="connsiteY28" fmla="*/ 1525297 h 2393005"/>
              <a:gd name="connsiteX29" fmla="*/ 750975 w 4272388"/>
              <a:gd name="connsiteY29" fmla="*/ 1525297 h 2393005"/>
              <a:gd name="connsiteX30" fmla="*/ 750975 w 4272388"/>
              <a:gd name="connsiteY30" fmla="*/ 1607010 h 2393005"/>
              <a:gd name="connsiteX31" fmla="*/ 770431 w 4272388"/>
              <a:gd name="connsiteY31" fmla="*/ 1607010 h 2393005"/>
              <a:gd name="connsiteX32" fmla="*/ 770431 w 4272388"/>
              <a:gd name="connsiteY32" fmla="*/ 1680940 h 2393005"/>
              <a:gd name="connsiteX33" fmla="*/ 813232 w 4272388"/>
              <a:gd name="connsiteY33" fmla="*/ 1680940 h 2393005"/>
              <a:gd name="connsiteX34" fmla="*/ 813232 w 4272388"/>
              <a:gd name="connsiteY34" fmla="*/ 1680940 h 2393005"/>
              <a:gd name="connsiteX35" fmla="*/ 813232 w 4272388"/>
              <a:gd name="connsiteY35" fmla="*/ 1712069 h 2393005"/>
              <a:gd name="connsiteX36" fmla="*/ 968875 w 4272388"/>
              <a:gd name="connsiteY36" fmla="*/ 1712069 h 2393005"/>
              <a:gd name="connsiteX37" fmla="*/ 968875 w 4272388"/>
              <a:gd name="connsiteY37" fmla="*/ 1735415 h 2393005"/>
              <a:gd name="connsiteX38" fmla="*/ 1132300 w 4272388"/>
              <a:gd name="connsiteY38" fmla="*/ 1735415 h 2393005"/>
              <a:gd name="connsiteX39" fmla="*/ 1132300 w 4272388"/>
              <a:gd name="connsiteY39" fmla="*/ 1762652 h 2393005"/>
              <a:gd name="connsiteX40" fmla="*/ 1175101 w 4272388"/>
              <a:gd name="connsiteY40" fmla="*/ 1762652 h 2393005"/>
              <a:gd name="connsiteX41" fmla="*/ 1175101 w 4272388"/>
              <a:gd name="connsiteY41" fmla="*/ 1817127 h 2393005"/>
              <a:gd name="connsiteX42" fmla="*/ 1198448 w 4272388"/>
              <a:gd name="connsiteY42" fmla="*/ 1817127 h 2393005"/>
              <a:gd name="connsiteX43" fmla="*/ 1198448 w 4272388"/>
              <a:gd name="connsiteY43" fmla="*/ 1875493 h 2393005"/>
              <a:gd name="connsiteX44" fmla="*/ 1536970 w 4272388"/>
              <a:gd name="connsiteY44" fmla="*/ 1875493 h 2393005"/>
              <a:gd name="connsiteX45" fmla="*/ 1536970 w 4272388"/>
              <a:gd name="connsiteY45" fmla="*/ 1910513 h 2393005"/>
              <a:gd name="connsiteX46" fmla="*/ 1599227 w 4272388"/>
              <a:gd name="connsiteY46" fmla="*/ 1910513 h 2393005"/>
              <a:gd name="connsiteX47" fmla="*/ 1599227 w 4272388"/>
              <a:gd name="connsiteY47" fmla="*/ 1953315 h 2393005"/>
              <a:gd name="connsiteX48" fmla="*/ 1610900 w 4272388"/>
              <a:gd name="connsiteY48" fmla="*/ 1953315 h 2393005"/>
              <a:gd name="connsiteX49" fmla="*/ 1610900 w 4272388"/>
              <a:gd name="connsiteY49" fmla="*/ 2000007 h 2393005"/>
              <a:gd name="connsiteX50" fmla="*/ 1801563 w 4272388"/>
              <a:gd name="connsiteY50" fmla="*/ 2000007 h 2393005"/>
              <a:gd name="connsiteX51" fmla="*/ 1801563 w 4272388"/>
              <a:gd name="connsiteY51" fmla="*/ 2035027 h 2393005"/>
              <a:gd name="connsiteX52" fmla="*/ 2031135 w 4272388"/>
              <a:gd name="connsiteY52" fmla="*/ 2035027 h 2393005"/>
              <a:gd name="connsiteX53" fmla="*/ 2031135 w 4272388"/>
              <a:gd name="connsiteY53" fmla="*/ 2073937 h 2393005"/>
              <a:gd name="connsiteX54" fmla="*/ 2416351 w 4272388"/>
              <a:gd name="connsiteY54" fmla="*/ 2073937 h 2393005"/>
              <a:gd name="connsiteX55" fmla="*/ 2416351 w 4272388"/>
              <a:gd name="connsiteY55" fmla="*/ 2120630 h 2393005"/>
              <a:gd name="connsiteX56" fmla="*/ 2431915 w 4272388"/>
              <a:gd name="connsiteY56" fmla="*/ 2120630 h 2393005"/>
              <a:gd name="connsiteX57" fmla="*/ 2431915 w 4272388"/>
              <a:gd name="connsiteY57" fmla="*/ 2155650 h 2393005"/>
              <a:gd name="connsiteX58" fmla="*/ 2828803 w 4272388"/>
              <a:gd name="connsiteY58" fmla="*/ 2155650 h 2393005"/>
              <a:gd name="connsiteX59" fmla="*/ 2828803 w 4272388"/>
              <a:gd name="connsiteY59" fmla="*/ 2206234 h 2393005"/>
              <a:gd name="connsiteX60" fmla="*/ 2875496 w 4272388"/>
              <a:gd name="connsiteY60" fmla="*/ 2206234 h 2393005"/>
              <a:gd name="connsiteX61" fmla="*/ 2875496 w 4272388"/>
              <a:gd name="connsiteY61" fmla="*/ 2241253 h 2393005"/>
              <a:gd name="connsiteX62" fmla="*/ 3284058 w 4272388"/>
              <a:gd name="connsiteY62" fmla="*/ 2241253 h 2393005"/>
              <a:gd name="connsiteX63" fmla="*/ 3284058 w 4272388"/>
              <a:gd name="connsiteY63" fmla="*/ 2303510 h 2393005"/>
              <a:gd name="connsiteX64" fmla="*/ 3568106 w 4272388"/>
              <a:gd name="connsiteY64" fmla="*/ 2303510 h 2393005"/>
              <a:gd name="connsiteX65" fmla="*/ 3568106 w 4272388"/>
              <a:gd name="connsiteY65" fmla="*/ 2350203 h 2393005"/>
              <a:gd name="connsiteX66" fmla="*/ 3727639 w 4272388"/>
              <a:gd name="connsiteY66" fmla="*/ 2350203 h 2393005"/>
              <a:gd name="connsiteX67" fmla="*/ 3727639 w 4272388"/>
              <a:gd name="connsiteY67" fmla="*/ 2393005 h 2393005"/>
              <a:gd name="connsiteX68" fmla="*/ 4256824 w 4272388"/>
              <a:gd name="connsiteY68" fmla="*/ 2393005 h 2393005"/>
              <a:gd name="connsiteX69" fmla="*/ 4272388 w 4272388"/>
              <a:gd name="connsiteY69" fmla="*/ 1443585 h 2393005"/>
              <a:gd name="connsiteX70" fmla="*/ 2871605 w 4272388"/>
              <a:gd name="connsiteY70" fmla="*/ 1439694 h 2393005"/>
              <a:gd name="connsiteX71" fmla="*/ 2871605 w 4272388"/>
              <a:gd name="connsiteY71" fmla="*/ 1428021 h 2393005"/>
              <a:gd name="connsiteX72" fmla="*/ 2836586 w 4272388"/>
              <a:gd name="connsiteY72" fmla="*/ 1428021 h 2393005"/>
              <a:gd name="connsiteX73" fmla="*/ 2836586 w 4272388"/>
              <a:gd name="connsiteY73" fmla="*/ 1408566 h 2393005"/>
              <a:gd name="connsiteX74" fmla="*/ 2424133 w 4272388"/>
              <a:gd name="connsiteY74" fmla="*/ 1408566 h 2393005"/>
              <a:gd name="connsiteX75" fmla="*/ 2424133 w 4272388"/>
              <a:gd name="connsiteY75" fmla="*/ 1361873 h 2393005"/>
              <a:gd name="connsiteX76" fmla="*/ 2031135 w 4272388"/>
              <a:gd name="connsiteY76" fmla="*/ 1361873 h 2393005"/>
              <a:gd name="connsiteX77" fmla="*/ 2031135 w 4272388"/>
              <a:gd name="connsiteY77" fmla="*/ 1361873 h 2393005"/>
              <a:gd name="connsiteX78" fmla="*/ 2031135 w 4272388"/>
              <a:gd name="connsiteY78" fmla="*/ 1330744 h 2393005"/>
              <a:gd name="connsiteX79" fmla="*/ 1805454 w 4272388"/>
              <a:gd name="connsiteY79" fmla="*/ 1330744 h 2393005"/>
              <a:gd name="connsiteX80" fmla="*/ 1805454 w 4272388"/>
              <a:gd name="connsiteY80" fmla="*/ 1307398 h 2393005"/>
              <a:gd name="connsiteX81" fmla="*/ 1614792 w 4272388"/>
              <a:gd name="connsiteY81" fmla="*/ 1307398 h 2393005"/>
              <a:gd name="connsiteX82" fmla="*/ 1614792 w 4272388"/>
              <a:gd name="connsiteY82" fmla="*/ 1268487 h 2393005"/>
              <a:gd name="connsiteX83" fmla="*/ 1610900 w 4272388"/>
              <a:gd name="connsiteY83" fmla="*/ 1268487 h 2393005"/>
              <a:gd name="connsiteX84" fmla="*/ 1610900 w 4272388"/>
              <a:gd name="connsiteY84" fmla="*/ 1233468 h 2393005"/>
              <a:gd name="connsiteX85" fmla="*/ 1548643 w 4272388"/>
              <a:gd name="connsiteY85" fmla="*/ 1233468 h 2393005"/>
              <a:gd name="connsiteX86" fmla="*/ 1548643 w 4272388"/>
              <a:gd name="connsiteY86" fmla="*/ 1233468 h 2393005"/>
              <a:gd name="connsiteX87" fmla="*/ 1548643 w 4272388"/>
              <a:gd name="connsiteY87" fmla="*/ 1206230 h 2393005"/>
              <a:gd name="connsiteX88" fmla="*/ 1198448 w 4272388"/>
              <a:gd name="connsiteY88" fmla="*/ 1206230 h 2393005"/>
              <a:gd name="connsiteX89" fmla="*/ 1198448 w 4272388"/>
              <a:gd name="connsiteY89" fmla="*/ 1155646 h 2393005"/>
              <a:gd name="connsiteX90" fmla="*/ 1175101 w 4272388"/>
              <a:gd name="connsiteY90" fmla="*/ 1155646 h 2393005"/>
              <a:gd name="connsiteX91" fmla="*/ 1175101 w 4272388"/>
              <a:gd name="connsiteY91" fmla="*/ 1155646 h 2393005"/>
              <a:gd name="connsiteX92" fmla="*/ 1175101 w 4272388"/>
              <a:gd name="connsiteY92" fmla="*/ 1124518 h 2393005"/>
              <a:gd name="connsiteX93" fmla="*/ 1155646 w 4272388"/>
              <a:gd name="connsiteY93" fmla="*/ 1124518 h 2393005"/>
              <a:gd name="connsiteX94" fmla="*/ 1155646 w 4272388"/>
              <a:gd name="connsiteY94" fmla="*/ 1101172 h 2393005"/>
              <a:gd name="connsiteX95" fmla="*/ 1132300 w 4272388"/>
              <a:gd name="connsiteY95" fmla="*/ 1101172 h 2393005"/>
              <a:gd name="connsiteX96" fmla="*/ 1132300 w 4272388"/>
              <a:gd name="connsiteY96" fmla="*/ 1081716 h 2393005"/>
              <a:gd name="connsiteX97" fmla="*/ 972766 w 4272388"/>
              <a:gd name="connsiteY97" fmla="*/ 1081716 h 2393005"/>
              <a:gd name="connsiteX98" fmla="*/ 972766 w 4272388"/>
              <a:gd name="connsiteY98" fmla="*/ 1050588 h 2393005"/>
              <a:gd name="connsiteX99" fmla="*/ 813232 w 4272388"/>
              <a:gd name="connsiteY99" fmla="*/ 1050588 h 2393005"/>
              <a:gd name="connsiteX100" fmla="*/ 813232 w 4272388"/>
              <a:gd name="connsiteY100" fmla="*/ 1027241 h 2393005"/>
              <a:gd name="connsiteX101" fmla="*/ 770431 w 4272388"/>
              <a:gd name="connsiteY101" fmla="*/ 1027241 h 2393005"/>
              <a:gd name="connsiteX102" fmla="*/ 770431 w 4272388"/>
              <a:gd name="connsiteY102" fmla="*/ 918292 h 2393005"/>
              <a:gd name="connsiteX103" fmla="*/ 754866 w 4272388"/>
              <a:gd name="connsiteY103" fmla="*/ 918292 h 2393005"/>
              <a:gd name="connsiteX104" fmla="*/ 754866 w 4272388"/>
              <a:gd name="connsiteY104" fmla="*/ 879381 h 2393005"/>
              <a:gd name="connsiteX105" fmla="*/ 715956 w 4272388"/>
              <a:gd name="connsiteY105" fmla="*/ 879381 h 2393005"/>
              <a:gd name="connsiteX106" fmla="*/ 715956 w 4272388"/>
              <a:gd name="connsiteY106" fmla="*/ 856035 h 2393005"/>
              <a:gd name="connsiteX107" fmla="*/ 715956 w 4272388"/>
              <a:gd name="connsiteY107" fmla="*/ 856035 h 2393005"/>
              <a:gd name="connsiteX108" fmla="*/ 696500 w 4272388"/>
              <a:gd name="connsiteY108" fmla="*/ 836579 h 2393005"/>
              <a:gd name="connsiteX109" fmla="*/ 680936 w 4272388"/>
              <a:gd name="connsiteY109" fmla="*/ 821015 h 2393005"/>
              <a:gd name="connsiteX110" fmla="*/ 680936 w 4272388"/>
              <a:gd name="connsiteY110" fmla="*/ 782104 h 2393005"/>
              <a:gd name="connsiteX111" fmla="*/ 622570 w 4272388"/>
              <a:gd name="connsiteY111" fmla="*/ 782104 h 2393005"/>
              <a:gd name="connsiteX112" fmla="*/ 622570 w 4272388"/>
              <a:gd name="connsiteY112" fmla="*/ 708174 h 2393005"/>
              <a:gd name="connsiteX113" fmla="*/ 544749 w 4272388"/>
              <a:gd name="connsiteY113" fmla="*/ 708174 h 2393005"/>
              <a:gd name="connsiteX114" fmla="*/ 544749 w 4272388"/>
              <a:gd name="connsiteY114" fmla="*/ 684828 h 2393005"/>
              <a:gd name="connsiteX115" fmla="*/ 509729 w 4272388"/>
              <a:gd name="connsiteY115" fmla="*/ 684828 h 2393005"/>
              <a:gd name="connsiteX116" fmla="*/ 509729 w 4272388"/>
              <a:gd name="connsiteY116" fmla="*/ 665372 h 2393005"/>
              <a:gd name="connsiteX117" fmla="*/ 392997 w 4272388"/>
              <a:gd name="connsiteY117" fmla="*/ 665372 h 2393005"/>
              <a:gd name="connsiteX118" fmla="*/ 392997 w 4272388"/>
              <a:gd name="connsiteY118" fmla="*/ 630353 h 2393005"/>
              <a:gd name="connsiteX119" fmla="*/ 346305 w 4272388"/>
              <a:gd name="connsiteY119" fmla="*/ 630353 h 2393005"/>
              <a:gd name="connsiteX120" fmla="*/ 346305 w 4272388"/>
              <a:gd name="connsiteY120" fmla="*/ 571987 h 2393005"/>
              <a:gd name="connsiteX121" fmla="*/ 326849 w 4272388"/>
              <a:gd name="connsiteY121" fmla="*/ 571987 h 2393005"/>
              <a:gd name="connsiteX122" fmla="*/ 326849 w 4272388"/>
              <a:gd name="connsiteY122" fmla="*/ 498057 h 2393005"/>
              <a:gd name="connsiteX123" fmla="*/ 287939 w 4272388"/>
              <a:gd name="connsiteY123" fmla="*/ 498057 h 2393005"/>
              <a:gd name="connsiteX124" fmla="*/ 287939 w 4272388"/>
              <a:gd name="connsiteY124" fmla="*/ 217900 h 2393005"/>
              <a:gd name="connsiteX125" fmla="*/ 252919 w 4272388"/>
              <a:gd name="connsiteY125" fmla="*/ 217900 h 2393005"/>
              <a:gd name="connsiteX126" fmla="*/ 252919 w 4272388"/>
              <a:gd name="connsiteY126" fmla="*/ 194554 h 2393005"/>
              <a:gd name="connsiteX127" fmla="*/ 190662 w 4272388"/>
              <a:gd name="connsiteY127" fmla="*/ 194554 h 2393005"/>
              <a:gd name="connsiteX128" fmla="*/ 190662 w 4272388"/>
              <a:gd name="connsiteY128" fmla="*/ 120623 h 2393005"/>
              <a:gd name="connsiteX129" fmla="*/ 190662 w 4272388"/>
              <a:gd name="connsiteY129" fmla="*/ 120623 h 2393005"/>
              <a:gd name="connsiteX130" fmla="*/ 163425 w 4272388"/>
              <a:gd name="connsiteY130" fmla="*/ 120623 h 2393005"/>
              <a:gd name="connsiteX131" fmla="*/ 163425 w 4272388"/>
              <a:gd name="connsiteY131" fmla="*/ 42802 h 2393005"/>
              <a:gd name="connsiteX132" fmla="*/ 128405 w 4272388"/>
              <a:gd name="connsiteY132" fmla="*/ 42802 h 2393005"/>
              <a:gd name="connsiteX133" fmla="*/ 128405 w 4272388"/>
              <a:gd name="connsiteY133" fmla="*/ 7783 h 2393005"/>
              <a:gd name="connsiteX134" fmla="*/ 0 w 4272388"/>
              <a:gd name="connsiteY134" fmla="*/ 0 h 2393005"/>
              <a:gd name="connsiteX0" fmla="*/ 0 w 4272388"/>
              <a:gd name="connsiteY0" fmla="*/ 0 h 2393005"/>
              <a:gd name="connsiteX1" fmla="*/ 0 w 4272388"/>
              <a:gd name="connsiteY1" fmla="*/ 809342 h 2393005"/>
              <a:gd name="connsiteX2" fmla="*/ 198444 w 4272388"/>
              <a:gd name="connsiteY2" fmla="*/ 809342 h 2393005"/>
              <a:gd name="connsiteX3" fmla="*/ 198444 w 4272388"/>
              <a:gd name="connsiteY3" fmla="*/ 856035 h 2393005"/>
              <a:gd name="connsiteX4" fmla="*/ 237355 w 4272388"/>
              <a:gd name="connsiteY4" fmla="*/ 856035 h 2393005"/>
              <a:gd name="connsiteX5" fmla="*/ 237355 w 4272388"/>
              <a:gd name="connsiteY5" fmla="*/ 875490 h 2393005"/>
              <a:gd name="connsiteX6" fmla="*/ 280157 w 4272388"/>
              <a:gd name="connsiteY6" fmla="*/ 875490 h 2393005"/>
              <a:gd name="connsiteX7" fmla="*/ 280157 w 4272388"/>
              <a:gd name="connsiteY7" fmla="*/ 949420 h 2393005"/>
              <a:gd name="connsiteX8" fmla="*/ 299612 w 4272388"/>
              <a:gd name="connsiteY8" fmla="*/ 949420 h 2393005"/>
              <a:gd name="connsiteX9" fmla="*/ 299612 w 4272388"/>
              <a:gd name="connsiteY9" fmla="*/ 1143973 h 2393005"/>
              <a:gd name="connsiteX10" fmla="*/ 299612 w 4272388"/>
              <a:gd name="connsiteY10" fmla="*/ 1143973 h 2393005"/>
              <a:gd name="connsiteX11" fmla="*/ 338523 w 4272388"/>
              <a:gd name="connsiteY11" fmla="*/ 1143973 h 2393005"/>
              <a:gd name="connsiteX12" fmla="*/ 338523 w 4272388"/>
              <a:gd name="connsiteY12" fmla="*/ 1256814 h 2393005"/>
              <a:gd name="connsiteX13" fmla="*/ 350196 w 4272388"/>
              <a:gd name="connsiteY13" fmla="*/ 1256814 h 2393005"/>
              <a:gd name="connsiteX14" fmla="*/ 350196 w 4272388"/>
              <a:gd name="connsiteY14" fmla="*/ 1256814 h 2393005"/>
              <a:gd name="connsiteX15" fmla="*/ 350196 w 4272388"/>
              <a:gd name="connsiteY15" fmla="*/ 1256814 h 2393005"/>
              <a:gd name="connsiteX16" fmla="*/ 350196 w 4272388"/>
              <a:gd name="connsiteY16" fmla="*/ 1291834 h 2393005"/>
              <a:gd name="connsiteX17" fmla="*/ 392997 w 4272388"/>
              <a:gd name="connsiteY17" fmla="*/ 1291834 h 2393005"/>
              <a:gd name="connsiteX18" fmla="*/ 392997 w 4272388"/>
              <a:gd name="connsiteY18" fmla="*/ 1311289 h 2393005"/>
              <a:gd name="connsiteX19" fmla="*/ 505838 w 4272388"/>
              <a:gd name="connsiteY19" fmla="*/ 1311289 h 2393005"/>
              <a:gd name="connsiteX20" fmla="*/ 505838 w 4272388"/>
              <a:gd name="connsiteY20" fmla="*/ 1334635 h 2393005"/>
              <a:gd name="connsiteX21" fmla="*/ 540858 w 4272388"/>
              <a:gd name="connsiteY21" fmla="*/ 1334635 h 2393005"/>
              <a:gd name="connsiteX22" fmla="*/ 540858 w 4272388"/>
              <a:gd name="connsiteY22" fmla="*/ 1361873 h 2393005"/>
              <a:gd name="connsiteX23" fmla="*/ 618679 w 4272388"/>
              <a:gd name="connsiteY23" fmla="*/ 1361873 h 2393005"/>
              <a:gd name="connsiteX24" fmla="*/ 618679 w 4272388"/>
              <a:gd name="connsiteY24" fmla="*/ 1431912 h 2393005"/>
              <a:gd name="connsiteX25" fmla="*/ 669263 w 4272388"/>
              <a:gd name="connsiteY25" fmla="*/ 1431912 h 2393005"/>
              <a:gd name="connsiteX26" fmla="*/ 669263 w 4272388"/>
              <a:gd name="connsiteY26" fmla="*/ 1482496 h 2393005"/>
              <a:gd name="connsiteX27" fmla="*/ 704283 w 4272388"/>
              <a:gd name="connsiteY27" fmla="*/ 1482496 h 2393005"/>
              <a:gd name="connsiteX28" fmla="*/ 704283 w 4272388"/>
              <a:gd name="connsiteY28" fmla="*/ 1525297 h 2393005"/>
              <a:gd name="connsiteX29" fmla="*/ 750975 w 4272388"/>
              <a:gd name="connsiteY29" fmla="*/ 1525297 h 2393005"/>
              <a:gd name="connsiteX30" fmla="*/ 750975 w 4272388"/>
              <a:gd name="connsiteY30" fmla="*/ 1607010 h 2393005"/>
              <a:gd name="connsiteX31" fmla="*/ 770431 w 4272388"/>
              <a:gd name="connsiteY31" fmla="*/ 1607010 h 2393005"/>
              <a:gd name="connsiteX32" fmla="*/ 770431 w 4272388"/>
              <a:gd name="connsiteY32" fmla="*/ 1680940 h 2393005"/>
              <a:gd name="connsiteX33" fmla="*/ 813232 w 4272388"/>
              <a:gd name="connsiteY33" fmla="*/ 1680940 h 2393005"/>
              <a:gd name="connsiteX34" fmla="*/ 813232 w 4272388"/>
              <a:gd name="connsiteY34" fmla="*/ 1680940 h 2393005"/>
              <a:gd name="connsiteX35" fmla="*/ 813232 w 4272388"/>
              <a:gd name="connsiteY35" fmla="*/ 1712069 h 2393005"/>
              <a:gd name="connsiteX36" fmla="*/ 968875 w 4272388"/>
              <a:gd name="connsiteY36" fmla="*/ 1712069 h 2393005"/>
              <a:gd name="connsiteX37" fmla="*/ 968875 w 4272388"/>
              <a:gd name="connsiteY37" fmla="*/ 1735415 h 2393005"/>
              <a:gd name="connsiteX38" fmla="*/ 1132300 w 4272388"/>
              <a:gd name="connsiteY38" fmla="*/ 1735415 h 2393005"/>
              <a:gd name="connsiteX39" fmla="*/ 1132300 w 4272388"/>
              <a:gd name="connsiteY39" fmla="*/ 1762652 h 2393005"/>
              <a:gd name="connsiteX40" fmla="*/ 1175101 w 4272388"/>
              <a:gd name="connsiteY40" fmla="*/ 1762652 h 2393005"/>
              <a:gd name="connsiteX41" fmla="*/ 1175101 w 4272388"/>
              <a:gd name="connsiteY41" fmla="*/ 1817127 h 2393005"/>
              <a:gd name="connsiteX42" fmla="*/ 1198448 w 4272388"/>
              <a:gd name="connsiteY42" fmla="*/ 1817127 h 2393005"/>
              <a:gd name="connsiteX43" fmla="*/ 1198448 w 4272388"/>
              <a:gd name="connsiteY43" fmla="*/ 1875493 h 2393005"/>
              <a:gd name="connsiteX44" fmla="*/ 1536970 w 4272388"/>
              <a:gd name="connsiteY44" fmla="*/ 1875493 h 2393005"/>
              <a:gd name="connsiteX45" fmla="*/ 1536970 w 4272388"/>
              <a:gd name="connsiteY45" fmla="*/ 1910513 h 2393005"/>
              <a:gd name="connsiteX46" fmla="*/ 1599227 w 4272388"/>
              <a:gd name="connsiteY46" fmla="*/ 1910513 h 2393005"/>
              <a:gd name="connsiteX47" fmla="*/ 1599227 w 4272388"/>
              <a:gd name="connsiteY47" fmla="*/ 1953315 h 2393005"/>
              <a:gd name="connsiteX48" fmla="*/ 1610900 w 4272388"/>
              <a:gd name="connsiteY48" fmla="*/ 1953315 h 2393005"/>
              <a:gd name="connsiteX49" fmla="*/ 1610900 w 4272388"/>
              <a:gd name="connsiteY49" fmla="*/ 2000007 h 2393005"/>
              <a:gd name="connsiteX50" fmla="*/ 1801563 w 4272388"/>
              <a:gd name="connsiteY50" fmla="*/ 2000007 h 2393005"/>
              <a:gd name="connsiteX51" fmla="*/ 1801563 w 4272388"/>
              <a:gd name="connsiteY51" fmla="*/ 2035027 h 2393005"/>
              <a:gd name="connsiteX52" fmla="*/ 2031135 w 4272388"/>
              <a:gd name="connsiteY52" fmla="*/ 2035027 h 2393005"/>
              <a:gd name="connsiteX53" fmla="*/ 2031135 w 4272388"/>
              <a:gd name="connsiteY53" fmla="*/ 2073937 h 2393005"/>
              <a:gd name="connsiteX54" fmla="*/ 2416351 w 4272388"/>
              <a:gd name="connsiteY54" fmla="*/ 2073937 h 2393005"/>
              <a:gd name="connsiteX55" fmla="*/ 2416351 w 4272388"/>
              <a:gd name="connsiteY55" fmla="*/ 2120630 h 2393005"/>
              <a:gd name="connsiteX56" fmla="*/ 2431915 w 4272388"/>
              <a:gd name="connsiteY56" fmla="*/ 2120630 h 2393005"/>
              <a:gd name="connsiteX57" fmla="*/ 2431915 w 4272388"/>
              <a:gd name="connsiteY57" fmla="*/ 2155650 h 2393005"/>
              <a:gd name="connsiteX58" fmla="*/ 2828803 w 4272388"/>
              <a:gd name="connsiteY58" fmla="*/ 2155650 h 2393005"/>
              <a:gd name="connsiteX59" fmla="*/ 2828803 w 4272388"/>
              <a:gd name="connsiteY59" fmla="*/ 2206234 h 2393005"/>
              <a:gd name="connsiteX60" fmla="*/ 2875496 w 4272388"/>
              <a:gd name="connsiteY60" fmla="*/ 2206234 h 2393005"/>
              <a:gd name="connsiteX61" fmla="*/ 2875496 w 4272388"/>
              <a:gd name="connsiteY61" fmla="*/ 2241253 h 2393005"/>
              <a:gd name="connsiteX62" fmla="*/ 3284058 w 4272388"/>
              <a:gd name="connsiteY62" fmla="*/ 2241253 h 2393005"/>
              <a:gd name="connsiteX63" fmla="*/ 3284058 w 4272388"/>
              <a:gd name="connsiteY63" fmla="*/ 2303510 h 2393005"/>
              <a:gd name="connsiteX64" fmla="*/ 3568106 w 4272388"/>
              <a:gd name="connsiteY64" fmla="*/ 2303510 h 2393005"/>
              <a:gd name="connsiteX65" fmla="*/ 3568106 w 4272388"/>
              <a:gd name="connsiteY65" fmla="*/ 2350203 h 2393005"/>
              <a:gd name="connsiteX66" fmla="*/ 3727639 w 4272388"/>
              <a:gd name="connsiteY66" fmla="*/ 2350203 h 2393005"/>
              <a:gd name="connsiteX67" fmla="*/ 3727639 w 4272388"/>
              <a:gd name="connsiteY67" fmla="*/ 2393005 h 2393005"/>
              <a:gd name="connsiteX68" fmla="*/ 4272388 w 4272388"/>
              <a:gd name="connsiteY68" fmla="*/ 2393005 h 2393005"/>
              <a:gd name="connsiteX69" fmla="*/ 4272388 w 4272388"/>
              <a:gd name="connsiteY69" fmla="*/ 1443585 h 2393005"/>
              <a:gd name="connsiteX70" fmla="*/ 2871605 w 4272388"/>
              <a:gd name="connsiteY70" fmla="*/ 1439694 h 2393005"/>
              <a:gd name="connsiteX71" fmla="*/ 2871605 w 4272388"/>
              <a:gd name="connsiteY71" fmla="*/ 1428021 h 2393005"/>
              <a:gd name="connsiteX72" fmla="*/ 2836586 w 4272388"/>
              <a:gd name="connsiteY72" fmla="*/ 1428021 h 2393005"/>
              <a:gd name="connsiteX73" fmla="*/ 2836586 w 4272388"/>
              <a:gd name="connsiteY73" fmla="*/ 1408566 h 2393005"/>
              <a:gd name="connsiteX74" fmla="*/ 2424133 w 4272388"/>
              <a:gd name="connsiteY74" fmla="*/ 1408566 h 2393005"/>
              <a:gd name="connsiteX75" fmla="*/ 2424133 w 4272388"/>
              <a:gd name="connsiteY75" fmla="*/ 1361873 h 2393005"/>
              <a:gd name="connsiteX76" fmla="*/ 2031135 w 4272388"/>
              <a:gd name="connsiteY76" fmla="*/ 1361873 h 2393005"/>
              <a:gd name="connsiteX77" fmla="*/ 2031135 w 4272388"/>
              <a:gd name="connsiteY77" fmla="*/ 1361873 h 2393005"/>
              <a:gd name="connsiteX78" fmla="*/ 2031135 w 4272388"/>
              <a:gd name="connsiteY78" fmla="*/ 1330744 h 2393005"/>
              <a:gd name="connsiteX79" fmla="*/ 1805454 w 4272388"/>
              <a:gd name="connsiteY79" fmla="*/ 1330744 h 2393005"/>
              <a:gd name="connsiteX80" fmla="*/ 1805454 w 4272388"/>
              <a:gd name="connsiteY80" fmla="*/ 1307398 h 2393005"/>
              <a:gd name="connsiteX81" fmla="*/ 1614792 w 4272388"/>
              <a:gd name="connsiteY81" fmla="*/ 1307398 h 2393005"/>
              <a:gd name="connsiteX82" fmla="*/ 1614792 w 4272388"/>
              <a:gd name="connsiteY82" fmla="*/ 1268487 h 2393005"/>
              <a:gd name="connsiteX83" fmla="*/ 1610900 w 4272388"/>
              <a:gd name="connsiteY83" fmla="*/ 1268487 h 2393005"/>
              <a:gd name="connsiteX84" fmla="*/ 1610900 w 4272388"/>
              <a:gd name="connsiteY84" fmla="*/ 1233468 h 2393005"/>
              <a:gd name="connsiteX85" fmla="*/ 1548643 w 4272388"/>
              <a:gd name="connsiteY85" fmla="*/ 1233468 h 2393005"/>
              <a:gd name="connsiteX86" fmla="*/ 1548643 w 4272388"/>
              <a:gd name="connsiteY86" fmla="*/ 1233468 h 2393005"/>
              <a:gd name="connsiteX87" fmla="*/ 1548643 w 4272388"/>
              <a:gd name="connsiteY87" fmla="*/ 1206230 h 2393005"/>
              <a:gd name="connsiteX88" fmla="*/ 1198448 w 4272388"/>
              <a:gd name="connsiteY88" fmla="*/ 1206230 h 2393005"/>
              <a:gd name="connsiteX89" fmla="*/ 1198448 w 4272388"/>
              <a:gd name="connsiteY89" fmla="*/ 1155646 h 2393005"/>
              <a:gd name="connsiteX90" fmla="*/ 1175101 w 4272388"/>
              <a:gd name="connsiteY90" fmla="*/ 1155646 h 2393005"/>
              <a:gd name="connsiteX91" fmla="*/ 1175101 w 4272388"/>
              <a:gd name="connsiteY91" fmla="*/ 1155646 h 2393005"/>
              <a:gd name="connsiteX92" fmla="*/ 1175101 w 4272388"/>
              <a:gd name="connsiteY92" fmla="*/ 1124518 h 2393005"/>
              <a:gd name="connsiteX93" fmla="*/ 1155646 w 4272388"/>
              <a:gd name="connsiteY93" fmla="*/ 1124518 h 2393005"/>
              <a:gd name="connsiteX94" fmla="*/ 1155646 w 4272388"/>
              <a:gd name="connsiteY94" fmla="*/ 1101172 h 2393005"/>
              <a:gd name="connsiteX95" fmla="*/ 1132300 w 4272388"/>
              <a:gd name="connsiteY95" fmla="*/ 1101172 h 2393005"/>
              <a:gd name="connsiteX96" fmla="*/ 1132300 w 4272388"/>
              <a:gd name="connsiteY96" fmla="*/ 1081716 h 2393005"/>
              <a:gd name="connsiteX97" fmla="*/ 972766 w 4272388"/>
              <a:gd name="connsiteY97" fmla="*/ 1081716 h 2393005"/>
              <a:gd name="connsiteX98" fmla="*/ 972766 w 4272388"/>
              <a:gd name="connsiteY98" fmla="*/ 1050588 h 2393005"/>
              <a:gd name="connsiteX99" fmla="*/ 813232 w 4272388"/>
              <a:gd name="connsiteY99" fmla="*/ 1050588 h 2393005"/>
              <a:gd name="connsiteX100" fmla="*/ 813232 w 4272388"/>
              <a:gd name="connsiteY100" fmla="*/ 1027241 h 2393005"/>
              <a:gd name="connsiteX101" fmla="*/ 770431 w 4272388"/>
              <a:gd name="connsiteY101" fmla="*/ 1027241 h 2393005"/>
              <a:gd name="connsiteX102" fmla="*/ 770431 w 4272388"/>
              <a:gd name="connsiteY102" fmla="*/ 918292 h 2393005"/>
              <a:gd name="connsiteX103" fmla="*/ 754866 w 4272388"/>
              <a:gd name="connsiteY103" fmla="*/ 918292 h 2393005"/>
              <a:gd name="connsiteX104" fmla="*/ 754866 w 4272388"/>
              <a:gd name="connsiteY104" fmla="*/ 879381 h 2393005"/>
              <a:gd name="connsiteX105" fmla="*/ 715956 w 4272388"/>
              <a:gd name="connsiteY105" fmla="*/ 879381 h 2393005"/>
              <a:gd name="connsiteX106" fmla="*/ 715956 w 4272388"/>
              <a:gd name="connsiteY106" fmla="*/ 856035 h 2393005"/>
              <a:gd name="connsiteX107" fmla="*/ 715956 w 4272388"/>
              <a:gd name="connsiteY107" fmla="*/ 856035 h 2393005"/>
              <a:gd name="connsiteX108" fmla="*/ 696500 w 4272388"/>
              <a:gd name="connsiteY108" fmla="*/ 836579 h 2393005"/>
              <a:gd name="connsiteX109" fmla="*/ 680936 w 4272388"/>
              <a:gd name="connsiteY109" fmla="*/ 821015 h 2393005"/>
              <a:gd name="connsiteX110" fmla="*/ 680936 w 4272388"/>
              <a:gd name="connsiteY110" fmla="*/ 782104 h 2393005"/>
              <a:gd name="connsiteX111" fmla="*/ 622570 w 4272388"/>
              <a:gd name="connsiteY111" fmla="*/ 782104 h 2393005"/>
              <a:gd name="connsiteX112" fmla="*/ 622570 w 4272388"/>
              <a:gd name="connsiteY112" fmla="*/ 708174 h 2393005"/>
              <a:gd name="connsiteX113" fmla="*/ 544749 w 4272388"/>
              <a:gd name="connsiteY113" fmla="*/ 708174 h 2393005"/>
              <a:gd name="connsiteX114" fmla="*/ 544749 w 4272388"/>
              <a:gd name="connsiteY114" fmla="*/ 684828 h 2393005"/>
              <a:gd name="connsiteX115" fmla="*/ 509729 w 4272388"/>
              <a:gd name="connsiteY115" fmla="*/ 684828 h 2393005"/>
              <a:gd name="connsiteX116" fmla="*/ 509729 w 4272388"/>
              <a:gd name="connsiteY116" fmla="*/ 665372 h 2393005"/>
              <a:gd name="connsiteX117" fmla="*/ 392997 w 4272388"/>
              <a:gd name="connsiteY117" fmla="*/ 665372 h 2393005"/>
              <a:gd name="connsiteX118" fmla="*/ 392997 w 4272388"/>
              <a:gd name="connsiteY118" fmla="*/ 630353 h 2393005"/>
              <a:gd name="connsiteX119" fmla="*/ 346305 w 4272388"/>
              <a:gd name="connsiteY119" fmla="*/ 630353 h 2393005"/>
              <a:gd name="connsiteX120" fmla="*/ 346305 w 4272388"/>
              <a:gd name="connsiteY120" fmla="*/ 571987 h 2393005"/>
              <a:gd name="connsiteX121" fmla="*/ 326849 w 4272388"/>
              <a:gd name="connsiteY121" fmla="*/ 571987 h 2393005"/>
              <a:gd name="connsiteX122" fmla="*/ 326849 w 4272388"/>
              <a:gd name="connsiteY122" fmla="*/ 498057 h 2393005"/>
              <a:gd name="connsiteX123" fmla="*/ 287939 w 4272388"/>
              <a:gd name="connsiteY123" fmla="*/ 498057 h 2393005"/>
              <a:gd name="connsiteX124" fmla="*/ 287939 w 4272388"/>
              <a:gd name="connsiteY124" fmla="*/ 217900 h 2393005"/>
              <a:gd name="connsiteX125" fmla="*/ 252919 w 4272388"/>
              <a:gd name="connsiteY125" fmla="*/ 217900 h 2393005"/>
              <a:gd name="connsiteX126" fmla="*/ 252919 w 4272388"/>
              <a:gd name="connsiteY126" fmla="*/ 194554 h 2393005"/>
              <a:gd name="connsiteX127" fmla="*/ 190662 w 4272388"/>
              <a:gd name="connsiteY127" fmla="*/ 194554 h 2393005"/>
              <a:gd name="connsiteX128" fmla="*/ 190662 w 4272388"/>
              <a:gd name="connsiteY128" fmla="*/ 120623 h 2393005"/>
              <a:gd name="connsiteX129" fmla="*/ 190662 w 4272388"/>
              <a:gd name="connsiteY129" fmla="*/ 120623 h 2393005"/>
              <a:gd name="connsiteX130" fmla="*/ 163425 w 4272388"/>
              <a:gd name="connsiteY130" fmla="*/ 120623 h 2393005"/>
              <a:gd name="connsiteX131" fmla="*/ 163425 w 4272388"/>
              <a:gd name="connsiteY131" fmla="*/ 42802 h 2393005"/>
              <a:gd name="connsiteX132" fmla="*/ 128405 w 4272388"/>
              <a:gd name="connsiteY132" fmla="*/ 42802 h 2393005"/>
              <a:gd name="connsiteX133" fmla="*/ 128405 w 4272388"/>
              <a:gd name="connsiteY133" fmla="*/ 7783 h 2393005"/>
              <a:gd name="connsiteX134" fmla="*/ 0 w 4272388"/>
              <a:gd name="connsiteY134" fmla="*/ 0 h 239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4272388" h="2393005">
                <a:moveTo>
                  <a:pt x="0" y="0"/>
                </a:moveTo>
                <a:lnTo>
                  <a:pt x="0" y="809342"/>
                </a:lnTo>
                <a:lnTo>
                  <a:pt x="198444" y="809342"/>
                </a:lnTo>
                <a:lnTo>
                  <a:pt x="198444" y="856035"/>
                </a:lnTo>
                <a:lnTo>
                  <a:pt x="237355" y="856035"/>
                </a:lnTo>
                <a:lnTo>
                  <a:pt x="237355" y="875490"/>
                </a:lnTo>
                <a:lnTo>
                  <a:pt x="280157" y="875490"/>
                </a:lnTo>
                <a:lnTo>
                  <a:pt x="280157" y="949420"/>
                </a:lnTo>
                <a:lnTo>
                  <a:pt x="299612" y="949420"/>
                </a:lnTo>
                <a:lnTo>
                  <a:pt x="299612" y="1143973"/>
                </a:lnTo>
                <a:lnTo>
                  <a:pt x="299612" y="1143973"/>
                </a:lnTo>
                <a:lnTo>
                  <a:pt x="338523" y="1143973"/>
                </a:lnTo>
                <a:lnTo>
                  <a:pt x="338523" y="1256814"/>
                </a:lnTo>
                <a:lnTo>
                  <a:pt x="350196" y="1256814"/>
                </a:lnTo>
                <a:lnTo>
                  <a:pt x="350196" y="1256814"/>
                </a:lnTo>
                <a:lnTo>
                  <a:pt x="350196" y="1256814"/>
                </a:lnTo>
                <a:lnTo>
                  <a:pt x="350196" y="1291834"/>
                </a:lnTo>
                <a:lnTo>
                  <a:pt x="392997" y="1291834"/>
                </a:lnTo>
                <a:lnTo>
                  <a:pt x="392997" y="1311289"/>
                </a:lnTo>
                <a:lnTo>
                  <a:pt x="505838" y="1311289"/>
                </a:lnTo>
                <a:lnTo>
                  <a:pt x="505838" y="1334635"/>
                </a:lnTo>
                <a:lnTo>
                  <a:pt x="540858" y="1334635"/>
                </a:lnTo>
                <a:lnTo>
                  <a:pt x="540858" y="1361873"/>
                </a:lnTo>
                <a:lnTo>
                  <a:pt x="618679" y="1361873"/>
                </a:lnTo>
                <a:lnTo>
                  <a:pt x="618679" y="1431912"/>
                </a:lnTo>
                <a:lnTo>
                  <a:pt x="669263" y="1431912"/>
                </a:lnTo>
                <a:lnTo>
                  <a:pt x="669263" y="1482496"/>
                </a:lnTo>
                <a:lnTo>
                  <a:pt x="704283" y="1482496"/>
                </a:lnTo>
                <a:lnTo>
                  <a:pt x="704283" y="1525297"/>
                </a:lnTo>
                <a:lnTo>
                  <a:pt x="750975" y="1525297"/>
                </a:lnTo>
                <a:lnTo>
                  <a:pt x="750975" y="1607010"/>
                </a:lnTo>
                <a:lnTo>
                  <a:pt x="770431" y="1607010"/>
                </a:lnTo>
                <a:lnTo>
                  <a:pt x="770431" y="1680940"/>
                </a:lnTo>
                <a:lnTo>
                  <a:pt x="813232" y="1680940"/>
                </a:lnTo>
                <a:lnTo>
                  <a:pt x="813232" y="1680940"/>
                </a:lnTo>
                <a:lnTo>
                  <a:pt x="813232" y="1712069"/>
                </a:lnTo>
                <a:lnTo>
                  <a:pt x="968875" y="1712069"/>
                </a:lnTo>
                <a:lnTo>
                  <a:pt x="968875" y="1735415"/>
                </a:lnTo>
                <a:lnTo>
                  <a:pt x="1132300" y="1735415"/>
                </a:lnTo>
                <a:lnTo>
                  <a:pt x="1132300" y="1762652"/>
                </a:lnTo>
                <a:lnTo>
                  <a:pt x="1175101" y="1762652"/>
                </a:lnTo>
                <a:lnTo>
                  <a:pt x="1175101" y="1817127"/>
                </a:lnTo>
                <a:lnTo>
                  <a:pt x="1198448" y="1817127"/>
                </a:lnTo>
                <a:lnTo>
                  <a:pt x="1198448" y="1875493"/>
                </a:lnTo>
                <a:lnTo>
                  <a:pt x="1536970" y="1875493"/>
                </a:lnTo>
                <a:lnTo>
                  <a:pt x="1536970" y="1910513"/>
                </a:lnTo>
                <a:lnTo>
                  <a:pt x="1599227" y="1910513"/>
                </a:lnTo>
                <a:lnTo>
                  <a:pt x="1599227" y="1953315"/>
                </a:lnTo>
                <a:lnTo>
                  <a:pt x="1610900" y="1953315"/>
                </a:lnTo>
                <a:lnTo>
                  <a:pt x="1610900" y="2000007"/>
                </a:lnTo>
                <a:lnTo>
                  <a:pt x="1801563" y="2000007"/>
                </a:lnTo>
                <a:lnTo>
                  <a:pt x="1801563" y="2035027"/>
                </a:lnTo>
                <a:lnTo>
                  <a:pt x="2031135" y="2035027"/>
                </a:lnTo>
                <a:lnTo>
                  <a:pt x="2031135" y="2073937"/>
                </a:lnTo>
                <a:lnTo>
                  <a:pt x="2416351" y="2073937"/>
                </a:lnTo>
                <a:lnTo>
                  <a:pt x="2416351" y="2120630"/>
                </a:lnTo>
                <a:lnTo>
                  <a:pt x="2431915" y="2120630"/>
                </a:lnTo>
                <a:lnTo>
                  <a:pt x="2431915" y="2155650"/>
                </a:lnTo>
                <a:lnTo>
                  <a:pt x="2828803" y="2155650"/>
                </a:lnTo>
                <a:lnTo>
                  <a:pt x="2828803" y="2206234"/>
                </a:lnTo>
                <a:lnTo>
                  <a:pt x="2875496" y="2206234"/>
                </a:lnTo>
                <a:lnTo>
                  <a:pt x="2875496" y="2241253"/>
                </a:lnTo>
                <a:lnTo>
                  <a:pt x="3284058" y="2241253"/>
                </a:lnTo>
                <a:lnTo>
                  <a:pt x="3284058" y="2303510"/>
                </a:lnTo>
                <a:lnTo>
                  <a:pt x="3568106" y="2303510"/>
                </a:lnTo>
                <a:lnTo>
                  <a:pt x="3568106" y="2350203"/>
                </a:lnTo>
                <a:lnTo>
                  <a:pt x="3727639" y="2350203"/>
                </a:lnTo>
                <a:lnTo>
                  <a:pt x="3727639" y="2393005"/>
                </a:lnTo>
                <a:lnTo>
                  <a:pt x="4272388" y="2393005"/>
                </a:lnTo>
                <a:lnTo>
                  <a:pt x="4272388" y="1443585"/>
                </a:lnTo>
                <a:lnTo>
                  <a:pt x="2871605" y="1439694"/>
                </a:lnTo>
                <a:lnTo>
                  <a:pt x="2871605" y="1428021"/>
                </a:lnTo>
                <a:lnTo>
                  <a:pt x="2836586" y="1428021"/>
                </a:lnTo>
                <a:lnTo>
                  <a:pt x="2836586" y="1408566"/>
                </a:lnTo>
                <a:lnTo>
                  <a:pt x="2424133" y="1408566"/>
                </a:lnTo>
                <a:lnTo>
                  <a:pt x="2424133" y="1361873"/>
                </a:lnTo>
                <a:lnTo>
                  <a:pt x="2031135" y="1361873"/>
                </a:lnTo>
                <a:lnTo>
                  <a:pt x="2031135" y="1361873"/>
                </a:lnTo>
                <a:lnTo>
                  <a:pt x="2031135" y="1330744"/>
                </a:lnTo>
                <a:lnTo>
                  <a:pt x="1805454" y="1330744"/>
                </a:lnTo>
                <a:lnTo>
                  <a:pt x="1805454" y="1307398"/>
                </a:lnTo>
                <a:lnTo>
                  <a:pt x="1614792" y="1307398"/>
                </a:lnTo>
                <a:lnTo>
                  <a:pt x="1614792" y="1268487"/>
                </a:lnTo>
                <a:lnTo>
                  <a:pt x="1610900" y="1268487"/>
                </a:lnTo>
                <a:lnTo>
                  <a:pt x="1610900" y="1233468"/>
                </a:lnTo>
                <a:lnTo>
                  <a:pt x="1548643" y="1233468"/>
                </a:lnTo>
                <a:lnTo>
                  <a:pt x="1548643" y="1233468"/>
                </a:lnTo>
                <a:lnTo>
                  <a:pt x="1548643" y="1206230"/>
                </a:lnTo>
                <a:lnTo>
                  <a:pt x="1198448" y="1206230"/>
                </a:lnTo>
                <a:lnTo>
                  <a:pt x="1198448" y="1155646"/>
                </a:lnTo>
                <a:lnTo>
                  <a:pt x="1175101" y="1155646"/>
                </a:lnTo>
                <a:lnTo>
                  <a:pt x="1175101" y="1155646"/>
                </a:lnTo>
                <a:lnTo>
                  <a:pt x="1175101" y="1124518"/>
                </a:lnTo>
                <a:lnTo>
                  <a:pt x="1155646" y="1124518"/>
                </a:lnTo>
                <a:lnTo>
                  <a:pt x="1155646" y="1101172"/>
                </a:lnTo>
                <a:lnTo>
                  <a:pt x="1132300" y="1101172"/>
                </a:lnTo>
                <a:lnTo>
                  <a:pt x="1132300" y="1081716"/>
                </a:lnTo>
                <a:lnTo>
                  <a:pt x="972766" y="1081716"/>
                </a:lnTo>
                <a:lnTo>
                  <a:pt x="972766" y="1050588"/>
                </a:lnTo>
                <a:lnTo>
                  <a:pt x="813232" y="1050588"/>
                </a:lnTo>
                <a:lnTo>
                  <a:pt x="813232" y="1027241"/>
                </a:lnTo>
                <a:lnTo>
                  <a:pt x="770431" y="1027241"/>
                </a:lnTo>
                <a:lnTo>
                  <a:pt x="770431" y="918292"/>
                </a:lnTo>
                <a:lnTo>
                  <a:pt x="754866" y="918292"/>
                </a:lnTo>
                <a:lnTo>
                  <a:pt x="754866" y="879381"/>
                </a:lnTo>
                <a:lnTo>
                  <a:pt x="715956" y="879381"/>
                </a:lnTo>
                <a:lnTo>
                  <a:pt x="715956" y="856035"/>
                </a:lnTo>
                <a:lnTo>
                  <a:pt x="715956" y="856035"/>
                </a:lnTo>
                <a:lnTo>
                  <a:pt x="696500" y="836579"/>
                </a:lnTo>
                <a:lnTo>
                  <a:pt x="680936" y="821015"/>
                </a:lnTo>
                <a:lnTo>
                  <a:pt x="680936" y="782104"/>
                </a:lnTo>
                <a:lnTo>
                  <a:pt x="622570" y="782104"/>
                </a:lnTo>
                <a:lnTo>
                  <a:pt x="622570" y="708174"/>
                </a:lnTo>
                <a:lnTo>
                  <a:pt x="544749" y="708174"/>
                </a:lnTo>
                <a:lnTo>
                  <a:pt x="544749" y="684828"/>
                </a:lnTo>
                <a:lnTo>
                  <a:pt x="509729" y="684828"/>
                </a:lnTo>
                <a:lnTo>
                  <a:pt x="509729" y="665372"/>
                </a:lnTo>
                <a:lnTo>
                  <a:pt x="392997" y="665372"/>
                </a:lnTo>
                <a:lnTo>
                  <a:pt x="392997" y="630353"/>
                </a:lnTo>
                <a:lnTo>
                  <a:pt x="346305" y="630353"/>
                </a:lnTo>
                <a:lnTo>
                  <a:pt x="346305" y="571987"/>
                </a:lnTo>
                <a:lnTo>
                  <a:pt x="326849" y="571987"/>
                </a:lnTo>
                <a:lnTo>
                  <a:pt x="326849" y="498057"/>
                </a:lnTo>
                <a:lnTo>
                  <a:pt x="287939" y="498057"/>
                </a:lnTo>
                <a:lnTo>
                  <a:pt x="287939" y="217900"/>
                </a:lnTo>
                <a:lnTo>
                  <a:pt x="252919" y="217900"/>
                </a:lnTo>
                <a:lnTo>
                  <a:pt x="252919" y="194554"/>
                </a:lnTo>
                <a:lnTo>
                  <a:pt x="190662" y="194554"/>
                </a:lnTo>
                <a:lnTo>
                  <a:pt x="190662" y="120623"/>
                </a:lnTo>
                <a:lnTo>
                  <a:pt x="190662" y="120623"/>
                </a:lnTo>
                <a:lnTo>
                  <a:pt x="163425" y="120623"/>
                </a:lnTo>
                <a:lnTo>
                  <a:pt x="163425" y="42802"/>
                </a:lnTo>
                <a:lnTo>
                  <a:pt x="128405" y="42802"/>
                </a:lnTo>
                <a:lnTo>
                  <a:pt x="128405" y="7783"/>
                </a:lnTo>
                <a:lnTo>
                  <a:pt x="0" y="0"/>
                </a:lnTo>
                <a:close/>
              </a:path>
            </a:pathLst>
          </a:custGeom>
          <a:solidFill>
            <a:srgbClr val="CDCDCF">
              <a:alpha val="50196"/>
            </a:srgb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Freeform 231">
            <a:extLst>
              <a:ext uri="{FF2B5EF4-FFF2-40B4-BE49-F238E27FC236}">
                <a16:creationId xmlns:a16="http://schemas.microsoft.com/office/drawing/2014/main" id="{25F31FC7-F29D-A096-AC82-B93A6A7FFB02}"/>
              </a:ext>
            </a:extLst>
          </p:cNvPr>
          <p:cNvSpPr/>
          <p:nvPr/>
        </p:nvSpPr>
        <p:spPr bwMode="auto">
          <a:xfrm>
            <a:off x="6953250" y="2101850"/>
            <a:ext cx="3711575" cy="1927225"/>
          </a:xfrm>
          <a:custGeom>
            <a:avLst/>
            <a:gdLst>
              <a:gd name="connsiteX0" fmla="*/ 0 w 3711575"/>
              <a:gd name="connsiteY0" fmla="*/ 6350 h 1927225"/>
              <a:gd name="connsiteX1" fmla="*/ 0 w 3711575"/>
              <a:gd name="connsiteY1" fmla="*/ 812800 h 1927225"/>
              <a:gd name="connsiteX2" fmla="*/ 406400 w 3711575"/>
              <a:gd name="connsiteY2" fmla="*/ 812800 h 1927225"/>
              <a:gd name="connsiteX3" fmla="*/ 406400 w 3711575"/>
              <a:gd name="connsiteY3" fmla="*/ 828675 h 1927225"/>
              <a:gd name="connsiteX4" fmla="*/ 454025 w 3711575"/>
              <a:gd name="connsiteY4" fmla="*/ 828675 h 1927225"/>
              <a:gd name="connsiteX5" fmla="*/ 454025 w 3711575"/>
              <a:gd name="connsiteY5" fmla="*/ 841375 h 1927225"/>
              <a:gd name="connsiteX6" fmla="*/ 536575 w 3711575"/>
              <a:gd name="connsiteY6" fmla="*/ 841375 h 1927225"/>
              <a:gd name="connsiteX7" fmla="*/ 536575 w 3711575"/>
              <a:gd name="connsiteY7" fmla="*/ 869950 h 1927225"/>
              <a:gd name="connsiteX8" fmla="*/ 571500 w 3711575"/>
              <a:gd name="connsiteY8" fmla="*/ 869950 h 1927225"/>
              <a:gd name="connsiteX9" fmla="*/ 571500 w 3711575"/>
              <a:gd name="connsiteY9" fmla="*/ 898525 h 1927225"/>
              <a:gd name="connsiteX10" fmla="*/ 571500 w 3711575"/>
              <a:gd name="connsiteY10" fmla="*/ 898525 h 1927225"/>
              <a:gd name="connsiteX11" fmla="*/ 593725 w 3711575"/>
              <a:gd name="connsiteY11" fmla="*/ 920750 h 1927225"/>
              <a:gd name="connsiteX12" fmla="*/ 644525 w 3711575"/>
              <a:gd name="connsiteY12" fmla="*/ 920750 h 1927225"/>
              <a:gd name="connsiteX13" fmla="*/ 644525 w 3711575"/>
              <a:gd name="connsiteY13" fmla="*/ 939800 h 1927225"/>
              <a:gd name="connsiteX14" fmla="*/ 704850 w 3711575"/>
              <a:gd name="connsiteY14" fmla="*/ 939800 h 1927225"/>
              <a:gd name="connsiteX15" fmla="*/ 704850 w 3711575"/>
              <a:gd name="connsiteY15" fmla="*/ 958850 h 1927225"/>
              <a:gd name="connsiteX16" fmla="*/ 742950 w 3711575"/>
              <a:gd name="connsiteY16" fmla="*/ 958850 h 1927225"/>
              <a:gd name="connsiteX17" fmla="*/ 742950 w 3711575"/>
              <a:gd name="connsiteY17" fmla="*/ 1028700 h 1927225"/>
              <a:gd name="connsiteX18" fmla="*/ 774700 w 3711575"/>
              <a:gd name="connsiteY18" fmla="*/ 1028700 h 1927225"/>
              <a:gd name="connsiteX19" fmla="*/ 774700 w 3711575"/>
              <a:gd name="connsiteY19" fmla="*/ 1028700 h 1927225"/>
              <a:gd name="connsiteX20" fmla="*/ 774700 w 3711575"/>
              <a:gd name="connsiteY20" fmla="*/ 1054100 h 1927225"/>
              <a:gd name="connsiteX21" fmla="*/ 812800 w 3711575"/>
              <a:gd name="connsiteY21" fmla="*/ 1054100 h 1927225"/>
              <a:gd name="connsiteX22" fmla="*/ 812800 w 3711575"/>
              <a:gd name="connsiteY22" fmla="*/ 1069975 h 1927225"/>
              <a:gd name="connsiteX23" fmla="*/ 904875 w 3711575"/>
              <a:gd name="connsiteY23" fmla="*/ 1069975 h 1927225"/>
              <a:gd name="connsiteX24" fmla="*/ 904875 w 3711575"/>
              <a:gd name="connsiteY24" fmla="*/ 1117600 h 1927225"/>
              <a:gd name="connsiteX25" fmla="*/ 1168400 w 3711575"/>
              <a:gd name="connsiteY25" fmla="*/ 1117600 h 1927225"/>
              <a:gd name="connsiteX26" fmla="*/ 1168400 w 3711575"/>
              <a:gd name="connsiteY26" fmla="*/ 1146175 h 1927225"/>
              <a:gd name="connsiteX27" fmla="*/ 1209675 w 3711575"/>
              <a:gd name="connsiteY27" fmla="*/ 1146175 h 1927225"/>
              <a:gd name="connsiteX28" fmla="*/ 1209675 w 3711575"/>
              <a:gd name="connsiteY28" fmla="*/ 1174750 h 1927225"/>
              <a:gd name="connsiteX29" fmla="*/ 1476375 w 3711575"/>
              <a:gd name="connsiteY29" fmla="*/ 1174750 h 1927225"/>
              <a:gd name="connsiteX30" fmla="*/ 1476375 w 3711575"/>
              <a:gd name="connsiteY30" fmla="*/ 1231900 h 1927225"/>
              <a:gd name="connsiteX31" fmla="*/ 1495425 w 3711575"/>
              <a:gd name="connsiteY31" fmla="*/ 1231900 h 1927225"/>
              <a:gd name="connsiteX32" fmla="*/ 1495425 w 3711575"/>
              <a:gd name="connsiteY32" fmla="*/ 1266825 h 1927225"/>
              <a:gd name="connsiteX33" fmla="*/ 1517650 w 3711575"/>
              <a:gd name="connsiteY33" fmla="*/ 1266825 h 1927225"/>
              <a:gd name="connsiteX34" fmla="*/ 1517650 w 3711575"/>
              <a:gd name="connsiteY34" fmla="*/ 1266825 h 1927225"/>
              <a:gd name="connsiteX35" fmla="*/ 1517650 w 3711575"/>
              <a:gd name="connsiteY35" fmla="*/ 1289050 h 1927225"/>
              <a:gd name="connsiteX36" fmla="*/ 1847850 w 3711575"/>
              <a:gd name="connsiteY36" fmla="*/ 1289050 h 1927225"/>
              <a:gd name="connsiteX37" fmla="*/ 1847850 w 3711575"/>
              <a:gd name="connsiteY37" fmla="*/ 1330325 h 1927225"/>
              <a:gd name="connsiteX38" fmla="*/ 1863725 w 3711575"/>
              <a:gd name="connsiteY38" fmla="*/ 1330325 h 1927225"/>
              <a:gd name="connsiteX39" fmla="*/ 1863725 w 3711575"/>
              <a:gd name="connsiteY39" fmla="*/ 1387475 h 1927225"/>
              <a:gd name="connsiteX40" fmla="*/ 1927225 w 3711575"/>
              <a:gd name="connsiteY40" fmla="*/ 1387475 h 1927225"/>
              <a:gd name="connsiteX41" fmla="*/ 1927225 w 3711575"/>
              <a:gd name="connsiteY41" fmla="*/ 1422400 h 1927225"/>
              <a:gd name="connsiteX42" fmla="*/ 1946275 w 3711575"/>
              <a:gd name="connsiteY42" fmla="*/ 1422400 h 1927225"/>
              <a:gd name="connsiteX43" fmla="*/ 1946275 w 3711575"/>
              <a:gd name="connsiteY43" fmla="*/ 1473200 h 1927225"/>
              <a:gd name="connsiteX44" fmla="*/ 2152650 w 3711575"/>
              <a:gd name="connsiteY44" fmla="*/ 1473200 h 1927225"/>
              <a:gd name="connsiteX45" fmla="*/ 2152650 w 3711575"/>
              <a:gd name="connsiteY45" fmla="*/ 1511300 h 1927225"/>
              <a:gd name="connsiteX46" fmla="*/ 2184400 w 3711575"/>
              <a:gd name="connsiteY46" fmla="*/ 1511300 h 1927225"/>
              <a:gd name="connsiteX47" fmla="*/ 2184400 w 3711575"/>
              <a:gd name="connsiteY47" fmla="*/ 1558925 h 1927225"/>
              <a:gd name="connsiteX48" fmla="*/ 2362200 w 3711575"/>
              <a:gd name="connsiteY48" fmla="*/ 1558925 h 1927225"/>
              <a:gd name="connsiteX49" fmla="*/ 2362200 w 3711575"/>
              <a:gd name="connsiteY49" fmla="*/ 1657350 h 1927225"/>
              <a:gd name="connsiteX50" fmla="*/ 2806700 w 3711575"/>
              <a:gd name="connsiteY50" fmla="*/ 1657350 h 1927225"/>
              <a:gd name="connsiteX51" fmla="*/ 2806700 w 3711575"/>
              <a:gd name="connsiteY51" fmla="*/ 1768475 h 1927225"/>
              <a:gd name="connsiteX52" fmla="*/ 3254375 w 3711575"/>
              <a:gd name="connsiteY52" fmla="*/ 1768475 h 1927225"/>
              <a:gd name="connsiteX53" fmla="*/ 3254375 w 3711575"/>
              <a:gd name="connsiteY53" fmla="*/ 1927225 h 1927225"/>
              <a:gd name="connsiteX54" fmla="*/ 3711575 w 3711575"/>
              <a:gd name="connsiteY54" fmla="*/ 1927225 h 1927225"/>
              <a:gd name="connsiteX55" fmla="*/ 3711575 w 3711575"/>
              <a:gd name="connsiteY55" fmla="*/ 930275 h 1927225"/>
              <a:gd name="connsiteX56" fmla="*/ 3244850 w 3711575"/>
              <a:gd name="connsiteY56" fmla="*/ 930275 h 1927225"/>
              <a:gd name="connsiteX57" fmla="*/ 3244850 w 3711575"/>
              <a:gd name="connsiteY57" fmla="*/ 914400 h 1927225"/>
              <a:gd name="connsiteX58" fmla="*/ 2797175 w 3711575"/>
              <a:gd name="connsiteY58" fmla="*/ 914400 h 1927225"/>
              <a:gd name="connsiteX59" fmla="*/ 2797175 w 3711575"/>
              <a:gd name="connsiteY59" fmla="*/ 879475 h 1927225"/>
              <a:gd name="connsiteX60" fmla="*/ 2355850 w 3711575"/>
              <a:gd name="connsiteY60" fmla="*/ 879475 h 1927225"/>
              <a:gd name="connsiteX61" fmla="*/ 2355850 w 3711575"/>
              <a:gd name="connsiteY61" fmla="*/ 847725 h 1927225"/>
              <a:gd name="connsiteX62" fmla="*/ 2184400 w 3711575"/>
              <a:gd name="connsiteY62" fmla="*/ 847725 h 1927225"/>
              <a:gd name="connsiteX63" fmla="*/ 2184400 w 3711575"/>
              <a:gd name="connsiteY63" fmla="*/ 806450 h 1927225"/>
              <a:gd name="connsiteX64" fmla="*/ 2146300 w 3711575"/>
              <a:gd name="connsiteY64" fmla="*/ 806450 h 1927225"/>
              <a:gd name="connsiteX65" fmla="*/ 2146300 w 3711575"/>
              <a:gd name="connsiteY65" fmla="*/ 774700 h 1927225"/>
              <a:gd name="connsiteX66" fmla="*/ 1936750 w 3711575"/>
              <a:gd name="connsiteY66" fmla="*/ 774700 h 1927225"/>
              <a:gd name="connsiteX67" fmla="*/ 1936750 w 3711575"/>
              <a:gd name="connsiteY67" fmla="*/ 746125 h 1927225"/>
              <a:gd name="connsiteX68" fmla="*/ 1927225 w 3711575"/>
              <a:gd name="connsiteY68" fmla="*/ 746125 h 1927225"/>
              <a:gd name="connsiteX69" fmla="*/ 1927225 w 3711575"/>
              <a:gd name="connsiteY69" fmla="*/ 717550 h 1927225"/>
              <a:gd name="connsiteX70" fmla="*/ 1863725 w 3711575"/>
              <a:gd name="connsiteY70" fmla="*/ 717550 h 1927225"/>
              <a:gd name="connsiteX71" fmla="*/ 1863725 w 3711575"/>
              <a:gd name="connsiteY71" fmla="*/ 685800 h 1927225"/>
              <a:gd name="connsiteX72" fmla="*/ 1863725 w 3711575"/>
              <a:gd name="connsiteY72" fmla="*/ 685800 h 1927225"/>
              <a:gd name="connsiteX73" fmla="*/ 1851025 w 3711575"/>
              <a:gd name="connsiteY73" fmla="*/ 685800 h 1927225"/>
              <a:gd name="connsiteX74" fmla="*/ 1851025 w 3711575"/>
              <a:gd name="connsiteY74" fmla="*/ 685800 h 1927225"/>
              <a:gd name="connsiteX75" fmla="*/ 1851025 w 3711575"/>
              <a:gd name="connsiteY75" fmla="*/ 660400 h 1927225"/>
              <a:gd name="connsiteX76" fmla="*/ 1851025 w 3711575"/>
              <a:gd name="connsiteY76" fmla="*/ 660400 h 1927225"/>
              <a:gd name="connsiteX77" fmla="*/ 1831975 w 3711575"/>
              <a:gd name="connsiteY77" fmla="*/ 660400 h 1927225"/>
              <a:gd name="connsiteX78" fmla="*/ 1831975 w 3711575"/>
              <a:gd name="connsiteY78" fmla="*/ 628650 h 1927225"/>
              <a:gd name="connsiteX79" fmla="*/ 1517650 w 3711575"/>
              <a:gd name="connsiteY79" fmla="*/ 628650 h 1927225"/>
              <a:gd name="connsiteX80" fmla="*/ 1517650 w 3711575"/>
              <a:gd name="connsiteY80" fmla="*/ 596900 h 1927225"/>
              <a:gd name="connsiteX81" fmla="*/ 1517650 w 3711575"/>
              <a:gd name="connsiteY81" fmla="*/ 596900 h 1927225"/>
              <a:gd name="connsiteX82" fmla="*/ 1495425 w 3711575"/>
              <a:gd name="connsiteY82" fmla="*/ 596900 h 1927225"/>
              <a:gd name="connsiteX83" fmla="*/ 1495425 w 3711575"/>
              <a:gd name="connsiteY83" fmla="*/ 568325 h 1927225"/>
              <a:gd name="connsiteX84" fmla="*/ 1460500 w 3711575"/>
              <a:gd name="connsiteY84" fmla="*/ 568325 h 1927225"/>
              <a:gd name="connsiteX85" fmla="*/ 1460500 w 3711575"/>
              <a:gd name="connsiteY85" fmla="*/ 523875 h 1927225"/>
              <a:gd name="connsiteX86" fmla="*/ 1212850 w 3711575"/>
              <a:gd name="connsiteY86" fmla="*/ 523875 h 1927225"/>
              <a:gd name="connsiteX87" fmla="*/ 1212850 w 3711575"/>
              <a:gd name="connsiteY87" fmla="*/ 492125 h 1927225"/>
              <a:gd name="connsiteX88" fmla="*/ 1168400 w 3711575"/>
              <a:gd name="connsiteY88" fmla="*/ 492125 h 1927225"/>
              <a:gd name="connsiteX89" fmla="*/ 1168400 w 3711575"/>
              <a:gd name="connsiteY89" fmla="*/ 492125 h 1927225"/>
              <a:gd name="connsiteX90" fmla="*/ 1168400 w 3711575"/>
              <a:gd name="connsiteY90" fmla="*/ 466725 h 1927225"/>
              <a:gd name="connsiteX91" fmla="*/ 895350 w 3711575"/>
              <a:gd name="connsiteY91" fmla="*/ 466725 h 1927225"/>
              <a:gd name="connsiteX92" fmla="*/ 895350 w 3711575"/>
              <a:gd name="connsiteY92" fmla="*/ 425450 h 1927225"/>
              <a:gd name="connsiteX93" fmla="*/ 815975 w 3711575"/>
              <a:gd name="connsiteY93" fmla="*/ 425450 h 1927225"/>
              <a:gd name="connsiteX94" fmla="*/ 815975 w 3711575"/>
              <a:gd name="connsiteY94" fmla="*/ 425450 h 1927225"/>
              <a:gd name="connsiteX95" fmla="*/ 815975 w 3711575"/>
              <a:gd name="connsiteY95" fmla="*/ 400050 h 1927225"/>
              <a:gd name="connsiteX96" fmla="*/ 768350 w 3711575"/>
              <a:gd name="connsiteY96" fmla="*/ 400050 h 1927225"/>
              <a:gd name="connsiteX97" fmla="*/ 768350 w 3711575"/>
              <a:gd name="connsiteY97" fmla="*/ 374650 h 1927225"/>
              <a:gd name="connsiteX98" fmla="*/ 739775 w 3711575"/>
              <a:gd name="connsiteY98" fmla="*/ 374650 h 1927225"/>
              <a:gd name="connsiteX99" fmla="*/ 739775 w 3711575"/>
              <a:gd name="connsiteY99" fmla="*/ 330200 h 1927225"/>
              <a:gd name="connsiteX100" fmla="*/ 723900 w 3711575"/>
              <a:gd name="connsiteY100" fmla="*/ 330200 h 1927225"/>
              <a:gd name="connsiteX101" fmla="*/ 723900 w 3711575"/>
              <a:gd name="connsiteY101" fmla="*/ 311150 h 1927225"/>
              <a:gd name="connsiteX102" fmla="*/ 723900 w 3711575"/>
              <a:gd name="connsiteY102" fmla="*/ 311150 h 1927225"/>
              <a:gd name="connsiteX103" fmla="*/ 704850 w 3711575"/>
              <a:gd name="connsiteY103" fmla="*/ 292100 h 1927225"/>
              <a:gd name="connsiteX104" fmla="*/ 647700 w 3711575"/>
              <a:gd name="connsiteY104" fmla="*/ 292100 h 1927225"/>
              <a:gd name="connsiteX105" fmla="*/ 647700 w 3711575"/>
              <a:gd name="connsiteY105" fmla="*/ 269875 h 1927225"/>
              <a:gd name="connsiteX106" fmla="*/ 593725 w 3711575"/>
              <a:gd name="connsiteY106" fmla="*/ 269875 h 1927225"/>
              <a:gd name="connsiteX107" fmla="*/ 593725 w 3711575"/>
              <a:gd name="connsiteY107" fmla="*/ 269875 h 1927225"/>
              <a:gd name="connsiteX108" fmla="*/ 593725 w 3711575"/>
              <a:gd name="connsiteY108" fmla="*/ 241300 h 1927225"/>
              <a:gd name="connsiteX109" fmla="*/ 558800 w 3711575"/>
              <a:gd name="connsiteY109" fmla="*/ 241300 h 1927225"/>
              <a:gd name="connsiteX110" fmla="*/ 558800 w 3711575"/>
              <a:gd name="connsiteY110" fmla="*/ 193675 h 1927225"/>
              <a:gd name="connsiteX111" fmla="*/ 504825 w 3711575"/>
              <a:gd name="connsiteY111" fmla="*/ 193675 h 1927225"/>
              <a:gd name="connsiteX112" fmla="*/ 504825 w 3711575"/>
              <a:gd name="connsiteY112" fmla="*/ 174625 h 1927225"/>
              <a:gd name="connsiteX113" fmla="*/ 450850 w 3711575"/>
              <a:gd name="connsiteY113" fmla="*/ 174625 h 1927225"/>
              <a:gd name="connsiteX114" fmla="*/ 450850 w 3711575"/>
              <a:gd name="connsiteY114" fmla="*/ 152400 h 1927225"/>
              <a:gd name="connsiteX115" fmla="*/ 403225 w 3711575"/>
              <a:gd name="connsiteY115" fmla="*/ 152400 h 1927225"/>
              <a:gd name="connsiteX116" fmla="*/ 403225 w 3711575"/>
              <a:gd name="connsiteY116" fmla="*/ 114300 h 1927225"/>
              <a:gd name="connsiteX117" fmla="*/ 365125 w 3711575"/>
              <a:gd name="connsiteY117" fmla="*/ 114300 h 1927225"/>
              <a:gd name="connsiteX118" fmla="*/ 365125 w 3711575"/>
              <a:gd name="connsiteY118" fmla="*/ 92075 h 1927225"/>
              <a:gd name="connsiteX119" fmla="*/ 333375 w 3711575"/>
              <a:gd name="connsiteY119" fmla="*/ 92075 h 1927225"/>
              <a:gd name="connsiteX120" fmla="*/ 333375 w 3711575"/>
              <a:gd name="connsiteY120" fmla="*/ 63500 h 1927225"/>
              <a:gd name="connsiteX121" fmla="*/ 304800 w 3711575"/>
              <a:gd name="connsiteY121" fmla="*/ 63500 h 1927225"/>
              <a:gd name="connsiteX122" fmla="*/ 304800 w 3711575"/>
              <a:gd name="connsiteY122" fmla="*/ 63500 h 1927225"/>
              <a:gd name="connsiteX123" fmla="*/ 304800 w 3711575"/>
              <a:gd name="connsiteY123" fmla="*/ 63500 h 1927225"/>
              <a:gd name="connsiteX124" fmla="*/ 304800 w 3711575"/>
              <a:gd name="connsiteY124" fmla="*/ 34925 h 1927225"/>
              <a:gd name="connsiteX125" fmla="*/ 238125 w 3711575"/>
              <a:gd name="connsiteY125" fmla="*/ 34925 h 1927225"/>
              <a:gd name="connsiteX126" fmla="*/ 238125 w 3711575"/>
              <a:gd name="connsiteY126" fmla="*/ 19050 h 1927225"/>
              <a:gd name="connsiteX127" fmla="*/ 149225 w 3711575"/>
              <a:gd name="connsiteY127" fmla="*/ 19050 h 1927225"/>
              <a:gd name="connsiteX128" fmla="*/ 149225 w 3711575"/>
              <a:gd name="connsiteY128" fmla="*/ 0 h 1927225"/>
              <a:gd name="connsiteX129" fmla="*/ 0 w 3711575"/>
              <a:gd name="connsiteY129" fmla="*/ 6350 h 192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3711575" h="1927225">
                <a:moveTo>
                  <a:pt x="0" y="6350"/>
                </a:moveTo>
                <a:lnTo>
                  <a:pt x="0" y="812800"/>
                </a:lnTo>
                <a:lnTo>
                  <a:pt x="406400" y="812800"/>
                </a:lnTo>
                <a:lnTo>
                  <a:pt x="406400" y="828675"/>
                </a:lnTo>
                <a:lnTo>
                  <a:pt x="454025" y="828675"/>
                </a:lnTo>
                <a:lnTo>
                  <a:pt x="454025" y="841375"/>
                </a:lnTo>
                <a:lnTo>
                  <a:pt x="536575" y="841375"/>
                </a:lnTo>
                <a:lnTo>
                  <a:pt x="536575" y="869950"/>
                </a:lnTo>
                <a:lnTo>
                  <a:pt x="571500" y="869950"/>
                </a:lnTo>
                <a:lnTo>
                  <a:pt x="571500" y="898525"/>
                </a:lnTo>
                <a:lnTo>
                  <a:pt x="571500" y="898525"/>
                </a:lnTo>
                <a:lnTo>
                  <a:pt x="593725" y="920750"/>
                </a:lnTo>
                <a:lnTo>
                  <a:pt x="644525" y="920750"/>
                </a:lnTo>
                <a:lnTo>
                  <a:pt x="644525" y="939800"/>
                </a:lnTo>
                <a:lnTo>
                  <a:pt x="704850" y="939800"/>
                </a:lnTo>
                <a:lnTo>
                  <a:pt x="704850" y="958850"/>
                </a:lnTo>
                <a:lnTo>
                  <a:pt x="742950" y="958850"/>
                </a:lnTo>
                <a:lnTo>
                  <a:pt x="742950" y="1028700"/>
                </a:lnTo>
                <a:lnTo>
                  <a:pt x="774700" y="1028700"/>
                </a:lnTo>
                <a:lnTo>
                  <a:pt x="774700" y="1028700"/>
                </a:lnTo>
                <a:lnTo>
                  <a:pt x="774700" y="1054100"/>
                </a:lnTo>
                <a:lnTo>
                  <a:pt x="812800" y="1054100"/>
                </a:lnTo>
                <a:lnTo>
                  <a:pt x="812800" y="1069975"/>
                </a:lnTo>
                <a:lnTo>
                  <a:pt x="904875" y="1069975"/>
                </a:lnTo>
                <a:lnTo>
                  <a:pt x="904875" y="1117600"/>
                </a:lnTo>
                <a:lnTo>
                  <a:pt x="1168400" y="1117600"/>
                </a:lnTo>
                <a:lnTo>
                  <a:pt x="1168400" y="1146175"/>
                </a:lnTo>
                <a:lnTo>
                  <a:pt x="1209675" y="1146175"/>
                </a:lnTo>
                <a:lnTo>
                  <a:pt x="1209675" y="1174750"/>
                </a:lnTo>
                <a:lnTo>
                  <a:pt x="1476375" y="1174750"/>
                </a:lnTo>
                <a:lnTo>
                  <a:pt x="1476375" y="1231900"/>
                </a:lnTo>
                <a:lnTo>
                  <a:pt x="1495425" y="1231900"/>
                </a:lnTo>
                <a:lnTo>
                  <a:pt x="1495425" y="1266825"/>
                </a:lnTo>
                <a:lnTo>
                  <a:pt x="1517650" y="1266825"/>
                </a:lnTo>
                <a:lnTo>
                  <a:pt x="1517650" y="1266825"/>
                </a:lnTo>
                <a:lnTo>
                  <a:pt x="1517650" y="1289050"/>
                </a:lnTo>
                <a:lnTo>
                  <a:pt x="1847850" y="1289050"/>
                </a:lnTo>
                <a:lnTo>
                  <a:pt x="1847850" y="1330325"/>
                </a:lnTo>
                <a:lnTo>
                  <a:pt x="1863725" y="1330325"/>
                </a:lnTo>
                <a:lnTo>
                  <a:pt x="1863725" y="1387475"/>
                </a:lnTo>
                <a:lnTo>
                  <a:pt x="1927225" y="1387475"/>
                </a:lnTo>
                <a:lnTo>
                  <a:pt x="1927225" y="1422400"/>
                </a:lnTo>
                <a:lnTo>
                  <a:pt x="1946275" y="1422400"/>
                </a:lnTo>
                <a:lnTo>
                  <a:pt x="1946275" y="1473200"/>
                </a:lnTo>
                <a:lnTo>
                  <a:pt x="2152650" y="1473200"/>
                </a:lnTo>
                <a:lnTo>
                  <a:pt x="2152650" y="1511300"/>
                </a:lnTo>
                <a:lnTo>
                  <a:pt x="2184400" y="1511300"/>
                </a:lnTo>
                <a:lnTo>
                  <a:pt x="2184400" y="1558925"/>
                </a:lnTo>
                <a:lnTo>
                  <a:pt x="2362200" y="1558925"/>
                </a:lnTo>
                <a:lnTo>
                  <a:pt x="2362200" y="1657350"/>
                </a:lnTo>
                <a:lnTo>
                  <a:pt x="2806700" y="1657350"/>
                </a:lnTo>
                <a:lnTo>
                  <a:pt x="2806700" y="1768475"/>
                </a:lnTo>
                <a:lnTo>
                  <a:pt x="3254375" y="1768475"/>
                </a:lnTo>
                <a:lnTo>
                  <a:pt x="3254375" y="1927225"/>
                </a:lnTo>
                <a:lnTo>
                  <a:pt x="3711575" y="1927225"/>
                </a:lnTo>
                <a:lnTo>
                  <a:pt x="3711575" y="930275"/>
                </a:lnTo>
                <a:lnTo>
                  <a:pt x="3244850" y="930275"/>
                </a:lnTo>
                <a:lnTo>
                  <a:pt x="3244850" y="914400"/>
                </a:lnTo>
                <a:lnTo>
                  <a:pt x="2797175" y="914400"/>
                </a:lnTo>
                <a:lnTo>
                  <a:pt x="2797175" y="879475"/>
                </a:lnTo>
                <a:lnTo>
                  <a:pt x="2355850" y="879475"/>
                </a:lnTo>
                <a:lnTo>
                  <a:pt x="2355850" y="847725"/>
                </a:lnTo>
                <a:lnTo>
                  <a:pt x="2184400" y="847725"/>
                </a:lnTo>
                <a:lnTo>
                  <a:pt x="2184400" y="806450"/>
                </a:lnTo>
                <a:lnTo>
                  <a:pt x="2146300" y="806450"/>
                </a:lnTo>
                <a:lnTo>
                  <a:pt x="2146300" y="774700"/>
                </a:lnTo>
                <a:lnTo>
                  <a:pt x="1936750" y="774700"/>
                </a:lnTo>
                <a:lnTo>
                  <a:pt x="1936750" y="746125"/>
                </a:lnTo>
                <a:lnTo>
                  <a:pt x="1927225" y="746125"/>
                </a:lnTo>
                <a:lnTo>
                  <a:pt x="1927225" y="717550"/>
                </a:lnTo>
                <a:lnTo>
                  <a:pt x="1863725" y="717550"/>
                </a:lnTo>
                <a:lnTo>
                  <a:pt x="1863725" y="685800"/>
                </a:lnTo>
                <a:lnTo>
                  <a:pt x="1863725" y="685800"/>
                </a:lnTo>
                <a:lnTo>
                  <a:pt x="1851025" y="685800"/>
                </a:lnTo>
                <a:lnTo>
                  <a:pt x="1851025" y="685800"/>
                </a:lnTo>
                <a:lnTo>
                  <a:pt x="1851025" y="660400"/>
                </a:lnTo>
                <a:lnTo>
                  <a:pt x="1851025" y="660400"/>
                </a:lnTo>
                <a:lnTo>
                  <a:pt x="1831975" y="660400"/>
                </a:lnTo>
                <a:lnTo>
                  <a:pt x="1831975" y="628650"/>
                </a:lnTo>
                <a:lnTo>
                  <a:pt x="1517650" y="628650"/>
                </a:lnTo>
                <a:lnTo>
                  <a:pt x="1517650" y="596900"/>
                </a:lnTo>
                <a:lnTo>
                  <a:pt x="1517650" y="596900"/>
                </a:lnTo>
                <a:lnTo>
                  <a:pt x="1495425" y="596900"/>
                </a:lnTo>
                <a:lnTo>
                  <a:pt x="1495425" y="568325"/>
                </a:lnTo>
                <a:lnTo>
                  <a:pt x="1460500" y="568325"/>
                </a:lnTo>
                <a:lnTo>
                  <a:pt x="1460500" y="523875"/>
                </a:lnTo>
                <a:lnTo>
                  <a:pt x="1212850" y="523875"/>
                </a:lnTo>
                <a:lnTo>
                  <a:pt x="1212850" y="492125"/>
                </a:lnTo>
                <a:lnTo>
                  <a:pt x="1168400" y="492125"/>
                </a:lnTo>
                <a:lnTo>
                  <a:pt x="1168400" y="492125"/>
                </a:lnTo>
                <a:lnTo>
                  <a:pt x="1168400" y="466725"/>
                </a:lnTo>
                <a:lnTo>
                  <a:pt x="895350" y="466725"/>
                </a:lnTo>
                <a:lnTo>
                  <a:pt x="895350" y="425450"/>
                </a:lnTo>
                <a:lnTo>
                  <a:pt x="815975" y="425450"/>
                </a:lnTo>
                <a:lnTo>
                  <a:pt x="815975" y="425450"/>
                </a:lnTo>
                <a:lnTo>
                  <a:pt x="815975" y="400050"/>
                </a:lnTo>
                <a:lnTo>
                  <a:pt x="768350" y="400050"/>
                </a:lnTo>
                <a:lnTo>
                  <a:pt x="768350" y="374650"/>
                </a:lnTo>
                <a:lnTo>
                  <a:pt x="739775" y="374650"/>
                </a:lnTo>
                <a:lnTo>
                  <a:pt x="739775" y="330200"/>
                </a:lnTo>
                <a:lnTo>
                  <a:pt x="723900" y="330200"/>
                </a:lnTo>
                <a:lnTo>
                  <a:pt x="723900" y="311150"/>
                </a:lnTo>
                <a:lnTo>
                  <a:pt x="723900" y="311150"/>
                </a:lnTo>
                <a:lnTo>
                  <a:pt x="704850" y="292100"/>
                </a:lnTo>
                <a:lnTo>
                  <a:pt x="647700" y="292100"/>
                </a:lnTo>
                <a:lnTo>
                  <a:pt x="647700" y="269875"/>
                </a:lnTo>
                <a:lnTo>
                  <a:pt x="593725" y="269875"/>
                </a:lnTo>
                <a:lnTo>
                  <a:pt x="593725" y="269875"/>
                </a:lnTo>
                <a:lnTo>
                  <a:pt x="593725" y="241300"/>
                </a:lnTo>
                <a:lnTo>
                  <a:pt x="558800" y="241300"/>
                </a:lnTo>
                <a:lnTo>
                  <a:pt x="558800" y="193675"/>
                </a:lnTo>
                <a:lnTo>
                  <a:pt x="504825" y="193675"/>
                </a:lnTo>
                <a:lnTo>
                  <a:pt x="504825" y="174625"/>
                </a:lnTo>
                <a:lnTo>
                  <a:pt x="450850" y="174625"/>
                </a:lnTo>
                <a:lnTo>
                  <a:pt x="450850" y="152400"/>
                </a:lnTo>
                <a:lnTo>
                  <a:pt x="403225" y="152400"/>
                </a:lnTo>
                <a:lnTo>
                  <a:pt x="403225" y="114300"/>
                </a:lnTo>
                <a:lnTo>
                  <a:pt x="365125" y="114300"/>
                </a:lnTo>
                <a:lnTo>
                  <a:pt x="365125" y="92075"/>
                </a:lnTo>
                <a:lnTo>
                  <a:pt x="333375" y="92075"/>
                </a:lnTo>
                <a:lnTo>
                  <a:pt x="333375" y="63500"/>
                </a:lnTo>
                <a:lnTo>
                  <a:pt x="304800" y="63500"/>
                </a:lnTo>
                <a:lnTo>
                  <a:pt x="304800" y="63500"/>
                </a:lnTo>
                <a:lnTo>
                  <a:pt x="304800" y="63500"/>
                </a:lnTo>
                <a:lnTo>
                  <a:pt x="304800" y="34925"/>
                </a:lnTo>
                <a:lnTo>
                  <a:pt x="238125" y="34925"/>
                </a:lnTo>
                <a:lnTo>
                  <a:pt x="238125" y="19050"/>
                </a:lnTo>
                <a:lnTo>
                  <a:pt x="149225" y="19050"/>
                </a:lnTo>
                <a:lnTo>
                  <a:pt x="149225" y="0"/>
                </a:lnTo>
                <a:lnTo>
                  <a:pt x="0" y="6350"/>
                </a:lnTo>
                <a:close/>
              </a:path>
            </a:pathLst>
          </a:custGeom>
          <a:solidFill>
            <a:schemeClr val="tx2">
              <a:alpha val="50196"/>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TextBox 7">
            <a:extLst>
              <a:ext uri="{FF2B5EF4-FFF2-40B4-BE49-F238E27FC236}">
                <a16:creationId xmlns:a16="http://schemas.microsoft.com/office/drawing/2014/main" id="{5B7E5B40-4D55-ED23-FD36-236B7EA96A22}"/>
              </a:ext>
            </a:extLst>
          </p:cNvPr>
          <p:cNvSpPr txBox="1"/>
          <p:nvPr/>
        </p:nvSpPr>
        <p:spPr bwMode="auto">
          <a:xfrm>
            <a:off x="950634" y="1519951"/>
            <a:ext cx="45629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Progression-Free Survival</a:t>
            </a:r>
            <a:endParaRPr lang="en-IN"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C5415D9B-648D-CE0D-23F0-C10B044D2381}"/>
              </a:ext>
            </a:extLst>
          </p:cNvPr>
          <p:cNvSpPr txBox="1"/>
          <p:nvPr/>
        </p:nvSpPr>
        <p:spPr bwMode="auto">
          <a:xfrm>
            <a:off x="6801595" y="1519951"/>
            <a:ext cx="45719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Overall Survival</a:t>
            </a:r>
            <a:endParaRPr lang="en-IN"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9F5CE1E8-346E-E83B-857A-3274B0BFD336}"/>
              </a:ext>
            </a:extLst>
          </p:cNvPr>
          <p:cNvSpPr txBox="1"/>
          <p:nvPr/>
        </p:nvSpPr>
        <p:spPr bwMode="auto">
          <a:xfrm>
            <a:off x="8472714" y="1924883"/>
            <a:ext cx="3435556" cy="646331"/>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Tarlatamab (N = 107)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Median OS: 13.2 (95% CI: 10.5-NR)</a:t>
            </a:r>
          </a:p>
        </p:txBody>
      </p:sp>
      <p:cxnSp>
        <p:nvCxnSpPr>
          <p:cNvPr id="16" name="Straight Connector 15">
            <a:extLst>
              <a:ext uri="{FF2B5EF4-FFF2-40B4-BE49-F238E27FC236}">
                <a16:creationId xmlns:a16="http://schemas.microsoft.com/office/drawing/2014/main" id="{B515EAB9-2C8F-805A-57B9-3DC34B73E12E}"/>
              </a:ext>
            </a:extLst>
          </p:cNvPr>
          <p:cNvCxnSpPr/>
          <p:nvPr/>
        </p:nvCxnSpPr>
        <p:spPr bwMode="auto">
          <a:xfrm>
            <a:off x="8244114" y="2139956"/>
            <a:ext cx="228600" cy="0"/>
          </a:xfrm>
          <a:prstGeom prst="line">
            <a:avLst/>
          </a:prstGeom>
          <a:noFill/>
          <a:ln w="28575" cap="flat" cmpd="sng" algn="ctr">
            <a:solidFill>
              <a:schemeClr val="accent1"/>
            </a:solidFill>
            <a:prstDash val="solid"/>
            <a:round/>
            <a:headEnd type="none" w="med" len="med"/>
            <a:tailEnd type="none" w="med" len="med"/>
          </a:ln>
          <a:effectLst/>
        </p:spPr>
      </p:cxnSp>
      <p:sp>
        <p:nvSpPr>
          <p:cNvPr id="17" name="TextBox 16">
            <a:extLst>
              <a:ext uri="{FF2B5EF4-FFF2-40B4-BE49-F238E27FC236}">
                <a16:creationId xmlns:a16="http://schemas.microsoft.com/office/drawing/2014/main" id="{4B7A2AB9-C834-E3EB-877D-D238B6806EE7}"/>
              </a:ext>
            </a:extLst>
          </p:cNvPr>
          <p:cNvSpPr txBox="1"/>
          <p:nvPr/>
        </p:nvSpPr>
        <p:spPr bwMode="auto">
          <a:xfrm>
            <a:off x="950635" y="4744802"/>
            <a:ext cx="4562938"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18" name="TextBox 17">
            <a:extLst>
              <a:ext uri="{FF2B5EF4-FFF2-40B4-BE49-F238E27FC236}">
                <a16:creationId xmlns:a16="http://schemas.microsoft.com/office/drawing/2014/main" id="{B392A064-7025-187B-ACB0-BDF29615CF2B}"/>
              </a:ext>
            </a:extLst>
          </p:cNvPr>
          <p:cNvSpPr txBox="1"/>
          <p:nvPr/>
        </p:nvSpPr>
        <p:spPr bwMode="auto">
          <a:xfrm>
            <a:off x="566680" y="4863406"/>
            <a:ext cx="1558872"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19" name="TextBox 18">
            <a:extLst>
              <a:ext uri="{FF2B5EF4-FFF2-40B4-BE49-F238E27FC236}">
                <a16:creationId xmlns:a16="http://schemas.microsoft.com/office/drawing/2014/main" id="{45BAB956-5E87-3EEA-F251-773C3141C939}"/>
              </a:ext>
            </a:extLst>
          </p:cNvPr>
          <p:cNvSpPr txBox="1"/>
          <p:nvPr/>
        </p:nvSpPr>
        <p:spPr bwMode="auto">
          <a:xfrm>
            <a:off x="2554490" y="1880165"/>
            <a:ext cx="3288016" cy="646331"/>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Tarlatamab (N = 107)</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Median PFS: 3.7 (95% CI: 2.1-5.4)</a:t>
            </a:r>
          </a:p>
        </p:txBody>
      </p:sp>
      <p:cxnSp>
        <p:nvCxnSpPr>
          <p:cNvPr id="21" name="Straight Connector 20">
            <a:extLst>
              <a:ext uri="{FF2B5EF4-FFF2-40B4-BE49-F238E27FC236}">
                <a16:creationId xmlns:a16="http://schemas.microsoft.com/office/drawing/2014/main" id="{5E081AAE-9A4C-5CAF-DE1C-2A8BC6A3A795}"/>
              </a:ext>
            </a:extLst>
          </p:cNvPr>
          <p:cNvCxnSpPr>
            <a:cxnSpLocks/>
          </p:cNvCxnSpPr>
          <p:nvPr/>
        </p:nvCxnSpPr>
        <p:spPr bwMode="auto">
          <a:xfrm>
            <a:off x="2325890" y="2081525"/>
            <a:ext cx="228600" cy="0"/>
          </a:xfrm>
          <a:prstGeom prst="line">
            <a:avLst/>
          </a:prstGeom>
          <a:noFill/>
          <a:ln w="28575" cap="flat" cmpd="sng" algn="ctr">
            <a:solidFill>
              <a:schemeClr val="accent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D02ED9E-1539-61E5-D9ED-48D647649CFB}"/>
              </a:ext>
            </a:extLst>
          </p:cNvPr>
          <p:cNvCxnSpPr>
            <a:cxnSpLocks/>
          </p:cNvCxnSpPr>
          <p:nvPr/>
        </p:nvCxnSpPr>
        <p:spPr bwMode="auto">
          <a:xfrm flipV="1">
            <a:off x="946107" y="2099631"/>
            <a:ext cx="0" cy="239994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4C376D7-E421-D2AC-AD31-463141704CF0}"/>
              </a:ext>
            </a:extLst>
          </p:cNvPr>
          <p:cNvCxnSpPr>
            <a:cxnSpLocks/>
          </p:cNvCxnSpPr>
          <p:nvPr/>
        </p:nvCxnSpPr>
        <p:spPr bwMode="auto">
          <a:xfrm>
            <a:off x="941581" y="4490519"/>
            <a:ext cx="458105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CB42869-B73F-8229-BD2D-5794F08BB0DA}"/>
              </a:ext>
            </a:extLst>
          </p:cNvPr>
          <p:cNvCxnSpPr>
            <a:cxnSpLocks/>
          </p:cNvCxnSpPr>
          <p:nvPr/>
        </p:nvCxnSpPr>
        <p:spPr bwMode="auto">
          <a:xfrm>
            <a:off x="946107" y="44905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3A28D91-C9C1-90E9-8B48-50CE51167D99}"/>
              </a:ext>
            </a:extLst>
          </p:cNvPr>
          <p:cNvCxnSpPr>
            <a:cxnSpLocks/>
          </p:cNvCxnSpPr>
          <p:nvPr/>
        </p:nvCxnSpPr>
        <p:spPr bwMode="auto">
          <a:xfrm>
            <a:off x="1403760" y="44905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13ECEAF-75C3-4F66-01FC-2C1464491703}"/>
              </a:ext>
            </a:extLst>
          </p:cNvPr>
          <p:cNvCxnSpPr>
            <a:cxnSpLocks/>
          </p:cNvCxnSpPr>
          <p:nvPr/>
        </p:nvCxnSpPr>
        <p:spPr bwMode="auto">
          <a:xfrm>
            <a:off x="1861413" y="44905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8BA8BF4-70A4-B16B-E1CC-97F3C3380CEE}"/>
              </a:ext>
            </a:extLst>
          </p:cNvPr>
          <p:cNvCxnSpPr>
            <a:cxnSpLocks/>
          </p:cNvCxnSpPr>
          <p:nvPr/>
        </p:nvCxnSpPr>
        <p:spPr bwMode="auto">
          <a:xfrm>
            <a:off x="2319066" y="44905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68DEBB5-8EA9-E5F9-96D0-81915AC08E8E}"/>
              </a:ext>
            </a:extLst>
          </p:cNvPr>
          <p:cNvCxnSpPr>
            <a:cxnSpLocks/>
          </p:cNvCxnSpPr>
          <p:nvPr/>
        </p:nvCxnSpPr>
        <p:spPr bwMode="auto">
          <a:xfrm>
            <a:off x="2776719" y="44905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5F4748B-32B6-D782-9867-5AAF9EA82197}"/>
              </a:ext>
            </a:extLst>
          </p:cNvPr>
          <p:cNvCxnSpPr>
            <a:cxnSpLocks/>
          </p:cNvCxnSpPr>
          <p:nvPr/>
        </p:nvCxnSpPr>
        <p:spPr bwMode="auto">
          <a:xfrm>
            <a:off x="3234372" y="44905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0FD5320-195A-6B0E-5EA0-7691F09CA6B2}"/>
              </a:ext>
            </a:extLst>
          </p:cNvPr>
          <p:cNvCxnSpPr>
            <a:cxnSpLocks/>
          </p:cNvCxnSpPr>
          <p:nvPr/>
        </p:nvCxnSpPr>
        <p:spPr bwMode="auto">
          <a:xfrm>
            <a:off x="3692025" y="44905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B7CF7FE-DAEC-C989-4374-655F117715A2}"/>
              </a:ext>
            </a:extLst>
          </p:cNvPr>
          <p:cNvCxnSpPr>
            <a:cxnSpLocks/>
          </p:cNvCxnSpPr>
          <p:nvPr/>
        </p:nvCxnSpPr>
        <p:spPr bwMode="auto">
          <a:xfrm>
            <a:off x="4149678" y="44905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7B44C05-46DB-7499-9B4A-BAEA1C53F3DF}"/>
              </a:ext>
            </a:extLst>
          </p:cNvPr>
          <p:cNvCxnSpPr>
            <a:cxnSpLocks/>
          </p:cNvCxnSpPr>
          <p:nvPr/>
        </p:nvCxnSpPr>
        <p:spPr bwMode="auto">
          <a:xfrm>
            <a:off x="4607331" y="44905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4C5172B-D128-1649-5F97-AA394112420B}"/>
              </a:ext>
            </a:extLst>
          </p:cNvPr>
          <p:cNvCxnSpPr>
            <a:cxnSpLocks/>
          </p:cNvCxnSpPr>
          <p:nvPr/>
        </p:nvCxnSpPr>
        <p:spPr bwMode="auto">
          <a:xfrm>
            <a:off x="5064984" y="44905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B3AF446-2D06-3C3E-F7AE-D3B96125A3FA}"/>
              </a:ext>
            </a:extLst>
          </p:cNvPr>
          <p:cNvCxnSpPr>
            <a:cxnSpLocks/>
          </p:cNvCxnSpPr>
          <p:nvPr/>
        </p:nvCxnSpPr>
        <p:spPr bwMode="auto">
          <a:xfrm>
            <a:off x="5522633" y="44905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BE91FDF-6CA6-292F-0798-D369526CE274}"/>
              </a:ext>
            </a:extLst>
          </p:cNvPr>
          <p:cNvCxnSpPr>
            <a:cxnSpLocks/>
          </p:cNvCxnSpPr>
          <p:nvPr/>
        </p:nvCxnSpPr>
        <p:spPr bwMode="auto">
          <a:xfrm flipH="1">
            <a:off x="882120" y="21096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F1F0AB8-974F-A1F6-02DA-73EE8A747D1B}"/>
              </a:ext>
            </a:extLst>
          </p:cNvPr>
          <p:cNvCxnSpPr>
            <a:cxnSpLocks/>
          </p:cNvCxnSpPr>
          <p:nvPr/>
        </p:nvCxnSpPr>
        <p:spPr bwMode="auto">
          <a:xfrm flipH="1">
            <a:off x="882120" y="25858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E9FA90A-4498-F899-969E-B6DB2BB8C8F1}"/>
              </a:ext>
            </a:extLst>
          </p:cNvPr>
          <p:cNvCxnSpPr>
            <a:cxnSpLocks/>
          </p:cNvCxnSpPr>
          <p:nvPr/>
        </p:nvCxnSpPr>
        <p:spPr bwMode="auto">
          <a:xfrm flipH="1">
            <a:off x="882120" y="30619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EB29556-7723-2052-6A2D-140906A22EB7}"/>
              </a:ext>
            </a:extLst>
          </p:cNvPr>
          <p:cNvCxnSpPr>
            <a:cxnSpLocks/>
          </p:cNvCxnSpPr>
          <p:nvPr/>
        </p:nvCxnSpPr>
        <p:spPr bwMode="auto">
          <a:xfrm flipH="1">
            <a:off x="882120" y="35381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71C4C29-C9D2-C3E8-5CA2-11773AB1D06A}"/>
              </a:ext>
            </a:extLst>
          </p:cNvPr>
          <p:cNvCxnSpPr>
            <a:cxnSpLocks/>
          </p:cNvCxnSpPr>
          <p:nvPr/>
        </p:nvCxnSpPr>
        <p:spPr bwMode="auto">
          <a:xfrm flipH="1">
            <a:off x="882120" y="40143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EBE097A-AB8D-F54C-0F7A-50A9C0CA7ECA}"/>
              </a:ext>
            </a:extLst>
          </p:cNvPr>
          <p:cNvCxnSpPr>
            <a:cxnSpLocks/>
          </p:cNvCxnSpPr>
          <p:nvPr/>
        </p:nvCxnSpPr>
        <p:spPr bwMode="auto">
          <a:xfrm flipH="1">
            <a:off x="882120" y="4490519"/>
            <a:ext cx="64008" cy="0"/>
          </a:xfrm>
          <a:prstGeom prst="line">
            <a:avLst/>
          </a:prstGeom>
          <a:noFill/>
          <a:ln w="28575" cap="flat" cmpd="sng" algn="ctr">
            <a:solidFill>
              <a:schemeClr val="bg1"/>
            </a:solidFill>
            <a:prstDash val="solid"/>
            <a:round/>
            <a:headEnd type="none" w="med" len="med"/>
            <a:tailEnd type="none" w="med" len="med"/>
          </a:ln>
          <a:effectLst/>
        </p:spPr>
      </p:cxnSp>
      <p:sp>
        <p:nvSpPr>
          <p:cNvPr id="46" name="TextBox 45">
            <a:extLst>
              <a:ext uri="{FF2B5EF4-FFF2-40B4-BE49-F238E27FC236}">
                <a16:creationId xmlns:a16="http://schemas.microsoft.com/office/drawing/2014/main" id="{9D250734-97C4-0647-3C22-3613C37A57CE}"/>
              </a:ext>
            </a:extLst>
          </p:cNvPr>
          <p:cNvSpPr txBox="1"/>
          <p:nvPr/>
        </p:nvSpPr>
        <p:spPr bwMode="auto">
          <a:xfrm>
            <a:off x="5232923" y="4472412"/>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47" name="TextBox 46">
            <a:extLst>
              <a:ext uri="{FF2B5EF4-FFF2-40B4-BE49-F238E27FC236}">
                <a16:creationId xmlns:a16="http://schemas.microsoft.com/office/drawing/2014/main" id="{D15B6635-A0A2-591A-80F4-A258D1508690}"/>
              </a:ext>
            </a:extLst>
          </p:cNvPr>
          <p:cNvSpPr txBox="1"/>
          <p:nvPr/>
        </p:nvSpPr>
        <p:spPr bwMode="auto">
          <a:xfrm>
            <a:off x="659675" y="4472412"/>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EAA6976E-6994-9B68-5F67-13E2C301F104}"/>
              </a:ext>
            </a:extLst>
          </p:cNvPr>
          <p:cNvSpPr txBox="1"/>
          <p:nvPr/>
        </p:nvSpPr>
        <p:spPr bwMode="auto">
          <a:xfrm>
            <a:off x="1117000" y="4472412"/>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49" name="TextBox 48">
            <a:extLst>
              <a:ext uri="{FF2B5EF4-FFF2-40B4-BE49-F238E27FC236}">
                <a16:creationId xmlns:a16="http://schemas.microsoft.com/office/drawing/2014/main" id="{6EA65145-F415-7D77-049B-C7E28D398EC4}"/>
              </a:ext>
            </a:extLst>
          </p:cNvPr>
          <p:cNvSpPr txBox="1"/>
          <p:nvPr/>
        </p:nvSpPr>
        <p:spPr bwMode="auto">
          <a:xfrm>
            <a:off x="1574325" y="4472412"/>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50" name="TextBox 49">
            <a:extLst>
              <a:ext uri="{FF2B5EF4-FFF2-40B4-BE49-F238E27FC236}">
                <a16:creationId xmlns:a16="http://schemas.microsoft.com/office/drawing/2014/main" id="{269D9770-9859-A6DF-C9E2-51E1057C5665}"/>
              </a:ext>
            </a:extLst>
          </p:cNvPr>
          <p:cNvSpPr txBox="1"/>
          <p:nvPr/>
        </p:nvSpPr>
        <p:spPr bwMode="auto">
          <a:xfrm>
            <a:off x="2031650" y="4472412"/>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51" name="TextBox 50">
            <a:extLst>
              <a:ext uri="{FF2B5EF4-FFF2-40B4-BE49-F238E27FC236}">
                <a16:creationId xmlns:a16="http://schemas.microsoft.com/office/drawing/2014/main" id="{D9855F60-AD0C-5E2E-434B-CEDEB8A8573A}"/>
              </a:ext>
            </a:extLst>
          </p:cNvPr>
          <p:cNvSpPr txBox="1"/>
          <p:nvPr/>
        </p:nvSpPr>
        <p:spPr bwMode="auto">
          <a:xfrm>
            <a:off x="2488975" y="4472412"/>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52" name="TextBox 51">
            <a:extLst>
              <a:ext uri="{FF2B5EF4-FFF2-40B4-BE49-F238E27FC236}">
                <a16:creationId xmlns:a16="http://schemas.microsoft.com/office/drawing/2014/main" id="{E97314D2-1293-EC01-37BE-3F7B84BAC6E1}"/>
              </a:ext>
            </a:extLst>
          </p:cNvPr>
          <p:cNvSpPr txBox="1"/>
          <p:nvPr/>
        </p:nvSpPr>
        <p:spPr bwMode="auto">
          <a:xfrm>
            <a:off x="2946300" y="4472412"/>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53" name="TextBox 52">
            <a:extLst>
              <a:ext uri="{FF2B5EF4-FFF2-40B4-BE49-F238E27FC236}">
                <a16:creationId xmlns:a16="http://schemas.microsoft.com/office/drawing/2014/main" id="{F2B1AABB-C924-2D47-8902-E27C3F91FBE4}"/>
              </a:ext>
            </a:extLst>
          </p:cNvPr>
          <p:cNvSpPr txBox="1"/>
          <p:nvPr/>
        </p:nvSpPr>
        <p:spPr bwMode="auto">
          <a:xfrm>
            <a:off x="3403625" y="4472412"/>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54" name="TextBox 53">
            <a:extLst>
              <a:ext uri="{FF2B5EF4-FFF2-40B4-BE49-F238E27FC236}">
                <a16:creationId xmlns:a16="http://schemas.microsoft.com/office/drawing/2014/main" id="{CA4F8818-DB42-E7E3-42C5-99C9A2FBF687}"/>
              </a:ext>
            </a:extLst>
          </p:cNvPr>
          <p:cNvSpPr txBox="1"/>
          <p:nvPr/>
        </p:nvSpPr>
        <p:spPr bwMode="auto">
          <a:xfrm>
            <a:off x="3860950" y="4472412"/>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a:t>
            </a:r>
          </a:p>
        </p:txBody>
      </p:sp>
      <p:sp>
        <p:nvSpPr>
          <p:cNvPr id="55" name="TextBox 54">
            <a:extLst>
              <a:ext uri="{FF2B5EF4-FFF2-40B4-BE49-F238E27FC236}">
                <a16:creationId xmlns:a16="http://schemas.microsoft.com/office/drawing/2014/main" id="{8C0DE4ED-095D-8CBD-C7D0-68DA3963FC0B}"/>
              </a:ext>
            </a:extLst>
          </p:cNvPr>
          <p:cNvSpPr txBox="1"/>
          <p:nvPr/>
        </p:nvSpPr>
        <p:spPr bwMode="auto">
          <a:xfrm>
            <a:off x="4318275" y="4472412"/>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56" name="TextBox 55">
            <a:extLst>
              <a:ext uri="{FF2B5EF4-FFF2-40B4-BE49-F238E27FC236}">
                <a16:creationId xmlns:a16="http://schemas.microsoft.com/office/drawing/2014/main" id="{CC5314D2-F936-4D6C-0A0D-414A38E8ED0E}"/>
              </a:ext>
            </a:extLst>
          </p:cNvPr>
          <p:cNvSpPr txBox="1"/>
          <p:nvPr/>
        </p:nvSpPr>
        <p:spPr bwMode="auto">
          <a:xfrm>
            <a:off x="4775600" y="4472412"/>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57" name="TextBox 56">
            <a:extLst>
              <a:ext uri="{FF2B5EF4-FFF2-40B4-BE49-F238E27FC236}">
                <a16:creationId xmlns:a16="http://schemas.microsoft.com/office/drawing/2014/main" id="{BC3A5A14-EF31-A057-00B4-49D0BD59B090}"/>
              </a:ext>
            </a:extLst>
          </p:cNvPr>
          <p:cNvSpPr txBox="1"/>
          <p:nvPr/>
        </p:nvSpPr>
        <p:spPr bwMode="auto">
          <a:xfrm>
            <a:off x="372507" y="1927295"/>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59" name="TextBox 58">
            <a:extLst>
              <a:ext uri="{FF2B5EF4-FFF2-40B4-BE49-F238E27FC236}">
                <a16:creationId xmlns:a16="http://schemas.microsoft.com/office/drawing/2014/main" id="{64F50FE9-21EF-F2DF-FC22-417562378BE1}"/>
              </a:ext>
            </a:extLst>
          </p:cNvPr>
          <p:cNvSpPr txBox="1"/>
          <p:nvPr/>
        </p:nvSpPr>
        <p:spPr bwMode="auto">
          <a:xfrm>
            <a:off x="372507" y="2402465"/>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63" name="TextBox 62">
            <a:extLst>
              <a:ext uri="{FF2B5EF4-FFF2-40B4-BE49-F238E27FC236}">
                <a16:creationId xmlns:a16="http://schemas.microsoft.com/office/drawing/2014/main" id="{FE34A8BA-3EF4-3C57-1380-FAA372F55A2F}"/>
              </a:ext>
            </a:extLst>
          </p:cNvPr>
          <p:cNvSpPr txBox="1"/>
          <p:nvPr/>
        </p:nvSpPr>
        <p:spPr bwMode="auto">
          <a:xfrm>
            <a:off x="372507" y="2877635"/>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65" name="TextBox 64">
            <a:extLst>
              <a:ext uri="{FF2B5EF4-FFF2-40B4-BE49-F238E27FC236}">
                <a16:creationId xmlns:a16="http://schemas.microsoft.com/office/drawing/2014/main" id="{6E1E5BAF-BFB7-71F2-2DCD-B06B637FC651}"/>
              </a:ext>
            </a:extLst>
          </p:cNvPr>
          <p:cNvSpPr txBox="1"/>
          <p:nvPr/>
        </p:nvSpPr>
        <p:spPr bwMode="auto">
          <a:xfrm>
            <a:off x="372507" y="3352805"/>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67" name="TextBox 66">
            <a:extLst>
              <a:ext uri="{FF2B5EF4-FFF2-40B4-BE49-F238E27FC236}">
                <a16:creationId xmlns:a16="http://schemas.microsoft.com/office/drawing/2014/main" id="{B223CB3C-65DE-CDBE-875B-8BB20D0B87E1}"/>
              </a:ext>
            </a:extLst>
          </p:cNvPr>
          <p:cNvSpPr txBox="1"/>
          <p:nvPr/>
        </p:nvSpPr>
        <p:spPr bwMode="auto">
          <a:xfrm>
            <a:off x="372507" y="3827975"/>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69" name="TextBox 68">
            <a:extLst>
              <a:ext uri="{FF2B5EF4-FFF2-40B4-BE49-F238E27FC236}">
                <a16:creationId xmlns:a16="http://schemas.microsoft.com/office/drawing/2014/main" id="{1ADD84AC-032C-34B7-7CC7-EC6342ADDF0B}"/>
              </a:ext>
            </a:extLst>
          </p:cNvPr>
          <p:cNvSpPr txBox="1"/>
          <p:nvPr/>
        </p:nvSpPr>
        <p:spPr bwMode="auto">
          <a:xfrm>
            <a:off x="372507" y="4303146"/>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70" name="TextBox 69">
            <a:extLst>
              <a:ext uri="{FF2B5EF4-FFF2-40B4-BE49-F238E27FC236}">
                <a16:creationId xmlns:a16="http://schemas.microsoft.com/office/drawing/2014/main" id="{0E34F96E-C854-8F8A-A231-82B66EA78917}"/>
              </a:ext>
            </a:extLst>
          </p:cNvPr>
          <p:cNvSpPr txBox="1"/>
          <p:nvPr/>
        </p:nvSpPr>
        <p:spPr bwMode="auto">
          <a:xfrm rot="16200000">
            <a:off x="-756587" y="3121272"/>
            <a:ext cx="24180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a:t>
            </a:r>
          </a:p>
        </p:txBody>
      </p:sp>
      <p:sp>
        <p:nvSpPr>
          <p:cNvPr id="71" name="TextBox 70">
            <a:extLst>
              <a:ext uri="{FF2B5EF4-FFF2-40B4-BE49-F238E27FC236}">
                <a16:creationId xmlns:a16="http://schemas.microsoft.com/office/drawing/2014/main" id="{5AB0846E-8467-F010-30AD-31A0DA0485F0}"/>
              </a:ext>
            </a:extLst>
          </p:cNvPr>
          <p:cNvSpPr txBox="1"/>
          <p:nvPr/>
        </p:nvSpPr>
        <p:spPr bwMode="auto">
          <a:xfrm>
            <a:off x="656397" y="5113800"/>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107</a:t>
            </a:r>
          </a:p>
        </p:txBody>
      </p:sp>
      <p:sp>
        <p:nvSpPr>
          <p:cNvPr id="72" name="TextBox 71">
            <a:extLst>
              <a:ext uri="{FF2B5EF4-FFF2-40B4-BE49-F238E27FC236}">
                <a16:creationId xmlns:a16="http://schemas.microsoft.com/office/drawing/2014/main" id="{BAF55946-3C08-9271-63B9-863E83660601}"/>
              </a:ext>
            </a:extLst>
          </p:cNvPr>
          <p:cNvSpPr txBox="1"/>
          <p:nvPr/>
        </p:nvSpPr>
        <p:spPr bwMode="auto">
          <a:xfrm>
            <a:off x="1114050" y="5113800"/>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57</a:t>
            </a:r>
          </a:p>
        </p:txBody>
      </p:sp>
      <p:sp>
        <p:nvSpPr>
          <p:cNvPr id="73" name="TextBox 72">
            <a:extLst>
              <a:ext uri="{FF2B5EF4-FFF2-40B4-BE49-F238E27FC236}">
                <a16:creationId xmlns:a16="http://schemas.microsoft.com/office/drawing/2014/main" id="{4C0053F5-2741-B90E-2CBF-C459BCE0112F}"/>
              </a:ext>
            </a:extLst>
          </p:cNvPr>
          <p:cNvSpPr txBox="1"/>
          <p:nvPr/>
        </p:nvSpPr>
        <p:spPr bwMode="auto">
          <a:xfrm>
            <a:off x="1571703" y="5113800"/>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38</a:t>
            </a:r>
          </a:p>
        </p:txBody>
      </p:sp>
      <p:sp>
        <p:nvSpPr>
          <p:cNvPr id="74" name="TextBox 73">
            <a:extLst>
              <a:ext uri="{FF2B5EF4-FFF2-40B4-BE49-F238E27FC236}">
                <a16:creationId xmlns:a16="http://schemas.microsoft.com/office/drawing/2014/main" id="{FA69B072-53C1-CB54-E608-B654A369DCB4}"/>
              </a:ext>
            </a:extLst>
          </p:cNvPr>
          <p:cNvSpPr txBox="1"/>
          <p:nvPr/>
        </p:nvSpPr>
        <p:spPr bwMode="auto">
          <a:xfrm>
            <a:off x="2029356" y="5113800"/>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a:t>
            </a:r>
          </a:p>
        </p:txBody>
      </p:sp>
      <p:sp>
        <p:nvSpPr>
          <p:cNvPr id="75" name="TextBox 74">
            <a:extLst>
              <a:ext uri="{FF2B5EF4-FFF2-40B4-BE49-F238E27FC236}">
                <a16:creationId xmlns:a16="http://schemas.microsoft.com/office/drawing/2014/main" id="{C6393AEA-EA20-0499-D67D-C961316B23A8}"/>
              </a:ext>
            </a:extLst>
          </p:cNvPr>
          <p:cNvSpPr txBox="1"/>
          <p:nvPr/>
        </p:nvSpPr>
        <p:spPr bwMode="auto">
          <a:xfrm>
            <a:off x="2487009" y="5113800"/>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22</a:t>
            </a:r>
          </a:p>
        </p:txBody>
      </p:sp>
      <p:sp>
        <p:nvSpPr>
          <p:cNvPr id="76" name="TextBox 75">
            <a:extLst>
              <a:ext uri="{FF2B5EF4-FFF2-40B4-BE49-F238E27FC236}">
                <a16:creationId xmlns:a16="http://schemas.microsoft.com/office/drawing/2014/main" id="{884DA96A-75EE-B678-2106-1FF399748833}"/>
              </a:ext>
            </a:extLst>
          </p:cNvPr>
          <p:cNvSpPr txBox="1"/>
          <p:nvPr/>
        </p:nvSpPr>
        <p:spPr bwMode="auto">
          <a:xfrm>
            <a:off x="2944662" y="5113800"/>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17</a:t>
            </a:r>
          </a:p>
        </p:txBody>
      </p:sp>
      <p:sp>
        <p:nvSpPr>
          <p:cNvPr id="77" name="TextBox 76">
            <a:extLst>
              <a:ext uri="{FF2B5EF4-FFF2-40B4-BE49-F238E27FC236}">
                <a16:creationId xmlns:a16="http://schemas.microsoft.com/office/drawing/2014/main" id="{BC2543C4-CABB-F1AD-F930-D8B8D739770E}"/>
              </a:ext>
            </a:extLst>
          </p:cNvPr>
          <p:cNvSpPr txBox="1"/>
          <p:nvPr/>
        </p:nvSpPr>
        <p:spPr bwMode="auto">
          <a:xfrm>
            <a:off x="3402315" y="5113800"/>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a:t>
            </a:r>
          </a:p>
        </p:txBody>
      </p:sp>
      <p:sp>
        <p:nvSpPr>
          <p:cNvPr id="78" name="TextBox 77">
            <a:extLst>
              <a:ext uri="{FF2B5EF4-FFF2-40B4-BE49-F238E27FC236}">
                <a16:creationId xmlns:a16="http://schemas.microsoft.com/office/drawing/2014/main" id="{972DE099-40F9-E6B2-F3EA-EF06B7336DDF}"/>
              </a:ext>
            </a:extLst>
          </p:cNvPr>
          <p:cNvSpPr txBox="1"/>
          <p:nvPr/>
        </p:nvSpPr>
        <p:spPr bwMode="auto">
          <a:xfrm>
            <a:off x="3859968" y="5113800"/>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79" name="TextBox 78">
            <a:extLst>
              <a:ext uri="{FF2B5EF4-FFF2-40B4-BE49-F238E27FC236}">
                <a16:creationId xmlns:a16="http://schemas.microsoft.com/office/drawing/2014/main" id="{8970E7AD-6597-6026-317E-7B449A03E547}"/>
              </a:ext>
            </a:extLst>
          </p:cNvPr>
          <p:cNvSpPr txBox="1"/>
          <p:nvPr/>
        </p:nvSpPr>
        <p:spPr bwMode="auto">
          <a:xfrm>
            <a:off x="4317621" y="5113800"/>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80" name="TextBox 79">
            <a:extLst>
              <a:ext uri="{FF2B5EF4-FFF2-40B4-BE49-F238E27FC236}">
                <a16:creationId xmlns:a16="http://schemas.microsoft.com/office/drawing/2014/main" id="{F6DF1853-D2D0-ACAA-AC42-20245F5EC2BC}"/>
              </a:ext>
            </a:extLst>
          </p:cNvPr>
          <p:cNvSpPr txBox="1"/>
          <p:nvPr/>
        </p:nvSpPr>
        <p:spPr bwMode="auto">
          <a:xfrm>
            <a:off x="4775274" y="5113800"/>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81" name="TextBox 80">
            <a:extLst>
              <a:ext uri="{FF2B5EF4-FFF2-40B4-BE49-F238E27FC236}">
                <a16:creationId xmlns:a16="http://schemas.microsoft.com/office/drawing/2014/main" id="{C5B033B3-1F61-BB4C-DDF9-57884D0B0048}"/>
              </a:ext>
            </a:extLst>
          </p:cNvPr>
          <p:cNvSpPr txBox="1"/>
          <p:nvPr/>
        </p:nvSpPr>
        <p:spPr bwMode="auto">
          <a:xfrm>
            <a:off x="5232923" y="5113800"/>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82" name="TextBox 81">
            <a:extLst>
              <a:ext uri="{FF2B5EF4-FFF2-40B4-BE49-F238E27FC236}">
                <a16:creationId xmlns:a16="http://schemas.microsoft.com/office/drawing/2014/main" id="{E7AD1B4E-DF5C-D5BD-4103-35145190C279}"/>
              </a:ext>
            </a:extLst>
          </p:cNvPr>
          <p:cNvSpPr txBox="1"/>
          <p:nvPr/>
        </p:nvSpPr>
        <p:spPr bwMode="auto">
          <a:xfrm>
            <a:off x="6801596" y="4744801"/>
            <a:ext cx="4562938"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83" name="TextBox 82">
            <a:extLst>
              <a:ext uri="{FF2B5EF4-FFF2-40B4-BE49-F238E27FC236}">
                <a16:creationId xmlns:a16="http://schemas.microsoft.com/office/drawing/2014/main" id="{4C106E74-4C36-2094-E4B6-4CD0C7EC2F04}"/>
              </a:ext>
            </a:extLst>
          </p:cNvPr>
          <p:cNvSpPr txBox="1"/>
          <p:nvPr/>
        </p:nvSpPr>
        <p:spPr bwMode="auto">
          <a:xfrm>
            <a:off x="6417641" y="4863405"/>
            <a:ext cx="1558872"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cxnSp>
        <p:nvCxnSpPr>
          <p:cNvPr id="84" name="Straight Connector 83">
            <a:extLst>
              <a:ext uri="{FF2B5EF4-FFF2-40B4-BE49-F238E27FC236}">
                <a16:creationId xmlns:a16="http://schemas.microsoft.com/office/drawing/2014/main" id="{7266EEDE-A7AE-403E-9D1D-11BC5483B46C}"/>
              </a:ext>
            </a:extLst>
          </p:cNvPr>
          <p:cNvCxnSpPr>
            <a:cxnSpLocks/>
          </p:cNvCxnSpPr>
          <p:nvPr/>
        </p:nvCxnSpPr>
        <p:spPr bwMode="auto">
          <a:xfrm flipV="1">
            <a:off x="6797068" y="2099630"/>
            <a:ext cx="0" cy="239994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B396E503-13FC-45B8-453C-B0F43EC7155A}"/>
              </a:ext>
            </a:extLst>
          </p:cNvPr>
          <p:cNvCxnSpPr>
            <a:cxnSpLocks/>
          </p:cNvCxnSpPr>
          <p:nvPr/>
        </p:nvCxnSpPr>
        <p:spPr bwMode="auto">
          <a:xfrm>
            <a:off x="6792542" y="4490518"/>
            <a:ext cx="4581052"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A0A325D1-3CD2-90D7-C1E6-9C2B7596025B}"/>
              </a:ext>
            </a:extLst>
          </p:cNvPr>
          <p:cNvCxnSpPr>
            <a:cxnSpLocks/>
          </p:cNvCxnSpPr>
          <p:nvPr/>
        </p:nvCxnSpPr>
        <p:spPr bwMode="auto">
          <a:xfrm>
            <a:off x="6797068" y="44843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0DCC01B5-B72C-9BFE-9AC8-A2BA1CE07C28}"/>
              </a:ext>
            </a:extLst>
          </p:cNvPr>
          <p:cNvCxnSpPr>
            <a:cxnSpLocks/>
          </p:cNvCxnSpPr>
          <p:nvPr/>
        </p:nvCxnSpPr>
        <p:spPr bwMode="auto">
          <a:xfrm>
            <a:off x="7178445" y="44843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F07C86CD-D0E5-F05B-E620-EDB12C444AB1}"/>
              </a:ext>
            </a:extLst>
          </p:cNvPr>
          <p:cNvCxnSpPr>
            <a:cxnSpLocks/>
          </p:cNvCxnSpPr>
          <p:nvPr/>
        </p:nvCxnSpPr>
        <p:spPr bwMode="auto">
          <a:xfrm>
            <a:off x="7559822" y="44843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85D2DBFE-165E-6AB7-FA43-563A21AF0199}"/>
              </a:ext>
            </a:extLst>
          </p:cNvPr>
          <p:cNvCxnSpPr>
            <a:cxnSpLocks/>
          </p:cNvCxnSpPr>
          <p:nvPr/>
        </p:nvCxnSpPr>
        <p:spPr bwMode="auto">
          <a:xfrm>
            <a:off x="7941199" y="44843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BBDE257-EEA4-237D-4CFA-0F125001BB91}"/>
              </a:ext>
            </a:extLst>
          </p:cNvPr>
          <p:cNvCxnSpPr>
            <a:cxnSpLocks/>
          </p:cNvCxnSpPr>
          <p:nvPr/>
        </p:nvCxnSpPr>
        <p:spPr bwMode="auto">
          <a:xfrm>
            <a:off x="8322576" y="44843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63CAE4CE-E317-1102-823E-E6E4DE6DBC08}"/>
              </a:ext>
            </a:extLst>
          </p:cNvPr>
          <p:cNvCxnSpPr>
            <a:cxnSpLocks/>
          </p:cNvCxnSpPr>
          <p:nvPr/>
        </p:nvCxnSpPr>
        <p:spPr bwMode="auto">
          <a:xfrm>
            <a:off x="8703953" y="44843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DCC2B37F-6812-6B58-A073-04A6AB93B266}"/>
              </a:ext>
            </a:extLst>
          </p:cNvPr>
          <p:cNvCxnSpPr>
            <a:cxnSpLocks/>
          </p:cNvCxnSpPr>
          <p:nvPr/>
        </p:nvCxnSpPr>
        <p:spPr bwMode="auto">
          <a:xfrm>
            <a:off x="9085330" y="44843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0C15BCC6-65B3-FD57-E7E0-32E1BA438946}"/>
              </a:ext>
            </a:extLst>
          </p:cNvPr>
          <p:cNvCxnSpPr>
            <a:cxnSpLocks/>
          </p:cNvCxnSpPr>
          <p:nvPr/>
        </p:nvCxnSpPr>
        <p:spPr bwMode="auto">
          <a:xfrm>
            <a:off x="9466707" y="44843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795798FB-4B1E-89A8-117B-70D86D3CB602}"/>
              </a:ext>
            </a:extLst>
          </p:cNvPr>
          <p:cNvCxnSpPr>
            <a:cxnSpLocks/>
          </p:cNvCxnSpPr>
          <p:nvPr/>
        </p:nvCxnSpPr>
        <p:spPr bwMode="auto">
          <a:xfrm>
            <a:off x="9848084" y="44843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58E40DC-BF31-36D6-1058-348389DD5A3E}"/>
              </a:ext>
            </a:extLst>
          </p:cNvPr>
          <p:cNvCxnSpPr>
            <a:cxnSpLocks/>
          </p:cNvCxnSpPr>
          <p:nvPr/>
        </p:nvCxnSpPr>
        <p:spPr bwMode="auto">
          <a:xfrm>
            <a:off x="10229461" y="44843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3E4BA641-9FAD-6F0B-89CC-F71E450CEA22}"/>
              </a:ext>
            </a:extLst>
          </p:cNvPr>
          <p:cNvCxnSpPr>
            <a:cxnSpLocks/>
          </p:cNvCxnSpPr>
          <p:nvPr/>
        </p:nvCxnSpPr>
        <p:spPr bwMode="auto">
          <a:xfrm>
            <a:off x="11373594" y="44843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7B436B86-B8E7-7437-765F-E716A4D85089}"/>
              </a:ext>
            </a:extLst>
          </p:cNvPr>
          <p:cNvCxnSpPr>
            <a:cxnSpLocks/>
          </p:cNvCxnSpPr>
          <p:nvPr/>
        </p:nvCxnSpPr>
        <p:spPr bwMode="auto">
          <a:xfrm flipH="1">
            <a:off x="6733081" y="21096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583AC0F8-6BEA-A48F-7176-F8BABE19D9E6}"/>
              </a:ext>
            </a:extLst>
          </p:cNvPr>
          <p:cNvCxnSpPr>
            <a:cxnSpLocks/>
          </p:cNvCxnSpPr>
          <p:nvPr/>
        </p:nvCxnSpPr>
        <p:spPr bwMode="auto">
          <a:xfrm flipH="1">
            <a:off x="6733081" y="25858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CEE4877C-56C5-0E92-E36F-E9D262CE754C}"/>
              </a:ext>
            </a:extLst>
          </p:cNvPr>
          <p:cNvCxnSpPr>
            <a:cxnSpLocks/>
          </p:cNvCxnSpPr>
          <p:nvPr/>
        </p:nvCxnSpPr>
        <p:spPr bwMode="auto">
          <a:xfrm flipH="1">
            <a:off x="6733081" y="30619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0617FB6E-75AA-DFEC-C739-0E3F659D84E3}"/>
              </a:ext>
            </a:extLst>
          </p:cNvPr>
          <p:cNvCxnSpPr>
            <a:cxnSpLocks/>
          </p:cNvCxnSpPr>
          <p:nvPr/>
        </p:nvCxnSpPr>
        <p:spPr bwMode="auto">
          <a:xfrm flipH="1">
            <a:off x="6733081" y="35381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F428AF1B-FA27-806C-5BDD-6138DF3E9EB3}"/>
              </a:ext>
            </a:extLst>
          </p:cNvPr>
          <p:cNvCxnSpPr>
            <a:cxnSpLocks/>
          </p:cNvCxnSpPr>
          <p:nvPr/>
        </p:nvCxnSpPr>
        <p:spPr bwMode="auto">
          <a:xfrm flipH="1">
            <a:off x="6733081" y="40143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FA6B0931-050A-6645-A4CD-EFD66AB68E4E}"/>
              </a:ext>
            </a:extLst>
          </p:cNvPr>
          <p:cNvCxnSpPr>
            <a:cxnSpLocks/>
          </p:cNvCxnSpPr>
          <p:nvPr/>
        </p:nvCxnSpPr>
        <p:spPr bwMode="auto">
          <a:xfrm flipH="1">
            <a:off x="6733081" y="4490518"/>
            <a:ext cx="64008" cy="0"/>
          </a:xfrm>
          <a:prstGeom prst="line">
            <a:avLst/>
          </a:prstGeom>
          <a:noFill/>
          <a:ln w="28575" cap="flat" cmpd="sng" algn="ctr">
            <a:solidFill>
              <a:schemeClr val="bg1"/>
            </a:solidFill>
            <a:prstDash val="solid"/>
            <a:round/>
            <a:headEnd type="none" w="med" len="med"/>
            <a:tailEnd type="none" w="med" len="med"/>
          </a:ln>
          <a:effectLst/>
        </p:spPr>
      </p:cxnSp>
      <p:sp>
        <p:nvSpPr>
          <p:cNvPr id="111" name="TextBox 110">
            <a:extLst>
              <a:ext uri="{FF2B5EF4-FFF2-40B4-BE49-F238E27FC236}">
                <a16:creationId xmlns:a16="http://schemas.microsoft.com/office/drawing/2014/main" id="{322C8F0B-7CB3-935A-F12F-DF13E7D7219B}"/>
              </a:ext>
            </a:extLst>
          </p:cNvPr>
          <p:cNvSpPr txBox="1"/>
          <p:nvPr/>
        </p:nvSpPr>
        <p:spPr bwMode="auto">
          <a:xfrm>
            <a:off x="11083884" y="4472411"/>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12" name="TextBox 111">
            <a:extLst>
              <a:ext uri="{FF2B5EF4-FFF2-40B4-BE49-F238E27FC236}">
                <a16:creationId xmlns:a16="http://schemas.microsoft.com/office/drawing/2014/main" id="{FAEAADC2-6990-2A5A-8D0B-B1B2E61EE466}"/>
              </a:ext>
            </a:extLst>
          </p:cNvPr>
          <p:cNvSpPr txBox="1"/>
          <p:nvPr/>
        </p:nvSpPr>
        <p:spPr bwMode="auto">
          <a:xfrm>
            <a:off x="6510636" y="4472411"/>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13" name="TextBox 112">
            <a:extLst>
              <a:ext uri="{FF2B5EF4-FFF2-40B4-BE49-F238E27FC236}">
                <a16:creationId xmlns:a16="http://schemas.microsoft.com/office/drawing/2014/main" id="{A0F2CA77-F97B-91FE-5A90-126EEC70406B}"/>
              </a:ext>
            </a:extLst>
          </p:cNvPr>
          <p:cNvSpPr txBox="1"/>
          <p:nvPr/>
        </p:nvSpPr>
        <p:spPr bwMode="auto">
          <a:xfrm>
            <a:off x="6891740" y="4472411"/>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114" name="TextBox 113">
            <a:extLst>
              <a:ext uri="{FF2B5EF4-FFF2-40B4-BE49-F238E27FC236}">
                <a16:creationId xmlns:a16="http://schemas.microsoft.com/office/drawing/2014/main" id="{DCD47E0E-B18A-2382-19EF-0CA0AA1D7323}"/>
              </a:ext>
            </a:extLst>
          </p:cNvPr>
          <p:cNvSpPr txBox="1"/>
          <p:nvPr/>
        </p:nvSpPr>
        <p:spPr bwMode="auto">
          <a:xfrm>
            <a:off x="7272844" y="4472411"/>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115" name="TextBox 114">
            <a:extLst>
              <a:ext uri="{FF2B5EF4-FFF2-40B4-BE49-F238E27FC236}">
                <a16:creationId xmlns:a16="http://schemas.microsoft.com/office/drawing/2014/main" id="{35FFE706-E735-6718-C350-2AD0F82468EB}"/>
              </a:ext>
            </a:extLst>
          </p:cNvPr>
          <p:cNvSpPr txBox="1"/>
          <p:nvPr/>
        </p:nvSpPr>
        <p:spPr bwMode="auto">
          <a:xfrm>
            <a:off x="7653948" y="4472411"/>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16" name="TextBox 115">
            <a:extLst>
              <a:ext uri="{FF2B5EF4-FFF2-40B4-BE49-F238E27FC236}">
                <a16:creationId xmlns:a16="http://schemas.microsoft.com/office/drawing/2014/main" id="{81E749F6-2FBA-3DD5-C0C1-4C504B8769E5}"/>
              </a:ext>
            </a:extLst>
          </p:cNvPr>
          <p:cNvSpPr txBox="1"/>
          <p:nvPr/>
        </p:nvSpPr>
        <p:spPr bwMode="auto">
          <a:xfrm>
            <a:off x="8035052" y="4472411"/>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117" name="TextBox 116">
            <a:extLst>
              <a:ext uri="{FF2B5EF4-FFF2-40B4-BE49-F238E27FC236}">
                <a16:creationId xmlns:a16="http://schemas.microsoft.com/office/drawing/2014/main" id="{2050E177-6A98-8541-344D-84DDE6D00F0F}"/>
              </a:ext>
            </a:extLst>
          </p:cNvPr>
          <p:cNvSpPr txBox="1"/>
          <p:nvPr/>
        </p:nvSpPr>
        <p:spPr bwMode="auto">
          <a:xfrm>
            <a:off x="8416156" y="4472411"/>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18" name="TextBox 117">
            <a:extLst>
              <a:ext uri="{FF2B5EF4-FFF2-40B4-BE49-F238E27FC236}">
                <a16:creationId xmlns:a16="http://schemas.microsoft.com/office/drawing/2014/main" id="{ED2FBA10-0E16-0BDE-4144-A92E2064A9D8}"/>
              </a:ext>
            </a:extLst>
          </p:cNvPr>
          <p:cNvSpPr txBox="1"/>
          <p:nvPr/>
        </p:nvSpPr>
        <p:spPr bwMode="auto">
          <a:xfrm>
            <a:off x="8797260" y="4472411"/>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19" name="TextBox 118">
            <a:extLst>
              <a:ext uri="{FF2B5EF4-FFF2-40B4-BE49-F238E27FC236}">
                <a16:creationId xmlns:a16="http://schemas.microsoft.com/office/drawing/2014/main" id="{0489A838-C2DB-773A-E8D1-A2E9F8DCFEE3}"/>
              </a:ext>
            </a:extLst>
          </p:cNvPr>
          <p:cNvSpPr txBox="1"/>
          <p:nvPr/>
        </p:nvSpPr>
        <p:spPr bwMode="auto">
          <a:xfrm>
            <a:off x="9178364" y="4472411"/>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a:t>
            </a:r>
          </a:p>
        </p:txBody>
      </p:sp>
      <p:sp>
        <p:nvSpPr>
          <p:cNvPr id="120" name="TextBox 119">
            <a:extLst>
              <a:ext uri="{FF2B5EF4-FFF2-40B4-BE49-F238E27FC236}">
                <a16:creationId xmlns:a16="http://schemas.microsoft.com/office/drawing/2014/main" id="{86C86ABC-2815-BBE3-9DE4-C138CFB90073}"/>
              </a:ext>
            </a:extLst>
          </p:cNvPr>
          <p:cNvSpPr txBox="1"/>
          <p:nvPr/>
        </p:nvSpPr>
        <p:spPr bwMode="auto">
          <a:xfrm>
            <a:off x="9559468" y="4472411"/>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121" name="TextBox 120">
            <a:extLst>
              <a:ext uri="{FF2B5EF4-FFF2-40B4-BE49-F238E27FC236}">
                <a16:creationId xmlns:a16="http://schemas.microsoft.com/office/drawing/2014/main" id="{280E632B-0C83-21FE-EA85-F85654396993}"/>
              </a:ext>
            </a:extLst>
          </p:cNvPr>
          <p:cNvSpPr txBox="1"/>
          <p:nvPr/>
        </p:nvSpPr>
        <p:spPr bwMode="auto">
          <a:xfrm>
            <a:off x="9940572" y="4472411"/>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22" name="TextBox 121">
            <a:extLst>
              <a:ext uri="{FF2B5EF4-FFF2-40B4-BE49-F238E27FC236}">
                <a16:creationId xmlns:a16="http://schemas.microsoft.com/office/drawing/2014/main" id="{0F8C3592-824E-1E09-0257-0D9FD890552E}"/>
              </a:ext>
            </a:extLst>
          </p:cNvPr>
          <p:cNvSpPr txBox="1"/>
          <p:nvPr/>
        </p:nvSpPr>
        <p:spPr bwMode="auto">
          <a:xfrm>
            <a:off x="6223468" y="1927294"/>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24" name="TextBox 123">
            <a:extLst>
              <a:ext uri="{FF2B5EF4-FFF2-40B4-BE49-F238E27FC236}">
                <a16:creationId xmlns:a16="http://schemas.microsoft.com/office/drawing/2014/main" id="{181A230C-DDE6-A735-1EC0-703667E4425F}"/>
              </a:ext>
            </a:extLst>
          </p:cNvPr>
          <p:cNvSpPr txBox="1"/>
          <p:nvPr/>
        </p:nvSpPr>
        <p:spPr bwMode="auto">
          <a:xfrm>
            <a:off x="6223468" y="2402464"/>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26" name="TextBox 125">
            <a:extLst>
              <a:ext uri="{FF2B5EF4-FFF2-40B4-BE49-F238E27FC236}">
                <a16:creationId xmlns:a16="http://schemas.microsoft.com/office/drawing/2014/main" id="{849469C3-28A9-5DED-285F-1FD0A3D449E4}"/>
              </a:ext>
            </a:extLst>
          </p:cNvPr>
          <p:cNvSpPr txBox="1"/>
          <p:nvPr/>
        </p:nvSpPr>
        <p:spPr bwMode="auto">
          <a:xfrm>
            <a:off x="6223468" y="2877634"/>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28" name="TextBox 127">
            <a:extLst>
              <a:ext uri="{FF2B5EF4-FFF2-40B4-BE49-F238E27FC236}">
                <a16:creationId xmlns:a16="http://schemas.microsoft.com/office/drawing/2014/main" id="{DAE344CB-EC80-195C-D19E-54C609D80D60}"/>
              </a:ext>
            </a:extLst>
          </p:cNvPr>
          <p:cNvSpPr txBox="1"/>
          <p:nvPr/>
        </p:nvSpPr>
        <p:spPr bwMode="auto">
          <a:xfrm>
            <a:off x="6223468" y="3352804"/>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30" name="TextBox 129">
            <a:extLst>
              <a:ext uri="{FF2B5EF4-FFF2-40B4-BE49-F238E27FC236}">
                <a16:creationId xmlns:a16="http://schemas.microsoft.com/office/drawing/2014/main" id="{35667946-A83B-8593-9502-3722B7846AA1}"/>
              </a:ext>
            </a:extLst>
          </p:cNvPr>
          <p:cNvSpPr txBox="1"/>
          <p:nvPr/>
        </p:nvSpPr>
        <p:spPr bwMode="auto">
          <a:xfrm>
            <a:off x="6223468" y="3827974"/>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32" name="TextBox 131">
            <a:extLst>
              <a:ext uri="{FF2B5EF4-FFF2-40B4-BE49-F238E27FC236}">
                <a16:creationId xmlns:a16="http://schemas.microsoft.com/office/drawing/2014/main" id="{BF94000D-F07D-D5E2-383B-0CE2205D751C}"/>
              </a:ext>
            </a:extLst>
          </p:cNvPr>
          <p:cNvSpPr txBox="1"/>
          <p:nvPr/>
        </p:nvSpPr>
        <p:spPr bwMode="auto">
          <a:xfrm>
            <a:off x="6223468" y="4303145"/>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33" name="TextBox 132">
            <a:extLst>
              <a:ext uri="{FF2B5EF4-FFF2-40B4-BE49-F238E27FC236}">
                <a16:creationId xmlns:a16="http://schemas.microsoft.com/office/drawing/2014/main" id="{FA454CCC-1D08-D05F-43C3-67E792685B13}"/>
              </a:ext>
            </a:extLst>
          </p:cNvPr>
          <p:cNvSpPr txBox="1"/>
          <p:nvPr/>
        </p:nvSpPr>
        <p:spPr bwMode="auto">
          <a:xfrm rot="16200000">
            <a:off x="5094374" y="3121271"/>
            <a:ext cx="24180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 (%)</a:t>
            </a:r>
          </a:p>
        </p:txBody>
      </p:sp>
      <p:sp>
        <p:nvSpPr>
          <p:cNvPr id="134" name="TextBox 133">
            <a:extLst>
              <a:ext uri="{FF2B5EF4-FFF2-40B4-BE49-F238E27FC236}">
                <a16:creationId xmlns:a16="http://schemas.microsoft.com/office/drawing/2014/main" id="{B7387A12-4F35-C14C-8F9A-89B33406C2AC}"/>
              </a:ext>
            </a:extLst>
          </p:cNvPr>
          <p:cNvSpPr txBox="1"/>
          <p:nvPr/>
        </p:nvSpPr>
        <p:spPr bwMode="auto">
          <a:xfrm>
            <a:off x="6507358" y="5083355"/>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107</a:t>
            </a:r>
          </a:p>
        </p:txBody>
      </p:sp>
      <p:sp>
        <p:nvSpPr>
          <p:cNvPr id="135" name="TextBox 134">
            <a:extLst>
              <a:ext uri="{FF2B5EF4-FFF2-40B4-BE49-F238E27FC236}">
                <a16:creationId xmlns:a16="http://schemas.microsoft.com/office/drawing/2014/main" id="{85CEFD3F-2419-2916-48B7-B61503D0FDDC}"/>
              </a:ext>
            </a:extLst>
          </p:cNvPr>
          <p:cNvSpPr txBox="1"/>
          <p:nvPr/>
        </p:nvSpPr>
        <p:spPr bwMode="auto">
          <a:xfrm>
            <a:off x="6888735" y="5083355"/>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91</a:t>
            </a:r>
          </a:p>
        </p:txBody>
      </p:sp>
      <p:sp>
        <p:nvSpPr>
          <p:cNvPr id="136" name="TextBox 135">
            <a:extLst>
              <a:ext uri="{FF2B5EF4-FFF2-40B4-BE49-F238E27FC236}">
                <a16:creationId xmlns:a16="http://schemas.microsoft.com/office/drawing/2014/main" id="{DD3AA453-5924-D2E5-CE7F-AE9A653C424C}"/>
              </a:ext>
            </a:extLst>
          </p:cNvPr>
          <p:cNvSpPr txBox="1"/>
          <p:nvPr/>
        </p:nvSpPr>
        <p:spPr bwMode="auto">
          <a:xfrm>
            <a:off x="7270112" y="5083355"/>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76</a:t>
            </a:r>
          </a:p>
        </p:txBody>
      </p:sp>
      <p:sp>
        <p:nvSpPr>
          <p:cNvPr id="137" name="TextBox 136">
            <a:extLst>
              <a:ext uri="{FF2B5EF4-FFF2-40B4-BE49-F238E27FC236}">
                <a16:creationId xmlns:a16="http://schemas.microsoft.com/office/drawing/2014/main" id="{76EA212E-1D84-328E-B015-EF1ACF158DC8}"/>
              </a:ext>
            </a:extLst>
          </p:cNvPr>
          <p:cNvSpPr txBox="1"/>
          <p:nvPr/>
        </p:nvSpPr>
        <p:spPr bwMode="auto">
          <a:xfrm>
            <a:off x="7651489" y="5083355"/>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61</a:t>
            </a:r>
          </a:p>
        </p:txBody>
      </p:sp>
      <p:sp>
        <p:nvSpPr>
          <p:cNvPr id="138" name="TextBox 137">
            <a:extLst>
              <a:ext uri="{FF2B5EF4-FFF2-40B4-BE49-F238E27FC236}">
                <a16:creationId xmlns:a16="http://schemas.microsoft.com/office/drawing/2014/main" id="{2264BA3F-03DE-2305-A4DA-96C042426B3E}"/>
              </a:ext>
            </a:extLst>
          </p:cNvPr>
          <p:cNvSpPr txBox="1"/>
          <p:nvPr/>
        </p:nvSpPr>
        <p:spPr bwMode="auto">
          <a:xfrm>
            <a:off x="8032866" y="5083355"/>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52</a:t>
            </a:r>
          </a:p>
        </p:txBody>
      </p:sp>
      <p:sp>
        <p:nvSpPr>
          <p:cNvPr id="139" name="TextBox 138">
            <a:extLst>
              <a:ext uri="{FF2B5EF4-FFF2-40B4-BE49-F238E27FC236}">
                <a16:creationId xmlns:a16="http://schemas.microsoft.com/office/drawing/2014/main" id="{04DD79DE-252C-FA68-36D2-5911BDB0D253}"/>
              </a:ext>
            </a:extLst>
          </p:cNvPr>
          <p:cNvSpPr txBox="1"/>
          <p:nvPr/>
        </p:nvSpPr>
        <p:spPr bwMode="auto">
          <a:xfrm>
            <a:off x="8414243" y="5083355"/>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44</a:t>
            </a:r>
          </a:p>
        </p:txBody>
      </p:sp>
      <p:sp>
        <p:nvSpPr>
          <p:cNvPr id="140" name="TextBox 139">
            <a:extLst>
              <a:ext uri="{FF2B5EF4-FFF2-40B4-BE49-F238E27FC236}">
                <a16:creationId xmlns:a16="http://schemas.microsoft.com/office/drawing/2014/main" id="{7B618144-D116-08AD-6C5D-BE278CC69601}"/>
              </a:ext>
            </a:extLst>
          </p:cNvPr>
          <p:cNvSpPr txBox="1"/>
          <p:nvPr/>
        </p:nvSpPr>
        <p:spPr bwMode="auto">
          <a:xfrm>
            <a:off x="8795620" y="5083355"/>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141" name="TextBox 140">
            <a:extLst>
              <a:ext uri="{FF2B5EF4-FFF2-40B4-BE49-F238E27FC236}">
                <a16:creationId xmlns:a16="http://schemas.microsoft.com/office/drawing/2014/main" id="{51890B83-B2D0-11F5-2324-6B664C2048B7}"/>
              </a:ext>
            </a:extLst>
          </p:cNvPr>
          <p:cNvSpPr txBox="1"/>
          <p:nvPr/>
        </p:nvSpPr>
        <p:spPr bwMode="auto">
          <a:xfrm>
            <a:off x="9176997" y="5083355"/>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42" name="TextBox 141">
            <a:extLst>
              <a:ext uri="{FF2B5EF4-FFF2-40B4-BE49-F238E27FC236}">
                <a16:creationId xmlns:a16="http://schemas.microsoft.com/office/drawing/2014/main" id="{647D4CB6-33D8-7C0E-ABD6-E688EFFC61CB}"/>
              </a:ext>
            </a:extLst>
          </p:cNvPr>
          <p:cNvSpPr txBox="1"/>
          <p:nvPr/>
        </p:nvSpPr>
        <p:spPr bwMode="auto">
          <a:xfrm>
            <a:off x="9558374" y="5083355"/>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a:t>
            </a:r>
          </a:p>
        </p:txBody>
      </p:sp>
      <p:sp>
        <p:nvSpPr>
          <p:cNvPr id="143" name="TextBox 142">
            <a:extLst>
              <a:ext uri="{FF2B5EF4-FFF2-40B4-BE49-F238E27FC236}">
                <a16:creationId xmlns:a16="http://schemas.microsoft.com/office/drawing/2014/main" id="{ECF37892-AD93-18CD-3508-5ECF2F37C636}"/>
              </a:ext>
            </a:extLst>
          </p:cNvPr>
          <p:cNvSpPr txBox="1"/>
          <p:nvPr/>
        </p:nvSpPr>
        <p:spPr bwMode="auto">
          <a:xfrm>
            <a:off x="10321128" y="5083355"/>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144" name="TextBox 143">
            <a:extLst>
              <a:ext uri="{FF2B5EF4-FFF2-40B4-BE49-F238E27FC236}">
                <a16:creationId xmlns:a16="http://schemas.microsoft.com/office/drawing/2014/main" id="{558EC424-779D-CB7D-6BB8-8D471935E8D7}"/>
              </a:ext>
            </a:extLst>
          </p:cNvPr>
          <p:cNvSpPr txBox="1"/>
          <p:nvPr/>
        </p:nvSpPr>
        <p:spPr bwMode="auto">
          <a:xfrm>
            <a:off x="11083884" y="5083355"/>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145" name="Straight Connector 144">
            <a:extLst>
              <a:ext uri="{FF2B5EF4-FFF2-40B4-BE49-F238E27FC236}">
                <a16:creationId xmlns:a16="http://schemas.microsoft.com/office/drawing/2014/main" id="{E752EFB0-582B-8062-A870-C37A6747297E}"/>
              </a:ext>
            </a:extLst>
          </p:cNvPr>
          <p:cNvCxnSpPr>
            <a:cxnSpLocks/>
          </p:cNvCxnSpPr>
          <p:nvPr/>
        </p:nvCxnSpPr>
        <p:spPr bwMode="auto">
          <a:xfrm>
            <a:off x="10610838" y="4484345"/>
            <a:ext cx="0" cy="64008"/>
          </a:xfrm>
          <a:prstGeom prst="line">
            <a:avLst/>
          </a:prstGeom>
          <a:noFill/>
          <a:ln w="28575" cap="flat" cmpd="sng" algn="ctr">
            <a:solidFill>
              <a:schemeClr val="bg1"/>
            </a:solidFill>
            <a:prstDash val="solid"/>
            <a:round/>
            <a:headEnd type="none" w="med" len="med"/>
            <a:tailEnd type="none" w="med" len="med"/>
          </a:ln>
          <a:effectLst/>
        </p:spPr>
      </p:cxnSp>
      <p:sp>
        <p:nvSpPr>
          <p:cNvPr id="146" name="TextBox 145">
            <a:extLst>
              <a:ext uri="{FF2B5EF4-FFF2-40B4-BE49-F238E27FC236}">
                <a16:creationId xmlns:a16="http://schemas.microsoft.com/office/drawing/2014/main" id="{143A6D82-3961-0999-A969-8B05C8818E8F}"/>
              </a:ext>
            </a:extLst>
          </p:cNvPr>
          <p:cNvSpPr txBox="1"/>
          <p:nvPr/>
        </p:nvSpPr>
        <p:spPr bwMode="auto">
          <a:xfrm>
            <a:off x="10321676" y="4478725"/>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47" name="TextBox 146">
            <a:extLst>
              <a:ext uri="{FF2B5EF4-FFF2-40B4-BE49-F238E27FC236}">
                <a16:creationId xmlns:a16="http://schemas.microsoft.com/office/drawing/2014/main" id="{54F80439-CD8B-1B45-FE2F-BE723B2F7164}"/>
              </a:ext>
            </a:extLst>
          </p:cNvPr>
          <p:cNvSpPr txBox="1"/>
          <p:nvPr/>
        </p:nvSpPr>
        <p:spPr bwMode="auto">
          <a:xfrm>
            <a:off x="10702505" y="5083355"/>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cxnSp>
        <p:nvCxnSpPr>
          <p:cNvPr id="148" name="Straight Connector 147">
            <a:extLst>
              <a:ext uri="{FF2B5EF4-FFF2-40B4-BE49-F238E27FC236}">
                <a16:creationId xmlns:a16="http://schemas.microsoft.com/office/drawing/2014/main" id="{93109AAC-F9DC-4FBC-EF0C-1CD43629D22A}"/>
              </a:ext>
            </a:extLst>
          </p:cNvPr>
          <p:cNvCxnSpPr>
            <a:cxnSpLocks/>
          </p:cNvCxnSpPr>
          <p:nvPr/>
        </p:nvCxnSpPr>
        <p:spPr bwMode="auto">
          <a:xfrm>
            <a:off x="10992215" y="4484345"/>
            <a:ext cx="0" cy="64008"/>
          </a:xfrm>
          <a:prstGeom prst="line">
            <a:avLst/>
          </a:prstGeom>
          <a:noFill/>
          <a:ln w="28575" cap="flat" cmpd="sng" algn="ctr">
            <a:solidFill>
              <a:schemeClr val="bg1"/>
            </a:solidFill>
            <a:prstDash val="solid"/>
            <a:round/>
            <a:headEnd type="none" w="med" len="med"/>
            <a:tailEnd type="none" w="med" len="med"/>
          </a:ln>
          <a:effectLst/>
        </p:spPr>
      </p:cxnSp>
      <p:sp>
        <p:nvSpPr>
          <p:cNvPr id="149" name="TextBox 148">
            <a:extLst>
              <a:ext uri="{FF2B5EF4-FFF2-40B4-BE49-F238E27FC236}">
                <a16:creationId xmlns:a16="http://schemas.microsoft.com/office/drawing/2014/main" id="{7548513B-AB1C-B2B4-2F03-F1A4698D9B5D}"/>
              </a:ext>
            </a:extLst>
          </p:cNvPr>
          <p:cNvSpPr txBox="1"/>
          <p:nvPr/>
        </p:nvSpPr>
        <p:spPr bwMode="auto">
          <a:xfrm>
            <a:off x="10702780" y="4466238"/>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22</a:t>
            </a:r>
          </a:p>
        </p:txBody>
      </p:sp>
      <p:sp>
        <p:nvSpPr>
          <p:cNvPr id="150" name="TextBox 149">
            <a:extLst>
              <a:ext uri="{FF2B5EF4-FFF2-40B4-BE49-F238E27FC236}">
                <a16:creationId xmlns:a16="http://schemas.microsoft.com/office/drawing/2014/main" id="{4F1475AF-AB2C-FBCB-E1E6-DD5C4D9CC0C1}"/>
              </a:ext>
            </a:extLst>
          </p:cNvPr>
          <p:cNvSpPr txBox="1"/>
          <p:nvPr/>
        </p:nvSpPr>
        <p:spPr bwMode="auto">
          <a:xfrm>
            <a:off x="9939751" y="5083355"/>
            <a:ext cx="570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151" name="Freeform 150">
            <a:extLst>
              <a:ext uri="{FF2B5EF4-FFF2-40B4-BE49-F238E27FC236}">
                <a16:creationId xmlns:a16="http://schemas.microsoft.com/office/drawing/2014/main" id="{EF5AD380-618A-0406-723B-C32604D94EE6}"/>
              </a:ext>
            </a:extLst>
          </p:cNvPr>
          <p:cNvSpPr/>
          <p:nvPr/>
        </p:nvSpPr>
        <p:spPr bwMode="auto">
          <a:xfrm>
            <a:off x="962722" y="2111298"/>
            <a:ext cx="4337824" cy="2371492"/>
          </a:xfrm>
          <a:custGeom>
            <a:avLst/>
            <a:gdLst>
              <a:gd name="connsiteX0" fmla="*/ 4337824 w 4337824"/>
              <a:gd name="connsiteY0" fmla="*/ 2371492 h 2371492"/>
              <a:gd name="connsiteX1" fmla="*/ 4337824 w 4337824"/>
              <a:gd name="connsiteY1" fmla="*/ 2200507 h 2371492"/>
              <a:gd name="connsiteX2" fmla="*/ 3802566 w 4337824"/>
              <a:gd name="connsiteY2" fmla="*/ 2200507 h 2371492"/>
              <a:gd name="connsiteX3" fmla="*/ 3802566 w 4337824"/>
              <a:gd name="connsiteY3" fmla="*/ 2018370 h 2371492"/>
              <a:gd name="connsiteX4" fmla="*/ 3646449 w 4337824"/>
              <a:gd name="connsiteY4" fmla="*/ 2018370 h 2371492"/>
              <a:gd name="connsiteX5" fmla="*/ 3646449 w 4337824"/>
              <a:gd name="connsiteY5" fmla="*/ 1947746 h 2371492"/>
              <a:gd name="connsiteX6" fmla="*/ 3363951 w 4337824"/>
              <a:gd name="connsiteY6" fmla="*/ 1947746 h 2371492"/>
              <a:gd name="connsiteX7" fmla="*/ 3363951 w 4337824"/>
              <a:gd name="connsiteY7" fmla="*/ 1891990 h 2371492"/>
              <a:gd name="connsiteX8" fmla="*/ 2943922 w 4337824"/>
              <a:gd name="connsiteY8" fmla="*/ 1891990 h 2371492"/>
              <a:gd name="connsiteX9" fmla="*/ 2943922 w 4337824"/>
              <a:gd name="connsiteY9" fmla="*/ 1847385 h 2371492"/>
              <a:gd name="connsiteX10" fmla="*/ 2910468 w 4337824"/>
              <a:gd name="connsiteY10" fmla="*/ 1847385 h 2371492"/>
              <a:gd name="connsiteX11" fmla="*/ 2910468 w 4337824"/>
              <a:gd name="connsiteY11" fmla="*/ 1802780 h 2371492"/>
              <a:gd name="connsiteX12" fmla="*/ 2505307 w 4337824"/>
              <a:gd name="connsiteY12" fmla="*/ 1802780 h 2371492"/>
              <a:gd name="connsiteX13" fmla="*/ 2505307 w 4337824"/>
              <a:gd name="connsiteY13" fmla="*/ 1765609 h 2371492"/>
              <a:gd name="connsiteX14" fmla="*/ 2497873 w 4337824"/>
              <a:gd name="connsiteY14" fmla="*/ 1765609 h 2371492"/>
              <a:gd name="connsiteX15" fmla="*/ 2497873 w 4337824"/>
              <a:gd name="connsiteY15" fmla="*/ 1732156 h 2371492"/>
              <a:gd name="connsiteX16" fmla="*/ 2107580 w 4337824"/>
              <a:gd name="connsiteY16" fmla="*/ 1732156 h 2371492"/>
              <a:gd name="connsiteX17" fmla="*/ 2107580 w 4337824"/>
              <a:gd name="connsiteY17" fmla="*/ 1691268 h 2371492"/>
              <a:gd name="connsiteX18" fmla="*/ 1880839 w 4337824"/>
              <a:gd name="connsiteY18" fmla="*/ 1691268 h 2371492"/>
              <a:gd name="connsiteX19" fmla="*/ 1880839 w 4337824"/>
              <a:gd name="connsiteY19" fmla="*/ 1657814 h 2371492"/>
              <a:gd name="connsiteX20" fmla="*/ 1694985 w 4337824"/>
              <a:gd name="connsiteY20" fmla="*/ 1657814 h 2371492"/>
              <a:gd name="connsiteX21" fmla="*/ 1694985 w 4337824"/>
              <a:gd name="connsiteY21" fmla="*/ 1624361 h 2371492"/>
              <a:gd name="connsiteX22" fmla="*/ 1687551 w 4337824"/>
              <a:gd name="connsiteY22" fmla="*/ 1624361 h 2371492"/>
              <a:gd name="connsiteX23" fmla="*/ 1687551 w 4337824"/>
              <a:gd name="connsiteY23" fmla="*/ 1624361 h 2371492"/>
              <a:gd name="connsiteX24" fmla="*/ 1687551 w 4337824"/>
              <a:gd name="connsiteY24" fmla="*/ 1594624 h 2371492"/>
              <a:gd name="connsiteX25" fmla="*/ 1672683 w 4337824"/>
              <a:gd name="connsiteY25" fmla="*/ 1594624 h 2371492"/>
              <a:gd name="connsiteX26" fmla="*/ 1672683 w 4337824"/>
              <a:gd name="connsiteY26" fmla="*/ 1561170 h 2371492"/>
              <a:gd name="connsiteX27" fmla="*/ 1616927 w 4337824"/>
              <a:gd name="connsiteY27" fmla="*/ 1561170 h 2371492"/>
              <a:gd name="connsiteX28" fmla="*/ 1616927 w 4337824"/>
              <a:gd name="connsiteY28" fmla="*/ 1561170 h 2371492"/>
              <a:gd name="connsiteX29" fmla="*/ 1616927 w 4337824"/>
              <a:gd name="connsiteY29" fmla="*/ 1535151 h 2371492"/>
              <a:gd name="connsiteX30" fmla="*/ 1289824 w 4337824"/>
              <a:gd name="connsiteY30" fmla="*/ 1535151 h 2371492"/>
              <a:gd name="connsiteX31" fmla="*/ 1289824 w 4337824"/>
              <a:gd name="connsiteY31" fmla="*/ 1512848 h 2371492"/>
              <a:gd name="connsiteX32" fmla="*/ 1271239 w 4337824"/>
              <a:gd name="connsiteY32" fmla="*/ 1512848 h 2371492"/>
              <a:gd name="connsiteX33" fmla="*/ 1271239 w 4337824"/>
              <a:gd name="connsiteY33" fmla="*/ 1471961 h 2371492"/>
              <a:gd name="connsiteX34" fmla="*/ 1260088 w 4337824"/>
              <a:gd name="connsiteY34" fmla="*/ 1471961 h 2371492"/>
              <a:gd name="connsiteX35" fmla="*/ 1260088 w 4337824"/>
              <a:gd name="connsiteY35" fmla="*/ 1445941 h 2371492"/>
              <a:gd name="connsiteX36" fmla="*/ 1234068 w 4337824"/>
              <a:gd name="connsiteY36" fmla="*/ 1445941 h 2371492"/>
              <a:gd name="connsiteX37" fmla="*/ 1234068 w 4337824"/>
              <a:gd name="connsiteY37" fmla="*/ 1416204 h 2371492"/>
              <a:gd name="connsiteX38" fmla="*/ 1211766 w 4337824"/>
              <a:gd name="connsiteY38" fmla="*/ 1416204 h 2371492"/>
              <a:gd name="connsiteX39" fmla="*/ 1211766 w 4337824"/>
              <a:gd name="connsiteY39" fmla="*/ 1416204 h 2371492"/>
              <a:gd name="connsiteX40" fmla="*/ 1211766 w 4337824"/>
              <a:gd name="connsiteY40" fmla="*/ 1386468 h 2371492"/>
              <a:gd name="connsiteX41" fmla="*/ 1040780 w 4337824"/>
              <a:gd name="connsiteY41" fmla="*/ 1386468 h 2371492"/>
              <a:gd name="connsiteX42" fmla="*/ 1040780 w 4337824"/>
              <a:gd name="connsiteY42" fmla="*/ 1364165 h 2371492"/>
              <a:gd name="connsiteX43" fmla="*/ 888380 w 4337824"/>
              <a:gd name="connsiteY43" fmla="*/ 1364165 h 2371492"/>
              <a:gd name="connsiteX44" fmla="*/ 888380 w 4337824"/>
              <a:gd name="connsiteY44" fmla="*/ 1341863 h 2371492"/>
              <a:gd name="connsiteX45" fmla="*/ 854927 w 4337824"/>
              <a:gd name="connsiteY45" fmla="*/ 1341863 h 2371492"/>
              <a:gd name="connsiteX46" fmla="*/ 854927 w 4337824"/>
              <a:gd name="connsiteY46" fmla="*/ 1312126 h 2371492"/>
              <a:gd name="connsiteX47" fmla="*/ 847493 w 4337824"/>
              <a:gd name="connsiteY47" fmla="*/ 1312126 h 2371492"/>
              <a:gd name="connsiteX48" fmla="*/ 847493 w 4337824"/>
              <a:gd name="connsiteY48" fmla="*/ 1252653 h 2371492"/>
              <a:gd name="connsiteX49" fmla="*/ 843776 w 4337824"/>
              <a:gd name="connsiteY49" fmla="*/ 1248936 h 2371492"/>
              <a:gd name="connsiteX50" fmla="*/ 843776 w 4337824"/>
              <a:gd name="connsiteY50" fmla="*/ 1208048 h 2371492"/>
              <a:gd name="connsiteX51" fmla="*/ 836341 w 4337824"/>
              <a:gd name="connsiteY51" fmla="*/ 1208048 h 2371492"/>
              <a:gd name="connsiteX52" fmla="*/ 836341 w 4337824"/>
              <a:gd name="connsiteY52" fmla="*/ 1174595 h 2371492"/>
              <a:gd name="connsiteX53" fmla="*/ 799171 w 4337824"/>
              <a:gd name="connsiteY53" fmla="*/ 1174595 h 2371492"/>
              <a:gd name="connsiteX54" fmla="*/ 799171 w 4337824"/>
              <a:gd name="connsiteY54" fmla="*/ 1152292 h 2371492"/>
              <a:gd name="connsiteX55" fmla="*/ 780585 w 4337824"/>
              <a:gd name="connsiteY55" fmla="*/ 1152292 h 2371492"/>
              <a:gd name="connsiteX56" fmla="*/ 780585 w 4337824"/>
              <a:gd name="connsiteY56" fmla="*/ 1152292 h 2371492"/>
              <a:gd name="connsiteX57" fmla="*/ 780585 w 4337824"/>
              <a:gd name="connsiteY57" fmla="*/ 1118839 h 2371492"/>
              <a:gd name="connsiteX58" fmla="*/ 780585 w 4337824"/>
              <a:gd name="connsiteY58" fmla="*/ 1118839 h 2371492"/>
              <a:gd name="connsiteX59" fmla="*/ 750849 w 4337824"/>
              <a:gd name="connsiteY59" fmla="*/ 1118839 h 2371492"/>
              <a:gd name="connsiteX60" fmla="*/ 750849 w 4337824"/>
              <a:gd name="connsiteY60" fmla="*/ 1070517 h 2371492"/>
              <a:gd name="connsiteX61" fmla="*/ 713678 w 4337824"/>
              <a:gd name="connsiteY61" fmla="*/ 1070517 h 2371492"/>
              <a:gd name="connsiteX62" fmla="*/ 713678 w 4337824"/>
              <a:gd name="connsiteY62" fmla="*/ 1048214 h 2371492"/>
              <a:gd name="connsiteX63" fmla="*/ 698810 w 4337824"/>
              <a:gd name="connsiteY63" fmla="*/ 1048214 h 2371492"/>
              <a:gd name="connsiteX64" fmla="*/ 698810 w 4337824"/>
              <a:gd name="connsiteY64" fmla="*/ 992458 h 2371492"/>
              <a:gd name="connsiteX65" fmla="*/ 624468 w 4337824"/>
              <a:gd name="connsiteY65" fmla="*/ 992458 h 2371492"/>
              <a:gd name="connsiteX66" fmla="*/ 624468 w 4337824"/>
              <a:gd name="connsiteY66" fmla="*/ 970156 h 2371492"/>
              <a:gd name="connsiteX67" fmla="*/ 576146 w 4337824"/>
              <a:gd name="connsiteY67" fmla="*/ 970156 h 2371492"/>
              <a:gd name="connsiteX68" fmla="*/ 576146 w 4337824"/>
              <a:gd name="connsiteY68" fmla="*/ 947853 h 2371492"/>
              <a:gd name="connsiteX69" fmla="*/ 468351 w 4337824"/>
              <a:gd name="connsiteY69" fmla="*/ 947853 h 2371492"/>
              <a:gd name="connsiteX70" fmla="*/ 468351 w 4337824"/>
              <a:gd name="connsiteY70" fmla="*/ 925551 h 2371492"/>
              <a:gd name="connsiteX71" fmla="*/ 423746 w 4337824"/>
              <a:gd name="connsiteY71" fmla="*/ 925551 h 2371492"/>
              <a:gd name="connsiteX72" fmla="*/ 423746 w 4337824"/>
              <a:gd name="connsiteY72" fmla="*/ 925551 h 2371492"/>
              <a:gd name="connsiteX73" fmla="*/ 423746 w 4337824"/>
              <a:gd name="connsiteY73" fmla="*/ 895814 h 2371492"/>
              <a:gd name="connsiteX74" fmla="*/ 412595 w 4337824"/>
              <a:gd name="connsiteY74" fmla="*/ 895814 h 2371492"/>
              <a:gd name="connsiteX75" fmla="*/ 412595 w 4337824"/>
              <a:gd name="connsiteY75" fmla="*/ 847492 h 2371492"/>
              <a:gd name="connsiteX76" fmla="*/ 405161 w 4337824"/>
              <a:gd name="connsiteY76" fmla="*/ 847492 h 2371492"/>
              <a:gd name="connsiteX77" fmla="*/ 405161 w 4337824"/>
              <a:gd name="connsiteY77" fmla="*/ 762000 h 2371492"/>
              <a:gd name="connsiteX78" fmla="*/ 405161 w 4337824"/>
              <a:gd name="connsiteY78" fmla="*/ 762000 h 2371492"/>
              <a:gd name="connsiteX79" fmla="*/ 405161 w 4337824"/>
              <a:gd name="connsiteY79" fmla="*/ 762000 h 2371492"/>
              <a:gd name="connsiteX80" fmla="*/ 379141 w 4337824"/>
              <a:gd name="connsiteY80" fmla="*/ 762000 h 2371492"/>
              <a:gd name="connsiteX81" fmla="*/ 379141 w 4337824"/>
              <a:gd name="connsiteY81" fmla="*/ 743414 h 2371492"/>
              <a:gd name="connsiteX82" fmla="*/ 367990 w 4337824"/>
              <a:gd name="connsiteY82" fmla="*/ 743414 h 2371492"/>
              <a:gd name="connsiteX83" fmla="*/ 367990 w 4337824"/>
              <a:gd name="connsiteY83" fmla="*/ 553843 h 2371492"/>
              <a:gd name="connsiteX84" fmla="*/ 364273 w 4337824"/>
              <a:gd name="connsiteY84" fmla="*/ 550126 h 2371492"/>
              <a:gd name="connsiteX85" fmla="*/ 364273 w 4337824"/>
              <a:gd name="connsiteY85" fmla="*/ 446048 h 2371492"/>
              <a:gd name="connsiteX86" fmla="*/ 327102 w 4337824"/>
              <a:gd name="connsiteY86" fmla="*/ 446048 h 2371492"/>
              <a:gd name="connsiteX87" fmla="*/ 327102 w 4337824"/>
              <a:gd name="connsiteY87" fmla="*/ 408878 h 2371492"/>
              <a:gd name="connsiteX88" fmla="*/ 282498 w 4337824"/>
              <a:gd name="connsiteY88" fmla="*/ 408878 h 2371492"/>
              <a:gd name="connsiteX89" fmla="*/ 282498 w 4337824"/>
              <a:gd name="connsiteY89" fmla="*/ 364273 h 2371492"/>
              <a:gd name="connsiteX90" fmla="*/ 275063 w 4337824"/>
              <a:gd name="connsiteY90" fmla="*/ 364273 h 2371492"/>
              <a:gd name="connsiteX91" fmla="*/ 275063 w 4337824"/>
              <a:gd name="connsiteY91" fmla="*/ 364273 h 2371492"/>
              <a:gd name="connsiteX92" fmla="*/ 275063 w 4337824"/>
              <a:gd name="connsiteY92" fmla="*/ 341970 h 2371492"/>
              <a:gd name="connsiteX93" fmla="*/ 245327 w 4337824"/>
              <a:gd name="connsiteY93" fmla="*/ 341970 h 2371492"/>
              <a:gd name="connsiteX94" fmla="*/ 245327 w 4337824"/>
              <a:gd name="connsiteY94" fmla="*/ 256478 h 2371492"/>
              <a:gd name="connsiteX95" fmla="*/ 234176 w 4337824"/>
              <a:gd name="connsiteY95" fmla="*/ 256478 h 2371492"/>
              <a:gd name="connsiteX96" fmla="*/ 234176 w 4337824"/>
              <a:gd name="connsiteY96" fmla="*/ 211873 h 2371492"/>
              <a:gd name="connsiteX97" fmla="*/ 230458 w 4337824"/>
              <a:gd name="connsiteY97" fmla="*/ 211873 h 2371492"/>
              <a:gd name="connsiteX98" fmla="*/ 230458 w 4337824"/>
              <a:gd name="connsiteY98" fmla="*/ 193287 h 2371492"/>
              <a:gd name="connsiteX99" fmla="*/ 230458 w 4337824"/>
              <a:gd name="connsiteY99" fmla="*/ 193287 h 2371492"/>
              <a:gd name="connsiteX100" fmla="*/ 211873 w 4337824"/>
              <a:gd name="connsiteY100" fmla="*/ 193287 h 2371492"/>
              <a:gd name="connsiteX101" fmla="*/ 211873 w 4337824"/>
              <a:gd name="connsiteY101" fmla="*/ 152400 h 2371492"/>
              <a:gd name="connsiteX102" fmla="*/ 200722 w 4337824"/>
              <a:gd name="connsiteY102" fmla="*/ 152400 h 2371492"/>
              <a:gd name="connsiteX103" fmla="*/ 200722 w 4337824"/>
              <a:gd name="connsiteY103" fmla="*/ 152400 h 2371492"/>
              <a:gd name="connsiteX104" fmla="*/ 200722 w 4337824"/>
              <a:gd name="connsiteY104" fmla="*/ 118946 h 2371492"/>
              <a:gd name="connsiteX105" fmla="*/ 163551 w 4337824"/>
              <a:gd name="connsiteY105" fmla="*/ 118946 h 2371492"/>
              <a:gd name="connsiteX106" fmla="*/ 163551 w 4337824"/>
              <a:gd name="connsiteY106" fmla="*/ 74341 h 2371492"/>
              <a:gd name="connsiteX107" fmla="*/ 144966 w 4337824"/>
              <a:gd name="connsiteY107" fmla="*/ 74341 h 2371492"/>
              <a:gd name="connsiteX108" fmla="*/ 144966 w 4337824"/>
              <a:gd name="connsiteY108" fmla="*/ 40887 h 2371492"/>
              <a:gd name="connsiteX109" fmla="*/ 144966 w 4337824"/>
              <a:gd name="connsiteY109" fmla="*/ 40887 h 2371492"/>
              <a:gd name="connsiteX110" fmla="*/ 111512 w 4337824"/>
              <a:gd name="connsiteY110" fmla="*/ 40887 h 2371492"/>
              <a:gd name="connsiteX111" fmla="*/ 111512 w 4337824"/>
              <a:gd name="connsiteY111" fmla="*/ 40887 h 2371492"/>
              <a:gd name="connsiteX112" fmla="*/ 111512 w 4337824"/>
              <a:gd name="connsiteY112" fmla="*/ 22302 h 2371492"/>
              <a:gd name="connsiteX113" fmla="*/ 66907 w 4337824"/>
              <a:gd name="connsiteY113" fmla="*/ 22302 h 2371492"/>
              <a:gd name="connsiteX114" fmla="*/ 66907 w 4337824"/>
              <a:gd name="connsiteY114" fmla="*/ 0 h 2371492"/>
              <a:gd name="connsiteX115" fmla="*/ 0 w 4337824"/>
              <a:gd name="connsiteY115" fmla="*/ 0 h 2371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4337824" h="2371492">
                <a:moveTo>
                  <a:pt x="4337824" y="2371492"/>
                </a:moveTo>
                <a:lnTo>
                  <a:pt x="4337824" y="2200507"/>
                </a:lnTo>
                <a:lnTo>
                  <a:pt x="3802566" y="2200507"/>
                </a:lnTo>
                <a:lnTo>
                  <a:pt x="3802566" y="2018370"/>
                </a:lnTo>
                <a:lnTo>
                  <a:pt x="3646449" y="2018370"/>
                </a:lnTo>
                <a:lnTo>
                  <a:pt x="3646449" y="1947746"/>
                </a:lnTo>
                <a:lnTo>
                  <a:pt x="3363951" y="1947746"/>
                </a:lnTo>
                <a:lnTo>
                  <a:pt x="3363951" y="1891990"/>
                </a:lnTo>
                <a:lnTo>
                  <a:pt x="2943922" y="1891990"/>
                </a:lnTo>
                <a:lnTo>
                  <a:pt x="2943922" y="1847385"/>
                </a:lnTo>
                <a:lnTo>
                  <a:pt x="2910468" y="1847385"/>
                </a:lnTo>
                <a:lnTo>
                  <a:pt x="2910468" y="1802780"/>
                </a:lnTo>
                <a:lnTo>
                  <a:pt x="2505307" y="1802780"/>
                </a:lnTo>
                <a:lnTo>
                  <a:pt x="2505307" y="1765609"/>
                </a:lnTo>
                <a:lnTo>
                  <a:pt x="2497873" y="1765609"/>
                </a:lnTo>
                <a:lnTo>
                  <a:pt x="2497873" y="1732156"/>
                </a:lnTo>
                <a:lnTo>
                  <a:pt x="2107580" y="1732156"/>
                </a:lnTo>
                <a:lnTo>
                  <a:pt x="2107580" y="1691268"/>
                </a:lnTo>
                <a:lnTo>
                  <a:pt x="1880839" y="1691268"/>
                </a:lnTo>
                <a:lnTo>
                  <a:pt x="1880839" y="1657814"/>
                </a:lnTo>
                <a:lnTo>
                  <a:pt x="1694985" y="1657814"/>
                </a:lnTo>
                <a:lnTo>
                  <a:pt x="1694985" y="1624361"/>
                </a:lnTo>
                <a:lnTo>
                  <a:pt x="1687551" y="1624361"/>
                </a:lnTo>
                <a:lnTo>
                  <a:pt x="1687551" y="1624361"/>
                </a:lnTo>
                <a:lnTo>
                  <a:pt x="1687551" y="1594624"/>
                </a:lnTo>
                <a:lnTo>
                  <a:pt x="1672683" y="1594624"/>
                </a:lnTo>
                <a:lnTo>
                  <a:pt x="1672683" y="1561170"/>
                </a:lnTo>
                <a:lnTo>
                  <a:pt x="1616927" y="1561170"/>
                </a:lnTo>
                <a:lnTo>
                  <a:pt x="1616927" y="1561170"/>
                </a:lnTo>
                <a:lnTo>
                  <a:pt x="1616927" y="1535151"/>
                </a:lnTo>
                <a:lnTo>
                  <a:pt x="1289824" y="1535151"/>
                </a:lnTo>
                <a:lnTo>
                  <a:pt x="1289824" y="1512848"/>
                </a:lnTo>
                <a:lnTo>
                  <a:pt x="1271239" y="1512848"/>
                </a:lnTo>
                <a:lnTo>
                  <a:pt x="1271239" y="1471961"/>
                </a:lnTo>
                <a:lnTo>
                  <a:pt x="1260088" y="1471961"/>
                </a:lnTo>
                <a:lnTo>
                  <a:pt x="1260088" y="1445941"/>
                </a:lnTo>
                <a:lnTo>
                  <a:pt x="1234068" y="1445941"/>
                </a:lnTo>
                <a:lnTo>
                  <a:pt x="1234068" y="1416204"/>
                </a:lnTo>
                <a:lnTo>
                  <a:pt x="1211766" y="1416204"/>
                </a:lnTo>
                <a:lnTo>
                  <a:pt x="1211766" y="1416204"/>
                </a:lnTo>
                <a:lnTo>
                  <a:pt x="1211766" y="1386468"/>
                </a:lnTo>
                <a:lnTo>
                  <a:pt x="1040780" y="1386468"/>
                </a:lnTo>
                <a:lnTo>
                  <a:pt x="1040780" y="1364165"/>
                </a:lnTo>
                <a:lnTo>
                  <a:pt x="888380" y="1364165"/>
                </a:lnTo>
                <a:lnTo>
                  <a:pt x="888380" y="1341863"/>
                </a:lnTo>
                <a:lnTo>
                  <a:pt x="854927" y="1341863"/>
                </a:lnTo>
                <a:lnTo>
                  <a:pt x="854927" y="1312126"/>
                </a:lnTo>
                <a:lnTo>
                  <a:pt x="847493" y="1312126"/>
                </a:lnTo>
                <a:lnTo>
                  <a:pt x="847493" y="1252653"/>
                </a:lnTo>
                <a:lnTo>
                  <a:pt x="843776" y="1248936"/>
                </a:lnTo>
                <a:lnTo>
                  <a:pt x="843776" y="1208048"/>
                </a:lnTo>
                <a:lnTo>
                  <a:pt x="836341" y="1208048"/>
                </a:lnTo>
                <a:lnTo>
                  <a:pt x="836341" y="1174595"/>
                </a:lnTo>
                <a:lnTo>
                  <a:pt x="799171" y="1174595"/>
                </a:lnTo>
                <a:lnTo>
                  <a:pt x="799171" y="1152292"/>
                </a:lnTo>
                <a:lnTo>
                  <a:pt x="780585" y="1152292"/>
                </a:lnTo>
                <a:lnTo>
                  <a:pt x="780585" y="1152292"/>
                </a:lnTo>
                <a:lnTo>
                  <a:pt x="780585" y="1118839"/>
                </a:lnTo>
                <a:lnTo>
                  <a:pt x="780585" y="1118839"/>
                </a:lnTo>
                <a:lnTo>
                  <a:pt x="750849" y="1118839"/>
                </a:lnTo>
                <a:lnTo>
                  <a:pt x="750849" y="1070517"/>
                </a:lnTo>
                <a:lnTo>
                  <a:pt x="713678" y="1070517"/>
                </a:lnTo>
                <a:lnTo>
                  <a:pt x="713678" y="1048214"/>
                </a:lnTo>
                <a:lnTo>
                  <a:pt x="698810" y="1048214"/>
                </a:lnTo>
                <a:lnTo>
                  <a:pt x="698810" y="992458"/>
                </a:lnTo>
                <a:lnTo>
                  <a:pt x="624468" y="992458"/>
                </a:lnTo>
                <a:lnTo>
                  <a:pt x="624468" y="970156"/>
                </a:lnTo>
                <a:lnTo>
                  <a:pt x="576146" y="970156"/>
                </a:lnTo>
                <a:lnTo>
                  <a:pt x="576146" y="947853"/>
                </a:lnTo>
                <a:lnTo>
                  <a:pt x="468351" y="947853"/>
                </a:lnTo>
                <a:lnTo>
                  <a:pt x="468351" y="925551"/>
                </a:lnTo>
                <a:lnTo>
                  <a:pt x="423746" y="925551"/>
                </a:lnTo>
                <a:lnTo>
                  <a:pt x="423746" y="925551"/>
                </a:lnTo>
                <a:lnTo>
                  <a:pt x="423746" y="895814"/>
                </a:lnTo>
                <a:lnTo>
                  <a:pt x="412595" y="895814"/>
                </a:lnTo>
                <a:lnTo>
                  <a:pt x="412595" y="847492"/>
                </a:lnTo>
                <a:lnTo>
                  <a:pt x="405161" y="847492"/>
                </a:lnTo>
                <a:lnTo>
                  <a:pt x="405161" y="762000"/>
                </a:lnTo>
                <a:lnTo>
                  <a:pt x="405161" y="762000"/>
                </a:lnTo>
                <a:lnTo>
                  <a:pt x="405161" y="762000"/>
                </a:lnTo>
                <a:lnTo>
                  <a:pt x="379141" y="762000"/>
                </a:lnTo>
                <a:lnTo>
                  <a:pt x="379141" y="743414"/>
                </a:lnTo>
                <a:lnTo>
                  <a:pt x="367990" y="743414"/>
                </a:lnTo>
                <a:lnTo>
                  <a:pt x="367990" y="553843"/>
                </a:lnTo>
                <a:lnTo>
                  <a:pt x="364273" y="550126"/>
                </a:lnTo>
                <a:lnTo>
                  <a:pt x="364273" y="446048"/>
                </a:lnTo>
                <a:lnTo>
                  <a:pt x="327102" y="446048"/>
                </a:lnTo>
                <a:lnTo>
                  <a:pt x="327102" y="408878"/>
                </a:lnTo>
                <a:lnTo>
                  <a:pt x="282498" y="408878"/>
                </a:lnTo>
                <a:lnTo>
                  <a:pt x="282498" y="364273"/>
                </a:lnTo>
                <a:lnTo>
                  <a:pt x="275063" y="364273"/>
                </a:lnTo>
                <a:lnTo>
                  <a:pt x="275063" y="364273"/>
                </a:lnTo>
                <a:lnTo>
                  <a:pt x="275063" y="341970"/>
                </a:lnTo>
                <a:lnTo>
                  <a:pt x="245327" y="341970"/>
                </a:lnTo>
                <a:lnTo>
                  <a:pt x="245327" y="256478"/>
                </a:lnTo>
                <a:lnTo>
                  <a:pt x="234176" y="256478"/>
                </a:lnTo>
                <a:lnTo>
                  <a:pt x="234176" y="211873"/>
                </a:lnTo>
                <a:lnTo>
                  <a:pt x="230458" y="211873"/>
                </a:lnTo>
                <a:lnTo>
                  <a:pt x="230458" y="193287"/>
                </a:lnTo>
                <a:lnTo>
                  <a:pt x="230458" y="193287"/>
                </a:lnTo>
                <a:lnTo>
                  <a:pt x="211873" y="193287"/>
                </a:lnTo>
                <a:lnTo>
                  <a:pt x="211873" y="152400"/>
                </a:lnTo>
                <a:lnTo>
                  <a:pt x="200722" y="152400"/>
                </a:lnTo>
                <a:lnTo>
                  <a:pt x="200722" y="152400"/>
                </a:lnTo>
                <a:lnTo>
                  <a:pt x="200722" y="118946"/>
                </a:lnTo>
                <a:lnTo>
                  <a:pt x="163551" y="118946"/>
                </a:lnTo>
                <a:lnTo>
                  <a:pt x="163551" y="74341"/>
                </a:lnTo>
                <a:lnTo>
                  <a:pt x="144966" y="74341"/>
                </a:lnTo>
                <a:lnTo>
                  <a:pt x="144966" y="40887"/>
                </a:lnTo>
                <a:lnTo>
                  <a:pt x="144966" y="40887"/>
                </a:lnTo>
                <a:lnTo>
                  <a:pt x="111512" y="40887"/>
                </a:lnTo>
                <a:lnTo>
                  <a:pt x="111512" y="40887"/>
                </a:lnTo>
                <a:lnTo>
                  <a:pt x="111512" y="22302"/>
                </a:lnTo>
                <a:lnTo>
                  <a:pt x="66907" y="22302"/>
                </a:lnTo>
                <a:lnTo>
                  <a:pt x="66907"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152" name="Group 151">
            <a:extLst>
              <a:ext uri="{FF2B5EF4-FFF2-40B4-BE49-F238E27FC236}">
                <a16:creationId xmlns:a16="http://schemas.microsoft.com/office/drawing/2014/main" id="{6C3CDB77-F3F1-758D-4C62-AED46967036A}"/>
              </a:ext>
            </a:extLst>
          </p:cNvPr>
          <p:cNvGrpSpPr/>
          <p:nvPr/>
        </p:nvGrpSpPr>
        <p:grpSpPr>
          <a:xfrm>
            <a:off x="1178146" y="2200507"/>
            <a:ext cx="4056566" cy="2099268"/>
            <a:chOff x="1178146" y="2200507"/>
            <a:chExt cx="4056566" cy="2099268"/>
          </a:xfrm>
        </p:grpSpPr>
        <p:cxnSp>
          <p:nvCxnSpPr>
            <p:cNvPr id="153" name="Straight Connector 152">
              <a:extLst>
                <a:ext uri="{FF2B5EF4-FFF2-40B4-BE49-F238E27FC236}">
                  <a16:creationId xmlns:a16="http://schemas.microsoft.com/office/drawing/2014/main" id="{1D90E011-481D-60B2-E715-C3A47DF7E967}"/>
                </a:ext>
              </a:extLst>
            </p:cNvPr>
            <p:cNvCxnSpPr>
              <a:cxnSpLocks/>
            </p:cNvCxnSpPr>
            <p:nvPr/>
          </p:nvCxnSpPr>
          <p:spPr bwMode="auto">
            <a:xfrm flipV="1">
              <a:off x="1178146" y="2200507"/>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D1DFC51E-1AF4-0B96-B98F-9128A19C02A2}"/>
                </a:ext>
              </a:extLst>
            </p:cNvPr>
            <p:cNvCxnSpPr>
              <a:cxnSpLocks/>
            </p:cNvCxnSpPr>
            <p:nvPr/>
          </p:nvCxnSpPr>
          <p:spPr bwMode="auto">
            <a:xfrm flipV="1">
              <a:off x="1341698" y="2765502"/>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F2BC8FA8-A4F4-8724-0909-1D77E6576204}"/>
                </a:ext>
              </a:extLst>
            </p:cNvPr>
            <p:cNvCxnSpPr>
              <a:cxnSpLocks/>
            </p:cNvCxnSpPr>
            <p:nvPr/>
          </p:nvCxnSpPr>
          <p:spPr bwMode="auto">
            <a:xfrm flipV="1">
              <a:off x="1731990" y="3138263"/>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F2CD159E-4322-7D75-4CE6-EABBFF52DF1B}"/>
                </a:ext>
              </a:extLst>
            </p:cNvPr>
            <p:cNvCxnSpPr>
              <a:cxnSpLocks/>
            </p:cNvCxnSpPr>
            <p:nvPr/>
          </p:nvCxnSpPr>
          <p:spPr bwMode="auto">
            <a:xfrm flipV="1">
              <a:off x="1958732" y="3390037"/>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C7CD684D-E6A7-42E4-D614-F27D2EB2C22D}"/>
                </a:ext>
              </a:extLst>
            </p:cNvPr>
            <p:cNvCxnSpPr>
              <a:cxnSpLocks/>
            </p:cNvCxnSpPr>
            <p:nvPr/>
          </p:nvCxnSpPr>
          <p:spPr bwMode="auto">
            <a:xfrm flipV="1">
              <a:off x="1761727" y="3179017"/>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FC6941FB-C715-F7B3-B462-1D66F934A8A3}"/>
                </a:ext>
              </a:extLst>
            </p:cNvPr>
            <p:cNvCxnSpPr>
              <a:cxnSpLocks/>
            </p:cNvCxnSpPr>
            <p:nvPr/>
          </p:nvCxnSpPr>
          <p:spPr bwMode="auto">
            <a:xfrm flipV="1">
              <a:off x="2178039" y="3438359"/>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944B9E2E-AD04-491B-5B7A-58BEB00819B6}"/>
                </a:ext>
              </a:extLst>
            </p:cNvPr>
            <p:cNvCxnSpPr>
              <a:cxnSpLocks/>
            </p:cNvCxnSpPr>
            <p:nvPr/>
          </p:nvCxnSpPr>
          <p:spPr bwMode="auto">
            <a:xfrm flipV="1">
              <a:off x="2204058" y="3453773"/>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2D57481A-9524-1983-DF7D-5C1602E4B420}"/>
                </a:ext>
              </a:extLst>
            </p:cNvPr>
            <p:cNvCxnSpPr>
              <a:cxnSpLocks/>
            </p:cNvCxnSpPr>
            <p:nvPr/>
          </p:nvCxnSpPr>
          <p:spPr bwMode="auto">
            <a:xfrm flipV="1">
              <a:off x="2222644" y="3486681"/>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560ECD74-3249-F6DA-D584-35AA947CC799}"/>
                </a:ext>
              </a:extLst>
            </p:cNvPr>
            <p:cNvCxnSpPr>
              <a:cxnSpLocks/>
            </p:cNvCxnSpPr>
            <p:nvPr/>
          </p:nvCxnSpPr>
          <p:spPr bwMode="auto">
            <a:xfrm flipV="1">
              <a:off x="2635240" y="3590389"/>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1133C11C-95F4-E20C-1950-D4291664324C}"/>
                </a:ext>
              </a:extLst>
            </p:cNvPr>
            <p:cNvCxnSpPr>
              <a:cxnSpLocks/>
            </p:cNvCxnSpPr>
            <p:nvPr/>
          </p:nvCxnSpPr>
          <p:spPr bwMode="auto">
            <a:xfrm flipV="1">
              <a:off x="2731950" y="3691358"/>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B2CF771C-3633-FEB2-E771-15164964D582}"/>
                </a:ext>
              </a:extLst>
            </p:cNvPr>
            <p:cNvCxnSpPr>
              <a:cxnSpLocks/>
            </p:cNvCxnSpPr>
            <p:nvPr/>
          </p:nvCxnSpPr>
          <p:spPr bwMode="auto">
            <a:xfrm flipV="1">
              <a:off x="2988362" y="3719169"/>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83EAC4C1-F3B5-C5EB-66CD-44A69A0F45DB}"/>
                </a:ext>
              </a:extLst>
            </p:cNvPr>
            <p:cNvCxnSpPr>
              <a:cxnSpLocks/>
            </p:cNvCxnSpPr>
            <p:nvPr/>
          </p:nvCxnSpPr>
          <p:spPr bwMode="auto">
            <a:xfrm flipV="1">
              <a:off x="3040401" y="3716769"/>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136BFEA1-F25A-808A-7D3A-2259B7D1DAAA}"/>
                </a:ext>
              </a:extLst>
            </p:cNvPr>
            <p:cNvCxnSpPr>
              <a:cxnSpLocks/>
            </p:cNvCxnSpPr>
            <p:nvPr/>
          </p:nvCxnSpPr>
          <p:spPr bwMode="auto">
            <a:xfrm flipV="1">
              <a:off x="3064811" y="3716769"/>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B728A24C-F40D-656A-0265-1CB9DE578B2A}"/>
                </a:ext>
              </a:extLst>
            </p:cNvPr>
            <p:cNvCxnSpPr>
              <a:cxnSpLocks/>
            </p:cNvCxnSpPr>
            <p:nvPr/>
          </p:nvCxnSpPr>
          <p:spPr bwMode="auto">
            <a:xfrm flipV="1">
              <a:off x="3502105" y="3827974"/>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5958F74E-7D17-1DBD-C669-D8DC37B85F3B}"/>
                </a:ext>
              </a:extLst>
            </p:cNvPr>
            <p:cNvCxnSpPr>
              <a:cxnSpLocks/>
            </p:cNvCxnSpPr>
            <p:nvPr/>
          </p:nvCxnSpPr>
          <p:spPr bwMode="auto">
            <a:xfrm flipV="1">
              <a:off x="3845100" y="3827974"/>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12F67EA0-9D15-3D6E-3B29-5E28EE1FE870}"/>
                </a:ext>
              </a:extLst>
            </p:cNvPr>
            <p:cNvCxnSpPr>
              <a:cxnSpLocks/>
            </p:cNvCxnSpPr>
            <p:nvPr/>
          </p:nvCxnSpPr>
          <p:spPr bwMode="auto">
            <a:xfrm flipV="1">
              <a:off x="3963475" y="3913333"/>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AD908F89-3845-949B-7D16-080477429246}"/>
                </a:ext>
              </a:extLst>
            </p:cNvPr>
            <p:cNvCxnSpPr>
              <a:cxnSpLocks/>
            </p:cNvCxnSpPr>
            <p:nvPr/>
          </p:nvCxnSpPr>
          <p:spPr bwMode="auto">
            <a:xfrm flipV="1">
              <a:off x="4067553" y="3913333"/>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623FEAE8-F352-23F4-E407-1777D474EC1E}"/>
                </a:ext>
              </a:extLst>
            </p:cNvPr>
            <p:cNvCxnSpPr>
              <a:cxnSpLocks/>
            </p:cNvCxnSpPr>
            <p:nvPr/>
          </p:nvCxnSpPr>
          <p:spPr bwMode="auto">
            <a:xfrm flipV="1">
              <a:off x="4744061" y="4039714"/>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7DC0B237-1A99-2780-083F-F2780538F160}"/>
                </a:ext>
              </a:extLst>
            </p:cNvPr>
            <p:cNvCxnSpPr>
              <a:cxnSpLocks/>
            </p:cNvCxnSpPr>
            <p:nvPr/>
          </p:nvCxnSpPr>
          <p:spPr bwMode="auto">
            <a:xfrm flipV="1">
              <a:off x="5234712" y="4221850"/>
              <a:ext cx="0" cy="77925"/>
            </a:xfrm>
            <a:prstGeom prst="line">
              <a:avLst/>
            </a:prstGeom>
            <a:noFill/>
            <a:ln w="19050" cap="flat" cmpd="sng" algn="ctr">
              <a:solidFill>
                <a:schemeClr val="bg1"/>
              </a:solidFill>
              <a:prstDash val="solid"/>
              <a:round/>
              <a:headEnd type="none" w="med" len="med"/>
              <a:tailEnd type="none" w="med" len="med"/>
            </a:ln>
            <a:effectLst/>
          </p:spPr>
        </p:cxnSp>
      </p:grpSp>
      <p:sp>
        <p:nvSpPr>
          <p:cNvPr id="172" name="Freeform 179">
            <a:extLst>
              <a:ext uri="{FF2B5EF4-FFF2-40B4-BE49-F238E27FC236}">
                <a16:creationId xmlns:a16="http://schemas.microsoft.com/office/drawing/2014/main" id="{77C7DBB8-019E-5AFC-D3DC-00754F0EE64A}"/>
              </a:ext>
            </a:extLst>
          </p:cNvPr>
          <p:cNvSpPr/>
          <p:nvPr/>
        </p:nvSpPr>
        <p:spPr bwMode="auto">
          <a:xfrm>
            <a:off x="6811165" y="2105350"/>
            <a:ext cx="4424804" cy="1663762"/>
          </a:xfrm>
          <a:custGeom>
            <a:avLst/>
            <a:gdLst>
              <a:gd name="connsiteX0" fmla="*/ 4424804 w 4424804"/>
              <a:gd name="connsiteY0" fmla="*/ 1663762 h 1663762"/>
              <a:gd name="connsiteX1" fmla="*/ 3849401 w 4424804"/>
              <a:gd name="connsiteY1" fmla="*/ 1663762 h 1663762"/>
              <a:gd name="connsiteX2" fmla="*/ 3849401 w 4424804"/>
              <a:gd name="connsiteY2" fmla="*/ 1427356 h 1663762"/>
              <a:gd name="connsiteX3" fmla="*/ 3394431 w 4424804"/>
              <a:gd name="connsiteY3" fmla="*/ 1427356 h 1663762"/>
              <a:gd name="connsiteX4" fmla="*/ 3394431 w 4424804"/>
              <a:gd name="connsiteY4" fmla="*/ 1324765 h 1663762"/>
              <a:gd name="connsiteX5" fmla="*/ 2943922 w 4424804"/>
              <a:gd name="connsiteY5" fmla="*/ 1324765 h 1663762"/>
              <a:gd name="connsiteX6" fmla="*/ 2943922 w 4424804"/>
              <a:gd name="connsiteY6" fmla="*/ 1248937 h 1663762"/>
              <a:gd name="connsiteX7" fmla="*/ 2502334 w 4424804"/>
              <a:gd name="connsiteY7" fmla="*/ 1248937 h 1663762"/>
              <a:gd name="connsiteX8" fmla="*/ 2502334 w 4424804"/>
              <a:gd name="connsiteY8" fmla="*/ 1177569 h 1663762"/>
              <a:gd name="connsiteX9" fmla="*/ 2332835 w 4424804"/>
              <a:gd name="connsiteY9" fmla="*/ 1177569 h 1663762"/>
              <a:gd name="connsiteX10" fmla="*/ 2332835 w 4424804"/>
              <a:gd name="connsiteY10" fmla="*/ 1137425 h 1663762"/>
              <a:gd name="connsiteX11" fmla="*/ 2292691 w 4424804"/>
              <a:gd name="connsiteY11" fmla="*/ 1137425 h 1663762"/>
              <a:gd name="connsiteX12" fmla="*/ 2292691 w 4424804"/>
              <a:gd name="connsiteY12" fmla="*/ 1097280 h 1663762"/>
              <a:gd name="connsiteX13" fmla="*/ 2087508 w 4424804"/>
              <a:gd name="connsiteY13" fmla="*/ 1097280 h 1663762"/>
              <a:gd name="connsiteX14" fmla="*/ 2087508 w 4424804"/>
              <a:gd name="connsiteY14" fmla="*/ 1066057 h 1663762"/>
              <a:gd name="connsiteX15" fmla="*/ 2069666 w 4424804"/>
              <a:gd name="connsiteY15" fmla="*/ 1066057 h 1663762"/>
              <a:gd name="connsiteX16" fmla="*/ 2069666 w 4424804"/>
              <a:gd name="connsiteY16" fmla="*/ 1025912 h 1663762"/>
              <a:gd name="connsiteX17" fmla="*/ 2007219 w 4424804"/>
              <a:gd name="connsiteY17" fmla="*/ 1025912 h 1663762"/>
              <a:gd name="connsiteX18" fmla="*/ 2007219 w 4424804"/>
              <a:gd name="connsiteY18" fmla="*/ 994689 h 1663762"/>
              <a:gd name="connsiteX19" fmla="*/ 2002759 w 4424804"/>
              <a:gd name="connsiteY19" fmla="*/ 994689 h 1663762"/>
              <a:gd name="connsiteX20" fmla="*/ 2002759 w 4424804"/>
              <a:gd name="connsiteY20" fmla="*/ 954545 h 1663762"/>
              <a:gd name="connsiteX21" fmla="*/ 1984917 w 4424804"/>
              <a:gd name="connsiteY21" fmla="*/ 954545 h 1663762"/>
              <a:gd name="connsiteX22" fmla="*/ 1984917 w 4424804"/>
              <a:gd name="connsiteY22" fmla="*/ 954545 h 1663762"/>
              <a:gd name="connsiteX23" fmla="*/ 1984917 w 4424804"/>
              <a:gd name="connsiteY23" fmla="*/ 923321 h 1663762"/>
              <a:gd name="connsiteX24" fmla="*/ 1668222 w 4424804"/>
              <a:gd name="connsiteY24" fmla="*/ 923321 h 1663762"/>
              <a:gd name="connsiteX25" fmla="*/ 1668222 w 4424804"/>
              <a:gd name="connsiteY25" fmla="*/ 892098 h 1663762"/>
              <a:gd name="connsiteX26" fmla="*/ 1668222 w 4424804"/>
              <a:gd name="connsiteY26" fmla="*/ 892098 h 1663762"/>
              <a:gd name="connsiteX27" fmla="*/ 1668222 w 4424804"/>
              <a:gd name="connsiteY27" fmla="*/ 892098 h 1663762"/>
              <a:gd name="connsiteX28" fmla="*/ 1641459 w 4424804"/>
              <a:gd name="connsiteY28" fmla="*/ 865335 h 1663762"/>
              <a:gd name="connsiteX29" fmla="*/ 1641459 w 4424804"/>
              <a:gd name="connsiteY29" fmla="*/ 865335 h 1663762"/>
              <a:gd name="connsiteX30" fmla="*/ 1605775 w 4424804"/>
              <a:gd name="connsiteY30" fmla="*/ 865335 h 1663762"/>
              <a:gd name="connsiteX31" fmla="*/ 1605775 w 4424804"/>
              <a:gd name="connsiteY31" fmla="*/ 802888 h 1663762"/>
              <a:gd name="connsiteX32" fmla="*/ 1355988 w 4424804"/>
              <a:gd name="connsiteY32" fmla="*/ 802888 h 1663762"/>
              <a:gd name="connsiteX33" fmla="*/ 1355988 w 4424804"/>
              <a:gd name="connsiteY33" fmla="*/ 767204 h 1663762"/>
              <a:gd name="connsiteX34" fmla="*/ 1311383 w 4424804"/>
              <a:gd name="connsiteY34" fmla="*/ 767204 h 1663762"/>
              <a:gd name="connsiteX35" fmla="*/ 1311383 w 4424804"/>
              <a:gd name="connsiteY35" fmla="*/ 767204 h 1663762"/>
              <a:gd name="connsiteX36" fmla="*/ 1311383 w 4424804"/>
              <a:gd name="connsiteY36" fmla="*/ 767204 h 1663762"/>
              <a:gd name="connsiteX37" fmla="*/ 1311383 w 4424804"/>
              <a:gd name="connsiteY37" fmla="*/ 735981 h 1663762"/>
              <a:gd name="connsiteX38" fmla="*/ 1039294 w 4424804"/>
              <a:gd name="connsiteY38" fmla="*/ 735981 h 1663762"/>
              <a:gd name="connsiteX39" fmla="*/ 1039294 w 4424804"/>
              <a:gd name="connsiteY39" fmla="*/ 686915 h 1663762"/>
              <a:gd name="connsiteX40" fmla="*/ 959005 w 4424804"/>
              <a:gd name="connsiteY40" fmla="*/ 686915 h 1663762"/>
              <a:gd name="connsiteX41" fmla="*/ 959005 w 4424804"/>
              <a:gd name="connsiteY41" fmla="*/ 664613 h 1663762"/>
              <a:gd name="connsiteX42" fmla="*/ 918860 w 4424804"/>
              <a:gd name="connsiteY42" fmla="*/ 664613 h 1663762"/>
              <a:gd name="connsiteX43" fmla="*/ 918860 w 4424804"/>
              <a:gd name="connsiteY43" fmla="*/ 664613 h 1663762"/>
              <a:gd name="connsiteX44" fmla="*/ 918860 w 4424804"/>
              <a:gd name="connsiteY44" fmla="*/ 664613 h 1663762"/>
              <a:gd name="connsiteX45" fmla="*/ 918860 w 4424804"/>
              <a:gd name="connsiteY45" fmla="*/ 633390 h 1663762"/>
              <a:gd name="connsiteX46" fmla="*/ 918860 w 4424804"/>
              <a:gd name="connsiteY46" fmla="*/ 633390 h 1663762"/>
              <a:gd name="connsiteX47" fmla="*/ 878716 w 4424804"/>
              <a:gd name="connsiteY47" fmla="*/ 633390 h 1663762"/>
              <a:gd name="connsiteX48" fmla="*/ 878716 w 4424804"/>
              <a:gd name="connsiteY48" fmla="*/ 588785 h 1663762"/>
              <a:gd name="connsiteX49" fmla="*/ 869795 w 4424804"/>
              <a:gd name="connsiteY49" fmla="*/ 588785 h 1663762"/>
              <a:gd name="connsiteX50" fmla="*/ 869795 w 4424804"/>
              <a:gd name="connsiteY50" fmla="*/ 557561 h 1663762"/>
              <a:gd name="connsiteX51" fmla="*/ 869795 w 4424804"/>
              <a:gd name="connsiteY51" fmla="*/ 557561 h 1663762"/>
              <a:gd name="connsiteX52" fmla="*/ 851953 w 4424804"/>
              <a:gd name="connsiteY52" fmla="*/ 539719 h 1663762"/>
              <a:gd name="connsiteX53" fmla="*/ 776125 w 4424804"/>
              <a:gd name="connsiteY53" fmla="*/ 539719 h 1663762"/>
              <a:gd name="connsiteX54" fmla="*/ 776125 w 4424804"/>
              <a:gd name="connsiteY54" fmla="*/ 508496 h 1663762"/>
              <a:gd name="connsiteX55" fmla="*/ 735980 w 4424804"/>
              <a:gd name="connsiteY55" fmla="*/ 508496 h 1663762"/>
              <a:gd name="connsiteX56" fmla="*/ 735980 w 4424804"/>
              <a:gd name="connsiteY56" fmla="*/ 481733 h 1663762"/>
              <a:gd name="connsiteX57" fmla="*/ 713678 w 4424804"/>
              <a:gd name="connsiteY57" fmla="*/ 481733 h 1663762"/>
              <a:gd name="connsiteX58" fmla="*/ 713678 w 4424804"/>
              <a:gd name="connsiteY58" fmla="*/ 454970 h 1663762"/>
              <a:gd name="connsiteX59" fmla="*/ 695836 w 4424804"/>
              <a:gd name="connsiteY59" fmla="*/ 454970 h 1663762"/>
              <a:gd name="connsiteX60" fmla="*/ 695836 w 4424804"/>
              <a:gd name="connsiteY60" fmla="*/ 414826 h 1663762"/>
              <a:gd name="connsiteX61" fmla="*/ 695836 w 4424804"/>
              <a:gd name="connsiteY61" fmla="*/ 414826 h 1663762"/>
              <a:gd name="connsiteX62" fmla="*/ 660152 w 4424804"/>
              <a:gd name="connsiteY62" fmla="*/ 414826 h 1663762"/>
              <a:gd name="connsiteX63" fmla="*/ 660152 w 4424804"/>
              <a:gd name="connsiteY63" fmla="*/ 388063 h 1663762"/>
              <a:gd name="connsiteX64" fmla="*/ 593245 w 4424804"/>
              <a:gd name="connsiteY64" fmla="*/ 388063 h 1663762"/>
              <a:gd name="connsiteX65" fmla="*/ 593245 w 4424804"/>
              <a:gd name="connsiteY65" fmla="*/ 388063 h 1663762"/>
              <a:gd name="connsiteX66" fmla="*/ 566482 w 4424804"/>
              <a:gd name="connsiteY66" fmla="*/ 361300 h 1663762"/>
              <a:gd name="connsiteX67" fmla="*/ 566482 w 4424804"/>
              <a:gd name="connsiteY67" fmla="*/ 316695 h 1663762"/>
              <a:gd name="connsiteX68" fmla="*/ 526337 w 4424804"/>
              <a:gd name="connsiteY68" fmla="*/ 316695 h 1663762"/>
              <a:gd name="connsiteX69" fmla="*/ 526337 w 4424804"/>
              <a:gd name="connsiteY69" fmla="*/ 289932 h 1663762"/>
              <a:gd name="connsiteX70" fmla="*/ 486193 w 4424804"/>
              <a:gd name="connsiteY70" fmla="*/ 289932 h 1663762"/>
              <a:gd name="connsiteX71" fmla="*/ 486193 w 4424804"/>
              <a:gd name="connsiteY71" fmla="*/ 249788 h 1663762"/>
              <a:gd name="connsiteX72" fmla="*/ 446049 w 4424804"/>
              <a:gd name="connsiteY72" fmla="*/ 249788 h 1663762"/>
              <a:gd name="connsiteX73" fmla="*/ 446049 w 4424804"/>
              <a:gd name="connsiteY73" fmla="*/ 191801 h 1663762"/>
              <a:gd name="connsiteX74" fmla="*/ 396983 w 4424804"/>
              <a:gd name="connsiteY74" fmla="*/ 191801 h 1663762"/>
              <a:gd name="connsiteX75" fmla="*/ 396983 w 4424804"/>
              <a:gd name="connsiteY75" fmla="*/ 173959 h 1663762"/>
              <a:gd name="connsiteX76" fmla="*/ 370220 w 4424804"/>
              <a:gd name="connsiteY76" fmla="*/ 173959 h 1663762"/>
              <a:gd name="connsiteX77" fmla="*/ 370220 w 4424804"/>
              <a:gd name="connsiteY77" fmla="*/ 147196 h 1663762"/>
              <a:gd name="connsiteX78" fmla="*/ 303313 w 4424804"/>
              <a:gd name="connsiteY78" fmla="*/ 147196 h 1663762"/>
              <a:gd name="connsiteX79" fmla="*/ 303313 w 4424804"/>
              <a:gd name="connsiteY79" fmla="*/ 120433 h 1663762"/>
              <a:gd name="connsiteX80" fmla="*/ 276550 w 4424804"/>
              <a:gd name="connsiteY80" fmla="*/ 120433 h 1663762"/>
              <a:gd name="connsiteX81" fmla="*/ 276550 w 4424804"/>
              <a:gd name="connsiteY81" fmla="*/ 31224 h 1663762"/>
              <a:gd name="connsiteX82" fmla="*/ 142735 w 4424804"/>
              <a:gd name="connsiteY82" fmla="*/ 31224 h 1663762"/>
              <a:gd name="connsiteX83" fmla="*/ 142735 w 4424804"/>
              <a:gd name="connsiteY83" fmla="*/ 31224 h 1663762"/>
              <a:gd name="connsiteX84" fmla="*/ 142735 w 4424804"/>
              <a:gd name="connsiteY84" fmla="*/ 0 h 1663762"/>
              <a:gd name="connsiteX85" fmla="*/ 0 w 4424804"/>
              <a:gd name="connsiteY85" fmla="*/ 0 h 1663762"/>
              <a:gd name="connsiteX0" fmla="*/ 4424804 w 4424804"/>
              <a:gd name="connsiteY0" fmla="*/ 1663762 h 1663762"/>
              <a:gd name="connsiteX1" fmla="*/ 3849401 w 4424804"/>
              <a:gd name="connsiteY1" fmla="*/ 1663762 h 1663762"/>
              <a:gd name="connsiteX2" fmla="*/ 3849401 w 4424804"/>
              <a:gd name="connsiteY2" fmla="*/ 1427356 h 1663762"/>
              <a:gd name="connsiteX3" fmla="*/ 3394431 w 4424804"/>
              <a:gd name="connsiteY3" fmla="*/ 1427356 h 1663762"/>
              <a:gd name="connsiteX4" fmla="*/ 3394431 w 4424804"/>
              <a:gd name="connsiteY4" fmla="*/ 1324765 h 1663762"/>
              <a:gd name="connsiteX5" fmla="*/ 2943922 w 4424804"/>
              <a:gd name="connsiteY5" fmla="*/ 1324765 h 1663762"/>
              <a:gd name="connsiteX6" fmla="*/ 2943922 w 4424804"/>
              <a:gd name="connsiteY6" fmla="*/ 1248937 h 1663762"/>
              <a:gd name="connsiteX7" fmla="*/ 2502334 w 4424804"/>
              <a:gd name="connsiteY7" fmla="*/ 1248937 h 1663762"/>
              <a:gd name="connsiteX8" fmla="*/ 2502334 w 4424804"/>
              <a:gd name="connsiteY8" fmla="*/ 1177569 h 1663762"/>
              <a:gd name="connsiteX9" fmla="*/ 2332835 w 4424804"/>
              <a:gd name="connsiteY9" fmla="*/ 1177569 h 1663762"/>
              <a:gd name="connsiteX10" fmla="*/ 2332835 w 4424804"/>
              <a:gd name="connsiteY10" fmla="*/ 1137425 h 1663762"/>
              <a:gd name="connsiteX11" fmla="*/ 2292691 w 4424804"/>
              <a:gd name="connsiteY11" fmla="*/ 1137425 h 1663762"/>
              <a:gd name="connsiteX12" fmla="*/ 2292691 w 4424804"/>
              <a:gd name="connsiteY12" fmla="*/ 1097280 h 1663762"/>
              <a:gd name="connsiteX13" fmla="*/ 2087508 w 4424804"/>
              <a:gd name="connsiteY13" fmla="*/ 1097280 h 1663762"/>
              <a:gd name="connsiteX14" fmla="*/ 2087508 w 4424804"/>
              <a:gd name="connsiteY14" fmla="*/ 1066057 h 1663762"/>
              <a:gd name="connsiteX15" fmla="*/ 2069666 w 4424804"/>
              <a:gd name="connsiteY15" fmla="*/ 1066057 h 1663762"/>
              <a:gd name="connsiteX16" fmla="*/ 2069666 w 4424804"/>
              <a:gd name="connsiteY16" fmla="*/ 1025912 h 1663762"/>
              <a:gd name="connsiteX17" fmla="*/ 2007219 w 4424804"/>
              <a:gd name="connsiteY17" fmla="*/ 1025912 h 1663762"/>
              <a:gd name="connsiteX18" fmla="*/ 2007219 w 4424804"/>
              <a:gd name="connsiteY18" fmla="*/ 994689 h 1663762"/>
              <a:gd name="connsiteX19" fmla="*/ 2002759 w 4424804"/>
              <a:gd name="connsiteY19" fmla="*/ 994689 h 1663762"/>
              <a:gd name="connsiteX20" fmla="*/ 2002759 w 4424804"/>
              <a:gd name="connsiteY20" fmla="*/ 954545 h 1663762"/>
              <a:gd name="connsiteX21" fmla="*/ 1984917 w 4424804"/>
              <a:gd name="connsiteY21" fmla="*/ 954545 h 1663762"/>
              <a:gd name="connsiteX22" fmla="*/ 1984917 w 4424804"/>
              <a:gd name="connsiteY22" fmla="*/ 954545 h 1663762"/>
              <a:gd name="connsiteX23" fmla="*/ 1984917 w 4424804"/>
              <a:gd name="connsiteY23" fmla="*/ 923321 h 1663762"/>
              <a:gd name="connsiteX24" fmla="*/ 1668222 w 4424804"/>
              <a:gd name="connsiteY24" fmla="*/ 923321 h 1663762"/>
              <a:gd name="connsiteX25" fmla="*/ 1668222 w 4424804"/>
              <a:gd name="connsiteY25" fmla="*/ 892098 h 1663762"/>
              <a:gd name="connsiteX26" fmla="*/ 1668222 w 4424804"/>
              <a:gd name="connsiteY26" fmla="*/ 892098 h 1663762"/>
              <a:gd name="connsiteX27" fmla="*/ 1668222 w 4424804"/>
              <a:gd name="connsiteY27" fmla="*/ 892098 h 1663762"/>
              <a:gd name="connsiteX28" fmla="*/ 1641459 w 4424804"/>
              <a:gd name="connsiteY28" fmla="*/ 865335 h 1663762"/>
              <a:gd name="connsiteX29" fmla="*/ 1641459 w 4424804"/>
              <a:gd name="connsiteY29" fmla="*/ 865335 h 1663762"/>
              <a:gd name="connsiteX30" fmla="*/ 1605775 w 4424804"/>
              <a:gd name="connsiteY30" fmla="*/ 865335 h 1663762"/>
              <a:gd name="connsiteX31" fmla="*/ 1605775 w 4424804"/>
              <a:gd name="connsiteY31" fmla="*/ 802888 h 1663762"/>
              <a:gd name="connsiteX32" fmla="*/ 1355988 w 4424804"/>
              <a:gd name="connsiteY32" fmla="*/ 802888 h 1663762"/>
              <a:gd name="connsiteX33" fmla="*/ 1355988 w 4424804"/>
              <a:gd name="connsiteY33" fmla="*/ 767204 h 1663762"/>
              <a:gd name="connsiteX34" fmla="*/ 1311383 w 4424804"/>
              <a:gd name="connsiteY34" fmla="*/ 767204 h 1663762"/>
              <a:gd name="connsiteX35" fmla="*/ 1311383 w 4424804"/>
              <a:gd name="connsiteY35" fmla="*/ 767204 h 1663762"/>
              <a:gd name="connsiteX36" fmla="*/ 1311383 w 4424804"/>
              <a:gd name="connsiteY36" fmla="*/ 767204 h 1663762"/>
              <a:gd name="connsiteX37" fmla="*/ 1311383 w 4424804"/>
              <a:gd name="connsiteY37" fmla="*/ 735981 h 1663762"/>
              <a:gd name="connsiteX38" fmla="*/ 1039294 w 4424804"/>
              <a:gd name="connsiteY38" fmla="*/ 735981 h 1663762"/>
              <a:gd name="connsiteX39" fmla="*/ 1039294 w 4424804"/>
              <a:gd name="connsiteY39" fmla="*/ 686915 h 1663762"/>
              <a:gd name="connsiteX40" fmla="*/ 959005 w 4424804"/>
              <a:gd name="connsiteY40" fmla="*/ 686915 h 1663762"/>
              <a:gd name="connsiteX41" fmla="*/ 959005 w 4424804"/>
              <a:gd name="connsiteY41" fmla="*/ 664613 h 1663762"/>
              <a:gd name="connsiteX42" fmla="*/ 918860 w 4424804"/>
              <a:gd name="connsiteY42" fmla="*/ 664613 h 1663762"/>
              <a:gd name="connsiteX43" fmla="*/ 918860 w 4424804"/>
              <a:gd name="connsiteY43" fmla="*/ 664613 h 1663762"/>
              <a:gd name="connsiteX44" fmla="*/ 918860 w 4424804"/>
              <a:gd name="connsiteY44" fmla="*/ 664613 h 1663762"/>
              <a:gd name="connsiteX45" fmla="*/ 918860 w 4424804"/>
              <a:gd name="connsiteY45" fmla="*/ 633390 h 1663762"/>
              <a:gd name="connsiteX46" fmla="*/ 918860 w 4424804"/>
              <a:gd name="connsiteY46" fmla="*/ 633390 h 1663762"/>
              <a:gd name="connsiteX47" fmla="*/ 878716 w 4424804"/>
              <a:gd name="connsiteY47" fmla="*/ 633390 h 1663762"/>
              <a:gd name="connsiteX48" fmla="*/ 878716 w 4424804"/>
              <a:gd name="connsiteY48" fmla="*/ 588785 h 1663762"/>
              <a:gd name="connsiteX49" fmla="*/ 869795 w 4424804"/>
              <a:gd name="connsiteY49" fmla="*/ 588785 h 1663762"/>
              <a:gd name="connsiteX50" fmla="*/ 869795 w 4424804"/>
              <a:gd name="connsiteY50" fmla="*/ 557561 h 1663762"/>
              <a:gd name="connsiteX51" fmla="*/ 869795 w 4424804"/>
              <a:gd name="connsiteY51" fmla="*/ 557561 h 1663762"/>
              <a:gd name="connsiteX52" fmla="*/ 851953 w 4424804"/>
              <a:gd name="connsiteY52" fmla="*/ 539719 h 1663762"/>
              <a:gd name="connsiteX53" fmla="*/ 776125 w 4424804"/>
              <a:gd name="connsiteY53" fmla="*/ 539719 h 1663762"/>
              <a:gd name="connsiteX54" fmla="*/ 776125 w 4424804"/>
              <a:gd name="connsiteY54" fmla="*/ 508496 h 1663762"/>
              <a:gd name="connsiteX55" fmla="*/ 735980 w 4424804"/>
              <a:gd name="connsiteY55" fmla="*/ 508496 h 1663762"/>
              <a:gd name="connsiteX56" fmla="*/ 735980 w 4424804"/>
              <a:gd name="connsiteY56" fmla="*/ 481733 h 1663762"/>
              <a:gd name="connsiteX57" fmla="*/ 713678 w 4424804"/>
              <a:gd name="connsiteY57" fmla="*/ 481733 h 1663762"/>
              <a:gd name="connsiteX58" fmla="*/ 713678 w 4424804"/>
              <a:gd name="connsiteY58" fmla="*/ 454970 h 1663762"/>
              <a:gd name="connsiteX59" fmla="*/ 695836 w 4424804"/>
              <a:gd name="connsiteY59" fmla="*/ 454970 h 1663762"/>
              <a:gd name="connsiteX60" fmla="*/ 695836 w 4424804"/>
              <a:gd name="connsiteY60" fmla="*/ 414826 h 1663762"/>
              <a:gd name="connsiteX61" fmla="*/ 695836 w 4424804"/>
              <a:gd name="connsiteY61" fmla="*/ 414826 h 1663762"/>
              <a:gd name="connsiteX62" fmla="*/ 660152 w 4424804"/>
              <a:gd name="connsiteY62" fmla="*/ 414826 h 1663762"/>
              <a:gd name="connsiteX63" fmla="*/ 660152 w 4424804"/>
              <a:gd name="connsiteY63" fmla="*/ 388063 h 1663762"/>
              <a:gd name="connsiteX64" fmla="*/ 593245 w 4424804"/>
              <a:gd name="connsiteY64" fmla="*/ 388063 h 1663762"/>
              <a:gd name="connsiteX65" fmla="*/ 596420 w 4424804"/>
              <a:gd name="connsiteY65" fmla="*/ 365838 h 1663762"/>
              <a:gd name="connsiteX66" fmla="*/ 566482 w 4424804"/>
              <a:gd name="connsiteY66" fmla="*/ 361300 h 1663762"/>
              <a:gd name="connsiteX67" fmla="*/ 566482 w 4424804"/>
              <a:gd name="connsiteY67" fmla="*/ 316695 h 1663762"/>
              <a:gd name="connsiteX68" fmla="*/ 526337 w 4424804"/>
              <a:gd name="connsiteY68" fmla="*/ 316695 h 1663762"/>
              <a:gd name="connsiteX69" fmla="*/ 526337 w 4424804"/>
              <a:gd name="connsiteY69" fmla="*/ 289932 h 1663762"/>
              <a:gd name="connsiteX70" fmla="*/ 486193 w 4424804"/>
              <a:gd name="connsiteY70" fmla="*/ 289932 h 1663762"/>
              <a:gd name="connsiteX71" fmla="*/ 486193 w 4424804"/>
              <a:gd name="connsiteY71" fmla="*/ 249788 h 1663762"/>
              <a:gd name="connsiteX72" fmla="*/ 446049 w 4424804"/>
              <a:gd name="connsiteY72" fmla="*/ 249788 h 1663762"/>
              <a:gd name="connsiteX73" fmla="*/ 446049 w 4424804"/>
              <a:gd name="connsiteY73" fmla="*/ 191801 h 1663762"/>
              <a:gd name="connsiteX74" fmla="*/ 396983 w 4424804"/>
              <a:gd name="connsiteY74" fmla="*/ 191801 h 1663762"/>
              <a:gd name="connsiteX75" fmla="*/ 396983 w 4424804"/>
              <a:gd name="connsiteY75" fmla="*/ 173959 h 1663762"/>
              <a:gd name="connsiteX76" fmla="*/ 370220 w 4424804"/>
              <a:gd name="connsiteY76" fmla="*/ 173959 h 1663762"/>
              <a:gd name="connsiteX77" fmla="*/ 370220 w 4424804"/>
              <a:gd name="connsiteY77" fmla="*/ 147196 h 1663762"/>
              <a:gd name="connsiteX78" fmla="*/ 303313 w 4424804"/>
              <a:gd name="connsiteY78" fmla="*/ 147196 h 1663762"/>
              <a:gd name="connsiteX79" fmla="*/ 303313 w 4424804"/>
              <a:gd name="connsiteY79" fmla="*/ 120433 h 1663762"/>
              <a:gd name="connsiteX80" fmla="*/ 276550 w 4424804"/>
              <a:gd name="connsiteY80" fmla="*/ 120433 h 1663762"/>
              <a:gd name="connsiteX81" fmla="*/ 276550 w 4424804"/>
              <a:gd name="connsiteY81" fmla="*/ 31224 h 1663762"/>
              <a:gd name="connsiteX82" fmla="*/ 142735 w 4424804"/>
              <a:gd name="connsiteY82" fmla="*/ 31224 h 1663762"/>
              <a:gd name="connsiteX83" fmla="*/ 142735 w 4424804"/>
              <a:gd name="connsiteY83" fmla="*/ 31224 h 1663762"/>
              <a:gd name="connsiteX84" fmla="*/ 142735 w 4424804"/>
              <a:gd name="connsiteY84" fmla="*/ 0 h 1663762"/>
              <a:gd name="connsiteX85" fmla="*/ 0 w 4424804"/>
              <a:gd name="connsiteY85" fmla="*/ 0 h 1663762"/>
              <a:gd name="connsiteX0" fmla="*/ 4424804 w 4424804"/>
              <a:gd name="connsiteY0" fmla="*/ 1663762 h 1663762"/>
              <a:gd name="connsiteX1" fmla="*/ 3849401 w 4424804"/>
              <a:gd name="connsiteY1" fmla="*/ 1663762 h 1663762"/>
              <a:gd name="connsiteX2" fmla="*/ 3849401 w 4424804"/>
              <a:gd name="connsiteY2" fmla="*/ 1427356 h 1663762"/>
              <a:gd name="connsiteX3" fmla="*/ 3394431 w 4424804"/>
              <a:gd name="connsiteY3" fmla="*/ 1427356 h 1663762"/>
              <a:gd name="connsiteX4" fmla="*/ 3394431 w 4424804"/>
              <a:gd name="connsiteY4" fmla="*/ 1324765 h 1663762"/>
              <a:gd name="connsiteX5" fmla="*/ 2943922 w 4424804"/>
              <a:gd name="connsiteY5" fmla="*/ 1324765 h 1663762"/>
              <a:gd name="connsiteX6" fmla="*/ 2943922 w 4424804"/>
              <a:gd name="connsiteY6" fmla="*/ 1248937 h 1663762"/>
              <a:gd name="connsiteX7" fmla="*/ 2502334 w 4424804"/>
              <a:gd name="connsiteY7" fmla="*/ 1248937 h 1663762"/>
              <a:gd name="connsiteX8" fmla="*/ 2502334 w 4424804"/>
              <a:gd name="connsiteY8" fmla="*/ 1177569 h 1663762"/>
              <a:gd name="connsiteX9" fmla="*/ 2332835 w 4424804"/>
              <a:gd name="connsiteY9" fmla="*/ 1177569 h 1663762"/>
              <a:gd name="connsiteX10" fmla="*/ 2332835 w 4424804"/>
              <a:gd name="connsiteY10" fmla="*/ 1137425 h 1663762"/>
              <a:gd name="connsiteX11" fmla="*/ 2292691 w 4424804"/>
              <a:gd name="connsiteY11" fmla="*/ 1137425 h 1663762"/>
              <a:gd name="connsiteX12" fmla="*/ 2292691 w 4424804"/>
              <a:gd name="connsiteY12" fmla="*/ 1097280 h 1663762"/>
              <a:gd name="connsiteX13" fmla="*/ 2087508 w 4424804"/>
              <a:gd name="connsiteY13" fmla="*/ 1097280 h 1663762"/>
              <a:gd name="connsiteX14" fmla="*/ 2087508 w 4424804"/>
              <a:gd name="connsiteY14" fmla="*/ 1066057 h 1663762"/>
              <a:gd name="connsiteX15" fmla="*/ 2069666 w 4424804"/>
              <a:gd name="connsiteY15" fmla="*/ 1066057 h 1663762"/>
              <a:gd name="connsiteX16" fmla="*/ 2069666 w 4424804"/>
              <a:gd name="connsiteY16" fmla="*/ 1025912 h 1663762"/>
              <a:gd name="connsiteX17" fmla="*/ 2007219 w 4424804"/>
              <a:gd name="connsiteY17" fmla="*/ 1025912 h 1663762"/>
              <a:gd name="connsiteX18" fmla="*/ 2007219 w 4424804"/>
              <a:gd name="connsiteY18" fmla="*/ 994689 h 1663762"/>
              <a:gd name="connsiteX19" fmla="*/ 2002759 w 4424804"/>
              <a:gd name="connsiteY19" fmla="*/ 994689 h 1663762"/>
              <a:gd name="connsiteX20" fmla="*/ 2002759 w 4424804"/>
              <a:gd name="connsiteY20" fmla="*/ 954545 h 1663762"/>
              <a:gd name="connsiteX21" fmla="*/ 1984917 w 4424804"/>
              <a:gd name="connsiteY21" fmla="*/ 954545 h 1663762"/>
              <a:gd name="connsiteX22" fmla="*/ 1984917 w 4424804"/>
              <a:gd name="connsiteY22" fmla="*/ 954545 h 1663762"/>
              <a:gd name="connsiteX23" fmla="*/ 1984917 w 4424804"/>
              <a:gd name="connsiteY23" fmla="*/ 923321 h 1663762"/>
              <a:gd name="connsiteX24" fmla="*/ 1668222 w 4424804"/>
              <a:gd name="connsiteY24" fmla="*/ 923321 h 1663762"/>
              <a:gd name="connsiteX25" fmla="*/ 1668222 w 4424804"/>
              <a:gd name="connsiteY25" fmla="*/ 892098 h 1663762"/>
              <a:gd name="connsiteX26" fmla="*/ 1668222 w 4424804"/>
              <a:gd name="connsiteY26" fmla="*/ 892098 h 1663762"/>
              <a:gd name="connsiteX27" fmla="*/ 1668222 w 4424804"/>
              <a:gd name="connsiteY27" fmla="*/ 892098 h 1663762"/>
              <a:gd name="connsiteX28" fmla="*/ 1641459 w 4424804"/>
              <a:gd name="connsiteY28" fmla="*/ 865335 h 1663762"/>
              <a:gd name="connsiteX29" fmla="*/ 1641459 w 4424804"/>
              <a:gd name="connsiteY29" fmla="*/ 865335 h 1663762"/>
              <a:gd name="connsiteX30" fmla="*/ 1605775 w 4424804"/>
              <a:gd name="connsiteY30" fmla="*/ 865335 h 1663762"/>
              <a:gd name="connsiteX31" fmla="*/ 1605775 w 4424804"/>
              <a:gd name="connsiteY31" fmla="*/ 802888 h 1663762"/>
              <a:gd name="connsiteX32" fmla="*/ 1355988 w 4424804"/>
              <a:gd name="connsiteY32" fmla="*/ 802888 h 1663762"/>
              <a:gd name="connsiteX33" fmla="*/ 1355988 w 4424804"/>
              <a:gd name="connsiteY33" fmla="*/ 767204 h 1663762"/>
              <a:gd name="connsiteX34" fmla="*/ 1311383 w 4424804"/>
              <a:gd name="connsiteY34" fmla="*/ 767204 h 1663762"/>
              <a:gd name="connsiteX35" fmla="*/ 1311383 w 4424804"/>
              <a:gd name="connsiteY35" fmla="*/ 767204 h 1663762"/>
              <a:gd name="connsiteX36" fmla="*/ 1311383 w 4424804"/>
              <a:gd name="connsiteY36" fmla="*/ 767204 h 1663762"/>
              <a:gd name="connsiteX37" fmla="*/ 1311383 w 4424804"/>
              <a:gd name="connsiteY37" fmla="*/ 735981 h 1663762"/>
              <a:gd name="connsiteX38" fmla="*/ 1039294 w 4424804"/>
              <a:gd name="connsiteY38" fmla="*/ 735981 h 1663762"/>
              <a:gd name="connsiteX39" fmla="*/ 1039294 w 4424804"/>
              <a:gd name="connsiteY39" fmla="*/ 686915 h 1663762"/>
              <a:gd name="connsiteX40" fmla="*/ 959005 w 4424804"/>
              <a:gd name="connsiteY40" fmla="*/ 686915 h 1663762"/>
              <a:gd name="connsiteX41" fmla="*/ 959005 w 4424804"/>
              <a:gd name="connsiteY41" fmla="*/ 664613 h 1663762"/>
              <a:gd name="connsiteX42" fmla="*/ 918860 w 4424804"/>
              <a:gd name="connsiteY42" fmla="*/ 664613 h 1663762"/>
              <a:gd name="connsiteX43" fmla="*/ 918860 w 4424804"/>
              <a:gd name="connsiteY43" fmla="*/ 664613 h 1663762"/>
              <a:gd name="connsiteX44" fmla="*/ 918860 w 4424804"/>
              <a:gd name="connsiteY44" fmla="*/ 664613 h 1663762"/>
              <a:gd name="connsiteX45" fmla="*/ 918860 w 4424804"/>
              <a:gd name="connsiteY45" fmla="*/ 633390 h 1663762"/>
              <a:gd name="connsiteX46" fmla="*/ 918860 w 4424804"/>
              <a:gd name="connsiteY46" fmla="*/ 633390 h 1663762"/>
              <a:gd name="connsiteX47" fmla="*/ 878716 w 4424804"/>
              <a:gd name="connsiteY47" fmla="*/ 633390 h 1663762"/>
              <a:gd name="connsiteX48" fmla="*/ 878716 w 4424804"/>
              <a:gd name="connsiteY48" fmla="*/ 588785 h 1663762"/>
              <a:gd name="connsiteX49" fmla="*/ 869795 w 4424804"/>
              <a:gd name="connsiteY49" fmla="*/ 588785 h 1663762"/>
              <a:gd name="connsiteX50" fmla="*/ 869795 w 4424804"/>
              <a:gd name="connsiteY50" fmla="*/ 557561 h 1663762"/>
              <a:gd name="connsiteX51" fmla="*/ 853920 w 4424804"/>
              <a:gd name="connsiteY51" fmla="*/ 560736 h 1663762"/>
              <a:gd name="connsiteX52" fmla="*/ 851953 w 4424804"/>
              <a:gd name="connsiteY52" fmla="*/ 539719 h 1663762"/>
              <a:gd name="connsiteX53" fmla="*/ 776125 w 4424804"/>
              <a:gd name="connsiteY53" fmla="*/ 539719 h 1663762"/>
              <a:gd name="connsiteX54" fmla="*/ 776125 w 4424804"/>
              <a:gd name="connsiteY54" fmla="*/ 508496 h 1663762"/>
              <a:gd name="connsiteX55" fmla="*/ 735980 w 4424804"/>
              <a:gd name="connsiteY55" fmla="*/ 508496 h 1663762"/>
              <a:gd name="connsiteX56" fmla="*/ 735980 w 4424804"/>
              <a:gd name="connsiteY56" fmla="*/ 481733 h 1663762"/>
              <a:gd name="connsiteX57" fmla="*/ 713678 w 4424804"/>
              <a:gd name="connsiteY57" fmla="*/ 481733 h 1663762"/>
              <a:gd name="connsiteX58" fmla="*/ 713678 w 4424804"/>
              <a:gd name="connsiteY58" fmla="*/ 454970 h 1663762"/>
              <a:gd name="connsiteX59" fmla="*/ 695836 w 4424804"/>
              <a:gd name="connsiteY59" fmla="*/ 454970 h 1663762"/>
              <a:gd name="connsiteX60" fmla="*/ 695836 w 4424804"/>
              <a:gd name="connsiteY60" fmla="*/ 414826 h 1663762"/>
              <a:gd name="connsiteX61" fmla="*/ 695836 w 4424804"/>
              <a:gd name="connsiteY61" fmla="*/ 414826 h 1663762"/>
              <a:gd name="connsiteX62" fmla="*/ 660152 w 4424804"/>
              <a:gd name="connsiteY62" fmla="*/ 414826 h 1663762"/>
              <a:gd name="connsiteX63" fmla="*/ 660152 w 4424804"/>
              <a:gd name="connsiteY63" fmla="*/ 388063 h 1663762"/>
              <a:gd name="connsiteX64" fmla="*/ 593245 w 4424804"/>
              <a:gd name="connsiteY64" fmla="*/ 388063 h 1663762"/>
              <a:gd name="connsiteX65" fmla="*/ 596420 w 4424804"/>
              <a:gd name="connsiteY65" fmla="*/ 365838 h 1663762"/>
              <a:gd name="connsiteX66" fmla="*/ 566482 w 4424804"/>
              <a:gd name="connsiteY66" fmla="*/ 361300 h 1663762"/>
              <a:gd name="connsiteX67" fmla="*/ 566482 w 4424804"/>
              <a:gd name="connsiteY67" fmla="*/ 316695 h 1663762"/>
              <a:gd name="connsiteX68" fmla="*/ 526337 w 4424804"/>
              <a:gd name="connsiteY68" fmla="*/ 316695 h 1663762"/>
              <a:gd name="connsiteX69" fmla="*/ 526337 w 4424804"/>
              <a:gd name="connsiteY69" fmla="*/ 289932 h 1663762"/>
              <a:gd name="connsiteX70" fmla="*/ 486193 w 4424804"/>
              <a:gd name="connsiteY70" fmla="*/ 289932 h 1663762"/>
              <a:gd name="connsiteX71" fmla="*/ 486193 w 4424804"/>
              <a:gd name="connsiteY71" fmla="*/ 249788 h 1663762"/>
              <a:gd name="connsiteX72" fmla="*/ 446049 w 4424804"/>
              <a:gd name="connsiteY72" fmla="*/ 249788 h 1663762"/>
              <a:gd name="connsiteX73" fmla="*/ 446049 w 4424804"/>
              <a:gd name="connsiteY73" fmla="*/ 191801 h 1663762"/>
              <a:gd name="connsiteX74" fmla="*/ 396983 w 4424804"/>
              <a:gd name="connsiteY74" fmla="*/ 191801 h 1663762"/>
              <a:gd name="connsiteX75" fmla="*/ 396983 w 4424804"/>
              <a:gd name="connsiteY75" fmla="*/ 173959 h 1663762"/>
              <a:gd name="connsiteX76" fmla="*/ 370220 w 4424804"/>
              <a:gd name="connsiteY76" fmla="*/ 173959 h 1663762"/>
              <a:gd name="connsiteX77" fmla="*/ 370220 w 4424804"/>
              <a:gd name="connsiteY77" fmla="*/ 147196 h 1663762"/>
              <a:gd name="connsiteX78" fmla="*/ 303313 w 4424804"/>
              <a:gd name="connsiteY78" fmla="*/ 147196 h 1663762"/>
              <a:gd name="connsiteX79" fmla="*/ 303313 w 4424804"/>
              <a:gd name="connsiteY79" fmla="*/ 120433 h 1663762"/>
              <a:gd name="connsiteX80" fmla="*/ 276550 w 4424804"/>
              <a:gd name="connsiteY80" fmla="*/ 120433 h 1663762"/>
              <a:gd name="connsiteX81" fmla="*/ 276550 w 4424804"/>
              <a:gd name="connsiteY81" fmla="*/ 31224 h 1663762"/>
              <a:gd name="connsiteX82" fmla="*/ 142735 w 4424804"/>
              <a:gd name="connsiteY82" fmla="*/ 31224 h 1663762"/>
              <a:gd name="connsiteX83" fmla="*/ 142735 w 4424804"/>
              <a:gd name="connsiteY83" fmla="*/ 31224 h 1663762"/>
              <a:gd name="connsiteX84" fmla="*/ 142735 w 4424804"/>
              <a:gd name="connsiteY84" fmla="*/ 0 h 1663762"/>
              <a:gd name="connsiteX85" fmla="*/ 0 w 4424804"/>
              <a:gd name="connsiteY85" fmla="*/ 0 h 1663762"/>
              <a:gd name="connsiteX0" fmla="*/ 4424804 w 4424804"/>
              <a:gd name="connsiteY0" fmla="*/ 1663762 h 1663762"/>
              <a:gd name="connsiteX1" fmla="*/ 3849401 w 4424804"/>
              <a:gd name="connsiteY1" fmla="*/ 1663762 h 1663762"/>
              <a:gd name="connsiteX2" fmla="*/ 3849401 w 4424804"/>
              <a:gd name="connsiteY2" fmla="*/ 1427356 h 1663762"/>
              <a:gd name="connsiteX3" fmla="*/ 3394431 w 4424804"/>
              <a:gd name="connsiteY3" fmla="*/ 1427356 h 1663762"/>
              <a:gd name="connsiteX4" fmla="*/ 3394431 w 4424804"/>
              <a:gd name="connsiteY4" fmla="*/ 1324765 h 1663762"/>
              <a:gd name="connsiteX5" fmla="*/ 2943922 w 4424804"/>
              <a:gd name="connsiteY5" fmla="*/ 1324765 h 1663762"/>
              <a:gd name="connsiteX6" fmla="*/ 2943922 w 4424804"/>
              <a:gd name="connsiteY6" fmla="*/ 1248937 h 1663762"/>
              <a:gd name="connsiteX7" fmla="*/ 2502334 w 4424804"/>
              <a:gd name="connsiteY7" fmla="*/ 1248937 h 1663762"/>
              <a:gd name="connsiteX8" fmla="*/ 2502334 w 4424804"/>
              <a:gd name="connsiteY8" fmla="*/ 1177569 h 1663762"/>
              <a:gd name="connsiteX9" fmla="*/ 2332835 w 4424804"/>
              <a:gd name="connsiteY9" fmla="*/ 1177569 h 1663762"/>
              <a:gd name="connsiteX10" fmla="*/ 2332835 w 4424804"/>
              <a:gd name="connsiteY10" fmla="*/ 1137425 h 1663762"/>
              <a:gd name="connsiteX11" fmla="*/ 2292691 w 4424804"/>
              <a:gd name="connsiteY11" fmla="*/ 1137425 h 1663762"/>
              <a:gd name="connsiteX12" fmla="*/ 2292691 w 4424804"/>
              <a:gd name="connsiteY12" fmla="*/ 1097280 h 1663762"/>
              <a:gd name="connsiteX13" fmla="*/ 2087508 w 4424804"/>
              <a:gd name="connsiteY13" fmla="*/ 1097280 h 1663762"/>
              <a:gd name="connsiteX14" fmla="*/ 2087508 w 4424804"/>
              <a:gd name="connsiteY14" fmla="*/ 1066057 h 1663762"/>
              <a:gd name="connsiteX15" fmla="*/ 2069666 w 4424804"/>
              <a:gd name="connsiteY15" fmla="*/ 1066057 h 1663762"/>
              <a:gd name="connsiteX16" fmla="*/ 2069666 w 4424804"/>
              <a:gd name="connsiteY16" fmla="*/ 1025912 h 1663762"/>
              <a:gd name="connsiteX17" fmla="*/ 2007219 w 4424804"/>
              <a:gd name="connsiteY17" fmla="*/ 1025912 h 1663762"/>
              <a:gd name="connsiteX18" fmla="*/ 2007219 w 4424804"/>
              <a:gd name="connsiteY18" fmla="*/ 994689 h 1663762"/>
              <a:gd name="connsiteX19" fmla="*/ 2002759 w 4424804"/>
              <a:gd name="connsiteY19" fmla="*/ 994689 h 1663762"/>
              <a:gd name="connsiteX20" fmla="*/ 2002759 w 4424804"/>
              <a:gd name="connsiteY20" fmla="*/ 954545 h 1663762"/>
              <a:gd name="connsiteX21" fmla="*/ 1984917 w 4424804"/>
              <a:gd name="connsiteY21" fmla="*/ 954545 h 1663762"/>
              <a:gd name="connsiteX22" fmla="*/ 1984917 w 4424804"/>
              <a:gd name="connsiteY22" fmla="*/ 954545 h 1663762"/>
              <a:gd name="connsiteX23" fmla="*/ 1984917 w 4424804"/>
              <a:gd name="connsiteY23" fmla="*/ 923321 h 1663762"/>
              <a:gd name="connsiteX24" fmla="*/ 1668222 w 4424804"/>
              <a:gd name="connsiteY24" fmla="*/ 923321 h 1663762"/>
              <a:gd name="connsiteX25" fmla="*/ 1668222 w 4424804"/>
              <a:gd name="connsiteY25" fmla="*/ 892098 h 1663762"/>
              <a:gd name="connsiteX26" fmla="*/ 1668222 w 4424804"/>
              <a:gd name="connsiteY26" fmla="*/ 892098 h 1663762"/>
              <a:gd name="connsiteX27" fmla="*/ 1649172 w 4424804"/>
              <a:gd name="connsiteY27" fmla="*/ 888923 h 1663762"/>
              <a:gd name="connsiteX28" fmla="*/ 1641459 w 4424804"/>
              <a:gd name="connsiteY28" fmla="*/ 865335 h 1663762"/>
              <a:gd name="connsiteX29" fmla="*/ 1641459 w 4424804"/>
              <a:gd name="connsiteY29" fmla="*/ 865335 h 1663762"/>
              <a:gd name="connsiteX30" fmla="*/ 1605775 w 4424804"/>
              <a:gd name="connsiteY30" fmla="*/ 865335 h 1663762"/>
              <a:gd name="connsiteX31" fmla="*/ 1605775 w 4424804"/>
              <a:gd name="connsiteY31" fmla="*/ 802888 h 1663762"/>
              <a:gd name="connsiteX32" fmla="*/ 1355988 w 4424804"/>
              <a:gd name="connsiteY32" fmla="*/ 802888 h 1663762"/>
              <a:gd name="connsiteX33" fmla="*/ 1355988 w 4424804"/>
              <a:gd name="connsiteY33" fmla="*/ 767204 h 1663762"/>
              <a:gd name="connsiteX34" fmla="*/ 1311383 w 4424804"/>
              <a:gd name="connsiteY34" fmla="*/ 767204 h 1663762"/>
              <a:gd name="connsiteX35" fmla="*/ 1311383 w 4424804"/>
              <a:gd name="connsiteY35" fmla="*/ 767204 h 1663762"/>
              <a:gd name="connsiteX36" fmla="*/ 1311383 w 4424804"/>
              <a:gd name="connsiteY36" fmla="*/ 767204 h 1663762"/>
              <a:gd name="connsiteX37" fmla="*/ 1311383 w 4424804"/>
              <a:gd name="connsiteY37" fmla="*/ 735981 h 1663762"/>
              <a:gd name="connsiteX38" fmla="*/ 1039294 w 4424804"/>
              <a:gd name="connsiteY38" fmla="*/ 735981 h 1663762"/>
              <a:gd name="connsiteX39" fmla="*/ 1039294 w 4424804"/>
              <a:gd name="connsiteY39" fmla="*/ 686915 h 1663762"/>
              <a:gd name="connsiteX40" fmla="*/ 959005 w 4424804"/>
              <a:gd name="connsiteY40" fmla="*/ 686915 h 1663762"/>
              <a:gd name="connsiteX41" fmla="*/ 959005 w 4424804"/>
              <a:gd name="connsiteY41" fmla="*/ 664613 h 1663762"/>
              <a:gd name="connsiteX42" fmla="*/ 918860 w 4424804"/>
              <a:gd name="connsiteY42" fmla="*/ 664613 h 1663762"/>
              <a:gd name="connsiteX43" fmla="*/ 918860 w 4424804"/>
              <a:gd name="connsiteY43" fmla="*/ 664613 h 1663762"/>
              <a:gd name="connsiteX44" fmla="*/ 918860 w 4424804"/>
              <a:gd name="connsiteY44" fmla="*/ 664613 h 1663762"/>
              <a:gd name="connsiteX45" fmla="*/ 918860 w 4424804"/>
              <a:gd name="connsiteY45" fmla="*/ 633390 h 1663762"/>
              <a:gd name="connsiteX46" fmla="*/ 918860 w 4424804"/>
              <a:gd name="connsiteY46" fmla="*/ 633390 h 1663762"/>
              <a:gd name="connsiteX47" fmla="*/ 878716 w 4424804"/>
              <a:gd name="connsiteY47" fmla="*/ 633390 h 1663762"/>
              <a:gd name="connsiteX48" fmla="*/ 878716 w 4424804"/>
              <a:gd name="connsiteY48" fmla="*/ 588785 h 1663762"/>
              <a:gd name="connsiteX49" fmla="*/ 869795 w 4424804"/>
              <a:gd name="connsiteY49" fmla="*/ 588785 h 1663762"/>
              <a:gd name="connsiteX50" fmla="*/ 869795 w 4424804"/>
              <a:gd name="connsiteY50" fmla="*/ 557561 h 1663762"/>
              <a:gd name="connsiteX51" fmla="*/ 853920 w 4424804"/>
              <a:gd name="connsiteY51" fmla="*/ 560736 h 1663762"/>
              <a:gd name="connsiteX52" fmla="*/ 851953 w 4424804"/>
              <a:gd name="connsiteY52" fmla="*/ 539719 h 1663762"/>
              <a:gd name="connsiteX53" fmla="*/ 776125 w 4424804"/>
              <a:gd name="connsiteY53" fmla="*/ 539719 h 1663762"/>
              <a:gd name="connsiteX54" fmla="*/ 776125 w 4424804"/>
              <a:gd name="connsiteY54" fmla="*/ 508496 h 1663762"/>
              <a:gd name="connsiteX55" fmla="*/ 735980 w 4424804"/>
              <a:gd name="connsiteY55" fmla="*/ 508496 h 1663762"/>
              <a:gd name="connsiteX56" fmla="*/ 735980 w 4424804"/>
              <a:gd name="connsiteY56" fmla="*/ 481733 h 1663762"/>
              <a:gd name="connsiteX57" fmla="*/ 713678 w 4424804"/>
              <a:gd name="connsiteY57" fmla="*/ 481733 h 1663762"/>
              <a:gd name="connsiteX58" fmla="*/ 713678 w 4424804"/>
              <a:gd name="connsiteY58" fmla="*/ 454970 h 1663762"/>
              <a:gd name="connsiteX59" fmla="*/ 695836 w 4424804"/>
              <a:gd name="connsiteY59" fmla="*/ 454970 h 1663762"/>
              <a:gd name="connsiteX60" fmla="*/ 695836 w 4424804"/>
              <a:gd name="connsiteY60" fmla="*/ 414826 h 1663762"/>
              <a:gd name="connsiteX61" fmla="*/ 695836 w 4424804"/>
              <a:gd name="connsiteY61" fmla="*/ 414826 h 1663762"/>
              <a:gd name="connsiteX62" fmla="*/ 660152 w 4424804"/>
              <a:gd name="connsiteY62" fmla="*/ 414826 h 1663762"/>
              <a:gd name="connsiteX63" fmla="*/ 660152 w 4424804"/>
              <a:gd name="connsiteY63" fmla="*/ 388063 h 1663762"/>
              <a:gd name="connsiteX64" fmla="*/ 593245 w 4424804"/>
              <a:gd name="connsiteY64" fmla="*/ 388063 h 1663762"/>
              <a:gd name="connsiteX65" fmla="*/ 596420 w 4424804"/>
              <a:gd name="connsiteY65" fmla="*/ 365838 h 1663762"/>
              <a:gd name="connsiteX66" fmla="*/ 566482 w 4424804"/>
              <a:gd name="connsiteY66" fmla="*/ 361300 h 1663762"/>
              <a:gd name="connsiteX67" fmla="*/ 566482 w 4424804"/>
              <a:gd name="connsiteY67" fmla="*/ 316695 h 1663762"/>
              <a:gd name="connsiteX68" fmla="*/ 526337 w 4424804"/>
              <a:gd name="connsiteY68" fmla="*/ 316695 h 1663762"/>
              <a:gd name="connsiteX69" fmla="*/ 526337 w 4424804"/>
              <a:gd name="connsiteY69" fmla="*/ 289932 h 1663762"/>
              <a:gd name="connsiteX70" fmla="*/ 486193 w 4424804"/>
              <a:gd name="connsiteY70" fmla="*/ 289932 h 1663762"/>
              <a:gd name="connsiteX71" fmla="*/ 486193 w 4424804"/>
              <a:gd name="connsiteY71" fmla="*/ 249788 h 1663762"/>
              <a:gd name="connsiteX72" fmla="*/ 446049 w 4424804"/>
              <a:gd name="connsiteY72" fmla="*/ 249788 h 1663762"/>
              <a:gd name="connsiteX73" fmla="*/ 446049 w 4424804"/>
              <a:gd name="connsiteY73" fmla="*/ 191801 h 1663762"/>
              <a:gd name="connsiteX74" fmla="*/ 396983 w 4424804"/>
              <a:gd name="connsiteY74" fmla="*/ 191801 h 1663762"/>
              <a:gd name="connsiteX75" fmla="*/ 396983 w 4424804"/>
              <a:gd name="connsiteY75" fmla="*/ 173959 h 1663762"/>
              <a:gd name="connsiteX76" fmla="*/ 370220 w 4424804"/>
              <a:gd name="connsiteY76" fmla="*/ 173959 h 1663762"/>
              <a:gd name="connsiteX77" fmla="*/ 370220 w 4424804"/>
              <a:gd name="connsiteY77" fmla="*/ 147196 h 1663762"/>
              <a:gd name="connsiteX78" fmla="*/ 303313 w 4424804"/>
              <a:gd name="connsiteY78" fmla="*/ 147196 h 1663762"/>
              <a:gd name="connsiteX79" fmla="*/ 303313 w 4424804"/>
              <a:gd name="connsiteY79" fmla="*/ 120433 h 1663762"/>
              <a:gd name="connsiteX80" fmla="*/ 276550 w 4424804"/>
              <a:gd name="connsiteY80" fmla="*/ 120433 h 1663762"/>
              <a:gd name="connsiteX81" fmla="*/ 276550 w 4424804"/>
              <a:gd name="connsiteY81" fmla="*/ 31224 h 1663762"/>
              <a:gd name="connsiteX82" fmla="*/ 142735 w 4424804"/>
              <a:gd name="connsiteY82" fmla="*/ 31224 h 1663762"/>
              <a:gd name="connsiteX83" fmla="*/ 142735 w 4424804"/>
              <a:gd name="connsiteY83" fmla="*/ 31224 h 1663762"/>
              <a:gd name="connsiteX84" fmla="*/ 142735 w 4424804"/>
              <a:gd name="connsiteY84" fmla="*/ 0 h 1663762"/>
              <a:gd name="connsiteX85" fmla="*/ 0 w 4424804"/>
              <a:gd name="connsiteY85" fmla="*/ 0 h 1663762"/>
              <a:gd name="connsiteX0" fmla="*/ 4424804 w 4424804"/>
              <a:gd name="connsiteY0" fmla="*/ 1663762 h 1663762"/>
              <a:gd name="connsiteX1" fmla="*/ 3849401 w 4424804"/>
              <a:gd name="connsiteY1" fmla="*/ 1663762 h 1663762"/>
              <a:gd name="connsiteX2" fmla="*/ 3849401 w 4424804"/>
              <a:gd name="connsiteY2" fmla="*/ 1427356 h 1663762"/>
              <a:gd name="connsiteX3" fmla="*/ 3394431 w 4424804"/>
              <a:gd name="connsiteY3" fmla="*/ 1427356 h 1663762"/>
              <a:gd name="connsiteX4" fmla="*/ 3394431 w 4424804"/>
              <a:gd name="connsiteY4" fmla="*/ 1324765 h 1663762"/>
              <a:gd name="connsiteX5" fmla="*/ 2943922 w 4424804"/>
              <a:gd name="connsiteY5" fmla="*/ 1324765 h 1663762"/>
              <a:gd name="connsiteX6" fmla="*/ 2943922 w 4424804"/>
              <a:gd name="connsiteY6" fmla="*/ 1248937 h 1663762"/>
              <a:gd name="connsiteX7" fmla="*/ 2502334 w 4424804"/>
              <a:gd name="connsiteY7" fmla="*/ 1248937 h 1663762"/>
              <a:gd name="connsiteX8" fmla="*/ 2502334 w 4424804"/>
              <a:gd name="connsiteY8" fmla="*/ 1177569 h 1663762"/>
              <a:gd name="connsiteX9" fmla="*/ 2332835 w 4424804"/>
              <a:gd name="connsiteY9" fmla="*/ 1177569 h 1663762"/>
              <a:gd name="connsiteX10" fmla="*/ 2332835 w 4424804"/>
              <a:gd name="connsiteY10" fmla="*/ 1137425 h 1663762"/>
              <a:gd name="connsiteX11" fmla="*/ 2292691 w 4424804"/>
              <a:gd name="connsiteY11" fmla="*/ 1137425 h 1663762"/>
              <a:gd name="connsiteX12" fmla="*/ 2292691 w 4424804"/>
              <a:gd name="connsiteY12" fmla="*/ 1097280 h 1663762"/>
              <a:gd name="connsiteX13" fmla="*/ 2087508 w 4424804"/>
              <a:gd name="connsiteY13" fmla="*/ 1097280 h 1663762"/>
              <a:gd name="connsiteX14" fmla="*/ 2087508 w 4424804"/>
              <a:gd name="connsiteY14" fmla="*/ 1066057 h 1663762"/>
              <a:gd name="connsiteX15" fmla="*/ 2069666 w 4424804"/>
              <a:gd name="connsiteY15" fmla="*/ 1066057 h 1663762"/>
              <a:gd name="connsiteX16" fmla="*/ 2069666 w 4424804"/>
              <a:gd name="connsiteY16" fmla="*/ 1025912 h 1663762"/>
              <a:gd name="connsiteX17" fmla="*/ 2007219 w 4424804"/>
              <a:gd name="connsiteY17" fmla="*/ 1025912 h 1663762"/>
              <a:gd name="connsiteX18" fmla="*/ 2007219 w 4424804"/>
              <a:gd name="connsiteY18" fmla="*/ 994689 h 1663762"/>
              <a:gd name="connsiteX19" fmla="*/ 2002759 w 4424804"/>
              <a:gd name="connsiteY19" fmla="*/ 994689 h 1663762"/>
              <a:gd name="connsiteX20" fmla="*/ 2002759 w 4424804"/>
              <a:gd name="connsiteY20" fmla="*/ 954545 h 1663762"/>
              <a:gd name="connsiteX21" fmla="*/ 1984917 w 4424804"/>
              <a:gd name="connsiteY21" fmla="*/ 954545 h 1663762"/>
              <a:gd name="connsiteX22" fmla="*/ 1984917 w 4424804"/>
              <a:gd name="connsiteY22" fmla="*/ 954545 h 1663762"/>
              <a:gd name="connsiteX23" fmla="*/ 1984917 w 4424804"/>
              <a:gd name="connsiteY23" fmla="*/ 923321 h 1663762"/>
              <a:gd name="connsiteX24" fmla="*/ 1668222 w 4424804"/>
              <a:gd name="connsiteY24" fmla="*/ 923321 h 1663762"/>
              <a:gd name="connsiteX25" fmla="*/ 1668222 w 4424804"/>
              <a:gd name="connsiteY25" fmla="*/ 892098 h 1663762"/>
              <a:gd name="connsiteX26" fmla="*/ 1668222 w 4424804"/>
              <a:gd name="connsiteY26" fmla="*/ 892098 h 1663762"/>
              <a:gd name="connsiteX27" fmla="*/ 1639647 w 4424804"/>
              <a:gd name="connsiteY27" fmla="*/ 888923 h 1663762"/>
              <a:gd name="connsiteX28" fmla="*/ 1641459 w 4424804"/>
              <a:gd name="connsiteY28" fmla="*/ 865335 h 1663762"/>
              <a:gd name="connsiteX29" fmla="*/ 1641459 w 4424804"/>
              <a:gd name="connsiteY29" fmla="*/ 865335 h 1663762"/>
              <a:gd name="connsiteX30" fmla="*/ 1605775 w 4424804"/>
              <a:gd name="connsiteY30" fmla="*/ 865335 h 1663762"/>
              <a:gd name="connsiteX31" fmla="*/ 1605775 w 4424804"/>
              <a:gd name="connsiteY31" fmla="*/ 802888 h 1663762"/>
              <a:gd name="connsiteX32" fmla="*/ 1355988 w 4424804"/>
              <a:gd name="connsiteY32" fmla="*/ 802888 h 1663762"/>
              <a:gd name="connsiteX33" fmla="*/ 1355988 w 4424804"/>
              <a:gd name="connsiteY33" fmla="*/ 767204 h 1663762"/>
              <a:gd name="connsiteX34" fmla="*/ 1311383 w 4424804"/>
              <a:gd name="connsiteY34" fmla="*/ 767204 h 1663762"/>
              <a:gd name="connsiteX35" fmla="*/ 1311383 w 4424804"/>
              <a:gd name="connsiteY35" fmla="*/ 767204 h 1663762"/>
              <a:gd name="connsiteX36" fmla="*/ 1311383 w 4424804"/>
              <a:gd name="connsiteY36" fmla="*/ 767204 h 1663762"/>
              <a:gd name="connsiteX37" fmla="*/ 1311383 w 4424804"/>
              <a:gd name="connsiteY37" fmla="*/ 735981 h 1663762"/>
              <a:gd name="connsiteX38" fmla="*/ 1039294 w 4424804"/>
              <a:gd name="connsiteY38" fmla="*/ 735981 h 1663762"/>
              <a:gd name="connsiteX39" fmla="*/ 1039294 w 4424804"/>
              <a:gd name="connsiteY39" fmla="*/ 686915 h 1663762"/>
              <a:gd name="connsiteX40" fmla="*/ 959005 w 4424804"/>
              <a:gd name="connsiteY40" fmla="*/ 686915 h 1663762"/>
              <a:gd name="connsiteX41" fmla="*/ 959005 w 4424804"/>
              <a:gd name="connsiteY41" fmla="*/ 664613 h 1663762"/>
              <a:gd name="connsiteX42" fmla="*/ 918860 w 4424804"/>
              <a:gd name="connsiteY42" fmla="*/ 664613 h 1663762"/>
              <a:gd name="connsiteX43" fmla="*/ 918860 w 4424804"/>
              <a:gd name="connsiteY43" fmla="*/ 664613 h 1663762"/>
              <a:gd name="connsiteX44" fmla="*/ 918860 w 4424804"/>
              <a:gd name="connsiteY44" fmla="*/ 664613 h 1663762"/>
              <a:gd name="connsiteX45" fmla="*/ 918860 w 4424804"/>
              <a:gd name="connsiteY45" fmla="*/ 633390 h 1663762"/>
              <a:gd name="connsiteX46" fmla="*/ 918860 w 4424804"/>
              <a:gd name="connsiteY46" fmla="*/ 633390 h 1663762"/>
              <a:gd name="connsiteX47" fmla="*/ 878716 w 4424804"/>
              <a:gd name="connsiteY47" fmla="*/ 633390 h 1663762"/>
              <a:gd name="connsiteX48" fmla="*/ 878716 w 4424804"/>
              <a:gd name="connsiteY48" fmla="*/ 588785 h 1663762"/>
              <a:gd name="connsiteX49" fmla="*/ 869795 w 4424804"/>
              <a:gd name="connsiteY49" fmla="*/ 588785 h 1663762"/>
              <a:gd name="connsiteX50" fmla="*/ 869795 w 4424804"/>
              <a:gd name="connsiteY50" fmla="*/ 557561 h 1663762"/>
              <a:gd name="connsiteX51" fmla="*/ 853920 w 4424804"/>
              <a:gd name="connsiteY51" fmla="*/ 560736 h 1663762"/>
              <a:gd name="connsiteX52" fmla="*/ 851953 w 4424804"/>
              <a:gd name="connsiteY52" fmla="*/ 539719 h 1663762"/>
              <a:gd name="connsiteX53" fmla="*/ 776125 w 4424804"/>
              <a:gd name="connsiteY53" fmla="*/ 539719 h 1663762"/>
              <a:gd name="connsiteX54" fmla="*/ 776125 w 4424804"/>
              <a:gd name="connsiteY54" fmla="*/ 508496 h 1663762"/>
              <a:gd name="connsiteX55" fmla="*/ 735980 w 4424804"/>
              <a:gd name="connsiteY55" fmla="*/ 508496 h 1663762"/>
              <a:gd name="connsiteX56" fmla="*/ 735980 w 4424804"/>
              <a:gd name="connsiteY56" fmla="*/ 481733 h 1663762"/>
              <a:gd name="connsiteX57" fmla="*/ 713678 w 4424804"/>
              <a:gd name="connsiteY57" fmla="*/ 481733 h 1663762"/>
              <a:gd name="connsiteX58" fmla="*/ 713678 w 4424804"/>
              <a:gd name="connsiteY58" fmla="*/ 454970 h 1663762"/>
              <a:gd name="connsiteX59" fmla="*/ 695836 w 4424804"/>
              <a:gd name="connsiteY59" fmla="*/ 454970 h 1663762"/>
              <a:gd name="connsiteX60" fmla="*/ 695836 w 4424804"/>
              <a:gd name="connsiteY60" fmla="*/ 414826 h 1663762"/>
              <a:gd name="connsiteX61" fmla="*/ 695836 w 4424804"/>
              <a:gd name="connsiteY61" fmla="*/ 414826 h 1663762"/>
              <a:gd name="connsiteX62" fmla="*/ 660152 w 4424804"/>
              <a:gd name="connsiteY62" fmla="*/ 414826 h 1663762"/>
              <a:gd name="connsiteX63" fmla="*/ 660152 w 4424804"/>
              <a:gd name="connsiteY63" fmla="*/ 388063 h 1663762"/>
              <a:gd name="connsiteX64" fmla="*/ 593245 w 4424804"/>
              <a:gd name="connsiteY64" fmla="*/ 388063 h 1663762"/>
              <a:gd name="connsiteX65" fmla="*/ 596420 w 4424804"/>
              <a:gd name="connsiteY65" fmla="*/ 365838 h 1663762"/>
              <a:gd name="connsiteX66" fmla="*/ 566482 w 4424804"/>
              <a:gd name="connsiteY66" fmla="*/ 361300 h 1663762"/>
              <a:gd name="connsiteX67" fmla="*/ 566482 w 4424804"/>
              <a:gd name="connsiteY67" fmla="*/ 316695 h 1663762"/>
              <a:gd name="connsiteX68" fmla="*/ 526337 w 4424804"/>
              <a:gd name="connsiteY68" fmla="*/ 316695 h 1663762"/>
              <a:gd name="connsiteX69" fmla="*/ 526337 w 4424804"/>
              <a:gd name="connsiteY69" fmla="*/ 289932 h 1663762"/>
              <a:gd name="connsiteX70" fmla="*/ 486193 w 4424804"/>
              <a:gd name="connsiteY70" fmla="*/ 289932 h 1663762"/>
              <a:gd name="connsiteX71" fmla="*/ 486193 w 4424804"/>
              <a:gd name="connsiteY71" fmla="*/ 249788 h 1663762"/>
              <a:gd name="connsiteX72" fmla="*/ 446049 w 4424804"/>
              <a:gd name="connsiteY72" fmla="*/ 249788 h 1663762"/>
              <a:gd name="connsiteX73" fmla="*/ 446049 w 4424804"/>
              <a:gd name="connsiteY73" fmla="*/ 191801 h 1663762"/>
              <a:gd name="connsiteX74" fmla="*/ 396983 w 4424804"/>
              <a:gd name="connsiteY74" fmla="*/ 191801 h 1663762"/>
              <a:gd name="connsiteX75" fmla="*/ 396983 w 4424804"/>
              <a:gd name="connsiteY75" fmla="*/ 173959 h 1663762"/>
              <a:gd name="connsiteX76" fmla="*/ 370220 w 4424804"/>
              <a:gd name="connsiteY76" fmla="*/ 173959 h 1663762"/>
              <a:gd name="connsiteX77" fmla="*/ 370220 w 4424804"/>
              <a:gd name="connsiteY77" fmla="*/ 147196 h 1663762"/>
              <a:gd name="connsiteX78" fmla="*/ 303313 w 4424804"/>
              <a:gd name="connsiteY78" fmla="*/ 147196 h 1663762"/>
              <a:gd name="connsiteX79" fmla="*/ 303313 w 4424804"/>
              <a:gd name="connsiteY79" fmla="*/ 120433 h 1663762"/>
              <a:gd name="connsiteX80" fmla="*/ 276550 w 4424804"/>
              <a:gd name="connsiteY80" fmla="*/ 120433 h 1663762"/>
              <a:gd name="connsiteX81" fmla="*/ 276550 w 4424804"/>
              <a:gd name="connsiteY81" fmla="*/ 31224 h 1663762"/>
              <a:gd name="connsiteX82" fmla="*/ 142735 w 4424804"/>
              <a:gd name="connsiteY82" fmla="*/ 31224 h 1663762"/>
              <a:gd name="connsiteX83" fmla="*/ 142735 w 4424804"/>
              <a:gd name="connsiteY83" fmla="*/ 31224 h 1663762"/>
              <a:gd name="connsiteX84" fmla="*/ 142735 w 4424804"/>
              <a:gd name="connsiteY84" fmla="*/ 0 h 1663762"/>
              <a:gd name="connsiteX85" fmla="*/ 0 w 4424804"/>
              <a:gd name="connsiteY85" fmla="*/ 0 h 1663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4424804" h="1663762">
                <a:moveTo>
                  <a:pt x="4424804" y="1663762"/>
                </a:moveTo>
                <a:lnTo>
                  <a:pt x="3849401" y="1663762"/>
                </a:lnTo>
                <a:lnTo>
                  <a:pt x="3849401" y="1427356"/>
                </a:lnTo>
                <a:lnTo>
                  <a:pt x="3394431" y="1427356"/>
                </a:lnTo>
                <a:lnTo>
                  <a:pt x="3394431" y="1324765"/>
                </a:lnTo>
                <a:lnTo>
                  <a:pt x="2943922" y="1324765"/>
                </a:lnTo>
                <a:lnTo>
                  <a:pt x="2943922" y="1248937"/>
                </a:lnTo>
                <a:lnTo>
                  <a:pt x="2502334" y="1248937"/>
                </a:lnTo>
                <a:lnTo>
                  <a:pt x="2502334" y="1177569"/>
                </a:lnTo>
                <a:lnTo>
                  <a:pt x="2332835" y="1177569"/>
                </a:lnTo>
                <a:lnTo>
                  <a:pt x="2332835" y="1137425"/>
                </a:lnTo>
                <a:lnTo>
                  <a:pt x="2292691" y="1137425"/>
                </a:lnTo>
                <a:lnTo>
                  <a:pt x="2292691" y="1097280"/>
                </a:lnTo>
                <a:lnTo>
                  <a:pt x="2087508" y="1097280"/>
                </a:lnTo>
                <a:lnTo>
                  <a:pt x="2087508" y="1066057"/>
                </a:lnTo>
                <a:lnTo>
                  <a:pt x="2069666" y="1066057"/>
                </a:lnTo>
                <a:lnTo>
                  <a:pt x="2069666" y="1025912"/>
                </a:lnTo>
                <a:lnTo>
                  <a:pt x="2007219" y="1025912"/>
                </a:lnTo>
                <a:lnTo>
                  <a:pt x="2007219" y="994689"/>
                </a:lnTo>
                <a:lnTo>
                  <a:pt x="2002759" y="994689"/>
                </a:lnTo>
                <a:lnTo>
                  <a:pt x="2002759" y="954545"/>
                </a:lnTo>
                <a:lnTo>
                  <a:pt x="1984917" y="954545"/>
                </a:lnTo>
                <a:lnTo>
                  <a:pt x="1984917" y="954545"/>
                </a:lnTo>
                <a:lnTo>
                  <a:pt x="1984917" y="923321"/>
                </a:lnTo>
                <a:lnTo>
                  <a:pt x="1668222" y="923321"/>
                </a:lnTo>
                <a:lnTo>
                  <a:pt x="1668222" y="892098"/>
                </a:lnTo>
                <a:lnTo>
                  <a:pt x="1668222" y="892098"/>
                </a:lnTo>
                <a:lnTo>
                  <a:pt x="1639647" y="888923"/>
                </a:lnTo>
                <a:lnTo>
                  <a:pt x="1641459" y="865335"/>
                </a:lnTo>
                <a:lnTo>
                  <a:pt x="1641459" y="865335"/>
                </a:lnTo>
                <a:lnTo>
                  <a:pt x="1605775" y="865335"/>
                </a:lnTo>
                <a:lnTo>
                  <a:pt x="1605775" y="802888"/>
                </a:lnTo>
                <a:lnTo>
                  <a:pt x="1355988" y="802888"/>
                </a:lnTo>
                <a:lnTo>
                  <a:pt x="1355988" y="767204"/>
                </a:lnTo>
                <a:lnTo>
                  <a:pt x="1311383" y="767204"/>
                </a:lnTo>
                <a:lnTo>
                  <a:pt x="1311383" y="767204"/>
                </a:lnTo>
                <a:lnTo>
                  <a:pt x="1311383" y="767204"/>
                </a:lnTo>
                <a:lnTo>
                  <a:pt x="1311383" y="735981"/>
                </a:lnTo>
                <a:lnTo>
                  <a:pt x="1039294" y="735981"/>
                </a:lnTo>
                <a:lnTo>
                  <a:pt x="1039294" y="686915"/>
                </a:lnTo>
                <a:lnTo>
                  <a:pt x="959005" y="686915"/>
                </a:lnTo>
                <a:lnTo>
                  <a:pt x="959005" y="664613"/>
                </a:lnTo>
                <a:lnTo>
                  <a:pt x="918860" y="664613"/>
                </a:lnTo>
                <a:lnTo>
                  <a:pt x="918860" y="664613"/>
                </a:lnTo>
                <a:lnTo>
                  <a:pt x="918860" y="664613"/>
                </a:lnTo>
                <a:lnTo>
                  <a:pt x="918860" y="633390"/>
                </a:lnTo>
                <a:lnTo>
                  <a:pt x="918860" y="633390"/>
                </a:lnTo>
                <a:lnTo>
                  <a:pt x="878716" y="633390"/>
                </a:lnTo>
                <a:lnTo>
                  <a:pt x="878716" y="588785"/>
                </a:lnTo>
                <a:lnTo>
                  <a:pt x="869795" y="588785"/>
                </a:lnTo>
                <a:lnTo>
                  <a:pt x="869795" y="557561"/>
                </a:lnTo>
                <a:lnTo>
                  <a:pt x="853920" y="560736"/>
                </a:lnTo>
                <a:lnTo>
                  <a:pt x="851953" y="539719"/>
                </a:lnTo>
                <a:lnTo>
                  <a:pt x="776125" y="539719"/>
                </a:lnTo>
                <a:lnTo>
                  <a:pt x="776125" y="508496"/>
                </a:lnTo>
                <a:lnTo>
                  <a:pt x="735980" y="508496"/>
                </a:lnTo>
                <a:lnTo>
                  <a:pt x="735980" y="481733"/>
                </a:lnTo>
                <a:lnTo>
                  <a:pt x="713678" y="481733"/>
                </a:lnTo>
                <a:lnTo>
                  <a:pt x="713678" y="454970"/>
                </a:lnTo>
                <a:lnTo>
                  <a:pt x="695836" y="454970"/>
                </a:lnTo>
                <a:lnTo>
                  <a:pt x="695836" y="414826"/>
                </a:lnTo>
                <a:lnTo>
                  <a:pt x="695836" y="414826"/>
                </a:lnTo>
                <a:lnTo>
                  <a:pt x="660152" y="414826"/>
                </a:lnTo>
                <a:lnTo>
                  <a:pt x="660152" y="388063"/>
                </a:lnTo>
                <a:lnTo>
                  <a:pt x="593245" y="388063"/>
                </a:lnTo>
                <a:lnTo>
                  <a:pt x="596420" y="365838"/>
                </a:lnTo>
                <a:lnTo>
                  <a:pt x="566482" y="361300"/>
                </a:lnTo>
                <a:lnTo>
                  <a:pt x="566482" y="316695"/>
                </a:lnTo>
                <a:lnTo>
                  <a:pt x="526337" y="316695"/>
                </a:lnTo>
                <a:lnTo>
                  <a:pt x="526337" y="289932"/>
                </a:lnTo>
                <a:lnTo>
                  <a:pt x="486193" y="289932"/>
                </a:lnTo>
                <a:lnTo>
                  <a:pt x="486193" y="249788"/>
                </a:lnTo>
                <a:lnTo>
                  <a:pt x="446049" y="249788"/>
                </a:lnTo>
                <a:lnTo>
                  <a:pt x="446049" y="191801"/>
                </a:lnTo>
                <a:lnTo>
                  <a:pt x="396983" y="191801"/>
                </a:lnTo>
                <a:lnTo>
                  <a:pt x="396983" y="173959"/>
                </a:lnTo>
                <a:lnTo>
                  <a:pt x="370220" y="173959"/>
                </a:lnTo>
                <a:lnTo>
                  <a:pt x="370220" y="147196"/>
                </a:lnTo>
                <a:lnTo>
                  <a:pt x="303313" y="147196"/>
                </a:lnTo>
                <a:lnTo>
                  <a:pt x="303313" y="120433"/>
                </a:lnTo>
                <a:lnTo>
                  <a:pt x="276550" y="120433"/>
                </a:lnTo>
                <a:lnTo>
                  <a:pt x="276550" y="31224"/>
                </a:lnTo>
                <a:lnTo>
                  <a:pt x="142735" y="31224"/>
                </a:lnTo>
                <a:lnTo>
                  <a:pt x="142735" y="31224"/>
                </a:lnTo>
                <a:lnTo>
                  <a:pt x="142735" y="0"/>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173" name="Straight Connector 172">
            <a:extLst>
              <a:ext uri="{FF2B5EF4-FFF2-40B4-BE49-F238E27FC236}">
                <a16:creationId xmlns:a16="http://schemas.microsoft.com/office/drawing/2014/main" id="{F722063F-5968-2915-31A7-AD54F5C8B527}"/>
              </a:ext>
            </a:extLst>
          </p:cNvPr>
          <p:cNvCxnSpPr>
            <a:cxnSpLocks/>
          </p:cNvCxnSpPr>
          <p:nvPr/>
        </p:nvCxnSpPr>
        <p:spPr bwMode="auto">
          <a:xfrm flipV="1">
            <a:off x="7001523" y="2043823"/>
            <a:ext cx="0" cy="77925"/>
          </a:xfrm>
          <a:prstGeom prst="line">
            <a:avLst/>
          </a:prstGeom>
          <a:noFill/>
          <a:ln w="19050" cap="flat" cmpd="sng" algn="ctr">
            <a:solidFill>
              <a:schemeClr val="bg1"/>
            </a:solidFill>
            <a:prstDash val="solid"/>
            <a:round/>
            <a:headEnd type="none" w="med" len="med"/>
            <a:tailEnd type="none" w="med" len="med"/>
          </a:ln>
          <a:effectLst/>
        </p:spPr>
      </p:cxnSp>
      <p:grpSp>
        <p:nvGrpSpPr>
          <p:cNvPr id="174" name="Group 173">
            <a:extLst>
              <a:ext uri="{FF2B5EF4-FFF2-40B4-BE49-F238E27FC236}">
                <a16:creationId xmlns:a16="http://schemas.microsoft.com/office/drawing/2014/main" id="{D5B07329-B70A-C123-F52E-4552B01C35EA}"/>
              </a:ext>
            </a:extLst>
          </p:cNvPr>
          <p:cNvGrpSpPr/>
          <p:nvPr/>
        </p:nvGrpSpPr>
        <p:grpSpPr>
          <a:xfrm>
            <a:off x="6846759" y="2014485"/>
            <a:ext cx="4378323" cy="1754798"/>
            <a:chOff x="6846759" y="2014485"/>
            <a:chExt cx="4378323" cy="1754798"/>
          </a:xfrm>
        </p:grpSpPr>
        <p:cxnSp>
          <p:nvCxnSpPr>
            <p:cNvPr id="175" name="Straight Connector 174">
              <a:extLst>
                <a:ext uri="{FF2B5EF4-FFF2-40B4-BE49-F238E27FC236}">
                  <a16:creationId xmlns:a16="http://schemas.microsoft.com/office/drawing/2014/main" id="{85C5D267-57A5-6C5F-EE4F-82F16986667C}"/>
                </a:ext>
              </a:extLst>
            </p:cNvPr>
            <p:cNvCxnSpPr>
              <a:cxnSpLocks/>
            </p:cNvCxnSpPr>
            <p:nvPr/>
          </p:nvCxnSpPr>
          <p:spPr bwMode="auto">
            <a:xfrm flipV="1">
              <a:off x="6846759" y="2018114"/>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33B80EA3-B394-CDE3-B6CA-5DDEB3B362B3}"/>
                </a:ext>
              </a:extLst>
            </p:cNvPr>
            <p:cNvCxnSpPr>
              <a:cxnSpLocks/>
            </p:cNvCxnSpPr>
            <p:nvPr/>
          </p:nvCxnSpPr>
          <p:spPr bwMode="auto">
            <a:xfrm flipV="1">
              <a:off x="6881477" y="2014485"/>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52434CC8-7847-4753-28E0-7DE32971D212}"/>
                </a:ext>
              </a:extLst>
            </p:cNvPr>
            <p:cNvCxnSpPr>
              <a:cxnSpLocks/>
            </p:cNvCxnSpPr>
            <p:nvPr/>
          </p:nvCxnSpPr>
          <p:spPr bwMode="auto">
            <a:xfrm flipV="1">
              <a:off x="6863332" y="2014485"/>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B8135B59-BD0C-2499-5C2F-AE7B79F3BF50}"/>
                </a:ext>
              </a:extLst>
            </p:cNvPr>
            <p:cNvCxnSpPr>
              <a:cxnSpLocks/>
            </p:cNvCxnSpPr>
            <p:nvPr/>
          </p:nvCxnSpPr>
          <p:spPr bwMode="auto">
            <a:xfrm flipV="1">
              <a:off x="7178445" y="2164879"/>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1C45BBA1-514C-7C52-E3CF-536D6E711ADE}"/>
                </a:ext>
              </a:extLst>
            </p:cNvPr>
            <p:cNvCxnSpPr>
              <a:cxnSpLocks/>
            </p:cNvCxnSpPr>
            <p:nvPr/>
          </p:nvCxnSpPr>
          <p:spPr bwMode="auto">
            <a:xfrm flipV="1">
              <a:off x="7109501" y="2139956"/>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0D58864A-AF00-3DA0-64A9-731FD43BC4B6}"/>
                </a:ext>
              </a:extLst>
            </p:cNvPr>
            <p:cNvCxnSpPr>
              <a:cxnSpLocks/>
            </p:cNvCxnSpPr>
            <p:nvPr/>
          </p:nvCxnSpPr>
          <p:spPr bwMode="auto">
            <a:xfrm flipV="1">
              <a:off x="6982502" y="2047452"/>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18BB2EC5-DECC-D964-F50F-CB167379AD62}"/>
                </a:ext>
              </a:extLst>
            </p:cNvPr>
            <p:cNvCxnSpPr>
              <a:cxnSpLocks/>
            </p:cNvCxnSpPr>
            <p:nvPr/>
          </p:nvCxnSpPr>
          <p:spPr bwMode="auto">
            <a:xfrm flipV="1">
              <a:off x="7059581" y="2053447"/>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69E3F388-9A03-8D10-F39C-C3EE756B78AB}"/>
                </a:ext>
              </a:extLst>
            </p:cNvPr>
            <p:cNvCxnSpPr>
              <a:cxnSpLocks/>
            </p:cNvCxnSpPr>
            <p:nvPr/>
          </p:nvCxnSpPr>
          <p:spPr bwMode="auto">
            <a:xfrm flipV="1">
              <a:off x="7544931" y="2498707"/>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DB14A4E6-CC29-A79C-C7A9-376788904095}"/>
                </a:ext>
              </a:extLst>
            </p:cNvPr>
            <p:cNvCxnSpPr>
              <a:cxnSpLocks/>
            </p:cNvCxnSpPr>
            <p:nvPr/>
          </p:nvCxnSpPr>
          <p:spPr bwMode="auto">
            <a:xfrm flipV="1">
              <a:off x="7636973" y="2551770"/>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BC1A4E35-AB94-C25A-F76C-B4AED1644A7F}"/>
                </a:ext>
              </a:extLst>
            </p:cNvPr>
            <p:cNvCxnSpPr>
              <a:cxnSpLocks/>
            </p:cNvCxnSpPr>
            <p:nvPr/>
          </p:nvCxnSpPr>
          <p:spPr bwMode="auto">
            <a:xfrm flipV="1">
              <a:off x="7745830" y="2680217"/>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4A524CD0-A6EB-510F-4B03-03D4FF5FB7A0}"/>
                </a:ext>
              </a:extLst>
            </p:cNvPr>
            <p:cNvCxnSpPr>
              <a:cxnSpLocks/>
            </p:cNvCxnSpPr>
            <p:nvPr/>
          </p:nvCxnSpPr>
          <p:spPr bwMode="auto">
            <a:xfrm flipV="1">
              <a:off x="7767603" y="2680216"/>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29B4EF74-9CEA-165C-0180-C0292412316F}"/>
                </a:ext>
              </a:extLst>
            </p:cNvPr>
            <p:cNvCxnSpPr>
              <a:cxnSpLocks/>
            </p:cNvCxnSpPr>
            <p:nvPr/>
          </p:nvCxnSpPr>
          <p:spPr bwMode="auto">
            <a:xfrm flipV="1">
              <a:off x="7872830" y="2753227"/>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E68C1906-C93F-41AA-6161-5C9952F28F79}"/>
                </a:ext>
              </a:extLst>
            </p:cNvPr>
            <p:cNvCxnSpPr>
              <a:cxnSpLocks/>
            </p:cNvCxnSpPr>
            <p:nvPr/>
          </p:nvCxnSpPr>
          <p:spPr bwMode="auto">
            <a:xfrm flipV="1">
              <a:off x="7894600" y="2754615"/>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8EDBED39-C5CB-9B85-C5C0-26F331C6656F}"/>
                </a:ext>
              </a:extLst>
            </p:cNvPr>
            <p:cNvCxnSpPr>
              <a:cxnSpLocks/>
            </p:cNvCxnSpPr>
            <p:nvPr/>
          </p:nvCxnSpPr>
          <p:spPr bwMode="auto">
            <a:xfrm flipV="1">
              <a:off x="7956286" y="2753226"/>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001D624D-D718-A8BF-3DF1-D92FDD5E5B5C}"/>
                </a:ext>
              </a:extLst>
            </p:cNvPr>
            <p:cNvCxnSpPr>
              <a:cxnSpLocks/>
            </p:cNvCxnSpPr>
            <p:nvPr/>
          </p:nvCxnSpPr>
          <p:spPr bwMode="auto">
            <a:xfrm flipV="1">
              <a:off x="7982600" y="2753226"/>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242B5329-6BF8-9010-0FC2-264AA1DA1F9F}"/>
                </a:ext>
              </a:extLst>
            </p:cNvPr>
            <p:cNvCxnSpPr>
              <a:cxnSpLocks/>
            </p:cNvCxnSpPr>
            <p:nvPr/>
          </p:nvCxnSpPr>
          <p:spPr bwMode="auto">
            <a:xfrm flipV="1">
              <a:off x="8036238" y="2753227"/>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7F8B7526-E821-8290-CF8A-458F115D6BDA}"/>
                </a:ext>
              </a:extLst>
            </p:cNvPr>
            <p:cNvCxnSpPr>
              <a:cxnSpLocks/>
            </p:cNvCxnSpPr>
            <p:nvPr/>
          </p:nvCxnSpPr>
          <p:spPr bwMode="auto">
            <a:xfrm flipV="1">
              <a:off x="8069685" y="2753227"/>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497BA80B-2E25-5490-3ABC-1CFE59A3D1B6}"/>
                </a:ext>
              </a:extLst>
            </p:cNvPr>
            <p:cNvCxnSpPr>
              <a:cxnSpLocks/>
            </p:cNvCxnSpPr>
            <p:nvPr/>
          </p:nvCxnSpPr>
          <p:spPr bwMode="auto">
            <a:xfrm flipV="1">
              <a:off x="8193058" y="2814912"/>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F310B4F4-8B24-1FC6-FD5C-D706958EF1F0}"/>
                </a:ext>
              </a:extLst>
            </p:cNvPr>
            <p:cNvCxnSpPr>
              <a:cxnSpLocks/>
            </p:cNvCxnSpPr>
            <p:nvPr/>
          </p:nvCxnSpPr>
          <p:spPr bwMode="auto">
            <a:xfrm flipV="1">
              <a:off x="8221857" y="2814912"/>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B6EC2671-F239-74E1-C6A7-CBCFCE11F2D7}"/>
                </a:ext>
              </a:extLst>
            </p:cNvPr>
            <p:cNvCxnSpPr>
              <a:cxnSpLocks/>
            </p:cNvCxnSpPr>
            <p:nvPr/>
          </p:nvCxnSpPr>
          <p:spPr bwMode="auto">
            <a:xfrm flipV="1">
              <a:off x="8519629" y="2939640"/>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E6FF9FBD-7039-6959-B3B0-29B6DAD197B9}"/>
                </a:ext>
              </a:extLst>
            </p:cNvPr>
            <p:cNvCxnSpPr>
              <a:cxnSpLocks/>
            </p:cNvCxnSpPr>
            <p:nvPr/>
          </p:nvCxnSpPr>
          <p:spPr bwMode="auto">
            <a:xfrm flipV="1">
              <a:off x="8563172" y="2939640"/>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4F98EDA4-6AE7-507C-343A-8FC81B6EE4EC}"/>
                </a:ext>
              </a:extLst>
            </p:cNvPr>
            <p:cNvCxnSpPr>
              <a:cxnSpLocks/>
            </p:cNvCxnSpPr>
            <p:nvPr/>
          </p:nvCxnSpPr>
          <p:spPr bwMode="auto">
            <a:xfrm flipV="1">
              <a:off x="8588461" y="2939640"/>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9CD817CB-68E7-617E-554D-4F4B9AD994D1}"/>
                </a:ext>
              </a:extLst>
            </p:cNvPr>
            <p:cNvCxnSpPr>
              <a:cxnSpLocks/>
            </p:cNvCxnSpPr>
            <p:nvPr/>
          </p:nvCxnSpPr>
          <p:spPr bwMode="auto">
            <a:xfrm flipV="1">
              <a:off x="8719087" y="2939640"/>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0AE1F1EC-4DF1-E69F-D5CE-41EADA1C9B88}"/>
                </a:ext>
              </a:extLst>
            </p:cNvPr>
            <p:cNvCxnSpPr>
              <a:cxnSpLocks/>
            </p:cNvCxnSpPr>
            <p:nvPr/>
          </p:nvCxnSpPr>
          <p:spPr bwMode="auto">
            <a:xfrm flipV="1">
              <a:off x="8907775" y="3115219"/>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D19F18A5-5FBD-D0AB-8A93-05F37867DBC0}"/>
                </a:ext>
              </a:extLst>
            </p:cNvPr>
            <p:cNvCxnSpPr>
              <a:cxnSpLocks/>
            </p:cNvCxnSpPr>
            <p:nvPr/>
          </p:nvCxnSpPr>
          <p:spPr bwMode="auto">
            <a:xfrm flipV="1">
              <a:off x="9031146" y="3115219"/>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93883F24-FF63-8427-C5EC-6BFB9C69D2F4}"/>
                </a:ext>
              </a:extLst>
            </p:cNvPr>
            <p:cNvCxnSpPr>
              <a:cxnSpLocks/>
            </p:cNvCxnSpPr>
            <p:nvPr/>
          </p:nvCxnSpPr>
          <p:spPr bwMode="auto">
            <a:xfrm flipV="1">
              <a:off x="9045293" y="3115219"/>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63E3EE54-15FC-4AF3-DE96-F72C0AB8D3C8}"/>
                </a:ext>
              </a:extLst>
            </p:cNvPr>
            <p:cNvCxnSpPr>
              <a:cxnSpLocks/>
            </p:cNvCxnSpPr>
            <p:nvPr/>
          </p:nvCxnSpPr>
          <p:spPr bwMode="auto">
            <a:xfrm flipV="1">
              <a:off x="9092831" y="3118849"/>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B5CEBE68-5A1C-AD92-68D4-3E820A6D2926}"/>
                </a:ext>
              </a:extLst>
            </p:cNvPr>
            <p:cNvCxnSpPr>
              <a:cxnSpLocks/>
            </p:cNvCxnSpPr>
            <p:nvPr/>
          </p:nvCxnSpPr>
          <p:spPr bwMode="auto">
            <a:xfrm flipV="1">
              <a:off x="9125487" y="3154181"/>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CE12F3C9-2588-C667-074C-F7E29ECD1428}"/>
                </a:ext>
              </a:extLst>
            </p:cNvPr>
            <p:cNvCxnSpPr>
              <a:cxnSpLocks/>
            </p:cNvCxnSpPr>
            <p:nvPr/>
          </p:nvCxnSpPr>
          <p:spPr bwMode="auto">
            <a:xfrm flipV="1">
              <a:off x="9176997" y="3193143"/>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F4E2F86-E42C-AA3F-1C6B-EB4875854D7C}"/>
                </a:ext>
              </a:extLst>
            </p:cNvPr>
            <p:cNvCxnSpPr>
              <a:cxnSpLocks/>
            </p:cNvCxnSpPr>
            <p:nvPr/>
          </p:nvCxnSpPr>
          <p:spPr bwMode="auto">
            <a:xfrm flipV="1">
              <a:off x="9224168" y="3191628"/>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F0320293-2E78-0EC4-90CF-7CE955D35C43}"/>
                </a:ext>
              </a:extLst>
            </p:cNvPr>
            <p:cNvCxnSpPr>
              <a:cxnSpLocks/>
            </p:cNvCxnSpPr>
            <p:nvPr/>
          </p:nvCxnSpPr>
          <p:spPr bwMode="auto">
            <a:xfrm flipV="1">
              <a:off x="9260453" y="3195256"/>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FCC7DDA9-31DE-7614-B06C-03DB59963485}"/>
                </a:ext>
              </a:extLst>
            </p:cNvPr>
            <p:cNvCxnSpPr>
              <a:cxnSpLocks/>
            </p:cNvCxnSpPr>
            <p:nvPr/>
          </p:nvCxnSpPr>
          <p:spPr bwMode="auto">
            <a:xfrm flipV="1">
              <a:off x="9296739" y="3195257"/>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88EE63BE-0295-9A8A-C74A-02D11C3CD723}"/>
                </a:ext>
              </a:extLst>
            </p:cNvPr>
            <p:cNvCxnSpPr>
              <a:cxnSpLocks/>
            </p:cNvCxnSpPr>
            <p:nvPr/>
          </p:nvCxnSpPr>
          <p:spPr bwMode="auto">
            <a:xfrm flipV="1">
              <a:off x="9344214" y="3262295"/>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038F75BD-DC67-E770-0C6C-E815B98174BB}"/>
                </a:ext>
              </a:extLst>
            </p:cNvPr>
            <p:cNvCxnSpPr>
              <a:cxnSpLocks/>
            </p:cNvCxnSpPr>
            <p:nvPr/>
          </p:nvCxnSpPr>
          <p:spPr bwMode="auto">
            <a:xfrm flipV="1">
              <a:off x="9398339" y="3265924"/>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7BBAA222-E7B9-C808-3089-E7F0867E4433}"/>
                </a:ext>
              </a:extLst>
            </p:cNvPr>
            <p:cNvCxnSpPr>
              <a:cxnSpLocks/>
            </p:cNvCxnSpPr>
            <p:nvPr/>
          </p:nvCxnSpPr>
          <p:spPr bwMode="auto">
            <a:xfrm flipV="1">
              <a:off x="9921606" y="3343075"/>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A3ED4707-E5B8-7BD3-45FE-B3C8236E18F5}"/>
                </a:ext>
              </a:extLst>
            </p:cNvPr>
            <p:cNvCxnSpPr>
              <a:cxnSpLocks/>
            </p:cNvCxnSpPr>
            <p:nvPr/>
          </p:nvCxnSpPr>
          <p:spPr bwMode="auto">
            <a:xfrm flipV="1">
              <a:off x="10051481" y="3342332"/>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FCFE530B-DC91-0D24-D027-AA6E5161E110}"/>
                </a:ext>
              </a:extLst>
            </p:cNvPr>
            <p:cNvCxnSpPr>
              <a:cxnSpLocks/>
            </p:cNvCxnSpPr>
            <p:nvPr/>
          </p:nvCxnSpPr>
          <p:spPr bwMode="auto">
            <a:xfrm flipV="1">
              <a:off x="10194460" y="3342331"/>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90D8623E-DE63-11E8-F5E2-5E6FE625809C}"/>
                </a:ext>
              </a:extLst>
            </p:cNvPr>
            <p:cNvCxnSpPr>
              <a:cxnSpLocks/>
            </p:cNvCxnSpPr>
            <p:nvPr/>
          </p:nvCxnSpPr>
          <p:spPr bwMode="auto">
            <a:xfrm flipV="1">
              <a:off x="10228564" y="3449246"/>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1E619F8F-CDE3-9425-0A82-E98F1B82E333}"/>
                </a:ext>
              </a:extLst>
            </p:cNvPr>
            <p:cNvCxnSpPr>
              <a:cxnSpLocks/>
            </p:cNvCxnSpPr>
            <p:nvPr/>
          </p:nvCxnSpPr>
          <p:spPr bwMode="auto">
            <a:xfrm flipV="1">
              <a:off x="10319301" y="3449246"/>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C52CA7AF-C1DA-A39C-C971-84CDF1F5CC1B}"/>
                </a:ext>
              </a:extLst>
            </p:cNvPr>
            <p:cNvCxnSpPr>
              <a:cxnSpLocks/>
            </p:cNvCxnSpPr>
            <p:nvPr/>
          </p:nvCxnSpPr>
          <p:spPr bwMode="auto">
            <a:xfrm flipV="1">
              <a:off x="10426689" y="3449246"/>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1C16802F-501A-0D3E-B6DF-032998140E58}"/>
                </a:ext>
              </a:extLst>
            </p:cNvPr>
            <p:cNvCxnSpPr>
              <a:cxnSpLocks/>
            </p:cNvCxnSpPr>
            <p:nvPr/>
          </p:nvCxnSpPr>
          <p:spPr bwMode="auto">
            <a:xfrm flipV="1">
              <a:off x="10524635" y="3445617"/>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520E5E03-65E2-7DC7-0CEC-5C9037E1CF07}"/>
                </a:ext>
              </a:extLst>
            </p:cNvPr>
            <p:cNvCxnSpPr>
              <a:cxnSpLocks/>
            </p:cNvCxnSpPr>
            <p:nvPr/>
          </p:nvCxnSpPr>
          <p:spPr bwMode="auto">
            <a:xfrm flipV="1">
              <a:off x="10568202" y="3446769"/>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1AE8885A-072C-3207-58EC-B3CE77042359}"/>
                </a:ext>
              </a:extLst>
            </p:cNvPr>
            <p:cNvCxnSpPr>
              <a:cxnSpLocks/>
            </p:cNvCxnSpPr>
            <p:nvPr/>
          </p:nvCxnSpPr>
          <p:spPr bwMode="auto">
            <a:xfrm flipV="1">
              <a:off x="10602683" y="3450143"/>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3D770BA5-79F2-274B-A648-17056C664D5A}"/>
                </a:ext>
              </a:extLst>
            </p:cNvPr>
            <p:cNvCxnSpPr>
              <a:cxnSpLocks/>
            </p:cNvCxnSpPr>
            <p:nvPr/>
          </p:nvCxnSpPr>
          <p:spPr bwMode="auto">
            <a:xfrm flipV="1">
              <a:off x="10820398" y="3687725"/>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BDC7E5C3-1029-0869-63C5-C13DB383098C}"/>
                </a:ext>
              </a:extLst>
            </p:cNvPr>
            <p:cNvCxnSpPr>
              <a:cxnSpLocks/>
            </p:cNvCxnSpPr>
            <p:nvPr/>
          </p:nvCxnSpPr>
          <p:spPr bwMode="auto">
            <a:xfrm flipV="1">
              <a:off x="10936513" y="3687726"/>
              <a:ext cx="0" cy="77925"/>
            </a:xfrm>
            <a:prstGeom prst="line">
              <a:avLst/>
            </a:prstGeom>
            <a:noFill/>
            <a:ln w="19050"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5854940D-83D4-7774-5D56-69785A3D9AEF}"/>
                </a:ext>
              </a:extLst>
            </p:cNvPr>
            <p:cNvCxnSpPr>
              <a:cxnSpLocks/>
            </p:cNvCxnSpPr>
            <p:nvPr/>
          </p:nvCxnSpPr>
          <p:spPr bwMode="auto">
            <a:xfrm flipV="1">
              <a:off x="11225082" y="3691358"/>
              <a:ext cx="0" cy="77925"/>
            </a:xfrm>
            <a:prstGeom prst="line">
              <a:avLst/>
            </a:prstGeom>
            <a:noFill/>
            <a:ln w="19050"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830132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DeLLphi-300: Treatment-Related AEs</a:t>
            </a:r>
          </a:p>
        </p:txBody>
      </p:sp>
      <p:sp>
        <p:nvSpPr>
          <p:cNvPr id="13" name="Content Placeholder 12">
            <a:extLst>
              <a:ext uri="{FF2B5EF4-FFF2-40B4-BE49-F238E27FC236}">
                <a16:creationId xmlns:a16="http://schemas.microsoft.com/office/drawing/2014/main" id="{0A77482E-2049-EA9F-4642-197CF8C05B6C}"/>
              </a:ext>
            </a:extLst>
          </p:cNvPr>
          <p:cNvSpPr>
            <a:spLocks noGrp="1"/>
          </p:cNvSpPr>
          <p:nvPr>
            <p:ph sz="half" idx="1"/>
          </p:nvPr>
        </p:nvSpPr>
        <p:spPr>
          <a:xfrm>
            <a:off x="668408" y="5973949"/>
            <a:ext cx="5321685" cy="373124"/>
          </a:xfrm>
        </p:spPr>
        <p:txBody>
          <a:bodyPr/>
          <a:lstStyle/>
          <a:p>
            <a:pPr marL="0" indent="0">
              <a:buNone/>
            </a:pPr>
            <a:r>
              <a:rPr lang="en-US" sz="1400" dirty="0"/>
              <a:t>*Encephalopathy (n = 1), ICANS (n = 1), and pneumonitis (n = 2, including one grade 5 pneumonitis).</a:t>
            </a:r>
          </a:p>
          <a:p>
            <a:pPr marL="0" indent="0">
              <a:buNone/>
            </a:pPr>
            <a:endParaRPr lang="en-US" sz="1400" dirty="0"/>
          </a:p>
        </p:txBody>
      </p:sp>
      <p:sp>
        <p:nvSpPr>
          <p:cNvPr id="14" name="Content Placeholder 13">
            <a:extLst>
              <a:ext uri="{FF2B5EF4-FFF2-40B4-BE49-F238E27FC236}">
                <a16:creationId xmlns:a16="http://schemas.microsoft.com/office/drawing/2014/main" id="{F8BB3861-D4DC-5E69-C35E-7F033DCABDF9}"/>
              </a:ext>
            </a:extLst>
          </p:cNvPr>
          <p:cNvSpPr>
            <a:spLocks noGrp="1"/>
          </p:cNvSpPr>
          <p:nvPr>
            <p:ph sz="half" idx="2"/>
          </p:nvPr>
        </p:nvSpPr>
        <p:spPr>
          <a:xfrm>
            <a:off x="6187317" y="2980820"/>
            <a:ext cx="5505979" cy="2770550"/>
          </a:xfrm>
        </p:spPr>
        <p:txBody>
          <a:bodyPr/>
          <a:lstStyle/>
          <a:p>
            <a:pPr>
              <a:spcBef>
                <a:spcPts val="500"/>
              </a:spcBef>
            </a:pPr>
            <a:r>
              <a:rPr lang="en-US" sz="1800" dirty="0"/>
              <a:t>CRS generally occurred in cycle 1 and rarely recurred in subsequent cycles</a:t>
            </a:r>
          </a:p>
          <a:p>
            <a:pPr lvl="1">
              <a:spcBef>
                <a:spcPts val="500"/>
              </a:spcBef>
            </a:pPr>
            <a:r>
              <a:rPr lang="en-US" sz="1600" dirty="0"/>
              <a:t>8/107 patients (7.5%) required tocilizumab for CRS</a:t>
            </a:r>
          </a:p>
          <a:p>
            <a:pPr>
              <a:spcBef>
                <a:spcPts val="500"/>
              </a:spcBef>
            </a:pPr>
            <a:r>
              <a:rPr lang="en-US" sz="1800" dirty="0"/>
              <a:t>Neurologic events were predominantly grade 1 and presented as dysgeusia or headache</a:t>
            </a:r>
          </a:p>
          <a:p>
            <a:pPr lvl="1">
              <a:spcBef>
                <a:spcPts val="500"/>
              </a:spcBef>
            </a:pPr>
            <a:r>
              <a:rPr lang="en-US" sz="1600" dirty="0"/>
              <a:t>Most common grade ≥3 treatment-related NE: confusion (n = 5, 1 patient with grade 4)</a:t>
            </a:r>
          </a:p>
          <a:p>
            <a:pPr>
              <a:spcBef>
                <a:spcPts val="500"/>
              </a:spcBef>
            </a:pPr>
            <a:r>
              <a:rPr lang="en-US" sz="1800" dirty="0"/>
              <a:t>Grade 4 treatment-related neutropenia occurred in </a:t>
            </a:r>
            <a:br>
              <a:rPr lang="en-US" sz="1800" dirty="0"/>
            </a:br>
            <a:r>
              <a:rPr lang="en-US" sz="1800" dirty="0"/>
              <a:t>4 patients (4%)</a:t>
            </a:r>
          </a:p>
          <a:p>
            <a:pPr lvl="1">
              <a:spcBef>
                <a:spcPts val="500"/>
              </a:spcBef>
            </a:pPr>
            <a:r>
              <a:rPr lang="en-US" sz="1600" dirty="0"/>
              <a:t>No treatment-related cases of febrile neutropenia</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J Clin Oncol. 2023;[Epub]. </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Table 4">
            <a:extLst>
              <a:ext uri="{FF2B5EF4-FFF2-40B4-BE49-F238E27FC236}">
                <a16:creationId xmlns:a16="http://schemas.microsoft.com/office/drawing/2014/main" id="{47E4F600-8672-2E3E-582C-579B4F751188}"/>
              </a:ext>
            </a:extLst>
          </p:cNvPr>
          <p:cNvGraphicFramePr>
            <a:graphicFrameLocks noGrp="1"/>
          </p:cNvGraphicFramePr>
          <p:nvPr>
            <p:extLst>
              <p:ext uri="{D42A27DB-BD31-4B8C-83A1-F6EECF244321}">
                <p14:modId xmlns:p14="http://schemas.microsoft.com/office/powerpoint/2010/main" val="176576896"/>
              </p:ext>
            </p:extLst>
          </p:nvPr>
        </p:nvGraphicFramePr>
        <p:xfrm>
          <a:off x="719136" y="1262912"/>
          <a:ext cx="5220231" cy="4693920"/>
        </p:xfrm>
        <a:graphic>
          <a:graphicData uri="http://schemas.openxmlformats.org/drawingml/2006/table">
            <a:tbl>
              <a:tblPr firstRow="1" bandRow="1">
                <a:tableStyleId>{F5AB1C69-6EDB-4FF4-983F-18BD219EF322}</a:tableStyleId>
              </a:tblPr>
              <a:tblGrid>
                <a:gridCol w="1974879">
                  <a:extLst>
                    <a:ext uri="{9D8B030D-6E8A-4147-A177-3AD203B41FA5}">
                      <a16:colId xmlns:a16="http://schemas.microsoft.com/office/drawing/2014/main" val="2269275551"/>
                    </a:ext>
                  </a:extLst>
                </a:gridCol>
                <a:gridCol w="1653856">
                  <a:extLst>
                    <a:ext uri="{9D8B030D-6E8A-4147-A177-3AD203B41FA5}">
                      <a16:colId xmlns:a16="http://schemas.microsoft.com/office/drawing/2014/main" val="1080594364"/>
                    </a:ext>
                  </a:extLst>
                </a:gridCol>
                <a:gridCol w="1591496">
                  <a:extLst>
                    <a:ext uri="{9D8B030D-6E8A-4147-A177-3AD203B41FA5}">
                      <a16:colId xmlns:a16="http://schemas.microsoft.com/office/drawing/2014/main" val="264023858"/>
                    </a:ext>
                  </a:extLst>
                </a:gridCol>
              </a:tblGrid>
              <a:tr h="276454">
                <a:tc rowSpan="2">
                  <a:txBody>
                    <a:bodyPr/>
                    <a:lstStyle/>
                    <a:p>
                      <a:r>
                        <a:rPr lang="en-US" sz="1400" dirty="0"/>
                        <a:t>AE, n (%)</a:t>
                      </a:r>
                      <a:endParaRPr lang="en-IN" sz="14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en-US" sz="1400" dirty="0"/>
                        <a:t>All Patients (N = 107)</a:t>
                      </a:r>
                      <a:endParaRPr lang="en-IN" sz="14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IN" dirty="0"/>
                    </a:p>
                  </a:txBody>
                  <a:tcPr>
                    <a:lnL w="12700" cmpd="sng">
                      <a:noFill/>
                    </a:lnL>
                  </a:tcPr>
                </a:tc>
                <a:extLst>
                  <a:ext uri="{0D108BD9-81ED-4DB2-BD59-A6C34878D82A}">
                    <a16:rowId xmlns:a16="http://schemas.microsoft.com/office/drawing/2014/main" val="2383108388"/>
                  </a:ext>
                </a:extLst>
              </a:tr>
              <a:tr h="276454">
                <a:tc vMerge="1">
                  <a:txBody>
                    <a:bodyPr/>
                    <a:lstStyle/>
                    <a:p>
                      <a:endParaRPr lang="en-IN"/>
                    </a:p>
                  </a:txBody>
                  <a:tcPr/>
                </a:tc>
                <a:tc>
                  <a:txBody>
                    <a:bodyPr/>
                    <a:lstStyle/>
                    <a:p>
                      <a:pPr algn="ctr"/>
                      <a:r>
                        <a:rPr lang="en-IN" sz="1400" b="1" kern="1200" dirty="0">
                          <a:solidFill>
                            <a:schemeClr val="lt1"/>
                          </a:solidFill>
                          <a:latin typeface="+mn-lt"/>
                          <a:ea typeface="+mn-ea"/>
                          <a:cs typeface="+mn-cs"/>
                        </a:rPr>
                        <a:t>Any Grade</a:t>
                      </a:r>
                      <a:endParaRPr lang="en-US" sz="1400" dirty="0"/>
                    </a:p>
                  </a:txBody>
                  <a:tcPr anchor="ctr">
                    <a:lnL w="381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algn="ctr" defTabSz="914400" rtl="0" eaLnBrk="1" latinLnBrk="0" hangingPunct="1"/>
                      <a:r>
                        <a:rPr lang="en-IN" sz="1400" b="1" kern="1200" dirty="0">
                          <a:solidFill>
                            <a:schemeClr val="lt1"/>
                          </a:solidFill>
                          <a:latin typeface="+mn-lt"/>
                          <a:ea typeface="+mn-ea"/>
                          <a:cs typeface="+mn-cs"/>
                        </a:rPr>
                        <a:t>Grade ≥3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488617445"/>
                  </a:ext>
                </a:extLst>
              </a:tr>
              <a:tr h="276454">
                <a:tc>
                  <a:txBody>
                    <a:bodyPr/>
                    <a:lstStyle/>
                    <a:p>
                      <a:r>
                        <a:rPr lang="en-IN" sz="1400" dirty="0">
                          <a:solidFill>
                            <a:schemeClr val="bg1"/>
                          </a:solidFill>
                        </a:rPr>
                        <a:t>Any AE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400" dirty="0">
                          <a:solidFill>
                            <a:schemeClr val="bg1"/>
                          </a:solidFill>
                        </a:rPr>
                        <a:t>107 (100)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400" dirty="0">
                          <a:solidFill>
                            <a:schemeClr val="bg1"/>
                          </a:solidFill>
                        </a:rPr>
                        <a:t>61 (57)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37147259"/>
                  </a:ext>
                </a:extLst>
              </a:tr>
              <a:tr h="276454">
                <a:tc>
                  <a:txBody>
                    <a:bodyPr/>
                    <a:lstStyle/>
                    <a:p>
                      <a:r>
                        <a:rPr lang="en-IN" sz="1400" dirty="0">
                          <a:solidFill>
                            <a:schemeClr val="bg1"/>
                          </a:solidFill>
                        </a:rPr>
                        <a:t>Any SAE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IN" sz="1400" dirty="0">
                          <a:solidFill>
                            <a:schemeClr val="bg1"/>
                          </a:solidFill>
                        </a:rPr>
                        <a:t>55 (51)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IN" sz="1400" dirty="0">
                          <a:solidFill>
                            <a:schemeClr val="bg1"/>
                          </a:solidFill>
                        </a:rPr>
                        <a:t>30 (28)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44606568"/>
                  </a:ext>
                </a:extLst>
              </a:tr>
              <a:tr h="469972">
                <a:tc>
                  <a:txBody>
                    <a:bodyPr/>
                    <a:lstStyle/>
                    <a:p>
                      <a:r>
                        <a:rPr lang="en-IN" sz="1400" dirty="0">
                          <a:solidFill>
                            <a:schemeClr val="bg1"/>
                          </a:solidFill>
                        </a:rPr>
                        <a:t>Any AE resulting in discontinuation*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400" dirty="0">
                          <a:solidFill>
                            <a:schemeClr val="bg1"/>
                          </a:solidFill>
                        </a:rPr>
                        <a:t>4 (4)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400" dirty="0">
                          <a:solidFill>
                            <a:schemeClr val="bg1"/>
                          </a:solidFill>
                        </a:rPr>
                        <a:t>3 (3)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43705684"/>
                  </a:ext>
                </a:extLst>
              </a:tr>
              <a:tr h="276454">
                <a:tc>
                  <a:txBody>
                    <a:bodyPr/>
                    <a:lstStyle/>
                    <a:p>
                      <a:r>
                        <a:rPr lang="en-IN" sz="1400" dirty="0">
                          <a:solidFill>
                            <a:schemeClr val="bg1"/>
                          </a:solidFill>
                        </a:rPr>
                        <a:t>Any TRAE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IN" sz="1400" dirty="0">
                          <a:solidFill>
                            <a:schemeClr val="bg1"/>
                          </a:solidFill>
                        </a:rPr>
                        <a:t>97 (91)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IN" sz="1400" dirty="0">
                          <a:solidFill>
                            <a:schemeClr val="bg1"/>
                          </a:solidFill>
                        </a:rPr>
                        <a:t>33 (31)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19926995"/>
                  </a:ext>
                </a:extLst>
              </a:tr>
              <a:tr h="1824595">
                <a:tc>
                  <a:txBody>
                    <a:bodyPr/>
                    <a:lstStyle/>
                    <a:p>
                      <a:r>
                        <a:rPr lang="en-IN" sz="1400" dirty="0">
                          <a:solidFill>
                            <a:schemeClr val="bg1"/>
                          </a:solidFill>
                        </a:rPr>
                        <a:t>TRAEs ≥10%</a:t>
                      </a:r>
                    </a:p>
                    <a:p>
                      <a:pPr marL="168275" indent="-168275">
                        <a:buFont typeface="Arial" panose="020B0604020202020204" pitchFamily="34" charset="0"/>
                        <a:buChar char="•"/>
                      </a:pPr>
                      <a:r>
                        <a:rPr lang="en-IN" sz="1400" dirty="0">
                          <a:solidFill>
                            <a:schemeClr val="bg1"/>
                          </a:solidFill>
                        </a:rPr>
                        <a:t>CRS</a:t>
                      </a:r>
                    </a:p>
                    <a:p>
                      <a:pPr marL="168275" indent="-168275">
                        <a:buFont typeface="Arial" panose="020B0604020202020204" pitchFamily="34" charset="0"/>
                        <a:buChar char="•"/>
                      </a:pPr>
                      <a:r>
                        <a:rPr lang="en-IN" sz="1400" dirty="0">
                          <a:solidFill>
                            <a:schemeClr val="bg1"/>
                          </a:solidFill>
                        </a:rPr>
                        <a:t>Pyrexia</a:t>
                      </a:r>
                    </a:p>
                    <a:p>
                      <a:pPr marL="168275" indent="-168275">
                        <a:buFont typeface="Arial" panose="020B0604020202020204" pitchFamily="34" charset="0"/>
                        <a:buChar char="•"/>
                      </a:pPr>
                      <a:r>
                        <a:rPr lang="en-IN" sz="1400" dirty="0">
                          <a:solidFill>
                            <a:schemeClr val="bg1"/>
                          </a:solidFill>
                        </a:rPr>
                        <a:t>Dysgeusia</a:t>
                      </a:r>
                    </a:p>
                    <a:p>
                      <a:pPr marL="168275" indent="-168275">
                        <a:buFont typeface="Arial" panose="020B0604020202020204" pitchFamily="34" charset="0"/>
                        <a:buChar char="•"/>
                      </a:pPr>
                      <a:r>
                        <a:rPr lang="en-IN" sz="1400" dirty="0">
                          <a:solidFill>
                            <a:schemeClr val="bg1"/>
                          </a:solidFill>
                        </a:rPr>
                        <a:t>Fatigue</a:t>
                      </a:r>
                    </a:p>
                    <a:p>
                      <a:pPr marL="168275" indent="-168275">
                        <a:buFont typeface="Arial" panose="020B0604020202020204" pitchFamily="34" charset="0"/>
                        <a:buChar char="•"/>
                      </a:pPr>
                      <a:r>
                        <a:rPr lang="en-IN" sz="1400" dirty="0">
                          <a:solidFill>
                            <a:schemeClr val="bg1"/>
                          </a:solidFill>
                        </a:rPr>
                        <a:t>Nausea</a:t>
                      </a:r>
                    </a:p>
                    <a:p>
                      <a:pPr marL="168275" indent="-168275">
                        <a:buFont typeface="Arial" panose="020B0604020202020204" pitchFamily="34" charset="0"/>
                        <a:buChar char="•"/>
                      </a:pPr>
                      <a:r>
                        <a:rPr lang="en-IN" sz="1400" dirty="0">
                          <a:solidFill>
                            <a:schemeClr val="bg1"/>
                          </a:solidFill>
                        </a:rPr>
                        <a:t>Decreased appetite</a:t>
                      </a:r>
                    </a:p>
                    <a:p>
                      <a:pPr marL="168275" indent="-168275">
                        <a:buFont typeface="Arial" panose="020B0604020202020204" pitchFamily="34" charset="0"/>
                        <a:buChar char="•"/>
                      </a:pPr>
                      <a:r>
                        <a:rPr lang="en-IN" sz="1400" dirty="0">
                          <a:solidFill>
                            <a:schemeClr val="bg1"/>
                          </a:solidFill>
                        </a:rPr>
                        <a:t>Vomiting</a:t>
                      </a:r>
                    </a:p>
                    <a:p>
                      <a:pPr marL="168275" indent="-168275">
                        <a:buFont typeface="Arial" panose="020B0604020202020204" pitchFamily="34" charset="0"/>
                        <a:buChar char="•"/>
                      </a:pPr>
                      <a:r>
                        <a:rPr lang="en-IN" sz="1400" dirty="0">
                          <a:solidFill>
                            <a:schemeClr val="bg1"/>
                          </a:solidFill>
                        </a:rPr>
                        <a:t>Anemia</a:t>
                      </a:r>
                    </a:p>
                    <a:p>
                      <a:pPr marL="168275" indent="-168275">
                        <a:buFont typeface="Arial" panose="020B0604020202020204" pitchFamily="34" charset="0"/>
                        <a:buChar char="•"/>
                      </a:pPr>
                      <a:r>
                        <a:rPr lang="en-IN" sz="1400" dirty="0">
                          <a:solidFill>
                            <a:schemeClr val="bg1"/>
                          </a:solidFill>
                        </a:rPr>
                        <a:t>Asthenia</a:t>
                      </a:r>
                    </a:p>
                    <a:p>
                      <a:pPr marL="168275" indent="-168275">
                        <a:buFont typeface="Arial" panose="020B0604020202020204" pitchFamily="34" charset="0"/>
                        <a:buChar char="•"/>
                      </a:pPr>
                      <a:r>
                        <a:rPr lang="en-IN" sz="1400" dirty="0">
                          <a:solidFill>
                            <a:schemeClr val="bg1"/>
                          </a:solidFill>
                        </a:rPr>
                        <a:t>Neutropenia</a:t>
                      </a:r>
                    </a:p>
                    <a:p>
                      <a:pPr marL="168275" indent="-168275">
                        <a:buFont typeface="Arial" panose="020B0604020202020204" pitchFamily="34" charset="0"/>
                        <a:buChar char="•"/>
                      </a:pPr>
                      <a:r>
                        <a:rPr lang="en-IN" sz="1400" dirty="0">
                          <a:solidFill>
                            <a:schemeClr val="bg1"/>
                          </a:solidFill>
                        </a:rPr>
                        <a:t>Headache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IN" sz="1400" dirty="0">
                        <a:solidFill>
                          <a:schemeClr val="bg1"/>
                        </a:solidFill>
                      </a:endParaRPr>
                    </a:p>
                    <a:p>
                      <a:pPr algn="ctr"/>
                      <a:r>
                        <a:rPr lang="en-IN" sz="1400" dirty="0">
                          <a:solidFill>
                            <a:schemeClr val="bg1"/>
                          </a:solidFill>
                        </a:rPr>
                        <a:t>56 (52)</a:t>
                      </a:r>
                    </a:p>
                    <a:p>
                      <a:pPr algn="ctr"/>
                      <a:r>
                        <a:rPr lang="en-IN" sz="1400" dirty="0">
                          <a:solidFill>
                            <a:schemeClr val="bg1"/>
                          </a:solidFill>
                        </a:rPr>
                        <a:t>40 (37)</a:t>
                      </a:r>
                    </a:p>
                    <a:p>
                      <a:pPr algn="ctr"/>
                      <a:r>
                        <a:rPr lang="en-IN" sz="1400" dirty="0">
                          <a:solidFill>
                            <a:schemeClr val="bg1"/>
                          </a:solidFill>
                        </a:rPr>
                        <a:t>24 (22)</a:t>
                      </a:r>
                    </a:p>
                    <a:p>
                      <a:pPr algn="ctr"/>
                      <a:r>
                        <a:rPr lang="en-IN" sz="1400" dirty="0">
                          <a:solidFill>
                            <a:schemeClr val="bg1"/>
                          </a:solidFill>
                        </a:rPr>
                        <a:t>23 (22)</a:t>
                      </a:r>
                    </a:p>
                    <a:p>
                      <a:pPr algn="ctr"/>
                      <a:r>
                        <a:rPr lang="en-IN" sz="1400" dirty="0">
                          <a:solidFill>
                            <a:schemeClr val="bg1"/>
                          </a:solidFill>
                        </a:rPr>
                        <a:t>21 (20)</a:t>
                      </a:r>
                    </a:p>
                    <a:p>
                      <a:pPr algn="ctr"/>
                      <a:r>
                        <a:rPr lang="en-IN" sz="1400" dirty="0">
                          <a:solidFill>
                            <a:schemeClr val="bg1"/>
                          </a:solidFill>
                        </a:rPr>
                        <a:t>14 (13)</a:t>
                      </a:r>
                    </a:p>
                    <a:p>
                      <a:pPr algn="ctr"/>
                      <a:r>
                        <a:rPr lang="en-IN" sz="1400" dirty="0">
                          <a:solidFill>
                            <a:schemeClr val="bg1"/>
                          </a:solidFill>
                        </a:rPr>
                        <a:t>13 (12)</a:t>
                      </a:r>
                    </a:p>
                    <a:p>
                      <a:pPr algn="ctr"/>
                      <a:r>
                        <a:rPr lang="en-IN" sz="1400" dirty="0">
                          <a:solidFill>
                            <a:schemeClr val="bg1"/>
                          </a:solidFill>
                        </a:rPr>
                        <a:t>12 (11)</a:t>
                      </a:r>
                    </a:p>
                    <a:p>
                      <a:pPr algn="ctr"/>
                      <a:r>
                        <a:rPr lang="en-IN" sz="1400" dirty="0">
                          <a:solidFill>
                            <a:schemeClr val="bg1"/>
                          </a:solidFill>
                        </a:rPr>
                        <a:t>12 (11)</a:t>
                      </a:r>
                    </a:p>
                    <a:p>
                      <a:pPr algn="ctr"/>
                      <a:r>
                        <a:rPr lang="en-IN" sz="1400" dirty="0">
                          <a:solidFill>
                            <a:schemeClr val="bg1"/>
                          </a:solidFill>
                        </a:rPr>
                        <a:t>12 (11)</a:t>
                      </a:r>
                    </a:p>
                    <a:p>
                      <a:pPr algn="ctr"/>
                      <a:r>
                        <a:rPr lang="en-IN" sz="1400" dirty="0">
                          <a:solidFill>
                            <a:schemeClr val="bg1"/>
                          </a:solidFill>
                        </a:rPr>
                        <a:t>11 (10)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IN" sz="1400" dirty="0">
                        <a:solidFill>
                          <a:schemeClr val="bg1"/>
                        </a:solidFill>
                      </a:endParaRPr>
                    </a:p>
                    <a:p>
                      <a:pPr algn="ctr"/>
                      <a:r>
                        <a:rPr lang="en-IN" sz="1400" dirty="0">
                          <a:solidFill>
                            <a:schemeClr val="bg1"/>
                          </a:solidFill>
                        </a:rPr>
                        <a:t>1 (1)</a:t>
                      </a:r>
                    </a:p>
                    <a:p>
                      <a:pPr algn="ctr"/>
                      <a:r>
                        <a:rPr lang="en-IN" sz="1400" dirty="0">
                          <a:solidFill>
                            <a:schemeClr val="bg1"/>
                          </a:solidFill>
                        </a:rPr>
                        <a:t>2 (2)</a:t>
                      </a:r>
                    </a:p>
                    <a:p>
                      <a:pPr algn="ctr"/>
                      <a:r>
                        <a:rPr lang="en-IN" sz="1400" dirty="0">
                          <a:solidFill>
                            <a:schemeClr val="bg1"/>
                          </a:solidFill>
                        </a:rPr>
                        <a:t>0</a:t>
                      </a:r>
                    </a:p>
                    <a:p>
                      <a:pPr algn="ctr"/>
                      <a:r>
                        <a:rPr lang="en-IN" sz="1400" dirty="0">
                          <a:solidFill>
                            <a:schemeClr val="bg1"/>
                          </a:solidFill>
                        </a:rPr>
                        <a:t>3 (3)</a:t>
                      </a:r>
                    </a:p>
                    <a:p>
                      <a:pPr algn="ctr"/>
                      <a:r>
                        <a:rPr lang="en-IN" sz="1400" dirty="0">
                          <a:solidFill>
                            <a:schemeClr val="bg1"/>
                          </a:solidFill>
                        </a:rPr>
                        <a:t>0</a:t>
                      </a:r>
                    </a:p>
                    <a:p>
                      <a:pPr algn="ctr"/>
                      <a:r>
                        <a:rPr lang="en-IN" sz="1400" dirty="0">
                          <a:solidFill>
                            <a:schemeClr val="bg1"/>
                          </a:solidFill>
                        </a:rPr>
                        <a:t>0</a:t>
                      </a:r>
                    </a:p>
                    <a:p>
                      <a:pPr algn="ctr"/>
                      <a:r>
                        <a:rPr lang="en-IN" sz="1400" dirty="0">
                          <a:solidFill>
                            <a:schemeClr val="bg1"/>
                          </a:solidFill>
                        </a:rPr>
                        <a:t>0</a:t>
                      </a:r>
                    </a:p>
                    <a:p>
                      <a:pPr algn="ctr"/>
                      <a:r>
                        <a:rPr lang="en-IN" sz="1400" dirty="0">
                          <a:solidFill>
                            <a:schemeClr val="bg1"/>
                          </a:solidFill>
                        </a:rPr>
                        <a:t>1 (1)</a:t>
                      </a:r>
                    </a:p>
                    <a:p>
                      <a:pPr algn="ctr"/>
                      <a:r>
                        <a:rPr lang="en-IN" sz="1400" dirty="0">
                          <a:solidFill>
                            <a:schemeClr val="bg1"/>
                          </a:solidFill>
                        </a:rPr>
                        <a:t>2 (2)</a:t>
                      </a:r>
                    </a:p>
                    <a:p>
                      <a:pPr algn="ctr"/>
                      <a:r>
                        <a:rPr lang="en-IN" sz="1400" dirty="0">
                          <a:solidFill>
                            <a:schemeClr val="bg1"/>
                          </a:solidFill>
                        </a:rPr>
                        <a:t>8 (7)</a:t>
                      </a:r>
                    </a:p>
                    <a:p>
                      <a:pPr algn="ctr"/>
                      <a:r>
                        <a:rPr lang="en-IN" sz="1400" dirty="0">
                          <a:solidFill>
                            <a:schemeClr val="bg1"/>
                          </a:solidFill>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23386436"/>
                  </a:ext>
                </a:extLst>
              </a:tr>
            </a:tbl>
          </a:graphicData>
        </a:graphic>
      </p:graphicFrame>
      <p:graphicFrame>
        <p:nvGraphicFramePr>
          <p:cNvPr id="5" name="Table 5">
            <a:extLst>
              <a:ext uri="{FF2B5EF4-FFF2-40B4-BE49-F238E27FC236}">
                <a16:creationId xmlns:a16="http://schemas.microsoft.com/office/drawing/2014/main" id="{F9285441-601E-84FD-203F-983F2F0F9F66}"/>
              </a:ext>
            </a:extLst>
          </p:cNvPr>
          <p:cNvGraphicFramePr>
            <a:graphicFrameLocks noGrp="1"/>
          </p:cNvGraphicFramePr>
          <p:nvPr>
            <p:extLst>
              <p:ext uri="{D42A27DB-BD31-4B8C-83A1-F6EECF244321}">
                <p14:modId xmlns:p14="http://schemas.microsoft.com/office/powerpoint/2010/main" val="1053780603"/>
              </p:ext>
            </p:extLst>
          </p:nvPr>
        </p:nvGraphicFramePr>
        <p:xfrm>
          <a:off x="6328657" y="1262912"/>
          <a:ext cx="5177542" cy="1524000"/>
        </p:xfrm>
        <a:graphic>
          <a:graphicData uri="http://schemas.openxmlformats.org/drawingml/2006/table">
            <a:tbl>
              <a:tblPr firstRow="1" bandRow="1">
                <a:tableStyleId>{F5AB1C69-6EDB-4FF4-983F-18BD219EF322}</a:tableStyleId>
              </a:tblPr>
              <a:tblGrid>
                <a:gridCol w="1670924">
                  <a:extLst>
                    <a:ext uri="{9D8B030D-6E8A-4147-A177-3AD203B41FA5}">
                      <a16:colId xmlns:a16="http://schemas.microsoft.com/office/drawing/2014/main" val="1739685344"/>
                    </a:ext>
                  </a:extLst>
                </a:gridCol>
                <a:gridCol w="1725819">
                  <a:extLst>
                    <a:ext uri="{9D8B030D-6E8A-4147-A177-3AD203B41FA5}">
                      <a16:colId xmlns:a16="http://schemas.microsoft.com/office/drawing/2014/main" val="2566894961"/>
                    </a:ext>
                  </a:extLst>
                </a:gridCol>
                <a:gridCol w="1780799">
                  <a:extLst>
                    <a:ext uri="{9D8B030D-6E8A-4147-A177-3AD203B41FA5}">
                      <a16:colId xmlns:a16="http://schemas.microsoft.com/office/drawing/2014/main" val="3348024639"/>
                    </a:ext>
                  </a:extLst>
                </a:gridCol>
              </a:tblGrid>
              <a:tr h="222228">
                <a:tc rowSpan="2">
                  <a:txBody>
                    <a:bodyPr/>
                    <a:lstStyle/>
                    <a:p>
                      <a:pPr algn="l"/>
                      <a:r>
                        <a:rPr lang="en-IN" sz="1400" dirty="0">
                          <a:latin typeface="+mn-lt"/>
                        </a:rPr>
                        <a:t>AEs of Interest, </a:t>
                      </a:r>
                      <a:br>
                        <a:rPr lang="en-IN" sz="1400" dirty="0">
                          <a:latin typeface="+mn-lt"/>
                        </a:rPr>
                      </a:br>
                      <a:r>
                        <a:rPr lang="en-IN" sz="1400" dirty="0">
                          <a:latin typeface="+mn-lt"/>
                        </a:rPr>
                        <a:t>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en-US" sz="1400" dirty="0">
                          <a:latin typeface="+mn-lt"/>
                        </a:rPr>
                        <a:t>All Patients (N = 107)</a:t>
                      </a:r>
                      <a:endParaRPr lang="en-IN" sz="1400" dirty="0">
                        <a:latin typeface="+mn-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IN" dirty="0"/>
                    </a:p>
                  </a:txBody>
                  <a:tcPr/>
                </a:tc>
                <a:extLst>
                  <a:ext uri="{0D108BD9-81ED-4DB2-BD59-A6C34878D82A}">
                    <a16:rowId xmlns:a16="http://schemas.microsoft.com/office/drawing/2014/main" val="654256918"/>
                  </a:ext>
                </a:extLst>
              </a:tr>
              <a:tr h="222228">
                <a:tc vMerge="1">
                  <a:txBody>
                    <a:bodyPr/>
                    <a:lstStyle/>
                    <a:p>
                      <a:endParaRPr lang="en-IN"/>
                    </a:p>
                  </a:txBody>
                  <a:tcPr/>
                </a:tc>
                <a:tc>
                  <a:txBody>
                    <a:bodyPr/>
                    <a:lstStyle/>
                    <a:p>
                      <a:pPr marL="0" algn="ctr" defTabSz="914400" rtl="0" eaLnBrk="1" latinLnBrk="0" hangingPunct="1"/>
                      <a:r>
                        <a:rPr lang="en-IN" sz="1400" b="1" kern="1200" dirty="0">
                          <a:solidFill>
                            <a:schemeClr val="lt1"/>
                          </a:solidFill>
                          <a:latin typeface="+mn-lt"/>
                          <a:ea typeface="+mn-ea"/>
                          <a:cs typeface="+mn-cs"/>
                        </a:rPr>
                        <a:t>Any Grade</a:t>
                      </a:r>
                    </a:p>
                  </a:txBody>
                  <a:tcPr anchor="ctr">
                    <a:lnL w="381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algn="ctr" defTabSz="914400" rtl="0" eaLnBrk="1" latinLnBrk="0" hangingPunct="1"/>
                      <a:r>
                        <a:rPr lang="en-IN" sz="1400" b="1" kern="1200" dirty="0">
                          <a:solidFill>
                            <a:schemeClr val="lt1"/>
                          </a:solidFill>
                          <a:latin typeface="+mn-lt"/>
                          <a:ea typeface="+mn-ea"/>
                          <a:cs typeface="+mn-cs"/>
                        </a:rPr>
                        <a:t>Grade ≥3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4285605177"/>
                  </a:ext>
                </a:extLst>
              </a:tr>
              <a:tr h="222228">
                <a:tc>
                  <a:txBody>
                    <a:bodyPr/>
                    <a:lstStyle/>
                    <a:p>
                      <a:pPr algn="l"/>
                      <a:r>
                        <a:rPr lang="en-IN" sz="1400" dirty="0">
                          <a:solidFill>
                            <a:schemeClr val="bg1"/>
                          </a:solidFill>
                          <a:latin typeface="+mn-lt"/>
                        </a:rPr>
                        <a:t>CRS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400" dirty="0">
                          <a:solidFill>
                            <a:schemeClr val="bg1"/>
                          </a:solidFill>
                          <a:latin typeface="+mn-lt"/>
                        </a:rPr>
                        <a:t>56 (52)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400" dirty="0">
                          <a:solidFill>
                            <a:schemeClr val="bg1"/>
                          </a:solidFill>
                          <a:latin typeface="+mn-lt"/>
                        </a:rPr>
                        <a:t>1 (1)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25300919"/>
                  </a:ext>
                </a:extLst>
              </a:tr>
              <a:tr h="222228">
                <a:tc>
                  <a:txBody>
                    <a:bodyPr/>
                    <a:lstStyle/>
                    <a:p>
                      <a:pPr algn="l"/>
                      <a:r>
                        <a:rPr lang="en-IN" sz="1400" dirty="0">
                          <a:solidFill>
                            <a:schemeClr val="bg1"/>
                          </a:solidFill>
                          <a:latin typeface="+mn-lt"/>
                        </a:rPr>
                        <a:t>Neurologic events</a:t>
                      </a:r>
                      <a:endParaRPr lang="en-IN" sz="1400" baseline="300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IN" sz="1400" dirty="0">
                          <a:solidFill>
                            <a:schemeClr val="bg1"/>
                          </a:solidFill>
                          <a:latin typeface="+mn-lt"/>
                        </a:rPr>
                        <a:t>53 (50)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IN" sz="1400" dirty="0">
                          <a:solidFill>
                            <a:schemeClr val="bg1"/>
                          </a:solidFill>
                          <a:latin typeface="+mn-lt"/>
                        </a:rPr>
                        <a:t>7 (7)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86275855"/>
                  </a:ext>
                </a:extLst>
              </a:tr>
              <a:tr h="222228">
                <a:tc>
                  <a:txBody>
                    <a:bodyPr/>
                    <a:lstStyle/>
                    <a:p>
                      <a:pPr algn="l"/>
                      <a:r>
                        <a:rPr lang="en-IN" sz="1400" dirty="0">
                          <a:solidFill>
                            <a:schemeClr val="bg1"/>
                          </a:solidFill>
                          <a:latin typeface="+mn-lt"/>
                        </a:rPr>
                        <a:t>Neutropenia</a:t>
                      </a:r>
                      <a:endParaRPr lang="en-IN" sz="1400" baseline="300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400" dirty="0">
                          <a:solidFill>
                            <a:schemeClr val="bg1"/>
                          </a:solidFill>
                          <a:latin typeface="+mn-lt"/>
                        </a:rPr>
                        <a:t>17 (16)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400" dirty="0">
                          <a:solidFill>
                            <a:schemeClr val="bg1"/>
                          </a:solidFill>
                          <a:latin typeface="+mn-lt"/>
                        </a:rPr>
                        <a:t>10 (9)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96461687"/>
                  </a:ext>
                </a:extLst>
              </a:tr>
            </a:tbl>
          </a:graphicData>
        </a:graphic>
      </p:graphicFrame>
      <p:grpSp>
        <p:nvGrpSpPr>
          <p:cNvPr id="9" name="Group 8">
            <a:extLst>
              <a:ext uri="{FF2B5EF4-FFF2-40B4-BE49-F238E27FC236}">
                <a16:creationId xmlns:a16="http://schemas.microsoft.com/office/drawing/2014/main" id="{9436F6C5-9138-4BDA-10DB-61174A6ED58A}"/>
              </a:ext>
            </a:extLst>
          </p:cNvPr>
          <p:cNvGrpSpPr/>
          <p:nvPr/>
        </p:nvGrpSpPr>
        <p:grpSpPr>
          <a:xfrm>
            <a:off x="8869472" y="6298815"/>
            <a:ext cx="2877113" cy="394353"/>
            <a:chOff x="8869472" y="6298815"/>
            <a:chExt cx="2877113" cy="394353"/>
          </a:xfrm>
        </p:grpSpPr>
        <p:pic>
          <p:nvPicPr>
            <p:cNvPr id="10" name="Picture 9">
              <a:extLst>
                <a:ext uri="{FF2B5EF4-FFF2-40B4-BE49-F238E27FC236}">
                  <a16:creationId xmlns:a16="http://schemas.microsoft.com/office/drawing/2014/main" id="{9D23F267-31C3-C32F-1C00-10D390612E8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1" name="Rectangle 10">
              <a:extLst>
                <a:ext uri="{FF2B5EF4-FFF2-40B4-BE49-F238E27FC236}">
                  <a16:creationId xmlns:a16="http://schemas.microsoft.com/office/drawing/2014/main" id="{2C39A72D-B231-FE6B-52CA-B091A590FF4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36578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EA0CF-4C3D-608F-E932-EE0F7AC24924}"/>
              </a:ext>
            </a:extLst>
          </p:cNvPr>
          <p:cNvSpPr>
            <a:spLocks noGrp="1"/>
          </p:cNvSpPr>
          <p:nvPr>
            <p:ph type="title"/>
          </p:nvPr>
        </p:nvSpPr>
        <p:spPr/>
        <p:txBody>
          <a:bodyPr/>
          <a:lstStyle/>
          <a:p>
            <a:r>
              <a:rPr lang="en-US" dirty="0"/>
              <a:t>HPN328: Mechanism of Action</a:t>
            </a:r>
          </a:p>
        </p:txBody>
      </p:sp>
      <p:sp>
        <p:nvSpPr>
          <p:cNvPr id="3" name="Content Placeholder 2">
            <a:extLst>
              <a:ext uri="{FF2B5EF4-FFF2-40B4-BE49-F238E27FC236}">
                <a16:creationId xmlns:a16="http://schemas.microsoft.com/office/drawing/2014/main" id="{B3A7C1CC-7330-99C6-BFFA-A16E959360E9}"/>
              </a:ext>
            </a:extLst>
          </p:cNvPr>
          <p:cNvSpPr>
            <a:spLocks noGrp="1"/>
          </p:cNvSpPr>
          <p:nvPr>
            <p:ph idx="1"/>
          </p:nvPr>
        </p:nvSpPr>
        <p:spPr>
          <a:xfrm>
            <a:off x="604675" y="1513047"/>
            <a:ext cx="6705367" cy="4650686"/>
          </a:xfrm>
        </p:spPr>
        <p:txBody>
          <a:bodyPr/>
          <a:lstStyle/>
          <a:p>
            <a:r>
              <a:rPr lang="en-US" dirty="0"/>
              <a:t>HPN328 is a DLL3-targeted T-cell engaging agent with 3 binding domains</a:t>
            </a:r>
            <a:endParaRPr lang="en-US" dirty="0">
              <a:highlight>
                <a:srgbClr val="FFFF00"/>
              </a:highlight>
            </a:endParaRPr>
          </a:p>
          <a:p>
            <a:pPr lvl="1"/>
            <a:r>
              <a:rPr lang="en-US" dirty="0"/>
              <a:t>Anti-DLL3 (for target engagement)</a:t>
            </a:r>
          </a:p>
          <a:p>
            <a:pPr lvl="1"/>
            <a:r>
              <a:rPr lang="en-US" dirty="0"/>
              <a:t>Anti-albumin (for half-life extension)</a:t>
            </a:r>
          </a:p>
          <a:p>
            <a:pPr lvl="1"/>
            <a:r>
              <a:rPr lang="en-US" dirty="0"/>
              <a:t>Anti-CD3 (for T-cell engagement)</a:t>
            </a:r>
          </a:p>
        </p:txBody>
      </p:sp>
      <p:sp>
        <p:nvSpPr>
          <p:cNvPr id="4" name="Text Box 15">
            <a:extLst>
              <a:ext uri="{FF2B5EF4-FFF2-40B4-BE49-F238E27FC236}">
                <a16:creationId xmlns:a16="http://schemas.microsoft.com/office/drawing/2014/main" id="{666504C0-9548-3DDD-05F1-6063FA2DA9E7}"/>
              </a:ext>
            </a:extLst>
          </p:cNvPr>
          <p:cNvSpPr txBox="1">
            <a:spLocks noChangeArrowheads="1"/>
          </p:cNvSpPr>
          <p:nvPr/>
        </p:nvSpPr>
        <p:spPr bwMode="auto">
          <a:xfrm>
            <a:off x="412751" y="638474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Johnson. ASCO 2022. Abstr 8566.</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Rounded Rectangle 28">
            <a:extLst>
              <a:ext uri="{FF2B5EF4-FFF2-40B4-BE49-F238E27FC236}">
                <a16:creationId xmlns:a16="http://schemas.microsoft.com/office/drawing/2014/main" id="{E21ACF43-E9DD-CF04-9D24-F812D1339A23}"/>
              </a:ext>
            </a:extLst>
          </p:cNvPr>
          <p:cNvSpPr/>
          <p:nvPr/>
        </p:nvSpPr>
        <p:spPr bwMode="auto">
          <a:xfrm>
            <a:off x="8969695" y="5099905"/>
            <a:ext cx="1726125" cy="860216"/>
          </a:xfrm>
          <a:prstGeom prst="roundRect">
            <a:avLst/>
          </a:prstGeom>
          <a:solidFill>
            <a:srgbClr val="92D050">
              <a:alpha val="50196"/>
            </a:srgbClr>
          </a:solidFill>
          <a:ln w="28575">
            <a:solidFill>
              <a:schemeClr val="accent4"/>
            </a:solidFill>
            <a:prstDash val="sysDot"/>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Oval 9">
            <a:extLst>
              <a:ext uri="{FF2B5EF4-FFF2-40B4-BE49-F238E27FC236}">
                <a16:creationId xmlns:a16="http://schemas.microsoft.com/office/drawing/2014/main" id="{C6FED3EF-C472-E7F6-507E-9CDDFB4BFD6F}"/>
              </a:ext>
            </a:extLst>
          </p:cNvPr>
          <p:cNvSpPr/>
          <p:nvPr/>
        </p:nvSpPr>
        <p:spPr bwMode="auto">
          <a:xfrm>
            <a:off x="9023357" y="1592583"/>
            <a:ext cx="1340381" cy="1340381"/>
          </a:xfrm>
          <a:prstGeom prst="ellipse">
            <a:avLst/>
          </a:prstGeom>
          <a:solidFill>
            <a:schemeClr val="accent6">
              <a:lumMod val="60000"/>
              <a:lumOff val="40000"/>
            </a:schemeClr>
          </a:solidFill>
          <a:ln w="28575">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TextBox 10">
            <a:extLst>
              <a:ext uri="{FF2B5EF4-FFF2-40B4-BE49-F238E27FC236}">
                <a16:creationId xmlns:a16="http://schemas.microsoft.com/office/drawing/2014/main" id="{E69BB4DD-411F-7D33-2C4B-8B1A00EEAD3B}"/>
              </a:ext>
            </a:extLst>
          </p:cNvPr>
          <p:cNvSpPr txBox="1"/>
          <p:nvPr/>
        </p:nvSpPr>
        <p:spPr bwMode="auto">
          <a:xfrm>
            <a:off x="8114098" y="3592307"/>
            <a:ext cx="10780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Cytolytic</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synapse</a:t>
            </a:r>
          </a:p>
        </p:txBody>
      </p:sp>
      <p:sp>
        <p:nvSpPr>
          <p:cNvPr id="12" name="TextBox 11">
            <a:extLst>
              <a:ext uri="{FF2B5EF4-FFF2-40B4-BE49-F238E27FC236}">
                <a16:creationId xmlns:a16="http://schemas.microsoft.com/office/drawing/2014/main" id="{A520A009-2331-22DB-9261-5C3BDF1C2065}"/>
              </a:ext>
            </a:extLst>
          </p:cNvPr>
          <p:cNvSpPr txBox="1"/>
          <p:nvPr/>
        </p:nvSpPr>
        <p:spPr bwMode="auto">
          <a:xfrm>
            <a:off x="9142563" y="2086100"/>
            <a:ext cx="1078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T-cell</a:t>
            </a:r>
          </a:p>
        </p:txBody>
      </p:sp>
      <p:sp>
        <p:nvSpPr>
          <p:cNvPr id="13" name="TextBox 12">
            <a:extLst>
              <a:ext uri="{FF2B5EF4-FFF2-40B4-BE49-F238E27FC236}">
                <a16:creationId xmlns:a16="http://schemas.microsoft.com/office/drawing/2014/main" id="{4598BEBF-1E6E-1E6D-E648-7B756363E245}"/>
              </a:ext>
            </a:extLst>
          </p:cNvPr>
          <p:cNvSpPr txBox="1"/>
          <p:nvPr/>
        </p:nvSpPr>
        <p:spPr bwMode="auto">
          <a:xfrm>
            <a:off x="9076959" y="5368596"/>
            <a:ext cx="14915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Tumor cell</a:t>
            </a:r>
          </a:p>
        </p:txBody>
      </p:sp>
      <p:sp>
        <p:nvSpPr>
          <p:cNvPr id="14" name="TextBox 13">
            <a:extLst>
              <a:ext uri="{FF2B5EF4-FFF2-40B4-BE49-F238E27FC236}">
                <a16:creationId xmlns:a16="http://schemas.microsoft.com/office/drawing/2014/main" id="{F5D4F8C9-1B95-BD86-332F-53AB1BB681C5}"/>
              </a:ext>
            </a:extLst>
          </p:cNvPr>
          <p:cNvSpPr txBox="1"/>
          <p:nvPr/>
        </p:nvSpPr>
        <p:spPr bwMode="auto">
          <a:xfrm>
            <a:off x="9852480" y="2853040"/>
            <a:ext cx="9566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CD3</a:t>
            </a:r>
          </a:p>
        </p:txBody>
      </p:sp>
      <p:sp>
        <p:nvSpPr>
          <p:cNvPr id="15" name="TextBox 14">
            <a:extLst>
              <a:ext uri="{FF2B5EF4-FFF2-40B4-BE49-F238E27FC236}">
                <a16:creationId xmlns:a16="http://schemas.microsoft.com/office/drawing/2014/main" id="{ECCA9248-82FB-C912-9C58-5E8E15EC5B2F}"/>
              </a:ext>
            </a:extLst>
          </p:cNvPr>
          <p:cNvSpPr txBox="1"/>
          <p:nvPr/>
        </p:nvSpPr>
        <p:spPr bwMode="auto">
          <a:xfrm>
            <a:off x="9995066" y="4730573"/>
            <a:ext cx="9566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DLL3</a:t>
            </a:r>
          </a:p>
        </p:txBody>
      </p:sp>
      <p:sp>
        <p:nvSpPr>
          <p:cNvPr id="16" name="TextBox 15">
            <a:extLst>
              <a:ext uri="{FF2B5EF4-FFF2-40B4-BE49-F238E27FC236}">
                <a16:creationId xmlns:a16="http://schemas.microsoft.com/office/drawing/2014/main" id="{CD19B7BC-7C2F-3061-03DE-CE5C032EAEA8}"/>
              </a:ext>
            </a:extLst>
          </p:cNvPr>
          <p:cNvSpPr txBox="1"/>
          <p:nvPr/>
        </p:nvSpPr>
        <p:spPr bwMode="auto">
          <a:xfrm>
            <a:off x="9883396" y="3337639"/>
            <a:ext cx="1161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Anti-CD3Ɛ</a:t>
            </a:r>
          </a:p>
        </p:txBody>
      </p:sp>
      <p:sp>
        <p:nvSpPr>
          <p:cNvPr id="17" name="TextBox 16">
            <a:extLst>
              <a:ext uri="{FF2B5EF4-FFF2-40B4-BE49-F238E27FC236}">
                <a16:creationId xmlns:a16="http://schemas.microsoft.com/office/drawing/2014/main" id="{EDD7FF27-91D3-6567-3A5C-167756D85B37}"/>
              </a:ext>
            </a:extLst>
          </p:cNvPr>
          <p:cNvSpPr txBox="1"/>
          <p:nvPr/>
        </p:nvSpPr>
        <p:spPr bwMode="auto">
          <a:xfrm>
            <a:off x="9883396" y="3863377"/>
            <a:ext cx="14143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Anti-albumin</a:t>
            </a:r>
          </a:p>
        </p:txBody>
      </p:sp>
      <p:sp>
        <p:nvSpPr>
          <p:cNvPr id="18" name="TextBox 17">
            <a:extLst>
              <a:ext uri="{FF2B5EF4-FFF2-40B4-BE49-F238E27FC236}">
                <a16:creationId xmlns:a16="http://schemas.microsoft.com/office/drawing/2014/main" id="{CC4AD4F7-347A-34F3-00DC-438DFA95A1EE}"/>
              </a:ext>
            </a:extLst>
          </p:cNvPr>
          <p:cNvSpPr txBox="1"/>
          <p:nvPr/>
        </p:nvSpPr>
        <p:spPr bwMode="auto">
          <a:xfrm>
            <a:off x="9883396" y="4408998"/>
            <a:ext cx="14143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Anti-DLL3</a:t>
            </a:r>
          </a:p>
        </p:txBody>
      </p:sp>
      <p:sp>
        <p:nvSpPr>
          <p:cNvPr id="19" name="Left Brace 18">
            <a:extLst>
              <a:ext uri="{FF2B5EF4-FFF2-40B4-BE49-F238E27FC236}">
                <a16:creationId xmlns:a16="http://schemas.microsoft.com/office/drawing/2014/main" id="{C56F17AD-7B1A-4D3B-00D2-6FBB344E9D8F}"/>
              </a:ext>
            </a:extLst>
          </p:cNvPr>
          <p:cNvSpPr/>
          <p:nvPr/>
        </p:nvSpPr>
        <p:spPr bwMode="auto">
          <a:xfrm>
            <a:off x="9022553" y="3082996"/>
            <a:ext cx="393230" cy="1777761"/>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20" name="Curved Right Arrow 18">
            <a:extLst>
              <a:ext uri="{FF2B5EF4-FFF2-40B4-BE49-F238E27FC236}">
                <a16:creationId xmlns:a16="http://schemas.microsoft.com/office/drawing/2014/main" id="{F4E70C86-2578-933E-F4B3-D28E70C673A2}"/>
              </a:ext>
            </a:extLst>
          </p:cNvPr>
          <p:cNvSpPr/>
          <p:nvPr/>
        </p:nvSpPr>
        <p:spPr bwMode="auto">
          <a:xfrm>
            <a:off x="7620293" y="2165685"/>
            <a:ext cx="1244574" cy="3715352"/>
          </a:xfrm>
          <a:prstGeom prst="curvedRightArrow">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Oval 20">
            <a:extLst>
              <a:ext uri="{FF2B5EF4-FFF2-40B4-BE49-F238E27FC236}">
                <a16:creationId xmlns:a16="http://schemas.microsoft.com/office/drawing/2014/main" id="{00F3F012-F220-9B75-8C67-8D7CFB58BC0B}"/>
              </a:ext>
            </a:extLst>
          </p:cNvPr>
          <p:cNvSpPr/>
          <p:nvPr/>
        </p:nvSpPr>
        <p:spPr bwMode="auto">
          <a:xfrm>
            <a:off x="9573469" y="2679382"/>
            <a:ext cx="305617" cy="56508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Freeform 22">
            <a:extLst>
              <a:ext uri="{FF2B5EF4-FFF2-40B4-BE49-F238E27FC236}">
                <a16:creationId xmlns:a16="http://schemas.microsoft.com/office/drawing/2014/main" id="{EDAEA0AE-435F-D357-FBE7-6893FD5F1E9B}"/>
              </a:ext>
            </a:extLst>
          </p:cNvPr>
          <p:cNvSpPr/>
          <p:nvPr/>
        </p:nvSpPr>
        <p:spPr bwMode="auto">
          <a:xfrm>
            <a:off x="9663764" y="3311090"/>
            <a:ext cx="163630" cy="1222409"/>
          </a:xfrm>
          <a:custGeom>
            <a:avLst/>
            <a:gdLst>
              <a:gd name="connsiteX0" fmla="*/ 0 w 163630"/>
              <a:gd name="connsiteY0" fmla="*/ 0 h 1222409"/>
              <a:gd name="connsiteX1" fmla="*/ 163630 w 163630"/>
              <a:gd name="connsiteY1" fmla="*/ 385011 h 1222409"/>
              <a:gd name="connsiteX2" fmla="*/ 163630 w 163630"/>
              <a:gd name="connsiteY2" fmla="*/ 1222409 h 1222409"/>
            </a:gdLst>
            <a:ahLst/>
            <a:cxnLst>
              <a:cxn ang="0">
                <a:pos x="connsiteX0" y="connsiteY0"/>
              </a:cxn>
              <a:cxn ang="0">
                <a:pos x="connsiteX1" y="connsiteY1"/>
              </a:cxn>
              <a:cxn ang="0">
                <a:pos x="connsiteX2" y="connsiteY2"/>
              </a:cxn>
            </a:cxnLst>
            <a:rect l="l" t="t" r="r" b="b"/>
            <a:pathLst>
              <a:path w="163630" h="1222409">
                <a:moveTo>
                  <a:pt x="0" y="0"/>
                </a:moveTo>
                <a:lnTo>
                  <a:pt x="163630" y="385011"/>
                </a:lnTo>
                <a:lnTo>
                  <a:pt x="163630" y="1222409"/>
                </a:lnTo>
              </a:path>
            </a:pathLst>
          </a:custGeom>
          <a:noFill/>
          <a:ln w="28575">
            <a:solidFill>
              <a:schemeClr val="bg1"/>
            </a:solidFill>
            <a:miter lim="800000"/>
            <a:headEnd/>
            <a:tailEnd/>
          </a:ln>
        </p:spPr>
        <p:txBody>
          <a:bodyPr rtlCol="0" anchor="ctr"/>
          <a:lstStyle/>
          <a:p>
            <a:pPr algn="ctr"/>
            <a:endParaRPr lang="en-US" dirty="0"/>
          </a:p>
        </p:txBody>
      </p:sp>
      <p:sp>
        <p:nvSpPr>
          <p:cNvPr id="23" name="Rounded Rectangle 23">
            <a:extLst>
              <a:ext uri="{FF2B5EF4-FFF2-40B4-BE49-F238E27FC236}">
                <a16:creationId xmlns:a16="http://schemas.microsoft.com/office/drawing/2014/main" id="{C9B0BE9B-237F-C2B7-3628-BE015A94D896}"/>
              </a:ext>
            </a:extLst>
          </p:cNvPr>
          <p:cNvSpPr/>
          <p:nvPr/>
        </p:nvSpPr>
        <p:spPr bwMode="auto">
          <a:xfrm>
            <a:off x="9515439" y="3271095"/>
            <a:ext cx="171084" cy="433137"/>
          </a:xfrm>
          <a:prstGeom prst="round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Rounded Rectangle 24">
            <a:extLst>
              <a:ext uri="{FF2B5EF4-FFF2-40B4-BE49-F238E27FC236}">
                <a16:creationId xmlns:a16="http://schemas.microsoft.com/office/drawing/2014/main" id="{A1FC6F28-BF41-4F8D-E410-861E8AC309E1}"/>
              </a:ext>
            </a:extLst>
          </p:cNvPr>
          <p:cNvSpPr/>
          <p:nvPr/>
        </p:nvSpPr>
        <p:spPr bwMode="auto">
          <a:xfrm>
            <a:off x="9745197" y="3271095"/>
            <a:ext cx="171084" cy="433137"/>
          </a:xfrm>
          <a:prstGeom prst="round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Rounded Rectangle 25">
            <a:extLst>
              <a:ext uri="{FF2B5EF4-FFF2-40B4-BE49-F238E27FC236}">
                <a16:creationId xmlns:a16="http://schemas.microsoft.com/office/drawing/2014/main" id="{BA26CE7E-7106-6E69-3F68-96706899DCD9}"/>
              </a:ext>
            </a:extLst>
          </p:cNvPr>
          <p:cNvSpPr/>
          <p:nvPr/>
        </p:nvSpPr>
        <p:spPr bwMode="auto">
          <a:xfrm>
            <a:off x="9745197" y="3834588"/>
            <a:ext cx="171084" cy="433137"/>
          </a:xfrm>
          <a:prstGeom prst="round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Rounded Rectangle 26">
            <a:extLst>
              <a:ext uri="{FF2B5EF4-FFF2-40B4-BE49-F238E27FC236}">
                <a16:creationId xmlns:a16="http://schemas.microsoft.com/office/drawing/2014/main" id="{59494BB1-C46E-DF13-CDBB-03BEBF13573D}"/>
              </a:ext>
            </a:extLst>
          </p:cNvPr>
          <p:cNvSpPr/>
          <p:nvPr/>
        </p:nvSpPr>
        <p:spPr bwMode="auto">
          <a:xfrm>
            <a:off x="9745197" y="4391820"/>
            <a:ext cx="171084" cy="433137"/>
          </a:xfrm>
          <a:prstGeom prst="round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Rounded Rectangle 27">
            <a:extLst>
              <a:ext uri="{FF2B5EF4-FFF2-40B4-BE49-F238E27FC236}">
                <a16:creationId xmlns:a16="http://schemas.microsoft.com/office/drawing/2014/main" id="{1FD0943F-23D6-90B1-0683-858AD5431A45}"/>
              </a:ext>
            </a:extLst>
          </p:cNvPr>
          <p:cNvSpPr/>
          <p:nvPr/>
        </p:nvSpPr>
        <p:spPr bwMode="auto">
          <a:xfrm>
            <a:off x="9750249" y="4862657"/>
            <a:ext cx="160981" cy="369332"/>
          </a:xfrm>
          <a:prstGeom prst="round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612253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Phase I Study of HPN328 in Patients With Relapsed/Refractory SCLC or Other NEN</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a:xfrm>
            <a:off x="604675" y="1513047"/>
            <a:ext cx="11153938" cy="4650686"/>
          </a:xfrm>
        </p:spPr>
        <p:txBody>
          <a:bodyPr/>
          <a:lstStyle/>
          <a:p>
            <a:r>
              <a:rPr lang="en-US" sz="2600" dirty="0"/>
              <a:t>First-in-human, nonrandomized phase I dose exploration and expansion study</a:t>
            </a:r>
          </a:p>
          <a:p>
            <a:pPr lvl="1">
              <a:spcBef>
                <a:spcPts val="0"/>
              </a:spcBef>
            </a:pPr>
            <a:r>
              <a:rPr lang="en-US" sz="2000" dirty="0"/>
              <a:t>Data cutoff of April 21, 2022</a:t>
            </a:r>
          </a:p>
          <a:p>
            <a:pPr>
              <a:spcBef>
                <a:spcPts val="500"/>
              </a:spcBef>
              <a:spcAft>
                <a:spcPct val="0"/>
              </a:spcAft>
              <a:buClrTx/>
              <a:defRPr/>
            </a:pPr>
            <a:endParaRPr lang="en-US" sz="2000" kern="0" dirty="0"/>
          </a:p>
          <a:p>
            <a:pPr>
              <a:spcBef>
                <a:spcPts val="500"/>
              </a:spcBef>
              <a:spcAft>
                <a:spcPct val="0"/>
              </a:spcAft>
              <a:buClrTx/>
              <a:defRPr/>
            </a:pPr>
            <a:endParaRPr lang="en-US" sz="2000" dirty="0"/>
          </a:p>
          <a:p>
            <a:pPr>
              <a:spcBef>
                <a:spcPts val="500"/>
              </a:spcBef>
              <a:spcAft>
                <a:spcPct val="0"/>
              </a:spcAft>
              <a:buClrTx/>
              <a:defRPr/>
            </a:pPr>
            <a:endParaRPr lang="en-US" sz="2000" kern="0" dirty="0"/>
          </a:p>
          <a:p>
            <a:pPr>
              <a:spcBef>
                <a:spcPts val="500"/>
              </a:spcBef>
              <a:spcAft>
                <a:spcPct val="0"/>
              </a:spcAft>
              <a:buClrTx/>
              <a:defRPr/>
            </a:pPr>
            <a:endParaRPr lang="en-US" sz="2000" dirty="0"/>
          </a:p>
          <a:p>
            <a:pPr>
              <a:spcBef>
                <a:spcPts val="500"/>
              </a:spcBef>
              <a:spcAft>
                <a:spcPct val="0"/>
              </a:spcAft>
              <a:buClrTx/>
              <a:defRPr/>
            </a:pPr>
            <a:endParaRPr lang="en-US" sz="2000" kern="0" dirty="0"/>
          </a:p>
          <a:p>
            <a:pPr>
              <a:spcBef>
                <a:spcPts val="500"/>
              </a:spcBef>
              <a:spcAft>
                <a:spcPct val="0"/>
              </a:spcAft>
              <a:buClrTx/>
              <a:defRPr/>
            </a:pPr>
            <a:endParaRPr lang="en-US" sz="2000" dirty="0"/>
          </a:p>
          <a:p>
            <a:pPr>
              <a:spcBef>
                <a:spcPts val="500"/>
              </a:spcBef>
              <a:spcAft>
                <a:spcPct val="0"/>
              </a:spcAft>
              <a:buClrTx/>
              <a:defRPr/>
            </a:pPr>
            <a:endParaRPr lang="en-US" sz="2000" kern="0" dirty="0"/>
          </a:p>
          <a:p>
            <a:pPr>
              <a:spcBef>
                <a:spcPts val="500"/>
              </a:spcBef>
              <a:spcAft>
                <a:spcPct val="0"/>
              </a:spcAft>
              <a:buClrTx/>
              <a:defRPr/>
            </a:pPr>
            <a:r>
              <a:rPr lang="en-US" sz="2400" b="1" kern="0" dirty="0"/>
              <a:t>Primary Objectives</a:t>
            </a:r>
            <a:r>
              <a:rPr lang="en-US" sz="2400" kern="0" dirty="0"/>
              <a:t>:</a:t>
            </a:r>
            <a:r>
              <a:rPr lang="en-US" sz="2400" b="0" kern="0" dirty="0"/>
              <a:t> Evaluate safety and tolerability in SCLC; determine MTD or RP2D; characterize PK</a:t>
            </a:r>
          </a:p>
          <a:p>
            <a:pPr>
              <a:spcBef>
                <a:spcPts val="1200"/>
              </a:spcBef>
              <a:spcAft>
                <a:spcPct val="0"/>
              </a:spcAft>
              <a:buClrTx/>
              <a:defRPr/>
            </a:pPr>
            <a:r>
              <a:rPr lang="en-US" sz="2400" b="1" kern="0" dirty="0"/>
              <a:t>Secondary Objectives</a:t>
            </a:r>
            <a:r>
              <a:rPr lang="en-US" sz="2400" kern="0" dirty="0"/>
              <a:t>:</a:t>
            </a:r>
            <a:r>
              <a:rPr lang="en-US" sz="2400" b="0" kern="0" dirty="0"/>
              <a:t> </a:t>
            </a:r>
            <a:r>
              <a:rPr lang="en-US" sz="2400" dirty="0"/>
              <a:t>Determine p</a:t>
            </a:r>
            <a:r>
              <a:rPr lang="en-US" sz="2400" b="0" kern="0" dirty="0"/>
              <a:t>reliminary activity* and immunogenicity</a:t>
            </a:r>
            <a:endParaRPr lang="en-US" sz="2400" kern="0" dirty="0"/>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90795"/>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Johnson. ASCO 2022. Abstr 8566.</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Text Box 45">
            <a:extLst>
              <a:ext uri="{FF2B5EF4-FFF2-40B4-BE49-F238E27FC236}">
                <a16:creationId xmlns:a16="http://schemas.microsoft.com/office/drawing/2014/main" id="{8E88CC10-1576-4DFE-A789-A4017AB9F185}"/>
              </a:ext>
            </a:extLst>
          </p:cNvPr>
          <p:cNvSpPr txBox="1">
            <a:spLocks noChangeArrowheads="1"/>
          </p:cNvSpPr>
          <p:nvPr/>
        </p:nvSpPr>
        <p:spPr bwMode="auto">
          <a:xfrm>
            <a:off x="809908" y="2822962"/>
            <a:ext cx="5016573"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Patients with SCLC relapsed following platinum-based chemotherapy regimen OR other malignancies with high-grade neuroendocrine features relapsed/refractory to SoC; ECOG PS ≤2</a:t>
            </a:r>
            <a:r>
              <a:rPr lang="en-US" altLang="en-US" sz="1800" b="0">
                <a:solidFill>
                  <a:schemeClr val="bg1"/>
                </a:solidFill>
                <a:latin typeface="Calibri" panose="020F0502020204030204" pitchFamily="34" charset="0"/>
              </a:rPr>
              <a:t>; </a:t>
            </a:r>
            <a:br>
              <a:rPr lang="en-US" altLang="en-US" sz="1800" b="0">
                <a:solidFill>
                  <a:schemeClr val="bg1"/>
                </a:solidFill>
                <a:latin typeface="Calibri" panose="020F0502020204030204" pitchFamily="34" charset="0"/>
              </a:rPr>
            </a:br>
            <a:r>
              <a:rPr lang="en-US" altLang="en-US" sz="1800" b="0">
                <a:solidFill>
                  <a:schemeClr val="bg1"/>
                </a:solidFill>
                <a:latin typeface="Calibri" panose="020F0502020204030204" pitchFamily="34" charset="0"/>
              </a:rPr>
              <a:t>no </a:t>
            </a:r>
            <a:r>
              <a:rPr lang="en-US" altLang="en-US" sz="1800" b="0" dirty="0">
                <a:solidFill>
                  <a:schemeClr val="bg1"/>
                </a:solidFill>
                <a:latin typeface="Calibri" panose="020F0502020204030204" pitchFamily="34" charset="0"/>
              </a:rPr>
              <a:t>untreated brain mets</a:t>
            </a:r>
          </a:p>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 </a:t>
            </a:r>
            <a:r>
              <a:rPr lang="en-GB" altLang="en-US" sz="1800" b="0" dirty="0">
                <a:solidFill>
                  <a:schemeClr val="bg1"/>
                </a:solidFill>
                <a:latin typeface="Calibri" panose="020F0502020204030204" pitchFamily="34" charset="0"/>
              </a:rPr>
              <a:t>(N = 18)</a:t>
            </a:r>
            <a:endParaRPr lang="en-US" altLang="en-US" sz="1800" b="0" dirty="0">
              <a:solidFill>
                <a:schemeClr val="bg1"/>
              </a:solidFill>
              <a:latin typeface="Calibri" panose="020F0502020204030204" pitchFamily="34" charset="0"/>
            </a:endParaRPr>
          </a:p>
        </p:txBody>
      </p:sp>
      <p:sp>
        <p:nvSpPr>
          <p:cNvPr id="12" name="Rectangle 49">
            <a:extLst>
              <a:ext uri="{FF2B5EF4-FFF2-40B4-BE49-F238E27FC236}">
                <a16:creationId xmlns:a16="http://schemas.microsoft.com/office/drawing/2014/main" id="{481A0E8C-9F05-45BD-8244-60A667CC7AFA}"/>
              </a:ext>
            </a:extLst>
          </p:cNvPr>
          <p:cNvSpPr>
            <a:spLocks noChangeArrowheads="1"/>
          </p:cNvSpPr>
          <p:nvPr/>
        </p:nvSpPr>
        <p:spPr bwMode="auto">
          <a:xfrm>
            <a:off x="6143273" y="3334365"/>
            <a:ext cx="237744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HPN328 </a:t>
            </a:r>
            <a:r>
              <a:rPr lang="en-US" altLang="en-US" sz="1800" b="0" dirty="0">
                <a:solidFill>
                  <a:schemeClr val="tx1"/>
                </a:solidFill>
                <a:latin typeface="Calibri" panose="020F0502020204030204" pitchFamily="34" charset="0"/>
              </a:rPr>
              <a:t>IV Q1W</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0.015-12 mg</a:t>
            </a:r>
          </a:p>
        </p:txBody>
      </p:sp>
      <p:sp>
        <p:nvSpPr>
          <p:cNvPr id="13" name="Rectangle 50">
            <a:extLst>
              <a:ext uri="{FF2B5EF4-FFF2-40B4-BE49-F238E27FC236}">
                <a16:creationId xmlns:a16="http://schemas.microsoft.com/office/drawing/2014/main" id="{B7EE448A-E6CD-4BAD-9BE5-E9F65FDDB7D7}"/>
              </a:ext>
            </a:extLst>
          </p:cNvPr>
          <p:cNvSpPr>
            <a:spLocks noChangeArrowheads="1"/>
          </p:cNvSpPr>
          <p:nvPr/>
        </p:nvSpPr>
        <p:spPr bwMode="auto">
          <a:xfrm>
            <a:off x="9055156" y="3334365"/>
            <a:ext cx="237744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HPN328 </a:t>
            </a:r>
            <a:r>
              <a:rPr lang="en-US" altLang="en-US" sz="1800" b="0" dirty="0">
                <a:solidFill>
                  <a:schemeClr val="tx1"/>
                </a:solidFill>
                <a:latin typeface="Calibri" panose="020F0502020204030204" pitchFamily="34" charset="0"/>
              </a:rPr>
              <a:t>IV Q1W</a:t>
            </a:r>
            <a:r>
              <a:rPr lang="en-US" altLang="en-US" sz="180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MTD or RP2D</a:t>
            </a:r>
          </a:p>
        </p:txBody>
      </p:sp>
      <p:sp>
        <p:nvSpPr>
          <p:cNvPr id="17" name="Line 54">
            <a:extLst>
              <a:ext uri="{FF2B5EF4-FFF2-40B4-BE49-F238E27FC236}">
                <a16:creationId xmlns:a16="http://schemas.microsoft.com/office/drawing/2014/main" id="{6AD11F4A-ADB1-4221-B66E-E93221B178E4}"/>
              </a:ext>
            </a:extLst>
          </p:cNvPr>
          <p:cNvSpPr>
            <a:spLocks noChangeShapeType="1"/>
          </p:cNvSpPr>
          <p:nvPr/>
        </p:nvSpPr>
        <p:spPr bwMode="auto">
          <a:xfrm>
            <a:off x="5708727" y="3700125"/>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Line 54">
            <a:extLst>
              <a:ext uri="{FF2B5EF4-FFF2-40B4-BE49-F238E27FC236}">
                <a16:creationId xmlns:a16="http://schemas.microsoft.com/office/drawing/2014/main" id="{3024C03A-EF6E-D816-D3C0-20201C49CCEE}"/>
              </a:ext>
            </a:extLst>
          </p:cNvPr>
          <p:cNvSpPr>
            <a:spLocks noChangeShapeType="1"/>
          </p:cNvSpPr>
          <p:nvPr/>
        </p:nvSpPr>
        <p:spPr bwMode="auto">
          <a:xfrm>
            <a:off x="8602442" y="3700125"/>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 name="TextBox 20">
            <a:extLst>
              <a:ext uri="{FF2B5EF4-FFF2-40B4-BE49-F238E27FC236}">
                <a16:creationId xmlns:a16="http://schemas.microsoft.com/office/drawing/2014/main" id="{177DB45A-AC35-B5D7-CD18-89A112CAB132}"/>
              </a:ext>
            </a:extLst>
          </p:cNvPr>
          <p:cNvSpPr txBox="1"/>
          <p:nvPr/>
        </p:nvSpPr>
        <p:spPr bwMode="auto">
          <a:xfrm>
            <a:off x="604675" y="6003088"/>
            <a:ext cx="90486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spcBef>
                <a:spcPts val="500"/>
              </a:spcBef>
              <a:spcAft>
                <a:spcPct val="0"/>
              </a:spcAft>
              <a:buClrTx/>
              <a:defRPr/>
            </a:pPr>
            <a:r>
              <a:rPr lang="en-US" sz="1400" b="0" kern="0" dirty="0">
                <a:solidFill>
                  <a:schemeClr val="bg1"/>
                </a:solidFill>
                <a:latin typeface="+mn-lt"/>
              </a:rPr>
              <a:t>*Antitumor activity assessed using modified RECIST 1.1 every 9 wk (± 1 wk).</a:t>
            </a:r>
            <a:endParaRPr lang="en-US" sz="1400" b="0" i="1" kern="0" dirty="0">
              <a:solidFill>
                <a:schemeClr val="bg1"/>
              </a:solidFill>
              <a:latin typeface="+mn-lt"/>
            </a:endParaRPr>
          </a:p>
        </p:txBody>
      </p:sp>
      <p:sp>
        <p:nvSpPr>
          <p:cNvPr id="6" name="TextBox 5">
            <a:extLst>
              <a:ext uri="{FF2B5EF4-FFF2-40B4-BE49-F238E27FC236}">
                <a16:creationId xmlns:a16="http://schemas.microsoft.com/office/drawing/2014/main" id="{558C87AD-9635-51B3-7632-E1EED1BDF40B}"/>
              </a:ext>
            </a:extLst>
          </p:cNvPr>
          <p:cNvSpPr txBox="1"/>
          <p:nvPr/>
        </p:nvSpPr>
        <p:spPr bwMode="auto">
          <a:xfrm>
            <a:off x="5950051" y="2671376"/>
            <a:ext cx="27375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Dose Escalation/</a:t>
            </a:r>
            <a:br>
              <a:rPr lang="en-US" altLang="en-US" sz="1800" dirty="0">
                <a:solidFill>
                  <a:schemeClr val="bg1"/>
                </a:solidFill>
                <a:latin typeface="Calibri" panose="020F0502020204030204" pitchFamily="34" charset="0"/>
              </a:rPr>
            </a:br>
            <a:r>
              <a:rPr lang="en-US" altLang="en-US" sz="1800" dirty="0">
                <a:solidFill>
                  <a:schemeClr val="bg1"/>
                </a:solidFill>
                <a:latin typeface="Calibri" panose="020F0502020204030204" pitchFamily="34" charset="0"/>
              </a:rPr>
              <a:t>Escalation Phase</a:t>
            </a:r>
          </a:p>
        </p:txBody>
      </p:sp>
      <p:sp>
        <p:nvSpPr>
          <p:cNvPr id="7" name="TextBox 6">
            <a:extLst>
              <a:ext uri="{FF2B5EF4-FFF2-40B4-BE49-F238E27FC236}">
                <a16:creationId xmlns:a16="http://schemas.microsoft.com/office/drawing/2014/main" id="{D6229259-7049-A8AE-8D9E-7CD73BECD1A0}"/>
              </a:ext>
            </a:extLst>
          </p:cNvPr>
          <p:cNvSpPr txBox="1"/>
          <p:nvPr/>
        </p:nvSpPr>
        <p:spPr bwMode="auto">
          <a:xfrm>
            <a:off x="8984938" y="2943752"/>
            <a:ext cx="24887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Dose Expansion Phase</a:t>
            </a:r>
          </a:p>
        </p:txBody>
      </p:sp>
      <p:sp>
        <p:nvSpPr>
          <p:cNvPr id="5" name="TextBox 4">
            <a:extLst>
              <a:ext uri="{FF2B5EF4-FFF2-40B4-BE49-F238E27FC236}">
                <a16:creationId xmlns:a16="http://schemas.microsoft.com/office/drawing/2014/main" id="{C4176DFB-2F5A-9793-8575-5CBEE17EB0B9}"/>
              </a:ext>
            </a:extLst>
          </p:cNvPr>
          <p:cNvSpPr txBox="1"/>
          <p:nvPr/>
        </p:nvSpPr>
        <p:spPr bwMode="auto">
          <a:xfrm>
            <a:off x="6074488" y="4082543"/>
            <a:ext cx="30889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spcBef>
                <a:spcPts val="500"/>
              </a:spcBef>
              <a:spcAft>
                <a:spcPct val="0"/>
              </a:spcAft>
              <a:buClrTx/>
              <a:defRPr/>
            </a:pPr>
            <a:r>
              <a:rPr lang="en-US" sz="1400" b="0" kern="0" dirty="0">
                <a:solidFill>
                  <a:schemeClr val="bg1"/>
                </a:solidFill>
                <a:latin typeface="+mn-lt"/>
              </a:rPr>
              <a:t>Premedication with dexamethasone, acetaminophen, and histamine blockers</a:t>
            </a:r>
          </a:p>
        </p:txBody>
      </p:sp>
      <p:grpSp>
        <p:nvGrpSpPr>
          <p:cNvPr id="15" name="Group 14">
            <a:extLst>
              <a:ext uri="{FF2B5EF4-FFF2-40B4-BE49-F238E27FC236}">
                <a16:creationId xmlns:a16="http://schemas.microsoft.com/office/drawing/2014/main" id="{74047153-297A-76BA-BB02-1B7DB508D71C}"/>
              </a:ext>
            </a:extLst>
          </p:cNvPr>
          <p:cNvGrpSpPr/>
          <p:nvPr/>
        </p:nvGrpSpPr>
        <p:grpSpPr>
          <a:xfrm>
            <a:off x="8869472" y="6298815"/>
            <a:ext cx="2877113" cy="394353"/>
            <a:chOff x="8869472" y="6298815"/>
            <a:chExt cx="2877113" cy="394353"/>
          </a:xfrm>
        </p:grpSpPr>
        <p:pic>
          <p:nvPicPr>
            <p:cNvPr id="16" name="Picture 15">
              <a:extLst>
                <a:ext uri="{FF2B5EF4-FFF2-40B4-BE49-F238E27FC236}">
                  <a16:creationId xmlns:a16="http://schemas.microsoft.com/office/drawing/2014/main" id="{124E7E12-2488-04B5-999C-2B37CFA14AA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8" name="Rectangle 17">
              <a:extLst>
                <a:ext uri="{FF2B5EF4-FFF2-40B4-BE49-F238E27FC236}">
                  <a16:creationId xmlns:a16="http://schemas.microsoft.com/office/drawing/2014/main" id="{DD8C71C2-EFE2-941D-30DB-B3AA9F64845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569138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TextBox 108">
            <a:extLst>
              <a:ext uri="{FF2B5EF4-FFF2-40B4-BE49-F238E27FC236}">
                <a16:creationId xmlns:a16="http://schemas.microsoft.com/office/drawing/2014/main" id="{14F12599-F46E-4129-1534-57ABB555195F}"/>
              </a:ext>
            </a:extLst>
          </p:cNvPr>
          <p:cNvSpPr txBox="1"/>
          <p:nvPr/>
        </p:nvSpPr>
        <p:spPr bwMode="auto">
          <a:xfrm>
            <a:off x="5086038" y="1945754"/>
            <a:ext cx="453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110" name="TextBox 109">
            <a:extLst>
              <a:ext uri="{FF2B5EF4-FFF2-40B4-BE49-F238E27FC236}">
                <a16:creationId xmlns:a16="http://schemas.microsoft.com/office/drawing/2014/main" id="{F601D072-9EAC-B461-D8C0-6890A96FE8E3}"/>
              </a:ext>
            </a:extLst>
          </p:cNvPr>
          <p:cNvSpPr txBox="1"/>
          <p:nvPr/>
        </p:nvSpPr>
        <p:spPr bwMode="auto">
          <a:xfrm>
            <a:off x="5086038" y="2160979"/>
            <a:ext cx="453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111" name="TextBox 110">
            <a:extLst>
              <a:ext uri="{FF2B5EF4-FFF2-40B4-BE49-F238E27FC236}">
                <a16:creationId xmlns:a16="http://schemas.microsoft.com/office/drawing/2014/main" id="{6D4AE783-2B05-C3AC-4BCA-AAD8D6D03D69}"/>
              </a:ext>
            </a:extLst>
          </p:cNvPr>
          <p:cNvSpPr txBox="1"/>
          <p:nvPr/>
        </p:nvSpPr>
        <p:spPr bwMode="auto">
          <a:xfrm>
            <a:off x="5086038" y="2376204"/>
            <a:ext cx="453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112" name="TextBox 111">
            <a:extLst>
              <a:ext uri="{FF2B5EF4-FFF2-40B4-BE49-F238E27FC236}">
                <a16:creationId xmlns:a16="http://schemas.microsoft.com/office/drawing/2014/main" id="{DB3E51D0-6369-457E-C391-E2DDC6BD734D}"/>
              </a:ext>
            </a:extLst>
          </p:cNvPr>
          <p:cNvSpPr txBox="1"/>
          <p:nvPr/>
        </p:nvSpPr>
        <p:spPr bwMode="auto">
          <a:xfrm>
            <a:off x="5086038" y="2591429"/>
            <a:ext cx="453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113" name="TextBox 112">
            <a:extLst>
              <a:ext uri="{FF2B5EF4-FFF2-40B4-BE49-F238E27FC236}">
                <a16:creationId xmlns:a16="http://schemas.microsoft.com/office/drawing/2014/main" id="{F91E5DF5-07C1-637A-F4E3-18EEB5EE6CCB}"/>
              </a:ext>
            </a:extLst>
          </p:cNvPr>
          <p:cNvSpPr txBox="1"/>
          <p:nvPr/>
        </p:nvSpPr>
        <p:spPr bwMode="auto">
          <a:xfrm>
            <a:off x="5086038" y="2806654"/>
            <a:ext cx="453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114" name="TextBox 113">
            <a:extLst>
              <a:ext uri="{FF2B5EF4-FFF2-40B4-BE49-F238E27FC236}">
                <a16:creationId xmlns:a16="http://schemas.microsoft.com/office/drawing/2014/main" id="{8DCF7DF2-C5F1-DE33-7F01-31C4D7A2E94C}"/>
              </a:ext>
            </a:extLst>
          </p:cNvPr>
          <p:cNvSpPr txBox="1"/>
          <p:nvPr/>
        </p:nvSpPr>
        <p:spPr bwMode="auto">
          <a:xfrm>
            <a:off x="5086038" y="3021879"/>
            <a:ext cx="453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115" name="TextBox 114">
            <a:extLst>
              <a:ext uri="{FF2B5EF4-FFF2-40B4-BE49-F238E27FC236}">
                <a16:creationId xmlns:a16="http://schemas.microsoft.com/office/drawing/2014/main" id="{B47384C6-7BED-784E-F4FA-583605BC0323}"/>
              </a:ext>
            </a:extLst>
          </p:cNvPr>
          <p:cNvSpPr txBox="1"/>
          <p:nvPr/>
        </p:nvSpPr>
        <p:spPr bwMode="auto">
          <a:xfrm>
            <a:off x="5086038" y="3237104"/>
            <a:ext cx="453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116" name="TextBox 115">
            <a:extLst>
              <a:ext uri="{FF2B5EF4-FFF2-40B4-BE49-F238E27FC236}">
                <a16:creationId xmlns:a16="http://schemas.microsoft.com/office/drawing/2014/main" id="{738C70CB-9FB5-E7D4-47C7-85B25B34C2F4}"/>
              </a:ext>
            </a:extLst>
          </p:cNvPr>
          <p:cNvSpPr txBox="1"/>
          <p:nvPr/>
        </p:nvSpPr>
        <p:spPr bwMode="auto">
          <a:xfrm>
            <a:off x="5086038" y="3452329"/>
            <a:ext cx="453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117" name="TextBox 116">
            <a:extLst>
              <a:ext uri="{FF2B5EF4-FFF2-40B4-BE49-F238E27FC236}">
                <a16:creationId xmlns:a16="http://schemas.microsoft.com/office/drawing/2014/main" id="{DD4F2428-466A-E9B3-C7E6-4356A20DD66B}"/>
              </a:ext>
            </a:extLst>
          </p:cNvPr>
          <p:cNvSpPr txBox="1"/>
          <p:nvPr/>
        </p:nvSpPr>
        <p:spPr bwMode="auto">
          <a:xfrm>
            <a:off x="5086038" y="3667554"/>
            <a:ext cx="453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118" name="TextBox 117">
            <a:extLst>
              <a:ext uri="{FF2B5EF4-FFF2-40B4-BE49-F238E27FC236}">
                <a16:creationId xmlns:a16="http://schemas.microsoft.com/office/drawing/2014/main" id="{97BFF0EF-B34D-A68B-20DB-147E261BB5C7}"/>
              </a:ext>
            </a:extLst>
          </p:cNvPr>
          <p:cNvSpPr txBox="1"/>
          <p:nvPr/>
        </p:nvSpPr>
        <p:spPr bwMode="auto">
          <a:xfrm>
            <a:off x="5086038" y="3882779"/>
            <a:ext cx="453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119" name="TextBox 118">
            <a:extLst>
              <a:ext uri="{FF2B5EF4-FFF2-40B4-BE49-F238E27FC236}">
                <a16:creationId xmlns:a16="http://schemas.microsoft.com/office/drawing/2014/main" id="{FFA8B9C2-6C2C-E291-BC7A-96092DAA7725}"/>
              </a:ext>
            </a:extLst>
          </p:cNvPr>
          <p:cNvSpPr txBox="1"/>
          <p:nvPr/>
        </p:nvSpPr>
        <p:spPr bwMode="auto">
          <a:xfrm>
            <a:off x="5086038" y="4098004"/>
            <a:ext cx="453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120" name="TextBox 119">
            <a:extLst>
              <a:ext uri="{FF2B5EF4-FFF2-40B4-BE49-F238E27FC236}">
                <a16:creationId xmlns:a16="http://schemas.microsoft.com/office/drawing/2014/main" id="{78BB60FD-438C-A600-43CE-B5FF9390E336}"/>
              </a:ext>
            </a:extLst>
          </p:cNvPr>
          <p:cNvSpPr txBox="1"/>
          <p:nvPr/>
        </p:nvSpPr>
        <p:spPr bwMode="auto">
          <a:xfrm>
            <a:off x="5086038" y="4313229"/>
            <a:ext cx="453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121" name="TextBox 120">
            <a:extLst>
              <a:ext uri="{FF2B5EF4-FFF2-40B4-BE49-F238E27FC236}">
                <a16:creationId xmlns:a16="http://schemas.microsoft.com/office/drawing/2014/main" id="{183C17B8-D5B6-74CA-F78E-93793FF27926}"/>
              </a:ext>
            </a:extLst>
          </p:cNvPr>
          <p:cNvSpPr txBox="1"/>
          <p:nvPr/>
        </p:nvSpPr>
        <p:spPr bwMode="auto">
          <a:xfrm>
            <a:off x="5086038" y="4528454"/>
            <a:ext cx="453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122" name="TextBox 121">
            <a:extLst>
              <a:ext uri="{FF2B5EF4-FFF2-40B4-BE49-F238E27FC236}">
                <a16:creationId xmlns:a16="http://schemas.microsoft.com/office/drawing/2014/main" id="{437B905B-BD97-3207-BFAD-0F50D06D78B5}"/>
              </a:ext>
            </a:extLst>
          </p:cNvPr>
          <p:cNvSpPr txBox="1"/>
          <p:nvPr/>
        </p:nvSpPr>
        <p:spPr bwMode="auto">
          <a:xfrm>
            <a:off x="5086038" y="4743679"/>
            <a:ext cx="453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123" name="TextBox 122">
            <a:extLst>
              <a:ext uri="{FF2B5EF4-FFF2-40B4-BE49-F238E27FC236}">
                <a16:creationId xmlns:a16="http://schemas.microsoft.com/office/drawing/2014/main" id="{07E30AD3-3011-EF9A-7A91-65566527FBF8}"/>
              </a:ext>
            </a:extLst>
          </p:cNvPr>
          <p:cNvSpPr txBox="1"/>
          <p:nvPr/>
        </p:nvSpPr>
        <p:spPr bwMode="auto">
          <a:xfrm>
            <a:off x="5086038" y="4958904"/>
            <a:ext cx="453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124" name="TextBox 123">
            <a:extLst>
              <a:ext uri="{FF2B5EF4-FFF2-40B4-BE49-F238E27FC236}">
                <a16:creationId xmlns:a16="http://schemas.microsoft.com/office/drawing/2014/main" id="{95E80EF1-F573-5D1C-B1D5-7DFCEF1E63ED}"/>
              </a:ext>
            </a:extLst>
          </p:cNvPr>
          <p:cNvSpPr txBox="1"/>
          <p:nvPr/>
        </p:nvSpPr>
        <p:spPr bwMode="auto">
          <a:xfrm>
            <a:off x="5086038" y="5174129"/>
            <a:ext cx="453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125" name="TextBox 124">
            <a:extLst>
              <a:ext uri="{FF2B5EF4-FFF2-40B4-BE49-F238E27FC236}">
                <a16:creationId xmlns:a16="http://schemas.microsoft.com/office/drawing/2014/main" id="{A33E2F57-C2EC-FFFC-7680-151537354FA9}"/>
              </a:ext>
            </a:extLst>
          </p:cNvPr>
          <p:cNvSpPr txBox="1"/>
          <p:nvPr/>
        </p:nvSpPr>
        <p:spPr bwMode="auto">
          <a:xfrm>
            <a:off x="5086038" y="5389354"/>
            <a:ext cx="453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126" name="TextBox 125">
            <a:extLst>
              <a:ext uri="{FF2B5EF4-FFF2-40B4-BE49-F238E27FC236}">
                <a16:creationId xmlns:a16="http://schemas.microsoft.com/office/drawing/2014/main" id="{CAADAF62-7544-1373-B21A-CA6C8ED5C3C4}"/>
              </a:ext>
            </a:extLst>
          </p:cNvPr>
          <p:cNvSpPr txBox="1"/>
          <p:nvPr/>
        </p:nvSpPr>
        <p:spPr bwMode="auto">
          <a:xfrm>
            <a:off x="5086038" y="5604581"/>
            <a:ext cx="453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51" name="Rectangle 50">
            <a:extLst>
              <a:ext uri="{FF2B5EF4-FFF2-40B4-BE49-F238E27FC236}">
                <a16:creationId xmlns:a16="http://schemas.microsoft.com/office/drawing/2014/main" id="{ABBCFB68-ED32-BF3F-5C68-F967AEA36EAC}"/>
              </a:ext>
            </a:extLst>
          </p:cNvPr>
          <p:cNvSpPr/>
          <p:nvPr/>
        </p:nvSpPr>
        <p:spPr bwMode="auto">
          <a:xfrm>
            <a:off x="5450541" y="2034990"/>
            <a:ext cx="582706" cy="896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AB1F9E51-8FBF-5330-E86E-A0B69113464C}"/>
              </a:ext>
            </a:extLst>
          </p:cNvPr>
          <p:cNvSpPr/>
          <p:nvPr/>
        </p:nvSpPr>
        <p:spPr bwMode="auto">
          <a:xfrm>
            <a:off x="5450540" y="3973930"/>
            <a:ext cx="1128805" cy="9144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A022E05F-2BD4-6A0C-7958-B742ED000195}"/>
              </a:ext>
            </a:extLst>
          </p:cNvPr>
          <p:cNvSpPr/>
          <p:nvPr/>
        </p:nvSpPr>
        <p:spPr bwMode="auto">
          <a:xfrm>
            <a:off x="5450540" y="4204449"/>
            <a:ext cx="708205" cy="896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DFF51A87-7C22-C00F-C8F7-17858C98CB00}"/>
              </a:ext>
            </a:extLst>
          </p:cNvPr>
          <p:cNvSpPr/>
          <p:nvPr/>
        </p:nvSpPr>
        <p:spPr bwMode="auto">
          <a:xfrm>
            <a:off x="5466773" y="5495677"/>
            <a:ext cx="820271" cy="8964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4286EC46-B307-A3C5-9ECD-5531FCFEE563}"/>
              </a:ext>
            </a:extLst>
          </p:cNvPr>
          <p:cNvSpPr/>
          <p:nvPr/>
        </p:nvSpPr>
        <p:spPr bwMode="auto">
          <a:xfrm>
            <a:off x="5448302" y="2254071"/>
            <a:ext cx="2386319" cy="91440"/>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9061BC51-C0A2-D850-AD1E-F8C1E4D4E6C4}"/>
              </a:ext>
            </a:extLst>
          </p:cNvPr>
          <p:cNvSpPr/>
          <p:nvPr/>
        </p:nvSpPr>
        <p:spPr bwMode="auto">
          <a:xfrm>
            <a:off x="5454661" y="2475887"/>
            <a:ext cx="704084" cy="91440"/>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EDAF4A98-157D-9816-1F2E-770F123541A9}"/>
              </a:ext>
            </a:extLst>
          </p:cNvPr>
          <p:cNvSpPr/>
          <p:nvPr/>
        </p:nvSpPr>
        <p:spPr bwMode="auto">
          <a:xfrm>
            <a:off x="5466774" y="2906243"/>
            <a:ext cx="1112572" cy="91440"/>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4781EEEC-6C49-95EF-D7FC-4071EF77D1A9}"/>
              </a:ext>
            </a:extLst>
          </p:cNvPr>
          <p:cNvSpPr/>
          <p:nvPr/>
        </p:nvSpPr>
        <p:spPr bwMode="auto">
          <a:xfrm>
            <a:off x="5448302" y="3123397"/>
            <a:ext cx="838738" cy="91440"/>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90CF0E27-E0CF-AE80-BB2D-1F5DFCC9FA92}"/>
              </a:ext>
            </a:extLst>
          </p:cNvPr>
          <p:cNvSpPr/>
          <p:nvPr/>
        </p:nvSpPr>
        <p:spPr bwMode="auto">
          <a:xfrm>
            <a:off x="5457106" y="3551566"/>
            <a:ext cx="1923009" cy="91440"/>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5FCA9906-BAD5-3B33-7BC4-959D500E82DD}"/>
              </a:ext>
            </a:extLst>
          </p:cNvPr>
          <p:cNvSpPr/>
          <p:nvPr/>
        </p:nvSpPr>
        <p:spPr bwMode="auto">
          <a:xfrm>
            <a:off x="5457107" y="4839840"/>
            <a:ext cx="3169104" cy="8964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941E63F1-08E3-33E2-1DA8-64A5EC1C92B1}"/>
              </a:ext>
            </a:extLst>
          </p:cNvPr>
          <p:cNvSpPr/>
          <p:nvPr/>
        </p:nvSpPr>
        <p:spPr bwMode="auto">
          <a:xfrm>
            <a:off x="5450540" y="3752411"/>
            <a:ext cx="1263000" cy="91440"/>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7ED5DB0E-1065-80BA-E098-992010D0C4C8}"/>
              </a:ext>
            </a:extLst>
          </p:cNvPr>
          <p:cNvSpPr/>
          <p:nvPr/>
        </p:nvSpPr>
        <p:spPr bwMode="auto">
          <a:xfrm>
            <a:off x="5443976" y="5058290"/>
            <a:ext cx="2931710" cy="91440"/>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77C5C341-2DDF-F80C-6C83-33DD759E9B73}"/>
              </a:ext>
            </a:extLst>
          </p:cNvPr>
          <p:cNvSpPr/>
          <p:nvPr/>
        </p:nvSpPr>
        <p:spPr bwMode="auto">
          <a:xfrm>
            <a:off x="5455951" y="5709054"/>
            <a:ext cx="582693" cy="91440"/>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8" name="Group 77">
            <a:extLst>
              <a:ext uri="{FF2B5EF4-FFF2-40B4-BE49-F238E27FC236}">
                <a16:creationId xmlns:a16="http://schemas.microsoft.com/office/drawing/2014/main" id="{43344087-180D-1BE4-3469-3439C94F598F}"/>
              </a:ext>
            </a:extLst>
          </p:cNvPr>
          <p:cNvGrpSpPr/>
          <p:nvPr/>
        </p:nvGrpSpPr>
        <p:grpSpPr>
          <a:xfrm>
            <a:off x="5448736" y="2640092"/>
            <a:ext cx="5892128" cy="176539"/>
            <a:chOff x="5448736" y="2640092"/>
            <a:chExt cx="5892128" cy="176539"/>
          </a:xfrm>
        </p:grpSpPr>
        <p:sp>
          <p:nvSpPr>
            <p:cNvPr id="58" name="Rectangle 57">
              <a:extLst>
                <a:ext uri="{FF2B5EF4-FFF2-40B4-BE49-F238E27FC236}">
                  <a16:creationId xmlns:a16="http://schemas.microsoft.com/office/drawing/2014/main" id="{A1602CC3-76F6-884B-51DE-18F33212886C}"/>
                </a:ext>
              </a:extLst>
            </p:cNvPr>
            <p:cNvSpPr/>
            <p:nvPr/>
          </p:nvSpPr>
          <p:spPr bwMode="auto">
            <a:xfrm>
              <a:off x="5448736" y="2682641"/>
              <a:ext cx="5739939" cy="91440"/>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Triangle 68">
              <a:extLst>
                <a:ext uri="{FF2B5EF4-FFF2-40B4-BE49-F238E27FC236}">
                  <a16:creationId xmlns:a16="http://schemas.microsoft.com/office/drawing/2014/main" id="{96019637-95CE-FAFE-75DE-2875D6D049B2}"/>
                </a:ext>
              </a:extLst>
            </p:cNvPr>
            <p:cNvSpPr/>
            <p:nvPr/>
          </p:nvSpPr>
          <p:spPr bwMode="auto">
            <a:xfrm rot="5400000">
              <a:off x="11176500" y="2652267"/>
              <a:ext cx="176539" cy="152189"/>
            </a:xfrm>
            <a:prstGeom prst="triangl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7" name="Group 76">
            <a:extLst>
              <a:ext uri="{FF2B5EF4-FFF2-40B4-BE49-F238E27FC236}">
                <a16:creationId xmlns:a16="http://schemas.microsoft.com/office/drawing/2014/main" id="{8C599EB1-4E66-ABAD-2B49-ED45116980D4}"/>
              </a:ext>
            </a:extLst>
          </p:cNvPr>
          <p:cNvGrpSpPr/>
          <p:nvPr/>
        </p:nvGrpSpPr>
        <p:grpSpPr>
          <a:xfrm>
            <a:off x="5466772" y="3294994"/>
            <a:ext cx="4460240" cy="176539"/>
            <a:chOff x="5466772" y="3294994"/>
            <a:chExt cx="4460240" cy="176539"/>
          </a:xfrm>
        </p:grpSpPr>
        <p:sp>
          <p:nvSpPr>
            <p:cNvPr id="63" name="Rectangle 62">
              <a:extLst>
                <a:ext uri="{FF2B5EF4-FFF2-40B4-BE49-F238E27FC236}">
                  <a16:creationId xmlns:a16="http://schemas.microsoft.com/office/drawing/2014/main" id="{DFE10717-BB06-E21B-6C94-F2028474E27E}"/>
                </a:ext>
              </a:extLst>
            </p:cNvPr>
            <p:cNvSpPr/>
            <p:nvPr/>
          </p:nvSpPr>
          <p:spPr bwMode="auto">
            <a:xfrm>
              <a:off x="5466772" y="3340018"/>
              <a:ext cx="4324145" cy="86491"/>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Triangle 69">
              <a:extLst>
                <a:ext uri="{FF2B5EF4-FFF2-40B4-BE49-F238E27FC236}">
                  <a16:creationId xmlns:a16="http://schemas.microsoft.com/office/drawing/2014/main" id="{0AE8553E-39AD-4ED6-07C2-ABB595F637B7}"/>
                </a:ext>
              </a:extLst>
            </p:cNvPr>
            <p:cNvSpPr/>
            <p:nvPr/>
          </p:nvSpPr>
          <p:spPr bwMode="auto">
            <a:xfrm rot="5400000">
              <a:off x="9762648" y="3307169"/>
              <a:ext cx="176539" cy="152189"/>
            </a:xfrm>
            <a:prstGeom prst="triangle">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5" name="Group 74">
            <a:extLst>
              <a:ext uri="{FF2B5EF4-FFF2-40B4-BE49-F238E27FC236}">
                <a16:creationId xmlns:a16="http://schemas.microsoft.com/office/drawing/2014/main" id="{9759C04A-4349-D99F-323E-7E045C5E4264}"/>
              </a:ext>
            </a:extLst>
          </p:cNvPr>
          <p:cNvGrpSpPr/>
          <p:nvPr/>
        </p:nvGrpSpPr>
        <p:grpSpPr>
          <a:xfrm>
            <a:off x="5443979" y="4367740"/>
            <a:ext cx="3909975" cy="176539"/>
            <a:chOff x="5443979" y="4367740"/>
            <a:chExt cx="3909975" cy="176539"/>
          </a:xfrm>
        </p:grpSpPr>
        <p:sp>
          <p:nvSpPr>
            <p:cNvPr id="65" name="Rectangle 64">
              <a:extLst>
                <a:ext uri="{FF2B5EF4-FFF2-40B4-BE49-F238E27FC236}">
                  <a16:creationId xmlns:a16="http://schemas.microsoft.com/office/drawing/2014/main" id="{AA80985C-E1BE-19B5-8B80-6D15939EF58C}"/>
                </a:ext>
              </a:extLst>
            </p:cNvPr>
            <p:cNvSpPr/>
            <p:nvPr/>
          </p:nvSpPr>
          <p:spPr bwMode="auto">
            <a:xfrm>
              <a:off x="5443979" y="4410289"/>
              <a:ext cx="3802447" cy="91440"/>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Triangle 70">
              <a:extLst>
                <a:ext uri="{FF2B5EF4-FFF2-40B4-BE49-F238E27FC236}">
                  <a16:creationId xmlns:a16="http://schemas.microsoft.com/office/drawing/2014/main" id="{9AAD37D6-D263-B586-7CD4-AEA4EAE4F8F6}"/>
                </a:ext>
              </a:extLst>
            </p:cNvPr>
            <p:cNvSpPr/>
            <p:nvPr/>
          </p:nvSpPr>
          <p:spPr bwMode="auto">
            <a:xfrm rot="5400000">
              <a:off x="9189590" y="4379915"/>
              <a:ext cx="176539" cy="152189"/>
            </a:xfrm>
            <a:prstGeom prst="triangle">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4" name="Group 73">
            <a:extLst>
              <a:ext uri="{FF2B5EF4-FFF2-40B4-BE49-F238E27FC236}">
                <a16:creationId xmlns:a16="http://schemas.microsoft.com/office/drawing/2014/main" id="{3E6795A2-EC85-721A-2E0C-E38300F9B335}"/>
              </a:ext>
            </a:extLst>
          </p:cNvPr>
          <p:cNvGrpSpPr/>
          <p:nvPr/>
        </p:nvGrpSpPr>
        <p:grpSpPr>
          <a:xfrm>
            <a:off x="5450540" y="5223505"/>
            <a:ext cx="1969198" cy="176539"/>
            <a:chOff x="5450540" y="5223505"/>
            <a:chExt cx="1969198" cy="176539"/>
          </a:xfrm>
        </p:grpSpPr>
        <p:sp>
          <p:nvSpPr>
            <p:cNvPr id="67" name="Rectangle 66">
              <a:extLst>
                <a:ext uri="{FF2B5EF4-FFF2-40B4-BE49-F238E27FC236}">
                  <a16:creationId xmlns:a16="http://schemas.microsoft.com/office/drawing/2014/main" id="{9429BF97-1133-EDA4-B0CC-57E7F65164DD}"/>
                </a:ext>
              </a:extLst>
            </p:cNvPr>
            <p:cNvSpPr/>
            <p:nvPr/>
          </p:nvSpPr>
          <p:spPr bwMode="auto">
            <a:xfrm>
              <a:off x="5450540" y="5266054"/>
              <a:ext cx="1837602" cy="91440"/>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Triangle 71">
              <a:extLst>
                <a:ext uri="{FF2B5EF4-FFF2-40B4-BE49-F238E27FC236}">
                  <a16:creationId xmlns:a16="http://schemas.microsoft.com/office/drawing/2014/main" id="{012E3FE6-FA6B-C52B-42A6-B55D1134B7BE}"/>
                </a:ext>
              </a:extLst>
            </p:cNvPr>
            <p:cNvSpPr/>
            <p:nvPr/>
          </p:nvSpPr>
          <p:spPr bwMode="auto">
            <a:xfrm rot="5400000">
              <a:off x="7255374" y="5235680"/>
              <a:ext cx="176539" cy="152189"/>
            </a:xfrm>
            <a:prstGeom prst="triangle">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6" name="Group 75">
            <a:extLst>
              <a:ext uri="{FF2B5EF4-FFF2-40B4-BE49-F238E27FC236}">
                <a16:creationId xmlns:a16="http://schemas.microsoft.com/office/drawing/2014/main" id="{4F3D7844-A266-455F-AFB0-AE9E80542656}"/>
              </a:ext>
            </a:extLst>
          </p:cNvPr>
          <p:cNvGrpSpPr/>
          <p:nvPr/>
        </p:nvGrpSpPr>
        <p:grpSpPr>
          <a:xfrm>
            <a:off x="5450540" y="4586220"/>
            <a:ext cx="3321384" cy="176539"/>
            <a:chOff x="5450540" y="4586220"/>
            <a:chExt cx="3321384" cy="176539"/>
          </a:xfrm>
        </p:grpSpPr>
        <p:sp>
          <p:nvSpPr>
            <p:cNvPr id="54" name="Rectangle 53">
              <a:extLst>
                <a:ext uri="{FF2B5EF4-FFF2-40B4-BE49-F238E27FC236}">
                  <a16:creationId xmlns:a16="http://schemas.microsoft.com/office/drawing/2014/main" id="{603E929F-F1F9-B2AA-5CE1-D586943C0C27}"/>
                </a:ext>
              </a:extLst>
            </p:cNvPr>
            <p:cNvSpPr/>
            <p:nvPr/>
          </p:nvSpPr>
          <p:spPr bwMode="auto">
            <a:xfrm>
              <a:off x="5450540" y="4628769"/>
              <a:ext cx="3206497" cy="9144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Triangle 72">
              <a:extLst>
                <a:ext uri="{FF2B5EF4-FFF2-40B4-BE49-F238E27FC236}">
                  <a16:creationId xmlns:a16="http://schemas.microsoft.com/office/drawing/2014/main" id="{EEC6F5B4-77F0-F719-07D2-96B99167C6AE}"/>
                </a:ext>
              </a:extLst>
            </p:cNvPr>
            <p:cNvSpPr/>
            <p:nvPr/>
          </p:nvSpPr>
          <p:spPr bwMode="auto">
            <a:xfrm rot="5400000">
              <a:off x="8607560" y="4598395"/>
              <a:ext cx="176539" cy="152189"/>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Phase I HPN328: Characteristics and Time on Treatment</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30681" y="6383751"/>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Johnson. ASCO 2022. Abstr 8566.</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900F3C6A-58CC-5AB3-B22A-E72A88DB4611}"/>
              </a:ext>
            </a:extLst>
          </p:cNvPr>
          <p:cNvSpPr txBox="1"/>
          <p:nvPr/>
        </p:nvSpPr>
        <p:spPr bwMode="auto">
          <a:xfrm>
            <a:off x="5450541" y="1376555"/>
            <a:ext cx="62191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Treatment Duration</a:t>
            </a:r>
          </a:p>
        </p:txBody>
      </p:sp>
      <p:graphicFrame>
        <p:nvGraphicFramePr>
          <p:cNvPr id="8" name="Group 3">
            <a:extLst>
              <a:ext uri="{FF2B5EF4-FFF2-40B4-BE49-F238E27FC236}">
                <a16:creationId xmlns:a16="http://schemas.microsoft.com/office/drawing/2014/main" id="{FB872911-2B5B-F23A-9791-1360F46D227D}"/>
              </a:ext>
            </a:extLst>
          </p:cNvPr>
          <p:cNvGraphicFramePr>
            <a:graphicFrameLocks/>
          </p:cNvGraphicFramePr>
          <p:nvPr/>
        </p:nvGraphicFramePr>
        <p:xfrm>
          <a:off x="522287" y="1610437"/>
          <a:ext cx="3870419" cy="4358720"/>
        </p:xfrm>
        <a:graphic>
          <a:graphicData uri="http://schemas.openxmlformats.org/drawingml/2006/table">
            <a:tbl>
              <a:tblPr/>
              <a:tblGrid>
                <a:gridCol w="2032696">
                  <a:extLst>
                    <a:ext uri="{9D8B030D-6E8A-4147-A177-3AD203B41FA5}">
                      <a16:colId xmlns:a16="http://schemas.microsoft.com/office/drawing/2014/main" val="20000"/>
                    </a:ext>
                  </a:extLst>
                </a:gridCol>
                <a:gridCol w="1837723">
                  <a:extLst>
                    <a:ext uri="{9D8B030D-6E8A-4147-A177-3AD203B41FA5}">
                      <a16:colId xmlns:a16="http://schemas.microsoft.com/office/drawing/2014/main" val="20001"/>
                    </a:ext>
                  </a:extLst>
                </a:gridCol>
              </a:tblGrid>
              <a:tr h="3264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0386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Diagnosis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SCLC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NEPC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 NEN*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01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Metastases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Liver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5134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therapies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63829">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immune checkpoint inhibitor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[SCLC: 11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18120199"/>
                  </a:ext>
                </a:extLst>
              </a:tr>
            </a:tbl>
          </a:graphicData>
        </a:graphic>
      </p:graphicFrame>
      <p:sp>
        <p:nvSpPr>
          <p:cNvPr id="9" name="TextBox 8">
            <a:extLst>
              <a:ext uri="{FF2B5EF4-FFF2-40B4-BE49-F238E27FC236}">
                <a16:creationId xmlns:a16="http://schemas.microsoft.com/office/drawing/2014/main" id="{42015894-495B-63C8-7FA2-8DD332605E74}"/>
              </a:ext>
            </a:extLst>
          </p:cNvPr>
          <p:cNvSpPr txBox="1"/>
          <p:nvPr/>
        </p:nvSpPr>
        <p:spPr bwMode="auto">
          <a:xfrm>
            <a:off x="522288" y="5966618"/>
            <a:ext cx="38614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spcBef>
                <a:spcPts val="500"/>
              </a:spcBef>
              <a:spcAft>
                <a:spcPct val="0"/>
              </a:spcAft>
              <a:buClrTx/>
              <a:defRPr/>
            </a:pPr>
            <a:r>
              <a:rPr lang="en-US" sz="1200" b="0" kern="0" dirty="0">
                <a:solidFill>
                  <a:schemeClr val="bg1"/>
                </a:solidFill>
                <a:latin typeface="+mn-lt"/>
              </a:rPr>
              <a:t>*Retroperitoneal (unknown primary), colon, pancreas, thymic, bladder.</a:t>
            </a:r>
            <a:endParaRPr lang="en-US" sz="1200" b="0" i="1" kern="0" dirty="0">
              <a:solidFill>
                <a:schemeClr val="bg1"/>
              </a:solidFill>
              <a:latin typeface="+mn-lt"/>
            </a:endParaRPr>
          </a:p>
        </p:txBody>
      </p:sp>
      <p:cxnSp>
        <p:nvCxnSpPr>
          <p:cNvPr id="5" name="Straight Connector 4">
            <a:extLst>
              <a:ext uri="{FF2B5EF4-FFF2-40B4-BE49-F238E27FC236}">
                <a16:creationId xmlns:a16="http://schemas.microsoft.com/office/drawing/2014/main" id="{A1344A2B-CA24-9986-FBD4-D2CCA5656A05}"/>
              </a:ext>
            </a:extLst>
          </p:cNvPr>
          <p:cNvCxnSpPr>
            <a:cxnSpLocks/>
          </p:cNvCxnSpPr>
          <p:nvPr/>
        </p:nvCxnSpPr>
        <p:spPr bwMode="auto">
          <a:xfrm>
            <a:off x="5450541" y="5853815"/>
            <a:ext cx="6212543"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9F2CDD2E-D070-5EA9-688D-91A19819F330}"/>
              </a:ext>
            </a:extLst>
          </p:cNvPr>
          <p:cNvCxnSpPr/>
          <p:nvPr/>
        </p:nvCxnSpPr>
        <p:spPr bwMode="auto">
          <a:xfrm flipV="1">
            <a:off x="5450541" y="1981200"/>
            <a:ext cx="0" cy="3881718"/>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4EB3AD9A-2FC3-37F6-E28E-5E0251FA86EF}"/>
              </a:ext>
            </a:extLst>
          </p:cNvPr>
          <p:cNvCxnSpPr>
            <a:cxnSpLocks/>
          </p:cNvCxnSpPr>
          <p:nvPr/>
        </p:nvCxnSpPr>
        <p:spPr bwMode="auto">
          <a:xfrm>
            <a:off x="5450541" y="585381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D9639BC-19FF-3EA8-CE1A-E56077AF49CA}"/>
              </a:ext>
            </a:extLst>
          </p:cNvPr>
          <p:cNvCxnSpPr>
            <a:cxnSpLocks/>
          </p:cNvCxnSpPr>
          <p:nvPr/>
        </p:nvCxnSpPr>
        <p:spPr bwMode="auto">
          <a:xfrm>
            <a:off x="6693050" y="585381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0173C1E-E8BA-BB62-1A95-6CC4A86A66C4}"/>
              </a:ext>
            </a:extLst>
          </p:cNvPr>
          <p:cNvCxnSpPr>
            <a:cxnSpLocks/>
          </p:cNvCxnSpPr>
          <p:nvPr/>
        </p:nvCxnSpPr>
        <p:spPr bwMode="auto">
          <a:xfrm>
            <a:off x="7935559" y="585381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1C0AC75-8853-ED5C-ECEE-4FC47D6A0D58}"/>
              </a:ext>
            </a:extLst>
          </p:cNvPr>
          <p:cNvCxnSpPr>
            <a:cxnSpLocks/>
          </p:cNvCxnSpPr>
          <p:nvPr/>
        </p:nvCxnSpPr>
        <p:spPr bwMode="auto">
          <a:xfrm>
            <a:off x="9178068" y="585381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0DF2E00-E8A1-BB1F-0283-8F85A668094A}"/>
              </a:ext>
            </a:extLst>
          </p:cNvPr>
          <p:cNvCxnSpPr>
            <a:cxnSpLocks/>
          </p:cNvCxnSpPr>
          <p:nvPr/>
        </p:nvCxnSpPr>
        <p:spPr bwMode="auto">
          <a:xfrm>
            <a:off x="10420577" y="585381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35CFB37-D694-32A0-2D63-8F2B969CEF21}"/>
              </a:ext>
            </a:extLst>
          </p:cNvPr>
          <p:cNvCxnSpPr>
            <a:cxnSpLocks/>
          </p:cNvCxnSpPr>
          <p:nvPr/>
        </p:nvCxnSpPr>
        <p:spPr bwMode="auto">
          <a:xfrm>
            <a:off x="11663084" y="5853815"/>
            <a:ext cx="0" cy="64008"/>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23A6D0B6-966A-00CB-D65A-4A61388BFA2D}"/>
              </a:ext>
            </a:extLst>
          </p:cNvPr>
          <p:cNvSpPr txBox="1"/>
          <p:nvPr/>
        </p:nvSpPr>
        <p:spPr bwMode="auto">
          <a:xfrm>
            <a:off x="5450541" y="6069105"/>
            <a:ext cx="6212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Time on Treatment (Wk)</a:t>
            </a:r>
          </a:p>
        </p:txBody>
      </p:sp>
      <p:sp>
        <p:nvSpPr>
          <p:cNvPr id="24" name="TextBox 23">
            <a:extLst>
              <a:ext uri="{FF2B5EF4-FFF2-40B4-BE49-F238E27FC236}">
                <a16:creationId xmlns:a16="http://schemas.microsoft.com/office/drawing/2014/main" id="{527F8A77-78C0-503F-7C77-58CB6F418B25}"/>
              </a:ext>
            </a:extLst>
          </p:cNvPr>
          <p:cNvSpPr txBox="1"/>
          <p:nvPr/>
        </p:nvSpPr>
        <p:spPr bwMode="auto">
          <a:xfrm>
            <a:off x="11419730" y="5862615"/>
            <a:ext cx="4616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25" name="TextBox 24">
            <a:extLst>
              <a:ext uri="{FF2B5EF4-FFF2-40B4-BE49-F238E27FC236}">
                <a16:creationId xmlns:a16="http://schemas.microsoft.com/office/drawing/2014/main" id="{9EB7063A-2DFF-30D0-C8A3-B87D02CAC46E}"/>
              </a:ext>
            </a:extLst>
          </p:cNvPr>
          <p:cNvSpPr txBox="1"/>
          <p:nvPr/>
        </p:nvSpPr>
        <p:spPr bwMode="auto">
          <a:xfrm>
            <a:off x="5217461" y="5862615"/>
            <a:ext cx="4616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9053F406-C540-FA10-2620-CCD661DC735C}"/>
              </a:ext>
            </a:extLst>
          </p:cNvPr>
          <p:cNvSpPr txBox="1"/>
          <p:nvPr/>
        </p:nvSpPr>
        <p:spPr bwMode="auto">
          <a:xfrm>
            <a:off x="6457915" y="5862615"/>
            <a:ext cx="4616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27" name="TextBox 26">
            <a:extLst>
              <a:ext uri="{FF2B5EF4-FFF2-40B4-BE49-F238E27FC236}">
                <a16:creationId xmlns:a16="http://schemas.microsoft.com/office/drawing/2014/main" id="{174A802D-64DF-4077-452F-EF847C84DCCC}"/>
              </a:ext>
            </a:extLst>
          </p:cNvPr>
          <p:cNvSpPr txBox="1"/>
          <p:nvPr/>
        </p:nvSpPr>
        <p:spPr bwMode="auto">
          <a:xfrm>
            <a:off x="7698369" y="5862615"/>
            <a:ext cx="4616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8" name="TextBox 27">
            <a:extLst>
              <a:ext uri="{FF2B5EF4-FFF2-40B4-BE49-F238E27FC236}">
                <a16:creationId xmlns:a16="http://schemas.microsoft.com/office/drawing/2014/main" id="{0FFF1114-0F6D-E3DC-7316-949F90B6A9EC}"/>
              </a:ext>
            </a:extLst>
          </p:cNvPr>
          <p:cNvSpPr txBox="1"/>
          <p:nvPr/>
        </p:nvSpPr>
        <p:spPr bwMode="auto">
          <a:xfrm>
            <a:off x="8938823" y="5862615"/>
            <a:ext cx="4616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29" name="TextBox 28">
            <a:extLst>
              <a:ext uri="{FF2B5EF4-FFF2-40B4-BE49-F238E27FC236}">
                <a16:creationId xmlns:a16="http://schemas.microsoft.com/office/drawing/2014/main" id="{E444AC85-CE90-95E6-55D8-6B8AFB888AA6}"/>
              </a:ext>
            </a:extLst>
          </p:cNvPr>
          <p:cNvSpPr txBox="1"/>
          <p:nvPr/>
        </p:nvSpPr>
        <p:spPr bwMode="auto">
          <a:xfrm>
            <a:off x="10179277" y="5862615"/>
            <a:ext cx="4616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30" name="TextBox 29">
            <a:extLst>
              <a:ext uri="{FF2B5EF4-FFF2-40B4-BE49-F238E27FC236}">
                <a16:creationId xmlns:a16="http://schemas.microsoft.com/office/drawing/2014/main" id="{77864F44-1082-8C14-8426-95D6F2C8B121}"/>
              </a:ext>
            </a:extLst>
          </p:cNvPr>
          <p:cNvSpPr txBox="1"/>
          <p:nvPr/>
        </p:nvSpPr>
        <p:spPr bwMode="auto">
          <a:xfrm>
            <a:off x="4547811" y="1508400"/>
            <a:ext cx="19101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Dose (mg)/ # Prior lines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(*Checkpoint inhibitor)</a:t>
            </a:r>
          </a:p>
        </p:txBody>
      </p:sp>
      <p:sp>
        <p:nvSpPr>
          <p:cNvPr id="31" name="TextBox 30">
            <a:extLst>
              <a:ext uri="{FF2B5EF4-FFF2-40B4-BE49-F238E27FC236}">
                <a16:creationId xmlns:a16="http://schemas.microsoft.com/office/drawing/2014/main" id="{079C3FD2-9A6B-18B7-582C-EB5CE1DB72EB}"/>
              </a:ext>
            </a:extLst>
          </p:cNvPr>
          <p:cNvSpPr txBox="1"/>
          <p:nvPr/>
        </p:nvSpPr>
        <p:spPr bwMode="auto">
          <a:xfrm>
            <a:off x="7794411" y="2154162"/>
            <a:ext cx="8101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-38%</a:t>
            </a:r>
          </a:p>
        </p:txBody>
      </p:sp>
      <p:sp>
        <p:nvSpPr>
          <p:cNvPr id="32" name="TextBox 31">
            <a:extLst>
              <a:ext uri="{FF2B5EF4-FFF2-40B4-BE49-F238E27FC236}">
                <a16:creationId xmlns:a16="http://schemas.microsoft.com/office/drawing/2014/main" id="{390F9D4F-226B-045E-B71B-407F7A9D41BC}"/>
              </a:ext>
            </a:extLst>
          </p:cNvPr>
          <p:cNvSpPr txBox="1"/>
          <p:nvPr/>
        </p:nvSpPr>
        <p:spPr bwMode="auto">
          <a:xfrm>
            <a:off x="9880786" y="3238892"/>
            <a:ext cx="8101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-53%</a:t>
            </a:r>
          </a:p>
        </p:txBody>
      </p:sp>
      <p:sp>
        <p:nvSpPr>
          <p:cNvPr id="33" name="TextBox 32">
            <a:extLst>
              <a:ext uri="{FF2B5EF4-FFF2-40B4-BE49-F238E27FC236}">
                <a16:creationId xmlns:a16="http://schemas.microsoft.com/office/drawing/2014/main" id="{F9125994-A8E4-16E7-F7A8-4FD7A7B91394}"/>
              </a:ext>
            </a:extLst>
          </p:cNvPr>
          <p:cNvSpPr txBox="1"/>
          <p:nvPr/>
        </p:nvSpPr>
        <p:spPr bwMode="auto">
          <a:xfrm>
            <a:off x="9294860" y="4309912"/>
            <a:ext cx="8101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-65%</a:t>
            </a:r>
          </a:p>
        </p:txBody>
      </p:sp>
      <p:sp>
        <p:nvSpPr>
          <p:cNvPr id="34" name="TextBox 33">
            <a:extLst>
              <a:ext uri="{FF2B5EF4-FFF2-40B4-BE49-F238E27FC236}">
                <a16:creationId xmlns:a16="http://schemas.microsoft.com/office/drawing/2014/main" id="{2DACE8A5-7D09-91A1-EA5B-FC5BAD1FAD51}"/>
              </a:ext>
            </a:extLst>
          </p:cNvPr>
          <p:cNvSpPr txBox="1"/>
          <p:nvPr/>
        </p:nvSpPr>
        <p:spPr bwMode="auto">
          <a:xfrm>
            <a:off x="8710483" y="4525201"/>
            <a:ext cx="8101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-5%</a:t>
            </a:r>
          </a:p>
        </p:txBody>
      </p:sp>
      <p:sp>
        <p:nvSpPr>
          <p:cNvPr id="35" name="TextBox 34">
            <a:extLst>
              <a:ext uri="{FF2B5EF4-FFF2-40B4-BE49-F238E27FC236}">
                <a16:creationId xmlns:a16="http://schemas.microsoft.com/office/drawing/2014/main" id="{71168862-78D4-1BD7-A87B-838591B141D0}"/>
              </a:ext>
            </a:extLst>
          </p:cNvPr>
          <p:cNvSpPr txBox="1"/>
          <p:nvPr/>
        </p:nvSpPr>
        <p:spPr bwMode="auto">
          <a:xfrm>
            <a:off x="8568594" y="4750982"/>
            <a:ext cx="8101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-7%</a:t>
            </a:r>
          </a:p>
        </p:txBody>
      </p:sp>
      <p:sp>
        <p:nvSpPr>
          <p:cNvPr id="36" name="TextBox 35">
            <a:extLst>
              <a:ext uri="{FF2B5EF4-FFF2-40B4-BE49-F238E27FC236}">
                <a16:creationId xmlns:a16="http://schemas.microsoft.com/office/drawing/2014/main" id="{BBEB8334-972E-2DA2-223F-0EA62021624E}"/>
              </a:ext>
            </a:extLst>
          </p:cNvPr>
          <p:cNvSpPr txBox="1"/>
          <p:nvPr/>
        </p:nvSpPr>
        <p:spPr bwMode="auto">
          <a:xfrm>
            <a:off x="8305400" y="4957169"/>
            <a:ext cx="8101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-21%</a:t>
            </a:r>
          </a:p>
        </p:txBody>
      </p:sp>
      <p:sp>
        <p:nvSpPr>
          <p:cNvPr id="37" name="TextBox 36">
            <a:extLst>
              <a:ext uri="{FF2B5EF4-FFF2-40B4-BE49-F238E27FC236}">
                <a16:creationId xmlns:a16="http://schemas.microsoft.com/office/drawing/2014/main" id="{3C6B4D2F-B923-8D65-191A-A901E72EDBD8}"/>
              </a:ext>
            </a:extLst>
          </p:cNvPr>
          <p:cNvSpPr txBox="1"/>
          <p:nvPr/>
        </p:nvSpPr>
        <p:spPr bwMode="auto">
          <a:xfrm>
            <a:off x="7336574" y="5174988"/>
            <a:ext cx="8101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-11%</a:t>
            </a:r>
          </a:p>
        </p:txBody>
      </p:sp>
      <p:grpSp>
        <p:nvGrpSpPr>
          <p:cNvPr id="50" name="Group 49">
            <a:extLst>
              <a:ext uri="{FF2B5EF4-FFF2-40B4-BE49-F238E27FC236}">
                <a16:creationId xmlns:a16="http://schemas.microsoft.com/office/drawing/2014/main" id="{8593223B-6788-C64C-8021-B3381D3826D6}"/>
              </a:ext>
            </a:extLst>
          </p:cNvPr>
          <p:cNvGrpSpPr/>
          <p:nvPr/>
        </p:nvGrpSpPr>
        <p:grpSpPr>
          <a:xfrm>
            <a:off x="9662538" y="3663023"/>
            <a:ext cx="2445696" cy="2123658"/>
            <a:chOff x="6150719" y="6630636"/>
            <a:chExt cx="2445696" cy="2123658"/>
          </a:xfrm>
        </p:grpSpPr>
        <p:grpSp>
          <p:nvGrpSpPr>
            <p:cNvPr id="38" name="Group 37">
              <a:extLst>
                <a:ext uri="{FF2B5EF4-FFF2-40B4-BE49-F238E27FC236}">
                  <a16:creationId xmlns:a16="http://schemas.microsoft.com/office/drawing/2014/main" id="{0CCD8A04-99ED-E5E2-161B-F9C449750704}"/>
                </a:ext>
              </a:extLst>
            </p:cNvPr>
            <p:cNvGrpSpPr/>
            <p:nvPr/>
          </p:nvGrpSpPr>
          <p:grpSpPr>
            <a:xfrm>
              <a:off x="6150719" y="6630636"/>
              <a:ext cx="2445696" cy="2123658"/>
              <a:chOff x="6584999" y="3931669"/>
              <a:chExt cx="2445696" cy="2123658"/>
            </a:xfrm>
          </p:grpSpPr>
          <p:sp>
            <p:nvSpPr>
              <p:cNvPr id="39" name="TextBox 38">
                <a:extLst>
                  <a:ext uri="{FF2B5EF4-FFF2-40B4-BE49-F238E27FC236}">
                    <a16:creationId xmlns:a16="http://schemas.microsoft.com/office/drawing/2014/main" id="{7FEF94F2-66B8-E63B-2652-060E779308E8}"/>
                  </a:ext>
                </a:extLst>
              </p:cNvPr>
              <p:cNvSpPr txBox="1"/>
              <p:nvPr/>
            </p:nvSpPr>
            <p:spPr bwMode="auto">
              <a:xfrm>
                <a:off x="6947316" y="3931669"/>
                <a:ext cx="2083379"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Ongoing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Dose increase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SCLC; &lt;1.215 mg/wk</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SCLC; ≥1.215 mg/wk</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NEPC</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NEN other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Prior checkpoint inhibitor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Confirmed partial response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Maximum % decrease from baseline sum of target lesion diameters</a:t>
                </a:r>
              </a:p>
            </p:txBody>
          </p:sp>
          <p:sp>
            <p:nvSpPr>
              <p:cNvPr id="40" name="Rectangle 39">
                <a:extLst>
                  <a:ext uri="{FF2B5EF4-FFF2-40B4-BE49-F238E27FC236}">
                    <a16:creationId xmlns:a16="http://schemas.microsoft.com/office/drawing/2014/main" id="{C5AF07FA-4B63-F377-C268-674B5AFD20CB}"/>
                  </a:ext>
                </a:extLst>
              </p:cNvPr>
              <p:cNvSpPr/>
              <p:nvPr/>
            </p:nvSpPr>
            <p:spPr bwMode="auto">
              <a:xfrm>
                <a:off x="6832429" y="4381928"/>
                <a:ext cx="100006" cy="100006"/>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91DD28E9-6758-E5D0-22B9-AC9DC36893AB}"/>
                  </a:ext>
                </a:extLst>
              </p:cNvPr>
              <p:cNvSpPr/>
              <p:nvPr/>
            </p:nvSpPr>
            <p:spPr bwMode="auto">
              <a:xfrm>
                <a:off x="6832429" y="4566869"/>
                <a:ext cx="100006" cy="100006"/>
              </a:xfrm>
              <a:prstGeom prst="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C3682B9C-AB66-B0E2-FB64-07BCA53AC7E7}"/>
                  </a:ext>
                </a:extLst>
              </p:cNvPr>
              <p:cNvSpPr/>
              <p:nvPr/>
            </p:nvSpPr>
            <p:spPr bwMode="auto">
              <a:xfrm>
                <a:off x="6832429" y="4751810"/>
                <a:ext cx="100006" cy="10000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8E4F9B12-C89E-D435-1249-3830B20854A2}"/>
                  </a:ext>
                </a:extLst>
              </p:cNvPr>
              <p:cNvSpPr/>
              <p:nvPr/>
            </p:nvSpPr>
            <p:spPr bwMode="auto">
              <a:xfrm>
                <a:off x="6832429" y="4936751"/>
                <a:ext cx="100006" cy="1000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TextBox 43">
                <a:extLst>
                  <a:ext uri="{FF2B5EF4-FFF2-40B4-BE49-F238E27FC236}">
                    <a16:creationId xmlns:a16="http://schemas.microsoft.com/office/drawing/2014/main" id="{5A82BD14-AAE7-9D5D-F5BF-A400AF74F9A0}"/>
                  </a:ext>
                </a:extLst>
              </p:cNvPr>
              <p:cNvSpPr txBox="1"/>
              <p:nvPr/>
            </p:nvSpPr>
            <p:spPr bwMode="auto">
              <a:xfrm>
                <a:off x="6713389" y="5045746"/>
                <a:ext cx="3380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45" name="Oval 44">
                <a:extLst>
                  <a:ext uri="{FF2B5EF4-FFF2-40B4-BE49-F238E27FC236}">
                    <a16:creationId xmlns:a16="http://schemas.microsoft.com/office/drawing/2014/main" id="{E2ADDFD1-9451-F1F5-4D9F-3F7240C71212}"/>
                  </a:ext>
                </a:extLst>
              </p:cNvPr>
              <p:cNvSpPr/>
              <p:nvPr/>
            </p:nvSpPr>
            <p:spPr bwMode="auto">
              <a:xfrm>
                <a:off x="6833266" y="5296353"/>
                <a:ext cx="98333" cy="98333"/>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TextBox 45">
                <a:extLst>
                  <a:ext uri="{FF2B5EF4-FFF2-40B4-BE49-F238E27FC236}">
                    <a16:creationId xmlns:a16="http://schemas.microsoft.com/office/drawing/2014/main" id="{38D92D58-6F98-9EDA-F522-881605B348A7}"/>
                  </a:ext>
                </a:extLst>
              </p:cNvPr>
              <p:cNvSpPr txBox="1"/>
              <p:nvPr/>
            </p:nvSpPr>
            <p:spPr bwMode="auto">
              <a:xfrm>
                <a:off x="6584999" y="5421066"/>
                <a:ext cx="59486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accent3"/>
                    </a:solidFill>
                    <a:latin typeface="Calibri" panose="020F0502020204030204" pitchFamily="34" charset="0"/>
                  </a:rPr>
                  <a:t>-X%</a:t>
                </a:r>
              </a:p>
            </p:txBody>
          </p:sp>
        </p:grpSp>
        <p:cxnSp>
          <p:nvCxnSpPr>
            <p:cNvPr id="48" name="Straight Arrow Connector 47">
              <a:extLst>
                <a:ext uri="{FF2B5EF4-FFF2-40B4-BE49-F238E27FC236}">
                  <a16:creationId xmlns:a16="http://schemas.microsoft.com/office/drawing/2014/main" id="{E58D2CBB-ABCB-0558-CC1D-0CB5B3D52083}"/>
                </a:ext>
              </a:extLst>
            </p:cNvPr>
            <p:cNvCxnSpPr/>
            <p:nvPr/>
          </p:nvCxnSpPr>
          <p:spPr bwMode="auto">
            <a:xfrm flipV="1">
              <a:off x="6448950" y="6875930"/>
              <a:ext cx="0" cy="131224"/>
            </a:xfrm>
            <a:prstGeom prst="straightConnector1">
              <a:avLst/>
            </a:prstGeom>
            <a:noFill/>
            <a:ln w="28575" cap="flat" cmpd="sng" algn="ctr">
              <a:solidFill>
                <a:schemeClr val="accent5"/>
              </a:solidFill>
              <a:prstDash val="solid"/>
              <a:round/>
              <a:headEnd type="none" w="med" len="med"/>
              <a:tailEnd type="triangle"/>
            </a:ln>
            <a:effectLst/>
          </p:spPr>
        </p:cxnSp>
      </p:grpSp>
      <p:cxnSp>
        <p:nvCxnSpPr>
          <p:cNvPr id="79" name="Straight Arrow Connector 78">
            <a:extLst>
              <a:ext uri="{FF2B5EF4-FFF2-40B4-BE49-F238E27FC236}">
                <a16:creationId xmlns:a16="http://schemas.microsoft.com/office/drawing/2014/main" id="{81A4DA02-0A64-0BF5-EFED-E592F7B8452D}"/>
              </a:ext>
            </a:extLst>
          </p:cNvPr>
          <p:cNvCxnSpPr>
            <a:cxnSpLocks/>
          </p:cNvCxnSpPr>
          <p:nvPr/>
        </p:nvCxnSpPr>
        <p:spPr bwMode="auto">
          <a:xfrm flipV="1">
            <a:off x="6839725" y="2620440"/>
            <a:ext cx="0" cy="196189"/>
          </a:xfrm>
          <a:prstGeom prst="straightConnector1">
            <a:avLst/>
          </a:prstGeom>
          <a:noFill/>
          <a:ln w="28575" cap="flat" cmpd="sng" algn="ctr">
            <a:solidFill>
              <a:schemeClr val="accent5"/>
            </a:solidFill>
            <a:prstDash val="solid"/>
            <a:round/>
            <a:headEnd type="none" w="med" len="med"/>
            <a:tailEnd type="triangle"/>
          </a:ln>
          <a:effectLst/>
        </p:spPr>
      </p:cxnSp>
      <p:cxnSp>
        <p:nvCxnSpPr>
          <p:cNvPr id="81" name="Straight Arrow Connector 80">
            <a:extLst>
              <a:ext uri="{FF2B5EF4-FFF2-40B4-BE49-F238E27FC236}">
                <a16:creationId xmlns:a16="http://schemas.microsoft.com/office/drawing/2014/main" id="{C227016B-CF99-7BAC-B835-E9E2C67772DE}"/>
              </a:ext>
            </a:extLst>
          </p:cNvPr>
          <p:cNvCxnSpPr>
            <a:cxnSpLocks/>
          </p:cNvCxnSpPr>
          <p:nvPr/>
        </p:nvCxnSpPr>
        <p:spPr bwMode="auto">
          <a:xfrm flipV="1">
            <a:off x="9321915" y="2620440"/>
            <a:ext cx="0" cy="196189"/>
          </a:xfrm>
          <a:prstGeom prst="straightConnector1">
            <a:avLst/>
          </a:prstGeom>
          <a:noFill/>
          <a:ln w="28575" cap="flat" cmpd="sng" algn="ctr">
            <a:solidFill>
              <a:schemeClr val="accent5"/>
            </a:solidFill>
            <a:prstDash val="solid"/>
            <a:round/>
            <a:headEnd type="none" w="med" len="med"/>
            <a:tailEnd type="triangle"/>
          </a:ln>
          <a:effectLst/>
        </p:spPr>
      </p:cxnSp>
      <p:cxnSp>
        <p:nvCxnSpPr>
          <p:cNvPr id="82" name="Straight Arrow Connector 81">
            <a:extLst>
              <a:ext uri="{FF2B5EF4-FFF2-40B4-BE49-F238E27FC236}">
                <a16:creationId xmlns:a16="http://schemas.microsoft.com/office/drawing/2014/main" id="{0799E663-A1E1-97D6-0F1C-B901E2091213}"/>
              </a:ext>
            </a:extLst>
          </p:cNvPr>
          <p:cNvCxnSpPr>
            <a:cxnSpLocks/>
          </p:cNvCxnSpPr>
          <p:nvPr/>
        </p:nvCxnSpPr>
        <p:spPr bwMode="auto">
          <a:xfrm flipV="1">
            <a:off x="11185730" y="2620440"/>
            <a:ext cx="0" cy="196189"/>
          </a:xfrm>
          <a:prstGeom prst="straightConnector1">
            <a:avLst/>
          </a:prstGeom>
          <a:noFill/>
          <a:ln w="28575" cap="flat" cmpd="sng" algn="ctr">
            <a:solidFill>
              <a:schemeClr val="accent5"/>
            </a:solidFill>
            <a:prstDash val="solid"/>
            <a:round/>
            <a:headEnd type="none" w="med" len="med"/>
            <a:tailEnd type="triangle"/>
          </a:ln>
          <a:effectLst/>
        </p:spPr>
      </p:cxnSp>
      <p:cxnSp>
        <p:nvCxnSpPr>
          <p:cNvPr id="83" name="Straight Arrow Connector 82">
            <a:extLst>
              <a:ext uri="{FF2B5EF4-FFF2-40B4-BE49-F238E27FC236}">
                <a16:creationId xmlns:a16="http://schemas.microsoft.com/office/drawing/2014/main" id="{1968BF28-D40B-F286-D49C-3F10EF24FAE8}"/>
              </a:ext>
            </a:extLst>
          </p:cNvPr>
          <p:cNvCxnSpPr>
            <a:cxnSpLocks/>
          </p:cNvCxnSpPr>
          <p:nvPr/>
        </p:nvCxnSpPr>
        <p:spPr bwMode="auto">
          <a:xfrm flipV="1">
            <a:off x="6564677" y="3247334"/>
            <a:ext cx="0" cy="196189"/>
          </a:xfrm>
          <a:prstGeom prst="straightConnector1">
            <a:avLst/>
          </a:prstGeom>
          <a:noFill/>
          <a:ln w="28575" cap="flat" cmpd="sng" algn="ctr">
            <a:solidFill>
              <a:schemeClr val="accent5"/>
            </a:solidFill>
            <a:prstDash val="solid"/>
            <a:round/>
            <a:headEnd type="none" w="med" len="med"/>
            <a:tailEnd type="triangle"/>
          </a:ln>
          <a:effectLst/>
        </p:spPr>
      </p:cxnSp>
      <p:cxnSp>
        <p:nvCxnSpPr>
          <p:cNvPr id="84" name="Straight Arrow Connector 83">
            <a:extLst>
              <a:ext uri="{FF2B5EF4-FFF2-40B4-BE49-F238E27FC236}">
                <a16:creationId xmlns:a16="http://schemas.microsoft.com/office/drawing/2014/main" id="{D372F65E-58EF-69F5-8186-59CC6BF5E763}"/>
              </a:ext>
            </a:extLst>
          </p:cNvPr>
          <p:cNvCxnSpPr>
            <a:cxnSpLocks/>
          </p:cNvCxnSpPr>
          <p:nvPr/>
        </p:nvCxnSpPr>
        <p:spPr bwMode="auto">
          <a:xfrm flipV="1">
            <a:off x="9321915" y="3255293"/>
            <a:ext cx="0" cy="196189"/>
          </a:xfrm>
          <a:prstGeom prst="straightConnector1">
            <a:avLst/>
          </a:prstGeom>
          <a:noFill/>
          <a:ln w="28575" cap="flat" cmpd="sng" algn="ctr">
            <a:solidFill>
              <a:schemeClr val="accent5"/>
            </a:solidFill>
            <a:prstDash val="solid"/>
            <a:round/>
            <a:headEnd type="none" w="med" len="med"/>
            <a:tailEnd type="triangle"/>
          </a:ln>
          <a:effectLst/>
        </p:spPr>
      </p:cxnSp>
      <p:cxnSp>
        <p:nvCxnSpPr>
          <p:cNvPr id="85" name="Straight Arrow Connector 84">
            <a:extLst>
              <a:ext uri="{FF2B5EF4-FFF2-40B4-BE49-F238E27FC236}">
                <a16:creationId xmlns:a16="http://schemas.microsoft.com/office/drawing/2014/main" id="{E1F37DC1-101E-FAA5-A5AF-C7D397495B52}"/>
              </a:ext>
            </a:extLst>
          </p:cNvPr>
          <p:cNvCxnSpPr>
            <a:cxnSpLocks/>
          </p:cNvCxnSpPr>
          <p:nvPr/>
        </p:nvCxnSpPr>
        <p:spPr bwMode="auto">
          <a:xfrm flipV="1">
            <a:off x="7115271" y="3471533"/>
            <a:ext cx="0" cy="196189"/>
          </a:xfrm>
          <a:prstGeom prst="straightConnector1">
            <a:avLst/>
          </a:prstGeom>
          <a:noFill/>
          <a:ln w="28575" cap="flat" cmpd="sng" algn="ctr">
            <a:solidFill>
              <a:schemeClr val="accent5"/>
            </a:solidFill>
            <a:prstDash val="solid"/>
            <a:round/>
            <a:headEnd type="none" w="med" len="med"/>
            <a:tailEnd type="triangle"/>
          </a:ln>
          <a:effectLst/>
        </p:spPr>
      </p:cxnSp>
      <p:sp>
        <p:nvSpPr>
          <p:cNvPr id="86" name="Oval 85">
            <a:extLst>
              <a:ext uri="{FF2B5EF4-FFF2-40B4-BE49-F238E27FC236}">
                <a16:creationId xmlns:a16="http://schemas.microsoft.com/office/drawing/2014/main" id="{0D908893-ACBF-C006-40CB-DB4FE1A9351A}"/>
              </a:ext>
            </a:extLst>
          </p:cNvPr>
          <p:cNvSpPr/>
          <p:nvPr/>
        </p:nvSpPr>
        <p:spPr bwMode="auto">
          <a:xfrm>
            <a:off x="6784801" y="3328654"/>
            <a:ext cx="98333" cy="98333"/>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Triangle 86">
            <a:extLst>
              <a:ext uri="{FF2B5EF4-FFF2-40B4-BE49-F238E27FC236}">
                <a16:creationId xmlns:a16="http://schemas.microsoft.com/office/drawing/2014/main" id="{E9D70C4A-EF58-BA7A-5A47-A08A3DCF27B1}"/>
              </a:ext>
            </a:extLst>
          </p:cNvPr>
          <p:cNvSpPr/>
          <p:nvPr/>
        </p:nvSpPr>
        <p:spPr bwMode="auto">
          <a:xfrm rot="5400000">
            <a:off x="9919605" y="3751739"/>
            <a:ext cx="120241" cy="103656"/>
          </a:xfrm>
          <a:prstGeom prst="triangl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8" name="Group 107">
            <a:extLst>
              <a:ext uri="{FF2B5EF4-FFF2-40B4-BE49-F238E27FC236}">
                <a16:creationId xmlns:a16="http://schemas.microsoft.com/office/drawing/2014/main" id="{AE11D40D-94A5-ED18-C8FC-2B7CD1009CEE}"/>
              </a:ext>
            </a:extLst>
          </p:cNvPr>
          <p:cNvGrpSpPr/>
          <p:nvPr/>
        </p:nvGrpSpPr>
        <p:grpSpPr>
          <a:xfrm>
            <a:off x="4619529" y="1981200"/>
            <a:ext cx="831011" cy="3872615"/>
            <a:chOff x="4858871" y="1981200"/>
            <a:chExt cx="591669" cy="3872615"/>
          </a:xfrm>
        </p:grpSpPr>
        <p:cxnSp>
          <p:nvCxnSpPr>
            <p:cNvPr id="89" name="Straight Connector 88">
              <a:extLst>
                <a:ext uri="{FF2B5EF4-FFF2-40B4-BE49-F238E27FC236}">
                  <a16:creationId xmlns:a16="http://schemas.microsoft.com/office/drawing/2014/main" id="{B2059A6F-9D90-4D7F-B016-6F262B7A7807}"/>
                </a:ext>
              </a:extLst>
            </p:cNvPr>
            <p:cNvCxnSpPr>
              <a:cxnSpLocks/>
            </p:cNvCxnSpPr>
            <p:nvPr/>
          </p:nvCxnSpPr>
          <p:spPr bwMode="auto">
            <a:xfrm flipH="1">
              <a:off x="4858871" y="1981200"/>
              <a:ext cx="591669"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A90F9ABC-8308-FCC1-0963-1D412A64D673}"/>
                </a:ext>
              </a:extLst>
            </p:cNvPr>
            <p:cNvCxnSpPr>
              <a:cxnSpLocks/>
            </p:cNvCxnSpPr>
            <p:nvPr/>
          </p:nvCxnSpPr>
          <p:spPr bwMode="auto">
            <a:xfrm flipH="1">
              <a:off x="4858871" y="2196345"/>
              <a:ext cx="591669"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6825B402-2BD7-637E-110F-0DB0DABFAF95}"/>
                </a:ext>
              </a:extLst>
            </p:cNvPr>
            <p:cNvCxnSpPr>
              <a:cxnSpLocks/>
            </p:cNvCxnSpPr>
            <p:nvPr/>
          </p:nvCxnSpPr>
          <p:spPr bwMode="auto">
            <a:xfrm flipH="1">
              <a:off x="4858871" y="2411490"/>
              <a:ext cx="591669"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AD7D3571-6F30-1911-121D-1F37F6C36A99}"/>
                </a:ext>
              </a:extLst>
            </p:cNvPr>
            <p:cNvCxnSpPr>
              <a:cxnSpLocks/>
            </p:cNvCxnSpPr>
            <p:nvPr/>
          </p:nvCxnSpPr>
          <p:spPr bwMode="auto">
            <a:xfrm flipH="1">
              <a:off x="4858871" y="2626635"/>
              <a:ext cx="591669"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D086BF0F-6634-270A-4A39-22C3013B2ED6}"/>
                </a:ext>
              </a:extLst>
            </p:cNvPr>
            <p:cNvCxnSpPr>
              <a:cxnSpLocks/>
            </p:cNvCxnSpPr>
            <p:nvPr/>
          </p:nvCxnSpPr>
          <p:spPr bwMode="auto">
            <a:xfrm flipH="1">
              <a:off x="5201229" y="2841780"/>
              <a:ext cx="249311"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866A086B-E23C-7C3F-C8C7-CD816973B319}"/>
                </a:ext>
              </a:extLst>
            </p:cNvPr>
            <p:cNvCxnSpPr>
              <a:cxnSpLocks/>
            </p:cNvCxnSpPr>
            <p:nvPr/>
          </p:nvCxnSpPr>
          <p:spPr bwMode="auto">
            <a:xfrm flipH="1">
              <a:off x="5201229" y="3056925"/>
              <a:ext cx="249311"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EBD7646D-D546-0CD7-1D22-C96DCC0D1374}"/>
                </a:ext>
              </a:extLst>
            </p:cNvPr>
            <p:cNvCxnSpPr>
              <a:cxnSpLocks/>
            </p:cNvCxnSpPr>
            <p:nvPr/>
          </p:nvCxnSpPr>
          <p:spPr bwMode="auto">
            <a:xfrm flipH="1">
              <a:off x="4858871" y="3272070"/>
              <a:ext cx="591669"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69C176C4-AD80-9376-68E8-AAA8EA62396E}"/>
                </a:ext>
              </a:extLst>
            </p:cNvPr>
            <p:cNvCxnSpPr>
              <a:cxnSpLocks/>
            </p:cNvCxnSpPr>
            <p:nvPr/>
          </p:nvCxnSpPr>
          <p:spPr bwMode="auto">
            <a:xfrm flipH="1">
              <a:off x="5201229" y="3487215"/>
              <a:ext cx="249311"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D0B9AAF0-B364-27C5-446D-46C7F34E228C}"/>
                </a:ext>
              </a:extLst>
            </p:cNvPr>
            <p:cNvCxnSpPr>
              <a:cxnSpLocks/>
            </p:cNvCxnSpPr>
            <p:nvPr/>
          </p:nvCxnSpPr>
          <p:spPr bwMode="auto">
            <a:xfrm flipH="1">
              <a:off x="5201229" y="3702360"/>
              <a:ext cx="249311"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852D2347-1070-5BF6-34EC-135E1F77124D}"/>
                </a:ext>
              </a:extLst>
            </p:cNvPr>
            <p:cNvCxnSpPr>
              <a:cxnSpLocks/>
            </p:cNvCxnSpPr>
            <p:nvPr/>
          </p:nvCxnSpPr>
          <p:spPr bwMode="auto">
            <a:xfrm flipH="1">
              <a:off x="5201229" y="3917505"/>
              <a:ext cx="249311"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118694F1-41A1-208B-36D7-68BF273E8980}"/>
                </a:ext>
              </a:extLst>
            </p:cNvPr>
            <p:cNvCxnSpPr>
              <a:cxnSpLocks/>
            </p:cNvCxnSpPr>
            <p:nvPr/>
          </p:nvCxnSpPr>
          <p:spPr bwMode="auto">
            <a:xfrm flipH="1">
              <a:off x="4890802" y="4132650"/>
              <a:ext cx="559738"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B12D4FCA-7F28-FA81-368A-CDDFFB470C52}"/>
                </a:ext>
              </a:extLst>
            </p:cNvPr>
            <p:cNvCxnSpPr>
              <a:cxnSpLocks/>
            </p:cNvCxnSpPr>
            <p:nvPr/>
          </p:nvCxnSpPr>
          <p:spPr bwMode="auto">
            <a:xfrm flipH="1">
              <a:off x="4890802" y="4347795"/>
              <a:ext cx="559738"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0107E894-D2ED-30B2-22E8-D8BC36A85331}"/>
                </a:ext>
              </a:extLst>
            </p:cNvPr>
            <p:cNvCxnSpPr>
              <a:cxnSpLocks/>
            </p:cNvCxnSpPr>
            <p:nvPr/>
          </p:nvCxnSpPr>
          <p:spPr bwMode="auto">
            <a:xfrm flipH="1">
              <a:off x="5201229" y="4562940"/>
              <a:ext cx="249311"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DE35D3B1-1E86-D421-8B90-BB7C88D582C3}"/>
                </a:ext>
              </a:extLst>
            </p:cNvPr>
            <p:cNvCxnSpPr>
              <a:cxnSpLocks/>
            </p:cNvCxnSpPr>
            <p:nvPr/>
          </p:nvCxnSpPr>
          <p:spPr bwMode="auto">
            <a:xfrm flipH="1">
              <a:off x="5201229" y="4778085"/>
              <a:ext cx="249311"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F097F6C0-71A6-FB6C-7907-C55B9675569E}"/>
                </a:ext>
              </a:extLst>
            </p:cNvPr>
            <p:cNvCxnSpPr>
              <a:cxnSpLocks/>
            </p:cNvCxnSpPr>
            <p:nvPr/>
          </p:nvCxnSpPr>
          <p:spPr bwMode="auto">
            <a:xfrm flipH="1">
              <a:off x="5201229" y="4993230"/>
              <a:ext cx="249311"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9C9F40A8-C029-E6B0-F07E-E0903E25C79A}"/>
                </a:ext>
              </a:extLst>
            </p:cNvPr>
            <p:cNvCxnSpPr>
              <a:cxnSpLocks/>
            </p:cNvCxnSpPr>
            <p:nvPr/>
          </p:nvCxnSpPr>
          <p:spPr bwMode="auto">
            <a:xfrm flipH="1">
              <a:off x="4858871" y="5853815"/>
              <a:ext cx="591669"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126381DF-414D-357D-72D7-886BDAC24743}"/>
                </a:ext>
              </a:extLst>
            </p:cNvPr>
            <p:cNvCxnSpPr>
              <a:cxnSpLocks/>
            </p:cNvCxnSpPr>
            <p:nvPr/>
          </p:nvCxnSpPr>
          <p:spPr bwMode="auto">
            <a:xfrm flipH="1">
              <a:off x="4890802" y="5208375"/>
              <a:ext cx="559738"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AB6ADB8E-098A-A8CE-F752-1AB0299AA1A6}"/>
                </a:ext>
              </a:extLst>
            </p:cNvPr>
            <p:cNvCxnSpPr>
              <a:cxnSpLocks/>
            </p:cNvCxnSpPr>
            <p:nvPr/>
          </p:nvCxnSpPr>
          <p:spPr bwMode="auto">
            <a:xfrm flipH="1">
              <a:off x="5201229" y="5423520"/>
              <a:ext cx="249311"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833B2E25-AFAA-E047-1EEA-073F137F6B89}"/>
                </a:ext>
              </a:extLst>
            </p:cNvPr>
            <p:cNvCxnSpPr>
              <a:cxnSpLocks/>
            </p:cNvCxnSpPr>
            <p:nvPr/>
          </p:nvCxnSpPr>
          <p:spPr bwMode="auto">
            <a:xfrm flipH="1">
              <a:off x="5201229" y="5638665"/>
              <a:ext cx="249311" cy="0"/>
            </a:xfrm>
            <a:prstGeom prst="line">
              <a:avLst/>
            </a:prstGeom>
            <a:noFill/>
            <a:ln w="28575" cap="flat" cmpd="sng" algn="ctr">
              <a:solidFill>
                <a:schemeClr val="bg1"/>
              </a:solidFill>
              <a:prstDash val="solid"/>
              <a:round/>
              <a:headEnd type="none" w="med" len="med"/>
              <a:tailEnd type="none" w="med" len="med"/>
            </a:ln>
            <a:effectLst/>
          </p:spPr>
        </p:cxnSp>
      </p:grpSp>
      <p:sp>
        <p:nvSpPr>
          <p:cNvPr id="127" name="TextBox 126">
            <a:extLst>
              <a:ext uri="{FF2B5EF4-FFF2-40B4-BE49-F238E27FC236}">
                <a16:creationId xmlns:a16="http://schemas.microsoft.com/office/drawing/2014/main" id="{673D4681-D9AC-2CE6-6308-9D95BA46A194}"/>
              </a:ext>
            </a:extLst>
          </p:cNvPr>
          <p:cNvSpPr txBox="1"/>
          <p:nvPr/>
        </p:nvSpPr>
        <p:spPr bwMode="auto">
          <a:xfrm>
            <a:off x="4306083" y="5387487"/>
            <a:ext cx="111256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2.0-12.0</a:t>
            </a:r>
          </a:p>
        </p:txBody>
      </p:sp>
      <p:sp>
        <p:nvSpPr>
          <p:cNvPr id="128" name="TextBox 127">
            <a:extLst>
              <a:ext uri="{FF2B5EF4-FFF2-40B4-BE49-F238E27FC236}">
                <a16:creationId xmlns:a16="http://schemas.microsoft.com/office/drawing/2014/main" id="{EA87FE51-0259-38D7-ABA6-5A75401810D3}"/>
              </a:ext>
            </a:extLst>
          </p:cNvPr>
          <p:cNvSpPr txBox="1"/>
          <p:nvPr/>
        </p:nvSpPr>
        <p:spPr bwMode="auto">
          <a:xfrm>
            <a:off x="4432077" y="4647279"/>
            <a:ext cx="86058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3.6-7.2</a:t>
            </a:r>
          </a:p>
        </p:txBody>
      </p:sp>
      <p:sp>
        <p:nvSpPr>
          <p:cNvPr id="129" name="TextBox 128">
            <a:extLst>
              <a:ext uri="{FF2B5EF4-FFF2-40B4-BE49-F238E27FC236}">
                <a16:creationId xmlns:a16="http://schemas.microsoft.com/office/drawing/2014/main" id="{25C869CE-B5D7-84D2-A3D2-4A7FAF35107B}"/>
              </a:ext>
            </a:extLst>
          </p:cNvPr>
          <p:cNvSpPr txBox="1"/>
          <p:nvPr/>
        </p:nvSpPr>
        <p:spPr bwMode="auto">
          <a:xfrm>
            <a:off x="4306083" y="4107808"/>
            <a:ext cx="111256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3.6</a:t>
            </a:r>
          </a:p>
        </p:txBody>
      </p:sp>
      <p:sp>
        <p:nvSpPr>
          <p:cNvPr id="130" name="TextBox 129">
            <a:extLst>
              <a:ext uri="{FF2B5EF4-FFF2-40B4-BE49-F238E27FC236}">
                <a16:creationId xmlns:a16="http://schemas.microsoft.com/office/drawing/2014/main" id="{397F0C07-9AE8-F36B-6760-F39543D303EE}"/>
              </a:ext>
            </a:extLst>
          </p:cNvPr>
          <p:cNvSpPr txBox="1"/>
          <p:nvPr/>
        </p:nvSpPr>
        <p:spPr bwMode="auto">
          <a:xfrm>
            <a:off x="4423691" y="3563163"/>
            <a:ext cx="87735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1.215</a:t>
            </a:r>
          </a:p>
        </p:txBody>
      </p:sp>
      <p:sp>
        <p:nvSpPr>
          <p:cNvPr id="131" name="TextBox 130">
            <a:extLst>
              <a:ext uri="{FF2B5EF4-FFF2-40B4-BE49-F238E27FC236}">
                <a16:creationId xmlns:a16="http://schemas.microsoft.com/office/drawing/2014/main" id="{4DEA7BF9-E141-4E00-DE0F-EFCD6D5C1323}"/>
              </a:ext>
            </a:extLst>
          </p:cNvPr>
          <p:cNvSpPr txBox="1"/>
          <p:nvPr/>
        </p:nvSpPr>
        <p:spPr bwMode="auto">
          <a:xfrm>
            <a:off x="4536553" y="2815448"/>
            <a:ext cx="65162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0.405</a:t>
            </a:r>
          </a:p>
        </p:txBody>
      </p:sp>
      <p:sp>
        <p:nvSpPr>
          <p:cNvPr id="144" name="TextBox 143">
            <a:extLst>
              <a:ext uri="{FF2B5EF4-FFF2-40B4-BE49-F238E27FC236}">
                <a16:creationId xmlns:a16="http://schemas.microsoft.com/office/drawing/2014/main" id="{FBBFF333-8DB4-4174-7297-141CFF2B2381}"/>
              </a:ext>
            </a:extLst>
          </p:cNvPr>
          <p:cNvSpPr txBox="1"/>
          <p:nvPr/>
        </p:nvSpPr>
        <p:spPr bwMode="auto">
          <a:xfrm>
            <a:off x="4536553" y="2377935"/>
            <a:ext cx="65162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0.135</a:t>
            </a:r>
          </a:p>
        </p:txBody>
      </p:sp>
      <p:sp>
        <p:nvSpPr>
          <p:cNvPr id="145" name="TextBox 144">
            <a:extLst>
              <a:ext uri="{FF2B5EF4-FFF2-40B4-BE49-F238E27FC236}">
                <a16:creationId xmlns:a16="http://schemas.microsoft.com/office/drawing/2014/main" id="{156DF38E-9631-4AA8-8039-4ACEB596AE37}"/>
              </a:ext>
            </a:extLst>
          </p:cNvPr>
          <p:cNvSpPr txBox="1"/>
          <p:nvPr/>
        </p:nvSpPr>
        <p:spPr bwMode="auto">
          <a:xfrm>
            <a:off x="4536553" y="2171812"/>
            <a:ext cx="65162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0.045</a:t>
            </a:r>
          </a:p>
        </p:txBody>
      </p:sp>
      <p:sp>
        <p:nvSpPr>
          <p:cNvPr id="146" name="TextBox 145">
            <a:extLst>
              <a:ext uri="{FF2B5EF4-FFF2-40B4-BE49-F238E27FC236}">
                <a16:creationId xmlns:a16="http://schemas.microsoft.com/office/drawing/2014/main" id="{72C39E20-6AB0-4EE7-697A-FE2306ACB07F}"/>
              </a:ext>
            </a:extLst>
          </p:cNvPr>
          <p:cNvSpPr txBox="1"/>
          <p:nvPr/>
        </p:nvSpPr>
        <p:spPr bwMode="auto">
          <a:xfrm>
            <a:off x="4536553" y="1948817"/>
            <a:ext cx="65162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0.015</a:t>
            </a:r>
          </a:p>
        </p:txBody>
      </p:sp>
    </p:spTree>
    <p:extLst>
      <p:ext uri="{BB962C8B-B14F-4D97-AF65-F5344CB8AC3E}">
        <p14:creationId xmlns:p14="http://schemas.microsoft.com/office/powerpoint/2010/main" val="3807005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Phase I HPN328: Target Lesion Response</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a:xfrm>
            <a:off x="604675" y="1513047"/>
            <a:ext cx="3169657" cy="4537557"/>
          </a:xfrm>
        </p:spPr>
        <p:txBody>
          <a:bodyPr/>
          <a:lstStyle/>
          <a:p>
            <a:r>
              <a:rPr lang="en-US" sz="2000" dirty="0"/>
              <a:t>7/18 (39%): any decrease </a:t>
            </a:r>
          </a:p>
          <a:p>
            <a:pPr lvl="1">
              <a:spcBef>
                <a:spcPts val="0"/>
              </a:spcBef>
            </a:pPr>
            <a:r>
              <a:rPr lang="en-US" sz="2000" dirty="0"/>
              <a:t>(5 SCLC, 1 NEPC, 1 NEN [thymic atypical carcinoid])</a:t>
            </a:r>
          </a:p>
          <a:p>
            <a:pPr>
              <a:spcBef>
                <a:spcPts val="600"/>
              </a:spcBef>
            </a:pPr>
            <a:r>
              <a:rPr lang="en-US" sz="2000" dirty="0"/>
              <a:t>1 confirmed PR (SCLC, 2L) ongoing treatment at </a:t>
            </a:r>
            <a:br>
              <a:rPr lang="en-US" sz="2000" dirty="0"/>
            </a:br>
            <a:r>
              <a:rPr lang="en-US" sz="2000" dirty="0"/>
              <a:t>32 wk</a:t>
            </a:r>
          </a:p>
          <a:p>
            <a:pPr>
              <a:spcBef>
                <a:spcPts val="600"/>
              </a:spcBef>
            </a:pPr>
            <a:r>
              <a:rPr lang="en-US" sz="2000" dirty="0"/>
              <a:t>3/11 (27%) SCLC patients had &gt;30% decrease </a:t>
            </a:r>
          </a:p>
          <a:p>
            <a:pPr>
              <a:spcBef>
                <a:spcPts val="600"/>
              </a:spcBef>
            </a:pPr>
            <a:r>
              <a:rPr lang="en-US" sz="2000" dirty="0"/>
              <a:t>4/6 (67%) SCLC patients treated with ≥1.215 mg/wk had any decrease</a:t>
            </a:r>
          </a:p>
          <a:p>
            <a:pPr>
              <a:spcBef>
                <a:spcPts val="500"/>
              </a:spcBef>
              <a:spcAft>
                <a:spcPct val="0"/>
              </a:spcAft>
              <a:buClrTx/>
              <a:defRPr/>
            </a:pPr>
            <a:endParaRPr lang="en-US" sz="2000" kern="0" dirty="0"/>
          </a:p>
          <a:p>
            <a:pPr>
              <a:spcBef>
                <a:spcPts val="500"/>
              </a:spcBef>
              <a:spcAft>
                <a:spcPct val="0"/>
              </a:spcAft>
              <a:buClrTx/>
              <a:defRPr/>
            </a:pPr>
            <a:endParaRPr lang="en-US" sz="2000" dirty="0"/>
          </a:p>
          <a:p>
            <a:pPr>
              <a:spcBef>
                <a:spcPts val="500"/>
              </a:spcBef>
              <a:spcAft>
                <a:spcPct val="0"/>
              </a:spcAft>
              <a:buClrTx/>
              <a:defRPr/>
            </a:pPr>
            <a:endParaRPr lang="en-US" sz="2000" kern="0" dirty="0"/>
          </a:p>
          <a:p>
            <a:pPr>
              <a:spcBef>
                <a:spcPts val="500"/>
              </a:spcBef>
              <a:spcAft>
                <a:spcPct val="0"/>
              </a:spcAft>
              <a:buClrTx/>
              <a:defRPr/>
            </a:pPr>
            <a:endParaRPr lang="en-US" sz="2000" dirty="0"/>
          </a:p>
          <a:p>
            <a:pPr>
              <a:spcBef>
                <a:spcPts val="500"/>
              </a:spcBef>
              <a:spcAft>
                <a:spcPct val="0"/>
              </a:spcAft>
              <a:buClrTx/>
              <a:defRPr/>
            </a:pPr>
            <a:endParaRPr lang="en-US" sz="2000" kern="0" dirty="0"/>
          </a:p>
          <a:p>
            <a:pPr>
              <a:spcBef>
                <a:spcPts val="500"/>
              </a:spcBef>
              <a:spcAft>
                <a:spcPct val="0"/>
              </a:spcAft>
              <a:buClrTx/>
              <a:defRPr/>
            </a:pPr>
            <a:endParaRPr lang="en-US" sz="2000" dirty="0"/>
          </a:p>
          <a:p>
            <a:pPr marL="0" indent="0">
              <a:spcBef>
                <a:spcPts val="500"/>
              </a:spcBef>
              <a:spcAft>
                <a:spcPct val="0"/>
              </a:spcAft>
              <a:buClrTx/>
              <a:buNone/>
              <a:defRPr/>
            </a:pPr>
            <a:endParaRPr lang="en-US" sz="2000" kern="0" dirty="0"/>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90795"/>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Johnson. ASCO 2022. Abstr 8566.</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D48A2F32-DAC9-B15B-54C8-EE12A904CDA6}"/>
              </a:ext>
            </a:extLst>
          </p:cNvPr>
          <p:cNvSpPr txBox="1"/>
          <p:nvPr/>
        </p:nvSpPr>
        <p:spPr bwMode="auto">
          <a:xfrm>
            <a:off x="4793381" y="1514876"/>
            <a:ext cx="67888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Change in Sum of Target Lesions</a:t>
            </a:r>
          </a:p>
        </p:txBody>
      </p:sp>
      <p:cxnSp>
        <p:nvCxnSpPr>
          <p:cNvPr id="6" name="Straight Connector 5">
            <a:extLst>
              <a:ext uri="{FF2B5EF4-FFF2-40B4-BE49-F238E27FC236}">
                <a16:creationId xmlns:a16="http://schemas.microsoft.com/office/drawing/2014/main" id="{97379B89-6714-6E40-16A4-3200B220AFA3}"/>
              </a:ext>
            </a:extLst>
          </p:cNvPr>
          <p:cNvCxnSpPr>
            <a:cxnSpLocks/>
          </p:cNvCxnSpPr>
          <p:nvPr/>
        </p:nvCxnSpPr>
        <p:spPr bwMode="auto">
          <a:xfrm>
            <a:off x="4783756" y="1819175"/>
            <a:ext cx="0" cy="381609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4CF5F343-DDC3-9D40-5208-82AC430987B5}"/>
              </a:ext>
            </a:extLst>
          </p:cNvPr>
          <p:cNvCxnSpPr>
            <a:cxnSpLocks/>
          </p:cNvCxnSpPr>
          <p:nvPr/>
        </p:nvCxnSpPr>
        <p:spPr bwMode="auto">
          <a:xfrm flipH="1">
            <a:off x="4716378" y="18191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85795F1D-B7D5-B9AC-E85A-A60991BFDCE3}"/>
              </a:ext>
            </a:extLst>
          </p:cNvPr>
          <p:cNvCxnSpPr>
            <a:cxnSpLocks/>
          </p:cNvCxnSpPr>
          <p:nvPr/>
        </p:nvCxnSpPr>
        <p:spPr bwMode="auto">
          <a:xfrm flipH="1">
            <a:off x="4716378" y="22003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06EB7BE4-0CC6-056E-E746-7342968CF921}"/>
              </a:ext>
            </a:extLst>
          </p:cNvPr>
          <p:cNvCxnSpPr>
            <a:cxnSpLocks/>
          </p:cNvCxnSpPr>
          <p:nvPr/>
        </p:nvCxnSpPr>
        <p:spPr bwMode="auto">
          <a:xfrm flipH="1">
            <a:off x="4716378" y="25814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BFB0EEF-0371-EE6A-7D4B-AF0334A96356}"/>
              </a:ext>
            </a:extLst>
          </p:cNvPr>
          <p:cNvCxnSpPr>
            <a:cxnSpLocks/>
          </p:cNvCxnSpPr>
          <p:nvPr/>
        </p:nvCxnSpPr>
        <p:spPr bwMode="auto">
          <a:xfrm flipH="1">
            <a:off x="4716378" y="29625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C4398B2D-D756-908E-F697-593EA7B9E5DA}"/>
              </a:ext>
            </a:extLst>
          </p:cNvPr>
          <p:cNvCxnSpPr>
            <a:cxnSpLocks/>
          </p:cNvCxnSpPr>
          <p:nvPr/>
        </p:nvCxnSpPr>
        <p:spPr bwMode="auto">
          <a:xfrm flipH="1">
            <a:off x="4716378" y="33436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84EBBBBE-F4FF-7DD9-B3D4-75AEC2781558}"/>
              </a:ext>
            </a:extLst>
          </p:cNvPr>
          <p:cNvCxnSpPr>
            <a:cxnSpLocks/>
          </p:cNvCxnSpPr>
          <p:nvPr/>
        </p:nvCxnSpPr>
        <p:spPr bwMode="auto">
          <a:xfrm flipH="1">
            <a:off x="4716378" y="41059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93688CB1-5317-4AE7-CBCE-1F98E8E89412}"/>
              </a:ext>
            </a:extLst>
          </p:cNvPr>
          <p:cNvCxnSpPr>
            <a:cxnSpLocks/>
          </p:cNvCxnSpPr>
          <p:nvPr/>
        </p:nvCxnSpPr>
        <p:spPr bwMode="auto">
          <a:xfrm flipH="1">
            <a:off x="4716378" y="48681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EFEFC86-F7DB-F818-C5D8-44DE40CE2C65}"/>
              </a:ext>
            </a:extLst>
          </p:cNvPr>
          <p:cNvCxnSpPr>
            <a:cxnSpLocks/>
          </p:cNvCxnSpPr>
          <p:nvPr/>
        </p:nvCxnSpPr>
        <p:spPr bwMode="auto">
          <a:xfrm flipH="1">
            <a:off x="4716378" y="52493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D7E1458-A836-8C7B-43B3-82BCF59F7C63}"/>
              </a:ext>
            </a:extLst>
          </p:cNvPr>
          <p:cNvCxnSpPr>
            <a:cxnSpLocks/>
          </p:cNvCxnSpPr>
          <p:nvPr/>
        </p:nvCxnSpPr>
        <p:spPr bwMode="auto">
          <a:xfrm flipH="1">
            <a:off x="4716378" y="56304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FB8E07D-3D00-66A0-2016-2CE53B1BCFFE}"/>
              </a:ext>
            </a:extLst>
          </p:cNvPr>
          <p:cNvCxnSpPr>
            <a:cxnSpLocks/>
          </p:cNvCxnSpPr>
          <p:nvPr/>
        </p:nvCxnSpPr>
        <p:spPr bwMode="auto">
          <a:xfrm flipH="1">
            <a:off x="4716378" y="4487071"/>
            <a:ext cx="64008" cy="0"/>
          </a:xfrm>
          <a:prstGeom prst="line">
            <a:avLst/>
          </a:prstGeom>
          <a:noFill/>
          <a:ln w="28575" cap="flat" cmpd="sng" algn="ctr">
            <a:solidFill>
              <a:schemeClr val="bg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E419F14A-66C3-A3A7-ABD6-9D92F0B798F2}"/>
              </a:ext>
            </a:extLst>
          </p:cNvPr>
          <p:cNvSpPr txBox="1"/>
          <p:nvPr/>
        </p:nvSpPr>
        <p:spPr bwMode="auto">
          <a:xfrm>
            <a:off x="4081113" y="1646307"/>
            <a:ext cx="6930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3" name="TextBox 22">
            <a:extLst>
              <a:ext uri="{FF2B5EF4-FFF2-40B4-BE49-F238E27FC236}">
                <a16:creationId xmlns:a16="http://schemas.microsoft.com/office/drawing/2014/main" id="{2F0492ED-98E2-DFE9-4362-ABA61E93ECFB}"/>
              </a:ext>
            </a:extLst>
          </p:cNvPr>
          <p:cNvSpPr txBox="1"/>
          <p:nvPr/>
        </p:nvSpPr>
        <p:spPr bwMode="auto">
          <a:xfrm>
            <a:off x="4081113" y="2027794"/>
            <a:ext cx="6930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4" name="TextBox 23">
            <a:extLst>
              <a:ext uri="{FF2B5EF4-FFF2-40B4-BE49-F238E27FC236}">
                <a16:creationId xmlns:a16="http://schemas.microsoft.com/office/drawing/2014/main" id="{4AA20F13-4E6A-04FC-F105-A5016BB989E3}"/>
              </a:ext>
            </a:extLst>
          </p:cNvPr>
          <p:cNvSpPr txBox="1"/>
          <p:nvPr/>
        </p:nvSpPr>
        <p:spPr bwMode="auto">
          <a:xfrm>
            <a:off x="4081113" y="2409281"/>
            <a:ext cx="6930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5" name="TextBox 24">
            <a:extLst>
              <a:ext uri="{FF2B5EF4-FFF2-40B4-BE49-F238E27FC236}">
                <a16:creationId xmlns:a16="http://schemas.microsoft.com/office/drawing/2014/main" id="{A34E27B1-54B0-F79C-0E3A-F7DBDACB2408}"/>
              </a:ext>
            </a:extLst>
          </p:cNvPr>
          <p:cNvSpPr txBox="1"/>
          <p:nvPr/>
        </p:nvSpPr>
        <p:spPr bwMode="auto">
          <a:xfrm>
            <a:off x="4081113" y="2790768"/>
            <a:ext cx="6930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6" name="TextBox 25">
            <a:extLst>
              <a:ext uri="{FF2B5EF4-FFF2-40B4-BE49-F238E27FC236}">
                <a16:creationId xmlns:a16="http://schemas.microsoft.com/office/drawing/2014/main" id="{32FFF6D6-7CD5-D1BB-66B6-D1AAA47D3B8C}"/>
              </a:ext>
            </a:extLst>
          </p:cNvPr>
          <p:cNvSpPr txBox="1"/>
          <p:nvPr/>
        </p:nvSpPr>
        <p:spPr bwMode="auto">
          <a:xfrm>
            <a:off x="4081113" y="3172255"/>
            <a:ext cx="6930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84997160-BF91-9A1E-B3D8-2FC76AEFBCA1}"/>
              </a:ext>
            </a:extLst>
          </p:cNvPr>
          <p:cNvSpPr txBox="1"/>
          <p:nvPr/>
        </p:nvSpPr>
        <p:spPr bwMode="auto">
          <a:xfrm>
            <a:off x="4081113" y="3553742"/>
            <a:ext cx="6930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8" name="TextBox 27">
            <a:extLst>
              <a:ext uri="{FF2B5EF4-FFF2-40B4-BE49-F238E27FC236}">
                <a16:creationId xmlns:a16="http://schemas.microsoft.com/office/drawing/2014/main" id="{55335343-1715-A46E-7906-43D48CC16985}"/>
              </a:ext>
            </a:extLst>
          </p:cNvPr>
          <p:cNvSpPr txBox="1"/>
          <p:nvPr/>
        </p:nvSpPr>
        <p:spPr bwMode="auto">
          <a:xfrm>
            <a:off x="4081113" y="3935229"/>
            <a:ext cx="6930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9" name="TextBox 28">
            <a:extLst>
              <a:ext uri="{FF2B5EF4-FFF2-40B4-BE49-F238E27FC236}">
                <a16:creationId xmlns:a16="http://schemas.microsoft.com/office/drawing/2014/main" id="{84AA4571-7AE9-B6EF-F022-A6E8B832E229}"/>
              </a:ext>
            </a:extLst>
          </p:cNvPr>
          <p:cNvSpPr txBox="1"/>
          <p:nvPr/>
        </p:nvSpPr>
        <p:spPr bwMode="auto">
          <a:xfrm>
            <a:off x="4081113" y="4316716"/>
            <a:ext cx="6930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BABA64D5-544B-09A4-DC64-6FFEA1D93398}"/>
              </a:ext>
            </a:extLst>
          </p:cNvPr>
          <p:cNvSpPr txBox="1"/>
          <p:nvPr/>
        </p:nvSpPr>
        <p:spPr bwMode="auto">
          <a:xfrm>
            <a:off x="4081113" y="4698203"/>
            <a:ext cx="6930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 name="TextBox 30">
            <a:extLst>
              <a:ext uri="{FF2B5EF4-FFF2-40B4-BE49-F238E27FC236}">
                <a16:creationId xmlns:a16="http://schemas.microsoft.com/office/drawing/2014/main" id="{C461DF20-4FFE-D638-EFCB-F63BA1946A94}"/>
              </a:ext>
            </a:extLst>
          </p:cNvPr>
          <p:cNvSpPr txBox="1"/>
          <p:nvPr/>
        </p:nvSpPr>
        <p:spPr bwMode="auto">
          <a:xfrm>
            <a:off x="4081113" y="5079690"/>
            <a:ext cx="6930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2" name="TextBox 31">
            <a:extLst>
              <a:ext uri="{FF2B5EF4-FFF2-40B4-BE49-F238E27FC236}">
                <a16:creationId xmlns:a16="http://schemas.microsoft.com/office/drawing/2014/main" id="{6F86A5BF-33DD-400A-09B4-3B9DC37F8C46}"/>
              </a:ext>
            </a:extLst>
          </p:cNvPr>
          <p:cNvSpPr txBox="1"/>
          <p:nvPr/>
        </p:nvSpPr>
        <p:spPr bwMode="auto">
          <a:xfrm>
            <a:off x="4081113" y="5461176"/>
            <a:ext cx="6930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3" name="TextBox 32">
            <a:extLst>
              <a:ext uri="{FF2B5EF4-FFF2-40B4-BE49-F238E27FC236}">
                <a16:creationId xmlns:a16="http://schemas.microsoft.com/office/drawing/2014/main" id="{B4B4D1BF-7DF0-0FB1-5D54-09B42B439871}"/>
              </a:ext>
            </a:extLst>
          </p:cNvPr>
          <p:cNvSpPr txBox="1"/>
          <p:nvPr/>
        </p:nvSpPr>
        <p:spPr bwMode="auto">
          <a:xfrm rot="16200000">
            <a:off x="2304581" y="3555536"/>
            <a:ext cx="3811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Maximum % Change From Baseline</a:t>
            </a:r>
          </a:p>
        </p:txBody>
      </p:sp>
      <p:sp>
        <p:nvSpPr>
          <p:cNvPr id="34" name="TextBox 33">
            <a:extLst>
              <a:ext uri="{FF2B5EF4-FFF2-40B4-BE49-F238E27FC236}">
                <a16:creationId xmlns:a16="http://schemas.microsoft.com/office/drawing/2014/main" id="{E3BD68E6-319C-9661-BB68-083EC66E0E9F}"/>
              </a:ext>
            </a:extLst>
          </p:cNvPr>
          <p:cNvSpPr txBox="1"/>
          <p:nvPr/>
        </p:nvSpPr>
        <p:spPr bwMode="auto">
          <a:xfrm>
            <a:off x="4693921" y="3693956"/>
            <a:ext cx="584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PD</a:t>
            </a:r>
          </a:p>
        </p:txBody>
      </p:sp>
      <p:sp>
        <p:nvSpPr>
          <p:cNvPr id="35" name="TextBox 34">
            <a:extLst>
              <a:ext uri="{FF2B5EF4-FFF2-40B4-BE49-F238E27FC236}">
                <a16:creationId xmlns:a16="http://schemas.microsoft.com/office/drawing/2014/main" id="{BA7E48CC-5FEE-D0CE-E7C1-983CD4F5DD3D}"/>
              </a:ext>
            </a:extLst>
          </p:cNvPr>
          <p:cNvSpPr txBox="1"/>
          <p:nvPr/>
        </p:nvSpPr>
        <p:spPr bwMode="auto">
          <a:xfrm>
            <a:off x="5062016" y="3693956"/>
            <a:ext cx="584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PD</a:t>
            </a:r>
          </a:p>
        </p:txBody>
      </p:sp>
      <p:sp>
        <p:nvSpPr>
          <p:cNvPr id="36" name="TextBox 35">
            <a:extLst>
              <a:ext uri="{FF2B5EF4-FFF2-40B4-BE49-F238E27FC236}">
                <a16:creationId xmlns:a16="http://schemas.microsoft.com/office/drawing/2014/main" id="{988D52C4-4C48-9A1C-5A37-F27F5CCAE290}"/>
              </a:ext>
            </a:extLst>
          </p:cNvPr>
          <p:cNvSpPr txBox="1"/>
          <p:nvPr/>
        </p:nvSpPr>
        <p:spPr bwMode="auto">
          <a:xfrm>
            <a:off x="5430111" y="3693956"/>
            <a:ext cx="584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PD</a:t>
            </a:r>
          </a:p>
        </p:txBody>
      </p:sp>
      <p:sp>
        <p:nvSpPr>
          <p:cNvPr id="37" name="TextBox 36">
            <a:extLst>
              <a:ext uri="{FF2B5EF4-FFF2-40B4-BE49-F238E27FC236}">
                <a16:creationId xmlns:a16="http://schemas.microsoft.com/office/drawing/2014/main" id="{5308B880-60CD-1E8F-93E6-27CCD1390A24}"/>
              </a:ext>
            </a:extLst>
          </p:cNvPr>
          <p:cNvSpPr txBox="1"/>
          <p:nvPr/>
        </p:nvSpPr>
        <p:spPr bwMode="auto">
          <a:xfrm>
            <a:off x="5798206" y="3693956"/>
            <a:ext cx="584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PD</a:t>
            </a:r>
          </a:p>
        </p:txBody>
      </p:sp>
      <p:sp>
        <p:nvSpPr>
          <p:cNvPr id="38" name="TextBox 37">
            <a:extLst>
              <a:ext uri="{FF2B5EF4-FFF2-40B4-BE49-F238E27FC236}">
                <a16:creationId xmlns:a16="http://schemas.microsoft.com/office/drawing/2014/main" id="{B65B5368-0B4A-4B7B-2570-BA773CC02BD2}"/>
              </a:ext>
            </a:extLst>
          </p:cNvPr>
          <p:cNvSpPr txBox="1"/>
          <p:nvPr/>
        </p:nvSpPr>
        <p:spPr bwMode="auto">
          <a:xfrm>
            <a:off x="6166301" y="3693956"/>
            <a:ext cx="584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PD</a:t>
            </a:r>
          </a:p>
        </p:txBody>
      </p:sp>
      <p:sp>
        <p:nvSpPr>
          <p:cNvPr id="39" name="TextBox 38">
            <a:extLst>
              <a:ext uri="{FF2B5EF4-FFF2-40B4-BE49-F238E27FC236}">
                <a16:creationId xmlns:a16="http://schemas.microsoft.com/office/drawing/2014/main" id="{AB9FAA54-496B-740B-6DF7-0B0AF7D6EC1C}"/>
              </a:ext>
            </a:extLst>
          </p:cNvPr>
          <p:cNvSpPr txBox="1"/>
          <p:nvPr/>
        </p:nvSpPr>
        <p:spPr bwMode="auto">
          <a:xfrm>
            <a:off x="6534396" y="3693956"/>
            <a:ext cx="584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PD</a:t>
            </a:r>
          </a:p>
        </p:txBody>
      </p:sp>
      <p:sp>
        <p:nvSpPr>
          <p:cNvPr id="40" name="TextBox 39">
            <a:extLst>
              <a:ext uri="{FF2B5EF4-FFF2-40B4-BE49-F238E27FC236}">
                <a16:creationId xmlns:a16="http://schemas.microsoft.com/office/drawing/2014/main" id="{7CD0CBE0-DEEB-1A43-56DA-3A2F1FE6DD9C}"/>
              </a:ext>
            </a:extLst>
          </p:cNvPr>
          <p:cNvSpPr txBox="1"/>
          <p:nvPr/>
        </p:nvSpPr>
        <p:spPr bwMode="auto">
          <a:xfrm>
            <a:off x="6902491" y="3693956"/>
            <a:ext cx="584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PD</a:t>
            </a:r>
          </a:p>
        </p:txBody>
      </p:sp>
      <p:sp>
        <p:nvSpPr>
          <p:cNvPr id="41" name="TextBox 40">
            <a:extLst>
              <a:ext uri="{FF2B5EF4-FFF2-40B4-BE49-F238E27FC236}">
                <a16:creationId xmlns:a16="http://schemas.microsoft.com/office/drawing/2014/main" id="{8FF41558-15F2-8D8B-7B88-BE9D949F560D}"/>
              </a:ext>
            </a:extLst>
          </p:cNvPr>
          <p:cNvSpPr txBox="1"/>
          <p:nvPr/>
        </p:nvSpPr>
        <p:spPr bwMode="auto">
          <a:xfrm>
            <a:off x="7270586" y="3693956"/>
            <a:ext cx="584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PD</a:t>
            </a:r>
          </a:p>
        </p:txBody>
      </p:sp>
      <p:sp>
        <p:nvSpPr>
          <p:cNvPr id="42" name="TextBox 41">
            <a:extLst>
              <a:ext uri="{FF2B5EF4-FFF2-40B4-BE49-F238E27FC236}">
                <a16:creationId xmlns:a16="http://schemas.microsoft.com/office/drawing/2014/main" id="{B113AE54-2FB4-87FC-B659-8A30A69A89BB}"/>
              </a:ext>
            </a:extLst>
          </p:cNvPr>
          <p:cNvSpPr txBox="1"/>
          <p:nvPr/>
        </p:nvSpPr>
        <p:spPr bwMode="auto">
          <a:xfrm>
            <a:off x="7638681" y="3693956"/>
            <a:ext cx="584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PD</a:t>
            </a:r>
          </a:p>
        </p:txBody>
      </p:sp>
      <p:sp>
        <p:nvSpPr>
          <p:cNvPr id="43" name="TextBox 42">
            <a:extLst>
              <a:ext uri="{FF2B5EF4-FFF2-40B4-BE49-F238E27FC236}">
                <a16:creationId xmlns:a16="http://schemas.microsoft.com/office/drawing/2014/main" id="{75A7EF78-678A-56B3-564F-E17F139BDFF0}"/>
              </a:ext>
            </a:extLst>
          </p:cNvPr>
          <p:cNvSpPr txBox="1"/>
          <p:nvPr/>
        </p:nvSpPr>
        <p:spPr bwMode="auto">
          <a:xfrm>
            <a:off x="8006776" y="3693956"/>
            <a:ext cx="584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SD</a:t>
            </a:r>
          </a:p>
        </p:txBody>
      </p:sp>
      <p:sp>
        <p:nvSpPr>
          <p:cNvPr id="44" name="TextBox 43">
            <a:extLst>
              <a:ext uri="{FF2B5EF4-FFF2-40B4-BE49-F238E27FC236}">
                <a16:creationId xmlns:a16="http://schemas.microsoft.com/office/drawing/2014/main" id="{410960BD-F5C3-3E7D-E8C8-461AF02DA32A}"/>
              </a:ext>
            </a:extLst>
          </p:cNvPr>
          <p:cNvSpPr txBox="1"/>
          <p:nvPr/>
        </p:nvSpPr>
        <p:spPr bwMode="auto">
          <a:xfrm>
            <a:off x="8374871" y="3693956"/>
            <a:ext cx="584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SD</a:t>
            </a:r>
          </a:p>
        </p:txBody>
      </p:sp>
      <p:sp>
        <p:nvSpPr>
          <p:cNvPr id="45" name="TextBox 44">
            <a:extLst>
              <a:ext uri="{FF2B5EF4-FFF2-40B4-BE49-F238E27FC236}">
                <a16:creationId xmlns:a16="http://schemas.microsoft.com/office/drawing/2014/main" id="{E1BDC71A-EBE3-A9ED-17A9-D2670691D820}"/>
              </a:ext>
            </a:extLst>
          </p:cNvPr>
          <p:cNvSpPr txBox="1"/>
          <p:nvPr/>
        </p:nvSpPr>
        <p:spPr bwMode="auto">
          <a:xfrm>
            <a:off x="8703290" y="3444498"/>
            <a:ext cx="584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SD</a:t>
            </a:r>
          </a:p>
        </p:txBody>
      </p:sp>
      <p:sp>
        <p:nvSpPr>
          <p:cNvPr id="46" name="TextBox 45">
            <a:extLst>
              <a:ext uri="{FF2B5EF4-FFF2-40B4-BE49-F238E27FC236}">
                <a16:creationId xmlns:a16="http://schemas.microsoft.com/office/drawing/2014/main" id="{795DB100-6351-061C-AC3C-86B51FA67C14}"/>
              </a:ext>
            </a:extLst>
          </p:cNvPr>
          <p:cNvSpPr txBox="1"/>
          <p:nvPr/>
        </p:nvSpPr>
        <p:spPr bwMode="auto">
          <a:xfrm>
            <a:off x="9091811" y="3444498"/>
            <a:ext cx="584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PD</a:t>
            </a:r>
          </a:p>
        </p:txBody>
      </p:sp>
      <p:sp>
        <p:nvSpPr>
          <p:cNvPr id="47" name="TextBox 46">
            <a:extLst>
              <a:ext uri="{FF2B5EF4-FFF2-40B4-BE49-F238E27FC236}">
                <a16:creationId xmlns:a16="http://schemas.microsoft.com/office/drawing/2014/main" id="{1AD5B0AC-0C4F-5F3D-8E9E-F4A3615F4C5D}"/>
              </a:ext>
            </a:extLst>
          </p:cNvPr>
          <p:cNvSpPr txBox="1"/>
          <p:nvPr/>
        </p:nvSpPr>
        <p:spPr bwMode="auto">
          <a:xfrm>
            <a:off x="9450281" y="3444498"/>
            <a:ext cx="584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SD</a:t>
            </a:r>
          </a:p>
        </p:txBody>
      </p:sp>
      <p:sp>
        <p:nvSpPr>
          <p:cNvPr id="48" name="TextBox 47">
            <a:extLst>
              <a:ext uri="{FF2B5EF4-FFF2-40B4-BE49-F238E27FC236}">
                <a16:creationId xmlns:a16="http://schemas.microsoft.com/office/drawing/2014/main" id="{A6CB7C67-9185-F9E5-7A5C-FCC442D22216}"/>
              </a:ext>
            </a:extLst>
          </p:cNvPr>
          <p:cNvSpPr txBox="1"/>
          <p:nvPr/>
        </p:nvSpPr>
        <p:spPr bwMode="auto">
          <a:xfrm>
            <a:off x="9818376" y="3444498"/>
            <a:ext cx="584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SD</a:t>
            </a:r>
          </a:p>
        </p:txBody>
      </p:sp>
      <p:sp>
        <p:nvSpPr>
          <p:cNvPr id="49" name="TextBox 48">
            <a:extLst>
              <a:ext uri="{FF2B5EF4-FFF2-40B4-BE49-F238E27FC236}">
                <a16:creationId xmlns:a16="http://schemas.microsoft.com/office/drawing/2014/main" id="{9A7E94DF-2587-5107-4788-F648C004BDED}"/>
              </a:ext>
            </a:extLst>
          </p:cNvPr>
          <p:cNvSpPr txBox="1"/>
          <p:nvPr/>
        </p:nvSpPr>
        <p:spPr bwMode="auto">
          <a:xfrm>
            <a:off x="10176846" y="3444498"/>
            <a:ext cx="584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SD</a:t>
            </a:r>
          </a:p>
        </p:txBody>
      </p:sp>
      <p:sp>
        <p:nvSpPr>
          <p:cNvPr id="50" name="TextBox 49">
            <a:extLst>
              <a:ext uri="{FF2B5EF4-FFF2-40B4-BE49-F238E27FC236}">
                <a16:creationId xmlns:a16="http://schemas.microsoft.com/office/drawing/2014/main" id="{06CA4FFE-A086-9115-0B9D-0A0FF92C5F53}"/>
              </a:ext>
            </a:extLst>
          </p:cNvPr>
          <p:cNvSpPr txBox="1"/>
          <p:nvPr/>
        </p:nvSpPr>
        <p:spPr bwMode="auto">
          <a:xfrm>
            <a:off x="10535315" y="3444498"/>
            <a:ext cx="584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PR</a:t>
            </a:r>
          </a:p>
        </p:txBody>
      </p:sp>
      <p:sp>
        <p:nvSpPr>
          <p:cNvPr id="51" name="TextBox 50">
            <a:extLst>
              <a:ext uri="{FF2B5EF4-FFF2-40B4-BE49-F238E27FC236}">
                <a16:creationId xmlns:a16="http://schemas.microsoft.com/office/drawing/2014/main" id="{E1F053BA-861D-201B-531E-751DFD3F58A3}"/>
              </a:ext>
            </a:extLst>
          </p:cNvPr>
          <p:cNvSpPr txBox="1"/>
          <p:nvPr/>
        </p:nvSpPr>
        <p:spPr bwMode="auto">
          <a:xfrm>
            <a:off x="10951535" y="3444498"/>
            <a:ext cx="584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PD†</a:t>
            </a:r>
          </a:p>
        </p:txBody>
      </p:sp>
      <p:sp>
        <p:nvSpPr>
          <p:cNvPr id="52" name="TextBox 51">
            <a:extLst>
              <a:ext uri="{FF2B5EF4-FFF2-40B4-BE49-F238E27FC236}">
                <a16:creationId xmlns:a16="http://schemas.microsoft.com/office/drawing/2014/main" id="{A569531E-F873-28A5-BCB1-98EAC9B61ECF}"/>
              </a:ext>
            </a:extLst>
          </p:cNvPr>
          <p:cNvSpPr txBox="1"/>
          <p:nvPr/>
        </p:nvSpPr>
        <p:spPr bwMode="auto">
          <a:xfrm>
            <a:off x="11409901" y="3171103"/>
            <a:ext cx="5840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+20%</a:t>
            </a:r>
          </a:p>
        </p:txBody>
      </p:sp>
      <p:sp>
        <p:nvSpPr>
          <p:cNvPr id="53" name="TextBox 52">
            <a:extLst>
              <a:ext uri="{FF2B5EF4-FFF2-40B4-BE49-F238E27FC236}">
                <a16:creationId xmlns:a16="http://schemas.microsoft.com/office/drawing/2014/main" id="{CAD122A9-DC65-63B7-BE4E-14AC537319D1}"/>
              </a:ext>
            </a:extLst>
          </p:cNvPr>
          <p:cNvSpPr txBox="1"/>
          <p:nvPr/>
        </p:nvSpPr>
        <p:spPr bwMode="auto">
          <a:xfrm>
            <a:off x="11409901" y="4119894"/>
            <a:ext cx="5840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30%</a:t>
            </a:r>
          </a:p>
        </p:txBody>
      </p:sp>
      <p:sp>
        <p:nvSpPr>
          <p:cNvPr id="54" name="TextBox 53">
            <a:extLst>
              <a:ext uri="{FF2B5EF4-FFF2-40B4-BE49-F238E27FC236}">
                <a16:creationId xmlns:a16="http://schemas.microsoft.com/office/drawing/2014/main" id="{1BD73698-3147-1C53-0793-32050679C84F}"/>
              </a:ext>
            </a:extLst>
          </p:cNvPr>
          <p:cNvSpPr txBox="1"/>
          <p:nvPr/>
        </p:nvSpPr>
        <p:spPr bwMode="auto">
          <a:xfrm>
            <a:off x="4693921" y="5734939"/>
            <a:ext cx="522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3.6</a:t>
            </a:r>
            <a:br>
              <a:rPr lang="en-US" sz="800" b="0" dirty="0">
                <a:solidFill>
                  <a:schemeClr val="bg1"/>
                </a:solidFill>
                <a:latin typeface="Calibri" panose="020F0502020204030204" pitchFamily="34" charset="0"/>
              </a:rPr>
            </a:br>
            <a:r>
              <a:rPr lang="en-US" sz="800" b="0" dirty="0">
                <a:solidFill>
                  <a:schemeClr val="bg1"/>
                </a:solidFill>
                <a:latin typeface="Calibri" panose="020F0502020204030204" pitchFamily="34" charset="0"/>
              </a:rPr>
              <a:t>1</a:t>
            </a:r>
          </a:p>
        </p:txBody>
      </p:sp>
      <p:sp>
        <p:nvSpPr>
          <p:cNvPr id="55" name="TextBox 54">
            <a:extLst>
              <a:ext uri="{FF2B5EF4-FFF2-40B4-BE49-F238E27FC236}">
                <a16:creationId xmlns:a16="http://schemas.microsoft.com/office/drawing/2014/main" id="{6DAC34EE-5ACF-B100-8AD6-F6F16A4B437A}"/>
              </a:ext>
            </a:extLst>
          </p:cNvPr>
          <p:cNvSpPr txBox="1"/>
          <p:nvPr/>
        </p:nvSpPr>
        <p:spPr bwMode="auto">
          <a:xfrm>
            <a:off x="5063829" y="5734939"/>
            <a:ext cx="522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1.215</a:t>
            </a:r>
            <a:br>
              <a:rPr lang="en-US" sz="800" b="0" dirty="0">
                <a:solidFill>
                  <a:schemeClr val="bg1"/>
                </a:solidFill>
                <a:latin typeface="Calibri" panose="020F0502020204030204" pitchFamily="34" charset="0"/>
              </a:rPr>
            </a:br>
            <a:r>
              <a:rPr lang="en-US" sz="800" b="0" dirty="0">
                <a:solidFill>
                  <a:schemeClr val="bg1"/>
                </a:solidFill>
                <a:latin typeface="Calibri" panose="020F0502020204030204" pitchFamily="34" charset="0"/>
              </a:rPr>
              <a:t>2*</a:t>
            </a:r>
          </a:p>
        </p:txBody>
      </p:sp>
      <p:sp>
        <p:nvSpPr>
          <p:cNvPr id="56" name="TextBox 55">
            <a:extLst>
              <a:ext uri="{FF2B5EF4-FFF2-40B4-BE49-F238E27FC236}">
                <a16:creationId xmlns:a16="http://schemas.microsoft.com/office/drawing/2014/main" id="{D3537FA2-7341-63FE-8F5E-DA1A41DDCF93}"/>
              </a:ext>
            </a:extLst>
          </p:cNvPr>
          <p:cNvSpPr txBox="1"/>
          <p:nvPr/>
        </p:nvSpPr>
        <p:spPr bwMode="auto">
          <a:xfrm>
            <a:off x="5433737" y="5734939"/>
            <a:ext cx="522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2.0-12.0</a:t>
            </a:r>
            <a:br>
              <a:rPr lang="en-US" sz="800" b="0" dirty="0">
                <a:solidFill>
                  <a:schemeClr val="bg1"/>
                </a:solidFill>
                <a:latin typeface="Calibri" panose="020F0502020204030204" pitchFamily="34" charset="0"/>
              </a:rPr>
            </a:br>
            <a:r>
              <a:rPr lang="en-US" sz="800" b="0" dirty="0">
                <a:solidFill>
                  <a:schemeClr val="bg1"/>
                </a:solidFill>
                <a:latin typeface="Calibri" panose="020F0502020204030204" pitchFamily="34" charset="0"/>
              </a:rPr>
              <a:t>2*</a:t>
            </a:r>
          </a:p>
        </p:txBody>
      </p:sp>
      <p:sp>
        <p:nvSpPr>
          <p:cNvPr id="57" name="TextBox 56">
            <a:extLst>
              <a:ext uri="{FF2B5EF4-FFF2-40B4-BE49-F238E27FC236}">
                <a16:creationId xmlns:a16="http://schemas.microsoft.com/office/drawing/2014/main" id="{26CD3A81-3929-F2B2-6B9C-264B8E566945}"/>
              </a:ext>
            </a:extLst>
          </p:cNvPr>
          <p:cNvSpPr txBox="1"/>
          <p:nvPr/>
        </p:nvSpPr>
        <p:spPr bwMode="auto">
          <a:xfrm>
            <a:off x="5803645" y="5734939"/>
            <a:ext cx="522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0.015</a:t>
            </a:r>
            <a:br>
              <a:rPr lang="en-US" sz="800" b="0" dirty="0">
                <a:solidFill>
                  <a:schemeClr val="bg1"/>
                </a:solidFill>
                <a:latin typeface="Calibri" panose="020F0502020204030204" pitchFamily="34" charset="0"/>
              </a:rPr>
            </a:br>
            <a:r>
              <a:rPr lang="en-US" sz="800" b="0" dirty="0">
                <a:solidFill>
                  <a:schemeClr val="bg1"/>
                </a:solidFill>
                <a:latin typeface="Calibri" panose="020F0502020204030204" pitchFamily="34" charset="0"/>
              </a:rPr>
              <a:t>4</a:t>
            </a:r>
          </a:p>
        </p:txBody>
      </p:sp>
      <p:sp>
        <p:nvSpPr>
          <p:cNvPr id="58" name="TextBox 57">
            <a:extLst>
              <a:ext uri="{FF2B5EF4-FFF2-40B4-BE49-F238E27FC236}">
                <a16:creationId xmlns:a16="http://schemas.microsoft.com/office/drawing/2014/main" id="{DEB68672-679A-C0B8-6379-41208F63E1DA}"/>
              </a:ext>
            </a:extLst>
          </p:cNvPr>
          <p:cNvSpPr txBox="1"/>
          <p:nvPr/>
        </p:nvSpPr>
        <p:spPr bwMode="auto">
          <a:xfrm>
            <a:off x="6173553" y="5734939"/>
            <a:ext cx="522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0.405</a:t>
            </a:r>
            <a:br>
              <a:rPr lang="en-US" sz="800" b="0" dirty="0">
                <a:solidFill>
                  <a:schemeClr val="bg1"/>
                </a:solidFill>
                <a:latin typeface="Calibri" panose="020F0502020204030204" pitchFamily="34" charset="0"/>
              </a:rPr>
            </a:br>
            <a:r>
              <a:rPr lang="en-US" sz="800" b="0" dirty="0">
                <a:solidFill>
                  <a:schemeClr val="bg1"/>
                </a:solidFill>
                <a:latin typeface="Calibri" panose="020F0502020204030204" pitchFamily="34" charset="0"/>
              </a:rPr>
              <a:t>5*</a:t>
            </a:r>
          </a:p>
        </p:txBody>
      </p:sp>
      <p:sp>
        <p:nvSpPr>
          <p:cNvPr id="59" name="TextBox 58">
            <a:extLst>
              <a:ext uri="{FF2B5EF4-FFF2-40B4-BE49-F238E27FC236}">
                <a16:creationId xmlns:a16="http://schemas.microsoft.com/office/drawing/2014/main" id="{EFE56479-80DC-152C-0B1A-F0A854C35C3E}"/>
              </a:ext>
            </a:extLst>
          </p:cNvPr>
          <p:cNvSpPr txBox="1"/>
          <p:nvPr/>
        </p:nvSpPr>
        <p:spPr bwMode="auto">
          <a:xfrm>
            <a:off x="6543461" y="5734939"/>
            <a:ext cx="522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0.405</a:t>
            </a:r>
            <a:br>
              <a:rPr lang="en-US" sz="800" b="0" dirty="0">
                <a:solidFill>
                  <a:schemeClr val="bg1"/>
                </a:solidFill>
                <a:latin typeface="Calibri" panose="020F0502020204030204" pitchFamily="34" charset="0"/>
              </a:rPr>
            </a:br>
            <a:r>
              <a:rPr lang="en-US" sz="800" b="0" dirty="0">
                <a:solidFill>
                  <a:schemeClr val="bg1"/>
                </a:solidFill>
                <a:latin typeface="Calibri" panose="020F0502020204030204" pitchFamily="34" charset="0"/>
              </a:rPr>
              <a:t>2*</a:t>
            </a:r>
          </a:p>
        </p:txBody>
      </p:sp>
      <p:sp>
        <p:nvSpPr>
          <p:cNvPr id="60" name="TextBox 59">
            <a:extLst>
              <a:ext uri="{FF2B5EF4-FFF2-40B4-BE49-F238E27FC236}">
                <a16:creationId xmlns:a16="http://schemas.microsoft.com/office/drawing/2014/main" id="{8F4C0E01-91A4-04B3-026D-CA13AD391E97}"/>
              </a:ext>
            </a:extLst>
          </p:cNvPr>
          <p:cNvSpPr txBox="1"/>
          <p:nvPr/>
        </p:nvSpPr>
        <p:spPr bwMode="auto">
          <a:xfrm>
            <a:off x="6913369" y="5734939"/>
            <a:ext cx="522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1.215</a:t>
            </a:r>
            <a:br>
              <a:rPr lang="en-US" sz="800" b="0" dirty="0">
                <a:solidFill>
                  <a:schemeClr val="bg1"/>
                </a:solidFill>
                <a:latin typeface="Calibri" panose="020F0502020204030204" pitchFamily="34" charset="0"/>
              </a:rPr>
            </a:br>
            <a:r>
              <a:rPr lang="en-US" sz="800" b="0" dirty="0">
                <a:solidFill>
                  <a:schemeClr val="bg1"/>
                </a:solidFill>
                <a:latin typeface="Calibri" panose="020F0502020204030204" pitchFamily="34" charset="0"/>
              </a:rPr>
              <a:t>4*</a:t>
            </a:r>
          </a:p>
        </p:txBody>
      </p:sp>
      <p:sp>
        <p:nvSpPr>
          <p:cNvPr id="61" name="TextBox 60">
            <a:extLst>
              <a:ext uri="{FF2B5EF4-FFF2-40B4-BE49-F238E27FC236}">
                <a16:creationId xmlns:a16="http://schemas.microsoft.com/office/drawing/2014/main" id="{8E7DCA5D-D949-8615-F3F6-799FA18571D0}"/>
              </a:ext>
            </a:extLst>
          </p:cNvPr>
          <p:cNvSpPr txBox="1"/>
          <p:nvPr/>
        </p:nvSpPr>
        <p:spPr bwMode="auto">
          <a:xfrm>
            <a:off x="7283277" y="5734939"/>
            <a:ext cx="522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2.0-12.0</a:t>
            </a:r>
            <a:br>
              <a:rPr lang="en-US" sz="800" b="0" dirty="0">
                <a:solidFill>
                  <a:schemeClr val="bg1"/>
                </a:solidFill>
                <a:latin typeface="Calibri" panose="020F0502020204030204" pitchFamily="34" charset="0"/>
              </a:rPr>
            </a:br>
            <a:r>
              <a:rPr lang="en-US" sz="800" b="0" dirty="0">
                <a:solidFill>
                  <a:schemeClr val="bg1"/>
                </a:solidFill>
                <a:latin typeface="Calibri" panose="020F0502020204030204" pitchFamily="34" charset="0"/>
              </a:rPr>
              <a:t>2*</a:t>
            </a:r>
          </a:p>
        </p:txBody>
      </p:sp>
      <p:sp>
        <p:nvSpPr>
          <p:cNvPr id="62" name="TextBox 61">
            <a:extLst>
              <a:ext uri="{FF2B5EF4-FFF2-40B4-BE49-F238E27FC236}">
                <a16:creationId xmlns:a16="http://schemas.microsoft.com/office/drawing/2014/main" id="{7C1D858D-703D-BEEE-491D-1519AD14C400}"/>
              </a:ext>
            </a:extLst>
          </p:cNvPr>
          <p:cNvSpPr txBox="1"/>
          <p:nvPr/>
        </p:nvSpPr>
        <p:spPr bwMode="auto">
          <a:xfrm>
            <a:off x="7653185" y="5734939"/>
            <a:ext cx="522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0.135</a:t>
            </a:r>
            <a:br>
              <a:rPr lang="en-US" sz="800" b="0" dirty="0">
                <a:solidFill>
                  <a:schemeClr val="bg1"/>
                </a:solidFill>
                <a:latin typeface="Calibri" panose="020F0502020204030204" pitchFamily="34" charset="0"/>
              </a:rPr>
            </a:br>
            <a:r>
              <a:rPr lang="en-US" sz="800" b="0" dirty="0">
                <a:solidFill>
                  <a:schemeClr val="bg1"/>
                </a:solidFill>
                <a:latin typeface="Calibri" panose="020F0502020204030204" pitchFamily="34" charset="0"/>
              </a:rPr>
              <a:t>1*</a:t>
            </a:r>
          </a:p>
        </p:txBody>
      </p:sp>
      <p:sp>
        <p:nvSpPr>
          <p:cNvPr id="63" name="TextBox 62">
            <a:extLst>
              <a:ext uri="{FF2B5EF4-FFF2-40B4-BE49-F238E27FC236}">
                <a16:creationId xmlns:a16="http://schemas.microsoft.com/office/drawing/2014/main" id="{EECB1321-4CD5-24B6-4514-881C167A7047}"/>
              </a:ext>
            </a:extLst>
          </p:cNvPr>
          <p:cNvSpPr txBox="1"/>
          <p:nvPr/>
        </p:nvSpPr>
        <p:spPr bwMode="auto">
          <a:xfrm>
            <a:off x="8023093" y="5734939"/>
            <a:ext cx="522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0.405</a:t>
            </a:r>
            <a:br>
              <a:rPr lang="en-US" sz="800" b="0" dirty="0">
                <a:solidFill>
                  <a:schemeClr val="bg1"/>
                </a:solidFill>
                <a:latin typeface="Calibri" panose="020F0502020204030204" pitchFamily="34" charset="0"/>
              </a:rPr>
            </a:br>
            <a:r>
              <a:rPr lang="en-US" sz="800" b="0" dirty="0">
                <a:solidFill>
                  <a:schemeClr val="bg1"/>
                </a:solidFill>
                <a:latin typeface="Calibri" panose="020F0502020204030204" pitchFamily="34" charset="0"/>
              </a:rPr>
              <a:t>4*</a:t>
            </a:r>
          </a:p>
        </p:txBody>
      </p:sp>
      <p:sp>
        <p:nvSpPr>
          <p:cNvPr id="64" name="TextBox 63">
            <a:extLst>
              <a:ext uri="{FF2B5EF4-FFF2-40B4-BE49-F238E27FC236}">
                <a16:creationId xmlns:a16="http://schemas.microsoft.com/office/drawing/2014/main" id="{174CD061-0D43-6A2B-1215-E5BB9BA5202E}"/>
              </a:ext>
            </a:extLst>
          </p:cNvPr>
          <p:cNvSpPr txBox="1"/>
          <p:nvPr/>
        </p:nvSpPr>
        <p:spPr bwMode="auto">
          <a:xfrm>
            <a:off x="8393001" y="5734939"/>
            <a:ext cx="522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1.215</a:t>
            </a:r>
            <a:br>
              <a:rPr lang="en-US" sz="800" b="0" dirty="0">
                <a:solidFill>
                  <a:schemeClr val="bg1"/>
                </a:solidFill>
                <a:latin typeface="Calibri" panose="020F0502020204030204" pitchFamily="34" charset="0"/>
              </a:rPr>
            </a:br>
            <a:r>
              <a:rPr lang="en-US" sz="800" b="0" dirty="0">
                <a:solidFill>
                  <a:schemeClr val="bg1"/>
                </a:solidFill>
                <a:latin typeface="Calibri" panose="020F0502020204030204" pitchFamily="34" charset="0"/>
              </a:rPr>
              <a:t>5*</a:t>
            </a:r>
          </a:p>
        </p:txBody>
      </p:sp>
      <p:sp>
        <p:nvSpPr>
          <p:cNvPr id="65" name="TextBox 64">
            <a:extLst>
              <a:ext uri="{FF2B5EF4-FFF2-40B4-BE49-F238E27FC236}">
                <a16:creationId xmlns:a16="http://schemas.microsoft.com/office/drawing/2014/main" id="{53396A30-A44F-09FE-2B1B-4E96A801C160}"/>
              </a:ext>
            </a:extLst>
          </p:cNvPr>
          <p:cNvSpPr txBox="1"/>
          <p:nvPr/>
        </p:nvSpPr>
        <p:spPr bwMode="auto">
          <a:xfrm>
            <a:off x="8762909" y="5734939"/>
            <a:ext cx="522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3.6-7.2</a:t>
            </a:r>
            <a:br>
              <a:rPr lang="en-US" sz="800" b="0" dirty="0">
                <a:solidFill>
                  <a:schemeClr val="bg1"/>
                </a:solidFill>
                <a:latin typeface="Calibri" panose="020F0502020204030204" pitchFamily="34" charset="0"/>
              </a:rPr>
            </a:br>
            <a:r>
              <a:rPr lang="en-US" sz="800" b="0" dirty="0">
                <a:solidFill>
                  <a:schemeClr val="bg1"/>
                </a:solidFill>
                <a:latin typeface="Calibri" panose="020F0502020204030204" pitchFamily="34" charset="0"/>
              </a:rPr>
              <a:t>1</a:t>
            </a:r>
          </a:p>
        </p:txBody>
      </p:sp>
      <p:sp>
        <p:nvSpPr>
          <p:cNvPr id="66" name="TextBox 65">
            <a:extLst>
              <a:ext uri="{FF2B5EF4-FFF2-40B4-BE49-F238E27FC236}">
                <a16:creationId xmlns:a16="http://schemas.microsoft.com/office/drawing/2014/main" id="{11E81BB9-1951-F17D-6ADD-7B6B228C8529}"/>
              </a:ext>
            </a:extLst>
          </p:cNvPr>
          <p:cNvSpPr txBox="1"/>
          <p:nvPr/>
        </p:nvSpPr>
        <p:spPr bwMode="auto">
          <a:xfrm>
            <a:off x="9132817" y="5734939"/>
            <a:ext cx="522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3.6-7.2</a:t>
            </a:r>
            <a:br>
              <a:rPr lang="en-US" sz="800" b="0" dirty="0">
                <a:solidFill>
                  <a:schemeClr val="bg1"/>
                </a:solidFill>
                <a:latin typeface="Calibri" panose="020F0502020204030204" pitchFamily="34" charset="0"/>
              </a:rPr>
            </a:br>
            <a:r>
              <a:rPr lang="en-US" sz="800" b="0" dirty="0">
                <a:solidFill>
                  <a:schemeClr val="bg1"/>
                </a:solidFill>
                <a:latin typeface="Calibri" panose="020F0502020204030204" pitchFamily="34" charset="0"/>
              </a:rPr>
              <a:t>3</a:t>
            </a:r>
          </a:p>
        </p:txBody>
      </p:sp>
      <p:sp>
        <p:nvSpPr>
          <p:cNvPr id="67" name="TextBox 66">
            <a:extLst>
              <a:ext uri="{FF2B5EF4-FFF2-40B4-BE49-F238E27FC236}">
                <a16:creationId xmlns:a16="http://schemas.microsoft.com/office/drawing/2014/main" id="{BB89FE53-8F29-1C83-6448-B231ADB1DEDC}"/>
              </a:ext>
            </a:extLst>
          </p:cNvPr>
          <p:cNvSpPr txBox="1"/>
          <p:nvPr/>
        </p:nvSpPr>
        <p:spPr bwMode="auto">
          <a:xfrm>
            <a:off x="9497588" y="5734939"/>
            <a:ext cx="522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2.0-12.0</a:t>
            </a:r>
            <a:br>
              <a:rPr lang="en-US" sz="800" b="0" dirty="0">
                <a:solidFill>
                  <a:schemeClr val="bg1"/>
                </a:solidFill>
                <a:latin typeface="Calibri" panose="020F0502020204030204" pitchFamily="34" charset="0"/>
              </a:rPr>
            </a:br>
            <a:r>
              <a:rPr lang="en-US" sz="800" b="0" dirty="0">
                <a:solidFill>
                  <a:schemeClr val="bg1"/>
                </a:solidFill>
                <a:latin typeface="Calibri" panose="020F0502020204030204" pitchFamily="34" charset="0"/>
              </a:rPr>
              <a:t>2*</a:t>
            </a:r>
          </a:p>
        </p:txBody>
      </p:sp>
      <p:sp>
        <p:nvSpPr>
          <p:cNvPr id="68" name="TextBox 67">
            <a:extLst>
              <a:ext uri="{FF2B5EF4-FFF2-40B4-BE49-F238E27FC236}">
                <a16:creationId xmlns:a16="http://schemas.microsoft.com/office/drawing/2014/main" id="{9BB894EE-BD54-C62E-5E48-5D30928B70D2}"/>
              </a:ext>
            </a:extLst>
          </p:cNvPr>
          <p:cNvSpPr txBox="1"/>
          <p:nvPr/>
        </p:nvSpPr>
        <p:spPr bwMode="auto">
          <a:xfrm>
            <a:off x="9862359" y="5734939"/>
            <a:ext cx="522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3.6-7.2</a:t>
            </a:r>
            <a:br>
              <a:rPr lang="en-US" sz="800" b="0" dirty="0">
                <a:solidFill>
                  <a:schemeClr val="bg1"/>
                </a:solidFill>
                <a:latin typeface="Calibri" panose="020F0502020204030204" pitchFamily="34" charset="0"/>
              </a:rPr>
            </a:br>
            <a:r>
              <a:rPr lang="en-US" sz="800" b="0" dirty="0">
                <a:solidFill>
                  <a:schemeClr val="bg1"/>
                </a:solidFill>
                <a:latin typeface="Calibri" panose="020F0502020204030204" pitchFamily="34" charset="0"/>
              </a:rPr>
              <a:t>3*</a:t>
            </a:r>
          </a:p>
        </p:txBody>
      </p:sp>
      <p:sp>
        <p:nvSpPr>
          <p:cNvPr id="69" name="TextBox 68">
            <a:extLst>
              <a:ext uri="{FF2B5EF4-FFF2-40B4-BE49-F238E27FC236}">
                <a16:creationId xmlns:a16="http://schemas.microsoft.com/office/drawing/2014/main" id="{58B74573-0DF1-6387-027D-4A7E04909153}"/>
              </a:ext>
            </a:extLst>
          </p:cNvPr>
          <p:cNvSpPr txBox="1"/>
          <p:nvPr/>
        </p:nvSpPr>
        <p:spPr bwMode="auto">
          <a:xfrm>
            <a:off x="10237404" y="5734939"/>
            <a:ext cx="522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0.045</a:t>
            </a:r>
            <a:br>
              <a:rPr lang="en-US" sz="800" b="0" dirty="0">
                <a:solidFill>
                  <a:schemeClr val="bg1"/>
                </a:solidFill>
                <a:latin typeface="Calibri" panose="020F0502020204030204" pitchFamily="34" charset="0"/>
              </a:rPr>
            </a:br>
            <a:r>
              <a:rPr lang="en-US" sz="800" b="0" dirty="0">
                <a:solidFill>
                  <a:schemeClr val="bg1"/>
                </a:solidFill>
                <a:latin typeface="Calibri" panose="020F0502020204030204" pitchFamily="34" charset="0"/>
              </a:rPr>
              <a:t>1*</a:t>
            </a:r>
          </a:p>
        </p:txBody>
      </p:sp>
      <p:sp>
        <p:nvSpPr>
          <p:cNvPr id="70" name="TextBox 69">
            <a:extLst>
              <a:ext uri="{FF2B5EF4-FFF2-40B4-BE49-F238E27FC236}">
                <a16:creationId xmlns:a16="http://schemas.microsoft.com/office/drawing/2014/main" id="{49EF6AAA-BDED-6DFD-3452-2CB492BAE2DB}"/>
              </a:ext>
            </a:extLst>
          </p:cNvPr>
          <p:cNvSpPr txBox="1"/>
          <p:nvPr/>
        </p:nvSpPr>
        <p:spPr bwMode="auto">
          <a:xfrm>
            <a:off x="10612449" y="5734939"/>
            <a:ext cx="522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1.215</a:t>
            </a:r>
            <a:br>
              <a:rPr lang="en-US" sz="800" b="0" dirty="0">
                <a:solidFill>
                  <a:schemeClr val="bg1"/>
                </a:solidFill>
                <a:latin typeface="Calibri" panose="020F0502020204030204" pitchFamily="34" charset="0"/>
              </a:rPr>
            </a:br>
            <a:r>
              <a:rPr lang="en-US" sz="800" b="0" dirty="0">
                <a:solidFill>
                  <a:schemeClr val="bg1"/>
                </a:solidFill>
                <a:latin typeface="Calibri" panose="020F0502020204030204" pitchFamily="34" charset="0"/>
              </a:rPr>
              <a:t>1*</a:t>
            </a:r>
          </a:p>
        </p:txBody>
      </p:sp>
      <p:sp>
        <p:nvSpPr>
          <p:cNvPr id="71" name="TextBox 70">
            <a:extLst>
              <a:ext uri="{FF2B5EF4-FFF2-40B4-BE49-F238E27FC236}">
                <a16:creationId xmlns:a16="http://schemas.microsoft.com/office/drawing/2014/main" id="{4DC35B77-2852-27E6-06A7-7AF3775C83C2}"/>
              </a:ext>
            </a:extLst>
          </p:cNvPr>
          <p:cNvSpPr txBox="1"/>
          <p:nvPr/>
        </p:nvSpPr>
        <p:spPr bwMode="auto">
          <a:xfrm>
            <a:off x="10982356" y="5734939"/>
            <a:ext cx="5039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3.6-7.2</a:t>
            </a:r>
            <a:br>
              <a:rPr lang="en-US" sz="800" b="0" dirty="0">
                <a:solidFill>
                  <a:schemeClr val="bg1"/>
                </a:solidFill>
                <a:latin typeface="Calibri" panose="020F0502020204030204" pitchFamily="34" charset="0"/>
              </a:rPr>
            </a:br>
            <a:r>
              <a:rPr lang="en-US" sz="800" b="0" dirty="0">
                <a:solidFill>
                  <a:schemeClr val="bg1"/>
                </a:solidFill>
                <a:latin typeface="Calibri" panose="020F0502020204030204" pitchFamily="34" charset="0"/>
              </a:rPr>
              <a:t>3*</a:t>
            </a:r>
          </a:p>
        </p:txBody>
      </p:sp>
      <p:cxnSp>
        <p:nvCxnSpPr>
          <p:cNvPr id="72" name="Straight Connector 71">
            <a:extLst>
              <a:ext uri="{FF2B5EF4-FFF2-40B4-BE49-F238E27FC236}">
                <a16:creationId xmlns:a16="http://schemas.microsoft.com/office/drawing/2014/main" id="{CEAE1F8E-4C59-005E-7980-9E4978B57707}"/>
              </a:ext>
            </a:extLst>
          </p:cNvPr>
          <p:cNvCxnSpPr>
            <a:cxnSpLocks/>
          </p:cNvCxnSpPr>
          <p:nvPr/>
        </p:nvCxnSpPr>
        <p:spPr bwMode="auto">
          <a:xfrm>
            <a:off x="4774132" y="5684241"/>
            <a:ext cx="0" cy="420152"/>
          </a:xfrm>
          <a:prstGeom prst="line">
            <a:avLst/>
          </a:prstGeom>
          <a:noFill/>
          <a:ln w="19050"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25350594-AFAC-A087-1423-3CDC3053EBDC}"/>
              </a:ext>
            </a:extLst>
          </p:cNvPr>
          <p:cNvCxnSpPr>
            <a:cxnSpLocks/>
          </p:cNvCxnSpPr>
          <p:nvPr/>
        </p:nvCxnSpPr>
        <p:spPr bwMode="auto">
          <a:xfrm>
            <a:off x="5142786" y="5684241"/>
            <a:ext cx="0" cy="420152"/>
          </a:xfrm>
          <a:prstGeom prst="line">
            <a:avLst/>
          </a:prstGeom>
          <a:noFill/>
          <a:ln w="19050"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272AB956-A5AD-B299-54C8-3CE2DE335177}"/>
              </a:ext>
            </a:extLst>
          </p:cNvPr>
          <p:cNvCxnSpPr>
            <a:cxnSpLocks/>
          </p:cNvCxnSpPr>
          <p:nvPr/>
        </p:nvCxnSpPr>
        <p:spPr bwMode="auto">
          <a:xfrm>
            <a:off x="5511440" y="5684241"/>
            <a:ext cx="0" cy="420152"/>
          </a:xfrm>
          <a:prstGeom prst="line">
            <a:avLst/>
          </a:prstGeom>
          <a:noFill/>
          <a:ln w="19050"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5896EF2D-C746-E33E-2267-44270BDABD60}"/>
              </a:ext>
            </a:extLst>
          </p:cNvPr>
          <p:cNvCxnSpPr>
            <a:cxnSpLocks/>
          </p:cNvCxnSpPr>
          <p:nvPr/>
        </p:nvCxnSpPr>
        <p:spPr bwMode="auto">
          <a:xfrm>
            <a:off x="5880094" y="5684241"/>
            <a:ext cx="0" cy="420152"/>
          </a:xfrm>
          <a:prstGeom prst="line">
            <a:avLst/>
          </a:prstGeom>
          <a:noFill/>
          <a:ln w="19050"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5AB367F9-95BB-4AA6-9CE0-F9C2796C0DE2}"/>
              </a:ext>
            </a:extLst>
          </p:cNvPr>
          <p:cNvCxnSpPr>
            <a:cxnSpLocks/>
          </p:cNvCxnSpPr>
          <p:nvPr/>
        </p:nvCxnSpPr>
        <p:spPr bwMode="auto">
          <a:xfrm>
            <a:off x="6248748" y="5684241"/>
            <a:ext cx="0" cy="420152"/>
          </a:xfrm>
          <a:prstGeom prst="line">
            <a:avLst/>
          </a:prstGeom>
          <a:noFill/>
          <a:ln w="19050"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1B21B424-2FA1-8263-3ECD-9311BCA8A274}"/>
              </a:ext>
            </a:extLst>
          </p:cNvPr>
          <p:cNvCxnSpPr>
            <a:cxnSpLocks/>
          </p:cNvCxnSpPr>
          <p:nvPr/>
        </p:nvCxnSpPr>
        <p:spPr bwMode="auto">
          <a:xfrm>
            <a:off x="6617402" y="5684241"/>
            <a:ext cx="0" cy="420152"/>
          </a:xfrm>
          <a:prstGeom prst="line">
            <a:avLst/>
          </a:prstGeom>
          <a:noFill/>
          <a:ln w="19050"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166EE8B-DDD1-0558-3776-DB041C925EF0}"/>
              </a:ext>
            </a:extLst>
          </p:cNvPr>
          <p:cNvCxnSpPr>
            <a:cxnSpLocks/>
          </p:cNvCxnSpPr>
          <p:nvPr/>
        </p:nvCxnSpPr>
        <p:spPr bwMode="auto">
          <a:xfrm>
            <a:off x="6986056" y="5684241"/>
            <a:ext cx="0" cy="420152"/>
          </a:xfrm>
          <a:prstGeom prst="line">
            <a:avLst/>
          </a:prstGeom>
          <a:noFill/>
          <a:ln w="19050"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B1893C70-F2B1-05A5-22DB-852919F51927}"/>
              </a:ext>
            </a:extLst>
          </p:cNvPr>
          <p:cNvCxnSpPr>
            <a:cxnSpLocks/>
          </p:cNvCxnSpPr>
          <p:nvPr/>
        </p:nvCxnSpPr>
        <p:spPr bwMode="auto">
          <a:xfrm>
            <a:off x="7354710" y="5684241"/>
            <a:ext cx="0" cy="420152"/>
          </a:xfrm>
          <a:prstGeom prst="line">
            <a:avLst/>
          </a:prstGeom>
          <a:noFill/>
          <a:ln w="19050"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5CCE1C09-308B-B886-EB2A-040DA9688626}"/>
              </a:ext>
            </a:extLst>
          </p:cNvPr>
          <p:cNvCxnSpPr>
            <a:cxnSpLocks/>
          </p:cNvCxnSpPr>
          <p:nvPr/>
        </p:nvCxnSpPr>
        <p:spPr bwMode="auto">
          <a:xfrm>
            <a:off x="7723364" y="5684241"/>
            <a:ext cx="0" cy="420152"/>
          </a:xfrm>
          <a:prstGeom prst="line">
            <a:avLst/>
          </a:prstGeom>
          <a:noFill/>
          <a:ln w="19050"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E5E84F38-4A82-786F-269F-E4EDFFED6C23}"/>
              </a:ext>
            </a:extLst>
          </p:cNvPr>
          <p:cNvCxnSpPr>
            <a:cxnSpLocks/>
          </p:cNvCxnSpPr>
          <p:nvPr/>
        </p:nvCxnSpPr>
        <p:spPr bwMode="auto">
          <a:xfrm>
            <a:off x="8092018" y="5684241"/>
            <a:ext cx="0" cy="420152"/>
          </a:xfrm>
          <a:prstGeom prst="line">
            <a:avLst/>
          </a:prstGeom>
          <a:noFill/>
          <a:ln w="19050"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9A64204-41F1-EB60-BCF5-B04F11F107E7}"/>
              </a:ext>
            </a:extLst>
          </p:cNvPr>
          <p:cNvCxnSpPr>
            <a:cxnSpLocks/>
          </p:cNvCxnSpPr>
          <p:nvPr/>
        </p:nvCxnSpPr>
        <p:spPr bwMode="auto">
          <a:xfrm>
            <a:off x="8460672" y="5684241"/>
            <a:ext cx="0" cy="420152"/>
          </a:xfrm>
          <a:prstGeom prst="line">
            <a:avLst/>
          </a:prstGeom>
          <a:noFill/>
          <a:ln w="19050"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18D4B82B-6B69-2923-6F42-0D70D92A1B6C}"/>
              </a:ext>
            </a:extLst>
          </p:cNvPr>
          <p:cNvCxnSpPr>
            <a:cxnSpLocks/>
          </p:cNvCxnSpPr>
          <p:nvPr/>
        </p:nvCxnSpPr>
        <p:spPr bwMode="auto">
          <a:xfrm>
            <a:off x="8829326" y="5684241"/>
            <a:ext cx="0" cy="420152"/>
          </a:xfrm>
          <a:prstGeom prst="line">
            <a:avLst/>
          </a:prstGeom>
          <a:noFill/>
          <a:ln w="19050"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B495A2AA-DAC2-DBE0-9D9C-8CF354FC9D97}"/>
              </a:ext>
            </a:extLst>
          </p:cNvPr>
          <p:cNvCxnSpPr>
            <a:cxnSpLocks/>
          </p:cNvCxnSpPr>
          <p:nvPr/>
        </p:nvCxnSpPr>
        <p:spPr bwMode="auto">
          <a:xfrm>
            <a:off x="9197980" y="5684241"/>
            <a:ext cx="0" cy="420152"/>
          </a:xfrm>
          <a:prstGeom prst="line">
            <a:avLst/>
          </a:prstGeom>
          <a:noFill/>
          <a:ln w="19050"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8AD69E01-354B-61E1-594E-9E1B4E872028}"/>
              </a:ext>
            </a:extLst>
          </p:cNvPr>
          <p:cNvCxnSpPr>
            <a:cxnSpLocks/>
          </p:cNvCxnSpPr>
          <p:nvPr/>
        </p:nvCxnSpPr>
        <p:spPr bwMode="auto">
          <a:xfrm>
            <a:off x="9566634" y="5684241"/>
            <a:ext cx="0" cy="420152"/>
          </a:xfrm>
          <a:prstGeom prst="line">
            <a:avLst/>
          </a:prstGeom>
          <a:noFill/>
          <a:ln w="19050"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6D801747-1061-F860-3162-AC7AAD37B3FB}"/>
              </a:ext>
            </a:extLst>
          </p:cNvPr>
          <p:cNvCxnSpPr>
            <a:cxnSpLocks/>
          </p:cNvCxnSpPr>
          <p:nvPr/>
        </p:nvCxnSpPr>
        <p:spPr bwMode="auto">
          <a:xfrm>
            <a:off x="9935288" y="5684241"/>
            <a:ext cx="0" cy="420152"/>
          </a:xfrm>
          <a:prstGeom prst="line">
            <a:avLst/>
          </a:prstGeom>
          <a:noFill/>
          <a:ln w="19050"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553B6815-B43F-E7CC-78F4-1DFDB285346E}"/>
              </a:ext>
            </a:extLst>
          </p:cNvPr>
          <p:cNvCxnSpPr>
            <a:cxnSpLocks/>
          </p:cNvCxnSpPr>
          <p:nvPr/>
        </p:nvCxnSpPr>
        <p:spPr bwMode="auto">
          <a:xfrm>
            <a:off x="10303942" y="5684241"/>
            <a:ext cx="0" cy="420152"/>
          </a:xfrm>
          <a:prstGeom prst="line">
            <a:avLst/>
          </a:prstGeom>
          <a:noFill/>
          <a:ln w="19050"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FDA3B833-C1C6-F39A-FCDA-EA160B926B4C}"/>
              </a:ext>
            </a:extLst>
          </p:cNvPr>
          <p:cNvCxnSpPr>
            <a:cxnSpLocks/>
          </p:cNvCxnSpPr>
          <p:nvPr/>
        </p:nvCxnSpPr>
        <p:spPr bwMode="auto">
          <a:xfrm>
            <a:off x="10672596" y="5684241"/>
            <a:ext cx="0" cy="420152"/>
          </a:xfrm>
          <a:prstGeom prst="line">
            <a:avLst/>
          </a:prstGeom>
          <a:noFill/>
          <a:ln w="19050"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FA5403B1-A862-093E-FF9B-7AD970974DD6}"/>
              </a:ext>
            </a:extLst>
          </p:cNvPr>
          <p:cNvCxnSpPr>
            <a:cxnSpLocks/>
          </p:cNvCxnSpPr>
          <p:nvPr/>
        </p:nvCxnSpPr>
        <p:spPr bwMode="auto">
          <a:xfrm>
            <a:off x="11041250" y="5684241"/>
            <a:ext cx="0" cy="420152"/>
          </a:xfrm>
          <a:prstGeom prst="line">
            <a:avLst/>
          </a:prstGeom>
          <a:noFill/>
          <a:ln w="19050"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D79AEDC-E4A4-E3F3-2021-5CCF830F9E92}"/>
              </a:ext>
            </a:extLst>
          </p:cNvPr>
          <p:cNvCxnSpPr>
            <a:cxnSpLocks/>
          </p:cNvCxnSpPr>
          <p:nvPr/>
        </p:nvCxnSpPr>
        <p:spPr bwMode="auto">
          <a:xfrm>
            <a:off x="11409901" y="5684241"/>
            <a:ext cx="0" cy="420152"/>
          </a:xfrm>
          <a:prstGeom prst="line">
            <a:avLst/>
          </a:prstGeom>
          <a:noFill/>
          <a:ln w="19050" cap="flat" cmpd="sng" algn="ctr">
            <a:solidFill>
              <a:schemeClr val="bg1"/>
            </a:solidFill>
            <a:prstDash val="solid"/>
            <a:round/>
            <a:headEnd type="none" w="med" len="med"/>
            <a:tailEnd type="none" w="med" len="med"/>
          </a:ln>
          <a:effectLst/>
        </p:spPr>
      </p:cxnSp>
      <p:grpSp>
        <p:nvGrpSpPr>
          <p:cNvPr id="91" name="Group 90">
            <a:extLst>
              <a:ext uri="{FF2B5EF4-FFF2-40B4-BE49-F238E27FC236}">
                <a16:creationId xmlns:a16="http://schemas.microsoft.com/office/drawing/2014/main" id="{C495D2C1-2367-48AC-AA31-0755D71BCE95}"/>
              </a:ext>
            </a:extLst>
          </p:cNvPr>
          <p:cNvGrpSpPr/>
          <p:nvPr/>
        </p:nvGrpSpPr>
        <p:grpSpPr>
          <a:xfrm>
            <a:off x="4717980" y="4305887"/>
            <a:ext cx="3214193" cy="1384995"/>
            <a:chOff x="6584999" y="4290257"/>
            <a:chExt cx="3214193" cy="1384995"/>
          </a:xfrm>
        </p:grpSpPr>
        <p:sp>
          <p:nvSpPr>
            <p:cNvPr id="92" name="TextBox 91">
              <a:extLst>
                <a:ext uri="{FF2B5EF4-FFF2-40B4-BE49-F238E27FC236}">
                  <a16:creationId xmlns:a16="http://schemas.microsoft.com/office/drawing/2014/main" id="{BF36A26A-C3CA-975E-7645-E798526A762D}"/>
                </a:ext>
              </a:extLst>
            </p:cNvPr>
            <p:cNvSpPr txBox="1"/>
            <p:nvPr/>
          </p:nvSpPr>
          <p:spPr bwMode="auto">
            <a:xfrm>
              <a:off x="6947316" y="4290257"/>
              <a:ext cx="285187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SCLC; &lt;1.215 mg/wk</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SCLC; ≥1.215 mg/wk</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NEPC</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NEN other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Prior checkpoint inhibitor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Confirmed partial response (RECIST) v1.1)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(Best overall response) RECIST v1.1</a:t>
              </a:r>
            </a:p>
          </p:txBody>
        </p:sp>
        <p:sp>
          <p:nvSpPr>
            <p:cNvPr id="93" name="Rectangle 92">
              <a:extLst>
                <a:ext uri="{FF2B5EF4-FFF2-40B4-BE49-F238E27FC236}">
                  <a16:creationId xmlns:a16="http://schemas.microsoft.com/office/drawing/2014/main" id="{285B8653-4989-8AA2-F63A-AF4257386007}"/>
                </a:ext>
              </a:extLst>
            </p:cNvPr>
            <p:cNvSpPr/>
            <p:nvPr/>
          </p:nvSpPr>
          <p:spPr bwMode="auto">
            <a:xfrm>
              <a:off x="6832429" y="4381928"/>
              <a:ext cx="100006" cy="100006"/>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4FC880E0-FD25-A4F1-BC77-34279BC4FB51}"/>
                </a:ext>
              </a:extLst>
            </p:cNvPr>
            <p:cNvSpPr/>
            <p:nvPr/>
          </p:nvSpPr>
          <p:spPr bwMode="auto">
            <a:xfrm>
              <a:off x="6832429" y="4566869"/>
              <a:ext cx="100006" cy="100006"/>
            </a:xfrm>
            <a:prstGeom prst="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179468DF-7CC8-56D7-A4B9-060B0D8CD210}"/>
                </a:ext>
              </a:extLst>
            </p:cNvPr>
            <p:cNvSpPr/>
            <p:nvPr/>
          </p:nvSpPr>
          <p:spPr bwMode="auto">
            <a:xfrm>
              <a:off x="6832429" y="4751810"/>
              <a:ext cx="100006" cy="10000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FC243199-CB18-5489-4F3B-A0559EF197C8}"/>
                </a:ext>
              </a:extLst>
            </p:cNvPr>
            <p:cNvSpPr/>
            <p:nvPr/>
          </p:nvSpPr>
          <p:spPr bwMode="auto">
            <a:xfrm>
              <a:off x="6832429" y="4936751"/>
              <a:ext cx="100006" cy="1000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TextBox 96">
              <a:extLst>
                <a:ext uri="{FF2B5EF4-FFF2-40B4-BE49-F238E27FC236}">
                  <a16:creationId xmlns:a16="http://schemas.microsoft.com/office/drawing/2014/main" id="{08DA865A-74C0-4040-3341-C89F0711D6CA}"/>
                </a:ext>
              </a:extLst>
            </p:cNvPr>
            <p:cNvSpPr txBox="1"/>
            <p:nvPr/>
          </p:nvSpPr>
          <p:spPr bwMode="auto">
            <a:xfrm>
              <a:off x="6713389" y="5045746"/>
              <a:ext cx="3380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8" name="Oval 97">
              <a:extLst>
                <a:ext uri="{FF2B5EF4-FFF2-40B4-BE49-F238E27FC236}">
                  <a16:creationId xmlns:a16="http://schemas.microsoft.com/office/drawing/2014/main" id="{7C8FD386-B3D8-3837-F374-9FD71860E246}"/>
                </a:ext>
              </a:extLst>
            </p:cNvPr>
            <p:cNvSpPr/>
            <p:nvPr/>
          </p:nvSpPr>
          <p:spPr bwMode="auto">
            <a:xfrm>
              <a:off x="6833266" y="5296353"/>
              <a:ext cx="98333" cy="98333"/>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TextBox 98">
              <a:extLst>
                <a:ext uri="{FF2B5EF4-FFF2-40B4-BE49-F238E27FC236}">
                  <a16:creationId xmlns:a16="http://schemas.microsoft.com/office/drawing/2014/main" id="{9C9E212C-10A1-82B3-F48E-13CA45AD31A8}"/>
                </a:ext>
              </a:extLst>
            </p:cNvPr>
            <p:cNvSpPr txBox="1"/>
            <p:nvPr/>
          </p:nvSpPr>
          <p:spPr bwMode="auto">
            <a:xfrm>
              <a:off x="6584999" y="5421066"/>
              <a:ext cx="59486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BOR</a:t>
              </a:r>
            </a:p>
          </p:txBody>
        </p:sp>
      </p:grpSp>
      <p:sp>
        <p:nvSpPr>
          <p:cNvPr id="100" name="Rectangle 99">
            <a:extLst>
              <a:ext uri="{FF2B5EF4-FFF2-40B4-BE49-F238E27FC236}">
                <a16:creationId xmlns:a16="http://schemas.microsoft.com/office/drawing/2014/main" id="{A1412015-3373-5C67-68F2-1E32A36C16F7}"/>
              </a:ext>
            </a:extLst>
          </p:cNvPr>
          <p:cNvSpPr/>
          <p:nvPr/>
        </p:nvSpPr>
        <p:spPr bwMode="auto">
          <a:xfrm>
            <a:off x="4829932" y="1827872"/>
            <a:ext cx="276323" cy="18862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55846580-EC5F-FBD3-390D-BF2256023988}"/>
              </a:ext>
            </a:extLst>
          </p:cNvPr>
          <p:cNvSpPr/>
          <p:nvPr/>
        </p:nvSpPr>
        <p:spPr bwMode="auto">
          <a:xfrm>
            <a:off x="5197044" y="2213083"/>
            <a:ext cx="276323" cy="14922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5EC45823-CD72-0E0E-380B-BE93A6F528B9}"/>
              </a:ext>
            </a:extLst>
          </p:cNvPr>
          <p:cNvSpPr/>
          <p:nvPr/>
        </p:nvSpPr>
        <p:spPr bwMode="auto">
          <a:xfrm>
            <a:off x="5564156" y="2260366"/>
            <a:ext cx="276323" cy="14537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FAE7E7CA-2713-872C-32EF-D74E6409C61F}"/>
              </a:ext>
            </a:extLst>
          </p:cNvPr>
          <p:cNvSpPr/>
          <p:nvPr/>
        </p:nvSpPr>
        <p:spPr bwMode="auto">
          <a:xfrm>
            <a:off x="5931268" y="2459443"/>
            <a:ext cx="276323" cy="12546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C282F553-8457-7AD9-2D2E-F2EAC445B250}"/>
              </a:ext>
            </a:extLst>
          </p:cNvPr>
          <p:cNvSpPr/>
          <p:nvPr/>
        </p:nvSpPr>
        <p:spPr bwMode="auto">
          <a:xfrm>
            <a:off x="6298380" y="2742698"/>
            <a:ext cx="276323" cy="966272"/>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763BA096-33B1-64B2-AB7A-737FC9FBBC2B}"/>
              </a:ext>
            </a:extLst>
          </p:cNvPr>
          <p:cNvSpPr/>
          <p:nvPr/>
        </p:nvSpPr>
        <p:spPr bwMode="auto">
          <a:xfrm>
            <a:off x="6665492" y="2938409"/>
            <a:ext cx="276323" cy="775698"/>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2F1D9E2F-989B-0503-8788-A61ABA2FDB18}"/>
              </a:ext>
            </a:extLst>
          </p:cNvPr>
          <p:cNvSpPr/>
          <p:nvPr/>
        </p:nvSpPr>
        <p:spPr bwMode="auto">
          <a:xfrm>
            <a:off x="7032604" y="3021610"/>
            <a:ext cx="276323" cy="692497"/>
          </a:xfrm>
          <a:prstGeom prst="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941A93CD-1D8A-B312-0E9A-2381C35EA5B4}"/>
              </a:ext>
            </a:extLst>
          </p:cNvPr>
          <p:cNvSpPr/>
          <p:nvPr/>
        </p:nvSpPr>
        <p:spPr bwMode="auto">
          <a:xfrm>
            <a:off x="7399716" y="3313416"/>
            <a:ext cx="276323" cy="408155"/>
          </a:xfrm>
          <a:prstGeom prst="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A61A9900-021B-7867-2023-19AF7C727324}"/>
              </a:ext>
            </a:extLst>
          </p:cNvPr>
          <p:cNvSpPr/>
          <p:nvPr/>
        </p:nvSpPr>
        <p:spPr bwMode="auto">
          <a:xfrm>
            <a:off x="7766828" y="3338361"/>
            <a:ext cx="276323" cy="375746"/>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A6AEFFCD-7DBE-0D1F-624B-6993959A4F71}"/>
              </a:ext>
            </a:extLst>
          </p:cNvPr>
          <p:cNvSpPr/>
          <p:nvPr/>
        </p:nvSpPr>
        <p:spPr bwMode="auto">
          <a:xfrm>
            <a:off x="8133940" y="3395610"/>
            <a:ext cx="276323" cy="31849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CBE65EFE-EEBB-FE61-CA19-E937F3798382}"/>
              </a:ext>
            </a:extLst>
          </p:cNvPr>
          <p:cNvSpPr/>
          <p:nvPr/>
        </p:nvSpPr>
        <p:spPr bwMode="auto">
          <a:xfrm>
            <a:off x="8501051" y="3553742"/>
            <a:ext cx="276323" cy="16036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55D9BEF5-80A1-D559-DB62-D9D521B6ABC3}"/>
              </a:ext>
            </a:extLst>
          </p:cNvPr>
          <p:cNvSpPr/>
          <p:nvPr/>
        </p:nvSpPr>
        <p:spPr bwMode="auto">
          <a:xfrm>
            <a:off x="8867130" y="3710894"/>
            <a:ext cx="276323" cy="1216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C77FDB1F-6071-10EE-B41E-099677754359}"/>
              </a:ext>
            </a:extLst>
          </p:cNvPr>
          <p:cNvSpPr/>
          <p:nvPr/>
        </p:nvSpPr>
        <p:spPr bwMode="auto">
          <a:xfrm>
            <a:off x="9233483" y="3705756"/>
            <a:ext cx="276323" cy="14948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AC6578AC-02C1-F4CF-EC16-FBA5BA8E4818}"/>
              </a:ext>
            </a:extLst>
          </p:cNvPr>
          <p:cNvSpPr/>
          <p:nvPr/>
        </p:nvSpPr>
        <p:spPr bwMode="auto">
          <a:xfrm>
            <a:off x="9599836" y="3705350"/>
            <a:ext cx="276323" cy="240812"/>
          </a:xfrm>
          <a:prstGeom prst="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F79EE405-FB8B-C426-8DD0-AC9BF4B734A3}"/>
              </a:ext>
            </a:extLst>
          </p:cNvPr>
          <p:cNvSpPr/>
          <p:nvPr/>
        </p:nvSpPr>
        <p:spPr bwMode="auto">
          <a:xfrm>
            <a:off x="9966189" y="3705350"/>
            <a:ext cx="276323" cy="433782"/>
          </a:xfrm>
          <a:prstGeom prst="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6237270D-A6DB-E428-272C-06B123EE66A4}"/>
              </a:ext>
            </a:extLst>
          </p:cNvPr>
          <p:cNvSpPr/>
          <p:nvPr/>
        </p:nvSpPr>
        <p:spPr bwMode="auto">
          <a:xfrm>
            <a:off x="10332542" y="3705756"/>
            <a:ext cx="276323" cy="757879"/>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72E4BE4D-61CA-91E4-7294-7D336FFEC4D6}"/>
              </a:ext>
            </a:extLst>
          </p:cNvPr>
          <p:cNvSpPr/>
          <p:nvPr/>
        </p:nvSpPr>
        <p:spPr bwMode="auto">
          <a:xfrm>
            <a:off x="10698895" y="3705350"/>
            <a:ext cx="276323" cy="1037987"/>
          </a:xfrm>
          <a:prstGeom prst="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CC7200AF-7B61-1CDE-6E93-5D9EF287116D}"/>
              </a:ext>
            </a:extLst>
          </p:cNvPr>
          <p:cNvSpPr/>
          <p:nvPr/>
        </p:nvSpPr>
        <p:spPr bwMode="auto">
          <a:xfrm>
            <a:off x="11065248" y="3705350"/>
            <a:ext cx="276323" cy="1257365"/>
          </a:xfrm>
          <a:prstGeom prst="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4524CB2E-47A2-5C01-7025-5CE59100D149}"/>
              </a:ext>
            </a:extLst>
          </p:cNvPr>
          <p:cNvSpPr/>
          <p:nvPr/>
        </p:nvSpPr>
        <p:spPr bwMode="auto">
          <a:xfrm>
            <a:off x="10778194" y="4774310"/>
            <a:ext cx="98333" cy="98333"/>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9" name="Straight Connector 118">
            <a:extLst>
              <a:ext uri="{FF2B5EF4-FFF2-40B4-BE49-F238E27FC236}">
                <a16:creationId xmlns:a16="http://schemas.microsoft.com/office/drawing/2014/main" id="{73960376-16A7-2CB4-2080-653E30836E1F}"/>
              </a:ext>
            </a:extLst>
          </p:cNvPr>
          <p:cNvCxnSpPr>
            <a:cxnSpLocks/>
          </p:cNvCxnSpPr>
          <p:nvPr/>
        </p:nvCxnSpPr>
        <p:spPr bwMode="auto">
          <a:xfrm>
            <a:off x="4793381" y="3715270"/>
            <a:ext cx="6712819"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81A268DB-9E85-1C09-8DCD-C9ECC2EB8B39}"/>
              </a:ext>
            </a:extLst>
          </p:cNvPr>
          <p:cNvCxnSpPr>
            <a:cxnSpLocks/>
          </p:cNvCxnSpPr>
          <p:nvPr/>
        </p:nvCxnSpPr>
        <p:spPr bwMode="auto">
          <a:xfrm flipH="1">
            <a:off x="4716378" y="37152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82E76F0D-4372-568F-2752-0C935E2FBDE7}"/>
              </a:ext>
            </a:extLst>
          </p:cNvPr>
          <p:cNvCxnSpPr>
            <a:cxnSpLocks/>
          </p:cNvCxnSpPr>
          <p:nvPr/>
        </p:nvCxnSpPr>
        <p:spPr bwMode="auto">
          <a:xfrm>
            <a:off x="4793381" y="3338361"/>
            <a:ext cx="6712819" cy="0"/>
          </a:xfrm>
          <a:prstGeom prst="line">
            <a:avLst/>
          </a:prstGeom>
          <a:noFill/>
          <a:ln w="28575" cap="flat" cmpd="sng" algn="ctr">
            <a:solidFill>
              <a:schemeClr val="accent3"/>
            </a:solidFill>
            <a:prstDash val="sysDot"/>
            <a:round/>
            <a:headEnd type="none" w="med" len="med"/>
            <a:tailEnd type="none" w="med" len="med"/>
          </a:ln>
          <a:effectLst/>
        </p:spPr>
      </p:cxnSp>
      <p:cxnSp>
        <p:nvCxnSpPr>
          <p:cNvPr id="122" name="Straight Connector 121">
            <a:extLst>
              <a:ext uri="{FF2B5EF4-FFF2-40B4-BE49-F238E27FC236}">
                <a16:creationId xmlns:a16="http://schemas.microsoft.com/office/drawing/2014/main" id="{CA4B4B31-B946-68E6-AACC-EC1A98AAF9F3}"/>
              </a:ext>
            </a:extLst>
          </p:cNvPr>
          <p:cNvCxnSpPr>
            <a:cxnSpLocks/>
          </p:cNvCxnSpPr>
          <p:nvPr/>
        </p:nvCxnSpPr>
        <p:spPr bwMode="auto">
          <a:xfrm>
            <a:off x="4793381" y="4280034"/>
            <a:ext cx="6712819" cy="0"/>
          </a:xfrm>
          <a:prstGeom prst="line">
            <a:avLst/>
          </a:prstGeom>
          <a:noFill/>
          <a:ln w="28575" cap="flat" cmpd="sng" algn="ctr">
            <a:solidFill>
              <a:schemeClr val="accent3"/>
            </a:solidFill>
            <a:prstDash val="sysDot"/>
            <a:round/>
            <a:headEnd type="none" w="med" len="med"/>
            <a:tailEnd type="none" w="med" len="med"/>
          </a:ln>
          <a:effectLst/>
        </p:spPr>
      </p:cxnSp>
      <p:sp>
        <p:nvSpPr>
          <p:cNvPr id="123" name="Text Box 15">
            <a:extLst>
              <a:ext uri="{FF2B5EF4-FFF2-40B4-BE49-F238E27FC236}">
                <a16:creationId xmlns:a16="http://schemas.microsoft.com/office/drawing/2014/main" id="{E1D2C2CC-279E-ACA5-8D13-5305F546E585}"/>
              </a:ext>
            </a:extLst>
          </p:cNvPr>
          <p:cNvSpPr txBox="1">
            <a:spLocks noChangeArrowheads="1"/>
          </p:cNvSpPr>
          <p:nvPr/>
        </p:nvSpPr>
        <p:spPr bwMode="auto">
          <a:xfrm>
            <a:off x="4096412" y="611699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†New brain metastases identified at Wk 2. Overall response: PD; target lesion response: PR.</a:t>
            </a:r>
            <a:endPar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619689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Phase I HPN328: Safety</a:t>
            </a:r>
          </a:p>
        </p:txBody>
      </p:sp>
      <p:sp>
        <p:nvSpPr>
          <p:cNvPr id="7" name="Content Placeholder 6">
            <a:extLst>
              <a:ext uri="{FF2B5EF4-FFF2-40B4-BE49-F238E27FC236}">
                <a16:creationId xmlns:a16="http://schemas.microsoft.com/office/drawing/2014/main" id="{3965250D-D888-D2F8-2A86-D7346E530DF5}"/>
              </a:ext>
            </a:extLst>
          </p:cNvPr>
          <p:cNvSpPr>
            <a:spLocks noGrp="1"/>
          </p:cNvSpPr>
          <p:nvPr>
            <p:ph idx="1"/>
          </p:nvPr>
        </p:nvSpPr>
        <p:spPr>
          <a:xfrm>
            <a:off x="7626485" y="1513047"/>
            <a:ext cx="3855719" cy="4650686"/>
          </a:xfrm>
        </p:spPr>
        <p:txBody>
          <a:bodyPr/>
          <a:lstStyle/>
          <a:p>
            <a:pPr>
              <a:spcBef>
                <a:spcPts val="600"/>
              </a:spcBef>
            </a:pPr>
            <a:r>
              <a:rPr lang="en-US" sz="2000" dirty="0"/>
              <a:t>MTD not reached; no DLTs</a:t>
            </a:r>
          </a:p>
          <a:p>
            <a:pPr>
              <a:spcBef>
                <a:spcPts val="600"/>
              </a:spcBef>
            </a:pPr>
            <a:r>
              <a:rPr lang="en-US" sz="2000" dirty="0"/>
              <a:t>Grade 1/2 CRS: 4 (22%)</a:t>
            </a:r>
          </a:p>
          <a:p>
            <a:pPr lvl="1">
              <a:spcBef>
                <a:spcPts val="600"/>
              </a:spcBef>
            </a:pPr>
            <a:r>
              <a:rPr lang="en-US" sz="2000" dirty="0"/>
              <a:t>No grade ≥3 CRS</a:t>
            </a:r>
          </a:p>
          <a:p>
            <a:pPr>
              <a:spcBef>
                <a:spcPts val="600"/>
              </a:spcBef>
            </a:pPr>
            <a:r>
              <a:rPr lang="en-US" sz="2000" dirty="0"/>
              <a:t>No ICANS</a:t>
            </a:r>
          </a:p>
          <a:p>
            <a:pPr>
              <a:spcBef>
                <a:spcPts val="600"/>
              </a:spcBef>
            </a:pPr>
            <a:r>
              <a:rPr lang="en-US" sz="2000" dirty="0"/>
              <a:t>No discontinuation because of AEs</a:t>
            </a:r>
          </a:p>
          <a:p>
            <a:pPr>
              <a:spcBef>
                <a:spcPts val="600"/>
              </a:spcBef>
            </a:pPr>
            <a:endParaRPr lang="en-US" sz="2000" dirty="0"/>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90795"/>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Johnson. ASCO 2022. Abstr 8566.</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8" name="Group 3">
            <a:extLst>
              <a:ext uri="{FF2B5EF4-FFF2-40B4-BE49-F238E27FC236}">
                <a16:creationId xmlns:a16="http://schemas.microsoft.com/office/drawing/2014/main" id="{FB872911-2B5B-F23A-9791-1360F46D227D}"/>
              </a:ext>
            </a:extLst>
          </p:cNvPr>
          <p:cNvGraphicFramePr>
            <a:graphicFrameLocks/>
          </p:cNvGraphicFramePr>
          <p:nvPr>
            <p:extLst>
              <p:ext uri="{D42A27DB-BD31-4B8C-83A1-F6EECF244321}">
                <p14:modId xmlns:p14="http://schemas.microsoft.com/office/powerpoint/2010/main" val="2893080217"/>
              </p:ext>
            </p:extLst>
          </p:nvPr>
        </p:nvGraphicFramePr>
        <p:xfrm>
          <a:off x="522288" y="1610438"/>
          <a:ext cx="3291840" cy="3962608"/>
        </p:xfrm>
        <a:graphic>
          <a:graphicData uri="http://schemas.openxmlformats.org/drawingml/2006/table">
            <a:tbl>
              <a:tblPr/>
              <a:tblGrid>
                <a:gridCol w="128016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005840">
                  <a:extLst>
                    <a:ext uri="{9D8B030D-6E8A-4147-A177-3AD203B41FA5}">
                      <a16:colId xmlns:a16="http://schemas.microsoft.com/office/drawing/2014/main" val="2807550417"/>
                    </a:ext>
                  </a:extLst>
                </a:gridCol>
              </a:tblGrid>
              <a:tr h="2615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74814560"/>
                  </a:ext>
                </a:extLst>
              </a:tr>
              <a:tr h="2615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615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15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TRAE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15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Dysgeusia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157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7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18120199"/>
                  </a:ext>
                </a:extLst>
              </a:tr>
              <a:tr h="26157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Hypotension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7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12880582"/>
                  </a:ext>
                </a:extLst>
              </a:tr>
              <a:tr h="26157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37758976"/>
                  </a:ext>
                </a:extLst>
              </a:tr>
              <a:tr h="26157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Hyponatremia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520876"/>
                  </a:ext>
                </a:extLst>
              </a:tr>
              <a:tr h="26157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63082245"/>
                  </a:ext>
                </a:extLst>
              </a:tr>
              <a:tr h="26157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81268415"/>
                  </a:ext>
                </a:extLst>
              </a:tr>
              <a:tr h="26157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75321587"/>
                  </a:ext>
                </a:extLst>
              </a:tr>
              <a:tr h="26157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Chills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3113860"/>
                  </a:ext>
                </a:extLst>
              </a:tr>
            </a:tbl>
          </a:graphicData>
        </a:graphic>
      </p:graphicFrame>
      <p:sp>
        <p:nvSpPr>
          <p:cNvPr id="3" name="TextBox 2">
            <a:extLst>
              <a:ext uri="{FF2B5EF4-FFF2-40B4-BE49-F238E27FC236}">
                <a16:creationId xmlns:a16="http://schemas.microsoft.com/office/drawing/2014/main" id="{817A99A0-697C-BFA5-802F-0AAFD8957DAE}"/>
              </a:ext>
            </a:extLst>
          </p:cNvPr>
          <p:cNvSpPr txBox="1"/>
          <p:nvPr/>
        </p:nvSpPr>
        <p:spPr bwMode="auto">
          <a:xfrm>
            <a:off x="433387" y="5703981"/>
            <a:ext cx="51211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spcBef>
                <a:spcPts val="500"/>
              </a:spcBef>
              <a:spcAft>
                <a:spcPct val="0"/>
              </a:spcAft>
              <a:buClrTx/>
              <a:defRPr/>
            </a:pPr>
            <a:r>
              <a:rPr lang="en-US" sz="1400" b="0" kern="0" dirty="0">
                <a:solidFill>
                  <a:schemeClr val="bg1"/>
                </a:solidFill>
                <a:latin typeface="+mn-lt"/>
              </a:rPr>
              <a:t>*Grade 2: 2/4 patients treated at 1.215 mg and 1 patient at 3.6 mg. Grade 1: 1/4 patients at 3.6 mg.</a:t>
            </a:r>
            <a:endParaRPr lang="en-US" sz="1400" b="0" i="1" kern="0" dirty="0">
              <a:solidFill>
                <a:schemeClr val="bg1"/>
              </a:solidFill>
              <a:latin typeface="+mn-lt"/>
            </a:endParaRPr>
          </a:p>
        </p:txBody>
      </p:sp>
      <p:graphicFrame>
        <p:nvGraphicFramePr>
          <p:cNvPr id="5" name="Group 3">
            <a:extLst>
              <a:ext uri="{FF2B5EF4-FFF2-40B4-BE49-F238E27FC236}">
                <a16:creationId xmlns:a16="http://schemas.microsoft.com/office/drawing/2014/main" id="{C0652052-C06D-9AD4-7022-ECD9CA914AED}"/>
              </a:ext>
            </a:extLst>
          </p:cNvPr>
          <p:cNvGraphicFramePr>
            <a:graphicFrameLocks/>
          </p:cNvGraphicFramePr>
          <p:nvPr>
            <p:extLst>
              <p:ext uri="{D42A27DB-BD31-4B8C-83A1-F6EECF244321}">
                <p14:modId xmlns:p14="http://schemas.microsoft.com/office/powerpoint/2010/main" val="582881416"/>
              </p:ext>
            </p:extLst>
          </p:nvPr>
        </p:nvGraphicFramePr>
        <p:xfrm>
          <a:off x="4125424" y="1586629"/>
          <a:ext cx="3291840" cy="3871152"/>
        </p:xfrm>
        <a:graphic>
          <a:graphicData uri="http://schemas.openxmlformats.org/drawingml/2006/table">
            <a:tbl>
              <a:tblPr/>
              <a:tblGrid>
                <a:gridCol w="128016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005840">
                  <a:extLst>
                    <a:ext uri="{9D8B030D-6E8A-4147-A177-3AD203B41FA5}">
                      <a16:colId xmlns:a16="http://schemas.microsoft.com/office/drawing/2014/main" val="2807550417"/>
                    </a:ext>
                  </a:extLst>
                </a:gridCol>
              </a:tblGrid>
              <a:tr h="2615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362515599"/>
                  </a:ext>
                </a:extLst>
              </a:tr>
              <a:tr h="2615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6157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Pyrexia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64806406"/>
                  </a:ext>
                </a:extLst>
              </a:tr>
              <a:tr h="26157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1185893"/>
                  </a:ext>
                </a:extLst>
              </a:tr>
              <a:tr h="26157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86179351"/>
                  </a:ext>
                </a:extLst>
              </a:tr>
              <a:tr h="26157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3081716"/>
                  </a:ext>
                </a:extLst>
              </a:tr>
              <a:tr h="2615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15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Dry skin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15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Dyspnea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157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18120199"/>
                  </a:ext>
                </a:extLst>
              </a:tr>
              <a:tr h="26157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12880582"/>
                  </a:ext>
                </a:extLst>
              </a:tr>
              <a:tr h="26157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Weight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37758976"/>
                  </a:ext>
                </a:extLst>
              </a:tr>
            </a:tbl>
          </a:graphicData>
        </a:graphic>
      </p:graphicFrame>
    </p:spTree>
    <p:extLst>
      <p:ext uri="{BB962C8B-B14F-4D97-AF65-F5344CB8AC3E}">
        <p14:creationId xmlns:p14="http://schemas.microsoft.com/office/powerpoint/2010/main" val="35097272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D6948-290B-69DF-E06E-743F7BB87CB2}"/>
              </a:ext>
            </a:extLst>
          </p:cNvPr>
          <p:cNvSpPr>
            <a:spLocks noGrp="1"/>
          </p:cNvSpPr>
          <p:nvPr>
            <p:ph type="title"/>
          </p:nvPr>
        </p:nvSpPr>
        <p:spPr/>
        <p:txBody>
          <a:bodyPr/>
          <a:lstStyle/>
          <a:p>
            <a:r>
              <a:rPr lang="en-US" dirty="0"/>
              <a:t>Ongoing Trials of DLL3-Targeting Agents in SCLC</a:t>
            </a:r>
          </a:p>
        </p:txBody>
      </p:sp>
      <p:graphicFrame>
        <p:nvGraphicFramePr>
          <p:cNvPr id="4" name="Table 3">
            <a:extLst>
              <a:ext uri="{FF2B5EF4-FFF2-40B4-BE49-F238E27FC236}">
                <a16:creationId xmlns:a16="http://schemas.microsoft.com/office/drawing/2014/main" id="{F666087E-82C1-1DCB-38C8-F3BF0F82D319}"/>
              </a:ext>
            </a:extLst>
          </p:cNvPr>
          <p:cNvGraphicFramePr>
            <a:graphicFrameLocks noGrp="1"/>
          </p:cNvGraphicFramePr>
          <p:nvPr>
            <p:extLst>
              <p:ext uri="{D42A27DB-BD31-4B8C-83A1-F6EECF244321}">
                <p14:modId xmlns:p14="http://schemas.microsoft.com/office/powerpoint/2010/main" val="2781368391"/>
              </p:ext>
            </p:extLst>
          </p:nvPr>
        </p:nvGraphicFramePr>
        <p:xfrm>
          <a:off x="727076" y="1612902"/>
          <a:ext cx="10735055" cy="4209661"/>
        </p:xfrm>
        <a:graphic>
          <a:graphicData uri="http://schemas.openxmlformats.org/drawingml/2006/table">
            <a:tbl>
              <a:tblPr firstRow="1" bandRow="1">
                <a:tableStyleId>{5C22544A-7EE6-4342-B048-85BDC9FD1C3A}</a:tableStyleId>
              </a:tblPr>
              <a:tblGrid>
                <a:gridCol w="1753477">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2937753">
                  <a:extLst>
                    <a:ext uri="{9D8B030D-6E8A-4147-A177-3AD203B41FA5}">
                      <a16:colId xmlns:a16="http://schemas.microsoft.com/office/drawing/2014/main" val="20002"/>
                    </a:ext>
                  </a:extLst>
                </a:gridCol>
                <a:gridCol w="3346315">
                  <a:extLst>
                    <a:ext uri="{9D8B030D-6E8A-4147-A177-3AD203B41FA5}">
                      <a16:colId xmlns:a16="http://schemas.microsoft.com/office/drawing/2014/main" val="1344504776"/>
                    </a:ext>
                  </a:extLst>
                </a:gridCol>
                <a:gridCol w="1783110">
                  <a:extLst>
                    <a:ext uri="{9D8B030D-6E8A-4147-A177-3AD203B41FA5}">
                      <a16:colId xmlns:a16="http://schemas.microsoft.com/office/drawing/2014/main" val="942679043"/>
                    </a:ext>
                  </a:extLst>
                </a:gridCol>
              </a:tblGrid>
              <a:tr h="315507">
                <a:tc>
                  <a:txBody>
                    <a:bodyPr/>
                    <a:lstStyle/>
                    <a:p>
                      <a:pPr algn="ctr"/>
                      <a:r>
                        <a:rPr lang="en-US" sz="1800" dirty="0">
                          <a:latin typeface="+mn-lt"/>
                        </a:rPr>
                        <a:t>Trial</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dirty="0">
                          <a:latin typeface="+mn-lt"/>
                        </a:rPr>
                        <a:t>Phase</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dirty="0">
                          <a:latin typeface="+mn-lt"/>
                        </a:rPr>
                        <a:t>Treatment</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dirty="0">
                          <a:latin typeface="+mn-lt"/>
                        </a:rPr>
                        <a:t>Eligibility Criteria</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dirty="0">
                          <a:latin typeface="+mn-lt"/>
                        </a:rPr>
                        <a:t>Locations</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315507">
                <a:tc gridSpan="5">
                  <a:txBody>
                    <a:bodyPr/>
                    <a:lstStyle/>
                    <a:p>
                      <a:pPr algn="l"/>
                      <a:r>
                        <a:rPr lang="en-US" sz="1800" b="1" baseline="0" dirty="0">
                          <a:solidFill>
                            <a:schemeClr val="tx1"/>
                          </a:solidFill>
                          <a:latin typeface="+mn-lt"/>
                        </a:rPr>
                        <a:t>Currently enrolling</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hMerge="1">
                  <a:txBody>
                    <a:bodyPr/>
                    <a:lstStyle/>
                    <a:p>
                      <a:pPr algn="ctr"/>
                      <a:endParaRPr lang="en-US" sz="2000" dirty="0">
                        <a:solidFill>
                          <a:schemeClr val="bg1"/>
                        </a:solidFill>
                        <a:latin typeface="+mn-lt"/>
                      </a:endParaRP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2000" dirty="0">
                        <a:solidFill>
                          <a:schemeClr val="bg1"/>
                        </a:solidFill>
                        <a:latin typeface="+mn-lt"/>
                      </a:endParaRP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2000" dirty="0">
                        <a:solidFill>
                          <a:schemeClr val="bg1"/>
                        </a:solidFill>
                        <a:latin typeface="+mn-lt"/>
                      </a:endParaRP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2000" dirty="0">
                        <a:solidFill>
                          <a:schemeClr val="bg1"/>
                        </a:solidFill>
                        <a:latin typeface="+mn-lt"/>
                      </a:endParaRP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8644227"/>
                  </a:ext>
                </a:extLst>
              </a:tr>
              <a:tr h="552145">
                <a:tc>
                  <a:txBody>
                    <a:bodyPr/>
                    <a:lstStyle/>
                    <a:p>
                      <a:pPr algn="ctr"/>
                      <a:r>
                        <a:rPr lang="en-US" sz="1800" baseline="0" dirty="0">
                          <a:solidFill>
                            <a:schemeClr val="bg1"/>
                          </a:solidFill>
                          <a:latin typeface="+mn-lt"/>
                        </a:rPr>
                        <a:t>DeLLphi-301</a:t>
                      </a:r>
                    </a:p>
                    <a:p>
                      <a:pPr algn="ctr"/>
                      <a:r>
                        <a:rPr lang="en-US" sz="1800" baseline="0" dirty="0">
                          <a:solidFill>
                            <a:schemeClr val="bg1"/>
                          </a:solidFill>
                          <a:latin typeface="+mn-lt"/>
                        </a:rPr>
                        <a:t>NCT05060016</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II</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Tarlatamab monotherapy</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SCLC, 3L+</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Global</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1"/>
                  </a:ext>
                </a:extLst>
              </a:tr>
              <a:tr h="552145">
                <a:tc>
                  <a:txBody>
                    <a:bodyPr/>
                    <a:lstStyle/>
                    <a:p>
                      <a:pPr algn="ctr"/>
                      <a:r>
                        <a:rPr lang="en-US" sz="1800" kern="1200" dirty="0">
                          <a:solidFill>
                            <a:schemeClr val="bg1"/>
                          </a:solidFill>
                          <a:effectLst/>
                          <a:latin typeface="+mn-lt"/>
                          <a:ea typeface="+mn-ea"/>
                          <a:cs typeface="+mn-cs"/>
                        </a:rPr>
                        <a:t>DeLLphi-303 NCT05361395 </a:t>
                      </a:r>
                      <a:endParaRPr lang="en-US" sz="1800" baseline="0" dirty="0">
                        <a:solidFill>
                          <a:schemeClr val="bg1"/>
                        </a:solidFill>
                        <a:latin typeface="+mn-lt"/>
                      </a:endParaRP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Ib</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Tarlatamab with SoC</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SCLC, 1L</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Global</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23105359"/>
                  </a:ext>
                </a:extLst>
              </a:tr>
              <a:tr h="552145">
                <a:tc>
                  <a:txBody>
                    <a:bodyPr/>
                    <a:lstStyle/>
                    <a:p>
                      <a:pPr algn="ctr"/>
                      <a:r>
                        <a:rPr lang="en-US" sz="1800" baseline="0" dirty="0">
                          <a:solidFill>
                            <a:schemeClr val="bg1"/>
                          </a:solidFill>
                          <a:latin typeface="+mn-lt"/>
                        </a:rPr>
                        <a:t>NCT04471727</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I/II</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HPN328</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SCLC and other cancers</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US</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24629203"/>
                  </a:ext>
                </a:extLst>
              </a:tr>
              <a:tr h="552145">
                <a:tc>
                  <a:txBody>
                    <a:bodyPr/>
                    <a:lstStyle/>
                    <a:p>
                      <a:pPr algn="ctr"/>
                      <a:r>
                        <a:rPr lang="en-US" sz="1800" baseline="0" dirty="0">
                          <a:solidFill>
                            <a:schemeClr val="bg1"/>
                          </a:solidFill>
                          <a:latin typeface="+mn-lt"/>
                        </a:rPr>
                        <a:t>NCT04429087</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I</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BI764532</a:t>
                      </a:r>
                    </a:p>
                    <a:p>
                      <a:pPr algn="ctr"/>
                      <a:r>
                        <a:rPr lang="en-US" sz="1800" dirty="0">
                          <a:solidFill>
                            <a:schemeClr val="bg1"/>
                          </a:solidFill>
                          <a:latin typeface="+mn-lt"/>
                        </a:rPr>
                        <a:t>(DLL3/CD3 bispecific Ab)</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SCLC and other NET</a:t>
                      </a:r>
                    </a:p>
                    <a:p>
                      <a:pPr algn="ctr"/>
                      <a:r>
                        <a:rPr lang="en-US" sz="1800" dirty="0">
                          <a:solidFill>
                            <a:schemeClr val="bg1"/>
                          </a:solidFill>
                          <a:latin typeface="+mn-lt"/>
                        </a:rPr>
                        <a:t>DLL3+</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US, Germany, Japan, Spain</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5497926"/>
                  </a:ext>
                </a:extLst>
              </a:tr>
              <a:tr h="315507">
                <a:tc gridSpan="5">
                  <a:txBody>
                    <a:bodyPr/>
                    <a:lstStyle/>
                    <a:p>
                      <a:pPr algn="l"/>
                      <a:r>
                        <a:rPr lang="en-US" sz="1800" b="1" baseline="0" dirty="0">
                          <a:solidFill>
                            <a:schemeClr val="tx1"/>
                          </a:solidFill>
                          <a:latin typeface="+mn-lt"/>
                        </a:rPr>
                        <a:t>Opening in 2023</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hMerge="1">
                  <a:txBody>
                    <a:bodyPr/>
                    <a:lstStyle/>
                    <a:p>
                      <a:pPr algn="ctr"/>
                      <a:endParaRPr lang="en-US" sz="2000" dirty="0">
                        <a:solidFill>
                          <a:schemeClr val="bg1"/>
                        </a:solidFill>
                        <a:latin typeface="+mn-lt"/>
                      </a:endParaRP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hMerge="1">
                  <a:txBody>
                    <a:bodyPr/>
                    <a:lstStyle/>
                    <a:p>
                      <a:pPr algn="ctr"/>
                      <a:endParaRPr lang="en-US" sz="2000" dirty="0">
                        <a:solidFill>
                          <a:schemeClr val="bg1"/>
                        </a:solidFill>
                        <a:latin typeface="+mn-lt"/>
                      </a:endParaRP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hMerge="1">
                  <a:txBody>
                    <a:bodyPr/>
                    <a:lstStyle/>
                    <a:p>
                      <a:pPr algn="ctr"/>
                      <a:endParaRPr lang="en-US" sz="2000" dirty="0">
                        <a:solidFill>
                          <a:schemeClr val="bg1"/>
                        </a:solidFill>
                        <a:latin typeface="+mn-lt"/>
                      </a:endParaRP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hMerge="1">
                  <a:txBody>
                    <a:bodyPr/>
                    <a:lstStyle/>
                    <a:p>
                      <a:pPr algn="ctr"/>
                      <a:endParaRPr lang="en-US" sz="2000" dirty="0">
                        <a:solidFill>
                          <a:schemeClr val="bg1"/>
                        </a:solidFill>
                        <a:latin typeface="+mn-lt"/>
                      </a:endParaRP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2300247"/>
                  </a:ext>
                </a:extLst>
              </a:tr>
              <a:tr h="552145">
                <a:tc>
                  <a:txBody>
                    <a:bodyPr/>
                    <a:lstStyle/>
                    <a:p>
                      <a:pPr algn="ctr"/>
                      <a:r>
                        <a:rPr lang="en-US" sz="1800" baseline="0" dirty="0">
                          <a:solidFill>
                            <a:schemeClr val="bg1"/>
                          </a:solidFill>
                          <a:latin typeface="+mn-lt"/>
                        </a:rPr>
                        <a:t>DeLLphi-304</a:t>
                      </a:r>
                    </a:p>
                    <a:p>
                      <a:pPr algn="ctr"/>
                      <a:r>
                        <a:rPr lang="en-US" sz="1800" baseline="0" dirty="0">
                          <a:solidFill>
                            <a:schemeClr val="bg1"/>
                          </a:solidFill>
                          <a:latin typeface="+mn-lt"/>
                        </a:rPr>
                        <a:t>NCT05740566</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III</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rPr>
                        <a:t>Tarlatamab monotherapy</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SCLC, 2L (prior platinum-based therapy)</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TBD</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22991902"/>
                  </a:ext>
                </a:extLst>
              </a:tr>
            </a:tbl>
          </a:graphicData>
        </a:graphic>
      </p:graphicFrame>
    </p:spTree>
    <p:extLst>
      <p:ext uri="{BB962C8B-B14F-4D97-AF65-F5344CB8AC3E}">
        <p14:creationId xmlns:p14="http://schemas.microsoft.com/office/powerpoint/2010/main" val="1127255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A13DB-9246-704E-0698-2D570941A170}"/>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59481C95-99EC-7EE5-544F-57648ED1BD6A}"/>
              </a:ext>
            </a:extLst>
          </p:cNvPr>
          <p:cNvSpPr>
            <a:spLocks noGrp="1"/>
          </p:cNvSpPr>
          <p:nvPr>
            <p:ph idx="1"/>
          </p:nvPr>
        </p:nvSpPr>
        <p:spPr/>
        <p:txBody>
          <a:bodyPr/>
          <a:lstStyle/>
          <a:p>
            <a:r>
              <a:rPr lang="en-US" dirty="0"/>
              <a:t>DLL3 targeting is an active area of investigation in SCLC</a:t>
            </a:r>
          </a:p>
          <a:p>
            <a:r>
              <a:rPr lang="en-US" dirty="0"/>
              <a:t>Bispecific T-cell engagers offer a potential treatment strategy </a:t>
            </a:r>
          </a:p>
          <a:p>
            <a:r>
              <a:rPr lang="en-US" dirty="0"/>
              <a:t>The observed tolerability and efficacy in early-phase trials require confirmation in larger studies which are ongoing</a:t>
            </a:r>
          </a:p>
          <a:p>
            <a:r>
              <a:rPr lang="en-US" dirty="0"/>
              <a:t>Patient selection based on DLL3 expression requires further exploration</a:t>
            </a:r>
          </a:p>
          <a:p>
            <a:endParaRPr lang="en-US" dirty="0"/>
          </a:p>
        </p:txBody>
      </p:sp>
    </p:spTree>
    <p:extLst>
      <p:ext uri="{BB962C8B-B14F-4D97-AF65-F5344CB8AC3E}">
        <p14:creationId xmlns:p14="http://schemas.microsoft.com/office/powerpoint/2010/main" val="14232885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CME-certified text module </a:t>
            </a:r>
            <a:r>
              <a:rPr lang="en-US" sz="2200" b="0" dirty="0"/>
              <a:t>associated with this downloadable slideset</a:t>
            </a:r>
          </a:p>
          <a:p>
            <a:pPr>
              <a:buClr>
                <a:schemeClr val="tx2">
                  <a:lumMod val="20000"/>
                  <a:lumOff val="80000"/>
                </a:schemeClr>
              </a:buClr>
              <a:defRPr/>
            </a:pPr>
            <a:r>
              <a:rPr lang="en-US" sz="2200" dirty="0">
                <a:solidFill>
                  <a:schemeClr val="accent3"/>
                </a:solidFill>
              </a:rPr>
              <a:t>ClinicalThought </a:t>
            </a:r>
            <a:r>
              <a:rPr lang="en-US" sz="2200" b="0" dirty="0"/>
              <a:t>expert commentary on the potential clinical impact of DLL3-targeted therapy </a:t>
            </a:r>
            <a:r>
              <a:rPr lang="en-US" sz="2200" b="0" i="1" dirty="0"/>
              <a:t>(coming soon!)</a:t>
            </a: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extLst>
      <p:ext uri="{BB962C8B-B14F-4D97-AF65-F5344CB8AC3E}">
        <p14:creationId xmlns:p14="http://schemas.microsoft.com/office/powerpoint/2010/main" val="29351069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D458DC65926CA643AB9661F2BEA0C865" ma:contentTypeVersion="1" ma:contentTypeDescription="Create a new document." ma:contentTypeScope="" ma:versionID="e4b8d5970748c43560ce2217a21d9486">
  <xsd:schema xmlns:xsd="http://www.w3.org/2001/XMLSchema" xmlns:xs="http://www.w3.org/2001/XMLSchema" xmlns:p="http://schemas.microsoft.com/office/2006/metadata/properties" xmlns:ns2="d54cbe69-32bd-412a-b004-9152f949605e" xmlns:ns3="0175507a-b3a0-4bb5-8df9-8ba8ad33bbf2" targetNamespace="http://schemas.microsoft.com/office/2006/metadata/properties" ma:root="true" ma:fieldsID="793c0d9fd4fa0e566a3f07d3b8428c25" ns2:_="" ns3:_="">
    <xsd:import namespace="d54cbe69-32bd-412a-b004-9152f949605e"/>
    <xsd:import namespace="0175507a-b3a0-4bb5-8df9-8ba8ad33bbf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175507a-b3a0-4bb5-8df9-8ba8ad33bbf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56M7VY3CDVN5-753025185-4</_dlc_DocId>
    <_dlc_DocIdUrl xmlns="d54cbe69-32bd-412a-b004-9152f949605e">
      <Url>https://intranet.clinicaloptions.com/mews/oncology/ONC_2023_SCLC_DLL3_TM_(PRP5867)/CME-certified_Text_Module_with_polling_and_embedded_slides/_layouts/15/DocIdRedir.aspx?ID=56M7VY3CDVN5-753025185-4</Url>
      <Description>56M7VY3CDVN5-753025185-4</Description>
    </_dlc_DocIdUrl>
    <Document_x0020_Category xmlns="0175507a-b3a0-4bb5-8df9-8ba8ad33bbf2">Slides - Online (non-CME)</Document_x0020_Category>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E46FE412-280D-4533-A1D1-9AC14D5D2720}">
  <ds:schemaRefs>
    <ds:schemaRef ds:uri="http://schemas.microsoft.com/sharepoint/events"/>
  </ds:schemaRefs>
</ds:datastoreItem>
</file>

<file path=customXml/itemProps3.xml><?xml version="1.0" encoding="utf-8"?>
<ds:datastoreItem xmlns:ds="http://schemas.openxmlformats.org/officeDocument/2006/customXml" ds:itemID="{C7CB8639-1CF3-4477-82C3-70CD9B95A5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175507a-b3a0-4bb5-8df9-8ba8ad33bb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d54cbe69-32bd-412a-b004-9152f949605e"/>
    <ds:schemaRef ds:uri="http://purl.org/dc/terms/"/>
    <ds:schemaRef ds:uri="http://schemas.openxmlformats.org/package/2006/metadata/core-properties"/>
    <ds:schemaRef ds:uri="http://purl.org/dc/dcmitype/"/>
    <ds:schemaRef ds:uri="http://schemas.microsoft.com/office/infopath/2007/PartnerControls"/>
    <ds:schemaRef ds:uri="0175507a-b3a0-4bb5-8df9-8ba8ad33bbf2"/>
    <ds:schemaRef ds:uri="http://purl.org/dc/elements/1.1/"/>
    <ds:schemaRef ds:uri="http://schemas.microsoft.com/office/2006/metadata/properties"/>
    <ds:schemaRef ds:uri="http://www.w3.org/XML/1998/namespace"/>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6892</TotalTime>
  <Words>4119</Words>
  <Application>Microsoft Macintosh PowerPoint</Application>
  <PresentationFormat>Widescreen</PresentationFormat>
  <Paragraphs>834</Paragraphs>
  <Slides>24</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BlinkMacSystemFont</vt:lpstr>
      <vt:lpstr>Calibri</vt:lpstr>
      <vt:lpstr>Times</vt:lpstr>
      <vt:lpstr>Wingdings</vt:lpstr>
      <vt:lpstr>2022_CCO_Template</vt:lpstr>
      <vt:lpstr>Class in Session: DLL3 as a Therapeutic Target in Small-Cell Lung Cancer </vt:lpstr>
      <vt:lpstr>About These Slides</vt:lpstr>
      <vt:lpstr>Disclosures</vt:lpstr>
      <vt:lpstr>Small-Cell Lung Cancer</vt:lpstr>
      <vt:lpstr>SCLC: Staging and General Approach to Treatment</vt:lpstr>
      <vt:lpstr>What Is DLL3?</vt:lpstr>
      <vt:lpstr>DLL3 Expression in Neuroendocrine Neoplasms</vt:lpstr>
      <vt:lpstr>DLL3 IHC Staining by Site of Origin</vt:lpstr>
      <vt:lpstr>Elevated Expression of DLL3 in SCLC and LCNEC</vt:lpstr>
      <vt:lpstr>Tarlatamab: Mechanism of Action</vt:lpstr>
      <vt:lpstr>DeLLphi-300: Phase I Study of Tarlatamab in  Patients With Relapsed/Refractory SCLC</vt:lpstr>
      <vt:lpstr>DeLLphi-300: Baseline Characteristics</vt:lpstr>
      <vt:lpstr>DeLLphi-300: Response</vt:lpstr>
      <vt:lpstr>DeLLphi-300: Response</vt:lpstr>
      <vt:lpstr>DeLLphi-300: Survival</vt:lpstr>
      <vt:lpstr>DeLLphi-300: Treatment-Related AEs</vt:lpstr>
      <vt:lpstr>HPN328: Mechanism of Action</vt:lpstr>
      <vt:lpstr>Phase I Study of HPN328 in Patients With Relapsed/Refractory SCLC or Other NEN</vt:lpstr>
      <vt:lpstr>Phase I HPN328: Characteristics and Time on Treatment</vt:lpstr>
      <vt:lpstr>Phase I HPN328: Target Lesion Response</vt:lpstr>
      <vt:lpstr>Phase I HPN328: Safety</vt:lpstr>
      <vt:lpstr>Ongoing Trials of DLL3-Targeting Agents in SCLC</vt:lpstr>
      <vt:lpstr>Conclusions</vt:lpstr>
      <vt:lpstr>Go Online for More CCO  Coverage of Lung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CCO Slide Template 2022</dc:title>
  <dc:creator>Preferred User</dc:creator>
  <cp:lastModifiedBy>Nicole Mitchell</cp:lastModifiedBy>
  <cp:revision>642</cp:revision>
  <cp:lastPrinted>2016-09-26T20:21:49Z</cp:lastPrinted>
  <dcterms:created xsi:type="dcterms:W3CDTF">2005-05-27T15:08:01Z</dcterms:created>
  <dcterms:modified xsi:type="dcterms:W3CDTF">2023-04-11T14:13:49Z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86bb6429-7779-43c3-9016-f3d62d36e724</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0x010100D458DC65926CA643AB9661F2BEA0C865</vt:lpwstr>
  </property>
  <property fmtid="{D5CDD505-2E9C-101B-9397-08002B2CF9AE}" pid="9" name="MediaServiceImageTags">
    <vt:lpwstr/>
  </property>
</Properties>
</file>