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tags/tag1.xml" ContentType="application/vnd.openxmlformats-officedocument.presentationml.tags+xml"/>
  <Override PartName="/ppt/notesSlides/notesSlide6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9.xml" ContentType="application/vnd.openxmlformats-officedocument.presentationml.notesSlide+xml"/>
  <Override PartName="/ppt/tags/tag2.xml" ContentType="application/vnd.openxmlformats-officedocument.presentationml.tags+xml"/>
  <Override PartName="/ppt/notesSlides/notesSlide70.xml" ContentType="application/vnd.openxmlformats-officedocument.presentationml.notesSlide+xml"/>
  <Override PartName="/ppt/tags/tag3.xml" ContentType="application/vnd.openxmlformats-officedocument.presentationml.tags+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4" r:id="rId5"/>
  </p:sldMasterIdLst>
  <p:notesMasterIdLst>
    <p:notesMasterId r:id="rId90"/>
  </p:notesMasterIdLst>
  <p:sldIdLst>
    <p:sldId id="322" r:id="rId6"/>
    <p:sldId id="308" r:id="rId7"/>
    <p:sldId id="2147198235" r:id="rId8"/>
    <p:sldId id="2147198234" r:id="rId9"/>
    <p:sldId id="2147198232" r:id="rId10"/>
    <p:sldId id="2147481685" r:id="rId11"/>
    <p:sldId id="2147481686" r:id="rId12"/>
    <p:sldId id="2147481687" r:id="rId13"/>
    <p:sldId id="2147481688" r:id="rId14"/>
    <p:sldId id="2147481689" r:id="rId15"/>
    <p:sldId id="2147481690" r:id="rId16"/>
    <p:sldId id="2147481691" r:id="rId17"/>
    <p:sldId id="2147481692" r:id="rId18"/>
    <p:sldId id="2147481693" r:id="rId19"/>
    <p:sldId id="339" r:id="rId20"/>
    <p:sldId id="2147481694" r:id="rId21"/>
    <p:sldId id="328" r:id="rId22"/>
    <p:sldId id="2147198228" r:id="rId23"/>
    <p:sldId id="2147481695" r:id="rId24"/>
    <p:sldId id="2147198230" r:id="rId25"/>
    <p:sldId id="2147481696" r:id="rId26"/>
    <p:sldId id="338" r:id="rId27"/>
    <p:sldId id="2147481697" r:id="rId28"/>
    <p:sldId id="2147481698" r:id="rId29"/>
    <p:sldId id="2147481699" r:id="rId30"/>
    <p:sldId id="2145706805" r:id="rId31"/>
    <p:sldId id="2147481700" r:id="rId32"/>
    <p:sldId id="2147481701" r:id="rId33"/>
    <p:sldId id="2147481702" r:id="rId34"/>
    <p:sldId id="2141412123" r:id="rId35"/>
    <p:sldId id="2147481703" r:id="rId36"/>
    <p:sldId id="1901" r:id="rId37"/>
    <p:sldId id="2147481704" r:id="rId38"/>
    <p:sldId id="2147481705" r:id="rId39"/>
    <p:sldId id="2147481706" r:id="rId40"/>
    <p:sldId id="2147198236" r:id="rId41"/>
    <p:sldId id="2141412105" r:id="rId42"/>
    <p:sldId id="2145706748" r:id="rId43"/>
    <p:sldId id="2147375933" r:id="rId44"/>
    <p:sldId id="2147375897" r:id="rId45"/>
    <p:sldId id="2147375934" r:id="rId46"/>
    <p:sldId id="2147481682" r:id="rId47"/>
    <p:sldId id="2147375936" r:id="rId48"/>
    <p:sldId id="2147375937" r:id="rId49"/>
    <p:sldId id="2147375938" r:id="rId50"/>
    <p:sldId id="2147375909" r:id="rId51"/>
    <p:sldId id="2147375939" r:id="rId52"/>
    <p:sldId id="2147375940" r:id="rId53"/>
    <p:sldId id="2147375912" r:id="rId54"/>
    <p:sldId id="2147375941" r:id="rId55"/>
    <p:sldId id="2147481681" r:id="rId56"/>
    <p:sldId id="2147481707" r:id="rId57"/>
    <p:sldId id="2147481708" r:id="rId58"/>
    <p:sldId id="2147375914" r:id="rId59"/>
    <p:sldId id="2141412171" r:id="rId60"/>
    <p:sldId id="2147375917" r:id="rId61"/>
    <p:sldId id="2147375944" r:id="rId62"/>
    <p:sldId id="2147481709" r:id="rId63"/>
    <p:sldId id="2147375930" r:id="rId64"/>
    <p:sldId id="2147481684" r:id="rId65"/>
    <p:sldId id="2147198237" r:id="rId66"/>
    <p:sldId id="2141412135" r:id="rId67"/>
    <p:sldId id="2147481710" r:id="rId68"/>
    <p:sldId id="2147481711" r:id="rId69"/>
    <p:sldId id="2147481674" r:id="rId70"/>
    <p:sldId id="2147481642" r:id="rId71"/>
    <p:sldId id="2145706868" r:id="rId72"/>
    <p:sldId id="2147481669" r:id="rId73"/>
    <p:sldId id="2147481670" r:id="rId74"/>
    <p:sldId id="2147481651" r:id="rId75"/>
    <p:sldId id="2147481712" r:id="rId76"/>
    <p:sldId id="2147481713" r:id="rId77"/>
    <p:sldId id="2147481714" r:id="rId78"/>
    <p:sldId id="2147481634" r:id="rId79"/>
    <p:sldId id="2147481622" r:id="rId80"/>
    <p:sldId id="2147481715" r:id="rId81"/>
    <p:sldId id="2147481666" r:id="rId82"/>
    <p:sldId id="2147481716" r:id="rId83"/>
    <p:sldId id="2147481717" r:id="rId84"/>
    <p:sldId id="2147481619" r:id="rId85"/>
    <p:sldId id="2147481718" r:id="rId86"/>
    <p:sldId id="2147481719" r:id="rId87"/>
    <p:sldId id="2147481720" r:id="rId88"/>
    <p:sldId id="318" r:id="rId8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ndrea Boecler" initials="AB" lastIdx="5" clrIdx="6">
    <p:extLst>
      <p:ext uri="{19B8F6BF-5375-455C-9EA6-DF929625EA0E}">
        <p15:presenceInfo xmlns:p15="http://schemas.microsoft.com/office/powerpoint/2012/main" userId="S::aboecler@clinicaloptions.com::28e82037-1239-4052-943b-ae184e0bc2af" providerId="AD"/>
      </p:ext>
    </p:extLst>
  </p:cmAuthor>
  <p:cmAuthor id="1" name="Maddelynne Parker" initials="MP" lastIdx="12" clrIdx="0">
    <p:extLst>
      <p:ext uri="{19B8F6BF-5375-455C-9EA6-DF929625EA0E}">
        <p15:presenceInfo xmlns:p15="http://schemas.microsoft.com/office/powerpoint/2012/main" userId="Maddelynne Parker" providerId="None"/>
      </p:ext>
    </p:extLst>
  </p:cmAuthor>
  <p:cmAuthor id="2" name="Dussadee Royal" initials="DR" lastIdx="1" clrIdx="1">
    <p:extLst>
      <p:ext uri="{19B8F6BF-5375-455C-9EA6-DF929625EA0E}">
        <p15:presenceInfo xmlns:p15="http://schemas.microsoft.com/office/powerpoint/2012/main" userId="S::droyal@clinicaloptions.com::51beead8-6fa0-4b98-aeba-37044af35e17" providerId="AD"/>
      </p:ext>
    </p:extLst>
  </p:cmAuthor>
  <p:cmAuthor id="3" name="Petra Cravens" initials="PC" lastIdx="4" clrIdx="2">
    <p:extLst>
      <p:ext uri="{19B8F6BF-5375-455C-9EA6-DF929625EA0E}">
        <p15:presenceInfo xmlns:p15="http://schemas.microsoft.com/office/powerpoint/2012/main" userId="S::pcravens@clinicaloptions.com::0f94dabc-c4d7-4fca-87b1-40ee2dc41715" providerId="AD"/>
      </p:ext>
    </p:extLst>
  </p:cmAuthor>
  <p:cmAuthor id="4" name="LT Fowler" initials="LF" lastIdx="2" clrIdx="3">
    <p:extLst>
      <p:ext uri="{19B8F6BF-5375-455C-9EA6-DF929625EA0E}">
        <p15:presenceInfo xmlns:p15="http://schemas.microsoft.com/office/powerpoint/2012/main" userId="S::lfowler@practicingclinicians.com::bdc4c4d6-9ded-467c-b80c-330a0ea8ffe4" providerId="AD"/>
      </p:ext>
    </p:extLst>
  </p:cmAuthor>
  <p:cmAuthor id="5" name=" " initials="MAC" lastIdx="1" clrIdx="4"/>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BA615D-9A42-5DFF-CAEB-060C14B01C54}" v="9" dt="2024-03-17T17:38:20.6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93" autoAdjust="0"/>
    <p:restoredTop sz="83794" autoAdjust="0"/>
  </p:normalViewPr>
  <p:slideViewPr>
    <p:cSldViewPr snapToGrid="0">
      <p:cViewPr varScale="1">
        <p:scale>
          <a:sx n="72" d="100"/>
          <a:sy n="72" d="100"/>
        </p:scale>
        <p:origin x="730" y="53"/>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90" Type="http://schemas.openxmlformats.org/officeDocument/2006/relationships/notesMaster" Target="notesMasters/notesMaster1.xml"/><Relationship Id="rId95" Type="http://schemas.openxmlformats.org/officeDocument/2006/relationships/tableStyles" Target="tableStyles.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commentAuthors" Target="commentAuthors.xml"/><Relationship Id="rId9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dPt>
            <c:idx val="0"/>
            <c:bubble3D val="0"/>
            <c:spPr>
              <a:solidFill>
                <a:schemeClr val="accent3"/>
              </a:solidFill>
              <a:ln w="19050">
                <a:solidFill>
                  <a:schemeClr val="lt1"/>
                </a:solidFill>
              </a:ln>
              <a:effectLst/>
            </c:spPr>
            <c:extLst>
              <c:ext xmlns:c16="http://schemas.microsoft.com/office/drawing/2014/chart" uri="{C3380CC4-5D6E-409C-BE32-E72D297353CC}">
                <c16:uniqueId val="{00000002-C645-4BA2-8146-7AD345701567}"/>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1-C645-4BA2-8146-7AD345701567}"/>
              </c:ext>
            </c:extLst>
          </c:dPt>
          <c:dLbls>
            <c:dLbl>
              <c:idx val="0"/>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645-4BA2-8146-7AD34570156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s>
          <c:cat>
            <c:strRef>
              <c:f>Sheet1!$A$2:$A$3</c:f>
              <c:strCache>
                <c:ptCount val="2"/>
                <c:pt idx="0">
                  <c:v>第一季度</c:v>
                </c:pt>
                <c:pt idx="1">
                  <c:v>第二季度</c:v>
                </c:pt>
              </c:strCache>
            </c:strRef>
          </c:cat>
          <c:val>
            <c:numRef>
              <c:f>Sheet1!$B$2:$B$3</c:f>
              <c:numCache>
                <c:formatCode>0%</c:formatCode>
                <c:ptCount val="2"/>
                <c:pt idx="0">
                  <c:v>0.65</c:v>
                </c:pt>
                <c:pt idx="1">
                  <c:v>0.35</c:v>
                </c:pt>
              </c:numCache>
            </c:numRef>
          </c:val>
          <c:extLst>
            <c:ext xmlns:c16="http://schemas.microsoft.com/office/drawing/2014/chart" uri="{C3380CC4-5D6E-409C-BE32-E72D297353CC}">
              <c16:uniqueId val="{00000000-C645-4BA2-8146-7AD34570156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C4DBAE-7235-4C97-8AFF-607CAAB96A36}"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US"/>
        </a:p>
      </dgm:t>
    </dgm:pt>
    <dgm:pt modelId="{B5F36C71-5CB4-4197-B234-E3018FC04E58}">
      <dgm:prSet phldrT="[Text]"/>
      <dgm:spPr>
        <a:solidFill>
          <a:schemeClr val="accent1"/>
        </a:solidFill>
      </dgm:spPr>
      <dgm:t>
        <a:bodyPr/>
        <a:lstStyle/>
        <a:p>
          <a:r>
            <a:rPr lang="en-US" dirty="0"/>
            <a:t>Collaborate directly with patients and their family/caregiver</a:t>
          </a:r>
        </a:p>
      </dgm:t>
    </dgm:pt>
    <dgm:pt modelId="{A7C80408-28D7-45E5-8263-D9FEC27373F1}" type="parTrans" cxnId="{F8034D65-FD26-489B-A36B-2542C2691775}">
      <dgm:prSet/>
      <dgm:spPr/>
      <dgm:t>
        <a:bodyPr/>
        <a:lstStyle/>
        <a:p>
          <a:endParaRPr lang="en-US"/>
        </a:p>
      </dgm:t>
    </dgm:pt>
    <dgm:pt modelId="{7F439F8A-5E2F-4A6E-A7B5-702BA5FE704F}" type="sibTrans" cxnId="{F8034D65-FD26-489B-A36B-2542C2691775}">
      <dgm:prSet/>
      <dgm:spPr/>
      <dgm:t>
        <a:bodyPr/>
        <a:lstStyle/>
        <a:p>
          <a:endParaRPr lang="en-US"/>
        </a:p>
      </dgm:t>
    </dgm:pt>
    <dgm:pt modelId="{2A172ABD-8947-4037-9870-DAC8FBF03A57}">
      <dgm:prSet phldrT="[Text]"/>
      <dgm:spPr/>
      <dgm:t>
        <a:bodyPr/>
        <a:lstStyle/>
        <a:p>
          <a:r>
            <a:rPr lang="en-US" dirty="0"/>
            <a:t>Have clear discussions about their activities and goals</a:t>
          </a:r>
        </a:p>
      </dgm:t>
    </dgm:pt>
    <dgm:pt modelId="{215ADA95-6994-4F4B-A7A1-8420B8EFC38C}" type="parTrans" cxnId="{E45CC6FE-B5F8-4728-93C8-812A06390C12}">
      <dgm:prSet/>
      <dgm:spPr/>
      <dgm:t>
        <a:bodyPr/>
        <a:lstStyle/>
        <a:p>
          <a:endParaRPr lang="en-US"/>
        </a:p>
      </dgm:t>
    </dgm:pt>
    <dgm:pt modelId="{88611F5B-81B6-4FA9-BCBE-446A602A037C}" type="sibTrans" cxnId="{E45CC6FE-B5F8-4728-93C8-812A06390C12}">
      <dgm:prSet/>
      <dgm:spPr/>
      <dgm:t>
        <a:bodyPr/>
        <a:lstStyle/>
        <a:p>
          <a:endParaRPr lang="en-US"/>
        </a:p>
      </dgm:t>
    </dgm:pt>
    <dgm:pt modelId="{1CFBB757-B963-4D8F-9184-017624FA659C}">
      <dgm:prSet phldrT="[Text]"/>
      <dgm:spPr/>
      <dgm:t>
        <a:bodyPr/>
        <a:lstStyle/>
        <a:p>
          <a:r>
            <a:rPr lang="en-US" dirty="0"/>
            <a:t>Plan and use case scenarios </a:t>
          </a:r>
        </a:p>
      </dgm:t>
    </dgm:pt>
    <dgm:pt modelId="{B82EE1A4-E1A4-4E83-95A3-35FFEA564866}" type="parTrans" cxnId="{9F3D52C9-ED9E-4BF4-9123-373275B0C747}">
      <dgm:prSet/>
      <dgm:spPr/>
      <dgm:t>
        <a:bodyPr/>
        <a:lstStyle/>
        <a:p>
          <a:endParaRPr lang="en-US"/>
        </a:p>
      </dgm:t>
    </dgm:pt>
    <dgm:pt modelId="{3C2AA149-1A34-412D-95E3-4CE645F254BF}" type="sibTrans" cxnId="{9F3D52C9-ED9E-4BF4-9123-373275B0C747}">
      <dgm:prSet/>
      <dgm:spPr/>
      <dgm:t>
        <a:bodyPr/>
        <a:lstStyle/>
        <a:p>
          <a:endParaRPr lang="en-US"/>
        </a:p>
      </dgm:t>
    </dgm:pt>
    <dgm:pt modelId="{9C9240B7-BA2E-4078-96EA-ECFDF5DFEFB1}">
      <dgm:prSet/>
      <dgm:spPr>
        <a:solidFill>
          <a:schemeClr val="accent5">
            <a:lumMod val="75000"/>
          </a:schemeClr>
        </a:solidFill>
      </dgm:spPr>
      <dgm:t>
        <a:bodyPr/>
        <a:lstStyle/>
        <a:p>
          <a:r>
            <a:rPr lang="en-US" dirty="0"/>
            <a:t>Use PK tools to align factor levels with patients’ activities</a:t>
          </a:r>
        </a:p>
      </dgm:t>
    </dgm:pt>
    <dgm:pt modelId="{A371A017-607E-4FE0-BE9D-614E6372252A}" type="parTrans" cxnId="{31E24D63-735C-4DA8-A47C-7DF70F94FA18}">
      <dgm:prSet/>
      <dgm:spPr/>
      <dgm:t>
        <a:bodyPr/>
        <a:lstStyle/>
        <a:p>
          <a:endParaRPr lang="en-US"/>
        </a:p>
      </dgm:t>
    </dgm:pt>
    <dgm:pt modelId="{D9E0425A-0845-45BF-99ED-333CF6566CF8}" type="sibTrans" cxnId="{31E24D63-735C-4DA8-A47C-7DF70F94FA18}">
      <dgm:prSet/>
      <dgm:spPr/>
      <dgm:t>
        <a:bodyPr/>
        <a:lstStyle/>
        <a:p>
          <a:endParaRPr lang="en-US"/>
        </a:p>
      </dgm:t>
    </dgm:pt>
    <dgm:pt modelId="{33CCECA3-C76C-49E9-96E6-FAAAB00B1C83}">
      <dgm:prSet/>
      <dgm:spPr/>
      <dgm:t>
        <a:bodyPr/>
        <a:lstStyle/>
        <a:p>
          <a:r>
            <a:rPr lang="en-US" dirty="0"/>
            <a:t>Use logging tools and reassess as needed</a:t>
          </a:r>
        </a:p>
      </dgm:t>
    </dgm:pt>
    <dgm:pt modelId="{819F9A88-7A6A-418C-8F66-72ADEC885BCD}" type="parTrans" cxnId="{27C10BDE-E35A-4D35-BB15-DF793B1A861E}">
      <dgm:prSet/>
      <dgm:spPr/>
      <dgm:t>
        <a:bodyPr/>
        <a:lstStyle/>
        <a:p>
          <a:endParaRPr lang="en-US"/>
        </a:p>
      </dgm:t>
    </dgm:pt>
    <dgm:pt modelId="{46D6114C-FD48-4F68-8F3A-8BA730B63727}" type="sibTrans" cxnId="{27C10BDE-E35A-4D35-BB15-DF793B1A861E}">
      <dgm:prSet/>
      <dgm:spPr/>
      <dgm:t>
        <a:bodyPr/>
        <a:lstStyle/>
        <a:p>
          <a:endParaRPr lang="en-US"/>
        </a:p>
      </dgm:t>
    </dgm:pt>
    <dgm:pt modelId="{BC42B10C-A2E8-4D25-85C8-192B22C83F1C}" type="pres">
      <dgm:prSet presAssocID="{D8C4DBAE-7235-4C97-8AFF-607CAAB96A36}" presName="Name0" presStyleCnt="0">
        <dgm:presLayoutVars>
          <dgm:chMax val="7"/>
          <dgm:chPref val="7"/>
          <dgm:dir/>
        </dgm:presLayoutVars>
      </dgm:prSet>
      <dgm:spPr/>
    </dgm:pt>
    <dgm:pt modelId="{B584735F-3F58-48AE-802A-F3CC6EE4060F}" type="pres">
      <dgm:prSet presAssocID="{D8C4DBAE-7235-4C97-8AFF-607CAAB96A36}" presName="Name1" presStyleCnt="0"/>
      <dgm:spPr/>
    </dgm:pt>
    <dgm:pt modelId="{A42F114C-5409-461D-AFB5-159B08918DE5}" type="pres">
      <dgm:prSet presAssocID="{D8C4DBAE-7235-4C97-8AFF-607CAAB96A36}" presName="cycle" presStyleCnt="0"/>
      <dgm:spPr/>
    </dgm:pt>
    <dgm:pt modelId="{9DFE8240-BC64-43D5-BEBD-E7563582AAAF}" type="pres">
      <dgm:prSet presAssocID="{D8C4DBAE-7235-4C97-8AFF-607CAAB96A36}" presName="srcNode" presStyleLbl="node1" presStyleIdx="0" presStyleCnt="5"/>
      <dgm:spPr/>
    </dgm:pt>
    <dgm:pt modelId="{AF431FB6-2FB4-4CE9-A463-C8CE8834A059}" type="pres">
      <dgm:prSet presAssocID="{D8C4DBAE-7235-4C97-8AFF-607CAAB96A36}" presName="conn" presStyleLbl="parChTrans1D2" presStyleIdx="0" presStyleCnt="1"/>
      <dgm:spPr/>
    </dgm:pt>
    <dgm:pt modelId="{33125BDD-EC85-4625-8B05-6C837367CDC7}" type="pres">
      <dgm:prSet presAssocID="{D8C4DBAE-7235-4C97-8AFF-607CAAB96A36}" presName="extraNode" presStyleLbl="node1" presStyleIdx="0" presStyleCnt="5"/>
      <dgm:spPr/>
    </dgm:pt>
    <dgm:pt modelId="{E8B65182-F0E6-4129-B0A8-BD2C2CC34C2C}" type="pres">
      <dgm:prSet presAssocID="{D8C4DBAE-7235-4C97-8AFF-607CAAB96A36}" presName="dstNode" presStyleLbl="node1" presStyleIdx="0" presStyleCnt="5"/>
      <dgm:spPr/>
    </dgm:pt>
    <dgm:pt modelId="{96A660E3-3F59-4D42-9531-D3326A0E0F52}" type="pres">
      <dgm:prSet presAssocID="{B5F36C71-5CB4-4197-B234-E3018FC04E58}" presName="text_1" presStyleLbl="node1" presStyleIdx="0" presStyleCnt="5">
        <dgm:presLayoutVars>
          <dgm:bulletEnabled val="1"/>
        </dgm:presLayoutVars>
      </dgm:prSet>
      <dgm:spPr/>
    </dgm:pt>
    <dgm:pt modelId="{D86D0F60-108F-4687-831E-7C2FEE8A1A71}" type="pres">
      <dgm:prSet presAssocID="{B5F36C71-5CB4-4197-B234-E3018FC04E58}" presName="accent_1" presStyleCnt="0"/>
      <dgm:spPr/>
    </dgm:pt>
    <dgm:pt modelId="{A5B04B7F-407D-4C94-97ED-80B98193EAE7}" type="pres">
      <dgm:prSet presAssocID="{B5F36C71-5CB4-4197-B234-E3018FC04E58}" presName="accentRepeatNode" presStyleLbl="solidFgAcc1" presStyleIdx="0" presStyleCnt="5"/>
      <dgm:spPr/>
    </dgm:pt>
    <dgm:pt modelId="{488112F6-77E1-4B81-9AE1-8424BB79FBA3}" type="pres">
      <dgm:prSet presAssocID="{2A172ABD-8947-4037-9870-DAC8FBF03A57}" presName="text_2" presStyleLbl="node1" presStyleIdx="1" presStyleCnt="5">
        <dgm:presLayoutVars>
          <dgm:bulletEnabled val="1"/>
        </dgm:presLayoutVars>
      </dgm:prSet>
      <dgm:spPr/>
    </dgm:pt>
    <dgm:pt modelId="{44642F5E-653B-44F0-8334-FC2C7E0D9ABC}" type="pres">
      <dgm:prSet presAssocID="{2A172ABD-8947-4037-9870-DAC8FBF03A57}" presName="accent_2" presStyleCnt="0"/>
      <dgm:spPr/>
    </dgm:pt>
    <dgm:pt modelId="{C4F6B644-01E6-4916-BC82-EC858FBD01F5}" type="pres">
      <dgm:prSet presAssocID="{2A172ABD-8947-4037-9870-DAC8FBF03A57}" presName="accentRepeatNode" presStyleLbl="solidFgAcc1" presStyleIdx="1" presStyleCnt="5"/>
      <dgm:spPr/>
    </dgm:pt>
    <dgm:pt modelId="{A4006BC6-0E27-4069-BFD1-2F29D4F9A868}" type="pres">
      <dgm:prSet presAssocID="{1CFBB757-B963-4D8F-9184-017624FA659C}" presName="text_3" presStyleLbl="node1" presStyleIdx="2" presStyleCnt="5">
        <dgm:presLayoutVars>
          <dgm:bulletEnabled val="1"/>
        </dgm:presLayoutVars>
      </dgm:prSet>
      <dgm:spPr/>
    </dgm:pt>
    <dgm:pt modelId="{A112FF61-BA7C-4FD1-BB8F-5DB1A12D3FF2}" type="pres">
      <dgm:prSet presAssocID="{1CFBB757-B963-4D8F-9184-017624FA659C}" presName="accent_3" presStyleCnt="0"/>
      <dgm:spPr/>
    </dgm:pt>
    <dgm:pt modelId="{7CCE5D27-5EA0-4709-901D-DCBC7317009A}" type="pres">
      <dgm:prSet presAssocID="{1CFBB757-B963-4D8F-9184-017624FA659C}" presName="accentRepeatNode" presStyleLbl="solidFgAcc1" presStyleIdx="2" presStyleCnt="5"/>
      <dgm:spPr/>
    </dgm:pt>
    <dgm:pt modelId="{427341D3-804C-4DAA-8B4F-423F2F69D98D}" type="pres">
      <dgm:prSet presAssocID="{9C9240B7-BA2E-4078-96EA-ECFDF5DFEFB1}" presName="text_4" presStyleLbl="node1" presStyleIdx="3" presStyleCnt="5">
        <dgm:presLayoutVars>
          <dgm:bulletEnabled val="1"/>
        </dgm:presLayoutVars>
      </dgm:prSet>
      <dgm:spPr/>
    </dgm:pt>
    <dgm:pt modelId="{696BDFA5-D9FC-4DBD-AD1D-3793A40610DB}" type="pres">
      <dgm:prSet presAssocID="{9C9240B7-BA2E-4078-96EA-ECFDF5DFEFB1}" presName="accent_4" presStyleCnt="0"/>
      <dgm:spPr/>
    </dgm:pt>
    <dgm:pt modelId="{B50D1E79-F9E2-49DD-8F76-84FC75DECA13}" type="pres">
      <dgm:prSet presAssocID="{9C9240B7-BA2E-4078-96EA-ECFDF5DFEFB1}" presName="accentRepeatNode" presStyleLbl="solidFgAcc1" presStyleIdx="3" presStyleCnt="5"/>
      <dgm:spPr/>
    </dgm:pt>
    <dgm:pt modelId="{BAE14E08-EFBC-4AD2-9851-423392B3AC9D}" type="pres">
      <dgm:prSet presAssocID="{33CCECA3-C76C-49E9-96E6-FAAAB00B1C83}" presName="text_5" presStyleLbl="node1" presStyleIdx="4" presStyleCnt="5">
        <dgm:presLayoutVars>
          <dgm:bulletEnabled val="1"/>
        </dgm:presLayoutVars>
      </dgm:prSet>
      <dgm:spPr/>
    </dgm:pt>
    <dgm:pt modelId="{416D4C2D-97E8-4E76-87F6-4531DEE432B3}" type="pres">
      <dgm:prSet presAssocID="{33CCECA3-C76C-49E9-96E6-FAAAB00B1C83}" presName="accent_5" presStyleCnt="0"/>
      <dgm:spPr/>
    </dgm:pt>
    <dgm:pt modelId="{29D5C31C-8F27-4888-91D5-F84CD978B58A}" type="pres">
      <dgm:prSet presAssocID="{33CCECA3-C76C-49E9-96E6-FAAAB00B1C83}" presName="accentRepeatNode" presStyleLbl="solidFgAcc1" presStyleIdx="4" presStyleCnt="5"/>
      <dgm:spPr/>
    </dgm:pt>
  </dgm:ptLst>
  <dgm:cxnLst>
    <dgm:cxn modelId="{FFD79B09-8AC3-4AC8-9387-C71459D53B3C}" type="presOf" srcId="{9C9240B7-BA2E-4078-96EA-ECFDF5DFEFB1}" destId="{427341D3-804C-4DAA-8B4F-423F2F69D98D}" srcOrd="0" destOrd="0" presId="urn:microsoft.com/office/officeart/2008/layout/VerticalCurvedList"/>
    <dgm:cxn modelId="{36011C17-E6DF-4FB8-9B4E-D5C15FB1A174}" type="presOf" srcId="{D8C4DBAE-7235-4C97-8AFF-607CAAB96A36}" destId="{BC42B10C-A2E8-4D25-85C8-192B22C83F1C}" srcOrd="0" destOrd="0" presId="urn:microsoft.com/office/officeart/2008/layout/VerticalCurvedList"/>
    <dgm:cxn modelId="{8ACA2E61-92FA-4DB8-9718-3C1B3C42BAB4}" type="presOf" srcId="{1CFBB757-B963-4D8F-9184-017624FA659C}" destId="{A4006BC6-0E27-4069-BFD1-2F29D4F9A868}" srcOrd="0" destOrd="0" presId="urn:microsoft.com/office/officeart/2008/layout/VerticalCurvedList"/>
    <dgm:cxn modelId="{955E8942-7AB7-4781-B1A8-06D37E4D0BC3}" type="presOf" srcId="{2A172ABD-8947-4037-9870-DAC8FBF03A57}" destId="{488112F6-77E1-4B81-9AE1-8424BB79FBA3}" srcOrd="0" destOrd="0" presId="urn:microsoft.com/office/officeart/2008/layout/VerticalCurvedList"/>
    <dgm:cxn modelId="{4E34AC42-4C7D-47C8-BFF5-CFCA91F4AAE1}" type="presOf" srcId="{33CCECA3-C76C-49E9-96E6-FAAAB00B1C83}" destId="{BAE14E08-EFBC-4AD2-9851-423392B3AC9D}" srcOrd="0" destOrd="0" presId="urn:microsoft.com/office/officeart/2008/layout/VerticalCurvedList"/>
    <dgm:cxn modelId="{31E24D63-735C-4DA8-A47C-7DF70F94FA18}" srcId="{D8C4DBAE-7235-4C97-8AFF-607CAAB96A36}" destId="{9C9240B7-BA2E-4078-96EA-ECFDF5DFEFB1}" srcOrd="3" destOrd="0" parTransId="{A371A017-607E-4FE0-BE9D-614E6372252A}" sibTransId="{D9E0425A-0845-45BF-99ED-333CF6566CF8}"/>
    <dgm:cxn modelId="{F8034D65-FD26-489B-A36B-2542C2691775}" srcId="{D8C4DBAE-7235-4C97-8AFF-607CAAB96A36}" destId="{B5F36C71-5CB4-4197-B234-E3018FC04E58}" srcOrd="0" destOrd="0" parTransId="{A7C80408-28D7-45E5-8263-D9FEC27373F1}" sibTransId="{7F439F8A-5E2F-4A6E-A7B5-702BA5FE704F}"/>
    <dgm:cxn modelId="{CCFDF695-B837-4022-BA66-6520CCE15046}" type="presOf" srcId="{7F439F8A-5E2F-4A6E-A7B5-702BA5FE704F}" destId="{AF431FB6-2FB4-4CE9-A463-C8CE8834A059}" srcOrd="0" destOrd="0" presId="urn:microsoft.com/office/officeart/2008/layout/VerticalCurvedList"/>
    <dgm:cxn modelId="{E7CD0DAF-1E0B-4BBC-B517-3CCABC96AF56}" type="presOf" srcId="{B5F36C71-5CB4-4197-B234-E3018FC04E58}" destId="{96A660E3-3F59-4D42-9531-D3326A0E0F52}" srcOrd="0" destOrd="0" presId="urn:microsoft.com/office/officeart/2008/layout/VerticalCurvedList"/>
    <dgm:cxn modelId="{9F3D52C9-ED9E-4BF4-9123-373275B0C747}" srcId="{D8C4DBAE-7235-4C97-8AFF-607CAAB96A36}" destId="{1CFBB757-B963-4D8F-9184-017624FA659C}" srcOrd="2" destOrd="0" parTransId="{B82EE1A4-E1A4-4E83-95A3-35FFEA564866}" sibTransId="{3C2AA149-1A34-412D-95E3-4CE645F254BF}"/>
    <dgm:cxn modelId="{27C10BDE-E35A-4D35-BB15-DF793B1A861E}" srcId="{D8C4DBAE-7235-4C97-8AFF-607CAAB96A36}" destId="{33CCECA3-C76C-49E9-96E6-FAAAB00B1C83}" srcOrd="4" destOrd="0" parTransId="{819F9A88-7A6A-418C-8F66-72ADEC885BCD}" sibTransId="{46D6114C-FD48-4F68-8F3A-8BA730B63727}"/>
    <dgm:cxn modelId="{E45CC6FE-B5F8-4728-93C8-812A06390C12}" srcId="{D8C4DBAE-7235-4C97-8AFF-607CAAB96A36}" destId="{2A172ABD-8947-4037-9870-DAC8FBF03A57}" srcOrd="1" destOrd="0" parTransId="{215ADA95-6994-4F4B-A7A1-8420B8EFC38C}" sibTransId="{88611F5B-81B6-4FA9-BCBE-446A602A037C}"/>
    <dgm:cxn modelId="{5792B605-829D-4F1F-BD0A-9E8E0C706262}" type="presParOf" srcId="{BC42B10C-A2E8-4D25-85C8-192B22C83F1C}" destId="{B584735F-3F58-48AE-802A-F3CC6EE4060F}" srcOrd="0" destOrd="0" presId="urn:microsoft.com/office/officeart/2008/layout/VerticalCurvedList"/>
    <dgm:cxn modelId="{FFD0B784-9A62-4403-A8FF-C988E22B3751}" type="presParOf" srcId="{B584735F-3F58-48AE-802A-F3CC6EE4060F}" destId="{A42F114C-5409-461D-AFB5-159B08918DE5}" srcOrd="0" destOrd="0" presId="urn:microsoft.com/office/officeart/2008/layout/VerticalCurvedList"/>
    <dgm:cxn modelId="{5354481A-FB8B-464E-9999-C2FBE2C9C3F4}" type="presParOf" srcId="{A42F114C-5409-461D-AFB5-159B08918DE5}" destId="{9DFE8240-BC64-43D5-BEBD-E7563582AAAF}" srcOrd="0" destOrd="0" presId="urn:microsoft.com/office/officeart/2008/layout/VerticalCurvedList"/>
    <dgm:cxn modelId="{2DCF6499-8849-4E79-81AA-2AA21D2673B3}" type="presParOf" srcId="{A42F114C-5409-461D-AFB5-159B08918DE5}" destId="{AF431FB6-2FB4-4CE9-A463-C8CE8834A059}" srcOrd="1" destOrd="0" presId="urn:microsoft.com/office/officeart/2008/layout/VerticalCurvedList"/>
    <dgm:cxn modelId="{87FE3825-BF5C-4FD9-ACC2-2746970B7F1F}" type="presParOf" srcId="{A42F114C-5409-461D-AFB5-159B08918DE5}" destId="{33125BDD-EC85-4625-8B05-6C837367CDC7}" srcOrd="2" destOrd="0" presId="urn:microsoft.com/office/officeart/2008/layout/VerticalCurvedList"/>
    <dgm:cxn modelId="{F25B9DB4-E801-4CC6-8543-5C9AF01640E7}" type="presParOf" srcId="{A42F114C-5409-461D-AFB5-159B08918DE5}" destId="{E8B65182-F0E6-4129-B0A8-BD2C2CC34C2C}" srcOrd="3" destOrd="0" presId="urn:microsoft.com/office/officeart/2008/layout/VerticalCurvedList"/>
    <dgm:cxn modelId="{64613C3F-DFF9-4839-AA63-7193E127A1D9}" type="presParOf" srcId="{B584735F-3F58-48AE-802A-F3CC6EE4060F}" destId="{96A660E3-3F59-4D42-9531-D3326A0E0F52}" srcOrd="1" destOrd="0" presId="urn:microsoft.com/office/officeart/2008/layout/VerticalCurvedList"/>
    <dgm:cxn modelId="{2C475536-3DC9-472E-8926-8A87B068C062}" type="presParOf" srcId="{B584735F-3F58-48AE-802A-F3CC6EE4060F}" destId="{D86D0F60-108F-4687-831E-7C2FEE8A1A71}" srcOrd="2" destOrd="0" presId="urn:microsoft.com/office/officeart/2008/layout/VerticalCurvedList"/>
    <dgm:cxn modelId="{D793FB5F-22AF-4A88-B7F1-2F3C3E1BAECF}" type="presParOf" srcId="{D86D0F60-108F-4687-831E-7C2FEE8A1A71}" destId="{A5B04B7F-407D-4C94-97ED-80B98193EAE7}" srcOrd="0" destOrd="0" presId="urn:microsoft.com/office/officeart/2008/layout/VerticalCurvedList"/>
    <dgm:cxn modelId="{4EBCF89F-55CC-4C5A-A0D0-2C0894272272}" type="presParOf" srcId="{B584735F-3F58-48AE-802A-F3CC6EE4060F}" destId="{488112F6-77E1-4B81-9AE1-8424BB79FBA3}" srcOrd="3" destOrd="0" presId="urn:microsoft.com/office/officeart/2008/layout/VerticalCurvedList"/>
    <dgm:cxn modelId="{EDD87E0D-E2D0-4A9C-A88D-26BC3EF7A0C9}" type="presParOf" srcId="{B584735F-3F58-48AE-802A-F3CC6EE4060F}" destId="{44642F5E-653B-44F0-8334-FC2C7E0D9ABC}" srcOrd="4" destOrd="0" presId="urn:microsoft.com/office/officeart/2008/layout/VerticalCurvedList"/>
    <dgm:cxn modelId="{8572FC09-8009-4786-B4C5-8CD6187E6352}" type="presParOf" srcId="{44642F5E-653B-44F0-8334-FC2C7E0D9ABC}" destId="{C4F6B644-01E6-4916-BC82-EC858FBD01F5}" srcOrd="0" destOrd="0" presId="urn:microsoft.com/office/officeart/2008/layout/VerticalCurvedList"/>
    <dgm:cxn modelId="{896CD445-EFA3-40DE-8E87-D92FAD99AB3E}" type="presParOf" srcId="{B584735F-3F58-48AE-802A-F3CC6EE4060F}" destId="{A4006BC6-0E27-4069-BFD1-2F29D4F9A868}" srcOrd="5" destOrd="0" presId="urn:microsoft.com/office/officeart/2008/layout/VerticalCurvedList"/>
    <dgm:cxn modelId="{F9EB8F21-74D6-4195-8FED-7D39A263D728}" type="presParOf" srcId="{B584735F-3F58-48AE-802A-F3CC6EE4060F}" destId="{A112FF61-BA7C-4FD1-BB8F-5DB1A12D3FF2}" srcOrd="6" destOrd="0" presId="urn:microsoft.com/office/officeart/2008/layout/VerticalCurvedList"/>
    <dgm:cxn modelId="{96A15D0E-4E19-4F34-8A5E-9B2CB9CF45F6}" type="presParOf" srcId="{A112FF61-BA7C-4FD1-BB8F-5DB1A12D3FF2}" destId="{7CCE5D27-5EA0-4709-901D-DCBC7317009A}" srcOrd="0" destOrd="0" presId="urn:microsoft.com/office/officeart/2008/layout/VerticalCurvedList"/>
    <dgm:cxn modelId="{59707BD2-23E2-49B3-8A7B-049A4D099AB0}" type="presParOf" srcId="{B584735F-3F58-48AE-802A-F3CC6EE4060F}" destId="{427341D3-804C-4DAA-8B4F-423F2F69D98D}" srcOrd="7" destOrd="0" presId="urn:microsoft.com/office/officeart/2008/layout/VerticalCurvedList"/>
    <dgm:cxn modelId="{9891A147-6E0A-47BB-9A41-8E0E57B76D88}" type="presParOf" srcId="{B584735F-3F58-48AE-802A-F3CC6EE4060F}" destId="{696BDFA5-D9FC-4DBD-AD1D-3793A40610DB}" srcOrd="8" destOrd="0" presId="urn:microsoft.com/office/officeart/2008/layout/VerticalCurvedList"/>
    <dgm:cxn modelId="{C0782D5C-FC23-4DA2-A5BE-4E4EF87153F2}" type="presParOf" srcId="{696BDFA5-D9FC-4DBD-AD1D-3793A40610DB}" destId="{B50D1E79-F9E2-49DD-8F76-84FC75DECA13}" srcOrd="0" destOrd="0" presId="urn:microsoft.com/office/officeart/2008/layout/VerticalCurvedList"/>
    <dgm:cxn modelId="{DCC6090F-61DF-4848-8821-8DBC50C6A0F8}" type="presParOf" srcId="{B584735F-3F58-48AE-802A-F3CC6EE4060F}" destId="{BAE14E08-EFBC-4AD2-9851-423392B3AC9D}" srcOrd="9" destOrd="0" presId="urn:microsoft.com/office/officeart/2008/layout/VerticalCurvedList"/>
    <dgm:cxn modelId="{2031CD67-AEEC-4A25-865D-6543F2626CF9}" type="presParOf" srcId="{B584735F-3F58-48AE-802A-F3CC6EE4060F}" destId="{416D4C2D-97E8-4E76-87F6-4531DEE432B3}" srcOrd="10" destOrd="0" presId="urn:microsoft.com/office/officeart/2008/layout/VerticalCurvedList"/>
    <dgm:cxn modelId="{DC2FCB9D-FEC0-473C-96CD-3CF8653FC6AB}" type="presParOf" srcId="{416D4C2D-97E8-4E76-87F6-4531DEE432B3}" destId="{29D5C31C-8F27-4888-91D5-F84CD978B58A}"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B664DB-27D4-45F1-8C8A-907067E4B7D0}"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7A321BED-6132-4F46-AF64-4C156C41CB7B}">
      <dgm:prSet phldrT="[Text]"/>
      <dgm:spPr/>
      <dgm:t>
        <a:bodyPr/>
        <a:lstStyle/>
        <a:p>
          <a:pPr>
            <a:buClrTx/>
            <a:buSzTx/>
            <a:buFontTx/>
            <a:buNone/>
          </a:pPr>
          <a:r>
            <a:rPr kumimoji="0" lang="en-US" altLang="zh-CN" b="1" i="0" u="none" strike="noStrike"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Understand MoA of new therapies</a:t>
          </a:r>
          <a:endParaRPr lang="en-US" dirty="0"/>
        </a:p>
      </dgm:t>
    </dgm:pt>
    <dgm:pt modelId="{4A870552-1DB0-4072-8FB0-44660711D186}" type="parTrans" cxnId="{32A3EBF3-6A86-413F-8504-B5A6DFD1FC6B}">
      <dgm:prSet/>
      <dgm:spPr/>
      <dgm:t>
        <a:bodyPr/>
        <a:lstStyle/>
        <a:p>
          <a:endParaRPr lang="en-US"/>
        </a:p>
      </dgm:t>
    </dgm:pt>
    <dgm:pt modelId="{253E45FC-D362-49AC-A974-359F277C5A98}" type="sibTrans" cxnId="{32A3EBF3-6A86-413F-8504-B5A6DFD1FC6B}">
      <dgm:prSet/>
      <dgm:spPr>
        <a:solidFill>
          <a:schemeClr val="accent3">
            <a:alpha val="90000"/>
          </a:schemeClr>
        </a:solidFill>
      </dgm:spPr>
      <dgm:t>
        <a:bodyPr/>
        <a:lstStyle/>
        <a:p>
          <a:endParaRPr lang="en-US" dirty="0"/>
        </a:p>
      </dgm:t>
    </dgm:pt>
    <dgm:pt modelId="{D51CB8A1-A4BC-42B2-94B2-AF9024C49506}">
      <dgm:prSet phldrT="[Text]"/>
      <dgm:spPr/>
      <dgm:t>
        <a:bodyPr/>
        <a:lstStyle/>
        <a:p>
          <a:pPr>
            <a:buClrTx/>
            <a:buSzTx/>
            <a:buFontTx/>
            <a:buNone/>
          </a:pPr>
          <a:r>
            <a:rPr kumimoji="0" lang="en-US" altLang="zh-CN" b="1" i="0" u="none" strike="noStrike"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Learn how siRNAs work</a:t>
          </a:r>
          <a:endParaRPr lang="en-US" dirty="0"/>
        </a:p>
      </dgm:t>
    </dgm:pt>
    <dgm:pt modelId="{67EF5C8F-5AD1-4975-BA9A-4F1FB5918E6B}" type="parTrans" cxnId="{E7710DA9-B184-4DA9-87D6-5E664CBD1F4E}">
      <dgm:prSet/>
      <dgm:spPr/>
      <dgm:t>
        <a:bodyPr/>
        <a:lstStyle/>
        <a:p>
          <a:endParaRPr lang="en-US"/>
        </a:p>
      </dgm:t>
    </dgm:pt>
    <dgm:pt modelId="{9E945477-0CB3-45B9-9689-845AF362200C}" type="sibTrans" cxnId="{E7710DA9-B184-4DA9-87D6-5E664CBD1F4E}">
      <dgm:prSet/>
      <dgm:spPr>
        <a:solidFill>
          <a:schemeClr val="accent3">
            <a:alpha val="90000"/>
          </a:schemeClr>
        </a:solidFill>
      </dgm:spPr>
      <dgm:t>
        <a:bodyPr/>
        <a:lstStyle/>
        <a:p>
          <a:endParaRPr lang="en-US" dirty="0"/>
        </a:p>
      </dgm:t>
    </dgm:pt>
    <dgm:pt modelId="{A8D8D18D-87B9-4389-BB74-182F8A2EAC4F}">
      <dgm:prSet phldrT="[Text]"/>
      <dgm:spPr/>
      <dgm:t>
        <a:bodyPr/>
        <a:lstStyle/>
        <a:p>
          <a:pPr>
            <a:buClrTx/>
            <a:buSzTx/>
            <a:buFontTx/>
            <a:buNone/>
          </a:pPr>
          <a:r>
            <a:rPr kumimoji="0" lang="en-US" altLang="zh-CN" b="1" i="0" u="none" strike="noStrike"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Enhance education on MoAs through vitro data</a:t>
          </a:r>
          <a:endParaRPr lang="en-US" dirty="0"/>
        </a:p>
      </dgm:t>
    </dgm:pt>
    <dgm:pt modelId="{33E22E44-0D71-449F-900A-D6091A0CF62B}" type="parTrans" cxnId="{D43B179A-E55A-42C3-97E6-539C345D744B}">
      <dgm:prSet/>
      <dgm:spPr/>
      <dgm:t>
        <a:bodyPr/>
        <a:lstStyle/>
        <a:p>
          <a:endParaRPr lang="en-US"/>
        </a:p>
      </dgm:t>
    </dgm:pt>
    <dgm:pt modelId="{36C2BA6B-01B8-4D2E-915F-9E0F907B88C0}" type="sibTrans" cxnId="{D43B179A-E55A-42C3-97E6-539C345D744B}">
      <dgm:prSet/>
      <dgm:spPr>
        <a:solidFill>
          <a:schemeClr val="accent3">
            <a:alpha val="90000"/>
          </a:schemeClr>
        </a:solidFill>
      </dgm:spPr>
      <dgm:t>
        <a:bodyPr/>
        <a:lstStyle/>
        <a:p>
          <a:endParaRPr lang="en-US" dirty="0"/>
        </a:p>
      </dgm:t>
    </dgm:pt>
    <dgm:pt modelId="{604499DD-83EE-463C-9C89-DE87C10BC0A8}">
      <dgm:prSet phldrT="[Text]"/>
      <dgm:spPr/>
      <dgm:t>
        <a:bodyPr/>
        <a:lstStyle/>
        <a:p>
          <a:pPr>
            <a:buClrTx/>
            <a:buSzTx/>
            <a:buFontTx/>
            <a:buNone/>
          </a:pPr>
          <a:r>
            <a:rPr kumimoji="0" lang="en-US" altLang="zh-CN" b="1" i="0" u="none" strike="noStrike"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Use integrated data and deep discussions with investigators to further HCP education</a:t>
          </a:r>
          <a:endParaRPr lang="en-US" dirty="0"/>
        </a:p>
      </dgm:t>
    </dgm:pt>
    <dgm:pt modelId="{F67B95DC-4B5D-4A3B-8B77-07A8CBD79071}" type="parTrans" cxnId="{0080C2DA-3D7B-4F75-9A99-F0CF58A30EEB}">
      <dgm:prSet/>
      <dgm:spPr/>
      <dgm:t>
        <a:bodyPr/>
        <a:lstStyle/>
        <a:p>
          <a:endParaRPr lang="en-US"/>
        </a:p>
      </dgm:t>
    </dgm:pt>
    <dgm:pt modelId="{42A49D0A-3B4C-4F66-A927-BEF3406443D6}" type="sibTrans" cxnId="{0080C2DA-3D7B-4F75-9A99-F0CF58A30EEB}">
      <dgm:prSet/>
      <dgm:spPr>
        <a:solidFill>
          <a:schemeClr val="accent3">
            <a:alpha val="90000"/>
          </a:schemeClr>
        </a:solidFill>
      </dgm:spPr>
      <dgm:t>
        <a:bodyPr/>
        <a:lstStyle/>
        <a:p>
          <a:endParaRPr lang="en-US" dirty="0"/>
        </a:p>
      </dgm:t>
    </dgm:pt>
    <dgm:pt modelId="{8A69D14D-3640-4E70-A2B8-4BFCD941E85F}">
      <dgm:prSet phldrT="[Text]"/>
      <dgm:spPr/>
      <dgm:t>
        <a:bodyPr/>
        <a:lstStyle/>
        <a:p>
          <a:pPr>
            <a:buClrTx/>
            <a:buSzTx/>
            <a:buFontTx/>
            <a:buNone/>
          </a:pPr>
          <a:r>
            <a:rPr kumimoji="0" lang="en-US" altLang="zh-CN" b="1" i="0" u="none" strike="noStrike"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Omnichannels ensure education activities effectively teach how to use new therapies appropriately</a:t>
          </a:r>
          <a:endParaRPr lang="en-US" dirty="0"/>
        </a:p>
      </dgm:t>
    </dgm:pt>
    <dgm:pt modelId="{64808C2C-530C-4A74-B1B9-06457A6DBE78}" type="parTrans" cxnId="{160409C3-8181-4691-8DFF-86FC7AAA1CA3}">
      <dgm:prSet/>
      <dgm:spPr/>
      <dgm:t>
        <a:bodyPr/>
        <a:lstStyle/>
        <a:p>
          <a:endParaRPr lang="en-US"/>
        </a:p>
      </dgm:t>
    </dgm:pt>
    <dgm:pt modelId="{93880A58-343F-4B49-BC23-A53B911D3540}" type="sibTrans" cxnId="{160409C3-8181-4691-8DFF-86FC7AAA1CA3}">
      <dgm:prSet/>
      <dgm:spPr/>
      <dgm:t>
        <a:bodyPr/>
        <a:lstStyle/>
        <a:p>
          <a:endParaRPr lang="en-US"/>
        </a:p>
      </dgm:t>
    </dgm:pt>
    <dgm:pt modelId="{2E5F7E8D-3E18-4E87-8C69-A80EB968FDC8}" type="pres">
      <dgm:prSet presAssocID="{E8B664DB-27D4-45F1-8C8A-907067E4B7D0}" presName="outerComposite" presStyleCnt="0">
        <dgm:presLayoutVars>
          <dgm:chMax val="5"/>
          <dgm:dir/>
          <dgm:resizeHandles val="exact"/>
        </dgm:presLayoutVars>
      </dgm:prSet>
      <dgm:spPr/>
    </dgm:pt>
    <dgm:pt modelId="{EE83E0FD-5CAC-41D9-AD88-4BC524498BE6}" type="pres">
      <dgm:prSet presAssocID="{E8B664DB-27D4-45F1-8C8A-907067E4B7D0}" presName="dummyMaxCanvas" presStyleCnt="0">
        <dgm:presLayoutVars/>
      </dgm:prSet>
      <dgm:spPr/>
    </dgm:pt>
    <dgm:pt modelId="{62FDDCA8-39DD-4E0C-9B23-9B2C094657DC}" type="pres">
      <dgm:prSet presAssocID="{E8B664DB-27D4-45F1-8C8A-907067E4B7D0}" presName="FiveNodes_1" presStyleLbl="node1" presStyleIdx="0" presStyleCnt="5">
        <dgm:presLayoutVars>
          <dgm:bulletEnabled val="1"/>
        </dgm:presLayoutVars>
      </dgm:prSet>
      <dgm:spPr/>
    </dgm:pt>
    <dgm:pt modelId="{89B1CC1D-21DD-465B-B580-C97C02253500}" type="pres">
      <dgm:prSet presAssocID="{E8B664DB-27D4-45F1-8C8A-907067E4B7D0}" presName="FiveNodes_2" presStyleLbl="node1" presStyleIdx="1" presStyleCnt="5">
        <dgm:presLayoutVars>
          <dgm:bulletEnabled val="1"/>
        </dgm:presLayoutVars>
      </dgm:prSet>
      <dgm:spPr/>
    </dgm:pt>
    <dgm:pt modelId="{DB1A5BE2-87E2-41B0-ACBD-63945EA6FFEC}" type="pres">
      <dgm:prSet presAssocID="{E8B664DB-27D4-45F1-8C8A-907067E4B7D0}" presName="FiveNodes_3" presStyleLbl="node1" presStyleIdx="2" presStyleCnt="5">
        <dgm:presLayoutVars>
          <dgm:bulletEnabled val="1"/>
        </dgm:presLayoutVars>
      </dgm:prSet>
      <dgm:spPr/>
    </dgm:pt>
    <dgm:pt modelId="{80FDF6FC-ED21-46CA-835A-D720A71E3BF8}" type="pres">
      <dgm:prSet presAssocID="{E8B664DB-27D4-45F1-8C8A-907067E4B7D0}" presName="FiveNodes_4" presStyleLbl="node1" presStyleIdx="3" presStyleCnt="5">
        <dgm:presLayoutVars>
          <dgm:bulletEnabled val="1"/>
        </dgm:presLayoutVars>
      </dgm:prSet>
      <dgm:spPr/>
    </dgm:pt>
    <dgm:pt modelId="{F1B8FD8B-78D0-4A82-9AF8-40353C340572}" type="pres">
      <dgm:prSet presAssocID="{E8B664DB-27D4-45F1-8C8A-907067E4B7D0}" presName="FiveNodes_5" presStyleLbl="node1" presStyleIdx="4" presStyleCnt="5">
        <dgm:presLayoutVars>
          <dgm:bulletEnabled val="1"/>
        </dgm:presLayoutVars>
      </dgm:prSet>
      <dgm:spPr/>
    </dgm:pt>
    <dgm:pt modelId="{9DF8593A-0627-4B41-83CB-3C93CE871801}" type="pres">
      <dgm:prSet presAssocID="{E8B664DB-27D4-45F1-8C8A-907067E4B7D0}" presName="FiveConn_1-2" presStyleLbl="fgAccFollowNode1" presStyleIdx="0" presStyleCnt="4">
        <dgm:presLayoutVars>
          <dgm:bulletEnabled val="1"/>
        </dgm:presLayoutVars>
      </dgm:prSet>
      <dgm:spPr/>
    </dgm:pt>
    <dgm:pt modelId="{0C2A0AC8-E97E-4E9D-8DFF-42ED5A62196E}" type="pres">
      <dgm:prSet presAssocID="{E8B664DB-27D4-45F1-8C8A-907067E4B7D0}" presName="FiveConn_2-3" presStyleLbl="fgAccFollowNode1" presStyleIdx="1" presStyleCnt="4">
        <dgm:presLayoutVars>
          <dgm:bulletEnabled val="1"/>
        </dgm:presLayoutVars>
      </dgm:prSet>
      <dgm:spPr/>
    </dgm:pt>
    <dgm:pt modelId="{A31D470B-33F5-4503-8C99-FD6186C113F4}" type="pres">
      <dgm:prSet presAssocID="{E8B664DB-27D4-45F1-8C8A-907067E4B7D0}" presName="FiveConn_3-4" presStyleLbl="fgAccFollowNode1" presStyleIdx="2" presStyleCnt="4">
        <dgm:presLayoutVars>
          <dgm:bulletEnabled val="1"/>
        </dgm:presLayoutVars>
      </dgm:prSet>
      <dgm:spPr/>
    </dgm:pt>
    <dgm:pt modelId="{D93DF639-EE1E-4F2F-BFA1-766BDB63F9D4}" type="pres">
      <dgm:prSet presAssocID="{E8B664DB-27D4-45F1-8C8A-907067E4B7D0}" presName="FiveConn_4-5" presStyleLbl="fgAccFollowNode1" presStyleIdx="3" presStyleCnt="4">
        <dgm:presLayoutVars>
          <dgm:bulletEnabled val="1"/>
        </dgm:presLayoutVars>
      </dgm:prSet>
      <dgm:spPr/>
    </dgm:pt>
    <dgm:pt modelId="{78E20800-6EE4-48CE-9799-A6519DA34B2B}" type="pres">
      <dgm:prSet presAssocID="{E8B664DB-27D4-45F1-8C8A-907067E4B7D0}" presName="FiveNodes_1_text" presStyleLbl="node1" presStyleIdx="4" presStyleCnt="5">
        <dgm:presLayoutVars>
          <dgm:bulletEnabled val="1"/>
        </dgm:presLayoutVars>
      </dgm:prSet>
      <dgm:spPr/>
    </dgm:pt>
    <dgm:pt modelId="{A814B6A0-B155-4EDA-9354-35E6B1EC6891}" type="pres">
      <dgm:prSet presAssocID="{E8B664DB-27D4-45F1-8C8A-907067E4B7D0}" presName="FiveNodes_2_text" presStyleLbl="node1" presStyleIdx="4" presStyleCnt="5">
        <dgm:presLayoutVars>
          <dgm:bulletEnabled val="1"/>
        </dgm:presLayoutVars>
      </dgm:prSet>
      <dgm:spPr/>
    </dgm:pt>
    <dgm:pt modelId="{E84BD5EE-384E-4E55-BA29-057ED3C3A969}" type="pres">
      <dgm:prSet presAssocID="{E8B664DB-27D4-45F1-8C8A-907067E4B7D0}" presName="FiveNodes_3_text" presStyleLbl="node1" presStyleIdx="4" presStyleCnt="5">
        <dgm:presLayoutVars>
          <dgm:bulletEnabled val="1"/>
        </dgm:presLayoutVars>
      </dgm:prSet>
      <dgm:spPr/>
    </dgm:pt>
    <dgm:pt modelId="{F5E4F084-EA2A-428E-9CB2-4BDE989AFEC5}" type="pres">
      <dgm:prSet presAssocID="{E8B664DB-27D4-45F1-8C8A-907067E4B7D0}" presName="FiveNodes_4_text" presStyleLbl="node1" presStyleIdx="4" presStyleCnt="5">
        <dgm:presLayoutVars>
          <dgm:bulletEnabled val="1"/>
        </dgm:presLayoutVars>
      </dgm:prSet>
      <dgm:spPr/>
    </dgm:pt>
    <dgm:pt modelId="{1666B730-A617-478B-A7B9-21BE49BD7DBE}" type="pres">
      <dgm:prSet presAssocID="{E8B664DB-27D4-45F1-8C8A-907067E4B7D0}" presName="FiveNodes_5_text" presStyleLbl="node1" presStyleIdx="4" presStyleCnt="5">
        <dgm:presLayoutVars>
          <dgm:bulletEnabled val="1"/>
        </dgm:presLayoutVars>
      </dgm:prSet>
      <dgm:spPr/>
    </dgm:pt>
  </dgm:ptLst>
  <dgm:cxnLst>
    <dgm:cxn modelId="{A3A6BD25-9A34-43FC-93C1-7092B5085FF9}" type="presOf" srcId="{A8D8D18D-87B9-4389-BB74-182F8A2EAC4F}" destId="{E84BD5EE-384E-4E55-BA29-057ED3C3A969}" srcOrd="1" destOrd="0" presId="urn:microsoft.com/office/officeart/2005/8/layout/vProcess5"/>
    <dgm:cxn modelId="{9AA6E634-E3E8-4E61-86FC-291D31C80425}" type="presOf" srcId="{36C2BA6B-01B8-4D2E-915F-9E0F907B88C0}" destId="{A31D470B-33F5-4503-8C99-FD6186C113F4}" srcOrd="0" destOrd="0" presId="urn:microsoft.com/office/officeart/2005/8/layout/vProcess5"/>
    <dgm:cxn modelId="{67A4925F-49CA-47FA-A828-2B4860E1EA60}" type="presOf" srcId="{A8D8D18D-87B9-4389-BB74-182F8A2EAC4F}" destId="{DB1A5BE2-87E2-41B0-ACBD-63945EA6FFEC}" srcOrd="0" destOrd="0" presId="urn:microsoft.com/office/officeart/2005/8/layout/vProcess5"/>
    <dgm:cxn modelId="{95F10D4A-3E6E-4902-B25E-61987A777C5D}" type="presOf" srcId="{42A49D0A-3B4C-4F66-A927-BEF3406443D6}" destId="{D93DF639-EE1E-4F2F-BFA1-766BDB63F9D4}" srcOrd="0" destOrd="0" presId="urn:microsoft.com/office/officeart/2005/8/layout/vProcess5"/>
    <dgm:cxn modelId="{35F03B6C-BC54-4631-A13C-1FBF656A29E3}" type="presOf" srcId="{8A69D14D-3640-4E70-A2B8-4BFCD941E85F}" destId="{F1B8FD8B-78D0-4A82-9AF8-40353C340572}" srcOrd="0" destOrd="0" presId="urn:microsoft.com/office/officeart/2005/8/layout/vProcess5"/>
    <dgm:cxn modelId="{9B385175-FB0E-4596-A1F8-4E1FCE156E30}" type="presOf" srcId="{D51CB8A1-A4BC-42B2-94B2-AF9024C49506}" destId="{A814B6A0-B155-4EDA-9354-35E6B1EC6891}" srcOrd="1" destOrd="0" presId="urn:microsoft.com/office/officeart/2005/8/layout/vProcess5"/>
    <dgm:cxn modelId="{F0DC087D-5B20-419D-9045-00A07B3F1CA1}" type="presOf" srcId="{253E45FC-D362-49AC-A974-359F277C5A98}" destId="{9DF8593A-0627-4B41-83CB-3C93CE871801}" srcOrd="0" destOrd="0" presId="urn:microsoft.com/office/officeart/2005/8/layout/vProcess5"/>
    <dgm:cxn modelId="{24232D83-EAB1-4808-9075-C71640E9924B}" type="presOf" srcId="{8A69D14D-3640-4E70-A2B8-4BFCD941E85F}" destId="{1666B730-A617-478B-A7B9-21BE49BD7DBE}" srcOrd="1" destOrd="0" presId="urn:microsoft.com/office/officeart/2005/8/layout/vProcess5"/>
    <dgm:cxn modelId="{D43B179A-E55A-42C3-97E6-539C345D744B}" srcId="{E8B664DB-27D4-45F1-8C8A-907067E4B7D0}" destId="{A8D8D18D-87B9-4389-BB74-182F8A2EAC4F}" srcOrd="2" destOrd="0" parTransId="{33E22E44-0D71-449F-900A-D6091A0CF62B}" sibTransId="{36C2BA6B-01B8-4D2E-915F-9E0F907B88C0}"/>
    <dgm:cxn modelId="{8D881DA3-4388-4571-AFA6-F5E57A7A74FE}" type="presOf" srcId="{7A321BED-6132-4F46-AF64-4C156C41CB7B}" destId="{78E20800-6EE4-48CE-9799-A6519DA34B2B}" srcOrd="1" destOrd="0" presId="urn:microsoft.com/office/officeart/2005/8/layout/vProcess5"/>
    <dgm:cxn modelId="{E7710DA9-B184-4DA9-87D6-5E664CBD1F4E}" srcId="{E8B664DB-27D4-45F1-8C8A-907067E4B7D0}" destId="{D51CB8A1-A4BC-42B2-94B2-AF9024C49506}" srcOrd="1" destOrd="0" parTransId="{67EF5C8F-5AD1-4975-BA9A-4F1FB5918E6B}" sibTransId="{9E945477-0CB3-45B9-9689-845AF362200C}"/>
    <dgm:cxn modelId="{A378E7BA-A9C9-4BB9-8D79-E138D4BC7C2F}" type="presOf" srcId="{604499DD-83EE-463C-9C89-DE87C10BC0A8}" destId="{F5E4F084-EA2A-428E-9CB2-4BDE989AFEC5}" srcOrd="1" destOrd="0" presId="urn:microsoft.com/office/officeart/2005/8/layout/vProcess5"/>
    <dgm:cxn modelId="{160409C3-8181-4691-8DFF-86FC7AAA1CA3}" srcId="{E8B664DB-27D4-45F1-8C8A-907067E4B7D0}" destId="{8A69D14D-3640-4E70-A2B8-4BFCD941E85F}" srcOrd="4" destOrd="0" parTransId="{64808C2C-530C-4A74-B1B9-06457A6DBE78}" sibTransId="{93880A58-343F-4B49-BC23-A53B911D3540}"/>
    <dgm:cxn modelId="{5BC9A3C5-161E-499B-8D31-FE7B365B4438}" type="presOf" srcId="{7A321BED-6132-4F46-AF64-4C156C41CB7B}" destId="{62FDDCA8-39DD-4E0C-9B23-9B2C094657DC}" srcOrd="0" destOrd="0" presId="urn:microsoft.com/office/officeart/2005/8/layout/vProcess5"/>
    <dgm:cxn modelId="{B2998FCC-CCB8-4187-AE79-FCB3311D5F48}" type="presOf" srcId="{E8B664DB-27D4-45F1-8C8A-907067E4B7D0}" destId="{2E5F7E8D-3E18-4E87-8C69-A80EB968FDC8}" srcOrd="0" destOrd="0" presId="urn:microsoft.com/office/officeart/2005/8/layout/vProcess5"/>
    <dgm:cxn modelId="{0080C2DA-3D7B-4F75-9A99-F0CF58A30EEB}" srcId="{E8B664DB-27D4-45F1-8C8A-907067E4B7D0}" destId="{604499DD-83EE-463C-9C89-DE87C10BC0A8}" srcOrd="3" destOrd="0" parTransId="{F67B95DC-4B5D-4A3B-8B77-07A8CBD79071}" sibTransId="{42A49D0A-3B4C-4F66-A927-BEF3406443D6}"/>
    <dgm:cxn modelId="{3A30E7E1-36D9-42B7-914B-08ACEC551B5B}" type="presOf" srcId="{604499DD-83EE-463C-9C89-DE87C10BC0A8}" destId="{80FDF6FC-ED21-46CA-835A-D720A71E3BF8}" srcOrd="0" destOrd="0" presId="urn:microsoft.com/office/officeart/2005/8/layout/vProcess5"/>
    <dgm:cxn modelId="{F1451FE6-7759-4261-B8AB-45B4DE05C087}" type="presOf" srcId="{D51CB8A1-A4BC-42B2-94B2-AF9024C49506}" destId="{89B1CC1D-21DD-465B-B580-C97C02253500}" srcOrd="0" destOrd="0" presId="urn:microsoft.com/office/officeart/2005/8/layout/vProcess5"/>
    <dgm:cxn modelId="{C86D09ED-FFBD-4168-A2B1-C6D2DBF0C4A4}" type="presOf" srcId="{9E945477-0CB3-45B9-9689-845AF362200C}" destId="{0C2A0AC8-E97E-4E9D-8DFF-42ED5A62196E}" srcOrd="0" destOrd="0" presId="urn:microsoft.com/office/officeart/2005/8/layout/vProcess5"/>
    <dgm:cxn modelId="{32A3EBF3-6A86-413F-8504-B5A6DFD1FC6B}" srcId="{E8B664DB-27D4-45F1-8C8A-907067E4B7D0}" destId="{7A321BED-6132-4F46-AF64-4C156C41CB7B}" srcOrd="0" destOrd="0" parTransId="{4A870552-1DB0-4072-8FB0-44660711D186}" sibTransId="{253E45FC-D362-49AC-A974-359F277C5A98}"/>
    <dgm:cxn modelId="{F4EF7765-1D0A-4D0E-918A-E86519C03789}" type="presParOf" srcId="{2E5F7E8D-3E18-4E87-8C69-A80EB968FDC8}" destId="{EE83E0FD-5CAC-41D9-AD88-4BC524498BE6}" srcOrd="0" destOrd="0" presId="urn:microsoft.com/office/officeart/2005/8/layout/vProcess5"/>
    <dgm:cxn modelId="{FDD1A013-8C3D-4BC2-9E6B-0602394AFE01}" type="presParOf" srcId="{2E5F7E8D-3E18-4E87-8C69-A80EB968FDC8}" destId="{62FDDCA8-39DD-4E0C-9B23-9B2C094657DC}" srcOrd="1" destOrd="0" presId="urn:microsoft.com/office/officeart/2005/8/layout/vProcess5"/>
    <dgm:cxn modelId="{55DF401E-7F0C-4294-98C5-64FA9AB72419}" type="presParOf" srcId="{2E5F7E8D-3E18-4E87-8C69-A80EB968FDC8}" destId="{89B1CC1D-21DD-465B-B580-C97C02253500}" srcOrd="2" destOrd="0" presId="urn:microsoft.com/office/officeart/2005/8/layout/vProcess5"/>
    <dgm:cxn modelId="{35265ECC-A98F-4223-8D2B-229559AAE51A}" type="presParOf" srcId="{2E5F7E8D-3E18-4E87-8C69-A80EB968FDC8}" destId="{DB1A5BE2-87E2-41B0-ACBD-63945EA6FFEC}" srcOrd="3" destOrd="0" presId="urn:microsoft.com/office/officeart/2005/8/layout/vProcess5"/>
    <dgm:cxn modelId="{4C44B23B-2683-4A0F-BFDB-9D575295D43B}" type="presParOf" srcId="{2E5F7E8D-3E18-4E87-8C69-A80EB968FDC8}" destId="{80FDF6FC-ED21-46CA-835A-D720A71E3BF8}" srcOrd="4" destOrd="0" presId="urn:microsoft.com/office/officeart/2005/8/layout/vProcess5"/>
    <dgm:cxn modelId="{49B8041F-7047-4CE9-A414-8FAD492B7EAA}" type="presParOf" srcId="{2E5F7E8D-3E18-4E87-8C69-A80EB968FDC8}" destId="{F1B8FD8B-78D0-4A82-9AF8-40353C340572}" srcOrd="5" destOrd="0" presId="urn:microsoft.com/office/officeart/2005/8/layout/vProcess5"/>
    <dgm:cxn modelId="{04752DA2-6BA2-4892-89AA-B8DD16A02E69}" type="presParOf" srcId="{2E5F7E8D-3E18-4E87-8C69-A80EB968FDC8}" destId="{9DF8593A-0627-4B41-83CB-3C93CE871801}" srcOrd="6" destOrd="0" presId="urn:microsoft.com/office/officeart/2005/8/layout/vProcess5"/>
    <dgm:cxn modelId="{525E3D70-4B37-4563-B897-3187534B8551}" type="presParOf" srcId="{2E5F7E8D-3E18-4E87-8C69-A80EB968FDC8}" destId="{0C2A0AC8-E97E-4E9D-8DFF-42ED5A62196E}" srcOrd="7" destOrd="0" presId="urn:microsoft.com/office/officeart/2005/8/layout/vProcess5"/>
    <dgm:cxn modelId="{8158D725-421F-4996-A83F-30D2373F5549}" type="presParOf" srcId="{2E5F7E8D-3E18-4E87-8C69-A80EB968FDC8}" destId="{A31D470B-33F5-4503-8C99-FD6186C113F4}" srcOrd="8" destOrd="0" presId="urn:microsoft.com/office/officeart/2005/8/layout/vProcess5"/>
    <dgm:cxn modelId="{10CEE90B-BFC4-4FAB-9AD9-2DADAAAB18BC}" type="presParOf" srcId="{2E5F7E8D-3E18-4E87-8C69-A80EB968FDC8}" destId="{D93DF639-EE1E-4F2F-BFA1-766BDB63F9D4}" srcOrd="9" destOrd="0" presId="urn:microsoft.com/office/officeart/2005/8/layout/vProcess5"/>
    <dgm:cxn modelId="{D70EAD9F-24AD-4823-9F9E-845000CA8341}" type="presParOf" srcId="{2E5F7E8D-3E18-4E87-8C69-A80EB968FDC8}" destId="{78E20800-6EE4-48CE-9799-A6519DA34B2B}" srcOrd="10" destOrd="0" presId="urn:microsoft.com/office/officeart/2005/8/layout/vProcess5"/>
    <dgm:cxn modelId="{781E21B1-4CAA-4043-BE0E-178805E350D0}" type="presParOf" srcId="{2E5F7E8D-3E18-4E87-8C69-A80EB968FDC8}" destId="{A814B6A0-B155-4EDA-9354-35E6B1EC6891}" srcOrd="11" destOrd="0" presId="urn:microsoft.com/office/officeart/2005/8/layout/vProcess5"/>
    <dgm:cxn modelId="{AE315A66-225F-4EAC-81D7-BD43AFBBD6DC}" type="presParOf" srcId="{2E5F7E8D-3E18-4E87-8C69-A80EB968FDC8}" destId="{E84BD5EE-384E-4E55-BA29-057ED3C3A969}" srcOrd="12" destOrd="0" presId="urn:microsoft.com/office/officeart/2005/8/layout/vProcess5"/>
    <dgm:cxn modelId="{AA251327-FB2D-45DE-865D-4FACCFCB2FE7}" type="presParOf" srcId="{2E5F7E8D-3E18-4E87-8C69-A80EB968FDC8}" destId="{F5E4F084-EA2A-428E-9CB2-4BDE989AFEC5}" srcOrd="13" destOrd="0" presId="urn:microsoft.com/office/officeart/2005/8/layout/vProcess5"/>
    <dgm:cxn modelId="{6A2E13FC-A562-4EDF-9E9F-95C78F7B689A}" type="presParOf" srcId="{2E5F7E8D-3E18-4E87-8C69-A80EB968FDC8}" destId="{1666B730-A617-478B-A7B9-21BE49BD7DBE}"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8B664DB-27D4-45F1-8C8A-907067E4B7D0}"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7A321BED-6132-4F46-AF64-4C156C41CB7B}">
      <dgm:prSet phldrT="[Text]"/>
      <dgm:spPr/>
      <dgm:t>
        <a:bodyPr/>
        <a:lstStyle/>
        <a:p>
          <a:pPr>
            <a:buClrTx/>
            <a:buSzTx/>
            <a:buFontTx/>
            <a:buNone/>
          </a:pPr>
          <a:r>
            <a:rPr kumimoji="0" lang="en-US" altLang="zh-CN" b="1" i="0" u="none" strike="noStrike"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Understand the fundamentals of gene therapy</a:t>
          </a:r>
          <a:endParaRPr lang="en-US" dirty="0"/>
        </a:p>
      </dgm:t>
    </dgm:pt>
    <dgm:pt modelId="{4A870552-1DB0-4072-8FB0-44660711D186}" type="parTrans" cxnId="{32A3EBF3-6A86-413F-8504-B5A6DFD1FC6B}">
      <dgm:prSet/>
      <dgm:spPr/>
      <dgm:t>
        <a:bodyPr/>
        <a:lstStyle/>
        <a:p>
          <a:endParaRPr lang="en-US"/>
        </a:p>
      </dgm:t>
    </dgm:pt>
    <dgm:pt modelId="{253E45FC-D362-49AC-A974-359F277C5A98}" type="sibTrans" cxnId="{32A3EBF3-6A86-413F-8504-B5A6DFD1FC6B}">
      <dgm:prSet/>
      <dgm:spPr>
        <a:solidFill>
          <a:schemeClr val="accent3">
            <a:alpha val="90000"/>
          </a:schemeClr>
        </a:solidFill>
      </dgm:spPr>
      <dgm:t>
        <a:bodyPr/>
        <a:lstStyle/>
        <a:p>
          <a:endParaRPr lang="en-US" dirty="0"/>
        </a:p>
      </dgm:t>
    </dgm:pt>
    <dgm:pt modelId="{D51CB8A1-A4BC-42B2-94B2-AF9024C49506}">
      <dgm:prSet phldrT="[Text]"/>
      <dgm:spPr/>
      <dgm:t>
        <a:bodyPr/>
        <a:lstStyle/>
        <a:p>
          <a:pPr>
            <a:buClrTx/>
            <a:buSzTx/>
            <a:buFontTx/>
            <a:buNone/>
          </a:pPr>
          <a:r>
            <a:rPr kumimoji="0" lang="en-US" altLang="zh-CN" b="1" i="0" u="none" strike="noStrike"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Discuss the factors that could limit its safety and efficacy outcomes in clinical practice</a:t>
          </a:r>
          <a:endParaRPr lang="en-US" dirty="0"/>
        </a:p>
      </dgm:t>
    </dgm:pt>
    <dgm:pt modelId="{67EF5C8F-5AD1-4975-BA9A-4F1FB5918E6B}" type="parTrans" cxnId="{E7710DA9-B184-4DA9-87D6-5E664CBD1F4E}">
      <dgm:prSet/>
      <dgm:spPr/>
      <dgm:t>
        <a:bodyPr/>
        <a:lstStyle/>
        <a:p>
          <a:endParaRPr lang="en-US"/>
        </a:p>
      </dgm:t>
    </dgm:pt>
    <dgm:pt modelId="{9E945477-0CB3-45B9-9689-845AF362200C}" type="sibTrans" cxnId="{E7710DA9-B184-4DA9-87D6-5E664CBD1F4E}">
      <dgm:prSet/>
      <dgm:spPr>
        <a:solidFill>
          <a:schemeClr val="accent3">
            <a:alpha val="90000"/>
          </a:schemeClr>
        </a:solidFill>
      </dgm:spPr>
      <dgm:t>
        <a:bodyPr/>
        <a:lstStyle/>
        <a:p>
          <a:endParaRPr lang="en-US" dirty="0"/>
        </a:p>
      </dgm:t>
    </dgm:pt>
    <dgm:pt modelId="{A8D8D18D-87B9-4389-BB74-182F8A2EAC4F}">
      <dgm:prSet phldrT="[Text]"/>
      <dgm:spPr/>
      <dgm:t>
        <a:bodyPr/>
        <a:lstStyle/>
        <a:p>
          <a:pPr>
            <a:buClrTx/>
            <a:buSzTx/>
            <a:buFontTx/>
            <a:buNone/>
          </a:pPr>
          <a:r>
            <a:rPr kumimoji="0" lang="en-US" altLang="zh-CN" b="1" i="0" u="none" strike="noStrike"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Determine who is eligible to receive gene therapy</a:t>
          </a:r>
          <a:endParaRPr lang="en-US" dirty="0"/>
        </a:p>
      </dgm:t>
    </dgm:pt>
    <dgm:pt modelId="{33E22E44-0D71-449F-900A-D6091A0CF62B}" type="parTrans" cxnId="{D43B179A-E55A-42C3-97E6-539C345D744B}">
      <dgm:prSet/>
      <dgm:spPr/>
      <dgm:t>
        <a:bodyPr/>
        <a:lstStyle/>
        <a:p>
          <a:endParaRPr lang="en-US"/>
        </a:p>
      </dgm:t>
    </dgm:pt>
    <dgm:pt modelId="{36C2BA6B-01B8-4D2E-915F-9E0F907B88C0}" type="sibTrans" cxnId="{D43B179A-E55A-42C3-97E6-539C345D744B}">
      <dgm:prSet/>
      <dgm:spPr>
        <a:solidFill>
          <a:schemeClr val="accent3">
            <a:alpha val="90000"/>
          </a:schemeClr>
        </a:solidFill>
      </dgm:spPr>
      <dgm:t>
        <a:bodyPr/>
        <a:lstStyle/>
        <a:p>
          <a:endParaRPr lang="en-US" dirty="0"/>
        </a:p>
      </dgm:t>
    </dgm:pt>
    <dgm:pt modelId="{604499DD-83EE-463C-9C89-DE87C10BC0A8}">
      <dgm:prSet phldrT="[Text]"/>
      <dgm:spPr/>
      <dgm:t>
        <a:bodyPr/>
        <a:lstStyle/>
        <a:p>
          <a:pPr>
            <a:buClrTx/>
            <a:buSzTx/>
            <a:buFontTx/>
            <a:buNone/>
          </a:pPr>
          <a:r>
            <a:rPr kumimoji="0" lang="en-US" altLang="zh-CN" b="1" i="0" u="none" strike="noStrike"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Ensure HCPs understand the importance of </a:t>
          </a:r>
          <a:br>
            <a:rPr kumimoji="0" lang="en-US" altLang="zh-CN" b="1" i="0" u="none" strike="noStrike"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zh-CN" b="1" i="0" u="none" strike="noStrike"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long-term data collection</a:t>
          </a:r>
          <a:endParaRPr lang="en-US" dirty="0"/>
        </a:p>
      </dgm:t>
    </dgm:pt>
    <dgm:pt modelId="{F67B95DC-4B5D-4A3B-8B77-07A8CBD79071}" type="parTrans" cxnId="{0080C2DA-3D7B-4F75-9A99-F0CF58A30EEB}">
      <dgm:prSet/>
      <dgm:spPr/>
      <dgm:t>
        <a:bodyPr/>
        <a:lstStyle/>
        <a:p>
          <a:endParaRPr lang="en-US"/>
        </a:p>
      </dgm:t>
    </dgm:pt>
    <dgm:pt modelId="{42A49D0A-3B4C-4F66-A927-BEF3406443D6}" type="sibTrans" cxnId="{0080C2DA-3D7B-4F75-9A99-F0CF58A30EEB}">
      <dgm:prSet/>
      <dgm:spPr/>
      <dgm:t>
        <a:bodyPr/>
        <a:lstStyle/>
        <a:p>
          <a:endParaRPr lang="en-US"/>
        </a:p>
      </dgm:t>
    </dgm:pt>
    <dgm:pt modelId="{2E5F7E8D-3E18-4E87-8C69-A80EB968FDC8}" type="pres">
      <dgm:prSet presAssocID="{E8B664DB-27D4-45F1-8C8A-907067E4B7D0}" presName="outerComposite" presStyleCnt="0">
        <dgm:presLayoutVars>
          <dgm:chMax val="5"/>
          <dgm:dir/>
          <dgm:resizeHandles val="exact"/>
        </dgm:presLayoutVars>
      </dgm:prSet>
      <dgm:spPr/>
    </dgm:pt>
    <dgm:pt modelId="{EE83E0FD-5CAC-41D9-AD88-4BC524498BE6}" type="pres">
      <dgm:prSet presAssocID="{E8B664DB-27D4-45F1-8C8A-907067E4B7D0}" presName="dummyMaxCanvas" presStyleCnt="0">
        <dgm:presLayoutVars/>
      </dgm:prSet>
      <dgm:spPr/>
    </dgm:pt>
    <dgm:pt modelId="{149A0126-0CE7-4A91-88B3-3BEC22A4DB51}" type="pres">
      <dgm:prSet presAssocID="{E8B664DB-27D4-45F1-8C8A-907067E4B7D0}" presName="FourNodes_1" presStyleLbl="node1" presStyleIdx="0" presStyleCnt="4">
        <dgm:presLayoutVars>
          <dgm:bulletEnabled val="1"/>
        </dgm:presLayoutVars>
      </dgm:prSet>
      <dgm:spPr/>
    </dgm:pt>
    <dgm:pt modelId="{5257C7AB-79B0-41B3-92AB-0EFF3B9CAC8D}" type="pres">
      <dgm:prSet presAssocID="{E8B664DB-27D4-45F1-8C8A-907067E4B7D0}" presName="FourNodes_2" presStyleLbl="node1" presStyleIdx="1" presStyleCnt="4">
        <dgm:presLayoutVars>
          <dgm:bulletEnabled val="1"/>
        </dgm:presLayoutVars>
      </dgm:prSet>
      <dgm:spPr/>
    </dgm:pt>
    <dgm:pt modelId="{8A4B0702-342D-4355-9CF4-055F131BCE7C}" type="pres">
      <dgm:prSet presAssocID="{E8B664DB-27D4-45F1-8C8A-907067E4B7D0}" presName="FourNodes_3" presStyleLbl="node1" presStyleIdx="2" presStyleCnt="4">
        <dgm:presLayoutVars>
          <dgm:bulletEnabled val="1"/>
        </dgm:presLayoutVars>
      </dgm:prSet>
      <dgm:spPr/>
    </dgm:pt>
    <dgm:pt modelId="{70552398-1097-4B99-8D44-0558E7F9DC36}" type="pres">
      <dgm:prSet presAssocID="{E8B664DB-27D4-45F1-8C8A-907067E4B7D0}" presName="FourNodes_4" presStyleLbl="node1" presStyleIdx="3" presStyleCnt="4">
        <dgm:presLayoutVars>
          <dgm:bulletEnabled val="1"/>
        </dgm:presLayoutVars>
      </dgm:prSet>
      <dgm:spPr/>
    </dgm:pt>
    <dgm:pt modelId="{36C8737A-EFA6-4A5D-A320-2C7809E06341}" type="pres">
      <dgm:prSet presAssocID="{E8B664DB-27D4-45F1-8C8A-907067E4B7D0}" presName="FourConn_1-2" presStyleLbl="fgAccFollowNode1" presStyleIdx="0" presStyleCnt="3">
        <dgm:presLayoutVars>
          <dgm:bulletEnabled val="1"/>
        </dgm:presLayoutVars>
      </dgm:prSet>
      <dgm:spPr/>
    </dgm:pt>
    <dgm:pt modelId="{BCD6A646-6016-4511-A230-71BE8BD42E21}" type="pres">
      <dgm:prSet presAssocID="{E8B664DB-27D4-45F1-8C8A-907067E4B7D0}" presName="FourConn_2-3" presStyleLbl="fgAccFollowNode1" presStyleIdx="1" presStyleCnt="3">
        <dgm:presLayoutVars>
          <dgm:bulletEnabled val="1"/>
        </dgm:presLayoutVars>
      </dgm:prSet>
      <dgm:spPr/>
    </dgm:pt>
    <dgm:pt modelId="{C5E2276A-AB4D-4D58-BA2A-B0C28FAE5F57}" type="pres">
      <dgm:prSet presAssocID="{E8B664DB-27D4-45F1-8C8A-907067E4B7D0}" presName="FourConn_3-4" presStyleLbl="fgAccFollowNode1" presStyleIdx="2" presStyleCnt="3">
        <dgm:presLayoutVars>
          <dgm:bulletEnabled val="1"/>
        </dgm:presLayoutVars>
      </dgm:prSet>
      <dgm:spPr/>
    </dgm:pt>
    <dgm:pt modelId="{6375504E-38C7-4771-8D99-D32AD328BF34}" type="pres">
      <dgm:prSet presAssocID="{E8B664DB-27D4-45F1-8C8A-907067E4B7D0}" presName="FourNodes_1_text" presStyleLbl="node1" presStyleIdx="3" presStyleCnt="4">
        <dgm:presLayoutVars>
          <dgm:bulletEnabled val="1"/>
        </dgm:presLayoutVars>
      </dgm:prSet>
      <dgm:spPr/>
    </dgm:pt>
    <dgm:pt modelId="{079868EB-7A19-43F9-AB79-04B6FF23A5A8}" type="pres">
      <dgm:prSet presAssocID="{E8B664DB-27D4-45F1-8C8A-907067E4B7D0}" presName="FourNodes_2_text" presStyleLbl="node1" presStyleIdx="3" presStyleCnt="4">
        <dgm:presLayoutVars>
          <dgm:bulletEnabled val="1"/>
        </dgm:presLayoutVars>
      </dgm:prSet>
      <dgm:spPr/>
    </dgm:pt>
    <dgm:pt modelId="{7FD21369-93C0-4262-8AFF-F21CBD4F18C2}" type="pres">
      <dgm:prSet presAssocID="{E8B664DB-27D4-45F1-8C8A-907067E4B7D0}" presName="FourNodes_3_text" presStyleLbl="node1" presStyleIdx="3" presStyleCnt="4">
        <dgm:presLayoutVars>
          <dgm:bulletEnabled val="1"/>
        </dgm:presLayoutVars>
      </dgm:prSet>
      <dgm:spPr/>
    </dgm:pt>
    <dgm:pt modelId="{20683450-48F5-44DE-917E-0999489E0ADB}" type="pres">
      <dgm:prSet presAssocID="{E8B664DB-27D4-45F1-8C8A-907067E4B7D0}" presName="FourNodes_4_text" presStyleLbl="node1" presStyleIdx="3" presStyleCnt="4">
        <dgm:presLayoutVars>
          <dgm:bulletEnabled val="1"/>
        </dgm:presLayoutVars>
      </dgm:prSet>
      <dgm:spPr/>
    </dgm:pt>
  </dgm:ptLst>
  <dgm:cxnLst>
    <dgm:cxn modelId="{E2018405-F097-459E-B4E6-9F92740A7E78}" type="presOf" srcId="{A8D8D18D-87B9-4389-BB74-182F8A2EAC4F}" destId="{8A4B0702-342D-4355-9CF4-055F131BCE7C}" srcOrd="0" destOrd="0" presId="urn:microsoft.com/office/officeart/2005/8/layout/vProcess5"/>
    <dgm:cxn modelId="{F9C80723-0CA0-4C1D-B70C-B503CE6842CA}" type="presOf" srcId="{604499DD-83EE-463C-9C89-DE87C10BC0A8}" destId="{20683450-48F5-44DE-917E-0999489E0ADB}" srcOrd="1" destOrd="0" presId="urn:microsoft.com/office/officeart/2005/8/layout/vProcess5"/>
    <dgm:cxn modelId="{49BC2F24-B389-49E1-B33C-639B3E9945F4}" type="presOf" srcId="{253E45FC-D362-49AC-A974-359F277C5A98}" destId="{36C8737A-EFA6-4A5D-A320-2C7809E06341}" srcOrd="0" destOrd="0" presId="urn:microsoft.com/office/officeart/2005/8/layout/vProcess5"/>
    <dgm:cxn modelId="{B03A5229-950D-4DB7-ADB7-5E97B13AFA2C}" type="presOf" srcId="{36C2BA6B-01B8-4D2E-915F-9E0F907B88C0}" destId="{C5E2276A-AB4D-4D58-BA2A-B0C28FAE5F57}" srcOrd="0" destOrd="0" presId="urn:microsoft.com/office/officeart/2005/8/layout/vProcess5"/>
    <dgm:cxn modelId="{BD69512E-C65A-434E-A192-EAFA91093BE7}" type="presOf" srcId="{A8D8D18D-87B9-4389-BB74-182F8A2EAC4F}" destId="{7FD21369-93C0-4262-8AFF-F21CBD4F18C2}" srcOrd="1" destOrd="0" presId="urn:microsoft.com/office/officeart/2005/8/layout/vProcess5"/>
    <dgm:cxn modelId="{A4C9A632-2978-4995-8558-91F9DBBC2EF7}" type="presOf" srcId="{D51CB8A1-A4BC-42B2-94B2-AF9024C49506}" destId="{5257C7AB-79B0-41B3-92AB-0EFF3B9CAC8D}" srcOrd="0" destOrd="0" presId="urn:microsoft.com/office/officeart/2005/8/layout/vProcess5"/>
    <dgm:cxn modelId="{58BE384A-7C07-4640-96B7-3E0C262391DB}" type="presOf" srcId="{D51CB8A1-A4BC-42B2-94B2-AF9024C49506}" destId="{079868EB-7A19-43F9-AB79-04B6FF23A5A8}" srcOrd="1" destOrd="0" presId="urn:microsoft.com/office/officeart/2005/8/layout/vProcess5"/>
    <dgm:cxn modelId="{73A76D7E-2447-4FCC-B74F-EA2AC8ECE22C}" type="presOf" srcId="{7A321BED-6132-4F46-AF64-4C156C41CB7B}" destId="{6375504E-38C7-4771-8D99-D32AD328BF34}" srcOrd="1" destOrd="0" presId="urn:microsoft.com/office/officeart/2005/8/layout/vProcess5"/>
    <dgm:cxn modelId="{F7B94891-04D7-4B9D-AA3E-BB04B1A8FD17}" type="presOf" srcId="{604499DD-83EE-463C-9C89-DE87C10BC0A8}" destId="{70552398-1097-4B99-8D44-0558E7F9DC36}" srcOrd="0" destOrd="0" presId="urn:microsoft.com/office/officeart/2005/8/layout/vProcess5"/>
    <dgm:cxn modelId="{D43B179A-E55A-42C3-97E6-539C345D744B}" srcId="{E8B664DB-27D4-45F1-8C8A-907067E4B7D0}" destId="{A8D8D18D-87B9-4389-BB74-182F8A2EAC4F}" srcOrd="2" destOrd="0" parTransId="{33E22E44-0D71-449F-900A-D6091A0CF62B}" sibTransId="{36C2BA6B-01B8-4D2E-915F-9E0F907B88C0}"/>
    <dgm:cxn modelId="{E7710DA9-B184-4DA9-87D6-5E664CBD1F4E}" srcId="{E8B664DB-27D4-45F1-8C8A-907067E4B7D0}" destId="{D51CB8A1-A4BC-42B2-94B2-AF9024C49506}" srcOrd="1" destOrd="0" parTransId="{67EF5C8F-5AD1-4975-BA9A-4F1FB5918E6B}" sibTransId="{9E945477-0CB3-45B9-9689-845AF362200C}"/>
    <dgm:cxn modelId="{FA1931BC-6290-4F40-B74F-F92A4F6F24F9}" type="presOf" srcId="{9E945477-0CB3-45B9-9689-845AF362200C}" destId="{BCD6A646-6016-4511-A230-71BE8BD42E21}" srcOrd="0" destOrd="0" presId="urn:microsoft.com/office/officeart/2005/8/layout/vProcess5"/>
    <dgm:cxn modelId="{B2998FCC-CCB8-4187-AE79-FCB3311D5F48}" type="presOf" srcId="{E8B664DB-27D4-45F1-8C8A-907067E4B7D0}" destId="{2E5F7E8D-3E18-4E87-8C69-A80EB968FDC8}" srcOrd="0" destOrd="0" presId="urn:microsoft.com/office/officeart/2005/8/layout/vProcess5"/>
    <dgm:cxn modelId="{0080C2DA-3D7B-4F75-9A99-F0CF58A30EEB}" srcId="{E8B664DB-27D4-45F1-8C8A-907067E4B7D0}" destId="{604499DD-83EE-463C-9C89-DE87C10BC0A8}" srcOrd="3" destOrd="0" parTransId="{F67B95DC-4B5D-4A3B-8B77-07A8CBD79071}" sibTransId="{42A49D0A-3B4C-4F66-A927-BEF3406443D6}"/>
    <dgm:cxn modelId="{AC5B51E7-D8BE-47C7-9DEC-266C88942363}" type="presOf" srcId="{7A321BED-6132-4F46-AF64-4C156C41CB7B}" destId="{149A0126-0CE7-4A91-88B3-3BEC22A4DB51}" srcOrd="0" destOrd="0" presId="urn:microsoft.com/office/officeart/2005/8/layout/vProcess5"/>
    <dgm:cxn modelId="{32A3EBF3-6A86-413F-8504-B5A6DFD1FC6B}" srcId="{E8B664DB-27D4-45F1-8C8A-907067E4B7D0}" destId="{7A321BED-6132-4F46-AF64-4C156C41CB7B}" srcOrd="0" destOrd="0" parTransId="{4A870552-1DB0-4072-8FB0-44660711D186}" sibTransId="{253E45FC-D362-49AC-A974-359F277C5A98}"/>
    <dgm:cxn modelId="{F4EF7765-1D0A-4D0E-918A-E86519C03789}" type="presParOf" srcId="{2E5F7E8D-3E18-4E87-8C69-A80EB968FDC8}" destId="{EE83E0FD-5CAC-41D9-AD88-4BC524498BE6}" srcOrd="0" destOrd="0" presId="urn:microsoft.com/office/officeart/2005/8/layout/vProcess5"/>
    <dgm:cxn modelId="{88D56D82-09EE-4DD2-8905-E70CBA559291}" type="presParOf" srcId="{2E5F7E8D-3E18-4E87-8C69-A80EB968FDC8}" destId="{149A0126-0CE7-4A91-88B3-3BEC22A4DB51}" srcOrd="1" destOrd="0" presId="urn:microsoft.com/office/officeart/2005/8/layout/vProcess5"/>
    <dgm:cxn modelId="{5E0B2C9B-3AB8-49D1-AB47-137C534A74D5}" type="presParOf" srcId="{2E5F7E8D-3E18-4E87-8C69-A80EB968FDC8}" destId="{5257C7AB-79B0-41B3-92AB-0EFF3B9CAC8D}" srcOrd="2" destOrd="0" presId="urn:microsoft.com/office/officeart/2005/8/layout/vProcess5"/>
    <dgm:cxn modelId="{089715F9-FEA9-4794-93C6-FEAA05EA1D56}" type="presParOf" srcId="{2E5F7E8D-3E18-4E87-8C69-A80EB968FDC8}" destId="{8A4B0702-342D-4355-9CF4-055F131BCE7C}" srcOrd="3" destOrd="0" presId="urn:microsoft.com/office/officeart/2005/8/layout/vProcess5"/>
    <dgm:cxn modelId="{781B3699-5550-4386-A64E-BB8D2526768C}" type="presParOf" srcId="{2E5F7E8D-3E18-4E87-8C69-A80EB968FDC8}" destId="{70552398-1097-4B99-8D44-0558E7F9DC36}" srcOrd="4" destOrd="0" presId="urn:microsoft.com/office/officeart/2005/8/layout/vProcess5"/>
    <dgm:cxn modelId="{E8F40BCE-3940-4FC0-84BD-F8478A34AA38}" type="presParOf" srcId="{2E5F7E8D-3E18-4E87-8C69-A80EB968FDC8}" destId="{36C8737A-EFA6-4A5D-A320-2C7809E06341}" srcOrd="5" destOrd="0" presId="urn:microsoft.com/office/officeart/2005/8/layout/vProcess5"/>
    <dgm:cxn modelId="{AD01BB93-0188-4201-9473-68E299FE2D2C}" type="presParOf" srcId="{2E5F7E8D-3E18-4E87-8C69-A80EB968FDC8}" destId="{BCD6A646-6016-4511-A230-71BE8BD42E21}" srcOrd="6" destOrd="0" presId="urn:microsoft.com/office/officeart/2005/8/layout/vProcess5"/>
    <dgm:cxn modelId="{40BDA605-27BA-4FE2-A58F-414630889C4C}" type="presParOf" srcId="{2E5F7E8D-3E18-4E87-8C69-A80EB968FDC8}" destId="{C5E2276A-AB4D-4D58-BA2A-B0C28FAE5F57}" srcOrd="7" destOrd="0" presId="urn:microsoft.com/office/officeart/2005/8/layout/vProcess5"/>
    <dgm:cxn modelId="{BA88D549-3D83-44B9-A30B-08772FB370B1}" type="presParOf" srcId="{2E5F7E8D-3E18-4E87-8C69-A80EB968FDC8}" destId="{6375504E-38C7-4771-8D99-D32AD328BF34}" srcOrd="8" destOrd="0" presId="urn:microsoft.com/office/officeart/2005/8/layout/vProcess5"/>
    <dgm:cxn modelId="{1293BC5D-0976-454D-9DB9-CE2A3CB80A22}" type="presParOf" srcId="{2E5F7E8D-3E18-4E87-8C69-A80EB968FDC8}" destId="{079868EB-7A19-43F9-AB79-04B6FF23A5A8}" srcOrd="9" destOrd="0" presId="urn:microsoft.com/office/officeart/2005/8/layout/vProcess5"/>
    <dgm:cxn modelId="{9E339323-A1EF-4618-83D6-548290E8C3EC}" type="presParOf" srcId="{2E5F7E8D-3E18-4E87-8C69-A80EB968FDC8}" destId="{7FD21369-93C0-4262-8AFF-F21CBD4F18C2}" srcOrd="10" destOrd="0" presId="urn:microsoft.com/office/officeart/2005/8/layout/vProcess5"/>
    <dgm:cxn modelId="{45E87760-AE04-4452-9791-FBEB7F0DF7DD}" type="presParOf" srcId="{2E5F7E8D-3E18-4E87-8C69-A80EB968FDC8}" destId="{20683450-48F5-44DE-917E-0999489E0ADB}"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431FB6-2FB4-4CE9-A463-C8CE8834A059}">
      <dsp:nvSpPr>
        <dsp:cNvPr id="0" name=""/>
        <dsp:cNvSpPr/>
      </dsp:nvSpPr>
      <dsp:spPr>
        <a:xfrm>
          <a:off x="-6126981" y="-937410"/>
          <a:ext cx="7293488" cy="7293488"/>
        </a:xfrm>
        <a:prstGeom prst="blockArc">
          <a:avLst>
            <a:gd name="adj1" fmla="val 18900000"/>
            <a:gd name="adj2" fmla="val 2700000"/>
            <a:gd name="adj3" fmla="val 296"/>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A660E3-3F59-4D42-9531-D3326A0E0F52}">
      <dsp:nvSpPr>
        <dsp:cNvPr id="0" name=""/>
        <dsp:cNvSpPr/>
      </dsp:nvSpPr>
      <dsp:spPr>
        <a:xfrm>
          <a:off x="509717" y="338558"/>
          <a:ext cx="10526754" cy="677550"/>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dirty="0"/>
            <a:t>Collaborate directly with patients and their family/caregiver</a:t>
          </a:r>
        </a:p>
      </dsp:txBody>
      <dsp:txXfrm>
        <a:off x="509717" y="338558"/>
        <a:ext cx="10526754" cy="677550"/>
      </dsp:txXfrm>
    </dsp:sp>
    <dsp:sp modelId="{A5B04B7F-407D-4C94-97ED-80B98193EAE7}">
      <dsp:nvSpPr>
        <dsp:cNvPr id="0" name=""/>
        <dsp:cNvSpPr/>
      </dsp:nvSpPr>
      <dsp:spPr>
        <a:xfrm>
          <a:off x="86248" y="253864"/>
          <a:ext cx="846937" cy="846937"/>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88112F6-77E1-4B81-9AE1-8424BB79FBA3}">
      <dsp:nvSpPr>
        <dsp:cNvPr id="0" name=""/>
        <dsp:cNvSpPr/>
      </dsp:nvSpPr>
      <dsp:spPr>
        <a:xfrm>
          <a:off x="995230" y="1354558"/>
          <a:ext cx="10041241" cy="67755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dirty="0"/>
            <a:t>Have clear discussions about their activities and goals</a:t>
          </a:r>
        </a:p>
      </dsp:txBody>
      <dsp:txXfrm>
        <a:off x="995230" y="1354558"/>
        <a:ext cx="10041241" cy="677550"/>
      </dsp:txXfrm>
    </dsp:sp>
    <dsp:sp modelId="{C4F6B644-01E6-4916-BC82-EC858FBD01F5}">
      <dsp:nvSpPr>
        <dsp:cNvPr id="0" name=""/>
        <dsp:cNvSpPr/>
      </dsp:nvSpPr>
      <dsp:spPr>
        <a:xfrm>
          <a:off x="571761" y="1269864"/>
          <a:ext cx="846937" cy="846937"/>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006BC6-0E27-4069-BFD1-2F29D4F9A868}">
      <dsp:nvSpPr>
        <dsp:cNvPr id="0" name=""/>
        <dsp:cNvSpPr/>
      </dsp:nvSpPr>
      <dsp:spPr>
        <a:xfrm>
          <a:off x="1144243" y="2370558"/>
          <a:ext cx="9892228" cy="677550"/>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dirty="0"/>
            <a:t>Plan and use case scenarios </a:t>
          </a:r>
        </a:p>
      </dsp:txBody>
      <dsp:txXfrm>
        <a:off x="1144243" y="2370558"/>
        <a:ext cx="9892228" cy="677550"/>
      </dsp:txXfrm>
    </dsp:sp>
    <dsp:sp modelId="{7CCE5D27-5EA0-4709-901D-DCBC7317009A}">
      <dsp:nvSpPr>
        <dsp:cNvPr id="0" name=""/>
        <dsp:cNvSpPr/>
      </dsp:nvSpPr>
      <dsp:spPr>
        <a:xfrm>
          <a:off x="720774" y="2285864"/>
          <a:ext cx="846937" cy="846937"/>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7341D3-804C-4DAA-8B4F-423F2F69D98D}">
      <dsp:nvSpPr>
        <dsp:cNvPr id="0" name=""/>
        <dsp:cNvSpPr/>
      </dsp:nvSpPr>
      <dsp:spPr>
        <a:xfrm>
          <a:off x="995230" y="3386558"/>
          <a:ext cx="10041241" cy="677550"/>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dirty="0"/>
            <a:t>Use PK tools to align factor levels with patients’ activities</a:t>
          </a:r>
        </a:p>
      </dsp:txBody>
      <dsp:txXfrm>
        <a:off x="995230" y="3386558"/>
        <a:ext cx="10041241" cy="677550"/>
      </dsp:txXfrm>
    </dsp:sp>
    <dsp:sp modelId="{B50D1E79-F9E2-49DD-8F76-84FC75DECA13}">
      <dsp:nvSpPr>
        <dsp:cNvPr id="0" name=""/>
        <dsp:cNvSpPr/>
      </dsp:nvSpPr>
      <dsp:spPr>
        <a:xfrm>
          <a:off x="571761" y="3301864"/>
          <a:ext cx="846937" cy="846937"/>
        </a:xfrm>
        <a:prstGeom prst="ellipse">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AE14E08-EFBC-4AD2-9851-423392B3AC9D}">
      <dsp:nvSpPr>
        <dsp:cNvPr id="0" name=""/>
        <dsp:cNvSpPr/>
      </dsp:nvSpPr>
      <dsp:spPr>
        <a:xfrm>
          <a:off x="509717" y="4402558"/>
          <a:ext cx="10526754" cy="67755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dirty="0"/>
            <a:t>Use logging tools and reassess as needed</a:t>
          </a:r>
        </a:p>
      </dsp:txBody>
      <dsp:txXfrm>
        <a:off x="509717" y="4402558"/>
        <a:ext cx="10526754" cy="677550"/>
      </dsp:txXfrm>
    </dsp:sp>
    <dsp:sp modelId="{29D5C31C-8F27-4888-91D5-F84CD978B58A}">
      <dsp:nvSpPr>
        <dsp:cNvPr id="0" name=""/>
        <dsp:cNvSpPr/>
      </dsp:nvSpPr>
      <dsp:spPr>
        <a:xfrm>
          <a:off x="86248" y="4317864"/>
          <a:ext cx="846937" cy="846937"/>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FDDCA8-39DD-4E0C-9B23-9B2C094657DC}">
      <dsp:nvSpPr>
        <dsp:cNvPr id="0" name=""/>
        <dsp:cNvSpPr/>
      </dsp:nvSpPr>
      <dsp:spPr>
        <a:xfrm>
          <a:off x="0" y="0"/>
          <a:ext cx="8375713" cy="8372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ClrTx/>
            <a:buSzTx/>
            <a:buFontTx/>
            <a:buNone/>
          </a:pPr>
          <a:r>
            <a:rPr kumimoji="0" lang="en-US" altLang="zh-CN"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Understand MoA of new therapies</a:t>
          </a:r>
          <a:endParaRPr lang="en-US" sz="2200" kern="1200" dirty="0"/>
        </a:p>
      </dsp:txBody>
      <dsp:txXfrm>
        <a:off x="24522" y="24522"/>
        <a:ext cx="7374300" cy="788203"/>
      </dsp:txXfrm>
    </dsp:sp>
    <dsp:sp modelId="{89B1CC1D-21DD-465B-B580-C97C02253500}">
      <dsp:nvSpPr>
        <dsp:cNvPr id="0" name=""/>
        <dsp:cNvSpPr/>
      </dsp:nvSpPr>
      <dsp:spPr>
        <a:xfrm>
          <a:off x="625459" y="953531"/>
          <a:ext cx="8375713" cy="8372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ClrTx/>
            <a:buSzTx/>
            <a:buFontTx/>
            <a:buNone/>
          </a:pPr>
          <a:r>
            <a:rPr kumimoji="0" lang="en-US" altLang="zh-CN"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Learn how siRNAs work</a:t>
          </a:r>
          <a:endParaRPr lang="en-US" sz="2200" kern="1200" dirty="0"/>
        </a:p>
      </dsp:txBody>
      <dsp:txXfrm>
        <a:off x="649981" y="978053"/>
        <a:ext cx="7156999" cy="788203"/>
      </dsp:txXfrm>
    </dsp:sp>
    <dsp:sp modelId="{DB1A5BE2-87E2-41B0-ACBD-63945EA6FFEC}">
      <dsp:nvSpPr>
        <dsp:cNvPr id="0" name=""/>
        <dsp:cNvSpPr/>
      </dsp:nvSpPr>
      <dsp:spPr>
        <a:xfrm>
          <a:off x="1250918" y="1907063"/>
          <a:ext cx="8375713" cy="8372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ClrTx/>
            <a:buSzTx/>
            <a:buFontTx/>
            <a:buNone/>
          </a:pPr>
          <a:r>
            <a:rPr kumimoji="0" lang="en-US" altLang="zh-CN"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Enhance education on MoAs through vitro data</a:t>
          </a:r>
          <a:endParaRPr lang="en-US" sz="2200" kern="1200" dirty="0"/>
        </a:p>
      </dsp:txBody>
      <dsp:txXfrm>
        <a:off x="1275440" y="1931585"/>
        <a:ext cx="7156999" cy="788203"/>
      </dsp:txXfrm>
    </dsp:sp>
    <dsp:sp modelId="{80FDF6FC-ED21-46CA-835A-D720A71E3BF8}">
      <dsp:nvSpPr>
        <dsp:cNvPr id="0" name=""/>
        <dsp:cNvSpPr/>
      </dsp:nvSpPr>
      <dsp:spPr>
        <a:xfrm>
          <a:off x="1876377" y="2860595"/>
          <a:ext cx="8375713" cy="8372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ClrTx/>
            <a:buSzTx/>
            <a:buFontTx/>
            <a:buNone/>
          </a:pPr>
          <a:r>
            <a:rPr kumimoji="0" lang="en-US" altLang="zh-CN"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Use integrated data and deep discussions with investigators to further HCP education</a:t>
          </a:r>
          <a:endParaRPr lang="en-US" sz="2200" kern="1200" dirty="0"/>
        </a:p>
      </dsp:txBody>
      <dsp:txXfrm>
        <a:off x="1900899" y="2885117"/>
        <a:ext cx="7156999" cy="788203"/>
      </dsp:txXfrm>
    </dsp:sp>
    <dsp:sp modelId="{F1B8FD8B-78D0-4A82-9AF8-40353C340572}">
      <dsp:nvSpPr>
        <dsp:cNvPr id="0" name=""/>
        <dsp:cNvSpPr/>
      </dsp:nvSpPr>
      <dsp:spPr>
        <a:xfrm>
          <a:off x="2501836" y="3814127"/>
          <a:ext cx="8375713" cy="8372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ClrTx/>
            <a:buSzTx/>
            <a:buFontTx/>
            <a:buNone/>
          </a:pPr>
          <a:r>
            <a:rPr kumimoji="0" lang="en-US" altLang="zh-CN"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Omnichannels ensure education activities effectively teach how to use new therapies appropriately</a:t>
          </a:r>
          <a:endParaRPr lang="en-US" sz="2200" kern="1200" dirty="0"/>
        </a:p>
      </dsp:txBody>
      <dsp:txXfrm>
        <a:off x="2526358" y="3838649"/>
        <a:ext cx="7156999" cy="788203"/>
      </dsp:txXfrm>
    </dsp:sp>
    <dsp:sp modelId="{9DF8593A-0627-4B41-83CB-3C93CE871801}">
      <dsp:nvSpPr>
        <dsp:cNvPr id="0" name=""/>
        <dsp:cNvSpPr/>
      </dsp:nvSpPr>
      <dsp:spPr>
        <a:xfrm>
          <a:off x="7831502" y="611655"/>
          <a:ext cx="544210" cy="544210"/>
        </a:xfrm>
        <a:prstGeom prst="downArrow">
          <a:avLst>
            <a:gd name="adj1" fmla="val 55000"/>
            <a:gd name="adj2" fmla="val 45000"/>
          </a:avLst>
        </a:prstGeom>
        <a:solidFill>
          <a:schemeClr val="accent3">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dirty="0"/>
        </a:p>
      </dsp:txBody>
      <dsp:txXfrm>
        <a:off x="7953949" y="611655"/>
        <a:ext cx="299316" cy="409518"/>
      </dsp:txXfrm>
    </dsp:sp>
    <dsp:sp modelId="{0C2A0AC8-E97E-4E9D-8DFF-42ED5A62196E}">
      <dsp:nvSpPr>
        <dsp:cNvPr id="0" name=""/>
        <dsp:cNvSpPr/>
      </dsp:nvSpPr>
      <dsp:spPr>
        <a:xfrm>
          <a:off x="8456961" y="1565187"/>
          <a:ext cx="544210" cy="544210"/>
        </a:xfrm>
        <a:prstGeom prst="downArrow">
          <a:avLst>
            <a:gd name="adj1" fmla="val 55000"/>
            <a:gd name="adj2" fmla="val 45000"/>
          </a:avLst>
        </a:prstGeom>
        <a:solidFill>
          <a:schemeClr val="accent3">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dirty="0"/>
        </a:p>
      </dsp:txBody>
      <dsp:txXfrm>
        <a:off x="8579408" y="1565187"/>
        <a:ext cx="299316" cy="409518"/>
      </dsp:txXfrm>
    </dsp:sp>
    <dsp:sp modelId="{A31D470B-33F5-4503-8C99-FD6186C113F4}">
      <dsp:nvSpPr>
        <dsp:cNvPr id="0" name=""/>
        <dsp:cNvSpPr/>
      </dsp:nvSpPr>
      <dsp:spPr>
        <a:xfrm>
          <a:off x="9082420" y="2504765"/>
          <a:ext cx="544210" cy="544210"/>
        </a:xfrm>
        <a:prstGeom prst="downArrow">
          <a:avLst>
            <a:gd name="adj1" fmla="val 55000"/>
            <a:gd name="adj2" fmla="val 45000"/>
          </a:avLst>
        </a:prstGeom>
        <a:solidFill>
          <a:schemeClr val="accent3">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dirty="0"/>
        </a:p>
      </dsp:txBody>
      <dsp:txXfrm>
        <a:off x="9204867" y="2504765"/>
        <a:ext cx="299316" cy="409518"/>
      </dsp:txXfrm>
    </dsp:sp>
    <dsp:sp modelId="{D93DF639-EE1E-4F2F-BFA1-766BDB63F9D4}">
      <dsp:nvSpPr>
        <dsp:cNvPr id="0" name=""/>
        <dsp:cNvSpPr/>
      </dsp:nvSpPr>
      <dsp:spPr>
        <a:xfrm>
          <a:off x="9707879" y="3467600"/>
          <a:ext cx="544210" cy="544210"/>
        </a:xfrm>
        <a:prstGeom prst="downArrow">
          <a:avLst>
            <a:gd name="adj1" fmla="val 55000"/>
            <a:gd name="adj2" fmla="val 45000"/>
          </a:avLst>
        </a:prstGeom>
        <a:solidFill>
          <a:schemeClr val="accent3">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dirty="0"/>
        </a:p>
      </dsp:txBody>
      <dsp:txXfrm>
        <a:off x="9830326" y="3467600"/>
        <a:ext cx="299316" cy="4095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9A0126-0CE7-4A91-88B3-3BEC22A4DB51}">
      <dsp:nvSpPr>
        <dsp:cNvPr id="0" name=""/>
        <dsp:cNvSpPr/>
      </dsp:nvSpPr>
      <dsp:spPr>
        <a:xfrm>
          <a:off x="0" y="0"/>
          <a:ext cx="8702040" cy="102330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ClrTx/>
            <a:buSzTx/>
            <a:buFontTx/>
            <a:buNone/>
          </a:pPr>
          <a:r>
            <a:rPr kumimoji="0" lang="en-US" altLang="zh-CN" sz="27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Understand the fundamentals of gene therapy</a:t>
          </a:r>
          <a:endParaRPr lang="en-US" sz="2700" kern="1200" dirty="0"/>
        </a:p>
      </dsp:txBody>
      <dsp:txXfrm>
        <a:off x="29971" y="29971"/>
        <a:ext cx="7511348" cy="963360"/>
      </dsp:txXfrm>
    </dsp:sp>
    <dsp:sp modelId="{5257C7AB-79B0-41B3-92AB-0EFF3B9CAC8D}">
      <dsp:nvSpPr>
        <dsp:cNvPr id="0" name=""/>
        <dsp:cNvSpPr/>
      </dsp:nvSpPr>
      <dsp:spPr>
        <a:xfrm>
          <a:off x="728795" y="1209357"/>
          <a:ext cx="8702040" cy="102330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ClrTx/>
            <a:buSzTx/>
            <a:buFontTx/>
            <a:buNone/>
          </a:pPr>
          <a:r>
            <a:rPr kumimoji="0" lang="en-US" altLang="zh-CN" sz="27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Discuss the factors that could limit its safety and efficacy outcomes in clinical practice</a:t>
          </a:r>
          <a:endParaRPr lang="en-US" sz="2700" kern="1200" dirty="0"/>
        </a:p>
      </dsp:txBody>
      <dsp:txXfrm>
        <a:off x="758766" y="1239328"/>
        <a:ext cx="7248155" cy="963360"/>
      </dsp:txXfrm>
    </dsp:sp>
    <dsp:sp modelId="{8A4B0702-342D-4355-9CF4-055F131BCE7C}">
      <dsp:nvSpPr>
        <dsp:cNvPr id="0" name=""/>
        <dsp:cNvSpPr/>
      </dsp:nvSpPr>
      <dsp:spPr>
        <a:xfrm>
          <a:off x="1446714" y="2418715"/>
          <a:ext cx="8702040" cy="102330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ClrTx/>
            <a:buSzTx/>
            <a:buFontTx/>
            <a:buNone/>
          </a:pPr>
          <a:r>
            <a:rPr kumimoji="0" lang="en-US" altLang="zh-CN" sz="27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Determine who is eligible to receive gene therapy</a:t>
          </a:r>
          <a:endParaRPr lang="en-US" sz="2700" kern="1200" dirty="0"/>
        </a:p>
      </dsp:txBody>
      <dsp:txXfrm>
        <a:off x="1476685" y="2448686"/>
        <a:ext cx="7259033" cy="963360"/>
      </dsp:txXfrm>
    </dsp:sp>
    <dsp:sp modelId="{70552398-1097-4B99-8D44-0558E7F9DC36}">
      <dsp:nvSpPr>
        <dsp:cNvPr id="0" name=""/>
        <dsp:cNvSpPr/>
      </dsp:nvSpPr>
      <dsp:spPr>
        <a:xfrm>
          <a:off x="2175509" y="3628072"/>
          <a:ext cx="8702040" cy="102330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ClrTx/>
            <a:buSzTx/>
            <a:buFontTx/>
            <a:buNone/>
          </a:pPr>
          <a:r>
            <a:rPr kumimoji="0" lang="en-US" altLang="zh-CN" sz="27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Ensure HCPs understand the importance of </a:t>
          </a:r>
          <a:br>
            <a:rPr kumimoji="0" lang="en-US" altLang="zh-CN" sz="27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zh-CN" sz="27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long-term data collection</a:t>
          </a:r>
          <a:endParaRPr lang="en-US" sz="2700" kern="1200" dirty="0"/>
        </a:p>
      </dsp:txBody>
      <dsp:txXfrm>
        <a:off x="2205480" y="3658043"/>
        <a:ext cx="7248155" cy="963360"/>
      </dsp:txXfrm>
    </dsp:sp>
    <dsp:sp modelId="{36C8737A-EFA6-4A5D-A320-2C7809E06341}">
      <dsp:nvSpPr>
        <dsp:cNvPr id="0" name=""/>
        <dsp:cNvSpPr/>
      </dsp:nvSpPr>
      <dsp:spPr>
        <a:xfrm>
          <a:off x="8036893" y="783756"/>
          <a:ext cx="665146" cy="665146"/>
        </a:xfrm>
        <a:prstGeom prst="downArrow">
          <a:avLst>
            <a:gd name="adj1" fmla="val 55000"/>
            <a:gd name="adj2" fmla="val 45000"/>
          </a:avLst>
        </a:prstGeom>
        <a:solidFill>
          <a:schemeClr val="accent3">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dirty="0"/>
        </a:p>
      </dsp:txBody>
      <dsp:txXfrm>
        <a:off x="8186551" y="783756"/>
        <a:ext cx="365830" cy="500522"/>
      </dsp:txXfrm>
    </dsp:sp>
    <dsp:sp modelId="{BCD6A646-6016-4511-A230-71BE8BD42E21}">
      <dsp:nvSpPr>
        <dsp:cNvPr id="0" name=""/>
        <dsp:cNvSpPr/>
      </dsp:nvSpPr>
      <dsp:spPr>
        <a:xfrm>
          <a:off x="8765689" y="1993114"/>
          <a:ext cx="665146" cy="665146"/>
        </a:xfrm>
        <a:prstGeom prst="downArrow">
          <a:avLst>
            <a:gd name="adj1" fmla="val 55000"/>
            <a:gd name="adj2" fmla="val 45000"/>
          </a:avLst>
        </a:prstGeom>
        <a:solidFill>
          <a:schemeClr val="accent3">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dirty="0"/>
        </a:p>
      </dsp:txBody>
      <dsp:txXfrm>
        <a:off x="8915347" y="1993114"/>
        <a:ext cx="365830" cy="500522"/>
      </dsp:txXfrm>
    </dsp:sp>
    <dsp:sp modelId="{C5E2276A-AB4D-4D58-BA2A-B0C28FAE5F57}">
      <dsp:nvSpPr>
        <dsp:cNvPr id="0" name=""/>
        <dsp:cNvSpPr/>
      </dsp:nvSpPr>
      <dsp:spPr>
        <a:xfrm>
          <a:off x="9483607" y="3202471"/>
          <a:ext cx="665146" cy="665146"/>
        </a:xfrm>
        <a:prstGeom prst="downArrow">
          <a:avLst>
            <a:gd name="adj1" fmla="val 55000"/>
            <a:gd name="adj2" fmla="val 45000"/>
          </a:avLst>
        </a:prstGeom>
        <a:solidFill>
          <a:schemeClr val="accent3">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dirty="0"/>
        </a:p>
      </dsp:txBody>
      <dsp:txXfrm>
        <a:off x="9633265" y="3202471"/>
        <a:ext cx="365830" cy="500522"/>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C66179-AFED-42C5-9B6A-528D312E27D3}" type="datetimeFigureOut">
              <a:rPr lang="en-US" smtClean="0"/>
              <a:t>3/19/2024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4FDD01-4BCE-4288-B518-9799322276E3}" type="slidenum">
              <a:rPr lang="en-US" smtClean="0"/>
              <a:t>‹#›</a:t>
            </a:fld>
            <a:endParaRPr lang="en-US" dirty="0"/>
          </a:p>
        </p:txBody>
      </p:sp>
    </p:spTree>
    <p:extLst>
      <p:ext uri="{BB962C8B-B14F-4D97-AF65-F5344CB8AC3E}">
        <p14:creationId xmlns:p14="http://schemas.microsoft.com/office/powerpoint/2010/main" val="623252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F70CFE-130C-484E-96E2-784035AE664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8441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HTC, hemophilia treatment center.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F70CFE-130C-484E-96E2-784035AE664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16670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HCP, healthcare professional</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F70CFE-130C-484E-96E2-784035AE664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39896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AF278C8B-EA11-2195-9A63-1F22DB1EF22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id="{50223ADA-09FD-37BB-695C-8A4DB13BBC9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Slide Number Placeholder 3">
            <a:extLst>
              <a:ext uri="{FF2B5EF4-FFF2-40B4-BE49-F238E27FC236}">
                <a16:creationId xmlns:a16="http://schemas.microsoft.com/office/drawing/2014/main" id="{C1E4F008-E2E3-63B3-2F97-F0543A4DD9D9}"/>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ECD6CF2-00DF-44B8-9DEC-60FC35721D6A}"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4FDD01-4BCE-4288-B518-9799322276E3}" type="slidenum">
              <a:rPr lang="en-US" smtClean="0"/>
              <a:t>11</a:t>
            </a:fld>
            <a:endParaRPr lang="en-US" dirty="0"/>
          </a:p>
        </p:txBody>
      </p:sp>
    </p:spTree>
    <p:extLst>
      <p:ext uri="{BB962C8B-B14F-4D97-AF65-F5344CB8AC3E}">
        <p14:creationId xmlns:p14="http://schemas.microsoft.com/office/powerpoint/2010/main" val="4091141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HCP, healthcare professional.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F70CFE-130C-484E-96E2-784035AE664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8566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a:t>ED, emergency department.</a:t>
            </a: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8900EFE-4CFF-4770-A975-ED2EA3CF51F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41739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A918F6DB-8240-3335-195B-BB1C2FD76D4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37D566F8-DAD6-EBB9-C893-D387097D854C}"/>
              </a:ext>
            </a:extLst>
          </p:cNvPr>
          <p:cNvSpPr>
            <a:spLocks noGrp="1"/>
          </p:cNvSpPr>
          <p:nvPr>
            <p:ph type="body" idx="1"/>
          </p:nvPr>
        </p:nvSpPr>
        <p:spPr/>
        <p:txBody>
          <a:bodyPr>
            <a:normAutofit/>
          </a:bodyPr>
          <a:lstStyle/>
          <a:p>
            <a:pPr>
              <a:defRPr/>
            </a:pPr>
            <a:endParaRPr lang="en-US" dirty="0"/>
          </a:p>
        </p:txBody>
      </p:sp>
      <p:sp>
        <p:nvSpPr>
          <p:cNvPr id="4" name="Slide Number Placeholder 3">
            <a:extLst>
              <a:ext uri="{FF2B5EF4-FFF2-40B4-BE49-F238E27FC236}">
                <a16:creationId xmlns:a16="http://schemas.microsoft.com/office/drawing/2014/main" id="{616F05B2-CB0A-C964-BD98-DD2250525411}"/>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7D051CC-08AF-48B2-B6E9-EBC0CD3C2C1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0673021-4572-4531-924D-C909E2534027}"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650699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4FDD01-4BCE-4288-B518-9799322276E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18358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id="{DD761093-F908-C9E8-D920-561305D250E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a:extLst>
              <a:ext uri="{FF2B5EF4-FFF2-40B4-BE49-F238E27FC236}">
                <a16:creationId xmlns:a16="http://schemas.microsoft.com/office/drawing/2014/main" id="{E2BB2DA3-6986-10A9-A9F3-AEFE66A10C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2708" name="Slide Number Placeholder 3">
            <a:extLst>
              <a:ext uri="{FF2B5EF4-FFF2-40B4-BE49-F238E27FC236}">
                <a16:creationId xmlns:a16="http://schemas.microsoft.com/office/drawing/2014/main" id="{B9CB7555-AA00-D39F-3527-62ED45155A8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84F6361-8133-43BF-8222-70C0ABD89561}"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1CE85-3884-4840-8D78-067075B19277}"/>
            </a:ext>
          </a:extLst>
        </p:cNvPr>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id="{0CDD03D6-4A74-90A2-5829-0B4974C342D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a:extLst>
              <a:ext uri="{FF2B5EF4-FFF2-40B4-BE49-F238E27FC236}">
                <a16:creationId xmlns:a16="http://schemas.microsoft.com/office/drawing/2014/main" id="{D49B2F56-F114-9B3D-1898-95E339FB8AE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2708" name="Slide Number Placeholder 3">
            <a:extLst>
              <a:ext uri="{FF2B5EF4-FFF2-40B4-BE49-F238E27FC236}">
                <a16:creationId xmlns:a16="http://schemas.microsoft.com/office/drawing/2014/main" id="{C56B761F-F046-38DE-5E22-895D39F38A3E}"/>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84F6361-8133-43BF-8222-70C0ABD89561}"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77589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4D66A-A00D-0253-10B5-C2B1AE9EEE40}"/>
            </a:ext>
          </a:extLst>
        </p:cNvPr>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id="{00596667-BF47-4EE3-5863-9879AA16A9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a:extLst>
              <a:ext uri="{FF2B5EF4-FFF2-40B4-BE49-F238E27FC236}">
                <a16:creationId xmlns:a16="http://schemas.microsoft.com/office/drawing/2014/main" id="{A1FE8BEC-5F97-9770-C284-79BACDEB988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2708" name="Slide Number Placeholder 3">
            <a:extLst>
              <a:ext uri="{FF2B5EF4-FFF2-40B4-BE49-F238E27FC236}">
                <a16:creationId xmlns:a16="http://schemas.microsoft.com/office/drawing/2014/main" id="{68042BBE-C5EA-CF11-BE08-1406F85D494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84F6361-8133-43BF-8222-70C0ABD89561}"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745379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993E3-1EED-BA5B-BE25-5D813B232916}"/>
            </a:ext>
          </a:extLst>
        </p:cNvPr>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id="{71453EDC-1AFC-782D-B9EB-620913AA1BD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a:extLst>
              <a:ext uri="{FF2B5EF4-FFF2-40B4-BE49-F238E27FC236}">
                <a16:creationId xmlns:a16="http://schemas.microsoft.com/office/drawing/2014/main" id="{A173A3BB-2385-C14C-49FD-369A762080E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a:t>HTC, hemophilia treatment center</a:t>
            </a:r>
            <a:r>
              <a:rPr lang="en-US" altLang="en-US" dirty="0"/>
              <a:t>.</a:t>
            </a:r>
          </a:p>
        </p:txBody>
      </p:sp>
      <p:sp>
        <p:nvSpPr>
          <p:cNvPr id="72708" name="Slide Number Placeholder 3">
            <a:extLst>
              <a:ext uri="{FF2B5EF4-FFF2-40B4-BE49-F238E27FC236}">
                <a16:creationId xmlns:a16="http://schemas.microsoft.com/office/drawing/2014/main" id="{D0CE43EA-B4D9-D46C-E809-A1248A7AAB02}"/>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84F6361-8133-43BF-8222-70C0ABD89561}"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799705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180830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i="1" dirty="0"/>
              <a:t>HTC, hemophilia treatment center</a:t>
            </a:r>
            <a:r>
              <a:rPr lang="en-US" altLang="en-US" dirty="0"/>
              <a:t>.</a:t>
            </a:r>
          </a:p>
          <a:p>
            <a:pPr eaLnBrk="1" hangingPunct="1">
              <a:spcBef>
                <a:spcPct val="0"/>
              </a:spcBef>
            </a:pPr>
            <a:endParaRPr lang="en-US" altLang="en-US" dirty="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1D91BB20-0A55-4125-9717-92B22BE6E4DC}"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929818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latin typeface="Arial" panose="020B0604020202020204" pitchFamily="34" charset="0"/>
            </a:endParaRP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27075" indent="-279400">
              <a:spcBef>
                <a:spcPct val="30000"/>
              </a:spcBef>
              <a:defRPr sz="1200">
                <a:solidFill>
                  <a:schemeClr val="tx1"/>
                </a:solidFill>
                <a:latin typeface="Calibri" panose="020F0502020204030204" pitchFamily="34" charset="0"/>
              </a:defRPr>
            </a:lvl2pPr>
            <a:lvl3pPr marL="1119188" indent="-223838">
              <a:spcBef>
                <a:spcPct val="30000"/>
              </a:spcBef>
              <a:defRPr sz="1200">
                <a:solidFill>
                  <a:schemeClr val="tx1"/>
                </a:solidFill>
                <a:latin typeface="Calibri" panose="020F0502020204030204" pitchFamily="34" charset="0"/>
              </a:defRPr>
            </a:lvl3pPr>
            <a:lvl4pPr marL="1566863" indent="-223838">
              <a:spcBef>
                <a:spcPct val="30000"/>
              </a:spcBef>
              <a:defRPr sz="1200">
                <a:solidFill>
                  <a:schemeClr val="tx1"/>
                </a:solidFill>
                <a:latin typeface="Calibri" panose="020F0502020204030204" pitchFamily="34" charset="0"/>
              </a:defRPr>
            </a:lvl4pPr>
            <a:lvl5pPr marL="2014538" indent="-223838">
              <a:spcBef>
                <a:spcPct val="30000"/>
              </a:spcBef>
              <a:defRPr sz="1200">
                <a:solidFill>
                  <a:schemeClr val="tx1"/>
                </a:solidFill>
                <a:latin typeface="Calibri" panose="020F0502020204030204" pitchFamily="34" charset="0"/>
              </a:defRPr>
            </a:lvl5pPr>
            <a:lvl6pPr marL="2471738" indent="-223838" eaLnBrk="0" fontAlgn="base" hangingPunct="0">
              <a:spcBef>
                <a:spcPct val="30000"/>
              </a:spcBef>
              <a:spcAft>
                <a:spcPct val="0"/>
              </a:spcAft>
              <a:defRPr sz="1200">
                <a:solidFill>
                  <a:schemeClr val="tx1"/>
                </a:solidFill>
                <a:latin typeface="Calibri" panose="020F0502020204030204" pitchFamily="34" charset="0"/>
              </a:defRPr>
            </a:lvl6pPr>
            <a:lvl7pPr marL="2928938" indent="-223838" eaLnBrk="0" fontAlgn="base" hangingPunct="0">
              <a:spcBef>
                <a:spcPct val="30000"/>
              </a:spcBef>
              <a:spcAft>
                <a:spcPct val="0"/>
              </a:spcAft>
              <a:defRPr sz="1200">
                <a:solidFill>
                  <a:schemeClr val="tx1"/>
                </a:solidFill>
                <a:latin typeface="Calibri" panose="020F0502020204030204" pitchFamily="34" charset="0"/>
              </a:defRPr>
            </a:lvl7pPr>
            <a:lvl8pPr marL="3386138" indent="-223838" eaLnBrk="0" fontAlgn="base" hangingPunct="0">
              <a:spcBef>
                <a:spcPct val="30000"/>
              </a:spcBef>
              <a:spcAft>
                <a:spcPct val="0"/>
              </a:spcAft>
              <a:defRPr sz="1200">
                <a:solidFill>
                  <a:schemeClr val="tx1"/>
                </a:solidFill>
                <a:latin typeface="Calibri" panose="020F0502020204030204" pitchFamily="34" charset="0"/>
              </a:defRPr>
            </a:lvl8pPr>
            <a:lvl9pPr marL="3843338" indent="-223838"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610AA2B-95BD-4F5E-A67D-7E13096ED067}"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23</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571029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33288A48-E14D-1282-7677-3B1A05CCE3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a:extLst>
              <a:ext uri="{FF2B5EF4-FFF2-40B4-BE49-F238E27FC236}">
                <a16:creationId xmlns:a16="http://schemas.microsoft.com/office/drawing/2014/main" id="{327705E1-9DB8-0EC9-9DEB-887A1D4A1A7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i="1" dirty="0"/>
              <a:t>HCP, healthcare professional.</a:t>
            </a:r>
          </a:p>
          <a:p>
            <a:pPr eaLnBrk="1" hangingPunct="1">
              <a:spcBef>
                <a:spcPct val="0"/>
              </a:spcBef>
            </a:pPr>
            <a:endParaRPr lang="en-US" altLang="en-US" dirty="0"/>
          </a:p>
        </p:txBody>
      </p:sp>
      <p:sp>
        <p:nvSpPr>
          <p:cNvPr id="74756" name="Slide Number Placeholder 3">
            <a:extLst>
              <a:ext uri="{FF2B5EF4-FFF2-40B4-BE49-F238E27FC236}">
                <a16:creationId xmlns:a16="http://schemas.microsoft.com/office/drawing/2014/main" id="{BF591CCB-794C-8193-67E9-C061E4B49C8F}"/>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D41A2C1-E80C-444D-B54B-AEBF23980B4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70EAD4F-7ABA-43F0-9D08-58B61BDD0A8E}"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2048150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a:extLst>
              <a:ext uri="{FF2B5EF4-FFF2-40B4-BE49-F238E27FC236}">
                <a16:creationId xmlns:a16="http://schemas.microsoft.com/office/drawing/2014/main" id="{575B0D10-9A5D-76C1-7D98-A90FCD5641C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a:extLst>
              <a:ext uri="{FF2B5EF4-FFF2-40B4-BE49-F238E27FC236}">
                <a16:creationId xmlns:a16="http://schemas.microsoft.com/office/drawing/2014/main" id="{382FB111-1D5A-A194-8EA8-506DF1F3B13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Slide Number Placeholder 3">
            <a:extLst>
              <a:ext uri="{FF2B5EF4-FFF2-40B4-BE49-F238E27FC236}">
                <a16:creationId xmlns:a16="http://schemas.microsoft.com/office/drawing/2014/main" id="{7C453E04-C37E-C011-6308-D3F535BE5363}"/>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8F8CCF3-23E0-41A4-95B1-3690E0F80078}"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EHL, extended half-life.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43167C-20DC-4BC3-926C-7F6FEAE8A3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8321369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BDC1C6"/>
                </a:solidFill>
                <a:effectLst/>
                <a:latin typeface="+mn-lt"/>
              </a:rPr>
              <a:t>AE, adverse event; EHL, </a:t>
            </a:r>
            <a:r>
              <a:rPr lang="en-US" sz="1200" b="0" i="1" u="none" strike="noStrike" baseline="0" dirty="0">
                <a:solidFill>
                  <a:srgbClr val="000000"/>
                </a:solidFill>
                <a:latin typeface="+mn-lt"/>
              </a:rPr>
              <a:t>extended half-life; NS, not significant.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43167C-20DC-4BC3-926C-7F6FEAE8A3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65131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BDC1C6"/>
                </a:solidFill>
                <a:effectLst/>
                <a:latin typeface="+mn-lt"/>
              </a:rPr>
              <a:t>EHL, </a:t>
            </a:r>
            <a:r>
              <a:rPr lang="en-US" sz="1200" b="0" i="1" u="none" strike="noStrike" baseline="0" dirty="0">
                <a:solidFill>
                  <a:srgbClr val="000000"/>
                </a:solidFill>
                <a:latin typeface="+mn-lt"/>
              </a:rPr>
              <a:t>extended half-life;</a:t>
            </a:r>
            <a:r>
              <a:rPr lang="en-US" i="1" dirty="0"/>
              <a:t> PUP, previously untreated patient.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43167C-20DC-4BC3-926C-7F6FEAE8A3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79702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BDC1C6"/>
                </a:solidFill>
                <a:effectLst/>
                <a:latin typeface="+mn-lt"/>
              </a:rPr>
              <a:t>EHL, </a:t>
            </a:r>
            <a:r>
              <a:rPr lang="en-US" sz="1200" b="0" i="1" u="none" strike="noStrike" baseline="0" dirty="0">
                <a:solidFill>
                  <a:srgbClr val="000000"/>
                </a:solidFill>
                <a:latin typeface="+mn-lt"/>
              </a:rPr>
              <a:t>extended half-life.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43167C-20DC-4BC3-926C-7F6FEAE8A3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94024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PD, pharmacodynamics; PK, pharmacokinetics.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924118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514427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PK, pharmacokinetics.</a:t>
            </a:r>
          </a:p>
        </p:txBody>
      </p:sp>
      <p:sp>
        <p:nvSpPr>
          <p:cNvPr id="4" name="Slide Number Placeholder 3"/>
          <p:cNvSpPr>
            <a:spLocks noGrp="1"/>
          </p:cNvSpPr>
          <p:nvPr>
            <p:ph type="sldNum" sz="quarter" idx="5"/>
          </p:nvPr>
        </p:nvSpPr>
        <p:spPr/>
        <p:txBody>
          <a:bodyPr/>
          <a:lstStyle/>
          <a:p>
            <a:pPr marL="0" marR="0" lvl="0" indent="0" algn="r" defTabSz="88139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88139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962347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SDM, shared decision-making</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F70CFE-130C-484E-96E2-784035AE664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152142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HCP, healthcare professional.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137601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F98675-E0EE-4DD5-9AF5-33C30FF007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64844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4D5156"/>
                </a:solidFill>
                <a:effectLst/>
                <a:latin typeface="Roboto" panose="02000000000000000000" pitchFamily="2" charset="0"/>
              </a:rPr>
              <a:t>APC, activated protein C; mAb, monoclonal antibody; PC, protein C; </a:t>
            </a:r>
            <a:r>
              <a:rPr lang="en-US" i="1" dirty="0"/>
              <a:t>PS, protein S; siRNA, small interfering RNA.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856860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Ab, antibody; mAb, monoclonal antibody; K1, K2, K3, Kunitz-1, Kunitz-2 and Kunitz-3 domains of TFPI; TFPI, tissue factor pathway inhibitor.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E67F01-9CFB-BF4F-98D7-4D049187EA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57797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ABR, annualized bleeding rate; AE, adverse event; HA, hemophilia A; HB, hemophilia B; ISR, injection-site reaction; rFVIIa, recombinant activated factor VII; TEE, thromboembolic event.</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164758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FVIII, factor 8; FIX, factor 9.</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E67F01-9CFB-BF4F-98D7-4D049187EA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32164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Aptos" panose="02110004020202020204"/>
                <a:ea typeface="+mn-ea"/>
                <a:cs typeface="+mn-cs"/>
              </a:rPr>
              <a:t>HA, hemophilia A; HB, hemophilia B; TE, thromboembolic event.</a:t>
            </a: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4FDD01-4BCE-4288-B518-9799322276E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240629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1F7A5-D270-8817-6552-C8CABDE9A8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CCC58F-810F-5BDD-114C-3926A34492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691653-E385-DA07-3E00-D08EC2E7128A}"/>
              </a:ext>
            </a:extLst>
          </p:cNvPr>
          <p:cNvSpPr>
            <a:spLocks noGrp="1"/>
          </p:cNvSpPr>
          <p:nvPr>
            <p:ph type="body" idx="1"/>
          </p:nvPr>
        </p:nvSpPr>
        <p:spPr/>
        <p:txBody>
          <a:bodyPr/>
          <a:lstStyle/>
          <a:p>
            <a:r>
              <a:rPr kumimoji="0" lang="en-US" sz="1200" b="0" i="1" u="none" strike="noStrike" kern="1200" cap="none" spc="0" normalizeH="0" baseline="0" noProof="0" dirty="0">
                <a:ln>
                  <a:noFill/>
                </a:ln>
                <a:solidFill>
                  <a:prstClr val="black"/>
                </a:solidFill>
                <a:effectLst/>
                <a:uLnTx/>
                <a:uFillTx/>
                <a:latin typeface="Aptos" panose="02110004020202020204"/>
                <a:ea typeface="+mn-ea"/>
                <a:cs typeface="+mn-cs"/>
              </a:rPr>
              <a:t>HA, hemophilia A; HB, hemophilia B</a:t>
            </a:r>
            <a:r>
              <a:rPr lang="en-US" i="1" dirty="0"/>
              <a:t>; TFPI, tissue factor pathway inhibitor.</a:t>
            </a:r>
          </a:p>
        </p:txBody>
      </p:sp>
      <p:sp>
        <p:nvSpPr>
          <p:cNvPr id="4" name="Slide Number Placeholder 3">
            <a:extLst>
              <a:ext uri="{FF2B5EF4-FFF2-40B4-BE49-F238E27FC236}">
                <a16:creationId xmlns:a16="http://schemas.microsoft.com/office/drawing/2014/main" id="{9AA5F01B-9A08-1E26-E461-D9F3C6C603C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498683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CC07C-93D5-D581-49C2-1AAF8D44B7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12BF70-E1D0-31A0-6BFF-A56E5DEA21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4E54AE-92A4-2437-3DC7-0003A5E83741}"/>
              </a:ext>
            </a:extLst>
          </p:cNvPr>
          <p:cNvSpPr>
            <a:spLocks noGrp="1"/>
          </p:cNvSpPr>
          <p:nvPr>
            <p:ph type="body" idx="1"/>
          </p:nvPr>
        </p:nvSpPr>
        <p:spPr/>
        <p:txBody>
          <a:bodyPr/>
          <a:lstStyle/>
          <a:p>
            <a:r>
              <a:rPr lang="en-US" i="1" dirty="0"/>
              <a:t> ABR, annualized bleeding rate; HA, hemophilia A; HB, hemophilia B; SD, standard deviation.</a:t>
            </a:r>
          </a:p>
        </p:txBody>
      </p:sp>
      <p:sp>
        <p:nvSpPr>
          <p:cNvPr id="4" name="Slide Number Placeholder 3">
            <a:extLst>
              <a:ext uri="{FF2B5EF4-FFF2-40B4-BE49-F238E27FC236}">
                <a16:creationId xmlns:a16="http://schemas.microsoft.com/office/drawing/2014/main" id="{EDA475A0-F52B-B9FF-2A56-BFDC8A1176B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596460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Aptos" panose="02110004020202020204"/>
                <a:ea typeface="+mn-ea"/>
                <a:cs typeface="+mn-cs"/>
              </a:rPr>
              <a:t>Ab, antibody; ADA, antidrug antibody; PD, progressive disease; PK, pharmacokinetics.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4FDD01-4BCE-4288-B518-9799322276E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575952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rPr>
              <a:t>ABR, annualized bleeding rate; ATP, active treatment phase; HA, hemophilia A; HB, hemophilia B; LTE, long-term extension; OP, observational period. </a:t>
            </a:r>
            <a:endParaRPr kumimoji="0" lang="en-BR" sz="800" b="0" i="1"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300481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Aptos" panose="02110004020202020204"/>
                <a:ea typeface="+mn-ea"/>
                <a:cs typeface="+mn-cs"/>
              </a:rPr>
              <a:t>ADA, antidrug antibody; NAb, neutralizing antibody.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4FDD01-4BCE-4288-B518-9799322276E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492332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2455A-268C-CAD5-2F0C-8C401FDB31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ED28F1-DA75-3C1F-E9DA-1CE988DBA8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29CC1B-C79A-BDEC-ABF5-0322DB1023B1}"/>
              </a:ext>
            </a:extLst>
          </p:cNvPr>
          <p:cNvSpPr>
            <a:spLocks noGrp="1"/>
          </p:cNvSpPr>
          <p:nvPr>
            <p:ph type="body" idx="1"/>
          </p:nvPr>
        </p:nvSpPr>
        <p:spPr/>
        <p:txBody>
          <a:bodyPr/>
          <a:lstStyle/>
          <a:p>
            <a:r>
              <a:rPr lang="en-US" b="0" i="1" dirty="0">
                <a:solidFill>
                  <a:srgbClr val="4D5156"/>
                </a:solidFill>
                <a:effectLst/>
                <a:latin typeface="Roboto" panose="02000000000000000000" pitchFamily="2" charset="0"/>
              </a:rPr>
              <a:t>APC, activated protein C; mAb, monoclonal antibody; PC, protein C; </a:t>
            </a:r>
            <a:r>
              <a:rPr lang="en-US" i="1" dirty="0"/>
              <a:t>PS, protein S; siRNA, small interfering RNA.</a:t>
            </a:r>
          </a:p>
        </p:txBody>
      </p:sp>
      <p:sp>
        <p:nvSpPr>
          <p:cNvPr id="4" name="Slide Number Placeholder 3">
            <a:extLst>
              <a:ext uri="{FF2B5EF4-FFF2-40B4-BE49-F238E27FC236}">
                <a16:creationId xmlns:a16="http://schemas.microsoft.com/office/drawing/2014/main" id="{F96FF33A-2FAB-5DCA-030E-757FE0467F8D}"/>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007643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AT, antithrombin.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715668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AT, antithrombin; HA, hemophilia A; OLE, open-label extension.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E67F01-9CFB-BF4F-98D7-4D049187EA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1219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AT, antithrombin; BPA, bypassing agent; rFVIIa, recombinant activated factor; OLE, open-label extension.</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783480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ABR, annualized bleeding rate; HA, hemophilia A; HB, hemophilia B;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E67F01-9CFB-BF4F-98D7-4D049187EA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37873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ABR, annualized bleeding rate; BPA, bypassing agents; </a:t>
            </a:r>
            <a:r>
              <a:rPr lang="en-US" sz="1200" i="1" dirty="0">
                <a:latin typeface="Arial" panose="020B0604020202020204" pitchFamily="34" charset="0"/>
                <a:cs typeface="Arial" panose="020B0604020202020204" pitchFamily="34" charset="0"/>
              </a:rPr>
              <a:t>HA, hemophilia A; HB, hemophilia B; NR, not reported.</a:t>
            </a:r>
            <a:endParaRPr lang="en-US"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E67F01-9CFB-BF4F-98D7-4D049187EA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22487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panose="020B0604020202020204" pitchFamily="34" charset="0"/>
                <a:cs typeface="Arial" panose="020B0604020202020204" pitchFamily="34" charset="0"/>
              </a:rPr>
              <a:t>ALT, alanine aminotransferase; AST, aspartate aminotransferase; BPA, bypassing agent; HA, hemophilia A; HB, hemophilia B; TEAE, treatment-emergent adverse event; ULN, upper limit of normal.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1" dirty="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632294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ABR, annualized bleeding rate; BPA, bypassing agent; DVT, deep vein thrombosis; Haem-A-QoL, hemophilia quality of life questionnaire for adults; SAE, serious adverse event.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43167C-20DC-4BC3-926C-7F6FEAE8A3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85511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ABR, annualized bleeding rate; AT, antithrombin; BPA, bypassing agent; CFC, clotting factor concentrate; SS, steady state.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760431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E437F-031F-1DF8-A3BD-3C3677016E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DEBA6-29CB-B319-227E-6BEEAE1E04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C16B0D-B09B-9453-F516-8DAB50C86BF9}"/>
              </a:ext>
            </a:extLst>
          </p:cNvPr>
          <p:cNvSpPr>
            <a:spLocks noGrp="1"/>
          </p:cNvSpPr>
          <p:nvPr>
            <p:ph type="body" idx="1"/>
          </p:nvPr>
        </p:nvSpPr>
        <p:spPr/>
        <p:txBody>
          <a:bodyPr/>
          <a:lstStyle/>
          <a:p>
            <a:r>
              <a:rPr lang="en-US" b="0" i="1" dirty="0">
                <a:solidFill>
                  <a:srgbClr val="4D5156"/>
                </a:solidFill>
                <a:effectLst/>
                <a:latin typeface="Roboto" panose="02000000000000000000" pitchFamily="2" charset="0"/>
              </a:rPr>
              <a:t>APC, activated protein C; mAb, monoclonal antibody; PC, protein C; </a:t>
            </a:r>
            <a:r>
              <a:rPr lang="en-US" i="1" dirty="0"/>
              <a:t>PS, protein S; siRNA, small interfering RNA.</a:t>
            </a:r>
          </a:p>
        </p:txBody>
      </p:sp>
      <p:sp>
        <p:nvSpPr>
          <p:cNvPr id="4" name="Slide Number Placeholder 3">
            <a:extLst>
              <a:ext uri="{FF2B5EF4-FFF2-40B4-BE49-F238E27FC236}">
                <a16:creationId xmlns:a16="http://schemas.microsoft.com/office/drawing/2014/main" id="{8BB27CD6-4C69-1E56-4CEF-D52246F5B03B}"/>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654644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APC, activated protein C; HA, hemophilia A; HB, hemophilia B; HV, healthy volunteer; MAD, multiple ascending dose; SAD, single ascending dose.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E67F01-9CFB-BF4F-98D7-4D049187EA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08264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ABR, annualized bleed rate; HA, hemophilia A; HB, hemophilia B; SAE, serious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644692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HA, hemophilia A; HB, hemophilia B.</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664941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1" dirty="0">
                <a:solidFill>
                  <a:srgbClr val="BDC1C6"/>
                </a:solidFill>
                <a:effectLst/>
                <a:latin typeface="+mn-lt"/>
              </a:rPr>
              <a:t>EHL, </a:t>
            </a:r>
            <a:r>
              <a:rPr lang="en-US" sz="1200" b="0" i="1" u="none" strike="noStrike" baseline="0" dirty="0">
                <a:solidFill>
                  <a:srgbClr val="000000"/>
                </a:solidFill>
                <a:latin typeface="+mn-lt"/>
              </a:rPr>
              <a:t>extended half-life.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43167C-20DC-4BC3-926C-7F6FEAE8A3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161831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1" dirty="0">
                <a:solidFill>
                  <a:srgbClr val="BDC1C6"/>
                </a:solidFill>
                <a:effectLst/>
                <a:latin typeface="+mn-lt"/>
              </a:rPr>
              <a:t>EHL, </a:t>
            </a:r>
            <a:r>
              <a:rPr lang="en-US" sz="1200" b="0" i="1" u="none" strike="noStrike" baseline="0" dirty="0">
                <a:solidFill>
                  <a:srgbClr val="000000"/>
                </a:solidFill>
                <a:latin typeface="+mn-lt"/>
              </a:rPr>
              <a:t>extended half-life.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43167C-20DC-4BC3-926C-7F6FEAE8A3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161831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 ITI, immune tolerance induction; PPX, prophylaxis; PRO, patient report outcome;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793019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endParaRPr lang="en-US" altLang="zh-CN" sz="1000" b="0" i="0" dirty="0">
              <a:solidFill>
                <a:srgbClr val="000000"/>
              </a:solidFill>
              <a:effectLst/>
              <a:latin typeface="PingFang SC"/>
            </a:endParaRPr>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3016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ts val="1800"/>
              </a:lnSpc>
            </a:pPr>
            <a:r>
              <a:rPr lang="en-US" altLang="zh-CN" sz="1800" i="1" dirty="0">
                <a:effectLst/>
                <a:latin typeface="宋体" panose="02010600030101010101" pitchFamily="2" charset="-122"/>
                <a:ea typeface="宋体" panose="02010600030101010101" pitchFamily="2" charset="-122"/>
                <a:cs typeface="宋体" panose="02010600030101010101" pitchFamily="2" charset="-122"/>
              </a:rPr>
              <a:t>HCP, healthcare professionals.</a:t>
            </a:r>
            <a:endParaRPr lang="zh-CN" altLang="zh-CN" sz="1800" i="1" dirty="0">
              <a:effectLst/>
              <a:latin typeface="宋体" panose="02010600030101010101" pitchFamily="2" charset="-122"/>
              <a:ea typeface="宋体" panose="02010600030101010101" pitchFamily="2" charset="-122"/>
              <a:cs typeface="宋体" panose="02010600030101010101" pitchFamily="2" charset="-122"/>
            </a:endParaRPr>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315733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4559145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Aptos" panose="02110004020202020204"/>
                <a:ea typeface="+mn-ea"/>
                <a:cs typeface="+mn-cs"/>
              </a:rPr>
              <a:t>HCP, healthcare professional; MoA, mechanism of action.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4FDD01-4BCE-4288-B518-9799322276E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921001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Aptos" panose="02110004020202020204"/>
                <a:ea typeface="+mn-ea"/>
                <a:cs typeface="+mn-cs"/>
              </a:rPr>
              <a:t>HCP, healthcare professional.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4FDD01-4BCE-4288-B518-9799322276E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9312742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AT, antithrombin; BPA, bypassing agent. </a:t>
            </a: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6352199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AT, antithrombin; </a:t>
            </a:r>
            <a:r>
              <a:rPr lang="en-US" altLang="zh-CN" i="1" dirty="0"/>
              <a:t>HA, hemophilia A; HB, hemophilia B.</a:t>
            </a:r>
            <a:endParaRPr lang="zh-CN" altLang="en-US" i="1"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051313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AT, antithrombin; BPA, bypassing agent; CFC, clotting factor concentrate.</a:t>
            </a:r>
            <a:endParaRPr lang="zh-CN" alt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4FDD01-4BCE-4288-B518-9799322276E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4766247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sz="1800" i="1" dirty="0"/>
              <a:t>BPA, bypassing agent; HA, hemophilia A.</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283262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50000"/>
              </a:lnSpc>
            </a:pPr>
            <a:endParaRPr lang="zh-CN" altLang="en-US" sz="1200">
              <a:latin typeface="Arial" panose="020B0604020202020204" pitchFamily="34" charset="0"/>
              <a:cs typeface="Arial" panose="020B0604020202020204" pitchFamily="34" charset="0"/>
            </a:endParaRPr>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1680751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800" i="1" dirty="0">
                <a:solidFill>
                  <a:srgbClr val="000000"/>
                </a:solidFill>
                <a:effectLst/>
                <a:latin typeface="Arial" panose="020B0604020202020204" pitchFamily="34" charset="0"/>
                <a:ea typeface="宋体" panose="02010600030101010101" pitchFamily="2" charset="-122"/>
                <a:cs typeface="Arial" panose="020B0604020202020204" pitchFamily="34" charset="0"/>
              </a:rPr>
              <a:t>HA, hemophilia A.</a:t>
            </a:r>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3087018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i="1" dirty="0">
                <a:effectLst/>
                <a:latin typeface="宋体"/>
                <a:ea typeface="宋体"/>
                <a:cs typeface="宋体" panose="02010600030101010101" pitchFamily="2" charset="-122"/>
              </a:rPr>
              <a:t>AE, adverse event; HA, hemophilia A; HB, hemophilia B; ISR, injection-site reaction</a:t>
            </a:r>
            <a:r>
              <a:rPr lang="en-US" altLang="zh-CN" sz="1800" i="1" dirty="0">
                <a:latin typeface="宋体"/>
                <a:ea typeface="宋体"/>
                <a:cs typeface="宋体" panose="02010600030101010101" pitchFamily="2" charset="-122"/>
              </a:rPr>
              <a:t>; ITT, immune tolerance therapy.</a:t>
            </a:r>
            <a:endParaRPr lang="zh-CN" altLang="zh-CN" sz="1800" i="1" dirty="0">
              <a:effectLst/>
              <a:latin typeface="宋体" panose="02010600030101010101" pitchFamily="2" charset="-122"/>
              <a:ea typeface="宋体" panose="02010600030101010101" pitchFamily="2" charset="-122"/>
              <a:cs typeface="宋体" panose="02010600030101010101" pitchFamily="2" charset="-122"/>
            </a:endParaRPr>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9334415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i="1" dirty="0">
                <a:effectLst/>
                <a:latin typeface="宋体" panose="02010600030101010101" pitchFamily="2" charset="-122"/>
                <a:ea typeface="宋体" panose="02010600030101010101" pitchFamily="2" charset="-122"/>
                <a:cs typeface="宋体" panose="02010600030101010101" pitchFamily="2" charset="-122"/>
              </a:rPr>
              <a:t>HA, hemophilia A; HB, hemophilia B.</a:t>
            </a:r>
            <a:endParaRPr lang="zh-CN" altLang="zh-CN" sz="1800" dirty="0">
              <a:effectLst/>
              <a:latin typeface="宋体" panose="02010600030101010101" pitchFamily="2" charset="-122"/>
              <a:ea typeface="宋体" panose="02010600030101010101" pitchFamily="2" charset="-122"/>
              <a:cs typeface="宋体" panose="02010600030101010101" pitchFamily="2" charset="-122"/>
            </a:endParaRPr>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1089949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457200" lvl="1" indent="0">
              <a:buNone/>
            </a:pPr>
            <a:endParaRPr lang="en-US" altLang="zh-CN" sz="2000" dirty="0">
              <a:latin typeface="Arial" panose="020B0604020202020204" pitchFamily="34" charset="0"/>
              <a:cs typeface="Arial" panose="020B0604020202020204" pitchFamily="34" charset="0"/>
            </a:endParaRP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342B39C-577F-46A0-A11B-B508D30C1564}"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79</a:t>
            </a:fld>
            <a:endPar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Arial" panose="020B0604020202020204" pitchFamily="34" charset="0"/>
            </a:endParaRPr>
          </a:p>
        </p:txBody>
      </p:sp>
    </p:spTree>
    <p:extLst>
      <p:ext uri="{BB962C8B-B14F-4D97-AF65-F5344CB8AC3E}">
        <p14:creationId xmlns:p14="http://schemas.microsoft.com/office/powerpoint/2010/main" val="121908842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518360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800" b="0" i="1" dirty="0">
                <a:solidFill>
                  <a:srgbClr val="000000"/>
                </a:solidFill>
                <a:effectLst/>
                <a:latin typeface="Arial" panose="020B0604020202020204" pitchFamily="34" charset="0"/>
                <a:ea typeface="DengXian" panose="02010600030101010101" pitchFamily="2" charset="-122"/>
                <a:cs typeface="Arial" panose="020B0604020202020204" pitchFamily="34" charset="0"/>
              </a:rPr>
              <a:t>ABR, annualized bleeding rate; AJBR, annualized joint bleeding rate; EMI, emicizumab; PK, pharmacokinetics; ZABR, zero annualized bleeding rate.</a:t>
            </a:r>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1828791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2000" b="0" i="0" dirty="0">
              <a:solidFill>
                <a:srgbClr val="000000"/>
              </a:solidFill>
              <a:effectLst/>
              <a:latin typeface="Arial" panose="020B0604020202020204" pitchFamily="34" charset="0"/>
              <a:cs typeface="Arial" panose="020B0604020202020204" pitchFamily="34" charset="0"/>
            </a:endParaRPr>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249461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26208262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6748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24548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98288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1757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00933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0050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474000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318545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10369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5230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303375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0137141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412093040"/>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79953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14187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9892805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30507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2060145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36484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65437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5385459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710284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21902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112893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890414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091556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1433385"/>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hyperlink" Target="https://creativecommons.org/licenses/by/4.0/"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3.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3.xml"/><Relationship Id="rId1" Type="http://schemas.openxmlformats.org/officeDocument/2006/relationships/slideLayout" Target="../slideLayouts/slideLayout16.xml"/><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8.xml"/><Relationship Id="rId1" Type="http://schemas.openxmlformats.org/officeDocument/2006/relationships/slideLayout" Target="../slideLayouts/slideLayout3.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1.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2.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3.xml"/><Relationship Id="rId1" Type="http://schemas.openxmlformats.org/officeDocument/2006/relationships/slideLayout" Target="../slideLayouts/slideLayout3.xml"/><Relationship Id="rId4" Type="http://schemas.openxmlformats.org/officeDocument/2006/relationships/image" Target="../media/image11.svg"/></Relationships>
</file>

<file path=ppt/slides/_rels/slide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4.xml"/><Relationship Id="rId1" Type="http://schemas.openxmlformats.org/officeDocument/2006/relationships/slideLayout" Target="../slideLayouts/slideLayout3.xml"/><Relationship Id="rId4" Type="http://schemas.openxmlformats.org/officeDocument/2006/relationships/image" Target="../media/image11.svg"/></Relationships>
</file>

<file path=ppt/slides/_rels/slide7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5.xml"/><Relationship Id="rId1" Type="http://schemas.openxmlformats.org/officeDocument/2006/relationships/slideLayout" Target="../slideLayouts/slideLayout3.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10.xml"/><Relationship Id="rId1" Type="http://schemas.openxmlformats.org/officeDocument/2006/relationships/tags" Target="../tags/tag1.xml"/><Relationship Id="rId4" Type="http://schemas.openxmlformats.org/officeDocument/2006/relationships/chart" Target="../charts/char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hyperlink" Target="https://creativecommons.org/licenses/by-nc-nd/4.0/" TargetMode="External"/><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hyperlink" Target="http://www.clinicaloptions.com/HemophiliaGlobalProgram" TargetMode="External"/><Relationship Id="rId2" Type="http://schemas.openxmlformats.org/officeDocument/2006/relationships/notesSlide" Target="../notesSlides/notesSlide7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609600" y="1600200"/>
            <a:ext cx="11264901" cy="2057400"/>
          </a:xfrm>
        </p:spPr>
        <p:txBody>
          <a:bodyPr>
            <a:normAutofit/>
          </a:bodyPr>
          <a:lstStyle/>
          <a:p>
            <a:r>
              <a:rPr lang="en-US" altLang="en-US" dirty="0"/>
              <a:t>Research Focus: Emerging Therapies to Restore Hemostatic Balance in Patients With Hemophilia</a:t>
            </a:r>
          </a:p>
        </p:txBody>
      </p:sp>
      <p:sp>
        <p:nvSpPr>
          <p:cNvPr id="2" name="Text Box 19">
            <a:extLst>
              <a:ext uri="{FF2B5EF4-FFF2-40B4-BE49-F238E27FC236}">
                <a16:creationId xmlns:a16="http://schemas.microsoft.com/office/drawing/2014/main" id="{21AEAF7B-6F90-DEF3-D677-1E84F6E6176D}"/>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p>
        </p:txBody>
      </p:sp>
      <p:sp>
        <p:nvSpPr>
          <p:cNvPr id="3" name="Text Box 21">
            <a:extLst>
              <a:ext uri="{FF2B5EF4-FFF2-40B4-BE49-F238E27FC236}">
                <a16:creationId xmlns:a16="http://schemas.microsoft.com/office/drawing/2014/main" id="{751F7A99-0E41-557D-5FEF-8A031948FD68}"/>
              </a:ext>
            </a:extLst>
          </p:cNvPr>
          <p:cNvSpPr txBox="1">
            <a:spLocks noChangeArrowheads="1"/>
          </p:cNvSpPr>
          <p:nvPr/>
        </p:nvSpPr>
        <p:spPr bwMode="auto">
          <a:xfrm>
            <a:off x="435015" y="6364224"/>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Sanofi.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1B793-AC8B-80C3-1182-DA7DB364B42F}"/>
              </a:ext>
            </a:extLst>
          </p:cNvPr>
          <p:cNvSpPr>
            <a:spLocks noGrp="1"/>
          </p:cNvSpPr>
          <p:nvPr>
            <p:ph type="title"/>
          </p:nvPr>
        </p:nvSpPr>
        <p:spPr/>
        <p:txBody>
          <a:bodyPr/>
          <a:lstStyle/>
          <a:p>
            <a:r>
              <a:rPr lang="en-US" dirty="0"/>
              <a:t>Faculty</a:t>
            </a:r>
          </a:p>
        </p:txBody>
      </p:sp>
      <p:sp>
        <p:nvSpPr>
          <p:cNvPr id="3" name="Content Placeholder 2">
            <a:extLst>
              <a:ext uri="{FF2B5EF4-FFF2-40B4-BE49-F238E27FC236}">
                <a16:creationId xmlns:a16="http://schemas.microsoft.com/office/drawing/2014/main" id="{22ECC782-052F-37C0-C0A6-AC971536A623}"/>
              </a:ext>
            </a:extLst>
          </p:cNvPr>
          <p:cNvSpPr>
            <a:spLocks noGrp="1"/>
          </p:cNvSpPr>
          <p:nvPr>
            <p:ph sz="half" idx="1"/>
          </p:nvPr>
        </p:nvSpPr>
        <p:spPr/>
        <p:txBody>
          <a:bodyPr/>
          <a:lstStyle/>
          <a:p>
            <a:pPr marL="0" indent="0">
              <a:buNone/>
            </a:pPr>
            <a:r>
              <a:rPr lang="en-US" sz="2200" b="1" i="0" dirty="0">
                <a:solidFill>
                  <a:schemeClr val="accent3"/>
                </a:solidFill>
                <a:effectLst/>
                <a:latin typeface="+mn-lt"/>
              </a:rPr>
              <a:t>Miguel A. Escobar, MD</a:t>
            </a:r>
            <a:br>
              <a:rPr lang="en-US" sz="2000" dirty="0"/>
            </a:br>
            <a:r>
              <a:rPr lang="en-US" sz="2000" b="0" i="0" dirty="0">
                <a:solidFill>
                  <a:srgbClr val="181818"/>
                </a:solidFill>
                <a:effectLst/>
                <a:latin typeface="+mn-lt"/>
              </a:rPr>
              <a:t>Professor of Medicine and Pediatrics</a:t>
            </a:r>
            <a:br>
              <a:rPr lang="en-US" sz="2000" dirty="0">
                <a:latin typeface="+mn-lt"/>
              </a:rPr>
            </a:br>
            <a:r>
              <a:rPr lang="en-US" sz="2000" b="0" i="0" dirty="0">
                <a:solidFill>
                  <a:srgbClr val="181818"/>
                </a:solidFill>
                <a:effectLst/>
                <a:latin typeface="+mn-lt"/>
              </a:rPr>
              <a:t>Division of Hematology</a:t>
            </a:r>
            <a:br>
              <a:rPr lang="en-US" sz="2000" dirty="0">
                <a:latin typeface="+mn-lt"/>
              </a:rPr>
            </a:br>
            <a:r>
              <a:rPr lang="en-US" sz="2000" b="0" i="0" dirty="0">
                <a:solidFill>
                  <a:srgbClr val="181818"/>
                </a:solidFill>
                <a:effectLst/>
                <a:latin typeface="+mn-lt"/>
              </a:rPr>
              <a:t>McGovern Medical School</a:t>
            </a:r>
            <a:br>
              <a:rPr lang="en-US" sz="2000" dirty="0">
                <a:latin typeface="+mn-lt"/>
              </a:rPr>
            </a:br>
            <a:r>
              <a:rPr lang="en-US" sz="2000" b="0" i="0" dirty="0">
                <a:solidFill>
                  <a:srgbClr val="181818"/>
                </a:solidFill>
                <a:effectLst/>
                <a:latin typeface="+mn-lt"/>
              </a:rPr>
              <a:t>Director</a:t>
            </a:r>
            <a:br>
              <a:rPr lang="en-US" sz="2000" dirty="0">
                <a:latin typeface="+mn-lt"/>
              </a:rPr>
            </a:br>
            <a:r>
              <a:rPr lang="en-US" sz="2000" b="0" i="0" dirty="0">
                <a:solidFill>
                  <a:srgbClr val="181818"/>
                </a:solidFill>
                <a:effectLst/>
                <a:latin typeface="+mn-lt"/>
              </a:rPr>
              <a:t>Gulf States Hemophilia and Thrombophilia Center</a:t>
            </a:r>
            <a:br>
              <a:rPr lang="en-US" sz="2000" dirty="0"/>
            </a:br>
            <a:r>
              <a:rPr lang="en-US" sz="2000" b="0" i="0" dirty="0">
                <a:solidFill>
                  <a:srgbClr val="181818"/>
                </a:solidFill>
                <a:effectLst/>
                <a:latin typeface="+mn-lt"/>
              </a:rPr>
              <a:t>Houston, Texas</a:t>
            </a:r>
          </a:p>
          <a:p>
            <a:pPr marL="0" indent="0">
              <a:buNone/>
            </a:pPr>
            <a:r>
              <a:rPr lang="en-US" sz="2200" b="1" i="0" dirty="0">
                <a:solidFill>
                  <a:schemeClr val="accent3"/>
                </a:solidFill>
                <a:effectLst/>
                <a:latin typeface="+mn-lt"/>
              </a:rPr>
              <a:t>Runhui Wu, MD, PhD</a:t>
            </a:r>
            <a:br>
              <a:rPr lang="en-US" sz="2000" dirty="0">
                <a:latin typeface="+mn-lt"/>
              </a:rPr>
            </a:br>
            <a:r>
              <a:rPr lang="en-US" sz="2000" b="0" i="0" dirty="0">
                <a:solidFill>
                  <a:srgbClr val="181818"/>
                </a:solidFill>
                <a:effectLst/>
                <a:latin typeface="+mn-lt"/>
              </a:rPr>
              <a:t>Hemophilia Comprehensive Care Center</a:t>
            </a:r>
            <a:br>
              <a:rPr lang="en-US" sz="2000" dirty="0">
                <a:latin typeface="+mn-lt"/>
              </a:rPr>
            </a:br>
            <a:r>
              <a:rPr lang="en-US" sz="2000" b="0" i="0" dirty="0">
                <a:solidFill>
                  <a:srgbClr val="181818"/>
                </a:solidFill>
                <a:effectLst/>
                <a:latin typeface="+mn-lt"/>
              </a:rPr>
              <a:t>Hematology Center</a:t>
            </a:r>
            <a:br>
              <a:rPr lang="en-US" sz="2000" dirty="0">
                <a:latin typeface="+mn-lt"/>
              </a:rPr>
            </a:br>
            <a:r>
              <a:rPr lang="en-US" sz="2000" b="0" i="0" dirty="0">
                <a:solidFill>
                  <a:srgbClr val="181818"/>
                </a:solidFill>
                <a:effectLst/>
                <a:latin typeface="+mn-lt"/>
              </a:rPr>
              <a:t>National Center for Children’s Health, China</a:t>
            </a:r>
            <a:br>
              <a:rPr lang="en-US" sz="2000" dirty="0">
                <a:latin typeface="+mn-lt"/>
              </a:rPr>
            </a:br>
            <a:r>
              <a:rPr lang="en-US" sz="2000" b="0" i="0" dirty="0">
                <a:solidFill>
                  <a:srgbClr val="181818"/>
                </a:solidFill>
                <a:effectLst/>
                <a:latin typeface="+mn-lt"/>
              </a:rPr>
              <a:t>Beijing Children’s Hospital, Capital Medical University</a:t>
            </a:r>
            <a:br>
              <a:rPr lang="en-US" sz="2000" dirty="0">
                <a:latin typeface="+mn-lt"/>
              </a:rPr>
            </a:br>
            <a:r>
              <a:rPr lang="en-US" sz="2000" b="0" i="0" dirty="0">
                <a:solidFill>
                  <a:srgbClr val="181818"/>
                </a:solidFill>
                <a:effectLst/>
                <a:latin typeface="+mn-lt"/>
              </a:rPr>
              <a:t>Beijing, China</a:t>
            </a:r>
            <a:endParaRPr lang="en-US" sz="2000" dirty="0">
              <a:latin typeface="+mn-lt"/>
            </a:endParaRPr>
          </a:p>
        </p:txBody>
      </p:sp>
      <p:sp>
        <p:nvSpPr>
          <p:cNvPr id="4" name="Content Placeholder 3">
            <a:extLst>
              <a:ext uri="{FF2B5EF4-FFF2-40B4-BE49-F238E27FC236}">
                <a16:creationId xmlns:a16="http://schemas.microsoft.com/office/drawing/2014/main" id="{F05FD6EA-E48A-C0E6-9CE9-94AE25C86646}"/>
              </a:ext>
            </a:extLst>
          </p:cNvPr>
          <p:cNvSpPr>
            <a:spLocks noGrp="1"/>
          </p:cNvSpPr>
          <p:nvPr>
            <p:ph sz="half" idx="2"/>
          </p:nvPr>
        </p:nvSpPr>
        <p:spPr/>
        <p:txBody>
          <a:bodyPr/>
          <a:lstStyle/>
          <a:p>
            <a:pPr marL="0" indent="0">
              <a:buNone/>
            </a:pPr>
            <a:r>
              <a:rPr lang="en-US" sz="2200" b="1" i="0" dirty="0">
                <a:solidFill>
                  <a:schemeClr val="accent3"/>
                </a:solidFill>
                <a:effectLst/>
                <a:latin typeface="+mn-lt"/>
              </a:rPr>
              <a:t>Margareth C. Ozelo, MD, PhD</a:t>
            </a:r>
            <a:br>
              <a:rPr lang="en-US" sz="2000" dirty="0">
                <a:latin typeface="+mn-lt"/>
              </a:rPr>
            </a:br>
            <a:r>
              <a:rPr lang="en-US" sz="2000" b="0" i="0" dirty="0">
                <a:solidFill>
                  <a:srgbClr val="181818"/>
                </a:solidFill>
                <a:effectLst/>
                <a:latin typeface="+mn-lt"/>
              </a:rPr>
              <a:t>Professor of Hematology and Transfusion Medicine</a:t>
            </a:r>
            <a:br>
              <a:rPr lang="en-US" sz="2000" dirty="0">
                <a:latin typeface="+mn-lt"/>
              </a:rPr>
            </a:br>
            <a:r>
              <a:rPr lang="en-US" sz="2000" b="0" i="0" dirty="0">
                <a:solidFill>
                  <a:srgbClr val="181818"/>
                </a:solidFill>
                <a:effectLst/>
                <a:latin typeface="+mn-lt"/>
              </a:rPr>
              <a:t>Department of Internal Medicine - School of Medical Sciences UNICAMP</a:t>
            </a:r>
            <a:br>
              <a:rPr lang="en-US" sz="2000" dirty="0">
                <a:latin typeface="+mn-lt"/>
              </a:rPr>
            </a:br>
            <a:r>
              <a:rPr lang="en-US" sz="2000" b="0" i="0" dirty="0">
                <a:solidFill>
                  <a:srgbClr val="181818"/>
                </a:solidFill>
                <a:effectLst/>
                <a:latin typeface="+mn-lt"/>
              </a:rPr>
              <a:t>Director of Hematology Division, Hemocentro UNICAMP, University of Campinas</a:t>
            </a:r>
            <a:br>
              <a:rPr lang="en-US" sz="2000" dirty="0">
                <a:latin typeface="+mn-lt"/>
              </a:rPr>
            </a:br>
            <a:r>
              <a:rPr lang="en-US" sz="2000" b="0" i="0" dirty="0">
                <a:solidFill>
                  <a:srgbClr val="181818"/>
                </a:solidFill>
                <a:effectLst/>
                <a:latin typeface="+mn-lt"/>
              </a:rPr>
              <a:t>University of Campinas</a:t>
            </a:r>
            <a:br>
              <a:rPr lang="en-US" sz="2000" dirty="0">
                <a:latin typeface="+mn-lt"/>
              </a:rPr>
            </a:br>
            <a:r>
              <a:rPr lang="en-US" sz="2000" b="0" i="0" dirty="0">
                <a:solidFill>
                  <a:srgbClr val="181818"/>
                </a:solidFill>
                <a:effectLst/>
                <a:latin typeface="+mn-lt"/>
              </a:rPr>
              <a:t>Campinas, Sao Paulo, Brazil</a:t>
            </a:r>
            <a:endParaRPr lang="en-US" sz="2000" dirty="0">
              <a:latin typeface="+mn-lt"/>
            </a:endParaRPr>
          </a:p>
        </p:txBody>
      </p:sp>
    </p:spTree>
    <p:extLst>
      <p:ext uri="{BB962C8B-B14F-4D97-AF65-F5344CB8AC3E}">
        <p14:creationId xmlns:p14="http://schemas.microsoft.com/office/powerpoint/2010/main" val="55508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D1D48-5212-DA9D-C0B0-BAD120B73CE0}"/>
              </a:ext>
            </a:extLst>
          </p:cNvPr>
          <p:cNvSpPr>
            <a:spLocks noGrp="1"/>
          </p:cNvSpPr>
          <p:nvPr>
            <p:ph type="title"/>
          </p:nvPr>
        </p:nvSpPr>
        <p:spPr/>
        <p:txBody>
          <a:bodyPr/>
          <a:lstStyle/>
          <a:p>
            <a:r>
              <a:rPr lang="en-US" dirty="0"/>
              <a:t>Disclosures</a:t>
            </a:r>
          </a:p>
        </p:txBody>
      </p:sp>
      <p:sp>
        <p:nvSpPr>
          <p:cNvPr id="3" name="Content Placeholder 2">
            <a:extLst>
              <a:ext uri="{FF2B5EF4-FFF2-40B4-BE49-F238E27FC236}">
                <a16:creationId xmlns:a16="http://schemas.microsoft.com/office/drawing/2014/main" id="{E44EBDD4-37A3-43E7-C562-A34491E3E3AD}"/>
              </a:ext>
            </a:extLst>
          </p:cNvPr>
          <p:cNvSpPr>
            <a:spLocks noGrp="1"/>
          </p:cNvSpPr>
          <p:nvPr>
            <p:ph idx="1"/>
          </p:nvPr>
        </p:nvSpPr>
        <p:spPr/>
        <p:txBody>
          <a:bodyPr/>
          <a:lstStyle/>
          <a:p>
            <a:pPr marL="0" indent="0">
              <a:buNone/>
            </a:pPr>
            <a:r>
              <a:rPr lang="en-US" sz="2400" b="1" i="0" dirty="0">
                <a:solidFill>
                  <a:schemeClr val="accent3"/>
                </a:solidFill>
                <a:effectLst/>
                <a:latin typeface="+mn-lt"/>
              </a:rPr>
              <a:t>Miguel A. Escobar, MD: </a:t>
            </a:r>
            <a:r>
              <a:rPr lang="en-US" sz="2400" b="0" i="1" dirty="0">
                <a:solidFill>
                  <a:srgbClr val="181818"/>
                </a:solidFill>
                <a:effectLst/>
                <a:latin typeface="+mn-lt"/>
              </a:rPr>
              <a:t>consultant/advisor/speaker: </a:t>
            </a:r>
            <a:r>
              <a:rPr lang="en-US" sz="2400" b="0" i="0" dirty="0">
                <a:solidFill>
                  <a:srgbClr val="181818"/>
                </a:solidFill>
                <a:effectLst/>
                <a:latin typeface="+mn-lt"/>
              </a:rPr>
              <a:t>Bayer, BioMarin, CSL Behring, HEMA Biologics, LFB, Magellan, Novo Nordisk, Pfizer, Regeneron, Roche/Genentech, Sanofi, Takeda.</a:t>
            </a:r>
          </a:p>
          <a:p>
            <a:pPr marL="0" indent="0">
              <a:buNone/>
            </a:pPr>
            <a:r>
              <a:rPr lang="en-US" sz="2400" b="1" i="0" dirty="0">
                <a:solidFill>
                  <a:schemeClr val="accent3"/>
                </a:solidFill>
                <a:effectLst/>
                <a:latin typeface="+mn-lt"/>
              </a:rPr>
              <a:t>Margareth C. Ozelo, MD, PhD: </a:t>
            </a:r>
            <a:r>
              <a:rPr lang="en-US" sz="2400" b="0" i="1" dirty="0">
                <a:solidFill>
                  <a:srgbClr val="181818"/>
                </a:solidFill>
                <a:effectLst/>
                <a:latin typeface="+mn-lt"/>
              </a:rPr>
              <a:t>researcher: </a:t>
            </a:r>
            <a:r>
              <a:rPr lang="en-US" sz="2400" b="0" i="0" dirty="0">
                <a:solidFill>
                  <a:srgbClr val="181818"/>
                </a:solidFill>
                <a:effectLst/>
                <a:latin typeface="+mn-lt"/>
              </a:rPr>
              <a:t>Bayer, BioMarin, Pfizer, Roche, Sanofi, Takeda; </a:t>
            </a:r>
            <a:r>
              <a:rPr lang="en-US" sz="2400" b="0" i="1" dirty="0">
                <a:solidFill>
                  <a:srgbClr val="181818"/>
                </a:solidFill>
                <a:effectLst/>
                <a:latin typeface="+mn-lt"/>
              </a:rPr>
              <a:t>consultant/advisor/speaker: </a:t>
            </a:r>
            <a:r>
              <a:rPr lang="en-US" sz="2400" b="0" i="0" dirty="0">
                <a:solidFill>
                  <a:srgbClr val="181818"/>
                </a:solidFill>
                <a:effectLst/>
                <a:latin typeface="+mn-lt"/>
              </a:rPr>
              <a:t>BioMarin, Novo Nordisk, Pfizer, Roche, Sanofi, Takeda.</a:t>
            </a:r>
          </a:p>
          <a:p>
            <a:pPr marL="0" indent="0">
              <a:buNone/>
            </a:pPr>
            <a:r>
              <a:rPr lang="en-US" sz="2400" b="1" i="0" dirty="0">
                <a:solidFill>
                  <a:schemeClr val="accent3"/>
                </a:solidFill>
                <a:effectLst/>
                <a:latin typeface="-apple-system"/>
              </a:rPr>
              <a:t>Runhui Wu, MD, PhD: </a:t>
            </a:r>
            <a:r>
              <a:rPr lang="en-US" sz="2400" b="0" i="1" dirty="0">
                <a:solidFill>
                  <a:srgbClr val="181818"/>
                </a:solidFill>
                <a:effectLst/>
                <a:latin typeface="-apple-system"/>
              </a:rPr>
              <a:t>researcher: </a:t>
            </a:r>
            <a:r>
              <a:rPr lang="en-US" sz="2400" b="0" i="0" dirty="0">
                <a:solidFill>
                  <a:srgbClr val="181818"/>
                </a:solidFill>
                <a:effectLst/>
                <a:latin typeface="-apple-system"/>
              </a:rPr>
              <a:t>Bayer-China, Sinocelltech Group Limited; </a:t>
            </a:r>
            <a:r>
              <a:rPr lang="en-US" sz="2400" b="0" i="1" dirty="0">
                <a:solidFill>
                  <a:srgbClr val="181818"/>
                </a:solidFill>
                <a:effectLst/>
                <a:latin typeface="-apple-system"/>
              </a:rPr>
              <a:t>consultant/speaker: </a:t>
            </a:r>
            <a:r>
              <a:rPr lang="en-US" sz="2400" b="0" i="0" dirty="0">
                <a:solidFill>
                  <a:srgbClr val="181818"/>
                </a:solidFill>
                <a:effectLst/>
                <a:latin typeface="-apple-system"/>
              </a:rPr>
              <a:t>Bayer, Novo Nordisk, Pfizer, Roche, Sanofi, Sinocelltech Group Limited, Takeda.</a:t>
            </a:r>
            <a:endParaRPr lang="en-US" sz="2400" dirty="0">
              <a:solidFill>
                <a:srgbClr val="181818"/>
              </a:solidFill>
              <a:latin typeface="+mn-lt"/>
            </a:endParaRPr>
          </a:p>
        </p:txBody>
      </p:sp>
    </p:spTree>
    <p:extLst>
      <p:ext uri="{BB962C8B-B14F-4D97-AF65-F5344CB8AC3E}">
        <p14:creationId xmlns:p14="http://schemas.microsoft.com/office/powerpoint/2010/main" val="1771246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3FBC6-870D-737F-753E-5A2F55E7728E}"/>
              </a:ext>
            </a:extLst>
          </p:cNvPr>
          <p:cNvSpPr>
            <a:spLocks noGrp="1"/>
          </p:cNvSpPr>
          <p:nvPr>
            <p:ph type="title"/>
          </p:nvPr>
        </p:nvSpPr>
        <p:spPr/>
        <p:txBody>
          <a:bodyPr/>
          <a:lstStyle/>
          <a:p>
            <a:r>
              <a:rPr kumimoji="0" lang="en-US" sz="40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Challenges With Existing Therapies</a:t>
            </a:r>
            <a:br>
              <a:rPr kumimoji="0" lang="en-US" sz="40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br>
            <a:r>
              <a:rPr kumimoji="0" lang="en-US" sz="2800" b="1" i="0" u="none" strike="noStrike" kern="0" cap="none" spc="0" normalizeH="0" baseline="0" noProof="0" dirty="0">
                <a:ln>
                  <a:noFill/>
                </a:ln>
                <a:effectLst/>
                <a:uLnTx/>
                <a:uFillTx/>
                <a:latin typeface="Calibri"/>
                <a:ea typeface="+mn-ea"/>
                <a:cs typeface="+mn-cs"/>
              </a:rPr>
              <a:t>Miguel A. Escobar, MD</a:t>
            </a:r>
            <a:endParaRPr lang="en-US" dirty="0"/>
          </a:p>
        </p:txBody>
      </p:sp>
    </p:spTree>
    <p:extLst>
      <p:ext uri="{BB962C8B-B14F-4D97-AF65-F5344CB8AC3E}">
        <p14:creationId xmlns:p14="http://schemas.microsoft.com/office/powerpoint/2010/main" val="1757495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Rounded Corners 77">
            <a:extLst>
              <a:ext uri="{FF2B5EF4-FFF2-40B4-BE49-F238E27FC236}">
                <a16:creationId xmlns:a16="http://schemas.microsoft.com/office/drawing/2014/main" id="{E529641A-7EC2-896B-F0CA-4F48E37C8943}"/>
              </a:ext>
            </a:extLst>
          </p:cNvPr>
          <p:cNvSpPr/>
          <p:nvPr/>
        </p:nvSpPr>
        <p:spPr bwMode="auto">
          <a:xfrm>
            <a:off x="4744593" y="4483091"/>
            <a:ext cx="2733675" cy="679728"/>
          </a:xfrm>
          <a:prstGeom prst="roundRect">
            <a:avLst>
              <a:gd name="adj" fmla="val 50000"/>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Rectangle: Rounded Corners 78">
            <a:extLst>
              <a:ext uri="{FF2B5EF4-FFF2-40B4-BE49-F238E27FC236}">
                <a16:creationId xmlns:a16="http://schemas.microsoft.com/office/drawing/2014/main" id="{47C2A318-1C54-AC3C-30D0-AE252F194973}"/>
              </a:ext>
            </a:extLst>
          </p:cNvPr>
          <p:cNvSpPr/>
          <p:nvPr/>
        </p:nvSpPr>
        <p:spPr bwMode="auto">
          <a:xfrm>
            <a:off x="8355711" y="4486780"/>
            <a:ext cx="2733675" cy="679728"/>
          </a:xfrm>
          <a:prstGeom prst="roundRect">
            <a:avLst>
              <a:gd name="adj" fmla="val 50000"/>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Rectangle: Rounded Corners 76">
            <a:extLst>
              <a:ext uri="{FF2B5EF4-FFF2-40B4-BE49-F238E27FC236}">
                <a16:creationId xmlns:a16="http://schemas.microsoft.com/office/drawing/2014/main" id="{7DB70AD4-F537-F86B-3DFC-B80153AFB8A0}"/>
              </a:ext>
            </a:extLst>
          </p:cNvPr>
          <p:cNvSpPr/>
          <p:nvPr/>
        </p:nvSpPr>
        <p:spPr bwMode="auto">
          <a:xfrm>
            <a:off x="1133475" y="4486780"/>
            <a:ext cx="2733675" cy="679728"/>
          </a:xfrm>
          <a:prstGeom prst="roundRect">
            <a:avLst>
              <a:gd name="adj" fmla="val 50000"/>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 name="Title 4">
            <a:extLst>
              <a:ext uri="{FF2B5EF4-FFF2-40B4-BE49-F238E27FC236}">
                <a16:creationId xmlns:a16="http://schemas.microsoft.com/office/drawing/2014/main" id="{79C9143B-85D6-4AC5-53E5-D4EAFC858179}"/>
              </a:ext>
            </a:extLst>
          </p:cNvPr>
          <p:cNvSpPr>
            <a:spLocks noGrp="1"/>
          </p:cNvSpPr>
          <p:nvPr>
            <p:ph type="title"/>
          </p:nvPr>
        </p:nvSpPr>
        <p:spPr/>
        <p:txBody>
          <a:bodyPr/>
          <a:lstStyle/>
          <a:p>
            <a:r>
              <a:rPr lang="en-US" dirty="0"/>
              <a:t>Patients With Hemophilia Experience Many Challenges Throughout Their Life</a:t>
            </a:r>
          </a:p>
        </p:txBody>
      </p:sp>
      <p:sp>
        <p:nvSpPr>
          <p:cNvPr id="12" name="TextBox 11">
            <a:extLst>
              <a:ext uri="{FF2B5EF4-FFF2-40B4-BE49-F238E27FC236}">
                <a16:creationId xmlns:a16="http://schemas.microsoft.com/office/drawing/2014/main" id="{0AB76F12-6818-DAA1-EC7C-EED167DF6371}"/>
              </a:ext>
            </a:extLst>
          </p:cNvPr>
          <p:cNvSpPr txBox="1"/>
          <p:nvPr/>
        </p:nvSpPr>
        <p:spPr bwMode="auto">
          <a:xfrm>
            <a:off x="1646553" y="4565034"/>
            <a:ext cx="17075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Emotional</a:t>
            </a:r>
          </a:p>
        </p:txBody>
      </p:sp>
      <p:sp>
        <p:nvSpPr>
          <p:cNvPr id="13" name="TextBox 12">
            <a:extLst>
              <a:ext uri="{FF2B5EF4-FFF2-40B4-BE49-F238E27FC236}">
                <a16:creationId xmlns:a16="http://schemas.microsoft.com/office/drawing/2014/main" id="{D1784461-E24E-9CB3-EE61-3A6AEA8F507D}"/>
              </a:ext>
            </a:extLst>
          </p:cNvPr>
          <p:cNvSpPr txBox="1"/>
          <p:nvPr/>
        </p:nvSpPr>
        <p:spPr bwMode="auto">
          <a:xfrm>
            <a:off x="5424223" y="4561345"/>
            <a:ext cx="13744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Physical</a:t>
            </a:r>
          </a:p>
        </p:txBody>
      </p:sp>
      <p:sp>
        <p:nvSpPr>
          <p:cNvPr id="14" name="TextBox 13">
            <a:extLst>
              <a:ext uri="{FF2B5EF4-FFF2-40B4-BE49-F238E27FC236}">
                <a16:creationId xmlns:a16="http://schemas.microsoft.com/office/drawing/2014/main" id="{56EF42CF-ED5B-EF1D-5CEA-D53AF6247ABE}"/>
              </a:ext>
            </a:extLst>
          </p:cNvPr>
          <p:cNvSpPr txBox="1"/>
          <p:nvPr/>
        </p:nvSpPr>
        <p:spPr bwMode="auto">
          <a:xfrm>
            <a:off x="8945605" y="4565034"/>
            <a:ext cx="15538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Logistical</a:t>
            </a:r>
          </a:p>
        </p:txBody>
      </p:sp>
      <p:grpSp>
        <p:nvGrpSpPr>
          <p:cNvPr id="44" name="Group 43">
            <a:extLst>
              <a:ext uri="{FF2B5EF4-FFF2-40B4-BE49-F238E27FC236}">
                <a16:creationId xmlns:a16="http://schemas.microsoft.com/office/drawing/2014/main" id="{C81A1958-2D31-3441-D4F9-9B8A47856D69}"/>
              </a:ext>
            </a:extLst>
          </p:cNvPr>
          <p:cNvGrpSpPr/>
          <p:nvPr/>
        </p:nvGrpSpPr>
        <p:grpSpPr>
          <a:xfrm>
            <a:off x="1689821" y="2206400"/>
            <a:ext cx="1620982" cy="1935173"/>
            <a:chOff x="1836519" y="2196591"/>
            <a:chExt cx="1620982" cy="1935173"/>
          </a:xfrm>
        </p:grpSpPr>
        <p:sp>
          <p:nvSpPr>
            <p:cNvPr id="32" name="Freeform: Shape 31">
              <a:extLst>
                <a:ext uri="{FF2B5EF4-FFF2-40B4-BE49-F238E27FC236}">
                  <a16:creationId xmlns:a16="http://schemas.microsoft.com/office/drawing/2014/main" id="{7CD99304-CC43-937C-1531-C6EAB6E782D8}"/>
                </a:ext>
              </a:extLst>
            </p:cNvPr>
            <p:cNvSpPr/>
            <p:nvPr/>
          </p:nvSpPr>
          <p:spPr>
            <a:xfrm>
              <a:off x="1836519" y="2196591"/>
              <a:ext cx="1620982" cy="1935173"/>
            </a:xfrm>
            <a:custGeom>
              <a:avLst/>
              <a:gdLst>
                <a:gd name="connsiteX0" fmla="*/ 758089 w 1620982"/>
                <a:gd name="connsiteY0" fmla="*/ 1935174 h 1935173"/>
                <a:gd name="connsiteX1" fmla="*/ 731246 w 1620982"/>
                <a:gd name="connsiteY1" fmla="*/ 1880581 h 1935173"/>
                <a:gd name="connsiteX2" fmla="*/ 493270 w 1620982"/>
                <a:gd name="connsiteY2" fmla="*/ 1748171 h 1935173"/>
                <a:gd name="connsiteX3" fmla="*/ 460997 w 1620982"/>
                <a:gd name="connsiteY3" fmla="*/ 1759029 h 1935173"/>
                <a:gd name="connsiteX4" fmla="*/ 332810 w 1620982"/>
                <a:gd name="connsiteY4" fmla="*/ 1783460 h 1935173"/>
                <a:gd name="connsiteX5" fmla="*/ 216084 w 1620982"/>
                <a:gd name="connsiteY5" fmla="*/ 1719517 h 1935173"/>
                <a:gd name="connsiteX6" fmla="*/ 143696 w 1620982"/>
                <a:gd name="connsiteY6" fmla="*/ 1491797 h 1935173"/>
                <a:gd name="connsiteX7" fmla="*/ 176572 w 1620982"/>
                <a:gd name="connsiteY7" fmla="*/ 1423631 h 1935173"/>
                <a:gd name="connsiteX8" fmla="*/ 102073 w 1620982"/>
                <a:gd name="connsiteY8" fmla="*/ 1377786 h 1935173"/>
                <a:gd name="connsiteX9" fmla="*/ 93628 w 1620982"/>
                <a:gd name="connsiteY9" fmla="*/ 1248694 h 1935173"/>
                <a:gd name="connsiteX10" fmla="*/ 67990 w 1620982"/>
                <a:gd name="connsiteY10" fmla="*/ 991113 h 1935173"/>
                <a:gd name="connsiteX11" fmla="*/ 76436 w 1620982"/>
                <a:gd name="connsiteY11" fmla="*/ 716943 h 1935173"/>
                <a:gd name="connsiteX12" fmla="*/ 842844 w 1620982"/>
                <a:gd name="connsiteY12" fmla="*/ 0 h 1935173"/>
                <a:gd name="connsiteX13" fmla="*/ 1620714 w 1620982"/>
                <a:gd name="connsiteY13" fmla="*/ 713022 h 1935173"/>
                <a:gd name="connsiteX14" fmla="*/ 1428584 w 1620982"/>
                <a:gd name="connsiteY14" fmla="*/ 1303890 h 1935173"/>
                <a:gd name="connsiteX15" fmla="*/ 1401740 w 1620982"/>
                <a:gd name="connsiteY15" fmla="*/ 1603093 h 1935173"/>
                <a:gd name="connsiteX16" fmla="*/ 1421646 w 1620982"/>
                <a:gd name="connsiteY16" fmla="*/ 1644717 h 1935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0982" h="1935173">
                  <a:moveTo>
                    <a:pt x="758089" y="1935174"/>
                  </a:moveTo>
                  <a:cubicBezTo>
                    <a:pt x="749644" y="1917680"/>
                    <a:pt x="740596" y="1899281"/>
                    <a:pt x="731246" y="1880581"/>
                  </a:cubicBezTo>
                  <a:cubicBezTo>
                    <a:pt x="661270" y="1738519"/>
                    <a:pt x="616631" y="1712580"/>
                    <a:pt x="493270" y="1748171"/>
                  </a:cubicBezTo>
                  <a:lnTo>
                    <a:pt x="460997" y="1759029"/>
                  </a:lnTo>
                  <a:cubicBezTo>
                    <a:pt x="406404" y="1774412"/>
                    <a:pt x="359955" y="1784064"/>
                    <a:pt x="332810" y="1783460"/>
                  </a:cubicBezTo>
                  <a:cubicBezTo>
                    <a:pt x="224228" y="1780143"/>
                    <a:pt x="216084" y="1719517"/>
                    <a:pt x="216084" y="1719517"/>
                  </a:cubicBezTo>
                  <a:cubicBezTo>
                    <a:pt x="216084" y="1719517"/>
                    <a:pt x="210353" y="1567201"/>
                    <a:pt x="143696" y="1491797"/>
                  </a:cubicBezTo>
                  <a:cubicBezTo>
                    <a:pt x="126504" y="1472493"/>
                    <a:pt x="176572" y="1423631"/>
                    <a:pt x="176572" y="1423631"/>
                  </a:cubicBezTo>
                  <a:cubicBezTo>
                    <a:pt x="143093" y="1423631"/>
                    <a:pt x="102073" y="1377786"/>
                    <a:pt x="102073" y="1377786"/>
                  </a:cubicBezTo>
                  <a:lnTo>
                    <a:pt x="93628" y="1248694"/>
                  </a:lnTo>
                  <a:cubicBezTo>
                    <a:pt x="-45116" y="1248694"/>
                    <a:pt x="-8620" y="1122919"/>
                    <a:pt x="67990" y="991113"/>
                  </a:cubicBezTo>
                  <a:cubicBezTo>
                    <a:pt x="144601" y="859306"/>
                    <a:pt x="76436" y="716943"/>
                    <a:pt x="76436" y="716943"/>
                  </a:cubicBezTo>
                  <a:cubicBezTo>
                    <a:pt x="17922" y="432820"/>
                    <a:pt x="258009" y="0"/>
                    <a:pt x="842844" y="0"/>
                  </a:cubicBezTo>
                  <a:cubicBezTo>
                    <a:pt x="1427679" y="0"/>
                    <a:pt x="1614681" y="489826"/>
                    <a:pt x="1620714" y="713022"/>
                  </a:cubicBezTo>
                  <a:cubicBezTo>
                    <a:pt x="1626746" y="943156"/>
                    <a:pt x="1530229" y="1132873"/>
                    <a:pt x="1428584" y="1303890"/>
                  </a:cubicBezTo>
                  <a:cubicBezTo>
                    <a:pt x="1327240" y="1474906"/>
                    <a:pt x="1401740" y="1603093"/>
                    <a:pt x="1401740" y="1603093"/>
                  </a:cubicBezTo>
                  <a:lnTo>
                    <a:pt x="1421646" y="1644717"/>
                  </a:lnTo>
                </a:path>
              </a:pathLst>
            </a:custGeom>
            <a:noFill/>
            <a:ln w="76200"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3" name="Graphic 29">
              <a:extLst>
                <a:ext uri="{FF2B5EF4-FFF2-40B4-BE49-F238E27FC236}">
                  <a16:creationId xmlns:a16="http://schemas.microsoft.com/office/drawing/2014/main" id="{8F87C0BD-4C49-D2B6-FCBB-5F9A1EEF961D}"/>
                </a:ext>
              </a:extLst>
            </p:cNvPr>
            <p:cNvGrpSpPr/>
            <p:nvPr/>
          </p:nvGrpSpPr>
          <p:grpSpPr>
            <a:xfrm>
              <a:off x="2058334" y="2364290"/>
              <a:ext cx="1231199" cy="950997"/>
              <a:chOff x="2058334" y="2364290"/>
              <a:chExt cx="1231199" cy="950997"/>
            </a:xfrm>
            <a:noFill/>
          </p:grpSpPr>
          <p:sp>
            <p:nvSpPr>
              <p:cNvPr id="34" name="Freeform: Shape 33">
                <a:extLst>
                  <a:ext uri="{FF2B5EF4-FFF2-40B4-BE49-F238E27FC236}">
                    <a16:creationId xmlns:a16="http://schemas.microsoft.com/office/drawing/2014/main" id="{D6B80D42-E075-1709-03D6-E0E2F2D44E91}"/>
                  </a:ext>
                </a:extLst>
              </p:cNvPr>
              <p:cNvSpPr/>
              <p:nvPr/>
            </p:nvSpPr>
            <p:spPr>
              <a:xfrm>
                <a:off x="2556303" y="2364290"/>
                <a:ext cx="636411" cy="403864"/>
              </a:xfrm>
              <a:custGeom>
                <a:avLst/>
                <a:gdLst>
                  <a:gd name="connsiteX0" fmla="*/ 40115 w 636411"/>
                  <a:gd name="connsiteY0" fmla="*/ 233150 h 403864"/>
                  <a:gd name="connsiteX1" fmla="*/ 0 w 636411"/>
                  <a:gd name="connsiteY1" fmla="*/ 136632 h 403864"/>
                  <a:gd name="connsiteX2" fmla="*/ 18097 w 636411"/>
                  <a:gd name="connsiteY2" fmla="*/ 68769 h 403864"/>
                  <a:gd name="connsiteX3" fmla="*/ 136632 w 636411"/>
                  <a:gd name="connsiteY3" fmla="*/ 0 h 403864"/>
                  <a:gd name="connsiteX4" fmla="*/ 273265 w 636411"/>
                  <a:gd name="connsiteY4" fmla="*/ 136632 h 403864"/>
                  <a:gd name="connsiteX5" fmla="*/ 272360 w 636411"/>
                  <a:gd name="connsiteY5" fmla="*/ 136632 h 403864"/>
                  <a:gd name="connsiteX6" fmla="*/ 363448 w 636411"/>
                  <a:gd name="connsiteY6" fmla="*/ 71483 h 403864"/>
                  <a:gd name="connsiteX7" fmla="*/ 459664 w 636411"/>
                  <a:gd name="connsiteY7" fmla="*/ 167699 h 403864"/>
                  <a:gd name="connsiteX8" fmla="*/ 455743 w 636411"/>
                  <a:gd name="connsiteY8" fmla="*/ 194543 h 403864"/>
                  <a:gd name="connsiteX9" fmla="*/ 455743 w 636411"/>
                  <a:gd name="connsiteY9" fmla="*/ 194543 h 403864"/>
                  <a:gd name="connsiteX10" fmla="*/ 499779 w 636411"/>
                  <a:gd name="connsiteY10" fmla="*/ 187304 h 403864"/>
                  <a:gd name="connsiteX11" fmla="*/ 636411 w 636411"/>
                  <a:gd name="connsiteY11" fmla="*/ 323936 h 403864"/>
                  <a:gd name="connsiteX12" fmla="*/ 610472 w 636411"/>
                  <a:gd name="connsiteY12" fmla="*/ 403865 h 403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6411" h="403864">
                    <a:moveTo>
                      <a:pt x="40115" y="233150"/>
                    </a:moveTo>
                    <a:cubicBezTo>
                      <a:pt x="15382" y="208417"/>
                      <a:pt x="0" y="174335"/>
                      <a:pt x="0" y="136632"/>
                    </a:cubicBezTo>
                    <a:cubicBezTo>
                      <a:pt x="0" y="111900"/>
                      <a:pt x="6636" y="88675"/>
                      <a:pt x="18097" y="68769"/>
                    </a:cubicBezTo>
                    <a:cubicBezTo>
                      <a:pt x="41623" y="27749"/>
                      <a:pt x="85961" y="0"/>
                      <a:pt x="136632" y="0"/>
                    </a:cubicBezTo>
                    <a:cubicBezTo>
                      <a:pt x="212037" y="0"/>
                      <a:pt x="273265" y="61228"/>
                      <a:pt x="273265" y="136632"/>
                    </a:cubicBezTo>
                    <a:lnTo>
                      <a:pt x="272360" y="136632"/>
                    </a:lnTo>
                    <a:cubicBezTo>
                      <a:pt x="285330" y="98629"/>
                      <a:pt x="321222" y="71483"/>
                      <a:pt x="363448" y="71483"/>
                    </a:cubicBezTo>
                    <a:cubicBezTo>
                      <a:pt x="416533" y="71483"/>
                      <a:pt x="459664" y="114614"/>
                      <a:pt x="459664" y="167699"/>
                    </a:cubicBezTo>
                    <a:cubicBezTo>
                      <a:pt x="459664" y="177049"/>
                      <a:pt x="458457" y="186098"/>
                      <a:pt x="455743" y="194543"/>
                    </a:cubicBezTo>
                    <a:lnTo>
                      <a:pt x="455743" y="194543"/>
                    </a:lnTo>
                    <a:cubicBezTo>
                      <a:pt x="469617" y="189717"/>
                      <a:pt x="484397" y="187304"/>
                      <a:pt x="499779" y="187304"/>
                    </a:cubicBezTo>
                    <a:cubicBezTo>
                      <a:pt x="575183" y="187304"/>
                      <a:pt x="636411" y="248532"/>
                      <a:pt x="636411" y="323936"/>
                    </a:cubicBezTo>
                    <a:cubicBezTo>
                      <a:pt x="636411" y="353797"/>
                      <a:pt x="626760" y="381545"/>
                      <a:pt x="610472" y="403865"/>
                    </a:cubicBezTo>
                  </a:path>
                </a:pathLst>
              </a:custGeom>
              <a:noFill/>
              <a:ln w="76200"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5" name="Freeform: Shape 34">
                <a:extLst>
                  <a:ext uri="{FF2B5EF4-FFF2-40B4-BE49-F238E27FC236}">
                    <a16:creationId xmlns:a16="http://schemas.microsoft.com/office/drawing/2014/main" id="{2102CBDA-FB15-74D9-86C2-CD31CF21D23F}"/>
                  </a:ext>
                </a:extLst>
              </p:cNvPr>
              <p:cNvSpPr/>
              <p:nvPr/>
            </p:nvSpPr>
            <p:spPr>
              <a:xfrm>
                <a:off x="2971630" y="2767250"/>
                <a:ext cx="317904" cy="366766"/>
              </a:xfrm>
              <a:custGeom>
                <a:avLst/>
                <a:gdLst>
                  <a:gd name="connsiteX0" fmla="*/ 0 w 317904"/>
                  <a:gd name="connsiteY0" fmla="*/ 355003 h 366766"/>
                  <a:gd name="connsiteX1" fmla="*/ 54593 w 317904"/>
                  <a:gd name="connsiteY1" fmla="*/ 366766 h 366766"/>
                  <a:gd name="connsiteX2" fmla="*/ 181272 w 317904"/>
                  <a:gd name="connsiteY2" fmla="*/ 273265 h 366766"/>
                  <a:gd name="connsiteX3" fmla="*/ 317904 w 317904"/>
                  <a:gd name="connsiteY3" fmla="*/ 136632 h 366766"/>
                  <a:gd name="connsiteX4" fmla="*/ 181272 w 317904"/>
                  <a:gd name="connsiteY4" fmla="*/ 0 h 366766"/>
                  <a:gd name="connsiteX5" fmla="*/ 84453 w 317904"/>
                  <a:gd name="connsiteY5" fmla="*/ 40417 h 36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7904" h="366766">
                    <a:moveTo>
                      <a:pt x="0" y="355003"/>
                    </a:moveTo>
                    <a:cubicBezTo>
                      <a:pt x="16589" y="362543"/>
                      <a:pt x="34988" y="366766"/>
                      <a:pt x="54593" y="366766"/>
                    </a:cubicBezTo>
                    <a:cubicBezTo>
                      <a:pt x="114313" y="366766"/>
                      <a:pt x="164683" y="327556"/>
                      <a:pt x="181272" y="273265"/>
                    </a:cubicBezTo>
                    <a:cubicBezTo>
                      <a:pt x="256676" y="273265"/>
                      <a:pt x="317904" y="212037"/>
                      <a:pt x="317904" y="136632"/>
                    </a:cubicBezTo>
                    <a:cubicBezTo>
                      <a:pt x="317904" y="61228"/>
                      <a:pt x="256676" y="0"/>
                      <a:pt x="181272" y="0"/>
                    </a:cubicBezTo>
                    <a:cubicBezTo>
                      <a:pt x="143268" y="0"/>
                      <a:pt x="109185" y="15382"/>
                      <a:pt x="84453" y="40417"/>
                    </a:cubicBezTo>
                  </a:path>
                </a:pathLst>
              </a:custGeom>
              <a:noFill/>
              <a:ln w="76200"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6" name="Freeform: Shape 35">
                <a:extLst>
                  <a:ext uri="{FF2B5EF4-FFF2-40B4-BE49-F238E27FC236}">
                    <a16:creationId xmlns:a16="http://schemas.microsoft.com/office/drawing/2014/main" id="{9FAC3C6A-2F73-5E8A-2DD8-EFBE5659929E}"/>
                  </a:ext>
                </a:extLst>
              </p:cNvPr>
              <p:cNvSpPr/>
              <p:nvPr/>
            </p:nvSpPr>
            <p:spPr>
              <a:xfrm>
                <a:off x="2198284" y="2408025"/>
                <a:ext cx="376116" cy="296489"/>
              </a:xfrm>
              <a:custGeom>
                <a:avLst/>
                <a:gdLst>
                  <a:gd name="connsiteX0" fmla="*/ 96216 w 376116"/>
                  <a:gd name="connsiteY0" fmla="*/ 296489 h 296489"/>
                  <a:gd name="connsiteX1" fmla="*/ 0 w 376116"/>
                  <a:gd name="connsiteY1" fmla="*/ 186399 h 296489"/>
                  <a:gd name="connsiteX2" fmla="*/ 111297 w 376116"/>
                  <a:gd name="connsiteY2" fmla="*/ 75404 h 296489"/>
                  <a:gd name="connsiteX3" fmla="*/ 171922 w 376116"/>
                  <a:gd name="connsiteY3" fmla="*/ 93501 h 296489"/>
                  <a:gd name="connsiteX4" fmla="*/ 298601 w 376116"/>
                  <a:gd name="connsiteY4" fmla="*/ 0 h 296489"/>
                  <a:gd name="connsiteX5" fmla="*/ 376116 w 376116"/>
                  <a:gd name="connsiteY5" fmla="*/ 25034 h 296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6116" h="296489">
                    <a:moveTo>
                      <a:pt x="96216" y="296489"/>
                    </a:moveTo>
                    <a:cubicBezTo>
                      <a:pt x="41925" y="289251"/>
                      <a:pt x="0" y="242802"/>
                      <a:pt x="0" y="186399"/>
                    </a:cubicBezTo>
                    <a:cubicBezTo>
                      <a:pt x="0" y="124869"/>
                      <a:pt x="49767" y="75404"/>
                      <a:pt x="111297" y="75404"/>
                    </a:cubicBezTo>
                    <a:cubicBezTo>
                      <a:pt x="133616" y="75404"/>
                      <a:pt x="154729" y="82040"/>
                      <a:pt x="171922" y="93501"/>
                    </a:cubicBezTo>
                    <a:cubicBezTo>
                      <a:pt x="188510" y="39512"/>
                      <a:pt x="239182" y="0"/>
                      <a:pt x="298601" y="0"/>
                    </a:cubicBezTo>
                    <a:cubicBezTo>
                      <a:pt x="327556" y="0"/>
                      <a:pt x="354098" y="9350"/>
                      <a:pt x="376116" y="25034"/>
                    </a:cubicBezTo>
                  </a:path>
                </a:pathLst>
              </a:custGeom>
              <a:noFill/>
              <a:ln w="76200"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7" name="Freeform: Shape 36">
                <a:extLst>
                  <a:ext uri="{FF2B5EF4-FFF2-40B4-BE49-F238E27FC236}">
                    <a16:creationId xmlns:a16="http://schemas.microsoft.com/office/drawing/2014/main" id="{3380A08D-282F-59E7-8A25-D93B81D0E3E6}"/>
                  </a:ext>
                </a:extLst>
              </p:cNvPr>
              <p:cNvSpPr/>
              <p:nvPr/>
            </p:nvSpPr>
            <p:spPr>
              <a:xfrm>
                <a:off x="2058334" y="2622173"/>
                <a:ext cx="961855" cy="693115"/>
              </a:xfrm>
              <a:custGeom>
                <a:avLst/>
                <a:gdLst>
                  <a:gd name="connsiteX0" fmla="*/ 961856 w 961855"/>
                  <a:gd name="connsiteY0" fmla="*/ 356511 h 693115"/>
                  <a:gd name="connsiteX1" fmla="*/ 914804 w 961855"/>
                  <a:gd name="connsiteY1" fmla="*/ 445790 h 693115"/>
                  <a:gd name="connsiteX2" fmla="*/ 914804 w 961855"/>
                  <a:gd name="connsiteY2" fmla="*/ 445790 h 693115"/>
                  <a:gd name="connsiteX3" fmla="*/ 780584 w 961855"/>
                  <a:gd name="connsiteY3" fmla="*/ 693115 h 693115"/>
                  <a:gd name="connsiteX4" fmla="*/ 743184 w 961855"/>
                  <a:gd name="connsiteY4" fmla="*/ 655715 h 693115"/>
                  <a:gd name="connsiteX5" fmla="*/ 606551 w 961855"/>
                  <a:gd name="connsiteY5" fmla="*/ 519083 h 693115"/>
                  <a:gd name="connsiteX6" fmla="*/ 341430 w 961855"/>
                  <a:gd name="connsiteY6" fmla="*/ 519083 h 693115"/>
                  <a:gd name="connsiteX7" fmla="*/ 220482 w 961855"/>
                  <a:gd name="connsiteY7" fmla="*/ 398134 h 693115"/>
                  <a:gd name="connsiteX8" fmla="*/ 227419 w 961855"/>
                  <a:gd name="connsiteY8" fmla="*/ 357718 h 693115"/>
                  <a:gd name="connsiteX9" fmla="*/ 227419 w 961855"/>
                  <a:gd name="connsiteY9" fmla="*/ 357718 h 693115"/>
                  <a:gd name="connsiteX10" fmla="*/ 139045 w 961855"/>
                  <a:gd name="connsiteY10" fmla="*/ 398134 h 693115"/>
                  <a:gd name="connsiteX11" fmla="*/ 22621 w 961855"/>
                  <a:gd name="connsiteY11" fmla="*/ 281710 h 693115"/>
                  <a:gd name="connsiteX12" fmla="*/ 53989 w 961855"/>
                  <a:gd name="connsiteY12" fmla="*/ 202385 h 693115"/>
                  <a:gd name="connsiteX13" fmla="*/ 0 w 961855"/>
                  <a:gd name="connsiteY13" fmla="*/ 108582 h 693115"/>
                  <a:gd name="connsiteX14" fmla="*/ 108280 w 961855"/>
                  <a:gd name="connsiteY14" fmla="*/ 0 h 693115"/>
                  <a:gd name="connsiteX15" fmla="*/ 144776 w 961855"/>
                  <a:gd name="connsiteY15" fmla="*/ 6334 h 693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61855" h="693115">
                    <a:moveTo>
                      <a:pt x="961856" y="356511"/>
                    </a:moveTo>
                    <a:cubicBezTo>
                      <a:pt x="933504" y="376116"/>
                      <a:pt x="914804" y="408691"/>
                      <a:pt x="914804" y="445790"/>
                    </a:cubicBezTo>
                    <a:lnTo>
                      <a:pt x="914804" y="445790"/>
                    </a:lnTo>
                    <a:cubicBezTo>
                      <a:pt x="914804" y="599313"/>
                      <a:pt x="819493" y="693115"/>
                      <a:pt x="780584" y="693115"/>
                    </a:cubicBezTo>
                    <a:cubicBezTo>
                      <a:pt x="760678" y="693115"/>
                      <a:pt x="743184" y="680146"/>
                      <a:pt x="743184" y="655715"/>
                    </a:cubicBezTo>
                    <a:cubicBezTo>
                      <a:pt x="743184" y="580311"/>
                      <a:pt x="681956" y="519083"/>
                      <a:pt x="606551" y="519083"/>
                    </a:cubicBezTo>
                    <a:lnTo>
                      <a:pt x="341430" y="519083"/>
                    </a:lnTo>
                    <a:cubicBezTo>
                      <a:pt x="274471" y="519083"/>
                      <a:pt x="220482" y="464792"/>
                      <a:pt x="220482" y="398134"/>
                    </a:cubicBezTo>
                    <a:cubicBezTo>
                      <a:pt x="220482" y="383958"/>
                      <a:pt x="222895" y="370385"/>
                      <a:pt x="227419" y="357718"/>
                    </a:cubicBezTo>
                    <a:lnTo>
                      <a:pt x="227419" y="357718"/>
                    </a:lnTo>
                    <a:cubicBezTo>
                      <a:pt x="206004" y="382450"/>
                      <a:pt x="174335" y="398134"/>
                      <a:pt x="139045" y="398134"/>
                    </a:cubicBezTo>
                    <a:cubicBezTo>
                      <a:pt x="74801" y="398134"/>
                      <a:pt x="22621" y="345955"/>
                      <a:pt x="22621" y="281710"/>
                    </a:cubicBezTo>
                    <a:cubicBezTo>
                      <a:pt x="22621" y="250945"/>
                      <a:pt x="34384" y="223196"/>
                      <a:pt x="53989" y="202385"/>
                    </a:cubicBezTo>
                    <a:cubicBezTo>
                      <a:pt x="21716" y="183685"/>
                      <a:pt x="0" y="148697"/>
                      <a:pt x="0" y="108582"/>
                    </a:cubicBezTo>
                    <a:cubicBezTo>
                      <a:pt x="0" y="48560"/>
                      <a:pt x="48560" y="0"/>
                      <a:pt x="108280" y="0"/>
                    </a:cubicBezTo>
                    <a:cubicBezTo>
                      <a:pt x="120948" y="0"/>
                      <a:pt x="133315" y="2111"/>
                      <a:pt x="144776" y="6334"/>
                    </a:cubicBezTo>
                  </a:path>
                </a:pathLst>
              </a:custGeom>
              <a:noFill/>
              <a:ln w="76200"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8" name="Freeform: Shape 37">
                <a:extLst>
                  <a:ext uri="{FF2B5EF4-FFF2-40B4-BE49-F238E27FC236}">
                    <a16:creationId xmlns:a16="http://schemas.microsoft.com/office/drawing/2014/main" id="{F864A05E-4098-FCF6-9A89-061DE478E025}"/>
                  </a:ext>
                </a:extLst>
              </p:cNvPr>
              <p:cNvSpPr/>
              <p:nvPr/>
            </p:nvSpPr>
            <p:spPr>
              <a:xfrm>
                <a:off x="2473660" y="2778410"/>
                <a:ext cx="70578" cy="82944"/>
              </a:xfrm>
              <a:custGeom>
                <a:avLst/>
                <a:gdLst>
                  <a:gd name="connsiteX0" fmla="*/ 70578 w 70578"/>
                  <a:gd name="connsiteY0" fmla="*/ 0 h 82944"/>
                  <a:gd name="connsiteX1" fmla="*/ 0 w 70578"/>
                  <a:gd name="connsiteY1" fmla="*/ 82945 h 82944"/>
                </a:gdLst>
                <a:ahLst/>
                <a:cxnLst>
                  <a:cxn ang="0">
                    <a:pos x="connsiteX0" y="connsiteY0"/>
                  </a:cxn>
                  <a:cxn ang="0">
                    <a:pos x="connsiteX1" y="connsiteY1"/>
                  </a:cxn>
                </a:cxnLst>
                <a:rect l="l" t="t" r="r" b="b"/>
                <a:pathLst>
                  <a:path w="70578" h="82944">
                    <a:moveTo>
                      <a:pt x="70578" y="0"/>
                    </a:moveTo>
                    <a:cubicBezTo>
                      <a:pt x="70578" y="41925"/>
                      <a:pt x="40115" y="76611"/>
                      <a:pt x="0" y="82945"/>
                    </a:cubicBezTo>
                  </a:path>
                </a:pathLst>
              </a:custGeom>
              <a:noFill/>
              <a:ln w="76200"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9" name="Freeform: Shape 38">
                <a:extLst>
                  <a:ext uri="{FF2B5EF4-FFF2-40B4-BE49-F238E27FC236}">
                    <a16:creationId xmlns:a16="http://schemas.microsoft.com/office/drawing/2014/main" id="{5D9D7549-96A8-4E3E-862E-CEBCD20710B0}"/>
                  </a:ext>
                </a:extLst>
              </p:cNvPr>
              <p:cNvSpPr/>
              <p:nvPr/>
            </p:nvSpPr>
            <p:spPr>
              <a:xfrm>
                <a:off x="2873303" y="2608600"/>
                <a:ext cx="49049" cy="102248"/>
              </a:xfrm>
              <a:custGeom>
                <a:avLst/>
                <a:gdLst>
                  <a:gd name="connsiteX0" fmla="*/ 44941 w 49049"/>
                  <a:gd name="connsiteY0" fmla="*/ 0 h 102248"/>
                  <a:gd name="connsiteX1" fmla="*/ 0 w 49049"/>
                  <a:gd name="connsiteY1" fmla="*/ 102248 h 102248"/>
                </a:gdLst>
                <a:ahLst/>
                <a:cxnLst>
                  <a:cxn ang="0">
                    <a:pos x="connsiteX0" y="connsiteY0"/>
                  </a:cxn>
                  <a:cxn ang="0">
                    <a:pos x="connsiteX1" y="connsiteY1"/>
                  </a:cxn>
                </a:cxnLst>
                <a:rect l="l" t="t" r="r" b="b"/>
                <a:pathLst>
                  <a:path w="49049" h="102248">
                    <a:moveTo>
                      <a:pt x="44941" y="0"/>
                    </a:moveTo>
                    <a:cubicBezTo>
                      <a:pt x="58212" y="41020"/>
                      <a:pt x="38305" y="84754"/>
                      <a:pt x="0" y="102248"/>
                    </a:cubicBezTo>
                  </a:path>
                </a:pathLst>
              </a:custGeom>
              <a:noFill/>
              <a:ln w="76200"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0" name="Freeform: Shape 39">
                <a:extLst>
                  <a:ext uri="{FF2B5EF4-FFF2-40B4-BE49-F238E27FC236}">
                    <a16:creationId xmlns:a16="http://schemas.microsoft.com/office/drawing/2014/main" id="{9EE3230A-FDE1-4C67-B634-EEE8323FAE7F}"/>
                  </a:ext>
                </a:extLst>
              </p:cNvPr>
              <p:cNvSpPr/>
              <p:nvPr/>
            </p:nvSpPr>
            <p:spPr>
              <a:xfrm>
                <a:off x="2307168" y="2799222"/>
                <a:ext cx="175239" cy="185192"/>
              </a:xfrm>
              <a:custGeom>
                <a:avLst/>
                <a:gdLst>
                  <a:gd name="connsiteX0" fmla="*/ 0 w 175239"/>
                  <a:gd name="connsiteY0" fmla="*/ 16891 h 185192"/>
                  <a:gd name="connsiteX1" fmla="*/ 60022 w 175239"/>
                  <a:gd name="connsiteY1" fmla="*/ 0 h 185192"/>
                  <a:gd name="connsiteX2" fmla="*/ 175239 w 175239"/>
                  <a:gd name="connsiteY2" fmla="*/ 115218 h 185192"/>
                  <a:gd name="connsiteX3" fmla="*/ 151412 w 175239"/>
                  <a:gd name="connsiteY3" fmla="*/ 185193 h 185192"/>
                </a:gdLst>
                <a:ahLst/>
                <a:cxnLst>
                  <a:cxn ang="0">
                    <a:pos x="connsiteX0" y="connsiteY0"/>
                  </a:cxn>
                  <a:cxn ang="0">
                    <a:pos x="connsiteX1" y="connsiteY1"/>
                  </a:cxn>
                  <a:cxn ang="0">
                    <a:pos x="connsiteX2" y="connsiteY2"/>
                  </a:cxn>
                  <a:cxn ang="0">
                    <a:pos x="connsiteX3" y="connsiteY3"/>
                  </a:cxn>
                </a:cxnLst>
                <a:rect l="l" t="t" r="r" b="b"/>
                <a:pathLst>
                  <a:path w="175239" h="185192">
                    <a:moveTo>
                      <a:pt x="0" y="16891"/>
                    </a:moveTo>
                    <a:cubicBezTo>
                      <a:pt x="17494" y="6334"/>
                      <a:pt x="38305" y="0"/>
                      <a:pt x="60022" y="0"/>
                    </a:cubicBezTo>
                    <a:cubicBezTo>
                      <a:pt x="123663" y="0"/>
                      <a:pt x="175239" y="51577"/>
                      <a:pt x="175239" y="115218"/>
                    </a:cubicBezTo>
                    <a:cubicBezTo>
                      <a:pt x="175239" y="141458"/>
                      <a:pt x="166492" y="165889"/>
                      <a:pt x="151412" y="185193"/>
                    </a:cubicBezTo>
                  </a:path>
                </a:pathLst>
              </a:custGeom>
              <a:noFill/>
              <a:ln w="76200"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1" name="Freeform: Shape 40">
                <a:extLst>
                  <a:ext uri="{FF2B5EF4-FFF2-40B4-BE49-F238E27FC236}">
                    <a16:creationId xmlns:a16="http://schemas.microsoft.com/office/drawing/2014/main" id="{50A07403-F7A1-FC35-7E13-81B15B907E47}"/>
                  </a:ext>
                </a:extLst>
              </p:cNvPr>
              <p:cNvSpPr/>
              <p:nvPr/>
            </p:nvSpPr>
            <p:spPr>
              <a:xfrm>
                <a:off x="2475682" y="2558833"/>
                <a:ext cx="62524" cy="122456"/>
              </a:xfrm>
              <a:custGeom>
                <a:avLst/>
                <a:gdLst>
                  <a:gd name="connsiteX0" fmla="*/ 3709 w 62524"/>
                  <a:gd name="connsiteY0" fmla="*/ 122456 h 122456"/>
                  <a:gd name="connsiteX1" fmla="*/ 62524 w 62524"/>
                  <a:gd name="connsiteY1" fmla="*/ 0 h 122456"/>
                </a:gdLst>
                <a:ahLst/>
                <a:cxnLst>
                  <a:cxn ang="0">
                    <a:pos x="connsiteX0" y="connsiteY0"/>
                  </a:cxn>
                  <a:cxn ang="0">
                    <a:pos x="connsiteX1" y="connsiteY1"/>
                  </a:cxn>
                </a:cxnLst>
                <a:rect l="l" t="t" r="r" b="b"/>
                <a:pathLst>
                  <a:path w="62524" h="122456">
                    <a:moveTo>
                      <a:pt x="3709" y="122456"/>
                    </a:moveTo>
                    <a:cubicBezTo>
                      <a:pt x="-10165" y="72086"/>
                      <a:pt x="16075" y="20208"/>
                      <a:pt x="62524" y="0"/>
                    </a:cubicBezTo>
                  </a:path>
                </a:pathLst>
              </a:custGeom>
              <a:noFill/>
              <a:ln w="76200"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2" name="Freeform: Shape 41">
                <a:extLst>
                  <a:ext uri="{FF2B5EF4-FFF2-40B4-BE49-F238E27FC236}">
                    <a16:creationId xmlns:a16="http://schemas.microsoft.com/office/drawing/2014/main" id="{29E82E51-9168-A82B-0AD8-2ADA287AF81E}"/>
                  </a:ext>
                </a:extLst>
              </p:cNvPr>
              <p:cNvSpPr/>
              <p:nvPr/>
            </p:nvSpPr>
            <p:spPr>
              <a:xfrm>
                <a:off x="2746020" y="2757598"/>
                <a:ext cx="171921" cy="131203"/>
              </a:xfrm>
              <a:custGeom>
                <a:avLst/>
                <a:gdLst>
                  <a:gd name="connsiteX0" fmla="*/ 171922 w 171921"/>
                  <a:gd name="connsiteY0" fmla="*/ 101645 h 131203"/>
                  <a:gd name="connsiteX1" fmla="*/ 100740 w 171921"/>
                  <a:gd name="connsiteY1" fmla="*/ 131203 h 131203"/>
                  <a:gd name="connsiteX2" fmla="*/ 0 w 171921"/>
                  <a:gd name="connsiteY2" fmla="*/ 30765 h 131203"/>
                  <a:gd name="connsiteX3" fmla="*/ 4826 w 171921"/>
                  <a:gd name="connsiteY3" fmla="*/ 0 h 131203"/>
                </a:gdLst>
                <a:ahLst/>
                <a:cxnLst>
                  <a:cxn ang="0">
                    <a:pos x="connsiteX0" y="connsiteY0"/>
                  </a:cxn>
                  <a:cxn ang="0">
                    <a:pos x="connsiteX1" y="connsiteY1"/>
                  </a:cxn>
                  <a:cxn ang="0">
                    <a:pos x="connsiteX2" y="connsiteY2"/>
                  </a:cxn>
                  <a:cxn ang="0">
                    <a:pos x="connsiteX3" y="connsiteY3"/>
                  </a:cxn>
                </a:cxnLst>
                <a:rect l="l" t="t" r="r" b="b"/>
                <a:pathLst>
                  <a:path w="171921" h="131203">
                    <a:moveTo>
                      <a:pt x="171922" y="101645"/>
                    </a:moveTo>
                    <a:cubicBezTo>
                      <a:pt x="153523" y="119742"/>
                      <a:pt x="128489" y="131203"/>
                      <a:pt x="100740" y="131203"/>
                    </a:cubicBezTo>
                    <a:cubicBezTo>
                      <a:pt x="45243" y="131203"/>
                      <a:pt x="0" y="86262"/>
                      <a:pt x="0" y="30765"/>
                    </a:cubicBezTo>
                    <a:cubicBezTo>
                      <a:pt x="0" y="20208"/>
                      <a:pt x="1810" y="9652"/>
                      <a:pt x="4826" y="0"/>
                    </a:cubicBezTo>
                  </a:path>
                </a:pathLst>
              </a:custGeom>
              <a:noFill/>
              <a:ln w="76200"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3" name="Freeform: Shape 42">
                <a:extLst>
                  <a:ext uri="{FF2B5EF4-FFF2-40B4-BE49-F238E27FC236}">
                    <a16:creationId xmlns:a16="http://schemas.microsoft.com/office/drawing/2014/main" id="{60C2413B-07D4-F522-9329-43C135704D26}"/>
                  </a:ext>
                </a:extLst>
              </p:cNvPr>
              <p:cNvSpPr/>
              <p:nvPr/>
            </p:nvSpPr>
            <p:spPr>
              <a:xfrm>
                <a:off x="2646789" y="2889707"/>
                <a:ext cx="177350" cy="94406"/>
              </a:xfrm>
              <a:custGeom>
                <a:avLst/>
                <a:gdLst>
                  <a:gd name="connsiteX0" fmla="*/ 177351 w 177350"/>
                  <a:gd name="connsiteY0" fmla="*/ 0 h 94406"/>
                  <a:gd name="connsiteX1" fmla="*/ 70880 w 177350"/>
                  <a:gd name="connsiteY1" fmla="*/ 94406 h 94406"/>
                  <a:gd name="connsiteX2" fmla="*/ 0 w 177350"/>
                  <a:gd name="connsiteY2" fmla="*/ 67864 h 94406"/>
                </a:gdLst>
                <a:ahLst/>
                <a:cxnLst>
                  <a:cxn ang="0">
                    <a:pos x="connsiteX0" y="connsiteY0"/>
                  </a:cxn>
                  <a:cxn ang="0">
                    <a:pos x="connsiteX1" y="connsiteY1"/>
                  </a:cxn>
                  <a:cxn ang="0">
                    <a:pos x="connsiteX2" y="connsiteY2"/>
                  </a:cxn>
                </a:cxnLst>
                <a:rect l="l" t="t" r="r" b="b"/>
                <a:pathLst>
                  <a:path w="177350" h="94406">
                    <a:moveTo>
                      <a:pt x="177351" y="0"/>
                    </a:moveTo>
                    <a:cubicBezTo>
                      <a:pt x="171017" y="53085"/>
                      <a:pt x="125774" y="94406"/>
                      <a:pt x="70880" y="94406"/>
                    </a:cubicBezTo>
                    <a:cubicBezTo>
                      <a:pt x="43734" y="94406"/>
                      <a:pt x="19002" y="84453"/>
                      <a:pt x="0" y="67864"/>
                    </a:cubicBezTo>
                  </a:path>
                </a:pathLst>
              </a:custGeom>
              <a:noFill/>
              <a:ln w="76200"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grpSp>
        <p:nvGrpSpPr>
          <p:cNvPr id="56" name="Group 55">
            <a:extLst>
              <a:ext uri="{FF2B5EF4-FFF2-40B4-BE49-F238E27FC236}">
                <a16:creationId xmlns:a16="http://schemas.microsoft.com/office/drawing/2014/main" id="{C858505C-9D07-2F0A-8E8D-6E2DE30EE64B}"/>
              </a:ext>
            </a:extLst>
          </p:cNvPr>
          <p:cNvGrpSpPr/>
          <p:nvPr/>
        </p:nvGrpSpPr>
        <p:grpSpPr>
          <a:xfrm>
            <a:off x="8441649" y="2199525"/>
            <a:ext cx="2561799" cy="1948923"/>
            <a:chOff x="1890712" y="228600"/>
            <a:chExt cx="8409145" cy="6397371"/>
          </a:xfrm>
          <a:solidFill>
            <a:schemeClr val="accent4"/>
          </a:solidFill>
        </p:grpSpPr>
        <p:sp>
          <p:nvSpPr>
            <p:cNvPr id="50" name="Freeform: Shape 49">
              <a:extLst>
                <a:ext uri="{FF2B5EF4-FFF2-40B4-BE49-F238E27FC236}">
                  <a16:creationId xmlns:a16="http://schemas.microsoft.com/office/drawing/2014/main" id="{52D57463-D46D-8E9F-4206-4B3C9B9C7AA7}"/>
                </a:ext>
              </a:extLst>
            </p:cNvPr>
            <p:cNvSpPr/>
            <p:nvPr/>
          </p:nvSpPr>
          <p:spPr>
            <a:xfrm>
              <a:off x="1890712" y="228600"/>
              <a:ext cx="2470403" cy="3215640"/>
            </a:xfrm>
            <a:custGeom>
              <a:avLst/>
              <a:gdLst>
                <a:gd name="connsiteX0" fmla="*/ 1235202 w 2470403"/>
                <a:gd name="connsiteY0" fmla="*/ 3215640 h 3215640"/>
                <a:gd name="connsiteX1" fmla="*/ 1138238 w 2470403"/>
                <a:gd name="connsiteY1" fmla="*/ 3177731 h 3215640"/>
                <a:gd name="connsiteX2" fmla="*/ 0 w 2470403"/>
                <a:gd name="connsiteY2" fmla="*/ 1235297 h 3215640"/>
                <a:gd name="connsiteX3" fmla="*/ 1235202 w 2470403"/>
                <a:gd name="connsiteY3" fmla="*/ 0 h 3215640"/>
                <a:gd name="connsiteX4" fmla="*/ 2470404 w 2470403"/>
                <a:gd name="connsiteY4" fmla="*/ 1235297 h 3215640"/>
                <a:gd name="connsiteX5" fmla="*/ 1332167 w 2470403"/>
                <a:gd name="connsiteY5" fmla="*/ 3177731 h 3215640"/>
                <a:gd name="connsiteX6" fmla="*/ 1235202 w 2470403"/>
                <a:gd name="connsiteY6" fmla="*/ 3215640 h 3215640"/>
                <a:gd name="connsiteX7" fmla="*/ 1235202 w 2470403"/>
                <a:gd name="connsiteY7" fmla="*/ 285750 h 3215640"/>
                <a:gd name="connsiteX8" fmla="*/ 285750 w 2470403"/>
                <a:gd name="connsiteY8" fmla="*/ 1235297 h 3215640"/>
                <a:gd name="connsiteX9" fmla="*/ 1235202 w 2470403"/>
                <a:gd name="connsiteY9" fmla="*/ 2872740 h 3215640"/>
                <a:gd name="connsiteX10" fmla="*/ 2184749 w 2470403"/>
                <a:gd name="connsiteY10" fmla="*/ 1235297 h 3215640"/>
                <a:gd name="connsiteX11" fmla="*/ 1235297 w 2470403"/>
                <a:gd name="connsiteY11" fmla="*/ 285750 h 3215640"/>
                <a:gd name="connsiteX12" fmla="*/ 1235202 w 2470403"/>
                <a:gd name="connsiteY12" fmla="*/ 1740503 h 3215640"/>
                <a:gd name="connsiteX13" fmla="*/ 729901 w 2470403"/>
                <a:gd name="connsiteY13" fmla="*/ 1235202 h 3215640"/>
                <a:gd name="connsiteX14" fmla="*/ 1235202 w 2470403"/>
                <a:gd name="connsiteY14" fmla="*/ 729901 h 3215640"/>
                <a:gd name="connsiteX15" fmla="*/ 1740503 w 2470403"/>
                <a:gd name="connsiteY15" fmla="*/ 1235202 h 3215640"/>
                <a:gd name="connsiteX16" fmla="*/ 1235202 w 2470403"/>
                <a:gd name="connsiteY16" fmla="*/ 1740503 h 3215640"/>
                <a:gd name="connsiteX17" fmla="*/ 1235202 w 2470403"/>
                <a:gd name="connsiteY17" fmla="*/ 1015746 h 3215640"/>
                <a:gd name="connsiteX18" fmla="*/ 1015651 w 2470403"/>
                <a:gd name="connsiteY18" fmla="*/ 1235297 h 3215640"/>
                <a:gd name="connsiteX19" fmla="*/ 1235202 w 2470403"/>
                <a:gd name="connsiteY19" fmla="*/ 1454849 h 3215640"/>
                <a:gd name="connsiteX20" fmla="*/ 1454753 w 2470403"/>
                <a:gd name="connsiteY20" fmla="*/ 1235297 h 3215640"/>
                <a:gd name="connsiteX21" fmla="*/ 1235202 w 2470403"/>
                <a:gd name="connsiteY21" fmla="*/ 1015746 h 3215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70403" h="3215640">
                  <a:moveTo>
                    <a:pt x="1235202" y="3215640"/>
                  </a:moveTo>
                  <a:cubicBezTo>
                    <a:pt x="1200436" y="3215640"/>
                    <a:pt x="1165574" y="3202972"/>
                    <a:pt x="1138238" y="3177731"/>
                  </a:cubicBezTo>
                  <a:cubicBezTo>
                    <a:pt x="1091756" y="3134773"/>
                    <a:pt x="0" y="2115693"/>
                    <a:pt x="0" y="1235297"/>
                  </a:cubicBezTo>
                  <a:cubicBezTo>
                    <a:pt x="0" y="554165"/>
                    <a:pt x="554165" y="0"/>
                    <a:pt x="1235202" y="0"/>
                  </a:cubicBezTo>
                  <a:cubicBezTo>
                    <a:pt x="1916239" y="0"/>
                    <a:pt x="2470404" y="554165"/>
                    <a:pt x="2470404" y="1235297"/>
                  </a:cubicBezTo>
                  <a:cubicBezTo>
                    <a:pt x="2470404" y="2115693"/>
                    <a:pt x="1378649" y="3134773"/>
                    <a:pt x="1332167" y="3177731"/>
                  </a:cubicBezTo>
                  <a:cubicBezTo>
                    <a:pt x="1304830" y="3203067"/>
                    <a:pt x="1269968" y="3215640"/>
                    <a:pt x="1235202" y="3215640"/>
                  </a:cubicBezTo>
                  <a:close/>
                  <a:moveTo>
                    <a:pt x="1235202" y="285750"/>
                  </a:moveTo>
                  <a:cubicBezTo>
                    <a:pt x="711613" y="285750"/>
                    <a:pt x="285750" y="711708"/>
                    <a:pt x="285750" y="1235297"/>
                  </a:cubicBezTo>
                  <a:cubicBezTo>
                    <a:pt x="285750" y="1852898"/>
                    <a:pt x="975741" y="2609945"/>
                    <a:pt x="1235202" y="2872740"/>
                  </a:cubicBezTo>
                  <a:cubicBezTo>
                    <a:pt x="1494663" y="2609660"/>
                    <a:pt x="2184749" y="1851851"/>
                    <a:pt x="2184749" y="1235297"/>
                  </a:cubicBezTo>
                  <a:cubicBezTo>
                    <a:pt x="2184749" y="711708"/>
                    <a:pt x="1758791" y="285750"/>
                    <a:pt x="1235297" y="285750"/>
                  </a:cubicBezTo>
                  <a:close/>
                  <a:moveTo>
                    <a:pt x="1235202" y="1740503"/>
                  </a:moveTo>
                  <a:cubicBezTo>
                    <a:pt x="956596" y="1740503"/>
                    <a:pt x="729901" y="1513808"/>
                    <a:pt x="729901" y="1235202"/>
                  </a:cubicBezTo>
                  <a:cubicBezTo>
                    <a:pt x="729901" y="956596"/>
                    <a:pt x="956596" y="729901"/>
                    <a:pt x="1235202" y="729901"/>
                  </a:cubicBezTo>
                  <a:cubicBezTo>
                    <a:pt x="1513808" y="729901"/>
                    <a:pt x="1740503" y="956596"/>
                    <a:pt x="1740503" y="1235202"/>
                  </a:cubicBezTo>
                  <a:cubicBezTo>
                    <a:pt x="1740503" y="1513808"/>
                    <a:pt x="1513808" y="1740503"/>
                    <a:pt x="1235202" y="1740503"/>
                  </a:cubicBezTo>
                  <a:close/>
                  <a:moveTo>
                    <a:pt x="1235202" y="1015746"/>
                  </a:moveTo>
                  <a:cubicBezTo>
                    <a:pt x="1114139" y="1015746"/>
                    <a:pt x="1015651" y="1114235"/>
                    <a:pt x="1015651" y="1235297"/>
                  </a:cubicBezTo>
                  <a:cubicBezTo>
                    <a:pt x="1015651" y="1356360"/>
                    <a:pt x="1114139" y="1454849"/>
                    <a:pt x="1235202" y="1454849"/>
                  </a:cubicBezTo>
                  <a:cubicBezTo>
                    <a:pt x="1356265" y="1454849"/>
                    <a:pt x="1454753" y="1356360"/>
                    <a:pt x="1454753" y="1235297"/>
                  </a:cubicBezTo>
                  <a:cubicBezTo>
                    <a:pt x="1454753" y="1114235"/>
                    <a:pt x="1356265" y="1015746"/>
                    <a:pt x="1235202" y="101574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1" name="Freeform: Shape 50">
              <a:extLst>
                <a:ext uri="{FF2B5EF4-FFF2-40B4-BE49-F238E27FC236}">
                  <a16:creationId xmlns:a16="http://schemas.microsoft.com/office/drawing/2014/main" id="{3D6873A2-3CAB-AD66-407F-33F4F33723BF}"/>
                </a:ext>
              </a:extLst>
            </p:cNvPr>
            <p:cNvSpPr/>
            <p:nvPr/>
          </p:nvSpPr>
          <p:spPr>
            <a:xfrm>
              <a:off x="7829454" y="3410331"/>
              <a:ext cx="2470403" cy="3215640"/>
            </a:xfrm>
            <a:custGeom>
              <a:avLst/>
              <a:gdLst>
                <a:gd name="connsiteX0" fmla="*/ 1235202 w 2470403"/>
                <a:gd name="connsiteY0" fmla="*/ 3215640 h 3215640"/>
                <a:gd name="connsiteX1" fmla="*/ 1138238 w 2470403"/>
                <a:gd name="connsiteY1" fmla="*/ 3177730 h 3215640"/>
                <a:gd name="connsiteX2" fmla="*/ 0 w 2470403"/>
                <a:gd name="connsiteY2" fmla="*/ 1235297 h 3215640"/>
                <a:gd name="connsiteX3" fmla="*/ 1235202 w 2470403"/>
                <a:gd name="connsiteY3" fmla="*/ 0 h 3215640"/>
                <a:gd name="connsiteX4" fmla="*/ 2470404 w 2470403"/>
                <a:gd name="connsiteY4" fmla="*/ 1235297 h 3215640"/>
                <a:gd name="connsiteX5" fmla="*/ 1332166 w 2470403"/>
                <a:gd name="connsiteY5" fmla="*/ 3177730 h 3215640"/>
                <a:gd name="connsiteX6" fmla="*/ 1235202 w 2470403"/>
                <a:gd name="connsiteY6" fmla="*/ 3215640 h 3215640"/>
                <a:gd name="connsiteX7" fmla="*/ 1235202 w 2470403"/>
                <a:gd name="connsiteY7" fmla="*/ 285750 h 3215640"/>
                <a:gd name="connsiteX8" fmla="*/ 285750 w 2470403"/>
                <a:gd name="connsiteY8" fmla="*/ 1235297 h 3215640"/>
                <a:gd name="connsiteX9" fmla="*/ 1235202 w 2470403"/>
                <a:gd name="connsiteY9" fmla="*/ 2872740 h 3215640"/>
                <a:gd name="connsiteX10" fmla="*/ 2184749 w 2470403"/>
                <a:gd name="connsiteY10" fmla="*/ 1235297 h 3215640"/>
                <a:gd name="connsiteX11" fmla="*/ 1235297 w 2470403"/>
                <a:gd name="connsiteY11" fmla="*/ 285750 h 3215640"/>
                <a:gd name="connsiteX12" fmla="*/ 1235202 w 2470403"/>
                <a:gd name="connsiteY12" fmla="*/ 1740503 h 3215640"/>
                <a:gd name="connsiteX13" fmla="*/ 729901 w 2470403"/>
                <a:gd name="connsiteY13" fmla="*/ 1235202 h 3215640"/>
                <a:gd name="connsiteX14" fmla="*/ 1235202 w 2470403"/>
                <a:gd name="connsiteY14" fmla="*/ 729901 h 3215640"/>
                <a:gd name="connsiteX15" fmla="*/ 1740503 w 2470403"/>
                <a:gd name="connsiteY15" fmla="*/ 1235202 h 3215640"/>
                <a:gd name="connsiteX16" fmla="*/ 1235202 w 2470403"/>
                <a:gd name="connsiteY16" fmla="*/ 1740503 h 3215640"/>
                <a:gd name="connsiteX17" fmla="*/ 1235202 w 2470403"/>
                <a:gd name="connsiteY17" fmla="*/ 1015746 h 3215640"/>
                <a:gd name="connsiteX18" fmla="*/ 1015651 w 2470403"/>
                <a:gd name="connsiteY18" fmla="*/ 1235297 h 3215640"/>
                <a:gd name="connsiteX19" fmla="*/ 1235202 w 2470403"/>
                <a:gd name="connsiteY19" fmla="*/ 1454848 h 3215640"/>
                <a:gd name="connsiteX20" fmla="*/ 1454753 w 2470403"/>
                <a:gd name="connsiteY20" fmla="*/ 1235297 h 3215640"/>
                <a:gd name="connsiteX21" fmla="*/ 1235202 w 2470403"/>
                <a:gd name="connsiteY21" fmla="*/ 1015746 h 3215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70403" h="3215640">
                  <a:moveTo>
                    <a:pt x="1235202" y="3215640"/>
                  </a:moveTo>
                  <a:cubicBezTo>
                    <a:pt x="1200436" y="3215640"/>
                    <a:pt x="1165574" y="3202972"/>
                    <a:pt x="1138238" y="3177730"/>
                  </a:cubicBezTo>
                  <a:cubicBezTo>
                    <a:pt x="1091756" y="3134773"/>
                    <a:pt x="0" y="2115693"/>
                    <a:pt x="0" y="1235297"/>
                  </a:cubicBezTo>
                  <a:cubicBezTo>
                    <a:pt x="0" y="554164"/>
                    <a:pt x="554164" y="0"/>
                    <a:pt x="1235202" y="0"/>
                  </a:cubicBezTo>
                  <a:cubicBezTo>
                    <a:pt x="1916239" y="0"/>
                    <a:pt x="2470404" y="554164"/>
                    <a:pt x="2470404" y="1235297"/>
                  </a:cubicBezTo>
                  <a:cubicBezTo>
                    <a:pt x="2470404" y="2115693"/>
                    <a:pt x="1378648" y="3134773"/>
                    <a:pt x="1332166" y="3177730"/>
                  </a:cubicBezTo>
                  <a:cubicBezTo>
                    <a:pt x="1304830" y="3203067"/>
                    <a:pt x="1269968" y="3215640"/>
                    <a:pt x="1235202" y="3215640"/>
                  </a:cubicBezTo>
                  <a:close/>
                  <a:moveTo>
                    <a:pt x="1235202" y="285750"/>
                  </a:moveTo>
                  <a:cubicBezTo>
                    <a:pt x="711613" y="285750"/>
                    <a:pt x="285750" y="711708"/>
                    <a:pt x="285750" y="1235297"/>
                  </a:cubicBezTo>
                  <a:cubicBezTo>
                    <a:pt x="285750" y="1852898"/>
                    <a:pt x="975741" y="2609945"/>
                    <a:pt x="1235202" y="2872740"/>
                  </a:cubicBezTo>
                  <a:cubicBezTo>
                    <a:pt x="1494663" y="2609660"/>
                    <a:pt x="2184749" y="1851851"/>
                    <a:pt x="2184749" y="1235297"/>
                  </a:cubicBezTo>
                  <a:cubicBezTo>
                    <a:pt x="2184749" y="711708"/>
                    <a:pt x="1758792" y="285750"/>
                    <a:pt x="1235297" y="285750"/>
                  </a:cubicBezTo>
                  <a:close/>
                  <a:moveTo>
                    <a:pt x="1235202" y="1740503"/>
                  </a:moveTo>
                  <a:cubicBezTo>
                    <a:pt x="956596" y="1740503"/>
                    <a:pt x="729901" y="1513808"/>
                    <a:pt x="729901" y="1235202"/>
                  </a:cubicBezTo>
                  <a:cubicBezTo>
                    <a:pt x="729901" y="956596"/>
                    <a:pt x="956596" y="729901"/>
                    <a:pt x="1235202" y="729901"/>
                  </a:cubicBezTo>
                  <a:cubicBezTo>
                    <a:pt x="1513808" y="729901"/>
                    <a:pt x="1740503" y="956596"/>
                    <a:pt x="1740503" y="1235202"/>
                  </a:cubicBezTo>
                  <a:cubicBezTo>
                    <a:pt x="1740503" y="1513808"/>
                    <a:pt x="1513808" y="1740503"/>
                    <a:pt x="1235202" y="1740503"/>
                  </a:cubicBezTo>
                  <a:close/>
                  <a:moveTo>
                    <a:pt x="1235202" y="1015746"/>
                  </a:moveTo>
                  <a:cubicBezTo>
                    <a:pt x="1114140" y="1015746"/>
                    <a:pt x="1015651" y="1114234"/>
                    <a:pt x="1015651" y="1235297"/>
                  </a:cubicBezTo>
                  <a:cubicBezTo>
                    <a:pt x="1015651" y="1356360"/>
                    <a:pt x="1114140" y="1454848"/>
                    <a:pt x="1235202" y="1454848"/>
                  </a:cubicBezTo>
                  <a:cubicBezTo>
                    <a:pt x="1356265" y="1454848"/>
                    <a:pt x="1454753" y="1356360"/>
                    <a:pt x="1454753" y="1235297"/>
                  </a:cubicBezTo>
                  <a:cubicBezTo>
                    <a:pt x="1454753" y="1114234"/>
                    <a:pt x="1356265" y="1015746"/>
                    <a:pt x="1235202" y="101574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52" name="Graphic 47">
              <a:extLst>
                <a:ext uri="{FF2B5EF4-FFF2-40B4-BE49-F238E27FC236}">
                  <a16:creationId xmlns:a16="http://schemas.microsoft.com/office/drawing/2014/main" id="{5C03EE96-A42A-AEE7-16E5-3DA24E1C58DB}"/>
                </a:ext>
              </a:extLst>
            </p:cNvPr>
            <p:cNvGrpSpPr/>
            <p:nvPr/>
          </p:nvGrpSpPr>
          <p:grpSpPr>
            <a:xfrm>
              <a:off x="3021502" y="2513933"/>
              <a:ext cx="4507246" cy="3349561"/>
              <a:chOff x="3021502" y="2513933"/>
              <a:chExt cx="4507246" cy="3349561"/>
            </a:xfrm>
            <a:grpFill/>
          </p:grpSpPr>
          <p:sp>
            <p:nvSpPr>
              <p:cNvPr id="53" name="Freeform: Shape 52">
                <a:extLst>
                  <a:ext uri="{FF2B5EF4-FFF2-40B4-BE49-F238E27FC236}">
                    <a16:creationId xmlns:a16="http://schemas.microsoft.com/office/drawing/2014/main" id="{3D9A42DA-DB6F-04FD-BC8C-2835652FA895}"/>
                  </a:ext>
                </a:extLst>
              </p:cNvPr>
              <p:cNvSpPr/>
              <p:nvPr/>
            </p:nvSpPr>
            <p:spPr>
              <a:xfrm>
                <a:off x="6890574" y="5577745"/>
                <a:ext cx="638175" cy="285750"/>
              </a:xfrm>
              <a:custGeom>
                <a:avLst/>
                <a:gdLst>
                  <a:gd name="connsiteX0" fmla="*/ 495300 w 638175"/>
                  <a:gd name="connsiteY0" fmla="*/ 285750 h 285750"/>
                  <a:gd name="connsiteX1" fmla="*/ 142875 w 638175"/>
                  <a:gd name="connsiteY1" fmla="*/ 285750 h 285750"/>
                  <a:gd name="connsiteX2" fmla="*/ 0 w 638175"/>
                  <a:gd name="connsiteY2" fmla="*/ 142875 h 285750"/>
                  <a:gd name="connsiteX3" fmla="*/ 142875 w 638175"/>
                  <a:gd name="connsiteY3" fmla="*/ 0 h 285750"/>
                  <a:gd name="connsiteX4" fmla="*/ 495300 w 638175"/>
                  <a:gd name="connsiteY4" fmla="*/ 0 h 285750"/>
                  <a:gd name="connsiteX5" fmla="*/ 638175 w 638175"/>
                  <a:gd name="connsiteY5" fmla="*/ 142875 h 285750"/>
                  <a:gd name="connsiteX6" fmla="*/ 495300 w 638175"/>
                  <a:gd name="connsiteY6" fmla="*/ 28575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175" h="285750">
                    <a:moveTo>
                      <a:pt x="495300" y="285750"/>
                    </a:moveTo>
                    <a:lnTo>
                      <a:pt x="142875" y="285750"/>
                    </a:lnTo>
                    <a:cubicBezTo>
                      <a:pt x="64008" y="285750"/>
                      <a:pt x="0" y="221742"/>
                      <a:pt x="0" y="142875"/>
                    </a:cubicBezTo>
                    <a:cubicBezTo>
                      <a:pt x="0" y="64008"/>
                      <a:pt x="64008" y="0"/>
                      <a:pt x="142875" y="0"/>
                    </a:cubicBezTo>
                    <a:lnTo>
                      <a:pt x="495300" y="0"/>
                    </a:lnTo>
                    <a:cubicBezTo>
                      <a:pt x="574167" y="0"/>
                      <a:pt x="638175" y="64008"/>
                      <a:pt x="638175" y="142875"/>
                    </a:cubicBezTo>
                    <a:cubicBezTo>
                      <a:pt x="638175" y="221742"/>
                      <a:pt x="574167" y="285750"/>
                      <a:pt x="495300" y="285750"/>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4" name="Freeform: Shape 53">
                <a:extLst>
                  <a:ext uri="{FF2B5EF4-FFF2-40B4-BE49-F238E27FC236}">
                    <a16:creationId xmlns:a16="http://schemas.microsoft.com/office/drawing/2014/main" id="{524045FF-4B48-AA6E-9336-F580B9D87FEC}"/>
                  </a:ext>
                </a:extLst>
              </p:cNvPr>
              <p:cNvSpPr/>
              <p:nvPr/>
            </p:nvSpPr>
            <p:spPr>
              <a:xfrm>
                <a:off x="3021502" y="2513933"/>
                <a:ext cx="4485468" cy="3349561"/>
              </a:xfrm>
              <a:custGeom>
                <a:avLst/>
                <a:gdLst>
                  <a:gd name="connsiteX0" fmla="*/ 3406538 w 4485468"/>
                  <a:gd name="connsiteY0" fmla="*/ 3349562 h 3349561"/>
                  <a:gd name="connsiteX1" fmla="*/ 2683876 w 4485468"/>
                  <a:gd name="connsiteY1" fmla="*/ 3349562 h 3349561"/>
                  <a:gd name="connsiteX2" fmla="*/ 2541001 w 4485468"/>
                  <a:gd name="connsiteY2" fmla="*/ 3206687 h 3349561"/>
                  <a:gd name="connsiteX3" fmla="*/ 2683876 w 4485468"/>
                  <a:gd name="connsiteY3" fmla="*/ 3063812 h 3349561"/>
                  <a:gd name="connsiteX4" fmla="*/ 3406538 w 4485468"/>
                  <a:gd name="connsiteY4" fmla="*/ 3063812 h 3349561"/>
                  <a:gd name="connsiteX5" fmla="*/ 3549413 w 4485468"/>
                  <a:gd name="connsiteY5" fmla="*/ 3206687 h 3349561"/>
                  <a:gd name="connsiteX6" fmla="*/ 3406538 w 4485468"/>
                  <a:gd name="connsiteY6" fmla="*/ 3349562 h 3349561"/>
                  <a:gd name="connsiteX7" fmla="*/ 2078467 w 4485468"/>
                  <a:gd name="connsiteY7" fmla="*/ 3349562 h 3349561"/>
                  <a:gd name="connsiteX8" fmla="*/ 1355806 w 4485468"/>
                  <a:gd name="connsiteY8" fmla="*/ 3349562 h 3349561"/>
                  <a:gd name="connsiteX9" fmla="*/ 1212931 w 4485468"/>
                  <a:gd name="connsiteY9" fmla="*/ 3206687 h 3349561"/>
                  <a:gd name="connsiteX10" fmla="*/ 1355806 w 4485468"/>
                  <a:gd name="connsiteY10" fmla="*/ 3063812 h 3349561"/>
                  <a:gd name="connsiteX11" fmla="*/ 2078467 w 4485468"/>
                  <a:gd name="connsiteY11" fmla="*/ 3063812 h 3349561"/>
                  <a:gd name="connsiteX12" fmla="*/ 2221342 w 4485468"/>
                  <a:gd name="connsiteY12" fmla="*/ 3206687 h 3349561"/>
                  <a:gd name="connsiteX13" fmla="*/ 2078467 w 4485468"/>
                  <a:gd name="connsiteY13" fmla="*/ 3349562 h 3349561"/>
                  <a:gd name="connsiteX14" fmla="*/ 751159 w 4485468"/>
                  <a:gd name="connsiteY14" fmla="*/ 3340322 h 3349561"/>
                  <a:gd name="connsiteX15" fmla="*/ 728870 w 4485468"/>
                  <a:gd name="connsiteY15" fmla="*/ 3338608 h 3349561"/>
                  <a:gd name="connsiteX16" fmla="*/ 60501 w 4485468"/>
                  <a:gd name="connsiteY16" fmla="*/ 2853500 h 3349561"/>
                  <a:gd name="connsiteX17" fmla="*/ 122794 w 4485468"/>
                  <a:gd name="connsiteY17" fmla="*/ 2661285 h 3349561"/>
                  <a:gd name="connsiteX18" fmla="*/ 315009 w 4485468"/>
                  <a:gd name="connsiteY18" fmla="*/ 2723579 h 3349561"/>
                  <a:gd name="connsiteX19" fmla="*/ 773066 w 4485468"/>
                  <a:gd name="connsiteY19" fmla="*/ 3056287 h 3349561"/>
                  <a:gd name="connsiteX20" fmla="*/ 892129 w 4485468"/>
                  <a:gd name="connsiteY20" fmla="*/ 3219545 h 3349561"/>
                  <a:gd name="connsiteX21" fmla="*/ 751159 w 4485468"/>
                  <a:gd name="connsiteY21" fmla="*/ 3340322 h 3349561"/>
                  <a:gd name="connsiteX22" fmla="*/ 142892 w 4485468"/>
                  <a:gd name="connsiteY22" fmla="*/ 2343436 h 3349561"/>
                  <a:gd name="connsiteX23" fmla="*/ 98125 w 4485468"/>
                  <a:gd name="connsiteY23" fmla="*/ 2336197 h 3349561"/>
                  <a:gd name="connsiteX24" fmla="*/ 7256 w 4485468"/>
                  <a:gd name="connsiteY24" fmla="*/ 2155698 h 3349561"/>
                  <a:gd name="connsiteX25" fmla="*/ 594282 w 4485468"/>
                  <a:gd name="connsiteY25" fmla="*/ 1574673 h 3349561"/>
                  <a:gd name="connsiteX26" fmla="*/ 773828 w 4485468"/>
                  <a:gd name="connsiteY26" fmla="*/ 1667447 h 3349561"/>
                  <a:gd name="connsiteX27" fmla="*/ 681055 w 4485468"/>
                  <a:gd name="connsiteY27" fmla="*/ 1846993 h 3349561"/>
                  <a:gd name="connsiteX28" fmla="*/ 278623 w 4485468"/>
                  <a:gd name="connsiteY28" fmla="*/ 2245328 h 3349561"/>
                  <a:gd name="connsiteX29" fmla="*/ 142987 w 4485468"/>
                  <a:gd name="connsiteY29" fmla="*/ 2343436 h 3349561"/>
                  <a:gd name="connsiteX30" fmla="*/ 3289952 w 4485468"/>
                  <a:gd name="connsiteY30" fmla="*/ 1817656 h 3349561"/>
                  <a:gd name="connsiteX31" fmla="*/ 2567290 w 4485468"/>
                  <a:gd name="connsiteY31" fmla="*/ 1817656 h 3349561"/>
                  <a:gd name="connsiteX32" fmla="*/ 2424415 w 4485468"/>
                  <a:gd name="connsiteY32" fmla="*/ 1674781 h 3349561"/>
                  <a:gd name="connsiteX33" fmla="*/ 2567290 w 4485468"/>
                  <a:gd name="connsiteY33" fmla="*/ 1531906 h 3349561"/>
                  <a:gd name="connsiteX34" fmla="*/ 3289952 w 4485468"/>
                  <a:gd name="connsiteY34" fmla="*/ 1531906 h 3349561"/>
                  <a:gd name="connsiteX35" fmla="*/ 3432827 w 4485468"/>
                  <a:gd name="connsiteY35" fmla="*/ 1674781 h 3349561"/>
                  <a:gd name="connsiteX36" fmla="*/ 3289952 w 4485468"/>
                  <a:gd name="connsiteY36" fmla="*/ 1817656 h 3349561"/>
                  <a:gd name="connsiteX37" fmla="*/ 1961881 w 4485468"/>
                  <a:gd name="connsiteY37" fmla="*/ 1817656 h 3349561"/>
                  <a:gd name="connsiteX38" fmla="*/ 1239220 w 4485468"/>
                  <a:gd name="connsiteY38" fmla="*/ 1817656 h 3349561"/>
                  <a:gd name="connsiteX39" fmla="*/ 1096345 w 4485468"/>
                  <a:gd name="connsiteY39" fmla="*/ 1674781 h 3349561"/>
                  <a:gd name="connsiteX40" fmla="*/ 1239220 w 4485468"/>
                  <a:gd name="connsiteY40" fmla="*/ 1531906 h 3349561"/>
                  <a:gd name="connsiteX41" fmla="*/ 1961881 w 4485468"/>
                  <a:gd name="connsiteY41" fmla="*/ 1531906 h 3349561"/>
                  <a:gd name="connsiteX42" fmla="*/ 2104756 w 4485468"/>
                  <a:gd name="connsiteY42" fmla="*/ 1674781 h 3349561"/>
                  <a:gd name="connsiteX43" fmla="*/ 1961881 w 4485468"/>
                  <a:gd name="connsiteY43" fmla="*/ 1817656 h 3349561"/>
                  <a:gd name="connsiteX44" fmla="*/ 3888027 w 4485468"/>
                  <a:gd name="connsiteY44" fmla="*/ 1761077 h 3349561"/>
                  <a:gd name="connsiteX45" fmla="*/ 3755725 w 4485468"/>
                  <a:gd name="connsiteY45" fmla="*/ 1672209 h 3349561"/>
                  <a:gd name="connsiteX46" fmla="*/ 3833925 w 4485468"/>
                  <a:gd name="connsiteY46" fmla="*/ 1485900 h 3349561"/>
                  <a:gd name="connsiteX47" fmla="*/ 4203781 w 4485468"/>
                  <a:gd name="connsiteY47" fmla="*/ 1057180 h 3349561"/>
                  <a:gd name="connsiteX48" fmla="*/ 4376469 w 4485468"/>
                  <a:gd name="connsiteY48" fmla="*/ 952310 h 3349561"/>
                  <a:gd name="connsiteX49" fmla="*/ 4481339 w 4485468"/>
                  <a:gd name="connsiteY49" fmla="*/ 1124998 h 3349561"/>
                  <a:gd name="connsiteX50" fmla="*/ 3941939 w 4485468"/>
                  <a:gd name="connsiteY50" fmla="*/ 1750505 h 3349561"/>
                  <a:gd name="connsiteX51" fmla="*/ 3887932 w 4485468"/>
                  <a:gd name="connsiteY51" fmla="*/ 1761173 h 3349561"/>
                  <a:gd name="connsiteX52" fmla="*/ 4251692 w 4485468"/>
                  <a:gd name="connsiteY52" fmla="*/ 651320 h 3349561"/>
                  <a:gd name="connsiteX53" fmla="*/ 4129771 w 4485468"/>
                  <a:gd name="connsiteY53" fmla="*/ 583216 h 3349561"/>
                  <a:gd name="connsiteX54" fmla="*/ 3646949 w 4485468"/>
                  <a:gd name="connsiteY54" fmla="*/ 287560 h 3349561"/>
                  <a:gd name="connsiteX55" fmla="*/ 3515409 w 4485468"/>
                  <a:gd name="connsiteY55" fmla="*/ 134112 h 3349561"/>
                  <a:gd name="connsiteX56" fmla="*/ 3668857 w 4485468"/>
                  <a:gd name="connsiteY56" fmla="*/ 2572 h 3349561"/>
                  <a:gd name="connsiteX57" fmla="*/ 4373230 w 4485468"/>
                  <a:gd name="connsiteY57" fmla="*/ 433578 h 3349561"/>
                  <a:gd name="connsiteX58" fmla="*/ 4326272 w 4485468"/>
                  <a:gd name="connsiteY58" fmla="*/ 630079 h 3349561"/>
                  <a:gd name="connsiteX59" fmla="*/ 4251597 w 4485468"/>
                  <a:gd name="connsiteY59" fmla="*/ 651224 h 3349561"/>
                  <a:gd name="connsiteX60" fmla="*/ 3052589 w 4485468"/>
                  <a:gd name="connsiteY60" fmla="*/ 285750 h 3349561"/>
                  <a:gd name="connsiteX61" fmla="*/ 2329927 w 4485468"/>
                  <a:gd name="connsiteY61" fmla="*/ 285750 h 3349561"/>
                  <a:gd name="connsiteX62" fmla="*/ 2187052 w 4485468"/>
                  <a:gd name="connsiteY62" fmla="*/ 142875 h 3349561"/>
                  <a:gd name="connsiteX63" fmla="*/ 2329927 w 4485468"/>
                  <a:gd name="connsiteY63" fmla="*/ 0 h 3349561"/>
                  <a:gd name="connsiteX64" fmla="*/ 3052589 w 4485468"/>
                  <a:gd name="connsiteY64" fmla="*/ 0 h 3349561"/>
                  <a:gd name="connsiteX65" fmla="*/ 3195464 w 4485468"/>
                  <a:gd name="connsiteY65" fmla="*/ 142875 h 3349561"/>
                  <a:gd name="connsiteX66" fmla="*/ 3052589 w 4485468"/>
                  <a:gd name="connsiteY66" fmla="*/ 285750 h 3349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485468" h="3349561">
                    <a:moveTo>
                      <a:pt x="3406538" y="3349562"/>
                    </a:moveTo>
                    <a:lnTo>
                      <a:pt x="2683876" y="3349562"/>
                    </a:lnTo>
                    <a:cubicBezTo>
                      <a:pt x="2605009" y="3349562"/>
                      <a:pt x="2541001" y="3285554"/>
                      <a:pt x="2541001" y="3206687"/>
                    </a:cubicBezTo>
                    <a:cubicBezTo>
                      <a:pt x="2541001" y="3127820"/>
                      <a:pt x="2605009" y="3063812"/>
                      <a:pt x="2683876" y="3063812"/>
                    </a:cubicBezTo>
                    <a:lnTo>
                      <a:pt x="3406538" y="3063812"/>
                    </a:lnTo>
                    <a:cubicBezTo>
                      <a:pt x="3485405" y="3063812"/>
                      <a:pt x="3549413" y="3127820"/>
                      <a:pt x="3549413" y="3206687"/>
                    </a:cubicBezTo>
                    <a:cubicBezTo>
                      <a:pt x="3549413" y="3285554"/>
                      <a:pt x="3485405" y="3349562"/>
                      <a:pt x="3406538" y="3349562"/>
                    </a:cubicBezTo>
                    <a:close/>
                    <a:moveTo>
                      <a:pt x="2078467" y="3349562"/>
                    </a:moveTo>
                    <a:lnTo>
                      <a:pt x="1355806" y="3349562"/>
                    </a:lnTo>
                    <a:cubicBezTo>
                      <a:pt x="1276939" y="3349562"/>
                      <a:pt x="1212931" y="3285554"/>
                      <a:pt x="1212931" y="3206687"/>
                    </a:cubicBezTo>
                    <a:cubicBezTo>
                      <a:pt x="1212931" y="3127820"/>
                      <a:pt x="1276939" y="3063812"/>
                      <a:pt x="1355806" y="3063812"/>
                    </a:cubicBezTo>
                    <a:lnTo>
                      <a:pt x="2078467" y="3063812"/>
                    </a:lnTo>
                    <a:cubicBezTo>
                      <a:pt x="2157334" y="3063812"/>
                      <a:pt x="2221342" y="3127820"/>
                      <a:pt x="2221342" y="3206687"/>
                    </a:cubicBezTo>
                    <a:cubicBezTo>
                      <a:pt x="2221342" y="3285554"/>
                      <a:pt x="2157334" y="3349562"/>
                      <a:pt x="2078467" y="3349562"/>
                    </a:cubicBezTo>
                    <a:close/>
                    <a:moveTo>
                      <a:pt x="751159" y="3340322"/>
                    </a:moveTo>
                    <a:cubicBezTo>
                      <a:pt x="743824" y="3340322"/>
                      <a:pt x="736395" y="3339751"/>
                      <a:pt x="728870" y="3338608"/>
                    </a:cubicBezTo>
                    <a:cubicBezTo>
                      <a:pt x="442549" y="3293745"/>
                      <a:pt x="192708" y="3112389"/>
                      <a:pt x="60501" y="2853500"/>
                    </a:cubicBezTo>
                    <a:cubicBezTo>
                      <a:pt x="24592" y="2783205"/>
                      <a:pt x="52500" y="2697194"/>
                      <a:pt x="122794" y="2661285"/>
                    </a:cubicBezTo>
                    <a:cubicBezTo>
                      <a:pt x="193089" y="2625376"/>
                      <a:pt x="279100" y="2653284"/>
                      <a:pt x="315009" y="2723579"/>
                    </a:cubicBezTo>
                    <a:cubicBezTo>
                      <a:pt x="405687" y="2901220"/>
                      <a:pt x="576946" y="3025617"/>
                      <a:pt x="773066" y="3056287"/>
                    </a:cubicBezTo>
                    <a:cubicBezTo>
                      <a:pt x="850981" y="3068479"/>
                      <a:pt x="904321" y="3141631"/>
                      <a:pt x="892129" y="3219545"/>
                    </a:cubicBezTo>
                    <a:cubicBezTo>
                      <a:pt x="881080" y="3290031"/>
                      <a:pt x="820310" y="3340322"/>
                      <a:pt x="751159" y="3340322"/>
                    </a:cubicBezTo>
                    <a:close/>
                    <a:moveTo>
                      <a:pt x="142892" y="2343436"/>
                    </a:moveTo>
                    <a:cubicBezTo>
                      <a:pt x="128033" y="2343436"/>
                      <a:pt x="112984" y="2341150"/>
                      <a:pt x="98125" y="2336197"/>
                    </a:cubicBezTo>
                    <a:cubicBezTo>
                      <a:pt x="23163" y="2311432"/>
                      <a:pt x="-17509" y="2230660"/>
                      <a:pt x="7256" y="2155698"/>
                    </a:cubicBezTo>
                    <a:cubicBezTo>
                      <a:pt x="98220" y="1879949"/>
                      <a:pt x="317676" y="1662779"/>
                      <a:pt x="594282" y="1574673"/>
                    </a:cubicBezTo>
                    <a:cubicBezTo>
                      <a:pt x="669434" y="1550765"/>
                      <a:pt x="749825" y="1592199"/>
                      <a:pt x="773828" y="1667447"/>
                    </a:cubicBezTo>
                    <a:cubicBezTo>
                      <a:pt x="797736" y="1742599"/>
                      <a:pt x="756302" y="1822990"/>
                      <a:pt x="681055" y="1846993"/>
                    </a:cubicBezTo>
                    <a:cubicBezTo>
                      <a:pt x="491412" y="1907381"/>
                      <a:pt x="341012" y="2056352"/>
                      <a:pt x="278623" y="2245328"/>
                    </a:cubicBezTo>
                    <a:cubicBezTo>
                      <a:pt x="258811" y="2305431"/>
                      <a:pt x="202900" y="2343436"/>
                      <a:pt x="142987" y="2343436"/>
                    </a:cubicBezTo>
                    <a:close/>
                    <a:moveTo>
                      <a:pt x="3289952" y="1817656"/>
                    </a:moveTo>
                    <a:lnTo>
                      <a:pt x="2567290" y="1817656"/>
                    </a:lnTo>
                    <a:cubicBezTo>
                      <a:pt x="2488423" y="1817656"/>
                      <a:pt x="2424415" y="1753648"/>
                      <a:pt x="2424415" y="1674781"/>
                    </a:cubicBezTo>
                    <a:cubicBezTo>
                      <a:pt x="2424415" y="1595914"/>
                      <a:pt x="2488423" y="1531906"/>
                      <a:pt x="2567290" y="1531906"/>
                    </a:cubicBezTo>
                    <a:lnTo>
                      <a:pt x="3289952" y="1531906"/>
                    </a:lnTo>
                    <a:cubicBezTo>
                      <a:pt x="3368819" y="1531906"/>
                      <a:pt x="3432827" y="1595914"/>
                      <a:pt x="3432827" y="1674781"/>
                    </a:cubicBezTo>
                    <a:cubicBezTo>
                      <a:pt x="3432827" y="1753648"/>
                      <a:pt x="3368819" y="1817656"/>
                      <a:pt x="3289952" y="1817656"/>
                    </a:cubicBezTo>
                    <a:close/>
                    <a:moveTo>
                      <a:pt x="1961881" y="1817656"/>
                    </a:moveTo>
                    <a:lnTo>
                      <a:pt x="1239220" y="1817656"/>
                    </a:lnTo>
                    <a:cubicBezTo>
                      <a:pt x="1160353" y="1817656"/>
                      <a:pt x="1096345" y="1753648"/>
                      <a:pt x="1096345" y="1674781"/>
                    </a:cubicBezTo>
                    <a:cubicBezTo>
                      <a:pt x="1096345" y="1595914"/>
                      <a:pt x="1160353" y="1531906"/>
                      <a:pt x="1239220" y="1531906"/>
                    </a:cubicBezTo>
                    <a:lnTo>
                      <a:pt x="1961881" y="1531906"/>
                    </a:lnTo>
                    <a:cubicBezTo>
                      <a:pt x="2040748" y="1531906"/>
                      <a:pt x="2104756" y="1595914"/>
                      <a:pt x="2104756" y="1674781"/>
                    </a:cubicBezTo>
                    <a:cubicBezTo>
                      <a:pt x="2104756" y="1753648"/>
                      <a:pt x="2040748" y="1817656"/>
                      <a:pt x="1961881" y="1817656"/>
                    </a:cubicBezTo>
                    <a:close/>
                    <a:moveTo>
                      <a:pt x="3888027" y="1761077"/>
                    </a:moveTo>
                    <a:cubicBezTo>
                      <a:pt x="3831734" y="1761077"/>
                      <a:pt x="3778299" y="1727549"/>
                      <a:pt x="3755725" y="1672209"/>
                    </a:cubicBezTo>
                    <a:cubicBezTo>
                      <a:pt x="3725912" y="1599152"/>
                      <a:pt x="3760868" y="1515713"/>
                      <a:pt x="3833925" y="1485900"/>
                    </a:cubicBezTo>
                    <a:cubicBezTo>
                      <a:pt x="4018424" y="1410557"/>
                      <a:pt x="4156632" y="1250252"/>
                      <a:pt x="4203781" y="1057180"/>
                    </a:cubicBezTo>
                    <a:cubicBezTo>
                      <a:pt x="4222450" y="980504"/>
                      <a:pt x="4299793" y="933545"/>
                      <a:pt x="4376469" y="952310"/>
                    </a:cubicBezTo>
                    <a:cubicBezTo>
                      <a:pt x="4453145" y="970979"/>
                      <a:pt x="4500103" y="1048322"/>
                      <a:pt x="4481339" y="1124998"/>
                    </a:cubicBezTo>
                    <a:cubicBezTo>
                      <a:pt x="4412569" y="1406747"/>
                      <a:pt x="4210925" y="1640586"/>
                      <a:pt x="3941939" y="1750505"/>
                    </a:cubicBezTo>
                    <a:cubicBezTo>
                      <a:pt x="3924222" y="1757744"/>
                      <a:pt x="3905934" y="1761173"/>
                      <a:pt x="3887932" y="1761173"/>
                    </a:cubicBezTo>
                    <a:close/>
                    <a:moveTo>
                      <a:pt x="4251692" y="651320"/>
                    </a:moveTo>
                    <a:cubicBezTo>
                      <a:pt x="4203685" y="651320"/>
                      <a:pt x="4156823" y="627126"/>
                      <a:pt x="4129771" y="583216"/>
                    </a:cubicBezTo>
                    <a:cubicBezTo>
                      <a:pt x="4025378" y="413290"/>
                      <a:pt x="3844879" y="302800"/>
                      <a:pt x="3646949" y="287560"/>
                    </a:cubicBezTo>
                    <a:cubicBezTo>
                      <a:pt x="3568273" y="281559"/>
                      <a:pt x="3509408" y="212788"/>
                      <a:pt x="3515409" y="134112"/>
                    </a:cubicBezTo>
                    <a:cubicBezTo>
                      <a:pt x="3521410" y="55436"/>
                      <a:pt x="3590275" y="-3429"/>
                      <a:pt x="3668857" y="2572"/>
                    </a:cubicBezTo>
                    <a:cubicBezTo>
                      <a:pt x="3957750" y="24765"/>
                      <a:pt x="4221116" y="185928"/>
                      <a:pt x="4373230" y="433578"/>
                    </a:cubicBezTo>
                    <a:cubicBezTo>
                      <a:pt x="4414569" y="500825"/>
                      <a:pt x="4393519" y="588836"/>
                      <a:pt x="4326272" y="630079"/>
                    </a:cubicBezTo>
                    <a:cubicBezTo>
                      <a:pt x="4302936" y="644366"/>
                      <a:pt x="4277123" y="651224"/>
                      <a:pt x="4251597" y="651224"/>
                    </a:cubicBezTo>
                    <a:close/>
                    <a:moveTo>
                      <a:pt x="3052589" y="285750"/>
                    </a:moveTo>
                    <a:lnTo>
                      <a:pt x="2329927" y="285750"/>
                    </a:lnTo>
                    <a:cubicBezTo>
                      <a:pt x="2251060" y="285750"/>
                      <a:pt x="2187052" y="221742"/>
                      <a:pt x="2187052" y="142875"/>
                    </a:cubicBezTo>
                    <a:cubicBezTo>
                      <a:pt x="2187052" y="64008"/>
                      <a:pt x="2251060" y="0"/>
                      <a:pt x="2329927" y="0"/>
                    </a:cubicBezTo>
                    <a:lnTo>
                      <a:pt x="3052589" y="0"/>
                    </a:lnTo>
                    <a:cubicBezTo>
                      <a:pt x="3131456" y="0"/>
                      <a:pt x="3195464" y="64008"/>
                      <a:pt x="3195464" y="142875"/>
                    </a:cubicBezTo>
                    <a:cubicBezTo>
                      <a:pt x="3195464" y="221742"/>
                      <a:pt x="3131456" y="285750"/>
                      <a:pt x="3052589" y="285750"/>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5" name="Freeform: Shape 54">
                <a:extLst>
                  <a:ext uri="{FF2B5EF4-FFF2-40B4-BE49-F238E27FC236}">
                    <a16:creationId xmlns:a16="http://schemas.microsoft.com/office/drawing/2014/main" id="{CD974E44-5ADF-CD16-AF5B-84D256B8B904}"/>
                  </a:ext>
                </a:extLst>
              </p:cNvPr>
              <p:cNvSpPr/>
              <p:nvPr/>
            </p:nvSpPr>
            <p:spPr>
              <a:xfrm>
                <a:off x="4249102" y="2513933"/>
                <a:ext cx="638175" cy="285750"/>
              </a:xfrm>
              <a:custGeom>
                <a:avLst/>
                <a:gdLst>
                  <a:gd name="connsiteX0" fmla="*/ 495300 w 638175"/>
                  <a:gd name="connsiteY0" fmla="*/ 285750 h 285750"/>
                  <a:gd name="connsiteX1" fmla="*/ 142875 w 638175"/>
                  <a:gd name="connsiteY1" fmla="*/ 285750 h 285750"/>
                  <a:gd name="connsiteX2" fmla="*/ 0 w 638175"/>
                  <a:gd name="connsiteY2" fmla="*/ 142875 h 285750"/>
                  <a:gd name="connsiteX3" fmla="*/ 142875 w 638175"/>
                  <a:gd name="connsiteY3" fmla="*/ 0 h 285750"/>
                  <a:gd name="connsiteX4" fmla="*/ 495300 w 638175"/>
                  <a:gd name="connsiteY4" fmla="*/ 0 h 285750"/>
                  <a:gd name="connsiteX5" fmla="*/ 638175 w 638175"/>
                  <a:gd name="connsiteY5" fmla="*/ 142875 h 285750"/>
                  <a:gd name="connsiteX6" fmla="*/ 495300 w 638175"/>
                  <a:gd name="connsiteY6" fmla="*/ 28575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175" h="285750">
                    <a:moveTo>
                      <a:pt x="495300" y="285750"/>
                    </a:moveTo>
                    <a:lnTo>
                      <a:pt x="142875" y="285750"/>
                    </a:lnTo>
                    <a:cubicBezTo>
                      <a:pt x="64008" y="285750"/>
                      <a:pt x="0" y="221742"/>
                      <a:pt x="0" y="142875"/>
                    </a:cubicBezTo>
                    <a:cubicBezTo>
                      <a:pt x="0" y="64008"/>
                      <a:pt x="64008" y="0"/>
                      <a:pt x="142875" y="0"/>
                    </a:cubicBezTo>
                    <a:lnTo>
                      <a:pt x="495300" y="0"/>
                    </a:lnTo>
                    <a:cubicBezTo>
                      <a:pt x="574167" y="0"/>
                      <a:pt x="638175" y="64008"/>
                      <a:pt x="638175" y="142875"/>
                    </a:cubicBezTo>
                    <a:cubicBezTo>
                      <a:pt x="638175" y="221742"/>
                      <a:pt x="574167" y="285750"/>
                      <a:pt x="495300" y="285750"/>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grpSp>
        <p:nvGrpSpPr>
          <p:cNvPr id="80" name="Group 79">
            <a:extLst>
              <a:ext uri="{FF2B5EF4-FFF2-40B4-BE49-F238E27FC236}">
                <a16:creationId xmlns:a16="http://schemas.microsoft.com/office/drawing/2014/main" id="{D15E5AE2-18FD-4069-D395-A902E2338315}"/>
              </a:ext>
            </a:extLst>
          </p:cNvPr>
          <p:cNvGrpSpPr/>
          <p:nvPr/>
        </p:nvGrpSpPr>
        <p:grpSpPr>
          <a:xfrm>
            <a:off x="5004432" y="2145212"/>
            <a:ext cx="2095130" cy="2057549"/>
            <a:chOff x="5035607" y="1732150"/>
            <a:chExt cx="2381155" cy="2338444"/>
          </a:xfrm>
        </p:grpSpPr>
        <p:grpSp>
          <p:nvGrpSpPr>
            <p:cNvPr id="28" name="Group 27">
              <a:extLst>
                <a:ext uri="{FF2B5EF4-FFF2-40B4-BE49-F238E27FC236}">
                  <a16:creationId xmlns:a16="http://schemas.microsoft.com/office/drawing/2014/main" id="{4C2291A1-0450-5B40-CF5F-FDE9B7B16108}"/>
                </a:ext>
              </a:extLst>
            </p:cNvPr>
            <p:cNvGrpSpPr/>
            <p:nvPr/>
          </p:nvGrpSpPr>
          <p:grpSpPr>
            <a:xfrm>
              <a:off x="5035607" y="1780880"/>
              <a:ext cx="2381155" cy="2289714"/>
              <a:chOff x="4998052" y="2286000"/>
              <a:chExt cx="2381155" cy="2289714"/>
            </a:xfrm>
            <a:solidFill>
              <a:schemeClr val="accent3"/>
            </a:solidFill>
          </p:grpSpPr>
          <p:sp>
            <p:nvSpPr>
              <p:cNvPr id="6" name="Freeform: Shape 5">
                <a:extLst>
                  <a:ext uri="{FF2B5EF4-FFF2-40B4-BE49-F238E27FC236}">
                    <a16:creationId xmlns:a16="http://schemas.microsoft.com/office/drawing/2014/main" id="{6154B1A8-6C66-6258-E21C-29BAEF96C8F6}"/>
                  </a:ext>
                </a:extLst>
              </p:cNvPr>
              <p:cNvSpPr/>
              <p:nvPr/>
            </p:nvSpPr>
            <p:spPr>
              <a:xfrm>
                <a:off x="5135403" y="2758154"/>
                <a:ext cx="1099089" cy="1817465"/>
              </a:xfrm>
              <a:custGeom>
                <a:avLst/>
                <a:gdLst>
                  <a:gd name="connsiteX0" fmla="*/ 641128 w 1099089"/>
                  <a:gd name="connsiteY0" fmla="*/ 1817465 h 1817465"/>
                  <a:gd name="connsiteX1" fmla="*/ 412147 w 1099089"/>
                  <a:gd name="connsiteY1" fmla="*/ 1817465 h 1817465"/>
                  <a:gd name="connsiteX2" fmla="*/ 320516 w 1099089"/>
                  <a:gd name="connsiteY2" fmla="*/ 1726883 h 1817465"/>
                  <a:gd name="connsiteX3" fmla="*/ 438721 w 1099089"/>
                  <a:gd name="connsiteY3" fmla="*/ 1561814 h 1817465"/>
                  <a:gd name="connsiteX4" fmla="*/ 457867 w 1099089"/>
                  <a:gd name="connsiteY4" fmla="*/ 1555433 h 1817465"/>
                  <a:gd name="connsiteX5" fmla="*/ 457867 w 1099089"/>
                  <a:gd name="connsiteY5" fmla="*/ 1153478 h 1817465"/>
                  <a:gd name="connsiteX6" fmla="*/ 476059 w 1099089"/>
                  <a:gd name="connsiteY6" fmla="*/ 1080421 h 1817465"/>
                  <a:gd name="connsiteX7" fmla="*/ 657797 w 1099089"/>
                  <a:gd name="connsiteY7" fmla="*/ 665226 h 1817465"/>
                  <a:gd name="connsiteX8" fmla="*/ 421767 w 1099089"/>
                  <a:gd name="connsiteY8" fmla="*/ 433483 h 1817465"/>
                  <a:gd name="connsiteX9" fmla="*/ 264605 w 1099089"/>
                  <a:gd name="connsiteY9" fmla="*/ 815626 h 1817465"/>
                  <a:gd name="connsiteX10" fmla="*/ 137350 w 1099089"/>
                  <a:gd name="connsiteY10" fmla="*/ 901636 h 1817465"/>
                  <a:gd name="connsiteX11" fmla="*/ 0 w 1099089"/>
                  <a:gd name="connsiteY11" fmla="*/ 764286 h 1817465"/>
                  <a:gd name="connsiteX12" fmla="*/ 9906 w 1099089"/>
                  <a:gd name="connsiteY12" fmla="*/ 713327 h 1817465"/>
                  <a:gd name="connsiteX13" fmla="*/ 206692 w 1099089"/>
                  <a:gd name="connsiteY13" fmla="*/ 134779 h 1817465"/>
                  <a:gd name="connsiteX14" fmla="*/ 277559 w 1099089"/>
                  <a:gd name="connsiteY14" fmla="*/ 0 h 1817465"/>
                  <a:gd name="connsiteX15" fmla="*/ 350996 w 1099089"/>
                  <a:gd name="connsiteY15" fmla="*/ 54674 h 1817465"/>
                  <a:gd name="connsiteX16" fmla="*/ 293370 w 1099089"/>
                  <a:gd name="connsiteY16" fmla="*/ 164306 h 1817465"/>
                  <a:gd name="connsiteX17" fmla="*/ 95821 w 1099089"/>
                  <a:gd name="connsiteY17" fmla="*/ 745141 h 1817465"/>
                  <a:gd name="connsiteX18" fmla="*/ 91630 w 1099089"/>
                  <a:gd name="connsiteY18" fmla="*/ 764286 h 1817465"/>
                  <a:gd name="connsiteX19" fmla="*/ 137446 w 1099089"/>
                  <a:gd name="connsiteY19" fmla="*/ 810101 h 1817465"/>
                  <a:gd name="connsiteX20" fmla="*/ 179832 w 1099089"/>
                  <a:gd name="connsiteY20" fmla="*/ 781240 h 1817465"/>
                  <a:gd name="connsiteX21" fmla="*/ 389001 w 1099089"/>
                  <a:gd name="connsiteY21" fmla="*/ 272796 h 1817465"/>
                  <a:gd name="connsiteX22" fmla="*/ 767144 w 1099089"/>
                  <a:gd name="connsiteY22" fmla="*/ 644176 h 1817465"/>
                  <a:gd name="connsiteX23" fmla="*/ 558832 w 1099089"/>
                  <a:gd name="connsiteY23" fmla="*/ 1119854 h 1817465"/>
                  <a:gd name="connsiteX24" fmla="*/ 549593 w 1099089"/>
                  <a:gd name="connsiteY24" fmla="*/ 1153573 h 1817465"/>
                  <a:gd name="connsiteX25" fmla="*/ 549593 w 1099089"/>
                  <a:gd name="connsiteY25" fmla="*/ 1621536 h 1817465"/>
                  <a:gd name="connsiteX26" fmla="*/ 467773 w 1099089"/>
                  <a:gd name="connsiteY26" fmla="*/ 1648778 h 1817465"/>
                  <a:gd name="connsiteX27" fmla="*/ 412147 w 1099089"/>
                  <a:gd name="connsiteY27" fmla="*/ 1726406 h 1817465"/>
                  <a:gd name="connsiteX28" fmla="*/ 641128 w 1099089"/>
                  <a:gd name="connsiteY28" fmla="*/ 1725930 h 1817465"/>
                  <a:gd name="connsiteX29" fmla="*/ 686943 w 1099089"/>
                  <a:gd name="connsiteY29" fmla="*/ 1680115 h 1817465"/>
                  <a:gd name="connsiteX30" fmla="*/ 686943 w 1099089"/>
                  <a:gd name="connsiteY30" fmla="*/ 1170813 h 1817465"/>
                  <a:gd name="connsiteX31" fmla="*/ 987266 w 1099089"/>
                  <a:gd name="connsiteY31" fmla="*/ 613124 h 1817465"/>
                  <a:gd name="connsiteX32" fmla="*/ 1007554 w 1099089"/>
                  <a:gd name="connsiteY32" fmla="*/ 532829 h 1817465"/>
                  <a:gd name="connsiteX33" fmla="*/ 957929 w 1099089"/>
                  <a:gd name="connsiteY33" fmla="*/ 413099 h 1817465"/>
                  <a:gd name="connsiteX34" fmla="*/ 764762 w 1099089"/>
                  <a:gd name="connsiteY34" fmla="*/ 219932 h 1817465"/>
                  <a:gd name="connsiteX35" fmla="*/ 829532 w 1099089"/>
                  <a:gd name="connsiteY35" fmla="*/ 155162 h 1817465"/>
                  <a:gd name="connsiteX36" fmla="*/ 1022699 w 1099089"/>
                  <a:gd name="connsiteY36" fmla="*/ 348329 h 1817465"/>
                  <a:gd name="connsiteX37" fmla="*/ 1099090 w 1099089"/>
                  <a:gd name="connsiteY37" fmla="*/ 532829 h 1817465"/>
                  <a:gd name="connsiteX38" fmla="*/ 1067943 w 1099089"/>
                  <a:gd name="connsiteY38" fmla="*/ 656558 h 1817465"/>
                  <a:gd name="connsiteX39" fmla="*/ 778574 w 1099089"/>
                  <a:gd name="connsiteY39" fmla="*/ 1193959 h 1817465"/>
                  <a:gd name="connsiteX40" fmla="*/ 778574 w 1099089"/>
                  <a:gd name="connsiteY40" fmla="*/ 1680115 h 1817465"/>
                  <a:gd name="connsiteX41" fmla="*/ 641223 w 1099089"/>
                  <a:gd name="connsiteY41" fmla="*/ 1817465 h 1817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99089" h="1817465">
                    <a:moveTo>
                      <a:pt x="641128" y="1817465"/>
                    </a:moveTo>
                    <a:lnTo>
                      <a:pt x="412147" y="1817465"/>
                    </a:lnTo>
                    <a:cubicBezTo>
                      <a:pt x="361950" y="1817465"/>
                      <a:pt x="320802" y="1776794"/>
                      <a:pt x="320516" y="1726883"/>
                    </a:cubicBezTo>
                    <a:cubicBezTo>
                      <a:pt x="320040" y="1651826"/>
                      <a:pt x="367570" y="1585532"/>
                      <a:pt x="438721" y="1561814"/>
                    </a:cubicBezTo>
                    <a:lnTo>
                      <a:pt x="457867" y="1555433"/>
                    </a:lnTo>
                    <a:lnTo>
                      <a:pt x="457867" y="1153478"/>
                    </a:lnTo>
                    <a:cubicBezTo>
                      <a:pt x="457867" y="1128427"/>
                      <a:pt x="463963" y="1103757"/>
                      <a:pt x="476059" y="1080421"/>
                    </a:cubicBezTo>
                    <a:lnTo>
                      <a:pt x="657797" y="665226"/>
                    </a:lnTo>
                    <a:lnTo>
                      <a:pt x="421767" y="433483"/>
                    </a:lnTo>
                    <a:lnTo>
                      <a:pt x="264605" y="815626"/>
                    </a:lnTo>
                    <a:cubicBezTo>
                      <a:pt x="243745" y="867728"/>
                      <a:pt x="193739" y="901636"/>
                      <a:pt x="137350" y="901636"/>
                    </a:cubicBezTo>
                    <a:cubicBezTo>
                      <a:pt x="61627" y="901636"/>
                      <a:pt x="0" y="840010"/>
                      <a:pt x="0" y="764286"/>
                    </a:cubicBezTo>
                    <a:cubicBezTo>
                      <a:pt x="0" y="746951"/>
                      <a:pt x="3334" y="729806"/>
                      <a:pt x="9906" y="713327"/>
                    </a:cubicBezTo>
                    <a:lnTo>
                      <a:pt x="206692" y="134779"/>
                    </a:lnTo>
                    <a:cubicBezTo>
                      <a:pt x="223171" y="86392"/>
                      <a:pt x="246983" y="40957"/>
                      <a:pt x="277559" y="0"/>
                    </a:cubicBezTo>
                    <a:lnTo>
                      <a:pt x="350996" y="54674"/>
                    </a:lnTo>
                    <a:cubicBezTo>
                      <a:pt x="326136" y="88011"/>
                      <a:pt x="306800" y="124968"/>
                      <a:pt x="293370" y="164306"/>
                    </a:cubicBezTo>
                    <a:lnTo>
                      <a:pt x="95821" y="745141"/>
                    </a:lnTo>
                    <a:cubicBezTo>
                      <a:pt x="92773" y="753047"/>
                      <a:pt x="91630" y="758666"/>
                      <a:pt x="91630" y="764286"/>
                    </a:cubicBezTo>
                    <a:cubicBezTo>
                      <a:pt x="91630" y="789527"/>
                      <a:pt x="112204" y="810101"/>
                      <a:pt x="137446" y="810101"/>
                    </a:cubicBezTo>
                    <a:cubicBezTo>
                      <a:pt x="156210" y="810101"/>
                      <a:pt x="172784" y="798766"/>
                      <a:pt x="179832" y="781240"/>
                    </a:cubicBezTo>
                    <a:lnTo>
                      <a:pt x="389001" y="272796"/>
                    </a:lnTo>
                    <a:lnTo>
                      <a:pt x="767144" y="644176"/>
                    </a:lnTo>
                    <a:lnTo>
                      <a:pt x="558832" y="1119854"/>
                    </a:lnTo>
                    <a:cubicBezTo>
                      <a:pt x="552259" y="1132808"/>
                      <a:pt x="549593" y="1143286"/>
                      <a:pt x="549593" y="1153573"/>
                    </a:cubicBezTo>
                    <a:lnTo>
                      <a:pt x="549593" y="1621536"/>
                    </a:lnTo>
                    <a:lnTo>
                      <a:pt x="467773" y="1648778"/>
                    </a:lnTo>
                    <a:cubicBezTo>
                      <a:pt x="434340" y="1659922"/>
                      <a:pt x="411956" y="1691164"/>
                      <a:pt x="412147" y="1726406"/>
                    </a:cubicBezTo>
                    <a:lnTo>
                      <a:pt x="641128" y="1725930"/>
                    </a:lnTo>
                    <a:cubicBezTo>
                      <a:pt x="666369" y="1725930"/>
                      <a:pt x="686943" y="1705356"/>
                      <a:pt x="686943" y="1680115"/>
                    </a:cubicBezTo>
                    <a:lnTo>
                      <a:pt x="686943" y="1170813"/>
                    </a:lnTo>
                    <a:lnTo>
                      <a:pt x="987266" y="613124"/>
                    </a:lnTo>
                    <a:cubicBezTo>
                      <a:pt x="1000506" y="588550"/>
                      <a:pt x="1007554" y="560737"/>
                      <a:pt x="1007554" y="532829"/>
                    </a:cubicBezTo>
                    <a:cubicBezTo>
                      <a:pt x="1007554" y="488252"/>
                      <a:pt x="989457" y="444627"/>
                      <a:pt x="957929" y="413099"/>
                    </a:cubicBezTo>
                    <a:lnTo>
                      <a:pt x="764762" y="219932"/>
                    </a:lnTo>
                    <a:lnTo>
                      <a:pt x="829532" y="155162"/>
                    </a:lnTo>
                    <a:lnTo>
                      <a:pt x="1022699" y="348329"/>
                    </a:lnTo>
                    <a:cubicBezTo>
                      <a:pt x="1071944" y="397573"/>
                      <a:pt x="1099090" y="463106"/>
                      <a:pt x="1099090" y="532829"/>
                    </a:cubicBezTo>
                    <a:cubicBezTo>
                      <a:pt x="1099090" y="575882"/>
                      <a:pt x="1088327" y="618649"/>
                      <a:pt x="1067943" y="656558"/>
                    </a:cubicBezTo>
                    <a:lnTo>
                      <a:pt x="778574" y="1193959"/>
                    </a:lnTo>
                    <a:lnTo>
                      <a:pt x="778574" y="1680115"/>
                    </a:lnTo>
                    <a:cubicBezTo>
                      <a:pt x="778574" y="1755839"/>
                      <a:pt x="716947" y="1817465"/>
                      <a:pt x="641223" y="1817465"/>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 name="Freeform: Shape 21">
                <a:extLst>
                  <a:ext uri="{FF2B5EF4-FFF2-40B4-BE49-F238E27FC236}">
                    <a16:creationId xmlns:a16="http://schemas.microsoft.com/office/drawing/2014/main" id="{C5AB460D-7CF0-056D-D60A-BD2223922664}"/>
                  </a:ext>
                </a:extLst>
              </p:cNvPr>
              <p:cNvSpPr/>
              <p:nvPr/>
            </p:nvSpPr>
            <p:spPr>
              <a:xfrm>
                <a:off x="4998052" y="4484084"/>
                <a:ext cx="2289619" cy="91630"/>
              </a:xfrm>
              <a:custGeom>
                <a:avLst/>
                <a:gdLst>
                  <a:gd name="connsiteX0" fmla="*/ 0 w 2289619"/>
                  <a:gd name="connsiteY0" fmla="*/ 0 h 91630"/>
                  <a:gd name="connsiteX1" fmla="*/ 2289619 w 2289619"/>
                  <a:gd name="connsiteY1" fmla="*/ 0 h 91630"/>
                  <a:gd name="connsiteX2" fmla="*/ 2289619 w 2289619"/>
                  <a:gd name="connsiteY2" fmla="*/ 91630 h 91630"/>
                  <a:gd name="connsiteX3" fmla="*/ 0 w 2289619"/>
                  <a:gd name="connsiteY3" fmla="*/ 91630 h 91630"/>
                </a:gdLst>
                <a:ahLst/>
                <a:cxnLst>
                  <a:cxn ang="0">
                    <a:pos x="connsiteX0" y="connsiteY0"/>
                  </a:cxn>
                  <a:cxn ang="0">
                    <a:pos x="connsiteX1" y="connsiteY1"/>
                  </a:cxn>
                  <a:cxn ang="0">
                    <a:pos x="connsiteX2" y="connsiteY2"/>
                  </a:cxn>
                  <a:cxn ang="0">
                    <a:pos x="connsiteX3" y="connsiteY3"/>
                  </a:cxn>
                </a:cxnLst>
                <a:rect l="l" t="t" r="r" b="b"/>
                <a:pathLst>
                  <a:path w="2289619" h="91630">
                    <a:moveTo>
                      <a:pt x="0" y="0"/>
                    </a:moveTo>
                    <a:lnTo>
                      <a:pt x="2289619" y="0"/>
                    </a:lnTo>
                    <a:lnTo>
                      <a:pt x="2289619" y="91630"/>
                    </a:lnTo>
                    <a:lnTo>
                      <a:pt x="0" y="9163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 name="Freeform: Shape 22">
                <a:extLst>
                  <a:ext uri="{FF2B5EF4-FFF2-40B4-BE49-F238E27FC236}">
                    <a16:creationId xmlns:a16="http://schemas.microsoft.com/office/drawing/2014/main" id="{886DD403-4E09-9F5B-BFE1-7D5386FAA734}"/>
                  </a:ext>
                </a:extLst>
              </p:cNvPr>
              <p:cNvSpPr/>
              <p:nvPr/>
            </p:nvSpPr>
            <p:spPr>
              <a:xfrm>
                <a:off x="6326028" y="3980307"/>
                <a:ext cx="595312" cy="549592"/>
              </a:xfrm>
              <a:custGeom>
                <a:avLst/>
                <a:gdLst>
                  <a:gd name="connsiteX0" fmla="*/ 595313 w 595312"/>
                  <a:gd name="connsiteY0" fmla="*/ 549593 h 549592"/>
                  <a:gd name="connsiteX1" fmla="*/ 503777 w 595312"/>
                  <a:gd name="connsiteY1" fmla="*/ 549593 h 549592"/>
                  <a:gd name="connsiteX2" fmla="*/ 503777 w 595312"/>
                  <a:gd name="connsiteY2" fmla="*/ 91630 h 549592"/>
                  <a:gd name="connsiteX3" fmla="*/ 91631 w 595312"/>
                  <a:gd name="connsiteY3" fmla="*/ 91630 h 549592"/>
                  <a:gd name="connsiteX4" fmla="*/ 91631 w 595312"/>
                  <a:gd name="connsiteY4" fmla="*/ 549593 h 549592"/>
                  <a:gd name="connsiteX5" fmla="*/ 0 w 595312"/>
                  <a:gd name="connsiteY5" fmla="*/ 549593 h 549592"/>
                  <a:gd name="connsiteX6" fmla="*/ 0 w 595312"/>
                  <a:gd name="connsiteY6" fmla="*/ 0 h 549592"/>
                  <a:gd name="connsiteX7" fmla="*/ 595313 w 595312"/>
                  <a:gd name="connsiteY7" fmla="*/ 0 h 549592"/>
                  <a:gd name="connsiteX8" fmla="*/ 595313 w 595312"/>
                  <a:gd name="connsiteY8" fmla="*/ 549593 h 549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5312" h="549592">
                    <a:moveTo>
                      <a:pt x="595313" y="549593"/>
                    </a:moveTo>
                    <a:lnTo>
                      <a:pt x="503777" y="549593"/>
                    </a:lnTo>
                    <a:lnTo>
                      <a:pt x="503777" y="91630"/>
                    </a:lnTo>
                    <a:lnTo>
                      <a:pt x="91631" y="91630"/>
                    </a:lnTo>
                    <a:lnTo>
                      <a:pt x="91631" y="549593"/>
                    </a:lnTo>
                    <a:lnTo>
                      <a:pt x="0" y="549593"/>
                    </a:lnTo>
                    <a:lnTo>
                      <a:pt x="0" y="0"/>
                    </a:lnTo>
                    <a:lnTo>
                      <a:pt x="595313" y="0"/>
                    </a:lnTo>
                    <a:lnTo>
                      <a:pt x="595313" y="549593"/>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4" name="Freeform: Shape 23">
                <a:extLst>
                  <a:ext uri="{FF2B5EF4-FFF2-40B4-BE49-F238E27FC236}">
                    <a16:creationId xmlns:a16="http://schemas.microsoft.com/office/drawing/2014/main" id="{376E0B9B-29C1-A4A6-96C3-341F939D6B2C}"/>
                  </a:ext>
                </a:extLst>
              </p:cNvPr>
              <p:cNvSpPr/>
              <p:nvPr/>
            </p:nvSpPr>
            <p:spPr>
              <a:xfrm>
                <a:off x="6371843" y="4163568"/>
                <a:ext cx="503681" cy="91630"/>
              </a:xfrm>
              <a:custGeom>
                <a:avLst/>
                <a:gdLst>
                  <a:gd name="connsiteX0" fmla="*/ 0 w 503681"/>
                  <a:gd name="connsiteY0" fmla="*/ 0 h 91630"/>
                  <a:gd name="connsiteX1" fmla="*/ 503682 w 503681"/>
                  <a:gd name="connsiteY1" fmla="*/ 0 h 91630"/>
                  <a:gd name="connsiteX2" fmla="*/ 503682 w 503681"/>
                  <a:gd name="connsiteY2" fmla="*/ 91630 h 91630"/>
                  <a:gd name="connsiteX3" fmla="*/ 0 w 503681"/>
                  <a:gd name="connsiteY3" fmla="*/ 91630 h 91630"/>
                </a:gdLst>
                <a:ahLst/>
                <a:cxnLst>
                  <a:cxn ang="0">
                    <a:pos x="connsiteX0" y="connsiteY0"/>
                  </a:cxn>
                  <a:cxn ang="0">
                    <a:pos x="connsiteX1" y="connsiteY1"/>
                  </a:cxn>
                  <a:cxn ang="0">
                    <a:pos x="connsiteX2" y="connsiteY2"/>
                  </a:cxn>
                  <a:cxn ang="0">
                    <a:pos x="connsiteX3" y="connsiteY3"/>
                  </a:cxn>
                </a:cxnLst>
                <a:rect l="l" t="t" r="r" b="b"/>
                <a:pathLst>
                  <a:path w="503681" h="91630">
                    <a:moveTo>
                      <a:pt x="0" y="0"/>
                    </a:moveTo>
                    <a:lnTo>
                      <a:pt x="503682" y="0"/>
                    </a:lnTo>
                    <a:lnTo>
                      <a:pt x="503682" y="91630"/>
                    </a:lnTo>
                    <a:lnTo>
                      <a:pt x="0" y="9163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5" name="Freeform: Shape 24">
                <a:extLst>
                  <a:ext uri="{FF2B5EF4-FFF2-40B4-BE49-F238E27FC236}">
                    <a16:creationId xmlns:a16="http://schemas.microsoft.com/office/drawing/2014/main" id="{F982A041-EAE8-5B1B-1F45-3449B501C1AA}"/>
                  </a:ext>
                </a:extLst>
              </p:cNvPr>
              <p:cNvSpPr/>
              <p:nvPr/>
            </p:nvSpPr>
            <p:spPr>
              <a:xfrm>
                <a:off x="6096952" y="2881407"/>
                <a:ext cx="1282255" cy="1648586"/>
              </a:xfrm>
              <a:custGeom>
                <a:avLst/>
                <a:gdLst>
                  <a:gd name="connsiteX0" fmla="*/ 1053370 w 1282255"/>
                  <a:gd name="connsiteY0" fmla="*/ 1648492 h 1648586"/>
                  <a:gd name="connsiteX1" fmla="*/ 961739 w 1282255"/>
                  <a:gd name="connsiteY1" fmla="*/ 1648492 h 1648586"/>
                  <a:gd name="connsiteX2" fmla="*/ 963739 w 1282255"/>
                  <a:gd name="connsiteY2" fmla="*/ 902303 h 1648586"/>
                  <a:gd name="connsiteX3" fmla="*/ 1187577 w 1282255"/>
                  <a:gd name="connsiteY3" fmla="*/ 174308 h 1648586"/>
                  <a:gd name="connsiteX4" fmla="*/ 1190720 w 1282255"/>
                  <a:gd name="connsiteY4" fmla="*/ 154591 h 1648586"/>
                  <a:gd name="connsiteX5" fmla="*/ 1127284 w 1282255"/>
                  <a:gd name="connsiteY5" fmla="*/ 91535 h 1648586"/>
                  <a:gd name="connsiteX6" fmla="*/ 1066800 w 1282255"/>
                  <a:gd name="connsiteY6" fmla="*/ 135826 h 1648586"/>
                  <a:gd name="connsiteX7" fmla="*/ 812387 w 1282255"/>
                  <a:gd name="connsiteY7" fmla="*/ 961644 h 1648586"/>
                  <a:gd name="connsiteX8" fmla="*/ 183261 w 1282255"/>
                  <a:gd name="connsiteY8" fmla="*/ 961644 h 1648586"/>
                  <a:gd name="connsiteX9" fmla="*/ 91630 w 1282255"/>
                  <a:gd name="connsiteY9" fmla="*/ 1053275 h 1648586"/>
                  <a:gd name="connsiteX10" fmla="*/ 91630 w 1282255"/>
                  <a:gd name="connsiteY10" fmla="*/ 1648587 h 1648586"/>
                  <a:gd name="connsiteX11" fmla="*/ 0 w 1282255"/>
                  <a:gd name="connsiteY11" fmla="*/ 1648587 h 1648586"/>
                  <a:gd name="connsiteX12" fmla="*/ 0 w 1282255"/>
                  <a:gd name="connsiteY12" fmla="*/ 1053275 h 1648586"/>
                  <a:gd name="connsiteX13" fmla="*/ 183166 w 1282255"/>
                  <a:gd name="connsiteY13" fmla="*/ 870109 h 1648586"/>
                  <a:gd name="connsiteX14" fmla="*/ 744664 w 1282255"/>
                  <a:gd name="connsiteY14" fmla="*/ 870109 h 1648586"/>
                  <a:gd name="connsiteX15" fmla="*/ 979265 w 1282255"/>
                  <a:gd name="connsiteY15" fmla="*/ 108585 h 1648586"/>
                  <a:gd name="connsiteX16" fmla="*/ 1127189 w 1282255"/>
                  <a:gd name="connsiteY16" fmla="*/ 0 h 1648586"/>
                  <a:gd name="connsiteX17" fmla="*/ 1282256 w 1282255"/>
                  <a:gd name="connsiteY17" fmla="*/ 154686 h 1648586"/>
                  <a:gd name="connsiteX18" fmla="*/ 1274921 w 1282255"/>
                  <a:gd name="connsiteY18" fmla="*/ 201740 h 1648586"/>
                  <a:gd name="connsiteX19" fmla="*/ 1053274 w 1282255"/>
                  <a:gd name="connsiteY19" fmla="*/ 922782 h 1648586"/>
                  <a:gd name="connsiteX20" fmla="*/ 1053274 w 1282255"/>
                  <a:gd name="connsiteY20" fmla="*/ 1648587 h 1648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82255" h="1648586">
                    <a:moveTo>
                      <a:pt x="1053370" y="1648492"/>
                    </a:moveTo>
                    <a:lnTo>
                      <a:pt x="961739" y="1648492"/>
                    </a:lnTo>
                    <a:lnTo>
                      <a:pt x="963739" y="902303"/>
                    </a:lnTo>
                    <a:lnTo>
                      <a:pt x="1187577" y="174308"/>
                    </a:lnTo>
                    <a:cubicBezTo>
                      <a:pt x="1189673" y="167640"/>
                      <a:pt x="1190720" y="161163"/>
                      <a:pt x="1190720" y="154591"/>
                    </a:cubicBezTo>
                    <a:cubicBezTo>
                      <a:pt x="1190720" y="119824"/>
                      <a:pt x="1162240" y="91535"/>
                      <a:pt x="1127284" y="91535"/>
                    </a:cubicBezTo>
                    <a:cubicBezTo>
                      <a:pt x="1099471" y="91535"/>
                      <a:pt x="1075182" y="109347"/>
                      <a:pt x="1066800" y="135826"/>
                    </a:cubicBezTo>
                    <a:lnTo>
                      <a:pt x="812387" y="961644"/>
                    </a:lnTo>
                    <a:lnTo>
                      <a:pt x="183261" y="961644"/>
                    </a:lnTo>
                    <a:cubicBezTo>
                      <a:pt x="132778" y="961644"/>
                      <a:pt x="91630" y="1002697"/>
                      <a:pt x="91630" y="1053275"/>
                    </a:cubicBezTo>
                    <a:lnTo>
                      <a:pt x="91630" y="1648587"/>
                    </a:lnTo>
                    <a:lnTo>
                      <a:pt x="0" y="1648587"/>
                    </a:lnTo>
                    <a:lnTo>
                      <a:pt x="0" y="1053275"/>
                    </a:lnTo>
                    <a:cubicBezTo>
                      <a:pt x="0" y="952214"/>
                      <a:pt x="82105" y="870109"/>
                      <a:pt x="183166" y="870109"/>
                    </a:cubicBezTo>
                    <a:lnTo>
                      <a:pt x="744664" y="870109"/>
                    </a:lnTo>
                    <a:lnTo>
                      <a:pt x="979265" y="108585"/>
                    </a:lnTo>
                    <a:cubicBezTo>
                      <a:pt x="999839" y="43529"/>
                      <a:pt x="1059180" y="0"/>
                      <a:pt x="1127189" y="0"/>
                    </a:cubicBezTo>
                    <a:cubicBezTo>
                      <a:pt x="1212723" y="0"/>
                      <a:pt x="1282256" y="69342"/>
                      <a:pt x="1282256" y="154686"/>
                    </a:cubicBezTo>
                    <a:cubicBezTo>
                      <a:pt x="1282256" y="170688"/>
                      <a:pt x="1279779" y="186499"/>
                      <a:pt x="1274921" y="201740"/>
                    </a:cubicBezTo>
                    <a:lnTo>
                      <a:pt x="1053274" y="922782"/>
                    </a:lnTo>
                    <a:lnTo>
                      <a:pt x="1053274" y="164858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6" name="Freeform: Shape 25">
                <a:extLst>
                  <a:ext uri="{FF2B5EF4-FFF2-40B4-BE49-F238E27FC236}">
                    <a16:creationId xmlns:a16="http://schemas.microsoft.com/office/drawing/2014/main" id="{73EB8402-41A6-5D24-E9E6-22B0D38F3584}"/>
                  </a:ext>
                </a:extLst>
              </p:cNvPr>
              <p:cNvSpPr/>
              <p:nvPr/>
            </p:nvSpPr>
            <p:spPr>
              <a:xfrm>
                <a:off x="5560503" y="2560605"/>
                <a:ext cx="857250" cy="503872"/>
              </a:xfrm>
              <a:custGeom>
                <a:avLst/>
                <a:gdLst>
                  <a:gd name="connsiteX0" fmla="*/ 719804 w 857250"/>
                  <a:gd name="connsiteY0" fmla="*/ 503873 h 503872"/>
                  <a:gd name="connsiteX1" fmla="*/ 612743 w 857250"/>
                  <a:gd name="connsiteY1" fmla="*/ 451961 h 503872"/>
                  <a:gd name="connsiteX2" fmla="*/ 471107 w 857250"/>
                  <a:gd name="connsiteY2" fmla="*/ 274892 h 503872"/>
                  <a:gd name="connsiteX3" fmla="*/ 216027 w 857250"/>
                  <a:gd name="connsiteY3" fmla="*/ 274892 h 503872"/>
                  <a:gd name="connsiteX4" fmla="*/ 216027 w 857250"/>
                  <a:gd name="connsiteY4" fmla="*/ 183261 h 503872"/>
                  <a:gd name="connsiteX5" fmla="*/ 515112 w 857250"/>
                  <a:gd name="connsiteY5" fmla="*/ 183261 h 503872"/>
                  <a:gd name="connsiteX6" fmla="*/ 684371 w 857250"/>
                  <a:gd name="connsiteY6" fmla="*/ 394716 h 503872"/>
                  <a:gd name="connsiteX7" fmla="*/ 719804 w 857250"/>
                  <a:gd name="connsiteY7" fmla="*/ 412242 h 503872"/>
                  <a:gd name="connsiteX8" fmla="*/ 765620 w 857250"/>
                  <a:gd name="connsiteY8" fmla="*/ 366427 h 503872"/>
                  <a:gd name="connsiteX9" fmla="*/ 755333 w 857250"/>
                  <a:gd name="connsiteY9" fmla="*/ 338138 h 503872"/>
                  <a:gd name="connsiteX10" fmla="*/ 572072 w 857250"/>
                  <a:gd name="connsiteY10" fmla="*/ 109157 h 503872"/>
                  <a:gd name="connsiteX11" fmla="*/ 536638 w 857250"/>
                  <a:gd name="connsiteY11" fmla="*/ 91631 h 503872"/>
                  <a:gd name="connsiteX12" fmla="*/ 245554 w 857250"/>
                  <a:gd name="connsiteY12" fmla="*/ 91631 h 503872"/>
                  <a:gd name="connsiteX13" fmla="*/ 45910 w 857250"/>
                  <a:gd name="connsiteY13" fmla="*/ 145256 h 503872"/>
                  <a:gd name="connsiteX14" fmla="*/ 0 w 857250"/>
                  <a:gd name="connsiteY14" fmla="*/ 66008 h 503872"/>
                  <a:gd name="connsiteX15" fmla="*/ 245554 w 857250"/>
                  <a:gd name="connsiteY15" fmla="*/ 0 h 503872"/>
                  <a:gd name="connsiteX16" fmla="*/ 536638 w 857250"/>
                  <a:gd name="connsiteY16" fmla="*/ 0 h 503872"/>
                  <a:gd name="connsiteX17" fmla="*/ 643700 w 857250"/>
                  <a:gd name="connsiteY17" fmla="*/ 51911 h 503872"/>
                  <a:gd name="connsiteX18" fmla="*/ 826865 w 857250"/>
                  <a:gd name="connsiteY18" fmla="*/ 280797 h 503872"/>
                  <a:gd name="connsiteX19" fmla="*/ 857250 w 857250"/>
                  <a:gd name="connsiteY19" fmla="*/ 366332 h 503872"/>
                  <a:gd name="connsiteX20" fmla="*/ 719900 w 857250"/>
                  <a:gd name="connsiteY20" fmla="*/ 503682 h 503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57250" h="503872">
                    <a:moveTo>
                      <a:pt x="719804" y="503873"/>
                    </a:moveTo>
                    <a:cubicBezTo>
                      <a:pt x="678180" y="503873"/>
                      <a:pt x="639128" y="484918"/>
                      <a:pt x="612743" y="451961"/>
                    </a:cubicBezTo>
                    <a:lnTo>
                      <a:pt x="471107" y="274892"/>
                    </a:lnTo>
                    <a:lnTo>
                      <a:pt x="216027" y="274892"/>
                    </a:lnTo>
                    <a:lnTo>
                      <a:pt x="216027" y="183261"/>
                    </a:lnTo>
                    <a:lnTo>
                      <a:pt x="515112" y="183261"/>
                    </a:lnTo>
                    <a:lnTo>
                      <a:pt x="684371" y="394716"/>
                    </a:lnTo>
                    <a:cubicBezTo>
                      <a:pt x="693230" y="405860"/>
                      <a:pt x="706184" y="412242"/>
                      <a:pt x="719804" y="412242"/>
                    </a:cubicBezTo>
                    <a:cubicBezTo>
                      <a:pt x="745046" y="412242"/>
                      <a:pt x="765620" y="391668"/>
                      <a:pt x="765620" y="366427"/>
                    </a:cubicBezTo>
                    <a:cubicBezTo>
                      <a:pt x="765620" y="353663"/>
                      <a:pt x="760000" y="343948"/>
                      <a:pt x="755333" y="338138"/>
                    </a:cubicBezTo>
                    <a:lnTo>
                      <a:pt x="572072" y="109157"/>
                    </a:lnTo>
                    <a:cubicBezTo>
                      <a:pt x="563213" y="98012"/>
                      <a:pt x="550259" y="91631"/>
                      <a:pt x="536638" y="91631"/>
                    </a:cubicBezTo>
                    <a:lnTo>
                      <a:pt x="245554" y="91631"/>
                    </a:lnTo>
                    <a:cubicBezTo>
                      <a:pt x="175546" y="91631"/>
                      <a:pt x="106490" y="110204"/>
                      <a:pt x="45910" y="145256"/>
                    </a:cubicBezTo>
                    <a:lnTo>
                      <a:pt x="0" y="66008"/>
                    </a:lnTo>
                    <a:cubicBezTo>
                      <a:pt x="74486" y="22860"/>
                      <a:pt x="159448" y="0"/>
                      <a:pt x="245554" y="0"/>
                    </a:cubicBezTo>
                    <a:lnTo>
                      <a:pt x="536638" y="0"/>
                    </a:lnTo>
                    <a:cubicBezTo>
                      <a:pt x="578263" y="0"/>
                      <a:pt x="617315" y="18955"/>
                      <a:pt x="643700" y="51911"/>
                    </a:cubicBezTo>
                    <a:lnTo>
                      <a:pt x="826865" y="280797"/>
                    </a:lnTo>
                    <a:cubicBezTo>
                      <a:pt x="846677" y="305657"/>
                      <a:pt x="857250" y="335185"/>
                      <a:pt x="857250" y="366332"/>
                    </a:cubicBezTo>
                    <a:cubicBezTo>
                      <a:pt x="857250" y="442055"/>
                      <a:pt x="795623" y="503682"/>
                      <a:pt x="719900" y="503682"/>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7" name="Freeform: Shape 26">
                <a:extLst>
                  <a:ext uri="{FF2B5EF4-FFF2-40B4-BE49-F238E27FC236}">
                    <a16:creationId xmlns:a16="http://schemas.microsoft.com/office/drawing/2014/main" id="{0DC555B9-62D1-5057-725C-EE7EE98EADB7}"/>
                  </a:ext>
                </a:extLst>
              </p:cNvPr>
              <p:cNvSpPr/>
              <p:nvPr/>
            </p:nvSpPr>
            <p:spPr>
              <a:xfrm>
                <a:off x="5135403" y="2286000"/>
                <a:ext cx="503777" cy="549497"/>
              </a:xfrm>
              <a:custGeom>
                <a:avLst/>
                <a:gdLst>
                  <a:gd name="connsiteX0" fmla="*/ 274796 w 503777"/>
                  <a:gd name="connsiteY0" fmla="*/ 549497 h 549497"/>
                  <a:gd name="connsiteX1" fmla="*/ 70580 w 503777"/>
                  <a:gd name="connsiteY1" fmla="*/ 422529 h 549497"/>
                  <a:gd name="connsiteX2" fmla="*/ 24765 w 503777"/>
                  <a:gd name="connsiteY2" fmla="*/ 330899 h 549497"/>
                  <a:gd name="connsiteX3" fmla="*/ 0 w 503777"/>
                  <a:gd name="connsiteY3" fmla="*/ 228981 h 549497"/>
                  <a:gd name="connsiteX4" fmla="*/ 228981 w 503777"/>
                  <a:gd name="connsiteY4" fmla="*/ 0 h 549497"/>
                  <a:gd name="connsiteX5" fmla="*/ 433197 w 503777"/>
                  <a:gd name="connsiteY5" fmla="*/ 126968 h 549497"/>
                  <a:gd name="connsiteX6" fmla="*/ 479012 w 503777"/>
                  <a:gd name="connsiteY6" fmla="*/ 218504 h 549497"/>
                  <a:gd name="connsiteX7" fmla="*/ 503777 w 503777"/>
                  <a:gd name="connsiteY7" fmla="*/ 320516 h 549497"/>
                  <a:gd name="connsiteX8" fmla="*/ 274796 w 503777"/>
                  <a:gd name="connsiteY8" fmla="*/ 549497 h 549497"/>
                  <a:gd name="connsiteX9" fmla="*/ 228981 w 503777"/>
                  <a:gd name="connsiteY9" fmla="*/ 91631 h 549497"/>
                  <a:gd name="connsiteX10" fmla="*/ 91630 w 503777"/>
                  <a:gd name="connsiteY10" fmla="*/ 228981 h 549497"/>
                  <a:gd name="connsiteX11" fmla="*/ 106775 w 503777"/>
                  <a:gd name="connsiteY11" fmla="*/ 289941 h 549497"/>
                  <a:gd name="connsiteX12" fmla="*/ 152590 w 503777"/>
                  <a:gd name="connsiteY12" fmla="*/ 381572 h 549497"/>
                  <a:gd name="connsiteX13" fmla="*/ 274891 w 503777"/>
                  <a:gd name="connsiteY13" fmla="*/ 457962 h 549497"/>
                  <a:gd name="connsiteX14" fmla="*/ 412242 w 503777"/>
                  <a:gd name="connsiteY14" fmla="*/ 320612 h 549497"/>
                  <a:gd name="connsiteX15" fmla="*/ 397097 w 503777"/>
                  <a:gd name="connsiteY15" fmla="*/ 259652 h 549497"/>
                  <a:gd name="connsiteX16" fmla="*/ 397097 w 503777"/>
                  <a:gd name="connsiteY16" fmla="*/ 259652 h 549497"/>
                  <a:gd name="connsiteX17" fmla="*/ 351282 w 503777"/>
                  <a:gd name="connsiteY17" fmla="*/ 168021 h 549497"/>
                  <a:gd name="connsiteX18" fmla="*/ 228981 w 503777"/>
                  <a:gd name="connsiteY18" fmla="*/ 91631 h 54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3777" h="549497">
                    <a:moveTo>
                      <a:pt x="274796" y="549497"/>
                    </a:moveTo>
                    <a:cubicBezTo>
                      <a:pt x="188023" y="549497"/>
                      <a:pt x="109823" y="500825"/>
                      <a:pt x="70580" y="422529"/>
                    </a:cubicBezTo>
                    <a:lnTo>
                      <a:pt x="24765" y="330899"/>
                    </a:lnTo>
                    <a:cubicBezTo>
                      <a:pt x="8382" y="298037"/>
                      <a:pt x="0" y="263747"/>
                      <a:pt x="0" y="228981"/>
                    </a:cubicBezTo>
                    <a:cubicBezTo>
                      <a:pt x="0" y="102680"/>
                      <a:pt x="102775" y="0"/>
                      <a:pt x="228981" y="0"/>
                    </a:cubicBezTo>
                    <a:cubicBezTo>
                      <a:pt x="315754" y="0"/>
                      <a:pt x="393954" y="48673"/>
                      <a:pt x="433197" y="126968"/>
                    </a:cubicBezTo>
                    <a:lnTo>
                      <a:pt x="479012" y="218504"/>
                    </a:lnTo>
                    <a:cubicBezTo>
                      <a:pt x="495395" y="251365"/>
                      <a:pt x="503777" y="285655"/>
                      <a:pt x="503777" y="320516"/>
                    </a:cubicBezTo>
                    <a:cubicBezTo>
                      <a:pt x="503777" y="446723"/>
                      <a:pt x="401098" y="549497"/>
                      <a:pt x="274796" y="549497"/>
                    </a:cubicBezTo>
                    <a:close/>
                    <a:moveTo>
                      <a:pt x="228981" y="91631"/>
                    </a:moveTo>
                    <a:cubicBezTo>
                      <a:pt x="153257" y="91631"/>
                      <a:pt x="91630" y="153257"/>
                      <a:pt x="91630" y="228981"/>
                    </a:cubicBezTo>
                    <a:cubicBezTo>
                      <a:pt x="91630" y="249460"/>
                      <a:pt x="96774" y="269939"/>
                      <a:pt x="106775" y="289941"/>
                    </a:cubicBezTo>
                    <a:lnTo>
                      <a:pt x="152590" y="381572"/>
                    </a:lnTo>
                    <a:cubicBezTo>
                      <a:pt x="176117" y="428625"/>
                      <a:pt x="222980" y="457962"/>
                      <a:pt x="274891" y="457962"/>
                    </a:cubicBezTo>
                    <a:cubicBezTo>
                      <a:pt x="350615" y="457962"/>
                      <a:pt x="412242" y="396335"/>
                      <a:pt x="412242" y="320612"/>
                    </a:cubicBezTo>
                    <a:cubicBezTo>
                      <a:pt x="412242" y="300133"/>
                      <a:pt x="407098" y="279654"/>
                      <a:pt x="397097" y="259652"/>
                    </a:cubicBezTo>
                    <a:lnTo>
                      <a:pt x="397097" y="259652"/>
                    </a:lnTo>
                    <a:cubicBezTo>
                      <a:pt x="397097" y="259652"/>
                      <a:pt x="351282" y="168021"/>
                      <a:pt x="351282" y="168021"/>
                    </a:cubicBezTo>
                    <a:cubicBezTo>
                      <a:pt x="327755" y="120968"/>
                      <a:pt x="280892" y="91631"/>
                      <a:pt x="228981" y="91631"/>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68" name="Group 67">
              <a:extLst>
                <a:ext uri="{FF2B5EF4-FFF2-40B4-BE49-F238E27FC236}">
                  <a16:creationId xmlns:a16="http://schemas.microsoft.com/office/drawing/2014/main" id="{4F982A89-5908-ECA9-5591-14860D4C665D}"/>
                </a:ext>
              </a:extLst>
            </p:cNvPr>
            <p:cNvGrpSpPr/>
            <p:nvPr/>
          </p:nvGrpSpPr>
          <p:grpSpPr>
            <a:xfrm>
              <a:off x="6113821" y="1732150"/>
              <a:ext cx="423854" cy="294120"/>
              <a:chOff x="6113821" y="1732150"/>
              <a:chExt cx="423854" cy="294120"/>
            </a:xfrm>
          </p:grpSpPr>
          <p:cxnSp>
            <p:nvCxnSpPr>
              <p:cNvPr id="58" name="Straight Connector 57">
                <a:extLst>
                  <a:ext uri="{FF2B5EF4-FFF2-40B4-BE49-F238E27FC236}">
                    <a16:creationId xmlns:a16="http://schemas.microsoft.com/office/drawing/2014/main" id="{0C7832F2-2D38-F9B3-D33A-1CA2BAF68D27}"/>
                  </a:ext>
                </a:extLst>
              </p:cNvPr>
              <p:cNvCxnSpPr>
                <a:cxnSpLocks/>
              </p:cNvCxnSpPr>
              <p:nvPr/>
            </p:nvCxnSpPr>
            <p:spPr bwMode="auto">
              <a:xfrm flipV="1">
                <a:off x="6242207" y="1775460"/>
                <a:ext cx="105253" cy="165582"/>
              </a:xfrm>
              <a:prstGeom prst="line">
                <a:avLst/>
              </a:prstGeom>
              <a:noFill/>
              <a:ln w="76200" cap="rnd" cmpd="sng" algn="ctr">
                <a:solidFill>
                  <a:schemeClr val="accent3"/>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592EC6B9-4978-F671-681F-B8831047ABD2}"/>
                  </a:ext>
                </a:extLst>
              </p:cNvPr>
              <p:cNvCxnSpPr>
                <a:cxnSpLocks/>
              </p:cNvCxnSpPr>
              <p:nvPr/>
            </p:nvCxnSpPr>
            <p:spPr bwMode="auto">
              <a:xfrm flipV="1">
                <a:off x="6363399" y="1896097"/>
                <a:ext cx="174276" cy="130173"/>
              </a:xfrm>
              <a:prstGeom prst="line">
                <a:avLst/>
              </a:prstGeom>
              <a:noFill/>
              <a:ln w="76200" cap="rnd"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68012A1A-E249-ED45-FB30-D37657DBFAC8}"/>
                  </a:ext>
                </a:extLst>
              </p:cNvPr>
              <p:cNvCxnSpPr>
                <a:cxnSpLocks/>
              </p:cNvCxnSpPr>
              <p:nvPr/>
            </p:nvCxnSpPr>
            <p:spPr bwMode="auto">
              <a:xfrm>
                <a:off x="6113821" y="1732150"/>
                <a:ext cx="0" cy="187370"/>
              </a:xfrm>
              <a:prstGeom prst="line">
                <a:avLst/>
              </a:prstGeom>
              <a:noFill/>
              <a:ln w="76200" cap="rnd" cmpd="sng" algn="ctr">
                <a:solidFill>
                  <a:schemeClr val="accent3"/>
                </a:solidFill>
                <a:prstDash val="solid"/>
                <a:round/>
                <a:headEnd type="none" w="med" len="med"/>
                <a:tailEnd type="none" w="med" len="med"/>
              </a:ln>
              <a:effectLst/>
            </p:spPr>
          </p:cxnSp>
        </p:grpSp>
        <p:grpSp>
          <p:nvGrpSpPr>
            <p:cNvPr id="69" name="Group 68">
              <a:extLst>
                <a:ext uri="{FF2B5EF4-FFF2-40B4-BE49-F238E27FC236}">
                  <a16:creationId xmlns:a16="http://schemas.microsoft.com/office/drawing/2014/main" id="{4B5DF412-45DD-250D-F82F-813F8524B091}"/>
                </a:ext>
              </a:extLst>
            </p:cNvPr>
            <p:cNvGrpSpPr/>
            <p:nvPr/>
          </p:nvGrpSpPr>
          <p:grpSpPr>
            <a:xfrm rot="13573371">
              <a:off x="5135565" y="3276623"/>
              <a:ext cx="423854" cy="294120"/>
              <a:chOff x="6113821" y="1732150"/>
              <a:chExt cx="423854" cy="294120"/>
            </a:xfrm>
          </p:grpSpPr>
          <p:cxnSp>
            <p:nvCxnSpPr>
              <p:cNvPr id="70" name="Straight Connector 69">
                <a:extLst>
                  <a:ext uri="{FF2B5EF4-FFF2-40B4-BE49-F238E27FC236}">
                    <a16:creationId xmlns:a16="http://schemas.microsoft.com/office/drawing/2014/main" id="{288C23B8-E009-6071-6369-8AE761F4DA57}"/>
                  </a:ext>
                </a:extLst>
              </p:cNvPr>
              <p:cNvCxnSpPr>
                <a:cxnSpLocks/>
              </p:cNvCxnSpPr>
              <p:nvPr/>
            </p:nvCxnSpPr>
            <p:spPr bwMode="auto">
              <a:xfrm flipV="1">
                <a:off x="6242207" y="1775460"/>
                <a:ext cx="105253" cy="165582"/>
              </a:xfrm>
              <a:prstGeom prst="line">
                <a:avLst/>
              </a:prstGeom>
              <a:noFill/>
              <a:ln w="76200" cap="rnd"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9EDDEF90-5174-8386-3B89-238AF12AE175}"/>
                  </a:ext>
                </a:extLst>
              </p:cNvPr>
              <p:cNvCxnSpPr>
                <a:cxnSpLocks/>
              </p:cNvCxnSpPr>
              <p:nvPr/>
            </p:nvCxnSpPr>
            <p:spPr bwMode="auto">
              <a:xfrm flipV="1">
                <a:off x="6363399" y="1896097"/>
                <a:ext cx="174276" cy="130173"/>
              </a:xfrm>
              <a:prstGeom prst="line">
                <a:avLst/>
              </a:prstGeom>
              <a:noFill/>
              <a:ln w="76200" cap="rnd"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F1E00D72-CC2D-93D4-C0A5-DF8E17C22817}"/>
                  </a:ext>
                </a:extLst>
              </p:cNvPr>
              <p:cNvCxnSpPr>
                <a:cxnSpLocks/>
              </p:cNvCxnSpPr>
              <p:nvPr/>
            </p:nvCxnSpPr>
            <p:spPr bwMode="auto">
              <a:xfrm>
                <a:off x="6113821" y="1732150"/>
                <a:ext cx="0" cy="187370"/>
              </a:xfrm>
              <a:prstGeom prst="line">
                <a:avLst/>
              </a:prstGeom>
              <a:noFill/>
              <a:ln w="76200" cap="rnd" cmpd="sng" algn="ctr">
                <a:solidFill>
                  <a:schemeClr val="accent3"/>
                </a:solidFill>
                <a:prstDash val="solid"/>
                <a:round/>
                <a:headEnd type="none" w="med" len="med"/>
                <a:tailEnd type="none" w="med" len="med"/>
              </a:ln>
              <a:effectLst/>
            </p:spPr>
          </p:cxnSp>
        </p:grpSp>
        <p:grpSp>
          <p:nvGrpSpPr>
            <p:cNvPr id="73" name="Group 72">
              <a:extLst>
                <a:ext uri="{FF2B5EF4-FFF2-40B4-BE49-F238E27FC236}">
                  <a16:creationId xmlns:a16="http://schemas.microsoft.com/office/drawing/2014/main" id="{F844AF4C-9C9F-A2E0-F7AA-678DBF1D2AB1}"/>
                </a:ext>
              </a:extLst>
            </p:cNvPr>
            <p:cNvGrpSpPr/>
            <p:nvPr/>
          </p:nvGrpSpPr>
          <p:grpSpPr>
            <a:xfrm rot="15246301">
              <a:off x="5024375" y="2308219"/>
              <a:ext cx="279568" cy="193997"/>
              <a:chOff x="6113821" y="1732150"/>
              <a:chExt cx="423854" cy="294120"/>
            </a:xfrm>
          </p:grpSpPr>
          <p:cxnSp>
            <p:nvCxnSpPr>
              <p:cNvPr id="74" name="Straight Connector 73">
                <a:extLst>
                  <a:ext uri="{FF2B5EF4-FFF2-40B4-BE49-F238E27FC236}">
                    <a16:creationId xmlns:a16="http://schemas.microsoft.com/office/drawing/2014/main" id="{93A8D0A3-BE55-89E6-1524-37BD845E44D8}"/>
                  </a:ext>
                </a:extLst>
              </p:cNvPr>
              <p:cNvCxnSpPr>
                <a:cxnSpLocks/>
              </p:cNvCxnSpPr>
              <p:nvPr/>
            </p:nvCxnSpPr>
            <p:spPr bwMode="auto">
              <a:xfrm flipV="1">
                <a:off x="6242207" y="1775460"/>
                <a:ext cx="105253" cy="165582"/>
              </a:xfrm>
              <a:prstGeom prst="line">
                <a:avLst/>
              </a:prstGeom>
              <a:noFill/>
              <a:ln w="76200" cap="rnd"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079B6444-D2B8-4782-C3EF-550B6AF1C2E9}"/>
                  </a:ext>
                </a:extLst>
              </p:cNvPr>
              <p:cNvCxnSpPr>
                <a:cxnSpLocks/>
              </p:cNvCxnSpPr>
              <p:nvPr/>
            </p:nvCxnSpPr>
            <p:spPr bwMode="auto">
              <a:xfrm flipV="1">
                <a:off x="6363399" y="1896097"/>
                <a:ext cx="174276" cy="130173"/>
              </a:xfrm>
              <a:prstGeom prst="line">
                <a:avLst/>
              </a:prstGeom>
              <a:noFill/>
              <a:ln w="76200" cap="rnd"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024321FC-8804-F58D-FE81-EC38EDB23DAC}"/>
                  </a:ext>
                </a:extLst>
              </p:cNvPr>
              <p:cNvCxnSpPr>
                <a:cxnSpLocks/>
              </p:cNvCxnSpPr>
              <p:nvPr/>
            </p:nvCxnSpPr>
            <p:spPr bwMode="auto">
              <a:xfrm>
                <a:off x="6113821" y="1732150"/>
                <a:ext cx="0" cy="187370"/>
              </a:xfrm>
              <a:prstGeom prst="line">
                <a:avLst/>
              </a:prstGeom>
              <a:noFill/>
              <a:ln w="76200" cap="rnd" cmpd="sng" algn="ctr">
                <a:solidFill>
                  <a:schemeClr val="accent3"/>
                </a:solidFill>
                <a:prstDash val="solid"/>
                <a:round/>
                <a:headEnd type="none" w="med" len="med"/>
                <a:tailEnd type="none" w="med" len="med"/>
              </a:ln>
              <a:effectLst/>
            </p:spPr>
          </p:cxnSp>
        </p:grpSp>
      </p:grpSp>
    </p:spTree>
    <p:extLst>
      <p:ext uri="{BB962C8B-B14F-4D97-AF65-F5344CB8AC3E}">
        <p14:creationId xmlns:p14="http://schemas.microsoft.com/office/powerpoint/2010/main" val="1953977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40DE6-3812-6BB1-2D67-741BA1423297}"/>
              </a:ext>
            </a:extLst>
          </p:cNvPr>
          <p:cNvSpPr>
            <a:spLocks noGrp="1"/>
          </p:cNvSpPr>
          <p:nvPr>
            <p:ph type="title"/>
          </p:nvPr>
        </p:nvSpPr>
        <p:spPr/>
        <p:txBody>
          <a:bodyPr/>
          <a:lstStyle/>
          <a:p>
            <a:r>
              <a:rPr lang="en-US" dirty="0"/>
              <a:t>Healthcare Challenges Vary Between Patients</a:t>
            </a:r>
          </a:p>
        </p:txBody>
      </p:sp>
      <p:sp>
        <p:nvSpPr>
          <p:cNvPr id="4" name="TextBox 3">
            <a:extLst>
              <a:ext uri="{FF2B5EF4-FFF2-40B4-BE49-F238E27FC236}">
                <a16:creationId xmlns:a16="http://schemas.microsoft.com/office/drawing/2014/main" id="{0A85FC4D-65DD-3836-20C5-1343383BD44C}"/>
              </a:ext>
            </a:extLst>
          </p:cNvPr>
          <p:cNvSpPr txBox="1"/>
          <p:nvPr/>
        </p:nvSpPr>
        <p:spPr bwMode="auto">
          <a:xfrm>
            <a:off x="395202" y="6189953"/>
            <a:ext cx="88866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Srivastava. Haemophilia. 2020;26:1.</a:t>
            </a:r>
            <a:b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mdedge.com/hematology-oncology/article/265457/bleeding-disorders/nationwide-hematologists-shortage-whats-being.</a:t>
            </a:r>
          </a:p>
        </p:txBody>
      </p:sp>
      <p:grpSp>
        <p:nvGrpSpPr>
          <p:cNvPr id="259" name="Group 258">
            <a:extLst>
              <a:ext uri="{FF2B5EF4-FFF2-40B4-BE49-F238E27FC236}">
                <a16:creationId xmlns:a16="http://schemas.microsoft.com/office/drawing/2014/main" id="{2D6263A2-1EE4-2CF5-CF79-409D8D986153}"/>
              </a:ext>
            </a:extLst>
          </p:cNvPr>
          <p:cNvGrpSpPr/>
          <p:nvPr/>
        </p:nvGrpSpPr>
        <p:grpSpPr>
          <a:xfrm>
            <a:off x="1068667" y="1369547"/>
            <a:ext cx="9638051" cy="4794336"/>
            <a:chOff x="1068667" y="1369547"/>
            <a:chExt cx="9638051" cy="4794336"/>
          </a:xfrm>
        </p:grpSpPr>
        <p:grpSp>
          <p:nvGrpSpPr>
            <p:cNvPr id="15" name="Graphic 5">
              <a:extLst>
                <a:ext uri="{FF2B5EF4-FFF2-40B4-BE49-F238E27FC236}">
                  <a16:creationId xmlns:a16="http://schemas.microsoft.com/office/drawing/2014/main" id="{9F094A03-1F1A-1763-935C-5A3BEF5C066A}"/>
                </a:ext>
              </a:extLst>
            </p:cNvPr>
            <p:cNvGrpSpPr/>
            <p:nvPr/>
          </p:nvGrpSpPr>
          <p:grpSpPr>
            <a:xfrm>
              <a:off x="2475409" y="1892103"/>
              <a:ext cx="3329302" cy="1005376"/>
              <a:chOff x="2475409" y="1739350"/>
              <a:chExt cx="3329302" cy="1005376"/>
            </a:xfrm>
          </p:grpSpPr>
          <p:sp>
            <p:nvSpPr>
              <p:cNvPr id="29" name="Freeform: Shape 28">
                <a:extLst>
                  <a:ext uri="{FF2B5EF4-FFF2-40B4-BE49-F238E27FC236}">
                    <a16:creationId xmlns:a16="http://schemas.microsoft.com/office/drawing/2014/main" id="{1AD95C6B-8EE3-EA71-0AA7-E929687F7AD2}"/>
                  </a:ext>
                </a:extLst>
              </p:cNvPr>
              <p:cNvSpPr/>
              <p:nvPr/>
            </p:nvSpPr>
            <p:spPr>
              <a:xfrm>
                <a:off x="4875390" y="2120092"/>
                <a:ext cx="929320" cy="624634"/>
              </a:xfrm>
              <a:custGeom>
                <a:avLst/>
                <a:gdLst>
                  <a:gd name="connsiteX0" fmla="*/ 929320 w 929320"/>
                  <a:gd name="connsiteY0" fmla="*/ 337911 h 624634"/>
                  <a:gd name="connsiteX1" fmla="*/ 929320 w 929320"/>
                  <a:gd name="connsiteY1" fmla="*/ 0 h 624634"/>
                  <a:gd name="connsiteX2" fmla="*/ 0 w 929320"/>
                  <a:gd name="connsiteY2" fmla="*/ 385446 h 624634"/>
                  <a:gd name="connsiteX3" fmla="*/ 239189 w 929320"/>
                  <a:gd name="connsiteY3" fmla="*/ 624635 h 624634"/>
                  <a:gd name="connsiteX4" fmla="*/ 929320 w 929320"/>
                  <a:gd name="connsiteY4" fmla="*/ 337911 h 624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320" h="624634">
                    <a:moveTo>
                      <a:pt x="929320" y="337911"/>
                    </a:moveTo>
                    <a:lnTo>
                      <a:pt x="929320" y="0"/>
                    </a:lnTo>
                    <a:cubicBezTo>
                      <a:pt x="578514" y="33949"/>
                      <a:pt x="258005" y="172903"/>
                      <a:pt x="0" y="385446"/>
                    </a:cubicBezTo>
                    <a:lnTo>
                      <a:pt x="239189" y="624635"/>
                    </a:lnTo>
                    <a:cubicBezTo>
                      <a:pt x="434329" y="471404"/>
                      <a:pt x="670821" y="369162"/>
                      <a:pt x="929320" y="337911"/>
                    </a:cubicBezTo>
                    <a:close/>
                  </a:path>
                </a:pathLst>
              </a:custGeom>
              <a:solidFill>
                <a:schemeClr val="accent5"/>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0" name="Graphic 5">
                <a:extLst>
                  <a:ext uri="{FF2B5EF4-FFF2-40B4-BE49-F238E27FC236}">
                    <a16:creationId xmlns:a16="http://schemas.microsoft.com/office/drawing/2014/main" id="{3B40691A-342E-7BF2-A699-A1C748AD2CB0}"/>
                  </a:ext>
                </a:extLst>
              </p:cNvPr>
              <p:cNvGrpSpPr/>
              <p:nvPr/>
            </p:nvGrpSpPr>
            <p:grpSpPr>
              <a:xfrm>
                <a:off x="5222413" y="2141771"/>
                <a:ext cx="187245" cy="187245"/>
                <a:chOff x="5222413" y="2141771"/>
                <a:chExt cx="187245" cy="187245"/>
              </a:xfrm>
            </p:grpSpPr>
            <p:sp>
              <p:nvSpPr>
                <p:cNvPr id="31" name="Freeform: Shape 30">
                  <a:extLst>
                    <a:ext uri="{FF2B5EF4-FFF2-40B4-BE49-F238E27FC236}">
                      <a16:creationId xmlns:a16="http://schemas.microsoft.com/office/drawing/2014/main" id="{BCD9BB17-ED4D-D6D6-8815-E5016077626B}"/>
                    </a:ext>
                  </a:extLst>
                </p:cNvPr>
                <p:cNvSpPr/>
                <p:nvPr/>
              </p:nvSpPr>
              <p:spPr>
                <a:xfrm>
                  <a:off x="5237250" y="2156640"/>
                  <a:ext cx="157572" cy="157573"/>
                </a:xfrm>
                <a:custGeom>
                  <a:avLst/>
                  <a:gdLst>
                    <a:gd name="connsiteX0" fmla="*/ 157573 w 157572"/>
                    <a:gd name="connsiteY0" fmla="*/ 78787 h 157573"/>
                    <a:gd name="connsiteX1" fmla="*/ 78786 w 157572"/>
                    <a:gd name="connsiteY1" fmla="*/ 157573 h 157573"/>
                    <a:gd name="connsiteX2" fmla="*/ 0 w 157572"/>
                    <a:gd name="connsiteY2" fmla="*/ 78787 h 157573"/>
                    <a:gd name="connsiteX3" fmla="*/ 78786 w 157572"/>
                    <a:gd name="connsiteY3" fmla="*/ 0 h 157573"/>
                    <a:gd name="connsiteX4" fmla="*/ 157573 w 157572"/>
                    <a:gd name="connsiteY4" fmla="*/ 78787 h 157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572" h="157573">
                      <a:moveTo>
                        <a:pt x="157573" y="78787"/>
                      </a:moveTo>
                      <a:cubicBezTo>
                        <a:pt x="157573" y="122308"/>
                        <a:pt x="122308" y="157573"/>
                        <a:pt x="78786" y="157573"/>
                      </a:cubicBezTo>
                      <a:cubicBezTo>
                        <a:pt x="35265" y="157573"/>
                        <a:pt x="0" y="122308"/>
                        <a:pt x="0" y="78787"/>
                      </a:cubicBezTo>
                      <a:cubicBezTo>
                        <a:pt x="0" y="35265"/>
                        <a:pt x="35265" y="0"/>
                        <a:pt x="78786" y="0"/>
                      </a:cubicBezTo>
                      <a:cubicBezTo>
                        <a:pt x="122308" y="0"/>
                        <a:pt x="157573" y="35265"/>
                        <a:pt x="157573" y="78787"/>
                      </a:cubicBezTo>
                      <a:close/>
                    </a:path>
                  </a:pathLst>
                </a:custGeom>
                <a:solidFill>
                  <a:schemeClr val="accent5"/>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2" name="Freeform: Shape 31">
                  <a:extLst>
                    <a:ext uri="{FF2B5EF4-FFF2-40B4-BE49-F238E27FC236}">
                      <a16:creationId xmlns:a16="http://schemas.microsoft.com/office/drawing/2014/main" id="{19695051-863C-0404-D88B-7DCE0CDA9ADA}"/>
                    </a:ext>
                  </a:extLst>
                </p:cNvPr>
                <p:cNvSpPr/>
                <p:nvPr/>
              </p:nvSpPr>
              <p:spPr>
                <a:xfrm>
                  <a:off x="5222413" y="2141771"/>
                  <a:ext cx="187245" cy="187245"/>
                </a:xfrm>
                <a:custGeom>
                  <a:avLst/>
                  <a:gdLst>
                    <a:gd name="connsiteX0" fmla="*/ 93623 w 187245"/>
                    <a:gd name="connsiteY0" fmla="*/ 187246 h 187245"/>
                    <a:gd name="connsiteX1" fmla="*/ 0 w 187245"/>
                    <a:gd name="connsiteY1" fmla="*/ 93623 h 187245"/>
                    <a:gd name="connsiteX2" fmla="*/ 93623 w 187245"/>
                    <a:gd name="connsiteY2" fmla="*/ 0 h 187245"/>
                    <a:gd name="connsiteX3" fmla="*/ 187245 w 187245"/>
                    <a:gd name="connsiteY3" fmla="*/ 93623 h 187245"/>
                    <a:gd name="connsiteX4" fmla="*/ 93623 w 187245"/>
                    <a:gd name="connsiteY4" fmla="*/ 187246 h 187245"/>
                    <a:gd name="connsiteX5" fmla="*/ 93623 w 187245"/>
                    <a:gd name="connsiteY5" fmla="*/ 29640 h 187245"/>
                    <a:gd name="connsiteX6" fmla="*/ 29640 w 187245"/>
                    <a:gd name="connsiteY6" fmla="*/ 93623 h 187245"/>
                    <a:gd name="connsiteX7" fmla="*/ 93623 w 187245"/>
                    <a:gd name="connsiteY7" fmla="*/ 157606 h 187245"/>
                    <a:gd name="connsiteX8" fmla="*/ 157606 w 187245"/>
                    <a:gd name="connsiteY8" fmla="*/ 93623 h 187245"/>
                    <a:gd name="connsiteX9" fmla="*/ 93623 w 187245"/>
                    <a:gd name="connsiteY9" fmla="*/ 29640 h 187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245" h="187245">
                      <a:moveTo>
                        <a:pt x="93623" y="187246"/>
                      </a:moveTo>
                      <a:cubicBezTo>
                        <a:pt x="42008" y="187246"/>
                        <a:pt x="0" y="145237"/>
                        <a:pt x="0" y="93623"/>
                      </a:cubicBezTo>
                      <a:cubicBezTo>
                        <a:pt x="0" y="42009"/>
                        <a:pt x="42008" y="0"/>
                        <a:pt x="93623" y="0"/>
                      </a:cubicBezTo>
                      <a:cubicBezTo>
                        <a:pt x="145237" y="0"/>
                        <a:pt x="187245" y="42009"/>
                        <a:pt x="187245" y="93623"/>
                      </a:cubicBezTo>
                      <a:cubicBezTo>
                        <a:pt x="187245" y="145237"/>
                        <a:pt x="145237" y="187246"/>
                        <a:pt x="93623" y="187246"/>
                      </a:cubicBezTo>
                      <a:close/>
                      <a:moveTo>
                        <a:pt x="93623" y="29640"/>
                      </a:moveTo>
                      <a:cubicBezTo>
                        <a:pt x="58325" y="29640"/>
                        <a:pt x="29640" y="58358"/>
                        <a:pt x="29640" y="93623"/>
                      </a:cubicBezTo>
                      <a:cubicBezTo>
                        <a:pt x="29640" y="128888"/>
                        <a:pt x="58325" y="157606"/>
                        <a:pt x="93623" y="157606"/>
                      </a:cubicBezTo>
                      <a:cubicBezTo>
                        <a:pt x="128920" y="157606"/>
                        <a:pt x="157606" y="128921"/>
                        <a:pt x="157606" y="93623"/>
                      </a:cubicBezTo>
                      <a:cubicBezTo>
                        <a:pt x="157606" y="58325"/>
                        <a:pt x="128920" y="29640"/>
                        <a:pt x="93623" y="29640"/>
                      </a:cubicBez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33" name="Freeform: Shape 32">
                <a:extLst>
                  <a:ext uri="{FF2B5EF4-FFF2-40B4-BE49-F238E27FC236}">
                    <a16:creationId xmlns:a16="http://schemas.microsoft.com/office/drawing/2014/main" id="{475D71A8-4C88-E0D2-AD28-2B9EFF46CE7A}"/>
                  </a:ext>
                </a:extLst>
              </p:cNvPr>
              <p:cNvSpPr/>
              <p:nvPr/>
            </p:nvSpPr>
            <p:spPr>
              <a:xfrm>
                <a:off x="2475409" y="1739350"/>
                <a:ext cx="2855430" cy="510879"/>
              </a:xfrm>
              <a:custGeom>
                <a:avLst/>
                <a:gdLst>
                  <a:gd name="connsiteX0" fmla="*/ 2840628 w 2855430"/>
                  <a:gd name="connsiteY0" fmla="*/ 510879 h 510879"/>
                  <a:gd name="connsiteX1" fmla="*/ 2825824 w 2855430"/>
                  <a:gd name="connsiteY1" fmla="*/ 496076 h 510879"/>
                  <a:gd name="connsiteX2" fmla="*/ 2825824 w 2855430"/>
                  <a:gd name="connsiteY2" fmla="*/ 29607 h 510879"/>
                  <a:gd name="connsiteX3" fmla="*/ 14803 w 2855430"/>
                  <a:gd name="connsiteY3" fmla="*/ 29607 h 510879"/>
                  <a:gd name="connsiteX4" fmla="*/ 0 w 2855430"/>
                  <a:gd name="connsiteY4" fmla="*/ 14803 h 510879"/>
                  <a:gd name="connsiteX5" fmla="*/ 14803 w 2855430"/>
                  <a:gd name="connsiteY5" fmla="*/ 0 h 510879"/>
                  <a:gd name="connsiteX6" fmla="*/ 2840628 w 2855430"/>
                  <a:gd name="connsiteY6" fmla="*/ 0 h 510879"/>
                  <a:gd name="connsiteX7" fmla="*/ 2855431 w 2855430"/>
                  <a:gd name="connsiteY7" fmla="*/ 14803 h 510879"/>
                  <a:gd name="connsiteX8" fmla="*/ 2855431 w 2855430"/>
                  <a:gd name="connsiteY8" fmla="*/ 496076 h 510879"/>
                  <a:gd name="connsiteX9" fmla="*/ 2840628 w 2855430"/>
                  <a:gd name="connsiteY9" fmla="*/ 510879 h 51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5430" h="510879">
                    <a:moveTo>
                      <a:pt x="2840628" y="510879"/>
                    </a:moveTo>
                    <a:cubicBezTo>
                      <a:pt x="2832469" y="510879"/>
                      <a:pt x="2825824" y="504234"/>
                      <a:pt x="2825824" y="496076"/>
                    </a:cubicBezTo>
                    <a:lnTo>
                      <a:pt x="2825824" y="29607"/>
                    </a:lnTo>
                    <a:lnTo>
                      <a:pt x="14803" y="29607"/>
                    </a:lnTo>
                    <a:cubicBezTo>
                      <a:pt x="6645" y="29607"/>
                      <a:pt x="0" y="22962"/>
                      <a:pt x="0" y="14803"/>
                    </a:cubicBezTo>
                    <a:cubicBezTo>
                      <a:pt x="0" y="6645"/>
                      <a:pt x="6645" y="0"/>
                      <a:pt x="14803" y="0"/>
                    </a:cubicBezTo>
                    <a:lnTo>
                      <a:pt x="2840628" y="0"/>
                    </a:lnTo>
                    <a:cubicBezTo>
                      <a:pt x="2848786" y="0"/>
                      <a:pt x="2855431" y="6645"/>
                      <a:pt x="2855431" y="14803"/>
                    </a:cubicBezTo>
                    <a:lnTo>
                      <a:pt x="2855431" y="496076"/>
                    </a:lnTo>
                    <a:cubicBezTo>
                      <a:pt x="2855431" y="504234"/>
                      <a:pt x="2848786" y="510879"/>
                      <a:pt x="2840628" y="510879"/>
                    </a:cubicBezTo>
                    <a:close/>
                  </a:path>
                </a:pathLst>
              </a:custGeom>
              <a:solidFill>
                <a:schemeClr val="accent5"/>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34" name="Graphic 5">
              <a:extLst>
                <a:ext uri="{FF2B5EF4-FFF2-40B4-BE49-F238E27FC236}">
                  <a16:creationId xmlns:a16="http://schemas.microsoft.com/office/drawing/2014/main" id="{9BC2BDC0-B9AE-AFC6-E4A0-CA4312A1CF14}"/>
                </a:ext>
              </a:extLst>
            </p:cNvPr>
            <p:cNvGrpSpPr/>
            <p:nvPr/>
          </p:nvGrpSpPr>
          <p:grpSpPr>
            <a:xfrm>
              <a:off x="1541943" y="2895342"/>
              <a:ext cx="3335584" cy="929385"/>
              <a:chOff x="1541943" y="2742589"/>
              <a:chExt cx="3335584" cy="929385"/>
            </a:xfrm>
          </p:grpSpPr>
          <p:sp>
            <p:nvSpPr>
              <p:cNvPr id="35" name="Freeform: Shape 34">
                <a:extLst>
                  <a:ext uri="{FF2B5EF4-FFF2-40B4-BE49-F238E27FC236}">
                    <a16:creationId xmlns:a16="http://schemas.microsoft.com/office/drawing/2014/main" id="{9C01A97A-92B1-A0A1-D4CC-429EF2EC88A1}"/>
                  </a:ext>
                </a:extLst>
              </p:cNvPr>
              <p:cNvSpPr/>
              <p:nvPr/>
            </p:nvSpPr>
            <p:spPr>
              <a:xfrm>
                <a:off x="4252894" y="2742589"/>
                <a:ext cx="624634" cy="929385"/>
              </a:xfrm>
              <a:custGeom>
                <a:avLst/>
                <a:gdLst>
                  <a:gd name="connsiteX0" fmla="*/ 624635 w 624634"/>
                  <a:gd name="connsiteY0" fmla="*/ 239189 h 929385"/>
                  <a:gd name="connsiteX1" fmla="*/ 385446 w 624634"/>
                  <a:gd name="connsiteY1" fmla="*/ 0 h 929385"/>
                  <a:gd name="connsiteX2" fmla="*/ 0 w 624634"/>
                  <a:gd name="connsiteY2" fmla="*/ 929386 h 929385"/>
                  <a:gd name="connsiteX3" fmla="*/ 337911 w 624634"/>
                  <a:gd name="connsiteY3" fmla="*/ 929386 h 929385"/>
                  <a:gd name="connsiteX4" fmla="*/ 624602 w 624634"/>
                  <a:gd name="connsiteY4" fmla="*/ 239189 h 929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4634" h="929385">
                    <a:moveTo>
                      <a:pt x="624635" y="239189"/>
                    </a:moveTo>
                    <a:lnTo>
                      <a:pt x="385446" y="0"/>
                    </a:lnTo>
                    <a:cubicBezTo>
                      <a:pt x="172903" y="258006"/>
                      <a:pt x="33949" y="578547"/>
                      <a:pt x="0" y="929386"/>
                    </a:cubicBezTo>
                    <a:lnTo>
                      <a:pt x="337911" y="929386"/>
                    </a:lnTo>
                    <a:cubicBezTo>
                      <a:pt x="369129" y="670854"/>
                      <a:pt x="471371" y="434330"/>
                      <a:pt x="624602" y="239189"/>
                    </a:cubicBezTo>
                    <a:close/>
                  </a:path>
                </a:pathLst>
              </a:custGeom>
              <a:solidFill>
                <a:schemeClr val="tx2">
                  <a:lumMod val="9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6" name="Graphic 5">
                <a:extLst>
                  <a:ext uri="{FF2B5EF4-FFF2-40B4-BE49-F238E27FC236}">
                    <a16:creationId xmlns:a16="http://schemas.microsoft.com/office/drawing/2014/main" id="{F0BD92E6-8648-AE40-FD62-90B460D7F8A0}"/>
                  </a:ext>
                </a:extLst>
              </p:cNvPr>
              <p:cNvGrpSpPr/>
              <p:nvPr/>
            </p:nvGrpSpPr>
            <p:grpSpPr>
              <a:xfrm>
                <a:off x="4288948" y="3118165"/>
                <a:ext cx="187179" cy="187245"/>
                <a:chOff x="4288948" y="3118165"/>
                <a:chExt cx="187179" cy="187245"/>
              </a:xfrm>
            </p:grpSpPr>
            <p:sp>
              <p:nvSpPr>
                <p:cNvPr id="37" name="Freeform: Shape 36">
                  <a:extLst>
                    <a:ext uri="{FF2B5EF4-FFF2-40B4-BE49-F238E27FC236}">
                      <a16:creationId xmlns:a16="http://schemas.microsoft.com/office/drawing/2014/main" id="{8F997BC7-4F9F-926F-4E99-F0710408191D}"/>
                    </a:ext>
                  </a:extLst>
                </p:cNvPr>
                <p:cNvSpPr/>
                <p:nvPr/>
              </p:nvSpPr>
              <p:spPr>
                <a:xfrm>
                  <a:off x="4303784" y="3133035"/>
                  <a:ext cx="157573" cy="157573"/>
                </a:xfrm>
                <a:custGeom>
                  <a:avLst/>
                  <a:gdLst>
                    <a:gd name="connsiteX0" fmla="*/ 157573 w 157573"/>
                    <a:gd name="connsiteY0" fmla="*/ 78787 h 157573"/>
                    <a:gd name="connsiteX1" fmla="*/ 78787 w 157573"/>
                    <a:gd name="connsiteY1" fmla="*/ 157573 h 157573"/>
                    <a:gd name="connsiteX2" fmla="*/ 0 w 157573"/>
                    <a:gd name="connsiteY2" fmla="*/ 78787 h 157573"/>
                    <a:gd name="connsiteX3" fmla="*/ 78787 w 157573"/>
                    <a:gd name="connsiteY3" fmla="*/ 0 h 157573"/>
                    <a:gd name="connsiteX4" fmla="*/ 157573 w 157573"/>
                    <a:gd name="connsiteY4" fmla="*/ 78787 h 157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573" h="157573">
                      <a:moveTo>
                        <a:pt x="157573" y="78787"/>
                      </a:moveTo>
                      <a:cubicBezTo>
                        <a:pt x="157573" y="122308"/>
                        <a:pt x="122308" y="157573"/>
                        <a:pt x="78787" y="157573"/>
                      </a:cubicBezTo>
                      <a:cubicBezTo>
                        <a:pt x="35265" y="157573"/>
                        <a:pt x="0" y="122308"/>
                        <a:pt x="0" y="78787"/>
                      </a:cubicBezTo>
                      <a:cubicBezTo>
                        <a:pt x="0" y="35265"/>
                        <a:pt x="35265" y="0"/>
                        <a:pt x="78787" y="0"/>
                      </a:cubicBezTo>
                      <a:cubicBezTo>
                        <a:pt x="122308" y="0"/>
                        <a:pt x="157573" y="35265"/>
                        <a:pt x="157573" y="78787"/>
                      </a:cubicBezTo>
                      <a:close/>
                    </a:path>
                  </a:pathLst>
                </a:custGeom>
                <a:solidFill>
                  <a:schemeClr val="tx2">
                    <a:lumMod val="9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8" name="Freeform: Shape 37">
                  <a:extLst>
                    <a:ext uri="{FF2B5EF4-FFF2-40B4-BE49-F238E27FC236}">
                      <a16:creationId xmlns:a16="http://schemas.microsoft.com/office/drawing/2014/main" id="{EEEB1E98-04B5-B7B9-13E8-5EE528F805CD}"/>
                    </a:ext>
                  </a:extLst>
                </p:cNvPr>
                <p:cNvSpPr/>
                <p:nvPr/>
              </p:nvSpPr>
              <p:spPr>
                <a:xfrm>
                  <a:off x="4288948" y="3118165"/>
                  <a:ext cx="187179" cy="187245"/>
                </a:xfrm>
                <a:custGeom>
                  <a:avLst/>
                  <a:gdLst>
                    <a:gd name="connsiteX0" fmla="*/ 93623 w 187179"/>
                    <a:gd name="connsiteY0" fmla="*/ 187246 h 187245"/>
                    <a:gd name="connsiteX1" fmla="*/ 0 w 187179"/>
                    <a:gd name="connsiteY1" fmla="*/ 93623 h 187245"/>
                    <a:gd name="connsiteX2" fmla="*/ 93623 w 187179"/>
                    <a:gd name="connsiteY2" fmla="*/ 0 h 187245"/>
                    <a:gd name="connsiteX3" fmla="*/ 187180 w 187179"/>
                    <a:gd name="connsiteY3" fmla="*/ 93623 h 187245"/>
                    <a:gd name="connsiteX4" fmla="*/ 93623 w 187179"/>
                    <a:gd name="connsiteY4" fmla="*/ 187246 h 187245"/>
                    <a:gd name="connsiteX5" fmla="*/ 93623 w 187179"/>
                    <a:gd name="connsiteY5" fmla="*/ 29640 h 187245"/>
                    <a:gd name="connsiteX6" fmla="*/ 29640 w 187179"/>
                    <a:gd name="connsiteY6" fmla="*/ 93623 h 187245"/>
                    <a:gd name="connsiteX7" fmla="*/ 93623 w 187179"/>
                    <a:gd name="connsiteY7" fmla="*/ 157606 h 187245"/>
                    <a:gd name="connsiteX8" fmla="*/ 157540 w 187179"/>
                    <a:gd name="connsiteY8" fmla="*/ 93623 h 187245"/>
                    <a:gd name="connsiteX9" fmla="*/ 93623 w 187179"/>
                    <a:gd name="connsiteY9" fmla="*/ 29640 h 187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179" h="187245">
                      <a:moveTo>
                        <a:pt x="93623" y="187246"/>
                      </a:moveTo>
                      <a:cubicBezTo>
                        <a:pt x="42009" y="187246"/>
                        <a:pt x="0" y="145237"/>
                        <a:pt x="0" y="93623"/>
                      </a:cubicBezTo>
                      <a:cubicBezTo>
                        <a:pt x="0" y="42009"/>
                        <a:pt x="42009" y="0"/>
                        <a:pt x="93623" y="0"/>
                      </a:cubicBezTo>
                      <a:cubicBezTo>
                        <a:pt x="145237" y="0"/>
                        <a:pt x="187180" y="42009"/>
                        <a:pt x="187180" y="93623"/>
                      </a:cubicBezTo>
                      <a:cubicBezTo>
                        <a:pt x="187180" y="145237"/>
                        <a:pt x="145237" y="187246"/>
                        <a:pt x="93623" y="187246"/>
                      </a:cubicBezTo>
                      <a:close/>
                      <a:moveTo>
                        <a:pt x="93623" y="29640"/>
                      </a:moveTo>
                      <a:cubicBezTo>
                        <a:pt x="58325" y="29640"/>
                        <a:pt x="29640" y="58325"/>
                        <a:pt x="29640" y="93623"/>
                      </a:cubicBezTo>
                      <a:cubicBezTo>
                        <a:pt x="29640" y="128921"/>
                        <a:pt x="58358" y="157606"/>
                        <a:pt x="93623" y="157606"/>
                      </a:cubicBezTo>
                      <a:cubicBezTo>
                        <a:pt x="128888" y="157606"/>
                        <a:pt x="157540" y="128921"/>
                        <a:pt x="157540" y="93623"/>
                      </a:cubicBezTo>
                      <a:cubicBezTo>
                        <a:pt x="157540" y="58325"/>
                        <a:pt x="128855" y="29640"/>
                        <a:pt x="93623" y="29640"/>
                      </a:cubicBez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39" name="Freeform: Shape 38">
                <a:extLst>
                  <a:ext uri="{FF2B5EF4-FFF2-40B4-BE49-F238E27FC236}">
                    <a16:creationId xmlns:a16="http://schemas.microsoft.com/office/drawing/2014/main" id="{54D01496-8738-5374-FE2C-4CAF53596D61}"/>
                  </a:ext>
                </a:extLst>
              </p:cNvPr>
              <p:cNvSpPr/>
              <p:nvPr/>
            </p:nvSpPr>
            <p:spPr>
              <a:xfrm>
                <a:off x="1541943" y="3192511"/>
                <a:ext cx="2855430" cy="29606"/>
              </a:xfrm>
              <a:custGeom>
                <a:avLst/>
                <a:gdLst>
                  <a:gd name="connsiteX0" fmla="*/ 2840628 w 2855430"/>
                  <a:gd name="connsiteY0" fmla="*/ 29607 h 29606"/>
                  <a:gd name="connsiteX1" fmla="*/ 14803 w 2855430"/>
                  <a:gd name="connsiteY1" fmla="*/ 29607 h 29606"/>
                  <a:gd name="connsiteX2" fmla="*/ 0 w 2855430"/>
                  <a:gd name="connsiteY2" fmla="*/ 14803 h 29606"/>
                  <a:gd name="connsiteX3" fmla="*/ 14803 w 2855430"/>
                  <a:gd name="connsiteY3" fmla="*/ 0 h 29606"/>
                  <a:gd name="connsiteX4" fmla="*/ 2840628 w 2855430"/>
                  <a:gd name="connsiteY4" fmla="*/ 0 h 29606"/>
                  <a:gd name="connsiteX5" fmla="*/ 2855431 w 2855430"/>
                  <a:gd name="connsiteY5" fmla="*/ 14803 h 29606"/>
                  <a:gd name="connsiteX6" fmla="*/ 2840628 w 2855430"/>
                  <a:gd name="connsiteY6" fmla="*/ 29607 h 2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5430" h="29606">
                    <a:moveTo>
                      <a:pt x="2840628" y="29607"/>
                    </a:moveTo>
                    <a:lnTo>
                      <a:pt x="14803" y="29607"/>
                    </a:lnTo>
                    <a:cubicBezTo>
                      <a:pt x="6645" y="29607"/>
                      <a:pt x="0" y="22962"/>
                      <a:pt x="0" y="14803"/>
                    </a:cubicBezTo>
                    <a:cubicBezTo>
                      <a:pt x="0" y="6645"/>
                      <a:pt x="6645" y="0"/>
                      <a:pt x="14803" y="0"/>
                    </a:cubicBezTo>
                    <a:lnTo>
                      <a:pt x="2840628" y="0"/>
                    </a:lnTo>
                    <a:cubicBezTo>
                      <a:pt x="2848786" y="0"/>
                      <a:pt x="2855431" y="6645"/>
                      <a:pt x="2855431" y="14803"/>
                    </a:cubicBezTo>
                    <a:cubicBezTo>
                      <a:pt x="2855431" y="22962"/>
                      <a:pt x="2848786" y="29607"/>
                      <a:pt x="2840628" y="29607"/>
                    </a:cubicBezTo>
                    <a:close/>
                  </a:path>
                </a:pathLst>
              </a:custGeom>
              <a:solidFill>
                <a:schemeClr val="tx2">
                  <a:lumMod val="9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40" name="Graphic 5">
              <a:extLst>
                <a:ext uri="{FF2B5EF4-FFF2-40B4-BE49-F238E27FC236}">
                  <a16:creationId xmlns:a16="http://schemas.microsoft.com/office/drawing/2014/main" id="{AFC2F1FD-0F76-E57C-2AFF-AC436FE8C9B5}"/>
                </a:ext>
              </a:extLst>
            </p:cNvPr>
            <p:cNvGrpSpPr/>
            <p:nvPr/>
          </p:nvGrpSpPr>
          <p:grpSpPr>
            <a:xfrm>
              <a:off x="1358580" y="4160072"/>
              <a:ext cx="3518948" cy="929287"/>
              <a:chOff x="1358580" y="4007319"/>
              <a:chExt cx="3518948" cy="929287"/>
            </a:xfrm>
          </p:grpSpPr>
          <p:sp>
            <p:nvSpPr>
              <p:cNvPr id="41" name="Freeform: Shape 40">
                <a:extLst>
                  <a:ext uri="{FF2B5EF4-FFF2-40B4-BE49-F238E27FC236}">
                    <a16:creationId xmlns:a16="http://schemas.microsoft.com/office/drawing/2014/main" id="{B4C3A0D8-B454-DC3B-874C-5E373021EB3E}"/>
                  </a:ext>
                </a:extLst>
              </p:cNvPr>
              <p:cNvSpPr/>
              <p:nvPr/>
            </p:nvSpPr>
            <p:spPr>
              <a:xfrm>
                <a:off x="4252894" y="4007319"/>
                <a:ext cx="624634" cy="929287"/>
              </a:xfrm>
              <a:custGeom>
                <a:avLst/>
                <a:gdLst>
                  <a:gd name="connsiteX0" fmla="*/ 337944 w 624634"/>
                  <a:gd name="connsiteY0" fmla="*/ 0 h 929287"/>
                  <a:gd name="connsiteX1" fmla="*/ 0 w 624634"/>
                  <a:gd name="connsiteY1" fmla="*/ 0 h 929287"/>
                  <a:gd name="connsiteX2" fmla="*/ 385446 w 624634"/>
                  <a:gd name="connsiteY2" fmla="*/ 929287 h 929287"/>
                  <a:gd name="connsiteX3" fmla="*/ 624635 w 624634"/>
                  <a:gd name="connsiteY3" fmla="*/ 690098 h 929287"/>
                  <a:gd name="connsiteX4" fmla="*/ 337944 w 624634"/>
                  <a:gd name="connsiteY4" fmla="*/ 0 h 929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4634" h="929287">
                    <a:moveTo>
                      <a:pt x="337944" y="0"/>
                    </a:moveTo>
                    <a:lnTo>
                      <a:pt x="0" y="0"/>
                    </a:lnTo>
                    <a:cubicBezTo>
                      <a:pt x="33949" y="350806"/>
                      <a:pt x="172903" y="671315"/>
                      <a:pt x="385446" y="929287"/>
                    </a:cubicBezTo>
                    <a:lnTo>
                      <a:pt x="624635" y="690098"/>
                    </a:lnTo>
                    <a:cubicBezTo>
                      <a:pt x="471404" y="494958"/>
                      <a:pt x="369162" y="258466"/>
                      <a:pt x="337944" y="0"/>
                    </a:cubicBezTo>
                    <a:close/>
                  </a:path>
                </a:pathLst>
              </a:custGeom>
              <a:solidFill>
                <a:schemeClr val="bg2"/>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42" name="Graphic 5">
                <a:extLst>
                  <a:ext uri="{FF2B5EF4-FFF2-40B4-BE49-F238E27FC236}">
                    <a16:creationId xmlns:a16="http://schemas.microsoft.com/office/drawing/2014/main" id="{6CDF722B-1D89-2516-65ED-C2ACB50BB144}"/>
                  </a:ext>
                </a:extLst>
              </p:cNvPr>
              <p:cNvGrpSpPr/>
              <p:nvPr/>
            </p:nvGrpSpPr>
            <p:grpSpPr>
              <a:xfrm>
                <a:off x="4275033" y="4411944"/>
                <a:ext cx="187179" cy="187179"/>
                <a:chOff x="4275033" y="4411944"/>
                <a:chExt cx="187179" cy="187179"/>
              </a:xfrm>
            </p:grpSpPr>
            <p:sp>
              <p:nvSpPr>
                <p:cNvPr id="43" name="Freeform: Shape 42">
                  <a:extLst>
                    <a:ext uri="{FF2B5EF4-FFF2-40B4-BE49-F238E27FC236}">
                      <a16:creationId xmlns:a16="http://schemas.microsoft.com/office/drawing/2014/main" id="{EFFF61D5-1E7B-D473-BEA5-AB834E4F2FA2}"/>
                    </a:ext>
                  </a:extLst>
                </p:cNvPr>
                <p:cNvSpPr/>
                <p:nvPr/>
              </p:nvSpPr>
              <p:spPr>
                <a:xfrm>
                  <a:off x="4289803" y="4426747"/>
                  <a:ext cx="157573" cy="157573"/>
                </a:xfrm>
                <a:custGeom>
                  <a:avLst/>
                  <a:gdLst>
                    <a:gd name="connsiteX0" fmla="*/ 157573 w 157573"/>
                    <a:gd name="connsiteY0" fmla="*/ 78787 h 157573"/>
                    <a:gd name="connsiteX1" fmla="*/ 78787 w 157573"/>
                    <a:gd name="connsiteY1" fmla="*/ 157573 h 157573"/>
                    <a:gd name="connsiteX2" fmla="*/ 0 w 157573"/>
                    <a:gd name="connsiteY2" fmla="*/ 78787 h 157573"/>
                    <a:gd name="connsiteX3" fmla="*/ 78787 w 157573"/>
                    <a:gd name="connsiteY3" fmla="*/ 0 h 157573"/>
                    <a:gd name="connsiteX4" fmla="*/ 157573 w 157573"/>
                    <a:gd name="connsiteY4" fmla="*/ 78787 h 157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573" h="157573">
                      <a:moveTo>
                        <a:pt x="157573" y="78787"/>
                      </a:moveTo>
                      <a:cubicBezTo>
                        <a:pt x="157573" y="122308"/>
                        <a:pt x="122308" y="157573"/>
                        <a:pt x="78787" y="157573"/>
                      </a:cubicBezTo>
                      <a:cubicBezTo>
                        <a:pt x="35265" y="157573"/>
                        <a:pt x="0" y="122308"/>
                        <a:pt x="0" y="78787"/>
                      </a:cubicBezTo>
                      <a:cubicBezTo>
                        <a:pt x="0" y="35265"/>
                        <a:pt x="35265" y="0"/>
                        <a:pt x="78787" y="0"/>
                      </a:cubicBezTo>
                      <a:cubicBezTo>
                        <a:pt x="122308" y="0"/>
                        <a:pt x="157573" y="35265"/>
                        <a:pt x="157573" y="78787"/>
                      </a:cubicBezTo>
                      <a:close/>
                    </a:path>
                  </a:pathLst>
                </a:custGeom>
                <a:solidFill>
                  <a:schemeClr val="bg2"/>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4" name="Freeform: Shape 43">
                  <a:extLst>
                    <a:ext uri="{FF2B5EF4-FFF2-40B4-BE49-F238E27FC236}">
                      <a16:creationId xmlns:a16="http://schemas.microsoft.com/office/drawing/2014/main" id="{417F4379-2CB9-E345-7AE8-993316E38B2C}"/>
                    </a:ext>
                  </a:extLst>
                </p:cNvPr>
                <p:cNvSpPr/>
                <p:nvPr/>
              </p:nvSpPr>
              <p:spPr>
                <a:xfrm>
                  <a:off x="4275033" y="4411944"/>
                  <a:ext cx="187179" cy="187179"/>
                </a:xfrm>
                <a:custGeom>
                  <a:avLst/>
                  <a:gdLst>
                    <a:gd name="connsiteX0" fmla="*/ 93557 w 187179"/>
                    <a:gd name="connsiteY0" fmla="*/ 187180 h 187179"/>
                    <a:gd name="connsiteX1" fmla="*/ 0 w 187179"/>
                    <a:gd name="connsiteY1" fmla="*/ 93623 h 187179"/>
                    <a:gd name="connsiteX2" fmla="*/ 93557 w 187179"/>
                    <a:gd name="connsiteY2" fmla="*/ 0 h 187179"/>
                    <a:gd name="connsiteX3" fmla="*/ 187180 w 187179"/>
                    <a:gd name="connsiteY3" fmla="*/ 93623 h 187179"/>
                    <a:gd name="connsiteX4" fmla="*/ 93557 w 187179"/>
                    <a:gd name="connsiteY4" fmla="*/ 187180 h 187179"/>
                    <a:gd name="connsiteX5" fmla="*/ 93557 w 187179"/>
                    <a:gd name="connsiteY5" fmla="*/ 29607 h 187179"/>
                    <a:gd name="connsiteX6" fmla="*/ 29640 w 187179"/>
                    <a:gd name="connsiteY6" fmla="*/ 93590 h 187179"/>
                    <a:gd name="connsiteX7" fmla="*/ 93557 w 187179"/>
                    <a:gd name="connsiteY7" fmla="*/ 157507 h 187179"/>
                    <a:gd name="connsiteX8" fmla="*/ 157540 w 187179"/>
                    <a:gd name="connsiteY8" fmla="*/ 93590 h 187179"/>
                    <a:gd name="connsiteX9" fmla="*/ 93557 w 187179"/>
                    <a:gd name="connsiteY9" fmla="*/ 29607 h 18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179" h="187179">
                      <a:moveTo>
                        <a:pt x="93557" y="187180"/>
                      </a:moveTo>
                      <a:cubicBezTo>
                        <a:pt x="41943" y="187180"/>
                        <a:pt x="0" y="145237"/>
                        <a:pt x="0" y="93623"/>
                      </a:cubicBezTo>
                      <a:cubicBezTo>
                        <a:pt x="0" y="42009"/>
                        <a:pt x="41943" y="0"/>
                        <a:pt x="93557" y="0"/>
                      </a:cubicBezTo>
                      <a:cubicBezTo>
                        <a:pt x="145171" y="0"/>
                        <a:pt x="187180" y="42009"/>
                        <a:pt x="187180" y="93623"/>
                      </a:cubicBezTo>
                      <a:cubicBezTo>
                        <a:pt x="187180" y="145237"/>
                        <a:pt x="145171" y="187180"/>
                        <a:pt x="93557" y="187180"/>
                      </a:cubicBezTo>
                      <a:close/>
                      <a:moveTo>
                        <a:pt x="93557" y="29607"/>
                      </a:moveTo>
                      <a:cubicBezTo>
                        <a:pt x="58325" y="29607"/>
                        <a:pt x="29640" y="58325"/>
                        <a:pt x="29640" y="93590"/>
                      </a:cubicBezTo>
                      <a:cubicBezTo>
                        <a:pt x="29640" y="128855"/>
                        <a:pt x="58325" y="157507"/>
                        <a:pt x="93557" y="157507"/>
                      </a:cubicBezTo>
                      <a:cubicBezTo>
                        <a:pt x="128789" y="157507"/>
                        <a:pt x="157540" y="128822"/>
                        <a:pt x="157540" y="93590"/>
                      </a:cubicBezTo>
                      <a:cubicBezTo>
                        <a:pt x="157540" y="58358"/>
                        <a:pt x="128822" y="29607"/>
                        <a:pt x="93557" y="29607"/>
                      </a:cubicBez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45" name="Freeform: Shape 44">
                <a:extLst>
                  <a:ext uri="{FF2B5EF4-FFF2-40B4-BE49-F238E27FC236}">
                    <a16:creationId xmlns:a16="http://schemas.microsoft.com/office/drawing/2014/main" id="{42FEFBDA-9C99-8E9F-92A8-5F331FA8B595}"/>
                  </a:ext>
                </a:extLst>
              </p:cNvPr>
              <p:cNvSpPr/>
              <p:nvPr/>
            </p:nvSpPr>
            <p:spPr>
              <a:xfrm>
                <a:off x="1358580" y="4486256"/>
                <a:ext cx="3024780" cy="29606"/>
              </a:xfrm>
              <a:custGeom>
                <a:avLst/>
                <a:gdLst>
                  <a:gd name="connsiteX0" fmla="*/ 3010011 w 3024780"/>
                  <a:gd name="connsiteY0" fmla="*/ 29607 h 29606"/>
                  <a:gd name="connsiteX1" fmla="*/ 14803 w 3024780"/>
                  <a:gd name="connsiteY1" fmla="*/ 29607 h 29606"/>
                  <a:gd name="connsiteX2" fmla="*/ 0 w 3024780"/>
                  <a:gd name="connsiteY2" fmla="*/ 14803 h 29606"/>
                  <a:gd name="connsiteX3" fmla="*/ 14803 w 3024780"/>
                  <a:gd name="connsiteY3" fmla="*/ 0 h 29606"/>
                  <a:gd name="connsiteX4" fmla="*/ 3009978 w 3024780"/>
                  <a:gd name="connsiteY4" fmla="*/ 0 h 29606"/>
                  <a:gd name="connsiteX5" fmla="*/ 3024781 w 3024780"/>
                  <a:gd name="connsiteY5" fmla="*/ 14803 h 29606"/>
                  <a:gd name="connsiteX6" fmla="*/ 3009978 w 3024780"/>
                  <a:gd name="connsiteY6" fmla="*/ 29607 h 2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4780" h="29606">
                    <a:moveTo>
                      <a:pt x="3010011" y="29607"/>
                    </a:moveTo>
                    <a:lnTo>
                      <a:pt x="14803" y="29607"/>
                    </a:lnTo>
                    <a:cubicBezTo>
                      <a:pt x="6645" y="29607"/>
                      <a:pt x="0" y="22962"/>
                      <a:pt x="0" y="14803"/>
                    </a:cubicBezTo>
                    <a:cubicBezTo>
                      <a:pt x="0" y="6645"/>
                      <a:pt x="6645" y="0"/>
                      <a:pt x="14803" y="0"/>
                    </a:cubicBezTo>
                    <a:lnTo>
                      <a:pt x="3009978" y="0"/>
                    </a:lnTo>
                    <a:cubicBezTo>
                      <a:pt x="3018136" y="0"/>
                      <a:pt x="3024781" y="6645"/>
                      <a:pt x="3024781" y="14803"/>
                    </a:cubicBezTo>
                    <a:cubicBezTo>
                      <a:pt x="3024781" y="22962"/>
                      <a:pt x="3018136" y="29607"/>
                      <a:pt x="3009978" y="29607"/>
                    </a:cubicBezTo>
                    <a:close/>
                  </a:path>
                </a:pathLst>
              </a:custGeom>
              <a:solidFill>
                <a:schemeClr val="bg2"/>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46" name="Graphic 5">
              <a:extLst>
                <a:ext uri="{FF2B5EF4-FFF2-40B4-BE49-F238E27FC236}">
                  <a16:creationId xmlns:a16="http://schemas.microsoft.com/office/drawing/2014/main" id="{C373AF0A-BC1B-5349-594B-A14EE31E1066}"/>
                </a:ext>
              </a:extLst>
            </p:cNvPr>
            <p:cNvGrpSpPr/>
            <p:nvPr/>
          </p:nvGrpSpPr>
          <p:grpSpPr>
            <a:xfrm>
              <a:off x="2341619" y="5087221"/>
              <a:ext cx="3463091" cy="1076662"/>
              <a:chOff x="2341619" y="4934468"/>
              <a:chExt cx="3463091" cy="1076662"/>
            </a:xfrm>
          </p:grpSpPr>
          <p:sp>
            <p:nvSpPr>
              <p:cNvPr id="47" name="Freeform: Shape 46">
                <a:extLst>
                  <a:ext uri="{FF2B5EF4-FFF2-40B4-BE49-F238E27FC236}">
                    <a16:creationId xmlns:a16="http://schemas.microsoft.com/office/drawing/2014/main" id="{6FD4B7A1-1EDE-FFF3-82D3-8808CD90E80C}"/>
                  </a:ext>
                </a:extLst>
              </p:cNvPr>
              <p:cNvSpPr/>
              <p:nvPr/>
            </p:nvSpPr>
            <p:spPr>
              <a:xfrm>
                <a:off x="4875390" y="4934468"/>
                <a:ext cx="929320" cy="624667"/>
              </a:xfrm>
              <a:custGeom>
                <a:avLst/>
                <a:gdLst>
                  <a:gd name="connsiteX0" fmla="*/ 239189 w 929320"/>
                  <a:gd name="connsiteY0" fmla="*/ 33 h 624667"/>
                  <a:gd name="connsiteX1" fmla="*/ 0 w 929320"/>
                  <a:gd name="connsiteY1" fmla="*/ 239222 h 624667"/>
                  <a:gd name="connsiteX2" fmla="*/ 929320 w 929320"/>
                  <a:gd name="connsiteY2" fmla="*/ 624668 h 624667"/>
                  <a:gd name="connsiteX3" fmla="*/ 929320 w 929320"/>
                  <a:gd name="connsiteY3" fmla="*/ 286724 h 624667"/>
                  <a:gd name="connsiteX4" fmla="*/ 239189 w 929320"/>
                  <a:gd name="connsiteY4" fmla="*/ 0 h 624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320" h="624667">
                    <a:moveTo>
                      <a:pt x="239189" y="33"/>
                    </a:moveTo>
                    <a:lnTo>
                      <a:pt x="0" y="239222"/>
                    </a:lnTo>
                    <a:cubicBezTo>
                      <a:pt x="258005" y="451765"/>
                      <a:pt x="578514" y="590719"/>
                      <a:pt x="929320" y="624668"/>
                    </a:cubicBezTo>
                    <a:lnTo>
                      <a:pt x="929320" y="286724"/>
                    </a:lnTo>
                    <a:cubicBezTo>
                      <a:pt x="670821" y="255505"/>
                      <a:pt x="434329" y="153264"/>
                      <a:pt x="239189" y="0"/>
                    </a:cubicBezTo>
                    <a:close/>
                  </a:path>
                </a:pathLst>
              </a:custGeom>
              <a:solidFill>
                <a:schemeClr val="accent2"/>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48" name="Graphic 5">
                <a:extLst>
                  <a:ext uri="{FF2B5EF4-FFF2-40B4-BE49-F238E27FC236}">
                    <a16:creationId xmlns:a16="http://schemas.microsoft.com/office/drawing/2014/main" id="{28E8E43F-A9E7-B017-E63C-D242CAADC25D}"/>
                  </a:ext>
                </a:extLst>
              </p:cNvPr>
              <p:cNvGrpSpPr/>
              <p:nvPr/>
            </p:nvGrpSpPr>
            <p:grpSpPr>
              <a:xfrm>
                <a:off x="5186786" y="5302973"/>
                <a:ext cx="187179" cy="187179"/>
                <a:chOff x="5186786" y="5302973"/>
                <a:chExt cx="187179" cy="187179"/>
              </a:xfrm>
            </p:grpSpPr>
            <p:sp>
              <p:nvSpPr>
                <p:cNvPr id="49" name="Freeform: Shape 48">
                  <a:extLst>
                    <a:ext uri="{FF2B5EF4-FFF2-40B4-BE49-F238E27FC236}">
                      <a16:creationId xmlns:a16="http://schemas.microsoft.com/office/drawing/2014/main" id="{4BE5BA25-9A3F-3EBA-4B5E-1958059A0DD8}"/>
                    </a:ext>
                  </a:extLst>
                </p:cNvPr>
                <p:cNvSpPr/>
                <p:nvPr/>
              </p:nvSpPr>
              <p:spPr>
                <a:xfrm>
                  <a:off x="5201590" y="5317776"/>
                  <a:ext cx="157573" cy="157572"/>
                </a:xfrm>
                <a:custGeom>
                  <a:avLst/>
                  <a:gdLst>
                    <a:gd name="connsiteX0" fmla="*/ 157573 w 157573"/>
                    <a:gd name="connsiteY0" fmla="*/ 78786 h 157572"/>
                    <a:gd name="connsiteX1" fmla="*/ 78787 w 157573"/>
                    <a:gd name="connsiteY1" fmla="*/ 0 h 157572"/>
                    <a:gd name="connsiteX2" fmla="*/ 0 w 157573"/>
                    <a:gd name="connsiteY2" fmla="*/ 78786 h 157572"/>
                    <a:gd name="connsiteX3" fmla="*/ 78787 w 157573"/>
                    <a:gd name="connsiteY3" fmla="*/ 157573 h 157572"/>
                    <a:gd name="connsiteX4" fmla="*/ 157573 w 157573"/>
                    <a:gd name="connsiteY4" fmla="*/ 78786 h 157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573" h="157572">
                      <a:moveTo>
                        <a:pt x="157573" y="78786"/>
                      </a:moveTo>
                      <a:cubicBezTo>
                        <a:pt x="157573" y="35265"/>
                        <a:pt x="122309" y="0"/>
                        <a:pt x="78787" y="0"/>
                      </a:cubicBezTo>
                      <a:cubicBezTo>
                        <a:pt x="35265" y="0"/>
                        <a:pt x="0" y="35265"/>
                        <a:pt x="0" y="78786"/>
                      </a:cubicBezTo>
                      <a:cubicBezTo>
                        <a:pt x="0" y="122308"/>
                        <a:pt x="35265" y="157573"/>
                        <a:pt x="78787" y="157573"/>
                      </a:cubicBezTo>
                      <a:cubicBezTo>
                        <a:pt x="122309" y="157573"/>
                        <a:pt x="157573" y="122308"/>
                        <a:pt x="157573" y="78786"/>
                      </a:cubicBezTo>
                      <a:close/>
                    </a:path>
                  </a:pathLst>
                </a:custGeom>
                <a:solidFill>
                  <a:schemeClr val="accent2"/>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0" name="Freeform: Shape 49">
                  <a:extLst>
                    <a:ext uri="{FF2B5EF4-FFF2-40B4-BE49-F238E27FC236}">
                      <a16:creationId xmlns:a16="http://schemas.microsoft.com/office/drawing/2014/main" id="{8F424D40-9AC0-8A57-6423-EFAAAFC9FA38}"/>
                    </a:ext>
                  </a:extLst>
                </p:cNvPr>
                <p:cNvSpPr/>
                <p:nvPr/>
              </p:nvSpPr>
              <p:spPr>
                <a:xfrm>
                  <a:off x="5186786" y="5302973"/>
                  <a:ext cx="187179" cy="187179"/>
                </a:xfrm>
                <a:custGeom>
                  <a:avLst/>
                  <a:gdLst>
                    <a:gd name="connsiteX0" fmla="*/ 93557 w 187179"/>
                    <a:gd name="connsiteY0" fmla="*/ 187180 h 187179"/>
                    <a:gd name="connsiteX1" fmla="*/ 0 w 187179"/>
                    <a:gd name="connsiteY1" fmla="*/ 93557 h 187179"/>
                    <a:gd name="connsiteX2" fmla="*/ 93557 w 187179"/>
                    <a:gd name="connsiteY2" fmla="*/ 0 h 187179"/>
                    <a:gd name="connsiteX3" fmla="*/ 187180 w 187179"/>
                    <a:gd name="connsiteY3" fmla="*/ 93557 h 187179"/>
                    <a:gd name="connsiteX4" fmla="*/ 93557 w 187179"/>
                    <a:gd name="connsiteY4" fmla="*/ 187180 h 187179"/>
                    <a:gd name="connsiteX5" fmla="*/ 93557 w 187179"/>
                    <a:gd name="connsiteY5" fmla="*/ 29640 h 187179"/>
                    <a:gd name="connsiteX6" fmla="*/ 29607 w 187179"/>
                    <a:gd name="connsiteY6" fmla="*/ 93590 h 187179"/>
                    <a:gd name="connsiteX7" fmla="*/ 93557 w 187179"/>
                    <a:gd name="connsiteY7" fmla="*/ 157573 h 187179"/>
                    <a:gd name="connsiteX8" fmla="*/ 157540 w 187179"/>
                    <a:gd name="connsiteY8" fmla="*/ 93590 h 187179"/>
                    <a:gd name="connsiteX9" fmla="*/ 93557 w 187179"/>
                    <a:gd name="connsiteY9" fmla="*/ 29640 h 18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179" h="187179">
                      <a:moveTo>
                        <a:pt x="93557" y="187180"/>
                      </a:moveTo>
                      <a:cubicBezTo>
                        <a:pt x="41943" y="187180"/>
                        <a:pt x="0" y="145171"/>
                        <a:pt x="0" y="93557"/>
                      </a:cubicBezTo>
                      <a:cubicBezTo>
                        <a:pt x="0" y="41943"/>
                        <a:pt x="41943" y="0"/>
                        <a:pt x="93557" y="0"/>
                      </a:cubicBezTo>
                      <a:cubicBezTo>
                        <a:pt x="145171" y="0"/>
                        <a:pt x="187180" y="41943"/>
                        <a:pt x="187180" y="93557"/>
                      </a:cubicBezTo>
                      <a:cubicBezTo>
                        <a:pt x="187180" y="145171"/>
                        <a:pt x="145171" y="187180"/>
                        <a:pt x="93557" y="187180"/>
                      </a:cubicBezTo>
                      <a:close/>
                      <a:moveTo>
                        <a:pt x="93557" y="29640"/>
                      </a:moveTo>
                      <a:cubicBezTo>
                        <a:pt x="58325" y="29640"/>
                        <a:pt x="29607" y="58358"/>
                        <a:pt x="29607" y="93590"/>
                      </a:cubicBezTo>
                      <a:cubicBezTo>
                        <a:pt x="29607" y="128822"/>
                        <a:pt x="58292" y="157573"/>
                        <a:pt x="93557" y="157573"/>
                      </a:cubicBezTo>
                      <a:cubicBezTo>
                        <a:pt x="128822" y="157573"/>
                        <a:pt x="157540" y="128887"/>
                        <a:pt x="157540" y="93590"/>
                      </a:cubicBezTo>
                      <a:cubicBezTo>
                        <a:pt x="157540" y="58292"/>
                        <a:pt x="128855" y="29640"/>
                        <a:pt x="93557" y="29640"/>
                      </a:cubicBez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51" name="Freeform: Shape 50">
                <a:extLst>
                  <a:ext uri="{FF2B5EF4-FFF2-40B4-BE49-F238E27FC236}">
                    <a16:creationId xmlns:a16="http://schemas.microsoft.com/office/drawing/2014/main" id="{B1F5FDC6-7376-496F-C4FD-C53A5321D179}"/>
                  </a:ext>
                </a:extLst>
              </p:cNvPr>
              <p:cNvSpPr/>
              <p:nvPr/>
            </p:nvSpPr>
            <p:spPr>
              <a:xfrm>
                <a:off x="2341619" y="5381759"/>
                <a:ext cx="2953494" cy="629371"/>
              </a:xfrm>
              <a:custGeom>
                <a:avLst/>
                <a:gdLst>
                  <a:gd name="connsiteX0" fmla="*/ 2938725 w 2953494"/>
                  <a:gd name="connsiteY0" fmla="*/ 629372 h 629371"/>
                  <a:gd name="connsiteX1" fmla="*/ 14803 w 2953494"/>
                  <a:gd name="connsiteY1" fmla="*/ 629372 h 629371"/>
                  <a:gd name="connsiteX2" fmla="*/ 0 w 2953494"/>
                  <a:gd name="connsiteY2" fmla="*/ 614568 h 629371"/>
                  <a:gd name="connsiteX3" fmla="*/ 14803 w 2953494"/>
                  <a:gd name="connsiteY3" fmla="*/ 599765 h 629371"/>
                  <a:gd name="connsiteX4" fmla="*/ 2923888 w 2953494"/>
                  <a:gd name="connsiteY4" fmla="*/ 599765 h 629371"/>
                  <a:gd name="connsiteX5" fmla="*/ 2923888 w 2953494"/>
                  <a:gd name="connsiteY5" fmla="*/ 14803 h 629371"/>
                  <a:gd name="connsiteX6" fmla="*/ 2938692 w 2953494"/>
                  <a:gd name="connsiteY6" fmla="*/ 0 h 629371"/>
                  <a:gd name="connsiteX7" fmla="*/ 2953495 w 2953494"/>
                  <a:gd name="connsiteY7" fmla="*/ 14803 h 629371"/>
                  <a:gd name="connsiteX8" fmla="*/ 2953495 w 2953494"/>
                  <a:gd name="connsiteY8" fmla="*/ 614568 h 629371"/>
                  <a:gd name="connsiteX9" fmla="*/ 2938692 w 2953494"/>
                  <a:gd name="connsiteY9" fmla="*/ 629372 h 629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3494" h="629371">
                    <a:moveTo>
                      <a:pt x="2938725" y="629372"/>
                    </a:moveTo>
                    <a:lnTo>
                      <a:pt x="14803" y="629372"/>
                    </a:lnTo>
                    <a:cubicBezTo>
                      <a:pt x="6645" y="629372"/>
                      <a:pt x="0" y="622727"/>
                      <a:pt x="0" y="614568"/>
                    </a:cubicBezTo>
                    <a:cubicBezTo>
                      <a:pt x="0" y="606410"/>
                      <a:pt x="6645" y="599765"/>
                      <a:pt x="14803" y="599765"/>
                    </a:cubicBezTo>
                    <a:lnTo>
                      <a:pt x="2923888" y="599765"/>
                    </a:lnTo>
                    <a:lnTo>
                      <a:pt x="2923888" y="14803"/>
                    </a:lnTo>
                    <a:cubicBezTo>
                      <a:pt x="2923888" y="6645"/>
                      <a:pt x="2930533" y="0"/>
                      <a:pt x="2938692" y="0"/>
                    </a:cubicBezTo>
                    <a:cubicBezTo>
                      <a:pt x="2946850" y="0"/>
                      <a:pt x="2953495" y="6645"/>
                      <a:pt x="2953495" y="14803"/>
                    </a:cubicBezTo>
                    <a:lnTo>
                      <a:pt x="2953495" y="614568"/>
                    </a:lnTo>
                    <a:cubicBezTo>
                      <a:pt x="2953495" y="622727"/>
                      <a:pt x="2946850" y="629372"/>
                      <a:pt x="2938692" y="629372"/>
                    </a:cubicBezTo>
                    <a:close/>
                  </a:path>
                </a:pathLst>
              </a:custGeom>
              <a:solidFill>
                <a:schemeClr val="accent2"/>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52" name="Graphic 5">
              <a:extLst>
                <a:ext uri="{FF2B5EF4-FFF2-40B4-BE49-F238E27FC236}">
                  <a16:creationId xmlns:a16="http://schemas.microsoft.com/office/drawing/2014/main" id="{88C51FA5-B2A9-08ED-2EBC-30F8CCBCC82A}"/>
                </a:ext>
              </a:extLst>
            </p:cNvPr>
            <p:cNvGrpSpPr/>
            <p:nvPr/>
          </p:nvGrpSpPr>
          <p:grpSpPr>
            <a:xfrm>
              <a:off x="6140022" y="5087287"/>
              <a:ext cx="3465854" cy="1076596"/>
              <a:chOff x="6140022" y="4934534"/>
              <a:chExt cx="3465854" cy="1076596"/>
            </a:xfrm>
          </p:grpSpPr>
          <p:sp>
            <p:nvSpPr>
              <p:cNvPr id="53" name="Freeform: Shape 52">
                <a:extLst>
                  <a:ext uri="{FF2B5EF4-FFF2-40B4-BE49-F238E27FC236}">
                    <a16:creationId xmlns:a16="http://schemas.microsoft.com/office/drawing/2014/main" id="{2255FBFD-C24C-1A97-175E-A7458592A48A}"/>
                  </a:ext>
                </a:extLst>
              </p:cNvPr>
              <p:cNvSpPr/>
              <p:nvPr/>
            </p:nvSpPr>
            <p:spPr>
              <a:xfrm>
                <a:off x="6140022" y="4934534"/>
                <a:ext cx="929320" cy="624634"/>
              </a:xfrm>
              <a:custGeom>
                <a:avLst/>
                <a:gdLst>
                  <a:gd name="connsiteX0" fmla="*/ 0 w 929320"/>
                  <a:gd name="connsiteY0" fmla="*/ 286691 h 624634"/>
                  <a:gd name="connsiteX1" fmla="*/ 0 w 929320"/>
                  <a:gd name="connsiteY1" fmla="*/ 624635 h 624634"/>
                  <a:gd name="connsiteX2" fmla="*/ 929320 w 929320"/>
                  <a:gd name="connsiteY2" fmla="*/ 239189 h 624634"/>
                  <a:gd name="connsiteX3" fmla="*/ 690131 w 929320"/>
                  <a:gd name="connsiteY3" fmla="*/ 0 h 624634"/>
                  <a:gd name="connsiteX4" fmla="*/ 0 w 929320"/>
                  <a:gd name="connsiteY4" fmla="*/ 286724 h 624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320" h="624634">
                    <a:moveTo>
                      <a:pt x="0" y="286691"/>
                    </a:moveTo>
                    <a:lnTo>
                      <a:pt x="0" y="624635"/>
                    </a:lnTo>
                    <a:cubicBezTo>
                      <a:pt x="350806" y="590686"/>
                      <a:pt x="671315" y="451699"/>
                      <a:pt x="929320" y="239189"/>
                    </a:cubicBezTo>
                    <a:lnTo>
                      <a:pt x="690131" y="0"/>
                    </a:lnTo>
                    <a:cubicBezTo>
                      <a:pt x="494990" y="153231"/>
                      <a:pt x="258499" y="255505"/>
                      <a:pt x="0" y="286724"/>
                    </a:cubicBezTo>
                    <a:close/>
                  </a:path>
                </a:pathLst>
              </a:custGeom>
              <a:solidFill>
                <a:schemeClr val="accent6"/>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54" name="Graphic 5">
                <a:extLst>
                  <a:ext uri="{FF2B5EF4-FFF2-40B4-BE49-F238E27FC236}">
                    <a16:creationId xmlns:a16="http://schemas.microsoft.com/office/drawing/2014/main" id="{542A3D0A-6525-5EFC-184B-FCBF1C2DB129}"/>
                  </a:ext>
                </a:extLst>
              </p:cNvPr>
              <p:cNvGrpSpPr/>
              <p:nvPr/>
            </p:nvGrpSpPr>
            <p:grpSpPr>
              <a:xfrm>
                <a:off x="6573563" y="5302973"/>
                <a:ext cx="187179" cy="187179"/>
                <a:chOff x="6573563" y="5302973"/>
                <a:chExt cx="187179" cy="187179"/>
              </a:xfrm>
            </p:grpSpPr>
            <p:sp>
              <p:nvSpPr>
                <p:cNvPr id="55" name="Freeform: Shape 54">
                  <a:extLst>
                    <a:ext uri="{FF2B5EF4-FFF2-40B4-BE49-F238E27FC236}">
                      <a16:creationId xmlns:a16="http://schemas.microsoft.com/office/drawing/2014/main" id="{4105782E-A70C-2D5E-9FC5-0CC58E9E4FE9}"/>
                    </a:ext>
                  </a:extLst>
                </p:cNvPr>
                <p:cNvSpPr/>
                <p:nvPr/>
              </p:nvSpPr>
              <p:spPr>
                <a:xfrm>
                  <a:off x="6588399" y="5317776"/>
                  <a:ext cx="157572" cy="157572"/>
                </a:xfrm>
                <a:custGeom>
                  <a:avLst/>
                  <a:gdLst>
                    <a:gd name="connsiteX0" fmla="*/ 0 w 157572"/>
                    <a:gd name="connsiteY0" fmla="*/ 78786 h 157572"/>
                    <a:gd name="connsiteX1" fmla="*/ 78786 w 157572"/>
                    <a:gd name="connsiteY1" fmla="*/ 0 h 157572"/>
                    <a:gd name="connsiteX2" fmla="*/ 157573 w 157572"/>
                    <a:gd name="connsiteY2" fmla="*/ 78786 h 157572"/>
                    <a:gd name="connsiteX3" fmla="*/ 78786 w 157572"/>
                    <a:gd name="connsiteY3" fmla="*/ 157573 h 157572"/>
                    <a:gd name="connsiteX4" fmla="*/ 0 w 157572"/>
                    <a:gd name="connsiteY4" fmla="*/ 78786 h 157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572" h="157572">
                      <a:moveTo>
                        <a:pt x="0" y="78786"/>
                      </a:moveTo>
                      <a:cubicBezTo>
                        <a:pt x="0" y="35265"/>
                        <a:pt x="35265" y="0"/>
                        <a:pt x="78786" y="0"/>
                      </a:cubicBezTo>
                      <a:cubicBezTo>
                        <a:pt x="122308" y="0"/>
                        <a:pt x="157573" y="35265"/>
                        <a:pt x="157573" y="78786"/>
                      </a:cubicBezTo>
                      <a:cubicBezTo>
                        <a:pt x="157573" y="122308"/>
                        <a:pt x="122308" y="157573"/>
                        <a:pt x="78786" y="157573"/>
                      </a:cubicBezTo>
                      <a:cubicBezTo>
                        <a:pt x="35265" y="157573"/>
                        <a:pt x="0" y="122308"/>
                        <a:pt x="0" y="78786"/>
                      </a:cubicBezTo>
                      <a:close/>
                    </a:path>
                  </a:pathLst>
                </a:custGeom>
                <a:solidFill>
                  <a:schemeClr val="accent6"/>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6" name="Freeform: Shape 55">
                  <a:extLst>
                    <a:ext uri="{FF2B5EF4-FFF2-40B4-BE49-F238E27FC236}">
                      <a16:creationId xmlns:a16="http://schemas.microsoft.com/office/drawing/2014/main" id="{6CD269BB-67A6-9437-354A-9B683A53FD92}"/>
                    </a:ext>
                  </a:extLst>
                </p:cNvPr>
                <p:cNvSpPr/>
                <p:nvPr/>
              </p:nvSpPr>
              <p:spPr>
                <a:xfrm>
                  <a:off x="6573563" y="5302973"/>
                  <a:ext cx="187179" cy="187179"/>
                </a:xfrm>
                <a:custGeom>
                  <a:avLst/>
                  <a:gdLst>
                    <a:gd name="connsiteX0" fmla="*/ 93623 w 187179"/>
                    <a:gd name="connsiteY0" fmla="*/ 187180 h 187179"/>
                    <a:gd name="connsiteX1" fmla="*/ 0 w 187179"/>
                    <a:gd name="connsiteY1" fmla="*/ 93557 h 187179"/>
                    <a:gd name="connsiteX2" fmla="*/ 93623 w 187179"/>
                    <a:gd name="connsiteY2" fmla="*/ 0 h 187179"/>
                    <a:gd name="connsiteX3" fmla="*/ 187180 w 187179"/>
                    <a:gd name="connsiteY3" fmla="*/ 93557 h 187179"/>
                    <a:gd name="connsiteX4" fmla="*/ 93623 w 187179"/>
                    <a:gd name="connsiteY4" fmla="*/ 187180 h 187179"/>
                    <a:gd name="connsiteX5" fmla="*/ 93623 w 187179"/>
                    <a:gd name="connsiteY5" fmla="*/ 29640 h 187179"/>
                    <a:gd name="connsiteX6" fmla="*/ 29640 w 187179"/>
                    <a:gd name="connsiteY6" fmla="*/ 93590 h 187179"/>
                    <a:gd name="connsiteX7" fmla="*/ 93623 w 187179"/>
                    <a:gd name="connsiteY7" fmla="*/ 157573 h 187179"/>
                    <a:gd name="connsiteX8" fmla="*/ 157573 w 187179"/>
                    <a:gd name="connsiteY8" fmla="*/ 93590 h 187179"/>
                    <a:gd name="connsiteX9" fmla="*/ 93623 w 187179"/>
                    <a:gd name="connsiteY9" fmla="*/ 29640 h 18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179" h="187179">
                      <a:moveTo>
                        <a:pt x="93623" y="187180"/>
                      </a:moveTo>
                      <a:cubicBezTo>
                        <a:pt x="42009" y="187180"/>
                        <a:pt x="0" y="145171"/>
                        <a:pt x="0" y="93557"/>
                      </a:cubicBezTo>
                      <a:cubicBezTo>
                        <a:pt x="0" y="41943"/>
                        <a:pt x="42009" y="0"/>
                        <a:pt x="93623" y="0"/>
                      </a:cubicBezTo>
                      <a:cubicBezTo>
                        <a:pt x="145237" y="0"/>
                        <a:pt x="187180" y="41943"/>
                        <a:pt x="187180" y="93557"/>
                      </a:cubicBezTo>
                      <a:cubicBezTo>
                        <a:pt x="187180" y="145171"/>
                        <a:pt x="145237" y="187180"/>
                        <a:pt x="93623" y="187180"/>
                      </a:cubicBezTo>
                      <a:close/>
                      <a:moveTo>
                        <a:pt x="93623" y="29640"/>
                      </a:moveTo>
                      <a:cubicBezTo>
                        <a:pt x="58325" y="29640"/>
                        <a:pt x="29640" y="58358"/>
                        <a:pt x="29640" y="93590"/>
                      </a:cubicBezTo>
                      <a:cubicBezTo>
                        <a:pt x="29640" y="128822"/>
                        <a:pt x="58325" y="157573"/>
                        <a:pt x="93623" y="157573"/>
                      </a:cubicBezTo>
                      <a:cubicBezTo>
                        <a:pt x="128920" y="157573"/>
                        <a:pt x="157573" y="128887"/>
                        <a:pt x="157573" y="93590"/>
                      </a:cubicBezTo>
                      <a:cubicBezTo>
                        <a:pt x="157573" y="58292"/>
                        <a:pt x="128855" y="29640"/>
                        <a:pt x="93623" y="29640"/>
                      </a:cubicBez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57" name="Freeform: Shape 56">
                <a:extLst>
                  <a:ext uri="{FF2B5EF4-FFF2-40B4-BE49-F238E27FC236}">
                    <a16:creationId xmlns:a16="http://schemas.microsoft.com/office/drawing/2014/main" id="{17BA9612-AAD8-BBD4-1FF9-884EA7FB33BE}"/>
                  </a:ext>
                </a:extLst>
              </p:cNvPr>
              <p:cNvSpPr/>
              <p:nvPr/>
            </p:nvSpPr>
            <p:spPr>
              <a:xfrm>
                <a:off x="6652382" y="5381759"/>
                <a:ext cx="2953494" cy="629371"/>
              </a:xfrm>
              <a:custGeom>
                <a:avLst/>
                <a:gdLst>
                  <a:gd name="connsiteX0" fmla="*/ 2938725 w 2953494"/>
                  <a:gd name="connsiteY0" fmla="*/ 629372 h 629371"/>
                  <a:gd name="connsiteX1" fmla="*/ 14803 w 2953494"/>
                  <a:gd name="connsiteY1" fmla="*/ 629372 h 629371"/>
                  <a:gd name="connsiteX2" fmla="*/ 0 w 2953494"/>
                  <a:gd name="connsiteY2" fmla="*/ 614568 h 629371"/>
                  <a:gd name="connsiteX3" fmla="*/ 0 w 2953494"/>
                  <a:gd name="connsiteY3" fmla="*/ 14803 h 629371"/>
                  <a:gd name="connsiteX4" fmla="*/ 14803 w 2953494"/>
                  <a:gd name="connsiteY4" fmla="*/ 0 h 629371"/>
                  <a:gd name="connsiteX5" fmla="*/ 29607 w 2953494"/>
                  <a:gd name="connsiteY5" fmla="*/ 14803 h 629371"/>
                  <a:gd name="connsiteX6" fmla="*/ 29607 w 2953494"/>
                  <a:gd name="connsiteY6" fmla="*/ 599765 h 629371"/>
                  <a:gd name="connsiteX7" fmla="*/ 2938692 w 2953494"/>
                  <a:gd name="connsiteY7" fmla="*/ 599765 h 629371"/>
                  <a:gd name="connsiteX8" fmla="*/ 2953495 w 2953494"/>
                  <a:gd name="connsiteY8" fmla="*/ 614568 h 629371"/>
                  <a:gd name="connsiteX9" fmla="*/ 2938692 w 2953494"/>
                  <a:gd name="connsiteY9" fmla="*/ 629372 h 629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3494" h="629371">
                    <a:moveTo>
                      <a:pt x="2938725" y="629372"/>
                    </a:moveTo>
                    <a:lnTo>
                      <a:pt x="14803" y="629372"/>
                    </a:lnTo>
                    <a:cubicBezTo>
                      <a:pt x="6645" y="629372"/>
                      <a:pt x="0" y="622727"/>
                      <a:pt x="0" y="614568"/>
                    </a:cubicBezTo>
                    <a:lnTo>
                      <a:pt x="0" y="14803"/>
                    </a:lnTo>
                    <a:cubicBezTo>
                      <a:pt x="0" y="6645"/>
                      <a:pt x="6645" y="0"/>
                      <a:pt x="14803" y="0"/>
                    </a:cubicBezTo>
                    <a:cubicBezTo>
                      <a:pt x="22962" y="0"/>
                      <a:pt x="29607" y="6645"/>
                      <a:pt x="29607" y="14803"/>
                    </a:cubicBezTo>
                    <a:lnTo>
                      <a:pt x="29607" y="599765"/>
                    </a:lnTo>
                    <a:lnTo>
                      <a:pt x="2938692" y="599765"/>
                    </a:lnTo>
                    <a:cubicBezTo>
                      <a:pt x="2946850" y="599765"/>
                      <a:pt x="2953495" y="606410"/>
                      <a:pt x="2953495" y="614568"/>
                    </a:cubicBezTo>
                    <a:cubicBezTo>
                      <a:pt x="2953495" y="622727"/>
                      <a:pt x="2946850" y="629372"/>
                      <a:pt x="2938692" y="629372"/>
                    </a:cubicBezTo>
                    <a:close/>
                  </a:path>
                </a:pathLst>
              </a:custGeom>
              <a:solidFill>
                <a:schemeClr val="accent6"/>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58" name="Graphic 5">
              <a:extLst>
                <a:ext uri="{FF2B5EF4-FFF2-40B4-BE49-F238E27FC236}">
                  <a16:creationId xmlns:a16="http://schemas.microsoft.com/office/drawing/2014/main" id="{D640370B-F733-5345-AB98-FC6588E8382B}"/>
                </a:ext>
              </a:extLst>
            </p:cNvPr>
            <p:cNvGrpSpPr/>
            <p:nvPr/>
          </p:nvGrpSpPr>
          <p:grpSpPr>
            <a:xfrm>
              <a:off x="7067237" y="4160072"/>
              <a:ext cx="3549543" cy="929287"/>
              <a:chOff x="7067237" y="4007319"/>
              <a:chExt cx="3549543" cy="929287"/>
            </a:xfrm>
          </p:grpSpPr>
          <p:sp>
            <p:nvSpPr>
              <p:cNvPr id="59" name="Freeform: Shape 58">
                <a:extLst>
                  <a:ext uri="{FF2B5EF4-FFF2-40B4-BE49-F238E27FC236}">
                    <a16:creationId xmlns:a16="http://schemas.microsoft.com/office/drawing/2014/main" id="{DEB64001-083A-DC2F-0B3F-ED2E6F4365CC}"/>
                  </a:ext>
                </a:extLst>
              </p:cNvPr>
              <p:cNvSpPr/>
              <p:nvPr/>
            </p:nvSpPr>
            <p:spPr>
              <a:xfrm>
                <a:off x="7067237" y="4007319"/>
                <a:ext cx="624634" cy="929287"/>
              </a:xfrm>
              <a:custGeom>
                <a:avLst/>
                <a:gdLst>
                  <a:gd name="connsiteX0" fmla="*/ 286691 w 624634"/>
                  <a:gd name="connsiteY0" fmla="*/ 0 h 929287"/>
                  <a:gd name="connsiteX1" fmla="*/ 0 w 624634"/>
                  <a:gd name="connsiteY1" fmla="*/ 690098 h 929287"/>
                  <a:gd name="connsiteX2" fmla="*/ 239189 w 624634"/>
                  <a:gd name="connsiteY2" fmla="*/ 929287 h 929287"/>
                  <a:gd name="connsiteX3" fmla="*/ 624635 w 624634"/>
                  <a:gd name="connsiteY3" fmla="*/ 0 h 929287"/>
                  <a:gd name="connsiteX4" fmla="*/ 286724 w 624634"/>
                  <a:gd name="connsiteY4" fmla="*/ 0 h 929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4634" h="929287">
                    <a:moveTo>
                      <a:pt x="286691" y="0"/>
                    </a:moveTo>
                    <a:cubicBezTo>
                      <a:pt x="255473" y="258499"/>
                      <a:pt x="153231" y="494958"/>
                      <a:pt x="0" y="690098"/>
                    </a:cubicBezTo>
                    <a:lnTo>
                      <a:pt x="239189" y="929287"/>
                    </a:lnTo>
                    <a:cubicBezTo>
                      <a:pt x="451732" y="671282"/>
                      <a:pt x="590653" y="350806"/>
                      <a:pt x="624635" y="0"/>
                    </a:cubicBezTo>
                    <a:lnTo>
                      <a:pt x="286724" y="0"/>
                    </a:lnTo>
                    <a:close/>
                  </a:path>
                </a:pathLst>
              </a:custGeom>
              <a:solidFill>
                <a:schemeClr val="accent4"/>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60" name="Graphic 5">
                <a:extLst>
                  <a:ext uri="{FF2B5EF4-FFF2-40B4-BE49-F238E27FC236}">
                    <a16:creationId xmlns:a16="http://schemas.microsoft.com/office/drawing/2014/main" id="{AD920F3B-3C2E-85B4-35CC-EF692233CC8E}"/>
                  </a:ext>
                </a:extLst>
              </p:cNvPr>
              <p:cNvGrpSpPr/>
              <p:nvPr/>
            </p:nvGrpSpPr>
            <p:grpSpPr>
              <a:xfrm>
                <a:off x="7485349" y="4411944"/>
                <a:ext cx="187179" cy="187179"/>
                <a:chOff x="7485349" y="4411944"/>
                <a:chExt cx="187179" cy="187179"/>
              </a:xfrm>
            </p:grpSpPr>
            <p:sp>
              <p:nvSpPr>
                <p:cNvPr id="70" name="Freeform: Shape 69">
                  <a:extLst>
                    <a:ext uri="{FF2B5EF4-FFF2-40B4-BE49-F238E27FC236}">
                      <a16:creationId xmlns:a16="http://schemas.microsoft.com/office/drawing/2014/main" id="{EE252528-BEC2-2C58-DB1F-5186F2549F21}"/>
                    </a:ext>
                  </a:extLst>
                </p:cNvPr>
                <p:cNvSpPr/>
                <p:nvPr/>
              </p:nvSpPr>
              <p:spPr>
                <a:xfrm>
                  <a:off x="7500152" y="4426747"/>
                  <a:ext cx="157573" cy="157573"/>
                </a:xfrm>
                <a:custGeom>
                  <a:avLst/>
                  <a:gdLst>
                    <a:gd name="connsiteX0" fmla="*/ 0 w 157573"/>
                    <a:gd name="connsiteY0" fmla="*/ 78787 h 157573"/>
                    <a:gd name="connsiteX1" fmla="*/ 78787 w 157573"/>
                    <a:gd name="connsiteY1" fmla="*/ 157573 h 157573"/>
                    <a:gd name="connsiteX2" fmla="*/ 157573 w 157573"/>
                    <a:gd name="connsiteY2" fmla="*/ 78787 h 157573"/>
                    <a:gd name="connsiteX3" fmla="*/ 78787 w 157573"/>
                    <a:gd name="connsiteY3" fmla="*/ 0 h 157573"/>
                    <a:gd name="connsiteX4" fmla="*/ 0 w 157573"/>
                    <a:gd name="connsiteY4" fmla="*/ 78787 h 157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573" h="157573">
                      <a:moveTo>
                        <a:pt x="0" y="78787"/>
                      </a:moveTo>
                      <a:cubicBezTo>
                        <a:pt x="0" y="122308"/>
                        <a:pt x="35265" y="157573"/>
                        <a:pt x="78787" y="157573"/>
                      </a:cubicBezTo>
                      <a:cubicBezTo>
                        <a:pt x="122309" y="157573"/>
                        <a:pt x="157573" y="122308"/>
                        <a:pt x="157573" y="78787"/>
                      </a:cubicBezTo>
                      <a:cubicBezTo>
                        <a:pt x="157573" y="35265"/>
                        <a:pt x="122309" y="0"/>
                        <a:pt x="78787" y="0"/>
                      </a:cubicBezTo>
                      <a:cubicBezTo>
                        <a:pt x="35265" y="0"/>
                        <a:pt x="0" y="35265"/>
                        <a:pt x="0" y="78787"/>
                      </a:cubicBezTo>
                      <a:close/>
                    </a:path>
                  </a:pathLst>
                </a:custGeom>
                <a:solidFill>
                  <a:schemeClr val="accent4"/>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1" name="Freeform: Shape 70">
                  <a:extLst>
                    <a:ext uri="{FF2B5EF4-FFF2-40B4-BE49-F238E27FC236}">
                      <a16:creationId xmlns:a16="http://schemas.microsoft.com/office/drawing/2014/main" id="{2356DBCB-5219-00CF-A02B-9E2F75B017B7}"/>
                    </a:ext>
                  </a:extLst>
                </p:cNvPr>
                <p:cNvSpPr/>
                <p:nvPr/>
              </p:nvSpPr>
              <p:spPr>
                <a:xfrm>
                  <a:off x="7485349" y="4411944"/>
                  <a:ext cx="187179" cy="187179"/>
                </a:xfrm>
                <a:custGeom>
                  <a:avLst/>
                  <a:gdLst>
                    <a:gd name="connsiteX0" fmla="*/ 93623 w 187179"/>
                    <a:gd name="connsiteY0" fmla="*/ 187180 h 187179"/>
                    <a:gd name="connsiteX1" fmla="*/ 0 w 187179"/>
                    <a:gd name="connsiteY1" fmla="*/ 93623 h 187179"/>
                    <a:gd name="connsiteX2" fmla="*/ 93623 w 187179"/>
                    <a:gd name="connsiteY2" fmla="*/ 0 h 187179"/>
                    <a:gd name="connsiteX3" fmla="*/ 187180 w 187179"/>
                    <a:gd name="connsiteY3" fmla="*/ 93623 h 187179"/>
                    <a:gd name="connsiteX4" fmla="*/ 93623 w 187179"/>
                    <a:gd name="connsiteY4" fmla="*/ 187180 h 187179"/>
                    <a:gd name="connsiteX5" fmla="*/ 93623 w 187179"/>
                    <a:gd name="connsiteY5" fmla="*/ 29607 h 187179"/>
                    <a:gd name="connsiteX6" fmla="*/ 29640 w 187179"/>
                    <a:gd name="connsiteY6" fmla="*/ 93590 h 187179"/>
                    <a:gd name="connsiteX7" fmla="*/ 93623 w 187179"/>
                    <a:gd name="connsiteY7" fmla="*/ 157507 h 187179"/>
                    <a:gd name="connsiteX8" fmla="*/ 157540 w 187179"/>
                    <a:gd name="connsiteY8" fmla="*/ 93590 h 187179"/>
                    <a:gd name="connsiteX9" fmla="*/ 93623 w 187179"/>
                    <a:gd name="connsiteY9" fmla="*/ 29607 h 18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179" h="187179">
                      <a:moveTo>
                        <a:pt x="93623" y="187180"/>
                      </a:moveTo>
                      <a:cubicBezTo>
                        <a:pt x="42009" y="187180"/>
                        <a:pt x="0" y="145237"/>
                        <a:pt x="0" y="93623"/>
                      </a:cubicBezTo>
                      <a:cubicBezTo>
                        <a:pt x="0" y="42009"/>
                        <a:pt x="42009" y="0"/>
                        <a:pt x="93623" y="0"/>
                      </a:cubicBezTo>
                      <a:cubicBezTo>
                        <a:pt x="145237" y="0"/>
                        <a:pt x="187180" y="42009"/>
                        <a:pt x="187180" y="93623"/>
                      </a:cubicBezTo>
                      <a:cubicBezTo>
                        <a:pt x="187180" y="145237"/>
                        <a:pt x="145237" y="187180"/>
                        <a:pt x="93623" y="187180"/>
                      </a:cubicBezTo>
                      <a:close/>
                      <a:moveTo>
                        <a:pt x="93623" y="29607"/>
                      </a:moveTo>
                      <a:cubicBezTo>
                        <a:pt x="58325" y="29607"/>
                        <a:pt x="29640" y="58325"/>
                        <a:pt x="29640" y="93590"/>
                      </a:cubicBezTo>
                      <a:cubicBezTo>
                        <a:pt x="29640" y="128855"/>
                        <a:pt x="58358" y="157507"/>
                        <a:pt x="93623" y="157507"/>
                      </a:cubicBezTo>
                      <a:cubicBezTo>
                        <a:pt x="128888" y="157507"/>
                        <a:pt x="157540" y="128822"/>
                        <a:pt x="157540" y="93590"/>
                      </a:cubicBezTo>
                      <a:cubicBezTo>
                        <a:pt x="157540" y="58358"/>
                        <a:pt x="128855" y="29607"/>
                        <a:pt x="93623" y="29607"/>
                      </a:cubicBez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72" name="Freeform: Shape 71">
                <a:extLst>
                  <a:ext uri="{FF2B5EF4-FFF2-40B4-BE49-F238E27FC236}">
                    <a16:creationId xmlns:a16="http://schemas.microsoft.com/office/drawing/2014/main" id="{30E70A43-E544-3399-E477-B2E7EB765950}"/>
                  </a:ext>
                </a:extLst>
              </p:cNvPr>
              <p:cNvSpPr/>
              <p:nvPr/>
            </p:nvSpPr>
            <p:spPr>
              <a:xfrm>
                <a:off x="7564169" y="4486256"/>
                <a:ext cx="3052611" cy="29606"/>
              </a:xfrm>
              <a:custGeom>
                <a:avLst/>
                <a:gdLst>
                  <a:gd name="connsiteX0" fmla="*/ 3037808 w 3052611"/>
                  <a:gd name="connsiteY0" fmla="*/ 29607 h 29606"/>
                  <a:gd name="connsiteX1" fmla="*/ 14803 w 3052611"/>
                  <a:gd name="connsiteY1" fmla="*/ 29607 h 29606"/>
                  <a:gd name="connsiteX2" fmla="*/ 0 w 3052611"/>
                  <a:gd name="connsiteY2" fmla="*/ 14803 h 29606"/>
                  <a:gd name="connsiteX3" fmla="*/ 14803 w 3052611"/>
                  <a:gd name="connsiteY3" fmla="*/ 0 h 29606"/>
                  <a:gd name="connsiteX4" fmla="*/ 3037808 w 3052611"/>
                  <a:gd name="connsiteY4" fmla="*/ 0 h 29606"/>
                  <a:gd name="connsiteX5" fmla="*/ 3052612 w 3052611"/>
                  <a:gd name="connsiteY5" fmla="*/ 14803 h 29606"/>
                  <a:gd name="connsiteX6" fmla="*/ 3037808 w 3052611"/>
                  <a:gd name="connsiteY6" fmla="*/ 29607 h 2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2611" h="29606">
                    <a:moveTo>
                      <a:pt x="3037808" y="29607"/>
                    </a:moveTo>
                    <a:lnTo>
                      <a:pt x="14803" y="29607"/>
                    </a:lnTo>
                    <a:cubicBezTo>
                      <a:pt x="6645" y="29607"/>
                      <a:pt x="0" y="22962"/>
                      <a:pt x="0" y="14803"/>
                    </a:cubicBezTo>
                    <a:cubicBezTo>
                      <a:pt x="0" y="6645"/>
                      <a:pt x="6645" y="0"/>
                      <a:pt x="14803" y="0"/>
                    </a:cubicBezTo>
                    <a:lnTo>
                      <a:pt x="3037808" y="0"/>
                    </a:lnTo>
                    <a:cubicBezTo>
                      <a:pt x="3045966" y="0"/>
                      <a:pt x="3052612" y="6645"/>
                      <a:pt x="3052612" y="14803"/>
                    </a:cubicBezTo>
                    <a:cubicBezTo>
                      <a:pt x="3052612" y="22962"/>
                      <a:pt x="3045966" y="29607"/>
                      <a:pt x="3037808" y="29607"/>
                    </a:cubicBezTo>
                    <a:close/>
                  </a:path>
                </a:pathLst>
              </a:custGeom>
              <a:solidFill>
                <a:schemeClr val="accent4"/>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73" name="Graphic 5">
              <a:extLst>
                <a:ext uri="{FF2B5EF4-FFF2-40B4-BE49-F238E27FC236}">
                  <a16:creationId xmlns:a16="http://schemas.microsoft.com/office/drawing/2014/main" id="{CAABAF7C-A765-FB6C-B3F0-FA2C676A5E7D}"/>
                </a:ext>
              </a:extLst>
            </p:cNvPr>
            <p:cNvGrpSpPr/>
            <p:nvPr/>
          </p:nvGrpSpPr>
          <p:grpSpPr>
            <a:xfrm>
              <a:off x="7067237" y="2895374"/>
              <a:ext cx="3387956" cy="929386"/>
              <a:chOff x="7067237" y="2742621"/>
              <a:chExt cx="3387956" cy="929386"/>
            </a:xfrm>
          </p:grpSpPr>
          <p:sp>
            <p:nvSpPr>
              <p:cNvPr id="74" name="Freeform: Shape 73">
                <a:extLst>
                  <a:ext uri="{FF2B5EF4-FFF2-40B4-BE49-F238E27FC236}">
                    <a16:creationId xmlns:a16="http://schemas.microsoft.com/office/drawing/2014/main" id="{01FEA3A9-A355-E489-B883-6216900D621B}"/>
                  </a:ext>
                </a:extLst>
              </p:cNvPr>
              <p:cNvSpPr/>
              <p:nvPr/>
            </p:nvSpPr>
            <p:spPr>
              <a:xfrm>
                <a:off x="7067237" y="2742621"/>
                <a:ext cx="624634" cy="929386"/>
              </a:xfrm>
              <a:custGeom>
                <a:avLst/>
                <a:gdLst>
                  <a:gd name="connsiteX0" fmla="*/ 286724 w 624634"/>
                  <a:gd name="connsiteY0" fmla="*/ 929386 h 929386"/>
                  <a:gd name="connsiteX1" fmla="*/ 624635 w 624634"/>
                  <a:gd name="connsiteY1" fmla="*/ 929386 h 929386"/>
                  <a:gd name="connsiteX2" fmla="*/ 239189 w 624634"/>
                  <a:gd name="connsiteY2" fmla="*/ 0 h 929386"/>
                  <a:gd name="connsiteX3" fmla="*/ 0 w 624634"/>
                  <a:gd name="connsiteY3" fmla="*/ 239189 h 929386"/>
                  <a:gd name="connsiteX4" fmla="*/ 286724 w 624634"/>
                  <a:gd name="connsiteY4" fmla="*/ 929386 h 92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4634" h="929386">
                    <a:moveTo>
                      <a:pt x="286724" y="929386"/>
                    </a:moveTo>
                    <a:lnTo>
                      <a:pt x="624635" y="929386"/>
                    </a:lnTo>
                    <a:cubicBezTo>
                      <a:pt x="590686" y="578547"/>
                      <a:pt x="451732" y="258006"/>
                      <a:pt x="239189" y="0"/>
                    </a:cubicBezTo>
                    <a:lnTo>
                      <a:pt x="0" y="239189"/>
                    </a:lnTo>
                    <a:cubicBezTo>
                      <a:pt x="153231" y="434363"/>
                      <a:pt x="255506" y="670854"/>
                      <a:pt x="286724" y="929386"/>
                    </a:cubicBezTo>
                    <a:close/>
                  </a:path>
                </a:pathLst>
              </a:custGeom>
              <a:solidFill>
                <a:schemeClr val="accent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75" name="Graphic 5">
                <a:extLst>
                  <a:ext uri="{FF2B5EF4-FFF2-40B4-BE49-F238E27FC236}">
                    <a16:creationId xmlns:a16="http://schemas.microsoft.com/office/drawing/2014/main" id="{900DCE12-B80B-6EA5-FC30-B62DC564FEDE}"/>
                  </a:ext>
                </a:extLst>
              </p:cNvPr>
              <p:cNvGrpSpPr/>
              <p:nvPr/>
            </p:nvGrpSpPr>
            <p:grpSpPr>
              <a:xfrm>
                <a:off x="7471401" y="3118165"/>
                <a:ext cx="187179" cy="187245"/>
                <a:chOff x="7471401" y="3118165"/>
                <a:chExt cx="187179" cy="187245"/>
              </a:xfrm>
            </p:grpSpPr>
            <p:sp>
              <p:nvSpPr>
                <p:cNvPr id="76" name="Freeform: Shape 75">
                  <a:extLst>
                    <a:ext uri="{FF2B5EF4-FFF2-40B4-BE49-F238E27FC236}">
                      <a16:creationId xmlns:a16="http://schemas.microsoft.com/office/drawing/2014/main" id="{0EF1B84D-3EF6-3321-450D-9056F0BCDCA8}"/>
                    </a:ext>
                  </a:extLst>
                </p:cNvPr>
                <p:cNvSpPr/>
                <p:nvPr/>
              </p:nvSpPr>
              <p:spPr>
                <a:xfrm rot="-5347800">
                  <a:off x="7486452" y="3133079"/>
                  <a:ext cx="157573" cy="157573"/>
                </a:xfrm>
                <a:custGeom>
                  <a:avLst/>
                  <a:gdLst>
                    <a:gd name="connsiteX0" fmla="*/ 157573 w 157573"/>
                    <a:gd name="connsiteY0" fmla="*/ 78787 h 157573"/>
                    <a:gd name="connsiteX1" fmla="*/ 78787 w 157573"/>
                    <a:gd name="connsiteY1" fmla="*/ 157573 h 157573"/>
                    <a:gd name="connsiteX2" fmla="*/ 0 w 157573"/>
                    <a:gd name="connsiteY2" fmla="*/ 78787 h 157573"/>
                    <a:gd name="connsiteX3" fmla="*/ 78787 w 157573"/>
                    <a:gd name="connsiteY3" fmla="*/ 0 h 157573"/>
                    <a:gd name="connsiteX4" fmla="*/ 157573 w 157573"/>
                    <a:gd name="connsiteY4" fmla="*/ 78787 h 1575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573" h="157573">
                      <a:moveTo>
                        <a:pt x="157573" y="78787"/>
                      </a:moveTo>
                      <a:cubicBezTo>
                        <a:pt x="157573" y="122299"/>
                        <a:pt x="122299" y="157573"/>
                        <a:pt x="78787" y="157573"/>
                      </a:cubicBezTo>
                      <a:cubicBezTo>
                        <a:pt x="35274" y="157573"/>
                        <a:pt x="0" y="122299"/>
                        <a:pt x="0" y="78787"/>
                      </a:cubicBezTo>
                      <a:cubicBezTo>
                        <a:pt x="0" y="35274"/>
                        <a:pt x="35274" y="0"/>
                        <a:pt x="78787" y="0"/>
                      </a:cubicBezTo>
                      <a:cubicBezTo>
                        <a:pt x="122299" y="0"/>
                        <a:pt x="157573" y="35274"/>
                        <a:pt x="157573" y="78787"/>
                      </a:cubicBezTo>
                      <a:close/>
                    </a:path>
                  </a:pathLst>
                </a:custGeom>
                <a:solidFill>
                  <a:schemeClr val="accent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7" name="Freeform: Shape 76">
                  <a:extLst>
                    <a:ext uri="{FF2B5EF4-FFF2-40B4-BE49-F238E27FC236}">
                      <a16:creationId xmlns:a16="http://schemas.microsoft.com/office/drawing/2014/main" id="{96981541-92EE-2D8E-D81B-77D09CAF5827}"/>
                    </a:ext>
                  </a:extLst>
                </p:cNvPr>
                <p:cNvSpPr/>
                <p:nvPr/>
              </p:nvSpPr>
              <p:spPr>
                <a:xfrm>
                  <a:off x="7471401" y="3118165"/>
                  <a:ext cx="187179" cy="187245"/>
                </a:xfrm>
                <a:custGeom>
                  <a:avLst/>
                  <a:gdLst>
                    <a:gd name="connsiteX0" fmla="*/ 93557 w 187179"/>
                    <a:gd name="connsiteY0" fmla="*/ 187246 h 187245"/>
                    <a:gd name="connsiteX1" fmla="*/ 0 w 187179"/>
                    <a:gd name="connsiteY1" fmla="*/ 93623 h 187245"/>
                    <a:gd name="connsiteX2" fmla="*/ 93557 w 187179"/>
                    <a:gd name="connsiteY2" fmla="*/ 0 h 187245"/>
                    <a:gd name="connsiteX3" fmla="*/ 187180 w 187179"/>
                    <a:gd name="connsiteY3" fmla="*/ 93623 h 187245"/>
                    <a:gd name="connsiteX4" fmla="*/ 93557 w 187179"/>
                    <a:gd name="connsiteY4" fmla="*/ 187246 h 187245"/>
                    <a:gd name="connsiteX5" fmla="*/ 93557 w 187179"/>
                    <a:gd name="connsiteY5" fmla="*/ 29640 h 187245"/>
                    <a:gd name="connsiteX6" fmla="*/ 29640 w 187179"/>
                    <a:gd name="connsiteY6" fmla="*/ 93623 h 187245"/>
                    <a:gd name="connsiteX7" fmla="*/ 93557 w 187179"/>
                    <a:gd name="connsiteY7" fmla="*/ 157606 h 187245"/>
                    <a:gd name="connsiteX8" fmla="*/ 157540 w 187179"/>
                    <a:gd name="connsiteY8" fmla="*/ 93623 h 187245"/>
                    <a:gd name="connsiteX9" fmla="*/ 93557 w 187179"/>
                    <a:gd name="connsiteY9" fmla="*/ 29640 h 187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179" h="187245">
                      <a:moveTo>
                        <a:pt x="93557" y="187246"/>
                      </a:moveTo>
                      <a:cubicBezTo>
                        <a:pt x="41943" y="187246"/>
                        <a:pt x="0" y="145237"/>
                        <a:pt x="0" y="93623"/>
                      </a:cubicBezTo>
                      <a:cubicBezTo>
                        <a:pt x="0" y="42009"/>
                        <a:pt x="41943" y="0"/>
                        <a:pt x="93557" y="0"/>
                      </a:cubicBezTo>
                      <a:cubicBezTo>
                        <a:pt x="145171" y="0"/>
                        <a:pt x="187180" y="42009"/>
                        <a:pt x="187180" y="93623"/>
                      </a:cubicBezTo>
                      <a:cubicBezTo>
                        <a:pt x="187180" y="145237"/>
                        <a:pt x="145171" y="187246"/>
                        <a:pt x="93557" y="187246"/>
                      </a:cubicBezTo>
                      <a:close/>
                      <a:moveTo>
                        <a:pt x="93557" y="29640"/>
                      </a:moveTo>
                      <a:cubicBezTo>
                        <a:pt x="58325" y="29640"/>
                        <a:pt x="29640" y="58325"/>
                        <a:pt x="29640" y="93623"/>
                      </a:cubicBezTo>
                      <a:cubicBezTo>
                        <a:pt x="29640" y="128921"/>
                        <a:pt x="58325" y="157606"/>
                        <a:pt x="93557" y="157606"/>
                      </a:cubicBezTo>
                      <a:cubicBezTo>
                        <a:pt x="128789" y="157606"/>
                        <a:pt x="157540" y="128921"/>
                        <a:pt x="157540" y="93623"/>
                      </a:cubicBezTo>
                      <a:cubicBezTo>
                        <a:pt x="157540" y="58325"/>
                        <a:pt x="128822" y="29640"/>
                        <a:pt x="93557" y="29640"/>
                      </a:cubicBezTo>
                      <a:close/>
                    </a:path>
                  </a:pathLst>
                </a:custGeom>
                <a:solidFill>
                  <a:srgbClr val="FFFFFF"/>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82" name="Freeform: Shape 81">
                <a:extLst>
                  <a:ext uri="{FF2B5EF4-FFF2-40B4-BE49-F238E27FC236}">
                    <a16:creationId xmlns:a16="http://schemas.microsoft.com/office/drawing/2014/main" id="{406ADD4D-8864-A794-71FE-3B7FDB49CECB}"/>
                  </a:ext>
                </a:extLst>
              </p:cNvPr>
              <p:cNvSpPr/>
              <p:nvPr/>
            </p:nvSpPr>
            <p:spPr>
              <a:xfrm>
                <a:off x="7599762" y="3192511"/>
                <a:ext cx="2855430" cy="29606"/>
              </a:xfrm>
              <a:custGeom>
                <a:avLst/>
                <a:gdLst>
                  <a:gd name="connsiteX0" fmla="*/ 2840628 w 2855430"/>
                  <a:gd name="connsiteY0" fmla="*/ 29607 h 29606"/>
                  <a:gd name="connsiteX1" fmla="*/ 14803 w 2855430"/>
                  <a:gd name="connsiteY1" fmla="*/ 29607 h 29606"/>
                  <a:gd name="connsiteX2" fmla="*/ 0 w 2855430"/>
                  <a:gd name="connsiteY2" fmla="*/ 14803 h 29606"/>
                  <a:gd name="connsiteX3" fmla="*/ 14803 w 2855430"/>
                  <a:gd name="connsiteY3" fmla="*/ 0 h 29606"/>
                  <a:gd name="connsiteX4" fmla="*/ 2840628 w 2855430"/>
                  <a:gd name="connsiteY4" fmla="*/ 0 h 29606"/>
                  <a:gd name="connsiteX5" fmla="*/ 2855431 w 2855430"/>
                  <a:gd name="connsiteY5" fmla="*/ 14803 h 29606"/>
                  <a:gd name="connsiteX6" fmla="*/ 2840628 w 2855430"/>
                  <a:gd name="connsiteY6" fmla="*/ 29607 h 2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5430" h="29606">
                    <a:moveTo>
                      <a:pt x="2840628" y="29607"/>
                    </a:moveTo>
                    <a:lnTo>
                      <a:pt x="14803" y="29607"/>
                    </a:lnTo>
                    <a:cubicBezTo>
                      <a:pt x="6645" y="29607"/>
                      <a:pt x="0" y="22962"/>
                      <a:pt x="0" y="14803"/>
                    </a:cubicBezTo>
                    <a:cubicBezTo>
                      <a:pt x="0" y="6645"/>
                      <a:pt x="6645" y="0"/>
                      <a:pt x="14803" y="0"/>
                    </a:cubicBezTo>
                    <a:lnTo>
                      <a:pt x="2840628" y="0"/>
                    </a:lnTo>
                    <a:cubicBezTo>
                      <a:pt x="2848786" y="0"/>
                      <a:pt x="2855431" y="6645"/>
                      <a:pt x="2855431" y="14803"/>
                    </a:cubicBezTo>
                    <a:cubicBezTo>
                      <a:pt x="2855431" y="22962"/>
                      <a:pt x="2848786" y="29607"/>
                      <a:pt x="2840628" y="29607"/>
                    </a:cubicBezTo>
                    <a:close/>
                  </a:path>
                </a:pathLst>
              </a:custGeom>
              <a:solidFill>
                <a:schemeClr val="accent1"/>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87" name="Oval 86">
              <a:extLst>
                <a:ext uri="{FF2B5EF4-FFF2-40B4-BE49-F238E27FC236}">
                  <a16:creationId xmlns:a16="http://schemas.microsoft.com/office/drawing/2014/main" id="{042C094A-A64E-FC7F-7B0E-A15C36DCABFF}"/>
                </a:ext>
              </a:extLst>
            </p:cNvPr>
            <p:cNvSpPr/>
            <p:nvPr/>
          </p:nvSpPr>
          <p:spPr bwMode="auto">
            <a:xfrm>
              <a:off x="4846072" y="2878077"/>
              <a:ext cx="2260289" cy="2260289"/>
            </a:xfrm>
            <a:prstGeom prst="ellipse">
              <a:avLst/>
            </a:prstGeom>
            <a:solidFill>
              <a:schemeClr val="accent3"/>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a:ea typeface="ＭＳ Ｐゴシック"/>
                  <a:cs typeface="Apis For Office" panose="020B0504010101010104" pitchFamily="34" charset="0"/>
                </a:rPr>
                <a:t>Challenges</a:t>
              </a:r>
            </a:p>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IN" sz="2400" b="1" i="0" u="none" strike="noStrike" kern="0" cap="none" spc="0" normalizeH="0" baseline="0" noProof="0" dirty="0">
                <a:ln>
                  <a:noFill/>
                </a:ln>
                <a:solidFill>
                  <a:srgbClr val="FFFFFF"/>
                </a:solidFill>
                <a:effectLst/>
                <a:uLnTx/>
                <a:uFillTx/>
                <a:latin typeface="Calibri"/>
                <a:ea typeface="+mn-ea"/>
                <a:cs typeface="+mn-cs"/>
              </a:endParaRPr>
            </a:p>
          </p:txBody>
        </p:sp>
        <p:sp>
          <p:nvSpPr>
            <p:cNvPr id="88" name="TextBox 87">
              <a:extLst>
                <a:ext uri="{FF2B5EF4-FFF2-40B4-BE49-F238E27FC236}">
                  <a16:creationId xmlns:a16="http://schemas.microsoft.com/office/drawing/2014/main" id="{BDF86E39-020E-AB4C-1A63-8DFF3F3591D2}"/>
                </a:ext>
              </a:extLst>
            </p:cNvPr>
            <p:cNvSpPr txBox="1"/>
            <p:nvPr/>
          </p:nvSpPr>
          <p:spPr>
            <a:xfrm>
              <a:off x="2934549" y="1372338"/>
              <a:ext cx="1791129" cy="509883"/>
            </a:xfrm>
            <a:prstGeom prst="rect">
              <a:avLst/>
            </a:prstGeom>
            <a:noFill/>
          </p:spPr>
          <p:txBody>
            <a:bodyPr wrap="square" lIns="0" tIns="36576" rIns="0" bIns="0" rtlCol="0">
              <a:spAutoFit/>
            </a:bodyPr>
            <a:lstStyle/>
            <a:p>
              <a:pPr marL="0" marR="0" lvl="0" indent="0" algn="r" defTabSz="914400" rtl="0" eaLnBrk="1" fontAlgn="auto" latinLnBrk="0" hangingPunct="1">
                <a:lnSpc>
                  <a:spcPct val="85000"/>
                </a:lnSpc>
                <a:spcBef>
                  <a:spcPts val="0"/>
                </a:spcBef>
                <a:spcAft>
                  <a:spcPts val="600"/>
                </a:spcAft>
                <a:buClr>
                  <a:srgbClr val="005AD2"/>
                </a:buClr>
                <a:buSzPct val="70000"/>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Diagnose and manage care</a:t>
              </a:r>
            </a:p>
          </p:txBody>
        </p:sp>
        <p:sp>
          <p:nvSpPr>
            <p:cNvPr id="90" name="TextBox 89">
              <a:extLst>
                <a:ext uri="{FF2B5EF4-FFF2-40B4-BE49-F238E27FC236}">
                  <a16:creationId xmlns:a16="http://schemas.microsoft.com/office/drawing/2014/main" id="{5B891D30-83C7-AF0A-C049-6E0159D4D7C2}"/>
                </a:ext>
              </a:extLst>
            </p:cNvPr>
            <p:cNvSpPr txBox="1"/>
            <p:nvPr/>
          </p:nvSpPr>
          <p:spPr>
            <a:xfrm>
              <a:off x="1464263" y="2826771"/>
              <a:ext cx="2295310" cy="509883"/>
            </a:xfrm>
            <a:prstGeom prst="rect">
              <a:avLst/>
            </a:prstGeom>
            <a:noFill/>
          </p:spPr>
          <p:txBody>
            <a:bodyPr wrap="square" lIns="0" tIns="36576" rIns="0" bIns="0" rtlCol="0">
              <a:spAutoFit/>
            </a:bodyPr>
            <a:lstStyle/>
            <a:p>
              <a:pPr marL="0" marR="0" lvl="0" indent="0" algn="r" defTabSz="914400" rtl="0" eaLnBrk="1" fontAlgn="auto" latinLnBrk="0" hangingPunct="1">
                <a:lnSpc>
                  <a:spcPct val="85000"/>
                </a:lnSpc>
                <a:spcBef>
                  <a:spcPts val="0"/>
                </a:spcBef>
                <a:spcAft>
                  <a:spcPts val="600"/>
                </a:spcAft>
                <a:buClr>
                  <a:srgbClr val="005AD2"/>
                </a:buClr>
                <a:buSzPct val="70000"/>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Approach care with multidisciplinary team</a:t>
              </a:r>
            </a:p>
          </p:txBody>
        </p:sp>
        <p:sp>
          <p:nvSpPr>
            <p:cNvPr id="91" name="TextBox 90">
              <a:extLst>
                <a:ext uri="{FF2B5EF4-FFF2-40B4-BE49-F238E27FC236}">
                  <a16:creationId xmlns:a16="http://schemas.microsoft.com/office/drawing/2014/main" id="{B5BD69CB-F182-051B-53FB-0879E1B71078}"/>
                </a:ext>
              </a:extLst>
            </p:cNvPr>
            <p:cNvSpPr txBox="1"/>
            <p:nvPr/>
          </p:nvSpPr>
          <p:spPr>
            <a:xfrm>
              <a:off x="1068667" y="4356839"/>
              <a:ext cx="2403830" cy="274434"/>
            </a:xfrm>
            <a:prstGeom prst="rect">
              <a:avLst/>
            </a:prstGeom>
            <a:noFill/>
          </p:spPr>
          <p:txBody>
            <a:bodyPr wrap="square" lIns="0" tIns="36576" rIns="0" bIns="0" rtlCol="0">
              <a:spAutoFit/>
            </a:bodyPr>
            <a:lstStyle/>
            <a:p>
              <a:pPr marL="0" marR="0" lvl="0" indent="0" algn="r" defTabSz="914400" rtl="0" eaLnBrk="1" fontAlgn="auto" latinLnBrk="0" hangingPunct="1">
                <a:lnSpc>
                  <a:spcPct val="85000"/>
                </a:lnSpc>
                <a:spcBef>
                  <a:spcPts val="0"/>
                </a:spcBef>
                <a:spcAft>
                  <a:spcPts val="600"/>
                </a:spcAft>
                <a:buClr>
                  <a:srgbClr val="005AD2"/>
                </a:buClr>
                <a:buSzPct val="70000"/>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Patient access to HTCs</a:t>
              </a:r>
            </a:p>
          </p:txBody>
        </p:sp>
        <p:sp>
          <p:nvSpPr>
            <p:cNvPr id="92" name="TextBox 91">
              <a:extLst>
                <a:ext uri="{FF2B5EF4-FFF2-40B4-BE49-F238E27FC236}">
                  <a16:creationId xmlns:a16="http://schemas.microsoft.com/office/drawing/2014/main" id="{071410F4-89BA-3537-4CF3-06D342B9804C}"/>
                </a:ext>
              </a:extLst>
            </p:cNvPr>
            <p:cNvSpPr txBox="1"/>
            <p:nvPr/>
          </p:nvSpPr>
          <p:spPr>
            <a:xfrm>
              <a:off x="8673871" y="2836017"/>
              <a:ext cx="1586317" cy="509883"/>
            </a:xfrm>
            <a:prstGeom prst="rect">
              <a:avLst/>
            </a:prstGeom>
            <a:noFill/>
          </p:spPr>
          <p:txBody>
            <a:bodyPr wrap="square" lIns="0" tIns="36576" rIns="0" bIns="0" rtlCol="0">
              <a:spAutoFit/>
            </a:bodyPr>
            <a:lstStyle/>
            <a:p>
              <a:pPr marL="0" marR="0" lvl="0" indent="0" algn="l" defTabSz="914400" rtl="0" eaLnBrk="1" fontAlgn="auto" latinLnBrk="0" hangingPunct="1">
                <a:lnSpc>
                  <a:spcPct val="85000"/>
                </a:lnSpc>
                <a:spcBef>
                  <a:spcPts val="0"/>
                </a:spcBef>
                <a:spcAft>
                  <a:spcPts val="600"/>
                </a:spcAft>
                <a:buClr>
                  <a:srgbClr val="005AD2"/>
                </a:buClr>
                <a:buSzPct val="70000"/>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Access to novel therapies</a:t>
              </a:r>
            </a:p>
          </p:txBody>
        </p:sp>
        <p:sp>
          <p:nvSpPr>
            <p:cNvPr id="93" name="TextBox 92">
              <a:extLst>
                <a:ext uri="{FF2B5EF4-FFF2-40B4-BE49-F238E27FC236}">
                  <a16:creationId xmlns:a16="http://schemas.microsoft.com/office/drawing/2014/main" id="{B9AE52B1-39F4-9B75-5EF1-F12B40A5D00E}"/>
                </a:ext>
              </a:extLst>
            </p:cNvPr>
            <p:cNvSpPr txBox="1"/>
            <p:nvPr/>
          </p:nvSpPr>
          <p:spPr>
            <a:xfrm>
              <a:off x="7482981" y="5625561"/>
              <a:ext cx="2084563" cy="509883"/>
            </a:xfrm>
            <a:prstGeom prst="rect">
              <a:avLst/>
            </a:prstGeom>
            <a:noFill/>
          </p:spPr>
          <p:txBody>
            <a:bodyPr wrap="square" lIns="0" tIns="36576" rIns="0" bIns="0" rtlCol="0">
              <a:spAutoFit/>
            </a:bodyPr>
            <a:lstStyle/>
            <a:p>
              <a:pPr marL="0" marR="0" lvl="0" indent="0" algn="ctr" defTabSz="914400" rtl="0" eaLnBrk="1" fontAlgn="auto" latinLnBrk="0" hangingPunct="1">
                <a:lnSpc>
                  <a:spcPct val="85000"/>
                </a:lnSpc>
                <a:spcBef>
                  <a:spcPts val="0"/>
                </a:spcBef>
                <a:spcAft>
                  <a:spcPts val="600"/>
                </a:spcAft>
                <a:buClr>
                  <a:srgbClr val="005AD2"/>
                </a:buClr>
                <a:buSzPct val="70000"/>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Direct and indirect costs of treatment</a:t>
              </a:r>
            </a:p>
          </p:txBody>
        </p:sp>
        <p:sp>
          <p:nvSpPr>
            <p:cNvPr id="94" name="TextBox 93">
              <a:extLst>
                <a:ext uri="{FF2B5EF4-FFF2-40B4-BE49-F238E27FC236}">
                  <a16:creationId xmlns:a16="http://schemas.microsoft.com/office/drawing/2014/main" id="{29AA5332-D8E7-0DEF-BE6F-AAB566277A0C}"/>
                </a:ext>
              </a:extLst>
            </p:cNvPr>
            <p:cNvSpPr txBox="1"/>
            <p:nvPr/>
          </p:nvSpPr>
          <p:spPr>
            <a:xfrm>
              <a:off x="8603420" y="4124226"/>
              <a:ext cx="2103298" cy="509883"/>
            </a:xfrm>
            <a:prstGeom prst="rect">
              <a:avLst/>
            </a:prstGeom>
            <a:noFill/>
          </p:spPr>
          <p:txBody>
            <a:bodyPr wrap="square" lIns="0" tIns="36576" rIns="0" bIns="0" rtlCol="0">
              <a:spAutoFit/>
            </a:bodyPr>
            <a:lstStyle/>
            <a:p>
              <a:pPr marL="0" marR="0" lvl="0" indent="0" algn="l" defTabSz="914400" rtl="0" eaLnBrk="1" fontAlgn="auto" latinLnBrk="0" hangingPunct="1">
                <a:lnSpc>
                  <a:spcPct val="85000"/>
                </a:lnSpc>
                <a:spcBef>
                  <a:spcPts val="0"/>
                </a:spcBef>
                <a:spcAft>
                  <a:spcPts val="600"/>
                </a:spcAft>
                <a:buClr>
                  <a:srgbClr val="005AD2"/>
                </a:buClr>
                <a:buSzPct val="70000"/>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Regular prophylaxis treatment</a:t>
              </a:r>
            </a:p>
          </p:txBody>
        </p:sp>
        <p:sp>
          <p:nvSpPr>
            <p:cNvPr id="95" name="TextBox 94">
              <a:extLst>
                <a:ext uri="{FF2B5EF4-FFF2-40B4-BE49-F238E27FC236}">
                  <a16:creationId xmlns:a16="http://schemas.microsoft.com/office/drawing/2014/main" id="{B31ED572-A7CA-8585-FE8C-1441E7EB72F5}"/>
                </a:ext>
              </a:extLst>
            </p:cNvPr>
            <p:cNvSpPr txBox="1"/>
            <p:nvPr/>
          </p:nvSpPr>
          <p:spPr>
            <a:xfrm>
              <a:off x="1688014" y="5481039"/>
              <a:ext cx="2939611" cy="646331"/>
            </a:xfrm>
            <a:prstGeom prst="rect">
              <a:avLst/>
            </a:prstGeom>
            <a:noFill/>
          </p:spPr>
          <p:txBody>
            <a:bodyPr wrap="square">
              <a:spAutoFit/>
            </a:bodyPr>
            <a:lstStyle/>
            <a:p>
              <a:pPr marL="457200" marR="0" lvl="1"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HCP shortage, including hemophilia specialists</a:t>
              </a:r>
            </a:p>
          </p:txBody>
        </p:sp>
        <p:grpSp>
          <p:nvGrpSpPr>
            <p:cNvPr id="164" name="Group 163">
              <a:extLst>
                <a:ext uri="{FF2B5EF4-FFF2-40B4-BE49-F238E27FC236}">
                  <a16:creationId xmlns:a16="http://schemas.microsoft.com/office/drawing/2014/main" id="{534FCBF2-24C9-217B-4D3F-B217A57F8CBF}"/>
                </a:ext>
              </a:extLst>
            </p:cNvPr>
            <p:cNvGrpSpPr/>
            <p:nvPr/>
          </p:nvGrpSpPr>
          <p:grpSpPr>
            <a:xfrm>
              <a:off x="3633137" y="4032956"/>
              <a:ext cx="517543" cy="522792"/>
              <a:chOff x="3242030" y="4063469"/>
              <a:chExt cx="328612" cy="331945"/>
            </a:xfrm>
            <a:solidFill>
              <a:schemeClr val="bg2"/>
            </a:solidFill>
          </p:grpSpPr>
          <p:grpSp>
            <p:nvGrpSpPr>
              <p:cNvPr id="142" name="Graphic 96">
                <a:extLst>
                  <a:ext uri="{FF2B5EF4-FFF2-40B4-BE49-F238E27FC236}">
                    <a16:creationId xmlns:a16="http://schemas.microsoft.com/office/drawing/2014/main" id="{E7252F11-67CD-4516-6974-D187BC3166DA}"/>
                  </a:ext>
                </a:extLst>
              </p:cNvPr>
              <p:cNvGrpSpPr/>
              <p:nvPr/>
            </p:nvGrpSpPr>
            <p:grpSpPr>
              <a:xfrm>
                <a:off x="3242030" y="4085757"/>
                <a:ext cx="328612" cy="309657"/>
                <a:chOff x="3242030" y="4085757"/>
                <a:chExt cx="328612" cy="309657"/>
              </a:xfrm>
              <a:grpFill/>
            </p:grpSpPr>
            <p:grpSp>
              <p:nvGrpSpPr>
                <p:cNvPr id="143" name="Graphic 96">
                  <a:extLst>
                    <a:ext uri="{FF2B5EF4-FFF2-40B4-BE49-F238E27FC236}">
                      <a16:creationId xmlns:a16="http://schemas.microsoft.com/office/drawing/2014/main" id="{70E39B13-8103-9186-2180-F0526FF4A920}"/>
                    </a:ext>
                  </a:extLst>
                </p:cNvPr>
                <p:cNvGrpSpPr/>
                <p:nvPr/>
              </p:nvGrpSpPr>
              <p:grpSpPr>
                <a:xfrm>
                  <a:off x="3242030" y="4114046"/>
                  <a:ext cx="328612" cy="281368"/>
                  <a:chOff x="3242030" y="4114046"/>
                  <a:chExt cx="328612" cy="281368"/>
                </a:xfrm>
                <a:grpFill/>
              </p:grpSpPr>
              <p:sp>
                <p:nvSpPr>
                  <p:cNvPr id="144" name="Freeform: Shape 143">
                    <a:extLst>
                      <a:ext uri="{FF2B5EF4-FFF2-40B4-BE49-F238E27FC236}">
                        <a16:creationId xmlns:a16="http://schemas.microsoft.com/office/drawing/2014/main" id="{F74A867B-4106-1D3D-A856-61DD844A3255}"/>
                      </a:ext>
                    </a:extLst>
                  </p:cNvPr>
                  <p:cNvSpPr/>
                  <p:nvPr/>
                </p:nvSpPr>
                <p:spPr>
                  <a:xfrm>
                    <a:off x="3327183" y="4114046"/>
                    <a:ext cx="156876" cy="281368"/>
                  </a:xfrm>
                  <a:custGeom>
                    <a:avLst/>
                    <a:gdLst>
                      <a:gd name="connsiteX0" fmla="*/ 156877 w 156876"/>
                      <a:gd name="connsiteY0" fmla="*/ 281369 h 281368"/>
                      <a:gd name="connsiteX1" fmla="*/ 0 w 156876"/>
                      <a:gd name="connsiteY1" fmla="*/ 281369 h 281368"/>
                      <a:gd name="connsiteX2" fmla="*/ 0 w 156876"/>
                      <a:gd name="connsiteY2" fmla="*/ 0 h 281368"/>
                      <a:gd name="connsiteX3" fmla="*/ 9525 w 156876"/>
                      <a:gd name="connsiteY3" fmla="*/ 0 h 281368"/>
                      <a:gd name="connsiteX4" fmla="*/ 9525 w 156876"/>
                      <a:gd name="connsiteY4" fmla="*/ 271844 h 281368"/>
                      <a:gd name="connsiteX5" fmla="*/ 147352 w 156876"/>
                      <a:gd name="connsiteY5" fmla="*/ 271844 h 281368"/>
                      <a:gd name="connsiteX6" fmla="*/ 147352 w 156876"/>
                      <a:gd name="connsiteY6" fmla="*/ 0 h 281368"/>
                      <a:gd name="connsiteX7" fmla="*/ 156877 w 156876"/>
                      <a:gd name="connsiteY7" fmla="*/ 0 h 281368"/>
                      <a:gd name="connsiteX8" fmla="*/ 156877 w 156876"/>
                      <a:gd name="connsiteY8" fmla="*/ 281369 h 281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876" h="281368">
                        <a:moveTo>
                          <a:pt x="156877" y="281369"/>
                        </a:moveTo>
                        <a:lnTo>
                          <a:pt x="0" y="281369"/>
                        </a:lnTo>
                        <a:lnTo>
                          <a:pt x="0" y="0"/>
                        </a:lnTo>
                        <a:lnTo>
                          <a:pt x="9525" y="0"/>
                        </a:lnTo>
                        <a:lnTo>
                          <a:pt x="9525" y="271844"/>
                        </a:lnTo>
                        <a:lnTo>
                          <a:pt x="147352" y="271844"/>
                        </a:lnTo>
                        <a:lnTo>
                          <a:pt x="147352" y="0"/>
                        </a:lnTo>
                        <a:lnTo>
                          <a:pt x="156877" y="0"/>
                        </a:lnTo>
                        <a:lnTo>
                          <a:pt x="156877" y="281369"/>
                        </a:lnTo>
                        <a:close/>
                      </a:path>
                    </a:pathLst>
                  </a:custGeom>
                  <a:grpFill/>
                  <a:ln w="3175"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5" name="Freeform: Shape 144">
                    <a:extLst>
                      <a:ext uri="{FF2B5EF4-FFF2-40B4-BE49-F238E27FC236}">
                        <a16:creationId xmlns:a16="http://schemas.microsoft.com/office/drawing/2014/main" id="{27B6F4AC-1EE3-20D3-F22E-7F3C23A7B718}"/>
                      </a:ext>
                    </a:extLst>
                  </p:cNvPr>
                  <p:cNvSpPr/>
                  <p:nvPr/>
                </p:nvSpPr>
                <p:spPr>
                  <a:xfrm>
                    <a:off x="3494823" y="4129953"/>
                    <a:ext cx="75818" cy="265461"/>
                  </a:xfrm>
                  <a:custGeom>
                    <a:avLst/>
                    <a:gdLst>
                      <a:gd name="connsiteX0" fmla="*/ 75819 w 75818"/>
                      <a:gd name="connsiteY0" fmla="*/ 265462 h 265461"/>
                      <a:gd name="connsiteX1" fmla="*/ 0 w 75818"/>
                      <a:gd name="connsiteY1" fmla="*/ 265462 h 265461"/>
                      <a:gd name="connsiteX2" fmla="*/ 0 w 75818"/>
                      <a:gd name="connsiteY2" fmla="*/ 255937 h 265461"/>
                      <a:gd name="connsiteX3" fmla="*/ 66294 w 75818"/>
                      <a:gd name="connsiteY3" fmla="*/ 255937 h 265461"/>
                      <a:gd name="connsiteX4" fmla="*/ 66294 w 75818"/>
                      <a:gd name="connsiteY4" fmla="*/ 9525 h 265461"/>
                      <a:gd name="connsiteX5" fmla="*/ 0 w 75818"/>
                      <a:gd name="connsiteY5" fmla="*/ 9525 h 265461"/>
                      <a:gd name="connsiteX6" fmla="*/ 0 w 75818"/>
                      <a:gd name="connsiteY6" fmla="*/ 0 h 265461"/>
                      <a:gd name="connsiteX7" fmla="*/ 75819 w 75818"/>
                      <a:gd name="connsiteY7" fmla="*/ 0 h 265461"/>
                      <a:gd name="connsiteX8" fmla="*/ 75819 w 75818"/>
                      <a:gd name="connsiteY8" fmla="*/ 265462 h 265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818" h="265461">
                        <a:moveTo>
                          <a:pt x="75819" y="265462"/>
                        </a:moveTo>
                        <a:lnTo>
                          <a:pt x="0" y="265462"/>
                        </a:lnTo>
                        <a:lnTo>
                          <a:pt x="0" y="255937"/>
                        </a:lnTo>
                        <a:lnTo>
                          <a:pt x="66294" y="255937"/>
                        </a:lnTo>
                        <a:lnTo>
                          <a:pt x="66294" y="9525"/>
                        </a:lnTo>
                        <a:lnTo>
                          <a:pt x="0" y="9525"/>
                        </a:lnTo>
                        <a:lnTo>
                          <a:pt x="0" y="0"/>
                        </a:lnTo>
                        <a:lnTo>
                          <a:pt x="75819" y="0"/>
                        </a:lnTo>
                        <a:lnTo>
                          <a:pt x="75819" y="265462"/>
                        </a:lnTo>
                        <a:close/>
                      </a:path>
                    </a:pathLst>
                  </a:custGeom>
                  <a:grpFill/>
                  <a:ln w="3175"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6" name="Freeform: Shape 145">
                    <a:extLst>
                      <a:ext uri="{FF2B5EF4-FFF2-40B4-BE49-F238E27FC236}">
                        <a16:creationId xmlns:a16="http://schemas.microsoft.com/office/drawing/2014/main" id="{A01D3653-A67E-7880-4CD2-D28D3BDA73EE}"/>
                      </a:ext>
                    </a:extLst>
                  </p:cNvPr>
                  <p:cNvSpPr/>
                  <p:nvPr/>
                </p:nvSpPr>
                <p:spPr>
                  <a:xfrm>
                    <a:off x="3242030" y="4129953"/>
                    <a:ext cx="75819" cy="265461"/>
                  </a:xfrm>
                  <a:custGeom>
                    <a:avLst/>
                    <a:gdLst>
                      <a:gd name="connsiteX0" fmla="*/ 75819 w 75819"/>
                      <a:gd name="connsiteY0" fmla="*/ 265462 h 265461"/>
                      <a:gd name="connsiteX1" fmla="*/ 0 w 75819"/>
                      <a:gd name="connsiteY1" fmla="*/ 265462 h 265461"/>
                      <a:gd name="connsiteX2" fmla="*/ 0 w 75819"/>
                      <a:gd name="connsiteY2" fmla="*/ 0 h 265461"/>
                      <a:gd name="connsiteX3" fmla="*/ 75819 w 75819"/>
                      <a:gd name="connsiteY3" fmla="*/ 0 h 265461"/>
                      <a:gd name="connsiteX4" fmla="*/ 75819 w 75819"/>
                      <a:gd name="connsiteY4" fmla="*/ 9525 h 265461"/>
                      <a:gd name="connsiteX5" fmla="*/ 9525 w 75819"/>
                      <a:gd name="connsiteY5" fmla="*/ 9525 h 265461"/>
                      <a:gd name="connsiteX6" fmla="*/ 9525 w 75819"/>
                      <a:gd name="connsiteY6" fmla="*/ 255937 h 265461"/>
                      <a:gd name="connsiteX7" fmla="*/ 75819 w 75819"/>
                      <a:gd name="connsiteY7" fmla="*/ 255937 h 265461"/>
                      <a:gd name="connsiteX8" fmla="*/ 75819 w 75819"/>
                      <a:gd name="connsiteY8" fmla="*/ 265462 h 265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819" h="265461">
                        <a:moveTo>
                          <a:pt x="75819" y="265462"/>
                        </a:moveTo>
                        <a:lnTo>
                          <a:pt x="0" y="265462"/>
                        </a:lnTo>
                        <a:lnTo>
                          <a:pt x="0" y="0"/>
                        </a:lnTo>
                        <a:lnTo>
                          <a:pt x="75819" y="0"/>
                        </a:lnTo>
                        <a:lnTo>
                          <a:pt x="75819" y="9525"/>
                        </a:lnTo>
                        <a:lnTo>
                          <a:pt x="9525" y="9525"/>
                        </a:lnTo>
                        <a:lnTo>
                          <a:pt x="9525" y="255937"/>
                        </a:lnTo>
                        <a:lnTo>
                          <a:pt x="75819" y="255937"/>
                        </a:lnTo>
                        <a:lnTo>
                          <a:pt x="75819" y="265462"/>
                        </a:lnTo>
                        <a:close/>
                      </a:path>
                    </a:pathLst>
                  </a:custGeom>
                  <a:grpFill/>
                  <a:ln w="3175"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147" name="Freeform: Shape 146">
                  <a:extLst>
                    <a:ext uri="{FF2B5EF4-FFF2-40B4-BE49-F238E27FC236}">
                      <a16:creationId xmlns:a16="http://schemas.microsoft.com/office/drawing/2014/main" id="{C26781E2-F025-3016-2AD3-E230A1543A18}"/>
                    </a:ext>
                  </a:extLst>
                </p:cNvPr>
                <p:cNvSpPr/>
                <p:nvPr/>
              </p:nvSpPr>
              <p:spPr>
                <a:xfrm>
                  <a:off x="3448912" y="4085757"/>
                  <a:ext cx="48291" cy="33051"/>
                </a:xfrm>
                <a:custGeom>
                  <a:avLst/>
                  <a:gdLst>
                    <a:gd name="connsiteX0" fmla="*/ 48292 w 48291"/>
                    <a:gd name="connsiteY0" fmla="*/ 33052 h 33051"/>
                    <a:gd name="connsiteX1" fmla="*/ 191 w 48291"/>
                    <a:gd name="connsiteY1" fmla="*/ 33052 h 33051"/>
                    <a:gd name="connsiteX2" fmla="*/ 191 w 48291"/>
                    <a:gd name="connsiteY2" fmla="*/ 23527 h 33051"/>
                    <a:gd name="connsiteX3" fmla="*/ 38767 w 48291"/>
                    <a:gd name="connsiteY3" fmla="*/ 23527 h 33051"/>
                    <a:gd name="connsiteX4" fmla="*/ 38767 w 48291"/>
                    <a:gd name="connsiteY4" fmla="*/ 9525 h 33051"/>
                    <a:gd name="connsiteX5" fmla="*/ 0 w 48291"/>
                    <a:gd name="connsiteY5" fmla="*/ 9525 h 33051"/>
                    <a:gd name="connsiteX6" fmla="*/ 0 w 48291"/>
                    <a:gd name="connsiteY6" fmla="*/ 0 h 33051"/>
                    <a:gd name="connsiteX7" fmla="*/ 48292 w 48291"/>
                    <a:gd name="connsiteY7" fmla="*/ 0 h 33051"/>
                    <a:gd name="connsiteX8" fmla="*/ 48292 w 48291"/>
                    <a:gd name="connsiteY8" fmla="*/ 33052 h 33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91" h="33051">
                      <a:moveTo>
                        <a:pt x="48292" y="33052"/>
                      </a:moveTo>
                      <a:lnTo>
                        <a:pt x="191" y="33052"/>
                      </a:lnTo>
                      <a:lnTo>
                        <a:pt x="191" y="23527"/>
                      </a:lnTo>
                      <a:lnTo>
                        <a:pt x="38767" y="23527"/>
                      </a:lnTo>
                      <a:lnTo>
                        <a:pt x="38767" y="9525"/>
                      </a:lnTo>
                      <a:lnTo>
                        <a:pt x="0" y="9525"/>
                      </a:lnTo>
                      <a:lnTo>
                        <a:pt x="0" y="0"/>
                      </a:lnTo>
                      <a:lnTo>
                        <a:pt x="48292" y="0"/>
                      </a:lnTo>
                      <a:lnTo>
                        <a:pt x="48292" y="33052"/>
                      </a:lnTo>
                      <a:close/>
                    </a:path>
                  </a:pathLst>
                </a:custGeom>
                <a:grpFill/>
                <a:ln w="3175"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8" name="Freeform: Shape 147">
                  <a:extLst>
                    <a:ext uri="{FF2B5EF4-FFF2-40B4-BE49-F238E27FC236}">
                      <a16:creationId xmlns:a16="http://schemas.microsoft.com/office/drawing/2014/main" id="{BA448FA1-3722-FE6D-8116-55924EAA7EB3}"/>
                    </a:ext>
                  </a:extLst>
                </p:cNvPr>
                <p:cNvSpPr/>
                <p:nvPr/>
              </p:nvSpPr>
              <p:spPr>
                <a:xfrm>
                  <a:off x="3314134" y="4085757"/>
                  <a:ext cx="50006" cy="33051"/>
                </a:xfrm>
                <a:custGeom>
                  <a:avLst/>
                  <a:gdLst>
                    <a:gd name="connsiteX0" fmla="*/ 50006 w 50006"/>
                    <a:gd name="connsiteY0" fmla="*/ 33052 h 33051"/>
                    <a:gd name="connsiteX1" fmla="*/ 0 w 50006"/>
                    <a:gd name="connsiteY1" fmla="*/ 33052 h 33051"/>
                    <a:gd name="connsiteX2" fmla="*/ 0 w 50006"/>
                    <a:gd name="connsiteY2" fmla="*/ 0 h 33051"/>
                    <a:gd name="connsiteX3" fmla="*/ 49816 w 50006"/>
                    <a:gd name="connsiteY3" fmla="*/ 0 h 33051"/>
                    <a:gd name="connsiteX4" fmla="*/ 49816 w 50006"/>
                    <a:gd name="connsiteY4" fmla="*/ 9525 h 33051"/>
                    <a:gd name="connsiteX5" fmla="*/ 9525 w 50006"/>
                    <a:gd name="connsiteY5" fmla="*/ 9525 h 33051"/>
                    <a:gd name="connsiteX6" fmla="*/ 9525 w 50006"/>
                    <a:gd name="connsiteY6" fmla="*/ 23527 h 33051"/>
                    <a:gd name="connsiteX7" fmla="*/ 50006 w 50006"/>
                    <a:gd name="connsiteY7" fmla="*/ 23527 h 33051"/>
                    <a:gd name="connsiteX8" fmla="*/ 50006 w 50006"/>
                    <a:gd name="connsiteY8" fmla="*/ 33052 h 33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06" h="33051">
                      <a:moveTo>
                        <a:pt x="50006" y="33052"/>
                      </a:moveTo>
                      <a:lnTo>
                        <a:pt x="0" y="33052"/>
                      </a:lnTo>
                      <a:lnTo>
                        <a:pt x="0" y="0"/>
                      </a:lnTo>
                      <a:lnTo>
                        <a:pt x="49816" y="0"/>
                      </a:lnTo>
                      <a:lnTo>
                        <a:pt x="49816" y="9525"/>
                      </a:lnTo>
                      <a:lnTo>
                        <a:pt x="9525" y="9525"/>
                      </a:lnTo>
                      <a:lnTo>
                        <a:pt x="9525" y="23527"/>
                      </a:lnTo>
                      <a:lnTo>
                        <a:pt x="50006" y="23527"/>
                      </a:lnTo>
                      <a:lnTo>
                        <a:pt x="50006" y="33052"/>
                      </a:lnTo>
                      <a:close/>
                    </a:path>
                  </a:pathLst>
                </a:custGeom>
                <a:grpFill/>
                <a:ln w="3175"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49" name="Graphic 96">
                  <a:extLst>
                    <a:ext uri="{FF2B5EF4-FFF2-40B4-BE49-F238E27FC236}">
                      <a16:creationId xmlns:a16="http://schemas.microsoft.com/office/drawing/2014/main" id="{01A37DFA-4110-1DB3-894F-00CCB02379CF}"/>
                    </a:ext>
                  </a:extLst>
                </p:cNvPr>
                <p:cNvGrpSpPr/>
                <p:nvPr/>
              </p:nvGrpSpPr>
              <p:grpSpPr>
                <a:xfrm>
                  <a:off x="3359282" y="4165196"/>
                  <a:ext cx="92678" cy="224790"/>
                  <a:chOff x="3359282" y="4165196"/>
                  <a:chExt cx="92678" cy="224790"/>
                </a:xfrm>
                <a:grpFill/>
              </p:grpSpPr>
              <p:sp>
                <p:nvSpPr>
                  <p:cNvPr id="150" name="Freeform: Shape 149">
                    <a:extLst>
                      <a:ext uri="{FF2B5EF4-FFF2-40B4-BE49-F238E27FC236}">
                        <a16:creationId xmlns:a16="http://schemas.microsoft.com/office/drawing/2014/main" id="{0CA1F5CC-99F0-0978-15D1-C9D3324D1D9F}"/>
                      </a:ext>
                    </a:extLst>
                  </p:cNvPr>
                  <p:cNvSpPr/>
                  <p:nvPr/>
                </p:nvSpPr>
                <p:spPr>
                  <a:xfrm>
                    <a:off x="3359282" y="4234919"/>
                    <a:ext cx="92678" cy="9525"/>
                  </a:xfrm>
                  <a:custGeom>
                    <a:avLst/>
                    <a:gdLst>
                      <a:gd name="connsiteX0" fmla="*/ 0 w 92678"/>
                      <a:gd name="connsiteY0" fmla="*/ 0 h 9525"/>
                      <a:gd name="connsiteX1" fmla="*/ 92678 w 92678"/>
                      <a:gd name="connsiteY1" fmla="*/ 0 h 9525"/>
                      <a:gd name="connsiteX2" fmla="*/ 92678 w 92678"/>
                      <a:gd name="connsiteY2" fmla="*/ 9525 h 9525"/>
                      <a:gd name="connsiteX3" fmla="*/ 0 w 92678"/>
                      <a:gd name="connsiteY3" fmla="*/ 9525 h 9525"/>
                    </a:gdLst>
                    <a:ahLst/>
                    <a:cxnLst>
                      <a:cxn ang="0">
                        <a:pos x="connsiteX0" y="connsiteY0"/>
                      </a:cxn>
                      <a:cxn ang="0">
                        <a:pos x="connsiteX1" y="connsiteY1"/>
                      </a:cxn>
                      <a:cxn ang="0">
                        <a:pos x="connsiteX2" y="connsiteY2"/>
                      </a:cxn>
                      <a:cxn ang="0">
                        <a:pos x="connsiteX3" y="connsiteY3"/>
                      </a:cxn>
                    </a:cxnLst>
                    <a:rect l="l" t="t" r="r" b="b"/>
                    <a:pathLst>
                      <a:path w="92678" h="9525">
                        <a:moveTo>
                          <a:pt x="0" y="0"/>
                        </a:moveTo>
                        <a:lnTo>
                          <a:pt x="92678" y="0"/>
                        </a:lnTo>
                        <a:lnTo>
                          <a:pt x="92678" y="9525"/>
                        </a:lnTo>
                        <a:lnTo>
                          <a:pt x="0" y="9525"/>
                        </a:lnTo>
                        <a:close/>
                      </a:path>
                    </a:pathLst>
                  </a:custGeom>
                  <a:grpFill/>
                  <a:ln w="3175"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1" name="Freeform: Shape 150">
                    <a:extLst>
                      <a:ext uri="{FF2B5EF4-FFF2-40B4-BE49-F238E27FC236}">
                        <a16:creationId xmlns:a16="http://schemas.microsoft.com/office/drawing/2014/main" id="{9C9D70A5-B4F3-2363-1324-E8C6DD8D510B}"/>
                      </a:ext>
                    </a:extLst>
                  </p:cNvPr>
                  <p:cNvSpPr/>
                  <p:nvPr/>
                </p:nvSpPr>
                <p:spPr>
                  <a:xfrm>
                    <a:off x="3359282" y="4165196"/>
                    <a:ext cx="92678" cy="9525"/>
                  </a:xfrm>
                  <a:custGeom>
                    <a:avLst/>
                    <a:gdLst>
                      <a:gd name="connsiteX0" fmla="*/ 0 w 92678"/>
                      <a:gd name="connsiteY0" fmla="*/ 0 h 9525"/>
                      <a:gd name="connsiteX1" fmla="*/ 92678 w 92678"/>
                      <a:gd name="connsiteY1" fmla="*/ 0 h 9525"/>
                      <a:gd name="connsiteX2" fmla="*/ 92678 w 92678"/>
                      <a:gd name="connsiteY2" fmla="*/ 9525 h 9525"/>
                      <a:gd name="connsiteX3" fmla="*/ 0 w 92678"/>
                      <a:gd name="connsiteY3" fmla="*/ 9525 h 9525"/>
                    </a:gdLst>
                    <a:ahLst/>
                    <a:cxnLst>
                      <a:cxn ang="0">
                        <a:pos x="connsiteX0" y="connsiteY0"/>
                      </a:cxn>
                      <a:cxn ang="0">
                        <a:pos x="connsiteX1" y="connsiteY1"/>
                      </a:cxn>
                      <a:cxn ang="0">
                        <a:pos x="connsiteX2" y="connsiteY2"/>
                      </a:cxn>
                      <a:cxn ang="0">
                        <a:pos x="connsiteX3" y="connsiteY3"/>
                      </a:cxn>
                    </a:cxnLst>
                    <a:rect l="l" t="t" r="r" b="b"/>
                    <a:pathLst>
                      <a:path w="92678" h="9525">
                        <a:moveTo>
                          <a:pt x="0" y="0"/>
                        </a:moveTo>
                        <a:lnTo>
                          <a:pt x="92678" y="0"/>
                        </a:lnTo>
                        <a:lnTo>
                          <a:pt x="92678" y="9525"/>
                        </a:lnTo>
                        <a:lnTo>
                          <a:pt x="0" y="9525"/>
                        </a:lnTo>
                        <a:close/>
                      </a:path>
                    </a:pathLst>
                  </a:custGeom>
                  <a:grpFill/>
                  <a:ln w="3175"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2" name="Freeform: Shape 151">
                    <a:extLst>
                      <a:ext uri="{FF2B5EF4-FFF2-40B4-BE49-F238E27FC236}">
                        <a16:creationId xmlns:a16="http://schemas.microsoft.com/office/drawing/2014/main" id="{EB4FE8FB-4169-6BE1-2505-EF6591A3A54C}"/>
                      </a:ext>
                    </a:extLst>
                  </p:cNvPr>
                  <p:cNvSpPr/>
                  <p:nvPr/>
                </p:nvSpPr>
                <p:spPr>
                  <a:xfrm>
                    <a:off x="3359282" y="4200057"/>
                    <a:ext cx="92678" cy="9525"/>
                  </a:xfrm>
                  <a:custGeom>
                    <a:avLst/>
                    <a:gdLst>
                      <a:gd name="connsiteX0" fmla="*/ 0 w 92678"/>
                      <a:gd name="connsiteY0" fmla="*/ 0 h 9525"/>
                      <a:gd name="connsiteX1" fmla="*/ 92678 w 92678"/>
                      <a:gd name="connsiteY1" fmla="*/ 0 h 9525"/>
                      <a:gd name="connsiteX2" fmla="*/ 92678 w 92678"/>
                      <a:gd name="connsiteY2" fmla="*/ 9525 h 9525"/>
                      <a:gd name="connsiteX3" fmla="*/ 0 w 92678"/>
                      <a:gd name="connsiteY3" fmla="*/ 9525 h 9525"/>
                    </a:gdLst>
                    <a:ahLst/>
                    <a:cxnLst>
                      <a:cxn ang="0">
                        <a:pos x="connsiteX0" y="connsiteY0"/>
                      </a:cxn>
                      <a:cxn ang="0">
                        <a:pos x="connsiteX1" y="connsiteY1"/>
                      </a:cxn>
                      <a:cxn ang="0">
                        <a:pos x="connsiteX2" y="connsiteY2"/>
                      </a:cxn>
                      <a:cxn ang="0">
                        <a:pos x="connsiteX3" y="connsiteY3"/>
                      </a:cxn>
                    </a:cxnLst>
                    <a:rect l="l" t="t" r="r" b="b"/>
                    <a:pathLst>
                      <a:path w="92678" h="9525">
                        <a:moveTo>
                          <a:pt x="0" y="0"/>
                        </a:moveTo>
                        <a:lnTo>
                          <a:pt x="92678" y="0"/>
                        </a:lnTo>
                        <a:lnTo>
                          <a:pt x="92678" y="9525"/>
                        </a:lnTo>
                        <a:lnTo>
                          <a:pt x="0" y="9525"/>
                        </a:lnTo>
                        <a:close/>
                      </a:path>
                    </a:pathLst>
                  </a:custGeom>
                  <a:grpFill/>
                  <a:ln w="3175"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3" name="Freeform: Shape 152">
                    <a:extLst>
                      <a:ext uri="{FF2B5EF4-FFF2-40B4-BE49-F238E27FC236}">
                        <a16:creationId xmlns:a16="http://schemas.microsoft.com/office/drawing/2014/main" id="{A0F9536E-14E3-D8B2-DB98-5A373DC535B9}"/>
                      </a:ext>
                    </a:extLst>
                  </p:cNvPr>
                  <p:cNvSpPr/>
                  <p:nvPr/>
                </p:nvSpPr>
                <p:spPr>
                  <a:xfrm>
                    <a:off x="3359282" y="4269685"/>
                    <a:ext cx="92678" cy="9525"/>
                  </a:xfrm>
                  <a:custGeom>
                    <a:avLst/>
                    <a:gdLst>
                      <a:gd name="connsiteX0" fmla="*/ 0 w 92678"/>
                      <a:gd name="connsiteY0" fmla="*/ 0 h 9525"/>
                      <a:gd name="connsiteX1" fmla="*/ 92678 w 92678"/>
                      <a:gd name="connsiteY1" fmla="*/ 0 h 9525"/>
                      <a:gd name="connsiteX2" fmla="*/ 92678 w 92678"/>
                      <a:gd name="connsiteY2" fmla="*/ 9525 h 9525"/>
                      <a:gd name="connsiteX3" fmla="*/ 0 w 92678"/>
                      <a:gd name="connsiteY3" fmla="*/ 9525 h 9525"/>
                    </a:gdLst>
                    <a:ahLst/>
                    <a:cxnLst>
                      <a:cxn ang="0">
                        <a:pos x="connsiteX0" y="connsiteY0"/>
                      </a:cxn>
                      <a:cxn ang="0">
                        <a:pos x="connsiteX1" y="connsiteY1"/>
                      </a:cxn>
                      <a:cxn ang="0">
                        <a:pos x="connsiteX2" y="connsiteY2"/>
                      </a:cxn>
                      <a:cxn ang="0">
                        <a:pos x="connsiteX3" y="connsiteY3"/>
                      </a:cxn>
                    </a:cxnLst>
                    <a:rect l="l" t="t" r="r" b="b"/>
                    <a:pathLst>
                      <a:path w="92678" h="9525">
                        <a:moveTo>
                          <a:pt x="0" y="0"/>
                        </a:moveTo>
                        <a:lnTo>
                          <a:pt x="92678" y="0"/>
                        </a:lnTo>
                        <a:lnTo>
                          <a:pt x="92678" y="9525"/>
                        </a:lnTo>
                        <a:lnTo>
                          <a:pt x="0" y="9525"/>
                        </a:lnTo>
                        <a:close/>
                      </a:path>
                    </a:pathLst>
                  </a:custGeom>
                  <a:grpFill/>
                  <a:ln w="3175"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4" name="Freeform: Shape 153">
                    <a:extLst>
                      <a:ext uri="{FF2B5EF4-FFF2-40B4-BE49-F238E27FC236}">
                        <a16:creationId xmlns:a16="http://schemas.microsoft.com/office/drawing/2014/main" id="{9B6543EF-F302-E9FD-BF1D-FED1A95151E9}"/>
                      </a:ext>
                    </a:extLst>
                  </p:cNvPr>
                  <p:cNvSpPr/>
                  <p:nvPr/>
                </p:nvSpPr>
                <p:spPr>
                  <a:xfrm>
                    <a:off x="3361187" y="4310642"/>
                    <a:ext cx="88963" cy="79343"/>
                  </a:xfrm>
                  <a:custGeom>
                    <a:avLst/>
                    <a:gdLst>
                      <a:gd name="connsiteX0" fmla="*/ 88964 w 88963"/>
                      <a:gd name="connsiteY0" fmla="*/ 79343 h 79343"/>
                      <a:gd name="connsiteX1" fmla="*/ 79439 w 88963"/>
                      <a:gd name="connsiteY1" fmla="*/ 79343 h 79343"/>
                      <a:gd name="connsiteX2" fmla="*/ 79439 w 88963"/>
                      <a:gd name="connsiteY2" fmla="*/ 9525 h 79343"/>
                      <a:gd name="connsiteX3" fmla="*/ 9525 w 88963"/>
                      <a:gd name="connsiteY3" fmla="*/ 9525 h 79343"/>
                      <a:gd name="connsiteX4" fmla="*/ 9525 w 88963"/>
                      <a:gd name="connsiteY4" fmla="*/ 79343 h 79343"/>
                      <a:gd name="connsiteX5" fmla="*/ 0 w 88963"/>
                      <a:gd name="connsiteY5" fmla="*/ 79343 h 79343"/>
                      <a:gd name="connsiteX6" fmla="*/ 0 w 88963"/>
                      <a:gd name="connsiteY6" fmla="*/ 0 h 79343"/>
                      <a:gd name="connsiteX7" fmla="*/ 88964 w 88963"/>
                      <a:gd name="connsiteY7" fmla="*/ 0 h 79343"/>
                      <a:gd name="connsiteX8" fmla="*/ 88964 w 88963"/>
                      <a:gd name="connsiteY8" fmla="*/ 79343 h 7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63" h="79343">
                        <a:moveTo>
                          <a:pt x="88964" y="79343"/>
                        </a:moveTo>
                        <a:lnTo>
                          <a:pt x="79439" y="79343"/>
                        </a:lnTo>
                        <a:lnTo>
                          <a:pt x="79439" y="9525"/>
                        </a:lnTo>
                        <a:lnTo>
                          <a:pt x="9525" y="9525"/>
                        </a:lnTo>
                        <a:lnTo>
                          <a:pt x="9525" y="79343"/>
                        </a:lnTo>
                        <a:lnTo>
                          <a:pt x="0" y="79343"/>
                        </a:lnTo>
                        <a:lnTo>
                          <a:pt x="0" y="0"/>
                        </a:lnTo>
                        <a:lnTo>
                          <a:pt x="88964" y="0"/>
                        </a:lnTo>
                        <a:lnTo>
                          <a:pt x="88964" y="79343"/>
                        </a:lnTo>
                        <a:close/>
                      </a:path>
                    </a:pathLst>
                  </a:custGeom>
                  <a:grpFill/>
                  <a:ln w="3175"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5" name="Freeform: Shape 154">
                    <a:extLst>
                      <a:ext uri="{FF2B5EF4-FFF2-40B4-BE49-F238E27FC236}">
                        <a16:creationId xmlns:a16="http://schemas.microsoft.com/office/drawing/2014/main" id="{DC29EF71-3210-3BE9-FC41-E76242CD136A}"/>
                      </a:ext>
                    </a:extLst>
                  </p:cNvPr>
                  <p:cNvSpPr/>
                  <p:nvPr/>
                </p:nvSpPr>
                <p:spPr>
                  <a:xfrm>
                    <a:off x="3401288" y="4315405"/>
                    <a:ext cx="9525" cy="74580"/>
                  </a:xfrm>
                  <a:custGeom>
                    <a:avLst/>
                    <a:gdLst>
                      <a:gd name="connsiteX0" fmla="*/ 0 w 9525"/>
                      <a:gd name="connsiteY0" fmla="*/ 0 h 74580"/>
                      <a:gd name="connsiteX1" fmla="*/ 9525 w 9525"/>
                      <a:gd name="connsiteY1" fmla="*/ 0 h 74580"/>
                      <a:gd name="connsiteX2" fmla="*/ 9525 w 9525"/>
                      <a:gd name="connsiteY2" fmla="*/ 74581 h 74580"/>
                      <a:gd name="connsiteX3" fmla="*/ 0 w 9525"/>
                      <a:gd name="connsiteY3" fmla="*/ 74581 h 74580"/>
                    </a:gdLst>
                    <a:ahLst/>
                    <a:cxnLst>
                      <a:cxn ang="0">
                        <a:pos x="connsiteX0" y="connsiteY0"/>
                      </a:cxn>
                      <a:cxn ang="0">
                        <a:pos x="connsiteX1" y="connsiteY1"/>
                      </a:cxn>
                      <a:cxn ang="0">
                        <a:pos x="connsiteX2" y="connsiteY2"/>
                      </a:cxn>
                      <a:cxn ang="0">
                        <a:pos x="connsiteX3" y="connsiteY3"/>
                      </a:cxn>
                    </a:cxnLst>
                    <a:rect l="l" t="t" r="r" b="b"/>
                    <a:pathLst>
                      <a:path w="9525" h="74580">
                        <a:moveTo>
                          <a:pt x="0" y="0"/>
                        </a:moveTo>
                        <a:lnTo>
                          <a:pt x="9525" y="0"/>
                        </a:lnTo>
                        <a:lnTo>
                          <a:pt x="9525" y="74581"/>
                        </a:lnTo>
                        <a:lnTo>
                          <a:pt x="0" y="74581"/>
                        </a:lnTo>
                        <a:close/>
                      </a:path>
                    </a:pathLst>
                  </a:custGeom>
                  <a:grpFill/>
                  <a:ln w="3175"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156" name="Freeform: Shape 155">
                  <a:extLst>
                    <a:ext uri="{FF2B5EF4-FFF2-40B4-BE49-F238E27FC236}">
                      <a16:creationId xmlns:a16="http://schemas.microsoft.com/office/drawing/2014/main" id="{05E35E8B-AB8E-0EF3-F355-BE8400C7BAE3}"/>
                    </a:ext>
                  </a:extLst>
                </p:cNvPr>
                <p:cNvSpPr/>
                <p:nvPr/>
              </p:nvSpPr>
              <p:spPr>
                <a:xfrm>
                  <a:off x="3494823" y="4165196"/>
                  <a:ext cx="50863" cy="44386"/>
                </a:xfrm>
                <a:custGeom>
                  <a:avLst/>
                  <a:gdLst>
                    <a:gd name="connsiteX0" fmla="*/ 50863 w 50863"/>
                    <a:gd name="connsiteY0" fmla="*/ 44387 h 44386"/>
                    <a:gd name="connsiteX1" fmla="*/ 0 w 50863"/>
                    <a:gd name="connsiteY1" fmla="*/ 44387 h 44386"/>
                    <a:gd name="connsiteX2" fmla="*/ 0 w 50863"/>
                    <a:gd name="connsiteY2" fmla="*/ 34862 h 44386"/>
                    <a:gd name="connsiteX3" fmla="*/ 41338 w 50863"/>
                    <a:gd name="connsiteY3" fmla="*/ 34862 h 44386"/>
                    <a:gd name="connsiteX4" fmla="*/ 41338 w 50863"/>
                    <a:gd name="connsiteY4" fmla="*/ 9525 h 44386"/>
                    <a:gd name="connsiteX5" fmla="*/ 0 w 50863"/>
                    <a:gd name="connsiteY5" fmla="*/ 9525 h 44386"/>
                    <a:gd name="connsiteX6" fmla="*/ 0 w 50863"/>
                    <a:gd name="connsiteY6" fmla="*/ 0 h 44386"/>
                    <a:gd name="connsiteX7" fmla="*/ 50863 w 50863"/>
                    <a:gd name="connsiteY7" fmla="*/ 0 h 44386"/>
                    <a:gd name="connsiteX8" fmla="*/ 50863 w 50863"/>
                    <a:gd name="connsiteY8" fmla="*/ 44387 h 44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63" h="44386">
                      <a:moveTo>
                        <a:pt x="50863" y="44387"/>
                      </a:moveTo>
                      <a:lnTo>
                        <a:pt x="0" y="44387"/>
                      </a:lnTo>
                      <a:lnTo>
                        <a:pt x="0" y="34862"/>
                      </a:lnTo>
                      <a:lnTo>
                        <a:pt x="41338" y="34862"/>
                      </a:lnTo>
                      <a:lnTo>
                        <a:pt x="41338" y="9525"/>
                      </a:lnTo>
                      <a:lnTo>
                        <a:pt x="0" y="9525"/>
                      </a:lnTo>
                      <a:lnTo>
                        <a:pt x="0" y="0"/>
                      </a:lnTo>
                      <a:lnTo>
                        <a:pt x="50863" y="0"/>
                      </a:lnTo>
                      <a:lnTo>
                        <a:pt x="50863" y="44387"/>
                      </a:lnTo>
                      <a:close/>
                    </a:path>
                  </a:pathLst>
                </a:custGeom>
                <a:grpFill/>
                <a:ln w="3175"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7" name="Freeform: Shape 156">
                  <a:extLst>
                    <a:ext uri="{FF2B5EF4-FFF2-40B4-BE49-F238E27FC236}">
                      <a16:creationId xmlns:a16="http://schemas.microsoft.com/office/drawing/2014/main" id="{DC691F30-71AC-7E0E-B3DE-E1BFD143610F}"/>
                    </a:ext>
                  </a:extLst>
                </p:cNvPr>
                <p:cNvSpPr/>
                <p:nvPr/>
              </p:nvSpPr>
              <p:spPr>
                <a:xfrm>
                  <a:off x="3494823" y="4234919"/>
                  <a:ext cx="50863" cy="44291"/>
                </a:xfrm>
                <a:custGeom>
                  <a:avLst/>
                  <a:gdLst>
                    <a:gd name="connsiteX0" fmla="*/ 50863 w 50863"/>
                    <a:gd name="connsiteY0" fmla="*/ 44291 h 44291"/>
                    <a:gd name="connsiteX1" fmla="*/ 0 w 50863"/>
                    <a:gd name="connsiteY1" fmla="*/ 44291 h 44291"/>
                    <a:gd name="connsiteX2" fmla="*/ 0 w 50863"/>
                    <a:gd name="connsiteY2" fmla="*/ 34766 h 44291"/>
                    <a:gd name="connsiteX3" fmla="*/ 41338 w 50863"/>
                    <a:gd name="connsiteY3" fmla="*/ 34766 h 44291"/>
                    <a:gd name="connsiteX4" fmla="*/ 41338 w 50863"/>
                    <a:gd name="connsiteY4" fmla="*/ 9525 h 44291"/>
                    <a:gd name="connsiteX5" fmla="*/ 0 w 50863"/>
                    <a:gd name="connsiteY5" fmla="*/ 9525 h 44291"/>
                    <a:gd name="connsiteX6" fmla="*/ 0 w 50863"/>
                    <a:gd name="connsiteY6" fmla="*/ 0 h 44291"/>
                    <a:gd name="connsiteX7" fmla="*/ 50863 w 50863"/>
                    <a:gd name="connsiteY7" fmla="*/ 0 h 44291"/>
                    <a:gd name="connsiteX8" fmla="*/ 50863 w 50863"/>
                    <a:gd name="connsiteY8" fmla="*/ 44291 h 4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63" h="44291">
                      <a:moveTo>
                        <a:pt x="50863" y="44291"/>
                      </a:moveTo>
                      <a:lnTo>
                        <a:pt x="0" y="44291"/>
                      </a:lnTo>
                      <a:lnTo>
                        <a:pt x="0" y="34766"/>
                      </a:lnTo>
                      <a:lnTo>
                        <a:pt x="41338" y="34766"/>
                      </a:lnTo>
                      <a:lnTo>
                        <a:pt x="41338" y="9525"/>
                      </a:lnTo>
                      <a:lnTo>
                        <a:pt x="0" y="9525"/>
                      </a:lnTo>
                      <a:lnTo>
                        <a:pt x="0" y="0"/>
                      </a:lnTo>
                      <a:lnTo>
                        <a:pt x="50863" y="0"/>
                      </a:lnTo>
                      <a:lnTo>
                        <a:pt x="50863" y="44291"/>
                      </a:lnTo>
                      <a:close/>
                    </a:path>
                  </a:pathLst>
                </a:custGeom>
                <a:grpFill/>
                <a:ln w="3175"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8" name="Freeform: Shape 157">
                  <a:extLst>
                    <a:ext uri="{FF2B5EF4-FFF2-40B4-BE49-F238E27FC236}">
                      <a16:creationId xmlns:a16="http://schemas.microsoft.com/office/drawing/2014/main" id="{8C761526-8A61-7965-9209-3B8FDB4F33A5}"/>
                    </a:ext>
                  </a:extLst>
                </p:cNvPr>
                <p:cNvSpPr/>
                <p:nvPr/>
              </p:nvSpPr>
              <p:spPr>
                <a:xfrm>
                  <a:off x="3494823" y="4304546"/>
                  <a:ext cx="50863" cy="44291"/>
                </a:xfrm>
                <a:custGeom>
                  <a:avLst/>
                  <a:gdLst>
                    <a:gd name="connsiteX0" fmla="*/ 50863 w 50863"/>
                    <a:gd name="connsiteY0" fmla="*/ 44291 h 44291"/>
                    <a:gd name="connsiteX1" fmla="*/ 0 w 50863"/>
                    <a:gd name="connsiteY1" fmla="*/ 44291 h 44291"/>
                    <a:gd name="connsiteX2" fmla="*/ 0 w 50863"/>
                    <a:gd name="connsiteY2" fmla="*/ 34766 h 44291"/>
                    <a:gd name="connsiteX3" fmla="*/ 41338 w 50863"/>
                    <a:gd name="connsiteY3" fmla="*/ 34766 h 44291"/>
                    <a:gd name="connsiteX4" fmla="*/ 41338 w 50863"/>
                    <a:gd name="connsiteY4" fmla="*/ 9525 h 44291"/>
                    <a:gd name="connsiteX5" fmla="*/ 0 w 50863"/>
                    <a:gd name="connsiteY5" fmla="*/ 9525 h 44291"/>
                    <a:gd name="connsiteX6" fmla="*/ 0 w 50863"/>
                    <a:gd name="connsiteY6" fmla="*/ 0 h 44291"/>
                    <a:gd name="connsiteX7" fmla="*/ 50863 w 50863"/>
                    <a:gd name="connsiteY7" fmla="*/ 0 h 44291"/>
                    <a:gd name="connsiteX8" fmla="*/ 50863 w 50863"/>
                    <a:gd name="connsiteY8" fmla="*/ 44291 h 4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63" h="44291">
                      <a:moveTo>
                        <a:pt x="50863" y="44291"/>
                      </a:moveTo>
                      <a:lnTo>
                        <a:pt x="0" y="44291"/>
                      </a:lnTo>
                      <a:lnTo>
                        <a:pt x="0" y="34766"/>
                      </a:lnTo>
                      <a:lnTo>
                        <a:pt x="41338" y="34766"/>
                      </a:lnTo>
                      <a:lnTo>
                        <a:pt x="41338" y="9525"/>
                      </a:lnTo>
                      <a:lnTo>
                        <a:pt x="0" y="9525"/>
                      </a:lnTo>
                      <a:lnTo>
                        <a:pt x="0" y="0"/>
                      </a:lnTo>
                      <a:lnTo>
                        <a:pt x="50863" y="0"/>
                      </a:lnTo>
                      <a:lnTo>
                        <a:pt x="50863" y="44291"/>
                      </a:lnTo>
                      <a:close/>
                    </a:path>
                  </a:pathLst>
                </a:custGeom>
                <a:grpFill/>
                <a:ln w="3175"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59" name="Graphic 96">
                  <a:extLst>
                    <a:ext uri="{FF2B5EF4-FFF2-40B4-BE49-F238E27FC236}">
                      <a16:creationId xmlns:a16="http://schemas.microsoft.com/office/drawing/2014/main" id="{48013FD0-6BFA-FD4F-7364-427E0E2F4EDE}"/>
                    </a:ext>
                  </a:extLst>
                </p:cNvPr>
                <p:cNvGrpSpPr/>
                <p:nvPr/>
              </p:nvGrpSpPr>
              <p:grpSpPr>
                <a:xfrm>
                  <a:off x="3266985" y="4165196"/>
                  <a:ext cx="50863" cy="183641"/>
                  <a:chOff x="3266985" y="4165196"/>
                  <a:chExt cx="50863" cy="183641"/>
                </a:xfrm>
                <a:grpFill/>
              </p:grpSpPr>
              <p:sp>
                <p:nvSpPr>
                  <p:cNvPr id="160" name="Freeform: Shape 159">
                    <a:extLst>
                      <a:ext uri="{FF2B5EF4-FFF2-40B4-BE49-F238E27FC236}">
                        <a16:creationId xmlns:a16="http://schemas.microsoft.com/office/drawing/2014/main" id="{C676DB8D-C28D-BDA5-5E9F-380174DB703B}"/>
                      </a:ext>
                    </a:extLst>
                  </p:cNvPr>
                  <p:cNvSpPr/>
                  <p:nvPr/>
                </p:nvSpPr>
                <p:spPr>
                  <a:xfrm>
                    <a:off x="3266985" y="4304546"/>
                    <a:ext cx="50863" cy="44291"/>
                  </a:xfrm>
                  <a:custGeom>
                    <a:avLst/>
                    <a:gdLst>
                      <a:gd name="connsiteX0" fmla="*/ 50864 w 50863"/>
                      <a:gd name="connsiteY0" fmla="*/ 44291 h 44291"/>
                      <a:gd name="connsiteX1" fmla="*/ 0 w 50863"/>
                      <a:gd name="connsiteY1" fmla="*/ 44291 h 44291"/>
                      <a:gd name="connsiteX2" fmla="*/ 0 w 50863"/>
                      <a:gd name="connsiteY2" fmla="*/ 0 h 44291"/>
                      <a:gd name="connsiteX3" fmla="*/ 50864 w 50863"/>
                      <a:gd name="connsiteY3" fmla="*/ 0 h 44291"/>
                      <a:gd name="connsiteX4" fmla="*/ 50864 w 50863"/>
                      <a:gd name="connsiteY4" fmla="*/ 9525 h 44291"/>
                      <a:gd name="connsiteX5" fmla="*/ 9525 w 50863"/>
                      <a:gd name="connsiteY5" fmla="*/ 9525 h 44291"/>
                      <a:gd name="connsiteX6" fmla="*/ 9525 w 50863"/>
                      <a:gd name="connsiteY6" fmla="*/ 34766 h 44291"/>
                      <a:gd name="connsiteX7" fmla="*/ 50864 w 50863"/>
                      <a:gd name="connsiteY7" fmla="*/ 34766 h 44291"/>
                      <a:gd name="connsiteX8" fmla="*/ 50864 w 50863"/>
                      <a:gd name="connsiteY8" fmla="*/ 44291 h 4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63" h="44291">
                        <a:moveTo>
                          <a:pt x="50864" y="44291"/>
                        </a:moveTo>
                        <a:lnTo>
                          <a:pt x="0" y="44291"/>
                        </a:lnTo>
                        <a:lnTo>
                          <a:pt x="0" y="0"/>
                        </a:lnTo>
                        <a:lnTo>
                          <a:pt x="50864" y="0"/>
                        </a:lnTo>
                        <a:lnTo>
                          <a:pt x="50864" y="9525"/>
                        </a:lnTo>
                        <a:lnTo>
                          <a:pt x="9525" y="9525"/>
                        </a:lnTo>
                        <a:lnTo>
                          <a:pt x="9525" y="34766"/>
                        </a:lnTo>
                        <a:lnTo>
                          <a:pt x="50864" y="34766"/>
                        </a:lnTo>
                        <a:lnTo>
                          <a:pt x="50864" y="44291"/>
                        </a:lnTo>
                        <a:close/>
                      </a:path>
                    </a:pathLst>
                  </a:custGeom>
                  <a:grpFill/>
                  <a:ln w="3175"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1" name="Freeform: Shape 160">
                    <a:extLst>
                      <a:ext uri="{FF2B5EF4-FFF2-40B4-BE49-F238E27FC236}">
                        <a16:creationId xmlns:a16="http://schemas.microsoft.com/office/drawing/2014/main" id="{79F8EE78-3267-18BA-E801-47B41FC68E45}"/>
                      </a:ext>
                    </a:extLst>
                  </p:cNvPr>
                  <p:cNvSpPr/>
                  <p:nvPr/>
                </p:nvSpPr>
                <p:spPr>
                  <a:xfrm>
                    <a:off x="3266985" y="4234919"/>
                    <a:ext cx="50863" cy="44291"/>
                  </a:xfrm>
                  <a:custGeom>
                    <a:avLst/>
                    <a:gdLst>
                      <a:gd name="connsiteX0" fmla="*/ 50864 w 50863"/>
                      <a:gd name="connsiteY0" fmla="*/ 44291 h 44291"/>
                      <a:gd name="connsiteX1" fmla="*/ 0 w 50863"/>
                      <a:gd name="connsiteY1" fmla="*/ 44291 h 44291"/>
                      <a:gd name="connsiteX2" fmla="*/ 0 w 50863"/>
                      <a:gd name="connsiteY2" fmla="*/ 0 h 44291"/>
                      <a:gd name="connsiteX3" fmla="*/ 50864 w 50863"/>
                      <a:gd name="connsiteY3" fmla="*/ 0 h 44291"/>
                      <a:gd name="connsiteX4" fmla="*/ 50864 w 50863"/>
                      <a:gd name="connsiteY4" fmla="*/ 9525 h 44291"/>
                      <a:gd name="connsiteX5" fmla="*/ 9525 w 50863"/>
                      <a:gd name="connsiteY5" fmla="*/ 9525 h 44291"/>
                      <a:gd name="connsiteX6" fmla="*/ 9525 w 50863"/>
                      <a:gd name="connsiteY6" fmla="*/ 34766 h 44291"/>
                      <a:gd name="connsiteX7" fmla="*/ 50864 w 50863"/>
                      <a:gd name="connsiteY7" fmla="*/ 34766 h 44291"/>
                      <a:gd name="connsiteX8" fmla="*/ 50864 w 50863"/>
                      <a:gd name="connsiteY8" fmla="*/ 44291 h 44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63" h="44291">
                        <a:moveTo>
                          <a:pt x="50864" y="44291"/>
                        </a:moveTo>
                        <a:lnTo>
                          <a:pt x="0" y="44291"/>
                        </a:lnTo>
                        <a:lnTo>
                          <a:pt x="0" y="0"/>
                        </a:lnTo>
                        <a:lnTo>
                          <a:pt x="50864" y="0"/>
                        </a:lnTo>
                        <a:lnTo>
                          <a:pt x="50864" y="9525"/>
                        </a:lnTo>
                        <a:lnTo>
                          <a:pt x="9525" y="9525"/>
                        </a:lnTo>
                        <a:lnTo>
                          <a:pt x="9525" y="34766"/>
                        </a:lnTo>
                        <a:lnTo>
                          <a:pt x="50864" y="34766"/>
                        </a:lnTo>
                        <a:lnTo>
                          <a:pt x="50864" y="44291"/>
                        </a:lnTo>
                        <a:close/>
                      </a:path>
                    </a:pathLst>
                  </a:custGeom>
                  <a:grpFill/>
                  <a:ln w="3175"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2" name="Freeform: Shape 161">
                    <a:extLst>
                      <a:ext uri="{FF2B5EF4-FFF2-40B4-BE49-F238E27FC236}">
                        <a16:creationId xmlns:a16="http://schemas.microsoft.com/office/drawing/2014/main" id="{5EEE1B98-FEDE-70CE-9C5A-3B4C6D620B1E}"/>
                      </a:ext>
                    </a:extLst>
                  </p:cNvPr>
                  <p:cNvSpPr/>
                  <p:nvPr/>
                </p:nvSpPr>
                <p:spPr>
                  <a:xfrm>
                    <a:off x="3266985" y="4165196"/>
                    <a:ext cx="50863" cy="44386"/>
                  </a:xfrm>
                  <a:custGeom>
                    <a:avLst/>
                    <a:gdLst>
                      <a:gd name="connsiteX0" fmla="*/ 50864 w 50863"/>
                      <a:gd name="connsiteY0" fmla="*/ 44387 h 44386"/>
                      <a:gd name="connsiteX1" fmla="*/ 0 w 50863"/>
                      <a:gd name="connsiteY1" fmla="*/ 44387 h 44386"/>
                      <a:gd name="connsiteX2" fmla="*/ 0 w 50863"/>
                      <a:gd name="connsiteY2" fmla="*/ 0 h 44386"/>
                      <a:gd name="connsiteX3" fmla="*/ 50864 w 50863"/>
                      <a:gd name="connsiteY3" fmla="*/ 0 h 44386"/>
                      <a:gd name="connsiteX4" fmla="*/ 50864 w 50863"/>
                      <a:gd name="connsiteY4" fmla="*/ 9525 h 44386"/>
                      <a:gd name="connsiteX5" fmla="*/ 9525 w 50863"/>
                      <a:gd name="connsiteY5" fmla="*/ 9525 h 44386"/>
                      <a:gd name="connsiteX6" fmla="*/ 9525 w 50863"/>
                      <a:gd name="connsiteY6" fmla="*/ 34862 h 44386"/>
                      <a:gd name="connsiteX7" fmla="*/ 50864 w 50863"/>
                      <a:gd name="connsiteY7" fmla="*/ 34862 h 44386"/>
                      <a:gd name="connsiteX8" fmla="*/ 50864 w 50863"/>
                      <a:gd name="connsiteY8" fmla="*/ 44387 h 44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63" h="44386">
                        <a:moveTo>
                          <a:pt x="50864" y="44387"/>
                        </a:moveTo>
                        <a:lnTo>
                          <a:pt x="0" y="44387"/>
                        </a:lnTo>
                        <a:lnTo>
                          <a:pt x="0" y="0"/>
                        </a:lnTo>
                        <a:lnTo>
                          <a:pt x="50864" y="0"/>
                        </a:lnTo>
                        <a:lnTo>
                          <a:pt x="50864" y="9525"/>
                        </a:lnTo>
                        <a:lnTo>
                          <a:pt x="9525" y="9525"/>
                        </a:lnTo>
                        <a:lnTo>
                          <a:pt x="9525" y="34862"/>
                        </a:lnTo>
                        <a:lnTo>
                          <a:pt x="50864" y="34862"/>
                        </a:lnTo>
                        <a:lnTo>
                          <a:pt x="50864" y="44387"/>
                        </a:lnTo>
                        <a:close/>
                      </a:path>
                    </a:pathLst>
                  </a:custGeom>
                  <a:grpFill/>
                  <a:ln w="3175"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sp>
            <p:nvSpPr>
              <p:cNvPr id="163" name="Freeform: Shape 162">
                <a:extLst>
                  <a:ext uri="{FF2B5EF4-FFF2-40B4-BE49-F238E27FC236}">
                    <a16:creationId xmlns:a16="http://schemas.microsoft.com/office/drawing/2014/main" id="{9F142336-6FAB-8F7D-6CA6-FB5F0C170606}"/>
                  </a:ext>
                </a:extLst>
              </p:cNvPr>
              <p:cNvSpPr/>
              <p:nvPr/>
            </p:nvSpPr>
            <p:spPr>
              <a:xfrm>
                <a:off x="3372998" y="4063469"/>
                <a:ext cx="66675" cy="77628"/>
              </a:xfrm>
              <a:custGeom>
                <a:avLst/>
                <a:gdLst>
                  <a:gd name="connsiteX0" fmla="*/ 66675 w 66675"/>
                  <a:gd name="connsiteY0" fmla="*/ 77629 h 77628"/>
                  <a:gd name="connsiteX1" fmla="*/ 38100 w 66675"/>
                  <a:gd name="connsiteY1" fmla="*/ 77629 h 77628"/>
                  <a:gd name="connsiteX2" fmla="*/ 38100 w 66675"/>
                  <a:gd name="connsiteY2" fmla="*/ 53150 h 77628"/>
                  <a:gd name="connsiteX3" fmla="*/ 28575 w 66675"/>
                  <a:gd name="connsiteY3" fmla="*/ 53150 h 77628"/>
                  <a:gd name="connsiteX4" fmla="*/ 28575 w 66675"/>
                  <a:gd name="connsiteY4" fmla="*/ 77629 h 77628"/>
                  <a:gd name="connsiteX5" fmla="*/ 0 w 66675"/>
                  <a:gd name="connsiteY5" fmla="*/ 77629 h 77628"/>
                  <a:gd name="connsiteX6" fmla="*/ 0 w 66675"/>
                  <a:gd name="connsiteY6" fmla="*/ 0 h 77628"/>
                  <a:gd name="connsiteX7" fmla="*/ 28575 w 66675"/>
                  <a:gd name="connsiteY7" fmla="*/ 0 h 77628"/>
                  <a:gd name="connsiteX8" fmla="*/ 28575 w 66675"/>
                  <a:gd name="connsiteY8" fmla="*/ 24479 h 77628"/>
                  <a:gd name="connsiteX9" fmla="*/ 38100 w 66675"/>
                  <a:gd name="connsiteY9" fmla="*/ 24479 h 77628"/>
                  <a:gd name="connsiteX10" fmla="*/ 38100 w 66675"/>
                  <a:gd name="connsiteY10" fmla="*/ 0 h 77628"/>
                  <a:gd name="connsiteX11" fmla="*/ 66675 w 66675"/>
                  <a:gd name="connsiteY11" fmla="*/ 0 h 77628"/>
                  <a:gd name="connsiteX12" fmla="*/ 66675 w 66675"/>
                  <a:gd name="connsiteY12" fmla="*/ 77629 h 77628"/>
                  <a:gd name="connsiteX13" fmla="*/ 47625 w 66675"/>
                  <a:gd name="connsiteY13" fmla="*/ 68104 h 77628"/>
                  <a:gd name="connsiteX14" fmla="*/ 57150 w 66675"/>
                  <a:gd name="connsiteY14" fmla="*/ 68104 h 77628"/>
                  <a:gd name="connsiteX15" fmla="*/ 57150 w 66675"/>
                  <a:gd name="connsiteY15" fmla="*/ 9525 h 77628"/>
                  <a:gd name="connsiteX16" fmla="*/ 47625 w 66675"/>
                  <a:gd name="connsiteY16" fmla="*/ 9525 h 77628"/>
                  <a:gd name="connsiteX17" fmla="*/ 47625 w 66675"/>
                  <a:gd name="connsiteY17" fmla="*/ 34004 h 77628"/>
                  <a:gd name="connsiteX18" fmla="*/ 19050 w 66675"/>
                  <a:gd name="connsiteY18" fmla="*/ 34004 h 77628"/>
                  <a:gd name="connsiteX19" fmla="*/ 19050 w 66675"/>
                  <a:gd name="connsiteY19" fmla="*/ 9525 h 77628"/>
                  <a:gd name="connsiteX20" fmla="*/ 9525 w 66675"/>
                  <a:gd name="connsiteY20" fmla="*/ 9525 h 77628"/>
                  <a:gd name="connsiteX21" fmla="*/ 9525 w 66675"/>
                  <a:gd name="connsiteY21" fmla="*/ 68104 h 77628"/>
                  <a:gd name="connsiteX22" fmla="*/ 19050 w 66675"/>
                  <a:gd name="connsiteY22" fmla="*/ 68104 h 77628"/>
                  <a:gd name="connsiteX23" fmla="*/ 19050 w 66675"/>
                  <a:gd name="connsiteY23" fmla="*/ 43625 h 77628"/>
                  <a:gd name="connsiteX24" fmla="*/ 47625 w 66675"/>
                  <a:gd name="connsiteY24" fmla="*/ 43625 h 77628"/>
                  <a:gd name="connsiteX25" fmla="*/ 47625 w 66675"/>
                  <a:gd name="connsiteY25" fmla="*/ 68104 h 77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675" h="77628">
                    <a:moveTo>
                      <a:pt x="66675" y="77629"/>
                    </a:moveTo>
                    <a:lnTo>
                      <a:pt x="38100" y="77629"/>
                    </a:lnTo>
                    <a:lnTo>
                      <a:pt x="38100" y="53150"/>
                    </a:lnTo>
                    <a:lnTo>
                      <a:pt x="28575" y="53150"/>
                    </a:lnTo>
                    <a:lnTo>
                      <a:pt x="28575" y="77629"/>
                    </a:lnTo>
                    <a:lnTo>
                      <a:pt x="0" y="77629"/>
                    </a:lnTo>
                    <a:lnTo>
                      <a:pt x="0" y="0"/>
                    </a:lnTo>
                    <a:lnTo>
                      <a:pt x="28575" y="0"/>
                    </a:lnTo>
                    <a:lnTo>
                      <a:pt x="28575" y="24479"/>
                    </a:lnTo>
                    <a:lnTo>
                      <a:pt x="38100" y="24479"/>
                    </a:lnTo>
                    <a:lnTo>
                      <a:pt x="38100" y="0"/>
                    </a:lnTo>
                    <a:lnTo>
                      <a:pt x="66675" y="0"/>
                    </a:lnTo>
                    <a:lnTo>
                      <a:pt x="66675" y="77629"/>
                    </a:lnTo>
                    <a:close/>
                    <a:moveTo>
                      <a:pt x="47625" y="68104"/>
                    </a:moveTo>
                    <a:lnTo>
                      <a:pt x="57150" y="68104"/>
                    </a:lnTo>
                    <a:lnTo>
                      <a:pt x="57150" y="9525"/>
                    </a:lnTo>
                    <a:lnTo>
                      <a:pt x="47625" y="9525"/>
                    </a:lnTo>
                    <a:lnTo>
                      <a:pt x="47625" y="34004"/>
                    </a:lnTo>
                    <a:lnTo>
                      <a:pt x="19050" y="34004"/>
                    </a:lnTo>
                    <a:lnTo>
                      <a:pt x="19050" y="9525"/>
                    </a:lnTo>
                    <a:lnTo>
                      <a:pt x="9525" y="9525"/>
                    </a:lnTo>
                    <a:lnTo>
                      <a:pt x="9525" y="68104"/>
                    </a:lnTo>
                    <a:lnTo>
                      <a:pt x="19050" y="68104"/>
                    </a:lnTo>
                    <a:lnTo>
                      <a:pt x="19050" y="43625"/>
                    </a:lnTo>
                    <a:lnTo>
                      <a:pt x="47625" y="43625"/>
                    </a:lnTo>
                    <a:lnTo>
                      <a:pt x="47625" y="68104"/>
                    </a:lnTo>
                    <a:close/>
                  </a:path>
                </a:pathLst>
              </a:custGeom>
              <a:grpFill/>
              <a:ln w="3175" cap="flat">
                <a:solidFill>
                  <a:schemeClr val="bg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39" name="Group 138">
              <a:extLst>
                <a:ext uri="{FF2B5EF4-FFF2-40B4-BE49-F238E27FC236}">
                  <a16:creationId xmlns:a16="http://schemas.microsoft.com/office/drawing/2014/main" id="{8DF6089B-AC13-51C8-E702-A398BE5F8F51}"/>
                </a:ext>
              </a:extLst>
            </p:cNvPr>
            <p:cNvGrpSpPr>
              <a:grpSpLocks noChangeAspect="1"/>
            </p:cNvGrpSpPr>
            <p:nvPr/>
          </p:nvGrpSpPr>
          <p:grpSpPr>
            <a:xfrm>
              <a:off x="4846072" y="1369547"/>
              <a:ext cx="457200" cy="454494"/>
              <a:chOff x="4855092" y="1315561"/>
              <a:chExt cx="337756" cy="335756"/>
            </a:xfrm>
            <a:solidFill>
              <a:schemeClr val="accent5">
                <a:lumMod val="75000"/>
              </a:schemeClr>
            </a:solidFill>
          </p:grpSpPr>
          <p:grpSp>
            <p:nvGrpSpPr>
              <p:cNvPr id="116" name="Graphic 98">
                <a:extLst>
                  <a:ext uri="{FF2B5EF4-FFF2-40B4-BE49-F238E27FC236}">
                    <a16:creationId xmlns:a16="http://schemas.microsoft.com/office/drawing/2014/main" id="{EA52A188-4C04-EF57-310C-6C83108643D8}"/>
                  </a:ext>
                </a:extLst>
              </p:cNvPr>
              <p:cNvGrpSpPr/>
              <p:nvPr/>
            </p:nvGrpSpPr>
            <p:grpSpPr>
              <a:xfrm>
                <a:off x="4855092" y="1315561"/>
                <a:ext cx="337756" cy="335756"/>
                <a:chOff x="4855092" y="1315561"/>
                <a:chExt cx="337756" cy="335756"/>
              </a:xfrm>
              <a:grpFill/>
            </p:grpSpPr>
            <p:grpSp>
              <p:nvGrpSpPr>
                <p:cNvPr id="117" name="Graphic 98">
                  <a:extLst>
                    <a:ext uri="{FF2B5EF4-FFF2-40B4-BE49-F238E27FC236}">
                      <a16:creationId xmlns:a16="http://schemas.microsoft.com/office/drawing/2014/main" id="{4190CECC-64F7-0CF2-EA43-078D1245733B}"/>
                    </a:ext>
                  </a:extLst>
                </p:cNvPr>
                <p:cNvGrpSpPr/>
                <p:nvPr/>
              </p:nvGrpSpPr>
              <p:grpSpPr>
                <a:xfrm>
                  <a:off x="4928624" y="1345755"/>
                  <a:ext cx="264223" cy="305561"/>
                  <a:chOff x="4928624" y="1345755"/>
                  <a:chExt cx="264223" cy="305561"/>
                </a:xfrm>
                <a:grpFill/>
              </p:grpSpPr>
              <p:sp>
                <p:nvSpPr>
                  <p:cNvPr id="118" name="Freeform: Shape 117">
                    <a:extLst>
                      <a:ext uri="{FF2B5EF4-FFF2-40B4-BE49-F238E27FC236}">
                        <a16:creationId xmlns:a16="http://schemas.microsoft.com/office/drawing/2014/main" id="{CED8E5FC-1DEC-53C9-49F0-58A063858DD1}"/>
                      </a:ext>
                    </a:extLst>
                  </p:cNvPr>
                  <p:cNvSpPr/>
                  <p:nvPr/>
                </p:nvSpPr>
                <p:spPr>
                  <a:xfrm>
                    <a:off x="5020636" y="1345755"/>
                    <a:ext cx="163734" cy="163734"/>
                  </a:xfrm>
                  <a:custGeom>
                    <a:avLst/>
                    <a:gdLst>
                      <a:gd name="connsiteX0" fmla="*/ 52864 w 163734"/>
                      <a:gd name="connsiteY0" fmla="*/ 163735 h 163734"/>
                      <a:gd name="connsiteX1" fmla="*/ 0 w 163734"/>
                      <a:gd name="connsiteY1" fmla="*/ 110871 h 163734"/>
                      <a:gd name="connsiteX2" fmla="*/ 110871 w 163734"/>
                      <a:gd name="connsiteY2" fmla="*/ 0 h 163734"/>
                      <a:gd name="connsiteX3" fmla="*/ 163735 w 163734"/>
                      <a:gd name="connsiteY3" fmla="*/ 52864 h 163734"/>
                      <a:gd name="connsiteX4" fmla="*/ 52864 w 163734"/>
                      <a:gd name="connsiteY4" fmla="*/ 163735 h 163734"/>
                      <a:gd name="connsiteX5" fmla="*/ 13430 w 163734"/>
                      <a:gd name="connsiteY5" fmla="*/ 110871 h 163734"/>
                      <a:gd name="connsiteX6" fmla="*/ 52864 w 163734"/>
                      <a:gd name="connsiteY6" fmla="*/ 150305 h 163734"/>
                      <a:gd name="connsiteX7" fmla="*/ 150305 w 163734"/>
                      <a:gd name="connsiteY7" fmla="*/ 52864 h 163734"/>
                      <a:gd name="connsiteX8" fmla="*/ 110871 w 163734"/>
                      <a:gd name="connsiteY8" fmla="*/ 13430 h 163734"/>
                      <a:gd name="connsiteX9" fmla="*/ 13430 w 163734"/>
                      <a:gd name="connsiteY9" fmla="*/ 110871 h 163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734" h="163734">
                        <a:moveTo>
                          <a:pt x="52864" y="163735"/>
                        </a:moveTo>
                        <a:lnTo>
                          <a:pt x="0" y="110871"/>
                        </a:lnTo>
                        <a:lnTo>
                          <a:pt x="110871" y="0"/>
                        </a:lnTo>
                        <a:lnTo>
                          <a:pt x="163735" y="52864"/>
                        </a:lnTo>
                        <a:lnTo>
                          <a:pt x="52864" y="163735"/>
                        </a:lnTo>
                        <a:close/>
                        <a:moveTo>
                          <a:pt x="13430" y="110871"/>
                        </a:moveTo>
                        <a:lnTo>
                          <a:pt x="52864" y="150305"/>
                        </a:lnTo>
                        <a:lnTo>
                          <a:pt x="150305" y="52864"/>
                        </a:lnTo>
                        <a:lnTo>
                          <a:pt x="110871" y="13430"/>
                        </a:lnTo>
                        <a:lnTo>
                          <a:pt x="13430" y="110871"/>
                        </a:lnTo>
                        <a:close/>
                      </a:path>
                    </a:pathLst>
                  </a:custGeom>
                  <a:grpFill/>
                  <a:ln w="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9" name="Freeform: Shape 118">
                    <a:extLst>
                      <a:ext uri="{FF2B5EF4-FFF2-40B4-BE49-F238E27FC236}">
                        <a16:creationId xmlns:a16="http://schemas.microsoft.com/office/drawing/2014/main" id="{F70E7E5B-91B4-18B1-EF0C-2AA37A79CE04}"/>
                      </a:ext>
                    </a:extLst>
                  </p:cNvPr>
                  <p:cNvSpPr/>
                  <p:nvPr/>
                </p:nvSpPr>
                <p:spPr>
                  <a:xfrm>
                    <a:off x="5015493" y="1457578"/>
                    <a:ext cx="57054" cy="57054"/>
                  </a:xfrm>
                  <a:custGeom>
                    <a:avLst/>
                    <a:gdLst>
                      <a:gd name="connsiteX0" fmla="*/ 37529 w 57054"/>
                      <a:gd name="connsiteY0" fmla="*/ 57055 h 57054"/>
                      <a:gd name="connsiteX1" fmla="*/ 0 w 57054"/>
                      <a:gd name="connsiteY1" fmla="*/ 19526 h 57054"/>
                      <a:gd name="connsiteX2" fmla="*/ 19526 w 57054"/>
                      <a:gd name="connsiteY2" fmla="*/ 0 h 57054"/>
                      <a:gd name="connsiteX3" fmla="*/ 57055 w 57054"/>
                      <a:gd name="connsiteY3" fmla="*/ 37529 h 57054"/>
                      <a:gd name="connsiteX4" fmla="*/ 37529 w 57054"/>
                      <a:gd name="connsiteY4" fmla="*/ 57055 h 57054"/>
                      <a:gd name="connsiteX5" fmla="*/ 13526 w 57054"/>
                      <a:gd name="connsiteY5" fmla="*/ 19526 h 57054"/>
                      <a:gd name="connsiteX6" fmla="*/ 37529 w 57054"/>
                      <a:gd name="connsiteY6" fmla="*/ 43529 h 57054"/>
                      <a:gd name="connsiteX7" fmla="*/ 43625 w 57054"/>
                      <a:gd name="connsiteY7" fmla="*/ 37433 h 57054"/>
                      <a:gd name="connsiteX8" fmla="*/ 19621 w 57054"/>
                      <a:gd name="connsiteY8" fmla="*/ 13430 h 57054"/>
                      <a:gd name="connsiteX9" fmla="*/ 13526 w 57054"/>
                      <a:gd name="connsiteY9" fmla="*/ 19526 h 57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054" h="57054">
                        <a:moveTo>
                          <a:pt x="37529" y="57055"/>
                        </a:moveTo>
                        <a:lnTo>
                          <a:pt x="0" y="19526"/>
                        </a:lnTo>
                        <a:lnTo>
                          <a:pt x="19526" y="0"/>
                        </a:lnTo>
                        <a:lnTo>
                          <a:pt x="57055" y="37529"/>
                        </a:lnTo>
                        <a:lnTo>
                          <a:pt x="37529" y="57055"/>
                        </a:lnTo>
                        <a:close/>
                        <a:moveTo>
                          <a:pt x="13526" y="19526"/>
                        </a:moveTo>
                        <a:lnTo>
                          <a:pt x="37529" y="43529"/>
                        </a:lnTo>
                        <a:lnTo>
                          <a:pt x="43625" y="37433"/>
                        </a:lnTo>
                        <a:lnTo>
                          <a:pt x="19621" y="13430"/>
                        </a:lnTo>
                        <a:lnTo>
                          <a:pt x="13526" y="19526"/>
                        </a:lnTo>
                        <a:close/>
                      </a:path>
                    </a:pathLst>
                  </a:custGeom>
                  <a:grpFill/>
                  <a:ln w="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0" name="Freeform: Shape 119">
                    <a:extLst>
                      <a:ext uri="{FF2B5EF4-FFF2-40B4-BE49-F238E27FC236}">
                        <a16:creationId xmlns:a16="http://schemas.microsoft.com/office/drawing/2014/main" id="{9BDDC7EF-B27E-98F0-2A61-8CE74439FD0C}"/>
                      </a:ext>
                    </a:extLst>
                  </p:cNvPr>
                  <p:cNvSpPr/>
                  <p:nvPr/>
                </p:nvSpPr>
                <p:spPr>
                  <a:xfrm>
                    <a:off x="5009397" y="1477104"/>
                    <a:ext cx="43624" cy="43624"/>
                  </a:xfrm>
                  <a:custGeom>
                    <a:avLst/>
                    <a:gdLst>
                      <a:gd name="connsiteX0" fmla="*/ 24098 w 43624"/>
                      <a:gd name="connsiteY0" fmla="*/ 43625 h 43624"/>
                      <a:gd name="connsiteX1" fmla="*/ 0 w 43624"/>
                      <a:gd name="connsiteY1" fmla="*/ 19526 h 43624"/>
                      <a:gd name="connsiteX2" fmla="*/ 19526 w 43624"/>
                      <a:gd name="connsiteY2" fmla="*/ 0 h 43624"/>
                      <a:gd name="connsiteX3" fmla="*/ 43625 w 43624"/>
                      <a:gd name="connsiteY3" fmla="*/ 24098 h 43624"/>
                      <a:gd name="connsiteX4" fmla="*/ 24098 w 43624"/>
                      <a:gd name="connsiteY4" fmla="*/ 43625 h 43624"/>
                      <a:gd name="connsiteX5" fmla="*/ 13430 w 43624"/>
                      <a:gd name="connsiteY5" fmla="*/ 19526 h 43624"/>
                      <a:gd name="connsiteX6" fmla="*/ 24098 w 43624"/>
                      <a:gd name="connsiteY6" fmla="*/ 30194 h 43624"/>
                      <a:gd name="connsiteX7" fmla="*/ 30194 w 43624"/>
                      <a:gd name="connsiteY7" fmla="*/ 24098 h 43624"/>
                      <a:gd name="connsiteX8" fmla="*/ 19526 w 43624"/>
                      <a:gd name="connsiteY8" fmla="*/ 13430 h 43624"/>
                      <a:gd name="connsiteX9" fmla="*/ 13430 w 43624"/>
                      <a:gd name="connsiteY9" fmla="*/ 19526 h 43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624" h="43624">
                        <a:moveTo>
                          <a:pt x="24098" y="43625"/>
                        </a:moveTo>
                        <a:lnTo>
                          <a:pt x="0" y="19526"/>
                        </a:lnTo>
                        <a:lnTo>
                          <a:pt x="19526" y="0"/>
                        </a:lnTo>
                        <a:lnTo>
                          <a:pt x="43625" y="24098"/>
                        </a:lnTo>
                        <a:lnTo>
                          <a:pt x="24098" y="43625"/>
                        </a:lnTo>
                        <a:close/>
                        <a:moveTo>
                          <a:pt x="13430" y="19526"/>
                        </a:moveTo>
                        <a:lnTo>
                          <a:pt x="24098" y="30194"/>
                        </a:lnTo>
                        <a:lnTo>
                          <a:pt x="30194" y="24098"/>
                        </a:lnTo>
                        <a:lnTo>
                          <a:pt x="19526" y="13430"/>
                        </a:lnTo>
                        <a:lnTo>
                          <a:pt x="13430" y="19526"/>
                        </a:lnTo>
                        <a:close/>
                      </a:path>
                    </a:pathLst>
                  </a:custGeom>
                  <a:grpFill/>
                  <a:ln w="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21" name="Graphic 98">
                    <a:extLst>
                      <a:ext uri="{FF2B5EF4-FFF2-40B4-BE49-F238E27FC236}">
                        <a16:creationId xmlns:a16="http://schemas.microsoft.com/office/drawing/2014/main" id="{C33151AD-8A1C-D94B-BB02-0E9572137094}"/>
                      </a:ext>
                    </a:extLst>
                  </p:cNvPr>
                  <p:cNvGrpSpPr/>
                  <p:nvPr/>
                </p:nvGrpSpPr>
                <p:grpSpPr>
                  <a:xfrm>
                    <a:off x="4975202" y="1430146"/>
                    <a:ext cx="200215" cy="166401"/>
                    <a:chOff x="4975202" y="1430146"/>
                    <a:chExt cx="200215" cy="166401"/>
                  </a:xfrm>
                  <a:grpFill/>
                </p:grpSpPr>
                <p:sp>
                  <p:nvSpPr>
                    <p:cNvPr id="122" name="Freeform: Shape 121">
                      <a:extLst>
                        <a:ext uri="{FF2B5EF4-FFF2-40B4-BE49-F238E27FC236}">
                          <a16:creationId xmlns:a16="http://schemas.microsoft.com/office/drawing/2014/main" id="{88C08696-3F4F-A65D-DA4D-B072A69F8D7D}"/>
                        </a:ext>
                      </a:extLst>
                    </p:cNvPr>
                    <p:cNvSpPr/>
                    <p:nvPr/>
                  </p:nvSpPr>
                  <p:spPr>
                    <a:xfrm>
                      <a:off x="4975202" y="1430146"/>
                      <a:ext cx="199739" cy="163353"/>
                    </a:xfrm>
                    <a:custGeom>
                      <a:avLst/>
                      <a:gdLst>
                        <a:gd name="connsiteX0" fmla="*/ 9525 w 199739"/>
                        <a:gd name="connsiteY0" fmla="*/ 163354 h 163353"/>
                        <a:gd name="connsiteX1" fmla="*/ 0 w 199739"/>
                        <a:gd name="connsiteY1" fmla="*/ 163354 h 163353"/>
                        <a:gd name="connsiteX2" fmla="*/ 30575 w 199739"/>
                        <a:gd name="connsiteY2" fmla="*/ 132779 h 163353"/>
                        <a:gd name="connsiteX3" fmla="*/ 93440 w 199739"/>
                        <a:gd name="connsiteY3" fmla="*/ 132779 h 163353"/>
                        <a:gd name="connsiteX4" fmla="*/ 146971 w 199739"/>
                        <a:gd name="connsiteY4" fmla="*/ 97060 h 163353"/>
                        <a:gd name="connsiteX5" fmla="*/ 136017 w 199739"/>
                        <a:gd name="connsiteY5" fmla="*/ 36576 h 163353"/>
                        <a:gd name="connsiteX6" fmla="*/ 131826 w 199739"/>
                        <a:gd name="connsiteY6" fmla="*/ 32385 h 163353"/>
                        <a:gd name="connsiteX7" fmla="*/ 164211 w 199739"/>
                        <a:gd name="connsiteY7" fmla="*/ 0 h 163353"/>
                        <a:gd name="connsiteX8" fmla="*/ 167545 w 199739"/>
                        <a:gd name="connsiteY8" fmla="*/ 3334 h 163353"/>
                        <a:gd name="connsiteX9" fmla="*/ 199739 w 199739"/>
                        <a:gd name="connsiteY9" fmla="*/ 66199 h 163353"/>
                        <a:gd name="connsiteX10" fmla="*/ 190310 w 199739"/>
                        <a:gd name="connsiteY10" fmla="*/ 67723 h 163353"/>
                        <a:gd name="connsiteX11" fmla="*/ 164021 w 199739"/>
                        <a:gd name="connsiteY11" fmla="*/ 13526 h 163353"/>
                        <a:gd name="connsiteX12" fmla="*/ 145066 w 199739"/>
                        <a:gd name="connsiteY12" fmla="*/ 32480 h 163353"/>
                        <a:gd name="connsiteX13" fmla="*/ 155543 w 199739"/>
                        <a:gd name="connsiteY13" fmla="*/ 100775 h 163353"/>
                        <a:gd name="connsiteX14" fmla="*/ 93250 w 199739"/>
                        <a:gd name="connsiteY14" fmla="*/ 142304 h 163353"/>
                        <a:gd name="connsiteX15" fmla="*/ 30385 w 199739"/>
                        <a:gd name="connsiteY15" fmla="*/ 142304 h 163353"/>
                        <a:gd name="connsiteX16" fmla="*/ 9335 w 199739"/>
                        <a:gd name="connsiteY16" fmla="*/ 163354 h 16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9739" h="163353">
                          <a:moveTo>
                            <a:pt x="9525" y="163354"/>
                          </a:moveTo>
                          <a:lnTo>
                            <a:pt x="0" y="163354"/>
                          </a:lnTo>
                          <a:cubicBezTo>
                            <a:pt x="0" y="146495"/>
                            <a:pt x="13716" y="132779"/>
                            <a:pt x="30575" y="132779"/>
                          </a:cubicBezTo>
                          <a:lnTo>
                            <a:pt x="93440" y="132779"/>
                          </a:lnTo>
                          <a:cubicBezTo>
                            <a:pt x="117158" y="132779"/>
                            <a:pt x="137636" y="119063"/>
                            <a:pt x="146971" y="97060"/>
                          </a:cubicBezTo>
                          <a:cubicBezTo>
                            <a:pt x="155924" y="75914"/>
                            <a:pt x="151733" y="52769"/>
                            <a:pt x="136017" y="36576"/>
                          </a:cubicBezTo>
                          <a:lnTo>
                            <a:pt x="131826" y="32385"/>
                          </a:lnTo>
                          <a:lnTo>
                            <a:pt x="164211" y="0"/>
                          </a:lnTo>
                          <a:lnTo>
                            <a:pt x="167545" y="3334"/>
                          </a:lnTo>
                          <a:cubicBezTo>
                            <a:pt x="184690" y="20479"/>
                            <a:pt x="195834" y="42291"/>
                            <a:pt x="199739" y="66199"/>
                          </a:cubicBezTo>
                          <a:lnTo>
                            <a:pt x="190310" y="67723"/>
                          </a:lnTo>
                          <a:cubicBezTo>
                            <a:pt x="186976" y="47339"/>
                            <a:pt x="177927" y="28670"/>
                            <a:pt x="164021" y="13526"/>
                          </a:cubicBezTo>
                          <a:lnTo>
                            <a:pt x="145066" y="32480"/>
                          </a:lnTo>
                          <a:cubicBezTo>
                            <a:pt x="161544" y="51340"/>
                            <a:pt x="165545" y="77152"/>
                            <a:pt x="155543" y="100775"/>
                          </a:cubicBezTo>
                          <a:cubicBezTo>
                            <a:pt x="144685" y="126397"/>
                            <a:pt x="120777" y="142304"/>
                            <a:pt x="93250" y="142304"/>
                          </a:cubicBezTo>
                          <a:lnTo>
                            <a:pt x="30385" y="142304"/>
                          </a:lnTo>
                          <a:cubicBezTo>
                            <a:pt x="18764" y="142304"/>
                            <a:pt x="9335" y="151733"/>
                            <a:pt x="9335" y="163354"/>
                          </a:cubicBezTo>
                          <a:close/>
                        </a:path>
                      </a:pathLst>
                    </a:custGeom>
                    <a:grpFill/>
                    <a:ln w="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3" name="Freeform: Shape 122">
                      <a:extLst>
                        <a:ext uri="{FF2B5EF4-FFF2-40B4-BE49-F238E27FC236}">
                          <a16:creationId xmlns:a16="http://schemas.microsoft.com/office/drawing/2014/main" id="{2EBFF9C1-0ABD-54AE-BD11-F7A1C6A63BD9}"/>
                        </a:ext>
                      </a:extLst>
                    </p:cNvPr>
                    <p:cNvSpPr/>
                    <p:nvPr/>
                  </p:nvSpPr>
                  <p:spPr>
                    <a:xfrm>
                      <a:off x="5135984" y="1528730"/>
                      <a:ext cx="39433" cy="67818"/>
                    </a:xfrm>
                    <a:custGeom>
                      <a:avLst/>
                      <a:gdLst>
                        <a:gd name="connsiteX0" fmla="*/ 6763 w 39433"/>
                        <a:gd name="connsiteY0" fmla="*/ 67818 h 67818"/>
                        <a:gd name="connsiteX1" fmla="*/ 0 w 39433"/>
                        <a:gd name="connsiteY1" fmla="*/ 61055 h 67818"/>
                        <a:gd name="connsiteX2" fmla="*/ 30004 w 39433"/>
                        <a:gd name="connsiteY2" fmla="*/ 0 h 67818"/>
                        <a:gd name="connsiteX3" fmla="*/ 39434 w 39433"/>
                        <a:gd name="connsiteY3" fmla="*/ 1238 h 67818"/>
                        <a:gd name="connsiteX4" fmla="*/ 6668 w 39433"/>
                        <a:gd name="connsiteY4" fmla="*/ 67723 h 67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33" h="67818">
                          <a:moveTo>
                            <a:pt x="6763" y="67818"/>
                          </a:moveTo>
                          <a:lnTo>
                            <a:pt x="0" y="61055"/>
                          </a:lnTo>
                          <a:cubicBezTo>
                            <a:pt x="16669" y="44387"/>
                            <a:pt x="27051" y="23336"/>
                            <a:pt x="30004" y="0"/>
                          </a:cubicBezTo>
                          <a:lnTo>
                            <a:pt x="39434" y="1238"/>
                          </a:lnTo>
                          <a:cubicBezTo>
                            <a:pt x="36100" y="26670"/>
                            <a:pt x="24765" y="49625"/>
                            <a:pt x="6668" y="67723"/>
                          </a:cubicBezTo>
                          <a:close/>
                        </a:path>
                      </a:pathLst>
                    </a:custGeom>
                    <a:grpFill/>
                    <a:ln w="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124" name="Freeform: Shape 123">
                    <a:extLst>
                      <a:ext uri="{FF2B5EF4-FFF2-40B4-BE49-F238E27FC236}">
                        <a16:creationId xmlns:a16="http://schemas.microsoft.com/office/drawing/2014/main" id="{0567A1BA-3472-C5CB-6D10-9182064A4E95}"/>
                      </a:ext>
                    </a:extLst>
                  </p:cNvPr>
                  <p:cNvSpPr/>
                  <p:nvPr/>
                </p:nvSpPr>
                <p:spPr>
                  <a:xfrm>
                    <a:off x="4928624" y="1588738"/>
                    <a:ext cx="261747" cy="62579"/>
                  </a:xfrm>
                  <a:custGeom>
                    <a:avLst/>
                    <a:gdLst>
                      <a:gd name="connsiteX0" fmla="*/ 261747 w 261747"/>
                      <a:gd name="connsiteY0" fmla="*/ 62579 h 62579"/>
                      <a:gd name="connsiteX1" fmla="*/ 0 w 261747"/>
                      <a:gd name="connsiteY1" fmla="*/ 62579 h 62579"/>
                      <a:gd name="connsiteX2" fmla="*/ 0 w 261747"/>
                      <a:gd name="connsiteY2" fmla="*/ 0 h 62579"/>
                      <a:gd name="connsiteX3" fmla="*/ 261747 w 261747"/>
                      <a:gd name="connsiteY3" fmla="*/ 0 h 62579"/>
                      <a:gd name="connsiteX4" fmla="*/ 261747 w 261747"/>
                      <a:gd name="connsiteY4" fmla="*/ 62579 h 62579"/>
                      <a:gd name="connsiteX5" fmla="*/ 9525 w 261747"/>
                      <a:gd name="connsiteY5" fmla="*/ 53054 h 62579"/>
                      <a:gd name="connsiteX6" fmla="*/ 252222 w 261747"/>
                      <a:gd name="connsiteY6" fmla="*/ 53054 h 62579"/>
                      <a:gd name="connsiteX7" fmla="*/ 252222 w 261747"/>
                      <a:gd name="connsiteY7" fmla="*/ 9525 h 62579"/>
                      <a:gd name="connsiteX8" fmla="*/ 9525 w 261747"/>
                      <a:gd name="connsiteY8" fmla="*/ 9525 h 62579"/>
                      <a:gd name="connsiteX9" fmla="*/ 9525 w 261747"/>
                      <a:gd name="connsiteY9" fmla="*/ 53054 h 6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1747" h="62579">
                        <a:moveTo>
                          <a:pt x="261747" y="62579"/>
                        </a:moveTo>
                        <a:lnTo>
                          <a:pt x="0" y="62579"/>
                        </a:lnTo>
                        <a:lnTo>
                          <a:pt x="0" y="0"/>
                        </a:lnTo>
                        <a:lnTo>
                          <a:pt x="261747" y="0"/>
                        </a:lnTo>
                        <a:lnTo>
                          <a:pt x="261747" y="62579"/>
                        </a:lnTo>
                        <a:close/>
                        <a:moveTo>
                          <a:pt x="9525" y="53054"/>
                        </a:moveTo>
                        <a:lnTo>
                          <a:pt x="252222" y="53054"/>
                        </a:lnTo>
                        <a:lnTo>
                          <a:pt x="252222" y="9525"/>
                        </a:lnTo>
                        <a:lnTo>
                          <a:pt x="9525" y="9525"/>
                        </a:lnTo>
                        <a:lnTo>
                          <a:pt x="9525" y="53054"/>
                        </a:lnTo>
                        <a:close/>
                      </a:path>
                    </a:pathLst>
                  </a:custGeom>
                  <a:grpFill/>
                  <a:ln w="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5" name="Freeform: Shape 124">
                    <a:extLst>
                      <a:ext uri="{FF2B5EF4-FFF2-40B4-BE49-F238E27FC236}">
                        <a16:creationId xmlns:a16="http://schemas.microsoft.com/office/drawing/2014/main" id="{EE114CA2-6F7F-D1C1-6E1C-801B7EB2033F}"/>
                      </a:ext>
                    </a:extLst>
                  </p:cNvPr>
                  <p:cNvSpPr/>
                  <p:nvPr/>
                </p:nvSpPr>
                <p:spPr>
                  <a:xfrm>
                    <a:off x="5150748" y="1494154"/>
                    <a:ext cx="42100" cy="42100"/>
                  </a:xfrm>
                  <a:custGeom>
                    <a:avLst/>
                    <a:gdLst>
                      <a:gd name="connsiteX0" fmla="*/ 21050 w 42100"/>
                      <a:gd name="connsiteY0" fmla="*/ 42101 h 42100"/>
                      <a:gd name="connsiteX1" fmla="*/ 0 w 42100"/>
                      <a:gd name="connsiteY1" fmla="*/ 21050 h 42100"/>
                      <a:gd name="connsiteX2" fmla="*/ 21050 w 42100"/>
                      <a:gd name="connsiteY2" fmla="*/ 0 h 42100"/>
                      <a:gd name="connsiteX3" fmla="*/ 42100 w 42100"/>
                      <a:gd name="connsiteY3" fmla="*/ 21050 h 42100"/>
                      <a:gd name="connsiteX4" fmla="*/ 21050 w 42100"/>
                      <a:gd name="connsiteY4" fmla="*/ 42101 h 42100"/>
                      <a:gd name="connsiteX5" fmla="*/ 21050 w 42100"/>
                      <a:gd name="connsiteY5" fmla="*/ 9430 h 42100"/>
                      <a:gd name="connsiteX6" fmla="*/ 9525 w 42100"/>
                      <a:gd name="connsiteY6" fmla="*/ 20955 h 42100"/>
                      <a:gd name="connsiteX7" fmla="*/ 21050 w 42100"/>
                      <a:gd name="connsiteY7" fmla="*/ 32480 h 42100"/>
                      <a:gd name="connsiteX8" fmla="*/ 32575 w 42100"/>
                      <a:gd name="connsiteY8" fmla="*/ 20955 h 42100"/>
                      <a:gd name="connsiteX9" fmla="*/ 21050 w 42100"/>
                      <a:gd name="connsiteY9" fmla="*/ 9430 h 4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100" h="42100">
                        <a:moveTo>
                          <a:pt x="21050" y="42101"/>
                        </a:moveTo>
                        <a:cubicBezTo>
                          <a:pt x="9430" y="42101"/>
                          <a:pt x="0" y="32671"/>
                          <a:pt x="0" y="21050"/>
                        </a:cubicBezTo>
                        <a:cubicBezTo>
                          <a:pt x="0" y="9430"/>
                          <a:pt x="9430" y="0"/>
                          <a:pt x="21050" y="0"/>
                        </a:cubicBezTo>
                        <a:cubicBezTo>
                          <a:pt x="32671" y="0"/>
                          <a:pt x="42100" y="9430"/>
                          <a:pt x="42100" y="21050"/>
                        </a:cubicBezTo>
                        <a:cubicBezTo>
                          <a:pt x="42100" y="32671"/>
                          <a:pt x="32671" y="42101"/>
                          <a:pt x="21050" y="42101"/>
                        </a:cubicBezTo>
                        <a:close/>
                        <a:moveTo>
                          <a:pt x="21050" y="9430"/>
                        </a:moveTo>
                        <a:cubicBezTo>
                          <a:pt x="14669" y="9430"/>
                          <a:pt x="9525" y="14573"/>
                          <a:pt x="9525" y="20955"/>
                        </a:cubicBezTo>
                        <a:cubicBezTo>
                          <a:pt x="9525" y="27337"/>
                          <a:pt x="14669" y="32480"/>
                          <a:pt x="21050" y="32480"/>
                        </a:cubicBezTo>
                        <a:cubicBezTo>
                          <a:pt x="27432" y="32480"/>
                          <a:pt x="32575" y="27242"/>
                          <a:pt x="32575" y="20955"/>
                        </a:cubicBezTo>
                        <a:cubicBezTo>
                          <a:pt x="32575" y="14669"/>
                          <a:pt x="27432" y="9430"/>
                          <a:pt x="21050" y="9430"/>
                        </a:cubicBezTo>
                        <a:close/>
                      </a:path>
                    </a:pathLst>
                  </a:custGeom>
                  <a:grpFill/>
                  <a:ln w="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6" name="Freeform: Shape 125">
                    <a:extLst>
                      <a:ext uri="{FF2B5EF4-FFF2-40B4-BE49-F238E27FC236}">
                        <a16:creationId xmlns:a16="http://schemas.microsoft.com/office/drawing/2014/main" id="{6559BEAF-5330-CEB5-EB78-FDF9FB86CC51}"/>
                      </a:ext>
                    </a:extLst>
                  </p:cNvPr>
                  <p:cNvSpPr/>
                  <p:nvPr/>
                </p:nvSpPr>
                <p:spPr>
                  <a:xfrm>
                    <a:off x="4975488" y="1545684"/>
                    <a:ext cx="35051" cy="21907"/>
                  </a:xfrm>
                  <a:custGeom>
                    <a:avLst/>
                    <a:gdLst>
                      <a:gd name="connsiteX0" fmla="*/ 35052 w 35051"/>
                      <a:gd name="connsiteY0" fmla="*/ 21907 h 21907"/>
                      <a:gd name="connsiteX1" fmla="*/ 25527 w 35051"/>
                      <a:gd name="connsiteY1" fmla="*/ 21907 h 21907"/>
                      <a:gd name="connsiteX2" fmla="*/ 25527 w 35051"/>
                      <a:gd name="connsiteY2" fmla="*/ 9525 h 21907"/>
                      <a:gd name="connsiteX3" fmla="*/ 0 w 35051"/>
                      <a:gd name="connsiteY3" fmla="*/ 9525 h 21907"/>
                      <a:gd name="connsiteX4" fmla="*/ 0 w 35051"/>
                      <a:gd name="connsiteY4" fmla="*/ 0 h 21907"/>
                      <a:gd name="connsiteX5" fmla="*/ 35052 w 35051"/>
                      <a:gd name="connsiteY5" fmla="*/ 0 h 21907"/>
                      <a:gd name="connsiteX6" fmla="*/ 35052 w 35051"/>
                      <a:gd name="connsiteY6" fmla="*/ 21907 h 21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51" h="21907">
                        <a:moveTo>
                          <a:pt x="35052" y="21907"/>
                        </a:moveTo>
                        <a:lnTo>
                          <a:pt x="25527" y="21907"/>
                        </a:lnTo>
                        <a:lnTo>
                          <a:pt x="25527" y="9525"/>
                        </a:lnTo>
                        <a:lnTo>
                          <a:pt x="0" y="9525"/>
                        </a:lnTo>
                        <a:lnTo>
                          <a:pt x="0" y="0"/>
                        </a:lnTo>
                        <a:lnTo>
                          <a:pt x="35052" y="0"/>
                        </a:lnTo>
                        <a:lnTo>
                          <a:pt x="35052" y="21907"/>
                        </a:lnTo>
                        <a:close/>
                      </a:path>
                    </a:pathLst>
                  </a:custGeom>
                  <a:grpFill/>
                  <a:ln w="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7" name="Freeform: Shape 126">
                    <a:extLst>
                      <a:ext uri="{FF2B5EF4-FFF2-40B4-BE49-F238E27FC236}">
                        <a16:creationId xmlns:a16="http://schemas.microsoft.com/office/drawing/2014/main" id="{38776C41-295E-4BBF-4BBB-332AF6BF4FA5}"/>
                      </a:ext>
                    </a:extLst>
                  </p:cNvPr>
                  <p:cNvSpPr/>
                  <p:nvPr/>
                </p:nvSpPr>
                <p:spPr>
                  <a:xfrm>
                    <a:off x="5005777" y="1545685"/>
                    <a:ext cx="31623" cy="9525"/>
                  </a:xfrm>
                  <a:custGeom>
                    <a:avLst/>
                    <a:gdLst>
                      <a:gd name="connsiteX0" fmla="*/ 0 w 31623"/>
                      <a:gd name="connsiteY0" fmla="*/ 0 h 9525"/>
                      <a:gd name="connsiteX1" fmla="*/ 31623 w 31623"/>
                      <a:gd name="connsiteY1" fmla="*/ 0 h 9525"/>
                      <a:gd name="connsiteX2" fmla="*/ 31623 w 31623"/>
                      <a:gd name="connsiteY2" fmla="*/ 9525 h 9525"/>
                      <a:gd name="connsiteX3" fmla="*/ 0 w 31623"/>
                      <a:gd name="connsiteY3" fmla="*/ 9525 h 9525"/>
                    </a:gdLst>
                    <a:ahLst/>
                    <a:cxnLst>
                      <a:cxn ang="0">
                        <a:pos x="connsiteX0" y="connsiteY0"/>
                      </a:cxn>
                      <a:cxn ang="0">
                        <a:pos x="connsiteX1" y="connsiteY1"/>
                      </a:cxn>
                      <a:cxn ang="0">
                        <a:pos x="connsiteX2" y="connsiteY2"/>
                      </a:cxn>
                      <a:cxn ang="0">
                        <a:pos x="connsiteX3" y="connsiteY3"/>
                      </a:cxn>
                    </a:cxnLst>
                    <a:rect l="l" t="t" r="r" b="b"/>
                    <a:pathLst>
                      <a:path w="31623" h="9525">
                        <a:moveTo>
                          <a:pt x="0" y="0"/>
                        </a:moveTo>
                        <a:lnTo>
                          <a:pt x="31623" y="0"/>
                        </a:lnTo>
                        <a:lnTo>
                          <a:pt x="31623" y="9525"/>
                        </a:lnTo>
                        <a:lnTo>
                          <a:pt x="0" y="9525"/>
                        </a:lnTo>
                        <a:close/>
                      </a:path>
                    </a:pathLst>
                  </a:custGeom>
                  <a:grpFill/>
                  <a:ln w="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128" name="Freeform: Shape 127">
                  <a:extLst>
                    <a:ext uri="{FF2B5EF4-FFF2-40B4-BE49-F238E27FC236}">
                      <a16:creationId xmlns:a16="http://schemas.microsoft.com/office/drawing/2014/main" id="{6E94AFE0-C5B6-22BE-2BBE-A7D98FBD5A6B}"/>
                    </a:ext>
                  </a:extLst>
                </p:cNvPr>
                <p:cNvSpPr/>
                <p:nvPr/>
              </p:nvSpPr>
              <p:spPr>
                <a:xfrm>
                  <a:off x="4855092" y="1315561"/>
                  <a:ext cx="249745" cy="335756"/>
                </a:xfrm>
                <a:custGeom>
                  <a:avLst/>
                  <a:gdLst>
                    <a:gd name="connsiteX0" fmla="*/ 64008 w 249745"/>
                    <a:gd name="connsiteY0" fmla="*/ 335756 h 335756"/>
                    <a:gd name="connsiteX1" fmla="*/ 0 w 249745"/>
                    <a:gd name="connsiteY1" fmla="*/ 335756 h 335756"/>
                    <a:gd name="connsiteX2" fmla="*/ 0 w 249745"/>
                    <a:gd name="connsiteY2" fmla="*/ 0 h 335756"/>
                    <a:gd name="connsiteX3" fmla="*/ 249746 w 249745"/>
                    <a:gd name="connsiteY3" fmla="*/ 0 h 335756"/>
                    <a:gd name="connsiteX4" fmla="*/ 249746 w 249745"/>
                    <a:gd name="connsiteY4" fmla="*/ 44291 h 335756"/>
                    <a:gd name="connsiteX5" fmla="*/ 240221 w 249745"/>
                    <a:gd name="connsiteY5" fmla="*/ 44291 h 335756"/>
                    <a:gd name="connsiteX6" fmla="*/ 240221 w 249745"/>
                    <a:gd name="connsiteY6" fmla="*/ 9525 h 335756"/>
                    <a:gd name="connsiteX7" fmla="*/ 9525 w 249745"/>
                    <a:gd name="connsiteY7" fmla="*/ 9525 h 335756"/>
                    <a:gd name="connsiteX8" fmla="*/ 9525 w 249745"/>
                    <a:gd name="connsiteY8" fmla="*/ 326231 h 335756"/>
                    <a:gd name="connsiteX9" fmla="*/ 64008 w 249745"/>
                    <a:gd name="connsiteY9" fmla="*/ 326231 h 335756"/>
                    <a:gd name="connsiteX10" fmla="*/ 64008 w 249745"/>
                    <a:gd name="connsiteY10" fmla="*/ 335756 h 33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745" h="335756">
                      <a:moveTo>
                        <a:pt x="64008" y="335756"/>
                      </a:moveTo>
                      <a:lnTo>
                        <a:pt x="0" y="335756"/>
                      </a:lnTo>
                      <a:lnTo>
                        <a:pt x="0" y="0"/>
                      </a:lnTo>
                      <a:lnTo>
                        <a:pt x="249746" y="0"/>
                      </a:lnTo>
                      <a:lnTo>
                        <a:pt x="249746" y="44291"/>
                      </a:lnTo>
                      <a:lnTo>
                        <a:pt x="240221" y="44291"/>
                      </a:lnTo>
                      <a:lnTo>
                        <a:pt x="240221" y="9525"/>
                      </a:lnTo>
                      <a:lnTo>
                        <a:pt x="9525" y="9525"/>
                      </a:lnTo>
                      <a:lnTo>
                        <a:pt x="9525" y="326231"/>
                      </a:lnTo>
                      <a:lnTo>
                        <a:pt x="64008" y="326231"/>
                      </a:lnTo>
                      <a:lnTo>
                        <a:pt x="64008" y="335756"/>
                      </a:lnTo>
                      <a:close/>
                    </a:path>
                  </a:pathLst>
                </a:custGeom>
                <a:grpFill/>
                <a:ln w="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29" name="Graphic 98">
                  <a:extLst>
                    <a:ext uri="{FF2B5EF4-FFF2-40B4-BE49-F238E27FC236}">
                      <a16:creationId xmlns:a16="http://schemas.microsoft.com/office/drawing/2014/main" id="{70DDD500-2077-2F5B-97BD-62C2C8AB7F02}"/>
                    </a:ext>
                  </a:extLst>
                </p:cNvPr>
                <p:cNvGrpSpPr/>
                <p:nvPr/>
              </p:nvGrpSpPr>
              <p:grpSpPr>
                <a:xfrm>
                  <a:off x="4893001" y="1389189"/>
                  <a:ext cx="144398" cy="188023"/>
                  <a:chOff x="4893001" y="1389189"/>
                  <a:chExt cx="144398" cy="188023"/>
                </a:xfrm>
                <a:grpFill/>
              </p:grpSpPr>
              <p:sp>
                <p:nvSpPr>
                  <p:cNvPr id="130" name="Freeform: Shape 129">
                    <a:extLst>
                      <a:ext uri="{FF2B5EF4-FFF2-40B4-BE49-F238E27FC236}">
                        <a16:creationId xmlns:a16="http://schemas.microsoft.com/office/drawing/2014/main" id="{8629CA02-E8DF-51C6-5324-1D72A3B65B4F}"/>
                      </a:ext>
                    </a:extLst>
                  </p:cNvPr>
                  <p:cNvSpPr/>
                  <p:nvPr/>
                </p:nvSpPr>
                <p:spPr>
                  <a:xfrm>
                    <a:off x="4940531" y="1403381"/>
                    <a:ext cx="96869" cy="9525"/>
                  </a:xfrm>
                  <a:custGeom>
                    <a:avLst/>
                    <a:gdLst>
                      <a:gd name="connsiteX0" fmla="*/ 0 w 96869"/>
                      <a:gd name="connsiteY0" fmla="*/ 0 h 9525"/>
                      <a:gd name="connsiteX1" fmla="*/ 96869 w 96869"/>
                      <a:gd name="connsiteY1" fmla="*/ 0 h 9525"/>
                      <a:gd name="connsiteX2" fmla="*/ 96869 w 96869"/>
                      <a:gd name="connsiteY2" fmla="*/ 9525 h 9525"/>
                      <a:gd name="connsiteX3" fmla="*/ 0 w 96869"/>
                      <a:gd name="connsiteY3" fmla="*/ 9525 h 9525"/>
                    </a:gdLst>
                    <a:ahLst/>
                    <a:cxnLst>
                      <a:cxn ang="0">
                        <a:pos x="connsiteX0" y="connsiteY0"/>
                      </a:cxn>
                      <a:cxn ang="0">
                        <a:pos x="connsiteX1" y="connsiteY1"/>
                      </a:cxn>
                      <a:cxn ang="0">
                        <a:pos x="connsiteX2" y="connsiteY2"/>
                      </a:cxn>
                      <a:cxn ang="0">
                        <a:pos x="connsiteX3" y="connsiteY3"/>
                      </a:cxn>
                    </a:cxnLst>
                    <a:rect l="l" t="t" r="r" b="b"/>
                    <a:pathLst>
                      <a:path w="96869" h="9525">
                        <a:moveTo>
                          <a:pt x="0" y="0"/>
                        </a:moveTo>
                        <a:lnTo>
                          <a:pt x="96869" y="0"/>
                        </a:lnTo>
                        <a:lnTo>
                          <a:pt x="96869" y="9525"/>
                        </a:lnTo>
                        <a:lnTo>
                          <a:pt x="0" y="9525"/>
                        </a:lnTo>
                        <a:close/>
                      </a:path>
                    </a:pathLst>
                  </a:custGeom>
                  <a:grpFill/>
                  <a:ln w="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1" name="Freeform: Shape 130">
                    <a:extLst>
                      <a:ext uri="{FF2B5EF4-FFF2-40B4-BE49-F238E27FC236}">
                        <a16:creationId xmlns:a16="http://schemas.microsoft.com/office/drawing/2014/main" id="{9FE923B4-D93B-A6D6-ECFD-F208D50E1EA6}"/>
                      </a:ext>
                    </a:extLst>
                  </p:cNvPr>
                  <p:cNvSpPr/>
                  <p:nvPr/>
                </p:nvSpPr>
                <p:spPr>
                  <a:xfrm>
                    <a:off x="4893001" y="1389189"/>
                    <a:ext cx="36290" cy="29146"/>
                  </a:xfrm>
                  <a:custGeom>
                    <a:avLst/>
                    <a:gdLst>
                      <a:gd name="connsiteX0" fmla="*/ 13811 w 36290"/>
                      <a:gd name="connsiteY0" fmla="*/ 29147 h 29146"/>
                      <a:gd name="connsiteX1" fmla="*/ 0 w 36290"/>
                      <a:gd name="connsiteY1" fmla="*/ 15335 h 29146"/>
                      <a:gd name="connsiteX2" fmla="*/ 6763 w 36290"/>
                      <a:gd name="connsiteY2" fmla="*/ 8668 h 29146"/>
                      <a:gd name="connsiteX3" fmla="*/ 13811 w 36290"/>
                      <a:gd name="connsiteY3" fmla="*/ 15716 h 29146"/>
                      <a:gd name="connsiteX4" fmla="*/ 29528 w 36290"/>
                      <a:gd name="connsiteY4" fmla="*/ 0 h 29146"/>
                      <a:gd name="connsiteX5" fmla="*/ 36290 w 36290"/>
                      <a:gd name="connsiteY5" fmla="*/ 6668 h 29146"/>
                      <a:gd name="connsiteX6" fmla="*/ 13811 w 36290"/>
                      <a:gd name="connsiteY6" fmla="*/ 29147 h 2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290" h="29146">
                        <a:moveTo>
                          <a:pt x="13811" y="29147"/>
                        </a:moveTo>
                        <a:lnTo>
                          <a:pt x="0" y="15335"/>
                        </a:lnTo>
                        <a:lnTo>
                          <a:pt x="6763" y="8668"/>
                        </a:lnTo>
                        <a:lnTo>
                          <a:pt x="13811" y="15716"/>
                        </a:lnTo>
                        <a:lnTo>
                          <a:pt x="29528" y="0"/>
                        </a:lnTo>
                        <a:lnTo>
                          <a:pt x="36290" y="6668"/>
                        </a:lnTo>
                        <a:lnTo>
                          <a:pt x="13811" y="29147"/>
                        </a:lnTo>
                        <a:close/>
                      </a:path>
                    </a:pathLst>
                  </a:custGeom>
                  <a:grpFill/>
                  <a:ln w="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2" name="Freeform: Shape 131">
                    <a:extLst>
                      <a:ext uri="{FF2B5EF4-FFF2-40B4-BE49-F238E27FC236}">
                        <a16:creationId xmlns:a16="http://schemas.microsoft.com/office/drawing/2014/main" id="{970B7B21-2F4A-E085-DAB1-510A0EDF2D82}"/>
                      </a:ext>
                    </a:extLst>
                  </p:cNvPr>
                  <p:cNvSpPr/>
                  <p:nvPr/>
                </p:nvSpPr>
                <p:spPr>
                  <a:xfrm>
                    <a:off x="4940531" y="1456340"/>
                    <a:ext cx="59531" cy="9525"/>
                  </a:xfrm>
                  <a:custGeom>
                    <a:avLst/>
                    <a:gdLst>
                      <a:gd name="connsiteX0" fmla="*/ 0 w 59531"/>
                      <a:gd name="connsiteY0" fmla="*/ 0 h 9525"/>
                      <a:gd name="connsiteX1" fmla="*/ 59531 w 59531"/>
                      <a:gd name="connsiteY1" fmla="*/ 0 h 9525"/>
                      <a:gd name="connsiteX2" fmla="*/ 59531 w 59531"/>
                      <a:gd name="connsiteY2" fmla="*/ 9525 h 9525"/>
                      <a:gd name="connsiteX3" fmla="*/ 0 w 59531"/>
                      <a:gd name="connsiteY3" fmla="*/ 9525 h 9525"/>
                    </a:gdLst>
                    <a:ahLst/>
                    <a:cxnLst>
                      <a:cxn ang="0">
                        <a:pos x="connsiteX0" y="connsiteY0"/>
                      </a:cxn>
                      <a:cxn ang="0">
                        <a:pos x="connsiteX1" y="connsiteY1"/>
                      </a:cxn>
                      <a:cxn ang="0">
                        <a:pos x="connsiteX2" y="connsiteY2"/>
                      </a:cxn>
                      <a:cxn ang="0">
                        <a:pos x="connsiteX3" y="connsiteY3"/>
                      </a:cxn>
                    </a:cxnLst>
                    <a:rect l="l" t="t" r="r" b="b"/>
                    <a:pathLst>
                      <a:path w="59531" h="9525">
                        <a:moveTo>
                          <a:pt x="0" y="0"/>
                        </a:moveTo>
                        <a:lnTo>
                          <a:pt x="59531" y="0"/>
                        </a:lnTo>
                        <a:lnTo>
                          <a:pt x="59531" y="9525"/>
                        </a:lnTo>
                        <a:lnTo>
                          <a:pt x="0" y="9525"/>
                        </a:lnTo>
                        <a:close/>
                      </a:path>
                    </a:pathLst>
                  </a:custGeom>
                  <a:grpFill/>
                  <a:ln w="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3" name="Freeform: Shape 132">
                    <a:extLst>
                      <a:ext uri="{FF2B5EF4-FFF2-40B4-BE49-F238E27FC236}">
                        <a16:creationId xmlns:a16="http://schemas.microsoft.com/office/drawing/2014/main" id="{9E20E7F0-6DE1-9A9B-4FC0-34520352EDC3}"/>
                      </a:ext>
                    </a:extLst>
                  </p:cNvPr>
                  <p:cNvSpPr/>
                  <p:nvPr/>
                </p:nvSpPr>
                <p:spPr>
                  <a:xfrm>
                    <a:off x="4893001" y="1442148"/>
                    <a:ext cx="36290" cy="29146"/>
                  </a:xfrm>
                  <a:custGeom>
                    <a:avLst/>
                    <a:gdLst>
                      <a:gd name="connsiteX0" fmla="*/ 13811 w 36290"/>
                      <a:gd name="connsiteY0" fmla="*/ 29147 h 29146"/>
                      <a:gd name="connsiteX1" fmla="*/ 0 w 36290"/>
                      <a:gd name="connsiteY1" fmla="*/ 15335 h 29146"/>
                      <a:gd name="connsiteX2" fmla="*/ 6763 w 36290"/>
                      <a:gd name="connsiteY2" fmla="*/ 8668 h 29146"/>
                      <a:gd name="connsiteX3" fmla="*/ 13811 w 36290"/>
                      <a:gd name="connsiteY3" fmla="*/ 15716 h 29146"/>
                      <a:gd name="connsiteX4" fmla="*/ 29528 w 36290"/>
                      <a:gd name="connsiteY4" fmla="*/ 0 h 29146"/>
                      <a:gd name="connsiteX5" fmla="*/ 36290 w 36290"/>
                      <a:gd name="connsiteY5" fmla="*/ 6667 h 29146"/>
                      <a:gd name="connsiteX6" fmla="*/ 13811 w 36290"/>
                      <a:gd name="connsiteY6" fmla="*/ 29147 h 2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290" h="29146">
                        <a:moveTo>
                          <a:pt x="13811" y="29147"/>
                        </a:moveTo>
                        <a:lnTo>
                          <a:pt x="0" y="15335"/>
                        </a:lnTo>
                        <a:lnTo>
                          <a:pt x="6763" y="8668"/>
                        </a:lnTo>
                        <a:lnTo>
                          <a:pt x="13811" y="15716"/>
                        </a:lnTo>
                        <a:lnTo>
                          <a:pt x="29528" y="0"/>
                        </a:lnTo>
                        <a:lnTo>
                          <a:pt x="36290" y="6667"/>
                        </a:lnTo>
                        <a:lnTo>
                          <a:pt x="13811" y="29147"/>
                        </a:lnTo>
                        <a:close/>
                      </a:path>
                    </a:pathLst>
                  </a:custGeom>
                  <a:grpFill/>
                  <a:ln w="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4" name="Freeform: Shape 133">
                    <a:extLst>
                      <a:ext uri="{FF2B5EF4-FFF2-40B4-BE49-F238E27FC236}">
                        <a16:creationId xmlns:a16="http://schemas.microsoft.com/office/drawing/2014/main" id="{13734782-5AB5-2D24-015C-C2933CF04D03}"/>
                      </a:ext>
                    </a:extLst>
                  </p:cNvPr>
                  <p:cNvSpPr/>
                  <p:nvPr/>
                </p:nvSpPr>
                <p:spPr>
                  <a:xfrm>
                    <a:off x="4940531" y="1509299"/>
                    <a:ext cx="59531" cy="9525"/>
                  </a:xfrm>
                  <a:custGeom>
                    <a:avLst/>
                    <a:gdLst>
                      <a:gd name="connsiteX0" fmla="*/ 0 w 59531"/>
                      <a:gd name="connsiteY0" fmla="*/ 0 h 9525"/>
                      <a:gd name="connsiteX1" fmla="*/ 59531 w 59531"/>
                      <a:gd name="connsiteY1" fmla="*/ 0 h 9525"/>
                      <a:gd name="connsiteX2" fmla="*/ 59531 w 59531"/>
                      <a:gd name="connsiteY2" fmla="*/ 9525 h 9525"/>
                      <a:gd name="connsiteX3" fmla="*/ 0 w 59531"/>
                      <a:gd name="connsiteY3" fmla="*/ 9525 h 9525"/>
                    </a:gdLst>
                    <a:ahLst/>
                    <a:cxnLst>
                      <a:cxn ang="0">
                        <a:pos x="connsiteX0" y="connsiteY0"/>
                      </a:cxn>
                      <a:cxn ang="0">
                        <a:pos x="connsiteX1" y="connsiteY1"/>
                      </a:cxn>
                      <a:cxn ang="0">
                        <a:pos x="connsiteX2" y="connsiteY2"/>
                      </a:cxn>
                      <a:cxn ang="0">
                        <a:pos x="connsiteX3" y="connsiteY3"/>
                      </a:cxn>
                    </a:cxnLst>
                    <a:rect l="l" t="t" r="r" b="b"/>
                    <a:pathLst>
                      <a:path w="59531" h="9525">
                        <a:moveTo>
                          <a:pt x="0" y="0"/>
                        </a:moveTo>
                        <a:lnTo>
                          <a:pt x="59531" y="0"/>
                        </a:lnTo>
                        <a:lnTo>
                          <a:pt x="59531" y="9525"/>
                        </a:lnTo>
                        <a:lnTo>
                          <a:pt x="0" y="9525"/>
                        </a:lnTo>
                        <a:close/>
                      </a:path>
                    </a:pathLst>
                  </a:custGeom>
                  <a:grpFill/>
                  <a:ln w="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5" name="Freeform: Shape 134">
                    <a:extLst>
                      <a:ext uri="{FF2B5EF4-FFF2-40B4-BE49-F238E27FC236}">
                        <a16:creationId xmlns:a16="http://schemas.microsoft.com/office/drawing/2014/main" id="{DD7D9654-F7CE-D81F-EF7F-1BBB858D52FF}"/>
                      </a:ext>
                    </a:extLst>
                  </p:cNvPr>
                  <p:cNvSpPr/>
                  <p:nvPr/>
                </p:nvSpPr>
                <p:spPr>
                  <a:xfrm>
                    <a:off x="4893001" y="1495107"/>
                    <a:ext cx="36290" cy="29146"/>
                  </a:xfrm>
                  <a:custGeom>
                    <a:avLst/>
                    <a:gdLst>
                      <a:gd name="connsiteX0" fmla="*/ 13811 w 36290"/>
                      <a:gd name="connsiteY0" fmla="*/ 29146 h 29146"/>
                      <a:gd name="connsiteX1" fmla="*/ 0 w 36290"/>
                      <a:gd name="connsiteY1" fmla="*/ 15430 h 29146"/>
                      <a:gd name="connsiteX2" fmla="*/ 6763 w 36290"/>
                      <a:gd name="connsiteY2" fmla="*/ 8668 h 29146"/>
                      <a:gd name="connsiteX3" fmla="*/ 13811 w 36290"/>
                      <a:gd name="connsiteY3" fmla="*/ 15716 h 29146"/>
                      <a:gd name="connsiteX4" fmla="*/ 29528 w 36290"/>
                      <a:gd name="connsiteY4" fmla="*/ 0 h 29146"/>
                      <a:gd name="connsiteX5" fmla="*/ 36290 w 36290"/>
                      <a:gd name="connsiteY5" fmla="*/ 6667 h 29146"/>
                      <a:gd name="connsiteX6" fmla="*/ 13811 w 36290"/>
                      <a:gd name="connsiteY6" fmla="*/ 29146 h 2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290" h="29146">
                        <a:moveTo>
                          <a:pt x="13811" y="29146"/>
                        </a:moveTo>
                        <a:lnTo>
                          <a:pt x="0" y="15430"/>
                        </a:lnTo>
                        <a:lnTo>
                          <a:pt x="6763" y="8668"/>
                        </a:lnTo>
                        <a:lnTo>
                          <a:pt x="13811" y="15716"/>
                        </a:lnTo>
                        <a:lnTo>
                          <a:pt x="29528" y="0"/>
                        </a:lnTo>
                        <a:lnTo>
                          <a:pt x="36290" y="6667"/>
                        </a:lnTo>
                        <a:lnTo>
                          <a:pt x="13811" y="29146"/>
                        </a:lnTo>
                        <a:close/>
                      </a:path>
                    </a:pathLst>
                  </a:custGeom>
                  <a:grpFill/>
                  <a:ln w="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6" name="Freeform: Shape 135">
                    <a:extLst>
                      <a:ext uri="{FF2B5EF4-FFF2-40B4-BE49-F238E27FC236}">
                        <a16:creationId xmlns:a16="http://schemas.microsoft.com/office/drawing/2014/main" id="{F4833B64-BA17-8FD8-1A66-3D38BEE4A6D5}"/>
                      </a:ext>
                    </a:extLst>
                  </p:cNvPr>
                  <p:cNvSpPr/>
                  <p:nvPr/>
                </p:nvSpPr>
                <p:spPr>
                  <a:xfrm>
                    <a:off x="4940531" y="1562258"/>
                    <a:ext cx="21526" cy="9525"/>
                  </a:xfrm>
                  <a:custGeom>
                    <a:avLst/>
                    <a:gdLst>
                      <a:gd name="connsiteX0" fmla="*/ 0 w 21526"/>
                      <a:gd name="connsiteY0" fmla="*/ 0 h 9525"/>
                      <a:gd name="connsiteX1" fmla="*/ 21527 w 21526"/>
                      <a:gd name="connsiteY1" fmla="*/ 0 h 9525"/>
                      <a:gd name="connsiteX2" fmla="*/ 21527 w 21526"/>
                      <a:gd name="connsiteY2" fmla="*/ 9525 h 9525"/>
                      <a:gd name="connsiteX3" fmla="*/ 0 w 21526"/>
                      <a:gd name="connsiteY3" fmla="*/ 9525 h 9525"/>
                    </a:gdLst>
                    <a:ahLst/>
                    <a:cxnLst>
                      <a:cxn ang="0">
                        <a:pos x="connsiteX0" y="connsiteY0"/>
                      </a:cxn>
                      <a:cxn ang="0">
                        <a:pos x="connsiteX1" y="connsiteY1"/>
                      </a:cxn>
                      <a:cxn ang="0">
                        <a:pos x="connsiteX2" y="connsiteY2"/>
                      </a:cxn>
                      <a:cxn ang="0">
                        <a:pos x="connsiteX3" y="connsiteY3"/>
                      </a:cxn>
                    </a:cxnLst>
                    <a:rect l="l" t="t" r="r" b="b"/>
                    <a:pathLst>
                      <a:path w="21526" h="9525">
                        <a:moveTo>
                          <a:pt x="0" y="0"/>
                        </a:moveTo>
                        <a:lnTo>
                          <a:pt x="21527" y="0"/>
                        </a:lnTo>
                        <a:lnTo>
                          <a:pt x="21527" y="9525"/>
                        </a:lnTo>
                        <a:lnTo>
                          <a:pt x="0" y="9525"/>
                        </a:lnTo>
                        <a:close/>
                      </a:path>
                    </a:pathLst>
                  </a:custGeom>
                  <a:grpFill/>
                  <a:ln w="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7" name="Freeform: Shape 136">
                    <a:extLst>
                      <a:ext uri="{FF2B5EF4-FFF2-40B4-BE49-F238E27FC236}">
                        <a16:creationId xmlns:a16="http://schemas.microsoft.com/office/drawing/2014/main" id="{AB002784-4A0D-7A60-45CD-40FDAE0243A7}"/>
                      </a:ext>
                    </a:extLst>
                  </p:cNvPr>
                  <p:cNvSpPr/>
                  <p:nvPr/>
                </p:nvSpPr>
                <p:spPr>
                  <a:xfrm>
                    <a:off x="4893001" y="1548066"/>
                    <a:ext cx="36290" cy="29146"/>
                  </a:xfrm>
                  <a:custGeom>
                    <a:avLst/>
                    <a:gdLst>
                      <a:gd name="connsiteX0" fmla="*/ 13811 w 36290"/>
                      <a:gd name="connsiteY0" fmla="*/ 29146 h 29146"/>
                      <a:gd name="connsiteX1" fmla="*/ 0 w 36290"/>
                      <a:gd name="connsiteY1" fmla="*/ 15431 h 29146"/>
                      <a:gd name="connsiteX2" fmla="*/ 6763 w 36290"/>
                      <a:gd name="connsiteY2" fmla="*/ 8668 h 29146"/>
                      <a:gd name="connsiteX3" fmla="*/ 13811 w 36290"/>
                      <a:gd name="connsiteY3" fmla="*/ 15716 h 29146"/>
                      <a:gd name="connsiteX4" fmla="*/ 29528 w 36290"/>
                      <a:gd name="connsiteY4" fmla="*/ 0 h 29146"/>
                      <a:gd name="connsiteX5" fmla="*/ 36290 w 36290"/>
                      <a:gd name="connsiteY5" fmla="*/ 6763 h 29146"/>
                      <a:gd name="connsiteX6" fmla="*/ 13811 w 36290"/>
                      <a:gd name="connsiteY6" fmla="*/ 29146 h 2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290" h="29146">
                        <a:moveTo>
                          <a:pt x="13811" y="29146"/>
                        </a:moveTo>
                        <a:lnTo>
                          <a:pt x="0" y="15431"/>
                        </a:lnTo>
                        <a:lnTo>
                          <a:pt x="6763" y="8668"/>
                        </a:lnTo>
                        <a:lnTo>
                          <a:pt x="13811" y="15716"/>
                        </a:lnTo>
                        <a:lnTo>
                          <a:pt x="29528" y="0"/>
                        </a:lnTo>
                        <a:lnTo>
                          <a:pt x="36290" y="6763"/>
                        </a:lnTo>
                        <a:lnTo>
                          <a:pt x="13811" y="29146"/>
                        </a:lnTo>
                        <a:close/>
                      </a:path>
                    </a:pathLst>
                  </a:custGeom>
                  <a:grpFill/>
                  <a:ln w="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sp>
            <p:nvSpPr>
              <p:cNvPr id="138" name="Freeform: Shape 137">
                <a:extLst>
                  <a:ext uri="{FF2B5EF4-FFF2-40B4-BE49-F238E27FC236}">
                    <a16:creationId xmlns:a16="http://schemas.microsoft.com/office/drawing/2014/main" id="{91B68FB0-E3EC-7491-34F1-7D91B4FC913B}"/>
                  </a:ext>
                </a:extLst>
              </p:cNvPr>
              <p:cNvSpPr/>
              <p:nvPr/>
            </p:nvSpPr>
            <p:spPr>
              <a:xfrm>
                <a:off x="5097693" y="1498441"/>
                <a:ext cx="9525" cy="38290"/>
              </a:xfrm>
              <a:custGeom>
                <a:avLst/>
                <a:gdLst>
                  <a:gd name="connsiteX0" fmla="*/ 0 w 9525"/>
                  <a:gd name="connsiteY0" fmla="*/ 0 h 38290"/>
                  <a:gd name="connsiteX1" fmla="*/ 9525 w 9525"/>
                  <a:gd name="connsiteY1" fmla="*/ 0 h 38290"/>
                  <a:gd name="connsiteX2" fmla="*/ 9525 w 9525"/>
                  <a:gd name="connsiteY2" fmla="*/ 38291 h 38290"/>
                  <a:gd name="connsiteX3" fmla="*/ 0 w 9525"/>
                  <a:gd name="connsiteY3" fmla="*/ 38291 h 38290"/>
                </a:gdLst>
                <a:ahLst/>
                <a:cxnLst>
                  <a:cxn ang="0">
                    <a:pos x="connsiteX0" y="connsiteY0"/>
                  </a:cxn>
                  <a:cxn ang="0">
                    <a:pos x="connsiteX1" y="connsiteY1"/>
                  </a:cxn>
                  <a:cxn ang="0">
                    <a:pos x="connsiteX2" y="connsiteY2"/>
                  </a:cxn>
                  <a:cxn ang="0">
                    <a:pos x="connsiteX3" y="connsiteY3"/>
                  </a:cxn>
                </a:cxnLst>
                <a:rect l="l" t="t" r="r" b="b"/>
                <a:pathLst>
                  <a:path w="9525" h="38290">
                    <a:moveTo>
                      <a:pt x="0" y="0"/>
                    </a:moveTo>
                    <a:lnTo>
                      <a:pt x="9525" y="0"/>
                    </a:lnTo>
                    <a:lnTo>
                      <a:pt x="9525" y="38291"/>
                    </a:lnTo>
                    <a:lnTo>
                      <a:pt x="0" y="38291"/>
                    </a:lnTo>
                    <a:close/>
                  </a:path>
                </a:pathLst>
              </a:custGeom>
              <a:grpFill/>
              <a:ln w="0" cap="flat">
                <a:solidFill>
                  <a:schemeClr val="accent5"/>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79" name="Group 178">
              <a:extLst>
                <a:ext uri="{FF2B5EF4-FFF2-40B4-BE49-F238E27FC236}">
                  <a16:creationId xmlns:a16="http://schemas.microsoft.com/office/drawing/2014/main" id="{5F8C9811-4601-5234-66BC-FF8EEEF88B3E}"/>
                </a:ext>
              </a:extLst>
            </p:cNvPr>
            <p:cNvGrpSpPr/>
            <p:nvPr/>
          </p:nvGrpSpPr>
          <p:grpSpPr>
            <a:xfrm>
              <a:off x="4699512" y="5544104"/>
              <a:ext cx="519731" cy="501892"/>
              <a:chOff x="4698575" y="5294284"/>
              <a:chExt cx="519731" cy="501892"/>
            </a:xfrm>
            <a:solidFill>
              <a:schemeClr val="accent2"/>
            </a:solidFill>
          </p:grpSpPr>
          <p:sp>
            <p:nvSpPr>
              <p:cNvPr id="166" name="Freeform: Shape 165">
                <a:extLst>
                  <a:ext uri="{FF2B5EF4-FFF2-40B4-BE49-F238E27FC236}">
                    <a16:creationId xmlns:a16="http://schemas.microsoft.com/office/drawing/2014/main" id="{B7707FFF-C0C8-B1FD-ECE8-5EF0B121F5F6}"/>
                  </a:ext>
                </a:extLst>
              </p:cNvPr>
              <p:cNvSpPr/>
              <p:nvPr/>
            </p:nvSpPr>
            <p:spPr>
              <a:xfrm>
                <a:off x="5008488" y="5615240"/>
                <a:ext cx="209818" cy="177538"/>
              </a:xfrm>
              <a:custGeom>
                <a:avLst/>
                <a:gdLst>
                  <a:gd name="connsiteX0" fmla="*/ 209818 w 209818"/>
                  <a:gd name="connsiteY0" fmla="*/ 177538 h 177538"/>
                  <a:gd name="connsiteX1" fmla="*/ 195661 w 209818"/>
                  <a:gd name="connsiteY1" fmla="*/ 177538 h 177538"/>
                  <a:gd name="connsiteX2" fmla="*/ 131526 w 209818"/>
                  <a:gd name="connsiteY2" fmla="*/ 91034 h 177538"/>
                  <a:gd name="connsiteX3" fmla="*/ 57339 w 209818"/>
                  <a:gd name="connsiteY3" fmla="*/ 68524 h 177538"/>
                  <a:gd name="connsiteX4" fmla="*/ 22511 w 209818"/>
                  <a:gd name="connsiteY4" fmla="*/ 47429 h 177538"/>
                  <a:gd name="connsiteX5" fmla="*/ 0 w 209818"/>
                  <a:gd name="connsiteY5" fmla="*/ 2124 h 177538"/>
                  <a:gd name="connsiteX6" fmla="*/ 14016 w 209818"/>
                  <a:gd name="connsiteY6" fmla="*/ 0 h 177538"/>
                  <a:gd name="connsiteX7" fmla="*/ 32563 w 209818"/>
                  <a:gd name="connsiteY7" fmla="*/ 37518 h 177538"/>
                  <a:gd name="connsiteX8" fmla="*/ 61303 w 209818"/>
                  <a:gd name="connsiteY8" fmla="*/ 54932 h 177538"/>
                  <a:gd name="connsiteX9" fmla="*/ 135490 w 209818"/>
                  <a:gd name="connsiteY9" fmla="*/ 77443 h 177538"/>
                  <a:gd name="connsiteX10" fmla="*/ 209677 w 209818"/>
                  <a:gd name="connsiteY10" fmla="*/ 177397 h 177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818" h="177538">
                    <a:moveTo>
                      <a:pt x="209818" y="177538"/>
                    </a:moveTo>
                    <a:lnTo>
                      <a:pt x="195661" y="177538"/>
                    </a:lnTo>
                    <a:cubicBezTo>
                      <a:pt x="195661" y="137472"/>
                      <a:pt x="169893" y="102644"/>
                      <a:pt x="131526" y="91034"/>
                    </a:cubicBezTo>
                    <a:lnTo>
                      <a:pt x="57339" y="68524"/>
                    </a:lnTo>
                    <a:cubicBezTo>
                      <a:pt x="44172" y="64559"/>
                      <a:pt x="32138" y="57197"/>
                      <a:pt x="22511" y="47429"/>
                    </a:cubicBezTo>
                    <a:cubicBezTo>
                      <a:pt x="10335" y="34970"/>
                      <a:pt x="2548" y="19255"/>
                      <a:pt x="0" y="2124"/>
                    </a:cubicBezTo>
                    <a:lnTo>
                      <a:pt x="14016" y="0"/>
                    </a:lnTo>
                    <a:cubicBezTo>
                      <a:pt x="16140" y="14158"/>
                      <a:pt x="22511" y="27183"/>
                      <a:pt x="32563" y="37518"/>
                    </a:cubicBezTo>
                    <a:cubicBezTo>
                      <a:pt x="40491" y="45588"/>
                      <a:pt x="50402" y="51676"/>
                      <a:pt x="61303" y="54932"/>
                    </a:cubicBezTo>
                    <a:lnTo>
                      <a:pt x="135490" y="77443"/>
                    </a:lnTo>
                    <a:cubicBezTo>
                      <a:pt x="179804" y="90893"/>
                      <a:pt x="209677" y="131101"/>
                      <a:pt x="209677" y="177397"/>
                    </a:cubicBezTo>
                    <a:close/>
                  </a:path>
                </a:pathLst>
              </a:custGeom>
              <a:grpFill/>
              <a:ln w="0" cap="flat">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7" name="Freeform: Shape 166">
                <a:extLst>
                  <a:ext uri="{FF2B5EF4-FFF2-40B4-BE49-F238E27FC236}">
                    <a16:creationId xmlns:a16="http://schemas.microsoft.com/office/drawing/2014/main" id="{DEAB8BF4-3177-881B-E6E5-EA08F693978F}"/>
                  </a:ext>
                </a:extLst>
              </p:cNvPr>
              <p:cNvSpPr/>
              <p:nvPr/>
            </p:nvSpPr>
            <p:spPr>
              <a:xfrm>
                <a:off x="4698575" y="5615523"/>
                <a:ext cx="210384" cy="177538"/>
              </a:xfrm>
              <a:custGeom>
                <a:avLst/>
                <a:gdLst>
                  <a:gd name="connsiteX0" fmla="*/ 14158 w 210384"/>
                  <a:gd name="connsiteY0" fmla="*/ 177255 h 177538"/>
                  <a:gd name="connsiteX1" fmla="*/ 0 w 210384"/>
                  <a:gd name="connsiteY1" fmla="*/ 177255 h 177538"/>
                  <a:gd name="connsiteX2" fmla="*/ 74187 w 210384"/>
                  <a:gd name="connsiteY2" fmla="*/ 77301 h 177538"/>
                  <a:gd name="connsiteX3" fmla="*/ 152621 w 210384"/>
                  <a:gd name="connsiteY3" fmla="*/ 53516 h 177538"/>
                  <a:gd name="connsiteX4" fmla="*/ 175273 w 210384"/>
                  <a:gd name="connsiteY4" fmla="*/ 41058 h 177538"/>
                  <a:gd name="connsiteX5" fmla="*/ 196227 w 210384"/>
                  <a:gd name="connsiteY5" fmla="*/ 0 h 177538"/>
                  <a:gd name="connsiteX6" fmla="*/ 210385 w 210384"/>
                  <a:gd name="connsiteY6" fmla="*/ 1274 h 177538"/>
                  <a:gd name="connsiteX7" fmla="*/ 184618 w 210384"/>
                  <a:gd name="connsiteY7" fmla="*/ 51817 h 177538"/>
                  <a:gd name="connsiteX8" fmla="*/ 156868 w 210384"/>
                  <a:gd name="connsiteY8" fmla="*/ 67249 h 177538"/>
                  <a:gd name="connsiteX9" fmla="*/ 78434 w 210384"/>
                  <a:gd name="connsiteY9" fmla="*/ 91034 h 177538"/>
                  <a:gd name="connsiteX10" fmla="*/ 14299 w 210384"/>
                  <a:gd name="connsiteY10" fmla="*/ 177538 h 177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0384" h="177538">
                    <a:moveTo>
                      <a:pt x="14158" y="177255"/>
                    </a:moveTo>
                    <a:lnTo>
                      <a:pt x="0" y="177255"/>
                    </a:lnTo>
                    <a:cubicBezTo>
                      <a:pt x="0" y="130959"/>
                      <a:pt x="29873" y="90751"/>
                      <a:pt x="74187" y="77301"/>
                    </a:cubicBezTo>
                    <a:lnTo>
                      <a:pt x="152621" y="53516"/>
                    </a:lnTo>
                    <a:cubicBezTo>
                      <a:pt x="160974" y="50968"/>
                      <a:pt x="168619" y="46721"/>
                      <a:pt x="175273" y="41058"/>
                    </a:cubicBezTo>
                    <a:cubicBezTo>
                      <a:pt x="187307" y="30581"/>
                      <a:pt x="194811" y="15857"/>
                      <a:pt x="196227" y="0"/>
                    </a:cubicBezTo>
                    <a:lnTo>
                      <a:pt x="210385" y="1274"/>
                    </a:lnTo>
                    <a:cubicBezTo>
                      <a:pt x="208686" y="20953"/>
                      <a:pt x="199483" y="38934"/>
                      <a:pt x="184618" y="51817"/>
                    </a:cubicBezTo>
                    <a:cubicBezTo>
                      <a:pt x="176548" y="58896"/>
                      <a:pt x="167062" y="64135"/>
                      <a:pt x="156868" y="67249"/>
                    </a:cubicBezTo>
                    <a:lnTo>
                      <a:pt x="78434" y="91034"/>
                    </a:lnTo>
                    <a:cubicBezTo>
                      <a:pt x="40067" y="102644"/>
                      <a:pt x="14299" y="137472"/>
                      <a:pt x="14299" y="177538"/>
                    </a:cubicBezTo>
                    <a:close/>
                  </a:path>
                </a:pathLst>
              </a:custGeom>
              <a:grpFill/>
              <a:ln w="0" cap="flat">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8" name="Freeform: Shape 167">
                <a:extLst>
                  <a:ext uri="{FF2B5EF4-FFF2-40B4-BE49-F238E27FC236}">
                    <a16:creationId xmlns:a16="http://schemas.microsoft.com/office/drawing/2014/main" id="{E5746466-E77F-154C-9862-8EF62F7B5249}"/>
                  </a:ext>
                </a:extLst>
              </p:cNvPr>
              <p:cNvSpPr/>
              <p:nvPr/>
            </p:nvSpPr>
            <p:spPr>
              <a:xfrm rot="16220400">
                <a:off x="5011108" y="5466022"/>
                <a:ext cx="91883" cy="14157"/>
              </a:xfrm>
              <a:custGeom>
                <a:avLst/>
                <a:gdLst>
                  <a:gd name="connsiteX0" fmla="*/ 0 w 91883"/>
                  <a:gd name="connsiteY0" fmla="*/ 0 h 14157"/>
                  <a:gd name="connsiteX1" fmla="*/ 91884 w 91883"/>
                  <a:gd name="connsiteY1" fmla="*/ 0 h 14157"/>
                  <a:gd name="connsiteX2" fmla="*/ 91884 w 91883"/>
                  <a:gd name="connsiteY2" fmla="*/ 14158 h 14157"/>
                  <a:gd name="connsiteX3" fmla="*/ 0 w 91883"/>
                  <a:gd name="connsiteY3" fmla="*/ 14158 h 14157"/>
                </a:gdLst>
                <a:ahLst/>
                <a:cxnLst>
                  <a:cxn ang="0">
                    <a:pos x="connsiteX0" y="connsiteY0"/>
                  </a:cxn>
                  <a:cxn ang="0">
                    <a:pos x="connsiteX1" y="connsiteY1"/>
                  </a:cxn>
                  <a:cxn ang="0">
                    <a:pos x="connsiteX2" y="connsiteY2"/>
                  </a:cxn>
                  <a:cxn ang="0">
                    <a:pos x="connsiteX3" y="connsiteY3"/>
                  </a:cxn>
                </a:cxnLst>
                <a:rect l="l" t="t" r="r" b="b"/>
                <a:pathLst>
                  <a:path w="91883" h="14157">
                    <a:moveTo>
                      <a:pt x="0" y="0"/>
                    </a:moveTo>
                    <a:lnTo>
                      <a:pt x="91884" y="0"/>
                    </a:lnTo>
                    <a:lnTo>
                      <a:pt x="91884" y="14158"/>
                    </a:lnTo>
                    <a:lnTo>
                      <a:pt x="0" y="14158"/>
                    </a:lnTo>
                    <a:close/>
                  </a:path>
                </a:pathLst>
              </a:custGeom>
              <a:grpFill/>
              <a:ln w="0" cap="flat">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9" name="Freeform: Shape 168">
                <a:extLst>
                  <a:ext uri="{FF2B5EF4-FFF2-40B4-BE49-F238E27FC236}">
                    <a16:creationId xmlns:a16="http://schemas.microsoft.com/office/drawing/2014/main" id="{41198323-6345-634F-FC5D-54E5BE51AC36}"/>
                  </a:ext>
                </a:extLst>
              </p:cNvPr>
              <p:cNvSpPr/>
              <p:nvPr/>
            </p:nvSpPr>
            <p:spPr>
              <a:xfrm>
                <a:off x="4852894" y="5427083"/>
                <a:ext cx="14299" cy="91883"/>
              </a:xfrm>
              <a:custGeom>
                <a:avLst/>
                <a:gdLst>
                  <a:gd name="connsiteX0" fmla="*/ 14158 w 14299"/>
                  <a:gd name="connsiteY0" fmla="*/ 91884 h 91883"/>
                  <a:gd name="connsiteX1" fmla="*/ 0 w 14299"/>
                  <a:gd name="connsiteY1" fmla="*/ 91884 h 91883"/>
                  <a:gd name="connsiteX2" fmla="*/ 142 w 14299"/>
                  <a:gd name="connsiteY2" fmla="*/ 0 h 91883"/>
                  <a:gd name="connsiteX3" fmla="*/ 14299 w 14299"/>
                  <a:gd name="connsiteY3" fmla="*/ 0 h 91883"/>
                  <a:gd name="connsiteX4" fmla="*/ 14158 w 14299"/>
                  <a:gd name="connsiteY4" fmla="*/ 91884 h 91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99" h="91883">
                    <a:moveTo>
                      <a:pt x="14158" y="91884"/>
                    </a:moveTo>
                    <a:lnTo>
                      <a:pt x="0" y="91884"/>
                    </a:lnTo>
                    <a:lnTo>
                      <a:pt x="142" y="0"/>
                    </a:lnTo>
                    <a:lnTo>
                      <a:pt x="14299" y="0"/>
                    </a:lnTo>
                    <a:lnTo>
                      <a:pt x="14158" y="91884"/>
                    </a:lnTo>
                    <a:close/>
                  </a:path>
                </a:pathLst>
              </a:custGeom>
              <a:grpFill/>
              <a:ln w="0" cap="flat">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70" name="Freeform: Shape 169">
                <a:extLst>
                  <a:ext uri="{FF2B5EF4-FFF2-40B4-BE49-F238E27FC236}">
                    <a16:creationId xmlns:a16="http://schemas.microsoft.com/office/drawing/2014/main" id="{ADC9C804-99A2-915A-1E1B-31674891F2E4}"/>
                  </a:ext>
                </a:extLst>
              </p:cNvPr>
              <p:cNvSpPr/>
              <p:nvPr/>
            </p:nvSpPr>
            <p:spPr>
              <a:xfrm>
                <a:off x="4818774" y="5453842"/>
                <a:ext cx="41057" cy="92591"/>
              </a:xfrm>
              <a:custGeom>
                <a:avLst/>
                <a:gdLst>
                  <a:gd name="connsiteX0" fmla="*/ 32704 w 41057"/>
                  <a:gd name="connsiteY0" fmla="*/ 92592 h 92591"/>
                  <a:gd name="connsiteX1" fmla="*/ 14016 w 41057"/>
                  <a:gd name="connsiteY1" fmla="*/ 79567 h 92591"/>
                  <a:gd name="connsiteX2" fmla="*/ 10477 w 41057"/>
                  <a:gd name="connsiteY2" fmla="*/ 71497 h 92591"/>
                  <a:gd name="connsiteX3" fmla="*/ 0 w 41057"/>
                  <a:gd name="connsiteY3" fmla="*/ 25484 h 92591"/>
                  <a:gd name="connsiteX4" fmla="*/ 0 w 41057"/>
                  <a:gd name="connsiteY4" fmla="*/ 23643 h 92591"/>
                  <a:gd name="connsiteX5" fmla="*/ 23644 w 41057"/>
                  <a:gd name="connsiteY5" fmla="*/ 0 h 92591"/>
                  <a:gd name="connsiteX6" fmla="*/ 41058 w 41057"/>
                  <a:gd name="connsiteY6" fmla="*/ 0 h 92591"/>
                  <a:gd name="connsiteX7" fmla="*/ 41058 w 41057"/>
                  <a:gd name="connsiteY7" fmla="*/ 14158 h 92591"/>
                  <a:gd name="connsiteX8" fmla="*/ 23644 w 41057"/>
                  <a:gd name="connsiteY8" fmla="*/ 14158 h 92591"/>
                  <a:gd name="connsiteX9" fmla="*/ 14158 w 41057"/>
                  <a:gd name="connsiteY9" fmla="*/ 23643 h 92591"/>
                  <a:gd name="connsiteX10" fmla="*/ 14158 w 41057"/>
                  <a:gd name="connsiteY10" fmla="*/ 25484 h 92591"/>
                  <a:gd name="connsiteX11" fmla="*/ 23077 w 41057"/>
                  <a:gd name="connsiteY11" fmla="*/ 64984 h 92591"/>
                  <a:gd name="connsiteX12" fmla="*/ 27183 w 41057"/>
                  <a:gd name="connsiteY12" fmla="*/ 74328 h 92591"/>
                  <a:gd name="connsiteX13" fmla="*/ 28740 w 41057"/>
                  <a:gd name="connsiteY13" fmla="*/ 78151 h 92591"/>
                  <a:gd name="connsiteX14" fmla="*/ 32563 w 41057"/>
                  <a:gd name="connsiteY14" fmla="*/ 78292 h 92591"/>
                  <a:gd name="connsiteX15" fmla="*/ 32563 w 41057"/>
                  <a:gd name="connsiteY15" fmla="*/ 92450 h 9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1057" h="92591">
                    <a:moveTo>
                      <a:pt x="32704" y="92592"/>
                    </a:moveTo>
                    <a:cubicBezTo>
                      <a:pt x="19962" y="92592"/>
                      <a:pt x="16989" y="87495"/>
                      <a:pt x="14016" y="79567"/>
                    </a:cubicBezTo>
                    <a:cubicBezTo>
                      <a:pt x="13167" y="77443"/>
                      <a:pt x="12176" y="74753"/>
                      <a:pt x="10477" y="71497"/>
                    </a:cubicBezTo>
                    <a:cubicBezTo>
                      <a:pt x="3681" y="58047"/>
                      <a:pt x="0" y="42190"/>
                      <a:pt x="0" y="25484"/>
                    </a:cubicBezTo>
                    <a:lnTo>
                      <a:pt x="0" y="23643"/>
                    </a:lnTo>
                    <a:cubicBezTo>
                      <a:pt x="0" y="10618"/>
                      <a:pt x="10618" y="0"/>
                      <a:pt x="23644" y="0"/>
                    </a:cubicBezTo>
                    <a:lnTo>
                      <a:pt x="41058" y="0"/>
                    </a:lnTo>
                    <a:lnTo>
                      <a:pt x="41058" y="14158"/>
                    </a:lnTo>
                    <a:lnTo>
                      <a:pt x="23644" y="14158"/>
                    </a:lnTo>
                    <a:cubicBezTo>
                      <a:pt x="18405" y="14158"/>
                      <a:pt x="14158" y="18405"/>
                      <a:pt x="14158" y="23643"/>
                    </a:cubicBezTo>
                    <a:lnTo>
                      <a:pt x="14158" y="25484"/>
                    </a:lnTo>
                    <a:cubicBezTo>
                      <a:pt x="14158" y="39925"/>
                      <a:pt x="17273" y="53516"/>
                      <a:pt x="23077" y="64984"/>
                    </a:cubicBezTo>
                    <a:cubicBezTo>
                      <a:pt x="25059" y="68807"/>
                      <a:pt x="26192" y="71921"/>
                      <a:pt x="27183" y="74328"/>
                    </a:cubicBezTo>
                    <a:cubicBezTo>
                      <a:pt x="27749" y="75744"/>
                      <a:pt x="28457" y="77585"/>
                      <a:pt x="28740" y="78151"/>
                    </a:cubicBezTo>
                    <a:cubicBezTo>
                      <a:pt x="28740" y="78151"/>
                      <a:pt x="29590" y="78292"/>
                      <a:pt x="32563" y="78292"/>
                    </a:cubicBezTo>
                    <a:lnTo>
                      <a:pt x="32563" y="92450"/>
                    </a:lnTo>
                    <a:close/>
                  </a:path>
                </a:pathLst>
              </a:custGeom>
              <a:grpFill/>
              <a:ln w="0" cap="flat">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71" name="Freeform: Shape 170">
                <a:extLst>
                  <a:ext uri="{FF2B5EF4-FFF2-40B4-BE49-F238E27FC236}">
                    <a16:creationId xmlns:a16="http://schemas.microsoft.com/office/drawing/2014/main" id="{A7C8088D-7BFA-B209-BF1C-A0D5E9825F5D}"/>
                  </a:ext>
                </a:extLst>
              </p:cNvPr>
              <p:cNvSpPr/>
              <p:nvPr/>
            </p:nvSpPr>
            <p:spPr>
              <a:xfrm>
                <a:off x="5057616" y="5453842"/>
                <a:ext cx="41057" cy="92591"/>
              </a:xfrm>
              <a:custGeom>
                <a:avLst/>
                <a:gdLst>
                  <a:gd name="connsiteX0" fmla="*/ 5380 w 41057"/>
                  <a:gd name="connsiteY0" fmla="*/ 92592 h 92591"/>
                  <a:gd name="connsiteX1" fmla="*/ 5380 w 41057"/>
                  <a:gd name="connsiteY1" fmla="*/ 78434 h 92591"/>
                  <a:gd name="connsiteX2" fmla="*/ 15432 w 41057"/>
                  <a:gd name="connsiteY2" fmla="*/ 70081 h 92591"/>
                  <a:gd name="connsiteX3" fmla="*/ 17980 w 41057"/>
                  <a:gd name="connsiteY3" fmla="*/ 64984 h 92591"/>
                  <a:gd name="connsiteX4" fmla="*/ 26900 w 41057"/>
                  <a:gd name="connsiteY4" fmla="*/ 25484 h 92591"/>
                  <a:gd name="connsiteX5" fmla="*/ 26900 w 41057"/>
                  <a:gd name="connsiteY5" fmla="*/ 23643 h 92591"/>
                  <a:gd name="connsiteX6" fmla="*/ 17414 w 41057"/>
                  <a:gd name="connsiteY6" fmla="*/ 14158 h 92591"/>
                  <a:gd name="connsiteX7" fmla="*/ 0 w 41057"/>
                  <a:gd name="connsiteY7" fmla="*/ 14158 h 92591"/>
                  <a:gd name="connsiteX8" fmla="*/ 0 w 41057"/>
                  <a:gd name="connsiteY8" fmla="*/ 0 h 92591"/>
                  <a:gd name="connsiteX9" fmla="*/ 17414 w 41057"/>
                  <a:gd name="connsiteY9" fmla="*/ 0 h 92591"/>
                  <a:gd name="connsiteX10" fmla="*/ 41058 w 41057"/>
                  <a:gd name="connsiteY10" fmla="*/ 23643 h 92591"/>
                  <a:gd name="connsiteX11" fmla="*/ 41058 w 41057"/>
                  <a:gd name="connsiteY11" fmla="*/ 25484 h 92591"/>
                  <a:gd name="connsiteX12" fmla="*/ 30581 w 41057"/>
                  <a:gd name="connsiteY12" fmla="*/ 71497 h 92591"/>
                  <a:gd name="connsiteX13" fmla="*/ 28174 w 41057"/>
                  <a:gd name="connsiteY13" fmla="*/ 76310 h 92591"/>
                  <a:gd name="connsiteX14" fmla="*/ 5380 w 41057"/>
                  <a:gd name="connsiteY14" fmla="*/ 92592 h 9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057" h="92591">
                    <a:moveTo>
                      <a:pt x="5380" y="92592"/>
                    </a:moveTo>
                    <a:lnTo>
                      <a:pt x="5380" y="78434"/>
                    </a:lnTo>
                    <a:cubicBezTo>
                      <a:pt x="9344" y="78434"/>
                      <a:pt x="12695" y="75649"/>
                      <a:pt x="15432" y="70081"/>
                    </a:cubicBezTo>
                    <a:lnTo>
                      <a:pt x="17980" y="64984"/>
                    </a:lnTo>
                    <a:cubicBezTo>
                      <a:pt x="23785" y="53516"/>
                      <a:pt x="26900" y="39925"/>
                      <a:pt x="26900" y="25484"/>
                    </a:cubicBezTo>
                    <a:lnTo>
                      <a:pt x="26900" y="23643"/>
                    </a:lnTo>
                    <a:cubicBezTo>
                      <a:pt x="26900" y="18405"/>
                      <a:pt x="22652" y="14158"/>
                      <a:pt x="17414" y="14158"/>
                    </a:cubicBezTo>
                    <a:lnTo>
                      <a:pt x="0" y="14158"/>
                    </a:lnTo>
                    <a:lnTo>
                      <a:pt x="0" y="0"/>
                    </a:lnTo>
                    <a:lnTo>
                      <a:pt x="17414" y="0"/>
                    </a:lnTo>
                    <a:cubicBezTo>
                      <a:pt x="30439" y="0"/>
                      <a:pt x="41058" y="10618"/>
                      <a:pt x="41058" y="23643"/>
                    </a:cubicBezTo>
                    <a:lnTo>
                      <a:pt x="41058" y="25484"/>
                    </a:lnTo>
                    <a:cubicBezTo>
                      <a:pt x="41058" y="42190"/>
                      <a:pt x="37377" y="58047"/>
                      <a:pt x="30581" y="71497"/>
                    </a:cubicBezTo>
                    <a:lnTo>
                      <a:pt x="28174" y="76310"/>
                    </a:lnTo>
                    <a:cubicBezTo>
                      <a:pt x="23502" y="85796"/>
                      <a:pt x="20246" y="92592"/>
                      <a:pt x="5380" y="92592"/>
                    </a:cubicBezTo>
                    <a:close/>
                  </a:path>
                </a:pathLst>
              </a:custGeom>
              <a:grpFill/>
              <a:ln w="0" cap="flat">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72" name="Freeform: Shape 171">
                <a:extLst>
                  <a:ext uri="{FF2B5EF4-FFF2-40B4-BE49-F238E27FC236}">
                    <a16:creationId xmlns:a16="http://schemas.microsoft.com/office/drawing/2014/main" id="{B4850029-CDE3-F7D1-2433-0FABE5D6C851}"/>
                  </a:ext>
                </a:extLst>
              </p:cNvPr>
              <p:cNvSpPr/>
              <p:nvPr/>
            </p:nvSpPr>
            <p:spPr>
              <a:xfrm>
                <a:off x="4862946" y="5665642"/>
                <a:ext cx="192262" cy="102502"/>
              </a:xfrm>
              <a:custGeom>
                <a:avLst/>
                <a:gdLst>
                  <a:gd name="connsiteX0" fmla="*/ 96131 w 192262"/>
                  <a:gd name="connsiteY0" fmla="*/ 102502 h 102502"/>
                  <a:gd name="connsiteX1" fmla="*/ 92026 w 192262"/>
                  <a:gd name="connsiteY1" fmla="*/ 99529 h 102502"/>
                  <a:gd name="connsiteX2" fmla="*/ 0 w 192262"/>
                  <a:gd name="connsiteY2" fmla="*/ 0 h 102502"/>
                  <a:gd name="connsiteX3" fmla="*/ 14158 w 192262"/>
                  <a:gd name="connsiteY3" fmla="*/ 0 h 102502"/>
                  <a:gd name="connsiteX4" fmla="*/ 96131 w 192262"/>
                  <a:gd name="connsiteY4" fmla="*/ 85088 h 102502"/>
                  <a:gd name="connsiteX5" fmla="*/ 178105 w 192262"/>
                  <a:gd name="connsiteY5" fmla="*/ 0 h 102502"/>
                  <a:gd name="connsiteX6" fmla="*/ 192263 w 192262"/>
                  <a:gd name="connsiteY6" fmla="*/ 0 h 102502"/>
                  <a:gd name="connsiteX7" fmla="*/ 100237 w 192262"/>
                  <a:gd name="connsiteY7" fmla="*/ 99529 h 102502"/>
                  <a:gd name="connsiteX8" fmla="*/ 96131 w 192262"/>
                  <a:gd name="connsiteY8" fmla="*/ 102502 h 102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262" h="102502">
                    <a:moveTo>
                      <a:pt x="96131" y="102502"/>
                    </a:moveTo>
                    <a:lnTo>
                      <a:pt x="92026" y="99529"/>
                    </a:lnTo>
                    <a:cubicBezTo>
                      <a:pt x="76594" y="88486"/>
                      <a:pt x="0" y="31430"/>
                      <a:pt x="0" y="0"/>
                    </a:cubicBezTo>
                    <a:lnTo>
                      <a:pt x="14158" y="0"/>
                    </a:lnTo>
                    <a:cubicBezTo>
                      <a:pt x="14158" y="18122"/>
                      <a:pt x="62861" y="60454"/>
                      <a:pt x="96131" y="85088"/>
                    </a:cubicBezTo>
                    <a:cubicBezTo>
                      <a:pt x="129544" y="60454"/>
                      <a:pt x="178105" y="18122"/>
                      <a:pt x="178105" y="0"/>
                    </a:cubicBezTo>
                    <a:lnTo>
                      <a:pt x="192263" y="0"/>
                    </a:lnTo>
                    <a:cubicBezTo>
                      <a:pt x="192263" y="31430"/>
                      <a:pt x="115528" y="88486"/>
                      <a:pt x="100237" y="99529"/>
                    </a:cubicBezTo>
                    <a:lnTo>
                      <a:pt x="96131" y="102502"/>
                    </a:lnTo>
                    <a:close/>
                  </a:path>
                </a:pathLst>
              </a:custGeom>
              <a:grpFill/>
              <a:ln w="0" cap="flat">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73" name="Freeform: Shape 172">
                <a:extLst>
                  <a:ext uri="{FF2B5EF4-FFF2-40B4-BE49-F238E27FC236}">
                    <a16:creationId xmlns:a16="http://schemas.microsoft.com/office/drawing/2014/main" id="{C99769E0-BE09-B142-1C65-6C94536D5DA5}"/>
                  </a:ext>
                </a:extLst>
              </p:cNvPr>
              <p:cNvSpPr/>
              <p:nvPr/>
            </p:nvSpPr>
            <p:spPr>
              <a:xfrm>
                <a:off x="4905420" y="5467858"/>
                <a:ext cx="26475" cy="14157"/>
              </a:xfrm>
              <a:custGeom>
                <a:avLst/>
                <a:gdLst>
                  <a:gd name="connsiteX0" fmla="*/ 0 w 26475"/>
                  <a:gd name="connsiteY0" fmla="*/ 0 h 14157"/>
                  <a:gd name="connsiteX1" fmla="*/ 26475 w 26475"/>
                  <a:gd name="connsiteY1" fmla="*/ 0 h 14157"/>
                  <a:gd name="connsiteX2" fmla="*/ 26475 w 26475"/>
                  <a:gd name="connsiteY2" fmla="*/ 14158 h 14157"/>
                  <a:gd name="connsiteX3" fmla="*/ 0 w 26475"/>
                  <a:gd name="connsiteY3" fmla="*/ 14158 h 14157"/>
                </a:gdLst>
                <a:ahLst/>
                <a:cxnLst>
                  <a:cxn ang="0">
                    <a:pos x="connsiteX0" y="connsiteY0"/>
                  </a:cxn>
                  <a:cxn ang="0">
                    <a:pos x="connsiteX1" y="connsiteY1"/>
                  </a:cxn>
                  <a:cxn ang="0">
                    <a:pos x="connsiteX2" y="connsiteY2"/>
                  </a:cxn>
                  <a:cxn ang="0">
                    <a:pos x="connsiteX3" y="connsiteY3"/>
                  </a:cxn>
                </a:cxnLst>
                <a:rect l="l" t="t" r="r" b="b"/>
                <a:pathLst>
                  <a:path w="26475" h="14157">
                    <a:moveTo>
                      <a:pt x="0" y="0"/>
                    </a:moveTo>
                    <a:lnTo>
                      <a:pt x="26475" y="0"/>
                    </a:lnTo>
                    <a:lnTo>
                      <a:pt x="26475" y="14158"/>
                    </a:lnTo>
                    <a:lnTo>
                      <a:pt x="0" y="14158"/>
                    </a:lnTo>
                    <a:close/>
                  </a:path>
                </a:pathLst>
              </a:custGeom>
              <a:grpFill/>
              <a:ln w="0" cap="flat">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74" name="Freeform: Shape 173">
                <a:extLst>
                  <a:ext uri="{FF2B5EF4-FFF2-40B4-BE49-F238E27FC236}">
                    <a16:creationId xmlns:a16="http://schemas.microsoft.com/office/drawing/2014/main" id="{7922FAFB-ECEB-DE41-9F26-141FBAA2B091}"/>
                  </a:ext>
                </a:extLst>
              </p:cNvPr>
              <p:cNvSpPr/>
              <p:nvPr/>
            </p:nvSpPr>
            <p:spPr>
              <a:xfrm>
                <a:off x="4985411" y="5467858"/>
                <a:ext cx="26475" cy="14157"/>
              </a:xfrm>
              <a:custGeom>
                <a:avLst/>
                <a:gdLst>
                  <a:gd name="connsiteX0" fmla="*/ 0 w 26475"/>
                  <a:gd name="connsiteY0" fmla="*/ 0 h 14157"/>
                  <a:gd name="connsiteX1" fmla="*/ 26475 w 26475"/>
                  <a:gd name="connsiteY1" fmla="*/ 0 h 14157"/>
                  <a:gd name="connsiteX2" fmla="*/ 26475 w 26475"/>
                  <a:gd name="connsiteY2" fmla="*/ 14158 h 14157"/>
                  <a:gd name="connsiteX3" fmla="*/ 0 w 26475"/>
                  <a:gd name="connsiteY3" fmla="*/ 14158 h 14157"/>
                </a:gdLst>
                <a:ahLst/>
                <a:cxnLst>
                  <a:cxn ang="0">
                    <a:pos x="connsiteX0" y="connsiteY0"/>
                  </a:cxn>
                  <a:cxn ang="0">
                    <a:pos x="connsiteX1" y="connsiteY1"/>
                  </a:cxn>
                  <a:cxn ang="0">
                    <a:pos x="connsiteX2" y="connsiteY2"/>
                  </a:cxn>
                  <a:cxn ang="0">
                    <a:pos x="connsiteX3" y="connsiteY3"/>
                  </a:cxn>
                </a:cxnLst>
                <a:rect l="l" t="t" r="r" b="b"/>
                <a:pathLst>
                  <a:path w="26475" h="14157">
                    <a:moveTo>
                      <a:pt x="0" y="0"/>
                    </a:moveTo>
                    <a:lnTo>
                      <a:pt x="26475" y="0"/>
                    </a:lnTo>
                    <a:lnTo>
                      <a:pt x="26475" y="14158"/>
                    </a:lnTo>
                    <a:lnTo>
                      <a:pt x="0" y="14158"/>
                    </a:lnTo>
                    <a:close/>
                  </a:path>
                </a:pathLst>
              </a:custGeom>
              <a:grpFill/>
              <a:ln w="0" cap="flat">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75" name="Freeform: Shape 174">
                <a:extLst>
                  <a:ext uri="{FF2B5EF4-FFF2-40B4-BE49-F238E27FC236}">
                    <a16:creationId xmlns:a16="http://schemas.microsoft.com/office/drawing/2014/main" id="{91FC00F1-5F87-9CAA-AB10-3AE05F221F13}"/>
                  </a:ext>
                </a:extLst>
              </p:cNvPr>
              <p:cNvSpPr/>
              <p:nvPr/>
            </p:nvSpPr>
            <p:spPr>
              <a:xfrm>
                <a:off x="4844258" y="5497996"/>
                <a:ext cx="227798" cy="141312"/>
              </a:xfrm>
              <a:custGeom>
                <a:avLst/>
                <a:gdLst>
                  <a:gd name="connsiteX0" fmla="*/ 114112 w 227798"/>
                  <a:gd name="connsiteY0" fmla="*/ 141171 h 141312"/>
                  <a:gd name="connsiteX1" fmla="*/ 73479 w 227798"/>
                  <a:gd name="connsiteY1" fmla="*/ 131968 h 141312"/>
                  <a:gd name="connsiteX2" fmla="*/ 42757 w 227798"/>
                  <a:gd name="connsiteY2" fmla="*/ 117386 h 141312"/>
                  <a:gd name="connsiteX3" fmla="*/ 11609 w 227798"/>
                  <a:gd name="connsiteY3" fmla="*/ 89778 h 141312"/>
                  <a:gd name="connsiteX4" fmla="*/ 0 w 227798"/>
                  <a:gd name="connsiteY4" fmla="*/ 49712 h 141312"/>
                  <a:gd name="connsiteX5" fmla="*/ 0 w 227798"/>
                  <a:gd name="connsiteY5" fmla="*/ 35129 h 141312"/>
                  <a:gd name="connsiteX6" fmla="*/ 7220 w 227798"/>
                  <a:gd name="connsiteY6" fmla="*/ 19839 h 141312"/>
                  <a:gd name="connsiteX7" fmla="*/ 23360 w 227798"/>
                  <a:gd name="connsiteY7" fmla="*/ 15733 h 141312"/>
                  <a:gd name="connsiteX8" fmla="*/ 94716 w 227798"/>
                  <a:gd name="connsiteY8" fmla="*/ 5115 h 141312"/>
                  <a:gd name="connsiteX9" fmla="*/ 132800 w 227798"/>
                  <a:gd name="connsiteY9" fmla="*/ 4973 h 141312"/>
                  <a:gd name="connsiteX10" fmla="*/ 204014 w 227798"/>
                  <a:gd name="connsiteY10" fmla="*/ 15875 h 141312"/>
                  <a:gd name="connsiteX11" fmla="*/ 220437 w 227798"/>
                  <a:gd name="connsiteY11" fmla="*/ 20122 h 141312"/>
                  <a:gd name="connsiteX12" fmla="*/ 227799 w 227798"/>
                  <a:gd name="connsiteY12" fmla="*/ 35695 h 141312"/>
                  <a:gd name="connsiteX13" fmla="*/ 227799 w 227798"/>
                  <a:gd name="connsiteY13" fmla="*/ 49853 h 141312"/>
                  <a:gd name="connsiteX14" fmla="*/ 216189 w 227798"/>
                  <a:gd name="connsiteY14" fmla="*/ 89920 h 141312"/>
                  <a:gd name="connsiteX15" fmla="*/ 185042 w 227798"/>
                  <a:gd name="connsiteY15" fmla="*/ 117527 h 141312"/>
                  <a:gd name="connsiteX16" fmla="*/ 154320 w 227798"/>
                  <a:gd name="connsiteY16" fmla="*/ 132110 h 141312"/>
                  <a:gd name="connsiteX17" fmla="*/ 113687 w 227798"/>
                  <a:gd name="connsiteY17" fmla="*/ 141312 h 141312"/>
                  <a:gd name="connsiteX18" fmla="*/ 19821 w 227798"/>
                  <a:gd name="connsiteY18" fmla="*/ 29183 h 141312"/>
                  <a:gd name="connsiteX19" fmla="*/ 16423 w 227798"/>
                  <a:gd name="connsiteY19" fmla="*/ 30457 h 141312"/>
                  <a:gd name="connsiteX20" fmla="*/ 14299 w 227798"/>
                  <a:gd name="connsiteY20" fmla="*/ 34846 h 141312"/>
                  <a:gd name="connsiteX21" fmla="*/ 14299 w 227798"/>
                  <a:gd name="connsiteY21" fmla="*/ 49428 h 141312"/>
                  <a:gd name="connsiteX22" fmla="*/ 23644 w 227798"/>
                  <a:gd name="connsiteY22" fmla="*/ 81850 h 141312"/>
                  <a:gd name="connsiteX23" fmla="*/ 48844 w 227798"/>
                  <a:gd name="connsiteY23" fmla="*/ 104361 h 141312"/>
                  <a:gd name="connsiteX24" fmla="*/ 79567 w 227798"/>
                  <a:gd name="connsiteY24" fmla="*/ 118943 h 141312"/>
                  <a:gd name="connsiteX25" fmla="*/ 148515 w 227798"/>
                  <a:gd name="connsiteY25" fmla="*/ 118943 h 141312"/>
                  <a:gd name="connsiteX26" fmla="*/ 179238 w 227798"/>
                  <a:gd name="connsiteY26" fmla="*/ 104361 h 141312"/>
                  <a:gd name="connsiteX27" fmla="*/ 204438 w 227798"/>
                  <a:gd name="connsiteY27" fmla="*/ 81991 h 141312"/>
                  <a:gd name="connsiteX28" fmla="*/ 213783 w 227798"/>
                  <a:gd name="connsiteY28" fmla="*/ 49570 h 141312"/>
                  <a:gd name="connsiteX29" fmla="*/ 213783 w 227798"/>
                  <a:gd name="connsiteY29" fmla="*/ 35412 h 141312"/>
                  <a:gd name="connsiteX30" fmla="*/ 211517 w 227798"/>
                  <a:gd name="connsiteY30" fmla="*/ 30599 h 141312"/>
                  <a:gd name="connsiteX31" fmla="*/ 206704 w 227798"/>
                  <a:gd name="connsiteY31" fmla="*/ 29324 h 141312"/>
                  <a:gd name="connsiteX32" fmla="*/ 125580 w 227798"/>
                  <a:gd name="connsiteY32" fmla="*/ 16724 h 141312"/>
                  <a:gd name="connsiteX33" fmla="*/ 102078 w 227798"/>
                  <a:gd name="connsiteY33" fmla="*/ 16866 h 141312"/>
                  <a:gd name="connsiteX34" fmla="*/ 20670 w 227798"/>
                  <a:gd name="connsiteY34" fmla="*/ 29183 h 141312"/>
                  <a:gd name="connsiteX35" fmla="*/ 19679 w 227798"/>
                  <a:gd name="connsiteY35" fmla="*/ 29183 h 141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7798" h="141312">
                    <a:moveTo>
                      <a:pt x="114112" y="141171"/>
                    </a:moveTo>
                    <a:cubicBezTo>
                      <a:pt x="100237" y="141171"/>
                      <a:pt x="86504" y="138056"/>
                      <a:pt x="73479" y="131968"/>
                    </a:cubicBezTo>
                    <a:lnTo>
                      <a:pt x="42757" y="117386"/>
                    </a:lnTo>
                    <a:cubicBezTo>
                      <a:pt x="30015" y="111298"/>
                      <a:pt x="19255" y="101671"/>
                      <a:pt x="11609" y="89778"/>
                    </a:cubicBezTo>
                    <a:cubicBezTo>
                      <a:pt x="4106" y="77744"/>
                      <a:pt x="0" y="64011"/>
                      <a:pt x="0" y="49712"/>
                    </a:cubicBezTo>
                    <a:lnTo>
                      <a:pt x="0" y="35129"/>
                    </a:lnTo>
                    <a:cubicBezTo>
                      <a:pt x="0" y="29183"/>
                      <a:pt x="2690" y="23520"/>
                      <a:pt x="7220" y="19839"/>
                    </a:cubicBezTo>
                    <a:cubicBezTo>
                      <a:pt x="11751" y="16158"/>
                      <a:pt x="17556" y="14600"/>
                      <a:pt x="23360" y="15733"/>
                    </a:cubicBezTo>
                    <a:cubicBezTo>
                      <a:pt x="39075" y="18706"/>
                      <a:pt x="69232" y="21254"/>
                      <a:pt x="94716" y="5115"/>
                    </a:cubicBezTo>
                    <a:cubicBezTo>
                      <a:pt x="106608" y="-1681"/>
                      <a:pt x="121191" y="-1681"/>
                      <a:pt x="132800" y="4973"/>
                    </a:cubicBezTo>
                    <a:cubicBezTo>
                      <a:pt x="158426" y="21254"/>
                      <a:pt x="188440" y="18706"/>
                      <a:pt x="204014" y="15875"/>
                    </a:cubicBezTo>
                    <a:cubicBezTo>
                      <a:pt x="209818" y="14742"/>
                      <a:pt x="215906" y="16299"/>
                      <a:pt x="220437" y="20122"/>
                    </a:cubicBezTo>
                    <a:cubicBezTo>
                      <a:pt x="225109" y="23944"/>
                      <a:pt x="227799" y="29749"/>
                      <a:pt x="227799" y="35695"/>
                    </a:cubicBezTo>
                    <a:lnTo>
                      <a:pt x="227799" y="49853"/>
                    </a:lnTo>
                    <a:cubicBezTo>
                      <a:pt x="227799" y="64011"/>
                      <a:pt x="223835" y="77886"/>
                      <a:pt x="216189" y="89920"/>
                    </a:cubicBezTo>
                    <a:cubicBezTo>
                      <a:pt x="208686" y="101954"/>
                      <a:pt x="197926" y="111440"/>
                      <a:pt x="185042" y="117527"/>
                    </a:cubicBezTo>
                    <a:lnTo>
                      <a:pt x="154320" y="132110"/>
                    </a:lnTo>
                    <a:cubicBezTo>
                      <a:pt x="141436" y="138198"/>
                      <a:pt x="127562" y="141312"/>
                      <a:pt x="113687" y="141312"/>
                    </a:cubicBezTo>
                    <a:close/>
                    <a:moveTo>
                      <a:pt x="19821" y="29183"/>
                    </a:moveTo>
                    <a:cubicBezTo>
                      <a:pt x="18264" y="29183"/>
                      <a:pt x="16989" y="29891"/>
                      <a:pt x="16423" y="30457"/>
                    </a:cubicBezTo>
                    <a:cubicBezTo>
                      <a:pt x="15149" y="31590"/>
                      <a:pt x="14299" y="33147"/>
                      <a:pt x="14299" y="34846"/>
                    </a:cubicBezTo>
                    <a:lnTo>
                      <a:pt x="14299" y="49428"/>
                    </a:lnTo>
                    <a:cubicBezTo>
                      <a:pt x="14299" y="60896"/>
                      <a:pt x="17556" y="72081"/>
                      <a:pt x="23644" y="81850"/>
                    </a:cubicBezTo>
                    <a:cubicBezTo>
                      <a:pt x="29731" y="91619"/>
                      <a:pt x="38509" y="99405"/>
                      <a:pt x="48844" y="104361"/>
                    </a:cubicBezTo>
                    <a:lnTo>
                      <a:pt x="79567" y="118943"/>
                    </a:lnTo>
                    <a:cubicBezTo>
                      <a:pt x="101511" y="129420"/>
                      <a:pt x="126571" y="129420"/>
                      <a:pt x="148515" y="118943"/>
                    </a:cubicBezTo>
                    <a:lnTo>
                      <a:pt x="179238" y="104361"/>
                    </a:lnTo>
                    <a:cubicBezTo>
                      <a:pt x="189573" y="99405"/>
                      <a:pt x="198351" y="91619"/>
                      <a:pt x="204438" y="81991"/>
                    </a:cubicBezTo>
                    <a:cubicBezTo>
                      <a:pt x="210526" y="72364"/>
                      <a:pt x="213783" y="61038"/>
                      <a:pt x="213783" y="49570"/>
                    </a:cubicBezTo>
                    <a:lnTo>
                      <a:pt x="213783" y="35412"/>
                    </a:lnTo>
                    <a:cubicBezTo>
                      <a:pt x="213783" y="33572"/>
                      <a:pt x="212933" y="31873"/>
                      <a:pt x="211517" y="30599"/>
                    </a:cubicBezTo>
                    <a:cubicBezTo>
                      <a:pt x="210668" y="29891"/>
                      <a:pt x="209110" y="28900"/>
                      <a:pt x="206704" y="29324"/>
                    </a:cubicBezTo>
                    <a:cubicBezTo>
                      <a:pt x="189006" y="32581"/>
                      <a:pt x="155028" y="35271"/>
                      <a:pt x="125580" y="16724"/>
                    </a:cubicBezTo>
                    <a:cubicBezTo>
                      <a:pt x="118501" y="12760"/>
                      <a:pt x="109440" y="12760"/>
                      <a:pt x="102078" y="16866"/>
                    </a:cubicBezTo>
                    <a:cubicBezTo>
                      <a:pt x="72771" y="35412"/>
                      <a:pt x="38509" y="32581"/>
                      <a:pt x="20670" y="29183"/>
                    </a:cubicBezTo>
                    <a:cubicBezTo>
                      <a:pt x="20387" y="29183"/>
                      <a:pt x="19962" y="29183"/>
                      <a:pt x="19679" y="29183"/>
                    </a:cubicBezTo>
                    <a:close/>
                  </a:path>
                </a:pathLst>
              </a:custGeom>
              <a:grpFill/>
              <a:ln w="0" cap="flat">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76" name="Freeform: Shape 175">
                <a:extLst>
                  <a:ext uri="{FF2B5EF4-FFF2-40B4-BE49-F238E27FC236}">
                    <a16:creationId xmlns:a16="http://schemas.microsoft.com/office/drawing/2014/main" id="{CA3D3A71-B17B-E51F-3CF9-19F8D33CFE55}"/>
                  </a:ext>
                </a:extLst>
              </p:cNvPr>
              <p:cNvSpPr/>
              <p:nvPr/>
            </p:nvSpPr>
            <p:spPr>
              <a:xfrm>
                <a:off x="5065261" y="5782019"/>
                <a:ext cx="70788" cy="14157"/>
              </a:xfrm>
              <a:custGeom>
                <a:avLst/>
                <a:gdLst>
                  <a:gd name="connsiteX0" fmla="*/ 0 w 70788"/>
                  <a:gd name="connsiteY0" fmla="*/ 0 h 14157"/>
                  <a:gd name="connsiteX1" fmla="*/ 70789 w 70788"/>
                  <a:gd name="connsiteY1" fmla="*/ 0 h 14157"/>
                  <a:gd name="connsiteX2" fmla="*/ 70789 w 70788"/>
                  <a:gd name="connsiteY2" fmla="*/ 14158 h 14157"/>
                  <a:gd name="connsiteX3" fmla="*/ 0 w 70788"/>
                  <a:gd name="connsiteY3" fmla="*/ 14158 h 14157"/>
                </a:gdLst>
                <a:ahLst/>
                <a:cxnLst>
                  <a:cxn ang="0">
                    <a:pos x="connsiteX0" y="connsiteY0"/>
                  </a:cxn>
                  <a:cxn ang="0">
                    <a:pos x="connsiteX1" y="connsiteY1"/>
                  </a:cxn>
                  <a:cxn ang="0">
                    <a:pos x="connsiteX2" y="connsiteY2"/>
                  </a:cxn>
                  <a:cxn ang="0">
                    <a:pos x="connsiteX3" y="connsiteY3"/>
                  </a:cxn>
                </a:cxnLst>
                <a:rect l="l" t="t" r="r" b="b"/>
                <a:pathLst>
                  <a:path w="70788" h="14157">
                    <a:moveTo>
                      <a:pt x="0" y="0"/>
                    </a:moveTo>
                    <a:lnTo>
                      <a:pt x="70789" y="0"/>
                    </a:lnTo>
                    <a:lnTo>
                      <a:pt x="70789" y="14158"/>
                    </a:lnTo>
                    <a:lnTo>
                      <a:pt x="0" y="14158"/>
                    </a:lnTo>
                    <a:close/>
                  </a:path>
                </a:pathLst>
              </a:custGeom>
              <a:grpFill/>
              <a:ln w="0" cap="flat">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77" name="Freeform: Shape 176">
                <a:extLst>
                  <a:ext uri="{FF2B5EF4-FFF2-40B4-BE49-F238E27FC236}">
                    <a16:creationId xmlns:a16="http://schemas.microsoft.com/office/drawing/2014/main" id="{F3B27C80-D1EF-0CCF-1811-F6E799E038F9}"/>
                  </a:ext>
                </a:extLst>
              </p:cNvPr>
              <p:cNvSpPr/>
              <p:nvPr/>
            </p:nvSpPr>
            <p:spPr>
              <a:xfrm>
                <a:off x="4916888" y="5353321"/>
                <a:ext cx="82964" cy="82964"/>
              </a:xfrm>
              <a:custGeom>
                <a:avLst/>
                <a:gdLst>
                  <a:gd name="connsiteX0" fmla="*/ 41482 w 82964"/>
                  <a:gd name="connsiteY0" fmla="*/ 82965 h 82964"/>
                  <a:gd name="connsiteX1" fmla="*/ 0 w 82964"/>
                  <a:gd name="connsiteY1" fmla="*/ 41482 h 82964"/>
                  <a:gd name="connsiteX2" fmla="*/ 41482 w 82964"/>
                  <a:gd name="connsiteY2" fmla="*/ 0 h 82964"/>
                  <a:gd name="connsiteX3" fmla="*/ 82965 w 82964"/>
                  <a:gd name="connsiteY3" fmla="*/ 41482 h 82964"/>
                  <a:gd name="connsiteX4" fmla="*/ 41482 w 82964"/>
                  <a:gd name="connsiteY4" fmla="*/ 82965 h 82964"/>
                  <a:gd name="connsiteX5" fmla="*/ 41482 w 82964"/>
                  <a:gd name="connsiteY5" fmla="*/ 14158 h 82964"/>
                  <a:gd name="connsiteX6" fmla="*/ 14158 w 82964"/>
                  <a:gd name="connsiteY6" fmla="*/ 41482 h 82964"/>
                  <a:gd name="connsiteX7" fmla="*/ 41482 w 82964"/>
                  <a:gd name="connsiteY7" fmla="*/ 68807 h 82964"/>
                  <a:gd name="connsiteX8" fmla="*/ 68807 w 82964"/>
                  <a:gd name="connsiteY8" fmla="*/ 41482 h 82964"/>
                  <a:gd name="connsiteX9" fmla="*/ 41482 w 82964"/>
                  <a:gd name="connsiteY9" fmla="*/ 14158 h 82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64" h="82964">
                    <a:moveTo>
                      <a:pt x="41482" y="82965"/>
                    </a:moveTo>
                    <a:cubicBezTo>
                      <a:pt x="18547" y="82965"/>
                      <a:pt x="0" y="64418"/>
                      <a:pt x="0" y="41482"/>
                    </a:cubicBezTo>
                    <a:cubicBezTo>
                      <a:pt x="0" y="18547"/>
                      <a:pt x="18547" y="0"/>
                      <a:pt x="41482" y="0"/>
                    </a:cubicBezTo>
                    <a:cubicBezTo>
                      <a:pt x="64418" y="0"/>
                      <a:pt x="82965" y="18547"/>
                      <a:pt x="82965" y="41482"/>
                    </a:cubicBezTo>
                    <a:cubicBezTo>
                      <a:pt x="82965" y="64418"/>
                      <a:pt x="64418" y="82965"/>
                      <a:pt x="41482" y="82965"/>
                    </a:cubicBezTo>
                    <a:close/>
                    <a:moveTo>
                      <a:pt x="41482" y="14158"/>
                    </a:moveTo>
                    <a:cubicBezTo>
                      <a:pt x="26475" y="14158"/>
                      <a:pt x="14158" y="26475"/>
                      <a:pt x="14158" y="41482"/>
                    </a:cubicBezTo>
                    <a:cubicBezTo>
                      <a:pt x="14158" y="56490"/>
                      <a:pt x="26475" y="68807"/>
                      <a:pt x="41482" y="68807"/>
                    </a:cubicBezTo>
                    <a:cubicBezTo>
                      <a:pt x="56490" y="68807"/>
                      <a:pt x="68807" y="56490"/>
                      <a:pt x="68807" y="41482"/>
                    </a:cubicBezTo>
                    <a:cubicBezTo>
                      <a:pt x="68807" y="26475"/>
                      <a:pt x="56490" y="14158"/>
                      <a:pt x="41482" y="14158"/>
                    </a:cubicBezTo>
                    <a:close/>
                  </a:path>
                </a:pathLst>
              </a:custGeom>
              <a:grpFill/>
              <a:ln w="0" cap="flat">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78" name="Freeform: Shape 177">
                <a:extLst>
                  <a:ext uri="{FF2B5EF4-FFF2-40B4-BE49-F238E27FC236}">
                    <a16:creationId xmlns:a16="http://schemas.microsoft.com/office/drawing/2014/main" id="{272BEAD3-B489-6834-3C64-A3EF9544E0DE}"/>
                  </a:ext>
                </a:extLst>
              </p:cNvPr>
              <p:cNvSpPr/>
              <p:nvPr/>
            </p:nvSpPr>
            <p:spPr>
              <a:xfrm>
                <a:off x="4846948" y="5294284"/>
                <a:ext cx="223551" cy="170317"/>
              </a:xfrm>
              <a:custGeom>
                <a:avLst/>
                <a:gdLst>
                  <a:gd name="connsiteX0" fmla="*/ 215340 w 223551"/>
                  <a:gd name="connsiteY0" fmla="*/ 170318 h 170317"/>
                  <a:gd name="connsiteX1" fmla="*/ 203872 w 223551"/>
                  <a:gd name="connsiteY1" fmla="*/ 143560 h 170317"/>
                  <a:gd name="connsiteX2" fmla="*/ 149223 w 223551"/>
                  <a:gd name="connsiteY2" fmla="*/ 116943 h 170317"/>
                  <a:gd name="connsiteX3" fmla="*/ 148940 w 223551"/>
                  <a:gd name="connsiteY3" fmla="*/ 102785 h 170317"/>
                  <a:gd name="connsiteX4" fmla="*/ 204863 w 223551"/>
                  <a:gd name="connsiteY4" fmla="*/ 119067 h 170317"/>
                  <a:gd name="connsiteX5" fmla="*/ 209110 w 223551"/>
                  <a:gd name="connsiteY5" fmla="*/ 62719 h 170317"/>
                  <a:gd name="connsiteX6" fmla="*/ 111705 w 223551"/>
                  <a:gd name="connsiteY6" fmla="*/ 14299 h 170317"/>
                  <a:gd name="connsiteX7" fmla="*/ 14299 w 223551"/>
                  <a:gd name="connsiteY7" fmla="*/ 62719 h 170317"/>
                  <a:gd name="connsiteX8" fmla="*/ 18547 w 223551"/>
                  <a:gd name="connsiteY8" fmla="*/ 119916 h 170317"/>
                  <a:gd name="connsiteX9" fmla="*/ 73620 w 223551"/>
                  <a:gd name="connsiteY9" fmla="*/ 103210 h 170317"/>
                  <a:gd name="connsiteX10" fmla="*/ 73620 w 223551"/>
                  <a:gd name="connsiteY10" fmla="*/ 117368 h 170317"/>
                  <a:gd name="connsiteX11" fmla="*/ 19396 w 223551"/>
                  <a:gd name="connsiteY11" fmla="*/ 143985 h 170317"/>
                  <a:gd name="connsiteX12" fmla="*/ 7928 w 223551"/>
                  <a:gd name="connsiteY12" fmla="*/ 169044 h 170317"/>
                  <a:gd name="connsiteX13" fmla="*/ 0 w 223551"/>
                  <a:gd name="connsiteY13" fmla="*/ 60737 h 170317"/>
                  <a:gd name="connsiteX14" fmla="*/ 566 w 223551"/>
                  <a:gd name="connsiteY14" fmla="*/ 59321 h 170317"/>
                  <a:gd name="connsiteX15" fmla="*/ 111846 w 223551"/>
                  <a:gd name="connsiteY15" fmla="*/ 0 h 170317"/>
                  <a:gd name="connsiteX16" fmla="*/ 222985 w 223551"/>
                  <a:gd name="connsiteY16" fmla="*/ 59038 h 170317"/>
                  <a:gd name="connsiteX17" fmla="*/ 223551 w 223551"/>
                  <a:gd name="connsiteY17" fmla="*/ 60454 h 170317"/>
                  <a:gd name="connsiteX18" fmla="*/ 215340 w 223551"/>
                  <a:gd name="connsiteY18" fmla="*/ 170318 h 170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3551" h="170317">
                    <a:moveTo>
                      <a:pt x="215340" y="170318"/>
                    </a:moveTo>
                    <a:lnTo>
                      <a:pt x="203872" y="143560"/>
                    </a:lnTo>
                    <a:cubicBezTo>
                      <a:pt x="193962" y="120058"/>
                      <a:pt x="178954" y="116377"/>
                      <a:pt x="149223" y="116943"/>
                    </a:cubicBezTo>
                    <a:lnTo>
                      <a:pt x="148940" y="102785"/>
                    </a:lnTo>
                    <a:cubicBezTo>
                      <a:pt x="170743" y="102502"/>
                      <a:pt x="190422" y="103635"/>
                      <a:pt x="204863" y="119067"/>
                    </a:cubicBezTo>
                    <a:lnTo>
                      <a:pt x="209110" y="62719"/>
                    </a:lnTo>
                    <a:cubicBezTo>
                      <a:pt x="196227" y="29731"/>
                      <a:pt x="165221" y="14299"/>
                      <a:pt x="111705" y="14299"/>
                    </a:cubicBezTo>
                    <a:cubicBezTo>
                      <a:pt x="58189" y="14299"/>
                      <a:pt x="27183" y="29731"/>
                      <a:pt x="14299" y="62719"/>
                    </a:cubicBezTo>
                    <a:lnTo>
                      <a:pt x="18547" y="119916"/>
                    </a:lnTo>
                    <a:cubicBezTo>
                      <a:pt x="33271" y="104768"/>
                      <a:pt x="52950" y="103210"/>
                      <a:pt x="73620" y="103210"/>
                    </a:cubicBezTo>
                    <a:lnTo>
                      <a:pt x="73620" y="117368"/>
                    </a:lnTo>
                    <a:cubicBezTo>
                      <a:pt x="45163" y="117368"/>
                      <a:pt x="29731" y="121332"/>
                      <a:pt x="19396" y="143985"/>
                    </a:cubicBezTo>
                    <a:lnTo>
                      <a:pt x="7928" y="169044"/>
                    </a:lnTo>
                    <a:lnTo>
                      <a:pt x="0" y="60737"/>
                    </a:lnTo>
                    <a:lnTo>
                      <a:pt x="566" y="59321"/>
                    </a:lnTo>
                    <a:cubicBezTo>
                      <a:pt x="20104" y="6088"/>
                      <a:pt x="73479" y="0"/>
                      <a:pt x="111846" y="0"/>
                    </a:cubicBezTo>
                    <a:cubicBezTo>
                      <a:pt x="172017" y="0"/>
                      <a:pt x="208403" y="19255"/>
                      <a:pt x="222985" y="59038"/>
                    </a:cubicBezTo>
                    <a:lnTo>
                      <a:pt x="223551" y="60454"/>
                    </a:lnTo>
                    <a:lnTo>
                      <a:pt x="215340" y="170318"/>
                    </a:lnTo>
                    <a:close/>
                  </a:path>
                </a:pathLst>
              </a:custGeom>
              <a:grpFill/>
              <a:ln w="0" cap="flat">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98" name="Group 197">
              <a:extLst>
                <a:ext uri="{FF2B5EF4-FFF2-40B4-BE49-F238E27FC236}">
                  <a16:creationId xmlns:a16="http://schemas.microsoft.com/office/drawing/2014/main" id="{FF9CC475-E4FC-6719-16E9-46400D247662}"/>
                </a:ext>
              </a:extLst>
            </p:cNvPr>
            <p:cNvGrpSpPr/>
            <p:nvPr/>
          </p:nvGrpSpPr>
          <p:grpSpPr>
            <a:xfrm>
              <a:off x="7000950" y="5544037"/>
              <a:ext cx="476250" cy="514350"/>
              <a:chOff x="7051184" y="5391284"/>
              <a:chExt cx="476250" cy="514350"/>
            </a:xfrm>
          </p:grpSpPr>
          <p:sp>
            <p:nvSpPr>
              <p:cNvPr id="184" name="Freeform: Shape 183">
                <a:extLst>
                  <a:ext uri="{FF2B5EF4-FFF2-40B4-BE49-F238E27FC236}">
                    <a16:creationId xmlns:a16="http://schemas.microsoft.com/office/drawing/2014/main" id="{FA2D8A68-02EA-CD1B-7A56-ED82F56BC0BC}"/>
                  </a:ext>
                </a:extLst>
              </p:cNvPr>
              <p:cNvSpPr/>
              <p:nvPr/>
            </p:nvSpPr>
            <p:spPr>
              <a:xfrm>
                <a:off x="7279784" y="5524634"/>
                <a:ext cx="247650" cy="133350"/>
              </a:xfrm>
              <a:custGeom>
                <a:avLst/>
                <a:gdLst>
                  <a:gd name="connsiteX0" fmla="*/ 247650 w 247650"/>
                  <a:gd name="connsiteY0" fmla="*/ 66675 h 133350"/>
                  <a:gd name="connsiteX1" fmla="*/ 123825 w 247650"/>
                  <a:gd name="connsiteY1" fmla="*/ 133350 h 133350"/>
                  <a:gd name="connsiteX2" fmla="*/ 0 w 247650"/>
                  <a:gd name="connsiteY2" fmla="*/ 66675 h 133350"/>
                  <a:gd name="connsiteX3" fmla="*/ 123825 w 247650"/>
                  <a:gd name="connsiteY3" fmla="*/ 0 h 133350"/>
                  <a:gd name="connsiteX4" fmla="*/ 247650 w 247650"/>
                  <a:gd name="connsiteY4" fmla="*/ 66675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 h="133350">
                    <a:moveTo>
                      <a:pt x="247650" y="66675"/>
                    </a:moveTo>
                    <a:cubicBezTo>
                      <a:pt x="247650" y="103499"/>
                      <a:pt x="192212" y="133350"/>
                      <a:pt x="123825" y="133350"/>
                    </a:cubicBezTo>
                    <a:cubicBezTo>
                      <a:pt x="55438" y="133350"/>
                      <a:pt x="0" y="103499"/>
                      <a:pt x="0" y="66675"/>
                    </a:cubicBezTo>
                    <a:cubicBezTo>
                      <a:pt x="0" y="29851"/>
                      <a:pt x="55438" y="0"/>
                      <a:pt x="123825" y="0"/>
                    </a:cubicBezTo>
                    <a:cubicBezTo>
                      <a:pt x="192212" y="0"/>
                      <a:pt x="247650" y="29851"/>
                      <a:pt x="247650" y="66675"/>
                    </a:cubicBezTo>
                    <a:close/>
                  </a:path>
                </a:pathLst>
              </a:custGeom>
              <a:noFill/>
              <a:ln w="28575" cap="rnd">
                <a:solidFill>
                  <a:schemeClr val="accent6"/>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85" name="Freeform: Shape 184">
                <a:extLst>
                  <a:ext uri="{FF2B5EF4-FFF2-40B4-BE49-F238E27FC236}">
                    <a16:creationId xmlns:a16="http://schemas.microsoft.com/office/drawing/2014/main" id="{71370F09-656E-0D41-86C9-9BBDBCB84F7E}"/>
                  </a:ext>
                </a:extLst>
              </p:cNvPr>
              <p:cNvSpPr/>
              <p:nvPr/>
            </p:nvSpPr>
            <p:spPr>
              <a:xfrm>
                <a:off x="7108334" y="5391284"/>
                <a:ext cx="247650" cy="133350"/>
              </a:xfrm>
              <a:custGeom>
                <a:avLst/>
                <a:gdLst>
                  <a:gd name="connsiteX0" fmla="*/ 247650 w 247650"/>
                  <a:gd name="connsiteY0" fmla="*/ 66675 h 133350"/>
                  <a:gd name="connsiteX1" fmla="*/ 123825 w 247650"/>
                  <a:gd name="connsiteY1" fmla="*/ 133350 h 133350"/>
                  <a:gd name="connsiteX2" fmla="*/ 0 w 247650"/>
                  <a:gd name="connsiteY2" fmla="*/ 66675 h 133350"/>
                  <a:gd name="connsiteX3" fmla="*/ 123825 w 247650"/>
                  <a:gd name="connsiteY3" fmla="*/ 0 h 133350"/>
                  <a:gd name="connsiteX4" fmla="*/ 247650 w 247650"/>
                  <a:gd name="connsiteY4" fmla="*/ 66675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 h="133350">
                    <a:moveTo>
                      <a:pt x="247650" y="66675"/>
                    </a:moveTo>
                    <a:cubicBezTo>
                      <a:pt x="247650" y="103499"/>
                      <a:pt x="192212" y="133350"/>
                      <a:pt x="123825" y="133350"/>
                    </a:cubicBezTo>
                    <a:cubicBezTo>
                      <a:pt x="55438" y="133350"/>
                      <a:pt x="0" y="103499"/>
                      <a:pt x="0" y="66675"/>
                    </a:cubicBezTo>
                    <a:cubicBezTo>
                      <a:pt x="0" y="29851"/>
                      <a:pt x="55438" y="0"/>
                      <a:pt x="123825" y="0"/>
                    </a:cubicBezTo>
                    <a:cubicBezTo>
                      <a:pt x="192212" y="0"/>
                      <a:pt x="247650" y="29851"/>
                      <a:pt x="247650" y="66675"/>
                    </a:cubicBezTo>
                    <a:close/>
                  </a:path>
                </a:pathLst>
              </a:custGeom>
              <a:noFill/>
              <a:ln w="28575" cap="rnd">
                <a:solidFill>
                  <a:schemeClr val="accent6"/>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86" name="Freeform: Shape 185">
                <a:extLst>
                  <a:ext uri="{FF2B5EF4-FFF2-40B4-BE49-F238E27FC236}">
                    <a16:creationId xmlns:a16="http://schemas.microsoft.com/office/drawing/2014/main" id="{FCA528C4-99A3-81B1-9C96-F479FB30A55E}"/>
                  </a:ext>
                </a:extLst>
              </p:cNvPr>
              <p:cNvSpPr/>
              <p:nvPr/>
            </p:nvSpPr>
            <p:spPr>
              <a:xfrm>
                <a:off x="7108334" y="5457959"/>
                <a:ext cx="9525" cy="161925"/>
              </a:xfrm>
              <a:custGeom>
                <a:avLst/>
                <a:gdLst>
                  <a:gd name="connsiteX0" fmla="*/ 0 w 9525"/>
                  <a:gd name="connsiteY0" fmla="*/ 0 h 161925"/>
                  <a:gd name="connsiteX1" fmla="*/ 0 w 9525"/>
                  <a:gd name="connsiteY1" fmla="*/ 161925 h 161925"/>
                </a:gdLst>
                <a:ahLst/>
                <a:cxnLst>
                  <a:cxn ang="0">
                    <a:pos x="connsiteX0" y="connsiteY0"/>
                  </a:cxn>
                  <a:cxn ang="0">
                    <a:pos x="connsiteX1" y="connsiteY1"/>
                  </a:cxn>
                </a:cxnLst>
                <a:rect l="l" t="t" r="r" b="b"/>
                <a:pathLst>
                  <a:path w="9525" h="161925">
                    <a:moveTo>
                      <a:pt x="0" y="0"/>
                    </a:moveTo>
                    <a:lnTo>
                      <a:pt x="0" y="161925"/>
                    </a:lnTo>
                  </a:path>
                </a:pathLst>
              </a:custGeom>
              <a:ln w="28575" cap="rnd">
                <a:solidFill>
                  <a:schemeClr val="accent6"/>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87" name="Freeform: Shape 186">
                <a:extLst>
                  <a:ext uri="{FF2B5EF4-FFF2-40B4-BE49-F238E27FC236}">
                    <a16:creationId xmlns:a16="http://schemas.microsoft.com/office/drawing/2014/main" id="{81CD7CF8-5B75-24D4-9F06-08D9CDE05C1C}"/>
                  </a:ext>
                </a:extLst>
              </p:cNvPr>
              <p:cNvSpPr/>
              <p:nvPr/>
            </p:nvSpPr>
            <p:spPr>
              <a:xfrm>
                <a:off x="7355984" y="5457959"/>
                <a:ext cx="9525" cy="71818"/>
              </a:xfrm>
              <a:custGeom>
                <a:avLst/>
                <a:gdLst>
                  <a:gd name="connsiteX0" fmla="*/ 0 w 9525"/>
                  <a:gd name="connsiteY0" fmla="*/ 71819 h 71818"/>
                  <a:gd name="connsiteX1" fmla="*/ 0 w 9525"/>
                  <a:gd name="connsiteY1" fmla="*/ 0 h 71818"/>
                </a:gdLst>
                <a:ahLst/>
                <a:cxnLst>
                  <a:cxn ang="0">
                    <a:pos x="connsiteX0" y="connsiteY0"/>
                  </a:cxn>
                  <a:cxn ang="0">
                    <a:pos x="connsiteX1" y="connsiteY1"/>
                  </a:cxn>
                </a:cxnLst>
                <a:rect l="l" t="t" r="r" b="b"/>
                <a:pathLst>
                  <a:path w="9525" h="71818">
                    <a:moveTo>
                      <a:pt x="0" y="71819"/>
                    </a:moveTo>
                    <a:lnTo>
                      <a:pt x="0" y="0"/>
                    </a:lnTo>
                  </a:path>
                </a:pathLst>
              </a:custGeom>
              <a:ln w="28575" cap="rnd">
                <a:solidFill>
                  <a:schemeClr val="accent6"/>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88" name="Freeform: Shape 187">
                <a:extLst>
                  <a:ext uri="{FF2B5EF4-FFF2-40B4-BE49-F238E27FC236}">
                    <a16:creationId xmlns:a16="http://schemas.microsoft.com/office/drawing/2014/main" id="{F51E62CD-3733-80FF-16A9-89B3A87EDBF0}"/>
                  </a:ext>
                </a:extLst>
              </p:cNvPr>
              <p:cNvSpPr/>
              <p:nvPr/>
            </p:nvSpPr>
            <p:spPr>
              <a:xfrm>
                <a:off x="7108334" y="5515109"/>
                <a:ext cx="174974" cy="66675"/>
              </a:xfrm>
              <a:custGeom>
                <a:avLst/>
                <a:gdLst>
                  <a:gd name="connsiteX0" fmla="*/ 0 w 174974"/>
                  <a:gd name="connsiteY0" fmla="*/ 0 h 66675"/>
                  <a:gd name="connsiteX1" fmla="*/ 123825 w 174974"/>
                  <a:gd name="connsiteY1" fmla="*/ 66675 h 66675"/>
                  <a:gd name="connsiteX2" fmla="*/ 174974 w 174974"/>
                  <a:gd name="connsiteY2" fmla="*/ 60674 h 66675"/>
                </a:gdLst>
                <a:ahLst/>
                <a:cxnLst>
                  <a:cxn ang="0">
                    <a:pos x="connsiteX0" y="connsiteY0"/>
                  </a:cxn>
                  <a:cxn ang="0">
                    <a:pos x="connsiteX1" y="connsiteY1"/>
                  </a:cxn>
                  <a:cxn ang="0">
                    <a:pos x="connsiteX2" y="connsiteY2"/>
                  </a:cxn>
                </a:cxnLst>
                <a:rect l="l" t="t" r="r" b="b"/>
                <a:pathLst>
                  <a:path w="174974" h="66675">
                    <a:moveTo>
                      <a:pt x="0" y="0"/>
                    </a:moveTo>
                    <a:cubicBezTo>
                      <a:pt x="0" y="36862"/>
                      <a:pt x="55435" y="66675"/>
                      <a:pt x="123825" y="66675"/>
                    </a:cubicBezTo>
                    <a:cubicBezTo>
                      <a:pt x="142113" y="66675"/>
                      <a:pt x="159353" y="64484"/>
                      <a:pt x="174974" y="60674"/>
                    </a:cubicBezTo>
                  </a:path>
                </a:pathLst>
              </a:custGeom>
              <a:noFill/>
              <a:ln w="28575" cap="rnd">
                <a:solidFill>
                  <a:schemeClr val="accent6"/>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89" name="Freeform: Shape 188">
                <a:extLst>
                  <a:ext uri="{FF2B5EF4-FFF2-40B4-BE49-F238E27FC236}">
                    <a16:creationId xmlns:a16="http://schemas.microsoft.com/office/drawing/2014/main" id="{CD8A4518-F33E-4543-CC3E-21686CB77D8A}"/>
                  </a:ext>
                </a:extLst>
              </p:cNvPr>
              <p:cNvSpPr/>
              <p:nvPr/>
            </p:nvSpPr>
            <p:spPr>
              <a:xfrm>
                <a:off x="7051184" y="5638934"/>
                <a:ext cx="266700" cy="266700"/>
              </a:xfrm>
              <a:custGeom>
                <a:avLst/>
                <a:gdLst>
                  <a:gd name="connsiteX0" fmla="*/ 266700 w 266700"/>
                  <a:gd name="connsiteY0" fmla="*/ 133350 h 266700"/>
                  <a:gd name="connsiteX1" fmla="*/ 133350 w 266700"/>
                  <a:gd name="connsiteY1" fmla="*/ 266700 h 266700"/>
                  <a:gd name="connsiteX2" fmla="*/ 0 w 266700"/>
                  <a:gd name="connsiteY2" fmla="*/ 133350 h 266700"/>
                  <a:gd name="connsiteX3" fmla="*/ 133350 w 266700"/>
                  <a:gd name="connsiteY3" fmla="*/ 0 h 266700"/>
                  <a:gd name="connsiteX4" fmla="*/ 266700 w 266700"/>
                  <a:gd name="connsiteY4" fmla="*/ 133350 h 26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00" h="266700">
                    <a:moveTo>
                      <a:pt x="266700" y="133350"/>
                    </a:moveTo>
                    <a:cubicBezTo>
                      <a:pt x="266700" y="206997"/>
                      <a:pt x="206997" y="266700"/>
                      <a:pt x="133350" y="266700"/>
                    </a:cubicBezTo>
                    <a:cubicBezTo>
                      <a:pt x="59703" y="266700"/>
                      <a:pt x="0" y="206997"/>
                      <a:pt x="0" y="133350"/>
                    </a:cubicBezTo>
                    <a:cubicBezTo>
                      <a:pt x="0" y="59703"/>
                      <a:pt x="59703" y="0"/>
                      <a:pt x="133350" y="0"/>
                    </a:cubicBezTo>
                    <a:cubicBezTo>
                      <a:pt x="206997" y="0"/>
                      <a:pt x="266700" y="59703"/>
                      <a:pt x="266700" y="133350"/>
                    </a:cubicBezTo>
                    <a:close/>
                  </a:path>
                </a:pathLst>
              </a:custGeom>
              <a:noFill/>
              <a:ln w="28575" cap="rnd">
                <a:solidFill>
                  <a:schemeClr val="accent6"/>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0" name="Freeform: Shape 189">
                <a:extLst>
                  <a:ext uri="{FF2B5EF4-FFF2-40B4-BE49-F238E27FC236}">
                    <a16:creationId xmlns:a16="http://schemas.microsoft.com/office/drawing/2014/main" id="{022D8106-4AEE-8B4F-8BAC-4F204E7B0164}"/>
                  </a:ext>
                </a:extLst>
              </p:cNvPr>
              <p:cNvSpPr/>
              <p:nvPr/>
            </p:nvSpPr>
            <p:spPr>
              <a:xfrm>
                <a:off x="7342839" y="5648459"/>
                <a:ext cx="184594" cy="66675"/>
              </a:xfrm>
              <a:custGeom>
                <a:avLst/>
                <a:gdLst>
                  <a:gd name="connsiteX0" fmla="*/ 0 w 184594"/>
                  <a:gd name="connsiteY0" fmla="*/ 58102 h 66675"/>
                  <a:gd name="connsiteX1" fmla="*/ 60769 w 184594"/>
                  <a:gd name="connsiteY1" fmla="*/ 66675 h 66675"/>
                  <a:gd name="connsiteX2" fmla="*/ 184594 w 184594"/>
                  <a:gd name="connsiteY2" fmla="*/ 0 h 66675"/>
                </a:gdLst>
                <a:ahLst/>
                <a:cxnLst>
                  <a:cxn ang="0">
                    <a:pos x="connsiteX0" y="connsiteY0"/>
                  </a:cxn>
                  <a:cxn ang="0">
                    <a:pos x="connsiteX1" y="connsiteY1"/>
                  </a:cxn>
                  <a:cxn ang="0">
                    <a:pos x="connsiteX2" y="connsiteY2"/>
                  </a:cxn>
                </a:cxnLst>
                <a:rect l="l" t="t" r="r" b="b"/>
                <a:pathLst>
                  <a:path w="184594" h="66675">
                    <a:moveTo>
                      <a:pt x="0" y="58102"/>
                    </a:moveTo>
                    <a:cubicBezTo>
                      <a:pt x="18002" y="63532"/>
                      <a:pt x="38671" y="66675"/>
                      <a:pt x="60769" y="66675"/>
                    </a:cubicBezTo>
                    <a:cubicBezTo>
                      <a:pt x="129159" y="66675"/>
                      <a:pt x="184594" y="36862"/>
                      <a:pt x="184594" y="0"/>
                    </a:cubicBezTo>
                  </a:path>
                </a:pathLst>
              </a:custGeom>
              <a:noFill/>
              <a:ln w="28575" cap="rnd">
                <a:solidFill>
                  <a:schemeClr val="accent6"/>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1" name="Freeform: Shape 190">
                <a:extLst>
                  <a:ext uri="{FF2B5EF4-FFF2-40B4-BE49-F238E27FC236}">
                    <a16:creationId xmlns:a16="http://schemas.microsoft.com/office/drawing/2014/main" id="{DA10B0C7-C5C3-E087-DB76-3400ABD8EB42}"/>
                  </a:ext>
                </a:extLst>
              </p:cNvPr>
              <p:cNvSpPr/>
              <p:nvPr/>
            </p:nvSpPr>
            <p:spPr>
              <a:xfrm>
                <a:off x="7355698" y="5705609"/>
                <a:ext cx="171735" cy="66675"/>
              </a:xfrm>
              <a:custGeom>
                <a:avLst/>
                <a:gdLst>
                  <a:gd name="connsiteX0" fmla="*/ 0 w 171735"/>
                  <a:gd name="connsiteY0" fmla="*/ 61531 h 66675"/>
                  <a:gd name="connsiteX1" fmla="*/ 47911 w 171735"/>
                  <a:gd name="connsiteY1" fmla="*/ 66675 h 66675"/>
                  <a:gd name="connsiteX2" fmla="*/ 171736 w 171735"/>
                  <a:gd name="connsiteY2" fmla="*/ 0 h 66675"/>
                </a:gdLst>
                <a:ahLst/>
                <a:cxnLst>
                  <a:cxn ang="0">
                    <a:pos x="connsiteX0" y="connsiteY0"/>
                  </a:cxn>
                  <a:cxn ang="0">
                    <a:pos x="connsiteX1" y="connsiteY1"/>
                  </a:cxn>
                  <a:cxn ang="0">
                    <a:pos x="connsiteX2" y="connsiteY2"/>
                  </a:cxn>
                </a:cxnLst>
                <a:rect l="l" t="t" r="r" b="b"/>
                <a:pathLst>
                  <a:path w="171735" h="66675">
                    <a:moveTo>
                      <a:pt x="0" y="61531"/>
                    </a:moveTo>
                    <a:cubicBezTo>
                      <a:pt x="14764" y="64865"/>
                      <a:pt x="30861" y="66675"/>
                      <a:pt x="47911" y="66675"/>
                    </a:cubicBezTo>
                    <a:cubicBezTo>
                      <a:pt x="116300" y="66675"/>
                      <a:pt x="171736" y="36862"/>
                      <a:pt x="171736" y="0"/>
                    </a:cubicBezTo>
                  </a:path>
                </a:pathLst>
              </a:custGeom>
              <a:noFill/>
              <a:ln w="28575" cap="rnd">
                <a:solidFill>
                  <a:schemeClr val="accent6"/>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2" name="Freeform: Shape 191">
                <a:extLst>
                  <a:ext uri="{FF2B5EF4-FFF2-40B4-BE49-F238E27FC236}">
                    <a16:creationId xmlns:a16="http://schemas.microsoft.com/office/drawing/2014/main" id="{7907065E-B567-DDEC-23F3-11DC8CABC6B2}"/>
                  </a:ext>
                </a:extLst>
              </p:cNvPr>
              <p:cNvSpPr/>
              <p:nvPr/>
            </p:nvSpPr>
            <p:spPr>
              <a:xfrm>
                <a:off x="7348459" y="5762759"/>
                <a:ext cx="178974" cy="66675"/>
              </a:xfrm>
              <a:custGeom>
                <a:avLst/>
                <a:gdLst>
                  <a:gd name="connsiteX0" fmla="*/ 0 w 178974"/>
                  <a:gd name="connsiteY0" fmla="*/ 59626 h 66675"/>
                  <a:gd name="connsiteX1" fmla="*/ 55150 w 178974"/>
                  <a:gd name="connsiteY1" fmla="*/ 66675 h 66675"/>
                  <a:gd name="connsiteX2" fmla="*/ 178975 w 178974"/>
                  <a:gd name="connsiteY2" fmla="*/ 0 h 66675"/>
                </a:gdLst>
                <a:ahLst/>
                <a:cxnLst>
                  <a:cxn ang="0">
                    <a:pos x="connsiteX0" y="connsiteY0"/>
                  </a:cxn>
                  <a:cxn ang="0">
                    <a:pos x="connsiteX1" y="connsiteY1"/>
                  </a:cxn>
                  <a:cxn ang="0">
                    <a:pos x="connsiteX2" y="connsiteY2"/>
                  </a:cxn>
                </a:cxnLst>
                <a:rect l="l" t="t" r="r" b="b"/>
                <a:pathLst>
                  <a:path w="178974" h="66675">
                    <a:moveTo>
                      <a:pt x="0" y="59626"/>
                    </a:moveTo>
                    <a:cubicBezTo>
                      <a:pt x="16574" y="64103"/>
                      <a:pt x="35243" y="66675"/>
                      <a:pt x="55150" y="66675"/>
                    </a:cubicBezTo>
                    <a:cubicBezTo>
                      <a:pt x="123539" y="66675"/>
                      <a:pt x="178975" y="36862"/>
                      <a:pt x="178975" y="0"/>
                    </a:cubicBezTo>
                  </a:path>
                </a:pathLst>
              </a:custGeom>
              <a:noFill/>
              <a:ln w="28575" cap="rnd">
                <a:solidFill>
                  <a:schemeClr val="accent6"/>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3" name="Freeform: Shape 192">
                <a:extLst>
                  <a:ext uri="{FF2B5EF4-FFF2-40B4-BE49-F238E27FC236}">
                    <a16:creationId xmlns:a16="http://schemas.microsoft.com/office/drawing/2014/main" id="{68598CBD-24DD-322C-BB88-E1A8D11EEFAE}"/>
                  </a:ext>
                </a:extLst>
              </p:cNvPr>
              <p:cNvSpPr/>
              <p:nvPr/>
            </p:nvSpPr>
            <p:spPr>
              <a:xfrm>
                <a:off x="7279784" y="5591309"/>
                <a:ext cx="9525" cy="38480"/>
              </a:xfrm>
              <a:custGeom>
                <a:avLst/>
                <a:gdLst>
                  <a:gd name="connsiteX0" fmla="*/ 0 w 9525"/>
                  <a:gd name="connsiteY0" fmla="*/ 0 h 38480"/>
                  <a:gd name="connsiteX1" fmla="*/ 0 w 9525"/>
                  <a:gd name="connsiteY1" fmla="*/ 38481 h 38480"/>
                </a:gdLst>
                <a:ahLst/>
                <a:cxnLst>
                  <a:cxn ang="0">
                    <a:pos x="connsiteX0" y="connsiteY0"/>
                  </a:cxn>
                  <a:cxn ang="0">
                    <a:pos x="connsiteX1" y="connsiteY1"/>
                  </a:cxn>
                </a:cxnLst>
                <a:rect l="l" t="t" r="r" b="b"/>
                <a:pathLst>
                  <a:path w="9525" h="38480">
                    <a:moveTo>
                      <a:pt x="0" y="0"/>
                    </a:moveTo>
                    <a:lnTo>
                      <a:pt x="0" y="38481"/>
                    </a:lnTo>
                  </a:path>
                </a:pathLst>
              </a:custGeom>
              <a:ln w="28575" cap="rnd">
                <a:solidFill>
                  <a:schemeClr val="accent6"/>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4" name="Freeform: Shape 193">
                <a:extLst>
                  <a:ext uri="{FF2B5EF4-FFF2-40B4-BE49-F238E27FC236}">
                    <a16:creationId xmlns:a16="http://schemas.microsoft.com/office/drawing/2014/main" id="{951EEFCD-B648-3A88-73D9-E88963F53F3A}"/>
                  </a:ext>
                </a:extLst>
              </p:cNvPr>
              <p:cNvSpPr/>
              <p:nvPr/>
            </p:nvSpPr>
            <p:spPr>
              <a:xfrm>
                <a:off x="7324456" y="5591309"/>
                <a:ext cx="202977" cy="295275"/>
              </a:xfrm>
              <a:custGeom>
                <a:avLst/>
                <a:gdLst>
                  <a:gd name="connsiteX0" fmla="*/ 0 w 202977"/>
                  <a:gd name="connsiteY0" fmla="*/ 279845 h 295275"/>
                  <a:gd name="connsiteX1" fmla="*/ 79153 w 202977"/>
                  <a:gd name="connsiteY1" fmla="*/ 295275 h 295275"/>
                  <a:gd name="connsiteX2" fmla="*/ 202978 w 202977"/>
                  <a:gd name="connsiteY2" fmla="*/ 228600 h 295275"/>
                  <a:gd name="connsiteX3" fmla="*/ 202978 w 202977"/>
                  <a:gd name="connsiteY3" fmla="*/ 0 h 295275"/>
                </a:gdLst>
                <a:ahLst/>
                <a:cxnLst>
                  <a:cxn ang="0">
                    <a:pos x="connsiteX0" y="connsiteY0"/>
                  </a:cxn>
                  <a:cxn ang="0">
                    <a:pos x="connsiteX1" y="connsiteY1"/>
                  </a:cxn>
                  <a:cxn ang="0">
                    <a:pos x="connsiteX2" y="connsiteY2"/>
                  </a:cxn>
                  <a:cxn ang="0">
                    <a:pos x="connsiteX3" y="connsiteY3"/>
                  </a:cxn>
                </a:cxnLst>
                <a:rect l="l" t="t" r="r" b="b"/>
                <a:pathLst>
                  <a:path w="202977" h="295275">
                    <a:moveTo>
                      <a:pt x="0" y="279845"/>
                    </a:moveTo>
                    <a:cubicBezTo>
                      <a:pt x="21431" y="289465"/>
                      <a:pt x="49054" y="295275"/>
                      <a:pt x="79153" y="295275"/>
                    </a:cubicBezTo>
                    <a:cubicBezTo>
                      <a:pt x="147542" y="295275"/>
                      <a:pt x="202978" y="265462"/>
                      <a:pt x="202978" y="228600"/>
                    </a:cubicBezTo>
                    <a:lnTo>
                      <a:pt x="202978" y="0"/>
                    </a:lnTo>
                  </a:path>
                </a:pathLst>
              </a:custGeom>
              <a:noFill/>
              <a:ln w="28575" cap="rnd">
                <a:solidFill>
                  <a:schemeClr val="accent6"/>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5" name="Freeform: Shape 194">
                <a:extLst>
                  <a:ext uri="{FF2B5EF4-FFF2-40B4-BE49-F238E27FC236}">
                    <a16:creationId xmlns:a16="http://schemas.microsoft.com/office/drawing/2014/main" id="{B0C02677-FD6B-1C4E-47EE-DAD02DE0BDD7}"/>
                  </a:ext>
                </a:extLst>
              </p:cNvPr>
              <p:cNvSpPr/>
              <p:nvPr/>
            </p:nvSpPr>
            <p:spPr>
              <a:xfrm>
                <a:off x="7155959" y="5734184"/>
                <a:ext cx="57150" cy="76200"/>
              </a:xfrm>
              <a:custGeom>
                <a:avLst/>
                <a:gdLst>
                  <a:gd name="connsiteX0" fmla="*/ 57150 w 57150"/>
                  <a:gd name="connsiteY0" fmla="*/ 0 h 76200"/>
                  <a:gd name="connsiteX1" fmla="*/ 19050 w 57150"/>
                  <a:gd name="connsiteY1" fmla="*/ 0 h 76200"/>
                  <a:gd name="connsiteX2" fmla="*/ 0 w 57150"/>
                  <a:gd name="connsiteY2" fmla="*/ 19050 h 76200"/>
                  <a:gd name="connsiteX3" fmla="*/ 19050 w 57150"/>
                  <a:gd name="connsiteY3" fmla="*/ 38100 h 76200"/>
                  <a:gd name="connsiteX4" fmla="*/ 38100 w 57150"/>
                  <a:gd name="connsiteY4" fmla="*/ 38100 h 76200"/>
                  <a:gd name="connsiteX5" fmla="*/ 57150 w 57150"/>
                  <a:gd name="connsiteY5" fmla="*/ 57150 h 76200"/>
                  <a:gd name="connsiteX6" fmla="*/ 38100 w 57150"/>
                  <a:gd name="connsiteY6" fmla="*/ 76200 h 76200"/>
                  <a:gd name="connsiteX7" fmla="*/ 0 w 57150"/>
                  <a:gd name="connsiteY7" fmla="*/ 7620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50" h="76200">
                    <a:moveTo>
                      <a:pt x="57150" y="0"/>
                    </a:moveTo>
                    <a:lnTo>
                      <a:pt x="19050" y="0"/>
                    </a:lnTo>
                    <a:cubicBezTo>
                      <a:pt x="8572" y="0"/>
                      <a:pt x="0" y="8573"/>
                      <a:pt x="0" y="19050"/>
                    </a:cubicBezTo>
                    <a:cubicBezTo>
                      <a:pt x="0" y="29527"/>
                      <a:pt x="8572" y="38100"/>
                      <a:pt x="19050" y="38100"/>
                    </a:cubicBezTo>
                    <a:lnTo>
                      <a:pt x="38100" y="38100"/>
                    </a:lnTo>
                    <a:cubicBezTo>
                      <a:pt x="48578" y="38100"/>
                      <a:pt x="57150" y="46673"/>
                      <a:pt x="57150" y="57150"/>
                    </a:cubicBezTo>
                    <a:cubicBezTo>
                      <a:pt x="57150" y="67627"/>
                      <a:pt x="48578" y="76200"/>
                      <a:pt x="38100" y="76200"/>
                    </a:cubicBezTo>
                    <a:lnTo>
                      <a:pt x="0" y="76200"/>
                    </a:lnTo>
                  </a:path>
                </a:pathLst>
              </a:custGeom>
              <a:noFill/>
              <a:ln w="28575" cap="rnd">
                <a:solidFill>
                  <a:schemeClr val="accent6"/>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6" name="Freeform: Shape 195">
                <a:extLst>
                  <a:ext uri="{FF2B5EF4-FFF2-40B4-BE49-F238E27FC236}">
                    <a16:creationId xmlns:a16="http://schemas.microsoft.com/office/drawing/2014/main" id="{D2AB8444-958E-7517-46ED-454A2CC946C6}"/>
                  </a:ext>
                </a:extLst>
              </p:cNvPr>
              <p:cNvSpPr/>
              <p:nvPr/>
            </p:nvSpPr>
            <p:spPr>
              <a:xfrm>
                <a:off x="7184534" y="5705609"/>
                <a:ext cx="9525" cy="28575"/>
              </a:xfrm>
              <a:custGeom>
                <a:avLst/>
                <a:gdLst>
                  <a:gd name="connsiteX0" fmla="*/ 0 w 9525"/>
                  <a:gd name="connsiteY0" fmla="*/ 0 h 28575"/>
                  <a:gd name="connsiteX1" fmla="*/ 0 w 9525"/>
                  <a:gd name="connsiteY1" fmla="*/ 28575 h 28575"/>
                </a:gdLst>
                <a:ahLst/>
                <a:cxnLst>
                  <a:cxn ang="0">
                    <a:pos x="connsiteX0" y="connsiteY0"/>
                  </a:cxn>
                  <a:cxn ang="0">
                    <a:pos x="connsiteX1" y="connsiteY1"/>
                  </a:cxn>
                </a:cxnLst>
                <a:rect l="l" t="t" r="r" b="b"/>
                <a:pathLst>
                  <a:path w="9525" h="28575">
                    <a:moveTo>
                      <a:pt x="0" y="0"/>
                    </a:moveTo>
                    <a:lnTo>
                      <a:pt x="0" y="28575"/>
                    </a:lnTo>
                  </a:path>
                </a:pathLst>
              </a:custGeom>
              <a:ln w="28575" cap="rnd">
                <a:solidFill>
                  <a:schemeClr val="accent6"/>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7" name="Freeform: Shape 196">
                <a:extLst>
                  <a:ext uri="{FF2B5EF4-FFF2-40B4-BE49-F238E27FC236}">
                    <a16:creationId xmlns:a16="http://schemas.microsoft.com/office/drawing/2014/main" id="{AD2EA505-FE7F-420A-F59A-5C0EBFC326EE}"/>
                  </a:ext>
                </a:extLst>
              </p:cNvPr>
              <p:cNvSpPr/>
              <p:nvPr/>
            </p:nvSpPr>
            <p:spPr>
              <a:xfrm>
                <a:off x="7184534" y="5810384"/>
                <a:ext cx="9525" cy="28575"/>
              </a:xfrm>
              <a:custGeom>
                <a:avLst/>
                <a:gdLst>
                  <a:gd name="connsiteX0" fmla="*/ 0 w 9525"/>
                  <a:gd name="connsiteY0" fmla="*/ 0 h 28575"/>
                  <a:gd name="connsiteX1" fmla="*/ 0 w 9525"/>
                  <a:gd name="connsiteY1" fmla="*/ 28575 h 28575"/>
                </a:gdLst>
                <a:ahLst/>
                <a:cxnLst>
                  <a:cxn ang="0">
                    <a:pos x="connsiteX0" y="connsiteY0"/>
                  </a:cxn>
                  <a:cxn ang="0">
                    <a:pos x="connsiteX1" y="connsiteY1"/>
                  </a:cxn>
                </a:cxnLst>
                <a:rect l="l" t="t" r="r" b="b"/>
                <a:pathLst>
                  <a:path w="9525" h="28575">
                    <a:moveTo>
                      <a:pt x="0" y="0"/>
                    </a:moveTo>
                    <a:lnTo>
                      <a:pt x="0" y="28575"/>
                    </a:lnTo>
                  </a:path>
                </a:pathLst>
              </a:custGeom>
              <a:ln w="28575" cap="rnd">
                <a:solidFill>
                  <a:schemeClr val="accent6"/>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239" name="Group 238">
              <a:extLst>
                <a:ext uri="{FF2B5EF4-FFF2-40B4-BE49-F238E27FC236}">
                  <a16:creationId xmlns:a16="http://schemas.microsoft.com/office/drawing/2014/main" id="{CAF9EF22-0020-64BD-C9D2-9A6671827AA9}"/>
                </a:ext>
              </a:extLst>
            </p:cNvPr>
            <p:cNvGrpSpPr/>
            <p:nvPr/>
          </p:nvGrpSpPr>
          <p:grpSpPr>
            <a:xfrm>
              <a:off x="7791941" y="2824723"/>
              <a:ext cx="266700" cy="438054"/>
              <a:chOff x="7844744" y="2824723"/>
              <a:chExt cx="266700" cy="438054"/>
            </a:xfrm>
          </p:grpSpPr>
          <p:sp>
            <p:nvSpPr>
              <p:cNvPr id="235" name="Freeform: Shape 234">
                <a:extLst>
                  <a:ext uri="{FF2B5EF4-FFF2-40B4-BE49-F238E27FC236}">
                    <a16:creationId xmlns:a16="http://schemas.microsoft.com/office/drawing/2014/main" id="{300B1C2E-9291-0006-7E5C-97D65DA786AD}"/>
                  </a:ext>
                </a:extLst>
              </p:cNvPr>
              <p:cNvSpPr/>
              <p:nvPr/>
            </p:nvSpPr>
            <p:spPr>
              <a:xfrm>
                <a:off x="7911419" y="3043798"/>
                <a:ext cx="133350" cy="133350"/>
              </a:xfrm>
              <a:custGeom>
                <a:avLst/>
                <a:gdLst>
                  <a:gd name="connsiteX0" fmla="*/ 133350 w 133350"/>
                  <a:gd name="connsiteY0" fmla="*/ 47625 h 133350"/>
                  <a:gd name="connsiteX1" fmla="*/ 85725 w 133350"/>
                  <a:gd name="connsiteY1" fmla="*/ 47625 h 133350"/>
                  <a:gd name="connsiteX2" fmla="*/ 85725 w 133350"/>
                  <a:gd name="connsiteY2" fmla="*/ 0 h 133350"/>
                  <a:gd name="connsiteX3" fmla="*/ 47625 w 133350"/>
                  <a:gd name="connsiteY3" fmla="*/ 0 h 133350"/>
                  <a:gd name="connsiteX4" fmla="*/ 47625 w 133350"/>
                  <a:gd name="connsiteY4" fmla="*/ 47625 h 133350"/>
                  <a:gd name="connsiteX5" fmla="*/ 0 w 133350"/>
                  <a:gd name="connsiteY5" fmla="*/ 47625 h 133350"/>
                  <a:gd name="connsiteX6" fmla="*/ 0 w 133350"/>
                  <a:gd name="connsiteY6" fmla="*/ 85725 h 133350"/>
                  <a:gd name="connsiteX7" fmla="*/ 47625 w 133350"/>
                  <a:gd name="connsiteY7" fmla="*/ 85725 h 133350"/>
                  <a:gd name="connsiteX8" fmla="*/ 47625 w 133350"/>
                  <a:gd name="connsiteY8" fmla="*/ 133350 h 133350"/>
                  <a:gd name="connsiteX9" fmla="*/ 85725 w 133350"/>
                  <a:gd name="connsiteY9" fmla="*/ 133350 h 133350"/>
                  <a:gd name="connsiteX10" fmla="*/ 85725 w 133350"/>
                  <a:gd name="connsiteY10" fmla="*/ 85725 h 133350"/>
                  <a:gd name="connsiteX11" fmla="*/ 133350 w 133350"/>
                  <a:gd name="connsiteY11" fmla="*/ 85725 h 133350"/>
                  <a:gd name="connsiteX12" fmla="*/ 133350 w 133350"/>
                  <a:gd name="connsiteY12" fmla="*/ 47625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350" h="133350">
                    <a:moveTo>
                      <a:pt x="133350" y="47625"/>
                    </a:moveTo>
                    <a:lnTo>
                      <a:pt x="85725" y="47625"/>
                    </a:lnTo>
                    <a:lnTo>
                      <a:pt x="85725" y="0"/>
                    </a:lnTo>
                    <a:lnTo>
                      <a:pt x="47625" y="0"/>
                    </a:lnTo>
                    <a:lnTo>
                      <a:pt x="47625" y="47625"/>
                    </a:lnTo>
                    <a:lnTo>
                      <a:pt x="0" y="47625"/>
                    </a:lnTo>
                    <a:lnTo>
                      <a:pt x="0" y="85725"/>
                    </a:lnTo>
                    <a:lnTo>
                      <a:pt x="47625" y="85725"/>
                    </a:lnTo>
                    <a:lnTo>
                      <a:pt x="47625" y="133350"/>
                    </a:lnTo>
                    <a:lnTo>
                      <a:pt x="85725" y="133350"/>
                    </a:lnTo>
                    <a:lnTo>
                      <a:pt x="85725" y="85725"/>
                    </a:lnTo>
                    <a:lnTo>
                      <a:pt x="133350" y="85725"/>
                    </a:lnTo>
                    <a:lnTo>
                      <a:pt x="133350" y="47625"/>
                    </a:lnTo>
                    <a:close/>
                  </a:path>
                </a:pathLst>
              </a:custGeom>
              <a:noFill/>
              <a:ln w="22225"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6" name="Freeform: Shape 235">
                <a:extLst>
                  <a:ext uri="{FF2B5EF4-FFF2-40B4-BE49-F238E27FC236}">
                    <a16:creationId xmlns:a16="http://schemas.microsoft.com/office/drawing/2014/main" id="{73BEC6A4-362C-76B3-E064-0E5BC5198CD8}"/>
                  </a:ext>
                </a:extLst>
              </p:cNvPr>
              <p:cNvSpPr/>
              <p:nvPr/>
            </p:nvSpPr>
            <p:spPr>
              <a:xfrm>
                <a:off x="7844744" y="2891398"/>
                <a:ext cx="266700" cy="371379"/>
              </a:xfrm>
              <a:custGeom>
                <a:avLst/>
                <a:gdLst>
                  <a:gd name="connsiteX0" fmla="*/ 57150 w 266700"/>
                  <a:gd name="connsiteY0" fmla="*/ 0 h 371379"/>
                  <a:gd name="connsiteX1" fmla="*/ 57150 w 266700"/>
                  <a:gd name="connsiteY1" fmla="*/ 37719 h 371379"/>
                  <a:gd name="connsiteX2" fmla="*/ 0 w 266700"/>
                  <a:gd name="connsiteY2" fmla="*/ 88202 h 371379"/>
                  <a:gd name="connsiteX3" fmla="*/ 0 w 266700"/>
                  <a:gd name="connsiteY3" fmla="*/ 88202 h 371379"/>
                  <a:gd name="connsiteX4" fmla="*/ 0 w 266700"/>
                  <a:gd name="connsiteY4" fmla="*/ 352330 h 371379"/>
                  <a:gd name="connsiteX5" fmla="*/ 19050 w 266700"/>
                  <a:gd name="connsiteY5" fmla="*/ 371380 h 371379"/>
                  <a:gd name="connsiteX6" fmla="*/ 247650 w 266700"/>
                  <a:gd name="connsiteY6" fmla="*/ 371380 h 371379"/>
                  <a:gd name="connsiteX7" fmla="*/ 266700 w 266700"/>
                  <a:gd name="connsiteY7" fmla="*/ 352330 h 371379"/>
                  <a:gd name="connsiteX8" fmla="*/ 266700 w 266700"/>
                  <a:gd name="connsiteY8" fmla="*/ 88202 h 371379"/>
                  <a:gd name="connsiteX9" fmla="*/ 209550 w 266700"/>
                  <a:gd name="connsiteY9" fmla="*/ 37719 h 371379"/>
                  <a:gd name="connsiteX10" fmla="*/ 209550 w 266700"/>
                  <a:gd name="connsiteY10" fmla="*/ 0 h 371379"/>
                  <a:gd name="connsiteX11" fmla="*/ 209550 w 266700"/>
                  <a:gd name="connsiteY11" fmla="*/ 0 h 371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6700" h="371379">
                    <a:moveTo>
                      <a:pt x="57150" y="0"/>
                    </a:moveTo>
                    <a:lnTo>
                      <a:pt x="57150" y="37719"/>
                    </a:lnTo>
                    <a:cubicBezTo>
                      <a:pt x="57150" y="63627"/>
                      <a:pt x="0" y="74009"/>
                      <a:pt x="0" y="88202"/>
                    </a:cubicBezTo>
                    <a:lnTo>
                      <a:pt x="0" y="88202"/>
                    </a:lnTo>
                    <a:lnTo>
                      <a:pt x="0" y="352330"/>
                    </a:lnTo>
                    <a:cubicBezTo>
                      <a:pt x="0" y="362807"/>
                      <a:pt x="8573" y="371380"/>
                      <a:pt x="19050" y="371380"/>
                    </a:cubicBezTo>
                    <a:lnTo>
                      <a:pt x="247650" y="371380"/>
                    </a:lnTo>
                    <a:cubicBezTo>
                      <a:pt x="258128" y="371380"/>
                      <a:pt x="266700" y="362807"/>
                      <a:pt x="266700" y="352330"/>
                    </a:cubicBezTo>
                    <a:lnTo>
                      <a:pt x="266700" y="88202"/>
                    </a:lnTo>
                    <a:cubicBezTo>
                      <a:pt x="266700" y="74009"/>
                      <a:pt x="209550" y="63532"/>
                      <a:pt x="209550" y="37719"/>
                    </a:cubicBezTo>
                    <a:lnTo>
                      <a:pt x="209550" y="0"/>
                    </a:lnTo>
                    <a:lnTo>
                      <a:pt x="209550" y="0"/>
                    </a:lnTo>
                  </a:path>
                </a:pathLst>
              </a:custGeom>
              <a:noFill/>
              <a:ln w="22225"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7" name="Freeform: Shape 236">
                <a:extLst>
                  <a:ext uri="{FF2B5EF4-FFF2-40B4-BE49-F238E27FC236}">
                    <a16:creationId xmlns:a16="http://schemas.microsoft.com/office/drawing/2014/main" id="{7DA68812-23A5-8948-5783-CF060BD77131}"/>
                  </a:ext>
                </a:extLst>
              </p:cNvPr>
              <p:cNvSpPr/>
              <p:nvPr/>
            </p:nvSpPr>
            <p:spPr>
              <a:xfrm>
                <a:off x="7889797" y="2948548"/>
                <a:ext cx="176593" cy="9525"/>
              </a:xfrm>
              <a:custGeom>
                <a:avLst/>
                <a:gdLst>
                  <a:gd name="connsiteX0" fmla="*/ 0 w 176593"/>
                  <a:gd name="connsiteY0" fmla="*/ 0 h 9525"/>
                  <a:gd name="connsiteX1" fmla="*/ 176594 w 176593"/>
                  <a:gd name="connsiteY1" fmla="*/ 0 h 9525"/>
                </a:gdLst>
                <a:ahLst/>
                <a:cxnLst>
                  <a:cxn ang="0">
                    <a:pos x="connsiteX0" y="connsiteY0"/>
                  </a:cxn>
                  <a:cxn ang="0">
                    <a:pos x="connsiteX1" y="connsiteY1"/>
                  </a:cxn>
                </a:cxnLst>
                <a:rect l="l" t="t" r="r" b="b"/>
                <a:pathLst>
                  <a:path w="176593" h="9525">
                    <a:moveTo>
                      <a:pt x="0" y="0"/>
                    </a:moveTo>
                    <a:lnTo>
                      <a:pt x="176594" y="0"/>
                    </a:lnTo>
                  </a:path>
                </a:pathLst>
              </a:custGeom>
              <a:ln w="22225"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8" name="Freeform: Shape 237">
                <a:extLst>
                  <a:ext uri="{FF2B5EF4-FFF2-40B4-BE49-F238E27FC236}">
                    <a16:creationId xmlns:a16="http://schemas.microsoft.com/office/drawing/2014/main" id="{4AC2F2F9-5A51-B60D-45EE-EA49E7D7A4AF}"/>
                  </a:ext>
                </a:extLst>
              </p:cNvPr>
              <p:cNvSpPr/>
              <p:nvPr/>
            </p:nvSpPr>
            <p:spPr>
              <a:xfrm>
                <a:off x="7863794" y="2824723"/>
                <a:ext cx="228600" cy="66675"/>
              </a:xfrm>
              <a:custGeom>
                <a:avLst/>
                <a:gdLst>
                  <a:gd name="connsiteX0" fmla="*/ 133350 w 228600"/>
                  <a:gd name="connsiteY0" fmla="*/ 66675 h 66675"/>
                  <a:gd name="connsiteX1" fmla="*/ 19050 w 228600"/>
                  <a:gd name="connsiteY1" fmla="*/ 66675 h 66675"/>
                  <a:gd name="connsiteX2" fmla="*/ 0 w 228600"/>
                  <a:gd name="connsiteY2" fmla="*/ 47625 h 66675"/>
                  <a:gd name="connsiteX3" fmla="*/ 0 w 228600"/>
                  <a:gd name="connsiteY3" fmla="*/ 19050 h 66675"/>
                  <a:gd name="connsiteX4" fmla="*/ 19050 w 228600"/>
                  <a:gd name="connsiteY4" fmla="*/ 0 h 66675"/>
                  <a:gd name="connsiteX5" fmla="*/ 209550 w 228600"/>
                  <a:gd name="connsiteY5" fmla="*/ 0 h 66675"/>
                  <a:gd name="connsiteX6" fmla="*/ 228600 w 228600"/>
                  <a:gd name="connsiteY6" fmla="*/ 19050 h 66675"/>
                  <a:gd name="connsiteX7" fmla="*/ 228600 w 228600"/>
                  <a:gd name="connsiteY7" fmla="*/ 47625 h 66675"/>
                  <a:gd name="connsiteX8" fmla="*/ 209550 w 228600"/>
                  <a:gd name="connsiteY8" fmla="*/ 66675 h 66675"/>
                  <a:gd name="connsiteX9" fmla="*/ 171450 w 228600"/>
                  <a:gd name="connsiteY9" fmla="*/ 66675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600" h="66675">
                    <a:moveTo>
                      <a:pt x="133350" y="66675"/>
                    </a:moveTo>
                    <a:lnTo>
                      <a:pt x="19050" y="66675"/>
                    </a:lnTo>
                    <a:cubicBezTo>
                      <a:pt x="8573" y="66675"/>
                      <a:pt x="0" y="58103"/>
                      <a:pt x="0" y="47625"/>
                    </a:cubicBezTo>
                    <a:lnTo>
                      <a:pt x="0" y="19050"/>
                    </a:lnTo>
                    <a:cubicBezTo>
                      <a:pt x="0" y="8573"/>
                      <a:pt x="8573" y="0"/>
                      <a:pt x="19050" y="0"/>
                    </a:cubicBezTo>
                    <a:lnTo>
                      <a:pt x="209550" y="0"/>
                    </a:lnTo>
                    <a:cubicBezTo>
                      <a:pt x="220028" y="0"/>
                      <a:pt x="228600" y="8573"/>
                      <a:pt x="228600" y="19050"/>
                    </a:cubicBezTo>
                    <a:lnTo>
                      <a:pt x="228600" y="47625"/>
                    </a:lnTo>
                    <a:cubicBezTo>
                      <a:pt x="228600" y="58103"/>
                      <a:pt x="220028" y="66675"/>
                      <a:pt x="209550" y="66675"/>
                    </a:cubicBezTo>
                    <a:lnTo>
                      <a:pt x="171450" y="66675"/>
                    </a:lnTo>
                  </a:path>
                </a:pathLst>
              </a:custGeom>
              <a:noFill/>
              <a:ln w="22225"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249" name="Group 248">
              <a:extLst>
                <a:ext uri="{FF2B5EF4-FFF2-40B4-BE49-F238E27FC236}">
                  <a16:creationId xmlns:a16="http://schemas.microsoft.com/office/drawing/2014/main" id="{68D6F629-9FD6-15F0-FC90-05A50E5345CF}"/>
                </a:ext>
              </a:extLst>
            </p:cNvPr>
            <p:cNvGrpSpPr/>
            <p:nvPr/>
          </p:nvGrpSpPr>
          <p:grpSpPr>
            <a:xfrm>
              <a:off x="8134047" y="2956514"/>
              <a:ext cx="321389" cy="307417"/>
              <a:chOff x="8186850" y="2956514"/>
              <a:chExt cx="321389" cy="307417"/>
            </a:xfrm>
          </p:grpSpPr>
          <p:grpSp>
            <p:nvGrpSpPr>
              <p:cNvPr id="241" name="Graphic 106">
                <a:extLst>
                  <a:ext uri="{FF2B5EF4-FFF2-40B4-BE49-F238E27FC236}">
                    <a16:creationId xmlns:a16="http://schemas.microsoft.com/office/drawing/2014/main" id="{C8F4CF42-0F4D-0995-16DB-9593C2B63DD5}"/>
                  </a:ext>
                </a:extLst>
              </p:cNvPr>
              <p:cNvGrpSpPr/>
              <p:nvPr/>
            </p:nvGrpSpPr>
            <p:grpSpPr>
              <a:xfrm>
                <a:off x="8326585" y="3131183"/>
                <a:ext cx="181654" cy="132748"/>
                <a:chOff x="8326585" y="3131183"/>
                <a:chExt cx="181654" cy="132748"/>
              </a:xfrm>
              <a:noFill/>
            </p:grpSpPr>
            <p:sp>
              <p:nvSpPr>
                <p:cNvPr id="242" name="Freeform: Shape 241">
                  <a:extLst>
                    <a:ext uri="{FF2B5EF4-FFF2-40B4-BE49-F238E27FC236}">
                      <a16:creationId xmlns:a16="http://schemas.microsoft.com/office/drawing/2014/main" id="{428F87E6-AF23-EAEF-1B6A-302CECF436A7}"/>
                    </a:ext>
                  </a:extLst>
                </p:cNvPr>
                <p:cNvSpPr/>
                <p:nvPr/>
              </p:nvSpPr>
              <p:spPr>
                <a:xfrm>
                  <a:off x="8326585" y="3131183"/>
                  <a:ext cx="181654" cy="38427"/>
                </a:xfrm>
                <a:custGeom>
                  <a:avLst/>
                  <a:gdLst>
                    <a:gd name="connsiteX0" fmla="*/ 0 w 181654"/>
                    <a:gd name="connsiteY0" fmla="*/ 38427 h 38427"/>
                    <a:gd name="connsiteX1" fmla="*/ 90827 w 181654"/>
                    <a:gd name="connsiteY1" fmla="*/ 0 h 38427"/>
                    <a:gd name="connsiteX2" fmla="*/ 181655 w 181654"/>
                    <a:gd name="connsiteY2" fmla="*/ 38427 h 38427"/>
                  </a:gdLst>
                  <a:ahLst/>
                  <a:cxnLst>
                    <a:cxn ang="0">
                      <a:pos x="connsiteX0" y="connsiteY0"/>
                    </a:cxn>
                    <a:cxn ang="0">
                      <a:pos x="connsiteX1" y="connsiteY1"/>
                    </a:cxn>
                    <a:cxn ang="0">
                      <a:pos x="connsiteX2" y="connsiteY2"/>
                    </a:cxn>
                  </a:cxnLst>
                  <a:rect l="l" t="t" r="r" b="b"/>
                  <a:pathLst>
                    <a:path w="181654" h="38427">
                      <a:moveTo>
                        <a:pt x="0" y="38427"/>
                      </a:moveTo>
                      <a:cubicBezTo>
                        <a:pt x="0" y="17187"/>
                        <a:pt x="40663" y="0"/>
                        <a:pt x="90827" y="0"/>
                      </a:cubicBezTo>
                      <a:cubicBezTo>
                        <a:pt x="140992" y="0"/>
                        <a:pt x="181655" y="17187"/>
                        <a:pt x="181655" y="38427"/>
                      </a:cubicBezTo>
                    </a:path>
                  </a:pathLst>
                </a:custGeom>
                <a:noFill/>
                <a:ln w="22225"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43" name="Freeform: Shape 242">
                  <a:extLst>
                    <a:ext uri="{FF2B5EF4-FFF2-40B4-BE49-F238E27FC236}">
                      <a16:creationId xmlns:a16="http://schemas.microsoft.com/office/drawing/2014/main" id="{E92798E5-A65C-5D0E-24AE-A78B935F7A6E}"/>
                    </a:ext>
                  </a:extLst>
                </p:cNvPr>
                <p:cNvSpPr/>
                <p:nvPr/>
              </p:nvSpPr>
              <p:spPr>
                <a:xfrm>
                  <a:off x="8326585" y="3168143"/>
                  <a:ext cx="181654" cy="95788"/>
                </a:xfrm>
                <a:custGeom>
                  <a:avLst/>
                  <a:gdLst>
                    <a:gd name="connsiteX0" fmla="*/ 181655 w 181654"/>
                    <a:gd name="connsiteY0" fmla="*/ 0 h 95788"/>
                    <a:gd name="connsiteX1" fmla="*/ 181655 w 181654"/>
                    <a:gd name="connsiteY1" fmla="*/ 55894 h 95788"/>
                    <a:gd name="connsiteX2" fmla="*/ 90827 w 181654"/>
                    <a:gd name="connsiteY2" fmla="*/ 95788 h 95788"/>
                    <a:gd name="connsiteX3" fmla="*/ 0 w 181654"/>
                    <a:gd name="connsiteY3" fmla="*/ 55894 h 95788"/>
                    <a:gd name="connsiteX4" fmla="*/ 0 w 181654"/>
                    <a:gd name="connsiteY4" fmla="*/ 0 h 95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654" h="95788">
                      <a:moveTo>
                        <a:pt x="181655" y="0"/>
                      </a:moveTo>
                      <a:lnTo>
                        <a:pt x="181655" y="55894"/>
                      </a:lnTo>
                      <a:cubicBezTo>
                        <a:pt x="181655" y="76784"/>
                        <a:pt x="140992" y="95788"/>
                        <a:pt x="90827" y="95788"/>
                      </a:cubicBezTo>
                      <a:cubicBezTo>
                        <a:pt x="40663" y="95788"/>
                        <a:pt x="0" y="76784"/>
                        <a:pt x="0" y="55894"/>
                      </a:cubicBezTo>
                      <a:lnTo>
                        <a:pt x="0" y="0"/>
                      </a:lnTo>
                    </a:path>
                  </a:pathLst>
                </a:custGeom>
                <a:noFill/>
                <a:ln w="22225"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44" name="Freeform: Shape 243">
                  <a:extLst>
                    <a:ext uri="{FF2B5EF4-FFF2-40B4-BE49-F238E27FC236}">
                      <a16:creationId xmlns:a16="http://schemas.microsoft.com/office/drawing/2014/main" id="{5B2AB5B5-0B30-FDF3-845F-5490E4D96F75}"/>
                    </a:ext>
                  </a:extLst>
                </p:cNvPr>
                <p:cNvSpPr/>
                <p:nvPr/>
              </p:nvSpPr>
              <p:spPr>
                <a:xfrm>
                  <a:off x="8326585" y="3168143"/>
                  <a:ext cx="181654" cy="39894"/>
                </a:xfrm>
                <a:custGeom>
                  <a:avLst/>
                  <a:gdLst>
                    <a:gd name="connsiteX0" fmla="*/ 0 w 181654"/>
                    <a:gd name="connsiteY0" fmla="*/ 0 h 39894"/>
                    <a:gd name="connsiteX1" fmla="*/ 90827 w 181654"/>
                    <a:gd name="connsiteY1" fmla="*/ 39894 h 39894"/>
                    <a:gd name="connsiteX2" fmla="*/ 181655 w 181654"/>
                    <a:gd name="connsiteY2" fmla="*/ 0 h 39894"/>
                  </a:gdLst>
                  <a:ahLst/>
                  <a:cxnLst>
                    <a:cxn ang="0">
                      <a:pos x="connsiteX0" y="connsiteY0"/>
                    </a:cxn>
                    <a:cxn ang="0">
                      <a:pos x="connsiteX1" y="connsiteY1"/>
                    </a:cxn>
                    <a:cxn ang="0">
                      <a:pos x="connsiteX2" y="connsiteY2"/>
                    </a:cxn>
                  </a:cxnLst>
                  <a:rect l="l" t="t" r="r" b="b"/>
                  <a:pathLst>
                    <a:path w="181654" h="39894">
                      <a:moveTo>
                        <a:pt x="0" y="0"/>
                      </a:moveTo>
                      <a:cubicBezTo>
                        <a:pt x="0" y="20890"/>
                        <a:pt x="40663" y="39894"/>
                        <a:pt x="90827" y="39894"/>
                      </a:cubicBezTo>
                      <a:cubicBezTo>
                        <a:pt x="140992" y="39894"/>
                        <a:pt x="181655" y="20890"/>
                        <a:pt x="181655" y="0"/>
                      </a:cubicBezTo>
                    </a:path>
                  </a:pathLst>
                </a:custGeom>
                <a:noFill/>
                <a:ln w="22225"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45" name="Freeform: Shape 244">
                  <a:extLst>
                    <a:ext uri="{FF2B5EF4-FFF2-40B4-BE49-F238E27FC236}">
                      <a16:creationId xmlns:a16="http://schemas.microsoft.com/office/drawing/2014/main" id="{36C0DB3F-7DF8-FF78-E3F4-A70527A8466E}"/>
                    </a:ext>
                  </a:extLst>
                </p:cNvPr>
                <p:cNvSpPr/>
                <p:nvPr/>
              </p:nvSpPr>
              <p:spPr>
                <a:xfrm>
                  <a:off x="8384994" y="3133698"/>
                  <a:ext cx="70496" cy="70496"/>
                </a:xfrm>
                <a:custGeom>
                  <a:avLst/>
                  <a:gdLst>
                    <a:gd name="connsiteX0" fmla="*/ 0 w 70496"/>
                    <a:gd name="connsiteY0" fmla="*/ 0 h 70496"/>
                    <a:gd name="connsiteX1" fmla="*/ 70496 w 70496"/>
                    <a:gd name="connsiteY1" fmla="*/ 70496 h 70496"/>
                  </a:gdLst>
                  <a:ahLst/>
                  <a:cxnLst>
                    <a:cxn ang="0">
                      <a:pos x="connsiteX0" y="connsiteY0"/>
                    </a:cxn>
                    <a:cxn ang="0">
                      <a:pos x="connsiteX1" y="connsiteY1"/>
                    </a:cxn>
                  </a:cxnLst>
                  <a:rect l="l" t="t" r="r" b="b"/>
                  <a:pathLst>
                    <a:path w="70496" h="70496">
                      <a:moveTo>
                        <a:pt x="0" y="0"/>
                      </a:moveTo>
                      <a:lnTo>
                        <a:pt x="70496" y="70496"/>
                      </a:lnTo>
                    </a:path>
                  </a:pathLst>
                </a:custGeom>
                <a:ln w="22225"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246" name="Graphic 106">
                <a:extLst>
                  <a:ext uri="{FF2B5EF4-FFF2-40B4-BE49-F238E27FC236}">
                    <a16:creationId xmlns:a16="http://schemas.microsoft.com/office/drawing/2014/main" id="{35AEB7C4-6212-C8EC-FB29-B1229CC348FB}"/>
                  </a:ext>
                </a:extLst>
              </p:cNvPr>
              <p:cNvGrpSpPr/>
              <p:nvPr/>
            </p:nvGrpSpPr>
            <p:grpSpPr>
              <a:xfrm>
                <a:off x="8186850" y="2956514"/>
                <a:ext cx="293442" cy="293443"/>
                <a:chOff x="8186850" y="2956514"/>
                <a:chExt cx="293442" cy="293443"/>
              </a:xfrm>
              <a:noFill/>
            </p:grpSpPr>
            <p:sp>
              <p:nvSpPr>
                <p:cNvPr id="247" name="Freeform: Shape 246">
                  <a:extLst>
                    <a:ext uri="{FF2B5EF4-FFF2-40B4-BE49-F238E27FC236}">
                      <a16:creationId xmlns:a16="http://schemas.microsoft.com/office/drawing/2014/main" id="{DD6BDAB9-15A5-8D64-EA28-69205BDA56CC}"/>
                    </a:ext>
                  </a:extLst>
                </p:cNvPr>
                <p:cNvSpPr/>
                <p:nvPr/>
              </p:nvSpPr>
              <p:spPr>
                <a:xfrm>
                  <a:off x="8287878" y="2956514"/>
                  <a:ext cx="192414" cy="150424"/>
                </a:xfrm>
                <a:custGeom>
                  <a:avLst/>
                  <a:gdLst>
                    <a:gd name="connsiteX0" fmla="*/ 135612 w 192414"/>
                    <a:gd name="connsiteY0" fmla="*/ 150425 h 150424"/>
                    <a:gd name="connsiteX1" fmla="*/ 174668 w 192414"/>
                    <a:gd name="connsiteY1" fmla="*/ 111369 h 150424"/>
                    <a:gd name="connsiteX2" fmla="*/ 192415 w 192414"/>
                    <a:gd name="connsiteY2" fmla="*/ 62881 h 150424"/>
                    <a:gd name="connsiteX3" fmla="*/ 174668 w 192414"/>
                    <a:gd name="connsiteY3" fmla="*/ 18515 h 150424"/>
                    <a:gd name="connsiteX4" fmla="*/ 174668 w 192414"/>
                    <a:gd name="connsiteY4" fmla="*/ 18515 h 150424"/>
                    <a:gd name="connsiteX5" fmla="*/ 129534 w 192414"/>
                    <a:gd name="connsiteY5" fmla="*/ 0 h 150424"/>
                    <a:gd name="connsiteX6" fmla="*/ 81815 w 192414"/>
                    <a:gd name="connsiteY6" fmla="*/ 18515 h 150424"/>
                    <a:gd name="connsiteX7" fmla="*/ 0 w 192414"/>
                    <a:gd name="connsiteY7" fmla="*/ 100330 h 150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2414" h="150424">
                      <a:moveTo>
                        <a:pt x="135612" y="150425"/>
                      </a:moveTo>
                      <a:lnTo>
                        <a:pt x="174668" y="111369"/>
                      </a:lnTo>
                      <a:cubicBezTo>
                        <a:pt x="188013" y="98024"/>
                        <a:pt x="192415" y="80417"/>
                        <a:pt x="192415" y="62881"/>
                      </a:cubicBezTo>
                      <a:cubicBezTo>
                        <a:pt x="192415" y="46741"/>
                        <a:pt x="186965" y="30812"/>
                        <a:pt x="174668" y="18515"/>
                      </a:cubicBezTo>
                      <a:lnTo>
                        <a:pt x="174668" y="18515"/>
                      </a:lnTo>
                      <a:cubicBezTo>
                        <a:pt x="162092" y="5939"/>
                        <a:pt x="145953" y="0"/>
                        <a:pt x="129534" y="0"/>
                      </a:cubicBezTo>
                      <a:cubicBezTo>
                        <a:pt x="113115" y="0"/>
                        <a:pt x="94880" y="5380"/>
                        <a:pt x="81815" y="18515"/>
                      </a:cubicBezTo>
                      <a:lnTo>
                        <a:pt x="0" y="100330"/>
                      </a:lnTo>
                    </a:path>
                  </a:pathLst>
                </a:custGeom>
                <a:noFill/>
                <a:ln w="22225"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48" name="Freeform: Shape 247">
                  <a:extLst>
                    <a:ext uri="{FF2B5EF4-FFF2-40B4-BE49-F238E27FC236}">
                      <a16:creationId xmlns:a16="http://schemas.microsoft.com/office/drawing/2014/main" id="{12206DEF-F81D-AB06-EAD0-FC2486E4759F}"/>
                    </a:ext>
                  </a:extLst>
                </p:cNvPr>
                <p:cNvSpPr/>
                <p:nvPr/>
              </p:nvSpPr>
              <p:spPr>
                <a:xfrm>
                  <a:off x="8186850" y="3056844"/>
                  <a:ext cx="162301" cy="193113"/>
                </a:xfrm>
                <a:custGeom>
                  <a:avLst/>
                  <a:gdLst>
                    <a:gd name="connsiteX0" fmla="*/ 162302 w 162301"/>
                    <a:gd name="connsiteY0" fmla="*/ 61274 h 193113"/>
                    <a:gd name="connsiteX1" fmla="*/ 101028 w 162301"/>
                    <a:gd name="connsiteY1" fmla="*/ 0 h 193113"/>
                    <a:gd name="connsiteX2" fmla="*/ 19214 w 162301"/>
                    <a:gd name="connsiteY2" fmla="*/ 81745 h 193113"/>
                    <a:gd name="connsiteX3" fmla="*/ 0 w 162301"/>
                    <a:gd name="connsiteY3" fmla="*/ 130233 h 193113"/>
                    <a:gd name="connsiteX4" fmla="*/ 19214 w 162301"/>
                    <a:gd name="connsiteY4" fmla="*/ 174599 h 193113"/>
                    <a:gd name="connsiteX5" fmla="*/ 19214 w 162301"/>
                    <a:gd name="connsiteY5" fmla="*/ 174599 h 193113"/>
                    <a:gd name="connsiteX6" fmla="*/ 62881 w 162301"/>
                    <a:gd name="connsiteY6" fmla="*/ 193113 h 193113"/>
                    <a:gd name="connsiteX7" fmla="*/ 112067 w 162301"/>
                    <a:gd name="connsiteY7" fmla="*/ 174599 h 193113"/>
                    <a:gd name="connsiteX8" fmla="*/ 117447 w 162301"/>
                    <a:gd name="connsiteY8" fmla="*/ 169219 h 193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301" h="193113">
                      <a:moveTo>
                        <a:pt x="162302" y="61274"/>
                      </a:moveTo>
                      <a:cubicBezTo>
                        <a:pt x="136032" y="35004"/>
                        <a:pt x="101028" y="0"/>
                        <a:pt x="101028" y="0"/>
                      </a:cubicBezTo>
                      <a:lnTo>
                        <a:pt x="19214" y="81745"/>
                      </a:lnTo>
                      <a:cubicBezTo>
                        <a:pt x="5869" y="95090"/>
                        <a:pt x="0" y="112836"/>
                        <a:pt x="0" y="130233"/>
                      </a:cubicBezTo>
                      <a:cubicBezTo>
                        <a:pt x="0" y="146372"/>
                        <a:pt x="6917" y="162302"/>
                        <a:pt x="19214" y="174599"/>
                      </a:cubicBezTo>
                      <a:lnTo>
                        <a:pt x="19214" y="174599"/>
                      </a:lnTo>
                      <a:cubicBezTo>
                        <a:pt x="31301" y="186686"/>
                        <a:pt x="47021" y="193113"/>
                        <a:pt x="62881" y="193113"/>
                      </a:cubicBezTo>
                      <a:cubicBezTo>
                        <a:pt x="80627" y="193113"/>
                        <a:pt x="98583" y="188153"/>
                        <a:pt x="112067" y="174599"/>
                      </a:cubicBezTo>
                      <a:lnTo>
                        <a:pt x="117447" y="169219"/>
                      </a:lnTo>
                    </a:path>
                  </a:pathLst>
                </a:custGeom>
                <a:noFill/>
                <a:ln w="22225" cap="rnd">
                  <a:solidFill>
                    <a:schemeClr val="accent1"/>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grpSp>
          <p:nvGrpSpPr>
            <p:cNvPr id="216" name="Group 215">
              <a:extLst>
                <a:ext uri="{FF2B5EF4-FFF2-40B4-BE49-F238E27FC236}">
                  <a16:creationId xmlns:a16="http://schemas.microsoft.com/office/drawing/2014/main" id="{CAAB6011-530F-F311-E282-19BFD3AFE8BA}"/>
                </a:ext>
              </a:extLst>
            </p:cNvPr>
            <p:cNvGrpSpPr/>
            <p:nvPr/>
          </p:nvGrpSpPr>
          <p:grpSpPr>
            <a:xfrm>
              <a:off x="7907816" y="3985825"/>
              <a:ext cx="567492" cy="509883"/>
              <a:chOff x="7896239" y="4144938"/>
              <a:chExt cx="361050" cy="324398"/>
            </a:xfrm>
            <a:solidFill>
              <a:schemeClr val="accent4"/>
            </a:solidFill>
          </p:grpSpPr>
          <p:sp>
            <p:nvSpPr>
              <p:cNvPr id="200" name="Freeform: Shape 199">
                <a:extLst>
                  <a:ext uri="{FF2B5EF4-FFF2-40B4-BE49-F238E27FC236}">
                    <a16:creationId xmlns:a16="http://schemas.microsoft.com/office/drawing/2014/main" id="{FD6F8841-DD53-BB7B-F7B5-78856E2D67AA}"/>
                  </a:ext>
                </a:extLst>
              </p:cNvPr>
              <p:cNvSpPr/>
              <p:nvPr/>
            </p:nvSpPr>
            <p:spPr>
              <a:xfrm>
                <a:off x="7941917" y="4207422"/>
                <a:ext cx="252984" cy="252888"/>
              </a:xfrm>
              <a:custGeom>
                <a:avLst/>
                <a:gdLst>
                  <a:gd name="connsiteX0" fmla="*/ 81439 w 252984"/>
                  <a:gd name="connsiteY0" fmla="*/ 252889 h 252888"/>
                  <a:gd name="connsiteX1" fmla="*/ 0 w 252984"/>
                  <a:gd name="connsiteY1" fmla="*/ 171450 h 252888"/>
                  <a:gd name="connsiteX2" fmla="*/ 171545 w 252984"/>
                  <a:gd name="connsiteY2" fmla="*/ 0 h 252888"/>
                  <a:gd name="connsiteX3" fmla="*/ 252984 w 252984"/>
                  <a:gd name="connsiteY3" fmla="*/ 81439 h 252888"/>
                  <a:gd name="connsiteX4" fmla="*/ 81534 w 252984"/>
                  <a:gd name="connsiteY4" fmla="*/ 252889 h 252888"/>
                  <a:gd name="connsiteX5" fmla="*/ 13526 w 252984"/>
                  <a:gd name="connsiteY5" fmla="*/ 171450 h 252888"/>
                  <a:gd name="connsiteX6" fmla="*/ 81534 w 252984"/>
                  <a:gd name="connsiteY6" fmla="*/ 239459 h 252888"/>
                  <a:gd name="connsiteX7" fmla="*/ 239459 w 252984"/>
                  <a:gd name="connsiteY7" fmla="*/ 81439 h 252888"/>
                  <a:gd name="connsiteX8" fmla="*/ 171450 w 252984"/>
                  <a:gd name="connsiteY8" fmla="*/ 13430 h 252888"/>
                  <a:gd name="connsiteX9" fmla="*/ 13526 w 252984"/>
                  <a:gd name="connsiteY9" fmla="*/ 171450 h 25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984" h="252888">
                    <a:moveTo>
                      <a:pt x="81439" y="252889"/>
                    </a:moveTo>
                    <a:lnTo>
                      <a:pt x="0" y="171450"/>
                    </a:lnTo>
                    <a:lnTo>
                      <a:pt x="171545" y="0"/>
                    </a:lnTo>
                    <a:lnTo>
                      <a:pt x="252984" y="81439"/>
                    </a:lnTo>
                    <a:lnTo>
                      <a:pt x="81534" y="252889"/>
                    </a:lnTo>
                    <a:close/>
                    <a:moveTo>
                      <a:pt x="13526" y="171450"/>
                    </a:moveTo>
                    <a:lnTo>
                      <a:pt x="81534" y="239459"/>
                    </a:lnTo>
                    <a:lnTo>
                      <a:pt x="239459" y="81439"/>
                    </a:lnTo>
                    <a:lnTo>
                      <a:pt x="171450" y="13430"/>
                    </a:lnTo>
                    <a:lnTo>
                      <a:pt x="13526" y="171450"/>
                    </a:lnTo>
                    <a:close/>
                  </a:path>
                </a:pathLst>
              </a:custGeom>
              <a:grpFill/>
              <a:ln w="0" cap="flat">
                <a:solidFill>
                  <a:schemeClr val="accent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01" name="Freeform: Shape 200">
                <a:extLst>
                  <a:ext uri="{FF2B5EF4-FFF2-40B4-BE49-F238E27FC236}">
                    <a16:creationId xmlns:a16="http://schemas.microsoft.com/office/drawing/2014/main" id="{EEDA9419-D77D-3952-35C9-ABEB8AF89EC1}"/>
                  </a:ext>
                </a:extLst>
              </p:cNvPr>
              <p:cNvSpPr/>
              <p:nvPr/>
            </p:nvSpPr>
            <p:spPr>
              <a:xfrm>
                <a:off x="8125082" y="4173513"/>
                <a:ext cx="103632" cy="103631"/>
              </a:xfrm>
              <a:custGeom>
                <a:avLst/>
                <a:gdLst>
                  <a:gd name="connsiteX0" fmla="*/ 44577 w 103632"/>
                  <a:gd name="connsiteY0" fmla="*/ 103632 h 103631"/>
                  <a:gd name="connsiteX1" fmla="*/ 0 w 103632"/>
                  <a:gd name="connsiteY1" fmla="*/ 59055 h 103631"/>
                  <a:gd name="connsiteX2" fmla="*/ 59055 w 103632"/>
                  <a:gd name="connsiteY2" fmla="*/ 0 h 103631"/>
                  <a:gd name="connsiteX3" fmla="*/ 103632 w 103632"/>
                  <a:gd name="connsiteY3" fmla="*/ 44577 h 103631"/>
                  <a:gd name="connsiteX4" fmla="*/ 44577 w 103632"/>
                  <a:gd name="connsiteY4" fmla="*/ 103632 h 103631"/>
                  <a:gd name="connsiteX5" fmla="*/ 13526 w 103632"/>
                  <a:gd name="connsiteY5" fmla="*/ 59055 h 103631"/>
                  <a:gd name="connsiteX6" fmla="*/ 44672 w 103632"/>
                  <a:gd name="connsiteY6" fmla="*/ 90202 h 103631"/>
                  <a:gd name="connsiteX7" fmla="*/ 90202 w 103632"/>
                  <a:gd name="connsiteY7" fmla="*/ 44672 h 103631"/>
                  <a:gd name="connsiteX8" fmla="*/ 59055 w 103632"/>
                  <a:gd name="connsiteY8" fmla="*/ 13525 h 103631"/>
                  <a:gd name="connsiteX9" fmla="*/ 13526 w 103632"/>
                  <a:gd name="connsiteY9" fmla="*/ 59055 h 103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632" h="103631">
                    <a:moveTo>
                      <a:pt x="44577" y="103632"/>
                    </a:moveTo>
                    <a:lnTo>
                      <a:pt x="0" y="59055"/>
                    </a:lnTo>
                    <a:lnTo>
                      <a:pt x="59055" y="0"/>
                    </a:lnTo>
                    <a:lnTo>
                      <a:pt x="103632" y="44577"/>
                    </a:lnTo>
                    <a:lnTo>
                      <a:pt x="44577" y="103632"/>
                    </a:lnTo>
                    <a:close/>
                    <a:moveTo>
                      <a:pt x="13526" y="59055"/>
                    </a:moveTo>
                    <a:lnTo>
                      <a:pt x="44672" y="90202"/>
                    </a:lnTo>
                    <a:lnTo>
                      <a:pt x="90202" y="44672"/>
                    </a:lnTo>
                    <a:lnTo>
                      <a:pt x="59055" y="13525"/>
                    </a:lnTo>
                    <a:lnTo>
                      <a:pt x="13526" y="59055"/>
                    </a:lnTo>
                    <a:close/>
                  </a:path>
                </a:pathLst>
              </a:custGeom>
              <a:grpFill/>
              <a:ln w="0" cap="flat">
                <a:solidFill>
                  <a:schemeClr val="accent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02" name="Freeform: Shape 201">
                <a:extLst>
                  <a:ext uri="{FF2B5EF4-FFF2-40B4-BE49-F238E27FC236}">
                    <a16:creationId xmlns:a16="http://schemas.microsoft.com/office/drawing/2014/main" id="{BBD987F6-532A-2A47-D16B-948739B31D6A}"/>
                  </a:ext>
                </a:extLst>
              </p:cNvPr>
              <p:cNvSpPr/>
              <p:nvPr/>
            </p:nvSpPr>
            <p:spPr>
              <a:xfrm rot="18900000">
                <a:off x="7997384" y="4344956"/>
                <a:ext cx="9525" cy="107537"/>
              </a:xfrm>
              <a:custGeom>
                <a:avLst/>
                <a:gdLst>
                  <a:gd name="connsiteX0" fmla="*/ 0 w 9525"/>
                  <a:gd name="connsiteY0" fmla="*/ 0 h 107537"/>
                  <a:gd name="connsiteX1" fmla="*/ 9525 w 9525"/>
                  <a:gd name="connsiteY1" fmla="*/ 0 h 107537"/>
                  <a:gd name="connsiteX2" fmla="*/ 9525 w 9525"/>
                  <a:gd name="connsiteY2" fmla="*/ 107537 h 107537"/>
                  <a:gd name="connsiteX3" fmla="*/ 0 w 9525"/>
                  <a:gd name="connsiteY3" fmla="*/ 107537 h 107537"/>
                </a:gdLst>
                <a:ahLst/>
                <a:cxnLst>
                  <a:cxn ang="0">
                    <a:pos x="connsiteX0" y="connsiteY0"/>
                  </a:cxn>
                  <a:cxn ang="0">
                    <a:pos x="connsiteX1" y="connsiteY1"/>
                  </a:cxn>
                  <a:cxn ang="0">
                    <a:pos x="connsiteX2" y="connsiteY2"/>
                  </a:cxn>
                  <a:cxn ang="0">
                    <a:pos x="connsiteX3" y="connsiteY3"/>
                  </a:cxn>
                </a:cxnLst>
                <a:rect l="l" t="t" r="r" b="b"/>
                <a:pathLst>
                  <a:path w="9525" h="107537">
                    <a:moveTo>
                      <a:pt x="0" y="0"/>
                    </a:moveTo>
                    <a:lnTo>
                      <a:pt x="9525" y="0"/>
                    </a:lnTo>
                    <a:lnTo>
                      <a:pt x="9525" y="107537"/>
                    </a:lnTo>
                    <a:lnTo>
                      <a:pt x="0" y="107537"/>
                    </a:lnTo>
                    <a:close/>
                  </a:path>
                </a:pathLst>
              </a:custGeom>
              <a:grpFill/>
              <a:ln w="0" cap="flat">
                <a:solidFill>
                  <a:schemeClr val="accent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03" name="Freeform: Shape 202">
                <a:extLst>
                  <a:ext uri="{FF2B5EF4-FFF2-40B4-BE49-F238E27FC236}">
                    <a16:creationId xmlns:a16="http://schemas.microsoft.com/office/drawing/2014/main" id="{29DB86AE-652A-E3C2-2CFD-EABFFB542FC9}"/>
                  </a:ext>
                </a:extLst>
              </p:cNvPr>
              <p:cNvSpPr/>
              <p:nvPr/>
            </p:nvSpPr>
            <p:spPr>
              <a:xfrm>
                <a:off x="8164040" y="4144938"/>
                <a:ext cx="93249" cy="93249"/>
              </a:xfrm>
              <a:custGeom>
                <a:avLst/>
                <a:gdLst>
                  <a:gd name="connsiteX0" fmla="*/ 71342 w 93249"/>
                  <a:gd name="connsiteY0" fmla="*/ 93250 h 93249"/>
                  <a:gd name="connsiteX1" fmla="*/ 0 w 93249"/>
                  <a:gd name="connsiteY1" fmla="*/ 21908 h 93249"/>
                  <a:gd name="connsiteX2" fmla="*/ 21907 w 93249"/>
                  <a:gd name="connsiteY2" fmla="*/ 0 h 93249"/>
                  <a:gd name="connsiteX3" fmla="*/ 93250 w 93249"/>
                  <a:gd name="connsiteY3" fmla="*/ 71342 h 93249"/>
                  <a:gd name="connsiteX4" fmla="*/ 71342 w 93249"/>
                  <a:gd name="connsiteY4" fmla="*/ 93250 h 93249"/>
                  <a:gd name="connsiteX5" fmla="*/ 13526 w 93249"/>
                  <a:gd name="connsiteY5" fmla="*/ 22003 h 93249"/>
                  <a:gd name="connsiteX6" fmla="*/ 71342 w 93249"/>
                  <a:gd name="connsiteY6" fmla="*/ 79820 h 93249"/>
                  <a:gd name="connsiteX7" fmla="*/ 79724 w 93249"/>
                  <a:gd name="connsiteY7" fmla="*/ 71438 h 93249"/>
                  <a:gd name="connsiteX8" fmla="*/ 21907 w 93249"/>
                  <a:gd name="connsiteY8" fmla="*/ 13621 h 93249"/>
                  <a:gd name="connsiteX9" fmla="*/ 13526 w 93249"/>
                  <a:gd name="connsiteY9" fmla="*/ 22003 h 93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49" h="93249">
                    <a:moveTo>
                      <a:pt x="71342" y="93250"/>
                    </a:moveTo>
                    <a:lnTo>
                      <a:pt x="0" y="21908"/>
                    </a:lnTo>
                    <a:lnTo>
                      <a:pt x="21907" y="0"/>
                    </a:lnTo>
                    <a:lnTo>
                      <a:pt x="93250" y="71342"/>
                    </a:lnTo>
                    <a:lnTo>
                      <a:pt x="71342" y="93250"/>
                    </a:lnTo>
                    <a:close/>
                    <a:moveTo>
                      <a:pt x="13526" y="22003"/>
                    </a:moveTo>
                    <a:lnTo>
                      <a:pt x="71342" y="79820"/>
                    </a:lnTo>
                    <a:lnTo>
                      <a:pt x="79724" y="71438"/>
                    </a:lnTo>
                    <a:lnTo>
                      <a:pt x="21907" y="13621"/>
                    </a:lnTo>
                    <a:lnTo>
                      <a:pt x="13526" y="22003"/>
                    </a:lnTo>
                    <a:close/>
                  </a:path>
                </a:pathLst>
              </a:custGeom>
              <a:grpFill/>
              <a:ln w="0" cap="flat">
                <a:solidFill>
                  <a:schemeClr val="accent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04" name="Freeform: Shape 203">
                <a:extLst>
                  <a:ext uri="{FF2B5EF4-FFF2-40B4-BE49-F238E27FC236}">
                    <a16:creationId xmlns:a16="http://schemas.microsoft.com/office/drawing/2014/main" id="{F687C2D4-A40D-71E4-D87C-8DE937901F3F}"/>
                  </a:ext>
                </a:extLst>
              </p:cNvPr>
              <p:cNvSpPr/>
              <p:nvPr/>
            </p:nvSpPr>
            <p:spPr>
              <a:xfrm rot="18900000">
                <a:off x="8146093" y="4180038"/>
                <a:ext cx="9525" cy="142875"/>
              </a:xfrm>
              <a:custGeom>
                <a:avLst/>
                <a:gdLst>
                  <a:gd name="connsiteX0" fmla="*/ 0 w 9525"/>
                  <a:gd name="connsiteY0" fmla="*/ 0 h 142875"/>
                  <a:gd name="connsiteX1" fmla="*/ 9525 w 9525"/>
                  <a:gd name="connsiteY1" fmla="*/ 0 h 142875"/>
                  <a:gd name="connsiteX2" fmla="*/ 9525 w 9525"/>
                  <a:gd name="connsiteY2" fmla="*/ 142875 h 142875"/>
                  <a:gd name="connsiteX3" fmla="*/ 0 w 9525"/>
                  <a:gd name="connsiteY3" fmla="*/ 142875 h 142875"/>
                </a:gdLst>
                <a:ahLst/>
                <a:cxnLst>
                  <a:cxn ang="0">
                    <a:pos x="connsiteX0" y="connsiteY0"/>
                  </a:cxn>
                  <a:cxn ang="0">
                    <a:pos x="connsiteX1" y="connsiteY1"/>
                  </a:cxn>
                  <a:cxn ang="0">
                    <a:pos x="connsiteX2" y="connsiteY2"/>
                  </a:cxn>
                  <a:cxn ang="0">
                    <a:pos x="connsiteX3" y="connsiteY3"/>
                  </a:cxn>
                </a:cxnLst>
                <a:rect l="l" t="t" r="r" b="b"/>
                <a:pathLst>
                  <a:path w="9525" h="142875">
                    <a:moveTo>
                      <a:pt x="0" y="0"/>
                    </a:moveTo>
                    <a:lnTo>
                      <a:pt x="9525" y="0"/>
                    </a:lnTo>
                    <a:lnTo>
                      <a:pt x="9525" y="142875"/>
                    </a:lnTo>
                    <a:lnTo>
                      <a:pt x="0" y="142875"/>
                    </a:lnTo>
                    <a:close/>
                  </a:path>
                </a:pathLst>
              </a:custGeom>
              <a:grpFill/>
              <a:ln w="0" cap="flat">
                <a:solidFill>
                  <a:schemeClr val="accent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05" name="Freeform: Shape 204">
                <a:extLst>
                  <a:ext uri="{FF2B5EF4-FFF2-40B4-BE49-F238E27FC236}">
                    <a16:creationId xmlns:a16="http://schemas.microsoft.com/office/drawing/2014/main" id="{02F37857-A02F-9F59-951D-740983A8B850}"/>
                  </a:ext>
                </a:extLst>
              </p:cNvPr>
              <p:cNvSpPr/>
              <p:nvPr/>
            </p:nvSpPr>
            <p:spPr>
              <a:xfrm rot="18900000">
                <a:off x="8139916" y="4220562"/>
                <a:ext cx="74009" cy="9525"/>
              </a:xfrm>
              <a:custGeom>
                <a:avLst/>
                <a:gdLst>
                  <a:gd name="connsiteX0" fmla="*/ 0 w 74009"/>
                  <a:gd name="connsiteY0" fmla="*/ 0 h 9525"/>
                  <a:gd name="connsiteX1" fmla="*/ 74009 w 74009"/>
                  <a:gd name="connsiteY1" fmla="*/ 0 h 9525"/>
                  <a:gd name="connsiteX2" fmla="*/ 74009 w 74009"/>
                  <a:gd name="connsiteY2" fmla="*/ 9525 h 9525"/>
                  <a:gd name="connsiteX3" fmla="*/ 0 w 74009"/>
                  <a:gd name="connsiteY3" fmla="*/ 9525 h 9525"/>
                </a:gdLst>
                <a:ahLst/>
                <a:cxnLst>
                  <a:cxn ang="0">
                    <a:pos x="connsiteX0" y="connsiteY0"/>
                  </a:cxn>
                  <a:cxn ang="0">
                    <a:pos x="connsiteX1" y="connsiteY1"/>
                  </a:cxn>
                  <a:cxn ang="0">
                    <a:pos x="connsiteX2" y="connsiteY2"/>
                  </a:cxn>
                  <a:cxn ang="0">
                    <a:pos x="connsiteX3" y="connsiteY3"/>
                  </a:cxn>
                </a:cxnLst>
                <a:rect l="l" t="t" r="r" b="b"/>
                <a:pathLst>
                  <a:path w="74009" h="9525">
                    <a:moveTo>
                      <a:pt x="0" y="0"/>
                    </a:moveTo>
                    <a:lnTo>
                      <a:pt x="74009" y="0"/>
                    </a:lnTo>
                    <a:lnTo>
                      <a:pt x="74009" y="9525"/>
                    </a:lnTo>
                    <a:lnTo>
                      <a:pt x="0" y="9525"/>
                    </a:lnTo>
                    <a:close/>
                  </a:path>
                </a:pathLst>
              </a:custGeom>
              <a:grpFill/>
              <a:ln w="0" cap="flat">
                <a:solidFill>
                  <a:schemeClr val="accent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06" name="Freeform: Shape 205">
                <a:extLst>
                  <a:ext uri="{FF2B5EF4-FFF2-40B4-BE49-F238E27FC236}">
                    <a16:creationId xmlns:a16="http://schemas.microsoft.com/office/drawing/2014/main" id="{0F3C0453-CE39-92FB-3576-164F97E4DCE4}"/>
                  </a:ext>
                </a:extLst>
              </p:cNvPr>
              <p:cNvSpPr/>
              <p:nvPr/>
            </p:nvSpPr>
            <p:spPr>
              <a:xfrm rot="18900000">
                <a:off x="7896239" y="4459811"/>
                <a:ext cx="83153" cy="9525"/>
              </a:xfrm>
              <a:custGeom>
                <a:avLst/>
                <a:gdLst>
                  <a:gd name="connsiteX0" fmla="*/ 0 w 83153"/>
                  <a:gd name="connsiteY0" fmla="*/ 0 h 9525"/>
                  <a:gd name="connsiteX1" fmla="*/ 83153 w 83153"/>
                  <a:gd name="connsiteY1" fmla="*/ 0 h 9525"/>
                  <a:gd name="connsiteX2" fmla="*/ 83153 w 83153"/>
                  <a:gd name="connsiteY2" fmla="*/ 9525 h 9525"/>
                  <a:gd name="connsiteX3" fmla="*/ 0 w 83153"/>
                  <a:gd name="connsiteY3" fmla="*/ 9525 h 9525"/>
                </a:gdLst>
                <a:ahLst/>
                <a:cxnLst>
                  <a:cxn ang="0">
                    <a:pos x="connsiteX0" y="connsiteY0"/>
                  </a:cxn>
                  <a:cxn ang="0">
                    <a:pos x="connsiteX1" y="connsiteY1"/>
                  </a:cxn>
                  <a:cxn ang="0">
                    <a:pos x="connsiteX2" y="connsiteY2"/>
                  </a:cxn>
                  <a:cxn ang="0">
                    <a:pos x="connsiteX3" y="connsiteY3"/>
                  </a:cxn>
                </a:cxnLst>
                <a:rect l="l" t="t" r="r" b="b"/>
                <a:pathLst>
                  <a:path w="83153" h="9525">
                    <a:moveTo>
                      <a:pt x="0" y="0"/>
                    </a:moveTo>
                    <a:lnTo>
                      <a:pt x="83153" y="0"/>
                    </a:lnTo>
                    <a:lnTo>
                      <a:pt x="83153" y="9525"/>
                    </a:lnTo>
                    <a:lnTo>
                      <a:pt x="0" y="9525"/>
                    </a:lnTo>
                    <a:close/>
                  </a:path>
                </a:pathLst>
              </a:custGeom>
              <a:grpFill/>
              <a:ln w="0" cap="flat">
                <a:solidFill>
                  <a:schemeClr val="accent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07" name="Freeform: Shape 206">
                <a:extLst>
                  <a:ext uri="{FF2B5EF4-FFF2-40B4-BE49-F238E27FC236}">
                    <a16:creationId xmlns:a16="http://schemas.microsoft.com/office/drawing/2014/main" id="{CF6EDE88-96C6-9B18-835F-82789F1EE884}"/>
                  </a:ext>
                </a:extLst>
              </p:cNvPr>
              <p:cNvSpPr/>
              <p:nvPr/>
            </p:nvSpPr>
            <p:spPr>
              <a:xfrm>
                <a:off x="7944107" y="4396970"/>
                <a:ext cx="61150" cy="61150"/>
              </a:xfrm>
              <a:custGeom>
                <a:avLst/>
                <a:gdLst>
                  <a:gd name="connsiteX0" fmla="*/ 31718 w 61150"/>
                  <a:gd name="connsiteY0" fmla="*/ 61150 h 61150"/>
                  <a:gd name="connsiteX1" fmla="*/ 0 w 61150"/>
                  <a:gd name="connsiteY1" fmla="*/ 29432 h 61150"/>
                  <a:gd name="connsiteX2" fmla="*/ 29432 w 61150"/>
                  <a:gd name="connsiteY2" fmla="*/ 0 h 61150"/>
                  <a:gd name="connsiteX3" fmla="*/ 61150 w 61150"/>
                  <a:gd name="connsiteY3" fmla="*/ 31718 h 61150"/>
                  <a:gd name="connsiteX4" fmla="*/ 31718 w 61150"/>
                  <a:gd name="connsiteY4" fmla="*/ 61150 h 61150"/>
                  <a:gd name="connsiteX5" fmla="*/ 13430 w 61150"/>
                  <a:gd name="connsiteY5" fmla="*/ 29527 h 61150"/>
                  <a:gd name="connsiteX6" fmla="*/ 31623 w 61150"/>
                  <a:gd name="connsiteY6" fmla="*/ 47720 h 61150"/>
                  <a:gd name="connsiteX7" fmla="*/ 47625 w 61150"/>
                  <a:gd name="connsiteY7" fmla="*/ 31718 h 61150"/>
                  <a:gd name="connsiteX8" fmla="*/ 29432 w 61150"/>
                  <a:gd name="connsiteY8" fmla="*/ 13526 h 61150"/>
                  <a:gd name="connsiteX9" fmla="*/ 13430 w 61150"/>
                  <a:gd name="connsiteY9" fmla="*/ 29527 h 6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50" h="61150">
                    <a:moveTo>
                      <a:pt x="31718" y="61150"/>
                    </a:moveTo>
                    <a:lnTo>
                      <a:pt x="0" y="29432"/>
                    </a:lnTo>
                    <a:lnTo>
                      <a:pt x="29432" y="0"/>
                    </a:lnTo>
                    <a:lnTo>
                      <a:pt x="61150" y="31718"/>
                    </a:lnTo>
                    <a:lnTo>
                      <a:pt x="31718" y="61150"/>
                    </a:lnTo>
                    <a:close/>
                    <a:moveTo>
                      <a:pt x="13430" y="29527"/>
                    </a:moveTo>
                    <a:lnTo>
                      <a:pt x="31623" y="47720"/>
                    </a:lnTo>
                    <a:lnTo>
                      <a:pt x="47625" y="31718"/>
                    </a:lnTo>
                    <a:lnTo>
                      <a:pt x="29432" y="13526"/>
                    </a:lnTo>
                    <a:lnTo>
                      <a:pt x="13430" y="29527"/>
                    </a:lnTo>
                    <a:close/>
                  </a:path>
                </a:pathLst>
              </a:custGeom>
              <a:grpFill/>
              <a:ln w="0" cap="flat">
                <a:solidFill>
                  <a:schemeClr val="accent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08" name="Graphic 108">
                <a:extLst>
                  <a:ext uri="{FF2B5EF4-FFF2-40B4-BE49-F238E27FC236}">
                    <a16:creationId xmlns:a16="http://schemas.microsoft.com/office/drawing/2014/main" id="{E2E069C2-F44B-FA6B-318D-E6B02142EDE5}"/>
                  </a:ext>
                </a:extLst>
              </p:cNvPr>
              <p:cNvGrpSpPr/>
              <p:nvPr/>
            </p:nvGrpSpPr>
            <p:grpSpPr>
              <a:xfrm>
                <a:off x="7977193" y="4252748"/>
                <a:ext cx="120884" cy="120914"/>
                <a:chOff x="7977193" y="4252748"/>
                <a:chExt cx="120884" cy="120914"/>
              </a:xfrm>
              <a:grpFill/>
            </p:grpSpPr>
            <p:sp>
              <p:nvSpPr>
                <p:cNvPr id="209" name="Freeform: Shape 208">
                  <a:extLst>
                    <a:ext uri="{FF2B5EF4-FFF2-40B4-BE49-F238E27FC236}">
                      <a16:creationId xmlns:a16="http://schemas.microsoft.com/office/drawing/2014/main" id="{4A154D02-3120-83A8-28CE-05D20B93C817}"/>
                    </a:ext>
                  </a:extLst>
                </p:cNvPr>
                <p:cNvSpPr/>
                <p:nvPr/>
              </p:nvSpPr>
              <p:spPr>
                <a:xfrm rot="-2699400">
                  <a:off x="8078297" y="4251291"/>
                  <a:ext cx="9524" cy="32956"/>
                </a:xfrm>
                <a:custGeom>
                  <a:avLst/>
                  <a:gdLst>
                    <a:gd name="connsiteX0" fmla="*/ 0 w 9524"/>
                    <a:gd name="connsiteY0" fmla="*/ 0 h 32956"/>
                    <a:gd name="connsiteX1" fmla="*/ 9525 w 9524"/>
                    <a:gd name="connsiteY1" fmla="*/ 0 h 32956"/>
                    <a:gd name="connsiteX2" fmla="*/ 9525 w 9524"/>
                    <a:gd name="connsiteY2" fmla="*/ 32956 h 32956"/>
                    <a:gd name="connsiteX3" fmla="*/ 0 w 9524"/>
                    <a:gd name="connsiteY3" fmla="*/ 32956 h 32956"/>
                  </a:gdLst>
                  <a:ahLst/>
                  <a:cxnLst>
                    <a:cxn ang="0">
                      <a:pos x="connsiteX0" y="connsiteY0"/>
                    </a:cxn>
                    <a:cxn ang="0">
                      <a:pos x="connsiteX1" y="connsiteY1"/>
                    </a:cxn>
                    <a:cxn ang="0">
                      <a:pos x="connsiteX2" y="connsiteY2"/>
                    </a:cxn>
                    <a:cxn ang="0">
                      <a:pos x="connsiteX3" y="connsiteY3"/>
                    </a:cxn>
                  </a:cxnLst>
                  <a:rect l="l" t="t" r="r" b="b"/>
                  <a:pathLst>
                    <a:path w="9524" h="32956">
                      <a:moveTo>
                        <a:pt x="0" y="0"/>
                      </a:moveTo>
                      <a:lnTo>
                        <a:pt x="9525" y="0"/>
                      </a:lnTo>
                      <a:lnTo>
                        <a:pt x="9525" y="32956"/>
                      </a:lnTo>
                      <a:lnTo>
                        <a:pt x="0" y="32956"/>
                      </a:lnTo>
                      <a:close/>
                    </a:path>
                  </a:pathLst>
                </a:custGeom>
                <a:grpFill/>
                <a:ln w="0" cap="flat">
                  <a:solidFill>
                    <a:schemeClr val="accent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10" name="Freeform: Shape 209">
                  <a:extLst>
                    <a:ext uri="{FF2B5EF4-FFF2-40B4-BE49-F238E27FC236}">
                      <a16:creationId xmlns:a16="http://schemas.microsoft.com/office/drawing/2014/main" id="{7EA56684-1C5D-AEFC-6021-78E682B29269}"/>
                    </a:ext>
                  </a:extLst>
                </p:cNvPr>
                <p:cNvSpPr/>
                <p:nvPr/>
              </p:nvSpPr>
              <p:spPr>
                <a:xfrm rot="-2700000">
                  <a:off x="8058793" y="4268237"/>
                  <a:ext cx="9525" cy="20669"/>
                </a:xfrm>
                <a:custGeom>
                  <a:avLst/>
                  <a:gdLst>
                    <a:gd name="connsiteX0" fmla="*/ 0 w 9525"/>
                    <a:gd name="connsiteY0" fmla="*/ 0 h 20669"/>
                    <a:gd name="connsiteX1" fmla="*/ 9525 w 9525"/>
                    <a:gd name="connsiteY1" fmla="*/ 0 h 20669"/>
                    <a:gd name="connsiteX2" fmla="*/ 9525 w 9525"/>
                    <a:gd name="connsiteY2" fmla="*/ 20669 h 20669"/>
                    <a:gd name="connsiteX3" fmla="*/ 0 w 9525"/>
                    <a:gd name="connsiteY3" fmla="*/ 20669 h 20669"/>
                  </a:gdLst>
                  <a:ahLst/>
                  <a:cxnLst>
                    <a:cxn ang="0">
                      <a:pos x="connsiteX0" y="connsiteY0"/>
                    </a:cxn>
                    <a:cxn ang="0">
                      <a:pos x="connsiteX1" y="connsiteY1"/>
                    </a:cxn>
                    <a:cxn ang="0">
                      <a:pos x="connsiteX2" y="connsiteY2"/>
                    </a:cxn>
                    <a:cxn ang="0">
                      <a:pos x="connsiteX3" y="connsiteY3"/>
                    </a:cxn>
                  </a:cxnLst>
                  <a:rect l="l" t="t" r="r" b="b"/>
                  <a:pathLst>
                    <a:path w="9525" h="20669">
                      <a:moveTo>
                        <a:pt x="0" y="0"/>
                      </a:moveTo>
                      <a:lnTo>
                        <a:pt x="9525" y="0"/>
                      </a:lnTo>
                      <a:lnTo>
                        <a:pt x="9525" y="20669"/>
                      </a:lnTo>
                      <a:lnTo>
                        <a:pt x="0" y="20669"/>
                      </a:lnTo>
                      <a:close/>
                    </a:path>
                  </a:pathLst>
                </a:custGeom>
                <a:grpFill/>
                <a:ln w="0" cap="flat">
                  <a:solidFill>
                    <a:schemeClr val="accent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11" name="Freeform: Shape 210">
                  <a:extLst>
                    <a:ext uri="{FF2B5EF4-FFF2-40B4-BE49-F238E27FC236}">
                      <a16:creationId xmlns:a16="http://schemas.microsoft.com/office/drawing/2014/main" id="{24B7911E-305D-DA51-7B34-9A5DF2B85DB3}"/>
                    </a:ext>
                  </a:extLst>
                </p:cNvPr>
                <p:cNvSpPr/>
                <p:nvPr/>
              </p:nvSpPr>
              <p:spPr>
                <a:xfrm rot="-2700000">
                  <a:off x="8048097" y="4281612"/>
                  <a:ext cx="9525" cy="32956"/>
                </a:xfrm>
                <a:custGeom>
                  <a:avLst/>
                  <a:gdLst>
                    <a:gd name="connsiteX0" fmla="*/ 0 w 9525"/>
                    <a:gd name="connsiteY0" fmla="*/ 0 h 32956"/>
                    <a:gd name="connsiteX1" fmla="*/ 9525 w 9525"/>
                    <a:gd name="connsiteY1" fmla="*/ 0 h 32956"/>
                    <a:gd name="connsiteX2" fmla="*/ 9525 w 9525"/>
                    <a:gd name="connsiteY2" fmla="*/ 32957 h 32956"/>
                    <a:gd name="connsiteX3" fmla="*/ 0 w 9525"/>
                    <a:gd name="connsiteY3" fmla="*/ 32957 h 32956"/>
                  </a:gdLst>
                  <a:ahLst/>
                  <a:cxnLst>
                    <a:cxn ang="0">
                      <a:pos x="connsiteX0" y="connsiteY0"/>
                    </a:cxn>
                    <a:cxn ang="0">
                      <a:pos x="connsiteX1" y="connsiteY1"/>
                    </a:cxn>
                    <a:cxn ang="0">
                      <a:pos x="connsiteX2" y="connsiteY2"/>
                    </a:cxn>
                    <a:cxn ang="0">
                      <a:pos x="connsiteX3" y="connsiteY3"/>
                    </a:cxn>
                  </a:cxnLst>
                  <a:rect l="l" t="t" r="r" b="b"/>
                  <a:pathLst>
                    <a:path w="9525" h="32956">
                      <a:moveTo>
                        <a:pt x="0" y="0"/>
                      </a:moveTo>
                      <a:lnTo>
                        <a:pt x="9525" y="0"/>
                      </a:lnTo>
                      <a:lnTo>
                        <a:pt x="9525" y="32957"/>
                      </a:lnTo>
                      <a:lnTo>
                        <a:pt x="0" y="32957"/>
                      </a:lnTo>
                      <a:close/>
                    </a:path>
                  </a:pathLst>
                </a:custGeom>
                <a:grpFill/>
                <a:ln w="0" cap="flat">
                  <a:solidFill>
                    <a:schemeClr val="accent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12" name="Freeform: Shape 211">
                  <a:extLst>
                    <a:ext uri="{FF2B5EF4-FFF2-40B4-BE49-F238E27FC236}">
                      <a16:creationId xmlns:a16="http://schemas.microsoft.com/office/drawing/2014/main" id="{C934BA3E-654F-9A6F-FF74-E5EC122FCE35}"/>
                    </a:ext>
                  </a:extLst>
                </p:cNvPr>
                <p:cNvSpPr/>
                <p:nvPr/>
              </p:nvSpPr>
              <p:spPr>
                <a:xfrm rot="-2700000">
                  <a:off x="8028599" y="4298499"/>
                  <a:ext cx="9525" cy="20669"/>
                </a:xfrm>
                <a:custGeom>
                  <a:avLst/>
                  <a:gdLst>
                    <a:gd name="connsiteX0" fmla="*/ 0 w 9525"/>
                    <a:gd name="connsiteY0" fmla="*/ 0 h 20669"/>
                    <a:gd name="connsiteX1" fmla="*/ 9525 w 9525"/>
                    <a:gd name="connsiteY1" fmla="*/ 0 h 20669"/>
                    <a:gd name="connsiteX2" fmla="*/ 9525 w 9525"/>
                    <a:gd name="connsiteY2" fmla="*/ 20669 h 20669"/>
                    <a:gd name="connsiteX3" fmla="*/ 0 w 9525"/>
                    <a:gd name="connsiteY3" fmla="*/ 20669 h 20669"/>
                  </a:gdLst>
                  <a:ahLst/>
                  <a:cxnLst>
                    <a:cxn ang="0">
                      <a:pos x="connsiteX0" y="connsiteY0"/>
                    </a:cxn>
                    <a:cxn ang="0">
                      <a:pos x="connsiteX1" y="connsiteY1"/>
                    </a:cxn>
                    <a:cxn ang="0">
                      <a:pos x="connsiteX2" y="connsiteY2"/>
                    </a:cxn>
                    <a:cxn ang="0">
                      <a:pos x="connsiteX3" y="connsiteY3"/>
                    </a:cxn>
                  </a:cxnLst>
                  <a:rect l="l" t="t" r="r" b="b"/>
                  <a:pathLst>
                    <a:path w="9525" h="20669">
                      <a:moveTo>
                        <a:pt x="0" y="0"/>
                      </a:moveTo>
                      <a:lnTo>
                        <a:pt x="9525" y="0"/>
                      </a:lnTo>
                      <a:lnTo>
                        <a:pt x="9525" y="20669"/>
                      </a:lnTo>
                      <a:lnTo>
                        <a:pt x="0" y="20669"/>
                      </a:lnTo>
                      <a:close/>
                    </a:path>
                  </a:pathLst>
                </a:custGeom>
                <a:grpFill/>
                <a:ln w="0" cap="flat">
                  <a:solidFill>
                    <a:schemeClr val="accent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13" name="Freeform: Shape 212">
                  <a:extLst>
                    <a:ext uri="{FF2B5EF4-FFF2-40B4-BE49-F238E27FC236}">
                      <a16:creationId xmlns:a16="http://schemas.microsoft.com/office/drawing/2014/main" id="{DCA56A57-6F5A-1BAA-83F2-66D037EB9F0F}"/>
                    </a:ext>
                  </a:extLst>
                </p:cNvPr>
                <p:cNvSpPr/>
                <p:nvPr/>
              </p:nvSpPr>
              <p:spPr>
                <a:xfrm rot="-2700000">
                  <a:off x="8017740" y="4311807"/>
                  <a:ext cx="9525" cy="32956"/>
                </a:xfrm>
                <a:custGeom>
                  <a:avLst/>
                  <a:gdLst>
                    <a:gd name="connsiteX0" fmla="*/ 0 w 9525"/>
                    <a:gd name="connsiteY0" fmla="*/ 0 h 32956"/>
                    <a:gd name="connsiteX1" fmla="*/ 9525 w 9525"/>
                    <a:gd name="connsiteY1" fmla="*/ 0 h 32956"/>
                    <a:gd name="connsiteX2" fmla="*/ 9525 w 9525"/>
                    <a:gd name="connsiteY2" fmla="*/ 32957 h 32956"/>
                    <a:gd name="connsiteX3" fmla="*/ 0 w 9525"/>
                    <a:gd name="connsiteY3" fmla="*/ 32957 h 32956"/>
                  </a:gdLst>
                  <a:ahLst/>
                  <a:cxnLst>
                    <a:cxn ang="0">
                      <a:pos x="connsiteX0" y="connsiteY0"/>
                    </a:cxn>
                    <a:cxn ang="0">
                      <a:pos x="connsiteX1" y="connsiteY1"/>
                    </a:cxn>
                    <a:cxn ang="0">
                      <a:pos x="connsiteX2" y="connsiteY2"/>
                    </a:cxn>
                    <a:cxn ang="0">
                      <a:pos x="connsiteX3" y="connsiteY3"/>
                    </a:cxn>
                  </a:cxnLst>
                  <a:rect l="l" t="t" r="r" b="b"/>
                  <a:pathLst>
                    <a:path w="9525" h="32956">
                      <a:moveTo>
                        <a:pt x="0" y="0"/>
                      </a:moveTo>
                      <a:lnTo>
                        <a:pt x="9525" y="0"/>
                      </a:lnTo>
                      <a:lnTo>
                        <a:pt x="9525" y="32957"/>
                      </a:lnTo>
                      <a:lnTo>
                        <a:pt x="0" y="32957"/>
                      </a:lnTo>
                      <a:close/>
                    </a:path>
                  </a:pathLst>
                </a:custGeom>
                <a:grpFill/>
                <a:ln w="0" cap="flat">
                  <a:solidFill>
                    <a:schemeClr val="accent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14" name="Freeform: Shape 213">
                  <a:extLst>
                    <a:ext uri="{FF2B5EF4-FFF2-40B4-BE49-F238E27FC236}">
                      <a16:creationId xmlns:a16="http://schemas.microsoft.com/office/drawing/2014/main" id="{46CCD40A-BB35-90DA-D912-A0269B8687F3}"/>
                    </a:ext>
                  </a:extLst>
                </p:cNvPr>
                <p:cNvSpPr/>
                <p:nvPr/>
              </p:nvSpPr>
              <p:spPr>
                <a:xfrm rot="-2700000">
                  <a:off x="7987450" y="4342165"/>
                  <a:ext cx="9525" cy="32956"/>
                </a:xfrm>
                <a:custGeom>
                  <a:avLst/>
                  <a:gdLst>
                    <a:gd name="connsiteX0" fmla="*/ 0 w 9525"/>
                    <a:gd name="connsiteY0" fmla="*/ 0 h 32956"/>
                    <a:gd name="connsiteX1" fmla="*/ 9525 w 9525"/>
                    <a:gd name="connsiteY1" fmla="*/ 0 h 32956"/>
                    <a:gd name="connsiteX2" fmla="*/ 9525 w 9525"/>
                    <a:gd name="connsiteY2" fmla="*/ 32957 h 32956"/>
                    <a:gd name="connsiteX3" fmla="*/ 0 w 9525"/>
                    <a:gd name="connsiteY3" fmla="*/ 32957 h 32956"/>
                  </a:gdLst>
                  <a:ahLst/>
                  <a:cxnLst>
                    <a:cxn ang="0">
                      <a:pos x="connsiteX0" y="connsiteY0"/>
                    </a:cxn>
                    <a:cxn ang="0">
                      <a:pos x="connsiteX1" y="connsiteY1"/>
                    </a:cxn>
                    <a:cxn ang="0">
                      <a:pos x="connsiteX2" y="connsiteY2"/>
                    </a:cxn>
                    <a:cxn ang="0">
                      <a:pos x="connsiteX3" y="connsiteY3"/>
                    </a:cxn>
                  </a:cxnLst>
                  <a:rect l="l" t="t" r="r" b="b"/>
                  <a:pathLst>
                    <a:path w="9525" h="32956">
                      <a:moveTo>
                        <a:pt x="0" y="0"/>
                      </a:moveTo>
                      <a:lnTo>
                        <a:pt x="9525" y="0"/>
                      </a:lnTo>
                      <a:lnTo>
                        <a:pt x="9525" y="32957"/>
                      </a:lnTo>
                      <a:lnTo>
                        <a:pt x="0" y="32957"/>
                      </a:lnTo>
                      <a:close/>
                    </a:path>
                  </a:pathLst>
                </a:custGeom>
                <a:grpFill/>
                <a:ln w="0" cap="flat">
                  <a:solidFill>
                    <a:schemeClr val="accent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15" name="Freeform: Shape 214">
                  <a:extLst>
                    <a:ext uri="{FF2B5EF4-FFF2-40B4-BE49-F238E27FC236}">
                      <a16:creationId xmlns:a16="http://schemas.microsoft.com/office/drawing/2014/main" id="{CFBD17CC-1E88-99E3-0638-B992F4ECFEC5}"/>
                    </a:ext>
                  </a:extLst>
                </p:cNvPr>
                <p:cNvSpPr/>
                <p:nvPr/>
              </p:nvSpPr>
              <p:spPr>
                <a:xfrm rot="-2700000">
                  <a:off x="7998309" y="4328762"/>
                  <a:ext cx="9525" cy="20669"/>
                </a:xfrm>
                <a:custGeom>
                  <a:avLst/>
                  <a:gdLst>
                    <a:gd name="connsiteX0" fmla="*/ 0 w 9525"/>
                    <a:gd name="connsiteY0" fmla="*/ 0 h 20669"/>
                    <a:gd name="connsiteX1" fmla="*/ 9525 w 9525"/>
                    <a:gd name="connsiteY1" fmla="*/ 0 h 20669"/>
                    <a:gd name="connsiteX2" fmla="*/ 9525 w 9525"/>
                    <a:gd name="connsiteY2" fmla="*/ 20669 h 20669"/>
                    <a:gd name="connsiteX3" fmla="*/ 0 w 9525"/>
                    <a:gd name="connsiteY3" fmla="*/ 20669 h 20669"/>
                  </a:gdLst>
                  <a:ahLst/>
                  <a:cxnLst>
                    <a:cxn ang="0">
                      <a:pos x="connsiteX0" y="connsiteY0"/>
                    </a:cxn>
                    <a:cxn ang="0">
                      <a:pos x="connsiteX1" y="connsiteY1"/>
                    </a:cxn>
                    <a:cxn ang="0">
                      <a:pos x="connsiteX2" y="connsiteY2"/>
                    </a:cxn>
                    <a:cxn ang="0">
                      <a:pos x="connsiteX3" y="connsiteY3"/>
                    </a:cxn>
                  </a:cxnLst>
                  <a:rect l="l" t="t" r="r" b="b"/>
                  <a:pathLst>
                    <a:path w="9525" h="20669">
                      <a:moveTo>
                        <a:pt x="0" y="0"/>
                      </a:moveTo>
                      <a:lnTo>
                        <a:pt x="9525" y="0"/>
                      </a:lnTo>
                      <a:lnTo>
                        <a:pt x="9525" y="20669"/>
                      </a:lnTo>
                      <a:lnTo>
                        <a:pt x="0" y="20669"/>
                      </a:lnTo>
                      <a:close/>
                    </a:path>
                  </a:pathLst>
                </a:custGeom>
                <a:grpFill/>
                <a:ln w="0" cap="flat">
                  <a:solidFill>
                    <a:schemeClr val="accent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sp>
          <p:nvSpPr>
            <p:cNvPr id="140" name="Graphic 113">
              <a:extLst>
                <a:ext uri="{FF2B5EF4-FFF2-40B4-BE49-F238E27FC236}">
                  <a16:creationId xmlns:a16="http://schemas.microsoft.com/office/drawing/2014/main" id="{E7233A2C-CBDD-071C-4636-04C4D1E0D392}"/>
                </a:ext>
              </a:extLst>
            </p:cNvPr>
            <p:cNvSpPr/>
            <p:nvPr/>
          </p:nvSpPr>
          <p:spPr>
            <a:xfrm>
              <a:off x="3847297" y="2808921"/>
              <a:ext cx="487733" cy="487537"/>
            </a:xfrm>
            <a:custGeom>
              <a:avLst/>
              <a:gdLst>
                <a:gd name="connsiteX0" fmla="*/ 225862 w 533542"/>
                <a:gd name="connsiteY0" fmla="*/ 63937 h 533328"/>
                <a:gd name="connsiteX1" fmla="*/ 257199 w 533542"/>
                <a:gd name="connsiteY1" fmla="*/ 32599 h 533328"/>
                <a:gd name="connsiteX2" fmla="*/ 257199 w 533542"/>
                <a:gd name="connsiteY2" fmla="*/ 123944 h 533328"/>
                <a:gd name="connsiteX3" fmla="*/ 266724 w 533542"/>
                <a:gd name="connsiteY3" fmla="*/ 133469 h 533328"/>
                <a:gd name="connsiteX4" fmla="*/ 276249 w 533542"/>
                <a:gd name="connsiteY4" fmla="*/ 123944 h 533328"/>
                <a:gd name="connsiteX5" fmla="*/ 276249 w 533542"/>
                <a:gd name="connsiteY5" fmla="*/ 32504 h 533328"/>
                <a:gd name="connsiteX6" fmla="*/ 307586 w 533542"/>
                <a:gd name="connsiteY6" fmla="*/ 63841 h 533328"/>
                <a:gd name="connsiteX7" fmla="*/ 314349 w 533542"/>
                <a:gd name="connsiteY7" fmla="*/ 66604 h 533328"/>
                <a:gd name="connsiteX8" fmla="*/ 321112 w 533542"/>
                <a:gd name="connsiteY8" fmla="*/ 63841 h 533328"/>
                <a:gd name="connsiteX9" fmla="*/ 321112 w 533542"/>
                <a:gd name="connsiteY9" fmla="*/ 50411 h 533328"/>
                <a:gd name="connsiteX10" fmla="*/ 273487 w 533542"/>
                <a:gd name="connsiteY10" fmla="*/ 2786 h 533328"/>
                <a:gd name="connsiteX11" fmla="*/ 260056 w 533542"/>
                <a:gd name="connsiteY11" fmla="*/ 2786 h 533328"/>
                <a:gd name="connsiteX12" fmla="*/ 212431 w 533542"/>
                <a:gd name="connsiteY12" fmla="*/ 50411 h 533328"/>
                <a:gd name="connsiteX13" fmla="*/ 212431 w 533542"/>
                <a:gd name="connsiteY13" fmla="*/ 63841 h 533328"/>
                <a:gd name="connsiteX14" fmla="*/ 225862 w 533542"/>
                <a:gd name="connsiteY14" fmla="*/ 63841 h 533328"/>
                <a:gd name="connsiteX15" fmla="*/ 307586 w 533542"/>
                <a:gd name="connsiteY15" fmla="*/ 469511 h 533328"/>
                <a:gd name="connsiteX16" fmla="*/ 276249 w 533542"/>
                <a:gd name="connsiteY16" fmla="*/ 500848 h 533328"/>
                <a:gd name="connsiteX17" fmla="*/ 276249 w 533542"/>
                <a:gd name="connsiteY17" fmla="*/ 409504 h 533328"/>
                <a:gd name="connsiteX18" fmla="*/ 266724 w 533542"/>
                <a:gd name="connsiteY18" fmla="*/ 399979 h 533328"/>
                <a:gd name="connsiteX19" fmla="*/ 257199 w 533542"/>
                <a:gd name="connsiteY19" fmla="*/ 409504 h 533328"/>
                <a:gd name="connsiteX20" fmla="*/ 257199 w 533542"/>
                <a:gd name="connsiteY20" fmla="*/ 500848 h 533328"/>
                <a:gd name="connsiteX21" fmla="*/ 225862 w 533542"/>
                <a:gd name="connsiteY21" fmla="*/ 469511 h 533328"/>
                <a:gd name="connsiteX22" fmla="*/ 212431 w 533542"/>
                <a:gd name="connsiteY22" fmla="*/ 469511 h 533328"/>
                <a:gd name="connsiteX23" fmla="*/ 212431 w 533542"/>
                <a:gd name="connsiteY23" fmla="*/ 482941 h 533328"/>
                <a:gd name="connsiteX24" fmla="*/ 260056 w 533542"/>
                <a:gd name="connsiteY24" fmla="*/ 530566 h 533328"/>
                <a:gd name="connsiteX25" fmla="*/ 266819 w 533542"/>
                <a:gd name="connsiteY25" fmla="*/ 533329 h 533328"/>
                <a:gd name="connsiteX26" fmla="*/ 273582 w 533542"/>
                <a:gd name="connsiteY26" fmla="*/ 530566 h 533328"/>
                <a:gd name="connsiteX27" fmla="*/ 321207 w 533542"/>
                <a:gd name="connsiteY27" fmla="*/ 482941 h 533328"/>
                <a:gd name="connsiteX28" fmla="*/ 321207 w 533542"/>
                <a:gd name="connsiteY28" fmla="*/ 469511 h 533328"/>
                <a:gd name="connsiteX29" fmla="*/ 307777 w 533542"/>
                <a:gd name="connsiteY29" fmla="*/ 469511 h 533328"/>
                <a:gd name="connsiteX30" fmla="*/ 85749 w 533542"/>
                <a:gd name="connsiteY30" fmla="*/ 161949 h 533328"/>
                <a:gd name="connsiteX31" fmla="*/ 95274 w 533542"/>
                <a:gd name="connsiteY31" fmla="*/ 152424 h 533328"/>
                <a:gd name="connsiteX32" fmla="*/ 95274 w 533542"/>
                <a:gd name="connsiteY32" fmla="*/ 108704 h 533328"/>
                <a:gd name="connsiteX33" fmla="*/ 155186 w 533542"/>
                <a:gd name="connsiteY33" fmla="*/ 168616 h 533328"/>
                <a:gd name="connsiteX34" fmla="*/ 161949 w 533542"/>
                <a:gd name="connsiteY34" fmla="*/ 171379 h 533328"/>
                <a:gd name="connsiteX35" fmla="*/ 168712 w 533542"/>
                <a:gd name="connsiteY35" fmla="*/ 168616 h 533328"/>
                <a:gd name="connsiteX36" fmla="*/ 168712 w 533542"/>
                <a:gd name="connsiteY36" fmla="*/ 155186 h 533328"/>
                <a:gd name="connsiteX37" fmla="*/ 108799 w 533542"/>
                <a:gd name="connsiteY37" fmla="*/ 95274 h 533328"/>
                <a:gd name="connsiteX38" fmla="*/ 152519 w 533542"/>
                <a:gd name="connsiteY38" fmla="*/ 95274 h 533328"/>
                <a:gd name="connsiteX39" fmla="*/ 162044 w 533542"/>
                <a:gd name="connsiteY39" fmla="*/ 85749 h 533328"/>
                <a:gd name="connsiteX40" fmla="*/ 152519 w 533542"/>
                <a:gd name="connsiteY40" fmla="*/ 76224 h 533328"/>
                <a:gd name="connsiteX41" fmla="*/ 85844 w 533542"/>
                <a:gd name="connsiteY41" fmla="*/ 76224 h 533328"/>
                <a:gd name="connsiteX42" fmla="*/ 76319 w 533542"/>
                <a:gd name="connsiteY42" fmla="*/ 85749 h 533328"/>
                <a:gd name="connsiteX43" fmla="*/ 76319 w 533542"/>
                <a:gd name="connsiteY43" fmla="*/ 152424 h 533328"/>
                <a:gd name="connsiteX44" fmla="*/ 85844 w 533542"/>
                <a:gd name="connsiteY44" fmla="*/ 161949 h 533328"/>
                <a:gd name="connsiteX45" fmla="*/ 448366 w 533542"/>
                <a:gd name="connsiteY45" fmla="*/ 371499 h 533328"/>
                <a:gd name="connsiteX46" fmla="*/ 438841 w 533542"/>
                <a:gd name="connsiteY46" fmla="*/ 381024 h 533328"/>
                <a:gd name="connsiteX47" fmla="*/ 438841 w 533542"/>
                <a:gd name="connsiteY47" fmla="*/ 425410 h 533328"/>
                <a:gd name="connsiteX48" fmla="*/ 378262 w 533542"/>
                <a:gd name="connsiteY48" fmla="*/ 364831 h 533328"/>
                <a:gd name="connsiteX49" fmla="*/ 364831 w 533542"/>
                <a:gd name="connsiteY49" fmla="*/ 364831 h 533328"/>
                <a:gd name="connsiteX50" fmla="*/ 364831 w 533542"/>
                <a:gd name="connsiteY50" fmla="*/ 378262 h 533328"/>
                <a:gd name="connsiteX51" fmla="*/ 424744 w 533542"/>
                <a:gd name="connsiteY51" fmla="*/ 438174 h 533328"/>
                <a:gd name="connsiteX52" fmla="*/ 381786 w 533542"/>
                <a:gd name="connsiteY52" fmla="*/ 438174 h 533328"/>
                <a:gd name="connsiteX53" fmla="*/ 372261 w 533542"/>
                <a:gd name="connsiteY53" fmla="*/ 447699 h 533328"/>
                <a:gd name="connsiteX54" fmla="*/ 381786 w 533542"/>
                <a:gd name="connsiteY54" fmla="*/ 457224 h 533328"/>
                <a:gd name="connsiteX55" fmla="*/ 448461 w 533542"/>
                <a:gd name="connsiteY55" fmla="*/ 457224 h 533328"/>
                <a:gd name="connsiteX56" fmla="*/ 457986 w 533542"/>
                <a:gd name="connsiteY56" fmla="*/ 447699 h 533328"/>
                <a:gd name="connsiteX57" fmla="*/ 457986 w 533542"/>
                <a:gd name="connsiteY57" fmla="*/ 381024 h 533328"/>
                <a:gd name="connsiteX58" fmla="*/ 448461 w 533542"/>
                <a:gd name="connsiteY58" fmla="*/ 371499 h 533328"/>
                <a:gd name="connsiteX59" fmla="*/ 155186 w 533542"/>
                <a:gd name="connsiteY59" fmla="*/ 364736 h 533328"/>
                <a:gd name="connsiteX60" fmla="*/ 95274 w 533542"/>
                <a:gd name="connsiteY60" fmla="*/ 424648 h 533328"/>
                <a:gd name="connsiteX61" fmla="*/ 95274 w 533542"/>
                <a:gd name="connsiteY61" fmla="*/ 380929 h 533328"/>
                <a:gd name="connsiteX62" fmla="*/ 85749 w 533542"/>
                <a:gd name="connsiteY62" fmla="*/ 371404 h 533328"/>
                <a:gd name="connsiteX63" fmla="*/ 76224 w 533542"/>
                <a:gd name="connsiteY63" fmla="*/ 380929 h 533328"/>
                <a:gd name="connsiteX64" fmla="*/ 76224 w 533542"/>
                <a:gd name="connsiteY64" fmla="*/ 447604 h 533328"/>
                <a:gd name="connsiteX65" fmla="*/ 85749 w 533542"/>
                <a:gd name="connsiteY65" fmla="*/ 457129 h 533328"/>
                <a:gd name="connsiteX66" fmla="*/ 152424 w 533542"/>
                <a:gd name="connsiteY66" fmla="*/ 457129 h 533328"/>
                <a:gd name="connsiteX67" fmla="*/ 161949 w 533542"/>
                <a:gd name="connsiteY67" fmla="*/ 447604 h 533328"/>
                <a:gd name="connsiteX68" fmla="*/ 152424 w 533542"/>
                <a:gd name="connsiteY68" fmla="*/ 438079 h 533328"/>
                <a:gd name="connsiteX69" fmla="*/ 108704 w 533542"/>
                <a:gd name="connsiteY69" fmla="*/ 438079 h 533328"/>
                <a:gd name="connsiteX70" fmla="*/ 168616 w 533542"/>
                <a:gd name="connsiteY70" fmla="*/ 378166 h 533328"/>
                <a:gd name="connsiteX71" fmla="*/ 168616 w 533542"/>
                <a:gd name="connsiteY71" fmla="*/ 364736 h 533328"/>
                <a:gd name="connsiteX72" fmla="*/ 155186 w 533542"/>
                <a:gd name="connsiteY72" fmla="*/ 364736 h 533328"/>
                <a:gd name="connsiteX73" fmla="*/ 371499 w 533542"/>
                <a:gd name="connsiteY73" fmla="*/ 171474 h 533328"/>
                <a:gd name="connsiteX74" fmla="*/ 378262 w 533542"/>
                <a:gd name="connsiteY74" fmla="*/ 168712 h 533328"/>
                <a:gd name="connsiteX75" fmla="*/ 438174 w 533542"/>
                <a:gd name="connsiteY75" fmla="*/ 108799 h 533328"/>
                <a:gd name="connsiteX76" fmla="*/ 438174 w 533542"/>
                <a:gd name="connsiteY76" fmla="*/ 152519 h 533328"/>
                <a:gd name="connsiteX77" fmla="*/ 447699 w 533542"/>
                <a:gd name="connsiteY77" fmla="*/ 162044 h 533328"/>
                <a:gd name="connsiteX78" fmla="*/ 457224 w 533542"/>
                <a:gd name="connsiteY78" fmla="*/ 152519 h 533328"/>
                <a:gd name="connsiteX79" fmla="*/ 457224 w 533542"/>
                <a:gd name="connsiteY79" fmla="*/ 85844 h 533328"/>
                <a:gd name="connsiteX80" fmla="*/ 447699 w 533542"/>
                <a:gd name="connsiteY80" fmla="*/ 76319 h 533328"/>
                <a:gd name="connsiteX81" fmla="*/ 381024 w 533542"/>
                <a:gd name="connsiteY81" fmla="*/ 76319 h 533328"/>
                <a:gd name="connsiteX82" fmla="*/ 371499 w 533542"/>
                <a:gd name="connsiteY82" fmla="*/ 85844 h 533328"/>
                <a:gd name="connsiteX83" fmla="*/ 381024 w 533542"/>
                <a:gd name="connsiteY83" fmla="*/ 95369 h 533328"/>
                <a:gd name="connsiteX84" fmla="*/ 424744 w 533542"/>
                <a:gd name="connsiteY84" fmla="*/ 95369 h 533328"/>
                <a:gd name="connsiteX85" fmla="*/ 364831 w 533542"/>
                <a:gd name="connsiteY85" fmla="*/ 155281 h 533328"/>
                <a:gd name="connsiteX86" fmla="*/ 364831 w 533542"/>
                <a:gd name="connsiteY86" fmla="*/ 168712 h 533328"/>
                <a:gd name="connsiteX87" fmla="*/ 371594 w 533542"/>
                <a:gd name="connsiteY87" fmla="*/ 171474 h 533328"/>
                <a:gd name="connsiteX88" fmla="*/ 32504 w 533542"/>
                <a:gd name="connsiteY88" fmla="*/ 276249 h 533328"/>
                <a:gd name="connsiteX89" fmla="*/ 104799 w 533542"/>
                <a:gd name="connsiteY89" fmla="*/ 276249 h 533328"/>
                <a:gd name="connsiteX90" fmla="*/ 114324 w 533542"/>
                <a:gd name="connsiteY90" fmla="*/ 266724 h 533328"/>
                <a:gd name="connsiteX91" fmla="*/ 104799 w 533542"/>
                <a:gd name="connsiteY91" fmla="*/ 257199 h 533328"/>
                <a:gd name="connsiteX92" fmla="*/ 32504 w 533542"/>
                <a:gd name="connsiteY92" fmla="*/ 257199 h 533328"/>
                <a:gd name="connsiteX93" fmla="*/ 63841 w 533542"/>
                <a:gd name="connsiteY93" fmla="*/ 225862 h 533328"/>
                <a:gd name="connsiteX94" fmla="*/ 63841 w 533542"/>
                <a:gd name="connsiteY94" fmla="*/ 212431 h 533328"/>
                <a:gd name="connsiteX95" fmla="*/ 50411 w 533542"/>
                <a:gd name="connsiteY95" fmla="*/ 212431 h 533328"/>
                <a:gd name="connsiteX96" fmla="*/ 2786 w 533542"/>
                <a:gd name="connsiteY96" fmla="*/ 259961 h 533328"/>
                <a:gd name="connsiteX97" fmla="*/ 2786 w 533542"/>
                <a:gd name="connsiteY97" fmla="*/ 273391 h 533328"/>
                <a:gd name="connsiteX98" fmla="*/ 50411 w 533542"/>
                <a:gd name="connsiteY98" fmla="*/ 321016 h 533328"/>
                <a:gd name="connsiteX99" fmla="*/ 57174 w 533542"/>
                <a:gd name="connsiteY99" fmla="*/ 323779 h 533328"/>
                <a:gd name="connsiteX100" fmla="*/ 63937 w 533542"/>
                <a:gd name="connsiteY100" fmla="*/ 321016 h 533328"/>
                <a:gd name="connsiteX101" fmla="*/ 63937 w 533542"/>
                <a:gd name="connsiteY101" fmla="*/ 307586 h 533328"/>
                <a:gd name="connsiteX102" fmla="*/ 32599 w 533542"/>
                <a:gd name="connsiteY102" fmla="*/ 276249 h 533328"/>
                <a:gd name="connsiteX103" fmla="*/ 530662 w 533542"/>
                <a:gd name="connsiteY103" fmla="*/ 259961 h 533328"/>
                <a:gd name="connsiteX104" fmla="*/ 483037 w 533542"/>
                <a:gd name="connsiteY104" fmla="*/ 212336 h 533328"/>
                <a:gd name="connsiteX105" fmla="*/ 469606 w 533542"/>
                <a:gd name="connsiteY105" fmla="*/ 212336 h 533328"/>
                <a:gd name="connsiteX106" fmla="*/ 469606 w 533542"/>
                <a:gd name="connsiteY106" fmla="*/ 225766 h 533328"/>
                <a:gd name="connsiteX107" fmla="*/ 500944 w 533542"/>
                <a:gd name="connsiteY107" fmla="*/ 257104 h 533328"/>
                <a:gd name="connsiteX108" fmla="*/ 428649 w 533542"/>
                <a:gd name="connsiteY108" fmla="*/ 257104 h 533328"/>
                <a:gd name="connsiteX109" fmla="*/ 419124 w 533542"/>
                <a:gd name="connsiteY109" fmla="*/ 266629 h 533328"/>
                <a:gd name="connsiteX110" fmla="*/ 428649 w 533542"/>
                <a:gd name="connsiteY110" fmla="*/ 276154 h 533328"/>
                <a:gd name="connsiteX111" fmla="*/ 500944 w 533542"/>
                <a:gd name="connsiteY111" fmla="*/ 276154 h 533328"/>
                <a:gd name="connsiteX112" fmla="*/ 469606 w 533542"/>
                <a:gd name="connsiteY112" fmla="*/ 307491 h 533328"/>
                <a:gd name="connsiteX113" fmla="*/ 469606 w 533542"/>
                <a:gd name="connsiteY113" fmla="*/ 320921 h 533328"/>
                <a:gd name="connsiteX114" fmla="*/ 476369 w 533542"/>
                <a:gd name="connsiteY114" fmla="*/ 323683 h 533328"/>
                <a:gd name="connsiteX115" fmla="*/ 483132 w 533542"/>
                <a:gd name="connsiteY115" fmla="*/ 320921 h 533328"/>
                <a:gd name="connsiteX116" fmla="*/ 530757 w 533542"/>
                <a:gd name="connsiteY116" fmla="*/ 273296 h 533328"/>
                <a:gd name="connsiteX117" fmla="*/ 530757 w 533542"/>
                <a:gd name="connsiteY117" fmla="*/ 259866 h 533328"/>
                <a:gd name="connsiteX118" fmla="*/ 263104 w 533542"/>
                <a:gd name="connsiteY118" fmla="*/ 159091 h 533328"/>
                <a:gd name="connsiteX119" fmla="*/ 158329 w 533542"/>
                <a:gd name="connsiteY119" fmla="*/ 263866 h 533328"/>
                <a:gd name="connsiteX120" fmla="*/ 263104 w 533542"/>
                <a:gd name="connsiteY120" fmla="*/ 368641 h 533328"/>
                <a:gd name="connsiteX121" fmla="*/ 367879 w 533542"/>
                <a:gd name="connsiteY121" fmla="*/ 263866 h 533328"/>
                <a:gd name="connsiteX122" fmla="*/ 263104 w 533542"/>
                <a:gd name="connsiteY122" fmla="*/ 159091 h 533328"/>
                <a:gd name="connsiteX123" fmla="*/ 263104 w 533542"/>
                <a:gd name="connsiteY123" fmla="*/ 349591 h 533328"/>
                <a:gd name="connsiteX124" fmla="*/ 207383 w 533542"/>
                <a:gd name="connsiteY124" fmla="*/ 328922 h 533328"/>
                <a:gd name="connsiteX125" fmla="*/ 263104 w 533542"/>
                <a:gd name="connsiteY125" fmla="*/ 301966 h 533328"/>
                <a:gd name="connsiteX126" fmla="*/ 318826 w 533542"/>
                <a:gd name="connsiteY126" fmla="*/ 328922 h 533328"/>
                <a:gd name="connsiteX127" fmla="*/ 263104 w 533542"/>
                <a:gd name="connsiteY127" fmla="*/ 349591 h 533328"/>
                <a:gd name="connsiteX128" fmla="*/ 239292 w 533542"/>
                <a:gd name="connsiteY128" fmla="*/ 249579 h 533328"/>
                <a:gd name="connsiteX129" fmla="*/ 263104 w 533542"/>
                <a:gd name="connsiteY129" fmla="*/ 225766 h 533328"/>
                <a:gd name="connsiteX130" fmla="*/ 286917 w 533542"/>
                <a:gd name="connsiteY130" fmla="*/ 249579 h 533328"/>
                <a:gd name="connsiteX131" fmla="*/ 263104 w 533542"/>
                <a:gd name="connsiteY131" fmla="*/ 273391 h 533328"/>
                <a:gd name="connsiteX132" fmla="*/ 239292 w 533542"/>
                <a:gd name="connsiteY132" fmla="*/ 249579 h 533328"/>
                <a:gd name="connsiteX133" fmla="*/ 331875 w 533542"/>
                <a:gd name="connsiteY133" fmla="*/ 314825 h 533328"/>
                <a:gd name="connsiteX134" fmla="*/ 285774 w 533542"/>
                <a:gd name="connsiteY134" fmla="*/ 285774 h 533328"/>
                <a:gd name="connsiteX135" fmla="*/ 305967 w 533542"/>
                <a:gd name="connsiteY135" fmla="*/ 249579 h 533328"/>
                <a:gd name="connsiteX136" fmla="*/ 263104 w 533542"/>
                <a:gd name="connsiteY136" fmla="*/ 206716 h 533328"/>
                <a:gd name="connsiteX137" fmla="*/ 220242 w 533542"/>
                <a:gd name="connsiteY137" fmla="*/ 249579 h 533328"/>
                <a:gd name="connsiteX138" fmla="*/ 240435 w 533542"/>
                <a:gd name="connsiteY138" fmla="*/ 285774 h 533328"/>
                <a:gd name="connsiteX139" fmla="*/ 194334 w 533542"/>
                <a:gd name="connsiteY139" fmla="*/ 314825 h 533328"/>
                <a:gd name="connsiteX140" fmla="*/ 177379 w 533542"/>
                <a:gd name="connsiteY140" fmla="*/ 263866 h 533328"/>
                <a:gd name="connsiteX141" fmla="*/ 263104 w 533542"/>
                <a:gd name="connsiteY141" fmla="*/ 178141 h 533328"/>
                <a:gd name="connsiteX142" fmla="*/ 348829 w 533542"/>
                <a:gd name="connsiteY142" fmla="*/ 263866 h 533328"/>
                <a:gd name="connsiteX143" fmla="*/ 331875 w 533542"/>
                <a:gd name="connsiteY143" fmla="*/ 314825 h 533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533542" h="533328">
                  <a:moveTo>
                    <a:pt x="225862" y="63937"/>
                  </a:moveTo>
                  <a:lnTo>
                    <a:pt x="257199" y="32599"/>
                  </a:lnTo>
                  <a:lnTo>
                    <a:pt x="257199" y="123944"/>
                  </a:lnTo>
                  <a:cubicBezTo>
                    <a:pt x="257199" y="129183"/>
                    <a:pt x="261485" y="133469"/>
                    <a:pt x="266724" y="133469"/>
                  </a:cubicBezTo>
                  <a:cubicBezTo>
                    <a:pt x="271963" y="133469"/>
                    <a:pt x="276249" y="129183"/>
                    <a:pt x="276249" y="123944"/>
                  </a:cubicBezTo>
                  <a:lnTo>
                    <a:pt x="276249" y="32504"/>
                  </a:lnTo>
                  <a:lnTo>
                    <a:pt x="307586" y="63841"/>
                  </a:lnTo>
                  <a:cubicBezTo>
                    <a:pt x="309491" y="65746"/>
                    <a:pt x="311872" y="66604"/>
                    <a:pt x="314349" y="66604"/>
                  </a:cubicBezTo>
                  <a:cubicBezTo>
                    <a:pt x="316825" y="66604"/>
                    <a:pt x="319207" y="65651"/>
                    <a:pt x="321112" y="63841"/>
                  </a:cubicBezTo>
                  <a:cubicBezTo>
                    <a:pt x="324826" y="60127"/>
                    <a:pt x="324826" y="54126"/>
                    <a:pt x="321112" y="50411"/>
                  </a:cubicBezTo>
                  <a:lnTo>
                    <a:pt x="273487" y="2786"/>
                  </a:lnTo>
                  <a:cubicBezTo>
                    <a:pt x="269772" y="-929"/>
                    <a:pt x="263771" y="-929"/>
                    <a:pt x="260056" y="2786"/>
                  </a:cubicBezTo>
                  <a:lnTo>
                    <a:pt x="212431" y="50411"/>
                  </a:lnTo>
                  <a:cubicBezTo>
                    <a:pt x="208717" y="54126"/>
                    <a:pt x="208717" y="60127"/>
                    <a:pt x="212431" y="63841"/>
                  </a:cubicBezTo>
                  <a:cubicBezTo>
                    <a:pt x="216146" y="67556"/>
                    <a:pt x="222147" y="67556"/>
                    <a:pt x="225862" y="63841"/>
                  </a:cubicBezTo>
                  <a:close/>
                  <a:moveTo>
                    <a:pt x="307586" y="469511"/>
                  </a:moveTo>
                  <a:lnTo>
                    <a:pt x="276249" y="500848"/>
                  </a:lnTo>
                  <a:lnTo>
                    <a:pt x="276249" y="409504"/>
                  </a:lnTo>
                  <a:cubicBezTo>
                    <a:pt x="276249" y="404265"/>
                    <a:pt x="271963" y="399979"/>
                    <a:pt x="266724" y="399979"/>
                  </a:cubicBezTo>
                  <a:cubicBezTo>
                    <a:pt x="261485" y="399979"/>
                    <a:pt x="257199" y="404265"/>
                    <a:pt x="257199" y="409504"/>
                  </a:cubicBezTo>
                  <a:lnTo>
                    <a:pt x="257199" y="500848"/>
                  </a:lnTo>
                  <a:lnTo>
                    <a:pt x="225862" y="469511"/>
                  </a:lnTo>
                  <a:cubicBezTo>
                    <a:pt x="222147" y="465796"/>
                    <a:pt x="216146" y="465796"/>
                    <a:pt x="212431" y="469511"/>
                  </a:cubicBezTo>
                  <a:cubicBezTo>
                    <a:pt x="208717" y="473226"/>
                    <a:pt x="208717" y="479227"/>
                    <a:pt x="212431" y="482941"/>
                  </a:cubicBezTo>
                  <a:lnTo>
                    <a:pt x="260056" y="530566"/>
                  </a:lnTo>
                  <a:cubicBezTo>
                    <a:pt x="261961" y="532471"/>
                    <a:pt x="264343" y="533329"/>
                    <a:pt x="266819" y="533329"/>
                  </a:cubicBezTo>
                  <a:cubicBezTo>
                    <a:pt x="269296" y="533329"/>
                    <a:pt x="271677" y="532376"/>
                    <a:pt x="273582" y="530566"/>
                  </a:cubicBezTo>
                  <a:lnTo>
                    <a:pt x="321207" y="482941"/>
                  </a:lnTo>
                  <a:cubicBezTo>
                    <a:pt x="324922" y="479227"/>
                    <a:pt x="324922" y="473226"/>
                    <a:pt x="321207" y="469511"/>
                  </a:cubicBezTo>
                  <a:cubicBezTo>
                    <a:pt x="317492" y="465796"/>
                    <a:pt x="311491" y="465796"/>
                    <a:pt x="307777" y="469511"/>
                  </a:cubicBezTo>
                  <a:close/>
                  <a:moveTo>
                    <a:pt x="85749" y="161949"/>
                  </a:moveTo>
                  <a:cubicBezTo>
                    <a:pt x="90988" y="161949"/>
                    <a:pt x="95274" y="157663"/>
                    <a:pt x="95274" y="152424"/>
                  </a:cubicBezTo>
                  <a:lnTo>
                    <a:pt x="95274" y="108704"/>
                  </a:lnTo>
                  <a:lnTo>
                    <a:pt x="155186" y="168616"/>
                  </a:lnTo>
                  <a:cubicBezTo>
                    <a:pt x="157091" y="170521"/>
                    <a:pt x="159472" y="171379"/>
                    <a:pt x="161949" y="171379"/>
                  </a:cubicBezTo>
                  <a:cubicBezTo>
                    <a:pt x="164425" y="171379"/>
                    <a:pt x="166807" y="170426"/>
                    <a:pt x="168712" y="168616"/>
                  </a:cubicBezTo>
                  <a:cubicBezTo>
                    <a:pt x="172426" y="164902"/>
                    <a:pt x="172426" y="158901"/>
                    <a:pt x="168712" y="155186"/>
                  </a:cubicBezTo>
                  <a:lnTo>
                    <a:pt x="108799" y="95274"/>
                  </a:lnTo>
                  <a:lnTo>
                    <a:pt x="152519" y="95274"/>
                  </a:lnTo>
                  <a:cubicBezTo>
                    <a:pt x="157758" y="95274"/>
                    <a:pt x="162044" y="90988"/>
                    <a:pt x="162044" y="85749"/>
                  </a:cubicBezTo>
                  <a:cubicBezTo>
                    <a:pt x="162044" y="80510"/>
                    <a:pt x="157758" y="76224"/>
                    <a:pt x="152519" y="76224"/>
                  </a:cubicBezTo>
                  <a:lnTo>
                    <a:pt x="85844" y="76224"/>
                  </a:lnTo>
                  <a:cubicBezTo>
                    <a:pt x="80605" y="76224"/>
                    <a:pt x="76319" y="80510"/>
                    <a:pt x="76319" y="85749"/>
                  </a:cubicBezTo>
                  <a:lnTo>
                    <a:pt x="76319" y="152424"/>
                  </a:lnTo>
                  <a:cubicBezTo>
                    <a:pt x="76319" y="157663"/>
                    <a:pt x="80605" y="161949"/>
                    <a:pt x="85844" y="161949"/>
                  </a:cubicBezTo>
                  <a:close/>
                  <a:moveTo>
                    <a:pt x="448366" y="371499"/>
                  </a:moveTo>
                  <a:cubicBezTo>
                    <a:pt x="443127" y="371499"/>
                    <a:pt x="438841" y="375785"/>
                    <a:pt x="438841" y="381024"/>
                  </a:cubicBezTo>
                  <a:lnTo>
                    <a:pt x="438841" y="425410"/>
                  </a:lnTo>
                  <a:lnTo>
                    <a:pt x="378262" y="364831"/>
                  </a:lnTo>
                  <a:cubicBezTo>
                    <a:pt x="374547" y="361117"/>
                    <a:pt x="368546" y="361117"/>
                    <a:pt x="364831" y="364831"/>
                  </a:cubicBezTo>
                  <a:cubicBezTo>
                    <a:pt x="361117" y="368546"/>
                    <a:pt x="361117" y="374547"/>
                    <a:pt x="364831" y="378262"/>
                  </a:cubicBezTo>
                  <a:lnTo>
                    <a:pt x="424744" y="438174"/>
                  </a:lnTo>
                  <a:lnTo>
                    <a:pt x="381786" y="438174"/>
                  </a:lnTo>
                  <a:cubicBezTo>
                    <a:pt x="376547" y="438174"/>
                    <a:pt x="372261" y="442460"/>
                    <a:pt x="372261" y="447699"/>
                  </a:cubicBezTo>
                  <a:cubicBezTo>
                    <a:pt x="372261" y="452938"/>
                    <a:pt x="376547" y="457224"/>
                    <a:pt x="381786" y="457224"/>
                  </a:cubicBezTo>
                  <a:lnTo>
                    <a:pt x="448461" y="457224"/>
                  </a:lnTo>
                  <a:cubicBezTo>
                    <a:pt x="453700" y="457224"/>
                    <a:pt x="457986" y="452938"/>
                    <a:pt x="457986" y="447699"/>
                  </a:cubicBezTo>
                  <a:lnTo>
                    <a:pt x="457986" y="381024"/>
                  </a:lnTo>
                  <a:cubicBezTo>
                    <a:pt x="457986" y="375785"/>
                    <a:pt x="453700" y="371499"/>
                    <a:pt x="448461" y="371499"/>
                  </a:cubicBezTo>
                  <a:close/>
                  <a:moveTo>
                    <a:pt x="155186" y="364736"/>
                  </a:moveTo>
                  <a:lnTo>
                    <a:pt x="95274" y="424648"/>
                  </a:lnTo>
                  <a:lnTo>
                    <a:pt x="95274" y="380929"/>
                  </a:lnTo>
                  <a:cubicBezTo>
                    <a:pt x="95274" y="375690"/>
                    <a:pt x="90988" y="371404"/>
                    <a:pt x="85749" y="371404"/>
                  </a:cubicBezTo>
                  <a:cubicBezTo>
                    <a:pt x="80510" y="371404"/>
                    <a:pt x="76224" y="375690"/>
                    <a:pt x="76224" y="380929"/>
                  </a:cubicBezTo>
                  <a:lnTo>
                    <a:pt x="76224" y="447604"/>
                  </a:lnTo>
                  <a:cubicBezTo>
                    <a:pt x="76224" y="452842"/>
                    <a:pt x="80510" y="457129"/>
                    <a:pt x="85749" y="457129"/>
                  </a:cubicBezTo>
                  <a:lnTo>
                    <a:pt x="152424" y="457129"/>
                  </a:lnTo>
                  <a:cubicBezTo>
                    <a:pt x="157663" y="457129"/>
                    <a:pt x="161949" y="452842"/>
                    <a:pt x="161949" y="447604"/>
                  </a:cubicBezTo>
                  <a:cubicBezTo>
                    <a:pt x="161949" y="442365"/>
                    <a:pt x="157663" y="438079"/>
                    <a:pt x="152424" y="438079"/>
                  </a:cubicBezTo>
                  <a:lnTo>
                    <a:pt x="108704" y="438079"/>
                  </a:lnTo>
                  <a:lnTo>
                    <a:pt x="168616" y="378166"/>
                  </a:lnTo>
                  <a:cubicBezTo>
                    <a:pt x="172331" y="374452"/>
                    <a:pt x="172331" y="368451"/>
                    <a:pt x="168616" y="364736"/>
                  </a:cubicBezTo>
                  <a:cubicBezTo>
                    <a:pt x="164902" y="361021"/>
                    <a:pt x="158901" y="361021"/>
                    <a:pt x="155186" y="364736"/>
                  </a:cubicBezTo>
                  <a:close/>
                  <a:moveTo>
                    <a:pt x="371499" y="171474"/>
                  </a:moveTo>
                  <a:cubicBezTo>
                    <a:pt x="373975" y="171474"/>
                    <a:pt x="376357" y="170521"/>
                    <a:pt x="378262" y="168712"/>
                  </a:cubicBezTo>
                  <a:lnTo>
                    <a:pt x="438174" y="108799"/>
                  </a:lnTo>
                  <a:lnTo>
                    <a:pt x="438174" y="152519"/>
                  </a:lnTo>
                  <a:cubicBezTo>
                    <a:pt x="438174" y="157758"/>
                    <a:pt x="442460" y="162044"/>
                    <a:pt x="447699" y="162044"/>
                  </a:cubicBezTo>
                  <a:cubicBezTo>
                    <a:pt x="452938" y="162044"/>
                    <a:pt x="457224" y="157758"/>
                    <a:pt x="457224" y="152519"/>
                  </a:cubicBezTo>
                  <a:lnTo>
                    <a:pt x="457224" y="85844"/>
                  </a:lnTo>
                  <a:cubicBezTo>
                    <a:pt x="457224" y="80605"/>
                    <a:pt x="452938" y="76319"/>
                    <a:pt x="447699" y="76319"/>
                  </a:cubicBezTo>
                  <a:lnTo>
                    <a:pt x="381024" y="76319"/>
                  </a:lnTo>
                  <a:cubicBezTo>
                    <a:pt x="375785" y="76319"/>
                    <a:pt x="371499" y="80605"/>
                    <a:pt x="371499" y="85844"/>
                  </a:cubicBezTo>
                  <a:cubicBezTo>
                    <a:pt x="371499" y="91083"/>
                    <a:pt x="375785" y="95369"/>
                    <a:pt x="381024" y="95369"/>
                  </a:cubicBezTo>
                  <a:lnTo>
                    <a:pt x="424744" y="95369"/>
                  </a:lnTo>
                  <a:lnTo>
                    <a:pt x="364831" y="155281"/>
                  </a:lnTo>
                  <a:cubicBezTo>
                    <a:pt x="361117" y="158996"/>
                    <a:pt x="361117" y="164997"/>
                    <a:pt x="364831" y="168712"/>
                  </a:cubicBezTo>
                  <a:cubicBezTo>
                    <a:pt x="366736" y="170617"/>
                    <a:pt x="369118" y="171474"/>
                    <a:pt x="371594" y="171474"/>
                  </a:cubicBezTo>
                  <a:close/>
                  <a:moveTo>
                    <a:pt x="32504" y="276249"/>
                  </a:moveTo>
                  <a:lnTo>
                    <a:pt x="104799" y="276249"/>
                  </a:lnTo>
                  <a:cubicBezTo>
                    <a:pt x="110038" y="276249"/>
                    <a:pt x="114324" y="271963"/>
                    <a:pt x="114324" y="266724"/>
                  </a:cubicBezTo>
                  <a:cubicBezTo>
                    <a:pt x="114324" y="261485"/>
                    <a:pt x="110038" y="257199"/>
                    <a:pt x="104799" y="257199"/>
                  </a:cubicBezTo>
                  <a:lnTo>
                    <a:pt x="32504" y="257199"/>
                  </a:lnTo>
                  <a:lnTo>
                    <a:pt x="63841" y="225862"/>
                  </a:lnTo>
                  <a:cubicBezTo>
                    <a:pt x="67556" y="222147"/>
                    <a:pt x="67556" y="216146"/>
                    <a:pt x="63841" y="212431"/>
                  </a:cubicBezTo>
                  <a:cubicBezTo>
                    <a:pt x="60127" y="208717"/>
                    <a:pt x="54126" y="208717"/>
                    <a:pt x="50411" y="212431"/>
                  </a:cubicBezTo>
                  <a:lnTo>
                    <a:pt x="2786" y="259961"/>
                  </a:lnTo>
                  <a:cubicBezTo>
                    <a:pt x="-929" y="263676"/>
                    <a:pt x="-929" y="269677"/>
                    <a:pt x="2786" y="273391"/>
                  </a:cubicBezTo>
                  <a:lnTo>
                    <a:pt x="50411" y="321016"/>
                  </a:lnTo>
                  <a:cubicBezTo>
                    <a:pt x="52316" y="322921"/>
                    <a:pt x="54697" y="323779"/>
                    <a:pt x="57174" y="323779"/>
                  </a:cubicBezTo>
                  <a:cubicBezTo>
                    <a:pt x="59650" y="323779"/>
                    <a:pt x="62032" y="322826"/>
                    <a:pt x="63937" y="321016"/>
                  </a:cubicBezTo>
                  <a:cubicBezTo>
                    <a:pt x="67651" y="317302"/>
                    <a:pt x="67651" y="311301"/>
                    <a:pt x="63937" y="307586"/>
                  </a:cubicBezTo>
                  <a:lnTo>
                    <a:pt x="32599" y="276249"/>
                  </a:lnTo>
                  <a:close/>
                  <a:moveTo>
                    <a:pt x="530662" y="259961"/>
                  </a:moveTo>
                  <a:lnTo>
                    <a:pt x="483037" y="212336"/>
                  </a:lnTo>
                  <a:cubicBezTo>
                    <a:pt x="479322" y="208621"/>
                    <a:pt x="473321" y="208621"/>
                    <a:pt x="469606" y="212336"/>
                  </a:cubicBezTo>
                  <a:cubicBezTo>
                    <a:pt x="465892" y="216051"/>
                    <a:pt x="465892" y="222052"/>
                    <a:pt x="469606" y="225766"/>
                  </a:cubicBezTo>
                  <a:lnTo>
                    <a:pt x="500944" y="257104"/>
                  </a:lnTo>
                  <a:lnTo>
                    <a:pt x="428649" y="257104"/>
                  </a:lnTo>
                  <a:cubicBezTo>
                    <a:pt x="423410" y="257104"/>
                    <a:pt x="419124" y="261390"/>
                    <a:pt x="419124" y="266629"/>
                  </a:cubicBezTo>
                  <a:cubicBezTo>
                    <a:pt x="419124" y="271867"/>
                    <a:pt x="423410" y="276154"/>
                    <a:pt x="428649" y="276154"/>
                  </a:cubicBezTo>
                  <a:lnTo>
                    <a:pt x="500944" y="276154"/>
                  </a:lnTo>
                  <a:lnTo>
                    <a:pt x="469606" y="307491"/>
                  </a:lnTo>
                  <a:cubicBezTo>
                    <a:pt x="465892" y="311206"/>
                    <a:pt x="465892" y="317206"/>
                    <a:pt x="469606" y="320921"/>
                  </a:cubicBezTo>
                  <a:cubicBezTo>
                    <a:pt x="471511" y="322826"/>
                    <a:pt x="473893" y="323683"/>
                    <a:pt x="476369" y="323683"/>
                  </a:cubicBezTo>
                  <a:cubicBezTo>
                    <a:pt x="478846" y="323683"/>
                    <a:pt x="481227" y="322731"/>
                    <a:pt x="483132" y="320921"/>
                  </a:cubicBezTo>
                  <a:lnTo>
                    <a:pt x="530757" y="273296"/>
                  </a:lnTo>
                  <a:cubicBezTo>
                    <a:pt x="534472" y="269581"/>
                    <a:pt x="534472" y="263581"/>
                    <a:pt x="530757" y="259866"/>
                  </a:cubicBezTo>
                  <a:close/>
                  <a:moveTo>
                    <a:pt x="263104" y="159091"/>
                  </a:moveTo>
                  <a:cubicBezTo>
                    <a:pt x="205288" y="159091"/>
                    <a:pt x="158329" y="206050"/>
                    <a:pt x="158329" y="263866"/>
                  </a:cubicBezTo>
                  <a:cubicBezTo>
                    <a:pt x="158329" y="321683"/>
                    <a:pt x="205288" y="368641"/>
                    <a:pt x="263104" y="368641"/>
                  </a:cubicBezTo>
                  <a:cubicBezTo>
                    <a:pt x="320921" y="368641"/>
                    <a:pt x="367879" y="321683"/>
                    <a:pt x="367879" y="263866"/>
                  </a:cubicBezTo>
                  <a:cubicBezTo>
                    <a:pt x="367879" y="206050"/>
                    <a:pt x="320921" y="159091"/>
                    <a:pt x="263104" y="159091"/>
                  </a:cubicBezTo>
                  <a:close/>
                  <a:moveTo>
                    <a:pt x="263104" y="349591"/>
                  </a:moveTo>
                  <a:cubicBezTo>
                    <a:pt x="241864" y="349591"/>
                    <a:pt x="222433" y="341781"/>
                    <a:pt x="207383" y="328922"/>
                  </a:cubicBezTo>
                  <a:cubicBezTo>
                    <a:pt x="220909" y="311968"/>
                    <a:pt x="241197" y="301966"/>
                    <a:pt x="263104" y="301966"/>
                  </a:cubicBezTo>
                  <a:cubicBezTo>
                    <a:pt x="285012" y="301966"/>
                    <a:pt x="305300" y="311968"/>
                    <a:pt x="318826" y="328922"/>
                  </a:cubicBezTo>
                  <a:cubicBezTo>
                    <a:pt x="303871" y="341781"/>
                    <a:pt x="284345" y="349591"/>
                    <a:pt x="263104" y="349591"/>
                  </a:cubicBezTo>
                  <a:close/>
                  <a:moveTo>
                    <a:pt x="239292" y="249579"/>
                  </a:moveTo>
                  <a:cubicBezTo>
                    <a:pt x="239292" y="236434"/>
                    <a:pt x="249960" y="225766"/>
                    <a:pt x="263104" y="225766"/>
                  </a:cubicBezTo>
                  <a:cubicBezTo>
                    <a:pt x="276249" y="225766"/>
                    <a:pt x="286917" y="236434"/>
                    <a:pt x="286917" y="249579"/>
                  </a:cubicBezTo>
                  <a:cubicBezTo>
                    <a:pt x="286917" y="262723"/>
                    <a:pt x="276249" y="273391"/>
                    <a:pt x="263104" y="273391"/>
                  </a:cubicBezTo>
                  <a:cubicBezTo>
                    <a:pt x="249960" y="273391"/>
                    <a:pt x="239292" y="262723"/>
                    <a:pt x="239292" y="249579"/>
                  </a:cubicBezTo>
                  <a:close/>
                  <a:moveTo>
                    <a:pt x="331875" y="314825"/>
                  </a:moveTo>
                  <a:cubicBezTo>
                    <a:pt x="319778" y="300538"/>
                    <a:pt x="303681" y="290441"/>
                    <a:pt x="285774" y="285774"/>
                  </a:cubicBezTo>
                  <a:cubicBezTo>
                    <a:pt x="297871" y="278154"/>
                    <a:pt x="305967" y="264819"/>
                    <a:pt x="305967" y="249579"/>
                  </a:cubicBezTo>
                  <a:cubicBezTo>
                    <a:pt x="305967" y="225957"/>
                    <a:pt x="286726" y="206716"/>
                    <a:pt x="263104" y="206716"/>
                  </a:cubicBezTo>
                  <a:cubicBezTo>
                    <a:pt x="239482" y="206716"/>
                    <a:pt x="220242" y="225957"/>
                    <a:pt x="220242" y="249579"/>
                  </a:cubicBezTo>
                  <a:cubicBezTo>
                    <a:pt x="220242" y="264819"/>
                    <a:pt x="228338" y="278154"/>
                    <a:pt x="240435" y="285774"/>
                  </a:cubicBezTo>
                  <a:cubicBezTo>
                    <a:pt x="222528" y="290441"/>
                    <a:pt x="206526" y="300538"/>
                    <a:pt x="194334" y="314825"/>
                  </a:cubicBezTo>
                  <a:cubicBezTo>
                    <a:pt x="183761" y="300538"/>
                    <a:pt x="177379" y="283012"/>
                    <a:pt x="177379" y="263866"/>
                  </a:cubicBezTo>
                  <a:cubicBezTo>
                    <a:pt x="177379" y="216622"/>
                    <a:pt x="215860" y="178141"/>
                    <a:pt x="263104" y="178141"/>
                  </a:cubicBezTo>
                  <a:cubicBezTo>
                    <a:pt x="310348" y="178141"/>
                    <a:pt x="348829" y="216622"/>
                    <a:pt x="348829" y="263866"/>
                  </a:cubicBezTo>
                  <a:cubicBezTo>
                    <a:pt x="348829" y="282916"/>
                    <a:pt x="342448" y="300538"/>
                    <a:pt x="331875" y="314825"/>
                  </a:cubicBezTo>
                  <a:close/>
                </a:path>
              </a:pathLst>
            </a:custGeom>
            <a:solidFill>
              <a:schemeClr val="tx2">
                <a:lumMod val="75000"/>
              </a:schemeClr>
            </a:solidFill>
            <a:ln w="0" cap="flat">
              <a:solidFill>
                <a:schemeClr val="tx2">
                  <a:lumMod val="75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82" name="Group 181">
              <a:extLst>
                <a:ext uri="{FF2B5EF4-FFF2-40B4-BE49-F238E27FC236}">
                  <a16:creationId xmlns:a16="http://schemas.microsoft.com/office/drawing/2014/main" id="{2DCA1853-3334-4029-AC58-4F7BBB8E06EB}"/>
                </a:ext>
              </a:extLst>
            </p:cNvPr>
            <p:cNvGrpSpPr/>
            <p:nvPr/>
          </p:nvGrpSpPr>
          <p:grpSpPr>
            <a:xfrm>
              <a:off x="4571655" y="5720144"/>
              <a:ext cx="216434" cy="216434"/>
              <a:chOff x="5539829" y="5774471"/>
              <a:chExt cx="326792" cy="326792"/>
            </a:xfrm>
          </p:grpSpPr>
          <p:sp>
            <p:nvSpPr>
              <p:cNvPr id="180" name="Plus Sign 179">
                <a:extLst>
                  <a:ext uri="{FF2B5EF4-FFF2-40B4-BE49-F238E27FC236}">
                    <a16:creationId xmlns:a16="http://schemas.microsoft.com/office/drawing/2014/main" id="{84B4B216-15D3-E26F-4D26-AB09E5CCA61C}"/>
                  </a:ext>
                </a:extLst>
              </p:cNvPr>
              <p:cNvSpPr/>
              <p:nvPr/>
            </p:nvSpPr>
            <p:spPr bwMode="auto">
              <a:xfrm>
                <a:off x="5592246" y="5826888"/>
                <a:ext cx="221959" cy="221959"/>
              </a:xfrm>
              <a:prstGeom prst="mathPlus">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1" name="Oval 180">
                <a:extLst>
                  <a:ext uri="{FF2B5EF4-FFF2-40B4-BE49-F238E27FC236}">
                    <a16:creationId xmlns:a16="http://schemas.microsoft.com/office/drawing/2014/main" id="{397EE99C-236C-3998-6CB1-3FD4157BFC4D}"/>
                  </a:ext>
                </a:extLst>
              </p:cNvPr>
              <p:cNvSpPr/>
              <p:nvPr/>
            </p:nvSpPr>
            <p:spPr bwMode="auto">
              <a:xfrm>
                <a:off x="5539829" y="5774471"/>
                <a:ext cx="326792" cy="326792"/>
              </a:xfrm>
              <a:prstGeom prst="ellipse">
                <a:avLst/>
              </a:prstGeom>
              <a:noFill/>
              <a:ln w="1905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17" name="Group 216">
              <a:extLst>
                <a:ext uri="{FF2B5EF4-FFF2-40B4-BE49-F238E27FC236}">
                  <a16:creationId xmlns:a16="http://schemas.microsoft.com/office/drawing/2014/main" id="{7A2F3B36-3DB3-D61A-CFCB-F1393B7116E5}"/>
                </a:ext>
              </a:extLst>
            </p:cNvPr>
            <p:cNvGrpSpPr/>
            <p:nvPr/>
          </p:nvGrpSpPr>
          <p:grpSpPr>
            <a:xfrm rot="10800000">
              <a:off x="8072286" y="2593371"/>
              <a:ext cx="473962" cy="425847"/>
              <a:chOff x="7896239" y="4144938"/>
              <a:chExt cx="361050" cy="324398"/>
            </a:xfrm>
            <a:solidFill>
              <a:schemeClr val="accent1"/>
            </a:solidFill>
          </p:grpSpPr>
          <p:sp>
            <p:nvSpPr>
              <p:cNvPr id="218" name="Freeform: Shape 217">
                <a:extLst>
                  <a:ext uri="{FF2B5EF4-FFF2-40B4-BE49-F238E27FC236}">
                    <a16:creationId xmlns:a16="http://schemas.microsoft.com/office/drawing/2014/main" id="{38DC60A5-C513-70F6-1536-339750D4666D}"/>
                  </a:ext>
                </a:extLst>
              </p:cNvPr>
              <p:cNvSpPr/>
              <p:nvPr/>
            </p:nvSpPr>
            <p:spPr>
              <a:xfrm>
                <a:off x="7941917" y="4207422"/>
                <a:ext cx="252984" cy="252888"/>
              </a:xfrm>
              <a:custGeom>
                <a:avLst/>
                <a:gdLst>
                  <a:gd name="connsiteX0" fmla="*/ 81439 w 252984"/>
                  <a:gd name="connsiteY0" fmla="*/ 252889 h 252888"/>
                  <a:gd name="connsiteX1" fmla="*/ 0 w 252984"/>
                  <a:gd name="connsiteY1" fmla="*/ 171450 h 252888"/>
                  <a:gd name="connsiteX2" fmla="*/ 171545 w 252984"/>
                  <a:gd name="connsiteY2" fmla="*/ 0 h 252888"/>
                  <a:gd name="connsiteX3" fmla="*/ 252984 w 252984"/>
                  <a:gd name="connsiteY3" fmla="*/ 81439 h 252888"/>
                  <a:gd name="connsiteX4" fmla="*/ 81534 w 252984"/>
                  <a:gd name="connsiteY4" fmla="*/ 252889 h 252888"/>
                  <a:gd name="connsiteX5" fmla="*/ 13526 w 252984"/>
                  <a:gd name="connsiteY5" fmla="*/ 171450 h 252888"/>
                  <a:gd name="connsiteX6" fmla="*/ 81534 w 252984"/>
                  <a:gd name="connsiteY6" fmla="*/ 239459 h 252888"/>
                  <a:gd name="connsiteX7" fmla="*/ 239459 w 252984"/>
                  <a:gd name="connsiteY7" fmla="*/ 81439 h 252888"/>
                  <a:gd name="connsiteX8" fmla="*/ 171450 w 252984"/>
                  <a:gd name="connsiteY8" fmla="*/ 13430 h 252888"/>
                  <a:gd name="connsiteX9" fmla="*/ 13526 w 252984"/>
                  <a:gd name="connsiteY9" fmla="*/ 171450 h 25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2984" h="252888">
                    <a:moveTo>
                      <a:pt x="81439" y="252889"/>
                    </a:moveTo>
                    <a:lnTo>
                      <a:pt x="0" y="171450"/>
                    </a:lnTo>
                    <a:lnTo>
                      <a:pt x="171545" y="0"/>
                    </a:lnTo>
                    <a:lnTo>
                      <a:pt x="252984" y="81439"/>
                    </a:lnTo>
                    <a:lnTo>
                      <a:pt x="81534" y="252889"/>
                    </a:lnTo>
                    <a:close/>
                    <a:moveTo>
                      <a:pt x="13526" y="171450"/>
                    </a:moveTo>
                    <a:lnTo>
                      <a:pt x="81534" y="239459"/>
                    </a:lnTo>
                    <a:lnTo>
                      <a:pt x="239459" y="81439"/>
                    </a:lnTo>
                    <a:lnTo>
                      <a:pt x="171450" y="13430"/>
                    </a:lnTo>
                    <a:lnTo>
                      <a:pt x="13526" y="171450"/>
                    </a:lnTo>
                    <a:close/>
                  </a:path>
                </a:pathLst>
              </a:custGeom>
              <a:grpFill/>
              <a:ln w="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19" name="Freeform: Shape 218">
                <a:extLst>
                  <a:ext uri="{FF2B5EF4-FFF2-40B4-BE49-F238E27FC236}">
                    <a16:creationId xmlns:a16="http://schemas.microsoft.com/office/drawing/2014/main" id="{92C45635-E9CE-42F2-4434-2A039A2E4A07}"/>
                  </a:ext>
                </a:extLst>
              </p:cNvPr>
              <p:cNvSpPr/>
              <p:nvPr/>
            </p:nvSpPr>
            <p:spPr>
              <a:xfrm>
                <a:off x="8125082" y="4173513"/>
                <a:ext cx="103632" cy="103631"/>
              </a:xfrm>
              <a:custGeom>
                <a:avLst/>
                <a:gdLst>
                  <a:gd name="connsiteX0" fmla="*/ 44577 w 103632"/>
                  <a:gd name="connsiteY0" fmla="*/ 103632 h 103631"/>
                  <a:gd name="connsiteX1" fmla="*/ 0 w 103632"/>
                  <a:gd name="connsiteY1" fmla="*/ 59055 h 103631"/>
                  <a:gd name="connsiteX2" fmla="*/ 59055 w 103632"/>
                  <a:gd name="connsiteY2" fmla="*/ 0 h 103631"/>
                  <a:gd name="connsiteX3" fmla="*/ 103632 w 103632"/>
                  <a:gd name="connsiteY3" fmla="*/ 44577 h 103631"/>
                  <a:gd name="connsiteX4" fmla="*/ 44577 w 103632"/>
                  <a:gd name="connsiteY4" fmla="*/ 103632 h 103631"/>
                  <a:gd name="connsiteX5" fmla="*/ 13526 w 103632"/>
                  <a:gd name="connsiteY5" fmla="*/ 59055 h 103631"/>
                  <a:gd name="connsiteX6" fmla="*/ 44672 w 103632"/>
                  <a:gd name="connsiteY6" fmla="*/ 90202 h 103631"/>
                  <a:gd name="connsiteX7" fmla="*/ 90202 w 103632"/>
                  <a:gd name="connsiteY7" fmla="*/ 44672 h 103631"/>
                  <a:gd name="connsiteX8" fmla="*/ 59055 w 103632"/>
                  <a:gd name="connsiteY8" fmla="*/ 13525 h 103631"/>
                  <a:gd name="connsiteX9" fmla="*/ 13526 w 103632"/>
                  <a:gd name="connsiteY9" fmla="*/ 59055 h 103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632" h="103631">
                    <a:moveTo>
                      <a:pt x="44577" y="103632"/>
                    </a:moveTo>
                    <a:lnTo>
                      <a:pt x="0" y="59055"/>
                    </a:lnTo>
                    <a:lnTo>
                      <a:pt x="59055" y="0"/>
                    </a:lnTo>
                    <a:lnTo>
                      <a:pt x="103632" y="44577"/>
                    </a:lnTo>
                    <a:lnTo>
                      <a:pt x="44577" y="103632"/>
                    </a:lnTo>
                    <a:close/>
                    <a:moveTo>
                      <a:pt x="13526" y="59055"/>
                    </a:moveTo>
                    <a:lnTo>
                      <a:pt x="44672" y="90202"/>
                    </a:lnTo>
                    <a:lnTo>
                      <a:pt x="90202" y="44672"/>
                    </a:lnTo>
                    <a:lnTo>
                      <a:pt x="59055" y="13525"/>
                    </a:lnTo>
                    <a:lnTo>
                      <a:pt x="13526" y="59055"/>
                    </a:lnTo>
                    <a:close/>
                  </a:path>
                </a:pathLst>
              </a:custGeom>
              <a:grpFill/>
              <a:ln w="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0" name="Freeform: Shape 219">
                <a:extLst>
                  <a:ext uri="{FF2B5EF4-FFF2-40B4-BE49-F238E27FC236}">
                    <a16:creationId xmlns:a16="http://schemas.microsoft.com/office/drawing/2014/main" id="{21ACFB7C-A74F-8ACB-C106-FCEC37CC22C8}"/>
                  </a:ext>
                </a:extLst>
              </p:cNvPr>
              <p:cNvSpPr/>
              <p:nvPr/>
            </p:nvSpPr>
            <p:spPr>
              <a:xfrm rot="18900000">
                <a:off x="7997384" y="4344956"/>
                <a:ext cx="9525" cy="107537"/>
              </a:xfrm>
              <a:custGeom>
                <a:avLst/>
                <a:gdLst>
                  <a:gd name="connsiteX0" fmla="*/ 0 w 9525"/>
                  <a:gd name="connsiteY0" fmla="*/ 0 h 107537"/>
                  <a:gd name="connsiteX1" fmla="*/ 9525 w 9525"/>
                  <a:gd name="connsiteY1" fmla="*/ 0 h 107537"/>
                  <a:gd name="connsiteX2" fmla="*/ 9525 w 9525"/>
                  <a:gd name="connsiteY2" fmla="*/ 107537 h 107537"/>
                  <a:gd name="connsiteX3" fmla="*/ 0 w 9525"/>
                  <a:gd name="connsiteY3" fmla="*/ 107537 h 107537"/>
                </a:gdLst>
                <a:ahLst/>
                <a:cxnLst>
                  <a:cxn ang="0">
                    <a:pos x="connsiteX0" y="connsiteY0"/>
                  </a:cxn>
                  <a:cxn ang="0">
                    <a:pos x="connsiteX1" y="connsiteY1"/>
                  </a:cxn>
                  <a:cxn ang="0">
                    <a:pos x="connsiteX2" y="connsiteY2"/>
                  </a:cxn>
                  <a:cxn ang="0">
                    <a:pos x="connsiteX3" y="connsiteY3"/>
                  </a:cxn>
                </a:cxnLst>
                <a:rect l="l" t="t" r="r" b="b"/>
                <a:pathLst>
                  <a:path w="9525" h="107537">
                    <a:moveTo>
                      <a:pt x="0" y="0"/>
                    </a:moveTo>
                    <a:lnTo>
                      <a:pt x="9525" y="0"/>
                    </a:lnTo>
                    <a:lnTo>
                      <a:pt x="9525" y="107537"/>
                    </a:lnTo>
                    <a:lnTo>
                      <a:pt x="0" y="107537"/>
                    </a:lnTo>
                    <a:close/>
                  </a:path>
                </a:pathLst>
              </a:custGeom>
              <a:grpFill/>
              <a:ln w="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1" name="Freeform: Shape 220">
                <a:extLst>
                  <a:ext uri="{FF2B5EF4-FFF2-40B4-BE49-F238E27FC236}">
                    <a16:creationId xmlns:a16="http://schemas.microsoft.com/office/drawing/2014/main" id="{07DA544E-DC31-04B2-DDDF-86D60F9D5B7C}"/>
                  </a:ext>
                </a:extLst>
              </p:cNvPr>
              <p:cNvSpPr/>
              <p:nvPr/>
            </p:nvSpPr>
            <p:spPr>
              <a:xfrm>
                <a:off x="8164040" y="4144938"/>
                <a:ext cx="93249" cy="93249"/>
              </a:xfrm>
              <a:custGeom>
                <a:avLst/>
                <a:gdLst>
                  <a:gd name="connsiteX0" fmla="*/ 71342 w 93249"/>
                  <a:gd name="connsiteY0" fmla="*/ 93250 h 93249"/>
                  <a:gd name="connsiteX1" fmla="*/ 0 w 93249"/>
                  <a:gd name="connsiteY1" fmla="*/ 21908 h 93249"/>
                  <a:gd name="connsiteX2" fmla="*/ 21907 w 93249"/>
                  <a:gd name="connsiteY2" fmla="*/ 0 h 93249"/>
                  <a:gd name="connsiteX3" fmla="*/ 93250 w 93249"/>
                  <a:gd name="connsiteY3" fmla="*/ 71342 h 93249"/>
                  <a:gd name="connsiteX4" fmla="*/ 71342 w 93249"/>
                  <a:gd name="connsiteY4" fmla="*/ 93250 h 93249"/>
                  <a:gd name="connsiteX5" fmla="*/ 13526 w 93249"/>
                  <a:gd name="connsiteY5" fmla="*/ 22003 h 93249"/>
                  <a:gd name="connsiteX6" fmla="*/ 71342 w 93249"/>
                  <a:gd name="connsiteY6" fmla="*/ 79820 h 93249"/>
                  <a:gd name="connsiteX7" fmla="*/ 79724 w 93249"/>
                  <a:gd name="connsiteY7" fmla="*/ 71438 h 93249"/>
                  <a:gd name="connsiteX8" fmla="*/ 21907 w 93249"/>
                  <a:gd name="connsiteY8" fmla="*/ 13621 h 93249"/>
                  <a:gd name="connsiteX9" fmla="*/ 13526 w 93249"/>
                  <a:gd name="connsiteY9" fmla="*/ 22003 h 93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49" h="93249">
                    <a:moveTo>
                      <a:pt x="71342" y="93250"/>
                    </a:moveTo>
                    <a:lnTo>
                      <a:pt x="0" y="21908"/>
                    </a:lnTo>
                    <a:lnTo>
                      <a:pt x="21907" y="0"/>
                    </a:lnTo>
                    <a:lnTo>
                      <a:pt x="93250" y="71342"/>
                    </a:lnTo>
                    <a:lnTo>
                      <a:pt x="71342" y="93250"/>
                    </a:lnTo>
                    <a:close/>
                    <a:moveTo>
                      <a:pt x="13526" y="22003"/>
                    </a:moveTo>
                    <a:lnTo>
                      <a:pt x="71342" y="79820"/>
                    </a:lnTo>
                    <a:lnTo>
                      <a:pt x="79724" y="71438"/>
                    </a:lnTo>
                    <a:lnTo>
                      <a:pt x="21907" y="13621"/>
                    </a:lnTo>
                    <a:lnTo>
                      <a:pt x="13526" y="22003"/>
                    </a:lnTo>
                    <a:close/>
                  </a:path>
                </a:pathLst>
              </a:custGeom>
              <a:grpFill/>
              <a:ln w="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2" name="Freeform: Shape 221">
                <a:extLst>
                  <a:ext uri="{FF2B5EF4-FFF2-40B4-BE49-F238E27FC236}">
                    <a16:creationId xmlns:a16="http://schemas.microsoft.com/office/drawing/2014/main" id="{7A8A1AAF-A611-B293-80E4-37105099FA79}"/>
                  </a:ext>
                </a:extLst>
              </p:cNvPr>
              <p:cNvSpPr/>
              <p:nvPr/>
            </p:nvSpPr>
            <p:spPr>
              <a:xfrm rot="18900000">
                <a:off x="8146093" y="4180038"/>
                <a:ext cx="9525" cy="142875"/>
              </a:xfrm>
              <a:custGeom>
                <a:avLst/>
                <a:gdLst>
                  <a:gd name="connsiteX0" fmla="*/ 0 w 9525"/>
                  <a:gd name="connsiteY0" fmla="*/ 0 h 142875"/>
                  <a:gd name="connsiteX1" fmla="*/ 9525 w 9525"/>
                  <a:gd name="connsiteY1" fmla="*/ 0 h 142875"/>
                  <a:gd name="connsiteX2" fmla="*/ 9525 w 9525"/>
                  <a:gd name="connsiteY2" fmla="*/ 142875 h 142875"/>
                  <a:gd name="connsiteX3" fmla="*/ 0 w 9525"/>
                  <a:gd name="connsiteY3" fmla="*/ 142875 h 142875"/>
                </a:gdLst>
                <a:ahLst/>
                <a:cxnLst>
                  <a:cxn ang="0">
                    <a:pos x="connsiteX0" y="connsiteY0"/>
                  </a:cxn>
                  <a:cxn ang="0">
                    <a:pos x="connsiteX1" y="connsiteY1"/>
                  </a:cxn>
                  <a:cxn ang="0">
                    <a:pos x="connsiteX2" y="connsiteY2"/>
                  </a:cxn>
                  <a:cxn ang="0">
                    <a:pos x="connsiteX3" y="connsiteY3"/>
                  </a:cxn>
                </a:cxnLst>
                <a:rect l="l" t="t" r="r" b="b"/>
                <a:pathLst>
                  <a:path w="9525" h="142875">
                    <a:moveTo>
                      <a:pt x="0" y="0"/>
                    </a:moveTo>
                    <a:lnTo>
                      <a:pt x="9525" y="0"/>
                    </a:lnTo>
                    <a:lnTo>
                      <a:pt x="9525" y="142875"/>
                    </a:lnTo>
                    <a:lnTo>
                      <a:pt x="0" y="142875"/>
                    </a:lnTo>
                    <a:close/>
                  </a:path>
                </a:pathLst>
              </a:custGeom>
              <a:grpFill/>
              <a:ln w="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3" name="Freeform: Shape 222">
                <a:extLst>
                  <a:ext uri="{FF2B5EF4-FFF2-40B4-BE49-F238E27FC236}">
                    <a16:creationId xmlns:a16="http://schemas.microsoft.com/office/drawing/2014/main" id="{1BC2EB50-D09E-798A-2159-78BFA404F039}"/>
                  </a:ext>
                </a:extLst>
              </p:cNvPr>
              <p:cNvSpPr/>
              <p:nvPr/>
            </p:nvSpPr>
            <p:spPr>
              <a:xfrm rot="18900000">
                <a:off x="8139916" y="4220562"/>
                <a:ext cx="74009" cy="9525"/>
              </a:xfrm>
              <a:custGeom>
                <a:avLst/>
                <a:gdLst>
                  <a:gd name="connsiteX0" fmla="*/ 0 w 74009"/>
                  <a:gd name="connsiteY0" fmla="*/ 0 h 9525"/>
                  <a:gd name="connsiteX1" fmla="*/ 74009 w 74009"/>
                  <a:gd name="connsiteY1" fmla="*/ 0 h 9525"/>
                  <a:gd name="connsiteX2" fmla="*/ 74009 w 74009"/>
                  <a:gd name="connsiteY2" fmla="*/ 9525 h 9525"/>
                  <a:gd name="connsiteX3" fmla="*/ 0 w 74009"/>
                  <a:gd name="connsiteY3" fmla="*/ 9525 h 9525"/>
                </a:gdLst>
                <a:ahLst/>
                <a:cxnLst>
                  <a:cxn ang="0">
                    <a:pos x="connsiteX0" y="connsiteY0"/>
                  </a:cxn>
                  <a:cxn ang="0">
                    <a:pos x="connsiteX1" y="connsiteY1"/>
                  </a:cxn>
                  <a:cxn ang="0">
                    <a:pos x="connsiteX2" y="connsiteY2"/>
                  </a:cxn>
                  <a:cxn ang="0">
                    <a:pos x="connsiteX3" y="connsiteY3"/>
                  </a:cxn>
                </a:cxnLst>
                <a:rect l="l" t="t" r="r" b="b"/>
                <a:pathLst>
                  <a:path w="74009" h="9525">
                    <a:moveTo>
                      <a:pt x="0" y="0"/>
                    </a:moveTo>
                    <a:lnTo>
                      <a:pt x="74009" y="0"/>
                    </a:lnTo>
                    <a:lnTo>
                      <a:pt x="74009" y="9525"/>
                    </a:lnTo>
                    <a:lnTo>
                      <a:pt x="0" y="9525"/>
                    </a:lnTo>
                    <a:close/>
                  </a:path>
                </a:pathLst>
              </a:custGeom>
              <a:grpFill/>
              <a:ln w="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4" name="Freeform: Shape 223">
                <a:extLst>
                  <a:ext uri="{FF2B5EF4-FFF2-40B4-BE49-F238E27FC236}">
                    <a16:creationId xmlns:a16="http://schemas.microsoft.com/office/drawing/2014/main" id="{FCC4B554-F2A0-2586-611D-C70EE96598D9}"/>
                  </a:ext>
                </a:extLst>
              </p:cNvPr>
              <p:cNvSpPr/>
              <p:nvPr/>
            </p:nvSpPr>
            <p:spPr>
              <a:xfrm rot="18900000">
                <a:off x="7896239" y="4459811"/>
                <a:ext cx="83153" cy="9525"/>
              </a:xfrm>
              <a:custGeom>
                <a:avLst/>
                <a:gdLst>
                  <a:gd name="connsiteX0" fmla="*/ 0 w 83153"/>
                  <a:gd name="connsiteY0" fmla="*/ 0 h 9525"/>
                  <a:gd name="connsiteX1" fmla="*/ 83153 w 83153"/>
                  <a:gd name="connsiteY1" fmla="*/ 0 h 9525"/>
                  <a:gd name="connsiteX2" fmla="*/ 83153 w 83153"/>
                  <a:gd name="connsiteY2" fmla="*/ 9525 h 9525"/>
                  <a:gd name="connsiteX3" fmla="*/ 0 w 83153"/>
                  <a:gd name="connsiteY3" fmla="*/ 9525 h 9525"/>
                </a:gdLst>
                <a:ahLst/>
                <a:cxnLst>
                  <a:cxn ang="0">
                    <a:pos x="connsiteX0" y="connsiteY0"/>
                  </a:cxn>
                  <a:cxn ang="0">
                    <a:pos x="connsiteX1" y="connsiteY1"/>
                  </a:cxn>
                  <a:cxn ang="0">
                    <a:pos x="connsiteX2" y="connsiteY2"/>
                  </a:cxn>
                  <a:cxn ang="0">
                    <a:pos x="connsiteX3" y="connsiteY3"/>
                  </a:cxn>
                </a:cxnLst>
                <a:rect l="l" t="t" r="r" b="b"/>
                <a:pathLst>
                  <a:path w="83153" h="9525">
                    <a:moveTo>
                      <a:pt x="0" y="0"/>
                    </a:moveTo>
                    <a:lnTo>
                      <a:pt x="83153" y="0"/>
                    </a:lnTo>
                    <a:lnTo>
                      <a:pt x="83153" y="9525"/>
                    </a:lnTo>
                    <a:lnTo>
                      <a:pt x="0" y="9525"/>
                    </a:lnTo>
                    <a:close/>
                  </a:path>
                </a:pathLst>
              </a:custGeom>
              <a:grpFill/>
              <a:ln w="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5" name="Freeform: Shape 224">
                <a:extLst>
                  <a:ext uri="{FF2B5EF4-FFF2-40B4-BE49-F238E27FC236}">
                    <a16:creationId xmlns:a16="http://schemas.microsoft.com/office/drawing/2014/main" id="{AE61CDA7-C7C5-A622-B17C-40BFDBD1B415}"/>
                  </a:ext>
                </a:extLst>
              </p:cNvPr>
              <p:cNvSpPr/>
              <p:nvPr/>
            </p:nvSpPr>
            <p:spPr>
              <a:xfrm>
                <a:off x="7944107" y="4396970"/>
                <a:ext cx="61150" cy="61150"/>
              </a:xfrm>
              <a:custGeom>
                <a:avLst/>
                <a:gdLst>
                  <a:gd name="connsiteX0" fmla="*/ 31718 w 61150"/>
                  <a:gd name="connsiteY0" fmla="*/ 61150 h 61150"/>
                  <a:gd name="connsiteX1" fmla="*/ 0 w 61150"/>
                  <a:gd name="connsiteY1" fmla="*/ 29432 h 61150"/>
                  <a:gd name="connsiteX2" fmla="*/ 29432 w 61150"/>
                  <a:gd name="connsiteY2" fmla="*/ 0 h 61150"/>
                  <a:gd name="connsiteX3" fmla="*/ 61150 w 61150"/>
                  <a:gd name="connsiteY3" fmla="*/ 31718 h 61150"/>
                  <a:gd name="connsiteX4" fmla="*/ 31718 w 61150"/>
                  <a:gd name="connsiteY4" fmla="*/ 61150 h 61150"/>
                  <a:gd name="connsiteX5" fmla="*/ 13430 w 61150"/>
                  <a:gd name="connsiteY5" fmla="*/ 29527 h 61150"/>
                  <a:gd name="connsiteX6" fmla="*/ 31623 w 61150"/>
                  <a:gd name="connsiteY6" fmla="*/ 47720 h 61150"/>
                  <a:gd name="connsiteX7" fmla="*/ 47625 w 61150"/>
                  <a:gd name="connsiteY7" fmla="*/ 31718 h 61150"/>
                  <a:gd name="connsiteX8" fmla="*/ 29432 w 61150"/>
                  <a:gd name="connsiteY8" fmla="*/ 13526 h 61150"/>
                  <a:gd name="connsiteX9" fmla="*/ 13430 w 61150"/>
                  <a:gd name="connsiteY9" fmla="*/ 29527 h 6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50" h="61150">
                    <a:moveTo>
                      <a:pt x="31718" y="61150"/>
                    </a:moveTo>
                    <a:lnTo>
                      <a:pt x="0" y="29432"/>
                    </a:lnTo>
                    <a:lnTo>
                      <a:pt x="29432" y="0"/>
                    </a:lnTo>
                    <a:lnTo>
                      <a:pt x="61150" y="31718"/>
                    </a:lnTo>
                    <a:lnTo>
                      <a:pt x="31718" y="61150"/>
                    </a:lnTo>
                    <a:close/>
                    <a:moveTo>
                      <a:pt x="13430" y="29527"/>
                    </a:moveTo>
                    <a:lnTo>
                      <a:pt x="31623" y="47720"/>
                    </a:lnTo>
                    <a:lnTo>
                      <a:pt x="47625" y="31718"/>
                    </a:lnTo>
                    <a:lnTo>
                      <a:pt x="29432" y="13526"/>
                    </a:lnTo>
                    <a:lnTo>
                      <a:pt x="13430" y="29527"/>
                    </a:lnTo>
                    <a:close/>
                  </a:path>
                </a:pathLst>
              </a:custGeom>
              <a:grpFill/>
              <a:ln w="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26" name="Graphic 108">
                <a:extLst>
                  <a:ext uri="{FF2B5EF4-FFF2-40B4-BE49-F238E27FC236}">
                    <a16:creationId xmlns:a16="http://schemas.microsoft.com/office/drawing/2014/main" id="{F04FAFF1-FAAE-68B1-9644-FA320F83AFF1}"/>
                  </a:ext>
                </a:extLst>
              </p:cNvPr>
              <p:cNvGrpSpPr/>
              <p:nvPr/>
            </p:nvGrpSpPr>
            <p:grpSpPr>
              <a:xfrm>
                <a:off x="7977193" y="4252748"/>
                <a:ext cx="120884" cy="120914"/>
                <a:chOff x="7977193" y="4252748"/>
                <a:chExt cx="120884" cy="120914"/>
              </a:xfrm>
              <a:grpFill/>
            </p:grpSpPr>
            <p:sp>
              <p:nvSpPr>
                <p:cNvPr id="227" name="Freeform: Shape 226">
                  <a:extLst>
                    <a:ext uri="{FF2B5EF4-FFF2-40B4-BE49-F238E27FC236}">
                      <a16:creationId xmlns:a16="http://schemas.microsoft.com/office/drawing/2014/main" id="{2A95F762-B751-2AF9-A1C3-50E1C0F8FB3E}"/>
                    </a:ext>
                  </a:extLst>
                </p:cNvPr>
                <p:cNvSpPr/>
                <p:nvPr/>
              </p:nvSpPr>
              <p:spPr>
                <a:xfrm rot="-2699400">
                  <a:off x="8078297" y="4251291"/>
                  <a:ext cx="9524" cy="32956"/>
                </a:xfrm>
                <a:custGeom>
                  <a:avLst/>
                  <a:gdLst>
                    <a:gd name="connsiteX0" fmla="*/ 0 w 9524"/>
                    <a:gd name="connsiteY0" fmla="*/ 0 h 32956"/>
                    <a:gd name="connsiteX1" fmla="*/ 9525 w 9524"/>
                    <a:gd name="connsiteY1" fmla="*/ 0 h 32956"/>
                    <a:gd name="connsiteX2" fmla="*/ 9525 w 9524"/>
                    <a:gd name="connsiteY2" fmla="*/ 32956 h 32956"/>
                    <a:gd name="connsiteX3" fmla="*/ 0 w 9524"/>
                    <a:gd name="connsiteY3" fmla="*/ 32956 h 32956"/>
                  </a:gdLst>
                  <a:ahLst/>
                  <a:cxnLst>
                    <a:cxn ang="0">
                      <a:pos x="connsiteX0" y="connsiteY0"/>
                    </a:cxn>
                    <a:cxn ang="0">
                      <a:pos x="connsiteX1" y="connsiteY1"/>
                    </a:cxn>
                    <a:cxn ang="0">
                      <a:pos x="connsiteX2" y="connsiteY2"/>
                    </a:cxn>
                    <a:cxn ang="0">
                      <a:pos x="connsiteX3" y="connsiteY3"/>
                    </a:cxn>
                  </a:cxnLst>
                  <a:rect l="l" t="t" r="r" b="b"/>
                  <a:pathLst>
                    <a:path w="9524" h="32956">
                      <a:moveTo>
                        <a:pt x="0" y="0"/>
                      </a:moveTo>
                      <a:lnTo>
                        <a:pt x="9525" y="0"/>
                      </a:lnTo>
                      <a:lnTo>
                        <a:pt x="9525" y="32956"/>
                      </a:lnTo>
                      <a:lnTo>
                        <a:pt x="0" y="32956"/>
                      </a:lnTo>
                      <a:close/>
                    </a:path>
                  </a:pathLst>
                </a:custGeom>
                <a:grpFill/>
                <a:ln w="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8" name="Freeform: Shape 227">
                  <a:extLst>
                    <a:ext uri="{FF2B5EF4-FFF2-40B4-BE49-F238E27FC236}">
                      <a16:creationId xmlns:a16="http://schemas.microsoft.com/office/drawing/2014/main" id="{FE81E109-6833-64BB-08F5-A38AF6134F45}"/>
                    </a:ext>
                  </a:extLst>
                </p:cNvPr>
                <p:cNvSpPr/>
                <p:nvPr/>
              </p:nvSpPr>
              <p:spPr>
                <a:xfrm rot="-2700000">
                  <a:off x="8058793" y="4268237"/>
                  <a:ext cx="9525" cy="20669"/>
                </a:xfrm>
                <a:custGeom>
                  <a:avLst/>
                  <a:gdLst>
                    <a:gd name="connsiteX0" fmla="*/ 0 w 9525"/>
                    <a:gd name="connsiteY0" fmla="*/ 0 h 20669"/>
                    <a:gd name="connsiteX1" fmla="*/ 9525 w 9525"/>
                    <a:gd name="connsiteY1" fmla="*/ 0 h 20669"/>
                    <a:gd name="connsiteX2" fmla="*/ 9525 w 9525"/>
                    <a:gd name="connsiteY2" fmla="*/ 20669 h 20669"/>
                    <a:gd name="connsiteX3" fmla="*/ 0 w 9525"/>
                    <a:gd name="connsiteY3" fmla="*/ 20669 h 20669"/>
                  </a:gdLst>
                  <a:ahLst/>
                  <a:cxnLst>
                    <a:cxn ang="0">
                      <a:pos x="connsiteX0" y="connsiteY0"/>
                    </a:cxn>
                    <a:cxn ang="0">
                      <a:pos x="connsiteX1" y="connsiteY1"/>
                    </a:cxn>
                    <a:cxn ang="0">
                      <a:pos x="connsiteX2" y="connsiteY2"/>
                    </a:cxn>
                    <a:cxn ang="0">
                      <a:pos x="connsiteX3" y="connsiteY3"/>
                    </a:cxn>
                  </a:cxnLst>
                  <a:rect l="l" t="t" r="r" b="b"/>
                  <a:pathLst>
                    <a:path w="9525" h="20669">
                      <a:moveTo>
                        <a:pt x="0" y="0"/>
                      </a:moveTo>
                      <a:lnTo>
                        <a:pt x="9525" y="0"/>
                      </a:lnTo>
                      <a:lnTo>
                        <a:pt x="9525" y="20669"/>
                      </a:lnTo>
                      <a:lnTo>
                        <a:pt x="0" y="20669"/>
                      </a:lnTo>
                      <a:close/>
                    </a:path>
                  </a:pathLst>
                </a:custGeom>
                <a:grpFill/>
                <a:ln w="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9" name="Freeform: Shape 228">
                  <a:extLst>
                    <a:ext uri="{FF2B5EF4-FFF2-40B4-BE49-F238E27FC236}">
                      <a16:creationId xmlns:a16="http://schemas.microsoft.com/office/drawing/2014/main" id="{B2A326B4-4A56-EFDC-D758-0AC2A6AB3D14}"/>
                    </a:ext>
                  </a:extLst>
                </p:cNvPr>
                <p:cNvSpPr/>
                <p:nvPr/>
              </p:nvSpPr>
              <p:spPr>
                <a:xfrm rot="-2700000">
                  <a:off x="8048097" y="4281612"/>
                  <a:ext cx="9525" cy="32956"/>
                </a:xfrm>
                <a:custGeom>
                  <a:avLst/>
                  <a:gdLst>
                    <a:gd name="connsiteX0" fmla="*/ 0 w 9525"/>
                    <a:gd name="connsiteY0" fmla="*/ 0 h 32956"/>
                    <a:gd name="connsiteX1" fmla="*/ 9525 w 9525"/>
                    <a:gd name="connsiteY1" fmla="*/ 0 h 32956"/>
                    <a:gd name="connsiteX2" fmla="*/ 9525 w 9525"/>
                    <a:gd name="connsiteY2" fmla="*/ 32957 h 32956"/>
                    <a:gd name="connsiteX3" fmla="*/ 0 w 9525"/>
                    <a:gd name="connsiteY3" fmla="*/ 32957 h 32956"/>
                  </a:gdLst>
                  <a:ahLst/>
                  <a:cxnLst>
                    <a:cxn ang="0">
                      <a:pos x="connsiteX0" y="connsiteY0"/>
                    </a:cxn>
                    <a:cxn ang="0">
                      <a:pos x="connsiteX1" y="connsiteY1"/>
                    </a:cxn>
                    <a:cxn ang="0">
                      <a:pos x="connsiteX2" y="connsiteY2"/>
                    </a:cxn>
                    <a:cxn ang="0">
                      <a:pos x="connsiteX3" y="connsiteY3"/>
                    </a:cxn>
                  </a:cxnLst>
                  <a:rect l="l" t="t" r="r" b="b"/>
                  <a:pathLst>
                    <a:path w="9525" h="32956">
                      <a:moveTo>
                        <a:pt x="0" y="0"/>
                      </a:moveTo>
                      <a:lnTo>
                        <a:pt x="9525" y="0"/>
                      </a:lnTo>
                      <a:lnTo>
                        <a:pt x="9525" y="32957"/>
                      </a:lnTo>
                      <a:lnTo>
                        <a:pt x="0" y="32957"/>
                      </a:lnTo>
                      <a:close/>
                    </a:path>
                  </a:pathLst>
                </a:custGeom>
                <a:grpFill/>
                <a:ln w="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0" name="Freeform: Shape 229">
                  <a:extLst>
                    <a:ext uri="{FF2B5EF4-FFF2-40B4-BE49-F238E27FC236}">
                      <a16:creationId xmlns:a16="http://schemas.microsoft.com/office/drawing/2014/main" id="{52282463-02EB-FA1D-4A68-4D5A15D18871}"/>
                    </a:ext>
                  </a:extLst>
                </p:cNvPr>
                <p:cNvSpPr/>
                <p:nvPr/>
              </p:nvSpPr>
              <p:spPr>
                <a:xfrm rot="-2700000">
                  <a:off x="8028599" y="4298499"/>
                  <a:ext cx="9525" cy="20669"/>
                </a:xfrm>
                <a:custGeom>
                  <a:avLst/>
                  <a:gdLst>
                    <a:gd name="connsiteX0" fmla="*/ 0 w 9525"/>
                    <a:gd name="connsiteY0" fmla="*/ 0 h 20669"/>
                    <a:gd name="connsiteX1" fmla="*/ 9525 w 9525"/>
                    <a:gd name="connsiteY1" fmla="*/ 0 h 20669"/>
                    <a:gd name="connsiteX2" fmla="*/ 9525 w 9525"/>
                    <a:gd name="connsiteY2" fmla="*/ 20669 h 20669"/>
                    <a:gd name="connsiteX3" fmla="*/ 0 w 9525"/>
                    <a:gd name="connsiteY3" fmla="*/ 20669 h 20669"/>
                  </a:gdLst>
                  <a:ahLst/>
                  <a:cxnLst>
                    <a:cxn ang="0">
                      <a:pos x="connsiteX0" y="connsiteY0"/>
                    </a:cxn>
                    <a:cxn ang="0">
                      <a:pos x="connsiteX1" y="connsiteY1"/>
                    </a:cxn>
                    <a:cxn ang="0">
                      <a:pos x="connsiteX2" y="connsiteY2"/>
                    </a:cxn>
                    <a:cxn ang="0">
                      <a:pos x="connsiteX3" y="connsiteY3"/>
                    </a:cxn>
                  </a:cxnLst>
                  <a:rect l="l" t="t" r="r" b="b"/>
                  <a:pathLst>
                    <a:path w="9525" h="20669">
                      <a:moveTo>
                        <a:pt x="0" y="0"/>
                      </a:moveTo>
                      <a:lnTo>
                        <a:pt x="9525" y="0"/>
                      </a:lnTo>
                      <a:lnTo>
                        <a:pt x="9525" y="20669"/>
                      </a:lnTo>
                      <a:lnTo>
                        <a:pt x="0" y="20669"/>
                      </a:lnTo>
                      <a:close/>
                    </a:path>
                  </a:pathLst>
                </a:custGeom>
                <a:grpFill/>
                <a:ln w="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1" name="Freeform: Shape 230">
                  <a:extLst>
                    <a:ext uri="{FF2B5EF4-FFF2-40B4-BE49-F238E27FC236}">
                      <a16:creationId xmlns:a16="http://schemas.microsoft.com/office/drawing/2014/main" id="{A1185B61-ACB3-10CD-5AB0-DF63ED626675}"/>
                    </a:ext>
                  </a:extLst>
                </p:cNvPr>
                <p:cNvSpPr/>
                <p:nvPr/>
              </p:nvSpPr>
              <p:spPr>
                <a:xfrm rot="-2700000">
                  <a:off x="8017740" y="4311807"/>
                  <a:ext cx="9525" cy="32956"/>
                </a:xfrm>
                <a:custGeom>
                  <a:avLst/>
                  <a:gdLst>
                    <a:gd name="connsiteX0" fmla="*/ 0 w 9525"/>
                    <a:gd name="connsiteY0" fmla="*/ 0 h 32956"/>
                    <a:gd name="connsiteX1" fmla="*/ 9525 w 9525"/>
                    <a:gd name="connsiteY1" fmla="*/ 0 h 32956"/>
                    <a:gd name="connsiteX2" fmla="*/ 9525 w 9525"/>
                    <a:gd name="connsiteY2" fmla="*/ 32957 h 32956"/>
                    <a:gd name="connsiteX3" fmla="*/ 0 w 9525"/>
                    <a:gd name="connsiteY3" fmla="*/ 32957 h 32956"/>
                  </a:gdLst>
                  <a:ahLst/>
                  <a:cxnLst>
                    <a:cxn ang="0">
                      <a:pos x="connsiteX0" y="connsiteY0"/>
                    </a:cxn>
                    <a:cxn ang="0">
                      <a:pos x="connsiteX1" y="connsiteY1"/>
                    </a:cxn>
                    <a:cxn ang="0">
                      <a:pos x="connsiteX2" y="connsiteY2"/>
                    </a:cxn>
                    <a:cxn ang="0">
                      <a:pos x="connsiteX3" y="connsiteY3"/>
                    </a:cxn>
                  </a:cxnLst>
                  <a:rect l="l" t="t" r="r" b="b"/>
                  <a:pathLst>
                    <a:path w="9525" h="32956">
                      <a:moveTo>
                        <a:pt x="0" y="0"/>
                      </a:moveTo>
                      <a:lnTo>
                        <a:pt x="9525" y="0"/>
                      </a:lnTo>
                      <a:lnTo>
                        <a:pt x="9525" y="32957"/>
                      </a:lnTo>
                      <a:lnTo>
                        <a:pt x="0" y="32957"/>
                      </a:lnTo>
                      <a:close/>
                    </a:path>
                  </a:pathLst>
                </a:custGeom>
                <a:grpFill/>
                <a:ln w="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2" name="Freeform: Shape 231">
                  <a:extLst>
                    <a:ext uri="{FF2B5EF4-FFF2-40B4-BE49-F238E27FC236}">
                      <a16:creationId xmlns:a16="http://schemas.microsoft.com/office/drawing/2014/main" id="{44309C7D-4406-B5CD-F2EA-596F07626E98}"/>
                    </a:ext>
                  </a:extLst>
                </p:cNvPr>
                <p:cNvSpPr/>
                <p:nvPr/>
              </p:nvSpPr>
              <p:spPr>
                <a:xfrm rot="-2700000">
                  <a:off x="7987450" y="4342165"/>
                  <a:ext cx="9525" cy="32956"/>
                </a:xfrm>
                <a:custGeom>
                  <a:avLst/>
                  <a:gdLst>
                    <a:gd name="connsiteX0" fmla="*/ 0 w 9525"/>
                    <a:gd name="connsiteY0" fmla="*/ 0 h 32956"/>
                    <a:gd name="connsiteX1" fmla="*/ 9525 w 9525"/>
                    <a:gd name="connsiteY1" fmla="*/ 0 h 32956"/>
                    <a:gd name="connsiteX2" fmla="*/ 9525 w 9525"/>
                    <a:gd name="connsiteY2" fmla="*/ 32957 h 32956"/>
                    <a:gd name="connsiteX3" fmla="*/ 0 w 9525"/>
                    <a:gd name="connsiteY3" fmla="*/ 32957 h 32956"/>
                  </a:gdLst>
                  <a:ahLst/>
                  <a:cxnLst>
                    <a:cxn ang="0">
                      <a:pos x="connsiteX0" y="connsiteY0"/>
                    </a:cxn>
                    <a:cxn ang="0">
                      <a:pos x="connsiteX1" y="connsiteY1"/>
                    </a:cxn>
                    <a:cxn ang="0">
                      <a:pos x="connsiteX2" y="connsiteY2"/>
                    </a:cxn>
                    <a:cxn ang="0">
                      <a:pos x="connsiteX3" y="connsiteY3"/>
                    </a:cxn>
                  </a:cxnLst>
                  <a:rect l="l" t="t" r="r" b="b"/>
                  <a:pathLst>
                    <a:path w="9525" h="32956">
                      <a:moveTo>
                        <a:pt x="0" y="0"/>
                      </a:moveTo>
                      <a:lnTo>
                        <a:pt x="9525" y="0"/>
                      </a:lnTo>
                      <a:lnTo>
                        <a:pt x="9525" y="32957"/>
                      </a:lnTo>
                      <a:lnTo>
                        <a:pt x="0" y="32957"/>
                      </a:lnTo>
                      <a:close/>
                    </a:path>
                  </a:pathLst>
                </a:custGeom>
                <a:grpFill/>
                <a:ln w="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3" name="Freeform: Shape 232">
                  <a:extLst>
                    <a:ext uri="{FF2B5EF4-FFF2-40B4-BE49-F238E27FC236}">
                      <a16:creationId xmlns:a16="http://schemas.microsoft.com/office/drawing/2014/main" id="{C704D638-8716-006A-F84D-C56279B06445}"/>
                    </a:ext>
                  </a:extLst>
                </p:cNvPr>
                <p:cNvSpPr/>
                <p:nvPr/>
              </p:nvSpPr>
              <p:spPr>
                <a:xfrm rot="-2700000">
                  <a:off x="7998309" y="4328762"/>
                  <a:ext cx="9525" cy="20669"/>
                </a:xfrm>
                <a:custGeom>
                  <a:avLst/>
                  <a:gdLst>
                    <a:gd name="connsiteX0" fmla="*/ 0 w 9525"/>
                    <a:gd name="connsiteY0" fmla="*/ 0 h 20669"/>
                    <a:gd name="connsiteX1" fmla="*/ 9525 w 9525"/>
                    <a:gd name="connsiteY1" fmla="*/ 0 h 20669"/>
                    <a:gd name="connsiteX2" fmla="*/ 9525 w 9525"/>
                    <a:gd name="connsiteY2" fmla="*/ 20669 h 20669"/>
                    <a:gd name="connsiteX3" fmla="*/ 0 w 9525"/>
                    <a:gd name="connsiteY3" fmla="*/ 20669 h 20669"/>
                  </a:gdLst>
                  <a:ahLst/>
                  <a:cxnLst>
                    <a:cxn ang="0">
                      <a:pos x="connsiteX0" y="connsiteY0"/>
                    </a:cxn>
                    <a:cxn ang="0">
                      <a:pos x="connsiteX1" y="connsiteY1"/>
                    </a:cxn>
                    <a:cxn ang="0">
                      <a:pos x="connsiteX2" y="connsiteY2"/>
                    </a:cxn>
                    <a:cxn ang="0">
                      <a:pos x="connsiteX3" y="connsiteY3"/>
                    </a:cxn>
                  </a:cxnLst>
                  <a:rect l="l" t="t" r="r" b="b"/>
                  <a:pathLst>
                    <a:path w="9525" h="20669">
                      <a:moveTo>
                        <a:pt x="0" y="0"/>
                      </a:moveTo>
                      <a:lnTo>
                        <a:pt x="9525" y="0"/>
                      </a:lnTo>
                      <a:lnTo>
                        <a:pt x="9525" y="20669"/>
                      </a:lnTo>
                      <a:lnTo>
                        <a:pt x="0" y="20669"/>
                      </a:lnTo>
                      <a:close/>
                    </a:path>
                  </a:pathLst>
                </a:custGeom>
                <a:grpFill/>
                <a:ln w="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grpSp>
          <p:nvGrpSpPr>
            <p:cNvPr id="258" name="Group 257">
              <a:extLst>
                <a:ext uri="{FF2B5EF4-FFF2-40B4-BE49-F238E27FC236}">
                  <a16:creationId xmlns:a16="http://schemas.microsoft.com/office/drawing/2014/main" id="{B9B8F149-3C04-6F01-2BD3-512C238912AD}"/>
                </a:ext>
              </a:extLst>
            </p:cNvPr>
            <p:cNvGrpSpPr/>
            <p:nvPr/>
          </p:nvGrpSpPr>
          <p:grpSpPr>
            <a:xfrm>
              <a:off x="5606427" y="3990233"/>
              <a:ext cx="830838" cy="830069"/>
              <a:chOff x="5606454" y="4049141"/>
              <a:chExt cx="830838" cy="830069"/>
            </a:xfrm>
            <a:solidFill>
              <a:schemeClr val="tx1"/>
            </a:solidFill>
          </p:grpSpPr>
          <p:sp>
            <p:nvSpPr>
              <p:cNvPr id="253" name="Freeform: Shape 252">
                <a:extLst>
                  <a:ext uri="{FF2B5EF4-FFF2-40B4-BE49-F238E27FC236}">
                    <a16:creationId xmlns:a16="http://schemas.microsoft.com/office/drawing/2014/main" id="{B77FB876-5A82-AC29-4FC9-7531725F3D47}"/>
                  </a:ext>
                </a:extLst>
              </p:cNvPr>
              <p:cNvSpPr/>
              <p:nvPr/>
            </p:nvSpPr>
            <p:spPr>
              <a:xfrm>
                <a:off x="5976752" y="4049141"/>
                <a:ext cx="460540" cy="460330"/>
              </a:xfrm>
              <a:custGeom>
                <a:avLst/>
                <a:gdLst>
                  <a:gd name="connsiteX0" fmla="*/ 458472 w 460540"/>
                  <a:gd name="connsiteY0" fmla="*/ 117986 h 460330"/>
                  <a:gd name="connsiteX1" fmla="*/ 440005 w 460540"/>
                  <a:gd name="connsiteY1" fmla="*/ 105404 h 460330"/>
                  <a:gd name="connsiteX2" fmla="*/ 382373 w 460540"/>
                  <a:gd name="connsiteY2" fmla="*/ 104592 h 460330"/>
                  <a:gd name="connsiteX3" fmla="*/ 406116 w 460540"/>
                  <a:gd name="connsiteY3" fmla="*/ 80646 h 460330"/>
                  <a:gd name="connsiteX4" fmla="*/ 406116 w 460540"/>
                  <a:gd name="connsiteY4" fmla="*/ 52033 h 460330"/>
                  <a:gd name="connsiteX5" fmla="*/ 377502 w 460540"/>
                  <a:gd name="connsiteY5" fmla="*/ 52033 h 460330"/>
                  <a:gd name="connsiteX6" fmla="*/ 353962 w 460540"/>
                  <a:gd name="connsiteY6" fmla="*/ 75776 h 460330"/>
                  <a:gd name="connsiteX7" fmla="*/ 353354 w 460540"/>
                  <a:gd name="connsiteY7" fmla="*/ 19970 h 460330"/>
                  <a:gd name="connsiteX8" fmla="*/ 340772 w 460540"/>
                  <a:gd name="connsiteY8" fmla="*/ 1503 h 460330"/>
                  <a:gd name="connsiteX9" fmla="*/ 318855 w 460540"/>
                  <a:gd name="connsiteY9" fmla="*/ 5968 h 460330"/>
                  <a:gd name="connsiteX10" fmla="*/ 206229 w 460540"/>
                  <a:gd name="connsiteY10" fmla="*/ 118797 h 460330"/>
                  <a:gd name="connsiteX11" fmla="*/ 200344 w 460540"/>
                  <a:gd name="connsiteY11" fmla="*/ 133408 h 460330"/>
                  <a:gd name="connsiteX12" fmla="*/ 201561 w 460540"/>
                  <a:gd name="connsiteY12" fmla="*/ 229192 h 460330"/>
                  <a:gd name="connsiteX13" fmla="*/ 5936 w 460540"/>
                  <a:gd name="connsiteY13" fmla="*/ 425629 h 460330"/>
                  <a:gd name="connsiteX14" fmla="*/ 5936 w 460540"/>
                  <a:gd name="connsiteY14" fmla="*/ 454445 h 460330"/>
                  <a:gd name="connsiteX15" fmla="*/ 20344 w 460540"/>
                  <a:gd name="connsiteY15" fmla="*/ 460330 h 460330"/>
                  <a:gd name="connsiteX16" fmla="*/ 34752 w 460540"/>
                  <a:gd name="connsiteY16" fmla="*/ 454445 h 460330"/>
                  <a:gd name="connsiteX17" fmla="*/ 230580 w 460540"/>
                  <a:gd name="connsiteY17" fmla="*/ 257805 h 460330"/>
                  <a:gd name="connsiteX18" fmla="*/ 327378 w 460540"/>
                  <a:gd name="connsiteY18" fmla="*/ 259023 h 460330"/>
                  <a:gd name="connsiteX19" fmla="*/ 327581 w 460540"/>
                  <a:gd name="connsiteY19" fmla="*/ 259023 h 460330"/>
                  <a:gd name="connsiteX20" fmla="*/ 341989 w 460540"/>
                  <a:gd name="connsiteY20" fmla="*/ 253138 h 460330"/>
                  <a:gd name="connsiteX21" fmla="*/ 454616 w 460540"/>
                  <a:gd name="connsiteY21" fmla="*/ 140308 h 460330"/>
                  <a:gd name="connsiteX22" fmla="*/ 459081 w 460540"/>
                  <a:gd name="connsiteY22" fmla="*/ 118392 h 460330"/>
                  <a:gd name="connsiteX23" fmla="*/ 313173 w 460540"/>
                  <a:gd name="connsiteY23" fmla="*/ 68673 h 460330"/>
                  <a:gd name="connsiteX24" fmla="*/ 313782 w 460540"/>
                  <a:gd name="connsiteY24" fmla="*/ 116159 h 460330"/>
                  <a:gd name="connsiteX25" fmla="*/ 241133 w 460540"/>
                  <a:gd name="connsiteY25" fmla="*/ 189011 h 460330"/>
                  <a:gd name="connsiteX26" fmla="*/ 240524 w 460540"/>
                  <a:gd name="connsiteY26" fmla="*/ 141526 h 460330"/>
                  <a:gd name="connsiteX27" fmla="*/ 313173 w 460540"/>
                  <a:gd name="connsiteY27" fmla="*/ 68876 h 460330"/>
                  <a:gd name="connsiteX28" fmla="*/ 318652 w 460540"/>
                  <a:gd name="connsiteY28" fmla="*/ 218234 h 460330"/>
                  <a:gd name="connsiteX29" fmla="*/ 269949 w 460540"/>
                  <a:gd name="connsiteY29" fmla="*/ 217625 h 460330"/>
                  <a:gd name="connsiteX30" fmla="*/ 342598 w 460540"/>
                  <a:gd name="connsiteY30" fmla="*/ 144773 h 460330"/>
                  <a:gd name="connsiteX31" fmla="*/ 391505 w 460540"/>
                  <a:gd name="connsiteY31" fmla="*/ 145381 h 460330"/>
                  <a:gd name="connsiteX32" fmla="*/ 318855 w 460540"/>
                  <a:gd name="connsiteY32" fmla="*/ 218234 h 460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60540" h="460330">
                    <a:moveTo>
                      <a:pt x="458472" y="117986"/>
                    </a:moveTo>
                    <a:cubicBezTo>
                      <a:pt x="455428" y="110477"/>
                      <a:pt x="448122" y="105404"/>
                      <a:pt x="440005" y="105404"/>
                    </a:cubicBezTo>
                    <a:lnTo>
                      <a:pt x="382373" y="104592"/>
                    </a:lnTo>
                    <a:lnTo>
                      <a:pt x="406116" y="80646"/>
                    </a:lnTo>
                    <a:cubicBezTo>
                      <a:pt x="414030" y="72732"/>
                      <a:pt x="414030" y="59947"/>
                      <a:pt x="406116" y="52033"/>
                    </a:cubicBezTo>
                    <a:cubicBezTo>
                      <a:pt x="398201" y="44119"/>
                      <a:pt x="385417" y="44119"/>
                      <a:pt x="377502" y="52033"/>
                    </a:cubicBezTo>
                    <a:lnTo>
                      <a:pt x="353962" y="75776"/>
                    </a:lnTo>
                    <a:lnTo>
                      <a:pt x="353354" y="19970"/>
                    </a:lnTo>
                    <a:cubicBezTo>
                      <a:pt x="353354" y="11853"/>
                      <a:pt x="348280" y="4547"/>
                      <a:pt x="340772" y="1503"/>
                    </a:cubicBezTo>
                    <a:cubicBezTo>
                      <a:pt x="333263" y="-1541"/>
                      <a:pt x="324537" y="83"/>
                      <a:pt x="318855" y="5968"/>
                    </a:cubicBezTo>
                    <a:lnTo>
                      <a:pt x="206229" y="118797"/>
                    </a:lnTo>
                    <a:cubicBezTo>
                      <a:pt x="202373" y="122653"/>
                      <a:pt x="200141" y="127929"/>
                      <a:pt x="200344" y="133408"/>
                    </a:cubicBezTo>
                    <a:lnTo>
                      <a:pt x="201561" y="229192"/>
                    </a:lnTo>
                    <a:lnTo>
                      <a:pt x="5936" y="425629"/>
                    </a:lnTo>
                    <a:cubicBezTo>
                      <a:pt x="-1979" y="433543"/>
                      <a:pt x="-1979" y="446328"/>
                      <a:pt x="5936" y="454445"/>
                    </a:cubicBezTo>
                    <a:cubicBezTo>
                      <a:pt x="9791" y="458301"/>
                      <a:pt x="15068" y="460330"/>
                      <a:pt x="20344" y="460330"/>
                    </a:cubicBezTo>
                    <a:cubicBezTo>
                      <a:pt x="25620" y="460330"/>
                      <a:pt x="30693" y="458301"/>
                      <a:pt x="34752" y="454445"/>
                    </a:cubicBezTo>
                    <a:lnTo>
                      <a:pt x="230580" y="257805"/>
                    </a:lnTo>
                    <a:lnTo>
                      <a:pt x="327378" y="259023"/>
                    </a:lnTo>
                    <a:lnTo>
                      <a:pt x="327581" y="259023"/>
                    </a:lnTo>
                    <a:cubicBezTo>
                      <a:pt x="333060" y="259023"/>
                      <a:pt x="338134" y="256790"/>
                      <a:pt x="341989" y="253138"/>
                    </a:cubicBezTo>
                    <a:lnTo>
                      <a:pt x="454616" y="140308"/>
                    </a:lnTo>
                    <a:cubicBezTo>
                      <a:pt x="460298" y="134626"/>
                      <a:pt x="462125" y="125900"/>
                      <a:pt x="459081" y="118392"/>
                    </a:cubicBezTo>
                    <a:close/>
                    <a:moveTo>
                      <a:pt x="313173" y="68673"/>
                    </a:moveTo>
                    <a:lnTo>
                      <a:pt x="313782" y="116159"/>
                    </a:lnTo>
                    <a:lnTo>
                      <a:pt x="241133" y="189011"/>
                    </a:lnTo>
                    <a:lnTo>
                      <a:pt x="240524" y="141526"/>
                    </a:lnTo>
                    <a:lnTo>
                      <a:pt x="313173" y="68876"/>
                    </a:lnTo>
                    <a:close/>
                    <a:moveTo>
                      <a:pt x="318652" y="218234"/>
                    </a:moveTo>
                    <a:lnTo>
                      <a:pt x="269949" y="217625"/>
                    </a:lnTo>
                    <a:lnTo>
                      <a:pt x="342598" y="144773"/>
                    </a:lnTo>
                    <a:lnTo>
                      <a:pt x="391505" y="145381"/>
                    </a:lnTo>
                    <a:lnTo>
                      <a:pt x="318855" y="218234"/>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54" name="Freeform: Shape 253">
                <a:extLst>
                  <a:ext uri="{FF2B5EF4-FFF2-40B4-BE49-F238E27FC236}">
                    <a16:creationId xmlns:a16="http://schemas.microsoft.com/office/drawing/2014/main" id="{1634F6DB-35C6-5C58-18E2-16ABDFAD4CD7}"/>
                  </a:ext>
                </a:extLst>
              </p:cNvPr>
              <p:cNvSpPr/>
              <p:nvPr/>
            </p:nvSpPr>
            <p:spPr>
              <a:xfrm>
                <a:off x="5907603" y="4512515"/>
                <a:ext cx="65546" cy="65546"/>
              </a:xfrm>
              <a:custGeom>
                <a:avLst/>
                <a:gdLst>
                  <a:gd name="connsiteX0" fmla="*/ 65547 w 65546"/>
                  <a:gd name="connsiteY0" fmla="*/ 32875 h 65546"/>
                  <a:gd name="connsiteX1" fmla="*/ 32875 w 65546"/>
                  <a:gd name="connsiteY1" fmla="*/ 65547 h 65546"/>
                  <a:gd name="connsiteX2" fmla="*/ 0 w 65546"/>
                  <a:gd name="connsiteY2" fmla="*/ 32875 h 65546"/>
                  <a:gd name="connsiteX3" fmla="*/ 32875 w 65546"/>
                  <a:gd name="connsiteY3" fmla="*/ 0 h 65546"/>
                  <a:gd name="connsiteX4" fmla="*/ 65547 w 65546"/>
                  <a:gd name="connsiteY4" fmla="*/ 32875 h 65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46" h="65546">
                    <a:moveTo>
                      <a:pt x="65547" y="32875"/>
                    </a:moveTo>
                    <a:cubicBezTo>
                      <a:pt x="65547" y="50733"/>
                      <a:pt x="50733" y="65547"/>
                      <a:pt x="32875" y="65547"/>
                    </a:cubicBezTo>
                    <a:cubicBezTo>
                      <a:pt x="15017" y="65547"/>
                      <a:pt x="0" y="50733"/>
                      <a:pt x="0" y="32875"/>
                    </a:cubicBezTo>
                    <a:cubicBezTo>
                      <a:pt x="0" y="15017"/>
                      <a:pt x="14814" y="0"/>
                      <a:pt x="32875" y="0"/>
                    </a:cubicBezTo>
                    <a:cubicBezTo>
                      <a:pt x="50936" y="0"/>
                      <a:pt x="65547" y="14814"/>
                      <a:pt x="65547" y="32875"/>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55" name="Freeform: Shape 254">
                <a:extLst>
                  <a:ext uri="{FF2B5EF4-FFF2-40B4-BE49-F238E27FC236}">
                    <a16:creationId xmlns:a16="http://schemas.microsoft.com/office/drawing/2014/main" id="{ED3E74BC-2CC9-235E-9937-6C07F111158C}"/>
                  </a:ext>
                </a:extLst>
              </p:cNvPr>
              <p:cNvSpPr/>
              <p:nvPr/>
            </p:nvSpPr>
            <p:spPr>
              <a:xfrm>
                <a:off x="5806543" y="4411455"/>
                <a:ext cx="267665" cy="267665"/>
              </a:xfrm>
              <a:custGeom>
                <a:avLst/>
                <a:gdLst>
                  <a:gd name="connsiteX0" fmla="*/ 132514 w 267665"/>
                  <a:gd name="connsiteY0" fmla="*/ 40586 h 267665"/>
                  <a:gd name="connsiteX1" fmla="*/ 152604 w 267665"/>
                  <a:gd name="connsiteY1" fmla="*/ 20090 h 267665"/>
                  <a:gd name="connsiteX2" fmla="*/ 132311 w 267665"/>
                  <a:gd name="connsiteY2" fmla="*/ 0 h 267665"/>
                  <a:gd name="connsiteX3" fmla="*/ 132108 w 267665"/>
                  <a:gd name="connsiteY3" fmla="*/ 0 h 267665"/>
                  <a:gd name="connsiteX4" fmla="*/ 0 w 267665"/>
                  <a:gd name="connsiteY4" fmla="*/ 133934 h 267665"/>
                  <a:gd name="connsiteX5" fmla="*/ 133732 w 267665"/>
                  <a:gd name="connsiteY5" fmla="*/ 267666 h 267665"/>
                  <a:gd name="connsiteX6" fmla="*/ 267666 w 267665"/>
                  <a:gd name="connsiteY6" fmla="*/ 135152 h 267665"/>
                  <a:gd name="connsiteX7" fmla="*/ 247576 w 267665"/>
                  <a:gd name="connsiteY7" fmla="*/ 114656 h 267665"/>
                  <a:gd name="connsiteX8" fmla="*/ 247576 w 267665"/>
                  <a:gd name="connsiteY8" fmla="*/ 114656 h 267665"/>
                  <a:gd name="connsiteX9" fmla="*/ 227283 w 267665"/>
                  <a:gd name="connsiteY9" fmla="*/ 134746 h 267665"/>
                  <a:gd name="connsiteX10" fmla="*/ 133934 w 267665"/>
                  <a:gd name="connsiteY10" fmla="*/ 227080 h 267665"/>
                  <a:gd name="connsiteX11" fmla="*/ 40789 w 267665"/>
                  <a:gd name="connsiteY11" fmla="*/ 133934 h 267665"/>
                  <a:gd name="connsiteX12" fmla="*/ 132717 w 267665"/>
                  <a:gd name="connsiteY12" fmla="*/ 40586 h 267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7665" h="267665">
                    <a:moveTo>
                      <a:pt x="132514" y="40586"/>
                    </a:moveTo>
                    <a:cubicBezTo>
                      <a:pt x="143675" y="40586"/>
                      <a:pt x="152604" y="31251"/>
                      <a:pt x="152604" y="20090"/>
                    </a:cubicBezTo>
                    <a:cubicBezTo>
                      <a:pt x="152604" y="8929"/>
                      <a:pt x="143472" y="0"/>
                      <a:pt x="132311" y="0"/>
                    </a:cubicBezTo>
                    <a:lnTo>
                      <a:pt x="132108" y="0"/>
                    </a:lnTo>
                    <a:cubicBezTo>
                      <a:pt x="59256" y="1015"/>
                      <a:pt x="0" y="61082"/>
                      <a:pt x="0" y="133934"/>
                    </a:cubicBezTo>
                    <a:cubicBezTo>
                      <a:pt x="0" y="206787"/>
                      <a:pt x="60068" y="267666"/>
                      <a:pt x="133732" y="267666"/>
                    </a:cubicBezTo>
                    <a:cubicBezTo>
                      <a:pt x="207395" y="267666"/>
                      <a:pt x="267057" y="208207"/>
                      <a:pt x="267666" y="135152"/>
                    </a:cubicBezTo>
                    <a:cubicBezTo>
                      <a:pt x="267666" y="123991"/>
                      <a:pt x="258737" y="114859"/>
                      <a:pt x="247576" y="114656"/>
                    </a:cubicBezTo>
                    <a:lnTo>
                      <a:pt x="247576" y="114656"/>
                    </a:lnTo>
                    <a:cubicBezTo>
                      <a:pt x="236415" y="114656"/>
                      <a:pt x="227486" y="123585"/>
                      <a:pt x="227283" y="134746"/>
                    </a:cubicBezTo>
                    <a:cubicBezTo>
                      <a:pt x="226877" y="185682"/>
                      <a:pt x="184870" y="227080"/>
                      <a:pt x="133934" y="227080"/>
                    </a:cubicBezTo>
                    <a:cubicBezTo>
                      <a:pt x="82999" y="227080"/>
                      <a:pt x="40789" y="185276"/>
                      <a:pt x="40789" y="133934"/>
                    </a:cubicBezTo>
                    <a:cubicBezTo>
                      <a:pt x="40789" y="82593"/>
                      <a:pt x="81984" y="41195"/>
                      <a:pt x="132717" y="4058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56" name="Freeform: Shape 255">
                <a:extLst>
                  <a:ext uri="{FF2B5EF4-FFF2-40B4-BE49-F238E27FC236}">
                    <a16:creationId xmlns:a16="http://schemas.microsoft.com/office/drawing/2014/main" id="{D8CE16B4-A18C-0B04-EF67-855D7D403B41}"/>
                  </a:ext>
                </a:extLst>
              </p:cNvPr>
              <p:cNvSpPr/>
              <p:nvPr/>
            </p:nvSpPr>
            <p:spPr>
              <a:xfrm>
                <a:off x="5698584" y="4302887"/>
                <a:ext cx="484396" cy="484396"/>
              </a:xfrm>
              <a:custGeom>
                <a:avLst/>
                <a:gdLst>
                  <a:gd name="connsiteX0" fmla="*/ 347215 w 484396"/>
                  <a:gd name="connsiteY0" fmla="*/ 45862 h 484396"/>
                  <a:gd name="connsiteX1" fmla="*/ 336460 w 484396"/>
                  <a:gd name="connsiteY1" fmla="*/ 19278 h 484396"/>
                  <a:gd name="connsiteX2" fmla="*/ 242097 w 484396"/>
                  <a:gd name="connsiteY2" fmla="*/ 0 h 484396"/>
                  <a:gd name="connsiteX3" fmla="*/ 0 w 484396"/>
                  <a:gd name="connsiteY3" fmla="*/ 242300 h 484396"/>
                  <a:gd name="connsiteX4" fmla="*/ 242097 w 484396"/>
                  <a:gd name="connsiteY4" fmla="*/ 484396 h 484396"/>
                  <a:gd name="connsiteX5" fmla="*/ 484396 w 484396"/>
                  <a:gd name="connsiteY5" fmla="*/ 242300 h 484396"/>
                  <a:gd name="connsiteX6" fmla="*/ 464712 w 484396"/>
                  <a:gd name="connsiteY6" fmla="*/ 146719 h 484396"/>
                  <a:gd name="connsiteX7" fmla="*/ 437925 w 484396"/>
                  <a:gd name="connsiteY7" fmla="*/ 136167 h 484396"/>
                  <a:gd name="connsiteX8" fmla="*/ 427373 w 484396"/>
                  <a:gd name="connsiteY8" fmla="*/ 162954 h 484396"/>
                  <a:gd name="connsiteX9" fmla="*/ 443810 w 484396"/>
                  <a:gd name="connsiteY9" fmla="*/ 242300 h 484396"/>
                  <a:gd name="connsiteX10" fmla="*/ 242097 w 484396"/>
                  <a:gd name="connsiteY10" fmla="*/ 443810 h 484396"/>
                  <a:gd name="connsiteX11" fmla="*/ 40586 w 484396"/>
                  <a:gd name="connsiteY11" fmla="*/ 242300 h 484396"/>
                  <a:gd name="connsiteX12" fmla="*/ 242097 w 484396"/>
                  <a:gd name="connsiteY12" fmla="*/ 40586 h 484396"/>
                  <a:gd name="connsiteX13" fmla="*/ 320834 w 484396"/>
                  <a:gd name="connsiteY13" fmla="*/ 56618 h 484396"/>
                  <a:gd name="connsiteX14" fmla="*/ 347418 w 484396"/>
                  <a:gd name="connsiteY14" fmla="*/ 45862 h 484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4396" h="484396">
                    <a:moveTo>
                      <a:pt x="347215" y="45862"/>
                    </a:moveTo>
                    <a:cubicBezTo>
                      <a:pt x="351476" y="35513"/>
                      <a:pt x="346809" y="23540"/>
                      <a:pt x="336460" y="19278"/>
                    </a:cubicBezTo>
                    <a:cubicBezTo>
                      <a:pt x="306223" y="6494"/>
                      <a:pt x="274566" y="0"/>
                      <a:pt x="242097" y="0"/>
                    </a:cubicBezTo>
                    <a:cubicBezTo>
                      <a:pt x="108568" y="0"/>
                      <a:pt x="0" y="108771"/>
                      <a:pt x="0" y="242300"/>
                    </a:cubicBezTo>
                    <a:cubicBezTo>
                      <a:pt x="0" y="375828"/>
                      <a:pt x="108568" y="484396"/>
                      <a:pt x="242097" y="484396"/>
                    </a:cubicBezTo>
                    <a:cubicBezTo>
                      <a:pt x="375625" y="484396"/>
                      <a:pt x="484396" y="375828"/>
                      <a:pt x="484396" y="242300"/>
                    </a:cubicBezTo>
                    <a:cubicBezTo>
                      <a:pt x="484396" y="209019"/>
                      <a:pt x="477700" y="176956"/>
                      <a:pt x="464712" y="146719"/>
                    </a:cubicBezTo>
                    <a:cubicBezTo>
                      <a:pt x="460247" y="136370"/>
                      <a:pt x="448275" y="131702"/>
                      <a:pt x="437925" y="136167"/>
                    </a:cubicBezTo>
                    <a:cubicBezTo>
                      <a:pt x="427576" y="140631"/>
                      <a:pt x="422908" y="152604"/>
                      <a:pt x="427373" y="162954"/>
                    </a:cubicBezTo>
                    <a:cubicBezTo>
                      <a:pt x="438128" y="187914"/>
                      <a:pt x="443810" y="214701"/>
                      <a:pt x="443810" y="242300"/>
                    </a:cubicBezTo>
                    <a:cubicBezTo>
                      <a:pt x="443810" y="353303"/>
                      <a:pt x="353303" y="443810"/>
                      <a:pt x="242097" y="443810"/>
                    </a:cubicBezTo>
                    <a:cubicBezTo>
                      <a:pt x="130890" y="443810"/>
                      <a:pt x="40586" y="353506"/>
                      <a:pt x="40586" y="242300"/>
                    </a:cubicBezTo>
                    <a:cubicBezTo>
                      <a:pt x="40586" y="131093"/>
                      <a:pt x="130890" y="40586"/>
                      <a:pt x="242097" y="40586"/>
                    </a:cubicBezTo>
                    <a:cubicBezTo>
                      <a:pt x="269086" y="40586"/>
                      <a:pt x="295670" y="46065"/>
                      <a:pt x="320834" y="56618"/>
                    </a:cubicBezTo>
                    <a:cubicBezTo>
                      <a:pt x="331183" y="60879"/>
                      <a:pt x="343156" y="56009"/>
                      <a:pt x="347418" y="45862"/>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57" name="Freeform: Shape 256">
                <a:extLst>
                  <a:ext uri="{FF2B5EF4-FFF2-40B4-BE49-F238E27FC236}">
                    <a16:creationId xmlns:a16="http://schemas.microsoft.com/office/drawing/2014/main" id="{0D34EB2F-764D-A9F4-25A6-B46A2FCBA598}"/>
                  </a:ext>
                </a:extLst>
              </p:cNvPr>
              <p:cNvSpPr/>
              <p:nvPr/>
            </p:nvSpPr>
            <p:spPr>
              <a:xfrm>
                <a:off x="5606454" y="4211162"/>
                <a:ext cx="668048" cy="668048"/>
              </a:xfrm>
              <a:custGeom>
                <a:avLst/>
                <a:gdLst>
                  <a:gd name="connsiteX0" fmla="*/ 333821 w 668048"/>
                  <a:gd name="connsiteY0" fmla="*/ 668049 h 668048"/>
                  <a:gd name="connsiteX1" fmla="*/ 668049 w 668048"/>
                  <a:gd name="connsiteY1" fmla="*/ 334227 h 668048"/>
                  <a:gd name="connsiteX2" fmla="*/ 623607 w 668048"/>
                  <a:gd name="connsiteY2" fmla="*/ 168433 h 668048"/>
                  <a:gd name="connsiteX3" fmla="*/ 595805 w 668048"/>
                  <a:gd name="connsiteY3" fmla="*/ 160924 h 668048"/>
                  <a:gd name="connsiteX4" fmla="*/ 588297 w 668048"/>
                  <a:gd name="connsiteY4" fmla="*/ 188726 h 668048"/>
                  <a:gd name="connsiteX5" fmla="*/ 627260 w 668048"/>
                  <a:gd name="connsiteY5" fmla="*/ 334227 h 668048"/>
                  <a:gd name="connsiteX6" fmla="*/ 333619 w 668048"/>
                  <a:gd name="connsiteY6" fmla="*/ 627463 h 668048"/>
                  <a:gd name="connsiteX7" fmla="*/ 40586 w 668048"/>
                  <a:gd name="connsiteY7" fmla="*/ 334227 h 668048"/>
                  <a:gd name="connsiteX8" fmla="*/ 333821 w 668048"/>
                  <a:gd name="connsiteY8" fmla="*/ 40586 h 668048"/>
                  <a:gd name="connsiteX9" fmla="*/ 478511 w 668048"/>
                  <a:gd name="connsiteY9" fmla="*/ 79143 h 668048"/>
                  <a:gd name="connsiteX10" fmla="*/ 506313 w 668048"/>
                  <a:gd name="connsiteY10" fmla="*/ 71635 h 668048"/>
                  <a:gd name="connsiteX11" fmla="*/ 498804 w 668048"/>
                  <a:gd name="connsiteY11" fmla="*/ 43833 h 668048"/>
                  <a:gd name="connsiteX12" fmla="*/ 333821 w 668048"/>
                  <a:gd name="connsiteY12" fmla="*/ 0 h 668048"/>
                  <a:gd name="connsiteX13" fmla="*/ 0 w 668048"/>
                  <a:gd name="connsiteY13" fmla="*/ 334227 h 668048"/>
                  <a:gd name="connsiteX14" fmla="*/ 333821 w 668048"/>
                  <a:gd name="connsiteY14" fmla="*/ 668049 h 66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8048" h="668048">
                    <a:moveTo>
                      <a:pt x="333821" y="668049"/>
                    </a:moveTo>
                    <a:cubicBezTo>
                      <a:pt x="518083" y="668049"/>
                      <a:pt x="668049" y="518286"/>
                      <a:pt x="668049" y="334227"/>
                    </a:cubicBezTo>
                    <a:cubicBezTo>
                      <a:pt x="668049" y="275986"/>
                      <a:pt x="652626" y="218760"/>
                      <a:pt x="623607" y="168433"/>
                    </a:cubicBezTo>
                    <a:cubicBezTo>
                      <a:pt x="617925" y="158692"/>
                      <a:pt x="605546" y="155445"/>
                      <a:pt x="595805" y="160924"/>
                    </a:cubicBezTo>
                    <a:cubicBezTo>
                      <a:pt x="586065" y="166606"/>
                      <a:pt x="582818" y="178985"/>
                      <a:pt x="588297" y="188726"/>
                    </a:cubicBezTo>
                    <a:cubicBezTo>
                      <a:pt x="613663" y="232965"/>
                      <a:pt x="627260" y="283292"/>
                      <a:pt x="627260" y="334227"/>
                    </a:cubicBezTo>
                    <a:cubicBezTo>
                      <a:pt x="627260" y="495963"/>
                      <a:pt x="495557" y="627463"/>
                      <a:pt x="333619" y="627463"/>
                    </a:cubicBezTo>
                    <a:cubicBezTo>
                      <a:pt x="171680" y="627463"/>
                      <a:pt x="40586" y="495963"/>
                      <a:pt x="40586" y="334227"/>
                    </a:cubicBezTo>
                    <a:cubicBezTo>
                      <a:pt x="40586" y="172491"/>
                      <a:pt x="172085" y="40586"/>
                      <a:pt x="333821" y="40586"/>
                    </a:cubicBezTo>
                    <a:cubicBezTo>
                      <a:pt x="384960" y="40586"/>
                      <a:pt x="434881" y="53980"/>
                      <a:pt x="478511" y="79143"/>
                    </a:cubicBezTo>
                    <a:cubicBezTo>
                      <a:pt x="488252" y="84825"/>
                      <a:pt x="500631" y="81375"/>
                      <a:pt x="506313" y="71635"/>
                    </a:cubicBezTo>
                    <a:cubicBezTo>
                      <a:pt x="511995" y="61894"/>
                      <a:pt x="508545" y="49515"/>
                      <a:pt x="498804" y="43833"/>
                    </a:cubicBezTo>
                    <a:cubicBezTo>
                      <a:pt x="449086" y="15017"/>
                      <a:pt x="392063" y="0"/>
                      <a:pt x="333821" y="0"/>
                    </a:cubicBezTo>
                    <a:cubicBezTo>
                      <a:pt x="149763" y="0"/>
                      <a:pt x="0" y="149966"/>
                      <a:pt x="0" y="334227"/>
                    </a:cubicBezTo>
                    <a:cubicBezTo>
                      <a:pt x="0" y="518489"/>
                      <a:pt x="149763" y="668049"/>
                      <a:pt x="333821" y="6680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spTree>
    <p:extLst>
      <p:ext uri="{BB962C8B-B14F-4D97-AF65-F5344CB8AC3E}">
        <p14:creationId xmlns:p14="http://schemas.microsoft.com/office/powerpoint/2010/main" val="144925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202978-6E5A-D83E-094E-25C4825C9689}"/>
              </a:ext>
            </a:extLst>
          </p:cNvPr>
          <p:cNvSpPr>
            <a:spLocks noGrp="1"/>
          </p:cNvSpPr>
          <p:nvPr>
            <p:ph type="title"/>
          </p:nvPr>
        </p:nvSpPr>
        <p:spPr/>
        <p:txBody>
          <a:bodyPr/>
          <a:lstStyle/>
          <a:p>
            <a:r>
              <a:rPr lang="en-US" dirty="0"/>
              <a:t>What Are the Unmet Needs of Hemophilia Care Today?</a:t>
            </a:r>
          </a:p>
        </p:txBody>
      </p:sp>
      <p:sp>
        <p:nvSpPr>
          <p:cNvPr id="7" name="Content Placeholder 6">
            <a:extLst>
              <a:ext uri="{FF2B5EF4-FFF2-40B4-BE49-F238E27FC236}">
                <a16:creationId xmlns:a16="http://schemas.microsoft.com/office/drawing/2014/main" id="{6669A448-9CE1-B857-4717-C68389047C10}"/>
              </a:ext>
            </a:extLst>
          </p:cNvPr>
          <p:cNvSpPr>
            <a:spLocks noGrp="1"/>
          </p:cNvSpPr>
          <p:nvPr>
            <p:ph sz="half" idx="1"/>
          </p:nvPr>
        </p:nvSpPr>
        <p:spPr>
          <a:solidFill>
            <a:schemeClr val="accent2">
              <a:lumMod val="20000"/>
              <a:lumOff val="80000"/>
            </a:schemeClr>
          </a:solidFill>
        </p:spPr>
        <p:txBody>
          <a:bodyPr/>
          <a:lstStyle/>
          <a:p>
            <a:pPr marL="0" indent="0">
              <a:buNone/>
            </a:pPr>
            <a:r>
              <a:rPr lang="en-US" b="1" dirty="0"/>
              <a:t>Adult patient perspective:</a:t>
            </a:r>
          </a:p>
          <a:p>
            <a:r>
              <a:rPr lang="en-US" sz="2400" dirty="0"/>
              <a:t>Treatment-related costs</a:t>
            </a:r>
          </a:p>
          <a:p>
            <a:r>
              <a:rPr lang="en-US" sz="2400" dirty="0"/>
              <a:t>Remain in unsuitable employment</a:t>
            </a:r>
          </a:p>
          <a:p>
            <a:r>
              <a:rPr lang="en-US" sz="2400" dirty="0"/>
              <a:t>Impaired functioning/job loss</a:t>
            </a:r>
          </a:p>
          <a:p>
            <a:r>
              <a:rPr lang="en-US" sz="2400" dirty="0"/>
              <a:t>Loss of independence</a:t>
            </a:r>
          </a:p>
          <a:p>
            <a:r>
              <a:rPr lang="en-US" sz="2400" dirty="0"/>
              <a:t>Vulnerability to distress</a:t>
            </a:r>
          </a:p>
          <a:p>
            <a:r>
              <a:rPr lang="en-US" sz="2400" dirty="0"/>
              <a:t>Self-disclosure concerns</a:t>
            </a:r>
          </a:p>
          <a:p>
            <a:r>
              <a:rPr lang="en-US" sz="2400" dirty="0"/>
              <a:t>Poor interpersonal relationships</a:t>
            </a:r>
          </a:p>
        </p:txBody>
      </p:sp>
      <p:sp>
        <p:nvSpPr>
          <p:cNvPr id="8" name="Content Placeholder 7">
            <a:extLst>
              <a:ext uri="{FF2B5EF4-FFF2-40B4-BE49-F238E27FC236}">
                <a16:creationId xmlns:a16="http://schemas.microsoft.com/office/drawing/2014/main" id="{DA21E005-9C08-23FD-E630-480F42E6A79A}"/>
              </a:ext>
            </a:extLst>
          </p:cNvPr>
          <p:cNvSpPr>
            <a:spLocks noGrp="1"/>
          </p:cNvSpPr>
          <p:nvPr>
            <p:ph sz="half" idx="2"/>
          </p:nvPr>
        </p:nvSpPr>
        <p:spPr>
          <a:solidFill>
            <a:schemeClr val="accent3">
              <a:lumMod val="20000"/>
              <a:lumOff val="80000"/>
            </a:schemeClr>
          </a:solidFill>
        </p:spPr>
        <p:txBody>
          <a:bodyPr/>
          <a:lstStyle/>
          <a:p>
            <a:pPr marL="0" indent="0">
              <a:buNone/>
            </a:pPr>
            <a:r>
              <a:rPr lang="en-US" b="1" dirty="0"/>
              <a:t>HCP perspective:</a:t>
            </a:r>
          </a:p>
          <a:p>
            <a:r>
              <a:rPr lang="en-US" sz="2400" dirty="0"/>
              <a:t>Underdiagnosed and increasing age</a:t>
            </a:r>
          </a:p>
          <a:p>
            <a:r>
              <a:rPr lang="en-US" sz="2400" dirty="0"/>
              <a:t>Negative outcomes (eg, inhibitor and prophylaxis-related AEs)</a:t>
            </a:r>
          </a:p>
          <a:p>
            <a:r>
              <a:rPr lang="en-US" sz="2400" dirty="0"/>
              <a:t>Treatment burden</a:t>
            </a:r>
          </a:p>
          <a:p>
            <a:r>
              <a:rPr lang="en-US" sz="2400" dirty="0"/>
              <a:t>Safety concerns</a:t>
            </a:r>
          </a:p>
          <a:p>
            <a:r>
              <a:rPr lang="en-US" sz="2400" dirty="0"/>
              <a:t>Declined quality of life</a:t>
            </a:r>
          </a:p>
          <a:p>
            <a:r>
              <a:rPr lang="en-US" sz="2400" dirty="0"/>
              <a:t>Issues with treatment adherence</a:t>
            </a:r>
          </a:p>
          <a:p>
            <a:endParaRPr lang="en-US" sz="2400" dirty="0"/>
          </a:p>
        </p:txBody>
      </p:sp>
      <p:sp>
        <p:nvSpPr>
          <p:cNvPr id="9" name="TextBox 8">
            <a:extLst>
              <a:ext uri="{FF2B5EF4-FFF2-40B4-BE49-F238E27FC236}">
                <a16:creationId xmlns:a16="http://schemas.microsoft.com/office/drawing/2014/main" id="{AD57A5F1-887C-7889-2778-EF21DF09770F}"/>
              </a:ext>
            </a:extLst>
          </p:cNvPr>
          <p:cNvSpPr txBox="1"/>
          <p:nvPr/>
        </p:nvSpPr>
        <p:spPr bwMode="auto">
          <a:xfrm>
            <a:off x="609759" y="6358758"/>
            <a:ext cx="88866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Okide. J Int Med Res. 2020;48:0300060519862101. Pratap. Hematol Transfus Cell Ther. 2020;42:356. </a:t>
            </a:r>
          </a:p>
        </p:txBody>
      </p:sp>
    </p:spTree>
    <p:extLst>
      <p:ext uri="{BB962C8B-B14F-4D97-AF65-F5344CB8AC3E}">
        <p14:creationId xmlns:p14="http://schemas.microsoft.com/office/powerpoint/2010/main" val="2238374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7F3191-4854-5A6E-99B9-E10D71A36CAB}"/>
              </a:ext>
            </a:extLst>
          </p:cNvPr>
          <p:cNvSpPr>
            <a:spLocks noGrp="1"/>
          </p:cNvSpPr>
          <p:nvPr>
            <p:ph type="title"/>
          </p:nvPr>
        </p:nvSpPr>
        <p:spPr/>
        <p:txBody>
          <a:bodyPr/>
          <a:lstStyle/>
          <a:p>
            <a:r>
              <a:rPr lang="en-US" dirty="0"/>
              <a:t>What Are the Unmet Needs of Hemophilia Care Today in Economically Unequal Healthcare Systems?</a:t>
            </a:r>
          </a:p>
        </p:txBody>
      </p:sp>
      <p:sp>
        <p:nvSpPr>
          <p:cNvPr id="4" name="Content Placeholder 3">
            <a:extLst>
              <a:ext uri="{FF2B5EF4-FFF2-40B4-BE49-F238E27FC236}">
                <a16:creationId xmlns:a16="http://schemas.microsoft.com/office/drawing/2014/main" id="{4514E2FA-7A77-F9BC-0B78-D888DBAFB33C}"/>
              </a:ext>
            </a:extLst>
          </p:cNvPr>
          <p:cNvSpPr>
            <a:spLocks noGrp="1"/>
          </p:cNvSpPr>
          <p:nvPr>
            <p:ph idx="1"/>
          </p:nvPr>
        </p:nvSpPr>
        <p:spPr/>
        <p:txBody>
          <a:bodyPr/>
          <a:lstStyle/>
          <a:p>
            <a:pPr marL="0" indent="0">
              <a:buNone/>
            </a:pPr>
            <a:r>
              <a:rPr lang="en-US" sz="2400" b="1" dirty="0"/>
              <a:t>Government and healthcare system perspective:</a:t>
            </a:r>
          </a:p>
          <a:p>
            <a:r>
              <a:rPr lang="en-US" sz="2400" dirty="0"/>
              <a:t>Ensure healthy lives and promote well-being for all</a:t>
            </a:r>
          </a:p>
          <a:p>
            <a:r>
              <a:rPr lang="en-US" sz="2400" dirty="0"/>
              <a:t>Varying reimbursement systems</a:t>
            </a:r>
          </a:p>
          <a:p>
            <a:r>
              <a:rPr lang="en-US" sz="2400" dirty="0"/>
              <a:t>Budget constraints</a:t>
            </a:r>
          </a:p>
          <a:p>
            <a:r>
              <a:rPr lang="en-US" sz="2400" dirty="0"/>
              <a:t>Geographic and cultural factors</a:t>
            </a:r>
          </a:p>
          <a:p>
            <a:r>
              <a:rPr lang="en-US" sz="2400" dirty="0"/>
              <a:t>Healthcare infrastructure/access to care</a:t>
            </a:r>
          </a:p>
          <a:p>
            <a:r>
              <a:rPr lang="en-US" sz="2400" dirty="0"/>
              <a:t>Effective registry management</a:t>
            </a:r>
          </a:p>
          <a:p>
            <a:r>
              <a:rPr lang="en-US" sz="2400" dirty="0"/>
              <a:t>Increase awareness among patients and specialists</a:t>
            </a:r>
          </a:p>
          <a:p>
            <a:r>
              <a:rPr lang="en-US" sz="2400" dirty="0"/>
              <a:t>Increase at-home treatment options/care</a:t>
            </a:r>
          </a:p>
        </p:txBody>
      </p:sp>
      <p:sp>
        <p:nvSpPr>
          <p:cNvPr id="9" name="TextBox 8">
            <a:extLst>
              <a:ext uri="{FF2B5EF4-FFF2-40B4-BE49-F238E27FC236}">
                <a16:creationId xmlns:a16="http://schemas.microsoft.com/office/drawing/2014/main" id="{70685560-1922-A8D6-4D28-6762D57002F5}"/>
              </a:ext>
            </a:extLst>
          </p:cNvPr>
          <p:cNvSpPr txBox="1"/>
          <p:nvPr/>
        </p:nvSpPr>
        <p:spPr bwMode="auto">
          <a:xfrm>
            <a:off x="408216" y="6373272"/>
            <a:ext cx="88866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Pratap. Hematol Transfus Cell Ther. 2020;42:356. </a:t>
            </a:r>
          </a:p>
        </p:txBody>
      </p:sp>
    </p:spTree>
    <p:extLst>
      <p:ext uri="{BB962C8B-B14F-4D97-AF65-F5344CB8AC3E}">
        <p14:creationId xmlns:p14="http://schemas.microsoft.com/office/powerpoint/2010/main" val="899705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DC6ACFFE-036B-48FE-B464-7957CCF3DF5A}"/>
              </a:ext>
            </a:extLst>
          </p:cNvPr>
          <p:cNvSpPr/>
          <p:nvPr/>
        </p:nvSpPr>
        <p:spPr bwMode="auto">
          <a:xfrm>
            <a:off x="1609725" y="1257300"/>
            <a:ext cx="8562975" cy="1228725"/>
          </a:xfrm>
          <a:prstGeom prst="roundRect">
            <a:avLst/>
          </a:prstGeom>
          <a:solidFill>
            <a:schemeClr val="accent3">
              <a:lumMod val="20000"/>
              <a:lumOff val="80000"/>
            </a:schemeClr>
          </a:solidFill>
          <a:ln w="0">
            <a:solidFill>
              <a:schemeClr val="accent3">
                <a:lumMod val="20000"/>
                <a:lumOff val="8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E8AD8B1F-CBBD-B298-EE10-03F6F9709765}"/>
              </a:ext>
            </a:extLst>
          </p:cNvPr>
          <p:cNvSpPr>
            <a:spLocks noGrp="1"/>
          </p:cNvSpPr>
          <p:nvPr>
            <p:ph type="title"/>
          </p:nvPr>
        </p:nvSpPr>
        <p:spPr/>
        <p:txBody>
          <a:bodyPr/>
          <a:lstStyle/>
          <a:p>
            <a:r>
              <a:rPr lang="en-US" dirty="0"/>
              <a:t>Adherence to Long-term Therapies</a:t>
            </a:r>
          </a:p>
        </p:txBody>
      </p:sp>
      <p:sp>
        <p:nvSpPr>
          <p:cNvPr id="3" name="Content Placeholder 2">
            <a:extLst>
              <a:ext uri="{FF2B5EF4-FFF2-40B4-BE49-F238E27FC236}">
                <a16:creationId xmlns:a16="http://schemas.microsoft.com/office/drawing/2014/main" id="{8FDE21A3-0A29-5D64-1C15-F20B5DF2BEDA}"/>
              </a:ext>
            </a:extLst>
          </p:cNvPr>
          <p:cNvSpPr>
            <a:spLocks noGrp="1"/>
          </p:cNvSpPr>
          <p:nvPr>
            <p:ph idx="1"/>
          </p:nvPr>
        </p:nvSpPr>
        <p:spPr/>
        <p:txBody>
          <a:bodyPr/>
          <a:lstStyle/>
          <a:p>
            <a:pPr marL="0" indent="0" algn="ctr">
              <a:buNone/>
            </a:pPr>
            <a:r>
              <a:rPr lang="en-US" dirty="0"/>
              <a:t>“</a:t>
            </a:r>
            <a:r>
              <a:rPr lang="en-US" i="1" dirty="0"/>
              <a:t>Drugs don’t work in patients who don’t take them.</a:t>
            </a:r>
            <a:r>
              <a:rPr lang="en-US" dirty="0"/>
              <a:t>”</a:t>
            </a:r>
            <a:br>
              <a:rPr lang="en-US" dirty="0"/>
            </a:br>
            <a:r>
              <a:rPr lang="en-US" dirty="0"/>
              <a:t> </a:t>
            </a:r>
            <a:r>
              <a:rPr lang="en-US" sz="1800" dirty="0"/>
              <a:t>– Former US Surgeon General C. Everett Coop</a:t>
            </a:r>
            <a:r>
              <a:rPr lang="en-US" sz="1800" baseline="30000" dirty="0"/>
              <a:t>1</a:t>
            </a:r>
          </a:p>
          <a:p>
            <a:pPr>
              <a:spcBef>
                <a:spcPts val="1600"/>
              </a:spcBef>
            </a:pPr>
            <a:r>
              <a:rPr lang="en-US" sz="2400" dirty="0"/>
              <a:t>Global nonadherence to antihypertensive therapy ranges from 27%-40%</a:t>
            </a:r>
            <a:r>
              <a:rPr lang="en-US" sz="2400" baseline="30000" dirty="0"/>
              <a:t>2</a:t>
            </a:r>
            <a:endParaRPr lang="en-US" sz="2400" dirty="0"/>
          </a:p>
          <a:p>
            <a:pPr lvl="1"/>
            <a:r>
              <a:rPr lang="en-US" sz="2200" dirty="0"/>
              <a:t>Nonadherence is more prevalent in developing countries vs developed countries</a:t>
            </a:r>
          </a:p>
          <a:p>
            <a:r>
              <a:rPr lang="en-US" sz="2400" dirty="0"/>
              <a:t>Nonadherence to antidepressant therapy ranges from 15%-70%</a:t>
            </a:r>
            <a:r>
              <a:rPr lang="en-US" sz="2400" baseline="30000" dirty="0"/>
              <a:t>3</a:t>
            </a:r>
            <a:endParaRPr lang="en-US" sz="2400" dirty="0"/>
          </a:p>
          <a:p>
            <a:r>
              <a:rPr lang="en-US" sz="2400" dirty="0"/>
              <a:t>Nonadherence to asthma therapies ranges from 30%-70%</a:t>
            </a:r>
            <a:r>
              <a:rPr lang="en-US" sz="2400" baseline="30000" dirty="0"/>
              <a:t>4</a:t>
            </a:r>
            <a:endParaRPr lang="en-US" sz="2400" dirty="0"/>
          </a:p>
          <a:p>
            <a:r>
              <a:rPr lang="en-US" sz="2400" dirty="0"/>
              <a:t>Nonadherence to antiretroviral therapy among people living with HIV ranges </a:t>
            </a:r>
            <a:br>
              <a:rPr lang="en-US" sz="2400" dirty="0"/>
            </a:br>
            <a:r>
              <a:rPr lang="en-US" sz="2400" dirty="0"/>
              <a:t>from 19%-42%</a:t>
            </a:r>
            <a:r>
              <a:rPr lang="en-US" sz="2400" baseline="30000" dirty="0"/>
              <a:t>5</a:t>
            </a:r>
            <a:endParaRPr lang="en-US" sz="2400" dirty="0"/>
          </a:p>
        </p:txBody>
      </p:sp>
      <p:sp>
        <p:nvSpPr>
          <p:cNvPr id="4" name="TextBox 3">
            <a:extLst>
              <a:ext uri="{FF2B5EF4-FFF2-40B4-BE49-F238E27FC236}">
                <a16:creationId xmlns:a16="http://schemas.microsoft.com/office/drawing/2014/main" id="{1B5E10EA-3FE0-D18F-CE34-931EB6348A37}"/>
              </a:ext>
            </a:extLst>
          </p:cNvPr>
          <p:cNvSpPr txBox="1"/>
          <p:nvPr/>
        </p:nvSpPr>
        <p:spPr bwMode="auto">
          <a:xfrm>
            <a:off x="393702" y="6187912"/>
            <a:ext cx="88866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fico.com/blogs/patient-adherence-drugs-dont-work-if-patients-dont-take-them. 2. Lee. J Am Heart Assoc. 2022;11:e026582. </a:t>
            </a:r>
            <a:b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3. Muhammad. Cureus. 2023;15:e37828. 4. Aberhe. Asthma Res Pract. 2020;6:12. 5. Ahmed. Front Pharmacol. 2022;12:807446.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A3743425-B0C8-F6E2-E7EA-7CB5BDA7BE5F}"/>
              </a:ext>
            </a:extLst>
          </p:cNvPr>
          <p:cNvCxnSpPr>
            <a:cxnSpLocks/>
          </p:cNvCxnSpPr>
          <p:nvPr/>
        </p:nvCxnSpPr>
        <p:spPr bwMode="auto">
          <a:xfrm>
            <a:off x="5354541" y="2931955"/>
            <a:ext cx="351307" cy="442328"/>
          </a:xfrm>
          <a:prstGeom prst="line">
            <a:avLst/>
          </a:prstGeom>
          <a:noFill/>
          <a:ln w="38100"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889C95B-80DD-0B0B-391D-75975760DA40}"/>
              </a:ext>
            </a:extLst>
          </p:cNvPr>
          <p:cNvCxnSpPr>
            <a:cxnSpLocks/>
          </p:cNvCxnSpPr>
          <p:nvPr/>
        </p:nvCxnSpPr>
        <p:spPr bwMode="auto">
          <a:xfrm flipH="1">
            <a:off x="6512724" y="2931955"/>
            <a:ext cx="351306" cy="442328"/>
          </a:xfrm>
          <a:prstGeom prst="line">
            <a:avLst/>
          </a:prstGeom>
          <a:noFill/>
          <a:ln w="38100" cap="flat" cmpd="sng" algn="ctr">
            <a:solidFill>
              <a:schemeClr val="bg1"/>
            </a:solidFill>
            <a:prstDash val="solid"/>
            <a:round/>
            <a:headEnd type="none" w="med" len="med"/>
            <a:tailEnd type="none" w="med" len="med"/>
          </a:ln>
          <a:effectLst/>
        </p:spPr>
      </p:cxnSp>
      <p:sp>
        <p:nvSpPr>
          <p:cNvPr id="34" name="Oval 33">
            <a:extLst>
              <a:ext uri="{FF2B5EF4-FFF2-40B4-BE49-F238E27FC236}">
                <a16:creationId xmlns:a16="http://schemas.microsoft.com/office/drawing/2014/main" id="{C6A570BE-3208-A451-6887-7111EEA8D3A4}"/>
              </a:ext>
            </a:extLst>
          </p:cNvPr>
          <p:cNvSpPr/>
          <p:nvPr/>
        </p:nvSpPr>
        <p:spPr bwMode="auto">
          <a:xfrm>
            <a:off x="5565897" y="3213720"/>
            <a:ext cx="1060207" cy="1060207"/>
          </a:xfrm>
          <a:prstGeom prst="ellipse">
            <a:avLst/>
          </a:prstGeom>
          <a:noFill/>
          <a:ln w="3810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 name="Title 2">
            <a:extLst>
              <a:ext uri="{FF2B5EF4-FFF2-40B4-BE49-F238E27FC236}">
                <a16:creationId xmlns:a16="http://schemas.microsoft.com/office/drawing/2014/main" id="{19884CBC-E52B-1656-B7D9-27B55792A73D}"/>
              </a:ext>
            </a:extLst>
          </p:cNvPr>
          <p:cNvSpPr>
            <a:spLocks noGrp="1"/>
          </p:cNvSpPr>
          <p:nvPr>
            <p:ph type="title"/>
          </p:nvPr>
        </p:nvSpPr>
        <p:spPr/>
        <p:txBody>
          <a:bodyPr/>
          <a:lstStyle/>
          <a:p>
            <a:r>
              <a:rPr lang="en-US" dirty="0"/>
              <a:t>5 Interacting Dimensions That Affect Adherence</a:t>
            </a:r>
          </a:p>
        </p:txBody>
      </p:sp>
      <p:sp>
        <p:nvSpPr>
          <p:cNvPr id="6" name="TextBox 5">
            <a:extLst>
              <a:ext uri="{FF2B5EF4-FFF2-40B4-BE49-F238E27FC236}">
                <a16:creationId xmlns:a16="http://schemas.microsoft.com/office/drawing/2014/main" id="{F1496547-8BF8-D607-64B7-82A69A8055B0}"/>
              </a:ext>
            </a:extLst>
          </p:cNvPr>
          <p:cNvSpPr txBox="1"/>
          <p:nvPr/>
        </p:nvSpPr>
        <p:spPr bwMode="auto">
          <a:xfrm>
            <a:off x="609759" y="6358758"/>
            <a:ext cx="88866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Pratap. Hematol Transfus Cell Ther. 2020;42:356. </a:t>
            </a:r>
          </a:p>
        </p:txBody>
      </p:sp>
      <p:sp>
        <p:nvSpPr>
          <p:cNvPr id="8" name="Rectangle: Rounded Corners 7">
            <a:extLst>
              <a:ext uri="{FF2B5EF4-FFF2-40B4-BE49-F238E27FC236}">
                <a16:creationId xmlns:a16="http://schemas.microsoft.com/office/drawing/2014/main" id="{19A7AF62-738D-1A6F-F291-F750A6EFD2C0}"/>
              </a:ext>
            </a:extLst>
          </p:cNvPr>
          <p:cNvSpPr/>
          <p:nvPr/>
        </p:nvSpPr>
        <p:spPr bwMode="auto">
          <a:xfrm>
            <a:off x="2752803" y="1484136"/>
            <a:ext cx="3149600" cy="1490237"/>
          </a:xfrm>
          <a:prstGeom prst="round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 name="Rectangle: Rounded Corners 12">
            <a:extLst>
              <a:ext uri="{FF2B5EF4-FFF2-40B4-BE49-F238E27FC236}">
                <a16:creationId xmlns:a16="http://schemas.microsoft.com/office/drawing/2014/main" id="{B234F1B9-5A46-2D55-F65E-2B80619D1C57}"/>
              </a:ext>
            </a:extLst>
          </p:cNvPr>
          <p:cNvSpPr/>
          <p:nvPr/>
        </p:nvSpPr>
        <p:spPr bwMode="auto">
          <a:xfrm>
            <a:off x="2961058" y="1596463"/>
            <a:ext cx="2733091" cy="1261637"/>
          </a:xfrm>
          <a:prstGeom prst="roundRect">
            <a:avLst/>
          </a:prstGeom>
          <a:solidFill>
            <a:schemeClr val="tx1"/>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Healthcare </a:t>
            </a:r>
            <a:br>
              <a:rPr kumimoji="0" lang="en-US" sz="2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2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system</a:t>
            </a:r>
          </a:p>
        </p:txBody>
      </p:sp>
      <p:sp>
        <p:nvSpPr>
          <p:cNvPr id="15" name="Rectangle: Rounded Corners 14">
            <a:extLst>
              <a:ext uri="{FF2B5EF4-FFF2-40B4-BE49-F238E27FC236}">
                <a16:creationId xmlns:a16="http://schemas.microsoft.com/office/drawing/2014/main" id="{39064257-F93D-59D3-7254-B8F371B67223}"/>
              </a:ext>
            </a:extLst>
          </p:cNvPr>
          <p:cNvSpPr/>
          <p:nvPr/>
        </p:nvSpPr>
        <p:spPr bwMode="auto">
          <a:xfrm>
            <a:off x="7263032" y="3100083"/>
            <a:ext cx="3149600" cy="1490237"/>
          </a:xfrm>
          <a:prstGeom prst="round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 name="Rectangle: Rounded Corners 15">
            <a:extLst>
              <a:ext uri="{FF2B5EF4-FFF2-40B4-BE49-F238E27FC236}">
                <a16:creationId xmlns:a16="http://schemas.microsoft.com/office/drawing/2014/main" id="{9C5C8C39-C767-FCA4-7A71-3975A939E144}"/>
              </a:ext>
            </a:extLst>
          </p:cNvPr>
          <p:cNvSpPr/>
          <p:nvPr/>
        </p:nvSpPr>
        <p:spPr bwMode="auto">
          <a:xfrm>
            <a:off x="7471287" y="3212410"/>
            <a:ext cx="2733091" cy="1261637"/>
          </a:xfrm>
          <a:prstGeom prst="roundRect">
            <a:avLst/>
          </a:prstGeom>
          <a:solidFill>
            <a:schemeClr val="tx1"/>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Treatment related</a:t>
            </a:r>
          </a:p>
        </p:txBody>
      </p:sp>
      <p:sp>
        <p:nvSpPr>
          <p:cNvPr id="17" name="Rectangle: Rounded Corners 16">
            <a:extLst>
              <a:ext uri="{FF2B5EF4-FFF2-40B4-BE49-F238E27FC236}">
                <a16:creationId xmlns:a16="http://schemas.microsoft.com/office/drawing/2014/main" id="{A533CA9B-A84E-BD34-668A-4DB7E7D53C97}"/>
              </a:ext>
            </a:extLst>
          </p:cNvPr>
          <p:cNvSpPr/>
          <p:nvPr/>
        </p:nvSpPr>
        <p:spPr bwMode="auto">
          <a:xfrm>
            <a:off x="1779118" y="3070133"/>
            <a:ext cx="3149600" cy="1490237"/>
          </a:xfrm>
          <a:prstGeom prst="round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 name="Rectangle: Rounded Corners 17">
            <a:extLst>
              <a:ext uri="{FF2B5EF4-FFF2-40B4-BE49-F238E27FC236}">
                <a16:creationId xmlns:a16="http://schemas.microsoft.com/office/drawing/2014/main" id="{86CCF02E-F203-D4D0-9989-83ED3D8DEF79}"/>
              </a:ext>
            </a:extLst>
          </p:cNvPr>
          <p:cNvSpPr/>
          <p:nvPr/>
        </p:nvSpPr>
        <p:spPr bwMode="auto">
          <a:xfrm>
            <a:off x="1987373" y="3182460"/>
            <a:ext cx="2733091" cy="1261637"/>
          </a:xfrm>
          <a:prstGeom prst="roundRect">
            <a:avLst/>
          </a:prstGeom>
          <a:solidFill>
            <a:schemeClr val="tx1"/>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mn-cs"/>
              </a:rPr>
              <a:t>Disease/</a:t>
            </a:r>
            <a:br>
              <a:rPr kumimoji="0" lang="en-US" sz="28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mn-cs"/>
              </a:rPr>
            </a:br>
            <a:r>
              <a:rPr kumimoji="0" lang="en-US" sz="28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mn-cs"/>
              </a:rPr>
              <a:t>disorder related</a:t>
            </a:r>
          </a:p>
        </p:txBody>
      </p:sp>
      <p:sp>
        <p:nvSpPr>
          <p:cNvPr id="20" name="Rectangle: Rounded Corners 19">
            <a:extLst>
              <a:ext uri="{FF2B5EF4-FFF2-40B4-BE49-F238E27FC236}">
                <a16:creationId xmlns:a16="http://schemas.microsoft.com/office/drawing/2014/main" id="{CEBAAE21-1C8E-28D0-DC10-249493E1432F}"/>
              </a:ext>
            </a:extLst>
          </p:cNvPr>
          <p:cNvSpPr/>
          <p:nvPr/>
        </p:nvSpPr>
        <p:spPr bwMode="auto">
          <a:xfrm>
            <a:off x="6289596" y="1484136"/>
            <a:ext cx="3149600" cy="1490238"/>
          </a:xfrm>
          <a:prstGeom prst="round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 name="Rectangle: Rounded Corners 20">
            <a:extLst>
              <a:ext uri="{FF2B5EF4-FFF2-40B4-BE49-F238E27FC236}">
                <a16:creationId xmlns:a16="http://schemas.microsoft.com/office/drawing/2014/main" id="{44D652E6-BBDF-147A-10E5-50714EFC2C6A}"/>
              </a:ext>
            </a:extLst>
          </p:cNvPr>
          <p:cNvSpPr/>
          <p:nvPr/>
        </p:nvSpPr>
        <p:spPr bwMode="auto">
          <a:xfrm>
            <a:off x="6497851" y="1592125"/>
            <a:ext cx="2733091" cy="1261637"/>
          </a:xfrm>
          <a:prstGeom prst="roundRect">
            <a:avLst/>
          </a:prstGeom>
          <a:solidFill>
            <a:schemeClr val="tx1"/>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Social and economic</a:t>
            </a:r>
          </a:p>
        </p:txBody>
      </p:sp>
      <p:sp>
        <p:nvSpPr>
          <p:cNvPr id="22" name="Rectangle: Rounded Corners 21">
            <a:extLst>
              <a:ext uri="{FF2B5EF4-FFF2-40B4-BE49-F238E27FC236}">
                <a16:creationId xmlns:a16="http://schemas.microsoft.com/office/drawing/2014/main" id="{DEDD8A89-53F9-F1B0-B50F-DD20AEDE99D2}"/>
              </a:ext>
            </a:extLst>
          </p:cNvPr>
          <p:cNvSpPr/>
          <p:nvPr/>
        </p:nvSpPr>
        <p:spPr bwMode="auto">
          <a:xfrm>
            <a:off x="4521200" y="4689774"/>
            <a:ext cx="3149600" cy="1490238"/>
          </a:xfrm>
          <a:prstGeom prst="round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 name="Rectangle: Rounded Corners 22">
            <a:extLst>
              <a:ext uri="{FF2B5EF4-FFF2-40B4-BE49-F238E27FC236}">
                <a16:creationId xmlns:a16="http://schemas.microsoft.com/office/drawing/2014/main" id="{BF841D05-D859-8FE0-FD6C-55725C2F5C7E}"/>
              </a:ext>
            </a:extLst>
          </p:cNvPr>
          <p:cNvSpPr/>
          <p:nvPr/>
        </p:nvSpPr>
        <p:spPr bwMode="auto">
          <a:xfrm>
            <a:off x="4729455" y="4797763"/>
            <a:ext cx="2733091" cy="1261637"/>
          </a:xfrm>
          <a:prstGeom prst="roundRect">
            <a:avLst/>
          </a:prstGeom>
          <a:solidFill>
            <a:schemeClr val="tx1"/>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Patient</a:t>
            </a:r>
          </a:p>
        </p:txBody>
      </p:sp>
      <p:cxnSp>
        <p:nvCxnSpPr>
          <p:cNvPr id="40" name="Straight Connector 39">
            <a:extLst>
              <a:ext uri="{FF2B5EF4-FFF2-40B4-BE49-F238E27FC236}">
                <a16:creationId xmlns:a16="http://schemas.microsoft.com/office/drawing/2014/main" id="{F3E823B1-5A1A-7F60-FAF8-71A0745767EF}"/>
              </a:ext>
            </a:extLst>
          </p:cNvPr>
          <p:cNvCxnSpPr>
            <a:cxnSpLocks/>
          </p:cNvCxnSpPr>
          <p:nvPr/>
        </p:nvCxnSpPr>
        <p:spPr bwMode="auto">
          <a:xfrm flipH="1">
            <a:off x="4914900" y="3737604"/>
            <a:ext cx="636928" cy="0"/>
          </a:xfrm>
          <a:prstGeom prst="line">
            <a:avLst/>
          </a:prstGeom>
          <a:noFill/>
          <a:ln w="38100"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66F43EB-4786-2501-FC5F-5825AB782CA2}"/>
              </a:ext>
            </a:extLst>
          </p:cNvPr>
          <p:cNvCxnSpPr>
            <a:cxnSpLocks/>
          </p:cNvCxnSpPr>
          <p:nvPr/>
        </p:nvCxnSpPr>
        <p:spPr bwMode="auto">
          <a:xfrm flipH="1">
            <a:off x="6626104" y="3737604"/>
            <a:ext cx="636928" cy="0"/>
          </a:xfrm>
          <a:prstGeom prst="line">
            <a:avLst/>
          </a:prstGeom>
          <a:noFill/>
          <a:ln w="38100"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2B39639-ED3E-0ABB-54CA-6ADB839F8331}"/>
              </a:ext>
            </a:extLst>
          </p:cNvPr>
          <p:cNvCxnSpPr>
            <a:cxnSpLocks/>
            <a:stCxn id="22" idx="0"/>
          </p:cNvCxnSpPr>
          <p:nvPr/>
        </p:nvCxnSpPr>
        <p:spPr bwMode="auto">
          <a:xfrm flipV="1">
            <a:off x="6096000" y="4294047"/>
            <a:ext cx="0" cy="395727"/>
          </a:xfrm>
          <a:prstGeom prst="line">
            <a:avLst/>
          </a:prstGeom>
          <a:noFill/>
          <a:ln w="38100"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972107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EFCACE3-A549-F13F-65EF-CB1FBBB90D9F}"/>
              </a:ext>
            </a:extLst>
          </p:cNvPr>
          <p:cNvGraphicFramePr>
            <a:graphicFrameLocks noGrp="1"/>
          </p:cNvGraphicFramePr>
          <p:nvPr/>
        </p:nvGraphicFramePr>
        <p:xfrm>
          <a:off x="389021" y="1341440"/>
          <a:ext cx="2498559" cy="4330194"/>
        </p:xfrm>
        <a:graphic>
          <a:graphicData uri="http://schemas.openxmlformats.org/drawingml/2006/table">
            <a:tbl>
              <a:tblPr firstRow="1" bandRow="1">
                <a:tableStyleId>{EB344D84-9AFB-497E-A393-DC336BA19D2E}</a:tableStyleId>
              </a:tblPr>
              <a:tblGrid>
                <a:gridCol w="2498559">
                  <a:extLst>
                    <a:ext uri="{9D8B030D-6E8A-4147-A177-3AD203B41FA5}">
                      <a16:colId xmlns:a16="http://schemas.microsoft.com/office/drawing/2014/main" val="3360116551"/>
                    </a:ext>
                  </a:extLst>
                </a:gridCol>
              </a:tblGrid>
              <a:tr h="294855">
                <a:tc>
                  <a:txBody>
                    <a:bodyPr/>
                    <a:lstStyle/>
                    <a:p>
                      <a:r>
                        <a:rPr lang="en-US" sz="1400" dirty="0"/>
                        <a:t>Social and Economic Factors</a:t>
                      </a:r>
                    </a:p>
                  </a:txBody>
                  <a:tcP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36766216"/>
                  </a:ext>
                </a:extLst>
              </a:tr>
              <a:tr h="337314">
                <a:tc>
                  <a:txBody>
                    <a:bodyPr/>
                    <a:lstStyle/>
                    <a:p>
                      <a:r>
                        <a:rPr lang="en-US" sz="1400" dirty="0">
                          <a:solidFill>
                            <a:schemeClr val="bg1"/>
                          </a:solidFill>
                        </a:rPr>
                        <a:t>Limited proficiency in English</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51895608"/>
                  </a:ext>
                </a:extLst>
              </a:tr>
              <a:tr h="290414">
                <a:tc>
                  <a:txBody>
                    <a:bodyPr/>
                    <a:lstStyle/>
                    <a:p>
                      <a:r>
                        <a:rPr lang="en-US" sz="1400" dirty="0">
                          <a:solidFill>
                            <a:schemeClr val="bg1"/>
                          </a:solidFill>
                        </a:rPr>
                        <a:t>Low health literacy</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99502518"/>
                  </a:ext>
                </a:extLst>
              </a:tr>
              <a:tr h="310467">
                <a:tc>
                  <a:txBody>
                    <a:bodyPr/>
                    <a:lstStyle/>
                    <a:p>
                      <a:r>
                        <a:rPr lang="en-US" sz="1400" dirty="0">
                          <a:solidFill>
                            <a:schemeClr val="bg1"/>
                          </a:solidFill>
                        </a:rPr>
                        <a:t>Lack of support network (family/social)</a:t>
                      </a:r>
                    </a:p>
                  </a:txBody>
                  <a:tcP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40138828"/>
                  </a:ext>
                </a:extLst>
              </a:tr>
              <a:tr h="312821">
                <a:tc>
                  <a:txBody>
                    <a:bodyPr/>
                    <a:lstStyle/>
                    <a:p>
                      <a:r>
                        <a:rPr lang="en-US" sz="1400" dirty="0">
                          <a:solidFill>
                            <a:schemeClr val="bg1"/>
                          </a:solidFill>
                        </a:rPr>
                        <a:t>Unstable living conditions </a:t>
                      </a:r>
                      <a:br>
                        <a:rPr lang="en-US" sz="1400" dirty="0">
                          <a:solidFill>
                            <a:schemeClr val="bg1"/>
                          </a:solidFill>
                        </a:rPr>
                      </a:br>
                      <a:r>
                        <a:rPr lang="en-US" sz="1400" dirty="0">
                          <a:solidFill>
                            <a:schemeClr val="bg1"/>
                          </a:solidFill>
                        </a:rPr>
                        <a:t>(eg, homelessness)</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84524690"/>
                  </a:ext>
                </a:extLst>
              </a:tr>
              <a:tr h="296779">
                <a:tc>
                  <a:txBody>
                    <a:bodyPr/>
                    <a:lstStyle/>
                    <a:p>
                      <a:r>
                        <a:rPr lang="en-US" sz="1400" dirty="0">
                          <a:solidFill>
                            <a:schemeClr val="bg1"/>
                          </a:solidFill>
                        </a:rPr>
                        <a:t>Burdensome schedule</a:t>
                      </a:r>
                    </a:p>
                  </a:txBody>
                  <a:tcP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65696951"/>
                  </a:ext>
                </a:extLst>
              </a:tr>
              <a:tr h="284747">
                <a:tc>
                  <a:txBody>
                    <a:bodyPr/>
                    <a:lstStyle/>
                    <a:p>
                      <a:r>
                        <a:rPr lang="en-US" sz="1400" dirty="0">
                          <a:solidFill>
                            <a:schemeClr val="bg1"/>
                          </a:solidFill>
                        </a:rPr>
                        <a:t>Limited access to healthcare</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29027728"/>
                  </a:ext>
                </a:extLst>
              </a:tr>
              <a:tr h="304800">
                <a:tc>
                  <a:txBody>
                    <a:bodyPr/>
                    <a:lstStyle/>
                    <a:p>
                      <a:r>
                        <a:rPr lang="en-US" sz="1400" dirty="0">
                          <a:solidFill>
                            <a:schemeClr val="bg1"/>
                          </a:solidFill>
                        </a:rPr>
                        <a:t>Lack of health insurance</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60815948"/>
                  </a:ext>
                </a:extLst>
              </a:tr>
              <a:tr h="288758">
                <a:tc>
                  <a:txBody>
                    <a:bodyPr/>
                    <a:lstStyle/>
                    <a:p>
                      <a:r>
                        <a:rPr lang="en-US" sz="1400" dirty="0">
                          <a:solidFill>
                            <a:schemeClr val="bg1"/>
                          </a:solidFill>
                        </a:rPr>
                        <a:t>Limited access to pharmacy</a:t>
                      </a:r>
                    </a:p>
                  </a:txBody>
                  <a:tcP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79686591"/>
                  </a:ext>
                </a:extLst>
              </a:tr>
              <a:tr h="284747">
                <a:tc>
                  <a:txBody>
                    <a:bodyPr/>
                    <a:lstStyle/>
                    <a:p>
                      <a:r>
                        <a:rPr lang="en-US" sz="1400" dirty="0">
                          <a:solidFill>
                            <a:schemeClr val="bg1"/>
                          </a:solidFill>
                        </a:rPr>
                        <a:t>Treatment costs</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52642531"/>
                  </a:ext>
                </a:extLst>
              </a:tr>
              <a:tr h="316832">
                <a:tc>
                  <a:txBody>
                    <a:bodyPr/>
                    <a:lstStyle/>
                    <a:p>
                      <a:r>
                        <a:rPr lang="en-US" sz="1400" dirty="0">
                          <a:solidFill>
                            <a:schemeClr val="bg1"/>
                          </a:solidFill>
                        </a:rPr>
                        <a:t>Cultural/lay beliefs about disorder/treatment</a:t>
                      </a:r>
                    </a:p>
                  </a:txBody>
                  <a:tcP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8450238"/>
                  </a:ext>
                </a:extLst>
              </a:tr>
              <a:tr h="288008">
                <a:tc>
                  <a:txBody>
                    <a:bodyPr/>
                    <a:lstStyle/>
                    <a:p>
                      <a:r>
                        <a:rPr lang="en-US" sz="1400" dirty="0">
                          <a:solidFill>
                            <a:schemeClr val="bg1"/>
                          </a:solidFill>
                        </a:rPr>
                        <a:t>Elder abuse</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59304834"/>
                  </a:ext>
                </a:extLst>
              </a:tr>
            </a:tbl>
          </a:graphicData>
        </a:graphic>
      </p:graphicFrame>
      <p:sp>
        <p:nvSpPr>
          <p:cNvPr id="4" name="Title 3">
            <a:extLst>
              <a:ext uri="{FF2B5EF4-FFF2-40B4-BE49-F238E27FC236}">
                <a16:creationId xmlns:a16="http://schemas.microsoft.com/office/drawing/2014/main" id="{0AEDDBFA-D96B-8BDE-F137-6EC130FCCBD6}"/>
              </a:ext>
            </a:extLst>
          </p:cNvPr>
          <p:cNvSpPr>
            <a:spLocks noGrp="1"/>
          </p:cNvSpPr>
          <p:nvPr>
            <p:ph type="title"/>
          </p:nvPr>
        </p:nvSpPr>
        <p:spPr/>
        <p:txBody>
          <a:bodyPr/>
          <a:lstStyle/>
          <a:p>
            <a:r>
              <a:rPr lang="en-US" dirty="0"/>
              <a:t>Factors That Affect Treatment Adherence</a:t>
            </a:r>
          </a:p>
        </p:txBody>
      </p:sp>
      <p:graphicFrame>
        <p:nvGraphicFramePr>
          <p:cNvPr id="6" name="Table 5">
            <a:extLst>
              <a:ext uri="{FF2B5EF4-FFF2-40B4-BE49-F238E27FC236}">
                <a16:creationId xmlns:a16="http://schemas.microsoft.com/office/drawing/2014/main" id="{191B25BD-E8AD-3884-4E47-3FEBE875C1B1}"/>
              </a:ext>
            </a:extLst>
          </p:cNvPr>
          <p:cNvGraphicFramePr>
            <a:graphicFrameLocks noGrp="1"/>
          </p:cNvGraphicFramePr>
          <p:nvPr/>
        </p:nvGraphicFramePr>
        <p:xfrm>
          <a:off x="2960632" y="1341440"/>
          <a:ext cx="2663056" cy="4928616"/>
        </p:xfrm>
        <a:graphic>
          <a:graphicData uri="http://schemas.openxmlformats.org/drawingml/2006/table">
            <a:tbl>
              <a:tblPr firstRow="1" bandRow="1">
                <a:tableStyleId>{EB344D84-9AFB-497E-A393-DC336BA19D2E}</a:tableStyleId>
              </a:tblPr>
              <a:tblGrid>
                <a:gridCol w="2663056">
                  <a:extLst>
                    <a:ext uri="{9D8B030D-6E8A-4147-A177-3AD203B41FA5}">
                      <a16:colId xmlns:a16="http://schemas.microsoft.com/office/drawing/2014/main" val="3360116551"/>
                    </a:ext>
                  </a:extLst>
                </a:gridCol>
              </a:tblGrid>
              <a:tr h="294855">
                <a:tc>
                  <a:txBody>
                    <a:bodyPr/>
                    <a:lstStyle/>
                    <a:p>
                      <a:r>
                        <a:rPr lang="en-US" sz="1400" dirty="0"/>
                        <a:t>Healthcare System Factors</a:t>
                      </a:r>
                    </a:p>
                  </a:txBody>
                  <a:tcP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36766216"/>
                  </a:ext>
                </a:extLst>
              </a:tr>
              <a:tr h="337314">
                <a:tc>
                  <a:txBody>
                    <a:bodyPr/>
                    <a:lstStyle/>
                    <a:p>
                      <a:r>
                        <a:rPr lang="en-US" sz="1400" dirty="0">
                          <a:solidFill>
                            <a:schemeClr val="bg1"/>
                          </a:solidFill>
                        </a:rPr>
                        <a:t>Patient–provider relationship</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51895608"/>
                  </a:ext>
                </a:extLst>
              </a:tr>
              <a:tr h="290414">
                <a:tc>
                  <a:txBody>
                    <a:bodyPr/>
                    <a:lstStyle/>
                    <a:p>
                      <a:r>
                        <a:rPr lang="en-US" sz="1400" dirty="0">
                          <a:solidFill>
                            <a:schemeClr val="bg1"/>
                          </a:solidFill>
                        </a:rPr>
                        <a:t>HCP communication skills</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99502518"/>
                  </a:ext>
                </a:extLst>
              </a:tr>
              <a:tr h="310467">
                <a:tc>
                  <a:txBody>
                    <a:bodyPr/>
                    <a:lstStyle/>
                    <a:p>
                      <a:r>
                        <a:rPr lang="en-US" sz="1400" dirty="0">
                          <a:solidFill>
                            <a:schemeClr val="bg1"/>
                          </a:solidFill>
                        </a:rPr>
                        <a:t>Health belief disparities</a:t>
                      </a:r>
                    </a:p>
                  </a:txBody>
                  <a:tcP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40138828"/>
                  </a:ext>
                </a:extLst>
              </a:tr>
              <a:tr h="312821">
                <a:tc>
                  <a:txBody>
                    <a:bodyPr/>
                    <a:lstStyle/>
                    <a:p>
                      <a:r>
                        <a:rPr lang="en-US" sz="1400" dirty="0">
                          <a:solidFill>
                            <a:schemeClr val="bg1"/>
                          </a:solidFill>
                        </a:rPr>
                        <a:t>Lack of positive reinforcement</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84524690"/>
                  </a:ext>
                </a:extLst>
              </a:tr>
              <a:tr h="296779">
                <a:tc>
                  <a:txBody>
                    <a:bodyPr/>
                    <a:lstStyle/>
                    <a:p>
                      <a:r>
                        <a:rPr lang="en-US" sz="1400" dirty="0">
                          <a:solidFill>
                            <a:schemeClr val="bg1"/>
                          </a:solidFill>
                        </a:rPr>
                        <a:t>Weak capacity for patient education and follow-up</a:t>
                      </a:r>
                    </a:p>
                  </a:txBody>
                  <a:tcP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65696951"/>
                  </a:ext>
                </a:extLst>
              </a:tr>
              <a:tr h="320842">
                <a:tc>
                  <a:txBody>
                    <a:bodyPr/>
                    <a:lstStyle/>
                    <a:p>
                      <a:r>
                        <a:rPr lang="en-US" sz="1400" dirty="0">
                          <a:solidFill>
                            <a:schemeClr val="bg1"/>
                          </a:solidFill>
                        </a:rPr>
                        <a:t>Lack of education on adherence and interventions</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29027728"/>
                  </a:ext>
                </a:extLst>
              </a:tr>
              <a:tr h="304800">
                <a:tc>
                  <a:txBody>
                    <a:bodyPr/>
                    <a:lstStyle/>
                    <a:p>
                      <a:r>
                        <a:rPr lang="en-US" sz="1400" dirty="0">
                          <a:solidFill>
                            <a:schemeClr val="bg1"/>
                          </a:solidFill>
                        </a:rPr>
                        <a:t>Education materials are written at too high a literacy level</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60815948"/>
                  </a:ext>
                </a:extLst>
              </a:tr>
              <a:tr h="288758">
                <a:tc>
                  <a:txBody>
                    <a:bodyPr/>
                    <a:lstStyle/>
                    <a:p>
                      <a:r>
                        <a:rPr lang="en-US" sz="1400" dirty="0">
                          <a:solidFill>
                            <a:schemeClr val="bg1"/>
                          </a:solidFill>
                        </a:rPr>
                        <a:t>Restricted formularies</a:t>
                      </a:r>
                    </a:p>
                  </a:txBody>
                  <a:tcP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79686591"/>
                  </a:ext>
                </a:extLst>
              </a:tr>
              <a:tr h="284747">
                <a:tc>
                  <a:txBody>
                    <a:bodyPr/>
                    <a:lstStyle/>
                    <a:p>
                      <a:r>
                        <a:rPr lang="en-US" sz="1400" dirty="0">
                          <a:solidFill>
                            <a:schemeClr val="bg1"/>
                          </a:solidFill>
                        </a:rPr>
                        <a:t>Treatment costs (copays, too)</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52642531"/>
                  </a:ext>
                </a:extLst>
              </a:tr>
              <a:tr h="316832">
                <a:tc>
                  <a:txBody>
                    <a:bodyPr/>
                    <a:lstStyle/>
                    <a:p>
                      <a:r>
                        <a:rPr lang="en-US" sz="1400" dirty="0">
                          <a:solidFill>
                            <a:schemeClr val="bg1"/>
                          </a:solidFill>
                        </a:rPr>
                        <a:t>Poor healthcare access and missed appointments</a:t>
                      </a:r>
                    </a:p>
                  </a:txBody>
                  <a:tcP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8450238"/>
                  </a:ext>
                </a:extLst>
              </a:tr>
              <a:tr h="370840">
                <a:tc>
                  <a:txBody>
                    <a:bodyPr/>
                    <a:lstStyle/>
                    <a:p>
                      <a:r>
                        <a:rPr lang="en-US" sz="1400" dirty="0">
                          <a:solidFill>
                            <a:schemeClr val="bg1"/>
                          </a:solidFill>
                        </a:rPr>
                        <a:t>Long wait times</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59304834"/>
                  </a:ext>
                </a:extLst>
              </a:tr>
              <a:tr h="305334">
                <a:tc>
                  <a:txBody>
                    <a:bodyPr/>
                    <a:lstStyle/>
                    <a:p>
                      <a:r>
                        <a:rPr lang="en-US" sz="1400" dirty="0">
                          <a:solidFill>
                            <a:schemeClr val="bg1"/>
                          </a:solidFill>
                        </a:rPr>
                        <a:t>Lack of continuity of care</a:t>
                      </a:r>
                    </a:p>
                  </a:txBody>
                  <a:tcP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11351281"/>
                  </a:ext>
                </a:extLst>
              </a:tr>
            </a:tbl>
          </a:graphicData>
        </a:graphic>
      </p:graphicFrame>
      <p:graphicFrame>
        <p:nvGraphicFramePr>
          <p:cNvPr id="7" name="Table 6">
            <a:extLst>
              <a:ext uri="{FF2B5EF4-FFF2-40B4-BE49-F238E27FC236}">
                <a16:creationId xmlns:a16="http://schemas.microsoft.com/office/drawing/2014/main" id="{E1623E0B-065F-AACD-ABDF-6887FF8112EA}"/>
              </a:ext>
            </a:extLst>
          </p:cNvPr>
          <p:cNvGraphicFramePr>
            <a:graphicFrameLocks noGrp="1"/>
          </p:cNvGraphicFramePr>
          <p:nvPr/>
        </p:nvGraphicFramePr>
        <p:xfrm>
          <a:off x="5696740" y="1341440"/>
          <a:ext cx="2838590" cy="4884234"/>
        </p:xfrm>
        <a:graphic>
          <a:graphicData uri="http://schemas.openxmlformats.org/drawingml/2006/table">
            <a:tbl>
              <a:tblPr firstRow="1" bandRow="1">
                <a:tableStyleId>{EB344D84-9AFB-497E-A393-DC336BA19D2E}</a:tableStyleId>
              </a:tblPr>
              <a:tblGrid>
                <a:gridCol w="2838590">
                  <a:extLst>
                    <a:ext uri="{9D8B030D-6E8A-4147-A177-3AD203B41FA5}">
                      <a16:colId xmlns:a16="http://schemas.microsoft.com/office/drawing/2014/main" val="3360116551"/>
                    </a:ext>
                  </a:extLst>
                </a:gridCol>
              </a:tblGrid>
              <a:tr h="294855">
                <a:tc>
                  <a:txBody>
                    <a:bodyPr/>
                    <a:lstStyle/>
                    <a:p>
                      <a:r>
                        <a:rPr lang="en-US" sz="1400" dirty="0"/>
                        <a:t>Disease/Disorder-Related Factors</a:t>
                      </a:r>
                    </a:p>
                  </a:txBody>
                  <a:tcP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36766216"/>
                  </a:ext>
                </a:extLst>
              </a:tr>
              <a:tr h="337314">
                <a:tc>
                  <a:txBody>
                    <a:bodyPr/>
                    <a:lstStyle/>
                    <a:p>
                      <a:r>
                        <a:rPr lang="en-US" sz="1400" dirty="0">
                          <a:solidFill>
                            <a:schemeClr val="bg1"/>
                          </a:solidFill>
                        </a:rPr>
                        <a:t>Chronic conditions</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51895608"/>
                  </a:ext>
                </a:extLst>
              </a:tr>
              <a:tr h="290414">
                <a:tc>
                  <a:txBody>
                    <a:bodyPr/>
                    <a:lstStyle/>
                    <a:p>
                      <a:r>
                        <a:rPr lang="en-US" sz="1400" dirty="0">
                          <a:solidFill>
                            <a:schemeClr val="bg1"/>
                          </a:solidFill>
                        </a:rPr>
                        <a:t>Lack or severity of symptoms</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99502518"/>
                  </a:ext>
                </a:extLst>
              </a:tr>
              <a:tr h="310467">
                <a:tc>
                  <a:txBody>
                    <a:bodyPr/>
                    <a:lstStyle/>
                    <a:p>
                      <a:r>
                        <a:rPr lang="en-US" sz="1400" dirty="0">
                          <a:solidFill>
                            <a:schemeClr val="bg1"/>
                          </a:solidFill>
                        </a:rPr>
                        <a:t>Depression</a:t>
                      </a:r>
                    </a:p>
                  </a:txBody>
                  <a:tcP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40138828"/>
                  </a:ext>
                </a:extLst>
              </a:tr>
              <a:tr h="312821">
                <a:tc>
                  <a:txBody>
                    <a:bodyPr/>
                    <a:lstStyle/>
                    <a:p>
                      <a:r>
                        <a:rPr lang="en-US" sz="1400" dirty="0">
                          <a:solidFill>
                            <a:schemeClr val="bg1"/>
                          </a:solidFill>
                        </a:rPr>
                        <a:t>Psychotic disorders</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84524690"/>
                  </a:ext>
                </a:extLst>
              </a:tr>
              <a:tr h="296779">
                <a:tc>
                  <a:txBody>
                    <a:bodyPr/>
                    <a:lstStyle/>
                    <a:p>
                      <a:r>
                        <a:rPr lang="en-US" sz="1400" dirty="0">
                          <a:solidFill>
                            <a:schemeClr val="bg1"/>
                          </a:solidFill>
                        </a:rPr>
                        <a:t>Mental retardation/developmental disability</a:t>
                      </a:r>
                    </a:p>
                  </a:txBody>
                  <a:tcP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65696951"/>
                  </a:ext>
                </a:extLst>
              </a:tr>
              <a:tr h="284747">
                <a:tc>
                  <a:txBody>
                    <a:bodyPr/>
                    <a:lstStyle/>
                    <a:p>
                      <a:r>
                        <a:rPr lang="en-US" sz="1400" b="1" dirty="0">
                          <a:solidFill>
                            <a:schemeClr val="tx1"/>
                          </a:solidFill>
                        </a:rPr>
                        <a:t>Therapy-Related Factors</a:t>
                      </a:r>
                    </a:p>
                  </a:txBody>
                  <a:tcPr>
                    <a:lnL>
                      <a:noFill/>
                    </a:lnL>
                    <a:lnR>
                      <a:noFill/>
                    </a:lnR>
                    <a:lnT>
                      <a:noFill/>
                    </a:lnT>
                    <a:lnB>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529027728"/>
                  </a:ext>
                </a:extLst>
              </a:tr>
              <a:tr h="304800">
                <a:tc>
                  <a:txBody>
                    <a:bodyPr/>
                    <a:lstStyle/>
                    <a:p>
                      <a:r>
                        <a:rPr lang="en-US" sz="1400" dirty="0">
                          <a:solidFill>
                            <a:schemeClr val="bg1"/>
                          </a:solidFill>
                        </a:rPr>
                        <a:t>Regimen complexity/changes</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60815948"/>
                  </a:ext>
                </a:extLst>
              </a:tr>
              <a:tr h="288758">
                <a:tc>
                  <a:txBody>
                    <a:bodyPr/>
                    <a:lstStyle/>
                    <a:p>
                      <a:r>
                        <a:rPr lang="en-US" sz="1400" dirty="0">
                          <a:solidFill>
                            <a:schemeClr val="bg1"/>
                          </a:solidFill>
                        </a:rPr>
                        <a:t>Administration techniques</a:t>
                      </a:r>
                    </a:p>
                  </a:txBody>
                  <a:tcP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79686591"/>
                  </a:ext>
                </a:extLst>
              </a:tr>
              <a:tr h="284747">
                <a:tc>
                  <a:txBody>
                    <a:bodyPr/>
                    <a:lstStyle/>
                    <a:p>
                      <a:r>
                        <a:rPr lang="en-US" sz="1400" dirty="0">
                          <a:solidFill>
                            <a:schemeClr val="bg1"/>
                          </a:solidFill>
                        </a:rPr>
                        <a:t>Therapy duration</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52642531"/>
                  </a:ext>
                </a:extLst>
              </a:tr>
              <a:tr h="316832">
                <a:tc>
                  <a:txBody>
                    <a:bodyPr/>
                    <a:lstStyle/>
                    <a:p>
                      <a:r>
                        <a:rPr lang="en-US" sz="1400" dirty="0">
                          <a:solidFill>
                            <a:schemeClr val="bg1"/>
                          </a:solidFill>
                        </a:rPr>
                        <a:t>Lack of immediate benefit</a:t>
                      </a:r>
                    </a:p>
                  </a:txBody>
                  <a:tcP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8450238"/>
                  </a:ext>
                </a:extLst>
              </a:tr>
              <a:tr h="370840">
                <a:tc>
                  <a:txBody>
                    <a:bodyPr/>
                    <a:lstStyle/>
                    <a:p>
                      <a:r>
                        <a:rPr lang="en-US" sz="1400" dirty="0">
                          <a:solidFill>
                            <a:schemeClr val="bg1"/>
                          </a:solidFill>
                        </a:rPr>
                        <a:t>Social stigma</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59304834"/>
                  </a:ext>
                </a:extLst>
              </a:tr>
              <a:tr h="370840">
                <a:tc>
                  <a:txBody>
                    <a:bodyPr/>
                    <a:lstStyle/>
                    <a:p>
                      <a:r>
                        <a:rPr lang="en-US" sz="1400" dirty="0">
                          <a:solidFill>
                            <a:schemeClr val="bg1"/>
                          </a:solidFill>
                        </a:rPr>
                        <a:t>Adverse events</a:t>
                      </a:r>
                    </a:p>
                  </a:txBody>
                  <a:tcP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30836208"/>
                  </a:ext>
                </a:extLst>
              </a:tr>
              <a:tr h="370840">
                <a:tc>
                  <a:txBody>
                    <a:bodyPr/>
                    <a:lstStyle/>
                    <a:p>
                      <a:r>
                        <a:rPr lang="en-US" sz="1400" dirty="0">
                          <a:solidFill>
                            <a:schemeClr val="bg1"/>
                          </a:solidFill>
                        </a:rPr>
                        <a:t>Interference with patients’ lifestyle or requires behavior change</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31274908"/>
                  </a:ext>
                </a:extLst>
              </a:tr>
            </a:tbl>
          </a:graphicData>
        </a:graphic>
      </p:graphicFrame>
      <p:graphicFrame>
        <p:nvGraphicFramePr>
          <p:cNvPr id="8" name="Table 7">
            <a:extLst>
              <a:ext uri="{FF2B5EF4-FFF2-40B4-BE49-F238E27FC236}">
                <a16:creationId xmlns:a16="http://schemas.microsoft.com/office/drawing/2014/main" id="{24E1A89B-7C4D-210A-2287-4464622B6C64}"/>
              </a:ext>
            </a:extLst>
          </p:cNvPr>
          <p:cNvGraphicFramePr>
            <a:graphicFrameLocks noGrp="1"/>
          </p:cNvGraphicFramePr>
          <p:nvPr/>
        </p:nvGraphicFramePr>
        <p:xfrm>
          <a:off x="8608382" y="1341440"/>
          <a:ext cx="3194597" cy="4592000"/>
        </p:xfrm>
        <a:graphic>
          <a:graphicData uri="http://schemas.openxmlformats.org/drawingml/2006/table">
            <a:tbl>
              <a:tblPr firstRow="1" bandRow="1">
                <a:tableStyleId>{EB344D84-9AFB-497E-A393-DC336BA19D2E}</a:tableStyleId>
              </a:tblPr>
              <a:tblGrid>
                <a:gridCol w="3194597">
                  <a:extLst>
                    <a:ext uri="{9D8B030D-6E8A-4147-A177-3AD203B41FA5}">
                      <a16:colId xmlns:a16="http://schemas.microsoft.com/office/drawing/2014/main" val="3360116551"/>
                    </a:ext>
                  </a:extLst>
                </a:gridCol>
              </a:tblGrid>
              <a:tr h="294855">
                <a:tc>
                  <a:txBody>
                    <a:bodyPr/>
                    <a:lstStyle/>
                    <a:p>
                      <a:r>
                        <a:rPr lang="en-US" sz="1400" dirty="0"/>
                        <a:t>Patient Factors</a:t>
                      </a:r>
                    </a:p>
                  </a:txBody>
                  <a:tcP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36766216"/>
                  </a:ext>
                </a:extLst>
              </a:tr>
              <a:tr h="337314">
                <a:tc>
                  <a:txBody>
                    <a:bodyPr/>
                    <a:lstStyle/>
                    <a:p>
                      <a:r>
                        <a:rPr lang="en-US" sz="1400" dirty="0">
                          <a:solidFill>
                            <a:schemeClr val="bg1"/>
                          </a:solidFill>
                        </a:rPr>
                        <a:t>Impairment (visual, hearing, cognitive, mobility/dexterity)</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51895608"/>
                  </a:ext>
                </a:extLst>
              </a:tr>
              <a:tr h="290414">
                <a:tc>
                  <a:txBody>
                    <a:bodyPr/>
                    <a:lstStyle/>
                    <a:p>
                      <a:r>
                        <a:rPr lang="en-US" sz="1400" dirty="0">
                          <a:solidFill>
                            <a:schemeClr val="bg1"/>
                          </a:solidFill>
                        </a:rPr>
                        <a:t>Problems swallowing</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99502518"/>
                  </a:ext>
                </a:extLst>
              </a:tr>
              <a:tr h="310467">
                <a:tc>
                  <a:txBody>
                    <a:bodyPr/>
                    <a:lstStyle/>
                    <a:p>
                      <a:r>
                        <a:rPr lang="en-US" sz="1400" dirty="0">
                          <a:solidFill>
                            <a:schemeClr val="bg1"/>
                          </a:solidFill>
                        </a:rPr>
                        <a:t>Knowledge about disease/disorder</a:t>
                      </a:r>
                    </a:p>
                  </a:txBody>
                  <a:tcP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40138828"/>
                  </a:ext>
                </a:extLst>
              </a:tr>
              <a:tr h="312821">
                <a:tc>
                  <a:txBody>
                    <a:bodyPr/>
                    <a:lstStyle/>
                    <a:p>
                      <a:r>
                        <a:rPr lang="en-US" sz="1400" dirty="0">
                          <a:solidFill>
                            <a:schemeClr val="bg1"/>
                          </a:solidFill>
                        </a:rPr>
                        <a:t>Perceived risk to disease</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84524690"/>
                  </a:ext>
                </a:extLst>
              </a:tr>
              <a:tr h="296779">
                <a:tc>
                  <a:txBody>
                    <a:bodyPr/>
                    <a:lstStyle/>
                    <a:p>
                      <a:r>
                        <a:rPr lang="en-US" sz="1400" dirty="0">
                          <a:solidFill>
                            <a:schemeClr val="bg1"/>
                          </a:solidFill>
                        </a:rPr>
                        <a:t>Education on need for therapy</a:t>
                      </a:r>
                    </a:p>
                  </a:txBody>
                  <a:tcP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65696951"/>
                  </a:ext>
                </a:extLst>
              </a:tr>
              <a:tr h="284747">
                <a:tc>
                  <a:txBody>
                    <a:bodyPr/>
                    <a:lstStyle/>
                    <a:p>
                      <a:r>
                        <a:rPr lang="en-US" sz="1400" dirty="0">
                          <a:solidFill>
                            <a:schemeClr val="bg1"/>
                          </a:solidFill>
                        </a:rPr>
                        <a:t>Attitudes or expectations toward therapy</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29027728"/>
                  </a:ext>
                </a:extLst>
              </a:tr>
              <a:tr h="304800">
                <a:tc>
                  <a:txBody>
                    <a:bodyPr/>
                    <a:lstStyle/>
                    <a:p>
                      <a:r>
                        <a:rPr lang="en-US" sz="1400" dirty="0">
                          <a:solidFill>
                            <a:schemeClr val="bg1"/>
                          </a:solidFill>
                        </a:rPr>
                        <a:t>Confidence to follow regimen</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60815948"/>
                  </a:ext>
                </a:extLst>
              </a:tr>
              <a:tr h="288758">
                <a:tc>
                  <a:txBody>
                    <a:bodyPr/>
                    <a:lstStyle/>
                    <a:p>
                      <a:r>
                        <a:rPr lang="en-US" sz="1400" dirty="0">
                          <a:solidFill>
                            <a:schemeClr val="bg1"/>
                          </a:solidFill>
                        </a:rPr>
                        <a:t>Motivation</a:t>
                      </a:r>
                    </a:p>
                  </a:txBody>
                  <a:tcP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79686591"/>
                  </a:ext>
                </a:extLst>
              </a:tr>
              <a:tr h="284747">
                <a:tc>
                  <a:txBody>
                    <a:bodyPr/>
                    <a:lstStyle/>
                    <a:p>
                      <a:r>
                        <a:rPr lang="en-US" sz="1400" dirty="0">
                          <a:solidFill>
                            <a:schemeClr val="bg1"/>
                          </a:solidFill>
                        </a:rPr>
                        <a:t>Fear of AEs, dependence</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52642531"/>
                  </a:ext>
                </a:extLst>
              </a:tr>
              <a:tr h="316832">
                <a:tc>
                  <a:txBody>
                    <a:bodyPr/>
                    <a:lstStyle/>
                    <a:p>
                      <a:r>
                        <a:rPr lang="en-US" sz="1400" dirty="0">
                          <a:solidFill>
                            <a:schemeClr val="bg1"/>
                          </a:solidFill>
                        </a:rPr>
                        <a:t>Stigmatization by disease/disorder</a:t>
                      </a:r>
                    </a:p>
                  </a:txBody>
                  <a:tcP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8450238"/>
                  </a:ext>
                </a:extLst>
              </a:tr>
              <a:tr h="324480">
                <a:tc>
                  <a:txBody>
                    <a:bodyPr/>
                    <a:lstStyle/>
                    <a:p>
                      <a:r>
                        <a:rPr lang="en-US" sz="1400" dirty="0">
                          <a:solidFill>
                            <a:schemeClr val="bg1"/>
                          </a:solidFill>
                        </a:rPr>
                        <a:t>Frustration with HCPs</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59304834"/>
                  </a:ext>
                </a:extLst>
              </a:tr>
              <a:tr h="370840">
                <a:tc>
                  <a:txBody>
                    <a:bodyPr/>
                    <a:lstStyle/>
                    <a:p>
                      <a:r>
                        <a:rPr lang="en-US" sz="1400" dirty="0">
                          <a:solidFill>
                            <a:schemeClr val="bg1"/>
                          </a:solidFill>
                        </a:rPr>
                        <a:t>Psychosocial distress, anger, anxiety</a:t>
                      </a:r>
                    </a:p>
                  </a:txBody>
                  <a:tcP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26647140"/>
                  </a:ext>
                </a:extLst>
              </a:tr>
              <a:tr h="290897">
                <a:tc>
                  <a:txBody>
                    <a:bodyPr/>
                    <a:lstStyle/>
                    <a:p>
                      <a:r>
                        <a:rPr lang="en-US" sz="1400" dirty="0">
                          <a:solidFill>
                            <a:schemeClr val="bg1"/>
                          </a:solidFill>
                        </a:rPr>
                        <a:t>Alcohol or substance abuse</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36107059"/>
                  </a:ext>
                </a:extLst>
              </a:tr>
            </a:tbl>
          </a:graphicData>
        </a:graphic>
      </p:graphicFrame>
      <p:sp>
        <p:nvSpPr>
          <p:cNvPr id="9" name="TextBox 8">
            <a:extLst>
              <a:ext uri="{FF2B5EF4-FFF2-40B4-BE49-F238E27FC236}">
                <a16:creationId xmlns:a16="http://schemas.microsoft.com/office/drawing/2014/main" id="{DD5B40E3-9AAD-B0CA-2817-C21B637D0A6E}"/>
              </a:ext>
            </a:extLst>
          </p:cNvPr>
          <p:cNvSpPr txBox="1"/>
          <p:nvPr/>
        </p:nvSpPr>
        <p:spPr bwMode="auto">
          <a:xfrm>
            <a:off x="389021" y="6369057"/>
            <a:ext cx="88866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Adapted from: adultmeducation.com/OverviewofMedicationAdherence_4.html.</a:t>
            </a:r>
          </a:p>
        </p:txBody>
      </p:sp>
    </p:spTree>
    <p:extLst>
      <p:ext uri="{BB962C8B-B14F-4D97-AF65-F5344CB8AC3E}">
        <p14:creationId xmlns:p14="http://schemas.microsoft.com/office/powerpoint/2010/main" val="584555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dirty="0"/>
              <a:t>Why Is Treatment Adherence Important in Hemophilia?</a:t>
            </a:r>
          </a:p>
        </p:txBody>
      </p:sp>
      <p:sp>
        <p:nvSpPr>
          <p:cNvPr id="7" name="Content Placeholder 6"/>
          <p:cNvSpPr>
            <a:spLocks noGrp="1"/>
          </p:cNvSpPr>
          <p:nvPr>
            <p:ph idx="1"/>
          </p:nvPr>
        </p:nvSpPr>
        <p:spPr>
          <a:xfrm>
            <a:off x="604675" y="1399635"/>
            <a:ext cx="10877529" cy="4650686"/>
          </a:xfrm>
        </p:spPr>
        <p:txBody>
          <a:bodyPr>
            <a:normAutofit/>
          </a:bodyPr>
          <a:lstStyle/>
          <a:p>
            <a:pPr>
              <a:lnSpc>
                <a:spcPct val="120000"/>
              </a:lnSpc>
              <a:spcBef>
                <a:spcPct val="0"/>
              </a:spcBef>
              <a:buClrTx/>
              <a:buSzTx/>
            </a:pPr>
            <a:r>
              <a:rPr lang="en-US" altLang="en-US" dirty="0"/>
              <a:t>Reduce bleeding frequency </a:t>
            </a:r>
          </a:p>
          <a:p>
            <a:pPr>
              <a:lnSpc>
                <a:spcPct val="120000"/>
              </a:lnSpc>
              <a:spcBef>
                <a:spcPct val="0"/>
              </a:spcBef>
              <a:buClrTx/>
              <a:buSzTx/>
            </a:pPr>
            <a:r>
              <a:rPr lang="en-US" altLang="en-US" dirty="0"/>
              <a:t>Maintain joint health</a:t>
            </a:r>
          </a:p>
          <a:p>
            <a:pPr>
              <a:lnSpc>
                <a:spcPct val="120000"/>
              </a:lnSpc>
              <a:spcBef>
                <a:spcPct val="0"/>
              </a:spcBef>
              <a:buClrTx/>
              <a:buSzTx/>
            </a:pPr>
            <a:r>
              <a:rPr lang="en-US" altLang="en-US" dirty="0"/>
              <a:t>Decrease hospital or ED admissions and length of stay</a:t>
            </a:r>
          </a:p>
          <a:p>
            <a:pPr>
              <a:lnSpc>
                <a:spcPct val="120000"/>
              </a:lnSpc>
              <a:spcBef>
                <a:spcPct val="0"/>
              </a:spcBef>
              <a:buClrTx/>
              <a:buSzTx/>
            </a:pPr>
            <a:r>
              <a:rPr lang="en-US" altLang="en-US" dirty="0"/>
              <a:t>Increase tolerance of high-level activities</a:t>
            </a:r>
          </a:p>
          <a:p>
            <a:pPr>
              <a:lnSpc>
                <a:spcPct val="120000"/>
              </a:lnSpc>
              <a:spcBef>
                <a:spcPct val="0"/>
              </a:spcBef>
              <a:buClrTx/>
              <a:buSzTx/>
            </a:pPr>
            <a:r>
              <a:rPr lang="en-US" altLang="en-US" dirty="0"/>
              <a:t>Improve work or academic attendance, performance, accomplishments</a:t>
            </a:r>
          </a:p>
          <a:p>
            <a:pPr>
              <a:lnSpc>
                <a:spcPct val="120000"/>
              </a:lnSpc>
              <a:spcBef>
                <a:spcPct val="0"/>
              </a:spcBef>
              <a:buClrTx/>
              <a:buSzTx/>
            </a:pPr>
            <a:r>
              <a:rPr lang="en-US" altLang="en-US" dirty="0"/>
              <a:t>Enhance cost-effectiveness of treatment and overall quality of life</a:t>
            </a:r>
          </a:p>
          <a:p>
            <a:pPr marL="0" indent="0">
              <a:lnSpc>
                <a:spcPct val="120000"/>
              </a:lnSpc>
              <a:spcBef>
                <a:spcPct val="0"/>
              </a:spcBef>
              <a:buClrTx/>
              <a:buNone/>
            </a:pPr>
            <a:endParaRPr lang="en-US" altLang="en-US" dirty="0"/>
          </a:p>
        </p:txBody>
      </p:sp>
      <p:sp>
        <p:nvSpPr>
          <p:cNvPr id="2" name="TextBox 1">
            <a:extLst>
              <a:ext uri="{FF2B5EF4-FFF2-40B4-BE49-F238E27FC236}">
                <a16:creationId xmlns:a16="http://schemas.microsoft.com/office/drawing/2014/main" id="{87BC81FB-F7BC-725C-D85B-7D7ADDC8EECD}"/>
              </a:ext>
            </a:extLst>
          </p:cNvPr>
          <p:cNvSpPr txBox="1"/>
          <p:nvPr/>
        </p:nvSpPr>
        <p:spPr bwMode="auto">
          <a:xfrm>
            <a:off x="404199" y="6358758"/>
            <a:ext cx="88866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Thornburg. Patient Prefer Adherence. 2017;11:1677. Castro. Indian J Hematol Blood Transfus. 2014;30:1.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362C8-943F-3049-EF0C-0D186E0D9ACE}"/>
              </a:ext>
            </a:extLst>
          </p:cNvPr>
          <p:cNvSpPr>
            <a:spLocks noGrp="1"/>
          </p:cNvSpPr>
          <p:nvPr>
            <p:ph type="title"/>
          </p:nvPr>
        </p:nvSpPr>
        <p:spPr/>
        <p:txBody>
          <a:bodyPr/>
          <a:lstStyle/>
          <a:p>
            <a:r>
              <a:rPr lang="en-US" dirty="0"/>
              <a:t>Definition of Adherence and Its Measures</a:t>
            </a:r>
          </a:p>
        </p:txBody>
      </p:sp>
      <p:sp>
        <p:nvSpPr>
          <p:cNvPr id="3" name="Content Placeholder 2">
            <a:extLst>
              <a:ext uri="{FF2B5EF4-FFF2-40B4-BE49-F238E27FC236}">
                <a16:creationId xmlns:a16="http://schemas.microsoft.com/office/drawing/2014/main" id="{FB88C057-FD56-04A3-15CA-9844F0E8B6F4}"/>
              </a:ext>
            </a:extLst>
          </p:cNvPr>
          <p:cNvSpPr>
            <a:spLocks noGrp="1"/>
          </p:cNvSpPr>
          <p:nvPr>
            <p:ph idx="1"/>
          </p:nvPr>
        </p:nvSpPr>
        <p:spPr/>
        <p:txBody>
          <a:bodyPr/>
          <a:lstStyle/>
          <a:p>
            <a:r>
              <a:rPr lang="en-US" dirty="0"/>
              <a:t>Most accepted: infusing ≥75%-80% of prescribed therapy</a:t>
            </a:r>
          </a:p>
          <a:p>
            <a:r>
              <a:rPr lang="en-US" dirty="0"/>
              <a:t>Parental/caregiver or self report</a:t>
            </a:r>
          </a:p>
          <a:p>
            <a:r>
              <a:rPr lang="en-US" dirty="0"/>
              <a:t>Vial count</a:t>
            </a:r>
          </a:p>
          <a:p>
            <a:r>
              <a:rPr lang="en-US" dirty="0"/>
              <a:t>Drug assays</a:t>
            </a:r>
          </a:p>
          <a:p>
            <a:r>
              <a:rPr lang="en-US" dirty="0"/>
              <a:t>Direct supervision</a:t>
            </a:r>
          </a:p>
          <a:p>
            <a:r>
              <a:rPr lang="en-US" dirty="0"/>
              <a:t>Electronic monitoring</a:t>
            </a:r>
          </a:p>
          <a:p>
            <a:r>
              <a:rPr lang="en-US" dirty="0"/>
              <a:t>Clinical outcomes</a:t>
            </a:r>
          </a:p>
          <a:p>
            <a:endParaRPr lang="en-US" dirty="0"/>
          </a:p>
        </p:txBody>
      </p:sp>
      <p:sp>
        <p:nvSpPr>
          <p:cNvPr id="9" name="Rectangle 8">
            <a:extLst>
              <a:ext uri="{FF2B5EF4-FFF2-40B4-BE49-F238E27FC236}">
                <a16:creationId xmlns:a16="http://schemas.microsoft.com/office/drawing/2014/main" id="{708A61B9-1771-4F47-3417-7BB2CC5F3D2D}"/>
              </a:ext>
            </a:extLst>
          </p:cNvPr>
          <p:cNvSpPr/>
          <p:nvPr/>
        </p:nvSpPr>
        <p:spPr>
          <a:xfrm>
            <a:off x="503076" y="1473224"/>
            <a:ext cx="9009224" cy="546075"/>
          </a:xfrm>
          <a:prstGeom prst="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4" name="TextBox 3">
            <a:extLst>
              <a:ext uri="{FF2B5EF4-FFF2-40B4-BE49-F238E27FC236}">
                <a16:creationId xmlns:a16="http://schemas.microsoft.com/office/drawing/2014/main" id="{8A34CB15-AF13-1ED0-6333-721583843DCA}"/>
              </a:ext>
            </a:extLst>
          </p:cNvPr>
          <p:cNvSpPr txBox="1"/>
          <p:nvPr/>
        </p:nvSpPr>
        <p:spPr bwMode="auto">
          <a:xfrm>
            <a:off x="393859" y="6369057"/>
            <a:ext cx="88866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Mancuso. Haemophilia. 2020;26:637. Anghel. Med Pharm Rep. 2019;92:117.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271A357-79CE-402A-3FBB-2E397305EF40}"/>
              </a:ext>
            </a:extLst>
          </p:cNvPr>
          <p:cNvSpPr txBox="1"/>
          <p:nvPr/>
        </p:nvSpPr>
        <p:spPr bwMode="auto">
          <a:xfrm>
            <a:off x="406400" y="6386140"/>
            <a:ext cx="88866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du Treil. Haemophilia. 2007;13:493. 2. Duncan. Haemophilia. 2010;16:47. 3. Duncan. Haemophilia. 2010;16:247.  </a:t>
            </a:r>
          </a:p>
        </p:txBody>
      </p:sp>
      <p:sp>
        <p:nvSpPr>
          <p:cNvPr id="3" name="Title 2"/>
          <p:cNvSpPr>
            <a:spLocks noGrp="1"/>
          </p:cNvSpPr>
          <p:nvPr>
            <p:ph type="title"/>
          </p:nvPr>
        </p:nvSpPr>
        <p:spPr/>
        <p:txBody>
          <a:bodyPr>
            <a:normAutofit/>
          </a:bodyPr>
          <a:lstStyle/>
          <a:p>
            <a:r>
              <a:rPr lang="en-US" altLang="en-US" dirty="0"/>
              <a:t>How Can We Measure Adherence?</a:t>
            </a:r>
            <a:endParaRPr lang="en-US" altLang="en-US" baseline="30000" dirty="0"/>
          </a:p>
        </p:txBody>
      </p:sp>
      <p:sp>
        <p:nvSpPr>
          <p:cNvPr id="2" name="Content Placeholder 1">
            <a:extLst>
              <a:ext uri="{FF2B5EF4-FFF2-40B4-BE49-F238E27FC236}">
                <a16:creationId xmlns:a16="http://schemas.microsoft.com/office/drawing/2014/main" id="{7D4AB720-5B8C-B65E-2D84-95269E39EF33}"/>
              </a:ext>
            </a:extLst>
          </p:cNvPr>
          <p:cNvSpPr>
            <a:spLocks noGrp="1"/>
          </p:cNvSpPr>
          <p:nvPr>
            <p:ph idx="1"/>
          </p:nvPr>
        </p:nvSpPr>
        <p:spPr/>
        <p:txBody>
          <a:bodyPr/>
          <a:lstStyle/>
          <a:p>
            <a:pPr marL="514350" indent="-514350">
              <a:buFont typeface="+mj-lt"/>
              <a:buAutoNum type="arabicPeriod"/>
            </a:pPr>
            <a:r>
              <a:rPr lang="en-US" dirty="0"/>
              <a:t>Measure adherence to prophylaxis and on-demand treatment</a:t>
            </a:r>
            <a:r>
              <a:rPr lang="en-US" baseline="30000" dirty="0"/>
              <a:t>1</a:t>
            </a:r>
          </a:p>
          <a:p>
            <a:pPr lvl="1"/>
            <a:r>
              <a:rPr lang="en-US" dirty="0"/>
              <a:t>Review of patients prescribed factor and their infusion logs</a:t>
            </a:r>
          </a:p>
          <a:p>
            <a:pPr marL="514350" indent="-514350">
              <a:buFont typeface="+mj-lt"/>
              <a:buAutoNum type="arabicPeriod"/>
            </a:pPr>
            <a:r>
              <a:rPr lang="en-US" dirty="0"/>
              <a:t>VERITAS-PRN: self-report questionnaire to determine adherence to on-demand therapy</a:t>
            </a:r>
            <a:r>
              <a:rPr lang="en-US" baseline="30000" dirty="0"/>
              <a:t>2</a:t>
            </a:r>
          </a:p>
          <a:p>
            <a:pPr marL="914400" lvl="1" indent="-514350"/>
            <a:r>
              <a:rPr lang="en-US" dirty="0"/>
              <a:t>VERITAS-PRO: self/parent-report questionnaire to determine adherence to prophylaxis therapy</a:t>
            </a:r>
            <a:r>
              <a:rPr lang="en-US" baseline="30000" dirty="0"/>
              <a:t>3</a:t>
            </a:r>
            <a:r>
              <a:rPr lang="en-US" dirty="0"/>
              <a:t> </a:t>
            </a:r>
          </a:p>
          <a:p>
            <a:pPr marL="514350" indent="-514350">
              <a:buFont typeface="+mj-lt"/>
              <a:buAutoNum type="arabicPeriod"/>
            </a:pPr>
            <a:r>
              <a:rPr lang="en-US" dirty="0"/>
              <a:t>Retrospective evaluation of patients’ electronic pharmacy and health records</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CB4BE7-03CD-3054-E1CB-0A42BF917319}"/>
              </a:ext>
            </a:extLst>
          </p:cNvPr>
          <p:cNvSpPr>
            <a:spLocks noGrp="1"/>
          </p:cNvSpPr>
          <p:nvPr>
            <p:ph type="title"/>
          </p:nvPr>
        </p:nvSpPr>
        <p:spPr/>
        <p:txBody>
          <a:bodyPr/>
          <a:lstStyle/>
          <a:p>
            <a:r>
              <a:rPr lang="en-US" dirty="0"/>
              <a:t>Adherence to Treatment in the US</a:t>
            </a:r>
          </a:p>
        </p:txBody>
      </p:sp>
      <p:graphicFrame>
        <p:nvGraphicFramePr>
          <p:cNvPr id="7" name="Content Placeholder 6">
            <a:extLst>
              <a:ext uri="{FF2B5EF4-FFF2-40B4-BE49-F238E27FC236}">
                <a16:creationId xmlns:a16="http://schemas.microsoft.com/office/drawing/2014/main" id="{B9D531C8-D5BC-B92C-9210-E08C4133FC6C}"/>
              </a:ext>
            </a:extLst>
          </p:cNvPr>
          <p:cNvGraphicFramePr>
            <a:graphicFrameLocks noGrp="1"/>
          </p:cNvGraphicFramePr>
          <p:nvPr>
            <p:ph idx="4294967295"/>
          </p:nvPr>
        </p:nvGraphicFramePr>
        <p:xfrm>
          <a:off x="396240" y="1476912"/>
          <a:ext cx="11460480" cy="4668520"/>
        </p:xfrm>
        <a:graphic>
          <a:graphicData uri="http://schemas.openxmlformats.org/drawingml/2006/table">
            <a:tbl>
              <a:tblPr firstRow="1" bandRow="1">
                <a:tableStyleId>{EB344D84-9AFB-497E-A393-DC336BA19D2E}</a:tableStyleId>
              </a:tblPr>
              <a:tblGrid>
                <a:gridCol w="2560320">
                  <a:extLst>
                    <a:ext uri="{9D8B030D-6E8A-4147-A177-3AD203B41FA5}">
                      <a16:colId xmlns:a16="http://schemas.microsoft.com/office/drawing/2014/main" val="1667590550"/>
                    </a:ext>
                  </a:extLst>
                </a:gridCol>
                <a:gridCol w="1686302">
                  <a:extLst>
                    <a:ext uri="{9D8B030D-6E8A-4147-A177-3AD203B41FA5}">
                      <a16:colId xmlns:a16="http://schemas.microsoft.com/office/drawing/2014/main" val="2468670424"/>
                    </a:ext>
                  </a:extLst>
                </a:gridCol>
                <a:gridCol w="1996698">
                  <a:extLst>
                    <a:ext uri="{9D8B030D-6E8A-4147-A177-3AD203B41FA5}">
                      <a16:colId xmlns:a16="http://schemas.microsoft.com/office/drawing/2014/main" val="830669071"/>
                    </a:ext>
                  </a:extLst>
                </a:gridCol>
                <a:gridCol w="3022600">
                  <a:extLst>
                    <a:ext uri="{9D8B030D-6E8A-4147-A177-3AD203B41FA5}">
                      <a16:colId xmlns:a16="http://schemas.microsoft.com/office/drawing/2014/main" val="1692031187"/>
                    </a:ext>
                  </a:extLst>
                </a:gridCol>
                <a:gridCol w="2194560">
                  <a:extLst>
                    <a:ext uri="{9D8B030D-6E8A-4147-A177-3AD203B41FA5}">
                      <a16:colId xmlns:a16="http://schemas.microsoft.com/office/drawing/2014/main" val="4175769304"/>
                    </a:ext>
                  </a:extLst>
                </a:gridCol>
              </a:tblGrid>
              <a:tr h="370840">
                <a:tc>
                  <a:txBody>
                    <a:bodyPr/>
                    <a:lstStyle/>
                    <a:p>
                      <a:r>
                        <a:rPr lang="en-US" sz="1800" dirty="0"/>
                        <a:t>Study</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800" dirty="0"/>
                        <a:t>Data Source</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800" dirty="0"/>
                        <a:t>Age of Participants</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800" dirty="0"/>
                        <a:t>Definition of Adherence</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800" dirty="0"/>
                        <a:t>Reported Adherence</a:t>
                      </a: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925705497"/>
                  </a:ext>
                </a:extLst>
              </a:tr>
              <a:tr h="548640">
                <a:tc>
                  <a:txBody>
                    <a:bodyPr/>
                    <a:lstStyle/>
                    <a:p>
                      <a:r>
                        <a:rPr lang="en-US" sz="1800" dirty="0">
                          <a:solidFill>
                            <a:schemeClr val="bg1"/>
                          </a:solidFill>
                        </a:rPr>
                        <a:t>Khair et al (2008)</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Survey</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1 to 18 yr</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&gt;75% of prescribed therapy</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59%</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38820644"/>
                  </a:ext>
                </a:extLst>
              </a:tr>
              <a:tr h="370840">
                <a:tc>
                  <a:txBody>
                    <a:bodyPr/>
                    <a:lstStyle/>
                    <a:p>
                      <a:r>
                        <a:rPr lang="en-US" sz="1800" dirty="0">
                          <a:solidFill>
                            <a:schemeClr val="bg1"/>
                          </a:solidFill>
                        </a:rPr>
                        <a:t>Meichenbaum and Turk (1987)</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Survey</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Children and adults</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&gt;80% of prescribed therapy</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73%</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83202417"/>
                  </a:ext>
                </a:extLst>
              </a:tr>
              <a:tr h="548640">
                <a:tc>
                  <a:txBody>
                    <a:bodyPr/>
                    <a:lstStyle/>
                    <a:p>
                      <a:r>
                        <a:rPr lang="en-US" sz="1800" dirty="0">
                          <a:solidFill>
                            <a:schemeClr val="bg1"/>
                          </a:solidFill>
                        </a:rPr>
                        <a:t>Duncan et al (2012)</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VERITAS-PRO</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Children and adults</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Score ≥57</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30%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59989058"/>
                  </a:ext>
                </a:extLst>
              </a:tr>
              <a:tr h="370840">
                <a:tc>
                  <a:txBody>
                    <a:bodyPr/>
                    <a:lstStyle/>
                    <a:p>
                      <a:r>
                        <a:rPr lang="en-US" sz="1800" dirty="0">
                          <a:solidFill>
                            <a:schemeClr val="bg1"/>
                          </a:solidFill>
                        </a:rPr>
                        <a:t>Witkop et al (2016)</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Pharmacy records</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13 to 25 yr</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≥60% days supply/days observed</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50%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86353211"/>
                  </a:ext>
                </a:extLst>
              </a:tr>
              <a:tr h="370840">
                <a:tc>
                  <a:txBody>
                    <a:bodyPr/>
                    <a:lstStyle/>
                    <a:p>
                      <a:r>
                        <a:rPr lang="en-US" sz="1800" dirty="0">
                          <a:solidFill>
                            <a:schemeClr val="bg1"/>
                          </a:solidFill>
                        </a:rPr>
                        <a:t>Osterberg and Blaschke (2005)</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Infusion logs</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Children and adults</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≥67 wk of prophylaxis therapy</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Children: 26</a:t>
                      </a:r>
                    </a:p>
                    <a:p>
                      <a:pPr algn="ctr"/>
                      <a:r>
                        <a:rPr lang="en-US" sz="1800" dirty="0">
                          <a:solidFill>
                            <a:schemeClr val="bg1"/>
                          </a:solidFill>
                        </a:rPr>
                        <a:t>Adults: 39</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44540555"/>
                  </a:ext>
                </a:extLst>
              </a:tr>
              <a:tr h="370840">
                <a:tc>
                  <a:txBody>
                    <a:bodyPr/>
                    <a:lstStyle/>
                    <a:p>
                      <a:r>
                        <a:rPr lang="en-US" sz="1800" dirty="0">
                          <a:solidFill>
                            <a:schemeClr val="bg1"/>
                          </a:solidFill>
                        </a:rPr>
                        <a:t>Tencer et al (2007)</a:t>
                      </a: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Infusion logs</a:t>
                      </a: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18 to 56 yr</a:t>
                      </a: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Study scoring system</a:t>
                      </a: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76% to frequency</a:t>
                      </a:r>
                    </a:p>
                    <a:p>
                      <a:pPr algn="ctr"/>
                      <a:r>
                        <a:rPr lang="en-US" sz="1800" dirty="0">
                          <a:solidFill>
                            <a:schemeClr val="bg1"/>
                          </a:solidFill>
                        </a:rPr>
                        <a:t>93% to dosage</a:t>
                      </a: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48722107"/>
                  </a:ext>
                </a:extLst>
              </a:tr>
              <a:tr h="370840">
                <a:tc>
                  <a:txBody>
                    <a:bodyPr/>
                    <a:lstStyle/>
                    <a:p>
                      <a:r>
                        <a:rPr lang="en-US" sz="1800" dirty="0">
                          <a:solidFill>
                            <a:schemeClr val="bg1"/>
                          </a:solidFill>
                        </a:rPr>
                        <a:t>Manco-Johnson et al (2007)</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Infusion logs</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6 mo to 6 yr</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NA</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96%</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65003383"/>
                  </a:ext>
                </a:extLst>
              </a:tr>
            </a:tbl>
          </a:graphicData>
        </a:graphic>
      </p:graphicFrame>
      <p:sp>
        <p:nvSpPr>
          <p:cNvPr id="8" name="TextBox 7">
            <a:extLst>
              <a:ext uri="{FF2B5EF4-FFF2-40B4-BE49-F238E27FC236}">
                <a16:creationId xmlns:a16="http://schemas.microsoft.com/office/drawing/2014/main" id="{C8B5DD06-F40C-E43D-C378-BC1E71A1C129}"/>
              </a:ext>
            </a:extLst>
          </p:cNvPr>
          <p:cNvSpPr txBox="1"/>
          <p:nvPr/>
        </p:nvSpPr>
        <p:spPr bwMode="auto">
          <a:xfrm>
            <a:off x="406559" y="6380974"/>
            <a:ext cx="88866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Thornburg. Patient Pref Adherence. 2017;11:1677.</a:t>
            </a:r>
          </a:p>
        </p:txBody>
      </p:sp>
    </p:spTree>
    <p:extLst>
      <p:ext uri="{BB962C8B-B14F-4D97-AF65-F5344CB8AC3E}">
        <p14:creationId xmlns:p14="http://schemas.microsoft.com/office/powerpoint/2010/main" val="2921828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917B6-9FBF-73B2-9FEB-D20EEFF84781}"/>
              </a:ext>
            </a:extLst>
          </p:cNvPr>
          <p:cNvSpPr>
            <a:spLocks noGrp="1"/>
          </p:cNvSpPr>
          <p:nvPr>
            <p:ph type="title"/>
          </p:nvPr>
        </p:nvSpPr>
        <p:spPr/>
        <p:txBody>
          <a:bodyPr/>
          <a:lstStyle/>
          <a:p>
            <a:r>
              <a:rPr lang="en-US" dirty="0"/>
              <a:t>Prospective Study: Treatment Compliance Among Patients Aged 13-25 Yr</a:t>
            </a:r>
          </a:p>
        </p:txBody>
      </p:sp>
      <p:sp>
        <p:nvSpPr>
          <p:cNvPr id="3" name="Content Placeholder 2">
            <a:extLst>
              <a:ext uri="{FF2B5EF4-FFF2-40B4-BE49-F238E27FC236}">
                <a16:creationId xmlns:a16="http://schemas.microsoft.com/office/drawing/2014/main" id="{64E8C85B-3DCF-70E9-348D-F9EDAB7897C6}"/>
              </a:ext>
            </a:extLst>
          </p:cNvPr>
          <p:cNvSpPr>
            <a:spLocks noGrp="1"/>
          </p:cNvSpPr>
          <p:nvPr>
            <p:ph idx="1"/>
          </p:nvPr>
        </p:nvSpPr>
        <p:spPr/>
        <p:txBody>
          <a:bodyPr/>
          <a:lstStyle/>
          <a:p>
            <a:r>
              <a:rPr lang="en-US" sz="2400" dirty="0"/>
              <a:t>96% knew their disease type</a:t>
            </a:r>
          </a:p>
          <a:p>
            <a:r>
              <a:rPr lang="en-US" sz="2400" dirty="0"/>
              <a:t>99% knew their disease severity</a:t>
            </a:r>
          </a:p>
          <a:p>
            <a:r>
              <a:rPr lang="en-US" sz="2400" dirty="0"/>
              <a:t>Lacking concentrates and availability of time led to treatment delays for bleeding</a:t>
            </a:r>
          </a:p>
          <a:p>
            <a:r>
              <a:rPr lang="en-US" sz="2400" dirty="0"/>
              <a:t>23% on prophylaxis reported having no availability of their concentrate</a:t>
            </a:r>
          </a:p>
          <a:p>
            <a:r>
              <a:rPr lang="en-US" sz="2400" dirty="0"/>
              <a:t>24% (with mean age of 17.2 yr) needed parental support with their hemophilia care</a:t>
            </a:r>
          </a:p>
          <a:p>
            <a:r>
              <a:rPr lang="en-US" sz="2400" dirty="0"/>
              <a:t>86% experienced same possibilities as those without hemophilia</a:t>
            </a:r>
          </a:p>
        </p:txBody>
      </p:sp>
      <p:sp>
        <p:nvSpPr>
          <p:cNvPr id="4" name="TextBox 3">
            <a:extLst>
              <a:ext uri="{FF2B5EF4-FFF2-40B4-BE49-F238E27FC236}">
                <a16:creationId xmlns:a16="http://schemas.microsoft.com/office/drawing/2014/main" id="{F68A2151-754C-280B-7801-925BFDDF17D8}"/>
              </a:ext>
            </a:extLst>
          </p:cNvPr>
          <p:cNvSpPr txBox="1"/>
          <p:nvPr/>
        </p:nvSpPr>
        <p:spPr bwMode="auto">
          <a:xfrm>
            <a:off x="404196" y="6358758"/>
            <a:ext cx="88866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Lindvall. Haemophilia. 2006;12:47.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C7502-DBC3-B874-81D7-BB1A68EC75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5ACE68-56BA-94F0-4416-590BC4F56F9E}"/>
              </a:ext>
            </a:extLst>
          </p:cNvPr>
          <p:cNvSpPr>
            <a:spLocks noGrp="1"/>
          </p:cNvSpPr>
          <p:nvPr>
            <p:ph type="title"/>
          </p:nvPr>
        </p:nvSpPr>
        <p:spPr/>
        <p:txBody>
          <a:bodyPr/>
          <a:lstStyle/>
          <a:p>
            <a:r>
              <a:rPr lang="en-US" dirty="0"/>
              <a:t>Prospective Study: Treatment Compliance Among Patients Aged 13-25 Yr</a:t>
            </a:r>
          </a:p>
        </p:txBody>
      </p:sp>
      <p:sp>
        <p:nvSpPr>
          <p:cNvPr id="3" name="Content Placeholder 2">
            <a:extLst>
              <a:ext uri="{FF2B5EF4-FFF2-40B4-BE49-F238E27FC236}">
                <a16:creationId xmlns:a16="http://schemas.microsoft.com/office/drawing/2014/main" id="{7A8E2526-3B40-BFCE-E1E2-4A8021843D22}"/>
              </a:ext>
            </a:extLst>
          </p:cNvPr>
          <p:cNvSpPr>
            <a:spLocks noGrp="1"/>
          </p:cNvSpPr>
          <p:nvPr>
            <p:ph idx="1"/>
          </p:nvPr>
        </p:nvSpPr>
        <p:spPr/>
        <p:txBody>
          <a:bodyPr/>
          <a:lstStyle/>
          <a:p>
            <a:r>
              <a:rPr lang="en-US" sz="2400" dirty="0"/>
              <a:t> Participants reported the most difficult aspects of having hemophilia:</a:t>
            </a:r>
          </a:p>
          <a:p>
            <a:pPr lvl="1"/>
            <a:r>
              <a:rPr lang="en-US" sz="2200" dirty="0"/>
              <a:t>Remembering to administer their concentrate</a:t>
            </a:r>
          </a:p>
          <a:p>
            <a:pPr lvl="1"/>
            <a:r>
              <a:rPr lang="en-US" sz="2200" dirty="0"/>
              <a:t>Performing venipuncture</a:t>
            </a:r>
          </a:p>
          <a:p>
            <a:pPr lvl="1"/>
            <a:r>
              <a:rPr lang="en-US" sz="2200" dirty="0"/>
              <a:t>Restricting physical activity</a:t>
            </a:r>
          </a:p>
          <a:p>
            <a:pPr lvl="1"/>
            <a:r>
              <a:rPr lang="en-US" sz="2200" dirty="0"/>
              <a:t>Telling others about their disease</a:t>
            </a:r>
          </a:p>
          <a:p>
            <a:r>
              <a:rPr lang="en-US" sz="2400" dirty="0"/>
              <a:t>41% reported they did not follow their prescribed prophylactic therapy at least once</a:t>
            </a:r>
          </a:p>
        </p:txBody>
      </p:sp>
      <p:sp>
        <p:nvSpPr>
          <p:cNvPr id="5" name="TextBox 4">
            <a:extLst>
              <a:ext uri="{FF2B5EF4-FFF2-40B4-BE49-F238E27FC236}">
                <a16:creationId xmlns:a16="http://schemas.microsoft.com/office/drawing/2014/main" id="{2CAA3E53-4F27-1C3F-DABB-5CDA76C3E32A}"/>
              </a:ext>
            </a:extLst>
          </p:cNvPr>
          <p:cNvSpPr txBox="1"/>
          <p:nvPr/>
        </p:nvSpPr>
        <p:spPr bwMode="auto">
          <a:xfrm>
            <a:off x="393859" y="6375400"/>
            <a:ext cx="88866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Lindvall. Haemophilia. 2006;12:47.</a:t>
            </a:r>
          </a:p>
        </p:txBody>
      </p:sp>
    </p:spTree>
    <p:extLst>
      <p:ext uri="{BB962C8B-B14F-4D97-AF65-F5344CB8AC3E}">
        <p14:creationId xmlns:p14="http://schemas.microsoft.com/office/powerpoint/2010/main" val="1296718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878EA-B33F-ABBC-9F07-547113C9E31C}"/>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42A4E37D-A47B-A1D0-0C47-F7281F35807A}"/>
              </a:ext>
            </a:extLst>
          </p:cNvPr>
          <p:cNvSpPr/>
          <p:nvPr/>
        </p:nvSpPr>
        <p:spPr bwMode="auto">
          <a:xfrm>
            <a:off x="838200" y="3943350"/>
            <a:ext cx="7667625" cy="2438407"/>
          </a:xfrm>
          <a:prstGeom prst="roundRect">
            <a:avLst/>
          </a:prstGeom>
          <a:solidFill>
            <a:schemeClr val="accent3">
              <a:lumMod val="40000"/>
              <a:lumOff val="60000"/>
            </a:schemeClr>
          </a:solidFill>
          <a:ln w="0">
            <a:solidFill>
              <a:schemeClr val="accent3">
                <a:lumMod val="40000"/>
                <a:lumOff val="60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96CA4B07-4774-AEDC-8775-260CC492FE1F}"/>
              </a:ext>
            </a:extLst>
          </p:cNvPr>
          <p:cNvSpPr>
            <a:spLocks noGrp="1"/>
          </p:cNvSpPr>
          <p:nvPr>
            <p:ph idx="1"/>
          </p:nvPr>
        </p:nvSpPr>
        <p:spPr/>
        <p:txBody>
          <a:bodyPr/>
          <a:lstStyle/>
          <a:p>
            <a:r>
              <a:rPr lang="en-US" sz="2400" dirty="0"/>
              <a:t>4% (n = 15) experienced an interruption in their prophylactic treatment for &lt;1 mo</a:t>
            </a:r>
          </a:p>
          <a:p>
            <a:r>
              <a:rPr lang="en-US" sz="2400" dirty="0"/>
              <a:t>6% (n = 25) stopped their prophylaxis therapy after an average of 16 yr</a:t>
            </a:r>
          </a:p>
          <a:p>
            <a:r>
              <a:rPr lang="en-US" sz="2400" dirty="0"/>
              <a:t>43% reported having the same opportunities in physical activity as those without hemophilia</a:t>
            </a:r>
          </a:p>
          <a:p>
            <a:r>
              <a:rPr lang="en-US" sz="2400" dirty="0"/>
              <a:t>Participants reported the </a:t>
            </a:r>
            <a:r>
              <a:rPr lang="en-US" sz="2400" b="1" dirty="0"/>
              <a:t>most difficult aspects of having hemophilia</a:t>
            </a:r>
            <a:r>
              <a:rPr lang="en-US" sz="2400" dirty="0"/>
              <a:t>: </a:t>
            </a:r>
          </a:p>
          <a:p>
            <a:pPr lvl="1"/>
            <a:r>
              <a:rPr lang="en-US" sz="2000" dirty="0"/>
              <a:t>Anxiety relating to surgery</a:t>
            </a:r>
          </a:p>
          <a:p>
            <a:pPr lvl="1"/>
            <a:r>
              <a:rPr lang="en-US" sz="2000" dirty="0"/>
              <a:t>Not being treated for bleeding or being treated incorrectly</a:t>
            </a:r>
          </a:p>
          <a:p>
            <a:pPr lvl="1"/>
            <a:r>
              <a:rPr lang="en-US" sz="2000" dirty="0"/>
              <a:t>Not able to perform physical activity</a:t>
            </a:r>
          </a:p>
          <a:p>
            <a:pPr lvl="1"/>
            <a:r>
              <a:rPr lang="en-US" sz="2000" dirty="0"/>
              <a:t>Difficulties with planning for the future</a:t>
            </a:r>
          </a:p>
          <a:p>
            <a:pPr lvl="1"/>
            <a:r>
              <a:rPr lang="en-US" sz="2000" dirty="0"/>
              <a:t>Potential consequences of HIV and/or hepatitis C</a:t>
            </a:r>
          </a:p>
        </p:txBody>
      </p:sp>
      <p:sp>
        <p:nvSpPr>
          <p:cNvPr id="2" name="Title 1">
            <a:extLst>
              <a:ext uri="{FF2B5EF4-FFF2-40B4-BE49-F238E27FC236}">
                <a16:creationId xmlns:a16="http://schemas.microsoft.com/office/drawing/2014/main" id="{AB376456-CF33-C352-2AFC-A59082C21098}"/>
              </a:ext>
            </a:extLst>
          </p:cNvPr>
          <p:cNvSpPr>
            <a:spLocks noGrp="1"/>
          </p:cNvSpPr>
          <p:nvPr>
            <p:ph type="title"/>
          </p:nvPr>
        </p:nvSpPr>
        <p:spPr/>
        <p:txBody>
          <a:bodyPr/>
          <a:lstStyle/>
          <a:p>
            <a:r>
              <a:rPr lang="en-US" dirty="0"/>
              <a:t>Prospective Study: Treatment Compliance Among Adults 25-87 </a:t>
            </a:r>
            <a:r>
              <a:rPr lang="en-US" dirty="0" err="1"/>
              <a:t>Yr</a:t>
            </a:r>
            <a:r>
              <a:rPr lang="en-US" dirty="0"/>
              <a:t> of Age</a:t>
            </a:r>
          </a:p>
        </p:txBody>
      </p:sp>
      <p:sp>
        <p:nvSpPr>
          <p:cNvPr id="5" name="TextBox 4">
            <a:extLst>
              <a:ext uri="{FF2B5EF4-FFF2-40B4-BE49-F238E27FC236}">
                <a16:creationId xmlns:a16="http://schemas.microsoft.com/office/drawing/2014/main" id="{D03AB871-9602-A26B-AB84-8E1411A765C8}"/>
              </a:ext>
            </a:extLst>
          </p:cNvPr>
          <p:cNvSpPr txBox="1"/>
          <p:nvPr/>
        </p:nvSpPr>
        <p:spPr bwMode="auto">
          <a:xfrm>
            <a:off x="419100" y="6424789"/>
            <a:ext cx="88866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Lindvall. Haemophilia. 2010;16:592.</a:t>
            </a:r>
          </a:p>
        </p:txBody>
      </p:sp>
    </p:spTree>
    <p:extLst>
      <p:ext uri="{BB962C8B-B14F-4D97-AF65-F5344CB8AC3E}">
        <p14:creationId xmlns:p14="http://schemas.microsoft.com/office/powerpoint/2010/main" val="2347136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2DF07-5F12-3C71-07FF-C7211477E5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F57829-7A51-C5AF-9AA0-F67801D8D093}"/>
              </a:ext>
            </a:extLst>
          </p:cNvPr>
          <p:cNvSpPr>
            <a:spLocks noGrp="1"/>
          </p:cNvSpPr>
          <p:nvPr>
            <p:ph type="title"/>
          </p:nvPr>
        </p:nvSpPr>
        <p:spPr/>
        <p:txBody>
          <a:bodyPr/>
          <a:lstStyle/>
          <a:p>
            <a:r>
              <a:rPr lang="en-US" dirty="0"/>
              <a:t>Prospective Study: Treatment Compliance Among Adults Aged 25-87 Yr</a:t>
            </a:r>
          </a:p>
        </p:txBody>
      </p:sp>
      <p:sp>
        <p:nvSpPr>
          <p:cNvPr id="3" name="Content Placeholder 2">
            <a:extLst>
              <a:ext uri="{FF2B5EF4-FFF2-40B4-BE49-F238E27FC236}">
                <a16:creationId xmlns:a16="http://schemas.microsoft.com/office/drawing/2014/main" id="{B0B99CF4-768E-FC0D-17F7-CAC2497781A4}"/>
              </a:ext>
            </a:extLst>
          </p:cNvPr>
          <p:cNvSpPr>
            <a:spLocks noGrp="1"/>
          </p:cNvSpPr>
          <p:nvPr>
            <p:ph idx="1"/>
          </p:nvPr>
        </p:nvSpPr>
        <p:spPr/>
        <p:txBody>
          <a:bodyPr/>
          <a:lstStyle/>
          <a:p>
            <a:r>
              <a:rPr lang="en-US" sz="2400" dirty="0"/>
              <a:t>Priorities for improving the lives of patients with hemophilia:</a:t>
            </a:r>
          </a:p>
          <a:p>
            <a:pPr lvl="1"/>
            <a:r>
              <a:rPr lang="en-US" sz="2200" dirty="0"/>
              <a:t>View patients’ more holistically</a:t>
            </a:r>
          </a:p>
          <a:p>
            <a:pPr lvl="1"/>
            <a:r>
              <a:rPr lang="en-US" sz="2200" dirty="0"/>
              <a:t>Concentrates with longer half-lives</a:t>
            </a:r>
          </a:p>
          <a:p>
            <a:pPr lvl="1"/>
            <a:r>
              <a:rPr lang="en-US" sz="2200" dirty="0"/>
              <a:t>Prophylactic therapies</a:t>
            </a:r>
          </a:p>
          <a:p>
            <a:pPr lvl="1"/>
            <a:r>
              <a:rPr lang="en-US" sz="2200" dirty="0"/>
              <a:t>At-home treatment options</a:t>
            </a:r>
          </a:p>
          <a:p>
            <a:pPr lvl="1"/>
            <a:r>
              <a:rPr lang="en-US" sz="2200" dirty="0"/>
              <a:t>Gene therapy </a:t>
            </a:r>
          </a:p>
          <a:p>
            <a:pPr lvl="1"/>
            <a:r>
              <a:rPr lang="en-US" sz="2200" dirty="0"/>
              <a:t>Improved cooperation between HTCs and hospitals/clinics</a:t>
            </a:r>
          </a:p>
          <a:p>
            <a:pPr lvl="1"/>
            <a:r>
              <a:rPr lang="en-US" sz="2200" dirty="0"/>
              <a:t>Cures for HIV and hepatitis C</a:t>
            </a:r>
          </a:p>
        </p:txBody>
      </p:sp>
      <p:sp>
        <p:nvSpPr>
          <p:cNvPr id="5" name="TextBox 4">
            <a:extLst>
              <a:ext uri="{FF2B5EF4-FFF2-40B4-BE49-F238E27FC236}">
                <a16:creationId xmlns:a16="http://schemas.microsoft.com/office/drawing/2014/main" id="{A593D335-772E-8571-1D3D-A5ABC5CDC702}"/>
              </a:ext>
            </a:extLst>
          </p:cNvPr>
          <p:cNvSpPr txBox="1"/>
          <p:nvPr/>
        </p:nvSpPr>
        <p:spPr bwMode="auto">
          <a:xfrm>
            <a:off x="419100" y="6381757"/>
            <a:ext cx="88866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Lindvall. Haemophilia. 2010;16:592.</a:t>
            </a:r>
          </a:p>
        </p:txBody>
      </p:sp>
    </p:spTree>
    <p:extLst>
      <p:ext uri="{BB962C8B-B14F-4D97-AF65-F5344CB8AC3E}">
        <p14:creationId xmlns:p14="http://schemas.microsoft.com/office/powerpoint/2010/main" val="42187847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71711DAB-0CE6-4905-B886-B5509552FFC1}"/>
              </a:ext>
            </a:extLst>
          </p:cNvPr>
          <p:cNvSpPr/>
          <p:nvPr/>
        </p:nvSpPr>
        <p:spPr bwMode="auto">
          <a:xfrm>
            <a:off x="7690716" y="2559047"/>
            <a:ext cx="787338" cy="48428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Adherence to Prophylaxis Decreases With Age</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666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Hoefnagels. Haemophilia 2021;27:581.</a:t>
            </a:r>
          </a:p>
        </p:txBody>
      </p:sp>
      <p:sp>
        <p:nvSpPr>
          <p:cNvPr id="3" name="TextBox 2">
            <a:extLst>
              <a:ext uri="{FF2B5EF4-FFF2-40B4-BE49-F238E27FC236}">
                <a16:creationId xmlns:a16="http://schemas.microsoft.com/office/drawing/2014/main" id="{3899AF73-92DE-4E99-A93E-AF8AFE915931}"/>
              </a:ext>
            </a:extLst>
          </p:cNvPr>
          <p:cNvSpPr txBox="1"/>
          <p:nvPr/>
        </p:nvSpPr>
        <p:spPr bwMode="auto">
          <a:xfrm>
            <a:off x="5236356" y="5738234"/>
            <a:ext cx="983603" cy="369332"/>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Children</a:t>
            </a:r>
          </a:p>
        </p:txBody>
      </p:sp>
      <p:sp>
        <p:nvSpPr>
          <p:cNvPr id="10" name="TextBox 9">
            <a:extLst>
              <a:ext uri="{FF2B5EF4-FFF2-40B4-BE49-F238E27FC236}">
                <a16:creationId xmlns:a16="http://schemas.microsoft.com/office/drawing/2014/main" id="{A3616C14-FA0F-46E9-8BCB-16C58A8B1140}"/>
              </a:ext>
            </a:extLst>
          </p:cNvPr>
          <p:cNvSpPr txBox="1"/>
          <p:nvPr/>
        </p:nvSpPr>
        <p:spPr bwMode="auto">
          <a:xfrm>
            <a:off x="6246675" y="5738234"/>
            <a:ext cx="1338315" cy="369332"/>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Adolescents</a:t>
            </a:r>
          </a:p>
        </p:txBody>
      </p:sp>
      <p:sp>
        <p:nvSpPr>
          <p:cNvPr id="11" name="TextBox 10">
            <a:extLst>
              <a:ext uri="{FF2B5EF4-FFF2-40B4-BE49-F238E27FC236}">
                <a16:creationId xmlns:a16="http://schemas.microsoft.com/office/drawing/2014/main" id="{17EE3112-6DB3-4062-A190-4EF887D6FD71}"/>
              </a:ext>
            </a:extLst>
          </p:cNvPr>
          <p:cNvSpPr txBox="1"/>
          <p:nvPr/>
        </p:nvSpPr>
        <p:spPr bwMode="auto">
          <a:xfrm>
            <a:off x="7679276" y="5738234"/>
            <a:ext cx="798617" cy="369332"/>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a:t>
            </a:r>
          </a:p>
        </p:txBody>
      </p:sp>
      <p:sp>
        <p:nvSpPr>
          <p:cNvPr id="2" name="TextBox 1">
            <a:extLst>
              <a:ext uri="{FF2B5EF4-FFF2-40B4-BE49-F238E27FC236}">
                <a16:creationId xmlns:a16="http://schemas.microsoft.com/office/drawing/2014/main" id="{0EA4F075-3E30-472A-A3B9-BE2B3721E8A8}"/>
              </a:ext>
            </a:extLst>
          </p:cNvPr>
          <p:cNvSpPr txBox="1"/>
          <p:nvPr/>
        </p:nvSpPr>
        <p:spPr bwMode="auto">
          <a:xfrm>
            <a:off x="609759" y="1497299"/>
            <a:ext cx="305139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Cross-sectional, web- and questionnaire-based study conducted in the Netherlands</a:t>
            </a:r>
          </a:p>
        </p:txBody>
      </p:sp>
      <p:sp>
        <p:nvSpPr>
          <p:cNvPr id="15" name="TextBox 14">
            <a:extLst>
              <a:ext uri="{FF2B5EF4-FFF2-40B4-BE49-F238E27FC236}">
                <a16:creationId xmlns:a16="http://schemas.microsoft.com/office/drawing/2014/main" id="{E6C0451A-2756-487E-8145-EB6F653B2352}"/>
              </a:ext>
            </a:extLst>
          </p:cNvPr>
          <p:cNvSpPr txBox="1"/>
          <p:nvPr/>
        </p:nvSpPr>
        <p:spPr bwMode="auto">
          <a:xfrm>
            <a:off x="4780382" y="1206879"/>
            <a:ext cx="470626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Responses to: </a:t>
            </a:r>
            <a:b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 infuse the recommended number of times per week”</a:t>
            </a:r>
          </a:p>
        </p:txBody>
      </p:sp>
      <p:cxnSp>
        <p:nvCxnSpPr>
          <p:cNvPr id="20" name="Straight Connector 19">
            <a:extLst>
              <a:ext uri="{FF2B5EF4-FFF2-40B4-BE49-F238E27FC236}">
                <a16:creationId xmlns:a16="http://schemas.microsoft.com/office/drawing/2014/main" id="{FB4F5524-49FC-4DFA-AEF4-832AA9962A1C}"/>
              </a:ext>
            </a:extLst>
          </p:cNvPr>
          <p:cNvCxnSpPr>
            <a:cxnSpLocks/>
          </p:cNvCxnSpPr>
          <p:nvPr/>
        </p:nvCxnSpPr>
        <p:spPr bwMode="auto">
          <a:xfrm rot="5400000">
            <a:off x="7467772" y="5753273"/>
            <a:ext cx="6580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8781ADA-D7CC-4B79-9B65-8F0C25B2FE4D}"/>
              </a:ext>
            </a:extLst>
          </p:cNvPr>
          <p:cNvCxnSpPr>
            <a:cxnSpLocks/>
          </p:cNvCxnSpPr>
          <p:nvPr/>
        </p:nvCxnSpPr>
        <p:spPr bwMode="auto">
          <a:xfrm rot="5400000">
            <a:off x="6286130" y="5753273"/>
            <a:ext cx="65803" cy="0"/>
          </a:xfrm>
          <a:prstGeom prst="line">
            <a:avLst/>
          </a:prstGeom>
          <a:noFill/>
          <a:ln w="28575" cap="flat" cmpd="sng" algn="ctr">
            <a:solidFill>
              <a:schemeClr val="bg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BD02C850-37DF-4F61-A97C-C316D6B74B24}"/>
              </a:ext>
            </a:extLst>
          </p:cNvPr>
          <p:cNvSpPr txBox="1"/>
          <p:nvPr/>
        </p:nvSpPr>
        <p:spPr bwMode="auto">
          <a:xfrm>
            <a:off x="4625409" y="2386291"/>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3" name="TextBox 22">
            <a:extLst>
              <a:ext uri="{FF2B5EF4-FFF2-40B4-BE49-F238E27FC236}">
                <a16:creationId xmlns:a16="http://schemas.microsoft.com/office/drawing/2014/main" id="{E4AAD075-EB7F-4440-8FF6-21641DE6A541}"/>
              </a:ext>
            </a:extLst>
          </p:cNvPr>
          <p:cNvSpPr txBox="1"/>
          <p:nvPr/>
        </p:nvSpPr>
        <p:spPr bwMode="auto">
          <a:xfrm>
            <a:off x="4737919" y="301201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5" name="TextBox 24">
            <a:extLst>
              <a:ext uri="{FF2B5EF4-FFF2-40B4-BE49-F238E27FC236}">
                <a16:creationId xmlns:a16="http://schemas.microsoft.com/office/drawing/2014/main" id="{8CF4E785-1BFA-4893-BA48-7F3D00FA159B}"/>
              </a:ext>
            </a:extLst>
          </p:cNvPr>
          <p:cNvSpPr txBox="1"/>
          <p:nvPr/>
        </p:nvSpPr>
        <p:spPr bwMode="auto">
          <a:xfrm>
            <a:off x="4729752" y="36535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6" name="TextBox 25">
            <a:extLst>
              <a:ext uri="{FF2B5EF4-FFF2-40B4-BE49-F238E27FC236}">
                <a16:creationId xmlns:a16="http://schemas.microsoft.com/office/drawing/2014/main" id="{4B03C79E-03EF-4AFA-8FFC-573C09656BB9}"/>
              </a:ext>
            </a:extLst>
          </p:cNvPr>
          <p:cNvSpPr txBox="1"/>
          <p:nvPr/>
        </p:nvSpPr>
        <p:spPr bwMode="auto">
          <a:xfrm>
            <a:off x="4737919" y="428117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9" name="TextBox 28">
            <a:extLst>
              <a:ext uri="{FF2B5EF4-FFF2-40B4-BE49-F238E27FC236}">
                <a16:creationId xmlns:a16="http://schemas.microsoft.com/office/drawing/2014/main" id="{8DC111BA-8185-4D5D-B031-3AF83236A86B}"/>
              </a:ext>
            </a:extLst>
          </p:cNvPr>
          <p:cNvSpPr txBox="1"/>
          <p:nvPr/>
        </p:nvSpPr>
        <p:spPr bwMode="auto">
          <a:xfrm>
            <a:off x="4742721" y="49209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1" name="TextBox 30">
            <a:extLst>
              <a:ext uri="{FF2B5EF4-FFF2-40B4-BE49-F238E27FC236}">
                <a16:creationId xmlns:a16="http://schemas.microsoft.com/office/drawing/2014/main" id="{8A40B312-DBD9-417D-9431-850829DAAC16}"/>
              </a:ext>
            </a:extLst>
          </p:cNvPr>
          <p:cNvSpPr txBox="1"/>
          <p:nvPr/>
        </p:nvSpPr>
        <p:spPr bwMode="auto">
          <a:xfrm>
            <a:off x="4861996" y="554420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55" name="Group 54">
            <a:extLst>
              <a:ext uri="{FF2B5EF4-FFF2-40B4-BE49-F238E27FC236}">
                <a16:creationId xmlns:a16="http://schemas.microsoft.com/office/drawing/2014/main" id="{04762565-A9EE-4444-9A15-ACDEF5070C96}"/>
              </a:ext>
            </a:extLst>
          </p:cNvPr>
          <p:cNvGrpSpPr/>
          <p:nvPr/>
        </p:nvGrpSpPr>
        <p:grpSpPr>
          <a:xfrm>
            <a:off x="5105846" y="2556599"/>
            <a:ext cx="94460" cy="3156608"/>
            <a:chOff x="7061377" y="2520570"/>
            <a:chExt cx="73519" cy="1189590"/>
          </a:xfrm>
        </p:grpSpPr>
        <p:cxnSp>
          <p:nvCxnSpPr>
            <p:cNvPr id="56" name="Straight Connector 55">
              <a:extLst>
                <a:ext uri="{FF2B5EF4-FFF2-40B4-BE49-F238E27FC236}">
                  <a16:creationId xmlns:a16="http://schemas.microsoft.com/office/drawing/2014/main" id="{F2B0F433-56C6-43B2-86E2-4541485F0057}"/>
                </a:ext>
              </a:extLst>
            </p:cNvPr>
            <p:cNvCxnSpPr>
              <a:cxnSpLocks/>
            </p:cNvCxnSpPr>
            <p:nvPr/>
          </p:nvCxnSpPr>
          <p:spPr bwMode="auto">
            <a:xfrm>
              <a:off x="7061377" y="2520570"/>
              <a:ext cx="73519"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5A84725-3FE6-4C21-8D9F-F0AC170C3B9E}"/>
                </a:ext>
              </a:extLst>
            </p:cNvPr>
            <p:cNvCxnSpPr>
              <a:cxnSpLocks/>
            </p:cNvCxnSpPr>
            <p:nvPr/>
          </p:nvCxnSpPr>
          <p:spPr bwMode="auto">
            <a:xfrm>
              <a:off x="7061377" y="2758488"/>
              <a:ext cx="73519"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A0273A8E-4F8E-44DB-9E66-8AD12AE6C851}"/>
                </a:ext>
              </a:extLst>
            </p:cNvPr>
            <p:cNvCxnSpPr>
              <a:cxnSpLocks/>
            </p:cNvCxnSpPr>
            <p:nvPr/>
          </p:nvCxnSpPr>
          <p:spPr bwMode="auto">
            <a:xfrm>
              <a:off x="7061377" y="2996406"/>
              <a:ext cx="73519"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5D236317-B1FB-494A-AB9E-37E179FEF768}"/>
                </a:ext>
              </a:extLst>
            </p:cNvPr>
            <p:cNvCxnSpPr>
              <a:cxnSpLocks/>
            </p:cNvCxnSpPr>
            <p:nvPr/>
          </p:nvCxnSpPr>
          <p:spPr bwMode="auto">
            <a:xfrm>
              <a:off x="7061377" y="3234324"/>
              <a:ext cx="73519"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09D833F-9C3C-43AE-AA6A-1A7310C746A1}"/>
                </a:ext>
              </a:extLst>
            </p:cNvPr>
            <p:cNvCxnSpPr>
              <a:cxnSpLocks/>
            </p:cNvCxnSpPr>
            <p:nvPr/>
          </p:nvCxnSpPr>
          <p:spPr bwMode="auto">
            <a:xfrm>
              <a:off x="7061377" y="3472242"/>
              <a:ext cx="73519"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C172BD58-B1A3-4CD6-A3CE-0D1F552F3DE2}"/>
                </a:ext>
              </a:extLst>
            </p:cNvPr>
            <p:cNvCxnSpPr>
              <a:cxnSpLocks/>
            </p:cNvCxnSpPr>
            <p:nvPr/>
          </p:nvCxnSpPr>
          <p:spPr bwMode="auto">
            <a:xfrm>
              <a:off x="7061377" y="3710160"/>
              <a:ext cx="73519" cy="0"/>
            </a:xfrm>
            <a:prstGeom prst="line">
              <a:avLst/>
            </a:prstGeom>
            <a:noFill/>
            <a:ln w="28575" cap="flat" cmpd="sng" algn="ctr">
              <a:solidFill>
                <a:schemeClr val="bg1"/>
              </a:solidFill>
              <a:prstDash val="solid"/>
              <a:round/>
              <a:headEnd type="none" w="med" len="med"/>
              <a:tailEnd type="none" w="med" len="med"/>
            </a:ln>
            <a:effectLst/>
          </p:spPr>
        </p:cxnSp>
      </p:grpSp>
      <p:sp>
        <p:nvSpPr>
          <p:cNvPr id="66" name="TextBox 65">
            <a:extLst>
              <a:ext uri="{FF2B5EF4-FFF2-40B4-BE49-F238E27FC236}">
                <a16:creationId xmlns:a16="http://schemas.microsoft.com/office/drawing/2014/main" id="{2C9EDB10-865F-4C1F-8001-0789214B2B19}"/>
              </a:ext>
            </a:extLst>
          </p:cNvPr>
          <p:cNvSpPr txBox="1"/>
          <p:nvPr/>
        </p:nvSpPr>
        <p:spPr bwMode="auto">
          <a:xfrm>
            <a:off x="9030471" y="2506675"/>
            <a:ext cx="223676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Nonadherent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Suboptimal adherent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Adherent</a:t>
            </a:r>
          </a:p>
        </p:txBody>
      </p:sp>
      <p:sp>
        <p:nvSpPr>
          <p:cNvPr id="5" name="Rectangle 4">
            <a:extLst>
              <a:ext uri="{FF2B5EF4-FFF2-40B4-BE49-F238E27FC236}">
                <a16:creationId xmlns:a16="http://schemas.microsoft.com/office/drawing/2014/main" id="{CDFCF9B7-FC99-4988-B12C-37A107F3A548}"/>
              </a:ext>
            </a:extLst>
          </p:cNvPr>
          <p:cNvSpPr/>
          <p:nvPr/>
        </p:nvSpPr>
        <p:spPr bwMode="auto">
          <a:xfrm>
            <a:off x="8935720" y="2620929"/>
            <a:ext cx="122770" cy="1227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09DF49FC-94D3-47FC-832F-2148B4B8F28C}"/>
              </a:ext>
            </a:extLst>
          </p:cNvPr>
          <p:cNvSpPr/>
          <p:nvPr/>
        </p:nvSpPr>
        <p:spPr bwMode="auto">
          <a:xfrm>
            <a:off x="8935720" y="2899225"/>
            <a:ext cx="122770" cy="1227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9CBC577F-0FA1-4C5E-A38E-A1144C6195EF}"/>
              </a:ext>
            </a:extLst>
          </p:cNvPr>
          <p:cNvSpPr/>
          <p:nvPr/>
        </p:nvSpPr>
        <p:spPr bwMode="auto">
          <a:xfrm>
            <a:off x="8935720" y="3177521"/>
            <a:ext cx="122770" cy="12277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Rectangle 5">
            <a:extLst>
              <a:ext uri="{FF2B5EF4-FFF2-40B4-BE49-F238E27FC236}">
                <a16:creationId xmlns:a16="http://schemas.microsoft.com/office/drawing/2014/main" id="{A9AF3562-B6A1-4295-BF62-AB530A0D4F29}"/>
              </a:ext>
            </a:extLst>
          </p:cNvPr>
          <p:cNvSpPr/>
          <p:nvPr/>
        </p:nvSpPr>
        <p:spPr bwMode="auto">
          <a:xfrm>
            <a:off x="5355945" y="2881084"/>
            <a:ext cx="787338" cy="283013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BB1E4CC4-0943-4EC2-AB41-58DFCF0FEDBE}"/>
              </a:ext>
            </a:extLst>
          </p:cNvPr>
          <p:cNvSpPr/>
          <p:nvPr/>
        </p:nvSpPr>
        <p:spPr bwMode="auto">
          <a:xfrm>
            <a:off x="5355785" y="2547575"/>
            <a:ext cx="787338" cy="3315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06524CAB-82FD-481C-A369-015EEA3C7822}"/>
              </a:ext>
            </a:extLst>
          </p:cNvPr>
          <p:cNvSpPr/>
          <p:nvPr/>
        </p:nvSpPr>
        <p:spPr bwMode="auto">
          <a:xfrm>
            <a:off x="6509377" y="3529631"/>
            <a:ext cx="787338" cy="217192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78521C32-E0BD-4AB2-A905-2BDB9C205DA7}"/>
              </a:ext>
            </a:extLst>
          </p:cNvPr>
          <p:cNvSpPr/>
          <p:nvPr/>
        </p:nvSpPr>
        <p:spPr bwMode="auto">
          <a:xfrm>
            <a:off x="6509217" y="2656764"/>
            <a:ext cx="787338" cy="8708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B88492C3-866F-4895-AB45-EF3CF27039C1}"/>
              </a:ext>
            </a:extLst>
          </p:cNvPr>
          <p:cNvSpPr/>
          <p:nvPr/>
        </p:nvSpPr>
        <p:spPr bwMode="auto">
          <a:xfrm>
            <a:off x="6509217" y="2559129"/>
            <a:ext cx="787338" cy="9564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6B77ABD9-A605-4ECA-8F55-E1071EC7210E}"/>
              </a:ext>
            </a:extLst>
          </p:cNvPr>
          <p:cNvSpPr/>
          <p:nvPr/>
        </p:nvSpPr>
        <p:spPr bwMode="auto">
          <a:xfrm>
            <a:off x="7690876" y="4081453"/>
            <a:ext cx="787338" cy="162001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57799492-9E5C-4CCF-8736-92C6D44E5DC5}"/>
              </a:ext>
            </a:extLst>
          </p:cNvPr>
          <p:cNvSpPr/>
          <p:nvPr/>
        </p:nvSpPr>
        <p:spPr bwMode="auto">
          <a:xfrm>
            <a:off x="7690716" y="3004979"/>
            <a:ext cx="787338" cy="107548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TextBox 75">
            <a:extLst>
              <a:ext uri="{FF2B5EF4-FFF2-40B4-BE49-F238E27FC236}">
                <a16:creationId xmlns:a16="http://schemas.microsoft.com/office/drawing/2014/main" id="{314ADF11-D01F-4322-AB90-EBD9628AE64F}"/>
              </a:ext>
            </a:extLst>
          </p:cNvPr>
          <p:cNvSpPr txBox="1"/>
          <p:nvPr/>
        </p:nvSpPr>
        <p:spPr bwMode="auto">
          <a:xfrm>
            <a:off x="5526069" y="25333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a:t>
            </a:r>
          </a:p>
        </p:txBody>
      </p:sp>
      <p:sp>
        <p:nvSpPr>
          <p:cNvPr id="77" name="TextBox 76">
            <a:extLst>
              <a:ext uri="{FF2B5EF4-FFF2-40B4-BE49-F238E27FC236}">
                <a16:creationId xmlns:a16="http://schemas.microsoft.com/office/drawing/2014/main" id="{A5C234EA-4910-4397-85CF-B8F2A74BECDD}"/>
              </a:ext>
            </a:extLst>
          </p:cNvPr>
          <p:cNvSpPr txBox="1"/>
          <p:nvPr/>
        </p:nvSpPr>
        <p:spPr bwMode="auto">
          <a:xfrm>
            <a:off x="5512052" y="408390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90</a:t>
            </a:r>
          </a:p>
        </p:txBody>
      </p:sp>
      <p:sp>
        <p:nvSpPr>
          <p:cNvPr id="78" name="TextBox 77">
            <a:extLst>
              <a:ext uri="{FF2B5EF4-FFF2-40B4-BE49-F238E27FC236}">
                <a16:creationId xmlns:a16="http://schemas.microsoft.com/office/drawing/2014/main" id="{BD23A409-A6BE-4F29-9E09-E144C6DF7A90}"/>
              </a:ext>
            </a:extLst>
          </p:cNvPr>
          <p:cNvSpPr txBox="1"/>
          <p:nvPr/>
        </p:nvSpPr>
        <p:spPr bwMode="auto">
          <a:xfrm>
            <a:off x="6788422" y="222182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79" name="TextBox 78">
            <a:extLst>
              <a:ext uri="{FF2B5EF4-FFF2-40B4-BE49-F238E27FC236}">
                <a16:creationId xmlns:a16="http://schemas.microsoft.com/office/drawing/2014/main" id="{331A4EAB-1EF1-4F76-A93D-34673A6F8EC2}"/>
              </a:ext>
            </a:extLst>
          </p:cNvPr>
          <p:cNvSpPr txBox="1"/>
          <p:nvPr/>
        </p:nvSpPr>
        <p:spPr bwMode="auto">
          <a:xfrm>
            <a:off x="6714809" y="29277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28</a:t>
            </a:r>
          </a:p>
        </p:txBody>
      </p:sp>
      <p:sp>
        <p:nvSpPr>
          <p:cNvPr id="80" name="TextBox 79">
            <a:extLst>
              <a:ext uri="{FF2B5EF4-FFF2-40B4-BE49-F238E27FC236}">
                <a16:creationId xmlns:a16="http://schemas.microsoft.com/office/drawing/2014/main" id="{8AD19A6F-588A-44DD-AB3F-934FDC91F340}"/>
              </a:ext>
            </a:extLst>
          </p:cNvPr>
          <p:cNvSpPr txBox="1"/>
          <p:nvPr/>
        </p:nvSpPr>
        <p:spPr bwMode="auto">
          <a:xfrm>
            <a:off x="6714809" y="44309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69</a:t>
            </a:r>
          </a:p>
        </p:txBody>
      </p:sp>
      <p:sp>
        <p:nvSpPr>
          <p:cNvPr id="81" name="TextBox 80">
            <a:extLst>
              <a:ext uri="{FF2B5EF4-FFF2-40B4-BE49-F238E27FC236}">
                <a16:creationId xmlns:a16="http://schemas.microsoft.com/office/drawing/2014/main" id="{6651DAF9-BEEB-4BB2-9D5A-580AD31E4EA3}"/>
              </a:ext>
            </a:extLst>
          </p:cNvPr>
          <p:cNvSpPr txBox="1"/>
          <p:nvPr/>
        </p:nvSpPr>
        <p:spPr bwMode="auto">
          <a:xfrm>
            <a:off x="7882327" y="260695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14</a:t>
            </a:r>
          </a:p>
        </p:txBody>
      </p:sp>
      <p:sp>
        <p:nvSpPr>
          <p:cNvPr id="82" name="TextBox 81">
            <a:extLst>
              <a:ext uri="{FF2B5EF4-FFF2-40B4-BE49-F238E27FC236}">
                <a16:creationId xmlns:a16="http://schemas.microsoft.com/office/drawing/2014/main" id="{7ED7714B-B683-413F-9026-5B63A66F4CB9}"/>
              </a:ext>
            </a:extLst>
          </p:cNvPr>
          <p:cNvSpPr txBox="1"/>
          <p:nvPr/>
        </p:nvSpPr>
        <p:spPr bwMode="auto">
          <a:xfrm>
            <a:off x="7868310" y="33772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35</a:t>
            </a:r>
          </a:p>
        </p:txBody>
      </p:sp>
      <p:sp>
        <p:nvSpPr>
          <p:cNvPr id="83" name="TextBox 82">
            <a:extLst>
              <a:ext uri="{FF2B5EF4-FFF2-40B4-BE49-F238E27FC236}">
                <a16:creationId xmlns:a16="http://schemas.microsoft.com/office/drawing/2014/main" id="{1139F050-FE15-4058-9791-2809FFFC8D40}"/>
              </a:ext>
            </a:extLst>
          </p:cNvPr>
          <p:cNvSpPr txBox="1"/>
          <p:nvPr/>
        </p:nvSpPr>
        <p:spPr bwMode="auto">
          <a:xfrm>
            <a:off x="7868310" y="468900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51</a:t>
            </a:r>
          </a:p>
        </p:txBody>
      </p:sp>
      <p:sp>
        <p:nvSpPr>
          <p:cNvPr id="54" name="Freeform: Shape 53">
            <a:extLst>
              <a:ext uri="{FF2B5EF4-FFF2-40B4-BE49-F238E27FC236}">
                <a16:creationId xmlns:a16="http://schemas.microsoft.com/office/drawing/2014/main" id="{C908E61D-8F56-4765-857C-97BB9B65909B}"/>
              </a:ext>
            </a:extLst>
          </p:cNvPr>
          <p:cNvSpPr/>
          <p:nvPr/>
        </p:nvSpPr>
        <p:spPr bwMode="auto">
          <a:xfrm>
            <a:off x="5196014" y="2549564"/>
            <a:ext cx="3465384" cy="3161654"/>
          </a:xfrm>
          <a:custGeom>
            <a:avLst/>
            <a:gdLst>
              <a:gd name="connsiteX0" fmla="*/ 0 w 4526924"/>
              <a:gd name="connsiteY0" fmla="*/ 0 h 2150772"/>
              <a:gd name="connsiteX1" fmla="*/ 0 w 4526924"/>
              <a:gd name="connsiteY1" fmla="*/ 2150772 h 2150772"/>
              <a:gd name="connsiteX2" fmla="*/ 4526924 w 4526924"/>
              <a:gd name="connsiteY2" fmla="*/ 2150772 h 2150772"/>
            </a:gdLst>
            <a:ahLst/>
            <a:cxnLst>
              <a:cxn ang="0">
                <a:pos x="connsiteX0" y="connsiteY0"/>
              </a:cxn>
              <a:cxn ang="0">
                <a:pos x="connsiteX1" y="connsiteY1"/>
              </a:cxn>
              <a:cxn ang="0">
                <a:pos x="connsiteX2" y="connsiteY2"/>
              </a:cxn>
            </a:cxnLst>
            <a:rect l="l" t="t" r="r" b="b"/>
            <a:pathLst>
              <a:path w="4526924" h="2150772">
                <a:moveTo>
                  <a:pt x="0" y="0"/>
                </a:moveTo>
                <a:lnTo>
                  <a:pt x="0" y="2150772"/>
                </a:lnTo>
                <a:lnTo>
                  <a:pt x="4526924" y="2150772"/>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 name="TextBox 50">
            <a:extLst>
              <a:ext uri="{FF2B5EF4-FFF2-40B4-BE49-F238E27FC236}">
                <a16:creationId xmlns:a16="http://schemas.microsoft.com/office/drawing/2014/main" id="{EDA56E9C-BC0D-4E7A-9830-7B1F384C0A64}"/>
              </a:ext>
            </a:extLst>
          </p:cNvPr>
          <p:cNvSpPr txBox="1"/>
          <p:nvPr/>
        </p:nvSpPr>
        <p:spPr bwMode="auto">
          <a:xfrm rot="16200000">
            <a:off x="3828470" y="3816805"/>
            <a:ext cx="1325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cxnSp>
        <p:nvCxnSpPr>
          <p:cNvPr id="7" name="Straight Connector 6">
            <a:extLst>
              <a:ext uri="{FF2B5EF4-FFF2-40B4-BE49-F238E27FC236}">
                <a16:creationId xmlns:a16="http://schemas.microsoft.com/office/drawing/2014/main" id="{D29A4330-4448-E1F3-0BC2-449ADCEB423A}"/>
              </a:ext>
            </a:extLst>
          </p:cNvPr>
          <p:cNvCxnSpPr>
            <a:cxnSpLocks/>
          </p:cNvCxnSpPr>
          <p:nvPr/>
        </p:nvCxnSpPr>
        <p:spPr bwMode="auto">
          <a:xfrm rot="5400000">
            <a:off x="5161453" y="5753274"/>
            <a:ext cx="65803"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1F8D2921-4995-6D82-4199-DD6E0237B58A}"/>
              </a:ext>
            </a:extLst>
          </p:cNvPr>
          <p:cNvCxnSpPr>
            <a:cxnSpLocks/>
          </p:cNvCxnSpPr>
          <p:nvPr/>
        </p:nvCxnSpPr>
        <p:spPr bwMode="auto">
          <a:xfrm rot="5400000">
            <a:off x="8617120" y="5753274"/>
            <a:ext cx="65803"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4245316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1">
            <a:extLst>
              <a:ext uri="{FF2B5EF4-FFF2-40B4-BE49-F238E27FC236}">
                <a16:creationId xmlns:a16="http://schemas.microsoft.com/office/drawing/2014/main" id="{D09D812A-5939-ECFB-ADCA-35440F720716}"/>
              </a:ext>
            </a:extLst>
          </p:cNvPr>
          <p:cNvSpPr txBox="1">
            <a:spLocks noChangeArrowheads="1"/>
          </p:cNvSpPr>
          <p:nvPr/>
        </p:nvSpPr>
        <p:spPr bwMode="auto">
          <a:xfrm>
            <a:off x="414339" y="635716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Geraghty. Haemophilia. 2006;12:75.</a:t>
            </a:r>
          </a:p>
        </p:txBody>
      </p:sp>
      <p:sp>
        <p:nvSpPr>
          <p:cNvPr id="3" name="Title 2"/>
          <p:cNvSpPr>
            <a:spLocks noGrp="1"/>
          </p:cNvSpPr>
          <p:nvPr>
            <p:ph type="title"/>
          </p:nvPr>
        </p:nvSpPr>
        <p:spPr/>
        <p:txBody>
          <a:bodyPr>
            <a:normAutofit/>
          </a:bodyPr>
          <a:lstStyle/>
          <a:p>
            <a:r>
              <a:rPr lang="en-US" altLang="en-US" dirty="0"/>
              <a:t>Global Hemophilia A Survey: Barriers to Prophylaxis</a:t>
            </a:r>
          </a:p>
        </p:txBody>
      </p:sp>
      <p:sp>
        <p:nvSpPr>
          <p:cNvPr id="7" name="Content Placeholder 6"/>
          <p:cNvSpPr>
            <a:spLocks noGrp="1"/>
          </p:cNvSpPr>
          <p:nvPr>
            <p:ph idx="1"/>
          </p:nvPr>
        </p:nvSpPr>
        <p:spPr/>
        <p:txBody>
          <a:bodyPr>
            <a:normAutofit fontScale="85000" lnSpcReduction="20000"/>
          </a:bodyPr>
          <a:lstStyle/>
          <a:p>
            <a:pPr>
              <a:lnSpc>
                <a:spcPct val="110000"/>
              </a:lnSpc>
            </a:pPr>
            <a:r>
              <a:rPr lang="en-US" altLang="en-US" dirty="0"/>
              <a:t>Survey from 147 HTCs; data from 16,115 patients with hemophilia A</a:t>
            </a:r>
          </a:p>
          <a:p>
            <a:pPr>
              <a:lnSpc>
                <a:spcPct val="110000"/>
              </a:lnSpc>
            </a:pPr>
            <a:r>
              <a:rPr lang="en-US" altLang="en-US" dirty="0"/>
              <a:t>Factors that affected patients’ ability to adhere to their treatment:</a:t>
            </a:r>
          </a:p>
          <a:p>
            <a:pPr lvl="1">
              <a:lnSpc>
                <a:spcPct val="110000"/>
              </a:lnSpc>
            </a:pPr>
            <a:r>
              <a:rPr lang="en-US" altLang="en-US" dirty="0"/>
              <a:t>75% did not understand its potential benefits</a:t>
            </a:r>
          </a:p>
          <a:p>
            <a:pPr lvl="1">
              <a:lnSpc>
                <a:spcPct val="110000"/>
              </a:lnSpc>
            </a:pPr>
            <a:r>
              <a:rPr lang="en-US" altLang="en-US" dirty="0"/>
              <a:t>67% were in denial about their treatment</a:t>
            </a:r>
          </a:p>
          <a:p>
            <a:pPr lvl="1">
              <a:lnSpc>
                <a:spcPct val="110000"/>
              </a:lnSpc>
            </a:pPr>
            <a:r>
              <a:rPr lang="en-US" altLang="en-US" dirty="0"/>
              <a:t>66% experienced poor venous access</a:t>
            </a:r>
          </a:p>
          <a:p>
            <a:pPr lvl="1">
              <a:lnSpc>
                <a:spcPct val="110000"/>
              </a:lnSpc>
            </a:pPr>
            <a:r>
              <a:rPr lang="en-US" altLang="en-US" dirty="0"/>
              <a:t>63% identified a lack of parental/family commitment </a:t>
            </a:r>
          </a:p>
          <a:p>
            <a:pPr lvl="1">
              <a:lnSpc>
                <a:spcPct val="110000"/>
              </a:lnSpc>
            </a:pPr>
            <a:r>
              <a:rPr lang="en-US" altLang="en-US" dirty="0"/>
              <a:t>62% said it interfered with their lifestyle</a:t>
            </a:r>
          </a:p>
          <a:p>
            <a:pPr lvl="1">
              <a:lnSpc>
                <a:spcPct val="110000"/>
              </a:lnSpc>
            </a:pPr>
            <a:r>
              <a:rPr lang="en-US" altLang="en-US" dirty="0"/>
              <a:t>48% cited teenage rebellion</a:t>
            </a:r>
          </a:p>
          <a:p>
            <a:pPr lvl="1">
              <a:lnSpc>
                <a:spcPct val="110000"/>
              </a:lnSpc>
            </a:pPr>
            <a:r>
              <a:rPr lang="en-US" altLang="en-US" dirty="0"/>
              <a:t>42% lacked the time needed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altLang="en-US" dirty="0">
                <a:ea typeface="MS PGothic" panose="020B0600070205080204" pitchFamily="34" charset="-128"/>
              </a:rPr>
              <a:t>Barriers to Prophylaxis: Patient Perspective</a:t>
            </a:r>
          </a:p>
        </p:txBody>
      </p:sp>
      <p:sp>
        <p:nvSpPr>
          <p:cNvPr id="4" name="Content Placeholder 3"/>
          <p:cNvSpPr>
            <a:spLocks noGrp="1"/>
          </p:cNvSpPr>
          <p:nvPr>
            <p:ph sz="half" idx="1"/>
          </p:nvPr>
        </p:nvSpPr>
        <p:spPr/>
        <p:txBody>
          <a:bodyPr>
            <a:normAutofit lnSpcReduction="10000"/>
          </a:bodyPr>
          <a:lstStyle/>
          <a:p>
            <a:pPr>
              <a:lnSpc>
                <a:spcPct val="120000"/>
              </a:lnSpc>
              <a:spcBef>
                <a:spcPct val="0"/>
              </a:spcBef>
              <a:buClrTx/>
              <a:buSzTx/>
            </a:pPr>
            <a:r>
              <a:rPr lang="en-US" altLang="en-US" dirty="0">
                <a:ea typeface="MS PGothic" panose="020B0600070205080204" pitchFamily="34" charset="-128"/>
              </a:rPr>
              <a:t>Forgetfulness</a:t>
            </a:r>
          </a:p>
          <a:p>
            <a:pPr>
              <a:lnSpc>
                <a:spcPct val="120000"/>
              </a:lnSpc>
              <a:spcBef>
                <a:spcPct val="0"/>
              </a:spcBef>
              <a:buClrTx/>
              <a:buSzTx/>
            </a:pPr>
            <a:r>
              <a:rPr lang="en-US" altLang="en-US" dirty="0">
                <a:ea typeface="MS PGothic" panose="020B0600070205080204" pitchFamily="34" charset="-128"/>
              </a:rPr>
              <a:t>Age/transition to adulthood</a:t>
            </a:r>
          </a:p>
          <a:p>
            <a:pPr>
              <a:lnSpc>
                <a:spcPct val="120000"/>
              </a:lnSpc>
              <a:spcBef>
                <a:spcPct val="0"/>
              </a:spcBef>
              <a:buClrTx/>
              <a:buSzTx/>
            </a:pPr>
            <a:r>
              <a:rPr lang="en-US" altLang="en-US" dirty="0">
                <a:ea typeface="MS PGothic" panose="020B0600070205080204" pitchFamily="34" charset="-128"/>
              </a:rPr>
              <a:t>Lack of social or family support</a:t>
            </a:r>
          </a:p>
          <a:p>
            <a:pPr>
              <a:lnSpc>
                <a:spcPct val="120000"/>
              </a:lnSpc>
              <a:spcBef>
                <a:spcPct val="0"/>
              </a:spcBef>
              <a:buClrTx/>
              <a:buSzTx/>
            </a:pPr>
            <a:r>
              <a:rPr lang="en-US" altLang="en-US" dirty="0">
                <a:ea typeface="MS PGothic" panose="020B0600070205080204" pitchFamily="34" charset="-128"/>
              </a:rPr>
              <a:t>Costs/reimbursement</a:t>
            </a:r>
          </a:p>
          <a:p>
            <a:pPr>
              <a:lnSpc>
                <a:spcPct val="120000"/>
              </a:lnSpc>
              <a:spcBef>
                <a:spcPct val="0"/>
              </a:spcBef>
              <a:buClrTx/>
              <a:buSzTx/>
            </a:pPr>
            <a:r>
              <a:rPr lang="en-US" altLang="en-US" dirty="0">
                <a:ea typeface="MS PGothic" panose="020B0600070205080204" pitchFamily="34" charset="-128"/>
              </a:rPr>
              <a:t>Availability</a:t>
            </a:r>
          </a:p>
          <a:p>
            <a:pPr>
              <a:lnSpc>
                <a:spcPct val="120000"/>
              </a:lnSpc>
              <a:spcBef>
                <a:spcPct val="0"/>
              </a:spcBef>
              <a:buClrTx/>
              <a:buSzTx/>
            </a:pPr>
            <a:r>
              <a:rPr lang="en-US" altLang="en-US" dirty="0">
                <a:ea typeface="MS PGothic" panose="020B0600070205080204" pitchFamily="34" charset="-128"/>
              </a:rPr>
              <a:t>Infrequent bleeding events</a:t>
            </a:r>
          </a:p>
          <a:p>
            <a:pPr>
              <a:lnSpc>
                <a:spcPct val="120000"/>
              </a:lnSpc>
              <a:spcBef>
                <a:spcPct val="0"/>
              </a:spcBef>
              <a:buClrTx/>
              <a:buSzTx/>
            </a:pPr>
            <a:r>
              <a:rPr lang="en-US" altLang="en-US" dirty="0">
                <a:ea typeface="MS PGothic" panose="020B0600070205080204" pitchFamily="34" charset="-128"/>
              </a:rPr>
              <a:t>Perceived interference with lifestyle</a:t>
            </a:r>
          </a:p>
        </p:txBody>
      </p:sp>
      <p:sp>
        <p:nvSpPr>
          <p:cNvPr id="8" name="Content Placeholder 7">
            <a:extLst>
              <a:ext uri="{FF2B5EF4-FFF2-40B4-BE49-F238E27FC236}">
                <a16:creationId xmlns:a16="http://schemas.microsoft.com/office/drawing/2014/main" id="{F4899657-A764-B5BA-4B76-EBECE1FF4DD2}"/>
              </a:ext>
            </a:extLst>
          </p:cNvPr>
          <p:cNvSpPr>
            <a:spLocks noGrp="1"/>
          </p:cNvSpPr>
          <p:nvPr>
            <p:ph sz="half" idx="2"/>
          </p:nvPr>
        </p:nvSpPr>
        <p:spPr/>
        <p:txBody>
          <a:bodyPr/>
          <a:lstStyle/>
          <a:p>
            <a:pPr>
              <a:lnSpc>
                <a:spcPct val="120000"/>
              </a:lnSpc>
              <a:spcBef>
                <a:spcPct val="0"/>
              </a:spcBef>
              <a:buClrTx/>
              <a:buSzTx/>
            </a:pPr>
            <a:r>
              <a:rPr lang="en-US" altLang="en-US" dirty="0">
                <a:ea typeface="MS PGothic" panose="020B0600070205080204" pitchFamily="34" charset="-128"/>
              </a:rPr>
              <a:t>Lack of commitment</a:t>
            </a:r>
          </a:p>
          <a:p>
            <a:pPr>
              <a:lnSpc>
                <a:spcPct val="120000"/>
              </a:lnSpc>
              <a:spcBef>
                <a:spcPct val="0"/>
              </a:spcBef>
              <a:buClrTx/>
              <a:buSzTx/>
            </a:pPr>
            <a:r>
              <a:rPr lang="en-US" altLang="en-US" dirty="0">
                <a:ea typeface="MS PGothic" panose="020B0600070205080204" pitchFamily="34" charset="-128"/>
              </a:rPr>
              <a:t>Poor venous access</a:t>
            </a:r>
          </a:p>
          <a:p>
            <a:pPr>
              <a:lnSpc>
                <a:spcPct val="120000"/>
              </a:lnSpc>
              <a:spcBef>
                <a:spcPct val="0"/>
              </a:spcBef>
              <a:buClrTx/>
              <a:buSzTx/>
            </a:pPr>
            <a:r>
              <a:rPr lang="en-US" altLang="en-US" dirty="0">
                <a:ea typeface="MS PGothic" panose="020B0600070205080204" pitchFamily="34" charset="-128"/>
              </a:rPr>
              <a:t>Perceptions regarding inhibitor development</a:t>
            </a:r>
          </a:p>
          <a:p>
            <a:pPr>
              <a:lnSpc>
                <a:spcPct val="120000"/>
              </a:lnSpc>
              <a:spcBef>
                <a:spcPct val="0"/>
              </a:spcBef>
              <a:buClrTx/>
              <a:buSzTx/>
            </a:pPr>
            <a:r>
              <a:rPr lang="en-US" altLang="en-US" dirty="0">
                <a:ea typeface="MS PGothic" panose="020B0600070205080204" pitchFamily="34" charset="-128"/>
              </a:rPr>
              <a:t>Lack of knowledge about importance of therapy </a:t>
            </a:r>
            <a:br>
              <a:rPr lang="en-US" altLang="en-US" dirty="0">
                <a:ea typeface="MS PGothic" panose="020B0600070205080204" pitchFamily="34" charset="-128"/>
              </a:rPr>
            </a:br>
            <a:r>
              <a:rPr lang="en-US" altLang="en-US" dirty="0">
                <a:ea typeface="MS PGothic" panose="020B0600070205080204" pitchFamily="34" charset="-128"/>
              </a:rPr>
              <a:t>(patients and payers)</a:t>
            </a:r>
          </a:p>
          <a:p>
            <a:pPr>
              <a:lnSpc>
                <a:spcPct val="120000"/>
              </a:lnSpc>
              <a:spcBef>
                <a:spcPct val="0"/>
              </a:spcBef>
              <a:buClrTx/>
              <a:buSzTx/>
            </a:pPr>
            <a:r>
              <a:rPr lang="en-US" altLang="en-US" dirty="0">
                <a:ea typeface="MS PGothic" panose="020B0600070205080204" pitchFamily="34" charset="-128"/>
              </a:rPr>
              <a:t>Complication risks</a:t>
            </a:r>
          </a:p>
        </p:txBody>
      </p:sp>
      <p:sp>
        <p:nvSpPr>
          <p:cNvPr id="9" name="Text Box 11">
            <a:extLst>
              <a:ext uri="{FF2B5EF4-FFF2-40B4-BE49-F238E27FC236}">
                <a16:creationId xmlns:a16="http://schemas.microsoft.com/office/drawing/2014/main" id="{B95871BC-8C67-FDDC-F420-9D0AD11B19AC}"/>
              </a:ext>
            </a:extLst>
          </p:cNvPr>
          <p:cNvSpPr txBox="1">
            <a:spLocks noChangeArrowheads="1"/>
          </p:cNvSpPr>
          <p:nvPr/>
        </p:nvSpPr>
        <p:spPr bwMode="auto">
          <a:xfrm>
            <a:off x="395089" y="637611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Geraghty. Haemophilia. 2006;12:75. Petrini. Haemophilia. 2007;13 Suppl 2:16. De Moerloose. Haemophilia. 2008;14:931.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30517-4A59-FA52-ADF1-B44B62E43174}"/>
              </a:ext>
            </a:extLst>
          </p:cNvPr>
          <p:cNvSpPr>
            <a:spLocks noGrp="1"/>
          </p:cNvSpPr>
          <p:nvPr>
            <p:ph type="title"/>
          </p:nvPr>
        </p:nvSpPr>
        <p:spPr/>
        <p:txBody>
          <a:bodyPr/>
          <a:lstStyle/>
          <a:p>
            <a:r>
              <a:rPr lang="en-US" dirty="0"/>
              <a:t>Improving Adherence: HCP Perspective</a:t>
            </a:r>
          </a:p>
        </p:txBody>
      </p:sp>
      <p:sp>
        <p:nvSpPr>
          <p:cNvPr id="3" name="Content Placeholder 2">
            <a:extLst>
              <a:ext uri="{FF2B5EF4-FFF2-40B4-BE49-F238E27FC236}">
                <a16:creationId xmlns:a16="http://schemas.microsoft.com/office/drawing/2014/main" id="{81C979B3-3A9E-2497-F164-0E9ECF119F2C}"/>
              </a:ext>
            </a:extLst>
          </p:cNvPr>
          <p:cNvSpPr>
            <a:spLocks noGrp="1"/>
          </p:cNvSpPr>
          <p:nvPr>
            <p:ph idx="1"/>
          </p:nvPr>
        </p:nvSpPr>
        <p:spPr/>
        <p:txBody>
          <a:bodyPr/>
          <a:lstStyle/>
          <a:p>
            <a:r>
              <a:rPr lang="en-US" dirty="0"/>
              <a:t> Education about prophylaxis</a:t>
            </a:r>
          </a:p>
          <a:p>
            <a:pPr lvl="1"/>
            <a:r>
              <a:rPr lang="en-US" dirty="0"/>
              <a:t>Promote prophylaxis as a way to decrease inhibitors</a:t>
            </a:r>
          </a:p>
          <a:p>
            <a:pPr lvl="1"/>
            <a:r>
              <a:rPr lang="en-US" dirty="0"/>
              <a:t>Promote prophylaxis as a way to enhance activities</a:t>
            </a:r>
          </a:p>
          <a:p>
            <a:pPr lvl="1"/>
            <a:r>
              <a:rPr lang="en-US" dirty="0"/>
              <a:t>Increase awareness about important studies</a:t>
            </a:r>
          </a:p>
          <a:p>
            <a:r>
              <a:rPr lang="en-US" dirty="0"/>
              <a:t> Improve ease of venous access</a:t>
            </a:r>
          </a:p>
          <a:p>
            <a:pPr lvl="1"/>
            <a:r>
              <a:rPr lang="en-US" dirty="0"/>
              <a:t>Psychological interventions to decrease anxiety</a:t>
            </a:r>
          </a:p>
          <a:p>
            <a:pPr lvl="1"/>
            <a:r>
              <a:rPr lang="en-US" dirty="0"/>
              <a:t>Training for independence</a:t>
            </a:r>
          </a:p>
          <a:p>
            <a:r>
              <a:rPr lang="en-US" dirty="0"/>
              <a:t> Individualized therapy</a:t>
            </a:r>
          </a:p>
        </p:txBody>
      </p:sp>
      <p:sp>
        <p:nvSpPr>
          <p:cNvPr id="5" name="Text Box 11">
            <a:extLst>
              <a:ext uri="{FF2B5EF4-FFF2-40B4-BE49-F238E27FC236}">
                <a16:creationId xmlns:a16="http://schemas.microsoft.com/office/drawing/2014/main" id="{C2C7D976-0A15-6CBD-59C0-557B01E3A95B}"/>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kumimoji="0" lang="en-US" sz="1200" b="0" i="0" u="none" strike="noStrike" kern="1200" cap="none" spc="0" normalizeH="0" baseline="0" noProof="0" dirty="0">
                <a:ln>
                  <a:noFill/>
                </a:ln>
                <a:solidFill>
                  <a:srgbClr val="455560"/>
                </a:solidFill>
                <a:effectLst/>
                <a:uLnTx/>
                <a:uFillTx/>
                <a:latin typeface="Calibri"/>
                <a:ea typeface="+mn-ea"/>
                <a:cs typeface="Times New Roman" pitchFamily="18" charset="0"/>
              </a:rPr>
              <a:t>Thornburg. JCD 2009. slm-hematology.com.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Thornburg. J Coagul Disord. 2010;000:000.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Improving Adherence: Patient Perspective</a:t>
            </a:r>
            <a:endParaRPr lang="en-US" altLang="en-US" dirty="0"/>
          </a:p>
        </p:txBody>
      </p:sp>
      <p:sp>
        <p:nvSpPr>
          <p:cNvPr id="4" name="Content Placeholder 3"/>
          <p:cNvSpPr>
            <a:spLocks noGrp="1"/>
          </p:cNvSpPr>
          <p:nvPr>
            <p:ph sz="half" idx="1"/>
          </p:nvPr>
        </p:nvSpPr>
        <p:spPr/>
        <p:txBody>
          <a:bodyPr>
            <a:normAutofit/>
          </a:bodyPr>
          <a:lstStyle/>
          <a:p>
            <a:pPr>
              <a:lnSpc>
                <a:spcPct val="120000"/>
              </a:lnSpc>
            </a:pPr>
            <a:r>
              <a:rPr lang="en-US" altLang="en-US" dirty="0"/>
              <a:t>Educate about prophylaxis</a:t>
            </a:r>
          </a:p>
          <a:p>
            <a:pPr>
              <a:lnSpc>
                <a:spcPct val="120000"/>
              </a:lnSpc>
            </a:pPr>
            <a:r>
              <a:rPr lang="en-US" altLang="en-US" dirty="0"/>
              <a:t>Improve communication</a:t>
            </a:r>
          </a:p>
          <a:p>
            <a:pPr lvl="1">
              <a:lnSpc>
                <a:spcPct val="120000"/>
              </a:lnSpc>
            </a:pPr>
            <a:r>
              <a:rPr lang="en-US" altLang="en-US" dirty="0"/>
              <a:t>Internet dialogue page</a:t>
            </a:r>
          </a:p>
          <a:p>
            <a:pPr lvl="1">
              <a:lnSpc>
                <a:spcPct val="120000"/>
              </a:lnSpc>
            </a:pPr>
            <a:r>
              <a:rPr lang="en-US" altLang="en-US" dirty="0"/>
              <a:t>More frequent visits</a:t>
            </a:r>
          </a:p>
          <a:p>
            <a:pPr lvl="1">
              <a:lnSpc>
                <a:spcPct val="120000"/>
              </a:lnSpc>
            </a:pPr>
            <a:r>
              <a:rPr lang="en-US" altLang="en-US" dirty="0"/>
              <a:t>Reminders via telephone calls/text messages</a:t>
            </a:r>
          </a:p>
        </p:txBody>
      </p:sp>
      <p:sp>
        <p:nvSpPr>
          <p:cNvPr id="5" name="Content Placeholder 4">
            <a:extLst>
              <a:ext uri="{FF2B5EF4-FFF2-40B4-BE49-F238E27FC236}">
                <a16:creationId xmlns:a16="http://schemas.microsoft.com/office/drawing/2014/main" id="{A48CDB4B-8745-75B6-CE4A-0C354EF5DE07}"/>
              </a:ext>
            </a:extLst>
          </p:cNvPr>
          <p:cNvSpPr>
            <a:spLocks noGrp="1"/>
          </p:cNvSpPr>
          <p:nvPr>
            <p:ph sz="half" idx="2"/>
          </p:nvPr>
        </p:nvSpPr>
        <p:spPr/>
        <p:txBody>
          <a:bodyPr/>
          <a:lstStyle/>
          <a:p>
            <a:pPr>
              <a:lnSpc>
                <a:spcPct val="120000"/>
              </a:lnSpc>
            </a:pPr>
            <a:r>
              <a:rPr lang="en-US" altLang="en-US" dirty="0"/>
              <a:t>Track prophylaxis via:</a:t>
            </a:r>
          </a:p>
          <a:p>
            <a:pPr lvl="1">
              <a:lnSpc>
                <a:spcPct val="120000"/>
              </a:lnSpc>
            </a:pPr>
            <a:r>
              <a:rPr lang="en-US" altLang="en-US" dirty="0"/>
              <a:t>Diary</a:t>
            </a:r>
          </a:p>
          <a:p>
            <a:pPr lvl="1">
              <a:lnSpc>
                <a:spcPct val="120000"/>
              </a:lnSpc>
            </a:pPr>
            <a:r>
              <a:rPr lang="en-US" altLang="en-US" dirty="0"/>
              <a:t>Computer/phone database</a:t>
            </a:r>
          </a:p>
          <a:p>
            <a:pPr>
              <a:lnSpc>
                <a:spcPct val="120000"/>
              </a:lnSpc>
            </a:pPr>
            <a:r>
              <a:rPr lang="en-US" altLang="en-US" dirty="0"/>
              <a:t>Address improvements in factor-related treatment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3463E-FC4B-B022-73A6-E5823E9165D9}"/>
              </a:ext>
            </a:extLst>
          </p:cNvPr>
          <p:cNvSpPr>
            <a:spLocks noGrp="1"/>
          </p:cNvSpPr>
          <p:nvPr>
            <p:ph type="title"/>
          </p:nvPr>
        </p:nvSpPr>
        <p:spPr/>
        <p:txBody>
          <a:bodyPr/>
          <a:lstStyle/>
          <a:p>
            <a:r>
              <a:rPr lang="en-US" dirty="0"/>
              <a:t>Challenges to Care Transitions: Pediatric to Adult</a:t>
            </a:r>
          </a:p>
        </p:txBody>
      </p:sp>
      <p:sp>
        <p:nvSpPr>
          <p:cNvPr id="3" name="Content Placeholder 2">
            <a:extLst>
              <a:ext uri="{FF2B5EF4-FFF2-40B4-BE49-F238E27FC236}">
                <a16:creationId xmlns:a16="http://schemas.microsoft.com/office/drawing/2014/main" id="{D1F54D27-E25B-6554-1B65-EEC67B44C946}"/>
              </a:ext>
            </a:extLst>
          </p:cNvPr>
          <p:cNvSpPr>
            <a:spLocks noGrp="1"/>
          </p:cNvSpPr>
          <p:nvPr>
            <p:ph idx="1"/>
          </p:nvPr>
        </p:nvSpPr>
        <p:spPr/>
        <p:txBody>
          <a:bodyPr/>
          <a:lstStyle/>
          <a:p>
            <a:r>
              <a:rPr lang="en-US" dirty="0"/>
              <a:t>Guidelines informing transitions of care</a:t>
            </a:r>
          </a:p>
          <a:p>
            <a:r>
              <a:rPr lang="en-US" dirty="0"/>
              <a:t>Prophylaxis options and barriers to care</a:t>
            </a:r>
          </a:p>
          <a:p>
            <a:r>
              <a:rPr lang="en-US" dirty="0"/>
              <a:t>Treatment adherence</a:t>
            </a:r>
          </a:p>
          <a:p>
            <a:r>
              <a:rPr lang="en-US" dirty="0"/>
              <a:t>The aging patient</a:t>
            </a:r>
          </a:p>
        </p:txBody>
      </p:sp>
      <p:sp>
        <p:nvSpPr>
          <p:cNvPr id="4" name="Text Box 11">
            <a:extLst>
              <a:ext uri="{FF2B5EF4-FFF2-40B4-BE49-F238E27FC236}">
                <a16:creationId xmlns:a16="http://schemas.microsoft.com/office/drawing/2014/main" id="{51B1CF96-5F92-62EE-8D6D-8E25C806A83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Srivastava. Haemophilia. 2020;26(suppl 6):1.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DB1DF-CB7A-4C21-AF5B-A4574F5793DD}"/>
              </a:ext>
            </a:extLst>
          </p:cNvPr>
          <p:cNvSpPr>
            <a:spLocks noGrp="1"/>
          </p:cNvSpPr>
          <p:nvPr>
            <p:ph type="title"/>
          </p:nvPr>
        </p:nvSpPr>
        <p:spPr/>
        <p:txBody>
          <a:bodyPr/>
          <a:lstStyle/>
          <a:p>
            <a:r>
              <a:rPr lang="en-US" dirty="0"/>
              <a:t>EHL Factor Prophylaxis: Benefits and Considerations</a:t>
            </a:r>
          </a:p>
        </p:txBody>
      </p:sp>
      <p:sp>
        <p:nvSpPr>
          <p:cNvPr id="7" name="Content Placeholder 6">
            <a:extLst>
              <a:ext uri="{FF2B5EF4-FFF2-40B4-BE49-F238E27FC236}">
                <a16:creationId xmlns:a16="http://schemas.microsoft.com/office/drawing/2014/main" id="{5E76048F-36AC-41DA-B7AD-1E6DFCCACEED}"/>
              </a:ext>
            </a:extLst>
          </p:cNvPr>
          <p:cNvSpPr>
            <a:spLocks noGrp="1"/>
          </p:cNvSpPr>
          <p:nvPr>
            <p:ph idx="1"/>
          </p:nvPr>
        </p:nvSpPr>
        <p:spPr/>
        <p:txBody>
          <a:bodyPr/>
          <a:lstStyle/>
          <a:p>
            <a:pPr>
              <a:spcAft>
                <a:spcPts val="100"/>
              </a:spcAft>
            </a:pPr>
            <a:r>
              <a:rPr lang="en-US" sz="2400" dirty="0"/>
              <a:t>Decreased infusion frequency and treatment burden</a:t>
            </a:r>
          </a:p>
          <a:p>
            <a:pPr lvl="1">
              <a:spcAft>
                <a:spcPts val="100"/>
              </a:spcAft>
            </a:pPr>
            <a:r>
              <a:rPr lang="en-US" sz="2200" dirty="0"/>
              <a:t>Potential to improve adherence and reduce hemophilia-related complications</a:t>
            </a:r>
          </a:p>
          <a:p>
            <a:pPr>
              <a:spcAft>
                <a:spcPts val="100"/>
              </a:spcAft>
            </a:pPr>
            <a:r>
              <a:rPr lang="en-US" sz="2400" dirty="0"/>
              <a:t>Ability for higher trough levels</a:t>
            </a:r>
          </a:p>
          <a:p>
            <a:pPr lvl="1">
              <a:spcAft>
                <a:spcPts val="100"/>
              </a:spcAft>
            </a:pPr>
            <a:r>
              <a:rPr lang="en-US" sz="2200" dirty="0"/>
              <a:t>Better bleed prevention, lower annual bleeding rates compared with standard </a:t>
            </a:r>
            <a:br>
              <a:rPr lang="en-US" sz="2200" dirty="0"/>
            </a:br>
            <a:r>
              <a:rPr lang="en-US" sz="2200" dirty="0"/>
              <a:t>half-life products</a:t>
            </a:r>
          </a:p>
          <a:p>
            <a:pPr>
              <a:spcAft>
                <a:spcPts val="100"/>
              </a:spcAft>
            </a:pPr>
            <a:r>
              <a:rPr lang="en-US" sz="2400" dirty="0"/>
              <a:t>Consider in patients with:</a:t>
            </a:r>
          </a:p>
          <a:p>
            <a:pPr lvl="1">
              <a:spcAft>
                <a:spcPts val="100"/>
              </a:spcAft>
            </a:pPr>
            <a:r>
              <a:rPr lang="en-US" sz="2200" dirty="0"/>
              <a:t>Difficult venous access</a:t>
            </a:r>
          </a:p>
          <a:p>
            <a:pPr lvl="1">
              <a:spcAft>
                <a:spcPts val="100"/>
              </a:spcAft>
            </a:pPr>
            <a:r>
              <a:rPr lang="en-US" sz="2200" dirty="0"/>
              <a:t>Poor adherence</a:t>
            </a:r>
          </a:p>
          <a:p>
            <a:pPr lvl="1">
              <a:spcAft>
                <a:spcPts val="100"/>
              </a:spcAft>
            </a:pPr>
            <a:r>
              <a:rPr lang="en-US" sz="2200" dirty="0"/>
              <a:t>Need for higher trough levels for activity</a:t>
            </a:r>
          </a:p>
          <a:p>
            <a:pPr lvl="1">
              <a:spcAft>
                <a:spcPts val="100"/>
              </a:spcAft>
            </a:pPr>
            <a:r>
              <a:rPr lang="en-US" sz="2200" dirty="0"/>
              <a:t>Bleeding events with appropriate doses of standard half-life products</a:t>
            </a:r>
          </a:p>
          <a:p>
            <a:pPr lvl="1">
              <a:spcAft>
                <a:spcPts val="100"/>
              </a:spcAft>
            </a:pPr>
            <a:r>
              <a:rPr lang="en-US" sz="2200" dirty="0"/>
              <a:t>Desire for improved convenience</a:t>
            </a:r>
          </a:p>
          <a:p>
            <a:pPr>
              <a:spcAft>
                <a:spcPts val="100"/>
              </a:spcAft>
            </a:pPr>
            <a:endParaRPr lang="en-US" dirty="0"/>
          </a:p>
        </p:txBody>
      </p:sp>
      <p:sp>
        <p:nvSpPr>
          <p:cNvPr id="11" name="Text Box 11">
            <a:extLst>
              <a:ext uri="{FF2B5EF4-FFF2-40B4-BE49-F238E27FC236}">
                <a16:creationId xmlns:a16="http://schemas.microsoft.com/office/drawing/2014/main" id="{E865659A-3244-0582-DC99-01137079AF81}"/>
              </a:ext>
            </a:extLst>
          </p:cNvPr>
          <p:cNvSpPr txBox="1">
            <a:spLocks noChangeArrowheads="1"/>
          </p:cNvSpPr>
          <p:nvPr/>
        </p:nvSpPr>
        <p:spPr bwMode="auto">
          <a:xfrm>
            <a:off x="438723" y="636544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Ar. Turk J Hematol. 2019;36:141. Mannucci. Haematologica. 2020;105:545. </a:t>
            </a:r>
          </a:p>
        </p:txBody>
      </p:sp>
    </p:spTree>
    <p:extLst>
      <p:ext uri="{BB962C8B-B14F-4D97-AF65-F5344CB8AC3E}">
        <p14:creationId xmlns:p14="http://schemas.microsoft.com/office/powerpoint/2010/main" val="36237818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2F845-CC56-E692-F95C-CB4D04A9CE63}"/>
              </a:ext>
            </a:extLst>
          </p:cNvPr>
          <p:cNvSpPr>
            <a:spLocks noGrp="1"/>
          </p:cNvSpPr>
          <p:nvPr>
            <p:ph type="title"/>
          </p:nvPr>
        </p:nvSpPr>
        <p:spPr/>
        <p:txBody>
          <a:bodyPr/>
          <a:lstStyle/>
          <a:p>
            <a:r>
              <a:rPr lang="en-US" dirty="0"/>
              <a:t>Patient Perspectives on Switching to New EHL Products</a:t>
            </a:r>
          </a:p>
        </p:txBody>
      </p:sp>
      <p:grpSp>
        <p:nvGrpSpPr>
          <p:cNvPr id="13" name="Group 12">
            <a:extLst>
              <a:ext uri="{FF2B5EF4-FFF2-40B4-BE49-F238E27FC236}">
                <a16:creationId xmlns:a16="http://schemas.microsoft.com/office/drawing/2014/main" id="{89BDB2E5-EDF3-474E-9ACE-859F44352288}"/>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7CAA24AF-A51F-0307-AC66-5F4DE542A1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150DCB10-15EB-71E6-7273-E5565D4EA26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aphicFrame>
        <p:nvGraphicFramePr>
          <p:cNvPr id="16" name="Group 32">
            <a:extLst>
              <a:ext uri="{FF2B5EF4-FFF2-40B4-BE49-F238E27FC236}">
                <a16:creationId xmlns:a16="http://schemas.microsoft.com/office/drawing/2014/main" id="{405D3DA0-0423-1CFE-A332-9CE5104C0CE3}"/>
              </a:ext>
            </a:extLst>
          </p:cNvPr>
          <p:cNvGraphicFramePr>
            <a:graphicFrameLocks noGrp="1"/>
          </p:cNvGraphicFramePr>
          <p:nvPr/>
        </p:nvGraphicFramePr>
        <p:xfrm>
          <a:off x="296037" y="1341440"/>
          <a:ext cx="5760721" cy="4816048"/>
        </p:xfrm>
        <a:graphic>
          <a:graphicData uri="http://schemas.openxmlformats.org/drawingml/2006/table">
            <a:tbl>
              <a:tblPr/>
              <a:tblGrid>
                <a:gridCol w="2338290">
                  <a:extLst>
                    <a:ext uri="{9D8B030D-6E8A-4147-A177-3AD203B41FA5}">
                      <a16:colId xmlns:a16="http://schemas.microsoft.com/office/drawing/2014/main" val="20000"/>
                    </a:ext>
                  </a:extLst>
                </a:gridCol>
                <a:gridCol w="1315621">
                  <a:extLst>
                    <a:ext uri="{9D8B030D-6E8A-4147-A177-3AD203B41FA5}">
                      <a16:colId xmlns:a16="http://schemas.microsoft.com/office/drawing/2014/main" val="20001"/>
                    </a:ext>
                  </a:extLst>
                </a:gridCol>
                <a:gridCol w="1335339">
                  <a:extLst>
                    <a:ext uri="{9D8B030D-6E8A-4147-A177-3AD203B41FA5}">
                      <a16:colId xmlns:a16="http://schemas.microsoft.com/office/drawing/2014/main" val="20002"/>
                    </a:ext>
                  </a:extLst>
                </a:gridCol>
                <a:gridCol w="771471">
                  <a:extLst>
                    <a:ext uri="{9D8B030D-6E8A-4147-A177-3AD203B41FA5}">
                      <a16:colId xmlns:a16="http://schemas.microsoft.com/office/drawing/2014/main" val="341658381"/>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Reasons for Switching,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Adults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Parents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1" u="none" strike="noStrike" cap="none" normalizeH="0" baseline="0" dirty="0">
                          <a:ln>
                            <a:noFill/>
                          </a:ln>
                          <a:solidFill>
                            <a:schemeClr val="tx1"/>
                          </a:solidFill>
                          <a:effectLst/>
                          <a:latin typeface="Calibri" panose="020F0502020204030204" pitchFamily="34" charset="0"/>
                        </a:rPr>
                        <a:t>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95852">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Longer half-life/</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dosing interval</a:t>
                      </a:r>
                    </a:p>
                  </a:txBody>
                  <a:tcPr marL="121881" marR="121881" marT="45728" marB="45728"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555 (86.7)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192 (88.9)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NS</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95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security during short travel periods</a:t>
                      </a:r>
                    </a:p>
                  </a:txBody>
                  <a:tcPr marL="121881" marR="121881" marT="45728" marB="45728"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405 (63.3)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 (56.9)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NS</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Same safety</a:t>
                      </a:r>
                    </a:p>
                  </a:txBody>
                  <a:tcPr marL="121881" marR="121881" marT="45728" marB="45728"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392 (61.3)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146 (67.6)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NS</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37634218"/>
                  </a:ext>
                </a:extLst>
              </a:tr>
              <a:tr h="195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Advantages with surgery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335 (52.3)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 (44.9)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22405385"/>
                  </a:ext>
                </a:extLst>
              </a:tr>
              <a:tr h="195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stability at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ambient temperatures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328 (51.3)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 (37.5)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7185887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Better efficacy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322 (50.3)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 (46.3)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9186821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Beneficial for doing sports</a:t>
                      </a:r>
                    </a:p>
                  </a:txBody>
                  <a:tcPr marL="121881" marR="121881" marT="45728" marB="45728"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285 (44.5)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134 (62.0)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.0001</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9959369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Easier application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209 (32.7)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 (37.0)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8798339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Lower price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134 (20.9)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(25.0)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22648880"/>
                  </a:ext>
                </a:extLst>
              </a:tr>
              <a:tr h="195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Motivated to switch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 (15.6)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33826005"/>
                  </a:ext>
                </a:extLst>
              </a:tr>
              <a:tr h="195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Sufficient experience with practical usage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 (12.8)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(21.8)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4500352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39883277"/>
                  </a:ext>
                </a:extLst>
              </a:tr>
            </a:tbl>
          </a:graphicData>
        </a:graphic>
      </p:graphicFrame>
      <p:graphicFrame>
        <p:nvGraphicFramePr>
          <p:cNvPr id="17" name="Group 32">
            <a:extLst>
              <a:ext uri="{FF2B5EF4-FFF2-40B4-BE49-F238E27FC236}">
                <a16:creationId xmlns:a16="http://schemas.microsoft.com/office/drawing/2014/main" id="{10D6571B-862A-F7A8-90D6-FD492D1F5AC2}"/>
              </a:ext>
            </a:extLst>
          </p:cNvPr>
          <p:cNvGraphicFramePr>
            <a:graphicFrameLocks noGrp="1"/>
          </p:cNvGraphicFramePr>
          <p:nvPr/>
        </p:nvGraphicFramePr>
        <p:xfrm>
          <a:off x="6135244" y="1341440"/>
          <a:ext cx="5852160" cy="3901600"/>
        </p:xfrm>
        <a:graphic>
          <a:graphicData uri="http://schemas.openxmlformats.org/drawingml/2006/table">
            <a:tbl>
              <a:tblPr/>
              <a:tblGrid>
                <a:gridCol w="2803667">
                  <a:extLst>
                    <a:ext uri="{9D8B030D-6E8A-4147-A177-3AD203B41FA5}">
                      <a16:colId xmlns:a16="http://schemas.microsoft.com/office/drawing/2014/main" val="20000"/>
                    </a:ext>
                  </a:extLst>
                </a:gridCol>
                <a:gridCol w="1256044">
                  <a:extLst>
                    <a:ext uri="{9D8B030D-6E8A-4147-A177-3AD203B41FA5}">
                      <a16:colId xmlns:a16="http://schemas.microsoft.com/office/drawing/2014/main" val="20001"/>
                    </a:ext>
                  </a:extLst>
                </a:gridCol>
                <a:gridCol w="1008733">
                  <a:extLst>
                    <a:ext uri="{9D8B030D-6E8A-4147-A177-3AD203B41FA5}">
                      <a16:colId xmlns:a16="http://schemas.microsoft.com/office/drawing/2014/main" val="20002"/>
                    </a:ext>
                  </a:extLst>
                </a:gridCol>
                <a:gridCol w="783716">
                  <a:extLst>
                    <a:ext uri="{9D8B030D-6E8A-4147-A177-3AD203B41FA5}">
                      <a16:colId xmlns:a16="http://schemas.microsoft.com/office/drawing/2014/main" val="341658381"/>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Reasons for NOT Switching, n (%)</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Adults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Parents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1" u="none" strike="noStrike" cap="none" normalizeH="0" baseline="0" dirty="0">
                          <a:ln>
                            <a:noFill/>
                          </a:ln>
                          <a:solidFill>
                            <a:schemeClr val="tx1"/>
                          </a:solidFill>
                          <a:effectLst/>
                          <a:latin typeface="Calibri" panose="020F0502020204030204" pitchFamily="34" charset="0"/>
                        </a:rPr>
                        <a:t>P</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95852">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Fear of inhibitor development</a:t>
                      </a:r>
                    </a:p>
                  </a:txBody>
                  <a:tcPr marL="121881" marR="121881" marT="45728" marB="45728"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 (59.7)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(87.9)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.0001</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95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Fear of uncertain safety</a:t>
                      </a:r>
                    </a:p>
                  </a:txBody>
                  <a:tcPr marL="121881" marR="121881" marT="45728" marB="45728"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 (55.4)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(68.7)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.038</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current AEs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 (54.7)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(50.5)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37634218"/>
                  </a:ext>
                </a:extLst>
              </a:tr>
              <a:tr h="195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Satisfied with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current product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(48.9)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(36.4)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22405385"/>
                  </a:ext>
                </a:extLst>
              </a:tr>
              <a:tr h="195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Lack of transparency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info of new product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(32.4)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(27.3)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7185887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Good manageability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of current product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(23.7)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9186821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Immediate availability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of current product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(23.7)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9959369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advantage to switch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(15.1)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8798339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22648880"/>
                  </a:ext>
                </a:extLst>
              </a:tr>
            </a:tbl>
          </a:graphicData>
        </a:graphic>
      </p:graphicFrame>
      <p:sp>
        <p:nvSpPr>
          <p:cNvPr id="23" name="Text Box 11">
            <a:extLst>
              <a:ext uri="{FF2B5EF4-FFF2-40B4-BE49-F238E27FC236}">
                <a16:creationId xmlns:a16="http://schemas.microsoft.com/office/drawing/2014/main" id="{9D015A8F-0C12-82C5-70F8-6615DB7E78AC}"/>
              </a:ext>
            </a:extLst>
          </p:cNvPr>
          <p:cNvSpPr txBox="1">
            <a:spLocks noChangeArrowheads="1"/>
          </p:cNvSpPr>
          <p:nvPr/>
        </p:nvSpPr>
        <p:spPr bwMode="auto">
          <a:xfrm>
            <a:off x="393683" y="637873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von Mackensen. Haemophilia. 2017;23:566. </a:t>
            </a:r>
          </a:p>
        </p:txBody>
      </p:sp>
    </p:spTree>
    <p:extLst>
      <p:ext uri="{BB962C8B-B14F-4D97-AF65-F5344CB8AC3E}">
        <p14:creationId xmlns:p14="http://schemas.microsoft.com/office/powerpoint/2010/main" val="5171746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Benefit and Limitations of Prophylaxis by Disease Type</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sz="half" idx="1"/>
          </p:nvPr>
        </p:nvSpPr>
        <p:spPr>
          <a:xfrm>
            <a:off x="601820" y="1344474"/>
            <a:ext cx="5309278" cy="4678738"/>
          </a:xfrm>
          <a:solidFill>
            <a:schemeClr val="accent2">
              <a:lumMod val="20000"/>
              <a:lumOff val="80000"/>
            </a:schemeClr>
          </a:solidFill>
        </p:spPr>
        <p:txBody>
          <a:bodyPr/>
          <a:lstStyle/>
          <a:p>
            <a:pPr marL="0" indent="0">
              <a:spcBef>
                <a:spcPts val="600"/>
              </a:spcBef>
              <a:buNone/>
            </a:pPr>
            <a:r>
              <a:rPr lang="en-US" altLang="en-US" sz="2000" b="1" dirty="0"/>
              <a:t>Hemophilia A</a:t>
            </a:r>
          </a:p>
          <a:p>
            <a:pPr>
              <a:spcBef>
                <a:spcPts val="600"/>
              </a:spcBef>
            </a:pPr>
            <a:r>
              <a:rPr lang="en-US" altLang="en-US" sz="2000" dirty="0"/>
              <a:t>Benefits</a:t>
            </a:r>
          </a:p>
          <a:p>
            <a:pPr lvl="1">
              <a:spcBef>
                <a:spcPts val="600"/>
              </a:spcBef>
            </a:pPr>
            <a:r>
              <a:rPr lang="en-US" altLang="en-US" sz="1800" dirty="0"/>
              <a:t>Reduces risk of bleed events and preserves joint health</a:t>
            </a:r>
          </a:p>
          <a:p>
            <a:pPr lvl="1">
              <a:spcBef>
                <a:spcPts val="600"/>
              </a:spcBef>
            </a:pPr>
            <a:r>
              <a:rPr lang="en-US" altLang="en-US" sz="1800" dirty="0"/>
              <a:t>Availability of SC emicizumab </a:t>
            </a:r>
          </a:p>
          <a:p>
            <a:pPr>
              <a:spcBef>
                <a:spcPts val="600"/>
              </a:spcBef>
            </a:pPr>
            <a:r>
              <a:rPr lang="en-US" altLang="en-US" sz="2200" dirty="0"/>
              <a:t>Limitations</a:t>
            </a:r>
          </a:p>
          <a:p>
            <a:pPr lvl="1">
              <a:spcBef>
                <a:spcPts val="600"/>
              </a:spcBef>
            </a:pPr>
            <a:r>
              <a:rPr lang="en-US" altLang="en-US" sz="1800" dirty="0"/>
              <a:t>EHL agents require twice-weekly administration at minimum</a:t>
            </a:r>
          </a:p>
          <a:p>
            <a:pPr lvl="1">
              <a:spcBef>
                <a:spcPts val="600"/>
              </a:spcBef>
            </a:pPr>
            <a:r>
              <a:rPr lang="en-US" altLang="en-US" sz="1800" dirty="0"/>
              <a:t>Loss of infusion skills after switch to </a:t>
            </a:r>
            <a:br>
              <a:rPr lang="en-US" altLang="en-US" sz="1800" dirty="0"/>
            </a:br>
            <a:r>
              <a:rPr lang="en-US" altLang="en-US" sz="1800" dirty="0"/>
              <a:t>nonfactor therapy</a:t>
            </a:r>
          </a:p>
          <a:p>
            <a:pPr lvl="1">
              <a:spcBef>
                <a:spcPts val="600"/>
              </a:spcBef>
            </a:pPr>
            <a:r>
              <a:rPr lang="en-US" altLang="en-US" sz="1800" dirty="0"/>
              <a:t>Question of prolonging inhibitor risk with emicizumab use in previously untreated patients</a:t>
            </a:r>
          </a:p>
          <a:p>
            <a:endParaRPr lang="en-US" altLang="en-US" sz="2000" dirty="0"/>
          </a:p>
          <a:p>
            <a:endParaRPr lang="en-US" altLang="en-US" sz="2000" dirty="0"/>
          </a:p>
        </p:txBody>
      </p:sp>
      <p:sp>
        <p:nvSpPr>
          <p:cNvPr id="3" name="Content Placeholder 2">
            <a:extLst>
              <a:ext uri="{FF2B5EF4-FFF2-40B4-BE49-F238E27FC236}">
                <a16:creationId xmlns:a16="http://schemas.microsoft.com/office/drawing/2014/main" id="{1382AE90-D217-A572-2AB4-FF9BBDAEC72D}"/>
              </a:ext>
            </a:extLst>
          </p:cNvPr>
          <p:cNvSpPr>
            <a:spLocks noGrp="1"/>
          </p:cNvSpPr>
          <p:nvPr>
            <p:ph sz="half" idx="2"/>
          </p:nvPr>
        </p:nvSpPr>
        <p:spPr>
          <a:xfrm>
            <a:off x="6252634" y="1344474"/>
            <a:ext cx="5229570" cy="4679462"/>
          </a:xfrm>
          <a:solidFill>
            <a:schemeClr val="accent3">
              <a:lumMod val="20000"/>
              <a:lumOff val="80000"/>
            </a:schemeClr>
          </a:solidFill>
        </p:spPr>
        <p:txBody>
          <a:bodyPr/>
          <a:lstStyle/>
          <a:p>
            <a:pPr marL="0" lvl="0" indent="0">
              <a:spcBef>
                <a:spcPts val="600"/>
              </a:spcBef>
              <a:buClr>
                <a:srgbClr val="000000"/>
              </a:buClr>
              <a:buNone/>
              <a:defRPr/>
            </a:pPr>
            <a:r>
              <a:rPr lang="en-US" altLang="en-US" sz="2000" b="1" dirty="0">
                <a:solidFill>
                  <a:srgbClr val="000000"/>
                </a:solidFill>
              </a:rPr>
              <a:t>Hemophilia B</a:t>
            </a:r>
          </a:p>
          <a:p>
            <a:pPr lvl="0">
              <a:spcBef>
                <a:spcPts val="600"/>
              </a:spcBef>
              <a:buClr>
                <a:srgbClr val="000000"/>
              </a:buClr>
              <a:defRPr/>
            </a:pPr>
            <a:r>
              <a:rPr lang="en-US" altLang="en-US" sz="2000" dirty="0">
                <a:solidFill>
                  <a:srgbClr val="000000"/>
                </a:solidFill>
              </a:rPr>
              <a:t>Benefits</a:t>
            </a:r>
          </a:p>
          <a:p>
            <a:pPr lvl="1">
              <a:spcBef>
                <a:spcPts val="600"/>
              </a:spcBef>
              <a:buClr>
                <a:srgbClr val="000000"/>
              </a:buClr>
              <a:defRPr/>
            </a:pPr>
            <a:r>
              <a:rPr lang="en-US" altLang="en-US" sz="1800" dirty="0">
                <a:solidFill>
                  <a:srgbClr val="000000"/>
                </a:solidFill>
              </a:rPr>
              <a:t>Achieve true half-life extension with EHL products (dosing once every 7-10 days)</a:t>
            </a:r>
          </a:p>
          <a:p>
            <a:pPr lvl="0">
              <a:spcBef>
                <a:spcPts val="600"/>
              </a:spcBef>
              <a:buClr>
                <a:srgbClr val="000000"/>
              </a:buClr>
              <a:defRPr/>
            </a:pPr>
            <a:r>
              <a:rPr lang="en-US" altLang="en-US" sz="2000" dirty="0">
                <a:solidFill>
                  <a:srgbClr val="000000"/>
                </a:solidFill>
              </a:rPr>
              <a:t>Limitations</a:t>
            </a:r>
          </a:p>
          <a:p>
            <a:pPr lvl="1">
              <a:spcBef>
                <a:spcPts val="600"/>
              </a:spcBef>
              <a:buClr>
                <a:srgbClr val="000000"/>
              </a:buClr>
              <a:defRPr/>
            </a:pPr>
            <a:r>
              <a:rPr lang="en-US" altLang="en-US" sz="1800" dirty="0">
                <a:solidFill>
                  <a:srgbClr val="000000"/>
                </a:solidFill>
              </a:rPr>
              <a:t>Peripheral infusions for prophylaxis</a:t>
            </a:r>
          </a:p>
          <a:p>
            <a:pPr lvl="1">
              <a:spcBef>
                <a:spcPts val="600"/>
              </a:spcBef>
              <a:buClr>
                <a:srgbClr val="000000"/>
              </a:buClr>
              <a:defRPr/>
            </a:pPr>
            <a:r>
              <a:rPr lang="en-US" altLang="en-US" sz="1800" dirty="0">
                <a:solidFill>
                  <a:srgbClr val="000000"/>
                </a:solidFill>
              </a:rPr>
              <a:t>No FDA-approved agent for SC administration</a:t>
            </a:r>
          </a:p>
          <a:p>
            <a:pPr lvl="1">
              <a:spcBef>
                <a:spcPts val="600"/>
              </a:spcBef>
              <a:buClr>
                <a:srgbClr val="000000"/>
              </a:buClr>
              <a:defRPr/>
            </a:pPr>
            <a:r>
              <a:rPr lang="en-US" altLang="en-US" sz="1800" dirty="0">
                <a:solidFill>
                  <a:srgbClr val="000000"/>
                </a:solidFill>
              </a:rPr>
              <a:t>Consideration of extravascular distribution of FIX</a:t>
            </a:r>
          </a:p>
          <a:p>
            <a:pPr lvl="1">
              <a:spcBef>
                <a:spcPts val="600"/>
              </a:spcBef>
              <a:buClr>
                <a:srgbClr val="000000"/>
              </a:buClr>
              <a:defRPr/>
            </a:pPr>
            <a:r>
              <a:rPr lang="en-US" altLang="en-US" sz="1800" dirty="0">
                <a:solidFill>
                  <a:srgbClr val="000000"/>
                </a:solidFill>
              </a:rPr>
              <a:t>Limited options for individuals with hemophilia B and inhibitors</a:t>
            </a:r>
          </a:p>
        </p:txBody>
      </p:sp>
      <p:sp>
        <p:nvSpPr>
          <p:cNvPr id="2" name="Text Box 11">
            <a:extLst>
              <a:ext uri="{FF2B5EF4-FFF2-40B4-BE49-F238E27FC236}">
                <a16:creationId xmlns:a16="http://schemas.microsoft.com/office/drawing/2014/main" id="{0B42899A-7AB2-02AE-D027-13791F1AF4ED}"/>
              </a:ext>
            </a:extLst>
          </p:cNvPr>
          <p:cNvSpPr txBox="1">
            <a:spLocks noChangeArrowheads="1"/>
          </p:cNvSpPr>
          <p:nvPr/>
        </p:nvSpPr>
        <p:spPr bwMode="auto">
          <a:xfrm>
            <a:off x="406383" y="6191952"/>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McCary. Haemophilia. 2020;26:631. Mason. Haemophilia. 2021;27:724. Castaman. Expert Rev Hematol. 2018;11:673. Hermans. Adv Ther. 2020;37:2988. Sidonio. Haemophilia. 2021;27: 329. Peters. Nat Rev Drug Discov. 2018;17:493.</a:t>
            </a:r>
          </a:p>
        </p:txBody>
      </p:sp>
    </p:spTree>
    <p:extLst>
      <p:ext uri="{BB962C8B-B14F-4D97-AF65-F5344CB8AC3E}">
        <p14:creationId xmlns:p14="http://schemas.microsoft.com/office/powerpoint/2010/main" val="19021012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DB1DF-CB7A-4C21-AF5B-A4574F5793DD}"/>
              </a:ext>
            </a:extLst>
          </p:cNvPr>
          <p:cNvSpPr>
            <a:spLocks noGrp="1"/>
          </p:cNvSpPr>
          <p:nvPr>
            <p:ph type="title"/>
          </p:nvPr>
        </p:nvSpPr>
        <p:spPr/>
        <p:txBody>
          <a:bodyPr/>
          <a:lstStyle/>
          <a:p>
            <a:r>
              <a:rPr lang="en-US" dirty="0"/>
              <a:t>Nonfactor (Emicizumab) Prophylaxis: </a:t>
            </a:r>
            <a:br>
              <a:rPr lang="en-US" dirty="0"/>
            </a:br>
            <a:r>
              <a:rPr lang="en-US" dirty="0"/>
              <a:t>Benefits and Considerations</a:t>
            </a:r>
          </a:p>
        </p:txBody>
      </p:sp>
      <p:sp>
        <p:nvSpPr>
          <p:cNvPr id="7" name="Content Placeholder 6">
            <a:extLst>
              <a:ext uri="{FF2B5EF4-FFF2-40B4-BE49-F238E27FC236}">
                <a16:creationId xmlns:a16="http://schemas.microsoft.com/office/drawing/2014/main" id="{5E76048F-36AC-41DA-B7AD-1E6DFCCACEED}"/>
              </a:ext>
            </a:extLst>
          </p:cNvPr>
          <p:cNvSpPr>
            <a:spLocks noGrp="1"/>
          </p:cNvSpPr>
          <p:nvPr>
            <p:ph idx="1"/>
          </p:nvPr>
        </p:nvSpPr>
        <p:spPr/>
        <p:txBody>
          <a:bodyPr/>
          <a:lstStyle/>
          <a:p>
            <a:pPr>
              <a:spcBef>
                <a:spcPts val="600"/>
              </a:spcBef>
            </a:pPr>
            <a:r>
              <a:rPr lang="en-US" sz="2000" dirty="0"/>
              <a:t>SC administration with reduced infusion frequency and treatment burden</a:t>
            </a:r>
          </a:p>
          <a:p>
            <a:pPr lvl="1">
              <a:spcBef>
                <a:spcPts val="600"/>
              </a:spcBef>
            </a:pPr>
            <a:r>
              <a:rPr lang="en-US" sz="1800" dirty="0"/>
              <a:t>May improve adherence and reduce bleeding complications</a:t>
            </a:r>
          </a:p>
          <a:p>
            <a:pPr lvl="1">
              <a:spcBef>
                <a:spcPts val="600"/>
              </a:spcBef>
            </a:pPr>
            <a:r>
              <a:rPr lang="en-US" sz="1800" dirty="0"/>
              <a:t>Avoid using central venous access device in pediatric patients</a:t>
            </a:r>
          </a:p>
          <a:p>
            <a:pPr>
              <a:spcBef>
                <a:spcPts val="600"/>
              </a:spcBef>
            </a:pPr>
            <a:r>
              <a:rPr lang="en-US" sz="2000" dirty="0"/>
              <a:t>Demonstrated hemostatic efficacy</a:t>
            </a:r>
          </a:p>
          <a:p>
            <a:pPr lvl="1">
              <a:spcBef>
                <a:spcPts val="600"/>
              </a:spcBef>
            </a:pPr>
            <a:r>
              <a:rPr lang="en-US" sz="1800" dirty="0"/>
              <a:t>Better bleed prevention, lower annual bleeding rates</a:t>
            </a:r>
          </a:p>
          <a:p>
            <a:pPr>
              <a:spcBef>
                <a:spcPts val="600"/>
              </a:spcBef>
            </a:pPr>
            <a:r>
              <a:rPr lang="en-US" sz="2000" dirty="0"/>
              <a:t>Quality of life—less parental and patient anxiety regarding infusions and bleed events</a:t>
            </a:r>
          </a:p>
          <a:p>
            <a:pPr>
              <a:spcBef>
                <a:spcPts val="600"/>
              </a:spcBef>
            </a:pPr>
            <a:r>
              <a:rPr lang="en-US" sz="2000" dirty="0"/>
              <a:t>Consider in patients with:</a:t>
            </a:r>
          </a:p>
          <a:p>
            <a:pPr lvl="1">
              <a:spcBef>
                <a:spcPts val="600"/>
              </a:spcBef>
            </a:pPr>
            <a:r>
              <a:rPr lang="en-US" sz="1800" dirty="0"/>
              <a:t>Difficult venous access</a:t>
            </a:r>
          </a:p>
          <a:p>
            <a:pPr lvl="1">
              <a:spcBef>
                <a:spcPts val="600"/>
              </a:spcBef>
            </a:pPr>
            <a:r>
              <a:rPr lang="en-US" sz="1800" dirty="0"/>
              <a:t>Poor adherence</a:t>
            </a:r>
          </a:p>
          <a:p>
            <a:pPr lvl="1">
              <a:spcBef>
                <a:spcPts val="600"/>
              </a:spcBef>
            </a:pPr>
            <a:r>
              <a:rPr lang="en-US" sz="1800" dirty="0"/>
              <a:t>Bleeding events on appropriate doses of standard half-life or EHL products</a:t>
            </a:r>
          </a:p>
          <a:p>
            <a:pPr lvl="1">
              <a:spcBef>
                <a:spcPts val="600"/>
              </a:spcBef>
            </a:pPr>
            <a:r>
              <a:rPr lang="en-US" sz="1800" dirty="0"/>
              <a:t>Hemophilia A with inhibitors</a:t>
            </a:r>
          </a:p>
          <a:p>
            <a:endParaRPr lang="en-US" dirty="0"/>
          </a:p>
        </p:txBody>
      </p:sp>
      <p:grpSp>
        <p:nvGrpSpPr>
          <p:cNvPr id="8" name="Group 7">
            <a:extLst>
              <a:ext uri="{FF2B5EF4-FFF2-40B4-BE49-F238E27FC236}">
                <a16:creationId xmlns:a16="http://schemas.microsoft.com/office/drawing/2014/main" id="{585DB9DC-1231-45F8-B4AD-1BF6991EE034}"/>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01770902-2BB7-4330-BC10-05114B691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C0A0F7D1-8581-48DB-A192-DB46151BD04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1">
            <a:extLst>
              <a:ext uri="{FF2B5EF4-FFF2-40B4-BE49-F238E27FC236}">
                <a16:creationId xmlns:a16="http://schemas.microsoft.com/office/drawing/2014/main" id="{11FD57A5-52F6-7ACE-B4D5-F4338D06A577}"/>
              </a:ext>
            </a:extLst>
          </p:cNvPr>
          <p:cNvSpPr txBox="1">
            <a:spLocks noChangeArrowheads="1"/>
          </p:cNvSpPr>
          <p:nvPr/>
        </p:nvSpPr>
        <p:spPr bwMode="auto">
          <a:xfrm>
            <a:off x="414339" y="637661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McCary. Haemophilia. 2020;26:631. Mason. Haemophilia. 2021;27:724. Callaghan. Blood. 2021;137:2231. </a:t>
            </a:r>
          </a:p>
        </p:txBody>
      </p:sp>
    </p:spTree>
    <p:extLst>
      <p:ext uri="{BB962C8B-B14F-4D97-AF65-F5344CB8AC3E}">
        <p14:creationId xmlns:p14="http://schemas.microsoft.com/office/powerpoint/2010/main" val="3295170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7741AD-3C8E-B646-AE92-E7DB6A7B13FD}"/>
              </a:ext>
            </a:extLst>
          </p:cNvPr>
          <p:cNvSpPr>
            <a:spLocks noGrp="1"/>
          </p:cNvSpPr>
          <p:nvPr>
            <p:ph type="title"/>
          </p:nvPr>
        </p:nvSpPr>
        <p:spPr/>
        <p:txBody>
          <a:bodyPr>
            <a:normAutofit/>
          </a:bodyPr>
          <a:lstStyle/>
          <a:p>
            <a:r>
              <a:rPr lang="en-US" dirty="0">
                <a:latin typeface="Calibri"/>
                <a:ea typeface="Calibri"/>
                <a:cs typeface="Calibri"/>
              </a:rPr>
              <a:t>Effective Prophylaxis With Emicizumab for Infants?</a:t>
            </a:r>
            <a:endParaRPr lang="en-US" dirty="0">
              <a:cs typeface="Calibri" panose="020F0502020204030204" pitchFamily="34" charset="0"/>
            </a:endParaRPr>
          </a:p>
        </p:txBody>
      </p:sp>
      <p:sp>
        <p:nvSpPr>
          <p:cNvPr id="2" name="Content Placeholder 2">
            <a:extLst>
              <a:ext uri="{FF2B5EF4-FFF2-40B4-BE49-F238E27FC236}">
                <a16:creationId xmlns:a16="http://schemas.microsoft.com/office/drawing/2014/main" id="{9745FF68-3DA4-D466-4AA3-405C5787C908}"/>
              </a:ext>
            </a:extLst>
          </p:cNvPr>
          <p:cNvSpPr txBox="1">
            <a:spLocks/>
          </p:cNvSpPr>
          <p:nvPr/>
        </p:nvSpPr>
        <p:spPr bwMode="auto">
          <a:xfrm>
            <a:off x="411046" y="3866699"/>
            <a:ext cx="11369908" cy="2051215"/>
          </a:xfrm>
          <a:prstGeom prst="rect">
            <a:avLst/>
          </a:prstGeom>
          <a:noFill/>
          <a:ln w="5715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HAVEN 7: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multicenter, open-label, single-arm phase IIIb study evaluating efficacy, safety, PK, and PD of SC emicizumab in patients with hemophilia A without inhibitors from birth to 1 yr old</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Loading: 3 mg/kg QW x 4; maintenance: 1.5 mg/kg QW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3 mg/kg Q2W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6 mg/kg Q4W</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interim analysis, effective trough concentrations were maintained, 77.8% had 0 treated bleeds, and there were no new safety signals</a:t>
            </a:r>
          </a:p>
        </p:txBody>
      </p:sp>
      <p:sp>
        <p:nvSpPr>
          <p:cNvPr id="3" name="Text Box 15">
            <a:extLst>
              <a:ext uri="{FF2B5EF4-FFF2-40B4-BE49-F238E27FC236}">
                <a16:creationId xmlns:a16="http://schemas.microsoft.com/office/drawing/2014/main" id="{EA049DCB-437D-58F5-3ADD-F55CCA7ABEA6}"/>
              </a:ext>
            </a:extLst>
          </p:cNvPr>
          <p:cNvSpPr txBox="1">
            <a:spLocks noChangeArrowheads="1"/>
          </p:cNvSpPr>
          <p:nvPr/>
        </p:nvSpPr>
        <p:spPr bwMode="auto">
          <a:xfrm>
            <a:off x="434779" y="6368089"/>
            <a:ext cx="839769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Patel. J Med Econ. 2019;22:1328. Pipe. ASH 2022. Abstr 187. NCT04431726.</a:t>
            </a:r>
          </a:p>
        </p:txBody>
      </p:sp>
      <p:sp>
        <p:nvSpPr>
          <p:cNvPr id="5" name="Oval 4">
            <a:extLst>
              <a:ext uri="{FF2B5EF4-FFF2-40B4-BE49-F238E27FC236}">
                <a16:creationId xmlns:a16="http://schemas.microsoft.com/office/drawing/2014/main" id="{ECCCF76B-3EB4-03C0-E502-B5BD64A02F0E}"/>
              </a:ext>
            </a:extLst>
          </p:cNvPr>
          <p:cNvSpPr/>
          <p:nvPr/>
        </p:nvSpPr>
        <p:spPr bwMode="auto">
          <a:xfrm>
            <a:off x="507019" y="1335825"/>
            <a:ext cx="5229570" cy="2330762"/>
          </a:xfrm>
          <a:prstGeom prst="ellipse">
            <a:avLst/>
          </a:prstGeom>
          <a:solidFill>
            <a:schemeClr val="accent4"/>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mn-cs"/>
              </a:rPr>
              <a:t>Pros: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a:ea typeface="+mn-ea"/>
                <a:cs typeface="+mn-cs"/>
              </a:rPr>
              <a:t>Early prophylaxis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a:ea typeface="+mn-ea"/>
                <a:cs typeface="+mn-cs"/>
              </a:rPr>
              <a:t>Can avoid using ports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a:ea typeface="+mn-ea"/>
                <a:cs typeface="+mn-cs"/>
              </a:rPr>
              <a:t>Easier/more convenient</a:t>
            </a: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 name="Oval 6">
            <a:extLst>
              <a:ext uri="{FF2B5EF4-FFF2-40B4-BE49-F238E27FC236}">
                <a16:creationId xmlns:a16="http://schemas.microsoft.com/office/drawing/2014/main" id="{56FABE88-C5DD-2D5B-7AF0-B12D9C9A044B}"/>
              </a:ext>
            </a:extLst>
          </p:cNvPr>
          <p:cNvSpPr/>
          <p:nvPr/>
        </p:nvSpPr>
        <p:spPr bwMode="auto">
          <a:xfrm>
            <a:off x="5859877" y="1319745"/>
            <a:ext cx="5926685" cy="2330762"/>
          </a:xfrm>
          <a:prstGeom prst="ellipse">
            <a:avLst/>
          </a:prstGeom>
          <a:solidFill>
            <a:schemeClr val="accent3"/>
          </a:solidFill>
          <a:ln w="0">
            <a:solidFill>
              <a:schemeClr val="bg1"/>
            </a:solidFill>
            <a:miter lim="800000"/>
            <a:headEnd/>
            <a:tailEnd/>
          </a:ln>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mn-cs"/>
              </a:rPr>
              <a:t>Cons: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a:ea typeface="+mn-ea"/>
                <a:cs typeface="+mn-cs"/>
              </a:rPr>
              <a:t>Limited data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a:ea typeface="+mn-ea"/>
                <a:cs typeface="+mn-cs"/>
              </a:rPr>
              <a:t>Delayed FVIII exposure may alter timeline of inhibitor development (highest risk after 20-50 days)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9926463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C75D915-4ABF-8749-93BC-F8E2A21B28ED}"/>
              </a:ext>
            </a:extLst>
          </p:cNvPr>
          <p:cNvSpPr>
            <a:spLocks noGrp="1"/>
          </p:cNvSpPr>
          <p:nvPr>
            <p:ph type="title"/>
          </p:nvPr>
        </p:nvSpPr>
        <p:spPr/>
        <p:txBody>
          <a:bodyPr/>
          <a:lstStyle/>
          <a:p>
            <a:r>
              <a:rPr lang="en-US" dirty="0"/>
              <a:t>Effective Prophylaxis for High-Risk Activities?</a:t>
            </a:r>
          </a:p>
        </p:txBody>
      </p:sp>
      <p:sp>
        <p:nvSpPr>
          <p:cNvPr id="5" name="Content Placeholder 4">
            <a:extLst>
              <a:ext uri="{FF2B5EF4-FFF2-40B4-BE49-F238E27FC236}">
                <a16:creationId xmlns:a16="http://schemas.microsoft.com/office/drawing/2014/main" id="{ECECD017-17CB-6646-8EB5-6BD06CE3DDE6}"/>
              </a:ext>
            </a:extLst>
          </p:cNvPr>
          <p:cNvSpPr>
            <a:spLocks noGrp="1"/>
          </p:cNvSpPr>
          <p:nvPr>
            <p:ph idx="1"/>
          </p:nvPr>
        </p:nvSpPr>
        <p:spPr/>
        <p:txBody>
          <a:bodyPr/>
          <a:lstStyle/>
          <a:p>
            <a:r>
              <a:rPr lang="en-US" dirty="0"/>
              <a:t>Minimal/no data on emicizumab and higher-risk activities/elite athletes</a:t>
            </a:r>
          </a:p>
          <a:p>
            <a:pPr lvl="1"/>
            <a:r>
              <a:rPr lang="en-US" dirty="0"/>
              <a:t>Emicizumab converts patient to mild hemophilia phenotype</a:t>
            </a:r>
            <a:r>
              <a:rPr lang="en-US" baseline="30000" dirty="0"/>
              <a:t>1</a:t>
            </a:r>
          </a:p>
          <a:p>
            <a:r>
              <a:rPr lang="en-US" dirty="0"/>
              <a:t>For such patients, decision to prescribe FVIII prophylaxis vs emicizumab should be carefully considered</a:t>
            </a:r>
          </a:p>
          <a:p>
            <a:pPr lvl="1"/>
            <a:r>
              <a:rPr lang="en-US" dirty="0"/>
              <a:t>For a high-level ice hockey player (assuming you let them play) who infuses factor prior to every practice and game (peak FVIII levels in normal range), emicizumab may not be best option</a:t>
            </a:r>
          </a:p>
        </p:txBody>
      </p:sp>
      <p:sp>
        <p:nvSpPr>
          <p:cNvPr id="9" name="Text Box 11">
            <a:extLst>
              <a:ext uri="{FF2B5EF4-FFF2-40B4-BE49-F238E27FC236}">
                <a16:creationId xmlns:a16="http://schemas.microsoft.com/office/drawing/2014/main" id="{7A21A601-9852-4B9D-BA16-0CC250A5A1F8}"/>
              </a:ext>
            </a:extLst>
          </p:cNvPr>
          <p:cNvSpPr txBox="1">
            <a:spLocks noChangeArrowheads="1"/>
          </p:cNvSpPr>
          <p:nvPr/>
        </p:nvSpPr>
        <p:spPr bwMode="auto">
          <a:xfrm>
            <a:off x="414339" y="637354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16933" marR="0" lvl="0" indent="0" algn="l" defTabSz="1219170" rtl="0" eaLnBrk="1" fontAlgn="auto" latinLnBrk="0" hangingPunct="1">
              <a:lnSpc>
                <a:spcPct val="90000"/>
              </a:lnSpc>
              <a:spcBef>
                <a:spcPts val="133"/>
              </a:spcBef>
              <a:spcAft>
                <a:spcPts val="700"/>
              </a:spcAft>
              <a:buClr>
                <a:srgbClr val="FEFDDE"/>
              </a:buClr>
              <a:buSzTx/>
              <a:buFont typeface="Wingdings" panose="05000000000000000000" pitchFamily="2" charset="2"/>
              <a:buNone/>
              <a:tabLst/>
              <a:defRPr/>
            </a:pPr>
            <a:r>
              <a:rPr kumimoji="0" lang="it-IT"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1. Schmitt. Thromb Haemost. 2021;121:351.</a:t>
            </a:r>
          </a:p>
        </p:txBody>
      </p:sp>
    </p:spTree>
    <p:extLst>
      <p:ext uri="{BB962C8B-B14F-4D97-AF65-F5344CB8AC3E}">
        <p14:creationId xmlns:p14="http://schemas.microsoft.com/office/powerpoint/2010/main" val="10293364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E7EE6-974A-4894-AA8B-EEA2A774DEF2}"/>
              </a:ext>
            </a:extLst>
          </p:cNvPr>
          <p:cNvSpPr>
            <a:spLocks noGrp="1"/>
          </p:cNvSpPr>
          <p:nvPr>
            <p:ph type="title"/>
          </p:nvPr>
        </p:nvSpPr>
        <p:spPr/>
        <p:txBody>
          <a:bodyPr/>
          <a:lstStyle/>
          <a:p>
            <a:r>
              <a:rPr lang="en-US" dirty="0"/>
              <a:t>How to Tailor Therapy to the Individual</a:t>
            </a:r>
          </a:p>
        </p:txBody>
      </p:sp>
      <p:graphicFrame>
        <p:nvGraphicFramePr>
          <p:cNvPr id="4" name="Diagram 3">
            <a:extLst>
              <a:ext uri="{FF2B5EF4-FFF2-40B4-BE49-F238E27FC236}">
                <a16:creationId xmlns:a16="http://schemas.microsoft.com/office/drawing/2014/main" id="{BDB0FD06-EC27-DE8E-C008-A3404BCB832E}"/>
              </a:ext>
            </a:extLst>
          </p:cNvPr>
          <p:cNvGraphicFramePr/>
          <p:nvPr/>
        </p:nvGraphicFramePr>
        <p:xfrm>
          <a:off x="609759" y="1099810"/>
          <a:ext cx="11113054"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611005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2C583-2238-E474-22BE-B8C188244A50}"/>
              </a:ext>
            </a:extLst>
          </p:cNvPr>
          <p:cNvSpPr>
            <a:spLocks noGrp="1"/>
          </p:cNvSpPr>
          <p:nvPr>
            <p:ph type="title"/>
          </p:nvPr>
        </p:nvSpPr>
        <p:spPr/>
        <p:txBody>
          <a:bodyPr/>
          <a:lstStyle/>
          <a:p>
            <a:r>
              <a:rPr lang="en-US" dirty="0"/>
              <a:t>SDM Consent Model</a:t>
            </a:r>
          </a:p>
        </p:txBody>
      </p:sp>
      <p:pic>
        <p:nvPicPr>
          <p:cNvPr id="5" name="Picture 4">
            <a:extLst>
              <a:ext uri="{FF2B5EF4-FFF2-40B4-BE49-F238E27FC236}">
                <a16:creationId xmlns:a16="http://schemas.microsoft.com/office/drawing/2014/main" id="{3DCB8813-18CC-329A-BF18-8BAFCFE3F611}"/>
              </a:ext>
            </a:extLst>
          </p:cNvPr>
          <p:cNvPicPr>
            <a:picLocks noChangeAspect="1"/>
          </p:cNvPicPr>
          <p:nvPr/>
        </p:nvPicPr>
        <p:blipFill>
          <a:blip r:embed="rId3"/>
          <a:stretch>
            <a:fillRect/>
          </a:stretch>
        </p:blipFill>
        <p:spPr>
          <a:xfrm>
            <a:off x="3381200" y="1047401"/>
            <a:ext cx="5429599" cy="5429599"/>
          </a:xfrm>
          <a:prstGeom prst="rect">
            <a:avLst/>
          </a:prstGeom>
        </p:spPr>
      </p:pic>
      <p:sp>
        <p:nvSpPr>
          <p:cNvPr id="6" name="Text Box 11">
            <a:extLst>
              <a:ext uri="{FF2B5EF4-FFF2-40B4-BE49-F238E27FC236}">
                <a16:creationId xmlns:a16="http://schemas.microsoft.com/office/drawing/2014/main" id="{B3F62B00-87DE-7CAB-14B3-C3C0495D5FB9}"/>
              </a:ext>
            </a:extLst>
          </p:cNvPr>
          <p:cNvSpPr txBox="1">
            <a:spLocks noChangeArrowheads="1"/>
          </p:cNvSpPr>
          <p:nvPr/>
        </p:nvSpPr>
        <p:spPr bwMode="auto">
          <a:xfrm>
            <a:off x="414339" y="637354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16933" marR="0" lvl="0" indent="0" algn="l" defTabSz="1219170" rtl="0" eaLnBrk="1" fontAlgn="auto" latinLnBrk="0" hangingPunct="1">
              <a:lnSpc>
                <a:spcPct val="90000"/>
              </a:lnSpc>
              <a:spcBef>
                <a:spcPts val="133"/>
              </a:spcBef>
              <a:spcAft>
                <a:spcPts val="700"/>
              </a:spcAft>
              <a:buClr>
                <a:srgbClr val="FEFDDE"/>
              </a:buClr>
              <a:buSzTx/>
              <a:buFont typeface="Wingdings" panose="05000000000000000000" pitchFamily="2" charset="2"/>
              <a:buNone/>
              <a:tabLst/>
              <a:defRPr/>
            </a:pPr>
            <a:r>
              <a:rPr kumimoji="0" lang="it-IT"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Normahani. BJS Open. 2020;4:757. </a:t>
            </a:r>
            <a:r>
              <a:rPr kumimoji="0" lang="it-IT"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CC BY 4.0 DEED</a:t>
            </a:r>
            <a:r>
              <a:rPr kumimoji="0" lang="it-IT"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No changes made.</a:t>
            </a:r>
          </a:p>
        </p:txBody>
      </p:sp>
    </p:spTree>
    <p:extLst>
      <p:ext uri="{BB962C8B-B14F-4D97-AF65-F5344CB8AC3E}">
        <p14:creationId xmlns:p14="http://schemas.microsoft.com/office/powerpoint/2010/main" val="5068837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CBCEF42-BF51-0F69-81DB-04428F6F16FD}"/>
              </a:ext>
            </a:extLst>
          </p:cNvPr>
          <p:cNvSpPr>
            <a:spLocks noGrp="1"/>
          </p:cNvSpPr>
          <p:nvPr>
            <p:ph type="title"/>
          </p:nvPr>
        </p:nvSpPr>
        <p:spPr/>
        <p:txBody>
          <a:bodyPr/>
          <a:lstStyle/>
          <a:p>
            <a:r>
              <a:rPr lang="en-US" dirty="0"/>
              <a:t>Expanding Treatment Options for Hemophilia</a:t>
            </a:r>
          </a:p>
        </p:txBody>
      </p:sp>
      <p:sp>
        <p:nvSpPr>
          <p:cNvPr id="6" name="Content Placeholder 5">
            <a:extLst>
              <a:ext uri="{FF2B5EF4-FFF2-40B4-BE49-F238E27FC236}">
                <a16:creationId xmlns:a16="http://schemas.microsoft.com/office/drawing/2014/main" id="{21C04069-619B-C494-36CE-9EBBA413E43E}"/>
              </a:ext>
            </a:extLst>
          </p:cNvPr>
          <p:cNvSpPr>
            <a:spLocks noGrp="1"/>
          </p:cNvSpPr>
          <p:nvPr>
            <p:ph idx="1"/>
          </p:nvPr>
        </p:nvSpPr>
        <p:spPr/>
        <p:txBody>
          <a:bodyPr/>
          <a:lstStyle/>
          <a:p>
            <a:r>
              <a:rPr lang="en-US" sz="2400" dirty="0"/>
              <a:t>The treatment landscape for hemophilia A and B is rapidly evolving</a:t>
            </a:r>
          </a:p>
          <a:p>
            <a:r>
              <a:rPr lang="en-US" sz="2400" dirty="0"/>
              <a:t>It is important for HCPs to understand the advantages and disadvantages of new factor and nonfactor replacement therapies</a:t>
            </a:r>
          </a:p>
          <a:p>
            <a:r>
              <a:rPr lang="en-US" sz="2400" dirty="0"/>
              <a:t>Gene therapy:</a:t>
            </a:r>
          </a:p>
          <a:p>
            <a:pPr lvl="1"/>
            <a:r>
              <a:rPr lang="en-US" sz="2000" dirty="0"/>
              <a:t>Valoctocogene roxaparvovec-rvox EU application withdrawn in November 2020; FDA approved in 2023 to treat adults with severe hemophilia A without pre-existing antibodies to AAV5</a:t>
            </a:r>
            <a:endParaRPr lang="en-US" sz="2000" kern="1200" dirty="0">
              <a:solidFill>
                <a:srgbClr val="000000"/>
              </a:solidFill>
              <a:cs typeface="Arial" panose="020B0604020202020204" pitchFamily="34" charset="0"/>
            </a:endParaRPr>
          </a:p>
          <a:p>
            <a:pPr lvl="1"/>
            <a:r>
              <a:rPr kumimoji="0" lang="en-US" sz="2000" b="0" i="0" u="none" strike="noStrike" kern="1200" cap="none" spc="0" normalizeH="0" baseline="0" noProof="0" dirty="0">
                <a:ln>
                  <a:noFill/>
                </a:ln>
                <a:solidFill>
                  <a:srgbClr val="000000"/>
                </a:solidFill>
                <a:effectLst/>
                <a:uLnTx/>
                <a:uFillTx/>
                <a:ea typeface="+mn-ea"/>
                <a:cs typeface="Arial" panose="020B0604020202020204" pitchFamily="34" charset="0"/>
              </a:rPr>
              <a:t>Etranacogene </a:t>
            </a:r>
            <a:r>
              <a:rPr lang="en-US" sz="2000" b="0" dirty="0">
                <a:solidFill>
                  <a:srgbClr val="000000"/>
                </a:solidFill>
              </a:rPr>
              <a:t>d</a:t>
            </a:r>
            <a:r>
              <a:rPr kumimoji="0" lang="en-US" sz="2000" b="0" i="0" u="none" strike="noStrike" kern="1200" cap="none" spc="0" normalizeH="0" baseline="0" noProof="0" dirty="0">
                <a:ln>
                  <a:noFill/>
                </a:ln>
                <a:solidFill>
                  <a:srgbClr val="000000"/>
                </a:solidFill>
                <a:effectLst/>
                <a:uLnTx/>
                <a:uFillTx/>
                <a:ea typeface="+mn-ea"/>
                <a:cs typeface="Arial" panose="020B0604020202020204" pitchFamily="34" charset="0"/>
              </a:rPr>
              <a:t>ezaparvovec-drlb FDA approved in 2022 to treat adults with hemophilia B who meet specific criteria</a:t>
            </a:r>
            <a:endParaRPr lang="en-US" sz="2000" dirty="0"/>
          </a:p>
          <a:p>
            <a:pPr lvl="1"/>
            <a:r>
              <a:rPr lang="en-US" sz="2000" dirty="0"/>
              <a:t>Ongoing HCP education will be needed  to ensure the safe use of gene therapy</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Investigational therapies that aim </a:t>
            </a: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to restore hemostatic balance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are reducing bleeding rates in patients with hemophilia A and B with and without inhibitors</a:t>
            </a:r>
          </a:p>
          <a:p>
            <a:pPr marL="457200" lvl="1" indent="0">
              <a:buNone/>
            </a:pPr>
            <a:endParaRPr lang="en-US" sz="2000" dirty="0"/>
          </a:p>
        </p:txBody>
      </p:sp>
      <p:sp>
        <p:nvSpPr>
          <p:cNvPr id="2" name="Text Box 11">
            <a:extLst>
              <a:ext uri="{FF2B5EF4-FFF2-40B4-BE49-F238E27FC236}">
                <a16:creationId xmlns:a16="http://schemas.microsoft.com/office/drawing/2014/main" id="{0CDF820F-65E5-356D-BE02-B8FCB1FD3455}"/>
              </a:ext>
            </a:extLst>
          </p:cNvPr>
          <p:cNvSpPr txBox="1">
            <a:spLocks noChangeArrowheads="1"/>
          </p:cNvSpPr>
          <p:nvPr/>
        </p:nvSpPr>
        <p:spPr bwMode="auto">
          <a:xfrm>
            <a:off x="414339" y="637354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16933" marR="0" lvl="0" indent="0" algn="l" defTabSz="1219170" rtl="0" eaLnBrk="1" fontAlgn="auto" latinLnBrk="0" hangingPunct="1">
              <a:lnSpc>
                <a:spcPct val="90000"/>
              </a:lnSpc>
              <a:spcBef>
                <a:spcPts val="133"/>
              </a:spcBef>
              <a:spcAft>
                <a:spcPts val="700"/>
              </a:spcAft>
              <a:buClr>
                <a:srgbClr val="FEFDDE"/>
              </a:buClr>
              <a:buSzTx/>
              <a:buFont typeface="Wingdings" panose="05000000000000000000" pitchFamily="2" charset="2"/>
              <a:buNone/>
              <a:tabLst/>
              <a:defRPr/>
            </a:pPr>
            <a:r>
              <a:rPr kumimoji="0" lang="it-IT"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Valoctocogene roxaparvovec-rvox EU PI. Valoctocogene roxaparvovec-rvox PI. Etranacogene dezaparvovec-drlb PI.  </a:t>
            </a:r>
          </a:p>
        </p:txBody>
      </p:sp>
    </p:spTree>
    <p:extLst>
      <p:ext uri="{BB962C8B-B14F-4D97-AF65-F5344CB8AC3E}">
        <p14:creationId xmlns:p14="http://schemas.microsoft.com/office/powerpoint/2010/main" val="42744814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0202C-CEEB-716D-B11E-B59D8E0137AD}"/>
              </a:ext>
            </a:extLst>
          </p:cNvPr>
          <p:cNvSpPr>
            <a:spLocks noGrp="1"/>
          </p:cNvSpPr>
          <p:nvPr>
            <p:ph type="title"/>
          </p:nvPr>
        </p:nvSpPr>
        <p:spPr/>
        <p:txBody>
          <a:bodyPr/>
          <a:lstStyle/>
          <a:p>
            <a:r>
              <a:rPr kumimoji="0" lang="en-US" b="1" i="0" u="none" strike="noStrike" kern="0" cap="none" spc="0" normalizeH="0" baseline="0" noProof="0" dirty="0">
                <a:ln>
                  <a:noFill/>
                </a:ln>
                <a:effectLst/>
                <a:uLnTx/>
                <a:uFillTx/>
                <a:latin typeface="-apple-system"/>
                <a:ea typeface="+mn-ea"/>
                <a:cs typeface="+mn-cs"/>
              </a:rPr>
              <a:t>Rationale for Targeting the Natural </a:t>
            </a:r>
            <a:r>
              <a:rPr lang="en-US" dirty="0">
                <a:latin typeface="-apple-system"/>
                <a:ea typeface="+mn-ea"/>
                <a:cs typeface="+mn-cs"/>
              </a:rPr>
              <a:t>C</a:t>
            </a:r>
            <a:r>
              <a:rPr kumimoji="0" lang="en-US" b="1" i="0" u="none" strike="noStrike" kern="0" cap="none" spc="0" normalizeH="0" baseline="0" noProof="0" dirty="0">
                <a:ln>
                  <a:noFill/>
                </a:ln>
                <a:effectLst/>
                <a:uLnTx/>
                <a:uFillTx/>
                <a:latin typeface="-apple-system"/>
                <a:ea typeface="+mn-ea"/>
                <a:cs typeface="+mn-cs"/>
              </a:rPr>
              <a:t>oagulation Cascade </a:t>
            </a:r>
            <a:r>
              <a:rPr lang="en-US" dirty="0">
                <a:latin typeface="-apple-system"/>
                <a:ea typeface="+mn-ea"/>
                <a:cs typeface="+mn-cs"/>
              </a:rPr>
              <a:t>W</a:t>
            </a:r>
            <a:r>
              <a:rPr kumimoji="0" lang="en-US" b="1" i="0" u="none" strike="noStrike" kern="0" cap="none" spc="0" normalizeH="0" baseline="0" noProof="0" dirty="0">
                <a:ln>
                  <a:noFill/>
                </a:ln>
                <a:effectLst/>
                <a:uLnTx/>
                <a:uFillTx/>
                <a:latin typeface="-apple-system"/>
                <a:ea typeface="+mn-ea"/>
                <a:cs typeface="+mn-cs"/>
              </a:rPr>
              <a:t>ith Rebalancing </a:t>
            </a:r>
            <a:r>
              <a:rPr lang="en-US" dirty="0">
                <a:latin typeface="-apple-system"/>
                <a:ea typeface="+mn-ea"/>
                <a:cs typeface="+mn-cs"/>
              </a:rPr>
              <a:t>A</a:t>
            </a:r>
            <a:r>
              <a:rPr kumimoji="0" lang="en-US" b="1" i="0" u="none" strike="noStrike" kern="0" cap="none" spc="0" normalizeH="0" baseline="0" noProof="0" dirty="0">
                <a:ln>
                  <a:noFill/>
                </a:ln>
                <a:effectLst/>
                <a:uLnTx/>
                <a:uFillTx/>
                <a:latin typeface="-apple-system"/>
                <a:ea typeface="+mn-ea"/>
                <a:cs typeface="+mn-cs"/>
              </a:rPr>
              <a:t>gents</a:t>
            </a:r>
            <a:br>
              <a:rPr kumimoji="0" lang="en-US" sz="2800" b="1" i="0" u="none" strike="noStrike" kern="0" cap="none" spc="0" normalizeH="0" baseline="0" noProof="0" dirty="0">
                <a:ln>
                  <a:noFill/>
                </a:ln>
                <a:solidFill>
                  <a:srgbClr val="E1471D"/>
                </a:solidFill>
                <a:effectLst/>
                <a:uLnTx/>
                <a:uFillTx/>
                <a:latin typeface="-apple-system"/>
                <a:ea typeface="+mn-ea"/>
                <a:cs typeface="+mn-cs"/>
              </a:rPr>
            </a:br>
            <a:r>
              <a:rPr kumimoji="0" lang="en-US" sz="2800" b="1" i="0" u="none" strike="noStrike" kern="0" cap="none" spc="0" normalizeH="0" baseline="0" noProof="0" dirty="0">
                <a:ln>
                  <a:noFill/>
                </a:ln>
                <a:effectLst/>
                <a:uLnTx/>
                <a:uFillTx/>
                <a:latin typeface="-apple-system"/>
                <a:ea typeface="+mn-ea"/>
                <a:cs typeface="+mn-cs"/>
              </a:rPr>
              <a:t>Margareth C. Ozelo, MD, PhD</a:t>
            </a:r>
            <a:endParaRPr lang="en-US" dirty="0"/>
          </a:p>
        </p:txBody>
      </p:sp>
    </p:spTree>
    <p:extLst>
      <p:ext uri="{BB962C8B-B14F-4D97-AF65-F5344CB8AC3E}">
        <p14:creationId xmlns:p14="http://schemas.microsoft.com/office/powerpoint/2010/main" val="39830360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5EAE3-1D41-4C54-BD0D-05EFB4CDE70A}"/>
              </a:ext>
            </a:extLst>
          </p:cNvPr>
          <p:cNvSpPr>
            <a:spLocks noGrp="1"/>
          </p:cNvSpPr>
          <p:nvPr>
            <p:ph type="title"/>
          </p:nvPr>
        </p:nvSpPr>
        <p:spPr/>
        <p:txBody>
          <a:bodyPr/>
          <a:lstStyle/>
          <a:p>
            <a:r>
              <a:rPr lang="en-US" dirty="0"/>
              <a:t>Rebalancing</a:t>
            </a:r>
          </a:p>
        </p:txBody>
      </p:sp>
      <p:sp>
        <p:nvSpPr>
          <p:cNvPr id="8" name="Content Placeholder 7">
            <a:extLst>
              <a:ext uri="{FF2B5EF4-FFF2-40B4-BE49-F238E27FC236}">
                <a16:creationId xmlns:a16="http://schemas.microsoft.com/office/drawing/2014/main" id="{C5756398-4EC4-F59E-8009-A75E455D99D5}"/>
              </a:ext>
            </a:extLst>
          </p:cNvPr>
          <p:cNvSpPr>
            <a:spLocks noGrp="1"/>
          </p:cNvSpPr>
          <p:nvPr>
            <p:ph sz="half" idx="4294967295"/>
          </p:nvPr>
        </p:nvSpPr>
        <p:spPr>
          <a:xfrm>
            <a:off x="6276624" y="1511300"/>
            <a:ext cx="5229225" cy="4678363"/>
          </a:xfrm>
        </p:spPr>
        <p:txBody>
          <a:bodyPr/>
          <a:lstStyle/>
          <a:p>
            <a:pPr marL="0" lvl="0" indent="0" fontAlgn="auto">
              <a:lnSpc>
                <a:spcPct val="100000"/>
              </a:lnSpc>
              <a:spcBef>
                <a:spcPct val="50000"/>
              </a:spcBef>
              <a:spcAft>
                <a:spcPct val="0"/>
              </a:spcAft>
              <a:buClrTx/>
              <a:buNone/>
              <a:defRPr/>
            </a:pPr>
            <a:r>
              <a:rPr lang="en-US" sz="2600" b="1" kern="1200" dirty="0">
                <a:solidFill>
                  <a:srgbClr val="000000"/>
                </a:solidFill>
              </a:rPr>
              <a:t>Anticoagulant Inhibition Treatment</a:t>
            </a:r>
          </a:p>
          <a:p>
            <a:pPr marL="285750" lvl="0" indent="-285750" fontAlgn="auto">
              <a:lnSpc>
                <a:spcPct val="100000"/>
              </a:lnSpc>
              <a:spcBef>
                <a:spcPct val="50000"/>
              </a:spcBef>
              <a:spcAft>
                <a:spcPct val="0"/>
              </a:spcAft>
              <a:buClr>
                <a:srgbClr val="000000"/>
              </a:buClr>
              <a:defRPr/>
            </a:pPr>
            <a:r>
              <a:rPr lang="en-US" sz="2400" kern="1200" dirty="0">
                <a:solidFill>
                  <a:srgbClr val="000000"/>
                </a:solidFill>
              </a:rPr>
              <a:t>Therapeutic approach aiming to </a:t>
            </a:r>
            <a:br>
              <a:rPr lang="en-US" sz="2400" kern="1200" dirty="0">
                <a:solidFill>
                  <a:srgbClr val="000000"/>
                </a:solidFill>
              </a:rPr>
            </a:br>
            <a:r>
              <a:rPr lang="en-US" sz="2400" kern="1200" dirty="0">
                <a:solidFill>
                  <a:srgbClr val="000000"/>
                </a:solidFill>
              </a:rPr>
              <a:t>restore balance by inhibiting natural anticoagulants</a:t>
            </a:r>
          </a:p>
          <a:p>
            <a:pPr marL="285750" lvl="0" indent="-285750" fontAlgn="auto">
              <a:lnSpc>
                <a:spcPct val="100000"/>
              </a:lnSpc>
              <a:spcBef>
                <a:spcPct val="50000"/>
              </a:spcBef>
              <a:spcAft>
                <a:spcPct val="0"/>
              </a:spcAft>
              <a:buClrTx/>
              <a:defRPr/>
            </a:pPr>
            <a:r>
              <a:rPr lang="en-US" sz="2400" kern="1200" dirty="0">
                <a:solidFill>
                  <a:srgbClr val="000000"/>
                </a:solidFill>
              </a:rPr>
              <a:t>Independent of FVIII and FIX activity</a:t>
            </a:r>
          </a:p>
        </p:txBody>
      </p:sp>
      <p:sp>
        <p:nvSpPr>
          <p:cNvPr id="15" name="TextBox 14">
            <a:extLst>
              <a:ext uri="{FF2B5EF4-FFF2-40B4-BE49-F238E27FC236}">
                <a16:creationId xmlns:a16="http://schemas.microsoft.com/office/drawing/2014/main" id="{29B4CB31-87AC-413E-B240-1144D20E70B1}"/>
              </a:ext>
            </a:extLst>
          </p:cNvPr>
          <p:cNvSpPr txBox="1"/>
          <p:nvPr/>
        </p:nvSpPr>
        <p:spPr bwMode="auto">
          <a:xfrm>
            <a:off x="858735" y="3146714"/>
            <a:ext cx="1285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Hemophilia</a:t>
            </a:r>
          </a:p>
        </p:txBody>
      </p:sp>
      <p:sp>
        <p:nvSpPr>
          <p:cNvPr id="16" name="TextBox 15">
            <a:extLst>
              <a:ext uri="{FF2B5EF4-FFF2-40B4-BE49-F238E27FC236}">
                <a16:creationId xmlns:a16="http://schemas.microsoft.com/office/drawing/2014/main" id="{EA75D476-73D0-4657-ADFC-8A063112A93A}"/>
              </a:ext>
            </a:extLst>
          </p:cNvPr>
          <p:cNvSpPr txBox="1"/>
          <p:nvPr/>
        </p:nvSpPr>
        <p:spPr bwMode="auto">
          <a:xfrm>
            <a:off x="845201" y="5507814"/>
            <a:ext cx="20814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Factor Replacement</a:t>
            </a:r>
          </a:p>
        </p:txBody>
      </p:sp>
      <p:sp>
        <p:nvSpPr>
          <p:cNvPr id="3" name="Isosceles Triangle 2">
            <a:extLst>
              <a:ext uri="{FF2B5EF4-FFF2-40B4-BE49-F238E27FC236}">
                <a16:creationId xmlns:a16="http://schemas.microsoft.com/office/drawing/2014/main" id="{16B3D9CA-9286-4605-946C-F201CC12EC49}"/>
              </a:ext>
            </a:extLst>
          </p:cNvPr>
          <p:cNvSpPr/>
          <p:nvPr/>
        </p:nvSpPr>
        <p:spPr bwMode="auto">
          <a:xfrm>
            <a:off x="2994227" y="2642879"/>
            <a:ext cx="475379" cy="485325"/>
          </a:xfrm>
          <a:prstGeom prst="triangl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 name="Rectangle 3">
            <a:extLst>
              <a:ext uri="{FF2B5EF4-FFF2-40B4-BE49-F238E27FC236}">
                <a16:creationId xmlns:a16="http://schemas.microsoft.com/office/drawing/2014/main" id="{F13BC498-79C3-42C5-B2F3-415400CD2AF7}"/>
              </a:ext>
            </a:extLst>
          </p:cNvPr>
          <p:cNvSpPr/>
          <p:nvPr/>
        </p:nvSpPr>
        <p:spPr bwMode="auto">
          <a:xfrm rot="1030768">
            <a:off x="2118733" y="2643623"/>
            <a:ext cx="2226366" cy="7255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 name="Rectangle 4">
            <a:extLst>
              <a:ext uri="{FF2B5EF4-FFF2-40B4-BE49-F238E27FC236}">
                <a16:creationId xmlns:a16="http://schemas.microsoft.com/office/drawing/2014/main" id="{6CA50D63-4D89-464B-9C9F-F7A01EB1CAAC}"/>
              </a:ext>
            </a:extLst>
          </p:cNvPr>
          <p:cNvSpPr/>
          <p:nvPr/>
        </p:nvSpPr>
        <p:spPr bwMode="auto">
          <a:xfrm>
            <a:off x="1660050" y="2150046"/>
            <a:ext cx="995265" cy="281462"/>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Clotting</a:t>
            </a:r>
          </a:p>
        </p:txBody>
      </p:sp>
      <p:sp>
        <p:nvSpPr>
          <p:cNvPr id="18" name="Rectangle 17">
            <a:extLst>
              <a:ext uri="{FF2B5EF4-FFF2-40B4-BE49-F238E27FC236}">
                <a16:creationId xmlns:a16="http://schemas.microsoft.com/office/drawing/2014/main" id="{09F30499-3455-482F-B3EC-FEB7FA879054}"/>
              </a:ext>
            </a:extLst>
          </p:cNvPr>
          <p:cNvSpPr/>
          <p:nvPr/>
        </p:nvSpPr>
        <p:spPr bwMode="auto">
          <a:xfrm>
            <a:off x="3848209" y="2835409"/>
            <a:ext cx="995265" cy="281462"/>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Bleeding</a:t>
            </a:r>
          </a:p>
        </p:txBody>
      </p:sp>
      <p:cxnSp>
        <p:nvCxnSpPr>
          <p:cNvPr id="7" name="Straight Connector 6">
            <a:extLst>
              <a:ext uri="{FF2B5EF4-FFF2-40B4-BE49-F238E27FC236}">
                <a16:creationId xmlns:a16="http://schemas.microsoft.com/office/drawing/2014/main" id="{18568A8B-1FFA-4AC1-8410-76EB6000563D}"/>
              </a:ext>
            </a:extLst>
          </p:cNvPr>
          <p:cNvCxnSpPr/>
          <p:nvPr/>
        </p:nvCxnSpPr>
        <p:spPr bwMode="auto">
          <a:xfrm>
            <a:off x="771331" y="3123091"/>
            <a:ext cx="4889242" cy="0"/>
          </a:xfrm>
          <a:prstGeom prst="line">
            <a:avLst/>
          </a:prstGeom>
          <a:noFill/>
          <a:ln w="28575" cap="flat" cmpd="sng" algn="ctr">
            <a:solidFill>
              <a:schemeClr val="bg1"/>
            </a:solidFill>
            <a:prstDash val="solid"/>
            <a:round/>
            <a:headEnd type="none" w="med" len="med"/>
            <a:tailEnd type="none" w="med" len="med"/>
          </a:ln>
          <a:effectLst/>
        </p:spPr>
      </p:cxnSp>
      <p:grpSp>
        <p:nvGrpSpPr>
          <p:cNvPr id="33" name="Group 32">
            <a:extLst>
              <a:ext uri="{FF2B5EF4-FFF2-40B4-BE49-F238E27FC236}">
                <a16:creationId xmlns:a16="http://schemas.microsoft.com/office/drawing/2014/main" id="{85E4A338-15F6-4A6E-92E0-138CE6093EC8}"/>
              </a:ext>
            </a:extLst>
          </p:cNvPr>
          <p:cNvGrpSpPr/>
          <p:nvPr/>
        </p:nvGrpSpPr>
        <p:grpSpPr>
          <a:xfrm>
            <a:off x="1894288" y="1808853"/>
            <a:ext cx="367656" cy="348521"/>
            <a:chOff x="1894288" y="1808853"/>
            <a:chExt cx="367656" cy="348521"/>
          </a:xfrm>
        </p:grpSpPr>
        <p:sp>
          <p:nvSpPr>
            <p:cNvPr id="19" name="Oval 18">
              <a:extLst>
                <a:ext uri="{FF2B5EF4-FFF2-40B4-BE49-F238E27FC236}">
                  <a16:creationId xmlns:a16="http://schemas.microsoft.com/office/drawing/2014/main" id="{014F6047-0A5E-4AFC-9370-06E3E40996B4}"/>
                </a:ext>
              </a:extLst>
            </p:cNvPr>
            <p:cNvSpPr/>
            <p:nvPr/>
          </p:nvSpPr>
          <p:spPr bwMode="auto">
            <a:xfrm>
              <a:off x="1894288" y="1973546"/>
              <a:ext cx="183828" cy="183828"/>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 name="Oval 19">
              <a:extLst>
                <a:ext uri="{FF2B5EF4-FFF2-40B4-BE49-F238E27FC236}">
                  <a16:creationId xmlns:a16="http://schemas.microsoft.com/office/drawing/2014/main" id="{9900E6C8-33D0-4520-8942-5542C59CF860}"/>
                </a:ext>
              </a:extLst>
            </p:cNvPr>
            <p:cNvSpPr/>
            <p:nvPr/>
          </p:nvSpPr>
          <p:spPr bwMode="auto">
            <a:xfrm>
              <a:off x="2078116" y="1970091"/>
              <a:ext cx="183828" cy="183828"/>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 name="Oval 20">
              <a:extLst>
                <a:ext uri="{FF2B5EF4-FFF2-40B4-BE49-F238E27FC236}">
                  <a16:creationId xmlns:a16="http://schemas.microsoft.com/office/drawing/2014/main" id="{CC761C52-CB85-4764-9D79-D49C8890E2B1}"/>
                </a:ext>
              </a:extLst>
            </p:cNvPr>
            <p:cNvSpPr/>
            <p:nvPr/>
          </p:nvSpPr>
          <p:spPr bwMode="auto">
            <a:xfrm>
              <a:off x="1985403" y="1808853"/>
              <a:ext cx="183828" cy="183828"/>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2" name="Group 31">
            <a:extLst>
              <a:ext uri="{FF2B5EF4-FFF2-40B4-BE49-F238E27FC236}">
                <a16:creationId xmlns:a16="http://schemas.microsoft.com/office/drawing/2014/main" id="{04D2ABD3-0FE7-4BD5-9CDF-43B7CD9D9B02}"/>
              </a:ext>
            </a:extLst>
          </p:cNvPr>
          <p:cNvGrpSpPr/>
          <p:nvPr/>
        </p:nvGrpSpPr>
        <p:grpSpPr>
          <a:xfrm>
            <a:off x="4013605" y="2168226"/>
            <a:ext cx="750315" cy="668910"/>
            <a:chOff x="4013605" y="2168226"/>
            <a:chExt cx="750315" cy="668910"/>
          </a:xfrm>
        </p:grpSpPr>
        <p:sp>
          <p:nvSpPr>
            <p:cNvPr id="22" name="Oval 21">
              <a:extLst>
                <a:ext uri="{FF2B5EF4-FFF2-40B4-BE49-F238E27FC236}">
                  <a16:creationId xmlns:a16="http://schemas.microsoft.com/office/drawing/2014/main" id="{D3EB2F21-7256-4E6B-92BD-9A9AF864C3FC}"/>
                </a:ext>
              </a:extLst>
            </p:cNvPr>
            <p:cNvSpPr/>
            <p:nvPr/>
          </p:nvSpPr>
          <p:spPr bwMode="auto">
            <a:xfrm>
              <a:off x="4013605" y="2653308"/>
              <a:ext cx="183828" cy="183828"/>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 name="Oval 22">
              <a:extLst>
                <a:ext uri="{FF2B5EF4-FFF2-40B4-BE49-F238E27FC236}">
                  <a16:creationId xmlns:a16="http://schemas.microsoft.com/office/drawing/2014/main" id="{BEF6D313-FF0F-45D6-BE20-7F8C18075C7B}"/>
                </a:ext>
              </a:extLst>
            </p:cNvPr>
            <p:cNvSpPr/>
            <p:nvPr/>
          </p:nvSpPr>
          <p:spPr bwMode="auto">
            <a:xfrm>
              <a:off x="4390207" y="2653308"/>
              <a:ext cx="183828" cy="183828"/>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 name="Oval 23">
              <a:extLst>
                <a:ext uri="{FF2B5EF4-FFF2-40B4-BE49-F238E27FC236}">
                  <a16:creationId xmlns:a16="http://schemas.microsoft.com/office/drawing/2014/main" id="{1BD4E669-B62C-4232-8460-8A8C379FFCA6}"/>
                </a:ext>
              </a:extLst>
            </p:cNvPr>
            <p:cNvSpPr/>
            <p:nvPr/>
          </p:nvSpPr>
          <p:spPr bwMode="auto">
            <a:xfrm>
              <a:off x="4104720" y="2488594"/>
              <a:ext cx="183828" cy="183828"/>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 name="Oval 24">
              <a:extLst>
                <a:ext uri="{FF2B5EF4-FFF2-40B4-BE49-F238E27FC236}">
                  <a16:creationId xmlns:a16="http://schemas.microsoft.com/office/drawing/2014/main" id="{19453D95-0402-4AA3-B0FC-BD33E3D27F87}"/>
                </a:ext>
              </a:extLst>
            </p:cNvPr>
            <p:cNvSpPr/>
            <p:nvPr/>
          </p:nvSpPr>
          <p:spPr bwMode="auto">
            <a:xfrm>
              <a:off x="4204019" y="2653308"/>
              <a:ext cx="183828" cy="18382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 name="Oval 25">
              <a:extLst>
                <a:ext uri="{FF2B5EF4-FFF2-40B4-BE49-F238E27FC236}">
                  <a16:creationId xmlns:a16="http://schemas.microsoft.com/office/drawing/2014/main" id="{2C609440-D073-4FBF-9F49-29D5D658795F}"/>
                </a:ext>
              </a:extLst>
            </p:cNvPr>
            <p:cNvSpPr/>
            <p:nvPr/>
          </p:nvSpPr>
          <p:spPr bwMode="auto">
            <a:xfrm>
              <a:off x="4580092" y="2653308"/>
              <a:ext cx="183828" cy="18382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 name="Oval 26">
              <a:extLst>
                <a:ext uri="{FF2B5EF4-FFF2-40B4-BE49-F238E27FC236}">
                  <a16:creationId xmlns:a16="http://schemas.microsoft.com/office/drawing/2014/main" id="{B576C1A8-0D02-4BA1-915D-753ADBF637C0}"/>
                </a:ext>
              </a:extLst>
            </p:cNvPr>
            <p:cNvSpPr/>
            <p:nvPr/>
          </p:nvSpPr>
          <p:spPr bwMode="auto">
            <a:xfrm>
              <a:off x="4293937" y="2488594"/>
              <a:ext cx="183828" cy="18382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 name="Oval 27">
              <a:extLst>
                <a:ext uri="{FF2B5EF4-FFF2-40B4-BE49-F238E27FC236}">
                  <a16:creationId xmlns:a16="http://schemas.microsoft.com/office/drawing/2014/main" id="{DC17DD2F-40DE-4A7F-A91F-2C698D98854C}"/>
                </a:ext>
              </a:extLst>
            </p:cNvPr>
            <p:cNvSpPr/>
            <p:nvPr/>
          </p:nvSpPr>
          <p:spPr bwMode="auto">
            <a:xfrm>
              <a:off x="4484981" y="2488594"/>
              <a:ext cx="183828" cy="183828"/>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 name="Oval 28">
              <a:extLst>
                <a:ext uri="{FF2B5EF4-FFF2-40B4-BE49-F238E27FC236}">
                  <a16:creationId xmlns:a16="http://schemas.microsoft.com/office/drawing/2014/main" id="{3A1B4EB7-A72F-4166-8A69-62D903C01BD6}"/>
                </a:ext>
              </a:extLst>
            </p:cNvPr>
            <p:cNvSpPr/>
            <p:nvPr/>
          </p:nvSpPr>
          <p:spPr bwMode="auto">
            <a:xfrm>
              <a:off x="4394248" y="2325993"/>
              <a:ext cx="183828" cy="183828"/>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 name="Oval 29">
              <a:extLst>
                <a:ext uri="{FF2B5EF4-FFF2-40B4-BE49-F238E27FC236}">
                  <a16:creationId xmlns:a16="http://schemas.microsoft.com/office/drawing/2014/main" id="{3EFB1F81-461A-441A-A237-5585614431EB}"/>
                </a:ext>
              </a:extLst>
            </p:cNvPr>
            <p:cNvSpPr/>
            <p:nvPr/>
          </p:nvSpPr>
          <p:spPr bwMode="auto">
            <a:xfrm>
              <a:off x="4198077" y="2325993"/>
              <a:ext cx="183828" cy="18382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 name="Oval 30">
              <a:extLst>
                <a:ext uri="{FF2B5EF4-FFF2-40B4-BE49-F238E27FC236}">
                  <a16:creationId xmlns:a16="http://schemas.microsoft.com/office/drawing/2014/main" id="{6FF199EE-57E9-4CA0-BA17-789580207D94}"/>
                </a:ext>
              </a:extLst>
            </p:cNvPr>
            <p:cNvSpPr/>
            <p:nvPr/>
          </p:nvSpPr>
          <p:spPr bwMode="auto">
            <a:xfrm>
              <a:off x="4296163" y="2168226"/>
              <a:ext cx="183828" cy="18382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34" name="TextBox 33">
            <a:extLst>
              <a:ext uri="{FF2B5EF4-FFF2-40B4-BE49-F238E27FC236}">
                <a16:creationId xmlns:a16="http://schemas.microsoft.com/office/drawing/2014/main" id="{41F67F16-6CF9-4BA2-BA49-D0615EA89DCF}"/>
              </a:ext>
            </a:extLst>
          </p:cNvPr>
          <p:cNvSpPr txBox="1"/>
          <p:nvPr/>
        </p:nvSpPr>
        <p:spPr bwMode="auto">
          <a:xfrm>
            <a:off x="783498" y="1661475"/>
            <a:ext cx="12212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Coagulants</a:t>
            </a:r>
          </a:p>
        </p:txBody>
      </p:sp>
      <p:sp>
        <p:nvSpPr>
          <p:cNvPr id="35" name="TextBox 34">
            <a:extLst>
              <a:ext uri="{FF2B5EF4-FFF2-40B4-BE49-F238E27FC236}">
                <a16:creationId xmlns:a16="http://schemas.microsoft.com/office/drawing/2014/main" id="{6455A19F-A8DF-4857-A0E0-2A0E7CB0D99B}"/>
              </a:ext>
            </a:extLst>
          </p:cNvPr>
          <p:cNvSpPr txBox="1"/>
          <p:nvPr/>
        </p:nvSpPr>
        <p:spPr bwMode="auto">
          <a:xfrm>
            <a:off x="4537464" y="2036905"/>
            <a:ext cx="15763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Anticoagulants</a:t>
            </a:r>
          </a:p>
        </p:txBody>
      </p:sp>
      <p:sp>
        <p:nvSpPr>
          <p:cNvPr id="36" name="Isosceles Triangle 35">
            <a:extLst>
              <a:ext uri="{FF2B5EF4-FFF2-40B4-BE49-F238E27FC236}">
                <a16:creationId xmlns:a16="http://schemas.microsoft.com/office/drawing/2014/main" id="{952CF6FB-9C71-47A8-8738-257F646E68D8}"/>
              </a:ext>
            </a:extLst>
          </p:cNvPr>
          <p:cNvSpPr/>
          <p:nvPr/>
        </p:nvSpPr>
        <p:spPr bwMode="auto">
          <a:xfrm>
            <a:off x="3046891" y="5027758"/>
            <a:ext cx="475379" cy="485325"/>
          </a:xfrm>
          <a:prstGeom prst="triangl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 name="Rectangle 36">
            <a:extLst>
              <a:ext uri="{FF2B5EF4-FFF2-40B4-BE49-F238E27FC236}">
                <a16:creationId xmlns:a16="http://schemas.microsoft.com/office/drawing/2014/main" id="{0AA30345-E079-45AE-8906-1531ADAED5D5}"/>
              </a:ext>
            </a:extLst>
          </p:cNvPr>
          <p:cNvSpPr/>
          <p:nvPr/>
        </p:nvSpPr>
        <p:spPr bwMode="auto">
          <a:xfrm>
            <a:off x="2171397" y="5015624"/>
            <a:ext cx="2226366" cy="7255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 name="Rectangle 37">
            <a:extLst>
              <a:ext uri="{FF2B5EF4-FFF2-40B4-BE49-F238E27FC236}">
                <a16:creationId xmlns:a16="http://schemas.microsoft.com/office/drawing/2014/main" id="{B63039C4-51B9-4A2E-90E3-A91A026A6274}"/>
              </a:ext>
            </a:extLst>
          </p:cNvPr>
          <p:cNvSpPr/>
          <p:nvPr/>
        </p:nvSpPr>
        <p:spPr bwMode="auto">
          <a:xfrm>
            <a:off x="1364692" y="4909855"/>
            <a:ext cx="995265" cy="281462"/>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Clotting</a:t>
            </a:r>
          </a:p>
        </p:txBody>
      </p:sp>
      <p:sp>
        <p:nvSpPr>
          <p:cNvPr id="39" name="Rectangle 38">
            <a:extLst>
              <a:ext uri="{FF2B5EF4-FFF2-40B4-BE49-F238E27FC236}">
                <a16:creationId xmlns:a16="http://schemas.microsoft.com/office/drawing/2014/main" id="{94035EFB-DAEC-4B61-944C-C6D54657555E}"/>
              </a:ext>
            </a:extLst>
          </p:cNvPr>
          <p:cNvSpPr/>
          <p:nvPr/>
        </p:nvSpPr>
        <p:spPr bwMode="auto">
          <a:xfrm>
            <a:off x="4124556" y="4909855"/>
            <a:ext cx="995265" cy="281462"/>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Bleeding</a:t>
            </a:r>
          </a:p>
        </p:txBody>
      </p:sp>
      <p:cxnSp>
        <p:nvCxnSpPr>
          <p:cNvPr id="40" name="Straight Connector 39">
            <a:extLst>
              <a:ext uri="{FF2B5EF4-FFF2-40B4-BE49-F238E27FC236}">
                <a16:creationId xmlns:a16="http://schemas.microsoft.com/office/drawing/2014/main" id="{AEDE0135-8E1B-47EF-BD72-3322ED6A70DF}"/>
              </a:ext>
            </a:extLst>
          </p:cNvPr>
          <p:cNvCxnSpPr/>
          <p:nvPr/>
        </p:nvCxnSpPr>
        <p:spPr bwMode="auto">
          <a:xfrm>
            <a:off x="823995" y="5507970"/>
            <a:ext cx="4889242" cy="0"/>
          </a:xfrm>
          <a:prstGeom prst="line">
            <a:avLst/>
          </a:prstGeom>
          <a:noFill/>
          <a:ln w="28575" cap="flat" cmpd="sng" algn="ctr">
            <a:solidFill>
              <a:schemeClr val="bg1"/>
            </a:solidFill>
            <a:prstDash val="solid"/>
            <a:round/>
            <a:headEnd type="none" w="med" len="med"/>
            <a:tailEnd type="none" w="med" len="med"/>
          </a:ln>
          <a:effectLst/>
        </p:spPr>
      </p:cxnSp>
      <p:grpSp>
        <p:nvGrpSpPr>
          <p:cNvPr id="45" name="Group 44">
            <a:extLst>
              <a:ext uri="{FF2B5EF4-FFF2-40B4-BE49-F238E27FC236}">
                <a16:creationId xmlns:a16="http://schemas.microsoft.com/office/drawing/2014/main" id="{B53EB96A-E315-4BE6-98D8-24C876EA38AB}"/>
              </a:ext>
            </a:extLst>
          </p:cNvPr>
          <p:cNvGrpSpPr/>
          <p:nvPr/>
        </p:nvGrpSpPr>
        <p:grpSpPr>
          <a:xfrm>
            <a:off x="4227781" y="4245126"/>
            <a:ext cx="750315" cy="668910"/>
            <a:chOff x="4013605" y="2168226"/>
            <a:chExt cx="750315" cy="668910"/>
          </a:xfrm>
        </p:grpSpPr>
        <p:sp>
          <p:nvSpPr>
            <p:cNvPr id="46" name="Oval 45">
              <a:extLst>
                <a:ext uri="{FF2B5EF4-FFF2-40B4-BE49-F238E27FC236}">
                  <a16:creationId xmlns:a16="http://schemas.microsoft.com/office/drawing/2014/main" id="{79D222D9-6098-4F1D-8383-BF78D6BD20C2}"/>
                </a:ext>
              </a:extLst>
            </p:cNvPr>
            <p:cNvSpPr/>
            <p:nvPr/>
          </p:nvSpPr>
          <p:spPr bwMode="auto">
            <a:xfrm>
              <a:off x="4013605" y="2653308"/>
              <a:ext cx="183828" cy="183828"/>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7" name="Oval 46">
              <a:extLst>
                <a:ext uri="{FF2B5EF4-FFF2-40B4-BE49-F238E27FC236}">
                  <a16:creationId xmlns:a16="http://schemas.microsoft.com/office/drawing/2014/main" id="{CA4EBFD0-47C5-4BD9-8558-AAFAEEF35756}"/>
                </a:ext>
              </a:extLst>
            </p:cNvPr>
            <p:cNvSpPr/>
            <p:nvPr/>
          </p:nvSpPr>
          <p:spPr bwMode="auto">
            <a:xfrm>
              <a:off x="4390207" y="2653308"/>
              <a:ext cx="183828" cy="183828"/>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Oval 47">
              <a:extLst>
                <a:ext uri="{FF2B5EF4-FFF2-40B4-BE49-F238E27FC236}">
                  <a16:creationId xmlns:a16="http://schemas.microsoft.com/office/drawing/2014/main" id="{37C5FF1C-7D18-421B-9CC8-9FE4AE8CB5AB}"/>
                </a:ext>
              </a:extLst>
            </p:cNvPr>
            <p:cNvSpPr/>
            <p:nvPr/>
          </p:nvSpPr>
          <p:spPr bwMode="auto">
            <a:xfrm>
              <a:off x="4104720" y="2488594"/>
              <a:ext cx="183828" cy="183828"/>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9" name="Oval 48">
              <a:extLst>
                <a:ext uri="{FF2B5EF4-FFF2-40B4-BE49-F238E27FC236}">
                  <a16:creationId xmlns:a16="http://schemas.microsoft.com/office/drawing/2014/main" id="{BCAAF5C4-7917-4E5B-8C36-580104AD342F}"/>
                </a:ext>
              </a:extLst>
            </p:cNvPr>
            <p:cNvSpPr/>
            <p:nvPr/>
          </p:nvSpPr>
          <p:spPr bwMode="auto">
            <a:xfrm>
              <a:off x="4204019" y="2653308"/>
              <a:ext cx="183828" cy="18382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Oval 49">
              <a:extLst>
                <a:ext uri="{FF2B5EF4-FFF2-40B4-BE49-F238E27FC236}">
                  <a16:creationId xmlns:a16="http://schemas.microsoft.com/office/drawing/2014/main" id="{89CBD46F-3C97-4F9F-ACC0-CBB93558B33F}"/>
                </a:ext>
              </a:extLst>
            </p:cNvPr>
            <p:cNvSpPr/>
            <p:nvPr/>
          </p:nvSpPr>
          <p:spPr bwMode="auto">
            <a:xfrm>
              <a:off x="4580092" y="2653308"/>
              <a:ext cx="183828" cy="18382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Oval 50">
              <a:extLst>
                <a:ext uri="{FF2B5EF4-FFF2-40B4-BE49-F238E27FC236}">
                  <a16:creationId xmlns:a16="http://schemas.microsoft.com/office/drawing/2014/main" id="{65A1AF24-76FF-4976-B37C-609653F54A1C}"/>
                </a:ext>
              </a:extLst>
            </p:cNvPr>
            <p:cNvSpPr/>
            <p:nvPr/>
          </p:nvSpPr>
          <p:spPr bwMode="auto">
            <a:xfrm>
              <a:off x="4293937" y="2488594"/>
              <a:ext cx="183828" cy="18382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Oval 51">
              <a:extLst>
                <a:ext uri="{FF2B5EF4-FFF2-40B4-BE49-F238E27FC236}">
                  <a16:creationId xmlns:a16="http://schemas.microsoft.com/office/drawing/2014/main" id="{C6F2C0D8-0750-44FE-AE28-46B8F36658E1}"/>
                </a:ext>
              </a:extLst>
            </p:cNvPr>
            <p:cNvSpPr/>
            <p:nvPr/>
          </p:nvSpPr>
          <p:spPr bwMode="auto">
            <a:xfrm>
              <a:off x="4484981" y="2488594"/>
              <a:ext cx="183828" cy="183828"/>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Oval 52">
              <a:extLst>
                <a:ext uri="{FF2B5EF4-FFF2-40B4-BE49-F238E27FC236}">
                  <a16:creationId xmlns:a16="http://schemas.microsoft.com/office/drawing/2014/main" id="{F7F7CE44-F1CA-4707-9C60-B4A359DDE2E0}"/>
                </a:ext>
              </a:extLst>
            </p:cNvPr>
            <p:cNvSpPr/>
            <p:nvPr/>
          </p:nvSpPr>
          <p:spPr bwMode="auto">
            <a:xfrm>
              <a:off x="4394248" y="2325993"/>
              <a:ext cx="183828" cy="183828"/>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 name="Oval 53">
              <a:extLst>
                <a:ext uri="{FF2B5EF4-FFF2-40B4-BE49-F238E27FC236}">
                  <a16:creationId xmlns:a16="http://schemas.microsoft.com/office/drawing/2014/main" id="{E8C23235-3999-417A-9FB2-77AA85563BBF}"/>
                </a:ext>
              </a:extLst>
            </p:cNvPr>
            <p:cNvSpPr/>
            <p:nvPr/>
          </p:nvSpPr>
          <p:spPr bwMode="auto">
            <a:xfrm>
              <a:off x="4198077" y="2325993"/>
              <a:ext cx="183828" cy="18382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Oval 54">
              <a:extLst>
                <a:ext uri="{FF2B5EF4-FFF2-40B4-BE49-F238E27FC236}">
                  <a16:creationId xmlns:a16="http://schemas.microsoft.com/office/drawing/2014/main" id="{75D6DE03-0C5E-4D0E-A349-35BE27491588}"/>
                </a:ext>
              </a:extLst>
            </p:cNvPr>
            <p:cNvSpPr/>
            <p:nvPr/>
          </p:nvSpPr>
          <p:spPr bwMode="auto">
            <a:xfrm>
              <a:off x="4296163" y="2168226"/>
              <a:ext cx="183828" cy="18382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58" name="Group 57">
            <a:extLst>
              <a:ext uri="{FF2B5EF4-FFF2-40B4-BE49-F238E27FC236}">
                <a16:creationId xmlns:a16="http://schemas.microsoft.com/office/drawing/2014/main" id="{CBD161B5-B06D-41EF-9BC8-0BCE0550B6D8}"/>
              </a:ext>
            </a:extLst>
          </p:cNvPr>
          <p:cNvGrpSpPr/>
          <p:nvPr/>
        </p:nvGrpSpPr>
        <p:grpSpPr>
          <a:xfrm>
            <a:off x="1490829" y="4240945"/>
            <a:ext cx="750315" cy="668910"/>
            <a:chOff x="4013605" y="2168226"/>
            <a:chExt cx="750315" cy="668910"/>
          </a:xfrm>
          <a:solidFill>
            <a:schemeClr val="accent4"/>
          </a:solidFill>
        </p:grpSpPr>
        <p:sp>
          <p:nvSpPr>
            <p:cNvPr id="59" name="Oval 58">
              <a:extLst>
                <a:ext uri="{FF2B5EF4-FFF2-40B4-BE49-F238E27FC236}">
                  <a16:creationId xmlns:a16="http://schemas.microsoft.com/office/drawing/2014/main" id="{E9ADA85D-2131-4B40-8460-1263A0FF0CAE}"/>
                </a:ext>
              </a:extLst>
            </p:cNvPr>
            <p:cNvSpPr/>
            <p:nvPr/>
          </p:nvSpPr>
          <p:spPr bwMode="auto">
            <a:xfrm>
              <a:off x="4013605" y="2653308"/>
              <a:ext cx="183828" cy="183828"/>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Oval 59">
              <a:extLst>
                <a:ext uri="{FF2B5EF4-FFF2-40B4-BE49-F238E27FC236}">
                  <a16:creationId xmlns:a16="http://schemas.microsoft.com/office/drawing/2014/main" id="{0DC3D515-4C15-4538-AE50-017460FE90E0}"/>
                </a:ext>
              </a:extLst>
            </p:cNvPr>
            <p:cNvSpPr/>
            <p:nvPr/>
          </p:nvSpPr>
          <p:spPr bwMode="auto">
            <a:xfrm>
              <a:off x="4390207" y="2653308"/>
              <a:ext cx="183828" cy="183828"/>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Oval 60">
              <a:extLst>
                <a:ext uri="{FF2B5EF4-FFF2-40B4-BE49-F238E27FC236}">
                  <a16:creationId xmlns:a16="http://schemas.microsoft.com/office/drawing/2014/main" id="{13521185-2766-443A-8134-B0E3D4A5167A}"/>
                </a:ext>
              </a:extLst>
            </p:cNvPr>
            <p:cNvSpPr/>
            <p:nvPr/>
          </p:nvSpPr>
          <p:spPr bwMode="auto">
            <a:xfrm>
              <a:off x="4104720" y="2488594"/>
              <a:ext cx="183828" cy="183828"/>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Oval 61">
              <a:extLst>
                <a:ext uri="{FF2B5EF4-FFF2-40B4-BE49-F238E27FC236}">
                  <a16:creationId xmlns:a16="http://schemas.microsoft.com/office/drawing/2014/main" id="{C92C92BC-315E-45A2-9C8D-ABE52F5C1440}"/>
                </a:ext>
              </a:extLst>
            </p:cNvPr>
            <p:cNvSpPr/>
            <p:nvPr/>
          </p:nvSpPr>
          <p:spPr bwMode="auto">
            <a:xfrm>
              <a:off x="4204019" y="2653308"/>
              <a:ext cx="183828" cy="183828"/>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Oval 62">
              <a:extLst>
                <a:ext uri="{FF2B5EF4-FFF2-40B4-BE49-F238E27FC236}">
                  <a16:creationId xmlns:a16="http://schemas.microsoft.com/office/drawing/2014/main" id="{641CA776-1A14-4440-959D-40F48564531C}"/>
                </a:ext>
              </a:extLst>
            </p:cNvPr>
            <p:cNvSpPr/>
            <p:nvPr/>
          </p:nvSpPr>
          <p:spPr bwMode="auto">
            <a:xfrm>
              <a:off x="4580092" y="2653308"/>
              <a:ext cx="183828" cy="183828"/>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 name="Oval 63">
              <a:extLst>
                <a:ext uri="{FF2B5EF4-FFF2-40B4-BE49-F238E27FC236}">
                  <a16:creationId xmlns:a16="http://schemas.microsoft.com/office/drawing/2014/main" id="{F6B0913D-AD14-471C-A021-D47CD20CF7BF}"/>
                </a:ext>
              </a:extLst>
            </p:cNvPr>
            <p:cNvSpPr/>
            <p:nvPr/>
          </p:nvSpPr>
          <p:spPr bwMode="auto">
            <a:xfrm>
              <a:off x="4293937" y="2488594"/>
              <a:ext cx="183828" cy="183828"/>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Oval 64">
              <a:extLst>
                <a:ext uri="{FF2B5EF4-FFF2-40B4-BE49-F238E27FC236}">
                  <a16:creationId xmlns:a16="http://schemas.microsoft.com/office/drawing/2014/main" id="{01C07D3A-09C8-40AD-8658-0BB1D409AE60}"/>
                </a:ext>
              </a:extLst>
            </p:cNvPr>
            <p:cNvSpPr/>
            <p:nvPr/>
          </p:nvSpPr>
          <p:spPr bwMode="auto">
            <a:xfrm>
              <a:off x="4484981" y="2488594"/>
              <a:ext cx="183828" cy="183828"/>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6" name="Oval 65">
              <a:extLst>
                <a:ext uri="{FF2B5EF4-FFF2-40B4-BE49-F238E27FC236}">
                  <a16:creationId xmlns:a16="http://schemas.microsoft.com/office/drawing/2014/main" id="{774ED815-BA45-4050-A5C3-CADE9F17EEA8}"/>
                </a:ext>
              </a:extLst>
            </p:cNvPr>
            <p:cNvSpPr/>
            <p:nvPr/>
          </p:nvSpPr>
          <p:spPr bwMode="auto">
            <a:xfrm>
              <a:off x="4394248" y="2325993"/>
              <a:ext cx="183828" cy="183828"/>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Oval 66">
              <a:extLst>
                <a:ext uri="{FF2B5EF4-FFF2-40B4-BE49-F238E27FC236}">
                  <a16:creationId xmlns:a16="http://schemas.microsoft.com/office/drawing/2014/main" id="{C52D949C-65A5-4E00-8543-7694ED9D9222}"/>
                </a:ext>
              </a:extLst>
            </p:cNvPr>
            <p:cNvSpPr/>
            <p:nvPr/>
          </p:nvSpPr>
          <p:spPr bwMode="auto">
            <a:xfrm>
              <a:off x="4198077" y="2325993"/>
              <a:ext cx="183828" cy="183828"/>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 name="Oval 67">
              <a:extLst>
                <a:ext uri="{FF2B5EF4-FFF2-40B4-BE49-F238E27FC236}">
                  <a16:creationId xmlns:a16="http://schemas.microsoft.com/office/drawing/2014/main" id="{13195D98-367D-4E59-9FC5-AE6C3BF3765E}"/>
                </a:ext>
              </a:extLst>
            </p:cNvPr>
            <p:cNvSpPr/>
            <p:nvPr/>
          </p:nvSpPr>
          <p:spPr bwMode="auto">
            <a:xfrm>
              <a:off x="4296163" y="2168226"/>
              <a:ext cx="183828" cy="183828"/>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69" name="Isosceles Triangle 68">
            <a:extLst>
              <a:ext uri="{FF2B5EF4-FFF2-40B4-BE49-F238E27FC236}">
                <a16:creationId xmlns:a16="http://schemas.microsoft.com/office/drawing/2014/main" id="{826051BF-BFE6-4111-8457-CCACAC22AAA6}"/>
              </a:ext>
            </a:extLst>
          </p:cNvPr>
          <p:cNvSpPr/>
          <p:nvPr/>
        </p:nvSpPr>
        <p:spPr bwMode="auto">
          <a:xfrm>
            <a:off x="8379250" y="5025485"/>
            <a:ext cx="475379" cy="485325"/>
          </a:xfrm>
          <a:prstGeom prst="triangl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 name="Rectangle 69">
            <a:extLst>
              <a:ext uri="{FF2B5EF4-FFF2-40B4-BE49-F238E27FC236}">
                <a16:creationId xmlns:a16="http://schemas.microsoft.com/office/drawing/2014/main" id="{D87EE463-E8F2-4AD4-AC5F-2E8D3A629BAB}"/>
              </a:ext>
            </a:extLst>
          </p:cNvPr>
          <p:cNvSpPr/>
          <p:nvPr/>
        </p:nvSpPr>
        <p:spPr bwMode="auto">
          <a:xfrm>
            <a:off x="7503756" y="5013351"/>
            <a:ext cx="2226366" cy="7255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1" name="Rectangle 70">
            <a:extLst>
              <a:ext uri="{FF2B5EF4-FFF2-40B4-BE49-F238E27FC236}">
                <a16:creationId xmlns:a16="http://schemas.microsoft.com/office/drawing/2014/main" id="{6B542897-EB21-4814-87EB-61D5096A4B89}"/>
              </a:ext>
            </a:extLst>
          </p:cNvPr>
          <p:cNvSpPr/>
          <p:nvPr/>
        </p:nvSpPr>
        <p:spPr bwMode="auto">
          <a:xfrm>
            <a:off x="6697051" y="4907582"/>
            <a:ext cx="995265" cy="281462"/>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Clotting</a:t>
            </a:r>
          </a:p>
        </p:txBody>
      </p:sp>
      <p:sp>
        <p:nvSpPr>
          <p:cNvPr id="72" name="Rectangle 71">
            <a:extLst>
              <a:ext uri="{FF2B5EF4-FFF2-40B4-BE49-F238E27FC236}">
                <a16:creationId xmlns:a16="http://schemas.microsoft.com/office/drawing/2014/main" id="{DE4C7CB9-9F92-4FD8-81E3-D23343ED27C5}"/>
              </a:ext>
            </a:extLst>
          </p:cNvPr>
          <p:cNvSpPr/>
          <p:nvPr/>
        </p:nvSpPr>
        <p:spPr bwMode="auto">
          <a:xfrm>
            <a:off x="9456915" y="4907582"/>
            <a:ext cx="995265" cy="281462"/>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Bleeding</a:t>
            </a:r>
          </a:p>
        </p:txBody>
      </p:sp>
      <p:cxnSp>
        <p:nvCxnSpPr>
          <p:cNvPr id="73" name="Straight Connector 72">
            <a:extLst>
              <a:ext uri="{FF2B5EF4-FFF2-40B4-BE49-F238E27FC236}">
                <a16:creationId xmlns:a16="http://schemas.microsoft.com/office/drawing/2014/main" id="{99170D5E-4DCB-4193-902E-E40AE8629C45}"/>
              </a:ext>
            </a:extLst>
          </p:cNvPr>
          <p:cNvCxnSpPr/>
          <p:nvPr/>
        </p:nvCxnSpPr>
        <p:spPr bwMode="auto">
          <a:xfrm>
            <a:off x="6156354" y="5505697"/>
            <a:ext cx="4889242" cy="0"/>
          </a:xfrm>
          <a:prstGeom prst="line">
            <a:avLst/>
          </a:prstGeom>
          <a:noFill/>
          <a:ln w="28575" cap="flat" cmpd="sng" algn="ctr">
            <a:solidFill>
              <a:schemeClr val="bg1"/>
            </a:solidFill>
            <a:prstDash val="solid"/>
            <a:round/>
            <a:headEnd type="none" w="med" len="med"/>
            <a:tailEnd type="none" w="med" len="med"/>
          </a:ln>
          <a:effectLst/>
        </p:spPr>
      </p:cxnSp>
      <p:grpSp>
        <p:nvGrpSpPr>
          <p:cNvPr id="74" name="Group 73">
            <a:extLst>
              <a:ext uri="{FF2B5EF4-FFF2-40B4-BE49-F238E27FC236}">
                <a16:creationId xmlns:a16="http://schemas.microsoft.com/office/drawing/2014/main" id="{13CA9CD7-79E5-481C-BC07-9460D33443CB}"/>
              </a:ext>
            </a:extLst>
          </p:cNvPr>
          <p:cNvGrpSpPr/>
          <p:nvPr/>
        </p:nvGrpSpPr>
        <p:grpSpPr>
          <a:xfrm>
            <a:off x="9764547" y="4555623"/>
            <a:ext cx="379999" cy="341595"/>
            <a:chOff x="4198077" y="2168226"/>
            <a:chExt cx="379999" cy="341595"/>
          </a:xfrm>
        </p:grpSpPr>
        <p:sp>
          <p:nvSpPr>
            <p:cNvPr id="82" name="Oval 81">
              <a:extLst>
                <a:ext uri="{FF2B5EF4-FFF2-40B4-BE49-F238E27FC236}">
                  <a16:creationId xmlns:a16="http://schemas.microsoft.com/office/drawing/2014/main" id="{FC398F02-2B78-43A7-9E1A-F12D30D4292C}"/>
                </a:ext>
              </a:extLst>
            </p:cNvPr>
            <p:cNvSpPr/>
            <p:nvPr/>
          </p:nvSpPr>
          <p:spPr bwMode="auto">
            <a:xfrm>
              <a:off x="4394248" y="2325993"/>
              <a:ext cx="183828" cy="183828"/>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Oval 82">
              <a:extLst>
                <a:ext uri="{FF2B5EF4-FFF2-40B4-BE49-F238E27FC236}">
                  <a16:creationId xmlns:a16="http://schemas.microsoft.com/office/drawing/2014/main" id="{1698078C-A5DE-4916-9A2E-24D41563FAC3}"/>
                </a:ext>
              </a:extLst>
            </p:cNvPr>
            <p:cNvSpPr/>
            <p:nvPr/>
          </p:nvSpPr>
          <p:spPr bwMode="auto">
            <a:xfrm>
              <a:off x="4198077" y="2325993"/>
              <a:ext cx="183828" cy="18382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4" name="Oval 83">
              <a:extLst>
                <a:ext uri="{FF2B5EF4-FFF2-40B4-BE49-F238E27FC236}">
                  <a16:creationId xmlns:a16="http://schemas.microsoft.com/office/drawing/2014/main" id="{9EBA2637-8263-4B1E-8010-A4B40F471DC2}"/>
                </a:ext>
              </a:extLst>
            </p:cNvPr>
            <p:cNvSpPr/>
            <p:nvPr/>
          </p:nvSpPr>
          <p:spPr bwMode="auto">
            <a:xfrm>
              <a:off x="4296163" y="2168226"/>
              <a:ext cx="183828" cy="18382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85" name="Group 84">
            <a:extLst>
              <a:ext uri="{FF2B5EF4-FFF2-40B4-BE49-F238E27FC236}">
                <a16:creationId xmlns:a16="http://schemas.microsoft.com/office/drawing/2014/main" id="{8D108B05-0260-4C4A-8F21-734634201576}"/>
              </a:ext>
            </a:extLst>
          </p:cNvPr>
          <p:cNvGrpSpPr/>
          <p:nvPr/>
        </p:nvGrpSpPr>
        <p:grpSpPr>
          <a:xfrm>
            <a:off x="7022458" y="4563221"/>
            <a:ext cx="379999" cy="341595"/>
            <a:chOff x="4198077" y="2168226"/>
            <a:chExt cx="379999" cy="341595"/>
          </a:xfrm>
          <a:solidFill>
            <a:schemeClr val="accent4"/>
          </a:solidFill>
        </p:grpSpPr>
        <p:sp>
          <p:nvSpPr>
            <p:cNvPr id="93" name="Oval 92">
              <a:extLst>
                <a:ext uri="{FF2B5EF4-FFF2-40B4-BE49-F238E27FC236}">
                  <a16:creationId xmlns:a16="http://schemas.microsoft.com/office/drawing/2014/main" id="{910680E9-EA89-49C4-AB48-5F4A04FED772}"/>
                </a:ext>
              </a:extLst>
            </p:cNvPr>
            <p:cNvSpPr/>
            <p:nvPr/>
          </p:nvSpPr>
          <p:spPr bwMode="auto">
            <a:xfrm>
              <a:off x="4394248" y="2325993"/>
              <a:ext cx="183828" cy="183828"/>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 name="Oval 93">
              <a:extLst>
                <a:ext uri="{FF2B5EF4-FFF2-40B4-BE49-F238E27FC236}">
                  <a16:creationId xmlns:a16="http://schemas.microsoft.com/office/drawing/2014/main" id="{F810AED3-A75D-4FE8-8383-E06EAA9B279B}"/>
                </a:ext>
              </a:extLst>
            </p:cNvPr>
            <p:cNvSpPr/>
            <p:nvPr/>
          </p:nvSpPr>
          <p:spPr bwMode="auto">
            <a:xfrm>
              <a:off x="4198077" y="2325993"/>
              <a:ext cx="183828" cy="183828"/>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 name="Oval 94">
              <a:extLst>
                <a:ext uri="{FF2B5EF4-FFF2-40B4-BE49-F238E27FC236}">
                  <a16:creationId xmlns:a16="http://schemas.microsoft.com/office/drawing/2014/main" id="{467867C0-47A1-48A9-BB10-9A1008B014E9}"/>
                </a:ext>
              </a:extLst>
            </p:cNvPr>
            <p:cNvSpPr/>
            <p:nvPr/>
          </p:nvSpPr>
          <p:spPr bwMode="auto">
            <a:xfrm>
              <a:off x="4296163" y="2168226"/>
              <a:ext cx="183828" cy="183828"/>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75" name="Text Box 15">
            <a:extLst>
              <a:ext uri="{FF2B5EF4-FFF2-40B4-BE49-F238E27FC236}">
                <a16:creationId xmlns:a16="http://schemas.microsoft.com/office/drawing/2014/main" id="{7F301174-13CF-A36A-31F1-A9534FB688FD}"/>
              </a:ext>
            </a:extLst>
          </p:cNvPr>
          <p:cNvSpPr txBox="1">
            <a:spLocks noChangeArrowheads="1"/>
          </p:cNvSpPr>
          <p:nvPr/>
        </p:nvSpPr>
        <p:spPr bwMode="auto">
          <a:xfrm>
            <a:off x="417923" y="636063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Willyard. Nature. 2014;515:S168.</a:t>
            </a:r>
          </a:p>
        </p:txBody>
      </p:sp>
      <p:sp>
        <p:nvSpPr>
          <p:cNvPr id="79" name="TextBox 78">
            <a:extLst>
              <a:ext uri="{FF2B5EF4-FFF2-40B4-BE49-F238E27FC236}">
                <a16:creationId xmlns:a16="http://schemas.microsoft.com/office/drawing/2014/main" id="{BD912F00-77BC-2145-8B09-2592CE058EF7}"/>
              </a:ext>
            </a:extLst>
          </p:cNvPr>
          <p:cNvSpPr txBox="1"/>
          <p:nvPr/>
        </p:nvSpPr>
        <p:spPr bwMode="auto">
          <a:xfrm>
            <a:off x="6156354" y="5507814"/>
            <a:ext cx="2497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Anticoagulant Inhibition</a:t>
            </a:r>
          </a:p>
        </p:txBody>
      </p:sp>
    </p:spTree>
    <p:extLst>
      <p:ext uri="{BB962C8B-B14F-4D97-AF65-F5344CB8AC3E}">
        <p14:creationId xmlns:p14="http://schemas.microsoft.com/office/powerpoint/2010/main" val="17996645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E236F4E3-1B93-96CF-EEC1-B8325C8D6494}"/>
              </a:ext>
            </a:extLst>
          </p:cNvPr>
          <p:cNvCxnSpPr/>
          <p:nvPr/>
        </p:nvCxnSpPr>
        <p:spPr>
          <a:xfrm>
            <a:off x="10581324" y="5679635"/>
            <a:ext cx="561117" cy="0"/>
          </a:xfrm>
          <a:prstGeom prst="line">
            <a:avLst/>
          </a:prstGeom>
          <a:ln w="28575">
            <a:solidFill>
              <a:srgbClr val="000000"/>
            </a:solidFill>
            <a:prstDash val="sysDash"/>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2EBDF87B-CA63-C225-428B-CA18782848AB}"/>
              </a:ext>
            </a:extLst>
          </p:cNvPr>
          <p:cNvSpPr txBox="1"/>
          <p:nvPr/>
        </p:nvSpPr>
        <p:spPr>
          <a:xfrm>
            <a:off x="9717249" y="5460867"/>
            <a:ext cx="984964"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Inhibits   </a:t>
            </a:r>
          </a:p>
        </p:txBody>
      </p:sp>
      <p:sp>
        <p:nvSpPr>
          <p:cNvPr id="33" name="TextBox 32">
            <a:extLst>
              <a:ext uri="{FF2B5EF4-FFF2-40B4-BE49-F238E27FC236}">
                <a16:creationId xmlns:a16="http://schemas.microsoft.com/office/drawing/2014/main" id="{38083B2A-779F-5B04-A51B-318CDD6B9254}"/>
              </a:ext>
            </a:extLst>
          </p:cNvPr>
          <p:cNvSpPr txBox="1"/>
          <p:nvPr/>
        </p:nvSpPr>
        <p:spPr>
          <a:xfrm>
            <a:off x="9691935" y="4637468"/>
            <a:ext cx="2262360" cy="923330"/>
          </a:xfrm>
          <a:prstGeom prst="rect">
            <a:avLst/>
          </a:prstGeom>
          <a:noFill/>
          <a:ln>
            <a:noFill/>
          </a:ln>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a:ea typeface="+mn-ea"/>
                <a:cs typeface="Arial" panose="020B0604020202020204" pitchFamily="34" charset="0"/>
              </a:rPr>
              <a:t>Replacement therapy</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a:ea typeface="+mn-ea"/>
                <a:cs typeface="Arial" panose="020B0604020202020204" pitchFamily="34" charset="0"/>
              </a:rPr>
              <a:t>Substitution therapy</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Rebalancing agents</a:t>
            </a:r>
          </a:p>
        </p:txBody>
      </p:sp>
      <p:sp>
        <p:nvSpPr>
          <p:cNvPr id="36" name="TextBox 35"/>
          <p:cNvSpPr txBox="1"/>
          <p:nvPr/>
        </p:nvSpPr>
        <p:spPr>
          <a:xfrm>
            <a:off x="3034897" y="2319427"/>
            <a:ext cx="551147"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XI</a:t>
            </a:r>
          </a:p>
        </p:txBody>
      </p:sp>
      <p:sp>
        <p:nvSpPr>
          <p:cNvPr id="37" name="TextBox 36"/>
          <p:cNvSpPr txBox="1"/>
          <p:nvPr/>
        </p:nvSpPr>
        <p:spPr>
          <a:xfrm>
            <a:off x="3644129" y="2319598"/>
            <a:ext cx="605080"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XIa</a:t>
            </a:r>
          </a:p>
        </p:txBody>
      </p:sp>
      <p:sp>
        <p:nvSpPr>
          <p:cNvPr id="58" name="U-Turn Arrow 57"/>
          <p:cNvSpPr/>
          <p:nvPr/>
        </p:nvSpPr>
        <p:spPr>
          <a:xfrm>
            <a:off x="3202806" y="2153934"/>
            <a:ext cx="671521" cy="236287"/>
          </a:xfrm>
          <a:prstGeom prst="uturnArrow">
            <a:avLst>
              <a:gd name="adj1" fmla="val 0"/>
              <a:gd name="adj2" fmla="val 25000"/>
              <a:gd name="adj3" fmla="val 26161"/>
              <a:gd name="adj4" fmla="val 73839"/>
              <a:gd name="adj5" fmla="val 100000"/>
            </a:avLst>
          </a:prstGeom>
          <a:solidFill>
            <a:schemeClr val="bg1"/>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9" name="TextBox 58"/>
          <p:cNvSpPr txBox="1"/>
          <p:nvPr/>
        </p:nvSpPr>
        <p:spPr>
          <a:xfrm>
            <a:off x="3308827" y="2145802"/>
            <a:ext cx="653575" cy="24622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Ca++</a:t>
            </a:r>
          </a:p>
        </p:txBody>
      </p:sp>
      <p:sp>
        <p:nvSpPr>
          <p:cNvPr id="60" name="TextBox 59"/>
          <p:cNvSpPr txBox="1"/>
          <p:nvPr/>
        </p:nvSpPr>
        <p:spPr>
          <a:xfrm>
            <a:off x="3246215" y="2880557"/>
            <a:ext cx="522719"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IX</a:t>
            </a:r>
          </a:p>
        </p:txBody>
      </p:sp>
      <p:sp>
        <p:nvSpPr>
          <p:cNvPr id="61" name="TextBox 60"/>
          <p:cNvSpPr txBox="1"/>
          <p:nvPr/>
        </p:nvSpPr>
        <p:spPr>
          <a:xfrm>
            <a:off x="3973831" y="2880558"/>
            <a:ext cx="585720"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IXa</a:t>
            </a:r>
          </a:p>
        </p:txBody>
      </p:sp>
      <p:sp>
        <p:nvSpPr>
          <p:cNvPr id="62" name="U-Turn Arrow 61"/>
          <p:cNvSpPr/>
          <p:nvPr/>
        </p:nvSpPr>
        <p:spPr>
          <a:xfrm>
            <a:off x="3538566" y="2725919"/>
            <a:ext cx="671521" cy="236287"/>
          </a:xfrm>
          <a:prstGeom prst="uturnArrow">
            <a:avLst>
              <a:gd name="adj1" fmla="val 0"/>
              <a:gd name="adj2" fmla="val 25000"/>
              <a:gd name="adj3" fmla="val 26161"/>
              <a:gd name="adj4" fmla="val 73839"/>
              <a:gd name="adj5" fmla="val 100000"/>
            </a:avLst>
          </a:prstGeom>
          <a:solidFill>
            <a:schemeClr val="bg1"/>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3" name="TextBox 62"/>
          <p:cNvSpPr txBox="1"/>
          <p:nvPr/>
        </p:nvSpPr>
        <p:spPr>
          <a:xfrm>
            <a:off x="3625168" y="2683486"/>
            <a:ext cx="642032" cy="24622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Ca++</a:t>
            </a:r>
          </a:p>
        </p:txBody>
      </p:sp>
      <p:sp>
        <p:nvSpPr>
          <p:cNvPr id="64" name="TextBox 63"/>
          <p:cNvSpPr txBox="1"/>
          <p:nvPr/>
        </p:nvSpPr>
        <p:spPr>
          <a:xfrm>
            <a:off x="3745243" y="3390587"/>
            <a:ext cx="285575"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a:t>
            </a:r>
          </a:p>
        </p:txBody>
      </p:sp>
      <p:sp>
        <p:nvSpPr>
          <p:cNvPr id="65" name="TextBox 64"/>
          <p:cNvSpPr txBox="1"/>
          <p:nvPr/>
        </p:nvSpPr>
        <p:spPr>
          <a:xfrm>
            <a:off x="4360595" y="3387651"/>
            <a:ext cx="537375"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Xa</a:t>
            </a:r>
          </a:p>
        </p:txBody>
      </p:sp>
      <p:sp>
        <p:nvSpPr>
          <p:cNvPr id="67" name="U-Turn Arrow 66"/>
          <p:cNvSpPr/>
          <p:nvPr/>
        </p:nvSpPr>
        <p:spPr>
          <a:xfrm>
            <a:off x="3888033" y="3231655"/>
            <a:ext cx="671521" cy="236287"/>
          </a:xfrm>
          <a:prstGeom prst="uturnArrow">
            <a:avLst>
              <a:gd name="adj1" fmla="val 0"/>
              <a:gd name="adj2" fmla="val 25000"/>
              <a:gd name="adj3" fmla="val 26161"/>
              <a:gd name="adj4" fmla="val 73839"/>
              <a:gd name="adj5" fmla="val 100000"/>
            </a:avLst>
          </a:prstGeom>
          <a:solidFill>
            <a:schemeClr val="bg1"/>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8" name="TextBox 67"/>
          <p:cNvSpPr txBox="1"/>
          <p:nvPr/>
        </p:nvSpPr>
        <p:spPr>
          <a:xfrm>
            <a:off x="3994287" y="3191648"/>
            <a:ext cx="474444" cy="24622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Ca++</a:t>
            </a:r>
          </a:p>
        </p:txBody>
      </p:sp>
      <p:sp>
        <p:nvSpPr>
          <p:cNvPr id="69" name="TextBox 68"/>
          <p:cNvSpPr txBox="1"/>
          <p:nvPr/>
        </p:nvSpPr>
        <p:spPr>
          <a:xfrm>
            <a:off x="2280913" y="3191646"/>
            <a:ext cx="782059"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VIIIa</a:t>
            </a:r>
          </a:p>
        </p:txBody>
      </p:sp>
      <p:sp>
        <p:nvSpPr>
          <p:cNvPr id="70" name="TextBox 69"/>
          <p:cNvSpPr txBox="1"/>
          <p:nvPr/>
        </p:nvSpPr>
        <p:spPr>
          <a:xfrm>
            <a:off x="1592237" y="3206243"/>
            <a:ext cx="607719"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VIII</a:t>
            </a:r>
          </a:p>
        </p:txBody>
      </p:sp>
      <p:cxnSp>
        <p:nvCxnSpPr>
          <p:cNvPr id="71" name="Straight Arrow Connector 70"/>
          <p:cNvCxnSpPr/>
          <p:nvPr/>
        </p:nvCxnSpPr>
        <p:spPr>
          <a:xfrm>
            <a:off x="2043904" y="3412483"/>
            <a:ext cx="270905" cy="0"/>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p:nvPr/>
        </p:nvCxnSpPr>
        <p:spPr>
          <a:xfrm flipV="1">
            <a:off x="3004579" y="3116316"/>
            <a:ext cx="969252" cy="311091"/>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95" name="TextBox 94"/>
          <p:cNvSpPr txBox="1"/>
          <p:nvPr/>
        </p:nvSpPr>
        <p:spPr>
          <a:xfrm>
            <a:off x="5135196" y="2032134"/>
            <a:ext cx="491809"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VII</a:t>
            </a:r>
          </a:p>
        </p:txBody>
      </p:sp>
      <p:sp>
        <p:nvSpPr>
          <p:cNvPr id="96" name="TextBox 95"/>
          <p:cNvSpPr txBox="1"/>
          <p:nvPr/>
        </p:nvSpPr>
        <p:spPr>
          <a:xfrm>
            <a:off x="5076905" y="2796095"/>
            <a:ext cx="675171"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VIIa</a:t>
            </a:r>
          </a:p>
        </p:txBody>
      </p:sp>
      <p:sp>
        <p:nvSpPr>
          <p:cNvPr id="97" name="TextBox 96"/>
          <p:cNvSpPr txBox="1"/>
          <p:nvPr/>
        </p:nvSpPr>
        <p:spPr>
          <a:xfrm>
            <a:off x="5306617" y="2443855"/>
            <a:ext cx="477103" cy="276999"/>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TF</a:t>
            </a:r>
          </a:p>
        </p:txBody>
      </p:sp>
      <p:sp>
        <p:nvSpPr>
          <p:cNvPr id="98" name="TextBox 97"/>
          <p:cNvSpPr txBox="1"/>
          <p:nvPr/>
        </p:nvSpPr>
        <p:spPr>
          <a:xfrm>
            <a:off x="5492947" y="3376312"/>
            <a:ext cx="603055"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Xa</a:t>
            </a:r>
          </a:p>
        </p:txBody>
      </p:sp>
      <p:sp>
        <p:nvSpPr>
          <p:cNvPr id="99" name="TextBox 98"/>
          <p:cNvSpPr txBox="1"/>
          <p:nvPr/>
        </p:nvSpPr>
        <p:spPr>
          <a:xfrm>
            <a:off x="4904926" y="3376312"/>
            <a:ext cx="285575"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a:t>
            </a:r>
          </a:p>
        </p:txBody>
      </p:sp>
      <p:sp>
        <p:nvSpPr>
          <p:cNvPr id="100" name="U-Turn Arrow 99"/>
          <p:cNvSpPr/>
          <p:nvPr/>
        </p:nvSpPr>
        <p:spPr>
          <a:xfrm>
            <a:off x="5047714" y="3201583"/>
            <a:ext cx="671521" cy="236287"/>
          </a:xfrm>
          <a:prstGeom prst="uturnArrow">
            <a:avLst>
              <a:gd name="adj1" fmla="val 0"/>
              <a:gd name="adj2" fmla="val 25000"/>
              <a:gd name="adj3" fmla="val 26161"/>
              <a:gd name="adj4" fmla="val 73839"/>
              <a:gd name="adj5" fmla="val 100000"/>
            </a:avLst>
          </a:prstGeom>
          <a:solidFill>
            <a:schemeClr val="bg1"/>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1" name="TextBox 100"/>
          <p:cNvSpPr txBox="1"/>
          <p:nvPr/>
        </p:nvSpPr>
        <p:spPr>
          <a:xfrm>
            <a:off x="5152557" y="3165430"/>
            <a:ext cx="638643" cy="24622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Ca++</a:t>
            </a:r>
          </a:p>
        </p:txBody>
      </p:sp>
      <p:cxnSp>
        <p:nvCxnSpPr>
          <p:cNvPr id="102" name="Straight Arrow Connector 101"/>
          <p:cNvCxnSpPr/>
          <p:nvPr/>
        </p:nvCxnSpPr>
        <p:spPr>
          <a:xfrm>
            <a:off x="5312039" y="2390222"/>
            <a:ext cx="0" cy="422967"/>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04" name="Straight Arrow Connector 103"/>
          <p:cNvCxnSpPr/>
          <p:nvPr/>
        </p:nvCxnSpPr>
        <p:spPr>
          <a:xfrm>
            <a:off x="4565752" y="3745647"/>
            <a:ext cx="0" cy="422967"/>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05" name="Straight Arrow Connector 104"/>
          <p:cNvCxnSpPr/>
          <p:nvPr/>
        </p:nvCxnSpPr>
        <p:spPr>
          <a:xfrm>
            <a:off x="5717455" y="3745647"/>
            <a:ext cx="0" cy="422967"/>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06" name="TextBox 105"/>
          <p:cNvSpPr txBox="1"/>
          <p:nvPr/>
        </p:nvSpPr>
        <p:spPr>
          <a:xfrm>
            <a:off x="2702340" y="4164107"/>
            <a:ext cx="1766393"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Prothrombin (II)</a:t>
            </a:r>
          </a:p>
        </p:txBody>
      </p:sp>
      <p:cxnSp>
        <p:nvCxnSpPr>
          <p:cNvPr id="107" name="Straight Arrow Connector 106"/>
          <p:cNvCxnSpPr/>
          <p:nvPr/>
        </p:nvCxnSpPr>
        <p:spPr>
          <a:xfrm>
            <a:off x="4360596" y="4377296"/>
            <a:ext cx="1747267" cy="0"/>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09" name="TextBox 108"/>
          <p:cNvSpPr txBox="1"/>
          <p:nvPr/>
        </p:nvSpPr>
        <p:spPr>
          <a:xfrm>
            <a:off x="6107865" y="4164107"/>
            <a:ext cx="1766393"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Thrombin (IIa)</a:t>
            </a:r>
          </a:p>
        </p:txBody>
      </p:sp>
      <p:cxnSp>
        <p:nvCxnSpPr>
          <p:cNvPr id="110" name="Straight Arrow Connector 109"/>
          <p:cNvCxnSpPr/>
          <p:nvPr/>
        </p:nvCxnSpPr>
        <p:spPr>
          <a:xfrm>
            <a:off x="6754612" y="4533443"/>
            <a:ext cx="0" cy="422967"/>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1" name="TextBox 110"/>
          <p:cNvSpPr txBox="1"/>
          <p:nvPr/>
        </p:nvSpPr>
        <p:spPr>
          <a:xfrm>
            <a:off x="5076905" y="4900599"/>
            <a:ext cx="1564115"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Fibrinogen (I)</a:t>
            </a:r>
          </a:p>
        </p:txBody>
      </p:sp>
      <p:cxnSp>
        <p:nvCxnSpPr>
          <p:cNvPr id="112" name="Straight Arrow Connector 111"/>
          <p:cNvCxnSpPr/>
          <p:nvPr/>
        </p:nvCxnSpPr>
        <p:spPr>
          <a:xfrm>
            <a:off x="6486428" y="5085265"/>
            <a:ext cx="668165" cy="0"/>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3" name="TextBox 112"/>
          <p:cNvSpPr txBox="1"/>
          <p:nvPr/>
        </p:nvSpPr>
        <p:spPr>
          <a:xfrm>
            <a:off x="7154592" y="4900599"/>
            <a:ext cx="998808"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Fibrin</a:t>
            </a:r>
          </a:p>
        </p:txBody>
      </p:sp>
      <p:cxnSp>
        <p:nvCxnSpPr>
          <p:cNvPr id="114" name="Straight Arrow Connector 113"/>
          <p:cNvCxnSpPr/>
          <p:nvPr/>
        </p:nvCxnSpPr>
        <p:spPr>
          <a:xfrm>
            <a:off x="7607832" y="4377299"/>
            <a:ext cx="793619" cy="3743"/>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6" name="TextBox 115"/>
          <p:cNvSpPr txBox="1"/>
          <p:nvPr/>
        </p:nvSpPr>
        <p:spPr>
          <a:xfrm>
            <a:off x="8401453" y="3799279"/>
            <a:ext cx="818751"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XIII</a:t>
            </a:r>
          </a:p>
        </p:txBody>
      </p:sp>
      <p:cxnSp>
        <p:nvCxnSpPr>
          <p:cNvPr id="117" name="Straight Arrow Connector 116"/>
          <p:cNvCxnSpPr/>
          <p:nvPr/>
        </p:nvCxnSpPr>
        <p:spPr>
          <a:xfrm>
            <a:off x="8650828" y="4170015"/>
            <a:ext cx="0" cy="1148988"/>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8" name="TextBox 117"/>
          <p:cNvSpPr txBox="1"/>
          <p:nvPr/>
        </p:nvSpPr>
        <p:spPr>
          <a:xfrm>
            <a:off x="8401453" y="5269931"/>
            <a:ext cx="707241"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XIIIa</a:t>
            </a:r>
          </a:p>
        </p:txBody>
      </p:sp>
      <p:cxnSp>
        <p:nvCxnSpPr>
          <p:cNvPr id="119" name="Straight Arrow Connector 118"/>
          <p:cNvCxnSpPr/>
          <p:nvPr/>
        </p:nvCxnSpPr>
        <p:spPr>
          <a:xfrm>
            <a:off x="7447148" y="5269935"/>
            <a:ext cx="0" cy="422967"/>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20" name="TextBox 119"/>
          <p:cNvSpPr txBox="1"/>
          <p:nvPr/>
        </p:nvSpPr>
        <p:spPr>
          <a:xfrm>
            <a:off x="6523915" y="5697370"/>
            <a:ext cx="2239087"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Cross-linked fibrin</a:t>
            </a:r>
          </a:p>
        </p:txBody>
      </p:sp>
      <p:cxnSp>
        <p:nvCxnSpPr>
          <p:cNvPr id="122" name="Straight Arrow Connector 121"/>
          <p:cNvCxnSpPr>
            <a:stCxn id="118" idx="1"/>
          </p:cNvCxnSpPr>
          <p:nvPr/>
        </p:nvCxnSpPr>
        <p:spPr>
          <a:xfrm flipH="1">
            <a:off x="7545796" y="5454597"/>
            <a:ext cx="855657" cy="3"/>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25" name="TextBox 124"/>
          <p:cNvSpPr txBox="1"/>
          <p:nvPr/>
        </p:nvSpPr>
        <p:spPr>
          <a:xfrm>
            <a:off x="1676401" y="3763620"/>
            <a:ext cx="306035"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V</a:t>
            </a:r>
          </a:p>
        </p:txBody>
      </p:sp>
      <p:sp>
        <p:nvSpPr>
          <p:cNvPr id="126" name="TextBox 125"/>
          <p:cNvSpPr txBox="1"/>
          <p:nvPr/>
        </p:nvSpPr>
        <p:spPr>
          <a:xfrm>
            <a:off x="2191709" y="3775772"/>
            <a:ext cx="551043"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Va</a:t>
            </a:r>
          </a:p>
        </p:txBody>
      </p:sp>
      <p:cxnSp>
        <p:nvCxnSpPr>
          <p:cNvPr id="127" name="Straight Arrow Connector 126"/>
          <p:cNvCxnSpPr/>
          <p:nvPr/>
        </p:nvCxnSpPr>
        <p:spPr>
          <a:xfrm>
            <a:off x="1981204" y="3992220"/>
            <a:ext cx="270905" cy="0"/>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28" name="Straight Arrow Connector 127"/>
          <p:cNvCxnSpPr/>
          <p:nvPr/>
        </p:nvCxnSpPr>
        <p:spPr>
          <a:xfrm flipV="1">
            <a:off x="2613551" y="3652017"/>
            <a:ext cx="1747047" cy="374112"/>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31" name="TextBox 130"/>
          <p:cNvSpPr txBox="1"/>
          <p:nvPr/>
        </p:nvSpPr>
        <p:spPr>
          <a:xfrm>
            <a:off x="1676400" y="3594020"/>
            <a:ext cx="914400" cy="2308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Thrombin (IIa)</a:t>
            </a:r>
          </a:p>
        </p:txBody>
      </p:sp>
      <p:cxnSp>
        <p:nvCxnSpPr>
          <p:cNvPr id="132" name="Straight Arrow Connector 131"/>
          <p:cNvCxnSpPr/>
          <p:nvPr/>
        </p:nvCxnSpPr>
        <p:spPr>
          <a:xfrm flipV="1">
            <a:off x="2134387" y="3469942"/>
            <a:ext cx="0" cy="182079"/>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34" name="Straight Arrow Connector 133"/>
          <p:cNvCxnSpPr/>
          <p:nvPr/>
        </p:nvCxnSpPr>
        <p:spPr>
          <a:xfrm>
            <a:off x="2134387" y="3775775"/>
            <a:ext cx="0" cy="179053"/>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37" name="Title 136"/>
          <p:cNvSpPr>
            <a:spLocks noGrp="1"/>
          </p:cNvSpPr>
          <p:nvPr>
            <p:ph type="title"/>
          </p:nvPr>
        </p:nvSpPr>
        <p:spPr>
          <a:xfrm>
            <a:off x="609759" y="238127"/>
            <a:ext cx="11344536" cy="1103313"/>
          </a:xfrm>
          <a:prstGeom prst="rect">
            <a:avLst/>
          </a:prstGeom>
        </p:spPr>
        <p:txBody>
          <a:bodyPr>
            <a:noAutofit/>
          </a:bodyPr>
          <a:lstStyle/>
          <a:p>
            <a:r>
              <a:rPr lang="en-US" dirty="0"/>
              <a:t>Novel Therapeutics for Hemophilia: Mechanisms of Action</a:t>
            </a:r>
            <a:endParaRPr lang="en-US" b="1" dirty="0"/>
          </a:p>
        </p:txBody>
      </p:sp>
      <p:sp>
        <p:nvSpPr>
          <p:cNvPr id="2" name="TextBox 1"/>
          <p:cNvSpPr txBox="1"/>
          <p:nvPr/>
        </p:nvSpPr>
        <p:spPr>
          <a:xfrm>
            <a:off x="6363823" y="3363634"/>
            <a:ext cx="1760429"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Antithrombin</a:t>
            </a:r>
          </a:p>
        </p:txBody>
      </p:sp>
      <p:cxnSp>
        <p:nvCxnSpPr>
          <p:cNvPr id="8" name="Straight Arrow Connector 7"/>
          <p:cNvCxnSpPr/>
          <p:nvPr/>
        </p:nvCxnSpPr>
        <p:spPr>
          <a:xfrm>
            <a:off x="7003979" y="3799279"/>
            <a:ext cx="0" cy="404476"/>
          </a:xfrm>
          <a:prstGeom prst="straightConnector1">
            <a:avLst/>
          </a:prstGeom>
          <a:ln w="28575">
            <a:solidFill>
              <a:srgbClr val="000000"/>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flipH="1">
            <a:off x="5882072" y="3576096"/>
            <a:ext cx="481825" cy="0"/>
          </a:xfrm>
          <a:prstGeom prst="straightConnector1">
            <a:avLst/>
          </a:prstGeom>
          <a:ln w="28575">
            <a:solidFill>
              <a:srgbClr val="000000"/>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3796530" y="5283646"/>
            <a:ext cx="1232673"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Protein C</a:t>
            </a:r>
          </a:p>
        </p:txBody>
      </p:sp>
      <p:cxnSp>
        <p:nvCxnSpPr>
          <p:cNvPr id="72" name="Straight Arrow Connector 71"/>
          <p:cNvCxnSpPr/>
          <p:nvPr/>
        </p:nvCxnSpPr>
        <p:spPr>
          <a:xfrm flipH="1">
            <a:off x="2971800" y="5516220"/>
            <a:ext cx="838200" cy="0"/>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73" name="TextBox 72"/>
          <p:cNvSpPr txBox="1"/>
          <p:nvPr/>
        </p:nvSpPr>
        <p:spPr>
          <a:xfrm>
            <a:off x="1585616" y="5269931"/>
            <a:ext cx="1614787"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Protein Ca</a:t>
            </a:r>
          </a:p>
        </p:txBody>
      </p:sp>
      <p:sp>
        <p:nvSpPr>
          <p:cNvPr id="74" name="TextBox 73"/>
          <p:cNvSpPr txBox="1"/>
          <p:nvPr/>
        </p:nvSpPr>
        <p:spPr>
          <a:xfrm>
            <a:off x="2971802" y="5211420"/>
            <a:ext cx="1026244" cy="2308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Thrombin (IIa)</a:t>
            </a:r>
          </a:p>
        </p:txBody>
      </p:sp>
      <p:cxnSp>
        <p:nvCxnSpPr>
          <p:cNvPr id="75" name="Straight Arrow Connector 74"/>
          <p:cNvCxnSpPr/>
          <p:nvPr/>
        </p:nvCxnSpPr>
        <p:spPr>
          <a:xfrm flipV="1">
            <a:off x="2585543" y="3578262"/>
            <a:ext cx="0" cy="1740745"/>
          </a:xfrm>
          <a:prstGeom prst="straightConnector1">
            <a:avLst/>
          </a:prstGeom>
          <a:ln w="28575">
            <a:solidFill>
              <a:srgbClr val="000000"/>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p:nvPr/>
        </p:nvCxnSpPr>
        <p:spPr>
          <a:xfrm flipV="1">
            <a:off x="2435555" y="4198668"/>
            <a:ext cx="0" cy="1119536"/>
          </a:xfrm>
          <a:prstGeom prst="straightConnector1">
            <a:avLst/>
          </a:prstGeom>
          <a:ln w="28575">
            <a:solidFill>
              <a:srgbClr val="000000"/>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rot="16200000">
            <a:off x="1749639" y="4565514"/>
            <a:ext cx="966380" cy="276999"/>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Protein S</a:t>
            </a:r>
          </a:p>
        </p:txBody>
      </p:sp>
      <p:sp>
        <p:nvSpPr>
          <p:cNvPr id="81" name="TextBox 80"/>
          <p:cNvSpPr txBox="1"/>
          <p:nvPr/>
        </p:nvSpPr>
        <p:spPr>
          <a:xfrm rot="16200000">
            <a:off x="2252987" y="4603614"/>
            <a:ext cx="890180" cy="276999"/>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Protein S</a:t>
            </a:r>
          </a:p>
        </p:txBody>
      </p:sp>
      <p:sp>
        <p:nvSpPr>
          <p:cNvPr id="82" name="TextBox 81"/>
          <p:cNvSpPr txBox="1"/>
          <p:nvPr/>
        </p:nvSpPr>
        <p:spPr>
          <a:xfrm>
            <a:off x="3023957" y="1858620"/>
            <a:ext cx="1014643" cy="2308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Thrombin (IIa)</a:t>
            </a:r>
          </a:p>
        </p:txBody>
      </p:sp>
      <p:sp>
        <p:nvSpPr>
          <p:cNvPr id="76" name="TextBox 75"/>
          <p:cNvSpPr txBox="1"/>
          <p:nvPr/>
        </p:nvSpPr>
        <p:spPr>
          <a:xfrm>
            <a:off x="4897971" y="4103165"/>
            <a:ext cx="664631" cy="24622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Ca++</a:t>
            </a:r>
          </a:p>
        </p:txBody>
      </p:sp>
      <p:sp>
        <p:nvSpPr>
          <p:cNvPr id="3" name="TextBox 2"/>
          <p:cNvSpPr txBox="1"/>
          <p:nvPr/>
        </p:nvSpPr>
        <p:spPr>
          <a:xfrm>
            <a:off x="6641022" y="2234228"/>
            <a:ext cx="2960180" cy="64633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Tissue factor </a:t>
            </a:r>
            <a:br>
              <a:rPr kumimoji="0" lang="en-US"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br>
            <a:r>
              <a:rPr kumimoji="0" lang="en-US"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pathway inhibitor </a:t>
            </a:r>
          </a:p>
        </p:txBody>
      </p:sp>
      <p:cxnSp>
        <p:nvCxnSpPr>
          <p:cNvPr id="77" name="Straight Arrow Connector 76"/>
          <p:cNvCxnSpPr/>
          <p:nvPr/>
        </p:nvCxnSpPr>
        <p:spPr>
          <a:xfrm flipH="1">
            <a:off x="5669816" y="2582353"/>
            <a:ext cx="970896" cy="0"/>
          </a:xfrm>
          <a:prstGeom prst="straightConnector1">
            <a:avLst/>
          </a:prstGeom>
          <a:ln w="28575">
            <a:solidFill>
              <a:srgbClr val="000000"/>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flipH="1">
            <a:off x="8623243" y="2683484"/>
            <a:ext cx="970896" cy="0"/>
          </a:xfrm>
          <a:prstGeom prst="straightConnector1">
            <a:avLst/>
          </a:prstGeom>
          <a:ln w="28575" cmpd="sng">
            <a:solidFill>
              <a:schemeClr val="accent3"/>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83" name="Straight Arrow Connector 82"/>
          <p:cNvCxnSpPr>
            <a:cxnSpLocks/>
          </p:cNvCxnSpPr>
          <p:nvPr/>
        </p:nvCxnSpPr>
        <p:spPr>
          <a:xfrm flipH="1">
            <a:off x="7839929" y="3547520"/>
            <a:ext cx="1380272" cy="0"/>
          </a:xfrm>
          <a:prstGeom prst="straightConnector1">
            <a:avLst/>
          </a:prstGeom>
          <a:ln w="28575" cmpd="sng">
            <a:solidFill>
              <a:schemeClr val="accent3"/>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727749" y="1411782"/>
            <a:ext cx="2203553" cy="64633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a:ea typeface="+mn-ea"/>
                <a:cs typeface="Arial" panose="020B0604020202020204" pitchFamily="34" charset="0"/>
              </a:rPr>
              <a:t>Emicizumab</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a:ea typeface="+mn-ea"/>
                <a:cs typeface="Arial" panose="020B0604020202020204" pitchFamily="34" charset="0"/>
              </a:rPr>
              <a:t>Mim8</a:t>
            </a:r>
          </a:p>
        </p:txBody>
      </p:sp>
      <p:sp>
        <p:nvSpPr>
          <p:cNvPr id="4" name="TextBox 3"/>
          <p:cNvSpPr txBox="1"/>
          <p:nvPr/>
        </p:nvSpPr>
        <p:spPr>
          <a:xfrm>
            <a:off x="9655103" y="2120231"/>
            <a:ext cx="2132276" cy="923330"/>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Concizumab</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Marstacimab</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MG1113</a:t>
            </a:r>
          </a:p>
        </p:txBody>
      </p:sp>
      <p:sp>
        <p:nvSpPr>
          <p:cNvPr id="5" name="TextBox 4"/>
          <p:cNvSpPr txBox="1"/>
          <p:nvPr/>
        </p:nvSpPr>
        <p:spPr>
          <a:xfrm>
            <a:off x="9257350" y="3345536"/>
            <a:ext cx="1898207" cy="369332"/>
          </a:xfrm>
          <a:prstGeom prst="rect">
            <a:avLst/>
          </a:prstGeom>
          <a:noFill/>
          <a:ln>
            <a:noFill/>
          </a:ln>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Fitusiran</a:t>
            </a:r>
          </a:p>
        </p:txBody>
      </p:sp>
      <p:cxnSp>
        <p:nvCxnSpPr>
          <p:cNvPr id="84" name="Straight Arrow Connector 83">
            <a:extLst>
              <a:ext uri="{FF2B5EF4-FFF2-40B4-BE49-F238E27FC236}">
                <a16:creationId xmlns:a16="http://schemas.microsoft.com/office/drawing/2014/main" id="{D9F2F91E-0862-174C-ACEF-F5E5E80AE8E9}"/>
              </a:ext>
            </a:extLst>
          </p:cNvPr>
          <p:cNvCxnSpPr>
            <a:cxnSpLocks/>
          </p:cNvCxnSpPr>
          <p:nvPr/>
        </p:nvCxnSpPr>
        <p:spPr>
          <a:xfrm>
            <a:off x="2532421" y="1981967"/>
            <a:ext cx="5895" cy="1248253"/>
          </a:xfrm>
          <a:prstGeom prst="straightConnector1">
            <a:avLst/>
          </a:prstGeom>
          <a:ln w="28575" cmpd="sng">
            <a:solidFill>
              <a:schemeClr val="accent1"/>
            </a:solidFill>
            <a:prstDash val="soli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85" name="TextBox 84">
            <a:extLst>
              <a:ext uri="{FF2B5EF4-FFF2-40B4-BE49-F238E27FC236}">
                <a16:creationId xmlns:a16="http://schemas.microsoft.com/office/drawing/2014/main" id="{29117D58-B65E-164B-ACA6-7F6DDBFDBE52}"/>
              </a:ext>
            </a:extLst>
          </p:cNvPr>
          <p:cNvSpPr txBox="1"/>
          <p:nvPr/>
        </p:nvSpPr>
        <p:spPr>
          <a:xfrm>
            <a:off x="1742050" y="6010502"/>
            <a:ext cx="1613029" cy="923330"/>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Serpin PC</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Anti-APC mAb</a:t>
            </a:r>
          </a:p>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endParaRPr>
          </a:p>
        </p:txBody>
      </p:sp>
      <p:cxnSp>
        <p:nvCxnSpPr>
          <p:cNvPr id="86" name="Straight Arrow Connector 85">
            <a:extLst>
              <a:ext uri="{FF2B5EF4-FFF2-40B4-BE49-F238E27FC236}">
                <a16:creationId xmlns:a16="http://schemas.microsoft.com/office/drawing/2014/main" id="{40188C8D-FFF9-E44A-8695-73F1D99FB7A0}"/>
              </a:ext>
            </a:extLst>
          </p:cNvPr>
          <p:cNvCxnSpPr>
            <a:cxnSpLocks/>
          </p:cNvCxnSpPr>
          <p:nvPr/>
        </p:nvCxnSpPr>
        <p:spPr>
          <a:xfrm flipV="1">
            <a:off x="2326756" y="5627456"/>
            <a:ext cx="0" cy="430955"/>
          </a:xfrm>
          <a:prstGeom prst="straightConnector1">
            <a:avLst/>
          </a:prstGeom>
          <a:ln w="28575" cmpd="sng">
            <a:solidFill>
              <a:schemeClr val="accent3"/>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87" name="TextBox 86">
            <a:extLst>
              <a:ext uri="{FF2B5EF4-FFF2-40B4-BE49-F238E27FC236}">
                <a16:creationId xmlns:a16="http://schemas.microsoft.com/office/drawing/2014/main" id="{FD3F53F3-74DB-B249-8375-A687FB29E461}"/>
              </a:ext>
            </a:extLst>
          </p:cNvPr>
          <p:cNvSpPr txBox="1"/>
          <p:nvPr/>
        </p:nvSpPr>
        <p:spPr>
          <a:xfrm>
            <a:off x="6564549" y="1051119"/>
            <a:ext cx="1456928" cy="64633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Anti-PS mAb</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Anti-PS siRNA</a:t>
            </a:r>
          </a:p>
        </p:txBody>
      </p:sp>
      <p:sp>
        <p:nvSpPr>
          <p:cNvPr id="88" name="TextBox 87">
            <a:extLst>
              <a:ext uri="{FF2B5EF4-FFF2-40B4-BE49-F238E27FC236}">
                <a16:creationId xmlns:a16="http://schemas.microsoft.com/office/drawing/2014/main" id="{DB664BEE-F7E1-0044-BB2C-FD1A74FED816}"/>
              </a:ext>
            </a:extLst>
          </p:cNvPr>
          <p:cNvSpPr txBox="1"/>
          <p:nvPr/>
        </p:nvSpPr>
        <p:spPr>
          <a:xfrm>
            <a:off x="247905" y="4565090"/>
            <a:ext cx="1456928" cy="64633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Anti-PS mAb</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Anti-PS siRNA</a:t>
            </a:r>
          </a:p>
        </p:txBody>
      </p:sp>
      <p:cxnSp>
        <p:nvCxnSpPr>
          <p:cNvPr id="89" name="Straight Arrow Connector 88">
            <a:extLst>
              <a:ext uri="{FF2B5EF4-FFF2-40B4-BE49-F238E27FC236}">
                <a16:creationId xmlns:a16="http://schemas.microsoft.com/office/drawing/2014/main" id="{9BC2D66F-AF07-1A44-9D1D-6C4189D84C27}"/>
              </a:ext>
            </a:extLst>
          </p:cNvPr>
          <p:cNvCxnSpPr>
            <a:cxnSpLocks/>
          </p:cNvCxnSpPr>
          <p:nvPr/>
        </p:nvCxnSpPr>
        <p:spPr>
          <a:xfrm flipV="1">
            <a:off x="1645537" y="4838689"/>
            <a:ext cx="448793" cy="1"/>
          </a:xfrm>
          <a:prstGeom prst="straightConnector1">
            <a:avLst/>
          </a:prstGeom>
          <a:ln w="28575" cmpd="sng">
            <a:solidFill>
              <a:schemeClr val="accent3"/>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90" name="Straight Arrow Connector 89">
            <a:extLst>
              <a:ext uri="{FF2B5EF4-FFF2-40B4-BE49-F238E27FC236}">
                <a16:creationId xmlns:a16="http://schemas.microsoft.com/office/drawing/2014/main" id="{6777471B-FB59-764F-8C21-BF5FCD6D4A4F}"/>
              </a:ext>
            </a:extLst>
          </p:cNvPr>
          <p:cNvCxnSpPr>
            <a:cxnSpLocks/>
          </p:cNvCxnSpPr>
          <p:nvPr/>
        </p:nvCxnSpPr>
        <p:spPr>
          <a:xfrm flipH="1">
            <a:off x="7442396" y="1766241"/>
            <a:ext cx="4752" cy="505835"/>
          </a:xfrm>
          <a:prstGeom prst="straightConnector1">
            <a:avLst/>
          </a:prstGeom>
          <a:ln w="28575" cmpd="sng">
            <a:solidFill>
              <a:schemeClr val="accent3"/>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D04D3379-2E85-545B-E2C3-DADBB5DB55AB}"/>
              </a:ext>
            </a:extLst>
          </p:cNvPr>
          <p:cNvSpPr txBox="1"/>
          <p:nvPr/>
        </p:nvSpPr>
        <p:spPr>
          <a:xfrm>
            <a:off x="-406916" y="2126711"/>
            <a:ext cx="2624471" cy="369332"/>
          </a:xfrm>
          <a:prstGeom prst="rect">
            <a:avLst/>
          </a:prstGeom>
          <a:noFill/>
        </p:spPr>
        <p:txBody>
          <a:bodyPr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a:ea typeface="+mn-ea"/>
                <a:cs typeface="Arial" panose="020B0604020202020204" pitchFamily="34" charset="0"/>
              </a:rPr>
              <a:t>        Efanesoctocog alfa</a:t>
            </a:r>
          </a:p>
        </p:txBody>
      </p:sp>
      <p:cxnSp>
        <p:nvCxnSpPr>
          <p:cNvPr id="9" name="Straight Arrow Connector 8">
            <a:extLst>
              <a:ext uri="{FF2B5EF4-FFF2-40B4-BE49-F238E27FC236}">
                <a16:creationId xmlns:a16="http://schemas.microsoft.com/office/drawing/2014/main" id="{97AC9878-30D1-EEE3-4E50-B934582BEB83}"/>
              </a:ext>
            </a:extLst>
          </p:cNvPr>
          <p:cNvCxnSpPr>
            <a:cxnSpLocks/>
          </p:cNvCxnSpPr>
          <p:nvPr/>
        </p:nvCxnSpPr>
        <p:spPr>
          <a:xfrm>
            <a:off x="1184471" y="2904427"/>
            <a:ext cx="510723" cy="367435"/>
          </a:xfrm>
          <a:prstGeom prst="straightConnector1">
            <a:avLst/>
          </a:prstGeom>
          <a:ln w="28575" cmpd="sng">
            <a:solidFill>
              <a:srgbClr val="00B050"/>
            </a:solidFill>
            <a:prstDash val="soli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719ED20B-C8B7-7837-96A8-2BED7A419253}"/>
              </a:ext>
            </a:extLst>
          </p:cNvPr>
          <p:cNvSpPr txBox="1"/>
          <p:nvPr/>
        </p:nvSpPr>
        <p:spPr>
          <a:xfrm>
            <a:off x="141259" y="2535966"/>
            <a:ext cx="1795707"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a:ea typeface="+mn-ea"/>
                <a:cs typeface="Arial" panose="020B0604020202020204" pitchFamily="34" charset="0"/>
              </a:rPr>
              <a:t> Gene therapy</a:t>
            </a:r>
          </a:p>
        </p:txBody>
      </p:sp>
      <p:sp>
        <p:nvSpPr>
          <p:cNvPr id="10" name="TextBox 9">
            <a:extLst>
              <a:ext uri="{FF2B5EF4-FFF2-40B4-BE49-F238E27FC236}">
                <a16:creationId xmlns:a16="http://schemas.microsoft.com/office/drawing/2014/main" id="{469B3AD4-031C-1FEC-4993-592CD4DC4CF4}"/>
              </a:ext>
            </a:extLst>
          </p:cNvPr>
          <p:cNvSpPr txBox="1"/>
          <p:nvPr/>
        </p:nvSpPr>
        <p:spPr>
          <a:xfrm>
            <a:off x="4237341" y="1205421"/>
            <a:ext cx="1795707"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a:ea typeface="+mn-ea"/>
                <a:cs typeface="Arial" panose="020B0604020202020204" pitchFamily="34" charset="0"/>
              </a:rPr>
              <a:t> Gene therapy</a:t>
            </a:r>
          </a:p>
        </p:txBody>
      </p:sp>
      <p:cxnSp>
        <p:nvCxnSpPr>
          <p:cNvPr id="14" name="Straight Arrow Connector 13">
            <a:extLst>
              <a:ext uri="{FF2B5EF4-FFF2-40B4-BE49-F238E27FC236}">
                <a16:creationId xmlns:a16="http://schemas.microsoft.com/office/drawing/2014/main" id="{C816E82D-A012-735E-D959-0B28B609360B}"/>
              </a:ext>
            </a:extLst>
          </p:cNvPr>
          <p:cNvCxnSpPr>
            <a:cxnSpLocks/>
            <a:endCxn id="60" idx="0"/>
          </p:cNvCxnSpPr>
          <p:nvPr/>
        </p:nvCxnSpPr>
        <p:spPr>
          <a:xfrm flipH="1">
            <a:off x="3507575" y="1617762"/>
            <a:ext cx="1389504" cy="1330947"/>
          </a:xfrm>
          <a:prstGeom prst="straightConnector1">
            <a:avLst/>
          </a:prstGeom>
          <a:ln w="28575" cmpd="sng">
            <a:solidFill>
              <a:srgbClr val="00B050"/>
            </a:solidFill>
            <a:prstDash val="soli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812F7E64-6180-61C8-CA87-E05B976ECBD6}"/>
              </a:ext>
            </a:extLst>
          </p:cNvPr>
          <p:cNvCxnSpPr>
            <a:cxnSpLocks/>
          </p:cNvCxnSpPr>
          <p:nvPr/>
        </p:nvCxnSpPr>
        <p:spPr>
          <a:xfrm>
            <a:off x="1669811" y="2519482"/>
            <a:ext cx="226285" cy="686761"/>
          </a:xfrm>
          <a:prstGeom prst="straightConnector1">
            <a:avLst/>
          </a:prstGeom>
          <a:ln w="28575" cmpd="sng">
            <a:solidFill>
              <a:srgbClr val="00B050"/>
            </a:solidFill>
            <a:prstDash val="soli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3AEBA82C-0BB8-D5A3-5A19-A1A197ACF511}"/>
              </a:ext>
            </a:extLst>
          </p:cNvPr>
          <p:cNvSpPr txBox="1"/>
          <p:nvPr/>
        </p:nvSpPr>
        <p:spPr bwMode="auto">
          <a:xfrm>
            <a:off x="3810000" y="6121138"/>
            <a:ext cx="56664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Slide courtesy of Guy A. Young, MD, University of Southern California </a:t>
            </a:r>
            <a:b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Keck School of Medicine, Children’s Hospital Los Angeles.</a:t>
            </a:r>
          </a:p>
        </p:txBody>
      </p:sp>
      <p:sp>
        <p:nvSpPr>
          <p:cNvPr id="12" name="Rectangle: Rounded Corners 11">
            <a:extLst>
              <a:ext uri="{FF2B5EF4-FFF2-40B4-BE49-F238E27FC236}">
                <a16:creationId xmlns:a16="http://schemas.microsoft.com/office/drawing/2014/main" id="{0A7D7422-5CB7-D7A3-3800-F1F2934EFAD9}"/>
              </a:ext>
            </a:extLst>
          </p:cNvPr>
          <p:cNvSpPr/>
          <p:nvPr/>
        </p:nvSpPr>
        <p:spPr bwMode="auto">
          <a:xfrm>
            <a:off x="6363823" y="1766241"/>
            <a:ext cx="5079236" cy="1512982"/>
          </a:xfrm>
          <a:prstGeom prst="roundRect">
            <a:avLst/>
          </a:prstGeom>
          <a:noFill/>
          <a:ln w="3810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1029064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 name="Group 162">
            <a:extLst>
              <a:ext uri="{FF2B5EF4-FFF2-40B4-BE49-F238E27FC236}">
                <a16:creationId xmlns:a16="http://schemas.microsoft.com/office/drawing/2014/main" id="{5E82D394-1C44-0E4F-9783-951BD68E137C}"/>
              </a:ext>
            </a:extLst>
          </p:cNvPr>
          <p:cNvGrpSpPr/>
          <p:nvPr/>
        </p:nvGrpSpPr>
        <p:grpSpPr>
          <a:xfrm>
            <a:off x="7530239" y="5047037"/>
            <a:ext cx="2042910" cy="308232"/>
            <a:chOff x="7530239" y="5047037"/>
            <a:chExt cx="2042910" cy="308232"/>
          </a:xfrm>
        </p:grpSpPr>
        <p:grpSp>
          <p:nvGrpSpPr>
            <p:cNvPr id="63" name="Group 62">
              <a:extLst>
                <a:ext uri="{FF2B5EF4-FFF2-40B4-BE49-F238E27FC236}">
                  <a16:creationId xmlns:a16="http://schemas.microsoft.com/office/drawing/2014/main" id="{EB7F9ED6-012C-9312-4380-7DF1BD4F1658}"/>
                </a:ext>
              </a:extLst>
            </p:cNvPr>
            <p:cNvGrpSpPr/>
            <p:nvPr/>
          </p:nvGrpSpPr>
          <p:grpSpPr>
            <a:xfrm>
              <a:off x="7530239" y="5047037"/>
              <a:ext cx="196917" cy="308232"/>
              <a:chOff x="7248867" y="4725508"/>
              <a:chExt cx="196917" cy="308232"/>
            </a:xfrm>
          </p:grpSpPr>
          <p:grpSp>
            <p:nvGrpSpPr>
              <p:cNvPr id="58" name="Group 57">
                <a:extLst>
                  <a:ext uri="{FF2B5EF4-FFF2-40B4-BE49-F238E27FC236}">
                    <a16:creationId xmlns:a16="http://schemas.microsoft.com/office/drawing/2014/main" id="{9E834095-F111-55CA-F76B-59CEB4962371}"/>
                  </a:ext>
                </a:extLst>
              </p:cNvPr>
              <p:cNvGrpSpPr/>
              <p:nvPr/>
            </p:nvGrpSpPr>
            <p:grpSpPr>
              <a:xfrm>
                <a:off x="7248867" y="4725508"/>
                <a:ext cx="149569" cy="159958"/>
                <a:chOff x="7248867" y="4725508"/>
                <a:chExt cx="149569" cy="159958"/>
              </a:xfrm>
            </p:grpSpPr>
            <p:sp>
              <p:nvSpPr>
                <p:cNvPr id="55" name="Oval 54">
                  <a:extLst>
                    <a:ext uri="{FF2B5EF4-FFF2-40B4-BE49-F238E27FC236}">
                      <a16:creationId xmlns:a16="http://schemas.microsoft.com/office/drawing/2014/main" id="{C2AFF3A3-2C1B-1A84-8189-43AFB78C8243}"/>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 name="Freeform: Shape 55">
                  <a:extLst>
                    <a:ext uri="{FF2B5EF4-FFF2-40B4-BE49-F238E27FC236}">
                      <a16:creationId xmlns:a16="http://schemas.microsoft.com/office/drawing/2014/main" id="{6D252362-6E70-ADD9-D46F-5597157DEB1B}"/>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7" name="Freeform: Shape 56">
                  <a:extLst>
                    <a:ext uri="{FF2B5EF4-FFF2-40B4-BE49-F238E27FC236}">
                      <a16:creationId xmlns:a16="http://schemas.microsoft.com/office/drawing/2014/main" id="{770E2EBD-7300-9E98-82CD-E13E78F53C24}"/>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59" name="Group 58">
                <a:extLst>
                  <a:ext uri="{FF2B5EF4-FFF2-40B4-BE49-F238E27FC236}">
                    <a16:creationId xmlns:a16="http://schemas.microsoft.com/office/drawing/2014/main" id="{8BE9893D-5427-914B-FB31-5F71D5E7189A}"/>
                  </a:ext>
                </a:extLst>
              </p:cNvPr>
              <p:cNvGrpSpPr/>
              <p:nvPr/>
            </p:nvGrpSpPr>
            <p:grpSpPr>
              <a:xfrm rot="10800000">
                <a:off x="7296215" y="4873782"/>
                <a:ext cx="149569" cy="159958"/>
                <a:chOff x="7248867" y="4725508"/>
                <a:chExt cx="149569" cy="159958"/>
              </a:xfrm>
            </p:grpSpPr>
            <p:sp>
              <p:nvSpPr>
                <p:cNvPr id="60" name="Oval 59">
                  <a:extLst>
                    <a:ext uri="{FF2B5EF4-FFF2-40B4-BE49-F238E27FC236}">
                      <a16:creationId xmlns:a16="http://schemas.microsoft.com/office/drawing/2014/main" id="{DF9009E0-09EB-178B-4E5C-79C8B0840B76}"/>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Freeform: Shape 60">
                  <a:extLst>
                    <a:ext uri="{FF2B5EF4-FFF2-40B4-BE49-F238E27FC236}">
                      <a16:creationId xmlns:a16="http://schemas.microsoft.com/office/drawing/2014/main" id="{52A0D904-3FF5-7598-9A34-F0511FB615F9}"/>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2" name="Freeform: Shape 61">
                  <a:extLst>
                    <a:ext uri="{FF2B5EF4-FFF2-40B4-BE49-F238E27FC236}">
                      <a16:creationId xmlns:a16="http://schemas.microsoft.com/office/drawing/2014/main" id="{9F131F32-D313-DC3A-4247-1AC00152A08F}"/>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grpSp>
          <p:nvGrpSpPr>
            <p:cNvPr id="64" name="Group 63">
              <a:extLst>
                <a:ext uri="{FF2B5EF4-FFF2-40B4-BE49-F238E27FC236}">
                  <a16:creationId xmlns:a16="http://schemas.microsoft.com/office/drawing/2014/main" id="{EEC00F7C-E784-2345-B81C-82DEF2E2BB2B}"/>
                </a:ext>
              </a:extLst>
            </p:cNvPr>
            <p:cNvGrpSpPr/>
            <p:nvPr/>
          </p:nvGrpSpPr>
          <p:grpSpPr>
            <a:xfrm>
              <a:off x="7697086" y="5047037"/>
              <a:ext cx="196917" cy="308232"/>
              <a:chOff x="7248867" y="4725508"/>
              <a:chExt cx="196917" cy="308232"/>
            </a:xfrm>
          </p:grpSpPr>
          <p:grpSp>
            <p:nvGrpSpPr>
              <p:cNvPr id="65" name="Group 64">
                <a:extLst>
                  <a:ext uri="{FF2B5EF4-FFF2-40B4-BE49-F238E27FC236}">
                    <a16:creationId xmlns:a16="http://schemas.microsoft.com/office/drawing/2014/main" id="{D088C525-307D-3D50-9CB5-ED754911CD34}"/>
                  </a:ext>
                </a:extLst>
              </p:cNvPr>
              <p:cNvGrpSpPr/>
              <p:nvPr/>
            </p:nvGrpSpPr>
            <p:grpSpPr>
              <a:xfrm>
                <a:off x="7248867" y="4725508"/>
                <a:ext cx="149569" cy="159958"/>
                <a:chOff x="7248867" y="4725508"/>
                <a:chExt cx="149569" cy="159958"/>
              </a:xfrm>
            </p:grpSpPr>
            <p:sp>
              <p:nvSpPr>
                <p:cNvPr id="70" name="Oval 69">
                  <a:extLst>
                    <a:ext uri="{FF2B5EF4-FFF2-40B4-BE49-F238E27FC236}">
                      <a16:creationId xmlns:a16="http://schemas.microsoft.com/office/drawing/2014/main" id="{5E9FBE5F-D7C0-DEEE-B57D-EA2DFEF6F6A5}"/>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1" name="Freeform: Shape 70">
                  <a:extLst>
                    <a:ext uri="{FF2B5EF4-FFF2-40B4-BE49-F238E27FC236}">
                      <a16:creationId xmlns:a16="http://schemas.microsoft.com/office/drawing/2014/main" id="{9D279AAD-FCBC-F5CC-5F14-C4C95E8C975B}"/>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2" name="Freeform: Shape 71">
                  <a:extLst>
                    <a:ext uri="{FF2B5EF4-FFF2-40B4-BE49-F238E27FC236}">
                      <a16:creationId xmlns:a16="http://schemas.microsoft.com/office/drawing/2014/main" id="{3CFDBC20-8F2C-87AA-01B7-F64AE80AC9C9}"/>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66" name="Group 65">
                <a:extLst>
                  <a:ext uri="{FF2B5EF4-FFF2-40B4-BE49-F238E27FC236}">
                    <a16:creationId xmlns:a16="http://schemas.microsoft.com/office/drawing/2014/main" id="{A71A5FDF-5363-0107-C299-59754AD82214}"/>
                  </a:ext>
                </a:extLst>
              </p:cNvPr>
              <p:cNvGrpSpPr/>
              <p:nvPr/>
            </p:nvGrpSpPr>
            <p:grpSpPr>
              <a:xfrm rot="10800000">
                <a:off x="7296215" y="4873782"/>
                <a:ext cx="149569" cy="159958"/>
                <a:chOff x="7248867" y="4725508"/>
                <a:chExt cx="149569" cy="159958"/>
              </a:xfrm>
            </p:grpSpPr>
            <p:sp>
              <p:nvSpPr>
                <p:cNvPr id="67" name="Oval 66">
                  <a:extLst>
                    <a:ext uri="{FF2B5EF4-FFF2-40B4-BE49-F238E27FC236}">
                      <a16:creationId xmlns:a16="http://schemas.microsoft.com/office/drawing/2014/main" id="{1E3CF798-16BE-B09D-86C8-04FB3DAB2275}"/>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 name="Freeform: Shape 67">
                  <a:extLst>
                    <a:ext uri="{FF2B5EF4-FFF2-40B4-BE49-F238E27FC236}">
                      <a16:creationId xmlns:a16="http://schemas.microsoft.com/office/drawing/2014/main" id="{EC4FFF3A-41D0-19AA-0A14-8BDFFC85B852}"/>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9" name="Freeform: Shape 68">
                  <a:extLst>
                    <a:ext uri="{FF2B5EF4-FFF2-40B4-BE49-F238E27FC236}">
                      <a16:creationId xmlns:a16="http://schemas.microsoft.com/office/drawing/2014/main" id="{D641BB13-F123-4400-5B51-B7ED9E11DBA3}"/>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grpSp>
          <p:nvGrpSpPr>
            <p:cNvPr id="73" name="Group 72">
              <a:extLst>
                <a:ext uri="{FF2B5EF4-FFF2-40B4-BE49-F238E27FC236}">
                  <a16:creationId xmlns:a16="http://schemas.microsoft.com/office/drawing/2014/main" id="{8277D941-8687-3F08-DC89-B346583C967B}"/>
                </a:ext>
              </a:extLst>
            </p:cNvPr>
            <p:cNvGrpSpPr/>
            <p:nvPr/>
          </p:nvGrpSpPr>
          <p:grpSpPr>
            <a:xfrm>
              <a:off x="7863566" y="5047037"/>
              <a:ext cx="196917" cy="308232"/>
              <a:chOff x="7248867" y="4725508"/>
              <a:chExt cx="196917" cy="308232"/>
            </a:xfrm>
          </p:grpSpPr>
          <p:grpSp>
            <p:nvGrpSpPr>
              <p:cNvPr id="74" name="Group 73">
                <a:extLst>
                  <a:ext uri="{FF2B5EF4-FFF2-40B4-BE49-F238E27FC236}">
                    <a16:creationId xmlns:a16="http://schemas.microsoft.com/office/drawing/2014/main" id="{8D2E7268-3B71-5239-1F46-EA716F30EA7D}"/>
                  </a:ext>
                </a:extLst>
              </p:cNvPr>
              <p:cNvGrpSpPr/>
              <p:nvPr/>
            </p:nvGrpSpPr>
            <p:grpSpPr>
              <a:xfrm>
                <a:off x="7248867" y="4725508"/>
                <a:ext cx="149569" cy="159958"/>
                <a:chOff x="7248867" y="4725508"/>
                <a:chExt cx="149569" cy="159958"/>
              </a:xfrm>
            </p:grpSpPr>
            <p:sp>
              <p:nvSpPr>
                <p:cNvPr id="79" name="Oval 78">
                  <a:extLst>
                    <a:ext uri="{FF2B5EF4-FFF2-40B4-BE49-F238E27FC236}">
                      <a16:creationId xmlns:a16="http://schemas.microsoft.com/office/drawing/2014/main" id="{E5632D1C-CA00-2F01-5278-664BE9A098A8}"/>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0" name="Freeform: Shape 79">
                  <a:extLst>
                    <a:ext uri="{FF2B5EF4-FFF2-40B4-BE49-F238E27FC236}">
                      <a16:creationId xmlns:a16="http://schemas.microsoft.com/office/drawing/2014/main" id="{21C247E4-274F-C19A-2B98-0DCAE3B58032}"/>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1" name="Freeform: Shape 80">
                  <a:extLst>
                    <a:ext uri="{FF2B5EF4-FFF2-40B4-BE49-F238E27FC236}">
                      <a16:creationId xmlns:a16="http://schemas.microsoft.com/office/drawing/2014/main" id="{E4B8FC22-28AC-A77D-136D-B30F32179C05}"/>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75" name="Group 74">
                <a:extLst>
                  <a:ext uri="{FF2B5EF4-FFF2-40B4-BE49-F238E27FC236}">
                    <a16:creationId xmlns:a16="http://schemas.microsoft.com/office/drawing/2014/main" id="{648ADBA5-8C9D-8597-67B6-4E10C87ADD63}"/>
                  </a:ext>
                </a:extLst>
              </p:cNvPr>
              <p:cNvGrpSpPr/>
              <p:nvPr/>
            </p:nvGrpSpPr>
            <p:grpSpPr>
              <a:xfrm rot="10800000">
                <a:off x="7296215" y="4873782"/>
                <a:ext cx="149569" cy="159958"/>
                <a:chOff x="7248867" y="4725508"/>
                <a:chExt cx="149569" cy="159958"/>
              </a:xfrm>
            </p:grpSpPr>
            <p:sp>
              <p:nvSpPr>
                <p:cNvPr id="76" name="Oval 75">
                  <a:extLst>
                    <a:ext uri="{FF2B5EF4-FFF2-40B4-BE49-F238E27FC236}">
                      <a16:creationId xmlns:a16="http://schemas.microsoft.com/office/drawing/2014/main" id="{84629699-D705-F60D-7818-C78589312358}"/>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Freeform: Shape 76">
                  <a:extLst>
                    <a:ext uri="{FF2B5EF4-FFF2-40B4-BE49-F238E27FC236}">
                      <a16:creationId xmlns:a16="http://schemas.microsoft.com/office/drawing/2014/main" id="{989BA878-9A55-242C-2467-B5ACFD3878C5}"/>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8" name="Freeform: Shape 77">
                  <a:extLst>
                    <a:ext uri="{FF2B5EF4-FFF2-40B4-BE49-F238E27FC236}">
                      <a16:creationId xmlns:a16="http://schemas.microsoft.com/office/drawing/2014/main" id="{4C73068F-686E-10DC-7602-6A30B777198E}"/>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grpSp>
          <p:nvGrpSpPr>
            <p:cNvPr id="82" name="Group 81">
              <a:extLst>
                <a:ext uri="{FF2B5EF4-FFF2-40B4-BE49-F238E27FC236}">
                  <a16:creationId xmlns:a16="http://schemas.microsoft.com/office/drawing/2014/main" id="{4A0D1908-2838-FBA5-054A-009A3BD04706}"/>
                </a:ext>
              </a:extLst>
            </p:cNvPr>
            <p:cNvGrpSpPr/>
            <p:nvPr/>
          </p:nvGrpSpPr>
          <p:grpSpPr>
            <a:xfrm>
              <a:off x="8030413" y="5047037"/>
              <a:ext cx="196917" cy="308232"/>
              <a:chOff x="7248867" y="4725508"/>
              <a:chExt cx="196917" cy="308232"/>
            </a:xfrm>
          </p:grpSpPr>
          <p:grpSp>
            <p:nvGrpSpPr>
              <p:cNvPr id="83" name="Group 82">
                <a:extLst>
                  <a:ext uri="{FF2B5EF4-FFF2-40B4-BE49-F238E27FC236}">
                    <a16:creationId xmlns:a16="http://schemas.microsoft.com/office/drawing/2014/main" id="{D90EBA75-50F4-FA34-512B-F59AF25B4325}"/>
                  </a:ext>
                </a:extLst>
              </p:cNvPr>
              <p:cNvGrpSpPr/>
              <p:nvPr/>
            </p:nvGrpSpPr>
            <p:grpSpPr>
              <a:xfrm>
                <a:off x="7248867" y="4725508"/>
                <a:ext cx="149569" cy="159958"/>
                <a:chOff x="7248867" y="4725508"/>
                <a:chExt cx="149569" cy="159958"/>
              </a:xfrm>
            </p:grpSpPr>
            <p:sp>
              <p:nvSpPr>
                <p:cNvPr id="88" name="Oval 87">
                  <a:extLst>
                    <a:ext uri="{FF2B5EF4-FFF2-40B4-BE49-F238E27FC236}">
                      <a16:creationId xmlns:a16="http://schemas.microsoft.com/office/drawing/2014/main" id="{57F376EC-71F3-0A22-E28B-F49122035601}"/>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Freeform: Shape 88">
                  <a:extLst>
                    <a:ext uri="{FF2B5EF4-FFF2-40B4-BE49-F238E27FC236}">
                      <a16:creationId xmlns:a16="http://schemas.microsoft.com/office/drawing/2014/main" id="{234CF757-1E91-B441-6D9D-5703A6DEB027}"/>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0" name="Freeform: Shape 89">
                  <a:extLst>
                    <a:ext uri="{FF2B5EF4-FFF2-40B4-BE49-F238E27FC236}">
                      <a16:creationId xmlns:a16="http://schemas.microsoft.com/office/drawing/2014/main" id="{1DCB4AE4-4CD1-635E-3535-EB14C932514A}"/>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84" name="Group 83">
                <a:extLst>
                  <a:ext uri="{FF2B5EF4-FFF2-40B4-BE49-F238E27FC236}">
                    <a16:creationId xmlns:a16="http://schemas.microsoft.com/office/drawing/2014/main" id="{83EC9D1B-8DE4-EB36-4238-838B268DCE09}"/>
                  </a:ext>
                </a:extLst>
              </p:cNvPr>
              <p:cNvGrpSpPr/>
              <p:nvPr/>
            </p:nvGrpSpPr>
            <p:grpSpPr>
              <a:xfrm rot="10800000">
                <a:off x="7296215" y="4873782"/>
                <a:ext cx="149569" cy="159958"/>
                <a:chOff x="7248867" y="4725508"/>
                <a:chExt cx="149569" cy="159958"/>
              </a:xfrm>
            </p:grpSpPr>
            <p:sp>
              <p:nvSpPr>
                <p:cNvPr id="85" name="Oval 84">
                  <a:extLst>
                    <a:ext uri="{FF2B5EF4-FFF2-40B4-BE49-F238E27FC236}">
                      <a16:creationId xmlns:a16="http://schemas.microsoft.com/office/drawing/2014/main" id="{64FFFF43-541B-A29D-8391-D52865083164}"/>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6" name="Freeform: Shape 85">
                  <a:extLst>
                    <a:ext uri="{FF2B5EF4-FFF2-40B4-BE49-F238E27FC236}">
                      <a16:creationId xmlns:a16="http://schemas.microsoft.com/office/drawing/2014/main" id="{CBB1F2D0-D35C-F067-AAA3-483137B55129}"/>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7" name="Freeform: Shape 86">
                  <a:extLst>
                    <a:ext uri="{FF2B5EF4-FFF2-40B4-BE49-F238E27FC236}">
                      <a16:creationId xmlns:a16="http://schemas.microsoft.com/office/drawing/2014/main" id="{3259B08F-BE34-07F4-C3F4-CF329F212210}"/>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grpSp>
          <p:nvGrpSpPr>
            <p:cNvPr id="91" name="Group 90">
              <a:extLst>
                <a:ext uri="{FF2B5EF4-FFF2-40B4-BE49-F238E27FC236}">
                  <a16:creationId xmlns:a16="http://schemas.microsoft.com/office/drawing/2014/main" id="{7EEA48C6-14A3-62BB-76D5-C21E60A14EBA}"/>
                </a:ext>
              </a:extLst>
            </p:cNvPr>
            <p:cNvGrpSpPr/>
            <p:nvPr/>
          </p:nvGrpSpPr>
          <p:grpSpPr>
            <a:xfrm>
              <a:off x="8201089" y="5047037"/>
              <a:ext cx="196917" cy="308232"/>
              <a:chOff x="7248867" y="4725508"/>
              <a:chExt cx="196917" cy="308232"/>
            </a:xfrm>
          </p:grpSpPr>
          <p:grpSp>
            <p:nvGrpSpPr>
              <p:cNvPr id="92" name="Group 91">
                <a:extLst>
                  <a:ext uri="{FF2B5EF4-FFF2-40B4-BE49-F238E27FC236}">
                    <a16:creationId xmlns:a16="http://schemas.microsoft.com/office/drawing/2014/main" id="{77459285-8CFC-B077-B1AD-514D8A39425D}"/>
                  </a:ext>
                </a:extLst>
              </p:cNvPr>
              <p:cNvGrpSpPr/>
              <p:nvPr/>
            </p:nvGrpSpPr>
            <p:grpSpPr>
              <a:xfrm>
                <a:off x="7248867" y="4725508"/>
                <a:ext cx="149569" cy="159958"/>
                <a:chOff x="7248867" y="4725508"/>
                <a:chExt cx="149569" cy="159958"/>
              </a:xfrm>
            </p:grpSpPr>
            <p:sp>
              <p:nvSpPr>
                <p:cNvPr id="97" name="Oval 96">
                  <a:extLst>
                    <a:ext uri="{FF2B5EF4-FFF2-40B4-BE49-F238E27FC236}">
                      <a16:creationId xmlns:a16="http://schemas.microsoft.com/office/drawing/2014/main" id="{FE4764C9-00FD-3D78-D1AF-8AA942F1C86B}"/>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8" name="Freeform: Shape 97">
                  <a:extLst>
                    <a:ext uri="{FF2B5EF4-FFF2-40B4-BE49-F238E27FC236}">
                      <a16:creationId xmlns:a16="http://schemas.microsoft.com/office/drawing/2014/main" id="{107B756D-AD96-DB3B-3B01-4C2AA21A2105}"/>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9" name="Freeform: Shape 98">
                  <a:extLst>
                    <a:ext uri="{FF2B5EF4-FFF2-40B4-BE49-F238E27FC236}">
                      <a16:creationId xmlns:a16="http://schemas.microsoft.com/office/drawing/2014/main" id="{2DBE411C-05A7-D960-D072-8118855658E2}"/>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93" name="Group 92">
                <a:extLst>
                  <a:ext uri="{FF2B5EF4-FFF2-40B4-BE49-F238E27FC236}">
                    <a16:creationId xmlns:a16="http://schemas.microsoft.com/office/drawing/2014/main" id="{53FA64FE-5216-B2EC-8FDA-5A10CFF5C31D}"/>
                  </a:ext>
                </a:extLst>
              </p:cNvPr>
              <p:cNvGrpSpPr/>
              <p:nvPr/>
            </p:nvGrpSpPr>
            <p:grpSpPr>
              <a:xfrm rot="10800000">
                <a:off x="7296215" y="4873782"/>
                <a:ext cx="149569" cy="159958"/>
                <a:chOff x="7248867" y="4725508"/>
                <a:chExt cx="149569" cy="159958"/>
              </a:xfrm>
            </p:grpSpPr>
            <p:sp>
              <p:nvSpPr>
                <p:cNvPr id="94" name="Oval 93">
                  <a:extLst>
                    <a:ext uri="{FF2B5EF4-FFF2-40B4-BE49-F238E27FC236}">
                      <a16:creationId xmlns:a16="http://schemas.microsoft.com/office/drawing/2014/main" id="{7FEEBC0A-A6D0-18D8-51DC-E25A409211E2}"/>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 name="Freeform: Shape 94">
                  <a:extLst>
                    <a:ext uri="{FF2B5EF4-FFF2-40B4-BE49-F238E27FC236}">
                      <a16:creationId xmlns:a16="http://schemas.microsoft.com/office/drawing/2014/main" id="{2910A629-38D5-0CFB-3AC5-38E35D2E7AEC}"/>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6" name="Freeform: Shape 95">
                  <a:extLst>
                    <a:ext uri="{FF2B5EF4-FFF2-40B4-BE49-F238E27FC236}">
                      <a16:creationId xmlns:a16="http://schemas.microsoft.com/office/drawing/2014/main" id="{B9765A4C-CCAE-C5DE-9AEC-B9F67A00A8C6}"/>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grpSp>
          <p:nvGrpSpPr>
            <p:cNvPr id="100" name="Group 99">
              <a:extLst>
                <a:ext uri="{FF2B5EF4-FFF2-40B4-BE49-F238E27FC236}">
                  <a16:creationId xmlns:a16="http://schemas.microsoft.com/office/drawing/2014/main" id="{13DD2769-DE45-117C-2591-A7DB90A1449A}"/>
                </a:ext>
              </a:extLst>
            </p:cNvPr>
            <p:cNvGrpSpPr/>
            <p:nvPr/>
          </p:nvGrpSpPr>
          <p:grpSpPr>
            <a:xfrm>
              <a:off x="8367936" y="5047037"/>
              <a:ext cx="196917" cy="308232"/>
              <a:chOff x="7248867" y="4725508"/>
              <a:chExt cx="196917" cy="308232"/>
            </a:xfrm>
          </p:grpSpPr>
          <p:grpSp>
            <p:nvGrpSpPr>
              <p:cNvPr id="101" name="Group 100">
                <a:extLst>
                  <a:ext uri="{FF2B5EF4-FFF2-40B4-BE49-F238E27FC236}">
                    <a16:creationId xmlns:a16="http://schemas.microsoft.com/office/drawing/2014/main" id="{0E9B9FBF-9EC0-A98F-9B98-151D32172A7A}"/>
                  </a:ext>
                </a:extLst>
              </p:cNvPr>
              <p:cNvGrpSpPr/>
              <p:nvPr/>
            </p:nvGrpSpPr>
            <p:grpSpPr>
              <a:xfrm>
                <a:off x="7248867" y="4725508"/>
                <a:ext cx="149569" cy="159958"/>
                <a:chOff x="7248867" y="4725508"/>
                <a:chExt cx="149569" cy="159958"/>
              </a:xfrm>
            </p:grpSpPr>
            <p:sp>
              <p:nvSpPr>
                <p:cNvPr id="106" name="Oval 105">
                  <a:extLst>
                    <a:ext uri="{FF2B5EF4-FFF2-40B4-BE49-F238E27FC236}">
                      <a16:creationId xmlns:a16="http://schemas.microsoft.com/office/drawing/2014/main" id="{D2F1CD91-8C4D-0B47-C182-1242B3312F2C}"/>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7" name="Freeform: Shape 106">
                  <a:extLst>
                    <a:ext uri="{FF2B5EF4-FFF2-40B4-BE49-F238E27FC236}">
                      <a16:creationId xmlns:a16="http://schemas.microsoft.com/office/drawing/2014/main" id="{CCBF8BDA-2191-764F-C0A5-3AEBAB242330}"/>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8" name="Freeform: Shape 107">
                  <a:extLst>
                    <a:ext uri="{FF2B5EF4-FFF2-40B4-BE49-F238E27FC236}">
                      <a16:creationId xmlns:a16="http://schemas.microsoft.com/office/drawing/2014/main" id="{7EF40396-EA4E-682E-5E0C-276DCC3AFB0D}"/>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02" name="Group 101">
                <a:extLst>
                  <a:ext uri="{FF2B5EF4-FFF2-40B4-BE49-F238E27FC236}">
                    <a16:creationId xmlns:a16="http://schemas.microsoft.com/office/drawing/2014/main" id="{3F28AE6E-1879-CA66-4A92-ED7C127E60EC}"/>
                  </a:ext>
                </a:extLst>
              </p:cNvPr>
              <p:cNvGrpSpPr/>
              <p:nvPr/>
            </p:nvGrpSpPr>
            <p:grpSpPr>
              <a:xfrm rot="10800000">
                <a:off x="7296215" y="4873782"/>
                <a:ext cx="149569" cy="159958"/>
                <a:chOff x="7248867" y="4725508"/>
                <a:chExt cx="149569" cy="159958"/>
              </a:xfrm>
            </p:grpSpPr>
            <p:sp>
              <p:nvSpPr>
                <p:cNvPr id="103" name="Oval 102">
                  <a:extLst>
                    <a:ext uri="{FF2B5EF4-FFF2-40B4-BE49-F238E27FC236}">
                      <a16:creationId xmlns:a16="http://schemas.microsoft.com/office/drawing/2014/main" id="{510A761B-772B-9849-8A70-D4C9F2E39BB7}"/>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4" name="Freeform: Shape 103">
                  <a:extLst>
                    <a:ext uri="{FF2B5EF4-FFF2-40B4-BE49-F238E27FC236}">
                      <a16:creationId xmlns:a16="http://schemas.microsoft.com/office/drawing/2014/main" id="{E374E540-CF94-917B-BF3B-DC7F6482B1AE}"/>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5" name="Freeform: Shape 104">
                  <a:extLst>
                    <a:ext uri="{FF2B5EF4-FFF2-40B4-BE49-F238E27FC236}">
                      <a16:creationId xmlns:a16="http://schemas.microsoft.com/office/drawing/2014/main" id="{51D1565C-526C-E732-137B-98059BB90690}"/>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grpSp>
          <p:nvGrpSpPr>
            <p:cNvPr id="109" name="Group 108">
              <a:extLst>
                <a:ext uri="{FF2B5EF4-FFF2-40B4-BE49-F238E27FC236}">
                  <a16:creationId xmlns:a16="http://schemas.microsoft.com/office/drawing/2014/main" id="{01954444-6932-0E69-3A40-F4B66B848F50}"/>
                </a:ext>
              </a:extLst>
            </p:cNvPr>
            <p:cNvGrpSpPr/>
            <p:nvPr/>
          </p:nvGrpSpPr>
          <p:grpSpPr>
            <a:xfrm>
              <a:off x="8533965" y="5047037"/>
              <a:ext cx="196917" cy="308232"/>
              <a:chOff x="7248867" y="4725508"/>
              <a:chExt cx="196917" cy="308232"/>
            </a:xfrm>
          </p:grpSpPr>
          <p:grpSp>
            <p:nvGrpSpPr>
              <p:cNvPr id="110" name="Group 109">
                <a:extLst>
                  <a:ext uri="{FF2B5EF4-FFF2-40B4-BE49-F238E27FC236}">
                    <a16:creationId xmlns:a16="http://schemas.microsoft.com/office/drawing/2014/main" id="{B0EF7A85-84C3-49C6-6D5C-8DF79B88423C}"/>
                  </a:ext>
                </a:extLst>
              </p:cNvPr>
              <p:cNvGrpSpPr/>
              <p:nvPr/>
            </p:nvGrpSpPr>
            <p:grpSpPr>
              <a:xfrm>
                <a:off x="7248867" y="4725508"/>
                <a:ext cx="149569" cy="159958"/>
                <a:chOff x="7248867" y="4725508"/>
                <a:chExt cx="149569" cy="159958"/>
              </a:xfrm>
            </p:grpSpPr>
            <p:sp>
              <p:nvSpPr>
                <p:cNvPr id="115" name="Oval 114">
                  <a:extLst>
                    <a:ext uri="{FF2B5EF4-FFF2-40B4-BE49-F238E27FC236}">
                      <a16:creationId xmlns:a16="http://schemas.microsoft.com/office/drawing/2014/main" id="{A43DAF27-2E8C-0F45-CE95-A0774E9A61D9}"/>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 name="Freeform: Shape 115">
                  <a:extLst>
                    <a:ext uri="{FF2B5EF4-FFF2-40B4-BE49-F238E27FC236}">
                      <a16:creationId xmlns:a16="http://schemas.microsoft.com/office/drawing/2014/main" id="{C705E297-F901-8A37-DA23-5AC013114A52}"/>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7" name="Freeform: Shape 116">
                  <a:extLst>
                    <a:ext uri="{FF2B5EF4-FFF2-40B4-BE49-F238E27FC236}">
                      <a16:creationId xmlns:a16="http://schemas.microsoft.com/office/drawing/2014/main" id="{33BF5067-61EC-315D-FD55-F124E7995F34}"/>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11" name="Group 110">
                <a:extLst>
                  <a:ext uri="{FF2B5EF4-FFF2-40B4-BE49-F238E27FC236}">
                    <a16:creationId xmlns:a16="http://schemas.microsoft.com/office/drawing/2014/main" id="{C23D96A8-A283-5157-9787-37AF9F490C8B}"/>
                  </a:ext>
                </a:extLst>
              </p:cNvPr>
              <p:cNvGrpSpPr/>
              <p:nvPr/>
            </p:nvGrpSpPr>
            <p:grpSpPr>
              <a:xfrm rot="10800000">
                <a:off x="7296215" y="4873782"/>
                <a:ext cx="149569" cy="159958"/>
                <a:chOff x="7248867" y="4725508"/>
                <a:chExt cx="149569" cy="159958"/>
              </a:xfrm>
            </p:grpSpPr>
            <p:sp>
              <p:nvSpPr>
                <p:cNvPr id="112" name="Oval 111">
                  <a:extLst>
                    <a:ext uri="{FF2B5EF4-FFF2-40B4-BE49-F238E27FC236}">
                      <a16:creationId xmlns:a16="http://schemas.microsoft.com/office/drawing/2014/main" id="{4F08BD18-FA11-22A2-0317-C40CAFB2A356}"/>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3" name="Freeform: Shape 112">
                  <a:extLst>
                    <a:ext uri="{FF2B5EF4-FFF2-40B4-BE49-F238E27FC236}">
                      <a16:creationId xmlns:a16="http://schemas.microsoft.com/office/drawing/2014/main" id="{47B10B83-7486-1844-8C18-50119817DA06}"/>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4" name="Freeform: Shape 113">
                  <a:extLst>
                    <a:ext uri="{FF2B5EF4-FFF2-40B4-BE49-F238E27FC236}">
                      <a16:creationId xmlns:a16="http://schemas.microsoft.com/office/drawing/2014/main" id="{B13BD655-8DA6-7EA6-B170-33339A9991E5}"/>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grpSp>
          <p:nvGrpSpPr>
            <p:cNvPr id="118" name="Group 117">
              <a:extLst>
                <a:ext uri="{FF2B5EF4-FFF2-40B4-BE49-F238E27FC236}">
                  <a16:creationId xmlns:a16="http://schemas.microsoft.com/office/drawing/2014/main" id="{99470745-BAB3-ECB5-58CC-9A6F8B8400B6}"/>
                </a:ext>
              </a:extLst>
            </p:cNvPr>
            <p:cNvGrpSpPr/>
            <p:nvPr/>
          </p:nvGrpSpPr>
          <p:grpSpPr>
            <a:xfrm>
              <a:off x="8700812" y="5047037"/>
              <a:ext cx="196917" cy="308232"/>
              <a:chOff x="7248867" y="4725508"/>
              <a:chExt cx="196917" cy="308232"/>
            </a:xfrm>
          </p:grpSpPr>
          <p:grpSp>
            <p:nvGrpSpPr>
              <p:cNvPr id="119" name="Group 118">
                <a:extLst>
                  <a:ext uri="{FF2B5EF4-FFF2-40B4-BE49-F238E27FC236}">
                    <a16:creationId xmlns:a16="http://schemas.microsoft.com/office/drawing/2014/main" id="{FB60026C-935B-52B4-0BA8-A98E2C5C0E51}"/>
                  </a:ext>
                </a:extLst>
              </p:cNvPr>
              <p:cNvGrpSpPr/>
              <p:nvPr/>
            </p:nvGrpSpPr>
            <p:grpSpPr>
              <a:xfrm>
                <a:off x="7248867" y="4725508"/>
                <a:ext cx="149569" cy="159958"/>
                <a:chOff x="7248867" y="4725508"/>
                <a:chExt cx="149569" cy="159958"/>
              </a:xfrm>
            </p:grpSpPr>
            <p:sp>
              <p:nvSpPr>
                <p:cNvPr id="124" name="Oval 123">
                  <a:extLst>
                    <a:ext uri="{FF2B5EF4-FFF2-40B4-BE49-F238E27FC236}">
                      <a16:creationId xmlns:a16="http://schemas.microsoft.com/office/drawing/2014/main" id="{EE2B1836-DEB4-AF4D-C13D-5186392EA69D}"/>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5" name="Freeform: Shape 124">
                  <a:extLst>
                    <a:ext uri="{FF2B5EF4-FFF2-40B4-BE49-F238E27FC236}">
                      <a16:creationId xmlns:a16="http://schemas.microsoft.com/office/drawing/2014/main" id="{1B3D125A-11D8-4843-13F8-03A4CD82DF5E}"/>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6" name="Freeform: Shape 125">
                  <a:extLst>
                    <a:ext uri="{FF2B5EF4-FFF2-40B4-BE49-F238E27FC236}">
                      <a16:creationId xmlns:a16="http://schemas.microsoft.com/office/drawing/2014/main" id="{41213D38-E0D9-0CB8-373E-CC33FC1FC719}"/>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20" name="Group 119">
                <a:extLst>
                  <a:ext uri="{FF2B5EF4-FFF2-40B4-BE49-F238E27FC236}">
                    <a16:creationId xmlns:a16="http://schemas.microsoft.com/office/drawing/2014/main" id="{97F1F554-656F-8B0B-32A4-254A9A5695EF}"/>
                  </a:ext>
                </a:extLst>
              </p:cNvPr>
              <p:cNvGrpSpPr/>
              <p:nvPr/>
            </p:nvGrpSpPr>
            <p:grpSpPr>
              <a:xfrm rot="10800000">
                <a:off x="7296215" y="4873782"/>
                <a:ext cx="149569" cy="159958"/>
                <a:chOff x="7248867" y="4725508"/>
                <a:chExt cx="149569" cy="159958"/>
              </a:xfrm>
            </p:grpSpPr>
            <p:sp>
              <p:nvSpPr>
                <p:cNvPr id="121" name="Oval 120">
                  <a:extLst>
                    <a:ext uri="{FF2B5EF4-FFF2-40B4-BE49-F238E27FC236}">
                      <a16:creationId xmlns:a16="http://schemas.microsoft.com/office/drawing/2014/main" id="{D547399D-D69B-38E5-84A7-B0CA778E8B11}"/>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2" name="Freeform: Shape 121">
                  <a:extLst>
                    <a:ext uri="{FF2B5EF4-FFF2-40B4-BE49-F238E27FC236}">
                      <a16:creationId xmlns:a16="http://schemas.microsoft.com/office/drawing/2014/main" id="{AB5CE865-E982-92D8-3E21-DF58D325C96D}"/>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3" name="Freeform: Shape 122">
                  <a:extLst>
                    <a:ext uri="{FF2B5EF4-FFF2-40B4-BE49-F238E27FC236}">
                      <a16:creationId xmlns:a16="http://schemas.microsoft.com/office/drawing/2014/main" id="{AAEE528A-4031-4F4E-2DE6-8B94C9D784A0}"/>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grpSp>
          <p:nvGrpSpPr>
            <p:cNvPr id="127" name="Group 126">
              <a:extLst>
                <a:ext uri="{FF2B5EF4-FFF2-40B4-BE49-F238E27FC236}">
                  <a16:creationId xmlns:a16="http://schemas.microsoft.com/office/drawing/2014/main" id="{09700E17-D99A-3FB9-8495-FE621893A7B5}"/>
                </a:ext>
              </a:extLst>
            </p:cNvPr>
            <p:cNvGrpSpPr/>
            <p:nvPr/>
          </p:nvGrpSpPr>
          <p:grpSpPr>
            <a:xfrm>
              <a:off x="8876929" y="5047037"/>
              <a:ext cx="196917" cy="308232"/>
              <a:chOff x="7248867" y="4725508"/>
              <a:chExt cx="196917" cy="308232"/>
            </a:xfrm>
          </p:grpSpPr>
          <p:grpSp>
            <p:nvGrpSpPr>
              <p:cNvPr id="128" name="Group 127">
                <a:extLst>
                  <a:ext uri="{FF2B5EF4-FFF2-40B4-BE49-F238E27FC236}">
                    <a16:creationId xmlns:a16="http://schemas.microsoft.com/office/drawing/2014/main" id="{3C15770E-C6C7-1A4B-94F6-FF6C39B0353B}"/>
                  </a:ext>
                </a:extLst>
              </p:cNvPr>
              <p:cNvGrpSpPr/>
              <p:nvPr/>
            </p:nvGrpSpPr>
            <p:grpSpPr>
              <a:xfrm>
                <a:off x="7248867" y="4725508"/>
                <a:ext cx="149569" cy="159958"/>
                <a:chOff x="7248867" y="4725508"/>
                <a:chExt cx="149569" cy="159958"/>
              </a:xfrm>
            </p:grpSpPr>
            <p:sp>
              <p:nvSpPr>
                <p:cNvPr id="133" name="Oval 132">
                  <a:extLst>
                    <a:ext uri="{FF2B5EF4-FFF2-40B4-BE49-F238E27FC236}">
                      <a16:creationId xmlns:a16="http://schemas.microsoft.com/office/drawing/2014/main" id="{CC49E7E5-71B6-C9F8-9DF9-7BB220592A59}"/>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 name="Freeform: Shape 133">
                  <a:extLst>
                    <a:ext uri="{FF2B5EF4-FFF2-40B4-BE49-F238E27FC236}">
                      <a16:creationId xmlns:a16="http://schemas.microsoft.com/office/drawing/2014/main" id="{C7F715B3-DF59-4E2C-FB9A-D0F53895DA6B}"/>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5" name="Freeform: Shape 134">
                  <a:extLst>
                    <a:ext uri="{FF2B5EF4-FFF2-40B4-BE49-F238E27FC236}">
                      <a16:creationId xmlns:a16="http://schemas.microsoft.com/office/drawing/2014/main" id="{79C7BAB2-9805-D9C5-F209-6B1BC1174BC1}"/>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29" name="Group 128">
                <a:extLst>
                  <a:ext uri="{FF2B5EF4-FFF2-40B4-BE49-F238E27FC236}">
                    <a16:creationId xmlns:a16="http://schemas.microsoft.com/office/drawing/2014/main" id="{E72244C3-8095-4D5E-47A4-C9563A8516CD}"/>
                  </a:ext>
                </a:extLst>
              </p:cNvPr>
              <p:cNvGrpSpPr/>
              <p:nvPr/>
            </p:nvGrpSpPr>
            <p:grpSpPr>
              <a:xfrm rot="10800000">
                <a:off x="7296215" y="4873782"/>
                <a:ext cx="149569" cy="159958"/>
                <a:chOff x="7248867" y="4725508"/>
                <a:chExt cx="149569" cy="159958"/>
              </a:xfrm>
            </p:grpSpPr>
            <p:sp>
              <p:nvSpPr>
                <p:cNvPr id="130" name="Oval 129">
                  <a:extLst>
                    <a:ext uri="{FF2B5EF4-FFF2-40B4-BE49-F238E27FC236}">
                      <a16:creationId xmlns:a16="http://schemas.microsoft.com/office/drawing/2014/main" id="{E91EC47B-7125-990D-EA80-C6A92EDD4FA9}"/>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1" name="Freeform: Shape 130">
                  <a:extLst>
                    <a:ext uri="{FF2B5EF4-FFF2-40B4-BE49-F238E27FC236}">
                      <a16:creationId xmlns:a16="http://schemas.microsoft.com/office/drawing/2014/main" id="{E8DF0102-6C93-5B41-7EDF-91CE4E565BE5}"/>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2" name="Freeform: Shape 131">
                  <a:extLst>
                    <a:ext uri="{FF2B5EF4-FFF2-40B4-BE49-F238E27FC236}">
                      <a16:creationId xmlns:a16="http://schemas.microsoft.com/office/drawing/2014/main" id="{BE0AA1F6-3C44-25ED-BC17-B2CD27161667}"/>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grpSp>
          <p:nvGrpSpPr>
            <p:cNvPr id="136" name="Group 135">
              <a:extLst>
                <a:ext uri="{FF2B5EF4-FFF2-40B4-BE49-F238E27FC236}">
                  <a16:creationId xmlns:a16="http://schemas.microsoft.com/office/drawing/2014/main" id="{C280DD45-4ACF-F3FE-4605-BCD77FF578E0}"/>
                </a:ext>
              </a:extLst>
            </p:cNvPr>
            <p:cNvGrpSpPr/>
            <p:nvPr/>
          </p:nvGrpSpPr>
          <p:grpSpPr>
            <a:xfrm>
              <a:off x="9043776" y="5047037"/>
              <a:ext cx="196917" cy="308232"/>
              <a:chOff x="7248867" y="4725508"/>
              <a:chExt cx="196917" cy="308232"/>
            </a:xfrm>
          </p:grpSpPr>
          <p:grpSp>
            <p:nvGrpSpPr>
              <p:cNvPr id="137" name="Group 136">
                <a:extLst>
                  <a:ext uri="{FF2B5EF4-FFF2-40B4-BE49-F238E27FC236}">
                    <a16:creationId xmlns:a16="http://schemas.microsoft.com/office/drawing/2014/main" id="{D00AEB6D-015C-AC48-4E62-9FBF4CF30F64}"/>
                  </a:ext>
                </a:extLst>
              </p:cNvPr>
              <p:cNvGrpSpPr/>
              <p:nvPr/>
            </p:nvGrpSpPr>
            <p:grpSpPr>
              <a:xfrm>
                <a:off x="7248867" y="4725508"/>
                <a:ext cx="149569" cy="159958"/>
                <a:chOff x="7248867" y="4725508"/>
                <a:chExt cx="149569" cy="159958"/>
              </a:xfrm>
            </p:grpSpPr>
            <p:sp>
              <p:nvSpPr>
                <p:cNvPr id="142" name="Oval 141">
                  <a:extLst>
                    <a:ext uri="{FF2B5EF4-FFF2-40B4-BE49-F238E27FC236}">
                      <a16:creationId xmlns:a16="http://schemas.microsoft.com/office/drawing/2014/main" id="{DBB83845-8279-32D7-4370-9666D15B8494}"/>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3" name="Freeform: Shape 142">
                  <a:extLst>
                    <a:ext uri="{FF2B5EF4-FFF2-40B4-BE49-F238E27FC236}">
                      <a16:creationId xmlns:a16="http://schemas.microsoft.com/office/drawing/2014/main" id="{515284ED-CA00-6C48-B48E-645DD2099BB6}"/>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4" name="Freeform: Shape 143">
                  <a:extLst>
                    <a:ext uri="{FF2B5EF4-FFF2-40B4-BE49-F238E27FC236}">
                      <a16:creationId xmlns:a16="http://schemas.microsoft.com/office/drawing/2014/main" id="{1FC93B86-F8F1-08FB-E019-7CC9F8369818}"/>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38" name="Group 137">
                <a:extLst>
                  <a:ext uri="{FF2B5EF4-FFF2-40B4-BE49-F238E27FC236}">
                    <a16:creationId xmlns:a16="http://schemas.microsoft.com/office/drawing/2014/main" id="{38BD032C-ACF4-2742-F302-E77C385B1756}"/>
                  </a:ext>
                </a:extLst>
              </p:cNvPr>
              <p:cNvGrpSpPr/>
              <p:nvPr/>
            </p:nvGrpSpPr>
            <p:grpSpPr>
              <a:xfrm rot="10800000">
                <a:off x="7296215" y="4873782"/>
                <a:ext cx="149569" cy="159958"/>
                <a:chOff x="7248867" y="4725508"/>
                <a:chExt cx="149569" cy="159958"/>
              </a:xfrm>
            </p:grpSpPr>
            <p:sp>
              <p:nvSpPr>
                <p:cNvPr id="139" name="Oval 138">
                  <a:extLst>
                    <a:ext uri="{FF2B5EF4-FFF2-40B4-BE49-F238E27FC236}">
                      <a16:creationId xmlns:a16="http://schemas.microsoft.com/office/drawing/2014/main" id="{EC08D2A2-0F6A-6641-C7A1-F596A7E13CDA}"/>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0" name="Freeform: Shape 139">
                  <a:extLst>
                    <a:ext uri="{FF2B5EF4-FFF2-40B4-BE49-F238E27FC236}">
                      <a16:creationId xmlns:a16="http://schemas.microsoft.com/office/drawing/2014/main" id="{03E53D47-7001-8A31-F872-102BF341D537}"/>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1" name="Freeform: Shape 140">
                  <a:extLst>
                    <a:ext uri="{FF2B5EF4-FFF2-40B4-BE49-F238E27FC236}">
                      <a16:creationId xmlns:a16="http://schemas.microsoft.com/office/drawing/2014/main" id="{33D4FF94-3929-18FE-AB7C-1AC96E260229}"/>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grpSp>
          <p:nvGrpSpPr>
            <p:cNvPr id="145" name="Group 144">
              <a:extLst>
                <a:ext uri="{FF2B5EF4-FFF2-40B4-BE49-F238E27FC236}">
                  <a16:creationId xmlns:a16="http://schemas.microsoft.com/office/drawing/2014/main" id="{BF6ADA0D-98D4-B57B-E9AE-824AC36D6311}"/>
                </a:ext>
              </a:extLst>
            </p:cNvPr>
            <p:cNvGrpSpPr/>
            <p:nvPr/>
          </p:nvGrpSpPr>
          <p:grpSpPr>
            <a:xfrm>
              <a:off x="9209385" y="5047037"/>
              <a:ext cx="196917" cy="308232"/>
              <a:chOff x="7248867" y="4725508"/>
              <a:chExt cx="196917" cy="308232"/>
            </a:xfrm>
          </p:grpSpPr>
          <p:grpSp>
            <p:nvGrpSpPr>
              <p:cNvPr id="146" name="Group 145">
                <a:extLst>
                  <a:ext uri="{FF2B5EF4-FFF2-40B4-BE49-F238E27FC236}">
                    <a16:creationId xmlns:a16="http://schemas.microsoft.com/office/drawing/2014/main" id="{7D37060C-30B3-E78F-A5DF-6102590BC796}"/>
                  </a:ext>
                </a:extLst>
              </p:cNvPr>
              <p:cNvGrpSpPr/>
              <p:nvPr/>
            </p:nvGrpSpPr>
            <p:grpSpPr>
              <a:xfrm>
                <a:off x="7248867" y="4725508"/>
                <a:ext cx="149569" cy="159958"/>
                <a:chOff x="7248867" y="4725508"/>
                <a:chExt cx="149569" cy="159958"/>
              </a:xfrm>
            </p:grpSpPr>
            <p:sp>
              <p:nvSpPr>
                <p:cNvPr id="151" name="Oval 150">
                  <a:extLst>
                    <a:ext uri="{FF2B5EF4-FFF2-40B4-BE49-F238E27FC236}">
                      <a16:creationId xmlns:a16="http://schemas.microsoft.com/office/drawing/2014/main" id="{6376BABB-4942-0478-B96B-CA922F40191E}"/>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2" name="Freeform: Shape 151">
                  <a:extLst>
                    <a:ext uri="{FF2B5EF4-FFF2-40B4-BE49-F238E27FC236}">
                      <a16:creationId xmlns:a16="http://schemas.microsoft.com/office/drawing/2014/main" id="{E2509BDB-43B4-6C32-FF9C-5C4F1ED4DC5A}"/>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3" name="Freeform: Shape 152">
                  <a:extLst>
                    <a:ext uri="{FF2B5EF4-FFF2-40B4-BE49-F238E27FC236}">
                      <a16:creationId xmlns:a16="http://schemas.microsoft.com/office/drawing/2014/main" id="{279EDA3E-9A4C-8719-0A7A-E2CFB86C8E76}"/>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47" name="Group 146">
                <a:extLst>
                  <a:ext uri="{FF2B5EF4-FFF2-40B4-BE49-F238E27FC236}">
                    <a16:creationId xmlns:a16="http://schemas.microsoft.com/office/drawing/2014/main" id="{9BF36C25-8663-8A05-BAC3-72EB4114771C}"/>
                  </a:ext>
                </a:extLst>
              </p:cNvPr>
              <p:cNvGrpSpPr/>
              <p:nvPr/>
            </p:nvGrpSpPr>
            <p:grpSpPr>
              <a:xfrm rot="10800000">
                <a:off x="7296215" y="4873782"/>
                <a:ext cx="149569" cy="159958"/>
                <a:chOff x="7248867" y="4725508"/>
                <a:chExt cx="149569" cy="159958"/>
              </a:xfrm>
            </p:grpSpPr>
            <p:sp>
              <p:nvSpPr>
                <p:cNvPr id="148" name="Oval 147">
                  <a:extLst>
                    <a:ext uri="{FF2B5EF4-FFF2-40B4-BE49-F238E27FC236}">
                      <a16:creationId xmlns:a16="http://schemas.microsoft.com/office/drawing/2014/main" id="{39FB26E3-F3CE-099A-39BC-6DE84F5CCEEC}"/>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9" name="Freeform: Shape 148">
                  <a:extLst>
                    <a:ext uri="{FF2B5EF4-FFF2-40B4-BE49-F238E27FC236}">
                      <a16:creationId xmlns:a16="http://schemas.microsoft.com/office/drawing/2014/main" id="{F96DF3A7-8834-C874-B320-3925986B1673}"/>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0" name="Freeform: Shape 149">
                  <a:extLst>
                    <a:ext uri="{FF2B5EF4-FFF2-40B4-BE49-F238E27FC236}">
                      <a16:creationId xmlns:a16="http://schemas.microsoft.com/office/drawing/2014/main" id="{E63E5790-0744-5B9D-69D8-A57DFC5BA7DE}"/>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grpSp>
          <p:nvGrpSpPr>
            <p:cNvPr id="154" name="Group 153">
              <a:extLst>
                <a:ext uri="{FF2B5EF4-FFF2-40B4-BE49-F238E27FC236}">
                  <a16:creationId xmlns:a16="http://schemas.microsoft.com/office/drawing/2014/main" id="{3D26434C-4C13-64CD-0B4F-AC4E56935601}"/>
                </a:ext>
              </a:extLst>
            </p:cNvPr>
            <p:cNvGrpSpPr/>
            <p:nvPr/>
          </p:nvGrpSpPr>
          <p:grpSpPr>
            <a:xfrm>
              <a:off x="9376232" y="5047037"/>
              <a:ext cx="196917" cy="308232"/>
              <a:chOff x="7248867" y="4725508"/>
              <a:chExt cx="196917" cy="308232"/>
            </a:xfrm>
          </p:grpSpPr>
          <p:grpSp>
            <p:nvGrpSpPr>
              <p:cNvPr id="155" name="Group 154">
                <a:extLst>
                  <a:ext uri="{FF2B5EF4-FFF2-40B4-BE49-F238E27FC236}">
                    <a16:creationId xmlns:a16="http://schemas.microsoft.com/office/drawing/2014/main" id="{07ECECCD-9CB5-91B2-81A8-C482F47EF78B}"/>
                  </a:ext>
                </a:extLst>
              </p:cNvPr>
              <p:cNvGrpSpPr/>
              <p:nvPr/>
            </p:nvGrpSpPr>
            <p:grpSpPr>
              <a:xfrm>
                <a:off x="7248867" y="4725508"/>
                <a:ext cx="149569" cy="159958"/>
                <a:chOff x="7248867" y="4725508"/>
                <a:chExt cx="149569" cy="159958"/>
              </a:xfrm>
            </p:grpSpPr>
            <p:sp>
              <p:nvSpPr>
                <p:cNvPr id="160" name="Oval 159">
                  <a:extLst>
                    <a:ext uri="{FF2B5EF4-FFF2-40B4-BE49-F238E27FC236}">
                      <a16:creationId xmlns:a16="http://schemas.microsoft.com/office/drawing/2014/main" id="{36A84BF7-7DDD-1CD6-CD23-42EB259360A7}"/>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1" name="Freeform: Shape 160">
                  <a:extLst>
                    <a:ext uri="{FF2B5EF4-FFF2-40B4-BE49-F238E27FC236}">
                      <a16:creationId xmlns:a16="http://schemas.microsoft.com/office/drawing/2014/main" id="{9344B15C-C19F-B5A8-A329-A036C6247333}"/>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2" name="Freeform: Shape 161">
                  <a:extLst>
                    <a:ext uri="{FF2B5EF4-FFF2-40B4-BE49-F238E27FC236}">
                      <a16:creationId xmlns:a16="http://schemas.microsoft.com/office/drawing/2014/main" id="{29D3D0B5-C5EC-6145-648C-CC254DC7D614}"/>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56" name="Group 155">
                <a:extLst>
                  <a:ext uri="{FF2B5EF4-FFF2-40B4-BE49-F238E27FC236}">
                    <a16:creationId xmlns:a16="http://schemas.microsoft.com/office/drawing/2014/main" id="{EB33A55B-84E8-D2EC-665F-FB487661B637}"/>
                  </a:ext>
                </a:extLst>
              </p:cNvPr>
              <p:cNvGrpSpPr/>
              <p:nvPr/>
            </p:nvGrpSpPr>
            <p:grpSpPr>
              <a:xfrm rot="10800000">
                <a:off x="7296215" y="4873782"/>
                <a:ext cx="149569" cy="159958"/>
                <a:chOff x="7248867" y="4725508"/>
                <a:chExt cx="149569" cy="159958"/>
              </a:xfrm>
            </p:grpSpPr>
            <p:sp>
              <p:nvSpPr>
                <p:cNvPr id="157" name="Oval 156">
                  <a:extLst>
                    <a:ext uri="{FF2B5EF4-FFF2-40B4-BE49-F238E27FC236}">
                      <a16:creationId xmlns:a16="http://schemas.microsoft.com/office/drawing/2014/main" id="{4A252565-7D1C-E4D1-1AFC-ADEF2108237F}"/>
                    </a:ext>
                  </a:extLst>
                </p:cNvPr>
                <p:cNvSpPr/>
                <p:nvPr/>
              </p:nvSpPr>
              <p:spPr bwMode="auto">
                <a:xfrm>
                  <a:off x="7248867" y="4725508"/>
                  <a:ext cx="149569" cy="86096"/>
                </a:xfrm>
                <a:prstGeom prst="ellipse">
                  <a:avLst/>
                </a:prstGeom>
                <a:solidFill>
                  <a:schemeClr val="accent5"/>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8" name="Freeform: Shape 157">
                  <a:extLst>
                    <a:ext uri="{FF2B5EF4-FFF2-40B4-BE49-F238E27FC236}">
                      <a16:creationId xmlns:a16="http://schemas.microsoft.com/office/drawing/2014/main" id="{8942CA3F-4652-B52C-DAE4-3AEF8EBEB2D8}"/>
                    </a:ext>
                  </a:extLst>
                </p:cNvPr>
                <p:cNvSpPr/>
                <p:nvPr/>
              </p:nvSpPr>
              <p:spPr bwMode="auto">
                <a:xfrm>
                  <a:off x="7280630"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9" name="Freeform: Shape 158">
                  <a:extLst>
                    <a:ext uri="{FF2B5EF4-FFF2-40B4-BE49-F238E27FC236}">
                      <a16:creationId xmlns:a16="http://schemas.microsoft.com/office/drawing/2014/main" id="{ADD7121F-209E-CC3B-392D-4E66D6303676}"/>
                    </a:ext>
                  </a:extLst>
                </p:cNvPr>
                <p:cNvSpPr/>
                <p:nvPr/>
              </p:nvSpPr>
              <p:spPr bwMode="auto">
                <a:xfrm>
                  <a:off x="7345217" y="4804503"/>
                  <a:ext cx="33337" cy="80963"/>
                </a:xfrm>
                <a:custGeom>
                  <a:avLst/>
                  <a:gdLst>
                    <a:gd name="connsiteX0" fmla="*/ 0 w 33337"/>
                    <a:gd name="connsiteY0" fmla="*/ 0 h 80963"/>
                    <a:gd name="connsiteX1" fmla="*/ 33337 w 33337"/>
                    <a:gd name="connsiteY1" fmla="*/ 42863 h 80963"/>
                    <a:gd name="connsiteX2" fmla="*/ 9525 w 33337"/>
                    <a:gd name="connsiteY2" fmla="*/ 80963 h 80963"/>
                  </a:gdLst>
                  <a:ahLst/>
                  <a:cxnLst>
                    <a:cxn ang="0">
                      <a:pos x="connsiteX0" y="connsiteY0"/>
                    </a:cxn>
                    <a:cxn ang="0">
                      <a:pos x="connsiteX1" y="connsiteY1"/>
                    </a:cxn>
                    <a:cxn ang="0">
                      <a:pos x="connsiteX2" y="connsiteY2"/>
                    </a:cxn>
                  </a:cxnLst>
                  <a:rect l="l" t="t" r="r" b="b"/>
                  <a:pathLst>
                    <a:path w="33337" h="80963">
                      <a:moveTo>
                        <a:pt x="0" y="0"/>
                      </a:moveTo>
                      <a:lnTo>
                        <a:pt x="33337" y="42863"/>
                      </a:lnTo>
                      <a:lnTo>
                        <a:pt x="9525" y="8096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grpSp>
      <p:sp>
        <p:nvSpPr>
          <p:cNvPr id="2" name="Title 1">
            <a:extLst>
              <a:ext uri="{FF2B5EF4-FFF2-40B4-BE49-F238E27FC236}">
                <a16:creationId xmlns:a16="http://schemas.microsoft.com/office/drawing/2014/main" id="{163019C2-CCB1-8BF5-492A-CCC06D2C5393}"/>
              </a:ext>
            </a:extLst>
          </p:cNvPr>
          <p:cNvSpPr>
            <a:spLocks noGrp="1"/>
          </p:cNvSpPr>
          <p:nvPr>
            <p:ph type="title"/>
          </p:nvPr>
        </p:nvSpPr>
        <p:spPr/>
        <p:txBody>
          <a:bodyPr/>
          <a:lstStyle/>
          <a:p>
            <a:r>
              <a:rPr lang="en-US" dirty="0"/>
              <a:t>Anti-TFPI Molecules</a:t>
            </a:r>
          </a:p>
        </p:txBody>
      </p:sp>
      <p:sp>
        <p:nvSpPr>
          <p:cNvPr id="3" name="Content Placeholder 2">
            <a:extLst>
              <a:ext uri="{FF2B5EF4-FFF2-40B4-BE49-F238E27FC236}">
                <a16:creationId xmlns:a16="http://schemas.microsoft.com/office/drawing/2014/main" id="{B2E0AC9F-4394-AFA2-5F24-70B59AB96637}"/>
              </a:ext>
            </a:extLst>
          </p:cNvPr>
          <p:cNvSpPr>
            <a:spLocks noGrp="1"/>
          </p:cNvSpPr>
          <p:nvPr>
            <p:ph sz="half" idx="1"/>
          </p:nvPr>
        </p:nvSpPr>
        <p:spPr>
          <a:xfrm>
            <a:off x="301026" y="1381634"/>
            <a:ext cx="5946692" cy="4678738"/>
          </a:xfrm>
        </p:spPr>
        <p:txBody>
          <a:bodyPr/>
          <a:lstStyle/>
          <a:p>
            <a:pPr marL="657225" lvl="1" indent="-342900" fontAlgn="base">
              <a:buClr>
                <a:schemeClr val="bg1"/>
              </a:buClr>
              <a:buSzTx/>
              <a:buFont typeface="Wingdings" pitchFamily="2" charset="2"/>
              <a:buChar char="§"/>
            </a:pPr>
            <a:r>
              <a:rPr lang="en-US" altLang="en-US" sz="2400" b="1" dirty="0">
                <a:solidFill>
                  <a:srgbClr val="000000"/>
                </a:solidFill>
                <a:latin typeface="Calibri" panose="020F0502020204030204" pitchFamily="34" charset="0"/>
                <a:cs typeface="Calibri" panose="020F0502020204030204" pitchFamily="34" charset="0"/>
              </a:rPr>
              <a:t>Monoclonal antibody anti-TFPI</a:t>
            </a:r>
          </a:p>
          <a:p>
            <a:pPr marL="755650" lvl="2" indent="-215900" fontAlgn="base">
              <a:buClr>
                <a:schemeClr val="bg1"/>
              </a:buClr>
              <a:buSzTx/>
            </a:pPr>
            <a:r>
              <a:rPr lang="en-US" altLang="en-US" sz="2000" b="1" dirty="0">
                <a:solidFill>
                  <a:srgbClr val="000000"/>
                </a:solidFill>
                <a:latin typeface="Calibri" panose="020F0502020204030204" pitchFamily="34" charset="0"/>
                <a:cs typeface="Calibri" panose="020F0502020204030204" pitchFamily="34" charset="0"/>
              </a:rPr>
              <a:t>Concizumab</a:t>
            </a:r>
            <a:r>
              <a:rPr lang="en-US" altLang="en-US" sz="2000" dirty="0">
                <a:solidFill>
                  <a:srgbClr val="000000"/>
                </a:solidFill>
                <a:latin typeface="Calibri" panose="020F0502020204030204" pitchFamily="34" charset="0"/>
                <a:cs typeface="Calibri" panose="020F0502020204030204" pitchFamily="34" charset="0"/>
              </a:rPr>
              <a:t> (mAb 2021, NN7415)</a:t>
            </a:r>
            <a:r>
              <a:rPr lang="en-US" altLang="en-US" sz="2000" baseline="30000" dirty="0">
                <a:solidFill>
                  <a:srgbClr val="000000"/>
                </a:solidFill>
                <a:latin typeface="Calibri" panose="020F0502020204030204" pitchFamily="34" charset="0"/>
                <a:cs typeface="Calibri" panose="020F0502020204030204" pitchFamily="34" charset="0"/>
              </a:rPr>
              <a:t>1</a:t>
            </a:r>
          </a:p>
          <a:p>
            <a:pPr marL="755650" lvl="2" indent="-215900" fontAlgn="base">
              <a:buClr>
                <a:schemeClr val="bg1"/>
              </a:buClr>
              <a:buSzTx/>
            </a:pPr>
            <a:r>
              <a:rPr lang="en-US" sz="2000" b="1" dirty="0">
                <a:solidFill>
                  <a:srgbClr val="000000"/>
                </a:solidFill>
                <a:latin typeface="Calibri" panose="020F0502020204030204" pitchFamily="34" charset="0"/>
                <a:cs typeface="Calibri" panose="020F0502020204030204" pitchFamily="34" charset="0"/>
              </a:rPr>
              <a:t>Marstacimab</a:t>
            </a:r>
            <a:r>
              <a:rPr lang="en-US" sz="2000" dirty="0">
                <a:solidFill>
                  <a:srgbClr val="000000"/>
                </a:solidFill>
                <a:latin typeface="Calibri" panose="020F0502020204030204" pitchFamily="34" charset="0"/>
                <a:cs typeface="Calibri" panose="020F0502020204030204" pitchFamily="34" charset="0"/>
              </a:rPr>
              <a:t> </a:t>
            </a:r>
            <a:r>
              <a:rPr lang="en-US" altLang="en-US" sz="2000" dirty="0">
                <a:solidFill>
                  <a:srgbClr val="000000"/>
                </a:solidFill>
                <a:latin typeface="Calibri" panose="020F0502020204030204" pitchFamily="34" charset="0"/>
                <a:cs typeface="Calibri" panose="020F0502020204030204" pitchFamily="34" charset="0"/>
              </a:rPr>
              <a:t>(mAb anti-K2 TFPI, PF-06741086)</a:t>
            </a:r>
            <a:r>
              <a:rPr lang="en-US" altLang="en-US" sz="2000" baseline="30000" dirty="0">
                <a:solidFill>
                  <a:srgbClr val="000000"/>
                </a:solidFill>
                <a:latin typeface="Calibri" panose="020F0502020204030204" pitchFamily="34" charset="0"/>
                <a:cs typeface="Calibri" panose="020F0502020204030204" pitchFamily="34" charset="0"/>
              </a:rPr>
              <a:t>2</a:t>
            </a:r>
          </a:p>
          <a:p>
            <a:pPr marL="755650" lvl="2" indent="-215900" fontAlgn="base">
              <a:buClr>
                <a:schemeClr val="bg1"/>
              </a:buClr>
              <a:buSzTx/>
            </a:pPr>
            <a:r>
              <a:rPr lang="en-US" sz="2000" dirty="0">
                <a:solidFill>
                  <a:srgbClr val="000000"/>
                </a:solidFill>
                <a:latin typeface="Calibri" panose="020F0502020204030204" pitchFamily="34" charset="0"/>
                <a:cs typeface="Calibri" panose="020F0502020204030204" pitchFamily="34" charset="0"/>
              </a:rPr>
              <a:t>MG1113 (mAb anti-K2 TFPI)</a:t>
            </a:r>
            <a:r>
              <a:rPr lang="en-US" sz="2000" baseline="30000" dirty="0">
                <a:solidFill>
                  <a:srgbClr val="000000"/>
                </a:solidFill>
                <a:latin typeface="Calibri" panose="020F0502020204030204" pitchFamily="34" charset="0"/>
                <a:cs typeface="Calibri" panose="020F0502020204030204" pitchFamily="34" charset="0"/>
              </a:rPr>
              <a:t>3</a:t>
            </a:r>
            <a:r>
              <a:rPr lang="en-US" sz="2000" dirty="0">
                <a:solidFill>
                  <a:srgbClr val="000000"/>
                </a:solidFill>
                <a:latin typeface="Calibri" panose="020F0502020204030204" pitchFamily="34" charset="0"/>
                <a:cs typeface="Calibri" panose="020F0502020204030204" pitchFamily="34" charset="0"/>
              </a:rPr>
              <a:t> </a:t>
            </a:r>
          </a:p>
          <a:p>
            <a:pPr marL="755650" lvl="2" indent="-215900" fontAlgn="base">
              <a:buClr>
                <a:schemeClr val="bg1"/>
              </a:buClr>
              <a:buSzTx/>
            </a:pPr>
            <a:r>
              <a:rPr lang="en-US" sz="2000" dirty="0">
                <a:solidFill>
                  <a:srgbClr val="000000"/>
                </a:solidFill>
                <a:latin typeface="Calibri" panose="020F0502020204030204" pitchFamily="34" charset="0"/>
                <a:cs typeface="Calibri" panose="020F0502020204030204" pitchFamily="34" charset="0"/>
              </a:rPr>
              <a:t>Befovacimab (BAY 1093884) (mAb anti-K1,K2 TFPI)</a:t>
            </a:r>
            <a:r>
              <a:rPr lang="en-US" sz="2000" baseline="30000" dirty="0">
                <a:solidFill>
                  <a:srgbClr val="000000"/>
                </a:solidFill>
                <a:latin typeface="Calibri" panose="020F0502020204030204" pitchFamily="34" charset="0"/>
                <a:cs typeface="Calibri" panose="020F0502020204030204" pitchFamily="34" charset="0"/>
              </a:rPr>
              <a:t>4</a:t>
            </a:r>
            <a:r>
              <a:rPr lang="en-US" sz="2000" dirty="0">
                <a:solidFill>
                  <a:srgbClr val="000000"/>
                </a:solidFill>
                <a:latin typeface="+mn-lt"/>
                <a:cs typeface="Arial" panose="020B0604020202020204" pitchFamily="34" charset="0"/>
              </a:rPr>
              <a:t>—</a:t>
            </a:r>
            <a:r>
              <a:rPr lang="en-US" altLang="en-US" sz="2000" b="1" dirty="0">
                <a:solidFill>
                  <a:srgbClr val="000000"/>
                </a:solidFill>
                <a:latin typeface="Calibri" panose="020F0502020204030204" pitchFamily="34" charset="0"/>
                <a:cs typeface="Calibri" panose="020F0502020204030204" pitchFamily="34" charset="0"/>
              </a:rPr>
              <a:t>Closed</a:t>
            </a:r>
          </a:p>
          <a:p>
            <a:pPr marL="1016000" lvl="3" indent="-266700" fontAlgn="base">
              <a:buClr>
                <a:schemeClr val="bg1"/>
              </a:buClr>
              <a:buSzTx/>
            </a:pPr>
            <a:r>
              <a:rPr lang="en-US" altLang="en-US" sz="1800" dirty="0">
                <a:solidFill>
                  <a:srgbClr val="000000"/>
                </a:solidFill>
                <a:latin typeface="Calibri" panose="020F0502020204030204" pitchFamily="34" charset="0"/>
                <a:cs typeface="Calibri" panose="020F0502020204030204" pitchFamily="34" charset="0"/>
              </a:rPr>
              <a:t>Phase II: </a:t>
            </a:r>
            <a:r>
              <a:rPr lang="en-US" sz="1800" dirty="0">
                <a:solidFill>
                  <a:srgbClr val="000000"/>
                </a:solidFill>
                <a:latin typeface="Calibri" panose="020F0502020204030204" pitchFamily="34" charset="0"/>
                <a:cs typeface="Calibri" panose="020F0502020204030204" pitchFamily="34" charset="0"/>
              </a:rPr>
              <a:t>3 participants developed CNS thromboses (2 arterial and 1 venous); none received additional hemostatic agents</a:t>
            </a:r>
            <a:endParaRPr lang="en-US" altLang="en-US" sz="1000" dirty="0">
              <a:solidFill>
                <a:srgbClr val="000000"/>
              </a:solidFill>
              <a:latin typeface="Calibri" panose="020F0502020204030204" pitchFamily="34" charset="0"/>
              <a:cs typeface="Calibri" panose="020F0502020204030204" pitchFamily="34" charset="0"/>
            </a:endParaRPr>
          </a:p>
          <a:p>
            <a:pPr marL="657225" lvl="1" indent="-342900" fontAlgn="base">
              <a:buClr>
                <a:schemeClr val="bg1"/>
              </a:buClr>
              <a:buSzTx/>
              <a:buFont typeface="Wingdings" pitchFamily="2" charset="2"/>
              <a:buChar char="§"/>
            </a:pPr>
            <a:r>
              <a:rPr lang="en-US" altLang="en-US" sz="2400" dirty="0">
                <a:solidFill>
                  <a:srgbClr val="000000"/>
                </a:solidFill>
                <a:latin typeface="Calibri" panose="020F0502020204030204" pitchFamily="34" charset="0"/>
                <a:cs typeface="Calibri" panose="020F0502020204030204" pitchFamily="34" charset="0"/>
              </a:rPr>
              <a:t>Aptamer anti-TFPI </a:t>
            </a:r>
          </a:p>
          <a:p>
            <a:pPr marL="800100" lvl="2" indent="-260350" fontAlgn="base">
              <a:buClr>
                <a:schemeClr val="bg1"/>
              </a:buClr>
              <a:buSzTx/>
            </a:pPr>
            <a:r>
              <a:rPr lang="en-US" altLang="en-US" sz="2000" dirty="0">
                <a:solidFill>
                  <a:srgbClr val="000000"/>
                </a:solidFill>
                <a:latin typeface="Calibri" panose="020F0502020204030204" pitchFamily="34" charset="0"/>
                <a:cs typeface="Calibri" panose="020F0502020204030204" pitchFamily="34" charset="0"/>
              </a:rPr>
              <a:t>BAX499</a:t>
            </a:r>
            <a:r>
              <a:rPr lang="en-US" altLang="en-US" sz="2000" baseline="30000" dirty="0">
                <a:solidFill>
                  <a:srgbClr val="000000"/>
                </a:solidFill>
                <a:latin typeface="Calibri" panose="020F0502020204030204" pitchFamily="34" charset="0"/>
                <a:cs typeface="Calibri" panose="020F0502020204030204" pitchFamily="34" charset="0"/>
              </a:rPr>
              <a:t>5</a:t>
            </a:r>
            <a:r>
              <a:rPr lang="en-US" sz="2000" dirty="0">
                <a:solidFill>
                  <a:srgbClr val="000000"/>
                </a:solidFill>
                <a:latin typeface="+mn-lt"/>
                <a:cs typeface="Arial" panose="020B0604020202020204" pitchFamily="34" charset="0"/>
              </a:rPr>
              <a:t>—</a:t>
            </a:r>
            <a:r>
              <a:rPr lang="en-US" altLang="en-US" sz="2000" b="1" dirty="0">
                <a:solidFill>
                  <a:srgbClr val="000000"/>
                </a:solidFill>
                <a:latin typeface="Calibri" panose="020F0502020204030204" pitchFamily="34" charset="0"/>
                <a:cs typeface="Calibri" panose="020F0502020204030204" pitchFamily="34" charset="0"/>
              </a:rPr>
              <a:t>Closed</a:t>
            </a:r>
          </a:p>
          <a:p>
            <a:endParaRPr lang="en-US" dirty="0"/>
          </a:p>
        </p:txBody>
      </p:sp>
      <p:sp>
        <p:nvSpPr>
          <p:cNvPr id="5" name="Text Box 15">
            <a:extLst>
              <a:ext uri="{FF2B5EF4-FFF2-40B4-BE49-F238E27FC236}">
                <a16:creationId xmlns:a16="http://schemas.microsoft.com/office/drawing/2014/main" id="{AF18603A-F1A0-03F7-DFC1-3458A4BE95FB}"/>
              </a:ext>
            </a:extLst>
          </p:cNvPr>
          <p:cNvSpPr txBox="1">
            <a:spLocks noChangeArrowheads="1"/>
          </p:cNvSpPr>
          <p:nvPr/>
        </p:nvSpPr>
        <p:spPr bwMode="auto">
          <a:xfrm>
            <a:off x="412750" y="6040843"/>
            <a:ext cx="8355301"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Chowdary. J Thromb Haemost. 2015;13:743. 2. Cardinal. J Thromb Haemost. 2018;16:1722.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3.  Kwak. Res Pract Thromb Haemost.  2020;4:1301. 4. Mancuso. Haemophilia. 2022;28:702.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5. Gorczyca. J Thromb Haemost. 2012;10:1581. 6. Broze. Front Biosci. 2012;17:262.</a:t>
            </a:r>
          </a:p>
        </p:txBody>
      </p:sp>
      <p:sp>
        <p:nvSpPr>
          <p:cNvPr id="8" name="TextBox 7">
            <a:extLst>
              <a:ext uri="{FF2B5EF4-FFF2-40B4-BE49-F238E27FC236}">
                <a16:creationId xmlns:a16="http://schemas.microsoft.com/office/drawing/2014/main" id="{D8745F0F-94CB-AF87-E703-281E3FA2CDAE}"/>
              </a:ext>
            </a:extLst>
          </p:cNvPr>
          <p:cNvSpPr txBox="1"/>
          <p:nvPr/>
        </p:nvSpPr>
        <p:spPr>
          <a:xfrm>
            <a:off x="10155687" y="4060737"/>
            <a:ext cx="724878" cy="369332"/>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E1471D"/>
                </a:solidFill>
                <a:effectLst/>
                <a:uLnTx/>
                <a:uFillTx/>
                <a:latin typeface="Calibri"/>
                <a:ea typeface="+mn-ea"/>
                <a:cs typeface="Calibri" panose="020F0502020204030204" pitchFamily="34" charset="0"/>
              </a:rPr>
              <a:t>TFPIα</a:t>
            </a:r>
          </a:p>
        </p:txBody>
      </p:sp>
      <p:grpSp>
        <p:nvGrpSpPr>
          <p:cNvPr id="29" name="Group 28">
            <a:extLst>
              <a:ext uri="{FF2B5EF4-FFF2-40B4-BE49-F238E27FC236}">
                <a16:creationId xmlns:a16="http://schemas.microsoft.com/office/drawing/2014/main" id="{98AB07A8-4AC2-4A10-675A-CE2A4C8E13A3}"/>
              </a:ext>
            </a:extLst>
          </p:cNvPr>
          <p:cNvGrpSpPr/>
          <p:nvPr/>
        </p:nvGrpSpPr>
        <p:grpSpPr>
          <a:xfrm>
            <a:off x="7697086" y="2621733"/>
            <a:ext cx="1143768" cy="988425"/>
            <a:chOff x="7697086" y="2621733"/>
            <a:chExt cx="1143768" cy="988425"/>
          </a:xfrm>
        </p:grpSpPr>
        <p:cxnSp>
          <p:nvCxnSpPr>
            <p:cNvPr id="9" name="Straight Arrow Connector 43">
              <a:extLst>
                <a:ext uri="{FF2B5EF4-FFF2-40B4-BE49-F238E27FC236}">
                  <a16:creationId xmlns:a16="http://schemas.microsoft.com/office/drawing/2014/main" id="{F0E8B187-C8AD-092B-D4CF-4707DB09E0D0}"/>
                </a:ext>
              </a:extLst>
            </p:cNvPr>
            <p:cNvCxnSpPr>
              <a:cxnSpLocks/>
            </p:cNvCxnSpPr>
            <p:nvPr/>
          </p:nvCxnSpPr>
          <p:spPr>
            <a:xfrm>
              <a:off x="7800075" y="2621733"/>
              <a:ext cx="56305" cy="868953"/>
            </a:xfrm>
            <a:prstGeom prst="straightConnector1">
              <a:avLst/>
            </a:prstGeom>
            <a:noFill/>
            <a:ln w="38100" cap="flat" cmpd="sng" algn="ctr">
              <a:solidFill>
                <a:schemeClr val="bg1"/>
              </a:solidFill>
              <a:prstDash val="solid"/>
              <a:headEnd type="none" w="med" len="med"/>
              <a:tailEnd type="none" w="med" len="med"/>
            </a:ln>
            <a:effectLst/>
          </p:spPr>
        </p:cxnSp>
        <p:cxnSp>
          <p:nvCxnSpPr>
            <p:cNvPr id="10" name="Straight Connector 48">
              <a:extLst>
                <a:ext uri="{FF2B5EF4-FFF2-40B4-BE49-F238E27FC236}">
                  <a16:creationId xmlns:a16="http://schemas.microsoft.com/office/drawing/2014/main" id="{57C889E2-EFE8-6996-4A40-2F36C0E4AF63}"/>
                </a:ext>
              </a:extLst>
            </p:cNvPr>
            <p:cNvCxnSpPr/>
            <p:nvPr/>
          </p:nvCxnSpPr>
          <p:spPr>
            <a:xfrm flipV="1">
              <a:off x="7697086" y="3350602"/>
              <a:ext cx="382767" cy="259556"/>
            </a:xfrm>
            <a:prstGeom prst="line">
              <a:avLst/>
            </a:prstGeom>
            <a:noFill/>
            <a:ln w="38100" cap="flat" cmpd="sng" algn="ctr">
              <a:solidFill>
                <a:schemeClr val="bg1"/>
              </a:solidFill>
              <a:prstDash val="solid"/>
            </a:ln>
            <a:effectLst/>
          </p:spPr>
        </p:cxnSp>
        <p:cxnSp>
          <p:nvCxnSpPr>
            <p:cNvPr id="11" name="Straight Arrow Connector 43">
              <a:extLst>
                <a:ext uri="{FF2B5EF4-FFF2-40B4-BE49-F238E27FC236}">
                  <a16:creationId xmlns:a16="http://schemas.microsoft.com/office/drawing/2014/main" id="{D775A348-EDCA-B56A-FD24-401B682FBF03}"/>
                </a:ext>
              </a:extLst>
            </p:cNvPr>
            <p:cNvCxnSpPr>
              <a:cxnSpLocks/>
            </p:cNvCxnSpPr>
            <p:nvPr/>
          </p:nvCxnSpPr>
          <p:spPr>
            <a:xfrm>
              <a:off x="7800076" y="2646389"/>
              <a:ext cx="883161" cy="692153"/>
            </a:xfrm>
            <a:prstGeom prst="straightConnector1">
              <a:avLst/>
            </a:prstGeom>
            <a:noFill/>
            <a:ln w="38100" cap="flat" cmpd="sng" algn="ctr">
              <a:solidFill>
                <a:schemeClr val="bg1"/>
              </a:solidFill>
              <a:prstDash val="solid"/>
              <a:headEnd type="none" w="med" len="med"/>
              <a:tailEnd type="none" w="med" len="med"/>
            </a:ln>
            <a:effectLst/>
          </p:spPr>
        </p:cxnSp>
        <p:cxnSp>
          <p:nvCxnSpPr>
            <p:cNvPr id="12" name="Straight Connector 48">
              <a:extLst>
                <a:ext uri="{FF2B5EF4-FFF2-40B4-BE49-F238E27FC236}">
                  <a16:creationId xmlns:a16="http://schemas.microsoft.com/office/drawing/2014/main" id="{0A3950E0-712A-AFD2-93BF-0F0FF9E757AC}"/>
                </a:ext>
              </a:extLst>
            </p:cNvPr>
            <p:cNvCxnSpPr/>
            <p:nvPr/>
          </p:nvCxnSpPr>
          <p:spPr>
            <a:xfrm flipV="1">
              <a:off x="8542561" y="3253720"/>
              <a:ext cx="298293" cy="219917"/>
            </a:xfrm>
            <a:prstGeom prst="line">
              <a:avLst/>
            </a:prstGeom>
            <a:noFill/>
            <a:ln w="38100" cap="flat" cmpd="sng" algn="ctr">
              <a:solidFill>
                <a:schemeClr val="bg1"/>
              </a:solidFill>
              <a:prstDash val="solid"/>
            </a:ln>
            <a:effectLst/>
          </p:spPr>
        </p:cxnSp>
      </p:grpSp>
      <p:grpSp>
        <p:nvGrpSpPr>
          <p:cNvPr id="28" name="Group 27">
            <a:extLst>
              <a:ext uri="{FF2B5EF4-FFF2-40B4-BE49-F238E27FC236}">
                <a16:creationId xmlns:a16="http://schemas.microsoft.com/office/drawing/2014/main" id="{0FBBEA5C-6718-A842-96FA-3B183D1BE6AD}"/>
              </a:ext>
            </a:extLst>
          </p:cNvPr>
          <p:cNvGrpSpPr/>
          <p:nvPr/>
        </p:nvGrpSpPr>
        <p:grpSpPr>
          <a:xfrm>
            <a:off x="9198425" y="2986860"/>
            <a:ext cx="659018" cy="628178"/>
            <a:chOff x="9198425" y="2986860"/>
            <a:chExt cx="659018" cy="628178"/>
          </a:xfrm>
        </p:grpSpPr>
        <p:cxnSp>
          <p:nvCxnSpPr>
            <p:cNvPr id="13" name="Straight Arrow Connector 43">
              <a:extLst>
                <a:ext uri="{FF2B5EF4-FFF2-40B4-BE49-F238E27FC236}">
                  <a16:creationId xmlns:a16="http://schemas.microsoft.com/office/drawing/2014/main" id="{98655659-89E1-52BE-2F5A-13E958668344}"/>
                </a:ext>
              </a:extLst>
            </p:cNvPr>
            <p:cNvCxnSpPr>
              <a:cxnSpLocks/>
              <a:stCxn id="15" idx="1"/>
            </p:cNvCxnSpPr>
            <p:nvPr/>
          </p:nvCxnSpPr>
          <p:spPr>
            <a:xfrm flipH="1">
              <a:off x="9282224" y="2986860"/>
              <a:ext cx="575219" cy="486777"/>
            </a:xfrm>
            <a:prstGeom prst="straightConnector1">
              <a:avLst/>
            </a:prstGeom>
            <a:noFill/>
            <a:ln w="38100" cap="flat" cmpd="sng" algn="ctr">
              <a:solidFill>
                <a:schemeClr val="bg1"/>
              </a:solidFill>
              <a:prstDash val="solid"/>
              <a:headEnd type="none" w="med" len="med"/>
              <a:tailEnd type="none" w="med" len="med"/>
            </a:ln>
            <a:effectLst/>
          </p:spPr>
        </p:cxnSp>
        <p:cxnSp>
          <p:nvCxnSpPr>
            <p:cNvPr id="14" name="Straight Connector 48">
              <a:extLst>
                <a:ext uri="{FF2B5EF4-FFF2-40B4-BE49-F238E27FC236}">
                  <a16:creationId xmlns:a16="http://schemas.microsoft.com/office/drawing/2014/main" id="{84FEA7CD-FE80-D431-54D4-B88AFB969718}"/>
                </a:ext>
              </a:extLst>
            </p:cNvPr>
            <p:cNvCxnSpPr/>
            <p:nvPr/>
          </p:nvCxnSpPr>
          <p:spPr>
            <a:xfrm flipH="1" flipV="1">
              <a:off x="9198425" y="3316368"/>
              <a:ext cx="167599" cy="298670"/>
            </a:xfrm>
            <a:prstGeom prst="line">
              <a:avLst/>
            </a:prstGeom>
            <a:noFill/>
            <a:ln w="38100" cap="flat" cmpd="sng" algn="ctr">
              <a:solidFill>
                <a:schemeClr val="bg1"/>
              </a:solidFill>
              <a:prstDash val="solid"/>
            </a:ln>
            <a:effectLst/>
          </p:spPr>
        </p:cxnSp>
      </p:grpSp>
      <p:sp>
        <p:nvSpPr>
          <p:cNvPr id="15" name="CaixaDeTexto 67">
            <a:extLst>
              <a:ext uri="{FF2B5EF4-FFF2-40B4-BE49-F238E27FC236}">
                <a16:creationId xmlns:a16="http://schemas.microsoft.com/office/drawing/2014/main" id="{4A33EB6B-74DC-208D-8700-AA9B928D1118}"/>
              </a:ext>
            </a:extLst>
          </p:cNvPr>
          <p:cNvSpPr txBox="1"/>
          <p:nvPr/>
        </p:nvSpPr>
        <p:spPr>
          <a:xfrm>
            <a:off x="9857443" y="2525195"/>
            <a:ext cx="1417376" cy="923330"/>
          </a:xfrm>
          <a:prstGeom prst="rect">
            <a:avLst/>
          </a:prstGeom>
          <a:noFill/>
        </p:spPr>
        <p:txBody>
          <a:bodyPr wrap="none" rtlCol="0" anchor="ctr">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Concizumab</a:t>
            </a:r>
            <a:endParaRPr kumimoji="0" lang="en-US" sz="1800" b="0" i="0" u="none" strike="noStrike" kern="0" cap="none" spc="0" normalizeH="0" baseline="0" noProof="0" dirty="0">
              <a:ln>
                <a:noFill/>
              </a:ln>
              <a:solidFill>
                <a:prstClr val="black"/>
              </a:solidFill>
              <a:effectLst/>
              <a:uLnTx/>
              <a:uFillTx/>
              <a:latin typeface="Calibri"/>
              <a:ea typeface="+mn-ea"/>
              <a:cs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Calibri" panose="020F0502020204030204" pitchFamily="34" charset="0"/>
              </a:rPr>
              <a:t>Marstacimab</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Calibri" panose="020F0502020204030204" pitchFamily="34" charset="0"/>
              </a:rPr>
              <a:t>MG1113</a:t>
            </a:r>
          </a:p>
        </p:txBody>
      </p:sp>
      <p:sp>
        <p:nvSpPr>
          <p:cNvPr id="16" name="CaixaDeTexto 69">
            <a:extLst>
              <a:ext uri="{FF2B5EF4-FFF2-40B4-BE49-F238E27FC236}">
                <a16:creationId xmlns:a16="http://schemas.microsoft.com/office/drawing/2014/main" id="{414CEC3E-12F4-FAC9-7189-E9F3CF4B8988}"/>
              </a:ext>
            </a:extLst>
          </p:cNvPr>
          <p:cNvSpPr txBox="1"/>
          <p:nvPr/>
        </p:nvSpPr>
        <p:spPr>
          <a:xfrm>
            <a:off x="7079368" y="2230010"/>
            <a:ext cx="1399742" cy="369332"/>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Calibri" panose="020F0502020204030204" pitchFamily="34" charset="0"/>
              </a:rPr>
              <a:t>Befovacimab</a:t>
            </a:r>
          </a:p>
        </p:txBody>
      </p:sp>
      <p:sp>
        <p:nvSpPr>
          <p:cNvPr id="20" name="TextBox 19">
            <a:extLst>
              <a:ext uri="{FF2B5EF4-FFF2-40B4-BE49-F238E27FC236}">
                <a16:creationId xmlns:a16="http://schemas.microsoft.com/office/drawing/2014/main" id="{64D60A9A-EEC4-2981-8943-FFCA5A857714}"/>
              </a:ext>
            </a:extLst>
          </p:cNvPr>
          <p:cNvSpPr txBox="1"/>
          <p:nvPr/>
        </p:nvSpPr>
        <p:spPr bwMode="auto">
          <a:xfrm>
            <a:off x="6672874" y="1537349"/>
            <a:ext cx="43890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Inhibition of Kunitz-Type Serine Protease inhibitor Domains by Anti‐TFPI Abs</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6</a:t>
            </a:r>
          </a:p>
        </p:txBody>
      </p:sp>
      <p:grpSp>
        <p:nvGrpSpPr>
          <p:cNvPr id="44" name="Group 43">
            <a:extLst>
              <a:ext uri="{FF2B5EF4-FFF2-40B4-BE49-F238E27FC236}">
                <a16:creationId xmlns:a16="http://schemas.microsoft.com/office/drawing/2014/main" id="{7BDEF154-6AD1-2AC7-6F6F-DFD732DAF4DB}"/>
              </a:ext>
            </a:extLst>
          </p:cNvPr>
          <p:cNvGrpSpPr/>
          <p:nvPr/>
        </p:nvGrpSpPr>
        <p:grpSpPr>
          <a:xfrm>
            <a:off x="8674856" y="3913925"/>
            <a:ext cx="881893" cy="1133113"/>
            <a:chOff x="8674856" y="3913925"/>
            <a:chExt cx="881893" cy="1133113"/>
          </a:xfrm>
        </p:grpSpPr>
        <p:grpSp>
          <p:nvGrpSpPr>
            <p:cNvPr id="42" name="Group 41">
              <a:extLst>
                <a:ext uri="{FF2B5EF4-FFF2-40B4-BE49-F238E27FC236}">
                  <a16:creationId xmlns:a16="http://schemas.microsoft.com/office/drawing/2014/main" id="{F0B76F42-17A8-4D9B-F733-F3EB4A8A9C1E}"/>
                </a:ext>
              </a:extLst>
            </p:cNvPr>
            <p:cNvGrpSpPr/>
            <p:nvPr/>
          </p:nvGrpSpPr>
          <p:grpSpPr>
            <a:xfrm>
              <a:off x="8674856" y="3913925"/>
              <a:ext cx="881893" cy="1133113"/>
              <a:chOff x="8674856" y="3913925"/>
              <a:chExt cx="881893" cy="1133113"/>
            </a:xfrm>
          </p:grpSpPr>
          <p:sp>
            <p:nvSpPr>
              <p:cNvPr id="38" name="Oval 37">
                <a:extLst>
                  <a:ext uri="{FF2B5EF4-FFF2-40B4-BE49-F238E27FC236}">
                    <a16:creationId xmlns:a16="http://schemas.microsoft.com/office/drawing/2014/main" id="{20C4844D-32D8-857B-450A-FA022DCF4D55}"/>
                  </a:ext>
                </a:extLst>
              </p:cNvPr>
              <p:cNvSpPr/>
              <p:nvPr/>
            </p:nvSpPr>
            <p:spPr bwMode="auto">
              <a:xfrm>
                <a:off x="8674856" y="3913925"/>
                <a:ext cx="881893" cy="522938"/>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 name="Oval 38">
                <a:extLst>
                  <a:ext uri="{FF2B5EF4-FFF2-40B4-BE49-F238E27FC236}">
                    <a16:creationId xmlns:a16="http://schemas.microsoft.com/office/drawing/2014/main" id="{396896EF-D5A5-F732-3069-DB2C910D16E5}"/>
                  </a:ext>
                </a:extLst>
              </p:cNvPr>
              <p:cNvSpPr/>
              <p:nvPr/>
            </p:nvSpPr>
            <p:spPr bwMode="auto">
              <a:xfrm>
                <a:off x="8822047" y="4291095"/>
                <a:ext cx="450136" cy="346292"/>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 name="Oval 39">
                <a:extLst>
                  <a:ext uri="{FF2B5EF4-FFF2-40B4-BE49-F238E27FC236}">
                    <a16:creationId xmlns:a16="http://schemas.microsoft.com/office/drawing/2014/main" id="{DEBB00FA-BB66-56ED-844B-2942D28E4109}"/>
                  </a:ext>
                </a:extLst>
              </p:cNvPr>
              <p:cNvSpPr/>
              <p:nvPr/>
            </p:nvSpPr>
            <p:spPr bwMode="auto">
              <a:xfrm>
                <a:off x="8890734" y="4571772"/>
                <a:ext cx="391490" cy="292718"/>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 name="Oval 40">
                <a:extLst>
                  <a:ext uri="{FF2B5EF4-FFF2-40B4-BE49-F238E27FC236}">
                    <a16:creationId xmlns:a16="http://schemas.microsoft.com/office/drawing/2014/main" id="{412B1703-5071-4F4B-FDA8-B3A473D261FC}"/>
                  </a:ext>
                </a:extLst>
              </p:cNvPr>
              <p:cNvSpPr/>
              <p:nvPr/>
            </p:nvSpPr>
            <p:spPr bwMode="auto">
              <a:xfrm>
                <a:off x="8920056" y="4754320"/>
                <a:ext cx="533405" cy="292718"/>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43" name="TextBox 42">
              <a:extLst>
                <a:ext uri="{FF2B5EF4-FFF2-40B4-BE49-F238E27FC236}">
                  <a16:creationId xmlns:a16="http://schemas.microsoft.com/office/drawing/2014/main" id="{0A5844BC-CA5D-CA44-CC43-1042C4A7694B}"/>
                </a:ext>
              </a:extLst>
            </p:cNvPr>
            <p:cNvSpPr txBox="1"/>
            <p:nvPr/>
          </p:nvSpPr>
          <p:spPr bwMode="auto">
            <a:xfrm>
              <a:off x="8895032" y="3999270"/>
              <a:ext cx="4251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Xa</a:t>
              </a:r>
            </a:p>
          </p:txBody>
        </p:sp>
      </p:grpSp>
      <p:grpSp>
        <p:nvGrpSpPr>
          <p:cNvPr id="49" name="Group 48">
            <a:extLst>
              <a:ext uri="{FF2B5EF4-FFF2-40B4-BE49-F238E27FC236}">
                <a16:creationId xmlns:a16="http://schemas.microsoft.com/office/drawing/2014/main" id="{43701A6D-B244-ABA4-D61D-BFD2BEA09C88}"/>
              </a:ext>
            </a:extLst>
          </p:cNvPr>
          <p:cNvGrpSpPr/>
          <p:nvPr/>
        </p:nvGrpSpPr>
        <p:grpSpPr>
          <a:xfrm>
            <a:off x="8311984" y="4206672"/>
            <a:ext cx="708698" cy="1446116"/>
            <a:chOff x="8311984" y="4206672"/>
            <a:chExt cx="708698" cy="1446116"/>
          </a:xfrm>
        </p:grpSpPr>
        <p:sp>
          <p:nvSpPr>
            <p:cNvPr id="47" name="Freeform: Shape 46">
              <a:extLst>
                <a:ext uri="{FF2B5EF4-FFF2-40B4-BE49-F238E27FC236}">
                  <a16:creationId xmlns:a16="http://schemas.microsoft.com/office/drawing/2014/main" id="{335788A5-FFF7-EEB1-BD12-CC477037FC78}"/>
                </a:ext>
              </a:extLst>
            </p:cNvPr>
            <p:cNvSpPr/>
            <p:nvPr/>
          </p:nvSpPr>
          <p:spPr bwMode="auto">
            <a:xfrm>
              <a:off x="8311984" y="4206672"/>
              <a:ext cx="708698" cy="1446116"/>
            </a:xfrm>
            <a:custGeom>
              <a:avLst/>
              <a:gdLst>
                <a:gd name="connsiteX0" fmla="*/ 328846 w 708698"/>
                <a:gd name="connsiteY0" fmla="*/ 118 h 1446116"/>
                <a:gd name="connsiteX1" fmla="*/ 699224 w 708698"/>
                <a:gd name="connsiteY1" fmla="*/ 559297 h 1446116"/>
                <a:gd name="connsiteX2" fmla="*/ 296776 w 708698"/>
                <a:gd name="connsiteY2" fmla="*/ 1122956 h 1446116"/>
                <a:gd name="connsiteX3" fmla="*/ 272806 w 708698"/>
                <a:gd name="connsiteY3" fmla="*/ 1134068 h 1446116"/>
                <a:gd name="connsiteX4" fmla="*/ 272835 w 708698"/>
                <a:gd name="connsiteY4" fmla="*/ 1153275 h 1446116"/>
                <a:gd name="connsiteX5" fmla="*/ 283496 w 708698"/>
                <a:gd name="connsiteY5" fmla="*/ 1342947 h 1446116"/>
                <a:gd name="connsiteX6" fmla="*/ 119312 w 708698"/>
                <a:gd name="connsiteY6" fmla="*/ 1438514 h 1446116"/>
                <a:gd name="connsiteX7" fmla="*/ 108652 w 708698"/>
                <a:gd name="connsiteY7" fmla="*/ 1248842 h 1446116"/>
                <a:gd name="connsiteX8" fmla="*/ 213539 w 708698"/>
                <a:gd name="connsiteY8" fmla="*/ 1140345 h 1446116"/>
                <a:gd name="connsiteX9" fmla="*/ 240143 w 708698"/>
                <a:gd name="connsiteY9" fmla="*/ 1126213 h 1446116"/>
                <a:gd name="connsiteX10" fmla="*/ 236557 w 708698"/>
                <a:gd name="connsiteY10" fmla="*/ 1124604 h 1446116"/>
                <a:gd name="connsiteX11" fmla="*/ 72768 w 708698"/>
                <a:gd name="connsiteY11" fmla="*/ 527547 h 1446116"/>
                <a:gd name="connsiteX12" fmla="*/ 328846 w 708698"/>
                <a:gd name="connsiteY12" fmla="*/ 118 h 1446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8698" h="1446116">
                  <a:moveTo>
                    <a:pt x="328846" y="118"/>
                  </a:moveTo>
                  <a:cubicBezTo>
                    <a:pt x="433255" y="5410"/>
                    <a:pt x="769074" y="148974"/>
                    <a:pt x="699224" y="559297"/>
                  </a:cubicBezTo>
                  <a:cubicBezTo>
                    <a:pt x="332512" y="746086"/>
                    <a:pt x="355296" y="1052753"/>
                    <a:pt x="296776" y="1122956"/>
                  </a:cubicBezTo>
                  <a:lnTo>
                    <a:pt x="272806" y="1134068"/>
                  </a:lnTo>
                  <a:lnTo>
                    <a:pt x="272835" y="1153275"/>
                  </a:lnTo>
                  <a:cubicBezTo>
                    <a:pt x="254441" y="1236410"/>
                    <a:pt x="325890" y="1264181"/>
                    <a:pt x="283496" y="1342947"/>
                  </a:cubicBezTo>
                  <a:cubicBezTo>
                    <a:pt x="241101" y="1421714"/>
                    <a:pt x="167594" y="1464501"/>
                    <a:pt x="119312" y="1438514"/>
                  </a:cubicBezTo>
                  <a:cubicBezTo>
                    <a:pt x="71031" y="1412527"/>
                    <a:pt x="66258" y="1327609"/>
                    <a:pt x="108652" y="1248842"/>
                  </a:cubicBezTo>
                  <a:cubicBezTo>
                    <a:pt x="129849" y="1209458"/>
                    <a:pt x="175494" y="1164783"/>
                    <a:pt x="213539" y="1140345"/>
                  </a:cubicBezTo>
                  <a:lnTo>
                    <a:pt x="240143" y="1126213"/>
                  </a:lnTo>
                  <a:lnTo>
                    <a:pt x="236557" y="1124604"/>
                  </a:lnTo>
                  <a:cubicBezTo>
                    <a:pt x="190742" y="1069483"/>
                    <a:pt x="274645" y="843438"/>
                    <a:pt x="72768" y="527547"/>
                  </a:cubicBezTo>
                  <a:cubicBezTo>
                    <a:pt x="-157949" y="166529"/>
                    <a:pt x="224437" y="-5174"/>
                    <a:pt x="328846" y="118"/>
                  </a:cubicBezTo>
                  <a:close/>
                </a:path>
              </a:pathLst>
            </a:cu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TextBox 47">
              <a:extLst>
                <a:ext uri="{FF2B5EF4-FFF2-40B4-BE49-F238E27FC236}">
                  <a16:creationId xmlns:a16="http://schemas.microsoft.com/office/drawing/2014/main" id="{CBAB7DEA-EF7D-021C-1DEA-8B0E7DC99CFB}"/>
                </a:ext>
              </a:extLst>
            </p:cNvPr>
            <p:cNvSpPr txBox="1"/>
            <p:nvPr/>
          </p:nvSpPr>
          <p:spPr bwMode="auto">
            <a:xfrm>
              <a:off x="8436576" y="4399224"/>
              <a:ext cx="404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TF</a:t>
              </a:r>
            </a:p>
          </p:txBody>
        </p:sp>
      </p:grpSp>
      <p:grpSp>
        <p:nvGrpSpPr>
          <p:cNvPr id="37" name="Group 36">
            <a:extLst>
              <a:ext uri="{FF2B5EF4-FFF2-40B4-BE49-F238E27FC236}">
                <a16:creationId xmlns:a16="http://schemas.microsoft.com/office/drawing/2014/main" id="{209645E0-DC68-EC0F-C8C9-5F8B9E16B9B5}"/>
              </a:ext>
            </a:extLst>
          </p:cNvPr>
          <p:cNvGrpSpPr/>
          <p:nvPr/>
        </p:nvGrpSpPr>
        <p:grpSpPr>
          <a:xfrm>
            <a:off x="7682590" y="3880455"/>
            <a:ext cx="927104" cy="1166582"/>
            <a:chOff x="7682590" y="3880455"/>
            <a:chExt cx="927104" cy="1166582"/>
          </a:xfrm>
        </p:grpSpPr>
        <p:grpSp>
          <p:nvGrpSpPr>
            <p:cNvPr id="35" name="Group 34">
              <a:extLst>
                <a:ext uri="{FF2B5EF4-FFF2-40B4-BE49-F238E27FC236}">
                  <a16:creationId xmlns:a16="http://schemas.microsoft.com/office/drawing/2014/main" id="{3F9D2819-C9FC-8A61-254F-FD2EB0F5A6A0}"/>
                </a:ext>
              </a:extLst>
            </p:cNvPr>
            <p:cNvGrpSpPr/>
            <p:nvPr/>
          </p:nvGrpSpPr>
          <p:grpSpPr>
            <a:xfrm>
              <a:off x="7682590" y="3880455"/>
              <a:ext cx="927104" cy="1166582"/>
              <a:chOff x="7682590" y="3880455"/>
              <a:chExt cx="927104" cy="1166582"/>
            </a:xfrm>
          </p:grpSpPr>
          <p:sp>
            <p:nvSpPr>
              <p:cNvPr id="31" name="Oval 30">
                <a:extLst>
                  <a:ext uri="{FF2B5EF4-FFF2-40B4-BE49-F238E27FC236}">
                    <a16:creationId xmlns:a16="http://schemas.microsoft.com/office/drawing/2014/main" id="{428220FB-7B03-8B4F-AA87-50ABD07E6856}"/>
                  </a:ext>
                </a:extLst>
              </p:cNvPr>
              <p:cNvSpPr/>
              <p:nvPr/>
            </p:nvSpPr>
            <p:spPr bwMode="auto">
              <a:xfrm>
                <a:off x="7683480" y="3880455"/>
                <a:ext cx="926214" cy="522938"/>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 name="Oval 31">
                <a:extLst>
                  <a:ext uri="{FF2B5EF4-FFF2-40B4-BE49-F238E27FC236}">
                    <a16:creationId xmlns:a16="http://schemas.microsoft.com/office/drawing/2014/main" id="{488C778E-C904-1954-6499-F1E01836AEA4}"/>
                  </a:ext>
                </a:extLst>
              </p:cNvPr>
              <p:cNvSpPr/>
              <p:nvPr/>
            </p:nvSpPr>
            <p:spPr bwMode="auto">
              <a:xfrm>
                <a:off x="7953632" y="4251927"/>
                <a:ext cx="456404" cy="346291"/>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 name="Oval 32">
                <a:extLst>
                  <a:ext uri="{FF2B5EF4-FFF2-40B4-BE49-F238E27FC236}">
                    <a16:creationId xmlns:a16="http://schemas.microsoft.com/office/drawing/2014/main" id="{17CA9248-E5BC-EBE5-5E96-17BB50DB8449}"/>
                  </a:ext>
                </a:extLst>
              </p:cNvPr>
              <p:cNvSpPr/>
              <p:nvPr/>
            </p:nvSpPr>
            <p:spPr bwMode="auto">
              <a:xfrm>
                <a:off x="7983525" y="4548283"/>
                <a:ext cx="396618" cy="292717"/>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 name="Oval 33">
                <a:extLst>
                  <a:ext uri="{FF2B5EF4-FFF2-40B4-BE49-F238E27FC236}">
                    <a16:creationId xmlns:a16="http://schemas.microsoft.com/office/drawing/2014/main" id="{1ED4CE2F-4AC6-BCAF-D0C9-EE8C949BC890}"/>
                  </a:ext>
                </a:extLst>
              </p:cNvPr>
              <p:cNvSpPr/>
              <p:nvPr/>
            </p:nvSpPr>
            <p:spPr bwMode="auto">
              <a:xfrm>
                <a:off x="7682590" y="4754320"/>
                <a:ext cx="521609" cy="292717"/>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36" name="TextBox 35">
              <a:extLst>
                <a:ext uri="{FF2B5EF4-FFF2-40B4-BE49-F238E27FC236}">
                  <a16:creationId xmlns:a16="http://schemas.microsoft.com/office/drawing/2014/main" id="{E8101263-B6DB-714F-4C29-726ECAAE488B}"/>
                </a:ext>
              </a:extLst>
            </p:cNvPr>
            <p:cNvSpPr txBox="1"/>
            <p:nvPr/>
          </p:nvSpPr>
          <p:spPr bwMode="auto">
            <a:xfrm>
              <a:off x="7888469" y="3943176"/>
              <a:ext cx="546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Vlla</a:t>
              </a:r>
            </a:p>
          </p:txBody>
        </p:sp>
      </p:grpSp>
      <p:grpSp>
        <p:nvGrpSpPr>
          <p:cNvPr id="54" name="Group 53">
            <a:extLst>
              <a:ext uri="{FF2B5EF4-FFF2-40B4-BE49-F238E27FC236}">
                <a16:creationId xmlns:a16="http://schemas.microsoft.com/office/drawing/2014/main" id="{30960B21-A3C7-2EC5-F799-7F27C3B7674C}"/>
              </a:ext>
            </a:extLst>
          </p:cNvPr>
          <p:cNvGrpSpPr/>
          <p:nvPr/>
        </p:nvGrpSpPr>
        <p:grpSpPr>
          <a:xfrm>
            <a:off x="7967664" y="3492377"/>
            <a:ext cx="2124356" cy="798636"/>
            <a:chOff x="7967664" y="3492377"/>
            <a:chExt cx="2124356" cy="798636"/>
          </a:xfrm>
        </p:grpSpPr>
        <p:sp>
          <p:nvSpPr>
            <p:cNvPr id="53" name="Freeform: Shape 52">
              <a:extLst>
                <a:ext uri="{FF2B5EF4-FFF2-40B4-BE49-F238E27FC236}">
                  <a16:creationId xmlns:a16="http://schemas.microsoft.com/office/drawing/2014/main" id="{C1335729-C684-8397-66B5-8AB2F281BA80}"/>
                </a:ext>
              </a:extLst>
            </p:cNvPr>
            <p:cNvSpPr/>
            <p:nvPr/>
          </p:nvSpPr>
          <p:spPr bwMode="auto">
            <a:xfrm>
              <a:off x="7967664" y="3619500"/>
              <a:ext cx="2116802" cy="671513"/>
            </a:xfrm>
            <a:custGeom>
              <a:avLst/>
              <a:gdLst>
                <a:gd name="connsiteX0" fmla="*/ 0 w 2052637"/>
                <a:gd name="connsiteY0" fmla="*/ 0 h 671513"/>
                <a:gd name="connsiteX1" fmla="*/ 190500 w 2052637"/>
                <a:gd name="connsiteY1" fmla="*/ 219075 h 671513"/>
                <a:gd name="connsiteX2" fmla="*/ 600075 w 2052637"/>
                <a:gd name="connsiteY2" fmla="*/ 66675 h 671513"/>
                <a:gd name="connsiteX3" fmla="*/ 842962 w 2052637"/>
                <a:gd name="connsiteY3" fmla="*/ 71438 h 671513"/>
                <a:gd name="connsiteX4" fmla="*/ 1243012 w 2052637"/>
                <a:gd name="connsiteY4" fmla="*/ 223838 h 671513"/>
                <a:gd name="connsiteX5" fmla="*/ 1357312 w 2052637"/>
                <a:gd name="connsiteY5" fmla="*/ 347663 h 671513"/>
                <a:gd name="connsiteX6" fmla="*/ 1862137 w 2052637"/>
                <a:gd name="connsiteY6" fmla="*/ 238125 h 671513"/>
                <a:gd name="connsiteX7" fmla="*/ 2052637 w 2052637"/>
                <a:gd name="connsiteY7" fmla="*/ 371475 h 671513"/>
                <a:gd name="connsiteX8" fmla="*/ 1943100 w 2052637"/>
                <a:gd name="connsiteY8" fmla="*/ 671513 h 671513"/>
                <a:gd name="connsiteX0" fmla="*/ 0 w 2052637"/>
                <a:gd name="connsiteY0" fmla="*/ 0 h 671513"/>
                <a:gd name="connsiteX1" fmla="*/ 190500 w 2052637"/>
                <a:gd name="connsiteY1" fmla="*/ 219075 h 671513"/>
                <a:gd name="connsiteX2" fmla="*/ 600075 w 2052637"/>
                <a:gd name="connsiteY2" fmla="*/ 66675 h 671513"/>
                <a:gd name="connsiteX3" fmla="*/ 842962 w 2052637"/>
                <a:gd name="connsiteY3" fmla="*/ 71438 h 671513"/>
                <a:gd name="connsiteX4" fmla="*/ 1243012 w 2052637"/>
                <a:gd name="connsiteY4" fmla="*/ 223838 h 671513"/>
                <a:gd name="connsiteX5" fmla="*/ 1357312 w 2052637"/>
                <a:gd name="connsiteY5" fmla="*/ 347663 h 671513"/>
                <a:gd name="connsiteX6" fmla="*/ 1862137 w 2052637"/>
                <a:gd name="connsiteY6" fmla="*/ 238125 h 671513"/>
                <a:gd name="connsiteX7" fmla="*/ 2052637 w 2052637"/>
                <a:gd name="connsiteY7" fmla="*/ 371475 h 671513"/>
                <a:gd name="connsiteX8" fmla="*/ 1943100 w 2052637"/>
                <a:gd name="connsiteY8" fmla="*/ 671513 h 671513"/>
                <a:gd name="connsiteX0" fmla="*/ 0 w 2052637"/>
                <a:gd name="connsiteY0" fmla="*/ 0 h 671513"/>
                <a:gd name="connsiteX1" fmla="*/ 190500 w 2052637"/>
                <a:gd name="connsiteY1" fmla="*/ 219075 h 671513"/>
                <a:gd name="connsiteX2" fmla="*/ 600075 w 2052637"/>
                <a:gd name="connsiteY2" fmla="*/ 66675 h 671513"/>
                <a:gd name="connsiteX3" fmla="*/ 842962 w 2052637"/>
                <a:gd name="connsiteY3" fmla="*/ 71438 h 671513"/>
                <a:gd name="connsiteX4" fmla="*/ 1243012 w 2052637"/>
                <a:gd name="connsiteY4" fmla="*/ 223838 h 671513"/>
                <a:gd name="connsiteX5" fmla="*/ 1357312 w 2052637"/>
                <a:gd name="connsiteY5" fmla="*/ 347663 h 671513"/>
                <a:gd name="connsiteX6" fmla="*/ 1862137 w 2052637"/>
                <a:gd name="connsiteY6" fmla="*/ 238125 h 671513"/>
                <a:gd name="connsiteX7" fmla="*/ 2052637 w 2052637"/>
                <a:gd name="connsiteY7" fmla="*/ 371475 h 671513"/>
                <a:gd name="connsiteX8" fmla="*/ 1943100 w 2052637"/>
                <a:gd name="connsiteY8" fmla="*/ 671513 h 671513"/>
                <a:gd name="connsiteX0" fmla="*/ 0 w 2052637"/>
                <a:gd name="connsiteY0" fmla="*/ 0 h 671513"/>
                <a:gd name="connsiteX1" fmla="*/ 190500 w 2052637"/>
                <a:gd name="connsiteY1" fmla="*/ 219075 h 671513"/>
                <a:gd name="connsiteX2" fmla="*/ 600075 w 2052637"/>
                <a:gd name="connsiteY2" fmla="*/ 66675 h 671513"/>
                <a:gd name="connsiteX3" fmla="*/ 842962 w 2052637"/>
                <a:gd name="connsiteY3" fmla="*/ 71438 h 671513"/>
                <a:gd name="connsiteX4" fmla="*/ 1243012 w 2052637"/>
                <a:gd name="connsiteY4" fmla="*/ 223838 h 671513"/>
                <a:gd name="connsiteX5" fmla="*/ 1357312 w 2052637"/>
                <a:gd name="connsiteY5" fmla="*/ 347663 h 671513"/>
                <a:gd name="connsiteX6" fmla="*/ 1862137 w 2052637"/>
                <a:gd name="connsiteY6" fmla="*/ 238125 h 671513"/>
                <a:gd name="connsiteX7" fmla="*/ 2052637 w 2052637"/>
                <a:gd name="connsiteY7" fmla="*/ 371475 h 671513"/>
                <a:gd name="connsiteX8" fmla="*/ 1943100 w 2052637"/>
                <a:gd name="connsiteY8" fmla="*/ 671513 h 671513"/>
                <a:gd name="connsiteX0" fmla="*/ 0 w 2052637"/>
                <a:gd name="connsiteY0" fmla="*/ 0 h 671513"/>
                <a:gd name="connsiteX1" fmla="*/ 190500 w 2052637"/>
                <a:gd name="connsiteY1" fmla="*/ 219075 h 671513"/>
                <a:gd name="connsiteX2" fmla="*/ 600075 w 2052637"/>
                <a:gd name="connsiteY2" fmla="*/ 66675 h 671513"/>
                <a:gd name="connsiteX3" fmla="*/ 842962 w 2052637"/>
                <a:gd name="connsiteY3" fmla="*/ 71438 h 671513"/>
                <a:gd name="connsiteX4" fmla="*/ 1243012 w 2052637"/>
                <a:gd name="connsiteY4" fmla="*/ 223838 h 671513"/>
                <a:gd name="connsiteX5" fmla="*/ 1357312 w 2052637"/>
                <a:gd name="connsiteY5" fmla="*/ 347663 h 671513"/>
                <a:gd name="connsiteX6" fmla="*/ 1862137 w 2052637"/>
                <a:gd name="connsiteY6" fmla="*/ 238125 h 671513"/>
                <a:gd name="connsiteX7" fmla="*/ 2052637 w 2052637"/>
                <a:gd name="connsiteY7" fmla="*/ 371475 h 671513"/>
                <a:gd name="connsiteX8" fmla="*/ 1943100 w 2052637"/>
                <a:gd name="connsiteY8" fmla="*/ 671513 h 671513"/>
                <a:gd name="connsiteX0" fmla="*/ 0 w 2052637"/>
                <a:gd name="connsiteY0" fmla="*/ 0 h 671513"/>
                <a:gd name="connsiteX1" fmla="*/ 190500 w 2052637"/>
                <a:gd name="connsiteY1" fmla="*/ 219075 h 671513"/>
                <a:gd name="connsiteX2" fmla="*/ 600075 w 2052637"/>
                <a:gd name="connsiteY2" fmla="*/ 66675 h 671513"/>
                <a:gd name="connsiteX3" fmla="*/ 842962 w 2052637"/>
                <a:gd name="connsiteY3" fmla="*/ 71438 h 671513"/>
                <a:gd name="connsiteX4" fmla="*/ 1243012 w 2052637"/>
                <a:gd name="connsiteY4" fmla="*/ 223838 h 671513"/>
                <a:gd name="connsiteX5" fmla="*/ 1357312 w 2052637"/>
                <a:gd name="connsiteY5" fmla="*/ 347663 h 671513"/>
                <a:gd name="connsiteX6" fmla="*/ 1862137 w 2052637"/>
                <a:gd name="connsiteY6" fmla="*/ 238125 h 671513"/>
                <a:gd name="connsiteX7" fmla="*/ 2052637 w 2052637"/>
                <a:gd name="connsiteY7" fmla="*/ 371475 h 671513"/>
                <a:gd name="connsiteX8" fmla="*/ 1943100 w 2052637"/>
                <a:gd name="connsiteY8" fmla="*/ 671513 h 671513"/>
                <a:gd name="connsiteX0" fmla="*/ 0 w 2052637"/>
                <a:gd name="connsiteY0" fmla="*/ 0 h 671513"/>
                <a:gd name="connsiteX1" fmla="*/ 190500 w 2052637"/>
                <a:gd name="connsiteY1" fmla="*/ 219075 h 671513"/>
                <a:gd name="connsiteX2" fmla="*/ 600075 w 2052637"/>
                <a:gd name="connsiteY2" fmla="*/ 66675 h 671513"/>
                <a:gd name="connsiteX3" fmla="*/ 842962 w 2052637"/>
                <a:gd name="connsiteY3" fmla="*/ 71438 h 671513"/>
                <a:gd name="connsiteX4" fmla="*/ 1243012 w 2052637"/>
                <a:gd name="connsiteY4" fmla="*/ 223838 h 671513"/>
                <a:gd name="connsiteX5" fmla="*/ 1357312 w 2052637"/>
                <a:gd name="connsiteY5" fmla="*/ 347663 h 671513"/>
                <a:gd name="connsiteX6" fmla="*/ 1862137 w 2052637"/>
                <a:gd name="connsiteY6" fmla="*/ 238125 h 671513"/>
                <a:gd name="connsiteX7" fmla="*/ 2052637 w 2052637"/>
                <a:gd name="connsiteY7" fmla="*/ 371475 h 671513"/>
                <a:gd name="connsiteX8" fmla="*/ 1943100 w 2052637"/>
                <a:gd name="connsiteY8" fmla="*/ 671513 h 671513"/>
                <a:gd name="connsiteX0" fmla="*/ 0 w 2052637"/>
                <a:gd name="connsiteY0" fmla="*/ 0 h 671513"/>
                <a:gd name="connsiteX1" fmla="*/ 190500 w 2052637"/>
                <a:gd name="connsiteY1" fmla="*/ 219075 h 671513"/>
                <a:gd name="connsiteX2" fmla="*/ 600075 w 2052637"/>
                <a:gd name="connsiteY2" fmla="*/ 66675 h 671513"/>
                <a:gd name="connsiteX3" fmla="*/ 842962 w 2052637"/>
                <a:gd name="connsiteY3" fmla="*/ 71438 h 671513"/>
                <a:gd name="connsiteX4" fmla="*/ 1243012 w 2052637"/>
                <a:gd name="connsiteY4" fmla="*/ 223838 h 671513"/>
                <a:gd name="connsiteX5" fmla="*/ 1357312 w 2052637"/>
                <a:gd name="connsiteY5" fmla="*/ 347663 h 671513"/>
                <a:gd name="connsiteX6" fmla="*/ 1862137 w 2052637"/>
                <a:gd name="connsiteY6" fmla="*/ 238125 h 671513"/>
                <a:gd name="connsiteX7" fmla="*/ 2052637 w 2052637"/>
                <a:gd name="connsiteY7" fmla="*/ 371475 h 671513"/>
                <a:gd name="connsiteX8" fmla="*/ 1943100 w 2052637"/>
                <a:gd name="connsiteY8" fmla="*/ 671513 h 671513"/>
                <a:gd name="connsiteX0" fmla="*/ 0 w 2111657"/>
                <a:gd name="connsiteY0" fmla="*/ 0 h 671513"/>
                <a:gd name="connsiteX1" fmla="*/ 190500 w 2111657"/>
                <a:gd name="connsiteY1" fmla="*/ 219075 h 671513"/>
                <a:gd name="connsiteX2" fmla="*/ 600075 w 2111657"/>
                <a:gd name="connsiteY2" fmla="*/ 66675 h 671513"/>
                <a:gd name="connsiteX3" fmla="*/ 842962 w 2111657"/>
                <a:gd name="connsiteY3" fmla="*/ 71438 h 671513"/>
                <a:gd name="connsiteX4" fmla="*/ 1243012 w 2111657"/>
                <a:gd name="connsiteY4" fmla="*/ 223838 h 671513"/>
                <a:gd name="connsiteX5" fmla="*/ 1357312 w 2111657"/>
                <a:gd name="connsiteY5" fmla="*/ 347663 h 671513"/>
                <a:gd name="connsiteX6" fmla="*/ 1862137 w 2111657"/>
                <a:gd name="connsiteY6" fmla="*/ 238125 h 671513"/>
                <a:gd name="connsiteX7" fmla="*/ 2052637 w 2111657"/>
                <a:gd name="connsiteY7" fmla="*/ 371475 h 671513"/>
                <a:gd name="connsiteX8" fmla="*/ 1943100 w 2111657"/>
                <a:gd name="connsiteY8" fmla="*/ 671513 h 671513"/>
                <a:gd name="connsiteX0" fmla="*/ 0 w 2116802"/>
                <a:gd name="connsiteY0" fmla="*/ 0 h 671513"/>
                <a:gd name="connsiteX1" fmla="*/ 190500 w 2116802"/>
                <a:gd name="connsiteY1" fmla="*/ 219075 h 671513"/>
                <a:gd name="connsiteX2" fmla="*/ 600075 w 2116802"/>
                <a:gd name="connsiteY2" fmla="*/ 66675 h 671513"/>
                <a:gd name="connsiteX3" fmla="*/ 842962 w 2116802"/>
                <a:gd name="connsiteY3" fmla="*/ 71438 h 671513"/>
                <a:gd name="connsiteX4" fmla="*/ 1243012 w 2116802"/>
                <a:gd name="connsiteY4" fmla="*/ 223838 h 671513"/>
                <a:gd name="connsiteX5" fmla="*/ 1357312 w 2116802"/>
                <a:gd name="connsiteY5" fmla="*/ 347663 h 671513"/>
                <a:gd name="connsiteX6" fmla="*/ 1862137 w 2116802"/>
                <a:gd name="connsiteY6" fmla="*/ 238125 h 671513"/>
                <a:gd name="connsiteX7" fmla="*/ 2052637 w 2116802"/>
                <a:gd name="connsiteY7" fmla="*/ 371475 h 671513"/>
                <a:gd name="connsiteX8" fmla="*/ 1943100 w 2116802"/>
                <a:gd name="connsiteY8" fmla="*/ 671513 h 671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6802" h="671513">
                  <a:moveTo>
                    <a:pt x="0" y="0"/>
                  </a:moveTo>
                  <a:cubicBezTo>
                    <a:pt x="63500" y="73025"/>
                    <a:pt x="-1587" y="279400"/>
                    <a:pt x="190500" y="219075"/>
                  </a:cubicBezTo>
                  <a:lnTo>
                    <a:pt x="600075" y="66675"/>
                  </a:lnTo>
                  <a:cubicBezTo>
                    <a:pt x="671512" y="15875"/>
                    <a:pt x="733425" y="-20638"/>
                    <a:pt x="842962" y="71438"/>
                  </a:cubicBezTo>
                  <a:lnTo>
                    <a:pt x="1243012" y="223838"/>
                  </a:lnTo>
                  <a:cubicBezTo>
                    <a:pt x="1281112" y="265113"/>
                    <a:pt x="1276350" y="334963"/>
                    <a:pt x="1357312" y="347663"/>
                  </a:cubicBezTo>
                  <a:cubicBezTo>
                    <a:pt x="1573212" y="349250"/>
                    <a:pt x="1693862" y="274638"/>
                    <a:pt x="1862137" y="238125"/>
                  </a:cubicBezTo>
                  <a:lnTo>
                    <a:pt x="2052637" y="371475"/>
                  </a:lnTo>
                  <a:cubicBezTo>
                    <a:pt x="2220912" y="604838"/>
                    <a:pt x="2012950" y="604838"/>
                    <a:pt x="1943100" y="671513"/>
                  </a:cubicBezTo>
                </a:path>
              </a:pathLst>
            </a:custGeom>
            <a:noFill/>
            <a:ln w="57150">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0" name="Oval 49">
              <a:extLst>
                <a:ext uri="{FF2B5EF4-FFF2-40B4-BE49-F238E27FC236}">
                  <a16:creationId xmlns:a16="http://schemas.microsoft.com/office/drawing/2014/main" id="{3A7D9E20-1550-28E6-DD8D-22D8EC20B434}"/>
                </a:ext>
              </a:extLst>
            </p:cNvPr>
            <p:cNvSpPr/>
            <p:nvPr/>
          </p:nvSpPr>
          <p:spPr bwMode="auto">
            <a:xfrm>
              <a:off x="8074525" y="3492377"/>
              <a:ext cx="547287" cy="547287"/>
            </a:xfrm>
            <a:prstGeom prst="ellipse">
              <a:avLst/>
            </a:prstGeom>
            <a:solidFill>
              <a:schemeClr val="accent3"/>
            </a:solidFill>
            <a:ln w="0">
              <a:noFill/>
              <a:miter lim="800000"/>
              <a:headEnd/>
              <a:tailEnd/>
            </a:ln>
          </p:spPr>
          <p:txBody>
            <a:bodyPr lIns="0" rIns="0"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K1</a:t>
              </a:r>
            </a:p>
          </p:txBody>
        </p:sp>
        <p:sp>
          <p:nvSpPr>
            <p:cNvPr id="51" name="Oval 50">
              <a:extLst>
                <a:ext uri="{FF2B5EF4-FFF2-40B4-BE49-F238E27FC236}">
                  <a16:creationId xmlns:a16="http://schemas.microsoft.com/office/drawing/2014/main" id="{2796CAB9-CFDD-6FFB-3723-F65DBCF83F89}"/>
                </a:ext>
              </a:extLst>
            </p:cNvPr>
            <p:cNvSpPr/>
            <p:nvPr/>
          </p:nvSpPr>
          <p:spPr bwMode="auto">
            <a:xfrm>
              <a:off x="8730882" y="3539101"/>
              <a:ext cx="547287" cy="547287"/>
            </a:xfrm>
            <a:prstGeom prst="ellipse">
              <a:avLst/>
            </a:prstGeom>
            <a:solidFill>
              <a:schemeClr val="accent3"/>
            </a:solidFill>
            <a:ln w="0">
              <a:noFill/>
              <a:miter lim="800000"/>
              <a:headEnd/>
              <a:tailEnd/>
            </a:ln>
          </p:spPr>
          <p:txBody>
            <a:bodyPr lIns="0" rIns="0"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K2</a:t>
              </a:r>
            </a:p>
          </p:txBody>
        </p:sp>
        <p:sp>
          <p:nvSpPr>
            <p:cNvPr id="52" name="Oval 51">
              <a:extLst>
                <a:ext uri="{FF2B5EF4-FFF2-40B4-BE49-F238E27FC236}">
                  <a16:creationId xmlns:a16="http://schemas.microsoft.com/office/drawing/2014/main" id="{BF82240B-B6D3-BF9B-E53D-0805609018EB}"/>
                </a:ext>
              </a:extLst>
            </p:cNvPr>
            <p:cNvSpPr/>
            <p:nvPr/>
          </p:nvSpPr>
          <p:spPr bwMode="auto">
            <a:xfrm>
              <a:off x="9544733" y="3555027"/>
              <a:ext cx="547287" cy="547287"/>
            </a:xfrm>
            <a:prstGeom prst="ellipse">
              <a:avLst/>
            </a:prstGeom>
            <a:solidFill>
              <a:schemeClr val="accent3"/>
            </a:solidFill>
            <a:ln w="0">
              <a:noFill/>
              <a:miter lim="800000"/>
              <a:headEnd/>
              <a:tailEnd/>
            </a:ln>
          </p:spPr>
          <p:txBody>
            <a:bodyPr lIns="0" rIns="0"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K3</a:t>
              </a:r>
            </a:p>
          </p:txBody>
        </p:sp>
      </p:grpSp>
    </p:spTree>
    <p:extLst>
      <p:ext uri="{BB962C8B-B14F-4D97-AF65-F5344CB8AC3E}">
        <p14:creationId xmlns:p14="http://schemas.microsoft.com/office/powerpoint/2010/main" val="33182542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0D15F-7207-EBC7-88B6-D44C0FBB1EF9}"/>
              </a:ext>
            </a:extLst>
          </p:cNvPr>
          <p:cNvSpPr>
            <a:spLocks noGrp="1"/>
          </p:cNvSpPr>
          <p:nvPr>
            <p:ph type="title"/>
          </p:nvPr>
        </p:nvSpPr>
        <p:spPr/>
        <p:txBody>
          <a:bodyPr/>
          <a:lstStyle/>
          <a:p>
            <a:r>
              <a:rPr lang="en-US" dirty="0"/>
              <a:t>Concizumab: explorer Trials</a:t>
            </a:r>
          </a:p>
        </p:txBody>
      </p:sp>
      <p:sp>
        <p:nvSpPr>
          <p:cNvPr id="3" name="Content Placeholder 2">
            <a:extLst>
              <a:ext uri="{FF2B5EF4-FFF2-40B4-BE49-F238E27FC236}">
                <a16:creationId xmlns:a16="http://schemas.microsoft.com/office/drawing/2014/main" id="{0BD95280-A896-2BC3-EEB3-584CA712FD85}"/>
              </a:ext>
            </a:extLst>
          </p:cNvPr>
          <p:cNvSpPr>
            <a:spLocks noGrp="1"/>
          </p:cNvSpPr>
          <p:nvPr>
            <p:ph sz="half" idx="4294967295"/>
          </p:nvPr>
        </p:nvSpPr>
        <p:spPr>
          <a:xfrm>
            <a:off x="5505450" y="1790555"/>
            <a:ext cx="6686550" cy="1946275"/>
          </a:xfrm>
        </p:spPr>
        <p:txBody>
          <a:bodyPr/>
          <a:lstStyle/>
          <a:p>
            <a:pPr>
              <a:spcBef>
                <a:spcPts val="600"/>
              </a:spcBef>
            </a:pPr>
            <a:r>
              <a:rPr kumimoji="0" lang="en-US" sz="2000" i="0" u="none" strike="noStrike" kern="1200" cap="none" spc="0" normalizeH="0" baseline="0" noProof="0" dirty="0">
                <a:ln>
                  <a:noFill/>
                </a:ln>
                <a:effectLst/>
                <a:uLnTx/>
                <a:uFillTx/>
                <a:latin typeface="Calibri" panose="020F0502020204030204" pitchFamily="34" charset="0"/>
                <a:ea typeface="+mn-ea"/>
                <a:cs typeface="+mn-cs"/>
              </a:rPr>
              <a:t>Results show significant reduction in estimated ABR </a:t>
            </a:r>
            <a:br>
              <a:rPr kumimoji="0" lang="en-US" sz="2000" i="0" u="none" strike="noStrike" kern="1200" cap="none" spc="0" normalizeH="0" baseline="0" noProof="0" dirty="0">
                <a:ln>
                  <a:noFill/>
                </a:ln>
                <a:effectLst/>
                <a:uLnTx/>
                <a:uFillTx/>
                <a:latin typeface="Calibri" panose="020F0502020204030204" pitchFamily="34" charset="0"/>
                <a:ea typeface="+mn-ea"/>
                <a:cs typeface="+mn-cs"/>
              </a:rPr>
            </a:br>
            <a:r>
              <a:rPr kumimoji="0" lang="en-US" sz="2000" i="0" u="none" strike="noStrike" kern="1200" cap="none" spc="0" normalizeH="0" baseline="0" noProof="0" dirty="0">
                <a:ln>
                  <a:noFill/>
                </a:ln>
                <a:effectLst/>
                <a:uLnTx/>
                <a:uFillTx/>
                <a:latin typeface="Calibri" panose="020F0502020204030204" pitchFamily="34" charset="0"/>
                <a:ea typeface="+mn-ea"/>
                <a:cs typeface="+mn-cs"/>
              </a:rPr>
              <a:t>with concizumab prophylaxis </a:t>
            </a:r>
            <a:r>
              <a:rPr kumimoji="0" lang="en-US" sz="2000" u="none" strike="noStrike" kern="1200" cap="none" spc="0" normalizeH="0" baseline="0" noProof="0" dirty="0">
                <a:ln>
                  <a:noFill/>
                </a:ln>
                <a:effectLst/>
                <a:uLnTx/>
                <a:uFillTx/>
                <a:latin typeface="Calibri" panose="020F0502020204030204" pitchFamily="34" charset="0"/>
                <a:ea typeface="+mn-ea"/>
                <a:cs typeface="+mn-cs"/>
              </a:rPr>
              <a:t>vs</a:t>
            </a:r>
            <a:r>
              <a:rPr kumimoji="0" lang="en-US" sz="2000" i="0" u="none" strike="noStrike" kern="1200" cap="none" spc="0" normalizeH="0" baseline="0" noProof="0" dirty="0">
                <a:ln>
                  <a:noFill/>
                </a:ln>
                <a:effectLst/>
                <a:uLnTx/>
                <a:uFillTx/>
                <a:latin typeface="Calibri" panose="020F0502020204030204" pitchFamily="34" charset="0"/>
                <a:ea typeface="+mn-ea"/>
                <a:cs typeface="+mn-cs"/>
              </a:rPr>
              <a:t> on-demand rFVIIa </a:t>
            </a:r>
          </a:p>
          <a:p>
            <a:pPr>
              <a:spcBef>
                <a:spcPts val="600"/>
              </a:spcBef>
            </a:pPr>
            <a:r>
              <a:rPr kumimoji="0" lang="en-US" sz="2000" i="0" u="none" strike="noStrike" kern="1200" cap="none" spc="0" normalizeH="0" baseline="0" noProof="0" dirty="0">
                <a:ln>
                  <a:noFill/>
                </a:ln>
                <a:effectLst/>
                <a:uLnTx/>
                <a:uFillTx/>
                <a:latin typeface="Calibri" panose="020F0502020204030204" pitchFamily="34" charset="0"/>
                <a:ea typeface="+mn-ea"/>
                <a:cs typeface="+mn-cs"/>
              </a:rPr>
              <a:t>A</a:t>
            </a:r>
            <a:r>
              <a:rPr lang="en-US" sz="2000" kern="1200" dirty="0">
                <a:ea typeface="+mn-ea"/>
                <a:cs typeface="+mn-cs"/>
              </a:rPr>
              <a:t>Es were mild with no deaths, withdrawals, or thromboembolic events</a:t>
            </a:r>
          </a:p>
          <a:p>
            <a:pPr>
              <a:spcBef>
                <a:spcPts val="600"/>
              </a:spcBef>
            </a:pPr>
            <a:r>
              <a:rPr kumimoji="0" lang="en-US" sz="2000" b="0" i="0" u="none" strike="noStrike" kern="0" cap="none" spc="0" normalizeH="0" baseline="0" noProof="0" dirty="0">
                <a:ln>
                  <a:noFill/>
                </a:ln>
                <a:solidFill>
                  <a:srgbClr val="000000"/>
                </a:solidFill>
                <a:effectLst/>
                <a:uLnTx/>
                <a:uFillTx/>
                <a:ea typeface="+mn-ea"/>
                <a:cs typeface="Calibri" panose="020F0502020204030204" pitchFamily="34" charset="0"/>
              </a:rPr>
              <a:t>Antidrug antibodies </a:t>
            </a:r>
            <a:r>
              <a:rPr lang="en-US" sz="2000" kern="1200" dirty="0">
                <a:ea typeface="+mn-ea"/>
                <a:cs typeface="+mn-cs"/>
              </a:rPr>
              <a:t>developed in 25% of patients </a:t>
            </a:r>
            <a:br>
              <a:rPr lang="en-US" sz="2000" kern="1200" dirty="0">
                <a:ea typeface="+mn-ea"/>
                <a:cs typeface="+mn-cs"/>
              </a:rPr>
            </a:br>
            <a:r>
              <a:rPr lang="en-US" sz="2000" kern="1200" dirty="0">
                <a:ea typeface="+mn-ea"/>
                <a:cs typeface="+mn-cs"/>
              </a:rPr>
              <a:t>with no clinical effect</a:t>
            </a:r>
            <a:endParaRPr kumimoji="0" lang="en-US" sz="2000" i="0" u="none" strike="noStrike" kern="1200" cap="none" spc="0" normalizeH="0" baseline="0" noProof="0" dirty="0">
              <a:ln>
                <a:noFill/>
              </a:ln>
              <a:effectLst/>
              <a:uLnTx/>
              <a:uFillTx/>
              <a:latin typeface="Calibri" panose="020F0502020204030204" pitchFamily="34" charset="0"/>
              <a:ea typeface="+mn-ea"/>
              <a:cs typeface="+mn-cs"/>
            </a:endParaRPr>
          </a:p>
        </p:txBody>
      </p:sp>
      <p:sp>
        <p:nvSpPr>
          <p:cNvPr id="11" name="Text Box 15">
            <a:extLst>
              <a:ext uri="{FF2B5EF4-FFF2-40B4-BE49-F238E27FC236}">
                <a16:creationId xmlns:a16="http://schemas.microsoft.com/office/drawing/2014/main" id="{071F9A63-C4FE-39B5-532E-4909332D9E3A}"/>
              </a:ext>
            </a:extLst>
          </p:cNvPr>
          <p:cNvSpPr txBox="1">
            <a:spLocks noChangeArrowheads="1"/>
          </p:cNvSpPr>
          <p:nvPr/>
        </p:nvSpPr>
        <p:spPr bwMode="auto">
          <a:xfrm>
            <a:off x="417593" y="64395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Shapiro. Blood. 2019;134:1973. Shapiro. Blood Adv. 2022;6:3422.</a:t>
            </a:r>
          </a:p>
        </p:txBody>
      </p:sp>
      <p:grpSp>
        <p:nvGrpSpPr>
          <p:cNvPr id="155" name="Group 154">
            <a:extLst>
              <a:ext uri="{FF2B5EF4-FFF2-40B4-BE49-F238E27FC236}">
                <a16:creationId xmlns:a16="http://schemas.microsoft.com/office/drawing/2014/main" id="{72AACD42-E35E-6216-DA15-E8BA6EFDE9ED}"/>
              </a:ext>
            </a:extLst>
          </p:cNvPr>
          <p:cNvGrpSpPr/>
          <p:nvPr/>
        </p:nvGrpSpPr>
        <p:grpSpPr>
          <a:xfrm>
            <a:off x="-32769" y="1628669"/>
            <a:ext cx="5437174" cy="4826948"/>
            <a:chOff x="5833772" y="1148148"/>
            <a:chExt cx="5694730" cy="5045266"/>
          </a:xfrm>
        </p:grpSpPr>
        <p:grpSp>
          <p:nvGrpSpPr>
            <p:cNvPr id="138" name="Group 137">
              <a:extLst>
                <a:ext uri="{FF2B5EF4-FFF2-40B4-BE49-F238E27FC236}">
                  <a16:creationId xmlns:a16="http://schemas.microsoft.com/office/drawing/2014/main" id="{D46498A8-311A-0647-259C-169F668F59B6}"/>
                </a:ext>
              </a:extLst>
            </p:cNvPr>
            <p:cNvGrpSpPr/>
            <p:nvPr/>
          </p:nvGrpSpPr>
          <p:grpSpPr>
            <a:xfrm>
              <a:off x="5833772" y="1148148"/>
              <a:ext cx="3486183" cy="5033305"/>
              <a:chOff x="5833772" y="1148148"/>
              <a:chExt cx="3486183" cy="5033305"/>
            </a:xfrm>
          </p:grpSpPr>
          <p:sp>
            <p:nvSpPr>
              <p:cNvPr id="5" name="TextBox 4">
                <a:extLst>
                  <a:ext uri="{FF2B5EF4-FFF2-40B4-BE49-F238E27FC236}">
                    <a16:creationId xmlns:a16="http://schemas.microsoft.com/office/drawing/2014/main" id="{0CF331A6-9DBA-C41A-AD02-DCD1E1E397CD}"/>
                  </a:ext>
                </a:extLst>
              </p:cNvPr>
              <p:cNvSpPr txBox="1"/>
              <p:nvPr/>
            </p:nvSpPr>
            <p:spPr bwMode="auto">
              <a:xfrm rot="16200000">
                <a:off x="6450128" y="1922288"/>
                <a:ext cx="1554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20.4 (14.4:29.1)</a:t>
                </a:r>
              </a:p>
            </p:txBody>
          </p:sp>
          <p:sp>
            <p:nvSpPr>
              <p:cNvPr id="6" name="TextBox 5">
                <a:extLst>
                  <a:ext uri="{FF2B5EF4-FFF2-40B4-BE49-F238E27FC236}">
                    <a16:creationId xmlns:a16="http://schemas.microsoft.com/office/drawing/2014/main" id="{9164875A-5469-33C1-9EB2-50D2B5EEC784}"/>
                  </a:ext>
                </a:extLst>
              </p:cNvPr>
              <p:cNvSpPr txBox="1"/>
              <p:nvPr/>
            </p:nvSpPr>
            <p:spPr bwMode="auto">
              <a:xfrm rot="16200000">
                <a:off x="6865212" y="3775015"/>
                <a:ext cx="10847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 (3.2:6.4)</a:t>
                </a:r>
              </a:p>
            </p:txBody>
          </p:sp>
          <p:sp>
            <p:nvSpPr>
              <p:cNvPr id="7" name="TextBox 6">
                <a:extLst>
                  <a:ext uri="{FF2B5EF4-FFF2-40B4-BE49-F238E27FC236}">
                    <a16:creationId xmlns:a16="http://schemas.microsoft.com/office/drawing/2014/main" id="{34842F68-5C3A-6DB5-7138-978CA062BF23}"/>
                  </a:ext>
                </a:extLst>
              </p:cNvPr>
              <p:cNvSpPr txBox="1"/>
              <p:nvPr/>
            </p:nvSpPr>
            <p:spPr bwMode="auto">
              <a:xfrm rot="16200000">
                <a:off x="7029643" y="2199957"/>
                <a:ext cx="13714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18.5 (12.4:27.6)</a:t>
                </a:r>
              </a:p>
            </p:txBody>
          </p:sp>
          <p:sp>
            <p:nvSpPr>
              <p:cNvPr id="8" name="TextBox 7">
                <a:extLst>
                  <a:ext uri="{FF2B5EF4-FFF2-40B4-BE49-F238E27FC236}">
                    <a16:creationId xmlns:a16="http://schemas.microsoft.com/office/drawing/2014/main" id="{0825D4AC-E7BA-1C0C-8325-DEC73247F860}"/>
                  </a:ext>
                </a:extLst>
              </p:cNvPr>
              <p:cNvSpPr txBox="1"/>
              <p:nvPr/>
            </p:nvSpPr>
            <p:spPr bwMode="auto">
              <a:xfrm rot="16200000">
                <a:off x="7169136" y="3853694"/>
                <a:ext cx="1436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 (1.4:3.6)</a:t>
                </a:r>
              </a:p>
            </p:txBody>
          </p:sp>
          <p:sp>
            <p:nvSpPr>
              <p:cNvPr id="9" name="TextBox 8">
                <a:extLst>
                  <a:ext uri="{FF2B5EF4-FFF2-40B4-BE49-F238E27FC236}">
                    <a16:creationId xmlns:a16="http://schemas.microsoft.com/office/drawing/2014/main" id="{B0A3EBB3-F265-EC47-DB6C-7749A11AF751}"/>
                  </a:ext>
                </a:extLst>
              </p:cNvPr>
              <p:cNvSpPr txBox="1"/>
              <p:nvPr/>
            </p:nvSpPr>
            <p:spPr bwMode="auto">
              <a:xfrm rot="16200000">
                <a:off x="7449835" y="2514539"/>
                <a:ext cx="1436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 (10.4:21.6)</a:t>
                </a:r>
              </a:p>
            </p:txBody>
          </p:sp>
          <p:sp>
            <p:nvSpPr>
              <p:cNvPr id="10" name="TextBox 9">
                <a:extLst>
                  <a:ext uri="{FF2B5EF4-FFF2-40B4-BE49-F238E27FC236}">
                    <a16:creationId xmlns:a16="http://schemas.microsoft.com/office/drawing/2014/main" id="{5C802D8B-1466-52D6-B3DB-C18723FD3687}"/>
                  </a:ext>
                </a:extLst>
              </p:cNvPr>
              <p:cNvSpPr txBox="1"/>
              <p:nvPr/>
            </p:nvSpPr>
            <p:spPr bwMode="auto">
              <a:xfrm rot="16200000">
                <a:off x="7709060" y="3775014"/>
                <a:ext cx="1436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 (2.2:4.7)</a:t>
                </a:r>
              </a:p>
            </p:txBody>
          </p:sp>
          <p:grpSp>
            <p:nvGrpSpPr>
              <p:cNvPr id="16" name="Group 15">
                <a:extLst>
                  <a:ext uri="{FF2B5EF4-FFF2-40B4-BE49-F238E27FC236}">
                    <a16:creationId xmlns:a16="http://schemas.microsoft.com/office/drawing/2014/main" id="{A5FFA5EE-F020-E9F2-6AB9-345952C554F1}"/>
                  </a:ext>
                </a:extLst>
              </p:cNvPr>
              <p:cNvGrpSpPr/>
              <p:nvPr/>
            </p:nvGrpSpPr>
            <p:grpSpPr>
              <a:xfrm>
                <a:off x="6935058" y="2483174"/>
                <a:ext cx="77932" cy="2408957"/>
                <a:chOff x="6146223" y="2171700"/>
                <a:chExt cx="77932" cy="2408957"/>
              </a:xfrm>
            </p:grpSpPr>
            <p:cxnSp>
              <p:nvCxnSpPr>
                <p:cNvPr id="17" name="Straight Connector 16">
                  <a:extLst>
                    <a:ext uri="{FF2B5EF4-FFF2-40B4-BE49-F238E27FC236}">
                      <a16:creationId xmlns:a16="http://schemas.microsoft.com/office/drawing/2014/main" id="{34D0C4A7-12C2-EA93-3827-D32823795F8A}"/>
                    </a:ext>
                  </a:extLst>
                </p:cNvPr>
                <p:cNvCxnSpPr>
                  <a:cxnSpLocks/>
                </p:cNvCxnSpPr>
                <p:nvPr/>
              </p:nvCxnSpPr>
              <p:spPr bwMode="auto">
                <a:xfrm>
                  <a:off x="6146223" y="2171700"/>
                  <a:ext cx="7793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4A62CC6-C380-BC9B-2504-151A7B466F10}"/>
                    </a:ext>
                  </a:extLst>
                </p:cNvPr>
                <p:cNvCxnSpPr>
                  <a:cxnSpLocks/>
                </p:cNvCxnSpPr>
                <p:nvPr/>
              </p:nvCxnSpPr>
              <p:spPr bwMode="auto">
                <a:xfrm>
                  <a:off x="6146223" y="2653491"/>
                  <a:ext cx="7793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6E302988-5913-DBE7-3877-ABE610CF63C4}"/>
                    </a:ext>
                  </a:extLst>
                </p:cNvPr>
                <p:cNvCxnSpPr>
                  <a:cxnSpLocks/>
                </p:cNvCxnSpPr>
                <p:nvPr/>
              </p:nvCxnSpPr>
              <p:spPr bwMode="auto">
                <a:xfrm>
                  <a:off x="6146223" y="3135282"/>
                  <a:ext cx="7793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4624FC7-1B6B-B8AA-83E4-8CDA97E38BFA}"/>
                    </a:ext>
                  </a:extLst>
                </p:cNvPr>
                <p:cNvCxnSpPr>
                  <a:cxnSpLocks/>
                </p:cNvCxnSpPr>
                <p:nvPr/>
              </p:nvCxnSpPr>
              <p:spPr bwMode="auto">
                <a:xfrm>
                  <a:off x="6146223" y="3617073"/>
                  <a:ext cx="7793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709B328-9E4B-B400-4CA3-6883101AE027}"/>
                    </a:ext>
                  </a:extLst>
                </p:cNvPr>
                <p:cNvCxnSpPr>
                  <a:cxnSpLocks/>
                </p:cNvCxnSpPr>
                <p:nvPr/>
              </p:nvCxnSpPr>
              <p:spPr bwMode="auto">
                <a:xfrm>
                  <a:off x="6146223" y="4098864"/>
                  <a:ext cx="7793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04A60A6-FA8F-B4D1-D061-EBFE09CF9DCF}"/>
                    </a:ext>
                  </a:extLst>
                </p:cNvPr>
                <p:cNvCxnSpPr>
                  <a:cxnSpLocks/>
                </p:cNvCxnSpPr>
                <p:nvPr/>
              </p:nvCxnSpPr>
              <p:spPr bwMode="auto">
                <a:xfrm>
                  <a:off x="6146223" y="4580657"/>
                  <a:ext cx="7793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 name="Group 22">
                <a:extLst>
                  <a:ext uri="{FF2B5EF4-FFF2-40B4-BE49-F238E27FC236}">
                    <a16:creationId xmlns:a16="http://schemas.microsoft.com/office/drawing/2014/main" id="{9269331C-DA05-03C8-0BBF-59F568D7B420}"/>
                  </a:ext>
                </a:extLst>
              </p:cNvPr>
              <p:cNvGrpSpPr/>
              <p:nvPr/>
            </p:nvGrpSpPr>
            <p:grpSpPr>
              <a:xfrm rot="5400000">
                <a:off x="7774302" y="4308358"/>
                <a:ext cx="56794" cy="1246910"/>
                <a:chOff x="6146223" y="2171700"/>
                <a:chExt cx="77932" cy="2408957"/>
              </a:xfrm>
            </p:grpSpPr>
            <p:cxnSp>
              <p:nvCxnSpPr>
                <p:cNvPr id="24" name="Straight Connector 23">
                  <a:extLst>
                    <a:ext uri="{FF2B5EF4-FFF2-40B4-BE49-F238E27FC236}">
                      <a16:creationId xmlns:a16="http://schemas.microsoft.com/office/drawing/2014/main" id="{790C3D1F-FAF5-B2AF-AD10-1EA3F71F93B4}"/>
                    </a:ext>
                  </a:extLst>
                </p:cNvPr>
                <p:cNvCxnSpPr>
                  <a:cxnSpLocks/>
                </p:cNvCxnSpPr>
                <p:nvPr/>
              </p:nvCxnSpPr>
              <p:spPr bwMode="auto">
                <a:xfrm>
                  <a:off x="6146223" y="2171700"/>
                  <a:ext cx="7793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86B4FD4-ADEB-B525-9ADC-75D3FDF67CBE}"/>
                    </a:ext>
                  </a:extLst>
                </p:cNvPr>
                <p:cNvCxnSpPr>
                  <a:cxnSpLocks/>
                </p:cNvCxnSpPr>
                <p:nvPr/>
              </p:nvCxnSpPr>
              <p:spPr bwMode="auto">
                <a:xfrm>
                  <a:off x="6146223" y="2653491"/>
                  <a:ext cx="7793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5B5FFAC-E3E1-E199-658D-B378D51F20DB}"/>
                    </a:ext>
                  </a:extLst>
                </p:cNvPr>
                <p:cNvCxnSpPr>
                  <a:cxnSpLocks/>
                </p:cNvCxnSpPr>
                <p:nvPr/>
              </p:nvCxnSpPr>
              <p:spPr bwMode="auto">
                <a:xfrm>
                  <a:off x="6146223" y="3135282"/>
                  <a:ext cx="7793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D55F24F-F123-B08F-808B-9A7383274F30}"/>
                    </a:ext>
                  </a:extLst>
                </p:cNvPr>
                <p:cNvCxnSpPr>
                  <a:cxnSpLocks/>
                </p:cNvCxnSpPr>
                <p:nvPr/>
              </p:nvCxnSpPr>
              <p:spPr bwMode="auto">
                <a:xfrm>
                  <a:off x="6146223" y="3617073"/>
                  <a:ext cx="7793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6FEB9B0-2873-4A42-223E-0CB40E210B01}"/>
                    </a:ext>
                  </a:extLst>
                </p:cNvPr>
                <p:cNvCxnSpPr>
                  <a:cxnSpLocks/>
                </p:cNvCxnSpPr>
                <p:nvPr/>
              </p:nvCxnSpPr>
              <p:spPr bwMode="auto">
                <a:xfrm>
                  <a:off x="6146223" y="4098864"/>
                  <a:ext cx="7793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E92495E-2FD0-BA8C-C656-003948CEDCCC}"/>
                    </a:ext>
                  </a:extLst>
                </p:cNvPr>
                <p:cNvCxnSpPr>
                  <a:cxnSpLocks/>
                </p:cNvCxnSpPr>
                <p:nvPr/>
              </p:nvCxnSpPr>
              <p:spPr bwMode="auto">
                <a:xfrm>
                  <a:off x="6146223" y="4580657"/>
                  <a:ext cx="77932" cy="0"/>
                </a:xfrm>
                <a:prstGeom prst="line">
                  <a:avLst/>
                </a:prstGeom>
                <a:noFill/>
                <a:ln w="28575" cap="flat" cmpd="sng" algn="ctr">
                  <a:solidFill>
                    <a:schemeClr val="bg1"/>
                  </a:solidFill>
                  <a:prstDash val="solid"/>
                  <a:round/>
                  <a:headEnd type="none" w="med" len="med"/>
                  <a:tailEnd type="none" w="med" len="med"/>
                </a:ln>
                <a:effectLst/>
              </p:spPr>
            </p:cxnSp>
          </p:grpSp>
          <p:sp>
            <p:nvSpPr>
              <p:cNvPr id="30" name="TextBox 29">
                <a:extLst>
                  <a:ext uri="{FF2B5EF4-FFF2-40B4-BE49-F238E27FC236}">
                    <a16:creationId xmlns:a16="http://schemas.microsoft.com/office/drawing/2014/main" id="{D15CA19A-6AF9-6574-CCFF-AAA6C305E3BB}"/>
                  </a:ext>
                </a:extLst>
              </p:cNvPr>
              <p:cNvSpPr txBox="1"/>
              <p:nvPr/>
            </p:nvSpPr>
            <p:spPr bwMode="auto">
              <a:xfrm>
                <a:off x="6658592" y="233845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31" name="TextBox 30">
                <a:extLst>
                  <a:ext uri="{FF2B5EF4-FFF2-40B4-BE49-F238E27FC236}">
                    <a16:creationId xmlns:a16="http://schemas.microsoft.com/office/drawing/2014/main" id="{9452D4A2-E746-D909-B469-2063DF49810B}"/>
                  </a:ext>
                </a:extLst>
              </p:cNvPr>
              <p:cNvSpPr txBox="1"/>
              <p:nvPr/>
            </p:nvSpPr>
            <p:spPr bwMode="auto">
              <a:xfrm>
                <a:off x="6660559" y="281944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2" name="TextBox 31">
                <a:extLst>
                  <a:ext uri="{FF2B5EF4-FFF2-40B4-BE49-F238E27FC236}">
                    <a16:creationId xmlns:a16="http://schemas.microsoft.com/office/drawing/2014/main" id="{90F5B20A-B11B-8AEF-7909-ADE017FEE88D}"/>
                  </a:ext>
                </a:extLst>
              </p:cNvPr>
              <p:cNvSpPr txBox="1"/>
              <p:nvPr/>
            </p:nvSpPr>
            <p:spPr bwMode="auto">
              <a:xfrm>
                <a:off x="6661940" y="330386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3" name="TextBox 32">
                <a:extLst>
                  <a:ext uri="{FF2B5EF4-FFF2-40B4-BE49-F238E27FC236}">
                    <a16:creationId xmlns:a16="http://schemas.microsoft.com/office/drawing/2014/main" id="{ADADA974-6DBB-8254-27BE-8F2C0AD84ECA}"/>
                  </a:ext>
                </a:extLst>
              </p:cNvPr>
              <p:cNvSpPr txBox="1"/>
              <p:nvPr/>
            </p:nvSpPr>
            <p:spPr bwMode="auto">
              <a:xfrm>
                <a:off x="6663907" y="378485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4" name="TextBox 33">
                <a:extLst>
                  <a:ext uri="{FF2B5EF4-FFF2-40B4-BE49-F238E27FC236}">
                    <a16:creationId xmlns:a16="http://schemas.microsoft.com/office/drawing/2014/main" id="{05D6C845-C34A-8BF0-5B7A-EB3E8A46EAD5}"/>
                  </a:ext>
                </a:extLst>
              </p:cNvPr>
              <p:cNvSpPr txBox="1"/>
              <p:nvPr/>
            </p:nvSpPr>
            <p:spPr bwMode="auto">
              <a:xfrm>
                <a:off x="6745473" y="4272815"/>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35" name="TextBox 34">
                <a:extLst>
                  <a:ext uri="{FF2B5EF4-FFF2-40B4-BE49-F238E27FC236}">
                    <a16:creationId xmlns:a16="http://schemas.microsoft.com/office/drawing/2014/main" id="{05F50D5D-24F1-7009-503E-8618F07B1267}"/>
                  </a:ext>
                </a:extLst>
              </p:cNvPr>
              <p:cNvSpPr txBox="1"/>
              <p:nvPr/>
            </p:nvSpPr>
            <p:spPr bwMode="auto">
              <a:xfrm>
                <a:off x="6747440" y="475379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6" name="TextBox 35">
                <a:extLst>
                  <a:ext uri="{FF2B5EF4-FFF2-40B4-BE49-F238E27FC236}">
                    <a16:creationId xmlns:a16="http://schemas.microsoft.com/office/drawing/2014/main" id="{BF0CBB39-6084-0C34-EAB4-5599713A26DC}"/>
                  </a:ext>
                </a:extLst>
              </p:cNvPr>
              <p:cNvSpPr txBox="1"/>
              <p:nvPr/>
            </p:nvSpPr>
            <p:spPr bwMode="auto">
              <a:xfrm rot="16200000">
                <a:off x="5514696" y="3537520"/>
                <a:ext cx="21513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Estimated ABR (Bleeds/Yr)</a:t>
                </a:r>
              </a:p>
            </p:txBody>
          </p:sp>
          <p:sp>
            <p:nvSpPr>
              <p:cNvPr id="37" name="TextBox 36">
                <a:extLst>
                  <a:ext uri="{FF2B5EF4-FFF2-40B4-BE49-F238E27FC236}">
                    <a16:creationId xmlns:a16="http://schemas.microsoft.com/office/drawing/2014/main" id="{AF61D370-D9B2-644D-3813-984FE52FA87A}"/>
                  </a:ext>
                </a:extLst>
              </p:cNvPr>
              <p:cNvSpPr txBox="1"/>
              <p:nvPr/>
            </p:nvSpPr>
            <p:spPr bwMode="auto">
              <a:xfrm rot="19418450">
                <a:off x="6715543" y="4966694"/>
                <a:ext cx="586286" cy="28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rFVIIa</a:t>
                </a:r>
              </a:p>
            </p:txBody>
          </p:sp>
          <p:sp>
            <p:nvSpPr>
              <p:cNvPr id="38" name="TextBox 37">
                <a:extLst>
                  <a:ext uri="{FF2B5EF4-FFF2-40B4-BE49-F238E27FC236}">
                    <a16:creationId xmlns:a16="http://schemas.microsoft.com/office/drawing/2014/main" id="{24BC26BA-139C-2AA3-447C-8F6B674595B2}"/>
                  </a:ext>
                </a:extLst>
              </p:cNvPr>
              <p:cNvSpPr txBox="1"/>
              <p:nvPr/>
            </p:nvSpPr>
            <p:spPr bwMode="auto">
              <a:xfrm rot="19418450">
                <a:off x="6662056" y="5095602"/>
                <a:ext cx="9629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Concizumab</a:t>
                </a:r>
              </a:p>
            </p:txBody>
          </p:sp>
          <p:sp>
            <p:nvSpPr>
              <p:cNvPr id="39" name="TextBox 38">
                <a:extLst>
                  <a:ext uri="{FF2B5EF4-FFF2-40B4-BE49-F238E27FC236}">
                    <a16:creationId xmlns:a16="http://schemas.microsoft.com/office/drawing/2014/main" id="{4DEE93A5-F364-106A-FE55-2A24AE686580}"/>
                  </a:ext>
                </a:extLst>
              </p:cNvPr>
              <p:cNvSpPr txBox="1"/>
              <p:nvPr/>
            </p:nvSpPr>
            <p:spPr bwMode="auto">
              <a:xfrm rot="19418450">
                <a:off x="7244510" y="4968345"/>
                <a:ext cx="586286" cy="28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rFVIIa</a:t>
                </a:r>
              </a:p>
            </p:txBody>
          </p:sp>
          <p:sp>
            <p:nvSpPr>
              <p:cNvPr id="40" name="TextBox 39">
                <a:extLst>
                  <a:ext uri="{FF2B5EF4-FFF2-40B4-BE49-F238E27FC236}">
                    <a16:creationId xmlns:a16="http://schemas.microsoft.com/office/drawing/2014/main" id="{C557DFCD-D358-7A6A-6221-9BD0488B0832}"/>
                  </a:ext>
                </a:extLst>
              </p:cNvPr>
              <p:cNvSpPr txBox="1"/>
              <p:nvPr/>
            </p:nvSpPr>
            <p:spPr bwMode="auto">
              <a:xfrm rot="19418450">
                <a:off x="7170242" y="5092058"/>
                <a:ext cx="9629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Concizumab</a:t>
                </a:r>
              </a:p>
            </p:txBody>
          </p:sp>
          <p:sp>
            <p:nvSpPr>
              <p:cNvPr id="41" name="TextBox 40">
                <a:extLst>
                  <a:ext uri="{FF2B5EF4-FFF2-40B4-BE49-F238E27FC236}">
                    <a16:creationId xmlns:a16="http://schemas.microsoft.com/office/drawing/2014/main" id="{3E38DBAD-68D4-091E-9DD1-25316C3D6A91}"/>
                  </a:ext>
                </a:extLst>
              </p:cNvPr>
              <p:cNvSpPr txBox="1"/>
              <p:nvPr/>
            </p:nvSpPr>
            <p:spPr bwMode="auto">
              <a:xfrm rot="19418450">
                <a:off x="7764194" y="4963149"/>
                <a:ext cx="586286" cy="28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rFVIIa</a:t>
                </a:r>
              </a:p>
            </p:txBody>
          </p:sp>
          <p:sp>
            <p:nvSpPr>
              <p:cNvPr id="42" name="TextBox 41">
                <a:extLst>
                  <a:ext uri="{FF2B5EF4-FFF2-40B4-BE49-F238E27FC236}">
                    <a16:creationId xmlns:a16="http://schemas.microsoft.com/office/drawing/2014/main" id="{28EE0541-12E1-98B3-0065-A6D65A77C838}"/>
                  </a:ext>
                </a:extLst>
              </p:cNvPr>
              <p:cNvSpPr txBox="1"/>
              <p:nvPr/>
            </p:nvSpPr>
            <p:spPr bwMode="auto">
              <a:xfrm rot="19418450">
                <a:off x="7700317" y="5092057"/>
                <a:ext cx="9629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Concizumab</a:t>
                </a:r>
              </a:p>
            </p:txBody>
          </p:sp>
          <p:grpSp>
            <p:nvGrpSpPr>
              <p:cNvPr id="43" name="Group 42">
                <a:extLst>
                  <a:ext uri="{FF2B5EF4-FFF2-40B4-BE49-F238E27FC236}">
                    <a16:creationId xmlns:a16="http://schemas.microsoft.com/office/drawing/2014/main" id="{012634B8-C4AB-4590-F543-8511DEA11DBD}"/>
                  </a:ext>
                </a:extLst>
              </p:cNvPr>
              <p:cNvGrpSpPr/>
              <p:nvPr/>
            </p:nvGrpSpPr>
            <p:grpSpPr>
              <a:xfrm>
                <a:off x="6840013" y="5535122"/>
                <a:ext cx="2042023" cy="646331"/>
                <a:chOff x="6119604" y="5208561"/>
                <a:chExt cx="2042023" cy="646331"/>
              </a:xfrm>
            </p:grpSpPr>
            <p:sp>
              <p:nvSpPr>
                <p:cNvPr id="44" name="TextBox 43">
                  <a:extLst>
                    <a:ext uri="{FF2B5EF4-FFF2-40B4-BE49-F238E27FC236}">
                      <a16:creationId xmlns:a16="http://schemas.microsoft.com/office/drawing/2014/main" id="{05ECF827-AC38-06CF-3A62-E7368B5FDE13}"/>
                    </a:ext>
                  </a:extLst>
                </p:cNvPr>
                <p:cNvSpPr txBox="1"/>
                <p:nvPr/>
              </p:nvSpPr>
              <p:spPr bwMode="auto">
                <a:xfrm>
                  <a:off x="6185189" y="5208561"/>
                  <a:ext cx="19764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treated bleeds</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Spontaneous, treated bleeds</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Joint, treated bleeds</a:t>
                  </a:r>
                </a:p>
              </p:txBody>
            </p:sp>
            <p:grpSp>
              <p:nvGrpSpPr>
                <p:cNvPr id="45" name="Group 44">
                  <a:extLst>
                    <a:ext uri="{FF2B5EF4-FFF2-40B4-BE49-F238E27FC236}">
                      <a16:creationId xmlns:a16="http://schemas.microsoft.com/office/drawing/2014/main" id="{BE379A69-689F-9F3E-E676-89B0CE321DA2}"/>
                    </a:ext>
                  </a:extLst>
                </p:cNvPr>
                <p:cNvGrpSpPr/>
                <p:nvPr/>
              </p:nvGrpSpPr>
              <p:grpSpPr>
                <a:xfrm>
                  <a:off x="6119604" y="5300919"/>
                  <a:ext cx="92066" cy="458855"/>
                  <a:chOff x="6119604" y="5300919"/>
                  <a:chExt cx="92066" cy="458855"/>
                </a:xfrm>
              </p:grpSpPr>
              <p:sp>
                <p:nvSpPr>
                  <p:cNvPr id="46" name="Rectangle 45">
                    <a:extLst>
                      <a:ext uri="{FF2B5EF4-FFF2-40B4-BE49-F238E27FC236}">
                        <a16:creationId xmlns:a16="http://schemas.microsoft.com/office/drawing/2014/main" id="{C92936E5-90A3-5003-7DEB-D73384A3D7B5}"/>
                      </a:ext>
                    </a:extLst>
                  </p:cNvPr>
                  <p:cNvSpPr/>
                  <p:nvPr/>
                </p:nvSpPr>
                <p:spPr bwMode="auto">
                  <a:xfrm>
                    <a:off x="6121975" y="5300919"/>
                    <a:ext cx="89695" cy="896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0EDF16A8-D8B1-2389-5812-1B685D1FA698}"/>
                      </a:ext>
                    </a:extLst>
                  </p:cNvPr>
                  <p:cNvSpPr/>
                  <p:nvPr/>
                </p:nvSpPr>
                <p:spPr bwMode="auto">
                  <a:xfrm>
                    <a:off x="6119604" y="5484190"/>
                    <a:ext cx="89695" cy="8969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1A331E8C-485C-479B-644C-3B218206E811}"/>
                      </a:ext>
                    </a:extLst>
                  </p:cNvPr>
                  <p:cNvSpPr/>
                  <p:nvPr/>
                </p:nvSpPr>
                <p:spPr bwMode="auto">
                  <a:xfrm>
                    <a:off x="6119604" y="5670079"/>
                    <a:ext cx="89695" cy="89695"/>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49" name="Rectangle 48">
                <a:extLst>
                  <a:ext uri="{FF2B5EF4-FFF2-40B4-BE49-F238E27FC236}">
                    <a16:creationId xmlns:a16="http://schemas.microsoft.com/office/drawing/2014/main" id="{4F8B130F-3CE8-FBF3-CF3E-4B60C1FFE91E}"/>
                  </a:ext>
                </a:extLst>
              </p:cNvPr>
              <p:cNvSpPr/>
              <p:nvPr/>
            </p:nvSpPr>
            <p:spPr bwMode="auto">
              <a:xfrm>
                <a:off x="7088693" y="2924535"/>
                <a:ext cx="197744" cy="196759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2824F84A-E32D-B0FB-DF61-F242F4803293}"/>
                  </a:ext>
                </a:extLst>
              </p:cNvPr>
              <p:cNvSpPr/>
              <p:nvPr/>
            </p:nvSpPr>
            <p:spPr bwMode="auto">
              <a:xfrm>
                <a:off x="7328880" y="4455887"/>
                <a:ext cx="197744" cy="436706"/>
              </a:xfrm>
              <a:prstGeom prst="rect">
                <a:avLst/>
              </a:prstGeom>
              <a:solidFill>
                <a:schemeClr val="accent2">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D4EBC3F8-F145-27DA-1198-EAC44707643D}"/>
                  </a:ext>
                </a:extLst>
              </p:cNvPr>
              <p:cNvSpPr/>
              <p:nvPr/>
            </p:nvSpPr>
            <p:spPr bwMode="auto">
              <a:xfrm>
                <a:off x="7580381" y="3107829"/>
                <a:ext cx="197744" cy="178429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B040ACA2-B2C8-EDFF-B2B3-10CA73BBE26A}"/>
                  </a:ext>
                </a:extLst>
              </p:cNvPr>
              <p:cNvSpPr/>
              <p:nvPr/>
            </p:nvSpPr>
            <p:spPr bwMode="auto">
              <a:xfrm>
                <a:off x="7830331" y="4670617"/>
                <a:ext cx="197744" cy="221976"/>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BE10C049-50DC-255A-3059-1F005F84E005}"/>
                  </a:ext>
                </a:extLst>
              </p:cNvPr>
              <p:cNvSpPr/>
              <p:nvPr/>
            </p:nvSpPr>
            <p:spPr bwMode="auto">
              <a:xfrm>
                <a:off x="8082950" y="3446756"/>
                <a:ext cx="197744" cy="1446202"/>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57DB9EB3-69D1-C26E-9AF5-89B4F7EF3E4D}"/>
                  </a:ext>
                </a:extLst>
              </p:cNvPr>
              <p:cNvSpPr/>
              <p:nvPr/>
            </p:nvSpPr>
            <p:spPr bwMode="auto">
              <a:xfrm>
                <a:off x="8332900" y="4578827"/>
                <a:ext cx="197744" cy="313300"/>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Freeform: Shape 54">
                <a:extLst>
                  <a:ext uri="{FF2B5EF4-FFF2-40B4-BE49-F238E27FC236}">
                    <a16:creationId xmlns:a16="http://schemas.microsoft.com/office/drawing/2014/main" id="{6D2066EB-6723-CE16-4CB3-91DC15E2EC1E}"/>
                  </a:ext>
                </a:extLst>
              </p:cNvPr>
              <p:cNvSpPr/>
              <p:nvPr/>
            </p:nvSpPr>
            <p:spPr bwMode="auto">
              <a:xfrm>
                <a:off x="7012990" y="2483174"/>
                <a:ext cx="1553440" cy="2410691"/>
              </a:xfrm>
              <a:custGeom>
                <a:avLst/>
                <a:gdLst>
                  <a:gd name="connsiteX0" fmla="*/ 0 w 1553440"/>
                  <a:gd name="connsiteY0" fmla="*/ 0 h 2410691"/>
                  <a:gd name="connsiteX1" fmla="*/ 0 w 1553440"/>
                  <a:gd name="connsiteY1" fmla="*/ 2410691 h 2410691"/>
                  <a:gd name="connsiteX2" fmla="*/ 1553440 w 1553440"/>
                  <a:gd name="connsiteY2" fmla="*/ 2410691 h 2410691"/>
                </a:gdLst>
                <a:ahLst/>
                <a:cxnLst>
                  <a:cxn ang="0">
                    <a:pos x="connsiteX0" y="connsiteY0"/>
                  </a:cxn>
                  <a:cxn ang="0">
                    <a:pos x="connsiteX1" y="connsiteY1"/>
                  </a:cxn>
                  <a:cxn ang="0">
                    <a:pos x="connsiteX2" y="connsiteY2"/>
                  </a:cxn>
                </a:cxnLst>
                <a:rect l="l" t="t" r="r" b="b"/>
                <a:pathLst>
                  <a:path w="1553440" h="2410691">
                    <a:moveTo>
                      <a:pt x="0" y="0"/>
                    </a:moveTo>
                    <a:lnTo>
                      <a:pt x="0" y="2410691"/>
                    </a:lnTo>
                    <a:lnTo>
                      <a:pt x="1553440" y="2410691"/>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6" name="TextBox 55">
                <a:extLst>
                  <a:ext uri="{FF2B5EF4-FFF2-40B4-BE49-F238E27FC236}">
                    <a16:creationId xmlns:a16="http://schemas.microsoft.com/office/drawing/2014/main" id="{C201F4AB-C236-B6DF-4582-E64C767E0DF8}"/>
                  </a:ext>
                </a:extLst>
              </p:cNvPr>
              <p:cNvSpPr txBox="1"/>
              <p:nvPr/>
            </p:nvSpPr>
            <p:spPr bwMode="auto">
              <a:xfrm>
                <a:off x="7186585" y="2719258"/>
                <a:ext cx="25199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7" name="Freeform: Shape 56">
                <a:extLst>
                  <a:ext uri="{FF2B5EF4-FFF2-40B4-BE49-F238E27FC236}">
                    <a16:creationId xmlns:a16="http://schemas.microsoft.com/office/drawing/2014/main" id="{885DCDA3-3C35-3297-E578-B13EF0252348}"/>
                  </a:ext>
                </a:extLst>
              </p:cNvPr>
              <p:cNvSpPr/>
              <p:nvPr/>
            </p:nvSpPr>
            <p:spPr bwMode="auto">
              <a:xfrm>
                <a:off x="7185301" y="2865944"/>
                <a:ext cx="251352" cy="45719"/>
              </a:xfrm>
              <a:custGeom>
                <a:avLst/>
                <a:gdLst>
                  <a:gd name="connsiteX0" fmla="*/ 0 w 251352"/>
                  <a:gd name="connsiteY0" fmla="*/ 69338 h 78006"/>
                  <a:gd name="connsiteX1" fmla="*/ 0 w 251352"/>
                  <a:gd name="connsiteY1" fmla="*/ 0 h 78006"/>
                  <a:gd name="connsiteX2" fmla="*/ 251352 w 251352"/>
                  <a:gd name="connsiteY2" fmla="*/ 0 h 78006"/>
                  <a:gd name="connsiteX3" fmla="*/ 251352 w 251352"/>
                  <a:gd name="connsiteY3" fmla="*/ 78006 h 78006"/>
                </a:gdLst>
                <a:ahLst/>
                <a:cxnLst>
                  <a:cxn ang="0">
                    <a:pos x="connsiteX0" y="connsiteY0"/>
                  </a:cxn>
                  <a:cxn ang="0">
                    <a:pos x="connsiteX1" y="connsiteY1"/>
                  </a:cxn>
                  <a:cxn ang="0">
                    <a:pos x="connsiteX2" y="connsiteY2"/>
                  </a:cxn>
                  <a:cxn ang="0">
                    <a:pos x="connsiteX3" y="connsiteY3"/>
                  </a:cxn>
                </a:cxnLst>
                <a:rect l="l" t="t" r="r" b="b"/>
                <a:pathLst>
                  <a:path w="251352" h="78006">
                    <a:moveTo>
                      <a:pt x="0" y="69338"/>
                    </a:moveTo>
                    <a:lnTo>
                      <a:pt x="0" y="0"/>
                    </a:lnTo>
                    <a:lnTo>
                      <a:pt x="251352" y="0"/>
                    </a:lnTo>
                    <a:lnTo>
                      <a:pt x="251352" y="78006"/>
                    </a:lnTo>
                  </a:path>
                </a:pathLst>
              </a:custGeom>
              <a:noFill/>
              <a:ln w="1270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8" name="TextBox 57">
                <a:extLst>
                  <a:ext uri="{FF2B5EF4-FFF2-40B4-BE49-F238E27FC236}">
                    <a16:creationId xmlns:a16="http://schemas.microsoft.com/office/drawing/2014/main" id="{ADE472DE-230B-109B-1EC3-897313702EAC}"/>
                  </a:ext>
                </a:extLst>
              </p:cNvPr>
              <p:cNvSpPr txBox="1"/>
              <p:nvPr/>
            </p:nvSpPr>
            <p:spPr bwMode="auto">
              <a:xfrm>
                <a:off x="7677374" y="2902924"/>
                <a:ext cx="25199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9" name="Freeform: Shape 58">
                <a:extLst>
                  <a:ext uri="{FF2B5EF4-FFF2-40B4-BE49-F238E27FC236}">
                    <a16:creationId xmlns:a16="http://schemas.microsoft.com/office/drawing/2014/main" id="{9A933B94-1C0E-E08A-3DC3-8C6975744CAA}"/>
                  </a:ext>
                </a:extLst>
              </p:cNvPr>
              <p:cNvSpPr/>
              <p:nvPr/>
            </p:nvSpPr>
            <p:spPr bwMode="auto">
              <a:xfrm>
                <a:off x="7676090" y="3049610"/>
                <a:ext cx="251352" cy="45719"/>
              </a:xfrm>
              <a:custGeom>
                <a:avLst/>
                <a:gdLst>
                  <a:gd name="connsiteX0" fmla="*/ 0 w 251352"/>
                  <a:gd name="connsiteY0" fmla="*/ 69338 h 78006"/>
                  <a:gd name="connsiteX1" fmla="*/ 0 w 251352"/>
                  <a:gd name="connsiteY1" fmla="*/ 0 h 78006"/>
                  <a:gd name="connsiteX2" fmla="*/ 251352 w 251352"/>
                  <a:gd name="connsiteY2" fmla="*/ 0 h 78006"/>
                  <a:gd name="connsiteX3" fmla="*/ 251352 w 251352"/>
                  <a:gd name="connsiteY3" fmla="*/ 78006 h 78006"/>
                </a:gdLst>
                <a:ahLst/>
                <a:cxnLst>
                  <a:cxn ang="0">
                    <a:pos x="connsiteX0" y="connsiteY0"/>
                  </a:cxn>
                  <a:cxn ang="0">
                    <a:pos x="connsiteX1" y="connsiteY1"/>
                  </a:cxn>
                  <a:cxn ang="0">
                    <a:pos x="connsiteX2" y="connsiteY2"/>
                  </a:cxn>
                  <a:cxn ang="0">
                    <a:pos x="connsiteX3" y="connsiteY3"/>
                  </a:cxn>
                </a:cxnLst>
                <a:rect l="l" t="t" r="r" b="b"/>
                <a:pathLst>
                  <a:path w="251352" h="78006">
                    <a:moveTo>
                      <a:pt x="0" y="69338"/>
                    </a:moveTo>
                    <a:lnTo>
                      <a:pt x="0" y="0"/>
                    </a:lnTo>
                    <a:lnTo>
                      <a:pt x="251352" y="0"/>
                    </a:lnTo>
                    <a:lnTo>
                      <a:pt x="251352" y="78006"/>
                    </a:lnTo>
                  </a:path>
                </a:pathLst>
              </a:custGeom>
              <a:noFill/>
              <a:ln w="1270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0" name="TextBox 59">
                <a:extLst>
                  <a:ext uri="{FF2B5EF4-FFF2-40B4-BE49-F238E27FC236}">
                    <a16:creationId xmlns:a16="http://schemas.microsoft.com/office/drawing/2014/main" id="{89C6C1E2-E492-D0CB-4BB7-AD928FFC32A5}"/>
                  </a:ext>
                </a:extLst>
              </p:cNvPr>
              <p:cNvSpPr txBox="1"/>
              <p:nvPr/>
            </p:nvSpPr>
            <p:spPr bwMode="auto">
              <a:xfrm>
                <a:off x="8175635" y="3234412"/>
                <a:ext cx="25199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61" name="Freeform: Shape 60">
                <a:extLst>
                  <a:ext uri="{FF2B5EF4-FFF2-40B4-BE49-F238E27FC236}">
                    <a16:creationId xmlns:a16="http://schemas.microsoft.com/office/drawing/2014/main" id="{4320DF51-997F-943F-6BD4-80025AB7E082}"/>
                  </a:ext>
                </a:extLst>
              </p:cNvPr>
              <p:cNvSpPr/>
              <p:nvPr/>
            </p:nvSpPr>
            <p:spPr bwMode="auto">
              <a:xfrm>
                <a:off x="8174351" y="3381098"/>
                <a:ext cx="251352" cy="45719"/>
              </a:xfrm>
              <a:custGeom>
                <a:avLst/>
                <a:gdLst>
                  <a:gd name="connsiteX0" fmla="*/ 0 w 251352"/>
                  <a:gd name="connsiteY0" fmla="*/ 69338 h 78006"/>
                  <a:gd name="connsiteX1" fmla="*/ 0 w 251352"/>
                  <a:gd name="connsiteY1" fmla="*/ 0 h 78006"/>
                  <a:gd name="connsiteX2" fmla="*/ 251352 w 251352"/>
                  <a:gd name="connsiteY2" fmla="*/ 0 h 78006"/>
                  <a:gd name="connsiteX3" fmla="*/ 251352 w 251352"/>
                  <a:gd name="connsiteY3" fmla="*/ 78006 h 78006"/>
                </a:gdLst>
                <a:ahLst/>
                <a:cxnLst>
                  <a:cxn ang="0">
                    <a:pos x="connsiteX0" y="connsiteY0"/>
                  </a:cxn>
                  <a:cxn ang="0">
                    <a:pos x="connsiteX1" y="connsiteY1"/>
                  </a:cxn>
                  <a:cxn ang="0">
                    <a:pos x="connsiteX2" y="connsiteY2"/>
                  </a:cxn>
                  <a:cxn ang="0">
                    <a:pos x="connsiteX3" y="connsiteY3"/>
                  </a:cxn>
                </a:cxnLst>
                <a:rect l="l" t="t" r="r" b="b"/>
                <a:pathLst>
                  <a:path w="251352" h="78006">
                    <a:moveTo>
                      <a:pt x="0" y="69338"/>
                    </a:moveTo>
                    <a:lnTo>
                      <a:pt x="0" y="0"/>
                    </a:lnTo>
                    <a:lnTo>
                      <a:pt x="251352" y="0"/>
                    </a:lnTo>
                    <a:lnTo>
                      <a:pt x="251352" y="78006"/>
                    </a:lnTo>
                  </a:path>
                </a:pathLst>
              </a:custGeom>
              <a:noFill/>
              <a:ln w="1270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52" name="TextBox 151">
                <a:extLst>
                  <a:ext uri="{FF2B5EF4-FFF2-40B4-BE49-F238E27FC236}">
                    <a16:creationId xmlns:a16="http://schemas.microsoft.com/office/drawing/2014/main" id="{D280F83D-DD99-4840-71BB-399010EBCFC9}"/>
                  </a:ext>
                </a:extLst>
              </p:cNvPr>
              <p:cNvSpPr txBox="1"/>
              <p:nvPr/>
            </p:nvSpPr>
            <p:spPr bwMode="auto">
              <a:xfrm>
                <a:off x="5833772" y="1148148"/>
                <a:ext cx="348618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explorer4: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 and HB </a:t>
                </a: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With Inhibitors</a:t>
                </a:r>
              </a:p>
            </p:txBody>
          </p:sp>
        </p:grpSp>
        <p:grpSp>
          <p:nvGrpSpPr>
            <p:cNvPr id="13" name="Group 12">
              <a:extLst>
                <a:ext uri="{FF2B5EF4-FFF2-40B4-BE49-F238E27FC236}">
                  <a16:creationId xmlns:a16="http://schemas.microsoft.com/office/drawing/2014/main" id="{47AA8662-D7FE-5E03-72BF-1BB74872C28D}"/>
                </a:ext>
              </a:extLst>
            </p:cNvPr>
            <p:cNvGrpSpPr/>
            <p:nvPr/>
          </p:nvGrpSpPr>
          <p:grpSpPr>
            <a:xfrm>
              <a:off x="9212885" y="1148148"/>
              <a:ext cx="2315617" cy="4721304"/>
              <a:chOff x="9212885" y="1148148"/>
              <a:chExt cx="2315617" cy="4721304"/>
            </a:xfrm>
          </p:grpSpPr>
          <p:sp>
            <p:nvSpPr>
              <p:cNvPr id="12" name="TextBox 11">
                <a:extLst>
                  <a:ext uri="{FF2B5EF4-FFF2-40B4-BE49-F238E27FC236}">
                    <a16:creationId xmlns:a16="http://schemas.microsoft.com/office/drawing/2014/main" id="{41263C10-6DBE-CBC4-B2A2-630CA2D2E4E3}"/>
                  </a:ext>
                </a:extLst>
              </p:cNvPr>
              <p:cNvSpPr txBox="1"/>
              <p:nvPr/>
            </p:nvSpPr>
            <p:spPr bwMode="auto">
              <a:xfrm rot="16200000">
                <a:off x="9938344" y="3624329"/>
                <a:ext cx="1436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4.9 (2.8:8.5)</a:t>
                </a:r>
              </a:p>
            </p:txBody>
          </p:sp>
          <p:sp>
            <p:nvSpPr>
              <p:cNvPr id="14" name="TextBox 13">
                <a:extLst>
                  <a:ext uri="{FF2B5EF4-FFF2-40B4-BE49-F238E27FC236}">
                    <a16:creationId xmlns:a16="http://schemas.microsoft.com/office/drawing/2014/main" id="{0024777F-5443-6D6E-FAB8-95BDA38012ED}"/>
                  </a:ext>
                </a:extLst>
              </p:cNvPr>
              <p:cNvSpPr txBox="1"/>
              <p:nvPr/>
            </p:nvSpPr>
            <p:spPr bwMode="auto">
              <a:xfrm rot="16200000">
                <a:off x="9587299" y="3789852"/>
                <a:ext cx="1436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 (1.5:4.3)</a:t>
                </a:r>
              </a:p>
            </p:txBody>
          </p:sp>
          <p:sp>
            <p:nvSpPr>
              <p:cNvPr id="15" name="TextBox 14">
                <a:extLst>
                  <a:ext uri="{FF2B5EF4-FFF2-40B4-BE49-F238E27FC236}">
                    <a16:creationId xmlns:a16="http://schemas.microsoft.com/office/drawing/2014/main" id="{60E4F0B0-9E11-9CEB-503C-9E37E3CA9DF8}"/>
                  </a:ext>
                </a:extLst>
              </p:cNvPr>
              <p:cNvSpPr txBox="1"/>
              <p:nvPr/>
            </p:nvSpPr>
            <p:spPr bwMode="auto">
              <a:xfrm rot="16200000">
                <a:off x="9279368" y="3404100"/>
                <a:ext cx="14362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 (4.6:10.7)</a:t>
                </a:r>
              </a:p>
            </p:txBody>
          </p:sp>
          <p:grpSp>
            <p:nvGrpSpPr>
              <p:cNvPr id="62" name="Group 61">
                <a:extLst>
                  <a:ext uri="{FF2B5EF4-FFF2-40B4-BE49-F238E27FC236}">
                    <a16:creationId xmlns:a16="http://schemas.microsoft.com/office/drawing/2014/main" id="{D0448686-730D-0A5E-07B6-F11ECA12B822}"/>
                  </a:ext>
                </a:extLst>
              </p:cNvPr>
              <p:cNvGrpSpPr/>
              <p:nvPr/>
            </p:nvGrpSpPr>
            <p:grpSpPr>
              <a:xfrm>
                <a:off x="9489351" y="2500081"/>
                <a:ext cx="77932" cy="2408957"/>
                <a:chOff x="6146223" y="2171700"/>
                <a:chExt cx="77932" cy="2408957"/>
              </a:xfrm>
            </p:grpSpPr>
            <p:cxnSp>
              <p:nvCxnSpPr>
                <p:cNvPr id="63" name="Straight Connector 62">
                  <a:extLst>
                    <a:ext uri="{FF2B5EF4-FFF2-40B4-BE49-F238E27FC236}">
                      <a16:creationId xmlns:a16="http://schemas.microsoft.com/office/drawing/2014/main" id="{5B8ED04F-B53A-6432-4AB5-2D121862E205}"/>
                    </a:ext>
                  </a:extLst>
                </p:cNvPr>
                <p:cNvCxnSpPr>
                  <a:cxnSpLocks/>
                </p:cNvCxnSpPr>
                <p:nvPr/>
              </p:nvCxnSpPr>
              <p:spPr bwMode="auto">
                <a:xfrm>
                  <a:off x="6146223" y="2171700"/>
                  <a:ext cx="77932"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DAF26331-A700-19B5-2A08-F7551FDB5617}"/>
                    </a:ext>
                  </a:extLst>
                </p:cNvPr>
                <p:cNvCxnSpPr>
                  <a:cxnSpLocks/>
                </p:cNvCxnSpPr>
                <p:nvPr/>
              </p:nvCxnSpPr>
              <p:spPr bwMode="auto">
                <a:xfrm>
                  <a:off x="6146223" y="2653491"/>
                  <a:ext cx="77932"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CF979BC8-0DE0-C498-4659-C0EE1F050380}"/>
                    </a:ext>
                  </a:extLst>
                </p:cNvPr>
                <p:cNvCxnSpPr>
                  <a:cxnSpLocks/>
                </p:cNvCxnSpPr>
                <p:nvPr/>
              </p:nvCxnSpPr>
              <p:spPr bwMode="auto">
                <a:xfrm>
                  <a:off x="6146223" y="3135282"/>
                  <a:ext cx="77932"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6783B6B1-D52F-255D-9020-059B789CC806}"/>
                    </a:ext>
                  </a:extLst>
                </p:cNvPr>
                <p:cNvCxnSpPr>
                  <a:cxnSpLocks/>
                </p:cNvCxnSpPr>
                <p:nvPr/>
              </p:nvCxnSpPr>
              <p:spPr bwMode="auto">
                <a:xfrm>
                  <a:off x="6146223" y="3617073"/>
                  <a:ext cx="77932"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66CF91F6-1820-9AB1-6F82-B4BCA8664CF4}"/>
                    </a:ext>
                  </a:extLst>
                </p:cNvPr>
                <p:cNvCxnSpPr>
                  <a:cxnSpLocks/>
                </p:cNvCxnSpPr>
                <p:nvPr/>
              </p:nvCxnSpPr>
              <p:spPr bwMode="auto">
                <a:xfrm>
                  <a:off x="6146223" y="4098864"/>
                  <a:ext cx="77932"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64CD14AC-3AC3-3DDD-3CDA-683506B2CFF7}"/>
                    </a:ext>
                  </a:extLst>
                </p:cNvPr>
                <p:cNvCxnSpPr>
                  <a:cxnSpLocks/>
                </p:cNvCxnSpPr>
                <p:nvPr/>
              </p:nvCxnSpPr>
              <p:spPr bwMode="auto">
                <a:xfrm>
                  <a:off x="6146223" y="4580657"/>
                  <a:ext cx="77932" cy="0"/>
                </a:xfrm>
                <a:prstGeom prst="line">
                  <a:avLst/>
                </a:prstGeom>
                <a:noFill/>
                <a:ln w="28575" cap="flat" cmpd="sng" algn="ctr">
                  <a:solidFill>
                    <a:schemeClr val="bg1"/>
                  </a:solidFill>
                  <a:prstDash val="solid"/>
                  <a:round/>
                  <a:headEnd type="none" w="med" len="med"/>
                  <a:tailEnd type="none" w="med" len="med"/>
                </a:ln>
                <a:effectLst/>
              </p:spPr>
            </p:cxnSp>
          </p:grpSp>
          <p:sp>
            <p:nvSpPr>
              <p:cNvPr id="133" name="TextBox 132">
                <a:extLst>
                  <a:ext uri="{FF2B5EF4-FFF2-40B4-BE49-F238E27FC236}">
                    <a16:creationId xmlns:a16="http://schemas.microsoft.com/office/drawing/2014/main" id="{3C3A0185-D605-D044-42BF-AC4116B4DAB3}"/>
                  </a:ext>
                </a:extLst>
              </p:cNvPr>
              <p:cNvSpPr txBox="1"/>
              <p:nvPr/>
            </p:nvSpPr>
            <p:spPr bwMode="auto">
              <a:xfrm>
                <a:off x="9212885" y="235536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34" name="TextBox 133">
                <a:extLst>
                  <a:ext uri="{FF2B5EF4-FFF2-40B4-BE49-F238E27FC236}">
                    <a16:creationId xmlns:a16="http://schemas.microsoft.com/office/drawing/2014/main" id="{0B81D307-E462-5F41-3F2F-AFF7D53DFBC5}"/>
                  </a:ext>
                </a:extLst>
              </p:cNvPr>
              <p:cNvSpPr txBox="1"/>
              <p:nvPr/>
            </p:nvSpPr>
            <p:spPr bwMode="auto">
              <a:xfrm>
                <a:off x="9214852" y="283634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35" name="TextBox 134">
                <a:extLst>
                  <a:ext uri="{FF2B5EF4-FFF2-40B4-BE49-F238E27FC236}">
                    <a16:creationId xmlns:a16="http://schemas.microsoft.com/office/drawing/2014/main" id="{50C3FD74-2BC4-E86D-B4ED-2D3B3B7A7A96}"/>
                  </a:ext>
                </a:extLst>
              </p:cNvPr>
              <p:cNvSpPr txBox="1"/>
              <p:nvPr/>
            </p:nvSpPr>
            <p:spPr bwMode="auto">
              <a:xfrm>
                <a:off x="9216233" y="332077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36" name="TextBox 135">
                <a:extLst>
                  <a:ext uri="{FF2B5EF4-FFF2-40B4-BE49-F238E27FC236}">
                    <a16:creationId xmlns:a16="http://schemas.microsoft.com/office/drawing/2014/main" id="{AAF2EE46-153D-3CA8-86A4-AD5C7A056C76}"/>
                  </a:ext>
                </a:extLst>
              </p:cNvPr>
              <p:cNvSpPr txBox="1"/>
              <p:nvPr/>
            </p:nvSpPr>
            <p:spPr bwMode="auto">
              <a:xfrm>
                <a:off x="9218200" y="380175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37" name="TextBox 136">
                <a:extLst>
                  <a:ext uri="{FF2B5EF4-FFF2-40B4-BE49-F238E27FC236}">
                    <a16:creationId xmlns:a16="http://schemas.microsoft.com/office/drawing/2014/main" id="{21BC6002-45A3-04F0-22AB-3203EEAE29B2}"/>
                  </a:ext>
                </a:extLst>
              </p:cNvPr>
              <p:cNvSpPr txBox="1"/>
              <p:nvPr/>
            </p:nvSpPr>
            <p:spPr bwMode="auto">
              <a:xfrm>
                <a:off x="9299766" y="4289722"/>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grpSp>
            <p:nvGrpSpPr>
              <p:cNvPr id="139" name="Group 138">
                <a:extLst>
                  <a:ext uri="{FF2B5EF4-FFF2-40B4-BE49-F238E27FC236}">
                    <a16:creationId xmlns:a16="http://schemas.microsoft.com/office/drawing/2014/main" id="{6CFA58F6-484A-C9AE-81D6-0139E4FD0930}"/>
                  </a:ext>
                </a:extLst>
              </p:cNvPr>
              <p:cNvGrpSpPr/>
              <p:nvPr/>
            </p:nvGrpSpPr>
            <p:grpSpPr>
              <a:xfrm>
                <a:off x="9440181" y="5223121"/>
                <a:ext cx="2042023" cy="646331"/>
                <a:chOff x="6119604" y="5208561"/>
                <a:chExt cx="2042023" cy="646331"/>
              </a:xfrm>
            </p:grpSpPr>
            <p:sp>
              <p:nvSpPr>
                <p:cNvPr id="140" name="TextBox 139">
                  <a:extLst>
                    <a:ext uri="{FF2B5EF4-FFF2-40B4-BE49-F238E27FC236}">
                      <a16:creationId xmlns:a16="http://schemas.microsoft.com/office/drawing/2014/main" id="{B5E3BD20-8330-B1F5-E7ED-DC3D9A570E7A}"/>
                    </a:ext>
                  </a:extLst>
                </p:cNvPr>
                <p:cNvSpPr txBox="1"/>
                <p:nvPr/>
              </p:nvSpPr>
              <p:spPr bwMode="auto">
                <a:xfrm>
                  <a:off x="6185189" y="5208561"/>
                  <a:ext cx="19764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treated bleeds</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Spontaneous, treated bleeds</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Joint, treated bleeds</a:t>
                  </a:r>
                </a:p>
              </p:txBody>
            </p:sp>
            <p:grpSp>
              <p:nvGrpSpPr>
                <p:cNvPr id="141" name="Group 140">
                  <a:extLst>
                    <a:ext uri="{FF2B5EF4-FFF2-40B4-BE49-F238E27FC236}">
                      <a16:creationId xmlns:a16="http://schemas.microsoft.com/office/drawing/2014/main" id="{EA3C2B33-93C6-2709-6E95-732146535866}"/>
                    </a:ext>
                  </a:extLst>
                </p:cNvPr>
                <p:cNvGrpSpPr/>
                <p:nvPr/>
              </p:nvGrpSpPr>
              <p:grpSpPr>
                <a:xfrm>
                  <a:off x="6119604" y="5300919"/>
                  <a:ext cx="92066" cy="458855"/>
                  <a:chOff x="6119604" y="5300919"/>
                  <a:chExt cx="92066" cy="458855"/>
                </a:xfrm>
              </p:grpSpPr>
              <p:sp>
                <p:nvSpPr>
                  <p:cNvPr id="142" name="Rectangle 141">
                    <a:extLst>
                      <a:ext uri="{FF2B5EF4-FFF2-40B4-BE49-F238E27FC236}">
                        <a16:creationId xmlns:a16="http://schemas.microsoft.com/office/drawing/2014/main" id="{5371305A-C7C4-F828-9405-225C4783FD0A}"/>
                      </a:ext>
                    </a:extLst>
                  </p:cNvPr>
                  <p:cNvSpPr/>
                  <p:nvPr/>
                </p:nvSpPr>
                <p:spPr bwMode="auto">
                  <a:xfrm>
                    <a:off x="6121975" y="5300919"/>
                    <a:ext cx="89695" cy="896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Rectangle 142">
                    <a:extLst>
                      <a:ext uri="{FF2B5EF4-FFF2-40B4-BE49-F238E27FC236}">
                        <a16:creationId xmlns:a16="http://schemas.microsoft.com/office/drawing/2014/main" id="{0F2660DA-04F4-1078-E985-15291415A019}"/>
                      </a:ext>
                    </a:extLst>
                  </p:cNvPr>
                  <p:cNvSpPr/>
                  <p:nvPr/>
                </p:nvSpPr>
                <p:spPr bwMode="auto">
                  <a:xfrm>
                    <a:off x="6119604" y="5484190"/>
                    <a:ext cx="89695" cy="89695"/>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 name="Rectangle 143">
                    <a:extLst>
                      <a:ext uri="{FF2B5EF4-FFF2-40B4-BE49-F238E27FC236}">
                        <a16:creationId xmlns:a16="http://schemas.microsoft.com/office/drawing/2014/main" id="{135F8004-8220-E133-D167-424602D60B39}"/>
                      </a:ext>
                    </a:extLst>
                  </p:cNvPr>
                  <p:cNvSpPr/>
                  <p:nvPr/>
                </p:nvSpPr>
                <p:spPr bwMode="auto">
                  <a:xfrm>
                    <a:off x="6119604" y="5670079"/>
                    <a:ext cx="89695" cy="89695"/>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145" name="Rectangle 144">
                <a:extLst>
                  <a:ext uri="{FF2B5EF4-FFF2-40B4-BE49-F238E27FC236}">
                    <a16:creationId xmlns:a16="http://schemas.microsoft.com/office/drawing/2014/main" id="{702647CE-8EB6-2D74-3CDD-68B6FEC03F24}"/>
                  </a:ext>
                </a:extLst>
              </p:cNvPr>
              <p:cNvSpPr/>
              <p:nvPr/>
            </p:nvSpPr>
            <p:spPr bwMode="auto">
              <a:xfrm>
                <a:off x="9850882" y="4239922"/>
                <a:ext cx="309933" cy="66911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6" name="Straight Connector 145">
                <a:extLst>
                  <a:ext uri="{FF2B5EF4-FFF2-40B4-BE49-F238E27FC236}">
                    <a16:creationId xmlns:a16="http://schemas.microsoft.com/office/drawing/2014/main" id="{183378B7-2D24-2C3B-727A-553081049B22}"/>
                  </a:ext>
                </a:extLst>
              </p:cNvPr>
              <p:cNvCxnSpPr>
                <a:cxnSpLocks/>
              </p:cNvCxnSpPr>
              <p:nvPr/>
            </p:nvCxnSpPr>
            <p:spPr bwMode="auto">
              <a:xfrm rot="5400000">
                <a:off x="10297424" y="4942682"/>
                <a:ext cx="56794" cy="0"/>
              </a:xfrm>
              <a:prstGeom prst="line">
                <a:avLst/>
              </a:prstGeom>
              <a:noFill/>
              <a:ln w="28575" cap="flat" cmpd="sng" algn="ctr">
                <a:solidFill>
                  <a:schemeClr val="bg1"/>
                </a:solidFill>
                <a:prstDash val="solid"/>
                <a:round/>
                <a:headEnd type="none" w="med" len="med"/>
                <a:tailEnd type="none" w="med" len="med"/>
              </a:ln>
              <a:effectLst/>
            </p:spPr>
          </p:cxnSp>
          <p:sp>
            <p:nvSpPr>
              <p:cNvPr id="147" name="TextBox 146">
                <a:extLst>
                  <a:ext uri="{FF2B5EF4-FFF2-40B4-BE49-F238E27FC236}">
                    <a16:creationId xmlns:a16="http://schemas.microsoft.com/office/drawing/2014/main" id="{5DB73FA7-8C9C-9673-3EA4-59D69AC217D2}"/>
                  </a:ext>
                </a:extLst>
              </p:cNvPr>
              <p:cNvSpPr txBox="1"/>
              <p:nvPr/>
            </p:nvSpPr>
            <p:spPr bwMode="auto">
              <a:xfrm>
                <a:off x="9294261" y="477066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48" name="TextBox 147">
                <a:extLst>
                  <a:ext uri="{FF2B5EF4-FFF2-40B4-BE49-F238E27FC236}">
                    <a16:creationId xmlns:a16="http://schemas.microsoft.com/office/drawing/2014/main" id="{A81CE952-804B-879E-9977-18615CCD639A}"/>
                  </a:ext>
                </a:extLst>
              </p:cNvPr>
              <p:cNvSpPr txBox="1"/>
              <p:nvPr/>
            </p:nvSpPr>
            <p:spPr bwMode="auto">
              <a:xfrm>
                <a:off x="9756598" y="4928536"/>
                <a:ext cx="11330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Dose Levels</a:t>
                </a:r>
              </a:p>
            </p:txBody>
          </p:sp>
          <p:sp>
            <p:nvSpPr>
              <p:cNvPr id="149" name="Rectangle 148">
                <a:extLst>
                  <a:ext uri="{FF2B5EF4-FFF2-40B4-BE49-F238E27FC236}">
                    <a16:creationId xmlns:a16="http://schemas.microsoft.com/office/drawing/2014/main" id="{6AE03B76-2581-59F4-59E7-03B29F6CA1D5}"/>
                  </a:ext>
                </a:extLst>
              </p:cNvPr>
              <p:cNvSpPr/>
              <p:nvPr/>
            </p:nvSpPr>
            <p:spPr bwMode="auto">
              <a:xfrm>
                <a:off x="10161165" y="4671095"/>
                <a:ext cx="309933" cy="225238"/>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Rectangle 149">
                <a:extLst>
                  <a:ext uri="{FF2B5EF4-FFF2-40B4-BE49-F238E27FC236}">
                    <a16:creationId xmlns:a16="http://schemas.microsoft.com/office/drawing/2014/main" id="{F9FCAB8A-8078-175A-3B8E-DB0CA72201F1}"/>
                  </a:ext>
                </a:extLst>
              </p:cNvPr>
              <p:cNvSpPr/>
              <p:nvPr/>
            </p:nvSpPr>
            <p:spPr bwMode="auto">
              <a:xfrm>
                <a:off x="10473361" y="4442830"/>
                <a:ext cx="309933" cy="466207"/>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Freeform: Shape 150">
                <a:extLst>
                  <a:ext uri="{FF2B5EF4-FFF2-40B4-BE49-F238E27FC236}">
                    <a16:creationId xmlns:a16="http://schemas.microsoft.com/office/drawing/2014/main" id="{9298D310-0120-5ABC-3A6E-34706134FD1A}"/>
                  </a:ext>
                </a:extLst>
              </p:cNvPr>
              <p:cNvSpPr/>
              <p:nvPr/>
            </p:nvSpPr>
            <p:spPr bwMode="auto">
              <a:xfrm>
                <a:off x="9567283" y="2500081"/>
                <a:ext cx="1553440" cy="2410691"/>
              </a:xfrm>
              <a:custGeom>
                <a:avLst/>
                <a:gdLst>
                  <a:gd name="connsiteX0" fmla="*/ 0 w 1553440"/>
                  <a:gd name="connsiteY0" fmla="*/ 0 h 2410691"/>
                  <a:gd name="connsiteX1" fmla="*/ 0 w 1553440"/>
                  <a:gd name="connsiteY1" fmla="*/ 2410691 h 2410691"/>
                  <a:gd name="connsiteX2" fmla="*/ 1553440 w 1553440"/>
                  <a:gd name="connsiteY2" fmla="*/ 2410691 h 2410691"/>
                </a:gdLst>
                <a:ahLst/>
                <a:cxnLst>
                  <a:cxn ang="0">
                    <a:pos x="connsiteX0" y="connsiteY0"/>
                  </a:cxn>
                  <a:cxn ang="0">
                    <a:pos x="connsiteX1" y="connsiteY1"/>
                  </a:cxn>
                  <a:cxn ang="0">
                    <a:pos x="connsiteX2" y="connsiteY2"/>
                  </a:cxn>
                </a:cxnLst>
                <a:rect l="l" t="t" r="r" b="b"/>
                <a:pathLst>
                  <a:path w="1553440" h="2410691">
                    <a:moveTo>
                      <a:pt x="0" y="0"/>
                    </a:moveTo>
                    <a:lnTo>
                      <a:pt x="0" y="2410691"/>
                    </a:lnTo>
                    <a:lnTo>
                      <a:pt x="1553440" y="2410691"/>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53" name="TextBox 152">
                <a:extLst>
                  <a:ext uri="{FF2B5EF4-FFF2-40B4-BE49-F238E27FC236}">
                    <a16:creationId xmlns:a16="http://schemas.microsoft.com/office/drawing/2014/main" id="{3D27EB96-45BA-F7DA-2F3E-1ED5CD6D0BF9}"/>
                  </a:ext>
                </a:extLst>
              </p:cNvPr>
              <p:cNvSpPr txBox="1"/>
              <p:nvPr/>
            </p:nvSpPr>
            <p:spPr bwMode="auto">
              <a:xfrm>
                <a:off x="9276724" y="1148148"/>
                <a:ext cx="2251778" cy="611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explorer5: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 </a:t>
                </a: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Without Inhibitors</a:t>
                </a:r>
              </a:p>
            </p:txBody>
          </p:sp>
        </p:grpSp>
        <p:sp>
          <p:nvSpPr>
            <p:cNvPr id="154" name="TextBox 153">
              <a:extLst>
                <a:ext uri="{FF2B5EF4-FFF2-40B4-BE49-F238E27FC236}">
                  <a16:creationId xmlns:a16="http://schemas.microsoft.com/office/drawing/2014/main" id="{867E6CC9-9881-A9AC-1340-C40A713B1AAC}"/>
                </a:ext>
              </a:extLst>
            </p:cNvPr>
            <p:cNvSpPr txBox="1"/>
            <p:nvPr/>
          </p:nvSpPr>
          <p:spPr bwMode="auto">
            <a:xfrm>
              <a:off x="9383765" y="5885637"/>
              <a:ext cx="15660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&lt;.001</a:t>
              </a:r>
            </a:p>
          </p:txBody>
        </p:sp>
      </p:grpSp>
      <p:sp>
        <p:nvSpPr>
          <p:cNvPr id="4" name="TextBox 3">
            <a:extLst>
              <a:ext uri="{FF2B5EF4-FFF2-40B4-BE49-F238E27FC236}">
                <a16:creationId xmlns:a16="http://schemas.microsoft.com/office/drawing/2014/main" id="{5E7AE673-8C0A-5EA6-8710-441F7D7F3E74}"/>
              </a:ext>
            </a:extLst>
          </p:cNvPr>
          <p:cNvSpPr txBox="1"/>
          <p:nvPr/>
        </p:nvSpPr>
        <p:spPr>
          <a:xfrm>
            <a:off x="609759" y="1282930"/>
            <a:ext cx="11040010" cy="400110"/>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Phase II: </a:t>
            </a:r>
            <a:r>
              <a:rPr kumimoji="0" lang="en-US" sz="20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concizumab daily dose escalated (0.15 or 0.20 or 0.25 mg/kg) according to bleeding occurrence</a:t>
            </a:r>
          </a:p>
        </p:txBody>
      </p:sp>
      <p:grpSp>
        <p:nvGrpSpPr>
          <p:cNvPr id="163" name="Group 162">
            <a:extLst>
              <a:ext uri="{FF2B5EF4-FFF2-40B4-BE49-F238E27FC236}">
                <a16:creationId xmlns:a16="http://schemas.microsoft.com/office/drawing/2014/main" id="{FF927FD0-72EA-9734-C71A-DBDF719046F6}"/>
              </a:ext>
            </a:extLst>
          </p:cNvPr>
          <p:cNvGrpSpPr/>
          <p:nvPr/>
        </p:nvGrpSpPr>
        <p:grpSpPr>
          <a:xfrm>
            <a:off x="5306653" y="3790853"/>
            <a:ext cx="6675506" cy="2543959"/>
            <a:chOff x="5306653" y="3549698"/>
            <a:chExt cx="6675506" cy="2543959"/>
          </a:xfrm>
        </p:grpSpPr>
        <p:sp>
          <p:nvSpPr>
            <p:cNvPr id="160" name="TextBox 159">
              <a:extLst>
                <a:ext uri="{FF2B5EF4-FFF2-40B4-BE49-F238E27FC236}">
                  <a16:creationId xmlns:a16="http://schemas.microsoft.com/office/drawing/2014/main" id="{76E434B7-D44A-94ED-7D3A-398C5D2AC4E3}"/>
                </a:ext>
              </a:extLst>
            </p:cNvPr>
            <p:cNvSpPr txBox="1"/>
            <p:nvPr/>
          </p:nvSpPr>
          <p:spPr>
            <a:xfrm>
              <a:off x="5360201" y="4113859"/>
              <a:ext cx="6582244" cy="707886"/>
            </a:xfrm>
            <a:prstGeom prst="rect">
              <a:avLst/>
            </a:prstGeom>
            <a:solidFill>
              <a:schemeClr val="accent5">
                <a:lumMod val="20000"/>
                <a:lumOff val="80000"/>
              </a:schemeClr>
            </a:solid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Phase III: </a:t>
              </a:r>
              <a:r>
                <a:rPr kumimoji="0" lang="en-BR" sz="20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explore</a:t>
              </a:r>
              <a:r>
                <a:rPr kumimoji="0" lang="en-US" sz="20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r</a:t>
              </a:r>
              <a:r>
                <a:rPr kumimoji="0" lang="en-BR" sz="20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7</a:t>
              </a:r>
              <a:r>
                <a:rPr kumimoji="0" lang="en-BR" sz="20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 (HA and HB with inhibitor</a:t>
              </a:r>
              <a:r>
                <a:rPr kumimoji="0" lang="en-US" sz="20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s</a:t>
              </a:r>
              <a:r>
                <a:rPr kumimoji="0" lang="en-BR" sz="20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 &gt;12</a:t>
              </a:r>
              <a:r>
                <a:rPr kumimoji="0" lang="en-US" sz="20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 </a:t>
              </a:r>
              <a:r>
                <a:rPr kumimoji="0" lang="en-BR" sz="20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yr</a:t>
              </a:r>
              <a:r>
                <a:rPr kumimoji="0" lang="en-US" sz="20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 of age</a:t>
              </a:r>
              <a:r>
                <a:rPr kumimoji="0" lang="en-BR" sz="20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a:t>
              </a:r>
              <a:r>
                <a:rPr kumimoji="0" lang="en-US" sz="20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a:t>
              </a:r>
              <a:endParaRPr kumimoji="0" lang="en-BR" sz="20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BR" sz="20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explore</a:t>
              </a:r>
              <a:r>
                <a:rPr kumimoji="0" lang="en-US" sz="20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r</a:t>
              </a:r>
              <a:r>
                <a:rPr kumimoji="0" lang="en-BR" sz="20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8</a:t>
              </a:r>
              <a:r>
                <a:rPr kumimoji="0" lang="en-BR" sz="20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 (HA and HB without inhibitor</a:t>
              </a:r>
              <a:r>
                <a:rPr kumimoji="0" lang="en-US" sz="20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s</a:t>
              </a:r>
              <a:r>
                <a:rPr kumimoji="0" lang="en-BR" sz="20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 &gt;12</a:t>
              </a:r>
              <a:r>
                <a:rPr kumimoji="0" lang="en-US" sz="20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 </a:t>
              </a:r>
              <a:r>
                <a:rPr kumimoji="0" lang="en-BR" sz="20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yr</a:t>
              </a:r>
              <a:r>
                <a:rPr kumimoji="0" lang="en-US" sz="20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 of age</a:t>
              </a:r>
              <a:r>
                <a:rPr kumimoji="0" lang="en-BR" sz="20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a:t>
              </a:r>
            </a:p>
          </p:txBody>
        </p:sp>
        <p:sp>
          <p:nvSpPr>
            <p:cNvPr id="161" name="Content Placeholder 2">
              <a:extLst>
                <a:ext uri="{FF2B5EF4-FFF2-40B4-BE49-F238E27FC236}">
                  <a16:creationId xmlns:a16="http://schemas.microsoft.com/office/drawing/2014/main" id="{ADE056CA-A939-A452-DC0D-1C4502CB1311}"/>
                </a:ext>
              </a:extLst>
            </p:cNvPr>
            <p:cNvSpPr txBox="1">
              <a:spLocks/>
            </p:cNvSpPr>
            <p:nvPr/>
          </p:nvSpPr>
          <p:spPr bwMode="auto">
            <a:xfrm>
              <a:off x="5306653" y="4846457"/>
              <a:ext cx="6675506" cy="124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285750" marR="0" lvl="0" indent="-285750" algn="l" defTabSz="914400" rtl="0" eaLnBrk="1" fontAlgn="base" latinLnBrk="0" hangingPunct="1">
                <a:lnSpc>
                  <a:spcPct val="90000"/>
                </a:lnSpc>
                <a:spcBef>
                  <a:spcPts val="0"/>
                </a:spcBef>
                <a:spcAft>
                  <a:spcPts val="700"/>
                </a:spcAft>
                <a:buClrTx/>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 March 2020, treatment was paused in phase III trials after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3 patients had 5 thrombotic events</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all patients received concomitant factor-containing medication on day of or days preceding event onset </a:t>
              </a:r>
            </a:p>
          </p:txBody>
        </p:sp>
        <p:sp>
          <p:nvSpPr>
            <p:cNvPr id="162" name="Down Arrow 161">
              <a:extLst>
                <a:ext uri="{FF2B5EF4-FFF2-40B4-BE49-F238E27FC236}">
                  <a16:creationId xmlns:a16="http://schemas.microsoft.com/office/drawing/2014/main" id="{ECC03FE4-EE58-84D8-1DA9-6366C12AEFA3}"/>
                </a:ext>
              </a:extLst>
            </p:cNvPr>
            <p:cNvSpPr/>
            <p:nvPr/>
          </p:nvSpPr>
          <p:spPr bwMode="auto">
            <a:xfrm>
              <a:off x="8313538" y="3549698"/>
              <a:ext cx="661737" cy="460171"/>
            </a:xfrm>
            <a:prstGeom prst="downArrow">
              <a:avLst/>
            </a:prstGeom>
            <a:solidFill>
              <a:srgbClr val="000000"/>
            </a:solidFill>
            <a:ln w="0">
              <a:solidFill>
                <a:srgbClr val="45556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BR"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617522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319D071-60D7-5BBF-0678-270F0A28FD0C}"/>
              </a:ext>
            </a:extLst>
          </p:cNvPr>
          <p:cNvSpPr>
            <a:spLocks noGrp="1"/>
          </p:cNvSpPr>
          <p:nvPr>
            <p:ph type="title"/>
          </p:nvPr>
        </p:nvSpPr>
        <p:spPr/>
        <p:txBody>
          <a:bodyPr/>
          <a:lstStyle/>
          <a:p>
            <a:r>
              <a:rPr lang="en-US" dirty="0"/>
              <a:t>Concizumab: Risk Mitigation </a:t>
            </a:r>
          </a:p>
        </p:txBody>
      </p:sp>
      <p:sp>
        <p:nvSpPr>
          <p:cNvPr id="6" name="Content Placeholder 5">
            <a:extLst>
              <a:ext uri="{FF2B5EF4-FFF2-40B4-BE49-F238E27FC236}">
                <a16:creationId xmlns:a16="http://schemas.microsoft.com/office/drawing/2014/main" id="{22DA23DF-4618-4F18-636A-E67206078F2C}"/>
              </a:ext>
            </a:extLst>
          </p:cNvPr>
          <p:cNvSpPr>
            <a:spLocks noGrp="1"/>
          </p:cNvSpPr>
          <p:nvPr>
            <p:ph idx="1"/>
          </p:nvPr>
        </p:nvSpPr>
        <p:spPr/>
        <p:txBody>
          <a:bodyPr/>
          <a:lstStyle/>
          <a:p>
            <a:r>
              <a:rPr lang="en-US" sz="2400" dirty="0"/>
              <a:t>Risk mitigation protocol</a:t>
            </a:r>
            <a:r>
              <a:rPr lang="en-US" sz="2400" baseline="30000" dirty="0"/>
              <a:t>1-3</a:t>
            </a:r>
          </a:p>
          <a:p>
            <a:pPr lvl="1"/>
            <a:r>
              <a:rPr lang="en-US" sz="2000" dirty="0"/>
              <a:t>Bleed management guidance: FVIII and FIX for bleeds at the lower end</a:t>
            </a:r>
          </a:p>
          <a:p>
            <a:pPr lvl="1"/>
            <a:r>
              <a:rPr lang="en-US" sz="2000" dirty="0"/>
              <a:t>Concizumab levels titrated: starting dose lowered and adjusted after 4 wk</a:t>
            </a:r>
          </a:p>
          <a:p>
            <a:endParaRPr lang="en-US" dirty="0"/>
          </a:p>
        </p:txBody>
      </p:sp>
      <p:sp>
        <p:nvSpPr>
          <p:cNvPr id="8" name="TextBox 7">
            <a:extLst>
              <a:ext uri="{FF2B5EF4-FFF2-40B4-BE49-F238E27FC236}">
                <a16:creationId xmlns:a16="http://schemas.microsoft.com/office/drawing/2014/main" id="{00CAB6DB-813D-4485-B01F-BE65CBB355EB}"/>
              </a:ext>
            </a:extLst>
          </p:cNvPr>
          <p:cNvSpPr txBox="1"/>
          <p:nvPr/>
        </p:nvSpPr>
        <p:spPr>
          <a:xfrm>
            <a:off x="1898656" y="2958320"/>
            <a:ext cx="3517310" cy="379656"/>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Concizumab daily dose escalation</a:t>
            </a:r>
            <a:endParaRPr kumimoji="0" lang="en-BR" sz="1867"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9" name="Group 8">
            <a:extLst>
              <a:ext uri="{FF2B5EF4-FFF2-40B4-BE49-F238E27FC236}">
                <a16:creationId xmlns:a16="http://schemas.microsoft.com/office/drawing/2014/main" id="{E0777169-B69E-E07A-446C-DC26ADD9A95A}"/>
              </a:ext>
            </a:extLst>
          </p:cNvPr>
          <p:cNvGrpSpPr/>
          <p:nvPr/>
        </p:nvGrpSpPr>
        <p:grpSpPr>
          <a:xfrm>
            <a:off x="577439" y="3287729"/>
            <a:ext cx="6159745" cy="2868228"/>
            <a:chOff x="86000" y="1546160"/>
            <a:chExt cx="6329495" cy="2926958"/>
          </a:xfrm>
        </p:grpSpPr>
        <p:sp>
          <p:nvSpPr>
            <p:cNvPr id="11" name="Rounded Rectangle 5">
              <a:extLst>
                <a:ext uri="{FF2B5EF4-FFF2-40B4-BE49-F238E27FC236}">
                  <a16:creationId xmlns:a16="http://schemas.microsoft.com/office/drawing/2014/main" id="{3D5C2A2E-A7C3-EFDB-6283-915CCA51ED1B}"/>
                </a:ext>
              </a:extLst>
            </p:cNvPr>
            <p:cNvSpPr/>
            <p:nvPr/>
          </p:nvSpPr>
          <p:spPr>
            <a:xfrm>
              <a:off x="3208196" y="1835946"/>
              <a:ext cx="2607606" cy="352958"/>
            </a:xfrm>
            <a:prstGeom prst="roundRect">
              <a:avLst>
                <a:gd name="adj" fmla="val 5983"/>
              </a:avLst>
            </a:prstGeom>
            <a:solidFill>
              <a:schemeClr val="accent1">
                <a:lumMod val="40000"/>
                <a:lumOff val="60000"/>
              </a:schemeClr>
            </a:solidFill>
            <a:ln>
              <a:solidFill>
                <a:schemeClr val="accent1">
                  <a:lumMod val="40000"/>
                  <a:lumOff val="60000"/>
                </a:schemeClr>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0.25 mg/kg</a:t>
              </a:r>
            </a:p>
          </p:txBody>
        </p:sp>
        <p:cxnSp>
          <p:nvCxnSpPr>
            <p:cNvPr id="12" name="Straight Arrow Connector 11">
              <a:extLst>
                <a:ext uri="{FF2B5EF4-FFF2-40B4-BE49-F238E27FC236}">
                  <a16:creationId xmlns:a16="http://schemas.microsoft.com/office/drawing/2014/main" id="{C8CEC82B-4FD0-BB6D-D39E-F8A1DD6EFDF7}"/>
                </a:ext>
              </a:extLst>
            </p:cNvPr>
            <p:cNvCxnSpPr>
              <a:cxnSpLocks/>
            </p:cNvCxnSpPr>
            <p:nvPr/>
          </p:nvCxnSpPr>
          <p:spPr>
            <a:xfrm flipV="1">
              <a:off x="430179" y="3476909"/>
              <a:ext cx="5985316" cy="3827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034B82E-5AE9-7959-5AE8-7D98F4BDC104}"/>
                </a:ext>
              </a:extLst>
            </p:cNvPr>
            <p:cNvCxnSpPr/>
            <p:nvPr/>
          </p:nvCxnSpPr>
          <p:spPr>
            <a:xfrm>
              <a:off x="2762220" y="3387758"/>
              <a:ext cx="0" cy="17830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00245F7-A643-1665-465F-8438E6CE7FFF}"/>
                </a:ext>
              </a:extLst>
            </p:cNvPr>
            <p:cNvSpPr txBox="1"/>
            <p:nvPr/>
          </p:nvSpPr>
          <p:spPr>
            <a:xfrm>
              <a:off x="360296" y="4127632"/>
              <a:ext cx="2878595" cy="345486"/>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&lt;8 wk dose adjustment</a:t>
              </a:r>
            </a:p>
          </p:txBody>
        </p:sp>
        <p:sp>
          <p:nvSpPr>
            <p:cNvPr id="15" name="TextBox 14">
              <a:extLst>
                <a:ext uri="{FF2B5EF4-FFF2-40B4-BE49-F238E27FC236}">
                  <a16:creationId xmlns:a16="http://schemas.microsoft.com/office/drawing/2014/main" id="{61A86192-7171-9007-E6A3-0BC85D962743}"/>
                </a:ext>
              </a:extLst>
            </p:cNvPr>
            <p:cNvSpPr txBox="1"/>
            <p:nvPr/>
          </p:nvSpPr>
          <p:spPr>
            <a:xfrm>
              <a:off x="3604126" y="3515180"/>
              <a:ext cx="1717342" cy="345486"/>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 wk</a:t>
              </a:r>
            </a:p>
          </p:txBody>
        </p:sp>
        <p:cxnSp>
          <p:nvCxnSpPr>
            <p:cNvPr id="16" name="Straight Connector 15">
              <a:extLst>
                <a:ext uri="{FF2B5EF4-FFF2-40B4-BE49-F238E27FC236}">
                  <a16:creationId xmlns:a16="http://schemas.microsoft.com/office/drawing/2014/main" id="{0D57ED2E-D28E-3C2E-3236-D03188BB41D3}"/>
                </a:ext>
              </a:extLst>
            </p:cNvPr>
            <p:cNvCxnSpPr/>
            <p:nvPr/>
          </p:nvCxnSpPr>
          <p:spPr>
            <a:xfrm>
              <a:off x="5855042" y="3427979"/>
              <a:ext cx="0" cy="17830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Rounded Rectangle 5">
              <a:extLst>
                <a:ext uri="{FF2B5EF4-FFF2-40B4-BE49-F238E27FC236}">
                  <a16:creationId xmlns:a16="http://schemas.microsoft.com/office/drawing/2014/main" id="{9A32D679-91AD-9B46-07D7-E7CF5E89C5CB}"/>
                </a:ext>
              </a:extLst>
            </p:cNvPr>
            <p:cNvSpPr/>
            <p:nvPr/>
          </p:nvSpPr>
          <p:spPr>
            <a:xfrm>
              <a:off x="3208196" y="2966067"/>
              <a:ext cx="2607606" cy="352958"/>
            </a:xfrm>
            <a:prstGeom prst="roundRect">
              <a:avLst>
                <a:gd name="adj" fmla="val 5983"/>
              </a:avLst>
            </a:prstGeom>
            <a:solidFill>
              <a:schemeClr val="accent1"/>
            </a:solidFill>
            <a:ln>
              <a:solidFill>
                <a:schemeClr val="accent1"/>
              </a:solid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0.15 mg/kg</a:t>
              </a:r>
            </a:p>
          </p:txBody>
        </p:sp>
        <p:cxnSp>
          <p:nvCxnSpPr>
            <p:cNvPr id="18" name="Straight Connector 17">
              <a:extLst>
                <a:ext uri="{FF2B5EF4-FFF2-40B4-BE49-F238E27FC236}">
                  <a16:creationId xmlns:a16="http://schemas.microsoft.com/office/drawing/2014/main" id="{89C5A052-590C-B758-88EC-36625AE80336}"/>
                </a:ext>
              </a:extLst>
            </p:cNvPr>
            <p:cNvCxnSpPr>
              <a:cxnSpLocks/>
            </p:cNvCxnSpPr>
            <p:nvPr/>
          </p:nvCxnSpPr>
          <p:spPr>
            <a:xfrm flipV="1">
              <a:off x="2762220" y="1546160"/>
              <a:ext cx="0" cy="1709695"/>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9" name="Rounded Rectangle 5">
              <a:extLst>
                <a:ext uri="{FF2B5EF4-FFF2-40B4-BE49-F238E27FC236}">
                  <a16:creationId xmlns:a16="http://schemas.microsoft.com/office/drawing/2014/main" id="{E12B4CCE-94F4-1DA8-9B66-07FCA5221F47}"/>
                </a:ext>
              </a:extLst>
            </p:cNvPr>
            <p:cNvSpPr/>
            <p:nvPr/>
          </p:nvSpPr>
          <p:spPr>
            <a:xfrm>
              <a:off x="3208193" y="2401007"/>
              <a:ext cx="2607609" cy="352958"/>
            </a:xfrm>
            <a:prstGeom prst="roundRect">
              <a:avLst>
                <a:gd name="adj" fmla="val 5983"/>
              </a:avLst>
            </a:prstGeom>
            <a:solidFill>
              <a:schemeClr val="accent1">
                <a:lumMod val="20000"/>
                <a:lumOff val="80000"/>
              </a:schemeClr>
            </a:solidFill>
            <a:ln>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0.20 mg/kg</a:t>
              </a:r>
            </a:p>
          </p:txBody>
        </p:sp>
        <p:cxnSp>
          <p:nvCxnSpPr>
            <p:cNvPr id="20" name="Connector: Curved 17">
              <a:extLst>
                <a:ext uri="{FF2B5EF4-FFF2-40B4-BE49-F238E27FC236}">
                  <a16:creationId xmlns:a16="http://schemas.microsoft.com/office/drawing/2014/main" id="{34CF44C9-5CC0-24B1-10B6-5FD98AEAD906}"/>
                </a:ext>
              </a:extLst>
            </p:cNvPr>
            <p:cNvCxnSpPr>
              <a:cxnSpLocks/>
              <a:stCxn id="10" idx="3"/>
              <a:endCxn id="11" idx="1"/>
            </p:cNvCxnSpPr>
            <p:nvPr/>
          </p:nvCxnSpPr>
          <p:spPr>
            <a:xfrm flipV="1">
              <a:off x="2295036" y="2012425"/>
              <a:ext cx="913162" cy="584048"/>
            </a:xfrm>
            <a:prstGeom prst="curvedConnector3">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or: Curved 18">
              <a:extLst>
                <a:ext uri="{FF2B5EF4-FFF2-40B4-BE49-F238E27FC236}">
                  <a16:creationId xmlns:a16="http://schemas.microsoft.com/office/drawing/2014/main" id="{172488F5-DB4D-731F-DF9C-34503915FC9E}"/>
                </a:ext>
              </a:extLst>
            </p:cNvPr>
            <p:cNvCxnSpPr>
              <a:cxnSpLocks/>
            </p:cNvCxnSpPr>
            <p:nvPr/>
          </p:nvCxnSpPr>
          <p:spPr>
            <a:xfrm>
              <a:off x="2206086" y="2588045"/>
              <a:ext cx="962118" cy="584048"/>
            </a:xfrm>
            <a:prstGeom prst="curvedConnector3">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CFE4E71B-D34C-0D13-767A-9A1FEABC2DC5}"/>
                </a:ext>
              </a:extLst>
            </p:cNvPr>
            <p:cNvSpPr>
              <a:spLocks noChangeAspect="1"/>
            </p:cNvSpPr>
            <p:nvPr/>
          </p:nvSpPr>
          <p:spPr>
            <a:xfrm>
              <a:off x="2618183" y="2119486"/>
              <a:ext cx="288074" cy="288000"/>
            </a:xfrm>
            <a:prstGeom prst="ellipse">
              <a:avLst/>
            </a:prstGeom>
            <a:solidFill>
              <a:schemeClr val="accent2"/>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a:t>
              </a:r>
            </a:p>
          </p:txBody>
        </p:sp>
        <p:sp>
          <p:nvSpPr>
            <p:cNvPr id="23" name="Oval 22">
              <a:extLst>
                <a:ext uri="{FF2B5EF4-FFF2-40B4-BE49-F238E27FC236}">
                  <a16:creationId xmlns:a16="http://schemas.microsoft.com/office/drawing/2014/main" id="{43C75952-D141-FCD3-A376-C2A8C95CA42E}"/>
                </a:ext>
              </a:extLst>
            </p:cNvPr>
            <p:cNvSpPr>
              <a:spLocks noChangeAspect="1"/>
            </p:cNvSpPr>
            <p:nvPr/>
          </p:nvSpPr>
          <p:spPr>
            <a:xfrm>
              <a:off x="2618183" y="2893816"/>
              <a:ext cx="288074" cy="288000"/>
            </a:xfrm>
            <a:prstGeom prst="ellipse">
              <a:avLst/>
            </a:prstGeom>
            <a:solidFill>
              <a:schemeClr val="accent2"/>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t>
              </a:r>
            </a:p>
          </p:txBody>
        </p:sp>
        <p:cxnSp>
          <p:nvCxnSpPr>
            <p:cNvPr id="24" name="Straight Arrow Connector 23">
              <a:extLst>
                <a:ext uri="{FF2B5EF4-FFF2-40B4-BE49-F238E27FC236}">
                  <a16:creationId xmlns:a16="http://schemas.microsoft.com/office/drawing/2014/main" id="{FA97A3EB-BF60-FED5-C82B-EEA6F8D844C6}"/>
                </a:ext>
              </a:extLst>
            </p:cNvPr>
            <p:cNvCxnSpPr>
              <a:cxnSpLocks/>
              <a:stCxn id="10" idx="3"/>
              <a:endCxn id="19" idx="1"/>
            </p:cNvCxnSpPr>
            <p:nvPr/>
          </p:nvCxnSpPr>
          <p:spPr>
            <a:xfrm flipV="1">
              <a:off x="2295036" y="2577486"/>
              <a:ext cx="913158" cy="18987"/>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4371CDD2-51C9-18D5-1F86-DA358AE85CCA}"/>
                </a:ext>
              </a:extLst>
            </p:cNvPr>
            <p:cNvSpPr txBox="1"/>
            <p:nvPr/>
          </p:nvSpPr>
          <p:spPr>
            <a:xfrm>
              <a:off x="86000" y="3561344"/>
              <a:ext cx="1440474" cy="345486"/>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Loading dose</a:t>
              </a:r>
              <a:endPar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26" name="Straight Connector 25">
              <a:extLst>
                <a:ext uri="{FF2B5EF4-FFF2-40B4-BE49-F238E27FC236}">
                  <a16:creationId xmlns:a16="http://schemas.microsoft.com/office/drawing/2014/main" id="{EE6FAA96-C7C2-5E20-FC04-762B84F89A9B}"/>
                </a:ext>
              </a:extLst>
            </p:cNvPr>
            <p:cNvCxnSpPr/>
            <p:nvPr/>
          </p:nvCxnSpPr>
          <p:spPr>
            <a:xfrm>
              <a:off x="839931" y="3418032"/>
              <a:ext cx="0" cy="17830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1B423E75-7469-E2AE-E916-BA070F951894}"/>
                </a:ext>
              </a:extLst>
            </p:cNvPr>
            <p:cNvSpPr txBox="1"/>
            <p:nvPr/>
          </p:nvSpPr>
          <p:spPr>
            <a:xfrm>
              <a:off x="249214" y="3085691"/>
              <a:ext cx="1199235" cy="345486"/>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 mg/kg</a:t>
              </a:r>
            </a:p>
          </p:txBody>
        </p:sp>
        <p:sp>
          <p:nvSpPr>
            <p:cNvPr id="28" name="TextBox 27">
              <a:extLst>
                <a:ext uri="{FF2B5EF4-FFF2-40B4-BE49-F238E27FC236}">
                  <a16:creationId xmlns:a16="http://schemas.microsoft.com/office/drawing/2014/main" id="{CBCD162B-7FAA-3088-2745-888B5FE6910C}"/>
                </a:ext>
              </a:extLst>
            </p:cNvPr>
            <p:cNvSpPr txBox="1"/>
            <p:nvPr/>
          </p:nvSpPr>
          <p:spPr>
            <a:xfrm>
              <a:off x="2554739" y="3456972"/>
              <a:ext cx="965208" cy="439710"/>
            </a:xfrm>
            <a:prstGeom prst="rect">
              <a:avLst/>
            </a:prstGeom>
            <a:noFill/>
          </p:spPr>
          <p:txBody>
            <a:bodyPr wrap="square" lIns="182880" tIns="91440" rIns="182880" bIns="9144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v5</a:t>
              </a:r>
            </a:p>
          </p:txBody>
        </p:sp>
        <p:sp>
          <p:nvSpPr>
            <p:cNvPr id="29" name="TextBox 28">
              <a:extLst>
                <a:ext uri="{FF2B5EF4-FFF2-40B4-BE49-F238E27FC236}">
                  <a16:creationId xmlns:a16="http://schemas.microsoft.com/office/drawing/2014/main" id="{F098B9F4-437A-A804-4F2D-DD8D7DDE3756}"/>
                </a:ext>
              </a:extLst>
            </p:cNvPr>
            <p:cNvSpPr txBox="1"/>
            <p:nvPr/>
          </p:nvSpPr>
          <p:spPr>
            <a:xfrm>
              <a:off x="1462265" y="3484475"/>
              <a:ext cx="965208" cy="439710"/>
            </a:xfrm>
            <a:prstGeom prst="rect">
              <a:avLst/>
            </a:prstGeom>
            <a:noFill/>
          </p:spPr>
          <p:txBody>
            <a:bodyPr wrap="square" lIns="182880" tIns="91440" rIns="182880" bIns="91440"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v4</a:t>
              </a:r>
            </a:p>
          </p:txBody>
        </p:sp>
        <p:cxnSp>
          <p:nvCxnSpPr>
            <p:cNvPr id="30" name="Straight Connector 29">
              <a:extLst>
                <a:ext uri="{FF2B5EF4-FFF2-40B4-BE49-F238E27FC236}">
                  <a16:creationId xmlns:a16="http://schemas.microsoft.com/office/drawing/2014/main" id="{6F6C1D9C-3DF5-5E23-677B-E9A4FC05825C}"/>
                </a:ext>
              </a:extLst>
            </p:cNvPr>
            <p:cNvCxnSpPr/>
            <p:nvPr/>
          </p:nvCxnSpPr>
          <p:spPr>
            <a:xfrm>
              <a:off x="1768666" y="3414428"/>
              <a:ext cx="0" cy="17830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Diamond 30">
              <a:extLst>
                <a:ext uri="{FF2B5EF4-FFF2-40B4-BE49-F238E27FC236}">
                  <a16:creationId xmlns:a16="http://schemas.microsoft.com/office/drawing/2014/main" id="{D69C6447-D35A-EAD1-4FC1-C8675F209463}"/>
                </a:ext>
              </a:extLst>
            </p:cNvPr>
            <p:cNvSpPr/>
            <p:nvPr/>
          </p:nvSpPr>
          <p:spPr>
            <a:xfrm>
              <a:off x="461538" y="2657175"/>
              <a:ext cx="354685" cy="354685"/>
            </a:xfrm>
            <a:prstGeom prst="diamond">
              <a:avLst/>
            </a:prstGeom>
            <a:noFill/>
            <a:ln w="28575">
              <a:solidFill>
                <a:srgbClr val="3B97DE"/>
              </a:solid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 name="Left Brace 31">
              <a:extLst>
                <a:ext uri="{FF2B5EF4-FFF2-40B4-BE49-F238E27FC236}">
                  <a16:creationId xmlns:a16="http://schemas.microsoft.com/office/drawing/2014/main" id="{E37200BE-3D50-7612-7DF5-7B8C97BF2FC4}"/>
                </a:ext>
              </a:extLst>
            </p:cNvPr>
            <p:cNvSpPr/>
            <p:nvPr/>
          </p:nvSpPr>
          <p:spPr>
            <a:xfrm rot="16200000">
              <a:off x="1649468" y="3057839"/>
              <a:ext cx="300251" cy="1925251"/>
            </a:xfrm>
            <a:prstGeom prst="leftBrace">
              <a:avLst>
                <a:gd name="adj1" fmla="val 0"/>
                <a:gd name="adj2" fmla="val 50000"/>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lIns="182880" tIns="91440" rIns="182880" bIns="9144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 name="Rounded Rectangle 167">
              <a:extLst>
                <a:ext uri="{FF2B5EF4-FFF2-40B4-BE49-F238E27FC236}">
                  <a16:creationId xmlns:a16="http://schemas.microsoft.com/office/drawing/2014/main" id="{49FA4C97-D847-80BA-FD19-7AF04B25DE42}"/>
                </a:ext>
              </a:extLst>
            </p:cNvPr>
            <p:cNvSpPr/>
            <p:nvPr/>
          </p:nvSpPr>
          <p:spPr>
            <a:xfrm>
              <a:off x="960259" y="2419994"/>
              <a:ext cx="1334776" cy="352958"/>
            </a:xfrm>
            <a:prstGeom prst="roundRect">
              <a:avLst>
                <a:gd name="adj" fmla="val 5983"/>
              </a:avLst>
            </a:prstGeom>
            <a:solidFill>
              <a:schemeClr val="accent1"/>
            </a:solidFill>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0.20 mg/kg</a:t>
              </a:r>
            </a:p>
          </p:txBody>
        </p:sp>
      </p:grpSp>
      <p:sp>
        <p:nvSpPr>
          <p:cNvPr id="33" name="Text Box 15">
            <a:extLst>
              <a:ext uri="{FF2B5EF4-FFF2-40B4-BE49-F238E27FC236}">
                <a16:creationId xmlns:a16="http://schemas.microsoft.com/office/drawing/2014/main" id="{74DF8A55-1058-56AF-CBA1-A7175F684E4C}"/>
              </a:ext>
            </a:extLst>
          </p:cNvPr>
          <p:cNvSpPr txBox="1">
            <a:spLocks noChangeArrowheads="1"/>
          </p:cNvSpPr>
          <p:nvPr/>
        </p:nvSpPr>
        <p:spPr bwMode="auto">
          <a:xfrm>
            <a:off x="412750" y="6214751"/>
            <a:ext cx="7010025"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Seremetis. Blood. 2020:136(suppl 1):40. 2. Jiménez-Yuste. ISTH 2022. Abstr LB01.2.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3. Matsushita. NEJM. 2023;389:783.</a:t>
            </a:r>
          </a:p>
        </p:txBody>
      </p:sp>
      <p:sp>
        <p:nvSpPr>
          <p:cNvPr id="34" name="Rounded Rectangle 164">
            <a:extLst>
              <a:ext uri="{FF2B5EF4-FFF2-40B4-BE49-F238E27FC236}">
                <a16:creationId xmlns:a16="http://schemas.microsoft.com/office/drawing/2014/main" id="{7CCDEB27-2CFD-DC2E-B7D7-92478E3BDFEA}"/>
              </a:ext>
            </a:extLst>
          </p:cNvPr>
          <p:cNvSpPr/>
          <p:nvPr/>
        </p:nvSpPr>
        <p:spPr bwMode="auto">
          <a:xfrm>
            <a:off x="6777160" y="3673426"/>
            <a:ext cx="4300415" cy="1877995"/>
          </a:xfrm>
          <a:prstGeom prst="roundRect">
            <a:avLst>
              <a:gd name="adj" fmla="val 9639"/>
            </a:avLst>
          </a:prstGeom>
          <a:solidFill>
            <a:schemeClr val="accent3">
              <a:lumMod val="20000"/>
              <a:lumOff val="80000"/>
            </a:schemeClr>
          </a:solidFill>
          <a:ln>
            <a:noFill/>
            <a:headEnd type="none" w="med" len="med"/>
            <a:tailEnd type="none" w="med" len="med"/>
          </a:ln>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marL="406379" marR="0" lvl="0" indent="-406379" algn="l" defTabSz="1219139" rtl="0" eaLnBrk="1" fontAlgn="auto" latinLnBrk="0" hangingPunct="1">
              <a:lnSpc>
                <a:spcPct val="100000"/>
              </a:lnSpc>
              <a:spcBef>
                <a:spcPts val="800"/>
              </a:spcBef>
              <a:spcAft>
                <a:spcPts val="0"/>
              </a:spcAft>
              <a:buClrTx/>
              <a:buSzTx/>
              <a:buFontTx/>
              <a:buAutoNum type="alphaUcParenR"/>
              <a:tabLst/>
              <a:defRPr/>
            </a:pPr>
            <a:r>
              <a:rPr kumimoji="0" lang="da-DK" sz="2133"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Dose increased if after 4 wk concizumab levels &lt;200 ng/mL  </a:t>
            </a:r>
          </a:p>
          <a:p>
            <a:pPr marL="406379" marR="0" lvl="0" indent="-406379" algn="l" defTabSz="1219139" rtl="0" eaLnBrk="1" fontAlgn="auto" latinLnBrk="0" hangingPunct="1">
              <a:lnSpc>
                <a:spcPct val="100000"/>
              </a:lnSpc>
              <a:spcBef>
                <a:spcPts val="800"/>
              </a:spcBef>
              <a:spcAft>
                <a:spcPts val="0"/>
              </a:spcAft>
              <a:buClrTx/>
              <a:buSzTx/>
              <a:buFontTx/>
              <a:buAutoNum type="alphaUcParenR"/>
              <a:tabLst/>
              <a:defRPr/>
            </a:pPr>
            <a:endParaRPr kumimoji="0" lang="da-DK"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406379" marR="0" lvl="0" indent="-406379" algn="l" defTabSz="1219139" rtl="0" eaLnBrk="1" fontAlgn="auto" latinLnBrk="0" hangingPunct="1">
              <a:lnSpc>
                <a:spcPct val="100000"/>
              </a:lnSpc>
              <a:spcBef>
                <a:spcPts val="800"/>
              </a:spcBef>
              <a:spcAft>
                <a:spcPts val="0"/>
              </a:spcAft>
              <a:buClrTx/>
              <a:buSzTx/>
              <a:buFontTx/>
              <a:buAutoNum type="alphaUcParenR"/>
              <a:tabLst/>
              <a:defRPr/>
            </a:pPr>
            <a:r>
              <a:rPr kumimoji="0" lang="da-DK" sz="2133"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Dose decreased if after 4 wk concizumab levels &gt;4000 ng/mL </a:t>
            </a:r>
          </a:p>
        </p:txBody>
      </p:sp>
    </p:spTree>
    <p:extLst>
      <p:ext uri="{BB962C8B-B14F-4D97-AF65-F5344CB8AC3E}">
        <p14:creationId xmlns:p14="http://schemas.microsoft.com/office/powerpoint/2010/main" val="35699888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08F431-ACD2-93D4-2A37-EB4EB65E1B31}"/>
              </a:ext>
            </a:extLst>
          </p:cNvPr>
          <p:cNvSpPr>
            <a:spLocks noGrp="1"/>
          </p:cNvSpPr>
          <p:nvPr>
            <p:ph sz="half" idx="2"/>
          </p:nvPr>
        </p:nvSpPr>
        <p:spPr>
          <a:xfrm>
            <a:off x="6401496" y="1437993"/>
            <a:ext cx="5573076" cy="4665746"/>
          </a:xfrm>
        </p:spPr>
        <p:txBody>
          <a:bodyPr/>
          <a:lstStyle/>
          <a:p>
            <a:r>
              <a:rPr lang="en-US" sz="1800" dirty="0">
                <a:latin typeface="Calibri"/>
                <a:cs typeface="Calibri"/>
              </a:rPr>
              <a:t>Nonfatal TEs in 3 patients with risk factors; no TEs reported after concizumab therapy </a:t>
            </a:r>
            <a:r>
              <a:rPr lang="en-US" sz="1800" b="1" dirty="0">
                <a:latin typeface="Calibri"/>
                <a:cs typeface="Calibri"/>
              </a:rPr>
              <a:t>restarted</a:t>
            </a:r>
            <a:r>
              <a:rPr lang="en-US" sz="1800" dirty="0">
                <a:latin typeface="Calibri"/>
                <a:cs typeface="Calibri"/>
              </a:rPr>
              <a:t> with </a:t>
            </a:r>
            <a:br>
              <a:rPr lang="en-US" sz="1800" dirty="0">
                <a:latin typeface="Calibri"/>
                <a:cs typeface="Calibri"/>
              </a:rPr>
            </a:br>
            <a:r>
              <a:rPr lang="en-US" sz="1800" dirty="0">
                <a:latin typeface="Calibri"/>
                <a:cs typeface="Calibri"/>
              </a:rPr>
              <a:t>risk mitigation measures</a:t>
            </a:r>
            <a:br>
              <a:rPr lang="en-US" sz="1800" dirty="0">
                <a:latin typeface="Calibri"/>
                <a:cs typeface="Calibri"/>
              </a:rPr>
            </a:br>
            <a:br>
              <a:rPr lang="en-US" sz="1800" dirty="0"/>
            </a:br>
            <a:endParaRPr lang="en-US" sz="1800" dirty="0"/>
          </a:p>
          <a:p>
            <a:endParaRPr lang="en-US" sz="2400" dirty="0"/>
          </a:p>
          <a:p>
            <a:endParaRPr lang="en-US" sz="2400" dirty="0"/>
          </a:p>
          <a:p>
            <a:endParaRPr lang="en-US" sz="2400" dirty="0"/>
          </a:p>
          <a:p>
            <a:pPr marL="0" indent="0">
              <a:buNone/>
            </a:pPr>
            <a:endParaRPr lang="en-US" sz="2400" dirty="0"/>
          </a:p>
          <a:p>
            <a:r>
              <a:rPr lang="en-US" sz="1800" dirty="0">
                <a:latin typeface="Calibri"/>
                <a:cs typeface="Calibri"/>
              </a:rPr>
              <a:t>In group 3 and 4: 21/33 (63.6%) participants receiving concizumab had 0 bleeds in 24 mo </a:t>
            </a:r>
            <a:endParaRPr lang="en-US" sz="1800" dirty="0">
              <a:cs typeface="Calibri"/>
            </a:endParaRPr>
          </a:p>
          <a:p>
            <a:endParaRPr lang="en-US" sz="2400" dirty="0"/>
          </a:p>
        </p:txBody>
      </p:sp>
      <p:sp>
        <p:nvSpPr>
          <p:cNvPr id="3" name="Title 2">
            <a:extLst>
              <a:ext uri="{FF2B5EF4-FFF2-40B4-BE49-F238E27FC236}">
                <a16:creationId xmlns:a16="http://schemas.microsoft.com/office/drawing/2014/main" id="{2C6EEB09-E7B7-8CE0-156B-0B71AF994DC3}"/>
              </a:ext>
            </a:extLst>
          </p:cNvPr>
          <p:cNvSpPr>
            <a:spLocks noGrp="1"/>
          </p:cNvSpPr>
          <p:nvPr>
            <p:ph type="title"/>
          </p:nvPr>
        </p:nvSpPr>
        <p:spPr>
          <a:xfrm>
            <a:off x="609759" y="238127"/>
            <a:ext cx="10896442" cy="1103313"/>
          </a:xfrm>
        </p:spPr>
        <p:txBody>
          <a:bodyPr/>
          <a:lstStyle/>
          <a:p>
            <a:r>
              <a:rPr lang="en-US" dirty="0"/>
              <a:t>Concizumab: Phase IIIa explorer7 Trial in </a:t>
            </a:r>
            <a:br>
              <a:rPr lang="en-US" dirty="0"/>
            </a:br>
            <a:r>
              <a:rPr lang="en-US" dirty="0"/>
              <a:t>HA and HB With Inhibitors</a:t>
            </a:r>
          </a:p>
        </p:txBody>
      </p:sp>
      <p:sp>
        <p:nvSpPr>
          <p:cNvPr id="4" name="Content Placeholder 3">
            <a:extLst>
              <a:ext uri="{FF2B5EF4-FFF2-40B4-BE49-F238E27FC236}">
                <a16:creationId xmlns:a16="http://schemas.microsoft.com/office/drawing/2014/main" id="{1DA1193E-36AC-F86B-818B-5C3350DC3D48}"/>
              </a:ext>
            </a:extLst>
          </p:cNvPr>
          <p:cNvSpPr>
            <a:spLocks noGrp="1"/>
          </p:cNvSpPr>
          <p:nvPr>
            <p:ph sz="half" idx="1"/>
          </p:nvPr>
        </p:nvSpPr>
        <p:spPr>
          <a:xfrm>
            <a:off x="306133" y="1437993"/>
            <a:ext cx="6097423" cy="4668712"/>
          </a:xfrm>
        </p:spPr>
        <p:txBody>
          <a:bodyPr/>
          <a:lstStyle/>
          <a:p>
            <a:pPr>
              <a:spcBef>
                <a:spcPts val="600"/>
              </a:spcBef>
              <a:buClr>
                <a:srgbClr val="000000"/>
              </a:buClr>
            </a:pPr>
            <a:r>
              <a:rPr lang="en-US" sz="1800" kern="0" dirty="0">
                <a:solidFill>
                  <a:srgbClr val="000000"/>
                </a:solidFill>
                <a:latin typeface="Calibri"/>
                <a:cs typeface="Calibri"/>
              </a:rPr>
              <a:t>Patients &gt;12 yr of age with HA or HB with inhibitors receiving on-demand BPA randomized 1:2 to continue </a:t>
            </a:r>
            <a:br>
              <a:rPr lang="en-US" sz="1800" kern="0" dirty="0">
                <a:solidFill>
                  <a:srgbClr val="000000"/>
                </a:solidFill>
                <a:latin typeface="Calibri"/>
                <a:cs typeface="Calibri"/>
              </a:rPr>
            </a:br>
            <a:r>
              <a:rPr lang="en-US" sz="1800" kern="0" dirty="0">
                <a:solidFill>
                  <a:srgbClr val="000000"/>
                </a:solidFill>
                <a:latin typeface="Calibri"/>
                <a:cs typeface="Calibri"/>
              </a:rPr>
              <a:t>on-demand</a:t>
            </a:r>
            <a:r>
              <a:rPr lang="en-US" sz="1800" dirty="0">
                <a:solidFill>
                  <a:srgbClr val="000000"/>
                </a:solidFill>
                <a:latin typeface="Calibri"/>
                <a:cs typeface="Calibri"/>
              </a:rPr>
              <a:t> BPA</a:t>
            </a:r>
            <a:r>
              <a:rPr lang="en-US" sz="1800" kern="0" dirty="0">
                <a:solidFill>
                  <a:srgbClr val="000000"/>
                </a:solidFill>
                <a:latin typeface="Calibri"/>
                <a:cs typeface="Calibri"/>
              </a:rPr>
              <a:t> ≥24 wk (group 1) or prophylaxis with concizumab ≥32 wk (group 2)</a:t>
            </a:r>
          </a:p>
          <a:p>
            <a:pPr lvl="1">
              <a:spcBef>
                <a:spcPts val="600"/>
              </a:spcBef>
              <a:buClr>
                <a:srgbClr val="000000"/>
              </a:buClr>
            </a:pPr>
            <a:r>
              <a:rPr lang="en-US" sz="1600" kern="0" dirty="0">
                <a:solidFill>
                  <a:srgbClr val="000000"/>
                </a:solidFill>
                <a:latin typeface="Calibri"/>
                <a:cs typeface="Calibri"/>
              </a:rPr>
              <a:t>Risk mitigation measures: loading dose 1 mg/kg SC, followed by </a:t>
            </a:r>
            <a:r>
              <a:rPr lang="en-US" sz="1600" b="1" kern="0" dirty="0">
                <a:solidFill>
                  <a:srgbClr val="000000"/>
                </a:solidFill>
                <a:latin typeface="Calibri"/>
                <a:cs typeface="Calibri"/>
              </a:rPr>
              <a:t>daily individualized dose</a:t>
            </a:r>
            <a:r>
              <a:rPr lang="en-US" sz="1600" kern="0" dirty="0">
                <a:solidFill>
                  <a:srgbClr val="000000"/>
                </a:solidFill>
                <a:latin typeface="Calibri"/>
                <a:cs typeface="Calibri"/>
              </a:rPr>
              <a:t> 0.2 mg/kg; after 4 wk</a:t>
            </a:r>
            <a:r>
              <a:rPr lang="en-US" sz="1600" dirty="0">
                <a:solidFill>
                  <a:srgbClr val="000000"/>
                </a:solidFill>
                <a:latin typeface="Calibri"/>
                <a:cs typeface="Calibri"/>
              </a:rPr>
              <a:t>,</a:t>
            </a:r>
            <a:r>
              <a:rPr lang="en-US" sz="1600" kern="0" dirty="0">
                <a:solidFill>
                  <a:srgbClr val="000000"/>
                </a:solidFill>
                <a:latin typeface="Calibri"/>
                <a:cs typeface="Calibri"/>
              </a:rPr>
              <a:t> dose adjustment based on plasma concentration</a:t>
            </a:r>
          </a:p>
          <a:p>
            <a:pPr lvl="2">
              <a:spcBef>
                <a:spcPts val="600"/>
              </a:spcBef>
              <a:buClr>
                <a:srgbClr val="000000"/>
              </a:buClr>
            </a:pPr>
            <a:r>
              <a:rPr lang="en-US" sz="1400" kern="0" dirty="0">
                <a:solidFill>
                  <a:srgbClr val="000000"/>
                </a:solidFill>
                <a:latin typeface="Calibri"/>
                <a:cs typeface="Calibri"/>
              </a:rPr>
              <a:t>Concizumab &lt;200 ng/mL: increase to 0.25 mg/kg/day</a:t>
            </a:r>
            <a:r>
              <a:rPr lang="en-US" sz="1400" dirty="0">
                <a:solidFill>
                  <a:srgbClr val="000000"/>
                </a:solidFill>
                <a:latin typeface="Calibri"/>
                <a:cs typeface="Calibri"/>
              </a:rPr>
              <a:t> </a:t>
            </a:r>
            <a:endParaRPr lang="en-US" sz="1400" kern="0" dirty="0">
              <a:solidFill>
                <a:srgbClr val="000000"/>
              </a:solidFill>
              <a:cs typeface="Calibri" panose="020F0502020204030204" pitchFamily="34" charset="0"/>
            </a:endParaRPr>
          </a:p>
          <a:p>
            <a:pPr lvl="2">
              <a:spcBef>
                <a:spcPts val="600"/>
              </a:spcBef>
              <a:buClr>
                <a:srgbClr val="000000"/>
              </a:buClr>
            </a:pPr>
            <a:r>
              <a:rPr lang="en-US" sz="1400" kern="0" dirty="0">
                <a:solidFill>
                  <a:srgbClr val="000000"/>
                </a:solidFill>
                <a:latin typeface="Calibri"/>
                <a:cs typeface="Calibri"/>
              </a:rPr>
              <a:t>Concizumab &gt;4000 ng/mL: decrease to 0.15 mg/kg/day</a:t>
            </a:r>
          </a:p>
          <a:p>
            <a:pPr lvl="1">
              <a:spcBef>
                <a:spcPts val="600"/>
              </a:spcBef>
              <a:buClr>
                <a:srgbClr val="000000"/>
              </a:buClr>
            </a:pPr>
            <a:r>
              <a:rPr lang="en-US" sz="1600" kern="0" dirty="0">
                <a:solidFill>
                  <a:srgbClr val="000000"/>
                </a:solidFill>
                <a:latin typeface="Calibri"/>
                <a:cs typeface="Calibri"/>
              </a:rPr>
              <a:t>N = 133 patients </a:t>
            </a:r>
            <a:r>
              <a:rPr lang="en-US" sz="1600" kern="0" dirty="0">
                <a:solidFill>
                  <a:srgbClr val="000000"/>
                </a:solidFill>
                <a:latin typeface="Calibri"/>
                <a:cs typeface="Calibri"/>
                <a:sym typeface="Wingdings" pitchFamily="2" charset="2"/>
              </a:rPr>
              <a:t> 114 received concizumab</a:t>
            </a:r>
          </a:p>
          <a:p>
            <a:pPr lvl="1">
              <a:spcBef>
                <a:spcPts val="600"/>
              </a:spcBef>
              <a:buClr>
                <a:srgbClr val="000000"/>
              </a:buClr>
            </a:pPr>
            <a:r>
              <a:rPr lang="en-US" sz="1600" kern="0" dirty="0">
                <a:solidFill>
                  <a:srgbClr val="000000"/>
                </a:solidFill>
                <a:latin typeface="Calibri"/>
                <a:cs typeface="Calibri"/>
                <a:sym typeface="Wingdings" pitchFamily="2" charset="2"/>
              </a:rPr>
              <a:t>After Wk 24, all received concizumab</a:t>
            </a:r>
          </a:p>
          <a:p>
            <a:pPr lvl="1">
              <a:spcBef>
                <a:spcPts val="600"/>
              </a:spcBef>
              <a:buClr>
                <a:srgbClr val="000000"/>
              </a:buClr>
            </a:pPr>
            <a:r>
              <a:rPr lang="en-US" sz="1600" kern="0" dirty="0">
                <a:solidFill>
                  <a:srgbClr val="000000"/>
                </a:solidFill>
                <a:latin typeface="Calibri"/>
                <a:cs typeface="Calibri"/>
                <a:sym typeface="Wingdings" pitchFamily="2" charset="2"/>
              </a:rPr>
              <a:t>81 patients nonrandomly </a:t>
            </a:r>
            <a:r>
              <a:rPr lang="en-US" sz="1600" kern="0" dirty="0">
                <a:solidFill>
                  <a:srgbClr val="000000"/>
                </a:solidFill>
                <a:latin typeface="Calibri"/>
                <a:cs typeface="Calibri"/>
              </a:rPr>
              <a:t>assigned to concizumab </a:t>
            </a:r>
            <a:br>
              <a:rPr lang="en-US" sz="1600" kern="0" dirty="0">
                <a:solidFill>
                  <a:srgbClr val="000000"/>
                </a:solidFill>
                <a:latin typeface="Calibri"/>
                <a:cs typeface="Calibri"/>
              </a:rPr>
            </a:br>
            <a:r>
              <a:rPr lang="en-US" sz="1600" kern="0" dirty="0">
                <a:solidFill>
                  <a:srgbClr val="000000"/>
                </a:solidFill>
                <a:latin typeface="Calibri"/>
                <a:cs typeface="Calibri"/>
              </a:rPr>
              <a:t>prophylaxis (groups 3 and 4)</a:t>
            </a:r>
          </a:p>
          <a:p>
            <a:pPr>
              <a:spcBef>
                <a:spcPts val="600"/>
              </a:spcBef>
            </a:pPr>
            <a:endParaRPr lang="en-US" sz="2400" dirty="0"/>
          </a:p>
        </p:txBody>
      </p:sp>
      <p:sp>
        <p:nvSpPr>
          <p:cNvPr id="6" name="Text Box 15">
            <a:extLst>
              <a:ext uri="{FF2B5EF4-FFF2-40B4-BE49-F238E27FC236}">
                <a16:creationId xmlns:a16="http://schemas.microsoft.com/office/drawing/2014/main" id="{6D57FD47-A611-0845-5025-7D48AFD26537}"/>
              </a:ext>
            </a:extLst>
          </p:cNvPr>
          <p:cNvSpPr txBox="1">
            <a:spLocks noChangeArrowheads="1"/>
          </p:cNvSpPr>
          <p:nvPr/>
        </p:nvSpPr>
        <p:spPr bwMode="auto">
          <a:xfrm>
            <a:off x="412751" y="6367143"/>
            <a:ext cx="603159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Matsushita. NEJM. 2023;389:783. Keam. Drugs. 2023;83:1053. </a:t>
            </a:r>
          </a:p>
        </p:txBody>
      </p:sp>
      <p:sp>
        <p:nvSpPr>
          <p:cNvPr id="7" name="Rounded Rectangle 8">
            <a:extLst>
              <a:ext uri="{FF2B5EF4-FFF2-40B4-BE49-F238E27FC236}">
                <a16:creationId xmlns:a16="http://schemas.microsoft.com/office/drawing/2014/main" id="{FBBE5320-68AC-E8D2-9046-1E5281A24835}"/>
              </a:ext>
            </a:extLst>
          </p:cNvPr>
          <p:cNvSpPr/>
          <p:nvPr/>
        </p:nvSpPr>
        <p:spPr bwMode="auto">
          <a:xfrm>
            <a:off x="938434" y="5730740"/>
            <a:ext cx="10315132" cy="457200"/>
          </a:xfrm>
          <a:prstGeom prst="roundRect">
            <a:avLst/>
          </a:prstGeom>
          <a:solidFill>
            <a:schemeClr val="accent3">
              <a:lumMod val="20000"/>
              <a:lumOff val="80000"/>
            </a:schemeClr>
          </a:solidFill>
          <a:ln w="9525" cap="flat" cmpd="sng" algn="ctr">
            <a:noFill/>
            <a:prstDash val="soli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Concizumab approved for use in patients with HB with inhibitors in Canada and Japan in 2023</a:t>
            </a:r>
          </a:p>
        </p:txBody>
      </p:sp>
      <p:grpSp>
        <p:nvGrpSpPr>
          <p:cNvPr id="40" name="Group 39">
            <a:extLst>
              <a:ext uri="{FF2B5EF4-FFF2-40B4-BE49-F238E27FC236}">
                <a16:creationId xmlns:a16="http://schemas.microsoft.com/office/drawing/2014/main" id="{5710CF50-BEAD-44F7-71B0-59B29376BD36}"/>
              </a:ext>
            </a:extLst>
          </p:cNvPr>
          <p:cNvGrpSpPr/>
          <p:nvPr/>
        </p:nvGrpSpPr>
        <p:grpSpPr>
          <a:xfrm>
            <a:off x="6403258" y="2324097"/>
            <a:ext cx="5322177" cy="2725913"/>
            <a:chOff x="5977299" y="2096645"/>
            <a:chExt cx="5322177" cy="2725913"/>
          </a:xfrm>
        </p:grpSpPr>
        <p:sp>
          <p:nvSpPr>
            <p:cNvPr id="8" name="TextBox 7">
              <a:extLst>
                <a:ext uri="{FF2B5EF4-FFF2-40B4-BE49-F238E27FC236}">
                  <a16:creationId xmlns:a16="http://schemas.microsoft.com/office/drawing/2014/main" id="{436952B5-4FC5-CBD0-BB55-16643CE6FBA4}"/>
                </a:ext>
              </a:extLst>
            </p:cNvPr>
            <p:cNvSpPr txBox="1"/>
            <p:nvPr/>
          </p:nvSpPr>
          <p:spPr bwMode="auto">
            <a:xfrm>
              <a:off x="6979319" y="2096645"/>
              <a:ext cx="43201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Estimated Mean Annualized Bleeding Rate</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Rate ratio: 0.14 (95% CI: 0.07-0.29;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&lt;.001)</a:t>
              </a:r>
            </a:p>
          </p:txBody>
        </p:sp>
        <p:sp>
          <p:nvSpPr>
            <p:cNvPr id="9" name="TextBox 8">
              <a:extLst>
                <a:ext uri="{FF2B5EF4-FFF2-40B4-BE49-F238E27FC236}">
                  <a16:creationId xmlns:a16="http://schemas.microsoft.com/office/drawing/2014/main" id="{7F26AF30-9F84-1738-E187-A35D7274088E}"/>
                </a:ext>
              </a:extLst>
            </p:cNvPr>
            <p:cNvSpPr txBox="1"/>
            <p:nvPr/>
          </p:nvSpPr>
          <p:spPr bwMode="auto">
            <a:xfrm rot="16200000">
              <a:off x="5520386" y="3504911"/>
              <a:ext cx="14986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Annualized Bleeding Rate</a:t>
              </a:r>
            </a:p>
          </p:txBody>
        </p:sp>
        <p:grpSp>
          <p:nvGrpSpPr>
            <p:cNvPr id="17" name="Group 16">
              <a:extLst>
                <a:ext uri="{FF2B5EF4-FFF2-40B4-BE49-F238E27FC236}">
                  <a16:creationId xmlns:a16="http://schemas.microsoft.com/office/drawing/2014/main" id="{D1ABE74C-8192-4668-56A0-05B1F1F060B0}"/>
                </a:ext>
              </a:extLst>
            </p:cNvPr>
            <p:cNvGrpSpPr/>
            <p:nvPr/>
          </p:nvGrpSpPr>
          <p:grpSpPr>
            <a:xfrm>
              <a:off x="6491504" y="2897770"/>
              <a:ext cx="393056" cy="1772746"/>
              <a:chOff x="6491504" y="2897770"/>
              <a:chExt cx="393056" cy="1772746"/>
            </a:xfrm>
          </p:grpSpPr>
          <p:sp>
            <p:nvSpPr>
              <p:cNvPr id="10" name="TextBox 9">
                <a:extLst>
                  <a:ext uri="{FF2B5EF4-FFF2-40B4-BE49-F238E27FC236}">
                    <a16:creationId xmlns:a16="http://schemas.microsoft.com/office/drawing/2014/main" id="{C873AEC8-822B-AF31-7840-1E40825F56EC}"/>
                  </a:ext>
                </a:extLst>
              </p:cNvPr>
              <p:cNvSpPr txBox="1"/>
              <p:nvPr/>
            </p:nvSpPr>
            <p:spPr bwMode="auto">
              <a:xfrm>
                <a:off x="6491504" y="289777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1" name="TextBox 10">
                <a:extLst>
                  <a:ext uri="{FF2B5EF4-FFF2-40B4-BE49-F238E27FC236}">
                    <a16:creationId xmlns:a16="http://schemas.microsoft.com/office/drawing/2014/main" id="{AE49EBAB-FAAD-B0CD-74EC-A9A31B71D595}"/>
                  </a:ext>
                </a:extLst>
              </p:cNvPr>
              <p:cNvSpPr txBox="1"/>
              <p:nvPr/>
            </p:nvSpPr>
            <p:spPr bwMode="auto">
              <a:xfrm>
                <a:off x="6491504" y="313906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2" name="TextBox 11">
                <a:extLst>
                  <a:ext uri="{FF2B5EF4-FFF2-40B4-BE49-F238E27FC236}">
                    <a16:creationId xmlns:a16="http://schemas.microsoft.com/office/drawing/2014/main" id="{3C28CE85-2CF3-E282-DEC4-B142403FCF96}"/>
                  </a:ext>
                </a:extLst>
              </p:cNvPr>
              <p:cNvSpPr txBox="1"/>
              <p:nvPr/>
            </p:nvSpPr>
            <p:spPr bwMode="auto">
              <a:xfrm>
                <a:off x="6595699" y="337401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13" name="TextBox 12">
                <a:extLst>
                  <a:ext uri="{FF2B5EF4-FFF2-40B4-BE49-F238E27FC236}">
                    <a16:creationId xmlns:a16="http://schemas.microsoft.com/office/drawing/2014/main" id="{D41CD380-9808-0421-4D92-1B225A657C64}"/>
                  </a:ext>
                </a:extLst>
              </p:cNvPr>
              <p:cNvSpPr txBox="1"/>
              <p:nvPr/>
            </p:nvSpPr>
            <p:spPr bwMode="auto">
              <a:xfrm>
                <a:off x="6595699" y="3615314"/>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4" name="TextBox 13">
                <a:extLst>
                  <a:ext uri="{FF2B5EF4-FFF2-40B4-BE49-F238E27FC236}">
                    <a16:creationId xmlns:a16="http://schemas.microsoft.com/office/drawing/2014/main" id="{0E9F141E-2C90-945B-8972-7AC37A93ACEE}"/>
                  </a:ext>
                </a:extLst>
              </p:cNvPr>
              <p:cNvSpPr txBox="1"/>
              <p:nvPr/>
            </p:nvSpPr>
            <p:spPr bwMode="auto">
              <a:xfrm>
                <a:off x="6595699" y="385571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15" name="TextBox 14">
                <a:extLst>
                  <a:ext uri="{FF2B5EF4-FFF2-40B4-BE49-F238E27FC236}">
                    <a16:creationId xmlns:a16="http://schemas.microsoft.com/office/drawing/2014/main" id="{4B800369-30C8-ACEB-11C9-83FF47A2BC77}"/>
                  </a:ext>
                </a:extLst>
              </p:cNvPr>
              <p:cNvSpPr txBox="1"/>
              <p:nvPr/>
            </p:nvSpPr>
            <p:spPr bwMode="auto">
              <a:xfrm>
                <a:off x="6595699" y="4090664"/>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6" name="TextBox 15">
                <a:extLst>
                  <a:ext uri="{FF2B5EF4-FFF2-40B4-BE49-F238E27FC236}">
                    <a16:creationId xmlns:a16="http://schemas.microsoft.com/office/drawing/2014/main" id="{160DA29A-DB6C-D18A-67CF-0AA361BF910C}"/>
                  </a:ext>
                </a:extLst>
              </p:cNvPr>
              <p:cNvSpPr txBox="1"/>
              <p:nvPr/>
            </p:nvSpPr>
            <p:spPr bwMode="auto">
              <a:xfrm>
                <a:off x="6595699" y="433196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18" name="TextBox 17">
              <a:extLst>
                <a:ext uri="{FF2B5EF4-FFF2-40B4-BE49-F238E27FC236}">
                  <a16:creationId xmlns:a16="http://schemas.microsoft.com/office/drawing/2014/main" id="{BF9601C8-D079-553F-15BF-C0F7FA76E837}"/>
                </a:ext>
              </a:extLst>
            </p:cNvPr>
            <p:cNvSpPr txBox="1"/>
            <p:nvPr/>
          </p:nvSpPr>
          <p:spPr bwMode="auto">
            <a:xfrm>
              <a:off x="7283246" y="3826854"/>
              <a:ext cx="170359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 CI: 1.0-2.9)</a:t>
              </a:r>
            </a:p>
          </p:txBody>
        </p:sp>
        <p:sp>
          <p:nvSpPr>
            <p:cNvPr id="19" name="TextBox 18">
              <a:extLst>
                <a:ext uri="{FF2B5EF4-FFF2-40B4-BE49-F238E27FC236}">
                  <a16:creationId xmlns:a16="http://schemas.microsoft.com/office/drawing/2014/main" id="{CC5B9C8E-E1B7-24AA-19D5-BD887412CEBC}"/>
                </a:ext>
              </a:extLst>
            </p:cNvPr>
            <p:cNvSpPr txBox="1"/>
            <p:nvPr/>
          </p:nvSpPr>
          <p:spPr bwMode="auto">
            <a:xfrm>
              <a:off x="7469411" y="4453226"/>
              <a:ext cx="1331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Concizumab</a:t>
              </a:r>
            </a:p>
          </p:txBody>
        </p:sp>
        <p:sp>
          <p:nvSpPr>
            <p:cNvPr id="20" name="TextBox 19">
              <a:extLst>
                <a:ext uri="{FF2B5EF4-FFF2-40B4-BE49-F238E27FC236}">
                  <a16:creationId xmlns:a16="http://schemas.microsoft.com/office/drawing/2014/main" id="{E0FBA6C6-33CF-A888-4C17-3F3AB43A1A0E}"/>
                </a:ext>
              </a:extLst>
            </p:cNvPr>
            <p:cNvSpPr txBox="1"/>
            <p:nvPr/>
          </p:nvSpPr>
          <p:spPr bwMode="auto">
            <a:xfrm>
              <a:off x="9173420" y="4453226"/>
              <a:ext cx="16118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Prophylaxis</a:t>
              </a:r>
            </a:p>
          </p:txBody>
        </p:sp>
        <p:sp>
          <p:nvSpPr>
            <p:cNvPr id="21" name="TextBox 20">
              <a:extLst>
                <a:ext uri="{FF2B5EF4-FFF2-40B4-BE49-F238E27FC236}">
                  <a16:creationId xmlns:a16="http://schemas.microsoft.com/office/drawing/2014/main" id="{09186171-D953-A6CC-1CB1-3344081FB030}"/>
                </a:ext>
              </a:extLst>
            </p:cNvPr>
            <p:cNvSpPr txBox="1"/>
            <p:nvPr/>
          </p:nvSpPr>
          <p:spPr bwMode="auto">
            <a:xfrm>
              <a:off x="9155729" y="2626064"/>
              <a:ext cx="170359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11.8</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 CI: 7.0-19.9)</a:t>
              </a:r>
            </a:p>
          </p:txBody>
        </p:sp>
        <p:sp>
          <p:nvSpPr>
            <p:cNvPr id="23" name="Freeform: Shape 22">
              <a:extLst>
                <a:ext uri="{FF2B5EF4-FFF2-40B4-BE49-F238E27FC236}">
                  <a16:creationId xmlns:a16="http://schemas.microsoft.com/office/drawing/2014/main" id="{BB27FE97-C229-5B50-9007-727EF8A7DB08}"/>
                </a:ext>
              </a:extLst>
            </p:cNvPr>
            <p:cNvSpPr/>
            <p:nvPr/>
          </p:nvSpPr>
          <p:spPr bwMode="auto">
            <a:xfrm>
              <a:off x="6881814" y="3081338"/>
              <a:ext cx="4321806" cy="1423987"/>
            </a:xfrm>
            <a:custGeom>
              <a:avLst/>
              <a:gdLst>
                <a:gd name="connsiteX0" fmla="*/ 0 w 4605337"/>
                <a:gd name="connsiteY0" fmla="*/ 0 h 1423987"/>
                <a:gd name="connsiteX1" fmla="*/ 0 w 4605337"/>
                <a:gd name="connsiteY1" fmla="*/ 1423987 h 1423987"/>
                <a:gd name="connsiteX2" fmla="*/ 4605337 w 4605337"/>
                <a:gd name="connsiteY2" fmla="*/ 1423987 h 1423987"/>
              </a:gdLst>
              <a:ahLst/>
              <a:cxnLst>
                <a:cxn ang="0">
                  <a:pos x="connsiteX0" y="connsiteY0"/>
                </a:cxn>
                <a:cxn ang="0">
                  <a:pos x="connsiteX1" y="connsiteY1"/>
                </a:cxn>
                <a:cxn ang="0">
                  <a:pos x="connsiteX2" y="connsiteY2"/>
                </a:cxn>
              </a:cxnLst>
              <a:rect l="l" t="t" r="r" b="b"/>
              <a:pathLst>
                <a:path w="4605337" h="1423987">
                  <a:moveTo>
                    <a:pt x="0" y="0"/>
                  </a:moveTo>
                  <a:lnTo>
                    <a:pt x="0" y="1423987"/>
                  </a:lnTo>
                  <a:lnTo>
                    <a:pt x="4605337" y="1423987"/>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2" name="Group 31">
              <a:extLst>
                <a:ext uri="{FF2B5EF4-FFF2-40B4-BE49-F238E27FC236}">
                  <a16:creationId xmlns:a16="http://schemas.microsoft.com/office/drawing/2014/main" id="{9B4211F3-0430-E8CE-1A0C-78394FF0A580}"/>
                </a:ext>
              </a:extLst>
            </p:cNvPr>
            <p:cNvGrpSpPr/>
            <p:nvPr/>
          </p:nvGrpSpPr>
          <p:grpSpPr>
            <a:xfrm>
              <a:off x="6815138" y="3085749"/>
              <a:ext cx="78626" cy="1419227"/>
              <a:chOff x="6799160" y="3085749"/>
              <a:chExt cx="326081" cy="1419227"/>
            </a:xfrm>
          </p:grpSpPr>
          <p:cxnSp>
            <p:nvCxnSpPr>
              <p:cNvPr id="25" name="Straight Connector 24">
                <a:extLst>
                  <a:ext uri="{FF2B5EF4-FFF2-40B4-BE49-F238E27FC236}">
                    <a16:creationId xmlns:a16="http://schemas.microsoft.com/office/drawing/2014/main" id="{812392B5-77DE-0C81-A96C-596F168CAE08}"/>
                  </a:ext>
                </a:extLst>
              </p:cNvPr>
              <p:cNvCxnSpPr/>
              <p:nvPr/>
            </p:nvCxnSpPr>
            <p:spPr bwMode="auto">
              <a:xfrm>
                <a:off x="6799160" y="3085749"/>
                <a:ext cx="326081"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09174B7-FB57-5962-805F-DEE14FA00BE7}"/>
                  </a:ext>
                </a:extLst>
              </p:cNvPr>
              <p:cNvCxnSpPr/>
              <p:nvPr/>
            </p:nvCxnSpPr>
            <p:spPr bwMode="auto">
              <a:xfrm>
                <a:off x="6799160" y="3322287"/>
                <a:ext cx="326081"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7808A67-B78A-885F-6954-75ECAD68D7C3}"/>
                  </a:ext>
                </a:extLst>
              </p:cNvPr>
              <p:cNvCxnSpPr/>
              <p:nvPr/>
            </p:nvCxnSpPr>
            <p:spPr bwMode="auto">
              <a:xfrm>
                <a:off x="6799160" y="3558825"/>
                <a:ext cx="326081"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9F99E18-F49E-E647-FAC4-D76DD8EFEDA1}"/>
                  </a:ext>
                </a:extLst>
              </p:cNvPr>
              <p:cNvCxnSpPr/>
              <p:nvPr/>
            </p:nvCxnSpPr>
            <p:spPr bwMode="auto">
              <a:xfrm>
                <a:off x="6799160" y="3795363"/>
                <a:ext cx="326081"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F1EF7AC-43CD-8865-780E-41B5B6CF09D9}"/>
                  </a:ext>
                </a:extLst>
              </p:cNvPr>
              <p:cNvCxnSpPr/>
              <p:nvPr/>
            </p:nvCxnSpPr>
            <p:spPr bwMode="auto">
              <a:xfrm>
                <a:off x="6799160" y="4031901"/>
                <a:ext cx="326081"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9918A8E-60DE-24C7-AAD6-5A2E5CBAC17D}"/>
                  </a:ext>
                </a:extLst>
              </p:cNvPr>
              <p:cNvCxnSpPr/>
              <p:nvPr/>
            </p:nvCxnSpPr>
            <p:spPr bwMode="auto">
              <a:xfrm>
                <a:off x="6799160" y="4268439"/>
                <a:ext cx="326081"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3FFE82B-8608-1171-E69E-E401B755B5CF}"/>
                  </a:ext>
                </a:extLst>
              </p:cNvPr>
              <p:cNvCxnSpPr/>
              <p:nvPr/>
            </p:nvCxnSpPr>
            <p:spPr bwMode="auto">
              <a:xfrm>
                <a:off x="6799160" y="4504976"/>
                <a:ext cx="326081" cy="0"/>
              </a:xfrm>
              <a:prstGeom prst="line">
                <a:avLst/>
              </a:prstGeom>
              <a:noFill/>
              <a:ln w="28575" cap="flat" cmpd="sng" algn="ctr">
                <a:solidFill>
                  <a:schemeClr val="bg1"/>
                </a:solidFill>
                <a:prstDash val="solid"/>
                <a:round/>
                <a:headEnd type="none" w="med" len="med"/>
                <a:tailEnd type="none" w="med" len="med"/>
              </a:ln>
              <a:effectLst/>
            </p:spPr>
          </p:cxnSp>
        </p:grpSp>
        <p:sp>
          <p:nvSpPr>
            <p:cNvPr id="33" name="Rectangle 32">
              <a:extLst>
                <a:ext uri="{FF2B5EF4-FFF2-40B4-BE49-F238E27FC236}">
                  <a16:creationId xmlns:a16="http://schemas.microsoft.com/office/drawing/2014/main" id="{46014EB4-7177-F631-86BF-F554A4BABC25}"/>
                </a:ext>
              </a:extLst>
            </p:cNvPr>
            <p:cNvSpPr/>
            <p:nvPr/>
          </p:nvSpPr>
          <p:spPr bwMode="auto">
            <a:xfrm>
              <a:off x="7696200" y="4319588"/>
              <a:ext cx="809625" cy="16668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 name="Rectangle 33">
              <a:extLst>
                <a:ext uri="{FF2B5EF4-FFF2-40B4-BE49-F238E27FC236}">
                  <a16:creationId xmlns:a16="http://schemas.microsoft.com/office/drawing/2014/main" id="{660356B7-468D-9A5B-2D4F-2CAC7D11223C}"/>
                </a:ext>
              </a:extLst>
            </p:cNvPr>
            <p:cNvSpPr/>
            <p:nvPr/>
          </p:nvSpPr>
          <p:spPr bwMode="auto">
            <a:xfrm>
              <a:off x="9562485" y="3119438"/>
              <a:ext cx="809625" cy="136683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39" name="Group 38">
              <a:extLst>
                <a:ext uri="{FF2B5EF4-FFF2-40B4-BE49-F238E27FC236}">
                  <a16:creationId xmlns:a16="http://schemas.microsoft.com/office/drawing/2014/main" id="{07A68D8F-4C18-A2FB-AF13-1269B4971873}"/>
                </a:ext>
              </a:extLst>
            </p:cNvPr>
            <p:cNvGrpSpPr/>
            <p:nvPr/>
          </p:nvGrpSpPr>
          <p:grpSpPr>
            <a:xfrm>
              <a:off x="6876008" y="4499182"/>
              <a:ext cx="4320104" cy="108330"/>
              <a:chOff x="6876008" y="4208409"/>
              <a:chExt cx="4320104" cy="477487"/>
            </a:xfrm>
          </p:grpSpPr>
          <p:cxnSp>
            <p:nvCxnSpPr>
              <p:cNvPr id="36" name="Straight Connector 35">
                <a:extLst>
                  <a:ext uri="{FF2B5EF4-FFF2-40B4-BE49-F238E27FC236}">
                    <a16:creationId xmlns:a16="http://schemas.microsoft.com/office/drawing/2014/main" id="{DF26168C-8747-2032-2CEE-7C1917CB44A9}"/>
                  </a:ext>
                </a:extLst>
              </p:cNvPr>
              <p:cNvCxnSpPr/>
              <p:nvPr/>
            </p:nvCxnSpPr>
            <p:spPr bwMode="auto">
              <a:xfrm>
                <a:off x="6876008" y="4208409"/>
                <a:ext cx="0" cy="477487"/>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ECED70C-FB39-9F57-E730-D4D4F7F943E9}"/>
                  </a:ext>
                </a:extLst>
              </p:cNvPr>
              <p:cNvCxnSpPr/>
              <p:nvPr/>
            </p:nvCxnSpPr>
            <p:spPr bwMode="auto">
              <a:xfrm>
                <a:off x="9006647" y="4208409"/>
                <a:ext cx="0" cy="477487"/>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7A10F27-6C5D-A719-2A18-789D9F113709}"/>
                  </a:ext>
                </a:extLst>
              </p:cNvPr>
              <p:cNvCxnSpPr/>
              <p:nvPr/>
            </p:nvCxnSpPr>
            <p:spPr bwMode="auto">
              <a:xfrm>
                <a:off x="11196112" y="4208409"/>
                <a:ext cx="0" cy="477487"/>
              </a:xfrm>
              <a:prstGeom prst="line">
                <a:avLst/>
              </a:prstGeom>
              <a:noFill/>
              <a:ln w="28575" cap="flat" cmpd="sng" algn="ctr">
                <a:solidFill>
                  <a:schemeClr val="bg1"/>
                </a:solidFill>
                <a:prstDash val="solid"/>
                <a:round/>
                <a:headEnd type="none" w="med" len="med"/>
                <a:tailEnd type="none" w="med" len="med"/>
              </a:ln>
              <a:effectLst/>
            </p:spPr>
          </p:cxnSp>
        </p:grpSp>
      </p:grpSp>
    </p:spTree>
    <p:extLst>
      <p:ext uri="{BB962C8B-B14F-4D97-AF65-F5344CB8AC3E}">
        <p14:creationId xmlns:p14="http://schemas.microsoft.com/office/powerpoint/2010/main" val="24991759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ABAA6-3DB8-3C52-7973-5459690AEF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4240C5-6BB1-C8BB-84F0-3EF3AD9F2A24}"/>
              </a:ext>
            </a:extLst>
          </p:cNvPr>
          <p:cNvSpPr>
            <a:spLocks noGrp="1"/>
          </p:cNvSpPr>
          <p:nvPr>
            <p:ph type="title"/>
          </p:nvPr>
        </p:nvSpPr>
        <p:spPr>
          <a:xfrm>
            <a:off x="609759" y="238127"/>
            <a:ext cx="9134316" cy="1103313"/>
          </a:xfrm>
        </p:spPr>
        <p:txBody>
          <a:bodyPr/>
          <a:lstStyle/>
          <a:p>
            <a:r>
              <a:rPr lang="en-US" dirty="0"/>
              <a:t>Marstacimab: Phase Ib/II Trial of Prophylaxis in HA and HB With and Without Inhibitors</a:t>
            </a:r>
          </a:p>
        </p:txBody>
      </p:sp>
      <p:sp>
        <p:nvSpPr>
          <p:cNvPr id="6" name="Content Placeholder 5">
            <a:extLst>
              <a:ext uri="{FF2B5EF4-FFF2-40B4-BE49-F238E27FC236}">
                <a16:creationId xmlns:a16="http://schemas.microsoft.com/office/drawing/2014/main" id="{363B2038-46BE-891A-5192-4DB6A19563AD}"/>
              </a:ext>
            </a:extLst>
          </p:cNvPr>
          <p:cNvSpPr>
            <a:spLocks noGrp="1"/>
          </p:cNvSpPr>
          <p:nvPr>
            <p:ph idx="1"/>
          </p:nvPr>
        </p:nvSpPr>
        <p:spPr>
          <a:xfrm>
            <a:off x="604676" y="1513047"/>
            <a:ext cx="5767550" cy="4650686"/>
          </a:xfrm>
        </p:spPr>
        <p:txBody>
          <a:bodyPr/>
          <a:lstStyle/>
          <a:p>
            <a:r>
              <a:rPr lang="en-US" sz="2000" dirty="0"/>
              <a:t>Investigational monoclonal IgG1 binds to K2 domain of TFPI; increasing thrombin production and clot formation via extrinsic pathway</a:t>
            </a:r>
          </a:p>
          <a:p>
            <a:r>
              <a:rPr lang="en-US" sz="2000" dirty="0"/>
              <a:t>26 participants assigned to 4 cohorts with weekly SC fixed dose</a:t>
            </a:r>
          </a:p>
          <a:p>
            <a:pPr lvl="1"/>
            <a:r>
              <a:rPr lang="en-US" sz="1800" dirty="0"/>
              <a:t>Without inhibitors:</a:t>
            </a:r>
          </a:p>
          <a:p>
            <a:pPr lvl="2"/>
            <a:r>
              <a:rPr lang="en-US" sz="1600" dirty="0"/>
              <a:t>300 mg loading dose followed by 150 mg 1x/wk</a:t>
            </a:r>
          </a:p>
          <a:p>
            <a:pPr lvl="2"/>
            <a:r>
              <a:rPr lang="en-US" sz="1600" dirty="0"/>
              <a:t>300 mg 1x/wk</a:t>
            </a:r>
          </a:p>
          <a:p>
            <a:pPr lvl="2"/>
            <a:r>
              <a:rPr lang="en-US" sz="1600" dirty="0"/>
              <a:t>450 mg 1x/wk</a:t>
            </a:r>
          </a:p>
          <a:p>
            <a:pPr lvl="1"/>
            <a:r>
              <a:rPr lang="en-US" sz="1800" dirty="0"/>
              <a:t>With inhibitors:</a:t>
            </a:r>
          </a:p>
          <a:p>
            <a:pPr lvl="2"/>
            <a:r>
              <a:rPr lang="en-US" sz="1600" dirty="0"/>
              <a:t>300 mg 1x/wk</a:t>
            </a:r>
          </a:p>
          <a:p>
            <a:endParaRPr lang="en-US" dirty="0"/>
          </a:p>
        </p:txBody>
      </p:sp>
      <p:sp>
        <p:nvSpPr>
          <p:cNvPr id="4" name="Text Box 15">
            <a:extLst>
              <a:ext uri="{FF2B5EF4-FFF2-40B4-BE49-F238E27FC236}">
                <a16:creationId xmlns:a16="http://schemas.microsoft.com/office/drawing/2014/main" id="{C86E3BE2-CE96-C0EB-8249-3951511A0470}"/>
              </a:ext>
            </a:extLst>
          </p:cNvPr>
          <p:cNvSpPr txBox="1">
            <a:spLocks noChangeArrowheads="1"/>
          </p:cNvSpPr>
          <p:nvPr/>
        </p:nvSpPr>
        <p:spPr bwMode="auto">
          <a:xfrm>
            <a:off x="412751" y="6367143"/>
            <a:ext cx="712152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Mahlangu. Br J Haematol. 2023;200:229.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nvGrpSpPr>
          <p:cNvPr id="24" name="Group 23">
            <a:extLst>
              <a:ext uri="{FF2B5EF4-FFF2-40B4-BE49-F238E27FC236}">
                <a16:creationId xmlns:a16="http://schemas.microsoft.com/office/drawing/2014/main" id="{2AB83AD9-8C52-7CED-CE71-D95375690E20}"/>
              </a:ext>
            </a:extLst>
          </p:cNvPr>
          <p:cNvGrpSpPr/>
          <p:nvPr/>
        </p:nvGrpSpPr>
        <p:grpSpPr>
          <a:xfrm>
            <a:off x="6209275" y="2897876"/>
            <a:ext cx="5188746" cy="3265857"/>
            <a:chOff x="6274590" y="2972858"/>
            <a:chExt cx="5188746" cy="3265857"/>
          </a:xfrm>
        </p:grpSpPr>
        <p:sp>
          <p:nvSpPr>
            <p:cNvPr id="5" name="TextBox 4">
              <a:extLst>
                <a:ext uri="{FF2B5EF4-FFF2-40B4-BE49-F238E27FC236}">
                  <a16:creationId xmlns:a16="http://schemas.microsoft.com/office/drawing/2014/main" id="{C41884C3-BFAA-C2C7-A219-738AE40F2664}"/>
                </a:ext>
              </a:extLst>
            </p:cNvPr>
            <p:cNvSpPr txBox="1"/>
            <p:nvPr/>
          </p:nvSpPr>
          <p:spPr bwMode="auto">
            <a:xfrm>
              <a:off x="7115407" y="2972858"/>
              <a:ext cx="26286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Dose Progression Scheme</a:t>
              </a:r>
            </a:p>
          </p:txBody>
        </p:sp>
        <p:grpSp>
          <p:nvGrpSpPr>
            <p:cNvPr id="9" name="Group 8">
              <a:extLst>
                <a:ext uri="{FF2B5EF4-FFF2-40B4-BE49-F238E27FC236}">
                  <a16:creationId xmlns:a16="http://schemas.microsoft.com/office/drawing/2014/main" id="{3E1D19B1-602C-C3F8-7198-91D97E95D00B}"/>
                </a:ext>
              </a:extLst>
            </p:cNvPr>
            <p:cNvGrpSpPr/>
            <p:nvPr/>
          </p:nvGrpSpPr>
          <p:grpSpPr>
            <a:xfrm>
              <a:off x="6800850" y="3392330"/>
              <a:ext cx="2943225" cy="714560"/>
              <a:chOff x="6800850" y="3392330"/>
              <a:chExt cx="2943225" cy="714560"/>
            </a:xfrm>
          </p:grpSpPr>
          <p:sp>
            <p:nvSpPr>
              <p:cNvPr id="3" name="Rectangle 2">
                <a:extLst>
                  <a:ext uri="{FF2B5EF4-FFF2-40B4-BE49-F238E27FC236}">
                    <a16:creationId xmlns:a16="http://schemas.microsoft.com/office/drawing/2014/main" id="{3859FC9A-07DE-451B-0687-A7761B4DE4CD}"/>
                  </a:ext>
                </a:extLst>
              </p:cNvPr>
              <p:cNvSpPr/>
              <p:nvPr/>
            </p:nvSpPr>
            <p:spPr bwMode="auto">
              <a:xfrm>
                <a:off x="6800850" y="3392330"/>
                <a:ext cx="866775" cy="461962"/>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80000"/>
                  </a:lnSpc>
                  <a:spcBef>
                    <a:spcPts val="0"/>
                  </a:spcBef>
                  <a:spcAft>
                    <a:spcPts val="0"/>
                  </a:spcAft>
                  <a:buClr>
                    <a:srgbClr val="015873"/>
                  </a:buClr>
                  <a:buSzTx/>
                  <a:buFontTx/>
                  <a:buNone/>
                  <a:tabLst/>
                  <a:defRPr/>
                </a:pPr>
                <a:r>
                  <a:rPr kumimoji="0" lang="en-US" sz="11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1 300 mg SC QW</a:t>
                </a:r>
              </a:p>
            </p:txBody>
          </p:sp>
          <p:sp>
            <p:nvSpPr>
              <p:cNvPr id="7" name="Arrow: Pentagon 6">
                <a:extLst>
                  <a:ext uri="{FF2B5EF4-FFF2-40B4-BE49-F238E27FC236}">
                    <a16:creationId xmlns:a16="http://schemas.microsoft.com/office/drawing/2014/main" id="{497E62A1-A871-0FA3-4685-9E69FA015255}"/>
                  </a:ext>
                </a:extLst>
              </p:cNvPr>
              <p:cNvSpPr/>
              <p:nvPr/>
            </p:nvSpPr>
            <p:spPr bwMode="auto">
              <a:xfrm>
                <a:off x="6800850" y="3854292"/>
                <a:ext cx="900113" cy="252598"/>
              </a:xfrm>
              <a:prstGeom prst="homePlate">
                <a:avLst/>
              </a:prstGeom>
              <a:solidFill>
                <a:schemeClr val="accent2">
                  <a:lumMod val="20000"/>
                  <a:lumOff val="80000"/>
                </a:schemeClr>
              </a:solidFill>
              <a:ln w="0">
                <a:solidFill>
                  <a:schemeClr val="bg1"/>
                </a:solidFill>
                <a:miter lim="800000"/>
                <a:headEnd/>
                <a:tailEnd/>
              </a:ln>
            </p:spPr>
            <p:txBody>
              <a:bodyPr lIns="0" rIns="0" rtlCol="0" anchor="ctr"/>
              <a:lstStyle/>
              <a:p>
                <a:pPr marL="0" marR="0" lvl="0" indent="0" algn="ctr" defTabSz="914400" rtl="0" eaLnBrk="1" fontAlgn="auto" latinLnBrk="0" hangingPunct="1">
                  <a:lnSpc>
                    <a:spcPct val="80000"/>
                  </a:lnSpc>
                  <a:spcBef>
                    <a:spcPts val="0"/>
                  </a:spcBef>
                  <a:spcAft>
                    <a:spcPts val="0"/>
                  </a:spcAft>
                  <a:buClr>
                    <a:srgbClr val="015873"/>
                  </a:buClr>
                  <a:buSzTx/>
                  <a:buFontTx/>
                  <a:buNone/>
                  <a:tabLst/>
                  <a:defRPr/>
                </a:pPr>
                <a:r>
                  <a:rPr kumimoji="0" lang="en-US" sz="9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Day 1 to Day 29 treatment</a:t>
                </a:r>
              </a:p>
            </p:txBody>
          </p:sp>
          <p:sp>
            <p:nvSpPr>
              <p:cNvPr id="8" name="Arrow: Right 7">
                <a:extLst>
                  <a:ext uri="{FF2B5EF4-FFF2-40B4-BE49-F238E27FC236}">
                    <a16:creationId xmlns:a16="http://schemas.microsoft.com/office/drawing/2014/main" id="{1D235156-CA1C-8352-FED0-2B7CF56C02AD}"/>
                  </a:ext>
                </a:extLst>
              </p:cNvPr>
              <p:cNvSpPr/>
              <p:nvPr/>
            </p:nvSpPr>
            <p:spPr bwMode="auto">
              <a:xfrm>
                <a:off x="7667625" y="3438645"/>
                <a:ext cx="2076450" cy="369332"/>
              </a:xfrm>
              <a:prstGeom prst="rightArrow">
                <a:avLst/>
              </a:prstGeom>
              <a:solidFill>
                <a:schemeClr val="accent2">
                  <a:lumMod val="20000"/>
                  <a:lumOff val="80000"/>
                </a:schemeClr>
              </a:solidFill>
              <a:ln w="0">
                <a:solidFill>
                  <a:schemeClr val="bg1"/>
                </a:solidFill>
                <a:miter lim="800000"/>
                <a:headEnd/>
                <a:tailEnd/>
              </a:ln>
            </p:spPr>
            <p:txBody>
              <a:bodyPr lIns="0" r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85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Day 30 to Day 113 treatment and follow-up</a:t>
                </a:r>
              </a:p>
            </p:txBody>
          </p:sp>
        </p:grpSp>
        <p:grpSp>
          <p:nvGrpSpPr>
            <p:cNvPr id="10" name="Group 9">
              <a:extLst>
                <a:ext uri="{FF2B5EF4-FFF2-40B4-BE49-F238E27FC236}">
                  <a16:creationId xmlns:a16="http://schemas.microsoft.com/office/drawing/2014/main" id="{3BFFCD60-E7D1-F416-0CA1-2FB8176C1708}"/>
                </a:ext>
              </a:extLst>
            </p:cNvPr>
            <p:cNvGrpSpPr/>
            <p:nvPr/>
          </p:nvGrpSpPr>
          <p:grpSpPr>
            <a:xfrm>
              <a:off x="7658099" y="4095975"/>
              <a:ext cx="2943225" cy="714560"/>
              <a:chOff x="6800850" y="3392330"/>
              <a:chExt cx="2943225" cy="714560"/>
            </a:xfrm>
          </p:grpSpPr>
          <p:sp>
            <p:nvSpPr>
              <p:cNvPr id="11" name="Rectangle 10">
                <a:extLst>
                  <a:ext uri="{FF2B5EF4-FFF2-40B4-BE49-F238E27FC236}">
                    <a16:creationId xmlns:a16="http://schemas.microsoft.com/office/drawing/2014/main" id="{BBC37587-D6C1-79EC-13C6-B5614B6B5B9E}"/>
                  </a:ext>
                </a:extLst>
              </p:cNvPr>
              <p:cNvSpPr/>
              <p:nvPr/>
            </p:nvSpPr>
            <p:spPr bwMode="auto">
              <a:xfrm>
                <a:off x="6800850" y="3392330"/>
                <a:ext cx="866775" cy="461962"/>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80000"/>
                  </a:lnSpc>
                  <a:spcBef>
                    <a:spcPts val="0"/>
                  </a:spcBef>
                  <a:spcAft>
                    <a:spcPts val="0"/>
                  </a:spcAft>
                  <a:buClr>
                    <a:srgbClr val="015873"/>
                  </a:buClr>
                  <a:buSzTx/>
                  <a:buFontTx/>
                  <a:buNone/>
                  <a:tabLst/>
                  <a:defRPr/>
                </a:pPr>
                <a:r>
                  <a:rPr kumimoji="0" lang="en-US" sz="11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2 150 mg SC QW</a:t>
                </a:r>
              </a:p>
            </p:txBody>
          </p:sp>
          <p:sp>
            <p:nvSpPr>
              <p:cNvPr id="12" name="Arrow: Pentagon 11">
                <a:extLst>
                  <a:ext uri="{FF2B5EF4-FFF2-40B4-BE49-F238E27FC236}">
                    <a16:creationId xmlns:a16="http://schemas.microsoft.com/office/drawing/2014/main" id="{326983BB-F48E-1169-450A-5F6624BE27A3}"/>
                  </a:ext>
                </a:extLst>
              </p:cNvPr>
              <p:cNvSpPr/>
              <p:nvPr/>
            </p:nvSpPr>
            <p:spPr bwMode="auto">
              <a:xfrm>
                <a:off x="6800850" y="3854292"/>
                <a:ext cx="900113" cy="252598"/>
              </a:xfrm>
              <a:prstGeom prst="homePlate">
                <a:avLst/>
              </a:prstGeom>
              <a:solidFill>
                <a:schemeClr val="accent3">
                  <a:lumMod val="20000"/>
                  <a:lumOff val="80000"/>
                </a:schemeClr>
              </a:solidFill>
              <a:ln w="0">
                <a:solidFill>
                  <a:schemeClr val="bg1"/>
                </a:solidFill>
                <a:miter lim="800000"/>
                <a:headEnd/>
                <a:tailEnd/>
              </a:ln>
            </p:spPr>
            <p:txBody>
              <a:bodyPr lIns="0" rIns="0" rtlCol="0" anchor="ctr"/>
              <a:lstStyle/>
              <a:p>
                <a:pPr marL="0" marR="0" lvl="0" indent="0" algn="ctr" defTabSz="914400" rtl="0" eaLnBrk="1" fontAlgn="auto" latinLnBrk="0" hangingPunct="1">
                  <a:lnSpc>
                    <a:spcPct val="80000"/>
                  </a:lnSpc>
                  <a:spcBef>
                    <a:spcPts val="0"/>
                  </a:spcBef>
                  <a:spcAft>
                    <a:spcPts val="0"/>
                  </a:spcAft>
                  <a:buClr>
                    <a:srgbClr val="015873"/>
                  </a:buClr>
                  <a:buSzTx/>
                  <a:buFontTx/>
                  <a:buNone/>
                  <a:tabLst/>
                  <a:defRPr/>
                </a:pPr>
                <a:r>
                  <a:rPr kumimoji="0" lang="en-US" sz="9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Day 1 to Day 29 treatment</a:t>
                </a:r>
              </a:p>
            </p:txBody>
          </p:sp>
          <p:sp>
            <p:nvSpPr>
              <p:cNvPr id="13" name="Arrow: Right 12">
                <a:extLst>
                  <a:ext uri="{FF2B5EF4-FFF2-40B4-BE49-F238E27FC236}">
                    <a16:creationId xmlns:a16="http://schemas.microsoft.com/office/drawing/2014/main" id="{F8DBED4C-163B-E227-CE31-6B842C8C2DA7}"/>
                  </a:ext>
                </a:extLst>
              </p:cNvPr>
              <p:cNvSpPr/>
              <p:nvPr/>
            </p:nvSpPr>
            <p:spPr bwMode="auto">
              <a:xfrm>
                <a:off x="7667625" y="3438645"/>
                <a:ext cx="2076450" cy="369332"/>
              </a:xfrm>
              <a:prstGeom prst="rightArrow">
                <a:avLst/>
              </a:prstGeom>
              <a:solidFill>
                <a:schemeClr val="accent3">
                  <a:lumMod val="20000"/>
                  <a:lumOff val="80000"/>
                </a:schemeClr>
              </a:solidFill>
              <a:ln w="0">
                <a:solidFill>
                  <a:schemeClr val="bg1"/>
                </a:solidFill>
                <a:miter lim="800000"/>
                <a:headEnd/>
                <a:tailEnd/>
              </a:ln>
            </p:spPr>
            <p:txBody>
              <a:bodyPr lIns="0" r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85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Day 30 to Day 113 treatment and follow-up</a:t>
                </a:r>
              </a:p>
            </p:txBody>
          </p:sp>
        </p:grpSp>
        <p:grpSp>
          <p:nvGrpSpPr>
            <p:cNvPr id="14" name="Group 13">
              <a:extLst>
                <a:ext uri="{FF2B5EF4-FFF2-40B4-BE49-F238E27FC236}">
                  <a16:creationId xmlns:a16="http://schemas.microsoft.com/office/drawing/2014/main" id="{790360E7-775F-A596-8BB5-4C254F506829}"/>
                </a:ext>
              </a:extLst>
            </p:cNvPr>
            <p:cNvGrpSpPr/>
            <p:nvPr/>
          </p:nvGrpSpPr>
          <p:grpSpPr>
            <a:xfrm>
              <a:off x="8520111" y="4779670"/>
              <a:ext cx="2943225" cy="714560"/>
              <a:chOff x="6800850" y="3392330"/>
              <a:chExt cx="2943225" cy="714560"/>
            </a:xfrm>
          </p:grpSpPr>
          <p:sp>
            <p:nvSpPr>
              <p:cNvPr id="15" name="Rectangle 14">
                <a:extLst>
                  <a:ext uri="{FF2B5EF4-FFF2-40B4-BE49-F238E27FC236}">
                    <a16:creationId xmlns:a16="http://schemas.microsoft.com/office/drawing/2014/main" id="{2D652D23-45DB-884C-A2AD-D111AF303C5D}"/>
                  </a:ext>
                </a:extLst>
              </p:cNvPr>
              <p:cNvSpPr/>
              <p:nvPr/>
            </p:nvSpPr>
            <p:spPr bwMode="auto">
              <a:xfrm>
                <a:off x="6800850" y="3392330"/>
                <a:ext cx="866775" cy="461962"/>
              </a:xfrm>
              <a:prstGeom prst="rect">
                <a:avLst/>
              </a:prstGeom>
              <a:solidFill>
                <a:schemeClr val="accent4"/>
              </a:solidFill>
              <a:ln w="0">
                <a:solidFill>
                  <a:schemeClr val="bg1"/>
                </a:solidFill>
                <a:miter lim="800000"/>
                <a:headEnd/>
                <a:tailEnd/>
              </a:ln>
            </p:spPr>
            <p:txBody>
              <a:bodyPr rtlCol="0" anchor="ctr"/>
              <a:lstStyle/>
              <a:p>
                <a:pPr marL="0" marR="0" lvl="0" indent="0" algn="ctr" defTabSz="914400" rtl="0" eaLnBrk="1" fontAlgn="auto" latinLnBrk="0" hangingPunct="1">
                  <a:lnSpc>
                    <a:spcPct val="80000"/>
                  </a:lnSpc>
                  <a:spcBef>
                    <a:spcPts val="0"/>
                  </a:spcBef>
                  <a:spcAft>
                    <a:spcPts val="0"/>
                  </a:spcAft>
                  <a:buClr>
                    <a:srgbClr val="015873"/>
                  </a:buClr>
                  <a:buSzTx/>
                  <a:buFontTx/>
                  <a:buNone/>
                  <a:tabLst/>
                  <a:defRPr/>
                </a:pPr>
                <a:r>
                  <a:rPr kumimoji="0" lang="en-US" sz="11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3 450 mg SC QW</a:t>
                </a:r>
              </a:p>
            </p:txBody>
          </p:sp>
          <p:sp>
            <p:nvSpPr>
              <p:cNvPr id="16" name="Arrow: Pentagon 15">
                <a:extLst>
                  <a:ext uri="{FF2B5EF4-FFF2-40B4-BE49-F238E27FC236}">
                    <a16:creationId xmlns:a16="http://schemas.microsoft.com/office/drawing/2014/main" id="{2C15B977-F41D-A164-3C01-610C4357AE63}"/>
                  </a:ext>
                </a:extLst>
              </p:cNvPr>
              <p:cNvSpPr/>
              <p:nvPr/>
            </p:nvSpPr>
            <p:spPr bwMode="auto">
              <a:xfrm>
                <a:off x="6800850" y="3854292"/>
                <a:ext cx="900113" cy="252598"/>
              </a:xfrm>
              <a:prstGeom prst="homePlate">
                <a:avLst/>
              </a:prstGeom>
              <a:solidFill>
                <a:schemeClr val="accent4">
                  <a:lumMod val="20000"/>
                  <a:lumOff val="80000"/>
                </a:schemeClr>
              </a:solidFill>
              <a:ln w="0">
                <a:solidFill>
                  <a:schemeClr val="bg1"/>
                </a:solidFill>
                <a:miter lim="800000"/>
                <a:headEnd/>
                <a:tailEnd/>
              </a:ln>
            </p:spPr>
            <p:txBody>
              <a:bodyPr lIns="0" rIns="0" rtlCol="0" anchor="ctr"/>
              <a:lstStyle/>
              <a:p>
                <a:pPr marL="0" marR="0" lvl="0" indent="0" algn="ctr" defTabSz="914400" rtl="0" eaLnBrk="1" fontAlgn="auto" latinLnBrk="0" hangingPunct="1">
                  <a:lnSpc>
                    <a:spcPct val="80000"/>
                  </a:lnSpc>
                  <a:spcBef>
                    <a:spcPts val="0"/>
                  </a:spcBef>
                  <a:spcAft>
                    <a:spcPts val="0"/>
                  </a:spcAft>
                  <a:buClr>
                    <a:srgbClr val="015873"/>
                  </a:buClr>
                  <a:buSzTx/>
                  <a:buFontTx/>
                  <a:buNone/>
                  <a:tabLst/>
                  <a:defRPr/>
                </a:pPr>
                <a:r>
                  <a:rPr kumimoji="0" lang="en-US" sz="9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Day 1 to Day 29 treatment</a:t>
                </a:r>
              </a:p>
            </p:txBody>
          </p:sp>
          <p:sp>
            <p:nvSpPr>
              <p:cNvPr id="17" name="Arrow: Right 16">
                <a:extLst>
                  <a:ext uri="{FF2B5EF4-FFF2-40B4-BE49-F238E27FC236}">
                    <a16:creationId xmlns:a16="http://schemas.microsoft.com/office/drawing/2014/main" id="{5579577E-6790-E75C-CC5C-AC3322EA6F02}"/>
                  </a:ext>
                </a:extLst>
              </p:cNvPr>
              <p:cNvSpPr/>
              <p:nvPr/>
            </p:nvSpPr>
            <p:spPr bwMode="auto">
              <a:xfrm>
                <a:off x="7667625" y="3438645"/>
                <a:ext cx="2076450" cy="369332"/>
              </a:xfrm>
              <a:prstGeom prst="rightArrow">
                <a:avLst/>
              </a:prstGeom>
              <a:solidFill>
                <a:schemeClr val="accent4">
                  <a:lumMod val="20000"/>
                  <a:lumOff val="80000"/>
                </a:schemeClr>
              </a:solidFill>
              <a:ln w="0">
                <a:solidFill>
                  <a:schemeClr val="bg1"/>
                </a:solidFill>
                <a:miter lim="800000"/>
                <a:headEnd/>
                <a:tailEnd/>
              </a:ln>
            </p:spPr>
            <p:txBody>
              <a:bodyPr lIns="0" r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85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Day 30 to Day 113 treatment and follow-up</a:t>
                </a:r>
              </a:p>
            </p:txBody>
          </p:sp>
        </p:grpSp>
        <p:grpSp>
          <p:nvGrpSpPr>
            <p:cNvPr id="18" name="Group 17">
              <a:extLst>
                <a:ext uri="{FF2B5EF4-FFF2-40B4-BE49-F238E27FC236}">
                  <a16:creationId xmlns:a16="http://schemas.microsoft.com/office/drawing/2014/main" id="{4B07817E-A64D-C384-080D-A58E08DC1590}"/>
                </a:ext>
              </a:extLst>
            </p:cNvPr>
            <p:cNvGrpSpPr/>
            <p:nvPr/>
          </p:nvGrpSpPr>
          <p:grpSpPr>
            <a:xfrm>
              <a:off x="8520111" y="5524155"/>
              <a:ext cx="2943225" cy="714560"/>
              <a:chOff x="6800850" y="3392330"/>
              <a:chExt cx="2943225" cy="714560"/>
            </a:xfrm>
          </p:grpSpPr>
          <p:sp>
            <p:nvSpPr>
              <p:cNvPr id="19" name="Rectangle 18">
                <a:extLst>
                  <a:ext uri="{FF2B5EF4-FFF2-40B4-BE49-F238E27FC236}">
                    <a16:creationId xmlns:a16="http://schemas.microsoft.com/office/drawing/2014/main" id="{3BA522A9-1920-D843-62D8-AE8DDF598D98}"/>
                  </a:ext>
                </a:extLst>
              </p:cNvPr>
              <p:cNvSpPr/>
              <p:nvPr/>
            </p:nvSpPr>
            <p:spPr bwMode="auto">
              <a:xfrm>
                <a:off x="6800850" y="3392330"/>
                <a:ext cx="866775" cy="461962"/>
              </a:xfrm>
              <a:prstGeom prst="rect">
                <a:avLst/>
              </a:prstGeom>
              <a:solidFill>
                <a:schemeClr val="accent6"/>
              </a:solidFill>
              <a:ln w="0">
                <a:solidFill>
                  <a:schemeClr val="bg1"/>
                </a:solidFill>
                <a:miter lim="800000"/>
                <a:headEnd/>
                <a:tailEnd/>
              </a:ln>
            </p:spPr>
            <p:txBody>
              <a:bodyPr lIns="0" rIns="0" rtlCol="0" anchor="ctr"/>
              <a:lstStyle/>
              <a:p>
                <a:pPr marL="0" marR="0" lvl="0" indent="0" algn="ctr" defTabSz="914400" rtl="0" eaLnBrk="1" fontAlgn="auto" latinLnBrk="0" hangingPunct="1">
                  <a:lnSpc>
                    <a:spcPct val="80000"/>
                  </a:lnSpc>
                  <a:spcBef>
                    <a:spcPts val="0"/>
                  </a:spcBef>
                  <a:spcAft>
                    <a:spcPts val="0"/>
                  </a:spcAft>
                  <a:buClr>
                    <a:srgbClr val="015873"/>
                  </a:buClr>
                  <a:buSzTx/>
                  <a:buFontTx/>
                  <a:buNone/>
                  <a:tabLst/>
                  <a:defRPr/>
                </a:pPr>
                <a:r>
                  <a:rPr kumimoji="0" lang="en-US" sz="11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4 Inhibitors 300 mg SC QW</a:t>
                </a:r>
              </a:p>
            </p:txBody>
          </p:sp>
          <p:sp>
            <p:nvSpPr>
              <p:cNvPr id="20" name="Arrow: Pentagon 19">
                <a:extLst>
                  <a:ext uri="{FF2B5EF4-FFF2-40B4-BE49-F238E27FC236}">
                    <a16:creationId xmlns:a16="http://schemas.microsoft.com/office/drawing/2014/main" id="{BC3DC595-14E6-BD12-5F29-4368F977931D}"/>
                  </a:ext>
                </a:extLst>
              </p:cNvPr>
              <p:cNvSpPr/>
              <p:nvPr/>
            </p:nvSpPr>
            <p:spPr bwMode="auto">
              <a:xfrm>
                <a:off x="6800850" y="3854292"/>
                <a:ext cx="900113" cy="252598"/>
              </a:xfrm>
              <a:prstGeom prst="homePlate">
                <a:avLst/>
              </a:prstGeom>
              <a:solidFill>
                <a:schemeClr val="accent6">
                  <a:lumMod val="20000"/>
                  <a:lumOff val="80000"/>
                </a:schemeClr>
              </a:solidFill>
              <a:ln w="0">
                <a:solidFill>
                  <a:schemeClr val="bg1"/>
                </a:solidFill>
                <a:miter lim="800000"/>
                <a:headEnd/>
                <a:tailEnd/>
              </a:ln>
            </p:spPr>
            <p:txBody>
              <a:bodyPr lIns="0" rIns="0" rtlCol="0" anchor="ctr"/>
              <a:lstStyle/>
              <a:p>
                <a:pPr marL="0" marR="0" lvl="0" indent="0" algn="ctr" defTabSz="914400" rtl="0" eaLnBrk="1" fontAlgn="auto" latinLnBrk="0" hangingPunct="1">
                  <a:lnSpc>
                    <a:spcPct val="80000"/>
                  </a:lnSpc>
                  <a:spcBef>
                    <a:spcPts val="0"/>
                  </a:spcBef>
                  <a:spcAft>
                    <a:spcPts val="0"/>
                  </a:spcAft>
                  <a:buClr>
                    <a:srgbClr val="015873"/>
                  </a:buClr>
                  <a:buSzTx/>
                  <a:buFontTx/>
                  <a:buNone/>
                  <a:tabLst/>
                  <a:defRPr/>
                </a:pPr>
                <a:r>
                  <a:rPr kumimoji="0" lang="en-US" sz="9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Day 1 to Day 29 treatment</a:t>
                </a:r>
              </a:p>
            </p:txBody>
          </p:sp>
          <p:sp>
            <p:nvSpPr>
              <p:cNvPr id="21" name="Arrow: Right 20">
                <a:extLst>
                  <a:ext uri="{FF2B5EF4-FFF2-40B4-BE49-F238E27FC236}">
                    <a16:creationId xmlns:a16="http://schemas.microsoft.com/office/drawing/2014/main" id="{CE9E1591-347B-D4AC-D76A-05062949C6ED}"/>
                  </a:ext>
                </a:extLst>
              </p:cNvPr>
              <p:cNvSpPr/>
              <p:nvPr/>
            </p:nvSpPr>
            <p:spPr bwMode="auto">
              <a:xfrm>
                <a:off x="7667625" y="3438645"/>
                <a:ext cx="2076450" cy="369332"/>
              </a:xfrm>
              <a:prstGeom prst="rightArrow">
                <a:avLst/>
              </a:prstGeom>
              <a:solidFill>
                <a:schemeClr val="accent6">
                  <a:lumMod val="20000"/>
                  <a:lumOff val="80000"/>
                </a:schemeClr>
              </a:solidFill>
              <a:ln w="0">
                <a:solidFill>
                  <a:schemeClr val="bg1"/>
                </a:solidFill>
                <a:miter lim="800000"/>
                <a:headEnd/>
                <a:tailEnd/>
              </a:ln>
            </p:spPr>
            <p:txBody>
              <a:bodyPr lIns="0" r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85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Day 30 to Day 113 treatment and follow-up</a:t>
                </a:r>
              </a:p>
            </p:txBody>
          </p:sp>
        </p:grpSp>
        <p:sp>
          <p:nvSpPr>
            <p:cNvPr id="22" name="Arrow: Right 21">
              <a:extLst>
                <a:ext uri="{FF2B5EF4-FFF2-40B4-BE49-F238E27FC236}">
                  <a16:creationId xmlns:a16="http://schemas.microsoft.com/office/drawing/2014/main" id="{BC4A0509-AC9C-F05B-0B67-3583B69EFF81}"/>
                </a:ext>
              </a:extLst>
            </p:cNvPr>
            <p:cNvSpPr/>
            <p:nvPr/>
          </p:nvSpPr>
          <p:spPr bwMode="auto">
            <a:xfrm>
              <a:off x="7415213" y="4255234"/>
              <a:ext cx="219073" cy="159154"/>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 name="TextBox 22">
              <a:extLst>
                <a:ext uri="{FF2B5EF4-FFF2-40B4-BE49-F238E27FC236}">
                  <a16:creationId xmlns:a16="http://schemas.microsoft.com/office/drawing/2014/main" id="{6F572F89-6DEF-E0B9-161A-79F39B27AD64}"/>
                </a:ext>
              </a:extLst>
            </p:cNvPr>
            <p:cNvSpPr txBox="1"/>
            <p:nvPr/>
          </p:nvSpPr>
          <p:spPr bwMode="auto">
            <a:xfrm>
              <a:off x="6274590" y="4086890"/>
              <a:ext cx="118110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9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300 mg SC loading dose</a:t>
              </a:r>
            </a:p>
          </p:txBody>
        </p:sp>
      </p:grpSp>
    </p:spTree>
    <p:extLst>
      <p:ext uri="{BB962C8B-B14F-4D97-AF65-F5344CB8AC3E}">
        <p14:creationId xmlns:p14="http://schemas.microsoft.com/office/powerpoint/2010/main" val="32804276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759A5-FBA2-5D6D-5641-44B1ECEA6A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BA25D4-306E-07B7-860E-D5BE3033274D}"/>
              </a:ext>
            </a:extLst>
          </p:cNvPr>
          <p:cNvSpPr>
            <a:spLocks noGrp="1"/>
          </p:cNvSpPr>
          <p:nvPr>
            <p:ph type="title"/>
          </p:nvPr>
        </p:nvSpPr>
        <p:spPr/>
        <p:txBody>
          <a:bodyPr/>
          <a:lstStyle/>
          <a:p>
            <a:r>
              <a:rPr lang="en-US" dirty="0"/>
              <a:t>Marstacimab: Phase Ib/II Trial, </a:t>
            </a:r>
            <a:br>
              <a:rPr lang="en-US" dirty="0"/>
            </a:br>
            <a:r>
              <a:rPr lang="en-US" dirty="0"/>
              <a:t>Baseline Patient Characteristics</a:t>
            </a:r>
          </a:p>
        </p:txBody>
      </p:sp>
      <p:graphicFrame>
        <p:nvGraphicFramePr>
          <p:cNvPr id="3" name="Group 3">
            <a:extLst>
              <a:ext uri="{FF2B5EF4-FFF2-40B4-BE49-F238E27FC236}">
                <a16:creationId xmlns:a16="http://schemas.microsoft.com/office/drawing/2014/main" id="{D577C2E1-E541-3458-58FF-6C45E9E743C8}"/>
              </a:ext>
            </a:extLst>
          </p:cNvPr>
          <p:cNvGraphicFramePr>
            <a:graphicFrameLocks/>
          </p:cNvGraphicFramePr>
          <p:nvPr/>
        </p:nvGraphicFramePr>
        <p:xfrm>
          <a:off x="717550" y="1600201"/>
          <a:ext cx="10788651" cy="4271251"/>
        </p:xfrm>
        <a:graphic>
          <a:graphicData uri="http://schemas.openxmlformats.org/drawingml/2006/table">
            <a:tbl>
              <a:tblPr/>
              <a:tblGrid>
                <a:gridCol w="2492262">
                  <a:extLst>
                    <a:ext uri="{9D8B030D-6E8A-4147-A177-3AD203B41FA5}">
                      <a16:colId xmlns:a16="http://schemas.microsoft.com/office/drawing/2014/main" val="20000"/>
                    </a:ext>
                  </a:extLst>
                </a:gridCol>
                <a:gridCol w="2018378">
                  <a:extLst>
                    <a:ext uri="{9D8B030D-6E8A-4147-A177-3AD203B41FA5}">
                      <a16:colId xmlns:a16="http://schemas.microsoft.com/office/drawing/2014/main" val="20001"/>
                    </a:ext>
                  </a:extLst>
                </a:gridCol>
                <a:gridCol w="2110078">
                  <a:extLst>
                    <a:ext uri="{9D8B030D-6E8A-4147-A177-3AD203B41FA5}">
                      <a16:colId xmlns:a16="http://schemas.microsoft.com/office/drawing/2014/main" val="20002"/>
                    </a:ext>
                  </a:extLst>
                </a:gridCol>
                <a:gridCol w="1738281">
                  <a:extLst>
                    <a:ext uri="{9D8B030D-6E8A-4147-A177-3AD203B41FA5}">
                      <a16:colId xmlns:a16="http://schemas.microsoft.com/office/drawing/2014/main" val="20003"/>
                    </a:ext>
                  </a:extLst>
                </a:gridCol>
                <a:gridCol w="2429652">
                  <a:extLst>
                    <a:ext uri="{9D8B030D-6E8A-4147-A177-3AD203B41FA5}">
                      <a16:colId xmlns:a16="http://schemas.microsoft.com/office/drawing/2014/main" val="920437594"/>
                    </a:ext>
                  </a:extLst>
                </a:gridCol>
              </a:tblGrid>
              <a:tr h="334450">
                <a:tc gridSpan="5">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Martstacimab Dose Cohorts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776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300 mg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300 mg/150 mg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450 mg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300 mg With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Inhibitors (n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3073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Age,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 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(min, max)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18-44 yr,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yr, n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31.9 (8.2)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28.0 (26,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(85.7)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(14.3)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28.7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25.5 (21,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(100.0)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41.7 (15.9)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44.5 (19,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(50.0)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44.1 (9.4)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40.0 (36,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(57.1)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(42.9)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344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BMI, mg/kg, mean (± SD)</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25.1 (4.5)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21.0 (1.4)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26.1 (1.1)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24.1 (4.3)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209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Hemophilia type</a:t>
                      </a:r>
                    </a:p>
                    <a:p>
                      <a:pPr marL="285750"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HA</a:t>
                      </a:r>
                    </a:p>
                    <a:p>
                      <a:pPr marL="285750"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HB</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(85.7)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(14.3)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(83.3)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(16.7)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(83.3)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(16.7)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(100.0)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88789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ABR</a:t>
                      </a:r>
                    </a:p>
                    <a:p>
                      <a:pPr marL="285750"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 SD)</a:t>
                      </a:r>
                    </a:p>
                    <a:p>
                      <a:pPr marL="285750"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(min, max)</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(12, 30)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(12, 16)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(12, 42)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(12, 20)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6083513"/>
                  </a:ext>
                </a:extLst>
              </a:tr>
            </a:tbl>
          </a:graphicData>
        </a:graphic>
      </p:graphicFrame>
      <p:sp>
        <p:nvSpPr>
          <p:cNvPr id="4" name="Text Box 15">
            <a:extLst>
              <a:ext uri="{FF2B5EF4-FFF2-40B4-BE49-F238E27FC236}">
                <a16:creationId xmlns:a16="http://schemas.microsoft.com/office/drawing/2014/main" id="{61B799B1-89F7-EF49-4B25-4DBA0FA9A6C7}"/>
              </a:ext>
            </a:extLst>
          </p:cNvPr>
          <p:cNvSpPr txBox="1">
            <a:spLocks noChangeArrowheads="1"/>
          </p:cNvSpPr>
          <p:nvPr/>
        </p:nvSpPr>
        <p:spPr bwMode="auto">
          <a:xfrm>
            <a:off x="412751" y="6367143"/>
            <a:ext cx="603159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Mahlangu. Br J Haematol. 2023;200:229.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cxnSp>
        <p:nvCxnSpPr>
          <p:cNvPr id="6" name="Straight Connector 5">
            <a:extLst>
              <a:ext uri="{FF2B5EF4-FFF2-40B4-BE49-F238E27FC236}">
                <a16:creationId xmlns:a16="http://schemas.microsoft.com/office/drawing/2014/main" id="{8D1448F1-E1AF-300C-4095-CCB447E9DCA6}"/>
              </a:ext>
            </a:extLst>
          </p:cNvPr>
          <p:cNvCxnSpPr>
            <a:cxnSpLocks/>
          </p:cNvCxnSpPr>
          <p:nvPr/>
        </p:nvCxnSpPr>
        <p:spPr bwMode="auto">
          <a:xfrm>
            <a:off x="3257549" y="1931014"/>
            <a:ext cx="8142413" cy="0"/>
          </a:xfrm>
          <a:prstGeom prst="line">
            <a:avLst/>
          </a:prstGeom>
          <a:noFill/>
          <a:ln w="2857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29412173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08E149-7BE3-FA15-E254-28F5ADE7E100}"/>
              </a:ext>
            </a:extLst>
          </p:cNvPr>
          <p:cNvSpPr>
            <a:spLocks noGrp="1"/>
          </p:cNvSpPr>
          <p:nvPr>
            <p:ph type="title"/>
          </p:nvPr>
        </p:nvSpPr>
        <p:spPr/>
        <p:txBody>
          <a:bodyPr/>
          <a:lstStyle/>
          <a:p>
            <a:r>
              <a:rPr lang="en-US" dirty="0"/>
              <a:t>Marstacimab: Phase Ib/II Trial, Results</a:t>
            </a:r>
          </a:p>
        </p:txBody>
      </p:sp>
      <p:sp>
        <p:nvSpPr>
          <p:cNvPr id="2" name="Content Placeholder 1">
            <a:extLst>
              <a:ext uri="{FF2B5EF4-FFF2-40B4-BE49-F238E27FC236}">
                <a16:creationId xmlns:a16="http://schemas.microsoft.com/office/drawing/2014/main" id="{460DEDCC-49BA-8DAB-BC54-F9E924A2B5BF}"/>
              </a:ext>
            </a:extLst>
          </p:cNvPr>
          <p:cNvSpPr>
            <a:spLocks noGrp="1"/>
          </p:cNvSpPr>
          <p:nvPr>
            <p:ph idx="1"/>
          </p:nvPr>
        </p:nvSpPr>
        <p:spPr>
          <a:xfrm>
            <a:off x="6929621" y="1513047"/>
            <a:ext cx="4843279" cy="4650686"/>
          </a:xfrm>
        </p:spPr>
        <p:txBody>
          <a:bodyPr/>
          <a:lstStyle/>
          <a:p>
            <a:r>
              <a:rPr lang="en-US" dirty="0"/>
              <a:t>No thromboembolic events</a:t>
            </a:r>
          </a:p>
          <a:p>
            <a:r>
              <a:rPr lang="en-US" dirty="0"/>
              <a:t>Antidrug antibodies (ADA) detected in 3/26 (11.5%) participants</a:t>
            </a:r>
          </a:p>
          <a:p>
            <a:r>
              <a:rPr lang="en-US" dirty="0"/>
              <a:t>None tested positive for neutralizing Abs</a:t>
            </a:r>
          </a:p>
          <a:p>
            <a:r>
              <a:rPr lang="en-US" dirty="0"/>
              <a:t>No impact on safety, PK, or PD observed in ADA-positive participants</a:t>
            </a:r>
          </a:p>
          <a:p>
            <a:endParaRPr lang="en-US" dirty="0"/>
          </a:p>
        </p:txBody>
      </p:sp>
      <p:sp>
        <p:nvSpPr>
          <p:cNvPr id="5" name="Text Box 15">
            <a:extLst>
              <a:ext uri="{FF2B5EF4-FFF2-40B4-BE49-F238E27FC236}">
                <a16:creationId xmlns:a16="http://schemas.microsoft.com/office/drawing/2014/main" id="{48E361B0-B067-54B9-411D-601F9BD9D054}"/>
              </a:ext>
            </a:extLst>
          </p:cNvPr>
          <p:cNvSpPr txBox="1">
            <a:spLocks noChangeArrowheads="1"/>
          </p:cNvSpPr>
          <p:nvPr/>
        </p:nvSpPr>
        <p:spPr bwMode="auto">
          <a:xfrm>
            <a:off x="412751" y="6367143"/>
            <a:ext cx="603159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Mahlangu. Br J Haematol. 2023;200:229.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4" name="Table 3">
            <a:extLst>
              <a:ext uri="{FF2B5EF4-FFF2-40B4-BE49-F238E27FC236}">
                <a16:creationId xmlns:a16="http://schemas.microsoft.com/office/drawing/2014/main" id="{A00E32EE-0577-4A5D-EFEA-34AB0664026B}"/>
              </a:ext>
            </a:extLst>
          </p:cNvPr>
          <p:cNvGraphicFramePr>
            <a:graphicFrameLocks noGrp="1"/>
          </p:cNvGraphicFramePr>
          <p:nvPr/>
        </p:nvGraphicFramePr>
        <p:xfrm>
          <a:off x="495300" y="1600200"/>
          <a:ext cx="6310852" cy="3134360"/>
        </p:xfrm>
        <a:graphic>
          <a:graphicData uri="http://schemas.openxmlformats.org/drawingml/2006/table">
            <a:tbl>
              <a:tblPr firstRow="1" bandRow="1">
                <a:tableStyleId>{5C22544A-7EE6-4342-B048-85BDC9FD1C3A}</a:tableStyleId>
              </a:tblPr>
              <a:tblGrid>
                <a:gridCol w="1955800">
                  <a:extLst>
                    <a:ext uri="{9D8B030D-6E8A-4147-A177-3AD203B41FA5}">
                      <a16:colId xmlns:a16="http://schemas.microsoft.com/office/drawing/2014/main" val="664007732"/>
                    </a:ext>
                  </a:extLst>
                </a:gridCol>
                <a:gridCol w="2356571">
                  <a:extLst>
                    <a:ext uri="{9D8B030D-6E8A-4147-A177-3AD203B41FA5}">
                      <a16:colId xmlns:a16="http://schemas.microsoft.com/office/drawing/2014/main" val="2262569103"/>
                    </a:ext>
                  </a:extLst>
                </a:gridCol>
                <a:gridCol w="1998481">
                  <a:extLst>
                    <a:ext uri="{9D8B030D-6E8A-4147-A177-3AD203B41FA5}">
                      <a16:colId xmlns:a16="http://schemas.microsoft.com/office/drawing/2014/main" val="4223004752"/>
                    </a:ext>
                  </a:extLst>
                </a:gridCol>
              </a:tblGrid>
              <a:tr h="370840">
                <a:tc>
                  <a:txBody>
                    <a:bodyPr/>
                    <a:lstStyle/>
                    <a:p>
                      <a:endParaRPr lang="en-US"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algn="ctr"/>
                      <a:r>
                        <a:rPr lang="en-US" dirty="0">
                          <a:solidFill>
                            <a:schemeClr val="tx1"/>
                          </a:solidFill>
                        </a:rPr>
                        <a:t>Mean Annualized Bleeding Rate (80% CI)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endParaRPr lang="en-US">
                        <a:solidFill>
                          <a:schemeClr val="tx1"/>
                        </a:solidFill>
                      </a:endParaRPr>
                    </a:p>
                  </a:txBody>
                  <a:tcPr>
                    <a:solidFill>
                      <a:schemeClr val="accent3"/>
                    </a:solidFill>
                  </a:tcPr>
                </a:tc>
                <a:extLst>
                  <a:ext uri="{0D108BD9-81ED-4DB2-BD59-A6C34878D82A}">
                    <a16:rowId xmlns:a16="http://schemas.microsoft.com/office/drawing/2014/main" val="1136241702"/>
                  </a:ext>
                </a:extLst>
              </a:tr>
              <a:tr h="370840">
                <a:tc>
                  <a:txBody>
                    <a:bodyPr/>
                    <a:lstStyle/>
                    <a:p>
                      <a:r>
                        <a:rPr lang="en-US" b="1" dirty="0">
                          <a:solidFill>
                            <a:schemeClr val="tx1"/>
                          </a:solidFill>
                        </a:rPr>
                        <a:t>Marstacimab Dose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b="1" dirty="0">
                          <a:solidFill>
                            <a:schemeClr val="tx1"/>
                          </a:solidFill>
                        </a:rPr>
                        <a:t>Pretreatment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b="1" dirty="0">
                          <a:solidFill>
                            <a:schemeClr val="tx1"/>
                          </a:solidFill>
                        </a:rPr>
                        <a:t>On Study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595234137"/>
                  </a:ext>
                </a:extLst>
              </a:tr>
              <a:tr h="370840">
                <a:tc>
                  <a:txBody>
                    <a:bodyPr/>
                    <a:lstStyle/>
                    <a:p>
                      <a:r>
                        <a:rPr lang="en-US" dirty="0">
                          <a:solidFill>
                            <a:schemeClr val="bg1"/>
                          </a:solidFill>
                        </a:rPr>
                        <a:t>300-mg cohort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23.00 (19.70-26.85)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4.19 (2.72-6.45)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82574821"/>
                  </a:ext>
                </a:extLst>
              </a:tr>
              <a:tr h="370840">
                <a:tc>
                  <a:txBody>
                    <a:bodyPr/>
                    <a:lstStyle/>
                    <a:p>
                      <a:r>
                        <a:rPr lang="en-US" dirty="0">
                          <a:solidFill>
                            <a:schemeClr val="bg1"/>
                          </a:solidFill>
                        </a:rPr>
                        <a:t>300-mg/150-mg cohort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14.67 (13.91-15.47)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1.45 (0.67-3.15)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27211438"/>
                  </a:ext>
                </a:extLst>
              </a:tr>
              <a:tr h="370840">
                <a:tc>
                  <a:txBody>
                    <a:bodyPr/>
                    <a:lstStyle/>
                    <a:p>
                      <a:r>
                        <a:rPr lang="en-US" dirty="0">
                          <a:solidFill>
                            <a:schemeClr val="bg1"/>
                          </a:solidFill>
                        </a:rPr>
                        <a:t>450-mg cohort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20.33 (15.76-26.23)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4.17 (1.99-8.74)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58672374"/>
                  </a:ext>
                </a:extLst>
              </a:tr>
              <a:tr h="370840">
                <a:tc>
                  <a:txBody>
                    <a:bodyPr/>
                    <a:lstStyle/>
                    <a:p>
                      <a:r>
                        <a:rPr lang="en-US" dirty="0">
                          <a:solidFill>
                            <a:schemeClr val="bg1"/>
                          </a:solidFill>
                        </a:rPr>
                        <a:t>300-mg with inhibitors cohort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17.33 (15.95-18.83)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0.73 (0.23-2.29)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57152419"/>
                  </a:ext>
                </a:extLst>
              </a:tr>
              <a:tr h="370840">
                <a:tc>
                  <a:txBody>
                    <a:bodyPr/>
                    <a:lstStyle/>
                    <a:p>
                      <a:r>
                        <a:rPr lang="en-US" dirty="0">
                          <a:solidFill>
                            <a:schemeClr val="bg1"/>
                          </a:solidFill>
                        </a:rPr>
                        <a:t>Total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18.83 (17.10-20.74)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2.67 (1.79-3.97)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15545765"/>
                  </a:ext>
                </a:extLst>
              </a:tr>
            </a:tbl>
          </a:graphicData>
        </a:graphic>
      </p:graphicFrame>
      <p:sp>
        <p:nvSpPr>
          <p:cNvPr id="6" name="Down Arrow 12">
            <a:extLst>
              <a:ext uri="{FF2B5EF4-FFF2-40B4-BE49-F238E27FC236}">
                <a16:creationId xmlns:a16="http://schemas.microsoft.com/office/drawing/2014/main" id="{09B4E260-D126-05D7-8F0E-85B2E9E94EDA}"/>
              </a:ext>
            </a:extLst>
          </p:cNvPr>
          <p:cNvSpPr/>
          <p:nvPr/>
        </p:nvSpPr>
        <p:spPr bwMode="auto">
          <a:xfrm>
            <a:off x="4709733" y="2440047"/>
            <a:ext cx="322729" cy="2182753"/>
          </a:xfrm>
          <a:prstGeom prst="downArrow">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BR" sz="2400" b="0" i="0" u="none" strike="noStrike" kern="1200" cap="none" spc="0" normalizeH="0" baseline="0" noProof="0">
              <a:ln>
                <a:noFill/>
              </a:ln>
              <a:solidFill>
                <a:srgbClr val="000000"/>
              </a:solidFill>
              <a:effectLst/>
              <a:uLnTx/>
              <a:uFillTx/>
              <a:latin typeface="Times New Roman" pitchFamily="-110" charset="0"/>
              <a:ea typeface="+mn-ea"/>
              <a:cs typeface="+mn-cs"/>
            </a:endParaRPr>
          </a:p>
        </p:txBody>
      </p:sp>
    </p:spTree>
    <p:extLst>
      <p:ext uri="{BB962C8B-B14F-4D97-AF65-F5344CB8AC3E}">
        <p14:creationId xmlns:p14="http://schemas.microsoft.com/office/powerpoint/2010/main" val="25582311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F2C3A7C5-E92A-4748-A54E-861D68929941}"/>
              </a:ext>
            </a:extLst>
          </p:cNvPr>
          <p:cNvGrpSpPr/>
          <p:nvPr/>
        </p:nvGrpSpPr>
        <p:grpSpPr>
          <a:xfrm>
            <a:off x="6459762" y="2230453"/>
            <a:ext cx="418704" cy="1185847"/>
            <a:chOff x="957843" y="2333603"/>
            <a:chExt cx="418704" cy="2749731"/>
          </a:xfrm>
        </p:grpSpPr>
        <p:sp>
          <p:nvSpPr>
            <p:cNvPr id="57" name="TextBox 56">
              <a:extLst>
                <a:ext uri="{FF2B5EF4-FFF2-40B4-BE49-F238E27FC236}">
                  <a16:creationId xmlns:a16="http://schemas.microsoft.com/office/drawing/2014/main" id="{E2F70A22-8910-E6B2-6669-1F196BD03993}"/>
                </a:ext>
              </a:extLst>
            </p:cNvPr>
            <p:cNvSpPr txBox="1"/>
            <p:nvPr/>
          </p:nvSpPr>
          <p:spPr bwMode="auto">
            <a:xfrm>
              <a:off x="957843" y="23336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58" name="TextBox 57">
              <a:extLst>
                <a:ext uri="{FF2B5EF4-FFF2-40B4-BE49-F238E27FC236}">
                  <a16:creationId xmlns:a16="http://schemas.microsoft.com/office/drawing/2014/main" id="{6FB7B6E0-DBDC-9169-61A0-1699581A04D3}"/>
                </a:ext>
              </a:extLst>
            </p:cNvPr>
            <p:cNvSpPr txBox="1"/>
            <p:nvPr/>
          </p:nvSpPr>
          <p:spPr bwMode="auto">
            <a:xfrm>
              <a:off x="957843" y="312182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59" name="TextBox 58">
              <a:extLst>
                <a:ext uri="{FF2B5EF4-FFF2-40B4-BE49-F238E27FC236}">
                  <a16:creationId xmlns:a16="http://schemas.microsoft.com/office/drawing/2014/main" id="{E82DD805-7BE7-082F-A401-F043394E077D}"/>
                </a:ext>
              </a:extLst>
            </p:cNvPr>
            <p:cNvSpPr txBox="1"/>
            <p:nvPr/>
          </p:nvSpPr>
          <p:spPr bwMode="auto">
            <a:xfrm>
              <a:off x="957843" y="391054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60" name="TextBox 59">
              <a:extLst>
                <a:ext uri="{FF2B5EF4-FFF2-40B4-BE49-F238E27FC236}">
                  <a16:creationId xmlns:a16="http://schemas.microsoft.com/office/drawing/2014/main" id="{14E64886-D587-67F8-0FD5-D0BA152D3951}"/>
                </a:ext>
              </a:extLst>
            </p:cNvPr>
            <p:cNvSpPr txBox="1"/>
            <p:nvPr/>
          </p:nvSpPr>
          <p:spPr bwMode="auto">
            <a:xfrm>
              <a:off x="1074862" y="471400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grpSp>
      <p:grpSp>
        <p:nvGrpSpPr>
          <p:cNvPr id="153" name="Group 152">
            <a:extLst>
              <a:ext uri="{FF2B5EF4-FFF2-40B4-BE49-F238E27FC236}">
                <a16:creationId xmlns:a16="http://schemas.microsoft.com/office/drawing/2014/main" id="{EE975011-E512-32A0-7DFA-51ECE37E1A0C}"/>
              </a:ext>
            </a:extLst>
          </p:cNvPr>
          <p:cNvGrpSpPr/>
          <p:nvPr/>
        </p:nvGrpSpPr>
        <p:grpSpPr>
          <a:xfrm>
            <a:off x="6576781" y="3579876"/>
            <a:ext cx="301685" cy="1395901"/>
            <a:chOff x="1074862" y="2333603"/>
            <a:chExt cx="301685" cy="3236803"/>
          </a:xfrm>
        </p:grpSpPr>
        <p:sp>
          <p:nvSpPr>
            <p:cNvPr id="154" name="TextBox 153">
              <a:extLst>
                <a:ext uri="{FF2B5EF4-FFF2-40B4-BE49-F238E27FC236}">
                  <a16:creationId xmlns:a16="http://schemas.microsoft.com/office/drawing/2014/main" id="{EDAD2A83-4640-4D6B-43E4-AAF9ECE936D4}"/>
                </a:ext>
              </a:extLst>
            </p:cNvPr>
            <p:cNvSpPr txBox="1"/>
            <p:nvPr/>
          </p:nvSpPr>
          <p:spPr bwMode="auto">
            <a:xfrm>
              <a:off x="1074862" y="2333603"/>
              <a:ext cx="301685" cy="856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55" name="TextBox 154">
              <a:extLst>
                <a:ext uri="{FF2B5EF4-FFF2-40B4-BE49-F238E27FC236}">
                  <a16:creationId xmlns:a16="http://schemas.microsoft.com/office/drawing/2014/main" id="{F60B4232-8B59-63FB-DFA7-15D704D5D3AB}"/>
                </a:ext>
              </a:extLst>
            </p:cNvPr>
            <p:cNvSpPr txBox="1"/>
            <p:nvPr/>
          </p:nvSpPr>
          <p:spPr bwMode="auto">
            <a:xfrm>
              <a:off x="1074862" y="3121823"/>
              <a:ext cx="301685" cy="856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156" name="TextBox 155">
              <a:extLst>
                <a:ext uri="{FF2B5EF4-FFF2-40B4-BE49-F238E27FC236}">
                  <a16:creationId xmlns:a16="http://schemas.microsoft.com/office/drawing/2014/main" id="{88948054-1373-1EF6-9510-C38750321650}"/>
                </a:ext>
              </a:extLst>
            </p:cNvPr>
            <p:cNvSpPr txBox="1"/>
            <p:nvPr/>
          </p:nvSpPr>
          <p:spPr bwMode="auto">
            <a:xfrm>
              <a:off x="1074862" y="3910543"/>
              <a:ext cx="301685" cy="856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58" name="TextBox 157">
              <a:extLst>
                <a:ext uri="{FF2B5EF4-FFF2-40B4-BE49-F238E27FC236}">
                  <a16:creationId xmlns:a16="http://schemas.microsoft.com/office/drawing/2014/main" id="{C409E047-480C-20C7-1A32-6BFDDFEA8CB9}"/>
                </a:ext>
              </a:extLst>
            </p:cNvPr>
            <p:cNvSpPr txBox="1"/>
            <p:nvPr/>
          </p:nvSpPr>
          <p:spPr bwMode="auto">
            <a:xfrm>
              <a:off x="1074862" y="4714002"/>
              <a:ext cx="301685" cy="856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157" name="Espaço Reservado para Conteúdo 7">
            <a:extLst>
              <a:ext uri="{FF2B5EF4-FFF2-40B4-BE49-F238E27FC236}">
                <a16:creationId xmlns:a16="http://schemas.microsoft.com/office/drawing/2014/main" id="{CA3A5FB7-49E5-140C-2274-706404EAD0F5}"/>
              </a:ext>
            </a:extLst>
          </p:cNvPr>
          <p:cNvSpPr txBox="1">
            <a:spLocks/>
          </p:cNvSpPr>
          <p:nvPr/>
        </p:nvSpPr>
        <p:spPr bwMode="auto">
          <a:xfrm>
            <a:off x="609759" y="1385407"/>
            <a:ext cx="11494009" cy="700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lnSpcReduction="10000"/>
          </a:bodyPr>
          <a:lstStyle>
            <a:lvl1pPr marL="342900" indent="-342900" algn="l" rtl="0" eaLnBrk="1" fontAlgn="base" hangingPunct="1">
              <a:spcBef>
                <a:spcPct val="20000"/>
              </a:spcBef>
              <a:spcAft>
                <a:spcPct val="0"/>
              </a:spcAft>
              <a:buClr>
                <a:srgbClr val="800000"/>
              </a:buClr>
              <a:buSzPct val="100000"/>
              <a:buChar char="•"/>
              <a:defRPr sz="3200">
                <a:solidFill>
                  <a:srgbClr val="730000"/>
                </a:solidFill>
                <a:latin typeface="Arial"/>
                <a:ea typeface="ＭＳ Ｐゴシック" pitchFamily="-110" charset="-128"/>
                <a:cs typeface="Arial"/>
              </a:defRPr>
            </a:lvl1pPr>
            <a:lvl2pPr marL="742950" indent="-285750" algn="l" rtl="0" eaLnBrk="1" fontAlgn="base" hangingPunct="1">
              <a:spcBef>
                <a:spcPct val="20000"/>
              </a:spcBef>
              <a:spcAft>
                <a:spcPct val="0"/>
              </a:spcAft>
              <a:buClr>
                <a:srgbClr val="800000"/>
              </a:buClr>
              <a:buSzPct val="100000"/>
              <a:buChar char="–"/>
              <a:defRPr sz="2800">
                <a:solidFill>
                  <a:srgbClr val="003399"/>
                </a:solidFill>
                <a:latin typeface="Arial"/>
                <a:ea typeface="ＭＳ Ｐゴシック" pitchFamily="-110" charset="-128"/>
                <a:cs typeface="Arial"/>
              </a:defRPr>
            </a:lvl2pPr>
            <a:lvl3pPr marL="1143000" indent="-228600" algn="l" rtl="0" eaLnBrk="1" fontAlgn="base" hangingPunct="1">
              <a:spcBef>
                <a:spcPct val="20000"/>
              </a:spcBef>
              <a:spcAft>
                <a:spcPct val="0"/>
              </a:spcAft>
              <a:buClr>
                <a:srgbClr val="800000"/>
              </a:buClr>
              <a:buSzPct val="100000"/>
              <a:buChar char="•"/>
              <a:defRPr sz="2400">
                <a:solidFill>
                  <a:schemeClr val="tx1"/>
                </a:solidFill>
                <a:latin typeface="Arial"/>
                <a:ea typeface="ＭＳ Ｐゴシック" pitchFamily="-110" charset="-128"/>
                <a:cs typeface="Arial"/>
              </a:defRPr>
            </a:lvl3pPr>
            <a:lvl4pPr marL="1600200" indent="-228600" algn="l" rtl="0" eaLnBrk="1" fontAlgn="base" hangingPunct="1">
              <a:spcBef>
                <a:spcPct val="20000"/>
              </a:spcBef>
              <a:spcAft>
                <a:spcPct val="0"/>
              </a:spcAft>
              <a:buClr>
                <a:srgbClr val="800000"/>
              </a:buClr>
              <a:buSzPct val="100000"/>
              <a:buChar char="–"/>
              <a:defRPr sz="2000">
                <a:solidFill>
                  <a:schemeClr val="tx1"/>
                </a:solidFill>
                <a:latin typeface="Arial"/>
                <a:ea typeface="ＭＳ Ｐゴシック" pitchFamily="-110" charset="-128"/>
                <a:cs typeface="Arial"/>
              </a:defRPr>
            </a:lvl4pPr>
            <a:lvl5pPr marL="2057400" indent="-228600" algn="l" rtl="0" eaLnBrk="1" fontAlgn="base" hangingPunct="1">
              <a:spcBef>
                <a:spcPct val="20000"/>
              </a:spcBef>
              <a:spcAft>
                <a:spcPct val="0"/>
              </a:spcAft>
              <a:buClr>
                <a:srgbClr val="800000"/>
              </a:buClr>
              <a:buSzPct val="100000"/>
              <a:buChar char="»"/>
              <a:defRPr sz="2000">
                <a:solidFill>
                  <a:schemeClr val="tx1"/>
                </a:solidFill>
                <a:latin typeface="Arial"/>
                <a:ea typeface="ＭＳ Ｐゴシック" pitchFamily="-110" charset="-128"/>
                <a:cs typeface="Arial"/>
              </a:defRPr>
            </a:lvl5pPr>
            <a:lvl6pPr marL="2514600" indent="-228600" algn="l" rtl="0" eaLnBrk="1" fontAlgn="base" hangingPunct="1">
              <a:spcBef>
                <a:spcPct val="20000"/>
              </a:spcBef>
              <a:spcAft>
                <a:spcPct val="0"/>
              </a:spcAft>
              <a:buClr>
                <a:srgbClr val="800000"/>
              </a:buClr>
              <a:buChar char="»"/>
              <a:defRPr>
                <a:solidFill>
                  <a:schemeClr val="tx1"/>
                </a:solidFill>
                <a:effectLst>
                  <a:outerShdw blurRad="38100" dist="38100" dir="2700000" algn="tl">
                    <a:srgbClr val="DDDDDD"/>
                  </a:outerShdw>
                </a:effectLst>
                <a:latin typeface="+mn-lt"/>
                <a:ea typeface="ＭＳ Ｐゴシック" pitchFamily="-110" charset="-128"/>
              </a:defRPr>
            </a:lvl6pPr>
            <a:lvl7pPr marL="2971800" indent="-228600" algn="l" rtl="0" eaLnBrk="1" fontAlgn="base" hangingPunct="1">
              <a:spcBef>
                <a:spcPct val="20000"/>
              </a:spcBef>
              <a:spcAft>
                <a:spcPct val="0"/>
              </a:spcAft>
              <a:buClr>
                <a:srgbClr val="800000"/>
              </a:buClr>
              <a:buChar char="»"/>
              <a:defRPr>
                <a:solidFill>
                  <a:schemeClr val="tx1"/>
                </a:solidFill>
                <a:effectLst>
                  <a:outerShdw blurRad="38100" dist="38100" dir="2700000" algn="tl">
                    <a:srgbClr val="DDDDDD"/>
                  </a:outerShdw>
                </a:effectLst>
                <a:latin typeface="+mn-lt"/>
                <a:ea typeface="ＭＳ Ｐゴシック" pitchFamily="-110" charset="-128"/>
              </a:defRPr>
            </a:lvl7pPr>
            <a:lvl8pPr marL="3429000" indent="-228600" algn="l" rtl="0" eaLnBrk="1" fontAlgn="base" hangingPunct="1">
              <a:spcBef>
                <a:spcPct val="20000"/>
              </a:spcBef>
              <a:spcAft>
                <a:spcPct val="0"/>
              </a:spcAft>
              <a:buClr>
                <a:srgbClr val="800000"/>
              </a:buClr>
              <a:buChar char="»"/>
              <a:defRPr>
                <a:solidFill>
                  <a:schemeClr val="tx1"/>
                </a:solidFill>
                <a:effectLst>
                  <a:outerShdw blurRad="38100" dist="38100" dir="2700000" algn="tl">
                    <a:srgbClr val="DDDDDD"/>
                  </a:outerShdw>
                </a:effectLst>
                <a:latin typeface="+mn-lt"/>
                <a:ea typeface="ＭＳ Ｐゴシック" pitchFamily="-110" charset="-128"/>
              </a:defRPr>
            </a:lvl8pPr>
            <a:lvl9pPr marL="3886200" indent="-228600" algn="l" rtl="0" eaLnBrk="1" fontAlgn="base" hangingPunct="1">
              <a:spcBef>
                <a:spcPct val="20000"/>
              </a:spcBef>
              <a:spcAft>
                <a:spcPct val="0"/>
              </a:spcAft>
              <a:buClr>
                <a:srgbClr val="800000"/>
              </a:buClr>
              <a:buChar char="»"/>
              <a:defRPr>
                <a:solidFill>
                  <a:schemeClr val="tx1"/>
                </a:solidFill>
                <a:effectLst>
                  <a:outerShdw blurRad="38100" dist="38100" dir="2700000" algn="tl">
                    <a:srgbClr val="DDDDDD"/>
                  </a:outerShdw>
                </a:effectLst>
                <a:latin typeface="+mn-lt"/>
                <a:ea typeface="ＭＳ Ｐゴシック" pitchFamily="-110" charset="-128"/>
              </a:defRPr>
            </a:lvl9pPr>
          </a:lstStyle>
          <a:p>
            <a:pPr marL="342900" marR="0" lvl="0" indent="-342900" algn="l" defTabSz="914400" rtl="0" eaLnBrk="1" fontAlgn="base" latinLnBrk="0" hangingPunct="1">
              <a:lnSpc>
                <a:spcPct val="100000"/>
              </a:lnSpc>
              <a:spcBef>
                <a:spcPts val="0"/>
              </a:spcBef>
              <a:spcAft>
                <a:spcPct val="0"/>
              </a:spcAft>
              <a:buClr>
                <a:srgbClr val="000000"/>
              </a:buClr>
              <a:buSzPct val="100000"/>
              <a:buFont typeface="Wingdings"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a:ea typeface="ＭＳ Ｐゴシック" pitchFamily="-110" charset="-128"/>
                <a:cs typeface="Calibri" panose="020F0502020204030204" pitchFamily="34" charset="0"/>
              </a:rPr>
              <a:t>Prophylaxis using marstacimab in 116/128 (on demand, n = 33; routine prophylaxis, n = 83) participants received marstacimab in ATP, and 87 treated in LTE</a:t>
            </a:r>
          </a:p>
          <a:p>
            <a:pPr marL="457200" marR="0" lvl="1" indent="0" algn="l" defTabSz="914400" rtl="0" eaLnBrk="1" fontAlgn="base" latinLnBrk="0" hangingPunct="1">
              <a:lnSpc>
                <a:spcPct val="100000"/>
              </a:lnSpc>
              <a:spcBef>
                <a:spcPts val="0"/>
              </a:spcBef>
              <a:spcAft>
                <a:spcPct val="0"/>
              </a:spcAft>
              <a:buClr>
                <a:srgbClr val="000000"/>
              </a:buClr>
              <a:buSzPct val="100000"/>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pitchFamily="-110" charset="-128"/>
              <a:cs typeface="Calibri" panose="020F0502020204030204" pitchFamily="34" charset="0"/>
              <a:sym typeface="Wingdings" pitchFamily="2" charset="2"/>
            </a:endParaRPr>
          </a:p>
          <a:p>
            <a:pPr marL="742950" marR="0" lvl="1" indent="-285750" algn="l" defTabSz="914400" rtl="0" eaLnBrk="1" fontAlgn="base" latinLnBrk="0" hangingPunct="1">
              <a:lnSpc>
                <a:spcPct val="100000"/>
              </a:lnSpc>
              <a:spcBef>
                <a:spcPts val="0"/>
              </a:spcBef>
              <a:spcAft>
                <a:spcPct val="0"/>
              </a:spcAft>
              <a:buClr>
                <a:srgbClr val="800000"/>
              </a:buClr>
              <a:buSzPct val="100000"/>
              <a:buFontTx/>
              <a:buChar char="–"/>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pitchFamily="-110" charset="-128"/>
              <a:cs typeface="Calibri" panose="020F0502020204030204" pitchFamily="34" charset="0"/>
              <a:sym typeface="Wingdings" pitchFamily="2" charset="2"/>
            </a:endParaRPr>
          </a:p>
          <a:p>
            <a:pPr marL="457200" marR="0" lvl="1" indent="0" algn="l" defTabSz="914400" rtl="0" eaLnBrk="1" fontAlgn="base" latinLnBrk="0" hangingPunct="1">
              <a:lnSpc>
                <a:spcPct val="100000"/>
              </a:lnSpc>
              <a:spcBef>
                <a:spcPts val="0"/>
              </a:spcBef>
              <a:spcAft>
                <a:spcPct val="0"/>
              </a:spcAft>
              <a:buClr>
                <a:srgbClr val="800000"/>
              </a:buClr>
              <a:buSzPct val="100000"/>
              <a:buFontTx/>
              <a:buNone/>
              <a:tabLst/>
              <a:defRPr/>
            </a:pP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ＭＳ Ｐゴシック" pitchFamily="-110" charset="-128"/>
              <a:cs typeface="Calibri" panose="020F0502020204030204" pitchFamily="34" charset="0"/>
            </a:endParaRPr>
          </a:p>
        </p:txBody>
      </p:sp>
      <p:graphicFrame>
        <p:nvGraphicFramePr>
          <p:cNvPr id="49" name="Table 48">
            <a:extLst>
              <a:ext uri="{FF2B5EF4-FFF2-40B4-BE49-F238E27FC236}">
                <a16:creationId xmlns:a16="http://schemas.microsoft.com/office/drawing/2014/main" id="{A42F31D6-2761-22E9-638B-48AF4CE37713}"/>
              </a:ext>
            </a:extLst>
          </p:cNvPr>
          <p:cNvGraphicFramePr>
            <a:graphicFrameLocks noGrp="1"/>
          </p:cNvGraphicFramePr>
          <p:nvPr/>
        </p:nvGraphicFramePr>
        <p:xfrm>
          <a:off x="717550" y="4845960"/>
          <a:ext cx="4570734" cy="1341120"/>
        </p:xfrm>
        <a:graphic>
          <a:graphicData uri="http://schemas.openxmlformats.org/drawingml/2006/table">
            <a:tbl>
              <a:tblPr firstRow="1" bandRow="1">
                <a:tableStyleId>{5C22544A-7EE6-4342-B048-85BDC9FD1C3A}</a:tableStyleId>
              </a:tblPr>
              <a:tblGrid>
                <a:gridCol w="1347470">
                  <a:extLst>
                    <a:ext uri="{9D8B030D-6E8A-4147-A177-3AD203B41FA5}">
                      <a16:colId xmlns:a16="http://schemas.microsoft.com/office/drawing/2014/main" val="1697952588"/>
                    </a:ext>
                  </a:extLst>
                </a:gridCol>
                <a:gridCol w="1097280">
                  <a:extLst>
                    <a:ext uri="{9D8B030D-6E8A-4147-A177-3AD203B41FA5}">
                      <a16:colId xmlns:a16="http://schemas.microsoft.com/office/drawing/2014/main" val="2331653071"/>
                    </a:ext>
                  </a:extLst>
                </a:gridCol>
                <a:gridCol w="990600">
                  <a:extLst>
                    <a:ext uri="{9D8B030D-6E8A-4147-A177-3AD203B41FA5}">
                      <a16:colId xmlns:a16="http://schemas.microsoft.com/office/drawing/2014/main" val="2486217441"/>
                    </a:ext>
                  </a:extLst>
                </a:gridCol>
                <a:gridCol w="1135384">
                  <a:extLst>
                    <a:ext uri="{9D8B030D-6E8A-4147-A177-3AD203B41FA5}">
                      <a16:colId xmlns:a16="http://schemas.microsoft.com/office/drawing/2014/main" val="701221078"/>
                    </a:ext>
                  </a:extLst>
                </a:gridCol>
              </a:tblGrid>
              <a:tr h="203285">
                <a:tc>
                  <a:txBody>
                    <a:bodyPr/>
                    <a:lstStyle/>
                    <a:p>
                      <a:endParaRPr lang="en-US" sz="1400" dirty="0"/>
                    </a:p>
                  </a:txBody>
                  <a:tcPr marL="45720" marR="4572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t>OP</a:t>
                      </a:r>
                    </a:p>
                    <a:p>
                      <a:pPr algn="ctr"/>
                      <a:r>
                        <a:rPr lang="en-US" sz="1400" dirty="0"/>
                        <a:t>(6 mo)</a:t>
                      </a:r>
                    </a:p>
                  </a:txBody>
                  <a:tcPr marL="45720" marR="4572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t>ATP</a:t>
                      </a:r>
                    </a:p>
                    <a:p>
                      <a:pPr algn="ctr"/>
                      <a:r>
                        <a:rPr lang="en-US" sz="1400" dirty="0"/>
                        <a:t>(12 mo)</a:t>
                      </a:r>
                    </a:p>
                  </a:txBody>
                  <a:tcPr marL="45720" marR="4572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LTE</a:t>
                      </a:r>
                    </a:p>
                    <a:p>
                      <a:pPr algn="ctr"/>
                      <a:r>
                        <a:rPr lang="en-US" sz="1400" dirty="0"/>
                        <a:t>(up to 16 mo)</a:t>
                      </a:r>
                    </a:p>
                  </a:txBody>
                  <a:tcPr marL="45720" marR="4572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2663328483"/>
                  </a:ext>
                </a:extLst>
              </a:tr>
              <a:tr h="203285">
                <a:tc>
                  <a:txBody>
                    <a:bodyPr/>
                    <a:lstStyle/>
                    <a:p>
                      <a:pPr algn="ctr"/>
                      <a:r>
                        <a:rPr lang="en-US" sz="1400" dirty="0">
                          <a:solidFill>
                            <a:schemeClr val="bg1"/>
                          </a:solidFill>
                        </a:rPr>
                        <a:t>ABR (model based; 95% CI)</a:t>
                      </a:r>
                    </a:p>
                  </a:txBody>
                  <a:tcPr marL="45720" marR="4572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38.00 </a:t>
                      </a:r>
                    </a:p>
                    <a:p>
                      <a:pPr algn="ctr"/>
                      <a:r>
                        <a:rPr lang="en-US" sz="1400" dirty="0">
                          <a:solidFill>
                            <a:schemeClr val="bg1"/>
                          </a:solidFill>
                        </a:rPr>
                        <a:t>(31.03-46.54)</a:t>
                      </a:r>
                    </a:p>
                  </a:txBody>
                  <a:tcPr marL="45720" marR="4572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3.18</a:t>
                      </a:r>
                    </a:p>
                    <a:p>
                      <a:pPr algn="ctr"/>
                      <a:r>
                        <a:rPr lang="en-US" sz="1400" dirty="0">
                          <a:solidFill>
                            <a:schemeClr val="bg1"/>
                          </a:solidFill>
                        </a:rPr>
                        <a:t>(2.09-4.85)</a:t>
                      </a:r>
                    </a:p>
                  </a:txBody>
                  <a:tcPr marL="45720" marR="4572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3.86</a:t>
                      </a:r>
                    </a:p>
                    <a:p>
                      <a:pPr algn="ctr"/>
                      <a:r>
                        <a:rPr lang="en-US" sz="1400" dirty="0">
                          <a:solidFill>
                            <a:schemeClr val="bg1"/>
                          </a:solidFill>
                        </a:rPr>
                        <a:t>(2.02-7.37)</a:t>
                      </a:r>
                    </a:p>
                  </a:txBody>
                  <a:tcPr marL="45720" marR="4572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150679"/>
                  </a:ext>
                </a:extLst>
              </a:tr>
              <a:tr h="145488">
                <a:tc>
                  <a:txBody>
                    <a:bodyPr/>
                    <a:lstStyle/>
                    <a:p>
                      <a:pPr algn="ctr"/>
                      <a:r>
                        <a:rPr lang="en-US" sz="1400" dirty="0">
                          <a:solidFill>
                            <a:schemeClr val="bg1"/>
                          </a:solidFill>
                        </a:rPr>
                        <a:t>N</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33</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33</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29</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19618570"/>
                  </a:ext>
                </a:extLst>
              </a:tr>
            </a:tbl>
          </a:graphicData>
        </a:graphic>
      </p:graphicFrame>
      <p:sp>
        <p:nvSpPr>
          <p:cNvPr id="44" name="Rectangle 43">
            <a:extLst>
              <a:ext uri="{FF2B5EF4-FFF2-40B4-BE49-F238E27FC236}">
                <a16:creationId xmlns:a16="http://schemas.microsoft.com/office/drawing/2014/main" id="{065434AF-D34D-F443-E63C-9743246D8464}"/>
              </a:ext>
            </a:extLst>
          </p:cNvPr>
          <p:cNvSpPr/>
          <p:nvPr/>
        </p:nvSpPr>
        <p:spPr bwMode="auto">
          <a:xfrm>
            <a:off x="2262188" y="3287750"/>
            <a:ext cx="790575" cy="149542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 name="Rectangle 44">
            <a:extLst>
              <a:ext uri="{FF2B5EF4-FFF2-40B4-BE49-F238E27FC236}">
                <a16:creationId xmlns:a16="http://schemas.microsoft.com/office/drawing/2014/main" id="{7603DDFB-B307-3C06-AD03-0338A566A0A5}"/>
              </a:ext>
            </a:extLst>
          </p:cNvPr>
          <p:cNvSpPr/>
          <p:nvPr/>
        </p:nvSpPr>
        <p:spPr bwMode="auto">
          <a:xfrm>
            <a:off x="3271838" y="4673638"/>
            <a:ext cx="790575" cy="10953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Rectangle 45">
            <a:extLst>
              <a:ext uri="{FF2B5EF4-FFF2-40B4-BE49-F238E27FC236}">
                <a16:creationId xmlns:a16="http://schemas.microsoft.com/office/drawing/2014/main" id="{FC6A60B6-8F5C-236F-72A7-ED4EA00A5AD4}"/>
              </a:ext>
            </a:extLst>
          </p:cNvPr>
          <p:cNvSpPr/>
          <p:nvPr/>
        </p:nvSpPr>
        <p:spPr bwMode="auto">
          <a:xfrm>
            <a:off x="4281488" y="4645064"/>
            <a:ext cx="790575" cy="13811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D340D15F-7207-EBC7-88B6-D44C0FBB1EF9}"/>
              </a:ext>
            </a:extLst>
          </p:cNvPr>
          <p:cNvSpPr>
            <a:spLocks noGrp="1"/>
          </p:cNvSpPr>
          <p:nvPr>
            <p:ph type="title"/>
          </p:nvPr>
        </p:nvSpPr>
        <p:spPr/>
        <p:txBody>
          <a:bodyPr/>
          <a:lstStyle/>
          <a:p>
            <a:r>
              <a:rPr lang="en-US" dirty="0"/>
              <a:t>Phase III BASIS Trial: Marstacimab for HA and HB With and Without Inhibitors in Patients 12-75 Yr of Age </a:t>
            </a:r>
          </a:p>
        </p:txBody>
      </p:sp>
      <p:sp>
        <p:nvSpPr>
          <p:cNvPr id="5" name="Text Box 15">
            <a:extLst>
              <a:ext uri="{FF2B5EF4-FFF2-40B4-BE49-F238E27FC236}">
                <a16:creationId xmlns:a16="http://schemas.microsoft.com/office/drawing/2014/main" id="{11174C30-1EBF-CDE9-B354-8494D41073E5}"/>
              </a:ext>
            </a:extLst>
          </p:cNvPr>
          <p:cNvSpPr txBox="1">
            <a:spLocks noChangeArrowheads="1"/>
          </p:cNvSpPr>
          <p:nvPr/>
        </p:nvSpPr>
        <p:spPr bwMode="auto">
          <a:xfrm>
            <a:off x="412751" y="6367143"/>
            <a:ext cx="603159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Matino. ASH 2023. Abstr 285.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3" name="TextBox 2">
            <a:extLst>
              <a:ext uri="{FF2B5EF4-FFF2-40B4-BE49-F238E27FC236}">
                <a16:creationId xmlns:a16="http://schemas.microsoft.com/office/drawing/2014/main" id="{2DC801B5-2CB5-C526-838C-9DEAAA196341}"/>
              </a:ext>
            </a:extLst>
          </p:cNvPr>
          <p:cNvSpPr txBox="1"/>
          <p:nvPr/>
        </p:nvSpPr>
        <p:spPr bwMode="auto">
          <a:xfrm>
            <a:off x="2041853" y="2066060"/>
            <a:ext cx="27733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Treated Bleed, On Demand</a:t>
            </a:r>
          </a:p>
        </p:txBody>
      </p:sp>
      <p:sp>
        <p:nvSpPr>
          <p:cNvPr id="4" name="TextBox 3">
            <a:extLst>
              <a:ext uri="{FF2B5EF4-FFF2-40B4-BE49-F238E27FC236}">
                <a16:creationId xmlns:a16="http://schemas.microsoft.com/office/drawing/2014/main" id="{424C298E-0F94-F382-F9F5-53093E1EBC5B}"/>
              </a:ext>
            </a:extLst>
          </p:cNvPr>
          <p:cNvSpPr txBox="1"/>
          <p:nvPr/>
        </p:nvSpPr>
        <p:spPr bwMode="auto">
          <a:xfrm rot="16200000">
            <a:off x="306541" y="3470493"/>
            <a:ext cx="11913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Mean ABR</a:t>
            </a:r>
          </a:p>
        </p:txBody>
      </p:sp>
      <p:grpSp>
        <p:nvGrpSpPr>
          <p:cNvPr id="13" name="Group 12">
            <a:extLst>
              <a:ext uri="{FF2B5EF4-FFF2-40B4-BE49-F238E27FC236}">
                <a16:creationId xmlns:a16="http://schemas.microsoft.com/office/drawing/2014/main" id="{A1AC4A1B-90C3-E4D3-E22E-2BE1ADB19D2B}"/>
              </a:ext>
            </a:extLst>
          </p:cNvPr>
          <p:cNvGrpSpPr/>
          <p:nvPr/>
        </p:nvGrpSpPr>
        <p:grpSpPr>
          <a:xfrm>
            <a:off x="957843" y="2230453"/>
            <a:ext cx="418704" cy="2749731"/>
            <a:chOff x="957843" y="2333603"/>
            <a:chExt cx="418704" cy="2749731"/>
          </a:xfrm>
        </p:grpSpPr>
        <p:sp>
          <p:nvSpPr>
            <p:cNvPr id="9" name="TextBox 8">
              <a:extLst>
                <a:ext uri="{FF2B5EF4-FFF2-40B4-BE49-F238E27FC236}">
                  <a16:creationId xmlns:a16="http://schemas.microsoft.com/office/drawing/2014/main" id="{C6CB4D4A-309B-BB67-1FD1-71417DBDA532}"/>
                </a:ext>
              </a:extLst>
            </p:cNvPr>
            <p:cNvSpPr txBox="1"/>
            <p:nvPr/>
          </p:nvSpPr>
          <p:spPr bwMode="auto">
            <a:xfrm>
              <a:off x="957843" y="23336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0" name="TextBox 9">
              <a:extLst>
                <a:ext uri="{FF2B5EF4-FFF2-40B4-BE49-F238E27FC236}">
                  <a16:creationId xmlns:a16="http://schemas.microsoft.com/office/drawing/2014/main" id="{51908C9E-D201-2A9C-807B-C8B37638223D}"/>
                </a:ext>
              </a:extLst>
            </p:cNvPr>
            <p:cNvSpPr txBox="1"/>
            <p:nvPr/>
          </p:nvSpPr>
          <p:spPr bwMode="auto">
            <a:xfrm>
              <a:off x="957843" y="312182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1" name="TextBox 10">
              <a:extLst>
                <a:ext uri="{FF2B5EF4-FFF2-40B4-BE49-F238E27FC236}">
                  <a16:creationId xmlns:a16="http://schemas.microsoft.com/office/drawing/2014/main" id="{59876071-64F7-66DD-7843-4FD868A0AE18}"/>
                </a:ext>
              </a:extLst>
            </p:cNvPr>
            <p:cNvSpPr txBox="1"/>
            <p:nvPr/>
          </p:nvSpPr>
          <p:spPr bwMode="auto">
            <a:xfrm>
              <a:off x="957843" y="391054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2" name="TextBox 11">
              <a:extLst>
                <a:ext uri="{FF2B5EF4-FFF2-40B4-BE49-F238E27FC236}">
                  <a16:creationId xmlns:a16="http://schemas.microsoft.com/office/drawing/2014/main" id="{4290FBC1-CAB0-15DF-C212-4E040CBC0A5A}"/>
                </a:ext>
              </a:extLst>
            </p:cNvPr>
            <p:cNvSpPr txBox="1"/>
            <p:nvPr/>
          </p:nvSpPr>
          <p:spPr bwMode="auto">
            <a:xfrm>
              <a:off x="1074862" y="471400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14" name="TextBox 13">
            <a:extLst>
              <a:ext uri="{FF2B5EF4-FFF2-40B4-BE49-F238E27FC236}">
                <a16:creationId xmlns:a16="http://schemas.microsoft.com/office/drawing/2014/main" id="{33212F29-7815-7143-1BB0-9C7F09D5783C}"/>
              </a:ext>
            </a:extLst>
          </p:cNvPr>
          <p:cNvSpPr txBox="1"/>
          <p:nvPr/>
        </p:nvSpPr>
        <p:spPr bwMode="auto">
          <a:xfrm>
            <a:off x="2773680" y="2513503"/>
            <a:ext cx="8803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&lt;.001</a:t>
            </a:r>
          </a:p>
        </p:txBody>
      </p:sp>
      <p:grpSp>
        <p:nvGrpSpPr>
          <p:cNvPr id="17" name="Group 16">
            <a:extLst>
              <a:ext uri="{FF2B5EF4-FFF2-40B4-BE49-F238E27FC236}">
                <a16:creationId xmlns:a16="http://schemas.microsoft.com/office/drawing/2014/main" id="{5958C695-49FD-4792-BEC0-F9303CC7B1C8}"/>
              </a:ext>
            </a:extLst>
          </p:cNvPr>
          <p:cNvGrpSpPr/>
          <p:nvPr/>
        </p:nvGrpSpPr>
        <p:grpSpPr>
          <a:xfrm>
            <a:off x="3250805" y="2924748"/>
            <a:ext cx="830580" cy="1567583"/>
            <a:chOff x="4020528" y="3050137"/>
            <a:chExt cx="830580" cy="1567583"/>
          </a:xfrm>
        </p:grpSpPr>
        <p:sp>
          <p:nvSpPr>
            <p:cNvPr id="15" name="Arrow: Down 14">
              <a:extLst>
                <a:ext uri="{FF2B5EF4-FFF2-40B4-BE49-F238E27FC236}">
                  <a16:creationId xmlns:a16="http://schemas.microsoft.com/office/drawing/2014/main" id="{1A60D4AF-665D-238F-D2F0-166238A64F1C}"/>
                </a:ext>
              </a:extLst>
            </p:cNvPr>
            <p:cNvSpPr/>
            <p:nvPr/>
          </p:nvSpPr>
          <p:spPr bwMode="auto">
            <a:xfrm>
              <a:off x="4020528" y="3050137"/>
              <a:ext cx="830580" cy="1567583"/>
            </a:xfrm>
            <a:prstGeom prst="downArrow">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 name="TextBox 15">
              <a:extLst>
                <a:ext uri="{FF2B5EF4-FFF2-40B4-BE49-F238E27FC236}">
                  <a16:creationId xmlns:a16="http://schemas.microsoft.com/office/drawing/2014/main" id="{008C47C1-0C29-CB4F-C577-754FFA3837CA}"/>
                </a:ext>
              </a:extLst>
            </p:cNvPr>
            <p:cNvSpPr txBox="1"/>
            <p:nvPr/>
          </p:nvSpPr>
          <p:spPr bwMode="auto">
            <a:xfrm>
              <a:off x="4143728" y="4135224"/>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91.6%</a:t>
              </a:r>
            </a:p>
          </p:txBody>
        </p:sp>
      </p:grpSp>
      <p:grpSp>
        <p:nvGrpSpPr>
          <p:cNvPr id="22" name="Group 21">
            <a:extLst>
              <a:ext uri="{FF2B5EF4-FFF2-40B4-BE49-F238E27FC236}">
                <a16:creationId xmlns:a16="http://schemas.microsoft.com/office/drawing/2014/main" id="{EF3ABF90-986A-B3B6-BD68-F12CAA72CA2F}"/>
              </a:ext>
            </a:extLst>
          </p:cNvPr>
          <p:cNvGrpSpPr/>
          <p:nvPr/>
        </p:nvGrpSpPr>
        <p:grpSpPr>
          <a:xfrm>
            <a:off x="5415930" y="2430272"/>
            <a:ext cx="641919" cy="923330"/>
            <a:chOff x="4833490" y="2440015"/>
            <a:chExt cx="641919" cy="923330"/>
          </a:xfrm>
        </p:grpSpPr>
        <p:sp>
          <p:nvSpPr>
            <p:cNvPr id="18" name="TextBox 17">
              <a:extLst>
                <a:ext uri="{FF2B5EF4-FFF2-40B4-BE49-F238E27FC236}">
                  <a16:creationId xmlns:a16="http://schemas.microsoft.com/office/drawing/2014/main" id="{E95171F3-1463-2F98-DAE3-586D3D706718}"/>
                </a:ext>
              </a:extLst>
            </p:cNvPr>
            <p:cNvSpPr txBox="1"/>
            <p:nvPr/>
          </p:nvSpPr>
          <p:spPr bwMode="auto">
            <a:xfrm>
              <a:off x="4944879" y="2440015"/>
              <a:ext cx="53053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OP</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ATP</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LTE</a:t>
              </a:r>
            </a:p>
          </p:txBody>
        </p:sp>
        <p:sp>
          <p:nvSpPr>
            <p:cNvPr id="19" name="Rectangle 18">
              <a:extLst>
                <a:ext uri="{FF2B5EF4-FFF2-40B4-BE49-F238E27FC236}">
                  <a16:creationId xmlns:a16="http://schemas.microsoft.com/office/drawing/2014/main" id="{200A440D-E926-5BD3-5967-88D933990818}"/>
                </a:ext>
              </a:extLst>
            </p:cNvPr>
            <p:cNvSpPr/>
            <p:nvPr/>
          </p:nvSpPr>
          <p:spPr bwMode="auto">
            <a:xfrm>
              <a:off x="4833490" y="2538349"/>
              <a:ext cx="156608" cy="15660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 name="Rectangle 19">
              <a:extLst>
                <a:ext uri="{FF2B5EF4-FFF2-40B4-BE49-F238E27FC236}">
                  <a16:creationId xmlns:a16="http://schemas.microsoft.com/office/drawing/2014/main" id="{08406144-74E0-25A9-04CB-1B743FB4D219}"/>
                </a:ext>
              </a:extLst>
            </p:cNvPr>
            <p:cNvSpPr/>
            <p:nvPr/>
          </p:nvSpPr>
          <p:spPr bwMode="auto">
            <a:xfrm>
              <a:off x="4833490" y="2829306"/>
              <a:ext cx="156608" cy="15660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 name="Rectangle 20">
              <a:extLst>
                <a:ext uri="{FF2B5EF4-FFF2-40B4-BE49-F238E27FC236}">
                  <a16:creationId xmlns:a16="http://schemas.microsoft.com/office/drawing/2014/main" id="{AAE9F15F-D385-7973-EC97-0578ECC687AB}"/>
                </a:ext>
              </a:extLst>
            </p:cNvPr>
            <p:cNvSpPr/>
            <p:nvPr/>
          </p:nvSpPr>
          <p:spPr bwMode="auto">
            <a:xfrm>
              <a:off x="4833490" y="3105225"/>
              <a:ext cx="156608" cy="15660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8" name="Group 27">
            <a:extLst>
              <a:ext uri="{FF2B5EF4-FFF2-40B4-BE49-F238E27FC236}">
                <a16:creationId xmlns:a16="http://schemas.microsoft.com/office/drawing/2014/main" id="{C7B64A49-3999-6762-CEEB-19957BCB363B}"/>
              </a:ext>
            </a:extLst>
          </p:cNvPr>
          <p:cNvGrpSpPr/>
          <p:nvPr/>
        </p:nvGrpSpPr>
        <p:grpSpPr>
          <a:xfrm>
            <a:off x="2612667" y="2950541"/>
            <a:ext cx="98425" cy="622959"/>
            <a:chOff x="2207372" y="3027898"/>
            <a:chExt cx="98425" cy="665798"/>
          </a:xfrm>
        </p:grpSpPr>
        <p:cxnSp>
          <p:nvCxnSpPr>
            <p:cNvPr id="24" name="Straight Connector 23">
              <a:extLst>
                <a:ext uri="{FF2B5EF4-FFF2-40B4-BE49-F238E27FC236}">
                  <a16:creationId xmlns:a16="http://schemas.microsoft.com/office/drawing/2014/main" id="{142DCE50-BC2F-AD44-5F11-08D0783A44CA}"/>
                </a:ext>
              </a:extLst>
            </p:cNvPr>
            <p:cNvCxnSpPr/>
            <p:nvPr/>
          </p:nvCxnSpPr>
          <p:spPr bwMode="auto">
            <a:xfrm>
              <a:off x="2256585" y="3027898"/>
              <a:ext cx="0" cy="66579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53F025B-9B92-B3E0-ABCC-A628D47DAB76}"/>
                </a:ext>
              </a:extLst>
            </p:cNvPr>
            <p:cNvCxnSpPr/>
            <p:nvPr/>
          </p:nvCxnSpPr>
          <p:spPr bwMode="auto">
            <a:xfrm>
              <a:off x="2207372" y="3027898"/>
              <a:ext cx="9842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684C40E-F8E6-F3DD-D521-EC94F7990575}"/>
                </a:ext>
              </a:extLst>
            </p:cNvPr>
            <p:cNvCxnSpPr/>
            <p:nvPr/>
          </p:nvCxnSpPr>
          <p:spPr bwMode="auto">
            <a:xfrm>
              <a:off x="2207372" y="3689469"/>
              <a:ext cx="984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A830494E-BC5D-FD87-9254-19CFC14062D0}"/>
              </a:ext>
            </a:extLst>
          </p:cNvPr>
          <p:cNvGrpSpPr/>
          <p:nvPr/>
        </p:nvGrpSpPr>
        <p:grpSpPr>
          <a:xfrm>
            <a:off x="3616882" y="4610852"/>
            <a:ext cx="98425" cy="105599"/>
            <a:chOff x="2207372" y="3027898"/>
            <a:chExt cx="98425" cy="665798"/>
          </a:xfrm>
        </p:grpSpPr>
        <p:cxnSp>
          <p:nvCxnSpPr>
            <p:cNvPr id="30" name="Straight Connector 29">
              <a:extLst>
                <a:ext uri="{FF2B5EF4-FFF2-40B4-BE49-F238E27FC236}">
                  <a16:creationId xmlns:a16="http://schemas.microsoft.com/office/drawing/2014/main" id="{172E2D72-A807-439B-802B-B3320D9BA50C}"/>
                </a:ext>
              </a:extLst>
            </p:cNvPr>
            <p:cNvCxnSpPr/>
            <p:nvPr/>
          </p:nvCxnSpPr>
          <p:spPr bwMode="auto">
            <a:xfrm>
              <a:off x="2256585" y="3027898"/>
              <a:ext cx="0" cy="66579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956D83D-6EBB-F21F-BAF7-F9DEA103E895}"/>
                </a:ext>
              </a:extLst>
            </p:cNvPr>
            <p:cNvCxnSpPr/>
            <p:nvPr/>
          </p:nvCxnSpPr>
          <p:spPr bwMode="auto">
            <a:xfrm>
              <a:off x="2207372" y="3027898"/>
              <a:ext cx="9842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1192F93-0186-26AE-8D4E-E89B9FF6C8E8}"/>
                </a:ext>
              </a:extLst>
            </p:cNvPr>
            <p:cNvCxnSpPr/>
            <p:nvPr/>
          </p:nvCxnSpPr>
          <p:spPr bwMode="auto">
            <a:xfrm>
              <a:off x="2207372" y="3689469"/>
              <a:ext cx="984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B0860A82-B90D-474D-6627-ECC45B9F2A60}"/>
              </a:ext>
            </a:extLst>
          </p:cNvPr>
          <p:cNvGrpSpPr/>
          <p:nvPr/>
        </p:nvGrpSpPr>
        <p:grpSpPr>
          <a:xfrm>
            <a:off x="4623357" y="4504175"/>
            <a:ext cx="98425" cy="225025"/>
            <a:chOff x="2207372" y="3027898"/>
            <a:chExt cx="98425" cy="665798"/>
          </a:xfrm>
        </p:grpSpPr>
        <p:cxnSp>
          <p:nvCxnSpPr>
            <p:cNvPr id="34" name="Straight Connector 33">
              <a:extLst>
                <a:ext uri="{FF2B5EF4-FFF2-40B4-BE49-F238E27FC236}">
                  <a16:creationId xmlns:a16="http://schemas.microsoft.com/office/drawing/2014/main" id="{5DA64DAC-8F4A-A289-9614-3763DBE54A91}"/>
                </a:ext>
              </a:extLst>
            </p:cNvPr>
            <p:cNvCxnSpPr/>
            <p:nvPr/>
          </p:nvCxnSpPr>
          <p:spPr bwMode="auto">
            <a:xfrm>
              <a:off x="2256585" y="3027898"/>
              <a:ext cx="0" cy="66579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FDE224C-53CC-A4E2-01F7-592D223C3A92}"/>
                </a:ext>
              </a:extLst>
            </p:cNvPr>
            <p:cNvCxnSpPr/>
            <p:nvPr/>
          </p:nvCxnSpPr>
          <p:spPr bwMode="auto">
            <a:xfrm>
              <a:off x="2207372" y="3027898"/>
              <a:ext cx="9842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5A7DC30-6D65-8089-1E1C-A068A4689252}"/>
                </a:ext>
              </a:extLst>
            </p:cNvPr>
            <p:cNvCxnSpPr/>
            <p:nvPr/>
          </p:nvCxnSpPr>
          <p:spPr bwMode="auto">
            <a:xfrm>
              <a:off x="2207372" y="3689469"/>
              <a:ext cx="98425" cy="0"/>
            </a:xfrm>
            <a:prstGeom prst="line">
              <a:avLst/>
            </a:prstGeom>
            <a:noFill/>
            <a:ln w="28575" cap="flat" cmpd="sng" algn="ctr">
              <a:solidFill>
                <a:schemeClr val="bg1"/>
              </a:solidFill>
              <a:prstDash val="solid"/>
              <a:round/>
              <a:headEnd type="none" w="med" len="med"/>
              <a:tailEnd type="none" w="med" len="med"/>
            </a:ln>
            <a:effectLst/>
          </p:spPr>
        </p:cxnSp>
      </p:grpSp>
      <p:sp>
        <p:nvSpPr>
          <p:cNvPr id="37" name="Freeform: Shape 36">
            <a:extLst>
              <a:ext uri="{FF2B5EF4-FFF2-40B4-BE49-F238E27FC236}">
                <a16:creationId xmlns:a16="http://schemas.microsoft.com/office/drawing/2014/main" id="{FEB5401C-74E6-9ABF-87B6-2FE0B8FF3104}"/>
              </a:ext>
            </a:extLst>
          </p:cNvPr>
          <p:cNvSpPr/>
          <p:nvPr/>
        </p:nvSpPr>
        <p:spPr bwMode="auto">
          <a:xfrm>
            <a:off x="1395413" y="2416213"/>
            <a:ext cx="4567237" cy="2381250"/>
          </a:xfrm>
          <a:custGeom>
            <a:avLst/>
            <a:gdLst>
              <a:gd name="connsiteX0" fmla="*/ 0 w 4543425"/>
              <a:gd name="connsiteY0" fmla="*/ 0 h 2381250"/>
              <a:gd name="connsiteX1" fmla="*/ 0 w 4543425"/>
              <a:gd name="connsiteY1" fmla="*/ 2381250 h 2381250"/>
              <a:gd name="connsiteX2" fmla="*/ 4543425 w 4543425"/>
              <a:gd name="connsiteY2" fmla="*/ 2381250 h 2381250"/>
            </a:gdLst>
            <a:ahLst/>
            <a:cxnLst>
              <a:cxn ang="0">
                <a:pos x="connsiteX0" y="connsiteY0"/>
              </a:cxn>
              <a:cxn ang="0">
                <a:pos x="connsiteX1" y="connsiteY1"/>
              </a:cxn>
              <a:cxn ang="0">
                <a:pos x="connsiteX2" y="connsiteY2"/>
              </a:cxn>
            </a:cxnLst>
            <a:rect l="l" t="t" r="r" b="b"/>
            <a:pathLst>
              <a:path w="4543425" h="2381250">
                <a:moveTo>
                  <a:pt x="0" y="0"/>
                </a:moveTo>
                <a:lnTo>
                  <a:pt x="0" y="2381250"/>
                </a:lnTo>
                <a:lnTo>
                  <a:pt x="4543425" y="23812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43" name="Group 42">
            <a:extLst>
              <a:ext uri="{FF2B5EF4-FFF2-40B4-BE49-F238E27FC236}">
                <a16:creationId xmlns:a16="http://schemas.microsoft.com/office/drawing/2014/main" id="{0693C14C-A175-0390-DA1A-0E920D124430}"/>
              </a:ext>
            </a:extLst>
          </p:cNvPr>
          <p:cNvGrpSpPr/>
          <p:nvPr/>
        </p:nvGrpSpPr>
        <p:grpSpPr>
          <a:xfrm>
            <a:off x="1301811" y="2416213"/>
            <a:ext cx="86780" cy="2379434"/>
            <a:chOff x="1301810" y="2519363"/>
            <a:chExt cx="344755" cy="2379434"/>
          </a:xfrm>
        </p:grpSpPr>
        <p:cxnSp>
          <p:nvCxnSpPr>
            <p:cNvPr id="39" name="Straight Connector 38">
              <a:extLst>
                <a:ext uri="{FF2B5EF4-FFF2-40B4-BE49-F238E27FC236}">
                  <a16:creationId xmlns:a16="http://schemas.microsoft.com/office/drawing/2014/main" id="{A1DE8260-BC0E-A2F0-B146-375B0757EB09}"/>
                </a:ext>
              </a:extLst>
            </p:cNvPr>
            <p:cNvCxnSpPr/>
            <p:nvPr/>
          </p:nvCxnSpPr>
          <p:spPr bwMode="auto">
            <a:xfrm>
              <a:off x="1301810" y="2519363"/>
              <a:ext cx="34475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F12A274-B4B8-016F-1119-F1479CDD5DA6}"/>
                </a:ext>
              </a:extLst>
            </p:cNvPr>
            <p:cNvCxnSpPr/>
            <p:nvPr/>
          </p:nvCxnSpPr>
          <p:spPr bwMode="auto">
            <a:xfrm>
              <a:off x="1301810" y="3309938"/>
              <a:ext cx="344755"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62D97FC-C54C-0ABD-A86C-FB5AF19C11F8}"/>
                </a:ext>
              </a:extLst>
            </p:cNvPr>
            <p:cNvCxnSpPr/>
            <p:nvPr/>
          </p:nvCxnSpPr>
          <p:spPr bwMode="auto">
            <a:xfrm>
              <a:off x="1301810" y="4108222"/>
              <a:ext cx="344755"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8957807-C696-3A59-6BE9-522726B849B1}"/>
                </a:ext>
              </a:extLst>
            </p:cNvPr>
            <p:cNvCxnSpPr/>
            <p:nvPr/>
          </p:nvCxnSpPr>
          <p:spPr bwMode="auto">
            <a:xfrm>
              <a:off x="1301810" y="4898797"/>
              <a:ext cx="344755" cy="0"/>
            </a:xfrm>
            <a:prstGeom prst="line">
              <a:avLst/>
            </a:prstGeom>
            <a:noFill/>
            <a:ln w="28575" cap="flat" cmpd="sng" algn="ctr">
              <a:solidFill>
                <a:schemeClr val="bg1"/>
              </a:solidFill>
              <a:prstDash val="solid"/>
              <a:round/>
              <a:headEnd type="none" w="med" len="med"/>
              <a:tailEnd type="none" w="med" len="med"/>
            </a:ln>
            <a:effectLst/>
          </p:spPr>
        </p:cxnSp>
      </p:grpSp>
      <p:cxnSp>
        <p:nvCxnSpPr>
          <p:cNvPr id="48" name="Straight Connector 47">
            <a:extLst>
              <a:ext uri="{FF2B5EF4-FFF2-40B4-BE49-F238E27FC236}">
                <a16:creationId xmlns:a16="http://schemas.microsoft.com/office/drawing/2014/main" id="{BAB0A4C9-B88C-9A9C-E027-9BFBFADFAFAA}"/>
              </a:ext>
            </a:extLst>
          </p:cNvPr>
          <p:cNvCxnSpPr/>
          <p:nvPr/>
        </p:nvCxnSpPr>
        <p:spPr bwMode="auto">
          <a:xfrm>
            <a:off x="2643186" y="2854261"/>
            <a:ext cx="1032482" cy="0"/>
          </a:xfrm>
          <a:prstGeom prst="line">
            <a:avLst/>
          </a:prstGeom>
          <a:noFill/>
          <a:ln w="28575" cap="flat" cmpd="sng" algn="ctr">
            <a:solidFill>
              <a:schemeClr val="bg1"/>
            </a:solidFill>
            <a:prstDash val="solid"/>
            <a:round/>
            <a:headEnd type="none" w="med" len="med"/>
            <a:tailEnd type="none" w="med" len="med"/>
          </a:ln>
          <a:effectLst/>
        </p:spPr>
      </p:cxnSp>
      <p:graphicFrame>
        <p:nvGraphicFramePr>
          <p:cNvPr id="50" name="Table 49">
            <a:extLst>
              <a:ext uri="{FF2B5EF4-FFF2-40B4-BE49-F238E27FC236}">
                <a16:creationId xmlns:a16="http://schemas.microsoft.com/office/drawing/2014/main" id="{EA4A157F-A6FD-0044-6BF5-7AFA792C5A4E}"/>
              </a:ext>
            </a:extLst>
          </p:cNvPr>
          <p:cNvGraphicFramePr>
            <a:graphicFrameLocks noGrp="1"/>
          </p:cNvGraphicFramePr>
          <p:nvPr/>
        </p:nvGraphicFramePr>
        <p:xfrm>
          <a:off x="6219469" y="4845960"/>
          <a:ext cx="4570734" cy="1341120"/>
        </p:xfrm>
        <a:graphic>
          <a:graphicData uri="http://schemas.openxmlformats.org/drawingml/2006/table">
            <a:tbl>
              <a:tblPr firstRow="1" bandRow="1">
                <a:tableStyleId>{5C22544A-7EE6-4342-B048-85BDC9FD1C3A}</a:tableStyleId>
              </a:tblPr>
              <a:tblGrid>
                <a:gridCol w="1347470">
                  <a:extLst>
                    <a:ext uri="{9D8B030D-6E8A-4147-A177-3AD203B41FA5}">
                      <a16:colId xmlns:a16="http://schemas.microsoft.com/office/drawing/2014/main" val="1697952588"/>
                    </a:ext>
                  </a:extLst>
                </a:gridCol>
                <a:gridCol w="1097280">
                  <a:extLst>
                    <a:ext uri="{9D8B030D-6E8A-4147-A177-3AD203B41FA5}">
                      <a16:colId xmlns:a16="http://schemas.microsoft.com/office/drawing/2014/main" val="2331653071"/>
                    </a:ext>
                  </a:extLst>
                </a:gridCol>
                <a:gridCol w="990600">
                  <a:extLst>
                    <a:ext uri="{9D8B030D-6E8A-4147-A177-3AD203B41FA5}">
                      <a16:colId xmlns:a16="http://schemas.microsoft.com/office/drawing/2014/main" val="2486217441"/>
                    </a:ext>
                  </a:extLst>
                </a:gridCol>
                <a:gridCol w="1135384">
                  <a:extLst>
                    <a:ext uri="{9D8B030D-6E8A-4147-A177-3AD203B41FA5}">
                      <a16:colId xmlns:a16="http://schemas.microsoft.com/office/drawing/2014/main" val="701221078"/>
                    </a:ext>
                  </a:extLst>
                </a:gridCol>
              </a:tblGrid>
              <a:tr h="203285">
                <a:tc>
                  <a:txBody>
                    <a:bodyPr/>
                    <a:lstStyle/>
                    <a:p>
                      <a:endParaRPr lang="en-US" sz="1400" dirty="0"/>
                    </a:p>
                  </a:txBody>
                  <a:tcPr marL="45720" marR="4572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t>OP</a:t>
                      </a:r>
                    </a:p>
                    <a:p>
                      <a:pPr algn="ctr"/>
                      <a:r>
                        <a:rPr lang="en-US" sz="1400" dirty="0"/>
                        <a:t>(6 mo)</a:t>
                      </a:r>
                    </a:p>
                  </a:txBody>
                  <a:tcPr marL="45720" marR="4572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t>ATP</a:t>
                      </a:r>
                    </a:p>
                    <a:p>
                      <a:pPr algn="ctr"/>
                      <a:r>
                        <a:rPr lang="en-US" sz="1400" dirty="0"/>
                        <a:t>(12 mo)</a:t>
                      </a:r>
                    </a:p>
                  </a:txBody>
                  <a:tcPr marL="45720" marR="4572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LTE</a:t>
                      </a:r>
                    </a:p>
                    <a:p>
                      <a:pPr algn="ctr"/>
                      <a:r>
                        <a:rPr lang="en-US" sz="1400" dirty="0"/>
                        <a:t>(up to 16 mo)</a:t>
                      </a:r>
                    </a:p>
                  </a:txBody>
                  <a:tcPr marL="45720" marR="4572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2663328483"/>
                  </a:ext>
                </a:extLst>
              </a:tr>
              <a:tr h="203285">
                <a:tc>
                  <a:txBody>
                    <a:bodyPr/>
                    <a:lstStyle/>
                    <a:p>
                      <a:pPr algn="ctr"/>
                      <a:r>
                        <a:rPr lang="en-US" sz="1400" dirty="0">
                          <a:solidFill>
                            <a:schemeClr val="bg1"/>
                          </a:solidFill>
                        </a:rPr>
                        <a:t>ABR (model based; 95% CI)</a:t>
                      </a:r>
                    </a:p>
                  </a:txBody>
                  <a:tcPr marL="45720" marR="4572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7.85 </a:t>
                      </a:r>
                    </a:p>
                    <a:p>
                      <a:pPr algn="ctr"/>
                      <a:r>
                        <a:rPr lang="en-US" sz="1400" dirty="0">
                          <a:solidFill>
                            <a:schemeClr val="bg1"/>
                          </a:solidFill>
                        </a:rPr>
                        <a:t>(5.09-10.61)</a:t>
                      </a:r>
                    </a:p>
                  </a:txBody>
                  <a:tcPr marL="45720" marR="4572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5.08</a:t>
                      </a:r>
                    </a:p>
                    <a:p>
                      <a:pPr algn="ctr"/>
                      <a:r>
                        <a:rPr lang="en-US" sz="1400" dirty="0">
                          <a:solidFill>
                            <a:schemeClr val="bg1"/>
                          </a:solidFill>
                        </a:rPr>
                        <a:t>(3.40-6.77)</a:t>
                      </a:r>
                    </a:p>
                  </a:txBody>
                  <a:tcPr marL="45720" marR="4572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2.27</a:t>
                      </a:r>
                    </a:p>
                    <a:p>
                      <a:pPr algn="ctr"/>
                      <a:r>
                        <a:rPr lang="en-US" sz="1400" dirty="0">
                          <a:solidFill>
                            <a:schemeClr val="bg1"/>
                          </a:solidFill>
                        </a:rPr>
                        <a:t>(1.40-3.67)</a:t>
                      </a:r>
                    </a:p>
                  </a:txBody>
                  <a:tcPr marL="45720" marR="4572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150679"/>
                  </a:ext>
                </a:extLst>
              </a:tr>
              <a:tr h="145488">
                <a:tc>
                  <a:txBody>
                    <a:bodyPr/>
                    <a:lstStyle/>
                    <a:p>
                      <a:pPr algn="ctr"/>
                      <a:r>
                        <a:rPr lang="en-US" sz="1400" dirty="0">
                          <a:solidFill>
                            <a:schemeClr val="bg1"/>
                          </a:solidFill>
                        </a:rPr>
                        <a:t>N</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83</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79</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58</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19618570"/>
                  </a:ext>
                </a:extLst>
              </a:tr>
            </a:tbl>
          </a:graphicData>
        </a:graphic>
      </p:graphicFrame>
      <p:sp>
        <p:nvSpPr>
          <p:cNvPr id="51" name="Rectangle 50">
            <a:extLst>
              <a:ext uri="{FF2B5EF4-FFF2-40B4-BE49-F238E27FC236}">
                <a16:creationId xmlns:a16="http://schemas.microsoft.com/office/drawing/2014/main" id="{17BB5287-4128-460A-10DC-9885B03D9DEF}"/>
              </a:ext>
            </a:extLst>
          </p:cNvPr>
          <p:cNvSpPr/>
          <p:nvPr/>
        </p:nvSpPr>
        <p:spPr bwMode="auto">
          <a:xfrm>
            <a:off x="7764107" y="3467100"/>
            <a:ext cx="790575" cy="131607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Rectangle 51">
            <a:extLst>
              <a:ext uri="{FF2B5EF4-FFF2-40B4-BE49-F238E27FC236}">
                <a16:creationId xmlns:a16="http://schemas.microsoft.com/office/drawing/2014/main" id="{9DACF7F5-2B58-7E52-8BBA-EAC8A4553F89}"/>
              </a:ext>
            </a:extLst>
          </p:cNvPr>
          <p:cNvSpPr/>
          <p:nvPr/>
        </p:nvSpPr>
        <p:spPr bwMode="auto">
          <a:xfrm>
            <a:off x="8773757" y="3940176"/>
            <a:ext cx="790575" cy="8430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Rectangle 52">
            <a:extLst>
              <a:ext uri="{FF2B5EF4-FFF2-40B4-BE49-F238E27FC236}">
                <a16:creationId xmlns:a16="http://schemas.microsoft.com/office/drawing/2014/main" id="{19AF3635-3D61-A3B3-8286-FD8B8A3F7AA9}"/>
              </a:ext>
            </a:extLst>
          </p:cNvPr>
          <p:cNvSpPr/>
          <p:nvPr/>
        </p:nvSpPr>
        <p:spPr bwMode="auto">
          <a:xfrm>
            <a:off x="9783407" y="4413250"/>
            <a:ext cx="790575" cy="36992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 name="TextBox 53">
            <a:extLst>
              <a:ext uri="{FF2B5EF4-FFF2-40B4-BE49-F238E27FC236}">
                <a16:creationId xmlns:a16="http://schemas.microsoft.com/office/drawing/2014/main" id="{D296ED54-B115-20AF-ED0D-BF346306AE41}"/>
              </a:ext>
            </a:extLst>
          </p:cNvPr>
          <p:cNvSpPr txBox="1"/>
          <p:nvPr/>
        </p:nvSpPr>
        <p:spPr bwMode="auto">
          <a:xfrm>
            <a:off x="7162422" y="2066060"/>
            <a:ext cx="3536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Treated Bleed, Routine Prophylaxis</a:t>
            </a:r>
          </a:p>
        </p:txBody>
      </p:sp>
      <p:sp>
        <p:nvSpPr>
          <p:cNvPr id="55" name="TextBox 54">
            <a:extLst>
              <a:ext uri="{FF2B5EF4-FFF2-40B4-BE49-F238E27FC236}">
                <a16:creationId xmlns:a16="http://schemas.microsoft.com/office/drawing/2014/main" id="{F93FB9B9-368B-80D6-A77F-F1FD276D8ACD}"/>
              </a:ext>
            </a:extLst>
          </p:cNvPr>
          <p:cNvSpPr txBox="1"/>
          <p:nvPr/>
        </p:nvSpPr>
        <p:spPr bwMode="auto">
          <a:xfrm rot="16200000">
            <a:off x="5808460" y="3470493"/>
            <a:ext cx="11913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Mean ABR</a:t>
            </a:r>
          </a:p>
        </p:txBody>
      </p:sp>
      <p:sp>
        <p:nvSpPr>
          <p:cNvPr id="61" name="TextBox 60">
            <a:extLst>
              <a:ext uri="{FF2B5EF4-FFF2-40B4-BE49-F238E27FC236}">
                <a16:creationId xmlns:a16="http://schemas.microsoft.com/office/drawing/2014/main" id="{A09AE288-C833-1EE2-9450-D00AAC647793}"/>
              </a:ext>
            </a:extLst>
          </p:cNvPr>
          <p:cNvSpPr txBox="1"/>
          <p:nvPr/>
        </p:nvSpPr>
        <p:spPr bwMode="auto">
          <a:xfrm>
            <a:off x="8207595" y="2321506"/>
            <a:ext cx="1050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.0376</a:t>
            </a:r>
          </a:p>
        </p:txBody>
      </p:sp>
      <p:grpSp>
        <p:nvGrpSpPr>
          <p:cNvPr id="62" name="Group 61">
            <a:extLst>
              <a:ext uri="{FF2B5EF4-FFF2-40B4-BE49-F238E27FC236}">
                <a16:creationId xmlns:a16="http://schemas.microsoft.com/office/drawing/2014/main" id="{A2F1909D-1882-952C-5AF0-E1293924DEEE}"/>
              </a:ext>
            </a:extLst>
          </p:cNvPr>
          <p:cNvGrpSpPr/>
          <p:nvPr/>
        </p:nvGrpSpPr>
        <p:grpSpPr>
          <a:xfrm>
            <a:off x="8752724" y="2804333"/>
            <a:ext cx="830580" cy="783792"/>
            <a:chOff x="4020528" y="3050137"/>
            <a:chExt cx="830580" cy="775543"/>
          </a:xfrm>
        </p:grpSpPr>
        <p:sp>
          <p:nvSpPr>
            <p:cNvPr id="63" name="Arrow: Down 62">
              <a:extLst>
                <a:ext uri="{FF2B5EF4-FFF2-40B4-BE49-F238E27FC236}">
                  <a16:creationId xmlns:a16="http://schemas.microsoft.com/office/drawing/2014/main" id="{D636402C-78D3-49B9-5999-A014D50018A5}"/>
                </a:ext>
              </a:extLst>
            </p:cNvPr>
            <p:cNvSpPr/>
            <p:nvPr/>
          </p:nvSpPr>
          <p:spPr bwMode="auto">
            <a:xfrm>
              <a:off x="4020528" y="3050137"/>
              <a:ext cx="830580" cy="775543"/>
            </a:xfrm>
            <a:prstGeom prst="downArrow">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8" name="TextBox 127">
              <a:extLst>
                <a:ext uri="{FF2B5EF4-FFF2-40B4-BE49-F238E27FC236}">
                  <a16:creationId xmlns:a16="http://schemas.microsoft.com/office/drawing/2014/main" id="{5BA5DC5C-2F97-91A4-C8B2-46B8093AF80F}"/>
                </a:ext>
              </a:extLst>
            </p:cNvPr>
            <p:cNvSpPr txBox="1"/>
            <p:nvPr/>
          </p:nvSpPr>
          <p:spPr bwMode="auto">
            <a:xfrm>
              <a:off x="4132802" y="3372808"/>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35.2%</a:t>
              </a:r>
            </a:p>
          </p:txBody>
        </p:sp>
      </p:grpSp>
      <p:grpSp>
        <p:nvGrpSpPr>
          <p:cNvPr id="129" name="Group 128">
            <a:extLst>
              <a:ext uri="{FF2B5EF4-FFF2-40B4-BE49-F238E27FC236}">
                <a16:creationId xmlns:a16="http://schemas.microsoft.com/office/drawing/2014/main" id="{F6FE9694-5CDE-0A29-895C-DECA795FC47D}"/>
              </a:ext>
            </a:extLst>
          </p:cNvPr>
          <p:cNvGrpSpPr/>
          <p:nvPr/>
        </p:nvGrpSpPr>
        <p:grpSpPr>
          <a:xfrm>
            <a:off x="10917849" y="2430272"/>
            <a:ext cx="641919" cy="923330"/>
            <a:chOff x="4833490" y="2440015"/>
            <a:chExt cx="641919" cy="923330"/>
          </a:xfrm>
        </p:grpSpPr>
        <p:sp>
          <p:nvSpPr>
            <p:cNvPr id="130" name="TextBox 129">
              <a:extLst>
                <a:ext uri="{FF2B5EF4-FFF2-40B4-BE49-F238E27FC236}">
                  <a16:creationId xmlns:a16="http://schemas.microsoft.com/office/drawing/2014/main" id="{D6289C6B-FA83-C348-B00B-116B50E2E715}"/>
                </a:ext>
              </a:extLst>
            </p:cNvPr>
            <p:cNvSpPr txBox="1"/>
            <p:nvPr/>
          </p:nvSpPr>
          <p:spPr bwMode="auto">
            <a:xfrm>
              <a:off x="4944879" y="2440015"/>
              <a:ext cx="53053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OP</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ATP</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LTE</a:t>
              </a:r>
            </a:p>
          </p:txBody>
        </p:sp>
        <p:sp>
          <p:nvSpPr>
            <p:cNvPr id="131" name="Rectangle 130">
              <a:extLst>
                <a:ext uri="{FF2B5EF4-FFF2-40B4-BE49-F238E27FC236}">
                  <a16:creationId xmlns:a16="http://schemas.microsoft.com/office/drawing/2014/main" id="{65420556-B6D7-8088-761A-90F9F41B0F3B}"/>
                </a:ext>
              </a:extLst>
            </p:cNvPr>
            <p:cNvSpPr/>
            <p:nvPr/>
          </p:nvSpPr>
          <p:spPr bwMode="auto">
            <a:xfrm>
              <a:off x="4833490" y="2538349"/>
              <a:ext cx="156608" cy="15660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2" name="Rectangle 131">
              <a:extLst>
                <a:ext uri="{FF2B5EF4-FFF2-40B4-BE49-F238E27FC236}">
                  <a16:creationId xmlns:a16="http://schemas.microsoft.com/office/drawing/2014/main" id="{B923FDB2-160C-D41C-FC18-D9CA37514320}"/>
                </a:ext>
              </a:extLst>
            </p:cNvPr>
            <p:cNvSpPr/>
            <p:nvPr/>
          </p:nvSpPr>
          <p:spPr bwMode="auto">
            <a:xfrm>
              <a:off x="4833490" y="2829306"/>
              <a:ext cx="156608" cy="15660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3" name="Rectangle 132">
              <a:extLst>
                <a:ext uri="{FF2B5EF4-FFF2-40B4-BE49-F238E27FC236}">
                  <a16:creationId xmlns:a16="http://schemas.microsoft.com/office/drawing/2014/main" id="{291DF16C-5A60-5CF8-D42F-7316C2517736}"/>
                </a:ext>
              </a:extLst>
            </p:cNvPr>
            <p:cNvSpPr/>
            <p:nvPr/>
          </p:nvSpPr>
          <p:spPr bwMode="auto">
            <a:xfrm>
              <a:off x="4833490" y="3105225"/>
              <a:ext cx="156608" cy="15660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34" name="Group 133">
            <a:extLst>
              <a:ext uri="{FF2B5EF4-FFF2-40B4-BE49-F238E27FC236}">
                <a16:creationId xmlns:a16="http://schemas.microsoft.com/office/drawing/2014/main" id="{8AC4BD69-D037-AF02-3161-4C06354AEF1E}"/>
              </a:ext>
            </a:extLst>
          </p:cNvPr>
          <p:cNvGrpSpPr/>
          <p:nvPr/>
        </p:nvGrpSpPr>
        <p:grpSpPr>
          <a:xfrm>
            <a:off x="8093170" y="3001214"/>
            <a:ext cx="98425" cy="947993"/>
            <a:chOff x="2207372" y="3027898"/>
            <a:chExt cx="98425" cy="665798"/>
          </a:xfrm>
        </p:grpSpPr>
        <p:cxnSp>
          <p:nvCxnSpPr>
            <p:cNvPr id="135" name="Straight Connector 134">
              <a:extLst>
                <a:ext uri="{FF2B5EF4-FFF2-40B4-BE49-F238E27FC236}">
                  <a16:creationId xmlns:a16="http://schemas.microsoft.com/office/drawing/2014/main" id="{1FC791EA-18D2-6FF2-B37F-65CBA9D4B76C}"/>
                </a:ext>
              </a:extLst>
            </p:cNvPr>
            <p:cNvCxnSpPr/>
            <p:nvPr/>
          </p:nvCxnSpPr>
          <p:spPr bwMode="auto">
            <a:xfrm>
              <a:off x="2256585" y="3027898"/>
              <a:ext cx="0" cy="665798"/>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6E83F435-2050-2241-D7D1-06129B45C635}"/>
                </a:ext>
              </a:extLst>
            </p:cNvPr>
            <p:cNvCxnSpPr/>
            <p:nvPr/>
          </p:nvCxnSpPr>
          <p:spPr bwMode="auto">
            <a:xfrm>
              <a:off x="2207372" y="3027898"/>
              <a:ext cx="98425"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E7230194-47C7-71DD-3DBF-8B3603273C47}"/>
                </a:ext>
              </a:extLst>
            </p:cNvPr>
            <p:cNvCxnSpPr/>
            <p:nvPr/>
          </p:nvCxnSpPr>
          <p:spPr bwMode="auto">
            <a:xfrm>
              <a:off x="2207372" y="3689469"/>
              <a:ext cx="984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4A242791-39ED-D9DC-8F76-F68A79DB2374}"/>
              </a:ext>
            </a:extLst>
          </p:cNvPr>
          <p:cNvGrpSpPr/>
          <p:nvPr/>
        </p:nvGrpSpPr>
        <p:grpSpPr>
          <a:xfrm>
            <a:off x="9118801" y="3650414"/>
            <a:ext cx="98425" cy="575511"/>
            <a:chOff x="2207372" y="3027898"/>
            <a:chExt cx="98425" cy="665798"/>
          </a:xfrm>
        </p:grpSpPr>
        <p:cxnSp>
          <p:nvCxnSpPr>
            <p:cNvPr id="139" name="Straight Connector 138">
              <a:extLst>
                <a:ext uri="{FF2B5EF4-FFF2-40B4-BE49-F238E27FC236}">
                  <a16:creationId xmlns:a16="http://schemas.microsoft.com/office/drawing/2014/main" id="{DC873E66-7F99-17DC-812B-4EF147BB1E2A}"/>
                </a:ext>
              </a:extLst>
            </p:cNvPr>
            <p:cNvCxnSpPr/>
            <p:nvPr/>
          </p:nvCxnSpPr>
          <p:spPr bwMode="auto">
            <a:xfrm>
              <a:off x="2256585" y="3027898"/>
              <a:ext cx="0" cy="665798"/>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D837AC61-5FB3-B75A-E9A5-CFA730C8E186}"/>
                </a:ext>
              </a:extLst>
            </p:cNvPr>
            <p:cNvCxnSpPr/>
            <p:nvPr/>
          </p:nvCxnSpPr>
          <p:spPr bwMode="auto">
            <a:xfrm>
              <a:off x="2207372" y="3027898"/>
              <a:ext cx="98425"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15478B59-F2B9-0479-56DD-17690D5011AF}"/>
                </a:ext>
              </a:extLst>
            </p:cNvPr>
            <p:cNvCxnSpPr/>
            <p:nvPr/>
          </p:nvCxnSpPr>
          <p:spPr bwMode="auto">
            <a:xfrm>
              <a:off x="2207372" y="3689469"/>
              <a:ext cx="984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94231228-9BC7-5FA5-2149-6174FEC183DD}"/>
              </a:ext>
            </a:extLst>
          </p:cNvPr>
          <p:cNvGrpSpPr/>
          <p:nvPr/>
        </p:nvGrpSpPr>
        <p:grpSpPr>
          <a:xfrm>
            <a:off x="10125276" y="4249273"/>
            <a:ext cx="98425" cy="338602"/>
            <a:chOff x="2207372" y="3027898"/>
            <a:chExt cx="98425" cy="665798"/>
          </a:xfrm>
        </p:grpSpPr>
        <p:cxnSp>
          <p:nvCxnSpPr>
            <p:cNvPr id="143" name="Straight Connector 142">
              <a:extLst>
                <a:ext uri="{FF2B5EF4-FFF2-40B4-BE49-F238E27FC236}">
                  <a16:creationId xmlns:a16="http://schemas.microsoft.com/office/drawing/2014/main" id="{22C1C8C2-8D61-5C30-770C-8D2098A65064}"/>
                </a:ext>
              </a:extLst>
            </p:cNvPr>
            <p:cNvCxnSpPr/>
            <p:nvPr/>
          </p:nvCxnSpPr>
          <p:spPr bwMode="auto">
            <a:xfrm>
              <a:off x="2256585" y="3027898"/>
              <a:ext cx="0" cy="665798"/>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F0730DD4-9927-0F2C-6EA9-F69D7B5D2097}"/>
                </a:ext>
              </a:extLst>
            </p:cNvPr>
            <p:cNvCxnSpPr/>
            <p:nvPr/>
          </p:nvCxnSpPr>
          <p:spPr bwMode="auto">
            <a:xfrm>
              <a:off x="2207372" y="3027898"/>
              <a:ext cx="98425"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B739C799-C64F-41E5-F8EE-76FF267AA4CD}"/>
                </a:ext>
              </a:extLst>
            </p:cNvPr>
            <p:cNvCxnSpPr/>
            <p:nvPr/>
          </p:nvCxnSpPr>
          <p:spPr bwMode="auto">
            <a:xfrm>
              <a:off x="2207372" y="3689469"/>
              <a:ext cx="98425" cy="0"/>
            </a:xfrm>
            <a:prstGeom prst="line">
              <a:avLst/>
            </a:prstGeom>
            <a:noFill/>
            <a:ln w="28575" cap="flat" cmpd="sng" algn="ctr">
              <a:solidFill>
                <a:schemeClr val="bg1"/>
              </a:solidFill>
              <a:prstDash val="solid"/>
              <a:round/>
              <a:headEnd type="none" w="med" len="med"/>
              <a:tailEnd type="none" w="med" len="med"/>
            </a:ln>
            <a:effectLst/>
          </p:spPr>
        </p:cxnSp>
      </p:grpSp>
      <p:sp>
        <p:nvSpPr>
          <p:cNvPr id="146" name="Freeform: Shape 145">
            <a:extLst>
              <a:ext uri="{FF2B5EF4-FFF2-40B4-BE49-F238E27FC236}">
                <a16:creationId xmlns:a16="http://schemas.microsoft.com/office/drawing/2014/main" id="{66B2747C-2C44-044A-C49A-EAE40198774C}"/>
              </a:ext>
            </a:extLst>
          </p:cNvPr>
          <p:cNvSpPr/>
          <p:nvPr/>
        </p:nvSpPr>
        <p:spPr bwMode="auto">
          <a:xfrm>
            <a:off x="6897332" y="2416213"/>
            <a:ext cx="4567237" cy="2381250"/>
          </a:xfrm>
          <a:custGeom>
            <a:avLst/>
            <a:gdLst>
              <a:gd name="connsiteX0" fmla="*/ 0 w 4543425"/>
              <a:gd name="connsiteY0" fmla="*/ 0 h 2381250"/>
              <a:gd name="connsiteX1" fmla="*/ 0 w 4543425"/>
              <a:gd name="connsiteY1" fmla="*/ 2381250 h 2381250"/>
              <a:gd name="connsiteX2" fmla="*/ 4543425 w 4543425"/>
              <a:gd name="connsiteY2" fmla="*/ 2381250 h 2381250"/>
            </a:gdLst>
            <a:ahLst/>
            <a:cxnLst>
              <a:cxn ang="0">
                <a:pos x="connsiteX0" y="connsiteY0"/>
              </a:cxn>
              <a:cxn ang="0">
                <a:pos x="connsiteX1" y="connsiteY1"/>
              </a:cxn>
              <a:cxn ang="0">
                <a:pos x="connsiteX2" y="connsiteY2"/>
              </a:cxn>
            </a:cxnLst>
            <a:rect l="l" t="t" r="r" b="b"/>
            <a:pathLst>
              <a:path w="4543425" h="2381250">
                <a:moveTo>
                  <a:pt x="0" y="0"/>
                </a:moveTo>
                <a:lnTo>
                  <a:pt x="0" y="2381250"/>
                </a:lnTo>
                <a:lnTo>
                  <a:pt x="4543425" y="23812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47" name="Group 146">
            <a:extLst>
              <a:ext uri="{FF2B5EF4-FFF2-40B4-BE49-F238E27FC236}">
                <a16:creationId xmlns:a16="http://schemas.microsoft.com/office/drawing/2014/main" id="{CC04DD16-58E0-8F9F-9893-F75561402F28}"/>
              </a:ext>
            </a:extLst>
          </p:cNvPr>
          <p:cNvGrpSpPr/>
          <p:nvPr/>
        </p:nvGrpSpPr>
        <p:grpSpPr>
          <a:xfrm>
            <a:off x="6803730" y="2416213"/>
            <a:ext cx="103354" cy="1012786"/>
            <a:chOff x="1301810" y="2519363"/>
            <a:chExt cx="344755" cy="2379434"/>
          </a:xfrm>
        </p:grpSpPr>
        <p:cxnSp>
          <p:nvCxnSpPr>
            <p:cNvPr id="148" name="Straight Connector 147">
              <a:extLst>
                <a:ext uri="{FF2B5EF4-FFF2-40B4-BE49-F238E27FC236}">
                  <a16:creationId xmlns:a16="http://schemas.microsoft.com/office/drawing/2014/main" id="{F765D0CA-9617-964E-124E-098A484F4829}"/>
                </a:ext>
              </a:extLst>
            </p:cNvPr>
            <p:cNvCxnSpPr/>
            <p:nvPr/>
          </p:nvCxnSpPr>
          <p:spPr bwMode="auto">
            <a:xfrm>
              <a:off x="1301810" y="2519363"/>
              <a:ext cx="344755"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7867D6DA-918D-008F-C7EC-1300CA81D020}"/>
                </a:ext>
              </a:extLst>
            </p:cNvPr>
            <p:cNvCxnSpPr/>
            <p:nvPr/>
          </p:nvCxnSpPr>
          <p:spPr bwMode="auto">
            <a:xfrm>
              <a:off x="1301810" y="3309938"/>
              <a:ext cx="344755"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CDDCC992-3FB9-33D8-5876-CF5F368813D7}"/>
                </a:ext>
              </a:extLst>
            </p:cNvPr>
            <p:cNvCxnSpPr/>
            <p:nvPr/>
          </p:nvCxnSpPr>
          <p:spPr bwMode="auto">
            <a:xfrm>
              <a:off x="1301810" y="4108222"/>
              <a:ext cx="344755"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6348587C-8354-95B8-33BA-17B37DB824A1}"/>
                </a:ext>
              </a:extLst>
            </p:cNvPr>
            <p:cNvCxnSpPr/>
            <p:nvPr/>
          </p:nvCxnSpPr>
          <p:spPr bwMode="auto">
            <a:xfrm>
              <a:off x="1301810" y="4898797"/>
              <a:ext cx="344755" cy="0"/>
            </a:xfrm>
            <a:prstGeom prst="line">
              <a:avLst/>
            </a:prstGeom>
            <a:noFill/>
            <a:ln w="28575" cap="flat" cmpd="sng" algn="ctr">
              <a:solidFill>
                <a:schemeClr val="bg1"/>
              </a:solidFill>
              <a:prstDash val="solid"/>
              <a:round/>
              <a:headEnd type="none" w="med" len="med"/>
              <a:tailEnd type="none" w="med" len="med"/>
            </a:ln>
            <a:effectLst/>
          </p:spPr>
        </p:cxnSp>
      </p:grpSp>
      <p:cxnSp>
        <p:nvCxnSpPr>
          <p:cNvPr id="152" name="Straight Connector 151">
            <a:extLst>
              <a:ext uri="{FF2B5EF4-FFF2-40B4-BE49-F238E27FC236}">
                <a16:creationId xmlns:a16="http://schemas.microsoft.com/office/drawing/2014/main" id="{060FDA07-1851-98C8-A6FB-C03C4E22B68A}"/>
              </a:ext>
            </a:extLst>
          </p:cNvPr>
          <p:cNvCxnSpPr/>
          <p:nvPr/>
        </p:nvCxnSpPr>
        <p:spPr bwMode="auto">
          <a:xfrm>
            <a:off x="8119602" y="2675625"/>
            <a:ext cx="1032482" cy="0"/>
          </a:xfrm>
          <a:prstGeom prst="line">
            <a:avLst/>
          </a:prstGeom>
          <a:noFill/>
          <a:ln w="28575" cap="flat" cmpd="sng" algn="ctr">
            <a:solidFill>
              <a:schemeClr val="bg1"/>
            </a:solidFill>
            <a:prstDash val="solid"/>
            <a:round/>
            <a:headEnd type="none" w="med" len="med"/>
            <a:tailEnd type="none" w="med" len="med"/>
          </a:ln>
          <a:effectLst/>
        </p:spPr>
      </p:cxnSp>
      <p:grpSp>
        <p:nvGrpSpPr>
          <p:cNvPr id="159" name="Group 158">
            <a:extLst>
              <a:ext uri="{FF2B5EF4-FFF2-40B4-BE49-F238E27FC236}">
                <a16:creationId xmlns:a16="http://schemas.microsoft.com/office/drawing/2014/main" id="{2E0DE8EF-8C12-4798-3247-DDD250167A66}"/>
              </a:ext>
            </a:extLst>
          </p:cNvPr>
          <p:cNvGrpSpPr/>
          <p:nvPr/>
        </p:nvGrpSpPr>
        <p:grpSpPr>
          <a:xfrm>
            <a:off x="6803730" y="3789092"/>
            <a:ext cx="103354" cy="1012786"/>
            <a:chOff x="1301810" y="2519363"/>
            <a:chExt cx="344755" cy="2379434"/>
          </a:xfrm>
        </p:grpSpPr>
        <p:cxnSp>
          <p:nvCxnSpPr>
            <p:cNvPr id="160" name="Straight Connector 159">
              <a:extLst>
                <a:ext uri="{FF2B5EF4-FFF2-40B4-BE49-F238E27FC236}">
                  <a16:creationId xmlns:a16="http://schemas.microsoft.com/office/drawing/2014/main" id="{761E892A-5B72-B046-B98B-6021018D3C25}"/>
                </a:ext>
              </a:extLst>
            </p:cNvPr>
            <p:cNvCxnSpPr/>
            <p:nvPr/>
          </p:nvCxnSpPr>
          <p:spPr bwMode="auto">
            <a:xfrm>
              <a:off x="1301810" y="2519363"/>
              <a:ext cx="344755"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13CCA73B-9A8E-A67E-65B8-38D598B20273}"/>
                </a:ext>
              </a:extLst>
            </p:cNvPr>
            <p:cNvCxnSpPr/>
            <p:nvPr/>
          </p:nvCxnSpPr>
          <p:spPr bwMode="auto">
            <a:xfrm>
              <a:off x="1301810" y="3309938"/>
              <a:ext cx="344755"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CAE6EFF7-5A22-10B8-67F2-67A79FEF920E}"/>
                </a:ext>
              </a:extLst>
            </p:cNvPr>
            <p:cNvCxnSpPr/>
            <p:nvPr/>
          </p:nvCxnSpPr>
          <p:spPr bwMode="auto">
            <a:xfrm>
              <a:off x="1301810" y="4108222"/>
              <a:ext cx="344755"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8AB7D014-7ED2-B346-B9EE-7E422AEF1D46}"/>
                </a:ext>
              </a:extLst>
            </p:cNvPr>
            <p:cNvCxnSpPr/>
            <p:nvPr/>
          </p:nvCxnSpPr>
          <p:spPr bwMode="auto">
            <a:xfrm>
              <a:off x="1301810" y="4898797"/>
              <a:ext cx="344755"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1819636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94796-3EAD-B308-B2C6-328A948434B4}"/>
              </a:ext>
            </a:extLst>
          </p:cNvPr>
          <p:cNvSpPr>
            <a:spLocks noGrp="1"/>
          </p:cNvSpPr>
          <p:nvPr>
            <p:ph type="title"/>
          </p:nvPr>
        </p:nvSpPr>
        <p:spPr/>
        <p:txBody>
          <a:bodyPr/>
          <a:lstStyle/>
          <a:p>
            <a:r>
              <a:rPr lang="en-US" dirty="0"/>
              <a:t>Marstacimab: Phase III BASIS Trial Summary</a:t>
            </a:r>
          </a:p>
        </p:txBody>
      </p:sp>
      <p:sp>
        <p:nvSpPr>
          <p:cNvPr id="3" name="Content Placeholder 2">
            <a:extLst>
              <a:ext uri="{FF2B5EF4-FFF2-40B4-BE49-F238E27FC236}">
                <a16:creationId xmlns:a16="http://schemas.microsoft.com/office/drawing/2014/main" id="{A42E410D-87BF-4A06-DC36-95D59816AA03}"/>
              </a:ext>
            </a:extLst>
          </p:cNvPr>
          <p:cNvSpPr>
            <a:spLocks noGrp="1"/>
          </p:cNvSpPr>
          <p:nvPr>
            <p:ph idx="1"/>
          </p:nvPr>
        </p:nvSpPr>
        <p:spPr/>
        <p:txBody>
          <a:bodyPr/>
          <a:lstStyle/>
          <a:p>
            <a:r>
              <a:rPr lang="en-US" b="1" dirty="0">
                <a:solidFill>
                  <a:schemeClr val="accent3"/>
                </a:solidFill>
              </a:rPr>
              <a:t>No thrombotic events </a:t>
            </a:r>
            <a:r>
              <a:rPr lang="en-US" dirty="0"/>
              <a:t>occurred during trial or long-term extension study in 87 participants dosed for up to 2.3 yr</a:t>
            </a:r>
          </a:p>
          <a:p>
            <a:r>
              <a:rPr lang="en-US" dirty="0"/>
              <a:t>23/116 (19.8%) participants tested positive for ADA with no impact on marstacimab safety </a:t>
            </a:r>
          </a:p>
          <a:p>
            <a:pPr lvl="1"/>
            <a:r>
              <a:rPr lang="en-US" dirty="0"/>
              <a:t>6/23 ADA+ participants tested positive for NAbs</a:t>
            </a:r>
          </a:p>
          <a:p>
            <a:pPr lvl="1"/>
            <a:r>
              <a:rPr lang="en-US" dirty="0"/>
              <a:t>All NAbs were treatment induced and transient in nature; </a:t>
            </a:r>
            <a:br>
              <a:rPr lang="en-US" dirty="0"/>
            </a:br>
            <a:r>
              <a:rPr lang="en-US" dirty="0"/>
              <a:t>resolved by end of study</a:t>
            </a:r>
          </a:p>
          <a:p>
            <a:endParaRPr lang="en-US" dirty="0"/>
          </a:p>
          <a:p>
            <a:endParaRPr lang="en-US" dirty="0"/>
          </a:p>
        </p:txBody>
      </p:sp>
      <p:sp>
        <p:nvSpPr>
          <p:cNvPr id="4" name="Text Box 15">
            <a:extLst>
              <a:ext uri="{FF2B5EF4-FFF2-40B4-BE49-F238E27FC236}">
                <a16:creationId xmlns:a16="http://schemas.microsoft.com/office/drawing/2014/main" id="{477E93D9-EA20-C7F7-3722-B2EF8B355F00}"/>
              </a:ext>
            </a:extLst>
          </p:cNvPr>
          <p:cNvSpPr txBox="1">
            <a:spLocks noChangeArrowheads="1"/>
          </p:cNvSpPr>
          <p:nvPr/>
        </p:nvSpPr>
        <p:spPr bwMode="auto">
          <a:xfrm>
            <a:off x="412751" y="6367143"/>
            <a:ext cx="603159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Matino. ASH 2023. Abstr 285.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3858727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13BF9-7396-4FAA-5A09-E272EF25C48B}"/>
            </a:ext>
          </a:extLst>
        </p:cNvPr>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4A9BE649-67A3-1226-20F4-3463B02E9FAE}"/>
              </a:ext>
            </a:extLst>
          </p:cNvPr>
          <p:cNvCxnSpPr/>
          <p:nvPr/>
        </p:nvCxnSpPr>
        <p:spPr>
          <a:xfrm>
            <a:off x="10581324" y="5679635"/>
            <a:ext cx="561117" cy="0"/>
          </a:xfrm>
          <a:prstGeom prst="line">
            <a:avLst/>
          </a:prstGeom>
          <a:ln w="28575">
            <a:solidFill>
              <a:srgbClr val="000000"/>
            </a:solidFill>
            <a:prstDash val="sysDash"/>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19D926DA-8EA8-6EAB-8DB2-1BADF3CF5458}"/>
              </a:ext>
            </a:extLst>
          </p:cNvPr>
          <p:cNvSpPr txBox="1"/>
          <p:nvPr/>
        </p:nvSpPr>
        <p:spPr>
          <a:xfrm>
            <a:off x="9717249" y="5460867"/>
            <a:ext cx="984964"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Inhibits   </a:t>
            </a:r>
          </a:p>
        </p:txBody>
      </p:sp>
      <p:sp>
        <p:nvSpPr>
          <p:cNvPr id="33" name="TextBox 32">
            <a:extLst>
              <a:ext uri="{FF2B5EF4-FFF2-40B4-BE49-F238E27FC236}">
                <a16:creationId xmlns:a16="http://schemas.microsoft.com/office/drawing/2014/main" id="{CA01C467-266B-4087-139F-6EB8B5242570}"/>
              </a:ext>
            </a:extLst>
          </p:cNvPr>
          <p:cNvSpPr txBox="1"/>
          <p:nvPr/>
        </p:nvSpPr>
        <p:spPr>
          <a:xfrm>
            <a:off x="9691935" y="4637468"/>
            <a:ext cx="2262360" cy="923330"/>
          </a:xfrm>
          <a:prstGeom prst="rect">
            <a:avLst/>
          </a:prstGeom>
          <a:noFill/>
          <a:ln>
            <a:noFill/>
          </a:ln>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a:ea typeface="+mn-ea"/>
                <a:cs typeface="Arial" panose="020B0604020202020204" pitchFamily="34" charset="0"/>
              </a:rPr>
              <a:t>Replacement therapy</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a:ea typeface="+mn-ea"/>
                <a:cs typeface="Arial" panose="020B0604020202020204" pitchFamily="34" charset="0"/>
              </a:rPr>
              <a:t>Substitution therapy</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Rebalancing agents</a:t>
            </a:r>
          </a:p>
        </p:txBody>
      </p:sp>
      <p:sp>
        <p:nvSpPr>
          <p:cNvPr id="36" name="TextBox 35">
            <a:extLst>
              <a:ext uri="{FF2B5EF4-FFF2-40B4-BE49-F238E27FC236}">
                <a16:creationId xmlns:a16="http://schemas.microsoft.com/office/drawing/2014/main" id="{E1DCD437-C85D-826B-C0D3-839F13CE046D}"/>
              </a:ext>
            </a:extLst>
          </p:cNvPr>
          <p:cNvSpPr txBox="1"/>
          <p:nvPr/>
        </p:nvSpPr>
        <p:spPr>
          <a:xfrm>
            <a:off x="3034897" y="2319427"/>
            <a:ext cx="551147"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XI</a:t>
            </a:r>
          </a:p>
        </p:txBody>
      </p:sp>
      <p:sp>
        <p:nvSpPr>
          <p:cNvPr id="37" name="TextBox 36">
            <a:extLst>
              <a:ext uri="{FF2B5EF4-FFF2-40B4-BE49-F238E27FC236}">
                <a16:creationId xmlns:a16="http://schemas.microsoft.com/office/drawing/2014/main" id="{E2CAECB0-77EF-4BF2-401E-2BCC8651D7C9}"/>
              </a:ext>
            </a:extLst>
          </p:cNvPr>
          <p:cNvSpPr txBox="1"/>
          <p:nvPr/>
        </p:nvSpPr>
        <p:spPr>
          <a:xfrm>
            <a:off x="3644129" y="2319598"/>
            <a:ext cx="605080"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XIa</a:t>
            </a:r>
          </a:p>
        </p:txBody>
      </p:sp>
      <p:sp>
        <p:nvSpPr>
          <p:cNvPr id="58" name="U-Turn Arrow 57">
            <a:extLst>
              <a:ext uri="{FF2B5EF4-FFF2-40B4-BE49-F238E27FC236}">
                <a16:creationId xmlns:a16="http://schemas.microsoft.com/office/drawing/2014/main" id="{CDA3A0BE-020B-4E9E-DE35-EAA0AA6177E3}"/>
              </a:ext>
            </a:extLst>
          </p:cNvPr>
          <p:cNvSpPr/>
          <p:nvPr/>
        </p:nvSpPr>
        <p:spPr>
          <a:xfrm>
            <a:off x="3202806" y="2153934"/>
            <a:ext cx="671521" cy="236287"/>
          </a:xfrm>
          <a:prstGeom prst="uturnArrow">
            <a:avLst>
              <a:gd name="adj1" fmla="val 0"/>
              <a:gd name="adj2" fmla="val 25000"/>
              <a:gd name="adj3" fmla="val 26161"/>
              <a:gd name="adj4" fmla="val 73839"/>
              <a:gd name="adj5" fmla="val 100000"/>
            </a:avLst>
          </a:prstGeom>
          <a:solidFill>
            <a:schemeClr val="bg1"/>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9" name="TextBox 58">
            <a:extLst>
              <a:ext uri="{FF2B5EF4-FFF2-40B4-BE49-F238E27FC236}">
                <a16:creationId xmlns:a16="http://schemas.microsoft.com/office/drawing/2014/main" id="{6F174B3E-71CF-ECD2-0389-D0693638B35D}"/>
              </a:ext>
            </a:extLst>
          </p:cNvPr>
          <p:cNvSpPr txBox="1"/>
          <p:nvPr/>
        </p:nvSpPr>
        <p:spPr>
          <a:xfrm>
            <a:off x="3308827" y="2145802"/>
            <a:ext cx="653575" cy="24622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Ca++</a:t>
            </a:r>
          </a:p>
        </p:txBody>
      </p:sp>
      <p:sp>
        <p:nvSpPr>
          <p:cNvPr id="60" name="TextBox 59">
            <a:extLst>
              <a:ext uri="{FF2B5EF4-FFF2-40B4-BE49-F238E27FC236}">
                <a16:creationId xmlns:a16="http://schemas.microsoft.com/office/drawing/2014/main" id="{E9A9C652-6B51-23B7-351C-74006F427BBB}"/>
              </a:ext>
            </a:extLst>
          </p:cNvPr>
          <p:cNvSpPr txBox="1"/>
          <p:nvPr/>
        </p:nvSpPr>
        <p:spPr>
          <a:xfrm>
            <a:off x="3246215" y="2880557"/>
            <a:ext cx="522719"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IX</a:t>
            </a:r>
          </a:p>
        </p:txBody>
      </p:sp>
      <p:sp>
        <p:nvSpPr>
          <p:cNvPr id="61" name="TextBox 60">
            <a:extLst>
              <a:ext uri="{FF2B5EF4-FFF2-40B4-BE49-F238E27FC236}">
                <a16:creationId xmlns:a16="http://schemas.microsoft.com/office/drawing/2014/main" id="{78894A2C-8B61-1D8D-D827-AD5778FF0895}"/>
              </a:ext>
            </a:extLst>
          </p:cNvPr>
          <p:cNvSpPr txBox="1"/>
          <p:nvPr/>
        </p:nvSpPr>
        <p:spPr>
          <a:xfrm>
            <a:off x="3973831" y="2880558"/>
            <a:ext cx="585720"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IXa</a:t>
            </a:r>
          </a:p>
        </p:txBody>
      </p:sp>
      <p:sp>
        <p:nvSpPr>
          <p:cNvPr id="62" name="U-Turn Arrow 61">
            <a:extLst>
              <a:ext uri="{FF2B5EF4-FFF2-40B4-BE49-F238E27FC236}">
                <a16:creationId xmlns:a16="http://schemas.microsoft.com/office/drawing/2014/main" id="{A73219BF-7202-7A1B-1B6F-3D0C1EB5C999}"/>
              </a:ext>
            </a:extLst>
          </p:cNvPr>
          <p:cNvSpPr/>
          <p:nvPr/>
        </p:nvSpPr>
        <p:spPr>
          <a:xfrm>
            <a:off x="3538566" y="2725919"/>
            <a:ext cx="671521" cy="236287"/>
          </a:xfrm>
          <a:prstGeom prst="uturnArrow">
            <a:avLst>
              <a:gd name="adj1" fmla="val 0"/>
              <a:gd name="adj2" fmla="val 25000"/>
              <a:gd name="adj3" fmla="val 26161"/>
              <a:gd name="adj4" fmla="val 73839"/>
              <a:gd name="adj5" fmla="val 100000"/>
            </a:avLst>
          </a:prstGeom>
          <a:solidFill>
            <a:schemeClr val="bg1"/>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3" name="TextBox 62">
            <a:extLst>
              <a:ext uri="{FF2B5EF4-FFF2-40B4-BE49-F238E27FC236}">
                <a16:creationId xmlns:a16="http://schemas.microsoft.com/office/drawing/2014/main" id="{16927E19-1919-26E4-C5DB-B05BB1AB5C32}"/>
              </a:ext>
            </a:extLst>
          </p:cNvPr>
          <p:cNvSpPr txBox="1"/>
          <p:nvPr/>
        </p:nvSpPr>
        <p:spPr>
          <a:xfrm>
            <a:off x="3625168" y="2683486"/>
            <a:ext cx="642032" cy="24622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Ca++</a:t>
            </a:r>
          </a:p>
        </p:txBody>
      </p:sp>
      <p:sp>
        <p:nvSpPr>
          <p:cNvPr id="64" name="TextBox 63">
            <a:extLst>
              <a:ext uri="{FF2B5EF4-FFF2-40B4-BE49-F238E27FC236}">
                <a16:creationId xmlns:a16="http://schemas.microsoft.com/office/drawing/2014/main" id="{FF3552D4-90ED-2E57-7EF0-38304AC396B3}"/>
              </a:ext>
            </a:extLst>
          </p:cNvPr>
          <p:cNvSpPr txBox="1"/>
          <p:nvPr/>
        </p:nvSpPr>
        <p:spPr>
          <a:xfrm>
            <a:off x="3745243" y="3390587"/>
            <a:ext cx="285575"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a:t>
            </a:r>
          </a:p>
        </p:txBody>
      </p:sp>
      <p:sp>
        <p:nvSpPr>
          <p:cNvPr id="65" name="TextBox 64">
            <a:extLst>
              <a:ext uri="{FF2B5EF4-FFF2-40B4-BE49-F238E27FC236}">
                <a16:creationId xmlns:a16="http://schemas.microsoft.com/office/drawing/2014/main" id="{F224FF39-4685-FD4B-90C6-8BBC2212B657}"/>
              </a:ext>
            </a:extLst>
          </p:cNvPr>
          <p:cNvSpPr txBox="1"/>
          <p:nvPr/>
        </p:nvSpPr>
        <p:spPr>
          <a:xfrm>
            <a:off x="4360595" y="3387651"/>
            <a:ext cx="537375"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Xa</a:t>
            </a:r>
          </a:p>
        </p:txBody>
      </p:sp>
      <p:sp>
        <p:nvSpPr>
          <p:cNvPr id="67" name="U-Turn Arrow 66">
            <a:extLst>
              <a:ext uri="{FF2B5EF4-FFF2-40B4-BE49-F238E27FC236}">
                <a16:creationId xmlns:a16="http://schemas.microsoft.com/office/drawing/2014/main" id="{298D1CBC-2593-5D34-5972-73FFB17177C9}"/>
              </a:ext>
            </a:extLst>
          </p:cNvPr>
          <p:cNvSpPr/>
          <p:nvPr/>
        </p:nvSpPr>
        <p:spPr>
          <a:xfrm>
            <a:off x="3888033" y="3231655"/>
            <a:ext cx="671521" cy="236287"/>
          </a:xfrm>
          <a:prstGeom prst="uturnArrow">
            <a:avLst>
              <a:gd name="adj1" fmla="val 0"/>
              <a:gd name="adj2" fmla="val 25000"/>
              <a:gd name="adj3" fmla="val 26161"/>
              <a:gd name="adj4" fmla="val 73839"/>
              <a:gd name="adj5" fmla="val 100000"/>
            </a:avLst>
          </a:prstGeom>
          <a:solidFill>
            <a:schemeClr val="bg1"/>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8" name="TextBox 67">
            <a:extLst>
              <a:ext uri="{FF2B5EF4-FFF2-40B4-BE49-F238E27FC236}">
                <a16:creationId xmlns:a16="http://schemas.microsoft.com/office/drawing/2014/main" id="{285B23E4-F4A5-F370-E4DA-BB9BC37A3CF9}"/>
              </a:ext>
            </a:extLst>
          </p:cNvPr>
          <p:cNvSpPr txBox="1"/>
          <p:nvPr/>
        </p:nvSpPr>
        <p:spPr>
          <a:xfrm>
            <a:off x="3994287" y="3191648"/>
            <a:ext cx="474444" cy="24622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Ca++</a:t>
            </a:r>
          </a:p>
        </p:txBody>
      </p:sp>
      <p:sp>
        <p:nvSpPr>
          <p:cNvPr id="69" name="TextBox 68">
            <a:extLst>
              <a:ext uri="{FF2B5EF4-FFF2-40B4-BE49-F238E27FC236}">
                <a16:creationId xmlns:a16="http://schemas.microsoft.com/office/drawing/2014/main" id="{78091659-962B-D6E5-3022-D12B3234BDC0}"/>
              </a:ext>
            </a:extLst>
          </p:cNvPr>
          <p:cNvSpPr txBox="1"/>
          <p:nvPr/>
        </p:nvSpPr>
        <p:spPr>
          <a:xfrm>
            <a:off x="2280913" y="3191646"/>
            <a:ext cx="782059"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VIIIa</a:t>
            </a:r>
          </a:p>
        </p:txBody>
      </p:sp>
      <p:sp>
        <p:nvSpPr>
          <p:cNvPr id="70" name="TextBox 69">
            <a:extLst>
              <a:ext uri="{FF2B5EF4-FFF2-40B4-BE49-F238E27FC236}">
                <a16:creationId xmlns:a16="http://schemas.microsoft.com/office/drawing/2014/main" id="{9B15E41D-4E44-4047-5520-ECEF95E8C2DE}"/>
              </a:ext>
            </a:extLst>
          </p:cNvPr>
          <p:cNvSpPr txBox="1"/>
          <p:nvPr/>
        </p:nvSpPr>
        <p:spPr>
          <a:xfrm>
            <a:off x="1592237" y="3206243"/>
            <a:ext cx="607719"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VIII</a:t>
            </a:r>
          </a:p>
        </p:txBody>
      </p:sp>
      <p:cxnSp>
        <p:nvCxnSpPr>
          <p:cNvPr id="71" name="Straight Arrow Connector 70">
            <a:extLst>
              <a:ext uri="{FF2B5EF4-FFF2-40B4-BE49-F238E27FC236}">
                <a16:creationId xmlns:a16="http://schemas.microsoft.com/office/drawing/2014/main" id="{703FF99A-8D7A-BE90-9809-FE9D08F4BDE7}"/>
              </a:ext>
            </a:extLst>
          </p:cNvPr>
          <p:cNvCxnSpPr/>
          <p:nvPr/>
        </p:nvCxnSpPr>
        <p:spPr>
          <a:xfrm>
            <a:off x="2043904" y="3412483"/>
            <a:ext cx="270905" cy="0"/>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78" name="Straight Arrow Connector 77">
            <a:extLst>
              <a:ext uri="{FF2B5EF4-FFF2-40B4-BE49-F238E27FC236}">
                <a16:creationId xmlns:a16="http://schemas.microsoft.com/office/drawing/2014/main" id="{6123F464-9230-D3FC-79EE-017DE989D29A}"/>
              </a:ext>
            </a:extLst>
          </p:cNvPr>
          <p:cNvCxnSpPr/>
          <p:nvPr/>
        </p:nvCxnSpPr>
        <p:spPr>
          <a:xfrm flipV="1">
            <a:off x="3004579" y="3116316"/>
            <a:ext cx="969252" cy="311091"/>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95" name="TextBox 94">
            <a:extLst>
              <a:ext uri="{FF2B5EF4-FFF2-40B4-BE49-F238E27FC236}">
                <a16:creationId xmlns:a16="http://schemas.microsoft.com/office/drawing/2014/main" id="{63D567B9-903B-C451-F6D0-980E3D8E5791}"/>
              </a:ext>
            </a:extLst>
          </p:cNvPr>
          <p:cNvSpPr txBox="1"/>
          <p:nvPr/>
        </p:nvSpPr>
        <p:spPr>
          <a:xfrm>
            <a:off x="5135196" y="2032134"/>
            <a:ext cx="491809"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VII</a:t>
            </a:r>
          </a:p>
        </p:txBody>
      </p:sp>
      <p:sp>
        <p:nvSpPr>
          <p:cNvPr id="96" name="TextBox 95">
            <a:extLst>
              <a:ext uri="{FF2B5EF4-FFF2-40B4-BE49-F238E27FC236}">
                <a16:creationId xmlns:a16="http://schemas.microsoft.com/office/drawing/2014/main" id="{1F0290A7-1116-58FD-6D32-CF8E3815F1B9}"/>
              </a:ext>
            </a:extLst>
          </p:cNvPr>
          <p:cNvSpPr txBox="1"/>
          <p:nvPr/>
        </p:nvSpPr>
        <p:spPr>
          <a:xfrm>
            <a:off x="5076905" y="2796095"/>
            <a:ext cx="675171"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VIIa</a:t>
            </a:r>
          </a:p>
        </p:txBody>
      </p:sp>
      <p:sp>
        <p:nvSpPr>
          <p:cNvPr id="97" name="TextBox 96">
            <a:extLst>
              <a:ext uri="{FF2B5EF4-FFF2-40B4-BE49-F238E27FC236}">
                <a16:creationId xmlns:a16="http://schemas.microsoft.com/office/drawing/2014/main" id="{992AC50B-DC1C-80F8-B00B-0F4DB2D0D366}"/>
              </a:ext>
            </a:extLst>
          </p:cNvPr>
          <p:cNvSpPr txBox="1"/>
          <p:nvPr/>
        </p:nvSpPr>
        <p:spPr>
          <a:xfrm>
            <a:off x="5306617" y="2443855"/>
            <a:ext cx="477103" cy="276999"/>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TF</a:t>
            </a:r>
          </a:p>
        </p:txBody>
      </p:sp>
      <p:sp>
        <p:nvSpPr>
          <p:cNvPr id="98" name="TextBox 97">
            <a:extLst>
              <a:ext uri="{FF2B5EF4-FFF2-40B4-BE49-F238E27FC236}">
                <a16:creationId xmlns:a16="http://schemas.microsoft.com/office/drawing/2014/main" id="{90002D58-5C36-5E13-50F7-206AA92CB810}"/>
              </a:ext>
            </a:extLst>
          </p:cNvPr>
          <p:cNvSpPr txBox="1"/>
          <p:nvPr/>
        </p:nvSpPr>
        <p:spPr>
          <a:xfrm>
            <a:off x="5492947" y="3376312"/>
            <a:ext cx="603055"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Xa</a:t>
            </a:r>
          </a:p>
        </p:txBody>
      </p:sp>
      <p:sp>
        <p:nvSpPr>
          <p:cNvPr id="99" name="TextBox 98">
            <a:extLst>
              <a:ext uri="{FF2B5EF4-FFF2-40B4-BE49-F238E27FC236}">
                <a16:creationId xmlns:a16="http://schemas.microsoft.com/office/drawing/2014/main" id="{D791411A-F0BA-FEF6-E41D-CBD249A92BE0}"/>
              </a:ext>
            </a:extLst>
          </p:cNvPr>
          <p:cNvSpPr txBox="1"/>
          <p:nvPr/>
        </p:nvSpPr>
        <p:spPr>
          <a:xfrm>
            <a:off x="4904926" y="3376312"/>
            <a:ext cx="285575"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a:t>
            </a:r>
          </a:p>
        </p:txBody>
      </p:sp>
      <p:sp>
        <p:nvSpPr>
          <p:cNvPr id="100" name="U-Turn Arrow 99">
            <a:extLst>
              <a:ext uri="{FF2B5EF4-FFF2-40B4-BE49-F238E27FC236}">
                <a16:creationId xmlns:a16="http://schemas.microsoft.com/office/drawing/2014/main" id="{62005555-1F68-FCAB-39FE-9500043C958A}"/>
              </a:ext>
            </a:extLst>
          </p:cNvPr>
          <p:cNvSpPr/>
          <p:nvPr/>
        </p:nvSpPr>
        <p:spPr>
          <a:xfrm>
            <a:off x="5047714" y="3201583"/>
            <a:ext cx="671521" cy="236287"/>
          </a:xfrm>
          <a:prstGeom prst="uturnArrow">
            <a:avLst>
              <a:gd name="adj1" fmla="val 0"/>
              <a:gd name="adj2" fmla="val 25000"/>
              <a:gd name="adj3" fmla="val 26161"/>
              <a:gd name="adj4" fmla="val 73839"/>
              <a:gd name="adj5" fmla="val 100000"/>
            </a:avLst>
          </a:prstGeom>
          <a:solidFill>
            <a:schemeClr val="bg1"/>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1" name="TextBox 100">
            <a:extLst>
              <a:ext uri="{FF2B5EF4-FFF2-40B4-BE49-F238E27FC236}">
                <a16:creationId xmlns:a16="http://schemas.microsoft.com/office/drawing/2014/main" id="{199D4051-3337-CBD7-107A-E6F77FBB49AB}"/>
              </a:ext>
            </a:extLst>
          </p:cNvPr>
          <p:cNvSpPr txBox="1"/>
          <p:nvPr/>
        </p:nvSpPr>
        <p:spPr>
          <a:xfrm>
            <a:off x="5152557" y="3165430"/>
            <a:ext cx="638643" cy="24622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Ca++</a:t>
            </a:r>
          </a:p>
        </p:txBody>
      </p:sp>
      <p:cxnSp>
        <p:nvCxnSpPr>
          <p:cNvPr id="102" name="Straight Arrow Connector 101">
            <a:extLst>
              <a:ext uri="{FF2B5EF4-FFF2-40B4-BE49-F238E27FC236}">
                <a16:creationId xmlns:a16="http://schemas.microsoft.com/office/drawing/2014/main" id="{5BC83E94-DDCC-7EE9-751D-F88A959740F1}"/>
              </a:ext>
            </a:extLst>
          </p:cNvPr>
          <p:cNvCxnSpPr/>
          <p:nvPr/>
        </p:nvCxnSpPr>
        <p:spPr>
          <a:xfrm>
            <a:off x="5312039" y="2390222"/>
            <a:ext cx="0" cy="422967"/>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04" name="Straight Arrow Connector 103">
            <a:extLst>
              <a:ext uri="{FF2B5EF4-FFF2-40B4-BE49-F238E27FC236}">
                <a16:creationId xmlns:a16="http://schemas.microsoft.com/office/drawing/2014/main" id="{A01412D3-1A2A-5A85-FC4E-0BB81FDB2F88}"/>
              </a:ext>
            </a:extLst>
          </p:cNvPr>
          <p:cNvCxnSpPr/>
          <p:nvPr/>
        </p:nvCxnSpPr>
        <p:spPr>
          <a:xfrm>
            <a:off x="4565752" y="3745647"/>
            <a:ext cx="0" cy="422967"/>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05" name="Straight Arrow Connector 104">
            <a:extLst>
              <a:ext uri="{FF2B5EF4-FFF2-40B4-BE49-F238E27FC236}">
                <a16:creationId xmlns:a16="http://schemas.microsoft.com/office/drawing/2014/main" id="{093285C9-698D-E2CD-82FF-9A600F178232}"/>
              </a:ext>
            </a:extLst>
          </p:cNvPr>
          <p:cNvCxnSpPr/>
          <p:nvPr/>
        </p:nvCxnSpPr>
        <p:spPr>
          <a:xfrm>
            <a:off x="5717455" y="3745647"/>
            <a:ext cx="0" cy="422967"/>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06" name="TextBox 105">
            <a:extLst>
              <a:ext uri="{FF2B5EF4-FFF2-40B4-BE49-F238E27FC236}">
                <a16:creationId xmlns:a16="http://schemas.microsoft.com/office/drawing/2014/main" id="{335D7AAF-1FC2-613E-5531-5E446505A765}"/>
              </a:ext>
            </a:extLst>
          </p:cNvPr>
          <p:cNvSpPr txBox="1"/>
          <p:nvPr/>
        </p:nvSpPr>
        <p:spPr>
          <a:xfrm>
            <a:off x="2702340" y="4164107"/>
            <a:ext cx="1766393"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Prothrombin (II)</a:t>
            </a:r>
          </a:p>
        </p:txBody>
      </p:sp>
      <p:cxnSp>
        <p:nvCxnSpPr>
          <p:cNvPr id="107" name="Straight Arrow Connector 106">
            <a:extLst>
              <a:ext uri="{FF2B5EF4-FFF2-40B4-BE49-F238E27FC236}">
                <a16:creationId xmlns:a16="http://schemas.microsoft.com/office/drawing/2014/main" id="{109E312B-FFFF-A270-A1FD-3C83B8B7C443}"/>
              </a:ext>
            </a:extLst>
          </p:cNvPr>
          <p:cNvCxnSpPr/>
          <p:nvPr/>
        </p:nvCxnSpPr>
        <p:spPr>
          <a:xfrm>
            <a:off x="4360596" y="4377296"/>
            <a:ext cx="1747267" cy="0"/>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09" name="TextBox 108">
            <a:extLst>
              <a:ext uri="{FF2B5EF4-FFF2-40B4-BE49-F238E27FC236}">
                <a16:creationId xmlns:a16="http://schemas.microsoft.com/office/drawing/2014/main" id="{E795AA64-28FA-4E0A-51BF-0461DF769EC9}"/>
              </a:ext>
            </a:extLst>
          </p:cNvPr>
          <p:cNvSpPr txBox="1"/>
          <p:nvPr/>
        </p:nvSpPr>
        <p:spPr>
          <a:xfrm>
            <a:off x="6107865" y="4164107"/>
            <a:ext cx="1766393"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Thrombin (IIa)</a:t>
            </a:r>
          </a:p>
        </p:txBody>
      </p:sp>
      <p:cxnSp>
        <p:nvCxnSpPr>
          <p:cNvPr id="110" name="Straight Arrow Connector 109">
            <a:extLst>
              <a:ext uri="{FF2B5EF4-FFF2-40B4-BE49-F238E27FC236}">
                <a16:creationId xmlns:a16="http://schemas.microsoft.com/office/drawing/2014/main" id="{E4B97C5F-8572-8EE5-5536-B04C902D6BB3}"/>
              </a:ext>
            </a:extLst>
          </p:cNvPr>
          <p:cNvCxnSpPr/>
          <p:nvPr/>
        </p:nvCxnSpPr>
        <p:spPr>
          <a:xfrm>
            <a:off x="6754612" y="4533443"/>
            <a:ext cx="0" cy="422967"/>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1" name="TextBox 110">
            <a:extLst>
              <a:ext uri="{FF2B5EF4-FFF2-40B4-BE49-F238E27FC236}">
                <a16:creationId xmlns:a16="http://schemas.microsoft.com/office/drawing/2014/main" id="{E4A4F8D1-75C4-739A-646B-5F9DB350B763}"/>
              </a:ext>
            </a:extLst>
          </p:cNvPr>
          <p:cNvSpPr txBox="1"/>
          <p:nvPr/>
        </p:nvSpPr>
        <p:spPr>
          <a:xfrm>
            <a:off x="5076905" y="4900599"/>
            <a:ext cx="1564115"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Fibrinogen (I)</a:t>
            </a:r>
          </a:p>
        </p:txBody>
      </p:sp>
      <p:cxnSp>
        <p:nvCxnSpPr>
          <p:cNvPr id="112" name="Straight Arrow Connector 111">
            <a:extLst>
              <a:ext uri="{FF2B5EF4-FFF2-40B4-BE49-F238E27FC236}">
                <a16:creationId xmlns:a16="http://schemas.microsoft.com/office/drawing/2014/main" id="{7CAA6746-66A4-579B-5FBF-73AFC4713120}"/>
              </a:ext>
            </a:extLst>
          </p:cNvPr>
          <p:cNvCxnSpPr/>
          <p:nvPr/>
        </p:nvCxnSpPr>
        <p:spPr>
          <a:xfrm>
            <a:off x="6486428" y="5085265"/>
            <a:ext cx="668165" cy="0"/>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3" name="TextBox 112">
            <a:extLst>
              <a:ext uri="{FF2B5EF4-FFF2-40B4-BE49-F238E27FC236}">
                <a16:creationId xmlns:a16="http://schemas.microsoft.com/office/drawing/2014/main" id="{34DF98A0-F8D0-3867-7344-B37A875B0254}"/>
              </a:ext>
            </a:extLst>
          </p:cNvPr>
          <p:cNvSpPr txBox="1"/>
          <p:nvPr/>
        </p:nvSpPr>
        <p:spPr>
          <a:xfrm>
            <a:off x="7154592" y="4900599"/>
            <a:ext cx="998808"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Fibrin</a:t>
            </a:r>
          </a:p>
        </p:txBody>
      </p:sp>
      <p:cxnSp>
        <p:nvCxnSpPr>
          <p:cNvPr id="114" name="Straight Arrow Connector 113">
            <a:extLst>
              <a:ext uri="{FF2B5EF4-FFF2-40B4-BE49-F238E27FC236}">
                <a16:creationId xmlns:a16="http://schemas.microsoft.com/office/drawing/2014/main" id="{61D4C9D6-8282-F65E-BFE1-D355D82ED600}"/>
              </a:ext>
            </a:extLst>
          </p:cNvPr>
          <p:cNvCxnSpPr/>
          <p:nvPr/>
        </p:nvCxnSpPr>
        <p:spPr>
          <a:xfrm>
            <a:off x="7607832" y="4377299"/>
            <a:ext cx="793619" cy="3743"/>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6" name="TextBox 115">
            <a:extLst>
              <a:ext uri="{FF2B5EF4-FFF2-40B4-BE49-F238E27FC236}">
                <a16:creationId xmlns:a16="http://schemas.microsoft.com/office/drawing/2014/main" id="{F01533F5-B5E1-2094-A246-C80207DA4391}"/>
              </a:ext>
            </a:extLst>
          </p:cNvPr>
          <p:cNvSpPr txBox="1"/>
          <p:nvPr/>
        </p:nvSpPr>
        <p:spPr>
          <a:xfrm>
            <a:off x="8401453" y="3799279"/>
            <a:ext cx="818751"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XIII</a:t>
            </a:r>
          </a:p>
        </p:txBody>
      </p:sp>
      <p:cxnSp>
        <p:nvCxnSpPr>
          <p:cNvPr id="117" name="Straight Arrow Connector 116">
            <a:extLst>
              <a:ext uri="{FF2B5EF4-FFF2-40B4-BE49-F238E27FC236}">
                <a16:creationId xmlns:a16="http://schemas.microsoft.com/office/drawing/2014/main" id="{58402DE1-3DEE-F8C2-A6E3-4A7604A3E9B5}"/>
              </a:ext>
            </a:extLst>
          </p:cNvPr>
          <p:cNvCxnSpPr/>
          <p:nvPr/>
        </p:nvCxnSpPr>
        <p:spPr>
          <a:xfrm>
            <a:off x="8650828" y="4170015"/>
            <a:ext cx="0" cy="1148988"/>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8" name="TextBox 117">
            <a:extLst>
              <a:ext uri="{FF2B5EF4-FFF2-40B4-BE49-F238E27FC236}">
                <a16:creationId xmlns:a16="http://schemas.microsoft.com/office/drawing/2014/main" id="{E9BB4E2E-4A04-08DF-9A7D-2EAEF167678B}"/>
              </a:ext>
            </a:extLst>
          </p:cNvPr>
          <p:cNvSpPr txBox="1"/>
          <p:nvPr/>
        </p:nvSpPr>
        <p:spPr>
          <a:xfrm>
            <a:off x="8401453" y="5269931"/>
            <a:ext cx="707241"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XIIIa</a:t>
            </a:r>
          </a:p>
        </p:txBody>
      </p:sp>
      <p:cxnSp>
        <p:nvCxnSpPr>
          <p:cNvPr id="119" name="Straight Arrow Connector 118">
            <a:extLst>
              <a:ext uri="{FF2B5EF4-FFF2-40B4-BE49-F238E27FC236}">
                <a16:creationId xmlns:a16="http://schemas.microsoft.com/office/drawing/2014/main" id="{CF6433D1-CE0C-1459-1559-65E17A930E1A}"/>
              </a:ext>
            </a:extLst>
          </p:cNvPr>
          <p:cNvCxnSpPr/>
          <p:nvPr/>
        </p:nvCxnSpPr>
        <p:spPr>
          <a:xfrm>
            <a:off x="7447148" y="5269935"/>
            <a:ext cx="0" cy="422967"/>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20" name="TextBox 119">
            <a:extLst>
              <a:ext uri="{FF2B5EF4-FFF2-40B4-BE49-F238E27FC236}">
                <a16:creationId xmlns:a16="http://schemas.microsoft.com/office/drawing/2014/main" id="{5368D445-1F9E-F67D-19D8-CE300F0E3A35}"/>
              </a:ext>
            </a:extLst>
          </p:cNvPr>
          <p:cNvSpPr txBox="1"/>
          <p:nvPr/>
        </p:nvSpPr>
        <p:spPr>
          <a:xfrm>
            <a:off x="6523915" y="5697370"/>
            <a:ext cx="2239087"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Cross-linked fibrin</a:t>
            </a:r>
          </a:p>
        </p:txBody>
      </p:sp>
      <p:cxnSp>
        <p:nvCxnSpPr>
          <p:cNvPr id="122" name="Straight Arrow Connector 121">
            <a:extLst>
              <a:ext uri="{FF2B5EF4-FFF2-40B4-BE49-F238E27FC236}">
                <a16:creationId xmlns:a16="http://schemas.microsoft.com/office/drawing/2014/main" id="{E69CB3BF-7763-BC56-AD4A-16B219783174}"/>
              </a:ext>
            </a:extLst>
          </p:cNvPr>
          <p:cNvCxnSpPr>
            <a:stCxn id="118" idx="1"/>
          </p:cNvCxnSpPr>
          <p:nvPr/>
        </p:nvCxnSpPr>
        <p:spPr>
          <a:xfrm flipH="1">
            <a:off x="7545796" y="5454597"/>
            <a:ext cx="855657" cy="3"/>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25" name="TextBox 124">
            <a:extLst>
              <a:ext uri="{FF2B5EF4-FFF2-40B4-BE49-F238E27FC236}">
                <a16:creationId xmlns:a16="http://schemas.microsoft.com/office/drawing/2014/main" id="{E1FF4031-E5CB-0EF6-5F28-CF20DC590786}"/>
              </a:ext>
            </a:extLst>
          </p:cNvPr>
          <p:cNvSpPr txBox="1"/>
          <p:nvPr/>
        </p:nvSpPr>
        <p:spPr>
          <a:xfrm>
            <a:off x="1676401" y="3763620"/>
            <a:ext cx="306035"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V</a:t>
            </a:r>
          </a:p>
        </p:txBody>
      </p:sp>
      <p:sp>
        <p:nvSpPr>
          <p:cNvPr id="126" name="TextBox 125">
            <a:extLst>
              <a:ext uri="{FF2B5EF4-FFF2-40B4-BE49-F238E27FC236}">
                <a16:creationId xmlns:a16="http://schemas.microsoft.com/office/drawing/2014/main" id="{089A3901-510C-BB1E-AC55-9AE29AF34D78}"/>
              </a:ext>
            </a:extLst>
          </p:cNvPr>
          <p:cNvSpPr txBox="1"/>
          <p:nvPr/>
        </p:nvSpPr>
        <p:spPr>
          <a:xfrm>
            <a:off x="2191709" y="3775772"/>
            <a:ext cx="551043"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Va</a:t>
            </a:r>
          </a:p>
        </p:txBody>
      </p:sp>
      <p:cxnSp>
        <p:nvCxnSpPr>
          <p:cNvPr id="127" name="Straight Arrow Connector 126">
            <a:extLst>
              <a:ext uri="{FF2B5EF4-FFF2-40B4-BE49-F238E27FC236}">
                <a16:creationId xmlns:a16="http://schemas.microsoft.com/office/drawing/2014/main" id="{8F85572D-AFE9-B293-9322-B9DA440EA700}"/>
              </a:ext>
            </a:extLst>
          </p:cNvPr>
          <p:cNvCxnSpPr/>
          <p:nvPr/>
        </p:nvCxnSpPr>
        <p:spPr>
          <a:xfrm>
            <a:off x="1981204" y="3992220"/>
            <a:ext cx="270905" cy="0"/>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28" name="Straight Arrow Connector 127">
            <a:extLst>
              <a:ext uri="{FF2B5EF4-FFF2-40B4-BE49-F238E27FC236}">
                <a16:creationId xmlns:a16="http://schemas.microsoft.com/office/drawing/2014/main" id="{D3E67B57-496F-5F1F-9E12-F59A267631FD}"/>
              </a:ext>
            </a:extLst>
          </p:cNvPr>
          <p:cNvCxnSpPr/>
          <p:nvPr/>
        </p:nvCxnSpPr>
        <p:spPr>
          <a:xfrm flipV="1">
            <a:off x="2613551" y="3652017"/>
            <a:ext cx="1747047" cy="374112"/>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31" name="TextBox 130">
            <a:extLst>
              <a:ext uri="{FF2B5EF4-FFF2-40B4-BE49-F238E27FC236}">
                <a16:creationId xmlns:a16="http://schemas.microsoft.com/office/drawing/2014/main" id="{49262ECF-C789-3244-146C-C0EF2E9FE787}"/>
              </a:ext>
            </a:extLst>
          </p:cNvPr>
          <p:cNvSpPr txBox="1"/>
          <p:nvPr/>
        </p:nvSpPr>
        <p:spPr>
          <a:xfrm>
            <a:off x="1676400" y="3594020"/>
            <a:ext cx="914400" cy="2308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Thrombin (IIa)</a:t>
            </a:r>
          </a:p>
        </p:txBody>
      </p:sp>
      <p:cxnSp>
        <p:nvCxnSpPr>
          <p:cNvPr id="132" name="Straight Arrow Connector 131">
            <a:extLst>
              <a:ext uri="{FF2B5EF4-FFF2-40B4-BE49-F238E27FC236}">
                <a16:creationId xmlns:a16="http://schemas.microsoft.com/office/drawing/2014/main" id="{1F093E8C-ECE5-B619-F2EA-70EFED95F579}"/>
              </a:ext>
            </a:extLst>
          </p:cNvPr>
          <p:cNvCxnSpPr/>
          <p:nvPr/>
        </p:nvCxnSpPr>
        <p:spPr>
          <a:xfrm flipV="1">
            <a:off x="2134387" y="3469942"/>
            <a:ext cx="0" cy="182079"/>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34" name="Straight Arrow Connector 133">
            <a:extLst>
              <a:ext uri="{FF2B5EF4-FFF2-40B4-BE49-F238E27FC236}">
                <a16:creationId xmlns:a16="http://schemas.microsoft.com/office/drawing/2014/main" id="{8FCFD7F1-57CF-4C1C-16DD-38A3AA5002EC}"/>
              </a:ext>
            </a:extLst>
          </p:cNvPr>
          <p:cNvCxnSpPr/>
          <p:nvPr/>
        </p:nvCxnSpPr>
        <p:spPr>
          <a:xfrm>
            <a:off x="2134387" y="3775775"/>
            <a:ext cx="0" cy="179053"/>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37" name="Title 136">
            <a:extLst>
              <a:ext uri="{FF2B5EF4-FFF2-40B4-BE49-F238E27FC236}">
                <a16:creationId xmlns:a16="http://schemas.microsoft.com/office/drawing/2014/main" id="{17DDC5DE-2DB0-78EF-2207-DB682814F204}"/>
              </a:ext>
            </a:extLst>
          </p:cNvPr>
          <p:cNvSpPr>
            <a:spLocks noGrp="1"/>
          </p:cNvSpPr>
          <p:nvPr>
            <p:ph type="title"/>
          </p:nvPr>
        </p:nvSpPr>
        <p:spPr>
          <a:prstGeom prst="rect">
            <a:avLst/>
          </a:prstGeom>
        </p:spPr>
        <p:txBody>
          <a:bodyPr>
            <a:noAutofit/>
          </a:bodyPr>
          <a:lstStyle/>
          <a:p>
            <a:r>
              <a:rPr lang="en-US" dirty="0"/>
              <a:t>Novel Therapeutics for Hemophilia: Mechanisms of Action</a:t>
            </a:r>
            <a:endParaRPr lang="en-US" b="1" dirty="0"/>
          </a:p>
        </p:txBody>
      </p:sp>
      <p:sp>
        <p:nvSpPr>
          <p:cNvPr id="2" name="TextBox 1">
            <a:extLst>
              <a:ext uri="{FF2B5EF4-FFF2-40B4-BE49-F238E27FC236}">
                <a16:creationId xmlns:a16="http://schemas.microsoft.com/office/drawing/2014/main" id="{2A977C97-B7DC-EF1A-8489-D364BC9BEC24}"/>
              </a:ext>
            </a:extLst>
          </p:cNvPr>
          <p:cNvSpPr txBox="1"/>
          <p:nvPr/>
        </p:nvSpPr>
        <p:spPr>
          <a:xfrm>
            <a:off x="6363823" y="3363634"/>
            <a:ext cx="1760429"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Antithrombin</a:t>
            </a:r>
          </a:p>
        </p:txBody>
      </p:sp>
      <p:cxnSp>
        <p:nvCxnSpPr>
          <p:cNvPr id="8" name="Straight Arrow Connector 7">
            <a:extLst>
              <a:ext uri="{FF2B5EF4-FFF2-40B4-BE49-F238E27FC236}">
                <a16:creationId xmlns:a16="http://schemas.microsoft.com/office/drawing/2014/main" id="{F466C680-F084-AC46-3B17-3B5AB0BACE56}"/>
              </a:ext>
            </a:extLst>
          </p:cNvPr>
          <p:cNvCxnSpPr/>
          <p:nvPr/>
        </p:nvCxnSpPr>
        <p:spPr>
          <a:xfrm>
            <a:off x="7003979" y="3799279"/>
            <a:ext cx="0" cy="404476"/>
          </a:xfrm>
          <a:prstGeom prst="straightConnector1">
            <a:avLst/>
          </a:prstGeom>
          <a:ln w="28575">
            <a:solidFill>
              <a:srgbClr val="000000"/>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66" name="Straight Arrow Connector 65">
            <a:extLst>
              <a:ext uri="{FF2B5EF4-FFF2-40B4-BE49-F238E27FC236}">
                <a16:creationId xmlns:a16="http://schemas.microsoft.com/office/drawing/2014/main" id="{7A294068-F0F3-9985-2B09-F30AA2A31B78}"/>
              </a:ext>
            </a:extLst>
          </p:cNvPr>
          <p:cNvCxnSpPr/>
          <p:nvPr/>
        </p:nvCxnSpPr>
        <p:spPr>
          <a:xfrm flipH="1">
            <a:off x="5882072" y="3576096"/>
            <a:ext cx="481825" cy="0"/>
          </a:xfrm>
          <a:prstGeom prst="straightConnector1">
            <a:avLst/>
          </a:prstGeom>
          <a:ln w="28575">
            <a:solidFill>
              <a:srgbClr val="000000"/>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AE374D36-A9F2-F90A-2E17-03A3D4DBA532}"/>
              </a:ext>
            </a:extLst>
          </p:cNvPr>
          <p:cNvSpPr txBox="1"/>
          <p:nvPr/>
        </p:nvSpPr>
        <p:spPr>
          <a:xfrm>
            <a:off x="3796530" y="5283646"/>
            <a:ext cx="1232673"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Protein C</a:t>
            </a:r>
          </a:p>
        </p:txBody>
      </p:sp>
      <p:cxnSp>
        <p:nvCxnSpPr>
          <p:cNvPr id="72" name="Straight Arrow Connector 71">
            <a:extLst>
              <a:ext uri="{FF2B5EF4-FFF2-40B4-BE49-F238E27FC236}">
                <a16:creationId xmlns:a16="http://schemas.microsoft.com/office/drawing/2014/main" id="{5896FBB8-7E97-7BF8-6E5A-91FBE50C175E}"/>
              </a:ext>
            </a:extLst>
          </p:cNvPr>
          <p:cNvCxnSpPr/>
          <p:nvPr/>
        </p:nvCxnSpPr>
        <p:spPr>
          <a:xfrm flipH="1">
            <a:off x="2971800" y="5516220"/>
            <a:ext cx="838200" cy="0"/>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73" name="TextBox 72">
            <a:extLst>
              <a:ext uri="{FF2B5EF4-FFF2-40B4-BE49-F238E27FC236}">
                <a16:creationId xmlns:a16="http://schemas.microsoft.com/office/drawing/2014/main" id="{F2CEBB1C-9741-54F9-42E2-BD08FEE72980}"/>
              </a:ext>
            </a:extLst>
          </p:cNvPr>
          <p:cNvSpPr txBox="1"/>
          <p:nvPr/>
        </p:nvSpPr>
        <p:spPr>
          <a:xfrm>
            <a:off x="1585616" y="5269931"/>
            <a:ext cx="1614787"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Protein Ca</a:t>
            </a:r>
          </a:p>
        </p:txBody>
      </p:sp>
      <p:sp>
        <p:nvSpPr>
          <p:cNvPr id="74" name="TextBox 73">
            <a:extLst>
              <a:ext uri="{FF2B5EF4-FFF2-40B4-BE49-F238E27FC236}">
                <a16:creationId xmlns:a16="http://schemas.microsoft.com/office/drawing/2014/main" id="{EC1C6CF4-A458-DD01-D6D5-10D79392C8EF}"/>
              </a:ext>
            </a:extLst>
          </p:cNvPr>
          <p:cNvSpPr txBox="1"/>
          <p:nvPr/>
        </p:nvSpPr>
        <p:spPr>
          <a:xfrm>
            <a:off x="2971802" y="5211420"/>
            <a:ext cx="1026244" cy="2308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Thrombin (IIa)</a:t>
            </a:r>
          </a:p>
        </p:txBody>
      </p:sp>
      <p:cxnSp>
        <p:nvCxnSpPr>
          <p:cNvPr id="75" name="Straight Arrow Connector 74">
            <a:extLst>
              <a:ext uri="{FF2B5EF4-FFF2-40B4-BE49-F238E27FC236}">
                <a16:creationId xmlns:a16="http://schemas.microsoft.com/office/drawing/2014/main" id="{D1236B2D-7B96-D549-B6C0-8912FE266B18}"/>
              </a:ext>
            </a:extLst>
          </p:cNvPr>
          <p:cNvCxnSpPr/>
          <p:nvPr/>
        </p:nvCxnSpPr>
        <p:spPr>
          <a:xfrm flipV="1">
            <a:off x="2585543" y="3578262"/>
            <a:ext cx="0" cy="1740745"/>
          </a:xfrm>
          <a:prstGeom prst="straightConnector1">
            <a:avLst/>
          </a:prstGeom>
          <a:ln w="28575">
            <a:solidFill>
              <a:srgbClr val="000000"/>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79" name="Straight Arrow Connector 78">
            <a:extLst>
              <a:ext uri="{FF2B5EF4-FFF2-40B4-BE49-F238E27FC236}">
                <a16:creationId xmlns:a16="http://schemas.microsoft.com/office/drawing/2014/main" id="{31291409-83B0-4894-E5D8-98C8B533301B}"/>
              </a:ext>
            </a:extLst>
          </p:cNvPr>
          <p:cNvCxnSpPr/>
          <p:nvPr/>
        </p:nvCxnSpPr>
        <p:spPr>
          <a:xfrm flipV="1">
            <a:off x="2435555" y="4198668"/>
            <a:ext cx="0" cy="1119536"/>
          </a:xfrm>
          <a:prstGeom prst="straightConnector1">
            <a:avLst/>
          </a:prstGeom>
          <a:ln w="28575">
            <a:solidFill>
              <a:srgbClr val="000000"/>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32943BD7-5F7F-1EDD-F4FF-F16C3A9E69D0}"/>
              </a:ext>
            </a:extLst>
          </p:cNvPr>
          <p:cNvSpPr txBox="1"/>
          <p:nvPr/>
        </p:nvSpPr>
        <p:spPr>
          <a:xfrm rot="16200000">
            <a:off x="1749639" y="4565514"/>
            <a:ext cx="966380" cy="276999"/>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Protein S</a:t>
            </a:r>
          </a:p>
        </p:txBody>
      </p:sp>
      <p:sp>
        <p:nvSpPr>
          <p:cNvPr id="81" name="TextBox 80">
            <a:extLst>
              <a:ext uri="{FF2B5EF4-FFF2-40B4-BE49-F238E27FC236}">
                <a16:creationId xmlns:a16="http://schemas.microsoft.com/office/drawing/2014/main" id="{5C8241AC-C9D1-19CB-DBCB-39644DE779BC}"/>
              </a:ext>
            </a:extLst>
          </p:cNvPr>
          <p:cNvSpPr txBox="1"/>
          <p:nvPr/>
        </p:nvSpPr>
        <p:spPr>
          <a:xfrm rot="16200000">
            <a:off x="2252987" y="4603614"/>
            <a:ext cx="890180" cy="276999"/>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Protein S</a:t>
            </a:r>
          </a:p>
        </p:txBody>
      </p:sp>
      <p:sp>
        <p:nvSpPr>
          <p:cNvPr id="82" name="TextBox 81">
            <a:extLst>
              <a:ext uri="{FF2B5EF4-FFF2-40B4-BE49-F238E27FC236}">
                <a16:creationId xmlns:a16="http://schemas.microsoft.com/office/drawing/2014/main" id="{3BE0C7DD-C51E-077D-51FF-8929EE9E5DCD}"/>
              </a:ext>
            </a:extLst>
          </p:cNvPr>
          <p:cNvSpPr txBox="1"/>
          <p:nvPr/>
        </p:nvSpPr>
        <p:spPr>
          <a:xfrm>
            <a:off x="3023957" y="1858620"/>
            <a:ext cx="1014643" cy="2308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Thrombin (IIa)</a:t>
            </a:r>
          </a:p>
        </p:txBody>
      </p:sp>
      <p:sp>
        <p:nvSpPr>
          <p:cNvPr id="76" name="TextBox 75">
            <a:extLst>
              <a:ext uri="{FF2B5EF4-FFF2-40B4-BE49-F238E27FC236}">
                <a16:creationId xmlns:a16="http://schemas.microsoft.com/office/drawing/2014/main" id="{8EA0AF8F-72C5-E093-205C-7EC6A2B3CBA3}"/>
              </a:ext>
            </a:extLst>
          </p:cNvPr>
          <p:cNvSpPr txBox="1"/>
          <p:nvPr/>
        </p:nvSpPr>
        <p:spPr>
          <a:xfrm>
            <a:off x="4897971" y="4103165"/>
            <a:ext cx="664631" cy="24622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Ca++</a:t>
            </a:r>
          </a:p>
        </p:txBody>
      </p:sp>
      <p:sp>
        <p:nvSpPr>
          <p:cNvPr id="3" name="TextBox 2">
            <a:extLst>
              <a:ext uri="{FF2B5EF4-FFF2-40B4-BE49-F238E27FC236}">
                <a16:creationId xmlns:a16="http://schemas.microsoft.com/office/drawing/2014/main" id="{F9A28F62-CC4D-8154-28BF-2C40A6CDDFF1}"/>
              </a:ext>
            </a:extLst>
          </p:cNvPr>
          <p:cNvSpPr txBox="1"/>
          <p:nvPr/>
        </p:nvSpPr>
        <p:spPr>
          <a:xfrm>
            <a:off x="6641022" y="2234228"/>
            <a:ext cx="2960180" cy="64633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Tissue factor </a:t>
            </a:r>
            <a:br>
              <a:rPr kumimoji="0" lang="en-US"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br>
            <a:r>
              <a:rPr kumimoji="0" lang="en-US"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pathway inhibitor </a:t>
            </a:r>
          </a:p>
        </p:txBody>
      </p:sp>
      <p:cxnSp>
        <p:nvCxnSpPr>
          <p:cNvPr id="77" name="Straight Arrow Connector 76">
            <a:extLst>
              <a:ext uri="{FF2B5EF4-FFF2-40B4-BE49-F238E27FC236}">
                <a16:creationId xmlns:a16="http://schemas.microsoft.com/office/drawing/2014/main" id="{54C68E76-4073-F7CD-9C00-41F974E428DA}"/>
              </a:ext>
            </a:extLst>
          </p:cNvPr>
          <p:cNvCxnSpPr/>
          <p:nvPr/>
        </p:nvCxnSpPr>
        <p:spPr>
          <a:xfrm flipH="1">
            <a:off x="5669816" y="2582353"/>
            <a:ext cx="970896" cy="0"/>
          </a:xfrm>
          <a:prstGeom prst="straightConnector1">
            <a:avLst/>
          </a:prstGeom>
          <a:ln w="28575">
            <a:solidFill>
              <a:srgbClr val="000000"/>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80" name="Straight Arrow Connector 79">
            <a:extLst>
              <a:ext uri="{FF2B5EF4-FFF2-40B4-BE49-F238E27FC236}">
                <a16:creationId xmlns:a16="http://schemas.microsoft.com/office/drawing/2014/main" id="{490D1376-228A-4CB5-70C0-EC7550829BAF}"/>
              </a:ext>
            </a:extLst>
          </p:cNvPr>
          <p:cNvCxnSpPr/>
          <p:nvPr/>
        </p:nvCxnSpPr>
        <p:spPr>
          <a:xfrm flipH="1">
            <a:off x="8623243" y="2683484"/>
            <a:ext cx="970896" cy="0"/>
          </a:xfrm>
          <a:prstGeom prst="straightConnector1">
            <a:avLst/>
          </a:prstGeom>
          <a:ln w="28575" cmpd="sng">
            <a:solidFill>
              <a:schemeClr val="accent3"/>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83" name="Straight Arrow Connector 82">
            <a:extLst>
              <a:ext uri="{FF2B5EF4-FFF2-40B4-BE49-F238E27FC236}">
                <a16:creationId xmlns:a16="http://schemas.microsoft.com/office/drawing/2014/main" id="{674C0BB2-2E7F-D519-05C3-2AA69B24F839}"/>
              </a:ext>
            </a:extLst>
          </p:cNvPr>
          <p:cNvCxnSpPr>
            <a:cxnSpLocks/>
          </p:cNvCxnSpPr>
          <p:nvPr/>
        </p:nvCxnSpPr>
        <p:spPr>
          <a:xfrm flipH="1">
            <a:off x="7839929" y="3547520"/>
            <a:ext cx="1380272" cy="0"/>
          </a:xfrm>
          <a:prstGeom prst="straightConnector1">
            <a:avLst/>
          </a:prstGeom>
          <a:ln w="28575" cmpd="sng">
            <a:solidFill>
              <a:schemeClr val="accent3"/>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318A2BF0-75A0-96A1-3134-39DEE3EBB682}"/>
              </a:ext>
            </a:extLst>
          </p:cNvPr>
          <p:cNvSpPr txBox="1"/>
          <p:nvPr/>
        </p:nvSpPr>
        <p:spPr>
          <a:xfrm>
            <a:off x="1727749" y="1411782"/>
            <a:ext cx="2203553" cy="64633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a:ea typeface="+mn-ea"/>
                <a:cs typeface="Arial" panose="020B0604020202020204" pitchFamily="34" charset="0"/>
              </a:rPr>
              <a:t>Emicizumab</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a:ea typeface="+mn-ea"/>
                <a:cs typeface="Arial" panose="020B0604020202020204" pitchFamily="34" charset="0"/>
              </a:rPr>
              <a:t>Mim8</a:t>
            </a:r>
          </a:p>
        </p:txBody>
      </p:sp>
      <p:sp>
        <p:nvSpPr>
          <p:cNvPr id="4" name="TextBox 3">
            <a:extLst>
              <a:ext uri="{FF2B5EF4-FFF2-40B4-BE49-F238E27FC236}">
                <a16:creationId xmlns:a16="http://schemas.microsoft.com/office/drawing/2014/main" id="{43F104A2-0422-3A55-9B80-81B8B429A951}"/>
              </a:ext>
            </a:extLst>
          </p:cNvPr>
          <p:cNvSpPr txBox="1"/>
          <p:nvPr/>
        </p:nvSpPr>
        <p:spPr>
          <a:xfrm>
            <a:off x="9655103" y="2120231"/>
            <a:ext cx="2132276" cy="923330"/>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Concizumab</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Marstacimab</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MG1113</a:t>
            </a:r>
          </a:p>
        </p:txBody>
      </p:sp>
      <p:sp>
        <p:nvSpPr>
          <p:cNvPr id="5" name="TextBox 4">
            <a:extLst>
              <a:ext uri="{FF2B5EF4-FFF2-40B4-BE49-F238E27FC236}">
                <a16:creationId xmlns:a16="http://schemas.microsoft.com/office/drawing/2014/main" id="{C2173ECC-F400-DACD-29E7-478FCF0830E8}"/>
              </a:ext>
            </a:extLst>
          </p:cNvPr>
          <p:cNvSpPr txBox="1"/>
          <p:nvPr/>
        </p:nvSpPr>
        <p:spPr>
          <a:xfrm>
            <a:off x="9257350" y="3345536"/>
            <a:ext cx="1898207" cy="369332"/>
          </a:xfrm>
          <a:prstGeom prst="rect">
            <a:avLst/>
          </a:prstGeom>
          <a:noFill/>
          <a:ln>
            <a:noFill/>
          </a:ln>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Fitusiran</a:t>
            </a:r>
          </a:p>
        </p:txBody>
      </p:sp>
      <p:cxnSp>
        <p:nvCxnSpPr>
          <p:cNvPr id="84" name="Straight Arrow Connector 83">
            <a:extLst>
              <a:ext uri="{FF2B5EF4-FFF2-40B4-BE49-F238E27FC236}">
                <a16:creationId xmlns:a16="http://schemas.microsoft.com/office/drawing/2014/main" id="{7CA4B1EB-4707-9EB4-8ECC-3AFF810E7F6A}"/>
              </a:ext>
            </a:extLst>
          </p:cNvPr>
          <p:cNvCxnSpPr>
            <a:cxnSpLocks/>
          </p:cNvCxnSpPr>
          <p:nvPr/>
        </p:nvCxnSpPr>
        <p:spPr>
          <a:xfrm>
            <a:off x="2532421" y="1981967"/>
            <a:ext cx="5895" cy="1248253"/>
          </a:xfrm>
          <a:prstGeom prst="straightConnector1">
            <a:avLst/>
          </a:prstGeom>
          <a:ln w="28575" cmpd="sng">
            <a:solidFill>
              <a:schemeClr val="accent1"/>
            </a:solidFill>
            <a:prstDash val="soli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85" name="TextBox 84">
            <a:extLst>
              <a:ext uri="{FF2B5EF4-FFF2-40B4-BE49-F238E27FC236}">
                <a16:creationId xmlns:a16="http://schemas.microsoft.com/office/drawing/2014/main" id="{ADC7234E-1E9C-0440-91B0-60347231F068}"/>
              </a:ext>
            </a:extLst>
          </p:cNvPr>
          <p:cNvSpPr txBox="1"/>
          <p:nvPr/>
        </p:nvSpPr>
        <p:spPr>
          <a:xfrm>
            <a:off x="1742050" y="6010502"/>
            <a:ext cx="1613029" cy="923330"/>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Serpin PC</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Anti-APC mAb</a:t>
            </a:r>
          </a:p>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endParaRPr>
          </a:p>
        </p:txBody>
      </p:sp>
      <p:cxnSp>
        <p:nvCxnSpPr>
          <p:cNvPr id="86" name="Straight Arrow Connector 85">
            <a:extLst>
              <a:ext uri="{FF2B5EF4-FFF2-40B4-BE49-F238E27FC236}">
                <a16:creationId xmlns:a16="http://schemas.microsoft.com/office/drawing/2014/main" id="{239C72E5-8A0B-4206-7CA3-73231F9B72D5}"/>
              </a:ext>
            </a:extLst>
          </p:cNvPr>
          <p:cNvCxnSpPr>
            <a:cxnSpLocks/>
          </p:cNvCxnSpPr>
          <p:nvPr/>
        </p:nvCxnSpPr>
        <p:spPr>
          <a:xfrm flipV="1">
            <a:off x="2326756" y="5627456"/>
            <a:ext cx="0" cy="430955"/>
          </a:xfrm>
          <a:prstGeom prst="straightConnector1">
            <a:avLst/>
          </a:prstGeom>
          <a:ln w="28575" cmpd="sng">
            <a:solidFill>
              <a:schemeClr val="accent3"/>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87" name="TextBox 86">
            <a:extLst>
              <a:ext uri="{FF2B5EF4-FFF2-40B4-BE49-F238E27FC236}">
                <a16:creationId xmlns:a16="http://schemas.microsoft.com/office/drawing/2014/main" id="{E9335672-0365-4EB8-3C12-CD8D144F9168}"/>
              </a:ext>
            </a:extLst>
          </p:cNvPr>
          <p:cNvSpPr txBox="1"/>
          <p:nvPr/>
        </p:nvSpPr>
        <p:spPr>
          <a:xfrm>
            <a:off x="6564549" y="1051119"/>
            <a:ext cx="1456928" cy="64633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Anti-PS mAb</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Anti-PS siRNA</a:t>
            </a:r>
          </a:p>
        </p:txBody>
      </p:sp>
      <p:sp>
        <p:nvSpPr>
          <p:cNvPr id="88" name="TextBox 87">
            <a:extLst>
              <a:ext uri="{FF2B5EF4-FFF2-40B4-BE49-F238E27FC236}">
                <a16:creationId xmlns:a16="http://schemas.microsoft.com/office/drawing/2014/main" id="{1630F10D-2932-3146-5FBF-85576E740E64}"/>
              </a:ext>
            </a:extLst>
          </p:cNvPr>
          <p:cNvSpPr txBox="1"/>
          <p:nvPr/>
        </p:nvSpPr>
        <p:spPr>
          <a:xfrm>
            <a:off x="247905" y="4565090"/>
            <a:ext cx="1456928" cy="64633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Anti-PS mAb</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Anti-PS siRNA</a:t>
            </a:r>
          </a:p>
        </p:txBody>
      </p:sp>
      <p:cxnSp>
        <p:nvCxnSpPr>
          <p:cNvPr id="89" name="Straight Arrow Connector 88">
            <a:extLst>
              <a:ext uri="{FF2B5EF4-FFF2-40B4-BE49-F238E27FC236}">
                <a16:creationId xmlns:a16="http://schemas.microsoft.com/office/drawing/2014/main" id="{1AEA51CA-176D-2BE4-6114-4F453A276E61}"/>
              </a:ext>
            </a:extLst>
          </p:cNvPr>
          <p:cNvCxnSpPr>
            <a:cxnSpLocks/>
          </p:cNvCxnSpPr>
          <p:nvPr/>
        </p:nvCxnSpPr>
        <p:spPr>
          <a:xfrm flipV="1">
            <a:off x="1645537" y="4838689"/>
            <a:ext cx="448793" cy="1"/>
          </a:xfrm>
          <a:prstGeom prst="straightConnector1">
            <a:avLst/>
          </a:prstGeom>
          <a:ln w="28575" cmpd="sng">
            <a:solidFill>
              <a:schemeClr val="accent3"/>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90" name="Straight Arrow Connector 89">
            <a:extLst>
              <a:ext uri="{FF2B5EF4-FFF2-40B4-BE49-F238E27FC236}">
                <a16:creationId xmlns:a16="http://schemas.microsoft.com/office/drawing/2014/main" id="{372ABE12-6ACC-94F1-215D-5DBACFCC20A3}"/>
              </a:ext>
            </a:extLst>
          </p:cNvPr>
          <p:cNvCxnSpPr>
            <a:cxnSpLocks/>
          </p:cNvCxnSpPr>
          <p:nvPr/>
        </p:nvCxnSpPr>
        <p:spPr>
          <a:xfrm flipH="1">
            <a:off x="7442396" y="1766241"/>
            <a:ext cx="4752" cy="505835"/>
          </a:xfrm>
          <a:prstGeom prst="straightConnector1">
            <a:avLst/>
          </a:prstGeom>
          <a:ln w="28575" cmpd="sng">
            <a:solidFill>
              <a:schemeClr val="accent3"/>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E5867DA3-F239-626F-D409-921F4B5C8AD4}"/>
              </a:ext>
            </a:extLst>
          </p:cNvPr>
          <p:cNvSpPr txBox="1"/>
          <p:nvPr/>
        </p:nvSpPr>
        <p:spPr>
          <a:xfrm>
            <a:off x="-406916" y="2126711"/>
            <a:ext cx="2624471" cy="369332"/>
          </a:xfrm>
          <a:prstGeom prst="rect">
            <a:avLst/>
          </a:prstGeom>
          <a:noFill/>
        </p:spPr>
        <p:txBody>
          <a:bodyPr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a:ea typeface="+mn-ea"/>
                <a:cs typeface="Arial" panose="020B0604020202020204" pitchFamily="34" charset="0"/>
              </a:rPr>
              <a:t>        Efanesoctocog alfa</a:t>
            </a:r>
          </a:p>
        </p:txBody>
      </p:sp>
      <p:cxnSp>
        <p:nvCxnSpPr>
          <p:cNvPr id="9" name="Straight Arrow Connector 8">
            <a:extLst>
              <a:ext uri="{FF2B5EF4-FFF2-40B4-BE49-F238E27FC236}">
                <a16:creationId xmlns:a16="http://schemas.microsoft.com/office/drawing/2014/main" id="{A5E2C114-23C8-52A1-0B62-B187A447EE9F}"/>
              </a:ext>
            </a:extLst>
          </p:cNvPr>
          <p:cNvCxnSpPr>
            <a:cxnSpLocks/>
          </p:cNvCxnSpPr>
          <p:nvPr/>
        </p:nvCxnSpPr>
        <p:spPr>
          <a:xfrm>
            <a:off x="1184471" y="2904427"/>
            <a:ext cx="510723" cy="367435"/>
          </a:xfrm>
          <a:prstGeom prst="straightConnector1">
            <a:avLst/>
          </a:prstGeom>
          <a:ln w="28575" cmpd="sng">
            <a:solidFill>
              <a:srgbClr val="00B050"/>
            </a:solidFill>
            <a:prstDash val="soli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11EBBC9A-28DF-CD69-D7B5-5CEFD5A6F138}"/>
              </a:ext>
            </a:extLst>
          </p:cNvPr>
          <p:cNvSpPr txBox="1"/>
          <p:nvPr/>
        </p:nvSpPr>
        <p:spPr>
          <a:xfrm>
            <a:off x="141259" y="2535966"/>
            <a:ext cx="1795707"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a:ea typeface="+mn-ea"/>
                <a:cs typeface="Arial" panose="020B0604020202020204" pitchFamily="34" charset="0"/>
              </a:rPr>
              <a:t> Gene therapy</a:t>
            </a:r>
          </a:p>
        </p:txBody>
      </p:sp>
      <p:sp>
        <p:nvSpPr>
          <p:cNvPr id="10" name="TextBox 9">
            <a:extLst>
              <a:ext uri="{FF2B5EF4-FFF2-40B4-BE49-F238E27FC236}">
                <a16:creationId xmlns:a16="http://schemas.microsoft.com/office/drawing/2014/main" id="{A8B0DCF1-9FFC-D871-128B-E3C7D7D2077F}"/>
              </a:ext>
            </a:extLst>
          </p:cNvPr>
          <p:cNvSpPr txBox="1"/>
          <p:nvPr/>
        </p:nvSpPr>
        <p:spPr>
          <a:xfrm>
            <a:off x="4237341" y="1205421"/>
            <a:ext cx="1795707"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a:ea typeface="+mn-ea"/>
                <a:cs typeface="Arial" panose="020B0604020202020204" pitchFamily="34" charset="0"/>
              </a:rPr>
              <a:t> Gene therapy</a:t>
            </a:r>
          </a:p>
        </p:txBody>
      </p:sp>
      <p:cxnSp>
        <p:nvCxnSpPr>
          <p:cNvPr id="14" name="Straight Arrow Connector 13">
            <a:extLst>
              <a:ext uri="{FF2B5EF4-FFF2-40B4-BE49-F238E27FC236}">
                <a16:creationId xmlns:a16="http://schemas.microsoft.com/office/drawing/2014/main" id="{A6596BE7-8B36-20B8-D7D2-1AC7E8C53990}"/>
              </a:ext>
            </a:extLst>
          </p:cNvPr>
          <p:cNvCxnSpPr>
            <a:cxnSpLocks/>
            <a:endCxn id="60" idx="0"/>
          </p:cNvCxnSpPr>
          <p:nvPr/>
        </p:nvCxnSpPr>
        <p:spPr>
          <a:xfrm flipH="1">
            <a:off x="3507575" y="1617762"/>
            <a:ext cx="1389504" cy="1330947"/>
          </a:xfrm>
          <a:prstGeom prst="straightConnector1">
            <a:avLst/>
          </a:prstGeom>
          <a:ln w="28575" cmpd="sng">
            <a:solidFill>
              <a:srgbClr val="00B050"/>
            </a:solidFill>
            <a:prstDash val="soli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D212A5C1-3E09-31E4-D006-EEE37D871725}"/>
              </a:ext>
            </a:extLst>
          </p:cNvPr>
          <p:cNvCxnSpPr>
            <a:cxnSpLocks/>
          </p:cNvCxnSpPr>
          <p:nvPr/>
        </p:nvCxnSpPr>
        <p:spPr>
          <a:xfrm>
            <a:off x="1669811" y="2519482"/>
            <a:ext cx="226285" cy="686761"/>
          </a:xfrm>
          <a:prstGeom prst="straightConnector1">
            <a:avLst/>
          </a:prstGeom>
          <a:ln w="28575" cmpd="sng">
            <a:solidFill>
              <a:srgbClr val="00B050"/>
            </a:solidFill>
            <a:prstDash val="soli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7339E6CF-9DC9-804F-0327-FE125A7A6E6B}"/>
              </a:ext>
            </a:extLst>
          </p:cNvPr>
          <p:cNvSpPr txBox="1"/>
          <p:nvPr/>
        </p:nvSpPr>
        <p:spPr bwMode="auto">
          <a:xfrm>
            <a:off x="3810000" y="6121138"/>
            <a:ext cx="56664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Slide courtesy of Guy A. Young, MD, University of Southern California </a:t>
            </a:r>
            <a:b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Keck School of Medicine, Children’s Hospital Los Angeles.</a:t>
            </a:r>
          </a:p>
        </p:txBody>
      </p:sp>
      <p:sp>
        <p:nvSpPr>
          <p:cNvPr id="12" name="Rectangle: Rounded Corners 11">
            <a:extLst>
              <a:ext uri="{FF2B5EF4-FFF2-40B4-BE49-F238E27FC236}">
                <a16:creationId xmlns:a16="http://schemas.microsoft.com/office/drawing/2014/main" id="{7F5226CE-B65D-CF1A-138E-7887521B8154}"/>
              </a:ext>
            </a:extLst>
          </p:cNvPr>
          <p:cNvSpPr/>
          <p:nvPr/>
        </p:nvSpPr>
        <p:spPr bwMode="auto">
          <a:xfrm>
            <a:off x="5545168" y="3230777"/>
            <a:ext cx="5079236" cy="548640"/>
          </a:xfrm>
          <a:prstGeom prst="roundRect">
            <a:avLst/>
          </a:prstGeom>
          <a:noFill/>
          <a:ln w="3810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158097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480C8-5A6E-4249-A665-A760BCD0E05D}"/>
              </a:ext>
            </a:extLst>
          </p:cNvPr>
          <p:cNvSpPr>
            <a:spLocks noGrp="1"/>
          </p:cNvSpPr>
          <p:nvPr>
            <p:ph type="title"/>
          </p:nvPr>
        </p:nvSpPr>
        <p:spPr/>
        <p:txBody>
          <a:bodyPr/>
          <a:lstStyle/>
          <a:p>
            <a:r>
              <a:rPr lang="en-GB" dirty="0"/>
              <a:t>Fitusiran: SC siRNA Targeting Antithrombin</a:t>
            </a:r>
          </a:p>
        </p:txBody>
      </p:sp>
      <p:sp>
        <p:nvSpPr>
          <p:cNvPr id="3" name="Content Placeholder 2">
            <a:extLst>
              <a:ext uri="{FF2B5EF4-FFF2-40B4-BE49-F238E27FC236}">
                <a16:creationId xmlns:a16="http://schemas.microsoft.com/office/drawing/2014/main" id="{F6C94094-3C17-46CD-ADEC-34C13E2A9C73}"/>
              </a:ext>
            </a:extLst>
          </p:cNvPr>
          <p:cNvSpPr>
            <a:spLocks noGrp="1"/>
          </p:cNvSpPr>
          <p:nvPr>
            <p:ph idx="1"/>
          </p:nvPr>
        </p:nvSpPr>
        <p:spPr>
          <a:xfrm>
            <a:off x="495300" y="1513047"/>
            <a:ext cx="5584434" cy="4650686"/>
          </a:xfrm>
        </p:spPr>
        <p:txBody>
          <a:bodyPr/>
          <a:lstStyle/>
          <a:p>
            <a:pPr>
              <a:spcBef>
                <a:spcPts val="600"/>
              </a:spcBef>
            </a:pPr>
            <a:r>
              <a:rPr lang="en-GB" sz="2000" dirty="0"/>
              <a:t>Small-interfering</a:t>
            </a:r>
            <a:r>
              <a:rPr lang="en-US" altLang="en-US" sz="2000" dirty="0"/>
              <a:t> RNA chemically synthesized with affinity for the liver and posttranscriptional </a:t>
            </a:r>
            <a:r>
              <a:rPr lang="en-US" altLang="en-US" sz="2000" b="1" dirty="0"/>
              <a:t>blockade of hepatic antithrombin synthesis</a:t>
            </a:r>
            <a:r>
              <a:rPr lang="en-US" altLang="en-US" sz="2000" baseline="30000" dirty="0"/>
              <a:t>1</a:t>
            </a:r>
          </a:p>
          <a:p>
            <a:pPr lvl="1">
              <a:spcBef>
                <a:spcPts val="600"/>
              </a:spcBef>
            </a:pPr>
            <a:r>
              <a:rPr lang="en-US" altLang="en-US" sz="2000" dirty="0">
                <a:ea typeface="+mn-ea"/>
                <a:cs typeface="+mn-cs"/>
              </a:rPr>
              <a:t>Interferes with the plasma levels of AT</a:t>
            </a:r>
            <a:endParaRPr lang="en-US" altLang="en-US" sz="2000" b="1" dirty="0"/>
          </a:p>
          <a:p>
            <a:pPr>
              <a:spcBef>
                <a:spcPts val="600"/>
              </a:spcBef>
            </a:pPr>
            <a:r>
              <a:rPr lang="en-GB" sz="2000" dirty="0"/>
              <a:t>Goal is to promote thrombin generation to rebalance hemostasis in people with hemophilia A or B, with or without inhibitors</a:t>
            </a:r>
            <a:r>
              <a:rPr lang="en-GB" sz="2000" baseline="30000" dirty="0"/>
              <a:t>1</a:t>
            </a:r>
            <a:r>
              <a:rPr lang="en-GB" sz="2000" dirty="0"/>
              <a:t> </a:t>
            </a:r>
          </a:p>
          <a:p>
            <a:pPr>
              <a:spcBef>
                <a:spcPts val="600"/>
              </a:spcBef>
            </a:pPr>
            <a:r>
              <a:rPr lang="en-GB" sz="2000" dirty="0"/>
              <a:t>Previous data demonstrate that SC fitusiran lowered antithrombin, resulting in increased thrombin generation and improved bleeding phenotype</a:t>
            </a:r>
            <a:r>
              <a:rPr lang="en-GB" sz="2000" baseline="30000" dirty="0"/>
              <a:t>1-3</a:t>
            </a:r>
          </a:p>
        </p:txBody>
      </p:sp>
      <p:sp>
        <p:nvSpPr>
          <p:cNvPr id="9" name="Footer Placeholder 5">
            <a:extLst>
              <a:ext uri="{FF2B5EF4-FFF2-40B4-BE49-F238E27FC236}">
                <a16:creationId xmlns:a16="http://schemas.microsoft.com/office/drawing/2014/main" id="{8107A931-3C1D-4F04-B0B3-1BB9FE7CD26E}"/>
              </a:ext>
            </a:extLst>
          </p:cNvPr>
          <p:cNvSpPr txBox="1">
            <a:spLocks/>
          </p:cNvSpPr>
          <p:nvPr/>
        </p:nvSpPr>
        <p:spPr>
          <a:xfrm>
            <a:off x="495300" y="6240462"/>
            <a:ext cx="8001630" cy="547352"/>
          </a:xfrm>
          <a:prstGeom prst="rect">
            <a:avLst/>
          </a:prstGeom>
        </p:spPr>
        <p:txBody>
          <a:bodyPr lIns="0" tIns="0" rIns="0" bIns="0" anchor="ctr">
            <a:noAutofit/>
          </a:bodyPr>
          <a:lstStyle>
            <a:defPPr>
              <a:defRPr lang="fr-FR"/>
            </a:defPPr>
            <a:lvl1pPr marL="0" algn="l" defTabSz="685800" rtl="0" eaLnBrk="1" latinLnBrk="0" hangingPunct="1">
              <a:defRPr sz="8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1. </a:t>
            </a:r>
            <a:r>
              <a:rPr kumimoji="0" lang="nb-NO"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Pasi. NEJM. 2017;377:819. 2. Machin. J Blood Med. 2018;9:135. 3. Pasi. J Thromb Haemost. 2021;19:1436.   </a:t>
            </a:r>
            <a:endPar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4" name="Arc 131">
            <a:extLst>
              <a:ext uri="{FF2B5EF4-FFF2-40B4-BE49-F238E27FC236}">
                <a16:creationId xmlns:a16="http://schemas.microsoft.com/office/drawing/2014/main" id="{15814088-1038-4CE4-B8F7-A7C6642860BD}"/>
              </a:ext>
            </a:extLst>
          </p:cNvPr>
          <p:cNvSpPr/>
          <p:nvPr/>
        </p:nvSpPr>
        <p:spPr>
          <a:xfrm rot="16200000">
            <a:off x="9714320" y="5136080"/>
            <a:ext cx="733173" cy="0"/>
          </a:xfrm>
          <a:custGeom>
            <a:avLst/>
            <a:gdLst>
              <a:gd name="connsiteX0" fmla="*/ 153890 w 4875333"/>
              <a:gd name="connsiteY0" fmla="*/ 465550 h 1431754"/>
              <a:gd name="connsiteX1" fmla="*/ 2476778 w 4875333"/>
              <a:gd name="connsiteY1" fmla="*/ 92 h 1431754"/>
              <a:gd name="connsiteX2" fmla="*/ 4875333 w 4875333"/>
              <a:gd name="connsiteY2" fmla="*/ 715877 h 1431754"/>
              <a:gd name="connsiteX3" fmla="*/ 2437667 w 4875333"/>
              <a:gd name="connsiteY3" fmla="*/ 715877 h 1431754"/>
              <a:gd name="connsiteX4" fmla="*/ 153890 w 4875333"/>
              <a:gd name="connsiteY4" fmla="*/ 465550 h 1431754"/>
              <a:gd name="connsiteX0" fmla="*/ 153890 w 4875333"/>
              <a:gd name="connsiteY0" fmla="*/ 465550 h 1431754"/>
              <a:gd name="connsiteX1" fmla="*/ 2476778 w 4875333"/>
              <a:gd name="connsiteY1" fmla="*/ 92 h 1431754"/>
              <a:gd name="connsiteX2" fmla="*/ 4875333 w 4875333"/>
              <a:gd name="connsiteY2" fmla="*/ 715877 h 1431754"/>
              <a:gd name="connsiteX0" fmla="*/ 0 w 4721443"/>
              <a:gd name="connsiteY0" fmla="*/ 465550 h 1071477"/>
              <a:gd name="connsiteX1" fmla="*/ 2322888 w 4721443"/>
              <a:gd name="connsiteY1" fmla="*/ 92 h 1071477"/>
              <a:gd name="connsiteX2" fmla="*/ 4721443 w 4721443"/>
              <a:gd name="connsiteY2" fmla="*/ 715877 h 1071477"/>
              <a:gd name="connsiteX3" fmla="*/ 2283777 w 4721443"/>
              <a:gd name="connsiteY3" fmla="*/ 1071477 h 1071477"/>
              <a:gd name="connsiteX4" fmla="*/ 0 w 4721443"/>
              <a:gd name="connsiteY4" fmla="*/ 465550 h 1071477"/>
              <a:gd name="connsiteX0" fmla="*/ 0 w 4721443"/>
              <a:gd name="connsiteY0" fmla="*/ 465550 h 1071477"/>
              <a:gd name="connsiteX1" fmla="*/ 2322888 w 4721443"/>
              <a:gd name="connsiteY1" fmla="*/ 92 h 1071477"/>
              <a:gd name="connsiteX2" fmla="*/ 4721443 w 4721443"/>
              <a:gd name="connsiteY2" fmla="*/ 715877 h 1071477"/>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721443 w 4721443"/>
              <a:gd name="connsiteY2" fmla="*/ 715900 h 1071500"/>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010243 w 4721443"/>
              <a:gd name="connsiteY2" fmla="*/ 436500 h 1071500"/>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010243 w 4721443"/>
              <a:gd name="connsiteY2" fmla="*/ 436478 h 1071478"/>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223603 w 4721443"/>
              <a:gd name="connsiteY2" fmla="*/ 436478 h 1071478"/>
              <a:gd name="connsiteX0" fmla="*/ 0 w 4721443"/>
              <a:gd name="connsiteY0" fmla="*/ 473167 h 1079094"/>
              <a:gd name="connsiteX1" fmla="*/ 2147628 w 4721443"/>
              <a:gd name="connsiteY1" fmla="*/ 89 h 1079094"/>
              <a:gd name="connsiteX2" fmla="*/ 4721443 w 4721443"/>
              <a:gd name="connsiteY2" fmla="*/ 723494 h 1079094"/>
              <a:gd name="connsiteX3" fmla="*/ 2283777 w 4721443"/>
              <a:gd name="connsiteY3" fmla="*/ 1079094 h 1079094"/>
              <a:gd name="connsiteX4" fmla="*/ 0 w 4721443"/>
              <a:gd name="connsiteY4" fmla="*/ 473167 h 1079094"/>
              <a:gd name="connsiteX0" fmla="*/ 292100 w 4721443"/>
              <a:gd name="connsiteY0" fmla="*/ 435067 h 1079094"/>
              <a:gd name="connsiteX1" fmla="*/ 1954588 w 4721443"/>
              <a:gd name="connsiteY1" fmla="*/ 20409 h 1079094"/>
              <a:gd name="connsiteX2" fmla="*/ 4223603 w 4721443"/>
              <a:gd name="connsiteY2" fmla="*/ 444094 h 1079094"/>
              <a:gd name="connsiteX0" fmla="*/ 0 w 4721443"/>
              <a:gd name="connsiteY0" fmla="*/ 473994 h 1079921"/>
              <a:gd name="connsiteX1" fmla="*/ 2147628 w 4721443"/>
              <a:gd name="connsiteY1" fmla="*/ 916 h 1079921"/>
              <a:gd name="connsiteX2" fmla="*/ 4721443 w 4721443"/>
              <a:gd name="connsiteY2" fmla="*/ 724321 h 1079921"/>
              <a:gd name="connsiteX3" fmla="*/ 2283777 w 4721443"/>
              <a:gd name="connsiteY3" fmla="*/ 1079921 h 1079921"/>
              <a:gd name="connsiteX4" fmla="*/ 0 w 4721443"/>
              <a:gd name="connsiteY4" fmla="*/ 473994 h 1079921"/>
              <a:gd name="connsiteX0" fmla="*/ 292100 w 4721443"/>
              <a:gd name="connsiteY0" fmla="*/ 435894 h 1079921"/>
              <a:gd name="connsiteX1" fmla="*/ 1954588 w 4721443"/>
              <a:gd name="connsiteY1" fmla="*/ 21236 h 1079921"/>
              <a:gd name="connsiteX2" fmla="*/ 4223603 w 4721443"/>
              <a:gd name="connsiteY2" fmla="*/ 444921 h 1079921"/>
              <a:gd name="connsiteX0" fmla="*/ 0 w 4226143"/>
              <a:gd name="connsiteY0" fmla="*/ 473100 h 1079027"/>
              <a:gd name="connsiteX1" fmla="*/ 2147628 w 4226143"/>
              <a:gd name="connsiteY1" fmla="*/ 22 h 1079027"/>
              <a:gd name="connsiteX2" fmla="*/ 4226143 w 4226143"/>
              <a:gd name="connsiteY2" fmla="*/ 487207 h 1079027"/>
              <a:gd name="connsiteX3" fmla="*/ 2283777 w 4226143"/>
              <a:gd name="connsiteY3" fmla="*/ 1079027 h 1079027"/>
              <a:gd name="connsiteX4" fmla="*/ 0 w 4226143"/>
              <a:gd name="connsiteY4" fmla="*/ 473100 h 1079027"/>
              <a:gd name="connsiteX0" fmla="*/ 292100 w 4226143"/>
              <a:gd name="connsiteY0" fmla="*/ 435000 h 1079027"/>
              <a:gd name="connsiteX1" fmla="*/ 1954588 w 4226143"/>
              <a:gd name="connsiteY1" fmla="*/ 20342 h 1079027"/>
              <a:gd name="connsiteX2" fmla="*/ 4223603 w 4226143"/>
              <a:gd name="connsiteY2" fmla="*/ 444027 h 1079027"/>
              <a:gd name="connsiteX0" fmla="*/ 0 w 3944203"/>
              <a:gd name="connsiteY0" fmla="*/ 427815 h 1079462"/>
              <a:gd name="connsiteX1" fmla="*/ 1865688 w 3944203"/>
              <a:gd name="connsiteY1" fmla="*/ 457 h 1079462"/>
              <a:gd name="connsiteX2" fmla="*/ 3944203 w 3944203"/>
              <a:gd name="connsiteY2" fmla="*/ 487642 h 1079462"/>
              <a:gd name="connsiteX3" fmla="*/ 2001837 w 3944203"/>
              <a:gd name="connsiteY3" fmla="*/ 1079462 h 1079462"/>
              <a:gd name="connsiteX4" fmla="*/ 0 w 3944203"/>
              <a:gd name="connsiteY4" fmla="*/ 427815 h 1079462"/>
              <a:gd name="connsiteX0" fmla="*/ 10160 w 3944203"/>
              <a:gd name="connsiteY0" fmla="*/ 435435 h 1079462"/>
              <a:gd name="connsiteX1" fmla="*/ 1672648 w 3944203"/>
              <a:gd name="connsiteY1" fmla="*/ 20777 h 1079462"/>
              <a:gd name="connsiteX2" fmla="*/ 3941663 w 3944203"/>
              <a:gd name="connsiteY2" fmla="*/ 444462 h 1079462"/>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672648 w 3944203"/>
              <a:gd name="connsiteY1" fmla="*/ 49284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18319 h 1069966"/>
              <a:gd name="connsiteX1" fmla="*/ 1570412 w 3944203"/>
              <a:gd name="connsiteY1" fmla="*/ 486 h 1069966"/>
              <a:gd name="connsiteX2" fmla="*/ 3944203 w 3944203"/>
              <a:gd name="connsiteY2" fmla="*/ 478146 h 1069966"/>
              <a:gd name="connsiteX3" fmla="*/ 2001837 w 3944203"/>
              <a:gd name="connsiteY3" fmla="*/ 1069966 h 1069966"/>
              <a:gd name="connsiteX4" fmla="*/ 0 w 3944203"/>
              <a:gd name="connsiteY4" fmla="*/ 418319 h 1069966"/>
              <a:gd name="connsiteX0" fmla="*/ 10160 w 3944203"/>
              <a:gd name="connsiteY0" fmla="*/ 425939 h 1069966"/>
              <a:gd name="connsiteX1" fmla="*/ 1520248 w 3944203"/>
              <a:gd name="connsiteY1" fmla="*/ 16043 h 1069966"/>
              <a:gd name="connsiteX2" fmla="*/ 3941663 w 3944203"/>
              <a:gd name="connsiteY2" fmla="*/ 434966 h 1069966"/>
              <a:gd name="connsiteX0" fmla="*/ 0 w 3944203"/>
              <a:gd name="connsiteY0" fmla="*/ 461076 h 1112723"/>
              <a:gd name="connsiteX1" fmla="*/ 1856162 w 3944203"/>
              <a:gd name="connsiteY1" fmla="*/ 380 h 1112723"/>
              <a:gd name="connsiteX2" fmla="*/ 3944203 w 3944203"/>
              <a:gd name="connsiteY2" fmla="*/ 520903 h 1112723"/>
              <a:gd name="connsiteX3" fmla="*/ 2001837 w 3944203"/>
              <a:gd name="connsiteY3" fmla="*/ 1112723 h 1112723"/>
              <a:gd name="connsiteX4" fmla="*/ 0 w 3944203"/>
              <a:gd name="connsiteY4" fmla="*/ 461076 h 1112723"/>
              <a:gd name="connsiteX0" fmla="*/ 10160 w 3944203"/>
              <a:gd name="connsiteY0" fmla="*/ 468696 h 1112723"/>
              <a:gd name="connsiteX1" fmla="*/ 1520248 w 3944203"/>
              <a:gd name="connsiteY1" fmla="*/ 58800 h 1112723"/>
              <a:gd name="connsiteX2" fmla="*/ 3941663 w 3944203"/>
              <a:gd name="connsiteY2" fmla="*/ 477723 h 1112723"/>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75000"/>
              <a:gd name="connsiteY0" fmla="*/ 507124 h 1158771"/>
              <a:gd name="connsiteX1" fmla="*/ 1856162 w 3975000"/>
              <a:gd name="connsiteY1" fmla="*/ 46428 h 1158771"/>
              <a:gd name="connsiteX2" fmla="*/ 3944203 w 3975000"/>
              <a:gd name="connsiteY2" fmla="*/ 566951 h 1158771"/>
              <a:gd name="connsiteX3" fmla="*/ 2001837 w 3975000"/>
              <a:gd name="connsiteY3" fmla="*/ 1158771 h 1158771"/>
              <a:gd name="connsiteX4" fmla="*/ 0 w 3975000"/>
              <a:gd name="connsiteY4" fmla="*/ 507124 h 1158771"/>
              <a:gd name="connsiteX0" fmla="*/ 10160 w 3975000"/>
              <a:gd name="connsiteY0" fmla="*/ 514744 h 1158771"/>
              <a:gd name="connsiteX1" fmla="*/ 1763135 w 3975000"/>
              <a:gd name="connsiteY1" fmla="*/ 73 h 1158771"/>
              <a:gd name="connsiteX2" fmla="*/ 3975000 w 3975000"/>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2" fmla="*/ 3975000 w 4087078"/>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0" fmla="*/ 0 w 4087078"/>
              <a:gd name="connsiteY0" fmla="*/ 936907 h 1588554"/>
              <a:gd name="connsiteX1" fmla="*/ 2375099 w 4087078"/>
              <a:gd name="connsiteY1" fmla="*/ 94 h 1588554"/>
              <a:gd name="connsiteX2" fmla="*/ 4087078 w 4087078"/>
              <a:gd name="connsiteY2" fmla="*/ 991971 h 1588554"/>
              <a:gd name="connsiteX3" fmla="*/ 2001837 w 4087078"/>
              <a:gd name="connsiteY3" fmla="*/ 1588554 h 1588554"/>
              <a:gd name="connsiteX4" fmla="*/ 0 w 4087078"/>
              <a:gd name="connsiteY4" fmla="*/ 936907 h 1588554"/>
              <a:gd name="connsiteX0" fmla="*/ 10160 w 4087078"/>
              <a:gd name="connsiteY0" fmla="*/ 944527 h 1588554"/>
              <a:gd name="connsiteX1" fmla="*/ 1763135 w 4087078"/>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42900 h 1594547"/>
              <a:gd name="connsiteX1" fmla="*/ 2570526 w 4282505"/>
              <a:gd name="connsiteY1" fmla="*/ 6087 h 1594547"/>
              <a:gd name="connsiteX2" fmla="*/ 4282505 w 4282505"/>
              <a:gd name="connsiteY2" fmla="*/ 997964 h 1594547"/>
              <a:gd name="connsiteX3" fmla="*/ 2197264 w 4282505"/>
              <a:gd name="connsiteY3" fmla="*/ 1594547 h 1594547"/>
              <a:gd name="connsiteX4" fmla="*/ 195427 w 4282505"/>
              <a:gd name="connsiteY4" fmla="*/ 942900 h 1594547"/>
              <a:gd name="connsiteX0" fmla="*/ 0 w 4282505"/>
              <a:gd name="connsiteY0" fmla="*/ 877358 h 1594547"/>
              <a:gd name="connsiteX1" fmla="*/ 2810262 w 4282505"/>
              <a:gd name="connsiteY1" fmla="*/ 26 h 1594547"/>
              <a:gd name="connsiteX0" fmla="*/ 533162 w 4620240"/>
              <a:gd name="connsiteY0" fmla="*/ 942980 h 1594627"/>
              <a:gd name="connsiteX1" fmla="*/ 2908261 w 4620240"/>
              <a:gd name="connsiteY1" fmla="*/ 6167 h 1594627"/>
              <a:gd name="connsiteX2" fmla="*/ 4620240 w 4620240"/>
              <a:gd name="connsiteY2" fmla="*/ 998044 h 1594627"/>
              <a:gd name="connsiteX3" fmla="*/ 2534999 w 4620240"/>
              <a:gd name="connsiteY3" fmla="*/ 1594627 h 1594627"/>
              <a:gd name="connsiteX4" fmla="*/ 533162 w 4620240"/>
              <a:gd name="connsiteY4" fmla="*/ 942980 h 1594627"/>
              <a:gd name="connsiteX0" fmla="*/ -1 w 4620240"/>
              <a:gd name="connsiteY0" fmla="*/ 352732 h 1594627"/>
              <a:gd name="connsiteX1" fmla="*/ 3147997 w 4620240"/>
              <a:gd name="connsiteY1" fmla="*/ 106 h 1594627"/>
              <a:gd name="connsiteX0" fmla="*/ 533162 w 4620240"/>
              <a:gd name="connsiteY0" fmla="*/ 1089783 h 1741430"/>
              <a:gd name="connsiteX1" fmla="*/ 2908261 w 4620240"/>
              <a:gd name="connsiteY1" fmla="*/ 152970 h 1741430"/>
              <a:gd name="connsiteX2" fmla="*/ 4620240 w 4620240"/>
              <a:gd name="connsiteY2" fmla="*/ 1144847 h 1741430"/>
              <a:gd name="connsiteX3" fmla="*/ 2534999 w 4620240"/>
              <a:gd name="connsiteY3" fmla="*/ 1741430 h 1741430"/>
              <a:gd name="connsiteX4" fmla="*/ 533162 w 4620240"/>
              <a:gd name="connsiteY4" fmla="*/ 1089783 h 1741430"/>
              <a:gd name="connsiteX0" fmla="*/ -1 w 4620240"/>
              <a:gd name="connsiteY0" fmla="*/ 499535 h 1741430"/>
              <a:gd name="connsiteX1" fmla="*/ 3150999 w 4620240"/>
              <a:gd name="connsiteY1" fmla="*/ 55 h 1741430"/>
              <a:gd name="connsiteX0" fmla="*/ 533162 w 4620240"/>
              <a:gd name="connsiteY0" fmla="*/ 1089726 h 1741373"/>
              <a:gd name="connsiteX1" fmla="*/ 2908261 w 4620240"/>
              <a:gd name="connsiteY1" fmla="*/ 152913 h 1741373"/>
              <a:gd name="connsiteX2" fmla="*/ 4620240 w 4620240"/>
              <a:gd name="connsiteY2" fmla="*/ 1144790 h 1741373"/>
              <a:gd name="connsiteX3" fmla="*/ 2534999 w 4620240"/>
              <a:gd name="connsiteY3" fmla="*/ 1741373 h 1741373"/>
              <a:gd name="connsiteX4" fmla="*/ 533162 w 4620240"/>
              <a:gd name="connsiteY4" fmla="*/ 1089726 h 1741373"/>
              <a:gd name="connsiteX0" fmla="*/ -1 w 4620240"/>
              <a:gd name="connsiteY0" fmla="*/ 499478 h 1741373"/>
              <a:gd name="connsiteX1" fmla="*/ 3150999 w 4620240"/>
              <a:gd name="connsiteY1" fmla="*/ -2 h 1741373"/>
              <a:gd name="connsiteX0" fmla="*/ 533162 w 4620240"/>
              <a:gd name="connsiteY0" fmla="*/ 1089726 h 1741373"/>
              <a:gd name="connsiteX1" fmla="*/ 2908261 w 4620240"/>
              <a:gd name="connsiteY1" fmla="*/ 152913 h 1741373"/>
              <a:gd name="connsiteX2" fmla="*/ 4620240 w 4620240"/>
              <a:gd name="connsiteY2" fmla="*/ 1144790 h 1741373"/>
              <a:gd name="connsiteX3" fmla="*/ 2534999 w 4620240"/>
              <a:gd name="connsiteY3" fmla="*/ 1741373 h 1741373"/>
              <a:gd name="connsiteX4" fmla="*/ 533162 w 4620240"/>
              <a:gd name="connsiteY4" fmla="*/ 1089726 h 1741373"/>
              <a:gd name="connsiteX0" fmla="*/ -1 w 4620240"/>
              <a:gd name="connsiteY0" fmla="*/ 499478 h 1741373"/>
              <a:gd name="connsiteX1" fmla="*/ 3150999 w 4620240"/>
              <a:gd name="connsiteY1" fmla="*/ -2 h 1741373"/>
            </a:gdLst>
            <a:ahLst/>
            <a:cxnLst>
              <a:cxn ang="0">
                <a:pos x="connsiteX0" y="connsiteY0"/>
              </a:cxn>
              <a:cxn ang="0">
                <a:pos x="connsiteX1" y="connsiteY1"/>
              </a:cxn>
            </a:cxnLst>
            <a:rect l="l" t="t" r="r" b="b"/>
            <a:pathLst>
              <a:path w="4620240" h="1741373" stroke="0" extrusionOk="0">
                <a:moveTo>
                  <a:pt x="533162" y="1089726"/>
                </a:moveTo>
                <a:cubicBezTo>
                  <a:pt x="893973" y="805833"/>
                  <a:pt x="2227081" y="143736"/>
                  <a:pt x="2908261" y="152913"/>
                </a:cubicBezTo>
                <a:cubicBezTo>
                  <a:pt x="3589441" y="162090"/>
                  <a:pt x="4620240" y="753900"/>
                  <a:pt x="4620240" y="1144790"/>
                </a:cubicBezTo>
                <a:lnTo>
                  <a:pt x="2534999" y="1741373"/>
                </a:lnTo>
                <a:cubicBezTo>
                  <a:pt x="1773740" y="1657931"/>
                  <a:pt x="1294421" y="1173168"/>
                  <a:pt x="533162" y="1089726"/>
                </a:cubicBezTo>
                <a:close/>
              </a:path>
              <a:path w="4620240" h="1741373" fill="none">
                <a:moveTo>
                  <a:pt x="-1" y="499478"/>
                </a:moveTo>
                <a:cubicBezTo>
                  <a:pt x="419558" y="307834"/>
                  <a:pt x="2089589" y="163682"/>
                  <a:pt x="3150999" y="-2"/>
                </a:cubicBezTo>
              </a:path>
            </a:pathLst>
          </a:custGeom>
          <a:ln w="28575" cmpd="sng">
            <a:solidFill>
              <a:schemeClr val="bg1"/>
            </a:solidFill>
            <a:prstDash val="solid"/>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srgbClr val="6B747B"/>
              </a:solidFill>
              <a:effectLst/>
              <a:uLnTx/>
              <a:uFillTx/>
              <a:latin typeface="Calibri" panose="020F0502020204030204" pitchFamily="34" charset="0"/>
              <a:ea typeface="+mn-ea"/>
              <a:cs typeface="Calibri" panose="020F0502020204030204" pitchFamily="34" charset="0"/>
            </a:endParaRPr>
          </a:p>
        </p:txBody>
      </p:sp>
      <p:sp>
        <p:nvSpPr>
          <p:cNvPr id="15" name="Arc 131">
            <a:extLst>
              <a:ext uri="{FF2B5EF4-FFF2-40B4-BE49-F238E27FC236}">
                <a16:creationId xmlns:a16="http://schemas.microsoft.com/office/drawing/2014/main" id="{7FB8A026-30C3-45F3-8F8B-0E83863F8CA7}"/>
              </a:ext>
            </a:extLst>
          </p:cNvPr>
          <p:cNvSpPr/>
          <p:nvPr/>
        </p:nvSpPr>
        <p:spPr>
          <a:xfrm rot="16200000">
            <a:off x="8809127" y="4494441"/>
            <a:ext cx="846391" cy="0"/>
          </a:xfrm>
          <a:custGeom>
            <a:avLst/>
            <a:gdLst>
              <a:gd name="connsiteX0" fmla="*/ 153890 w 4875333"/>
              <a:gd name="connsiteY0" fmla="*/ 465550 h 1431754"/>
              <a:gd name="connsiteX1" fmla="*/ 2476778 w 4875333"/>
              <a:gd name="connsiteY1" fmla="*/ 92 h 1431754"/>
              <a:gd name="connsiteX2" fmla="*/ 4875333 w 4875333"/>
              <a:gd name="connsiteY2" fmla="*/ 715877 h 1431754"/>
              <a:gd name="connsiteX3" fmla="*/ 2437667 w 4875333"/>
              <a:gd name="connsiteY3" fmla="*/ 715877 h 1431754"/>
              <a:gd name="connsiteX4" fmla="*/ 153890 w 4875333"/>
              <a:gd name="connsiteY4" fmla="*/ 465550 h 1431754"/>
              <a:gd name="connsiteX0" fmla="*/ 153890 w 4875333"/>
              <a:gd name="connsiteY0" fmla="*/ 465550 h 1431754"/>
              <a:gd name="connsiteX1" fmla="*/ 2476778 w 4875333"/>
              <a:gd name="connsiteY1" fmla="*/ 92 h 1431754"/>
              <a:gd name="connsiteX2" fmla="*/ 4875333 w 4875333"/>
              <a:gd name="connsiteY2" fmla="*/ 715877 h 1431754"/>
              <a:gd name="connsiteX0" fmla="*/ 0 w 4721443"/>
              <a:gd name="connsiteY0" fmla="*/ 465550 h 1071477"/>
              <a:gd name="connsiteX1" fmla="*/ 2322888 w 4721443"/>
              <a:gd name="connsiteY1" fmla="*/ 92 h 1071477"/>
              <a:gd name="connsiteX2" fmla="*/ 4721443 w 4721443"/>
              <a:gd name="connsiteY2" fmla="*/ 715877 h 1071477"/>
              <a:gd name="connsiteX3" fmla="*/ 2283777 w 4721443"/>
              <a:gd name="connsiteY3" fmla="*/ 1071477 h 1071477"/>
              <a:gd name="connsiteX4" fmla="*/ 0 w 4721443"/>
              <a:gd name="connsiteY4" fmla="*/ 465550 h 1071477"/>
              <a:gd name="connsiteX0" fmla="*/ 0 w 4721443"/>
              <a:gd name="connsiteY0" fmla="*/ 465550 h 1071477"/>
              <a:gd name="connsiteX1" fmla="*/ 2322888 w 4721443"/>
              <a:gd name="connsiteY1" fmla="*/ 92 h 1071477"/>
              <a:gd name="connsiteX2" fmla="*/ 4721443 w 4721443"/>
              <a:gd name="connsiteY2" fmla="*/ 715877 h 1071477"/>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721443 w 4721443"/>
              <a:gd name="connsiteY2" fmla="*/ 715900 h 1071500"/>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010243 w 4721443"/>
              <a:gd name="connsiteY2" fmla="*/ 436500 h 1071500"/>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010243 w 4721443"/>
              <a:gd name="connsiteY2" fmla="*/ 436478 h 1071478"/>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223603 w 4721443"/>
              <a:gd name="connsiteY2" fmla="*/ 436478 h 1071478"/>
              <a:gd name="connsiteX0" fmla="*/ 0 w 4721443"/>
              <a:gd name="connsiteY0" fmla="*/ 473167 h 1079094"/>
              <a:gd name="connsiteX1" fmla="*/ 2147628 w 4721443"/>
              <a:gd name="connsiteY1" fmla="*/ 89 h 1079094"/>
              <a:gd name="connsiteX2" fmla="*/ 4721443 w 4721443"/>
              <a:gd name="connsiteY2" fmla="*/ 723494 h 1079094"/>
              <a:gd name="connsiteX3" fmla="*/ 2283777 w 4721443"/>
              <a:gd name="connsiteY3" fmla="*/ 1079094 h 1079094"/>
              <a:gd name="connsiteX4" fmla="*/ 0 w 4721443"/>
              <a:gd name="connsiteY4" fmla="*/ 473167 h 1079094"/>
              <a:gd name="connsiteX0" fmla="*/ 292100 w 4721443"/>
              <a:gd name="connsiteY0" fmla="*/ 435067 h 1079094"/>
              <a:gd name="connsiteX1" fmla="*/ 1954588 w 4721443"/>
              <a:gd name="connsiteY1" fmla="*/ 20409 h 1079094"/>
              <a:gd name="connsiteX2" fmla="*/ 4223603 w 4721443"/>
              <a:gd name="connsiteY2" fmla="*/ 444094 h 1079094"/>
              <a:gd name="connsiteX0" fmla="*/ 0 w 4721443"/>
              <a:gd name="connsiteY0" fmla="*/ 473994 h 1079921"/>
              <a:gd name="connsiteX1" fmla="*/ 2147628 w 4721443"/>
              <a:gd name="connsiteY1" fmla="*/ 916 h 1079921"/>
              <a:gd name="connsiteX2" fmla="*/ 4721443 w 4721443"/>
              <a:gd name="connsiteY2" fmla="*/ 724321 h 1079921"/>
              <a:gd name="connsiteX3" fmla="*/ 2283777 w 4721443"/>
              <a:gd name="connsiteY3" fmla="*/ 1079921 h 1079921"/>
              <a:gd name="connsiteX4" fmla="*/ 0 w 4721443"/>
              <a:gd name="connsiteY4" fmla="*/ 473994 h 1079921"/>
              <a:gd name="connsiteX0" fmla="*/ 292100 w 4721443"/>
              <a:gd name="connsiteY0" fmla="*/ 435894 h 1079921"/>
              <a:gd name="connsiteX1" fmla="*/ 1954588 w 4721443"/>
              <a:gd name="connsiteY1" fmla="*/ 21236 h 1079921"/>
              <a:gd name="connsiteX2" fmla="*/ 4223603 w 4721443"/>
              <a:gd name="connsiteY2" fmla="*/ 444921 h 1079921"/>
              <a:gd name="connsiteX0" fmla="*/ 0 w 4226143"/>
              <a:gd name="connsiteY0" fmla="*/ 473100 h 1079027"/>
              <a:gd name="connsiteX1" fmla="*/ 2147628 w 4226143"/>
              <a:gd name="connsiteY1" fmla="*/ 22 h 1079027"/>
              <a:gd name="connsiteX2" fmla="*/ 4226143 w 4226143"/>
              <a:gd name="connsiteY2" fmla="*/ 487207 h 1079027"/>
              <a:gd name="connsiteX3" fmla="*/ 2283777 w 4226143"/>
              <a:gd name="connsiteY3" fmla="*/ 1079027 h 1079027"/>
              <a:gd name="connsiteX4" fmla="*/ 0 w 4226143"/>
              <a:gd name="connsiteY4" fmla="*/ 473100 h 1079027"/>
              <a:gd name="connsiteX0" fmla="*/ 292100 w 4226143"/>
              <a:gd name="connsiteY0" fmla="*/ 435000 h 1079027"/>
              <a:gd name="connsiteX1" fmla="*/ 1954588 w 4226143"/>
              <a:gd name="connsiteY1" fmla="*/ 20342 h 1079027"/>
              <a:gd name="connsiteX2" fmla="*/ 4223603 w 4226143"/>
              <a:gd name="connsiteY2" fmla="*/ 444027 h 1079027"/>
              <a:gd name="connsiteX0" fmla="*/ 0 w 3944203"/>
              <a:gd name="connsiteY0" fmla="*/ 427815 h 1079462"/>
              <a:gd name="connsiteX1" fmla="*/ 1865688 w 3944203"/>
              <a:gd name="connsiteY1" fmla="*/ 457 h 1079462"/>
              <a:gd name="connsiteX2" fmla="*/ 3944203 w 3944203"/>
              <a:gd name="connsiteY2" fmla="*/ 487642 h 1079462"/>
              <a:gd name="connsiteX3" fmla="*/ 2001837 w 3944203"/>
              <a:gd name="connsiteY3" fmla="*/ 1079462 h 1079462"/>
              <a:gd name="connsiteX4" fmla="*/ 0 w 3944203"/>
              <a:gd name="connsiteY4" fmla="*/ 427815 h 1079462"/>
              <a:gd name="connsiteX0" fmla="*/ 10160 w 3944203"/>
              <a:gd name="connsiteY0" fmla="*/ 435435 h 1079462"/>
              <a:gd name="connsiteX1" fmla="*/ 1672648 w 3944203"/>
              <a:gd name="connsiteY1" fmla="*/ 20777 h 1079462"/>
              <a:gd name="connsiteX2" fmla="*/ 3941663 w 3944203"/>
              <a:gd name="connsiteY2" fmla="*/ 444462 h 1079462"/>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672648 w 3944203"/>
              <a:gd name="connsiteY1" fmla="*/ 49284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18319 h 1069966"/>
              <a:gd name="connsiteX1" fmla="*/ 1570412 w 3944203"/>
              <a:gd name="connsiteY1" fmla="*/ 486 h 1069966"/>
              <a:gd name="connsiteX2" fmla="*/ 3944203 w 3944203"/>
              <a:gd name="connsiteY2" fmla="*/ 478146 h 1069966"/>
              <a:gd name="connsiteX3" fmla="*/ 2001837 w 3944203"/>
              <a:gd name="connsiteY3" fmla="*/ 1069966 h 1069966"/>
              <a:gd name="connsiteX4" fmla="*/ 0 w 3944203"/>
              <a:gd name="connsiteY4" fmla="*/ 418319 h 1069966"/>
              <a:gd name="connsiteX0" fmla="*/ 10160 w 3944203"/>
              <a:gd name="connsiteY0" fmla="*/ 425939 h 1069966"/>
              <a:gd name="connsiteX1" fmla="*/ 1520248 w 3944203"/>
              <a:gd name="connsiteY1" fmla="*/ 16043 h 1069966"/>
              <a:gd name="connsiteX2" fmla="*/ 3941663 w 3944203"/>
              <a:gd name="connsiteY2" fmla="*/ 434966 h 1069966"/>
              <a:gd name="connsiteX0" fmla="*/ 0 w 3944203"/>
              <a:gd name="connsiteY0" fmla="*/ 461076 h 1112723"/>
              <a:gd name="connsiteX1" fmla="*/ 1856162 w 3944203"/>
              <a:gd name="connsiteY1" fmla="*/ 380 h 1112723"/>
              <a:gd name="connsiteX2" fmla="*/ 3944203 w 3944203"/>
              <a:gd name="connsiteY2" fmla="*/ 520903 h 1112723"/>
              <a:gd name="connsiteX3" fmla="*/ 2001837 w 3944203"/>
              <a:gd name="connsiteY3" fmla="*/ 1112723 h 1112723"/>
              <a:gd name="connsiteX4" fmla="*/ 0 w 3944203"/>
              <a:gd name="connsiteY4" fmla="*/ 461076 h 1112723"/>
              <a:gd name="connsiteX0" fmla="*/ 10160 w 3944203"/>
              <a:gd name="connsiteY0" fmla="*/ 468696 h 1112723"/>
              <a:gd name="connsiteX1" fmla="*/ 1520248 w 3944203"/>
              <a:gd name="connsiteY1" fmla="*/ 58800 h 1112723"/>
              <a:gd name="connsiteX2" fmla="*/ 3941663 w 3944203"/>
              <a:gd name="connsiteY2" fmla="*/ 477723 h 1112723"/>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75000"/>
              <a:gd name="connsiteY0" fmla="*/ 507124 h 1158771"/>
              <a:gd name="connsiteX1" fmla="*/ 1856162 w 3975000"/>
              <a:gd name="connsiteY1" fmla="*/ 46428 h 1158771"/>
              <a:gd name="connsiteX2" fmla="*/ 3944203 w 3975000"/>
              <a:gd name="connsiteY2" fmla="*/ 566951 h 1158771"/>
              <a:gd name="connsiteX3" fmla="*/ 2001837 w 3975000"/>
              <a:gd name="connsiteY3" fmla="*/ 1158771 h 1158771"/>
              <a:gd name="connsiteX4" fmla="*/ 0 w 3975000"/>
              <a:gd name="connsiteY4" fmla="*/ 507124 h 1158771"/>
              <a:gd name="connsiteX0" fmla="*/ 10160 w 3975000"/>
              <a:gd name="connsiteY0" fmla="*/ 514744 h 1158771"/>
              <a:gd name="connsiteX1" fmla="*/ 1763135 w 3975000"/>
              <a:gd name="connsiteY1" fmla="*/ 73 h 1158771"/>
              <a:gd name="connsiteX2" fmla="*/ 3975000 w 3975000"/>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2" fmla="*/ 3975000 w 4087078"/>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0" fmla="*/ 0 w 4087078"/>
              <a:gd name="connsiteY0" fmla="*/ 936907 h 1588554"/>
              <a:gd name="connsiteX1" fmla="*/ 2375099 w 4087078"/>
              <a:gd name="connsiteY1" fmla="*/ 94 h 1588554"/>
              <a:gd name="connsiteX2" fmla="*/ 4087078 w 4087078"/>
              <a:gd name="connsiteY2" fmla="*/ 991971 h 1588554"/>
              <a:gd name="connsiteX3" fmla="*/ 2001837 w 4087078"/>
              <a:gd name="connsiteY3" fmla="*/ 1588554 h 1588554"/>
              <a:gd name="connsiteX4" fmla="*/ 0 w 4087078"/>
              <a:gd name="connsiteY4" fmla="*/ 936907 h 1588554"/>
              <a:gd name="connsiteX0" fmla="*/ 10160 w 4087078"/>
              <a:gd name="connsiteY0" fmla="*/ 944527 h 1588554"/>
              <a:gd name="connsiteX1" fmla="*/ 1763135 w 4087078"/>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42900 h 1594547"/>
              <a:gd name="connsiteX1" fmla="*/ 2570526 w 4282505"/>
              <a:gd name="connsiteY1" fmla="*/ 6087 h 1594547"/>
              <a:gd name="connsiteX2" fmla="*/ 4282505 w 4282505"/>
              <a:gd name="connsiteY2" fmla="*/ 997964 h 1594547"/>
              <a:gd name="connsiteX3" fmla="*/ 2197264 w 4282505"/>
              <a:gd name="connsiteY3" fmla="*/ 1594547 h 1594547"/>
              <a:gd name="connsiteX4" fmla="*/ 195427 w 4282505"/>
              <a:gd name="connsiteY4" fmla="*/ 942900 h 1594547"/>
              <a:gd name="connsiteX0" fmla="*/ 0 w 4282505"/>
              <a:gd name="connsiteY0" fmla="*/ 877358 h 1594547"/>
              <a:gd name="connsiteX1" fmla="*/ 2810262 w 4282505"/>
              <a:gd name="connsiteY1" fmla="*/ 26 h 1594547"/>
              <a:gd name="connsiteX0" fmla="*/ 533162 w 4620240"/>
              <a:gd name="connsiteY0" fmla="*/ 942980 h 1594627"/>
              <a:gd name="connsiteX1" fmla="*/ 2908261 w 4620240"/>
              <a:gd name="connsiteY1" fmla="*/ 6167 h 1594627"/>
              <a:gd name="connsiteX2" fmla="*/ 4620240 w 4620240"/>
              <a:gd name="connsiteY2" fmla="*/ 998044 h 1594627"/>
              <a:gd name="connsiteX3" fmla="*/ 2534999 w 4620240"/>
              <a:gd name="connsiteY3" fmla="*/ 1594627 h 1594627"/>
              <a:gd name="connsiteX4" fmla="*/ 533162 w 4620240"/>
              <a:gd name="connsiteY4" fmla="*/ 942980 h 1594627"/>
              <a:gd name="connsiteX0" fmla="*/ -1 w 4620240"/>
              <a:gd name="connsiteY0" fmla="*/ 352732 h 1594627"/>
              <a:gd name="connsiteX1" fmla="*/ 3147997 w 4620240"/>
              <a:gd name="connsiteY1" fmla="*/ 106 h 1594627"/>
              <a:gd name="connsiteX0" fmla="*/ 533162 w 4620240"/>
              <a:gd name="connsiteY0" fmla="*/ 1089783 h 1741430"/>
              <a:gd name="connsiteX1" fmla="*/ 2908261 w 4620240"/>
              <a:gd name="connsiteY1" fmla="*/ 152970 h 1741430"/>
              <a:gd name="connsiteX2" fmla="*/ 4620240 w 4620240"/>
              <a:gd name="connsiteY2" fmla="*/ 1144847 h 1741430"/>
              <a:gd name="connsiteX3" fmla="*/ 2534999 w 4620240"/>
              <a:gd name="connsiteY3" fmla="*/ 1741430 h 1741430"/>
              <a:gd name="connsiteX4" fmla="*/ 533162 w 4620240"/>
              <a:gd name="connsiteY4" fmla="*/ 1089783 h 1741430"/>
              <a:gd name="connsiteX0" fmla="*/ -1 w 4620240"/>
              <a:gd name="connsiteY0" fmla="*/ 499535 h 1741430"/>
              <a:gd name="connsiteX1" fmla="*/ 3150999 w 4620240"/>
              <a:gd name="connsiteY1" fmla="*/ 55 h 1741430"/>
              <a:gd name="connsiteX0" fmla="*/ 533162 w 4620240"/>
              <a:gd name="connsiteY0" fmla="*/ 1089726 h 1741373"/>
              <a:gd name="connsiteX1" fmla="*/ 2908261 w 4620240"/>
              <a:gd name="connsiteY1" fmla="*/ 152913 h 1741373"/>
              <a:gd name="connsiteX2" fmla="*/ 4620240 w 4620240"/>
              <a:gd name="connsiteY2" fmla="*/ 1144790 h 1741373"/>
              <a:gd name="connsiteX3" fmla="*/ 2534999 w 4620240"/>
              <a:gd name="connsiteY3" fmla="*/ 1741373 h 1741373"/>
              <a:gd name="connsiteX4" fmla="*/ 533162 w 4620240"/>
              <a:gd name="connsiteY4" fmla="*/ 1089726 h 1741373"/>
              <a:gd name="connsiteX0" fmla="*/ -1 w 4620240"/>
              <a:gd name="connsiteY0" fmla="*/ 499478 h 1741373"/>
              <a:gd name="connsiteX1" fmla="*/ 3150999 w 4620240"/>
              <a:gd name="connsiteY1" fmla="*/ -2 h 1741373"/>
              <a:gd name="connsiteX0" fmla="*/ 533162 w 4620240"/>
              <a:gd name="connsiteY0" fmla="*/ 1089726 h 1741373"/>
              <a:gd name="connsiteX1" fmla="*/ 2908261 w 4620240"/>
              <a:gd name="connsiteY1" fmla="*/ 152913 h 1741373"/>
              <a:gd name="connsiteX2" fmla="*/ 4620240 w 4620240"/>
              <a:gd name="connsiteY2" fmla="*/ 1144790 h 1741373"/>
              <a:gd name="connsiteX3" fmla="*/ 2534999 w 4620240"/>
              <a:gd name="connsiteY3" fmla="*/ 1741373 h 1741373"/>
              <a:gd name="connsiteX4" fmla="*/ 533162 w 4620240"/>
              <a:gd name="connsiteY4" fmla="*/ 1089726 h 1741373"/>
              <a:gd name="connsiteX0" fmla="*/ -1 w 4620240"/>
              <a:gd name="connsiteY0" fmla="*/ 499478 h 1741373"/>
              <a:gd name="connsiteX1" fmla="*/ 3150999 w 4620240"/>
              <a:gd name="connsiteY1" fmla="*/ -2 h 1741373"/>
            </a:gdLst>
            <a:ahLst/>
            <a:cxnLst>
              <a:cxn ang="0">
                <a:pos x="connsiteX0" y="connsiteY0"/>
              </a:cxn>
              <a:cxn ang="0">
                <a:pos x="connsiteX1" y="connsiteY1"/>
              </a:cxn>
            </a:cxnLst>
            <a:rect l="l" t="t" r="r" b="b"/>
            <a:pathLst>
              <a:path w="4620240" h="1741373" stroke="0" extrusionOk="0">
                <a:moveTo>
                  <a:pt x="533162" y="1089726"/>
                </a:moveTo>
                <a:cubicBezTo>
                  <a:pt x="893973" y="805833"/>
                  <a:pt x="2227081" y="143736"/>
                  <a:pt x="2908261" y="152913"/>
                </a:cubicBezTo>
                <a:cubicBezTo>
                  <a:pt x="3589441" y="162090"/>
                  <a:pt x="4620240" y="753900"/>
                  <a:pt x="4620240" y="1144790"/>
                </a:cubicBezTo>
                <a:lnTo>
                  <a:pt x="2534999" y="1741373"/>
                </a:lnTo>
                <a:cubicBezTo>
                  <a:pt x="1773740" y="1657931"/>
                  <a:pt x="1294421" y="1173168"/>
                  <a:pt x="533162" y="1089726"/>
                </a:cubicBezTo>
                <a:close/>
              </a:path>
              <a:path w="4620240" h="1741373" fill="none">
                <a:moveTo>
                  <a:pt x="-1" y="499478"/>
                </a:moveTo>
                <a:cubicBezTo>
                  <a:pt x="419558" y="307834"/>
                  <a:pt x="2089589" y="163682"/>
                  <a:pt x="3150999" y="-2"/>
                </a:cubicBezTo>
              </a:path>
            </a:pathLst>
          </a:custGeom>
          <a:ln w="28575" cmpd="sng">
            <a:solidFill>
              <a:schemeClr val="bg1"/>
            </a:solidFill>
            <a:prstDash val="solid"/>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srgbClr val="6B747B"/>
              </a:solidFill>
              <a:effectLst/>
              <a:uLnTx/>
              <a:uFillTx/>
              <a:latin typeface="Calibri" panose="020F0502020204030204" pitchFamily="34" charset="0"/>
              <a:ea typeface="+mn-ea"/>
              <a:cs typeface="Calibri" panose="020F0502020204030204" pitchFamily="34" charset="0"/>
            </a:endParaRPr>
          </a:p>
        </p:txBody>
      </p:sp>
      <p:pic>
        <p:nvPicPr>
          <p:cNvPr id="16" name="Picture 15">
            <a:extLst>
              <a:ext uri="{FF2B5EF4-FFF2-40B4-BE49-F238E27FC236}">
                <a16:creationId xmlns:a16="http://schemas.microsoft.com/office/drawing/2014/main" id="{62D0A268-8793-43D2-ACB3-E49755450939}"/>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tretch>
            <a:fillRect/>
          </a:stretch>
        </p:blipFill>
        <p:spPr>
          <a:xfrm>
            <a:off x="8809852" y="3436023"/>
            <a:ext cx="965565" cy="1079492"/>
          </a:xfrm>
          <a:prstGeom prst="rect">
            <a:avLst/>
          </a:prstGeom>
          <a:solidFill>
            <a:schemeClr val="accent4"/>
          </a:solidFill>
        </p:spPr>
      </p:pic>
      <p:sp>
        <p:nvSpPr>
          <p:cNvPr id="17" name="Arc 131">
            <a:extLst>
              <a:ext uri="{FF2B5EF4-FFF2-40B4-BE49-F238E27FC236}">
                <a16:creationId xmlns:a16="http://schemas.microsoft.com/office/drawing/2014/main" id="{FEA56BA0-A4D4-47E6-8AD9-CF1C1F7B4664}"/>
              </a:ext>
            </a:extLst>
          </p:cNvPr>
          <p:cNvSpPr/>
          <p:nvPr/>
        </p:nvSpPr>
        <p:spPr>
          <a:xfrm rot="10800000">
            <a:off x="6454207" y="3176800"/>
            <a:ext cx="905004" cy="0"/>
          </a:xfrm>
          <a:custGeom>
            <a:avLst/>
            <a:gdLst>
              <a:gd name="connsiteX0" fmla="*/ 153890 w 4875333"/>
              <a:gd name="connsiteY0" fmla="*/ 465550 h 1431754"/>
              <a:gd name="connsiteX1" fmla="*/ 2476778 w 4875333"/>
              <a:gd name="connsiteY1" fmla="*/ 92 h 1431754"/>
              <a:gd name="connsiteX2" fmla="*/ 4875333 w 4875333"/>
              <a:gd name="connsiteY2" fmla="*/ 715877 h 1431754"/>
              <a:gd name="connsiteX3" fmla="*/ 2437667 w 4875333"/>
              <a:gd name="connsiteY3" fmla="*/ 715877 h 1431754"/>
              <a:gd name="connsiteX4" fmla="*/ 153890 w 4875333"/>
              <a:gd name="connsiteY4" fmla="*/ 465550 h 1431754"/>
              <a:gd name="connsiteX0" fmla="*/ 153890 w 4875333"/>
              <a:gd name="connsiteY0" fmla="*/ 465550 h 1431754"/>
              <a:gd name="connsiteX1" fmla="*/ 2476778 w 4875333"/>
              <a:gd name="connsiteY1" fmla="*/ 92 h 1431754"/>
              <a:gd name="connsiteX2" fmla="*/ 4875333 w 4875333"/>
              <a:gd name="connsiteY2" fmla="*/ 715877 h 1431754"/>
              <a:gd name="connsiteX0" fmla="*/ 0 w 4721443"/>
              <a:gd name="connsiteY0" fmla="*/ 465550 h 1071477"/>
              <a:gd name="connsiteX1" fmla="*/ 2322888 w 4721443"/>
              <a:gd name="connsiteY1" fmla="*/ 92 h 1071477"/>
              <a:gd name="connsiteX2" fmla="*/ 4721443 w 4721443"/>
              <a:gd name="connsiteY2" fmla="*/ 715877 h 1071477"/>
              <a:gd name="connsiteX3" fmla="*/ 2283777 w 4721443"/>
              <a:gd name="connsiteY3" fmla="*/ 1071477 h 1071477"/>
              <a:gd name="connsiteX4" fmla="*/ 0 w 4721443"/>
              <a:gd name="connsiteY4" fmla="*/ 465550 h 1071477"/>
              <a:gd name="connsiteX0" fmla="*/ 0 w 4721443"/>
              <a:gd name="connsiteY0" fmla="*/ 465550 h 1071477"/>
              <a:gd name="connsiteX1" fmla="*/ 2322888 w 4721443"/>
              <a:gd name="connsiteY1" fmla="*/ 92 h 1071477"/>
              <a:gd name="connsiteX2" fmla="*/ 4721443 w 4721443"/>
              <a:gd name="connsiteY2" fmla="*/ 715877 h 1071477"/>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721443 w 4721443"/>
              <a:gd name="connsiteY2" fmla="*/ 715900 h 1071500"/>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010243 w 4721443"/>
              <a:gd name="connsiteY2" fmla="*/ 436500 h 1071500"/>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010243 w 4721443"/>
              <a:gd name="connsiteY2" fmla="*/ 436478 h 1071478"/>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223603 w 4721443"/>
              <a:gd name="connsiteY2" fmla="*/ 436478 h 1071478"/>
              <a:gd name="connsiteX0" fmla="*/ 0 w 4721443"/>
              <a:gd name="connsiteY0" fmla="*/ 473167 h 1079094"/>
              <a:gd name="connsiteX1" fmla="*/ 2147628 w 4721443"/>
              <a:gd name="connsiteY1" fmla="*/ 89 h 1079094"/>
              <a:gd name="connsiteX2" fmla="*/ 4721443 w 4721443"/>
              <a:gd name="connsiteY2" fmla="*/ 723494 h 1079094"/>
              <a:gd name="connsiteX3" fmla="*/ 2283777 w 4721443"/>
              <a:gd name="connsiteY3" fmla="*/ 1079094 h 1079094"/>
              <a:gd name="connsiteX4" fmla="*/ 0 w 4721443"/>
              <a:gd name="connsiteY4" fmla="*/ 473167 h 1079094"/>
              <a:gd name="connsiteX0" fmla="*/ 292100 w 4721443"/>
              <a:gd name="connsiteY0" fmla="*/ 435067 h 1079094"/>
              <a:gd name="connsiteX1" fmla="*/ 1954588 w 4721443"/>
              <a:gd name="connsiteY1" fmla="*/ 20409 h 1079094"/>
              <a:gd name="connsiteX2" fmla="*/ 4223603 w 4721443"/>
              <a:gd name="connsiteY2" fmla="*/ 444094 h 1079094"/>
              <a:gd name="connsiteX0" fmla="*/ 0 w 4721443"/>
              <a:gd name="connsiteY0" fmla="*/ 473994 h 1079921"/>
              <a:gd name="connsiteX1" fmla="*/ 2147628 w 4721443"/>
              <a:gd name="connsiteY1" fmla="*/ 916 h 1079921"/>
              <a:gd name="connsiteX2" fmla="*/ 4721443 w 4721443"/>
              <a:gd name="connsiteY2" fmla="*/ 724321 h 1079921"/>
              <a:gd name="connsiteX3" fmla="*/ 2283777 w 4721443"/>
              <a:gd name="connsiteY3" fmla="*/ 1079921 h 1079921"/>
              <a:gd name="connsiteX4" fmla="*/ 0 w 4721443"/>
              <a:gd name="connsiteY4" fmla="*/ 473994 h 1079921"/>
              <a:gd name="connsiteX0" fmla="*/ 292100 w 4721443"/>
              <a:gd name="connsiteY0" fmla="*/ 435894 h 1079921"/>
              <a:gd name="connsiteX1" fmla="*/ 1954588 w 4721443"/>
              <a:gd name="connsiteY1" fmla="*/ 21236 h 1079921"/>
              <a:gd name="connsiteX2" fmla="*/ 4223603 w 4721443"/>
              <a:gd name="connsiteY2" fmla="*/ 444921 h 1079921"/>
              <a:gd name="connsiteX0" fmla="*/ 0 w 4226143"/>
              <a:gd name="connsiteY0" fmla="*/ 473100 h 1079027"/>
              <a:gd name="connsiteX1" fmla="*/ 2147628 w 4226143"/>
              <a:gd name="connsiteY1" fmla="*/ 22 h 1079027"/>
              <a:gd name="connsiteX2" fmla="*/ 4226143 w 4226143"/>
              <a:gd name="connsiteY2" fmla="*/ 487207 h 1079027"/>
              <a:gd name="connsiteX3" fmla="*/ 2283777 w 4226143"/>
              <a:gd name="connsiteY3" fmla="*/ 1079027 h 1079027"/>
              <a:gd name="connsiteX4" fmla="*/ 0 w 4226143"/>
              <a:gd name="connsiteY4" fmla="*/ 473100 h 1079027"/>
              <a:gd name="connsiteX0" fmla="*/ 292100 w 4226143"/>
              <a:gd name="connsiteY0" fmla="*/ 435000 h 1079027"/>
              <a:gd name="connsiteX1" fmla="*/ 1954588 w 4226143"/>
              <a:gd name="connsiteY1" fmla="*/ 20342 h 1079027"/>
              <a:gd name="connsiteX2" fmla="*/ 4223603 w 4226143"/>
              <a:gd name="connsiteY2" fmla="*/ 444027 h 1079027"/>
              <a:gd name="connsiteX0" fmla="*/ 0 w 3944203"/>
              <a:gd name="connsiteY0" fmla="*/ 427815 h 1079462"/>
              <a:gd name="connsiteX1" fmla="*/ 1865688 w 3944203"/>
              <a:gd name="connsiteY1" fmla="*/ 457 h 1079462"/>
              <a:gd name="connsiteX2" fmla="*/ 3944203 w 3944203"/>
              <a:gd name="connsiteY2" fmla="*/ 487642 h 1079462"/>
              <a:gd name="connsiteX3" fmla="*/ 2001837 w 3944203"/>
              <a:gd name="connsiteY3" fmla="*/ 1079462 h 1079462"/>
              <a:gd name="connsiteX4" fmla="*/ 0 w 3944203"/>
              <a:gd name="connsiteY4" fmla="*/ 427815 h 1079462"/>
              <a:gd name="connsiteX0" fmla="*/ 10160 w 3944203"/>
              <a:gd name="connsiteY0" fmla="*/ 435435 h 1079462"/>
              <a:gd name="connsiteX1" fmla="*/ 1672648 w 3944203"/>
              <a:gd name="connsiteY1" fmla="*/ 20777 h 1079462"/>
              <a:gd name="connsiteX2" fmla="*/ 3941663 w 3944203"/>
              <a:gd name="connsiteY2" fmla="*/ 444462 h 1079462"/>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672648 w 3944203"/>
              <a:gd name="connsiteY1" fmla="*/ 49284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18319 h 1069966"/>
              <a:gd name="connsiteX1" fmla="*/ 1570412 w 3944203"/>
              <a:gd name="connsiteY1" fmla="*/ 486 h 1069966"/>
              <a:gd name="connsiteX2" fmla="*/ 3944203 w 3944203"/>
              <a:gd name="connsiteY2" fmla="*/ 478146 h 1069966"/>
              <a:gd name="connsiteX3" fmla="*/ 2001837 w 3944203"/>
              <a:gd name="connsiteY3" fmla="*/ 1069966 h 1069966"/>
              <a:gd name="connsiteX4" fmla="*/ 0 w 3944203"/>
              <a:gd name="connsiteY4" fmla="*/ 418319 h 1069966"/>
              <a:gd name="connsiteX0" fmla="*/ 10160 w 3944203"/>
              <a:gd name="connsiteY0" fmla="*/ 425939 h 1069966"/>
              <a:gd name="connsiteX1" fmla="*/ 1520248 w 3944203"/>
              <a:gd name="connsiteY1" fmla="*/ 16043 h 1069966"/>
              <a:gd name="connsiteX2" fmla="*/ 3941663 w 3944203"/>
              <a:gd name="connsiteY2" fmla="*/ 434966 h 1069966"/>
              <a:gd name="connsiteX0" fmla="*/ 0 w 3944203"/>
              <a:gd name="connsiteY0" fmla="*/ 461076 h 1112723"/>
              <a:gd name="connsiteX1" fmla="*/ 1856162 w 3944203"/>
              <a:gd name="connsiteY1" fmla="*/ 380 h 1112723"/>
              <a:gd name="connsiteX2" fmla="*/ 3944203 w 3944203"/>
              <a:gd name="connsiteY2" fmla="*/ 520903 h 1112723"/>
              <a:gd name="connsiteX3" fmla="*/ 2001837 w 3944203"/>
              <a:gd name="connsiteY3" fmla="*/ 1112723 h 1112723"/>
              <a:gd name="connsiteX4" fmla="*/ 0 w 3944203"/>
              <a:gd name="connsiteY4" fmla="*/ 461076 h 1112723"/>
              <a:gd name="connsiteX0" fmla="*/ 10160 w 3944203"/>
              <a:gd name="connsiteY0" fmla="*/ 468696 h 1112723"/>
              <a:gd name="connsiteX1" fmla="*/ 1520248 w 3944203"/>
              <a:gd name="connsiteY1" fmla="*/ 58800 h 1112723"/>
              <a:gd name="connsiteX2" fmla="*/ 3941663 w 3944203"/>
              <a:gd name="connsiteY2" fmla="*/ 477723 h 1112723"/>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75000"/>
              <a:gd name="connsiteY0" fmla="*/ 507124 h 1158771"/>
              <a:gd name="connsiteX1" fmla="*/ 1856162 w 3975000"/>
              <a:gd name="connsiteY1" fmla="*/ 46428 h 1158771"/>
              <a:gd name="connsiteX2" fmla="*/ 3944203 w 3975000"/>
              <a:gd name="connsiteY2" fmla="*/ 566951 h 1158771"/>
              <a:gd name="connsiteX3" fmla="*/ 2001837 w 3975000"/>
              <a:gd name="connsiteY3" fmla="*/ 1158771 h 1158771"/>
              <a:gd name="connsiteX4" fmla="*/ 0 w 3975000"/>
              <a:gd name="connsiteY4" fmla="*/ 507124 h 1158771"/>
              <a:gd name="connsiteX0" fmla="*/ 10160 w 3975000"/>
              <a:gd name="connsiteY0" fmla="*/ 514744 h 1158771"/>
              <a:gd name="connsiteX1" fmla="*/ 1763135 w 3975000"/>
              <a:gd name="connsiteY1" fmla="*/ 73 h 1158771"/>
              <a:gd name="connsiteX2" fmla="*/ 3975000 w 3975000"/>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2" fmla="*/ 3975000 w 4087078"/>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0" fmla="*/ 0 w 4087078"/>
              <a:gd name="connsiteY0" fmla="*/ 936907 h 1588554"/>
              <a:gd name="connsiteX1" fmla="*/ 2375099 w 4087078"/>
              <a:gd name="connsiteY1" fmla="*/ 94 h 1588554"/>
              <a:gd name="connsiteX2" fmla="*/ 4087078 w 4087078"/>
              <a:gd name="connsiteY2" fmla="*/ 991971 h 1588554"/>
              <a:gd name="connsiteX3" fmla="*/ 2001837 w 4087078"/>
              <a:gd name="connsiteY3" fmla="*/ 1588554 h 1588554"/>
              <a:gd name="connsiteX4" fmla="*/ 0 w 4087078"/>
              <a:gd name="connsiteY4" fmla="*/ 936907 h 1588554"/>
              <a:gd name="connsiteX0" fmla="*/ 10160 w 4087078"/>
              <a:gd name="connsiteY0" fmla="*/ 944527 h 1588554"/>
              <a:gd name="connsiteX1" fmla="*/ 1763135 w 4087078"/>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42900 h 1594547"/>
              <a:gd name="connsiteX1" fmla="*/ 2570526 w 4282505"/>
              <a:gd name="connsiteY1" fmla="*/ 6087 h 1594547"/>
              <a:gd name="connsiteX2" fmla="*/ 4282505 w 4282505"/>
              <a:gd name="connsiteY2" fmla="*/ 997964 h 1594547"/>
              <a:gd name="connsiteX3" fmla="*/ 2197264 w 4282505"/>
              <a:gd name="connsiteY3" fmla="*/ 1594547 h 1594547"/>
              <a:gd name="connsiteX4" fmla="*/ 195427 w 4282505"/>
              <a:gd name="connsiteY4" fmla="*/ 942900 h 1594547"/>
              <a:gd name="connsiteX0" fmla="*/ 0 w 4282505"/>
              <a:gd name="connsiteY0" fmla="*/ 877358 h 1594547"/>
              <a:gd name="connsiteX1" fmla="*/ 2810262 w 4282505"/>
              <a:gd name="connsiteY1" fmla="*/ 26 h 1594547"/>
              <a:gd name="connsiteX0" fmla="*/ 863044 w 4950122"/>
              <a:gd name="connsiteY0" fmla="*/ 942933 h 1594580"/>
              <a:gd name="connsiteX1" fmla="*/ 3238143 w 4950122"/>
              <a:gd name="connsiteY1" fmla="*/ 6120 h 1594580"/>
              <a:gd name="connsiteX2" fmla="*/ 4950122 w 4950122"/>
              <a:gd name="connsiteY2" fmla="*/ 997997 h 1594580"/>
              <a:gd name="connsiteX3" fmla="*/ 2864881 w 4950122"/>
              <a:gd name="connsiteY3" fmla="*/ 1594580 h 1594580"/>
              <a:gd name="connsiteX4" fmla="*/ 863044 w 4950122"/>
              <a:gd name="connsiteY4" fmla="*/ 942933 h 1594580"/>
              <a:gd name="connsiteX0" fmla="*/ -1 w 4950122"/>
              <a:gd name="connsiteY0" fmla="*/ 481827 h 1594580"/>
              <a:gd name="connsiteX1" fmla="*/ 3477879 w 4950122"/>
              <a:gd name="connsiteY1" fmla="*/ 59 h 1594580"/>
              <a:gd name="connsiteX0" fmla="*/ 863044 w 4950122"/>
              <a:gd name="connsiteY0" fmla="*/ 1160992 h 1233245"/>
              <a:gd name="connsiteX1" fmla="*/ 3238143 w 4950122"/>
              <a:gd name="connsiteY1" fmla="*/ 224179 h 1233245"/>
              <a:gd name="connsiteX2" fmla="*/ 4950122 w 4950122"/>
              <a:gd name="connsiteY2" fmla="*/ 1216056 h 1233245"/>
              <a:gd name="connsiteX3" fmla="*/ 3071318 w 4950122"/>
              <a:gd name="connsiteY3" fmla="*/ 17184 h 1233245"/>
              <a:gd name="connsiteX4" fmla="*/ 863044 w 4950122"/>
              <a:gd name="connsiteY4" fmla="*/ 1160992 h 1233245"/>
              <a:gd name="connsiteX0" fmla="*/ -1 w 4950122"/>
              <a:gd name="connsiteY0" fmla="*/ 699886 h 1233245"/>
              <a:gd name="connsiteX1" fmla="*/ 3477879 w 4950122"/>
              <a:gd name="connsiteY1" fmla="*/ 218118 h 1233245"/>
              <a:gd name="connsiteX0" fmla="*/ 863044 w 4950122"/>
              <a:gd name="connsiteY0" fmla="*/ 1481577 h 1553830"/>
              <a:gd name="connsiteX1" fmla="*/ 3238143 w 4950122"/>
              <a:gd name="connsiteY1" fmla="*/ 544764 h 1553830"/>
              <a:gd name="connsiteX2" fmla="*/ 4950122 w 4950122"/>
              <a:gd name="connsiteY2" fmla="*/ 1536641 h 1553830"/>
              <a:gd name="connsiteX3" fmla="*/ 3071318 w 4950122"/>
              <a:gd name="connsiteY3" fmla="*/ 337769 h 1553830"/>
              <a:gd name="connsiteX4" fmla="*/ 863044 w 4950122"/>
              <a:gd name="connsiteY4" fmla="*/ 1481577 h 1553830"/>
              <a:gd name="connsiteX0" fmla="*/ -1 w 4950122"/>
              <a:gd name="connsiteY0" fmla="*/ 1020471 h 1553830"/>
              <a:gd name="connsiteX1" fmla="*/ 3527952 w 4950122"/>
              <a:gd name="connsiteY1" fmla="*/ 20 h 1553830"/>
              <a:gd name="connsiteX0" fmla="*/ 863044 w 4950122"/>
              <a:gd name="connsiteY0" fmla="*/ 1397262 h 1469515"/>
              <a:gd name="connsiteX1" fmla="*/ 3238143 w 4950122"/>
              <a:gd name="connsiteY1" fmla="*/ 460449 h 1469515"/>
              <a:gd name="connsiteX2" fmla="*/ 4950122 w 4950122"/>
              <a:gd name="connsiteY2" fmla="*/ 1452326 h 1469515"/>
              <a:gd name="connsiteX3" fmla="*/ 3071318 w 4950122"/>
              <a:gd name="connsiteY3" fmla="*/ 253454 h 1469515"/>
              <a:gd name="connsiteX4" fmla="*/ 863044 w 4950122"/>
              <a:gd name="connsiteY4" fmla="*/ 1397262 h 1469515"/>
              <a:gd name="connsiteX0" fmla="*/ -1 w 4950122"/>
              <a:gd name="connsiteY0" fmla="*/ 936156 h 1469515"/>
              <a:gd name="connsiteX1" fmla="*/ 3547752 w 4950122"/>
              <a:gd name="connsiteY1" fmla="*/ 27 h 1469515"/>
              <a:gd name="connsiteX0" fmla="*/ 863044 w 4950122"/>
              <a:gd name="connsiteY0" fmla="*/ 1397232 h 1469485"/>
              <a:gd name="connsiteX1" fmla="*/ 3238143 w 4950122"/>
              <a:gd name="connsiteY1" fmla="*/ 460419 h 1469485"/>
              <a:gd name="connsiteX2" fmla="*/ 4950122 w 4950122"/>
              <a:gd name="connsiteY2" fmla="*/ 1452296 h 1469485"/>
              <a:gd name="connsiteX3" fmla="*/ 3071318 w 4950122"/>
              <a:gd name="connsiteY3" fmla="*/ 253424 h 1469485"/>
              <a:gd name="connsiteX4" fmla="*/ 863044 w 4950122"/>
              <a:gd name="connsiteY4" fmla="*/ 1397232 h 1469485"/>
              <a:gd name="connsiteX0" fmla="*/ -1 w 4950122"/>
              <a:gd name="connsiteY0" fmla="*/ 936126 h 1469485"/>
              <a:gd name="connsiteX1" fmla="*/ 3547752 w 4950122"/>
              <a:gd name="connsiteY1" fmla="*/ -3 h 1469485"/>
              <a:gd name="connsiteX0" fmla="*/ 863044 w 4950122"/>
              <a:gd name="connsiteY0" fmla="*/ 1513408 h 1585661"/>
              <a:gd name="connsiteX1" fmla="*/ 3238143 w 4950122"/>
              <a:gd name="connsiteY1" fmla="*/ 576595 h 1585661"/>
              <a:gd name="connsiteX2" fmla="*/ 4950122 w 4950122"/>
              <a:gd name="connsiteY2" fmla="*/ 1568472 h 1585661"/>
              <a:gd name="connsiteX3" fmla="*/ 3071318 w 4950122"/>
              <a:gd name="connsiteY3" fmla="*/ 369600 h 1585661"/>
              <a:gd name="connsiteX4" fmla="*/ 863044 w 4950122"/>
              <a:gd name="connsiteY4" fmla="*/ 1513408 h 1585661"/>
              <a:gd name="connsiteX0" fmla="*/ -1 w 4950122"/>
              <a:gd name="connsiteY0" fmla="*/ 1052302 h 1585661"/>
              <a:gd name="connsiteX1" fmla="*/ 3513767 w 4950122"/>
              <a:gd name="connsiteY1" fmla="*/ -2 h 1585661"/>
              <a:gd name="connsiteX0" fmla="*/ 863044 w 4950122"/>
              <a:gd name="connsiteY0" fmla="*/ 1513408 h 1585661"/>
              <a:gd name="connsiteX1" fmla="*/ 3238143 w 4950122"/>
              <a:gd name="connsiteY1" fmla="*/ 576595 h 1585661"/>
              <a:gd name="connsiteX2" fmla="*/ 4950122 w 4950122"/>
              <a:gd name="connsiteY2" fmla="*/ 1568472 h 1585661"/>
              <a:gd name="connsiteX3" fmla="*/ 3071318 w 4950122"/>
              <a:gd name="connsiteY3" fmla="*/ 369600 h 1585661"/>
              <a:gd name="connsiteX4" fmla="*/ 863044 w 4950122"/>
              <a:gd name="connsiteY4" fmla="*/ 1513408 h 1585661"/>
              <a:gd name="connsiteX0" fmla="*/ -1 w 4950122"/>
              <a:gd name="connsiteY0" fmla="*/ 1052302 h 1585661"/>
              <a:gd name="connsiteX1" fmla="*/ 3513767 w 4950122"/>
              <a:gd name="connsiteY1" fmla="*/ -2 h 1585661"/>
            </a:gdLst>
            <a:ahLst/>
            <a:cxnLst>
              <a:cxn ang="0">
                <a:pos x="connsiteX0" y="connsiteY0"/>
              </a:cxn>
              <a:cxn ang="0">
                <a:pos x="connsiteX1" y="connsiteY1"/>
              </a:cxn>
            </a:cxnLst>
            <a:rect l="l" t="t" r="r" b="b"/>
            <a:pathLst>
              <a:path w="4950122" h="1585661" stroke="0" extrusionOk="0">
                <a:moveTo>
                  <a:pt x="863044" y="1513408"/>
                </a:moveTo>
                <a:cubicBezTo>
                  <a:pt x="1223855" y="1229515"/>
                  <a:pt x="2556963" y="567418"/>
                  <a:pt x="3238143" y="576595"/>
                </a:cubicBezTo>
                <a:cubicBezTo>
                  <a:pt x="3919323" y="585772"/>
                  <a:pt x="4950122" y="1177582"/>
                  <a:pt x="4950122" y="1568472"/>
                </a:cubicBezTo>
                <a:cubicBezTo>
                  <a:pt x="4255042" y="1767333"/>
                  <a:pt x="3766398" y="170739"/>
                  <a:pt x="3071318" y="369600"/>
                </a:cubicBezTo>
                <a:cubicBezTo>
                  <a:pt x="2310059" y="286158"/>
                  <a:pt x="1624303" y="1596850"/>
                  <a:pt x="863044" y="1513408"/>
                </a:cubicBezTo>
                <a:close/>
              </a:path>
              <a:path w="4950122" h="1585661" fill="none">
                <a:moveTo>
                  <a:pt x="-1" y="1052302"/>
                </a:moveTo>
                <a:cubicBezTo>
                  <a:pt x="419558" y="860658"/>
                  <a:pt x="2327881" y="366509"/>
                  <a:pt x="3513767" y="-2"/>
                </a:cubicBezTo>
              </a:path>
            </a:pathLst>
          </a:custGeom>
          <a:ln w="28575" cmpd="sng">
            <a:solidFill>
              <a:schemeClr val="bg1"/>
            </a:solidFill>
            <a:prstDash val="solid"/>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srgbClr val="6B747B"/>
              </a:solidFill>
              <a:effectLst/>
              <a:uLnTx/>
              <a:uFillTx/>
              <a:latin typeface="Calibri" panose="020F0502020204030204" pitchFamily="34" charset="0"/>
              <a:ea typeface="+mn-ea"/>
              <a:cs typeface="Calibri" panose="020F0502020204030204" pitchFamily="34" charset="0"/>
            </a:endParaRPr>
          </a:p>
        </p:txBody>
      </p:sp>
      <p:sp>
        <p:nvSpPr>
          <p:cNvPr id="18" name="Arc 131">
            <a:extLst>
              <a:ext uri="{FF2B5EF4-FFF2-40B4-BE49-F238E27FC236}">
                <a16:creationId xmlns:a16="http://schemas.microsoft.com/office/drawing/2014/main" id="{5AB1897B-025F-4786-8A65-09CF64EFA8CD}"/>
              </a:ext>
            </a:extLst>
          </p:cNvPr>
          <p:cNvSpPr/>
          <p:nvPr/>
        </p:nvSpPr>
        <p:spPr>
          <a:xfrm rot="10800000">
            <a:off x="6454210" y="2466677"/>
            <a:ext cx="905004" cy="0"/>
          </a:xfrm>
          <a:custGeom>
            <a:avLst/>
            <a:gdLst>
              <a:gd name="connsiteX0" fmla="*/ 153890 w 4875333"/>
              <a:gd name="connsiteY0" fmla="*/ 465550 h 1431754"/>
              <a:gd name="connsiteX1" fmla="*/ 2476778 w 4875333"/>
              <a:gd name="connsiteY1" fmla="*/ 92 h 1431754"/>
              <a:gd name="connsiteX2" fmla="*/ 4875333 w 4875333"/>
              <a:gd name="connsiteY2" fmla="*/ 715877 h 1431754"/>
              <a:gd name="connsiteX3" fmla="*/ 2437667 w 4875333"/>
              <a:gd name="connsiteY3" fmla="*/ 715877 h 1431754"/>
              <a:gd name="connsiteX4" fmla="*/ 153890 w 4875333"/>
              <a:gd name="connsiteY4" fmla="*/ 465550 h 1431754"/>
              <a:gd name="connsiteX0" fmla="*/ 153890 w 4875333"/>
              <a:gd name="connsiteY0" fmla="*/ 465550 h 1431754"/>
              <a:gd name="connsiteX1" fmla="*/ 2476778 w 4875333"/>
              <a:gd name="connsiteY1" fmla="*/ 92 h 1431754"/>
              <a:gd name="connsiteX2" fmla="*/ 4875333 w 4875333"/>
              <a:gd name="connsiteY2" fmla="*/ 715877 h 1431754"/>
              <a:gd name="connsiteX0" fmla="*/ 0 w 4721443"/>
              <a:gd name="connsiteY0" fmla="*/ 465550 h 1071477"/>
              <a:gd name="connsiteX1" fmla="*/ 2322888 w 4721443"/>
              <a:gd name="connsiteY1" fmla="*/ 92 h 1071477"/>
              <a:gd name="connsiteX2" fmla="*/ 4721443 w 4721443"/>
              <a:gd name="connsiteY2" fmla="*/ 715877 h 1071477"/>
              <a:gd name="connsiteX3" fmla="*/ 2283777 w 4721443"/>
              <a:gd name="connsiteY3" fmla="*/ 1071477 h 1071477"/>
              <a:gd name="connsiteX4" fmla="*/ 0 w 4721443"/>
              <a:gd name="connsiteY4" fmla="*/ 465550 h 1071477"/>
              <a:gd name="connsiteX0" fmla="*/ 0 w 4721443"/>
              <a:gd name="connsiteY0" fmla="*/ 465550 h 1071477"/>
              <a:gd name="connsiteX1" fmla="*/ 2322888 w 4721443"/>
              <a:gd name="connsiteY1" fmla="*/ 92 h 1071477"/>
              <a:gd name="connsiteX2" fmla="*/ 4721443 w 4721443"/>
              <a:gd name="connsiteY2" fmla="*/ 715877 h 1071477"/>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721443 w 4721443"/>
              <a:gd name="connsiteY2" fmla="*/ 715900 h 1071500"/>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010243 w 4721443"/>
              <a:gd name="connsiteY2" fmla="*/ 436500 h 1071500"/>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010243 w 4721443"/>
              <a:gd name="connsiteY2" fmla="*/ 436478 h 1071478"/>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223603 w 4721443"/>
              <a:gd name="connsiteY2" fmla="*/ 436478 h 1071478"/>
              <a:gd name="connsiteX0" fmla="*/ 0 w 4721443"/>
              <a:gd name="connsiteY0" fmla="*/ 473167 h 1079094"/>
              <a:gd name="connsiteX1" fmla="*/ 2147628 w 4721443"/>
              <a:gd name="connsiteY1" fmla="*/ 89 h 1079094"/>
              <a:gd name="connsiteX2" fmla="*/ 4721443 w 4721443"/>
              <a:gd name="connsiteY2" fmla="*/ 723494 h 1079094"/>
              <a:gd name="connsiteX3" fmla="*/ 2283777 w 4721443"/>
              <a:gd name="connsiteY3" fmla="*/ 1079094 h 1079094"/>
              <a:gd name="connsiteX4" fmla="*/ 0 w 4721443"/>
              <a:gd name="connsiteY4" fmla="*/ 473167 h 1079094"/>
              <a:gd name="connsiteX0" fmla="*/ 292100 w 4721443"/>
              <a:gd name="connsiteY0" fmla="*/ 435067 h 1079094"/>
              <a:gd name="connsiteX1" fmla="*/ 1954588 w 4721443"/>
              <a:gd name="connsiteY1" fmla="*/ 20409 h 1079094"/>
              <a:gd name="connsiteX2" fmla="*/ 4223603 w 4721443"/>
              <a:gd name="connsiteY2" fmla="*/ 444094 h 1079094"/>
              <a:gd name="connsiteX0" fmla="*/ 0 w 4721443"/>
              <a:gd name="connsiteY0" fmla="*/ 473994 h 1079921"/>
              <a:gd name="connsiteX1" fmla="*/ 2147628 w 4721443"/>
              <a:gd name="connsiteY1" fmla="*/ 916 h 1079921"/>
              <a:gd name="connsiteX2" fmla="*/ 4721443 w 4721443"/>
              <a:gd name="connsiteY2" fmla="*/ 724321 h 1079921"/>
              <a:gd name="connsiteX3" fmla="*/ 2283777 w 4721443"/>
              <a:gd name="connsiteY3" fmla="*/ 1079921 h 1079921"/>
              <a:gd name="connsiteX4" fmla="*/ 0 w 4721443"/>
              <a:gd name="connsiteY4" fmla="*/ 473994 h 1079921"/>
              <a:gd name="connsiteX0" fmla="*/ 292100 w 4721443"/>
              <a:gd name="connsiteY0" fmla="*/ 435894 h 1079921"/>
              <a:gd name="connsiteX1" fmla="*/ 1954588 w 4721443"/>
              <a:gd name="connsiteY1" fmla="*/ 21236 h 1079921"/>
              <a:gd name="connsiteX2" fmla="*/ 4223603 w 4721443"/>
              <a:gd name="connsiteY2" fmla="*/ 444921 h 1079921"/>
              <a:gd name="connsiteX0" fmla="*/ 0 w 4226143"/>
              <a:gd name="connsiteY0" fmla="*/ 473100 h 1079027"/>
              <a:gd name="connsiteX1" fmla="*/ 2147628 w 4226143"/>
              <a:gd name="connsiteY1" fmla="*/ 22 h 1079027"/>
              <a:gd name="connsiteX2" fmla="*/ 4226143 w 4226143"/>
              <a:gd name="connsiteY2" fmla="*/ 487207 h 1079027"/>
              <a:gd name="connsiteX3" fmla="*/ 2283777 w 4226143"/>
              <a:gd name="connsiteY3" fmla="*/ 1079027 h 1079027"/>
              <a:gd name="connsiteX4" fmla="*/ 0 w 4226143"/>
              <a:gd name="connsiteY4" fmla="*/ 473100 h 1079027"/>
              <a:gd name="connsiteX0" fmla="*/ 292100 w 4226143"/>
              <a:gd name="connsiteY0" fmla="*/ 435000 h 1079027"/>
              <a:gd name="connsiteX1" fmla="*/ 1954588 w 4226143"/>
              <a:gd name="connsiteY1" fmla="*/ 20342 h 1079027"/>
              <a:gd name="connsiteX2" fmla="*/ 4223603 w 4226143"/>
              <a:gd name="connsiteY2" fmla="*/ 444027 h 1079027"/>
              <a:gd name="connsiteX0" fmla="*/ 0 w 3944203"/>
              <a:gd name="connsiteY0" fmla="*/ 427815 h 1079462"/>
              <a:gd name="connsiteX1" fmla="*/ 1865688 w 3944203"/>
              <a:gd name="connsiteY1" fmla="*/ 457 h 1079462"/>
              <a:gd name="connsiteX2" fmla="*/ 3944203 w 3944203"/>
              <a:gd name="connsiteY2" fmla="*/ 487642 h 1079462"/>
              <a:gd name="connsiteX3" fmla="*/ 2001837 w 3944203"/>
              <a:gd name="connsiteY3" fmla="*/ 1079462 h 1079462"/>
              <a:gd name="connsiteX4" fmla="*/ 0 w 3944203"/>
              <a:gd name="connsiteY4" fmla="*/ 427815 h 1079462"/>
              <a:gd name="connsiteX0" fmla="*/ 10160 w 3944203"/>
              <a:gd name="connsiteY0" fmla="*/ 435435 h 1079462"/>
              <a:gd name="connsiteX1" fmla="*/ 1672648 w 3944203"/>
              <a:gd name="connsiteY1" fmla="*/ 20777 h 1079462"/>
              <a:gd name="connsiteX2" fmla="*/ 3941663 w 3944203"/>
              <a:gd name="connsiteY2" fmla="*/ 444462 h 1079462"/>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672648 w 3944203"/>
              <a:gd name="connsiteY1" fmla="*/ 49284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18319 h 1069966"/>
              <a:gd name="connsiteX1" fmla="*/ 1570412 w 3944203"/>
              <a:gd name="connsiteY1" fmla="*/ 486 h 1069966"/>
              <a:gd name="connsiteX2" fmla="*/ 3944203 w 3944203"/>
              <a:gd name="connsiteY2" fmla="*/ 478146 h 1069966"/>
              <a:gd name="connsiteX3" fmla="*/ 2001837 w 3944203"/>
              <a:gd name="connsiteY3" fmla="*/ 1069966 h 1069966"/>
              <a:gd name="connsiteX4" fmla="*/ 0 w 3944203"/>
              <a:gd name="connsiteY4" fmla="*/ 418319 h 1069966"/>
              <a:gd name="connsiteX0" fmla="*/ 10160 w 3944203"/>
              <a:gd name="connsiteY0" fmla="*/ 425939 h 1069966"/>
              <a:gd name="connsiteX1" fmla="*/ 1520248 w 3944203"/>
              <a:gd name="connsiteY1" fmla="*/ 16043 h 1069966"/>
              <a:gd name="connsiteX2" fmla="*/ 3941663 w 3944203"/>
              <a:gd name="connsiteY2" fmla="*/ 434966 h 1069966"/>
              <a:gd name="connsiteX0" fmla="*/ 0 w 3944203"/>
              <a:gd name="connsiteY0" fmla="*/ 461076 h 1112723"/>
              <a:gd name="connsiteX1" fmla="*/ 1856162 w 3944203"/>
              <a:gd name="connsiteY1" fmla="*/ 380 h 1112723"/>
              <a:gd name="connsiteX2" fmla="*/ 3944203 w 3944203"/>
              <a:gd name="connsiteY2" fmla="*/ 520903 h 1112723"/>
              <a:gd name="connsiteX3" fmla="*/ 2001837 w 3944203"/>
              <a:gd name="connsiteY3" fmla="*/ 1112723 h 1112723"/>
              <a:gd name="connsiteX4" fmla="*/ 0 w 3944203"/>
              <a:gd name="connsiteY4" fmla="*/ 461076 h 1112723"/>
              <a:gd name="connsiteX0" fmla="*/ 10160 w 3944203"/>
              <a:gd name="connsiteY0" fmla="*/ 468696 h 1112723"/>
              <a:gd name="connsiteX1" fmla="*/ 1520248 w 3944203"/>
              <a:gd name="connsiteY1" fmla="*/ 58800 h 1112723"/>
              <a:gd name="connsiteX2" fmla="*/ 3941663 w 3944203"/>
              <a:gd name="connsiteY2" fmla="*/ 477723 h 1112723"/>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75000"/>
              <a:gd name="connsiteY0" fmla="*/ 507124 h 1158771"/>
              <a:gd name="connsiteX1" fmla="*/ 1856162 w 3975000"/>
              <a:gd name="connsiteY1" fmla="*/ 46428 h 1158771"/>
              <a:gd name="connsiteX2" fmla="*/ 3944203 w 3975000"/>
              <a:gd name="connsiteY2" fmla="*/ 566951 h 1158771"/>
              <a:gd name="connsiteX3" fmla="*/ 2001837 w 3975000"/>
              <a:gd name="connsiteY3" fmla="*/ 1158771 h 1158771"/>
              <a:gd name="connsiteX4" fmla="*/ 0 w 3975000"/>
              <a:gd name="connsiteY4" fmla="*/ 507124 h 1158771"/>
              <a:gd name="connsiteX0" fmla="*/ 10160 w 3975000"/>
              <a:gd name="connsiteY0" fmla="*/ 514744 h 1158771"/>
              <a:gd name="connsiteX1" fmla="*/ 1763135 w 3975000"/>
              <a:gd name="connsiteY1" fmla="*/ 73 h 1158771"/>
              <a:gd name="connsiteX2" fmla="*/ 3975000 w 3975000"/>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2" fmla="*/ 3975000 w 4087078"/>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0" fmla="*/ 0 w 4087078"/>
              <a:gd name="connsiteY0" fmla="*/ 936907 h 1588554"/>
              <a:gd name="connsiteX1" fmla="*/ 2375099 w 4087078"/>
              <a:gd name="connsiteY1" fmla="*/ 94 h 1588554"/>
              <a:gd name="connsiteX2" fmla="*/ 4087078 w 4087078"/>
              <a:gd name="connsiteY2" fmla="*/ 991971 h 1588554"/>
              <a:gd name="connsiteX3" fmla="*/ 2001837 w 4087078"/>
              <a:gd name="connsiteY3" fmla="*/ 1588554 h 1588554"/>
              <a:gd name="connsiteX4" fmla="*/ 0 w 4087078"/>
              <a:gd name="connsiteY4" fmla="*/ 936907 h 1588554"/>
              <a:gd name="connsiteX0" fmla="*/ 10160 w 4087078"/>
              <a:gd name="connsiteY0" fmla="*/ 944527 h 1588554"/>
              <a:gd name="connsiteX1" fmla="*/ 1763135 w 4087078"/>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42900 h 1594547"/>
              <a:gd name="connsiteX1" fmla="*/ 2570526 w 4282505"/>
              <a:gd name="connsiteY1" fmla="*/ 6087 h 1594547"/>
              <a:gd name="connsiteX2" fmla="*/ 4282505 w 4282505"/>
              <a:gd name="connsiteY2" fmla="*/ 997964 h 1594547"/>
              <a:gd name="connsiteX3" fmla="*/ 2197264 w 4282505"/>
              <a:gd name="connsiteY3" fmla="*/ 1594547 h 1594547"/>
              <a:gd name="connsiteX4" fmla="*/ 195427 w 4282505"/>
              <a:gd name="connsiteY4" fmla="*/ 942900 h 1594547"/>
              <a:gd name="connsiteX0" fmla="*/ 0 w 4282505"/>
              <a:gd name="connsiteY0" fmla="*/ 877358 h 1594547"/>
              <a:gd name="connsiteX1" fmla="*/ 2810262 w 4282505"/>
              <a:gd name="connsiteY1" fmla="*/ 26 h 1594547"/>
              <a:gd name="connsiteX0" fmla="*/ 863044 w 4950122"/>
              <a:gd name="connsiteY0" fmla="*/ 942933 h 1594580"/>
              <a:gd name="connsiteX1" fmla="*/ 3238143 w 4950122"/>
              <a:gd name="connsiteY1" fmla="*/ 6120 h 1594580"/>
              <a:gd name="connsiteX2" fmla="*/ 4950122 w 4950122"/>
              <a:gd name="connsiteY2" fmla="*/ 997997 h 1594580"/>
              <a:gd name="connsiteX3" fmla="*/ 2864881 w 4950122"/>
              <a:gd name="connsiteY3" fmla="*/ 1594580 h 1594580"/>
              <a:gd name="connsiteX4" fmla="*/ 863044 w 4950122"/>
              <a:gd name="connsiteY4" fmla="*/ 942933 h 1594580"/>
              <a:gd name="connsiteX0" fmla="*/ -1 w 4950122"/>
              <a:gd name="connsiteY0" fmla="*/ 481827 h 1594580"/>
              <a:gd name="connsiteX1" fmla="*/ 3477879 w 4950122"/>
              <a:gd name="connsiteY1" fmla="*/ 59 h 1594580"/>
              <a:gd name="connsiteX0" fmla="*/ 863044 w 4950122"/>
              <a:gd name="connsiteY0" fmla="*/ 1160992 h 1233245"/>
              <a:gd name="connsiteX1" fmla="*/ 3238143 w 4950122"/>
              <a:gd name="connsiteY1" fmla="*/ 224179 h 1233245"/>
              <a:gd name="connsiteX2" fmla="*/ 4950122 w 4950122"/>
              <a:gd name="connsiteY2" fmla="*/ 1216056 h 1233245"/>
              <a:gd name="connsiteX3" fmla="*/ 3071318 w 4950122"/>
              <a:gd name="connsiteY3" fmla="*/ 17184 h 1233245"/>
              <a:gd name="connsiteX4" fmla="*/ 863044 w 4950122"/>
              <a:gd name="connsiteY4" fmla="*/ 1160992 h 1233245"/>
              <a:gd name="connsiteX0" fmla="*/ -1 w 4950122"/>
              <a:gd name="connsiteY0" fmla="*/ 699886 h 1233245"/>
              <a:gd name="connsiteX1" fmla="*/ 3477879 w 4950122"/>
              <a:gd name="connsiteY1" fmla="*/ 218118 h 1233245"/>
              <a:gd name="connsiteX0" fmla="*/ 863044 w 4950122"/>
              <a:gd name="connsiteY0" fmla="*/ 1481577 h 1553830"/>
              <a:gd name="connsiteX1" fmla="*/ 3238143 w 4950122"/>
              <a:gd name="connsiteY1" fmla="*/ 544764 h 1553830"/>
              <a:gd name="connsiteX2" fmla="*/ 4950122 w 4950122"/>
              <a:gd name="connsiteY2" fmla="*/ 1536641 h 1553830"/>
              <a:gd name="connsiteX3" fmla="*/ 3071318 w 4950122"/>
              <a:gd name="connsiteY3" fmla="*/ 337769 h 1553830"/>
              <a:gd name="connsiteX4" fmla="*/ 863044 w 4950122"/>
              <a:gd name="connsiteY4" fmla="*/ 1481577 h 1553830"/>
              <a:gd name="connsiteX0" fmla="*/ -1 w 4950122"/>
              <a:gd name="connsiteY0" fmla="*/ 1020471 h 1553830"/>
              <a:gd name="connsiteX1" fmla="*/ 3527952 w 4950122"/>
              <a:gd name="connsiteY1" fmla="*/ 20 h 1553830"/>
              <a:gd name="connsiteX0" fmla="*/ 863044 w 4950122"/>
              <a:gd name="connsiteY0" fmla="*/ 1397262 h 1469515"/>
              <a:gd name="connsiteX1" fmla="*/ 3238143 w 4950122"/>
              <a:gd name="connsiteY1" fmla="*/ 460449 h 1469515"/>
              <a:gd name="connsiteX2" fmla="*/ 4950122 w 4950122"/>
              <a:gd name="connsiteY2" fmla="*/ 1452326 h 1469515"/>
              <a:gd name="connsiteX3" fmla="*/ 3071318 w 4950122"/>
              <a:gd name="connsiteY3" fmla="*/ 253454 h 1469515"/>
              <a:gd name="connsiteX4" fmla="*/ 863044 w 4950122"/>
              <a:gd name="connsiteY4" fmla="*/ 1397262 h 1469515"/>
              <a:gd name="connsiteX0" fmla="*/ -1 w 4950122"/>
              <a:gd name="connsiteY0" fmla="*/ 936156 h 1469515"/>
              <a:gd name="connsiteX1" fmla="*/ 3547752 w 4950122"/>
              <a:gd name="connsiteY1" fmla="*/ 27 h 1469515"/>
              <a:gd name="connsiteX0" fmla="*/ 863044 w 4950122"/>
              <a:gd name="connsiteY0" fmla="*/ 1397232 h 1469485"/>
              <a:gd name="connsiteX1" fmla="*/ 3238143 w 4950122"/>
              <a:gd name="connsiteY1" fmla="*/ 460419 h 1469485"/>
              <a:gd name="connsiteX2" fmla="*/ 4950122 w 4950122"/>
              <a:gd name="connsiteY2" fmla="*/ 1452296 h 1469485"/>
              <a:gd name="connsiteX3" fmla="*/ 3071318 w 4950122"/>
              <a:gd name="connsiteY3" fmla="*/ 253424 h 1469485"/>
              <a:gd name="connsiteX4" fmla="*/ 863044 w 4950122"/>
              <a:gd name="connsiteY4" fmla="*/ 1397232 h 1469485"/>
              <a:gd name="connsiteX0" fmla="*/ -1 w 4950122"/>
              <a:gd name="connsiteY0" fmla="*/ 936126 h 1469485"/>
              <a:gd name="connsiteX1" fmla="*/ 3547752 w 4950122"/>
              <a:gd name="connsiteY1" fmla="*/ -3 h 1469485"/>
              <a:gd name="connsiteX0" fmla="*/ 863044 w 4950122"/>
              <a:gd name="connsiteY0" fmla="*/ 1513408 h 1585661"/>
              <a:gd name="connsiteX1" fmla="*/ 3238143 w 4950122"/>
              <a:gd name="connsiteY1" fmla="*/ 576595 h 1585661"/>
              <a:gd name="connsiteX2" fmla="*/ 4950122 w 4950122"/>
              <a:gd name="connsiteY2" fmla="*/ 1568472 h 1585661"/>
              <a:gd name="connsiteX3" fmla="*/ 3071318 w 4950122"/>
              <a:gd name="connsiteY3" fmla="*/ 369600 h 1585661"/>
              <a:gd name="connsiteX4" fmla="*/ 863044 w 4950122"/>
              <a:gd name="connsiteY4" fmla="*/ 1513408 h 1585661"/>
              <a:gd name="connsiteX0" fmla="*/ -1 w 4950122"/>
              <a:gd name="connsiteY0" fmla="*/ 1052302 h 1585661"/>
              <a:gd name="connsiteX1" fmla="*/ 3513767 w 4950122"/>
              <a:gd name="connsiteY1" fmla="*/ -2 h 1585661"/>
              <a:gd name="connsiteX0" fmla="*/ 863044 w 4950122"/>
              <a:gd name="connsiteY0" fmla="*/ 1513408 h 1585661"/>
              <a:gd name="connsiteX1" fmla="*/ 3238143 w 4950122"/>
              <a:gd name="connsiteY1" fmla="*/ 576595 h 1585661"/>
              <a:gd name="connsiteX2" fmla="*/ 4950122 w 4950122"/>
              <a:gd name="connsiteY2" fmla="*/ 1568472 h 1585661"/>
              <a:gd name="connsiteX3" fmla="*/ 3071318 w 4950122"/>
              <a:gd name="connsiteY3" fmla="*/ 369600 h 1585661"/>
              <a:gd name="connsiteX4" fmla="*/ 863044 w 4950122"/>
              <a:gd name="connsiteY4" fmla="*/ 1513408 h 1585661"/>
              <a:gd name="connsiteX0" fmla="*/ -1 w 4950122"/>
              <a:gd name="connsiteY0" fmla="*/ 1052302 h 1585661"/>
              <a:gd name="connsiteX1" fmla="*/ 3513767 w 4950122"/>
              <a:gd name="connsiteY1" fmla="*/ -2 h 1585661"/>
            </a:gdLst>
            <a:ahLst/>
            <a:cxnLst>
              <a:cxn ang="0">
                <a:pos x="connsiteX0" y="connsiteY0"/>
              </a:cxn>
              <a:cxn ang="0">
                <a:pos x="connsiteX1" y="connsiteY1"/>
              </a:cxn>
            </a:cxnLst>
            <a:rect l="l" t="t" r="r" b="b"/>
            <a:pathLst>
              <a:path w="4950122" h="1585661" stroke="0" extrusionOk="0">
                <a:moveTo>
                  <a:pt x="863044" y="1513408"/>
                </a:moveTo>
                <a:cubicBezTo>
                  <a:pt x="1223855" y="1229515"/>
                  <a:pt x="2556963" y="567418"/>
                  <a:pt x="3238143" y="576595"/>
                </a:cubicBezTo>
                <a:cubicBezTo>
                  <a:pt x="3919323" y="585772"/>
                  <a:pt x="4950122" y="1177582"/>
                  <a:pt x="4950122" y="1568472"/>
                </a:cubicBezTo>
                <a:cubicBezTo>
                  <a:pt x="4255042" y="1767333"/>
                  <a:pt x="3766398" y="170739"/>
                  <a:pt x="3071318" y="369600"/>
                </a:cubicBezTo>
                <a:cubicBezTo>
                  <a:pt x="2310059" y="286158"/>
                  <a:pt x="1624303" y="1596850"/>
                  <a:pt x="863044" y="1513408"/>
                </a:cubicBezTo>
                <a:close/>
              </a:path>
              <a:path w="4950122" h="1585661" fill="none">
                <a:moveTo>
                  <a:pt x="-1" y="1052302"/>
                </a:moveTo>
                <a:cubicBezTo>
                  <a:pt x="419558" y="860658"/>
                  <a:pt x="2327881" y="366509"/>
                  <a:pt x="3513767" y="-2"/>
                </a:cubicBezTo>
              </a:path>
            </a:pathLst>
          </a:custGeom>
          <a:ln w="28575" cmpd="sng">
            <a:solidFill>
              <a:schemeClr val="bg1"/>
            </a:solidFill>
            <a:prstDash val="solid"/>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srgbClr val="6B747B"/>
              </a:solidFill>
              <a:effectLst/>
              <a:uLnTx/>
              <a:uFillTx/>
              <a:latin typeface="Calibri" panose="020F0502020204030204" pitchFamily="34" charset="0"/>
              <a:ea typeface="+mn-ea"/>
              <a:cs typeface="Calibri" panose="020F0502020204030204" pitchFamily="34" charset="0"/>
            </a:endParaRPr>
          </a:p>
        </p:txBody>
      </p:sp>
      <p:sp>
        <p:nvSpPr>
          <p:cNvPr id="19" name="Arc 131">
            <a:extLst>
              <a:ext uri="{FF2B5EF4-FFF2-40B4-BE49-F238E27FC236}">
                <a16:creationId xmlns:a16="http://schemas.microsoft.com/office/drawing/2014/main" id="{EA133D3D-C2DC-4D54-A0F4-084313A88D2D}"/>
              </a:ext>
            </a:extLst>
          </p:cNvPr>
          <p:cNvSpPr/>
          <p:nvPr/>
        </p:nvSpPr>
        <p:spPr>
          <a:xfrm rot="10800000">
            <a:off x="7946121" y="4018511"/>
            <a:ext cx="855351" cy="0"/>
          </a:xfrm>
          <a:custGeom>
            <a:avLst/>
            <a:gdLst>
              <a:gd name="connsiteX0" fmla="*/ 153890 w 4875333"/>
              <a:gd name="connsiteY0" fmla="*/ 465550 h 1431754"/>
              <a:gd name="connsiteX1" fmla="*/ 2476778 w 4875333"/>
              <a:gd name="connsiteY1" fmla="*/ 92 h 1431754"/>
              <a:gd name="connsiteX2" fmla="*/ 4875333 w 4875333"/>
              <a:gd name="connsiteY2" fmla="*/ 715877 h 1431754"/>
              <a:gd name="connsiteX3" fmla="*/ 2437667 w 4875333"/>
              <a:gd name="connsiteY3" fmla="*/ 715877 h 1431754"/>
              <a:gd name="connsiteX4" fmla="*/ 153890 w 4875333"/>
              <a:gd name="connsiteY4" fmla="*/ 465550 h 1431754"/>
              <a:gd name="connsiteX0" fmla="*/ 153890 w 4875333"/>
              <a:gd name="connsiteY0" fmla="*/ 465550 h 1431754"/>
              <a:gd name="connsiteX1" fmla="*/ 2476778 w 4875333"/>
              <a:gd name="connsiteY1" fmla="*/ 92 h 1431754"/>
              <a:gd name="connsiteX2" fmla="*/ 4875333 w 4875333"/>
              <a:gd name="connsiteY2" fmla="*/ 715877 h 1431754"/>
              <a:gd name="connsiteX0" fmla="*/ 0 w 4721443"/>
              <a:gd name="connsiteY0" fmla="*/ 465550 h 1071477"/>
              <a:gd name="connsiteX1" fmla="*/ 2322888 w 4721443"/>
              <a:gd name="connsiteY1" fmla="*/ 92 h 1071477"/>
              <a:gd name="connsiteX2" fmla="*/ 4721443 w 4721443"/>
              <a:gd name="connsiteY2" fmla="*/ 715877 h 1071477"/>
              <a:gd name="connsiteX3" fmla="*/ 2283777 w 4721443"/>
              <a:gd name="connsiteY3" fmla="*/ 1071477 h 1071477"/>
              <a:gd name="connsiteX4" fmla="*/ 0 w 4721443"/>
              <a:gd name="connsiteY4" fmla="*/ 465550 h 1071477"/>
              <a:gd name="connsiteX0" fmla="*/ 0 w 4721443"/>
              <a:gd name="connsiteY0" fmla="*/ 465550 h 1071477"/>
              <a:gd name="connsiteX1" fmla="*/ 2322888 w 4721443"/>
              <a:gd name="connsiteY1" fmla="*/ 92 h 1071477"/>
              <a:gd name="connsiteX2" fmla="*/ 4721443 w 4721443"/>
              <a:gd name="connsiteY2" fmla="*/ 715877 h 1071477"/>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721443 w 4721443"/>
              <a:gd name="connsiteY2" fmla="*/ 715900 h 1071500"/>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010243 w 4721443"/>
              <a:gd name="connsiteY2" fmla="*/ 436500 h 1071500"/>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010243 w 4721443"/>
              <a:gd name="connsiteY2" fmla="*/ 436478 h 1071478"/>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223603 w 4721443"/>
              <a:gd name="connsiteY2" fmla="*/ 436478 h 1071478"/>
              <a:gd name="connsiteX0" fmla="*/ 0 w 4721443"/>
              <a:gd name="connsiteY0" fmla="*/ 473167 h 1079094"/>
              <a:gd name="connsiteX1" fmla="*/ 2147628 w 4721443"/>
              <a:gd name="connsiteY1" fmla="*/ 89 h 1079094"/>
              <a:gd name="connsiteX2" fmla="*/ 4721443 w 4721443"/>
              <a:gd name="connsiteY2" fmla="*/ 723494 h 1079094"/>
              <a:gd name="connsiteX3" fmla="*/ 2283777 w 4721443"/>
              <a:gd name="connsiteY3" fmla="*/ 1079094 h 1079094"/>
              <a:gd name="connsiteX4" fmla="*/ 0 w 4721443"/>
              <a:gd name="connsiteY4" fmla="*/ 473167 h 1079094"/>
              <a:gd name="connsiteX0" fmla="*/ 292100 w 4721443"/>
              <a:gd name="connsiteY0" fmla="*/ 435067 h 1079094"/>
              <a:gd name="connsiteX1" fmla="*/ 1954588 w 4721443"/>
              <a:gd name="connsiteY1" fmla="*/ 20409 h 1079094"/>
              <a:gd name="connsiteX2" fmla="*/ 4223603 w 4721443"/>
              <a:gd name="connsiteY2" fmla="*/ 444094 h 1079094"/>
              <a:gd name="connsiteX0" fmla="*/ 0 w 4721443"/>
              <a:gd name="connsiteY0" fmla="*/ 473994 h 1079921"/>
              <a:gd name="connsiteX1" fmla="*/ 2147628 w 4721443"/>
              <a:gd name="connsiteY1" fmla="*/ 916 h 1079921"/>
              <a:gd name="connsiteX2" fmla="*/ 4721443 w 4721443"/>
              <a:gd name="connsiteY2" fmla="*/ 724321 h 1079921"/>
              <a:gd name="connsiteX3" fmla="*/ 2283777 w 4721443"/>
              <a:gd name="connsiteY3" fmla="*/ 1079921 h 1079921"/>
              <a:gd name="connsiteX4" fmla="*/ 0 w 4721443"/>
              <a:gd name="connsiteY4" fmla="*/ 473994 h 1079921"/>
              <a:gd name="connsiteX0" fmla="*/ 292100 w 4721443"/>
              <a:gd name="connsiteY0" fmla="*/ 435894 h 1079921"/>
              <a:gd name="connsiteX1" fmla="*/ 1954588 w 4721443"/>
              <a:gd name="connsiteY1" fmla="*/ 21236 h 1079921"/>
              <a:gd name="connsiteX2" fmla="*/ 4223603 w 4721443"/>
              <a:gd name="connsiteY2" fmla="*/ 444921 h 1079921"/>
              <a:gd name="connsiteX0" fmla="*/ 0 w 4226143"/>
              <a:gd name="connsiteY0" fmla="*/ 473100 h 1079027"/>
              <a:gd name="connsiteX1" fmla="*/ 2147628 w 4226143"/>
              <a:gd name="connsiteY1" fmla="*/ 22 h 1079027"/>
              <a:gd name="connsiteX2" fmla="*/ 4226143 w 4226143"/>
              <a:gd name="connsiteY2" fmla="*/ 487207 h 1079027"/>
              <a:gd name="connsiteX3" fmla="*/ 2283777 w 4226143"/>
              <a:gd name="connsiteY3" fmla="*/ 1079027 h 1079027"/>
              <a:gd name="connsiteX4" fmla="*/ 0 w 4226143"/>
              <a:gd name="connsiteY4" fmla="*/ 473100 h 1079027"/>
              <a:gd name="connsiteX0" fmla="*/ 292100 w 4226143"/>
              <a:gd name="connsiteY0" fmla="*/ 435000 h 1079027"/>
              <a:gd name="connsiteX1" fmla="*/ 1954588 w 4226143"/>
              <a:gd name="connsiteY1" fmla="*/ 20342 h 1079027"/>
              <a:gd name="connsiteX2" fmla="*/ 4223603 w 4226143"/>
              <a:gd name="connsiteY2" fmla="*/ 444027 h 1079027"/>
              <a:gd name="connsiteX0" fmla="*/ 0 w 3944203"/>
              <a:gd name="connsiteY0" fmla="*/ 427815 h 1079462"/>
              <a:gd name="connsiteX1" fmla="*/ 1865688 w 3944203"/>
              <a:gd name="connsiteY1" fmla="*/ 457 h 1079462"/>
              <a:gd name="connsiteX2" fmla="*/ 3944203 w 3944203"/>
              <a:gd name="connsiteY2" fmla="*/ 487642 h 1079462"/>
              <a:gd name="connsiteX3" fmla="*/ 2001837 w 3944203"/>
              <a:gd name="connsiteY3" fmla="*/ 1079462 h 1079462"/>
              <a:gd name="connsiteX4" fmla="*/ 0 w 3944203"/>
              <a:gd name="connsiteY4" fmla="*/ 427815 h 1079462"/>
              <a:gd name="connsiteX0" fmla="*/ 10160 w 3944203"/>
              <a:gd name="connsiteY0" fmla="*/ 435435 h 1079462"/>
              <a:gd name="connsiteX1" fmla="*/ 1672648 w 3944203"/>
              <a:gd name="connsiteY1" fmla="*/ 20777 h 1079462"/>
              <a:gd name="connsiteX2" fmla="*/ 3941663 w 3944203"/>
              <a:gd name="connsiteY2" fmla="*/ 444462 h 1079462"/>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672648 w 3944203"/>
              <a:gd name="connsiteY1" fmla="*/ 49284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18319 h 1069966"/>
              <a:gd name="connsiteX1" fmla="*/ 1570412 w 3944203"/>
              <a:gd name="connsiteY1" fmla="*/ 486 h 1069966"/>
              <a:gd name="connsiteX2" fmla="*/ 3944203 w 3944203"/>
              <a:gd name="connsiteY2" fmla="*/ 478146 h 1069966"/>
              <a:gd name="connsiteX3" fmla="*/ 2001837 w 3944203"/>
              <a:gd name="connsiteY3" fmla="*/ 1069966 h 1069966"/>
              <a:gd name="connsiteX4" fmla="*/ 0 w 3944203"/>
              <a:gd name="connsiteY4" fmla="*/ 418319 h 1069966"/>
              <a:gd name="connsiteX0" fmla="*/ 10160 w 3944203"/>
              <a:gd name="connsiteY0" fmla="*/ 425939 h 1069966"/>
              <a:gd name="connsiteX1" fmla="*/ 1520248 w 3944203"/>
              <a:gd name="connsiteY1" fmla="*/ 16043 h 1069966"/>
              <a:gd name="connsiteX2" fmla="*/ 3941663 w 3944203"/>
              <a:gd name="connsiteY2" fmla="*/ 434966 h 1069966"/>
              <a:gd name="connsiteX0" fmla="*/ 0 w 3944203"/>
              <a:gd name="connsiteY0" fmla="*/ 461076 h 1112723"/>
              <a:gd name="connsiteX1" fmla="*/ 1856162 w 3944203"/>
              <a:gd name="connsiteY1" fmla="*/ 380 h 1112723"/>
              <a:gd name="connsiteX2" fmla="*/ 3944203 w 3944203"/>
              <a:gd name="connsiteY2" fmla="*/ 520903 h 1112723"/>
              <a:gd name="connsiteX3" fmla="*/ 2001837 w 3944203"/>
              <a:gd name="connsiteY3" fmla="*/ 1112723 h 1112723"/>
              <a:gd name="connsiteX4" fmla="*/ 0 w 3944203"/>
              <a:gd name="connsiteY4" fmla="*/ 461076 h 1112723"/>
              <a:gd name="connsiteX0" fmla="*/ 10160 w 3944203"/>
              <a:gd name="connsiteY0" fmla="*/ 468696 h 1112723"/>
              <a:gd name="connsiteX1" fmla="*/ 1520248 w 3944203"/>
              <a:gd name="connsiteY1" fmla="*/ 58800 h 1112723"/>
              <a:gd name="connsiteX2" fmla="*/ 3941663 w 3944203"/>
              <a:gd name="connsiteY2" fmla="*/ 477723 h 1112723"/>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75000"/>
              <a:gd name="connsiteY0" fmla="*/ 507124 h 1158771"/>
              <a:gd name="connsiteX1" fmla="*/ 1856162 w 3975000"/>
              <a:gd name="connsiteY1" fmla="*/ 46428 h 1158771"/>
              <a:gd name="connsiteX2" fmla="*/ 3944203 w 3975000"/>
              <a:gd name="connsiteY2" fmla="*/ 566951 h 1158771"/>
              <a:gd name="connsiteX3" fmla="*/ 2001837 w 3975000"/>
              <a:gd name="connsiteY3" fmla="*/ 1158771 h 1158771"/>
              <a:gd name="connsiteX4" fmla="*/ 0 w 3975000"/>
              <a:gd name="connsiteY4" fmla="*/ 507124 h 1158771"/>
              <a:gd name="connsiteX0" fmla="*/ 10160 w 3975000"/>
              <a:gd name="connsiteY0" fmla="*/ 514744 h 1158771"/>
              <a:gd name="connsiteX1" fmla="*/ 1763135 w 3975000"/>
              <a:gd name="connsiteY1" fmla="*/ 73 h 1158771"/>
              <a:gd name="connsiteX2" fmla="*/ 3975000 w 3975000"/>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2" fmla="*/ 3975000 w 4087078"/>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0" fmla="*/ 0 w 4087078"/>
              <a:gd name="connsiteY0" fmla="*/ 936907 h 1588554"/>
              <a:gd name="connsiteX1" fmla="*/ 2375099 w 4087078"/>
              <a:gd name="connsiteY1" fmla="*/ 94 h 1588554"/>
              <a:gd name="connsiteX2" fmla="*/ 4087078 w 4087078"/>
              <a:gd name="connsiteY2" fmla="*/ 991971 h 1588554"/>
              <a:gd name="connsiteX3" fmla="*/ 2001837 w 4087078"/>
              <a:gd name="connsiteY3" fmla="*/ 1588554 h 1588554"/>
              <a:gd name="connsiteX4" fmla="*/ 0 w 4087078"/>
              <a:gd name="connsiteY4" fmla="*/ 936907 h 1588554"/>
              <a:gd name="connsiteX0" fmla="*/ 10160 w 4087078"/>
              <a:gd name="connsiteY0" fmla="*/ 944527 h 1588554"/>
              <a:gd name="connsiteX1" fmla="*/ 1763135 w 4087078"/>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42900 h 1594547"/>
              <a:gd name="connsiteX1" fmla="*/ 2570526 w 4282505"/>
              <a:gd name="connsiteY1" fmla="*/ 6087 h 1594547"/>
              <a:gd name="connsiteX2" fmla="*/ 4282505 w 4282505"/>
              <a:gd name="connsiteY2" fmla="*/ 997964 h 1594547"/>
              <a:gd name="connsiteX3" fmla="*/ 2197264 w 4282505"/>
              <a:gd name="connsiteY3" fmla="*/ 1594547 h 1594547"/>
              <a:gd name="connsiteX4" fmla="*/ 195427 w 4282505"/>
              <a:gd name="connsiteY4" fmla="*/ 942900 h 1594547"/>
              <a:gd name="connsiteX0" fmla="*/ 0 w 4282505"/>
              <a:gd name="connsiteY0" fmla="*/ 877358 h 1594547"/>
              <a:gd name="connsiteX1" fmla="*/ 2810262 w 4282505"/>
              <a:gd name="connsiteY1" fmla="*/ 26 h 1594547"/>
              <a:gd name="connsiteX0" fmla="*/ 863044 w 4950122"/>
              <a:gd name="connsiteY0" fmla="*/ 942933 h 1594580"/>
              <a:gd name="connsiteX1" fmla="*/ 3238143 w 4950122"/>
              <a:gd name="connsiteY1" fmla="*/ 6120 h 1594580"/>
              <a:gd name="connsiteX2" fmla="*/ 4950122 w 4950122"/>
              <a:gd name="connsiteY2" fmla="*/ 997997 h 1594580"/>
              <a:gd name="connsiteX3" fmla="*/ 2864881 w 4950122"/>
              <a:gd name="connsiteY3" fmla="*/ 1594580 h 1594580"/>
              <a:gd name="connsiteX4" fmla="*/ 863044 w 4950122"/>
              <a:gd name="connsiteY4" fmla="*/ 942933 h 1594580"/>
              <a:gd name="connsiteX0" fmla="*/ -1 w 4950122"/>
              <a:gd name="connsiteY0" fmla="*/ 481827 h 1594580"/>
              <a:gd name="connsiteX1" fmla="*/ 3477879 w 4950122"/>
              <a:gd name="connsiteY1" fmla="*/ 59 h 1594580"/>
              <a:gd name="connsiteX0" fmla="*/ 863044 w 4950122"/>
              <a:gd name="connsiteY0" fmla="*/ 942875 h 1594522"/>
              <a:gd name="connsiteX1" fmla="*/ 3238143 w 4950122"/>
              <a:gd name="connsiteY1" fmla="*/ 6062 h 1594522"/>
              <a:gd name="connsiteX2" fmla="*/ 4950122 w 4950122"/>
              <a:gd name="connsiteY2" fmla="*/ 997939 h 1594522"/>
              <a:gd name="connsiteX3" fmla="*/ 2864881 w 4950122"/>
              <a:gd name="connsiteY3" fmla="*/ 1594522 h 1594522"/>
              <a:gd name="connsiteX4" fmla="*/ 863044 w 4950122"/>
              <a:gd name="connsiteY4" fmla="*/ 942875 h 1594522"/>
              <a:gd name="connsiteX0" fmla="*/ -1 w 4950122"/>
              <a:gd name="connsiteY0" fmla="*/ 481769 h 1594522"/>
              <a:gd name="connsiteX1" fmla="*/ 3477879 w 4950122"/>
              <a:gd name="connsiteY1" fmla="*/ 1 h 1594522"/>
            </a:gdLst>
            <a:ahLst/>
            <a:cxnLst>
              <a:cxn ang="0">
                <a:pos x="connsiteX0" y="connsiteY0"/>
              </a:cxn>
              <a:cxn ang="0">
                <a:pos x="connsiteX1" y="connsiteY1"/>
              </a:cxn>
            </a:cxnLst>
            <a:rect l="l" t="t" r="r" b="b"/>
            <a:pathLst>
              <a:path w="4950122" h="1594522" stroke="0" extrusionOk="0">
                <a:moveTo>
                  <a:pt x="863044" y="942875"/>
                </a:moveTo>
                <a:cubicBezTo>
                  <a:pt x="1223855" y="658982"/>
                  <a:pt x="2556963" y="-3115"/>
                  <a:pt x="3238143" y="6062"/>
                </a:cubicBezTo>
                <a:cubicBezTo>
                  <a:pt x="3919323" y="15239"/>
                  <a:pt x="4950122" y="607049"/>
                  <a:pt x="4950122" y="997939"/>
                </a:cubicBezTo>
                <a:lnTo>
                  <a:pt x="2864881" y="1594522"/>
                </a:lnTo>
                <a:cubicBezTo>
                  <a:pt x="2103622" y="1511080"/>
                  <a:pt x="1624303" y="1026317"/>
                  <a:pt x="863044" y="942875"/>
                </a:cubicBezTo>
                <a:close/>
              </a:path>
              <a:path w="4950122" h="1594522" fill="none">
                <a:moveTo>
                  <a:pt x="-1" y="481769"/>
                </a:moveTo>
                <a:cubicBezTo>
                  <a:pt x="419558" y="290125"/>
                  <a:pt x="-246041" y="471017"/>
                  <a:pt x="3477879" y="1"/>
                </a:cubicBezTo>
              </a:path>
            </a:pathLst>
          </a:custGeom>
          <a:ln w="28575" cmpd="sng">
            <a:solidFill>
              <a:schemeClr val="bg1"/>
            </a:solidFill>
            <a:prstDash val="solid"/>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srgbClr val="6B747B"/>
              </a:solidFill>
              <a:effectLst/>
              <a:uLnTx/>
              <a:uFillTx/>
              <a:latin typeface="Calibri" panose="020F0502020204030204" pitchFamily="34" charset="0"/>
              <a:ea typeface="+mn-ea"/>
              <a:cs typeface="Calibri" panose="020F0502020204030204" pitchFamily="34" charset="0"/>
            </a:endParaRPr>
          </a:p>
        </p:txBody>
      </p:sp>
      <p:sp>
        <p:nvSpPr>
          <p:cNvPr id="20" name="Arc 131">
            <a:extLst>
              <a:ext uri="{FF2B5EF4-FFF2-40B4-BE49-F238E27FC236}">
                <a16:creationId xmlns:a16="http://schemas.microsoft.com/office/drawing/2014/main" id="{8B624217-8330-40E4-850E-450F9AF3163A}"/>
              </a:ext>
            </a:extLst>
          </p:cNvPr>
          <p:cNvSpPr/>
          <p:nvPr/>
        </p:nvSpPr>
        <p:spPr>
          <a:xfrm rot="8100000" flipV="1">
            <a:off x="7842397" y="2930450"/>
            <a:ext cx="747640" cy="342137"/>
          </a:xfrm>
          <a:custGeom>
            <a:avLst/>
            <a:gdLst>
              <a:gd name="connsiteX0" fmla="*/ 153890 w 4875333"/>
              <a:gd name="connsiteY0" fmla="*/ 465550 h 1431754"/>
              <a:gd name="connsiteX1" fmla="*/ 2476778 w 4875333"/>
              <a:gd name="connsiteY1" fmla="*/ 92 h 1431754"/>
              <a:gd name="connsiteX2" fmla="*/ 4875333 w 4875333"/>
              <a:gd name="connsiteY2" fmla="*/ 715877 h 1431754"/>
              <a:gd name="connsiteX3" fmla="*/ 2437667 w 4875333"/>
              <a:gd name="connsiteY3" fmla="*/ 715877 h 1431754"/>
              <a:gd name="connsiteX4" fmla="*/ 153890 w 4875333"/>
              <a:gd name="connsiteY4" fmla="*/ 465550 h 1431754"/>
              <a:gd name="connsiteX0" fmla="*/ 153890 w 4875333"/>
              <a:gd name="connsiteY0" fmla="*/ 465550 h 1431754"/>
              <a:gd name="connsiteX1" fmla="*/ 2476778 w 4875333"/>
              <a:gd name="connsiteY1" fmla="*/ 92 h 1431754"/>
              <a:gd name="connsiteX2" fmla="*/ 4875333 w 4875333"/>
              <a:gd name="connsiteY2" fmla="*/ 715877 h 1431754"/>
              <a:gd name="connsiteX0" fmla="*/ 0 w 4721443"/>
              <a:gd name="connsiteY0" fmla="*/ 465550 h 1071477"/>
              <a:gd name="connsiteX1" fmla="*/ 2322888 w 4721443"/>
              <a:gd name="connsiteY1" fmla="*/ 92 h 1071477"/>
              <a:gd name="connsiteX2" fmla="*/ 4721443 w 4721443"/>
              <a:gd name="connsiteY2" fmla="*/ 715877 h 1071477"/>
              <a:gd name="connsiteX3" fmla="*/ 2283777 w 4721443"/>
              <a:gd name="connsiteY3" fmla="*/ 1071477 h 1071477"/>
              <a:gd name="connsiteX4" fmla="*/ 0 w 4721443"/>
              <a:gd name="connsiteY4" fmla="*/ 465550 h 1071477"/>
              <a:gd name="connsiteX0" fmla="*/ 0 w 4721443"/>
              <a:gd name="connsiteY0" fmla="*/ 465550 h 1071477"/>
              <a:gd name="connsiteX1" fmla="*/ 2322888 w 4721443"/>
              <a:gd name="connsiteY1" fmla="*/ 92 h 1071477"/>
              <a:gd name="connsiteX2" fmla="*/ 4721443 w 4721443"/>
              <a:gd name="connsiteY2" fmla="*/ 715877 h 1071477"/>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721443 w 4721443"/>
              <a:gd name="connsiteY2" fmla="*/ 715900 h 1071500"/>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010243 w 4721443"/>
              <a:gd name="connsiteY2" fmla="*/ 436500 h 1071500"/>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010243 w 4721443"/>
              <a:gd name="connsiteY2" fmla="*/ 436478 h 1071478"/>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223603 w 4721443"/>
              <a:gd name="connsiteY2" fmla="*/ 436478 h 1071478"/>
              <a:gd name="connsiteX0" fmla="*/ 0 w 4721443"/>
              <a:gd name="connsiteY0" fmla="*/ 473167 h 1079094"/>
              <a:gd name="connsiteX1" fmla="*/ 2147628 w 4721443"/>
              <a:gd name="connsiteY1" fmla="*/ 89 h 1079094"/>
              <a:gd name="connsiteX2" fmla="*/ 4721443 w 4721443"/>
              <a:gd name="connsiteY2" fmla="*/ 723494 h 1079094"/>
              <a:gd name="connsiteX3" fmla="*/ 2283777 w 4721443"/>
              <a:gd name="connsiteY3" fmla="*/ 1079094 h 1079094"/>
              <a:gd name="connsiteX4" fmla="*/ 0 w 4721443"/>
              <a:gd name="connsiteY4" fmla="*/ 473167 h 1079094"/>
              <a:gd name="connsiteX0" fmla="*/ 292100 w 4721443"/>
              <a:gd name="connsiteY0" fmla="*/ 435067 h 1079094"/>
              <a:gd name="connsiteX1" fmla="*/ 1954588 w 4721443"/>
              <a:gd name="connsiteY1" fmla="*/ 20409 h 1079094"/>
              <a:gd name="connsiteX2" fmla="*/ 4223603 w 4721443"/>
              <a:gd name="connsiteY2" fmla="*/ 444094 h 1079094"/>
              <a:gd name="connsiteX0" fmla="*/ 0 w 4721443"/>
              <a:gd name="connsiteY0" fmla="*/ 473994 h 1079921"/>
              <a:gd name="connsiteX1" fmla="*/ 2147628 w 4721443"/>
              <a:gd name="connsiteY1" fmla="*/ 916 h 1079921"/>
              <a:gd name="connsiteX2" fmla="*/ 4721443 w 4721443"/>
              <a:gd name="connsiteY2" fmla="*/ 724321 h 1079921"/>
              <a:gd name="connsiteX3" fmla="*/ 2283777 w 4721443"/>
              <a:gd name="connsiteY3" fmla="*/ 1079921 h 1079921"/>
              <a:gd name="connsiteX4" fmla="*/ 0 w 4721443"/>
              <a:gd name="connsiteY4" fmla="*/ 473994 h 1079921"/>
              <a:gd name="connsiteX0" fmla="*/ 292100 w 4721443"/>
              <a:gd name="connsiteY0" fmla="*/ 435894 h 1079921"/>
              <a:gd name="connsiteX1" fmla="*/ 1954588 w 4721443"/>
              <a:gd name="connsiteY1" fmla="*/ 21236 h 1079921"/>
              <a:gd name="connsiteX2" fmla="*/ 4223603 w 4721443"/>
              <a:gd name="connsiteY2" fmla="*/ 444921 h 1079921"/>
              <a:gd name="connsiteX0" fmla="*/ 0 w 4226143"/>
              <a:gd name="connsiteY0" fmla="*/ 473100 h 1079027"/>
              <a:gd name="connsiteX1" fmla="*/ 2147628 w 4226143"/>
              <a:gd name="connsiteY1" fmla="*/ 22 h 1079027"/>
              <a:gd name="connsiteX2" fmla="*/ 4226143 w 4226143"/>
              <a:gd name="connsiteY2" fmla="*/ 487207 h 1079027"/>
              <a:gd name="connsiteX3" fmla="*/ 2283777 w 4226143"/>
              <a:gd name="connsiteY3" fmla="*/ 1079027 h 1079027"/>
              <a:gd name="connsiteX4" fmla="*/ 0 w 4226143"/>
              <a:gd name="connsiteY4" fmla="*/ 473100 h 1079027"/>
              <a:gd name="connsiteX0" fmla="*/ 292100 w 4226143"/>
              <a:gd name="connsiteY0" fmla="*/ 435000 h 1079027"/>
              <a:gd name="connsiteX1" fmla="*/ 1954588 w 4226143"/>
              <a:gd name="connsiteY1" fmla="*/ 20342 h 1079027"/>
              <a:gd name="connsiteX2" fmla="*/ 4223603 w 4226143"/>
              <a:gd name="connsiteY2" fmla="*/ 444027 h 1079027"/>
              <a:gd name="connsiteX0" fmla="*/ 0 w 3944203"/>
              <a:gd name="connsiteY0" fmla="*/ 427815 h 1079462"/>
              <a:gd name="connsiteX1" fmla="*/ 1865688 w 3944203"/>
              <a:gd name="connsiteY1" fmla="*/ 457 h 1079462"/>
              <a:gd name="connsiteX2" fmla="*/ 3944203 w 3944203"/>
              <a:gd name="connsiteY2" fmla="*/ 487642 h 1079462"/>
              <a:gd name="connsiteX3" fmla="*/ 2001837 w 3944203"/>
              <a:gd name="connsiteY3" fmla="*/ 1079462 h 1079462"/>
              <a:gd name="connsiteX4" fmla="*/ 0 w 3944203"/>
              <a:gd name="connsiteY4" fmla="*/ 427815 h 1079462"/>
              <a:gd name="connsiteX0" fmla="*/ 10160 w 3944203"/>
              <a:gd name="connsiteY0" fmla="*/ 435435 h 1079462"/>
              <a:gd name="connsiteX1" fmla="*/ 1672648 w 3944203"/>
              <a:gd name="connsiteY1" fmla="*/ 20777 h 1079462"/>
              <a:gd name="connsiteX2" fmla="*/ 3941663 w 3944203"/>
              <a:gd name="connsiteY2" fmla="*/ 444462 h 1079462"/>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672648 w 3944203"/>
              <a:gd name="connsiteY1" fmla="*/ 49284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18319 h 1069966"/>
              <a:gd name="connsiteX1" fmla="*/ 1570412 w 3944203"/>
              <a:gd name="connsiteY1" fmla="*/ 486 h 1069966"/>
              <a:gd name="connsiteX2" fmla="*/ 3944203 w 3944203"/>
              <a:gd name="connsiteY2" fmla="*/ 478146 h 1069966"/>
              <a:gd name="connsiteX3" fmla="*/ 2001837 w 3944203"/>
              <a:gd name="connsiteY3" fmla="*/ 1069966 h 1069966"/>
              <a:gd name="connsiteX4" fmla="*/ 0 w 3944203"/>
              <a:gd name="connsiteY4" fmla="*/ 418319 h 1069966"/>
              <a:gd name="connsiteX0" fmla="*/ 10160 w 3944203"/>
              <a:gd name="connsiteY0" fmla="*/ 425939 h 1069966"/>
              <a:gd name="connsiteX1" fmla="*/ 1520248 w 3944203"/>
              <a:gd name="connsiteY1" fmla="*/ 16043 h 1069966"/>
              <a:gd name="connsiteX2" fmla="*/ 3941663 w 3944203"/>
              <a:gd name="connsiteY2" fmla="*/ 434966 h 1069966"/>
              <a:gd name="connsiteX0" fmla="*/ 0 w 3944203"/>
              <a:gd name="connsiteY0" fmla="*/ 461076 h 1112723"/>
              <a:gd name="connsiteX1" fmla="*/ 1856162 w 3944203"/>
              <a:gd name="connsiteY1" fmla="*/ 380 h 1112723"/>
              <a:gd name="connsiteX2" fmla="*/ 3944203 w 3944203"/>
              <a:gd name="connsiteY2" fmla="*/ 520903 h 1112723"/>
              <a:gd name="connsiteX3" fmla="*/ 2001837 w 3944203"/>
              <a:gd name="connsiteY3" fmla="*/ 1112723 h 1112723"/>
              <a:gd name="connsiteX4" fmla="*/ 0 w 3944203"/>
              <a:gd name="connsiteY4" fmla="*/ 461076 h 1112723"/>
              <a:gd name="connsiteX0" fmla="*/ 10160 w 3944203"/>
              <a:gd name="connsiteY0" fmla="*/ 468696 h 1112723"/>
              <a:gd name="connsiteX1" fmla="*/ 1520248 w 3944203"/>
              <a:gd name="connsiteY1" fmla="*/ 58800 h 1112723"/>
              <a:gd name="connsiteX2" fmla="*/ 3941663 w 3944203"/>
              <a:gd name="connsiteY2" fmla="*/ 477723 h 1112723"/>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75000"/>
              <a:gd name="connsiteY0" fmla="*/ 507124 h 1158771"/>
              <a:gd name="connsiteX1" fmla="*/ 1856162 w 3975000"/>
              <a:gd name="connsiteY1" fmla="*/ 46428 h 1158771"/>
              <a:gd name="connsiteX2" fmla="*/ 3944203 w 3975000"/>
              <a:gd name="connsiteY2" fmla="*/ 566951 h 1158771"/>
              <a:gd name="connsiteX3" fmla="*/ 2001837 w 3975000"/>
              <a:gd name="connsiteY3" fmla="*/ 1158771 h 1158771"/>
              <a:gd name="connsiteX4" fmla="*/ 0 w 3975000"/>
              <a:gd name="connsiteY4" fmla="*/ 507124 h 1158771"/>
              <a:gd name="connsiteX0" fmla="*/ 10160 w 3975000"/>
              <a:gd name="connsiteY0" fmla="*/ 514744 h 1158771"/>
              <a:gd name="connsiteX1" fmla="*/ 1763135 w 3975000"/>
              <a:gd name="connsiteY1" fmla="*/ 73 h 1158771"/>
              <a:gd name="connsiteX2" fmla="*/ 3975000 w 3975000"/>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2" fmla="*/ 3975000 w 4087078"/>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0" fmla="*/ 0 w 4087078"/>
              <a:gd name="connsiteY0" fmla="*/ 936907 h 1588554"/>
              <a:gd name="connsiteX1" fmla="*/ 2375099 w 4087078"/>
              <a:gd name="connsiteY1" fmla="*/ 94 h 1588554"/>
              <a:gd name="connsiteX2" fmla="*/ 4087078 w 4087078"/>
              <a:gd name="connsiteY2" fmla="*/ 991971 h 1588554"/>
              <a:gd name="connsiteX3" fmla="*/ 2001837 w 4087078"/>
              <a:gd name="connsiteY3" fmla="*/ 1588554 h 1588554"/>
              <a:gd name="connsiteX4" fmla="*/ 0 w 4087078"/>
              <a:gd name="connsiteY4" fmla="*/ 936907 h 1588554"/>
              <a:gd name="connsiteX0" fmla="*/ 10160 w 4087078"/>
              <a:gd name="connsiteY0" fmla="*/ 944527 h 1588554"/>
              <a:gd name="connsiteX1" fmla="*/ 1763135 w 4087078"/>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42900 h 1594547"/>
              <a:gd name="connsiteX1" fmla="*/ 2570526 w 4282505"/>
              <a:gd name="connsiteY1" fmla="*/ 6087 h 1594547"/>
              <a:gd name="connsiteX2" fmla="*/ 4282505 w 4282505"/>
              <a:gd name="connsiteY2" fmla="*/ 997964 h 1594547"/>
              <a:gd name="connsiteX3" fmla="*/ 2197264 w 4282505"/>
              <a:gd name="connsiteY3" fmla="*/ 1594547 h 1594547"/>
              <a:gd name="connsiteX4" fmla="*/ 195427 w 4282505"/>
              <a:gd name="connsiteY4" fmla="*/ 942900 h 1594547"/>
              <a:gd name="connsiteX0" fmla="*/ 0 w 4282505"/>
              <a:gd name="connsiteY0" fmla="*/ 877358 h 1594547"/>
              <a:gd name="connsiteX1" fmla="*/ 2810262 w 4282505"/>
              <a:gd name="connsiteY1" fmla="*/ 26 h 1594547"/>
            </a:gdLst>
            <a:ahLst/>
            <a:cxnLst>
              <a:cxn ang="0">
                <a:pos x="connsiteX0" y="connsiteY0"/>
              </a:cxn>
              <a:cxn ang="0">
                <a:pos x="connsiteX1" y="connsiteY1"/>
              </a:cxn>
            </a:cxnLst>
            <a:rect l="l" t="t" r="r" b="b"/>
            <a:pathLst>
              <a:path w="4282505" h="1594547" stroke="0" extrusionOk="0">
                <a:moveTo>
                  <a:pt x="195427" y="942900"/>
                </a:moveTo>
                <a:cubicBezTo>
                  <a:pt x="556238" y="659007"/>
                  <a:pt x="1889346" y="-3090"/>
                  <a:pt x="2570526" y="6087"/>
                </a:cubicBezTo>
                <a:cubicBezTo>
                  <a:pt x="3251706" y="15264"/>
                  <a:pt x="4282505" y="607074"/>
                  <a:pt x="4282505" y="997964"/>
                </a:cubicBezTo>
                <a:lnTo>
                  <a:pt x="2197264" y="1594547"/>
                </a:lnTo>
                <a:cubicBezTo>
                  <a:pt x="1436005" y="1511105"/>
                  <a:pt x="956686" y="1026342"/>
                  <a:pt x="195427" y="942900"/>
                </a:cubicBezTo>
                <a:close/>
              </a:path>
              <a:path w="4282505" h="1594547" fill="none">
                <a:moveTo>
                  <a:pt x="0" y="877358"/>
                </a:moveTo>
                <a:cubicBezTo>
                  <a:pt x="419559" y="685714"/>
                  <a:pt x="1778557" y="-4836"/>
                  <a:pt x="2810262" y="26"/>
                </a:cubicBezTo>
              </a:path>
            </a:pathLst>
          </a:custGeom>
          <a:ln w="28575" cmpd="sng">
            <a:solidFill>
              <a:schemeClr val="bg1"/>
            </a:solidFill>
            <a:prstDash val="solid"/>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srgbClr val="6B747B"/>
              </a:solidFill>
              <a:effectLst/>
              <a:uLnTx/>
              <a:uFillTx/>
              <a:latin typeface="Calibri" panose="020F0502020204030204" pitchFamily="34" charset="0"/>
              <a:ea typeface="+mn-ea"/>
              <a:cs typeface="Calibri" panose="020F0502020204030204" pitchFamily="34" charset="0"/>
            </a:endParaRPr>
          </a:p>
        </p:txBody>
      </p:sp>
      <p:sp>
        <p:nvSpPr>
          <p:cNvPr id="21" name="Arc 131">
            <a:extLst>
              <a:ext uri="{FF2B5EF4-FFF2-40B4-BE49-F238E27FC236}">
                <a16:creationId xmlns:a16="http://schemas.microsoft.com/office/drawing/2014/main" id="{705FFB7A-D1F4-4E1E-BD5B-96EDEC2B8BF3}"/>
              </a:ext>
            </a:extLst>
          </p:cNvPr>
          <p:cNvSpPr/>
          <p:nvPr/>
        </p:nvSpPr>
        <p:spPr>
          <a:xfrm rot="13500000">
            <a:off x="7768657" y="2274555"/>
            <a:ext cx="826299" cy="417764"/>
          </a:xfrm>
          <a:custGeom>
            <a:avLst/>
            <a:gdLst>
              <a:gd name="connsiteX0" fmla="*/ 153890 w 4875333"/>
              <a:gd name="connsiteY0" fmla="*/ 465550 h 1431754"/>
              <a:gd name="connsiteX1" fmla="*/ 2476778 w 4875333"/>
              <a:gd name="connsiteY1" fmla="*/ 92 h 1431754"/>
              <a:gd name="connsiteX2" fmla="*/ 4875333 w 4875333"/>
              <a:gd name="connsiteY2" fmla="*/ 715877 h 1431754"/>
              <a:gd name="connsiteX3" fmla="*/ 2437667 w 4875333"/>
              <a:gd name="connsiteY3" fmla="*/ 715877 h 1431754"/>
              <a:gd name="connsiteX4" fmla="*/ 153890 w 4875333"/>
              <a:gd name="connsiteY4" fmla="*/ 465550 h 1431754"/>
              <a:gd name="connsiteX0" fmla="*/ 153890 w 4875333"/>
              <a:gd name="connsiteY0" fmla="*/ 465550 h 1431754"/>
              <a:gd name="connsiteX1" fmla="*/ 2476778 w 4875333"/>
              <a:gd name="connsiteY1" fmla="*/ 92 h 1431754"/>
              <a:gd name="connsiteX2" fmla="*/ 4875333 w 4875333"/>
              <a:gd name="connsiteY2" fmla="*/ 715877 h 1431754"/>
              <a:gd name="connsiteX0" fmla="*/ 0 w 4721443"/>
              <a:gd name="connsiteY0" fmla="*/ 465550 h 1071477"/>
              <a:gd name="connsiteX1" fmla="*/ 2322888 w 4721443"/>
              <a:gd name="connsiteY1" fmla="*/ 92 h 1071477"/>
              <a:gd name="connsiteX2" fmla="*/ 4721443 w 4721443"/>
              <a:gd name="connsiteY2" fmla="*/ 715877 h 1071477"/>
              <a:gd name="connsiteX3" fmla="*/ 2283777 w 4721443"/>
              <a:gd name="connsiteY3" fmla="*/ 1071477 h 1071477"/>
              <a:gd name="connsiteX4" fmla="*/ 0 w 4721443"/>
              <a:gd name="connsiteY4" fmla="*/ 465550 h 1071477"/>
              <a:gd name="connsiteX0" fmla="*/ 0 w 4721443"/>
              <a:gd name="connsiteY0" fmla="*/ 465550 h 1071477"/>
              <a:gd name="connsiteX1" fmla="*/ 2322888 w 4721443"/>
              <a:gd name="connsiteY1" fmla="*/ 92 h 1071477"/>
              <a:gd name="connsiteX2" fmla="*/ 4721443 w 4721443"/>
              <a:gd name="connsiteY2" fmla="*/ 715877 h 1071477"/>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721443 w 4721443"/>
              <a:gd name="connsiteY2" fmla="*/ 715900 h 1071500"/>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010243 w 4721443"/>
              <a:gd name="connsiteY2" fmla="*/ 436500 h 1071500"/>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010243 w 4721443"/>
              <a:gd name="connsiteY2" fmla="*/ 436478 h 1071478"/>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223603 w 4721443"/>
              <a:gd name="connsiteY2" fmla="*/ 436478 h 1071478"/>
              <a:gd name="connsiteX0" fmla="*/ 0 w 4721443"/>
              <a:gd name="connsiteY0" fmla="*/ 473167 h 1079094"/>
              <a:gd name="connsiteX1" fmla="*/ 2147628 w 4721443"/>
              <a:gd name="connsiteY1" fmla="*/ 89 h 1079094"/>
              <a:gd name="connsiteX2" fmla="*/ 4721443 w 4721443"/>
              <a:gd name="connsiteY2" fmla="*/ 723494 h 1079094"/>
              <a:gd name="connsiteX3" fmla="*/ 2283777 w 4721443"/>
              <a:gd name="connsiteY3" fmla="*/ 1079094 h 1079094"/>
              <a:gd name="connsiteX4" fmla="*/ 0 w 4721443"/>
              <a:gd name="connsiteY4" fmla="*/ 473167 h 1079094"/>
              <a:gd name="connsiteX0" fmla="*/ 292100 w 4721443"/>
              <a:gd name="connsiteY0" fmla="*/ 435067 h 1079094"/>
              <a:gd name="connsiteX1" fmla="*/ 1954588 w 4721443"/>
              <a:gd name="connsiteY1" fmla="*/ 20409 h 1079094"/>
              <a:gd name="connsiteX2" fmla="*/ 4223603 w 4721443"/>
              <a:gd name="connsiteY2" fmla="*/ 444094 h 1079094"/>
              <a:gd name="connsiteX0" fmla="*/ 0 w 4721443"/>
              <a:gd name="connsiteY0" fmla="*/ 473994 h 1079921"/>
              <a:gd name="connsiteX1" fmla="*/ 2147628 w 4721443"/>
              <a:gd name="connsiteY1" fmla="*/ 916 h 1079921"/>
              <a:gd name="connsiteX2" fmla="*/ 4721443 w 4721443"/>
              <a:gd name="connsiteY2" fmla="*/ 724321 h 1079921"/>
              <a:gd name="connsiteX3" fmla="*/ 2283777 w 4721443"/>
              <a:gd name="connsiteY3" fmla="*/ 1079921 h 1079921"/>
              <a:gd name="connsiteX4" fmla="*/ 0 w 4721443"/>
              <a:gd name="connsiteY4" fmla="*/ 473994 h 1079921"/>
              <a:gd name="connsiteX0" fmla="*/ 292100 w 4721443"/>
              <a:gd name="connsiteY0" fmla="*/ 435894 h 1079921"/>
              <a:gd name="connsiteX1" fmla="*/ 1954588 w 4721443"/>
              <a:gd name="connsiteY1" fmla="*/ 21236 h 1079921"/>
              <a:gd name="connsiteX2" fmla="*/ 4223603 w 4721443"/>
              <a:gd name="connsiteY2" fmla="*/ 444921 h 1079921"/>
              <a:gd name="connsiteX0" fmla="*/ 0 w 4226143"/>
              <a:gd name="connsiteY0" fmla="*/ 473100 h 1079027"/>
              <a:gd name="connsiteX1" fmla="*/ 2147628 w 4226143"/>
              <a:gd name="connsiteY1" fmla="*/ 22 h 1079027"/>
              <a:gd name="connsiteX2" fmla="*/ 4226143 w 4226143"/>
              <a:gd name="connsiteY2" fmla="*/ 487207 h 1079027"/>
              <a:gd name="connsiteX3" fmla="*/ 2283777 w 4226143"/>
              <a:gd name="connsiteY3" fmla="*/ 1079027 h 1079027"/>
              <a:gd name="connsiteX4" fmla="*/ 0 w 4226143"/>
              <a:gd name="connsiteY4" fmla="*/ 473100 h 1079027"/>
              <a:gd name="connsiteX0" fmla="*/ 292100 w 4226143"/>
              <a:gd name="connsiteY0" fmla="*/ 435000 h 1079027"/>
              <a:gd name="connsiteX1" fmla="*/ 1954588 w 4226143"/>
              <a:gd name="connsiteY1" fmla="*/ 20342 h 1079027"/>
              <a:gd name="connsiteX2" fmla="*/ 4223603 w 4226143"/>
              <a:gd name="connsiteY2" fmla="*/ 444027 h 1079027"/>
              <a:gd name="connsiteX0" fmla="*/ 0 w 3944203"/>
              <a:gd name="connsiteY0" fmla="*/ 427815 h 1079462"/>
              <a:gd name="connsiteX1" fmla="*/ 1865688 w 3944203"/>
              <a:gd name="connsiteY1" fmla="*/ 457 h 1079462"/>
              <a:gd name="connsiteX2" fmla="*/ 3944203 w 3944203"/>
              <a:gd name="connsiteY2" fmla="*/ 487642 h 1079462"/>
              <a:gd name="connsiteX3" fmla="*/ 2001837 w 3944203"/>
              <a:gd name="connsiteY3" fmla="*/ 1079462 h 1079462"/>
              <a:gd name="connsiteX4" fmla="*/ 0 w 3944203"/>
              <a:gd name="connsiteY4" fmla="*/ 427815 h 1079462"/>
              <a:gd name="connsiteX0" fmla="*/ 10160 w 3944203"/>
              <a:gd name="connsiteY0" fmla="*/ 435435 h 1079462"/>
              <a:gd name="connsiteX1" fmla="*/ 1672648 w 3944203"/>
              <a:gd name="connsiteY1" fmla="*/ 20777 h 1079462"/>
              <a:gd name="connsiteX2" fmla="*/ 3941663 w 3944203"/>
              <a:gd name="connsiteY2" fmla="*/ 444462 h 1079462"/>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672648 w 3944203"/>
              <a:gd name="connsiteY1" fmla="*/ 49284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18319 h 1069966"/>
              <a:gd name="connsiteX1" fmla="*/ 1570412 w 3944203"/>
              <a:gd name="connsiteY1" fmla="*/ 486 h 1069966"/>
              <a:gd name="connsiteX2" fmla="*/ 3944203 w 3944203"/>
              <a:gd name="connsiteY2" fmla="*/ 478146 h 1069966"/>
              <a:gd name="connsiteX3" fmla="*/ 2001837 w 3944203"/>
              <a:gd name="connsiteY3" fmla="*/ 1069966 h 1069966"/>
              <a:gd name="connsiteX4" fmla="*/ 0 w 3944203"/>
              <a:gd name="connsiteY4" fmla="*/ 418319 h 1069966"/>
              <a:gd name="connsiteX0" fmla="*/ 10160 w 3944203"/>
              <a:gd name="connsiteY0" fmla="*/ 425939 h 1069966"/>
              <a:gd name="connsiteX1" fmla="*/ 1520248 w 3944203"/>
              <a:gd name="connsiteY1" fmla="*/ 16043 h 1069966"/>
              <a:gd name="connsiteX2" fmla="*/ 3941663 w 3944203"/>
              <a:gd name="connsiteY2" fmla="*/ 434966 h 1069966"/>
              <a:gd name="connsiteX0" fmla="*/ 0 w 3944203"/>
              <a:gd name="connsiteY0" fmla="*/ 461076 h 1112723"/>
              <a:gd name="connsiteX1" fmla="*/ 1856162 w 3944203"/>
              <a:gd name="connsiteY1" fmla="*/ 380 h 1112723"/>
              <a:gd name="connsiteX2" fmla="*/ 3944203 w 3944203"/>
              <a:gd name="connsiteY2" fmla="*/ 520903 h 1112723"/>
              <a:gd name="connsiteX3" fmla="*/ 2001837 w 3944203"/>
              <a:gd name="connsiteY3" fmla="*/ 1112723 h 1112723"/>
              <a:gd name="connsiteX4" fmla="*/ 0 w 3944203"/>
              <a:gd name="connsiteY4" fmla="*/ 461076 h 1112723"/>
              <a:gd name="connsiteX0" fmla="*/ 10160 w 3944203"/>
              <a:gd name="connsiteY0" fmla="*/ 468696 h 1112723"/>
              <a:gd name="connsiteX1" fmla="*/ 1520248 w 3944203"/>
              <a:gd name="connsiteY1" fmla="*/ 58800 h 1112723"/>
              <a:gd name="connsiteX2" fmla="*/ 3941663 w 3944203"/>
              <a:gd name="connsiteY2" fmla="*/ 477723 h 1112723"/>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75000"/>
              <a:gd name="connsiteY0" fmla="*/ 507124 h 1158771"/>
              <a:gd name="connsiteX1" fmla="*/ 1856162 w 3975000"/>
              <a:gd name="connsiteY1" fmla="*/ 46428 h 1158771"/>
              <a:gd name="connsiteX2" fmla="*/ 3944203 w 3975000"/>
              <a:gd name="connsiteY2" fmla="*/ 566951 h 1158771"/>
              <a:gd name="connsiteX3" fmla="*/ 2001837 w 3975000"/>
              <a:gd name="connsiteY3" fmla="*/ 1158771 h 1158771"/>
              <a:gd name="connsiteX4" fmla="*/ 0 w 3975000"/>
              <a:gd name="connsiteY4" fmla="*/ 507124 h 1158771"/>
              <a:gd name="connsiteX0" fmla="*/ 10160 w 3975000"/>
              <a:gd name="connsiteY0" fmla="*/ 514744 h 1158771"/>
              <a:gd name="connsiteX1" fmla="*/ 1763135 w 3975000"/>
              <a:gd name="connsiteY1" fmla="*/ 73 h 1158771"/>
              <a:gd name="connsiteX2" fmla="*/ 3975000 w 3975000"/>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2" fmla="*/ 3975000 w 4087078"/>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0" fmla="*/ 0 w 4087078"/>
              <a:gd name="connsiteY0" fmla="*/ 936907 h 1588554"/>
              <a:gd name="connsiteX1" fmla="*/ 2375099 w 4087078"/>
              <a:gd name="connsiteY1" fmla="*/ 94 h 1588554"/>
              <a:gd name="connsiteX2" fmla="*/ 4087078 w 4087078"/>
              <a:gd name="connsiteY2" fmla="*/ 991971 h 1588554"/>
              <a:gd name="connsiteX3" fmla="*/ 2001837 w 4087078"/>
              <a:gd name="connsiteY3" fmla="*/ 1588554 h 1588554"/>
              <a:gd name="connsiteX4" fmla="*/ 0 w 4087078"/>
              <a:gd name="connsiteY4" fmla="*/ 936907 h 1588554"/>
              <a:gd name="connsiteX0" fmla="*/ 10160 w 4087078"/>
              <a:gd name="connsiteY0" fmla="*/ 944527 h 1588554"/>
              <a:gd name="connsiteX1" fmla="*/ 1763135 w 4087078"/>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42900 h 1594547"/>
              <a:gd name="connsiteX1" fmla="*/ 2570526 w 4282505"/>
              <a:gd name="connsiteY1" fmla="*/ 6087 h 1594547"/>
              <a:gd name="connsiteX2" fmla="*/ 4282505 w 4282505"/>
              <a:gd name="connsiteY2" fmla="*/ 997964 h 1594547"/>
              <a:gd name="connsiteX3" fmla="*/ 2197264 w 4282505"/>
              <a:gd name="connsiteY3" fmla="*/ 1594547 h 1594547"/>
              <a:gd name="connsiteX4" fmla="*/ 195427 w 4282505"/>
              <a:gd name="connsiteY4" fmla="*/ 942900 h 1594547"/>
              <a:gd name="connsiteX0" fmla="*/ 0 w 4282505"/>
              <a:gd name="connsiteY0" fmla="*/ 877358 h 1594547"/>
              <a:gd name="connsiteX1" fmla="*/ 2810262 w 4282505"/>
              <a:gd name="connsiteY1" fmla="*/ 26 h 1594547"/>
            </a:gdLst>
            <a:ahLst/>
            <a:cxnLst>
              <a:cxn ang="0">
                <a:pos x="connsiteX0" y="connsiteY0"/>
              </a:cxn>
              <a:cxn ang="0">
                <a:pos x="connsiteX1" y="connsiteY1"/>
              </a:cxn>
            </a:cxnLst>
            <a:rect l="l" t="t" r="r" b="b"/>
            <a:pathLst>
              <a:path w="4282505" h="1594547" stroke="0" extrusionOk="0">
                <a:moveTo>
                  <a:pt x="195427" y="942900"/>
                </a:moveTo>
                <a:cubicBezTo>
                  <a:pt x="556238" y="659007"/>
                  <a:pt x="1889346" y="-3090"/>
                  <a:pt x="2570526" y="6087"/>
                </a:cubicBezTo>
                <a:cubicBezTo>
                  <a:pt x="3251706" y="15264"/>
                  <a:pt x="4282505" y="607074"/>
                  <a:pt x="4282505" y="997964"/>
                </a:cubicBezTo>
                <a:lnTo>
                  <a:pt x="2197264" y="1594547"/>
                </a:lnTo>
                <a:cubicBezTo>
                  <a:pt x="1436005" y="1511105"/>
                  <a:pt x="956686" y="1026342"/>
                  <a:pt x="195427" y="942900"/>
                </a:cubicBezTo>
                <a:close/>
              </a:path>
              <a:path w="4282505" h="1594547" fill="none">
                <a:moveTo>
                  <a:pt x="0" y="877358"/>
                </a:moveTo>
                <a:cubicBezTo>
                  <a:pt x="419559" y="685714"/>
                  <a:pt x="1778557" y="-4836"/>
                  <a:pt x="2810262" y="26"/>
                </a:cubicBezTo>
              </a:path>
            </a:pathLst>
          </a:custGeom>
          <a:ln w="28575" cmpd="sng">
            <a:solidFill>
              <a:schemeClr val="bg1"/>
            </a:solidFill>
            <a:prstDash val="solid"/>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srgbClr val="6B747B"/>
              </a:solidFill>
              <a:effectLst/>
              <a:uLnTx/>
              <a:uFillTx/>
              <a:latin typeface="Calibri" panose="020F0502020204030204" pitchFamily="34" charset="0"/>
              <a:ea typeface="+mn-ea"/>
              <a:cs typeface="Calibri" panose="020F0502020204030204" pitchFamily="34" charset="0"/>
            </a:endParaRPr>
          </a:p>
        </p:txBody>
      </p:sp>
      <p:sp>
        <p:nvSpPr>
          <p:cNvPr id="22" name="Arc 131">
            <a:extLst>
              <a:ext uri="{FF2B5EF4-FFF2-40B4-BE49-F238E27FC236}">
                <a16:creationId xmlns:a16="http://schemas.microsoft.com/office/drawing/2014/main" id="{BD124E53-A4E6-4115-88A5-CA3BB2CCFD01}"/>
              </a:ext>
            </a:extLst>
          </p:cNvPr>
          <p:cNvSpPr/>
          <p:nvPr/>
        </p:nvSpPr>
        <p:spPr>
          <a:xfrm rot="16200000">
            <a:off x="8100725" y="3569181"/>
            <a:ext cx="846391" cy="0"/>
          </a:xfrm>
          <a:custGeom>
            <a:avLst/>
            <a:gdLst>
              <a:gd name="connsiteX0" fmla="*/ 153890 w 4875333"/>
              <a:gd name="connsiteY0" fmla="*/ 465550 h 1431754"/>
              <a:gd name="connsiteX1" fmla="*/ 2476778 w 4875333"/>
              <a:gd name="connsiteY1" fmla="*/ 92 h 1431754"/>
              <a:gd name="connsiteX2" fmla="*/ 4875333 w 4875333"/>
              <a:gd name="connsiteY2" fmla="*/ 715877 h 1431754"/>
              <a:gd name="connsiteX3" fmla="*/ 2437667 w 4875333"/>
              <a:gd name="connsiteY3" fmla="*/ 715877 h 1431754"/>
              <a:gd name="connsiteX4" fmla="*/ 153890 w 4875333"/>
              <a:gd name="connsiteY4" fmla="*/ 465550 h 1431754"/>
              <a:gd name="connsiteX0" fmla="*/ 153890 w 4875333"/>
              <a:gd name="connsiteY0" fmla="*/ 465550 h 1431754"/>
              <a:gd name="connsiteX1" fmla="*/ 2476778 w 4875333"/>
              <a:gd name="connsiteY1" fmla="*/ 92 h 1431754"/>
              <a:gd name="connsiteX2" fmla="*/ 4875333 w 4875333"/>
              <a:gd name="connsiteY2" fmla="*/ 715877 h 1431754"/>
              <a:gd name="connsiteX0" fmla="*/ 0 w 4721443"/>
              <a:gd name="connsiteY0" fmla="*/ 465550 h 1071477"/>
              <a:gd name="connsiteX1" fmla="*/ 2322888 w 4721443"/>
              <a:gd name="connsiteY1" fmla="*/ 92 h 1071477"/>
              <a:gd name="connsiteX2" fmla="*/ 4721443 w 4721443"/>
              <a:gd name="connsiteY2" fmla="*/ 715877 h 1071477"/>
              <a:gd name="connsiteX3" fmla="*/ 2283777 w 4721443"/>
              <a:gd name="connsiteY3" fmla="*/ 1071477 h 1071477"/>
              <a:gd name="connsiteX4" fmla="*/ 0 w 4721443"/>
              <a:gd name="connsiteY4" fmla="*/ 465550 h 1071477"/>
              <a:gd name="connsiteX0" fmla="*/ 0 w 4721443"/>
              <a:gd name="connsiteY0" fmla="*/ 465550 h 1071477"/>
              <a:gd name="connsiteX1" fmla="*/ 2322888 w 4721443"/>
              <a:gd name="connsiteY1" fmla="*/ 92 h 1071477"/>
              <a:gd name="connsiteX2" fmla="*/ 4721443 w 4721443"/>
              <a:gd name="connsiteY2" fmla="*/ 715877 h 1071477"/>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721443 w 4721443"/>
              <a:gd name="connsiteY2" fmla="*/ 715900 h 1071500"/>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010243 w 4721443"/>
              <a:gd name="connsiteY2" fmla="*/ 436500 h 1071500"/>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010243 w 4721443"/>
              <a:gd name="connsiteY2" fmla="*/ 436478 h 1071478"/>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223603 w 4721443"/>
              <a:gd name="connsiteY2" fmla="*/ 436478 h 1071478"/>
              <a:gd name="connsiteX0" fmla="*/ 0 w 4721443"/>
              <a:gd name="connsiteY0" fmla="*/ 473167 h 1079094"/>
              <a:gd name="connsiteX1" fmla="*/ 2147628 w 4721443"/>
              <a:gd name="connsiteY1" fmla="*/ 89 h 1079094"/>
              <a:gd name="connsiteX2" fmla="*/ 4721443 w 4721443"/>
              <a:gd name="connsiteY2" fmla="*/ 723494 h 1079094"/>
              <a:gd name="connsiteX3" fmla="*/ 2283777 w 4721443"/>
              <a:gd name="connsiteY3" fmla="*/ 1079094 h 1079094"/>
              <a:gd name="connsiteX4" fmla="*/ 0 w 4721443"/>
              <a:gd name="connsiteY4" fmla="*/ 473167 h 1079094"/>
              <a:gd name="connsiteX0" fmla="*/ 292100 w 4721443"/>
              <a:gd name="connsiteY0" fmla="*/ 435067 h 1079094"/>
              <a:gd name="connsiteX1" fmla="*/ 1954588 w 4721443"/>
              <a:gd name="connsiteY1" fmla="*/ 20409 h 1079094"/>
              <a:gd name="connsiteX2" fmla="*/ 4223603 w 4721443"/>
              <a:gd name="connsiteY2" fmla="*/ 444094 h 1079094"/>
              <a:gd name="connsiteX0" fmla="*/ 0 w 4721443"/>
              <a:gd name="connsiteY0" fmla="*/ 473994 h 1079921"/>
              <a:gd name="connsiteX1" fmla="*/ 2147628 w 4721443"/>
              <a:gd name="connsiteY1" fmla="*/ 916 h 1079921"/>
              <a:gd name="connsiteX2" fmla="*/ 4721443 w 4721443"/>
              <a:gd name="connsiteY2" fmla="*/ 724321 h 1079921"/>
              <a:gd name="connsiteX3" fmla="*/ 2283777 w 4721443"/>
              <a:gd name="connsiteY3" fmla="*/ 1079921 h 1079921"/>
              <a:gd name="connsiteX4" fmla="*/ 0 w 4721443"/>
              <a:gd name="connsiteY4" fmla="*/ 473994 h 1079921"/>
              <a:gd name="connsiteX0" fmla="*/ 292100 w 4721443"/>
              <a:gd name="connsiteY0" fmla="*/ 435894 h 1079921"/>
              <a:gd name="connsiteX1" fmla="*/ 1954588 w 4721443"/>
              <a:gd name="connsiteY1" fmla="*/ 21236 h 1079921"/>
              <a:gd name="connsiteX2" fmla="*/ 4223603 w 4721443"/>
              <a:gd name="connsiteY2" fmla="*/ 444921 h 1079921"/>
              <a:gd name="connsiteX0" fmla="*/ 0 w 4226143"/>
              <a:gd name="connsiteY0" fmla="*/ 473100 h 1079027"/>
              <a:gd name="connsiteX1" fmla="*/ 2147628 w 4226143"/>
              <a:gd name="connsiteY1" fmla="*/ 22 h 1079027"/>
              <a:gd name="connsiteX2" fmla="*/ 4226143 w 4226143"/>
              <a:gd name="connsiteY2" fmla="*/ 487207 h 1079027"/>
              <a:gd name="connsiteX3" fmla="*/ 2283777 w 4226143"/>
              <a:gd name="connsiteY3" fmla="*/ 1079027 h 1079027"/>
              <a:gd name="connsiteX4" fmla="*/ 0 w 4226143"/>
              <a:gd name="connsiteY4" fmla="*/ 473100 h 1079027"/>
              <a:gd name="connsiteX0" fmla="*/ 292100 w 4226143"/>
              <a:gd name="connsiteY0" fmla="*/ 435000 h 1079027"/>
              <a:gd name="connsiteX1" fmla="*/ 1954588 w 4226143"/>
              <a:gd name="connsiteY1" fmla="*/ 20342 h 1079027"/>
              <a:gd name="connsiteX2" fmla="*/ 4223603 w 4226143"/>
              <a:gd name="connsiteY2" fmla="*/ 444027 h 1079027"/>
              <a:gd name="connsiteX0" fmla="*/ 0 w 3944203"/>
              <a:gd name="connsiteY0" fmla="*/ 427815 h 1079462"/>
              <a:gd name="connsiteX1" fmla="*/ 1865688 w 3944203"/>
              <a:gd name="connsiteY1" fmla="*/ 457 h 1079462"/>
              <a:gd name="connsiteX2" fmla="*/ 3944203 w 3944203"/>
              <a:gd name="connsiteY2" fmla="*/ 487642 h 1079462"/>
              <a:gd name="connsiteX3" fmla="*/ 2001837 w 3944203"/>
              <a:gd name="connsiteY3" fmla="*/ 1079462 h 1079462"/>
              <a:gd name="connsiteX4" fmla="*/ 0 w 3944203"/>
              <a:gd name="connsiteY4" fmla="*/ 427815 h 1079462"/>
              <a:gd name="connsiteX0" fmla="*/ 10160 w 3944203"/>
              <a:gd name="connsiteY0" fmla="*/ 435435 h 1079462"/>
              <a:gd name="connsiteX1" fmla="*/ 1672648 w 3944203"/>
              <a:gd name="connsiteY1" fmla="*/ 20777 h 1079462"/>
              <a:gd name="connsiteX2" fmla="*/ 3941663 w 3944203"/>
              <a:gd name="connsiteY2" fmla="*/ 444462 h 1079462"/>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672648 w 3944203"/>
              <a:gd name="connsiteY1" fmla="*/ 49284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18319 h 1069966"/>
              <a:gd name="connsiteX1" fmla="*/ 1570412 w 3944203"/>
              <a:gd name="connsiteY1" fmla="*/ 486 h 1069966"/>
              <a:gd name="connsiteX2" fmla="*/ 3944203 w 3944203"/>
              <a:gd name="connsiteY2" fmla="*/ 478146 h 1069966"/>
              <a:gd name="connsiteX3" fmla="*/ 2001837 w 3944203"/>
              <a:gd name="connsiteY3" fmla="*/ 1069966 h 1069966"/>
              <a:gd name="connsiteX4" fmla="*/ 0 w 3944203"/>
              <a:gd name="connsiteY4" fmla="*/ 418319 h 1069966"/>
              <a:gd name="connsiteX0" fmla="*/ 10160 w 3944203"/>
              <a:gd name="connsiteY0" fmla="*/ 425939 h 1069966"/>
              <a:gd name="connsiteX1" fmla="*/ 1520248 w 3944203"/>
              <a:gd name="connsiteY1" fmla="*/ 16043 h 1069966"/>
              <a:gd name="connsiteX2" fmla="*/ 3941663 w 3944203"/>
              <a:gd name="connsiteY2" fmla="*/ 434966 h 1069966"/>
              <a:gd name="connsiteX0" fmla="*/ 0 w 3944203"/>
              <a:gd name="connsiteY0" fmla="*/ 461076 h 1112723"/>
              <a:gd name="connsiteX1" fmla="*/ 1856162 w 3944203"/>
              <a:gd name="connsiteY1" fmla="*/ 380 h 1112723"/>
              <a:gd name="connsiteX2" fmla="*/ 3944203 w 3944203"/>
              <a:gd name="connsiteY2" fmla="*/ 520903 h 1112723"/>
              <a:gd name="connsiteX3" fmla="*/ 2001837 w 3944203"/>
              <a:gd name="connsiteY3" fmla="*/ 1112723 h 1112723"/>
              <a:gd name="connsiteX4" fmla="*/ 0 w 3944203"/>
              <a:gd name="connsiteY4" fmla="*/ 461076 h 1112723"/>
              <a:gd name="connsiteX0" fmla="*/ 10160 w 3944203"/>
              <a:gd name="connsiteY0" fmla="*/ 468696 h 1112723"/>
              <a:gd name="connsiteX1" fmla="*/ 1520248 w 3944203"/>
              <a:gd name="connsiteY1" fmla="*/ 58800 h 1112723"/>
              <a:gd name="connsiteX2" fmla="*/ 3941663 w 3944203"/>
              <a:gd name="connsiteY2" fmla="*/ 477723 h 1112723"/>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75000"/>
              <a:gd name="connsiteY0" fmla="*/ 507124 h 1158771"/>
              <a:gd name="connsiteX1" fmla="*/ 1856162 w 3975000"/>
              <a:gd name="connsiteY1" fmla="*/ 46428 h 1158771"/>
              <a:gd name="connsiteX2" fmla="*/ 3944203 w 3975000"/>
              <a:gd name="connsiteY2" fmla="*/ 566951 h 1158771"/>
              <a:gd name="connsiteX3" fmla="*/ 2001837 w 3975000"/>
              <a:gd name="connsiteY3" fmla="*/ 1158771 h 1158771"/>
              <a:gd name="connsiteX4" fmla="*/ 0 w 3975000"/>
              <a:gd name="connsiteY4" fmla="*/ 507124 h 1158771"/>
              <a:gd name="connsiteX0" fmla="*/ 10160 w 3975000"/>
              <a:gd name="connsiteY0" fmla="*/ 514744 h 1158771"/>
              <a:gd name="connsiteX1" fmla="*/ 1763135 w 3975000"/>
              <a:gd name="connsiteY1" fmla="*/ 73 h 1158771"/>
              <a:gd name="connsiteX2" fmla="*/ 3975000 w 3975000"/>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2" fmla="*/ 3975000 w 4087078"/>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0" fmla="*/ 0 w 4087078"/>
              <a:gd name="connsiteY0" fmla="*/ 936907 h 1588554"/>
              <a:gd name="connsiteX1" fmla="*/ 2375099 w 4087078"/>
              <a:gd name="connsiteY1" fmla="*/ 94 h 1588554"/>
              <a:gd name="connsiteX2" fmla="*/ 4087078 w 4087078"/>
              <a:gd name="connsiteY2" fmla="*/ 991971 h 1588554"/>
              <a:gd name="connsiteX3" fmla="*/ 2001837 w 4087078"/>
              <a:gd name="connsiteY3" fmla="*/ 1588554 h 1588554"/>
              <a:gd name="connsiteX4" fmla="*/ 0 w 4087078"/>
              <a:gd name="connsiteY4" fmla="*/ 936907 h 1588554"/>
              <a:gd name="connsiteX0" fmla="*/ 10160 w 4087078"/>
              <a:gd name="connsiteY0" fmla="*/ 944527 h 1588554"/>
              <a:gd name="connsiteX1" fmla="*/ 1763135 w 4087078"/>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42900 h 1594547"/>
              <a:gd name="connsiteX1" fmla="*/ 2570526 w 4282505"/>
              <a:gd name="connsiteY1" fmla="*/ 6087 h 1594547"/>
              <a:gd name="connsiteX2" fmla="*/ 4282505 w 4282505"/>
              <a:gd name="connsiteY2" fmla="*/ 997964 h 1594547"/>
              <a:gd name="connsiteX3" fmla="*/ 2197264 w 4282505"/>
              <a:gd name="connsiteY3" fmla="*/ 1594547 h 1594547"/>
              <a:gd name="connsiteX4" fmla="*/ 195427 w 4282505"/>
              <a:gd name="connsiteY4" fmla="*/ 942900 h 1594547"/>
              <a:gd name="connsiteX0" fmla="*/ 0 w 4282505"/>
              <a:gd name="connsiteY0" fmla="*/ 877358 h 1594547"/>
              <a:gd name="connsiteX1" fmla="*/ 2810262 w 4282505"/>
              <a:gd name="connsiteY1" fmla="*/ 26 h 1594547"/>
              <a:gd name="connsiteX0" fmla="*/ 533162 w 4620240"/>
              <a:gd name="connsiteY0" fmla="*/ 942980 h 1594627"/>
              <a:gd name="connsiteX1" fmla="*/ 2908261 w 4620240"/>
              <a:gd name="connsiteY1" fmla="*/ 6167 h 1594627"/>
              <a:gd name="connsiteX2" fmla="*/ 4620240 w 4620240"/>
              <a:gd name="connsiteY2" fmla="*/ 998044 h 1594627"/>
              <a:gd name="connsiteX3" fmla="*/ 2534999 w 4620240"/>
              <a:gd name="connsiteY3" fmla="*/ 1594627 h 1594627"/>
              <a:gd name="connsiteX4" fmla="*/ 533162 w 4620240"/>
              <a:gd name="connsiteY4" fmla="*/ 942980 h 1594627"/>
              <a:gd name="connsiteX0" fmla="*/ -1 w 4620240"/>
              <a:gd name="connsiteY0" fmla="*/ 352732 h 1594627"/>
              <a:gd name="connsiteX1" fmla="*/ 3147997 w 4620240"/>
              <a:gd name="connsiteY1" fmla="*/ 106 h 1594627"/>
              <a:gd name="connsiteX0" fmla="*/ 533162 w 4620240"/>
              <a:gd name="connsiteY0" fmla="*/ 1089783 h 1741430"/>
              <a:gd name="connsiteX1" fmla="*/ 2908261 w 4620240"/>
              <a:gd name="connsiteY1" fmla="*/ 152970 h 1741430"/>
              <a:gd name="connsiteX2" fmla="*/ 4620240 w 4620240"/>
              <a:gd name="connsiteY2" fmla="*/ 1144847 h 1741430"/>
              <a:gd name="connsiteX3" fmla="*/ 2534999 w 4620240"/>
              <a:gd name="connsiteY3" fmla="*/ 1741430 h 1741430"/>
              <a:gd name="connsiteX4" fmla="*/ 533162 w 4620240"/>
              <a:gd name="connsiteY4" fmla="*/ 1089783 h 1741430"/>
              <a:gd name="connsiteX0" fmla="*/ -1 w 4620240"/>
              <a:gd name="connsiteY0" fmla="*/ 499535 h 1741430"/>
              <a:gd name="connsiteX1" fmla="*/ 3150999 w 4620240"/>
              <a:gd name="connsiteY1" fmla="*/ 55 h 1741430"/>
              <a:gd name="connsiteX0" fmla="*/ 533162 w 4620240"/>
              <a:gd name="connsiteY0" fmla="*/ 1089726 h 1741373"/>
              <a:gd name="connsiteX1" fmla="*/ 2908261 w 4620240"/>
              <a:gd name="connsiteY1" fmla="*/ 152913 h 1741373"/>
              <a:gd name="connsiteX2" fmla="*/ 4620240 w 4620240"/>
              <a:gd name="connsiteY2" fmla="*/ 1144790 h 1741373"/>
              <a:gd name="connsiteX3" fmla="*/ 2534999 w 4620240"/>
              <a:gd name="connsiteY3" fmla="*/ 1741373 h 1741373"/>
              <a:gd name="connsiteX4" fmla="*/ 533162 w 4620240"/>
              <a:gd name="connsiteY4" fmla="*/ 1089726 h 1741373"/>
              <a:gd name="connsiteX0" fmla="*/ -1 w 4620240"/>
              <a:gd name="connsiteY0" fmla="*/ 499478 h 1741373"/>
              <a:gd name="connsiteX1" fmla="*/ 3150999 w 4620240"/>
              <a:gd name="connsiteY1" fmla="*/ -2 h 1741373"/>
              <a:gd name="connsiteX0" fmla="*/ 533162 w 4620240"/>
              <a:gd name="connsiteY0" fmla="*/ 1089726 h 1741373"/>
              <a:gd name="connsiteX1" fmla="*/ 2908261 w 4620240"/>
              <a:gd name="connsiteY1" fmla="*/ 152913 h 1741373"/>
              <a:gd name="connsiteX2" fmla="*/ 4620240 w 4620240"/>
              <a:gd name="connsiteY2" fmla="*/ 1144790 h 1741373"/>
              <a:gd name="connsiteX3" fmla="*/ 2534999 w 4620240"/>
              <a:gd name="connsiteY3" fmla="*/ 1741373 h 1741373"/>
              <a:gd name="connsiteX4" fmla="*/ 533162 w 4620240"/>
              <a:gd name="connsiteY4" fmla="*/ 1089726 h 1741373"/>
              <a:gd name="connsiteX0" fmla="*/ -1 w 4620240"/>
              <a:gd name="connsiteY0" fmla="*/ 499478 h 1741373"/>
              <a:gd name="connsiteX1" fmla="*/ 3150999 w 4620240"/>
              <a:gd name="connsiteY1" fmla="*/ -2 h 1741373"/>
            </a:gdLst>
            <a:ahLst/>
            <a:cxnLst>
              <a:cxn ang="0">
                <a:pos x="connsiteX0" y="connsiteY0"/>
              </a:cxn>
              <a:cxn ang="0">
                <a:pos x="connsiteX1" y="connsiteY1"/>
              </a:cxn>
            </a:cxnLst>
            <a:rect l="l" t="t" r="r" b="b"/>
            <a:pathLst>
              <a:path w="4620240" h="1741373" stroke="0" extrusionOk="0">
                <a:moveTo>
                  <a:pt x="533162" y="1089726"/>
                </a:moveTo>
                <a:cubicBezTo>
                  <a:pt x="893973" y="805833"/>
                  <a:pt x="2227081" y="143736"/>
                  <a:pt x="2908261" y="152913"/>
                </a:cubicBezTo>
                <a:cubicBezTo>
                  <a:pt x="3589441" y="162090"/>
                  <a:pt x="4620240" y="753900"/>
                  <a:pt x="4620240" y="1144790"/>
                </a:cubicBezTo>
                <a:lnTo>
                  <a:pt x="2534999" y="1741373"/>
                </a:lnTo>
                <a:cubicBezTo>
                  <a:pt x="1773740" y="1657931"/>
                  <a:pt x="1294421" y="1173168"/>
                  <a:pt x="533162" y="1089726"/>
                </a:cubicBezTo>
                <a:close/>
              </a:path>
              <a:path w="4620240" h="1741373" fill="none">
                <a:moveTo>
                  <a:pt x="-1" y="499478"/>
                </a:moveTo>
                <a:cubicBezTo>
                  <a:pt x="419558" y="307834"/>
                  <a:pt x="2089589" y="163682"/>
                  <a:pt x="3150999" y="-2"/>
                </a:cubicBezTo>
              </a:path>
            </a:pathLst>
          </a:custGeom>
          <a:ln w="28575" cmpd="sng">
            <a:solidFill>
              <a:schemeClr val="bg1"/>
            </a:solidFill>
            <a:prstDash val="solid"/>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srgbClr val="6B747B"/>
              </a:solidFill>
              <a:effectLst/>
              <a:uLnTx/>
              <a:uFillTx/>
              <a:latin typeface="Calibri" panose="020F0502020204030204" pitchFamily="34" charset="0"/>
              <a:ea typeface="+mn-ea"/>
              <a:cs typeface="Calibri" panose="020F0502020204030204" pitchFamily="34" charset="0"/>
            </a:endParaRPr>
          </a:p>
        </p:txBody>
      </p:sp>
      <p:sp>
        <p:nvSpPr>
          <p:cNvPr id="23" name="Arc 131">
            <a:extLst>
              <a:ext uri="{FF2B5EF4-FFF2-40B4-BE49-F238E27FC236}">
                <a16:creationId xmlns:a16="http://schemas.microsoft.com/office/drawing/2014/main" id="{8AA926DB-562B-407B-99BA-1912DED9BE34}"/>
              </a:ext>
            </a:extLst>
          </p:cNvPr>
          <p:cNvSpPr/>
          <p:nvPr/>
        </p:nvSpPr>
        <p:spPr>
          <a:xfrm rot="16200000">
            <a:off x="8173749" y="2763163"/>
            <a:ext cx="700339" cy="0"/>
          </a:xfrm>
          <a:custGeom>
            <a:avLst/>
            <a:gdLst>
              <a:gd name="connsiteX0" fmla="*/ 153890 w 4875333"/>
              <a:gd name="connsiteY0" fmla="*/ 465550 h 1431754"/>
              <a:gd name="connsiteX1" fmla="*/ 2476778 w 4875333"/>
              <a:gd name="connsiteY1" fmla="*/ 92 h 1431754"/>
              <a:gd name="connsiteX2" fmla="*/ 4875333 w 4875333"/>
              <a:gd name="connsiteY2" fmla="*/ 715877 h 1431754"/>
              <a:gd name="connsiteX3" fmla="*/ 2437667 w 4875333"/>
              <a:gd name="connsiteY3" fmla="*/ 715877 h 1431754"/>
              <a:gd name="connsiteX4" fmla="*/ 153890 w 4875333"/>
              <a:gd name="connsiteY4" fmla="*/ 465550 h 1431754"/>
              <a:gd name="connsiteX0" fmla="*/ 153890 w 4875333"/>
              <a:gd name="connsiteY0" fmla="*/ 465550 h 1431754"/>
              <a:gd name="connsiteX1" fmla="*/ 2476778 w 4875333"/>
              <a:gd name="connsiteY1" fmla="*/ 92 h 1431754"/>
              <a:gd name="connsiteX2" fmla="*/ 4875333 w 4875333"/>
              <a:gd name="connsiteY2" fmla="*/ 715877 h 1431754"/>
              <a:gd name="connsiteX0" fmla="*/ 0 w 4721443"/>
              <a:gd name="connsiteY0" fmla="*/ 465550 h 1071477"/>
              <a:gd name="connsiteX1" fmla="*/ 2322888 w 4721443"/>
              <a:gd name="connsiteY1" fmla="*/ 92 h 1071477"/>
              <a:gd name="connsiteX2" fmla="*/ 4721443 w 4721443"/>
              <a:gd name="connsiteY2" fmla="*/ 715877 h 1071477"/>
              <a:gd name="connsiteX3" fmla="*/ 2283777 w 4721443"/>
              <a:gd name="connsiteY3" fmla="*/ 1071477 h 1071477"/>
              <a:gd name="connsiteX4" fmla="*/ 0 w 4721443"/>
              <a:gd name="connsiteY4" fmla="*/ 465550 h 1071477"/>
              <a:gd name="connsiteX0" fmla="*/ 0 w 4721443"/>
              <a:gd name="connsiteY0" fmla="*/ 465550 h 1071477"/>
              <a:gd name="connsiteX1" fmla="*/ 2322888 w 4721443"/>
              <a:gd name="connsiteY1" fmla="*/ 92 h 1071477"/>
              <a:gd name="connsiteX2" fmla="*/ 4721443 w 4721443"/>
              <a:gd name="connsiteY2" fmla="*/ 715877 h 1071477"/>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721443 w 4721443"/>
              <a:gd name="connsiteY2" fmla="*/ 715900 h 1071500"/>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010243 w 4721443"/>
              <a:gd name="connsiteY2" fmla="*/ 436500 h 1071500"/>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010243 w 4721443"/>
              <a:gd name="connsiteY2" fmla="*/ 436478 h 1071478"/>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223603 w 4721443"/>
              <a:gd name="connsiteY2" fmla="*/ 436478 h 1071478"/>
              <a:gd name="connsiteX0" fmla="*/ 0 w 4721443"/>
              <a:gd name="connsiteY0" fmla="*/ 473167 h 1079094"/>
              <a:gd name="connsiteX1" fmla="*/ 2147628 w 4721443"/>
              <a:gd name="connsiteY1" fmla="*/ 89 h 1079094"/>
              <a:gd name="connsiteX2" fmla="*/ 4721443 w 4721443"/>
              <a:gd name="connsiteY2" fmla="*/ 723494 h 1079094"/>
              <a:gd name="connsiteX3" fmla="*/ 2283777 w 4721443"/>
              <a:gd name="connsiteY3" fmla="*/ 1079094 h 1079094"/>
              <a:gd name="connsiteX4" fmla="*/ 0 w 4721443"/>
              <a:gd name="connsiteY4" fmla="*/ 473167 h 1079094"/>
              <a:gd name="connsiteX0" fmla="*/ 292100 w 4721443"/>
              <a:gd name="connsiteY0" fmla="*/ 435067 h 1079094"/>
              <a:gd name="connsiteX1" fmla="*/ 1954588 w 4721443"/>
              <a:gd name="connsiteY1" fmla="*/ 20409 h 1079094"/>
              <a:gd name="connsiteX2" fmla="*/ 4223603 w 4721443"/>
              <a:gd name="connsiteY2" fmla="*/ 444094 h 1079094"/>
              <a:gd name="connsiteX0" fmla="*/ 0 w 4721443"/>
              <a:gd name="connsiteY0" fmla="*/ 473994 h 1079921"/>
              <a:gd name="connsiteX1" fmla="*/ 2147628 w 4721443"/>
              <a:gd name="connsiteY1" fmla="*/ 916 h 1079921"/>
              <a:gd name="connsiteX2" fmla="*/ 4721443 w 4721443"/>
              <a:gd name="connsiteY2" fmla="*/ 724321 h 1079921"/>
              <a:gd name="connsiteX3" fmla="*/ 2283777 w 4721443"/>
              <a:gd name="connsiteY3" fmla="*/ 1079921 h 1079921"/>
              <a:gd name="connsiteX4" fmla="*/ 0 w 4721443"/>
              <a:gd name="connsiteY4" fmla="*/ 473994 h 1079921"/>
              <a:gd name="connsiteX0" fmla="*/ 292100 w 4721443"/>
              <a:gd name="connsiteY0" fmla="*/ 435894 h 1079921"/>
              <a:gd name="connsiteX1" fmla="*/ 1954588 w 4721443"/>
              <a:gd name="connsiteY1" fmla="*/ 21236 h 1079921"/>
              <a:gd name="connsiteX2" fmla="*/ 4223603 w 4721443"/>
              <a:gd name="connsiteY2" fmla="*/ 444921 h 1079921"/>
              <a:gd name="connsiteX0" fmla="*/ 0 w 4226143"/>
              <a:gd name="connsiteY0" fmla="*/ 473100 h 1079027"/>
              <a:gd name="connsiteX1" fmla="*/ 2147628 w 4226143"/>
              <a:gd name="connsiteY1" fmla="*/ 22 h 1079027"/>
              <a:gd name="connsiteX2" fmla="*/ 4226143 w 4226143"/>
              <a:gd name="connsiteY2" fmla="*/ 487207 h 1079027"/>
              <a:gd name="connsiteX3" fmla="*/ 2283777 w 4226143"/>
              <a:gd name="connsiteY3" fmla="*/ 1079027 h 1079027"/>
              <a:gd name="connsiteX4" fmla="*/ 0 w 4226143"/>
              <a:gd name="connsiteY4" fmla="*/ 473100 h 1079027"/>
              <a:gd name="connsiteX0" fmla="*/ 292100 w 4226143"/>
              <a:gd name="connsiteY0" fmla="*/ 435000 h 1079027"/>
              <a:gd name="connsiteX1" fmla="*/ 1954588 w 4226143"/>
              <a:gd name="connsiteY1" fmla="*/ 20342 h 1079027"/>
              <a:gd name="connsiteX2" fmla="*/ 4223603 w 4226143"/>
              <a:gd name="connsiteY2" fmla="*/ 444027 h 1079027"/>
              <a:gd name="connsiteX0" fmla="*/ 0 w 3944203"/>
              <a:gd name="connsiteY0" fmla="*/ 427815 h 1079462"/>
              <a:gd name="connsiteX1" fmla="*/ 1865688 w 3944203"/>
              <a:gd name="connsiteY1" fmla="*/ 457 h 1079462"/>
              <a:gd name="connsiteX2" fmla="*/ 3944203 w 3944203"/>
              <a:gd name="connsiteY2" fmla="*/ 487642 h 1079462"/>
              <a:gd name="connsiteX3" fmla="*/ 2001837 w 3944203"/>
              <a:gd name="connsiteY3" fmla="*/ 1079462 h 1079462"/>
              <a:gd name="connsiteX4" fmla="*/ 0 w 3944203"/>
              <a:gd name="connsiteY4" fmla="*/ 427815 h 1079462"/>
              <a:gd name="connsiteX0" fmla="*/ 10160 w 3944203"/>
              <a:gd name="connsiteY0" fmla="*/ 435435 h 1079462"/>
              <a:gd name="connsiteX1" fmla="*/ 1672648 w 3944203"/>
              <a:gd name="connsiteY1" fmla="*/ 20777 h 1079462"/>
              <a:gd name="connsiteX2" fmla="*/ 3941663 w 3944203"/>
              <a:gd name="connsiteY2" fmla="*/ 444462 h 1079462"/>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672648 w 3944203"/>
              <a:gd name="connsiteY1" fmla="*/ 49284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18319 h 1069966"/>
              <a:gd name="connsiteX1" fmla="*/ 1570412 w 3944203"/>
              <a:gd name="connsiteY1" fmla="*/ 486 h 1069966"/>
              <a:gd name="connsiteX2" fmla="*/ 3944203 w 3944203"/>
              <a:gd name="connsiteY2" fmla="*/ 478146 h 1069966"/>
              <a:gd name="connsiteX3" fmla="*/ 2001837 w 3944203"/>
              <a:gd name="connsiteY3" fmla="*/ 1069966 h 1069966"/>
              <a:gd name="connsiteX4" fmla="*/ 0 w 3944203"/>
              <a:gd name="connsiteY4" fmla="*/ 418319 h 1069966"/>
              <a:gd name="connsiteX0" fmla="*/ 10160 w 3944203"/>
              <a:gd name="connsiteY0" fmla="*/ 425939 h 1069966"/>
              <a:gd name="connsiteX1" fmla="*/ 1520248 w 3944203"/>
              <a:gd name="connsiteY1" fmla="*/ 16043 h 1069966"/>
              <a:gd name="connsiteX2" fmla="*/ 3941663 w 3944203"/>
              <a:gd name="connsiteY2" fmla="*/ 434966 h 1069966"/>
              <a:gd name="connsiteX0" fmla="*/ 0 w 3944203"/>
              <a:gd name="connsiteY0" fmla="*/ 461076 h 1112723"/>
              <a:gd name="connsiteX1" fmla="*/ 1856162 w 3944203"/>
              <a:gd name="connsiteY1" fmla="*/ 380 h 1112723"/>
              <a:gd name="connsiteX2" fmla="*/ 3944203 w 3944203"/>
              <a:gd name="connsiteY2" fmla="*/ 520903 h 1112723"/>
              <a:gd name="connsiteX3" fmla="*/ 2001837 w 3944203"/>
              <a:gd name="connsiteY3" fmla="*/ 1112723 h 1112723"/>
              <a:gd name="connsiteX4" fmla="*/ 0 w 3944203"/>
              <a:gd name="connsiteY4" fmla="*/ 461076 h 1112723"/>
              <a:gd name="connsiteX0" fmla="*/ 10160 w 3944203"/>
              <a:gd name="connsiteY0" fmla="*/ 468696 h 1112723"/>
              <a:gd name="connsiteX1" fmla="*/ 1520248 w 3944203"/>
              <a:gd name="connsiteY1" fmla="*/ 58800 h 1112723"/>
              <a:gd name="connsiteX2" fmla="*/ 3941663 w 3944203"/>
              <a:gd name="connsiteY2" fmla="*/ 477723 h 1112723"/>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75000"/>
              <a:gd name="connsiteY0" fmla="*/ 507124 h 1158771"/>
              <a:gd name="connsiteX1" fmla="*/ 1856162 w 3975000"/>
              <a:gd name="connsiteY1" fmla="*/ 46428 h 1158771"/>
              <a:gd name="connsiteX2" fmla="*/ 3944203 w 3975000"/>
              <a:gd name="connsiteY2" fmla="*/ 566951 h 1158771"/>
              <a:gd name="connsiteX3" fmla="*/ 2001837 w 3975000"/>
              <a:gd name="connsiteY3" fmla="*/ 1158771 h 1158771"/>
              <a:gd name="connsiteX4" fmla="*/ 0 w 3975000"/>
              <a:gd name="connsiteY4" fmla="*/ 507124 h 1158771"/>
              <a:gd name="connsiteX0" fmla="*/ 10160 w 3975000"/>
              <a:gd name="connsiteY0" fmla="*/ 514744 h 1158771"/>
              <a:gd name="connsiteX1" fmla="*/ 1763135 w 3975000"/>
              <a:gd name="connsiteY1" fmla="*/ 73 h 1158771"/>
              <a:gd name="connsiteX2" fmla="*/ 3975000 w 3975000"/>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2" fmla="*/ 3975000 w 4087078"/>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0" fmla="*/ 0 w 4087078"/>
              <a:gd name="connsiteY0" fmla="*/ 936907 h 1588554"/>
              <a:gd name="connsiteX1" fmla="*/ 2375099 w 4087078"/>
              <a:gd name="connsiteY1" fmla="*/ 94 h 1588554"/>
              <a:gd name="connsiteX2" fmla="*/ 4087078 w 4087078"/>
              <a:gd name="connsiteY2" fmla="*/ 991971 h 1588554"/>
              <a:gd name="connsiteX3" fmla="*/ 2001837 w 4087078"/>
              <a:gd name="connsiteY3" fmla="*/ 1588554 h 1588554"/>
              <a:gd name="connsiteX4" fmla="*/ 0 w 4087078"/>
              <a:gd name="connsiteY4" fmla="*/ 936907 h 1588554"/>
              <a:gd name="connsiteX0" fmla="*/ 10160 w 4087078"/>
              <a:gd name="connsiteY0" fmla="*/ 944527 h 1588554"/>
              <a:gd name="connsiteX1" fmla="*/ 1763135 w 4087078"/>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42900 h 1594547"/>
              <a:gd name="connsiteX1" fmla="*/ 2570526 w 4282505"/>
              <a:gd name="connsiteY1" fmla="*/ 6087 h 1594547"/>
              <a:gd name="connsiteX2" fmla="*/ 4282505 w 4282505"/>
              <a:gd name="connsiteY2" fmla="*/ 997964 h 1594547"/>
              <a:gd name="connsiteX3" fmla="*/ 2197264 w 4282505"/>
              <a:gd name="connsiteY3" fmla="*/ 1594547 h 1594547"/>
              <a:gd name="connsiteX4" fmla="*/ 195427 w 4282505"/>
              <a:gd name="connsiteY4" fmla="*/ 942900 h 1594547"/>
              <a:gd name="connsiteX0" fmla="*/ 0 w 4282505"/>
              <a:gd name="connsiteY0" fmla="*/ 877358 h 1594547"/>
              <a:gd name="connsiteX1" fmla="*/ 2810262 w 4282505"/>
              <a:gd name="connsiteY1" fmla="*/ 26 h 1594547"/>
              <a:gd name="connsiteX0" fmla="*/ 725438 w 4282505"/>
              <a:gd name="connsiteY0" fmla="*/ 1842757 h 1854175"/>
              <a:gd name="connsiteX1" fmla="*/ 2570526 w 4282505"/>
              <a:gd name="connsiteY1" fmla="*/ 17140 h 1854175"/>
              <a:gd name="connsiteX2" fmla="*/ 4282505 w 4282505"/>
              <a:gd name="connsiteY2" fmla="*/ 1009017 h 1854175"/>
              <a:gd name="connsiteX3" fmla="*/ 2197264 w 4282505"/>
              <a:gd name="connsiteY3" fmla="*/ 1605600 h 1854175"/>
              <a:gd name="connsiteX4" fmla="*/ 725438 w 4282505"/>
              <a:gd name="connsiteY4" fmla="*/ 1842757 h 1854175"/>
              <a:gd name="connsiteX0" fmla="*/ 0 w 4282505"/>
              <a:gd name="connsiteY0" fmla="*/ 888411 h 1854175"/>
              <a:gd name="connsiteX1" fmla="*/ 2810262 w 4282505"/>
              <a:gd name="connsiteY1" fmla="*/ 11079 h 1854175"/>
              <a:gd name="connsiteX0" fmla="*/ 1091863 w 4282505"/>
              <a:gd name="connsiteY0" fmla="*/ 2263206 h 2269257"/>
              <a:gd name="connsiteX1" fmla="*/ 2570526 w 4282505"/>
              <a:gd name="connsiteY1" fmla="*/ 33200 h 2269257"/>
              <a:gd name="connsiteX2" fmla="*/ 4282505 w 4282505"/>
              <a:gd name="connsiteY2" fmla="*/ 1025077 h 2269257"/>
              <a:gd name="connsiteX3" fmla="*/ 2197264 w 4282505"/>
              <a:gd name="connsiteY3" fmla="*/ 1621660 h 2269257"/>
              <a:gd name="connsiteX4" fmla="*/ 1091863 w 4282505"/>
              <a:gd name="connsiteY4" fmla="*/ 2263206 h 2269257"/>
              <a:gd name="connsiteX0" fmla="*/ 0 w 4282505"/>
              <a:gd name="connsiteY0" fmla="*/ 904471 h 2269257"/>
              <a:gd name="connsiteX1" fmla="*/ 2810262 w 4282505"/>
              <a:gd name="connsiteY1" fmla="*/ 27139 h 2269257"/>
              <a:gd name="connsiteX0" fmla="*/ 1091860 w 4282505"/>
              <a:gd name="connsiteY0" fmla="*/ 2263202 h 2269257"/>
              <a:gd name="connsiteX1" fmla="*/ 2570526 w 4282505"/>
              <a:gd name="connsiteY1" fmla="*/ 33200 h 2269257"/>
              <a:gd name="connsiteX2" fmla="*/ 4282505 w 4282505"/>
              <a:gd name="connsiteY2" fmla="*/ 1025077 h 2269257"/>
              <a:gd name="connsiteX3" fmla="*/ 2197264 w 4282505"/>
              <a:gd name="connsiteY3" fmla="*/ 1621660 h 2269257"/>
              <a:gd name="connsiteX4" fmla="*/ 1091860 w 4282505"/>
              <a:gd name="connsiteY4" fmla="*/ 2263202 h 2269257"/>
              <a:gd name="connsiteX0" fmla="*/ 0 w 4282505"/>
              <a:gd name="connsiteY0" fmla="*/ 904471 h 2269257"/>
              <a:gd name="connsiteX1" fmla="*/ 2810262 w 4282505"/>
              <a:gd name="connsiteY1" fmla="*/ 27139 h 2269257"/>
              <a:gd name="connsiteX0" fmla="*/ 2197264 w 4282505"/>
              <a:gd name="connsiteY0" fmla="*/ 1621660 h 1621661"/>
              <a:gd name="connsiteX1" fmla="*/ 2570526 w 4282505"/>
              <a:gd name="connsiteY1" fmla="*/ 33200 h 1621661"/>
              <a:gd name="connsiteX2" fmla="*/ 4282505 w 4282505"/>
              <a:gd name="connsiteY2" fmla="*/ 1025077 h 1621661"/>
              <a:gd name="connsiteX3" fmla="*/ 2197264 w 4282505"/>
              <a:gd name="connsiteY3" fmla="*/ 1621660 h 1621661"/>
              <a:gd name="connsiteX0" fmla="*/ 0 w 4282505"/>
              <a:gd name="connsiteY0" fmla="*/ 904471 h 1621661"/>
              <a:gd name="connsiteX1" fmla="*/ 2810262 w 4282505"/>
              <a:gd name="connsiteY1" fmla="*/ 27139 h 1621661"/>
              <a:gd name="connsiteX0" fmla="*/ 4282505 w 4282505"/>
              <a:gd name="connsiteY0" fmla="*/ 1025077 h 1025076"/>
              <a:gd name="connsiteX1" fmla="*/ 2570526 w 4282505"/>
              <a:gd name="connsiteY1" fmla="*/ 33200 h 1025076"/>
              <a:gd name="connsiteX2" fmla="*/ 4282505 w 4282505"/>
              <a:gd name="connsiteY2" fmla="*/ 1025077 h 1025076"/>
              <a:gd name="connsiteX0" fmla="*/ 0 w 4282505"/>
              <a:gd name="connsiteY0" fmla="*/ 904471 h 1025076"/>
              <a:gd name="connsiteX1" fmla="*/ 2810262 w 4282505"/>
              <a:gd name="connsiteY1" fmla="*/ 27139 h 1025076"/>
              <a:gd name="connsiteX0" fmla="*/ 4110112 w 4110112"/>
              <a:gd name="connsiteY0" fmla="*/ 1025077 h 1025076"/>
              <a:gd name="connsiteX1" fmla="*/ 2398133 w 4110112"/>
              <a:gd name="connsiteY1" fmla="*/ 33200 h 1025076"/>
              <a:gd name="connsiteX2" fmla="*/ 4110112 w 4110112"/>
              <a:gd name="connsiteY2" fmla="*/ 1025077 h 1025076"/>
              <a:gd name="connsiteX0" fmla="*/ 0 w 4110112"/>
              <a:gd name="connsiteY0" fmla="*/ 465676 h 1025076"/>
              <a:gd name="connsiteX1" fmla="*/ 2637869 w 4110112"/>
              <a:gd name="connsiteY1" fmla="*/ 27139 h 1025076"/>
              <a:gd name="connsiteX0" fmla="*/ 4110112 w 4110112"/>
              <a:gd name="connsiteY0" fmla="*/ 1025077 h 1025076"/>
              <a:gd name="connsiteX1" fmla="*/ 2398133 w 4110112"/>
              <a:gd name="connsiteY1" fmla="*/ 33200 h 1025076"/>
              <a:gd name="connsiteX2" fmla="*/ 4110112 w 4110112"/>
              <a:gd name="connsiteY2" fmla="*/ 1025077 h 1025076"/>
              <a:gd name="connsiteX0" fmla="*/ 0 w 4110112"/>
              <a:gd name="connsiteY0" fmla="*/ 465676 h 1025076"/>
              <a:gd name="connsiteX1" fmla="*/ 2637869 w 4110112"/>
              <a:gd name="connsiteY1" fmla="*/ 27139 h 1025076"/>
              <a:gd name="connsiteX0" fmla="*/ 4110112 w 4110112"/>
              <a:gd name="connsiteY0" fmla="*/ 1025077 h 1025076"/>
              <a:gd name="connsiteX1" fmla="*/ 2398133 w 4110112"/>
              <a:gd name="connsiteY1" fmla="*/ 33200 h 1025076"/>
              <a:gd name="connsiteX2" fmla="*/ 4110112 w 4110112"/>
              <a:gd name="connsiteY2" fmla="*/ 1025077 h 1025076"/>
              <a:gd name="connsiteX0" fmla="*/ 0 w 4110112"/>
              <a:gd name="connsiteY0" fmla="*/ 465676 h 1025076"/>
              <a:gd name="connsiteX1" fmla="*/ 2637869 w 4110112"/>
              <a:gd name="connsiteY1" fmla="*/ 27139 h 1025076"/>
              <a:gd name="connsiteX0" fmla="*/ 4110112 w 4110112"/>
              <a:gd name="connsiteY0" fmla="*/ 1028857 h 1028856"/>
              <a:gd name="connsiteX1" fmla="*/ 2398133 w 4110112"/>
              <a:gd name="connsiteY1" fmla="*/ 36980 h 1028856"/>
              <a:gd name="connsiteX2" fmla="*/ 4110112 w 4110112"/>
              <a:gd name="connsiteY2" fmla="*/ 1028857 h 1028856"/>
              <a:gd name="connsiteX0" fmla="*/ 0 w 4110112"/>
              <a:gd name="connsiteY0" fmla="*/ 469456 h 1028856"/>
              <a:gd name="connsiteX1" fmla="*/ 2637869 w 4110112"/>
              <a:gd name="connsiteY1" fmla="*/ 30919 h 1028856"/>
              <a:gd name="connsiteX0" fmla="*/ 4110112 w 4549701"/>
              <a:gd name="connsiteY0" fmla="*/ 1027469 h 1846525"/>
              <a:gd name="connsiteX1" fmla="*/ 2398133 w 4549701"/>
              <a:gd name="connsiteY1" fmla="*/ 35592 h 1846525"/>
              <a:gd name="connsiteX2" fmla="*/ 4549701 w 4549701"/>
              <a:gd name="connsiteY2" fmla="*/ 1846527 h 1846525"/>
              <a:gd name="connsiteX0" fmla="*/ 0 w 4549701"/>
              <a:gd name="connsiteY0" fmla="*/ 468068 h 1846525"/>
              <a:gd name="connsiteX1" fmla="*/ 2637869 w 4549701"/>
              <a:gd name="connsiteY1" fmla="*/ 29531 h 1846525"/>
              <a:gd name="connsiteX0" fmla="*/ 4110112 w 4110112"/>
              <a:gd name="connsiteY0" fmla="*/ 1709847 h 1709845"/>
              <a:gd name="connsiteX1" fmla="*/ 2398133 w 4110112"/>
              <a:gd name="connsiteY1" fmla="*/ 717970 h 1709845"/>
              <a:gd name="connsiteX2" fmla="*/ 2595629 w 4110112"/>
              <a:gd name="connsiteY2" fmla="*/ 593554 h 1709845"/>
              <a:gd name="connsiteX0" fmla="*/ 0 w 4110112"/>
              <a:gd name="connsiteY0" fmla="*/ 1150446 h 1709845"/>
              <a:gd name="connsiteX1" fmla="*/ 2637869 w 4110112"/>
              <a:gd name="connsiteY1" fmla="*/ 711909 h 1709845"/>
              <a:gd name="connsiteX0" fmla="*/ 4110112 w 4110112"/>
              <a:gd name="connsiteY0" fmla="*/ 997982 h 997980"/>
              <a:gd name="connsiteX1" fmla="*/ 2398133 w 4110112"/>
              <a:gd name="connsiteY1" fmla="*/ 6105 h 997980"/>
              <a:gd name="connsiteX0" fmla="*/ 0 w 4110112"/>
              <a:gd name="connsiteY0" fmla="*/ 438581 h 997980"/>
              <a:gd name="connsiteX1" fmla="*/ 2637869 w 4110112"/>
              <a:gd name="connsiteY1" fmla="*/ 44 h 997980"/>
              <a:gd name="connsiteX0" fmla="*/ 4152097 w 4152097"/>
              <a:gd name="connsiteY0" fmla="*/ 103753 h 601486"/>
              <a:gd name="connsiteX1" fmla="*/ 2398133 w 4152097"/>
              <a:gd name="connsiteY1" fmla="*/ 169012 h 601486"/>
              <a:gd name="connsiteX0" fmla="*/ 0 w 4152097"/>
              <a:gd name="connsiteY0" fmla="*/ 601488 h 601486"/>
              <a:gd name="connsiteX1" fmla="*/ 2637869 w 4152097"/>
              <a:gd name="connsiteY1" fmla="*/ 162951 h 601486"/>
              <a:gd name="connsiteX0" fmla="*/ 3153677 w 3153676"/>
              <a:gd name="connsiteY0" fmla="*/ 398756 h 438579"/>
              <a:gd name="connsiteX1" fmla="*/ 2398133 w 3153676"/>
              <a:gd name="connsiteY1" fmla="*/ 6105 h 438579"/>
              <a:gd name="connsiteX0" fmla="*/ 0 w 3153676"/>
              <a:gd name="connsiteY0" fmla="*/ 438581 h 438579"/>
              <a:gd name="connsiteX1" fmla="*/ 2637869 w 3153676"/>
              <a:gd name="connsiteY1" fmla="*/ 44 h 438579"/>
              <a:gd name="connsiteX0" fmla="*/ 3153677 w 3153676"/>
              <a:gd name="connsiteY0" fmla="*/ 632495 h 672318"/>
              <a:gd name="connsiteX1" fmla="*/ 2875177 w 3153676"/>
              <a:gd name="connsiteY1" fmla="*/ 1 h 672318"/>
              <a:gd name="connsiteX0" fmla="*/ 0 w 3153676"/>
              <a:gd name="connsiteY0" fmla="*/ 672320 h 672318"/>
              <a:gd name="connsiteX1" fmla="*/ 2637869 w 3153676"/>
              <a:gd name="connsiteY1" fmla="*/ 233783 h 672318"/>
              <a:gd name="connsiteX0" fmla="*/ 3153677 w 3153676"/>
              <a:gd name="connsiteY0" fmla="*/ 632495 h 672318"/>
              <a:gd name="connsiteX1" fmla="*/ 2875177 w 3153676"/>
              <a:gd name="connsiteY1" fmla="*/ 1 h 672318"/>
              <a:gd name="connsiteX0" fmla="*/ 0 w 3153676"/>
              <a:gd name="connsiteY0" fmla="*/ 672320 h 672318"/>
              <a:gd name="connsiteX1" fmla="*/ 2697590 w 3153676"/>
              <a:gd name="connsiteY1" fmla="*/ 223842 h 672318"/>
              <a:gd name="connsiteX0" fmla="*/ 3153677 w 3153676"/>
              <a:gd name="connsiteY0" fmla="*/ 632495 h 672318"/>
              <a:gd name="connsiteX1" fmla="*/ 2875177 w 3153676"/>
              <a:gd name="connsiteY1" fmla="*/ 1 h 672318"/>
              <a:gd name="connsiteX0" fmla="*/ 0 w 3153676"/>
              <a:gd name="connsiteY0" fmla="*/ 672320 h 672318"/>
              <a:gd name="connsiteX1" fmla="*/ 2697590 w 3153676"/>
              <a:gd name="connsiteY1" fmla="*/ 223842 h 672318"/>
            </a:gdLst>
            <a:ahLst/>
            <a:cxnLst>
              <a:cxn ang="0">
                <a:pos x="connsiteX0" y="connsiteY0"/>
              </a:cxn>
              <a:cxn ang="0">
                <a:pos x="connsiteX1" y="connsiteY1"/>
              </a:cxn>
            </a:cxnLst>
            <a:rect l="l" t="t" r="r" b="b"/>
            <a:pathLst>
              <a:path w="3153676" h="672318" stroke="0" extrusionOk="0">
                <a:moveTo>
                  <a:pt x="3153677" y="632495"/>
                </a:moveTo>
                <a:cubicBezTo>
                  <a:pt x="2583017" y="301869"/>
                  <a:pt x="3127591" y="186050"/>
                  <a:pt x="2875177" y="1"/>
                </a:cubicBezTo>
              </a:path>
              <a:path w="3153676" h="672318" fill="none">
                <a:moveTo>
                  <a:pt x="0" y="672320"/>
                </a:moveTo>
                <a:cubicBezTo>
                  <a:pt x="427408" y="629288"/>
                  <a:pt x="1666580" y="379313"/>
                  <a:pt x="2697590" y="223842"/>
                </a:cubicBezTo>
              </a:path>
            </a:pathLst>
          </a:custGeom>
          <a:ln w="28575" cmpd="sng">
            <a:solidFill>
              <a:schemeClr val="bg1"/>
            </a:solidFill>
            <a:prstDash val="solid"/>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srgbClr val="6B747B"/>
              </a:solidFill>
              <a:effectLst/>
              <a:uLnTx/>
              <a:uFillTx/>
              <a:latin typeface="Calibri" panose="020F0502020204030204" pitchFamily="34" charset="0"/>
              <a:ea typeface="+mn-ea"/>
              <a:cs typeface="Calibri" panose="020F0502020204030204" pitchFamily="34" charset="0"/>
            </a:endParaRPr>
          </a:p>
        </p:txBody>
      </p:sp>
      <p:sp>
        <p:nvSpPr>
          <p:cNvPr id="24" name="Rectangle: Rounded Corners 23">
            <a:extLst>
              <a:ext uri="{FF2B5EF4-FFF2-40B4-BE49-F238E27FC236}">
                <a16:creationId xmlns:a16="http://schemas.microsoft.com/office/drawing/2014/main" id="{E021B82A-81B1-4A09-965D-90E86EF5F506}"/>
              </a:ext>
            </a:extLst>
          </p:cNvPr>
          <p:cNvSpPr/>
          <p:nvPr/>
        </p:nvSpPr>
        <p:spPr>
          <a:xfrm>
            <a:off x="9715313" y="4788124"/>
            <a:ext cx="748715" cy="31255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Fibrin</a:t>
            </a:r>
          </a:p>
        </p:txBody>
      </p:sp>
      <p:sp>
        <p:nvSpPr>
          <p:cNvPr id="25" name="Rectangle: Rounded Corners 24">
            <a:extLst>
              <a:ext uri="{FF2B5EF4-FFF2-40B4-BE49-F238E27FC236}">
                <a16:creationId xmlns:a16="http://schemas.microsoft.com/office/drawing/2014/main" id="{312FBA51-98C6-4A51-B22A-5061E37049D2}"/>
              </a:ext>
            </a:extLst>
          </p:cNvPr>
          <p:cNvSpPr/>
          <p:nvPr/>
        </p:nvSpPr>
        <p:spPr>
          <a:xfrm>
            <a:off x="9558473" y="3900685"/>
            <a:ext cx="1626712" cy="34112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Thrombin</a:t>
            </a:r>
            <a:endPar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endParaRPr>
          </a:p>
        </p:txBody>
      </p:sp>
      <p:sp>
        <p:nvSpPr>
          <p:cNvPr id="26" name="Rectangle: Rounded Corners 25">
            <a:extLst>
              <a:ext uri="{FF2B5EF4-FFF2-40B4-BE49-F238E27FC236}">
                <a16:creationId xmlns:a16="http://schemas.microsoft.com/office/drawing/2014/main" id="{4334DE73-F9E2-4775-95D3-6FB5BEA8D8DA}"/>
              </a:ext>
            </a:extLst>
          </p:cNvPr>
          <p:cNvSpPr/>
          <p:nvPr/>
        </p:nvSpPr>
        <p:spPr>
          <a:xfrm>
            <a:off x="8247274" y="2247573"/>
            <a:ext cx="546879" cy="31255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FX</a:t>
            </a:r>
          </a:p>
        </p:txBody>
      </p:sp>
      <p:sp>
        <p:nvSpPr>
          <p:cNvPr id="27" name="Rectangle: Rounded Corners 26">
            <a:extLst>
              <a:ext uri="{FF2B5EF4-FFF2-40B4-BE49-F238E27FC236}">
                <a16:creationId xmlns:a16="http://schemas.microsoft.com/office/drawing/2014/main" id="{3CCC4088-7FE4-456B-A52A-E38DA8D580D6}"/>
              </a:ext>
            </a:extLst>
          </p:cNvPr>
          <p:cNvSpPr/>
          <p:nvPr/>
        </p:nvSpPr>
        <p:spPr>
          <a:xfrm>
            <a:off x="7363594" y="2314113"/>
            <a:ext cx="799012" cy="31255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FVIIIa</a:t>
            </a:r>
          </a:p>
        </p:txBody>
      </p:sp>
      <p:sp>
        <p:nvSpPr>
          <p:cNvPr id="28" name="Rectangle: Rounded Corners 27">
            <a:extLst>
              <a:ext uri="{FF2B5EF4-FFF2-40B4-BE49-F238E27FC236}">
                <a16:creationId xmlns:a16="http://schemas.microsoft.com/office/drawing/2014/main" id="{B7099C7C-5E0B-4C08-977C-3C3086FE8A32}"/>
              </a:ext>
            </a:extLst>
          </p:cNvPr>
          <p:cNvSpPr/>
          <p:nvPr/>
        </p:nvSpPr>
        <p:spPr>
          <a:xfrm>
            <a:off x="7591781" y="4788124"/>
            <a:ext cx="1286775" cy="31255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Fibrinogen</a:t>
            </a:r>
          </a:p>
        </p:txBody>
      </p:sp>
      <p:cxnSp>
        <p:nvCxnSpPr>
          <p:cNvPr id="29" name="Straight Connector 28">
            <a:extLst>
              <a:ext uri="{FF2B5EF4-FFF2-40B4-BE49-F238E27FC236}">
                <a16:creationId xmlns:a16="http://schemas.microsoft.com/office/drawing/2014/main" id="{9F8212EF-6E91-4D23-B680-1A2CFFD20174}"/>
              </a:ext>
            </a:extLst>
          </p:cNvPr>
          <p:cNvCxnSpPr>
            <a:cxnSpLocks/>
            <a:stCxn id="28" idx="3"/>
            <a:endCxn id="24" idx="1"/>
          </p:cNvCxnSpPr>
          <p:nvPr/>
        </p:nvCxnSpPr>
        <p:spPr>
          <a:xfrm>
            <a:off x="8878553" y="4944399"/>
            <a:ext cx="836760" cy="0"/>
          </a:xfrm>
          <a:prstGeom prst="line">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Rounded Corners 29">
            <a:extLst>
              <a:ext uri="{FF2B5EF4-FFF2-40B4-BE49-F238E27FC236}">
                <a16:creationId xmlns:a16="http://schemas.microsoft.com/office/drawing/2014/main" id="{0CCA19F4-89F1-4116-83C4-28D28EB3A2B3}"/>
              </a:ext>
            </a:extLst>
          </p:cNvPr>
          <p:cNvSpPr/>
          <p:nvPr/>
        </p:nvSpPr>
        <p:spPr>
          <a:xfrm>
            <a:off x="6882273" y="3870540"/>
            <a:ext cx="1393592" cy="31255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Prothrombin</a:t>
            </a:r>
          </a:p>
        </p:txBody>
      </p:sp>
      <p:sp>
        <p:nvSpPr>
          <p:cNvPr id="31" name="Rectangle: Rounded Corners 30">
            <a:extLst>
              <a:ext uri="{FF2B5EF4-FFF2-40B4-BE49-F238E27FC236}">
                <a16:creationId xmlns:a16="http://schemas.microsoft.com/office/drawing/2014/main" id="{3D670A54-4FE3-421E-BC5B-2F731DC434D4}"/>
              </a:ext>
            </a:extLst>
          </p:cNvPr>
          <p:cNvSpPr/>
          <p:nvPr/>
        </p:nvSpPr>
        <p:spPr>
          <a:xfrm>
            <a:off x="8247274" y="3116529"/>
            <a:ext cx="546879" cy="31255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FXa</a:t>
            </a:r>
          </a:p>
        </p:txBody>
      </p:sp>
      <p:sp>
        <p:nvSpPr>
          <p:cNvPr id="32" name="Rectangle: Rounded Corners 31">
            <a:extLst>
              <a:ext uri="{FF2B5EF4-FFF2-40B4-BE49-F238E27FC236}">
                <a16:creationId xmlns:a16="http://schemas.microsoft.com/office/drawing/2014/main" id="{E7232E8F-E9A7-42DF-B6E8-D439871D83A2}"/>
              </a:ext>
            </a:extLst>
          </p:cNvPr>
          <p:cNvSpPr/>
          <p:nvPr/>
        </p:nvSpPr>
        <p:spPr>
          <a:xfrm>
            <a:off x="7363593" y="3027274"/>
            <a:ext cx="799011" cy="31255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FIXa</a:t>
            </a:r>
          </a:p>
        </p:txBody>
      </p:sp>
      <p:sp>
        <p:nvSpPr>
          <p:cNvPr id="33" name="TextBox 32">
            <a:extLst>
              <a:ext uri="{FF2B5EF4-FFF2-40B4-BE49-F238E27FC236}">
                <a16:creationId xmlns:a16="http://schemas.microsoft.com/office/drawing/2014/main" id="{29CB646F-F8F6-495C-B4A3-FB2E1E0F5D5A}"/>
              </a:ext>
            </a:extLst>
          </p:cNvPr>
          <p:cNvSpPr txBox="1"/>
          <p:nvPr/>
        </p:nvSpPr>
        <p:spPr>
          <a:xfrm>
            <a:off x="6150335" y="1975558"/>
            <a:ext cx="1680589" cy="338554"/>
          </a:xfrm>
          <a:prstGeom prst="rect">
            <a:avLst/>
          </a:prstGeom>
          <a:noFill/>
          <a:ln>
            <a:noFill/>
          </a:ln>
        </p:spPr>
        <p:txBody>
          <a:bodyPr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Hemophilia A</a:t>
            </a:r>
            <a:endParaRPr kumimoji="0" lang="en-GB" sz="1600" b="1" i="0" u="none" strike="noStrike" kern="1200" cap="none" spc="0" normalizeH="0" baseline="30000" noProof="0" dirty="0">
              <a:ln>
                <a:noFill/>
              </a:ln>
              <a:solidFill>
                <a:srgbClr val="015873"/>
              </a:solidFill>
              <a:effectLst/>
              <a:uLnTx/>
              <a:uFillTx/>
              <a:latin typeface="Calibri" panose="020F0502020204030204" pitchFamily="34" charset="0"/>
              <a:ea typeface="+mn-ea"/>
              <a:cs typeface="Calibri" panose="020F0502020204030204" pitchFamily="34" charset="0"/>
            </a:endParaRPr>
          </a:p>
        </p:txBody>
      </p:sp>
      <p:sp>
        <p:nvSpPr>
          <p:cNvPr id="34" name="TextBox 33">
            <a:extLst>
              <a:ext uri="{FF2B5EF4-FFF2-40B4-BE49-F238E27FC236}">
                <a16:creationId xmlns:a16="http://schemas.microsoft.com/office/drawing/2014/main" id="{0598A2D4-678C-47CC-9A81-7BBA4A4F1046}"/>
              </a:ext>
            </a:extLst>
          </p:cNvPr>
          <p:cNvSpPr txBox="1"/>
          <p:nvPr/>
        </p:nvSpPr>
        <p:spPr>
          <a:xfrm>
            <a:off x="6088113" y="2681577"/>
            <a:ext cx="1811411" cy="338554"/>
          </a:xfrm>
          <a:prstGeom prst="rect">
            <a:avLst/>
          </a:prstGeom>
          <a:noFill/>
          <a:ln>
            <a:noFill/>
          </a:ln>
        </p:spPr>
        <p:txBody>
          <a:bodyPr wrap="square" rtlCol="0">
            <a:spAutoFit/>
          </a:bodyPr>
          <a:lstStyle>
            <a:defPPr>
              <a:defRPr lang="fr-FR"/>
            </a:defPPr>
            <a:lvl1pPr algn="ctr">
              <a:defRPr sz="1200" b="1">
                <a:solidFill>
                  <a:srgbClr val="CAAE7A"/>
                </a:solidFill>
                <a:latin typeface="Arial" panose="020B0604020202020204" pitchFamily="34" charset="0"/>
                <a:cs typeface="Arial" panose="020B0604020202020204" pitchFamily="34" charset="0"/>
              </a:defRPr>
            </a:lvl1p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Hemophilia B</a:t>
            </a:r>
          </a:p>
        </p:txBody>
      </p:sp>
      <p:sp>
        <p:nvSpPr>
          <p:cNvPr id="35" name="Rectangle: Rounded Corners 34">
            <a:extLst>
              <a:ext uri="{FF2B5EF4-FFF2-40B4-BE49-F238E27FC236}">
                <a16:creationId xmlns:a16="http://schemas.microsoft.com/office/drawing/2014/main" id="{79E89A94-B21D-4047-8C78-76C7E6D0BFCA}"/>
              </a:ext>
            </a:extLst>
          </p:cNvPr>
          <p:cNvSpPr/>
          <p:nvPr/>
        </p:nvSpPr>
        <p:spPr>
          <a:xfrm>
            <a:off x="6400484" y="2314113"/>
            <a:ext cx="601800" cy="31255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FVIII</a:t>
            </a:r>
          </a:p>
        </p:txBody>
      </p:sp>
      <p:sp>
        <p:nvSpPr>
          <p:cNvPr id="36" name="Rectangle: Rounded Corners 35">
            <a:extLst>
              <a:ext uri="{FF2B5EF4-FFF2-40B4-BE49-F238E27FC236}">
                <a16:creationId xmlns:a16="http://schemas.microsoft.com/office/drawing/2014/main" id="{09017C27-D61D-4912-BB81-A7F5D20EA617}"/>
              </a:ext>
            </a:extLst>
          </p:cNvPr>
          <p:cNvSpPr/>
          <p:nvPr/>
        </p:nvSpPr>
        <p:spPr>
          <a:xfrm>
            <a:off x="6392730" y="3027274"/>
            <a:ext cx="616580" cy="31255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FIX</a:t>
            </a:r>
          </a:p>
        </p:txBody>
      </p:sp>
      <p:sp>
        <p:nvSpPr>
          <p:cNvPr id="37" name="Cross 36">
            <a:extLst>
              <a:ext uri="{FF2B5EF4-FFF2-40B4-BE49-F238E27FC236}">
                <a16:creationId xmlns:a16="http://schemas.microsoft.com/office/drawing/2014/main" id="{A47E6EE0-E90D-42C6-90BD-671DAD5AC5B4}"/>
              </a:ext>
            </a:extLst>
          </p:cNvPr>
          <p:cNvSpPr/>
          <p:nvPr/>
        </p:nvSpPr>
        <p:spPr>
          <a:xfrm rot="2700000">
            <a:off x="6462613" y="2226760"/>
            <a:ext cx="455000" cy="455000"/>
          </a:xfrm>
          <a:prstGeom prst="plus">
            <a:avLst>
              <a:gd name="adj" fmla="val 425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8" name="Cross 37">
            <a:extLst>
              <a:ext uri="{FF2B5EF4-FFF2-40B4-BE49-F238E27FC236}">
                <a16:creationId xmlns:a16="http://schemas.microsoft.com/office/drawing/2014/main" id="{B4FED456-7FE7-4798-9313-7151CE747985}"/>
              </a:ext>
            </a:extLst>
          </p:cNvPr>
          <p:cNvSpPr/>
          <p:nvPr/>
        </p:nvSpPr>
        <p:spPr>
          <a:xfrm rot="2700000">
            <a:off x="6462613" y="2944636"/>
            <a:ext cx="455000" cy="455000"/>
          </a:xfrm>
          <a:prstGeom prst="plus">
            <a:avLst>
              <a:gd name="adj" fmla="val 425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 name="Rectangle: Rounded Corners 38">
            <a:extLst>
              <a:ext uri="{FF2B5EF4-FFF2-40B4-BE49-F238E27FC236}">
                <a16:creationId xmlns:a16="http://schemas.microsoft.com/office/drawing/2014/main" id="{DA556A6C-C2A6-47EF-8DF9-A3A8FF36A7E9}"/>
              </a:ext>
            </a:extLst>
          </p:cNvPr>
          <p:cNvSpPr/>
          <p:nvPr/>
        </p:nvSpPr>
        <p:spPr>
          <a:xfrm>
            <a:off x="9715313" y="5512827"/>
            <a:ext cx="748715" cy="57935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Blood clot</a:t>
            </a:r>
          </a:p>
        </p:txBody>
      </p:sp>
      <p:grpSp>
        <p:nvGrpSpPr>
          <p:cNvPr id="40" name="Group 39">
            <a:extLst>
              <a:ext uri="{FF2B5EF4-FFF2-40B4-BE49-F238E27FC236}">
                <a16:creationId xmlns:a16="http://schemas.microsoft.com/office/drawing/2014/main" id="{E19332C9-EE96-4166-B4A5-8F435920FD53}"/>
              </a:ext>
            </a:extLst>
          </p:cNvPr>
          <p:cNvGrpSpPr/>
          <p:nvPr/>
        </p:nvGrpSpPr>
        <p:grpSpPr>
          <a:xfrm>
            <a:off x="8812632" y="2810737"/>
            <a:ext cx="757157" cy="570715"/>
            <a:chOff x="7189856" y="1711408"/>
            <a:chExt cx="567868" cy="466611"/>
          </a:xfrm>
        </p:grpSpPr>
        <p:sp>
          <p:nvSpPr>
            <p:cNvPr id="41" name="Arc 131">
              <a:extLst>
                <a:ext uri="{FF2B5EF4-FFF2-40B4-BE49-F238E27FC236}">
                  <a16:creationId xmlns:a16="http://schemas.microsoft.com/office/drawing/2014/main" id="{2D88DBE7-1FFA-46DC-862C-1415E8D2EDD6}"/>
                </a:ext>
              </a:extLst>
            </p:cNvPr>
            <p:cNvSpPr/>
            <p:nvPr/>
          </p:nvSpPr>
          <p:spPr>
            <a:xfrm rot="19175614">
              <a:off x="7546237" y="1947403"/>
              <a:ext cx="211487" cy="123640"/>
            </a:xfrm>
            <a:custGeom>
              <a:avLst/>
              <a:gdLst>
                <a:gd name="connsiteX0" fmla="*/ 153890 w 4875333"/>
                <a:gd name="connsiteY0" fmla="*/ 465550 h 1431754"/>
                <a:gd name="connsiteX1" fmla="*/ 2476778 w 4875333"/>
                <a:gd name="connsiteY1" fmla="*/ 92 h 1431754"/>
                <a:gd name="connsiteX2" fmla="*/ 4875333 w 4875333"/>
                <a:gd name="connsiteY2" fmla="*/ 715877 h 1431754"/>
                <a:gd name="connsiteX3" fmla="*/ 2437667 w 4875333"/>
                <a:gd name="connsiteY3" fmla="*/ 715877 h 1431754"/>
                <a:gd name="connsiteX4" fmla="*/ 153890 w 4875333"/>
                <a:gd name="connsiteY4" fmla="*/ 465550 h 1431754"/>
                <a:gd name="connsiteX0" fmla="*/ 153890 w 4875333"/>
                <a:gd name="connsiteY0" fmla="*/ 465550 h 1431754"/>
                <a:gd name="connsiteX1" fmla="*/ 2476778 w 4875333"/>
                <a:gd name="connsiteY1" fmla="*/ 92 h 1431754"/>
                <a:gd name="connsiteX2" fmla="*/ 4875333 w 4875333"/>
                <a:gd name="connsiteY2" fmla="*/ 715877 h 1431754"/>
                <a:gd name="connsiteX0" fmla="*/ 0 w 4721443"/>
                <a:gd name="connsiteY0" fmla="*/ 465550 h 1071477"/>
                <a:gd name="connsiteX1" fmla="*/ 2322888 w 4721443"/>
                <a:gd name="connsiteY1" fmla="*/ 92 h 1071477"/>
                <a:gd name="connsiteX2" fmla="*/ 4721443 w 4721443"/>
                <a:gd name="connsiteY2" fmla="*/ 715877 h 1071477"/>
                <a:gd name="connsiteX3" fmla="*/ 2283777 w 4721443"/>
                <a:gd name="connsiteY3" fmla="*/ 1071477 h 1071477"/>
                <a:gd name="connsiteX4" fmla="*/ 0 w 4721443"/>
                <a:gd name="connsiteY4" fmla="*/ 465550 h 1071477"/>
                <a:gd name="connsiteX0" fmla="*/ 0 w 4721443"/>
                <a:gd name="connsiteY0" fmla="*/ 465550 h 1071477"/>
                <a:gd name="connsiteX1" fmla="*/ 2322888 w 4721443"/>
                <a:gd name="connsiteY1" fmla="*/ 92 h 1071477"/>
                <a:gd name="connsiteX2" fmla="*/ 4721443 w 4721443"/>
                <a:gd name="connsiteY2" fmla="*/ 715877 h 1071477"/>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721443 w 4721443"/>
                <a:gd name="connsiteY2" fmla="*/ 715900 h 1071500"/>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010243 w 4721443"/>
                <a:gd name="connsiteY2" fmla="*/ 436500 h 1071500"/>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010243 w 4721443"/>
                <a:gd name="connsiteY2" fmla="*/ 436478 h 1071478"/>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223603 w 4721443"/>
                <a:gd name="connsiteY2" fmla="*/ 436478 h 1071478"/>
                <a:gd name="connsiteX0" fmla="*/ 0 w 4721443"/>
                <a:gd name="connsiteY0" fmla="*/ 473167 h 1079094"/>
                <a:gd name="connsiteX1" fmla="*/ 2147628 w 4721443"/>
                <a:gd name="connsiteY1" fmla="*/ 89 h 1079094"/>
                <a:gd name="connsiteX2" fmla="*/ 4721443 w 4721443"/>
                <a:gd name="connsiteY2" fmla="*/ 723494 h 1079094"/>
                <a:gd name="connsiteX3" fmla="*/ 2283777 w 4721443"/>
                <a:gd name="connsiteY3" fmla="*/ 1079094 h 1079094"/>
                <a:gd name="connsiteX4" fmla="*/ 0 w 4721443"/>
                <a:gd name="connsiteY4" fmla="*/ 473167 h 1079094"/>
                <a:gd name="connsiteX0" fmla="*/ 292100 w 4721443"/>
                <a:gd name="connsiteY0" fmla="*/ 435067 h 1079094"/>
                <a:gd name="connsiteX1" fmla="*/ 1954588 w 4721443"/>
                <a:gd name="connsiteY1" fmla="*/ 20409 h 1079094"/>
                <a:gd name="connsiteX2" fmla="*/ 4223603 w 4721443"/>
                <a:gd name="connsiteY2" fmla="*/ 444094 h 1079094"/>
                <a:gd name="connsiteX0" fmla="*/ 0 w 4721443"/>
                <a:gd name="connsiteY0" fmla="*/ 473994 h 1079921"/>
                <a:gd name="connsiteX1" fmla="*/ 2147628 w 4721443"/>
                <a:gd name="connsiteY1" fmla="*/ 916 h 1079921"/>
                <a:gd name="connsiteX2" fmla="*/ 4721443 w 4721443"/>
                <a:gd name="connsiteY2" fmla="*/ 724321 h 1079921"/>
                <a:gd name="connsiteX3" fmla="*/ 2283777 w 4721443"/>
                <a:gd name="connsiteY3" fmla="*/ 1079921 h 1079921"/>
                <a:gd name="connsiteX4" fmla="*/ 0 w 4721443"/>
                <a:gd name="connsiteY4" fmla="*/ 473994 h 1079921"/>
                <a:gd name="connsiteX0" fmla="*/ 292100 w 4721443"/>
                <a:gd name="connsiteY0" fmla="*/ 435894 h 1079921"/>
                <a:gd name="connsiteX1" fmla="*/ 1954588 w 4721443"/>
                <a:gd name="connsiteY1" fmla="*/ 21236 h 1079921"/>
                <a:gd name="connsiteX2" fmla="*/ 4223603 w 4721443"/>
                <a:gd name="connsiteY2" fmla="*/ 444921 h 1079921"/>
                <a:gd name="connsiteX0" fmla="*/ 0 w 4226143"/>
                <a:gd name="connsiteY0" fmla="*/ 473100 h 1079027"/>
                <a:gd name="connsiteX1" fmla="*/ 2147628 w 4226143"/>
                <a:gd name="connsiteY1" fmla="*/ 22 h 1079027"/>
                <a:gd name="connsiteX2" fmla="*/ 4226143 w 4226143"/>
                <a:gd name="connsiteY2" fmla="*/ 487207 h 1079027"/>
                <a:gd name="connsiteX3" fmla="*/ 2283777 w 4226143"/>
                <a:gd name="connsiteY3" fmla="*/ 1079027 h 1079027"/>
                <a:gd name="connsiteX4" fmla="*/ 0 w 4226143"/>
                <a:gd name="connsiteY4" fmla="*/ 473100 h 1079027"/>
                <a:gd name="connsiteX0" fmla="*/ 292100 w 4226143"/>
                <a:gd name="connsiteY0" fmla="*/ 435000 h 1079027"/>
                <a:gd name="connsiteX1" fmla="*/ 1954588 w 4226143"/>
                <a:gd name="connsiteY1" fmla="*/ 20342 h 1079027"/>
                <a:gd name="connsiteX2" fmla="*/ 4223603 w 4226143"/>
                <a:gd name="connsiteY2" fmla="*/ 444027 h 1079027"/>
                <a:gd name="connsiteX0" fmla="*/ 0 w 3944203"/>
                <a:gd name="connsiteY0" fmla="*/ 427815 h 1079462"/>
                <a:gd name="connsiteX1" fmla="*/ 1865688 w 3944203"/>
                <a:gd name="connsiteY1" fmla="*/ 457 h 1079462"/>
                <a:gd name="connsiteX2" fmla="*/ 3944203 w 3944203"/>
                <a:gd name="connsiteY2" fmla="*/ 487642 h 1079462"/>
                <a:gd name="connsiteX3" fmla="*/ 2001837 w 3944203"/>
                <a:gd name="connsiteY3" fmla="*/ 1079462 h 1079462"/>
                <a:gd name="connsiteX4" fmla="*/ 0 w 3944203"/>
                <a:gd name="connsiteY4" fmla="*/ 427815 h 1079462"/>
                <a:gd name="connsiteX0" fmla="*/ 10160 w 3944203"/>
                <a:gd name="connsiteY0" fmla="*/ 435435 h 1079462"/>
                <a:gd name="connsiteX1" fmla="*/ 1672648 w 3944203"/>
                <a:gd name="connsiteY1" fmla="*/ 20777 h 1079462"/>
                <a:gd name="connsiteX2" fmla="*/ 3941663 w 3944203"/>
                <a:gd name="connsiteY2" fmla="*/ 444462 h 1079462"/>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672648 w 3944203"/>
                <a:gd name="connsiteY1" fmla="*/ 49284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18319 h 1069966"/>
                <a:gd name="connsiteX1" fmla="*/ 1570412 w 3944203"/>
                <a:gd name="connsiteY1" fmla="*/ 486 h 1069966"/>
                <a:gd name="connsiteX2" fmla="*/ 3944203 w 3944203"/>
                <a:gd name="connsiteY2" fmla="*/ 478146 h 1069966"/>
                <a:gd name="connsiteX3" fmla="*/ 2001837 w 3944203"/>
                <a:gd name="connsiteY3" fmla="*/ 1069966 h 1069966"/>
                <a:gd name="connsiteX4" fmla="*/ 0 w 3944203"/>
                <a:gd name="connsiteY4" fmla="*/ 418319 h 1069966"/>
                <a:gd name="connsiteX0" fmla="*/ 10160 w 3944203"/>
                <a:gd name="connsiteY0" fmla="*/ 425939 h 1069966"/>
                <a:gd name="connsiteX1" fmla="*/ 1520248 w 3944203"/>
                <a:gd name="connsiteY1" fmla="*/ 16043 h 1069966"/>
                <a:gd name="connsiteX2" fmla="*/ 3941663 w 3944203"/>
                <a:gd name="connsiteY2" fmla="*/ 434966 h 1069966"/>
                <a:gd name="connsiteX0" fmla="*/ 0 w 3944203"/>
                <a:gd name="connsiteY0" fmla="*/ 461076 h 1112723"/>
                <a:gd name="connsiteX1" fmla="*/ 1856162 w 3944203"/>
                <a:gd name="connsiteY1" fmla="*/ 380 h 1112723"/>
                <a:gd name="connsiteX2" fmla="*/ 3944203 w 3944203"/>
                <a:gd name="connsiteY2" fmla="*/ 520903 h 1112723"/>
                <a:gd name="connsiteX3" fmla="*/ 2001837 w 3944203"/>
                <a:gd name="connsiteY3" fmla="*/ 1112723 h 1112723"/>
                <a:gd name="connsiteX4" fmla="*/ 0 w 3944203"/>
                <a:gd name="connsiteY4" fmla="*/ 461076 h 1112723"/>
                <a:gd name="connsiteX0" fmla="*/ 10160 w 3944203"/>
                <a:gd name="connsiteY0" fmla="*/ 468696 h 1112723"/>
                <a:gd name="connsiteX1" fmla="*/ 1520248 w 3944203"/>
                <a:gd name="connsiteY1" fmla="*/ 58800 h 1112723"/>
                <a:gd name="connsiteX2" fmla="*/ 3941663 w 3944203"/>
                <a:gd name="connsiteY2" fmla="*/ 477723 h 1112723"/>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75000"/>
                <a:gd name="connsiteY0" fmla="*/ 507124 h 1158771"/>
                <a:gd name="connsiteX1" fmla="*/ 1856162 w 3975000"/>
                <a:gd name="connsiteY1" fmla="*/ 46428 h 1158771"/>
                <a:gd name="connsiteX2" fmla="*/ 3944203 w 3975000"/>
                <a:gd name="connsiteY2" fmla="*/ 566951 h 1158771"/>
                <a:gd name="connsiteX3" fmla="*/ 2001837 w 3975000"/>
                <a:gd name="connsiteY3" fmla="*/ 1158771 h 1158771"/>
                <a:gd name="connsiteX4" fmla="*/ 0 w 3975000"/>
                <a:gd name="connsiteY4" fmla="*/ 507124 h 1158771"/>
                <a:gd name="connsiteX0" fmla="*/ 10160 w 3975000"/>
                <a:gd name="connsiteY0" fmla="*/ 514744 h 1158771"/>
                <a:gd name="connsiteX1" fmla="*/ 1763135 w 3975000"/>
                <a:gd name="connsiteY1" fmla="*/ 73 h 1158771"/>
                <a:gd name="connsiteX2" fmla="*/ 3975000 w 3975000"/>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2" fmla="*/ 3975000 w 4087078"/>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0" fmla="*/ 0 w 4087078"/>
                <a:gd name="connsiteY0" fmla="*/ 936907 h 1588554"/>
                <a:gd name="connsiteX1" fmla="*/ 2375099 w 4087078"/>
                <a:gd name="connsiteY1" fmla="*/ 94 h 1588554"/>
                <a:gd name="connsiteX2" fmla="*/ 4087078 w 4087078"/>
                <a:gd name="connsiteY2" fmla="*/ 991971 h 1588554"/>
                <a:gd name="connsiteX3" fmla="*/ 2001837 w 4087078"/>
                <a:gd name="connsiteY3" fmla="*/ 1588554 h 1588554"/>
                <a:gd name="connsiteX4" fmla="*/ 0 w 4087078"/>
                <a:gd name="connsiteY4" fmla="*/ 936907 h 1588554"/>
                <a:gd name="connsiteX0" fmla="*/ 10160 w 4087078"/>
                <a:gd name="connsiteY0" fmla="*/ 944527 h 1588554"/>
                <a:gd name="connsiteX1" fmla="*/ 1763135 w 4087078"/>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42900 h 1594547"/>
                <a:gd name="connsiteX1" fmla="*/ 2570526 w 4282505"/>
                <a:gd name="connsiteY1" fmla="*/ 6087 h 1594547"/>
                <a:gd name="connsiteX2" fmla="*/ 4282505 w 4282505"/>
                <a:gd name="connsiteY2" fmla="*/ 997964 h 1594547"/>
                <a:gd name="connsiteX3" fmla="*/ 2197264 w 4282505"/>
                <a:gd name="connsiteY3" fmla="*/ 1594547 h 1594547"/>
                <a:gd name="connsiteX4" fmla="*/ 195427 w 4282505"/>
                <a:gd name="connsiteY4" fmla="*/ 942900 h 1594547"/>
                <a:gd name="connsiteX0" fmla="*/ 0 w 4282505"/>
                <a:gd name="connsiteY0" fmla="*/ 877358 h 1594547"/>
                <a:gd name="connsiteX1" fmla="*/ 2810262 w 4282505"/>
                <a:gd name="connsiteY1" fmla="*/ 26 h 1594547"/>
                <a:gd name="connsiteX0" fmla="*/ 863044 w 4950122"/>
                <a:gd name="connsiteY0" fmla="*/ 942933 h 1594580"/>
                <a:gd name="connsiteX1" fmla="*/ 3238143 w 4950122"/>
                <a:gd name="connsiteY1" fmla="*/ 6120 h 1594580"/>
                <a:gd name="connsiteX2" fmla="*/ 4950122 w 4950122"/>
                <a:gd name="connsiteY2" fmla="*/ 997997 h 1594580"/>
                <a:gd name="connsiteX3" fmla="*/ 2864881 w 4950122"/>
                <a:gd name="connsiteY3" fmla="*/ 1594580 h 1594580"/>
                <a:gd name="connsiteX4" fmla="*/ 863044 w 4950122"/>
                <a:gd name="connsiteY4" fmla="*/ 942933 h 1594580"/>
                <a:gd name="connsiteX0" fmla="*/ -1 w 4950122"/>
                <a:gd name="connsiteY0" fmla="*/ 481827 h 1594580"/>
                <a:gd name="connsiteX1" fmla="*/ 3477879 w 4950122"/>
                <a:gd name="connsiteY1" fmla="*/ 59 h 1594580"/>
                <a:gd name="connsiteX0" fmla="*/ 863044 w 4950122"/>
                <a:gd name="connsiteY0" fmla="*/ 1314722 h 1966369"/>
                <a:gd name="connsiteX1" fmla="*/ 3256701 w 4950122"/>
                <a:gd name="connsiteY1" fmla="*/ 60 h 1966369"/>
                <a:gd name="connsiteX2" fmla="*/ 4950122 w 4950122"/>
                <a:gd name="connsiteY2" fmla="*/ 1369786 h 1966369"/>
                <a:gd name="connsiteX3" fmla="*/ 2864881 w 4950122"/>
                <a:gd name="connsiteY3" fmla="*/ 1966369 h 1966369"/>
                <a:gd name="connsiteX4" fmla="*/ 863044 w 4950122"/>
                <a:gd name="connsiteY4" fmla="*/ 1314722 h 1966369"/>
                <a:gd name="connsiteX0" fmla="*/ -1 w 4950122"/>
                <a:gd name="connsiteY0" fmla="*/ 853616 h 1966369"/>
                <a:gd name="connsiteX1" fmla="*/ 3477879 w 4950122"/>
                <a:gd name="connsiteY1" fmla="*/ 371848 h 1966369"/>
                <a:gd name="connsiteX0" fmla="*/ 863044 w 4950122"/>
                <a:gd name="connsiteY0" fmla="*/ 1314722 h 1966369"/>
                <a:gd name="connsiteX1" fmla="*/ 3256701 w 4950122"/>
                <a:gd name="connsiteY1" fmla="*/ 60 h 1966369"/>
                <a:gd name="connsiteX2" fmla="*/ 4950122 w 4950122"/>
                <a:gd name="connsiteY2" fmla="*/ 1369786 h 1966369"/>
                <a:gd name="connsiteX3" fmla="*/ 2864881 w 4950122"/>
                <a:gd name="connsiteY3" fmla="*/ 1966369 h 1966369"/>
                <a:gd name="connsiteX4" fmla="*/ 863044 w 4950122"/>
                <a:gd name="connsiteY4" fmla="*/ 1314722 h 1966369"/>
                <a:gd name="connsiteX0" fmla="*/ -1 w 4950122"/>
                <a:gd name="connsiteY0" fmla="*/ 853616 h 1966369"/>
                <a:gd name="connsiteX1" fmla="*/ 3569773 w 4950122"/>
                <a:gd name="connsiteY1" fmla="*/ 135576 h 1966369"/>
                <a:gd name="connsiteX0" fmla="*/ 863044 w 4950122"/>
                <a:gd name="connsiteY0" fmla="*/ 1450319 h 2101966"/>
                <a:gd name="connsiteX1" fmla="*/ 3256701 w 4950122"/>
                <a:gd name="connsiteY1" fmla="*/ 135657 h 2101966"/>
                <a:gd name="connsiteX2" fmla="*/ 4950122 w 4950122"/>
                <a:gd name="connsiteY2" fmla="*/ 1505383 h 2101966"/>
                <a:gd name="connsiteX3" fmla="*/ 2864881 w 4950122"/>
                <a:gd name="connsiteY3" fmla="*/ 2101966 h 2101966"/>
                <a:gd name="connsiteX4" fmla="*/ 863044 w 4950122"/>
                <a:gd name="connsiteY4" fmla="*/ 1450319 h 2101966"/>
                <a:gd name="connsiteX0" fmla="*/ -1 w 4950122"/>
                <a:gd name="connsiteY0" fmla="*/ 989213 h 2101966"/>
                <a:gd name="connsiteX1" fmla="*/ 3646248 w 4950122"/>
                <a:gd name="connsiteY1" fmla="*/ 22 h 2101966"/>
                <a:gd name="connsiteX0" fmla="*/ 863044 w 4950122"/>
                <a:gd name="connsiteY0" fmla="*/ 1450319 h 2101966"/>
                <a:gd name="connsiteX1" fmla="*/ 4950122 w 4950122"/>
                <a:gd name="connsiteY1" fmla="*/ 1505383 h 2101966"/>
                <a:gd name="connsiteX2" fmla="*/ 2864881 w 4950122"/>
                <a:gd name="connsiteY2" fmla="*/ 2101966 h 2101966"/>
                <a:gd name="connsiteX3" fmla="*/ 863044 w 4950122"/>
                <a:gd name="connsiteY3" fmla="*/ 1450319 h 2101966"/>
                <a:gd name="connsiteX0" fmla="*/ -1 w 4950122"/>
                <a:gd name="connsiteY0" fmla="*/ 989213 h 2101966"/>
                <a:gd name="connsiteX1" fmla="*/ 3646248 w 4950122"/>
                <a:gd name="connsiteY1" fmla="*/ 22 h 2101966"/>
                <a:gd name="connsiteX0" fmla="*/ 863044 w 3646248"/>
                <a:gd name="connsiteY0" fmla="*/ 1450319 h 2101966"/>
                <a:gd name="connsiteX1" fmla="*/ 2864881 w 3646248"/>
                <a:gd name="connsiteY1" fmla="*/ 2101966 h 2101966"/>
                <a:gd name="connsiteX2" fmla="*/ 863044 w 3646248"/>
                <a:gd name="connsiteY2" fmla="*/ 1450319 h 2101966"/>
                <a:gd name="connsiteX0" fmla="*/ -1 w 3646248"/>
                <a:gd name="connsiteY0" fmla="*/ 989213 h 2101966"/>
                <a:gd name="connsiteX1" fmla="*/ 3646248 w 3646248"/>
                <a:gd name="connsiteY1" fmla="*/ 22 h 2101966"/>
                <a:gd name="connsiteX0" fmla="*/ 2779033 w 3646248"/>
                <a:gd name="connsiteY0" fmla="*/ 779234 h 2101966"/>
                <a:gd name="connsiteX1" fmla="*/ 2864881 w 3646248"/>
                <a:gd name="connsiteY1" fmla="*/ 2101966 h 2101966"/>
                <a:gd name="connsiteX2" fmla="*/ 2779033 w 3646248"/>
                <a:gd name="connsiteY2" fmla="*/ 779234 h 2101966"/>
                <a:gd name="connsiteX0" fmla="*/ -1 w 3646248"/>
                <a:gd name="connsiteY0" fmla="*/ 989213 h 2101966"/>
                <a:gd name="connsiteX1" fmla="*/ 3646248 w 3646248"/>
                <a:gd name="connsiteY1" fmla="*/ 22 h 2101966"/>
                <a:gd name="connsiteX0" fmla="*/ 2779033 w 3982964"/>
                <a:gd name="connsiteY0" fmla="*/ 779234 h 989214"/>
                <a:gd name="connsiteX1" fmla="*/ 3982962 w 3982964"/>
                <a:gd name="connsiteY1" fmla="*/ 381766 h 989214"/>
                <a:gd name="connsiteX2" fmla="*/ 2779033 w 3982964"/>
                <a:gd name="connsiteY2" fmla="*/ 779234 h 989214"/>
                <a:gd name="connsiteX0" fmla="*/ -1 w 3982964"/>
                <a:gd name="connsiteY0" fmla="*/ 989213 h 989214"/>
                <a:gd name="connsiteX1" fmla="*/ 3646248 w 3982964"/>
                <a:gd name="connsiteY1" fmla="*/ 22 h 989214"/>
                <a:gd name="connsiteX0" fmla="*/ 3557091 w 4761022"/>
                <a:gd name="connsiteY0" fmla="*/ 779222 h 2170636"/>
                <a:gd name="connsiteX1" fmla="*/ 4761020 w 4761022"/>
                <a:gd name="connsiteY1" fmla="*/ 381754 h 2170636"/>
                <a:gd name="connsiteX2" fmla="*/ 3557091 w 4761022"/>
                <a:gd name="connsiteY2" fmla="*/ 779222 h 2170636"/>
                <a:gd name="connsiteX0" fmla="*/ 0 w 4761022"/>
                <a:gd name="connsiteY0" fmla="*/ 2170635 h 2170636"/>
                <a:gd name="connsiteX1" fmla="*/ 4424306 w 4761022"/>
                <a:gd name="connsiteY1" fmla="*/ 10 h 2170636"/>
                <a:gd name="connsiteX0" fmla="*/ 3557091 w 4761022"/>
                <a:gd name="connsiteY0" fmla="*/ 717627 h 2109041"/>
                <a:gd name="connsiteX1" fmla="*/ 4761020 w 4761022"/>
                <a:gd name="connsiteY1" fmla="*/ 320159 h 2109041"/>
                <a:gd name="connsiteX2" fmla="*/ 3557091 w 4761022"/>
                <a:gd name="connsiteY2" fmla="*/ 717627 h 2109041"/>
                <a:gd name="connsiteX0" fmla="*/ 0 w 4761022"/>
                <a:gd name="connsiteY0" fmla="*/ 2109040 h 2109041"/>
                <a:gd name="connsiteX1" fmla="*/ 4450323 w 4761022"/>
                <a:gd name="connsiteY1" fmla="*/ 9 h 2109041"/>
                <a:gd name="connsiteX0" fmla="*/ 3557091 w 4761022"/>
                <a:gd name="connsiteY0" fmla="*/ 717618 h 2109032"/>
                <a:gd name="connsiteX1" fmla="*/ 4761020 w 4761022"/>
                <a:gd name="connsiteY1" fmla="*/ 320150 h 2109032"/>
                <a:gd name="connsiteX2" fmla="*/ 3557091 w 4761022"/>
                <a:gd name="connsiteY2" fmla="*/ 717618 h 2109032"/>
                <a:gd name="connsiteX0" fmla="*/ 0 w 4761022"/>
                <a:gd name="connsiteY0" fmla="*/ 2109031 h 2109032"/>
                <a:gd name="connsiteX1" fmla="*/ 4450323 w 4761022"/>
                <a:gd name="connsiteY1" fmla="*/ 0 h 2109032"/>
                <a:gd name="connsiteX0" fmla="*/ 3290327 w 4494258"/>
                <a:gd name="connsiteY0" fmla="*/ 717618 h 2332634"/>
                <a:gd name="connsiteX1" fmla="*/ 4494256 w 4494258"/>
                <a:gd name="connsiteY1" fmla="*/ 320150 h 2332634"/>
                <a:gd name="connsiteX2" fmla="*/ 3290327 w 4494258"/>
                <a:gd name="connsiteY2" fmla="*/ 717618 h 2332634"/>
                <a:gd name="connsiteX0" fmla="*/ -1 w 4494258"/>
                <a:gd name="connsiteY0" fmla="*/ 2332634 h 2332634"/>
                <a:gd name="connsiteX1" fmla="*/ 4183559 w 4494258"/>
                <a:gd name="connsiteY1" fmla="*/ 0 h 2332634"/>
                <a:gd name="connsiteX0" fmla="*/ 3290327 w 4494258"/>
                <a:gd name="connsiteY0" fmla="*/ 416597 h 2031613"/>
                <a:gd name="connsiteX1" fmla="*/ 4494256 w 4494258"/>
                <a:gd name="connsiteY1" fmla="*/ 19129 h 2031613"/>
                <a:gd name="connsiteX2" fmla="*/ 3290327 w 4494258"/>
                <a:gd name="connsiteY2" fmla="*/ 416597 h 2031613"/>
                <a:gd name="connsiteX0" fmla="*/ -1 w 4494258"/>
                <a:gd name="connsiteY0" fmla="*/ 2031613 h 2031613"/>
                <a:gd name="connsiteX1" fmla="*/ 3636687 w 4494258"/>
                <a:gd name="connsiteY1" fmla="*/ -1 h 2031613"/>
                <a:gd name="connsiteX0" fmla="*/ 3290327 w 4494258"/>
                <a:gd name="connsiteY0" fmla="*/ 416597 h 2031613"/>
                <a:gd name="connsiteX1" fmla="*/ 4494256 w 4494258"/>
                <a:gd name="connsiteY1" fmla="*/ 19129 h 2031613"/>
                <a:gd name="connsiteX2" fmla="*/ 3290327 w 4494258"/>
                <a:gd name="connsiteY2" fmla="*/ 416597 h 2031613"/>
                <a:gd name="connsiteX0" fmla="*/ -1 w 4494258"/>
                <a:gd name="connsiteY0" fmla="*/ 2031613 h 2031613"/>
                <a:gd name="connsiteX1" fmla="*/ 3636687 w 4494258"/>
                <a:gd name="connsiteY1" fmla="*/ -1 h 2031613"/>
                <a:gd name="connsiteX0" fmla="*/ 3290327 w 4494258"/>
                <a:gd name="connsiteY0" fmla="*/ 416597 h 2031613"/>
                <a:gd name="connsiteX1" fmla="*/ 4494256 w 4494258"/>
                <a:gd name="connsiteY1" fmla="*/ 19129 h 2031613"/>
                <a:gd name="connsiteX2" fmla="*/ 3290327 w 4494258"/>
                <a:gd name="connsiteY2" fmla="*/ 416597 h 2031613"/>
                <a:gd name="connsiteX0" fmla="*/ -1 w 4494258"/>
                <a:gd name="connsiteY0" fmla="*/ 2031613 h 2031613"/>
                <a:gd name="connsiteX1" fmla="*/ 3636687 w 4494258"/>
                <a:gd name="connsiteY1" fmla="*/ -1 h 2031613"/>
              </a:gdLst>
              <a:ahLst/>
              <a:cxnLst>
                <a:cxn ang="0">
                  <a:pos x="connsiteX0" y="connsiteY0"/>
                </a:cxn>
                <a:cxn ang="0">
                  <a:pos x="connsiteX1" y="connsiteY1"/>
                </a:cxn>
              </a:cxnLst>
              <a:rect l="l" t="t" r="r" b="b"/>
              <a:pathLst>
                <a:path w="4494258" h="2031613" stroke="0" extrusionOk="0">
                  <a:moveTo>
                    <a:pt x="3290327" y="416597"/>
                  </a:moveTo>
                  <a:lnTo>
                    <a:pt x="4494256" y="19129"/>
                  </a:lnTo>
                  <a:cubicBezTo>
                    <a:pt x="3732997" y="-64313"/>
                    <a:pt x="4051586" y="500039"/>
                    <a:pt x="3290327" y="416597"/>
                  </a:cubicBezTo>
                  <a:close/>
                </a:path>
                <a:path w="4494258" h="2031613" fill="none">
                  <a:moveTo>
                    <a:pt x="-1" y="2031613"/>
                  </a:moveTo>
                  <a:cubicBezTo>
                    <a:pt x="419558" y="1839969"/>
                    <a:pt x="2420985" y="1311193"/>
                    <a:pt x="3636687" y="-1"/>
                  </a:cubicBezTo>
                </a:path>
              </a:pathLst>
            </a:custGeom>
            <a:ln w="38100" cmpd="sng">
              <a:solidFill>
                <a:schemeClr val="accent3"/>
              </a:solidFill>
              <a:prstDash val="solid"/>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6B747B"/>
                </a:solidFill>
                <a:effectLst/>
                <a:uLnTx/>
                <a:uFillTx/>
                <a:latin typeface="Calibri" panose="020F0502020204030204" pitchFamily="34" charset="0"/>
                <a:ea typeface="+mn-ea"/>
                <a:cs typeface="Calibri" panose="020F0502020204030204" pitchFamily="34" charset="0"/>
              </a:endParaRPr>
            </a:p>
          </p:txBody>
        </p:sp>
        <p:sp>
          <p:nvSpPr>
            <p:cNvPr id="42" name="Arc 131">
              <a:extLst>
                <a:ext uri="{FF2B5EF4-FFF2-40B4-BE49-F238E27FC236}">
                  <a16:creationId xmlns:a16="http://schemas.microsoft.com/office/drawing/2014/main" id="{3F7C6122-7271-4C3E-8D0C-5964F7AAD84A}"/>
                </a:ext>
              </a:extLst>
            </p:cNvPr>
            <p:cNvSpPr/>
            <p:nvPr/>
          </p:nvSpPr>
          <p:spPr>
            <a:xfrm rot="487214">
              <a:off x="7232249" y="1713864"/>
              <a:ext cx="357679" cy="309087"/>
            </a:xfrm>
            <a:custGeom>
              <a:avLst/>
              <a:gdLst>
                <a:gd name="connsiteX0" fmla="*/ 153890 w 4875333"/>
                <a:gd name="connsiteY0" fmla="*/ 465550 h 1431754"/>
                <a:gd name="connsiteX1" fmla="*/ 2476778 w 4875333"/>
                <a:gd name="connsiteY1" fmla="*/ 92 h 1431754"/>
                <a:gd name="connsiteX2" fmla="*/ 4875333 w 4875333"/>
                <a:gd name="connsiteY2" fmla="*/ 715877 h 1431754"/>
                <a:gd name="connsiteX3" fmla="*/ 2437667 w 4875333"/>
                <a:gd name="connsiteY3" fmla="*/ 715877 h 1431754"/>
                <a:gd name="connsiteX4" fmla="*/ 153890 w 4875333"/>
                <a:gd name="connsiteY4" fmla="*/ 465550 h 1431754"/>
                <a:gd name="connsiteX0" fmla="*/ 153890 w 4875333"/>
                <a:gd name="connsiteY0" fmla="*/ 465550 h 1431754"/>
                <a:gd name="connsiteX1" fmla="*/ 2476778 w 4875333"/>
                <a:gd name="connsiteY1" fmla="*/ 92 h 1431754"/>
                <a:gd name="connsiteX2" fmla="*/ 4875333 w 4875333"/>
                <a:gd name="connsiteY2" fmla="*/ 715877 h 1431754"/>
                <a:gd name="connsiteX0" fmla="*/ 0 w 4721443"/>
                <a:gd name="connsiteY0" fmla="*/ 465550 h 1071477"/>
                <a:gd name="connsiteX1" fmla="*/ 2322888 w 4721443"/>
                <a:gd name="connsiteY1" fmla="*/ 92 h 1071477"/>
                <a:gd name="connsiteX2" fmla="*/ 4721443 w 4721443"/>
                <a:gd name="connsiteY2" fmla="*/ 715877 h 1071477"/>
                <a:gd name="connsiteX3" fmla="*/ 2283777 w 4721443"/>
                <a:gd name="connsiteY3" fmla="*/ 1071477 h 1071477"/>
                <a:gd name="connsiteX4" fmla="*/ 0 w 4721443"/>
                <a:gd name="connsiteY4" fmla="*/ 465550 h 1071477"/>
                <a:gd name="connsiteX0" fmla="*/ 0 w 4721443"/>
                <a:gd name="connsiteY0" fmla="*/ 465550 h 1071477"/>
                <a:gd name="connsiteX1" fmla="*/ 2322888 w 4721443"/>
                <a:gd name="connsiteY1" fmla="*/ 92 h 1071477"/>
                <a:gd name="connsiteX2" fmla="*/ 4721443 w 4721443"/>
                <a:gd name="connsiteY2" fmla="*/ 715877 h 1071477"/>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721443 w 4721443"/>
                <a:gd name="connsiteY2" fmla="*/ 715900 h 1071500"/>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010243 w 4721443"/>
                <a:gd name="connsiteY2" fmla="*/ 436500 h 1071500"/>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010243 w 4721443"/>
                <a:gd name="connsiteY2" fmla="*/ 436478 h 1071478"/>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223603 w 4721443"/>
                <a:gd name="connsiteY2" fmla="*/ 436478 h 1071478"/>
                <a:gd name="connsiteX0" fmla="*/ 0 w 4721443"/>
                <a:gd name="connsiteY0" fmla="*/ 473167 h 1079094"/>
                <a:gd name="connsiteX1" fmla="*/ 2147628 w 4721443"/>
                <a:gd name="connsiteY1" fmla="*/ 89 h 1079094"/>
                <a:gd name="connsiteX2" fmla="*/ 4721443 w 4721443"/>
                <a:gd name="connsiteY2" fmla="*/ 723494 h 1079094"/>
                <a:gd name="connsiteX3" fmla="*/ 2283777 w 4721443"/>
                <a:gd name="connsiteY3" fmla="*/ 1079094 h 1079094"/>
                <a:gd name="connsiteX4" fmla="*/ 0 w 4721443"/>
                <a:gd name="connsiteY4" fmla="*/ 473167 h 1079094"/>
                <a:gd name="connsiteX0" fmla="*/ 292100 w 4721443"/>
                <a:gd name="connsiteY0" fmla="*/ 435067 h 1079094"/>
                <a:gd name="connsiteX1" fmla="*/ 1954588 w 4721443"/>
                <a:gd name="connsiteY1" fmla="*/ 20409 h 1079094"/>
                <a:gd name="connsiteX2" fmla="*/ 4223603 w 4721443"/>
                <a:gd name="connsiteY2" fmla="*/ 444094 h 1079094"/>
                <a:gd name="connsiteX0" fmla="*/ 0 w 4721443"/>
                <a:gd name="connsiteY0" fmla="*/ 473994 h 1079921"/>
                <a:gd name="connsiteX1" fmla="*/ 2147628 w 4721443"/>
                <a:gd name="connsiteY1" fmla="*/ 916 h 1079921"/>
                <a:gd name="connsiteX2" fmla="*/ 4721443 w 4721443"/>
                <a:gd name="connsiteY2" fmla="*/ 724321 h 1079921"/>
                <a:gd name="connsiteX3" fmla="*/ 2283777 w 4721443"/>
                <a:gd name="connsiteY3" fmla="*/ 1079921 h 1079921"/>
                <a:gd name="connsiteX4" fmla="*/ 0 w 4721443"/>
                <a:gd name="connsiteY4" fmla="*/ 473994 h 1079921"/>
                <a:gd name="connsiteX0" fmla="*/ 292100 w 4721443"/>
                <a:gd name="connsiteY0" fmla="*/ 435894 h 1079921"/>
                <a:gd name="connsiteX1" fmla="*/ 1954588 w 4721443"/>
                <a:gd name="connsiteY1" fmla="*/ 21236 h 1079921"/>
                <a:gd name="connsiteX2" fmla="*/ 4223603 w 4721443"/>
                <a:gd name="connsiteY2" fmla="*/ 444921 h 1079921"/>
                <a:gd name="connsiteX0" fmla="*/ 0 w 4226143"/>
                <a:gd name="connsiteY0" fmla="*/ 473100 h 1079027"/>
                <a:gd name="connsiteX1" fmla="*/ 2147628 w 4226143"/>
                <a:gd name="connsiteY1" fmla="*/ 22 h 1079027"/>
                <a:gd name="connsiteX2" fmla="*/ 4226143 w 4226143"/>
                <a:gd name="connsiteY2" fmla="*/ 487207 h 1079027"/>
                <a:gd name="connsiteX3" fmla="*/ 2283777 w 4226143"/>
                <a:gd name="connsiteY3" fmla="*/ 1079027 h 1079027"/>
                <a:gd name="connsiteX4" fmla="*/ 0 w 4226143"/>
                <a:gd name="connsiteY4" fmla="*/ 473100 h 1079027"/>
                <a:gd name="connsiteX0" fmla="*/ 292100 w 4226143"/>
                <a:gd name="connsiteY0" fmla="*/ 435000 h 1079027"/>
                <a:gd name="connsiteX1" fmla="*/ 1954588 w 4226143"/>
                <a:gd name="connsiteY1" fmla="*/ 20342 h 1079027"/>
                <a:gd name="connsiteX2" fmla="*/ 4223603 w 4226143"/>
                <a:gd name="connsiteY2" fmla="*/ 444027 h 1079027"/>
                <a:gd name="connsiteX0" fmla="*/ 0 w 3944203"/>
                <a:gd name="connsiteY0" fmla="*/ 427815 h 1079462"/>
                <a:gd name="connsiteX1" fmla="*/ 1865688 w 3944203"/>
                <a:gd name="connsiteY1" fmla="*/ 457 h 1079462"/>
                <a:gd name="connsiteX2" fmla="*/ 3944203 w 3944203"/>
                <a:gd name="connsiteY2" fmla="*/ 487642 h 1079462"/>
                <a:gd name="connsiteX3" fmla="*/ 2001837 w 3944203"/>
                <a:gd name="connsiteY3" fmla="*/ 1079462 h 1079462"/>
                <a:gd name="connsiteX4" fmla="*/ 0 w 3944203"/>
                <a:gd name="connsiteY4" fmla="*/ 427815 h 1079462"/>
                <a:gd name="connsiteX0" fmla="*/ 10160 w 3944203"/>
                <a:gd name="connsiteY0" fmla="*/ 435435 h 1079462"/>
                <a:gd name="connsiteX1" fmla="*/ 1672648 w 3944203"/>
                <a:gd name="connsiteY1" fmla="*/ 20777 h 1079462"/>
                <a:gd name="connsiteX2" fmla="*/ 3941663 w 3944203"/>
                <a:gd name="connsiteY2" fmla="*/ 444462 h 1079462"/>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672648 w 3944203"/>
                <a:gd name="connsiteY1" fmla="*/ 49284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18319 h 1069966"/>
                <a:gd name="connsiteX1" fmla="*/ 1570412 w 3944203"/>
                <a:gd name="connsiteY1" fmla="*/ 486 h 1069966"/>
                <a:gd name="connsiteX2" fmla="*/ 3944203 w 3944203"/>
                <a:gd name="connsiteY2" fmla="*/ 478146 h 1069966"/>
                <a:gd name="connsiteX3" fmla="*/ 2001837 w 3944203"/>
                <a:gd name="connsiteY3" fmla="*/ 1069966 h 1069966"/>
                <a:gd name="connsiteX4" fmla="*/ 0 w 3944203"/>
                <a:gd name="connsiteY4" fmla="*/ 418319 h 1069966"/>
                <a:gd name="connsiteX0" fmla="*/ 10160 w 3944203"/>
                <a:gd name="connsiteY0" fmla="*/ 425939 h 1069966"/>
                <a:gd name="connsiteX1" fmla="*/ 1520248 w 3944203"/>
                <a:gd name="connsiteY1" fmla="*/ 16043 h 1069966"/>
                <a:gd name="connsiteX2" fmla="*/ 3941663 w 3944203"/>
                <a:gd name="connsiteY2" fmla="*/ 434966 h 1069966"/>
                <a:gd name="connsiteX0" fmla="*/ 0 w 3944203"/>
                <a:gd name="connsiteY0" fmla="*/ 461076 h 1112723"/>
                <a:gd name="connsiteX1" fmla="*/ 1856162 w 3944203"/>
                <a:gd name="connsiteY1" fmla="*/ 380 h 1112723"/>
                <a:gd name="connsiteX2" fmla="*/ 3944203 w 3944203"/>
                <a:gd name="connsiteY2" fmla="*/ 520903 h 1112723"/>
                <a:gd name="connsiteX3" fmla="*/ 2001837 w 3944203"/>
                <a:gd name="connsiteY3" fmla="*/ 1112723 h 1112723"/>
                <a:gd name="connsiteX4" fmla="*/ 0 w 3944203"/>
                <a:gd name="connsiteY4" fmla="*/ 461076 h 1112723"/>
                <a:gd name="connsiteX0" fmla="*/ 10160 w 3944203"/>
                <a:gd name="connsiteY0" fmla="*/ 468696 h 1112723"/>
                <a:gd name="connsiteX1" fmla="*/ 1520248 w 3944203"/>
                <a:gd name="connsiteY1" fmla="*/ 58800 h 1112723"/>
                <a:gd name="connsiteX2" fmla="*/ 3941663 w 3944203"/>
                <a:gd name="connsiteY2" fmla="*/ 477723 h 1112723"/>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75000"/>
                <a:gd name="connsiteY0" fmla="*/ 507124 h 1158771"/>
                <a:gd name="connsiteX1" fmla="*/ 1856162 w 3975000"/>
                <a:gd name="connsiteY1" fmla="*/ 46428 h 1158771"/>
                <a:gd name="connsiteX2" fmla="*/ 3944203 w 3975000"/>
                <a:gd name="connsiteY2" fmla="*/ 566951 h 1158771"/>
                <a:gd name="connsiteX3" fmla="*/ 2001837 w 3975000"/>
                <a:gd name="connsiteY3" fmla="*/ 1158771 h 1158771"/>
                <a:gd name="connsiteX4" fmla="*/ 0 w 3975000"/>
                <a:gd name="connsiteY4" fmla="*/ 507124 h 1158771"/>
                <a:gd name="connsiteX0" fmla="*/ 10160 w 3975000"/>
                <a:gd name="connsiteY0" fmla="*/ 514744 h 1158771"/>
                <a:gd name="connsiteX1" fmla="*/ 1763135 w 3975000"/>
                <a:gd name="connsiteY1" fmla="*/ 73 h 1158771"/>
                <a:gd name="connsiteX2" fmla="*/ 3975000 w 3975000"/>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2" fmla="*/ 3975000 w 4087078"/>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0" fmla="*/ 0 w 4087078"/>
                <a:gd name="connsiteY0" fmla="*/ 936907 h 1588554"/>
                <a:gd name="connsiteX1" fmla="*/ 2375099 w 4087078"/>
                <a:gd name="connsiteY1" fmla="*/ 94 h 1588554"/>
                <a:gd name="connsiteX2" fmla="*/ 4087078 w 4087078"/>
                <a:gd name="connsiteY2" fmla="*/ 991971 h 1588554"/>
                <a:gd name="connsiteX3" fmla="*/ 2001837 w 4087078"/>
                <a:gd name="connsiteY3" fmla="*/ 1588554 h 1588554"/>
                <a:gd name="connsiteX4" fmla="*/ 0 w 4087078"/>
                <a:gd name="connsiteY4" fmla="*/ 936907 h 1588554"/>
                <a:gd name="connsiteX0" fmla="*/ 10160 w 4087078"/>
                <a:gd name="connsiteY0" fmla="*/ 944527 h 1588554"/>
                <a:gd name="connsiteX1" fmla="*/ 1763135 w 4087078"/>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42900 h 1594547"/>
                <a:gd name="connsiteX1" fmla="*/ 2570526 w 4282505"/>
                <a:gd name="connsiteY1" fmla="*/ 6087 h 1594547"/>
                <a:gd name="connsiteX2" fmla="*/ 4282505 w 4282505"/>
                <a:gd name="connsiteY2" fmla="*/ 997964 h 1594547"/>
                <a:gd name="connsiteX3" fmla="*/ 2197264 w 4282505"/>
                <a:gd name="connsiteY3" fmla="*/ 1594547 h 1594547"/>
                <a:gd name="connsiteX4" fmla="*/ 195427 w 4282505"/>
                <a:gd name="connsiteY4" fmla="*/ 942900 h 1594547"/>
                <a:gd name="connsiteX0" fmla="*/ 0 w 4282505"/>
                <a:gd name="connsiteY0" fmla="*/ 877358 h 1594547"/>
                <a:gd name="connsiteX1" fmla="*/ 2810262 w 4282505"/>
                <a:gd name="connsiteY1" fmla="*/ 26 h 1594547"/>
                <a:gd name="connsiteX0" fmla="*/ 863044 w 4950122"/>
                <a:gd name="connsiteY0" fmla="*/ 942933 h 1594580"/>
                <a:gd name="connsiteX1" fmla="*/ 3238143 w 4950122"/>
                <a:gd name="connsiteY1" fmla="*/ 6120 h 1594580"/>
                <a:gd name="connsiteX2" fmla="*/ 4950122 w 4950122"/>
                <a:gd name="connsiteY2" fmla="*/ 997997 h 1594580"/>
                <a:gd name="connsiteX3" fmla="*/ 2864881 w 4950122"/>
                <a:gd name="connsiteY3" fmla="*/ 1594580 h 1594580"/>
                <a:gd name="connsiteX4" fmla="*/ 863044 w 4950122"/>
                <a:gd name="connsiteY4" fmla="*/ 942933 h 1594580"/>
                <a:gd name="connsiteX0" fmla="*/ -1 w 4950122"/>
                <a:gd name="connsiteY0" fmla="*/ 481827 h 1594580"/>
                <a:gd name="connsiteX1" fmla="*/ 3477879 w 4950122"/>
                <a:gd name="connsiteY1" fmla="*/ 59 h 1594580"/>
                <a:gd name="connsiteX0" fmla="*/ 863044 w 4950122"/>
                <a:gd name="connsiteY0" fmla="*/ 1314722 h 1966369"/>
                <a:gd name="connsiteX1" fmla="*/ 3256701 w 4950122"/>
                <a:gd name="connsiteY1" fmla="*/ 60 h 1966369"/>
                <a:gd name="connsiteX2" fmla="*/ 4950122 w 4950122"/>
                <a:gd name="connsiteY2" fmla="*/ 1369786 h 1966369"/>
                <a:gd name="connsiteX3" fmla="*/ 2864881 w 4950122"/>
                <a:gd name="connsiteY3" fmla="*/ 1966369 h 1966369"/>
                <a:gd name="connsiteX4" fmla="*/ 863044 w 4950122"/>
                <a:gd name="connsiteY4" fmla="*/ 1314722 h 1966369"/>
                <a:gd name="connsiteX0" fmla="*/ -1 w 4950122"/>
                <a:gd name="connsiteY0" fmla="*/ 853616 h 1966369"/>
                <a:gd name="connsiteX1" fmla="*/ 3477879 w 4950122"/>
                <a:gd name="connsiteY1" fmla="*/ 371848 h 1966369"/>
                <a:gd name="connsiteX0" fmla="*/ 863044 w 4950122"/>
                <a:gd name="connsiteY0" fmla="*/ 1314722 h 1966369"/>
                <a:gd name="connsiteX1" fmla="*/ 3256701 w 4950122"/>
                <a:gd name="connsiteY1" fmla="*/ 60 h 1966369"/>
                <a:gd name="connsiteX2" fmla="*/ 4950122 w 4950122"/>
                <a:gd name="connsiteY2" fmla="*/ 1369786 h 1966369"/>
                <a:gd name="connsiteX3" fmla="*/ 2864881 w 4950122"/>
                <a:gd name="connsiteY3" fmla="*/ 1966369 h 1966369"/>
                <a:gd name="connsiteX4" fmla="*/ 863044 w 4950122"/>
                <a:gd name="connsiteY4" fmla="*/ 1314722 h 1966369"/>
                <a:gd name="connsiteX0" fmla="*/ -1 w 4950122"/>
                <a:gd name="connsiteY0" fmla="*/ 853616 h 1966369"/>
                <a:gd name="connsiteX1" fmla="*/ 3569773 w 4950122"/>
                <a:gd name="connsiteY1" fmla="*/ 135576 h 1966369"/>
                <a:gd name="connsiteX0" fmla="*/ 863044 w 4950122"/>
                <a:gd name="connsiteY0" fmla="*/ 1450319 h 2101966"/>
                <a:gd name="connsiteX1" fmla="*/ 3256701 w 4950122"/>
                <a:gd name="connsiteY1" fmla="*/ 135657 h 2101966"/>
                <a:gd name="connsiteX2" fmla="*/ 4950122 w 4950122"/>
                <a:gd name="connsiteY2" fmla="*/ 1505383 h 2101966"/>
                <a:gd name="connsiteX3" fmla="*/ 2864881 w 4950122"/>
                <a:gd name="connsiteY3" fmla="*/ 2101966 h 2101966"/>
                <a:gd name="connsiteX4" fmla="*/ 863044 w 4950122"/>
                <a:gd name="connsiteY4" fmla="*/ 1450319 h 2101966"/>
                <a:gd name="connsiteX0" fmla="*/ -1 w 4950122"/>
                <a:gd name="connsiteY0" fmla="*/ 989213 h 2101966"/>
                <a:gd name="connsiteX1" fmla="*/ 3646248 w 4950122"/>
                <a:gd name="connsiteY1" fmla="*/ 22 h 2101966"/>
                <a:gd name="connsiteX0" fmla="*/ 863044 w 4950122"/>
                <a:gd name="connsiteY0" fmla="*/ 2069053 h 2720700"/>
                <a:gd name="connsiteX1" fmla="*/ 3256701 w 4950122"/>
                <a:gd name="connsiteY1" fmla="*/ 754391 h 2720700"/>
                <a:gd name="connsiteX2" fmla="*/ 4950122 w 4950122"/>
                <a:gd name="connsiteY2" fmla="*/ 2124117 h 2720700"/>
                <a:gd name="connsiteX3" fmla="*/ 2864881 w 4950122"/>
                <a:gd name="connsiteY3" fmla="*/ 2720700 h 2720700"/>
                <a:gd name="connsiteX4" fmla="*/ 863044 w 4950122"/>
                <a:gd name="connsiteY4" fmla="*/ 2069053 h 2720700"/>
                <a:gd name="connsiteX0" fmla="*/ -1 w 4950122"/>
                <a:gd name="connsiteY0" fmla="*/ 1607947 h 2720700"/>
                <a:gd name="connsiteX1" fmla="*/ 3241163 w 4950122"/>
                <a:gd name="connsiteY1" fmla="*/ 13 h 2720700"/>
                <a:gd name="connsiteX0" fmla="*/ 863044 w 4950122"/>
                <a:gd name="connsiteY0" fmla="*/ 2410694 h 3062341"/>
                <a:gd name="connsiteX1" fmla="*/ 3256701 w 4950122"/>
                <a:gd name="connsiteY1" fmla="*/ 1096032 h 3062341"/>
                <a:gd name="connsiteX2" fmla="*/ 4950122 w 4950122"/>
                <a:gd name="connsiteY2" fmla="*/ 2465758 h 3062341"/>
                <a:gd name="connsiteX3" fmla="*/ 2864881 w 4950122"/>
                <a:gd name="connsiteY3" fmla="*/ 3062341 h 3062341"/>
                <a:gd name="connsiteX4" fmla="*/ 863044 w 4950122"/>
                <a:gd name="connsiteY4" fmla="*/ 2410694 h 3062341"/>
                <a:gd name="connsiteX0" fmla="*/ -1 w 4950122"/>
                <a:gd name="connsiteY0" fmla="*/ 1949588 h 3062341"/>
                <a:gd name="connsiteX1" fmla="*/ 2559527 w 4950122"/>
                <a:gd name="connsiteY1" fmla="*/ 9 h 3062341"/>
                <a:gd name="connsiteX0" fmla="*/ 863044 w 4950122"/>
                <a:gd name="connsiteY0" fmla="*/ 2377920 h 3029567"/>
                <a:gd name="connsiteX1" fmla="*/ 3256701 w 4950122"/>
                <a:gd name="connsiteY1" fmla="*/ 1063258 h 3029567"/>
                <a:gd name="connsiteX2" fmla="*/ 4950122 w 4950122"/>
                <a:gd name="connsiteY2" fmla="*/ 2432984 h 3029567"/>
                <a:gd name="connsiteX3" fmla="*/ 2864881 w 4950122"/>
                <a:gd name="connsiteY3" fmla="*/ 3029567 h 3029567"/>
                <a:gd name="connsiteX4" fmla="*/ 863044 w 4950122"/>
                <a:gd name="connsiteY4" fmla="*/ 2377920 h 3029567"/>
                <a:gd name="connsiteX0" fmla="*/ -1 w 4950122"/>
                <a:gd name="connsiteY0" fmla="*/ 1916814 h 3029567"/>
                <a:gd name="connsiteX1" fmla="*/ 2241596 w 4950122"/>
                <a:gd name="connsiteY1" fmla="*/ 10 h 3029567"/>
                <a:gd name="connsiteX0" fmla="*/ 863044 w 4950122"/>
                <a:gd name="connsiteY0" fmla="*/ 1682359 h 2334006"/>
                <a:gd name="connsiteX1" fmla="*/ 3256701 w 4950122"/>
                <a:gd name="connsiteY1" fmla="*/ 367697 h 2334006"/>
                <a:gd name="connsiteX2" fmla="*/ 4950122 w 4950122"/>
                <a:gd name="connsiteY2" fmla="*/ 1737423 h 2334006"/>
                <a:gd name="connsiteX3" fmla="*/ 2864881 w 4950122"/>
                <a:gd name="connsiteY3" fmla="*/ 2334006 h 2334006"/>
                <a:gd name="connsiteX4" fmla="*/ 863044 w 4950122"/>
                <a:gd name="connsiteY4" fmla="*/ 1682359 h 2334006"/>
                <a:gd name="connsiteX0" fmla="*/ -1 w 4950122"/>
                <a:gd name="connsiteY0" fmla="*/ 1221253 h 2334006"/>
                <a:gd name="connsiteX1" fmla="*/ 3919583 w 4950122"/>
                <a:gd name="connsiteY1" fmla="*/ 18 h 2334006"/>
                <a:gd name="connsiteX0" fmla="*/ 863044 w 4950122"/>
                <a:gd name="connsiteY0" fmla="*/ 2065545 h 2717192"/>
                <a:gd name="connsiteX1" fmla="*/ 3256701 w 4950122"/>
                <a:gd name="connsiteY1" fmla="*/ 750883 h 2717192"/>
                <a:gd name="connsiteX2" fmla="*/ 4950122 w 4950122"/>
                <a:gd name="connsiteY2" fmla="*/ 2120609 h 2717192"/>
                <a:gd name="connsiteX3" fmla="*/ 2864881 w 4950122"/>
                <a:gd name="connsiteY3" fmla="*/ 2717192 h 2717192"/>
                <a:gd name="connsiteX4" fmla="*/ 863044 w 4950122"/>
                <a:gd name="connsiteY4" fmla="*/ 2065545 h 2717192"/>
                <a:gd name="connsiteX0" fmla="*/ -1 w 4950122"/>
                <a:gd name="connsiteY0" fmla="*/ 1604439 h 2717192"/>
                <a:gd name="connsiteX1" fmla="*/ 3919583 w 4950122"/>
                <a:gd name="connsiteY1" fmla="*/ 383204 h 2717192"/>
                <a:gd name="connsiteX0" fmla="*/ 863044 w 4950122"/>
                <a:gd name="connsiteY0" fmla="*/ 2090734 h 2742381"/>
                <a:gd name="connsiteX1" fmla="*/ 3256701 w 4950122"/>
                <a:gd name="connsiteY1" fmla="*/ 776072 h 2742381"/>
                <a:gd name="connsiteX2" fmla="*/ 4950122 w 4950122"/>
                <a:gd name="connsiteY2" fmla="*/ 2145798 h 2742381"/>
                <a:gd name="connsiteX3" fmla="*/ 2864881 w 4950122"/>
                <a:gd name="connsiteY3" fmla="*/ 2742381 h 2742381"/>
                <a:gd name="connsiteX4" fmla="*/ 863044 w 4950122"/>
                <a:gd name="connsiteY4" fmla="*/ 2090734 h 2742381"/>
                <a:gd name="connsiteX0" fmla="*/ -1 w 4950122"/>
                <a:gd name="connsiteY0" fmla="*/ 1629628 h 2742381"/>
                <a:gd name="connsiteX1" fmla="*/ 4032642 w 4950122"/>
                <a:gd name="connsiteY1" fmla="*/ 379846 h 2742381"/>
                <a:gd name="connsiteX0" fmla="*/ 863044 w 4950122"/>
                <a:gd name="connsiteY0" fmla="*/ 1717214 h 2368861"/>
                <a:gd name="connsiteX1" fmla="*/ 3256701 w 4950122"/>
                <a:gd name="connsiteY1" fmla="*/ 402552 h 2368861"/>
                <a:gd name="connsiteX2" fmla="*/ 4950122 w 4950122"/>
                <a:gd name="connsiteY2" fmla="*/ 1772278 h 2368861"/>
                <a:gd name="connsiteX3" fmla="*/ 2864881 w 4950122"/>
                <a:gd name="connsiteY3" fmla="*/ 2368861 h 2368861"/>
                <a:gd name="connsiteX4" fmla="*/ 863044 w 4950122"/>
                <a:gd name="connsiteY4" fmla="*/ 1717214 h 2368861"/>
                <a:gd name="connsiteX0" fmla="*/ -1 w 4950122"/>
                <a:gd name="connsiteY0" fmla="*/ 1256108 h 2368861"/>
                <a:gd name="connsiteX1" fmla="*/ 4032642 w 4950122"/>
                <a:gd name="connsiteY1" fmla="*/ 6326 h 2368861"/>
                <a:gd name="connsiteX0" fmla="*/ 863044 w 4950122"/>
                <a:gd name="connsiteY0" fmla="*/ 1770306 h 2421953"/>
                <a:gd name="connsiteX1" fmla="*/ 3256701 w 4950122"/>
                <a:gd name="connsiteY1" fmla="*/ 455644 h 2421953"/>
                <a:gd name="connsiteX2" fmla="*/ 4950122 w 4950122"/>
                <a:gd name="connsiteY2" fmla="*/ 1825370 h 2421953"/>
                <a:gd name="connsiteX3" fmla="*/ 2864881 w 4950122"/>
                <a:gd name="connsiteY3" fmla="*/ 2421953 h 2421953"/>
                <a:gd name="connsiteX4" fmla="*/ 863044 w 4950122"/>
                <a:gd name="connsiteY4" fmla="*/ 1770306 h 2421953"/>
                <a:gd name="connsiteX0" fmla="*/ -1 w 4950122"/>
                <a:gd name="connsiteY0" fmla="*/ 1309200 h 2421953"/>
                <a:gd name="connsiteX1" fmla="*/ 4032642 w 4950122"/>
                <a:gd name="connsiteY1" fmla="*/ 59418 h 2421953"/>
              </a:gdLst>
              <a:ahLst/>
              <a:cxnLst>
                <a:cxn ang="0">
                  <a:pos x="connsiteX0" y="connsiteY0"/>
                </a:cxn>
                <a:cxn ang="0">
                  <a:pos x="connsiteX1" y="connsiteY1"/>
                </a:cxn>
              </a:cxnLst>
              <a:rect l="l" t="t" r="r" b="b"/>
              <a:pathLst>
                <a:path w="4950122" h="2421953" stroke="0" extrusionOk="0">
                  <a:moveTo>
                    <a:pt x="863044" y="1770306"/>
                  </a:moveTo>
                  <a:cubicBezTo>
                    <a:pt x="1223855" y="1486413"/>
                    <a:pt x="2575521" y="446467"/>
                    <a:pt x="3256701" y="455644"/>
                  </a:cubicBezTo>
                  <a:cubicBezTo>
                    <a:pt x="3937881" y="464821"/>
                    <a:pt x="4950122" y="1434480"/>
                    <a:pt x="4950122" y="1825370"/>
                  </a:cubicBezTo>
                  <a:lnTo>
                    <a:pt x="2864881" y="2421953"/>
                  </a:lnTo>
                  <a:cubicBezTo>
                    <a:pt x="2103622" y="2338511"/>
                    <a:pt x="1624303" y="1853748"/>
                    <a:pt x="863044" y="1770306"/>
                  </a:cubicBezTo>
                  <a:close/>
                </a:path>
                <a:path w="4950122" h="2421953" fill="none">
                  <a:moveTo>
                    <a:pt x="-1" y="1309200"/>
                  </a:moveTo>
                  <a:cubicBezTo>
                    <a:pt x="419558" y="1117556"/>
                    <a:pt x="1265669" y="-304928"/>
                    <a:pt x="4032642" y="59418"/>
                  </a:cubicBezTo>
                </a:path>
              </a:pathLst>
            </a:custGeom>
            <a:ln w="38100" cmpd="sng">
              <a:solidFill>
                <a:schemeClr val="accent3"/>
              </a:solidFill>
              <a:prstDash val="solid"/>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6B747B"/>
                </a:solidFill>
                <a:effectLst/>
                <a:uLnTx/>
                <a:uFillTx/>
                <a:latin typeface="Calibri" panose="020F0502020204030204" pitchFamily="34" charset="0"/>
                <a:ea typeface="+mn-ea"/>
                <a:cs typeface="Calibri" panose="020F0502020204030204" pitchFamily="34" charset="0"/>
              </a:endParaRPr>
            </a:p>
          </p:txBody>
        </p:sp>
        <p:sp>
          <p:nvSpPr>
            <p:cNvPr id="43" name="Rectangle: Rounded Corners 42">
              <a:extLst>
                <a:ext uri="{FF2B5EF4-FFF2-40B4-BE49-F238E27FC236}">
                  <a16:creationId xmlns:a16="http://schemas.microsoft.com/office/drawing/2014/main" id="{062530D4-07FF-4477-A4B6-18140A6394E5}"/>
                </a:ext>
              </a:extLst>
            </p:cNvPr>
            <p:cNvSpPr/>
            <p:nvPr/>
          </p:nvSpPr>
          <p:spPr>
            <a:xfrm>
              <a:off x="7510365" y="1711408"/>
              <a:ext cx="245440" cy="215001"/>
            </a:xfrm>
            <a:prstGeom prst="round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AT</a:t>
              </a:r>
            </a:p>
          </p:txBody>
        </p:sp>
        <p:sp>
          <p:nvSpPr>
            <p:cNvPr id="44" name="Arc 131">
              <a:extLst>
                <a:ext uri="{FF2B5EF4-FFF2-40B4-BE49-F238E27FC236}">
                  <a16:creationId xmlns:a16="http://schemas.microsoft.com/office/drawing/2014/main" id="{EE177EA6-3E19-46B9-9C3D-00D545555557}"/>
                </a:ext>
              </a:extLst>
            </p:cNvPr>
            <p:cNvSpPr/>
            <p:nvPr/>
          </p:nvSpPr>
          <p:spPr>
            <a:xfrm rot="12619457">
              <a:off x="7477499" y="2104387"/>
              <a:ext cx="248528" cy="73632"/>
            </a:xfrm>
            <a:custGeom>
              <a:avLst/>
              <a:gdLst>
                <a:gd name="connsiteX0" fmla="*/ 153890 w 4875333"/>
                <a:gd name="connsiteY0" fmla="*/ 465550 h 1431754"/>
                <a:gd name="connsiteX1" fmla="*/ 2476778 w 4875333"/>
                <a:gd name="connsiteY1" fmla="*/ 92 h 1431754"/>
                <a:gd name="connsiteX2" fmla="*/ 4875333 w 4875333"/>
                <a:gd name="connsiteY2" fmla="*/ 715877 h 1431754"/>
                <a:gd name="connsiteX3" fmla="*/ 2437667 w 4875333"/>
                <a:gd name="connsiteY3" fmla="*/ 715877 h 1431754"/>
                <a:gd name="connsiteX4" fmla="*/ 153890 w 4875333"/>
                <a:gd name="connsiteY4" fmla="*/ 465550 h 1431754"/>
                <a:gd name="connsiteX0" fmla="*/ 153890 w 4875333"/>
                <a:gd name="connsiteY0" fmla="*/ 465550 h 1431754"/>
                <a:gd name="connsiteX1" fmla="*/ 2476778 w 4875333"/>
                <a:gd name="connsiteY1" fmla="*/ 92 h 1431754"/>
                <a:gd name="connsiteX2" fmla="*/ 4875333 w 4875333"/>
                <a:gd name="connsiteY2" fmla="*/ 715877 h 1431754"/>
                <a:gd name="connsiteX0" fmla="*/ 0 w 4721443"/>
                <a:gd name="connsiteY0" fmla="*/ 465550 h 1071477"/>
                <a:gd name="connsiteX1" fmla="*/ 2322888 w 4721443"/>
                <a:gd name="connsiteY1" fmla="*/ 92 h 1071477"/>
                <a:gd name="connsiteX2" fmla="*/ 4721443 w 4721443"/>
                <a:gd name="connsiteY2" fmla="*/ 715877 h 1071477"/>
                <a:gd name="connsiteX3" fmla="*/ 2283777 w 4721443"/>
                <a:gd name="connsiteY3" fmla="*/ 1071477 h 1071477"/>
                <a:gd name="connsiteX4" fmla="*/ 0 w 4721443"/>
                <a:gd name="connsiteY4" fmla="*/ 465550 h 1071477"/>
                <a:gd name="connsiteX0" fmla="*/ 0 w 4721443"/>
                <a:gd name="connsiteY0" fmla="*/ 465550 h 1071477"/>
                <a:gd name="connsiteX1" fmla="*/ 2322888 w 4721443"/>
                <a:gd name="connsiteY1" fmla="*/ 92 h 1071477"/>
                <a:gd name="connsiteX2" fmla="*/ 4721443 w 4721443"/>
                <a:gd name="connsiteY2" fmla="*/ 715877 h 1071477"/>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721443 w 4721443"/>
                <a:gd name="connsiteY2" fmla="*/ 715900 h 1071500"/>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010243 w 4721443"/>
                <a:gd name="connsiteY2" fmla="*/ 436500 h 1071500"/>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010243 w 4721443"/>
                <a:gd name="connsiteY2" fmla="*/ 436478 h 1071478"/>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223603 w 4721443"/>
                <a:gd name="connsiteY2" fmla="*/ 436478 h 1071478"/>
                <a:gd name="connsiteX0" fmla="*/ 0 w 4721443"/>
                <a:gd name="connsiteY0" fmla="*/ 473167 h 1079094"/>
                <a:gd name="connsiteX1" fmla="*/ 2147628 w 4721443"/>
                <a:gd name="connsiteY1" fmla="*/ 89 h 1079094"/>
                <a:gd name="connsiteX2" fmla="*/ 4721443 w 4721443"/>
                <a:gd name="connsiteY2" fmla="*/ 723494 h 1079094"/>
                <a:gd name="connsiteX3" fmla="*/ 2283777 w 4721443"/>
                <a:gd name="connsiteY3" fmla="*/ 1079094 h 1079094"/>
                <a:gd name="connsiteX4" fmla="*/ 0 w 4721443"/>
                <a:gd name="connsiteY4" fmla="*/ 473167 h 1079094"/>
                <a:gd name="connsiteX0" fmla="*/ 292100 w 4721443"/>
                <a:gd name="connsiteY0" fmla="*/ 435067 h 1079094"/>
                <a:gd name="connsiteX1" fmla="*/ 1954588 w 4721443"/>
                <a:gd name="connsiteY1" fmla="*/ 20409 h 1079094"/>
                <a:gd name="connsiteX2" fmla="*/ 4223603 w 4721443"/>
                <a:gd name="connsiteY2" fmla="*/ 444094 h 1079094"/>
                <a:gd name="connsiteX0" fmla="*/ 0 w 4721443"/>
                <a:gd name="connsiteY0" fmla="*/ 473994 h 1079921"/>
                <a:gd name="connsiteX1" fmla="*/ 2147628 w 4721443"/>
                <a:gd name="connsiteY1" fmla="*/ 916 h 1079921"/>
                <a:gd name="connsiteX2" fmla="*/ 4721443 w 4721443"/>
                <a:gd name="connsiteY2" fmla="*/ 724321 h 1079921"/>
                <a:gd name="connsiteX3" fmla="*/ 2283777 w 4721443"/>
                <a:gd name="connsiteY3" fmla="*/ 1079921 h 1079921"/>
                <a:gd name="connsiteX4" fmla="*/ 0 w 4721443"/>
                <a:gd name="connsiteY4" fmla="*/ 473994 h 1079921"/>
                <a:gd name="connsiteX0" fmla="*/ 292100 w 4721443"/>
                <a:gd name="connsiteY0" fmla="*/ 435894 h 1079921"/>
                <a:gd name="connsiteX1" fmla="*/ 1954588 w 4721443"/>
                <a:gd name="connsiteY1" fmla="*/ 21236 h 1079921"/>
                <a:gd name="connsiteX2" fmla="*/ 4223603 w 4721443"/>
                <a:gd name="connsiteY2" fmla="*/ 444921 h 1079921"/>
                <a:gd name="connsiteX0" fmla="*/ 0 w 4226143"/>
                <a:gd name="connsiteY0" fmla="*/ 473100 h 1079027"/>
                <a:gd name="connsiteX1" fmla="*/ 2147628 w 4226143"/>
                <a:gd name="connsiteY1" fmla="*/ 22 h 1079027"/>
                <a:gd name="connsiteX2" fmla="*/ 4226143 w 4226143"/>
                <a:gd name="connsiteY2" fmla="*/ 487207 h 1079027"/>
                <a:gd name="connsiteX3" fmla="*/ 2283777 w 4226143"/>
                <a:gd name="connsiteY3" fmla="*/ 1079027 h 1079027"/>
                <a:gd name="connsiteX4" fmla="*/ 0 w 4226143"/>
                <a:gd name="connsiteY4" fmla="*/ 473100 h 1079027"/>
                <a:gd name="connsiteX0" fmla="*/ 292100 w 4226143"/>
                <a:gd name="connsiteY0" fmla="*/ 435000 h 1079027"/>
                <a:gd name="connsiteX1" fmla="*/ 1954588 w 4226143"/>
                <a:gd name="connsiteY1" fmla="*/ 20342 h 1079027"/>
                <a:gd name="connsiteX2" fmla="*/ 4223603 w 4226143"/>
                <a:gd name="connsiteY2" fmla="*/ 444027 h 1079027"/>
                <a:gd name="connsiteX0" fmla="*/ 0 w 3944203"/>
                <a:gd name="connsiteY0" fmla="*/ 427815 h 1079462"/>
                <a:gd name="connsiteX1" fmla="*/ 1865688 w 3944203"/>
                <a:gd name="connsiteY1" fmla="*/ 457 h 1079462"/>
                <a:gd name="connsiteX2" fmla="*/ 3944203 w 3944203"/>
                <a:gd name="connsiteY2" fmla="*/ 487642 h 1079462"/>
                <a:gd name="connsiteX3" fmla="*/ 2001837 w 3944203"/>
                <a:gd name="connsiteY3" fmla="*/ 1079462 h 1079462"/>
                <a:gd name="connsiteX4" fmla="*/ 0 w 3944203"/>
                <a:gd name="connsiteY4" fmla="*/ 427815 h 1079462"/>
                <a:gd name="connsiteX0" fmla="*/ 10160 w 3944203"/>
                <a:gd name="connsiteY0" fmla="*/ 435435 h 1079462"/>
                <a:gd name="connsiteX1" fmla="*/ 1672648 w 3944203"/>
                <a:gd name="connsiteY1" fmla="*/ 20777 h 1079462"/>
                <a:gd name="connsiteX2" fmla="*/ 3941663 w 3944203"/>
                <a:gd name="connsiteY2" fmla="*/ 444462 h 1079462"/>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672648 w 3944203"/>
                <a:gd name="connsiteY1" fmla="*/ 49284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18319 h 1069966"/>
                <a:gd name="connsiteX1" fmla="*/ 1570412 w 3944203"/>
                <a:gd name="connsiteY1" fmla="*/ 486 h 1069966"/>
                <a:gd name="connsiteX2" fmla="*/ 3944203 w 3944203"/>
                <a:gd name="connsiteY2" fmla="*/ 478146 h 1069966"/>
                <a:gd name="connsiteX3" fmla="*/ 2001837 w 3944203"/>
                <a:gd name="connsiteY3" fmla="*/ 1069966 h 1069966"/>
                <a:gd name="connsiteX4" fmla="*/ 0 w 3944203"/>
                <a:gd name="connsiteY4" fmla="*/ 418319 h 1069966"/>
                <a:gd name="connsiteX0" fmla="*/ 10160 w 3944203"/>
                <a:gd name="connsiteY0" fmla="*/ 425939 h 1069966"/>
                <a:gd name="connsiteX1" fmla="*/ 1520248 w 3944203"/>
                <a:gd name="connsiteY1" fmla="*/ 16043 h 1069966"/>
                <a:gd name="connsiteX2" fmla="*/ 3941663 w 3944203"/>
                <a:gd name="connsiteY2" fmla="*/ 434966 h 1069966"/>
                <a:gd name="connsiteX0" fmla="*/ 0 w 3944203"/>
                <a:gd name="connsiteY0" fmla="*/ 461076 h 1112723"/>
                <a:gd name="connsiteX1" fmla="*/ 1856162 w 3944203"/>
                <a:gd name="connsiteY1" fmla="*/ 380 h 1112723"/>
                <a:gd name="connsiteX2" fmla="*/ 3944203 w 3944203"/>
                <a:gd name="connsiteY2" fmla="*/ 520903 h 1112723"/>
                <a:gd name="connsiteX3" fmla="*/ 2001837 w 3944203"/>
                <a:gd name="connsiteY3" fmla="*/ 1112723 h 1112723"/>
                <a:gd name="connsiteX4" fmla="*/ 0 w 3944203"/>
                <a:gd name="connsiteY4" fmla="*/ 461076 h 1112723"/>
                <a:gd name="connsiteX0" fmla="*/ 10160 w 3944203"/>
                <a:gd name="connsiteY0" fmla="*/ 468696 h 1112723"/>
                <a:gd name="connsiteX1" fmla="*/ 1520248 w 3944203"/>
                <a:gd name="connsiteY1" fmla="*/ 58800 h 1112723"/>
                <a:gd name="connsiteX2" fmla="*/ 3941663 w 3944203"/>
                <a:gd name="connsiteY2" fmla="*/ 477723 h 1112723"/>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75000"/>
                <a:gd name="connsiteY0" fmla="*/ 507124 h 1158771"/>
                <a:gd name="connsiteX1" fmla="*/ 1856162 w 3975000"/>
                <a:gd name="connsiteY1" fmla="*/ 46428 h 1158771"/>
                <a:gd name="connsiteX2" fmla="*/ 3944203 w 3975000"/>
                <a:gd name="connsiteY2" fmla="*/ 566951 h 1158771"/>
                <a:gd name="connsiteX3" fmla="*/ 2001837 w 3975000"/>
                <a:gd name="connsiteY3" fmla="*/ 1158771 h 1158771"/>
                <a:gd name="connsiteX4" fmla="*/ 0 w 3975000"/>
                <a:gd name="connsiteY4" fmla="*/ 507124 h 1158771"/>
                <a:gd name="connsiteX0" fmla="*/ 10160 w 3975000"/>
                <a:gd name="connsiteY0" fmla="*/ 514744 h 1158771"/>
                <a:gd name="connsiteX1" fmla="*/ 1763135 w 3975000"/>
                <a:gd name="connsiteY1" fmla="*/ 73 h 1158771"/>
                <a:gd name="connsiteX2" fmla="*/ 3975000 w 3975000"/>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2" fmla="*/ 3975000 w 4087078"/>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0" fmla="*/ 0 w 4087078"/>
                <a:gd name="connsiteY0" fmla="*/ 936907 h 1588554"/>
                <a:gd name="connsiteX1" fmla="*/ 2375099 w 4087078"/>
                <a:gd name="connsiteY1" fmla="*/ 94 h 1588554"/>
                <a:gd name="connsiteX2" fmla="*/ 4087078 w 4087078"/>
                <a:gd name="connsiteY2" fmla="*/ 991971 h 1588554"/>
                <a:gd name="connsiteX3" fmla="*/ 2001837 w 4087078"/>
                <a:gd name="connsiteY3" fmla="*/ 1588554 h 1588554"/>
                <a:gd name="connsiteX4" fmla="*/ 0 w 4087078"/>
                <a:gd name="connsiteY4" fmla="*/ 936907 h 1588554"/>
                <a:gd name="connsiteX0" fmla="*/ 10160 w 4087078"/>
                <a:gd name="connsiteY0" fmla="*/ 944527 h 1588554"/>
                <a:gd name="connsiteX1" fmla="*/ 1763135 w 4087078"/>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42900 h 1594547"/>
                <a:gd name="connsiteX1" fmla="*/ 2570526 w 4282505"/>
                <a:gd name="connsiteY1" fmla="*/ 6087 h 1594547"/>
                <a:gd name="connsiteX2" fmla="*/ 4282505 w 4282505"/>
                <a:gd name="connsiteY2" fmla="*/ 997964 h 1594547"/>
                <a:gd name="connsiteX3" fmla="*/ 2197264 w 4282505"/>
                <a:gd name="connsiteY3" fmla="*/ 1594547 h 1594547"/>
                <a:gd name="connsiteX4" fmla="*/ 195427 w 4282505"/>
                <a:gd name="connsiteY4" fmla="*/ 942900 h 1594547"/>
                <a:gd name="connsiteX0" fmla="*/ 0 w 4282505"/>
                <a:gd name="connsiteY0" fmla="*/ 877358 h 1594547"/>
                <a:gd name="connsiteX1" fmla="*/ 2810262 w 4282505"/>
                <a:gd name="connsiteY1" fmla="*/ 26 h 1594547"/>
                <a:gd name="connsiteX0" fmla="*/ 863044 w 4950122"/>
                <a:gd name="connsiteY0" fmla="*/ 942933 h 1594580"/>
                <a:gd name="connsiteX1" fmla="*/ 3238143 w 4950122"/>
                <a:gd name="connsiteY1" fmla="*/ 6120 h 1594580"/>
                <a:gd name="connsiteX2" fmla="*/ 4950122 w 4950122"/>
                <a:gd name="connsiteY2" fmla="*/ 997997 h 1594580"/>
                <a:gd name="connsiteX3" fmla="*/ 2864881 w 4950122"/>
                <a:gd name="connsiteY3" fmla="*/ 1594580 h 1594580"/>
                <a:gd name="connsiteX4" fmla="*/ 863044 w 4950122"/>
                <a:gd name="connsiteY4" fmla="*/ 942933 h 1594580"/>
                <a:gd name="connsiteX0" fmla="*/ -1 w 4950122"/>
                <a:gd name="connsiteY0" fmla="*/ 481827 h 1594580"/>
                <a:gd name="connsiteX1" fmla="*/ 3477879 w 4950122"/>
                <a:gd name="connsiteY1" fmla="*/ 59 h 1594580"/>
                <a:gd name="connsiteX0" fmla="*/ 863044 w 4950122"/>
                <a:gd name="connsiteY0" fmla="*/ 1314722 h 1966369"/>
                <a:gd name="connsiteX1" fmla="*/ 3256701 w 4950122"/>
                <a:gd name="connsiteY1" fmla="*/ 60 h 1966369"/>
                <a:gd name="connsiteX2" fmla="*/ 4950122 w 4950122"/>
                <a:gd name="connsiteY2" fmla="*/ 1369786 h 1966369"/>
                <a:gd name="connsiteX3" fmla="*/ 2864881 w 4950122"/>
                <a:gd name="connsiteY3" fmla="*/ 1966369 h 1966369"/>
                <a:gd name="connsiteX4" fmla="*/ 863044 w 4950122"/>
                <a:gd name="connsiteY4" fmla="*/ 1314722 h 1966369"/>
                <a:gd name="connsiteX0" fmla="*/ -1 w 4950122"/>
                <a:gd name="connsiteY0" fmla="*/ 853616 h 1966369"/>
                <a:gd name="connsiteX1" fmla="*/ 3477879 w 4950122"/>
                <a:gd name="connsiteY1" fmla="*/ 371848 h 1966369"/>
                <a:gd name="connsiteX0" fmla="*/ 863044 w 4950122"/>
                <a:gd name="connsiteY0" fmla="*/ 1314722 h 1966369"/>
                <a:gd name="connsiteX1" fmla="*/ 3256701 w 4950122"/>
                <a:gd name="connsiteY1" fmla="*/ 60 h 1966369"/>
                <a:gd name="connsiteX2" fmla="*/ 4950122 w 4950122"/>
                <a:gd name="connsiteY2" fmla="*/ 1369786 h 1966369"/>
                <a:gd name="connsiteX3" fmla="*/ 2864881 w 4950122"/>
                <a:gd name="connsiteY3" fmla="*/ 1966369 h 1966369"/>
                <a:gd name="connsiteX4" fmla="*/ 863044 w 4950122"/>
                <a:gd name="connsiteY4" fmla="*/ 1314722 h 1966369"/>
                <a:gd name="connsiteX0" fmla="*/ -1 w 4950122"/>
                <a:gd name="connsiteY0" fmla="*/ 853616 h 1966369"/>
                <a:gd name="connsiteX1" fmla="*/ 3569773 w 4950122"/>
                <a:gd name="connsiteY1" fmla="*/ 135576 h 1966369"/>
                <a:gd name="connsiteX0" fmla="*/ 863044 w 4950122"/>
                <a:gd name="connsiteY0" fmla="*/ 1450319 h 2101966"/>
                <a:gd name="connsiteX1" fmla="*/ 3256701 w 4950122"/>
                <a:gd name="connsiteY1" fmla="*/ 135657 h 2101966"/>
                <a:gd name="connsiteX2" fmla="*/ 4950122 w 4950122"/>
                <a:gd name="connsiteY2" fmla="*/ 1505383 h 2101966"/>
                <a:gd name="connsiteX3" fmla="*/ 2864881 w 4950122"/>
                <a:gd name="connsiteY3" fmla="*/ 2101966 h 2101966"/>
                <a:gd name="connsiteX4" fmla="*/ 863044 w 4950122"/>
                <a:gd name="connsiteY4" fmla="*/ 1450319 h 2101966"/>
                <a:gd name="connsiteX0" fmla="*/ -1 w 4950122"/>
                <a:gd name="connsiteY0" fmla="*/ 989213 h 2101966"/>
                <a:gd name="connsiteX1" fmla="*/ 3646248 w 4950122"/>
                <a:gd name="connsiteY1" fmla="*/ 22 h 2101966"/>
                <a:gd name="connsiteX0" fmla="*/ 863044 w 4950122"/>
                <a:gd name="connsiteY0" fmla="*/ 1450319 h 2101966"/>
                <a:gd name="connsiteX1" fmla="*/ 4950122 w 4950122"/>
                <a:gd name="connsiteY1" fmla="*/ 1505383 h 2101966"/>
                <a:gd name="connsiteX2" fmla="*/ 2864881 w 4950122"/>
                <a:gd name="connsiteY2" fmla="*/ 2101966 h 2101966"/>
                <a:gd name="connsiteX3" fmla="*/ 863044 w 4950122"/>
                <a:gd name="connsiteY3" fmla="*/ 1450319 h 2101966"/>
                <a:gd name="connsiteX0" fmla="*/ -1 w 4950122"/>
                <a:gd name="connsiteY0" fmla="*/ 989213 h 2101966"/>
                <a:gd name="connsiteX1" fmla="*/ 3646248 w 4950122"/>
                <a:gd name="connsiteY1" fmla="*/ 22 h 2101966"/>
                <a:gd name="connsiteX0" fmla="*/ 863044 w 3646248"/>
                <a:gd name="connsiteY0" fmla="*/ 1450319 h 2101966"/>
                <a:gd name="connsiteX1" fmla="*/ 2864881 w 3646248"/>
                <a:gd name="connsiteY1" fmla="*/ 2101966 h 2101966"/>
                <a:gd name="connsiteX2" fmla="*/ 863044 w 3646248"/>
                <a:gd name="connsiteY2" fmla="*/ 1450319 h 2101966"/>
                <a:gd name="connsiteX0" fmla="*/ -1 w 3646248"/>
                <a:gd name="connsiteY0" fmla="*/ 989213 h 2101966"/>
                <a:gd name="connsiteX1" fmla="*/ 3646248 w 3646248"/>
                <a:gd name="connsiteY1" fmla="*/ 22 h 2101966"/>
                <a:gd name="connsiteX0" fmla="*/ 2779033 w 3646248"/>
                <a:gd name="connsiteY0" fmla="*/ 779234 h 2101966"/>
                <a:gd name="connsiteX1" fmla="*/ 2864881 w 3646248"/>
                <a:gd name="connsiteY1" fmla="*/ 2101966 h 2101966"/>
                <a:gd name="connsiteX2" fmla="*/ 2779033 w 3646248"/>
                <a:gd name="connsiteY2" fmla="*/ 779234 h 2101966"/>
                <a:gd name="connsiteX0" fmla="*/ -1 w 3646248"/>
                <a:gd name="connsiteY0" fmla="*/ 989213 h 2101966"/>
                <a:gd name="connsiteX1" fmla="*/ 3646248 w 3646248"/>
                <a:gd name="connsiteY1" fmla="*/ 22 h 2101966"/>
                <a:gd name="connsiteX0" fmla="*/ 2779033 w 3982964"/>
                <a:gd name="connsiteY0" fmla="*/ 779234 h 989214"/>
                <a:gd name="connsiteX1" fmla="*/ 3982962 w 3982964"/>
                <a:gd name="connsiteY1" fmla="*/ 381766 h 989214"/>
                <a:gd name="connsiteX2" fmla="*/ 2779033 w 3982964"/>
                <a:gd name="connsiteY2" fmla="*/ 779234 h 989214"/>
                <a:gd name="connsiteX0" fmla="*/ -1 w 3982964"/>
                <a:gd name="connsiteY0" fmla="*/ 989213 h 989214"/>
                <a:gd name="connsiteX1" fmla="*/ 3646248 w 3982964"/>
                <a:gd name="connsiteY1" fmla="*/ 22 h 989214"/>
                <a:gd name="connsiteX0" fmla="*/ 3557091 w 4761022"/>
                <a:gd name="connsiteY0" fmla="*/ 779222 h 2170636"/>
                <a:gd name="connsiteX1" fmla="*/ 4761020 w 4761022"/>
                <a:gd name="connsiteY1" fmla="*/ 381754 h 2170636"/>
                <a:gd name="connsiteX2" fmla="*/ 3557091 w 4761022"/>
                <a:gd name="connsiteY2" fmla="*/ 779222 h 2170636"/>
                <a:gd name="connsiteX0" fmla="*/ 0 w 4761022"/>
                <a:gd name="connsiteY0" fmla="*/ 2170635 h 2170636"/>
                <a:gd name="connsiteX1" fmla="*/ 4424306 w 4761022"/>
                <a:gd name="connsiteY1" fmla="*/ 10 h 2170636"/>
                <a:gd name="connsiteX0" fmla="*/ 3557091 w 4761022"/>
                <a:gd name="connsiteY0" fmla="*/ 717627 h 2109041"/>
                <a:gd name="connsiteX1" fmla="*/ 4761020 w 4761022"/>
                <a:gd name="connsiteY1" fmla="*/ 320159 h 2109041"/>
                <a:gd name="connsiteX2" fmla="*/ 3557091 w 4761022"/>
                <a:gd name="connsiteY2" fmla="*/ 717627 h 2109041"/>
                <a:gd name="connsiteX0" fmla="*/ 0 w 4761022"/>
                <a:gd name="connsiteY0" fmla="*/ 2109040 h 2109041"/>
                <a:gd name="connsiteX1" fmla="*/ 4450323 w 4761022"/>
                <a:gd name="connsiteY1" fmla="*/ 9 h 2109041"/>
                <a:gd name="connsiteX0" fmla="*/ 3557091 w 4761022"/>
                <a:gd name="connsiteY0" fmla="*/ 717618 h 2109032"/>
                <a:gd name="connsiteX1" fmla="*/ 4761020 w 4761022"/>
                <a:gd name="connsiteY1" fmla="*/ 320150 h 2109032"/>
                <a:gd name="connsiteX2" fmla="*/ 3557091 w 4761022"/>
                <a:gd name="connsiteY2" fmla="*/ 717618 h 2109032"/>
                <a:gd name="connsiteX0" fmla="*/ 0 w 4761022"/>
                <a:gd name="connsiteY0" fmla="*/ 2109031 h 2109032"/>
                <a:gd name="connsiteX1" fmla="*/ 4450323 w 4761022"/>
                <a:gd name="connsiteY1" fmla="*/ 0 h 2109032"/>
                <a:gd name="connsiteX0" fmla="*/ 3290327 w 4494258"/>
                <a:gd name="connsiteY0" fmla="*/ 717618 h 2332634"/>
                <a:gd name="connsiteX1" fmla="*/ 4494256 w 4494258"/>
                <a:gd name="connsiteY1" fmla="*/ 320150 h 2332634"/>
                <a:gd name="connsiteX2" fmla="*/ 3290327 w 4494258"/>
                <a:gd name="connsiteY2" fmla="*/ 717618 h 2332634"/>
                <a:gd name="connsiteX0" fmla="*/ -1 w 4494258"/>
                <a:gd name="connsiteY0" fmla="*/ 2332634 h 2332634"/>
                <a:gd name="connsiteX1" fmla="*/ 4183559 w 4494258"/>
                <a:gd name="connsiteY1" fmla="*/ 0 h 2332634"/>
                <a:gd name="connsiteX0" fmla="*/ 3290327 w 4494258"/>
                <a:gd name="connsiteY0" fmla="*/ 416597 h 2031613"/>
                <a:gd name="connsiteX1" fmla="*/ 4494256 w 4494258"/>
                <a:gd name="connsiteY1" fmla="*/ 19129 h 2031613"/>
                <a:gd name="connsiteX2" fmla="*/ 3290327 w 4494258"/>
                <a:gd name="connsiteY2" fmla="*/ 416597 h 2031613"/>
                <a:gd name="connsiteX0" fmla="*/ -1 w 4494258"/>
                <a:gd name="connsiteY0" fmla="*/ 2031613 h 2031613"/>
                <a:gd name="connsiteX1" fmla="*/ 3636687 w 4494258"/>
                <a:gd name="connsiteY1" fmla="*/ -1 h 2031613"/>
                <a:gd name="connsiteX0" fmla="*/ 3290327 w 4494258"/>
                <a:gd name="connsiteY0" fmla="*/ 416597 h 2031613"/>
                <a:gd name="connsiteX1" fmla="*/ 4494256 w 4494258"/>
                <a:gd name="connsiteY1" fmla="*/ 19129 h 2031613"/>
                <a:gd name="connsiteX2" fmla="*/ 3290327 w 4494258"/>
                <a:gd name="connsiteY2" fmla="*/ 416597 h 2031613"/>
                <a:gd name="connsiteX0" fmla="*/ -1 w 4494258"/>
                <a:gd name="connsiteY0" fmla="*/ 2031613 h 2031613"/>
                <a:gd name="connsiteX1" fmla="*/ 3636687 w 4494258"/>
                <a:gd name="connsiteY1" fmla="*/ -1 h 2031613"/>
                <a:gd name="connsiteX0" fmla="*/ 3290327 w 4494258"/>
                <a:gd name="connsiteY0" fmla="*/ 416597 h 2031613"/>
                <a:gd name="connsiteX1" fmla="*/ 4494256 w 4494258"/>
                <a:gd name="connsiteY1" fmla="*/ 19129 h 2031613"/>
                <a:gd name="connsiteX2" fmla="*/ 3290327 w 4494258"/>
                <a:gd name="connsiteY2" fmla="*/ 416597 h 2031613"/>
                <a:gd name="connsiteX0" fmla="*/ -1 w 4494258"/>
                <a:gd name="connsiteY0" fmla="*/ 2031613 h 2031613"/>
                <a:gd name="connsiteX1" fmla="*/ 3636687 w 4494258"/>
                <a:gd name="connsiteY1" fmla="*/ -1 h 2031613"/>
                <a:gd name="connsiteX0" fmla="*/ 3290327 w 3636688"/>
                <a:gd name="connsiteY0" fmla="*/ 416597 h 2031613"/>
                <a:gd name="connsiteX1" fmla="*/ 3517052 w 3636688"/>
                <a:gd name="connsiteY1" fmla="*/ 152135 h 2031613"/>
                <a:gd name="connsiteX2" fmla="*/ 3290327 w 3636688"/>
                <a:gd name="connsiteY2" fmla="*/ 416597 h 2031613"/>
                <a:gd name="connsiteX0" fmla="*/ -1 w 3636688"/>
                <a:gd name="connsiteY0" fmla="*/ 2031613 h 2031613"/>
                <a:gd name="connsiteX1" fmla="*/ 3636687 w 3636688"/>
                <a:gd name="connsiteY1" fmla="*/ -1 h 2031613"/>
                <a:gd name="connsiteX0" fmla="*/ 3290327 w 3539928"/>
                <a:gd name="connsiteY0" fmla="*/ 296685 h 1911701"/>
                <a:gd name="connsiteX1" fmla="*/ 3517052 w 3539928"/>
                <a:gd name="connsiteY1" fmla="*/ 32223 h 1911701"/>
                <a:gd name="connsiteX2" fmla="*/ 3290327 w 3539928"/>
                <a:gd name="connsiteY2" fmla="*/ 296685 h 1911701"/>
                <a:gd name="connsiteX0" fmla="*/ -1 w 3539928"/>
                <a:gd name="connsiteY0" fmla="*/ 1911701 h 1911701"/>
                <a:gd name="connsiteX1" fmla="*/ 3336189 w 3539928"/>
                <a:gd name="connsiteY1" fmla="*/ -2 h 1911701"/>
                <a:gd name="connsiteX0" fmla="*/ 3290327 w 3539928"/>
                <a:gd name="connsiteY0" fmla="*/ 296685 h 1911701"/>
                <a:gd name="connsiteX1" fmla="*/ 3517052 w 3539928"/>
                <a:gd name="connsiteY1" fmla="*/ 32223 h 1911701"/>
                <a:gd name="connsiteX2" fmla="*/ 3290327 w 3539928"/>
                <a:gd name="connsiteY2" fmla="*/ 296685 h 1911701"/>
                <a:gd name="connsiteX0" fmla="*/ -1 w 3539928"/>
                <a:gd name="connsiteY0" fmla="*/ 1911701 h 1911701"/>
                <a:gd name="connsiteX1" fmla="*/ 3336189 w 3539928"/>
                <a:gd name="connsiteY1" fmla="*/ -2 h 1911701"/>
                <a:gd name="connsiteX0" fmla="*/ 3290327 w 3539928"/>
                <a:gd name="connsiteY0" fmla="*/ 296685 h 1911701"/>
                <a:gd name="connsiteX1" fmla="*/ 3517052 w 3539928"/>
                <a:gd name="connsiteY1" fmla="*/ 32223 h 1911701"/>
                <a:gd name="connsiteX2" fmla="*/ 3290327 w 3539928"/>
                <a:gd name="connsiteY2" fmla="*/ 296685 h 1911701"/>
                <a:gd name="connsiteX0" fmla="*/ -1 w 3539928"/>
                <a:gd name="connsiteY0" fmla="*/ 1911701 h 1911701"/>
                <a:gd name="connsiteX1" fmla="*/ 3336189 w 3539928"/>
                <a:gd name="connsiteY1" fmla="*/ -2 h 1911701"/>
              </a:gdLst>
              <a:ahLst/>
              <a:cxnLst>
                <a:cxn ang="0">
                  <a:pos x="connsiteX0" y="connsiteY0"/>
                </a:cxn>
                <a:cxn ang="0">
                  <a:pos x="connsiteX1" y="connsiteY1"/>
                </a:cxn>
              </a:cxnLst>
              <a:rect l="l" t="t" r="r" b="b"/>
              <a:pathLst>
                <a:path w="3539928" h="1911701" stroke="0" extrusionOk="0">
                  <a:moveTo>
                    <a:pt x="3290327" y="296685"/>
                  </a:moveTo>
                  <a:cubicBezTo>
                    <a:pt x="3691637" y="164196"/>
                    <a:pt x="3115742" y="164712"/>
                    <a:pt x="3517052" y="32223"/>
                  </a:cubicBezTo>
                  <a:cubicBezTo>
                    <a:pt x="2755793" y="-51219"/>
                    <a:pt x="4051586" y="380127"/>
                    <a:pt x="3290327" y="296685"/>
                  </a:cubicBezTo>
                  <a:close/>
                </a:path>
                <a:path w="3539928" h="1911701" fill="none">
                  <a:moveTo>
                    <a:pt x="-1" y="1911701"/>
                  </a:moveTo>
                  <a:cubicBezTo>
                    <a:pt x="419558" y="1720057"/>
                    <a:pt x="1498155" y="1185821"/>
                    <a:pt x="3336189" y="-2"/>
                  </a:cubicBezTo>
                </a:path>
              </a:pathLst>
            </a:custGeom>
            <a:ln w="38100" cmpd="sng">
              <a:solidFill>
                <a:schemeClr val="accent3"/>
              </a:solidFill>
              <a:prstDash val="solid"/>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6B747B"/>
                </a:solidFill>
                <a:effectLst/>
                <a:uLnTx/>
                <a:uFillTx/>
                <a:latin typeface="Calibri" panose="020F0502020204030204" pitchFamily="34" charset="0"/>
                <a:ea typeface="+mn-ea"/>
                <a:cs typeface="Calibri" panose="020F0502020204030204" pitchFamily="34" charset="0"/>
              </a:endParaRPr>
            </a:p>
          </p:txBody>
        </p:sp>
        <p:sp>
          <p:nvSpPr>
            <p:cNvPr id="45" name="Arc 131">
              <a:extLst>
                <a:ext uri="{FF2B5EF4-FFF2-40B4-BE49-F238E27FC236}">
                  <a16:creationId xmlns:a16="http://schemas.microsoft.com/office/drawing/2014/main" id="{39CCA91C-03AD-4458-85DC-FFFB31F1E72C}"/>
                </a:ext>
              </a:extLst>
            </p:cNvPr>
            <p:cNvSpPr/>
            <p:nvPr/>
          </p:nvSpPr>
          <p:spPr>
            <a:xfrm rot="14413637">
              <a:off x="7102408" y="1824217"/>
              <a:ext cx="248528" cy="73632"/>
            </a:xfrm>
            <a:custGeom>
              <a:avLst/>
              <a:gdLst>
                <a:gd name="connsiteX0" fmla="*/ 153890 w 4875333"/>
                <a:gd name="connsiteY0" fmla="*/ 465550 h 1431754"/>
                <a:gd name="connsiteX1" fmla="*/ 2476778 w 4875333"/>
                <a:gd name="connsiteY1" fmla="*/ 92 h 1431754"/>
                <a:gd name="connsiteX2" fmla="*/ 4875333 w 4875333"/>
                <a:gd name="connsiteY2" fmla="*/ 715877 h 1431754"/>
                <a:gd name="connsiteX3" fmla="*/ 2437667 w 4875333"/>
                <a:gd name="connsiteY3" fmla="*/ 715877 h 1431754"/>
                <a:gd name="connsiteX4" fmla="*/ 153890 w 4875333"/>
                <a:gd name="connsiteY4" fmla="*/ 465550 h 1431754"/>
                <a:gd name="connsiteX0" fmla="*/ 153890 w 4875333"/>
                <a:gd name="connsiteY0" fmla="*/ 465550 h 1431754"/>
                <a:gd name="connsiteX1" fmla="*/ 2476778 w 4875333"/>
                <a:gd name="connsiteY1" fmla="*/ 92 h 1431754"/>
                <a:gd name="connsiteX2" fmla="*/ 4875333 w 4875333"/>
                <a:gd name="connsiteY2" fmla="*/ 715877 h 1431754"/>
                <a:gd name="connsiteX0" fmla="*/ 0 w 4721443"/>
                <a:gd name="connsiteY0" fmla="*/ 465550 h 1071477"/>
                <a:gd name="connsiteX1" fmla="*/ 2322888 w 4721443"/>
                <a:gd name="connsiteY1" fmla="*/ 92 h 1071477"/>
                <a:gd name="connsiteX2" fmla="*/ 4721443 w 4721443"/>
                <a:gd name="connsiteY2" fmla="*/ 715877 h 1071477"/>
                <a:gd name="connsiteX3" fmla="*/ 2283777 w 4721443"/>
                <a:gd name="connsiteY3" fmla="*/ 1071477 h 1071477"/>
                <a:gd name="connsiteX4" fmla="*/ 0 w 4721443"/>
                <a:gd name="connsiteY4" fmla="*/ 465550 h 1071477"/>
                <a:gd name="connsiteX0" fmla="*/ 0 w 4721443"/>
                <a:gd name="connsiteY0" fmla="*/ 465550 h 1071477"/>
                <a:gd name="connsiteX1" fmla="*/ 2322888 w 4721443"/>
                <a:gd name="connsiteY1" fmla="*/ 92 h 1071477"/>
                <a:gd name="connsiteX2" fmla="*/ 4721443 w 4721443"/>
                <a:gd name="connsiteY2" fmla="*/ 715877 h 1071477"/>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721443 w 4721443"/>
                <a:gd name="connsiteY2" fmla="*/ 715900 h 1071500"/>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010243 w 4721443"/>
                <a:gd name="connsiteY2" fmla="*/ 436500 h 1071500"/>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010243 w 4721443"/>
                <a:gd name="connsiteY2" fmla="*/ 436478 h 1071478"/>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223603 w 4721443"/>
                <a:gd name="connsiteY2" fmla="*/ 436478 h 1071478"/>
                <a:gd name="connsiteX0" fmla="*/ 0 w 4721443"/>
                <a:gd name="connsiteY0" fmla="*/ 473167 h 1079094"/>
                <a:gd name="connsiteX1" fmla="*/ 2147628 w 4721443"/>
                <a:gd name="connsiteY1" fmla="*/ 89 h 1079094"/>
                <a:gd name="connsiteX2" fmla="*/ 4721443 w 4721443"/>
                <a:gd name="connsiteY2" fmla="*/ 723494 h 1079094"/>
                <a:gd name="connsiteX3" fmla="*/ 2283777 w 4721443"/>
                <a:gd name="connsiteY3" fmla="*/ 1079094 h 1079094"/>
                <a:gd name="connsiteX4" fmla="*/ 0 w 4721443"/>
                <a:gd name="connsiteY4" fmla="*/ 473167 h 1079094"/>
                <a:gd name="connsiteX0" fmla="*/ 292100 w 4721443"/>
                <a:gd name="connsiteY0" fmla="*/ 435067 h 1079094"/>
                <a:gd name="connsiteX1" fmla="*/ 1954588 w 4721443"/>
                <a:gd name="connsiteY1" fmla="*/ 20409 h 1079094"/>
                <a:gd name="connsiteX2" fmla="*/ 4223603 w 4721443"/>
                <a:gd name="connsiteY2" fmla="*/ 444094 h 1079094"/>
                <a:gd name="connsiteX0" fmla="*/ 0 w 4721443"/>
                <a:gd name="connsiteY0" fmla="*/ 473994 h 1079921"/>
                <a:gd name="connsiteX1" fmla="*/ 2147628 w 4721443"/>
                <a:gd name="connsiteY1" fmla="*/ 916 h 1079921"/>
                <a:gd name="connsiteX2" fmla="*/ 4721443 w 4721443"/>
                <a:gd name="connsiteY2" fmla="*/ 724321 h 1079921"/>
                <a:gd name="connsiteX3" fmla="*/ 2283777 w 4721443"/>
                <a:gd name="connsiteY3" fmla="*/ 1079921 h 1079921"/>
                <a:gd name="connsiteX4" fmla="*/ 0 w 4721443"/>
                <a:gd name="connsiteY4" fmla="*/ 473994 h 1079921"/>
                <a:gd name="connsiteX0" fmla="*/ 292100 w 4721443"/>
                <a:gd name="connsiteY0" fmla="*/ 435894 h 1079921"/>
                <a:gd name="connsiteX1" fmla="*/ 1954588 w 4721443"/>
                <a:gd name="connsiteY1" fmla="*/ 21236 h 1079921"/>
                <a:gd name="connsiteX2" fmla="*/ 4223603 w 4721443"/>
                <a:gd name="connsiteY2" fmla="*/ 444921 h 1079921"/>
                <a:gd name="connsiteX0" fmla="*/ 0 w 4226143"/>
                <a:gd name="connsiteY0" fmla="*/ 473100 h 1079027"/>
                <a:gd name="connsiteX1" fmla="*/ 2147628 w 4226143"/>
                <a:gd name="connsiteY1" fmla="*/ 22 h 1079027"/>
                <a:gd name="connsiteX2" fmla="*/ 4226143 w 4226143"/>
                <a:gd name="connsiteY2" fmla="*/ 487207 h 1079027"/>
                <a:gd name="connsiteX3" fmla="*/ 2283777 w 4226143"/>
                <a:gd name="connsiteY3" fmla="*/ 1079027 h 1079027"/>
                <a:gd name="connsiteX4" fmla="*/ 0 w 4226143"/>
                <a:gd name="connsiteY4" fmla="*/ 473100 h 1079027"/>
                <a:gd name="connsiteX0" fmla="*/ 292100 w 4226143"/>
                <a:gd name="connsiteY0" fmla="*/ 435000 h 1079027"/>
                <a:gd name="connsiteX1" fmla="*/ 1954588 w 4226143"/>
                <a:gd name="connsiteY1" fmla="*/ 20342 h 1079027"/>
                <a:gd name="connsiteX2" fmla="*/ 4223603 w 4226143"/>
                <a:gd name="connsiteY2" fmla="*/ 444027 h 1079027"/>
                <a:gd name="connsiteX0" fmla="*/ 0 w 3944203"/>
                <a:gd name="connsiteY0" fmla="*/ 427815 h 1079462"/>
                <a:gd name="connsiteX1" fmla="*/ 1865688 w 3944203"/>
                <a:gd name="connsiteY1" fmla="*/ 457 h 1079462"/>
                <a:gd name="connsiteX2" fmla="*/ 3944203 w 3944203"/>
                <a:gd name="connsiteY2" fmla="*/ 487642 h 1079462"/>
                <a:gd name="connsiteX3" fmla="*/ 2001837 w 3944203"/>
                <a:gd name="connsiteY3" fmla="*/ 1079462 h 1079462"/>
                <a:gd name="connsiteX4" fmla="*/ 0 w 3944203"/>
                <a:gd name="connsiteY4" fmla="*/ 427815 h 1079462"/>
                <a:gd name="connsiteX0" fmla="*/ 10160 w 3944203"/>
                <a:gd name="connsiteY0" fmla="*/ 435435 h 1079462"/>
                <a:gd name="connsiteX1" fmla="*/ 1672648 w 3944203"/>
                <a:gd name="connsiteY1" fmla="*/ 20777 h 1079462"/>
                <a:gd name="connsiteX2" fmla="*/ 3941663 w 3944203"/>
                <a:gd name="connsiteY2" fmla="*/ 444462 h 1079462"/>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672648 w 3944203"/>
                <a:gd name="connsiteY1" fmla="*/ 49284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18319 h 1069966"/>
                <a:gd name="connsiteX1" fmla="*/ 1570412 w 3944203"/>
                <a:gd name="connsiteY1" fmla="*/ 486 h 1069966"/>
                <a:gd name="connsiteX2" fmla="*/ 3944203 w 3944203"/>
                <a:gd name="connsiteY2" fmla="*/ 478146 h 1069966"/>
                <a:gd name="connsiteX3" fmla="*/ 2001837 w 3944203"/>
                <a:gd name="connsiteY3" fmla="*/ 1069966 h 1069966"/>
                <a:gd name="connsiteX4" fmla="*/ 0 w 3944203"/>
                <a:gd name="connsiteY4" fmla="*/ 418319 h 1069966"/>
                <a:gd name="connsiteX0" fmla="*/ 10160 w 3944203"/>
                <a:gd name="connsiteY0" fmla="*/ 425939 h 1069966"/>
                <a:gd name="connsiteX1" fmla="*/ 1520248 w 3944203"/>
                <a:gd name="connsiteY1" fmla="*/ 16043 h 1069966"/>
                <a:gd name="connsiteX2" fmla="*/ 3941663 w 3944203"/>
                <a:gd name="connsiteY2" fmla="*/ 434966 h 1069966"/>
                <a:gd name="connsiteX0" fmla="*/ 0 w 3944203"/>
                <a:gd name="connsiteY0" fmla="*/ 461076 h 1112723"/>
                <a:gd name="connsiteX1" fmla="*/ 1856162 w 3944203"/>
                <a:gd name="connsiteY1" fmla="*/ 380 h 1112723"/>
                <a:gd name="connsiteX2" fmla="*/ 3944203 w 3944203"/>
                <a:gd name="connsiteY2" fmla="*/ 520903 h 1112723"/>
                <a:gd name="connsiteX3" fmla="*/ 2001837 w 3944203"/>
                <a:gd name="connsiteY3" fmla="*/ 1112723 h 1112723"/>
                <a:gd name="connsiteX4" fmla="*/ 0 w 3944203"/>
                <a:gd name="connsiteY4" fmla="*/ 461076 h 1112723"/>
                <a:gd name="connsiteX0" fmla="*/ 10160 w 3944203"/>
                <a:gd name="connsiteY0" fmla="*/ 468696 h 1112723"/>
                <a:gd name="connsiteX1" fmla="*/ 1520248 w 3944203"/>
                <a:gd name="connsiteY1" fmla="*/ 58800 h 1112723"/>
                <a:gd name="connsiteX2" fmla="*/ 3941663 w 3944203"/>
                <a:gd name="connsiteY2" fmla="*/ 477723 h 1112723"/>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75000"/>
                <a:gd name="connsiteY0" fmla="*/ 507124 h 1158771"/>
                <a:gd name="connsiteX1" fmla="*/ 1856162 w 3975000"/>
                <a:gd name="connsiteY1" fmla="*/ 46428 h 1158771"/>
                <a:gd name="connsiteX2" fmla="*/ 3944203 w 3975000"/>
                <a:gd name="connsiteY2" fmla="*/ 566951 h 1158771"/>
                <a:gd name="connsiteX3" fmla="*/ 2001837 w 3975000"/>
                <a:gd name="connsiteY3" fmla="*/ 1158771 h 1158771"/>
                <a:gd name="connsiteX4" fmla="*/ 0 w 3975000"/>
                <a:gd name="connsiteY4" fmla="*/ 507124 h 1158771"/>
                <a:gd name="connsiteX0" fmla="*/ 10160 w 3975000"/>
                <a:gd name="connsiteY0" fmla="*/ 514744 h 1158771"/>
                <a:gd name="connsiteX1" fmla="*/ 1763135 w 3975000"/>
                <a:gd name="connsiteY1" fmla="*/ 73 h 1158771"/>
                <a:gd name="connsiteX2" fmla="*/ 3975000 w 3975000"/>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2" fmla="*/ 3975000 w 4087078"/>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0" fmla="*/ 0 w 4087078"/>
                <a:gd name="connsiteY0" fmla="*/ 936907 h 1588554"/>
                <a:gd name="connsiteX1" fmla="*/ 2375099 w 4087078"/>
                <a:gd name="connsiteY1" fmla="*/ 94 h 1588554"/>
                <a:gd name="connsiteX2" fmla="*/ 4087078 w 4087078"/>
                <a:gd name="connsiteY2" fmla="*/ 991971 h 1588554"/>
                <a:gd name="connsiteX3" fmla="*/ 2001837 w 4087078"/>
                <a:gd name="connsiteY3" fmla="*/ 1588554 h 1588554"/>
                <a:gd name="connsiteX4" fmla="*/ 0 w 4087078"/>
                <a:gd name="connsiteY4" fmla="*/ 936907 h 1588554"/>
                <a:gd name="connsiteX0" fmla="*/ 10160 w 4087078"/>
                <a:gd name="connsiteY0" fmla="*/ 944527 h 1588554"/>
                <a:gd name="connsiteX1" fmla="*/ 1763135 w 4087078"/>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42900 h 1594547"/>
                <a:gd name="connsiteX1" fmla="*/ 2570526 w 4282505"/>
                <a:gd name="connsiteY1" fmla="*/ 6087 h 1594547"/>
                <a:gd name="connsiteX2" fmla="*/ 4282505 w 4282505"/>
                <a:gd name="connsiteY2" fmla="*/ 997964 h 1594547"/>
                <a:gd name="connsiteX3" fmla="*/ 2197264 w 4282505"/>
                <a:gd name="connsiteY3" fmla="*/ 1594547 h 1594547"/>
                <a:gd name="connsiteX4" fmla="*/ 195427 w 4282505"/>
                <a:gd name="connsiteY4" fmla="*/ 942900 h 1594547"/>
                <a:gd name="connsiteX0" fmla="*/ 0 w 4282505"/>
                <a:gd name="connsiteY0" fmla="*/ 877358 h 1594547"/>
                <a:gd name="connsiteX1" fmla="*/ 2810262 w 4282505"/>
                <a:gd name="connsiteY1" fmla="*/ 26 h 1594547"/>
                <a:gd name="connsiteX0" fmla="*/ 863044 w 4950122"/>
                <a:gd name="connsiteY0" fmla="*/ 942933 h 1594580"/>
                <a:gd name="connsiteX1" fmla="*/ 3238143 w 4950122"/>
                <a:gd name="connsiteY1" fmla="*/ 6120 h 1594580"/>
                <a:gd name="connsiteX2" fmla="*/ 4950122 w 4950122"/>
                <a:gd name="connsiteY2" fmla="*/ 997997 h 1594580"/>
                <a:gd name="connsiteX3" fmla="*/ 2864881 w 4950122"/>
                <a:gd name="connsiteY3" fmla="*/ 1594580 h 1594580"/>
                <a:gd name="connsiteX4" fmla="*/ 863044 w 4950122"/>
                <a:gd name="connsiteY4" fmla="*/ 942933 h 1594580"/>
                <a:gd name="connsiteX0" fmla="*/ -1 w 4950122"/>
                <a:gd name="connsiteY0" fmla="*/ 481827 h 1594580"/>
                <a:gd name="connsiteX1" fmla="*/ 3477879 w 4950122"/>
                <a:gd name="connsiteY1" fmla="*/ 59 h 1594580"/>
                <a:gd name="connsiteX0" fmla="*/ 863044 w 4950122"/>
                <a:gd name="connsiteY0" fmla="*/ 1314722 h 1966369"/>
                <a:gd name="connsiteX1" fmla="*/ 3256701 w 4950122"/>
                <a:gd name="connsiteY1" fmla="*/ 60 h 1966369"/>
                <a:gd name="connsiteX2" fmla="*/ 4950122 w 4950122"/>
                <a:gd name="connsiteY2" fmla="*/ 1369786 h 1966369"/>
                <a:gd name="connsiteX3" fmla="*/ 2864881 w 4950122"/>
                <a:gd name="connsiteY3" fmla="*/ 1966369 h 1966369"/>
                <a:gd name="connsiteX4" fmla="*/ 863044 w 4950122"/>
                <a:gd name="connsiteY4" fmla="*/ 1314722 h 1966369"/>
                <a:gd name="connsiteX0" fmla="*/ -1 w 4950122"/>
                <a:gd name="connsiteY0" fmla="*/ 853616 h 1966369"/>
                <a:gd name="connsiteX1" fmla="*/ 3477879 w 4950122"/>
                <a:gd name="connsiteY1" fmla="*/ 371848 h 1966369"/>
                <a:gd name="connsiteX0" fmla="*/ 863044 w 4950122"/>
                <a:gd name="connsiteY0" fmla="*/ 1314722 h 1966369"/>
                <a:gd name="connsiteX1" fmla="*/ 3256701 w 4950122"/>
                <a:gd name="connsiteY1" fmla="*/ 60 h 1966369"/>
                <a:gd name="connsiteX2" fmla="*/ 4950122 w 4950122"/>
                <a:gd name="connsiteY2" fmla="*/ 1369786 h 1966369"/>
                <a:gd name="connsiteX3" fmla="*/ 2864881 w 4950122"/>
                <a:gd name="connsiteY3" fmla="*/ 1966369 h 1966369"/>
                <a:gd name="connsiteX4" fmla="*/ 863044 w 4950122"/>
                <a:gd name="connsiteY4" fmla="*/ 1314722 h 1966369"/>
                <a:gd name="connsiteX0" fmla="*/ -1 w 4950122"/>
                <a:gd name="connsiteY0" fmla="*/ 853616 h 1966369"/>
                <a:gd name="connsiteX1" fmla="*/ 3569773 w 4950122"/>
                <a:gd name="connsiteY1" fmla="*/ 135576 h 1966369"/>
                <a:gd name="connsiteX0" fmla="*/ 863044 w 4950122"/>
                <a:gd name="connsiteY0" fmla="*/ 1450319 h 2101966"/>
                <a:gd name="connsiteX1" fmla="*/ 3256701 w 4950122"/>
                <a:gd name="connsiteY1" fmla="*/ 135657 h 2101966"/>
                <a:gd name="connsiteX2" fmla="*/ 4950122 w 4950122"/>
                <a:gd name="connsiteY2" fmla="*/ 1505383 h 2101966"/>
                <a:gd name="connsiteX3" fmla="*/ 2864881 w 4950122"/>
                <a:gd name="connsiteY3" fmla="*/ 2101966 h 2101966"/>
                <a:gd name="connsiteX4" fmla="*/ 863044 w 4950122"/>
                <a:gd name="connsiteY4" fmla="*/ 1450319 h 2101966"/>
                <a:gd name="connsiteX0" fmla="*/ -1 w 4950122"/>
                <a:gd name="connsiteY0" fmla="*/ 989213 h 2101966"/>
                <a:gd name="connsiteX1" fmla="*/ 3646248 w 4950122"/>
                <a:gd name="connsiteY1" fmla="*/ 22 h 2101966"/>
                <a:gd name="connsiteX0" fmla="*/ 863044 w 4950122"/>
                <a:gd name="connsiteY0" fmla="*/ 1450319 h 2101966"/>
                <a:gd name="connsiteX1" fmla="*/ 4950122 w 4950122"/>
                <a:gd name="connsiteY1" fmla="*/ 1505383 h 2101966"/>
                <a:gd name="connsiteX2" fmla="*/ 2864881 w 4950122"/>
                <a:gd name="connsiteY2" fmla="*/ 2101966 h 2101966"/>
                <a:gd name="connsiteX3" fmla="*/ 863044 w 4950122"/>
                <a:gd name="connsiteY3" fmla="*/ 1450319 h 2101966"/>
                <a:gd name="connsiteX0" fmla="*/ -1 w 4950122"/>
                <a:gd name="connsiteY0" fmla="*/ 989213 h 2101966"/>
                <a:gd name="connsiteX1" fmla="*/ 3646248 w 4950122"/>
                <a:gd name="connsiteY1" fmla="*/ 22 h 2101966"/>
                <a:gd name="connsiteX0" fmla="*/ 863044 w 3646248"/>
                <a:gd name="connsiteY0" fmla="*/ 1450319 h 2101966"/>
                <a:gd name="connsiteX1" fmla="*/ 2864881 w 3646248"/>
                <a:gd name="connsiteY1" fmla="*/ 2101966 h 2101966"/>
                <a:gd name="connsiteX2" fmla="*/ 863044 w 3646248"/>
                <a:gd name="connsiteY2" fmla="*/ 1450319 h 2101966"/>
                <a:gd name="connsiteX0" fmla="*/ -1 w 3646248"/>
                <a:gd name="connsiteY0" fmla="*/ 989213 h 2101966"/>
                <a:gd name="connsiteX1" fmla="*/ 3646248 w 3646248"/>
                <a:gd name="connsiteY1" fmla="*/ 22 h 2101966"/>
                <a:gd name="connsiteX0" fmla="*/ 2779033 w 3646248"/>
                <a:gd name="connsiteY0" fmla="*/ 779234 h 2101966"/>
                <a:gd name="connsiteX1" fmla="*/ 2864881 w 3646248"/>
                <a:gd name="connsiteY1" fmla="*/ 2101966 h 2101966"/>
                <a:gd name="connsiteX2" fmla="*/ 2779033 w 3646248"/>
                <a:gd name="connsiteY2" fmla="*/ 779234 h 2101966"/>
                <a:gd name="connsiteX0" fmla="*/ -1 w 3646248"/>
                <a:gd name="connsiteY0" fmla="*/ 989213 h 2101966"/>
                <a:gd name="connsiteX1" fmla="*/ 3646248 w 3646248"/>
                <a:gd name="connsiteY1" fmla="*/ 22 h 2101966"/>
                <a:gd name="connsiteX0" fmla="*/ 2779033 w 3982964"/>
                <a:gd name="connsiteY0" fmla="*/ 779234 h 989214"/>
                <a:gd name="connsiteX1" fmla="*/ 3982962 w 3982964"/>
                <a:gd name="connsiteY1" fmla="*/ 381766 h 989214"/>
                <a:gd name="connsiteX2" fmla="*/ 2779033 w 3982964"/>
                <a:gd name="connsiteY2" fmla="*/ 779234 h 989214"/>
                <a:gd name="connsiteX0" fmla="*/ -1 w 3982964"/>
                <a:gd name="connsiteY0" fmla="*/ 989213 h 989214"/>
                <a:gd name="connsiteX1" fmla="*/ 3646248 w 3982964"/>
                <a:gd name="connsiteY1" fmla="*/ 22 h 989214"/>
                <a:gd name="connsiteX0" fmla="*/ 3557091 w 4761022"/>
                <a:gd name="connsiteY0" fmla="*/ 779222 h 2170636"/>
                <a:gd name="connsiteX1" fmla="*/ 4761020 w 4761022"/>
                <a:gd name="connsiteY1" fmla="*/ 381754 h 2170636"/>
                <a:gd name="connsiteX2" fmla="*/ 3557091 w 4761022"/>
                <a:gd name="connsiteY2" fmla="*/ 779222 h 2170636"/>
                <a:gd name="connsiteX0" fmla="*/ 0 w 4761022"/>
                <a:gd name="connsiteY0" fmla="*/ 2170635 h 2170636"/>
                <a:gd name="connsiteX1" fmla="*/ 4424306 w 4761022"/>
                <a:gd name="connsiteY1" fmla="*/ 10 h 2170636"/>
                <a:gd name="connsiteX0" fmla="*/ 3557091 w 4761022"/>
                <a:gd name="connsiteY0" fmla="*/ 717627 h 2109041"/>
                <a:gd name="connsiteX1" fmla="*/ 4761020 w 4761022"/>
                <a:gd name="connsiteY1" fmla="*/ 320159 h 2109041"/>
                <a:gd name="connsiteX2" fmla="*/ 3557091 w 4761022"/>
                <a:gd name="connsiteY2" fmla="*/ 717627 h 2109041"/>
                <a:gd name="connsiteX0" fmla="*/ 0 w 4761022"/>
                <a:gd name="connsiteY0" fmla="*/ 2109040 h 2109041"/>
                <a:gd name="connsiteX1" fmla="*/ 4450323 w 4761022"/>
                <a:gd name="connsiteY1" fmla="*/ 9 h 2109041"/>
                <a:gd name="connsiteX0" fmla="*/ 3557091 w 4761022"/>
                <a:gd name="connsiteY0" fmla="*/ 717618 h 2109032"/>
                <a:gd name="connsiteX1" fmla="*/ 4761020 w 4761022"/>
                <a:gd name="connsiteY1" fmla="*/ 320150 h 2109032"/>
                <a:gd name="connsiteX2" fmla="*/ 3557091 w 4761022"/>
                <a:gd name="connsiteY2" fmla="*/ 717618 h 2109032"/>
                <a:gd name="connsiteX0" fmla="*/ 0 w 4761022"/>
                <a:gd name="connsiteY0" fmla="*/ 2109031 h 2109032"/>
                <a:gd name="connsiteX1" fmla="*/ 4450323 w 4761022"/>
                <a:gd name="connsiteY1" fmla="*/ 0 h 2109032"/>
                <a:gd name="connsiteX0" fmla="*/ 3290327 w 4494258"/>
                <a:gd name="connsiteY0" fmla="*/ 717618 h 2332634"/>
                <a:gd name="connsiteX1" fmla="*/ 4494256 w 4494258"/>
                <a:gd name="connsiteY1" fmla="*/ 320150 h 2332634"/>
                <a:gd name="connsiteX2" fmla="*/ 3290327 w 4494258"/>
                <a:gd name="connsiteY2" fmla="*/ 717618 h 2332634"/>
                <a:gd name="connsiteX0" fmla="*/ -1 w 4494258"/>
                <a:gd name="connsiteY0" fmla="*/ 2332634 h 2332634"/>
                <a:gd name="connsiteX1" fmla="*/ 4183559 w 4494258"/>
                <a:gd name="connsiteY1" fmla="*/ 0 h 2332634"/>
                <a:gd name="connsiteX0" fmla="*/ 3290327 w 4494258"/>
                <a:gd name="connsiteY0" fmla="*/ 416597 h 2031613"/>
                <a:gd name="connsiteX1" fmla="*/ 4494256 w 4494258"/>
                <a:gd name="connsiteY1" fmla="*/ 19129 h 2031613"/>
                <a:gd name="connsiteX2" fmla="*/ 3290327 w 4494258"/>
                <a:gd name="connsiteY2" fmla="*/ 416597 h 2031613"/>
                <a:gd name="connsiteX0" fmla="*/ -1 w 4494258"/>
                <a:gd name="connsiteY0" fmla="*/ 2031613 h 2031613"/>
                <a:gd name="connsiteX1" fmla="*/ 3636687 w 4494258"/>
                <a:gd name="connsiteY1" fmla="*/ -1 h 2031613"/>
                <a:gd name="connsiteX0" fmla="*/ 3290327 w 4494258"/>
                <a:gd name="connsiteY0" fmla="*/ 416597 h 2031613"/>
                <a:gd name="connsiteX1" fmla="*/ 4494256 w 4494258"/>
                <a:gd name="connsiteY1" fmla="*/ 19129 h 2031613"/>
                <a:gd name="connsiteX2" fmla="*/ 3290327 w 4494258"/>
                <a:gd name="connsiteY2" fmla="*/ 416597 h 2031613"/>
                <a:gd name="connsiteX0" fmla="*/ -1 w 4494258"/>
                <a:gd name="connsiteY0" fmla="*/ 2031613 h 2031613"/>
                <a:gd name="connsiteX1" fmla="*/ 3636687 w 4494258"/>
                <a:gd name="connsiteY1" fmla="*/ -1 h 2031613"/>
                <a:gd name="connsiteX0" fmla="*/ 3290327 w 4494258"/>
                <a:gd name="connsiteY0" fmla="*/ 416597 h 2031613"/>
                <a:gd name="connsiteX1" fmla="*/ 4494256 w 4494258"/>
                <a:gd name="connsiteY1" fmla="*/ 19129 h 2031613"/>
                <a:gd name="connsiteX2" fmla="*/ 3290327 w 4494258"/>
                <a:gd name="connsiteY2" fmla="*/ 416597 h 2031613"/>
                <a:gd name="connsiteX0" fmla="*/ -1 w 4494258"/>
                <a:gd name="connsiteY0" fmla="*/ 2031613 h 2031613"/>
                <a:gd name="connsiteX1" fmla="*/ 3636687 w 4494258"/>
                <a:gd name="connsiteY1" fmla="*/ -1 h 2031613"/>
                <a:gd name="connsiteX0" fmla="*/ 3290327 w 3636688"/>
                <a:gd name="connsiteY0" fmla="*/ 416597 h 2031613"/>
                <a:gd name="connsiteX1" fmla="*/ 3517052 w 3636688"/>
                <a:gd name="connsiteY1" fmla="*/ 152135 h 2031613"/>
                <a:gd name="connsiteX2" fmla="*/ 3290327 w 3636688"/>
                <a:gd name="connsiteY2" fmla="*/ 416597 h 2031613"/>
                <a:gd name="connsiteX0" fmla="*/ -1 w 3636688"/>
                <a:gd name="connsiteY0" fmla="*/ 2031613 h 2031613"/>
                <a:gd name="connsiteX1" fmla="*/ 3636687 w 3636688"/>
                <a:gd name="connsiteY1" fmla="*/ -1 h 2031613"/>
                <a:gd name="connsiteX0" fmla="*/ 3290327 w 3539928"/>
                <a:gd name="connsiteY0" fmla="*/ 296685 h 1911701"/>
                <a:gd name="connsiteX1" fmla="*/ 3517052 w 3539928"/>
                <a:gd name="connsiteY1" fmla="*/ 32223 h 1911701"/>
                <a:gd name="connsiteX2" fmla="*/ 3290327 w 3539928"/>
                <a:gd name="connsiteY2" fmla="*/ 296685 h 1911701"/>
                <a:gd name="connsiteX0" fmla="*/ -1 w 3539928"/>
                <a:gd name="connsiteY0" fmla="*/ 1911701 h 1911701"/>
                <a:gd name="connsiteX1" fmla="*/ 3336189 w 3539928"/>
                <a:gd name="connsiteY1" fmla="*/ -2 h 1911701"/>
                <a:gd name="connsiteX0" fmla="*/ 3290327 w 3539928"/>
                <a:gd name="connsiteY0" fmla="*/ 296685 h 1911701"/>
                <a:gd name="connsiteX1" fmla="*/ 3517052 w 3539928"/>
                <a:gd name="connsiteY1" fmla="*/ 32223 h 1911701"/>
                <a:gd name="connsiteX2" fmla="*/ 3290327 w 3539928"/>
                <a:gd name="connsiteY2" fmla="*/ 296685 h 1911701"/>
                <a:gd name="connsiteX0" fmla="*/ -1 w 3539928"/>
                <a:gd name="connsiteY0" fmla="*/ 1911701 h 1911701"/>
                <a:gd name="connsiteX1" fmla="*/ 3336189 w 3539928"/>
                <a:gd name="connsiteY1" fmla="*/ -2 h 1911701"/>
                <a:gd name="connsiteX0" fmla="*/ 3290327 w 3539928"/>
                <a:gd name="connsiteY0" fmla="*/ 296685 h 1911701"/>
                <a:gd name="connsiteX1" fmla="*/ 3517052 w 3539928"/>
                <a:gd name="connsiteY1" fmla="*/ 32223 h 1911701"/>
                <a:gd name="connsiteX2" fmla="*/ 3290327 w 3539928"/>
                <a:gd name="connsiteY2" fmla="*/ 296685 h 1911701"/>
                <a:gd name="connsiteX0" fmla="*/ -1 w 3539928"/>
                <a:gd name="connsiteY0" fmla="*/ 1911701 h 1911701"/>
                <a:gd name="connsiteX1" fmla="*/ 3336189 w 3539928"/>
                <a:gd name="connsiteY1" fmla="*/ -2 h 1911701"/>
              </a:gdLst>
              <a:ahLst/>
              <a:cxnLst>
                <a:cxn ang="0">
                  <a:pos x="connsiteX0" y="connsiteY0"/>
                </a:cxn>
                <a:cxn ang="0">
                  <a:pos x="connsiteX1" y="connsiteY1"/>
                </a:cxn>
              </a:cxnLst>
              <a:rect l="l" t="t" r="r" b="b"/>
              <a:pathLst>
                <a:path w="3539928" h="1911701" stroke="0" extrusionOk="0">
                  <a:moveTo>
                    <a:pt x="3290327" y="296685"/>
                  </a:moveTo>
                  <a:cubicBezTo>
                    <a:pt x="3691637" y="164196"/>
                    <a:pt x="3115742" y="164712"/>
                    <a:pt x="3517052" y="32223"/>
                  </a:cubicBezTo>
                  <a:cubicBezTo>
                    <a:pt x="2755793" y="-51219"/>
                    <a:pt x="4051586" y="380127"/>
                    <a:pt x="3290327" y="296685"/>
                  </a:cubicBezTo>
                  <a:close/>
                </a:path>
                <a:path w="3539928" h="1911701" fill="none">
                  <a:moveTo>
                    <a:pt x="-1" y="1911701"/>
                  </a:moveTo>
                  <a:cubicBezTo>
                    <a:pt x="419558" y="1720057"/>
                    <a:pt x="1498155" y="1185821"/>
                    <a:pt x="3336189" y="-2"/>
                  </a:cubicBezTo>
                </a:path>
              </a:pathLst>
            </a:custGeom>
            <a:ln w="38100" cmpd="sng">
              <a:solidFill>
                <a:schemeClr val="accent3"/>
              </a:solidFill>
              <a:prstDash val="solid"/>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6B747B"/>
                </a:solidFill>
                <a:effectLst/>
                <a:uLnTx/>
                <a:uFillTx/>
                <a:latin typeface="Calibri" panose="020F0502020204030204" pitchFamily="34" charset="0"/>
                <a:ea typeface="+mn-ea"/>
                <a:cs typeface="Calibri" panose="020F0502020204030204" pitchFamily="34" charset="0"/>
              </a:endParaRPr>
            </a:p>
          </p:txBody>
        </p:sp>
      </p:grpSp>
      <p:sp>
        <p:nvSpPr>
          <p:cNvPr id="46" name="Arc 131">
            <a:extLst>
              <a:ext uri="{FF2B5EF4-FFF2-40B4-BE49-F238E27FC236}">
                <a16:creationId xmlns:a16="http://schemas.microsoft.com/office/drawing/2014/main" id="{20204DA5-5221-4EEE-8559-994414D4A923}"/>
              </a:ext>
            </a:extLst>
          </p:cNvPr>
          <p:cNvSpPr/>
          <p:nvPr/>
        </p:nvSpPr>
        <p:spPr>
          <a:xfrm rot="180768">
            <a:off x="10484053" y="2518302"/>
            <a:ext cx="1166163" cy="45719"/>
          </a:xfrm>
          <a:custGeom>
            <a:avLst/>
            <a:gdLst>
              <a:gd name="connsiteX0" fmla="*/ 153890 w 4875333"/>
              <a:gd name="connsiteY0" fmla="*/ 465550 h 1431754"/>
              <a:gd name="connsiteX1" fmla="*/ 2476778 w 4875333"/>
              <a:gd name="connsiteY1" fmla="*/ 92 h 1431754"/>
              <a:gd name="connsiteX2" fmla="*/ 4875333 w 4875333"/>
              <a:gd name="connsiteY2" fmla="*/ 715877 h 1431754"/>
              <a:gd name="connsiteX3" fmla="*/ 2437667 w 4875333"/>
              <a:gd name="connsiteY3" fmla="*/ 715877 h 1431754"/>
              <a:gd name="connsiteX4" fmla="*/ 153890 w 4875333"/>
              <a:gd name="connsiteY4" fmla="*/ 465550 h 1431754"/>
              <a:gd name="connsiteX0" fmla="*/ 153890 w 4875333"/>
              <a:gd name="connsiteY0" fmla="*/ 465550 h 1431754"/>
              <a:gd name="connsiteX1" fmla="*/ 2476778 w 4875333"/>
              <a:gd name="connsiteY1" fmla="*/ 92 h 1431754"/>
              <a:gd name="connsiteX2" fmla="*/ 4875333 w 4875333"/>
              <a:gd name="connsiteY2" fmla="*/ 715877 h 1431754"/>
              <a:gd name="connsiteX0" fmla="*/ 0 w 4721443"/>
              <a:gd name="connsiteY0" fmla="*/ 465550 h 1071477"/>
              <a:gd name="connsiteX1" fmla="*/ 2322888 w 4721443"/>
              <a:gd name="connsiteY1" fmla="*/ 92 h 1071477"/>
              <a:gd name="connsiteX2" fmla="*/ 4721443 w 4721443"/>
              <a:gd name="connsiteY2" fmla="*/ 715877 h 1071477"/>
              <a:gd name="connsiteX3" fmla="*/ 2283777 w 4721443"/>
              <a:gd name="connsiteY3" fmla="*/ 1071477 h 1071477"/>
              <a:gd name="connsiteX4" fmla="*/ 0 w 4721443"/>
              <a:gd name="connsiteY4" fmla="*/ 465550 h 1071477"/>
              <a:gd name="connsiteX0" fmla="*/ 0 w 4721443"/>
              <a:gd name="connsiteY0" fmla="*/ 465550 h 1071477"/>
              <a:gd name="connsiteX1" fmla="*/ 2322888 w 4721443"/>
              <a:gd name="connsiteY1" fmla="*/ 92 h 1071477"/>
              <a:gd name="connsiteX2" fmla="*/ 4721443 w 4721443"/>
              <a:gd name="connsiteY2" fmla="*/ 715877 h 1071477"/>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721443 w 4721443"/>
              <a:gd name="connsiteY2" fmla="*/ 715900 h 1071500"/>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010243 w 4721443"/>
              <a:gd name="connsiteY2" fmla="*/ 436500 h 1071500"/>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010243 w 4721443"/>
              <a:gd name="connsiteY2" fmla="*/ 436478 h 1071478"/>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223603 w 4721443"/>
              <a:gd name="connsiteY2" fmla="*/ 436478 h 1071478"/>
              <a:gd name="connsiteX0" fmla="*/ 0 w 4721443"/>
              <a:gd name="connsiteY0" fmla="*/ 473167 h 1079094"/>
              <a:gd name="connsiteX1" fmla="*/ 2147628 w 4721443"/>
              <a:gd name="connsiteY1" fmla="*/ 89 h 1079094"/>
              <a:gd name="connsiteX2" fmla="*/ 4721443 w 4721443"/>
              <a:gd name="connsiteY2" fmla="*/ 723494 h 1079094"/>
              <a:gd name="connsiteX3" fmla="*/ 2283777 w 4721443"/>
              <a:gd name="connsiteY3" fmla="*/ 1079094 h 1079094"/>
              <a:gd name="connsiteX4" fmla="*/ 0 w 4721443"/>
              <a:gd name="connsiteY4" fmla="*/ 473167 h 1079094"/>
              <a:gd name="connsiteX0" fmla="*/ 292100 w 4721443"/>
              <a:gd name="connsiteY0" fmla="*/ 435067 h 1079094"/>
              <a:gd name="connsiteX1" fmla="*/ 1954588 w 4721443"/>
              <a:gd name="connsiteY1" fmla="*/ 20409 h 1079094"/>
              <a:gd name="connsiteX2" fmla="*/ 4223603 w 4721443"/>
              <a:gd name="connsiteY2" fmla="*/ 444094 h 1079094"/>
              <a:gd name="connsiteX0" fmla="*/ 0 w 4721443"/>
              <a:gd name="connsiteY0" fmla="*/ 473994 h 1079921"/>
              <a:gd name="connsiteX1" fmla="*/ 2147628 w 4721443"/>
              <a:gd name="connsiteY1" fmla="*/ 916 h 1079921"/>
              <a:gd name="connsiteX2" fmla="*/ 4721443 w 4721443"/>
              <a:gd name="connsiteY2" fmla="*/ 724321 h 1079921"/>
              <a:gd name="connsiteX3" fmla="*/ 2283777 w 4721443"/>
              <a:gd name="connsiteY3" fmla="*/ 1079921 h 1079921"/>
              <a:gd name="connsiteX4" fmla="*/ 0 w 4721443"/>
              <a:gd name="connsiteY4" fmla="*/ 473994 h 1079921"/>
              <a:gd name="connsiteX0" fmla="*/ 292100 w 4721443"/>
              <a:gd name="connsiteY0" fmla="*/ 435894 h 1079921"/>
              <a:gd name="connsiteX1" fmla="*/ 1954588 w 4721443"/>
              <a:gd name="connsiteY1" fmla="*/ 21236 h 1079921"/>
              <a:gd name="connsiteX2" fmla="*/ 4223603 w 4721443"/>
              <a:gd name="connsiteY2" fmla="*/ 444921 h 1079921"/>
              <a:gd name="connsiteX0" fmla="*/ 0 w 4226143"/>
              <a:gd name="connsiteY0" fmla="*/ 473100 h 1079027"/>
              <a:gd name="connsiteX1" fmla="*/ 2147628 w 4226143"/>
              <a:gd name="connsiteY1" fmla="*/ 22 h 1079027"/>
              <a:gd name="connsiteX2" fmla="*/ 4226143 w 4226143"/>
              <a:gd name="connsiteY2" fmla="*/ 487207 h 1079027"/>
              <a:gd name="connsiteX3" fmla="*/ 2283777 w 4226143"/>
              <a:gd name="connsiteY3" fmla="*/ 1079027 h 1079027"/>
              <a:gd name="connsiteX4" fmla="*/ 0 w 4226143"/>
              <a:gd name="connsiteY4" fmla="*/ 473100 h 1079027"/>
              <a:gd name="connsiteX0" fmla="*/ 292100 w 4226143"/>
              <a:gd name="connsiteY0" fmla="*/ 435000 h 1079027"/>
              <a:gd name="connsiteX1" fmla="*/ 1954588 w 4226143"/>
              <a:gd name="connsiteY1" fmla="*/ 20342 h 1079027"/>
              <a:gd name="connsiteX2" fmla="*/ 4223603 w 4226143"/>
              <a:gd name="connsiteY2" fmla="*/ 444027 h 1079027"/>
              <a:gd name="connsiteX0" fmla="*/ 0 w 3944203"/>
              <a:gd name="connsiteY0" fmla="*/ 427815 h 1079462"/>
              <a:gd name="connsiteX1" fmla="*/ 1865688 w 3944203"/>
              <a:gd name="connsiteY1" fmla="*/ 457 h 1079462"/>
              <a:gd name="connsiteX2" fmla="*/ 3944203 w 3944203"/>
              <a:gd name="connsiteY2" fmla="*/ 487642 h 1079462"/>
              <a:gd name="connsiteX3" fmla="*/ 2001837 w 3944203"/>
              <a:gd name="connsiteY3" fmla="*/ 1079462 h 1079462"/>
              <a:gd name="connsiteX4" fmla="*/ 0 w 3944203"/>
              <a:gd name="connsiteY4" fmla="*/ 427815 h 1079462"/>
              <a:gd name="connsiteX0" fmla="*/ 10160 w 3944203"/>
              <a:gd name="connsiteY0" fmla="*/ 435435 h 1079462"/>
              <a:gd name="connsiteX1" fmla="*/ 1672648 w 3944203"/>
              <a:gd name="connsiteY1" fmla="*/ 20777 h 1079462"/>
              <a:gd name="connsiteX2" fmla="*/ 3941663 w 3944203"/>
              <a:gd name="connsiteY2" fmla="*/ 444462 h 1079462"/>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672648 w 3944203"/>
              <a:gd name="connsiteY1" fmla="*/ 49284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18319 h 1069966"/>
              <a:gd name="connsiteX1" fmla="*/ 1570412 w 3944203"/>
              <a:gd name="connsiteY1" fmla="*/ 486 h 1069966"/>
              <a:gd name="connsiteX2" fmla="*/ 3944203 w 3944203"/>
              <a:gd name="connsiteY2" fmla="*/ 478146 h 1069966"/>
              <a:gd name="connsiteX3" fmla="*/ 2001837 w 3944203"/>
              <a:gd name="connsiteY3" fmla="*/ 1069966 h 1069966"/>
              <a:gd name="connsiteX4" fmla="*/ 0 w 3944203"/>
              <a:gd name="connsiteY4" fmla="*/ 418319 h 1069966"/>
              <a:gd name="connsiteX0" fmla="*/ 10160 w 3944203"/>
              <a:gd name="connsiteY0" fmla="*/ 425939 h 1069966"/>
              <a:gd name="connsiteX1" fmla="*/ 1520248 w 3944203"/>
              <a:gd name="connsiteY1" fmla="*/ 16043 h 1069966"/>
              <a:gd name="connsiteX2" fmla="*/ 3941663 w 3944203"/>
              <a:gd name="connsiteY2" fmla="*/ 434966 h 1069966"/>
              <a:gd name="connsiteX0" fmla="*/ 0 w 3944203"/>
              <a:gd name="connsiteY0" fmla="*/ 461076 h 1112723"/>
              <a:gd name="connsiteX1" fmla="*/ 1856162 w 3944203"/>
              <a:gd name="connsiteY1" fmla="*/ 380 h 1112723"/>
              <a:gd name="connsiteX2" fmla="*/ 3944203 w 3944203"/>
              <a:gd name="connsiteY2" fmla="*/ 520903 h 1112723"/>
              <a:gd name="connsiteX3" fmla="*/ 2001837 w 3944203"/>
              <a:gd name="connsiteY3" fmla="*/ 1112723 h 1112723"/>
              <a:gd name="connsiteX4" fmla="*/ 0 w 3944203"/>
              <a:gd name="connsiteY4" fmla="*/ 461076 h 1112723"/>
              <a:gd name="connsiteX0" fmla="*/ 10160 w 3944203"/>
              <a:gd name="connsiteY0" fmla="*/ 468696 h 1112723"/>
              <a:gd name="connsiteX1" fmla="*/ 1520248 w 3944203"/>
              <a:gd name="connsiteY1" fmla="*/ 58800 h 1112723"/>
              <a:gd name="connsiteX2" fmla="*/ 3941663 w 3944203"/>
              <a:gd name="connsiteY2" fmla="*/ 477723 h 1112723"/>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75000"/>
              <a:gd name="connsiteY0" fmla="*/ 507124 h 1158771"/>
              <a:gd name="connsiteX1" fmla="*/ 1856162 w 3975000"/>
              <a:gd name="connsiteY1" fmla="*/ 46428 h 1158771"/>
              <a:gd name="connsiteX2" fmla="*/ 3944203 w 3975000"/>
              <a:gd name="connsiteY2" fmla="*/ 566951 h 1158771"/>
              <a:gd name="connsiteX3" fmla="*/ 2001837 w 3975000"/>
              <a:gd name="connsiteY3" fmla="*/ 1158771 h 1158771"/>
              <a:gd name="connsiteX4" fmla="*/ 0 w 3975000"/>
              <a:gd name="connsiteY4" fmla="*/ 507124 h 1158771"/>
              <a:gd name="connsiteX0" fmla="*/ 10160 w 3975000"/>
              <a:gd name="connsiteY0" fmla="*/ 514744 h 1158771"/>
              <a:gd name="connsiteX1" fmla="*/ 1763135 w 3975000"/>
              <a:gd name="connsiteY1" fmla="*/ 73 h 1158771"/>
              <a:gd name="connsiteX2" fmla="*/ 3975000 w 3975000"/>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2" fmla="*/ 3975000 w 4087078"/>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0" fmla="*/ 0 w 4087078"/>
              <a:gd name="connsiteY0" fmla="*/ 936907 h 1588554"/>
              <a:gd name="connsiteX1" fmla="*/ 2375099 w 4087078"/>
              <a:gd name="connsiteY1" fmla="*/ 94 h 1588554"/>
              <a:gd name="connsiteX2" fmla="*/ 4087078 w 4087078"/>
              <a:gd name="connsiteY2" fmla="*/ 991971 h 1588554"/>
              <a:gd name="connsiteX3" fmla="*/ 2001837 w 4087078"/>
              <a:gd name="connsiteY3" fmla="*/ 1588554 h 1588554"/>
              <a:gd name="connsiteX4" fmla="*/ 0 w 4087078"/>
              <a:gd name="connsiteY4" fmla="*/ 936907 h 1588554"/>
              <a:gd name="connsiteX0" fmla="*/ 10160 w 4087078"/>
              <a:gd name="connsiteY0" fmla="*/ 944527 h 1588554"/>
              <a:gd name="connsiteX1" fmla="*/ 1763135 w 4087078"/>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42900 h 1594547"/>
              <a:gd name="connsiteX1" fmla="*/ 2570526 w 4282505"/>
              <a:gd name="connsiteY1" fmla="*/ 6087 h 1594547"/>
              <a:gd name="connsiteX2" fmla="*/ 4282505 w 4282505"/>
              <a:gd name="connsiteY2" fmla="*/ 997964 h 1594547"/>
              <a:gd name="connsiteX3" fmla="*/ 2197264 w 4282505"/>
              <a:gd name="connsiteY3" fmla="*/ 1594547 h 1594547"/>
              <a:gd name="connsiteX4" fmla="*/ 195427 w 4282505"/>
              <a:gd name="connsiteY4" fmla="*/ 942900 h 1594547"/>
              <a:gd name="connsiteX0" fmla="*/ 0 w 4282505"/>
              <a:gd name="connsiteY0" fmla="*/ 877358 h 1594547"/>
              <a:gd name="connsiteX1" fmla="*/ 2810262 w 4282505"/>
              <a:gd name="connsiteY1" fmla="*/ 26 h 1594547"/>
              <a:gd name="connsiteX0" fmla="*/ 863044 w 4950122"/>
              <a:gd name="connsiteY0" fmla="*/ 942933 h 1594580"/>
              <a:gd name="connsiteX1" fmla="*/ 3238143 w 4950122"/>
              <a:gd name="connsiteY1" fmla="*/ 6120 h 1594580"/>
              <a:gd name="connsiteX2" fmla="*/ 4950122 w 4950122"/>
              <a:gd name="connsiteY2" fmla="*/ 997997 h 1594580"/>
              <a:gd name="connsiteX3" fmla="*/ 2864881 w 4950122"/>
              <a:gd name="connsiteY3" fmla="*/ 1594580 h 1594580"/>
              <a:gd name="connsiteX4" fmla="*/ 863044 w 4950122"/>
              <a:gd name="connsiteY4" fmla="*/ 942933 h 1594580"/>
              <a:gd name="connsiteX0" fmla="*/ -1 w 4950122"/>
              <a:gd name="connsiteY0" fmla="*/ 481827 h 1594580"/>
              <a:gd name="connsiteX1" fmla="*/ 3477879 w 4950122"/>
              <a:gd name="connsiteY1" fmla="*/ 59 h 1594580"/>
              <a:gd name="connsiteX0" fmla="*/ 863044 w 4950122"/>
              <a:gd name="connsiteY0" fmla="*/ 1160992 h 1233245"/>
              <a:gd name="connsiteX1" fmla="*/ 3238143 w 4950122"/>
              <a:gd name="connsiteY1" fmla="*/ 224179 h 1233245"/>
              <a:gd name="connsiteX2" fmla="*/ 4950122 w 4950122"/>
              <a:gd name="connsiteY2" fmla="*/ 1216056 h 1233245"/>
              <a:gd name="connsiteX3" fmla="*/ 3071318 w 4950122"/>
              <a:gd name="connsiteY3" fmla="*/ 17184 h 1233245"/>
              <a:gd name="connsiteX4" fmla="*/ 863044 w 4950122"/>
              <a:gd name="connsiteY4" fmla="*/ 1160992 h 1233245"/>
              <a:gd name="connsiteX0" fmla="*/ -1 w 4950122"/>
              <a:gd name="connsiteY0" fmla="*/ 699886 h 1233245"/>
              <a:gd name="connsiteX1" fmla="*/ 3477879 w 4950122"/>
              <a:gd name="connsiteY1" fmla="*/ 218118 h 1233245"/>
              <a:gd name="connsiteX0" fmla="*/ 863044 w 4950122"/>
              <a:gd name="connsiteY0" fmla="*/ 1481577 h 1553830"/>
              <a:gd name="connsiteX1" fmla="*/ 3238143 w 4950122"/>
              <a:gd name="connsiteY1" fmla="*/ 544764 h 1553830"/>
              <a:gd name="connsiteX2" fmla="*/ 4950122 w 4950122"/>
              <a:gd name="connsiteY2" fmla="*/ 1536641 h 1553830"/>
              <a:gd name="connsiteX3" fmla="*/ 3071318 w 4950122"/>
              <a:gd name="connsiteY3" fmla="*/ 337769 h 1553830"/>
              <a:gd name="connsiteX4" fmla="*/ 863044 w 4950122"/>
              <a:gd name="connsiteY4" fmla="*/ 1481577 h 1553830"/>
              <a:gd name="connsiteX0" fmla="*/ -1 w 4950122"/>
              <a:gd name="connsiteY0" fmla="*/ 1020471 h 1553830"/>
              <a:gd name="connsiteX1" fmla="*/ 3527952 w 4950122"/>
              <a:gd name="connsiteY1" fmla="*/ 20 h 1553830"/>
              <a:gd name="connsiteX0" fmla="*/ 863044 w 4950122"/>
              <a:gd name="connsiteY0" fmla="*/ 1397262 h 1469515"/>
              <a:gd name="connsiteX1" fmla="*/ 3238143 w 4950122"/>
              <a:gd name="connsiteY1" fmla="*/ 460449 h 1469515"/>
              <a:gd name="connsiteX2" fmla="*/ 4950122 w 4950122"/>
              <a:gd name="connsiteY2" fmla="*/ 1452326 h 1469515"/>
              <a:gd name="connsiteX3" fmla="*/ 3071318 w 4950122"/>
              <a:gd name="connsiteY3" fmla="*/ 253454 h 1469515"/>
              <a:gd name="connsiteX4" fmla="*/ 863044 w 4950122"/>
              <a:gd name="connsiteY4" fmla="*/ 1397262 h 1469515"/>
              <a:gd name="connsiteX0" fmla="*/ -1 w 4950122"/>
              <a:gd name="connsiteY0" fmla="*/ 936156 h 1469515"/>
              <a:gd name="connsiteX1" fmla="*/ 3547752 w 4950122"/>
              <a:gd name="connsiteY1" fmla="*/ 27 h 1469515"/>
              <a:gd name="connsiteX0" fmla="*/ 863044 w 4950122"/>
              <a:gd name="connsiteY0" fmla="*/ 1397232 h 1469485"/>
              <a:gd name="connsiteX1" fmla="*/ 3238143 w 4950122"/>
              <a:gd name="connsiteY1" fmla="*/ 460419 h 1469485"/>
              <a:gd name="connsiteX2" fmla="*/ 4950122 w 4950122"/>
              <a:gd name="connsiteY2" fmla="*/ 1452296 h 1469485"/>
              <a:gd name="connsiteX3" fmla="*/ 3071318 w 4950122"/>
              <a:gd name="connsiteY3" fmla="*/ 253424 h 1469485"/>
              <a:gd name="connsiteX4" fmla="*/ 863044 w 4950122"/>
              <a:gd name="connsiteY4" fmla="*/ 1397232 h 1469485"/>
              <a:gd name="connsiteX0" fmla="*/ -1 w 4950122"/>
              <a:gd name="connsiteY0" fmla="*/ 936126 h 1469485"/>
              <a:gd name="connsiteX1" fmla="*/ 3547752 w 4950122"/>
              <a:gd name="connsiteY1" fmla="*/ -3 h 1469485"/>
              <a:gd name="connsiteX0" fmla="*/ 863044 w 4950122"/>
              <a:gd name="connsiteY0" fmla="*/ 1513408 h 1585661"/>
              <a:gd name="connsiteX1" fmla="*/ 3238143 w 4950122"/>
              <a:gd name="connsiteY1" fmla="*/ 576595 h 1585661"/>
              <a:gd name="connsiteX2" fmla="*/ 4950122 w 4950122"/>
              <a:gd name="connsiteY2" fmla="*/ 1568472 h 1585661"/>
              <a:gd name="connsiteX3" fmla="*/ 3071318 w 4950122"/>
              <a:gd name="connsiteY3" fmla="*/ 369600 h 1585661"/>
              <a:gd name="connsiteX4" fmla="*/ 863044 w 4950122"/>
              <a:gd name="connsiteY4" fmla="*/ 1513408 h 1585661"/>
              <a:gd name="connsiteX0" fmla="*/ -1 w 4950122"/>
              <a:gd name="connsiteY0" fmla="*/ 1052302 h 1585661"/>
              <a:gd name="connsiteX1" fmla="*/ 3513767 w 4950122"/>
              <a:gd name="connsiteY1" fmla="*/ -2 h 1585661"/>
              <a:gd name="connsiteX0" fmla="*/ 863044 w 4950122"/>
              <a:gd name="connsiteY0" fmla="*/ 1513408 h 1585661"/>
              <a:gd name="connsiteX1" fmla="*/ 3238143 w 4950122"/>
              <a:gd name="connsiteY1" fmla="*/ 576595 h 1585661"/>
              <a:gd name="connsiteX2" fmla="*/ 4950122 w 4950122"/>
              <a:gd name="connsiteY2" fmla="*/ 1568472 h 1585661"/>
              <a:gd name="connsiteX3" fmla="*/ 3071318 w 4950122"/>
              <a:gd name="connsiteY3" fmla="*/ 369600 h 1585661"/>
              <a:gd name="connsiteX4" fmla="*/ 863044 w 4950122"/>
              <a:gd name="connsiteY4" fmla="*/ 1513408 h 1585661"/>
              <a:gd name="connsiteX0" fmla="*/ -1 w 4950122"/>
              <a:gd name="connsiteY0" fmla="*/ 1052302 h 1585661"/>
              <a:gd name="connsiteX1" fmla="*/ 3513767 w 4950122"/>
              <a:gd name="connsiteY1" fmla="*/ -2 h 1585661"/>
            </a:gdLst>
            <a:ahLst/>
            <a:cxnLst>
              <a:cxn ang="0">
                <a:pos x="connsiteX0" y="connsiteY0"/>
              </a:cxn>
              <a:cxn ang="0">
                <a:pos x="connsiteX1" y="connsiteY1"/>
              </a:cxn>
            </a:cxnLst>
            <a:rect l="l" t="t" r="r" b="b"/>
            <a:pathLst>
              <a:path w="4950122" h="1585661" stroke="0" extrusionOk="0">
                <a:moveTo>
                  <a:pt x="863044" y="1513408"/>
                </a:moveTo>
                <a:cubicBezTo>
                  <a:pt x="1223855" y="1229515"/>
                  <a:pt x="2556963" y="567418"/>
                  <a:pt x="3238143" y="576595"/>
                </a:cubicBezTo>
                <a:cubicBezTo>
                  <a:pt x="3919323" y="585772"/>
                  <a:pt x="4950122" y="1177582"/>
                  <a:pt x="4950122" y="1568472"/>
                </a:cubicBezTo>
                <a:cubicBezTo>
                  <a:pt x="4255042" y="1767333"/>
                  <a:pt x="3766398" y="170739"/>
                  <a:pt x="3071318" y="369600"/>
                </a:cubicBezTo>
                <a:cubicBezTo>
                  <a:pt x="2310059" y="286158"/>
                  <a:pt x="1624303" y="1596850"/>
                  <a:pt x="863044" y="1513408"/>
                </a:cubicBezTo>
                <a:close/>
              </a:path>
              <a:path w="4950122" h="1585661" fill="none">
                <a:moveTo>
                  <a:pt x="-1" y="1052302"/>
                </a:moveTo>
                <a:cubicBezTo>
                  <a:pt x="419558" y="860658"/>
                  <a:pt x="2327881" y="366509"/>
                  <a:pt x="3513767" y="-2"/>
                </a:cubicBezTo>
              </a:path>
            </a:pathLst>
          </a:custGeom>
          <a:ln w="28575" cmpd="sng">
            <a:solidFill>
              <a:schemeClr val="bg1"/>
            </a:solidFill>
            <a:prstDash val="solid"/>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srgbClr val="6B747B"/>
              </a:solidFill>
              <a:effectLst/>
              <a:uLnTx/>
              <a:uFillTx/>
              <a:latin typeface="Calibri" panose="020F0502020204030204" pitchFamily="34" charset="0"/>
              <a:ea typeface="+mn-ea"/>
              <a:cs typeface="Calibri" panose="020F0502020204030204" pitchFamily="34" charset="0"/>
            </a:endParaRPr>
          </a:p>
        </p:txBody>
      </p:sp>
      <p:sp>
        <p:nvSpPr>
          <p:cNvPr id="47" name="Rectangle: Rounded Corners 46">
            <a:extLst>
              <a:ext uri="{FF2B5EF4-FFF2-40B4-BE49-F238E27FC236}">
                <a16:creationId xmlns:a16="http://schemas.microsoft.com/office/drawing/2014/main" id="{A52D6940-3F91-43C2-BB46-3C69761E62F7}"/>
              </a:ext>
            </a:extLst>
          </p:cNvPr>
          <p:cNvSpPr/>
          <p:nvPr/>
        </p:nvSpPr>
        <p:spPr>
          <a:xfrm>
            <a:off x="9930784" y="2327479"/>
            <a:ext cx="565833" cy="387016"/>
          </a:xfrm>
          <a:prstGeom prst="round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AT</a:t>
            </a:r>
          </a:p>
        </p:txBody>
      </p:sp>
      <p:sp>
        <p:nvSpPr>
          <p:cNvPr id="48" name="Cross 47">
            <a:extLst>
              <a:ext uri="{FF2B5EF4-FFF2-40B4-BE49-F238E27FC236}">
                <a16:creationId xmlns:a16="http://schemas.microsoft.com/office/drawing/2014/main" id="{1147C262-9BDB-4523-97D0-F0BF2CDC5BFC}"/>
              </a:ext>
            </a:extLst>
          </p:cNvPr>
          <p:cNvSpPr/>
          <p:nvPr/>
        </p:nvSpPr>
        <p:spPr>
          <a:xfrm rot="2700000">
            <a:off x="10597908" y="2264083"/>
            <a:ext cx="455000" cy="455000"/>
          </a:xfrm>
          <a:prstGeom prst="plus">
            <a:avLst>
              <a:gd name="adj" fmla="val 425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9" name="Arc 131">
            <a:extLst>
              <a:ext uri="{FF2B5EF4-FFF2-40B4-BE49-F238E27FC236}">
                <a16:creationId xmlns:a16="http://schemas.microsoft.com/office/drawing/2014/main" id="{4D59E6BF-A988-4436-813B-9019E70CA02F}"/>
              </a:ext>
            </a:extLst>
          </p:cNvPr>
          <p:cNvSpPr/>
          <p:nvPr/>
        </p:nvSpPr>
        <p:spPr>
          <a:xfrm rot="16396021">
            <a:off x="10651428" y="2078313"/>
            <a:ext cx="390499" cy="45719"/>
          </a:xfrm>
          <a:custGeom>
            <a:avLst/>
            <a:gdLst>
              <a:gd name="connsiteX0" fmla="*/ 153890 w 4875333"/>
              <a:gd name="connsiteY0" fmla="*/ 465550 h 1431754"/>
              <a:gd name="connsiteX1" fmla="*/ 2476778 w 4875333"/>
              <a:gd name="connsiteY1" fmla="*/ 92 h 1431754"/>
              <a:gd name="connsiteX2" fmla="*/ 4875333 w 4875333"/>
              <a:gd name="connsiteY2" fmla="*/ 715877 h 1431754"/>
              <a:gd name="connsiteX3" fmla="*/ 2437667 w 4875333"/>
              <a:gd name="connsiteY3" fmla="*/ 715877 h 1431754"/>
              <a:gd name="connsiteX4" fmla="*/ 153890 w 4875333"/>
              <a:gd name="connsiteY4" fmla="*/ 465550 h 1431754"/>
              <a:gd name="connsiteX0" fmla="*/ 153890 w 4875333"/>
              <a:gd name="connsiteY0" fmla="*/ 465550 h 1431754"/>
              <a:gd name="connsiteX1" fmla="*/ 2476778 w 4875333"/>
              <a:gd name="connsiteY1" fmla="*/ 92 h 1431754"/>
              <a:gd name="connsiteX2" fmla="*/ 4875333 w 4875333"/>
              <a:gd name="connsiteY2" fmla="*/ 715877 h 1431754"/>
              <a:gd name="connsiteX0" fmla="*/ 0 w 4721443"/>
              <a:gd name="connsiteY0" fmla="*/ 465550 h 1071477"/>
              <a:gd name="connsiteX1" fmla="*/ 2322888 w 4721443"/>
              <a:gd name="connsiteY1" fmla="*/ 92 h 1071477"/>
              <a:gd name="connsiteX2" fmla="*/ 4721443 w 4721443"/>
              <a:gd name="connsiteY2" fmla="*/ 715877 h 1071477"/>
              <a:gd name="connsiteX3" fmla="*/ 2283777 w 4721443"/>
              <a:gd name="connsiteY3" fmla="*/ 1071477 h 1071477"/>
              <a:gd name="connsiteX4" fmla="*/ 0 w 4721443"/>
              <a:gd name="connsiteY4" fmla="*/ 465550 h 1071477"/>
              <a:gd name="connsiteX0" fmla="*/ 0 w 4721443"/>
              <a:gd name="connsiteY0" fmla="*/ 465550 h 1071477"/>
              <a:gd name="connsiteX1" fmla="*/ 2322888 w 4721443"/>
              <a:gd name="connsiteY1" fmla="*/ 92 h 1071477"/>
              <a:gd name="connsiteX2" fmla="*/ 4721443 w 4721443"/>
              <a:gd name="connsiteY2" fmla="*/ 715877 h 1071477"/>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721443 w 4721443"/>
              <a:gd name="connsiteY2" fmla="*/ 715900 h 1071500"/>
              <a:gd name="connsiteX0" fmla="*/ 0 w 4721443"/>
              <a:gd name="connsiteY0" fmla="*/ 465573 h 1071500"/>
              <a:gd name="connsiteX1" fmla="*/ 2322888 w 4721443"/>
              <a:gd name="connsiteY1" fmla="*/ 115 h 1071500"/>
              <a:gd name="connsiteX2" fmla="*/ 4721443 w 4721443"/>
              <a:gd name="connsiteY2" fmla="*/ 715900 h 1071500"/>
              <a:gd name="connsiteX3" fmla="*/ 2283777 w 4721443"/>
              <a:gd name="connsiteY3" fmla="*/ 1071500 h 1071500"/>
              <a:gd name="connsiteX4" fmla="*/ 0 w 4721443"/>
              <a:gd name="connsiteY4" fmla="*/ 465573 h 1071500"/>
              <a:gd name="connsiteX0" fmla="*/ 292100 w 4721443"/>
              <a:gd name="connsiteY0" fmla="*/ 427473 h 1071500"/>
              <a:gd name="connsiteX1" fmla="*/ 2322888 w 4721443"/>
              <a:gd name="connsiteY1" fmla="*/ 115 h 1071500"/>
              <a:gd name="connsiteX2" fmla="*/ 4010243 w 4721443"/>
              <a:gd name="connsiteY2" fmla="*/ 436500 h 1071500"/>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010243 w 4721443"/>
              <a:gd name="connsiteY2" fmla="*/ 436478 h 1071478"/>
              <a:gd name="connsiteX0" fmla="*/ 0 w 4721443"/>
              <a:gd name="connsiteY0" fmla="*/ 465551 h 1071478"/>
              <a:gd name="connsiteX1" fmla="*/ 2322888 w 4721443"/>
              <a:gd name="connsiteY1" fmla="*/ 93 h 1071478"/>
              <a:gd name="connsiteX2" fmla="*/ 4721443 w 4721443"/>
              <a:gd name="connsiteY2" fmla="*/ 715878 h 1071478"/>
              <a:gd name="connsiteX3" fmla="*/ 2283777 w 4721443"/>
              <a:gd name="connsiteY3" fmla="*/ 1071478 h 1071478"/>
              <a:gd name="connsiteX4" fmla="*/ 0 w 4721443"/>
              <a:gd name="connsiteY4" fmla="*/ 465551 h 1071478"/>
              <a:gd name="connsiteX0" fmla="*/ 292100 w 4721443"/>
              <a:gd name="connsiteY0" fmla="*/ 427451 h 1071478"/>
              <a:gd name="connsiteX1" fmla="*/ 1954588 w 4721443"/>
              <a:gd name="connsiteY1" fmla="*/ 12793 h 1071478"/>
              <a:gd name="connsiteX2" fmla="*/ 4223603 w 4721443"/>
              <a:gd name="connsiteY2" fmla="*/ 436478 h 1071478"/>
              <a:gd name="connsiteX0" fmla="*/ 0 w 4721443"/>
              <a:gd name="connsiteY0" fmla="*/ 473167 h 1079094"/>
              <a:gd name="connsiteX1" fmla="*/ 2147628 w 4721443"/>
              <a:gd name="connsiteY1" fmla="*/ 89 h 1079094"/>
              <a:gd name="connsiteX2" fmla="*/ 4721443 w 4721443"/>
              <a:gd name="connsiteY2" fmla="*/ 723494 h 1079094"/>
              <a:gd name="connsiteX3" fmla="*/ 2283777 w 4721443"/>
              <a:gd name="connsiteY3" fmla="*/ 1079094 h 1079094"/>
              <a:gd name="connsiteX4" fmla="*/ 0 w 4721443"/>
              <a:gd name="connsiteY4" fmla="*/ 473167 h 1079094"/>
              <a:gd name="connsiteX0" fmla="*/ 292100 w 4721443"/>
              <a:gd name="connsiteY0" fmla="*/ 435067 h 1079094"/>
              <a:gd name="connsiteX1" fmla="*/ 1954588 w 4721443"/>
              <a:gd name="connsiteY1" fmla="*/ 20409 h 1079094"/>
              <a:gd name="connsiteX2" fmla="*/ 4223603 w 4721443"/>
              <a:gd name="connsiteY2" fmla="*/ 444094 h 1079094"/>
              <a:gd name="connsiteX0" fmla="*/ 0 w 4721443"/>
              <a:gd name="connsiteY0" fmla="*/ 473994 h 1079921"/>
              <a:gd name="connsiteX1" fmla="*/ 2147628 w 4721443"/>
              <a:gd name="connsiteY1" fmla="*/ 916 h 1079921"/>
              <a:gd name="connsiteX2" fmla="*/ 4721443 w 4721443"/>
              <a:gd name="connsiteY2" fmla="*/ 724321 h 1079921"/>
              <a:gd name="connsiteX3" fmla="*/ 2283777 w 4721443"/>
              <a:gd name="connsiteY3" fmla="*/ 1079921 h 1079921"/>
              <a:gd name="connsiteX4" fmla="*/ 0 w 4721443"/>
              <a:gd name="connsiteY4" fmla="*/ 473994 h 1079921"/>
              <a:gd name="connsiteX0" fmla="*/ 292100 w 4721443"/>
              <a:gd name="connsiteY0" fmla="*/ 435894 h 1079921"/>
              <a:gd name="connsiteX1" fmla="*/ 1954588 w 4721443"/>
              <a:gd name="connsiteY1" fmla="*/ 21236 h 1079921"/>
              <a:gd name="connsiteX2" fmla="*/ 4223603 w 4721443"/>
              <a:gd name="connsiteY2" fmla="*/ 444921 h 1079921"/>
              <a:gd name="connsiteX0" fmla="*/ 0 w 4226143"/>
              <a:gd name="connsiteY0" fmla="*/ 473100 h 1079027"/>
              <a:gd name="connsiteX1" fmla="*/ 2147628 w 4226143"/>
              <a:gd name="connsiteY1" fmla="*/ 22 h 1079027"/>
              <a:gd name="connsiteX2" fmla="*/ 4226143 w 4226143"/>
              <a:gd name="connsiteY2" fmla="*/ 487207 h 1079027"/>
              <a:gd name="connsiteX3" fmla="*/ 2283777 w 4226143"/>
              <a:gd name="connsiteY3" fmla="*/ 1079027 h 1079027"/>
              <a:gd name="connsiteX4" fmla="*/ 0 w 4226143"/>
              <a:gd name="connsiteY4" fmla="*/ 473100 h 1079027"/>
              <a:gd name="connsiteX0" fmla="*/ 292100 w 4226143"/>
              <a:gd name="connsiteY0" fmla="*/ 435000 h 1079027"/>
              <a:gd name="connsiteX1" fmla="*/ 1954588 w 4226143"/>
              <a:gd name="connsiteY1" fmla="*/ 20342 h 1079027"/>
              <a:gd name="connsiteX2" fmla="*/ 4223603 w 4226143"/>
              <a:gd name="connsiteY2" fmla="*/ 444027 h 1079027"/>
              <a:gd name="connsiteX0" fmla="*/ 0 w 3944203"/>
              <a:gd name="connsiteY0" fmla="*/ 427815 h 1079462"/>
              <a:gd name="connsiteX1" fmla="*/ 1865688 w 3944203"/>
              <a:gd name="connsiteY1" fmla="*/ 457 h 1079462"/>
              <a:gd name="connsiteX2" fmla="*/ 3944203 w 3944203"/>
              <a:gd name="connsiteY2" fmla="*/ 487642 h 1079462"/>
              <a:gd name="connsiteX3" fmla="*/ 2001837 w 3944203"/>
              <a:gd name="connsiteY3" fmla="*/ 1079462 h 1079462"/>
              <a:gd name="connsiteX4" fmla="*/ 0 w 3944203"/>
              <a:gd name="connsiteY4" fmla="*/ 427815 h 1079462"/>
              <a:gd name="connsiteX0" fmla="*/ 10160 w 3944203"/>
              <a:gd name="connsiteY0" fmla="*/ 435435 h 1079462"/>
              <a:gd name="connsiteX1" fmla="*/ 1672648 w 3944203"/>
              <a:gd name="connsiteY1" fmla="*/ 20777 h 1079462"/>
              <a:gd name="connsiteX2" fmla="*/ 3941663 w 3944203"/>
              <a:gd name="connsiteY2" fmla="*/ 444462 h 1079462"/>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672648 w 3944203"/>
              <a:gd name="connsiteY1" fmla="*/ 49284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56322 h 1107969"/>
              <a:gd name="connsiteX1" fmla="*/ 1718050 w 3944203"/>
              <a:gd name="connsiteY1" fmla="*/ 389 h 1107969"/>
              <a:gd name="connsiteX2" fmla="*/ 3944203 w 3944203"/>
              <a:gd name="connsiteY2" fmla="*/ 516149 h 1107969"/>
              <a:gd name="connsiteX3" fmla="*/ 2001837 w 3944203"/>
              <a:gd name="connsiteY3" fmla="*/ 1107969 h 1107969"/>
              <a:gd name="connsiteX4" fmla="*/ 0 w 3944203"/>
              <a:gd name="connsiteY4" fmla="*/ 456322 h 1107969"/>
              <a:gd name="connsiteX0" fmla="*/ 10160 w 3944203"/>
              <a:gd name="connsiteY0" fmla="*/ 463942 h 1107969"/>
              <a:gd name="connsiteX1" fmla="*/ 1520248 w 3944203"/>
              <a:gd name="connsiteY1" fmla="*/ 54046 h 1107969"/>
              <a:gd name="connsiteX2" fmla="*/ 3941663 w 3944203"/>
              <a:gd name="connsiteY2" fmla="*/ 472969 h 1107969"/>
              <a:gd name="connsiteX0" fmla="*/ 0 w 3944203"/>
              <a:gd name="connsiteY0" fmla="*/ 418319 h 1069966"/>
              <a:gd name="connsiteX1" fmla="*/ 1570412 w 3944203"/>
              <a:gd name="connsiteY1" fmla="*/ 486 h 1069966"/>
              <a:gd name="connsiteX2" fmla="*/ 3944203 w 3944203"/>
              <a:gd name="connsiteY2" fmla="*/ 478146 h 1069966"/>
              <a:gd name="connsiteX3" fmla="*/ 2001837 w 3944203"/>
              <a:gd name="connsiteY3" fmla="*/ 1069966 h 1069966"/>
              <a:gd name="connsiteX4" fmla="*/ 0 w 3944203"/>
              <a:gd name="connsiteY4" fmla="*/ 418319 h 1069966"/>
              <a:gd name="connsiteX0" fmla="*/ 10160 w 3944203"/>
              <a:gd name="connsiteY0" fmla="*/ 425939 h 1069966"/>
              <a:gd name="connsiteX1" fmla="*/ 1520248 w 3944203"/>
              <a:gd name="connsiteY1" fmla="*/ 16043 h 1069966"/>
              <a:gd name="connsiteX2" fmla="*/ 3941663 w 3944203"/>
              <a:gd name="connsiteY2" fmla="*/ 434966 h 1069966"/>
              <a:gd name="connsiteX0" fmla="*/ 0 w 3944203"/>
              <a:gd name="connsiteY0" fmla="*/ 461076 h 1112723"/>
              <a:gd name="connsiteX1" fmla="*/ 1856162 w 3944203"/>
              <a:gd name="connsiteY1" fmla="*/ 380 h 1112723"/>
              <a:gd name="connsiteX2" fmla="*/ 3944203 w 3944203"/>
              <a:gd name="connsiteY2" fmla="*/ 520903 h 1112723"/>
              <a:gd name="connsiteX3" fmla="*/ 2001837 w 3944203"/>
              <a:gd name="connsiteY3" fmla="*/ 1112723 h 1112723"/>
              <a:gd name="connsiteX4" fmla="*/ 0 w 3944203"/>
              <a:gd name="connsiteY4" fmla="*/ 461076 h 1112723"/>
              <a:gd name="connsiteX0" fmla="*/ 10160 w 3944203"/>
              <a:gd name="connsiteY0" fmla="*/ 468696 h 1112723"/>
              <a:gd name="connsiteX1" fmla="*/ 1520248 w 3944203"/>
              <a:gd name="connsiteY1" fmla="*/ 58800 h 1112723"/>
              <a:gd name="connsiteX2" fmla="*/ 3941663 w 3944203"/>
              <a:gd name="connsiteY2" fmla="*/ 477723 h 1112723"/>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44203"/>
              <a:gd name="connsiteY0" fmla="*/ 507124 h 1158771"/>
              <a:gd name="connsiteX1" fmla="*/ 1856162 w 3944203"/>
              <a:gd name="connsiteY1" fmla="*/ 46428 h 1158771"/>
              <a:gd name="connsiteX2" fmla="*/ 3944203 w 3944203"/>
              <a:gd name="connsiteY2" fmla="*/ 566951 h 1158771"/>
              <a:gd name="connsiteX3" fmla="*/ 2001837 w 3944203"/>
              <a:gd name="connsiteY3" fmla="*/ 1158771 h 1158771"/>
              <a:gd name="connsiteX4" fmla="*/ 0 w 3944203"/>
              <a:gd name="connsiteY4" fmla="*/ 507124 h 1158771"/>
              <a:gd name="connsiteX0" fmla="*/ 10160 w 3944203"/>
              <a:gd name="connsiteY0" fmla="*/ 514744 h 1158771"/>
              <a:gd name="connsiteX1" fmla="*/ 1763135 w 3944203"/>
              <a:gd name="connsiteY1" fmla="*/ 73 h 1158771"/>
              <a:gd name="connsiteX2" fmla="*/ 3941663 w 3944203"/>
              <a:gd name="connsiteY2" fmla="*/ 523771 h 1158771"/>
              <a:gd name="connsiteX0" fmla="*/ 0 w 3975000"/>
              <a:gd name="connsiteY0" fmla="*/ 507124 h 1158771"/>
              <a:gd name="connsiteX1" fmla="*/ 1856162 w 3975000"/>
              <a:gd name="connsiteY1" fmla="*/ 46428 h 1158771"/>
              <a:gd name="connsiteX2" fmla="*/ 3944203 w 3975000"/>
              <a:gd name="connsiteY2" fmla="*/ 566951 h 1158771"/>
              <a:gd name="connsiteX3" fmla="*/ 2001837 w 3975000"/>
              <a:gd name="connsiteY3" fmla="*/ 1158771 h 1158771"/>
              <a:gd name="connsiteX4" fmla="*/ 0 w 3975000"/>
              <a:gd name="connsiteY4" fmla="*/ 507124 h 1158771"/>
              <a:gd name="connsiteX0" fmla="*/ 10160 w 3975000"/>
              <a:gd name="connsiteY0" fmla="*/ 514744 h 1158771"/>
              <a:gd name="connsiteX1" fmla="*/ 1763135 w 3975000"/>
              <a:gd name="connsiteY1" fmla="*/ 73 h 1158771"/>
              <a:gd name="connsiteX2" fmla="*/ 3975000 w 3975000"/>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2" fmla="*/ 3975000 w 4087078"/>
              <a:gd name="connsiteY2" fmla="*/ 495196 h 1158771"/>
              <a:gd name="connsiteX0" fmla="*/ 0 w 4087078"/>
              <a:gd name="connsiteY0" fmla="*/ 507124 h 1158771"/>
              <a:gd name="connsiteX1" fmla="*/ 1856162 w 4087078"/>
              <a:gd name="connsiteY1" fmla="*/ 46428 h 1158771"/>
              <a:gd name="connsiteX2" fmla="*/ 4087078 w 4087078"/>
              <a:gd name="connsiteY2" fmla="*/ 562188 h 1158771"/>
              <a:gd name="connsiteX3" fmla="*/ 2001837 w 4087078"/>
              <a:gd name="connsiteY3" fmla="*/ 1158771 h 1158771"/>
              <a:gd name="connsiteX4" fmla="*/ 0 w 4087078"/>
              <a:gd name="connsiteY4" fmla="*/ 507124 h 1158771"/>
              <a:gd name="connsiteX0" fmla="*/ 10160 w 4087078"/>
              <a:gd name="connsiteY0" fmla="*/ 514744 h 1158771"/>
              <a:gd name="connsiteX1" fmla="*/ 1763135 w 4087078"/>
              <a:gd name="connsiteY1" fmla="*/ 73 h 1158771"/>
              <a:gd name="connsiteX0" fmla="*/ 0 w 4087078"/>
              <a:gd name="connsiteY0" fmla="*/ 936907 h 1588554"/>
              <a:gd name="connsiteX1" fmla="*/ 2375099 w 4087078"/>
              <a:gd name="connsiteY1" fmla="*/ 94 h 1588554"/>
              <a:gd name="connsiteX2" fmla="*/ 4087078 w 4087078"/>
              <a:gd name="connsiteY2" fmla="*/ 991971 h 1588554"/>
              <a:gd name="connsiteX3" fmla="*/ 2001837 w 4087078"/>
              <a:gd name="connsiteY3" fmla="*/ 1588554 h 1588554"/>
              <a:gd name="connsiteX4" fmla="*/ 0 w 4087078"/>
              <a:gd name="connsiteY4" fmla="*/ 936907 h 1588554"/>
              <a:gd name="connsiteX0" fmla="*/ 10160 w 4087078"/>
              <a:gd name="connsiteY0" fmla="*/ 944527 h 1588554"/>
              <a:gd name="connsiteX1" fmla="*/ 1763135 w 4087078"/>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36907 h 1588554"/>
              <a:gd name="connsiteX1" fmla="*/ 2570526 w 4282505"/>
              <a:gd name="connsiteY1" fmla="*/ 94 h 1588554"/>
              <a:gd name="connsiteX2" fmla="*/ 4282505 w 4282505"/>
              <a:gd name="connsiteY2" fmla="*/ 991971 h 1588554"/>
              <a:gd name="connsiteX3" fmla="*/ 2197264 w 4282505"/>
              <a:gd name="connsiteY3" fmla="*/ 1588554 h 1588554"/>
              <a:gd name="connsiteX4" fmla="*/ 195427 w 4282505"/>
              <a:gd name="connsiteY4" fmla="*/ 936907 h 1588554"/>
              <a:gd name="connsiteX0" fmla="*/ 0 w 4282505"/>
              <a:gd name="connsiteY0" fmla="*/ 871365 h 1588554"/>
              <a:gd name="connsiteX1" fmla="*/ 1958562 w 4282505"/>
              <a:gd name="connsiteY1" fmla="*/ 429856 h 1588554"/>
              <a:gd name="connsiteX0" fmla="*/ 195427 w 4282505"/>
              <a:gd name="connsiteY0" fmla="*/ 942900 h 1594547"/>
              <a:gd name="connsiteX1" fmla="*/ 2570526 w 4282505"/>
              <a:gd name="connsiteY1" fmla="*/ 6087 h 1594547"/>
              <a:gd name="connsiteX2" fmla="*/ 4282505 w 4282505"/>
              <a:gd name="connsiteY2" fmla="*/ 997964 h 1594547"/>
              <a:gd name="connsiteX3" fmla="*/ 2197264 w 4282505"/>
              <a:gd name="connsiteY3" fmla="*/ 1594547 h 1594547"/>
              <a:gd name="connsiteX4" fmla="*/ 195427 w 4282505"/>
              <a:gd name="connsiteY4" fmla="*/ 942900 h 1594547"/>
              <a:gd name="connsiteX0" fmla="*/ 0 w 4282505"/>
              <a:gd name="connsiteY0" fmla="*/ 877358 h 1594547"/>
              <a:gd name="connsiteX1" fmla="*/ 2810262 w 4282505"/>
              <a:gd name="connsiteY1" fmla="*/ 26 h 1594547"/>
              <a:gd name="connsiteX0" fmla="*/ 533162 w 4620240"/>
              <a:gd name="connsiteY0" fmla="*/ 942980 h 1594627"/>
              <a:gd name="connsiteX1" fmla="*/ 2908261 w 4620240"/>
              <a:gd name="connsiteY1" fmla="*/ 6167 h 1594627"/>
              <a:gd name="connsiteX2" fmla="*/ 4620240 w 4620240"/>
              <a:gd name="connsiteY2" fmla="*/ 998044 h 1594627"/>
              <a:gd name="connsiteX3" fmla="*/ 2534999 w 4620240"/>
              <a:gd name="connsiteY3" fmla="*/ 1594627 h 1594627"/>
              <a:gd name="connsiteX4" fmla="*/ 533162 w 4620240"/>
              <a:gd name="connsiteY4" fmla="*/ 942980 h 1594627"/>
              <a:gd name="connsiteX0" fmla="*/ -1 w 4620240"/>
              <a:gd name="connsiteY0" fmla="*/ 352732 h 1594627"/>
              <a:gd name="connsiteX1" fmla="*/ 3147997 w 4620240"/>
              <a:gd name="connsiteY1" fmla="*/ 106 h 1594627"/>
              <a:gd name="connsiteX0" fmla="*/ 533162 w 4620240"/>
              <a:gd name="connsiteY0" fmla="*/ 1089783 h 1741430"/>
              <a:gd name="connsiteX1" fmla="*/ 2908261 w 4620240"/>
              <a:gd name="connsiteY1" fmla="*/ 152970 h 1741430"/>
              <a:gd name="connsiteX2" fmla="*/ 4620240 w 4620240"/>
              <a:gd name="connsiteY2" fmla="*/ 1144847 h 1741430"/>
              <a:gd name="connsiteX3" fmla="*/ 2534999 w 4620240"/>
              <a:gd name="connsiteY3" fmla="*/ 1741430 h 1741430"/>
              <a:gd name="connsiteX4" fmla="*/ 533162 w 4620240"/>
              <a:gd name="connsiteY4" fmla="*/ 1089783 h 1741430"/>
              <a:gd name="connsiteX0" fmla="*/ -1 w 4620240"/>
              <a:gd name="connsiteY0" fmla="*/ 499535 h 1741430"/>
              <a:gd name="connsiteX1" fmla="*/ 3150999 w 4620240"/>
              <a:gd name="connsiteY1" fmla="*/ 55 h 1741430"/>
              <a:gd name="connsiteX0" fmla="*/ 533162 w 4620240"/>
              <a:gd name="connsiteY0" fmla="*/ 1089726 h 1741373"/>
              <a:gd name="connsiteX1" fmla="*/ 2908261 w 4620240"/>
              <a:gd name="connsiteY1" fmla="*/ 152913 h 1741373"/>
              <a:gd name="connsiteX2" fmla="*/ 4620240 w 4620240"/>
              <a:gd name="connsiteY2" fmla="*/ 1144790 h 1741373"/>
              <a:gd name="connsiteX3" fmla="*/ 2534999 w 4620240"/>
              <a:gd name="connsiteY3" fmla="*/ 1741373 h 1741373"/>
              <a:gd name="connsiteX4" fmla="*/ 533162 w 4620240"/>
              <a:gd name="connsiteY4" fmla="*/ 1089726 h 1741373"/>
              <a:gd name="connsiteX0" fmla="*/ -1 w 4620240"/>
              <a:gd name="connsiteY0" fmla="*/ 499478 h 1741373"/>
              <a:gd name="connsiteX1" fmla="*/ 3150999 w 4620240"/>
              <a:gd name="connsiteY1" fmla="*/ -2 h 1741373"/>
              <a:gd name="connsiteX0" fmla="*/ 533162 w 4620240"/>
              <a:gd name="connsiteY0" fmla="*/ 1089726 h 1741373"/>
              <a:gd name="connsiteX1" fmla="*/ 2908261 w 4620240"/>
              <a:gd name="connsiteY1" fmla="*/ 152913 h 1741373"/>
              <a:gd name="connsiteX2" fmla="*/ 4620240 w 4620240"/>
              <a:gd name="connsiteY2" fmla="*/ 1144790 h 1741373"/>
              <a:gd name="connsiteX3" fmla="*/ 2534999 w 4620240"/>
              <a:gd name="connsiteY3" fmla="*/ 1741373 h 1741373"/>
              <a:gd name="connsiteX4" fmla="*/ 533162 w 4620240"/>
              <a:gd name="connsiteY4" fmla="*/ 1089726 h 1741373"/>
              <a:gd name="connsiteX0" fmla="*/ -1 w 4620240"/>
              <a:gd name="connsiteY0" fmla="*/ 499478 h 1741373"/>
              <a:gd name="connsiteX1" fmla="*/ 3150999 w 4620240"/>
              <a:gd name="connsiteY1" fmla="*/ -2 h 1741373"/>
            </a:gdLst>
            <a:ahLst/>
            <a:cxnLst>
              <a:cxn ang="0">
                <a:pos x="connsiteX0" y="connsiteY0"/>
              </a:cxn>
              <a:cxn ang="0">
                <a:pos x="connsiteX1" y="connsiteY1"/>
              </a:cxn>
            </a:cxnLst>
            <a:rect l="l" t="t" r="r" b="b"/>
            <a:pathLst>
              <a:path w="4620240" h="1741373" stroke="0" extrusionOk="0">
                <a:moveTo>
                  <a:pt x="533162" y="1089726"/>
                </a:moveTo>
                <a:cubicBezTo>
                  <a:pt x="893973" y="805833"/>
                  <a:pt x="2227081" y="143736"/>
                  <a:pt x="2908261" y="152913"/>
                </a:cubicBezTo>
                <a:cubicBezTo>
                  <a:pt x="3589441" y="162090"/>
                  <a:pt x="4620240" y="753900"/>
                  <a:pt x="4620240" y="1144790"/>
                </a:cubicBezTo>
                <a:lnTo>
                  <a:pt x="2534999" y="1741373"/>
                </a:lnTo>
                <a:cubicBezTo>
                  <a:pt x="1773740" y="1657931"/>
                  <a:pt x="1294421" y="1173168"/>
                  <a:pt x="533162" y="1089726"/>
                </a:cubicBezTo>
                <a:close/>
              </a:path>
              <a:path w="4620240" h="1741373" fill="none">
                <a:moveTo>
                  <a:pt x="-1" y="499478"/>
                </a:moveTo>
                <a:cubicBezTo>
                  <a:pt x="419558" y="307834"/>
                  <a:pt x="2089589" y="163682"/>
                  <a:pt x="3150999" y="-2"/>
                </a:cubicBezTo>
              </a:path>
            </a:pathLst>
          </a:custGeom>
          <a:ln w="28575" cmpd="sng">
            <a:solidFill>
              <a:schemeClr val="bg1"/>
            </a:solidFill>
            <a:prstDash val="solid"/>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srgbClr val="6B747B"/>
              </a:solidFill>
              <a:effectLst/>
              <a:uLnTx/>
              <a:uFillTx/>
              <a:latin typeface="Calibri" panose="020F0502020204030204" pitchFamily="34" charset="0"/>
              <a:ea typeface="+mn-ea"/>
              <a:cs typeface="Calibri" panose="020F0502020204030204" pitchFamily="34" charset="0"/>
            </a:endParaRPr>
          </a:p>
        </p:txBody>
      </p:sp>
      <p:sp>
        <p:nvSpPr>
          <p:cNvPr id="50" name="Rectangle: Rounded Corners 49">
            <a:extLst>
              <a:ext uri="{FF2B5EF4-FFF2-40B4-BE49-F238E27FC236}">
                <a16:creationId xmlns:a16="http://schemas.microsoft.com/office/drawing/2014/main" id="{5B4F726D-3447-49E1-9268-2AFC72AEDC6F}"/>
              </a:ext>
            </a:extLst>
          </p:cNvPr>
          <p:cNvSpPr/>
          <p:nvPr/>
        </p:nvSpPr>
        <p:spPr>
          <a:xfrm>
            <a:off x="10309654" y="1647125"/>
            <a:ext cx="1074047" cy="387016"/>
          </a:xfrm>
          <a:prstGeom prst="round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Fitusiran</a:t>
            </a:r>
          </a:p>
        </p:txBody>
      </p:sp>
      <p:cxnSp>
        <p:nvCxnSpPr>
          <p:cNvPr id="51" name="Straight Connector 50">
            <a:extLst>
              <a:ext uri="{FF2B5EF4-FFF2-40B4-BE49-F238E27FC236}">
                <a16:creationId xmlns:a16="http://schemas.microsoft.com/office/drawing/2014/main" id="{415F66D1-CC27-4FD6-AB0A-54C6B041F272}"/>
              </a:ext>
            </a:extLst>
          </p:cNvPr>
          <p:cNvCxnSpPr>
            <a:cxnSpLocks/>
          </p:cNvCxnSpPr>
          <p:nvPr/>
        </p:nvCxnSpPr>
        <p:spPr>
          <a:xfrm flipV="1">
            <a:off x="9588767" y="2653181"/>
            <a:ext cx="290663" cy="211987"/>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52" name="Group 51">
            <a:extLst>
              <a:ext uri="{FF2B5EF4-FFF2-40B4-BE49-F238E27FC236}">
                <a16:creationId xmlns:a16="http://schemas.microsoft.com/office/drawing/2014/main" id="{1B9CD540-76DD-49D1-A374-41ECB1A913BE}"/>
              </a:ext>
            </a:extLst>
          </p:cNvPr>
          <p:cNvGrpSpPr/>
          <p:nvPr/>
        </p:nvGrpSpPr>
        <p:grpSpPr>
          <a:xfrm>
            <a:off x="11398723" y="1892031"/>
            <a:ext cx="348221" cy="1341024"/>
            <a:chOff x="11467196" y="1415831"/>
            <a:chExt cx="348221" cy="1341024"/>
          </a:xfrm>
        </p:grpSpPr>
        <p:sp>
          <p:nvSpPr>
            <p:cNvPr id="53" name="Freeform: Shape 52">
              <a:extLst>
                <a:ext uri="{FF2B5EF4-FFF2-40B4-BE49-F238E27FC236}">
                  <a16:creationId xmlns:a16="http://schemas.microsoft.com/office/drawing/2014/main" id="{3AEA3F41-A0F1-4DAB-97AC-5135CCC41AEF}"/>
                </a:ext>
              </a:extLst>
            </p:cNvPr>
            <p:cNvSpPr/>
            <p:nvPr/>
          </p:nvSpPr>
          <p:spPr>
            <a:xfrm>
              <a:off x="11467196" y="1415831"/>
              <a:ext cx="348221" cy="1341024"/>
            </a:xfrm>
            <a:custGeom>
              <a:avLst/>
              <a:gdLst>
                <a:gd name="connsiteX0" fmla="*/ 251670 w 285226"/>
                <a:gd name="connsiteY0" fmla="*/ 0 h 1686187"/>
                <a:gd name="connsiteX1" fmla="*/ 0 w 285226"/>
                <a:gd name="connsiteY1" fmla="*/ 385893 h 1686187"/>
                <a:gd name="connsiteX2" fmla="*/ 251670 w 285226"/>
                <a:gd name="connsiteY2" fmla="*/ 813732 h 1686187"/>
                <a:gd name="connsiteX3" fmla="*/ 33556 w 285226"/>
                <a:gd name="connsiteY3" fmla="*/ 1283515 h 1686187"/>
                <a:gd name="connsiteX4" fmla="*/ 285226 w 285226"/>
                <a:gd name="connsiteY4" fmla="*/ 1686187 h 1686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226" h="1686187">
                  <a:moveTo>
                    <a:pt x="251670" y="0"/>
                  </a:moveTo>
                  <a:cubicBezTo>
                    <a:pt x="125835" y="125135"/>
                    <a:pt x="0" y="250271"/>
                    <a:pt x="0" y="385893"/>
                  </a:cubicBezTo>
                  <a:cubicBezTo>
                    <a:pt x="0" y="521515"/>
                    <a:pt x="246077" y="664128"/>
                    <a:pt x="251670" y="813732"/>
                  </a:cubicBezTo>
                  <a:cubicBezTo>
                    <a:pt x="257263" y="963336"/>
                    <a:pt x="27963" y="1138106"/>
                    <a:pt x="33556" y="1283515"/>
                  </a:cubicBezTo>
                  <a:cubicBezTo>
                    <a:pt x="39149" y="1428924"/>
                    <a:pt x="162187" y="1557555"/>
                    <a:pt x="285226" y="1686187"/>
                  </a:cubicBezTo>
                </a:path>
              </a:pathLst>
            </a:cu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54" name="Straight Connector 53">
              <a:extLst>
                <a:ext uri="{FF2B5EF4-FFF2-40B4-BE49-F238E27FC236}">
                  <a16:creationId xmlns:a16="http://schemas.microsoft.com/office/drawing/2014/main" id="{F80BC17B-7773-43CC-8D05-1799F2903E23}"/>
                </a:ext>
              </a:extLst>
            </p:cNvPr>
            <p:cNvCxnSpPr>
              <a:cxnSpLocks/>
            </p:cNvCxnSpPr>
            <p:nvPr/>
          </p:nvCxnSpPr>
          <p:spPr>
            <a:xfrm flipV="1">
              <a:off x="11574394" y="1573274"/>
              <a:ext cx="98471" cy="1"/>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8C96C71-2F96-483B-AD3F-27E954EB173B}"/>
                </a:ext>
              </a:extLst>
            </p:cNvPr>
            <p:cNvCxnSpPr>
              <a:cxnSpLocks/>
            </p:cNvCxnSpPr>
            <p:nvPr/>
          </p:nvCxnSpPr>
          <p:spPr>
            <a:xfrm flipV="1">
              <a:off x="11483777" y="1662078"/>
              <a:ext cx="189088" cy="1"/>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83A5CA30-B394-4C13-B30E-35EBBC30EA4D}"/>
                </a:ext>
              </a:extLst>
            </p:cNvPr>
            <p:cNvCxnSpPr>
              <a:cxnSpLocks/>
            </p:cNvCxnSpPr>
            <p:nvPr/>
          </p:nvCxnSpPr>
          <p:spPr>
            <a:xfrm>
              <a:off x="11483777" y="1750882"/>
              <a:ext cx="189088" cy="2885"/>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5EF2E893-B859-4BB3-A58E-790EBABE8BAF}"/>
                </a:ext>
              </a:extLst>
            </p:cNvPr>
            <p:cNvCxnSpPr>
              <a:cxnSpLocks/>
            </p:cNvCxnSpPr>
            <p:nvPr/>
          </p:nvCxnSpPr>
          <p:spPr>
            <a:xfrm>
              <a:off x="11554359" y="1840124"/>
              <a:ext cx="136970"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BD0778BB-01C3-4E8F-A4CA-85C2CBF66E0C}"/>
                </a:ext>
              </a:extLst>
            </p:cNvPr>
            <p:cNvCxnSpPr>
              <a:cxnSpLocks/>
            </p:cNvCxnSpPr>
            <p:nvPr/>
          </p:nvCxnSpPr>
          <p:spPr>
            <a:xfrm flipV="1">
              <a:off x="11592378" y="2303660"/>
              <a:ext cx="98471" cy="1"/>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2DD5DFC6-DC14-4E41-858D-ABF256FC0DF2}"/>
                </a:ext>
              </a:extLst>
            </p:cNvPr>
            <p:cNvCxnSpPr>
              <a:cxnSpLocks/>
            </p:cNvCxnSpPr>
            <p:nvPr/>
          </p:nvCxnSpPr>
          <p:spPr>
            <a:xfrm flipV="1">
              <a:off x="11515528" y="2400852"/>
              <a:ext cx="189088" cy="1"/>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14694E5-6AB5-49E9-B2FE-0AE7698BAF99}"/>
                </a:ext>
              </a:extLst>
            </p:cNvPr>
            <p:cNvCxnSpPr>
              <a:cxnSpLocks/>
            </p:cNvCxnSpPr>
            <p:nvPr/>
          </p:nvCxnSpPr>
          <p:spPr>
            <a:xfrm>
              <a:off x="11515528" y="2489657"/>
              <a:ext cx="189088" cy="2885"/>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59542A5-BF47-4EF8-956A-2070E544B0E9}"/>
                </a:ext>
              </a:extLst>
            </p:cNvPr>
            <p:cNvCxnSpPr>
              <a:cxnSpLocks/>
            </p:cNvCxnSpPr>
            <p:nvPr/>
          </p:nvCxnSpPr>
          <p:spPr>
            <a:xfrm>
              <a:off x="11581799" y="2586850"/>
              <a:ext cx="136970"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24284DC-6B53-436F-B700-26942BEBDD14}"/>
                </a:ext>
              </a:extLst>
            </p:cNvPr>
            <p:cNvCxnSpPr>
              <a:cxnSpLocks/>
            </p:cNvCxnSpPr>
            <p:nvPr/>
          </p:nvCxnSpPr>
          <p:spPr>
            <a:xfrm flipV="1">
              <a:off x="11562191" y="2034071"/>
              <a:ext cx="189088" cy="1"/>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DE02096-F850-404D-8FB9-E16F14891DA4}"/>
                </a:ext>
              </a:extLst>
            </p:cNvPr>
            <p:cNvCxnSpPr>
              <a:cxnSpLocks/>
            </p:cNvCxnSpPr>
            <p:nvPr/>
          </p:nvCxnSpPr>
          <p:spPr>
            <a:xfrm>
              <a:off x="11562191" y="2122875"/>
              <a:ext cx="189088" cy="2885"/>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41D72E0-C76B-4216-803A-D131CC316667}"/>
                </a:ext>
              </a:extLst>
            </p:cNvPr>
            <p:cNvCxnSpPr>
              <a:cxnSpLocks/>
            </p:cNvCxnSpPr>
            <p:nvPr/>
          </p:nvCxnSpPr>
          <p:spPr>
            <a:xfrm flipV="1">
              <a:off x="11574901" y="2214562"/>
              <a:ext cx="98471" cy="1"/>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859D350-249E-4B0E-802D-BE7DF68DC5F1}"/>
                </a:ext>
              </a:extLst>
            </p:cNvPr>
            <p:cNvCxnSpPr>
              <a:cxnSpLocks/>
            </p:cNvCxnSpPr>
            <p:nvPr/>
          </p:nvCxnSpPr>
          <p:spPr>
            <a:xfrm flipV="1">
              <a:off x="11574394" y="1937581"/>
              <a:ext cx="98471" cy="1"/>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66" name="TextBox 65">
            <a:extLst>
              <a:ext uri="{FF2B5EF4-FFF2-40B4-BE49-F238E27FC236}">
                <a16:creationId xmlns:a16="http://schemas.microsoft.com/office/drawing/2014/main" id="{90377216-DA24-47DE-BCC9-BCCBF81622CC}"/>
              </a:ext>
            </a:extLst>
          </p:cNvPr>
          <p:cNvSpPr txBox="1"/>
          <p:nvPr/>
        </p:nvSpPr>
        <p:spPr>
          <a:xfrm>
            <a:off x="7073339" y="1232046"/>
            <a:ext cx="3610429" cy="584775"/>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Site of Action of Fitusiran in </a:t>
            </a:r>
            <a:b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Coagulation Cascade</a:t>
            </a:r>
            <a:r>
              <a:rPr kumimoji="0" lang="en-GB"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1,3,4</a:t>
            </a:r>
            <a:endPar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4558869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5404A-8993-6DA0-D209-1641901BB935}"/>
              </a:ext>
            </a:extLst>
          </p:cNvPr>
          <p:cNvSpPr>
            <a:spLocks noGrp="1"/>
          </p:cNvSpPr>
          <p:nvPr>
            <p:ph type="title"/>
          </p:nvPr>
        </p:nvSpPr>
        <p:spPr/>
        <p:txBody>
          <a:bodyPr/>
          <a:lstStyle/>
          <a:p>
            <a:r>
              <a:rPr lang="en-US" dirty="0"/>
              <a:t>Fitusiran</a:t>
            </a:r>
          </a:p>
        </p:txBody>
      </p:sp>
      <p:sp>
        <p:nvSpPr>
          <p:cNvPr id="3" name="Content Placeholder 2">
            <a:extLst>
              <a:ext uri="{FF2B5EF4-FFF2-40B4-BE49-F238E27FC236}">
                <a16:creationId xmlns:a16="http://schemas.microsoft.com/office/drawing/2014/main" id="{8FBD8BF8-7634-98FC-7495-FAFD37C174A0}"/>
              </a:ext>
            </a:extLst>
          </p:cNvPr>
          <p:cNvSpPr>
            <a:spLocks noGrp="1"/>
          </p:cNvSpPr>
          <p:nvPr>
            <p:ph idx="1"/>
          </p:nvPr>
        </p:nvSpPr>
        <p:spPr>
          <a:xfrm>
            <a:off x="604675" y="1204856"/>
            <a:ext cx="11444450" cy="4958877"/>
          </a:xfrm>
        </p:spPr>
        <p:txBody>
          <a:bodyPr/>
          <a:lstStyle/>
          <a:p>
            <a:r>
              <a:rPr lang="en-US" sz="2000" dirty="0"/>
              <a:t>Phase II: OLE study</a:t>
            </a:r>
            <a:r>
              <a:rPr lang="en-US" sz="2000" baseline="30000" dirty="0"/>
              <a:t>1 </a:t>
            </a:r>
          </a:p>
          <a:p>
            <a:pPr lvl="1"/>
            <a:r>
              <a:rPr lang="en-US" sz="1800" dirty="0"/>
              <a:t>Fitusiran fixed doses of 50 and 80 mg 1x/mo</a:t>
            </a:r>
            <a:endParaRPr lang="en-US" sz="1800" baseline="30000" dirty="0"/>
          </a:p>
          <a:p>
            <a:pPr lvl="1"/>
            <a:r>
              <a:rPr lang="en-US" sz="1800" dirty="0"/>
              <a:t>33 patients with hemophilia A or B (14 with inhibitors and 19 without inhibitors)</a:t>
            </a:r>
          </a:p>
          <a:p>
            <a:pPr lvl="1"/>
            <a:r>
              <a:rPr lang="en-US" sz="1800" dirty="0"/>
              <a:t>Reduction of up to 80% AT levels (median 13m) with reduction of bleeding events</a:t>
            </a:r>
          </a:p>
          <a:p>
            <a:pPr marL="342900" lvl="1" indent="-342900">
              <a:buFont typeface="Wingdings" panose="05000000000000000000" pitchFamily="2" charset="2"/>
              <a:buChar char="§"/>
            </a:pPr>
            <a:r>
              <a:rPr lang="en-US" sz="2000" dirty="0">
                <a:ea typeface="+mn-ea"/>
                <a:cs typeface="+mn-cs"/>
              </a:rPr>
              <a:t>Phase III:  ATLAS</a:t>
            </a:r>
            <a:r>
              <a:rPr lang="en-US" sz="2000" baseline="30000" dirty="0">
                <a:ea typeface="+mn-ea"/>
                <a:cs typeface="+mn-cs"/>
              </a:rPr>
              <a:t>2</a:t>
            </a:r>
            <a:r>
              <a:rPr lang="en-US" sz="2000" dirty="0">
                <a:ea typeface="+mn-ea"/>
                <a:cs typeface="+mn-cs"/>
              </a:rPr>
              <a:t> </a:t>
            </a:r>
          </a:p>
          <a:p>
            <a:pPr lvl="1"/>
            <a:r>
              <a:rPr lang="en-US" sz="1800" dirty="0"/>
              <a:t>3 trials: ATLAS-INH (HA and HB with inhibitors), ATLAS-A/B without inhibitors, </a:t>
            </a:r>
            <a:br>
              <a:rPr lang="en-US" sz="1800" dirty="0"/>
            </a:br>
            <a:r>
              <a:rPr lang="en-US" sz="1800" dirty="0"/>
              <a:t>ATLAS-PPX (prophylactic treatment)</a:t>
            </a:r>
          </a:p>
          <a:p>
            <a:pPr lvl="1"/>
            <a:r>
              <a:rPr lang="en-US" sz="1800" dirty="0"/>
              <a:t>Fitusiran fixed dose of 80 mg 1x/mo</a:t>
            </a:r>
          </a:p>
          <a:p>
            <a:pPr marL="457200" lvl="1" indent="0">
              <a:buNone/>
            </a:pPr>
            <a:endParaRPr lang="en-US" sz="1800" dirty="0"/>
          </a:p>
          <a:p>
            <a:endParaRPr lang="en-US" dirty="0"/>
          </a:p>
        </p:txBody>
      </p:sp>
      <p:sp>
        <p:nvSpPr>
          <p:cNvPr id="4" name="Rounded Rectangle 10">
            <a:extLst>
              <a:ext uri="{FF2B5EF4-FFF2-40B4-BE49-F238E27FC236}">
                <a16:creationId xmlns:a16="http://schemas.microsoft.com/office/drawing/2014/main" id="{77A68768-5B5A-3295-3A53-A400F1431313}"/>
              </a:ext>
            </a:extLst>
          </p:cNvPr>
          <p:cNvSpPr/>
          <p:nvPr/>
        </p:nvSpPr>
        <p:spPr bwMode="auto">
          <a:xfrm>
            <a:off x="538001" y="4694695"/>
            <a:ext cx="10968200" cy="1469038"/>
          </a:xfrm>
          <a:prstGeom prst="roundRect">
            <a:avLst>
              <a:gd name="adj" fmla="val 10183"/>
            </a:avLst>
          </a:prstGeom>
          <a:solidFill>
            <a:schemeClr val="accent2">
              <a:lumMod val="20000"/>
              <a:lumOff val="80000"/>
            </a:schemeClr>
          </a:solidFill>
          <a:ln w="9525" cap="flat" cmpd="sng" algn="ctr">
            <a:noFill/>
            <a:prstDash val="soli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285750" marR="0" lvl="0" indent="-285750" algn="l" defTabSz="914400" rtl="0" eaLnBrk="1" fontAlgn="auto" latinLnBrk="0" hangingPunct="1">
              <a:lnSpc>
                <a:spcPct val="100000"/>
              </a:lnSpc>
              <a:spcBef>
                <a:spcPts val="600"/>
              </a:spcBef>
              <a:spcAft>
                <a:spcPts val="0"/>
              </a:spcAft>
              <a:buClr>
                <a:srgbClr val="000000"/>
              </a:buClr>
              <a:buSzTx/>
              <a:buFont typeface="Wingdings" pitchFamily="2" charset="2"/>
              <a:buChar char="§"/>
              <a:tabLst/>
              <a:defRPr/>
            </a:pPr>
            <a:r>
              <a:rPr kumimoji="0" lang="en-US" altLang="en-US" sz="20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Adverse events (September 2017)</a:t>
            </a:r>
            <a:endParaRPr kumimoji="0" lang="en-US" sz="2000" b="1" i="0" u="none" strike="noStrike" kern="0" cap="none" spc="0" normalizeH="0" baseline="0" noProof="0" dirty="0">
              <a:ln>
                <a:noFill/>
              </a:ln>
              <a:solidFill>
                <a:srgbClr val="000000"/>
              </a:solidFill>
              <a:effectLst/>
              <a:uLnTx/>
              <a:uFillTx/>
              <a:latin typeface="Calibri"/>
              <a:ea typeface="+mn-ea"/>
              <a:cs typeface="Calibri" panose="020F0502020204030204" pitchFamily="34" charset="0"/>
            </a:endParaRPr>
          </a:p>
          <a:p>
            <a:pPr marL="358775" marR="0" lvl="1" indent="-179388" algn="l" defTabSz="914400" rtl="0" eaLnBrk="1" fontAlgn="auto" latinLnBrk="0" hangingPunct="1">
              <a:lnSpc>
                <a:spcPct val="100000"/>
              </a:lnSpc>
              <a:spcBef>
                <a:spcPts val="600"/>
              </a:spcBef>
              <a:spcAft>
                <a:spcPts val="0"/>
              </a:spcAft>
              <a:buClr>
                <a:srgbClr val="000000"/>
              </a:buClr>
              <a:buSzTx/>
              <a:buFont typeface="System Font Regular"/>
              <a:buChar char="−"/>
              <a:tabLst/>
              <a:defRPr/>
            </a:pPr>
            <a:r>
              <a:rPr kumimoji="0" lang="en-US" alt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Patient with HA without inhibitors (OLE study) died after sinus vein thrombosis when concomitantly </a:t>
            </a:r>
            <a:br>
              <a:rPr kumimoji="0" lang="en-US" alt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br>
            <a:r>
              <a:rPr kumimoji="0" lang="en-US" alt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received 3 doses of FVIII</a:t>
            </a:r>
          </a:p>
          <a:p>
            <a:pPr marL="358775" marR="0" lvl="1" indent="-179388" algn="l" defTabSz="914400" rtl="0" eaLnBrk="1" fontAlgn="auto" latinLnBrk="0" hangingPunct="1">
              <a:lnSpc>
                <a:spcPct val="100000"/>
              </a:lnSpc>
              <a:spcBef>
                <a:spcPts val="600"/>
              </a:spcBef>
              <a:spcAft>
                <a:spcPts val="0"/>
              </a:spcAft>
              <a:buClr>
                <a:srgbClr val="000000"/>
              </a:buClr>
              <a:buSzTx/>
              <a:buFont typeface="System Font Regular"/>
              <a:buChar char="−"/>
              <a:tabLst/>
              <a:defRPr/>
            </a:pPr>
            <a:r>
              <a:rPr kumimoji="0" lang="en-US" alt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After suspension of study and reevaluation by FDA, study was restarted in January 2018</a:t>
            </a:r>
          </a:p>
        </p:txBody>
      </p:sp>
      <p:sp>
        <p:nvSpPr>
          <p:cNvPr id="5" name="Text Box 15">
            <a:extLst>
              <a:ext uri="{FF2B5EF4-FFF2-40B4-BE49-F238E27FC236}">
                <a16:creationId xmlns:a16="http://schemas.microsoft.com/office/drawing/2014/main" id="{650C7865-49EE-1BF2-7B34-DEB51080B6C8}"/>
              </a:ext>
            </a:extLst>
          </p:cNvPr>
          <p:cNvSpPr txBox="1">
            <a:spLocks noChangeArrowheads="1"/>
          </p:cNvSpPr>
          <p:nvPr/>
        </p:nvSpPr>
        <p:spPr bwMode="auto">
          <a:xfrm>
            <a:off x="412751" y="6367143"/>
            <a:ext cx="603159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Pasi. Res Pract Thromb Haemost. ISTH 2017. 2. Franchini. Blood Transfus. 2018;16:457. </a:t>
            </a:r>
          </a:p>
        </p:txBody>
      </p:sp>
    </p:spTree>
    <p:extLst>
      <p:ext uri="{BB962C8B-B14F-4D97-AF65-F5344CB8AC3E}">
        <p14:creationId xmlns:p14="http://schemas.microsoft.com/office/powerpoint/2010/main" val="3211132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480C8-5A6E-4249-A665-A760BCD0E05D}"/>
              </a:ext>
            </a:extLst>
          </p:cNvPr>
          <p:cNvSpPr>
            <a:spLocks noGrp="1"/>
          </p:cNvSpPr>
          <p:nvPr>
            <p:ph type="title"/>
          </p:nvPr>
        </p:nvSpPr>
        <p:spPr>
          <a:xfrm>
            <a:off x="609759" y="109031"/>
            <a:ext cx="11141055" cy="1103313"/>
          </a:xfrm>
        </p:spPr>
        <p:txBody>
          <a:bodyPr/>
          <a:lstStyle/>
          <a:p>
            <a:r>
              <a:rPr lang="en-GB" dirty="0"/>
              <a:t>Fitusiran: </a:t>
            </a:r>
            <a:r>
              <a:rPr lang="en-US" dirty="0"/>
              <a:t>Revised Breakthrough Bleeding Management Guidelines (2017)​</a:t>
            </a:r>
            <a:endParaRPr lang="en-GB" dirty="0"/>
          </a:p>
        </p:txBody>
      </p:sp>
      <p:grpSp>
        <p:nvGrpSpPr>
          <p:cNvPr id="21" name="Group 20">
            <a:extLst>
              <a:ext uri="{FF2B5EF4-FFF2-40B4-BE49-F238E27FC236}">
                <a16:creationId xmlns:a16="http://schemas.microsoft.com/office/drawing/2014/main" id="{BD6749A1-4D61-F1C6-DAB0-91E1D45ED246}"/>
              </a:ext>
            </a:extLst>
          </p:cNvPr>
          <p:cNvGrpSpPr/>
          <p:nvPr/>
        </p:nvGrpSpPr>
        <p:grpSpPr>
          <a:xfrm>
            <a:off x="717547" y="1220893"/>
            <a:ext cx="11018523" cy="5248788"/>
            <a:chOff x="719326" y="1626526"/>
            <a:chExt cx="10673963" cy="4908007"/>
          </a:xfrm>
        </p:grpSpPr>
        <p:graphicFrame>
          <p:nvGraphicFramePr>
            <p:cNvPr id="22" name="Content Placeholder 3">
              <a:extLst>
                <a:ext uri="{FF2B5EF4-FFF2-40B4-BE49-F238E27FC236}">
                  <a16:creationId xmlns:a16="http://schemas.microsoft.com/office/drawing/2014/main" id="{8E877ED1-6E26-1636-BE50-A2CA31D10BA7}"/>
                </a:ext>
              </a:extLst>
            </p:cNvPr>
            <p:cNvGraphicFramePr>
              <a:graphicFrameLocks/>
            </p:cNvGraphicFramePr>
            <p:nvPr/>
          </p:nvGraphicFramePr>
          <p:xfrm>
            <a:off x="719327" y="1626526"/>
            <a:ext cx="10673962" cy="4464309"/>
          </p:xfrm>
          <a:graphic>
            <a:graphicData uri="http://schemas.openxmlformats.org/drawingml/2006/table">
              <a:tbl>
                <a:tblPr firstRow="1" firstCol="1" bandRow="1"/>
                <a:tblGrid>
                  <a:gridCol w="2663717">
                    <a:extLst>
                      <a:ext uri="{9D8B030D-6E8A-4147-A177-3AD203B41FA5}">
                        <a16:colId xmlns:a16="http://schemas.microsoft.com/office/drawing/2014/main" val="3372761509"/>
                      </a:ext>
                    </a:extLst>
                  </a:gridCol>
                  <a:gridCol w="1670961">
                    <a:extLst>
                      <a:ext uri="{9D8B030D-6E8A-4147-A177-3AD203B41FA5}">
                        <a16:colId xmlns:a16="http://schemas.microsoft.com/office/drawing/2014/main" val="2789940917"/>
                      </a:ext>
                    </a:extLst>
                  </a:gridCol>
                  <a:gridCol w="1670961">
                    <a:extLst>
                      <a:ext uri="{9D8B030D-6E8A-4147-A177-3AD203B41FA5}">
                        <a16:colId xmlns:a16="http://schemas.microsoft.com/office/drawing/2014/main" val="2086493993"/>
                      </a:ext>
                    </a:extLst>
                  </a:gridCol>
                  <a:gridCol w="1670961">
                    <a:extLst>
                      <a:ext uri="{9D8B030D-6E8A-4147-A177-3AD203B41FA5}">
                        <a16:colId xmlns:a16="http://schemas.microsoft.com/office/drawing/2014/main" val="1880389719"/>
                      </a:ext>
                    </a:extLst>
                  </a:gridCol>
                  <a:gridCol w="1670961">
                    <a:extLst>
                      <a:ext uri="{9D8B030D-6E8A-4147-A177-3AD203B41FA5}">
                        <a16:colId xmlns:a16="http://schemas.microsoft.com/office/drawing/2014/main" val="812718092"/>
                      </a:ext>
                    </a:extLst>
                  </a:gridCol>
                  <a:gridCol w="1670961">
                    <a:extLst>
                      <a:ext uri="{9D8B030D-6E8A-4147-A177-3AD203B41FA5}">
                        <a16:colId xmlns:a16="http://schemas.microsoft.com/office/drawing/2014/main" val="645634298"/>
                      </a:ext>
                    </a:extLst>
                  </a:gridCol>
                </a:tblGrid>
                <a:tr h="512984">
                  <a:tc>
                    <a:txBody>
                      <a:bodyPr/>
                      <a:lstStyle>
                        <a:lvl1pPr marL="0" algn="l" defTabSz="685783" rtl="0" eaLnBrk="1" latinLnBrk="0" hangingPunct="1">
                          <a:defRPr sz="1351" b="1" kern="1200">
                            <a:solidFill>
                              <a:schemeClr val="lt1"/>
                            </a:solidFill>
                            <a:latin typeface="Arial"/>
                          </a:defRPr>
                        </a:lvl1pPr>
                        <a:lvl2pPr marL="342891" algn="l" defTabSz="685783" rtl="0" eaLnBrk="1" latinLnBrk="0" hangingPunct="1">
                          <a:defRPr sz="1351" b="1" kern="1200">
                            <a:solidFill>
                              <a:schemeClr val="lt1"/>
                            </a:solidFill>
                            <a:latin typeface="Arial"/>
                          </a:defRPr>
                        </a:lvl2pPr>
                        <a:lvl3pPr marL="685783" algn="l" defTabSz="685783" rtl="0" eaLnBrk="1" latinLnBrk="0" hangingPunct="1">
                          <a:defRPr sz="1351" b="1" kern="1200">
                            <a:solidFill>
                              <a:schemeClr val="lt1"/>
                            </a:solidFill>
                            <a:latin typeface="Arial"/>
                          </a:defRPr>
                        </a:lvl3pPr>
                        <a:lvl4pPr marL="1028674" algn="l" defTabSz="685783" rtl="0" eaLnBrk="1" latinLnBrk="0" hangingPunct="1">
                          <a:defRPr sz="1351" b="1" kern="1200">
                            <a:solidFill>
                              <a:schemeClr val="lt1"/>
                            </a:solidFill>
                            <a:latin typeface="Arial"/>
                          </a:defRPr>
                        </a:lvl4pPr>
                        <a:lvl5pPr marL="1371566" algn="l" defTabSz="685783" rtl="0" eaLnBrk="1" latinLnBrk="0" hangingPunct="1">
                          <a:defRPr sz="1351" b="1" kern="1200">
                            <a:solidFill>
                              <a:schemeClr val="lt1"/>
                            </a:solidFill>
                            <a:latin typeface="Arial"/>
                          </a:defRPr>
                        </a:lvl5pPr>
                        <a:lvl6pPr marL="1714457" algn="l" defTabSz="685783" rtl="0" eaLnBrk="1" latinLnBrk="0" hangingPunct="1">
                          <a:defRPr sz="1351" b="1" kern="1200">
                            <a:solidFill>
                              <a:schemeClr val="lt1"/>
                            </a:solidFill>
                            <a:latin typeface="Arial"/>
                          </a:defRPr>
                        </a:lvl6pPr>
                        <a:lvl7pPr marL="2057349" algn="l" defTabSz="685783" rtl="0" eaLnBrk="1" latinLnBrk="0" hangingPunct="1">
                          <a:defRPr sz="1351" b="1" kern="1200">
                            <a:solidFill>
                              <a:schemeClr val="lt1"/>
                            </a:solidFill>
                            <a:latin typeface="Arial"/>
                          </a:defRPr>
                        </a:lvl7pPr>
                        <a:lvl8pPr marL="2400240" algn="l" defTabSz="685783" rtl="0" eaLnBrk="1" latinLnBrk="0" hangingPunct="1">
                          <a:defRPr sz="1351" b="1" kern="1200">
                            <a:solidFill>
                              <a:schemeClr val="lt1"/>
                            </a:solidFill>
                            <a:latin typeface="Arial"/>
                          </a:defRPr>
                        </a:lvl8pPr>
                        <a:lvl9pPr marL="2743131" algn="l" defTabSz="685783" rtl="0" eaLnBrk="1" latinLnBrk="0" hangingPunct="1">
                          <a:defRPr sz="1351" b="1" kern="1200">
                            <a:solidFill>
                              <a:schemeClr val="lt1"/>
                            </a:solidFill>
                            <a:latin typeface="Arial"/>
                          </a:defRPr>
                        </a:lvl9pPr>
                      </a:lstStyle>
                      <a:p>
                        <a:pPr>
                          <a:lnSpc>
                            <a:spcPct val="115000"/>
                          </a:lnSpc>
                          <a:spcAft>
                            <a:spcPts val="600"/>
                          </a:spcAft>
                        </a:pPr>
                        <a:r>
                          <a:rPr lang="en-GB"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Dosing</a:t>
                        </a: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685783" rtl="0" eaLnBrk="1" latinLnBrk="0" hangingPunct="1">
                          <a:defRPr sz="1351" b="1" kern="1200">
                            <a:solidFill>
                              <a:schemeClr val="lt1"/>
                            </a:solidFill>
                            <a:latin typeface="Arial"/>
                          </a:defRPr>
                        </a:lvl1pPr>
                        <a:lvl2pPr marL="342891" algn="l" defTabSz="685783" rtl="0" eaLnBrk="1" latinLnBrk="0" hangingPunct="1">
                          <a:defRPr sz="1351" b="1" kern="1200">
                            <a:solidFill>
                              <a:schemeClr val="lt1"/>
                            </a:solidFill>
                            <a:latin typeface="Arial"/>
                          </a:defRPr>
                        </a:lvl2pPr>
                        <a:lvl3pPr marL="685783" algn="l" defTabSz="685783" rtl="0" eaLnBrk="1" latinLnBrk="0" hangingPunct="1">
                          <a:defRPr sz="1351" b="1" kern="1200">
                            <a:solidFill>
                              <a:schemeClr val="lt1"/>
                            </a:solidFill>
                            <a:latin typeface="Arial"/>
                          </a:defRPr>
                        </a:lvl3pPr>
                        <a:lvl4pPr marL="1028674" algn="l" defTabSz="685783" rtl="0" eaLnBrk="1" latinLnBrk="0" hangingPunct="1">
                          <a:defRPr sz="1351" b="1" kern="1200">
                            <a:solidFill>
                              <a:schemeClr val="lt1"/>
                            </a:solidFill>
                            <a:latin typeface="Arial"/>
                          </a:defRPr>
                        </a:lvl4pPr>
                        <a:lvl5pPr marL="1371566" algn="l" defTabSz="685783" rtl="0" eaLnBrk="1" latinLnBrk="0" hangingPunct="1">
                          <a:defRPr sz="1351" b="1" kern="1200">
                            <a:solidFill>
                              <a:schemeClr val="lt1"/>
                            </a:solidFill>
                            <a:latin typeface="Arial"/>
                          </a:defRPr>
                        </a:lvl5pPr>
                        <a:lvl6pPr marL="1714457" algn="l" defTabSz="685783" rtl="0" eaLnBrk="1" latinLnBrk="0" hangingPunct="1">
                          <a:defRPr sz="1351" b="1" kern="1200">
                            <a:solidFill>
                              <a:schemeClr val="lt1"/>
                            </a:solidFill>
                            <a:latin typeface="Arial"/>
                          </a:defRPr>
                        </a:lvl6pPr>
                        <a:lvl7pPr marL="2057349" algn="l" defTabSz="685783" rtl="0" eaLnBrk="1" latinLnBrk="0" hangingPunct="1">
                          <a:defRPr sz="1351" b="1" kern="1200">
                            <a:solidFill>
                              <a:schemeClr val="lt1"/>
                            </a:solidFill>
                            <a:latin typeface="Arial"/>
                          </a:defRPr>
                        </a:lvl7pPr>
                        <a:lvl8pPr marL="2400240" algn="l" defTabSz="685783" rtl="0" eaLnBrk="1" latinLnBrk="0" hangingPunct="1">
                          <a:defRPr sz="1351" b="1" kern="1200">
                            <a:solidFill>
                              <a:schemeClr val="lt1"/>
                            </a:solidFill>
                            <a:latin typeface="Arial"/>
                          </a:defRPr>
                        </a:lvl8pPr>
                        <a:lvl9pPr marL="2743131" algn="l" defTabSz="685783" rtl="0" eaLnBrk="1" latinLnBrk="0" hangingPunct="1">
                          <a:defRPr sz="1351" b="1" kern="1200">
                            <a:solidFill>
                              <a:schemeClr val="lt1"/>
                            </a:solidFill>
                            <a:latin typeface="Arial"/>
                          </a:defRPr>
                        </a:lvl9pPr>
                      </a:lstStyle>
                      <a:p>
                        <a:pPr algn="ctr">
                          <a:lnSpc>
                            <a:spcPct val="115000"/>
                          </a:lnSpc>
                          <a:spcAft>
                            <a:spcPts val="600"/>
                          </a:spcAft>
                        </a:pPr>
                        <a:r>
                          <a:rPr lang="en-GB" sz="1600" dirty="0">
                            <a:solidFill>
                              <a:schemeClr val="tx1"/>
                            </a:solidFill>
                            <a:effectLst/>
                            <a:latin typeface="Calibri" panose="020F0502020204030204" pitchFamily="34" charset="0"/>
                            <a:cs typeface="Calibri" panose="020F0502020204030204" pitchFamily="34" charset="0"/>
                          </a:rPr>
                          <a:t>Factor VIII</a:t>
                        </a:r>
                        <a:endParaRPr lang="en-GB"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685783" rtl="0" eaLnBrk="1" latinLnBrk="0" hangingPunct="1">
                          <a:defRPr sz="1351" b="1" kern="1200">
                            <a:solidFill>
                              <a:schemeClr val="lt1"/>
                            </a:solidFill>
                            <a:latin typeface="Arial"/>
                          </a:defRPr>
                        </a:lvl1pPr>
                        <a:lvl2pPr marL="342891" algn="l" defTabSz="685783" rtl="0" eaLnBrk="1" latinLnBrk="0" hangingPunct="1">
                          <a:defRPr sz="1351" b="1" kern="1200">
                            <a:solidFill>
                              <a:schemeClr val="lt1"/>
                            </a:solidFill>
                            <a:latin typeface="Arial"/>
                          </a:defRPr>
                        </a:lvl2pPr>
                        <a:lvl3pPr marL="685783" algn="l" defTabSz="685783" rtl="0" eaLnBrk="1" latinLnBrk="0" hangingPunct="1">
                          <a:defRPr sz="1351" b="1" kern="1200">
                            <a:solidFill>
                              <a:schemeClr val="lt1"/>
                            </a:solidFill>
                            <a:latin typeface="Arial"/>
                          </a:defRPr>
                        </a:lvl3pPr>
                        <a:lvl4pPr marL="1028674" algn="l" defTabSz="685783" rtl="0" eaLnBrk="1" latinLnBrk="0" hangingPunct="1">
                          <a:defRPr sz="1351" b="1" kern="1200">
                            <a:solidFill>
                              <a:schemeClr val="lt1"/>
                            </a:solidFill>
                            <a:latin typeface="Arial"/>
                          </a:defRPr>
                        </a:lvl4pPr>
                        <a:lvl5pPr marL="1371566" algn="l" defTabSz="685783" rtl="0" eaLnBrk="1" latinLnBrk="0" hangingPunct="1">
                          <a:defRPr sz="1351" b="1" kern="1200">
                            <a:solidFill>
                              <a:schemeClr val="lt1"/>
                            </a:solidFill>
                            <a:latin typeface="Arial"/>
                          </a:defRPr>
                        </a:lvl5pPr>
                        <a:lvl6pPr marL="1714457" algn="l" defTabSz="685783" rtl="0" eaLnBrk="1" latinLnBrk="0" hangingPunct="1">
                          <a:defRPr sz="1351" b="1" kern="1200">
                            <a:solidFill>
                              <a:schemeClr val="lt1"/>
                            </a:solidFill>
                            <a:latin typeface="Arial"/>
                          </a:defRPr>
                        </a:lvl6pPr>
                        <a:lvl7pPr marL="2057349" algn="l" defTabSz="685783" rtl="0" eaLnBrk="1" latinLnBrk="0" hangingPunct="1">
                          <a:defRPr sz="1351" b="1" kern="1200">
                            <a:solidFill>
                              <a:schemeClr val="lt1"/>
                            </a:solidFill>
                            <a:latin typeface="Arial"/>
                          </a:defRPr>
                        </a:lvl7pPr>
                        <a:lvl8pPr marL="2400240" algn="l" defTabSz="685783" rtl="0" eaLnBrk="1" latinLnBrk="0" hangingPunct="1">
                          <a:defRPr sz="1351" b="1" kern="1200">
                            <a:solidFill>
                              <a:schemeClr val="lt1"/>
                            </a:solidFill>
                            <a:latin typeface="Arial"/>
                          </a:defRPr>
                        </a:lvl8pPr>
                        <a:lvl9pPr marL="2743131" algn="l" defTabSz="685783" rtl="0" eaLnBrk="1" latinLnBrk="0" hangingPunct="1">
                          <a:defRPr sz="1351" b="1" kern="1200">
                            <a:solidFill>
                              <a:schemeClr val="lt1"/>
                            </a:solidFill>
                            <a:latin typeface="Arial"/>
                          </a:defRPr>
                        </a:lvl9pPr>
                      </a:lstStyle>
                      <a:p>
                        <a:pPr algn="ctr">
                          <a:lnSpc>
                            <a:spcPct val="100000"/>
                          </a:lnSpc>
                          <a:spcAft>
                            <a:spcPts val="0"/>
                          </a:spcAft>
                        </a:pPr>
                        <a:r>
                          <a:rPr lang="en-GB" sz="1600" dirty="0">
                            <a:solidFill>
                              <a:schemeClr val="tx1"/>
                            </a:solidFill>
                            <a:effectLst/>
                            <a:latin typeface="Calibri" panose="020F0502020204030204" pitchFamily="34" charset="0"/>
                            <a:cs typeface="Calibri" panose="020F0502020204030204" pitchFamily="34" charset="0"/>
                          </a:rPr>
                          <a:t>Factor IX </a:t>
                        </a:r>
                      </a:p>
                      <a:p>
                        <a:pPr algn="ctr">
                          <a:lnSpc>
                            <a:spcPct val="115000"/>
                          </a:lnSpc>
                          <a:spcAft>
                            <a:spcPts val="600"/>
                          </a:spcAft>
                        </a:pPr>
                        <a:r>
                          <a:rPr lang="en-GB" sz="1600" dirty="0">
                            <a:solidFill>
                              <a:schemeClr val="tx1"/>
                            </a:solidFill>
                            <a:effectLst/>
                            <a:latin typeface="Calibri" panose="020F0502020204030204" pitchFamily="34" charset="0"/>
                            <a:cs typeface="Calibri" panose="020F0502020204030204" pitchFamily="34" charset="0"/>
                          </a:rPr>
                          <a:t>Standard Half-life</a:t>
                        </a:r>
                        <a:endParaRPr lang="en-GB" sz="16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8000" marR="48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685783" rtl="0" eaLnBrk="1" latinLnBrk="0" hangingPunct="1">
                          <a:defRPr sz="1351" b="1" kern="1200">
                            <a:solidFill>
                              <a:schemeClr val="lt1"/>
                            </a:solidFill>
                            <a:latin typeface="Arial"/>
                          </a:defRPr>
                        </a:lvl1pPr>
                        <a:lvl2pPr marL="342891" algn="l" defTabSz="685783" rtl="0" eaLnBrk="1" latinLnBrk="0" hangingPunct="1">
                          <a:defRPr sz="1351" b="1" kern="1200">
                            <a:solidFill>
                              <a:schemeClr val="lt1"/>
                            </a:solidFill>
                            <a:latin typeface="Arial"/>
                          </a:defRPr>
                        </a:lvl2pPr>
                        <a:lvl3pPr marL="685783" algn="l" defTabSz="685783" rtl="0" eaLnBrk="1" latinLnBrk="0" hangingPunct="1">
                          <a:defRPr sz="1351" b="1" kern="1200">
                            <a:solidFill>
                              <a:schemeClr val="lt1"/>
                            </a:solidFill>
                            <a:latin typeface="Arial"/>
                          </a:defRPr>
                        </a:lvl3pPr>
                        <a:lvl4pPr marL="1028674" algn="l" defTabSz="685783" rtl="0" eaLnBrk="1" latinLnBrk="0" hangingPunct="1">
                          <a:defRPr sz="1351" b="1" kern="1200">
                            <a:solidFill>
                              <a:schemeClr val="lt1"/>
                            </a:solidFill>
                            <a:latin typeface="Arial"/>
                          </a:defRPr>
                        </a:lvl4pPr>
                        <a:lvl5pPr marL="1371566" algn="l" defTabSz="685783" rtl="0" eaLnBrk="1" latinLnBrk="0" hangingPunct="1">
                          <a:defRPr sz="1351" b="1" kern="1200">
                            <a:solidFill>
                              <a:schemeClr val="lt1"/>
                            </a:solidFill>
                            <a:latin typeface="Arial"/>
                          </a:defRPr>
                        </a:lvl5pPr>
                        <a:lvl6pPr marL="1714457" algn="l" defTabSz="685783" rtl="0" eaLnBrk="1" latinLnBrk="0" hangingPunct="1">
                          <a:defRPr sz="1351" b="1" kern="1200">
                            <a:solidFill>
                              <a:schemeClr val="lt1"/>
                            </a:solidFill>
                            <a:latin typeface="Arial"/>
                          </a:defRPr>
                        </a:lvl6pPr>
                        <a:lvl7pPr marL="2057349" algn="l" defTabSz="685783" rtl="0" eaLnBrk="1" latinLnBrk="0" hangingPunct="1">
                          <a:defRPr sz="1351" b="1" kern="1200">
                            <a:solidFill>
                              <a:schemeClr val="lt1"/>
                            </a:solidFill>
                            <a:latin typeface="Arial"/>
                          </a:defRPr>
                        </a:lvl7pPr>
                        <a:lvl8pPr marL="2400240" algn="l" defTabSz="685783" rtl="0" eaLnBrk="1" latinLnBrk="0" hangingPunct="1">
                          <a:defRPr sz="1351" b="1" kern="1200">
                            <a:solidFill>
                              <a:schemeClr val="lt1"/>
                            </a:solidFill>
                            <a:latin typeface="Arial"/>
                          </a:defRPr>
                        </a:lvl8pPr>
                        <a:lvl9pPr marL="2743131" algn="l" defTabSz="685783" rtl="0" eaLnBrk="1" latinLnBrk="0" hangingPunct="1">
                          <a:defRPr sz="1351" b="1" kern="1200">
                            <a:solidFill>
                              <a:schemeClr val="lt1"/>
                            </a:solidFill>
                            <a:latin typeface="Arial"/>
                          </a:defRPr>
                        </a:lvl9pPr>
                      </a:lstStyle>
                      <a:p>
                        <a:pPr algn="ctr">
                          <a:lnSpc>
                            <a:spcPct val="100000"/>
                          </a:lnSpc>
                          <a:spcAft>
                            <a:spcPts val="0"/>
                          </a:spcAft>
                        </a:pPr>
                        <a:r>
                          <a:rPr lang="en-GB" sz="1600" dirty="0">
                            <a:solidFill>
                              <a:schemeClr val="tx1"/>
                            </a:solidFill>
                            <a:effectLst/>
                            <a:latin typeface="Calibri" panose="020F0502020204030204" pitchFamily="34" charset="0"/>
                            <a:cs typeface="Calibri" panose="020F0502020204030204" pitchFamily="34" charset="0"/>
                          </a:rPr>
                          <a:t>Factor IX                        Extended Half-life</a:t>
                        </a:r>
                        <a:endParaRPr lang="en-GB" sz="1600" b="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8000" marR="48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685783" rtl="0" eaLnBrk="1" latinLnBrk="0" hangingPunct="1">
                          <a:defRPr sz="1351" b="1" kern="1200">
                            <a:solidFill>
                              <a:schemeClr val="lt1"/>
                            </a:solidFill>
                            <a:latin typeface="Arial"/>
                          </a:defRPr>
                        </a:lvl1pPr>
                        <a:lvl2pPr marL="342891" algn="l" defTabSz="685783" rtl="0" eaLnBrk="1" latinLnBrk="0" hangingPunct="1">
                          <a:defRPr sz="1351" b="1" kern="1200">
                            <a:solidFill>
                              <a:schemeClr val="lt1"/>
                            </a:solidFill>
                            <a:latin typeface="Arial"/>
                          </a:defRPr>
                        </a:lvl2pPr>
                        <a:lvl3pPr marL="685783" algn="l" defTabSz="685783" rtl="0" eaLnBrk="1" latinLnBrk="0" hangingPunct="1">
                          <a:defRPr sz="1351" b="1" kern="1200">
                            <a:solidFill>
                              <a:schemeClr val="lt1"/>
                            </a:solidFill>
                            <a:latin typeface="Arial"/>
                          </a:defRPr>
                        </a:lvl3pPr>
                        <a:lvl4pPr marL="1028674" algn="l" defTabSz="685783" rtl="0" eaLnBrk="1" latinLnBrk="0" hangingPunct="1">
                          <a:defRPr sz="1351" b="1" kern="1200">
                            <a:solidFill>
                              <a:schemeClr val="lt1"/>
                            </a:solidFill>
                            <a:latin typeface="Arial"/>
                          </a:defRPr>
                        </a:lvl4pPr>
                        <a:lvl5pPr marL="1371566" algn="l" defTabSz="685783" rtl="0" eaLnBrk="1" latinLnBrk="0" hangingPunct="1">
                          <a:defRPr sz="1351" b="1" kern="1200">
                            <a:solidFill>
                              <a:schemeClr val="lt1"/>
                            </a:solidFill>
                            <a:latin typeface="Arial"/>
                          </a:defRPr>
                        </a:lvl5pPr>
                        <a:lvl6pPr marL="1714457" algn="l" defTabSz="685783" rtl="0" eaLnBrk="1" latinLnBrk="0" hangingPunct="1">
                          <a:defRPr sz="1351" b="1" kern="1200">
                            <a:solidFill>
                              <a:schemeClr val="lt1"/>
                            </a:solidFill>
                            <a:latin typeface="Arial"/>
                          </a:defRPr>
                        </a:lvl6pPr>
                        <a:lvl7pPr marL="2057349" algn="l" defTabSz="685783" rtl="0" eaLnBrk="1" latinLnBrk="0" hangingPunct="1">
                          <a:defRPr sz="1351" b="1" kern="1200">
                            <a:solidFill>
                              <a:schemeClr val="lt1"/>
                            </a:solidFill>
                            <a:latin typeface="Arial"/>
                          </a:defRPr>
                        </a:lvl7pPr>
                        <a:lvl8pPr marL="2400240" algn="l" defTabSz="685783" rtl="0" eaLnBrk="1" latinLnBrk="0" hangingPunct="1">
                          <a:defRPr sz="1351" b="1" kern="1200">
                            <a:solidFill>
                              <a:schemeClr val="lt1"/>
                            </a:solidFill>
                            <a:latin typeface="Arial"/>
                          </a:defRPr>
                        </a:lvl8pPr>
                        <a:lvl9pPr marL="2743131" algn="l" defTabSz="685783" rtl="0" eaLnBrk="1" latinLnBrk="0" hangingPunct="1">
                          <a:defRPr sz="1351" b="1" kern="1200">
                            <a:solidFill>
                              <a:schemeClr val="lt1"/>
                            </a:solidFill>
                            <a:latin typeface="Arial"/>
                          </a:defRPr>
                        </a:lvl9pPr>
                      </a:lstStyle>
                      <a:p>
                        <a:pPr algn="ctr">
                          <a:lnSpc>
                            <a:spcPct val="115000"/>
                          </a:lnSpc>
                          <a:spcAft>
                            <a:spcPts val="600"/>
                          </a:spcAft>
                        </a:pPr>
                        <a:r>
                          <a:rPr lang="en-GB" sz="1600" dirty="0">
                            <a:solidFill>
                              <a:schemeClr val="tx1"/>
                            </a:solidFill>
                            <a:effectLst/>
                            <a:latin typeface="Calibri" panose="020F0502020204030204" pitchFamily="34" charset="0"/>
                            <a:cs typeface="Calibri" panose="020F0502020204030204" pitchFamily="34" charset="0"/>
                          </a:rPr>
                          <a:t>aPCC</a:t>
                        </a:r>
                        <a:endParaRPr lang="en-GB"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685783" rtl="0" eaLnBrk="1" latinLnBrk="0" hangingPunct="1">
                          <a:defRPr sz="1351" b="1" kern="1200">
                            <a:solidFill>
                              <a:schemeClr val="lt1"/>
                            </a:solidFill>
                            <a:latin typeface="Arial"/>
                          </a:defRPr>
                        </a:lvl1pPr>
                        <a:lvl2pPr marL="342891" algn="l" defTabSz="685783" rtl="0" eaLnBrk="1" latinLnBrk="0" hangingPunct="1">
                          <a:defRPr sz="1351" b="1" kern="1200">
                            <a:solidFill>
                              <a:schemeClr val="lt1"/>
                            </a:solidFill>
                            <a:latin typeface="Arial"/>
                          </a:defRPr>
                        </a:lvl2pPr>
                        <a:lvl3pPr marL="685783" algn="l" defTabSz="685783" rtl="0" eaLnBrk="1" latinLnBrk="0" hangingPunct="1">
                          <a:defRPr sz="1351" b="1" kern="1200">
                            <a:solidFill>
                              <a:schemeClr val="lt1"/>
                            </a:solidFill>
                            <a:latin typeface="Arial"/>
                          </a:defRPr>
                        </a:lvl3pPr>
                        <a:lvl4pPr marL="1028674" algn="l" defTabSz="685783" rtl="0" eaLnBrk="1" latinLnBrk="0" hangingPunct="1">
                          <a:defRPr sz="1351" b="1" kern="1200">
                            <a:solidFill>
                              <a:schemeClr val="lt1"/>
                            </a:solidFill>
                            <a:latin typeface="Arial"/>
                          </a:defRPr>
                        </a:lvl4pPr>
                        <a:lvl5pPr marL="1371566" algn="l" defTabSz="685783" rtl="0" eaLnBrk="1" latinLnBrk="0" hangingPunct="1">
                          <a:defRPr sz="1351" b="1" kern="1200">
                            <a:solidFill>
                              <a:schemeClr val="lt1"/>
                            </a:solidFill>
                            <a:latin typeface="Arial"/>
                          </a:defRPr>
                        </a:lvl5pPr>
                        <a:lvl6pPr marL="1714457" algn="l" defTabSz="685783" rtl="0" eaLnBrk="1" latinLnBrk="0" hangingPunct="1">
                          <a:defRPr sz="1351" b="1" kern="1200">
                            <a:solidFill>
                              <a:schemeClr val="lt1"/>
                            </a:solidFill>
                            <a:latin typeface="Arial"/>
                          </a:defRPr>
                        </a:lvl6pPr>
                        <a:lvl7pPr marL="2057349" algn="l" defTabSz="685783" rtl="0" eaLnBrk="1" latinLnBrk="0" hangingPunct="1">
                          <a:defRPr sz="1351" b="1" kern="1200">
                            <a:solidFill>
                              <a:schemeClr val="lt1"/>
                            </a:solidFill>
                            <a:latin typeface="Arial"/>
                          </a:defRPr>
                        </a:lvl7pPr>
                        <a:lvl8pPr marL="2400240" algn="l" defTabSz="685783" rtl="0" eaLnBrk="1" latinLnBrk="0" hangingPunct="1">
                          <a:defRPr sz="1351" b="1" kern="1200">
                            <a:solidFill>
                              <a:schemeClr val="lt1"/>
                            </a:solidFill>
                            <a:latin typeface="Arial"/>
                          </a:defRPr>
                        </a:lvl8pPr>
                        <a:lvl9pPr marL="2743131" algn="l" defTabSz="685783" rtl="0" eaLnBrk="1" latinLnBrk="0" hangingPunct="1">
                          <a:defRPr sz="1351" b="1" kern="1200">
                            <a:solidFill>
                              <a:schemeClr val="lt1"/>
                            </a:solidFill>
                            <a:latin typeface="Arial"/>
                          </a:defRPr>
                        </a:lvl9pPr>
                      </a:lstStyle>
                      <a:p>
                        <a:pPr algn="ctr">
                          <a:lnSpc>
                            <a:spcPct val="115000"/>
                          </a:lnSpc>
                          <a:spcAft>
                            <a:spcPts val="600"/>
                          </a:spcAft>
                        </a:pPr>
                        <a:r>
                          <a:rPr lang="en-GB" sz="1600" dirty="0">
                            <a:solidFill>
                              <a:schemeClr val="tx1"/>
                            </a:solidFill>
                            <a:effectLst/>
                            <a:latin typeface="Calibri" panose="020F0502020204030204" pitchFamily="34" charset="0"/>
                            <a:cs typeface="Calibri" panose="020F0502020204030204" pitchFamily="34" charset="0"/>
                          </a:rPr>
                          <a:t>rFVIIa</a:t>
                        </a:r>
                        <a:endParaRPr lang="en-GB"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509440430"/>
                    </a:ext>
                  </a:extLst>
                </a:tr>
                <a:tr h="384000">
                  <a:tc>
                    <a:txBody>
                      <a:bodyPr/>
                      <a:lstStyle>
                        <a:lvl1pPr marL="0" algn="l" defTabSz="685783" rtl="0" eaLnBrk="1" latinLnBrk="0" hangingPunct="1">
                          <a:defRPr sz="1351" b="1" kern="1200">
                            <a:solidFill>
                              <a:schemeClr val="lt1"/>
                            </a:solidFill>
                            <a:latin typeface="Arial"/>
                          </a:defRPr>
                        </a:lvl1pPr>
                        <a:lvl2pPr marL="342891" algn="l" defTabSz="685783" rtl="0" eaLnBrk="1" latinLnBrk="0" hangingPunct="1">
                          <a:defRPr sz="1351" b="1" kern="1200">
                            <a:solidFill>
                              <a:schemeClr val="lt1"/>
                            </a:solidFill>
                            <a:latin typeface="Arial"/>
                          </a:defRPr>
                        </a:lvl2pPr>
                        <a:lvl3pPr marL="685783" algn="l" defTabSz="685783" rtl="0" eaLnBrk="1" latinLnBrk="0" hangingPunct="1">
                          <a:defRPr sz="1351" b="1" kern="1200">
                            <a:solidFill>
                              <a:schemeClr val="lt1"/>
                            </a:solidFill>
                            <a:latin typeface="Arial"/>
                          </a:defRPr>
                        </a:lvl3pPr>
                        <a:lvl4pPr marL="1028674" algn="l" defTabSz="685783" rtl="0" eaLnBrk="1" latinLnBrk="0" hangingPunct="1">
                          <a:defRPr sz="1351" b="1" kern="1200">
                            <a:solidFill>
                              <a:schemeClr val="lt1"/>
                            </a:solidFill>
                            <a:latin typeface="Arial"/>
                          </a:defRPr>
                        </a:lvl4pPr>
                        <a:lvl5pPr marL="1371566" algn="l" defTabSz="685783" rtl="0" eaLnBrk="1" latinLnBrk="0" hangingPunct="1">
                          <a:defRPr sz="1351" b="1" kern="1200">
                            <a:solidFill>
                              <a:schemeClr val="lt1"/>
                            </a:solidFill>
                            <a:latin typeface="Arial"/>
                          </a:defRPr>
                        </a:lvl5pPr>
                        <a:lvl6pPr marL="1714457" algn="l" defTabSz="685783" rtl="0" eaLnBrk="1" latinLnBrk="0" hangingPunct="1">
                          <a:defRPr sz="1351" b="1" kern="1200">
                            <a:solidFill>
                              <a:schemeClr val="lt1"/>
                            </a:solidFill>
                            <a:latin typeface="Arial"/>
                          </a:defRPr>
                        </a:lvl6pPr>
                        <a:lvl7pPr marL="2057349" algn="l" defTabSz="685783" rtl="0" eaLnBrk="1" latinLnBrk="0" hangingPunct="1">
                          <a:defRPr sz="1351" b="1" kern="1200">
                            <a:solidFill>
                              <a:schemeClr val="lt1"/>
                            </a:solidFill>
                            <a:latin typeface="Arial"/>
                          </a:defRPr>
                        </a:lvl7pPr>
                        <a:lvl8pPr marL="2400240" algn="l" defTabSz="685783" rtl="0" eaLnBrk="1" latinLnBrk="0" hangingPunct="1">
                          <a:defRPr sz="1351" b="1" kern="1200">
                            <a:solidFill>
                              <a:schemeClr val="lt1"/>
                            </a:solidFill>
                            <a:latin typeface="Arial"/>
                          </a:defRPr>
                        </a:lvl8pPr>
                        <a:lvl9pPr marL="2743131" algn="l" defTabSz="685783" rtl="0" eaLnBrk="1" latinLnBrk="0" hangingPunct="1">
                          <a:defRPr sz="1351" b="1" kern="1200">
                            <a:solidFill>
                              <a:schemeClr val="lt1"/>
                            </a:solidFill>
                            <a:latin typeface="Arial"/>
                          </a:defRPr>
                        </a:lvl9pPr>
                      </a:lstStyle>
                      <a:p>
                        <a:pPr>
                          <a:lnSpc>
                            <a:spcPct val="115000"/>
                          </a:lnSpc>
                          <a:spcAft>
                            <a:spcPts val="600"/>
                          </a:spcAft>
                        </a:pPr>
                        <a:r>
                          <a:rPr lang="en-GB" sz="1600" dirty="0">
                            <a:solidFill>
                              <a:srgbClr val="000000"/>
                            </a:solidFill>
                            <a:effectLst/>
                            <a:latin typeface="Calibri" panose="020F0502020204030204" pitchFamily="34" charset="0"/>
                            <a:cs typeface="Calibri" panose="020F0502020204030204" pitchFamily="34" charset="0"/>
                          </a:rPr>
                          <a:t>Recommended </a:t>
                        </a:r>
                        <a:r>
                          <a:rPr lang="en-GB" sz="1600" u="none" dirty="0">
                            <a:solidFill>
                              <a:srgbClr val="000000"/>
                            </a:solidFill>
                            <a:effectLst/>
                            <a:latin typeface="Calibri" panose="020F0502020204030204" pitchFamily="34" charset="0"/>
                            <a:cs typeface="Calibri" panose="020F0502020204030204" pitchFamily="34" charset="0"/>
                          </a:rPr>
                          <a:t>single</a:t>
                        </a:r>
                        <a:r>
                          <a:rPr lang="en-GB" sz="1600" dirty="0">
                            <a:solidFill>
                              <a:srgbClr val="000000"/>
                            </a:solidFill>
                            <a:effectLst/>
                            <a:latin typeface="Calibri" panose="020F0502020204030204" pitchFamily="34" charset="0"/>
                            <a:cs typeface="Calibri" panose="020F0502020204030204" pitchFamily="34" charset="0"/>
                          </a:rPr>
                          <a:t> dose</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ctr">
                          <a:lnSpc>
                            <a:spcPct val="115000"/>
                          </a:lnSpc>
                          <a:spcAft>
                            <a:spcPts val="600"/>
                          </a:spcAft>
                        </a:pPr>
                        <a:r>
                          <a:rPr lang="en-GB" sz="1600" dirty="0">
                            <a:solidFill>
                              <a:srgbClr val="000000"/>
                            </a:solidFill>
                            <a:effectLst/>
                            <a:latin typeface="Calibri" panose="020F0502020204030204" pitchFamily="34" charset="0"/>
                            <a:cs typeface="Calibri" panose="020F0502020204030204" pitchFamily="34" charset="0"/>
                          </a:rPr>
                          <a:t>10 IU/kg</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ctr">
                          <a:lnSpc>
                            <a:spcPct val="115000"/>
                          </a:lnSpc>
                          <a:spcAft>
                            <a:spcPts val="600"/>
                          </a:spcAft>
                        </a:pPr>
                        <a:r>
                          <a:rPr lang="en-GB" sz="1600" dirty="0">
                            <a:solidFill>
                              <a:srgbClr val="000000"/>
                            </a:solidFill>
                            <a:effectLst/>
                            <a:latin typeface="Calibri" panose="020F0502020204030204" pitchFamily="34" charset="0"/>
                            <a:cs typeface="Calibri" panose="020F0502020204030204" pitchFamily="34" charset="0"/>
                          </a:rPr>
                          <a:t>20 IU/kg</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ctr">
                          <a:lnSpc>
                            <a:spcPct val="115000"/>
                          </a:lnSpc>
                          <a:spcAft>
                            <a:spcPts val="600"/>
                          </a:spcAft>
                        </a:pPr>
                        <a:r>
                          <a:rPr lang="en-GB" sz="1600" dirty="0">
                            <a:solidFill>
                              <a:srgbClr val="000000"/>
                            </a:solidFill>
                            <a:effectLst/>
                            <a:latin typeface="Calibri" panose="020F0502020204030204" pitchFamily="34" charset="0"/>
                            <a:cs typeface="Calibri" panose="020F0502020204030204" pitchFamily="34" charset="0"/>
                          </a:rPr>
                          <a:t>20 IU/kg</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ctr">
                          <a:lnSpc>
                            <a:spcPct val="115000"/>
                          </a:lnSpc>
                          <a:spcAft>
                            <a:spcPts val="600"/>
                          </a:spcAft>
                        </a:pPr>
                        <a:r>
                          <a:rPr lang="en-GB" sz="1600" dirty="0">
                            <a:solidFill>
                              <a:srgbClr val="000000"/>
                            </a:solidFill>
                            <a:effectLst/>
                            <a:latin typeface="Calibri" panose="020F0502020204030204" pitchFamily="34" charset="0"/>
                            <a:cs typeface="Calibri" panose="020F0502020204030204" pitchFamily="34" charset="0"/>
                          </a:rPr>
                          <a:t>30 U/kg</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ctr">
                          <a:lnSpc>
                            <a:spcPct val="115000"/>
                          </a:lnSpc>
                          <a:spcAft>
                            <a:spcPts val="600"/>
                          </a:spcAft>
                        </a:pPr>
                        <a:r>
                          <a:rPr lang="en-GB" sz="1600" dirty="0">
                            <a:solidFill>
                              <a:srgbClr val="000000"/>
                            </a:solidFill>
                            <a:effectLst/>
                            <a:latin typeface="Calibri" panose="020F0502020204030204" pitchFamily="34" charset="0"/>
                            <a:cs typeface="Calibri" panose="020F0502020204030204" pitchFamily="34" charset="0"/>
                          </a:rPr>
                          <a:t>≤45 µg/kg</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89455072"/>
                    </a:ext>
                  </a:extLst>
                </a:tr>
                <a:tr h="384000">
                  <a:tc>
                    <a:txBody>
                      <a:bodyPr/>
                      <a:lstStyle>
                        <a:lvl1pPr marL="0" algn="l" defTabSz="685783" rtl="0" eaLnBrk="1" latinLnBrk="0" hangingPunct="1">
                          <a:defRPr sz="1351" b="1" kern="1200">
                            <a:solidFill>
                              <a:schemeClr val="lt1"/>
                            </a:solidFill>
                            <a:latin typeface="Arial"/>
                          </a:defRPr>
                        </a:lvl1pPr>
                        <a:lvl2pPr marL="342891" algn="l" defTabSz="685783" rtl="0" eaLnBrk="1" latinLnBrk="0" hangingPunct="1">
                          <a:defRPr sz="1351" b="1" kern="1200">
                            <a:solidFill>
                              <a:schemeClr val="lt1"/>
                            </a:solidFill>
                            <a:latin typeface="Arial"/>
                          </a:defRPr>
                        </a:lvl2pPr>
                        <a:lvl3pPr marL="685783" algn="l" defTabSz="685783" rtl="0" eaLnBrk="1" latinLnBrk="0" hangingPunct="1">
                          <a:defRPr sz="1351" b="1" kern="1200">
                            <a:solidFill>
                              <a:schemeClr val="lt1"/>
                            </a:solidFill>
                            <a:latin typeface="Arial"/>
                          </a:defRPr>
                        </a:lvl3pPr>
                        <a:lvl4pPr marL="1028674" algn="l" defTabSz="685783" rtl="0" eaLnBrk="1" latinLnBrk="0" hangingPunct="1">
                          <a:defRPr sz="1351" b="1" kern="1200">
                            <a:solidFill>
                              <a:schemeClr val="lt1"/>
                            </a:solidFill>
                            <a:latin typeface="Arial"/>
                          </a:defRPr>
                        </a:lvl4pPr>
                        <a:lvl5pPr marL="1371566" algn="l" defTabSz="685783" rtl="0" eaLnBrk="1" latinLnBrk="0" hangingPunct="1">
                          <a:defRPr sz="1351" b="1" kern="1200">
                            <a:solidFill>
                              <a:schemeClr val="lt1"/>
                            </a:solidFill>
                            <a:latin typeface="Arial"/>
                          </a:defRPr>
                        </a:lvl5pPr>
                        <a:lvl6pPr marL="1714457" algn="l" defTabSz="685783" rtl="0" eaLnBrk="1" latinLnBrk="0" hangingPunct="1">
                          <a:defRPr sz="1351" b="1" kern="1200">
                            <a:solidFill>
                              <a:schemeClr val="lt1"/>
                            </a:solidFill>
                            <a:latin typeface="Arial"/>
                          </a:defRPr>
                        </a:lvl6pPr>
                        <a:lvl7pPr marL="2057349" algn="l" defTabSz="685783" rtl="0" eaLnBrk="1" latinLnBrk="0" hangingPunct="1">
                          <a:defRPr sz="1351" b="1" kern="1200">
                            <a:solidFill>
                              <a:schemeClr val="lt1"/>
                            </a:solidFill>
                            <a:latin typeface="Arial"/>
                          </a:defRPr>
                        </a:lvl7pPr>
                        <a:lvl8pPr marL="2400240" algn="l" defTabSz="685783" rtl="0" eaLnBrk="1" latinLnBrk="0" hangingPunct="1">
                          <a:defRPr sz="1351" b="1" kern="1200">
                            <a:solidFill>
                              <a:schemeClr val="lt1"/>
                            </a:solidFill>
                            <a:latin typeface="Arial"/>
                          </a:defRPr>
                        </a:lvl8pPr>
                        <a:lvl9pPr marL="2743131" algn="l" defTabSz="685783" rtl="0" eaLnBrk="1" latinLnBrk="0" hangingPunct="1">
                          <a:defRPr sz="1351" b="1" kern="1200">
                            <a:solidFill>
                              <a:schemeClr val="lt1"/>
                            </a:solidFill>
                            <a:latin typeface="Arial"/>
                          </a:defRPr>
                        </a:lvl9pPr>
                      </a:lstStyle>
                      <a:p>
                        <a:pPr>
                          <a:lnSpc>
                            <a:spcPct val="115000"/>
                          </a:lnSpc>
                          <a:spcAft>
                            <a:spcPts val="600"/>
                          </a:spcAft>
                        </a:pPr>
                        <a:r>
                          <a:rPr lang="en-GB" sz="1600" dirty="0">
                            <a:solidFill>
                              <a:srgbClr val="000000"/>
                            </a:solidFill>
                            <a:effectLst/>
                            <a:latin typeface="Calibri" panose="020F0502020204030204" pitchFamily="34" charset="0"/>
                            <a:cs typeface="Calibri" panose="020F0502020204030204" pitchFamily="34" charset="0"/>
                          </a:rPr>
                          <a:t>Single dose should not exceed</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ctr">
                          <a:lnSpc>
                            <a:spcPct val="115000"/>
                          </a:lnSpc>
                          <a:spcAft>
                            <a:spcPts val="600"/>
                          </a:spcAft>
                        </a:pPr>
                        <a:r>
                          <a:rPr lang="en-GB" sz="1600" dirty="0">
                            <a:solidFill>
                              <a:srgbClr val="000000"/>
                            </a:solidFill>
                            <a:effectLst/>
                            <a:latin typeface="Calibri" panose="020F0502020204030204" pitchFamily="34" charset="0"/>
                            <a:cs typeface="Calibri" panose="020F0502020204030204" pitchFamily="34" charset="0"/>
                          </a:rPr>
                          <a:t>20 IU/kg</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ctr">
                          <a:lnSpc>
                            <a:spcPct val="115000"/>
                          </a:lnSpc>
                          <a:spcAft>
                            <a:spcPts val="600"/>
                          </a:spcAft>
                        </a:pPr>
                        <a:r>
                          <a:rPr lang="en-GB" sz="1600" dirty="0">
                            <a:solidFill>
                              <a:srgbClr val="000000"/>
                            </a:solidFill>
                            <a:effectLst/>
                            <a:latin typeface="Calibri" panose="020F0502020204030204" pitchFamily="34" charset="0"/>
                            <a:cs typeface="Calibri" panose="020F0502020204030204" pitchFamily="34" charset="0"/>
                          </a:rPr>
                          <a:t>30 IU/kg</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ctr">
                          <a:lnSpc>
                            <a:spcPct val="115000"/>
                          </a:lnSpc>
                          <a:spcAft>
                            <a:spcPts val="600"/>
                          </a:spcAft>
                        </a:pPr>
                        <a:r>
                          <a:rPr lang="en-GB" sz="1600" dirty="0">
                            <a:solidFill>
                              <a:srgbClr val="000000"/>
                            </a:solidFill>
                            <a:effectLst/>
                            <a:latin typeface="Calibri" panose="020F0502020204030204" pitchFamily="34" charset="0"/>
                            <a:cs typeface="Calibri" panose="020F0502020204030204" pitchFamily="34" charset="0"/>
                          </a:rPr>
                          <a:t>30 IU/kg</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ctr">
                          <a:lnSpc>
                            <a:spcPct val="115000"/>
                          </a:lnSpc>
                          <a:spcAft>
                            <a:spcPts val="600"/>
                          </a:spcAft>
                        </a:pPr>
                        <a:r>
                          <a:rPr lang="en-GB" sz="1600" dirty="0">
                            <a:solidFill>
                              <a:srgbClr val="000000"/>
                            </a:solidFill>
                            <a:effectLst/>
                            <a:latin typeface="Calibri" panose="020F0502020204030204" pitchFamily="34" charset="0"/>
                            <a:cs typeface="Calibri" panose="020F0502020204030204" pitchFamily="34" charset="0"/>
                          </a:rPr>
                          <a:t>50 U/kg</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ctr">
                          <a:lnSpc>
                            <a:spcPct val="115000"/>
                          </a:lnSpc>
                          <a:spcAft>
                            <a:spcPts val="600"/>
                          </a:spcAft>
                        </a:pPr>
                        <a:r>
                          <a:rPr lang="en-GB" sz="1600" dirty="0">
                            <a:solidFill>
                              <a:srgbClr val="000000"/>
                            </a:solidFill>
                            <a:effectLst/>
                            <a:latin typeface="Calibri" panose="020F0502020204030204" pitchFamily="34" charset="0"/>
                            <a:cs typeface="Calibri" panose="020F0502020204030204" pitchFamily="34" charset="0"/>
                          </a:rPr>
                          <a:t>45 µg/kg</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86948564"/>
                    </a:ext>
                  </a:extLst>
                </a:tr>
                <a:tr h="713389">
                  <a:tc rowSpan="2">
                    <a:txBody>
                      <a:bodyPr/>
                      <a:lstStyle>
                        <a:lvl1pPr marL="0" algn="l" defTabSz="685783" rtl="0" eaLnBrk="1" latinLnBrk="0" hangingPunct="1">
                          <a:defRPr sz="1351" b="1" kern="1200">
                            <a:solidFill>
                              <a:schemeClr val="lt1"/>
                            </a:solidFill>
                            <a:latin typeface="Arial"/>
                          </a:defRPr>
                        </a:lvl1pPr>
                        <a:lvl2pPr marL="342891" algn="l" defTabSz="685783" rtl="0" eaLnBrk="1" latinLnBrk="0" hangingPunct="1">
                          <a:defRPr sz="1351" b="1" kern="1200">
                            <a:solidFill>
                              <a:schemeClr val="lt1"/>
                            </a:solidFill>
                            <a:latin typeface="Arial"/>
                          </a:defRPr>
                        </a:lvl2pPr>
                        <a:lvl3pPr marL="685783" algn="l" defTabSz="685783" rtl="0" eaLnBrk="1" latinLnBrk="0" hangingPunct="1">
                          <a:defRPr sz="1351" b="1" kern="1200">
                            <a:solidFill>
                              <a:schemeClr val="lt1"/>
                            </a:solidFill>
                            <a:latin typeface="Arial"/>
                          </a:defRPr>
                        </a:lvl3pPr>
                        <a:lvl4pPr marL="1028674" algn="l" defTabSz="685783" rtl="0" eaLnBrk="1" latinLnBrk="0" hangingPunct="1">
                          <a:defRPr sz="1351" b="1" kern="1200">
                            <a:solidFill>
                              <a:schemeClr val="lt1"/>
                            </a:solidFill>
                            <a:latin typeface="Arial"/>
                          </a:defRPr>
                        </a:lvl4pPr>
                        <a:lvl5pPr marL="1371566" algn="l" defTabSz="685783" rtl="0" eaLnBrk="1" latinLnBrk="0" hangingPunct="1">
                          <a:defRPr sz="1351" b="1" kern="1200">
                            <a:solidFill>
                              <a:schemeClr val="lt1"/>
                            </a:solidFill>
                            <a:latin typeface="Arial"/>
                          </a:defRPr>
                        </a:lvl5pPr>
                        <a:lvl6pPr marL="1714457" algn="l" defTabSz="685783" rtl="0" eaLnBrk="1" latinLnBrk="0" hangingPunct="1">
                          <a:defRPr sz="1351" b="1" kern="1200">
                            <a:solidFill>
                              <a:schemeClr val="lt1"/>
                            </a:solidFill>
                            <a:latin typeface="Arial"/>
                          </a:defRPr>
                        </a:lvl6pPr>
                        <a:lvl7pPr marL="2057349" algn="l" defTabSz="685783" rtl="0" eaLnBrk="1" latinLnBrk="0" hangingPunct="1">
                          <a:defRPr sz="1351" b="1" kern="1200">
                            <a:solidFill>
                              <a:schemeClr val="lt1"/>
                            </a:solidFill>
                            <a:latin typeface="Arial"/>
                          </a:defRPr>
                        </a:lvl7pPr>
                        <a:lvl8pPr marL="2400240" algn="l" defTabSz="685783" rtl="0" eaLnBrk="1" latinLnBrk="0" hangingPunct="1">
                          <a:defRPr sz="1351" b="1" kern="1200">
                            <a:solidFill>
                              <a:schemeClr val="lt1"/>
                            </a:solidFill>
                            <a:latin typeface="Arial"/>
                          </a:defRPr>
                        </a:lvl8pPr>
                        <a:lvl9pPr marL="2743131" algn="l" defTabSz="685783" rtl="0" eaLnBrk="1" latinLnBrk="0" hangingPunct="1">
                          <a:defRPr sz="1351" b="1" kern="1200">
                            <a:solidFill>
                              <a:schemeClr val="lt1"/>
                            </a:solidFill>
                            <a:latin typeface="Arial"/>
                          </a:defRPr>
                        </a:lvl9pPr>
                      </a:lstStyle>
                      <a:p>
                        <a:pPr>
                          <a:lnSpc>
                            <a:spcPct val="115000"/>
                          </a:lnSpc>
                          <a:spcAft>
                            <a:spcPts val="600"/>
                          </a:spcAft>
                        </a:pPr>
                        <a:r>
                          <a:rPr lang="en-GB" sz="1600" dirty="0">
                            <a:solidFill>
                              <a:srgbClr val="000000"/>
                            </a:solidFill>
                            <a:effectLst/>
                            <a:latin typeface="Calibri" panose="020F0502020204030204" pitchFamily="34" charset="0"/>
                            <a:cs typeface="Calibri" panose="020F0502020204030204" pitchFamily="34" charset="0"/>
                          </a:rPr>
                          <a:t>Repeat dosing</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4">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ctr">
                          <a:lnSpc>
                            <a:spcPct val="115000"/>
                          </a:lnSpc>
                          <a:spcAft>
                            <a:spcPts val="600"/>
                          </a:spcAft>
                        </a:pPr>
                        <a:r>
                          <a:rPr lang="en-GB" sz="1600" dirty="0">
                            <a:solidFill>
                              <a:srgbClr val="000000"/>
                            </a:solidFill>
                            <a:effectLst/>
                            <a:latin typeface="Calibri" panose="020F0502020204030204" pitchFamily="34" charset="0"/>
                            <a:cs typeface="Calibri" panose="020F0502020204030204" pitchFamily="34" charset="0"/>
                          </a:rPr>
                          <a:t>Must call clinical study center before second dose*; evaluation and treatment at clinical study center should be considered</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ctr">
                          <a:lnSpc>
                            <a:spcPct val="115000"/>
                          </a:lnSpc>
                          <a:spcAft>
                            <a:spcPts val="600"/>
                          </a:spcAft>
                        </a:pPr>
                        <a:r>
                          <a:rPr lang="en-GB" sz="1600" dirty="0">
                            <a:solidFill>
                              <a:srgbClr val="000000"/>
                            </a:solidFill>
                            <a:effectLst/>
                            <a:latin typeface="Calibri" panose="020F0502020204030204" pitchFamily="34" charset="0"/>
                            <a:cs typeface="Calibri" panose="020F0502020204030204" pitchFamily="34" charset="0"/>
                          </a:rPr>
                          <a:t>Must call clinical study center before third dose</a:t>
                        </a:r>
                        <a:r>
                          <a:rPr lang="en-GB" sz="1600" baseline="30000" dirty="0">
                            <a:solidFill>
                              <a:srgbClr val="000000"/>
                            </a:solidFill>
                            <a:effectLst/>
                            <a:latin typeface="Calibri" panose="020F0502020204030204" pitchFamily="34" charset="0"/>
                            <a:cs typeface="Calibri" panose="020F0502020204030204" pitchFamily="34" charset="0"/>
                          </a:rPr>
                          <a:t>†</a:t>
                        </a:r>
                        <a:endParaRPr lang="en-GB" sz="1600" baseline="300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91297925"/>
                    </a:ext>
                  </a:extLst>
                </a:tr>
                <a:tr h="503077">
                  <a:tc vMerge="1">
                    <a:txBody>
                      <a:bodyPr/>
                      <a:lstStyle/>
                      <a:p>
                        <a:endParaRPr lang="en-GB"/>
                      </a:p>
                    </a:txBody>
                    <a:tcPr/>
                  </a:tc>
                  <a:tc gridSpan="2">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ctr">
                          <a:lnSpc>
                            <a:spcPct val="115000"/>
                          </a:lnSpc>
                          <a:spcAft>
                            <a:spcPts val="600"/>
                          </a:spcAft>
                        </a:pPr>
                        <a:r>
                          <a:rPr lang="en-GB" sz="1600" dirty="0">
                            <a:solidFill>
                              <a:srgbClr val="000000"/>
                            </a:solidFill>
                            <a:effectLst/>
                            <a:latin typeface="Calibri" panose="020F0502020204030204" pitchFamily="34" charset="0"/>
                            <a:cs typeface="Calibri" panose="020F0502020204030204" pitchFamily="34" charset="0"/>
                          </a:rPr>
                          <a:t>Should not repeat in &lt;24 hr</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GB"/>
                      </a:p>
                    </a:txBody>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ctr">
                          <a:lnSpc>
                            <a:spcPct val="115000"/>
                          </a:lnSpc>
                          <a:spcAft>
                            <a:spcPts val="600"/>
                          </a:spcAft>
                        </a:pPr>
                        <a:r>
                          <a:rPr lang="en-GB" sz="1600" dirty="0">
                            <a:solidFill>
                              <a:srgbClr val="000000"/>
                            </a:solidFill>
                            <a:effectLst/>
                            <a:latin typeface="Calibri" panose="020F0502020204030204" pitchFamily="34" charset="0"/>
                            <a:cs typeface="Calibri" panose="020F0502020204030204" pitchFamily="34" charset="0"/>
                          </a:rPr>
                          <a:t>Should not repeat in </a:t>
                        </a:r>
                        <a:br>
                          <a:rPr lang="en-GB" sz="1600" dirty="0">
                            <a:solidFill>
                              <a:srgbClr val="000000"/>
                            </a:solidFill>
                            <a:effectLst/>
                            <a:latin typeface="Calibri" panose="020F0502020204030204" pitchFamily="34" charset="0"/>
                            <a:cs typeface="Calibri" panose="020F0502020204030204" pitchFamily="34" charset="0"/>
                          </a:rPr>
                        </a:br>
                        <a:r>
                          <a:rPr lang="en-GB" sz="1600" dirty="0">
                            <a:solidFill>
                              <a:srgbClr val="000000"/>
                            </a:solidFill>
                            <a:effectLst/>
                            <a:latin typeface="Calibri" panose="020F0502020204030204" pitchFamily="34" charset="0"/>
                            <a:cs typeface="Calibri" panose="020F0502020204030204" pitchFamily="34" charset="0"/>
                          </a:rPr>
                          <a:t>&lt;5-7 days</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ctr">
                          <a:lnSpc>
                            <a:spcPct val="115000"/>
                          </a:lnSpc>
                          <a:spcAft>
                            <a:spcPts val="600"/>
                          </a:spcAft>
                        </a:pPr>
                        <a:r>
                          <a:rPr lang="en-GB" sz="1600" dirty="0">
                            <a:solidFill>
                              <a:srgbClr val="000000"/>
                            </a:solidFill>
                            <a:effectLst/>
                            <a:latin typeface="Calibri" panose="020F0502020204030204" pitchFamily="34" charset="0"/>
                            <a:cs typeface="Calibri" panose="020F0502020204030204" pitchFamily="34" charset="0"/>
                          </a:rPr>
                          <a:t>Should not repeat </a:t>
                        </a:r>
                        <a:br>
                          <a:rPr lang="uk-UA" sz="1600" dirty="0">
                            <a:solidFill>
                              <a:srgbClr val="000000"/>
                            </a:solidFill>
                            <a:effectLst/>
                            <a:latin typeface="Calibri" panose="020F0502020204030204" pitchFamily="34" charset="0"/>
                            <a:cs typeface="Calibri" panose="020F0502020204030204" pitchFamily="34" charset="0"/>
                          </a:rPr>
                        </a:br>
                        <a:r>
                          <a:rPr lang="en-GB" sz="1600" dirty="0">
                            <a:solidFill>
                              <a:srgbClr val="000000"/>
                            </a:solidFill>
                            <a:effectLst/>
                            <a:latin typeface="Calibri" panose="020F0502020204030204" pitchFamily="34" charset="0"/>
                            <a:cs typeface="Calibri" panose="020F0502020204030204" pitchFamily="34" charset="0"/>
                          </a:rPr>
                          <a:t>in &lt;24 hr</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ctr">
                          <a:lnSpc>
                            <a:spcPct val="115000"/>
                          </a:lnSpc>
                          <a:spcAft>
                            <a:spcPts val="600"/>
                          </a:spcAft>
                        </a:pPr>
                        <a:r>
                          <a:rPr lang="en-GB" sz="1600" dirty="0">
                            <a:solidFill>
                              <a:srgbClr val="000000"/>
                            </a:solidFill>
                            <a:effectLst/>
                            <a:latin typeface="Calibri" panose="020F0502020204030204" pitchFamily="34" charset="0"/>
                            <a:cs typeface="Calibri" panose="020F0502020204030204" pitchFamily="34" charset="0"/>
                          </a:rPr>
                          <a:t>Should not repeat </a:t>
                        </a:r>
                        <a:br>
                          <a:rPr lang="uk-UA" sz="1600" dirty="0">
                            <a:solidFill>
                              <a:srgbClr val="000000"/>
                            </a:solidFill>
                            <a:effectLst/>
                            <a:latin typeface="Calibri" panose="020F0502020204030204" pitchFamily="34" charset="0"/>
                            <a:cs typeface="Calibri" panose="020F0502020204030204" pitchFamily="34" charset="0"/>
                          </a:rPr>
                        </a:br>
                        <a:r>
                          <a:rPr lang="en-GB" sz="1600" dirty="0">
                            <a:solidFill>
                              <a:srgbClr val="000000"/>
                            </a:solidFill>
                            <a:effectLst/>
                            <a:latin typeface="Calibri" panose="020F0502020204030204" pitchFamily="34" charset="0"/>
                            <a:cs typeface="Calibri" panose="020F0502020204030204" pitchFamily="34" charset="0"/>
                          </a:rPr>
                          <a:t>in &lt;2 hr</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16356078"/>
                    </a:ext>
                  </a:extLst>
                </a:tr>
                <a:tr h="503077">
                  <a:tc gridSpan="6">
                    <a:txBody>
                      <a:bodyPr/>
                      <a:lstStyle>
                        <a:lvl1pPr marL="0" algn="l" defTabSz="685783" rtl="0" eaLnBrk="1" latinLnBrk="0" hangingPunct="1">
                          <a:defRPr sz="1351" b="1" kern="1200">
                            <a:solidFill>
                              <a:schemeClr val="lt1"/>
                            </a:solidFill>
                            <a:latin typeface="Arial"/>
                          </a:defRPr>
                        </a:lvl1pPr>
                        <a:lvl2pPr marL="342891" algn="l" defTabSz="685783" rtl="0" eaLnBrk="1" latinLnBrk="0" hangingPunct="1">
                          <a:defRPr sz="1351" b="1" kern="1200">
                            <a:solidFill>
                              <a:schemeClr val="lt1"/>
                            </a:solidFill>
                            <a:latin typeface="Arial"/>
                          </a:defRPr>
                        </a:lvl2pPr>
                        <a:lvl3pPr marL="685783" algn="l" defTabSz="685783" rtl="0" eaLnBrk="1" latinLnBrk="0" hangingPunct="1">
                          <a:defRPr sz="1351" b="1" kern="1200">
                            <a:solidFill>
                              <a:schemeClr val="lt1"/>
                            </a:solidFill>
                            <a:latin typeface="Arial"/>
                          </a:defRPr>
                        </a:lvl3pPr>
                        <a:lvl4pPr marL="1028674" algn="l" defTabSz="685783" rtl="0" eaLnBrk="1" latinLnBrk="0" hangingPunct="1">
                          <a:defRPr sz="1351" b="1" kern="1200">
                            <a:solidFill>
                              <a:schemeClr val="lt1"/>
                            </a:solidFill>
                            <a:latin typeface="Arial"/>
                          </a:defRPr>
                        </a:lvl4pPr>
                        <a:lvl5pPr marL="1371566" algn="l" defTabSz="685783" rtl="0" eaLnBrk="1" latinLnBrk="0" hangingPunct="1">
                          <a:defRPr sz="1351" b="1" kern="1200">
                            <a:solidFill>
                              <a:schemeClr val="lt1"/>
                            </a:solidFill>
                            <a:latin typeface="Arial"/>
                          </a:defRPr>
                        </a:lvl5pPr>
                        <a:lvl6pPr marL="1714457" algn="l" defTabSz="685783" rtl="0" eaLnBrk="1" latinLnBrk="0" hangingPunct="1">
                          <a:defRPr sz="1351" b="1" kern="1200">
                            <a:solidFill>
                              <a:schemeClr val="lt1"/>
                            </a:solidFill>
                            <a:latin typeface="Arial"/>
                          </a:defRPr>
                        </a:lvl6pPr>
                        <a:lvl7pPr marL="2057349" algn="l" defTabSz="685783" rtl="0" eaLnBrk="1" latinLnBrk="0" hangingPunct="1">
                          <a:defRPr sz="1351" b="1" kern="1200">
                            <a:solidFill>
                              <a:schemeClr val="lt1"/>
                            </a:solidFill>
                            <a:latin typeface="Arial"/>
                          </a:defRPr>
                        </a:lvl7pPr>
                        <a:lvl8pPr marL="2400240" algn="l" defTabSz="685783" rtl="0" eaLnBrk="1" latinLnBrk="0" hangingPunct="1">
                          <a:defRPr sz="1351" b="1" kern="1200">
                            <a:solidFill>
                              <a:schemeClr val="lt1"/>
                            </a:solidFill>
                            <a:latin typeface="Arial"/>
                          </a:defRPr>
                        </a:lvl8pPr>
                        <a:lvl9pPr marL="2743131" algn="l" defTabSz="685783" rtl="0" eaLnBrk="1" latinLnBrk="0" hangingPunct="1">
                          <a:defRPr sz="1351" b="1" kern="1200">
                            <a:solidFill>
                              <a:schemeClr val="lt1"/>
                            </a:solidFill>
                            <a:latin typeface="Arial"/>
                          </a:defRPr>
                        </a:lvl9pPr>
                      </a:lstStyle>
                      <a:p>
                        <a:pPr algn="ctr">
                          <a:lnSpc>
                            <a:spcPct val="115000"/>
                          </a:lnSpc>
                          <a:spcAft>
                            <a:spcPts val="600"/>
                          </a:spcAft>
                        </a:pPr>
                        <a:r>
                          <a:rPr lang="en-GB" sz="1600" dirty="0">
                            <a:solidFill>
                              <a:srgbClr val="000000"/>
                            </a:solidFill>
                            <a:effectLst/>
                            <a:latin typeface="Calibri" panose="020F0502020204030204" pitchFamily="34" charset="0"/>
                            <a:cs typeface="Calibri" panose="020F0502020204030204" pitchFamily="34" charset="0"/>
                          </a:rPr>
                          <a:t>For situations requiring higher doses, more frequent administration, or multiple repeated doses, discussion with</a:t>
                        </a:r>
                        <a:br>
                          <a:rPr lang="en-GB" sz="1600" dirty="0">
                            <a:solidFill>
                              <a:srgbClr val="000000"/>
                            </a:solidFill>
                            <a:effectLst/>
                            <a:latin typeface="Calibri" panose="020F0502020204030204" pitchFamily="34" charset="0"/>
                            <a:cs typeface="Calibri" panose="020F0502020204030204" pitchFamily="34" charset="0"/>
                          </a:rPr>
                        </a:br>
                        <a:r>
                          <a:rPr lang="en-GB" sz="1600" dirty="0">
                            <a:solidFill>
                              <a:srgbClr val="000000"/>
                            </a:solidFill>
                            <a:effectLst/>
                            <a:latin typeface="Calibri" panose="020F0502020204030204" pitchFamily="34" charset="0"/>
                            <a:cs typeface="Calibri" panose="020F0502020204030204" pitchFamily="34" charset="0"/>
                          </a:rPr>
                          <a:t>study medical monitor and clinical advisor is recommended, and AT replacement should be considered</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644570721"/>
                    </a:ext>
                  </a:extLst>
                </a:tr>
                <a:tr h="384000">
                  <a:tc gridSpan="6">
                    <a:txBody>
                      <a:bodyPr/>
                      <a:lstStyle>
                        <a:lvl1pPr marL="0" algn="l" defTabSz="685783" rtl="0" eaLnBrk="1" latinLnBrk="0" hangingPunct="1">
                          <a:defRPr sz="1351" b="1" kern="1200">
                            <a:solidFill>
                              <a:schemeClr val="lt1"/>
                            </a:solidFill>
                            <a:latin typeface="Arial"/>
                          </a:defRPr>
                        </a:lvl1pPr>
                        <a:lvl2pPr marL="342891" algn="l" defTabSz="685783" rtl="0" eaLnBrk="1" latinLnBrk="0" hangingPunct="1">
                          <a:defRPr sz="1351" b="1" kern="1200">
                            <a:solidFill>
                              <a:schemeClr val="lt1"/>
                            </a:solidFill>
                            <a:latin typeface="Arial"/>
                          </a:defRPr>
                        </a:lvl2pPr>
                        <a:lvl3pPr marL="685783" algn="l" defTabSz="685783" rtl="0" eaLnBrk="1" latinLnBrk="0" hangingPunct="1">
                          <a:defRPr sz="1351" b="1" kern="1200">
                            <a:solidFill>
                              <a:schemeClr val="lt1"/>
                            </a:solidFill>
                            <a:latin typeface="Arial"/>
                          </a:defRPr>
                        </a:lvl3pPr>
                        <a:lvl4pPr marL="1028674" algn="l" defTabSz="685783" rtl="0" eaLnBrk="1" latinLnBrk="0" hangingPunct="1">
                          <a:defRPr sz="1351" b="1" kern="1200">
                            <a:solidFill>
                              <a:schemeClr val="lt1"/>
                            </a:solidFill>
                            <a:latin typeface="Arial"/>
                          </a:defRPr>
                        </a:lvl4pPr>
                        <a:lvl5pPr marL="1371566" algn="l" defTabSz="685783" rtl="0" eaLnBrk="1" latinLnBrk="0" hangingPunct="1">
                          <a:defRPr sz="1351" b="1" kern="1200">
                            <a:solidFill>
                              <a:schemeClr val="lt1"/>
                            </a:solidFill>
                            <a:latin typeface="Arial"/>
                          </a:defRPr>
                        </a:lvl5pPr>
                        <a:lvl6pPr marL="1714457" algn="l" defTabSz="685783" rtl="0" eaLnBrk="1" latinLnBrk="0" hangingPunct="1">
                          <a:defRPr sz="1351" b="1" kern="1200">
                            <a:solidFill>
                              <a:schemeClr val="lt1"/>
                            </a:solidFill>
                            <a:latin typeface="Arial"/>
                          </a:defRPr>
                        </a:lvl6pPr>
                        <a:lvl7pPr marL="2057349" algn="l" defTabSz="685783" rtl="0" eaLnBrk="1" latinLnBrk="0" hangingPunct="1">
                          <a:defRPr sz="1351" b="1" kern="1200">
                            <a:solidFill>
                              <a:schemeClr val="lt1"/>
                            </a:solidFill>
                            <a:latin typeface="Arial"/>
                          </a:defRPr>
                        </a:lvl7pPr>
                        <a:lvl8pPr marL="2400240" algn="l" defTabSz="685783" rtl="0" eaLnBrk="1" latinLnBrk="0" hangingPunct="1">
                          <a:defRPr sz="1351" b="1" kern="1200">
                            <a:solidFill>
                              <a:schemeClr val="lt1"/>
                            </a:solidFill>
                            <a:latin typeface="Arial"/>
                          </a:defRPr>
                        </a:lvl8pPr>
                        <a:lvl9pPr marL="2743131" algn="l" defTabSz="685783" rtl="0" eaLnBrk="1" latinLnBrk="0" hangingPunct="1">
                          <a:defRPr sz="1351" b="1" kern="1200">
                            <a:solidFill>
                              <a:schemeClr val="lt1"/>
                            </a:solidFill>
                            <a:latin typeface="Arial"/>
                          </a:defRPr>
                        </a:lvl9pPr>
                      </a:lstStyle>
                      <a:p>
                        <a:pPr algn="ctr">
                          <a:lnSpc>
                            <a:spcPct val="115000"/>
                          </a:lnSpc>
                          <a:spcAft>
                            <a:spcPts val="600"/>
                          </a:spcAft>
                        </a:pPr>
                        <a:r>
                          <a:rPr lang="en-GB" sz="1600" dirty="0">
                            <a:solidFill>
                              <a:srgbClr val="000000"/>
                            </a:solidFill>
                            <a:effectLst/>
                            <a:latin typeface="Calibri" panose="020F0502020204030204" pitchFamily="34" charset="0"/>
                            <a:cs typeface="Calibri" panose="020F0502020204030204" pitchFamily="34" charset="0"/>
                          </a:rPr>
                          <a:t>Antifibrinolytics should not be used in combination with CFC or BPA while receiving fitusiran</a:t>
                        </a:r>
                        <a:endParaRPr lang="en-GB"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20000" marR="120000" marT="48000" marB="4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57523897"/>
                    </a:ext>
                  </a:extLst>
                </a:tr>
              </a:tbl>
            </a:graphicData>
          </a:graphic>
        </p:graphicFrame>
        <p:sp>
          <p:nvSpPr>
            <p:cNvPr id="23" name="TextBox 22">
              <a:extLst>
                <a:ext uri="{FF2B5EF4-FFF2-40B4-BE49-F238E27FC236}">
                  <a16:creationId xmlns:a16="http://schemas.microsoft.com/office/drawing/2014/main" id="{8891B1B1-7914-730C-0ABF-5B8E33AA570F}"/>
                </a:ext>
              </a:extLst>
            </p:cNvPr>
            <p:cNvSpPr txBox="1"/>
            <p:nvPr/>
          </p:nvSpPr>
          <p:spPr>
            <a:xfrm>
              <a:off x="719326" y="6102842"/>
              <a:ext cx="10411827" cy="431691"/>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
                  <a:srgbClr val="5C3BC4"/>
                </a:buClr>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*Should be seen at site within 48-72 hr if &gt;2 doses are required. </a:t>
              </a:r>
              <a:r>
                <a:rPr kumimoji="0" lang="en-US" sz="1200" b="0" i="0" u="none" strike="noStrike" kern="0" cap="none" spc="0" normalizeH="0" baseline="30000" noProof="0" dirty="0">
                  <a:ln>
                    <a:noFill/>
                  </a:ln>
                  <a:solidFill>
                    <a:srgbClr val="000000"/>
                  </a:solidFill>
                  <a:effectLst/>
                  <a:uLnTx/>
                  <a:uFillTx/>
                  <a:latin typeface="Calibri"/>
                  <a:ea typeface="+mn-ea"/>
                  <a:cs typeface="Calibri" panose="020F0502020204030204" pitchFamily="34" charset="0"/>
                </a:rPr>
                <a:t>†</a:t>
              </a:r>
              <a:r>
                <a:rPr kumimoji="0" lang="en-US" sz="12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Should be seen at site within 48-72 hr if &gt;3 doses are required. </a:t>
              </a:r>
            </a:p>
            <a:p>
              <a:pPr marL="0" marR="0" lvl="0" indent="0" algn="l" defTabSz="1219140" rtl="0" eaLnBrk="1" fontAlgn="auto" latinLnBrk="0" hangingPunct="1">
                <a:lnSpc>
                  <a:spcPct val="100000"/>
                </a:lnSpc>
                <a:spcBef>
                  <a:spcPts val="0"/>
                </a:spcBef>
                <a:spcAft>
                  <a:spcPts val="0"/>
                </a:spcAft>
                <a:buClr>
                  <a:srgbClr val="5C3BC4"/>
                </a:buClr>
                <a:buSzTx/>
                <a:buFontTx/>
                <a:buNone/>
                <a:tabLst/>
                <a:defRPr/>
              </a:pPr>
              <a:r>
                <a:rPr kumimoji="0" lang="en-US" sz="12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These bleed management guidelines were implemented after the lift of the phase II OLE clinical hold.</a:t>
              </a:r>
            </a:p>
          </p:txBody>
        </p:sp>
        <p:sp>
          <p:nvSpPr>
            <p:cNvPr id="24" name="Rectangle 23">
              <a:extLst>
                <a:ext uri="{FF2B5EF4-FFF2-40B4-BE49-F238E27FC236}">
                  <a16:creationId xmlns:a16="http://schemas.microsoft.com/office/drawing/2014/main" id="{12710419-3C8D-35EB-C018-E015E1103C05}"/>
                </a:ext>
              </a:extLst>
            </p:cNvPr>
            <p:cNvSpPr/>
            <p:nvPr/>
          </p:nvSpPr>
          <p:spPr bwMode="auto">
            <a:xfrm>
              <a:off x="719326" y="2205546"/>
              <a:ext cx="10673962" cy="945037"/>
            </a:xfrm>
            <a:prstGeom prst="rect">
              <a:avLst/>
            </a:prstGeom>
            <a:noFill/>
            <a:ln w="381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BR" sz="2400" b="0" i="0" u="none" strike="noStrike" kern="0" cap="none" spc="0" normalizeH="0" baseline="0" noProof="0">
                <a:ln>
                  <a:noFill/>
                </a:ln>
                <a:solidFill>
                  <a:srgbClr val="000000"/>
                </a:solidFill>
                <a:effectLst/>
                <a:uLnTx/>
                <a:uFillTx/>
                <a:latin typeface="Times New Roman" pitchFamily="-110" charset="0"/>
                <a:ea typeface="+mn-ea"/>
                <a:cs typeface="+mn-cs"/>
              </a:endParaRPr>
            </a:p>
          </p:txBody>
        </p:sp>
        <p:sp>
          <p:nvSpPr>
            <p:cNvPr id="25" name="Rectangle 24">
              <a:extLst>
                <a:ext uri="{FF2B5EF4-FFF2-40B4-BE49-F238E27FC236}">
                  <a16:creationId xmlns:a16="http://schemas.microsoft.com/office/drawing/2014/main" id="{68D32BFE-7D0F-EAC9-C0BC-CBE060D20915}"/>
                </a:ext>
              </a:extLst>
            </p:cNvPr>
            <p:cNvSpPr/>
            <p:nvPr/>
          </p:nvSpPr>
          <p:spPr bwMode="auto">
            <a:xfrm>
              <a:off x="3276554" y="4282250"/>
              <a:ext cx="8116734" cy="849994"/>
            </a:xfrm>
            <a:prstGeom prst="rect">
              <a:avLst/>
            </a:prstGeom>
            <a:noFill/>
            <a:ln w="381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BR" sz="2400" b="0" i="0" u="none" strike="noStrike" kern="0" cap="none" spc="0" normalizeH="0" baseline="0" noProof="0">
                <a:ln>
                  <a:noFill/>
                </a:ln>
                <a:solidFill>
                  <a:srgbClr val="000000"/>
                </a:solidFill>
                <a:effectLst/>
                <a:uLnTx/>
                <a:uFillTx/>
                <a:latin typeface="Times New Roman" pitchFamily="-110" charset="0"/>
                <a:ea typeface="+mn-ea"/>
                <a:cs typeface="+mn-cs"/>
              </a:endParaRPr>
            </a:p>
          </p:txBody>
        </p:sp>
      </p:grpSp>
      <p:sp>
        <p:nvSpPr>
          <p:cNvPr id="3" name="Text Box 15">
            <a:extLst>
              <a:ext uri="{FF2B5EF4-FFF2-40B4-BE49-F238E27FC236}">
                <a16:creationId xmlns:a16="http://schemas.microsoft.com/office/drawing/2014/main" id="{2F9D10D1-6452-BFB1-15A1-26A8A639F055}"/>
              </a:ext>
            </a:extLst>
          </p:cNvPr>
          <p:cNvSpPr txBox="1">
            <a:spLocks noChangeArrowheads="1"/>
          </p:cNvSpPr>
          <p:nvPr/>
        </p:nvSpPr>
        <p:spPr bwMode="auto">
          <a:xfrm>
            <a:off x="412751" y="6463965"/>
            <a:ext cx="603159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Pipe. Blood 2019;134(suppl 1):1138.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463646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E67F8-7D91-6B01-FDC3-2E52E05F66C4}"/>
              </a:ext>
            </a:extLst>
          </p:cNvPr>
          <p:cNvSpPr>
            <a:spLocks noGrp="1"/>
          </p:cNvSpPr>
          <p:nvPr>
            <p:ph type="title"/>
          </p:nvPr>
        </p:nvSpPr>
        <p:spPr/>
        <p:txBody>
          <a:bodyPr/>
          <a:lstStyle/>
          <a:p>
            <a:r>
              <a:rPr lang="en-US" dirty="0"/>
              <a:t>Fitusiran: Phase III ATLAS A/B Study in HA or HB Without Inhibitors</a:t>
            </a:r>
          </a:p>
        </p:txBody>
      </p:sp>
      <p:sp>
        <p:nvSpPr>
          <p:cNvPr id="4" name="Text Box 15">
            <a:extLst>
              <a:ext uri="{FF2B5EF4-FFF2-40B4-BE49-F238E27FC236}">
                <a16:creationId xmlns:a16="http://schemas.microsoft.com/office/drawing/2014/main" id="{8E6894FE-58DA-290B-083C-A443EDED6F2D}"/>
              </a:ext>
            </a:extLst>
          </p:cNvPr>
          <p:cNvSpPr txBox="1">
            <a:spLocks noChangeArrowheads="1"/>
          </p:cNvSpPr>
          <p:nvPr/>
        </p:nvSpPr>
        <p:spPr bwMode="auto">
          <a:xfrm>
            <a:off x="412751" y="6367143"/>
            <a:ext cx="603159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Srivastava. ASH 2021. Srivastava. Lancet Haematol. 2023;10:e322. NCT03417245.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26" name="TextBox 25">
            <a:extLst>
              <a:ext uri="{FF2B5EF4-FFF2-40B4-BE49-F238E27FC236}">
                <a16:creationId xmlns:a16="http://schemas.microsoft.com/office/drawing/2014/main" id="{53DA5FD1-EC06-B5A6-2AC8-48A5FDD70D92}"/>
              </a:ext>
            </a:extLst>
          </p:cNvPr>
          <p:cNvSpPr txBox="1"/>
          <p:nvPr/>
        </p:nvSpPr>
        <p:spPr>
          <a:xfrm>
            <a:off x="619471" y="3959497"/>
            <a:ext cx="3243485" cy="1938992"/>
          </a:xfrm>
          <a:prstGeom prst="rect">
            <a:avLst/>
          </a:prstGeom>
          <a:noFill/>
          <a:ln w="28575">
            <a:noFill/>
          </a:ln>
        </p:spPr>
        <p:txBody>
          <a:bodyPr wrap="square" rtlCol="0">
            <a:spAutoFit/>
          </a:bodyPr>
          <a:lstStyle/>
          <a:p>
            <a:pPr marL="342900" marR="0" lvl="0" indent="-34290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a:ea typeface="ＭＳ Ｐゴシック" charset="-128"/>
                <a:cs typeface="Calibri" panose="020F0502020204030204" pitchFamily="34" charset="0"/>
              </a:rPr>
              <a:t>No thrombosis among participants using fitusiran</a:t>
            </a:r>
          </a:p>
          <a:p>
            <a:pPr marL="342900" marR="0" lvl="0" indent="-34290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a:ea typeface="ＭＳ Ｐゴシック" charset="-128"/>
                <a:cs typeface="Calibri" panose="020F0502020204030204" pitchFamily="34" charset="0"/>
              </a:rPr>
              <a:t>Reduction 89.9% estimated ABR</a:t>
            </a:r>
          </a:p>
        </p:txBody>
      </p:sp>
      <p:grpSp>
        <p:nvGrpSpPr>
          <p:cNvPr id="68" name="Group 67">
            <a:extLst>
              <a:ext uri="{FF2B5EF4-FFF2-40B4-BE49-F238E27FC236}">
                <a16:creationId xmlns:a16="http://schemas.microsoft.com/office/drawing/2014/main" id="{16930FC1-373D-A298-64D0-91C223282C4C}"/>
              </a:ext>
            </a:extLst>
          </p:cNvPr>
          <p:cNvGrpSpPr/>
          <p:nvPr/>
        </p:nvGrpSpPr>
        <p:grpSpPr>
          <a:xfrm>
            <a:off x="846170" y="993776"/>
            <a:ext cx="9946429" cy="2224466"/>
            <a:chOff x="846170" y="1172645"/>
            <a:chExt cx="9946429" cy="2224466"/>
          </a:xfrm>
        </p:grpSpPr>
        <p:sp>
          <p:nvSpPr>
            <p:cNvPr id="5" name="TextBox 4">
              <a:extLst>
                <a:ext uri="{FF2B5EF4-FFF2-40B4-BE49-F238E27FC236}">
                  <a16:creationId xmlns:a16="http://schemas.microsoft.com/office/drawing/2014/main" id="{0381FF3B-9A8C-8CE1-4B0F-729605A3F030}"/>
                </a:ext>
              </a:extLst>
            </p:cNvPr>
            <p:cNvSpPr txBox="1"/>
            <p:nvPr/>
          </p:nvSpPr>
          <p:spPr>
            <a:xfrm>
              <a:off x="846170" y="1851280"/>
              <a:ext cx="2247900" cy="147732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Males aged ≥12 yr with hemophilia A/B without inhibitors; </a:t>
              </a:r>
              <a:r>
                <a:rPr kumimoji="0" lang="en-US" sz="1800" b="0" i="0" u="none" strike="noStrike" kern="0" cap="none" spc="0" normalizeH="0" baseline="0" noProof="0" dirty="0">
                  <a:ln>
                    <a:noFill/>
                  </a:ln>
                  <a:solidFill>
                    <a:srgbClr val="000000"/>
                  </a:solidFill>
                  <a:effectLst/>
                  <a:uLnTx/>
                  <a:uFillTx/>
                  <a:latin typeface="Calibri"/>
                  <a:ea typeface="ＭＳ Ｐゴシック" charset="-128"/>
                  <a:cs typeface="Calibri" panose="020F0502020204030204" pitchFamily="34" charset="0"/>
                </a:rPr>
                <a:t>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ＭＳ Ｐゴシック" charset="-128"/>
                  <a:cs typeface="Calibri" panose="020F0502020204030204" pitchFamily="34" charset="0"/>
                </a:rPr>
                <a:t>prior on-demand tx (N = 120)</a:t>
              </a:r>
            </a:p>
          </p:txBody>
        </p:sp>
        <p:cxnSp>
          <p:nvCxnSpPr>
            <p:cNvPr id="7" name="Straight Arrow Connector 6">
              <a:extLst>
                <a:ext uri="{FF2B5EF4-FFF2-40B4-BE49-F238E27FC236}">
                  <a16:creationId xmlns:a16="http://schemas.microsoft.com/office/drawing/2014/main" id="{21E38B42-F059-4E28-CE17-991FAE26240B}"/>
                </a:ext>
              </a:extLst>
            </p:cNvPr>
            <p:cNvCxnSpPr/>
            <p:nvPr/>
          </p:nvCxnSpPr>
          <p:spPr bwMode="auto">
            <a:xfrm flipV="1">
              <a:off x="3139303" y="2187823"/>
              <a:ext cx="753036" cy="301214"/>
            </a:xfrm>
            <a:prstGeom prst="straightConnector1">
              <a:avLst/>
            </a:prstGeom>
            <a:noFill/>
            <a:ln w="28575" cap="flat" cmpd="sng" algn="ctr">
              <a:solidFill>
                <a:schemeClr val="bg1"/>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1611846F-5F95-4A92-8E4A-7C620C6F3DD0}"/>
                </a:ext>
              </a:extLst>
            </p:cNvPr>
            <p:cNvCxnSpPr/>
            <p:nvPr/>
          </p:nvCxnSpPr>
          <p:spPr bwMode="auto">
            <a:xfrm>
              <a:off x="3117788" y="2779494"/>
              <a:ext cx="785308" cy="333487"/>
            </a:xfrm>
            <a:prstGeom prst="straightConnector1">
              <a:avLst/>
            </a:prstGeom>
            <a:noFill/>
            <a:ln w="28575" cap="flat" cmpd="sng" algn="ctr">
              <a:solidFill>
                <a:schemeClr val="bg1"/>
              </a:solidFill>
              <a:prstDash val="solid"/>
              <a:round/>
              <a:headEnd type="none" w="med" len="med"/>
              <a:tailEnd type="triangle"/>
            </a:ln>
            <a:effectLst/>
          </p:spPr>
        </p:cxnSp>
        <p:sp>
          <p:nvSpPr>
            <p:cNvPr id="10" name="TextBox 9">
              <a:extLst>
                <a:ext uri="{FF2B5EF4-FFF2-40B4-BE49-F238E27FC236}">
                  <a16:creationId xmlns:a16="http://schemas.microsoft.com/office/drawing/2014/main" id="{660678BC-FD74-43AC-F825-E01EA5D0C5B0}"/>
                </a:ext>
              </a:extLst>
            </p:cNvPr>
            <p:cNvSpPr txBox="1"/>
            <p:nvPr/>
          </p:nvSpPr>
          <p:spPr>
            <a:xfrm>
              <a:off x="4047484" y="1862888"/>
              <a:ext cx="4192369" cy="646331"/>
            </a:xfrm>
            <a:prstGeom prst="rect">
              <a:avLst/>
            </a:prstGeom>
            <a:solidFill>
              <a:schemeClr val="accent1"/>
            </a:solid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ＭＳ Ｐゴシック" charset="-128"/>
                  <a:cs typeface="Calibri" panose="020F0502020204030204" pitchFamily="34" charset="0"/>
                </a:rPr>
                <a:t>Fitusiran fixed </a:t>
              </a:r>
              <a:r>
                <a:rPr kumimoji="0" lang="en-US" altLang="en-US" sz="1800" b="0" i="0" u="none" strike="noStrike" kern="0" cap="none" spc="0" normalizeH="0" baseline="0" noProof="0" dirty="0">
                  <a:ln>
                    <a:noFill/>
                  </a:ln>
                  <a:solidFill>
                    <a:prstClr val="white"/>
                  </a:solidFill>
                  <a:effectLst/>
                  <a:uLnTx/>
                  <a:uFillTx/>
                  <a:latin typeface="Calibri"/>
                  <a:ea typeface="ＭＳ Ｐゴシック" charset="-128"/>
                  <a:cs typeface="Calibri" panose="020F0502020204030204" pitchFamily="34" charset="0"/>
                </a:rPr>
                <a:t>dose 80 mg 1x/mo</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ＭＳ Ｐゴシック" charset="-128"/>
                  <a:cs typeface="Calibri" panose="020F0502020204030204" pitchFamily="34" charset="0"/>
                </a:rPr>
                <a:t>(n = 80) </a:t>
              </a:r>
            </a:p>
          </p:txBody>
        </p:sp>
        <p:sp>
          <p:nvSpPr>
            <p:cNvPr id="13" name="TextBox 12">
              <a:extLst>
                <a:ext uri="{FF2B5EF4-FFF2-40B4-BE49-F238E27FC236}">
                  <a16:creationId xmlns:a16="http://schemas.microsoft.com/office/drawing/2014/main" id="{A347EC27-6158-74BC-DDE0-8BA0678687D1}"/>
                </a:ext>
              </a:extLst>
            </p:cNvPr>
            <p:cNvSpPr txBox="1"/>
            <p:nvPr/>
          </p:nvSpPr>
          <p:spPr>
            <a:xfrm>
              <a:off x="4068329" y="2722145"/>
              <a:ext cx="4249112" cy="646331"/>
            </a:xfrm>
            <a:prstGeom prst="rect">
              <a:avLst/>
            </a:prstGeom>
            <a:solidFill>
              <a:schemeClr val="accent3"/>
            </a:solid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Calibri"/>
                  <a:ea typeface="ＭＳ Ｐゴシック" charset="-128"/>
                  <a:cs typeface="Calibri" panose="020F0502020204030204" pitchFamily="34" charset="0"/>
                </a:rPr>
                <a:t>FVIII or FIX </a:t>
              </a:r>
              <a:r>
                <a:rPr kumimoji="0" lang="en-US" sz="1800" b="1" i="0" u="none" strike="noStrike" kern="0" cap="none" spc="0" normalizeH="0" baseline="0" noProof="0" dirty="0">
                  <a:ln>
                    <a:noFill/>
                  </a:ln>
                  <a:solidFill>
                    <a:srgbClr val="FFFFFF"/>
                  </a:solidFill>
                  <a:effectLst/>
                  <a:uLnTx/>
                  <a:uFillTx/>
                  <a:latin typeface="Calibri"/>
                  <a:ea typeface="ＭＳ Ｐゴシック" charset="-128"/>
                  <a:cs typeface="Calibri" panose="020F0502020204030204" pitchFamily="34" charset="0"/>
                </a:rPr>
                <a:t>on demand</a:t>
              </a:r>
              <a:endParaRPr kumimoji="0" lang="en-US" altLang="en-US" sz="1800" b="1" i="0" u="none" strike="noStrike" kern="0" cap="none" spc="0" normalizeH="0" baseline="0" noProof="0" dirty="0">
                <a:ln>
                  <a:noFill/>
                </a:ln>
                <a:solidFill>
                  <a:srgbClr val="FFFFFF"/>
                </a:solidFill>
                <a:effectLst/>
                <a:uLnTx/>
                <a:uFillTx/>
                <a:latin typeface="Calibri"/>
                <a:ea typeface="ＭＳ Ｐゴシック" charset="-128"/>
                <a:cs typeface="Calibri" panose="020F050202020403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Calibri"/>
                  <a:ea typeface="ＭＳ Ｐゴシック" charset="-128"/>
                  <a:cs typeface="Calibri" panose="020F0502020204030204" pitchFamily="34" charset="0"/>
                </a:rPr>
                <a:t>(n = 40) </a:t>
              </a:r>
            </a:p>
          </p:txBody>
        </p:sp>
        <p:sp>
          <p:nvSpPr>
            <p:cNvPr id="14" name="Rectangle 13">
              <a:extLst>
                <a:ext uri="{FF2B5EF4-FFF2-40B4-BE49-F238E27FC236}">
                  <a16:creationId xmlns:a16="http://schemas.microsoft.com/office/drawing/2014/main" id="{558288F1-25D2-FF9E-9771-854AF33EDC58}"/>
                </a:ext>
              </a:extLst>
            </p:cNvPr>
            <p:cNvSpPr/>
            <p:nvPr/>
          </p:nvSpPr>
          <p:spPr>
            <a:xfrm>
              <a:off x="8900235" y="1313190"/>
              <a:ext cx="1892364" cy="2083921"/>
            </a:xfrm>
            <a:prstGeom prst="rect">
              <a:avLst/>
            </a:prstGeom>
            <a:noFill/>
            <a:ln w="25400" cap="flat" cmpd="sng" algn="ctr">
              <a:no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a:ea typeface="ＭＳ Ｐゴシック" charset="-128"/>
                  <a:cs typeface="Calibri" panose="020F0502020204030204" pitchFamily="34" charset="0"/>
                </a:rPr>
                <a:t>1- to 6-mo </a:t>
              </a:r>
              <a:br>
                <a:rPr kumimoji="0" lang="en-US" sz="1800" b="1" i="0" u="none" strike="noStrike" kern="0" cap="none" spc="0" normalizeH="0" baseline="0" noProof="0" dirty="0">
                  <a:ln>
                    <a:noFill/>
                  </a:ln>
                  <a:solidFill>
                    <a:srgbClr val="000000"/>
                  </a:solidFill>
                  <a:effectLst/>
                  <a:uLnTx/>
                  <a:uFillTx/>
                  <a:latin typeface="Calibri"/>
                  <a:ea typeface="ＭＳ Ｐゴシック" charset="-128"/>
                  <a:cs typeface="Calibri" panose="020F0502020204030204" pitchFamily="34" charset="0"/>
                </a:rPr>
              </a:br>
              <a:r>
                <a:rPr kumimoji="0" lang="en-US" sz="1800" b="1" i="0" u="none" strike="noStrike" kern="0" cap="none" spc="0" normalizeH="0" baseline="0" noProof="0" dirty="0">
                  <a:ln>
                    <a:noFill/>
                  </a:ln>
                  <a:solidFill>
                    <a:srgbClr val="000000"/>
                  </a:solidFill>
                  <a:effectLst/>
                  <a:uLnTx/>
                  <a:uFillTx/>
                  <a:latin typeface="Calibri"/>
                  <a:ea typeface="ＭＳ Ｐゴシック" charset="-128"/>
                  <a:cs typeface="Calibri" panose="020F0502020204030204" pitchFamily="34" charset="0"/>
                </a:rPr>
                <a:t>follow-up or extension</a:t>
              </a:r>
            </a:p>
          </p:txBody>
        </p:sp>
        <p:cxnSp>
          <p:nvCxnSpPr>
            <p:cNvPr id="16" name="Straight Arrow Connector 15">
              <a:extLst>
                <a:ext uri="{FF2B5EF4-FFF2-40B4-BE49-F238E27FC236}">
                  <a16:creationId xmlns:a16="http://schemas.microsoft.com/office/drawing/2014/main" id="{8288EB1B-6D30-4DF0-1329-3E0CAF033D5B}"/>
                </a:ext>
              </a:extLst>
            </p:cNvPr>
            <p:cNvCxnSpPr>
              <a:cxnSpLocks/>
            </p:cNvCxnSpPr>
            <p:nvPr/>
          </p:nvCxnSpPr>
          <p:spPr bwMode="auto">
            <a:xfrm>
              <a:off x="3305958" y="1712292"/>
              <a:ext cx="0" cy="557080"/>
            </a:xfrm>
            <a:prstGeom prst="straightConnector1">
              <a:avLst/>
            </a:prstGeom>
            <a:noFill/>
            <a:ln w="28575" cap="flat" cmpd="sng" algn="ctr">
              <a:solidFill>
                <a:schemeClr val="bg1"/>
              </a:solidFill>
              <a:prstDash val="solid"/>
              <a:round/>
              <a:headEnd type="none" w="med" len="med"/>
              <a:tailEnd type="triangle"/>
            </a:ln>
            <a:effectLst/>
          </p:spPr>
        </p:cxnSp>
        <p:sp>
          <p:nvSpPr>
            <p:cNvPr id="18" name="TextBox 17">
              <a:extLst>
                <a:ext uri="{FF2B5EF4-FFF2-40B4-BE49-F238E27FC236}">
                  <a16:creationId xmlns:a16="http://schemas.microsoft.com/office/drawing/2014/main" id="{E12D409C-DCF8-6A96-3022-CFA0AF67F30C}"/>
                </a:ext>
              </a:extLst>
            </p:cNvPr>
            <p:cNvSpPr txBox="1"/>
            <p:nvPr/>
          </p:nvSpPr>
          <p:spPr bwMode="auto">
            <a:xfrm>
              <a:off x="2613708" y="1465405"/>
              <a:ext cx="13538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Randomized 2:1</a:t>
              </a:r>
            </a:p>
          </p:txBody>
        </p:sp>
        <p:cxnSp>
          <p:nvCxnSpPr>
            <p:cNvPr id="28" name="Straight Arrow Connector 27">
              <a:extLst>
                <a:ext uri="{FF2B5EF4-FFF2-40B4-BE49-F238E27FC236}">
                  <a16:creationId xmlns:a16="http://schemas.microsoft.com/office/drawing/2014/main" id="{219BC600-593F-A73F-F303-F2EFD1442643}"/>
                </a:ext>
              </a:extLst>
            </p:cNvPr>
            <p:cNvCxnSpPr>
              <a:cxnSpLocks/>
            </p:cNvCxnSpPr>
            <p:nvPr/>
          </p:nvCxnSpPr>
          <p:spPr bwMode="auto">
            <a:xfrm>
              <a:off x="8412601" y="1933330"/>
              <a:ext cx="375648" cy="206683"/>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88BBA82F-8982-4C43-4F91-8CD5205FF239}"/>
                </a:ext>
              </a:extLst>
            </p:cNvPr>
            <p:cNvCxnSpPr>
              <a:cxnSpLocks/>
            </p:cNvCxnSpPr>
            <p:nvPr/>
          </p:nvCxnSpPr>
          <p:spPr bwMode="auto">
            <a:xfrm flipV="1">
              <a:off x="8412601" y="2875481"/>
              <a:ext cx="415614" cy="217793"/>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01BADDF8-A623-18D6-869D-FF4EFB7D2286}"/>
                </a:ext>
              </a:extLst>
            </p:cNvPr>
            <p:cNvCxnSpPr>
              <a:cxnSpLocks/>
            </p:cNvCxnSpPr>
            <p:nvPr/>
          </p:nvCxnSpPr>
          <p:spPr bwMode="auto">
            <a:xfrm>
              <a:off x="5118711" y="1771361"/>
              <a:ext cx="3121142" cy="1821"/>
            </a:xfrm>
            <a:prstGeom prst="straightConnector1">
              <a:avLst/>
            </a:prstGeom>
            <a:noFill/>
            <a:ln w="28575" cap="flat" cmpd="sng" algn="ctr">
              <a:solidFill>
                <a:srgbClr val="000000"/>
              </a:solidFill>
              <a:prstDash val="solid"/>
              <a:round/>
              <a:headEnd type="none" w="med" len="med"/>
              <a:tailEnd type="triangle"/>
            </a:ln>
            <a:effectLst/>
          </p:spPr>
        </p:cxnSp>
        <p:sp>
          <p:nvSpPr>
            <p:cNvPr id="34" name="TextBox 33">
              <a:extLst>
                <a:ext uri="{FF2B5EF4-FFF2-40B4-BE49-F238E27FC236}">
                  <a16:creationId xmlns:a16="http://schemas.microsoft.com/office/drawing/2014/main" id="{AF0F5BAD-9B36-A537-9ED9-C62FB1C87271}"/>
                </a:ext>
              </a:extLst>
            </p:cNvPr>
            <p:cNvSpPr txBox="1"/>
            <p:nvPr/>
          </p:nvSpPr>
          <p:spPr bwMode="auto">
            <a:xfrm>
              <a:off x="4151483" y="1172645"/>
              <a:ext cx="10693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1-Mo Onset Period</a:t>
              </a:r>
            </a:p>
          </p:txBody>
        </p:sp>
        <p:sp>
          <p:nvSpPr>
            <p:cNvPr id="35" name="TextBox 34">
              <a:extLst>
                <a:ext uri="{FF2B5EF4-FFF2-40B4-BE49-F238E27FC236}">
                  <a16:creationId xmlns:a16="http://schemas.microsoft.com/office/drawing/2014/main" id="{7366023A-3263-5342-57B7-C4029D6057FF}"/>
                </a:ext>
              </a:extLst>
            </p:cNvPr>
            <p:cNvSpPr txBox="1"/>
            <p:nvPr/>
          </p:nvSpPr>
          <p:spPr bwMode="auto">
            <a:xfrm>
              <a:off x="5404697" y="1420552"/>
              <a:ext cx="30189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8-Mo Efficacy Period </a:t>
              </a:r>
              <a:endParaRPr kumimoji="0" lang="en-US" sz="1400" b="0"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endParaRPr>
            </a:p>
          </p:txBody>
        </p:sp>
        <p:cxnSp>
          <p:nvCxnSpPr>
            <p:cNvPr id="36" name="Straight Arrow Connector 35">
              <a:extLst>
                <a:ext uri="{FF2B5EF4-FFF2-40B4-BE49-F238E27FC236}">
                  <a16:creationId xmlns:a16="http://schemas.microsoft.com/office/drawing/2014/main" id="{74835B4D-3F50-CDBE-026A-3B9C985DA5F1}"/>
                </a:ext>
              </a:extLst>
            </p:cNvPr>
            <p:cNvCxnSpPr>
              <a:cxnSpLocks/>
            </p:cNvCxnSpPr>
            <p:nvPr/>
          </p:nvCxnSpPr>
          <p:spPr bwMode="auto">
            <a:xfrm>
              <a:off x="4047484" y="1771361"/>
              <a:ext cx="913390" cy="0"/>
            </a:xfrm>
            <a:prstGeom prst="straightConnector1">
              <a:avLst/>
            </a:prstGeom>
            <a:noFill/>
            <a:ln w="28575" cap="flat" cmpd="sng" algn="ctr">
              <a:solidFill>
                <a:srgbClr val="000000"/>
              </a:solidFill>
              <a:prstDash val="solid"/>
              <a:round/>
              <a:headEnd type="none" w="med" len="med"/>
              <a:tailEnd type="triangle"/>
            </a:ln>
            <a:effectLst/>
          </p:spPr>
        </p:cxnSp>
      </p:grpSp>
      <p:sp>
        <p:nvSpPr>
          <p:cNvPr id="3" name="TextBox 2">
            <a:extLst>
              <a:ext uri="{FF2B5EF4-FFF2-40B4-BE49-F238E27FC236}">
                <a16:creationId xmlns:a16="http://schemas.microsoft.com/office/drawing/2014/main" id="{B563C8F0-073F-3EC1-F63B-B70BE414C224}"/>
              </a:ext>
            </a:extLst>
          </p:cNvPr>
          <p:cNvSpPr txBox="1"/>
          <p:nvPr/>
        </p:nvSpPr>
        <p:spPr bwMode="auto">
          <a:xfrm rot="16200000">
            <a:off x="2802556" y="4832876"/>
            <a:ext cx="19389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Mean Annualized Bleeding Rate</a:t>
            </a:r>
          </a:p>
        </p:txBody>
      </p:sp>
      <p:grpSp>
        <p:nvGrpSpPr>
          <p:cNvPr id="27" name="Group 26">
            <a:extLst>
              <a:ext uri="{FF2B5EF4-FFF2-40B4-BE49-F238E27FC236}">
                <a16:creationId xmlns:a16="http://schemas.microsoft.com/office/drawing/2014/main" id="{C1FDD4AA-A093-38E9-0DE5-F3F1EED455EF}"/>
              </a:ext>
            </a:extLst>
          </p:cNvPr>
          <p:cNvGrpSpPr/>
          <p:nvPr/>
        </p:nvGrpSpPr>
        <p:grpSpPr>
          <a:xfrm>
            <a:off x="3893094" y="3983422"/>
            <a:ext cx="367408" cy="2218081"/>
            <a:chOff x="3893094" y="3983422"/>
            <a:chExt cx="367408" cy="2218081"/>
          </a:xfrm>
        </p:grpSpPr>
        <p:sp>
          <p:nvSpPr>
            <p:cNvPr id="6" name="TextBox 5">
              <a:extLst>
                <a:ext uri="{FF2B5EF4-FFF2-40B4-BE49-F238E27FC236}">
                  <a16:creationId xmlns:a16="http://schemas.microsoft.com/office/drawing/2014/main" id="{F9AF99C2-0B11-E791-84EC-C9F7878C7BAC}"/>
                </a:ext>
              </a:extLst>
            </p:cNvPr>
            <p:cNvSpPr txBox="1"/>
            <p:nvPr/>
          </p:nvSpPr>
          <p:spPr bwMode="auto">
            <a:xfrm>
              <a:off x="3984464" y="589372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 name="TextBox 7">
              <a:extLst>
                <a:ext uri="{FF2B5EF4-FFF2-40B4-BE49-F238E27FC236}">
                  <a16:creationId xmlns:a16="http://schemas.microsoft.com/office/drawing/2014/main" id="{C0529AC2-2D9A-59BF-6E78-8B596D64CA36}"/>
                </a:ext>
              </a:extLst>
            </p:cNvPr>
            <p:cNvSpPr txBox="1"/>
            <p:nvPr/>
          </p:nvSpPr>
          <p:spPr bwMode="auto">
            <a:xfrm>
              <a:off x="3984464" y="562286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11" name="TextBox 10">
              <a:extLst>
                <a:ext uri="{FF2B5EF4-FFF2-40B4-BE49-F238E27FC236}">
                  <a16:creationId xmlns:a16="http://schemas.microsoft.com/office/drawing/2014/main" id="{4FFADEC7-B365-7826-0130-6D7DFD1A3473}"/>
                </a:ext>
              </a:extLst>
            </p:cNvPr>
            <p:cNvSpPr txBox="1"/>
            <p:nvPr/>
          </p:nvSpPr>
          <p:spPr bwMode="auto">
            <a:xfrm>
              <a:off x="3893094" y="534555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2" name="TextBox 11">
              <a:extLst>
                <a:ext uri="{FF2B5EF4-FFF2-40B4-BE49-F238E27FC236}">
                  <a16:creationId xmlns:a16="http://schemas.microsoft.com/office/drawing/2014/main" id="{7313606A-676C-2540-84EC-94CC501BE438}"/>
                </a:ext>
              </a:extLst>
            </p:cNvPr>
            <p:cNvSpPr txBox="1"/>
            <p:nvPr/>
          </p:nvSpPr>
          <p:spPr bwMode="auto">
            <a:xfrm>
              <a:off x="3893094" y="50746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15" name="TextBox 14">
              <a:extLst>
                <a:ext uri="{FF2B5EF4-FFF2-40B4-BE49-F238E27FC236}">
                  <a16:creationId xmlns:a16="http://schemas.microsoft.com/office/drawing/2014/main" id="{0A414782-3CAE-0B75-AF74-AF5D0342294C}"/>
                </a:ext>
              </a:extLst>
            </p:cNvPr>
            <p:cNvSpPr txBox="1"/>
            <p:nvPr/>
          </p:nvSpPr>
          <p:spPr bwMode="auto">
            <a:xfrm>
              <a:off x="3893094" y="480246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7" name="TextBox 16">
              <a:extLst>
                <a:ext uri="{FF2B5EF4-FFF2-40B4-BE49-F238E27FC236}">
                  <a16:creationId xmlns:a16="http://schemas.microsoft.com/office/drawing/2014/main" id="{A2AF8112-F40B-584B-9D81-1107D7797F4B}"/>
                </a:ext>
              </a:extLst>
            </p:cNvPr>
            <p:cNvSpPr txBox="1"/>
            <p:nvPr/>
          </p:nvSpPr>
          <p:spPr bwMode="auto">
            <a:xfrm>
              <a:off x="3893094" y="453159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19" name="TextBox 18">
              <a:extLst>
                <a:ext uri="{FF2B5EF4-FFF2-40B4-BE49-F238E27FC236}">
                  <a16:creationId xmlns:a16="http://schemas.microsoft.com/office/drawing/2014/main" id="{5BFDAC1F-02D5-6810-B477-5FAD782B3C09}"/>
                </a:ext>
              </a:extLst>
            </p:cNvPr>
            <p:cNvSpPr txBox="1"/>
            <p:nvPr/>
          </p:nvSpPr>
          <p:spPr bwMode="auto">
            <a:xfrm>
              <a:off x="3893094" y="425428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21" name="TextBox 20">
              <a:extLst>
                <a:ext uri="{FF2B5EF4-FFF2-40B4-BE49-F238E27FC236}">
                  <a16:creationId xmlns:a16="http://schemas.microsoft.com/office/drawing/2014/main" id="{022F38B9-D5B6-6067-1D64-219AEB18CDEF}"/>
                </a:ext>
              </a:extLst>
            </p:cNvPr>
            <p:cNvSpPr txBox="1"/>
            <p:nvPr/>
          </p:nvSpPr>
          <p:spPr bwMode="auto">
            <a:xfrm>
              <a:off x="3893094" y="39834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p:txBody>
        </p:sp>
      </p:grpSp>
      <p:grpSp>
        <p:nvGrpSpPr>
          <p:cNvPr id="38" name="Group 37">
            <a:extLst>
              <a:ext uri="{FF2B5EF4-FFF2-40B4-BE49-F238E27FC236}">
                <a16:creationId xmlns:a16="http://schemas.microsoft.com/office/drawing/2014/main" id="{20CDA298-B817-55F3-4AB6-9D08914E91E4}"/>
              </a:ext>
            </a:extLst>
          </p:cNvPr>
          <p:cNvGrpSpPr/>
          <p:nvPr/>
        </p:nvGrpSpPr>
        <p:grpSpPr>
          <a:xfrm>
            <a:off x="4337344" y="6000457"/>
            <a:ext cx="7090463" cy="450476"/>
            <a:chOff x="4337344" y="6000457"/>
            <a:chExt cx="7090463" cy="450476"/>
          </a:xfrm>
        </p:grpSpPr>
        <p:sp>
          <p:nvSpPr>
            <p:cNvPr id="29" name="TextBox 28">
              <a:extLst>
                <a:ext uri="{FF2B5EF4-FFF2-40B4-BE49-F238E27FC236}">
                  <a16:creationId xmlns:a16="http://schemas.microsoft.com/office/drawing/2014/main" id="{528842B8-AFCE-5D12-0787-0B27A292148F}"/>
                </a:ext>
              </a:extLst>
            </p:cNvPr>
            <p:cNvSpPr txBox="1"/>
            <p:nvPr/>
          </p:nvSpPr>
          <p:spPr bwMode="auto">
            <a:xfrm>
              <a:off x="4337344" y="6000457"/>
              <a:ext cx="15969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All Bleeding Events</a:t>
              </a:r>
            </a:p>
          </p:txBody>
        </p:sp>
        <p:sp>
          <p:nvSpPr>
            <p:cNvPr id="31" name="TextBox 30">
              <a:extLst>
                <a:ext uri="{FF2B5EF4-FFF2-40B4-BE49-F238E27FC236}">
                  <a16:creationId xmlns:a16="http://schemas.microsoft.com/office/drawing/2014/main" id="{6BF6817A-0253-580C-A5A0-A026FAAF91CC}"/>
                </a:ext>
              </a:extLst>
            </p:cNvPr>
            <p:cNvSpPr txBox="1"/>
            <p:nvPr/>
          </p:nvSpPr>
          <p:spPr bwMode="auto">
            <a:xfrm>
              <a:off x="6192885" y="6047296"/>
              <a:ext cx="1532458" cy="40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7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All Treated Bleeding Events</a:t>
              </a:r>
            </a:p>
          </p:txBody>
        </p:sp>
        <p:sp>
          <p:nvSpPr>
            <p:cNvPr id="32" name="TextBox 31">
              <a:extLst>
                <a:ext uri="{FF2B5EF4-FFF2-40B4-BE49-F238E27FC236}">
                  <a16:creationId xmlns:a16="http://schemas.microsoft.com/office/drawing/2014/main" id="{A98E325E-F980-8A49-D18F-E952FB1EE830}"/>
                </a:ext>
              </a:extLst>
            </p:cNvPr>
            <p:cNvSpPr txBox="1"/>
            <p:nvPr/>
          </p:nvSpPr>
          <p:spPr bwMode="auto">
            <a:xfrm>
              <a:off x="9748244" y="6000457"/>
              <a:ext cx="16795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Treated Joint Bleeds</a:t>
              </a:r>
            </a:p>
          </p:txBody>
        </p:sp>
        <p:sp>
          <p:nvSpPr>
            <p:cNvPr id="37" name="TextBox 36">
              <a:extLst>
                <a:ext uri="{FF2B5EF4-FFF2-40B4-BE49-F238E27FC236}">
                  <a16:creationId xmlns:a16="http://schemas.microsoft.com/office/drawing/2014/main" id="{5E5709B3-EEC1-8469-8BF0-04B4FB52783B}"/>
                </a:ext>
              </a:extLst>
            </p:cNvPr>
            <p:cNvSpPr txBox="1"/>
            <p:nvPr/>
          </p:nvSpPr>
          <p:spPr bwMode="auto">
            <a:xfrm>
              <a:off x="7880001" y="6047296"/>
              <a:ext cx="1723520" cy="40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7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Treated Spontaneous Bleeds</a:t>
              </a:r>
            </a:p>
          </p:txBody>
        </p:sp>
      </p:grpSp>
      <p:sp>
        <p:nvSpPr>
          <p:cNvPr id="40" name="Freeform: Shape 39">
            <a:extLst>
              <a:ext uri="{FF2B5EF4-FFF2-40B4-BE49-F238E27FC236}">
                <a16:creationId xmlns:a16="http://schemas.microsoft.com/office/drawing/2014/main" id="{80D5BD68-AF35-1E2A-69D8-0EB1B7CD2B0C}"/>
              </a:ext>
            </a:extLst>
          </p:cNvPr>
          <p:cNvSpPr/>
          <p:nvPr/>
        </p:nvSpPr>
        <p:spPr bwMode="auto">
          <a:xfrm>
            <a:off x="4252913" y="4129088"/>
            <a:ext cx="7239000" cy="1924050"/>
          </a:xfrm>
          <a:custGeom>
            <a:avLst/>
            <a:gdLst>
              <a:gd name="connsiteX0" fmla="*/ 0 w 7239000"/>
              <a:gd name="connsiteY0" fmla="*/ 0 h 1928812"/>
              <a:gd name="connsiteX1" fmla="*/ 0 w 7239000"/>
              <a:gd name="connsiteY1" fmla="*/ 1928812 h 1928812"/>
              <a:gd name="connsiteX2" fmla="*/ 7239000 w 7239000"/>
              <a:gd name="connsiteY2" fmla="*/ 1928812 h 1928812"/>
            </a:gdLst>
            <a:ahLst/>
            <a:cxnLst>
              <a:cxn ang="0">
                <a:pos x="connsiteX0" y="connsiteY0"/>
              </a:cxn>
              <a:cxn ang="0">
                <a:pos x="connsiteX1" y="connsiteY1"/>
              </a:cxn>
              <a:cxn ang="0">
                <a:pos x="connsiteX2" y="connsiteY2"/>
              </a:cxn>
            </a:cxnLst>
            <a:rect l="l" t="t" r="r" b="b"/>
            <a:pathLst>
              <a:path w="7239000" h="1928812">
                <a:moveTo>
                  <a:pt x="0" y="0"/>
                </a:moveTo>
                <a:lnTo>
                  <a:pt x="0" y="1928812"/>
                </a:lnTo>
                <a:lnTo>
                  <a:pt x="7239000" y="1928812"/>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50" name="Group 49">
            <a:extLst>
              <a:ext uri="{FF2B5EF4-FFF2-40B4-BE49-F238E27FC236}">
                <a16:creationId xmlns:a16="http://schemas.microsoft.com/office/drawing/2014/main" id="{6016469F-CBAA-9B04-37D8-EB9571709C82}"/>
              </a:ext>
            </a:extLst>
          </p:cNvPr>
          <p:cNvGrpSpPr/>
          <p:nvPr/>
        </p:nvGrpSpPr>
        <p:grpSpPr>
          <a:xfrm>
            <a:off x="4186237" y="4137310"/>
            <a:ext cx="76201" cy="1915067"/>
            <a:chOff x="4151483" y="4137310"/>
            <a:chExt cx="790208" cy="1915067"/>
          </a:xfrm>
        </p:grpSpPr>
        <p:cxnSp>
          <p:nvCxnSpPr>
            <p:cNvPr id="42" name="Straight Connector 41">
              <a:extLst>
                <a:ext uri="{FF2B5EF4-FFF2-40B4-BE49-F238E27FC236}">
                  <a16:creationId xmlns:a16="http://schemas.microsoft.com/office/drawing/2014/main" id="{812564FC-D301-3AFA-0FCA-7E46ED03A4BD}"/>
                </a:ext>
              </a:extLst>
            </p:cNvPr>
            <p:cNvCxnSpPr/>
            <p:nvPr/>
          </p:nvCxnSpPr>
          <p:spPr bwMode="auto">
            <a:xfrm>
              <a:off x="4151483" y="4137310"/>
              <a:ext cx="7902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E33E4D8-0A1D-0F4E-6150-B134D3709321}"/>
                </a:ext>
              </a:extLst>
            </p:cNvPr>
            <p:cNvCxnSpPr/>
            <p:nvPr/>
          </p:nvCxnSpPr>
          <p:spPr bwMode="auto">
            <a:xfrm>
              <a:off x="4151483" y="4412938"/>
              <a:ext cx="7902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CB3C844-6389-5375-8582-24664D58D7F8}"/>
                </a:ext>
              </a:extLst>
            </p:cNvPr>
            <p:cNvCxnSpPr/>
            <p:nvPr/>
          </p:nvCxnSpPr>
          <p:spPr bwMode="auto">
            <a:xfrm>
              <a:off x="4151483" y="4685483"/>
              <a:ext cx="7902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BD6F49D-7491-AB96-190E-BEAC838D9B83}"/>
                </a:ext>
              </a:extLst>
            </p:cNvPr>
            <p:cNvCxnSpPr/>
            <p:nvPr/>
          </p:nvCxnSpPr>
          <p:spPr bwMode="auto">
            <a:xfrm>
              <a:off x="4151483" y="4961111"/>
              <a:ext cx="7902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757E550-731F-ACB0-8673-7FA343D3744D}"/>
                </a:ext>
              </a:extLst>
            </p:cNvPr>
            <p:cNvCxnSpPr/>
            <p:nvPr/>
          </p:nvCxnSpPr>
          <p:spPr bwMode="auto">
            <a:xfrm>
              <a:off x="4151483" y="5228576"/>
              <a:ext cx="7902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F4364E6-8451-A826-7528-04153C34E08C}"/>
                </a:ext>
              </a:extLst>
            </p:cNvPr>
            <p:cNvCxnSpPr/>
            <p:nvPr/>
          </p:nvCxnSpPr>
          <p:spPr bwMode="auto">
            <a:xfrm>
              <a:off x="4151483" y="5504204"/>
              <a:ext cx="7902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555BDFA-40D4-C0B6-4CCE-FA31B343E1AD}"/>
                </a:ext>
              </a:extLst>
            </p:cNvPr>
            <p:cNvCxnSpPr/>
            <p:nvPr/>
          </p:nvCxnSpPr>
          <p:spPr bwMode="auto">
            <a:xfrm>
              <a:off x="4151483" y="5776749"/>
              <a:ext cx="7902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DDA2BDD-D0D0-B2FD-49A2-0CCA9D9BE92F}"/>
                </a:ext>
              </a:extLst>
            </p:cNvPr>
            <p:cNvCxnSpPr/>
            <p:nvPr/>
          </p:nvCxnSpPr>
          <p:spPr bwMode="auto">
            <a:xfrm>
              <a:off x="4151483" y="6052377"/>
              <a:ext cx="7902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66" name="Group 65">
            <a:extLst>
              <a:ext uri="{FF2B5EF4-FFF2-40B4-BE49-F238E27FC236}">
                <a16:creationId xmlns:a16="http://schemas.microsoft.com/office/drawing/2014/main" id="{A1CB0CAC-F15D-52F6-EB0B-5D6D202C1094}"/>
              </a:ext>
            </a:extLst>
          </p:cNvPr>
          <p:cNvGrpSpPr/>
          <p:nvPr/>
        </p:nvGrpSpPr>
        <p:grpSpPr>
          <a:xfrm>
            <a:off x="4250976" y="6043613"/>
            <a:ext cx="7229478" cy="104775"/>
            <a:chOff x="4250976" y="5541433"/>
            <a:chExt cx="7229478" cy="660070"/>
          </a:xfrm>
        </p:grpSpPr>
        <p:cxnSp>
          <p:nvCxnSpPr>
            <p:cNvPr id="61" name="Straight Connector 60">
              <a:extLst>
                <a:ext uri="{FF2B5EF4-FFF2-40B4-BE49-F238E27FC236}">
                  <a16:creationId xmlns:a16="http://schemas.microsoft.com/office/drawing/2014/main" id="{011BA9DA-EE86-7015-D13A-DAE1D51C27D5}"/>
                </a:ext>
              </a:extLst>
            </p:cNvPr>
            <p:cNvCxnSpPr>
              <a:cxnSpLocks/>
            </p:cNvCxnSpPr>
            <p:nvPr/>
          </p:nvCxnSpPr>
          <p:spPr bwMode="auto">
            <a:xfrm>
              <a:off x="4250976" y="5541433"/>
              <a:ext cx="0" cy="66007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F835A976-F655-AB26-4EA4-566B21EF014E}"/>
                </a:ext>
              </a:extLst>
            </p:cNvPr>
            <p:cNvCxnSpPr>
              <a:cxnSpLocks/>
            </p:cNvCxnSpPr>
            <p:nvPr/>
          </p:nvCxnSpPr>
          <p:spPr bwMode="auto">
            <a:xfrm>
              <a:off x="6060729" y="5541433"/>
              <a:ext cx="0" cy="66007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D71B5912-4793-2740-552C-679C419DA0D6}"/>
                </a:ext>
              </a:extLst>
            </p:cNvPr>
            <p:cNvCxnSpPr>
              <a:cxnSpLocks/>
            </p:cNvCxnSpPr>
            <p:nvPr/>
          </p:nvCxnSpPr>
          <p:spPr bwMode="auto">
            <a:xfrm>
              <a:off x="7870476" y="5541433"/>
              <a:ext cx="0" cy="66007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0F25268-8DEF-A942-9C47-0859E8AC4DA8}"/>
                </a:ext>
              </a:extLst>
            </p:cNvPr>
            <p:cNvCxnSpPr>
              <a:cxnSpLocks/>
            </p:cNvCxnSpPr>
            <p:nvPr/>
          </p:nvCxnSpPr>
          <p:spPr bwMode="auto">
            <a:xfrm>
              <a:off x="9680229" y="5541433"/>
              <a:ext cx="0" cy="66007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073CF0B7-470B-88F0-0550-D981FF5FDC12}"/>
                </a:ext>
              </a:extLst>
            </p:cNvPr>
            <p:cNvCxnSpPr>
              <a:cxnSpLocks/>
            </p:cNvCxnSpPr>
            <p:nvPr/>
          </p:nvCxnSpPr>
          <p:spPr bwMode="auto">
            <a:xfrm>
              <a:off x="11480454" y="5541433"/>
              <a:ext cx="0" cy="660070"/>
            </a:xfrm>
            <a:prstGeom prst="line">
              <a:avLst/>
            </a:prstGeom>
            <a:noFill/>
            <a:ln w="28575" cap="flat" cmpd="sng" algn="ctr">
              <a:solidFill>
                <a:schemeClr val="bg1"/>
              </a:solidFill>
              <a:prstDash val="solid"/>
              <a:round/>
              <a:headEnd type="none" w="med" len="med"/>
              <a:tailEnd type="none" w="med" len="med"/>
            </a:ln>
            <a:effectLst/>
          </p:spPr>
        </p:cxnSp>
      </p:grpSp>
      <p:sp>
        <p:nvSpPr>
          <p:cNvPr id="67" name="TextBox 66">
            <a:extLst>
              <a:ext uri="{FF2B5EF4-FFF2-40B4-BE49-F238E27FC236}">
                <a16:creationId xmlns:a16="http://schemas.microsoft.com/office/drawing/2014/main" id="{F6993DC6-34EE-A233-9400-ABD2988DF926}"/>
              </a:ext>
            </a:extLst>
          </p:cNvPr>
          <p:cNvSpPr txBox="1"/>
          <p:nvPr/>
        </p:nvSpPr>
        <p:spPr bwMode="auto">
          <a:xfrm>
            <a:off x="4346327" y="3180626"/>
            <a:ext cx="1714402"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87% reduction in bleeding events </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RR: 0.132 (0.087-0.201;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&lt;.0001)</a:t>
            </a:r>
          </a:p>
        </p:txBody>
      </p:sp>
      <p:sp>
        <p:nvSpPr>
          <p:cNvPr id="69" name="TextBox 68">
            <a:extLst>
              <a:ext uri="{FF2B5EF4-FFF2-40B4-BE49-F238E27FC236}">
                <a16:creationId xmlns:a16="http://schemas.microsoft.com/office/drawing/2014/main" id="{7EAE47DA-A2E5-24F7-649F-0157A1749E1D}"/>
              </a:ext>
            </a:extLst>
          </p:cNvPr>
          <p:cNvSpPr txBox="1"/>
          <p:nvPr/>
        </p:nvSpPr>
        <p:spPr bwMode="auto">
          <a:xfrm>
            <a:off x="4413077" y="3879306"/>
            <a:ext cx="89247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33.2</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(23.3-47.3)</a:t>
            </a:r>
          </a:p>
        </p:txBody>
      </p:sp>
      <p:sp>
        <p:nvSpPr>
          <p:cNvPr id="70" name="TextBox 69">
            <a:extLst>
              <a:ext uri="{FF2B5EF4-FFF2-40B4-BE49-F238E27FC236}">
                <a16:creationId xmlns:a16="http://schemas.microsoft.com/office/drawing/2014/main" id="{829FB64B-0451-F4A8-BE83-94B354BBE87E}"/>
              </a:ext>
            </a:extLst>
          </p:cNvPr>
          <p:cNvSpPr txBox="1"/>
          <p:nvPr/>
        </p:nvSpPr>
        <p:spPr bwMode="auto">
          <a:xfrm>
            <a:off x="5066489" y="5410495"/>
            <a:ext cx="73991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4.4</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(3.3-5.9)</a:t>
            </a:r>
          </a:p>
        </p:txBody>
      </p:sp>
      <p:sp>
        <p:nvSpPr>
          <p:cNvPr id="71" name="TextBox 70">
            <a:extLst>
              <a:ext uri="{FF2B5EF4-FFF2-40B4-BE49-F238E27FC236}">
                <a16:creationId xmlns:a16="http://schemas.microsoft.com/office/drawing/2014/main" id="{B8DD3F46-9047-3EB9-C87F-EC2500DBDED6}"/>
              </a:ext>
            </a:extLst>
          </p:cNvPr>
          <p:cNvSpPr txBox="1"/>
          <p:nvPr/>
        </p:nvSpPr>
        <p:spPr bwMode="auto">
          <a:xfrm>
            <a:off x="6207705" y="3307211"/>
            <a:ext cx="1714402"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 reduction in bleeding events </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RR: 0.101 (0.064-0.159;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&lt;.0001)</a:t>
            </a:r>
          </a:p>
        </p:txBody>
      </p:sp>
      <p:sp>
        <p:nvSpPr>
          <p:cNvPr id="72" name="TextBox 71">
            <a:extLst>
              <a:ext uri="{FF2B5EF4-FFF2-40B4-BE49-F238E27FC236}">
                <a16:creationId xmlns:a16="http://schemas.microsoft.com/office/drawing/2014/main" id="{40A1E59F-2A40-277A-07BD-08863974F8FE}"/>
              </a:ext>
            </a:extLst>
          </p:cNvPr>
          <p:cNvSpPr txBox="1"/>
          <p:nvPr/>
        </p:nvSpPr>
        <p:spPr bwMode="auto">
          <a:xfrm>
            <a:off x="6243926" y="4006123"/>
            <a:ext cx="89247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31.0</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(21.1-45.5)</a:t>
            </a:r>
          </a:p>
        </p:txBody>
      </p:sp>
      <p:sp>
        <p:nvSpPr>
          <p:cNvPr id="73" name="TextBox 72">
            <a:extLst>
              <a:ext uri="{FF2B5EF4-FFF2-40B4-BE49-F238E27FC236}">
                <a16:creationId xmlns:a16="http://schemas.microsoft.com/office/drawing/2014/main" id="{B86889D8-2CBC-D8CB-EECC-0488B0550EC9}"/>
              </a:ext>
            </a:extLst>
          </p:cNvPr>
          <p:cNvSpPr txBox="1"/>
          <p:nvPr/>
        </p:nvSpPr>
        <p:spPr bwMode="auto">
          <a:xfrm>
            <a:off x="6882210" y="5475005"/>
            <a:ext cx="73991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3.1</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(2.3-4.3)</a:t>
            </a:r>
          </a:p>
        </p:txBody>
      </p:sp>
      <p:sp>
        <p:nvSpPr>
          <p:cNvPr id="74" name="TextBox 73">
            <a:extLst>
              <a:ext uri="{FF2B5EF4-FFF2-40B4-BE49-F238E27FC236}">
                <a16:creationId xmlns:a16="http://schemas.microsoft.com/office/drawing/2014/main" id="{BC9FB9D6-C6D4-BC89-627A-29C6DDEBAC87}"/>
              </a:ext>
            </a:extLst>
          </p:cNvPr>
          <p:cNvSpPr txBox="1"/>
          <p:nvPr/>
        </p:nvSpPr>
        <p:spPr bwMode="auto">
          <a:xfrm>
            <a:off x="8003283" y="3746424"/>
            <a:ext cx="1714402"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92% reduction in bleeding events </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RR: 0.083 (0.049-0.141;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&lt;.0001)</a:t>
            </a:r>
          </a:p>
        </p:txBody>
      </p:sp>
      <p:sp>
        <p:nvSpPr>
          <p:cNvPr id="75" name="TextBox 74">
            <a:extLst>
              <a:ext uri="{FF2B5EF4-FFF2-40B4-BE49-F238E27FC236}">
                <a16:creationId xmlns:a16="http://schemas.microsoft.com/office/drawing/2014/main" id="{CB0C0C15-4B5E-54BA-134A-4E4ECC9B3A3F}"/>
              </a:ext>
            </a:extLst>
          </p:cNvPr>
          <p:cNvSpPr txBox="1"/>
          <p:nvPr/>
        </p:nvSpPr>
        <p:spPr bwMode="auto">
          <a:xfrm>
            <a:off x="8049498" y="4446819"/>
            <a:ext cx="89247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22.0</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(14.2-34.3)</a:t>
            </a:r>
          </a:p>
        </p:txBody>
      </p:sp>
      <p:sp>
        <p:nvSpPr>
          <p:cNvPr id="76" name="TextBox 75">
            <a:extLst>
              <a:ext uri="{FF2B5EF4-FFF2-40B4-BE49-F238E27FC236}">
                <a16:creationId xmlns:a16="http://schemas.microsoft.com/office/drawing/2014/main" id="{A522F437-594E-1465-78B3-29C2A21AB543}"/>
              </a:ext>
            </a:extLst>
          </p:cNvPr>
          <p:cNvSpPr txBox="1"/>
          <p:nvPr/>
        </p:nvSpPr>
        <p:spPr bwMode="auto">
          <a:xfrm>
            <a:off x="8698981" y="5549731"/>
            <a:ext cx="73991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(1.2-2.7)</a:t>
            </a:r>
          </a:p>
        </p:txBody>
      </p:sp>
      <p:sp>
        <p:nvSpPr>
          <p:cNvPr id="77" name="TextBox 76">
            <a:extLst>
              <a:ext uri="{FF2B5EF4-FFF2-40B4-BE49-F238E27FC236}">
                <a16:creationId xmlns:a16="http://schemas.microsoft.com/office/drawing/2014/main" id="{BED70830-8C80-8924-58B6-B0E4C727019D}"/>
              </a:ext>
            </a:extLst>
          </p:cNvPr>
          <p:cNvSpPr txBox="1"/>
          <p:nvPr/>
        </p:nvSpPr>
        <p:spPr bwMode="auto">
          <a:xfrm>
            <a:off x="9804295" y="3697481"/>
            <a:ext cx="1714402"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 reduction in bleeding events </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RR: 0.097 (0.059-0.161;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&lt;.0001)</a:t>
            </a:r>
          </a:p>
        </p:txBody>
      </p:sp>
      <p:sp>
        <p:nvSpPr>
          <p:cNvPr id="78" name="TextBox 77">
            <a:extLst>
              <a:ext uri="{FF2B5EF4-FFF2-40B4-BE49-F238E27FC236}">
                <a16:creationId xmlns:a16="http://schemas.microsoft.com/office/drawing/2014/main" id="{DFD6B3A8-4F2F-228A-B0EB-3B0FC3CB3CB4}"/>
              </a:ext>
            </a:extLst>
          </p:cNvPr>
          <p:cNvSpPr txBox="1"/>
          <p:nvPr/>
        </p:nvSpPr>
        <p:spPr bwMode="auto">
          <a:xfrm>
            <a:off x="9874847" y="4381548"/>
            <a:ext cx="89247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23.4</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(15.4-35.7)</a:t>
            </a:r>
          </a:p>
        </p:txBody>
      </p:sp>
      <p:sp>
        <p:nvSpPr>
          <p:cNvPr id="79" name="TextBox 78">
            <a:extLst>
              <a:ext uri="{FF2B5EF4-FFF2-40B4-BE49-F238E27FC236}">
                <a16:creationId xmlns:a16="http://schemas.microsoft.com/office/drawing/2014/main" id="{3B7BD0B2-17E6-42A8-662D-EB116F384FE9}"/>
              </a:ext>
            </a:extLst>
          </p:cNvPr>
          <p:cNvSpPr txBox="1"/>
          <p:nvPr/>
        </p:nvSpPr>
        <p:spPr bwMode="auto">
          <a:xfrm>
            <a:off x="10515752" y="5537263"/>
            <a:ext cx="73991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(1.6-3.3)</a:t>
            </a:r>
          </a:p>
        </p:txBody>
      </p:sp>
      <p:sp>
        <p:nvSpPr>
          <p:cNvPr id="80" name="Freeform: Shape 79">
            <a:extLst>
              <a:ext uri="{FF2B5EF4-FFF2-40B4-BE49-F238E27FC236}">
                <a16:creationId xmlns:a16="http://schemas.microsoft.com/office/drawing/2014/main" id="{5CA1919E-373A-92B4-172E-85081EAA88B9}"/>
              </a:ext>
            </a:extLst>
          </p:cNvPr>
          <p:cNvSpPr/>
          <p:nvPr/>
        </p:nvSpPr>
        <p:spPr bwMode="auto">
          <a:xfrm>
            <a:off x="6665119" y="4002880"/>
            <a:ext cx="666750" cy="46279"/>
          </a:xfrm>
          <a:custGeom>
            <a:avLst/>
            <a:gdLst>
              <a:gd name="connsiteX0" fmla="*/ 0 w 666750"/>
              <a:gd name="connsiteY0" fmla="*/ 61913 h 64294"/>
              <a:gd name="connsiteX1" fmla="*/ 0 w 666750"/>
              <a:gd name="connsiteY1" fmla="*/ 0 h 64294"/>
              <a:gd name="connsiteX2" fmla="*/ 666750 w 666750"/>
              <a:gd name="connsiteY2" fmla="*/ 0 h 64294"/>
              <a:gd name="connsiteX3" fmla="*/ 666750 w 666750"/>
              <a:gd name="connsiteY3" fmla="*/ 64294 h 64294"/>
            </a:gdLst>
            <a:ahLst/>
            <a:cxnLst>
              <a:cxn ang="0">
                <a:pos x="connsiteX0" y="connsiteY0"/>
              </a:cxn>
              <a:cxn ang="0">
                <a:pos x="connsiteX1" y="connsiteY1"/>
              </a:cxn>
              <a:cxn ang="0">
                <a:pos x="connsiteX2" y="connsiteY2"/>
              </a:cxn>
              <a:cxn ang="0">
                <a:pos x="connsiteX3" y="connsiteY3"/>
              </a:cxn>
            </a:cxnLst>
            <a:rect l="l" t="t" r="r" b="b"/>
            <a:pathLst>
              <a:path w="666750" h="64294">
                <a:moveTo>
                  <a:pt x="0" y="61913"/>
                </a:moveTo>
                <a:lnTo>
                  <a:pt x="0" y="0"/>
                </a:lnTo>
                <a:lnTo>
                  <a:pt x="666750" y="0"/>
                </a:lnTo>
                <a:lnTo>
                  <a:pt x="666750" y="64294"/>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1" name="Freeform: Shape 80">
            <a:extLst>
              <a:ext uri="{FF2B5EF4-FFF2-40B4-BE49-F238E27FC236}">
                <a16:creationId xmlns:a16="http://schemas.microsoft.com/office/drawing/2014/main" id="{72F35DA7-5840-8BDD-9620-4DF150184CC7}"/>
              </a:ext>
            </a:extLst>
          </p:cNvPr>
          <p:cNvSpPr/>
          <p:nvPr/>
        </p:nvSpPr>
        <p:spPr bwMode="auto">
          <a:xfrm>
            <a:off x="8495734" y="4454611"/>
            <a:ext cx="666750" cy="46279"/>
          </a:xfrm>
          <a:custGeom>
            <a:avLst/>
            <a:gdLst>
              <a:gd name="connsiteX0" fmla="*/ 0 w 666750"/>
              <a:gd name="connsiteY0" fmla="*/ 61913 h 64294"/>
              <a:gd name="connsiteX1" fmla="*/ 0 w 666750"/>
              <a:gd name="connsiteY1" fmla="*/ 0 h 64294"/>
              <a:gd name="connsiteX2" fmla="*/ 666750 w 666750"/>
              <a:gd name="connsiteY2" fmla="*/ 0 h 64294"/>
              <a:gd name="connsiteX3" fmla="*/ 666750 w 666750"/>
              <a:gd name="connsiteY3" fmla="*/ 64294 h 64294"/>
            </a:gdLst>
            <a:ahLst/>
            <a:cxnLst>
              <a:cxn ang="0">
                <a:pos x="connsiteX0" y="connsiteY0"/>
              </a:cxn>
              <a:cxn ang="0">
                <a:pos x="connsiteX1" y="connsiteY1"/>
              </a:cxn>
              <a:cxn ang="0">
                <a:pos x="connsiteX2" y="connsiteY2"/>
              </a:cxn>
              <a:cxn ang="0">
                <a:pos x="connsiteX3" y="connsiteY3"/>
              </a:cxn>
            </a:cxnLst>
            <a:rect l="l" t="t" r="r" b="b"/>
            <a:pathLst>
              <a:path w="666750" h="64294">
                <a:moveTo>
                  <a:pt x="0" y="61913"/>
                </a:moveTo>
                <a:lnTo>
                  <a:pt x="0" y="0"/>
                </a:lnTo>
                <a:lnTo>
                  <a:pt x="666750" y="0"/>
                </a:lnTo>
                <a:lnTo>
                  <a:pt x="666750" y="64294"/>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2" name="Freeform: Shape 81">
            <a:extLst>
              <a:ext uri="{FF2B5EF4-FFF2-40B4-BE49-F238E27FC236}">
                <a16:creationId xmlns:a16="http://schemas.microsoft.com/office/drawing/2014/main" id="{3FAC5A07-F9E9-4B5C-927E-9B80EBF92767}"/>
              </a:ext>
            </a:extLst>
          </p:cNvPr>
          <p:cNvSpPr/>
          <p:nvPr/>
        </p:nvSpPr>
        <p:spPr bwMode="auto">
          <a:xfrm>
            <a:off x="4837572" y="3890145"/>
            <a:ext cx="666750" cy="46279"/>
          </a:xfrm>
          <a:custGeom>
            <a:avLst/>
            <a:gdLst>
              <a:gd name="connsiteX0" fmla="*/ 0 w 666750"/>
              <a:gd name="connsiteY0" fmla="*/ 61913 h 64294"/>
              <a:gd name="connsiteX1" fmla="*/ 0 w 666750"/>
              <a:gd name="connsiteY1" fmla="*/ 0 h 64294"/>
              <a:gd name="connsiteX2" fmla="*/ 666750 w 666750"/>
              <a:gd name="connsiteY2" fmla="*/ 0 h 64294"/>
              <a:gd name="connsiteX3" fmla="*/ 666750 w 666750"/>
              <a:gd name="connsiteY3" fmla="*/ 64294 h 64294"/>
            </a:gdLst>
            <a:ahLst/>
            <a:cxnLst>
              <a:cxn ang="0">
                <a:pos x="connsiteX0" y="connsiteY0"/>
              </a:cxn>
              <a:cxn ang="0">
                <a:pos x="connsiteX1" y="connsiteY1"/>
              </a:cxn>
              <a:cxn ang="0">
                <a:pos x="connsiteX2" y="connsiteY2"/>
              </a:cxn>
              <a:cxn ang="0">
                <a:pos x="connsiteX3" y="connsiteY3"/>
              </a:cxn>
            </a:cxnLst>
            <a:rect l="l" t="t" r="r" b="b"/>
            <a:pathLst>
              <a:path w="666750" h="64294">
                <a:moveTo>
                  <a:pt x="0" y="61913"/>
                </a:moveTo>
                <a:lnTo>
                  <a:pt x="0" y="0"/>
                </a:lnTo>
                <a:lnTo>
                  <a:pt x="666750" y="0"/>
                </a:lnTo>
                <a:lnTo>
                  <a:pt x="666750" y="64294"/>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3" name="Freeform: Shape 82">
            <a:extLst>
              <a:ext uri="{FF2B5EF4-FFF2-40B4-BE49-F238E27FC236}">
                <a16:creationId xmlns:a16="http://schemas.microsoft.com/office/drawing/2014/main" id="{2C3D3516-FCBE-265E-D553-433F6B0B6BB2}"/>
              </a:ext>
            </a:extLst>
          </p:cNvPr>
          <p:cNvSpPr/>
          <p:nvPr/>
        </p:nvSpPr>
        <p:spPr bwMode="auto">
          <a:xfrm>
            <a:off x="10299342" y="4399184"/>
            <a:ext cx="666750" cy="46279"/>
          </a:xfrm>
          <a:custGeom>
            <a:avLst/>
            <a:gdLst>
              <a:gd name="connsiteX0" fmla="*/ 0 w 666750"/>
              <a:gd name="connsiteY0" fmla="*/ 61913 h 64294"/>
              <a:gd name="connsiteX1" fmla="*/ 0 w 666750"/>
              <a:gd name="connsiteY1" fmla="*/ 0 h 64294"/>
              <a:gd name="connsiteX2" fmla="*/ 666750 w 666750"/>
              <a:gd name="connsiteY2" fmla="*/ 0 h 64294"/>
              <a:gd name="connsiteX3" fmla="*/ 666750 w 666750"/>
              <a:gd name="connsiteY3" fmla="*/ 64294 h 64294"/>
            </a:gdLst>
            <a:ahLst/>
            <a:cxnLst>
              <a:cxn ang="0">
                <a:pos x="connsiteX0" y="connsiteY0"/>
              </a:cxn>
              <a:cxn ang="0">
                <a:pos x="connsiteX1" y="connsiteY1"/>
              </a:cxn>
              <a:cxn ang="0">
                <a:pos x="connsiteX2" y="connsiteY2"/>
              </a:cxn>
              <a:cxn ang="0">
                <a:pos x="connsiteX3" y="connsiteY3"/>
              </a:cxn>
            </a:cxnLst>
            <a:rect l="l" t="t" r="r" b="b"/>
            <a:pathLst>
              <a:path w="666750" h="64294">
                <a:moveTo>
                  <a:pt x="0" y="61913"/>
                </a:moveTo>
                <a:lnTo>
                  <a:pt x="0" y="0"/>
                </a:lnTo>
                <a:lnTo>
                  <a:pt x="666750" y="0"/>
                </a:lnTo>
                <a:lnTo>
                  <a:pt x="666750" y="64294"/>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4" name="Rectangle 83">
            <a:extLst>
              <a:ext uri="{FF2B5EF4-FFF2-40B4-BE49-F238E27FC236}">
                <a16:creationId xmlns:a16="http://schemas.microsoft.com/office/drawing/2014/main" id="{686EA76B-AE01-5EBF-14AF-22F08E66262F}"/>
              </a:ext>
            </a:extLst>
          </p:cNvPr>
          <p:cNvSpPr/>
          <p:nvPr/>
        </p:nvSpPr>
        <p:spPr bwMode="auto">
          <a:xfrm>
            <a:off x="4572000" y="4239584"/>
            <a:ext cx="563832" cy="180402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Rectangle 84">
            <a:extLst>
              <a:ext uri="{FF2B5EF4-FFF2-40B4-BE49-F238E27FC236}">
                <a16:creationId xmlns:a16="http://schemas.microsoft.com/office/drawing/2014/main" id="{80D92A0E-F881-2362-232A-2E752CCD8A36}"/>
              </a:ext>
            </a:extLst>
          </p:cNvPr>
          <p:cNvSpPr/>
          <p:nvPr/>
        </p:nvSpPr>
        <p:spPr bwMode="auto">
          <a:xfrm>
            <a:off x="5138212" y="5803900"/>
            <a:ext cx="563832" cy="23971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6" name="Rectangle 85">
            <a:extLst>
              <a:ext uri="{FF2B5EF4-FFF2-40B4-BE49-F238E27FC236}">
                <a16:creationId xmlns:a16="http://schemas.microsoft.com/office/drawing/2014/main" id="{306273B0-59F3-A2A2-04B2-CFCC9C1D5A0B}"/>
              </a:ext>
            </a:extLst>
          </p:cNvPr>
          <p:cNvSpPr/>
          <p:nvPr/>
        </p:nvSpPr>
        <p:spPr bwMode="auto">
          <a:xfrm>
            <a:off x="6388687" y="4356100"/>
            <a:ext cx="563832" cy="168751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Rectangle 86">
            <a:extLst>
              <a:ext uri="{FF2B5EF4-FFF2-40B4-BE49-F238E27FC236}">
                <a16:creationId xmlns:a16="http://schemas.microsoft.com/office/drawing/2014/main" id="{902DBEB4-EF95-2A8D-AE04-E8F7DEE301B6}"/>
              </a:ext>
            </a:extLst>
          </p:cNvPr>
          <p:cNvSpPr/>
          <p:nvPr/>
        </p:nvSpPr>
        <p:spPr bwMode="auto">
          <a:xfrm>
            <a:off x="6954899" y="5880100"/>
            <a:ext cx="563832" cy="16351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Rectangle 87">
            <a:extLst>
              <a:ext uri="{FF2B5EF4-FFF2-40B4-BE49-F238E27FC236}">
                <a16:creationId xmlns:a16="http://schemas.microsoft.com/office/drawing/2014/main" id="{E4DA15EB-3DAA-DE19-800D-02CBD658ACEA}"/>
              </a:ext>
            </a:extLst>
          </p:cNvPr>
          <p:cNvSpPr/>
          <p:nvPr/>
        </p:nvSpPr>
        <p:spPr bwMode="auto">
          <a:xfrm>
            <a:off x="8211524" y="4845050"/>
            <a:ext cx="563832" cy="119856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Rectangle 88">
            <a:extLst>
              <a:ext uri="{FF2B5EF4-FFF2-40B4-BE49-F238E27FC236}">
                <a16:creationId xmlns:a16="http://schemas.microsoft.com/office/drawing/2014/main" id="{26A7D74D-5DEE-8A33-9263-D3AF7423BCEF}"/>
              </a:ext>
            </a:extLst>
          </p:cNvPr>
          <p:cNvSpPr/>
          <p:nvPr/>
        </p:nvSpPr>
        <p:spPr bwMode="auto">
          <a:xfrm>
            <a:off x="8777736" y="5943600"/>
            <a:ext cx="563832" cy="10001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0" name="Rectangle 89">
            <a:extLst>
              <a:ext uri="{FF2B5EF4-FFF2-40B4-BE49-F238E27FC236}">
                <a16:creationId xmlns:a16="http://schemas.microsoft.com/office/drawing/2014/main" id="{5BDC5713-36F9-6877-2006-B06D7728971B}"/>
              </a:ext>
            </a:extLst>
          </p:cNvPr>
          <p:cNvSpPr/>
          <p:nvPr/>
        </p:nvSpPr>
        <p:spPr bwMode="auto">
          <a:xfrm>
            <a:off x="10021274" y="4768850"/>
            <a:ext cx="563832" cy="127476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Rectangle 90">
            <a:extLst>
              <a:ext uri="{FF2B5EF4-FFF2-40B4-BE49-F238E27FC236}">
                <a16:creationId xmlns:a16="http://schemas.microsoft.com/office/drawing/2014/main" id="{F3C5EA5C-646F-CB2B-4628-D6B5C1E3F2F3}"/>
              </a:ext>
            </a:extLst>
          </p:cNvPr>
          <p:cNvSpPr/>
          <p:nvPr/>
        </p:nvSpPr>
        <p:spPr bwMode="auto">
          <a:xfrm>
            <a:off x="10587486" y="5918200"/>
            <a:ext cx="563832" cy="12541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9257589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a:extLst>
              <a:ext uri="{FF2B5EF4-FFF2-40B4-BE49-F238E27FC236}">
                <a16:creationId xmlns:a16="http://schemas.microsoft.com/office/drawing/2014/main" id="{2AA41800-0569-0953-91F9-EC981F92D193}"/>
              </a:ext>
            </a:extLst>
          </p:cNvPr>
          <p:cNvSpPr txBox="1"/>
          <p:nvPr/>
        </p:nvSpPr>
        <p:spPr bwMode="auto">
          <a:xfrm>
            <a:off x="4039357" y="1418929"/>
            <a:ext cx="11622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1-Mo Onset Period</a:t>
            </a:r>
          </a:p>
        </p:txBody>
      </p:sp>
      <p:sp>
        <p:nvSpPr>
          <p:cNvPr id="2" name="Title 1">
            <a:extLst>
              <a:ext uri="{FF2B5EF4-FFF2-40B4-BE49-F238E27FC236}">
                <a16:creationId xmlns:a16="http://schemas.microsoft.com/office/drawing/2014/main" id="{8A76BF5F-CF14-9603-78CF-6EA1F0F0F6F7}"/>
              </a:ext>
            </a:extLst>
          </p:cNvPr>
          <p:cNvSpPr>
            <a:spLocks noGrp="1"/>
          </p:cNvSpPr>
          <p:nvPr>
            <p:ph type="title"/>
          </p:nvPr>
        </p:nvSpPr>
        <p:spPr/>
        <p:txBody>
          <a:bodyPr/>
          <a:lstStyle/>
          <a:p>
            <a:r>
              <a:rPr lang="en-US" dirty="0"/>
              <a:t>Fitusiran: Phase III ATLAS-INH Trial in HA or </a:t>
            </a:r>
            <a:r>
              <a:rPr lang="en-US"/>
              <a:t>HB </a:t>
            </a:r>
            <a:br>
              <a:rPr lang="en-US"/>
            </a:br>
            <a:r>
              <a:rPr lang="en-US"/>
              <a:t>With </a:t>
            </a:r>
            <a:r>
              <a:rPr lang="en-US" dirty="0"/>
              <a:t>Inhibitors</a:t>
            </a:r>
          </a:p>
        </p:txBody>
      </p:sp>
      <p:sp>
        <p:nvSpPr>
          <p:cNvPr id="4" name="TextBox 3">
            <a:extLst>
              <a:ext uri="{FF2B5EF4-FFF2-40B4-BE49-F238E27FC236}">
                <a16:creationId xmlns:a16="http://schemas.microsoft.com/office/drawing/2014/main" id="{FEB58E84-998E-AF3B-7DA0-3B31B4C8E3D8}"/>
              </a:ext>
            </a:extLst>
          </p:cNvPr>
          <p:cNvSpPr txBox="1"/>
          <p:nvPr/>
        </p:nvSpPr>
        <p:spPr>
          <a:xfrm>
            <a:off x="717548" y="2094579"/>
            <a:ext cx="2282825" cy="147732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Calibri" panose="020F0502020204030204" pitchFamily="34" charset="0"/>
              </a:rPr>
              <a:t>Males aged ≥12 yr with hemophilia A/B without inhibitors; </a:t>
            </a:r>
            <a:r>
              <a:rPr kumimoji="0" lang="en-US" sz="1800" b="0" i="0" u="none" strike="noStrike" kern="0" cap="none" spc="0" normalizeH="0" baseline="0" noProof="0" dirty="0">
                <a:ln>
                  <a:noFill/>
                </a:ln>
                <a:solidFill>
                  <a:srgbClr val="000000"/>
                </a:solidFill>
                <a:effectLst/>
                <a:uLnTx/>
                <a:uFillTx/>
                <a:latin typeface="Calibri"/>
                <a:ea typeface="ＭＳ Ｐゴシック" charset="-128"/>
                <a:cs typeface="Calibri" panose="020F0502020204030204" pitchFamily="34" charset="0"/>
              </a:rPr>
              <a:t>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a:ea typeface="ＭＳ Ｐゴシック" charset="-128"/>
                <a:cs typeface="Calibri" panose="020F0502020204030204" pitchFamily="34" charset="0"/>
              </a:rPr>
              <a:t>prior BPA on demand  (N = 57)</a:t>
            </a:r>
          </a:p>
        </p:txBody>
      </p:sp>
      <p:cxnSp>
        <p:nvCxnSpPr>
          <p:cNvPr id="5" name="Straight Arrow Connector 4">
            <a:extLst>
              <a:ext uri="{FF2B5EF4-FFF2-40B4-BE49-F238E27FC236}">
                <a16:creationId xmlns:a16="http://schemas.microsoft.com/office/drawing/2014/main" id="{406157B9-451A-2649-C009-8D30627AD302}"/>
              </a:ext>
            </a:extLst>
          </p:cNvPr>
          <p:cNvCxnSpPr/>
          <p:nvPr/>
        </p:nvCxnSpPr>
        <p:spPr bwMode="auto">
          <a:xfrm flipV="1">
            <a:off x="3107951" y="2393925"/>
            <a:ext cx="753036" cy="301214"/>
          </a:xfrm>
          <a:prstGeom prst="straightConnector1">
            <a:avLst/>
          </a:prstGeom>
          <a:noFill/>
          <a:ln w="28575" cap="flat" cmpd="sng" algn="ctr">
            <a:solidFill>
              <a:schemeClr val="bg1"/>
            </a:solidFill>
            <a:prstDash val="solid"/>
            <a:round/>
            <a:headEnd type="none" w="med" len="med"/>
            <a:tailEnd type="triangle"/>
          </a:ln>
          <a:effectLst/>
        </p:spPr>
      </p:cxnSp>
      <p:cxnSp>
        <p:nvCxnSpPr>
          <p:cNvPr id="6" name="Straight Arrow Connector 5">
            <a:extLst>
              <a:ext uri="{FF2B5EF4-FFF2-40B4-BE49-F238E27FC236}">
                <a16:creationId xmlns:a16="http://schemas.microsoft.com/office/drawing/2014/main" id="{848AB9CF-406B-17C8-E510-E203654C4D33}"/>
              </a:ext>
            </a:extLst>
          </p:cNvPr>
          <p:cNvCxnSpPr/>
          <p:nvPr/>
        </p:nvCxnSpPr>
        <p:spPr bwMode="auto">
          <a:xfrm>
            <a:off x="3086436" y="2985596"/>
            <a:ext cx="785308" cy="333487"/>
          </a:xfrm>
          <a:prstGeom prst="straightConnector1">
            <a:avLst/>
          </a:prstGeom>
          <a:noFill/>
          <a:ln w="28575" cap="flat" cmpd="sng" algn="ctr">
            <a:solidFill>
              <a:schemeClr val="bg1"/>
            </a:solidFill>
            <a:prstDash val="solid"/>
            <a:round/>
            <a:headEnd type="none" w="med" len="med"/>
            <a:tailEnd type="triangle"/>
          </a:ln>
          <a:effectLst/>
        </p:spPr>
      </p:cxnSp>
      <p:sp>
        <p:nvSpPr>
          <p:cNvPr id="7" name="TextBox 6">
            <a:extLst>
              <a:ext uri="{FF2B5EF4-FFF2-40B4-BE49-F238E27FC236}">
                <a16:creationId xmlns:a16="http://schemas.microsoft.com/office/drawing/2014/main" id="{1C7A9755-5F78-FD89-BB78-6EC474278806}"/>
              </a:ext>
            </a:extLst>
          </p:cNvPr>
          <p:cNvSpPr txBox="1"/>
          <p:nvPr/>
        </p:nvSpPr>
        <p:spPr>
          <a:xfrm>
            <a:off x="4036977" y="2069347"/>
            <a:ext cx="4271103" cy="646331"/>
          </a:xfrm>
          <a:prstGeom prst="rect">
            <a:avLst/>
          </a:prstGeom>
          <a:solidFill>
            <a:schemeClr val="accent1"/>
          </a:solid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ＭＳ Ｐゴシック" charset="-128"/>
                <a:cs typeface="Calibri" panose="020F0502020204030204" pitchFamily="34" charset="0"/>
              </a:rPr>
              <a:t>Fitusiran fixed </a:t>
            </a:r>
            <a:r>
              <a:rPr kumimoji="0" lang="en-US" altLang="en-US" sz="1800" b="0" i="0" u="none" strike="noStrike" kern="0" cap="none" spc="0" normalizeH="0" baseline="0" noProof="0" dirty="0">
                <a:ln>
                  <a:noFill/>
                </a:ln>
                <a:solidFill>
                  <a:prstClr val="white"/>
                </a:solidFill>
                <a:effectLst/>
                <a:uLnTx/>
                <a:uFillTx/>
                <a:latin typeface="Calibri"/>
                <a:ea typeface="ＭＳ Ｐゴシック" charset="-128"/>
                <a:cs typeface="Calibri" panose="020F0502020204030204" pitchFamily="34" charset="0"/>
              </a:rPr>
              <a:t>dose 80 mg 1x/mo</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ＭＳ Ｐゴシック" charset="-128"/>
                <a:cs typeface="Calibri" panose="020F0502020204030204" pitchFamily="34" charset="0"/>
              </a:rPr>
              <a:t>(n = 38) </a:t>
            </a:r>
          </a:p>
        </p:txBody>
      </p:sp>
      <p:sp>
        <p:nvSpPr>
          <p:cNvPr id="10" name="TextBox 9">
            <a:extLst>
              <a:ext uri="{FF2B5EF4-FFF2-40B4-BE49-F238E27FC236}">
                <a16:creationId xmlns:a16="http://schemas.microsoft.com/office/drawing/2014/main" id="{4EC6DA7D-EB4D-0477-5767-314760466167}"/>
              </a:ext>
            </a:extLst>
          </p:cNvPr>
          <p:cNvSpPr txBox="1"/>
          <p:nvPr/>
        </p:nvSpPr>
        <p:spPr>
          <a:xfrm>
            <a:off x="4036975" y="2928247"/>
            <a:ext cx="4271104" cy="646331"/>
          </a:xfrm>
          <a:prstGeom prst="rect">
            <a:avLst/>
          </a:prstGeom>
          <a:solidFill>
            <a:schemeClr val="accent3"/>
          </a:solid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Calibri"/>
                <a:ea typeface="ＭＳ Ｐゴシック" charset="-128"/>
                <a:cs typeface="Calibri" panose="020F0502020204030204" pitchFamily="34" charset="0"/>
              </a:rPr>
              <a:t>On-demand BPA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Calibri"/>
                <a:ea typeface="ＭＳ Ｐゴシック" charset="-128"/>
                <a:cs typeface="Calibri" panose="020F0502020204030204" pitchFamily="34" charset="0"/>
              </a:rPr>
              <a:t>(n = 19) </a:t>
            </a:r>
          </a:p>
        </p:txBody>
      </p:sp>
      <p:sp>
        <p:nvSpPr>
          <p:cNvPr id="11" name="Rectangle 10">
            <a:extLst>
              <a:ext uri="{FF2B5EF4-FFF2-40B4-BE49-F238E27FC236}">
                <a16:creationId xmlns:a16="http://schemas.microsoft.com/office/drawing/2014/main" id="{93D12B2D-614E-6F8D-ECA1-FB8FFFBA5433}"/>
              </a:ext>
            </a:extLst>
          </p:cNvPr>
          <p:cNvSpPr/>
          <p:nvPr/>
        </p:nvSpPr>
        <p:spPr>
          <a:xfrm>
            <a:off x="8944188" y="1422215"/>
            <a:ext cx="1892363" cy="2149692"/>
          </a:xfrm>
          <a:prstGeom prst="rect">
            <a:avLst/>
          </a:prstGeom>
          <a:noFill/>
          <a:ln w="25400" cap="flat" cmpd="sng" algn="ctr">
            <a:noFill/>
            <a:prstDash val="solid"/>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a:ea typeface="ＭＳ Ｐゴシック" charset="-128"/>
                <a:cs typeface="Calibri" panose="020F0502020204030204" pitchFamily="34" charset="0"/>
              </a:rPr>
              <a:t>1- to 6-mo </a:t>
            </a:r>
            <a:br>
              <a:rPr kumimoji="0" lang="en-US" sz="1800" b="1" i="0" u="none" strike="noStrike" kern="0" cap="none" spc="0" normalizeH="0" baseline="0" noProof="0" dirty="0">
                <a:ln>
                  <a:noFill/>
                </a:ln>
                <a:solidFill>
                  <a:srgbClr val="000000"/>
                </a:solidFill>
                <a:effectLst/>
                <a:uLnTx/>
                <a:uFillTx/>
                <a:latin typeface="Calibri"/>
                <a:ea typeface="ＭＳ Ｐゴシック" charset="-128"/>
                <a:cs typeface="Calibri" panose="020F0502020204030204" pitchFamily="34" charset="0"/>
              </a:rPr>
            </a:br>
            <a:r>
              <a:rPr kumimoji="0" lang="en-US" sz="1800" b="1" i="0" u="none" strike="noStrike" kern="0" cap="none" spc="0" normalizeH="0" baseline="0" noProof="0" dirty="0">
                <a:ln>
                  <a:noFill/>
                </a:ln>
                <a:solidFill>
                  <a:srgbClr val="000000"/>
                </a:solidFill>
                <a:effectLst/>
                <a:uLnTx/>
                <a:uFillTx/>
                <a:latin typeface="Calibri"/>
                <a:ea typeface="ＭＳ Ｐゴシック" charset="-128"/>
                <a:cs typeface="Calibri" panose="020F0502020204030204" pitchFamily="34" charset="0"/>
              </a:rPr>
              <a:t>follow-up or extension</a:t>
            </a:r>
          </a:p>
        </p:txBody>
      </p:sp>
      <p:cxnSp>
        <p:nvCxnSpPr>
          <p:cNvPr id="12" name="Straight Arrow Connector 11">
            <a:extLst>
              <a:ext uri="{FF2B5EF4-FFF2-40B4-BE49-F238E27FC236}">
                <a16:creationId xmlns:a16="http://schemas.microsoft.com/office/drawing/2014/main" id="{C2D997EC-91A0-8AFC-A435-2ADC80076E0D}"/>
              </a:ext>
            </a:extLst>
          </p:cNvPr>
          <p:cNvCxnSpPr>
            <a:cxnSpLocks/>
          </p:cNvCxnSpPr>
          <p:nvPr/>
        </p:nvCxnSpPr>
        <p:spPr bwMode="auto">
          <a:xfrm>
            <a:off x="3274606" y="1918394"/>
            <a:ext cx="0" cy="557080"/>
          </a:xfrm>
          <a:prstGeom prst="straightConnector1">
            <a:avLst/>
          </a:prstGeom>
          <a:noFill/>
          <a:ln w="28575" cap="flat" cmpd="sng" algn="ctr">
            <a:solidFill>
              <a:schemeClr val="bg1"/>
            </a:solidFill>
            <a:prstDash val="solid"/>
            <a:round/>
            <a:headEnd type="none" w="med" len="med"/>
            <a:tailEnd type="triangle"/>
          </a:ln>
          <a:effectLst/>
        </p:spPr>
      </p:cxnSp>
      <p:sp>
        <p:nvSpPr>
          <p:cNvPr id="13" name="TextBox 12">
            <a:extLst>
              <a:ext uri="{FF2B5EF4-FFF2-40B4-BE49-F238E27FC236}">
                <a16:creationId xmlns:a16="http://schemas.microsoft.com/office/drawing/2014/main" id="{15118AE1-E47C-848E-D193-AFEB01604762}"/>
              </a:ext>
            </a:extLst>
          </p:cNvPr>
          <p:cNvSpPr txBox="1"/>
          <p:nvPr/>
        </p:nvSpPr>
        <p:spPr bwMode="auto">
          <a:xfrm>
            <a:off x="2582356" y="1671507"/>
            <a:ext cx="13538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Randomized 2:1</a:t>
            </a:r>
          </a:p>
        </p:txBody>
      </p:sp>
      <p:cxnSp>
        <p:nvCxnSpPr>
          <p:cNvPr id="14" name="Straight Arrow Connector 13">
            <a:extLst>
              <a:ext uri="{FF2B5EF4-FFF2-40B4-BE49-F238E27FC236}">
                <a16:creationId xmlns:a16="http://schemas.microsoft.com/office/drawing/2014/main" id="{6581F096-E27B-E5F0-26CE-487DA7F94610}"/>
              </a:ext>
            </a:extLst>
          </p:cNvPr>
          <p:cNvCxnSpPr>
            <a:cxnSpLocks/>
          </p:cNvCxnSpPr>
          <p:nvPr/>
        </p:nvCxnSpPr>
        <p:spPr bwMode="auto">
          <a:xfrm>
            <a:off x="8388521" y="2349121"/>
            <a:ext cx="375648" cy="206683"/>
          </a:xfrm>
          <a:prstGeom prst="straightConnector1">
            <a:avLst/>
          </a:prstGeom>
          <a:noFill/>
          <a:ln w="28575"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FD147AAA-6054-31D7-71CD-A4465E8889BA}"/>
              </a:ext>
            </a:extLst>
          </p:cNvPr>
          <p:cNvCxnSpPr>
            <a:cxnSpLocks/>
          </p:cNvCxnSpPr>
          <p:nvPr/>
        </p:nvCxnSpPr>
        <p:spPr bwMode="auto">
          <a:xfrm flipV="1">
            <a:off x="8381249" y="3081583"/>
            <a:ext cx="415614" cy="217793"/>
          </a:xfrm>
          <a:prstGeom prst="straightConnector1">
            <a:avLst/>
          </a:prstGeom>
          <a:noFill/>
          <a:ln w="28575" cap="flat" cmpd="sng" algn="ctr">
            <a:solidFill>
              <a:schemeClr val="bg1"/>
            </a:solidFill>
            <a:prstDash val="solid"/>
            <a:round/>
            <a:headEnd type="none" w="med" len="med"/>
            <a:tailEnd type="triangle"/>
          </a:ln>
          <a:effectLst/>
        </p:spPr>
      </p:cxnSp>
      <p:sp>
        <p:nvSpPr>
          <p:cNvPr id="16" name="Text Box 15">
            <a:extLst>
              <a:ext uri="{FF2B5EF4-FFF2-40B4-BE49-F238E27FC236}">
                <a16:creationId xmlns:a16="http://schemas.microsoft.com/office/drawing/2014/main" id="{99EDF116-756D-7809-EAAF-F215B794A061}"/>
              </a:ext>
            </a:extLst>
          </p:cNvPr>
          <p:cNvSpPr txBox="1">
            <a:spLocks noChangeArrowheads="1"/>
          </p:cNvSpPr>
          <p:nvPr/>
        </p:nvSpPr>
        <p:spPr bwMode="auto">
          <a:xfrm>
            <a:off x="412751" y="6367143"/>
            <a:ext cx="603159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Young. Lancet. 2023;401:1427.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18" name="Group 3">
            <a:extLst>
              <a:ext uri="{FF2B5EF4-FFF2-40B4-BE49-F238E27FC236}">
                <a16:creationId xmlns:a16="http://schemas.microsoft.com/office/drawing/2014/main" id="{A2464869-992D-6D05-775F-189991ACC5D9}"/>
              </a:ext>
            </a:extLst>
          </p:cNvPr>
          <p:cNvGraphicFramePr>
            <a:graphicFrameLocks/>
          </p:cNvGraphicFramePr>
          <p:nvPr/>
        </p:nvGraphicFramePr>
        <p:xfrm>
          <a:off x="717550" y="3844438"/>
          <a:ext cx="10788650" cy="2316533"/>
        </p:xfrm>
        <a:graphic>
          <a:graphicData uri="http://schemas.openxmlformats.org/drawingml/2006/table">
            <a:tbl>
              <a:tblPr/>
              <a:tblGrid>
                <a:gridCol w="2655700">
                  <a:extLst>
                    <a:ext uri="{9D8B030D-6E8A-4147-A177-3AD203B41FA5}">
                      <a16:colId xmlns:a16="http://schemas.microsoft.com/office/drawing/2014/main" val="20000"/>
                    </a:ext>
                  </a:extLst>
                </a:gridCol>
                <a:gridCol w="2934820">
                  <a:extLst>
                    <a:ext uri="{9D8B030D-6E8A-4147-A177-3AD203B41FA5}">
                      <a16:colId xmlns:a16="http://schemas.microsoft.com/office/drawing/2014/main" val="20001"/>
                    </a:ext>
                  </a:extLst>
                </a:gridCol>
                <a:gridCol w="2615245">
                  <a:extLst>
                    <a:ext uri="{9D8B030D-6E8A-4147-A177-3AD203B41FA5}">
                      <a16:colId xmlns:a16="http://schemas.microsoft.com/office/drawing/2014/main" val="20002"/>
                    </a:ext>
                  </a:extLst>
                </a:gridCol>
                <a:gridCol w="2582885">
                  <a:extLst>
                    <a:ext uri="{9D8B030D-6E8A-4147-A177-3AD203B41FA5}">
                      <a16:colId xmlns:a16="http://schemas.microsoft.com/office/drawing/2014/main" val="20003"/>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Primary Efficacy Outcome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BPA On Demand Arm</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Fitusiran Prophylaxis Arm (n =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extLst>
                  <a:ext uri="{0D108BD9-81ED-4DB2-BD59-A6C34878D82A}">
                    <a16:rowId xmlns:a16="http://schemas.microsoft.com/office/drawing/2014/main" val="10001"/>
                  </a:ext>
                </a:extLst>
              </a:tr>
              <a:tr h="5003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ABR estimated by negative binomial model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18.1 (10.6-30.8)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(1.0-2.7)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Observed median ABR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16.8 (6.7-23.5)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 (0-1.7)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Participants with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 bleeds,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cxnSp>
        <p:nvCxnSpPr>
          <p:cNvPr id="37" name="Straight Arrow Connector 36">
            <a:extLst>
              <a:ext uri="{FF2B5EF4-FFF2-40B4-BE49-F238E27FC236}">
                <a16:creationId xmlns:a16="http://schemas.microsoft.com/office/drawing/2014/main" id="{71EE2F42-8A15-589D-6696-AB3B1CD2C3B9}"/>
              </a:ext>
            </a:extLst>
          </p:cNvPr>
          <p:cNvCxnSpPr>
            <a:cxnSpLocks/>
          </p:cNvCxnSpPr>
          <p:nvPr/>
        </p:nvCxnSpPr>
        <p:spPr bwMode="auto">
          <a:xfrm>
            <a:off x="4036975" y="1967371"/>
            <a:ext cx="1182725" cy="0"/>
          </a:xfrm>
          <a:prstGeom prst="straightConnector1">
            <a:avLst/>
          </a:prstGeom>
          <a:noFill/>
          <a:ln w="28575" cap="flat" cmpd="sng" algn="ctr">
            <a:solidFill>
              <a:schemeClr val="bg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018C5DC9-91D9-CEC3-4593-AA383AF86D1F}"/>
              </a:ext>
            </a:extLst>
          </p:cNvPr>
          <p:cNvCxnSpPr>
            <a:cxnSpLocks/>
          </p:cNvCxnSpPr>
          <p:nvPr/>
        </p:nvCxnSpPr>
        <p:spPr bwMode="auto">
          <a:xfrm>
            <a:off x="5372100" y="1967371"/>
            <a:ext cx="2935979" cy="0"/>
          </a:xfrm>
          <a:prstGeom prst="straightConnector1">
            <a:avLst/>
          </a:prstGeom>
          <a:noFill/>
          <a:ln w="28575" cap="flat" cmpd="sng" algn="ctr">
            <a:solidFill>
              <a:schemeClr val="bg1"/>
            </a:solidFill>
            <a:prstDash val="solid"/>
            <a:round/>
            <a:headEnd type="none" w="med" len="med"/>
            <a:tailEnd type="triangle"/>
          </a:ln>
          <a:effectLst/>
        </p:spPr>
      </p:cxnSp>
      <p:sp>
        <p:nvSpPr>
          <p:cNvPr id="40" name="TextBox 39">
            <a:extLst>
              <a:ext uri="{FF2B5EF4-FFF2-40B4-BE49-F238E27FC236}">
                <a16:creationId xmlns:a16="http://schemas.microsoft.com/office/drawing/2014/main" id="{FC0C81D6-F622-A43E-B3E4-9561041D0A29}"/>
              </a:ext>
            </a:extLst>
          </p:cNvPr>
          <p:cNvSpPr txBox="1"/>
          <p:nvPr/>
        </p:nvSpPr>
        <p:spPr bwMode="auto">
          <a:xfrm>
            <a:off x="5372100" y="1526651"/>
            <a:ext cx="28756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8-Mo Efficacy Period </a:t>
            </a:r>
            <a:endParaRPr kumimoji="0" lang="en-US" sz="1400" b="0"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2351014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Fitusiran Safety in ATLAS-INH and ATLAS-A/B</a:t>
            </a:r>
            <a:endParaRPr lang="en-US" altLang="en-US" dirty="0"/>
          </a:p>
        </p:txBody>
      </p:sp>
      <p:graphicFrame>
        <p:nvGraphicFramePr>
          <p:cNvPr id="12" name="Table 11">
            <a:extLst>
              <a:ext uri="{FF2B5EF4-FFF2-40B4-BE49-F238E27FC236}">
                <a16:creationId xmlns:a16="http://schemas.microsoft.com/office/drawing/2014/main" id="{F093600B-2CB0-AB48-82E2-2D7A93054E03}"/>
              </a:ext>
            </a:extLst>
          </p:cNvPr>
          <p:cNvGraphicFramePr>
            <a:graphicFrameLocks noGrp="1"/>
          </p:cNvGraphicFramePr>
          <p:nvPr/>
        </p:nvGraphicFramePr>
        <p:xfrm>
          <a:off x="473505" y="1793593"/>
          <a:ext cx="5425018" cy="4424543"/>
        </p:xfrm>
        <a:graphic>
          <a:graphicData uri="http://schemas.openxmlformats.org/drawingml/2006/table">
            <a:tbl>
              <a:tblPr firstRow="1" bandRow="1">
                <a:tableStyleId>{F5AB1C69-6EDB-4FF4-983F-18BD219EF322}</a:tableStyleId>
              </a:tblPr>
              <a:tblGrid>
                <a:gridCol w="2917019">
                  <a:extLst>
                    <a:ext uri="{9D8B030D-6E8A-4147-A177-3AD203B41FA5}">
                      <a16:colId xmlns:a16="http://schemas.microsoft.com/office/drawing/2014/main" val="4230268532"/>
                    </a:ext>
                  </a:extLst>
                </a:gridCol>
                <a:gridCol w="1240067">
                  <a:extLst>
                    <a:ext uri="{9D8B030D-6E8A-4147-A177-3AD203B41FA5}">
                      <a16:colId xmlns:a16="http://schemas.microsoft.com/office/drawing/2014/main" val="1471845447"/>
                    </a:ext>
                  </a:extLst>
                </a:gridCol>
                <a:gridCol w="1267932">
                  <a:extLst>
                    <a:ext uri="{9D8B030D-6E8A-4147-A177-3AD203B41FA5}">
                      <a16:colId xmlns:a16="http://schemas.microsoft.com/office/drawing/2014/main" val="971768868"/>
                    </a:ext>
                  </a:extLst>
                </a:gridCol>
              </a:tblGrid>
              <a:tr h="580768">
                <a:tc>
                  <a:txBody>
                    <a:bodyPr/>
                    <a:lstStyle/>
                    <a:p>
                      <a:r>
                        <a:rPr lang="en-US" sz="1600" dirty="0">
                          <a:latin typeface="Calibri" panose="020F0502020204030204" pitchFamily="34" charset="0"/>
                          <a:cs typeface="Calibri" panose="020F0502020204030204" pitchFamily="34" charset="0"/>
                        </a:rPr>
                        <a:t>TEAEs of Special </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Interest, n (%)</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50000"/>
                        <a:lumOff val="50000"/>
                      </a:schemeClr>
                    </a:solidFill>
                  </a:tcPr>
                </a:tc>
                <a:tc>
                  <a:txBody>
                    <a:bodyPr/>
                    <a:lstStyle/>
                    <a:p>
                      <a:pPr algn="ctr"/>
                      <a:r>
                        <a:rPr lang="en-US" sz="1600" dirty="0">
                          <a:latin typeface="Calibri" panose="020F0502020204030204" pitchFamily="34" charset="0"/>
                          <a:cs typeface="Calibri" panose="020F0502020204030204" pitchFamily="34" charset="0"/>
                        </a:rPr>
                        <a:t>Fitusiran</a:t>
                      </a:r>
                    </a:p>
                    <a:p>
                      <a:pPr algn="ctr"/>
                      <a:r>
                        <a:rPr lang="en-US" sz="1600" dirty="0">
                          <a:latin typeface="Calibri" panose="020F0502020204030204" pitchFamily="34" charset="0"/>
                          <a:cs typeface="Calibri" panose="020F0502020204030204" pitchFamily="34" charset="0"/>
                        </a:rPr>
                        <a:t>(n = 41)</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latin typeface="Calibri" panose="020F0502020204030204" pitchFamily="34" charset="0"/>
                          <a:cs typeface="Calibri" panose="020F0502020204030204" pitchFamily="34" charset="0"/>
                        </a:rPr>
                        <a:t>BPA </a:t>
                      </a:r>
                    </a:p>
                    <a:p>
                      <a:pPr algn="ctr"/>
                      <a:r>
                        <a:rPr lang="en-US" sz="1600" dirty="0">
                          <a:latin typeface="Calibri" panose="020F0502020204030204" pitchFamily="34" charset="0"/>
                          <a:cs typeface="Calibri" panose="020F0502020204030204" pitchFamily="34" charset="0"/>
                        </a:rPr>
                        <a:t>(n = 19)</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348461">
                <a:tc>
                  <a:txBody>
                    <a:bodyPr/>
                    <a:lstStyle/>
                    <a:p>
                      <a:r>
                        <a:rPr lang="en-US" sz="1600" b="0" dirty="0">
                          <a:solidFill>
                            <a:schemeClr val="bg1"/>
                          </a:solidFill>
                          <a:latin typeface="Calibri" panose="020F0502020204030204" pitchFamily="34" charset="0"/>
                          <a:cs typeface="Calibri" panose="020F0502020204030204" pitchFamily="34" charset="0"/>
                        </a:rPr>
                        <a:t>Any TEAE</a:t>
                      </a:r>
                      <a:endParaRPr lang="en-US" sz="160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38 (92.7)</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11 (57.9)</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38623828"/>
                  </a:ext>
                </a:extLst>
              </a:tr>
              <a:tr h="348461">
                <a:tc>
                  <a:txBody>
                    <a:bodyPr/>
                    <a:lstStyle/>
                    <a:p>
                      <a:r>
                        <a:rPr lang="en-US" sz="1600" b="0" dirty="0">
                          <a:solidFill>
                            <a:schemeClr val="bg1"/>
                          </a:solidFill>
                          <a:latin typeface="Calibri" panose="020F0502020204030204" pitchFamily="34" charset="0"/>
                          <a:cs typeface="Calibri" panose="020F0502020204030204" pitchFamily="34" charset="0"/>
                        </a:rPr>
                        <a:t>Any TEAE leading to death</a:t>
                      </a:r>
                      <a:endParaRPr lang="en-US" sz="16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 (0)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 (0)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225784552"/>
                  </a:ext>
                </a:extLst>
              </a:tr>
              <a:tr h="1277689">
                <a:tc>
                  <a:txBody>
                    <a:bodyPr/>
                    <a:lstStyle/>
                    <a:p>
                      <a:r>
                        <a:rPr lang="en-US" sz="1600" b="0" dirty="0">
                          <a:solidFill>
                            <a:schemeClr val="bg1"/>
                          </a:solidFill>
                          <a:latin typeface="Calibri" panose="020F0502020204030204" pitchFamily="34" charset="0"/>
                          <a:cs typeface="Calibri" panose="020F0502020204030204" pitchFamily="34" charset="0"/>
                        </a:rPr>
                        <a:t>ALT or AST elevated &gt;3x ULN</a:t>
                      </a:r>
                    </a:p>
                    <a:p>
                      <a:pPr marL="285750" indent="-285750">
                        <a:buFont typeface="Wingdings" panose="05000000000000000000" pitchFamily="2" charset="2"/>
                        <a:buChar cha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Increased</a:t>
                      </a:r>
                      <a:r>
                        <a:rPr lang="en-US" sz="1600" dirty="0">
                          <a:solidFill>
                            <a:schemeClr val="bg1"/>
                          </a:solidFill>
                          <a:latin typeface="Calibri" panose="020F0502020204030204" pitchFamily="34" charset="0"/>
                          <a:cs typeface="Calibri" panose="020F0502020204030204" pitchFamily="34" charset="0"/>
                        </a:rPr>
                        <a:t> transaminases</a:t>
                      </a:r>
                    </a:p>
                    <a:p>
                      <a:pPr marL="285750" indent="-285750">
                        <a:buFont typeface="Wingdings" panose="05000000000000000000" pitchFamily="2" charset="2"/>
                        <a:buChar cha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Increased</a:t>
                      </a:r>
                      <a:r>
                        <a:rPr lang="en-US" sz="1600" dirty="0">
                          <a:solidFill>
                            <a:schemeClr val="bg1"/>
                          </a:solidFill>
                          <a:latin typeface="Calibri" panose="020F0502020204030204" pitchFamily="34" charset="0"/>
                          <a:cs typeface="Calibri" panose="020F0502020204030204" pitchFamily="34" charset="0"/>
                        </a:rPr>
                        <a:t> ALT</a:t>
                      </a:r>
                    </a:p>
                    <a:p>
                      <a:pPr marL="285750" indent="-285750">
                        <a:buFont typeface="Wingdings" panose="05000000000000000000" pitchFamily="2" charset="2"/>
                        <a:buChar cha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Increased </a:t>
                      </a:r>
                      <a:r>
                        <a:rPr lang="en-US" sz="1600" dirty="0">
                          <a:solidFill>
                            <a:schemeClr val="bg1"/>
                          </a:solidFill>
                          <a:latin typeface="Calibri" panose="020F0502020204030204" pitchFamily="34" charset="0"/>
                          <a:cs typeface="Calibri" panose="020F0502020204030204" pitchFamily="34" charset="0"/>
                        </a:rPr>
                        <a:t>hepatic enzyme</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Cholestasis</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5 (12.2)</a:t>
                      </a:r>
                    </a:p>
                    <a:p>
                      <a:pPr algn="ctr"/>
                      <a:r>
                        <a:rPr lang="en-US" sz="1600" dirty="0">
                          <a:solidFill>
                            <a:schemeClr val="bg1"/>
                          </a:solidFill>
                          <a:latin typeface="Calibri" panose="020F0502020204030204" pitchFamily="34" charset="0"/>
                          <a:cs typeface="Calibri" panose="020F0502020204030204" pitchFamily="34" charset="0"/>
                        </a:rPr>
                        <a:t>4 (9.8)</a:t>
                      </a:r>
                    </a:p>
                    <a:p>
                      <a:pPr algn="ctr"/>
                      <a:r>
                        <a:rPr lang="en-US" sz="1600" dirty="0">
                          <a:solidFill>
                            <a:schemeClr val="bg1"/>
                          </a:solidFill>
                          <a:latin typeface="Calibri" panose="020F0502020204030204" pitchFamily="34" charset="0"/>
                          <a:cs typeface="Calibri" panose="020F0502020204030204" pitchFamily="34" charset="0"/>
                        </a:rPr>
                        <a:t>1 (2.4)</a:t>
                      </a:r>
                    </a:p>
                    <a:p>
                      <a:pPr algn="ctr"/>
                      <a:r>
                        <a:rPr lang="en-US" sz="1600" dirty="0">
                          <a:solidFill>
                            <a:schemeClr val="bg1"/>
                          </a:solidFill>
                          <a:latin typeface="Calibri" panose="020F0502020204030204" pitchFamily="34" charset="0"/>
                          <a:cs typeface="Calibri" panose="020F0502020204030204" pitchFamily="34" charset="0"/>
                        </a:rPr>
                        <a:t>1 (2.4)</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0 (0)</a:t>
                      </a:r>
                    </a:p>
                    <a:p>
                      <a:pPr algn="ctr"/>
                      <a:r>
                        <a:rPr lang="en-US" sz="1600" dirty="0">
                          <a:solidFill>
                            <a:schemeClr val="bg1"/>
                          </a:solidFill>
                          <a:latin typeface="Calibri" panose="020F0502020204030204" pitchFamily="34" charset="0"/>
                          <a:cs typeface="Calibri" panose="020F0502020204030204" pitchFamily="34" charset="0"/>
                        </a:rPr>
                        <a:t>0 (0)</a:t>
                      </a:r>
                    </a:p>
                    <a:p>
                      <a:pPr algn="ctr"/>
                      <a:r>
                        <a:rPr lang="en-US" sz="1600" dirty="0">
                          <a:solidFill>
                            <a:schemeClr val="bg1"/>
                          </a:solidFill>
                          <a:latin typeface="Calibri" panose="020F0502020204030204" pitchFamily="34" charset="0"/>
                          <a:cs typeface="Calibri" panose="020F0502020204030204" pitchFamily="34" charset="0"/>
                        </a:rPr>
                        <a:t>0 (0)</a:t>
                      </a:r>
                    </a:p>
                    <a:p>
                      <a:pPr algn="ctr"/>
                      <a:r>
                        <a:rPr lang="en-US" sz="1600" dirty="0">
                          <a:solidFill>
                            <a:schemeClr val="bg1"/>
                          </a:solidFill>
                          <a:latin typeface="Calibri" panose="020F0502020204030204" pitchFamily="34" charset="0"/>
                          <a:cs typeface="Calibri" panose="020F0502020204030204" pitchFamily="34" charset="0"/>
                        </a:rPr>
                        <a:t>0 (0)</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773154"/>
                  </a:ext>
                </a:extLst>
              </a:tr>
              <a:tr h="1742303">
                <a:tc>
                  <a:txBody>
                    <a:bodyPr/>
                    <a:lstStyle/>
                    <a:p>
                      <a:r>
                        <a:rPr lang="en-US" sz="1600" dirty="0">
                          <a:solidFill>
                            <a:schemeClr val="bg1"/>
                          </a:solidFill>
                          <a:latin typeface="Calibri" panose="020F0502020204030204" pitchFamily="34" charset="0"/>
                          <a:cs typeface="Calibri" panose="020F0502020204030204" pitchFamily="34" charset="0"/>
                        </a:rPr>
                        <a:t>Suspected or confirmed thromboembolic events</a:t>
                      </a:r>
                      <a:endParaRPr lang="en-US" sz="1600" b="0" dirty="0">
                        <a:solidFill>
                          <a:schemeClr val="bg1"/>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Deep vein thrombosis</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Subclavian vein thrombosis</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Superficial thrombophlebitis </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Thrombosis</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1 (2.4)</a:t>
                      </a:r>
                    </a:p>
                    <a:p>
                      <a:pPr algn="ctr"/>
                      <a:r>
                        <a:rPr lang="en-US" sz="1600" dirty="0">
                          <a:solidFill>
                            <a:schemeClr val="bg1"/>
                          </a:solidFill>
                          <a:latin typeface="Calibri" panose="020F0502020204030204" pitchFamily="34" charset="0"/>
                          <a:cs typeface="Calibri" panose="020F0502020204030204" pitchFamily="34" charset="0"/>
                        </a:rPr>
                        <a:t>1 (2.4)</a:t>
                      </a:r>
                    </a:p>
                    <a:p>
                      <a:pPr algn="ctr"/>
                      <a:r>
                        <a:rPr lang="en-US" sz="1600" dirty="0">
                          <a:solidFill>
                            <a:schemeClr val="bg1"/>
                          </a:solidFill>
                          <a:latin typeface="Calibri" panose="020F0502020204030204" pitchFamily="34" charset="0"/>
                          <a:cs typeface="Calibri" panose="020F0502020204030204" pitchFamily="34" charset="0"/>
                        </a:rPr>
                        <a:t>1 (2.4)</a:t>
                      </a:r>
                    </a:p>
                    <a:p>
                      <a:pPr algn="ctr"/>
                      <a:r>
                        <a:rPr lang="en-US" sz="1600" dirty="0">
                          <a:solidFill>
                            <a:schemeClr val="bg1"/>
                          </a:solidFill>
                          <a:latin typeface="Calibri" panose="020F0502020204030204" pitchFamily="34" charset="0"/>
                          <a:cs typeface="Calibri" panose="020F0502020204030204" pitchFamily="34" charset="0"/>
                        </a:rPr>
                        <a:t>1 (2.4)</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0 (0)</a:t>
                      </a:r>
                    </a:p>
                    <a:p>
                      <a:pPr algn="ctr"/>
                      <a:r>
                        <a:rPr lang="en-US" sz="1600" dirty="0">
                          <a:solidFill>
                            <a:schemeClr val="bg1"/>
                          </a:solidFill>
                          <a:latin typeface="Calibri" panose="020F0502020204030204" pitchFamily="34" charset="0"/>
                          <a:cs typeface="Calibri" panose="020F0502020204030204" pitchFamily="34" charset="0"/>
                        </a:rPr>
                        <a:t>0 (0)</a:t>
                      </a:r>
                    </a:p>
                    <a:p>
                      <a:pPr algn="ctr"/>
                      <a:r>
                        <a:rPr lang="en-US" sz="1600" dirty="0">
                          <a:solidFill>
                            <a:schemeClr val="bg1"/>
                          </a:solidFill>
                          <a:latin typeface="Calibri" panose="020F0502020204030204" pitchFamily="34" charset="0"/>
                          <a:cs typeface="Calibri" panose="020F0502020204030204" pitchFamily="34" charset="0"/>
                        </a:rPr>
                        <a:t>0 (0)</a:t>
                      </a:r>
                    </a:p>
                    <a:p>
                      <a:pPr algn="ctr"/>
                      <a:r>
                        <a:rPr lang="en-US" sz="1600" dirty="0">
                          <a:solidFill>
                            <a:schemeClr val="bg1"/>
                          </a:solidFill>
                          <a:latin typeface="Calibri" panose="020F0502020204030204" pitchFamily="34" charset="0"/>
                          <a:cs typeface="Calibri" panose="020F0502020204030204" pitchFamily="34" charset="0"/>
                        </a:rPr>
                        <a:t>0 (0)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80219419"/>
                  </a:ext>
                </a:extLst>
              </a:tr>
            </a:tbl>
          </a:graphicData>
        </a:graphic>
      </p:graphicFrame>
      <p:sp>
        <p:nvSpPr>
          <p:cNvPr id="3" name="Rectangle 2">
            <a:extLst>
              <a:ext uri="{FF2B5EF4-FFF2-40B4-BE49-F238E27FC236}">
                <a16:creationId xmlns:a16="http://schemas.microsoft.com/office/drawing/2014/main" id="{60ED3C81-0103-3C75-02BD-097FE33D0C64}"/>
              </a:ext>
            </a:extLst>
          </p:cNvPr>
          <p:cNvSpPr/>
          <p:nvPr/>
        </p:nvSpPr>
        <p:spPr bwMode="auto">
          <a:xfrm>
            <a:off x="3696649" y="5008463"/>
            <a:ext cx="661343" cy="1104810"/>
          </a:xfrm>
          <a:prstGeom prst="rect">
            <a:avLst/>
          </a:prstGeom>
          <a:noFill/>
          <a:ln w="28575">
            <a:solidFill>
              <a:srgbClr val="FF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9F49DC2C-4F40-22FF-9990-FC2C5ED4B4B6}"/>
              </a:ext>
            </a:extLst>
          </p:cNvPr>
          <p:cNvSpPr txBox="1"/>
          <p:nvPr/>
        </p:nvSpPr>
        <p:spPr bwMode="auto">
          <a:xfrm>
            <a:off x="3305611" y="4667409"/>
            <a:ext cx="1504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t>Same patient </a:t>
            </a:r>
          </a:p>
        </p:txBody>
      </p:sp>
      <p:sp>
        <p:nvSpPr>
          <p:cNvPr id="5" name="Rectangle 2">
            <a:extLst>
              <a:ext uri="{FF2B5EF4-FFF2-40B4-BE49-F238E27FC236}">
                <a16:creationId xmlns:a16="http://schemas.microsoft.com/office/drawing/2014/main" id="{B436C33C-CA7B-4F24-B23F-387602D8B0BD}"/>
              </a:ext>
            </a:extLst>
          </p:cNvPr>
          <p:cNvSpPr txBox="1">
            <a:spLocks noChangeArrowheads="1"/>
          </p:cNvSpPr>
          <p:nvPr/>
        </p:nvSpPr>
        <p:spPr bwMode="auto">
          <a:xfrm>
            <a:off x="609759" y="1190357"/>
            <a:ext cx="5337547" cy="69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90000"/>
              </a:lnSpc>
              <a:spcBef>
                <a:spcPct val="0"/>
              </a:spcBef>
              <a:spcAft>
                <a:spcPts val="70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j-ea"/>
                <a:cs typeface="+mj-cs"/>
              </a:rPr>
              <a:t>ATLAS-INH: </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j-ea"/>
                <a:cs typeface="+mj-cs"/>
              </a:rPr>
              <a:t>severe HA or HB </a:t>
            </a:r>
            <a:r>
              <a:rPr kumimoji="0" lang="en-US" sz="1800" b="0" i="1" u="none" strike="noStrike" kern="0" cap="none" spc="0" normalizeH="0" baseline="0" noProof="0" dirty="0">
                <a:ln>
                  <a:noFill/>
                </a:ln>
                <a:solidFill>
                  <a:srgbClr val="000000"/>
                </a:solidFill>
                <a:effectLst/>
                <a:uLnTx/>
                <a:uFillTx/>
                <a:latin typeface="Calibri" panose="020F0502020204030204" pitchFamily="34" charset="0"/>
                <a:ea typeface="+mj-ea"/>
                <a:cs typeface="+mj-cs"/>
              </a:rPr>
              <a:t>with</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j-ea"/>
                <a:cs typeface="+mj-cs"/>
              </a:rPr>
              <a:t> inhibitors with </a:t>
            </a:r>
            <a:b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j-ea"/>
                <a:cs typeface="+mj-cs"/>
              </a:rPr>
            </a:b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j-ea"/>
                <a:cs typeface="+mj-cs"/>
              </a:rPr>
              <a:t>on-demand BPA (N = 57)</a:t>
            </a:r>
            <a:r>
              <a:rPr kumimoji="0" lang="en-US" sz="1800" b="0" i="0" u="none" strike="noStrike" kern="0" cap="none" spc="0" normalizeH="0" baseline="30000" noProof="0" dirty="0">
                <a:ln>
                  <a:noFill/>
                </a:ln>
                <a:solidFill>
                  <a:srgbClr val="000000"/>
                </a:solidFill>
                <a:effectLst/>
                <a:uLnTx/>
                <a:uFillTx/>
                <a:latin typeface="Calibri" panose="020F0502020204030204" pitchFamily="34" charset="0"/>
                <a:ea typeface="+mj-ea"/>
                <a:cs typeface="+mj-cs"/>
              </a:rPr>
              <a:t>1</a:t>
            </a:r>
          </a:p>
        </p:txBody>
      </p:sp>
      <p:sp>
        <p:nvSpPr>
          <p:cNvPr id="14" name="Rectangle 2">
            <a:extLst>
              <a:ext uri="{FF2B5EF4-FFF2-40B4-BE49-F238E27FC236}">
                <a16:creationId xmlns:a16="http://schemas.microsoft.com/office/drawing/2014/main" id="{E4421615-5696-B957-54D9-0CFF324D5206}"/>
              </a:ext>
            </a:extLst>
          </p:cNvPr>
          <p:cNvSpPr txBox="1">
            <a:spLocks noChangeArrowheads="1"/>
          </p:cNvSpPr>
          <p:nvPr/>
        </p:nvSpPr>
        <p:spPr bwMode="auto">
          <a:xfrm>
            <a:off x="6361479" y="1190357"/>
            <a:ext cx="5337546" cy="6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90000"/>
              </a:lnSpc>
              <a:spcBef>
                <a:spcPct val="0"/>
              </a:spcBef>
              <a:spcAft>
                <a:spcPts val="70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j-ea"/>
                <a:cs typeface="+mj-cs"/>
              </a:rPr>
              <a:t>ATLAS-A/B: </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j-ea"/>
                <a:cs typeface="+mj-cs"/>
              </a:rPr>
              <a:t>severe HA or HB </a:t>
            </a:r>
            <a:r>
              <a:rPr kumimoji="0" lang="en-US" sz="1800" b="0" i="1" u="none" strike="noStrike" kern="0" cap="none" spc="0" normalizeH="0" baseline="0" noProof="0" dirty="0">
                <a:ln>
                  <a:noFill/>
                </a:ln>
                <a:solidFill>
                  <a:srgbClr val="000000"/>
                </a:solidFill>
                <a:effectLst/>
                <a:uLnTx/>
                <a:uFillTx/>
                <a:latin typeface="Calibri" panose="020F0502020204030204" pitchFamily="34" charset="0"/>
                <a:ea typeface="+mj-ea"/>
                <a:cs typeface="+mj-cs"/>
              </a:rPr>
              <a:t>without</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j-ea"/>
                <a:cs typeface="+mj-cs"/>
              </a:rPr>
              <a:t> inhibitors not receiving prophylaxis (N = 120)</a:t>
            </a:r>
            <a:r>
              <a:rPr kumimoji="0" lang="en-US" sz="1800" b="0" i="0" u="none" strike="noStrike" kern="0" cap="none" spc="0" normalizeH="0" baseline="30000" noProof="0" dirty="0">
                <a:ln>
                  <a:noFill/>
                </a:ln>
                <a:solidFill>
                  <a:srgbClr val="000000"/>
                </a:solidFill>
                <a:effectLst/>
                <a:uLnTx/>
                <a:uFillTx/>
                <a:latin typeface="Calibri" panose="020F0502020204030204" pitchFamily="34" charset="0"/>
                <a:ea typeface="+mj-ea"/>
                <a:cs typeface="+mj-cs"/>
              </a:rPr>
              <a:t>2,3</a:t>
            </a:r>
          </a:p>
        </p:txBody>
      </p:sp>
      <p:sp>
        <p:nvSpPr>
          <p:cNvPr id="7" name="Text Box 15">
            <a:extLst>
              <a:ext uri="{FF2B5EF4-FFF2-40B4-BE49-F238E27FC236}">
                <a16:creationId xmlns:a16="http://schemas.microsoft.com/office/drawing/2014/main" id="{5C52BBC3-D523-211A-0529-053AF4CEB2BF}"/>
              </a:ext>
            </a:extLst>
          </p:cNvPr>
          <p:cNvSpPr txBox="1">
            <a:spLocks noChangeArrowheads="1"/>
          </p:cNvSpPr>
          <p:nvPr/>
        </p:nvSpPr>
        <p:spPr bwMode="auto">
          <a:xfrm>
            <a:off x="412750" y="6367143"/>
            <a:ext cx="756942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Young. Lancet. 2023;401:1427. 2. </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Srivastava. ASH 2021. Abstr LBA3. 3.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Srivastava. Lancet Haematol. 2023;10:e322.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2" name="Group 3">
            <a:extLst>
              <a:ext uri="{FF2B5EF4-FFF2-40B4-BE49-F238E27FC236}">
                <a16:creationId xmlns:a16="http://schemas.microsoft.com/office/drawing/2014/main" id="{DB780609-6F61-0A46-A22E-D8752917BE26}"/>
              </a:ext>
            </a:extLst>
          </p:cNvPr>
          <p:cNvGraphicFramePr>
            <a:graphicFrameLocks/>
          </p:cNvGraphicFramePr>
          <p:nvPr/>
        </p:nvGraphicFramePr>
        <p:xfrm>
          <a:off x="6323879" y="1812694"/>
          <a:ext cx="5462630" cy="4023424"/>
        </p:xfrm>
        <a:graphic>
          <a:graphicData uri="http://schemas.openxmlformats.org/drawingml/2006/table">
            <a:tbl>
              <a:tblPr/>
              <a:tblGrid>
                <a:gridCol w="246888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713590">
                  <a:extLst>
                    <a:ext uri="{9D8B030D-6E8A-4147-A177-3AD203B41FA5}">
                      <a16:colId xmlns:a16="http://schemas.microsoft.com/office/drawing/2014/main" val="20002"/>
                    </a:ext>
                  </a:extLst>
                </a:gridCol>
              </a:tblGrid>
              <a:tr h="10484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Safety 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lumOff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Fitusiran</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On-Demand Factor Replacement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295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(78.5)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(45.0)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9509">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 leading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8980550"/>
                  </a:ext>
                </a:extLst>
              </a:tr>
              <a:tr h="17672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 of special interest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Increased ALT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Increased AST</a:t>
                      </a: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Increased </a:t>
                      </a:r>
                      <a:r>
                        <a:rPr lang="en-US" sz="1600" dirty="0">
                          <a:solidFill>
                            <a:schemeClr val="bg1"/>
                          </a:solidFill>
                          <a:latin typeface="Calibri" panose="020F0502020204030204" pitchFamily="34" charset="0"/>
                          <a:cs typeface="Calibri" panose="020F0502020204030204" pitchFamily="34" charset="0"/>
                        </a:rPr>
                        <a:t>hepatic enzyme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Increased transaminases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(19.0)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(23.0)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1899275"/>
                  </a:ext>
                </a:extLst>
              </a:tr>
            </a:tbl>
          </a:graphicData>
        </a:graphic>
      </p:graphicFrame>
    </p:spTree>
    <p:extLst>
      <p:ext uri="{BB962C8B-B14F-4D97-AF65-F5344CB8AC3E}">
        <p14:creationId xmlns:p14="http://schemas.microsoft.com/office/powerpoint/2010/main" val="33609179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052AA-1A0A-D9F8-401D-4EBDDEADBFE3}"/>
              </a:ext>
            </a:extLst>
          </p:cNvPr>
          <p:cNvSpPr>
            <a:spLocks noGrp="1"/>
          </p:cNvSpPr>
          <p:nvPr>
            <p:ph type="title"/>
          </p:nvPr>
        </p:nvSpPr>
        <p:spPr/>
        <p:txBody>
          <a:bodyPr/>
          <a:lstStyle/>
          <a:p>
            <a:r>
              <a:rPr lang="en-US" dirty="0"/>
              <a:t>ATLAS-PPX: Fitusiran in Severe Hemophilia A/B Previously Receiving Factor or BPA Prophylaxis</a:t>
            </a:r>
          </a:p>
        </p:txBody>
      </p:sp>
      <p:sp>
        <p:nvSpPr>
          <p:cNvPr id="3" name="Content Placeholder 2">
            <a:extLst>
              <a:ext uri="{FF2B5EF4-FFF2-40B4-BE49-F238E27FC236}">
                <a16:creationId xmlns:a16="http://schemas.microsoft.com/office/drawing/2014/main" id="{D2FAD892-B418-2A15-C6D8-C03FB656C852}"/>
              </a:ext>
            </a:extLst>
          </p:cNvPr>
          <p:cNvSpPr>
            <a:spLocks noGrp="1"/>
          </p:cNvSpPr>
          <p:nvPr>
            <p:ph idx="1"/>
          </p:nvPr>
        </p:nvSpPr>
        <p:spPr>
          <a:xfrm>
            <a:off x="628671" y="3332002"/>
            <a:ext cx="10877529" cy="2613129"/>
          </a:xfrm>
        </p:spPr>
        <p:txBody>
          <a:bodyPr/>
          <a:lstStyle/>
          <a:p>
            <a:r>
              <a:rPr lang="en-US" sz="2400" dirty="0"/>
              <a:t>N = 80 enrolled: inhibitor/noninhibitor, n = 19/46; hemophilia A/B, n = 50/15</a:t>
            </a:r>
          </a:p>
          <a:p>
            <a:r>
              <a:rPr lang="en-US" sz="2400" dirty="0"/>
              <a:t>Median ABR: 4.4 with factor/BPA vs 0.0 with fitusiran</a:t>
            </a:r>
          </a:p>
          <a:p>
            <a:r>
              <a:rPr lang="en-US" sz="2400" dirty="0"/>
              <a:t>Improvements in Haem-A-QoL</a:t>
            </a:r>
          </a:p>
          <a:p>
            <a:r>
              <a:rPr lang="en-US" sz="2400" dirty="0"/>
              <a:t>AEs included hemophilic arthropathy (SAE) and </a:t>
            </a:r>
            <a:r>
              <a:rPr lang="en-US" sz="2400" b="1" dirty="0"/>
              <a:t>thromboembolic events in </a:t>
            </a:r>
            <a:br>
              <a:rPr lang="en-US" sz="2400" b="1" dirty="0"/>
            </a:br>
            <a:r>
              <a:rPr lang="en-US" sz="2400" b="1" dirty="0"/>
              <a:t>2 patients receiving fitusiran</a:t>
            </a:r>
            <a:r>
              <a:rPr lang="en-US" sz="2400" dirty="0"/>
              <a:t> (1 thrombosis; 1 cerebrovascular accident with </a:t>
            </a:r>
            <a:br>
              <a:rPr lang="en-US" sz="2400" dirty="0"/>
            </a:br>
            <a:r>
              <a:rPr lang="en-US" sz="2400" dirty="0"/>
              <a:t>history of DVT [exclusion criteria])</a:t>
            </a:r>
          </a:p>
        </p:txBody>
      </p:sp>
      <p:sp>
        <p:nvSpPr>
          <p:cNvPr id="14" name="Text Box 15">
            <a:extLst>
              <a:ext uri="{FF2B5EF4-FFF2-40B4-BE49-F238E27FC236}">
                <a16:creationId xmlns:a16="http://schemas.microsoft.com/office/drawing/2014/main" id="{247BF095-D20C-7B1E-35F5-9160D3DE245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Kenet. ISTH 2022. Abstr LB 01.1. NCT03549871.</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8" name="Text Box 45">
            <a:extLst>
              <a:ext uri="{FF2B5EF4-FFF2-40B4-BE49-F238E27FC236}">
                <a16:creationId xmlns:a16="http://schemas.microsoft.com/office/drawing/2014/main" id="{A1A82E44-FFB0-D05F-E79B-979A08ADA12E}"/>
              </a:ext>
            </a:extLst>
          </p:cNvPr>
          <p:cNvSpPr txBox="1">
            <a:spLocks noChangeArrowheads="1"/>
          </p:cNvSpPr>
          <p:nvPr/>
        </p:nvSpPr>
        <p:spPr bwMode="auto">
          <a:xfrm>
            <a:off x="1196183" y="1765774"/>
            <a:ext cx="256857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Males aged ≥12 yr with hemophilia A/B with or without inhibitors; prior factor/BPA prophylaxis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80)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 name="Rectangle 46">
            <a:extLst>
              <a:ext uri="{FF2B5EF4-FFF2-40B4-BE49-F238E27FC236}">
                <a16:creationId xmlns:a16="http://schemas.microsoft.com/office/drawing/2014/main" id="{65E7DCEA-1585-E055-209A-FF6088CA9C35}"/>
              </a:ext>
            </a:extLst>
          </p:cNvPr>
          <p:cNvSpPr>
            <a:spLocks noChangeArrowheads="1"/>
          </p:cNvSpPr>
          <p:nvPr/>
        </p:nvSpPr>
        <p:spPr bwMode="auto">
          <a:xfrm>
            <a:off x="5357031" y="1686616"/>
            <a:ext cx="12160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 Mo</a:t>
            </a:r>
          </a:p>
        </p:txBody>
      </p:sp>
      <p:sp>
        <p:nvSpPr>
          <p:cNvPr id="21" name="Rectangle 49">
            <a:extLst>
              <a:ext uri="{FF2B5EF4-FFF2-40B4-BE49-F238E27FC236}">
                <a16:creationId xmlns:a16="http://schemas.microsoft.com/office/drawing/2014/main" id="{BE799B8A-5201-93EF-340D-6574B1178C56}"/>
              </a:ext>
            </a:extLst>
          </p:cNvPr>
          <p:cNvSpPr>
            <a:spLocks noChangeArrowheads="1"/>
          </p:cNvSpPr>
          <p:nvPr/>
        </p:nvSpPr>
        <p:spPr bwMode="auto">
          <a:xfrm>
            <a:off x="4593432" y="2152807"/>
            <a:ext cx="2743200" cy="703262"/>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Factor/BPA prophylaxis</a:t>
            </a:r>
          </a:p>
        </p:txBody>
      </p:sp>
      <p:sp>
        <p:nvSpPr>
          <p:cNvPr id="24" name="Line 52">
            <a:extLst>
              <a:ext uri="{FF2B5EF4-FFF2-40B4-BE49-F238E27FC236}">
                <a16:creationId xmlns:a16="http://schemas.microsoft.com/office/drawing/2014/main" id="{0A965243-58D6-70F9-934B-9AAC799DEB70}"/>
              </a:ext>
            </a:extLst>
          </p:cNvPr>
          <p:cNvSpPr>
            <a:spLocks noChangeShapeType="1"/>
          </p:cNvSpPr>
          <p:nvPr/>
        </p:nvSpPr>
        <p:spPr bwMode="auto">
          <a:xfrm>
            <a:off x="3939382" y="2504438"/>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7" name="Rectangle 49">
            <a:extLst>
              <a:ext uri="{FF2B5EF4-FFF2-40B4-BE49-F238E27FC236}">
                <a16:creationId xmlns:a16="http://schemas.microsoft.com/office/drawing/2014/main" id="{25EE44FC-DFC9-A7A0-81E7-75C39A07C643}"/>
              </a:ext>
            </a:extLst>
          </p:cNvPr>
          <p:cNvSpPr>
            <a:spLocks noChangeArrowheads="1"/>
          </p:cNvSpPr>
          <p:nvPr/>
        </p:nvSpPr>
        <p:spPr bwMode="auto">
          <a:xfrm>
            <a:off x="7336632" y="2152807"/>
            <a:ext cx="3200400" cy="70326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Fitusiran</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80 mg SC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as prophylaxis QM</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 name="Line 52">
            <a:extLst>
              <a:ext uri="{FF2B5EF4-FFF2-40B4-BE49-F238E27FC236}">
                <a16:creationId xmlns:a16="http://schemas.microsoft.com/office/drawing/2014/main" id="{BAA12B3E-2E18-7AFA-E196-46098B99F853}"/>
              </a:ext>
            </a:extLst>
          </p:cNvPr>
          <p:cNvSpPr>
            <a:spLocks noChangeShapeType="1"/>
          </p:cNvSpPr>
          <p:nvPr/>
        </p:nvSpPr>
        <p:spPr bwMode="auto">
          <a:xfrm>
            <a:off x="4593432" y="2055948"/>
            <a:ext cx="2743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9" name="Line 52">
            <a:extLst>
              <a:ext uri="{FF2B5EF4-FFF2-40B4-BE49-F238E27FC236}">
                <a16:creationId xmlns:a16="http://schemas.microsoft.com/office/drawing/2014/main" id="{39399CD3-21BA-B829-0741-861C50E427E7}"/>
              </a:ext>
            </a:extLst>
          </p:cNvPr>
          <p:cNvSpPr>
            <a:spLocks noChangeShapeType="1"/>
          </p:cNvSpPr>
          <p:nvPr/>
        </p:nvSpPr>
        <p:spPr bwMode="auto">
          <a:xfrm>
            <a:off x="7336632" y="2055948"/>
            <a:ext cx="32004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0" name="Rectangle 46">
            <a:extLst>
              <a:ext uri="{FF2B5EF4-FFF2-40B4-BE49-F238E27FC236}">
                <a16:creationId xmlns:a16="http://schemas.microsoft.com/office/drawing/2014/main" id="{98537ED0-A509-8020-4541-22363509C02A}"/>
              </a:ext>
            </a:extLst>
          </p:cNvPr>
          <p:cNvSpPr>
            <a:spLocks noChangeArrowheads="1"/>
          </p:cNvSpPr>
          <p:nvPr/>
        </p:nvSpPr>
        <p:spPr bwMode="auto">
          <a:xfrm>
            <a:off x="8328831" y="1686616"/>
            <a:ext cx="12160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 Mo</a:t>
            </a:r>
          </a:p>
        </p:txBody>
      </p:sp>
    </p:spTree>
    <p:extLst>
      <p:ext uri="{BB962C8B-B14F-4D97-AF65-F5344CB8AC3E}">
        <p14:creationId xmlns:p14="http://schemas.microsoft.com/office/powerpoint/2010/main" val="36889967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07AB6-2349-8ECC-C050-83154E575718}"/>
              </a:ext>
            </a:extLst>
          </p:cNvPr>
          <p:cNvSpPr>
            <a:spLocks noGrp="1"/>
          </p:cNvSpPr>
          <p:nvPr>
            <p:ph type="title"/>
          </p:nvPr>
        </p:nvSpPr>
        <p:spPr/>
        <p:txBody>
          <a:bodyPr/>
          <a:lstStyle/>
          <a:p>
            <a:r>
              <a:rPr lang="en-US" dirty="0"/>
              <a:t>Fitusiran Revised Dose Regimen</a:t>
            </a:r>
          </a:p>
        </p:txBody>
      </p:sp>
      <p:sp>
        <p:nvSpPr>
          <p:cNvPr id="3" name="Content Placeholder 2">
            <a:extLst>
              <a:ext uri="{FF2B5EF4-FFF2-40B4-BE49-F238E27FC236}">
                <a16:creationId xmlns:a16="http://schemas.microsoft.com/office/drawing/2014/main" id="{3D887D45-1CCF-30D7-BF65-171B098A8A84}"/>
              </a:ext>
            </a:extLst>
          </p:cNvPr>
          <p:cNvSpPr>
            <a:spLocks noGrp="1"/>
          </p:cNvSpPr>
          <p:nvPr>
            <p:ph sz="half" idx="1"/>
          </p:nvPr>
        </p:nvSpPr>
        <p:spPr/>
        <p:txBody>
          <a:bodyPr/>
          <a:lstStyle/>
          <a:p>
            <a:r>
              <a:rPr lang="en-US" sz="1800" dirty="0"/>
              <a:t>Risk of serious vascular thrombotic events may be greater with antithrombin levels &lt;10%</a:t>
            </a:r>
          </a:p>
          <a:p>
            <a:pPr lvl="1"/>
            <a:r>
              <a:rPr lang="en-US" sz="1600" dirty="0"/>
              <a:t>Lower antithrombin threshold of 15% was selected to minimize occurrence of AT levels &lt;10%</a:t>
            </a:r>
          </a:p>
          <a:p>
            <a:r>
              <a:rPr lang="en-US" sz="1800" dirty="0"/>
              <a:t>Antithrombin levels &lt;25% may lead to desirable ABR</a:t>
            </a:r>
          </a:p>
          <a:p>
            <a:pPr lvl="1"/>
            <a:r>
              <a:rPr lang="en-US" sz="1600" dirty="0"/>
              <a:t>Upper antithrombin threshold of 35% was chosen based on fitusiran efficacy data</a:t>
            </a:r>
          </a:p>
          <a:p>
            <a:r>
              <a:rPr lang="en-US" sz="1800" dirty="0"/>
              <a:t>Revised dosing regimen was approved in </a:t>
            </a:r>
            <a:br>
              <a:rPr lang="en-US" sz="1800" dirty="0"/>
            </a:br>
            <a:r>
              <a:rPr lang="en-US" sz="1800" dirty="0"/>
              <a:t>January 2021 for ongoing trials to mitigate </a:t>
            </a:r>
            <a:br>
              <a:rPr lang="en-US" sz="1800" dirty="0"/>
            </a:br>
            <a:r>
              <a:rPr lang="en-US" sz="1800" dirty="0"/>
              <a:t>vascular thrombosis risk </a:t>
            </a:r>
          </a:p>
          <a:p>
            <a:pPr lvl="1"/>
            <a:endParaRPr lang="en-US" dirty="0"/>
          </a:p>
        </p:txBody>
      </p:sp>
      <p:sp>
        <p:nvSpPr>
          <p:cNvPr id="8" name="Content Placeholder 7">
            <a:extLst>
              <a:ext uri="{FF2B5EF4-FFF2-40B4-BE49-F238E27FC236}">
                <a16:creationId xmlns:a16="http://schemas.microsoft.com/office/drawing/2014/main" id="{32ECE0CC-F5C0-7558-1075-08B4A5A07F11}"/>
              </a:ext>
            </a:extLst>
          </p:cNvPr>
          <p:cNvSpPr>
            <a:spLocks noGrp="1"/>
          </p:cNvSpPr>
          <p:nvPr>
            <p:ph sz="half" idx="2"/>
          </p:nvPr>
        </p:nvSpPr>
        <p:spPr>
          <a:xfrm>
            <a:off x="6045981" y="4815965"/>
            <a:ext cx="5850466" cy="1479002"/>
          </a:xfrm>
        </p:spPr>
        <p:txBody>
          <a:bodyPr/>
          <a:lstStyle/>
          <a:p>
            <a:pPr marR="0" lvl="0" algn="l" defTabSz="914377" rtl="0" eaLnBrk="1" fontAlgn="auto" latinLnBrk="0" hangingPunct="1">
              <a:lnSpc>
                <a:spcPct val="80000"/>
              </a:lnSpc>
              <a:spcBef>
                <a:spcPts val="600"/>
              </a:spcBef>
              <a:spcAft>
                <a:spcPts val="400"/>
              </a:spcAft>
              <a:buClrTx/>
              <a:buSzTx/>
              <a:tabLst>
                <a:tab pos="1704975" algn="l"/>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Dose escalation despite antithrombin level ≤35% </a:t>
            </a:r>
            <a:b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may be considered if, at current dose level:</a:t>
            </a:r>
          </a:p>
          <a:p>
            <a:pPr lvl="1" defTabSz="914377" fontAlgn="auto">
              <a:lnSpc>
                <a:spcPct val="80000"/>
              </a:lnSpc>
              <a:spcBef>
                <a:spcPts val="600"/>
              </a:spcBef>
              <a:spcAft>
                <a:spcPts val="400"/>
              </a:spcAft>
              <a:buClrTx/>
              <a:tabLst>
                <a:tab pos="1704975" algn="l"/>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≥2 doses of fitusiran have been administered </a:t>
            </a:r>
            <a:r>
              <a:rPr kumimoji="0" lang="en-GB" sz="1600" b="0" i="1" u="none" strike="noStrike" kern="1200" cap="none" spc="0" normalizeH="0" baseline="0" noProof="0" dirty="0">
                <a:ln>
                  <a:noFill/>
                </a:ln>
                <a:solidFill>
                  <a:prstClr val="black"/>
                </a:solidFill>
                <a:effectLst/>
                <a:uLnTx/>
                <a:uFillTx/>
                <a:latin typeface="Calibri" panose="020F0502020204030204"/>
                <a:ea typeface="+mn-ea"/>
                <a:cs typeface="+mn-cs"/>
              </a:rPr>
              <a:t>and </a:t>
            </a:r>
          </a:p>
          <a:p>
            <a:pPr lvl="1" defTabSz="914377" fontAlgn="auto">
              <a:lnSpc>
                <a:spcPct val="80000"/>
              </a:lnSpc>
              <a:spcBef>
                <a:spcPts val="600"/>
              </a:spcBef>
              <a:spcAft>
                <a:spcPts val="400"/>
              </a:spcAft>
              <a:buClrTx/>
              <a:tabLst>
                <a:tab pos="1704975" algn="l"/>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Investigator judges suboptimal bleeding control </a:t>
            </a:r>
            <a:b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(≥2 bleeds treated with CFC or BPA within 12-wk period)</a:t>
            </a:r>
            <a:endParaRPr kumimoji="0" lang="en-GB" sz="1600" b="0" i="0" u="none" strike="noStrike" kern="1200" cap="none" spc="0" normalizeH="0" baseline="30000" noProof="0" dirty="0">
              <a:ln>
                <a:noFill/>
              </a:ln>
              <a:solidFill>
                <a:prstClr val="black"/>
              </a:solidFill>
              <a:effectLst/>
              <a:uLnTx/>
              <a:uFillTx/>
              <a:latin typeface="Calibri" panose="020F0502020204030204"/>
              <a:ea typeface="+mn-ea"/>
              <a:cs typeface="+mn-cs"/>
            </a:endParaRPr>
          </a:p>
          <a:p>
            <a:endParaRPr lang="en-US" sz="3200" dirty="0"/>
          </a:p>
        </p:txBody>
      </p:sp>
      <p:sp>
        <p:nvSpPr>
          <p:cNvPr id="11" name="TextBox 10">
            <a:extLst>
              <a:ext uri="{FF2B5EF4-FFF2-40B4-BE49-F238E27FC236}">
                <a16:creationId xmlns:a16="http://schemas.microsoft.com/office/drawing/2014/main" id="{83192E6A-77B3-B8E4-ACEB-81AAD134BAD9}"/>
              </a:ext>
            </a:extLst>
          </p:cNvPr>
          <p:cNvSpPr txBox="1"/>
          <p:nvPr/>
        </p:nvSpPr>
        <p:spPr bwMode="auto">
          <a:xfrm>
            <a:off x="6955599" y="1485650"/>
            <a:ext cx="422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Target Antithrombin Range: ≥15% to ≤35%</a:t>
            </a:r>
          </a:p>
        </p:txBody>
      </p:sp>
      <p:sp>
        <p:nvSpPr>
          <p:cNvPr id="4" name="Text Box 15">
            <a:extLst>
              <a:ext uri="{FF2B5EF4-FFF2-40B4-BE49-F238E27FC236}">
                <a16:creationId xmlns:a16="http://schemas.microsoft.com/office/drawing/2014/main" id="{1659F0D6-B698-F3A6-5ADD-0527F5DB33A8}"/>
              </a:ext>
            </a:extLst>
          </p:cNvPr>
          <p:cNvSpPr txBox="1">
            <a:spLocks noChangeArrowheads="1"/>
          </p:cNvSpPr>
          <p:nvPr/>
        </p:nvSpPr>
        <p:spPr bwMode="auto">
          <a:xfrm>
            <a:off x="422082" y="63609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Pipe. ISTH 2022. Abstr OC 50. Young Res Pract Thromb Haemost. 2023;7:100179.</a:t>
            </a:r>
            <a:endParaRPr kumimoji="0" lang="en-US" altLang="en-US" sz="1200" b="0" i="0" u="none" strike="sng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Rectangle 4">
            <a:extLst>
              <a:ext uri="{FF2B5EF4-FFF2-40B4-BE49-F238E27FC236}">
                <a16:creationId xmlns:a16="http://schemas.microsoft.com/office/drawing/2014/main" id="{EEF2EA74-03E9-60E5-3AF2-A0DD93576F01}"/>
              </a:ext>
            </a:extLst>
          </p:cNvPr>
          <p:cNvSpPr/>
          <p:nvPr/>
        </p:nvSpPr>
        <p:spPr bwMode="auto">
          <a:xfrm>
            <a:off x="10426535" y="1942080"/>
            <a:ext cx="1163645" cy="373611"/>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80 mg QM</a:t>
            </a:r>
          </a:p>
        </p:txBody>
      </p:sp>
      <p:sp>
        <p:nvSpPr>
          <p:cNvPr id="6" name="Rectangle 5">
            <a:extLst>
              <a:ext uri="{FF2B5EF4-FFF2-40B4-BE49-F238E27FC236}">
                <a16:creationId xmlns:a16="http://schemas.microsoft.com/office/drawing/2014/main" id="{8506E80E-6F99-8D38-FBEC-26AE97D4D437}"/>
              </a:ext>
            </a:extLst>
          </p:cNvPr>
          <p:cNvSpPr/>
          <p:nvPr/>
        </p:nvSpPr>
        <p:spPr bwMode="auto">
          <a:xfrm>
            <a:off x="10426535" y="3165758"/>
            <a:ext cx="1163645" cy="373611"/>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20 mg QM</a:t>
            </a:r>
          </a:p>
        </p:txBody>
      </p:sp>
      <p:sp>
        <p:nvSpPr>
          <p:cNvPr id="7" name="Rectangle 6">
            <a:extLst>
              <a:ext uri="{FF2B5EF4-FFF2-40B4-BE49-F238E27FC236}">
                <a16:creationId xmlns:a16="http://schemas.microsoft.com/office/drawing/2014/main" id="{F304D44C-70D2-EB6C-2EBB-35854EFDCF6F}"/>
              </a:ext>
            </a:extLst>
          </p:cNvPr>
          <p:cNvSpPr/>
          <p:nvPr/>
        </p:nvSpPr>
        <p:spPr bwMode="auto">
          <a:xfrm>
            <a:off x="8357529" y="3631896"/>
            <a:ext cx="1339707" cy="373611"/>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20 mg Q2M</a:t>
            </a:r>
          </a:p>
        </p:txBody>
      </p:sp>
      <p:sp>
        <p:nvSpPr>
          <p:cNvPr id="9" name="Rectangle 8">
            <a:extLst>
              <a:ext uri="{FF2B5EF4-FFF2-40B4-BE49-F238E27FC236}">
                <a16:creationId xmlns:a16="http://schemas.microsoft.com/office/drawing/2014/main" id="{7AEB6679-FB32-12C7-5478-F05A37297E6B}"/>
              </a:ext>
            </a:extLst>
          </p:cNvPr>
          <p:cNvSpPr/>
          <p:nvPr/>
        </p:nvSpPr>
        <p:spPr bwMode="auto">
          <a:xfrm>
            <a:off x="8421811" y="2379178"/>
            <a:ext cx="1163645" cy="373611"/>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 mg QM</a:t>
            </a:r>
          </a:p>
        </p:txBody>
      </p:sp>
      <p:cxnSp>
        <p:nvCxnSpPr>
          <p:cNvPr id="13" name="Straight Arrow Connector 12">
            <a:extLst>
              <a:ext uri="{FF2B5EF4-FFF2-40B4-BE49-F238E27FC236}">
                <a16:creationId xmlns:a16="http://schemas.microsoft.com/office/drawing/2014/main" id="{7815944A-0897-2B2E-D7C9-71707006621F}"/>
              </a:ext>
            </a:extLst>
          </p:cNvPr>
          <p:cNvCxnSpPr/>
          <p:nvPr/>
        </p:nvCxnSpPr>
        <p:spPr bwMode="auto">
          <a:xfrm>
            <a:off x="9035776" y="2152635"/>
            <a:ext cx="1371600" cy="0"/>
          </a:xfrm>
          <a:prstGeom prst="straightConnector1">
            <a:avLst/>
          </a:prstGeom>
          <a:noFill/>
          <a:ln w="28575" cap="flat" cmpd="sng" algn="ctr">
            <a:solidFill>
              <a:schemeClr val="bg1"/>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F8FCFB38-F92A-B41E-38D2-DDCAFAAC385E}"/>
              </a:ext>
            </a:extLst>
          </p:cNvPr>
          <p:cNvCxnSpPr/>
          <p:nvPr/>
        </p:nvCxnSpPr>
        <p:spPr bwMode="auto">
          <a:xfrm>
            <a:off x="9015311" y="3365661"/>
            <a:ext cx="1371600" cy="0"/>
          </a:xfrm>
          <a:prstGeom prst="straightConnector1">
            <a:avLst/>
          </a:prstGeom>
          <a:noFill/>
          <a:ln w="28575"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9A4D2190-9532-99F4-1D35-FAC1C534B5B1}"/>
              </a:ext>
            </a:extLst>
          </p:cNvPr>
          <p:cNvCxnSpPr/>
          <p:nvPr/>
        </p:nvCxnSpPr>
        <p:spPr bwMode="auto">
          <a:xfrm>
            <a:off x="6919270" y="2577858"/>
            <a:ext cx="1462009" cy="0"/>
          </a:xfrm>
          <a:prstGeom prst="straightConnector1">
            <a:avLst/>
          </a:prstGeom>
          <a:noFill/>
          <a:ln w="28575" cap="flat" cmpd="sng" algn="ctr">
            <a:solidFill>
              <a:schemeClr val="bg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D1C74DBB-7D69-123B-186E-EDB4C3AAA059}"/>
              </a:ext>
            </a:extLst>
          </p:cNvPr>
          <p:cNvCxnSpPr/>
          <p:nvPr/>
        </p:nvCxnSpPr>
        <p:spPr bwMode="auto">
          <a:xfrm>
            <a:off x="6995427" y="3819924"/>
            <a:ext cx="1371600" cy="0"/>
          </a:xfrm>
          <a:prstGeom prst="straightConnector1">
            <a:avLst/>
          </a:prstGeom>
          <a:noFill/>
          <a:ln w="28575" cap="flat" cmpd="sng" algn="ctr">
            <a:solidFill>
              <a:schemeClr val="bg1"/>
            </a:solidFill>
            <a:prstDash val="solid"/>
            <a:round/>
            <a:headEnd type="none" w="med" len="med"/>
            <a:tailEnd type="triangle"/>
          </a:ln>
          <a:effectLst/>
        </p:spPr>
      </p:cxnSp>
      <p:cxnSp>
        <p:nvCxnSpPr>
          <p:cNvPr id="18" name="Straight Connector 17">
            <a:extLst>
              <a:ext uri="{FF2B5EF4-FFF2-40B4-BE49-F238E27FC236}">
                <a16:creationId xmlns:a16="http://schemas.microsoft.com/office/drawing/2014/main" id="{CE53B822-8D73-E053-8328-C70DADCC55A5}"/>
              </a:ext>
            </a:extLst>
          </p:cNvPr>
          <p:cNvCxnSpPr/>
          <p:nvPr/>
        </p:nvCxnSpPr>
        <p:spPr bwMode="auto">
          <a:xfrm>
            <a:off x="6931849" y="2565983"/>
            <a:ext cx="0" cy="45720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D418008-500F-2CE7-4281-419188353B10}"/>
              </a:ext>
            </a:extLst>
          </p:cNvPr>
          <p:cNvCxnSpPr/>
          <p:nvPr/>
        </p:nvCxnSpPr>
        <p:spPr bwMode="auto">
          <a:xfrm>
            <a:off x="9023901" y="2138017"/>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8316896-21BA-578E-78FE-48B90F7D5ED7}"/>
              </a:ext>
            </a:extLst>
          </p:cNvPr>
          <p:cNvCxnSpPr/>
          <p:nvPr/>
        </p:nvCxnSpPr>
        <p:spPr bwMode="auto">
          <a:xfrm>
            <a:off x="9003436" y="3345701"/>
            <a:ext cx="0" cy="274320"/>
          </a:xfrm>
          <a:prstGeom prst="line">
            <a:avLst/>
          </a:prstGeom>
          <a:noFill/>
          <a:ln w="28575" cap="flat" cmpd="sng" algn="ctr">
            <a:solidFill>
              <a:schemeClr val="bg1"/>
            </a:solidFill>
            <a:prstDash val="solid"/>
            <a:round/>
            <a:headEnd type="none" w="med" len="med"/>
            <a:tailEnd type="none" w="med" len="med"/>
          </a:ln>
          <a:effectLst/>
        </p:spPr>
      </p:cxnSp>
      <p:sp>
        <p:nvSpPr>
          <p:cNvPr id="21" name="Rectangle 20">
            <a:extLst>
              <a:ext uri="{FF2B5EF4-FFF2-40B4-BE49-F238E27FC236}">
                <a16:creationId xmlns:a16="http://schemas.microsoft.com/office/drawing/2014/main" id="{1DD39475-07B1-F53A-4082-5F9A4EE73F51}"/>
              </a:ext>
            </a:extLst>
          </p:cNvPr>
          <p:cNvSpPr/>
          <p:nvPr/>
        </p:nvSpPr>
        <p:spPr bwMode="auto">
          <a:xfrm>
            <a:off x="6215750" y="3029447"/>
            <a:ext cx="1462007" cy="373611"/>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 mg Q2M</a:t>
            </a:r>
          </a:p>
        </p:txBody>
      </p:sp>
      <p:cxnSp>
        <p:nvCxnSpPr>
          <p:cNvPr id="22" name="Straight Connector 21">
            <a:extLst>
              <a:ext uri="{FF2B5EF4-FFF2-40B4-BE49-F238E27FC236}">
                <a16:creationId xmlns:a16="http://schemas.microsoft.com/office/drawing/2014/main" id="{64F08218-D004-6378-6C65-39566F78F4BA}"/>
              </a:ext>
            </a:extLst>
          </p:cNvPr>
          <p:cNvCxnSpPr/>
          <p:nvPr/>
        </p:nvCxnSpPr>
        <p:spPr bwMode="auto">
          <a:xfrm>
            <a:off x="6979349" y="3440824"/>
            <a:ext cx="0" cy="38404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Arrow Connector 23">
            <a:extLst>
              <a:ext uri="{FF2B5EF4-FFF2-40B4-BE49-F238E27FC236}">
                <a16:creationId xmlns:a16="http://schemas.microsoft.com/office/drawing/2014/main" id="{303560ED-FE29-AA91-2F3C-A9BBE7B79A3C}"/>
              </a:ext>
            </a:extLst>
          </p:cNvPr>
          <p:cNvCxnSpPr/>
          <p:nvPr/>
        </p:nvCxnSpPr>
        <p:spPr bwMode="auto">
          <a:xfrm>
            <a:off x="9003436" y="4005507"/>
            <a:ext cx="0" cy="281485"/>
          </a:xfrm>
          <a:prstGeom prst="straightConnector1">
            <a:avLst/>
          </a:prstGeom>
          <a:noFill/>
          <a:ln w="28575" cap="flat" cmpd="sng" algn="ctr">
            <a:solidFill>
              <a:schemeClr val="bg1"/>
            </a:solidFill>
            <a:prstDash val="solid"/>
            <a:round/>
            <a:headEnd type="none" w="med" len="med"/>
            <a:tailEnd type="triangle"/>
          </a:ln>
          <a:effectLst/>
        </p:spPr>
      </p:cxnSp>
      <p:sp>
        <p:nvSpPr>
          <p:cNvPr id="25" name="Rectangle 24">
            <a:extLst>
              <a:ext uri="{FF2B5EF4-FFF2-40B4-BE49-F238E27FC236}">
                <a16:creationId xmlns:a16="http://schemas.microsoft.com/office/drawing/2014/main" id="{000BC668-84A8-4016-BF74-58DB825F9D8C}"/>
              </a:ext>
            </a:extLst>
          </p:cNvPr>
          <p:cNvSpPr/>
          <p:nvPr/>
        </p:nvSpPr>
        <p:spPr bwMode="auto">
          <a:xfrm>
            <a:off x="8266113" y="4286992"/>
            <a:ext cx="1519153" cy="364843"/>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Discontinue</a:t>
            </a:r>
          </a:p>
        </p:txBody>
      </p:sp>
      <p:sp>
        <p:nvSpPr>
          <p:cNvPr id="26" name="TextBox 25">
            <a:extLst>
              <a:ext uri="{FF2B5EF4-FFF2-40B4-BE49-F238E27FC236}">
                <a16:creationId xmlns:a16="http://schemas.microsoft.com/office/drawing/2014/main" id="{BF5FEBA0-A019-E6C5-CB83-D3366B5E56DA}"/>
              </a:ext>
            </a:extLst>
          </p:cNvPr>
          <p:cNvSpPr txBox="1"/>
          <p:nvPr/>
        </p:nvSpPr>
        <p:spPr bwMode="auto">
          <a:xfrm>
            <a:off x="8705055" y="1848105"/>
            <a:ext cx="21604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 SS AT levels &gt;35%</a:t>
            </a:r>
          </a:p>
        </p:txBody>
      </p:sp>
      <p:sp>
        <p:nvSpPr>
          <p:cNvPr id="27" name="TextBox 26">
            <a:extLst>
              <a:ext uri="{FF2B5EF4-FFF2-40B4-BE49-F238E27FC236}">
                <a16:creationId xmlns:a16="http://schemas.microsoft.com/office/drawing/2014/main" id="{537E7DF8-DB4F-2A55-CBA2-0F5163EC51A9}"/>
              </a:ext>
            </a:extLst>
          </p:cNvPr>
          <p:cNvSpPr txBox="1"/>
          <p:nvPr/>
        </p:nvSpPr>
        <p:spPr bwMode="auto">
          <a:xfrm>
            <a:off x="8724808" y="3077539"/>
            <a:ext cx="21604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 SS AT levels &gt;35%</a:t>
            </a:r>
          </a:p>
        </p:txBody>
      </p:sp>
      <p:sp>
        <p:nvSpPr>
          <p:cNvPr id="28" name="TextBox 27">
            <a:extLst>
              <a:ext uri="{FF2B5EF4-FFF2-40B4-BE49-F238E27FC236}">
                <a16:creationId xmlns:a16="http://schemas.microsoft.com/office/drawing/2014/main" id="{0E620E86-EFAC-10D3-D725-724E81973403}"/>
              </a:ext>
            </a:extLst>
          </p:cNvPr>
          <p:cNvSpPr txBox="1"/>
          <p:nvPr/>
        </p:nvSpPr>
        <p:spPr bwMode="auto">
          <a:xfrm>
            <a:off x="6735468" y="2286080"/>
            <a:ext cx="21604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 SS AT levels &gt;35%</a:t>
            </a:r>
          </a:p>
        </p:txBody>
      </p:sp>
      <p:sp>
        <p:nvSpPr>
          <p:cNvPr id="29" name="TextBox 28">
            <a:extLst>
              <a:ext uri="{FF2B5EF4-FFF2-40B4-BE49-F238E27FC236}">
                <a16:creationId xmlns:a16="http://schemas.microsoft.com/office/drawing/2014/main" id="{FAA333F8-B9B7-88D3-ED8F-F5A1DF3B2CFC}"/>
              </a:ext>
            </a:extLst>
          </p:cNvPr>
          <p:cNvSpPr txBox="1"/>
          <p:nvPr/>
        </p:nvSpPr>
        <p:spPr bwMode="auto">
          <a:xfrm>
            <a:off x="6735468" y="3820455"/>
            <a:ext cx="1519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&gt;1 AT level &lt;15%</a:t>
            </a:r>
          </a:p>
        </p:txBody>
      </p:sp>
      <p:sp>
        <p:nvSpPr>
          <p:cNvPr id="30" name="TextBox 29">
            <a:extLst>
              <a:ext uri="{FF2B5EF4-FFF2-40B4-BE49-F238E27FC236}">
                <a16:creationId xmlns:a16="http://schemas.microsoft.com/office/drawing/2014/main" id="{D4EC1109-F99D-5F7A-D1D6-3B2B2B19F13C}"/>
              </a:ext>
            </a:extLst>
          </p:cNvPr>
          <p:cNvSpPr txBox="1"/>
          <p:nvPr/>
        </p:nvSpPr>
        <p:spPr bwMode="auto">
          <a:xfrm>
            <a:off x="8989993" y="4010290"/>
            <a:ext cx="15191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&gt;1 AT level &lt;15%</a:t>
            </a:r>
          </a:p>
        </p:txBody>
      </p:sp>
    </p:spTree>
    <p:extLst>
      <p:ext uri="{BB962C8B-B14F-4D97-AF65-F5344CB8AC3E}">
        <p14:creationId xmlns:p14="http://schemas.microsoft.com/office/powerpoint/2010/main" val="36425396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968C6-B7D1-5A3D-6330-01C2CA882279}"/>
            </a:ext>
          </a:extLst>
        </p:cNvPr>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55B98EFC-E495-7DBA-96F3-0ABF5119545C}"/>
              </a:ext>
            </a:extLst>
          </p:cNvPr>
          <p:cNvCxnSpPr/>
          <p:nvPr/>
        </p:nvCxnSpPr>
        <p:spPr>
          <a:xfrm>
            <a:off x="10581324" y="5679635"/>
            <a:ext cx="561117" cy="0"/>
          </a:xfrm>
          <a:prstGeom prst="line">
            <a:avLst/>
          </a:prstGeom>
          <a:ln w="28575">
            <a:solidFill>
              <a:srgbClr val="000000"/>
            </a:solidFill>
            <a:prstDash val="sysDash"/>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64163E44-6785-9A5D-C783-882CDFE9F914}"/>
              </a:ext>
            </a:extLst>
          </p:cNvPr>
          <p:cNvSpPr txBox="1"/>
          <p:nvPr/>
        </p:nvSpPr>
        <p:spPr>
          <a:xfrm>
            <a:off x="9717249" y="5460867"/>
            <a:ext cx="984964"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Inhibits   </a:t>
            </a:r>
          </a:p>
        </p:txBody>
      </p:sp>
      <p:sp>
        <p:nvSpPr>
          <p:cNvPr id="33" name="TextBox 32">
            <a:extLst>
              <a:ext uri="{FF2B5EF4-FFF2-40B4-BE49-F238E27FC236}">
                <a16:creationId xmlns:a16="http://schemas.microsoft.com/office/drawing/2014/main" id="{BFC6F73D-CBF4-71C2-2A58-9D0F15D35631}"/>
              </a:ext>
            </a:extLst>
          </p:cNvPr>
          <p:cNvSpPr txBox="1"/>
          <p:nvPr/>
        </p:nvSpPr>
        <p:spPr>
          <a:xfrm>
            <a:off x="9691935" y="4637468"/>
            <a:ext cx="2262360" cy="923330"/>
          </a:xfrm>
          <a:prstGeom prst="rect">
            <a:avLst/>
          </a:prstGeom>
          <a:noFill/>
          <a:ln>
            <a:noFill/>
          </a:ln>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a:ea typeface="+mn-ea"/>
                <a:cs typeface="Arial" panose="020B0604020202020204" pitchFamily="34" charset="0"/>
              </a:rPr>
              <a:t>Replacement therapy</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a:ea typeface="+mn-ea"/>
                <a:cs typeface="Arial" panose="020B0604020202020204" pitchFamily="34" charset="0"/>
              </a:rPr>
              <a:t>Substitution therapy</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Rebalancing agents</a:t>
            </a:r>
          </a:p>
        </p:txBody>
      </p:sp>
      <p:sp>
        <p:nvSpPr>
          <p:cNvPr id="36" name="TextBox 35">
            <a:extLst>
              <a:ext uri="{FF2B5EF4-FFF2-40B4-BE49-F238E27FC236}">
                <a16:creationId xmlns:a16="http://schemas.microsoft.com/office/drawing/2014/main" id="{89B72A06-B874-49AE-F245-1449C6FE4EAA}"/>
              </a:ext>
            </a:extLst>
          </p:cNvPr>
          <p:cNvSpPr txBox="1"/>
          <p:nvPr/>
        </p:nvSpPr>
        <p:spPr>
          <a:xfrm>
            <a:off x="3034897" y="2319427"/>
            <a:ext cx="551147"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XI</a:t>
            </a:r>
          </a:p>
        </p:txBody>
      </p:sp>
      <p:sp>
        <p:nvSpPr>
          <p:cNvPr id="37" name="TextBox 36">
            <a:extLst>
              <a:ext uri="{FF2B5EF4-FFF2-40B4-BE49-F238E27FC236}">
                <a16:creationId xmlns:a16="http://schemas.microsoft.com/office/drawing/2014/main" id="{31517747-2539-E1E1-5505-F2D474EB29B6}"/>
              </a:ext>
            </a:extLst>
          </p:cNvPr>
          <p:cNvSpPr txBox="1"/>
          <p:nvPr/>
        </p:nvSpPr>
        <p:spPr>
          <a:xfrm>
            <a:off x="3644129" y="2319598"/>
            <a:ext cx="605080"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XIa</a:t>
            </a:r>
          </a:p>
        </p:txBody>
      </p:sp>
      <p:sp>
        <p:nvSpPr>
          <p:cNvPr id="58" name="U-Turn Arrow 57">
            <a:extLst>
              <a:ext uri="{FF2B5EF4-FFF2-40B4-BE49-F238E27FC236}">
                <a16:creationId xmlns:a16="http://schemas.microsoft.com/office/drawing/2014/main" id="{F454DADF-95B9-4CDC-77D2-E810501B6089}"/>
              </a:ext>
            </a:extLst>
          </p:cNvPr>
          <p:cNvSpPr/>
          <p:nvPr/>
        </p:nvSpPr>
        <p:spPr>
          <a:xfrm>
            <a:off x="3202806" y="2153934"/>
            <a:ext cx="671521" cy="236287"/>
          </a:xfrm>
          <a:prstGeom prst="uturnArrow">
            <a:avLst>
              <a:gd name="adj1" fmla="val 0"/>
              <a:gd name="adj2" fmla="val 25000"/>
              <a:gd name="adj3" fmla="val 26161"/>
              <a:gd name="adj4" fmla="val 73839"/>
              <a:gd name="adj5" fmla="val 100000"/>
            </a:avLst>
          </a:prstGeom>
          <a:solidFill>
            <a:schemeClr val="bg1"/>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9" name="TextBox 58">
            <a:extLst>
              <a:ext uri="{FF2B5EF4-FFF2-40B4-BE49-F238E27FC236}">
                <a16:creationId xmlns:a16="http://schemas.microsoft.com/office/drawing/2014/main" id="{630BA39A-EB40-74A0-B2F5-1BB509617518}"/>
              </a:ext>
            </a:extLst>
          </p:cNvPr>
          <p:cNvSpPr txBox="1"/>
          <p:nvPr/>
        </p:nvSpPr>
        <p:spPr>
          <a:xfrm>
            <a:off x="3308827" y="2145802"/>
            <a:ext cx="653575" cy="24622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Ca++</a:t>
            </a:r>
          </a:p>
        </p:txBody>
      </p:sp>
      <p:sp>
        <p:nvSpPr>
          <p:cNvPr id="60" name="TextBox 59">
            <a:extLst>
              <a:ext uri="{FF2B5EF4-FFF2-40B4-BE49-F238E27FC236}">
                <a16:creationId xmlns:a16="http://schemas.microsoft.com/office/drawing/2014/main" id="{3BE45C52-98DF-9ED4-E4BA-D071324D6D67}"/>
              </a:ext>
            </a:extLst>
          </p:cNvPr>
          <p:cNvSpPr txBox="1"/>
          <p:nvPr/>
        </p:nvSpPr>
        <p:spPr>
          <a:xfrm>
            <a:off x="3246215" y="2880557"/>
            <a:ext cx="522719"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IX</a:t>
            </a:r>
          </a:p>
        </p:txBody>
      </p:sp>
      <p:sp>
        <p:nvSpPr>
          <p:cNvPr id="61" name="TextBox 60">
            <a:extLst>
              <a:ext uri="{FF2B5EF4-FFF2-40B4-BE49-F238E27FC236}">
                <a16:creationId xmlns:a16="http://schemas.microsoft.com/office/drawing/2014/main" id="{16F729FE-D59A-B4C3-5DFF-B5B4AC103041}"/>
              </a:ext>
            </a:extLst>
          </p:cNvPr>
          <p:cNvSpPr txBox="1"/>
          <p:nvPr/>
        </p:nvSpPr>
        <p:spPr>
          <a:xfrm>
            <a:off x="3973831" y="2880558"/>
            <a:ext cx="585720"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IXa</a:t>
            </a:r>
          </a:p>
        </p:txBody>
      </p:sp>
      <p:sp>
        <p:nvSpPr>
          <p:cNvPr id="62" name="U-Turn Arrow 61">
            <a:extLst>
              <a:ext uri="{FF2B5EF4-FFF2-40B4-BE49-F238E27FC236}">
                <a16:creationId xmlns:a16="http://schemas.microsoft.com/office/drawing/2014/main" id="{A907146E-E8A8-1672-55CA-B055475AB949}"/>
              </a:ext>
            </a:extLst>
          </p:cNvPr>
          <p:cNvSpPr/>
          <p:nvPr/>
        </p:nvSpPr>
        <p:spPr>
          <a:xfrm>
            <a:off x="3538566" y="2725919"/>
            <a:ext cx="671521" cy="236287"/>
          </a:xfrm>
          <a:prstGeom prst="uturnArrow">
            <a:avLst>
              <a:gd name="adj1" fmla="val 0"/>
              <a:gd name="adj2" fmla="val 25000"/>
              <a:gd name="adj3" fmla="val 26161"/>
              <a:gd name="adj4" fmla="val 73839"/>
              <a:gd name="adj5" fmla="val 100000"/>
            </a:avLst>
          </a:prstGeom>
          <a:solidFill>
            <a:schemeClr val="bg1"/>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3" name="TextBox 62">
            <a:extLst>
              <a:ext uri="{FF2B5EF4-FFF2-40B4-BE49-F238E27FC236}">
                <a16:creationId xmlns:a16="http://schemas.microsoft.com/office/drawing/2014/main" id="{C42067D1-DC14-F7D8-8F76-0B18E0264203}"/>
              </a:ext>
            </a:extLst>
          </p:cNvPr>
          <p:cNvSpPr txBox="1"/>
          <p:nvPr/>
        </p:nvSpPr>
        <p:spPr>
          <a:xfrm>
            <a:off x="3625168" y="2683486"/>
            <a:ext cx="642032" cy="24622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Ca++</a:t>
            </a:r>
          </a:p>
        </p:txBody>
      </p:sp>
      <p:sp>
        <p:nvSpPr>
          <p:cNvPr id="64" name="TextBox 63">
            <a:extLst>
              <a:ext uri="{FF2B5EF4-FFF2-40B4-BE49-F238E27FC236}">
                <a16:creationId xmlns:a16="http://schemas.microsoft.com/office/drawing/2014/main" id="{E508BF2A-7E35-B464-1B3C-17FC0D10EF25}"/>
              </a:ext>
            </a:extLst>
          </p:cNvPr>
          <p:cNvSpPr txBox="1"/>
          <p:nvPr/>
        </p:nvSpPr>
        <p:spPr>
          <a:xfrm>
            <a:off x="3745243" y="3390587"/>
            <a:ext cx="285575"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a:t>
            </a:r>
          </a:p>
        </p:txBody>
      </p:sp>
      <p:sp>
        <p:nvSpPr>
          <p:cNvPr id="65" name="TextBox 64">
            <a:extLst>
              <a:ext uri="{FF2B5EF4-FFF2-40B4-BE49-F238E27FC236}">
                <a16:creationId xmlns:a16="http://schemas.microsoft.com/office/drawing/2014/main" id="{488F2D72-EBD3-FF23-1BE7-3552035A23A4}"/>
              </a:ext>
            </a:extLst>
          </p:cNvPr>
          <p:cNvSpPr txBox="1"/>
          <p:nvPr/>
        </p:nvSpPr>
        <p:spPr>
          <a:xfrm>
            <a:off x="4360595" y="3387651"/>
            <a:ext cx="537375"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Xa</a:t>
            </a:r>
          </a:p>
        </p:txBody>
      </p:sp>
      <p:sp>
        <p:nvSpPr>
          <p:cNvPr id="67" name="U-Turn Arrow 66">
            <a:extLst>
              <a:ext uri="{FF2B5EF4-FFF2-40B4-BE49-F238E27FC236}">
                <a16:creationId xmlns:a16="http://schemas.microsoft.com/office/drawing/2014/main" id="{95B3EDCA-8153-628D-9A50-DF1B1418C065}"/>
              </a:ext>
            </a:extLst>
          </p:cNvPr>
          <p:cNvSpPr/>
          <p:nvPr/>
        </p:nvSpPr>
        <p:spPr>
          <a:xfrm>
            <a:off x="3888033" y="3231655"/>
            <a:ext cx="671521" cy="236287"/>
          </a:xfrm>
          <a:prstGeom prst="uturnArrow">
            <a:avLst>
              <a:gd name="adj1" fmla="val 0"/>
              <a:gd name="adj2" fmla="val 25000"/>
              <a:gd name="adj3" fmla="val 26161"/>
              <a:gd name="adj4" fmla="val 73839"/>
              <a:gd name="adj5" fmla="val 100000"/>
            </a:avLst>
          </a:prstGeom>
          <a:solidFill>
            <a:schemeClr val="bg1"/>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8" name="TextBox 67">
            <a:extLst>
              <a:ext uri="{FF2B5EF4-FFF2-40B4-BE49-F238E27FC236}">
                <a16:creationId xmlns:a16="http://schemas.microsoft.com/office/drawing/2014/main" id="{566C2E11-01C8-A6E4-619D-852B6D49E888}"/>
              </a:ext>
            </a:extLst>
          </p:cNvPr>
          <p:cNvSpPr txBox="1"/>
          <p:nvPr/>
        </p:nvSpPr>
        <p:spPr>
          <a:xfrm>
            <a:off x="3994287" y="3191648"/>
            <a:ext cx="474444" cy="24622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Ca++</a:t>
            </a:r>
          </a:p>
        </p:txBody>
      </p:sp>
      <p:sp>
        <p:nvSpPr>
          <p:cNvPr id="69" name="TextBox 68">
            <a:extLst>
              <a:ext uri="{FF2B5EF4-FFF2-40B4-BE49-F238E27FC236}">
                <a16:creationId xmlns:a16="http://schemas.microsoft.com/office/drawing/2014/main" id="{EE00C497-FA94-F018-27E2-DC77AAC36FA9}"/>
              </a:ext>
            </a:extLst>
          </p:cNvPr>
          <p:cNvSpPr txBox="1"/>
          <p:nvPr/>
        </p:nvSpPr>
        <p:spPr>
          <a:xfrm>
            <a:off x="2280913" y="3191646"/>
            <a:ext cx="782059"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VIIIa</a:t>
            </a:r>
          </a:p>
        </p:txBody>
      </p:sp>
      <p:sp>
        <p:nvSpPr>
          <p:cNvPr id="70" name="TextBox 69">
            <a:extLst>
              <a:ext uri="{FF2B5EF4-FFF2-40B4-BE49-F238E27FC236}">
                <a16:creationId xmlns:a16="http://schemas.microsoft.com/office/drawing/2014/main" id="{4E474139-A746-9B72-5265-B655A3BCCC86}"/>
              </a:ext>
            </a:extLst>
          </p:cNvPr>
          <p:cNvSpPr txBox="1"/>
          <p:nvPr/>
        </p:nvSpPr>
        <p:spPr>
          <a:xfrm>
            <a:off x="1592237" y="3206243"/>
            <a:ext cx="607719"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VIII</a:t>
            </a:r>
          </a:p>
        </p:txBody>
      </p:sp>
      <p:cxnSp>
        <p:nvCxnSpPr>
          <p:cNvPr id="71" name="Straight Arrow Connector 70">
            <a:extLst>
              <a:ext uri="{FF2B5EF4-FFF2-40B4-BE49-F238E27FC236}">
                <a16:creationId xmlns:a16="http://schemas.microsoft.com/office/drawing/2014/main" id="{774D0491-9877-4D36-C12A-4193744DCBC7}"/>
              </a:ext>
            </a:extLst>
          </p:cNvPr>
          <p:cNvCxnSpPr/>
          <p:nvPr/>
        </p:nvCxnSpPr>
        <p:spPr>
          <a:xfrm>
            <a:off x="2043904" y="3412483"/>
            <a:ext cx="270905" cy="0"/>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78" name="Straight Arrow Connector 77">
            <a:extLst>
              <a:ext uri="{FF2B5EF4-FFF2-40B4-BE49-F238E27FC236}">
                <a16:creationId xmlns:a16="http://schemas.microsoft.com/office/drawing/2014/main" id="{4B16D807-DA60-D1EE-B442-1CCE2F8C30C9}"/>
              </a:ext>
            </a:extLst>
          </p:cNvPr>
          <p:cNvCxnSpPr/>
          <p:nvPr/>
        </p:nvCxnSpPr>
        <p:spPr>
          <a:xfrm flipV="1">
            <a:off x="3004579" y="3116316"/>
            <a:ext cx="969252" cy="311091"/>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95" name="TextBox 94">
            <a:extLst>
              <a:ext uri="{FF2B5EF4-FFF2-40B4-BE49-F238E27FC236}">
                <a16:creationId xmlns:a16="http://schemas.microsoft.com/office/drawing/2014/main" id="{40F72F20-5BB3-B06B-6310-8D741CCAC09A}"/>
              </a:ext>
            </a:extLst>
          </p:cNvPr>
          <p:cNvSpPr txBox="1"/>
          <p:nvPr/>
        </p:nvSpPr>
        <p:spPr>
          <a:xfrm>
            <a:off x="5135196" y="2032134"/>
            <a:ext cx="491809"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VII</a:t>
            </a:r>
          </a:p>
        </p:txBody>
      </p:sp>
      <p:sp>
        <p:nvSpPr>
          <p:cNvPr id="96" name="TextBox 95">
            <a:extLst>
              <a:ext uri="{FF2B5EF4-FFF2-40B4-BE49-F238E27FC236}">
                <a16:creationId xmlns:a16="http://schemas.microsoft.com/office/drawing/2014/main" id="{1589B24B-134C-7219-9E66-D8D946B0195C}"/>
              </a:ext>
            </a:extLst>
          </p:cNvPr>
          <p:cNvSpPr txBox="1"/>
          <p:nvPr/>
        </p:nvSpPr>
        <p:spPr>
          <a:xfrm>
            <a:off x="5076905" y="2796095"/>
            <a:ext cx="675171"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VIIa</a:t>
            </a:r>
          </a:p>
        </p:txBody>
      </p:sp>
      <p:sp>
        <p:nvSpPr>
          <p:cNvPr id="97" name="TextBox 96">
            <a:extLst>
              <a:ext uri="{FF2B5EF4-FFF2-40B4-BE49-F238E27FC236}">
                <a16:creationId xmlns:a16="http://schemas.microsoft.com/office/drawing/2014/main" id="{64D3356E-CD4F-A6DC-B7BD-22A157E9CFD2}"/>
              </a:ext>
            </a:extLst>
          </p:cNvPr>
          <p:cNvSpPr txBox="1"/>
          <p:nvPr/>
        </p:nvSpPr>
        <p:spPr>
          <a:xfrm>
            <a:off x="5306617" y="2443855"/>
            <a:ext cx="477103" cy="276999"/>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TF</a:t>
            </a:r>
          </a:p>
        </p:txBody>
      </p:sp>
      <p:sp>
        <p:nvSpPr>
          <p:cNvPr id="98" name="TextBox 97">
            <a:extLst>
              <a:ext uri="{FF2B5EF4-FFF2-40B4-BE49-F238E27FC236}">
                <a16:creationId xmlns:a16="http://schemas.microsoft.com/office/drawing/2014/main" id="{7BFDEDD0-1A01-9746-31F2-C7623A34424B}"/>
              </a:ext>
            </a:extLst>
          </p:cNvPr>
          <p:cNvSpPr txBox="1"/>
          <p:nvPr/>
        </p:nvSpPr>
        <p:spPr>
          <a:xfrm>
            <a:off x="5492947" y="3376312"/>
            <a:ext cx="603055"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Xa</a:t>
            </a:r>
          </a:p>
        </p:txBody>
      </p:sp>
      <p:sp>
        <p:nvSpPr>
          <p:cNvPr id="99" name="TextBox 98">
            <a:extLst>
              <a:ext uri="{FF2B5EF4-FFF2-40B4-BE49-F238E27FC236}">
                <a16:creationId xmlns:a16="http://schemas.microsoft.com/office/drawing/2014/main" id="{287E2FC4-C674-4D19-50B3-039846DEF062}"/>
              </a:ext>
            </a:extLst>
          </p:cNvPr>
          <p:cNvSpPr txBox="1"/>
          <p:nvPr/>
        </p:nvSpPr>
        <p:spPr>
          <a:xfrm>
            <a:off x="4904926" y="3376312"/>
            <a:ext cx="285575"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a:t>
            </a:r>
          </a:p>
        </p:txBody>
      </p:sp>
      <p:sp>
        <p:nvSpPr>
          <p:cNvPr id="100" name="U-Turn Arrow 99">
            <a:extLst>
              <a:ext uri="{FF2B5EF4-FFF2-40B4-BE49-F238E27FC236}">
                <a16:creationId xmlns:a16="http://schemas.microsoft.com/office/drawing/2014/main" id="{965195BA-2E24-FB78-7009-1BF3C11F2708}"/>
              </a:ext>
            </a:extLst>
          </p:cNvPr>
          <p:cNvSpPr/>
          <p:nvPr/>
        </p:nvSpPr>
        <p:spPr>
          <a:xfrm>
            <a:off x="5047714" y="3201583"/>
            <a:ext cx="671521" cy="236287"/>
          </a:xfrm>
          <a:prstGeom prst="uturnArrow">
            <a:avLst>
              <a:gd name="adj1" fmla="val 0"/>
              <a:gd name="adj2" fmla="val 25000"/>
              <a:gd name="adj3" fmla="val 26161"/>
              <a:gd name="adj4" fmla="val 73839"/>
              <a:gd name="adj5" fmla="val 100000"/>
            </a:avLst>
          </a:prstGeom>
          <a:solidFill>
            <a:schemeClr val="bg1"/>
          </a:solidFill>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1" name="TextBox 100">
            <a:extLst>
              <a:ext uri="{FF2B5EF4-FFF2-40B4-BE49-F238E27FC236}">
                <a16:creationId xmlns:a16="http://schemas.microsoft.com/office/drawing/2014/main" id="{0AFDF660-A801-54AC-8705-E469A0ABDFCB}"/>
              </a:ext>
            </a:extLst>
          </p:cNvPr>
          <p:cNvSpPr txBox="1"/>
          <p:nvPr/>
        </p:nvSpPr>
        <p:spPr>
          <a:xfrm>
            <a:off x="5152557" y="3165430"/>
            <a:ext cx="638643" cy="24622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Ca++</a:t>
            </a:r>
          </a:p>
        </p:txBody>
      </p:sp>
      <p:cxnSp>
        <p:nvCxnSpPr>
          <p:cNvPr id="102" name="Straight Arrow Connector 101">
            <a:extLst>
              <a:ext uri="{FF2B5EF4-FFF2-40B4-BE49-F238E27FC236}">
                <a16:creationId xmlns:a16="http://schemas.microsoft.com/office/drawing/2014/main" id="{B5B3AFA1-BF71-ECAF-F6AE-C544A563202C}"/>
              </a:ext>
            </a:extLst>
          </p:cNvPr>
          <p:cNvCxnSpPr/>
          <p:nvPr/>
        </p:nvCxnSpPr>
        <p:spPr>
          <a:xfrm>
            <a:off x="5312039" y="2390222"/>
            <a:ext cx="0" cy="422967"/>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04" name="Straight Arrow Connector 103">
            <a:extLst>
              <a:ext uri="{FF2B5EF4-FFF2-40B4-BE49-F238E27FC236}">
                <a16:creationId xmlns:a16="http://schemas.microsoft.com/office/drawing/2014/main" id="{8FE64D74-5C30-75BC-D8D5-C92496101F88}"/>
              </a:ext>
            </a:extLst>
          </p:cNvPr>
          <p:cNvCxnSpPr/>
          <p:nvPr/>
        </p:nvCxnSpPr>
        <p:spPr>
          <a:xfrm>
            <a:off x="4565752" y="3745647"/>
            <a:ext cx="0" cy="422967"/>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05" name="Straight Arrow Connector 104">
            <a:extLst>
              <a:ext uri="{FF2B5EF4-FFF2-40B4-BE49-F238E27FC236}">
                <a16:creationId xmlns:a16="http://schemas.microsoft.com/office/drawing/2014/main" id="{57CE0F78-8804-203E-A29C-C4F6DA0454E6}"/>
              </a:ext>
            </a:extLst>
          </p:cNvPr>
          <p:cNvCxnSpPr/>
          <p:nvPr/>
        </p:nvCxnSpPr>
        <p:spPr>
          <a:xfrm>
            <a:off x="5717455" y="3745647"/>
            <a:ext cx="0" cy="422967"/>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06" name="TextBox 105">
            <a:extLst>
              <a:ext uri="{FF2B5EF4-FFF2-40B4-BE49-F238E27FC236}">
                <a16:creationId xmlns:a16="http://schemas.microsoft.com/office/drawing/2014/main" id="{6CBB372C-73EE-4E41-D92F-E4788FDE90D7}"/>
              </a:ext>
            </a:extLst>
          </p:cNvPr>
          <p:cNvSpPr txBox="1"/>
          <p:nvPr/>
        </p:nvSpPr>
        <p:spPr>
          <a:xfrm>
            <a:off x="2702340" y="4164107"/>
            <a:ext cx="1766393"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Prothrombin (II)</a:t>
            </a:r>
          </a:p>
        </p:txBody>
      </p:sp>
      <p:cxnSp>
        <p:nvCxnSpPr>
          <p:cNvPr id="107" name="Straight Arrow Connector 106">
            <a:extLst>
              <a:ext uri="{FF2B5EF4-FFF2-40B4-BE49-F238E27FC236}">
                <a16:creationId xmlns:a16="http://schemas.microsoft.com/office/drawing/2014/main" id="{42030F8D-41D2-BA66-C80D-E1B470AD0CD9}"/>
              </a:ext>
            </a:extLst>
          </p:cNvPr>
          <p:cNvCxnSpPr/>
          <p:nvPr/>
        </p:nvCxnSpPr>
        <p:spPr>
          <a:xfrm>
            <a:off x="4360596" y="4377296"/>
            <a:ext cx="1747267" cy="0"/>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09" name="TextBox 108">
            <a:extLst>
              <a:ext uri="{FF2B5EF4-FFF2-40B4-BE49-F238E27FC236}">
                <a16:creationId xmlns:a16="http://schemas.microsoft.com/office/drawing/2014/main" id="{35DAC82E-F8A4-FB75-43BC-4D303FF2DCAC}"/>
              </a:ext>
            </a:extLst>
          </p:cNvPr>
          <p:cNvSpPr txBox="1"/>
          <p:nvPr/>
        </p:nvSpPr>
        <p:spPr>
          <a:xfrm>
            <a:off x="6107865" y="4164107"/>
            <a:ext cx="1766393"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Thrombin (IIa)</a:t>
            </a:r>
          </a:p>
        </p:txBody>
      </p:sp>
      <p:cxnSp>
        <p:nvCxnSpPr>
          <p:cNvPr id="110" name="Straight Arrow Connector 109">
            <a:extLst>
              <a:ext uri="{FF2B5EF4-FFF2-40B4-BE49-F238E27FC236}">
                <a16:creationId xmlns:a16="http://schemas.microsoft.com/office/drawing/2014/main" id="{4D91237B-26CB-C0D8-A569-BC1355782DAF}"/>
              </a:ext>
            </a:extLst>
          </p:cNvPr>
          <p:cNvCxnSpPr/>
          <p:nvPr/>
        </p:nvCxnSpPr>
        <p:spPr>
          <a:xfrm>
            <a:off x="6754612" y="4533443"/>
            <a:ext cx="0" cy="422967"/>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1" name="TextBox 110">
            <a:extLst>
              <a:ext uri="{FF2B5EF4-FFF2-40B4-BE49-F238E27FC236}">
                <a16:creationId xmlns:a16="http://schemas.microsoft.com/office/drawing/2014/main" id="{F50FD99A-0D98-5F9A-6BF3-7CC2508BB05D}"/>
              </a:ext>
            </a:extLst>
          </p:cNvPr>
          <p:cNvSpPr txBox="1"/>
          <p:nvPr/>
        </p:nvSpPr>
        <p:spPr>
          <a:xfrm>
            <a:off x="5076905" y="4900599"/>
            <a:ext cx="1564115"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Fibrinogen (I)</a:t>
            </a:r>
          </a:p>
        </p:txBody>
      </p:sp>
      <p:cxnSp>
        <p:nvCxnSpPr>
          <p:cNvPr id="112" name="Straight Arrow Connector 111">
            <a:extLst>
              <a:ext uri="{FF2B5EF4-FFF2-40B4-BE49-F238E27FC236}">
                <a16:creationId xmlns:a16="http://schemas.microsoft.com/office/drawing/2014/main" id="{23E53FED-319D-1919-62C1-EAA96415B47D}"/>
              </a:ext>
            </a:extLst>
          </p:cNvPr>
          <p:cNvCxnSpPr/>
          <p:nvPr/>
        </p:nvCxnSpPr>
        <p:spPr>
          <a:xfrm>
            <a:off x="6486428" y="5085265"/>
            <a:ext cx="668165" cy="0"/>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3" name="TextBox 112">
            <a:extLst>
              <a:ext uri="{FF2B5EF4-FFF2-40B4-BE49-F238E27FC236}">
                <a16:creationId xmlns:a16="http://schemas.microsoft.com/office/drawing/2014/main" id="{21597834-BDD2-B7E3-0BAA-3D5E7F1DE739}"/>
              </a:ext>
            </a:extLst>
          </p:cNvPr>
          <p:cNvSpPr txBox="1"/>
          <p:nvPr/>
        </p:nvSpPr>
        <p:spPr>
          <a:xfrm>
            <a:off x="7154592" y="4900599"/>
            <a:ext cx="998808"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Fibrin</a:t>
            </a:r>
          </a:p>
        </p:txBody>
      </p:sp>
      <p:cxnSp>
        <p:nvCxnSpPr>
          <p:cNvPr id="114" name="Straight Arrow Connector 113">
            <a:extLst>
              <a:ext uri="{FF2B5EF4-FFF2-40B4-BE49-F238E27FC236}">
                <a16:creationId xmlns:a16="http://schemas.microsoft.com/office/drawing/2014/main" id="{6745F570-AF14-A822-39D5-1DF9231E9225}"/>
              </a:ext>
            </a:extLst>
          </p:cNvPr>
          <p:cNvCxnSpPr/>
          <p:nvPr/>
        </p:nvCxnSpPr>
        <p:spPr>
          <a:xfrm>
            <a:off x="7607832" y="4377299"/>
            <a:ext cx="793619" cy="3743"/>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6" name="TextBox 115">
            <a:extLst>
              <a:ext uri="{FF2B5EF4-FFF2-40B4-BE49-F238E27FC236}">
                <a16:creationId xmlns:a16="http://schemas.microsoft.com/office/drawing/2014/main" id="{3F4908A0-CC5A-3455-5B9B-B70414E4CA4A}"/>
              </a:ext>
            </a:extLst>
          </p:cNvPr>
          <p:cNvSpPr txBox="1"/>
          <p:nvPr/>
        </p:nvSpPr>
        <p:spPr>
          <a:xfrm>
            <a:off x="8401453" y="3799279"/>
            <a:ext cx="818751"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XIII</a:t>
            </a:r>
          </a:p>
        </p:txBody>
      </p:sp>
      <p:cxnSp>
        <p:nvCxnSpPr>
          <p:cNvPr id="117" name="Straight Arrow Connector 116">
            <a:extLst>
              <a:ext uri="{FF2B5EF4-FFF2-40B4-BE49-F238E27FC236}">
                <a16:creationId xmlns:a16="http://schemas.microsoft.com/office/drawing/2014/main" id="{31238DF5-CA27-3775-B29C-45DD2E8EF64C}"/>
              </a:ext>
            </a:extLst>
          </p:cNvPr>
          <p:cNvCxnSpPr/>
          <p:nvPr/>
        </p:nvCxnSpPr>
        <p:spPr>
          <a:xfrm>
            <a:off x="8650828" y="4170015"/>
            <a:ext cx="0" cy="1148988"/>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8" name="TextBox 117">
            <a:extLst>
              <a:ext uri="{FF2B5EF4-FFF2-40B4-BE49-F238E27FC236}">
                <a16:creationId xmlns:a16="http://schemas.microsoft.com/office/drawing/2014/main" id="{494CBAE1-3A2E-67A8-AB82-A067C585FB3F}"/>
              </a:ext>
            </a:extLst>
          </p:cNvPr>
          <p:cNvSpPr txBox="1"/>
          <p:nvPr/>
        </p:nvSpPr>
        <p:spPr>
          <a:xfrm>
            <a:off x="8401453" y="5269931"/>
            <a:ext cx="707241"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XIIIa</a:t>
            </a:r>
          </a:p>
        </p:txBody>
      </p:sp>
      <p:cxnSp>
        <p:nvCxnSpPr>
          <p:cNvPr id="119" name="Straight Arrow Connector 118">
            <a:extLst>
              <a:ext uri="{FF2B5EF4-FFF2-40B4-BE49-F238E27FC236}">
                <a16:creationId xmlns:a16="http://schemas.microsoft.com/office/drawing/2014/main" id="{A58A3F98-837A-FEAF-1BEC-230A00FC2ED4}"/>
              </a:ext>
            </a:extLst>
          </p:cNvPr>
          <p:cNvCxnSpPr/>
          <p:nvPr/>
        </p:nvCxnSpPr>
        <p:spPr>
          <a:xfrm>
            <a:off x="7447148" y="5269935"/>
            <a:ext cx="0" cy="422967"/>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20" name="TextBox 119">
            <a:extLst>
              <a:ext uri="{FF2B5EF4-FFF2-40B4-BE49-F238E27FC236}">
                <a16:creationId xmlns:a16="http://schemas.microsoft.com/office/drawing/2014/main" id="{FD812E22-4A08-E3B2-DBBE-A36176809E1D}"/>
              </a:ext>
            </a:extLst>
          </p:cNvPr>
          <p:cNvSpPr txBox="1"/>
          <p:nvPr/>
        </p:nvSpPr>
        <p:spPr>
          <a:xfrm>
            <a:off x="6523915" y="5697370"/>
            <a:ext cx="2239087"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Cross-linked fibrin</a:t>
            </a:r>
          </a:p>
        </p:txBody>
      </p:sp>
      <p:cxnSp>
        <p:nvCxnSpPr>
          <p:cNvPr id="122" name="Straight Arrow Connector 121">
            <a:extLst>
              <a:ext uri="{FF2B5EF4-FFF2-40B4-BE49-F238E27FC236}">
                <a16:creationId xmlns:a16="http://schemas.microsoft.com/office/drawing/2014/main" id="{A657A571-5F59-1C3B-A356-A54B45721C7B}"/>
              </a:ext>
            </a:extLst>
          </p:cNvPr>
          <p:cNvCxnSpPr>
            <a:stCxn id="118" idx="1"/>
          </p:cNvCxnSpPr>
          <p:nvPr/>
        </p:nvCxnSpPr>
        <p:spPr>
          <a:xfrm flipH="1">
            <a:off x="7545796" y="5454597"/>
            <a:ext cx="855657" cy="3"/>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25" name="TextBox 124">
            <a:extLst>
              <a:ext uri="{FF2B5EF4-FFF2-40B4-BE49-F238E27FC236}">
                <a16:creationId xmlns:a16="http://schemas.microsoft.com/office/drawing/2014/main" id="{3E0E30D1-7911-5878-1143-B1B43FCF1135}"/>
              </a:ext>
            </a:extLst>
          </p:cNvPr>
          <p:cNvSpPr txBox="1"/>
          <p:nvPr/>
        </p:nvSpPr>
        <p:spPr>
          <a:xfrm>
            <a:off x="1676401" y="3763620"/>
            <a:ext cx="306035"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V</a:t>
            </a:r>
          </a:p>
        </p:txBody>
      </p:sp>
      <p:sp>
        <p:nvSpPr>
          <p:cNvPr id="126" name="TextBox 125">
            <a:extLst>
              <a:ext uri="{FF2B5EF4-FFF2-40B4-BE49-F238E27FC236}">
                <a16:creationId xmlns:a16="http://schemas.microsoft.com/office/drawing/2014/main" id="{C6D03E13-D7B6-E292-6AB8-5C21CB4CCBAE}"/>
              </a:ext>
            </a:extLst>
          </p:cNvPr>
          <p:cNvSpPr txBox="1"/>
          <p:nvPr/>
        </p:nvSpPr>
        <p:spPr>
          <a:xfrm>
            <a:off x="2191709" y="3775772"/>
            <a:ext cx="551043"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Va</a:t>
            </a:r>
          </a:p>
        </p:txBody>
      </p:sp>
      <p:cxnSp>
        <p:nvCxnSpPr>
          <p:cNvPr id="127" name="Straight Arrow Connector 126">
            <a:extLst>
              <a:ext uri="{FF2B5EF4-FFF2-40B4-BE49-F238E27FC236}">
                <a16:creationId xmlns:a16="http://schemas.microsoft.com/office/drawing/2014/main" id="{36E929C4-A4B7-0B56-3880-DCD156850BF5}"/>
              </a:ext>
            </a:extLst>
          </p:cNvPr>
          <p:cNvCxnSpPr/>
          <p:nvPr/>
        </p:nvCxnSpPr>
        <p:spPr>
          <a:xfrm>
            <a:off x="1981204" y="3992220"/>
            <a:ext cx="270905" cy="0"/>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28" name="Straight Arrow Connector 127">
            <a:extLst>
              <a:ext uri="{FF2B5EF4-FFF2-40B4-BE49-F238E27FC236}">
                <a16:creationId xmlns:a16="http://schemas.microsoft.com/office/drawing/2014/main" id="{CDCC26A7-A4F4-A8A0-52AD-47145B7B08FF}"/>
              </a:ext>
            </a:extLst>
          </p:cNvPr>
          <p:cNvCxnSpPr/>
          <p:nvPr/>
        </p:nvCxnSpPr>
        <p:spPr>
          <a:xfrm flipV="1">
            <a:off x="2613551" y="3652017"/>
            <a:ext cx="1747047" cy="374112"/>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31" name="TextBox 130">
            <a:extLst>
              <a:ext uri="{FF2B5EF4-FFF2-40B4-BE49-F238E27FC236}">
                <a16:creationId xmlns:a16="http://schemas.microsoft.com/office/drawing/2014/main" id="{5D135FBB-C4D9-0A57-5279-2C15B75723C9}"/>
              </a:ext>
            </a:extLst>
          </p:cNvPr>
          <p:cNvSpPr txBox="1"/>
          <p:nvPr/>
        </p:nvSpPr>
        <p:spPr>
          <a:xfrm>
            <a:off x="1676400" y="3594020"/>
            <a:ext cx="914400" cy="2308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Thrombin (IIa)</a:t>
            </a:r>
          </a:p>
        </p:txBody>
      </p:sp>
      <p:cxnSp>
        <p:nvCxnSpPr>
          <p:cNvPr id="132" name="Straight Arrow Connector 131">
            <a:extLst>
              <a:ext uri="{FF2B5EF4-FFF2-40B4-BE49-F238E27FC236}">
                <a16:creationId xmlns:a16="http://schemas.microsoft.com/office/drawing/2014/main" id="{65847142-CC93-B2C1-8CCE-DF0F53E1633A}"/>
              </a:ext>
            </a:extLst>
          </p:cNvPr>
          <p:cNvCxnSpPr/>
          <p:nvPr/>
        </p:nvCxnSpPr>
        <p:spPr>
          <a:xfrm flipV="1">
            <a:off x="2134387" y="3469942"/>
            <a:ext cx="0" cy="182079"/>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34" name="Straight Arrow Connector 133">
            <a:extLst>
              <a:ext uri="{FF2B5EF4-FFF2-40B4-BE49-F238E27FC236}">
                <a16:creationId xmlns:a16="http://schemas.microsoft.com/office/drawing/2014/main" id="{A2610127-C93C-72EF-B4D7-8F878F7234B3}"/>
              </a:ext>
            </a:extLst>
          </p:cNvPr>
          <p:cNvCxnSpPr/>
          <p:nvPr/>
        </p:nvCxnSpPr>
        <p:spPr>
          <a:xfrm>
            <a:off x="2134387" y="3775775"/>
            <a:ext cx="0" cy="179053"/>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37" name="Title 136">
            <a:extLst>
              <a:ext uri="{FF2B5EF4-FFF2-40B4-BE49-F238E27FC236}">
                <a16:creationId xmlns:a16="http://schemas.microsoft.com/office/drawing/2014/main" id="{2A1FCB17-4CC3-0CC4-F7C1-4AF5561C630D}"/>
              </a:ext>
            </a:extLst>
          </p:cNvPr>
          <p:cNvSpPr>
            <a:spLocks noGrp="1"/>
          </p:cNvSpPr>
          <p:nvPr>
            <p:ph type="title"/>
          </p:nvPr>
        </p:nvSpPr>
        <p:spPr>
          <a:xfrm>
            <a:off x="609759" y="238128"/>
            <a:ext cx="11582241" cy="775666"/>
          </a:xfrm>
          <a:prstGeom prst="rect">
            <a:avLst/>
          </a:prstGeom>
        </p:spPr>
        <p:txBody>
          <a:bodyPr>
            <a:noAutofit/>
          </a:bodyPr>
          <a:lstStyle/>
          <a:p>
            <a:r>
              <a:rPr lang="en-US" dirty="0"/>
              <a:t>Novel Therapeutics for Hemophilia: Mechanisms of Action</a:t>
            </a:r>
            <a:endParaRPr lang="en-US" b="1" dirty="0"/>
          </a:p>
        </p:txBody>
      </p:sp>
      <p:sp>
        <p:nvSpPr>
          <p:cNvPr id="2" name="TextBox 1">
            <a:extLst>
              <a:ext uri="{FF2B5EF4-FFF2-40B4-BE49-F238E27FC236}">
                <a16:creationId xmlns:a16="http://schemas.microsoft.com/office/drawing/2014/main" id="{EC2C8860-9D83-E6F8-5F39-63299872CB78}"/>
              </a:ext>
            </a:extLst>
          </p:cNvPr>
          <p:cNvSpPr txBox="1"/>
          <p:nvPr/>
        </p:nvSpPr>
        <p:spPr>
          <a:xfrm>
            <a:off x="6363823" y="3363634"/>
            <a:ext cx="1760429"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Antithrombin</a:t>
            </a:r>
          </a:p>
        </p:txBody>
      </p:sp>
      <p:cxnSp>
        <p:nvCxnSpPr>
          <p:cNvPr id="8" name="Straight Arrow Connector 7">
            <a:extLst>
              <a:ext uri="{FF2B5EF4-FFF2-40B4-BE49-F238E27FC236}">
                <a16:creationId xmlns:a16="http://schemas.microsoft.com/office/drawing/2014/main" id="{560A5969-A414-B4D0-EF5C-56E50F24C719}"/>
              </a:ext>
            </a:extLst>
          </p:cNvPr>
          <p:cNvCxnSpPr/>
          <p:nvPr/>
        </p:nvCxnSpPr>
        <p:spPr>
          <a:xfrm>
            <a:off x="7003979" y="3799279"/>
            <a:ext cx="0" cy="404476"/>
          </a:xfrm>
          <a:prstGeom prst="straightConnector1">
            <a:avLst/>
          </a:prstGeom>
          <a:ln w="28575">
            <a:solidFill>
              <a:srgbClr val="000000"/>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66" name="Straight Arrow Connector 65">
            <a:extLst>
              <a:ext uri="{FF2B5EF4-FFF2-40B4-BE49-F238E27FC236}">
                <a16:creationId xmlns:a16="http://schemas.microsoft.com/office/drawing/2014/main" id="{58F9A52A-0F87-F0E6-352D-304A01E4B90D}"/>
              </a:ext>
            </a:extLst>
          </p:cNvPr>
          <p:cNvCxnSpPr/>
          <p:nvPr/>
        </p:nvCxnSpPr>
        <p:spPr>
          <a:xfrm flipH="1">
            <a:off x="5882072" y="3576096"/>
            <a:ext cx="481825" cy="0"/>
          </a:xfrm>
          <a:prstGeom prst="straightConnector1">
            <a:avLst/>
          </a:prstGeom>
          <a:ln w="28575">
            <a:solidFill>
              <a:srgbClr val="000000"/>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0753A72C-7EE6-F2C3-BD09-B7DC1ADFAD72}"/>
              </a:ext>
            </a:extLst>
          </p:cNvPr>
          <p:cNvSpPr txBox="1"/>
          <p:nvPr/>
        </p:nvSpPr>
        <p:spPr>
          <a:xfrm>
            <a:off x="3796530" y="5283646"/>
            <a:ext cx="1232673"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Protein C</a:t>
            </a:r>
          </a:p>
        </p:txBody>
      </p:sp>
      <p:cxnSp>
        <p:nvCxnSpPr>
          <p:cNvPr id="72" name="Straight Arrow Connector 71">
            <a:extLst>
              <a:ext uri="{FF2B5EF4-FFF2-40B4-BE49-F238E27FC236}">
                <a16:creationId xmlns:a16="http://schemas.microsoft.com/office/drawing/2014/main" id="{05B00E50-F7F3-75C7-0F63-99570ABFD971}"/>
              </a:ext>
            </a:extLst>
          </p:cNvPr>
          <p:cNvCxnSpPr/>
          <p:nvPr/>
        </p:nvCxnSpPr>
        <p:spPr>
          <a:xfrm flipH="1">
            <a:off x="2971800" y="5516220"/>
            <a:ext cx="838200" cy="0"/>
          </a:xfrm>
          <a:prstGeom prst="straightConnector1">
            <a:avLst/>
          </a:prstGeom>
          <a:ln w="28575">
            <a:solidFill>
              <a:schemeClr val="bg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73" name="TextBox 72">
            <a:extLst>
              <a:ext uri="{FF2B5EF4-FFF2-40B4-BE49-F238E27FC236}">
                <a16:creationId xmlns:a16="http://schemas.microsoft.com/office/drawing/2014/main" id="{A29A6DD4-963B-BD40-53FF-B3530133F002}"/>
              </a:ext>
            </a:extLst>
          </p:cNvPr>
          <p:cNvSpPr txBox="1"/>
          <p:nvPr/>
        </p:nvSpPr>
        <p:spPr>
          <a:xfrm>
            <a:off x="1585616" y="5269931"/>
            <a:ext cx="1614787"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Protein Ca</a:t>
            </a:r>
          </a:p>
        </p:txBody>
      </p:sp>
      <p:sp>
        <p:nvSpPr>
          <p:cNvPr id="74" name="TextBox 73">
            <a:extLst>
              <a:ext uri="{FF2B5EF4-FFF2-40B4-BE49-F238E27FC236}">
                <a16:creationId xmlns:a16="http://schemas.microsoft.com/office/drawing/2014/main" id="{DDDDAE2A-E7C3-FC9D-1A75-98F32A9B2DFC}"/>
              </a:ext>
            </a:extLst>
          </p:cNvPr>
          <p:cNvSpPr txBox="1"/>
          <p:nvPr/>
        </p:nvSpPr>
        <p:spPr>
          <a:xfrm>
            <a:off x="2971802" y="5211420"/>
            <a:ext cx="1026244" cy="2308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Thrombin (IIa)</a:t>
            </a:r>
          </a:p>
        </p:txBody>
      </p:sp>
      <p:cxnSp>
        <p:nvCxnSpPr>
          <p:cNvPr id="75" name="Straight Arrow Connector 74">
            <a:extLst>
              <a:ext uri="{FF2B5EF4-FFF2-40B4-BE49-F238E27FC236}">
                <a16:creationId xmlns:a16="http://schemas.microsoft.com/office/drawing/2014/main" id="{2DF23936-BD9F-B0CF-A87A-17F5F990EF7D}"/>
              </a:ext>
            </a:extLst>
          </p:cNvPr>
          <p:cNvCxnSpPr/>
          <p:nvPr/>
        </p:nvCxnSpPr>
        <p:spPr>
          <a:xfrm flipV="1">
            <a:off x="2585543" y="3578262"/>
            <a:ext cx="0" cy="1740745"/>
          </a:xfrm>
          <a:prstGeom prst="straightConnector1">
            <a:avLst/>
          </a:prstGeom>
          <a:ln w="28575">
            <a:solidFill>
              <a:srgbClr val="000000"/>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79" name="Straight Arrow Connector 78">
            <a:extLst>
              <a:ext uri="{FF2B5EF4-FFF2-40B4-BE49-F238E27FC236}">
                <a16:creationId xmlns:a16="http://schemas.microsoft.com/office/drawing/2014/main" id="{D27BB080-6859-5437-4FC9-14B72A525E0F}"/>
              </a:ext>
            </a:extLst>
          </p:cNvPr>
          <p:cNvCxnSpPr/>
          <p:nvPr/>
        </p:nvCxnSpPr>
        <p:spPr>
          <a:xfrm flipV="1">
            <a:off x="2435555" y="4198668"/>
            <a:ext cx="0" cy="1119536"/>
          </a:xfrm>
          <a:prstGeom prst="straightConnector1">
            <a:avLst/>
          </a:prstGeom>
          <a:ln w="28575">
            <a:solidFill>
              <a:srgbClr val="000000"/>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4DAB2A55-6F8A-F28A-2B15-E4F0539EAC20}"/>
              </a:ext>
            </a:extLst>
          </p:cNvPr>
          <p:cNvSpPr txBox="1"/>
          <p:nvPr/>
        </p:nvSpPr>
        <p:spPr>
          <a:xfrm rot="16200000">
            <a:off x="1749639" y="4565514"/>
            <a:ext cx="966380" cy="276999"/>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Protein S</a:t>
            </a:r>
          </a:p>
        </p:txBody>
      </p:sp>
      <p:sp>
        <p:nvSpPr>
          <p:cNvPr id="81" name="TextBox 80">
            <a:extLst>
              <a:ext uri="{FF2B5EF4-FFF2-40B4-BE49-F238E27FC236}">
                <a16:creationId xmlns:a16="http://schemas.microsoft.com/office/drawing/2014/main" id="{74ED5FC3-6772-7C17-70CF-9F28517DFF9A}"/>
              </a:ext>
            </a:extLst>
          </p:cNvPr>
          <p:cNvSpPr txBox="1"/>
          <p:nvPr/>
        </p:nvSpPr>
        <p:spPr>
          <a:xfrm rot="16200000">
            <a:off x="2252987" y="4603614"/>
            <a:ext cx="890180" cy="276999"/>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Protein S</a:t>
            </a:r>
          </a:p>
        </p:txBody>
      </p:sp>
      <p:sp>
        <p:nvSpPr>
          <p:cNvPr id="82" name="TextBox 81">
            <a:extLst>
              <a:ext uri="{FF2B5EF4-FFF2-40B4-BE49-F238E27FC236}">
                <a16:creationId xmlns:a16="http://schemas.microsoft.com/office/drawing/2014/main" id="{8302603B-02B9-C897-D828-D32343BEE1FC}"/>
              </a:ext>
            </a:extLst>
          </p:cNvPr>
          <p:cNvSpPr txBox="1"/>
          <p:nvPr/>
        </p:nvSpPr>
        <p:spPr>
          <a:xfrm>
            <a:off x="3023957" y="1858620"/>
            <a:ext cx="1014643" cy="2308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Thrombin (IIa)</a:t>
            </a:r>
          </a:p>
        </p:txBody>
      </p:sp>
      <p:sp>
        <p:nvSpPr>
          <p:cNvPr id="76" name="TextBox 75">
            <a:extLst>
              <a:ext uri="{FF2B5EF4-FFF2-40B4-BE49-F238E27FC236}">
                <a16:creationId xmlns:a16="http://schemas.microsoft.com/office/drawing/2014/main" id="{C090DA18-AEDC-1DB1-5F36-F063DB180EBF}"/>
              </a:ext>
            </a:extLst>
          </p:cNvPr>
          <p:cNvSpPr txBox="1"/>
          <p:nvPr/>
        </p:nvSpPr>
        <p:spPr>
          <a:xfrm>
            <a:off x="4897971" y="4103165"/>
            <a:ext cx="664631" cy="24622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Ca++</a:t>
            </a:r>
          </a:p>
        </p:txBody>
      </p:sp>
      <p:sp>
        <p:nvSpPr>
          <p:cNvPr id="3" name="TextBox 2">
            <a:extLst>
              <a:ext uri="{FF2B5EF4-FFF2-40B4-BE49-F238E27FC236}">
                <a16:creationId xmlns:a16="http://schemas.microsoft.com/office/drawing/2014/main" id="{C33BCF97-ED10-94E4-4779-85AC6CC195FF}"/>
              </a:ext>
            </a:extLst>
          </p:cNvPr>
          <p:cNvSpPr txBox="1"/>
          <p:nvPr/>
        </p:nvSpPr>
        <p:spPr>
          <a:xfrm>
            <a:off x="6641022" y="2234228"/>
            <a:ext cx="2960180" cy="64633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Tissue factor </a:t>
            </a:r>
            <a:br>
              <a:rPr kumimoji="0" lang="en-US"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br>
            <a:r>
              <a:rPr kumimoji="0" lang="en-US"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pathway inhibitor </a:t>
            </a:r>
          </a:p>
        </p:txBody>
      </p:sp>
      <p:cxnSp>
        <p:nvCxnSpPr>
          <p:cNvPr id="77" name="Straight Arrow Connector 76">
            <a:extLst>
              <a:ext uri="{FF2B5EF4-FFF2-40B4-BE49-F238E27FC236}">
                <a16:creationId xmlns:a16="http://schemas.microsoft.com/office/drawing/2014/main" id="{B8791512-DBA1-E272-0E5D-9210A68E4222}"/>
              </a:ext>
            </a:extLst>
          </p:cNvPr>
          <p:cNvCxnSpPr/>
          <p:nvPr/>
        </p:nvCxnSpPr>
        <p:spPr>
          <a:xfrm flipH="1">
            <a:off x="5669816" y="2582353"/>
            <a:ext cx="970896" cy="0"/>
          </a:xfrm>
          <a:prstGeom prst="straightConnector1">
            <a:avLst/>
          </a:prstGeom>
          <a:ln w="28575">
            <a:solidFill>
              <a:srgbClr val="000000"/>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80" name="Straight Arrow Connector 79">
            <a:extLst>
              <a:ext uri="{FF2B5EF4-FFF2-40B4-BE49-F238E27FC236}">
                <a16:creationId xmlns:a16="http://schemas.microsoft.com/office/drawing/2014/main" id="{2C2E8A31-E476-AE28-2719-CDABF8B3E869}"/>
              </a:ext>
            </a:extLst>
          </p:cNvPr>
          <p:cNvCxnSpPr/>
          <p:nvPr/>
        </p:nvCxnSpPr>
        <p:spPr>
          <a:xfrm flipH="1">
            <a:off x="8623243" y="2683484"/>
            <a:ext cx="970896" cy="0"/>
          </a:xfrm>
          <a:prstGeom prst="straightConnector1">
            <a:avLst/>
          </a:prstGeom>
          <a:ln w="28575" cmpd="sng">
            <a:solidFill>
              <a:schemeClr val="accent3"/>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83" name="Straight Arrow Connector 82">
            <a:extLst>
              <a:ext uri="{FF2B5EF4-FFF2-40B4-BE49-F238E27FC236}">
                <a16:creationId xmlns:a16="http://schemas.microsoft.com/office/drawing/2014/main" id="{A4763C58-C138-08E1-415B-45FD6E9D7F6F}"/>
              </a:ext>
            </a:extLst>
          </p:cNvPr>
          <p:cNvCxnSpPr>
            <a:cxnSpLocks/>
          </p:cNvCxnSpPr>
          <p:nvPr/>
        </p:nvCxnSpPr>
        <p:spPr>
          <a:xfrm flipH="1">
            <a:off x="7839929" y="3547520"/>
            <a:ext cx="1380272" cy="0"/>
          </a:xfrm>
          <a:prstGeom prst="straightConnector1">
            <a:avLst/>
          </a:prstGeom>
          <a:ln w="28575" cmpd="sng">
            <a:solidFill>
              <a:schemeClr val="accent3"/>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6028E3A6-5C9A-1765-7CC2-A020C7AEEE70}"/>
              </a:ext>
            </a:extLst>
          </p:cNvPr>
          <p:cNvSpPr txBox="1"/>
          <p:nvPr/>
        </p:nvSpPr>
        <p:spPr>
          <a:xfrm>
            <a:off x="1727749" y="1411782"/>
            <a:ext cx="2203553" cy="64633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a:ea typeface="+mn-ea"/>
                <a:cs typeface="Arial" panose="020B0604020202020204" pitchFamily="34" charset="0"/>
              </a:rPr>
              <a:t>Emicizumab</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a:ea typeface="+mn-ea"/>
                <a:cs typeface="Arial" panose="020B0604020202020204" pitchFamily="34" charset="0"/>
              </a:rPr>
              <a:t>Mim8</a:t>
            </a:r>
          </a:p>
        </p:txBody>
      </p:sp>
      <p:sp>
        <p:nvSpPr>
          <p:cNvPr id="4" name="TextBox 3">
            <a:extLst>
              <a:ext uri="{FF2B5EF4-FFF2-40B4-BE49-F238E27FC236}">
                <a16:creationId xmlns:a16="http://schemas.microsoft.com/office/drawing/2014/main" id="{D84242EB-1C40-745B-1531-0B7E0C4A2E68}"/>
              </a:ext>
            </a:extLst>
          </p:cNvPr>
          <p:cNvSpPr txBox="1"/>
          <p:nvPr/>
        </p:nvSpPr>
        <p:spPr>
          <a:xfrm>
            <a:off x="9655103" y="2120231"/>
            <a:ext cx="2132276" cy="923330"/>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Concizumab</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Marstacimab</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MG1113</a:t>
            </a:r>
          </a:p>
        </p:txBody>
      </p:sp>
      <p:sp>
        <p:nvSpPr>
          <p:cNvPr id="5" name="TextBox 4">
            <a:extLst>
              <a:ext uri="{FF2B5EF4-FFF2-40B4-BE49-F238E27FC236}">
                <a16:creationId xmlns:a16="http://schemas.microsoft.com/office/drawing/2014/main" id="{F5D25398-980D-733E-F9B6-BFC84461B565}"/>
              </a:ext>
            </a:extLst>
          </p:cNvPr>
          <p:cNvSpPr txBox="1"/>
          <p:nvPr/>
        </p:nvSpPr>
        <p:spPr>
          <a:xfrm>
            <a:off x="9257350" y="3345536"/>
            <a:ext cx="1898207" cy="369332"/>
          </a:xfrm>
          <a:prstGeom prst="rect">
            <a:avLst/>
          </a:prstGeom>
          <a:noFill/>
          <a:ln>
            <a:noFill/>
          </a:ln>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Fitusiran</a:t>
            </a:r>
          </a:p>
        </p:txBody>
      </p:sp>
      <p:cxnSp>
        <p:nvCxnSpPr>
          <p:cNvPr id="84" name="Straight Arrow Connector 83">
            <a:extLst>
              <a:ext uri="{FF2B5EF4-FFF2-40B4-BE49-F238E27FC236}">
                <a16:creationId xmlns:a16="http://schemas.microsoft.com/office/drawing/2014/main" id="{706E512B-6E76-A138-93EC-95FC4BA0C4AA}"/>
              </a:ext>
            </a:extLst>
          </p:cNvPr>
          <p:cNvCxnSpPr>
            <a:cxnSpLocks/>
          </p:cNvCxnSpPr>
          <p:nvPr/>
        </p:nvCxnSpPr>
        <p:spPr>
          <a:xfrm>
            <a:off x="2532421" y="1981967"/>
            <a:ext cx="5895" cy="1248253"/>
          </a:xfrm>
          <a:prstGeom prst="straightConnector1">
            <a:avLst/>
          </a:prstGeom>
          <a:ln w="28575" cmpd="sng">
            <a:solidFill>
              <a:schemeClr val="accent1"/>
            </a:solidFill>
            <a:prstDash val="soli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85" name="TextBox 84">
            <a:extLst>
              <a:ext uri="{FF2B5EF4-FFF2-40B4-BE49-F238E27FC236}">
                <a16:creationId xmlns:a16="http://schemas.microsoft.com/office/drawing/2014/main" id="{8AE53440-B31A-65C6-68E6-749E56A83750}"/>
              </a:ext>
            </a:extLst>
          </p:cNvPr>
          <p:cNvSpPr txBox="1"/>
          <p:nvPr/>
        </p:nvSpPr>
        <p:spPr>
          <a:xfrm>
            <a:off x="1742050" y="6010502"/>
            <a:ext cx="1613029" cy="923330"/>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Serpin PC</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Anti-APC mAb</a:t>
            </a:r>
          </a:p>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endParaRPr>
          </a:p>
        </p:txBody>
      </p:sp>
      <p:cxnSp>
        <p:nvCxnSpPr>
          <p:cNvPr id="86" name="Straight Arrow Connector 85">
            <a:extLst>
              <a:ext uri="{FF2B5EF4-FFF2-40B4-BE49-F238E27FC236}">
                <a16:creationId xmlns:a16="http://schemas.microsoft.com/office/drawing/2014/main" id="{DBCBF95C-3B43-DFEB-F11A-574288F99B4B}"/>
              </a:ext>
            </a:extLst>
          </p:cNvPr>
          <p:cNvCxnSpPr>
            <a:cxnSpLocks/>
          </p:cNvCxnSpPr>
          <p:nvPr/>
        </p:nvCxnSpPr>
        <p:spPr>
          <a:xfrm flipV="1">
            <a:off x="2326756" y="5627456"/>
            <a:ext cx="0" cy="430955"/>
          </a:xfrm>
          <a:prstGeom prst="straightConnector1">
            <a:avLst/>
          </a:prstGeom>
          <a:ln w="28575" cmpd="sng">
            <a:solidFill>
              <a:schemeClr val="accent3"/>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87" name="TextBox 86">
            <a:extLst>
              <a:ext uri="{FF2B5EF4-FFF2-40B4-BE49-F238E27FC236}">
                <a16:creationId xmlns:a16="http://schemas.microsoft.com/office/drawing/2014/main" id="{E06965C0-31B8-7D76-A3B6-CE061F8F623C}"/>
              </a:ext>
            </a:extLst>
          </p:cNvPr>
          <p:cNvSpPr txBox="1"/>
          <p:nvPr/>
        </p:nvSpPr>
        <p:spPr>
          <a:xfrm>
            <a:off x="6564549" y="1051119"/>
            <a:ext cx="1456928" cy="64633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Anti-PS mAb</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Anti-PS siRNA</a:t>
            </a:r>
          </a:p>
        </p:txBody>
      </p:sp>
      <p:sp>
        <p:nvSpPr>
          <p:cNvPr id="88" name="TextBox 87">
            <a:extLst>
              <a:ext uri="{FF2B5EF4-FFF2-40B4-BE49-F238E27FC236}">
                <a16:creationId xmlns:a16="http://schemas.microsoft.com/office/drawing/2014/main" id="{BFB309FB-3A22-06EC-6CD8-6B5C96A7BCC7}"/>
              </a:ext>
            </a:extLst>
          </p:cNvPr>
          <p:cNvSpPr txBox="1"/>
          <p:nvPr/>
        </p:nvSpPr>
        <p:spPr>
          <a:xfrm>
            <a:off x="247905" y="4565090"/>
            <a:ext cx="1456928" cy="646331"/>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Anti-PS mAb</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Anti-PS siRNA</a:t>
            </a:r>
          </a:p>
        </p:txBody>
      </p:sp>
      <p:cxnSp>
        <p:nvCxnSpPr>
          <p:cNvPr id="89" name="Straight Arrow Connector 88">
            <a:extLst>
              <a:ext uri="{FF2B5EF4-FFF2-40B4-BE49-F238E27FC236}">
                <a16:creationId xmlns:a16="http://schemas.microsoft.com/office/drawing/2014/main" id="{6AEF64B9-4930-BFD2-D50B-AF9AEF0686E3}"/>
              </a:ext>
            </a:extLst>
          </p:cNvPr>
          <p:cNvCxnSpPr>
            <a:cxnSpLocks/>
          </p:cNvCxnSpPr>
          <p:nvPr/>
        </p:nvCxnSpPr>
        <p:spPr>
          <a:xfrm flipV="1">
            <a:off x="1645537" y="4838689"/>
            <a:ext cx="448793" cy="1"/>
          </a:xfrm>
          <a:prstGeom prst="straightConnector1">
            <a:avLst/>
          </a:prstGeom>
          <a:ln w="28575" cmpd="sng">
            <a:solidFill>
              <a:schemeClr val="accent3"/>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90" name="Straight Arrow Connector 89">
            <a:extLst>
              <a:ext uri="{FF2B5EF4-FFF2-40B4-BE49-F238E27FC236}">
                <a16:creationId xmlns:a16="http://schemas.microsoft.com/office/drawing/2014/main" id="{EB877F44-567C-8A92-C7C0-92FAD17E4B5D}"/>
              </a:ext>
            </a:extLst>
          </p:cNvPr>
          <p:cNvCxnSpPr>
            <a:cxnSpLocks/>
          </p:cNvCxnSpPr>
          <p:nvPr/>
        </p:nvCxnSpPr>
        <p:spPr>
          <a:xfrm flipH="1">
            <a:off x="7442396" y="1766241"/>
            <a:ext cx="4752" cy="505835"/>
          </a:xfrm>
          <a:prstGeom prst="straightConnector1">
            <a:avLst/>
          </a:prstGeom>
          <a:ln w="28575" cmpd="sng">
            <a:solidFill>
              <a:schemeClr val="accent3"/>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4880885B-3B36-A0BF-270A-A413FF79840F}"/>
              </a:ext>
            </a:extLst>
          </p:cNvPr>
          <p:cNvSpPr txBox="1"/>
          <p:nvPr/>
        </p:nvSpPr>
        <p:spPr>
          <a:xfrm>
            <a:off x="-406916" y="2126711"/>
            <a:ext cx="2624471" cy="369332"/>
          </a:xfrm>
          <a:prstGeom prst="rect">
            <a:avLst/>
          </a:prstGeom>
          <a:noFill/>
        </p:spPr>
        <p:txBody>
          <a:bodyPr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a:ea typeface="+mn-ea"/>
                <a:cs typeface="Arial" panose="020B0604020202020204" pitchFamily="34" charset="0"/>
              </a:rPr>
              <a:t>        Efanesoctocog alfa</a:t>
            </a:r>
          </a:p>
        </p:txBody>
      </p:sp>
      <p:cxnSp>
        <p:nvCxnSpPr>
          <p:cNvPr id="9" name="Straight Arrow Connector 8">
            <a:extLst>
              <a:ext uri="{FF2B5EF4-FFF2-40B4-BE49-F238E27FC236}">
                <a16:creationId xmlns:a16="http://schemas.microsoft.com/office/drawing/2014/main" id="{DD40DD23-FD4D-2D2E-9A34-DD3D23968067}"/>
              </a:ext>
            </a:extLst>
          </p:cNvPr>
          <p:cNvCxnSpPr>
            <a:cxnSpLocks/>
          </p:cNvCxnSpPr>
          <p:nvPr/>
        </p:nvCxnSpPr>
        <p:spPr>
          <a:xfrm>
            <a:off x="1184471" y="2904427"/>
            <a:ext cx="510723" cy="367435"/>
          </a:xfrm>
          <a:prstGeom prst="straightConnector1">
            <a:avLst/>
          </a:prstGeom>
          <a:ln w="28575" cmpd="sng">
            <a:solidFill>
              <a:srgbClr val="00B050"/>
            </a:solidFill>
            <a:prstDash val="soli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730CF5E7-012C-60CE-790E-2C10402F3833}"/>
              </a:ext>
            </a:extLst>
          </p:cNvPr>
          <p:cNvSpPr txBox="1"/>
          <p:nvPr/>
        </p:nvSpPr>
        <p:spPr>
          <a:xfrm>
            <a:off x="141259" y="2535966"/>
            <a:ext cx="1795707"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a:ea typeface="+mn-ea"/>
                <a:cs typeface="Arial" panose="020B0604020202020204" pitchFamily="34" charset="0"/>
              </a:rPr>
              <a:t> Gene therapy</a:t>
            </a:r>
          </a:p>
        </p:txBody>
      </p:sp>
      <p:sp>
        <p:nvSpPr>
          <p:cNvPr id="10" name="TextBox 9">
            <a:extLst>
              <a:ext uri="{FF2B5EF4-FFF2-40B4-BE49-F238E27FC236}">
                <a16:creationId xmlns:a16="http://schemas.microsoft.com/office/drawing/2014/main" id="{4FF7C013-C3B6-C385-E0A6-D000A0967DD0}"/>
              </a:ext>
            </a:extLst>
          </p:cNvPr>
          <p:cNvSpPr txBox="1"/>
          <p:nvPr/>
        </p:nvSpPr>
        <p:spPr>
          <a:xfrm>
            <a:off x="4237341" y="1205421"/>
            <a:ext cx="1795707" cy="369332"/>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a:ea typeface="+mn-ea"/>
                <a:cs typeface="Arial" panose="020B0604020202020204" pitchFamily="34" charset="0"/>
              </a:rPr>
              <a:t> Gene therapy</a:t>
            </a:r>
          </a:p>
        </p:txBody>
      </p:sp>
      <p:cxnSp>
        <p:nvCxnSpPr>
          <p:cNvPr id="14" name="Straight Arrow Connector 13">
            <a:extLst>
              <a:ext uri="{FF2B5EF4-FFF2-40B4-BE49-F238E27FC236}">
                <a16:creationId xmlns:a16="http://schemas.microsoft.com/office/drawing/2014/main" id="{446BA995-105D-24C4-B3E9-86B5A8A600F4}"/>
              </a:ext>
            </a:extLst>
          </p:cNvPr>
          <p:cNvCxnSpPr>
            <a:cxnSpLocks/>
            <a:endCxn id="60" idx="0"/>
          </p:cNvCxnSpPr>
          <p:nvPr/>
        </p:nvCxnSpPr>
        <p:spPr>
          <a:xfrm flipH="1">
            <a:off x="3507575" y="1617762"/>
            <a:ext cx="1389504" cy="1330947"/>
          </a:xfrm>
          <a:prstGeom prst="straightConnector1">
            <a:avLst/>
          </a:prstGeom>
          <a:ln w="28575" cmpd="sng">
            <a:solidFill>
              <a:srgbClr val="00B050"/>
            </a:solidFill>
            <a:prstDash val="soli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F77E7554-1F95-F288-5628-D262028E3A8E}"/>
              </a:ext>
            </a:extLst>
          </p:cNvPr>
          <p:cNvCxnSpPr>
            <a:cxnSpLocks/>
          </p:cNvCxnSpPr>
          <p:nvPr/>
        </p:nvCxnSpPr>
        <p:spPr>
          <a:xfrm>
            <a:off x="1669811" y="2519482"/>
            <a:ext cx="226285" cy="686761"/>
          </a:xfrm>
          <a:prstGeom prst="straightConnector1">
            <a:avLst/>
          </a:prstGeom>
          <a:ln w="28575" cmpd="sng">
            <a:solidFill>
              <a:srgbClr val="00B050"/>
            </a:solidFill>
            <a:prstDash val="solid"/>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138EB149-12EF-9D62-9989-99ED8EB59ED1}"/>
              </a:ext>
            </a:extLst>
          </p:cNvPr>
          <p:cNvSpPr txBox="1"/>
          <p:nvPr/>
        </p:nvSpPr>
        <p:spPr bwMode="auto">
          <a:xfrm>
            <a:off x="3810000" y="6121138"/>
            <a:ext cx="56664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Slide courtesy of Guy A. Young, MD, University of Southern California </a:t>
            </a:r>
            <a:b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Keck School of Medicine, Children’s Hospital Los Angeles.</a:t>
            </a:r>
          </a:p>
        </p:txBody>
      </p:sp>
      <p:sp>
        <p:nvSpPr>
          <p:cNvPr id="12" name="Rectangle: Rounded Corners 11">
            <a:extLst>
              <a:ext uri="{FF2B5EF4-FFF2-40B4-BE49-F238E27FC236}">
                <a16:creationId xmlns:a16="http://schemas.microsoft.com/office/drawing/2014/main" id="{65CAA84A-F024-23F7-3238-84A28905C05D}"/>
              </a:ext>
            </a:extLst>
          </p:cNvPr>
          <p:cNvSpPr/>
          <p:nvPr/>
        </p:nvSpPr>
        <p:spPr bwMode="auto">
          <a:xfrm>
            <a:off x="1472023" y="5241899"/>
            <a:ext cx="1774191" cy="1402457"/>
          </a:xfrm>
          <a:prstGeom prst="roundRect">
            <a:avLst/>
          </a:prstGeom>
          <a:noFill/>
          <a:ln w="3810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8951051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7502B-8BCA-55B9-3451-4FEBB67148B7}"/>
              </a:ext>
            </a:extLst>
          </p:cNvPr>
          <p:cNvSpPr>
            <a:spLocks noGrp="1"/>
          </p:cNvSpPr>
          <p:nvPr>
            <p:ph type="title"/>
          </p:nvPr>
        </p:nvSpPr>
        <p:spPr/>
        <p:txBody>
          <a:bodyPr/>
          <a:lstStyle/>
          <a:p>
            <a:r>
              <a:rPr lang="en-US" dirty="0"/>
              <a:t>SerpinPC: Phase </a:t>
            </a:r>
            <a:r>
              <a:rPr lang="en-US" dirty="0" err="1"/>
              <a:t>IIa</a:t>
            </a:r>
            <a:r>
              <a:rPr lang="en-US" dirty="0"/>
              <a:t> AP-0101 (or PRESent-2) </a:t>
            </a:r>
          </a:p>
        </p:txBody>
      </p:sp>
      <p:sp>
        <p:nvSpPr>
          <p:cNvPr id="3" name="Content Placeholder 2">
            <a:extLst>
              <a:ext uri="{FF2B5EF4-FFF2-40B4-BE49-F238E27FC236}">
                <a16:creationId xmlns:a16="http://schemas.microsoft.com/office/drawing/2014/main" id="{4A64B56A-D54D-71B9-2025-83A60222525F}"/>
              </a:ext>
            </a:extLst>
          </p:cNvPr>
          <p:cNvSpPr>
            <a:spLocks noGrp="1"/>
          </p:cNvSpPr>
          <p:nvPr>
            <p:ph idx="1"/>
          </p:nvPr>
        </p:nvSpPr>
        <p:spPr/>
        <p:txBody>
          <a:bodyPr/>
          <a:lstStyle/>
          <a:p>
            <a:pPr>
              <a:spcBef>
                <a:spcPts val="600"/>
              </a:spcBef>
            </a:pPr>
            <a:r>
              <a:rPr lang="en-US" sz="2000" dirty="0"/>
              <a:t>Serpin modified from ɑ1-antitrypsin; inhibits circulating APC</a:t>
            </a:r>
            <a:r>
              <a:rPr lang="en-US" sz="2000" baseline="30000" dirty="0"/>
              <a:t>1</a:t>
            </a:r>
          </a:p>
          <a:p>
            <a:pPr>
              <a:spcBef>
                <a:spcPts val="600"/>
              </a:spcBef>
            </a:pPr>
            <a:r>
              <a:rPr lang="en-US" sz="2000" dirty="0"/>
              <a:t>Phase IIa AP-0101 trial (PRESent-2) in severe HA or HB with and without inhibitors</a:t>
            </a:r>
            <a:r>
              <a:rPr lang="en-US" sz="2000" baseline="30000" dirty="0"/>
              <a:t>2</a:t>
            </a:r>
          </a:p>
          <a:p>
            <a:pPr lvl="1">
              <a:spcBef>
                <a:spcPts val="600"/>
              </a:spcBef>
            </a:pPr>
            <a:r>
              <a:rPr lang="en-US" sz="1800" dirty="0"/>
              <a:t>1.2 mg/kg bodyweight every 2 wk SC </a:t>
            </a:r>
          </a:p>
          <a:p>
            <a:pPr>
              <a:spcBef>
                <a:spcPts val="600"/>
              </a:spcBef>
            </a:pPr>
            <a:endParaRPr lang="en-US" dirty="0"/>
          </a:p>
          <a:p>
            <a:pPr>
              <a:spcBef>
                <a:spcPts val="600"/>
              </a:spcBef>
            </a:pPr>
            <a:endParaRPr lang="en-US" dirty="0"/>
          </a:p>
          <a:p>
            <a:pPr>
              <a:spcBef>
                <a:spcPts val="600"/>
              </a:spcBef>
            </a:pPr>
            <a:endParaRPr lang="en-US" dirty="0"/>
          </a:p>
        </p:txBody>
      </p:sp>
      <p:sp>
        <p:nvSpPr>
          <p:cNvPr id="11" name="Arrow: Pentagon 10">
            <a:extLst>
              <a:ext uri="{FF2B5EF4-FFF2-40B4-BE49-F238E27FC236}">
                <a16:creationId xmlns:a16="http://schemas.microsoft.com/office/drawing/2014/main" id="{671D96C7-69D5-47AB-46BC-B13823C87DE9}"/>
              </a:ext>
            </a:extLst>
          </p:cNvPr>
          <p:cNvSpPr/>
          <p:nvPr/>
        </p:nvSpPr>
        <p:spPr bwMode="auto">
          <a:xfrm>
            <a:off x="749902" y="3619060"/>
            <a:ext cx="1244027" cy="998864"/>
          </a:xfrm>
          <a:prstGeom prst="homePlate">
            <a:avLst>
              <a:gd name="adj" fmla="val 22537"/>
            </a:avLst>
          </a:prstGeom>
          <a:solidFill>
            <a:schemeClr val="accent2"/>
          </a:solidFill>
          <a:ln w="0">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Up to 0.03</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mg/kg</a:t>
            </a:r>
          </a:p>
        </p:txBody>
      </p:sp>
      <p:sp>
        <p:nvSpPr>
          <p:cNvPr id="12" name="Arrow: Pentagon 11">
            <a:extLst>
              <a:ext uri="{FF2B5EF4-FFF2-40B4-BE49-F238E27FC236}">
                <a16:creationId xmlns:a16="http://schemas.microsoft.com/office/drawing/2014/main" id="{994410AE-D468-C82D-8B0D-5730671A5B34}"/>
              </a:ext>
            </a:extLst>
          </p:cNvPr>
          <p:cNvSpPr/>
          <p:nvPr/>
        </p:nvSpPr>
        <p:spPr bwMode="auto">
          <a:xfrm>
            <a:off x="2005113" y="3619060"/>
            <a:ext cx="1244027" cy="998864"/>
          </a:xfrm>
          <a:prstGeom prst="homePlate">
            <a:avLst>
              <a:gd name="adj" fmla="val 20706"/>
            </a:avLst>
          </a:prstGeom>
          <a:solidFill>
            <a:schemeClr val="accent2"/>
          </a:solidFill>
          <a:ln w="0">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0.1 to 0.03</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Mg/kg</a:t>
            </a:r>
          </a:p>
        </p:txBody>
      </p:sp>
      <p:sp>
        <p:nvSpPr>
          <p:cNvPr id="13" name="Arrow: Pentagon 12">
            <a:extLst>
              <a:ext uri="{FF2B5EF4-FFF2-40B4-BE49-F238E27FC236}">
                <a16:creationId xmlns:a16="http://schemas.microsoft.com/office/drawing/2014/main" id="{7D527709-2B1D-A1A2-68F9-FEDC5D186879}"/>
              </a:ext>
            </a:extLst>
          </p:cNvPr>
          <p:cNvSpPr/>
          <p:nvPr/>
        </p:nvSpPr>
        <p:spPr bwMode="auto">
          <a:xfrm>
            <a:off x="3285906" y="3619060"/>
            <a:ext cx="1639921" cy="998864"/>
          </a:xfrm>
          <a:prstGeom prst="homePlate">
            <a:avLst>
              <a:gd name="adj" fmla="val 24368"/>
            </a:avLst>
          </a:prstGeom>
          <a:solidFill>
            <a:schemeClr val="accent1"/>
          </a:solid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0.3/0.6/1.2</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mg/kg Q4W</a:t>
            </a:r>
          </a:p>
        </p:txBody>
      </p:sp>
      <p:sp>
        <p:nvSpPr>
          <p:cNvPr id="14" name="Arrow: Pentagon 13">
            <a:extLst>
              <a:ext uri="{FF2B5EF4-FFF2-40B4-BE49-F238E27FC236}">
                <a16:creationId xmlns:a16="http://schemas.microsoft.com/office/drawing/2014/main" id="{14EA00F1-9B35-F264-C7C4-0A7EE09A8BFB}"/>
              </a:ext>
            </a:extLst>
          </p:cNvPr>
          <p:cNvSpPr/>
          <p:nvPr/>
        </p:nvSpPr>
        <p:spPr bwMode="auto">
          <a:xfrm>
            <a:off x="4928007" y="3619060"/>
            <a:ext cx="1646529" cy="998864"/>
          </a:xfrm>
          <a:prstGeom prst="homePlate">
            <a:avLst>
              <a:gd name="adj" fmla="val 24368"/>
            </a:avLst>
          </a:prstGeom>
          <a:solidFill>
            <a:schemeClr val="accent1"/>
          </a:solid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60 mg Q4W</a:t>
            </a:r>
          </a:p>
        </p:txBody>
      </p:sp>
      <p:sp>
        <p:nvSpPr>
          <p:cNvPr id="15" name="Arrow: Pentagon 14">
            <a:extLst>
              <a:ext uri="{FF2B5EF4-FFF2-40B4-BE49-F238E27FC236}">
                <a16:creationId xmlns:a16="http://schemas.microsoft.com/office/drawing/2014/main" id="{D8E9053B-EF55-41C1-4392-67BE8BC97637}"/>
              </a:ext>
            </a:extLst>
          </p:cNvPr>
          <p:cNvSpPr/>
          <p:nvPr/>
        </p:nvSpPr>
        <p:spPr bwMode="auto">
          <a:xfrm>
            <a:off x="6574536" y="3619060"/>
            <a:ext cx="1614529" cy="998864"/>
          </a:xfrm>
          <a:prstGeom prst="homePlate">
            <a:avLst>
              <a:gd name="adj" fmla="val 23452"/>
            </a:avLst>
          </a:prstGeom>
          <a:solidFill>
            <a:schemeClr val="accent1"/>
          </a:solid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1.2 mg/kg Q2W</a:t>
            </a:r>
          </a:p>
        </p:txBody>
      </p:sp>
      <p:sp>
        <p:nvSpPr>
          <p:cNvPr id="16" name="Arrow: Pentagon 15">
            <a:extLst>
              <a:ext uri="{FF2B5EF4-FFF2-40B4-BE49-F238E27FC236}">
                <a16:creationId xmlns:a16="http://schemas.microsoft.com/office/drawing/2014/main" id="{43190902-09BD-CF39-962E-4908B8A9541A}"/>
              </a:ext>
            </a:extLst>
          </p:cNvPr>
          <p:cNvSpPr/>
          <p:nvPr/>
        </p:nvSpPr>
        <p:spPr bwMode="auto">
          <a:xfrm>
            <a:off x="8208531" y="3619060"/>
            <a:ext cx="1614529" cy="998864"/>
          </a:xfrm>
          <a:prstGeom prst="homePlate">
            <a:avLst>
              <a:gd name="adj" fmla="val 23452"/>
            </a:avLst>
          </a:prstGeom>
          <a:solidFill>
            <a:schemeClr val="accent1"/>
          </a:solid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1.2 mg/kg Q2W</a:t>
            </a:r>
          </a:p>
        </p:txBody>
      </p:sp>
      <p:sp>
        <p:nvSpPr>
          <p:cNvPr id="17" name="Arrow: Pentagon 16">
            <a:extLst>
              <a:ext uri="{FF2B5EF4-FFF2-40B4-BE49-F238E27FC236}">
                <a16:creationId xmlns:a16="http://schemas.microsoft.com/office/drawing/2014/main" id="{83EE20A7-BF98-B5C3-D2AD-37D889C9B8BA}"/>
              </a:ext>
            </a:extLst>
          </p:cNvPr>
          <p:cNvSpPr/>
          <p:nvPr/>
        </p:nvSpPr>
        <p:spPr bwMode="auto">
          <a:xfrm>
            <a:off x="9854311" y="3561291"/>
            <a:ext cx="1636898" cy="998864"/>
          </a:xfrm>
          <a:prstGeom prst="homePlate">
            <a:avLst>
              <a:gd name="adj" fmla="val 28029"/>
            </a:avLst>
          </a:prstGeom>
          <a:solidFill>
            <a:schemeClr val="tx2"/>
          </a:solid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60 mg Q2W</a:t>
            </a:r>
          </a:p>
        </p:txBody>
      </p:sp>
      <p:sp>
        <p:nvSpPr>
          <p:cNvPr id="19" name="TextBox 18">
            <a:extLst>
              <a:ext uri="{FF2B5EF4-FFF2-40B4-BE49-F238E27FC236}">
                <a16:creationId xmlns:a16="http://schemas.microsoft.com/office/drawing/2014/main" id="{85BA5193-2CAC-07B9-A0C8-CF4E2DBD4231}"/>
              </a:ext>
            </a:extLst>
          </p:cNvPr>
          <p:cNvSpPr txBox="1"/>
          <p:nvPr/>
        </p:nvSpPr>
        <p:spPr bwMode="auto">
          <a:xfrm>
            <a:off x="874543" y="2936635"/>
            <a:ext cx="74994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Part Ia</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SAD HV</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15)</a:t>
            </a:r>
          </a:p>
        </p:txBody>
      </p:sp>
      <p:sp>
        <p:nvSpPr>
          <p:cNvPr id="20" name="TextBox 19">
            <a:extLst>
              <a:ext uri="{FF2B5EF4-FFF2-40B4-BE49-F238E27FC236}">
                <a16:creationId xmlns:a16="http://schemas.microsoft.com/office/drawing/2014/main" id="{B0717278-3A2D-15A8-517A-DA69D6E45B41}"/>
              </a:ext>
            </a:extLst>
          </p:cNvPr>
          <p:cNvSpPr txBox="1"/>
          <p:nvPr/>
        </p:nvSpPr>
        <p:spPr bwMode="auto">
          <a:xfrm>
            <a:off x="2163913" y="2936635"/>
            <a:ext cx="74994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Part Ib</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SAD HV</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12)</a:t>
            </a:r>
          </a:p>
        </p:txBody>
      </p:sp>
      <p:sp>
        <p:nvSpPr>
          <p:cNvPr id="21" name="TextBox 20">
            <a:extLst>
              <a:ext uri="{FF2B5EF4-FFF2-40B4-BE49-F238E27FC236}">
                <a16:creationId xmlns:a16="http://schemas.microsoft.com/office/drawing/2014/main" id="{0ABC0DF2-765D-E382-B521-3596DB14FBC1}"/>
              </a:ext>
            </a:extLst>
          </p:cNvPr>
          <p:cNvSpPr txBox="1"/>
          <p:nvPr/>
        </p:nvSpPr>
        <p:spPr bwMode="auto">
          <a:xfrm>
            <a:off x="3614410" y="2936635"/>
            <a:ext cx="82426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Part 2</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MAD HV</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23)</a:t>
            </a:r>
          </a:p>
        </p:txBody>
      </p:sp>
      <p:sp>
        <p:nvSpPr>
          <p:cNvPr id="22" name="TextBox 21">
            <a:extLst>
              <a:ext uri="{FF2B5EF4-FFF2-40B4-BE49-F238E27FC236}">
                <a16:creationId xmlns:a16="http://schemas.microsoft.com/office/drawing/2014/main" id="{14830CA9-D5C5-1F22-3EDD-53A725BF64D5}"/>
              </a:ext>
            </a:extLst>
          </p:cNvPr>
          <p:cNvSpPr txBox="1"/>
          <p:nvPr/>
        </p:nvSpPr>
        <p:spPr bwMode="auto">
          <a:xfrm>
            <a:off x="5231793" y="2936635"/>
            <a:ext cx="8290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Part 3</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flat dose</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22)</a:t>
            </a:r>
          </a:p>
        </p:txBody>
      </p:sp>
      <p:sp>
        <p:nvSpPr>
          <p:cNvPr id="23" name="TextBox 22">
            <a:extLst>
              <a:ext uri="{FF2B5EF4-FFF2-40B4-BE49-F238E27FC236}">
                <a16:creationId xmlns:a16="http://schemas.microsoft.com/office/drawing/2014/main" id="{DE189E3F-D523-AC63-4F8A-9D21144AC73D}"/>
              </a:ext>
            </a:extLst>
          </p:cNvPr>
          <p:cNvSpPr txBox="1"/>
          <p:nvPr/>
        </p:nvSpPr>
        <p:spPr bwMode="auto">
          <a:xfrm>
            <a:off x="6774576" y="2742736"/>
            <a:ext cx="940129"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Part 4</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 mg/kg</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Q2W</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21)</a:t>
            </a:r>
          </a:p>
        </p:txBody>
      </p:sp>
      <p:sp>
        <p:nvSpPr>
          <p:cNvPr id="24" name="TextBox 23">
            <a:extLst>
              <a:ext uri="{FF2B5EF4-FFF2-40B4-BE49-F238E27FC236}">
                <a16:creationId xmlns:a16="http://schemas.microsoft.com/office/drawing/2014/main" id="{AEDF0A7C-B6EF-AF96-72CA-543E82F20F7A}"/>
              </a:ext>
            </a:extLst>
          </p:cNvPr>
          <p:cNvSpPr txBox="1"/>
          <p:nvPr/>
        </p:nvSpPr>
        <p:spPr bwMode="auto">
          <a:xfrm>
            <a:off x="8408571" y="2742736"/>
            <a:ext cx="940129"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Part 5</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 mg/kg</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Q2W</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20)</a:t>
            </a:r>
          </a:p>
        </p:txBody>
      </p:sp>
      <p:sp>
        <p:nvSpPr>
          <p:cNvPr id="25" name="TextBox 24">
            <a:extLst>
              <a:ext uri="{FF2B5EF4-FFF2-40B4-BE49-F238E27FC236}">
                <a16:creationId xmlns:a16="http://schemas.microsoft.com/office/drawing/2014/main" id="{8C408F08-F786-E39D-2249-DAE8C896F239}"/>
              </a:ext>
            </a:extLst>
          </p:cNvPr>
          <p:cNvSpPr txBox="1"/>
          <p:nvPr/>
        </p:nvSpPr>
        <p:spPr bwMode="auto">
          <a:xfrm>
            <a:off x="10121096" y="2936635"/>
            <a:ext cx="82900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CDCDCF">
                    <a:lumMod val="90000"/>
                  </a:srgbClr>
                </a:solidFill>
                <a:effectLst/>
                <a:uLnTx/>
                <a:uFillTx/>
                <a:latin typeface="Calibri" panose="020F0502020204030204" pitchFamily="34" charset="0"/>
                <a:ea typeface="+mn-ea"/>
                <a:cs typeface="+mn-cs"/>
              </a:rPr>
              <a:t>Part 6</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CDCDCF">
                    <a:lumMod val="90000"/>
                  </a:srgbClr>
                </a:solidFill>
                <a:effectLst/>
                <a:uLnTx/>
                <a:uFillTx/>
                <a:latin typeface="Calibri" panose="020F0502020204030204" pitchFamily="34" charset="0"/>
                <a:ea typeface="+mn-ea"/>
                <a:cs typeface="+mn-cs"/>
              </a:rPr>
              <a:t>flat dose</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CDCDCF">
                    <a:lumMod val="90000"/>
                  </a:srgbClr>
                </a:solidFill>
                <a:effectLst/>
                <a:uLnTx/>
                <a:uFillTx/>
                <a:latin typeface="Calibri" panose="020F0502020204030204" pitchFamily="34" charset="0"/>
                <a:ea typeface="+mn-ea"/>
                <a:cs typeface="+mn-cs"/>
              </a:rPr>
              <a:t>(n = 16)</a:t>
            </a:r>
          </a:p>
        </p:txBody>
      </p:sp>
      <p:graphicFrame>
        <p:nvGraphicFramePr>
          <p:cNvPr id="27" name="Table 26">
            <a:extLst>
              <a:ext uri="{FF2B5EF4-FFF2-40B4-BE49-F238E27FC236}">
                <a16:creationId xmlns:a16="http://schemas.microsoft.com/office/drawing/2014/main" id="{3D5E8AFE-87CE-BD3F-98A3-3C7BA6EEA0BB}"/>
              </a:ext>
            </a:extLst>
          </p:cNvPr>
          <p:cNvGraphicFramePr>
            <a:graphicFrameLocks noGrp="1"/>
          </p:cNvGraphicFramePr>
          <p:nvPr/>
        </p:nvGraphicFramePr>
        <p:xfrm>
          <a:off x="709796" y="4648947"/>
          <a:ext cx="10772406" cy="1381760"/>
        </p:xfrm>
        <a:graphic>
          <a:graphicData uri="http://schemas.openxmlformats.org/drawingml/2006/table">
            <a:tbl>
              <a:tblPr firstRow="1" bandRow="1">
                <a:tableStyleId>{5C22544A-7EE6-4342-B048-85BDC9FD1C3A}</a:tableStyleId>
              </a:tblPr>
              <a:tblGrid>
                <a:gridCol w="2557480">
                  <a:extLst>
                    <a:ext uri="{9D8B030D-6E8A-4147-A177-3AD203B41FA5}">
                      <a16:colId xmlns:a16="http://schemas.microsoft.com/office/drawing/2014/main" val="4083916197"/>
                    </a:ext>
                  </a:extLst>
                </a:gridCol>
                <a:gridCol w="1685724">
                  <a:extLst>
                    <a:ext uri="{9D8B030D-6E8A-4147-A177-3AD203B41FA5}">
                      <a16:colId xmlns:a16="http://schemas.microsoft.com/office/drawing/2014/main" val="128305784"/>
                    </a:ext>
                  </a:extLst>
                </a:gridCol>
                <a:gridCol w="1619250">
                  <a:extLst>
                    <a:ext uri="{9D8B030D-6E8A-4147-A177-3AD203B41FA5}">
                      <a16:colId xmlns:a16="http://schemas.microsoft.com/office/drawing/2014/main" val="2309906424"/>
                    </a:ext>
                  </a:extLst>
                </a:gridCol>
                <a:gridCol w="1647825">
                  <a:extLst>
                    <a:ext uri="{9D8B030D-6E8A-4147-A177-3AD203B41FA5}">
                      <a16:colId xmlns:a16="http://schemas.microsoft.com/office/drawing/2014/main" val="2573419685"/>
                    </a:ext>
                  </a:extLst>
                </a:gridCol>
                <a:gridCol w="1621537">
                  <a:extLst>
                    <a:ext uri="{9D8B030D-6E8A-4147-A177-3AD203B41FA5}">
                      <a16:colId xmlns:a16="http://schemas.microsoft.com/office/drawing/2014/main" val="1007515699"/>
                    </a:ext>
                  </a:extLst>
                </a:gridCol>
                <a:gridCol w="1640590">
                  <a:extLst>
                    <a:ext uri="{9D8B030D-6E8A-4147-A177-3AD203B41FA5}">
                      <a16:colId xmlns:a16="http://schemas.microsoft.com/office/drawing/2014/main" val="543302327"/>
                    </a:ext>
                  </a:extLst>
                </a:gridCol>
              </a:tblGrid>
              <a:tr h="370840">
                <a:tc>
                  <a:txBody>
                    <a:bodyPr/>
                    <a:lstStyle/>
                    <a:p>
                      <a:pPr algn="r"/>
                      <a:r>
                        <a:rPr lang="en-US" b="1" dirty="0">
                          <a:solidFill>
                            <a:schemeClr val="bg1"/>
                          </a:solidFill>
                        </a:rPr>
                        <a:t>Effective monthly dosing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b="0" dirty="0">
                          <a:solidFill>
                            <a:schemeClr val="bg1"/>
                          </a:solidFill>
                        </a:rPr>
                        <a:t>0.3/0.6/1.2 mg/kg BW</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b="0" dirty="0">
                          <a:solidFill>
                            <a:schemeClr val="bg1"/>
                          </a:solidFill>
                        </a:rPr>
                        <a:t>60 mg flat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b="0" dirty="0">
                          <a:solidFill>
                            <a:schemeClr val="bg1"/>
                          </a:solidFill>
                        </a:rPr>
                        <a:t>2.4 mg/kg BW</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b="0" dirty="0">
                          <a:solidFill>
                            <a:schemeClr val="bg1"/>
                          </a:solidFill>
                        </a:rPr>
                        <a:t>2.4 mg/kg BW</a:t>
                      </a:r>
                    </a:p>
                    <a:p>
                      <a:pPr algn="ctr"/>
                      <a:endParaRPr lang="en-US" b="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b="0" dirty="0">
                          <a:solidFill>
                            <a:schemeClr val="tx2">
                              <a:lumMod val="90000"/>
                            </a:schemeClr>
                          </a:solidFill>
                        </a:rPr>
                        <a:t>120 mg flat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56124629"/>
                  </a:ext>
                </a:extLst>
              </a:tr>
              <a:tr h="370840">
                <a:tc>
                  <a:txBody>
                    <a:bodyPr/>
                    <a:lstStyle/>
                    <a:p>
                      <a:pPr algn="r"/>
                      <a:r>
                        <a:rPr lang="en-US" b="1" dirty="0">
                          <a:solidFill>
                            <a:schemeClr val="bg1"/>
                          </a:solidFill>
                        </a:rPr>
                        <a:t>Timing</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b="0" dirty="0">
                          <a:solidFill>
                            <a:schemeClr val="bg1"/>
                          </a:solidFill>
                        </a:rPr>
                        <a:t>Wk 1-24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b="0" dirty="0">
                          <a:solidFill>
                            <a:schemeClr val="bg1"/>
                          </a:solidFill>
                        </a:rPr>
                        <a:t>Wk 25-72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b="0" dirty="0">
                          <a:solidFill>
                            <a:schemeClr val="bg1"/>
                          </a:solidFill>
                        </a:rPr>
                        <a:t>Wk 73-96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b="0" dirty="0">
                          <a:solidFill>
                            <a:schemeClr val="bg1"/>
                          </a:solidFill>
                        </a:rPr>
                        <a:t>Wk 97-148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b="0" dirty="0">
                          <a:solidFill>
                            <a:schemeClr val="tx2">
                              <a:lumMod val="90000"/>
                            </a:schemeClr>
                          </a:solidFill>
                        </a:rPr>
                        <a:t>Wk 149-200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8330799"/>
                  </a:ext>
                </a:extLst>
              </a:tr>
              <a:tr h="370840">
                <a:tc>
                  <a:txBody>
                    <a:bodyPr/>
                    <a:lstStyle/>
                    <a:p>
                      <a:pPr algn="r"/>
                      <a:r>
                        <a:rPr lang="en-US" b="1" dirty="0">
                          <a:solidFill>
                            <a:schemeClr val="bg1"/>
                          </a:solidFill>
                        </a:rPr>
                        <a:t>Duration (wk)</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b="0" dirty="0">
                          <a:solidFill>
                            <a:schemeClr val="bg1"/>
                          </a:solidFill>
                        </a:rPr>
                        <a:t>24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b="0" dirty="0">
                          <a:solidFill>
                            <a:schemeClr val="bg1"/>
                          </a:solidFill>
                        </a:rPr>
                        <a:t>48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b="0" dirty="0">
                          <a:solidFill>
                            <a:schemeClr val="bg1"/>
                          </a:solidFill>
                        </a:rPr>
                        <a:t>24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b="0" dirty="0">
                          <a:solidFill>
                            <a:schemeClr val="bg1"/>
                          </a:solidFill>
                        </a:rPr>
                        <a:t>52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b="0" dirty="0">
                          <a:solidFill>
                            <a:schemeClr val="tx2">
                              <a:lumMod val="90000"/>
                            </a:schemeClr>
                          </a:solidFill>
                        </a:rPr>
                        <a:t>52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14130801"/>
                  </a:ext>
                </a:extLst>
              </a:tr>
            </a:tbl>
          </a:graphicData>
        </a:graphic>
      </p:graphicFrame>
      <p:sp>
        <p:nvSpPr>
          <p:cNvPr id="30" name="Rectangle: Rounded Corners 29">
            <a:extLst>
              <a:ext uri="{FF2B5EF4-FFF2-40B4-BE49-F238E27FC236}">
                <a16:creationId xmlns:a16="http://schemas.microsoft.com/office/drawing/2014/main" id="{9AACE2A0-A651-F78F-7F31-A86B26872480}"/>
              </a:ext>
            </a:extLst>
          </p:cNvPr>
          <p:cNvSpPr/>
          <p:nvPr/>
        </p:nvSpPr>
        <p:spPr bwMode="auto">
          <a:xfrm>
            <a:off x="8201025" y="2653719"/>
            <a:ext cx="1636898" cy="3464589"/>
          </a:xfrm>
          <a:prstGeom prst="roundRect">
            <a:avLst/>
          </a:prstGeom>
          <a:noFill/>
          <a:ln w="28575">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 name="Text Box 11">
            <a:extLst>
              <a:ext uri="{FF2B5EF4-FFF2-40B4-BE49-F238E27FC236}">
                <a16:creationId xmlns:a16="http://schemas.microsoft.com/office/drawing/2014/main" id="{1D72D405-7BDD-86DC-CC3A-48C3755DEF30}"/>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mn-cs"/>
              </a:rPr>
              <a:t>1. </a:t>
            </a:r>
            <a:r>
              <a:rPr kumimoji="0" lang="en-US" sz="1200" b="0" i="0" u="none" strike="noStrike" kern="1200" cap="none" spc="0" normalizeH="0" baseline="0" noProof="0" dirty="0">
                <a:ln>
                  <a:noFill/>
                </a:ln>
                <a:solidFill>
                  <a:srgbClr val="455560"/>
                </a:solidFill>
                <a:effectLst/>
                <a:uLnTx/>
                <a:uFillTx/>
                <a:latin typeface="Calibri"/>
                <a:ea typeface="+mn-ea"/>
                <a:cs typeface="+mn-cs"/>
              </a:rPr>
              <a:t>Polderdijk. Blood. 2017;129:105. 2. </a:t>
            </a:r>
            <a:r>
              <a:rPr kumimoji="0" lang="en-US" altLang="en-US" sz="1200" b="0" i="0" u="none" strike="noStrike" kern="1200" cap="none" spc="0" normalizeH="0" baseline="0" noProof="0" dirty="0">
                <a:ln>
                  <a:noFill/>
                </a:ln>
                <a:solidFill>
                  <a:srgbClr val="455560"/>
                </a:solidFill>
                <a:effectLst/>
                <a:uLnTx/>
                <a:uFillTx/>
                <a:latin typeface="Calibri"/>
                <a:ea typeface="+mn-ea"/>
                <a:cs typeface="+mn-cs"/>
              </a:rPr>
              <a:t>Baglin. EAHAD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2024. Abstr OR11. </a:t>
            </a:r>
          </a:p>
        </p:txBody>
      </p:sp>
    </p:spTree>
    <p:extLst>
      <p:ext uri="{BB962C8B-B14F-4D97-AF65-F5344CB8AC3E}">
        <p14:creationId xmlns:p14="http://schemas.microsoft.com/office/powerpoint/2010/main" val="40479245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0D15F-7207-EBC7-88B6-D44C0FBB1EF9}"/>
              </a:ext>
            </a:extLst>
          </p:cNvPr>
          <p:cNvSpPr>
            <a:spLocks noGrp="1"/>
          </p:cNvSpPr>
          <p:nvPr>
            <p:ph type="title"/>
          </p:nvPr>
        </p:nvSpPr>
        <p:spPr/>
        <p:txBody>
          <a:bodyPr/>
          <a:lstStyle/>
          <a:p>
            <a:r>
              <a:rPr lang="pt-BR" dirty="0"/>
              <a:t>SerpinPC: Phase IIa Results</a:t>
            </a:r>
            <a:endParaRPr lang="en-US" dirty="0"/>
          </a:p>
        </p:txBody>
      </p:sp>
      <p:sp>
        <p:nvSpPr>
          <p:cNvPr id="4" name="Content Placeholder 3">
            <a:extLst>
              <a:ext uri="{FF2B5EF4-FFF2-40B4-BE49-F238E27FC236}">
                <a16:creationId xmlns:a16="http://schemas.microsoft.com/office/drawing/2014/main" id="{093E8F26-C117-D1FB-C769-7ACEF6EFD30F}"/>
              </a:ext>
            </a:extLst>
          </p:cNvPr>
          <p:cNvSpPr>
            <a:spLocks noGrp="1"/>
          </p:cNvSpPr>
          <p:nvPr>
            <p:ph idx="1"/>
          </p:nvPr>
        </p:nvSpPr>
        <p:spPr>
          <a:xfrm>
            <a:off x="604675" y="1513047"/>
            <a:ext cx="5219823" cy="3649008"/>
          </a:xfrm>
        </p:spPr>
        <p:txBody>
          <a:bodyPr/>
          <a:lstStyle/>
          <a:p>
            <a:r>
              <a:rPr lang="en-US" dirty="0">
                <a:latin typeface="Calibri"/>
                <a:ea typeface="Calibri"/>
                <a:cs typeface="Calibri"/>
              </a:rPr>
              <a:t>96% median reduction from baseline in total ABR</a:t>
            </a:r>
          </a:p>
          <a:p>
            <a:r>
              <a:rPr lang="en-US" dirty="0">
                <a:latin typeface="Calibri"/>
                <a:ea typeface="Calibri"/>
                <a:cs typeface="Calibri"/>
              </a:rPr>
              <a:t>Transient antidrug antibodies detected in 1/20 (5%) participants in part 5</a:t>
            </a:r>
          </a:p>
          <a:p>
            <a:r>
              <a:rPr lang="en-US" dirty="0">
                <a:latin typeface="Calibri"/>
                <a:ea typeface="Calibri"/>
                <a:cs typeface="Calibri"/>
              </a:rPr>
              <a:t>No SAE related to serpinPC observed after repeat dose exposure for 2.8 yr</a:t>
            </a:r>
          </a:p>
          <a:p>
            <a:endParaRPr lang="en-US" dirty="0"/>
          </a:p>
          <a:p>
            <a:endParaRPr lang="en-US" dirty="0"/>
          </a:p>
          <a:p>
            <a:endParaRPr lang="en-US" dirty="0"/>
          </a:p>
        </p:txBody>
      </p:sp>
      <p:sp>
        <p:nvSpPr>
          <p:cNvPr id="3" name="Text Box 11">
            <a:extLst>
              <a:ext uri="{FF2B5EF4-FFF2-40B4-BE49-F238E27FC236}">
                <a16:creationId xmlns:a16="http://schemas.microsoft.com/office/drawing/2014/main" id="{03710D2B-C121-C10B-6AC0-FEC32E70CA66}"/>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Baglin. EAHAD 2024. Abstr OR11. </a:t>
            </a:r>
          </a:p>
        </p:txBody>
      </p:sp>
      <p:grpSp>
        <p:nvGrpSpPr>
          <p:cNvPr id="78" name="Group 77">
            <a:extLst>
              <a:ext uri="{FF2B5EF4-FFF2-40B4-BE49-F238E27FC236}">
                <a16:creationId xmlns:a16="http://schemas.microsoft.com/office/drawing/2014/main" id="{3193F55B-A1B1-AE81-4238-C34DA9875B72}"/>
              </a:ext>
            </a:extLst>
          </p:cNvPr>
          <p:cNvGrpSpPr/>
          <p:nvPr/>
        </p:nvGrpSpPr>
        <p:grpSpPr>
          <a:xfrm>
            <a:off x="5988165" y="1557537"/>
            <a:ext cx="5747676" cy="4699469"/>
            <a:chOff x="5988165" y="1557537"/>
            <a:chExt cx="5747676" cy="4699469"/>
          </a:xfrm>
        </p:grpSpPr>
        <p:sp>
          <p:nvSpPr>
            <p:cNvPr id="5" name="TextBox 4">
              <a:extLst>
                <a:ext uri="{FF2B5EF4-FFF2-40B4-BE49-F238E27FC236}">
                  <a16:creationId xmlns:a16="http://schemas.microsoft.com/office/drawing/2014/main" id="{FF291E04-3BE8-7FFD-4856-6118302C19BD}"/>
                </a:ext>
              </a:extLst>
            </p:cNvPr>
            <p:cNvSpPr txBox="1"/>
            <p:nvPr/>
          </p:nvSpPr>
          <p:spPr bwMode="auto">
            <a:xfrm>
              <a:off x="7856220" y="1557537"/>
              <a:ext cx="2252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All Bleed ABR (n = 20)</a:t>
              </a:r>
            </a:p>
          </p:txBody>
        </p:sp>
        <p:sp>
          <p:nvSpPr>
            <p:cNvPr id="7" name="TextBox 6">
              <a:extLst>
                <a:ext uri="{FF2B5EF4-FFF2-40B4-BE49-F238E27FC236}">
                  <a16:creationId xmlns:a16="http://schemas.microsoft.com/office/drawing/2014/main" id="{386C3AC7-E4D0-3E5F-3F41-04DE7B145AAB}"/>
                </a:ext>
              </a:extLst>
            </p:cNvPr>
            <p:cNvSpPr txBox="1"/>
            <p:nvPr/>
          </p:nvSpPr>
          <p:spPr bwMode="auto">
            <a:xfrm>
              <a:off x="8732520" y="5887674"/>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ABR</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15" name="Group 14">
              <a:extLst>
                <a:ext uri="{FF2B5EF4-FFF2-40B4-BE49-F238E27FC236}">
                  <a16:creationId xmlns:a16="http://schemas.microsoft.com/office/drawing/2014/main" id="{14CCC35B-2162-2292-0688-DB1B2835AD92}"/>
                </a:ext>
              </a:extLst>
            </p:cNvPr>
            <p:cNvGrpSpPr/>
            <p:nvPr/>
          </p:nvGrpSpPr>
          <p:grpSpPr>
            <a:xfrm>
              <a:off x="6316617" y="5635319"/>
              <a:ext cx="5419224" cy="369332"/>
              <a:chOff x="6316617" y="5701922"/>
              <a:chExt cx="5419224" cy="369332"/>
            </a:xfrm>
          </p:grpSpPr>
          <p:sp>
            <p:nvSpPr>
              <p:cNvPr id="8" name="TextBox 7">
                <a:extLst>
                  <a:ext uri="{FF2B5EF4-FFF2-40B4-BE49-F238E27FC236}">
                    <a16:creationId xmlns:a16="http://schemas.microsoft.com/office/drawing/2014/main" id="{2BA9E504-78C3-129F-B1E9-606CBA288DA6}"/>
                  </a:ext>
                </a:extLst>
              </p:cNvPr>
              <p:cNvSpPr txBox="1"/>
              <p:nvPr/>
            </p:nvSpPr>
            <p:spPr bwMode="auto">
              <a:xfrm>
                <a:off x="6316617" y="570192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9" name="TextBox 8">
                <a:extLst>
                  <a:ext uri="{FF2B5EF4-FFF2-40B4-BE49-F238E27FC236}">
                    <a16:creationId xmlns:a16="http://schemas.microsoft.com/office/drawing/2014/main" id="{EE6CA329-1ED1-C307-0F13-F8DA6E670A6D}"/>
                  </a:ext>
                </a:extLst>
              </p:cNvPr>
              <p:cNvSpPr txBox="1"/>
              <p:nvPr/>
            </p:nvSpPr>
            <p:spPr bwMode="auto">
              <a:xfrm>
                <a:off x="7142809" y="570192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0" name="TextBox 9">
                <a:extLst>
                  <a:ext uri="{FF2B5EF4-FFF2-40B4-BE49-F238E27FC236}">
                    <a16:creationId xmlns:a16="http://schemas.microsoft.com/office/drawing/2014/main" id="{E04B2466-8F57-BC5F-A986-2AA95793D4CB}"/>
                  </a:ext>
                </a:extLst>
              </p:cNvPr>
              <p:cNvSpPr txBox="1"/>
              <p:nvPr/>
            </p:nvSpPr>
            <p:spPr bwMode="auto">
              <a:xfrm>
                <a:off x="7980249" y="570192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1" name="TextBox 10">
                <a:extLst>
                  <a:ext uri="{FF2B5EF4-FFF2-40B4-BE49-F238E27FC236}">
                    <a16:creationId xmlns:a16="http://schemas.microsoft.com/office/drawing/2014/main" id="{47769AB7-9464-A4C9-6E84-8B4F363B76B1}"/>
                  </a:ext>
                </a:extLst>
              </p:cNvPr>
              <p:cNvSpPr txBox="1"/>
              <p:nvPr/>
            </p:nvSpPr>
            <p:spPr bwMode="auto">
              <a:xfrm>
                <a:off x="8877911" y="570192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2" name="TextBox 11">
                <a:extLst>
                  <a:ext uri="{FF2B5EF4-FFF2-40B4-BE49-F238E27FC236}">
                    <a16:creationId xmlns:a16="http://schemas.microsoft.com/office/drawing/2014/main" id="{0693601F-7545-874A-B5AE-C447D7626C34}"/>
                  </a:ext>
                </a:extLst>
              </p:cNvPr>
              <p:cNvSpPr txBox="1"/>
              <p:nvPr/>
            </p:nvSpPr>
            <p:spPr bwMode="auto">
              <a:xfrm>
                <a:off x="9643343" y="570192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3" name="TextBox 12">
                <a:extLst>
                  <a:ext uri="{FF2B5EF4-FFF2-40B4-BE49-F238E27FC236}">
                    <a16:creationId xmlns:a16="http://schemas.microsoft.com/office/drawing/2014/main" id="{751ED2ED-C69A-684D-25BE-FBE5C9193888}"/>
                  </a:ext>
                </a:extLst>
              </p:cNvPr>
              <p:cNvSpPr txBox="1"/>
              <p:nvPr/>
            </p:nvSpPr>
            <p:spPr bwMode="auto">
              <a:xfrm>
                <a:off x="10487341" y="570192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4" name="TextBox 13">
                <a:extLst>
                  <a:ext uri="{FF2B5EF4-FFF2-40B4-BE49-F238E27FC236}">
                    <a16:creationId xmlns:a16="http://schemas.microsoft.com/office/drawing/2014/main" id="{E0AF17A4-201A-2316-A7D8-AA6D89E1CCCD}"/>
                  </a:ext>
                </a:extLst>
              </p:cNvPr>
              <p:cNvSpPr txBox="1"/>
              <p:nvPr/>
            </p:nvSpPr>
            <p:spPr bwMode="auto">
              <a:xfrm>
                <a:off x="11317137" y="570192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grpSp>
        <p:sp>
          <p:nvSpPr>
            <p:cNvPr id="16" name="TextBox 15">
              <a:extLst>
                <a:ext uri="{FF2B5EF4-FFF2-40B4-BE49-F238E27FC236}">
                  <a16:creationId xmlns:a16="http://schemas.microsoft.com/office/drawing/2014/main" id="{EB82A823-4785-2E34-C10A-3B51CF9BEFCA}"/>
                </a:ext>
              </a:extLst>
            </p:cNvPr>
            <p:cNvSpPr txBox="1"/>
            <p:nvPr/>
          </p:nvSpPr>
          <p:spPr bwMode="auto">
            <a:xfrm>
              <a:off x="7705333" y="1942438"/>
              <a:ext cx="9685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Baseline</a:t>
              </a:r>
            </a:p>
          </p:txBody>
        </p:sp>
        <p:sp>
          <p:nvSpPr>
            <p:cNvPr id="17" name="TextBox 16">
              <a:extLst>
                <a:ext uri="{FF2B5EF4-FFF2-40B4-BE49-F238E27FC236}">
                  <a16:creationId xmlns:a16="http://schemas.microsoft.com/office/drawing/2014/main" id="{797058D7-BB1C-3804-1208-CF9D90FB1894}"/>
                </a:ext>
              </a:extLst>
            </p:cNvPr>
            <p:cNvSpPr txBox="1"/>
            <p:nvPr/>
          </p:nvSpPr>
          <p:spPr bwMode="auto">
            <a:xfrm>
              <a:off x="9377015" y="1942438"/>
              <a:ext cx="7431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Part 5</a:t>
              </a:r>
            </a:p>
          </p:txBody>
        </p:sp>
        <p:sp>
          <p:nvSpPr>
            <p:cNvPr id="18" name="TextBox 17">
              <a:extLst>
                <a:ext uri="{FF2B5EF4-FFF2-40B4-BE49-F238E27FC236}">
                  <a16:creationId xmlns:a16="http://schemas.microsoft.com/office/drawing/2014/main" id="{9D7C5244-5754-1AE5-9B1A-93C3674E9951}"/>
                </a:ext>
              </a:extLst>
            </p:cNvPr>
            <p:cNvSpPr txBox="1"/>
            <p:nvPr/>
          </p:nvSpPr>
          <p:spPr bwMode="auto">
            <a:xfrm>
              <a:off x="5988165" y="2174021"/>
              <a:ext cx="10102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Medians</a:t>
              </a:r>
            </a:p>
          </p:txBody>
        </p:sp>
        <p:sp>
          <p:nvSpPr>
            <p:cNvPr id="19" name="TextBox 18">
              <a:extLst>
                <a:ext uri="{FF2B5EF4-FFF2-40B4-BE49-F238E27FC236}">
                  <a16:creationId xmlns:a16="http://schemas.microsoft.com/office/drawing/2014/main" id="{E1E99240-CDB3-F538-2228-9C4B9B45303F}"/>
                </a:ext>
              </a:extLst>
            </p:cNvPr>
            <p:cNvSpPr txBox="1"/>
            <p:nvPr/>
          </p:nvSpPr>
          <p:spPr bwMode="auto">
            <a:xfrm>
              <a:off x="7250176" y="2174021"/>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35.6</a:t>
              </a:r>
            </a:p>
          </p:txBody>
        </p:sp>
        <p:sp>
          <p:nvSpPr>
            <p:cNvPr id="20" name="TextBox 19">
              <a:extLst>
                <a:ext uri="{FF2B5EF4-FFF2-40B4-BE49-F238E27FC236}">
                  <a16:creationId xmlns:a16="http://schemas.microsoft.com/office/drawing/2014/main" id="{81585DD2-4438-D595-CF19-833B28E01683}"/>
                </a:ext>
              </a:extLst>
            </p:cNvPr>
            <p:cNvSpPr txBox="1"/>
            <p:nvPr/>
          </p:nvSpPr>
          <p:spPr bwMode="auto">
            <a:xfrm>
              <a:off x="8814177" y="2174021"/>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21" name="TextBox 20">
              <a:extLst>
                <a:ext uri="{FF2B5EF4-FFF2-40B4-BE49-F238E27FC236}">
                  <a16:creationId xmlns:a16="http://schemas.microsoft.com/office/drawing/2014/main" id="{24E87DC2-37AC-F43D-C30D-0D80E33266E5}"/>
                </a:ext>
              </a:extLst>
            </p:cNvPr>
            <p:cNvSpPr txBox="1"/>
            <p:nvPr/>
          </p:nvSpPr>
          <p:spPr bwMode="auto">
            <a:xfrm>
              <a:off x="10764742" y="4931076"/>
              <a:ext cx="4619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HA</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HB</a:t>
              </a:r>
            </a:p>
          </p:txBody>
        </p:sp>
        <p:sp>
          <p:nvSpPr>
            <p:cNvPr id="22" name="Rectangle 21">
              <a:extLst>
                <a:ext uri="{FF2B5EF4-FFF2-40B4-BE49-F238E27FC236}">
                  <a16:creationId xmlns:a16="http://schemas.microsoft.com/office/drawing/2014/main" id="{4917697C-5302-4B67-C5BD-E373FDC6C0AA}"/>
                </a:ext>
              </a:extLst>
            </p:cNvPr>
            <p:cNvSpPr/>
            <p:nvPr/>
          </p:nvSpPr>
          <p:spPr bwMode="auto">
            <a:xfrm>
              <a:off x="10641186" y="5028707"/>
              <a:ext cx="179213" cy="179213"/>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 name="Rectangle 22">
              <a:extLst>
                <a:ext uri="{FF2B5EF4-FFF2-40B4-BE49-F238E27FC236}">
                  <a16:creationId xmlns:a16="http://schemas.microsoft.com/office/drawing/2014/main" id="{282E592C-AD5A-D29F-79B9-868534C61350}"/>
                </a:ext>
              </a:extLst>
            </p:cNvPr>
            <p:cNvSpPr/>
            <p:nvPr/>
          </p:nvSpPr>
          <p:spPr bwMode="auto">
            <a:xfrm>
              <a:off x="10641186" y="5303057"/>
              <a:ext cx="179213" cy="179213"/>
            </a:xfrm>
            <a:prstGeom prst="rect">
              <a:avLst/>
            </a:prstGeom>
            <a:pattFill prst="dkDnDiag">
              <a:fgClr>
                <a:schemeClr val="bg1"/>
              </a:fgClr>
              <a:bgClr>
                <a:schemeClr val="tx1"/>
              </a:bgClr>
            </a:patt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25" name="Straight Connector 24">
              <a:extLst>
                <a:ext uri="{FF2B5EF4-FFF2-40B4-BE49-F238E27FC236}">
                  <a16:creationId xmlns:a16="http://schemas.microsoft.com/office/drawing/2014/main" id="{4EBE9ECE-4CDF-54BA-4280-A6D545261DC2}"/>
                </a:ext>
              </a:extLst>
            </p:cNvPr>
            <p:cNvCxnSpPr/>
            <p:nvPr/>
          </p:nvCxnSpPr>
          <p:spPr bwMode="auto">
            <a:xfrm>
              <a:off x="6517341" y="5619750"/>
              <a:ext cx="5009148" cy="0"/>
            </a:xfrm>
            <a:prstGeom prst="line">
              <a:avLst/>
            </a:prstGeom>
            <a:noFill/>
            <a:ln w="28575" cap="flat" cmpd="sng" algn="ctr">
              <a:solidFill>
                <a:schemeClr val="bg1"/>
              </a:solidFill>
              <a:prstDash val="solid"/>
              <a:round/>
              <a:headEnd type="none" w="med" len="med"/>
              <a:tailEnd type="none" w="med" len="med"/>
            </a:ln>
            <a:effectLst/>
          </p:spPr>
        </p:cxnSp>
        <p:grpSp>
          <p:nvGrpSpPr>
            <p:cNvPr id="34" name="Group 33">
              <a:extLst>
                <a:ext uri="{FF2B5EF4-FFF2-40B4-BE49-F238E27FC236}">
                  <a16:creationId xmlns:a16="http://schemas.microsoft.com/office/drawing/2014/main" id="{3BFC5DAB-27FD-BAF8-03FD-1DD00EE4C0AC}"/>
                </a:ext>
              </a:extLst>
            </p:cNvPr>
            <p:cNvGrpSpPr/>
            <p:nvPr/>
          </p:nvGrpSpPr>
          <p:grpSpPr>
            <a:xfrm>
              <a:off x="6525969" y="5604185"/>
              <a:ext cx="4990695" cy="97737"/>
              <a:chOff x="6525969" y="5154611"/>
              <a:chExt cx="4990695" cy="547311"/>
            </a:xfrm>
          </p:grpSpPr>
          <p:cxnSp>
            <p:nvCxnSpPr>
              <p:cNvPr id="27" name="Straight Connector 26">
                <a:extLst>
                  <a:ext uri="{FF2B5EF4-FFF2-40B4-BE49-F238E27FC236}">
                    <a16:creationId xmlns:a16="http://schemas.microsoft.com/office/drawing/2014/main" id="{293B40CB-5211-548D-5A82-CAA0BD1BBB7A}"/>
                  </a:ext>
                </a:extLst>
              </p:cNvPr>
              <p:cNvCxnSpPr/>
              <p:nvPr/>
            </p:nvCxnSpPr>
            <p:spPr bwMode="auto">
              <a:xfrm>
                <a:off x="6525969" y="5154611"/>
                <a:ext cx="0" cy="547311"/>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BDDCCA0-6C3F-9E43-8571-9B5584FCFDB2}"/>
                  </a:ext>
                </a:extLst>
              </p:cNvPr>
              <p:cNvCxnSpPr/>
              <p:nvPr/>
            </p:nvCxnSpPr>
            <p:spPr bwMode="auto">
              <a:xfrm>
                <a:off x="7352161" y="5154611"/>
                <a:ext cx="0" cy="547311"/>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1220D0B-B396-038A-4349-4947C99E11DE}"/>
                  </a:ext>
                </a:extLst>
              </p:cNvPr>
              <p:cNvCxnSpPr/>
              <p:nvPr/>
            </p:nvCxnSpPr>
            <p:spPr bwMode="auto">
              <a:xfrm>
                <a:off x="8202748" y="5154611"/>
                <a:ext cx="0" cy="547311"/>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889C205-A626-EBA0-80C4-14A56E4E943C}"/>
                  </a:ext>
                </a:extLst>
              </p:cNvPr>
              <p:cNvCxnSpPr/>
              <p:nvPr/>
            </p:nvCxnSpPr>
            <p:spPr bwMode="auto">
              <a:xfrm>
                <a:off x="9021915" y="5154611"/>
                <a:ext cx="0" cy="547311"/>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29B58C3-FE47-2BA3-864C-A8F5CF0EB799}"/>
                  </a:ext>
                </a:extLst>
              </p:cNvPr>
              <p:cNvCxnSpPr/>
              <p:nvPr/>
            </p:nvCxnSpPr>
            <p:spPr bwMode="auto">
              <a:xfrm>
                <a:off x="9859197" y="5154611"/>
                <a:ext cx="0" cy="547311"/>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8B92CF7-37B0-DCE4-1C02-AE3D23E6F6BE}"/>
                  </a:ext>
                </a:extLst>
              </p:cNvPr>
              <p:cNvCxnSpPr/>
              <p:nvPr/>
            </p:nvCxnSpPr>
            <p:spPr bwMode="auto">
              <a:xfrm>
                <a:off x="10692752" y="5154611"/>
                <a:ext cx="0" cy="547311"/>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E8CF756-7CCF-457B-C503-2E8C3DDFF915}"/>
                  </a:ext>
                </a:extLst>
              </p:cNvPr>
              <p:cNvCxnSpPr/>
              <p:nvPr/>
            </p:nvCxnSpPr>
            <p:spPr bwMode="auto">
              <a:xfrm>
                <a:off x="11516664" y="5154611"/>
                <a:ext cx="0" cy="547311"/>
              </a:xfrm>
              <a:prstGeom prst="line">
                <a:avLst/>
              </a:prstGeom>
              <a:noFill/>
              <a:ln w="28575" cap="flat" cmpd="sng" algn="ctr">
                <a:solidFill>
                  <a:schemeClr val="bg1"/>
                </a:solidFill>
                <a:prstDash val="solid"/>
                <a:round/>
                <a:headEnd type="none" w="med" len="med"/>
                <a:tailEnd type="none" w="med" len="med"/>
              </a:ln>
              <a:effectLst/>
            </p:spPr>
          </p:cxnSp>
        </p:grpSp>
        <p:sp>
          <p:nvSpPr>
            <p:cNvPr id="35" name="Rectangle 34">
              <a:extLst>
                <a:ext uri="{FF2B5EF4-FFF2-40B4-BE49-F238E27FC236}">
                  <a16:creationId xmlns:a16="http://schemas.microsoft.com/office/drawing/2014/main" id="{40D6F91E-B4CB-C3F8-2A27-F737A783F5AC}"/>
                </a:ext>
              </a:extLst>
            </p:cNvPr>
            <p:cNvSpPr/>
            <p:nvPr/>
          </p:nvSpPr>
          <p:spPr bwMode="auto">
            <a:xfrm>
              <a:off x="7519988" y="2540794"/>
              <a:ext cx="1490662" cy="928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 name="Rectangle 35">
              <a:extLst>
                <a:ext uri="{FF2B5EF4-FFF2-40B4-BE49-F238E27FC236}">
                  <a16:creationId xmlns:a16="http://schemas.microsoft.com/office/drawing/2014/main" id="{8F0D21AF-D4B7-96DA-41C6-76D7A3793A2A}"/>
                </a:ext>
              </a:extLst>
            </p:cNvPr>
            <p:cNvSpPr/>
            <p:nvPr/>
          </p:nvSpPr>
          <p:spPr bwMode="auto">
            <a:xfrm>
              <a:off x="9028753" y="2540794"/>
              <a:ext cx="939160" cy="928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 name="Rectangle 36">
              <a:extLst>
                <a:ext uri="{FF2B5EF4-FFF2-40B4-BE49-F238E27FC236}">
                  <a16:creationId xmlns:a16="http://schemas.microsoft.com/office/drawing/2014/main" id="{7B60B11C-E0D8-2121-6D7E-F65DE9A9D803}"/>
                </a:ext>
              </a:extLst>
            </p:cNvPr>
            <p:cNvSpPr/>
            <p:nvPr/>
          </p:nvSpPr>
          <p:spPr bwMode="auto">
            <a:xfrm>
              <a:off x="7450931" y="2694993"/>
              <a:ext cx="1559719" cy="928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 name="Rectangle 37">
              <a:extLst>
                <a:ext uri="{FF2B5EF4-FFF2-40B4-BE49-F238E27FC236}">
                  <a16:creationId xmlns:a16="http://schemas.microsoft.com/office/drawing/2014/main" id="{88BF994D-50D1-D505-A939-7938ACB9E2D2}"/>
                </a:ext>
              </a:extLst>
            </p:cNvPr>
            <p:cNvSpPr/>
            <p:nvPr/>
          </p:nvSpPr>
          <p:spPr bwMode="auto">
            <a:xfrm>
              <a:off x="9028753" y="2694993"/>
              <a:ext cx="741516" cy="928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 name="Rectangle 38">
              <a:extLst>
                <a:ext uri="{FF2B5EF4-FFF2-40B4-BE49-F238E27FC236}">
                  <a16:creationId xmlns:a16="http://schemas.microsoft.com/office/drawing/2014/main" id="{BCB74F74-EEC6-1FB0-2567-9AACDD083ACC}"/>
                </a:ext>
              </a:extLst>
            </p:cNvPr>
            <p:cNvSpPr/>
            <p:nvPr/>
          </p:nvSpPr>
          <p:spPr bwMode="auto">
            <a:xfrm>
              <a:off x="7336631" y="2852155"/>
              <a:ext cx="1674019" cy="928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 name="Rectangle 39">
              <a:extLst>
                <a:ext uri="{FF2B5EF4-FFF2-40B4-BE49-F238E27FC236}">
                  <a16:creationId xmlns:a16="http://schemas.microsoft.com/office/drawing/2014/main" id="{C814033A-CFBC-9EC4-B879-A3362123F3E9}"/>
                </a:ext>
              </a:extLst>
            </p:cNvPr>
            <p:cNvSpPr/>
            <p:nvPr/>
          </p:nvSpPr>
          <p:spPr bwMode="auto">
            <a:xfrm>
              <a:off x="9028753" y="2852155"/>
              <a:ext cx="415285" cy="928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 name="Rectangle 40">
              <a:extLst>
                <a:ext uri="{FF2B5EF4-FFF2-40B4-BE49-F238E27FC236}">
                  <a16:creationId xmlns:a16="http://schemas.microsoft.com/office/drawing/2014/main" id="{0ACD8303-BE30-EAB4-95D3-95A8C4FBF080}"/>
                </a:ext>
              </a:extLst>
            </p:cNvPr>
            <p:cNvSpPr/>
            <p:nvPr/>
          </p:nvSpPr>
          <p:spPr bwMode="auto">
            <a:xfrm>
              <a:off x="7924800" y="3006936"/>
              <a:ext cx="1085850" cy="928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 name="Rectangle 41">
              <a:extLst>
                <a:ext uri="{FF2B5EF4-FFF2-40B4-BE49-F238E27FC236}">
                  <a16:creationId xmlns:a16="http://schemas.microsoft.com/office/drawing/2014/main" id="{A98F81E4-B42C-7D2D-E652-BC15151336A2}"/>
                </a:ext>
              </a:extLst>
            </p:cNvPr>
            <p:cNvSpPr/>
            <p:nvPr/>
          </p:nvSpPr>
          <p:spPr bwMode="auto">
            <a:xfrm>
              <a:off x="9028753" y="3006936"/>
              <a:ext cx="286697" cy="928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3" name="Rectangle 42">
              <a:extLst>
                <a:ext uri="{FF2B5EF4-FFF2-40B4-BE49-F238E27FC236}">
                  <a16:creationId xmlns:a16="http://schemas.microsoft.com/office/drawing/2014/main" id="{42A441AA-2551-E4CC-E5E5-876AFAE7CEEA}"/>
                </a:ext>
              </a:extLst>
            </p:cNvPr>
            <p:cNvSpPr/>
            <p:nvPr/>
          </p:nvSpPr>
          <p:spPr bwMode="auto">
            <a:xfrm>
              <a:off x="6819900" y="3164099"/>
              <a:ext cx="2190750" cy="928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 name="Rectangle 43">
              <a:extLst>
                <a:ext uri="{FF2B5EF4-FFF2-40B4-BE49-F238E27FC236}">
                  <a16:creationId xmlns:a16="http://schemas.microsoft.com/office/drawing/2014/main" id="{8C63E96E-F2EB-8CC2-1057-A5332B8A910D}"/>
                </a:ext>
              </a:extLst>
            </p:cNvPr>
            <p:cNvSpPr/>
            <p:nvPr/>
          </p:nvSpPr>
          <p:spPr bwMode="auto">
            <a:xfrm>
              <a:off x="9028754" y="3164099"/>
              <a:ext cx="200972" cy="928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 name="Rectangle 44">
              <a:extLst>
                <a:ext uri="{FF2B5EF4-FFF2-40B4-BE49-F238E27FC236}">
                  <a16:creationId xmlns:a16="http://schemas.microsoft.com/office/drawing/2014/main" id="{39269E52-8880-7365-8A40-9360BE5E5E75}"/>
                </a:ext>
              </a:extLst>
            </p:cNvPr>
            <p:cNvSpPr/>
            <p:nvPr/>
          </p:nvSpPr>
          <p:spPr bwMode="auto">
            <a:xfrm>
              <a:off x="7610474" y="3316499"/>
              <a:ext cx="1400175" cy="92869"/>
            </a:xfrm>
            <a:prstGeom prst="rect">
              <a:avLst/>
            </a:prstGeom>
            <a:pattFill prst="dkDnDiag">
              <a:fgClr>
                <a:schemeClr val="accent1"/>
              </a:fgClr>
              <a:bgClr>
                <a:schemeClr val="tx1"/>
              </a:bgClr>
            </a:patt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Rectangle 45">
              <a:extLst>
                <a:ext uri="{FF2B5EF4-FFF2-40B4-BE49-F238E27FC236}">
                  <a16:creationId xmlns:a16="http://schemas.microsoft.com/office/drawing/2014/main" id="{E670EC58-D309-40B3-BB40-B35571D38D28}"/>
                </a:ext>
              </a:extLst>
            </p:cNvPr>
            <p:cNvSpPr/>
            <p:nvPr/>
          </p:nvSpPr>
          <p:spPr bwMode="auto">
            <a:xfrm>
              <a:off x="9028754" y="3316499"/>
              <a:ext cx="170015" cy="92869"/>
            </a:xfrm>
            <a:prstGeom prst="rect">
              <a:avLst/>
            </a:prstGeom>
            <a:pattFill prst="dkDnDiag">
              <a:fgClr>
                <a:schemeClr val="accent3"/>
              </a:fgClr>
              <a:bgClr>
                <a:schemeClr val="tx1"/>
              </a:bgClr>
            </a:patt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7" name="Rectangle 46">
              <a:extLst>
                <a:ext uri="{FF2B5EF4-FFF2-40B4-BE49-F238E27FC236}">
                  <a16:creationId xmlns:a16="http://schemas.microsoft.com/office/drawing/2014/main" id="{870D962D-9454-38E0-8493-4F7DBE3966E0}"/>
                </a:ext>
              </a:extLst>
            </p:cNvPr>
            <p:cNvSpPr/>
            <p:nvPr/>
          </p:nvSpPr>
          <p:spPr bwMode="auto">
            <a:xfrm>
              <a:off x="7843838" y="3478424"/>
              <a:ext cx="1166811" cy="92869"/>
            </a:xfrm>
            <a:prstGeom prst="rect">
              <a:avLst/>
            </a:prstGeom>
            <a:pattFill prst="dkDnDiag">
              <a:fgClr>
                <a:schemeClr val="accent1"/>
              </a:fgClr>
              <a:bgClr>
                <a:schemeClr val="tx1"/>
              </a:bgClr>
            </a:patt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Rectangle 47">
              <a:extLst>
                <a:ext uri="{FF2B5EF4-FFF2-40B4-BE49-F238E27FC236}">
                  <a16:creationId xmlns:a16="http://schemas.microsoft.com/office/drawing/2014/main" id="{E916E08A-11C7-E7E5-E051-0AB9AD873144}"/>
                </a:ext>
              </a:extLst>
            </p:cNvPr>
            <p:cNvSpPr/>
            <p:nvPr/>
          </p:nvSpPr>
          <p:spPr bwMode="auto">
            <a:xfrm>
              <a:off x="9028754" y="3478424"/>
              <a:ext cx="124771" cy="92869"/>
            </a:xfrm>
            <a:prstGeom prst="rect">
              <a:avLst/>
            </a:prstGeom>
            <a:pattFill prst="dkDnDiag">
              <a:fgClr>
                <a:schemeClr val="accent3"/>
              </a:fgClr>
              <a:bgClr>
                <a:schemeClr val="tx1"/>
              </a:bgClr>
            </a:patt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9" name="Rectangle 48">
              <a:extLst>
                <a:ext uri="{FF2B5EF4-FFF2-40B4-BE49-F238E27FC236}">
                  <a16:creationId xmlns:a16="http://schemas.microsoft.com/office/drawing/2014/main" id="{3C2F67A4-CB95-7ECD-C625-3AC411E97647}"/>
                </a:ext>
              </a:extLst>
            </p:cNvPr>
            <p:cNvSpPr/>
            <p:nvPr/>
          </p:nvSpPr>
          <p:spPr bwMode="auto">
            <a:xfrm>
              <a:off x="7591424" y="3628443"/>
              <a:ext cx="1419225" cy="928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Rectangle 49">
              <a:extLst>
                <a:ext uri="{FF2B5EF4-FFF2-40B4-BE49-F238E27FC236}">
                  <a16:creationId xmlns:a16="http://schemas.microsoft.com/office/drawing/2014/main" id="{8C0597C4-FA5C-0C50-D8BD-2022281AF250}"/>
                </a:ext>
              </a:extLst>
            </p:cNvPr>
            <p:cNvSpPr/>
            <p:nvPr/>
          </p:nvSpPr>
          <p:spPr bwMode="auto">
            <a:xfrm>
              <a:off x="9028754" y="3628443"/>
              <a:ext cx="79527" cy="928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Rectangle 50">
              <a:extLst>
                <a:ext uri="{FF2B5EF4-FFF2-40B4-BE49-F238E27FC236}">
                  <a16:creationId xmlns:a16="http://schemas.microsoft.com/office/drawing/2014/main" id="{F2E525CB-9116-8EC7-B4C8-D24B8E780C12}"/>
                </a:ext>
              </a:extLst>
            </p:cNvPr>
            <p:cNvSpPr/>
            <p:nvPr/>
          </p:nvSpPr>
          <p:spPr bwMode="auto">
            <a:xfrm>
              <a:off x="7658100" y="3785606"/>
              <a:ext cx="1352549" cy="928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Rectangle 51">
              <a:extLst>
                <a:ext uri="{FF2B5EF4-FFF2-40B4-BE49-F238E27FC236}">
                  <a16:creationId xmlns:a16="http://schemas.microsoft.com/office/drawing/2014/main" id="{EAE69408-92D6-9693-3790-F80A40716292}"/>
                </a:ext>
              </a:extLst>
            </p:cNvPr>
            <p:cNvSpPr/>
            <p:nvPr/>
          </p:nvSpPr>
          <p:spPr bwMode="auto">
            <a:xfrm>
              <a:off x="9028754" y="3785606"/>
              <a:ext cx="79527" cy="928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Rectangle 52">
              <a:extLst>
                <a:ext uri="{FF2B5EF4-FFF2-40B4-BE49-F238E27FC236}">
                  <a16:creationId xmlns:a16="http://schemas.microsoft.com/office/drawing/2014/main" id="{270EF646-2109-3241-9F5C-2695A1E361BE}"/>
                </a:ext>
              </a:extLst>
            </p:cNvPr>
            <p:cNvSpPr/>
            <p:nvPr/>
          </p:nvSpPr>
          <p:spPr bwMode="auto">
            <a:xfrm>
              <a:off x="7498556" y="3930862"/>
              <a:ext cx="1512093" cy="928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 name="Rectangle 53">
              <a:extLst>
                <a:ext uri="{FF2B5EF4-FFF2-40B4-BE49-F238E27FC236}">
                  <a16:creationId xmlns:a16="http://schemas.microsoft.com/office/drawing/2014/main" id="{4039C97D-A560-3881-2E24-5124225A0940}"/>
                </a:ext>
              </a:extLst>
            </p:cNvPr>
            <p:cNvSpPr/>
            <p:nvPr/>
          </p:nvSpPr>
          <p:spPr bwMode="auto">
            <a:xfrm>
              <a:off x="9028754" y="3930862"/>
              <a:ext cx="36576" cy="928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Rectangle 54">
              <a:extLst>
                <a:ext uri="{FF2B5EF4-FFF2-40B4-BE49-F238E27FC236}">
                  <a16:creationId xmlns:a16="http://schemas.microsoft.com/office/drawing/2014/main" id="{5D04EC15-1ABB-7D95-7E29-A18C9D3100ED}"/>
                </a:ext>
              </a:extLst>
            </p:cNvPr>
            <p:cNvSpPr/>
            <p:nvPr/>
          </p:nvSpPr>
          <p:spPr bwMode="auto">
            <a:xfrm>
              <a:off x="7262814" y="4097550"/>
              <a:ext cx="1747836" cy="928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 name="Rectangle 55">
              <a:extLst>
                <a:ext uri="{FF2B5EF4-FFF2-40B4-BE49-F238E27FC236}">
                  <a16:creationId xmlns:a16="http://schemas.microsoft.com/office/drawing/2014/main" id="{B3850E76-DB02-9785-D56C-BC22211DDDF5}"/>
                </a:ext>
              </a:extLst>
            </p:cNvPr>
            <p:cNvSpPr/>
            <p:nvPr/>
          </p:nvSpPr>
          <p:spPr bwMode="auto">
            <a:xfrm>
              <a:off x="9028754" y="4097550"/>
              <a:ext cx="36576" cy="928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Rectangle 56">
              <a:extLst>
                <a:ext uri="{FF2B5EF4-FFF2-40B4-BE49-F238E27FC236}">
                  <a16:creationId xmlns:a16="http://schemas.microsoft.com/office/drawing/2014/main" id="{8E7FF41F-DDA3-BC34-FB89-DAF03AD67F82}"/>
                </a:ext>
              </a:extLst>
            </p:cNvPr>
            <p:cNvSpPr/>
            <p:nvPr/>
          </p:nvSpPr>
          <p:spPr bwMode="auto">
            <a:xfrm>
              <a:off x="7346156" y="4249950"/>
              <a:ext cx="1664494" cy="928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Rectangle 57">
              <a:extLst>
                <a:ext uri="{FF2B5EF4-FFF2-40B4-BE49-F238E27FC236}">
                  <a16:creationId xmlns:a16="http://schemas.microsoft.com/office/drawing/2014/main" id="{BD787B4F-E723-742A-B52B-91969965CA61}"/>
                </a:ext>
              </a:extLst>
            </p:cNvPr>
            <p:cNvSpPr/>
            <p:nvPr/>
          </p:nvSpPr>
          <p:spPr bwMode="auto">
            <a:xfrm>
              <a:off x="9028754" y="4249950"/>
              <a:ext cx="36576" cy="928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Rectangle 58">
              <a:extLst>
                <a:ext uri="{FF2B5EF4-FFF2-40B4-BE49-F238E27FC236}">
                  <a16:creationId xmlns:a16="http://schemas.microsoft.com/office/drawing/2014/main" id="{5FCA3D09-56FE-970D-9D8C-E6328A7483DE}"/>
                </a:ext>
              </a:extLst>
            </p:cNvPr>
            <p:cNvSpPr/>
            <p:nvPr/>
          </p:nvSpPr>
          <p:spPr bwMode="auto">
            <a:xfrm>
              <a:off x="8058150" y="4411875"/>
              <a:ext cx="952500" cy="928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Rectangle 59">
              <a:extLst>
                <a:ext uri="{FF2B5EF4-FFF2-40B4-BE49-F238E27FC236}">
                  <a16:creationId xmlns:a16="http://schemas.microsoft.com/office/drawing/2014/main" id="{0175C5D3-4D1F-E5E5-6825-67672BB8E112}"/>
                </a:ext>
              </a:extLst>
            </p:cNvPr>
            <p:cNvSpPr/>
            <p:nvPr/>
          </p:nvSpPr>
          <p:spPr bwMode="auto">
            <a:xfrm>
              <a:off x="9028754" y="4411875"/>
              <a:ext cx="36576" cy="928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Rectangle 60">
              <a:extLst>
                <a:ext uri="{FF2B5EF4-FFF2-40B4-BE49-F238E27FC236}">
                  <a16:creationId xmlns:a16="http://schemas.microsoft.com/office/drawing/2014/main" id="{85DCA089-CDB7-D991-C1E5-EEC0AF5EE20A}"/>
                </a:ext>
              </a:extLst>
            </p:cNvPr>
            <p:cNvSpPr/>
            <p:nvPr/>
          </p:nvSpPr>
          <p:spPr bwMode="auto">
            <a:xfrm>
              <a:off x="7284244" y="4557132"/>
              <a:ext cx="1726406" cy="928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Rectangle 61">
              <a:extLst>
                <a:ext uri="{FF2B5EF4-FFF2-40B4-BE49-F238E27FC236}">
                  <a16:creationId xmlns:a16="http://schemas.microsoft.com/office/drawing/2014/main" id="{C00EBEA3-EA4C-0E34-1B89-0479FA14B7E5}"/>
                </a:ext>
              </a:extLst>
            </p:cNvPr>
            <p:cNvSpPr/>
            <p:nvPr/>
          </p:nvSpPr>
          <p:spPr bwMode="auto">
            <a:xfrm>
              <a:off x="9028754" y="4557132"/>
              <a:ext cx="36576" cy="928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Rectangle 62">
              <a:extLst>
                <a:ext uri="{FF2B5EF4-FFF2-40B4-BE49-F238E27FC236}">
                  <a16:creationId xmlns:a16="http://schemas.microsoft.com/office/drawing/2014/main" id="{492817DC-229E-A2A0-A2A0-3318B2DF7C3D}"/>
                </a:ext>
              </a:extLst>
            </p:cNvPr>
            <p:cNvSpPr/>
            <p:nvPr/>
          </p:nvSpPr>
          <p:spPr bwMode="auto">
            <a:xfrm>
              <a:off x="7100888" y="4716676"/>
              <a:ext cx="1909762" cy="928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 name="Rectangle 63">
              <a:extLst>
                <a:ext uri="{FF2B5EF4-FFF2-40B4-BE49-F238E27FC236}">
                  <a16:creationId xmlns:a16="http://schemas.microsoft.com/office/drawing/2014/main" id="{FF9E9CDD-D368-3E2A-59EF-141B2AFF1BE1}"/>
                </a:ext>
              </a:extLst>
            </p:cNvPr>
            <p:cNvSpPr/>
            <p:nvPr/>
          </p:nvSpPr>
          <p:spPr bwMode="auto">
            <a:xfrm>
              <a:off x="9028754" y="4716676"/>
              <a:ext cx="36576" cy="928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Rectangle 64">
              <a:extLst>
                <a:ext uri="{FF2B5EF4-FFF2-40B4-BE49-F238E27FC236}">
                  <a16:creationId xmlns:a16="http://schemas.microsoft.com/office/drawing/2014/main" id="{F4D6783D-51CF-1AF1-FE53-F8184A403623}"/>
                </a:ext>
              </a:extLst>
            </p:cNvPr>
            <p:cNvSpPr/>
            <p:nvPr/>
          </p:nvSpPr>
          <p:spPr bwMode="auto">
            <a:xfrm>
              <a:off x="8005763" y="4871456"/>
              <a:ext cx="1004887" cy="928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6" name="Rectangle 65">
              <a:extLst>
                <a:ext uri="{FF2B5EF4-FFF2-40B4-BE49-F238E27FC236}">
                  <a16:creationId xmlns:a16="http://schemas.microsoft.com/office/drawing/2014/main" id="{59A635DA-DEBE-A283-D00F-0935045BC045}"/>
                </a:ext>
              </a:extLst>
            </p:cNvPr>
            <p:cNvSpPr/>
            <p:nvPr/>
          </p:nvSpPr>
          <p:spPr bwMode="auto">
            <a:xfrm>
              <a:off x="9028754" y="4871456"/>
              <a:ext cx="36576" cy="928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Rectangle 66">
              <a:extLst>
                <a:ext uri="{FF2B5EF4-FFF2-40B4-BE49-F238E27FC236}">
                  <a16:creationId xmlns:a16="http://schemas.microsoft.com/office/drawing/2014/main" id="{37A0F1DC-9D2D-0665-47FC-3AF789E4C7E4}"/>
                </a:ext>
              </a:extLst>
            </p:cNvPr>
            <p:cNvSpPr/>
            <p:nvPr/>
          </p:nvSpPr>
          <p:spPr bwMode="auto">
            <a:xfrm>
              <a:off x="7903369" y="5031000"/>
              <a:ext cx="1107281" cy="928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 name="Rectangle 68">
              <a:extLst>
                <a:ext uri="{FF2B5EF4-FFF2-40B4-BE49-F238E27FC236}">
                  <a16:creationId xmlns:a16="http://schemas.microsoft.com/office/drawing/2014/main" id="{7E3FDDB3-C604-B448-FA27-A9EC9C42D433}"/>
                </a:ext>
              </a:extLst>
            </p:cNvPr>
            <p:cNvSpPr/>
            <p:nvPr/>
          </p:nvSpPr>
          <p:spPr bwMode="auto">
            <a:xfrm>
              <a:off x="7543801" y="5183400"/>
              <a:ext cx="1466850" cy="928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 name="Rectangle 69">
              <a:extLst>
                <a:ext uri="{FF2B5EF4-FFF2-40B4-BE49-F238E27FC236}">
                  <a16:creationId xmlns:a16="http://schemas.microsoft.com/office/drawing/2014/main" id="{B9AAD1A0-BC01-6363-071E-69C0B341FA3C}"/>
                </a:ext>
              </a:extLst>
            </p:cNvPr>
            <p:cNvSpPr/>
            <p:nvPr/>
          </p:nvSpPr>
          <p:spPr bwMode="auto">
            <a:xfrm>
              <a:off x="7498556" y="5333418"/>
              <a:ext cx="1512093" cy="92869"/>
            </a:xfrm>
            <a:prstGeom prst="rect">
              <a:avLst/>
            </a:prstGeom>
            <a:pattFill prst="dkDnDiag">
              <a:fgClr>
                <a:schemeClr val="accent1"/>
              </a:fgClr>
              <a:bgClr>
                <a:schemeClr val="tx1"/>
              </a:bgClr>
            </a:patt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1" name="Rectangle 70">
              <a:extLst>
                <a:ext uri="{FF2B5EF4-FFF2-40B4-BE49-F238E27FC236}">
                  <a16:creationId xmlns:a16="http://schemas.microsoft.com/office/drawing/2014/main" id="{D59426DA-8830-DFC4-F34B-7660780FF1AE}"/>
                </a:ext>
              </a:extLst>
            </p:cNvPr>
            <p:cNvSpPr/>
            <p:nvPr/>
          </p:nvSpPr>
          <p:spPr bwMode="auto">
            <a:xfrm>
              <a:off x="7717631" y="5490580"/>
              <a:ext cx="1293018" cy="92869"/>
            </a:xfrm>
            <a:prstGeom prst="rect">
              <a:avLst/>
            </a:prstGeom>
            <a:pattFill prst="dkDnDiag">
              <a:fgClr>
                <a:schemeClr val="accent1"/>
              </a:fgClr>
              <a:bgClr>
                <a:schemeClr val="tx1"/>
              </a:bgClr>
            </a:patt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73" name="Straight Connector 72">
              <a:extLst>
                <a:ext uri="{FF2B5EF4-FFF2-40B4-BE49-F238E27FC236}">
                  <a16:creationId xmlns:a16="http://schemas.microsoft.com/office/drawing/2014/main" id="{8EC5DF9A-DA27-4F6E-92F2-077FB8436F54}"/>
                </a:ext>
              </a:extLst>
            </p:cNvPr>
            <p:cNvCxnSpPr/>
            <p:nvPr/>
          </p:nvCxnSpPr>
          <p:spPr bwMode="auto">
            <a:xfrm>
              <a:off x="9021915" y="2500313"/>
              <a:ext cx="0" cy="3119437"/>
            </a:xfrm>
            <a:prstGeom prst="line">
              <a:avLst/>
            </a:prstGeom>
            <a:noFill/>
            <a:ln w="28575" cap="flat" cmpd="sng" algn="ctr">
              <a:solidFill>
                <a:schemeClr val="bg1"/>
              </a:solidFill>
              <a:prstDash val="solid"/>
              <a:round/>
              <a:headEnd type="none" w="med" len="med"/>
              <a:tailEnd type="none" w="med" len="med"/>
            </a:ln>
            <a:effectLst/>
          </p:spPr>
        </p:cxnSp>
        <p:grpSp>
          <p:nvGrpSpPr>
            <p:cNvPr id="77" name="Group 76">
              <a:extLst>
                <a:ext uri="{FF2B5EF4-FFF2-40B4-BE49-F238E27FC236}">
                  <a16:creationId xmlns:a16="http://schemas.microsoft.com/office/drawing/2014/main" id="{F64496E2-20F4-4929-9BDB-4D61CDD04FFE}"/>
                </a:ext>
              </a:extLst>
            </p:cNvPr>
            <p:cNvGrpSpPr/>
            <p:nvPr/>
          </p:nvGrpSpPr>
          <p:grpSpPr>
            <a:xfrm>
              <a:off x="7574752" y="2466975"/>
              <a:ext cx="1490662" cy="3276600"/>
              <a:chOff x="7574752" y="2500313"/>
              <a:chExt cx="1490662" cy="3243262"/>
            </a:xfrm>
          </p:grpSpPr>
          <p:cxnSp>
            <p:nvCxnSpPr>
              <p:cNvPr id="74" name="Straight Connector 73">
                <a:extLst>
                  <a:ext uri="{FF2B5EF4-FFF2-40B4-BE49-F238E27FC236}">
                    <a16:creationId xmlns:a16="http://schemas.microsoft.com/office/drawing/2014/main" id="{8F345EE7-5C3A-5A7A-AFD8-0ACE8B9F4A3E}"/>
                  </a:ext>
                </a:extLst>
              </p:cNvPr>
              <p:cNvCxnSpPr>
                <a:cxnSpLocks/>
              </p:cNvCxnSpPr>
              <p:nvPr/>
            </p:nvCxnSpPr>
            <p:spPr bwMode="auto">
              <a:xfrm>
                <a:off x="9065414" y="2500313"/>
                <a:ext cx="0" cy="3243262"/>
              </a:xfrm>
              <a:prstGeom prst="line">
                <a:avLst/>
              </a:prstGeom>
              <a:noFill/>
              <a:ln w="28575" cap="flat" cmpd="sng" algn="ctr">
                <a:solidFill>
                  <a:schemeClr val="accent5"/>
                </a:solidFill>
                <a:prstDash val="sysDash"/>
                <a:round/>
                <a:headEnd type="none" w="med" len="med"/>
                <a:tailEnd type="none" w="med" len="med"/>
              </a:ln>
              <a:effectLst/>
            </p:spPr>
          </p:cxnSp>
          <p:cxnSp>
            <p:nvCxnSpPr>
              <p:cNvPr id="76" name="Straight Connector 75">
                <a:extLst>
                  <a:ext uri="{FF2B5EF4-FFF2-40B4-BE49-F238E27FC236}">
                    <a16:creationId xmlns:a16="http://schemas.microsoft.com/office/drawing/2014/main" id="{86AAC51A-D2A9-BE59-9688-612A0C05D132}"/>
                  </a:ext>
                </a:extLst>
              </p:cNvPr>
              <p:cNvCxnSpPr>
                <a:cxnSpLocks/>
              </p:cNvCxnSpPr>
              <p:nvPr/>
            </p:nvCxnSpPr>
            <p:spPr bwMode="auto">
              <a:xfrm>
                <a:off x="7574752" y="2500313"/>
                <a:ext cx="0" cy="3243262"/>
              </a:xfrm>
              <a:prstGeom prst="line">
                <a:avLst/>
              </a:prstGeom>
              <a:noFill/>
              <a:ln w="28575" cap="flat" cmpd="sng" algn="ctr">
                <a:solidFill>
                  <a:schemeClr val="accent5"/>
                </a:solidFill>
                <a:prstDash val="sysDash"/>
                <a:round/>
                <a:headEnd type="none" w="med" len="med"/>
                <a:tailEnd type="none" w="med" len="med"/>
              </a:ln>
              <a:effectLst/>
            </p:spPr>
          </p:cxnSp>
        </p:grpSp>
      </p:grpSp>
    </p:spTree>
    <p:extLst>
      <p:ext uri="{BB962C8B-B14F-4D97-AF65-F5344CB8AC3E}">
        <p14:creationId xmlns:p14="http://schemas.microsoft.com/office/powerpoint/2010/main" val="39950710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7F578-D245-BCFF-5761-2CC5A6F4A66E}"/>
              </a:ext>
            </a:extLst>
          </p:cNvPr>
          <p:cNvSpPr>
            <a:spLocks noGrp="1"/>
          </p:cNvSpPr>
          <p:nvPr>
            <p:ph type="title"/>
          </p:nvPr>
        </p:nvSpPr>
        <p:spPr/>
        <p:txBody>
          <a:bodyPr/>
          <a:lstStyle/>
          <a:p>
            <a:r>
              <a:rPr lang="en-US" sz="4000" dirty="0"/>
              <a:t>Summary</a:t>
            </a:r>
          </a:p>
        </p:txBody>
      </p:sp>
      <p:sp>
        <p:nvSpPr>
          <p:cNvPr id="4" name="Content Placeholder 3">
            <a:extLst>
              <a:ext uri="{FF2B5EF4-FFF2-40B4-BE49-F238E27FC236}">
                <a16:creationId xmlns:a16="http://schemas.microsoft.com/office/drawing/2014/main" id="{DF32EDE2-F4E0-869B-A401-B51F3A4E1FB1}"/>
              </a:ext>
            </a:extLst>
          </p:cNvPr>
          <p:cNvSpPr>
            <a:spLocks noGrp="1"/>
          </p:cNvSpPr>
          <p:nvPr>
            <p:ph idx="1"/>
          </p:nvPr>
        </p:nvSpPr>
        <p:spPr>
          <a:xfrm>
            <a:off x="604675" y="1340919"/>
            <a:ext cx="10877529" cy="1025758"/>
          </a:xfrm>
        </p:spPr>
        <p:txBody>
          <a:bodyPr/>
          <a:lstStyle/>
          <a:p>
            <a:pPr marL="0" indent="0" fontAlgn="auto">
              <a:lnSpc>
                <a:spcPct val="100000"/>
              </a:lnSpc>
              <a:spcBef>
                <a:spcPct val="50000"/>
              </a:spcBef>
              <a:spcAft>
                <a:spcPct val="0"/>
              </a:spcAft>
              <a:buClrTx/>
              <a:buFont typeface="Wingdings" panose="05000000000000000000" pitchFamily="2" charset="2"/>
              <a:buNone/>
              <a:defRPr/>
            </a:pPr>
            <a:r>
              <a:rPr lang="en-US" b="1" dirty="0">
                <a:solidFill>
                  <a:srgbClr val="000000"/>
                </a:solidFill>
              </a:rPr>
              <a:t>Restoration of thrombin generation by nonreplacement therapies is an established treatment strategy</a:t>
            </a:r>
            <a:endParaRPr lang="en-US" kern="1200" dirty="0">
              <a:solidFill>
                <a:srgbClr val="000000"/>
              </a:solidFill>
            </a:endParaRPr>
          </a:p>
          <a:p>
            <a:pPr>
              <a:lnSpc>
                <a:spcPct val="100000"/>
              </a:lnSpc>
              <a:spcBef>
                <a:spcPts val="600"/>
              </a:spcBef>
              <a:spcAft>
                <a:spcPts val="0"/>
              </a:spcAft>
            </a:pPr>
            <a:endParaRPr lang="en-US" altLang="en-US" sz="2400" dirty="0"/>
          </a:p>
        </p:txBody>
      </p:sp>
      <p:sp>
        <p:nvSpPr>
          <p:cNvPr id="6" name="Rectangle: Rounded Corners 5">
            <a:extLst>
              <a:ext uri="{FF2B5EF4-FFF2-40B4-BE49-F238E27FC236}">
                <a16:creationId xmlns:a16="http://schemas.microsoft.com/office/drawing/2014/main" id="{CBD9A594-C1DA-F3D4-FA10-D0A76213103F}"/>
              </a:ext>
            </a:extLst>
          </p:cNvPr>
          <p:cNvSpPr/>
          <p:nvPr/>
        </p:nvSpPr>
        <p:spPr bwMode="auto">
          <a:xfrm>
            <a:off x="7877060" y="3243355"/>
            <a:ext cx="3888953" cy="2528811"/>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ts val="600"/>
              </a:spcBef>
              <a:spcAft>
                <a:spcPts val="0"/>
              </a:spcAft>
              <a:buClr>
                <a:srgbClr val="000000"/>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Opportunities</a:t>
            </a:r>
            <a:endParaRPr kumimoji="0" lang="en-US" sz="2400" b="1" i="0" u="none" strike="noStrike" kern="0" cap="none" spc="0" normalizeH="0" baseline="30000" noProof="0" dirty="0">
              <a:ln>
                <a:noFill/>
              </a:ln>
              <a:solidFill>
                <a:srgbClr val="FFFFFF"/>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600"/>
              </a:spcBef>
              <a:spcAft>
                <a:spcPts val="0"/>
              </a:spcAft>
              <a:buClr>
                <a:srgbClr val="000000"/>
              </a:buClr>
              <a:buSzTx/>
              <a:buFontTx/>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Expansion of indications </a:t>
            </a:r>
          </a:p>
          <a:p>
            <a:pPr marL="0" marR="0" lvl="0" indent="0" algn="ctr" defTabSz="914400" rtl="0" eaLnBrk="1" fontAlgn="base" latinLnBrk="0" hangingPunct="1">
              <a:lnSpc>
                <a:spcPct val="100000"/>
              </a:lnSpc>
              <a:spcBef>
                <a:spcPts val="600"/>
              </a:spcBef>
              <a:spcAft>
                <a:spcPts val="0"/>
              </a:spcAft>
              <a:buClr>
                <a:srgbClr val="000000"/>
              </a:buClr>
              <a:buSzTx/>
              <a:buFontTx/>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Potential for combination therapies</a:t>
            </a:r>
          </a:p>
        </p:txBody>
      </p:sp>
      <p:sp>
        <p:nvSpPr>
          <p:cNvPr id="7" name="Rectangle: Rounded Corners 6">
            <a:extLst>
              <a:ext uri="{FF2B5EF4-FFF2-40B4-BE49-F238E27FC236}">
                <a16:creationId xmlns:a16="http://schemas.microsoft.com/office/drawing/2014/main" id="{EDF934F2-B070-1F4B-80B0-589075CD52F8}"/>
              </a:ext>
            </a:extLst>
          </p:cNvPr>
          <p:cNvSpPr/>
          <p:nvPr/>
        </p:nvSpPr>
        <p:spPr bwMode="auto">
          <a:xfrm>
            <a:off x="709796" y="2463500"/>
            <a:ext cx="6114330" cy="2108063"/>
          </a:xfrm>
          <a:prstGeom prst="roundRect">
            <a:avLst/>
          </a:prstGeom>
          <a:solidFill>
            <a:schemeClr val="accent4"/>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a:ea typeface="+mn-ea"/>
                <a:cs typeface="+mn-cs"/>
              </a:rPr>
              <a:t>Pros</a:t>
            </a:r>
            <a:endParaRPr kumimoji="0" lang="en-US" altLang="en-US" sz="2400" b="1" i="0" u="none" strike="noStrike" kern="1200" cap="none" spc="0" normalizeH="0" baseline="30000" noProof="0" dirty="0">
              <a:ln>
                <a:noFill/>
              </a:ln>
              <a:solidFill>
                <a:srgbClr val="FFFFFF"/>
              </a:solidFill>
              <a:effectLst/>
              <a:uLnTx/>
              <a:uFillTx/>
              <a:latin typeface="Calibri"/>
              <a:ea typeface="+mn-ea"/>
              <a:cs typeface="+mn-cs"/>
            </a:endParaRPr>
          </a:p>
          <a:p>
            <a:pPr marL="0" marR="0" lvl="1" indent="0" algn="ctr" defTabSz="914400" rtl="0" eaLnBrk="1" fontAlgn="auto" latinLnBrk="0" hangingPunct="1">
              <a:lnSpc>
                <a:spcPct val="100000"/>
              </a:lnSpc>
              <a:spcBef>
                <a:spcPts val="60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a:ea typeface="+mn-ea"/>
                <a:cs typeface="+mn-cs"/>
              </a:rPr>
              <a:t>Effective treatment for patients with severe HA and HB with and without inhibitors</a:t>
            </a:r>
          </a:p>
          <a:p>
            <a:pPr marL="0" marR="0" lvl="1" indent="0" algn="ctr" defTabSz="914400" rtl="0" eaLnBrk="1" fontAlgn="auto" latinLnBrk="0" hangingPunct="1">
              <a:lnSpc>
                <a:spcPct val="100000"/>
              </a:lnSpc>
              <a:spcBef>
                <a:spcPts val="60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a:ea typeface="+mn-ea"/>
                <a:cs typeface="+mn-cs"/>
              </a:rPr>
              <a:t>Reduction in treatment burden</a:t>
            </a: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 name="Rectangle: Rounded Corners 7">
            <a:extLst>
              <a:ext uri="{FF2B5EF4-FFF2-40B4-BE49-F238E27FC236}">
                <a16:creationId xmlns:a16="http://schemas.microsoft.com/office/drawing/2014/main" id="{5B985E26-FB65-F40D-92C3-C41E1DC6E0C1}"/>
              </a:ext>
            </a:extLst>
          </p:cNvPr>
          <p:cNvSpPr/>
          <p:nvPr/>
        </p:nvSpPr>
        <p:spPr bwMode="auto">
          <a:xfrm>
            <a:off x="709796" y="4657628"/>
            <a:ext cx="6114330" cy="1787066"/>
          </a:xfrm>
          <a:prstGeom prst="round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a:ea typeface="+mn-ea"/>
                <a:cs typeface="+mn-cs"/>
              </a:rPr>
              <a:t>Cons</a:t>
            </a:r>
            <a:endParaRPr kumimoji="0" lang="en-US" altLang="en-US" sz="2400" b="1" i="0" u="none" strike="noStrike" kern="1200" cap="none" spc="0" normalizeH="0" baseline="30000" noProof="0" dirty="0">
              <a:ln>
                <a:noFill/>
              </a:ln>
              <a:solidFill>
                <a:srgbClr val="FFFFFF"/>
              </a:solidFill>
              <a:effectLst/>
              <a:uLnTx/>
              <a:uFillTx/>
              <a:latin typeface="Calibri"/>
              <a:ea typeface="+mn-ea"/>
              <a:cs typeface="+mn-cs"/>
            </a:endParaRPr>
          </a:p>
          <a:p>
            <a:pPr marL="0" marR="0" lvl="1" indent="0" algn="ctr" defTabSz="914400" rtl="0" eaLnBrk="1" fontAlgn="auto" latinLnBrk="0" hangingPunct="1">
              <a:lnSpc>
                <a:spcPct val="100000"/>
              </a:lnSpc>
              <a:spcBef>
                <a:spcPts val="60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a:ea typeface="+mn-ea"/>
                <a:cs typeface="+mn-cs"/>
              </a:rPr>
              <a:t>Risk of thrombosis</a:t>
            </a:r>
          </a:p>
          <a:p>
            <a:pPr marL="0" marR="0" lvl="1" indent="0" algn="ctr" defTabSz="914400" rtl="0" eaLnBrk="1" fontAlgn="auto" latinLnBrk="0" hangingPunct="1">
              <a:lnSpc>
                <a:spcPct val="100000"/>
              </a:lnSpc>
              <a:spcBef>
                <a:spcPts val="60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a:ea typeface="+mn-ea"/>
                <a:cs typeface="+mn-cs"/>
              </a:rPr>
              <a:t>Lack of clear monitoring strategies</a:t>
            </a:r>
          </a:p>
        </p:txBody>
      </p:sp>
      <p:sp>
        <p:nvSpPr>
          <p:cNvPr id="9" name="Arrow: Right 8">
            <a:extLst>
              <a:ext uri="{FF2B5EF4-FFF2-40B4-BE49-F238E27FC236}">
                <a16:creationId xmlns:a16="http://schemas.microsoft.com/office/drawing/2014/main" id="{6C491477-C0EF-5B1C-BCF9-964203A808B8}"/>
              </a:ext>
            </a:extLst>
          </p:cNvPr>
          <p:cNvSpPr/>
          <p:nvPr/>
        </p:nvSpPr>
        <p:spPr bwMode="auto">
          <a:xfrm>
            <a:off x="6854584" y="4265444"/>
            <a:ext cx="978408" cy="484632"/>
          </a:xfrm>
          <a:prstGeom prst="rightArrow">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096654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A69B5-F6CB-9E75-D737-BEE1F6B1A927}"/>
              </a:ext>
            </a:extLst>
          </p:cNvPr>
          <p:cNvSpPr>
            <a:spLocks noGrp="1"/>
          </p:cNvSpPr>
          <p:nvPr>
            <p:ph type="title"/>
          </p:nvPr>
        </p:nvSpPr>
        <p:spPr/>
        <p:txBody>
          <a:bodyPr/>
          <a:lstStyle/>
          <a:p>
            <a:r>
              <a:rPr lang="en-US" dirty="0"/>
              <a:t>How to Integrate Novel Therapies </a:t>
            </a:r>
            <a:br>
              <a:rPr lang="en-US" dirty="0"/>
            </a:br>
            <a:r>
              <a:rPr lang="en-US" dirty="0"/>
              <a:t>Into Clinical Practice</a:t>
            </a:r>
            <a:br>
              <a:rPr lang="en-US" dirty="0"/>
            </a:br>
            <a:r>
              <a:rPr kumimoji="0" lang="en-US" sz="2800" b="1" i="0" u="none" strike="noStrike" kern="0" cap="none" spc="0" normalizeH="0" baseline="0" noProof="0" dirty="0">
                <a:ln>
                  <a:noFill/>
                </a:ln>
                <a:effectLst/>
                <a:uLnTx/>
                <a:uFillTx/>
                <a:latin typeface="-apple-system"/>
                <a:ea typeface="+mn-ea"/>
                <a:cs typeface="+mn-cs"/>
              </a:rPr>
              <a:t>Runhui Wu, MD, PhD</a:t>
            </a:r>
            <a:endParaRPr lang="en-US" dirty="0"/>
          </a:p>
        </p:txBody>
      </p:sp>
    </p:spTree>
    <p:extLst>
      <p:ext uri="{BB962C8B-B14F-4D97-AF65-F5344CB8AC3E}">
        <p14:creationId xmlns:p14="http://schemas.microsoft.com/office/powerpoint/2010/main" val="25630488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238125"/>
            <a:ext cx="11055178" cy="1103313"/>
          </a:xfrm>
        </p:spPr>
        <p:txBody>
          <a:bodyPr/>
          <a:lstStyle/>
          <a:p>
            <a:r>
              <a:rPr lang="en-US" altLang="zh-CN" sz="3200" dirty="0"/>
              <a:t>Rapid Progress in Development of New Therapy for Hemophilia: </a:t>
            </a:r>
            <a:r>
              <a:rPr lang="en-US" sz="3200" dirty="0"/>
              <a:t>Proposed Approaches to Hemophilia Treatment</a:t>
            </a:r>
          </a:p>
        </p:txBody>
      </p:sp>
      <p:sp>
        <p:nvSpPr>
          <p:cNvPr id="3" name="TextBox 2">
            <a:extLst>
              <a:ext uri="{FF2B5EF4-FFF2-40B4-BE49-F238E27FC236}">
                <a16:creationId xmlns:a16="http://schemas.microsoft.com/office/drawing/2014/main" id="{00C0BEA9-A9E9-90C1-9184-3F893B9B034E}"/>
              </a:ext>
            </a:extLst>
          </p:cNvPr>
          <p:cNvSpPr txBox="1"/>
          <p:nvPr/>
        </p:nvSpPr>
        <p:spPr bwMode="auto">
          <a:xfrm>
            <a:off x="2447619" y="1601611"/>
            <a:ext cx="1457630" cy="369332"/>
          </a:xfrm>
          <a:prstGeom prst="rect">
            <a:avLst/>
          </a:prstGeom>
          <a:solidFill>
            <a:schemeClr val="accent1"/>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Hemophilia A</a:t>
            </a:r>
          </a:p>
        </p:txBody>
      </p:sp>
      <p:sp>
        <p:nvSpPr>
          <p:cNvPr id="6" name="TextBox 5">
            <a:extLst>
              <a:ext uri="{FF2B5EF4-FFF2-40B4-BE49-F238E27FC236}">
                <a16:creationId xmlns:a16="http://schemas.microsoft.com/office/drawing/2014/main" id="{CB6C622A-6753-5AD1-50E2-D7136937C401}"/>
              </a:ext>
            </a:extLst>
          </p:cNvPr>
          <p:cNvSpPr txBox="1"/>
          <p:nvPr/>
        </p:nvSpPr>
        <p:spPr bwMode="auto">
          <a:xfrm>
            <a:off x="2447619" y="1970515"/>
            <a:ext cx="1457630" cy="369332"/>
          </a:xfrm>
          <a:prstGeom prst="rect">
            <a:avLst/>
          </a:prstGeom>
          <a:solidFill>
            <a:schemeClr val="accent3"/>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Hemophilia B</a:t>
            </a:r>
          </a:p>
        </p:txBody>
      </p:sp>
      <p:sp>
        <p:nvSpPr>
          <p:cNvPr id="15" name="TextBox 14">
            <a:extLst>
              <a:ext uri="{FF2B5EF4-FFF2-40B4-BE49-F238E27FC236}">
                <a16:creationId xmlns:a16="http://schemas.microsoft.com/office/drawing/2014/main" id="{7090BBD5-4CAA-3C95-1AEB-056F3CE5A9BE}"/>
              </a:ext>
            </a:extLst>
          </p:cNvPr>
          <p:cNvSpPr txBox="1"/>
          <p:nvPr/>
        </p:nvSpPr>
        <p:spPr bwMode="auto">
          <a:xfrm>
            <a:off x="4081918" y="1600998"/>
            <a:ext cx="1457630" cy="369332"/>
          </a:xfrm>
          <a:prstGeom prst="rect">
            <a:avLst/>
          </a:prstGeom>
          <a:solidFill>
            <a:schemeClr val="accent1"/>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Hemophilia A</a:t>
            </a:r>
          </a:p>
        </p:txBody>
      </p:sp>
      <p:sp>
        <p:nvSpPr>
          <p:cNvPr id="16" name="TextBox 15">
            <a:extLst>
              <a:ext uri="{FF2B5EF4-FFF2-40B4-BE49-F238E27FC236}">
                <a16:creationId xmlns:a16="http://schemas.microsoft.com/office/drawing/2014/main" id="{FC88AA50-9A9B-EE7A-BDF9-0A46EA173315}"/>
              </a:ext>
            </a:extLst>
          </p:cNvPr>
          <p:cNvSpPr txBox="1"/>
          <p:nvPr/>
        </p:nvSpPr>
        <p:spPr bwMode="auto">
          <a:xfrm>
            <a:off x="4081918" y="1970515"/>
            <a:ext cx="1457630" cy="369332"/>
          </a:xfrm>
          <a:prstGeom prst="rect">
            <a:avLst/>
          </a:prstGeom>
          <a:solidFill>
            <a:schemeClr val="accent3"/>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Hemophilia B</a:t>
            </a:r>
          </a:p>
        </p:txBody>
      </p:sp>
      <p:sp>
        <p:nvSpPr>
          <p:cNvPr id="17" name="TextBox 16">
            <a:extLst>
              <a:ext uri="{FF2B5EF4-FFF2-40B4-BE49-F238E27FC236}">
                <a16:creationId xmlns:a16="http://schemas.microsoft.com/office/drawing/2014/main" id="{47173EB8-92F9-979E-4442-A18508063FC7}"/>
              </a:ext>
            </a:extLst>
          </p:cNvPr>
          <p:cNvSpPr txBox="1"/>
          <p:nvPr/>
        </p:nvSpPr>
        <p:spPr bwMode="auto">
          <a:xfrm>
            <a:off x="6375923" y="1600998"/>
            <a:ext cx="1457630" cy="369332"/>
          </a:xfrm>
          <a:prstGeom prst="rect">
            <a:avLst/>
          </a:prstGeom>
          <a:solidFill>
            <a:schemeClr val="accent1"/>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Hemophilia A</a:t>
            </a:r>
          </a:p>
        </p:txBody>
      </p:sp>
      <p:sp>
        <p:nvSpPr>
          <p:cNvPr id="19" name="TextBox 18">
            <a:extLst>
              <a:ext uri="{FF2B5EF4-FFF2-40B4-BE49-F238E27FC236}">
                <a16:creationId xmlns:a16="http://schemas.microsoft.com/office/drawing/2014/main" id="{1272C203-7546-1C96-3A46-E251E0376CB5}"/>
              </a:ext>
            </a:extLst>
          </p:cNvPr>
          <p:cNvSpPr txBox="1"/>
          <p:nvPr/>
        </p:nvSpPr>
        <p:spPr bwMode="auto">
          <a:xfrm>
            <a:off x="526144" y="1601611"/>
            <a:ext cx="1607128" cy="646331"/>
          </a:xfrm>
          <a:prstGeom prst="rect">
            <a:avLst/>
          </a:prstGeom>
          <a:solidFill>
            <a:schemeClr val="accent2"/>
          </a:solidFill>
          <a:ln w="9525" algn="ctr">
            <a:noFill/>
            <a:miter lim="800000"/>
            <a:headEnd/>
            <a:tailEnd/>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FDA-Approved Indications:</a:t>
            </a:r>
          </a:p>
        </p:txBody>
      </p:sp>
      <p:sp>
        <p:nvSpPr>
          <p:cNvPr id="11" name="Text Box 11">
            <a:extLst>
              <a:ext uri="{FF2B5EF4-FFF2-40B4-BE49-F238E27FC236}">
                <a16:creationId xmlns:a16="http://schemas.microsoft.com/office/drawing/2014/main" id="{349D7E7C-A35E-6188-61D0-85FDFF969E9B}"/>
              </a:ext>
            </a:extLst>
          </p:cNvPr>
          <p:cNvSpPr txBox="1">
            <a:spLocks noChangeArrowheads="1"/>
          </p:cNvSpPr>
          <p:nvPr/>
        </p:nvSpPr>
        <p:spPr bwMode="auto">
          <a:xfrm>
            <a:off x="443835" y="635536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Arruda. Blood. 2017;130:2251. Graf. Transfus Med Hemother. 2018;45:86. cdc.gov/ncbddd/hemophilia/treatment.html.</a:t>
            </a:r>
          </a:p>
        </p:txBody>
      </p:sp>
      <p:cxnSp>
        <p:nvCxnSpPr>
          <p:cNvPr id="9" name="Straight Connector 8">
            <a:extLst>
              <a:ext uri="{FF2B5EF4-FFF2-40B4-BE49-F238E27FC236}">
                <a16:creationId xmlns:a16="http://schemas.microsoft.com/office/drawing/2014/main" id="{E75B5FCE-490C-CEDA-813C-7E666CEA6EB7}"/>
              </a:ext>
            </a:extLst>
          </p:cNvPr>
          <p:cNvCxnSpPr>
            <a:cxnSpLocks/>
          </p:cNvCxnSpPr>
          <p:nvPr/>
        </p:nvCxnSpPr>
        <p:spPr bwMode="auto">
          <a:xfrm>
            <a:off x="2635624" y="4277446"/>
            <a:ext cx="7614877" cy="0"/>
          </a:xfrm>
          <a:prstGeom prst="line">
            <a:avLst/>
          </a:prstGeom>
          <a:noFill/>
          <a:ln w="28575" cap="flat" cmpd="sng" algn="ctr">
            <a:solidFill>
              <a:schemeClr val="bg1"/>
            </a:solidFill>
            <a:prstDash val="sysDot"/>
            <a:round/>
            <a:headEnd type="none" w="med" len="med"/>
            <a:tailEnd type="none" w="med" len="med"/>
          </a:ln>
          <a:effectLst/>
        </p:spPr>
      </p:cxnSp>
      <p:cxnSp>
        <p:nvCxnSpPr>
          <p:cNvPr id="10" name="Straight Connector 9">
            <a:extLst>
              <a:ext uri="{FF2B5EF4-FFF2-40B4-BE49-F238E27FC236}">
                <a16:creationId xmlns:a16="http://schemas.microsoft.com/office/drawing/2014/main" id="{EC6D4728-4981-CE45-30A6-2FCDDF5AAF00}"/>
              </a:ext>
            </a:extLst>
          </p:cNvPr>
          <p:cNvCxnSpPr>
            <a:cxnSpLocks/>
          </p:cNvCxnSpPr>
          <p:nvPr/>
        </p:nvCxnSpPr>
        <p:spPr bwMode="auto">
          <a:xfrm>
            <a:off x="2635624" y="5269967"/>
            <a:ext cx="7614877" cy="0"/>
          </a:xfrm>
          <a:prstGeom prst="line">
            <a:avLst/>
          </a:prstGeom>
          <a:noFill/>
          <a:ln w="28575" cap="flat" cmpd="sng" algn="ctr">
            <a:solidFill>
              <a:schemeClr val="bg1"/>
            </a:solidFill>
            <a:prstDash val="sysDot"/>
            <a:round/>
            <a:headEnd type="none" w="med" len="med"/>
            <a:tailEnd type="none" w="med" len="med"/>
          </a:ln>
          <a:effectLst/>
        </p:spPr>
      </p:cxnSp>
      <p:cxnSp>
        <p:nvCxnSpPr>
          <p:cNvPr id="18" name="Straight Connector 17">
            <a:extLst>
              <a:ext uri="{FF2B5EF4-FFF2-40B4-BE49-F238E27FC236}">
                <a16:creationId xmlns:a16="http://schemas.microsoft.com/office/drawing/2014/main" id="{521E933F-0DAA-4CB8-9205-2D037540114F}"/>
              </a:ext>
            </a:extLst>
          </p:cNvPr>
          <p:cNvCxnSpPr>
            <a:cxnSpLocks/>
          </p:cNvCxnSpPr>
          <p:nvPr/>
        </p:nvCxnSpPr>
        <p:spPr bwMode="auto">
          <a:xfrm>
            <a:off x="2635624" y="5952566"/>
            <a:ext cx="7614877" cy="0"/>
          </a:xfrm>
          <a:prstGeom prst="line">
            <a:avLst/>
          </a:prstGeom>
          <a:noFill/>
          <a:ln w="28575" cap="flat" cmpd="sng" algn="ctr">
            <a:solidFill>
              <a:schemeClr val="bg1"/>
            </a:solidFill>
            <a:prstDash val="sysDot"/>
            <a:round/>
            <a:headEnd type="none" w="med" len="med"/>
            <a:tailEnd type="none" w="med" len="med"/>
          </a:ln>
          <a:effectLst/>
        </p:spPr>
      </p:cxnSp>
      <p:cxnSp>
        <p:nvCxnSpPr>
          <p:cNvPr id="20" name="Straight Connector 19">
            <a:extLst>
              <a:ext uri="{FF2B5EF4-FFF2-40B4-BE49-F238E27FC236}">
                <a16:creationId xmlns:a16="http://schemas.microsoft.com/office/drawing/2014/main" id="{1A7149D5-307C-CF5E-03F6-986846F85B0F}"/>
              </a:ext>
            </a:extLst>
          </p:cNvPr>
          <p:cNvCxnSpPr>
            <a:cxnSpLocks/>
          </p:cNvCxnSpPr>
          <p:nvPr/>
        </p:nvCxnSpPr>
        <p:spPr bwMode="auto">
          <a:xfrm>
            <a:off x="2635624" y="5729729"/>
            <a:ext cx="7614877" cy="0"/>
          </a:xfrm>
          <a:prstGeom prst="line">
            <a:avLst/>
          </a:prstGeom>
          <a:noFill/>
          <a:ln w="28575" cap="flat" cmpd="sng" algn="ctr">
            <a:solidFill>
              <a:schemeClr val="bg1"/>
            </a:solidFill>
            <a:prstDash val="sysDot"/>
            <a:round/>
            <a:headEnd type="none" w="med" len="med"/>
            <a:tailEnd type="none" w="med" len="med"/>
          </a:ln>
          <a:effectLst/>
        </p:spPr>
      </p:cxnSp>
      <p:sp>
        <p:nvSpPr>
          <p:cNvPr id="21" name="TextBox 20">
            <a:extLst>
              <a:ext uri="{FF2B5EF4-FFF2-40B4-BE49-F238E27FC236}">
                <a16:creationId xmlns:a16="http://schemas.microsoft.com/office/drawing/2014/main" id="{8B8E7227-4051-499A-BB06-0FE782C91E88}"/>
              </a:ext>
            </a:extLst>
          </p:cNvPr>
          <p:cNvSpPr txBox="1"/>
          <p:nvPr/>
        </p:nvSpPr>
        <p:spPr bwMode="auto">
          <a:xfrm rot="16200000">
            <a:off x="1715079" y="3360236"/>
            <a:ext cx="1465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Hemostasis</a:t>
            </a:r>
          </a:p>
        </p:txBody>
      </p:sp>
      <p:sp>
        <p:nvSpPr>
          <p:cNvPr id="22" name="TextBox 21">
            <a:extLst>
              <a:ext uri="{FF2B5EF4-FFF2-40B4-BE49-F238E27FC236}">
                <a16:creationId xmlns:a16="http://schemas.microsoft.com/office/drawing/2014/main" id="{D105498E-5DD9-40BE-FAC4-A2FC837AB002}"/>
              </a:ext>
            </a:extLst>
          </p:cNvPr>
          <p:cNvSpPr txBox="1"/>
          <p:nvPr/>
        </p:nvSpPr>
        <p:spPr bwMode="auto">
          <a:xfrm rot="16200000">
            <a:off x="1699710" y="5019988"/>
            <a:ext cx="14958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Factor Level</a:t>
            </a:r>
          </a:p>
        </p:txBody>
      </p:sp>
      <p:sp>
        <p:nvSpPr>
          <p:cNvPr id="23" name="TextBox 22">
            <a:extLst>
              <a:ext uri="{FF2B5EF4-FFF2-40B4-BE49-F238E27FC236}">
                <a16:creationId xmlns:a16="http://schemas.microsoft.com/office/drawing/2014/main" id="{829C3F52-256E-BE1F-880A-518EB39D51FC}"/>
              </a:ext>
            </a:extLst>
          </p:cNvPr>
          <p:cNvSpPr txBox="1"/>
          <p:nvPr/>
        </p:nvSpPr>
        <p:spPr bwMode="auto">
          <a:xfrm>
            <a:off x="2542992" y="2433698"/>
            <a:ext cx="1465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Factor</a:t>
            </a:r>
          </a:p>
        </p:txBody>
      </p:sp>
      <p:sp>
        <p:nvSpPr>
          <p:cNvPr id="24" name="TextBox 23">
            <a:extLst>
              <a:ext uri="{FF2B5EF4-FFF2-40B4-BE49-F238E27FC236}">
                <a16:creationId xmlns:a16="http://schemas.microsoft.com/office/drawing/2014/main" id="{4A26CC0E-63EA-3B19-17B6-4CCC98834155}"/>
              </a:ext>
            </a:extLst>
          </p:cNvPr>
          <p:cNvSpPr txBox="1"/>
          <p:nvPr/>
        </p:nvSpPr>
        <p:spPr bwMode="auto">
          <a:xfrm>
            <a:off x="4084290" y="2433698"/>
            <a:ext cx="1465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EHL Factor</a:t>
            </a:r>
          </a:p>
        </p:txBody>
      </p:sp>
      <p:sp>
        <p:nvSpPr>
          <p:cNvPr id="25" name="TextBox 24">
            <a:extLst>
              <a:ext uri="{FF2B5EF4-FFF2-40B4-BE49-F238E27FC236}">
                <a16:creationId xmlns:a16="http://schemas.microsoft.com/office/drawing/2014/main" id="{921D7030-DDA1-C37F-A36E-9C7AD31F69EA}"/>
              </a:ext>
            </a:extLst>
          </p:cNvPr>
          <p:cNvSpPr txBox="1"/>
          <p:nvPr/>
        </p:nvSpPr>
        <p:spPr bwMode="auto">
          <a:xfrm>
            <a:off x="6050413" y="2433698"/>
            <a:ext cx="21929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Nonfactor Therapy</a:t>
            </a:r>
          </a:p>
        </p:txBody>
      </p:sp>
      <p:sp>
        <p:nvSpPr>
          <p:cNvPr id="26" name="TextBox 25">
            <a:extLst>
              <a:ext uri="{FF2B5EF4-FFF2-40B4-BE49-F238E27FC236}">
                <a16:creationId xmlns:a16="http://schemas.microsoft.com/office/drawing/2014/main" id="{CDDE9CFB-F7FC-0536-46C5-D93FACC782EE}"/>
              </a:ext>
            </a:extLst>
          </p:cNvPr>
          <p:cNvSpPr txBox="1"/>
          <p:nvPr/>
        </p:nvSpPr>
        <p:spPr bwMode="auto">
          <a:xfrm>
            <a:off x="8455902" y="2433698"/>
            <a:ext cx="1694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Gene Therapy</a:t>
            </a:r>
          </a:p>
        </p:txBody>
      </p:sp>
      <p:sp>
        <p:nvSpPr>
          <p:cNvPr id="27" name="TextBox 26">
            <a:extLst>
              <a:ext uri="{FF2B5EF4-FFF2-40B4-BE49-F238E27FC236}">
                <a16:creationId xmlns:a16="http://schemas.microsoft.com/office/drawing/2014/main" id="{028E46F1-968D-4C28-38D5-4BDA860513A6}"/>
              </a:ext>
            </a:extLst>
          </p:cNvPr>
          <p:cNvSpPr txBox="1"/>
          <p:nvPr/>
        </p:nvSpPr>
        <p:spPr bwMode="auto">
          <a:xfrm>
            <a:off x="10236848" y="3426872"/>
            <a:ext cx="866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Cure</a:t>
            </a:r>
          </a:p>
        </p:txBody>
      </p:sp>
      <p:sp>
        <p:nvSpPr>
          <p:cNvPr id="28" name="TextBox 27">
            <a:extLst>
              <a:ext uri="{FF2B5EF4-FFF2-40B4-BE49-F238E27FC236}">
                <a16:creationId xmlns:a16="http://schemas.microsoft.com/office/drawing/2014/main" id="{0F0F8122-05D2-D8EE-6D35-8B9BC0DB982F}"/>
              </a:ext>
            </a:extLst>
          </p:cNvPr>
          <p:cNvSpPr txBox="1"/>
          <p:nvPr/>
        </p:nvSpPr>
        <p:spPr bwMode="auto">
          <a:xfrm>
            <a:off x="10227366" y="4135264"/>
            <a:ext cx="866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&gt;1%</a:t>
            </a:r>
          </a:p>
        </p:txBody>
      </p:sp>
      <p:sp>
        <p:nvSpPr>
          <p:cNvPr id="29" name="TextBox 28">
            <a:extLst>
              <a:ext uri="{FF2B5EF4-FFF2-40B4-BE49-F238E27FC236}">
                <a16:creationId xmlns:a16="http://schemas.microsoft.com/office/drawing/2014/main" id="{26E5C4F0-94A5-0E39-ECDB-785AB01B97F6}"/>
              </a:ext>
            </a:extLst>
          </p:cNvPr>
          <p:cNvSpPr txBox="1"/>
          <p:nvPr/>
        </p:nvSpPr>
        <p:spPr bwMode="auto">
          <a:xfrm>
            <a:off x="10236848" y="3689381"/>
            <a:ext cx="10872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Ideal Prophylaxis</a:t>
            </a:r>
          </a:p>
        </p:txBody>
      </p:sp>
      <p:sp>
        <p:nvSpPr>
          <p:cNvPr id="30" name="TextBox 29">
            <a:extLst>
              <a:ext uri="{FF2B5EF4-FFF2-40B4-BE49-F238E27FC236}">
                <a16:creationId xmlns:a16="http://schemas.microsoft.com/office/drawing/2014/main" id="{5FB54FC1-4404-22EE-420E-3FFDB9977361}"/>
              </a:ext>
            </a:extLst>
          </p:cNvPr>
          <p:cNvSpPr txBox="1"/>
          <p:nvPr/>
        </p:nvSpPr>
        <p:spPr bwMode="auto">
          <a:xfrm>
            <a:off x="10243592" y="5105486"/>
            <a:ext cx="866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Cure</a:t>
            </a:r>
          </a:p>
        </p:txBody>
      </p:sp>
      <p:sp>
        <p:nvSpPr>
          <p:cNvPr id="31" name="TextBox 30">
            <a:extLst>
              <a:ext uri="{FF2B5EF4-FFF2-40B4-BE49-F238E27FC236}">
                <a16:creationId xmlns:a16="http://schemas.microsoft.com/office/drawing/2014/main" id="{02EBE53E-EFB4-2E3C-A300-3DABFC2806A8}"/>
              </a:ext>
            </a:extLst>
          </p:cNvPr>
          <p:cNvSpPr txBox="1"/>
          <p:nvPr/>
        </p:nvSpPr>
        <p:spPr bwMode="auto">
          <a:xfrm>
            <a:off x="10234110" y="5813878"/>
            <a:ext cx="866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&gt;1%</a:t>
            </a:r>
          </a:p>
        </p:txBody>
      </p:sp>
      <p:sp>
        <p:nvSpPr>
          <p:cNvPr id="32" name="TextBox 31">
            <a:extLst>
              <a:ext uri="{FF2B5EF4-FFF2-40B4-BE49-F238E27FC236}">
                <a16:creationId xmlns:a16="http://schemas.microsoft.com/office/drawing/2014/main" id="{374A732B-730B-1A54-5D4E-DDAC8A97D158}"/>
              </a:ext>
            </a:extLst>
          </p:cNvPr>
          <p:cNvSpPr txBox="1"/>
          <p:nvPr/>
        </p:nvSpPr>
        <p:spPr bwMode="auto">
          <a:xfrm>
            <a:off x="10243592" y="5367995"/>
            <a:ext cx="10872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Ideal Prophylaxis</a:t>
            </a:r>
          </a:p>
        </p:txBody>
      </p:sp>
      <p:sp>
        <p:nvSpPr>
          <p:cNvPr id="33" name="Rectangle 32">
            <a:extLst>
              <a:ext uri="{FF2B5EF4-FFF2-40B4-BE49-F238E27FC236}">
                <a16:creationId xmlns:a16="http://schemas.microsoft.com/office/drawing/2014/main" id="{273EC74A-5595-02B2-4C9F-3A6DF0322949}"/>
              </a:ext>
            </a:extLst>
          </p:cNvPr>
          <p:cNvSpPr/>
          <p:nvPr/>
        </p:nvSpPr>
        <p:spPr bwMode="auto">
          <a:xfrm>
            <a:off x="8506224" y="3595052"/>
            <a:ext cx="1527078" cy="449014"/>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Rectangle 33">
            <a:extLst>
              <a:ext uri="{FF2B5EF4-FFF2-40B4-BE49-F238E27FC236}">
                <a16:creationId xmlns:a16="http://schemas.microsoft.com/office/drawing/2014/main" id="{11F37F3C-79C7-038E-7573-8CC0285D00C7}"/>
              </a:ext>
            </a:extLst>
          </p:cNvPr>
          <p:cNvSpPr/>
          <p:nvPr/>
        </p:nvSpPr>
        <p:spPr bwMode="auto">
          <a:xfrm>
            <a:off x="6375657" y="3937832"/>
            <a:ext cx="1527078" cy="110374"/>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7" name="Straight Connector 6">
            <a:extLst>
              <a:ext uri="{FF2B5EF4-FFF2-40B4-BE49-F238E27FC236}">
                <a16:creationId xmlns:a16="http://schemas.microsoft.com/office/drawing/2014/main" id="{58D78297-61FA-2275-406F-A61989F80FB9}"/>
              </a:ext>
            </a:extLst>
          </p:cNvPr>
          <p:cNvCxnSpPr>
            <a:cxnSpLocks/>
          </p:cNvCxnSpPr>
          <p:nvPr/>
        </p:nvCxnSpPr>
        <p:spPr bwMode="auto">
          <a:xfrm>
            <a:off x="2635624" y="3588444"/>
            <a:ext cx="7614877" cy="0"/>
          </a:xfrm>
          <a:prstGeom prst="line">
            <a:avLst/>
          </a:prstGeom>
          <a:noFill/>
          <a:ln w="28575" cap="flat" cmpd="sng" algn="ctr">
            <a:solidFill>
              <a:schemeClr val="bg1"/>
            </a:solidFill>
            <a:prstDash val="sysDot"/>
            <a:round/>
            <a:headEnd type="none" w="med" len="med"/>
            <a:tailEnd type="none" w="med" len="med"/>
          </a:ln>
          <a:effectLst/>
        </p:spPr>
      </p:cxnSp>
      <p:cxnSp>
        <p:nvCxnSpPr>
          <p:cNvPr id="8" name="Straight Connector 7">
            <a:extLst>
              <a:ext uri="{FF2B5EF4-FFF2-40B4-BE49-F238E27FC236}">
                <a16:creationId xmlns:a16="http://schemas.microsoft.com/office/drawing/2014/main" id="{D7F4A13F-3644-C204-BDC7-54B855B68E39}"/>
              </a:ext>
            </a:extLst>
          </p:cNvPr>
          <p:cNvCxnSpPr>
            <a:cxnSpLocks/>
          </p:cNvCxnSpPr>
          <p:nvPr/>
        </p:nvCxnSpPr>
        <p:spPr bwMode="auto">
          <a:xfrm>
            <a:off x="2635624" y="4040522"/>
            <a:ext cx="7614877" cy="0"/>
          </a:xfrm>
          <a:prstGeom prst="line">
            <a:avLst/>
          </a:prstGeom>
          <a:noFill/>
          <a:ln w="28575" cap="flat" cmpd="sng" algn="ctr">
            <a:solidFill>
              <a:schemeClr val="bg1"/>
            </a:solidFill>
            <a:prstDash val="sysDot"/>
            <a:round/>
            <a:headEnd type="none" w="med" len="med"/>
            <a:tailEnd type="none" w="med" len="med"/>
          </a:ln>
          <a:effectLst/>
        </p:spPr>
      </p:cxnSp>
      <p:sp>
        <p:nvSpPr>
          <p:cNvPr id="35" name="Rectangle 34">
            <a:extLst>
              <a:ext uri="{FF2B5EF4-FFF2-40B4-BE49-F238E27FC236}">
                <a16:creationId xmlns:a16="http://schemas.microsoft.com/office/drawing/2014/main" id="{82D981EB-D71A-D009-DEA9-62CFA1A43588}"/>
              </a:ext>
            </a:extLst>
          </p:cNvPr>
          <p:cNvSpPr/>
          <p:nvPr/>
        </p:nvSpPr>
        <p:spPr bwMode="auto">
          <a:xfrm>
            <a:off x="8502628" y="5283191"/>
            <a:ext cx="1527078" cy="449014"/>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Rectangle 35">
            <a:extLst>
              <a:ext uri="{FF2B5EF4-FFF2-40B4-BE49-F238E27FC236}">
                <a16:creationId xmlns:a16="http://schemas.microsoft.com/office/drawing/2014/main" id="{597216E4-BEB0-89A6-8C07-0C1DF5BD9B4A}"/>
              </a:ext>
            </a:extLst>
          </p:cNvPr>
          <p:cNvSpPr/>
          <p:nvPr/>
        </p:nvSpPr>
        <p:spPr bwMode="auto">
          <a:xfrm>
            <a:off x="6375657" y="5982202"/>
            <a:ext cx="1527078" cy="45719"/>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Freeform 36">
            <a:extLst>
              <a:ext uri="{FF2B5EF4-FFF2-40B4-BE49-F238E27FC236}">
                <a16:creationId xmlns:a16="http://schemas.microsoft.com/office/drawing/2014/main" id="{6EF69D97-299C-20D0-E697-ADA1B4ADFBA4}"/>
              </a:ext>
            </a:extLst>
          </p:cNvPr>
          <p:cNvSpPr/>
          <p:nvPr/>
        </p:nvSpPr>
        <p:spPr bwMode="auto">
          <a:xfrm>
            <a:off x="4316720" y="4648419"/>
            <a:ext cx="1477041" cy="1091554"/>
          </a:xfrm>
          <a:custGeom>
            <a:avLst/>
            <a:gdLst>
              <a:gd name="connsiteX0" fmla="*/ 1477041 w 1477041"/>
              <a:gd name="connsiteY0" fmla="*/ 1053134 h 1091554"/>
              <a:gd name="connsiteX1" fmla="*/ 1315677 w 1477041"/>
              <a:gd name="connsiteY1" fmla="*/ 922505 h 1091554"/>
              <a:gd name="connsiteX2" fmla="*/ 1100524 w 1477041"/>
              <a:gd name="connsiteY2" fmla="*/ 761141 h 1091554"/>
              <a:gd name="connsiteX3" fmla="*/ 946843 w 1477041"/>
              <a:gd name="connsiteY3" fmla="*/ 584408 h 1091554"/>
              <a:gd name="connsiteX4" fmla="*/ 854635 w 1477041"/>
              <a:gd name="connsiteY4" fmla="*/ 292415 h 1091554"/>
              <a:gd name="connsiteX5" fmla="*/ 800846 w 1477041"/>
              <a:gd name="connsiteY5" fmla="*/ 38842 h 1091554"/>
              <a:gd name="connsiteX6" fmla="*/ 770110 w 1477041"/>
              <a:gd name="connsiteY6" fmla="*/ 31157 h 1091554"/>
              <a:gd name="connsiteX7" fmla="*/ 747058 w 1477041"/>
              <a:gd name="connsiteY7" fmla="*/ 330835 h 1091554"/>
              <a:gd name="connsiteX8" fmla="*/ 731690 w 1477041"/>
              <a:gd name="connsiteY8" fmla="*/ 876401 h 1091554"/>
              <a:gd name="connsiteX9" fmla="*/ 731690 w 1477041"/>
              <a:gd name="connsiteY9" fmla="*/ 1068502 h 1091554"/>
              <a:gd name="connsiteX10" fmla="*/ 716322 w 1477041"/>
              <a:gd name="connsiteY10" fmla="*/ 1022398 h 1091554"/>
              <a:gd name="connsiteX11" fmla="*/ 578009 w 1477041"/>
              <a:gd name="connsiteY11" fmla="*/ 907137 h 1091554"/>
              <a:gd name="connsiteX12" fmla="*/ 393593 w 1477041"/>
              <a:gd name="connsiteY12" fmla="*/ 776509 h 1091554"/>
              <a:gd name="connsiteX13" fmla="*/ 262964 w 1477041"/>
              <a:gd name="connsiteY13" fmla="*/ 653564 h 1091554"/>
              <a:gd name="connsiteX14" fmla="*/ 170756 w 1477041"/>
              <a:gd name="connsiteY14" fmla="*/ 507568 h 1091554"/>
              <a:gd name="connsiteX15" fmla="*/ 109283 w 1477041"/>
              <a:gd name="connsiteY15" fmla="*/ 177154 h 1091554"/>
              <a:gd name="connsiteX16" fmla="*/ 55495 w 1477041"/>
              <a:gd name="connsiteY16" fmla="*/ 23473 h 1091554"/>
              <a:gd name="connsiteX17" fmla="*/ 24759 w 1477041"/>
              <a:gd name="connsiteY17" fmla="*/ 138734 h 1091554"/>
              <a:gd name="connsiteX18" fmla="*/ 1707 w 1477041"/>
              <a:gd name="connsiteY18" fmla="*/ 530620 h 1091554"/>
              <a:gd name="connsiteX19" fmla="*/ 1707 w 1477041"/>
              <a:gd name="connsiteY19" fmla="*/ 1091554 h 1091554"/>
              <a:gd name="connsiteX20" fmla="*/ 1707 w 1477041"/>
              <a:gd name="connsiteY20" fmla="*/ 1091554 h 1091554"/>
              <a:gd name="connsiteX21" fmla="*/ 1707 w 1477041"/>
              <a:gd name="connsiteY21" fmla="*/ 1091554 h 1091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77041" h="1091554">
                <a:moveTo>
                  <a:pt x="1477041" y="1053134"/>
                </a:moveTo>
                <a:cubicBezTo>
                  <a:pt x="1427735" y="1012152"/>
                  <a:pt x="1378430" y="971170"/>
                  <a:pt x="1315677" y="922505"/>
                </a:cubicBezTo>
                <a:cubicBezTo>
                  <a:pt x="1252924" y="873840"/>
                  <a:pt x="1161996" y="817491"/>
                  <a:pt x="1100524" y="761141"/>
                </a:cubicBezTo>
                <a:cubicBezTo>
                  <a:pt x="1039052" y="704791"/>
                  <a:pt x="987824" y="662529"/>
                  <a:pt x="946843" y="584408"/>
                </a:cubicBezTo>
                <a:cubicBezTo>
                  <a:pt x="905862" y="506287"/>
                  <a:pt x="878968" y="383343"/>
                  <a:pt x="854635" y="292415"/>
                </a:cubicBezTo>
                <a:cubicBezTo>
                  <a:pt x="830302" y="201487"/>
                  <a:pt x="800846" y="38842"/>
                  <a:pt x="800846" y="38842"/>
                </a:cubicBezTo>
                <a:cubicBezTo>
                  <a:pt x="786759" y="-4701"/>
                  <a:pt x="779075" y="-17508"/>
                  <a:pt x="770110" y="31157"/>
                </a:cubicBezTo>
                <a:cubicBezTo>
                  <a:pt x="761145" y="79822"/>
                  <a:pt x="753461" y="189961"/>
                  <a:pt x="747058" y="330835"/>
                </a:cubicBezTo>
                <a:cubicBezTo>
                  <a:pt x="740655" y="471709"/>
                  <a:pt x="734251" y="753457"/>
                  <a:pt x="731690" y="876401"/>
                </a:cubicBezTo>
                <a:cubicBezTo>
                  <a:pt x="729129" y="999345"/>
                  <a:pt x="734251" y="1044169"/>
                  <a:pt x="731690" y="1068502"/>
                </a:cubicBezTo>
                <a:cubicBezTo>
                  <a:pt x="729129" y="1092835"/>
                  <a:pt x="741935" y="1049292"/>
                  <a:pt x="716322" y="1022398"/>
                </a:cubicBezTo>
                <a:cubicBezTo>
                  <a:pt x="690709" y="995504"/>
                  <a:pt x="631797" y="948118"/>
                  <a:pt x="578009" y="907137"/>
                </a:cubicBezTo>
                <a:cubicBezTo>
                  <a:pt x="524221" y="866155"/>
                  <a:pt x="446100" y="818771"/>
                  <a:pt x="393593" y="776509"/>
                </a:cubicBezTo>
                <a:cubicBezTo>
                  <a:pt x="341086" y="734247"/>
                  <a:pt x="300103" y="698387"/>
                  <a:pt x="262964" y="653564"/>
                </a:cubicBezTo>
                <a:cubicBezTo>
                  <a:pt x="225824" y="608740"/>
                  <a:pt x="196369" y="586969"/>
                  <a:pt x="170756" y="507568"/>
                </a:cubicBezTo>
                <a:cubicBezTo>
                  <a:pt x="145143" y="428167"/>
                  <a:pt x="128493" y="257836"/>
                  <a:pt x="109283" y="177154"/>
                </a:cubicBezTo>
                <a:cubicBezTo>
                  <a:pt x="90073" y="96472"/>
                  <a:pt x="69582" y="29876"/>
                  <a:pt x="55495" y="23473"/>
                </a:cubicBezTo>
                <a:cubicBezTo>
                  <a:pt x="41408" y="17070"/>
                  <a:pt x="33724" y="54209"/>
                  <a:pt x="24759" y="138734"/>
                </a:cubicBezTo>
                <a:cubicBezTo>
                  <a:pt x="15794" y="223258"/>
                  <a:pt x="5549" y="371817"/>
                  <a:pt x="1707" y="530620"/>
                </a:cubicBezTo>
                <a:cubicBezTo>
                  <a:pt x="-2135" y="689423"/>
                  <a:pt x="1707" y="1091554"/>
                  <a:pt x="1707" y="1091554"/>
                </a:cubicBezTo>
                <a:lnTo>
                  <a:pt x="1707" y="1091554"/>
                </a:lnTo>
                <a:lnTo>
                  <a:pt x="1707" y="1091554"/>
                </a:lnTo>
              </a:path>
            </a:pathLst>
          </a:custGeom>
          <a:noFill/>
          <a:ln w="19050">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38" name="Freeform 37">
            <a:extLst>
              <a:ext uri="{FF2B5EF4-FFF2-40B4-BE49-F238E27FC236}">
                <a16:creationId xmlns:a16="http://schemas.microsoft.com/office/drawing/2014/main" id="{4CC3079F-7CA1-6D8D-1D3B-36D89524A10D}"/>
              </a:ext>
            </a:extLst>
          </p:cNvPr>
          <p:cNvSpPr/>
          <p:nvPr/>
        </p:nvSpPr>
        <p:spPr bwMode="auto">
          <a:xfrm>
            <a:off x="2681728" y="4476936"/>
            <a:ext cx="1367758" cy="1483081"/>
          </a:xfrm>
          <a:custGeom>
            <a:avLst/>
            <a:gdLst>
              <a:gd name="connsiteX0" fmla="*/ 0 w 1367758"/>
              <a:gd name="connsiteY0" fmla="*/ 1460046 h 1464937"/>
              <a:gd name="connsiteX1" fmla="*/ 7684 w 1367758"/>
              <a:gd name="connsiteY1" fmla="*/ 660907 h 1464937"/>
              <a:gd name="connsiteX2" fmla="*/ 46104 w 1367758"/>
              <a:gd name="connsiteY2" fmla="*/ 15448 h 1464937"/>
              <a:gd name="connsiteX3" fmla="*/ 99892 w 1367758"/>
              <a:gd name="connsiteY3" fmla="*/ 422702 h 1464937"/>
              <a:gd name="connsiteX4" fmla="*/ 222837 w 1367758"/>
              <a:gd name="connsiteY4" fmla="*/ 999004 h 1464937"/>
              <a:gd name="connsiteX5" fmla="*/ 353465 w 1367758"/>
              <a:gd name="connsiteY5" fmla="*/ 1460046 h 1464937"/>
              <a:gd name="connsiteX6" fmla="*/ 345781 w 1367758"/>
              <a:gd name="connsiteY6" fmla="*/ 1198789 h 1464937"/>
              <a:gd name="connsiteX7" fmla="*/ 368833 w 1367758"/>
              <a:gd name="connsiteY7" fmla="*/ 545646 h 1464937"/>
              <a:gd name="connsiteX8" fmla="*/ 384201 w 1367758"/>
              <a:gd name="connsiteY8" fmla="*/ 15448 h 1464937"/>
              <a:gd name="connsiteX9" fmla="*/ 484094 w 1367758"/>
              <a:gd name="connsiteY9" fmla="*/ 614802 h 1464937"/>
              <a:gd name="connsiteX10" fmla="*/ 614722 w 1367758"/>
              <a:gd name="connsiteY10" fmla="*/ 1214157 h 1464937"/>
              <a:gd name="connsiteX11" fmla="*/ 683879 w 1367758"/>
              <a:gd name="connsiteY11" fmla="*/ 1452362 h 1464937"/>
              <a:gd name="connsiteX12" fmla="*/ 676195 w 1367758"/>
              <a:gd name="connsiteY12" fmla="*/ 1060476 h 1464937"/>
              <a:gd name="connsiteX13" fmla="*/ 699247 w 1367758"/>
              <a:gd name="connsiteY13" fmla="*/ 338177 h 1464937"/>
              <a:gd name="connsiteX14" fmla="*/ 714615 w 1367758"/>
              <a:gd name="connsiteY14" fmla="*/ 15448 h 1464937"/>
              <a:gd name="connsiteX15" fmla="*/ 845243 w 1367758"/>
              <a:gd name="connsiteY15" fmla="*/ 714695 h 1464937"/>
              <a:gd name="connsiteX16" fmla="*/ 1014292 w 1367758"/>
              <a:gd name="connsiteY16" fmla="*/ 1444678 h 1464937"/>
              <a:gd name="connsiteX17" fmla="*/ 1021976 w 1367758"/>
              <a:gd name="connsiteY17" fmla="*/ 983636 h 1464937"/>
              <a:gd name="connsiteX18" fmla="*/ 1037344 w 1367758"/>
              <a:gd name="connsiteY18" fmla="*/ 399649 h 1464937"/>
              <a:gd name="connsiteX19" fmla="*/ 1068080 w 1367758"/>
              <a:gd name="connsiteY19" fmla="*/ 80 h 1464937"/>
              <a:gd name="connsiteX20" fmla="*/ 1129553 w 1367758"/>
              <a:gd name="connsiteY20" fmla="*/ 430386 h 1464937"/>
              <a:gd name="connsiteX21" fmla="*/ 1290917 w 1367758"/>
              <a:gd name="connsiteY21" fmla="*/ 1206473 h 1464937"/>
              <a:gd name="connsiteX22" fmla="*/ 1367758 w 1367758"/>
              <a:gd name="connsiteY22" fmla="*/ 1460046 h 1464937"/>
              <a:gd name="connsiteX0" fmla="*/ 0 w 1367758"/>
              <a:gd name="connsiteY0" fmla="*/ 1478190 h 1483081"/>
              <a:gd name="connsiteX1" fmla="*/ 7684 w 1367758"/>
              <a:gd name="connsiteY1" fmla="*/ 679051 h 1483081"/>
              <a:gd name="connsiteX2" fmla="*/ 46104 w 1367758"/>
              <a:gd name="connsiteY2" fmla="*/ 33592 h 1483081"/>
              <a:gd name="connsiteX3" fmla="*/ 99892 w 1367758"/>
              <a:gd name="connsiteY3" fmla="*/ 440846 h 1483081"/>
              <a:gd name="connsiteX4" fmla="*/ 222837 w 1367758"/>
              <a:gd name="connsiteY4" fmla="*/ 1017148 h 1483081"/>
              <a:gd name="connsiteX5" fmla="*/ 353465 w 1367758"/>
              <a:gd name="connsiteY5" fmla="*/ 1478190 h 1483081"/>
              <a:gd name="connsiteX6" fmla="*/ 345781 w 1367758"/>
              <a:gd name="connsiteY6" fmla="*/ 1216933 h 1483081"/>
              <a:gd name="connsiteX7" fmla="*/ 368833 w 1367758"/>
              <a:gd name="connsiteY7" fmla="*/ 563790 h 1483081"/>
              <a:gd name="connsiteX8" fmla="*/ 384201 w 1367758"/>
              <a:gd name="connsiteY8" fmla="*/ 33592 h 1483081"/>
              <a:gd name="connsiteX9" fmla="*/ 484094 w 1367758"/>
              <a:gd name="connsiteY9" fmla="*/ 632946 h 1483081"/>
              <a:gd name="connsiteX10" fmla="*/ 614722 w 1367758"/>
              <a:gd name="connsiteY10" fmla="*/ 1232301 h 1483081"/>
              <a:gd name="connsiteX11" fmla="*/ 683879 w 1367758"/>
              <a:gd name="connsiteY11" fmla="*/ 1470506 h 1483081"/>
              <a:gd name="connsiteX12" fmla="*/ 676195 w 1367758"/>
              <a:gd name="connsiteY12" fmla="*/ 1078620 h 1483081"/>
              <a:gd name="connsiteX13" fmla="*/ 699247 w 1367758"/>
              <a:gd name="connsiteY13" fmla="*/ 356321 h 1483081"/>
              <a:gd name="connsiteX14" fmla="*/ 714615 w 1367758"/>
              <a:gd name="connsiteY14" fmla="*/ 10540 h 1483081"/>
              <a:gd name="connsiteX15" fmla="*/ 845243 w 1367758"/>
              <a:gd name="connsiteY15" fmla="*/ 732839 h 1483081"/>
              <a:gd name="connsiteX16" fmla="*/ 1014292 w 1367758"/>
              <a:gd name="connsiteY16" fmla="*/ 1462822 h 1483081"/>
              <a:gd name="connsiteX17" fmla="*/ 1021976 w 1367758"/>
              <a:gd name="connsiteY17" fmla="*/ 1001780 h 1483081"/>
              <a:gd name="connsiteX18" fmla="*/ 1037344 w 1367758"/>
              <a:gd name="connsiteY18" fmla="*/ 417793 h 1483081"/>
              <a:gd name="connsiteX19" fmla="*/ 1068080 w 1367758"/>
              <a:gd name="connsiteY19" fmla="*/ 18224 h 1483081"/>
              <a:gd name="connsiteX20" fmla="*/ 1129553 w 1367758"/>
              <a:gd name="connsiteY20" fmla="*/ 448530 h 1483081"/>
              <a:gd name="connsiteX21" fmla="*/ 1290917 w 1367758"/>
              <a:gd name="connsiteY21" fmla="*/ 1224617 h 1483081"/>
              <a:gd name="connsiteX22" fmla="*/ 1367758 w 1367758"/>
              <a:gd name="connsiteY22" fmla="*/ 1478190 h 1483081"/>
              <a:gd name="connsiteX0" fmla="*/ 0 w 1367758"/>
              <a:gd name="connsiteY0" fmla="*/ 1478190 h 1483081"/>
              <a:gd name="connsiteX1" fmla="*/ 7684 w 1367758"/>
              <a:gd name="connsiteY1" fmla="*/ 679051 h 1483081"/>
              <a:gd name="connsiteX2" fmla="*/ 46104 w 1367758"/>
              <a:gd name="connsiteY2" fmla="*/ 33592 h 1483081"/>
              <a:gd name="connsiteX3" fmla="*/ 99892 w 1367758"/>
              <a:gd name="connsiteY3" fmla="*/ 440846 h 1483081"/>
              <a:gd name="connsiteX4" fmla="*/ 222837 w 1367758"/>
              <a:gd name="connsiteY4" fmla="*/ 1017148 h 1483081"/>
              <a:gd name="connsiteX5" fmla="*/ 353465 w 1367758"/>
              <a:gd name="connsiteY5" fmla="*/ 1478190 h 1483081"/>
              <a:gd name="connsiteX6" fmla="*/ 345781 w 1367758"/>
              <a:gd name="connsiteY6" fmla="*/ 1216933 h 1483081"/>
              <a:gd name="connsiteX7" fmla="*/ 368833 w 1367758"/>
              <a:gd name="connsiteY7" fmla="*/ 563790 h 1483081"/>
              <a:gd name="connsiteX8" fmla="*/ 384201 w 1367758"/>
              <a:gd name="connsiteY8" fmla="*/ 25908 h 1483081"/>
              <a:gd name="connsiteX9" fmla="*/ 484094 w 1367758"/>
              <a:gd name="connsiteY9" fmla="*/ 632946 h 1483081"/>
              <a:gd name="connsiteX10" fmla="*/ 614722 w 1367758"/>
              <a:gd name="connsiteY10" fmla="*/ 1232301 h 1483081"/>
              <a:gd name="connsiteX11" fmla="*/ 683879 w 1367758"/>
              <a:gd name="connsiteY11" fmla="*/ 1470506 h 1483081"/>
              <a:gd name="connsiteX12" fmla="*/ 676195 w 1367758"/>
              <a:gd name="connsiteY12" fmla="*/ 1078620 h 1483081"/>
              <a:gd name="connsiteX13" fmla="*/ 699247 w 1367758"/>
              <a:gd name="connsiteY13" fmla="*/ 356321 h 1483081"/>
              <a:gd name="connsiteX14" fmla="*/ 714615 w 1367758"/>
              <a:gd name="connsiteY14" fmla="*/ 10540 h 1483081"/>
              <a:gd name="connsiteX15" fmla="*/ 845243 w 1367758"/>
              <a:gd name="connsiteY15" fmla="*/ 732839 h 1483081"/>
              <a:gd name="connsiteX16" fmla="*/ 1014292 w 1367758"/>
              <a:gd name="connsiteY16" fmla="*/ 1462822 h 1483081"/>
              <a:gd name="connsiteX17" fmla="*/ 1021976 w 1367758"/>
              <a:gd name="connsiteY17" fmla="*/ 1001780 h 1483081"/>
              <a:gd name="connsiteX18" fmla="*/ 1037344 w 1367758"/>
              <a:gd name="connsiteY18" fmla="*/ 417793 h 1483081"/>
              <a:gd name="connsiteX19" fmla="*/ 1068080 w 1367758"/>
              <a:gd name="connsiteY19" fmla="*/ 18224 h 1483081"/>
              <a:gd name="connsiteX20" fmla="*/ 1129553 w 1367758"/>
              <a:gd name="connsiteY20" fmla="*/ 448530 h 1483081"/>
              <a:gd name="connsiteX21" fmla="*/ 1290917 w 1367758"/>
              <a:gd name="connsiteY21" fmla="*/ 1224617 h 1483081"/>
              <a:gd name="connsiteX22" fmla="*/ 1367758 w 1367758"/>
              <a:gd name="connsiteY22" fmla="*/ 1478190 h 1483081"/>
              <a:gd name="connsiteX0" fmla="*/ 0 w 1367758"/>
              <a:gd name="connsiteY0" fmla="*/ 1478190 h 1483081"/>
              <a:gd name="connsiteX1" fmla="*/ 7684 w 1367758"/>
              <a:gd name="connsiteY1" fmla="*/ 679051 h 1483081"/>
              <a:gd name="connsiteX2" fmla="*/ 46104 w 1367758"/>
              <a:gd name="connsiteY2" fmla="*/ 18224 h 1483081"/>
              <a:gd name="connsiteX3" fmla="*/ 99892 w 1367758"/>
              <a:gd name="connsiteY3" fmla="*/ 440846 h 1483081"/>
              <a:gd name="connsiteX4" fmla="*/ 222837 w 1367758"/>
              <a:gd name="connsiteY4" fmla="*/ 1017148 h 1483081"/>
              <a:gd name="connsiteX5" fmla="*/ 353465 w 1367758"/>
              <a:gd name="connsiteY5" fmla="*/ 1478190 h 1483081"/>
              <a:gd name="connsiteX6" fmla="*/ 345781 w 1367758"/>
              <a:gd name="connsiteY6" fmla="*/ 1216933 h 1483081"/>
              <a:gd name="connsiteX7" fmla="*/ 368833 w 1367758"/>
              <a:gd name="connsiteY7" fmla="*/ 563790 h 1483081"/>
              <a:gd name="connsiteX8" fmla="*/ 384201 w 1367758"/>
              <a:gd name="connsiteY8" fmla="*/ 25908 h 1483081"/>
              <a:gd name="connsiteX9" fmla="*/ 484094 w 1367758"/>
              <a:gd name="connsiteY9" fmla="*/ 632946 h 1483081"/>
              <a:gd name="connsiteX10" fmla="*/ 614722 w 1367758"/>
              <a:gd name="connsiteY10" fmla="*/ 1232301 h 1483081"/>
              <a:gd name="connsiteX11" fmla="*/ 683879 w 1367758"/>
              <a:gd name="connsiteY11" fmla="*/ 1470506 h 1483081"/>
              <a:gd name="connsiteX12" fmla="*/ 676195 w 1367758"/>
              <a:gd name="connsiteY12" fmla="*/ 1078620 h 1483081"/>
              <a:gd name="connsiteX13" fmla="*/ 699247 w 1367758"/>
              <a:gd name="connsiteY13" fmla="*/ 356321 h 1483081"/>
              <a:gd name="connsiteX14" fmla="*/ 714615 w 1367758"/>
              <a:gd name="connsiteY14" fmla="*/ 10540 h 1483081"/>
              <a:gd name="connsiteX15" fmla="*/ 845243 w 1367758"/>
              <a:gd name="connsiteY15" fmla="*/ 732839 h 1483081"/>
              <a:gd name="connsiteX16" fmla="*/ 1014292 w 1367758"/>
              <a:gd name="connsiteY16" fmla="*/ 1462822 h 1483081"/>
              <a:gd name="connsiteX17" fmla="*/ 1021976 w 1367758"/>
              <a:gd name="connsiteY17" fmla="*/ 1001780 h 1483081"/>
              <a:gd name="connsiteX18" fmla="*/ 1037344 w 1367758"/>
              <a:gd name="connsiteY18" fmla="*/ 417793 h 1483081"/>
              <a:gd name="connsiteX19" fmla="*/ 1068080 w 1367758"/>
              <a:gd name="connsiteY19" fmla="*/ 18224 h 1483081"/>
              <a:gd name="connsiteX20" fmla="*/ 1129553 w 1367758"/>
              <a:gd name="connsiteY20" fmla="*/ 448530 h 1483081"/>
              <a:gd name="connsiteX21" fmla="*/ 1290917 w 1367758"/>
              <a:gd name="connsiteY21" fmla="*/ 1224617 h 1483081"/>
              <a:gd name="connsiteX22" fmla="*/ 1367758 w 1367758"/>
              <a:gd name="connsiteY22" fmla="*/ 1478190 h 148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67758" h="1483081">
                <a:moveTo>
                  <a:pt x="0" y="1478190"/>
                </a:moveTo>
                <a:cubicBezTo>
                  <a:pt x="0" y="1199003"/>
                  <a:pt x="0" y="922379"/>
                  <a:pt x="7684" y="679051"/>
                </a:cubicBezTo>
                <a:cubicBezTo>
                  <a:pt x="15368" y="435723"/>
                  <a:pt x="30736" y="57925"/>
                  <a:pt x="46104" y="18224"/>
                </a:cubicBezTo>
                <a:cubicBezTo>
                  <a:pt x="61472" y="-21477"/>
                  <a:pt x="70437" y="274359"/>
                  <a:pt x="99892" y="440846"/>
                </a:cubicBezTo>
                <a:cubicBezTo>
                  <a:pt x="129347" y="607333"/>
                  <a:pt x="180575" y="844257"/>
                  <a:pt x="222837" y="1017148"/>
                </a:cubicBezTo>
                <a:cubicBezTo>
                  <a:pt x="265099" y="1190039"/>
                  <a:pt x="332974" y="1444892"/>
                  <a:pt x="353465" y="1478190"/>
                </a:cubicBezTo>
                <a:cubicBezTo>
                  <a:pt x="373956" y="1511488"/>
                  <a:pt x="343220" y="1369333"/>
                  <a:pt x="345781" y="1216933"/>
                </a:cubicBezTo>
                <a:cubicBezTo>
                  <a:pt x="348342" y="1064533"/>
                  <a:pt x="362430" y="762294"/>
                  <a:pt x="368833" y="563790"/>
                </a:cubicBezTo>
                <a:cubicBezTo>
                  <a:pt x="375236" y="365286"/>
                  <a:pt x="364991" y="14382"/>
                  <a:pt x="384201" y="25908"/>
                </a:cubicBezTo>
                <a:cubicBezTo>
                  <a:pt x="403411" y="37434"/>
                  <a:pt x="445674" y="431881"/>
                  <a:pt x="484094" y="632946"/>
                </a:cubicBezTo>
                <a:cubicBezTo>
                  <a:pt x="522514" y="834011"/>
                  <a:pt x="581425" y="1092708"/>
                  <a:pt x="614722" y="1232301"/>
                </a:cubicBezTo>
                <a:cubicBezTo>
                  <a:pt x="648019" y="1371894"/>
                  <a:pt x="673634" y="1496120"/>
                  <a:pt x="683879" y="1470506"/>
                </a:cubicBezTo>
                <a:cubicBezTo>
                  <a:pt x="694125" y="1444892"/>
                  <a:pt x="673634" y="1264317"/>
                  <a:pt x="676195" y="1078620"/>
                </a:cubicBezTo>
                <a:cubicBezTo>
                  <a:pt x="678756" y="892923"/>
                  <a:pt x="692844" y="534334"/>
                  <a:pt x="699247" y="356321"/>
                </a:cubicBezTo>
                <a:cubicBezTo>
                  <a:pt x="705650" y="178308"/>
                  <a:pt x="690282" y="-52213"/>
                  <a:pt x="714615" y="10540"/>
                </a:cubicBezTo>
                <a:cubicBezTo>
                  <a:pt x="738948" y="73293"/>
                  <a:pt x="795297" y="490792"/>
                  <a:pt x="845243" y="732839"/>
                </a:cubicBezTo>
                <a:cubicBezTo>
                  <a:pt x="895189" y="974886"/>
                  <a:pt x="984837" y="1417998"/>
                  <a:pt x="1014292" y="1462822"/>
                </a:cubicBezTo>
                <a:cubicBezTo>
                  <a:pt x="1043748" y="1507646"/>
                  <a:pt x="1018134" y="1175951"/>
                  <a:pt x="1021976" y="1001780"/>
                </a:cubicBezTo>
                <a:cubicBezTo>
                  <a:pt x="1025818" y="827609"/>
                  <a:pt x="1029660" y="581719"/>
                  <a:pt x="1037344" y="417793"/>
                </a:cubicBezTo>
                <a:cubicBezTo>
                  <a:pt x="1045028" y="253867"/>
                  <a:pt x="1052712" y="13101"/>
                  <a:pt x="1068080" y="18224"/>
                </a:cubicBezTo>
                <a:cubicBezTo>
                  <a:pt x="1083448" y="23347"/>
                  <a:pt x="1092414" y="247464"/>
                  <a:pt x="1129553" y="448530"/>
                </a:cubicBezTo>
                <a:cubicBezTo>
                  <a:pt x="1166693" y="649595"/>
                  <a:pt x="1251216" y="1053007"/>
                  <a:pt x="1290917" y="1224617"/>
                </a:cubicBezTo>
                <a:cubicBezTo>
                  <a:pt x="1330618" y="1396227"/>
                  <a:pt x="1349188" y="1437208"/>
                  <a:pt x="1367758" y="1478190"/>
                </a:cubicBezTo>
              </a:path>
            </a:pathLst>
          </a:custGeom>
          <a:noFill/>
          <a:ln w="19050">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40" name="Freeform 39">
            <a:extLst>
              <a:ext uri="{FF2B5EF4-FFF2-40B4-BE49-F238E27FC236}">
                <a16:creationId xmlns:a16="http://schemas.microsoft.com/office/drawing/2014/main" id="{F40C38E0-4A9D-B9AB-8744-DEAD25ABFB48}"/>
              </a:ext>
            </a:extLst>
          </p:cNvPr>
          <p:cNvSpPr/>
          <p:nvPr/>
        </p:nvSpPr>
        <p:spPr bwMode="auto">
          <a:xfrm>
            <a:off x="5055833" y="2989598"/>
            <a:ext cx="745724" cy="1049742"/>
          </a:xfrm>
          <a:custGeom>
            <a:avLst/>
            <a:gdLst>
              <a:gd name="connsiteX0" fmla="*/ 745724 w 745724"/>
              <a:gd name="connsiteY0" fmla="*/ 1040864 h 1049742"/>
              <a:gd name="connsiteX1" fmla="*/ 621437 w 745724"/>
              <a:gd name="connsiteY1" fmla="*/ 929893 h 1049742"/>
              <a:gd name="connsiteX2" fmla="*/ 426128 w 745724"/>
              <a:gd name="connsiteY2" fmla="*/ 792289 h 1049742"/>
              <a:gd name="connsiteX3" fmla="*/ 230819 w 745724"/>
              <a:gd name="connsiteY3" fmla="*/ 610297 h 1049742"/>
              <a:gd name="connsiteX4" fmla="*/ 164237 w 745724"/>
              <a:gd name="connsiteY4" fmla="*/ 494887 h 1049742"/>
              <a:gd name="connsiteX5" fmla="*/ 110971 w 745724"/>
              <a:gd name="connsiteY5" fmla="*/ 201924 h 1049742"/>
              <a:gd name="connsiteX6" fmla="*/ 62144 w 745724"/>
              <a:gd name="connsiteY6" fmla="*/ 11054 h 1049742"/>
              <a:gd name="connsiteX7" fmla="*/ 17755 w 745724"/>
              <a:gd name="connsiteY7" fmla="*/ 68759 h 1049742"/>
              <a:gd name="connsiteX8" fmla="*/ 4439 w 745724"/>
              <a:gd name="connsiteY8" fmla="*/ 446060 h 1049742"/>
              <a:gd name="connsiteX9" fmla="*/ 4439 w 745724"/>
              <a:gd name="connsiteY9" fmla="*/ 836678 h 1049742"/>
              <a:gd name="connsiteX10" fmla="*/ 0 w 745724"/>
              <a:gd name="connsiteY10" fmla="*/ 1049742 h 1049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5724" h="1049742">
                <a:moveTo>
                  <a:pt x="745724" y="1040864"/>
                </a:moveTo>
                <a:cubicBezTo>
                  <a:pt x="710213" y="1006093"/>
                  <a:pt x="674703" y="971322"/>
                  <a:pt x="621437" y="929893"/>
                </a:cubicBezTo>
                <a:cubicBezTo>
                  <a:pt x="568171" y="888464"/>
                  <a:pt x="491231" y="845555"/>
                  <a:pt x="426128" y="792289"/>
                </a:cubicBezTo>
                <a:cubicBezTo>
                  <a:pt x="361025" y="739023"/>
                  <a:pt x="274467" y="659864"/>
                  <a:pt x="230819" y="610297"/>
                </a:cubicBezTo>
                <a:cubicBezTo>
                  <a:pt x="187171" y="560730"/>
                  <a:pt x="184212" y="562949"/>
                  <a:pt x="164237" y="494887"/>
                </a:cubicBezTo>
                <a:cubicBezTo>
                  <a:pt x="144262" y="426825"/>
                  <a:pt x="127986" y="282563"/>
                  <a:pt x="110971" y="201924"/>
                </a:cubicBezTo>
                <a:cubicBezTo>
                  <a:pt x="93956" y="121285"/>
                  <a:pt x="77680" y="33248"/>
                  <a:pt x="62144" y="11054"/>
                </a:cubicBezTo>
                <a:cubicBezTo>
                  <a:pt x="46608" y="-11140"/>
                  <a:pt x="27372" y="-3742"/>
                  <a:pt x="17755" y="68759"/>
                </a:cubicBezTo>
                <a:cubicBezTo>
                  <a:pt x="8138" y="141260"/>
                  <a:pt x="6658" y="318074"/>
                  <a:pt x="4439" y="446060"/>
                </a:cubicBezTo>
                <a:cubicBezTo>
                  <a:pt x="2220" y="574046"/>
                  <a:pt x="5179" y="736064"/>
                  <a:pt x="4439" y="836678"/>
                </a:cubicBezTo>
                <a:cubicBezTo>
                  <a:pt x="3699" y="937292"/>
                  <a:pt x="1849" y="993517"/>
                  <a:pt x="0" y="1049742"/>
                </a:cubicBez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41" name="Freeform 40">
            <a:extLst>
              <a:ext uri="{FF2B5EF4-FFF2-40B4-BE49-F238E27FC236}">
                <a16:creationId xmlns:a16="http://schemas.microsoft.com/office/drawing/2014/main" id="{18498C42-A184-D6DA-E1A2-3C4612BAF76F}"/>
              </a:ext>
            </a:extLst>
          </p:cNvPr>
          <p:cNvSpPr/>
          <p:nvPr/>
        </p:nvSpPr>
        <p:spPr bwMode="auto">
          <a:xfrm>
            <a:off x="4322997" y="2998554"/>
            <a:ext cx="732835" cy="1045225"/>
          </a:xfrm>
          <a:custGeom>
            <a:avLst/>
            <a:gdLst>
              <a:gd name="connsiteX0" fmla="*/ 750590 w 750590"/>
              <a:gd name="connsiteY0" fmla="*/ 1036277 h 1045155"/>
              <a:gd name="connsiteX1" fmla="*/ 666252 w 750590"/>
              <a:gd name="connsiteY1" fmla="*/ 960817 h 1045155"/>
              <a:gd name="connsiteX2" fmla="*/ 466505 w 750590"/>
              <a:gd name="connsiteY2" fmla="*/ 827652 h 1045155"/>
              <a:gd name="connsiteX3" fmla="*/ 240124 w 750590"/>
              <a:gd name="connsiteY3" fmla="*/ 614588 h 1045155"/>
              <a:gd name="connsiteX4" fmla="*/ 146909 w 750590"/>
              <a:gd name="connsiteY4" fmla="*/ 432595 h 1045155"/>
              <a:gd name="connsiteX5" fmla="*/ 115837 w 750590"/>
              <a:gd name="connsiteY5" fmla="*/ 197337 h 1045155"/>
              <a:gd name="connsiteX6" fmla="*/ 80326 w 750590"/>
              <a:gd name="connsiteY6" fmla="*/ 55294 h 1045155"/>
              <a:gd name="connsiteX7" fmla="*/ 53693 w 750590"/>
              <a:gd name="connsiteY7" fmla="*/ 2028 h 1045155"/>
              <a:gd name="connsiteX8" fmla="*/ 13744 w 750590"/>
              <a:gd name="connsiteY8" fmla="*/ 117438 h 1045155"/>
              <a:gd name="connsiteX9" fmla="*/ 4866 w 750590"/>
              <a:gd name="connsiteY9" fmla="*/ 516933 h 1045155"/>
              <a:gd name="connsiteX10" fmla="*/ 427 w 750590"/>
              <a:gd name="connsiteY10" fmla="*/ 849846 h 1045155"/>
              <a:gd name="connsiteX11" fmla="*/ 427 w 750590"/>
              <a:gd name="connsiteY11" fmla="*/ 1045155 h 1045155"/>
              <a:gd name="connsiteX0" fmla="*/ 750590 w 750590"/>
              <a:gd name="connsiteY0" fmla="*/ 1036347 h 1045225"/>
              <a:gd name="connsiteX1" fmla="*/ 666252 w 750590"/>
              <a:gd name="connsiteY1" fmla="*/ 960887 h 1045225"/>
              <a:gd name="connsiteX2" fmla="*/ 466505 w 750590"/>
              <a:gd name="connsiteY2" fmla="*/ 827722 h 1045225"/>
              <a:gd name="connsiteX3" fmla="*/ 240124 w 750590"/>
              <a:gd name="connsiteY3" fmla="*/ 614658 h 1045225"/>
              <a:gd name="connsiteX4" fmla="*/ 146909 w 750590"/>
              <a:gd name="connsiteY4" fmla="*/ 432665 h 1045225"/>
              <a:gd name="connsiteX5" fmla="*/ 106959 w 750590"/>
              <a:gd name="connsiteY5" fmla="*/ 206285 h 1045225"/>
              <a:gd name="connsiteX6" fmla="*/ 80326 w 750590"/>
              <a:gd name="connsiteY6" fmla="*/ 55364 h 1045225"/>
              <a:gd name="connsiteX7" fmla="*/ 53693 w 750590"/>
              <a:gd name="connsiteY7" fmla="*/ 2098 h 1045225"/>
              <a:gd name="connsiteX8" fmla="*/ 13744 w 750590"/>
              <a:gd name="connsiteY8" fmla="*/ 117508 h 1045225"/>
              <a:gd name="connsiteX9" fmla="*/ 4866 w 750590"/>
              <a:gd name="connsiteY9" fmla="*/ 517003 h 1045225"/>
              <a:gd name="connsiteX10" fmla="*/ 427 w 750590"/>
              <a:gd name="connsiteY10" fmla="*/ 849916 h 1045225"/>
              <a:gd name="connsiteX11" fmla="*/ 427 w 750590"/>
              <a:gd name="connsiteY11" fmla="*/ 1045225 h 1045225"/>
              <a:gd name="connsiteX0" fmla="*/ 732835 w 732835"/>
              <a:gd name="connsiteY0" fmla="*/ 1031908 h 1045225"/>
              <a:gd name="connsiteX1" fmla="*/ 666252 w 732835"/>
              <a:gd name="connsiteY1" fmla="*/ 960887 h 1045225"/>
              <a:gd name="connsiteX2" fmla="*/ 466505 w 732835"/>
              <a:gd name="connsiteY2" fmla="*/ 827722 h 1045225"/>
              <a:gd name="connsiteX3" fmla="*/ 240124 w 732835"/>
              <a:gd name="connsiteY3" fmla="*/ 614658 h 1045225"/>
              <a:gd name="connsiteX4" fmla="*/ 146909 w 732835"/>
              <a:gd name="connsiteY4" fmla="*/ 432665 h 1045225"/>
              <a:gd name="connsiteX5" fmla="*/ 106959 w 732835"/>
              <a:gd name="connsiteY5" fmla="*/ 206285 h 1045225"/>
              <a:gd name="connsiteX6" fmla="*/ 80326 w 732835"/>
              <a:gd name="connsiteY6" fmla="*/ 55364 h 1045225"/>
              <a:gd name="connsiteX7" fmla="*/ 53693 w 732835"/>
              <a:gd name="connsiteY7" fmla="*/ 2098 h 1045225"/>
              <a:gd name="connsiteX8" fmla="*/ 13744 w 732835"/>
              <a:gd name="connsiteY8" fmla="*/ 117508 h 1045225"/>
              <a:gd name="connsiteX9" fmla="*/ 4866 w 732835"/>
              <a:gd name="connsiteY9" fmla="*/ 517003 h 1045225"/>
              <a:gd name="connsiteX10" fmla="*/ 427 w 732835"/>
              <a:gd name="connsiteY10" fmla="*/ 849916 h 1045225"/>
              <a:gd name="connsiteX11" fmla="*/ 427 w 732835"/>
              <a:gd name="connsiteY11" fmla="*/ 1045225 h 104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2835" h="1045225">
                <a:moveTo>
                  <a:pt x="732835" y="1031908"/>
                </a:moveTo>
                <a:cubicBezTo>
                  <a:pt x="714339" y="1011563"/>
                  <a:pt x="710640" y="994918"/>
                  <a:pt x="666252" y="960887"/>
                </a:cubicBezTo>
                <a:cubicBezTo>
                  <a:pt x="621864" y="926856"/>
                  <a:pt x="537526" y="885427"/>
                  <a:pt x="466505" y="827722"/>
                </a:cubicBezTo>
                <a:cubicBezTo>
                  <a:pt x="395484" y="770017"/>
                  <a:pt x="293390" y="680501"/>
                  <a:pt x="240124" y="614658"/>
                </a:cubicBezTo>
                <a:cubicBezTo>
                  <a:pt x="186858" y="548815"/>
                  <a:pt x="169103" y="500727"/>
                  <a:pt x="146909" y="432665"/>
                </a:cubicBezTo>
                <a:cubicBezTo>
                  <a:pt x="124715" y="364603"/>
                  <a:pt x="118056" y="269168"/>
                  <a:pt x="106959" y="206285"/>
                </a:cubicBezTo>
                <a:cubicBezTo>
                  <a:pt x="95862" y="143402"/>
                  <a:pt x="89204" y="89395"/>
                  <a:pt x="80326" y="55364"/>
                </a:cubicBezTo>
                <a:cubicBezTo>
                  <a:pt x="71448" y="21333"/>
                  <a:pt x="64790" y="-8259"/>
                  <a:pt x="53693" y="2098"/>
                </a:cubicBezTo>
                <a:cubicBezTo>
                  <a:pt x="42596" y="12455"/>
                  <a:pt x="21882" y="31691"/>
                  <a:pt x="13744" y="117508"/>
                </a:cubicBezTo>
                <a:cubicBezTo>
                  <a:pt x="5606" y="203325"/>
                  <a:pt x="7085" y="394935"/>
                  <a:pt x="4866" y="517003"/>
                </a:cubicBezTo>
                <a:cubicBezTo>
                  <a:pt x="2647" y="639071"/>
                  <a:pt x="1167" y="761879"/>
                  <a:pt x="427" y="849916"/>
                </a:cubicBezTo>
                <a:cubicBezTo>
                  <a:pt x="-313" y="937953"/>
                  <a:pt x="57" y="991589"/>
                  <a:pt x="427" y="1045225"/>
                </a:cubicBez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42" name="Freeform 41">
            <a:extLst>
              <a:ext uri="{FF2B5EF4-FFF2-40B4-BE49-F238E27FC236}">
                <a16:creationId xmlns:a16="http://schemas.microsoft.com/office/drawing/2014/main" id="{E9C2994A-9514-3304-7C3A-7E124F630559}"/>
              </a:ext>
            </a:extLst>
          </p:cNvPr>
          <p:cNvSpPr/>
          <p:nvPr/>
        </p:nvSpPr>
        <p:spPr bwMode="auto">
          <a:xfrm>
            <a:off x="2689859" y="2803850"/>
            <a:ext cx="1371675" cy="1479626"/>
          </a:xfrm>
          <a:custGeom>
            <a:avLst/>
            <a:gdLst>
              <a:gd name="connsiteX0" fmla="*/ 1371675 w 1371675"/>
              <a:gd name="connsiteY0" fmla="*/ 1470748 h 1479626"/>
              <a:gd name="connsiteX1" fmla="*/ 1300654 w 1371675"/>
              <a:gd name="connsiteY1" fmla="*/ 1262123 h 1479626"/>
              <a:gd name="connsiteX2" fmla="*/ 1163050 w 1371675"/>
              <a:gd name="connsiteY2" fmla="*/ 654002 h 1479626"/>
              <a:gd name="connsiteX3" fmla="*/ 1096467 w 1371675"/>
              <a:gd name="connsiteY3" fmla="*/ 232313 h 1479626"/>
              <a:gd name="connsiteX4" fmla="*/ 1056518 w 1371675"/>
              <a:gd name="connsiteY4" fmla="*/ 14810 h 1479626"/>
              <a:gd name="connsiteX5" fmla="*/ 1029885 w 1371675"/>
              <a:gd name="connsiteY5" fmla="*/ 489766 h 1479626"/>
              <a:gd name="connsiteX6" fmla="*/ 1025446 w 1371675"/>
              <a:gd name="connsiteY6" fmla="*/ 1084569 h 1479626"/>
              <a:gd name="connsiteX7" fmla="*/ 1012129 w 1371675"/>
              <a:gd name="connsiteY7" fmla="*/ 1461870 h 1479626"/>
              <a:gd name="connsiteX8" fmla="*/ 954424 w 1371675"/>
              <a:gd name="connsiteY8" fmla="*/ 1222173 h 1479626"/>
              <a:gd name="connsiteX9" fmla="*/ 847892 w 1371675"/>
              <a:gd name="connsiteY9" fmla="*/ 769412 h 1479626"/>
              <a:gd name="connsiteX10" fmla="*/ 754677 w 1371675"/>
              <a:gd name="connsiteY10" fmla="*/ 285579 h 1479626"/>
              <a:gd name="connsiteX11" fmla="*/ 719166 w 1371675"/>
              <a:gd name="connsiteY11" fmla="*/ 10371 h 1479626"/>
              <a:gd name="connsiteX12" fmla="*/ 683656 w 1371675"/>
              <a:gd name="connsiteY12" fmla="*/ 640686 h 1479626"/>
              <a:gd name="connsiteX13" fmla="*/ 679217 w 1371675"/>
              <a:gd name="connsiteY13" fmla="*/ 1160030 h 1479626"/>
              <a:gd name="connsiteX14" fmla="*/ 670339 w 1371675"/>
              <a:gd name="connsiteY14" fmla="*/ 1461870 h 1479626"/>
              <a:gd name="connsiteX15" fmla="*/ 608195 w 1371675"/>
              <a:gd name="connsiteY15" fmla="*/ 1208857 h 1479626"/>
              <a:gd name="connsiteX16" fmla="*/ 479469 w 1371675"/>
              <a:gd name="connsiteY16" fmla="*/ 645125 h 1479626"/>
              <a:gd name="connsiteX17" fmla="*/ 408448 w 1371675"/>
              <a:gd name="connsiteY17" fmla="*/ 205680 h 1479626"/>
              <a:gd name="connsiteX18" fmla="*/ 386254 w 1371675"/>
              <a:gd name="connsiteY18" fmla="*/ 28127 h 1479626"/>
              <a:gd name="connsiteX19" fmla="*/ 359621 w 1371675"/>
              <a:gd name="connsiteY19" fmla="*/ 396550 h 1479626"/>
              <a:gd name="connsiteX20" fmla="*/ 346304 w 1371675"/>
              <a:gd name="connsiteY20" fmla="*/ 973599 h 1479626"/>
              <a:gd name="connsiteX21" fmla="*/ 341865 w 1371675"/>
              <a:gd name="connsiteY21" fmla="*/ 1457432 h 1479626"/>
              <a:gd name="connsiteX22" fmla="*/ 270844 w 1371675"/>
              <a:gd name="connsiteY22" fmla="*/ 1186663 h 1479626"/>
              <a:gd name="connsiteX23" fmla="*/ 159873 w 1371675"/>
              <a:gd name="connsiteY23" fmla="*/ 685074 h 1479626"/>
              <a:gd name="connsiteX24" fmla="*/ 66658 w 1371675"/>
              <a:gd name="connsiteY24" fmla="*/ 223435 h 1479626"/>
              <a:gd name="connsiteX25" fmla="*/ 40024 w 1371675"/>
              <a:gd name="connsiteY25" fmla="*/ 28127 h 1479626"/>
              <a:gd name="connsiteX26" fmla="*/ 13391 w 1371675"/>
              <a:gd name="connsiteY26" fmla="*/ 614053 h 1479626"/>
              <a:gd name="connsiteX27" fmla="*/ 75 w 1371675"/>
              <a:gd name="connsiteY27" fmla="*/ 1182224 h 1479626"/>
              <a:gd name="connsiteX28" fmla="*/ 8953 w 1371675"/>
              <a:gd name="connsiteY28" fmla="*/ 1479626 h 1479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71675" h="1479626">
                <a:moveTo>
                  <a:pt x="1371675" y="1470748"/>
                </a:moveTo>
                <a:cubicBezTo>
                  <a:pt x="1353550" y="1434497"/>
                  <a:pt x="1335425" y="1398247"/>
                  <a:pt x="1300654" y="1262123"/>
                </a:cubicBezTo>
                <a:cubicBezTo>
                  <a:pt x="1265883" y="1125999"/>
                  <a:pt x="1197081" y="825637"/>
                  <a:pt x="1163050" y="654002"/>
                </a:cubicBezTo>
                <a:cubicBezTo>
                  <a:pt x="1129019" y="482367"/>
                  <a:pt x="1114222" y="338845"/>
                  <a:pt x="1096467" y="232313"/>
                </a:cubicBezTo>
                <a:cubicBezTo>
                  <a:pt x="1078712" y="125781"/>
                  <a:pt x="1067615" y="-28099"/>
                  <a:pt x="1056518" y="14810"/>
                </a:cubicBezTo>
                <a:cubicBezTo>
                  <a:pt x="1045421" y="57719"/>
                  <a:pt x="1035064" y="311473"/>
                  <a:pt x="1029885" y="489766"/>
                </a:cubicBezTo>
                <a:cubicBezTo>
                  <a:pt x="1024706" y="668059"/>
                  <a:pt x="1028405" y="922552"/>
                  <a:pt x="1025446" y="1084569"/>
                </a:cubicBezTo>
                <a:cubicBezTo>
                  <a:pt x="1022487" y="1246586"/>
                  <a:pt x="1023966" y="1438936"/>
                  <a:pt x="1012129" y="1461870"/>
                </a:cubicBezTo>
                <a:cubicBezTo>
                  <a:pt x="1000292" y="1484804"/>
                  <a:pt x="981797" y="1337583"/>
                  <a:pt x="954424" y="1222173"/>
                </a:cubicBezTo>
                <a:cubicBezTo>
                  <a:pt x="927051" y="1106763"/>
                  <a:pt x="881183" y="925511"/>
                  <a:pt x="847892" y="769412"/>
                </a:cubicBezTo>
                <a:cubicBezTo>
                  <a:pt x="814601" y="613313"/>
                  <a:pt x="776131" y="412086"/>
                  <a:pt x="754677" y="285579"/>
                </a:cubicBezTo>
                <a:cubicBezTo>
                  <a:pt x="733223" y="159072"/>
                  <a:pt x="731003" y="-48814"/>
                  <a:pt x="719166" y="10371"/>
                </a:cubicBezTo>
                <a:cubicBezTo>
                  <a:pt x="707329" y="69555"/>
                  <a:pt x="690314" y="449076"/>
                  <a:pt x="683656" y="640686"/>
                </a:cubicBezTo>
                <a:cubicBezTo>
                  <a:pt x="676998" y="832296"/>
                  <a:pt x="681436" y="1023166"/>
                  <a:pt x="679217" y="1160030"/>
                </a:cubicBezTo>
                <a:cubicBezTo>
                  <a:pt x="676997" y="1296894"/>
                  <a:pt x="682176" y="1453732"/>
                  <a:pt x="670339" y="1461870"/>
                </a:cubicBezTo>
                <a:cubicBezTo>
                  <a:pt x="658502" y="1470008"/>
                  <a:pt x="640007" y="1344981"/>
                  <a:pt x="608195" y="1208857"/>
                </a:cubicBezTo>
                <a:cubicBezTo>
                  <a:pt x="576383" y="1072733"/>
                  <a:pt x="512760" y="812321"/>
                  <a:pt x="479469" y="645125"/>
                </a:cubicBezTo>
                <a:cubicBezTo>
                  <a:pt x="446178" y="477929"/>
                  <a:pt x="423984" y="308513"/>
                  <a:pt x="408448" y="205680"/>
                </a:cubicBezTo>
                <a:cubicBezTo>
                  <a:pt x="392912" y="102847"/>
                  <a:pt x="394392" y="-3684"/>
                  <a:pt x="386254" y="28127"/>
                </a:cubicBezTo>
                <a:cubicBezTo>
                  <a:pt x="378116" y="59938"/>
                  <a:pt x="366279" y="238971"/>
                  <a:pt x="359621" y="396550"/>
                </a:cubicBezTo>
                <a:cubicBezTo>
                  <a:pt x="352963" y="554129"/>
                  <a:pt x="349263" y="796785"/>
                  <a:pt x="346304" y="973599"/>
                </a:cubicBezTo>
                <a:cubicBezTo>
                  <a:pt x="343345" y="1150413"/>
                  <a:pt x="354442" y="1421921"/>
                  <a:pt x="341865" y="1457432"/>
                </a:cubicBezTo>
                <a:cubicBezTo>
                  <a:pt x="329288" y="1492943"/>
                  <a:pt x="301176" y="1315389"/>
                  <a:pt x="270844" y="1186663"/>
                </a:cubicBezTo>
                <a:cubicBezTo>
                  <a:pt x="240512" y="1057937"/>
                  <a:pt x="193904" y="845612"/>
                  <a:pt x="159873" y="685074"/>
                </a:cubicBezTo>
                <a:cubicBezTo>
                  <a:pt x="125842" y="524536"/>
                  <a:pt x="86633" y="332926"/>
                  <a:pt x="66658" y="223435"/>
                </a:cubicBezTo>
                <a:cubicBezTo>
                  <a:pt x="46683" y="113944"/>
                  <a:pt x="48902" y="-36976"/>
                  <a:pt x="40024" y="28127"/>
                </a:cubicBezTo>
                <a:cubicBezTo>
                  <a:pt x="31146" y="93230"/>
                  <a:pt x="20049" y="421704"/>
                  <a:pt x="13391" y="614053"/>
                </a:cubicBezTo>
                <a:cubicBezTo>
                  <a:pt x="6733" y="806402"/>
                  <a:pt x="815" y="1037962"/>
                  <a:pt x="75" y="1182224"/>
                </a:cubicBezTo>
                <a:cubicBezTo>
                  <a:pt x="-665" y="1326486"/>
                  <a:pt x="4144" y="1403056"/>
                  <a:pt x="8953" y="1479626"/>
                </a:cubicBez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12739078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238125"/>
            <a:ext cx="11055178" cy="1103313"/>
          </a:xfrm>
        </p:spPr>
        <p:txBody>
          <a:bodyPr/>
          <a:lstStyle/>
          <a:p>
            <a:r>
              <a:rPr lang="en-US" altLang="zh-CN" sz="3200" dirty="0"/>
              <a:t>Rapid Progress in Development of New Therapy for Hemophilia: </a:t>
            </a:r>
            <a:r>
              <a:rPr lang="en-US" sz="3200" dirty="0"/>
              <a:t>Proposed Approaches to Hemophilia Treatment</a:t>
            </a:r>
          </a:p>
        </p:txBody>
      </p:sp>
      <p:sp>
        <p:nvSpPr>
          <p:cNvPr id="3" name="TextBox 2">
            <a:extLst>
              <a:ext uri="{FF2B5EF4-FFF2-40B4-BE49-F238E27FC236}">
                <a16:creationId xmlns:a16="http://schemas.microsoft.com/office/drawing/2014/main" id="{00C0BEA9-A9E9-90C1-9184-3F893B9B034E}"/>
              </a:ext>
            </a:extLst>
          </p:cNvPr>
          <p:cNvSpPr txBox="1"/>
          <p:nvPr/>
        </p:nvSpPr>
        <p:spPr bwMode="auto">
          <a:xfrm>
            <a:off x="2447619" y="1601611"/>
            <a:ext cx="1457630" cy="369332"/>
          </a:xfrm>
          <a:prstGeom prst="rect">
            <a:avLst/>
          </a:prstGeom>
          <a:solidFill>
            <a:schemeClr val="accent1"/>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Hemophilia A</a:t>
            </a:r>
          </a:p>
        </p:txBody>
      </p:sp>
      <p:sp>
        <p:nvSpPr>
          <p:cNvPr id="6" name="TextBox 5">
            <a:extLst>
              <a:ext uri="{FF2B5EF4-FFF2-40B4-BE49-F238E27FC236}">
                <a16:creationId xmlns:a16="http://schemas.microsoft.com/office/drawing/2014/main" id="{CB6C622A-6753-5AD1-50E2-D7136937C401}"/>
              </a:ext>
            </a:extLst>
          </p:cNvPr>
          <p:cNvSpPr txBox="1"/>
          <p:nvPr/>
        </p:nvSpPr>
        <p:spPr bwMode="auto">
          <a:xfrm>
            <a:off x="2447619" y="1970515"/>
            <a:ext cx="1457630" cy="369332"/>
          </a:xfrm>
          <a:prstGeom prst="rect">
            <a:avLst/>
          </a:prstGeom>
          <a:solidFill>
            <a:schemeClr val="accent3"/>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Hemophilia B</a:t>
            </a:r>
          </a:p>
        </p:txBody>
      </p:sp>
      <p:sp>
        <p:nvSpPr>
          <p:cNvPr id="15" name="TextBox 14">
            <a:extLst>
              <a:ext uri="{FF2B5EF4-FFF2-40B4-BE49-F238E27FC236}">
                <a16:creationId xmlns:a16="http://schemas.microsoft.com/office/drawing/2014/main" id="{7090BBD5-4CAA-3C95-1AEB-056F3CE5A9BE}"/>
              </a:ext>
            </a:extLst>
          </p:cNvPr>
          <p:cNvSpPr txBox="1"/>
          <p:nvPr/>
        </p:nvSpPr>
        <p:spPr bwMode="auto">
          <a:xfrm>
            <a:off x="4081918" y="1600998"/>
            <a:ext cx="1457630" cy="369332"/>
          </a:xfrm>
          <a:prstGeom prst="rect">
            <a:avLst/>
          </a:prstGeom>
          <a:solidFill>
            <a:schemeClr val="accent1"/>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Hemophilia A</a:t>
            </a:r>
          </a:p>
        </p:txBody>
      </p:sp>
      <p:sp>
        <p:nvSpPr>
          <p:cNvPr id="16" name="TextBox 15">
            <a:extLst>
              <a:ext uri="{FF2B5EF4-FFF2-40B4-BE49-F238E27FC236}">
                <a16:creationId xmlns:a16="http://schemas.microsoft.com/office/drawing/2014/main" id="{FC88AA50-9A9B-EE7A-BDF9-0A46EA173315}"/>
              </a:ext>
            </a:extLst>
          </p:cNvPr>
          <p:cNvSpPr txBox="1"/>
          <p:nvPr/>
        </p:nvSpPr>
        <p:spPr bwMode="auto">
          <a:xfrm>
            <a:off x="4081918" y="1970515"/>
            <a:ext cx="1457630" cy="369332"/>
          </a:xfrm>
          <a:prstGeom prst="rect">
            <a:avLst/>
          </a:prstGeom>
          <a:solidFill>
            <a:schemeClr val="accent3"/>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Hemophilia B</a:t>
            </a:r>
          </a:p>
        </p:txBody>
      </p:sp>
      <p:sp>
        <p:nvSpPr>
          <p:cNvPr id="17" name="TextBox 16">
            <a:extLst>
              <a:ext uri="{FF2B5EF4-FFF2-40B4-BE49-F238E27FC236}">
                <a16:creationId xmlns:a16="http://schemas.microsoft.com/office/drawing/2014/main" id="{47173EB8-92F9-979E-4442-A18508063FC7}"/>
              </a:ext>
            </a:extLst>
          </p:cNvPr>
          <p:cNvSpPr txBox="1"/>
          <p:nvPr/>
        </p:nvSpPr>
        <p:spPr bwMode="auto">
          <a:xfrm>
            <a:off x="6375923" y="1600998"/>
            <a:ext cx="1457630" cy="369332"/>
          </a:xfrm>
          <a:prstGeom prst="rect">
            <a:avLst/>
          </a:prstGeom>
          <a:solidFill>
            <a:schemeClr val="accent1"/>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Hemophilia A</a:t>
            </a:r>
          </a:p>
        </p:txBody>
      </p:sp>
      <p:sp>
        <p:nvSpPr>
          <p:cNvPr id="19" name="TextBox 18">
            <a:extLst>
              <a:ext uri="{FF2B5EF4-FFF2-40B4-BE49-F238E27FC236}">
                <a16:creationId xmlns:a16="http://schemas.microsoft.com/office/drawing/2014/main" id="{1272C203-7546-1C96-3A46-E251E0376CB5}"/>
              </a:ext>
            </a:extLst>
          </p:cNvPr>
          <p:cNvSpPr txBox="1"/>
          <p:nvPr/>
        </p:nvSpPr>
        <p:spPr bwMode="auto">
          <a:xfrm>
            <a:off x="526144" y="1601611"/>
            <a:ext cx="1607128" cy="646331"/>
          </a:xfrm>
          <a:prstGeom prst="rect">
            <a:avLst/>
          </a:prstGeom>
          <a:solidFill>
            <a:schemeClr val="accent2"/>
          </a:solidFill>
          <a:ln w="9525" algn="ctr">
            <a:noFill/>
            <a:miter lim="800000"/>
            <a:headEnd/>
            <a:tailEnd/>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FDA-Approved Indications:</a:t>
            </a:r>
          </a:p>
        </p:txBody>
      </p:sp>
      <p:sp>
        <p:nvSpPr>
          <p:cNvPr id="11" name="Text Box 11">
            <a:extLst>
              <a:ext uri="{FF2B5EF4-FFF2-40B4-BE49-F238E27FC236}">
                <a16:creationId xmlns:a16="http://schemas.microsoft.com/office/drawing/2014/main" id="{349D7E7C-A35E-6188-61D0-85FDFF969E9B}"/>
              </a:ext>
            </a:extLst>
          </p:cNvPr>
          <p:cNvSpPr txBox="1">
            <a:spLocks noChangeArrowheads="1"/>
          </p:cNvSpPr>
          <p:nvPr/>
        </p:nvSpPr>
        <p:spPr bwMode="auto">
          <a:xfrm>
            <a:off x="443835" y="635536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Arruda. Blood. 2017;130:2251. Graf. Transfus Med Hemother. 2018;45:86. cdc.gov/ncbddd/hemophilia/treatment.html.</a:t>
            </a:r>
          </a:p>
        </p:txBody>
      </p:sp>
      <p:cxnSp>
        <p:nvCxnSpPr>
          <p:cNvPr id="9" name="Straight Connector 8">
            <a:extLst>
              <a:ext uri="{FF2B5EF4-FFF2-40B4-BE49-F238E27FC236}">
                <a16:creationId xmlns:a16="http://schemas.microsoft.com/office/drawing/2014/main" id="{E75B5FCE-490C-CEDA-813C-7E666CEA6EB7}"/>
              </a:ext>
            </a:extLst>
          </p:cNvPr>
          <p:cNvCxnSpPr>
            <a:cxnSpLocks/>
          </p:cNvCxnSpPr>
          <p:nvPr/>
        </p:nvCxnSpPr>
        <p:spPr bwMode="auto">
          <a:xfrm>
            <a:off x="2635624" y="4277446"/>
            <a:ext cx="7614877" cy="0"/>
          </a:xfrm>
          <a:prstGeom prst="line">
            <a:avLst/>
          </a:prstGeom>
          <a:noFill/>
          <a:ln w="28575" cap="flat" cmpd="sng" algn="ctr">
            <a:solidFill>
              <a:schemeClr val="bg1"/>
            </a:solidFill>
            <a:prstDash val="sysDot"/>
            <a:round/>
            <a:headEnd type="none" w="med" len="med"/>
            <a:tailEnd type="none" w="med" len="med"/>
          </a:ln>
          <a:effectLst/>
        </p:spPr>
      </p:cxnSp>
      <p:cxnSp>
        <p:nvCxnSpPr>
          <p:cNvPr id="10" name="Straight Connector 9">
            <a:extLst>
              <a:ext uri="{FF2B5EF4-FFF2-40B4-BE49-F238E27FC236}">
                <a16:creationId xmlns:a16="http://schemas.microsoft.com/office/drawing/2014/main" id="{EC6D4728-4981-CE45-30A6-2FCDDF5AAF00}"/>
              </a:ext>
            </a:extLst>
          </p:cNvPr>
          <p:cNvCxnSpPr>
            <a:cxnSpLocks/>
          </p:cNvCxnSpPr>
          <p:nvPr/>
        </p:nvCxnSpPr>
        <p:spPr bwMode="auto">
          <a:xfrm>
            <a:off x="2635624" y="5269967"/>
            <a:ext cx="7614877" cy="0"/>
          </a:xfrm>
          <a:prstGeom prst="line">
            <a:avLst/>
          </a:prstGeom>
          <a:noFill/>
          <a:ln w="28575" cap="flat" cmpd="sng" algn="ctr">
            <a:solidFill>
              <a:schemeClr val="bg1"/>
            </a:solidFill>
            <a:prstDash val="sysDot"/>
            <a:round/>
            <a:headEnd type="none" w="med" len="med"/>
            <a:tailEnd type="none" w="med" len="med"/>
          </a:ln>
          <a:effectLst/>
        </p:spPr>
      </p:cxnSp>
      <p:cxnSp>
        <p:nvCxnSpPr>
          <p:cNvPr id="18" name="Straight Connector 17">
            <a:extLst>
              <a:ext uri="{FF2B5EF4-FFF2-40B4-BE49-F238E27FC236}">
                <a16:creationId xmlns:a16="http://schemas.microsoft.com/office/drawing/2014/main" id="{521E933F-0DAA-4CB8-9205-2D037540114F}"/>
              </a:ext>
            </a:extLst>
          </p:cNvPr>
          <p:cNvCxnSpPr>
            <a:cxnSpLocks/>
          </p:cNvCxnSpPr>
          <p:nvPr/>
        </p:nvCxnSpPr>
        <p:spPr bwMode="auto">
          <a:xfrm>
            <a:off x="2635624" y="5952566"/>
            <a:ext cx="7614877" cy="0"/>
          </a:xfrm>
          <a:prstGeom prst="line">
            <a:avLst/>
          </a:prstGeom>
          <a:noFill/>
          <a:ln w="28575" cap="flat" cmpd="sng" algn="ctr">
            <a:solidFill>
              <a:schemeClr val="bg1"/>
            </a:solidFill>
            <a:prstDash val="sysDot"/>
            <a:round/>
            <a:headEnd type="none" w="med" len="med"/>
            <a:tailEnd type="none" w="med" len="med"/>
          </a:ln>
          <a:effectLst/>
        </p:spPr>
      </p:cxnSp>
      <p:cxnSp>
        <p:nvCxnSpPr>
          <p:cNvPr id="20" name="Straight Connector 19">
            <a:extLst>
              <a:ext uri="{FF2B5EF4-FFF2-40B4-BE49-F238E27FC236}">
                <a16:creationId xmlns:a16="http://schemas.microsoft.com/office/drawing/2014/main" id="{1A7149D5-307C-CF5E-03F6-986846F85B0F}"/>
              </a:ext>
            </a:extLst>
          </p:cNvPr>
          <p:cNvCxnSpPr>
            <a:cxnSpLocks/>
          </p:cNvCxnSpPr>
          <p:nvPr/>
        </p:nvCxnSpPr>
        <p:spPr bwMode="auto">
          <a:xfrm>
            <a:off x="2635624" y="5729729"/>
            <a:ext cx="7614877" cy="0"/>
          </a:xfrm>
          <a:prstGeom prst="line">
            <a:avLst/>
          </a:prstGeom>
          <a:noFill/>
          <a:ln w="28575" cap="flat" cmpd="sng" algn="ctr">
            <a:solidFill>
              <a:schemeClr val="bg1"/>
            </a:solidFill>
            <a:prstDash val="sysDot"/>
            <a:round/>
            <a:headEnd type="none" w="med" len="med"/>
            <a:tailEnd type="none" w="med" len="med"/>
          </a:ln>
          <a:effectLst/>
        </p:spPr>
      </p:cxnSp>
      <p:sp>
        <p:nvSpPr>
          <p:cNvPr id="21" name="TextBox 20">
            <a:extLst>
              <a:ext uri="{FF2B5EF4-FFF2-40B4-BE49-F238E27FC236}">
                <a16:creationId xmlns:a16="http://schemas.microsoft.com/office/drawing/2014/main" id="{8B8E7227-4051-499A-BB06-0FE782C91E88}"/>
              </a:ext>
            </a:extLst>
          </p:cNvPr>
          <p:cNvSpPr txBox="1"/>
          <p:nvPr/>
        </p:nvSpPr>
        <p:spPr bwMode="auto">
          <a:xfrm rot="16200000">
            <a:off x="1715079" y="3360236"/>
            <a:ext cx="1465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Hemostasis</a:t>
            </a:r>
          </a:p>
        </p:txBody>
      </p:sp>
      <p:sp>
        <p:nvSpPr>
          <p:cNvPr id="22" name="TextBox 21">
            <a:extLst>
              <a:ext uri="{FF2B5EF4-FFF2-40B4-BE49-F238E27FC236}">
                <a16:creationId xmlns:a16="http://schemas.microsoft.com/office/drawing/2014/main" id="{D105498E-5DD9-40BE-FAC4-A2FC837AB002}"/>
              </a:ext>
            </a:extLst>
          </p:cNvPr>
          <p:cNvSpPr txBox="1"/>
          <p:nvPr/>
        </p:nvSpPr>
        <p:spPr bwMode="auto">
          <a:xfrm rot="16200000">
            <a:off x="1699710" y="5019988"/>
            <a:ext cx="14958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Factor Level</a:t>
            </a:r>
          </a:p>
        </p:txBody>
      </p:sp>
      <p:sp>
        <p:nvSpPr>
          <p:cNvPr id="23" name="TextBox 22">
            <a:extLst>
              <a:ext uri="{FF2B5EF4-FFF2-40B4-BE49-F238E27FC236}">
                <a16:creationId xmlns:a16="http://schemas.microsoft.com/office/drawing/2014/main" id="{829C3F52-256E-BE1F-880A-518EB39D51FC}"/>
              </a:ext>
            </a:extLst>
          </p:cNvPr>
          <p:cNvSpPr txBox="1"/>
          <p:nvPr/>
        </p:nvSpPr>
        <p:spPr bwMode="auto">
          <a:xfrm>
            <a:off x="2542992" y="2433698"/>
            <a:ext cx="1465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Factor</a:t>
            </a:r>
          </a:p>
        </p:txBody>
      </p:sp>
      <p:sp>
        <p:nvSpPr>
          <p:cNvPr id="24" name="TextBox 23">
            <a:extLst>
              <a:ext uri="{FF2B5EF4-FFF2-40B4-BE49-F238E27FC236}">
                <a16:creationId xmlns:a16="http://schemas.microsoft.com/office/drawing/2014/main" id="{4A26CC0E-63EA-3B19-17B6-4CCC98834155}"/>
              </a:ext>
            </a:extLst>
          </p:cNvPr>
          <p:cNvSpPr txBox="1"/>
          <p:nvPr/>
        </p:nvSpPr>
        <p:spPr bwMode="auto">
          <a:xfrm>
            <a:off x="4084290" y="2433698"/>
            <a:ext cx="1465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EHL Factor</a:t>
            </a:r>
          </a:p>
        </p:txBody>
      </p:sp>
      <p:sp>
        <p:nvSpPr>
          <p:cNvPr id="25" name="TextBox 24">
            <a:extLst>
              <a:ext uri="{FF2B5EF4-FFF2-40B4-BE49-F238E27FC236}">
                <a16:creationId xmlns:a16="http://schemas.microsoft.com/office/drawing/2014/main" id="{921D7030-DDA1-C37F-A36E-9C7AD31F69EA}"/>
              </a:ext>
            </a:extLst>
          </p:cNvPr>
          <p:cNvSpPr txBox="1"/>
          <p:nvPr/>
        </p:nvSpPr>
        <p:spPr bwMode="auto">
          <a:xfrm>
            <a:off x="6050413" y="2433698"/>
            <a:ext cx="21929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Nonfactor Therapy</a:t>
            </a:r>
          </a:p>
        </p:txBody>
      </p:sp>
      <p:sp>
        <p:nvSpPr>
          <p:cNvPr id="26" name="TextBox 25">
            <a:extLst>
              <a:ext uri="{FF2B5EF4-FFF2-40B4-BE49-F238E27FC236}">
                <a16:creationId xmlns:a16="http://schemas.microsoft.com/office/drawing/2014/main" id="{CDDE9CFB-F7FC-0536-46C5-D93FACC782EE}"/>
              </a:ext>
            </a:extLst>
          </p:cNvPr>
          <p:cNvSpPr txBox="1"/>
          <p:nvPr/>
        </p:nvSpPr>
        <p:spPr bwMode="auto">
          <a:xfrm>
            <a:off x="8455902" y="2433698"/>
            <a:ext cx="1694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Gene Therapy</a:t>
            </a:r>
          </a:p>
        </p:txBody>
      </p:sp>
      <p:sp>
        <p:nvSpPr>
          <p:cNvPr id="27" name="TextBox 26">
            <a:extLst>
              <a:ext uri="{FF2B5EF4-FFF2-40B4-BE49-F238E27FC236}">
                <a16:creationId xmlns:a16="http://schemas.microsoft.com/office/drawing/2014/main" id="{028E46F1-968D-4C28-38D5-4BDA860513A6}"/>
              </a:ext>
            </a:extLst>
          </p:cNvPr>
          <p:cNvSpPr txBox="1"/>
          <p:nvPr/>
        </p:nvSpPr>
        <p:spPr bwMode="auto">
          <a:xfrm>
            <a:off x="10236848" y="3426872"/>
            <a:ext cx="866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Cure</a:t>
            </a:r>
          </a:p>
        </p:txBody>
      </p:sp>
      <p:sp>
        <p:nvSpPr>
          <p:cNvPr id="28" name="TextBox 27">
            <a:extLst>
              <a:ext uri="{FF2B5EF4-FFF2-40B4-BE49-F238E27FC236}">
                <a16:creationId xmlns:a16="http://schemas.microsoft.com/office/drawing/2014/main" id="{0F0F8122-05D2-D8EE-6D35-8B9BC0DB982F}"/>
              </a:ext>
            </a:extLst>
          </p:cNvPr>
          <p:cNvSpPr txBox="1"/>
          <p:nvPr/>
        </p:nvSpPr>
        <p:spPr bwMode="auto">
          <a:xfrm>
            <a:off x="10227366" y="4135264"/>
            <a:ext cx="866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&gt;1%</a:t>
            </a:r>
          </a:p>
        </p:txBody>
      </p:sp>
      <p:sp>
        <p:nvSpPr>
          <p:cNvPr id="29" name="TextBox 28">
            <a:extLst>
              <a:ext uri="{FF2B5EF4-FFF2-40B4-BE49-F238E27FC236}">
                <a16:creationId xmlns:a16="http://schemas.microsoft.com/office/drawing/2014/main" id="{26E5C4F0-94A5-0E39-ECDB-785AB01B97F6}"/>
              </a:ext>
            </a:extLst>
          </p:cNvPr>
          <p:cNvSpPr txBox="1"/>
          <p:nvPr/>
        </p:nvSpPr>
        <p:spPr bwMode="auto">
          <a:xfrm>
            <a:off x="10236848" y="3689381"/>
            <a:ext cx="10872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Ideal Prophylaxis</a:t>
            </a:r>
          </a:p>
        </p:txBody>
      </p:sp>
      <p:sp>
        <p:nvSpPr>
          <p:cNvPr id="30" name="TextBox 29">
            <a:extLst>
              <a:ext uri="{FF2B5EF4-FFF2-40B4-BE49-F238E27FC236}">
                <a16:creationId xmlns:a16="http://schemas.microsoft.com/office/drawing/2014/main" id="{5FB54FC1-4404-22EE-420E-3FFDB9977361}"/>
              </a:ext>
            </a:extLst>
          </p:cNvPr>
          <p:cNvSpPr txBox="1"/>
          <p:nvPr/>
        </p:nvSpPr>
        <p:spPr bwMode="auto">
          <a:xfrm>
            <a:off x="10243592" y="5105486"/>
            <a:ext cx="866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Cure</a:t>
            </a:r>
          </a:p>
        </p:txBody>
      </p:sp>
      <p:sp>
        <p:nvSpPr>
          <p:cNvPr id="31" name="TextBox 30">
            <a:extLst>
              <a:ext uri="{FF2B5EF4-FFF2-40B4-BE49-F238E27FC236}">
                <a16:creationId xmlns:a16="http://schemas.microsoft.com/office/drawing/2014/main" id="{02EBE53E-EFB4-2E3C-A300-3DABFC2806A8}"/>
              </a:ext>
            </a:extLst>
          </p:cNvPr>
          <p:cNvSpPr txBox="1"/>
          <p:nvPr/>
        </p:nvSpPr>
        <p:spPr bwMode="auto">
          <a:xfrm>
            <a:off x="10234110" y="5813878"/>
            <a:ext cx="866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&gt;1%</a:t>
            </a:r>
          </a:p>
        </p:txBody>
      </p:sp>
      <p:sp>
        <p:nvSpPr>
          <p:cNvPr id="32" name="TextBox 31">
            <a:extLst>
              <a:ext uri="{FF2B5EF4-FFF2-40B4-BE49-F238E27FC236}">
                <a16:creationId xmlns:a16="http://schemas.microsoft.com/office/drawing/2014/main" id="{374A732B-730B-1A54-5D4E-DDAC8A97D158}"/>
              </a:ext>
            </a:extLst>
          </p:cNvPr>
          <p:cNvSpPr txBox="1"/>
          <p:nvPr/>
        </p:nvSpPr>
        <p:spPr bwMode="auto">
          <a:xfrm>
            <a:off x="10243592" y="5367995"/>
            <a:ext cx="10872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Ideal Prophylaxis</a:t>
            </a:r>
          </a:p>
        </p:txBody>
      </p:sp>
      <p:sp>
        <p:nvSpPr>
          <p:cNvPr id="33" name="Rectangle 32">
            <a:extLst>
              <a:ext uri="{FF2B5EF4-FFF2-40B4-BE49-F238E27FC236}">
                <a16:creationId xmlns:a16="http://schemas.microsoft.com/office/drawing/2014/main" id="{273EC74A-5595-02B2-4C9F-3A6DF0322949}"/>
              </a:ext>
            </a:extLst>
          </p:cNvPr>
          <p:cNvSpPr/>
          <p:nvPr/>
        </p:nvSpPr>
        <p:spPr bwMode="auto">
          <a:xfrm>
            <a:off x="8506224" y="3595052"/>
            <a:ext cx="1527078" cy="449014"/>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Rectangle 33">
            <a:extLst>
              <a:ext uri="{FF2B5EF4-FFF2-40B4-BE49-F238E27FC236}">
                <a16:creationId xmlns:a16="http://schemas.microsoft.com/office/drawing/2014/main" id="{11F37F3C-79C7-038E-7573-8CC0285D00C7}"/>
              </a:ext>
            </a:extLst>
          </p:cNvPr>
          <p:cNvSpPr/>
          <p:nvPr/>
        </p:nvSpPr>
        <p:spPr bwMode="auto">
          <a:xfrm>
            <a:off x="6375657" y="3937832"/>
            <a:ext cx="1527078" cy="110374"/>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7" name="Straight Connector 6">
            <a:extLst>
              <a:ext uri="{FF2B5EF4-FFF2-40B4-BE49-F238E27FC236}">
                <a16:creationId xmlns:a16="http://schemas.microsoft.com/office/drawing/2014/main" id="{58D78297-61FA-2275-406F-A61989F80FB9}"/>
              </a:ext>
            </a:extLst>
          </p:cNvPr>
          <p:cNvCxnSpPr>
            <a:cxnSpLocks/>
          </p:cNvCxnSpPr>
          <p:nvPr/>
        </p:nvCxnSpPr>
        <p:spPr bwMode="auto">
          <a:xfrm>
            <a:off x="2635624" y="3588444"/>
            <a:ext cx="7614877" cy="0"/>
          </a:xfrm>
          <a:prstGeom prst="line">
            <a:avLst/>
          </a:prstGeom>
          <a:noFill/>
          <a:ln w="28575" cap="flat" cmpd="sng" algn="ctr">
            <a:solidFill>
              <a:schemeClr val="bg1"/>
            </a:solidFill>
            <a:prstDash val="sysDot"/>
            <a:round/>
            <a:headEnd type="none" w="med" len="med"/>
            <a:tailEnd type="none" w="med" len="med"/>
          </a:ln>
          <a:effectLst/>
        </p:spPr>
      </p:cxnSp>
      <p:cxnSp>
        <p:nvCxnSpPr>
          <p:cNvPr id="8" name="Straight Connector 7">
            <a:extLst>
              <a:ext uri="{FF2B5EF4-FFF2-40B4-BE49-F238E27FC236}">
                <a16:creationId xmlns:a16="http://schemas.microsoft.com/office/drawing/2014/main" id="{D7F4A13F-3644-C204-BDC7-54B855B68E39}"/>
              </a:ext>
            </a:extLst>
          </p:cNvPr>
          <p:cNvCxnSpPr>
            <a:cxnSpLocks/>
          </p:cNvCxnSpPr>
          <p:nvPr/>
        </p:nvCxnSpPr>
        <p:spPr bwMode="auto">
          <a:xfrm>
            <a:off x="2635624" y="4040522"/>
            <a:ext cx="7614877" cy="0"/>
          </a:xfrm>
          <a:prstGeom prst="line">
            <a:avLst/>
          </a:prstGeom>
          <a:noFill/>
          <a:ln w="28575" cap="flat" cmpd="sng" algn="ctr">
            <a:solidFill>
              <a:schemeClr val="bg1"/>
            </a:solidFill>
            <a:prstDash val="sysDot"/>
            <a:round/>
            <a:headEnd type="none" w="med" len="med"/>
            <a:tailEnd type="none" w="med" len="med"/>
          </a:ln>
          <a:effectLst/>
        </p:spPr>
      </p:cxnSp>
      <p:sp>
        <p:nvSpPr>
          <p:cNvPr id="35" name="Rectangle 34">
            <a:extLst>
              <a:ext uri="{FF2B5EF4-FFF2-40B4-BE49-F238E27FC236}">
                <a16:creationId xmlns:a16="http://schemas.microsoft.com/office/drawing/2014/main" id="{82D981EB-D71A-D009-DEA9-62CFA1A43588}"/>
              </a:ext>
            </a:extLst>
          </p:cNvPr>
          <p:cNvSpPr/>
          <p:nvPr/>
        </p:nvSpPr>
        <p:spPr bwMode="auto">
          <a:xfrm>
            <a:off x="8502628" y="5283191"/>
            <a:ext cx="1527078" cy="449014"/>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Rectangle 35">
            <a:extLst>
              <a:ext uri="{FF2B5EF4-FFF2-40B4-BE49-F238E27FC236}">
                <a16:creationId xmlns:a16="http://schemas.microsoft.com/office/drawing/2014/main" id="{597216E4-BEB0-89A6-8C07-0C1DF5BD9B4A}"/>
              </a:ext>
            </a:extLst>
          </p:cNvPr>
          <p:cNvSpPr/>
          <p:nvPr/>
        </p:nvSpPr>
        <p:spPr bwMode="auto">
          <a:xfrm>
            <a:off x="6375657" y="5982202"/>
            <a:ext cx="1527078" cy="45719"/>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Freeform 36">
            <a:extLst>
              <a:ext uri="{FF2B5EF4-FFF2-40B4-BE49-F238E27FC236}">
                <a16:creationId xmlns:a16="http://schemas.microsoft.com/office/drawing/2014/main" id="{6EF69D97-299C-20D0-E697-ADA1B4ADFBA4}"/>
              </a:ext>
            </a:extLst>
          </p:cNvPr>
          <p:cNvSpPr/>
          <p:nvPr/>
        </p:nvSpPr>
        <p:spPr bwMode="auto">
          <a:xfrm>
            <a:off x="4316720" y="4648419"/>
            <a:ext cx="1477041" cy="1091554"/>
          </a:xfrm>
          <a:custGeom>
            <a:avLst/>
            <a:gdLst>
              <a:gd name="connsiteX0" fmla="*/ 1477041 w 1477041"/>
              <a:gd name="connsiteY0" fmla="*/ 1053134 h 1091554"/>
              <a:gd name="connsiteX1" fmla="*/ 1315677 w 1477041"/>
              <a:gd name="connsiteY1" fmla="*/ 922505 h 1091554"/>
              <a:gd name="connsiteX2" fmla="*/ 1100524 w 1477041"/>
              <a:gd name="connsiteY2" fmla="*/ 761141 h 1091554"/>
              <a:gd name="connsiteX3" fmla="*/ 946843 w 1477041"/>
              <a:gd name="connsiteY3" fmla="*/ 584408 h 1091554"/>
              <a:gd name="connsiteX4" fmla="*/ 854635 w 1477041"/>
              <a:gd name="connsiteY4" fmla="*/ 292415 h 1091554"/>
              <a:gd name="connsiteX5" fmla="*/ 800846 w 1477041"/>
              <a:gd name="connsiteY5" fmla="*/ 38842 h 1091554"/>
              <a:gd name="connsiteX6" fmla="*/ 770110 w 1477041"/>
              <a:gd name="connsiteY6" fmla="*/ 31157 h 1091554"/>
              <a:gd name="connsiteX7" fmla="*/ 747058 w 1477041"/>
              <a:gd name="connsiteY7" fmla="*/ 330835 h 1091554"/>
              <a:gd name="connsiteX8" fmla="*/ 731690 w 1477041"/>
              <a:gd name="connsiteY8" fmla="*/ 876401 h 1091554"/>
              <a:gd name="connsiteX9" fmla="*/ 731690 w 1477041"/>
              <a:gd name="connsiteY9" fmla="*/ 1068502 h 1091554"/>
              <a:gd name="connsiteX10" fmla="*/ 716322 w 1477041"/>
              <a:gd name="connsiteY10" fmla="*/ 1022398 h 1091554"/>
              <a:gd name="connsiteX11" fmla="*/ 578009 w 1477041"/>
              <a:gd name="connsiteY11" fmla="*/ 907137 h 1091554"/>
              <a:gd name="connsiteX12" fmla="*/ 393593 w 1477041"/>
              <a:gd name="connsiteY12" fmla="*/ 776509 h 1091554"/>
              <a:gd name="connsiteX13" fmla="*/ 262964 w 1477041"/>
              <a:gd name="connsiteY13" fmla="*/ 653564 h 1091554"/>
              <a:gd name="connsiteX14" fmla="*/ 170756 w 1477041"/>
              <a:gd name="connsiteY14" fmla="*/ 507568 h 1091554"/>
              <a:gd name="connsiteX15" fmla="*/ 109283 w 1477041"/>
              <a:gd name="connsiteY15" fmla="*/ 177154 h 1091554"/>
              <a:gd name="connsiteX16" fmla="*/ 55495 w 1477041"/>
              <a:gd name="connsiteY16" fmla="*/ 23473 h 1091554"/>
              <a:gd name="connsiteX17" fmla="*/ 24759 w 1477041"/>
              <a:gd name="connsiteY17" fmla="*/ 138734 h 1091554"/>
              <a:gd name="connsiteX18" fmla="*/ 1707 w 1477041"/>
              <a:gd name="connsiteY18" fmla="*/ 530620 h 1091554"/>
              <a:gd name="connsiteX19" fmla="*/ 1707 w 1477041"/>
              <a:gd name="connsiteY19" fmla="*/ 1091554 h 1091554"/>
              <a:gd name="connsiteX20" fmla="*/ 1707 w 1477041"/>
              <a:gd name="connsiteY20" fmla="*/ 1091554 h 1091554"/>
              <a:gd name="connsiteX21" fmla="*/ 1707 w 1477041"/>
              <a:gd name="connsiteY21" fmla="*/ 1091554 h 1091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77041" h="1091554">
                <a:moveTo>
                  <a:pt x="1477041" y="1053134"/>
                </a:moveTo>
                <a:cubicBezTo>
                  <a:pt x="1427735" y="1012152"/>
                  <a:pt x="1378430" y="971170"/>
                  <a:pt x="1315677" y="922505"/>
                </a:cubicBezTo>
                <a:cubicBezTo>
                  <a:pt x="1252924" y="873840"/>
                  <a:pt x="1161996" y="817491"/>
                  <a:pt x="1100524" y="761141"/>
                </a:cubicBezTo>
                <a:cubicBezTo>
                  <a:pt x="1039052" y="704791"/>
                  <a:pt x="987824" y="662529"/>
                  <a:pt x="946843" y="584408"/>
                </a:cubicBezTo>
                <a:cubicBezTo>
                  <a:pt x="905862" y="506287"/>
                  <a:pt x="878968" y="383343"/>
                  <a:pt x="854635" y="292415"/>
                </a:cubicBezTo>
                <a:cubicBezTo>
                  <a:pt x="830302" y="201487"/>
                  <a:pt x="800846" y="38842"/>
                  <a:pt x="800846" y="38842"/>
                </a:cubicBezTo>
                <a:cubicBezTo>
                  <a:pt x="786759" y="-4701"/>
                  <a:pt x="779075" y="-17508"/>
                  <a:pt x="770110" y="31157"/>
                </a:cubicBezTo>
                <a:cubicBezTo>
                  <a:pt x="761145" y="79822"/>
                  <a:pt x="753461" y="189961"/>
                  <a:pt x="747058" y="330835"/>
                </a:cubicBezTo>
                <a:cubicBezTo>
                  <a:pt x="740655" y="471709"/>
                  <a:pt x="734251" y="753457"/>
                  <a:pt x="731690" y="876401"/>
                </a:cubicBezTo>
                <a:cubicBezTo>
                  <a:pt x="729129" y="999345"/>
                  <a:pt x="734251" y="1044169"/>
                  <a:pt x="731690" y="1068502"/>
                </a:cubicBezTo>
                <a:cubicBezTo>
                  <a:pt x="729129" y="1092835"/>
                  <a:pt x="741935" y="1049292"/>
                  <a:pt x="716322" y="1022398"/>
                </a:cubicBezTo>
                <a:cubicBezTo>
                  <a:pt x="690709" y="995504"/>
                  <a:pt x="631797" y="948118"/>
                  <a:pt x="578009" y="907137"/>
                </a:cubicBezTo>
                <a:cubicBezTo>
                  <a:pt x="524221" y="866155"/>
                  <a:pt x="446100" y="818771"/>
                  <a:pt x="393593" y="776509"/>
                </a:cubicBezTo>
                <a:cubicBezTo>
                  <a:pt x="341086" y="734247"/>
                  <a:pt x="300103" y="698387"/>
                  <a:pt x="262964" y="653564"/>
                </a:cubicBezTo>
                <a:cubicBezTo>
                  <a:pt x="225824" y="608740"/>
                  <a:pt x="196369" y="586969"/>
                  <a:pt x="170756" y="507568"/>
                </a:cubicBezTo>
                <a:cubicBezTo>
                  <a:pt x="145143" y="428167"/>
                  <a:pt x="128493" y="257836"/>
                  <a:pt x="109283" y="177154"/>
                </a:cubicBezTo>
                <a:cubicBezTo>
                  <a:pt x="90073" y="96472"/>
                  <a:pt x="69582" y="29876"/>
                  <a:pt x="55495" y="23473"/>
                </a:cubicBezTo>
                <a:cubicBezTo>
                  <a:pt x="41408" y="17070"/>
                  <a:pt x="33724" y="54209"/>
                  <a:pt x="24759" y="138734"/>
                </a:cubicBezTo>
                <a:cubicBezTo>
                  <a:pt x="15794" y="223258"/>
                  <a:pt x="5549" y="371817"/>
                  <a:pt x="1707" y="530620"/>
                </a:cubicBezTo>
                <a:cubicBezTo>
                  <a:pt x="-2135" y="689423"/>
                  <a:pt x="1707" y="1091554"/>
                  <a:pt x="1707" y="1091554"/>
                </a:cubicBezTo>
                <a:lnTo>
                  <a:pt x="1707" y="1091554"/>
                </a:lnTo>
                <a:lnTo>
                  <a:pt x="1707" y="1091554"/>
                </a:lnTo>
              </a:path>
            </a:pathLst>
          </a:custGeom>
          <a:noFill/>
          <a:ln w="19050">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38" name="Freeform 37">
            <a:extLst>
              <a:ext uri="{FF2B5EF4-FFF2-40B4-BE49-F238E27FC236}">
                <a16:creationId xmlns:a16="http://schemas.microsoft.com/office/drawing/2014/main" id="{4CC3079F-7CA1-6D8D-1D3B-36D89524A10D}"/>
              </a:ext>
            </a:extLst>
          </p:cNvPr>
          <p:cNvSpPr/>
          <p:nvPr/>
        </p:nvSpPr>
        <p:spPr bwMode="auto">
          <a:xfrm>
            <a:off x="2681728" y="4476936"/>
            <a:ext cx="1367758" cy="1483081"/>
          </a:xfrm>
          <a:custGeom>
            <a:avLst/>
            <a:gdLst>
              <a:gd name="connsiteX0" fmla="*/ 0 w 1367758"/>
              <a:gd name="connsiteY0" fmla="*/ 1460046 h 1464937"/>
              <a:gd name="connsiteX1" fmla="*/ 7684 w 1367758"/>
              <a:gd name="connsiteY1" fmla="*/ 660907 h 1464937"/>
              <a:gd name="connsiteX2" fmla="*/ 46104 w 1367758"/>
              <a:gd name="connsiteY2" fmla="*/ 15448 h 1464937"/>
              <a:gd name="connsiteX3" fmla="*/ 99892 w 1367758"/>
              <a:gd name="connsiteY3" fmla="*/ 422702 h 1464937"/>
              <a:gd name="connsiteX4" fmla="*/ 222837 w 1367758"/>
              <a:gd name="connsiteY4" fmla="*/ 999004 h 1464937"/>
              <a:gd name="connsiteX5" fmla="*/ 353465 w 1367758"/>
              <a:gd name="connsiteY5" fmla="*/ 1460046 h 1464937"/>
              <a:gd name="connsiteX6" fmla="*/ 345781 w 1367758"/>
              <a:gd name="connsiteY6" fmla="*/ 1198789 h 1464937"/>
              <a:gd name="connsiteX7" fmla="*/ 368833 w 1367758"/>
              <a:gd name="connsiteY7" fmla="*/ 545646 h 1464937"/>
              <a:gd name="connsiteX8" fmla="*/ 384201 w 1367758"/>
              <a:gd name="connsiteY8" fmla="*/ 15448 h 1464937"/>
              <a:gd name="connsiteX9" fmla="*/ 484094 w 1367758"/>
              <a:gd name="connsiteY9" fmla="*/ 614802 h 1464937"/>
              <a:gd name="connsiteX10" fmla="*/ 614722 w 1367758"/>
              <a:gd name="connsiteY10" fmla="*/ 1214157 h 1464937"/>
              <a:gd name="connsiteX11" fmla="*/ 683879 w 1367758"/>
              <a:gd name="connsiteY11" fmla="*/ 1452362 h 1464937"/>
              <a:gd name="connsiteX12" fmla="*/ 676195 w 1367758"/>
              <a:gd name="connsiteY12" fmla="*/ 1060476 h 1464937"/>
              <a:gd name="connsiteX13" fmla="*/ 699247 w 1367758"/>
              <a:gd name="connsiteY13" fmla="*/ 338177 h 1464937"/>
              <a:gd name="connsiteX14" fmla="*/ 714615 w 1367758"/>
              <a:gd name="connsiteY14" fmla="*/ 15448 h 1464937"/>
              <a:gd name="connsiteX15" fmla="*/ 845243 w 1367758"/>
              <a:gd name="connsiteY15" fmla="*/ 714695 h 1464937"/>
              <a:gd name="connsiteX16" fmla="*/ 1014292 w 1367758"/>
              <a:gd name="connsiteY16" fmla="*/ 1444678 h 1464937"/>
              <a:gd name="connsiteX17" fmla="*/ 1021976 w 1367758"/>
              <a:gd name="connsiteY17" fmla="*/ 983636 h 1464937"/>
              <a:gd name="connsiteX18" fmla="*/ 1037344 w 1367758"/>
              <a:gd name="connsiteY18" fmla="*/ 399649 h 1464937"/>
              <a:gd name="connsiteX19" fmla="*/ 1068080 w 1367758"/>
              <a:gd name="connsiteY19" fmla="*/ 80 h 1464937"/>
              <a:gd name="connsiteX20" fmla="*/ 1129553 w 1367758"/>
              <a:gd name="connsiteY20" fmla="*/ 430386 h 1464937"/>
              <a:gd name="connsiteX21" fmla="*/ 1290917 w 1367758"/>
              <a:gd name="connsiteY21" fmla="*/ 1206473 h 1464937"/>
              <a:gd name="connsiteX22" fmla="*/ 1367758 w 1367758"/>
              <a:gd name="connsiteY22" fmla="*/ 1460046 h 1464937"/>
              <a:gd name="connsiteX0" fmla="*/ 0 w 1367758"/>
              <a:gd name="connsiteY0" fmla="*/ 1478190 h 1483081"/>
              <a:gd name="connsiteX1" fmla="*/ 7684 w 1367758"/>
              <a:gd name="connsiteY1" fmla="*/ 679051 h 1483081"/>
              <a:gd name="connsiteX2" fmla="*/ 46104 w 1367758"/>
              <a:gd name="connsiteY2" fmla="*/ 33592 h 1483081"/>
              <a:gd name="connsiteX3" fmla="*/ 99892 w 1367758"/>
              <a:gd name="connsiteY3" fmla="*/ 440846 h 1483081"/>
              <a:gd name="connsiteX4" fmla="*/ 222837 w 1367758"/>
              <a:gd name="connsiteY4" fmla="*/ 1017148 h 1483081"/>
              <a:gd name="connsiteX5" fmla="*/ 353465 w 1367758"/>
              <a:gd name="connsiteY5" fmla="*/ 1478190 h 1483081"/>
              <a:gd name="connsiteX6" fmla="*/ 345781 w 1367758"/>
              <a:gd name="connsiteY6" fmla="*/ 1216933 h 1483081"/>
              <a:gd name="connsiteX7" fmla="*/ 368833 w 1367758"/>
              <a:gd name="connsiteY7" fmla="*/ 563790 h 1483081"/>
              <a:gd name="connsiteX8" fmla="*/ 384201 w 1367758"/>
              <a:gd name="connsiteY8" fmla="*/ 33592 h 1483081"/>
              <a:gd name="connsiteX9" fmla="*/ 484094 w 1367758"/>
              <a:gd name="connsiteY9" fmla="*/ 632946 h 1483081"/>
              <a:gd name="connsiteX10" fmla="*/ 614722 w 1367758"/>
              <a:gd name="connsiteY10" fmla="*/ 1232301 h 1483081"/>
              <a:gd name="connsiteX11" fmla="*/ 683879 w 1367758"/>
              <a:gd name="connsiteY11" fmla="*/ 1470506 h 1483081"/>
              <a:gd name="connsiteX12" fmla="*/ 676195 w 1367758"/>
              <a:gd name="connsiteY12" fmla="*/ 1078620 h 1483081"/>
              <a:gd name="connsiteX13" fmla="*/ 699247 w 1367758"/>
              <a:gd name="connsiteY13" fmla="*/ 356321 h 1483081"/>
              <a:gd name="connsiteX14" fmla="*/ 714615 w 1367758"/>
              <a:gd name="connsiteY14" fmla="*/ 10540 h 1483081"/>
              <a:gd name="connsiteX15" fmla="*/ 845243 w 1367758"/>
              <a:gd name="connsiteY15" fmla="*/ 732839 h 1483081"/>
              <a:gd name="connsiteX16" fmla="*/ 1014292 w 1367758"/>
              <a:gd name="connsiteY16" fmla="*/ 1462822 h 1483081"/>
              <a:gd name="connsiteX17" fmla="*/ 1021976 w 1367758"/>
              <a:gd name="connsiteY17" fmla="*/ 1001780 h 1483081"/>
              <a:gd name="connsiteX18" fmla="*/ 1037344 w 1367758"/>
              <a:gd name="connsiteY18" fmla="*/ 417793 h 1483081"/>
              <a:gd name="connsiteX19" fmla="*/ 1068080 w 1367758"/>
              <a:gd name="connsiteY19" fmla="*/ 18224 h 1483081"/>
              <a:gd name="connsiteX20" fmla="*/ 1129553 w 1367758"/>
              <a:gd name="connsiteY20" fmla="*/ 448530 h 1483081"/>
              <a:gd name="connsiteX21" fmla="*/ 1290917 w 1367758"/>
              <a:gd name="connsiteY21" fmla="*/ 1224617 h 1483081"/>
              <a:gd name="connsiteX22" fmla="*/ 1367758 w 1367758"/>
              <a:gd name="connsiteY22" fmla="*/ 1478190 h 1483081"/>
              <a:gd name="connsiteX0" fmla="*/ 0 w 1367758"/>
              <a:gd name="connsiteY0" fmla="*/ 1478190 h 1483081"/>
              <a:gd name="connsiteX1" fmla="*/ 7684 w 1367758"/>
              <a:gd name="connsiteY1" fmla="*/ 679051 h 1483081"/>
              <a:gd name="connsiteX2" fmla="*/ 46104 w 1367758"/>
              <a:gd name="connsiteY2" fmla="*/ 33592 h 1483081"/>
              <a:gd name="connsiteX3" fmla="*/ 99892 w 1367758"/>
              <a:gd name="connsiteY3" fmla="*/ 440846 h 1483081"/>
              <a:gd name="connsiteX4" fmla="*/ 222837 w 1367758"/>
              <a:gd name="connsiteY4" fmla="*/ 1017148 h 1483081"/>
              <a:gd name="connsiteX5" fmla="*/ 353465 w 1367758"/>
              <a:gd name="connsiteY5" fmla="*/ 1478190 h 1483081"/>
              <a:gd name="connsiteX6" fmla="*/ 345781 w 1367758"/>
              <a:gd name="connsiteY6" fmla="*/ 1216933 h 1483081"/>
              <a:gd name="connsiteX7" fmla="*/ 368833 w 1367758"/>
              <a:gd name="connsiteY7" fmla="*/ 563790 h 1483081"/>
              <a:gd name="connsiteX8" fmla="*/ 384201 w 1367758"/>
              <a:gd name="connsiteY8" fmla="*/ 25908 h 1483081"/>
              <a:gd name="connsiteX9" fmla="*/ 484094 w 1367758"/>
              <a:gd name="connsiteY9" fmla="*/ 632946 h 1483081"/>
              <a:gd name="connsiteX10" fmla="*/ 614722 w 1367758"/>
              <a:gd name="connsiteY10" fmla="*/ 1232301 h 1483081"/>
              <a:gd name="connsiteX11" fmla="*/ 683879 w 1367758"/>
              <a:gd name="connsiteY11" fmla="*/ 1470506 h 1483081"/>
              <a:gd name="connsiteX12" fmla="*/ 676195 w 1367758"/>
              <a:gd name="connsiteY12" fmla="*/ 1078620 h 1483081"/>
              <a:gd name="connsiteX13" fmla="*/ 699247 w 1367758"/>
              <a:gd name="connsiteY13" fmla="*/ 356321 h 1483081"/>
              <a:gd name="connsiteX14" fmla="*/ 714615 w 1367758"/>
              <a:gd name="connsiteY14" fmla="*/ 10540 h 1483081"/>
              <a:gd name="connsiteX15" fmla="*/ 845243 w 1367758"/>
              <a:gd name="connsiteY15" fmla="*/ 732839 h 1483081"/>
              <a:gd name="connsiteX16" fmla="*/ 1014292 w 1367758"/>
              <a:gd name="connsiteY16" fmla="*/ 1462822 h 1483081"/>
              <a:gd name="connsiteX17" fmla="*/ 1021976 w 1367758"/>
              <a:gd name="connsiteY17" fmla="*/ 1001780 h 1483081"/>
              <a:gd name="connsiteX18" fmla="*/ 1037344 w 1367758"/>
              <a:gd name="connsiteY18" fmla="*/ 417793 h 1483081"/>
              <a:gd name="connsiteX19" fmla="*/ 1068080 w 1367758"/>
              <a:gd name="connsiteY19" fmla="*/ 18224 h 1483081"/>
              <a:gd name="connsiteX20" fmla="*/ 1129553 w 1367758"/>
              <a:gd name="connsiteY20" fmla="*/ 448530 h 1483081"/>
              <a:gd name="connsiteX21" fmla="*/ 1290917 w 1367758"/>
              <a:gd name="connsiteY21" fmla="*/ 1224617 h 1483081"/>
              <a:gd name="connsiteX22" fmla="*/ 1367758 w 1367758"/>
              <a:gd name="connsiteY22" fmla="*/ 1478190 h 1483081"/>
              <a:gd name="connsiteX0" fmla="*/ 0 w 1367758"/>
              <a:gd name="connsiteY0" fmla="*/ 1478190 h 1483081"/>
              <a:gd name="connsiteX1" fmla="*/ 7684 w 1367758"/>
              <a:gd name="connsiteY1" fmla="*/ 679051 h 1483081"/>
              <a:gd name="connsiteX2" fmla="*/ 46104 w 1367758"/>
              <a:gd name="connsiteY2" fmla="*/ 18224 h 1483081"/>
              <a:gd name="connsiteX3" fmla="*/ 99892 w 1367758"/>
              <a:gd name="connsiteY3" fmla="*/ 440846 h 1483081"/>
              <a:gd name="connsiteX4" fmla="*/ 222837 w 1367758"/>
              <a:gd name="connsiteY4" fmla="*/ 1017148 h 1483081"/>
              <a:gd name="connsiteX5" fmla="*/ 353465 w 1367758"/>
              <a:gd name="connsiteY5" fmla="*/ 1478190 h 1483081"/>
              <a:gd name="connsiteX6" fmla="*/ 345781 w 1367758"/>
              <a:gd name="connsiteY6" fmla="*/ 1216933 h 1483081"/>
              <a:gd name="connsiteX7" fmla="*/ 368833 w 1367758"/>
              <a:gd name="connsiteY7" fmla="*/ 563790 h 1483081"/>
              <a:gd name="connsiteX8" fmla="*/ 384201 w 1367758"/>
              <a:gd name="connsiteY8" fmla="*/ 25908 h 1483081"/>
              <a:gd name="connsiteX9" fmla="*/ 484094 w 1367758"/>
              <a:gd name="connsiteY9" fmla="*/ 632946 h 1483081"/>
              <a:gd name="connsiteX10" fmla="*/ 614722 w 1367758"/>
              <a:gd name="connsiteY10" fmla="*/ 1232301 h 1483081"/>
              <a:gd name="connsiteX11" fmla="*/ 683879 w 1367758"/>
              <a:gd name="connsiteY11" fmla="*/ 1470506 h 1483081"/>
              <a:gd name="connsiteX12" fmla="*/ 676195 w 1367758"/>
              <a:gd name="connsiteY12" fmla="*/ 1078620 h 1483081"/>
              <a:gd name="connsiteX13" fmla="*/ 699247 w 1367758"/>
              <a:gd name="connsiteY13" fmla="*/ 356321 h 1483081"/>
              <a:gd name="connsiteX14" fmla="*/ 714615 w 1367758"/>
              <a:gd name="connsiteY14" fmla="*/ 10540 h 1483081"/>
              <a:gd name="connsiteX15" fmla="*/ 845243 w 1367758"/>
              <a:gd name="connsiteY15" fmla="*/ 732839 h 1483081"/>
              <a:gd name="connsiteX16" fmla="*/ 1014292 w 1367758"/>
              <a:gd name="connsiteY16" fmla="*/ 1462822 h 1483081"/>
              <a:gd name="connsiteX17" fmla="*/ 1021976 w 1367758"/>
              <a:gd name="connsiteY17" fmla="*/ 1001780 h 1483081"/>
              <a:gd name="connsiteX18" fmla="*/ 1037344 w 1367758"/>
              <a:gd name="connsiteY18" fmla="*/ 417793 h 1483081"/>
              <a:gd name="connsiteX19" fmla="*/ 1068080 w 1367758"/>
              <a:gd name="connsiteY19" fmla="*/ 18224 h 1483081"/>
              <a:gd name="connsiteX20" fmla="*/ 1129553 w 1367758"/>
              <a:gd name="connsiteY20" fmla="*/ 448530 h 1483081"/>
              <a:gd name="connsiteX21" fmla="*/ 1290917 w 1367758"/>
              <a:gd name="connsiteY21" fmla="*/ 1224617 h 1483081"/>
              <a:gd name="connsiteX22" fmla="*/ 1367758 w 1367758"/>
              <a:gd name="connsiteY22" fmla="*/ 1478190 h 148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67758" h="1483081">
                <a:moveTo>
                  <a:pt x="0" y="1478190"/>
                </a:moveTo>
                <a:cubicBezTo>
                  <a:pt x="0" y="1199003"/>
                  <a:pt x="0" y="922379"/>
                  <a:pt x="7684" y="679051"/>
                </a:cubicBezTo>
                <a:cubicBezTo>
                  <a:pt x="15368" y="435723"/>
                  <a:pt x="30736" y="57925"/>
                  <a:pt x="46104" y="18224"/>
                </a:cubicBezTo>
                <a:cubicBezTo>
                  <a:pt x="61472" y="-21477"/>
                  <a:pt x="70437" y="274359"/>
                  <a:pt x="99892" y="440846"/>
                </a:cubicBezTo>
                <a:cubicBezTo>
                  <a:pt x="129347" y="607333"/>
                  <a:pt x="180575" y="844257"/>
                  <a:pt x="222837" y="1017148"/>
                </a:cubicBezTo>
                <a:cubicBezTo>
                  <a:pt x="265099" y="1190039"/>
                  <a:pt x="332974" y="1444892"/>
                  <a:pt x="353465" y="1478190"/>
                </a:cubicBezTo>
                <a:cubicBezTo>
                  <a:pt x="373956" y="1511488"/>
                  <a:pt x="343220" y="1369333"/>
                  <a:pt x="345781" y="1216933"/>
                </a:cubicBezTo>
                <a:cubicBezTo>
                  <a:pt x="348342" y="1064533"/>
                  <a:pt x="362430" y="762294"/>
                  <a:pt x="368833" y="563790"/>
                </a:cubicBezTo>
                <a:cubicBezTo>
                  <a:pt x="375236" y="365286"/>
                  <a:pt x="364991" y="14382"/>
                  <a:pt x="384201" y="25908"/>
                </a:cubicBezTo>
                <a:cubicBezTo>
                  <a:pt x="403411" y="37434"/>
                  <a:pt x="445674" y="431881"/>
                  <a:pt x="484094" y="632946"/>
                </a:cubicBezTo>
                <a:cubicBezTo>
                  <a:pt x="522514" y="834011"/>
                  <a:pt x="581425" y="1092708"/>
                  <a:pt x="614722" y="1232301"/>
                </a:cubicBezTo>
                <a:cubicBezTo>
                  <a:pt x="648019" y="1371894"/>
                  <a:pt x="673634" y="1496120"/>
                  <a:pt x="683879" y="1470506"/>
                </a:cubicBezTo>
                <a:cubicBezTo>
                  <a:pt x="694125" y="1444892"/>
                  <a:pt x="673634" y="1264317"/>
                  <a:pt x="676195" y="1078620"/>
                </a:cubicBezTo>
                <a:cubicBezTo>
                  <a:pt x="678756" y="892923"/>
                  <a:pt x="692844" y="534334"/>
                  <a:pt x="699247" y="356321"/>
                </a:cubicBezTo>
                <a:cubicBezTo>
                  <a:pt x="705650" y="178308"/>
                  <a:pt x="690282" y="-52213"/>
                  <a:pt x="714615" y="10540"/>
                </a:cubicBezTo>
                <a:cubicBezTo>
                  <a:pt x="738948" y="73293"/>
                  <a:pt x="795297" y="490792"/>
                  <a:pt x="845243" y="732839"/>
                </a:cubicBezTo>
                <a:cubicBezTo>
                  <a:pt x="895189" y="974886"/>
                  <a:pt x="984837" y="1417998"/>
                  <a:pt x="1014292" y="1462822"/>
                </a:cubicBezTo>
                <a:cubicBezTo>
                  <a:pt x="1043748" y="1507646"/>
                  <a:pt x="1018134" y="1175951"/>
                  <a:pt x="1021976" y="1001780"/>
                </a:cubicBezTo>
                <a:cubicBezTo>
                  <a:pt x="1025818" y="827609"/>
                  <a:pt x="1029660" y="581719"/>
                  <a:pt x="1037344" y="417793"/>
                </a:cubicBezTo>
                <a:cubicBezTo>
                  <a:pt x="1045028" y="253867"/>
                  <a:pt x="1052712" y="13101"/>
                  <a:pt x="1068080" y="18224"/>
                </a:cubicBezTo>
                <a:cubicBezTo>
                  <a:pt x="1083448" y="23347"/>
                  <a:pt x="1092414" y="247464"/>
                  <a:pt x="1129553" y="448530"/>
                </a:cubicBezTo>
                <a:cubicBezTo>
                  <a:pt x="1166693" y="649595"/>
                  <a:pt x="1251216" y="1053007"/>
                  <a:pt x="1290917" y="1224617"/>
                </a:cubicBezTo>
                <a:cubicBezTo>
                  <a:pt x="1330618" y="1396227"/>
                  <a:pt x="1349188" y="1437208"/>
                  <a:pt x="1367758" y="1478190"/>
                </a:cubicBezTo>
              </a:path>
            </a:pathLst>
          </a:custGeom>
          <a:noFill/>
          <a:ln w="19050">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40" name="Freeform 39">
            <a:extLst>
              <a:ext uri="{FF2B5EF4-FFF2-40B4-BE49-F238E27FC236}">
                <a16:creationId xmlns:a16="http://schemas.microsoft.com/office/drawing/2014/main" id="{F40C38E0-4A9D-B9AB-8744-DEAD25ABFB48}"/>
              </a:ext>
            </a:extLst>
          </p:cNvPr>
          <p:cNvSpPr/>
          <p:nvPr/>
        </p:nvSpPr>
        <p:spPr bwMode="auto">
          <a:xfrm>
            <a:off x="5055833" y="2989598"/>
            <a:ext cx="745724" cy="1049742"/>
          </a:xfrm>
          <a:custGeom>
            <a:avLst/>
            <a:gdLst>
              <a:gd name="connsiteX0" fmla="*/ 745724 w 745724"/>
              <a:gd name="connsiteY0" fmla="*/ 1040864 h 1049742"/>
              <a:gd name="connsiteX1" fmla="*/ 621437 w 745724"/>
              <a:gd name="connsiteY1" fmla="*/ 929893 h 1049742"/>
              <a:gd name="connsiteX2" fmla="*/ 426128 w 745724"/>
              <a:gd name="connsiteY2" fmla="*/ 792289 h 1049742"/>
              <a:gd name="connsiteX3" fmla="*/ 230819 w 745724"/>
              <a:gd name="connsiteY3" fmla="*/ 610297 h 1049742"/>
              <a:gd name="connsiteX4" fmla="*/ 164237 w 745724"/>
              <a:gd name="connsiteY4" fmla="*/ 494887 h 1049742"/>
              <a:gd name="connsiteX5" fmla="*/ 110971 w 745724"/>
              <a:gd name="connsiteY5" fmla="*/ 201924 h 1049742"/>
              <a:gd name="connsiteX6" fmla="*/ 62144 w 745724"/>
              <a:gd name="connsiteY6" fmla="*/ 11054 h 1049742"/>
              <a:gd name="connsiteX7" fmla="*/ 17755 w 745724"/>
              <a:gd name="connsiteY7" fmla="*/ 68759 h 1049742"/>
              <a:gd name="connsiteX8" fmla="*/ 4439 w 745724"/>
              <a:gd name="connsiteY8" fmla="*/ 446060 h 1049742"/>
              <a:gd name="connsiteX9" fmla="*/ 4439 w 745724"/>
              <a:gd name="connsiteY9" fmla="*/ 836678 h 1049742"/>
              <a:gd name="connsiteX10" fmla="*/ 0 w 745724"/>
              <a:gd name="connsiteY10" fmla="*/ 1049742 h 1049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5724" h="1049742">
                <a:moveTo>
                  <a:pt x="745724" y="1040864"/>
                </a:moveTo>
                <a:cubicBezTo>
                  <a:pt x="710213" y="1006093"/>
                  <a:pt x="674703" y="971322"/>
                  <a:pt x="621437" y="929893"/>
                </a:cubicBezTo>
                <a:cubicBezTo>
                  <a:pt x="568171" y="888464"/>
                  <a:pt x="491231" y="845555"/>
                  <a:pt x="426128" y="792289"/>
                </a:cubicBezTo>
                <a:cubicBezTo>
                  <a:pt x="361025" y="739023"/>
                  <a:pt x="274467" y="659864"/>
                  <a:pt x="230819" y="610297"/>
                </a:cubicBezTo>
                <a:cubicBezTo>
                  <a:pt x="187171" y="560730"/>
                  <a:pt x="184212" y="562949"/>
                  <a:pt x="164237" y="494887"/>
                </a:cubicBezTo>
                <a:cubicBezTo>
                  <a:pt x="144262" y="426825"/>
                  <a:pt x="127986" y="282563"/>
                  <a:pt x="110971" y="201924"/>
                </a:cubicBezTo>
                <a:cubicBezTo>
                  <a:pt x="93956" y="121285"/>
                  <a:pt x="77680" y="33248"/>
                  <a:pt x="62144" y="11054"/>
                </a:cubicBezTo>
                <a:cubicBezTo>
                  <a:pt x="46608" y="-11140"/>
                  <a:pt x="27372" y="-3742"/>
                  <a:pt x="17755" y="68759"/>
                </a:cubicBezTo>
                <a:cubicBezTo>
                  <a:pt x="8138" y="141260"/>
                  <a:pt x="6658" y="318074"/>
                  <a:pt x="4439" y="446060"/>
                </a:cubicBezTo>
                <a:cubicBezTo>
                  <a:pt x="2220" y="574046"/>
                  <a:pt x="5179" y="736064"/>
                  <a:pt x="4439" y="836678"/>
                </a:cubicBezTo>
                <a:cubicBezTo>
                  <a:pt x="3699" y="937292"/>
                  <a:pt x="1849" y="993517"/>
                  <a:pt x="0" y="1049742"/>
                </a:cubicBez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41" name="Freeform 40">
            <a:extLst>
              <a:ext uri="{FF2B5EF4-FFF2-40B4-BE49-F238E27FC236}">
                <a16:creationId xmlns:a16="http://schemas.microsoft.com/office/drawing/2014/main" id="{18498C42-A184-D6DA-E1A2-3C4612BAF76F}"/>
              </a:ext>
            </a:extLst>
          </p:cNvPr>
          <p:cNvSpPr/>
          <p:nvPr/>
        </p:nvSpPr>
        <p:spPr bwMode="auto">
          <a:xfrm>
            <a:off x="4322997" y="2998554"/>
            <a:ext cx="732835" cy="1045225"/>
          </a:xfrm>
          <a:custGeom>
            <a:avLst/>
            <a:gdLst>
              <a:gd name="connsiteX0" fmla="*/ 750590 w 750590"/>
              <a:gd name="connsiteY0" fmla="*/ 1036277 h 1045155"/>
              <a:gd name="connsiteX1" fmla="*/ 666252 w 750590"/>
              <a:gd name="connsiteY1" fmla="*/ 960817 h 1045155"/>
              <a:gd name="connsiteX2" fmla="*/ 466505 w 750590"/>
              <a:gd name="connsiteY2" fmla="*/ 827652 h 1045155"/>
              <a:gd name="connsiteX3" fmla="*/ 240124 w 750590"/>
              <a:gd name="connsiteY3" fmla="*/ 614588 h 1045155"/>
              <a:gd name="connsiteX4" fmla="*/ 146909 w 750590"/>
              <a:gd name="connsiteY4" fmla="*/ 432595 h 1045155"/>
              <a:gd name="connsiteX5" fmla="*/ 115837 w 750590"/>
              <a:gd name="connsiteY5" fmla="*/ 197337 h 1045155"/>
              <a:gd name="connsiteX6" fmla="*/ 80326 w 750590"/>
              <a:gd name="connsiteY6" fmla="*/ 55294 h 1045155"/>
              <a:gd name="connsiteX7" fmla="*/ 53693 w 750590"/>
              <a:gd name="connsiteY7" fmla="*/ 2028 h 1045155"/>
              <a:gd name="connsiteX8" fmla="*/ 13744 w 750590"/>
              <a:gd name="connsiteY8" fmla="*/ 117438 h 1045155"/>
              <a:gd name="connsiteX9" fmla="*/ 4866 w 750590"/>
              <a:gd name="connsiteY9" fmla="*/ 516933 h 1045155"/>
              <a:gd name="connsiteX10" fmla="*/ 427 w 750590"/>
              <a:gd name="connsiteY10" fmla="*/ 849846 h 1045155"/>
              <a:gd name="connsiteX11" fmla="*/ 427 w 750590"/>
              <a:gd name="connsiteY11" fmla="*/ 1045155 h 1045155"/>
              <a:gd name="connsiteX0" fmla="*/ 750590 w 750590"/>
              <a:gd name="connsiteY0" fmla="*/ 1036347 h 1045225"/>
              <a:gd name="connsiteX1" fmla="*/ 666252 w 750590"/>
              <a:gd name="connsiteY1" fmla="*/ 960887 h 1045225"/>
              <a:gd name="connsiteX2" fmla="*/ 466505 w 750590"/>
              <a:gd name="connsiteY2" fmla="*/ 827722 h 1045225"/>
              <a:gd name="connsiteX3" fmla="*/ 240124 w 750590"/>
              <a:gd name="connsiteY3" fmla="*/ 614658 h 1045225"/>
              <a:gd name="connsiteX4" fmla="*/ 146909 w 750590"/>
              <a:gd name="connsiteY4" fmla="*/ 432665 h 1045225"/>
              <a:gd name="connsiteX5" fmla="*/ 106959 w 750590"/>
              <a:gd name="connsiteY5" fmla="*/ 206285 h 1045225"/>
              <a:gd name="connsiteX6" fmla="*/ 80326 w 750590"/>
              <a:gd name="connsiteY6" fmla="*/ 55364 h 1045225"/>
              <a:gd name="connsiteX7" fmla="*/ 53693 w 750590"/>
              <a:gd name="connsiteY7" fmla="*/ 2098 h 1045225"/>
              <a:gd name="connsiteX8" fmla="*/ 13744 w 750590"/>
              <a:gd name="connsiteY8" fmla="*/ 117508 h 1045225"/>
              <a:gd name="connsiteX9" fmla="*/ 4866 w 750590"/>
              <a:gd name="connsiteY9" fmla="*/ 517003 h 1045225"/>
              <a:gd name="connsiteX10" fmla="*/ 427 w 750590"/>
              <a:gd name="connsiteY10" fmla="*/ 849916 h 1045225"/>
              <a:gd name="connsiteX11" fmla="*/ 427 w 750590"/>
              <a:gd name="connsiteY11" fmla="*/ 1045225 h 1045225"/>
              <a:gd name="connsiteX0" fmla="*/ 732835 w 732835"/>
              <a:gd name="connsiteY0" fmla="*/ 1031908 h 1045225"/>
              <a:gd name="connsiteX1" fmla="*/ 666252 w 732835"/>
              <a:gd name="connsiteY1" fmla="*/ 960887 h 1045225"/>
              <a:gd name="connsiteX2" fmla="*/ 466505 w 732835"/>
              <a:gd name="connsiteY2" fmla="*/ 827722 h 1045225"/>
              <a:gd name="connsiteX3" fmla="*/ 240124 w 732835"/>
              <a:gd name="connsiteY3" fmla="*/ 614658 h 1045225"/>
              <a:gd name="connsiteX4" fmla="*/ 146909 w 732835"/>
              <a:gd name="connsiteY4" fmla="*/ 432665 h 1045225"/>
              <a:gd name="connsiteX5" fmla="*/ 106959 w 732835"/>
              <a:gd name="connsiteY5" fmla="*/ 206285 h 1045225"/>
              <a:gd name="connsiteX6" fmla="*/ 80326 w 732835"/>
              <a:gd name="connsiteY6" fmla="*/ 55364 h 1045225"/>
              <a:gd name="connsiteX7" fmla="*/ 53693 w 732835"/>
              <a:gd name="connsiteY7" fmla="*/ 2098 h 1045225"/>
              <a:gd name="connsiteX8" fmla="*/ 13744 w 732835"/>
              <a:gd name="connsiteY8" fmla="*/ 117508 h 1045225"/>
              <a:gd name="connsiteX9" fmla="*/ 4866 w 732835"/>
              <a:gd name="connsiteY9" fmla="*/ 517003 h 1045225"/>
              <a:gd name="connsiteX10" fmla="*/ 427 w 732835"/>
              <a:gd name="connsiteY10" fmla="*/ 849916 h 1045225"/>
              <a:gd name="connsiteX11" fmla="*/ 427 w 732835"/>
              <a:gd name="connsiteY11" fmla="*/ 1045225 h 104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2835" h="1045225">
                <a:moveTo>
                  <a:pt x="732835" y="1031908"/>
                </a:moveTo>
                <a:cubicBezTo>
                  <a:pt x="714339" y="1011563"/>
                  <a:pt x="710640" y="994918"/>
                  <a:pt x="666252" y="960887"/>
                </a:cubicBezTo>
                <a:cubicBezTo>
                  <a:pt x="621864" y="926856"/>
                  <a:pt x="537526" y="885427"/>
                  <a:pt x="466505" y="827722"/>
                </a:cubicBezTo>
                <a:cubicBezTo>
                  <a:pt x="395484" y="770017"/>
                  <a:pt x="293390" y="680501"/>
                  <a:pt x="240124" y="614658"/>
                </a:cubicBezTo>
                <a:cubicBezTo>
                  <a:pt x="186858" y="548815"/>
                  <a:pt x="169103" y="500727"/>
                  <a:pt x="146909" y="432665"/>
                </a:cubicBezTo>
                <a:cubicBezTo>
                  <a:pt x="124715" y="364603"/>
                  <a:pt x="118056" y="269168"/>
                  <a:pt x="106959" y="206285"/>
                </a:cubicBezTo>
                <a:cubicBezTo>
                  <a:pt x="95862" y="143402"/>
                  <a:pt x="89204" y="89395"/>
                  <a:pt x="80326" y="55364"/>
                </a:cubicBezTo>
                <a:cubicBezTo>
                  <a:pt x="71448" y="21333"/>
                  <a:pt x="64790" y="-8259"/>
                  <a:pt x="53693" y="2098"/>
                </a:cubicBezTo>
                <a:cubicBezTo>
                  <a:pt x="42596" y="12455"/>
                  <a:pt x="21882" y="31691"/>
                  <a:pt x="13744" y="117508"/>
                </a:cubicBezTo>
                <a:cubicBezTo>
                  <a:pt x="5606" y="203325"/>
                  <a:pt x="7085" y="394935"/>
                  <a:pt x="4866" y="517003"/>
                </a:cubicBezTo>
                <a:cubicBezTo>
                  <a:pt x="2647" y="639071"/>
                  <a:pt x="1167" y="761879"/>
                  <a:pt x="427" y="849916"/>
                </a:cubicBezTo>
                <a:cubicBezTo>
                  <a:pt x="-313" y="937953"/>
                  <a:pt x="57" y="991589"/>
                  <a:pt x="427" y="1045225"/>
                </a:cubicBez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42" name="Freeform 41">
            <a:extLst>
              <a:ext uri="{FF2B5EF4-FFF2-40B4-BE49-F238E27FC236}">
                <a16:creationId xmlns:a16="http://schemas.microsoft.com/office/drawing/2014/main" id="{E9C2994A-9514-3304-7C3A-7E124F630559}"/>
              </a:ext>
            </a:extLst>
          </p:cNvPr>
          <p:cNvSpPr/>
          <p:nvPr/>
        </p:nvSpPr>
        <p:spPr bwMode="auto">
          <a:xfrm>
            <a:off x="2689859" y="2803850"/>
            <a:ext cx="1371675" cy="1479626"/>
          </a:xfrm>
          <a:custGeom>
            <a:avLst/>
            <a:gdLst>
              <a:gd name="connsiteX0" fmla="*/ 1371675 w 1371675"/>
              <a:gd name="connsiteY0" fmla="*/ 1470748 h 1479626"/>
              <a:gd name="connsiteX1" fmla="*/ 1300654 w 1371675"/>
              <a:gd name="connsiteY1" fmla="*/ 1262123 h 1479626"/>
              <a:gd name="connsiteX2" fmla="*/ 1163050 w 1371675"/>
              <a:gd name="connsiteY2" fmla="*/ 654002 h 1479626"/>
              <a:gd name="connsiteX3" fmla="*/ 1096467 w 1371675"/>
              <a:gd name="connsiteY3" fmla="*/ 232313 h 1479626"/>
              <a:gd name="connsiteX4" fmla="*/ 1056518 w 1371675"/>
              <a:gd name="connsiteY4" fmla="*/ 14810 h 1479626"/>
              <a:gd name="connsiteX5" fmla="*/ 1029885 w 1371675"/>
              <a:gd name="connsiteY5" fmla="*/ 489766 h 1479626"/>
              <a:gd name="connsiteX6" fmla="*/ 1025446 w 1371675"/>
              <a:gd name="connsiteY6" fmla="*/ 1084569 h 1479626"/>
              <a:gd name="connsiteX7" fmla="*/ 1012129 w 1371675"/>
              <a:gd name="connsiteY7" fmla="*/ 1461870 h 1479626"/>
              <a:gd name="connsiteX8" fmla="*/ 954424 w 1371675"/>
              <a:gd name="connsiteY8" fmla="*/ 1222173 h 1479626"/>
              <a:gd name="connsiteX9" fmla="*/ 847892 w 1371675"/>
              <a:gd name="connsiteY9" fmla="*/ 769412 h 1479626"/>
              <a:gd name="connsiteX10" fmla="*/ 754677 w 1371675"/>
              <a:gd name="connsiteY10" fmla="*/ 285579 h 1479626"/>
              <a:gd name="connsiteX11" fmla="*/ 719166 w 1371675"/>
              <a:gd name="connsiteY11" fmla="*/ 10371 h 1479626"/>
              <a:gd name="connsiteX12" fmla="*/ 683656 w 1371675"/>
              <a:gd name="connsiteY12" fmla="*/ 640686 h 1479626"/>
              <a:gd name="connsiteX13" fmla="*/ 679217 w 1371675"/>
              <a:gd name="connsiteY13" fmla="*/ 1160030 h 1479626"/>
              <a:gd name="connsiteX14" fmla="*/ 670339 w 1371675"/>
              <a:gd name="connsiteY14" fmla="*/ 1461870 h 1479626"/>
              <a:gd name="connsiteX15" fmla="*/ 608195 w 1371675"/>
              <a:gd name="connsiteY15" fmla="*/ 1208857 h 1479626"/>
              <a:gd name="connsiteX16" fmla="*/ 479469 w 1371675"/>
              <a:gd name="connsiteY16" fmla="*/ 645125 h 1479626"/>
              <a:gd name="connsiteX17" fmla="*/ 408448 w 1371675"/>
              <a:gd name="connsiteY17" fmla="*/ 205680 h 1479626"/>
              <a:gd name="connsiteX18" fmla="*/ 386254 w 1371675"/>
              <a:gd name="connsiteY18" fmla="*/ 28127 h 1479626"/>
              <a:gd name="connsiteX19" fmla="*/ 359621 w 1371675"/>
              <a:gd name="connsiteY19" fmla="*/ 396550 h 1479626"/>
              <a:gd name="connsiteX20" fmla="*/ 346304 w 1371675"/>
              <a:gd name="connsiteY20" fmla="*/ 973599 h 1479626"/>
              <a:gd name="connsiteX21" fmla="*/ 341865 w 1371675"/>
              <a:gd name="connsiteY21" fmla="*/ 1457432 h 1479626"/>
              <a:gd name="connsiteX22" fmla="*/ 270844 w 1371675"/>
              <a:gd name="connsiteY22" fmla="*/ 1186663 h 1479626"/>
              <a:gd name="connsiteX23" fmla="*/ 159873 w 1371675"/>
              <a:gd name="connsiteY23" fmla="*/ 685074 h 1479626"/>
              <a:gd name="connsiteX24" fmla="*/ 66658 w 1371675"/>
              <a:gd name="connsiteY24" fmla="*/ 223435 h 1479626"/>
              <a:gd name="connsiteX25" fmla="*/ 40024 w 1371675"/>
              <a:gd name="connsiteY25" fmla="*/ 28127 h 1479626"/>
              <a:gd name="connsiteX26" fmla="*/ 13391 w 1371675"/>
              <a:gd name="connsiteY26" fmla="*/ 614053 h 1479626"/>
              <a:gd name="connsiteX27" fmla="*/ 75 w 1371675"/>
              <a:gd name="connsiteY27" fmla="*/ 1182224 h 1479626"/>
              <a:gd name="connsiteX28" fmla="*/ 8953 w 1371675"/>
              <a:gd name="connsiteY28" fmla="*/ 1479626 h 1479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71675" h="1479626">
                <a:moveTo>
                  <a:pt x="1371675" y="1470748"/>
                </a:moveTo>
                <a:cubicBezTo>
                  <a:pt x="1353550" y="1434497"/>
                  <a:pt x="1335425" y="1398247"/>
                  <a:pt x="1300654" y="1262123"/>
                </a:cubicBezTo>
                <a:cubicBezTo>
                  <a:pt x="1265883" y="1125999"/>
                  <a:pt x="1197081" y="825637"/>
                  <a:pt x="1163050" y="654002"/>
                </a:cubicBezTo>
                <a:cubicBezTo>
                  <a:pt x="1129019" y="482367"/>
                  <a:pt x="1114222" y="338845"/>
                  <a:pt x="1096467" y="232313"/>
                </a:cubicBezTo>
                <a:cubicBezTo>
                  <a:pt x="1078712" y="125781"/>
                  <a:pt x="1067615" y="-28099"/>
                  <a:pt x="1056518" y="14810"/>
                </a:cubicBezTo>
                <a:cubicBezTo>
                  <a:pt x="1045421" y="57719"/>
                  <a:pt x="1035064" y="311473"/>
                  <a:pt x="1029885" y="489766"/>
                </a:cubicBezTo>
                <a:cubicBezTo>
                  <a:pt x="1024706" y="668059"/>
                  <a:pt x="1028405" y="922552"/>
                  <a:pt x="1025446" y="1084569"/>
                </a:cubicBezTo>
                <a:cubicBezTo>
                  <a:pt x="1022487" y="1246586"/>
                  <a:pt x="1023966" y="1438936"/>
                  <a:pt x="1012129" y="1461870"/>
                </a:cubicBezTo>
                <a:cubicBezTo>
                  <a:pt x="1000292" y="1484804"/>
                  <a:pt x="981797" y="1337583"/>
                  <a:pt x="954424" y="1222173"/>
                </a:cubicBezTo>
                <a:cubicBezTo>
                  <a:pt x="927051" y="1106763"/>
                  <a:pt x="881183" y="925511"/>
                  <a:pt x="847892" y="769412"/>
                </a:cubicBezTo>
                <a:cubicBezTo>
                  <a:pt x="814601" y="613313"/>
                  <a:pt x="776131" y="412086"/>
                  <a:pt x="754677" y="285579"/>
                </a:cubicBezTo>
                <a:cubicBezTo>
                  <a:pt x="733223" y="159072"/>
                  <a:pt x="731003" y="-48814"/>
                  <a:pt x="719166" y="10371"/>
                </a:cubicBezTo>
                <a:cubicBezTo>
                  <a:pt x="707329" y="69555"/>
                  <a:pt x="690314" y="449076"/>
                  <a:pt x="683656" y="640686"/>
                </a:cubicBezTo>
                <a:cubicBezTo>
                  <a:pt x="676998" y="832296"/>
                  <a:pt x="681436" y="1023166"/>
                  <a:pt x="679217" y="1160030"/>
                </a:cubicBezTo>
                <a:cubicBezTo>
                  <a:pt x="676997" y="1296894"/>
                  <a:pt x="682176" y="1453732"/>
                  <a:pt x="670339" y="1461870"/>
                </a:cubicBezTo>
                <a:cubicBezTo>
                  <a:pt x="658502" y="1470008"/>
                  <a:pt x="640007" y="1344981"/>
                  <a:pt x="608195" y="1208857"/>
                </a:cubicBezTo>
                <a:cubicBezTo>
                  <a:pt x="576383" y="1072733"/>
                  <a:pt x="512760" y="812321"/>
                  <a:pt x="479469" y="645125"/>
                </a:cubicBezTo>
                <a:cubicBezTo>
                  <a:pt x="446178" y="477929"/>
                  <a:pt x="423984" y="308513"/>
                  <a:pt x="408448" y="205680"/>
                </a:cubicBezTo>
                <a:cubicBezTo>
                  <a:pt x="392912" y="102847"/>
                  <a:pt x="394392" y="-3684"/>
                  <a:pt x="386254" y="28127"/>
                </a:cubicBezTo>
                <a:cubicBezTo>
                  <a:pt x="378116" y="59938"/>
                  <a:pt x="366279" y="238971"/>
                  <a:pt x="359621" y="396550"/>
                </a:cubicBezTo>
                <a:cubicBezTo>
                  <a:pt x="352963" y="554129"/>
                  <a:pt x="349263" y="796785"/>
                  <a:pt x="346304" y="973599"/>
                </a:cubicBezTo>
                <a:cubicBezTo>
                  <a:pt x="343345" y="1150413"/>
                  <a:pt x="354442" y="1421921"/>
                  <a:pt x="341865" y="1457432"/>
                </a:cubicBezTo>
                <a:cubicBezTo>
                  <a:pt x="329288" y="1492943"/>
                  <a:pt x="301176" y="1315389"/>
                  <a:pt x="270844" y="1186663"/>
                </a:cubicBezTo>
                <a:cubicBezTo>
                  <a:pt x="240512" y="1057937"/>
                  <a:pt x="193904" y="845612"/>
                  <a:pt x="159873" y="685074"/>
                </a:cubicBezTo>
                <a:cubicBezTo>
                  <a:pt x="125842" y="524536"/>
                  <a:pt x="86633" y="332926"/>
                  <a:pt x="66658" y="223435"/>
                </a:cubicBezTo>
                <a:cubicBezTo>
                  <a:pt x="46683" y="113944"/>
                  <a:pt x="48902" y="-36976"/>
                  <a:pt x="40024" y="28127"/>
                </a:cubicBezTo>
                <a:cubicBezTo>
                  <a:pt x="31146" y="93230"/>
                  <a:pt x="20049" y="421704"/>
                  <a:pt x="13391" y="614053"/>
                </a:cubicBezTo>
                <a:cubicBezTo>
                  <a:pt x="6733" y="806402"/>
                  <a:pt x="815" y="1037962"/>
                  <a:pt x="75" y="1182224"/>
                </a:cubicBezTo>
                <a:cubicBezTo>
                  <a:pt x="-665" y="1326486"/>
                  <a:pt x="4144" y="1403056"/>
                  <a:pt x="8953" y="1479626"/>
                </a:cubicBez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42825946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EB7C6-45CE-70F9-07AE-48A803FD9200}"/>
              </a:ext>
            </a:extLst>
          </p:cNvPr>
          <p:cNvSpPr>
            <a:spLocks noGrp="1"/>
          </p:cNvSpPr>
          <p:nvPr>
            <p:ph type="title"/>
          </p:nvPr>
        </p:nvSpPr>
        <p:spPr/>
        <p:txBody>
          <a:bodyPr/>
          <a:lstStyle/>
          <a:p>
            <a:r>
              <a:rPr lang="en-US" dirty="0"/>
              <a:t>What Do Patients With Hemophilia Need？</a:t>
            </a:r>
          </a:p>
        </p:txBody>
      </p:sp>
      <p:sp>
        <p:nvSpPr>
          <p:cNvPr id="6" name="Text Box 11">
            <a:extLst>
              <a:ext uri="{FF2B5EF4-FFF2-40B4-BE49-F238E27FC236}">
                <a16:creationId xmlns:a16="http://schemas.microsoft.com/office/drawing/2014/main" id="{941E54E3-92D7-F412-74D4-9A3073EC41AF}"/>
              </a:ext>
            </a:extLst>
          </p:cNvPr>
          <p:cNvSpPr txBox="1">
            <a:spLocks noChangeArrowheads="1"/>
          </p:cNvSpPr>
          <p:nvPr/>
        </p:nvSpPr>
        <p:spPr bwMode="auto">
          <a:xfrm>
            <a:off x="433001" y="636469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1. Curtis.  Haemophilia. 2023;29:761. </a:t>
            </a:r>
            <a:r>
              <a:rPr kumimoji="0" lang="en-US" altLang="zh-CN"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2. Guan. Haemophilia. 2023;29:1467.</a:t>
            </a:r>
          </a:p>
        </p:txBody>
      </p:sp>
      <p:sp>
        <p:nvSpPr>
          <p:cNvPr id="7" name="Rectangle 6">
            <a:extLst>
              <a:ext uri="{FF2B5EF4-FFF2-40B4-BE49-F238E27FC236}">
                <a16:creationId xmlns:a16="http://schemas.microsoft.com/office/drawing/2014/main" id="{CF251AFC-A66B-B83F-2422-7B346836425B}"/>
              </a:ext>
            </a:extLst>
          </p:cNvPr>
          <p:cNvSpPr/>
          <p:nvPr/>
        </p:nvSpPr>
        <p:spPr bwMode="auto">
          <a:xfrm>
            <a:off x="725838" y="2095280"/>
            <a:ext cx="5040308" cy="3713703"/>
          </a:xfrm>
          <a:prstGeom prst="rect">
            <a:avLst/>
          </a:prstGeom>
          <a:noFill/>
          <a:ln w="9525">
            <a:solidFill>
              <a:schemeClr val="bg2"/>
            </a:solidFill>
            <a:prstDash val="sysDash"/>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文本框 13">
            <a:extLst>
              <a:ext uri="{FF2B5EF4-FFF2-40B4-BE49-F238E27FC236}">
                <a16:creationId xmlns:a16="http://schemas.microsoft.com/office/drawing/2014/main" id="{6D65DF02-CBA9-1118-BBE9-D84585C9325F}"/>
              </a:ext>
            </a:extLst>
          </p:cNvPr>
          <p:cNvSpPr txBox="1"/>
          <p:nvPr/>
        </p:nvSpPr>
        <p:spPr bwMode="auto">
          <a:xfrm>
            <a:off x="859001" y="2394545"/>
            <a:ext cx="4884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kumimoji="0" lang="zh-CN" alt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Preference for </a:t>
            </a:r>
            <a:r>
              <a:rPr kumimoji="0" lang="zh-CN" altLang="en-US" sz="1800" b="1" i="0" u="none" strike="noStrike" kern="1200" cap="none" spc="0" normalizeH="0" baseline="0" noProof="0">
                <a:ln>
                  <a:noFill/>
                </a:ln>
                <a:solidFill>
                  <a:srgbClr val="E1471D"/>
                </a:solidFill>
                <a:effectLst/>
                <a:uLnTx/>
                <a:uFillTx/>
                <a:latin typeface="Calibri"/>
                <a:ea typeface="+mn-ea"/>
                <a:cs typeface="Arial" panose="020B0604020202020204" pitchFamily="34" charset="0"/>
              </a:rPr>
              <a:t>high</a:t>
            </a:r>
            <a:r>
              <a:rPr kumimoji="0" lang="en-US" altLang="zh-CN" sz="1800" b="1"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a:t>
            </a:r>
            <a:r>
              <a:rPr kumimoji="0" lang="zh-CN" altLang="en-US" sz="1800" b="1" i="0" u="none" strike="noStrike" kern="1200" cap="none" spc="0" normalizeH="0" baseline="0" noProof="0">
                <a:ln>
                  <a:noFill/>
                </a:ln>
                <a:solidFill>
                  <a:srgbClr val="E1471D"/>
                </a:solidFill>
                <a:effectLst/>
                <a:uLnTx/>
                <a:uFillTx/>
                <a:latin typeface="Calibri"/>
                <a:ea typeface="+mn-ea"/>
                <a:cs typeface="Arial" panose="020B0604020202020204" pitchFamily="34" charset="0"/>
              </a:rPr>
              <a:t>dose factor </a:t>
            </a:r>
            <a:r>
              <a:rPr kumimoji="0" lang="zh-CN" alt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(&gt;40 units/kg) increased</a:t>
            </a:r>
          </a:p>
        </p:txBody>
      </p:sp>
      <p:sp>
        <p:nvSpPr>
          <p:cNvPr id="10" name="文本框 14">
            <a:extLst>
              <a:ext uri="{FF2B5EF4-FFF2-40B4-BE49-F238E27FC236}">
                <a16:creationId xmlns:a16="http://schemas.microsoft.com/office/drawing/2014/main" id="{BACB3371-16FD-E268-230B-9B2197876F7C}"/>
              </a:ext>
            </a:extLst>
          </p:cNvPr>
          <p:cNvSpPr txBox="1"/>
          <p:nvPr/>
        </p:nvSpPr>
        <p:spPr bwMode="auto">
          <a:xfrm>
            <a:off x="858998" y="4321759"/>
            <a:ext cx="49340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kumimoji="0" lang="en-US" altLang="zh-CN"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Most prescribed </a:t>
            </a:r>
            <a:r>
              <a:rPr kumimoji="0" lang="en-US" altLang="zh-CN" sz="1600" b="1"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nonfactor prophylaxis</a:t>
            </a:r>
            <a:r>
              <a:rPr kumimoji="0" lang="zh-CN" alt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a:t>
            </a:r>
            <a:r>
              <a:rPr kumimoji="0" lang="en-US" altLang="zh-CN"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(emicizumab)</a:t>
            </a:r>
            <a:endParaRPr kumimoji="0" lang="en-US" altLang="zh-CN" sz="1600" b="1" i="0" u="none" strike="noStrike" kern="1200" cap="none" spc="0" normalizeH="0" baseline="0" noProof="0" dirty="0">
              <a:ln>
                <a:noFill/>
              </a:ln>
              <a:solidFill>
                <a:srgbClr val="E1471D"/>
              </a:solidFill>
              <a:effectLst/>
              <a:uLnTx/>
              <a:uFillTx/>
              <a:latin typeface="Calibri"/>
              <a:ea typeface="+mn-ea"/>
              <a:cs typeface="Arial" panose="020B0604020202020204" pitchFamily="34" charset="0"/>
            </a:endParaRPr>
          </a:p>
          <a:p>
            <a:pPr marL="625475"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zh-CN"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94.7% </a:t>
            </a:r>
            <a:r>
              <a:rPr kumimoji="0" lang="en-US" altLang="zh-CN"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prescribed to pediatric HA + inhibitors</a:t>
            </a:r>
          </a:p>
          <a:p>
            <a:pPr marL="625475"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zh-CN"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91.4%</a:t>
            </a:r>
            <a:r>
              <a:rPr kumimoji="0" lang="en-US" altLang="zh-CN"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prescribe to adult HA + inhibitors</a:t>
            </a:r>
          </a:p>
        </p:txBody>
      </p:sp>
      <p:sp>
        <p:nvSpPr>
          <p:cNvPr id="11" name="文本框 15">
            <a:extLst>
              <a:ext uri="{FF2B5EF4-FFF2-40B4-BE49-F238E27FC236}">
                <a16:creationId xmlns:a16="http://schemas.microsoft.com/office/drawing/2014/main" id="{461ACCCF-2F19-8F84-51EB-E71AF96319A6}"/>
              </a:ext>
            </a:extLst>
          </p:cNvPr>
          <p:cNvSpPr txBox="1"/>
          <p:nvPr/>
        </p:nvSpPr>
        <p:spPr bwMode="auto">
          <a:xfrm>
            <a:off x="858998" y="5185284"/>
            <a:ext cx="46551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kumimoji="0" lang="en-US" altLang="zh-CN"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78.1% recommended </a:t>
            </a:r>
            <a:r>
              <a:rPr kumimoji="0" lang="en-US" altLang="zh-CN" sz="1600" b="1"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gene therapy </a:t>
            </a:r>
            <a:r>
              <a:rPr kumimoji="0" lang="en-US" altLang="zh-CN"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at least some of time</a:t>
            </a:r>
            <a:endParaRPr kumimoji="0" lang="zh-CN" altLang="en-US" sz="1600" b="1"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14" name="文本框 20">
            <a:extLst>
              <a:ext uri="{FF2B5EF4-FFF2-40B4-BE49-F238E27FC236}">
                <a16:creationId xmlns:a16="http://schemas.microsoft.com/office/drawing/2014/main" id="{7543C5DB-7D3C-32CA-F196-842085210382}"/>
              </a:ext>
            </a:extLst>
          </p:cNvPr>
          <p:cNvSpPr txBox="1"/>
          <p:nvPr/>
        </p:nvSpPr>
        <p:spPr>
          <a:xfrm>
            <a:off x="6372208" y="4227868"/>
            <a:ext cx="2733193" cy="1600438"/>
          </a:xfrm>
          <a:prstGeom prst="rect">
            <a:avLst/>
          </a:prstGeom>
          <a:noFill/>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zh-CN" sz="1400" b="0" i="0" u="none" strike="noStrike" kern="1200" cap="none" spc="0" normalizeH="0" baseline="0" noProof="0" dirty="0">
                <a:ln>
                  <a:noFill/>
                </a:ln>
                <a:solidFill>
                  <a:srgbClr val="000000"/>
                </a:solidFill>
                <a:effectLst/>
                <a:uLnTx/>
                <a:uFillTx/>
                <a:latin typeface="Calibri"/>
                <a:ea typeface="微软雅黑" panose="020B0503020204020204" pitchFamily="34" charset="-122"/>
                <a:cs typeface="Arial" panose="020B0604020202020204" pitchFamily="34" charset="0"/>
              </a:rPr>
              <a:t>Among 938 </a:t>
            </a:r>
            <a:r>
              <a:rPr kumimoji="0" lang="en-US" altLang="zh-CN" sz="1400" b="0" i="0" u="none" strike="noStrike" kern="100" cap="none" spc="0" normalizeH="0" baseline="0" noProof="0" dirty="0">
                <a:ln>
                  <a:noFill/>
                </a:ln>
                <a:solidFill>
                  <a:srgbClr val="000000"/>
                </a:solidFill>
                <a:effectLst/>
                <a:uLnTx/>
                <a:uFillTx/>
                <a:latin typeface="Calibri"/>
                <a:ea typeface="微软雅黑" panose="020B0503020204020204" pitchFamily="34" charset="-122"/>
                <a:cs typeface="Arial" panose="020B0604020202020204" pitchFamily="34" charset="0"/>
              </a:rPr>
              <a:t>children without inhibitors, </a:t>
            </a:r>
            <a:r>
              <a:rPr kumimoji="0" lang="en-US" altLang="zh-CN" sz="1400" b="1" i="0" u="none" strike="noStrike" kern="100" cap="none" spc="0" normalizeH="0" baseline="0" noProof="0" dirty="0">
                <a:ln>
                  <a:noFill/>
                </a:ln>
                <a:solidFill>
                  <a:srgbClr val="000000"/>
                </a:solidFill>
                <a:effectLst/>
                <a:uLnTx/>
                <a:uFillTx/>
                <a:latin typeface="Calibri"/>
                <a:ea typeface="微软雅黑" panose="020B0503020204020204" pitchFamily="34" charset="-122"/>
                <a:cs typeface="Arial" panose="020B0604020202020204" pitchFamily="34" charset="0"/>
              </a:rPr>
              <a:t>71.5% (671/938) received PPX: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zh-CN" sz="1400" b="0" i="0" u="none" strike="noStrike" kern="100" cap="none" spc="0" normalizeH="0" baseline="0" noProof="0" dirty="0">
                <a:ln>
                  <a:noFill/>
                </a:ln>
                <a:solidFill>
                  <a:srgbClr val="000000"/>
                </a:solidFill>
                <a:effectLst/>
                <a:uLnTx/>
                <a:uFillTx/>
                <a:latin typeface="Calibri"/>
                <a:ea typeface="微软雅黑" panose="020B0503020204020204" pitchFamily="34" charset="-122"/>
                <a:cs typeface="Arial" panose="020B0604020202020204" pitchFamily="34" charset="0"/>
              </a:rPr>
              <a:t>Tx regimens (%): low-dose</a:t>
            </a:r>
            <a:r>
              <a:rPr kumimoji="0" lang="zh-CN" altLang="en-US" sz="1400" b="0" i="0" u="none" strike="noStrike" kern="100" cap="none" spc="0" normalizeH="0" baseline="0" noProof="0" dirty="0">
                <a:ln>
                  <a:noFill/>
                </a:ln>
                <a:solidFill>
                  <a:srgbClr val="000000"/>
                </a:solidFill>
                <a:effectLst/>
                <a:uLnTx/>
                <a:uFillTx/>
                <a:latin typeface="Calibri"/>
                <a:ea typeface="微软雅黑" panose="020B0503020204020204" pitchFamily="34" charset="-122"/>
                <a:cs typeface="Arial" panose="020B0604020202020204" pitchFamily="34" charset="0"/>
              </a:rPr>
              <a:t> </a:t>
            </a:r>
            <a:r>
              <a:rPr kumimoji="0" lang="en-US" altLang="zh-CN" sz="1400" b="0" i="0" u="none" strike="noStrike" kern="100" cap="none" spc="0" normalizeH="0" baseline="0" noProof="0" dirty="0">
                <a:ln>
                  <a:noFill/>
                </a:ln>
                <a:solidFill>
                  <a:srgbClr val="000000"/>
                </a:solidFill>
                <a:effectLst/>
                <a:uLnTx/>
                <a:uFillTx/>
                <a:latin typeface="Calibri"/>
                <a:ea typeface="微软雅黑" panose="020B0503020204020204" pitchFamily="34" charset="-122"/>
                <a:cs typeface="Arial" panose="020B0604020202020204" pitchFamily="34" charset="0"/>
              </a:rPr>
              <a:t>PPX (33.8); intermediate-dose</a:t>
            </a:r>
            <a:r>
              <a:rPr kumimoji="0" lang="zh-CN" altLang="en-US" sz="1400" b="0" i="0" u="none" strike="noStrike" kern="100" cap="none" spc="0" normalizeH="0" baseline="0" noProof="0" dirty="0">
                <a:ln>
                  <a:noFill/>
                </a:ln>
                <a:solidFill>
                  <a:srgbClr val="000000"/>
                </a:solidFill>
                <a:effectLst/>
                <a:uLnTx/>
                <a:uFillTx/>
                <a:latin typeface="Calibri"/>
                <a:ea typeface="微软雅黑" panose="020B0503020204020204" pitchFamily="34" charset="-122"/>
                <a:cs typeface="Arial" panose="020B0604020202020204" pitchFamily="34" charset="0"/>
              </a:rPr>
              <a:t> </a:t>
            </a:r>
            <a:r>
              <a:rPr kumimoji="0" lang="en-US" altLang="zh-CN" sz="1400" b="0" i="0" u="none" strike="noStrike" kern="100" cap="none" spc="0" normalizeH="0" baseline="0" noProof="0" dirty="0">
                <a:ln>
                  <a:noFill/>
                </a:ln>
                <a:solidFill>
                  <a:srgbClr val="000000"/>
                </a:solidFill>
                <a:effectLst/>
                <a:uLnTx/>
                <a:uFillTx/>
                <a:latin typeface="Calibri"/>
                <a:ea typeface="微软雅黑" panose="020B0503020204020204" pitchFamily="34" charset="-122"/>
                <a:cs typeface="Arial" panose="020B0604020202020204" pitchFamily="34" charset="0"/>
              </a:rPr>
              <a:t>PPX (33.9); </a:t>
            </a:r>
            <a:r>
              <a:rPr kumimoji="0" lang="en-US" altLang="zh-CN" sz="1400" b="1" i="0" u="none" strike="noStrike" kern="100" cap="none" spc="0" normalizeH="0" baseline="0" noProof="0" dirty="0">
                <a:ln>
                  <a:noFill/>
                </a:ln>
                <a:solidFill>
                  <a:srgbClr val="00B050"/>
                </a:solidFill>
                <a:effectLst/>
                <a:uLnTx/>
                <a:uFillTx/>
                <a:latin typeface="Calibri"/>
                <a:ea typeface="微软雅黑" panose="020B0503020204020204" pitchFamily="34" charset="-122"/>
                <a:cs typeface="Arial" panose="020B0604020202020204" pitchFamily="34" charset="0"/>
              </a:rPr>
              <a:t>high-dose PPX (10.9)</a:t>
            </a:r>
            <a:r>
              <a:rPr kumimoji="0" lang="en-US" altLang="zh-CN" sz="1400" b="0" i="0" u="none" strike="noStrike" kern="100" cap="none" spc="0" normalizeH="0" baseline="0" noProof="0" dirty="0">
                <a:ln>
                  <a:noFill/>
                </a:ln>
                <a:solidFill>
                  <a:srgbClr val="00B050"/>
                </a:solidFill>
                <a:effectLst/>
                <a:uLnTx/>
                <a:uFillTx/>
                <a:latin typeface="Calibri"/>
                <a:ea typeface="微软雅黑" panose="020B0503020204020204" pitchFamily="34" charset="-122"/>
                <a:cs typeface="Arial" panose="020B0604020202020204" pitchFamily="34" charset="0"/>
              </a:rPr>
              <a:t>; </a:t>
            </a:r>
            <a:br>
              <a:rPr kumimoji="0" lang="en-US" altLang="zh-CN" sz="1400" b="0" i="0" u="none" strike="noStrike" kern="100" cap="none" spc="0" normalizeH="0" baseline="0" noProof="0" dirty="0">
                <a:ln>
                  <a:noFill/>
                </a:ln>
                <a:solidFill>
                  <a:srgbClr val="00B050"/>
                </a:solidFill>
                <a:effectLst/>
                <a:uLnTx/>
                <a:uFillTx/>
                <a:latin typeface="Calibri"/>
                <a:ea typeface="微软雅黑" panose="020B0503020204020204" pitchFamily="34" charset="-122"/>
                <a:cs typeface="Arial" panose="020B0604020202020204" pitchFamily="34" charset="0"/>
              </a:rPr>
            </a:br>
            <a:r>
              <a:rPr kumimoji="0" lang="en-US" altLang="zh-CN" sz="1400" b="0" i="0" u="none" strike="noStrike" kern="100" cap="none" spc="0" normalizeH="0" baseline="0" noProof="0" dirty="0">
                <a:ln>
                  <a:noFill/>
                </a:ln>
                <a:solidFill>
                  <a:srgbClr val="000000"/>
                </a:solidFill>
                <a:effectLst/>
                <a:uLnTx/>
                <a:uFillTx/>
                <a:latin typeface="Calibri"/>
                <a:ea typeface="微软雅黑" panose="020B0503020204020204" pitchFamily="34" charset="-122"/>
                <a:cs typeface="Arial" panose="020B0604020202020204" pitchFamily="34" charset="0"/>
              </a:rPr>
              <a:t>&lt; low-dose</a:t>
            </a:r>
            <a:r>
              <a:rPr kumimoji="0" lang="zh-CN" altLang="en-US" sz="1400" b="0" i="0" u="none" strike="noStrike" kern="100" cap="none" spc="0" normalizeH="0" baseline="0" noProof="0" dirty="0">
                <a:ln>
                  <a:noFill/>
                </a:ln>
                <a:solidFill>
                  <a:srgbClr val="000000"/>
                </a:solidFill>
                <a:effectLst/>
                <a:uLnTx/>
                <a:uFillTx/>
                <a:latin typeface="Calibri"/>
                <a:ea typeface="微软雅黑" panose="020B0503020204020204" pitchFamily="34" charset="-122"/>
                <a:cs typeface="Arial" panose="020B0604020202020204" pitchFamily="34" charset="0"/>
              </a:rPr>
              <a:t> </a:t>
            </a:r>
            <a:r>
              <a:rPr kumimoji="0" lang="en-US" altLang="zh-CN" sz="1400" b="0" i="0" u="none" strike="noStrike" kern="100" cap="none" spc="0" normalizeH="0" baseline="0" noProof="0" dirty="0">
                <a:ln>
                  <a:noFill/>
                </a:ln>
                <a:solidFill>
                  <a:srgbClr val="000000"/>
                </a:solidFill>
                <a:effectLst/>
                <a:uLnTx/>
                <a:uFillTx/>
                <a:latin typeface="Calibri"/>
                <a:ea typeface="微软雅黑" panose="020B0503020204020204" pitchFamily="34" charset="-122"/>
                <a:cs typeface="Arial" panose="020B0604020202020204" pitchFamily="34" charset="0"/>
              </a:rPr>
              <a:t>PPX (15)</a:t>
            </a:r>
            <a:r>
              <a:rPr kumimoji="0" lang="zh-CN" altLang="zh-CN" sz="1400" b="0" i="0" u="none" strike="noStrike" kern="1200" cap="none" spc="0" normalizeH="0" baseline="0" noProof="0" dirty="0">
                <a:ln>
                  <a:noFill/>
                </a:ln>
                <a:solidFill>
                  <a:srgbClr val="000000"/>
                </a:solidFill>
                <a:effectLst/>
                <a:uLnTx/>
                <a:uFillTx/>
                <a:latin typeface="Calibri"/>
                <a:ea typeface="微软雅黑" panose="020B0503020204020204" pitchFamily="34" charset="-122"/>
                <a:cs typeface="Arial" panose="020B0604020202020204" pitchFamily="34" charset="0"/>
              </a:rPr>
              <a:t> </a:t>
            </a:r>
            <a:endParaRPr kumimoji="0" lang="en-US" altLang="zh-CN" sz="1400" b="0" i="0" u="none" strike="noStrike" kern="100" cap="none" spc="0" normalizeH="0" baseline="0" noProof="0" dirty="0">
              <a:ln>
                <a:noFill/>
              </a:ln>
              <a:solidFill>
                <a:srgbClr val="000000"/>
              </a:solidFill>
              <a:effectLst/>
              <a:uLnTx/>
              <a:uFillTx/>
              <a:latin typeface="Calibri"/>
              <a:ea typeface="微软雅黑" panose="020B0503020204020204" pitchFamily="34" charset="-122"/>
              <a:cs typeface="Arial" panose="020B0604020202020204" pitchFamily="34" charset="0"/>
            </a:endParaRPr>
          </a:p>
        </p:txBody>
      </p:sp>
      <p:sp>
        <p:nvSpPr>
          <p:cNvPr id="15" name="文本框 21">
            <a:extLst>
              <a:ext uri="{FF2B5EF4-FFF2-40B4-BE49-F238E27FC236}">
                <a16:creationId xmlns:a16="http://schemas.microsoft.com/office/drawing/2014/main" id="{3A92CE8A-5196-1765-117D-CAA5AA86CC2D}"/>
              </a:ext>
            </a:extLst>
          </p:cNvPr>
          <p:cNvSpPr txBox="1"/>
          <p:nvPr/>
        </p:nvSpPr>
        <p:spPr bwMode="auto">
          <a:xfrm>
            <a:off x="9078143" y="4036155"/>
            <a:ext cx="2327746"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zh-CN" sz="1400" b="0" i="0" u="none" strike="noStrike" kern="1200" cap="none" spc="0" normalizeH="0" baseline="0" noProof="0" dirty="0">
                <a:ln>
                  <a:noFill/>
                </a:ln>
                <a:solidFill>
                  <a:srgbClr val="000000"/>
                </a:solidFill>
                <a:effectLst/>
                <a:uLnTx/>
                <a:uFillTx/>
                <a:latin typeface="Calibri"/>
                <a:ea typeface="微软雅黑" panose="020B0503020204020204" pitchFamily="34" charset="-122"/>
                <a:cs typeface="Arial" panose="020B0604020202020204" pitchFamily="34" charset="0"/>
              </a:rPr>
              <a:t>Among 100 children with inhibitors, </a:t>
            </a:r>
            <a:r>
              <a:rPr kumimoji="0" lang="en-US" altLang="zh-CN" sz="1400" b="1" i="0" u="none" strike="noStrike" kern="1200" cap="none" spc="0" normalizeH="0" baseline="0" noProof="0" dirty="0">
                <a:ln>
                  <a:noFill/>
                </a:ln>
                <a:solidFill>
                  <a:srgbClr val="000000"/>
                </a:solidFill>
                <a:effectLst/>
                <a:uLnTx/>
                <a:uFillTx/>
                <a:latin typeface="Calibri"/>
                <a:ea typeface="微软雅黑" panose="020B0503020204020204" pitchFamily="34" charset="-122"/>
                <a:cs typeface="Arial" panose="020B0604020202020204" pitchFamily="34" charset="0"/>
              </a:rPr>
              <a:t>64% reported treatment with ITI, but most received low-dose treatment</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zh-CN" sz="1400" b="0" i="0" u="none" strike="noStrike" kern="1200" cap="none" spc="0" normalizeH="0" baseline="0" noProof="0" dirty="0">
                <a:ln>
                  <a:noFill/>
                </a:ln>
                <a:solidFill>
                  <a:srgbClr val="000000"/>
                </a:solidFill>
                <a:effectLst/>
                <a:uLnTx/>
                <a:uFillTx/>
                <a:latin typeface="Calibri"/>
                <a:ea typeface="微软雅黑" panose="020B0503020204020204" pitchFamily="34" charset="-122"/>
                <a:cs typeface="Arial" panose="020B0604020202020204" pitchFamily="34" charset="0"/>
              </a:rPr>
              <a:t>Proportion of ITI treatment decreased with age (</a:t>
            </a:r>
            <a:r>
              <a:rPr kumimoji="0" lang="en-US" altLang="zh-CN" sz="1400" b="0" i="1" u="none" strike="noStrike" kern="1200" cap="none" spc="0" normalizeH="0" baseline="0" noProof="0" dirty="0">
                <a:ln>
                  <a:noFill/>
                </a:ln>
                <a:solidFill>
                  <a:srgbClr val="000000"/>
                </a:solidFill>
                <a:effectLst/>
                <a:uLnTx/>
                <a:uFillTx/>
                <a:latin typeface="Calibri"/>
                <a:ea typeface="微软雅黑" panose="020B0503020204020204" pitchFamily="34" charset="-122"/>
                <a:cs typeface="Arial" panose="020B0604020202020204" pitchFamily="34" charset="0"/>
              </a:rPr>
              <a:t>P </a:t>
            </a:r>
            <a:r>
              <a:rPr kumimoji="0" lang="en-US" altLang="zh-CN" sz="1400" b="0" i="0" u="none" strike="noStrike" kern="1200" cap="none" spc="0" normalizeH="0" baseline="0" noProof="0" dirty="0">
                <a:ln>
                  <a:noFill/>
                </a:ln>
                <a:solidFill>
                  <a:srgbClr val="000000"/>
                </a:solidFill>
                <a:effectLst/>
                <a:uLnTx/>
                <a:uFillTx/>
                <a:latin typeface="Calibri"/>
                <a:ea typeface="微软雅黑" panose="020B0503020204020204" pitchFamily="34" charset="-122"/>
                <a:cs typeface="Arial" panose="020B0604020202020204" pitchFamily="34" charset="0"/>
              </a:rPr>
              <a:t>= .014)</a:t>
            </a:r>
          </a:p>
        </p:txBody>
      </p:sp>
      <p:sp>
        <p:nvSpPr>
          <p:cNvPr id="16" name="Rectangle 2">
            <a:extLst>
              <a:ext uri="{FF2B5EF4-FFF2-40B4-BE49-F238E27FC236}">
                <a16:creationId xmlns:a16="http://schemas.microsoft.com/office/drawing/2014/main" id="{CFA64D39-4A5B-1AE8-2DCC-57746F8766B3}"/>
              </a:ext>
            </a:extLst>
          </p:cNvPr>
          <p:cNvSpPr/>
          <p:nvPr/>
        </p:nvSpPr>
        <p:spPr bwMode="auto">
          <a:xfrm>
            <a:off x="6372209" y="2104962"/>
            <a:ext cx="5091170" cy="3713703"/>
          </a:xfrm>
          <a:prstGeom prst="rect">
            <a:avLst/>
          </a:prstGeom>
          <a:noFill/>
          <a:ln w="9525">
            <a:solidFill>
              <a:schemeClr val="bg2"/>
            </a:solidFill>
            <a:prstDash val="sysDash"/>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矩形: 圆角 3">
            <a:extLst>
              <a:ext uri="{FF2B5EF4-FFF2-40B4-BE49-F238E27FC236}">
                <a16:creationId xmlns:a16="http://schemas.microsoft.com/office/drawing/2014/main" id="{02E74741-6CD3-D48C-DE9E-3075A2C4CDF7}"/>
              </a:ext>
            </a:extLst>
          </p:cNvPr>
          <p:cNvSpPr/>
          <p:nvPr/>
        </p:nvSpPr>
        <p:spPr bwMode="auto">
          <a:xfrm>
            <a:off x="6149342" y="1608086"/>
            <a:ext cx="5478312" cy="615196"/>
          </a:xfrm>
          <a:prstGeom prst="roundRect">
            <a:avLst>
              <a:gd name="adj" fmla="val 50000"/>
            </a:avLst>
          </a:prstGeom>
          <a:solidFill>
            <a:schemeClr val="bg2"/>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altLang="zh-CN" sz="1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Cross-Section PRO Data From China </a:t>
            </a:r>
            <a:br>
              <a:rPr kumimoji="0" lang="en-US" altLang="zh-CN" sz="1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br>
            <a:r>
              <a:rPr kumimoji="0" lang="en-US" altLang="zh-CN" sz="1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(January 2021 to November 2022)</a:t>
            </a:r>
            <a:r>
              <a:rPr kumimoji="0" lang="en-US" altLang="zh-CN" sz="1800" b="1" i="0" u="none" strike="noStrike" kern="1200" cap="none" spc="0" normalizeH="0" baseline="30000" noProof="0" dirty="0">
                <a:ln>
                  <a:noFill/>
                </a:ln>
                <a:solidFill>
                  <a:srgbClr val="FFFFFF"/>
                </a:solidFill>
                <a:effectLst/>
                <a:uLnTx/>
                <a:uFillTx/>
                <a:latin typeface="Calibri"/>
                <a:ea typeface="+mn-ea"/>
                <a:cs typeface="Arial" panose="020B0604020202020204" pitchFamily="34" charset="0"/>
              </a:rPr>
              <a:t>2</a:t>
            </a:r>
            <a:r>
              <a:rPr kumimoji="0" lang="en-US" altLang="zh-CN" sz="1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 </a:t>
            </a:r>
          </a:p>
        </p:txBody>
      </p:sp>
      <p:sp>
        <p:nvSpPr>
          <p:cNvPr id="22" name="文本框 4">
            <a:extLst>
              <a:ext uri="{FF2B5EF4-FFF2-40B4-BE49-F238E27FC236}">
                <a16:creationId xmlns:a16="http://schemas.microsoft.com/office/drawing/2014/main" id="{2A86FFD5-EB76-EEB3-F5CE-3582D9A8FDAD}"/>
              </a:ext>
            </a:extLst>
          </p:cNvPr>
          <p:cNvSpPr txBox="1"/>
          <p:nvPr/>
        </p:nvSpPr>
        <p:spPr bwMode="auto">
          <a:xfrm>
            <a:off x="725837" y="5917093"/>
            <a:ext cx="10756366" cy="369332"/>
          </a:xfrm>
          <a:prstGeom prst="rect">
            <a:avLst/>
          </a:prstGeom>
          <a:solidFill>
            <a:schemeClr val="accent3"/>
          </a:solidFill>
          <a:ln>
            <a:noFill/>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b="1" i="0" u="none" strike="noStrike" kern="1200" cap="none" spc="0" normalizeH="0" baseline="0" noProof="0" dirty="0">
                <a:ln>
                  <a:noFill/>
                </a:ln>
                <a:solidFill>
                  <a:srgbClr val="FFFFFF"/>
                </a:solidFill>
                <a:effectLst/>
                <a:uLnTx/>
                <a:uFillTx/>
                <a:ea typeface="+mn-ea"/>
                <a:cs typeface="Arial" panose="020B0604020202020204" pitchFamily="34" charset="0"/>
              </a:rPr>
              <a:t>Global demand </a:t>
            </a:r>
            <a:r>
              <a:rPr kumimoji="0" lang="zh-CN" altLang="en-US" b="1" i="0" u="none" strike="noStrike" kern="1200" cap="none" spc="0" normalizeH="0" baseline="0" noProof="0">
                <a:ln>
                  <a:noFill/>
                </a:ln>
                <a:solidFill>
                  <a:srgbClr val="FFFFFF"/>
                </a:solidFill>
                <a:effectLst/>
                <a:uLnTx/>
                <a:uFillTx/>
                <a:ea typeface="+mn-ea"/>
                <a:cs typeface="Arial" panose="020B0604020202020204" pitchFamily="34" charset="0"/>
              </a:rPr>
              <a:t>increas</a:t>
            </a:r>
            <a:r>
              <a:rPr kumimoji="0" lang="en-US" altLang="zh-CN" b="1" i="0" u="none" strike="noStrike" kern="1200" cap="none" spc="0" normalizeH="0" baseline="0" noProof="0" dirty="0">
                <a:ln>
                  <a:noFill/>
                </a:ln>
                <a:solidFill>
                  <a:srgbClr val="FFFFFF"/>
                </a:solidFill>
                <a:effectLst/>
                <a:uLnTx/>
                <a:uFillTx/>
                <a:ea typeface="+mn-ea"/>
                <a:cs typeface="Arial" panose="020B0604020202020204" pitchFamily="34" charset="0"/>
              </a:rPr>
              <a:t>es</a:t>
            </a:r>
            <a:r>
              <a:rPr kumimoji="0" lang="zh-CN" altLang="en-US" b="1" i="0" u="none" strike="noStrike" kern="1200" cap="none" spc="0" normalizeH="0" baseline="0" noProof="0">
                <a:ln>
                  <a:noFill/>
                </a:ln>
                <a:solidFill>
                  <a:srgbClr val="FFFFFF"/>
                </a:solidFill>
                <a:effectLst/>
                <a:uLnTx/>
                <a:uFillTx/>
                <a:ea typeface="+mn-ea"/>
                <a:cs typeface="Arial" panose="020B0604020202020204" pitchFamily="34" charset="0"/>
              </a:rPr>
              <a:t> </a:t>
            </a:r>
            <a:r>
              <a:rPr kumimoji="0" lang="en-US" altLang="zh-CN" b="1" i="0" u="none" strike="noStrike" kern="1200" cap="none" spc="0" normalizeH="0" baseline="0" noProof="0" dirty="0">
                <a:ln>
                  <a:noFill/>
                </a:ln>
                <a:solidFill>
                  <a:srgbClr val="FFFFFF"/>
                </a:solidFill>
                <a:effectLst/>
                <a:uLnTx/>
                <a:uFillTx/>
                <a:ea typeface="+mn-ea"/>
                <a:cs typeface="Arial" panose="020B0604020202020204" pitchFamily="34" charset="0"/>
              </a:rPr>
              <a:t>and directs</a:t>
            </a:r>
            <a:r>
              <a:rPr kumimoji="0" lang="zh-CN" altLang="en-US" b="1" i="0" u="none" strike="noStrike" kern="1200" cap="none" spc="0" normalizeH="0" baseline="0" noProof="0">
                <a:ln>
                  <a:noFill/>
                </a:ln>
                <a:solidFill>
                  <a:srgbClr val="FFFFFF"/>
                </a:solidFill>
                <a:effectLst/>
                <a:uLnTx/>
                <a:uFillTx/>
                <a:ea typeface="+mn-ea"/>
                <a:cs typeface="Arial" panose="020B0604020202020204" pitchFamily="34" charset="0"/>
              </a:rPr>
              <a:t> </a:t>
            </a:r>
            <a:r>
              <a:rPr kumimoji="0" lang="en-US" altLang="zh-CN" b="1" i="0" u="none" strike="noStrike" kern="1200" cap="none" spc="0" normalizeH="0" baseline="0" noProof="0" dirty="0">
                <a:ln>
                  <a:noFill/>
                </a:ln>
                <a:solidFill>
                  <a:srgbClr val="FFFFFF"/>
                </a:solidFill>
                <a:effectLst/>
                <a:uLnTx/>
                <a:uFillTx/>
                <a:ea typeface="+mn-ea"/>
                <a:cs typeface="Arial" panose="020B0604020202020204" pitchFamily="34" charset="0"/>
              </a:rPr>
              <a:t>this novel</a:t>
            </a:r>
            <a:r>
              <a:rPr kumimoji="0" lang="zh-CN" altLang="en-US" b="1" i="0" u="none" strike="noStrike" kern="1200" cap="none" spc="0" normalizeH="0" baseline="0" noProof="0">
                <a:ln>
                  <a:noFill/>
                </a:ln>
                <a:solidFill>
                  <a:srgbClr val="FFFFFF"/>
                </a:solidFill>
                <a:effectLst/>
                <a:uLnTx/>
                <a:uFillTx/>
                <a:ea typeface="+mn-ea"/>
                <a:cs typeface="Arial" panose="020B0604020202020204" pitchFamily="34" charset="0"/>
              </a:rPr>
              <a:t> research and development</a:t>
            </a:r>
          </a:p>
        </p:txBody>
      </p:sp>
      <p:sp>
        <p:nvSpPr>
          <p:cNvPr id="20" name="Rectangle 19">
            <a:extLst>
              <a:ext uri="{FF2B5EF4-FFF2-40B4-BE49-F238E27FC236}">
                <a16:creationId xmlns:a16="http://schemas.microsoft.com/office/drawing/2014/main" id="{E5C43566-6E28-ACE7-1E2E-DE66B3844D12}"/>
              </a:ext>
            </a:extLst>
          </p:cNvPr>
          <p:cNvSpPr/>
          <p:nvPr/>
        </p:nvSpPr>
        <p:spPr bwMode="auto">
          <a:xfrm>
            <a:off x="2669191" y="3744681"/>
            <a:ext cx="419549" cy="26817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8A098B07-D0C8-9309-F8B3-0826624E05E0}"/>
              </a:ext>
            </a:extLst>
          </p:cNvPr>
          <p:cNvSpPr/>
          <p:nvPr/>
        </p:nvSpPr>
        <p:spPr bwMode="auto">
          <a:xfrm>
            <a:off x="3921529" y="3744681"/>
            <a:ext cx="487359" cy="279368"/>
          </a:xfrm>
          <a:prstGeom prst="rect">
            <a:avLst/>
          </a:prstGeom>
          <a:solidFill>
            <a:schemeClr val="accent1">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23345D77-2FBE-11CE-8917-C58732704915}"/>
              </a:ext>
            </a:extLst>
          </p:cNvPr>
          <p:cNvSpPr/>
          <p:nvPr/>
        </p:nvSpPr>
        <p:spPr bwMode="auto">
          <a:xfrm>
            <a:off x="4405864" y="3201419"/>
            <a:ext cx="487359" cy="81143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E39FE01D-DD97-B335-D101-330D34B0FBE0}"/>
              </a:ext>
            </a:extLst>
          </p:cNvPr>
          <p:cNvSpPr txBox="1"/>
          <p:nvPr/>
        </p:nvSpPr>
        <p:spPr bwMode="auto">
          <a:xfrm>
            <a:off x="2253325" y="3733991"/>
            <a:ext cx="5584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7" name="TextBox 26">
            <a:extLst>
              <a:ext uri="{FF2B5EF4-FFF2-40B4-BE49-F238E27FC236}">
                <a16:creationId xmlns:a16="http://schemas.microsoft.com/office/drawing/2014/main" id="{5B8DC3BB-7F3B-272D-4AAF-0E741267AB9E}"/>
              </a:ext>
            </a:extLst>
          </p:cNvPr>
          <p:cNvSpPr txBox="1"/>
          <p:nvPr/>
        </p:nvSpPr>
        <p:spPr bwMode="auto">
          <a:xfrm>
            <a:off x="2601134" y="3461785"/>
            <a:ext cx="679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29.3%</a:t>
            </a:r>
          </a:p>
        </p:txBody>
      </p:sp>
      <p:sp>
        <p:nvSpPr>
          <p:cNvPr id="29" name="TextBox 28">
            <a:extLst>
              <a:ext uri="{FF2B5EF4-FFF2-40B4-BE49-F238E27FC236}">
                <a16:creationId xmlns:a16="http://schemas.microsoft.com/office/drawing/2014/main" id="{C0E378FE-43CA-8464-109E-4F3C3F5334A6}"/>
              </a:ext>
            </a:extLst>
          </p:cNvPr>
          <p:cNvSpPr txBox="1"/>
          <p:nvPr/>
        </p:nvSpPr>
        <p:spPr bwMode="auto">
          <a:xfrm>
            <a:off x="3841820" y="3500505"/>
            <a:ext cx="679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22.5%</a:t>
            </a:r>
          </a:p>
        </p:txBody>
      </p:sp>
      <p:sp>
        <p:nvSpPr>
          <p:cNvPr id="30" name="TextBox 29">
            <a:extLst>
              <a:ext uri="{FF2B5EF4-FFF2-40B4-BE49-F238E27FC236}">
                <a16:creationId xmlns:a16="http://schemas.microsoft.com/office/drawing/2014/main" id="{6895684A-DDDA-2F30-F61E-6C71985EC796}"/>
              </a:ext>
            </a:extLst>
          </p:cNvPr>
          <p:cNvSpPr txBox="1"/>
          <p:nvPr/>
        </p:nvSpPr>
        <p:spPr bwMode="auto">
          <a:xfrm>
            <a:off x="4372657" y="2916752"/>
            <a:ext cx="679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87.8%</a:t>
            </a:r>
          </a:p>
        </p:txBody>
      </p:sp>
      <p:sp>
        <p:nvSpPr>
          <p:cNvPr id="31" name="TextBox 30">
            <a:extLst>
              <a:ext uri="{FF2B5EF4-FFF2-40B4-BE49-F238E27FC236}">
                <a16:creationId xmlns:a16="http://schemas.microsoft.com/office/drawing/2014/main" id="{D32619D4-2965-92BE-4CD7-0865CB7CBD99}"/>
              </a:ext>
            </a:extLst>
          </p:cNvPr>
          <p:cNvSpPr txBox="1"/>
          <p:nvPr/>
        </p:nvSpPr>
        <p:spPr bwMode="auto">
          <a:xfrm>
            <a:off x="2286587" y="4005384"/>
            <a:ext cx="10494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 (FVIII)</a:t>
            </a:r>
          </a:p>
        </p:txBody>
      </p:sp>
      <p:sp>
        <p:nvSpPr>
          <p:cNvPr id="32" name="TextBox 31">
            <a:extLst>
              <a:ext uri="{FF2B5EF4-FFF2-40B4-BE49-F238E27FC236}">
                <a16:creationId xmlns:a16="http://schemas.microsoft.com/office/drawing/2014/main" id="{6CCD3EDB-567C-F537-4C1F-C676A4CE2190}"/>
              </a:ext>
            </a:extLst>
          </p:cNvPr>
          <p:cNvSpPr txBox="1"/>
          <p:nvPr/>
        </p:nvSpPr>
        <p:spPr bwMode="auto">
          <a:xfrm>
            <a:off x="3969570" y="4005384"/>
            <a:ext cx="9233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HB (FIX)</a:t>
            </a:r>
          </a:p>
        </p:txBody>
      </p:sp>
      <p:sp>
        <p:nvSpPr>
          <p:cNvPr id="33" name="Freeform: Shape 32">
            <a:extLst>
              <a:ext uri="{FF2B5EF4-FFF2-40B4-BE49-F238E27FC236}">
                <a16:creationId xmlns:a16="http://schemas.microsoft.com/office/drawing/2014/main" id="{3A99CA83-8F9A-BAA6-12FE-503381FC4D91}"/>
              </a:ext>
            </a:extLst>
          </p:cNvPr>
          <p:cNvSpPr/>
          <p:nvPr/>
        </p:nvSpPr>
        <p:spPr bwMode="auto">
          <a:xfrm>
            <a:off x="2131132" y="3085687"/>
            <a:ext cx="3002964" cy="938862"/>
          </a:xfrm>
          <a:custGeom>
            <a:avLst/>
            <a:gdLst>
              <a:gd name="connsiteX0" fmla="*/ 0 w 2753249"/>
              <a:gd name="connsiteY0" fmla="*/ 0 h 954593"/>
              <a:gd name="connsiteX1" fmla="*/ 0 w 2753249"/>
              <a:gd name="connsiteY1" fmla="*/ 954593 h 954593"/>
              <a:gd name="connsiteX2" fmla="*/ 2753249 w 2753249"/>
              <a:gd name="connsiteY2" fmla="*/ 954593 h 954593"/>
            </a:gdLst>
            <a:ahLst/>
            <a:cxnLst>
              <a:cxn ang="0">
                <a:pos x="connsiteX0" y="connsiteY0"/>
              </a:cxn>
              <a:cxn ang="0">
                <a:pos x="connsiteX1" y="connsiteY1"/>
              </a:cxn>
              <a:cxn ang="0">
                <a:pos x="connsiteX2" y="connsiteY2"/>
              </a:cxn>
            </a:cxnLst>
            <a:rect l="l" t="t" r="r" b="b"/>
            <a:pathLst>
              <a:path w="2753249" h="954593">
                <a:moveTo>
                  <a:pt x="0" y="0"/>
                </a:moveTo>
                <a:lnTo>
                  <a:pt x="0" y="954593"/>
                </a:lnTo>
                <a:lnTo>
                  <a:pt x="2753249" y="954593"/>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9" name="Group 38">
            <a:extLst>
              <a:ext uri="{FF2B5EF4-FFF2-40B4-BE49-F238E27FC236}">
                <a16:creationId xmlns:a16="http://schemas.microsoft.com/office/drawing/2014/main" id="{806D9C83-1FAB-30EE-82A8-892E1C66B5D8}"/>
              </a:ext>
            </a:extLst>
          </p:cNvPr>
          <p:cNvGrpSpPr/>
          <p:nvPr/>
        </p:nvGrpSpPr>
        <p:grpSpPr>
          <a:xfrm>
            <a:off x="2055881" y="3085686"/>
            <a:ext cx="86617" cy="939522"/>
            <a:chOff x="-2336242" y="2858756"/>
            <a:chExt cx="104230" cy="939522"/>
          </a:xfrm>
        </p:grpSpPr>
        <p:cxnSp>
          <p:nvCxnSpPr>
            <p:cNvPr id="35" name="Straight Connector 34">
              <a:extLst>
                <a:ext uri="{FF2B5EF4-FFF2-40B4-BE49-F238E27FC236}">
                  <a16:creationId xmlns:a16="http://schemas.microsoft.com/office/drawing/2014/main" id="{9D7D39AC-A106-4810-A694-25F7BC79AF1E}"/>
                </a:ext>
              </a:extLst>
            </p:cNvPr>
            <p:cNvCxnSpPr>
              <a:cxnSpLocks/>
            </p:cNvCxnSpPr>
            <p:nvPr/>
          </p:nvCxnSpPr>
          <p:spPr bwMode="auto">
            <a:xfrm>
              <a:off x="-2336242" y="2858756"/>
              <a:ext cx="10423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7856C78-1556-A11B-1CA8-9D0F88F2B27A}"/>
                </a:ext>
              </a:extLst>
            </p:cNvPr>
            <p:cNvCxnSpPr>
              <a:cxnSpLocks/>
            </p:cNvCxnSpPr>
            <p:nvPr/>
          </p:nvCxnSpPr>
          <p:spPr bwMode="auto">
            <a:xfrm>
              <a:off x="-2336242" y="3328517"/>
              <a:ext cx="10423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F43EFF7-FE34-F697-F2D9-47A2FF504242}"/>
                </a:ext>
              </a:extLst>
            </p:cNvPr>
            <p:cNvCxnSpPr>
              <a:cxnSpLocks/>
            </p:cNvCxnSpPr>
            <p:nvPr/>
          </p:nvCxnSpPr>
          <p:spPr bwMode="auto">
            <a:xfrm>
              <a:off x="-2336242" y="3798278"/>
              <a:ext cx="104230" cy="0"/>
            </a:xfrm>
            <a:prstGeom prst="line">
              <a:avLst/>
            </a:prstGeom>
            <a:noFill/>
            <a:ln w="28575" cap="flat" cmpd="sng" algn="ctr">
              <a:solidFill>
                <a:schemeClr val="bg1"/>
              </a:solidFill>
              <a:prstDash val="solid"/>
              <a:round/>
              <a:headEnd type="none" w="med" len="med"/>
              <a:tailEnd type="none" w="med" len="med"/>
            </a:ln>
            <a:effectLst/>
          </p:spPr>
        </p:cxnSp>
      </p:grpSp>
      <p:sp>
        <p:nvSpPr>
          <p:cNvPr id="40" name="TextBox 39">
            <a:extLst>
              <a:ext uri="{FF2B5EF4-FFF2-40B4-BE49-F238E27FC236}">
                <a16:creationId xmlns:a16="http://schemas.microsoft.com/office/drawing/2014/main" id="{8738BD60-F5A5-E5D3-E0B8-CF50781E1AF4}"/>
              </a:ext>
            </a:extLst>
          </p:cNvPr>
          <p:cNvSpPr txBox="1"/>
          <p:nvPr/>
        </p:nvSpPr>
        <p:spPr bwMode="auto">
          <a:xfrm>
            <a:off x="1481473" y="2921886"/>
            <a:ext cx="6242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1" name="TextBox 40">
            <a:extLst>
              <a:ext uri="{FF2B5EF4-FFF2-40B4-BE49-F238E27FC236}">
                <a16:creationId xmlns:a16="http://schemas.microsoft.com/office/drawing/2014/main" id="{4898E261-152A-BE2E-34CE-BA5F2B6512E8}"/>
              </a:ext>
            </a:extLst>
          </p:cNvPr>
          <p:cNvSpPr txBox="1"/>
          <p:nvPr/>
        </p:nvSpPr>
        <p:spPr bwMode="auto">
          <a:xfrm>
            <a:off x="1395656" y="3393686"/>
            <a:ext cx="7100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42" name="TextBox 41">
            <a:extLst>
              <a:ext uri="{FF2B5EF4-FFF2-40B4-BE49-F238E27FC236}">
                <a16:creationId xmlns:a16="http://schemas.microsoft.com/office/drawing/2014/main" id="{2DB34FA3-8DEF-82F1-CDDC-003F1ABCF873}"/>
              </a:ext>
            </a:extLst>
          </p:cNvPr>
          <p:cNvSpPr txBox="1"/>
          <p:nvPr/>
        </p:nvSpPr>
        <p:spPr bwMode="auto">
          <a:xfrm>
            <a:off x="1665015" y="3865486"/>
            <a:ext cx="4407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3" name="Rectangle 42">
            <a:extLst>
              <a:ext uri="{FF2B5EF4-FFF2-40B4-BE49-F238E27FC236}">
                <a16:creationId xmlns:a16="http://schemas.microsoft.com/office/drawing/2014/main" id="{999D9BC2-644A-0E6F-2462-04CF2D3C077E}"/>
              </a:ext>
            </a:extLst>
          </p:cNvPr>
          <p:cNvSpPr/>
          <p:nvPr/>
        </p:nvSpPr>
        <p:spPr bwMode="auto">
          <a:xfrm>
            <a:off x="914482" y="3310952"/>
            <a:ext cx="122371" cy="122371"/>
          </a:xfrm>
          <a:prstGeom prst="rect">
            <a:avLst/>
          </a:prstGeom>
          <a:solidFill>
            <a:srgbClr val="63D9FE"/>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6F45E487-9B93-BEF6-AD31-F684E494ABE3}"/>
              </a:ext>
            </a:extLst>
          </p:cNvPr>
          <p:cNvSpPr/>
          <p:nvPr/>
        </p:nvSpPr>
        <p:spPr bwMode="auto">
          <a:xfrm>
            <a:off x="914482" y="3573700"/>
            <a:ext cx="122371" cy="12237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TextBox 44">
            <a:extLst>
              <a:ext uri="{FF2B5EF4-FFF2-40B4-BE49-F238E27FC236}">
                <a16:creationId xmlns:a16="http://schemas.microsoft.com/office/drawing/2014/main" id="{509E33E7-9F98-6B06-27F4-92075FE5F92B}"/>
              </a:ext>
            </a:extLst>
          </p:cNvPr>
          <p:cNvSpPr txBox="1"/>
          <p:nvPr/>
        </p:nvSpPr>
        <p:spPr bwMode="auto">
          <a:xfrm>
            <a:off x="1007276" y="3208117"/>
            <a:ext cx="6472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1999</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2001</a:t>
            </a:r>
          </a:p>
        </p:txBody>
      </p:sp>
      <p:sp>
        <p:nvSpPr>
          <p:cNvPr id="61" name="TextBox 60">
            <a:extLst>
              <a:ext uri="{FF2B5EF4-FFF2-40B4-BE49-F238E27FC236}">
                <a16:creationId xmlns:a16="http://schemas.microsoft.com/office/drawing/2014/main" id="{45130A8F-1939-454B-79E0-A5FEB8A767A3}"/>
              </a:ext>
            </a:extLst>
          </p:cNvPr>
          <p:cNvSpPr txBox="1"/>
          <p:nvPr/>
        </p:nvSpPr>
        <p:spPr bwMode="auto">
          <a:xfrm>
            <a:off x="6551079" y="3507904"/>
            <a:ext cx="13751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On-demand</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Intermediate dose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a:t>
            </a:r>
            <a:r>
              <a:rPr lang="en-US" sz="1200" dirty="0">
                <a:solidFill>
                  <a:srgbClr val="000000"/>
                </a:solidFill>
                <a:latin typeface="Calibri" panose="020F0502020204030204" pitchFamily="34" charset="0"/>
                <a:cs typeface="Arial" panose="020B0604020202020204" pitchFamily="34" charset="0"/>
              </a:rPr>
              <a:t>L</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ow dose</a:t>
            </a:r>
          </a:p>
        </p:txBody>
      </p:sp>
      <p:sp>
        <p:nvSpPr>
          <p:cNvPr id="62" name="TextBox 61">
            <a:extLst>
              <a:ext uri="{FF2B5EF4-FFF2-40B4-BE49-F238E27FC236}">
                <a16:creationId xmlns:a16="http://schemas.microsoft.com/office/drawing/2014/main" id="{F038E81E-6BBE-0112-9FDB-C8FC1C79BF54}"/>
              </a:ext>
            </a:extLst>
          </p:cNvPr>
          <p:cNvSpPr txBox="1"/>
          <p:nvPr/>
        </p:nvSpPr>
        <p:spPr bwMode="auto">
          <a:xfrm>
            <a:off x="8007496" y="3507904"/>
            <a:ext cx="102232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Low dose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 dose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Prophylaxis</a:t>
            </a:r>
          </a:p>
        </p:txBody>
      </p:sp>
      <p:sp>
        <p:nvSpPr>
          <p:cNvPr id="63" name="Rectangle 62">
            <a:extLst>
              <a:ext uri="{FF2B5EF4-FFF2-40B4-BE49-F238E27FC236}">
                <a16:creationId xmlns:a16="http://schemas.microsoft.com/office/drawing/2014/main" id="{3222F0C7-A0A2-8820-D8D2-E0ABB0E97965}"/>
              </a:ext>
            </a:extLst>
          </p:cNvPr>
          <p:cNvSpPr/>
          <p:nvPr/>
        </p:nvSpPr>
        <p:spPr bwMode="auto">
          <a:xfrm>
            <a:off x="6524209" y="3608957"/>
            <a:ext cx="67860" cy="678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7AB22EB1-A9DA-19E5-B28B-0A37325DB9B4}"/>
              </a:ext>
            </a:extLst>
          </p:cNvPr>
          <p:cNvSpPr/>
          <p:nvPr/>
        </p:nvSpPr>
        <p:spPr bwMode="auto">
          <a:xfrm>
            <a:off x="7970035" y="3608957"/>
            <a:ext cx="67860" cy="6786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22FD792B-2A35-BBFC-226F-DE361EA744DE}"/>
              </a:ext>
            </a:extLst>
          </p:cNvPr>
          <p:cNvSpPr/>
          <p:nvPr/>
        </p:nvSpPr>
        <p:spPr bwMode="auto">
          <a:xfrm>
            <a:off x="6524209" y="3799842"/>
            <a:ext cx="67860" cy="6786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E531614D-5F2D-D749-6356-48BAA24D27EE}"/>
              </a:ext>
            </a:extLst>
          </p:cNvPr>
          <p:cNvSpPr/>
          <p:nvPr/>
        </p:nvSpPr>
        <p:spPr bwMode="auto">
          <a:xfrm>
            <a:off x="7970035" y="3799842"/>
            <a:ext cx="67860" cy="6786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13F05F04-9BE4-0984-D0E1-CE7AE9DA0300}"/>
              </a:ext>
            </a:extLst>
          </p:cNvPr>
          <p:cNvSpPr/>
          <p:nvPr/>
        </p:nvSpPr>
        <p:spPr bwMode="auto">
          <a:xfrm>
            <a:off x="6524209" y="3982651"/>
            <a:ext cx="67860" cy="6786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0" name="Group 49">
            <a:extLst>
              <a:ext uri="{FF2B5EF4-FFF2-40B4-BE49-F238E27FC236}">
                <a16:creationId xmlns:a16="http://schemas.microsoft.com/office/drawing/2014/main" id="{B28B9873-7528-5A32-14E5-0248362A7D50}"/>
              </a:ext>
            </a:extLst>
          </p:cNvPr>
          <p:cNvGrpSpPr/>
          <p:nvPr/>
        </p:nvGrpSpPr>
        <p:grpSpPr>
          <a:xfrm>
            <a:off x="6515900" y="2314142"/>
            <a:ext cx="1215392" cy="1105737"/>
            <a:chOff x="6557759" y="2251915"/>
            <a:chExt cx="1025597" cy="933066"/>
          </a:xfrm>
        </p:grpSpPr>
        <p:sp>
          <p:nvSpPr>
            <p:cNvPr id="46" name="Partial Circle 45">
              <a:extLst>
                <a:ext uri="{FF2B5EF4-FFF2-40B4-BE49-F238E27FC236}">
                  <a16:creationId xmlns:a16="http://schemas.microsoft.com/office/drawing/2014/main" id="{D81780E6-3460-9898-49D7-5CC180ACB437}"/>
                </a:ext>
              </a:extLst>
            </p:cNvPr>
            <p:cNvSpPr/>
            <p:nvPr/>
          </p:nvSpPr>
          <p:spPr bwMode="auto">
            <a:xfrm>
              <a:off x="6557759" y="2251915"/>
              <a:ext cx="933066" cy="933066"/>
            </a:xfrm>
            <a:prstGeom prst="pie">
              <a:avLst>
                <a:gd name="adj1" fmla="val 7636563"/>
                <a:gd name="adj2" fmla="val 13934321"/>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Partial Circle 46">
              <a:extLst>
                <a:ext uri="{FF2B5EF4-FFF2-40B4-BE49-F238E27FC236}">
                  <a16:creationId xmlns:a16="http://schemas.microsoft.com/office/drawing/2014/main" id="{76F46957-8726-7771-6334-CDD08C466ABF}"/>
                </a:ext>
              </a:extLst>
            </p:cNvPr>
            <p:cNvSpPr/>
            <p:nvPr/>
          </p:nvSpPr>
          <p:spPr bwMode="auto">
            <a:xfrm>
              <a:off x="6557759" y="2251915"/>
              <a:ext cx="933066" cy="933066"/>
            </a:xfrm>
            <a:prstGeom prst="pie">
              <a:avLst>
                <a:gd name="adj1" fmla="val 13910941"/>
                <a:gd name="adj2" fmla="val 7654323"/>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TextBox 47">
              <a:extLst>
                <a:ext uri="{FF2B5EF4-FFF2-40B4-BE49-F238E27FC236}">
                  <a16:creationId xmlns:a16="http://schemas.microsoft.com/office/drawing/2014/main" id="{32B75CB1-8FDE-B977-CF1B-F34EDA5D9722}"/>
                </a:ext>
              </a:extLst>
            </p:cNvPr>
            <p:cNvSpPr txBox="1"/>
            <p:nvPr/>
          </p:nvSpPr>
          <p:spPr bwMode="auto">
            <a:xfrm>
              <a:off x="7052945" y="2575260"/>
              <a:ext cx="5304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71%</a:t>
              </a:r>
            </a:p>
          </p:txBody>
        </p:sp>
        <p:sp>
          <p:nvSpPr>
            <p:cNvPr id="49" name="TextBox 48">
              <a:extLst>
                <a:ext uri="{FF2B5EF4-FFF2-40B4-BE49-F238E27FC236}">
                  <a16:creationId xmlns:a16="http://schemas.microsoft.com/office/drawing/2014/main" id="{D34EAF23-B04B-3AF3-D226-884DE42255DC}"/>
                </a:ext>
              </a:extLst>
            </p:cNvPr>
            <p:cNvSpPr txBox="1"/>
            <p:nvPr/>
          </p:nvSpPr>
          <p:spPr bwMode="auto">
            <a:xfrm>
              <a:off x="6570886" y="2583051"/>
              <a:ext cx="5304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29%</a:t>
              </a:r>
            </a:p>
          </p:txBody>
        </p:sp>
      </p:grpSp>
      <p:grpSp>
        <p:nvGrpSpPr>
          <p:cNvPr id="68" name="Group 67">
            <a:extLst>
              <a:ext uri="{FF2B5EF4-FFF2-40B4-BE49-F238E27FC236}">
                <a16:creationId xmlns:a16="http://schemas.microsoft.com/office/drawing/2014/main" id="{6B48A994-420D-4D6D-139A-6D8B1118011B}"/>
              </a:ext>
            </a:extLst>
          </p:cNvPr>
          <p:cNvGrpSpPr/>
          <p:nvPr/>
        </p:nvGrpSpPr>
        <p:grpSpPr>
          <a:xfrm>
            <a:off x="7765330" y="2459100"/>
            <a:ext cx="832165" cy="831327"/>
            <a:chOff x="7967831" y="2372324"/>
            <a:chExt cx="702215" cy="701508"/>
          </a:xfrm>
        </p:grpSpPr>
        <p:sp>
          <p:nvSpPr>
            <p:cNvPr id="51" name="Partial Circle 50">
              <a:extLst>
                <a:ext uri="{FF2B5EF4-FFF2-40B4-BE49-F238E27FC236}">
                  <a16:creationId xmlns:a16="http://schemas.microsoft.com/office/drawing/2014/main" id="{D08721D3-78B4-1586-D4C5-B0FB7CC2E446}"/>
                </a:ext>
              </a:extLst>
            </p:cNvPr>
            <p:cNvSpPr/>
            <p:nvPr/>
          </p:nvSpPr>
          <p:spPr bwMode="auto">
            <a:xfrm>
              <a:off x="7967831" y="2372324"/>
              <a:ext cx="701508" cy="701508"/>
            </a:xfrm>
            <a:prstGeom prst="pie">
              <a:avLst>
                <a:gd name="adj1" fmla="val 7734208"/>
                <a:gd name="adj2" fmla="val 15109141"/>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Partial Circle 51">
              <a:extLst>
                <a:ext uri="{FF2B5EF4-FFF2-40B4-BE49-F238E27FC236}">
                  <a16:creationId xmlns:a16="http://schemas.microsoft.com/office/drawing/2014/main" id="{F1919E7F-34D1-8323-22EA-6D161771BBA1}"/>
                </a:ext>
              </a:extLst>
            </p:cNvPr>
            <p:cNvSpPr/>
            <p:nvPr/>
          </p:nvSpPr>
          <p:spPr bwMode="auto">
            <a:xfrm>
              <a:off x="7967831" y="2372324"/>
              <a:ext cx="701508" cy="701508"/>
            </a:xfrm>
            <a:prstGeom prst="pie">
              <a:avLst>
                <a:gd name="adj1" fmla="val 3099730"/>
                <a:gd name="adj2" fmla="val 7753954"/>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Partial Circle 52">
              <a:extLst>
                <a:ext uri="{FF2B5EF4-FFF2-40B4-BE49-F238E27FC236}">
                  <a16:creationId xmlns:a16="http://schemas.microsoft.com/office/drawing/2014/main" id="{2773F37A-BDE5-90F2-F6A0-A48750566CC1}"/>
                </a:ext>
              </a:extLst>
            </p:cNvPr>
            <p:cNvSpPr/>
            <p:nvPr/>
          </p:nvSpPr>
          <p:spPr bwMode="auto">
            <a:xfrm>
              <a:off x="7967831" y="2372324"/>
              <a:ext cx="701508" cy="701508"/>
            </a:xfrm>
            <a:prstGeom prst="pie">
              <a:avLst>
                <a:gd name="adj1" fmla="val 689950"/>
                <a:gd name="adj2" fmla="val 3118120"/>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Partial Circle 53">
              <a:extLst>
                <a:ext uri="{FF2B5EF4-FFF2-40B4-BE49-F238E27FC236}">
                  <a16:creationId xmlns:a16="http://schemas.microsoft.com/office/drawing/2014/main" id="{3D92DA55-E479-0EE2-B71C-8A8B419E86C4}"/>
                </a:ext>
              </a:extLst>
            </p:cNvPr>
            <p:cNvSpPr/>
            <p:nvPr/>
          </p:nvSpPr>
          <p:spPr bwMode="auto">
            <a:xfrm>
              <a:off x="7968538" y="2372324"/>
              <a:ext cx="701508" cy="701508"/>
            </a:xfrm>
            <a:prstGeom prst="pie">
              <a:avLst>
                <a:gd name="adj1" fmla="val 15117798"/>
                <a:gd name="adj2" fmla="val 676591"/>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57" name="TextBox 56">
            <a:extLst>
              <a:ext uri="{FF2B5EF4-FFF2-40B4-BE49-F238E27FC236}">
                <a16:creationId xmlns:a16="http://schemas.microsoft.com/office/drawing/2014/main" id="{AC87E1A1-59BF-5392-B0E8-39382E8C18DC}"/>
              </a:ext>
            </a:extLst>
          </p:cNvPr>
          <p:cNvSpPr txBox="1"/>
          <p:nvPr/>
        </p:nvSpPr>
        <p:spPr bwMode="auto">
          <a:xfrm>
            <a:off x="7688596" y="2710200"/>
            <a:ext cx="600802" cy="249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33.8%</a:t>
            </a:r>
          </a:p>
        </p:txBody>
      </p:sp>
      <p:sp>
        <p:nvSpPr>
          <p:cNvPr id="58" name="TextBox 57">
            <a:extLst>
              <a:ext uri="{FF2B5EF4-FFF2-40B4-BE49-F238E27FC236}">
                <a16:creationId xmlns:a16="http://schemas.microsoft.com/office/drawing/2014/main" id="{7B7A688A-0095-3C42-2E7C-756B9FECA03E}"/>
              </a:ext>
            </a:extLst>
          </p:cNvPr>
          <p:cNvSpPr txBox="1"/>
          <p:nvPr/>
        </p:nvSpPr>
        <p:spPr bwMode="auto">
          <a:xfrm>
            <a:off x="8103062" y="2591188"/>
            <a:ext cx="600802" cy="249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33.9%</a:t>
            </a:r>
          </a:p>
        </p:txBody>
      </p:sp>
      <p:sp>
        <p:nvSpPr>
          <p:cNvPr id="60" name="TextBox 59">
            <a:extLst>
              <a:ext uri="{FF2B5EF4-FFF2-40B4-BE49-F238E27FC236}">
                <a16:creationId xmlns:a16="http://schemas.microsoft.com/office/drawing/2014/main" id="{820D91C5-429D-6E67-7C71-7E4DBD4EF3E8}"/>
              </a:ext>
            </a:extLst>
          </p:cNvPr>
          <p:cNvSpPr txBox="1"/>
          <p:nvPr/>
        </p:nvSpPr>
        <p:spPr bwMode="auto">
          <a:xfrm>
            <a:off x="7917159" y="3027152"/>
            <a:ext cx="6008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21.4%</a:t>
            </a:r>
          </a:p>
        </p:txBody>
      </p:sp>
      <p:cxnSp>
        <p:nvCxnSpPr>
          <p:cNvPr id="70" name="Straight Connector 69">
            <a:extLst>
              <a:ext uri="{FF2B5EF4-FFF2-40B4-BE49-F238E27FC236}">
                <a16:creationId xmlns:a16="http://schemas.microsoft.com/office/drawing/2014/main" id="{C3ABA204-E325-948D-CDE2-0183B6EA2B42}"/>
              </a:ext>
            </a:extLst>
          </p:cNvPr>
          <p:cNvCxnSpPr>
            <a:stCxn id="47" idx="3"/>
            <a:endCxn id="54" idx="3"/>
          </p:cNvCxnSpPr>
          <p:nvPr/>
        </p:nvCxnSpPr>
        <p:spPr bwMode="auto">
          <a:xfrm>
            <a:off x="7068767" y="2314142"/>
            <a:ext cx="1113065" cy="144958"/>
          </a:xfrm>
          <a:prstGeom prst="line">
            <a:avLst/>
          </a:prstGeom>
          <a:noFill/>
          <a:ln w="31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2B92B4D2-C1EB-C25D-CD4D-C4AB6D755AE5}"/>
              </a:ext>
            </a:extLst>
          </p:cNvPr>
          <p:cNvCxnSpPr>
            <a:cxnSpLocks/>
            <a:stCxn id="47" idx="1"/>
            <a:endCxn id="52" idx="1"/>
          </p:cNvCxnSpPr>
          <p:nvPr/>
        </p:nvCxnSpPr>
        <p:spPr bwMode="auto">
          <a:xfrm flipV="1">
            <a:off x="7068767" y="3290427"/>
            <a:ext cx="1112227" cy="129452"/>
          </a:xfrm>
          <a:prstGeom prst="line">
            <a:avLst/>
          </a:prstGeom>
          <a:noFill/>
          <a:ln w="3175" cap="flat" cmpd="sng" algn="ctr">
            <a:solidFill>
              <a:schemeClr val="bg1"/>
            </a:solidFill>
            <a:prstDash val="solid"/>
            <a:round/>
            <a:headEnd type="none" w="med" len="med"/>
            <a:tailEnd type="none" w="med" len="med"/>
          </a:ln>
          <a:effectLst/>
        </p:spPr>
      </p:cxnSp>
      <p:sp>
        <p:nvSpPr>
          <p:cNvPr id="78" name="TextBox 77">
            <a:extLst>
              <a:ext uri="{FF2B5EF4-FFF2-40B4-BE49-F238E27FC236}">
                <a16:creationId xmlns:a16="http://schemas.microsoft.com/office/drawing/2014/main" id="{D42C71E0-3969-B478-F430-7C5A754D2630}"/>
              </a:ext>
            </a:extLst>
          </p:cNvPr>
          <p:cNvSpPr txBox="1"/>
          <p:nvPr/>
        </p:nvSpPr>
        <p:spPr bwMode="auto">
          <a:xfrm>
            <a:off x="10501843" y="2643879"/>
            <a:ext cx="1065439"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 ITI</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Insufficient ITI</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Without ITI</a:t>
            </a:r>
          </a:p>
        </p:txBody>
      </p:sp>
      <p:sp>
        <p:nvSpPr>
          <p:cNvPr id="93" name="TextBox 92">
            <a:extLst>
              <a:ext uri="{FF2B5EF4-FFF2-40B4-BE49-F238E27FC236}">
                <a16:creationId xmlns:a16="http://schemas.microsoft.com/office/drawing/2014/main" id="{85C571EC-FAC8-2A43-7450-0077FA62FD65}"/>
              </a:ext>
            </a:extLst>
          </p:cNvPr>
          <p:cNvSpPr txBox="1"/>
          <p:nvPr/>
        </p:nvSpPr>
        <p:spPr bwMode="auto">
          <a:xfrm>
            <a:off x="8810440" y="2345387"/>
            <a:ext cx="448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00" name="TextBox 99">
            <a:extLst>
              <a:ext uri="{FF2B5EF4-FFF2-40B4-BE49-F238E27FC236}">
                <a16:creationId xmlns:a16="http://schemas.microsoft.com/office/drawing/2014/main" id="{A4161546-79CD-3F72-8F21-E4C50A96BFB3}"/>
              </a:ext>
            </a:extLst>
          </p:cNvPr>
          <p:cNvSpPr txBox="1"/>
          <p:nvPr/>
        </p:nvSpPr>
        <p:spPr bwMode="auto">
          <a:xfrm>
            <a:off x="9162366" y="3778753"/>
            <a:ext cx="622859" cy="359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7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a:t>
            </a:r>
          </a:p>
        </p:txBody>
      </p:sp>
      <p:sp>
        <p:nvSpPr>
          <p:cNvPr id="101" name="TextBox 100">
            <a:extLst>
              <a:ext uri="{FF2B5EF4-FFF2-40B4-BE49-F238E27FC236}">
                <a16:creationId xmlns:a16="http://schemas.microsoft.com/office/drawing/2014/main" id="{5812868D-DD37-F9DE-63C0-0901C331327D}"/>
              </a:ext>
            </a:extLst>
          </p:cNvPr>
          <p:cNvSpPr txBox="1"/>
          <p:nvPr/>
        </p:nvSpPr>
        <p:spPr bwMode="auto">
          <a:xfrm>
            <a:off x="9460093" y="2223282"/>
            <a:ext cx="853410" cy="243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.014</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2" name="TextBox 101">
            <a:extLst>
              <a:ext uri="{FF2B5EF4-FFF2-40B4-BE49-F238E27FC236}">
                <a16:creationId xmlns:a16="http://schemas.microsoft.com/office/drawing/2014/main" id="{3D9E960B-72A9-1938-D733-42234C2CE347}"/>
              </a:ext>
            </a:extLst>
          </p:cNvPr>
          <p:cNvSpPr txBox="1"/>
          <p:nvPr/>
        </p:nvSpPr>
        <p:spPr bwMode="auto">
          <a:xfrm>
            <a:off x="9566915" y="3778753"/>
            <a:ext cx="622859" cy="359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7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6-12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a:t>
            </a:r>
          </a:p>
        </p:txBody>
      </p:sp>
      <p:sp>
        <p:nvSpPr>
          <p:cNvPr id="103" name="TextBox 102">
            <a:extLst>
              <a:ext uri="{FF2B5EF4-FFF2-40B4-BE49-F238E27FC236}">
                <a16:creationId xmlns:a16="http://schemas.microsoft.com/office/drawing/2014/main" id="{EE1D4B90-FE84-D1EA-C57A-C10AC3667F1C}"/>
              </a:ext>
            </a:extLst>
          </p:cNvPr>
          <p:cNvSpPr txBox="1"/>
          <p:nvPr/>
        </p:nvSpPr>
        <p:spPr bwMode="auto">
          <a:xfrm>
            <a:off x="9958150" y="3778753"/>
            <a:ext cx="622859" cy="359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7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12-18 yr</a:t>
            </a:r>
          </a:p>
        </p:txBody>
      </p:sp>
      <p:sp>
        <p:nvSpPr>
          <p:cNvPr id="114" name="Rectangle 113">
            <a:extLst>
              <a:ext uri="{FF2B5EF4-FFF2-40B4-BE49-F238E27FC236}">
                <a16:creationId xmlns:a16="http://schemas.microsoft.com/office/drawing/2014/main" id="{CFCF94C3-C097-CF1C-E660-7D2EB66BBE3B}"/>
              </a:ext>
            </a:extLst>
          </p:cNvPr>
          <p:cNvSpPr/>
          <p:nvPr/>
        </p:nvSpPr>
        <p:spPr bwMode="auto">
          <a:xfrm>
            <a:off x="10474517" y="2741474"/>
            <a:ext cx="85725" cy="6572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Rectangle 114">
            <a:extLst>
              <a:ext uri="{FF2B5EF4-FFF2-40B4-BE49-F238E27FC236}">
                <a16:creationId xmlns:a16="http://schemas.microsoft.com/office/drawing/2014/main" id="{0193DBB9-E72B-7EAD-9FE4-CC54A061E7FC}"/>
              </a:ext>
            </a:extLst>
          </p:cNvPr>
          <p:cNvSpPr/>
          <p:nvPr/>
        </p:nvSpPr>
        <p:spPr bwMode="auto">
          <a:xfrm>
            <a:off x="10474517" y="2911358"/>
            <a:ext cx="85725" cy="6572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Rectangle 115">
            <a:extLst>
              <a:ext uri="{FF2B5EF4-FFF2-40B4-BE49-F238E27FC236}">
                <a16:creationId xmlns:a16="http://schemas.microsoft.com/office/drawing/2014/main" id="{D927DD68-486E-D5D4-DF2C-C7411D043D3D}"/>
              </a:ext>
            </a:extLst>
          </p:cNvPr>
          <p:cNvSpPr/>
          <p:nvPr/>
        </p:nvSpPr>
        <p:spPr bwMode="auto">
          <a:xfrm>
            <a:off x="10474517" y="3081241"/>
            <a:ext cx="85725" cy="6572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86" name="Group 85">
            <a:extLst>
              <a:ext uri="{FF2B5EF4-FFF2-40B4-BE49-F238E27FC236}">
                <a16:creationId xmlns:a16="http://schemas.microsoft.com/office/drawing/2014/main" id="{1796D760-DC5C-AE46-B574-25E0E0EEF64C}"/>
              </a:ext>
            </a:extLst>
          </p:cNvPr>
          <p:cNvGrpSpPr/>
          <p:nvPr/>
        </p:nvGrpSpPr>
        <p:grpSpPr>
          <a:xfrm>
            <a:off x="9150158" y="2482880"/>
            <a:ext cx="59246" cy="1241983"/>
            <a:chOff x="9040070" y="2394912"/>
            <a:chExt cx="169334" cy="1368459"/>
          </a:xfrm>
        </p:grpSpPr>
        <p:cxnSp>
          <p:nvCxnSpPr>
            <p:cNvPr id="80" name="Straight Connector 79">
              <a:extLst>
                <a:ext uri="{FF2B5EF4-FFF2-40B4-BE49-F238E27FC236}">
                  <a16:creationId xmlns:a16="http://schemas.microsoft.com/office/drawing/2014/main" id="{B7ED42B7-1C9F-04A9-FE77-29E3A6FB373B}"/>
                </a:ext>
              </a:extLst>
            </p:cNvPr>
            <p:cNvCxnSpPr/>
            <p:nvPr/>
          </p:nvCxnSpPr>
          <p:spPr bwMode="auto">
            <a:xfrm>
              <a:off x="9040070" y="2394912"/>
              <a:ext cx="169334"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E2E4F255-9CAC-ECCB-36B8-54567D9279F4}"/>
                </a:ext>
              </a:extLst>
            </p:cNvPr>
            <p:cNvCxnSpPr/>
            <p:nvPr/>
          </p:nvCxnSpPr>
          <p:spPr bwMode="auto">
            <a:xfrm>
              <a:off x="9040070" y="2668604"/>
              <a:ext cx="169334"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D05DD70F-C877-F11E-DA9F-47D6491E1250}"/>
                </a:ext>
              </a:extLst>
            </p:cNvPr>
            <p:cNvCxnSpPr/>
            <p:nvPr/>
          </p:nvCxnSpPr>
          <p:spPr bwMode="auto">
            <a:xfrm>
              <a:off x="9040070" y="2942296"/>
              <a:ext cx="169334"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2A5144FF-4C63-C74C-1FAA-0E94F3209A2C}"/>
                </a:ext>
              </a:extLst>
            </p:cNvPr>
            <p:cNvCxnSpPr/>
            <p:nvPr/>
          </p:nvCxnSpPr>
          <p:spPr bwMode="auto">
            <a:xfrm>
              <a:off x="9040070" y="3215988"/>
              <a:ext cx="169334"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9370B92-9803-2A20-6EC9-23D7197FB3CF}"/>
                </a:ext>
              </a:extLst>
            </p:cNvPr>
            <p:cNvCxnSpPr/>
            <p:nvPr/>
          </p:nvCxnSpPr>
          <p:spPr bwMode="auto">
            <a:xfrm>
              <a:off x="9040070" y="3489680"/>
              <a:ext cx="169334"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233E0978-1F33-EBA9-5698-9911FC24B797}"/>
                </a:ext>
              </a:extLst>
            </p:cNvPr>
            <p:cNvCxnSpPr/>
            <p:nvPr/>
          </p:nvCxnSpPr>
          <p:spPr bwMode="auto">
            <a:xfrm>
              <a:off x="9040070" y="3763371"/>
              <a:ext cx="169334"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65C9647B-3A35-76DC-BE61-3B32FFE27AA3}"/>
              </a:ext>
            </a:extLst>
          </p:cNvPr>
          <p:cNvGrpSpPr/>
          <p:nvPr/>
        </p:nvGrpSpPr>
        <p:grpSpPr>
          <a:xfrm>
            <a:off x="9464194" y="3735749"/>
            <a:ext cx="788170" cy="41494"/>
            <a:chOff x="9464194" y="3775366"/>
            <a:chExt cx="788170" cy="86417"/>
          </a:xfrm>
        </p:grpSpPr>
        <p:cxnSp>
          <p:nvCxnSpPr>
            <p:cNvPr id="88" name="Straight Connector 87">
              <a:extLst>
                <a:ext uri="{FF2B5EF4-FFF2-40B4-BE49-F238E27FC236}">
                  <a16:creationId xmlns:a16="http://schemas.microsoft.com/office/drawing/2014/main" id="{4837BA7A-4A76-52A2-8A00-3C6A598A9D5F}"/>
                </a:ext>
              </a:extLst>
            </p:cNvPr>
            <p:cNvCxnSpPr>
              <a:cxnSpLocks/>
            </p:cNvCxnSpPr>
            <p:nvPr/>
          </p:nvCxnSpPr>
          <p:spPr bwMode="auto">
            <a:xfrm>
              <a:off x="9464194" y="3775366"/>
              <a:ext cx="0" cy="86417"/>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6FFFEE76-D6E8-7698-D792-E0EA858AD117}"/>
                </a:ext>
              </a:extLst>
            </p:cNvPr>
            <p:cNvCxnSpPr>
              <a:cxnSpLocks/>
            </p:cNvCxnSpPr>
            <p:nvPr/>
          </p:nvCxnSpPr>
          <p:spPr bwMode="auto">
            <a:xfrm>
              <a:off x="9855200" y="3775366"/>
              <a:ext cx="0" cy="86417"/>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B8DFE58D-2CB8-C2DC-A719-52813A1DC6AA}"/>
                </a:ext>
              </a:extLst>
            </p:cNvPr>
            <p:cNvCxnSpPr>
              <a:cxnSpLocks/>
            </p:cNvCxnSpPr>
            <p:nvPr/>
          </p:nvCxnSpPr>
          <p:spPr bwMode="auto">
            <a:xfrm>
              <a:off x="10252364" y="3775366"/>
              <a:ext cx="0" cy="86417"/>
            </a:xfrm>
            <a:prstGeom prst="line">
              <a:avLst/>
            </a:prstGeom>
            <a:noFill/>
            <a:ln w="28575" cap="flat" cmpd="sng" algn="ctr">
              <a:solidFill>
                <a:schemeClr val="bg1"/>
              </a:solidFill>
              <a:prstDash val="solid"/>
              <a:round/>
              <a:headEnd type="none" w="med" len="med"/>
              <a:tailEnd type="none" w="med" len="med"/>
            </a:ln>
            <a:effectLst/>
          </p:spPr>
        </p:cxnSp>
      </p:grpSp>
      <p:sp>
        <p:nvSpPr>
          <p:cNvPr id="94" name="TextBox 93">
            <a:extLst>
              <a:ext uri="{FF2B5EF4-FFF2-40B4-BE49-F238E27FC236}">
                <a16:creationId xmlns:a16="http://schemas.microsoft.com/office/drawing/2014/main" id="{EBB5517B-4BA8-9927-87E1-B489A461C6B7}"/>
              </a:ext>
            </a:extLst>
          </p:cNvPr>
          <p:cNvSpPr txBox="1"/>
          <p:nvPr/>
        </p:nvSpPr>
        <p:spPr bwMode="auto">
          <a:xfrm>
            <a:off x="8889890" y="2607188"/>
            <a:ext cx="351034" cy="251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95" name="TextBox 94">
            <a:extLst>
              <a:ext uri="{FF2B5EF4-FFF2-40B4-BE49-F238E27FC236}">
                <a16:creationId xmlns:a16="http://schemas.microsoft.com/office/drawing/2014/main" id="{442C468C-239A-A27C-60A4-45EC1EB7E7E6}"/>
              </a:ext>
            </a:extLst>
          </p:cNvPr>
          <p:cNvSpPr txBox="1"/>
          <p:nvPr/>
        </p:nvSpPr>
        <p:spPr bwMode="auto">
          <a:xfrm>
            <a:off x="8889890" y="2854325"/>
            <a:ext cx="351034" cy="251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6" name="TextBox 95">
            <a:extLst>
              <a:ext uri="{FF2B5EF4-FFF2-40B4-BE49-F238E27FC236}">
                <a16:creationId xmlns:a16="http://schemas.microsoft.com/office/drawing/2014/main" id="{CCB368F8-BD1E-1F2B-9FC8-06EB022CB7DA}"/>
              </a:ext>
            </a:extLst>
          </p:cNvPr>
          <p:cNvSpPr txBox="1"/>
          <p:nvPr/>
        </p:nvSpPr>
        <p:spPr bwMode="auto">
          <a:xfrm>
            <a:off x="8889890" y="3107242"/>
            <a:ext cx="351034" cy="251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7" name="TextBox 96">
            <a:extLst>
              <a:ext uri="{FF2B5EF4-FFF2-40B4-BE49-F238E27FC236}">
                <a16:creationId xmlns:a16="http://schemas.microsoft.com/office/drawing/2014/main" id="{E279E69D-69B8-288C-0023-247A6CCD519F}"/>
              </a:ext>
            </a:extLst>
          </p:cNvPr>
          <p:cNvSpPr txBox="1"/>
          <p:nvPr/>
        </p:nvSpPr>
        <p:spPr bwMode="auto">
          <a:xfrm>
            <a:off x="8889890" y="3347448"/>
            <a:ext cx="351034" cy="251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8" name="TextBox 97">
            <a:extLst>
              <a:ext uri="{FF2B5EF4-FFF2-40B4-BE49-F238E27FC236}">
                <a16:creationId xmlns:a16="http://schemas.microsoft.com/office/drawing/2014/main" id="{2E6E1DDC-0478-20D2-8CFD-454937B0C018}"/>
              </a:ext>
            </a:extLst>
          </p:cNvPr>
          <p:cNvSpPr txBox="1"/>
          <p:nvPr/>
        </p:nvSpPr>
        <p:spPr bwMode="auto">
          <a:xfrm>
            <a:off x="8965043" y="3598846"/>
            <a:ext cx="207369" cy="251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9" name="TextBox 98">
            <a:extLst>
              <a:ext uri="{FF2B5EF4-FFF2-40B4-BE49-F238E27FC236}">
                <a16:creationId xmlns:a16="http://schemas.microsoft.com/office/drawing/2014/main" id="{66D97F31-68C1-4633-1E11-18805018D620}"/>
              </a:ext>
            </a:extLst>
          </p:cNvPr>
          <p:cNvSpPr txBox="1"/>
          <p:nvPr/>
        </p:nvSpPr>
        <p:spPr bwMode="auto">
          <a:xfrm rot="16200000">
            <a:off x="8779057" y="2990282"/>
            <a:ext cx="1882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04" name="Rectangle 103">
            <a:extLst>
              <a:ext uri="{FF2B5EF4-FFF2-40B4-BE49-F238E27FC236}">
                <a16:creationId xmlns:a16="http://schemas.microsoft.com/office/drawing/2014/main" id="{1AC42F6F-5EE9-5739-B827-76E9F524F0E8}"/>
              </a:ext>
            </a:extLst>
          </p:cNvPr>
          <p:cNvSpPr/>
          <p:nvPr/>
        </p:nvSpPr>
        <p:spPr bwMode="auto">
          <a:xfrm>
            <a:off x="9329738" y="2946479"/>
            <a:ext cx="265747" cy="77542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Rectangle 104">
            <a:extLst>
              <a:ext uri="{FF2B5EF4-FFF2-40B4-BE49-F238E27FC236}">
                <a16:creationId xmlns:a16="http://schemas.microsoft.com/office/drawing/2014/main" id="{CDFF761F-946A-A07C-DC70-813423E6CBC5}"/>
              </a:ext>
            </a:extLst>
          </p:cNvPr>
          <p:cNvSpPr/>
          <p:nvPr/>
        </p:nvSpPr>
        <p:spPr bwMode="auto">
          <a:xfrm>
            <a:off x="9722326" y="3042434"/>
            <a:ext cx="265747" cy="679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Rectangle 105">
            <a:extLst>
              <a:ext uri="{FF2B5EF4-FFF2-40B4-BE49-F238E27FC236}">
                <a16:creationId xmlns:a16="http://schemas.microsoft.com/office/drawing/2014/main" id="{371A6D98-1BE1-3441-459C-AAB9207BBEAD}"/>
              </a:ext>
            </a:extLst>
          </p:cNvPr>
          <p:cNvSpPr/>
          <p:nvPr/>
        </p:nvSpPr>
        <p:spPr bwMode="auto">
          <a:xfrm>
            <a:off x="10118806" y="3428852"/>
            <a:ext cx="265747" cy="29305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Rectangle 106">
            <a:extLst>
              <a:ext uri="{FF2B5EF4-FFF2-40B4-BE49-F238E27FC236}">
                <a16:creationId xmlns:a16="http://schemas.microsoft.com/office/drawing/2014/main" id="{32460216-2BB1-979F-C233-2707FBFC8AEA}"/>
              </a:ext>
            </a:extLst>
          </p:cNvPr>
          <p:cNvSpPr/>
          <p:nvPr/>
        </p:nvSpPr>
        <p:spPr bwMode="auto">
          <a:xfrm>
            <a:off x="9329738" y="2772721"/>
            <a:ext cx="265747" cy="17375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Rectangle 107">
            <a:extLst>
              <a:ext uri="{FF2B5EF4-FFF2-40B4-BE49-F238E27FC236}">
                <a16:creationId xmlns:a16="http://schemas.microsoft.com/office/drawing/2014/main" id="{744370B1-8FDD-8EED-EDD4-334F82B49B52}"/>
              </a:ext>
            </a:extLst>
          </p:cNvPr>
          <p:cNvSpPr/>
          <p:nvPr/>
        </p:nvSpPr>
        <p:spPr bwMode="auto">
          <a:xfrm>
            <a:off x="9329738" y="2474480"/>
            <a:ext cx="265747" cy="29824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Rectangle 108">
            <a:extLst>
              <a:ext uri="{FF2B5EF4-FFF2-40B4-BE49-F238E27FC236}">
                <a16:creationId xmlns:a16="http://schemas.microsoft.com/office/drawing/2014/main" id="{4280B305-C2CF-4A47-7109-11037D4FF655}"/>
              </a:ext>
            </a:extLst>
          </p:cNvPr>
          <p:cNvSpPr/>
          <p:nvPr/>
        </p:nvSpPr>
        <p:spPr bwMode="auto">
          <a:xfrm>
            <a:off x="9722326" y="2490039"/>
            <a:ext cx="265747" cy="28268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Rectangle 109">
            <a:extLst>
              <a:ext uri="{FF2B5EF4-FFF2-40B4-BE49-F238E27FC236}">
                <a16:creationId xmlns:a16="http://schemas.microsoft.com/office/drawing/2014/main" id="{EAB001B8-B44B-8232-35F4-36FC96EDA214}"/>
              </a:ext>
            </a:extLst>
          </p:cNvPr>
          <p:cNvSpPr/>
          <p:nvPr/>
        </p:nvSpPr>
        <p:spPr bwMode="auto">
          <a:xfrm>
            <a:off x="9722326" y="2774017"/>
            <a:ext cx="265747" cy="2671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Rectangle 110">
            <a:extLst>
              <a:ext uri="{FF2B5EF4-FFF2-40B4-BE49-F238E27FC236}">
                <a16:creationId xmlns:a16="http://schemas.microsoft.com/office/drawing/2014/main" id="{A6C56F49-89C4-7153-F7CB-CFC5E95BA3A5}"/>
              </a:ext>
            </a:extLst>
          </p:cNvPr>
          <p:cNvSpPr/>
          <p:nvPr/>
        </p:nvSpPr>
        <p:spPr bwMode="auto">
          <a:xfrm>
            <a:off x="10118806" y="3283617"/>
            <a:ext cx="265747" cy="14523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Rectangle 112">
            <a:extLst>
              <a:ext uri="{FF2B5EF4-FFF2-40B4-BE49-F238E27FC236}">
                <a16:creationId xmlns:a16="http://schemas.microsoft.com/office/drawing/2014/main" id="{310141FA-3DE0-DCBB-8ED2-4A9D029A8EAE}"/>
              </a:ext>
            </a:extLst>
          </p:cNvPr>
          <p:cNvSpPr/>
          <p:nvPr/>
        </p:nvSpPr>
        <p:spPr bwMode="auto">
          <a:xfrm>
            <a:off x="10118806" y="2487443"/>
            <a:ext cx="265747" cy="79617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Right Bracket 116">
            <a:extLst>
              <a:ext uri="{FF2B5EF4-FFF2-40B4-BE49-F238E27FC236}">
                <a16:creationId xmlns:a16="http://schemas.microsoft.com/office/drawing/2014/main" id="{5920D8C5-ECE1-DBA7-6425-C2BBC51F3B00}"/>
              </a:ext>
            </a:extLst>
          </p:cNvPr>
          <p:cNvSpPr/>
          <p:nvPr/>
        </p:nvSpPr>
        <p:spPr bwMode="auto">
          <a:xfrm rot="16200000">
            <a:off x="9831223" y="2043022"/>
            <a:ext cx="44228" cy="793032"/>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 name="Freeform: Shape 73">
            <a:extLst>
              <a:ext uri="{FF2B5EF4-FFF2-40B4-BE49-F238E27FC236}">
                <a16:creationId xmlns:a16="http://schemas.microsoft.com/office/drawing/2014/main" id="{0FFC6FAD-E674-A75D-726A-3B082C13ECBA}"/>
              </a:ext>
            </a:extLst>
          </p:cNvPr>
          <p:cNvSpPr/>
          <p:nvPr/>
        </p:nvSpPr>
        <p:spPr bwMode="auto">
          <a:xfrm>
            <a:off x="9199033" y="2480086"/>
            <a:ext cx="1312334" cy="1244833"/>
          </a:xfrm>
          <a:custGeom>
            <a:avLst/>
            <a:gdLst>
              <a:gd name="connsiteX0" fmla="*/ 0 w 1312334"/>
              <a:gd name="connsiteY0" fmla="*/ 0 h 1371600"/>
              <a:gd name="connsiteX1" fmla="*/ 0 w 1312334"/>
              <a:gd name="connsiteY1" fmla="*/ 1371600 h 1371600"/>
              <a:gd name="connsiteX2" fmla="*/ 1312334 w 1312334"/>
              <a:gd name="connsiteY2" fmla="*/ 1371600 h 1371600"/>
            </a:gdLst>
            <a:ahLst/>
            <a:cxnLst>
              <a:cxn ang="0">
                <a:pos x="connsiteX0" y="connsiteY0"/>
              </a:cxn>
              <a:cxn ang="0">
                <a:pos x="connsiteX1" y="connsiteY1"/>
              </a:cxn>
              <a:cxn ang="0">
                <a:pos x="connsiteX2" y="connsiteY2"/>
              </a:cxn>
            </a:cxnLst>
            <a:rect l="l" t="t" r="r" b="b"/>
            <a:pathLst>
              <a:path w="1312334" h="1371600">
                <a:moveTo>
                  <a:pt x="0" y="0"/>
                </a:moveTo>
                <a:lnTo>
                  <a:pt x="0" y="1371600"/>
                </a:lnTo>
                <a:lnTo>
                  <a:pt x="1312334" y="13716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 name="TextBox 58">
            <a:extLst>
              <a:ext uri="{FF2B5EF4-FFF2-40B4-BE49-F238E27FC236}">
                <a16:creationId xmlns:a16="http://schemas.microsoft.com/office/drawing/2014/main" id="{C782C41E-9F6A-FE9C-F894-FFEFFB98066E}"/>
              </a:ext>
            </a:extLst>
          </p:cNvPr>
          <p:cNvSpPr txBox="1"/>
          <p:nvPr/>
        </p:nvSpPr>
        <p:spPr bwMode="auto">
          <a:xfrm>
            <a:off x="8172386" y="2847855"/>
            <a:ext cx="5008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0.9%</a:t>
            </a:r>
          </a:p>
        </p:txBody>
      </p:sp>
      <p:sp>
        <p:nvSpPr>
          <p:cNvPr id="120" name="Rectangle 119">
            <a:extLst>
              <a:ext uri="{FF2B5EF4-FFF2-40B4-BE49-F238E27FC236}">
                <a16:creationId xmlns:a16="http://schemas.microsoft.com/office/drawing/2014/main" id="{16CFB83B-EBE3-36D0-67F8-67F9E5D9A87D}"/>
              </a:ext>
            </a:extLst>
          </p:cNvPr>
          <p:cNvSpPr/>
          <p:nvPr/>
        </p:nvSpPr>
        <p:spPr bwMode="auto">
          <a:xfrm>
            <a:off x="7970035" y="3982651"/>
            <a:ext cx="67860" cy="6786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矩形: 圆角 8">
            <a:extLst>
              <a:ext uri="{FF2B5EF4-FFF2-40B4-BE49-F238E27FC236}">
                <a16:creationId xmlns:a16="http://schemas.microsoft.com/office/drawing/2014/main" id="{33116DC8-768D-636F-4799-7D796090973F}"/>
              </a:ext>
            </a:extLst>
          </p:cNvPr>
          <p:cNvSpPr/>
          <p:nvPr/>
        </p:nvSpPr>
        <p:spPr bwMode="auto">
          <a:xfrm>
            <a:off x="460486" y="1599032"/>
            <a:ext cx="5582174" cy="721202"/>
          </a:xfrm>
          <a:prstGeom prst="roundRect">
            <a:avLst>
              <a:gd name="adj" fmla="val 50000"/>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文本框 11">
            <a:extLst>
              <a:ext uri="{FF2B5EF4-FFF2-40B4-BE49-F238E27FC236}">
                <a16:creationId xmlns:a16="http://schemas.microsoft.com/office/drawing/2014/main" id="{2B8A7027-5F93-7912-8E60-6D239E340ED0}"/>
              </a:ext>
            </a:extLst>
          </p:cNvPr>
          <p:cNvSpPr txBox="1"/>
          <p:nvPr/>
        </p:nvSpPr>
        <p:spPr bwMode="auto">
          <a:xfrm>
            <a:off x="486113" y="1636468"/>
            <a:ext cx="55821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Prescribing Trends for Hemophilia Management</a:t>
            </a:r>
            <a:br>
              <a:rPr kumimoji="0" lang="en-US" altLang="zh-CN" sz="1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br>
            <a:r>
              <a:rPr kumimoji="0" lang="en-US" altLang="zh-CN" sz="1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 in the US (1999 to 2021)</a:t>
            </a:r>
            <a:r>
              <a:rPr kumimoji="0" lang="en-US" altLang="zh-CN" sz="1800" b="1" i="0" u="none" strike="noStrike" kern="1200" cap="none" spc="0" normalizeH="0" baseline="30000" noProof="0" dirty="0">
                <a:ln>
                  <a:noFill/>
                </a:ln>
                <a:solidFill>
                  <a:srgbClr val="FFFFFF"/>
                </a:solidFill>
                <a:effectLst/>
                <a:uLnTx/>
                <a:uFillTx/>
                <a:latin typeface="Calibri"/>
                <a:ea typeface="+mn-ea"/>
                <a:cs typeface="Arial" panose="020B0604020202020204" pitchFamily="34" charset="0"/>
              </a:rPr>
              <a:t>1</a:t>
            </a:r>
          </a:p>
        </p:txBody>
      </p:sp>
    </p:spTree>
    <p:extLst>
      <p:ext uri="{BB962C8B-B14F-4D97-AF65-F5344CB8AC3E}">
        <p14:creationId xmlns:p14="http://schemas.microsoft.com/office/powerpoint/2010/main" val="33533196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76D625FD-0CF4-0813-1A9A-CC63F66AA419}"/>
              </a:ext>
            </a:extLst>
          </p:cNvPr>
          <p:cNvSpPr>
            <a:spLocks noGrp="1"/>
          </p:cNvSpPr>
          <p:nvPr>
            <p:ph type="title"/>
          </p:nvPr>
        </p:nvSpPr>
        <p:spPr/>
        <p:txBody>
          <a:bodyPr/>
          <a:lstStyle/>
          <a:p>
            <a:r>
              <a:rPr lang="en-US" altLang="zh-CN" dirty="0"/>
              <a:t>Innovative Treatments Meet Patients’ Clinical Needs</a:t>
            </a:r>
            <a:endParaRPr lang="zh-CN" altLang="en-US" dirty="0"/>
          </a:p>
        </p:txBody>
      </p:sp>
      <p:sp>
        <p:nvSpPr>
          <p:cNvPr id="35" name="Text1">
            <a:extLst>
              <a:ext uri="{FF2B5EF4-FFF2-40B4-BE49-F238E27FC236}">
                <a16:creationId xmlns:a16="http://schemas.microsoft.com/office/drawing/2014/main" id="{94F09AB3-3CC0-00CB-9600-F6E0A7A8AFE3}"/>
              </a:ext>
            </a:extLst>
          </p:cNvPr>
          <p:cNvSpPr txBox="1"/>
          <p:nvPr/>
        </p:nvSpPr>
        <p:spPr>
          <a:xfrm>
            <a:off x="730337" y="2529118"/>
            <a:ext cx="3921418" cy="1045808"/>
          </a:xfrm>
          <a:prstGeom prst="rect">
            <a:avLst/>
          </a:prstGeom>
          <a:noFill/>
        </p:spPr>
        <p:txBody>
          <a:bodyPr wrap="square" lIns="90000" tIns="46800" rIns="90000" bIns="46800" anchor="t" anchorCtr="0">
            <a:normAutofit lnSpcReduction="10000"/>
          </a:bodyPr>
          <a:lstStyle/>
          <a:p>
            <a:pPr marL="285750" marR="0" lvl="0" indent="-285750" algn="l" defTabSz="914400" rtl="0" eaLnBrk="0" fontAlgn="base" latinLnBrk="0" hangingPunct="0">
              <a:lnSpc>
                <a:spcPct val="120000"/>
              </a:lnSpc>
              <a:spcBef>
                <a:spcPct val="0"/>
              </a:spcBef>
              <a:spcAft>
                <a:spcPct val="0"/>
              </a:spcAft>
              <a:buClrTx/>
              <a:buSzTx/>
              <a:buFont typeface="Wingdings" panose="05000000000000000000" pitchFamily="2" charset="2"/>
              <a:buChar char="§"/>
              <a:tabLst/>
              <a:defRPr/>
            </a:pPr>
            <a:r>
              <a:rPr kumimoji="0" lang="en-US" altLang="zh-CN"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Reduced number of injections</a:t>
            </a:r>
          </a:p>
          <a:p>
            <a:pPr marL="285750" marR="0" lvl="0" indent="-285750" algn="l" defTabSz="914400" rtl="0" eaLnBrk="0" fontAlgn="base" latinLnBrk="0" hangingPunct="0">
              <a:lnSpc>
                <a:spcPct val="120000"/>
              </a:lnSpc>
              <a:spcBef>
                <a:spcPct val="0"/>
              </a:spcBef>
              <a:spcAft>
                <a:spcPct val="0"/>
              </a:spcAft>
              <a:buClrTx/>
              <a:buSzTx/>
              <a:buFont typeface="Wingdings" panose="05000000000000000000" pitchFamily="2" charset="2"/>
              <a:buChar char="§"/>
              <a:tabLst/>
              <a:defRPr/>
            </a:pPr>
            <a:r>
              <a:rPr kumimoji="0" lang="en-US" altLang="zh-CN"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Better cost-effectiveness ratio, including in the long term</a:t>
            </a:r>
          </a:p>
        </p:txBody>
      </p:sp>
      <p:sp>
        <p:nvSpPr>
          <p:cNvPr id="36" name="Bullet1">
            <a:extLst>
              <a:ext uri="{FF2B5EF4-FFF2-40B4-BE49-F238E27FC236}">
                <a16:creationId xmlns:a16="http://schemas.microsoft.com/office/drawing/2014/main" id="{5C765BD8-8F82-169C-B54B-5B4BCEDC4D73}"/>
              </a:ext>
            </a:extLst>
          </p:cNvPr>
          <p:cNvSpPr/>
          <p:nvPr/>
        </p:nvSpPr>
        <p:spPr>
          <a:xfrm>
            <a:off x="795879" y="2197399"/>
            <a:ext cx="4509767" cy="379105"/>
          </a:xfrm>
          <a:prstGeom prst="rect">
            <a:avLst/>
          </a:prstGeom>
        </p:spPr>
        <p:txBody>
          <a:bodyPr wrap="square" lIns="90000" tIns="46800" rIns="90000" bIns="46800" anchor="b" anchorCtr="0">
            <a:normAutofit/>
          </a:bodyPr>
          <a:lstStyle/>
          <a:p>
            <a:pPr marL="0" marR="0" lvl="0" indent="0" algn="l" defTabSz="914378"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Factor mimetic therapy (eg, emicizumab):</a:t>
            </a:r>
            <a:endParaRPr kumimoji="0" lang="zh-CN" alt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31" name="Text2">
            <a:extLst>
              <a:ext uri="{FF2B5EF4-FFF2-40B4-BE49-F238E27FC236}">
                <a16:creationId xmlns:a16="http://schemas.microsoft.com/office/drawing/2014/main" id="{31509CC5-66F8-D8CE-C42C-73D59E0221BF}"/>
              </a:ext>
            </a:extLst>
          </p:cNvPr>
          <p:cNvSpPr txBox="1">
            <a:spLocks/>
          </p:cNvSpPr>
          <p:nvPr/>
        </p:nvSpPr>
        <p:spPr>
          <a:xfrm>
            <a:off x="8218025" y="2609552"/>
            <a:ext cx="3364375" cy="965373"/>
          </a:xfrm>
          <a:prstGeom prst="rect">
            <a:avLst/>
          </a:prstGeom>
          <a:noFill/>
        </p:spPr>
        <p:txBody>
          <a:bodyPr wrap="square" lIns="90000" tIns="46800" rIns="90000" bIns="46800" anchor="t" anchorCtr="0">
            <a:normAutofit fontScale="92500" lnSpcReduction="10000"/>
          </a:bodyPr>
          <a:lstStyle/>
          <a:p>
            <a:pPr marL="285750" marR="0" lvl="0" indent="-285750" algn="l" defTabSz="914400" rtl="0" eaLnBrk="0" fontAlgn="base" latinLnBrk="0" hangingPunct="0">
              <a:lnSpc>
                <a:spcPct val="120000"/>
              </a:lnSpc>
              <a:spcBef>
                <a:spcPct val="0"/>
              </a:spcBef>
              <a:spcAft>
                <a:spcPct val="0"/>
              </a:spcAft>
              <a:buClrTx/>
              <a:buSzTx/>
              <a:buFont typeface="Wingdings" panose="05000000000000000000" pitchFamily="2" charset="2"/>
              <a:buChar char="§"/>
              <a:tabLst/>
              <a:defRPr/>
            </a:pPr>
            <a:r>
              <a:rPr kumimoji="0" lang="en-US" altLang="zh-CN"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Reduce number of injections</a:t>
            </a:r>
          </a:p>
          <a:p>
            <a:pPr marL="285750" marR="0" lvl="0" indent="-285750" algn="l" defTabSz="914400" rtl="0" eaLnBrk="0" fontAlgn="base" latinLnBrk="0" hangingPunct="0">
              <a:lnSpc>
                <a:spcPct val="120000"/>
              </a:lnSpc>
              <a:spcBef>
                <a:spcPct val="0"/>
              </a:spcBef>
              <a:spcAft>
                <a:spcPct val="0"/>
              </a:spcAft>
              <a:buClrTx/>
              <a:buSzTx/>
              <a:buFont typeface="Wingdings" panose="05000000000000000000" pitchFamily="2" charset="2"/>
              <a:buChar char="§"/>
              <a:tabLst/>
              <a:defRPr/>
            </a:pPr>
            <a:r>
              <a:rPr kumimoji="0" lang="en-US" altLang="zh-CN"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Better cost-effectiveness ratio, including in the long term likely</a:t>
            </a:r>
            <a:endParaRPr kumimoji="0" lang="en-US" altLang="zh-CN" sz="105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32" name="Bullet2">
            <a:extLst>
              <a:ext uri="{FF2B5EF4-FFF2-40B4-BE49-F238E27FC236}">
                <a16:creationId xmlns:a16="http://schemas.microsoft.com/office/drawing/2014/main" id="{E516522E-DFB8-DFC0-B903-797D0AF4B316}"/>
              </a:ext>
            </a:extLst>
          </p:cNvPr>
          <p:cNvSpPr>
            <a:spLocks/>
          </p:cNvSpPr>
          <p:nvPr/>
        </p:nvSpPr>
        <p:spPr>
          <a:xfrm>
            <a:off x="7514781" y="2230985"/>
            <a:ext cx="4067619" cy="379105"/>
          </a:xfrm>
          <a:prstGeom prst="rect">
            <a:avLst/>
          </a:prstGeom>
        </p:spPr>
        <p:txBody>
          <a:bodyPr wrap="square" lIns="90000" tIns="46800" rIns="90000" bIns="46800" anchor="b" anchorCtr="0">
            <a:normAutofit/>
          </a:bodyPr>
          <a:lstStyle/>
          <a:p>
            <a:pPr marL="0" marR="0" lvl="0" indent="0" algn="r" defTabSz="914378"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Rebalancing agents (eg, siRNA, TFPI): </a:t>
            </a:r>
            <a:endParaRPr kumimoji="0" lang="zh-CN" alt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27" name="Text3">
            <a:extLst>
              <a:ext uri="{FF2B5EF4-FFF2-40B4-BE49-F238E27FC236}">
                <a16:creationId xmlns:a16="http://schemas.microsoft.com/office/drawing/2014/main" id="{BA47E801-B0CC-4CE9-7F43-F1188A3AEFC6}"/>
              </a:ext>
            </a:extLst>
          </p:cNvPr>
          <p:cNvSpPr txBox="1"/>
          <p:nvPr/>
        </p:nvSpPr>
        <p:spPr>
          <a:xfrm>
            <a:off x="731838" y="4337036"/>
            <a:ext cx="2665434" cy="1098517"/>
          </a:xfrm>
          <a:prstGeom prst="rect">
            <a:avLst/>
          </a:prstGeom>
          <a:noFill/>
        </p:spPr>
        <p:txBody>
          <a:bodyPr wrap="square" lIns="90000" tIns="46800" rIns="90000" bIns="46800" anchor="t" anchorCtr="0">
            <a:normAutofit/>
          </a:bodyPr>
          <a:lstStyle/>
          <a:p>
            <a:pPr marL="285750" marR="0" lvl="0" indent="-285750" algn="l" defTabSz="914400" rtl="0" eaLnBrk="0" fontAlgn="base" latinLnBrk="0" hangingPunct="0">
              <a:lnSpc>
                <a:spcPct val="120000"/>
              </a:lnSpc>
              <a:spcBef>
                <a:spcPct val="0"/>
              </a:spcBef>
              <a:spcAft>
                <a:spcPct val="0"/>
              </a:spcAft>
              <a:buClrTx/>
              <a:buSzTx/>
              <a:buFont typeface="Wingdings" panose="05000000000000000000" pitchFamily="2" charset="2"/>
              <a:buChar char="§"/>
              <a:tabLst/>
              <a:defRPr/>
            </a:pPr>
            <a:r>
              <a:rPr kumimoji="0" lang="en-US" altLang="zh-CN"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Reduced number of injections</a:t>
            </a:r>
          </a:p>
          <a:p>
            <a:pPr marL="285750" marR="0" lvl="0" indent="-285750" algn="l" defTabSz="914400" rtl="0" eaLnBrk="0" fontAlgn="base" latinLnBrk="0" hangingPunct="0">
              <a:lnSpc>
                <a:spcPct val="120000"/>
              </a:lnSpc>
              <a:spcBef>
                <a:spcPct val="0"/>
              </a:spcBef>
              <a:spcAft>
                <a:spcPct val="0"/>
              </a:spcAft>
              <a:buClrTx/>
              <a:buSzTx/>
              <a:buFont typeface="Wingdings" panose="05000000000000000000" pitchFamily="2" charset="2"/>
              <a:buChar char="§"/>
              <a:tabLst/>
              <a:defRPr/>
            </a:pPr>
            <a:r>
              <a:rPr kumimoji="0" lang="en-US" altLang="zh-CN"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Lower treatment costs</a:t>
            </a:r>
          </a:p>
        </p:txBody>
      </p:sp>
      <p:sp>
        <p:nvSpPr>
          <p:cNvPr id="28" name="Bullet3">
            <a:extLst>
              <a:ext uri="{FF2B5EF4-FFF2-40B4-BE49-F238E27FC236}">
                <a16:creationId xmlns:a16="http://schemas.microsoft.com/office/drawing/2014/main" id="{0DB74E20-93E8-31A8-0BFB-ADC218A14DDB}"/>
              </a:ext>
            </a:extLst>
          </p:cNvPr>
          <p:cNvSpPr/>
          <p:nvPr/>
        </p:nvSpPr>
        <p:spPr>
          <a:xfrm>
            <a:off x="731837" y="3957932"/>
            <a:ext cx="3061093" cy="379105"/>
          </a:xfrm>
          <a:prstGeom prst="rect">
            <a:avLst/>
          </a:prstGeom>
        </p:spPr>
        <p:txBody>
          <a:bodyPr wrap="square" lIns="90000" tIns="46800" rIns="90000" bIns="46800" anchor="b" anchorCtr="0">
            <a:noAutofit/>
          </a:bodyPr>
          <a:lstStyle/>
          <a:p>
            <a:pPr marL="0" marR="0" lvl="0" indent="0" algn="l" defTabSz="914378"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Extended half-life factor:</a:t>
            </a:r>
            <a:endParaRPr kumimoji="0" lang="zh-CN" alt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3" name="Bullet4">
            <a:extLst>
              <a:ext uri="{FF2B5EF4-FFF2-40B4-BE49-F238E27FC236}">
                <a16:creationId xmlns:a16="http://schemas.microsoft.com/office/drawing/2014/main" id="{2A4B9649-36D0-D46A-3F7B-E641A6537CDE}"/>
              </a:ext>
            </a:extLst>
          </p:cNvPr>
          <p:cNvSpPr/>
          <p:nvPr/>
        </p:nvSpPr>
        <p:spPr>
          <a:xfrm>
            <a:off x="8991578" y="3957932"/>
            <a:ext cx="2590822" cy="379105"/>
          </a:xfrm>
          <a:prstGeom prst="rect">
            <a:avLst/>
          </a:prstGeom>
        </p:spPr>
        <p:txBody>
          <a:bodyPr wrap="square" lIns="90000" tIns="46800" rIns="90000" bIns="46800" anchor="b" anchorCtr="0">
            <a:normAutofit/>
          </a:bodyPr>
          <a:lstStyle/>
          <a:p>
            <a:pPr marL="0" marR="0" lvl="0" indent="0" algn="l" defTabSz="914378"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Gene therapy: </a:t>
            </a:r>
            <a:endParaRPr kumimoji="0" lang="zh-CN" alt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5" name="Text4">
            <a:extLst>
              <a:ext uri="{FF2B5EF4-FFF2-40B4-BE49-F238E27FC236}">
                <a16:creationId xmlns:a16="http://schemas.microsoft.com/office/drawing/2014/main" id="{C9196897-B14D-1D9E-698B-9C1C9D3C9A4D}"/>
              </a:ext>
            </a:extLst>
          </p:cNvPr>
          <p:cNvSpPr txBox="1"/>
          <p:nvPr/>
        </p:nvSpPr>
        <p:spPr>
          <a:xfrm>
            <a:off x="8991578" y="4337037"/>
            <a:ext cx="2590822" cy="837226"/>
          </a:xfrm>
          <a:prstGeom prst="rect">
            <a:avLst/>
          </a:prstGeom>
          <a:noFill/>
        </p:spPr>
        <p:txBody>
          <a:bodyPr wrap="square" lIns="90000" tIns="46800" rIns="90000" bIns="46800" anchor="t" anchorCtr="0">
            <a:normAutofit/>
          </a:bodyPr>
          <a:lstStyle/>
          <a:p>
            <a:pPr marL="285750" marR="0" lvl="0" indent="-285750" algn="l" defTabSz="914400" rtl="0" eaLnBrk="0" fontAlgn="base" latinLnBrk="0" hangingPunct="0">
              <a:lnSpc>
                <a:spcPct val="120000"/>
              </a:lnSpc>
              <a:spcBef>
                <a:spcPct val="0"/>
              </a:spcBef>
              <a:spcAft>
                <a:spcPct val="0"/>
              </a:spcAft>
              <a:buClrTx/>
              <a:buSzTx/>
              <a:buFont typeface="Wingdings" panose="05000000000000000000" pitchFamily="2" charset="2"/>
              <a:buChar char="§"/>
              <a:tabLst/>
              <a:defRPr/>
            </a:pPr>
            <a:r>
              <a:rPr kumimoji="0" lang="pt-BR" altLang="zh-CN"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 potential functional cure—once and for all</a:t>
            </a:r>
            <a:endParaRPr kumimoji="0" lang="en-US" altLang="zh-CN"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21" name="Title">
            <a:extLst>
              <a:ext uri="{FF2B5EF4-FFF2-40B4-BE49-F238E27FC236}">
                <a16:creationId xmlns:a16="http://schemas.microsoft.com/office/drawing/2014/main" id="{3325A30D-0CBE-1E4C-B86C-7F981441BEA9}"/>
              </a:ext>
            </a:extLst>
          </p:cNvPr>
          <p:cNvSpPr txBox="1"/>
          <p:nvPr/>
        </p:nvSpPr>
        <p:spPr>
          <a:xfrm>
            <a:off x="671512" y="1603210"/>
            <a:ext cx="10848976" cy="582738"/>
          </a:xfrm>
          <a:prstGeom prst="rect">
            <a:avLst/>
          </a:prstGeom>
          <a:noFill/>
        </p:spPr>
        <p:txBody>
          <a:bodyPr vert="horz" wrap="square" rtlCol="0" anchor="t" anchorCtr="1">
            <a:norm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Patient Selection By Unmet Need</a:t>
            </a:r>
            <a:endParaRPr kumimoji="0" lang="zh-CN" altLang="en-US" sz="2400" b="1"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2" name="Text Box 11">
            <a:extLst>
              <a:ext uri="{FF2B5EF4-FFF2-40B4-BE49-F238E27FC236}">
                <a16:creationId xmlns:a16="http://schemas.microsoft.com/office/drawing/2014/main" id="{F2B9A3FC-12CA-F9B1-A95B-E4080A0FA930}"/>
              </a:ext>
            </a:extLst>
          </p:cNvPr>
          <p:cNvSpPr txBox="1">
            <a:spLocks noChangeArrowheads="1"/>
          </p:cNvSpPr>
          <p:nvPr/>
        </p:nvSpPr>
        <p:spPr bwMode="auto">
          <a:xfrm>
            <a:off x="433001" y="6180028"/>
            <a:ext cx="75350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Ellsworth. Hematology Am Soc Hematol Educ Program. 2021;2021:219. Cortesi. Thromb Haemost. 2020;120:216. </a:t>
            </a:r>
            <a:r>
              <a:rPr kumimoji="0" lang="en-US" altLang="zh-CN"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 Zhou. J Manag Care Spec Pharm. 2020;26:1109. Chen. J Manag Care Spec Pharm. 2023;29:647.</a:t>
            </a:r>
          </a:p>
        </p:txBody>
      </p:sp>
      <p:grpSp>
        <p:nvGrpSpPr>
          <p:cNvPr id="70" name="Group 69">
            <a:extLst>
              <a:ext uri="{FF2B5EF4-FFF2-40B4-BE49-F238E27FC236}">
                <a16:creationId xmlns:a16="http://schemas.microsoft.com/office/drawing/2014/main" id="{B95C2EF8-4BD8-E5EC-F6B2-44B38001DB48}"/>
              </a:ext>
            </a:extLst>
          </p:cNvPr>
          <p:cNvGrpSpPr/>
          <p:nvPr/>
        </p:nvGrpSpPr>
        <p:grpSpPr>
          <a:xfrm>
            <a:off x="3477044" y="2849569"/>
            <a:ext cx="5298453" cy="2866269"/>
            <a:chOff x="3477044" y="136563"/>
            <a:chExt cx="5298453" cy="2866269"/>
          </a:xfrm>
        </p:grpSpPr>
        <p:grpSp>
          <p:nvGrpSpPr>
            <p:cNvPr id="60" name="Group 59">
              <a:extLst>
                <a:ext uri="{FF2B5EF4-FFF2-40B4-BE49-F238E27FC236}">
                  <a16:creationId xmlns:a16="http://schemas.microsoft.com/office/drawing/2014/main" id="{867CE71C-79DE-F2B0-71A5-2D58228C4DE0}"/>
                </a:ext>
              </a:extLst>
            </p:cNvPr>
            <p:cNvGrpSpPr/>
            <p:nvPr/>
          </p:nvGrpSpPr>
          <p:grpSpPr>
            <a:xfrm>
              <a:off x="3477044" y="136563"/>
              <a:ext cx="5298453" cy="2866269"/>
              <a:chOff x="3477044" y="3312002"/>
              <a:chExt cx="5298453" cy="2866269"/>
            </a:xfrm>
          </p:grpSpPr>
          <p:sp>
            <p:nvSpPr>
              <p:cNvPr id="54" name="Freeform: Shape 53">
                <a:extLst>
                  <a:ext uri="{FF2B5EF4-FFF2-40B4-BE49-F238E27FC236}">
                    <a16:creationId xmlns:a16="http://schemas.microsoft.com/office/drawing/2014/main" id="{C75C736F-70A7-D078-E290-1091E95E94FA}"/>
                  </a:ext>
                </a:extLst>
              </p:cNvPr>
              <p:cNvSpPr/>
              <p:nvPr/>
            </p:nvSpPr>
            <p:spPr bwMode="auto">
              <a:xfrm>
                <a:off x="6920920" y="4382256"/>
                <a:ext cx="1748253" cy="1796015"/>
              </a:xfrm>
              <a:custGeom>
                <a:avLst/>
                <a:gdLst>
                  <a:gd name="connsiteX0" fmla="*/ 1087063 w 1748253"/>
                  <a:gd name="connsiteY0" fmla="*/ 0 h 1796015"/>
                  <a:gd name="connsiteX1" fmla="*/ 1748253 w 1748253"/>
                  <a:gd name="connsiteY1" fmla="*/ 1793121 h 1796015"/>
                  <a:gd name="connsiteX2" fmla="*/ 200957 w 1748253"/>
                  <a:gd name="connsiteY2" fmla="*/ 1796015 h 1796015"/>
                  <a:gd name="connsiteX3" fmla="*/ 206670 w 1748253"/>
                  <a:gd name="connsiteY3" fmla="*/ 1758580 h 1796015"/>
                  <a:gd name="connsiteX4" fmla="*/ 211577 w 1748253"/>
                  <a:gd name="connsiteY4" fmla="*/ 1661402 h 1796015"/>
                  <a:gd name="connsiteX5" fmla="*/ 49255 w 1748253"/>
                  <a:gd name="connsiteY5" fmla="*/ 1129996 h 1796015"/>
                  <a:gd name="connsiteX6" fmla="*/ 0 w 1748253"/>
                  <a:gd name="connsiteY6" fmla="*/ 1070298 h 1796015"/>
                  <a:gd name="connsiteX7" fmla="*/ 1087063 w 1748253"/>
                  <a:gd name="connsiteY7" fmla="*/ 0 h 1796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48253" h="1796015">
                    <a:moveTo>
                      <a:pt x="1087063" y="0"/>
                    </a:moveTo>
                    <a:cubicBezTo>
                      <a:pt x="1511124" y="488128"/>
                      <a:pt x="1747155" y="1128237"/>
                      <a:pt x="1748253" y="1793121"/>
                    </a:cubicBezTo>
                    <a:lnTo>
                      <a:pt x="200957" y="1796015"/>
                    </a:lnTo>
                    <a:lnTo>
                      <a:pt x="206670" y="1758580"/>
                    </a:lnTo>
                    <a:cubicBezTo>
                      <a:pt x="209915" y="1726629"/>
                      <a:pt x="211577" y="1694210"/>
                      <a:pt x="211577" y="1661402"/>
                    </a:cubicBezTo>
                    <a:cubicBezTo>
                      <a:pt x="211577" y="1464558"/>
                      <a:pt x="151737" y="1281689"/>
                      <a:pt x="49255" y="1129996"/>
                    </a:cubicBezTo>
                    <a:lnTo>
                      <a:pt x="0" y="1070298"/>
                    </a:lnTo>
                    <a:lnTo>
                      <a:pt x="1087063" y="0"/>
                    </a:lnTo>
                    <a:close/>
                  </a:path>
                </a:pathLst>
              </a:custGeom>
              <a:solidFill>
                <a:schemeClr val="accent3">
                  <a:lumMod val="20000"/>
                  <a:lumOff val="80000"/>
                </a:schemeClr>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Freeform: Shape 50">
                <a:extLst>
                  <a:ext uri="{FF2B5EF4-FFF2-40B4-BE49-F238E27FC236}">
                    <a16:creationId xmlns:a16="http://schemas.microsoft.com/office/drawing/2014/main" id="{73B7F46B-3DAC-1851-08D2-E79D2B3A1CBC}"/>
                  </a:ext>
                </a:extLst>
              </p:cNvPr>
              <p:cNvSpPr/>
              <p:nvPr/>
            </p:nvSpPr>
            <p:spPr bwMode="auto">
              <a:xfrm>
                <a:off x="4444518" y="3532286"/>
                <a:ext cx="1746277" cy="1878927"/>
              </a:xfrm>
              <a:custGeom>
                <a:avLst/>
                <a:gdLst>
                  <a:gd name="connsiteX0" fmla="*/ 1746277 w 1746277"/>
                  <a:gd name="connsiteY0" fmla="*/ 10 h 1878927"/>
                  <a:gd name="connsiteX1" fmla="*/ 1742154 w 1746277"/>
                  <a:gd name="connsiteY1" fmla="*/ 1561156 h 1878927"/>
                  <a:gd name="connsiteX2" fmla="*/ 1737529 w 1746277"/>
                  <a:gd name="connsiteY2" fmla="*/ 1560922 h 1878927"/>
                  <a:gd name="connsiteX3" fmla="*/ 1065459 w 1746277"/>
                  <a:gd name="connsiteY3" fmla="*/ 1839302 h 1878927"/>
                  <a:gd name="connsiteX4" fmla="*/ 1032766 w 1746277"/>
                  <a:gd name="connsiteY4" fmla="*/ 1878927 h 1878927"/>
                  <a:gd name="connsiteX5" fmla="*/ 0 w 1746277"/>
                  <a:gd name="connsiteY5" fmla="*/ 755097 h 1878927"/>
                  <a:gd name="connsiteX6" fmla="*/ 1746277 w 1746277"/>
                  <a:gd name="connsiteY6" fmla="*/ 10 h 1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6277" h="1878927">
                    <a:moveTo>
                      <a:pt x="1746277" y="10"/>
                    </a:moveTo>
                    <a:lnTo>
                      <a:pt x="1742154" y="1561156"/>
                    </a:lnTo>
                    <a:lnTo>
                      <a:pt x="1737529" y="1560922"/>
                    </a:lnTo>
                    <a:cubicBezTo>
                      <a:pt x="1475070" y="1560922"/>
                      <a:pt x="1237457" y="1667305"/>
                      <a:pt x="1065459" y="1839302"/>
                    </a:cubicBezTo>
                    <a:lnTo>
                      <a:pt x="1032766" y="1878927"/>
                    </a:lnTo>
                    <a:lnTo>
                      <a:pt x="0" y="755097"/>
                    </a:lnTo>
                    <a:cubicBezTo>
                      <a:pt x="466493" y="269248"/>
                      <a:pt x="1093673" y="-1943"/>
                      <a:pt x="1746277" y="10"/>
                    </a:cubicBezTo>
                    <a:close/>
                  </a:path>
                </a:pathLst>
              </a:custGeom>
              <a:solidFill>
                <a:schemeClr val="accent3">
                  <a:lumMod val="20000"/>
                  <a:lumOff val="80000"/>
                </a:schemeClr>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Freeform: Shape 47">
                <a:extLst>
                  <a:ext uri="{FF2B5EF4-FFF2-40B4-BE49-F238E27FC236}">
                    <a16:creationId xmlns:a16="http://schemas.microsoft.com/office/drawing/2014/main" id="{DF1D69D5-CAAE-2BA6-F2FD-CB8318CBFDCF}"/>
                  </a:ext>
                </a:extLst>
              </p:cNvPr>
              <p:cNvSpPr/>
              <p:nvPr/>
            </p:nvSpPr>
            <p:spPr bwMode="auto">
              <a:xfrm>
                <a:off x="3696703" y="4290548"/>
                <a:ext cx="1779439" cy="1884557"/>
              </a:xfrm>
              <a:custGeom>
                <a:avLst/>
                <a:gdLst>
                  <a:gd name="connsiteX0" fmla="*/ 744782 w 1779439"/>
                  <a:gd name="connsiteY0" fmla="*/ 0 h 1884557"/>
                  <a:gd name="connsiteX1" fmla="*/ 1779439 w 1779439"/>
                  <a:gd name="connsiteY1" fmla="*/ 1122049 h 1884557"/>
                  <a:gd name="connsiteX2" fmla="*/ 1697216 w 1779439"/>
                  <a:gd name="connsiteY2" fmla="*/ 1221704 h 1884557"/>
                  <a:gd name="connsiteX3" fmla="*/ 1534894 w 1779439"/>
                  <a:gd name="connsiteY3" fmla="*/ 1753110 h 1884557"/>
                  <a:gd name="connsiteX4" fmla="*/ 1539801 w 1779439"/>
                  <a:gd name="connsiteY4" fmla="*/ 1850288 h 1884557"/>
                  <a:gd name="connsiteX5" fmla="*/ 1545031 w 1779439"/>
                  <a:gd name="connsiteY5" fmla="*/ 1884557 h 1884557"/>
                  <a:gd name="connsiteX6" fmla="*/ 0 w 1779439"/>
                  <a:gd name="connsiteY6" fmla="*/ 1876480 h 1884557"/>
                  <a:gd name="connsiteX7" fmla="*/ 744782 w 1779439"/>
                  <a:gd name="connsiteY7" fmla="*/ 0 h 1884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439" h="1884557">
                    <a:moveTo>
                      <a:pt x="744782" y="0"/>
                    </a:moveTo>
                    <a:lnTo>
                      <a:pt x="1779439" y="1122049"/>
                    </a:lnTo>
                    <a:lnTo>
                      <a:pt x="1697216" y="1221704"/>
                    </a:lnTo>
                    <a:cubicBezTo>
                      <a:pt x="1594735" y="1373397"/>
                      <a:pt x="1534894" y="1556266"/>
                      <a:pt x="1534894" y="1753110"/>
                    </a:cubicBezTo>
                    <a:cubicBezTo>
                      <a:pt x="1534894" y="1785918"/>
                      <a:pt x="1536556" y="1818337"/>
                      <a:pt x="1539801" y="1850288"/>
                    </a:cubicBezTo>
                    <a:lnTo>
                      <a:pt x="1545031" y="1884557"/>
                    </a:lnTo>
                    <a:lnTo>
                      <a:pt x="0" y="1876480"/>
                    </a:lnTo>
                    <a:cubicBezTo>
                      <a:pt x="3257" y="1170278"/>
                      <a:pt x="271387" y="494724"/>
                      <a:pt x="744782" y="0"/>
                    </a:cubicBezTo>
                    <a:close/>
                  </a:path>
                </a:pathLst>
              </a:custGeom>
              <a:solidFill>
                <a:schemeClr val="accent2">
                  <a:lumMod val="20000"/>
                  <a:lumOff val="80000"/>
                </a:schemeClr>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Freeform: Shape 44">
                <a:extLst>
                  <a:ext uri="{FF2B5EF4-FFF2-40B4-BE49-F238E27FC236}">
                    <a16:creationId xmlns:a16="http://schemas.microsoft.com/office/drawing/2014/main" id="{00DEAF52-A2F4-F526-69E3-DBF0E8B9AB86}"/>
                  </a:ext>
                </a:extLst>
              </p:cNvPr>
              <p:cNvSpPr/>
              <p:nvPr/>
            </p:nvSpPr>
            <p:spPr bwMode="auto">
              <a:xfrm>
                <a:off x="6187576" y="3532303"/>
                <a:ext cx="1818835" cy="1919620"/>
              </a:xfrm>
              <a:custGeom>
                <a:avLst/>
                <a:gdLst>
                  <a:gd name="connsiteX0" fmla="*/ 5421 w 1818835"/>
                  <a:gd name="connsiteY0" fmla="*/ 0 h 1919620"/>
                  <a:gd name="connsiteX1" fmla="*/ 1818835 w 1818835"/>
                  <a:gd name="connsiteY1" fmla="*/ 846131 h 1919620"/>
                  <a:gd name="connsiteX2" fmla="*/ 732824 w 1818835"/>
                  <a:gd name="connsiteY2" fmla="*/ 1919620 h 1919620"/>
                  <a:gd name="connsiteX3" fmla="*/ 666541 w 1818835"/>
                  <a:gd name="connsiteY3" fmla="*/ 1839284 h 1919620"/>
                  <a:gd name="connsiteX4" fmla="*/ 91649 w 1818835"/>
                  <a:gd name="connsiteY4" fmla="*/ 1565811 h 1919620"/>
                  <a:gd name="connsiteX5" fmla="*/ 0 w 1818835"/>
                  <a:gd name="connsiteY5" fmla="*/ 1561183 h 1919620"/>
                  <a:gd name="connsiteX6" fmla="*/ 5421 w 1818835"/>
                  <a:gd name="connsiteY6" fmla="*/ 0 h 1919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8835" h="1919620">
                    <a:moveTo>
                      <a:pt x="5421" y="0"/>
                    </a:moveTo>
                    <a:cubicBezTo>
                      <a:pt x="693841" y="2710"/>
                      <a:pt x="1350413" y="309063"/>
                      <a:pt x="1818835" y="846131"/>
                    </a:cubicBezTo>
                    <a:lnTo>
                      <a:pt x="732824" y="1919620"/>
                    </a:lnTo>
                    <a:lnTo>
                      <a:pt x="666541" y="1839284"/>
                    </a:lnTo>
                    <a:cubicBezTo>
                      <a:pt x="516043" y="1688787"/>
                      <a:pt x="315309" y="1588525"/>
                      <a:pt x="91649" y="1565811"/>
                    </a:cubicBezTo>
                    <a:lnTo>
                      <a:pt x="0" y="1561183"/>
                    </a:lnTo>
                    <a:lnTo>
                      <a:pt x="5421" y="0"/>
                    </a:lnTo>
                    <a:close/>
                  </a:path>
                </a:pathLst>
              </a:custGeom>
              <a:solidFill>
                <a:schemeClr val="accent2">
                  <a:lumMod val="20000"/>
                  <a:lumOff val="80000"/>
                </a:schemeClr>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Oval 55">
                <a:extLst>
                  <a:ext uri="{FF2B5EF4-FFF2-40B4-BE49-F238E27FC236}">
                    <a16:creationId xmlns:a16="http://schemas.microsoft.com/office/drawing/2014/main" id="{C0E822F2-BBBE-B04E-B2E4-4D9577F90EFD}"/>
                  </a:ext>
                </a:extLst>
              </p:cNvPr>
              <p:cNvSpPr/>
              <p:nvPr/>
            </p:nvSpPr>
            <p:spPr bwMode="auto">
              <a:xfrm>
                <a:off x="3477044" y="4605992"/>
                <a:ext cx="959686" cy="95968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Oval 56">
                <a:extLst>
                  <a:ext uri="{FF2B5EF4-FFF2-40B4-BE49-F238E27FC236}">
                    <a16:creationId xmlns:a16="http://schemas.microsoft.com/office/drawing/2014/main" id="{F3A13053-B98C-A09E-4E40-80F3B3DAD5A9}"/>
                  </a:ext>
                </a:extLst>
              </p:cNvPr>
              <p:cNvSpPr/>
              <p:nvPr/>
            </p:nvSpPr>
            <p:spPr bwMode="auto">
              <a:xfrm>
                <a:off x="4700645" y="3312002"/>
                <a:ext cx="959686" cy="95968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Oval 57">
                <a:extLst>
                  <a:ext uri="{FF2B5EF4-FFF2-40B4-BE49-F238E27FC236}">
                    <a16:creationId xmlns:a16="http://schemas.microsoft.com/office/drawing/2014/main" id="{58A16325-5396-DFCF-794A-E3543C4D7A18}"/>
                  </a:ext>
                </a:extLst>
              </p:cNvPr>
              <p:cNvSpPr/>
              <p:nvPr/>
            </p:nvSpPr>
            <p:spPr bwMode="auto">
              <a:xfrm>
                <a:off x="6568621" y="3320513"/>
                <a:ext cx="959686" cy="95968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Oval 58">
                <a:extLst>
                  <a:ext uri="{FF2B5EF4-FFF2-40B4-BE49-F238E27FC236}">
                    <a16:creationId xmlns:a16="http://schemas.microsoft.com/office/drawing/2014/main" id="{482FEDD5-E9D1-BD94-589E-0E143E247B07}"/>
                  </a:ext>
                </a:extLst>
              </p:cNvPr>
              <p:cNvSpPr/>
              <p:nvPr/>
            </p:nvSpPr>
            <p:spPr bwMode="auto">
              <a:xfrm>
                <a:off x="7815811" y="4631084"/>
                <a:ext cx="959686" cy="95968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62" name="clock_160043">
              <a:extLst>
                <a:ext uri="{FF2B5EF4-FFF2-40B4-BE49-F238E27FC236}">
                  <a16:creationId xmlns:a16="http://schemas.microsoft.com/office/drawing/2014/main" id="{B7EFA7B0-9693-0B22-7523-2B5848894E90}"/>
                </a:ext>
              </a:extLst>
            </p:cNvPr>
            <p:cNvSpPr/>
            <p:nvPr/>
          </p:nvSpPr>
          <p:spPr>
            <a:xfrm>
              <a:off x="3708029" y="1680969"/>
              <a:ext cx="483676" cy="423855"/>
            </a:xfrm>
            <a:custGeom>
              <a:avLst/>
              <a:gdLst>
                <a:gd name="connsiteX0" fmla="*/ 271568 w 548096"/>
                <a:gd name="connsiteY0" fmla="*/ 136818 h 480308"/>
                <a:gd name="connsiteX1" fmla="*/ 341457 w 548096"/>
                <a:gd name="connsiteY1" fmla="*/ 136818 h 480308"/>
                <a:gd name="connsiteX2" fmla="*/ 341457 w 548096"/>
                <a:gd name="connsiteY2" fmla="*/ 222158 h 480308"/>
                <a:gd name="connsiteX3" fmla="*/ 429466 w 548096"/>
                <a:gd name="connsiteY3" fmla="*/ 281638 h 480308"/>
                <a:gd name="connsiteX4" fmla="*/ 390639 w 548096"/>
                <a:gd name="connsiteY4" fmla="*/ 338531 h 480308"/>
                <a:gd name="connsiteX5" fmla="*/ 287099 w 548096"/>
                <a:gd name="connsiteY5" fmla="*/ 268708 h 480308"/>
                <a:gd name="connsiteX6" fmla="*/ 271568 w 548096"/>
                <a:gd name="connsiteY6" fmla="*/ 240261 h 480308"/>
                <a:gd name="connsiteX7" fmla="*/ 307658 w 548096"/>
                <a:gd name="connsiteY7" fmla="*/ 0 h 480308"/>
                <a:gd name="connsiteX8" fmla="*/ 548096 w 548096"/>
                <a:gd name="connsiteY8" fmla="*/ 240154 h 480308"/>
                <a:gd name="connsiteX9" fmla="*/ 307658 w 548096"/>
                <a:gd name="connsiteY9" fmla="*/ 480308 h 480308"/>
                <a:gd name="connsiteX10" fmla="*/ 307658 w 548096"/>
                <a:gd name="connsiteY10" fmla="*/ 413168 h 480308"/>
                <a:gd name="connsiteX11" fmla="*/ 478291 w 548096"/>
                <a:gd name="connsiteY11" fmla="*/ 240154 h 480308"/>
                <a:gd name="connsiteX12" fmla="*/ 307658 w 548096"/>
                <a:gd name="connsiteY12" fmla="*/ 67140 h 480308"/>
                <a:gd name="connsiteX13" fmla="*/ 157707 w 548096"/>
                <a:gd name="connsiteY13" fmla="*/ 152356 h 480308"/>
                <a:gd name="connsiteX14" fmla="*/ 217170 w 548096"/>
                <a:gd name="connsiteY14" fmla="*/ 108456 h 480308"/>
                <a:gd name="connsiteX15" fmla="*/ 258536 w 548096"/>
                <a:gd name="connsiteY15" fmla="*/ 165268 h 480308"/>
                <a:gd name="connsiteX16" fmla="*/ 121512 w 548096"/>
                <a:gd name="connsiteY16" fmla="*/ 268560 h 480308"/>
                <a:gd name="connsiteX17" fmla="*/ 100829 w 548096"/>
                <a:gd name="connsiteY17" fmla="*/ 273724 h 480308"/>
                <a:gd name="connsiteX18" fmla="*/ 93073 w 548096"/>
                <a:gd name="connsiteY18" fmla="*/ 273724 h 480308"/>
                <a:gd name="connsiteX19" fmla="*/ 69805 w 548096"/>
                <a:gd name="connsiteY19" fmla="*/ 255648 h 480308"/>
                <a:gd name="connsiteX20" fmla="*/ 0 w 548096"/>
                <a:gd name="connsiteY20" fmla="*/ 118786 h 480308"/>
                <a:gd name="connsiteX21" fmla="*/ 62049 w 548096"/>
                <a:gd name="connsiteY21" fmla="*/ 87798 h 480308"/>
                <a:gd name="connsiteX22" fmla="*/ 87902 w 548096"/>
                <a:gd name="connsiteY22" fmla="*/ 139445 h 480308"/>
                <a:gd name="connsiteX23" fmla="*/ 307658 w 548096"/>
                <a:gd name="connsiteY23" fmla="*/ 0 h 48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48096" h="480308">
                  <a:moveTo>
                    <a:pt x="271568" y="136818"/>
                  </a:moveTo>
                  <a:lnTo>
                    <a:pt x="341457" y="136818"/>
                  </a:lnTo>
                  <a:lnTo>
                    <a:pt x="341457" y="222158"/>
                  </a:lnTo>
                  <a:lnTo>
                    <a:pt x="429466" y="281638"/>
                  </a:lnTo>
                  <a:lnTo>
                    <a:pt x="390639" y="338531"/>
                  </a:lnTo>
                  <a:lnTo>
                    <a:pt x="287099" y="268708"/>
                  </a:lnTo>
                  <a:cubicBezTo>
                    <a:pt x="276745" y="263535"/>
                    <a:pt x="271568" y="250605"/>
                    <a:pt x="271568" y="240261"/>
                  </a:cubicBezTo>
                  <a:close/>
                  <a:moveTo>
                    <a:pt x="307658" y="0"/>
                  </a:moveTo>
                  <a:cubicBezTo>
                    <a:pt x="439511" y="0"/>
                    <a:pt x="548096" y="105874"/>
                    <a:pt x="548096" y="240154"/>
                  </a:cubicBezTo>
                  <a:cubicBezTo>
                    <a:pt x="548096" y="371852"/>
                    <a:pt x="439511" y="480308"/>
                    <a:pt x="307658" y="480308"/>
                  </a:cubicBezTo>
                  <a:lnTo>
                    <a:pt x="307658" y="413168"/>
                  </a:lnTo>
                  <a:cubicBezTo>
                    <a:pt x="400731" y="413168"/>
                    <a:pt x="478291" y="335699"/>
                    <a:pt x="478291" y="240154"/>
                  </a:cubicBezTo>
                  <a:cubicBezTo>
                    <a:pt x="478291" y="144609"/>
                    <a:pt x="400731" y="67140"/>
                    <a:pt x="307658" y="67140"/>
                  </a:cubicBezTo>
                  <a:cubicBezTo>
                    <a:pt x="243024" y="67140"/>
                    <a:pt x="188731" y="103292"/>
                    <a:pt x="157707" y="152356"/>
                  </a:cubicBezTo>
                  <a:lnTo>
                    <a:pt x="217170" y="108456"/>
                  </a:lnTo>
                  <a:lnTo>
                    <a:pt x="258536" y="165268"/>
                  </a:lnTo>
                  <a:lnTo>
                    <a:pt x="121512" y="268560"/>
                  </a:lnTo>
                  <a:cubicBezTo>
                    <a:pt x="113756" y="271142"/>
                    <a:pt x="106000" y="273724"/>
                    <a:pt x="100829" y="273724"/>
                  </a:cubicBezTo>
                  <a:cubicBezTo>
                    <a:pt x="98244" y="273724"/>
                    <a:pt x="95658" y="273724"/>
                    <a:pt x="93073" y="273724"/>
                  </a:cubicBezTo>
                  <a:cubicBezTo>
                    <a:pt x="82731" y="271142"/>
                    <a:pt x="72390" y="263395"/>
                    <a:pt x="69805" y="255648"/>
                  </a:cubicBezTo>
                  <a:lnTo>
                    <a:pt x="0" y="118786"/>
                  </a:lnTo>
                  <a:lnTo>
                    <a:pt x="62049" y="87798"/>
                  </a:lnTo>
                  <a:lnTo>
                    <a:pt x="87902" y="139445"/>
                  </a:lnTo>
                  <a:cubicBezTo>
                    <a:pt x="126683" y="56810"/>
                    <a:pt x="209414" y="0"/>
                    <a:pt x="30765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sp>
          <p:nvSpPr>
            <p:cNvPr id="63" name="blood_117875">
              <a:extLst>
                <a:ext uri="{FF2B5EF4-FFF2-40B4-BE49-F238E27FC236}">
                  <a16:creationId xmlns:a16="http://schemas.microsoft.com/office/drawing/2014/main" id="{83B623C9-EF13-CFB0-C986-956223F510BC}"/>
                </a:ext>
              </a:extLst>
            </p:cNvPr>
            <p:cNvSpPr/>
            <p:nvPr/>
          </p:nvSpPr>
          <p:spPr>
            <a:xfrm>
              <a:off x="4968258" y="320948"/>
              <a:ext cx="440735" cy="523154"/>
            </a:xfrm>
            <a:custGeom>
              <a:avLst/>
              <a:gdLst>
                <a:gd name="connsiteX0" fmla="*/ 244562 w 489159"/>
                <a:gd name="connsiteY0" fmla="*/ 230911 h 580633"/>
                <a:gd name="connsiteX1" fmla="*/ 268767 w 489159"/>
                <a:gd name="connsiteY1" fmla="*/ 255088 h 580633"/>
                <a:gd name="connsiteX2" fmla="*/ 268767 w 489159"/>
                <a:gd name="connsiteY2" fmla="*/ 308419 h 580633"/>
                <a:gd name="connsiteX3" fmla="*/ 322163 w 489159"/>
                <a:gd name="connsiteY3" fmla="*/ 308419 h 580633"/>
                <a:gd name="connsiteX4" fmla="*/ 346369 w 489159"/>
                <a:gd name="connsiteY4" fmla="*/ 332596 h 580633"/>
                <a:gd name="connsiteX5" fmla="*/ 322163 w 489159"/>
                <a:gd name="connsiteY5" fmla="*/ 356773 h 580633"/>
                <a:gd name="connsiteX6" fmla="*/ 268767 w 489159"/>
                <a:gd name="connsiteY6" fmla="*/ 356773 h 580633"/>
                <a:gd name="connsiteX7" fmla="*/ 268767 w 489159"/>
                <a:gd name="connsiteY7" fmla="*/ 410104 h 580633"/>
                <a:gd name="connsiteX8" fmla="*/ 244562 w 489159"/>
                <a:gd name="connsiteY8" fmla="*/ 434281 h 580633"/>
                <a:gd name="connsiteX9" fmla="*/ 220356 w 489159"/>
                <a:gd name="connsiteY9" fmla="*/ 410104 h 580633"/>
                <a:gd name="connsiteX10" fmla="*/ 220356 w 489159"/>
                <a:gd name="connsiteY10" fmla="*/ 356773 h 580633"/>
                <a:gd name="connsiteX11" fmla="*/ 166960 w 489159"/>
                <a:gd name="connsiteY11" fmla="*/ 356773 h 580633"/>
                <a:gd name="connsiteX12" fmla="*/ 142754 w 489159"/>
                <a:gd name="connsiteY12" fmla="*/ 332596 h 580633"/>
                <a:gd name="connsiteX13" fmla="*/ 166960 w 489159"/>
                <a:gd name="connsiteY13" fmla="*/ 308419 h 580633"/>
                <a:gd name="connsiteX14" fmla="*/ 220356 w 489159"/>
                <a:gd name="connsiteY14" fmla="*/ 308419 h 580633"/>
                <a:gd name="connsiteX15" fmla="*/ 220356 w 489159"/>
                <a:gd name="connsiteY15" fmla="*/ 255088 h 580633"/>
                <a:gd name="connsiteX16" fmla="*/ 244562 w 489159"/>
                <a:gd name="connsiteY16" fmla="*/ 230911 h 580633"/>
                <a:gd name="connsiteX17" fmla="*/ 244579 w 489159"/>
                <a:gd name="connsiteY17" fmla="*/ 56615 h 580633"/>
                <a:gd name="connsiteX18" fmla="*/ 48417 w 489159"/>
                <a:gd name="connsiteY18" fmla="*/ 336399 h 580633"/>
                <a:gd name="connsiteX19" fmla="*/ 244579 w 489159"/>
                <a:gd name="connsiteY19" fmla="*/ 532284 h 580633"/>
                <a:gd name="connsiteX20" fmla="*/ 440741 w 489159"/>
                <a:gd name="connsiteY20" fmla="*/ 336399 h 580633"/>
                <a:gd name="connsiteX21" fmla="*/ 244579 w 489159"/>
                <a:gd name="connsiteY21" fmla="*/ 56615 h 580633"/>
                <a:gd name="connsiteX22" fmla="*/ 244602 w 489159"/>
                <a:gd name="connsiteY22" fmla="*/ 0 h 580633"/>
                <a:gd name="connsiteX23" fmla="*/ 260511 w 489159"/>
                <a:gd name="connsiteY23" fmla="*/ 5866 h 580633"/>
                <a:gd name="connsiteX24" fmla="*/ 489159 w 489159"/>
                <a:gd name="connsiteY24" fmla="*/ 336399 h 580633"/>
                <a:gd name="connsiteX25" fmla="*/ 244579 w 489159"/>
                <a:gd name="connsiteY25" fmla="*/ 580633 h 580633"/>
                <a:gd name="connsiteX26" fmla="*/ 0 w 489159"/>
                <a:gd name="connsiteY26" fmla="*/ 336399 h 580633"/>
                <a:gd name="connsiteX27" fmla="*/ 228826 w 489159"/>
                <a:gd name="connsiteY27" fmla="*/ 5866 h 580633"/>
                <a:gd name="connsiteX28" fmla="*/ 244602 w 489159"/>
                <a:gd name="connsiteY28" fmla="*/ 0 h 580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89159" h="580633">
                  <a:moveTo>
                    <a:pt x="244562" y="230911"/>
                  </a:moveTo>
                  <a:cubicBezTo>
                    <a:pt x="257999" y="230911"/>
                    <a:pt x="268767" y="241755"/>
                    <a:pt x="268767" y="255088"/>
                  </a:cubicBezTo>
                  <a:lnTo>
                    <a:pt x="268767" y="308419"/>
                  </a:lnTo>
                  <a:lnTo>
                    <a:pt x="322163" y="308419"/>
                  </a:lnTo>
                  <a:cubicBezTo>
                    <a:pt x="335601" y="308419"/>
                    <a:pt x="346547" y="319352"/>
                    <a:pt x="346369" y="332596"/>
                  </a:cubicBezTo>
                  <a:cubicBezTo>
                    <a:pt x="346369" y="346018"/>
                    <a:pt x="335601" y="356773"/>
                    <a:pt x="322163" y="356773"/>
                  </a:cubicBezTo>
                  <a:lnTo>
                    <a:pt x="268767" y="356773"/>
                  </a:lnTo>
                  <a:lnTo>
                    <a:pt x="268767" y="410104"/>
                  </a:lnTo>
                  <a:cubicBezTo>
                    <a:pt x="268767" y="423526"/>
                    <a:pt x="257999" y="434281"/>
                    <a:pt x="244562" y="434281"/>
                  </a:cubicBezTo>
                  <a:cubicBezTo>
                    <a:pt x="231213" y="434281"/>
                    <a:pt x="220356" y="423526"/>
                    <a:pt x="220356" y="410104"/>
                  </a:cubicBezTo>
                  <a:lnTo>
                    <a:pt x="220356" y="356773"/>
                  </a:lnTo>
                  <a:lnTo>
                    <a:pt x="166960" y="356773"/>
                  </a:lnTo>
                  <a:cubicBezTo>
                    <a:pt x="153611" y="356773"/>
                    <a:pt x="142754" y="346018"/>
                    <a:pt x="142754" y="332596"/>
                  </a:cubicBezTo>
                  <a:cubicBezTo>
                    <a:pt x="142754" y="319263"/>
                    <a:pt x="153611" y="308419"/>
                    <a:pt x="166960" y="308419"/>
                  </a:cubicBezTo>
                  <a:lnTo>
                    <a:pt x="220356" y="308419"/>
                  </a:lnTo>
                  <a:lnTo>
                    <a:pt x="220356" y="255088"/>
                  </a:lnTo>
                  <a:cubicBezTo>
                    <a:pt x="220356" y="241755"/>
                    <a:pt x="231213" y="230911"/>
                    <a:pt x="244562" y="230911"/>
                  </a:cubicBezTo>
                  <a:close/>
                  <a:moveTo>
                    <a:pt x="244579" y="56615"/>
                  </a:moveTo>
                  <a:cubicBezTo>
                    <a:pt x="177916" y="117496"/>
                    <a:pt x="48417" y="253122"/>
                    <a:pt x="48417" y="336399"/>
                  </a:cubicBezTo>
                  <a:cubicBezTo>
                    <a:pt x="48417" y="444474"/>
                    <a:pt x="136530" y="532284"/>
                    <a:pt x="244579" y="532284"/>
                  </a:cubicBezTo>
                  <a:cubicBezTo>
                    <a:pt x="352718" y="532284"/>
                    <a:pt x="440741" y="444385"/>
                    <a:pt x="440741" y="336399"/>
                  </a:cubicBezTo>
                  <a:cubicBezTo>
                    <a:pt x="440741" y="253122"/>
                    <a:pt x="311332" y="117496"/>
                    <a:pt x="244579" y="56615"/>
                  </a:cubicBezTo>
                  <a:close/>
                  <a:moveTo>
                    <a:pt x="244602" y="0"/>
                  </a:moveTo>
                  <a:cubicBezTo>
                    <a:pt x="250254" y="0"/>
                    <a:pt x="255928" y="1956"/>
                    <a:pt x="260511" y="5866"/>
                  </a:cubicBezTo>
                  <a:cubicBezTo>
                    <a:pt x="283919" y="26130"/>
                    <a:pt x="489159" y="207439"/>
                    <a:pt x="489159" y="336399"/>
                  </a:cubicBezTo>
                  <a:cubicBezTo>
                    <a:pt x="489159" y="471048"/>
                    <a:pt x="379419" y="580633"/>
                    <a:pt x="244579" y="580633"/>
                  </a:cubicBezTo>
                  <a:cubicBezTo>
                    <a:pt x="109829" y="580633"/>
                    <a:pt x="0" y="471048"/>
                    <a:pt x="0" y="336399"/>
                  </a:cubicBezTo>
                  <a:cubicBezTo>
                    <a:pt x="0" y="207439"/>
                    <a:pt x="205329" y="26130"/>
                    <a:pt x="228826" y="5866"/>
                  </a:cubicBezTo>
                  <a:cubicBezTo>
                    <a:pt x="233321" y="1956"/>
                    <a:pt x="238950" y="0"/>
                    <a:pt x="244602"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pic>
          <p:nvPicPr>
            <p:cNvPr id="67" name="Graphic 66" descr="Scales of justice with solid fill">
              <a:extLst>
                <a:ext uri="{FF2B5EF4-FFF2-40B4-BE49-F238E27FC236}">
                  <a16:creationId xmlns:a16="http://schemas.microsoft.com/office/drawing/2014/main" id="{1FA25B05-D293-8F3C-13C9-1D63279C2B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34130" y="279166"/>
              <a:ext cx="628668" cy="628668"/>
            </a:xfrm>
            <a:prstGeom prst="rect">
              <a:avLst/>
            </a:prstGeom>
          </p:spPr>
        </p:pic>
        <p:pic>
          <p:nvPicPr>
            <p:cNvPr id="69" name="Graphic 68" descr="DNA with solid fill">
              <a:extLst>
                <a:ext uri="{FF2B5EF4-FFF2-40B4-BE49-F238E27FC236}">
                  <a16:creationId xmlns:a16="http://schemas.microsoft.com/office/drawing/2014/main" id="{4E638317-7A1E-65DB-FC8D-D18CF5A1DCC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8566633">
              <a:off x="8007690" y="1638382"/>
              <a:ext cx="575926" cy="575926"/>
            </a:xfrm>
            <a:prstGeom prst="rect">
              <a:avLst/>
            </a:prstGeom>
          </p:spPr>
        </p:pic>
      </p:grpSp>
      <p:sp>
        <p:nvSpPr>
          <p:cNvPr id="71" name="Freeform: Shape 70">
            <a:extLst>
              <a:ext uri="{FF2B5EF4-FFF2-40B4-BE49-F238E27FC236}">
                <a16:creationId xmlns:a16="http://schemas.microsoft.com/office/drawing/2014/main" id="{D31EEBE5-3A96-A7D0-72F2-416A27EF5463}"/>
              </a:ext>
            </a:extLst>
          </p:cNvPr>
          <p:cNvSpPr/>
          <p:nvPr/>
        </p:nvSpPr>
        <p:spPr bwMode="auto">
          <a:xfrm>
            <a:off x="847678" y="3628723"/>
            <a:ext cx="3613355" cy="213852"/>
          </a:xfrm>
          <a:custGeom>
            <a:avLst/>
            <a:gdLst>
              <a:gd name="connsiteX0" fmla="*/ 3613355 w 3613355"/>
              <a:gd name="connsiteY0" fmla="*/ 213852 h 213852"/>
              <a:gd name="connsiteX1" fmla="*/ 3377381 w 3613355"/>
              <a:gd name="connsiteY1" fmla="*/ 0 h 213852"/>
              <a:gd name="connsiteX2" fmla="*/ 0 w 3613355"/>
              <a:gd name="connsiteY2" fmla="*/ 0 h 213852"/>
            </a:gdLst>
            <a:ahLst/>
            <a:cxnLst>
              <a:cxn ang="0">
                <a:pos x="connsiteX0" y="connsiteY0"/>
              </a:cxn>
              <a:cxn ang="0">
                <a:pos x="connsiteX1" y="connsiteY1"/>
              </a:cxn>
              <a:cxn ang="0">
                <a:pos x="connsiteX2" y="connsiteY2"/>
              </a:cxn>
            </a:cxnLst>
            <a:rect l="l" t="t" r="r" b="b"/>
            <a:pathLst>
              <a:path w="3613355" h="213852">
                <a:moveTo>
                  <a:pt x="3613355" y="213852"/>
                </a:moveTo>
                <a:lnTo>
                  <a:pt x="3377381" y="0"/>
                </a:lnTo>
                <a:lnTo>
                  <a:pt x="0" y="0"/>
                </a:lnTo>
              </a:path>
            </a:pathLst>
          </a:custGeom>
          <a:noFill/>
          <a:ln w="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 name="Freeform: Shape 71">
            <a:extLst>
              <a:ext uri="{FF2B5EF4-FFF2-40B4-BE49-F238E27FC236}">
                <a16:creationId xmlns:a16="http://schemas.microsoft.com/office/drawing/2014/main" id="{28FB9AD1-77B0-17AA-B2D7-5D37ADE1C936}"/>
              </a:ext>
            </a:extLst>
          </p:cNvPr>
          <p:cNvSpPr/>
          <p:nvPr/>
        </p:nvSpPr>
        <p:spPr bwMode="auto">
          <a:xfrm>
            <a:off x="8000131" y="3724427"/>
            <a:ext cx="3563726" cy="201655"/>
          </a:xfrm>
          <a:custGeom>
            <a:avLst/>
            <a:gdLst>
              <a:gd name="connsiteX0" fmla="*/ 0 w 3563726"/>
              <a:gd name="connsiteY0" fmla="*/ 201655 h 201655"/>
              <a:gd name="connsiteX1" fmla="*/ 205131 w 3563726"/>
              <a:gd name="connsiteY1" fmla="*/ 0 h 201655"/>
              <a:gd name="connsiteX2" fmla="*/ 3563726 w 3563726"/>
              <a:gd name="connsiteY2" fmla="*/ 0 h 201655"/>
            </a:gdLst>
            <a:ahLst/>
            <a:cxnLst>
              <a:cxn ang="0">
                <a:pos x="connsiteX0" y="connsiteY0"/>
              </a:cxn>
              <a:cxn ang="0">
                <a:pos x="connsiteX1" y="connsiteY1"/>
              </a:cxn>
              <a:cxn ang="0">
                <a:pos x="connsiteX2" y="connsiteY2"/>
              </a:cxn>
            </a:cxnLst>
            <a:rect l="l" t="t" r="r" b="b"/>
            <a:pathLst>
              <a:path w="3563726" h="201655">
                <a:moveTo>
                  <a:pt x="0" y="201655"/>
                </a:moveTo>
                <a:lnTo>
                  <a:pt x="205131" y="0"/>
                </a:lnTo>
                <a:lnTo>
                  <a:pt x="3563726" y="0"/>
                </a:lnTo>
              </a:path>
            </a:pathLst>
          </a:custGeom>
          <a:noFill/>
          <a:ln w="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28023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681B6E76-593A-0B7D-C5C9-EDDAAF6EDD17}"/>
              </a:ext>
            </a:extLst>
          </p:cNvPr>
          <p:cNvGrpSpPr/>
          <p:nvPr/>
        </p:nvGrpSpPr>
        <p:grpSpPr>
          <a:xfrm>
            <a:off x="1234111" y="1637030"/>
            <a:ext cx="9723777" cy="4535170"/>
            <a:chOff x="1350623" y="1722123"/>
            <a:chExt cx="9723777" cy="3683075"/>
          </a:xfrm>
        </p:grpSpPr>
        <p:sp>
          <p:nvSpPr>
            <p:cNvPr id="6" name="矩形 5">
              <a:extLst>
                <a:ext uri="{FF2B5EF4-FFF2-40B4-BE49-F238E27FC236}">
                  <a16:creationId xmlns:a16="http://schemas.microsoft.com/office/drawing/2014/main" id="{BBC33560-26B9-0F3D-3F62-579769C9708E}"/>
                </a:ext>
              </a:extLst>
            </p:cNvPr>
            <p:cNvSpPr/>
            <p:nvPr/>
          </p:nvSpPr>
          <p:spPr bwMode="auto">
            <a:xfrm>
              <a:off x="1629222" y="2001123"/>
              <a:ext cx="9445178" cy="3404075"/>
            </a:xfrm>
            <a:prstGeom prst="rect">
              <a:avLst/>
            </a:prstGeom>
            <a:solidFill>
              <a:schemeClr val="accent2">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矩形 4">
              <a:extLst>
                <a:ext uri="{FF2B5EF4-FFF2-40B4-BE49-F238E27FC236}">
                  <a16:creationId xmlns:a16="http://schemas.microsoft.com/office/drawing/2014/main" id="{A793DA8C-928E-DBE5-7817-45916F047553}"/>
                </a:ext>
              </a:extLst>
            </p:cNvPr>
            <p:cNvSpPr/>
            <p:nvPr/>
          </p:nvSpPr>
          <p:spPr>
            <a:xfrm>
              <a:off x="1350623" y="1722123"/>
              <a:ext cx="557199" cy="558000"/>
            </a:xfrm>
            <a:prstGeom prst="rect">
              <a:avLst/>
            </a:prstGeom>
            <a:solidFill>
              <a:schemeClr val="accent3"/>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marL="0" marR="0" lvl="0" indent="0" algn="ctr" defTabSz="914354" rtl="0" eaLnBrk="0" fontAlgn="base" latinLnBrk="0" hangingPunct="0">
                <a:lnSpc>
                  <a:spcPct val="100000"/>
                </a:lnSpc>
                <a:spcBef>
                  <a:spcPct val="0"/>
                </a:spcBef>
                <a:spcAft>
                  <a:spcPct val="0"/>
                </a:spcAft>
                <a:buClrTx/>
                <a:buSzTx/>
                <a:buFontTx/>
                <a:buNone/>
                <a:tabLst/>
                <a:defRPr/>
              </a:pPr>
              <a:endParaRPr kumimoji="0" lang="en-GB"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mn-lt"/>
              </a:endParaRPr>
            </a:p>
          </p:txBody>
        </p:sp>
      </p:grpSp>
      <p:sp>
        <p:nvSpPr>
          <p:cNvPr id="2" name="标题 1">
            <a:extLst>
              <a:ext uri="{FF2B5EF4-FFF2-40B4-BE49-F238E27FC236}">
                <a16:creationId xmlns:a16="http://schemas.microsoft.com/office/drawing/2014/main" id="{0A61F32E-A72C-7088-89F8-07DE4BBB4A1C}"/>
              </a:ext>
            </a:extLst>
          </p:cNvPr>
          <p:cNvSpPr>
            <a:spLocks noGrp="1"/>
          </p:cNvSpPr>
          <p:nvPr>
            <p:ph type="title"/>
          </p:nvPr>
        </p:nvSpPr>
        <p:spPr>
          <a:xfrm>
            <a:off x="659778" y="335600"/>
            <a:ext cx="10872444" cy="1103313"/>
          </a:xfrm>
        </p:spPr>
        <p:txBody>
          <a:bodyPr/>
          <a:lstStyle/>
          <a:p>
            <a:r>
              <a:rPr lang="en-US" altLang="zh-CN" dirty="0"/>
              <a:t>Conclusion</a:t>
            </a:r>
            <a:endParaRPr lang="zh-CN" altLang="en-US"/>
          </a:p>
        </p:txBody>
      </p:sp>
      <p:sp>
        <p:nvSpPr>
          <p:cNvPr id="3" name="内容占位符 2">
            <a:extLst>
              <a:ext uri="{FF2B5EF4-FFF2-40B4-BE49-F238E27FC236}">
                <a16:creationId xmlns:a16="http://schemas.microsoft.com/office/drawing/2014/main" id="{5778442B-F2E7-CE8A-CB2E-6D72DEC09D92}"/>
              </a:ext>
            </a:extLst>
          </p:cNvPr>
          <p:cNvSpPr>
            <a:spLocks noGrp="1"/>
          </p:cNvSpPr>
          <p:nvPr>
            <p:ph idx="1"/>
          </p:nvPr>
        </p:nvSpPr>
        <p:spPr>
          <a:xfrm>
            <a:off x="1907822" y="2001123"/>
            <a:ext cx="8900569" cy="4479687"/>
          </a:xfrm>
        </p:spPr>
        <p:txBody>
          <a:bodyPr/>
          <a:lstStyle/>
          <a:p>
            <a:pPr>
              <a:lnSpc>
                <a:spcPct val="150000"/>
              </a:lnSpc>
            </a:pPr>
            <a:r>
              <a:rPr lang="en-US" altLang="zh-CN" sz="2400" dirty="0">
                <a:solidFill>
                  <a:srgbClr val="000000"/>
                </a:solidFill>
                <a:effectLst/>
                <a:ea typeface="宋体" panose="02010600030101010101" pitchFamily="2" charset="-122"/>
                <a:cs typeface="Calibri" panose="020F0502020204030204" pitchFamily="34" charset="0"/>
              </a:rPr>
              <a:t>Therefore, HCPs should fully consider the depth and breadth of </a:t>
            </a:r>
            <a:r>
              <a:rPr lang="en-US" altLang="zh-CN" sz="2400" dirty="0">
                <a:solidFill>
                  <a:srgbClr val="000000"/>
                </a:solidFill>
                <a:ea typeface="宋体" panose="02010600030101010101" pitchFamily="2" charset="-122"/>
                <a:cs typeface="Calibri" panose="020F0502020204030204" pitchFamily="34" charset="0"/>
              </a:rPr>
              <a:t>any new hemophilia therapy’s</a:t>
            </a:r>
            <a:r>
              <a:rPr lang="en-US" altLang="zh-CN" sz="2400" dirty="0">
                <a:solidFill>
                  <a:srgbClr val="000000"/>
                </a:solidFill>
                <a:effectLst/>
                <a:ea typeface="宋体" panose="02010600030101010101" pitchFamily="2" charset="-122"/>
                <a:cs typeface="Calibri" panose="020F0502020204030204" pitchFamily="34" charset="0"/>
              </a:rPr>
              <a:t> application—the service target should cover as many patient populations as possible and:</a:t>
            </a:r>
          </a:p>
          <a:p>
            <a:pPr lvl="1">
              <a:lnSpc>
                <a:spcPct val="150000"/>
              </a:lnSpc>
            </a:pPr>
            <a:r>
              <a:rPr lang="en-US" altLang="zh-CN" sz="2400" dirty="0">
                <a:solidFill>
                  <a:srgbClr val="000000"/>
                </a:solidFill>
                <a:ea typeface="宋体" panose="02010600030101010101" pitchFamily="2" charset="-122"/>
                <a:cs typeface="Calibri" panose="020F0502020204030204" pitchFamily="34" charset="0"/>
              </a:rPr>
              <a:t>M</a:t>
            </a:r>
            <a:r>
              <a:rPr lang="en-US" altLang="zh-CN" sz="2400" dirty="0">
                <a:solidFill>
                  <a:srgbClr val="000000"/>
                </a:solidFill>
                <a:effectLst/>
                <a:ea typeface="宋体" panose="02010600030101010101" pitchFamily="2" charset="-122"/>
                <a:cs typeface="Calibri" panose="020F0502020204030204" pitchFamily="34" charset="0"/>
              </a:rPr>
              <a:t>eet the clinical efficacy needs of existing treatments </a:t>
            </a:r>
          </a:p>
          <a:p>
            <a:pPr lvl="1">
              <a:lnSpc>
                <a:spcPct val="150000"/>
              </a:lnSpc>
            </a:pPr>
            <a:r>
              <a:rPr lang="en-US" altLang="zh-CN" sz="2400" dirty="0">
                <a:solidFill>
                  <a:srgbClr val="000000"/>
                </a:solidFill>
                <a:ea typeface="宋体" panose="02010600030101010101" pitchFamily="2" charset="-122"/>
                <a:cs typeface="Calibri" panose="020F0502020204030204" pitchFamily="34" charset="0"/>
              </a:rPr>
              <a:t>P</a:t>
            </a:r>
            <a:r>
              <a:rPr lang="en-US" altLang="zh-CN" sz="2400" dirty="0">
                <a:solidFill>
                  <a:srgbClr val="000000"/>
                </a:solidFill>
                <a:effectLst/>
                <a:ea typeface="宋体" panose="02010600030101010101" pitchFamily="2" charset="-122"/>
                <a:cs typeface="Calibri" panose="020F0502020204030204" pitchFamily="34" charset="0"/>
              </a:rPr>
              <a:t>rovide new possibilities for patients who already utilize existing treatments</a:t>
            </a:r>
            <a:endParaRPr lang="zh-CN" altLang="zh-CN" sz="2400">
              <a:effectLst/>
              <a:ea typeface="宋体" panose="02010600030101010101" pitchFamily="2" charset="-122"/>
              <a:cs typeface="Calibri" panose="020F0502020204030204" pitchFamily="34" charset="0"/>
            </a:endParaRPr>
          </a:p>
        </p:txBody>
      </p:sp>
    </p:spTree>
    <p:extLst>
      <p:ext uri="{BB962C8B-B14F-4D97-AF65-F5344CB8AC3E}">
        <p14:creationId xmlns:p14="http://schemas.microsoft.com/office/powerpoint/2010/main" val="4893227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9D5A89C8-3ED9-84EB-8C04-1E2D4960D3DF}"/>
              </a:ext>
            </a:extLst>
          </p:cNvPr>
          <p:cNvSpPr>
            <a:spLocks noGrp="1"/>
          </p:cNvSpPr>
          <p:nvPr>
            <p:ph type="title"/>
          </p:nvPr>
        </p:nvSpPr>
        <p:spPr>
          <a:xfrm>
            <a:off x="514352" y="330201"/>
            <a:ext cx="11244149" cy="5250792"/>
          </a:xfrm>
        </p:spPr>
        <p:txBody>
          <a:bodyPr/>
          <a:lstStyle/>
          <a:p>
            <a:r>
              <a:rPr lang="en-US" altLang="zh-CN" dirty="0"/>
              <a:t>Staff Education:</a:t>
            </a:r>
            <a:br>
              <a:rPr lang="en-US" altLang="zh-CN" dirty="0"/>
            </a:br>
            <a:r>
              <a:rPr lang="en-US" altLang="zh-CN" dirty="0"/>
              <a:t>Administration and Safety</a:t>
            </a:r>
            <a:endParaRPr lang="zh-CN" altLang="en-US"/>
          </a:p>
        </p:txBody>
      </p:sp>
    </p:spTree>
    <p:extLst>
      <p:ext uri="{BB962C8B-B14F-4D97-AF65-F5344CB8AC3E}">
        <p14:creationId xmlns:p14="http://schemas.microsoft.com/office/powerpoint/2010/main" val="16538599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3E3E6-9D91-EAB0-166C-290C9EA5B86E}"/>
              </a:ext>
            </a:extLst>
          </p:cNvPr>
          <p:cNvSpPr>
            <a:spLocks noGrp="1"/>
          </p:cNvSpPr>
          <p:nvPr>
            <p:ph type="title"/>
          </p:nvPr>
        </p:nvSpPr>
        <p:spPr/>
        <p:txBody>
          <a:bodyPr/>
          <a:lstStyle/>
          <a:p>
            <a:r>
              <a:rPr lang="en-US" dirty="0"/>
              <a:t>Integration Considerations for Fitusiran</a:t>
            </a:r>
          </a:p>
        </p:txBody>
      </p:sp>
      <p:graphicFrame>
        <p:nvGraphicFramePr>
          <p:cNvPr id="4" name="Content Placeholder 3">
            <a:extLst>
              <a:ext uri="{FF2B5EF4-FFF2-40B4-BE49-F238E27FC236}">
                <a16:creationId xmlns:a16="http://schemas.microsoft.com/office/drawing/2014/main" id="{8E17E163-F5E5-CBC2-7E9A-9C977FB7F2FF}"/>
              </a:ext>
            </a:extLst>
          </p:cNvPr>
          <p:cNvGraphicFramePr>
            <a:graphicFrameLocks noGrp="1"/>
          </p:cNvGraphicFramePr>
          <p:nvPr>
            <p:ph idx="1"/>
          </p:nvPr>
        </p:nvGraphicFramePr>
        <p:xfrm>
          <a:off x="604838" y="1512888"/>
          <a:ext cx="10877550" cy="465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674492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7C955-AB7B-0688-8F90-A13B94734C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5D8DAC-582E-592D-F154-7A9A891B6085}"/>
              </a:ext>
            </a:extLst>
          </p:cNvPr>
          <p:cNvSpPr>
            <a:spLocks noGrp="1"/>
          </p:cNvSpPr>
          <p:nvPr>
            <p:ph type="title"/>
          </p:nvPr>
        </p:nvSpPr>
        <p:spPr/>
        <p:txBody>
          <a:bodyPr/>
          <a:lstStyle/>
          <a:p>
            <a:r>
              <a:rPr lang="en-US" dirty="0"/>
              <a:t>Integration Considerations for Gene Therapy</a:t>
            </a:r>
          </a:p>
        </p:txBody>
      </p:sp>
      <p:graphicFrame>
        <p:nvGraphicFramePr>
          <p:cNvPr id="4" name="Content Placeholder 3">
            <a:extLst>
              <a:ext uri="{FF2B5EF4-FFF2-40B4-BE49-F238E27FC236}">
                <a16:creationId xmlns:a16="http://schemas.microsoft.com/office/drawing/2014/main" id="{C49EB038-0A07-3494-EFC9-AE6A343C43DC}"/>
              </a:ext>
            </a:extLst>
          </p:cNvPr>
          <p:cNvGraphicFramePr>
            <a:graphicFrameLocks noGrp="1"/>
          </p:cNvGraphicFramePr>
          <p:nvPr>
            <p:ph idx="1"/>
          </p:nvPr>
        </p:nvGraphicFramePr>
        <p:xfrm>
          <a:off x="604838" y="1512888"/>
          <a:ext cx="10877550" cy="465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982564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EBC7F7F-52E2-6E30-76FE-6437242F32C0}"/>
              </a:ext>
            </a:extLst>
          </p:cNvPr>
          <p:cNvSpPr>
            <a:spLocks noGrp="1"/>
          </p:cNvSpPr>
          <p:nvPr>
            <p:ph type="title"/>
          </p:nvPr>
        </p:nvSpPr>
        <p:spPr/>
        <p:txBody>
          <a:bodyPr/>
          <a:lstStyle/>
          <a:p>
            <a:r>
              <a:rPr lang="en-US" altLang="zh-CN" dirty="0"/>
              <a:t>Security Exploration:</a:t>
            </a:r>
            <a:br>
              <a:rPr lang="en-US" altLang="zh-CN" dirty="0"/>
            </a:br>
            <a:r>
              <a:rPr lang="en-US" altLang="zh-CN" dirty="0"/>
              <a:t>What Can We Learn From Fitusiran Research Milestones?</a:t>
            </a:r>
            <a:endParaRPr lang="zh-CN" altLang="en-US"/>
          </a:p>
        </p:txBody>
      </p:sp>
      <p:sp>
        <p:nvSpPr>
          <p:cNvPr id="7" name="内容占位符 6">
            <a:extLst>
              <a:ext uri="{FF2B5EF4-FFF2-40B4-BE49-F238E27FC236}">
                <a16:creationId xmlns:a16="http://schemas.microsoft.com/office/drawing/2014/main" id="{B0D7FFFC-2713-C1FD-3E41-9C2CEBCEA767}"/>
              </a:ext>
            </a:extLst>
          </p:cNvPr>
          <p:cNvSpPr>
            <a:spLocks noGrp="1"/>
          </p:cNvSpPr>
          <p:nvPr>
            <p:ph idx="1"/>
          </p:nvPr>
        </p:nvSpPr>
        <p:spPr>
          <a:xfrm>
            <a:off x="4776972" y="1729409"/>
            <a:ext cx="5871114" cy="4312913"/>
          </a:xfrm>
          <a:prstGeom prst="rect">
            <a:avLst/>
          </a:prstGeom>
          <a:solidFill>
            <a:schemeClr val="tx1"/>
          </a:solidFill>
        </p:spPr>
        <p:txBody>
          <a:bodyPr/>
          <a:lstStyle/>
          <a:p>
            <a:pPr marL="0" indent="0" algn="ctr">
              <a:buNone/>
            </a:pPr>
            <a:r>
              <a:rPr lang="en-US" altLang="zh-CN" sz="1600" b="1" dirty="0">
                <a:latin typeface="+mn-lt"/>
              </a:rPr>
              <a:t>Revised Guidelines for Breakthrough Bleeding Management</a:t>
            </a:r>
            <a:r>
              <a:rPr lang="en-US" altLang="zh-CN" sz="1600" b="1" baseline="30000" dirty="0">
                <a:latin typeface="+mn-lt"/>
              </a:rPr>
              <a:t>3</a:t>
            </a:r>
            <a:endParaRPr lang="zh-CN" altLang="en-US" sz="1600" b="1" baseline="30000">
              <a:latin typeface="+mn-lt"/>
            </a:endParaRPr>
          </a:p>
        </p:txBody>
      </p:sp>
      <p:cxnSp>
        <p:nvCxnSpPr>
          <p:cNvPr id="29" name="直接箭头连接符 28">
            <a:extLst>
              <a:ext uri="{FF2B5EF4-FFF2-40B4-BE49-F238E27FC236}">
                <a16:creationId xmlns:a16="http://schemas.microsoft.com/office/drawing/2014/main" id="{BD8728CF-9E2E-44F1-45BD-0451E3B69602}"/>
              </a:ext>
            </a:extLst>
          </p:cNvPr>
          <p:cNvCxnSpPr/>
          <p:nvPr/>
        </p:nvCxnSpPr>
        <p:spPr bwMode="auto">
          <a:xfrm>
            <a:off x="609758" y="2800444"/>
            <a:ext cx="11057985" cy="0"/>
          </a:xfrm>
          <a:prstGeom prst="straightConnector1">
            <a:avLst/>
          </a:prstGeom>
          <a:noFill/>
          <a:ln w="28575" cap="flat" cmpd="sng" algn="ctr">
            <a:solidFill>
              <a:schemeClr val="bg1"/>
            </a:solidFill>
            <a:prstDash val="solid"/>
            <a:round/>
            <a:headEnd type="none" w="med" len="med"/>
            <a:tailEnd type="triangle"/>
          </a:ln>
          <a:effectLst/>
        </p:spPr>
      </p:cxnSp>
      <p:sp>
        <p:nvSpPr>
          <p:cNvPr id="30" name="矩形: 圆角 29">
            <a:extLst>
              <a:ext uri="{FF2B5EF4-FFF2-40B4-BE49-F238E27FC236}">
                <a16:creationId xmlns:a16="http://schemas.microsoft.com/office/drawing/2014/main" id="{BC0D7FFB-AB2D-2D74-FC6A-EF016C927C0F}"/>
              </a:ext>
            </a:extLst>
          </p:cNvPr>
          <p:cNvSpPr/>
          <p:nvPr/>
        </p:nvSpPr>
        <p:spPr bwMode="auto">
          <a:xfrm>
            <a:off x="652510" y="1566250"/>
            <a:ext cx="2091829" cy="863277"/>
          </a:xfrm>
          <a:prstGeom prst="roundRect">
            <a:avLst/>
          </a:prstGeom>
          <a:solidFill>
            <a:schemeClr val="accent3">
              <a:lumMod val="20000"/>
              <a:lumOff val="80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altLang="zh-CN"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Phase I dose-escalation study (NCT02035605)</a:t>
            </a:r>
            <a:r>
              <a:rPr kumimoji="0" lang="en-US" altLang="zh-CN"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cxnSp>
        <p:nvCxnSpPr>
          <p:cNvPr id="32" name="直接连接符 31">
            <a:extLst>
              <a:ext uri="{FF2B5EF4-FFF2-40B4-BE49-F238E27FC236}">
                <a16:creationId xmlns:a16="http://schemas.microsoft.com/office/drawing/2014/main" id="{4F82C293-1803-C7B1-CE90-2E559B9FC5B5}"/>
              </a:ext>
            </a:extLst>
          </p:cNvPr>
          <p:cNvCxnSpPr>
            <a:cxnSpLocks/>
            <a:stCxn id="30" idx="2"/>
          </p:cNvCxnSpPr>
          <p:nvPr/>
        </p:nvCxnSpPr>
        <p:spPr bwMode="auto">
          <a:xfrm flipH="1">
            <a:off x="1694687" y="2429527"/>
            <a:ext cx="3738" cy="370917"/>
          </a:xfrm>
          <a:prstGeom prst="line">
            <a:avLst/>
          </a:prstGeom>
          <a:noFill/>
          <a:ln w="28575" cap="flat" cmpd="sng" algn="ctr">
            <a:solidFill>
              <a:schemeClr val="bg1"/>
            </a:solidFill>
            <a:prstDash val="solid"/>
            <a:round/>
            <a:headEnd type="none" w="med" len="med"/>
            <a:tailEnd type="none" w="med" len="med"/>
          </a:ln>
          <a:effectLst/>
        </p:spPr>
      </p:cxnSp>
      <p:sp>
        <p:nvSpPr>
          <p:cNvPr id="33" name="文本框 32">
            <a:extLst>
              <a:ext uri="{FF2B5EF4-FFF2-40B4-BE49-F238E27FC236}">
                <a16:creationId xmlns:a16="http://schemas.microsoft.com/office/drawing/2014/main" id="{62D2C9F9-35F8-34AD-BA57-AD1D75F71520}"/>
              </a:ext>
            </a:extLst>
          </p:cNvPr>
          <p:cNvSpPr txBox="1"/>
          <p:nvPr/>
        </p:nvSpPr>
        <p:spPr bwMode="auto">
          <a:xfrm>
            <a:off x="1024127" y="2842816"/>
            <a:ext cx="11216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zh-CN"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July 2017</a:t>
            </a:r>
            <a:endParaRPr kumimoji="0" lang="zh-CN"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矩形: 圆角 33">
            <a:extLst>
              <a:ext uri="{FF2B5EF4-FFF2-40B4-BE49-F238E27FC236}">
                <a16:creationId xmlns:a16="http://schemas.microsoft.com/office/drawing/2014/main" id="{94EACF9F-87F7-B8F7-D203-F07A17041C75}"/>
              </a:ext>
            </a:extLst>
          </p:cNvPr>
          <p:cNvSpPr/>
          <p:nvPr/>
        </p:nvSpPr>
        <p:spPr bwMode="auto">
          <a:xfrm>
            <a:off x="2145791" y="3288674"/>
            <a:ext cx="2522220" cy="1117575"/>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altLang="zh-CN"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Phase II</a:t>
            </a:r>
            <a:r>
              <a:rPr kumimoji="0" lang="zh-CN"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zh-CN"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paused because of</a:t>
            </a:r>
            <a:r>
              <a:rPr kumimoji="0" lang="zh-CN"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zh-CN"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fatal thrombotic event</a:t>
            </a:r>
            <a:r>
              <a:rPr kumimoji="0" lang="en-US" altLang="zh-CN"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p>
        </p:txBody>
      </p:sp>
      <p:cxnSp>
        <p:nvCxnSpPr>
          <p:cNvPr id="4" name="直接连接符 36">
            <a:extLst>
              <a:ext uri="{FF2B5EF4-FFF2-40B4-BE49-F238E27FC236}">
                <a16:creationId xmlns:a16="http://schemas.microsoft.com/office/drawing/2014/main" id="{7BBB4690-B2C2-C4C6-247F-D17CECA33689}"/>
              </a:ext>
            </a:extLst>
          </p:cNvPr>
          <p:cNvCxnSpPr>
            <a:cxnSpLocks/>
            <a:stCxn id="2" idx="0"/>
          </p:cNvCxnSpPr>
          <p:nvPr/>
        </p:nvCxnSpPr>
        <p:spPr bwMode="auto">
          <a:xfrm flipV="1">
            <a:off x="3406901" y="2800444"/>
            <a:ext cx="0" cy="488231"/>
          </a:xfrm>
          <a:prstGeom prst="line">
            <a:avLst/>
          </a:prstGeom>
          <a:noFill/>
          <a:ln w="28575" cap="flat" cmpd="sng" algn="ctr">
            <a:solidFill>
              <a:schemeClr val="bg1"/>
            </a:solidFill>
            <a:prstDash val="solid"/>
            <a:round/>
            <a:headEnd type="none" w="med" len="med"/>
            <a:tailEnd type="none" w="med" len="med"/>
          </a:ln>
          <a:effectLst/>
        </p:spPr>
      </p:cxnSp>
      <p:pic>
        <p:nvPicPr>
          <p:cNvPr id="6" name="Graphic 5" descr="Eject with solid fill">
            <a:extLst>
              <a:ext uri="{FF2B5EF4-FFF2-40B4-BE49-F238E27FC236}">
                <a16:creationId xmlns:a16="http://schemas.microsoft.com/office/drawing/2014/main" id="{BCFED579-DD4B-8E8B-BA1F-164A1F0685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3509042" y="3076092"/>
            <a:ext cx="170211" cy="170211"/>
          </a:xfrm>
          <a:prstGeom prst="rect">
            <a:avLst/>
          </a:prstGeom>
        </p:spPr>
      </p:pic>
      <p:grpSp>
        <p:nvGrpSpPr>
          <p:cNvPr id="8" name="Group 7">
            <a:extLst>
              <a:ext uri="{FF2B5EF4-FFF2-40B4-BE49-F238E27FC236}">
                <a16:creationId xmlns:a16="http://schemas.microsoft.com/office/drawing/2014/main" id="{29F54C00-4CBA-D153-E37F-0A5E61BD8590}"/>
              </a:ext>
            </a:extLst>
          </p:cNvPr>
          <p:cNvGrpSpPr/>
          <p:nvPr/>
        </p:nvGrpSpPr>
        <p:grpSpPr>
          <a:xfrm>
            <a:off x="4776972" y="2137675"/>
            <a:ext cx="7150138" cy="4038488"/>
            <a:chOff x="12717968" y="1012979"/>
            <a:chExt cx="7150138" cy="4038488"/>
          </a:xfrm>
        </p:grpSpPr>
        <p:graphicFrame>
          <p:nvGraphicFramePr>
            <p:cNvPr id="9" name="Content Placeholder 3">
              <a:extLst>
                <a:ext uri="{FF2B5EF4-FFF2-40B4-BE49-F238E27FC236}">
                  <a16:creationId xmlns:a16="http://schemas.microsoft.com/office/drawing/2014/main" id="{C5BF1142-52FC-FC64-FD8F-F375056886A4}"/>
                </a:ext>
              </a:extLst>
            </p:cNvPr>
            <p:cNvGraphicFramePr>
              <a:graphicFrameLocks/>
            </p:cNvGraphicFramePr>
            <p:nvPr/>
          </p:nvGraphicFramePr>
          <p:xfrm>
            <a:off x="12717968" y="1012979"/>
            <a:ext cx="5871114" cy="4038488"/>
          </p:xfrm>
          <a:graphic>
            <a:graphicData uri="http://schemas.openxmlformats.org/drawingml/2006/table">
              <a:tbl>
                <a:tblPr firstRow="1" firstCol="1" bandRow="1"/>
                <a:tblGrid>
                  <a:gridCol w="1222473">
                    <a:extLst>
                      <a:ext uri="{9D8B030D-6E8A-4147-A177-3AD203B41FA5}">
                        <a16:colId xmlns:a16="http://schemas.microsoft.com/office/drawing/2014/main" val="3372761509"/>
                      </a:ext>
                    </a:extLst>
                  </a:gridCol>
                  <a:gridCol w="644092">
                    <a:extLst>
                      <a:ext uri="{9D8B030D-6E8A-4147-A177-3AD203B41FA5}">
                        <a16:colId xmlns:a16="http://schemas.microsoft.com/office/drawing/2014/main" val="2789940917"/>
                      </a:ext>
                    </a:extLst>
                  </a:gridCol>
                  <a:gridCol w="1043293">
                    <a:extLst>
                      <a:ext uri="{9D8B030D-6E8A-4147-A177-3AD203B41FA5}">
                        <a16:colId xmlns:a16="http://schemas.microsoft.com/office/drawing/2014/main" val="2086493993"/>
                      </a:ext>
                    </a:extLst>
                  </a:gridCol>
                  <a:gridCol w="965770">
                    <a:extLst>
                      <a:ext uri="{9D8B030D-6E8A-4147-A177-3AD203B41FA5}">
                        <a16:colId xmlns:a16="http://schemas.microsoft.com/office/drawing/2014/main" val="3151531787"/>
                      </a:ext>
                    </a:extLst>
                  </a:gridCol>
                  <a:gridCol w="1036305">
                    <a:extLst>
                      <a:ext uri="{9D8B030D-6E8A-4147-A177-3AD203B41FA5}">
                        <a16:colId xmlns:a16="http://schemas.microsoft.com/office/drawing/2014/main" val="2434408078"/>
                      </a:ext>
                    </a:extLst>
                  </a:gridCol>
                  <a:gridCol w="959181">
                    <a:extLst>
                      <a:ext uri="{9D8B030D-6E8A-4147-A177-3AD203B41FA5}">
                        <a16:colId xmlns:a16="http://schemas.microsoft.com/office/drawing/2014/main" val="645634298"/>
                      </a:ext>
                    </a:extLst>
                  </a:gridCol>
                </a:tblGrid>
                <a:tr h="686355">
                  <a:tc>
                    <a:txBody>
                      <a:bodyPr/>
                      <a:lstStyle>
                        <a:lvl1pPr marL="0" algn="l" defTabSz="685783" rtl="0" eaLnBrk="1" latinLnBrk="0" hangingPunct="1">
                          <a:defRPr sz="1351" b="1" kern="1200">
                            <a:solidFill>
                              <a:schemeClr val="lt1"/>
                            </a:solidFill>
                            <a:latin typeface="Arial"/>
                          </a:defRPr>
                        </a:lvl1pPr>
                        <a:lvl2pPr marL="342891" algn="l" defTabSz="685783" rtl="0" eaLnBrk="1" latinLnBrk="0" hangingPunct="1">
                          <a:defRPr sz="1351" b="1" kern="1200">
                            <a:solidFill>
                              <a:schemeClr val="lt1"/>
                            </a:solidFill>
                            <a:latin typeface="Arial"/>
                          </a:defRPr>
                        </a:lvl2pPr>
                        <a:lvl3pPr marL="685783" algn="l" defTabSz="685783" rtl="0" eaLnBrk="1" latinLnBrk="0" hangingPunct="1">
                          <a:defRPr sz="1351" b="1" kern="1200">
                            <a:solidFill>
                              <a:schemeClr val="lt1"/>
                            </a:solidFill>
                            <a:latin typeface="Arial"/>
                          </a:defRPr>
                        </a:lvl3pPr>
                        <a:lvl4pPr marL="1028674" algn="l" defTabSz="685783" rtl="0" eaLnBrk="1" latinLnBrk="0" hangingPunct="1">
                          <a:defRPr sz="1351" b="1" kern="1200">
                            <a:solidFill>
                              <a:schemeClr val="lt1"/>
                            </a:solidFill>
                            <a:latin typeface="Arial"/>
                          </a:defRPr>
                        </a:lvl4pPr>
                        <a:lvl5pPr marL="1371566" algn="l" defTabSz="685783" rtl="0" eaLnBrk="1" latinLnBrk="0" hangingPunct="1">
                          <a:defRPr sz="1351" b="1" kern="1200">
                            <a:solidFill>
                              <a:schemeClr val="lt1"/>
                            </a:solidFill>
                            <a:latin typeface="Arial"/>
                          </a:defRPr>
                        </a:lvl5pPr>
                        <a:lvl6pPr marL="1714457" algn="l" defTabSz="685783" rtl="0" eaLnBrk="1" latinLnBrk="0" hangingPunct="1">
                          <a:defRPr sz="1351" b="1" kern="1200">
                            <a:solidFill>
                              <a:schemeClr val="lt1"/>
                            </a:solidFill>
                            <a:latin typeface="Arial"/>
                          </a:defRPr>
                        </a:lvl6pPr>
                        <a:lvl7pPr marL="2057349" algn="l" defTabSz="685783" rtl="0" eaLnBrk="1" latinLnBrk="0" hangingPunct="1">
                          <a:defRPr sz="1351" b="1" kern="1200">
                            <a:solidFill>
                              <a:schemeClr val="lt1"/>
                            </a:solidFill>
                            <a:latin typeface="Arial"/>
                          </a:defRPr>
                        </a:lvl7pPr>
                        <a:lvl8pPr marL="2400240" algn="l" defTabSz="685783" rtl="0" eaLnBrk="1" latinLnBrk="0" hangingPunct="1">
                          <a:defRPr sz="1351" b="1" kern="1200">
                            <a:solidFill>
                              <a:schemeClr val="lt1"/>
                            </a:solidFill>
                            <a:latin typeface="Arial"/>
                          </a:defRPr>
                        </a:lvl8pPr>
                        <a:lvl9pPr marL="2743131" algn="l" defTabSz="685783" rtl="0" eaLnBrk="1" latinLnBrk="0" hangingPunct="1">
                          <a:defRPr sz="1351" b="1" kern="1200">
                            <a:solidFill>
                              <a:schemeClr val="lt1"/>
                            </a:solidFill>
                            <a:latin typeface="Arial"/>
                          </a:defRPr>
                        </a:lvl9pPr>
                      </a:lstStyle>
                      <a:p>
                        <a:pPr algn="l">
                          <a:lnSpc>
                            <a:spcPct val="115000"/>
                          </a:lnSpc>
                          <a:spcAft>
                            <a:spcPts val="600"/>
                          </a:spcAft>
                        </a:pPr>
                        <a:endParaRPr lang="en-GB" sz="1050"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783" rtl="0" eaLnBrk="1" latinLnBrk="0" hangingPunct="1">
                          <a:defRPr sz="1351" b="1" kern="1200">
                            <a:solidFill>
                              <a:schemeClr val="lt1"/>
                            </a:solidFill>
                            <a:latin typeface="Arial"/>
                          </a:defRPr>
                        </a:lvl1pPr>
                        <a:lvl2pPr marL="342891" algn="l" defTabSz="685783" rtl="0" eaLnBrk="1" latinLnBrk="0" hangingPunct="1">
                          <a:defRPr sz="1351" b="1" kern="1200">
                            <a:solidFill>
                              <a:schemeClr val="lt1"/>
                            </a:solidFill>
                            <a:latin typeface="Arial"/>
                          </a:defRPr>
                        </a:lvl2pPr>
                        <a:lvl3pPr marL="685783" algn="l" defTabSz="685783" rtl="0" eaLnBrk="1" latinLnBrk="0" hangingPunct="1">
                          <a:defRPr sz="1351" b="1" kern="1200">
                            <a:solidFill>
                              <a:schemeClr val="lt1"/>
                            </a:solidFill>
                            <a:latin typeface="Arial"/>
                          </a:defRPr>
                        </a:lvl3pPr>
                        <a:lvl4pPr marL="1028674" algn="l" defTabSz="685783" rtl="0" eaLnBrk="1" latinLnBrk="0" hangingPunct="1">
                          <a:defRPr sz="1351" b="1" kern="1200">
                            <a:solidFill>
                              <a:schemeClr val="lt1"/>
                            </a:solidFill>
                            <a:latin typeface="Arial"/>
                          </a:defRPr>
                        </a:lvl4pPr>
                        <a:lvl5pPr marL="1371566" algn="l" defTabSz="685783" rtl="0" eaLnBrk="1" latinLnBrk="0" hangingPunct="1">
                          <a:defRPr sz="1351" b="1" kern="1200">
                            <a:solidFill>
                              <a:schemeClr val="lt1"/>
                            </a:solidFill>
                            <a:latin typeface="Arial"/>
                          </a:defRPr>
                        </a:lvl5pPr>
                        <a:lvl6pPr marL="1714457" algn="l" defTabSz="685783" rtl="0" eaLnBrk="1" latinLnBrk="0" hangingPunct="1">
                          <a:defRPr sz="1351" b="1" kern="1200">
                            <a:solidFill>
                              <a:schemeClr val="lt1"/>
                            </a:solidFill>
                            <a:latin typeface="Arial"/>
                          </a:defRPr>
                        </a:lvl6pPr>
                        <a:lvl7pPr marL="2057349" algn="l" defTabSz="685783" rtl="0" eaLnBrk="1" latinLnBrk="0" hangingPunct="1">
                          <a:defRPr sz="1351" b="1" kern="1200">
                            <a:solidFill>
                              <a:schemeClr val="lt1"/>
                            </a:solidFill>
                            <a:latin typeface="Arial"/>
                          </a:defRPr>
                        </a:lvl7pPr>
                        <a:lvl8pPr marL="2400240" algn="l" defTabSz="685783" rtl="0" eaLnBrk="1" latinLnBrk="0" hangingPunct="1">
                          <a:defRPr sz="1351" b="1" kern="1200">
                            <a:solidFill>
                              <a:schemeClr val="lt1"/>
                            </a:solidFill>
                            <a:latin typeface="Arial"/>
                          </a:defRPr>
                        </a:lvl8pPr>
                        <a:lvl9pPr marL="2743131" algn="l" defTabSz="685783" rtl="0" eaLnBrk="1" latinLnBrk="0" hangingPunct="1">
                          <a:defRPr sz="1351" b="1" kern="1200">
                            <a:solidFill>
                              <a:schemeClr val="lt1"/>
                            </a:solidFill>
                            <a:latin typeface="Arial"/>
                          </a:defRPr>
                        </a:lvl9pPr>
                      </a:lstStyle>
                      <a:p>
                        <a:pPr algn="l">
                          <a:lnSpc>
                            <a:spcPct val="115000"/>
                          </a:lnSpc>
                          <a:spcAft>
                            <a:spcPts val="600"/>
                          </a:spcAft>
                        </a:pPr>
                        <a:r>
                          <a:rPr lang="en-GB" sz="1050" b="1" dirty="0">
                            <a:solidFill>
                              <a:schemeClr val="bg1"/>
                            </a:solidFill>
                            <a:effectLst/>
                            <a:latin typeface="+mn-lt"/>
                          </a:rPr>
                          <a:t>Factor VIII</a:t>
                        </a:r>
                        <a:endParaRPr lang="en-GB" sz="1050" b="1"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783" rtl="0" eaLnBrk="1" latinLnBrk="0" hangingPunct="1">
                          <a:defRPr sz="1351" b="1" kern="1200">
                            <a:solidFill>
                              <a:schemeClr val="lt1"/>
                            </a:solidFill>
                            <a:latin typeface="Arial"/>
                          </a:defRPr>
                        </a:lvl1pPr>
                        <a:lvl2pPr marL="342891" algn="l" defTabSz="685783" rtl="0" eaLnBrk="1" latinLnBrk="0" hangingPunct="1">
                          <a:defRPr sz="1351" b="1" kern="1200">
                            <a:solidFill>
                              <a:schemeClr val="lt1"/>
                            </a:solidFill>
                            <a:latin typeface="Arial"/>
                          </a:defRPr>
                        </a:lvl2pPr>
                        <a:lvl3pPr marL="685783" algn="l" defTabSz="685783" rtl="0" eaLnBrk="1" latinLnBrk="0" hangingPunct="1">
                          <a:defRPr sz="1351" b="1" kern="1200">
                            <a:solidFill>
                              <a:schemeClr val="lt1"/>
                            </a:solidFill>
                            <a:latin typeface="Arial"/>
                          </a:defRPr>
                        </a:lvl3pPr>
                        <a:lvl4pPr marL="1028674" algn="l" defTabSz="685783" rtl="0" eaLnBrk="1" latinLnBrk="0" hangingPunct="1">
                          <a:defRPr sz="1351" b="1" kern="1200">
                            <a:solidFill>
                              <a:schemeClr val="lt1"/>
                            </a:solidFill>
                            <a:latin typeface="Arial"/>
                          </a:defRPr>
                        </a:lvl4pPr>
                        <a:lvl5pPr marL="1371566" algn="l" defTabSz="685783" rtl="0" eaLnBrk="1" latinLnBrk="0" hangingPunct="1">
                          <a:defRPr sz="1351" b="1" kern="1200">
                            <a:solidFill>
                              <a:schemeClr val="lt1"/>
                            </a:solidFill>
                            <a:latin typeface="Arial"/>
                          </a:defRPr>
                        </a:lvl5pPr>
                        <a:lvl6pPr marL="1714457" algn="l" defTabSz="685783" rtl="0" eaLnBrk="1" latinLnBrk="0" hangingPunct="1">
                          <a:defRPr sz="1351" b="1" kern="1200">
                            <a:solidFill>
                              <a:schemeClr val="lt1"/>
                            </a:solidFill>
                            <a:latin typeface="Arial"/>
                          </a:defRPr>
                        </a:lvl6pPr>
                        <a:lvl7pPr marL="2057349" algn="l" defTabSz="685783" rtl="0" eaLnBrk="1" latinLnBrk="0" hangingPunct="1">
                          <a:defRPr sz="1351" b="1" kern="1200">
                            <a:solidFill>
                              <a:schemeClr val="lt1"/>
                            </a:solidFill>
                            <a:latin typeface="Arial"/>
                          </a:defRPr>
                        </a:lvl7pPr>
                        <a:lvl8pPr marL="2400240" algn="l" defTabSz="685783" rtl="0" eaLnBrk="1" latinLnBrk="0" hangingPunct="1">
                          <a:defRPr sz="1351" b="1" kern="1200">
                            <a:solidFill>
                              <a:schemeClr val="lt1"/>
                            </a:solidFill>
                            <a:latin typeface="Arial"/>
                          </a:defRPr>
                        </a:lvl8pPr>
                        <a:lvl9pPr marL="2743131" algn="l" defTabSz="685783" rtl="0" eaLnBrk="1" latinLnBrk="0" hangingPunct="1">
                          <a:defRPr sz="1351" b="1" kern="1200">
                            <a:solidFill>
                              <a:schemeClr val="lt1"/>
                            </a:solidFill>
                            <a:latin typeface="Arial"/>
                          </a:defRPr>
                        </a:lvl9pPr>
                      </a:lstStyle>
                      <a:p>
                        <a:pPr algn="l">
                          <a:lnSpc>
                            <a:spcPct val="100000"/>
                          </a:lnSpc>
                          <a:spcAft>
                            <a:spcPts val="0"/>
                          </a:spcAft>
                        </a:pPr>
                        <a:r>
                          <a:rPr lang="en-GB" sz="1050" b="1" dirty="0">
                            <a:solidFill>
                              <a:schemeClr val="bg1"/>
                            </a:solidFill>
                            <a:effectLst/>
                            <a:latin typeface="+mn-lt"/>
                          </a:rPr>
                          <a:t>Factor IX </a:t>
                        </a:r>
                      </a:p>
                      <a:p>
                        <a:pPr algn="l">
                          <a:lnSpc>
                            <a:spcPct val="115000"/>
                          </a:lnSpc>
                          <a:spcAft>
                            <a:spcPts val="600"/>
                          </a:spcAft>
                        </a:pPr>
                        <a:r>
                          <a:rPr lang="en-US" sz="1050" b="1" dirty="0">
                            <a:solidFill>
                              <a:schemeClr val="bg1"/>
                            </a:solidFill>
                            <a:effectLst/>
                            <a:latin typeface="+mn-lt"/>
                            <a:ea typeface="Calibri" panose="020F0502020204030204" pitchFamily="34" charset="0"/>
                            <a:cs typeface="Times New Roman" panose="02020603050405020304" pitchFamily="18" charset="0"/>
                          </a:rPr>
                          <a:t>Standard </a:t>
                        </a:r>
                        <a:br>
                          <a:rPr lang="en-US" sz="1050" b="1" dirty="0">
                            <a:solidFill>
                              <a:schemeClr val="bg1"/>
                            </a:solidFill>
                            <a:effectLst/>
                            <a:latin typeface="+mn-lt"/>
                            <a:ea typeface="Calibri" panose="020F0502020204030204" pitchFamily="34" charset="0"/>
                            <a:cs typeface="Times New Roman" panose="02020603050405020304" pitchFamily="18" charset="0"/>
                          </a:rPr>
                        </a:br>
                        <a:r>
                          <a:rPr lang="en-US" sz="1050" b="1" dirty="0">
                            <a:solidFill>
                              <a:schemeClr val="bg1"/>
                            </a:solidFill>
                            <a:effectLst/>
                            <a:latin typeface="+mn-lt"/>
                            <a:ea typeface="Calibri" panose="020F0502020204030204" pitchFamily="34" charset="0"/>
                            <a:cs typeface="Times New Roman" panose="02020603050405020304" pitchFamily="18" charset="0"/>
                          </a:rPr>
                          <a:t>Half-life</a:t>
                        </a:r>
                        <a:endParaRPr lang="en-GB" sz="1050" b="1"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lnSpc>
                            <a:spcPct val="115000"/>
                          </a:lnSpc>
                          <a:spcAft>
                            <a:spcPts val="600"/>
                          </a:spcAft>
                        </a:pPr>
                        <a:r>
                          <a:rPr lang="en-GB" sz="1050" b="1" dirty="0">
                            <a:solidFill>
                              <a:schemeClr val="bg1"/>
                            </a:solidFill>
                            <a:effectLst/>
                            <a:latin typeface="+mn-lt"/>
                          </a:rPr>
                          <a:t>Factor IX Extended </a:t>
                        </a:r>
                        <a:br>
                          <a:rPr lang="en-GB" sz="1050" b="1" dirty="0">
                            <a:solidFill>
                              <a:schemeClr val="bg1"/>
                            </a:solidFill>
                            <a:effectLst/>
                            <a:latin typeface="+mn-lt"/>
                          </a:rPr>
                        </a:br>
                        <a:r>
                          <a:rPr lang="en-GB" sz="1050" b="1" dirty="0">
                            <a:solidFill>
                              <a:schemeClr val="bg1"/>
                            </a:solidFill>
                            <a:effectLst/>
                            <a:latin typeface="+mn-lt"/>
                          </a:rPr>
                          <a:t>Half-life</a:t>
                        </a: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lnSpc>
                            <a:spcPct val="115000"/>
                          </a:lnSpc>
                          <a:spcAft>
                            <a:spcPts val="600"/>
                          </a:spcAft>
                        </a:pPr>
                        <a:r>
                          <a:rPr lang="en-GB" sz="1050" b="1" dirty="0">
                            <a:solidFill>
                              <a:schemeClr val="bg1"/>
                            </a:solidFill>
                            <a:effectLst/>
                            <a:latin typeface="+mn-lt"/>
                          </a:rPr>
                          <a:t>aPCC</a:t>
                        </a:r>
                        <a:endParaRPr lang="en-GB" sz="1050" b="1"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685783" rtl="0" eaLnBrk="1" latinLnBrk="0" hangingPunct="1">
                          <a:defRPr sz="1351" b="1" kern="1200">
                            <a:solidFill>
                              <a:schemeClr val="lt1"/>
                            </a:solidFill>
                            <a:latin typeface="Arial"/>
                          </a:defRPr>
                        </a:lvl1pPr>
                        <a:lvl2pPr marL="342891" algn="l" defTabSz="685783" rtl="0" eaLnBrk="1" latinLnBrk="0" hangingPunct="1">
                          <a:defRPr sz="1351" b="1" kern="1200">
                            <a:solidFill>
                              <a:schemeClr val="lt1"/>
                            </a:solidFill>
                            <a:latin typeface="Arial"/>
                          </a:defRPr>
                        </a:lvl2pPr>
                        <a:lvl3pPr marL="685783" algn="l" defTabSz="685783" rtl="0" eaLnBrk="1" latinLnBrk="0" hangingPunct="1">
                          <a:defRPr sz="1351" b="1" kern="1200">
                            <a:solidFill>
                              <a:schemeClr val="lt1"/>
                            </a:solidFill>
                            <a:latin typeface="Arial"/>
                          </a:defRPr>
                        </a:lvl3pPr>
                        <a:lvl4pPr marL="1028674" algn="l" defTabSz="685783" rtl="0" eaLnBrk="1" latinLnBrk="0" hangingPunct="1">
                          <a:defRPr sz="1351" b="1" kern="1200">
                            <a:solidFill>
                              <a:schemeClr val="lt1"/>
                            </a:solidFill>
                            <a:latin typeface="Arial"/>
                          </a:defRPr>
                        </a:lvl4pPr>
                        <a:lvl5pPr marL="1371566" algn="l" defTabSz="685783" rtl="0" eaLnBrk="1" latinLnBrk="0" hangingPunct="1">
                          <a:defRPr sz="1351" b="1" kern="1200">
                            <a:solidFill>
                              <a:schemeClr val="lt1"/>
                            </a:solidFill>
                            <a:latin typeface="Arial"/>
                          </a:defRPr>
                        </a:lvl5pPr>
                        <a:lvl6pPr marL="1714457" algn="l" defTabSz="685783" rtl="0" eaLnBrk="1" latinLnBrk="0" hangingPunct="1">
                          <a:defRPr sz="1351" b="1" kern="1200">
                            <a:solidFill>
                              <a:schemeClr val="lt1"/>
                            </a:solidFill>
                            <a:latin typeface="Arial"/>
                          </a:defRPr>
                        </a:lvl6pPr>
                        <a:lvl7pPr marL="2057349" algn="l" defTabSz="685783" rtl="0" eaLnBrk="1" latinLnBrk="0" hangingPunct="1">
                          <a:defRPr sz="1351" b="1" kern="1200">
                            <a:solidFill>
                              <a:schemeClr val="lt1"/>
                            </a:solidFill>
                            <a:latin typeface="Arial"/>
                          </a:defRPr>
                        </a:lvl7pPr>
                        <a:lvl8pPr marL="2400240" algn="l" defTabSz="685783" rtl="0" eaLnBrk="1" latinLnBrk="0" hangingPunct="1">
                          <a:defRPr sz="1351" b="1" kern="1200">
                            <a:solidFill>
                              <a:schemeClr val="lt1"/>
                            </a:solidFill>
                            <a:latin typeface="Arial"/>
                          </a:defRPr>
                        </a:lvl8pPr>
                        <a:lvl9pPr marL="2743131" algn="l" defTabSz="685783" rtl="0" eaLnBrk="1" latinLnBrk="0" hangingPunct="1">
                          <a:defRPr sz="1351" b="1" kern="1200">
                            <a:solidFill>
                              <a:schemeClr val="lt1"/>
                            </a:solidFill>
                            <a:latin typeface="Arial"/>
                          </a:defRPr>
                        </a:lvl9pPr>
                      </a:lstStyle>
                      <a:p>
                        <a:pPr algn="l">
                          <a:lnSpc>
                            <a:spcPct val="115000"/>
                          </a:lnSpc>
                          <a:spcAft>
                            <a:spcPts val="600"/>
                          </a:spcAft>
                        </a:pPr>
                        <a:r>
                          <a:rPr lang="en-GB" sz="1050" b="1" dirty="0">
                            <a:solidFill>
                              <a:schemeClr val="bg1"/>
                            </a:solidFill>
                            <a:effectLst/>
                            <a:latin typeface="+mn-lt"/>
                          </a:rPr>
                          <a:t>rFVIIa</a:t>
                        </a:r>
                        <a:endParaRPr lang="en-GB" sz="1050" b="1"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509440430"/>
                    </a:ext>
                  </a:extLst>
                </a:tr>
                <a:tr h="451681">
                  <a:tc>
                    <a:txBody>
                      <a:bodyPr/>
                      <a:lstStyle>
                        <a:lvl1pPr marL="0" algn="l" defTabSz="685783" rtl="0" eaLnBrk="1" latinLnBrk="0" hangingPunct="1">
                          <a:defRPr sz="1351" b="1" kern="1200">
                            <a:solidFill>
                              <a:schemeClr val="lt1"/>
                            </a:solidFill>
                            <a:latin typeface="Arial"/>
                          </a:defRPr>
                        </a:lvl1pPr>
                        <a:lvl2pPr marL="342891" algn="l" defTabSz="685783" rtl="0" eaLnBrk="1" latinLnBrk="0" hangingPunct="1">
                          <a:defRPr sz="1351" b="1" kern="1200">
                            <a:solidFill>
                              <a:schemeClr val="lt1"/>
                            </a:solidFill>
                            <a:latin typeface="Arial"/>
                          </a:defRPr>
                        </a:lvl2pPr>
                        <a:lvl3pPr marL="685783" algn="l" defTabSz="685783" rtl="0" eaLnBrk="1" latinLnBrk="0" hangingPunct="1">
                          <a:defRPr sz="1351" b="1" kern="1200">
                            <a:solidFill>
                              <a:schemeClr val="lt1"/>
                            </a:solidFill>
                            <a:latin typeface="Arial"/>
                          </a:defRPr>
                        </a:lvl3pPr>
                        <a:lvl4pPr marL="1028674" algn="l" defTabSz="685783" rtl="0" eaLnBrk="1" latinLnBrk="0" hangingPunct="1">
                          <a:defRPr sz="1351" b="1" kern="1200">
                            <a:solidFill>
                              <a:schemeClr val="lt1"/>
                            </a:solidFill>
                            <a:latin typeface="Arial"/>
                          </a:defRPr>
                        </a:lvl4pPr>
                        <a:lvl5pPr marL="1371566" algn="l" defTabSz="685783" rtl="0" eaLnBrk="1" latinLnBrk="0" hangingPunct="1">
                          <a:defRPr sz="1351" b="1" kern="1200">
                            <a:solidFill>
                              <a:schemeClr val="lt1"/>
                            </a:solidFill>
                            <a:latin typeface="Arial"/>
                          </a:defRPr>
                        </a:lvl5pPr>
                        <a:lvl6pPr marL="1714457" algn="l" defTabSz="685783" rtl="0" eaLnBrk="1" latinLnBrk="0" hangingPunct="1">
                          <a:defRPr sz="1351" b="1" kern="1200">
                            <a:solidFill>
                              <a:schemeClr val="lt1"/>
                            </a:solidFill>
                            <a:latin typeface="Arial"/>
                          </a:defRPr>
                        </a:lvl6pPr>
                        <a:lvl7pPr marL="2057349" algn="l" defTabSz="685783" rtl="0" eaLnBrk="1" latinLnBrk="0" hangingPunct="1">
                          <a:defRPr sz="1351" b="1" kern="1200">
                            <a:solidFill>
                              <a:schemeClr val="lt1"/>
                            </a:solidFill>
                            <a:latin typeface="Arial"/>
                          </a:defRPr>
                        </a:lvl7pPr>
                        <a:lvl8pPr marL="2400240" algn="l" defTabSz="685783" rtl="0" eaLnBrk="1" latinLnBrk="0" hangingPunct="1">
                          <a:defRPr sz="1351" b="1" kern="1200">
                            <a:solidFill>
                              <a:schemeClr val="lt1"/>
                            </a:solidFill>
                            <a:latin typeface="Arial"/>
                          </a:defRPr>
                        </a:lvl8pPr>
                        <a:lvl9pPr marL="2743131" algn="l" defTabSz="685783" rtl="0" eaLnBrk="1" latinLnBrk="0" hangingPunct="1">
                          <a:defRPr sz="1351" b="1" kern="1200">
                            <a:solidFill>
                              <a:schemeClr val="lt1"/>
                            </a:solidFill>
                            <a:latin typeface="Arial"/>
                          </a:defRPr>
                        </a:lvl9pPr>
                      </a:lstStyle>
                      <a:p>
                        <a:pPr algn="l">
                          <a:lnSpc>
                            <a:spcPct val="115000"/>
                          </a:lnSpc>
                          <a:spcAft>
                            <a:spcPts val="600"/>
                          </a:spcAft>
                        </a:pPr>
                        <a:r>
                          <a:rPr lang="en-US" altLang="zh-CN" sz="1050" dirty="0">
                            <a:solidFill>
                              <a:schemeClr val="bg1"/>
                            </a:solidFill>
                            <a:effectLst/>
                            <a:latin typeface="+mn-lt"/>
                          </a:rPr>
                          <a:t>Recommended single dose</a:t>
                        </a:r>
                        <a:endParaRPr lang="en-GB" sz="1050"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23004C"/>
                        </a:solid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l">
                          <a:lnSpc>
                            <a:spcPct val="115000"/>
                          </a:lnSpc>
                          <a:spcAft>
                            <a:spcPts val="600"/>
                          </a:spcAft>
                        </a:pPr>
                        <a:r>
                          <a:rPr lang="en-GB" sz="1050" dirty="0">
                            <a:solidFill>
                              <a:schemeClr val="bg1"/>
                            </a:solidFill>
                            <a:effectLst/>
                            <a:latin typeface="+mn-lt"/>
                          </a:rPr>
                          <a:t>10 IU/kg</a:t>
                        </a:r>
                        <a:endParaRPr lang="en-GB" sz="1050"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23004C"/>
                        </a:solid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l">
                          <a:lnSpc>
                            <a:spcPct val="115000"/>
                          </a:lnSpc>
                          <a:spcAft>
                            <a:spcPts val="600"/>
                          </a:spcAft>
                        </a:pPr>
                        <a:r>
                          <a:rPr lang="en-GB" sz="1050" dirty="0">
                            <a:solidFill>
                              <a:schemeClr val="bg1"/>
                            </a:solidFill>
                            <a:effectLst/>
                            <a:latin typeface="+mn-lt"/>
                          </a:rPr>
                          <a:t>20 IU/kg</a:t>
                        </a:r>
                        <a:endParaRPr lang="en-GB" sz="1050"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23004C"/>
                        </a:solid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15000"/>
                          </a:lnSpc>
                          <a:spcAft>
                            <a:spcPts val="600"/>
                          </a:spcAft>
                        </a:pPr>
                        <a:r>
                          <a:rPr lang="en-GB" sz="1050" dirty="0">
                            <a:solidFill>
                              <a:schemeClr val="bg1"/>
                            </a:solidFill>
                            <a:effectLst/>
                            <a:latin typeface="+mn-lt"/>
                          </a:rPr>
                          <a:t>20 IU/kg</a:t>
                        </a:r>
                        <a:endParaRPr lang="en-GB" sz="1050"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23004C"/>
                        </a:solid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15000"/>
                          </a:lnSpc>
                          <a:spcAft>
                            <a:spcPts val="600"/>
                          </a:spcAft>
                        </a:pPr>
                        <a:r>
                          <a:rPr lang="en-GB" sz="1050" dirty="0">
                            <a:solidFill>
                              <a:schemeClr val="bg1"/>
                            </a:solidFill>
                            <a:effectLst/>
                            <a:latin typeface="+mn-lt"/>
                          </a:rPr>
                          <a:t>30 U/kg</a:t>
                        </a:r>
                        <a:endParaRPr lang="en-GB" sz="1050"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23004C"/>
                        </a:solid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l">
                          <a:lnSpc>
                            <a:spcPct val="115000"/>
                          </a:lnSpc>
                          <a:spcAft>
                            <a:spcPts val="600"/>
                          </a:spcAft>
                        </a:pPr>
                        <a:r>
                          <a:rPr lang="en-GB" sz="1050" dirty="0">
                            <a:solidFill>
                              <a:schemeClr val="bg1"/>
                            </a:solidFill>
                            <a:effectLst/>
                            <a:latin typeface="+mn-lt"/>
                          </a:rPr>
                          <a:t>≤45 µg/kg</a:t>
                        </a:r>
                        <a:endParaRPr lang="en-GB" sz="1050"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23004C"/>
                        </a:solid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9455072"/>
                    </a:ext>
                  </a:extLst>
                </a:tr>
                <a:tr h="578750">
                  <a:tc>
                    <a:txBody>
                      <a:bodyPr/>
                      <a:lstStyle>
                        <a:lvl1pPr marL="0" algn="l" defTabSz="685783" rtl="0" eaLnBrk="1" latinLnBrk="0" hangingPunct="1">
                          <a:defRPr sz="1351" b="1" kern="1200">
                            <a:solidFill>
                              <a:schemeClr val="lt1"/>
                            </a:solidFill>
                            <a:latin typeface="Arial"/>
                          </a:defRPr>
                        </a:lvl1pPr>
                        <a:lvl2pPr marL="342891" algn="l" defTabSz="685783" rtl="0" eaLnBrk="1" latinLnBrk="0" hangingPunct="1">
                          <a:defRPr sz="1351" b="1" kern="1200">
                            <a:solidFill>
                              <a:schemeClr val="lt1"/>
                            </a:solidFill>
                            <a:latin typeface="Arial"/>
                          </a:defRPr>
                        </a:lvl2pPr>
                        <a:lvl3pPr marL="685783" algn="l" defTabSz="685783" rtl="0" eaLnBrk="1" latinLnBrk="0" hangingPunct="1">
                          <a:defRPr sz="1351" b="1" kern="1200">
                            <a:solidFill>
                              <a:schemeClr val="lt1"/>
                            </a:solidFill>
                            <a:latin typeface="Arial"/>
                          </a:defRPr>
                        </a:lvl3pPr>
                        <a:lvl4pPr marL="1028674" algn="l" defTabSz="685783" rtl="0" eaLnBrk="1" latinLnBrk="0" hangingPunct="1">
                          <a:defRPr sz="1351" b="1" kern="1200">
                            <a:solidFill>
                              <a:schemeClr val="lt1"/>
                            </a:solidFill>
                            <a:latin typeface="Arial"/>
                          </a:defRPr>
                        </a:lvl4pPr>
                        <a:lvl5pPr marL="1371566" algn="l" defTabSz="685783" rtl="0" eaLnBrk="1" latinLnBrk="0" hangingPunct="1">
                          <a:defRPr sz="1351" b="1" kern="1200">
                            <a:solidFill>
                              <a:schemeClr val="lt1"/>
                            </a:solidFill>
                            <a:latin typeface="Arial"/>
                          </a:defRPr>
                        </a:lvl5pPr>
                        <a:lvl6pPr marL="1714457" algn="l" defTabSz="685783" rtl="0" eaLnBrk="1" latinLnBrk="0" hangingPunct="1">
                          <a:defRPr sz="1351" b="1" kern="1200">
                            <a:solidFill>
                              <a:schemeClr val="lt1"/>
                            </a:solidFill>
                            <a:latin typeface="Arial"/>
                          </a:defRPr>
                        </a:lvl6pPr>
                        <a:lvl7pPr marL="2057349" algn="l" defTabSz="685783" rtl="0" eaLnBrk="1" latinLnBrk="0" hangingPunct="1">
                          <a:defRPr sz="1351" b="1" kern="1200">
                            <a:solidFill>
                              <a:schemeClr val="lt1"/>
                            </a:solidFill>
                            <a:latin typeface="Arial"/>
                          </a:defRPr>
                        </a:lvl7pPr>
                        <a:lvl8pPr marL="2400240" algn="l" defTabSz="685783" rtl="0" eaLnBrk="1" latinLnBrk="0" hangingPunct="1">
                          <a:defRPr sz="1351" b="1" kern="1200">
                            <a:solidFill>
                              <a:schemeClr val="lt1"/>
                            </a:solidFill>
                            <a:latin typeface="Arial"/>
                          </a:defRPr>
                        </a:lvl8pPr>
                        <a:lvl9pPr marL="2743131" algn="l" defTabSz="685783" rtl="0" eaLnBrk="1" latinLnBrk="0" hangingPunct="1">
                          <a:defRPr sz="1351" b="1" kern="1200">
                            <a:solidFill>
                              <a:schemeClr val="lt1"/>
                            </a:solidFill>
                            <a:latin typeface="Arial"/>
                          </a:defRPr>
                        </a:lvl9pPr>
                      </a:lstStyle>
                      <a:p>
                        <a:pPr algn="l">
                          <a:lnSpc>
                            <a:spcPct val="115000"/>
                          </a:lnSpc>
                          <a:spcAft>
                            <a:spcPts val="600"/>
                          </a:spcAft>
                        </a:pPr>
                        <a:r>
                          <a:rPr lang="en-US" altLang="zh-CN" sz="1050" dirty="0">
                            <a:solidFill>
                              <a:schemeClr val="bg1"/>
                            </a:solidFill>
                            <a:effectLst/>
                            <a:latin typeface="+mn-lt"/>
                          </a:rPr>
                          <a:t>Do not exceed</a:t>
                        </a:r>
                        <a:endParaRPr lang="en-GB" sz="1050"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23004C"/>
                        </a:solid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l">
                          <a:lnSpc>
                            <a:spcPct val="115000"/>
                          </a:lnSpc>
                          <a:spcAft>
                            <a:spcPts val="600"/>
                          </a:spcAft>
                        </a:pPr>
                        <a:r>
                          <a:rPr lang="en-GB" sz="1050" dirty="0">
                            <a:solidFill>
                              <a:schemeClr val="bg1"/>
                            </a:solidFill>
                            <a:effectLst/>
                            <a:latin typeface="+mn-lt"/>
                          </a:rPr>
                          <a:t>20 IU/kg</a:t>
                        </a:r>
                        <a:endParaRPr lang="en-GB" sz="1050"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23004C"/>
                        </a:solid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l">
                          <a:lnSpc>
                            <a:spcPct val="115000"/>
                          </a:lnSpc>
                          <a:spcAft>
                            <a:spcPts val="600"/>
                          </a:spcAft>
                        </a:pPr>
                        <a:r>
                          <a:rPr lang="en-GB" sz="1050" dirty="0">
                            <a:solidFill>
                              <a:schemeClr val="bg1"/>
                            </a:solidFill>
                            <a:effectLst/>
                            <a:latin typeface="+mn-lt"/>
                          </a:rPr>
                          <a:t>30 IU/kg</a:t>
                        </a:r>
                        <a:endParaRPr lang="en-GB" sz="1050"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23004C"/>
                        </a:solid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15000"/>
                          </a:lnSpc>
                          <a:spcAft>
                            <a:spcPts val="600"/>
                          </a:spcAft>
                        </a:pPr>
                        <a:r>
                          <a:rPr lang="en-GB" sz="1050" dirty="0">
                            <a:solidFill>
                              <a:schemeClr val="bg1"/>
                            </a:solidFill>
                            <a:effectLst/>
                            <a:latin typeface="+mn-lt"/>
                          </a:rPr>
                          <a:t>30 IU/kg</a:t>
                        </a:r>
                        <a:endParaRPr lang="en-GB" sz="1050"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23004C"/>
                        </a:solid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15000"/>
                          </a:lnSpc>
                          <a:spcAft>
                            <a:spcPts val="600"/>
                          </a:spcAft>
                        </a:pPr>
                        <a:r>
                          <a:rPr lang="en-GB" sz="1050" dirty="0">
                            <a:solidFill>
                              <a:schemeClr val="bg1"/>
                            </a:solidFill>
                            <a:effectLst/>
                            <a:latin typeface="+mn-lt"/>
                          </a:rPr>
                          <a:t>50 U/kg</a:t>
                        </a:r>
                        <a:endParaRPr lang="en-GB" sz="1050"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23004C"/>
                        </a:solid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l">
                          <a:lnSpc>
                            <a:spcPct val="115000"/>
                          </a:lnSpc>
                          <a:spcAft>
                            <a:spcPts val="600"/>
                          </a:spcAft>
                        </a:pPr>
                        <a:r>
                          <a:rPr lang="en-GB" sz="1050" dirty="0">
                            <a:solidFill>
                              <a:schemeClr val="bg1"/>
                            </a:solidFill>
                            <a:effectLst/>
                            <a:latin typeface="+mn-lt"/>
                          </a:rPr>
                          <a:t>45 µg/kg</a:t>
                        </a:r>
                        <a:endParaRPr lang="en-GB" sz="1050"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23004C"/>
                        </a:solid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6948564"/>
                    </a:ext>
                  </a:extLst>
                </a:tr>
                <a:tr h="918394">
                  <a:tc rowSpan="2">
                    <a:txBody>
                      <a:bodyPr/>
                      <a:lstStyle>
                        <a:lvl1pPr marL="0" algn="l" defTabSz="685783" rtl="0" eaLnBrk="1" latinLnBrk="0" hangingPunct="1">
                          <a:defRPr sz="1351" b="1" kern="1200">
                            <a:solidFill>
                              <a:schemeClr val="lt1"/>
                            </a:solidFill>
                            <a:latin typeface="Arial"/>
                          </a:defRPr>
                        </a:lvl1pPr>
                        <a:lvl2pPr marL="342891" algn="l" defTabSz="685783" rtl="0" eaLnBrk="1" latinLnBrk="0" hangingPunct="1">
                          <a:defRPr sz="1351" b="1" kern="1200">
                            <a:solidFill>
                              <a:schemeClr val="lt1"/>
                            </a:solidFill>
                            <a:latin typeface="Arial"/>
                          </a:defRPr>
                        </a:lvl2pPr>
                        <a:lvl3pPr marL="685783" algn="l" defTabSz="685783" rtl="0" eaLnBrk="1" latinLnBrk="0" hangingPunct="1">
                          <a:defRPr sz="1351" b="1" kern="1200">
                            <a:solidFill>
                              <a:schemeClr val="lt1"/>
                            </a:solidFill>
                            <a:latin typeface="Arial"/>
                          </a:defRPr>
                        </a:lvl3pPr>
                        <a:lvl4pPr marL="1028674" algn="l" defTabSz="685783" rtl="0" eaLnBrk="1" latinLnBrk="0" hangingPunct="1">
                          <a:defRPr sz="1351" b="1" kern="1200">
                            <a:solidFill>
                              <a:schemeClr val="lt1"/>
                            </a:solidFill>
                            <a:latin typeface="Arial"/>
                          </a:defRPr>
                        </a:lvl4pPr>
                        <a:lvl5pPr marL="1371566" algn="l" defTabSz="685783" rtl="0" eaLnBrk="1" latinLnBrk="0" hangingPunct="1">
                          <a:defRPr sz="1351" b="1" kern="1200">
                            <a:solidFill>
                              <a:schemeClr val="lt1"/>
                            </a:solidFill>
                            <a:latin typeface="Arial"/>
                          </a:defRPr>
                        </a:lvl5pPr>
                        <a:lvl6pPr marL="1714457" algn="l" defTabSz="685783" rtl="0" eaLnBrk="1" latinLnBrk="0" hangingPunct="1">
                          <a:defRPr sz="1351" b="1" kern="1200">
                            <a:solidFill>
                              <a:schemeClr val="lt1"/>
                            </a:solidFill>
                            <a:latin typeface="Arial"/>
                          </a:defRPr>
                        </a:lvl6pPr>
                        <a:lvl7pPr marL="2057349" algn="l" defTabSz="685783" rtl="0" eaLnBrk="1" latinLnBrk="0" hangingPunct="1">
                          <a:defRPr sz="1351" b="1" kern="1200">
                            <a:solidFill>
                              <a:schemeClr val="lt1"/>
                            </a:solidFill>
                            <a:latin typeface="Arial"/>
                          </a:defRPr>
                        </a:lvl7pPr>
                        <a:lvl8pPr marL="2400240" algn="l" defTabSz="685783" rtl="0" eaLnBrk="1" latinLnBrk="0" hangingPunct="1">
                          <a:defRPr sz="1351" b="1" kern="1200">
                            <a:solidFill>
                              <a:schemeClr val="lt1"/>
                            </a:solidFill>
                            <a:latin typeface="Arial"/>
                          </a:defRPr>
                        </a:lvl8pPr>
                        <a:lvl9pPr marL="2743131" algn="l" defTabSz="685783" rtl="0" eaLnBrk="1" latinLnBrk="0" hangingPunct="1">
                          <a:defRPr sz="1351" b="1" kern="1200">
                            <a:solidFill>
                              <a:schemeClr val="lt1"/>
                            </a:solidFill>
                            <a:latin typeface="Arial"/>
                          </a:defRPr>
                        </a:lvl9pPr>
                      </a:lstStyle>
                      <a:p>
                        <a:pPr algn="l">
                          <a:lnSpc>
                            <a:spcPct val="115000"/>
                          </a:lnSpc>
                          <a:spcAft>
                            <a:spcPts val="600"/>
                          </a:spcAft>
                        </a:pPr>
                        <a:r>
                          <a:rPr lang="en-US" altLang="zh-CN" sz="1050" dirty="0">
                            <a:solidFill>
                              <a:schemeClr val="bg1"/>
                            </a:solidFill>
                            <a:effectLst/>
                            <a:latin typeface="+mn-lt"/>
                          </a:rPr>
                          <a:t>Repeat dosing</a:t>
                        </a:r>
                        <a:endParaRPr lang="en-GB" sz="1050"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23004C"/>
                        </a:solid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tc gridSpan="4">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l">
                          <a:lnSpc>
                            <a:spcPct val="115000"/>
                          </a:lnSpc>
                          <a:spcAft>
                            <a:spcPts val="600"/>
                          </a:spcAft>
                        </a:pPr>
                        <a:r>
                          <a:rPr lang="en-US" altLang="zh-CN" sz="1050" dirty="0">
                            <a:solidFill>
                              <a:schemeClr val="bg1"/>
                            </a:solidFill>
                            <a:effectLst/>
                            <a:latin typeface="+mn-lt"/>
                          </a:rPr>
                          <a:t>Before second dose, must call clinical study center and consider evaluation and treatment</a:t>
                        </a:r>
                        <a:endParaRPr lang="en-GB" sz="1050"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23004C"/>
                        </a:solid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hMerge="1">
                    <a:txBody>
                      <a:bodyPr/>
                      <a:lstStyle/>
                      <a:p>
                        <a:endParaRPr lang="zh-CN" altLang="en-US"/>
                      </a:p>
                    </a:txBody>
                    <a:tcPr>
                      <a:lnL w="12700" cmpd="sng">
                        <a:noFill/>
                        <a:prstDash val="solid"/>
                      </a:lnL>
                      <a:lnT w="6350" cap="flat" cmpd="sng" algn="ctr">
                        <a:solidFill>
                          <a:srgbClr val="23004C"/>
                        </a:solidFill>
                        <a:prstDash val="solid"/>
                        <a:round/>
                        <a:headEnd type="none" w="med" len="med"/>
                        <a:tailEnd type="none" w="med" len="med"/>
                      </a:lnT>
                    </a:tcPr>
                  </a:tc>
                  <a:tc hMerge="1">
                    <a:txBody>
                      <a:bodyPr/>
                      <a:lstStyle/>
                      <a:p>
                        <a:endParaRPr lang="zh-CN" altLang="en-US"/>
                      </a:p>
                    </a:txBody>
                    <a:tcPr>
                      <a:lnL w="12700" cmpd="sng">
                        <a:noFill/>
                        <a:prstDash val="solid"/>
                      </a:lnL>
                      <a:lnT w="6350" cap="flat" cmpd="sng" algn="ctr">
                        <a:solidFill>
                          <a:srgbClr val="23004C"/>
                        </a:solidFill>
                        <a:prstDash val="solid"/>
                        <a:round/>
                        <a:headEnd type="none" w="med" len="med"/>
                        <a:tailEnd type="none" w="med" len="med"/>
                      </a:lnT>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l">
                          <a:lnSpc>
                            <a:spcPct val="115000"/>
                          </a:lnSpc>
                          <a:spcAft>
                            <a:spcPts val="600"/>
                          </a:spcAft>
                        </a:pPr>
                        <a:r>
                          <a:rPr lang="en-US" altLang="zh-CN" sz="1050" dirty="0">
                            <a:solidFill>
                              <a:schemeClr val="bg1"/>
                            </a:solidFill>
                            <a:effectLst/>
                            <a:latin typeface="+mn-lt"/>
                          </a:rPr>
                          <a:t>Before third dose, must call clinical study center</a:t>
                        </a:r>
                        <a:endParaRPr lang="en-GB" sz="1050"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23004C"/>
                        </a:solid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1297925"/>
                    </a:ext>
                  </a:extLst>
                </a:tr>
                <a:tr h="508306">
                  <a:tc vMerge="1">
                    <a:txBody>
                      <a:bodyPr/>
                      <a:lstStyle/>
                      <a:p>
                        <a:endParaRPr lang="en-GB"/>
                      </a:p>
                    </a:txBody>
                    <a:tcPr/>
                  </a:tc>
                  <a:tc gridSpan="2">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l">
                          <a:lnSpc>
                            <a:spcPct val="115000"/>
                          </a:lnSpc>
                          <a:spcAft>
                            <a:spcPts val="600"/>
                          </a:spcAft>
                        </a:pPr>
                        <a:r>
                          <a:rPr lang="en-US" altLang="zh-CN" sz="1050" dirty="0">
                            <a:solidFill>
                              <a:schemeClr val="bg1"/>
                            </a:solidFill>
                            <a:effectLst/>
                            <a:latin typeface="+mn-lt"/>
                          </a:rPr>
                          <a:t>Do not repeat within &lt;24 hr</a:t>
                        </a:r>
                        <a:endParaRPr lang="en-GB" sz="1050"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23004C"/>
                        </a:solid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a:txBody>
                      <a:bodyPr/>
                      <a:lstStyle/>
                      <a:p>
                        <a:pPr algn="l">
                          <a:lnSpc>
                            <a:spcPct val="115000"/>
                          </a:lnSpc>
                          <a:spcAft>
                            <a:spcPts val="600"/>
                          </a:spcAft>
                        </a:pPr>
                        <a:r>
                          <a:rPr lang="en-US" altLang="zh-CN" sz="1050" dirty="0">
                            <a:solidFill>
                              <a:schemeClr val="bg1"/>
                            </a:solidFill>
                            <a:effectLst/>
                            <a:latin typeface="+mn-lt"/>
                          </a:rPr>
                          <a:t>Do not repeat within &lt;5-7 days</a:t>
                        </a:r>
                        <a:endParaRPr lang="en-GB" sz="900" dirty="0">
                          <a:solidFill>
                            <a:schemeClr val="tx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15000"/>
                          </a:lnSpc>
                          <a:spcAft>
                            <a:spcPts val="600"/>
                          </a:spcAft>
                        </a:pPr>
                        <a:r>
                          <a:rPr lang="en-US" altLang="zh-CN" sz="1050" dirty="0">
                            <a:solidFill>
                              <a:schemeClr val="bg1"/>
                            </a:solidFill>
                            <a:effectLst/>
                            <a:latin typeface="+mn-lt"/>
                          </a:rPr>
                          <a:t>Do not repeat within </a:t>
                        </a:r>
                        <a:r>
                          <a:rPr lang="zh-CN" altLang="en-US" sz="1050" dirty="0">
                            <a:solidFill>
                              <a:schemeClr val="bg1"/>
                            </a:solidFill>
                            <a:effectLst/>
                            <a:latin typeface="+mn-lt"/>
                          </a:rPr>
                          <a:t> </a:t>
                        </a:r>
                        <a:r>
                          <a:rPr lang="en-US" altLang="zh-CN" sz="1050" dirty="0">
                            <a:solidFill>
                              <a:schemeClr val="bg1"/>
                            </a:solidFill>
                            <a:effectLst/>
                            <a:latin typeface="+mn-lt"/>
                          </a:rPr>
                          <a:t>&lt;24 hr</a:t>
                        </a:r>
                        <a:endParaRPr lang="en-GB" sz="900" dirty="0">
                          <a:solidFill>
                            <a:schemeClr val="tx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23004C"/>
                        </a:solid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783" rtl="0" eaLnBrk="1" latinLnBrk="0" hangingPunct="1">
                          <a:defRPr sz="1351" kern="1200">
                            <a:solidFill>
                              <a:schemeClr val="dk1"/>
                            </a:solidFill>
                            <a:latin typeface="Arial"/>
                          </a:defRPr>
                        </a:lvl1pPr>
                        <a:lvl2pPr marL="342891" algn="l" defTabSz="685783" rtl="0" eaLnBrk="1" latinLnBrk="0" hangingPunct="1">
                          <a:defRPr sz="1351" kern="1200">
                            <a:solidFill>
                              <a:schemeClr val="dk1"/>
                            </a:solidFill>
                            <a:latin typeface="Arial"/>
                          </a:defRPr>
                        </a:lvl2pPr>
                        <a:lvl3pPr marL="685783" algn="l" defTabSz="685783" rtl="0" eaLnBrk="1" latinLnBrk="0" hangingPunct="1">
                          <a:defRPr sz="1351" kern="1200">
                            <a:solidFill>
                              <a:schemeClr val="dk1"/>
                            </a:solidFill>
                            <a:latin typeface="Arial"/>
                          </a:defRPr>
                        </a:lvl3pPr>
                        <a:lvl4pPr marL="1028674" algn="l" defTabSz="685783" rtl="0" eaLnBrk="1" latinLnBrk="0" hangingPunct="1">
                          <a:defRPr sz="1351" kern="1200">
                            <a:solidFill>
                              <a:schemeClr val="dk1"/>
                            </a:solidFill>
                            <a:latin typeface="Arial"/>
                          </a:defRPr>
                        </a:lvl4pPr>
                        <a:lvl5pPr marL="1371566" algn="l" defTabSz="685783" rtl="0" eaLnBrk="1" latinLnBrk="0" hangingPunct="1">
                          <a:defRPr sz="1351" kern="1200">
                            <a:solidFill>
                              <a:schemeClr val="dk1"/>
                            </a:solidFill>
                            <a:latin typeface="Arial"/>
                          </a:defRPr>
                        </a:lvl5pPr>
                        <a:lvl6pPr marL="1714457" algn="l" defTabSz="685783" rtl="0" eaLnBrk="1" latinLnBrk="0" hangingPunct="1">
                          <a:defRPr sz="1351" kern="1200">
                            <a:solidFill>
                              <a:schemeClr val="dk1"/>
                            </a:solidFill>
                            <a:latin typeface="Arial"/>
                          </a:defRPr>
                        </a:lvl6pPr>
                        <a:lvl7pPr marL="2057349" algn="l" defTabSz="685783" rtl="0" eaLnBrk="1" latinLnBrk="0" hangingPunct="1">
                          <a:defRPr sz="1351" kern="1200">
                            <a:solidFill>
                              <a:schemeClr val="dk1"/>
                            </a:solidFill>
                            <a:latin typeface="Arial"/>
                          </a:defRPr>
                        </a:lvl7pPr>
                        <a:lvl8pPr marL="2400240" algn="l" defTabSz="685783" rtl="0" eaLnBrk="1" latinLnBrk="0" hangingPunct="1">
                          <a:defRPr sz="1351" kern="1200">
                            <a:solidFill>
                              <a:schemeClr val="dk1"/>
                            </a:solidFill>
                            <a:latin typeface="Arial"/>
                          </a:defRPr>
                        </a:lvl8pPr>
                        <a:lvl9pPr marL="2743131" algn="l" defTabSz="685783" rtl="0" eaLnBrk="1" latinLnBrk="0" hangingPunct="1">
                          <a:defRPr sz="1351" kern="1200">
                            <a:solidFill>
                              <a:schemeClr val="dk1"/>
                            </a:solidFill>
                            <a:latin typeface="Arial"/>
                          </a:defRPr>
                        </a:lvl9pPr>
                      </a:lstStyle>
                      <a:p>
                        <a:pPr algn="l">
                          <a:lnSpc>
                            <a:spcPct val="115000"/>
                          </a:lnSpc>
                          <a:spcAft>
                            <a:spcPts val="600"/>
                          </a:spcAft>
                        </a:pPr>
                        <a:r>
                          <a:rPr lang="en-US" altLang="zh-CN" sz="1050" dirty="0">
                            <a:solidFill>
                              <a:schemeClr val="bg1"/>
                            </a:solidFill>
                            <a:effectLst/>
                            <a:latin typeface="+mn-lt"/>
                          </a:rPr>
                          <a:t>Do not repeat within &lt;2 hr</a:t>
                        </a:r>
                        <a:endParaRPr lang="en-GB" sz="1050" dirty="0">
                          <a:solidFill>
                            <a:schemeClr val="bg1"/>
                          </a:solidFill>
                          <a:effectLst/>
                          <a:latin typeface="+mn-lt"/>
                          <a:ea typeface="Calibri" panose="020F0502020204030204" pitchFamily="34" charset="0"/>
                          <a:cs typeface="Times New Roman" panose="02020603050405020304" pitchFamily="18" charset="0"/>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23004C"/>
                        </a:solid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16356078"/>
                    </a:ext>
                  </a:extLst>
                </a:tr>
                <a:tr h="680152">
                  <a:tc gridSpan="6">
                    <a:txBody>
                      <a:bodyPr/>
                      <a:lstStyle>
                        <a:lvl1pPr marL="0" algn="l" defTabSz="685783" rtl="0" eaLnBrk="1" latinLnBrk="0" hangingPunct="1">
                          <a:defRPr sz="1351" b="1" kern="1200">
                            <a:solidFill>
                              <a:schemeClr val="lt1"/>
                            </a:solidFill>
                            <a:latin typeface="Arial"/>
                          </a:defRPr>
                        </a:lvl1pPr>
                        <a:lvl2pPr marL="342891" algn="l" defTabSz="685783" rtl="0" eaLnBrk="1" latinLnBrk="0" hangingPunct="1">
                          <a:defRPr sz="1351" b="1" kern="1200">
                            <a:solidFill>
                              <a:schemeClr val="lt1"/>
                            </a:solidFill>
                            <a:latin typeface="Arial"/>
                          </a:defRPr>
                        </a:lvl2pPr>
                        <a:lvl3pPr marL="685783" algn="l" defTabSz="685783" rtl="0" eaLnBrk="1" latinLnBrk="0" hangingPunct="1">
                          <a:defRPr sz="1351" b="1" kern="1200">
                            <a:solidFill>
                              <a:schemeClr val="lt1"/>
                            </a:solidFill>
                            <a:latin typeface="Arial"/>
                          </a:defRPr>
                        </a:lvl3pPr>
                        <a:lvl4pPr marL="1028674" algn="l" defTabSz="685783" rtl="0" eaLnBrk="1" latinLnBrk="0" hangingPunct="1">
                          <a:defRPr sz="1351" b="1" kern="1200">
                            <a:solidFill>
                              <a:schemeClr val="lt1"/>
                            </a:solidFill>
                            <a:latin typeface="Arial"/>
                          </a:defRPr>
                        </a:lvl4pPr>
                        <a:lvl5pPr marL="1371566" algn="l" defTabSz="685783" rtl="0" eaLnBrk="1" latinLnBrk="0" hangingPunct="1">
                          <a:defRPr sz="1351" b="1" kern="1200">
                            <a:solidFill>
                              <a:schemeClr val="lt1"/>
                            </a:solidFill>
                            <a:latin typeface="Arial"/>
                          </a:defRPr>
                        </a:lvl5pPr>
                        <a:lvl6pPr marL="1714457" algn="l" defTabSz="685783" rtl="0" eaLnBrk="1" latinLnBrk="0" hangingPunct="1">
                          <a:defRPr sz="1351" b="1" kern="1200">
                            <a:solidFill>
                              <a:schemeClr val="lt1"/>
                            </a:solidFill>
                            <a:latin typeface="Arial"/>
                          </a:defRPr>
                        </a:lvl6pPr>
                        <a:lvl7pPr marL="2057349" algn="l" defTabSz="685783" rtl="0" eaLnBrk="1" latinLnBrk="0" hangingPunct="1">
                          <a:defRPr sz="1351" b="1" kern="1200">
                            <a:solidFill>
                              <a:schemeClr val="lt1"/>
                            </a:solidFill>
                            <a:latin typeface="Arial"/>
                          </a:defRPr>
                        </a:lvl7pPr>
                        <a:lvl8pPr marL="2400240" algn="l" defTabSz="685783" rtl="0" eaLnBrk="1" latinLnBrk="0" hangingPunct="1">
                          <a:defRPr sz="1351" b="1" kern="1200">
                            <a:solidFill>
                              <a:schemeClr val="lt1"/>
                            </a:solidFill>
                            <a:latin typeface="Arial"/>
                          </a:defRPr>
                        </a:lvl8pPr>
                        <a:lvl9pPr marL="2743131" algn="l" defTabSz="685783" rtl="0" eaLnBrk="1" latinLnBrk="0" hangingPunct="1">
                          <a:defRPr sz="1351" b="1" kern="1200">
                            <a:solidFill>
                              <a:schemeClr val="lt1"/>
                            </a:solidFill>
                            <a:latin typeface="Arial"/>
                          </a:defRPr>
                        </a:lvl9pPr>
                      </a:lstStyle>
                      <a:p>
                        <a:pPr marL="0" algn="l" defTabSz="685783" rtl="0" eaLnBrk="1" latinLnBrk="0" hangingPunct="1">
                          <a:lnSpc>
                            <a:spcPct val="115000"/>
                          </a:lnSpc>
                          <a:spcAft>
                            <a:spcPts val="600"/>
                          </a:spcAft>
                        </a:pPr>
                        <a:r>
                          <a:rPr lang="en-US" altLang="zh-CN" sz="1050" b="0" kern="1200" dirty="0">
                            <a:solidFill>
                              <a:schemeClr val="bg1"/>
                            </a:solidFill>
                            <a:effectLst/>
                            <a:latin typeface="+mn-lt"/>
                            <a:ea typeface="+mn-ea"/>
                            <a:cs typeface="+mn-cs"/>
                          </a:rPr>
                          <a:t>If a higher dose, more frequent administration, or &gt;1 repeated dose is required, discuss this need with the study medical monitor and clinical advisor (recommended) and consider AT replacement</a:t>
                        </a:r>
                        <a:endParaRPr lang="en-GB" sz="1050" b="0" kern="1200" dirty="0">
                          <a:solidFill>
                            <a:schemeClr val="bg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23004C"/>
                        </a:solid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zh-CN" altLang="en-US"/>
                      </a:p>
                    </a:txBody>
                    <a:tcPr>
                      <a:lnL w="12700" cmpd="sng">
                        <a:noFill/>
                        <a:prstDash val="solid"/>
                      </a:lnL>
                      <a:lnT w="6350" cap="flat" cmpd="sng" algn="ctr">
                        <a:solidFill>
                          <a:srgbClr val="23004C"/>
                        </a:solidFill>
                        <a:prstDash val="solid"/>
                        <a:round/>
                        <a:headEnd type="none" w="med" len="med"/>
                        <a:tailEnd type="none" w="med" len="med"/>
                      </a:lnT>
                    </a:tcPr>
                  </a:tc>
                  <a:tc hMerge="1">
                    <a:txBody>
                      <a:bodyPr/>
                      <a:lstStyle/>
                      <a:p>
                        <a:endParaRPr lang="zh-CN" altLang="en-US"/>
                      </a:p>
                    </a:txBody>
                    <a:tcPr>
                      <a:lnL w="12700" cmpd="sng">
                        <a:noFill/>
                        <a:prstDash val="solid"/>
                      </a:lnL>
                      <a:lnT w="6350" cap="flat" cmpd="sng" algn="ctr">
                        <a:solidFill>
                          <a:schemeClr val="tx2"/>
                        </a:solidFill>
                        <a:prstDash val="solid"/>
                        <a:round/>
                        <a:headEnd type="none" w="med" len="med"/>
                        <a:tailEnd type="none" w="med" len="med"/>
                      </a:lnT>
                    </a:tcPr>
                  </a:tc>
                  <a:tc hMerge="1">
                    <a:txBody>
                      <a:bodyPr/>
                      <a:lstStyle/>
                      <a:p>
                        <a:endParaRPr lang="en-GB"/>
                      </a:p>
                    </a:txBody>
                    <a:tcPr>
                      <a:lnL w="12700" cmpd="sng">
                        <a:noFill/>
                        <a:prstDash val="solid"/>
                      </a:lnL>
                      <a:lnT w="6350" cap="flat" cmpd="sng" algn="ctr">
                        <a:solidFill>
                          <a:srgbClr val="23004C"/>
                        </a:solidFill>
                        <a:prstDash val="solid"/>
                        <a:round/>
                        <a:headEnd type="none" w="med" len="med"/>
                        <a:tailEnd type="none" w="med" len="med"/>
                      </a:lnT>
                    </a:tcPr>
                  </a:tc>
                  <a:extLst>
                    <a:ext uri="{0D108BD9-81ED-4DB2-BD59-A6C34878D82A}">
                      <a16:rowId xmlns:a16="http://schemas.microsoft.com/office/drawing/2014/main" val="3644570721"/>
                    </a:ext>
                  </a:extLst>
                </a:tr>
                <a:tr h="214850">
                  <a:tc gridSpan="6">
                    <a:txBody>
                      <a:bodyPr/>
                      <a:lstStyle>
                        <a:lvl1pPr marL="0" algn="l" defTabSz="685783" rtl="0" eaLnBrk="1" latinLnBrk="0" hangingPunct="1">
                          <a:defRPr sz="1351" b="1" kern="1200">
                            <a:solidFill>
                              <a:schemeClr val="lt1"/>
                            </a:solidFill>
                            <a:latin typeface="Arial"/>
                          </a:defRPr>
                        </a:lvl1pPr>
                        <a:lvl2pPr marL="342891" algn="l" defTabSz="685783" rtl="0" eaLnBrk="1" latinLnBrk="0" hangingPunct="1">
                          <a:defRPr sz="1351" b="1" kern="1200">
                            <a:solidFill>
                              <a:schemeClr val="lt1"/>
                            </a:solidFill>
                            <a:latin typeface="Arial"/>
                          </a:defRPr>
                        </a:lvl2pPr>
                        <a:lvl3pPr marL="685783" algn="l" defTabSz="685783" rtl="0" eaLnBrk="1" latinLnBrk="0" hangingPunct="1">
                          <a:defRPr sz="1351" b="1" kern="1200">
                            <a:solidFill>
                              <a:schemeClr val="lt1"/>
                            </a:solidFill>
                            <a:latin typeface="Arial"/>
                          </a:defRPr>
                        </a:lvl3pPr>
                        <a:lvl4pPr marL="1028674" algn="l" defTabSz="685783" rtl="0" eaLnBrk="1" latinLnBrk="0" hangingPunct="1">
                          <a:defRPr sz="1351" b="1" kern="1200">
                            <a:solidFill>
                              <a:schemeClr val="lt1"/>
                            </a:solidFill>
                            <a:latin typeface="Arial"/>
                          </a:defRPr>
                        </a:lvl4pPr>
                        <a:lvl5pPr marL="1371566" algn="l" defTabSz="685783" rtl="0" eaLnBrk="1" latinLnBrk="0" hangingPunct="1">
                          <a:defRPr sz="1351" b="1" kern="1200">
                            <a:solidFill>
                              <a:schemeClr val="lt1"/>
                            </a:solidFill>
                            <a:latin typeface="Arial"/>
                          </a:defRPr>
                        </a:lvl5pPr>
                        <a:lvl6pPr marL="1714457" algn="l" defTabSz="685783" rtl="0" eaLnBrk="1" latinLnBrk="0" hangingPunct="1">
                          <a:defRPr sz="1351" b="1" kern="1200">
                            <a:solidFill>
                              <a:schemeClr val="lt1"/>
                            </a:solidFill>
                            <a:latin typeface="Arial"/>
                          </a:defRPr>
                        </a:lvl6pPr>
                        <a:lvl7pPr marL="2057349" algn="l" defTabSz="685783" rtl="0" eaLnBrk="1" latinLnBrk="0" hangingPunct="1">
                          <a:defRPr sz="1351" b="1" kern="1200">
                            <a:solidFill>
                              <a:schemeClr val="lt1"/>
                            </a:solidFill>
                            <a:latin typeface="Arial"/>
                          </a:defRPr>
                        </a:lvl7pPr>
                        <a:lvl8pPr marL="2400240" algn="l" defTabSz="685783" rtl="0" eaLnBrk="1" latinLnBrk="0" hangingPunct="1">
                          <a:defRPr sz="1351" b="1" kern="1200">
                            <a:solidFill>
                              <a:schemeClr val="lt1"/>
                            </a:solidFill>
                            <a:latin typeface="Arial"/>
                          </a:defRPr>
                        </a:lvl8pPr>
                        <a:lvl9pPr marL="2743131" algn="l" defTabSz="685783" rtl="0" eaLnBrk="1" latinLnBrk="0" hangingPunct="1">
                          <a:defRPr sz="1351" b="1" kern="1200">
                            <a:solidFill>
                              <a:schemeClr val="lt1"/>
                            </a:solidFill>
                            <a:latin typeface="Arial"/>
                          </a:defRPr>
                        </a:lvl9pPr>
                      </a:lstStyle>
                      <a:p>
                        <a:pPr marL="0" algn="l" defTabSz="685783" rtl="0" eaLnBrk="1" latinLnBrk="0" hangingPunct="1">
                          <a:lnSpc>
                            <a:spcPct val="115000"/>
                          </a:lnSpc>
                          <a:spcAft>
                            <a:spcPts val="600"/>
                          </a:spcAft>
                        </a:pPr>
                        <a:r>
                          <a:rPr lang="en-US" altLang="zh-CN" sz="1050" b="0" kern="1200" dirty="0">
                            <a:solidFill>
                              <a:schemeClr val="bg1"/>
                            </a:solidFill>
                            <a:effectLst/>
                            <a:latin typeface="+mn-lt"/>
                            <a:ea typeface="+mn-ea"/>
                            <a:cs typeface="+mn-cs"/>
                          </a:rPr>
                          <a:t>While patients are receiving fitusiran, do not use antifibrinolytics in combination with factor/BPA</a:t>
                        </a:r>
                        <a:endParaRPr lang="en-GB" sz="1050" b="0" kern="1200" dirty="0">
                          <a:solidFill>
                            <a:schemeClr val="bg1"/>
                          </a:solidFill>
                          <a:effectLst/>
                          <a:latin typeface="+mn-lt"/>
                          <a:ea typeface="+mn-ea"/>
                          <a:cs typeface="+mn-cs"/>
                        </a:endParaRPr>
                      </a:p>
                    </a:txBody>
                    <a:tcPr marL="36000" marR="3600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23004C"/>
                        </a:solidFill>
                        <a:prstDash val="solid"/>
                        <a:round/>
                        <a:headEnd type="none" w="med" len="med"/>
                        <a:tailEnd type="none" w="med" len="med"/>
                      </a:lnT>
                      <a:lnB w="6350" cap="flat" cmpd="sng" algn="ctr">
                        <a:solidFill>
                          <a:srgbClr val="23004C"/>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zh-CN" altLang="en-US"/>
                      </a:p>
                    </a:txBody>
                    <a:tcPr>
                      <a:lnL w="12700" cmpd="sng">
                        <a:noFill/>
                        <a:prstDash val="solid"/>
                      </a:lnL>
                    </a:tcPr>
                  </a:tc>
                  <a:tc hMerge="1">
                    <a:txBody>
                      <a:bodyPr/>
                      <a:lstStyle/>
                      <a:p>
                        <a:endParaRPr lang="zh-CN" altLang="en-US"/>
                      </a:p>
                    </a:txBody>
                    <a:tcPr>
                      <a:lnL w="12700" cmpd="sng">
                        <a:noFill/>
                        <a:prstDash val="solid"/>
                      </a:lnL>
                    </a:tcPr>
                  </a:tc>
                  <a:tc hMerge="1">
                    <a:txBody>
                      <a:bodyPr/>
                      <a:lstStyle/>
                      <a:p>
                        <a:endParaRPr lang="en-GB"/>
                      </a:p>
                    </a:txBody>
                    <a:tcPr>
                      <a:lnL w="12700" cmpd="sng">
                        <a:noFill/>
                        <a:prstDash val="solid"/>
                      </a:lnL>
                    </a:tcPr>
                  </a:tc>
                  <a:extLst>
                    <a:ext uri="{0D108BD9-81ED-4DB2-BD59-A6C34878D82A}">
                      <a16:rowId xmlns:a16="http://schemas.microsoft.com/office/drawing/2014/main" val="57523897"/>
                    </a:ext>
                  </a:extLst>
                </a:tr>
              </a:tbl>
            </a:graphicData>
          </a:graphic>
        </p:graphicFrame>
        <p:sp>
          <p:nvSpPr>
            <p:cNvPr id="10" name="矩形 12">
              <a:extLst>
                <a:ext uri="{FF2B5EF4-FFF2-40B4-BE49-F238E27FC236}">
                  <a16:creationId xmlns:a16="http://schemas.microsoft.com/office/drawing/2014/main" id="{A69E6109-1125-8DEE-F590-ED0DDC323DE1}"/>
                </a:ext>
              </a:extLst>
            </p:cNvPr>
            <p:cNvSpPr/>
            <p:nvPr/>
          </p:nvSpPr>
          <p:spPr bwMode="auto">
            <a:xfrm>
              <a:off x="12717968" y="1714255"/>
              <a:ext cx="5871114" cy="972589"/>
            </a:xfrm>
            <a:prstGeom prst="rect">
              <a:avLst/>
            </a:prstGeom>
            <a:noFill/>
            <a:ln>
              <a:headEnd/>
              <a:tailEnd/>
            </a:ln>
          </p:spPr>
          <p:style>
            <a:lnRef idx="2">
              <a:schemeClr val="accent3"/>
            </a:lnRef>
            <a:fillRef idx="1">
              <a:schemeClr val="lt1"/>
            </a:fillRef>
            <a:effectRef idx="0">
              <a:schemeClr val="accent3"/>
            </a:effectRef>
            <a:fontRef idx="minor">
              <a:schemeClr val="dk1"/>
            </a:fontRef>
          </p:style>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文本框 13">
              <a:extLst>
                <a:ext uri="{FF2B5EF4-FFF2-40B4-BE49-F238E27FC236}">
                  <a16:creationId xmlns:a16="http://schemas.microsoft.com/office/drawing/2014/main" id="{C65FB0DC-4F8F-B266-2019-42592350740B}"/>
                </a:ext>
              </a:extLst>
            </p:cNvPr>
            <p:cNvSpPr txBox="1"/>
            <p:nvPr/>
          </p:nvSpPr>
          <p:spPr bwMode="auto">
            <a:xfrm>
              <a:off x="18589082" y="1876602"/>
              <a:ext cx="12790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zh-CN" sz="1600" b="1"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Decreased </a:t>
              </a:r>
              <a:br>
                <a:rPr kumimoji="0" lang="en-US" altLang="zh-CN" sz="1600" b="1"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br>
              <a:r>
                <a:rPr kumimoji="0" lang="en-US" altLang="zh-CN" sz="1600" b="1"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dosage</a:t>
              </a:r>
              <a:endParaRPr kumimoji="0" lang="zh-CN" altLang="en-US" sz="1600" b="1" i="0" u="none" strike="noStrike" kern="1200" cap="none" spc="0" normalizeH="0" baseline="0" noProof="0" dirty="0">
                <a:ln>
                  <a:noFill/>
                </a:ln>
                <a:solidFill>
                  <a:srgbClr val="E1471D"/>
                </a:solidFill>
                <a:effectLst/>
                <a:uLnTx/>
                <a:uFillTx/>
                <a:latin typeface="Calibri"/>
                <a:ea typeface="+mn-ea"/>
                <a:cs typeface="Arial" panose="020B0604020202020204" pitchFamily="34" charset="0"/>
              </a:endParaRPr>
            </a:p>
          </p:txBody>
        </p:sp>
      </p:grpSp>
      <p:sp>
        <p:nvSpPr>
          <p:cNvPr id="12" name="Text Box 11">
            <a:extLst>
              <a:ext uri="{FF2B5EF4-FFF2-40B4-BE49-F238E27FC236}">
                <a16:creationId xmlns:a16="http://schemas.microsoft.com/office/drawing/2014/main" id="{A9B139E0-B3E2-B7C6-CC54-8F32BF2B1F33}"/>
              </a:ext>
            </a:extLst>
          </p:cNvPr>
          <p:cNvSpPr txBox="1">
            <a:spLocks noChangeArrowheads="1"/>
          </p:cNvSpPr>
          <p:nvPr/>
        </p:nvSpPr>
        <p:spPr bwMode="auto">
          <a:xfrm>
            <a:off x="433001" y="6212302"/>
            <a:ext cx="90489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1. Pasi. NEJM. 2017;377:819. 2. Gualtierotti. Pharmaceuticals (Basel). 2022;15:1183. </a:t>
            </a:r>
          </a:p>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3. Young. Res Pract Thromb Haemost. 2023;7:100179. </a:t>
            </a:r>
            <a:endParaRPr kumimoji="0" lang="en-US" altLang="zh-CN"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sp>
        <p:nvSpPr>
          <p:cNvPr id="13" name="文本框 37">
            <a:extLst>
              <a:ext uri="{FF2B5EF4-FFF2-40B4-BE49-F238E27FC236}">
                <a16:creationId xmlns:a16="http://schemas.microsoft.com/office/drawing/2014/main" id="{D8C85BC5-D972-9016-63A7-43EA5F864429}"/>
              </a:ext>
            </a:extLst>
          </p:cNvPr>
          <p:cNvSpPr txBox="1"/>
          <p:nvPr/>
        </p:nvSpPr>
        <p:spPr bwMode="auto">
          <a:xfrm>
            <a:off x="2767566" y="2429527"/>
            <a:ext cx="1278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zh-CN"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Sept 2017</a:t>
            </a:r>
            <a:endParaRPr kumimoji="0" lang="zh-CN"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3659006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EBC7F7F-52E2-6E30-76FE-6437242F32C0}"/>
              </a:ext>
            </a:extLst>
          </p:cNvPr>
          <p:cNvSpPr>
            <a:spLocks noGrp="1"/>
          </p:cNvSpPr>
          <p:nvPr>
            <p:ph type="title"/>
          </p:nvPr>
        </p:nvSpPr>
        <p:spPr/>
        <p:txBody>
          <a:bodyPr/>
          <a:lstStyle/>
          <a:p>
            <a:r>
              <a:rPr lang="en-US" altLang="zh-CN" dirty="0"/>
              <a:t>Security Exploration:</a:t>
            </a:r>
            <a:br>
              <a:rPr lang="en-US" altLang="zh-CN" dirty="0"/>
            </a:br>
            <a:r>
              <a:rPr lang="en-US" altLang="zh-CN" dirty="0"/>
              <a:t>What Can We Learn From Fitusiran Research Milestones?</a:t>
            </a:r>
            <a:endParaRPr lang="zh-CN" altLang="en-US"/>
          </a:p>
        </p:txBody>
      </p:sp>
      <p:cxnSp>
        <p:nvCxnSpPr>
          <p:cNvPr id="29" name="直接箭头连接符 28">
            <a:extLst>
              <a:ext uri="{FF2B5EF4-FFF2-40B4-BE49-F238E27FC236}">
                <a16:creationId xmlns:a16="http://schemas.microsoft.com/office/drawing/2014/main" id="{BD8728CF-9E2E-44F1-45BD-0451E3B69602}"/>
              </a:ext>
            </a:extLst>
          </p:cNvPr>
          <p:cNvCxnSpPr/>
          <p:nvPr/>
        </p:nvCxnSpPr>
        <p:spPr bwMode="auto">
          <a:xfrm>
            <a:off x="609758" y="2835884"/>
            <a:ext cx="11057985" cy="0"/>
          </a:xfrm>
          <a:prstGeom prst="straightConnector1">
            <a:avLst/>
          </a:prstGeom>
          <a:noFill/>
          <a:ln w="28575" cap="flat" cmpd="sng" algn="ctr">
            <a:solidFill>
              <a:schemeClr val="bg1"/>
            </a:solidFill>
            <a:prstDash val="solid"/>
            <a:round/>
            <a:headEnd type="none" w="med" len="med"/>
            <a:tailEnd type="triangle"/>
          </a:ln>
          <a:effectLst/>
        </p:spPr>
      </p:cxnSp>
      <p:sp>
        <p:nvSpPr>
          <p:cNvPr id="30" name="矩形: 圆角 29">
            <a:extLst>
              <a:ext uri="{FF2B5EF4-FFF2-40B4-BE49-F238E27FC236}">
                <a16:creationId xmlns:a16="http://schemas.microsoft.com/office/drawing/2014/main" id="{BC0D7FFB-AB2D-2D74-FC6A-EF016C927C0F}"/>
              </a:ext>
            </a:extLst>
          </p:cNvPr>
          <p:cNvSpPr/>
          <p:nvPr/>
        </p:nvSpPr>
        <p:spPr bwMode="auto">
          <a:xfrm>
            <a:off x="652510" y="1601690"/>
            <a:ext cx="2091829" cy="863277"/>
          </a:xfrm>
          <a:prstGeom prst="roundRect">
            <a:avLst/>
          </a:prstGeom>
          <a:solidFill>
            <a:schemeClr val="accent3">
              <a:lumMod val="20000"/>
              <a:lumOff val="80000"/>
            </a:schemeClr>
          </a:solidFill>
          <a:ln w="0">
            <a:solidFill>
              <a:schemeClr val="bg1"/>
            </a:solidFill>
            <a:miter lim="800000"/>
            <a:headEnd/>
            <a:tailEnd/>
          </a:ln>
        </p:spPr>
        <p:txBody>
          <a:bodyPr lIns="91440" tIns="45720" rIns="91440" bIns="4572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altLang="zh-CN" sz="1400" b="0" i="0" u="none" strike="noStrike" kern="1200" cap="none" spc="0" normalizeH="0" baseline="0" noProof="0" dirty="0">
                <a:ln>
                  <a:noFill/>
                </a:ln>
                <a:solidFill>
                  <a:srgbClr val="000000"/>
                </a:solidFill>
                <a:effectLst/>
                <a:uLnTx/>
                <a:uFillTx/>
                <a:latin typeface="Calibri"/>
                <a:ea typeface="Calibri"/>
                <a:cs typeface="Arial"/>
              </a:rPr>
              <a:t>Phase I dose-escalation study (NCT02035605)</a:t>
            </a:r>
            <a:r>
              <a:rPr kumimoji="0" lang="en-US" altLang="zh-CN" sz="1400" b="0" i="0" u="none" strike="noStrike" kern="1200" cap="none" spc="0" normalizeH="0" baseline="30000" noProof="0" dirty="0">
                <a:ln>
                  <a:noFill/>
                </a:ln>
                <a:solidFill>
                  <a:srgbClr val="000000"/>
                </a:solidFill>
                <a:effectLst/>
                <a:uLnTx/>
                <a:uFillTx/>
                <a:latin typeface="Calibri"/>
                <a:ea typeface="Calibri"/>
                <a:cs typeface="Arial"/>
              </a:rPr>
              <a:t>1</a:t>
            </a:r>
            <a:endParaRPr kumimoji="0" lang="en-US" altLang="zh-CN" sz="1400" b="0" i="0" u="none" strike="noStrike" kern="1200" cap="none" spc="0" normalizeH="0" baseline="30000" noProof="0" dirty="0">
              <a:ln>
                <a:noFill/>
              </a:ln>
              <a:solidFill>
                <a:srgbClr val="000000"/>
              </a:solidFill>
              <a:effectLst/>
              <a:uLnTx/>
              <a:uFillTx/>
              <a:latin typeface="Calibri" panose="020F0502020204030204" pitchFamily="34" charset="0"/>
              <a:ea typeface="Calibri"/>
              <a:cs typeface="Arial" panose="020B0604020202020204" pitchFamily="34" charset="0"/>
            </a:endParaRPr>
          </a:p>
        </p:txBody>
      </p:sp>
      <p:cxnSp>
        <p:nvCxnSpPr>
          <p:cNvPr id="32" name="直接连接符 31">
            <a:extLst>
              <a:ext uri="{FF2B5EF4-FFF2-40B4-BE49-F238E27FC236}">
                <a16:creationId xmlns:a16="http://schemas.microsoft.com/office/drawing/2014/main" id="{4F82C293-1803-C7B1-CE90-2E559B9FC5B5}"/>
              </a:ext>
            </a:extLst>
          </p:cNvPr>
          <p:cNvCxnSpPr>
            <a:cxnSpLocks/>
            <a:stCxn id="30" idx="2"/>
          </p:cNvCxnSpPr>
          <p:nvPr/>
        </p:nvCxnSpPr>
        <p:spPr bwMode="auto">
          <a:xfrm flipH="1">
            <a:off x="1694687" y="2464967"/>
            <a:ext cx="3738" cy="370917"/>
          </a:xfrm>
          <a:prstGeom prst="line">
            <a:avLst/>
          </a:prstGeom>
          <a:noFill/>
          <a:ln w="28575" cap="flat" cmpd="sng" algn="ctr">
            <a:solidFill>
              <a:schemeClr val="bg1"/>
            </a:solidFill>
            <a:prstDash val="solid"/>
            <a:round/>
            <a:headEnd type="none" w="med" len="med"/>
            <a:tailEnd type="none" w="med" len="med"/>
          </a:ln>
          <a:effectLst/>
        </p:spPr>
      </p:cxnSp>
      <p:sp>
        <p:nvSpPr>
          <p:cNvPr id="33" name="文本框 32">
            <a:extLst>
              <a:ext uri="{FF2B5EF4-FFF2-40B4-BE49-F238E27FC236}">
                <a16:creationId xmlns:a16="http://schemas.microsoft.com/office/drawing/2014/main" id="{62D2C9F9-35F8-34AD-BA57-AD1D75F71520}"/>
              </a:ext>
            </a:extLst>
          </p:cNvPr>
          <p:cNvSpPr txBox="1"/>
          <p:nvPr/>
        </p:nvSpPr>
        <p:spPr bwMode="auto">
          <a:xfrm>
            <a:off x="1024127" y="2878256"/>
            <a:ext cx="11216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zh-CN"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July 2017</a:t>
            </a:r>
            <a:endParaRPr kumimoji="0" lang="zh-CN"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矩形: 圆角 33">
            <a:extLst>
              <a:ext uri="{FF2B5EF4-FFF2-40B4-BE49-F238E27FC236}">
                <a16:creationId xmlns:a16="http://schemas.microsoft.com/office/drawing/2014/main" id="{94EACF9F-87F7-B8F7-D203-F07A17041C75}"/>
              </a:ext>
            </a:extLst>
          </p:cNvPr>
          <p:cNvSpPr/>
          <p:nvPr/>
        </p:nvSpPr>
        <p:spPr bwMode="auto">
          <a:xfrm>
            <a:off x="2145791" y="3324114"/>
            <a:ext cx="2522220" cy="1117575"/>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altLang="zh-CN"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Phase II</a:t>
            </a:r>
            <a:r>
              <a:rPr kumimoji="0" lang="zh-CN"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zh-CN"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paused because of</a:t>
            </a:r>
            <a:r>
              <a:rPr kumimoji="0" lang="zh-CN"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zh-CN"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fatal thrombotic event</a:t>
            </a:r>
            <a:r>
              <a:rPr kumimoji="0" lang="en-US" altLang="zh-CN"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p>
        </p:txBody>
      </p:sp>
      <p:cxnSp>
        <p:nvCxnSpPr>
          <p:cNvPr id="4" name="直接连接符 36">
            <a:extLst>
              <a:ext uri="{FF2B5EF4-FFF2-40B4-BE49-F238E27FC236}">
                <a16:creationId xmlns:a16="http://schemas.microsoft.com/office/drawing/2014/main" id="{7BBB4690-B2C2-C4C6-247F-D17CECA33689}"/>
              </a:ext>
            </a:extLst>
          </p:cNvPr>
          <p:cNvCxnSpPr>
            <a:cxnSpLocks/>
            <a:stCxn id="2" idx="0"/>
          </p:cNvCxnSpPr>
          <p:nvPr/>
        </p:nvCxnSpPr>
        <p:spPr bwMode="auto">
          <a:xfrm flipV="1">
            <a:off x="3406901" y="2835884"/>
            <a:ext cx="0" cy="488231"/>
          </a:xfrm>
          <a:prstGeom prst="line">
            <a:avLst/>
          </a:prstGeom>
          <a:noFill/>
          <a:ln w="28575" cap="flat" cmpd="sng" algn="ctr">
            <a:solidFill>
              <a:schemeClr val="bg1"/>
            </a:solidFill>
            <a:prstDash val="solid"/>
            <a:round/>
            <a:headEnd type="none" w="med" len="med"/>
            <a:tailEnd type="none" w="med" len="med"/>
          </a:ln>
          <a:effectLst/>
        </p:spPr>
      </p:cxnSp>
      <p:pic>
        <p:nvPicPr>
          <p:cNvPr id="6" name="Graphic 5" descr="Eject with solid fill">
            <a:extLst>
              <a:ext uri="{FF2B5EF4-FFF2-40B4-BE49-F238E27FC236}">
                <a16:creationId xmlns:a16="http://schemas.microsoft.com/office/drawing/2014/main" id="{BCFED579-DD4B-8E8B-BA1F-164A1F0685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3509042" y="3111532"/>
            <a:ext cx="170211" cy="170211"/>
          </a:xfrm>
          <a:prstGeom prst="rect">
            <a:avLst/>
          </a:prstGeom>
        </p:spPr>
      </p:pic>
      <p:sp>
        <p:nvSpPr>
          <p:cNvPr id="7" name="矩形: 圆角 39">
            <a:extLst>
              <a:ext uri="{FF2B5EF4-FFF2-40B4-BE49-F238E27FC236}">
                <a16:creationId xmlns:a16="http://schemas.microsoft.com/office/drawing/2014/main" id="{40FC1878-6641-1ED5-20F6-B05AE667D825}"/>
              </a:ext>
            </a:extLst>
          </p:cNvPr>
          <p:cNvSpPr/>
          <p:nvPr/>
        </p:nvSpPr>
        <p:spPr bwMode="auto">
          <a:xfrm>
            <a:off x="3786515" y="1471331"/>
            <a:ext cx="2850075" cy="992943"/>
          </a:xfrm>
          <a:prstGeom prst="roundRect">
            <a:avLst/>
          </a:prstGeom>
          <a:solidFill>
            <a:schemeClr val="accent3">
              <a:lumMod val="20000"/>
              <a:lumOff val="80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altLang="zh-CN"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Resumed administration after protocol revision and updating of clinical materials</a:t>
            </a:r>
            <a:r>
              <a:rPr kumimoji="0" lang="en-US" altLang="zh-CN"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3</a:t>
            </a:r>
            <a:endParaRPr kumimoji="0" lang="en-US" altLang="zh-CN" sz="1400" b="0" i="0" u="none" strike="noStrike" kern="1200" cap="none" spc="0" normalizeH="0" baseline="30000" noProof="0" dirty="0">
              <a:ln>
                <a:noFill/>
              </a:ln>
              <a:solidFill>
                <a:srgbClr val="000000"/>
              </a:solidFill>
              <a:effectLst/>
              <a:uLnTx/>
              <a:uFillTx/>
              <a:latin typeface="+mn-lt"/>
              <a:ea typeface="+mn-ea"/>
              <a:cs typeface="Arial" panose="020B0604020202020204" pitchFamily="34" charset="0"/>
            </a:endParaRPr>
          </a:p>
        </p:txBody>
      </p:sp>
      <p:cxnSp>
        <p:nvCxnSpPr>
          <p:cNvPr id="8" name="直接连接符 43">
            <a:extLst>
              <a:ext uri="{FF2B5EF4-FFF2-40B4-BE49-F238E27FC236}">
                <a16:creationId xmlns:a16="http://schemas.microsoft.com/office/drawing/2014/main" id="{1822E29A-594E-720D-5780-F7D090428CF3}"/>
              </a:ext>
            </a:extLst>
          </p:cNvPr>
          <p:cNvCxnSpPr>
            <a:cxnSpLocks/>
            <a:stCxn id="7" idx="2"/>
          </p:cNvCxnSpPr>
          <p:nvPr/>
        </p:nvCxnSpPr>
        <p:spPr bwMode="auto">
          <a:xfrm>
            <a:off x="5211553" y="2464273"/>
            <a:ext cx="1160" cy="371610"/>
          </a:xfrm>
          <a:prstGeom prst="line">
            <a:avLst/>
          </a:prstGeom>
          <a:noFill/>
          <a:ln w="28575" cap="flat" cmpd="sng" algn="ctr">
            <a:solidFill>
              <a:schemeClr val="bg1"/>
            </a:solidFill>
            <a:prstDash val="solid"/>
            <a:round/>
            <a:headEnd type="none" w="med" len="med"/>
            <a:tailEnd type="none" w="med" len="med"/>
          </a:ln>
          <a:effectLst/>
        </p:spPr>
      </p:cxnSp>
      <p:sp>
        <p:nvSpPr>
          <p:cNvPr id="9" name="文本框 44">
            <a:extLst>
              <a:ext uri="{FF2B5EF4-FFF2-40B4-BE49-F238E27FC236}">
                <a16:creationId xmlns:a16="http://schemas.microsoft.com/office/drawing/2014/main" id="{269BDC38-AB46-E554-554D-90FF1C264B5B}"/>
              </a:ext>
            </a:extLst>
          </p:cNvPr>
          <p:cNvSpPr txBox="1"/>
          <p:nvPr/>
        </p:nvSpPr>
        <p:spPr bwMode="auto">
          <a:xfrm>
            <a:off x="4668011" y="2878254"/>
            <a:ext cx="11216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zh-CN"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Dec. 2017</a:t>
            </a:r>
            <a:endParaRPr kumimoji="0" lang="zh-CN"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矩形: 圆角 45">
            <a:extLst>
              <a:ext uri="{FF2B5EF4-FFF2-40B4-BE49-F238E27FC236}">
                <a16:creationId xmlns:a16="http://schemas.microsoft.com/office/drawing/2014/main" id="{4272819F-B5BF-1991-C23D-CD79CF06F8F2}"/>
              </a:ext>
            </a:extLst>
          </p:cNvPr>
          <p:cNvSpPr/>
          <p:nvPr/>
        </p:nvSpPr>
        <p:spPr bwMode="auto">
          <a:xfrm>
            <a:off x="6096000" y="3310652"/>
            <a:ext cx="3122682" cy="1051916"/>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altLang="zh-CN"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Phase III</a:t>
            </a:r>
            <a:r>
              <a:rPr kumimoji="0" lang="zh-CN"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zh-CN"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paused for risk of </a:t>
            </a:r>
            <a:r>
              <a:rPr kumimoji="0" lang="en-US" altLang="zh-CN"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nonfatal vascular thrombotic events</a:t>
            </a:r>
            <a:r>
              <a:rPr kumimoji="0" lang="en-US" altLang="zh-CN"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3</a:t>
            </a:r>
          </a:p>
        </p:txBody>
      </p:sp>
      <p:sp>
        <p:nvSpPr>
          <p:cNvPr id="11" name="文本框 47">
            <a:extLst>
              <a:ext uri="{FF2B5EF4-FFF2-40B4-BE49-F238E27FC236}">
                <a16:creationId xmlns:a16="http://schemas.microsoft.com/office/drawing/2014/main" id="{1C3F3D12-9ED1-5CE5-F83D-088BE5DB77F0}"/>
              </a:ext>
            </a:extLst>
          </p:cNvPr>
          <p:cNvSpPr txBox="1"/>
          <p:nvPr/>
        </p:nvSpPr>
        <p:spPr bwMode="auto">
          <a:xfrm>
            <a:off x="7044307" y="2405962"/>
            <a:ext cx="11216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zh-CN"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Oct 2020</a:t>
            </a:r>
            <a:endParaRPr kumimoji="0" lang="zh-CN"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pic>
        <p:nvPicPr>
          <p:cNvPr id="13" name="Graphic 12" descr="Eject with solid fill">
            <a:extLst>
              <a:ext uri="{FF2B5EF4-FFF2-40B4-BE49-F238E27FC236}">
                <a16:creationId xmlns:a16="http://schemas.microsoft.com/office/drawing/2014/main" id="{91834B45-6669-F4D4-E261-8FBCB5D5BC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7723408" y="3111532"/>
            <a:ext cx="170211" cy="170211"/>
          </a:xfrm>
          <a:prstGeom prst="rect">
            <a:avLst/>
          </a:prstGeom>
        </p:spPr>
      </p:pic>
      <p:cxnSp>
        <p:nvCxnSpPr>
          <p:cNvPr id="14" name="直接连接符 36">
            <a:extLst>
              <a:ext uri="{FF2B5EF4-FFF2-40B4-BE49-F238E27FC236}">
                <a16:creationId xmlns:a16="http://schemas.microsoft.com/office/drawing/2014/main" id="{8F565B02-40CA-CDED-6AEA-FE8EDD2577CB}"/>
              </a:ext>
            </a:extLst>
          </p:cNvPr>
          <p:cNvCxnSpPr>
            <a:cxnSpLocks/>
          </p:cNvCxnSpPr>
          <p:nvPr/>
        </p:nvCxnSpPr>
        <p:spPr bwMode="auto">
          <a:xfrm flipV="1">
            <a:off x="7624405" y="2835883"/>
            <a:ext cx="0" cy="488231"/>
          </a:xfrm>
          <a:prstGeom prst="line">
            <a:avLst/>
          </a:prstGeom>
          <a:noFill/>
          <a:ln w="28575" cap="flat" cmpd="sng" algn="ctr">
            <a:solidFill>
              <a:schemeClr val="bg1"/>
            </a:solidFill>
            <a:prstDash val="solid"/>
            <a:round/>
            <a:headEnd type="none" w="med" len="med"/>
            <a:tailEnd type="none" w="med" len="med"/>
          </a:ln>
          <a:effectLst/>
        </p:spPr>
      </p:cxnSp>
      <p:sp>
        <p:nvSpPr>
          <p:cNvPr id="12" name="文本框 67">
            <a:extLst>
              <a:ext uri="{FF2B5EF4-FFF2-40B4-BE49-F238E27FC236}">
                <a16:creationId xmlns:a16="http://schemas.microsoft.com/office/drawing/2014/main" id="{C9A3312A-BF7C-92EA-7215-287E47443292}"/>
              </a:ext>
            </a:extLst>
          </p:cNvPr>
          <p:cNvSpPr txBox="1"/>
          <p:nvPr/>
        </p:nvSpPr>
        <p:spPr bwMode="auto">
          <a:xfrm>
            <a:off x="9436732" y="2835884"/>
            <a:ext cx="11216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zh-CN"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Dec 2020</a:t>
            </a:r>
            <a:endParaRPr kumimoji="0" lang="zh-CN"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矩形: 圆角 68">
            <a:extLst>
              <a:ext uri="{FF2B5EF4-FFF2-40B4-BE49-F238E27FC236}">
                <a16:creationId xmlns:a16="http://schemas.microsoft.com/office/drawing/2014/main" id="{D2516B03-4479-5D0F-3B1C-E2D91A7B32AA}"/>
              </a:ext>
            </a:extLst>
          </p:cNvPr>
          <p:cNvSpPr/>
          <p:nvPr/>
        </p:nvSpPr>
        <p:spPr bwMode="auto">
          <a:xfrm>
            <a:off x="8573688" y="1466464"/>
            <a:ext cx="2850074" cy="992943"/>
          </a:xfrm>
          <a:prstGeom prst="roundRect">
            <a:avLst/>
          </a:prstGeom>
          <a:solidFill>
            <a:schemeClr val="accent3">
              <a:lumMod val="20000"/>
              <a:lumOff val="80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altLang="zh-CN"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Resumed administration after protocol revision and updating of clinical materials</a:t>
            </a:r>
            <a:r>
              <a:rPr kumimoji="0" lang="en-US" altLang="zh-CN"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cxnSp>
        <p:nvCxnSpPr>
          <p:cNvPr id="16" name="直接连接符 69">
            <a:extLst>
              <a:ext uri="{FF2B5EF4-FFF2-40B4-BE49-F238E27FC236}">
                <a16:creationId xmlns:a16="http://schemas.microsoft.com/office/drawing/2014/main" id="{19DDDED6-66F9-4780-F684-62933A10DD5B}"/>
              </a:ext>
            </a:extLst>
          </p:cNvPr>
          <p:cNvCxnSpPr>
            <a:cxnSpLocks/>
            <a:stCxn id="15" idx="2"/>
            <a:endCxn id="12" idx="0"/>
          </p:cNvCxnSpPr>
          <p:nvPr/>
        </p:nvCxnSpPr>
        <p:spPr bwMode="auto">
          <a:xfrm flipH="1">
            <a:off x="9997564" y="2459407"/>
            <a:ext cx="1161" cy="376477"/>
          </a:xfrm>
          <a:prstGeom prst="line">
            <a:avLst/>
          </a:prstGeom>
          <a:noFill/>
          <a:ln w="28575" cap="flat" cmpd="sng" algn="ctr">
            <a:solidFill>
              <a:schemeClr val="bg1"/>
            </a:solidFill>
            <a:prstDash val="solid"/>
            <a:round/>
            <a:headEnd type="none" w="med" len="med"/>
            <a:tailEnd type="none" w="med" len="med"/>
          </a:ln>
          <a:effectLst/>
        </p:spPr>
      </p:cxnSp>
      <p:sp>
        <p:nvSpPr>
          <p:cNvPr id="17" name="文本框 37">
            <a:extLst>
              <a:ext uri="{FF2B5EF4-FFF2-40B4-BE49-F238E27FC236}">
                <a16:creationId xmlns:a16="http://schemas.microsoft.com/office/drawing/2014/main" id="{870280F2-BAE4-C0E4-7559-02C59B7CF313}"/>
              </a:ext>
            </a:extLst>
          </p:cNvPr>
          <p:cNvSpPr txBox="1"/>
          <p:nvPr/>
        </p:nvSpPr>
        <p:spPr bwMode="auto">
          <a:xfrm>
            <a:off x="2767566" y="2464967"/>
            <a:ext cx="1278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zh-CN"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Sept. 2017</a:t>
            </a:r>
            <a:endParaRPr kumimoji="0" lang="zh-CN" alt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Text Box 11">
            <a:extLst>
              <a:ext uri="{FF2B5EF4-FFF2-40B4-BE49-F238E27FC236}">
                <a16:creationId xmlns:a16="http://schemas.microsoft.com/office/drawing/2014/main" id="{6B8288F2-759E-FFE1-68C4-BA7B11BB1833}"/>
              </a:ext>
            </a:extLst>
          </p:cNvPr>
          <p:cNvSpPr txBox="1">
            <a:spLocks noChangeArrowheads="1"/>
          </p:cNvSpPr>
          <p:nvPr/>
        </p:nvSpPr>
        <p:spPr bwMode="auto">
          <a:xfrm>
            <a:off x="264645" y="6401295"/>
            <a:ext cx="904892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1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1. Pasi. NEJM. 2017;377:819. 2. Gualtierotti. Pharmaceuticals (Basel). 2022;15:1183. 3. Young. Res Pract Thromb Haemost. 2023;7:100179. </a:t>
            </a:r>
            <a:endParaRPr kumimoji="0" lang="en-US" altLang="zh-CN" sz="11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graphicFrame>
        <p:nvGraphicFramePr>
          <p:cNvPr id="20" name="Table 3">
            <a:extLst>
              <a:ext uri="{FF2B5EF4-FFF2-40B4-BE49-F238E27FC236}">
                <a16:creationId xmlns:a16="http://schemas.microsoft.com/office/drawing/2014/main" id="{0F056FE2-6839-FB22-AF18-AEE2E6AFA20E}"/>
              </a:ext>
            </a:extLst>
          </p:cNvPr>
          <p:cNvGraphicFramePr>
            <a:graphicFrameLocks noGrp="1"/>
          </p:cNvGraphicFramePr>
          <p:nvPr/>
        </p:nvGraphicFramePr>
        <p:xfrm>
          <a:off x="804825" y="2523285"/>
          <a:ext cx="5192173" cy="3781680"/>
        </p:xfrm>
        <a:graphic>
          <a:graphicData uri="http://schemas.openxmlformats.org/drawingml/2006/table">
            <a:tbl>
              <a:tblPr firstRow="1" bandRow="1">
                <a:tableStyleId>{EB344D84-9AFB-497E-A393-DC336BA19D2E}</a:tableStyleId>
              </a:tblPr>
              <a:tblGrid>
                <a:gridCol w="1743295">
                  <a:extLst>
                    <a:ext uri="{9D8B030D-6E8A-4147-A177-3AD203B41FA5}">
                      <a16:colId xmlns:a16="http://schemas.microsoft.com/office/drawing/2014/main" val="3490642820"/>
                    </a:ext>
                  </a:extLst>
                </a:gridCol>
                <a:gridCol w="1198688">
                  <a:extLst>
                    <a:ext uri="{9D8B030D-6E8A-4147-A177-3AD203B41FA5}">
                      <a16:colId xmlns:a16="http://schemas.microsoft.com/office/drawing/2014/main" val="2180932865"/>
                    </a:ext>
                  </a:extLst>
                </a:gridCol>
                <a:gridCol w="1490869">
                  <a:extLst>
                    <a:ext uri="{9D8B030D-6E8A-4147-A177-3AD203B41FA5}">
                      <a16:colId xmlns:a16="http://schemas.microsoft.com/office/drawing/2014/main" val="2710229202"/>
                    </a:ext>
                  </a:extLst>
                </a:gridCol>
                <a:gridCol w="759321">
                  <a:extLst>
                    <a:ext uri="{9D8B030D-6E8A-4147-A177-3AD203B41FA5}">
                      <a16:colId xmlns:a16="http://schemas.microsoft.com/office/drawing/2014/main" val="936358464"/>
                    </a:ext>
                  </a:extLst>
                </a:gridCol>
              </a:tblGrid>
              <a:tr h="300684">
                <a:tc rowSpan="2">
                  <a:txBody>
                    <a:bodyPr/>
                    <a:lstStyle>
                      <a:lvl1pPr marL="0" algn="l" defTabSz="914400" rtl="0" eaLnBrk="1" latinLnBrk="0" hangingPunct="1">
                        <a:defRPr sz="1800" b="1" kern="1200">
                          <a:solidFill>
                            <a:schemeClr val="bg1"/>
                          </a:solidFill>
                          <a:latin typeface="Verdana"/>
                        </a:defRPr>
                      </a:lvl1pPr>
                      <a:lvl2pPr marL="457200" algn="l" defTabSz="914400" rtl="0" eaLnBrk="1" latinLnBrk="0" hangingPunct="1">
                        <a:defRPr sz="1800" b="1" kern="1200">
                          <a:solidFill>
                            <a:schemeClr val="bg1"/>
                          </a:solidFill>
                          <a:latin typeface="Verdana"/>
                        </a:defRPr>
                      </a:lvl2pPr>
                      <a:lvl3pPr marL="914400" algn="l" defTabSz="914400" rtl="0" eaLnBrk="1" latinLnBrk="0" hangingPunct="1">
                        <a:defRPr sz="1800" b="1" kern="1200">
                          <a:solidFill>
                            <a:schemeClr val="bg1"/>
                          </a:solidFill>
                          <a:latin typeface="Verdana"/>
                        </a:defRPr>
                      </a:lvl3pPr>
                      <a:lvl4pPr marL="1371600" algn="l" defTabSz="914400" rtl="0" eaLnBrk="1" latinLnBrk="0" hangingPunct="1">
                        <a:defRPr sz="1800" b="1" kern="1200">
                          <a:solidFill>
                            <a:schemeClr val="bg1"/>
                          </a:solidFill>
                          <a:latin typeface="Verdana"/>
                        </a:defRPr>
                      </a:lvl4pPr>
                      <a:lvl5pPr marL="1828800" algn="l" defTabSz="914400" rtl="0" eaLnBrk="1" latinLnBrk="0" hangingPunct="1">
                        <a:defRPr sz="1800" b="1" kern="1200">
                          <a:solidFill>
                            <a:schemeClr val="bg1"/>
                          </a:solidFill>
                          <a:latin typeface="Verdana"/>
                        </a:defRPr>
                      </a:lvl5pPr>
                      <a:lvl6pPr marL="2286000" algn="l" defTabSz="914400" rtl="0" eaLnBrk="1" latinLnBrk="0" hangingPunct="1">
                        <a:defRPr sz="1800" b="1" kern="1200">
                          <a:solidFill>
                            <a:schemeClr val="bg1"/>
                          </a:solidFill>
                          <a:latin typeface="Verdana"/>
                        </a:defRPr>
                      </a:lvl6pPr>
                      <a:lvl7pPr marL="2743200" algn="l" defTabSz="914400" rtl="0" eaLnBrk="1" latinLnBrk="0" hangingPunct="1">
                        <a:defRPr sz="1800" b="1" kern="1200">
                          <a:solidFill>
                            <a:schemeClr val="bg1"/>
                          </a:solidFill>
                          <a:latin typeface="Verdana"/>
                        </a:defRPr>
                      </a:lvl7pPr>
                      <a:lvl8pPr marL="3200400" algn="l" defTabSz="914400" rtl="0" eaLnBrk="1" latinLnBrk="0" hangingPunct="1">
                        <a:defRPr sz="1800" b="1" kern="1200">
                          <a:solidFill>
                            <a:schemeClr val="bg1"/>
                          </a:solidFill>
                          <a:latin typeface="Verdana"/>
                        </a:defRPr>
                      </a:lvl8pPr>
                      <a:lvl9pPr marL="3657600" algn="l" defTabSz="914400" rtl="0" eaLnBrk="1" latinLnBrk="0" hangingPunct="1">
                        <a:defRPr sz="1800" b="1" kern="1200">
                          <a:solidFill>
                            <a:schemeClr val="bg1"/>
                          </a:solidFill>
                          <a:latin typeface="Verdana"/>
                        </a:defRPr>
                      </a:lvl9pPr>
                    </a:lstStyle>
                    <a:p>
                      <a:pPr algn="ctr"/>
                      <a:r>
                        <a:rPr lang="en-US" altLang="zh-CN" sz="1400" b="1" dirty="0">
                          <a:solidFill>
                            <a:schemeClr val="tx1"/>
                          </a:solidFill>
                          <a:latin typeface="+mn-lt"/>
                        </a:rPr>
                        <a:t>Thrombotic Event</a:t>
                      </a:r>
                      <a:r>
                        <a:rPr lang="en-US" altLang="zh-CN" sz="1400" b="1" baseline="30000" dirty="0">
                          <a:solidFill>
                            <a:schemeClr val="tx1"/>
                          </a:solidFill>
                          <a:latin typeface="+mn-lt"/>
                        </a:rPr>
                        <a:t>2</a:t>
                      </a:r>
                      <a:endParaRPr lang="en-GB" sz="1400" b="1" baseline="30000" dirty="0">
                        <a:solidFill>
                          <a:schemeClr val="tx1"/>
                        </a:solidFill>
                        <a:latin typeface="+mn-lt"/>
                      </a:endParaRPr>
                    </a:p>
                  </a:txBody>
                  <a:tcPr marT="72000" marB="72000" anchor="ctr">
                    <a:lnL>
                      <a:noFill/>
                    </a:lnL>
                    <a:lnR>
                      <a:noFill/>
                    </a:lnR>
                    <a:lnT w="25400" cmpd="sng">
                      <a:noFill/>
                    </a:lnT>
                    <a:lnB w="25400" cmpd="sng">
                      <a:noFill/>
                    </a:lnB>
                    <a:lnTlToBr w="12700" cmpd="sng">
                      <a:noFill/>
                      <a:prstDash val="solid"/>
                    </a:lnTlToBr>
                    <a:lnBlToTr w="12700" cmpd="sng">
                      <a:noFill/>
                      <a:prstDash val="solid"/>
                    </a:lnBlToTr>
                  </a:tcPr>
                </a:tc>
                <a:tc gridSpan="2">
                  <a:txBody>
                    <a:bodyPr/>
                    <a:lstStyle>
                      <a:lvl1pPr marL="0" algn="l" defTabSz="914400" rtl="0" eaLnBrk="1" latinLnBrk="0" hangingPunct="1">
                        <a:defRPr sz="1800" b="1" kern="1200">
                          <a:solidFill>
                            <a:schemeClr val="bg1"/>
                          </a:solidFill>
                          <a:latin typeface="Verdana"/>
                        </a:defRPr>
                      </a:lvl1pPr>
                      <a:lvl2pPr marL="457200" algn="l" defTabSz="914400" rtl="0" eaLnBrk="1" latinLnBrk="0" hangingPunct="1">
                        <a:defRPr sz="1800" b="1" kern="1200">
                          <a:solidFill>
                            <a:schemeClr val="bg1"/>
                          </a:solidFill>
                          <a:latin typeface="Verdana"/>
                        </a:defRPr>
                      </a:lvl2pPr>
                      <a:lvl3pPr marL="914400" algn="l" defTabSz="914400" rtl="0" eaLnBrk="1" latinLnBrk="0" hangingPunct="1">
                        <a:defRPr sz="1800" b="1" kern="1200">
                          <a:solidFill>
                            <a:schemeClr val="bg1"/>
                          </a:solidFill>
                          <a:latin typeface="Verdana"/>
                        </a:defRPr>
                      </a:lvl3pPr>
                      <a:lvl4pPr marL="1371600" algn="l" defTabSz="914400" rtl="0" eaLnBrk="1" latinLnBrk="0" hangingPunct="1">
                        <a:defRPr sz="1800" b="1" kern="1200">
                          <a:solidFill>
                            <a:schemeClr val="bg1"/>
                          </a:solidFill>
                          <a:latin typeface="Verdana"/>
                        </a:defRPr>
                      </a:lvl4pPr>
                      <a:lvl5pPr marL="1828800" algn="l" defTabSz="914400" rtl="0" eaLnBrk="1" latinLnBrk="0" hangingPunct="1">
                        <a:defRPr sz="1800" b="1" kern="1200">
                          <a:solidFill>
                            <a:schemeClr val="bg1"/>
                          </a:solidFill>
                          <a:latin typeface="Verdana"/>
                        </a:defRPr>
                      </a:lvl5pPr>
                      <a:lvl6pPr marL="2286000" algn="l" defTabSz="914400" rtl="0" eaLnBrk="1" latinLnBrk="0" hangingPunct="1">
                        <a:defRPr sz="1800" b="1" kern="1200">
                          <a:solidFill>
                            <a:schemeClr val="bg1"/>
                          </a:solidFill>
                          <a:latin typeface="Verdana"/>
                        </a:defRPr>
                      </a:lvl6pPr>
                      <a:lvl7pPr marL="2743200" algn="l" defTabSz="914400" rtl="0" eaLnBrk="1" latinLnBrk="0" hangingPunct="1">
                        <a:defRPr sz="1800" b="1" kern="1200">
                          <a:solidFill>
                            <a:schemeClr val="bg1"/>
                          </a:solidFill>
                          <a:latin typeface="Verdana"/>
                        </a:defRPr>
                      </a:lvl7pPr>
                      <a:lvl8pPr marL="3200400" algn="l" defTabSz="914400" rtl="0" eaLnBrk="1" latinLnBrk="0" hangingPunct="1">
                        <a:defRPr sz="1800" b="1" kern="1200">
                          <a:solidFill>
                            <a:schemeClr val="bg1"/>
                          </a:solidFill>
                          <a:latin typeface="Verdana"/>
                        </a:defRPr>
                      </a:lvl8pPr>
                      <a:lvl9pPr marL="3657600" algn="l" defTabSz="914400" rtl="0" eaLnBrk="1" latinLnBrk="0" hangingPunct="1">
                        <a:defRPr sz="1800" b="1" kern="1200">
                          <a:solidFill>
                            <a:schemeClr val="bg1"/>
                          </a:solidFill>
                          <a:latin typeface="Verdana"/>
                        </a:defRPr>
                      </a:lvl9pPr>
                    </a:lstStyle>
                    <a:p>
                      <a:pPr algn="ctr"/>
                      <a:r>
                        <a:rPr lang="en-US" altLang="zh-CN" sz="1400" dirty="0">
                          <a:solidFill>
                            <a:schemeClr val="tx1"/>
                          </a:solidFill>
                          <a:latin typeface="+mn-lt"/>
                        </a:rPr>
                        <a:t>Characteristic</a:t>
                      </a:r>
                      <a:endParaRPr lang="en-GB" sz="1400" dirty="0">
                        <a:solidFill>
                          <a:schemeClr val="tx1"/>
                        </a:solidFill>
                        <a:latin typeface="+mn-lt"/>
                      </a:endParaRPr>
                    </a:p>
                  </a:txBody>
                  <a:tcPr marL="36000" marR="36000" marT="72000" marB="72000" anchor="ctr">
                    <a:lnL>
                      <a:noFill/>
                    </a:lnL>
                    <a:lnR>
                      <a:noFill/>
                    </a:lnR>
                    <a:lnT w="25400" cmpd="sng">
                      <a:noFill/>
                    </a:lnT>
                    <a:lnB w="25400" cmpd="sng">
                      <a:noFill/>
                    </a:lnB>
                    <a:lnTlToBr w="12700" cmpd="sng">
                      <a:noFill/>
                      <a:prstDash val="solid"/>
                    </a:lnTlToBr>
                    <a:lnBlToTr w="12700" cmpd="sng">
                      <a:noFill/>
                      <a:prstDash val="solid"/>
                    </a:lnBlToTr>
                  </a:tcPr>
                </a:tc>
                <a:tc hMerge="1">
                  <a:txBody>
                    <a:bodyPr/>
                    <a:lstStyle/>
                    <a:p>
                      <a:endParaRPr lang="en-GB" sz="1100"/>
                    </a:p>
                  </a:txBody>
                  <a:tcPr/>
                </a:tc>
                <a:tc rowSpan="2">
                  <a:txBody>
                    <a:bodyPr/>
                    <a:lstStyle>
                      <a:lvl1pPr marL="0" algn="l" defTabSz="914400" rtl="0" eaLnBrk="1" latinLnBrk="0" hangingPunct="1">
                        <a:defRPr sz="1800" b="1" kern="1200">
                          <a:solidFill>
                            <a:schemeClr val="bg1"/>
                          </a:solidFill>
                          <a:latin typeface="Verdana"/>
                        </a:defRPr>
                      </a:lvl1pPr>
                      <a:lvl2pPr marL="457200" algn="l" defTabSz="914400" rtl="0" eaLnBrk="1" latinLnBrk="0" hangingPunct="1">
                        <a:defRPr sz="1800" b="1" kern="1200">
                          <a:solidFill>
                            <a:schemeClr val="bg1"/>
                          </a:solidFill>
                          <a:latin typeface="Verdana"/>
                        </a:defRPr>
                      </a:lvl2pPr>
                      <a:lvl3pPr marL="914400" algn="l" defTabSz="914400" rtl="0" eaLnBrk="1" latinLnBrk="0" hangingPunct="1">
                        <a:defRPr sz="1800" b="1" kern="1200">
                          <a:solidFill>
                            <a:schemeClr val="bg1"/>
                          </a:solidFill>
                          <a:latin typeface="Verdana"/>
                        </a:defRPr>
                      </a:lvl3pPr>
                      <a:lvl4pPr marL="1371600" algn="l" defTabSz="914400" rtl="0" eaLnBrk="1" latinLnBrk="0" hangingPunct="1">
                        <a:defRPr sz="1800" b="1" kern="1200">
                          <a:solidFill>
                            <a:schemeClr val="bg1"/>
                          </a:solidFill>
                          <a:latin typeface="Verdana"/>
                        </a:defRPr>
                      </a:lvl4pPr>
                      <a:lvl5pPr marL="1828800" algn="l" defTabSz="914400" rtl="0" eaLnBrk="1" latinLnBrk="0" hangingPunct="1">
                        <a:defRPr sz="1800" b="1" kern="1200">
                          <a:solidFill>
                            <a:schemeClr val="bg1"/>
                          </a:solidFill>
                          <a:latin typeface="Verdana"/>
                        </a:defRPr>
                      </a:lvl5pPr>
                      <a:lvl6pPr marL="2286000" algn="l" defTabSz="914400" rtl="0" eaLnBrk="1" latinLnBrk="0" hangingPunct="1">
                        <a:defRPr sz="1800" b="1" kern="1200">
                          <a:solidFill>
                            <a:schemeClr val="bg1"/>
                          </a:solidFill>
                          <a:latin typeface="Verdana"/>
                        </a:defRPr>
                      </a:lvl6pPr>
                      <a:lvl7pPr marL="2743200" algn="l" defTabSz="914400" rtl="0" eaLnBrk="1" latinLnBrk="0" hangingPunct="1">
                        <a:defRPr sz="1800" b="1" kern="1200">
                          <a:solidFill>
                            <a:schemeClr val="bg1"/>
                          </a:solidFill>
                          <a:latin typeface="Verdana"/>
                        </a:defRPr>
                      </a:lvl7pPr>
                      <a:lvl8pPr marL="3200400" algn="l" defTabSz="914400" rtl="0" eaLnBrk="1" latinLnBrk="0" hangingPunct="1">
                        <a:defRPr sz="1800" b="1" kern="1200">
                          <a:solidFill>
                            <a:schemeClr val="bg1"/>
                          </a:solidFill>
                          <a:latin typeface="Verdana"/>
                        </a:defRPr>
                      </a:lvl8pPr>
                      <a:lvl9pPr marL="3657600" algn="l" defTabSz="914400" rtl="0" eaLnBrk="1" latinLnBrk="0" hangingPunct="1">
                        <a:defRPr sz="1800" b="1" kern="1200">
                          <a:solidFill>
                            <a:schemeClr val="bg1"/>
                          </a:solidFill>
                          <a:latin typeface="Verdana"/>
                        </a:defRPr>
                      </a:lvl9pPr>
                    </a:lstStyle>
                    <a:p>
                      <a:pPr algn="ctr"/>
                      <a:r>
                        <a:rPr lang="en-GB" sz="1400" dirty="0">
                          <a:solidFill>
                            <a:schemeClr val="tx1"/>
                          </a:solidFill>
                          <a:latin typeface="+mn-lt"/>
                        </a:rPr>
                        <a:t>AT</a:t>
                      </a:r>
                      <a:r>
                        <a:rPr lang="zh-CN" altLang="en-US" sz="1400" dirty="0">
                          <a:solidFill>
                            <a:schemeClr val="tx1"/>
                          </a:solidFill>
                          <a:latin typeface="+mn-lt"/>
                        </a:rPr>
                        <a:t> </a:t>
                      </a:r>
                      <a:r>
                        <a:rPr lang="en-US" altLang="zh-CN" sz="1400" dirty="0">
                          <a:solidFill>
                            <a:schemeClr val="tx1"/>
                          </a:solidFill>
                          <a:latin typeface="+mn-lt"/>
                        </a:rPr>
                        <a:t>Level</a:t>
                      </a:r>
                      <a:endParaRPr lang="en-GB" sz="1400" dirty="0">
                        <a:solidFill>
                          <a:schemeClr val="tx1"/>
                        </a:solidFill>
                        <a:latin typeface="+mn-lt"/>
                      </a:endParaRPr>
                    </a:p>
                  </a:txBody>
                  <a:tcPr marL="36000" marR="36000" marT="72000" marB="72000"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3512953481"/>
                  </a:ext>
                </a:extLst>
              </a:tr>
              <a:tr h="492247">
                <a:tc vMerge="1">
                  <a:txBody>
                    <a:bodyPr/>
                    <a:lstStyle/>
                    <a:p>
                      <a:endParaRPr lang="en-GB" sz="1100"/>
                    </a:p>
                  </a:txBody>
                  <a:tcPr/>
                </a:tc>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a:r>
                        <a:rPr lang="en-US" altLang="zh-CN" sz="1400" b="1" dirty="0">
                          <a:solidFill>
                            <a:schemeClr val="tx1"/>
                          </a:solidFill>
                          <a:latin typeface="+mn-lt"/>
                        </a:rPr>
                        <a:t>Age Range, Yr</a:t>
                      </a:r>
                      <a:endParaRPr lang="en-GB" sz="1400" b="1" dirty="0">
                        <a:solidFill>
                          <a:schemeClr val="tx1"/>
                        </a:solidFill>
                        <a:latin typeface="+mn-lt"/>
                      </a:endParaRPr>
                    </a:p>
                  </a:txBody>
                  <a:tcPr marT="72000" marB="72000" anchor="ctr">
                    <a:lnL w="25400" cmpd="sng">
                      <a:noFill/>
                    </a:lnL>
                    <a:lnR>
                      <a:noFill/>
                    </a:lnR>
                    <a:lnT w="25400" cmpd="sng">
                      <a:noFill/>
                    </a:lnT>
                    <a:lnB>
                      <a:noFill/>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a:r>
                        <a:rPr lang="en-US" altLang="zh-CN" sz="1400" b="1" dirty="0">
                          <a:solidFill>
                            <a:schemeClr val="tx1"/>
                          </a:solidFill>
                          <a:latin typeface="+mn-lt"/>
                        </a:rPr>
                        <a:t>Type and</a:t>
                      </a:r>
                    </a:p>
                    <a:p>
                      <a:pPr algn="ctr"/>
                      <a:r>
                        <a:rPr lang="en-US" altLang="zh-CN" sz="1400" b="1" dirty="0">
                          <a:solidFill>
                            <a:schemeClr val="tx1"/>
                          </a:solidFill>
                          <a:latin typeface="+mn-lt"/>
                        </a:rPr>
                        <a:t>Inhibitors</a:t>
                      </a:r>
                      <a:endParaRPr lang="en-GB" sz="1400" b="1" dirty="0">
                        <a:solidFill>
                          <a:schemeClr val="tx1"/>
                        </a:solidFill>
                        <a:latin typeface="+mn-lt"/>
                      </a:endParaRPr>
                    </a:p>
                  </a:txBody>
                  <a:tcPr marT="72000" marB="72000" anchor="ctr">
                    <a:lnL>
                      <a:noFill/>
                    </a:lnL>
                    <a:lnR w="25400" cmpd="sng">
                      <a:noFill/>
                    </a:lnR>
                    <a:lnT w="25400" cmpd="sng">
                      <a:noFill/>
                    </a:lnT>
                    <a:lnB>
                      <a:noFill/>
                    </a:lnB>
                    <a:lnTlToBr w="12700" cmpd="sng">
                      <a:noFill/>
                      <a:prstDash val="solid"/>
                    </a:lnTlToBr>
                    <a:lnBlToTr w="12700" cmpd="sng">
                      <a:noFill/>
                      <a:prstDash val="solid"/>
                    </a:lnBlToTr>
                    <a:solidFill>
                      <a:srgbClr val="E1471D"/>
                    </a:solidFill>
                  </a:tcPr>
                </a:tc>
                <a:tc vMerge="1">
                  <a:txBody>
                    <a:bodyPr/>
                    <a:lstStyle/>
                    <a:p>
                      <a:pPr algn="ctr"/>
                      <a:endParaRPr lang="en-GB" sz="1100"/>
                    </a:p>
                  </a:txBody>
                  <a:tcPr/>
                </a:tc>
                <a:extLst>
                  <a:ext uri="{0D108BD9-81ED-4DB2-BD59-A6C34878D82A}">
                    <a16:rowId xmlns:a16="http://schemas.microsoft.com/office/drawing/2014/main" val="272354536"/>
                  </a:ext>
                </a:extLst>
              </a:tr>
              <a:tr h="566429">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l"/>
                      <a:r>
                        <a:rPr lang="en-US" altLang="zh-CN" sz="1400" b="0" dirty="0">
                          <a:solidFill>
                            <a:schemeClr val="bg1"/>
                          </a:solidFill>
                          <a:latin typeface="+mn-lt"/>
                        </a:rPr>
                        <a:t>Cerebrovascular accident</a:t>
                      </a:r>
                      <a:endParaRPr lang="en-GB" sz="1400" b="0" dirty="0">
                        <a:solidFill>
                          <a:schemeClr val="bg1"/>
                        </a:solidFill>
                        <a:latin typeface="+mn-lt"/>
                      </a:endParaRPr>
                    </a:p>
                  </a:txBody>
                  <a:tcPr marT="72000" marB="72000"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a:r>
                        <a:rPr lang="en-GB" sz="1400" dirty="0">
                          <a:solidFill>
                            <a:schemeClr val="bg1"/>
                          </a:solidFill>
                          <a:latin typeface="+mn-lt"/>
                        </a:rPr>
                        <a:t>30-40</a:t>
                      </a:r>
                    </a:p>
                  </a:txBody>
                  <a:tcPr marT="72000" marB="7200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a:r>
                        <a:rPr lang="en-US" altLang="zh-CN" sz="1400" b="0" dirty="0">
                          <a:solidFill>
                            <a:schemeClr val="bg1"/>
                          </a:solidFill>
                          <a:latin typeface="+mn-lt"/>
                        </a:rPr>
                        <a:t>H</a:t>
                      </a:r>
                      <a:r>
                        <a:rPr lang="en-GB" sz="1400" b="0" dirty="0">
                          <a:solidFill>
                            <a:schemeClr val="bg1"/>
                          </a:solidFill>
                          <a:latin typeface="+mn-lt"/>
                        </a:rPr>
                        <a:t>A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0" dirty="0">
                          <a:solidFill>
                            <a:schemeClr val="bg1"/>
                          </a:solidFill>
                          <a:latin typeface="+mn-lt"/>
                        </a:rPr>
                        <a:t>without inhibitors</a:t>
                      </a:r>
                      <a:endParaRPr lang="en-GB" altLang="zh-CN" sz="1400" b="0" dirty="0">
                        <a:solidFill>
                          <a:schemeClr val="bg1"/>
                        </a:solidFill>
                        <a:latin typeface="+mn-lt"/>
                      </a:endParaRPr>
                    </a:p>
                  </a:txBody>
                  <a:tcPr marT="72000" marB="7200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a:r>
                        <a:rPr lang="en-GB" sz="1400" dirty="0">
                          <a:solidFill>
                            <a:schemeClr val="bg1"/>
                          </a:solidFill>
                          <a:latin typeface="+mn-lt"/>
                        </a:rPr>
                        <a:t>&lt;10%</a:t>
                      </a:r>
                    </a:p>
                  </a:txBody>
                  <a:tcPr marL="36000" marR="36000" marT="72000" marB="72000"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3571993"/>
                  </a:ext>
                </a:extLst>
              </a:tr>
              <a:tr h="566429">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l"/>
                      <a:r>
                        <a:rPr lang="en-US" altLang="zh-CN" sz="1400" b="0" dirty="0">
                          <a:solidFill>
                            <a:schemeClr val="bg1"/>
                          </a:solidFill>
                          <a:latin typeface="+mn-lt"/>
                        </a:rPr>
                        <a:t>Cerebral infarction</a:t>
                      </a:r>
                      <a:endParaRPr lang="en-GB" sz="1400" b="0" dirty="0">
                        <a:solidFill>
                          <a:schemeClr val="bg1"/>
                        </a:solidFill>
                        <a:latin typeface="+mn-lt"/>
                      </a:endParaRPr>
                    </a:p>
                  </a:txBody>
                  <a:tcPr marT="72000" marB="7200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a:r>
                        <a:rPr lang="en-GB" sz="1400" dirty="0">
                          <a:solidFill>
                            <a:schemeClr val="bg1"/>
                          </a:solidFill>
                          <a:latin typeface="+mn-lt"/>
                        </a:rPr>
                        <a:t>&gt;60</a:t>
                      </a:r>
                    </a:p>
                  </a:txBody>
                  <a:tcPr marT="72000" marB="7200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a:r>
                        <a:rPr lang="en-US" altLang="zh-CN" sz="1400" b="0" dirty="0">
                          <a:solidFill>
                            <a:schemeClr val="bg1"/>
                          </a:solidFill>
                          <a:latin typeface="+mn-lt"/>
                        </a:rPr>
                        <a:t>H</a:t>
                      </a:r>
                      <a:r>
                        <a:rPr lang="en-GB" altLang="zh-CN" sz="1400" b="0" dirty="0">
                          <a:solidFill>
                            <a:schemeClr val="bg1"/>
                          </a:solidFill>
                          <a:latin typeface="+mn-lt"/>
                        </a:rPr>
                        <a:t>A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0" dirty="0">
                          <a:solidFill>
                            <a:schemeClr val="bg1"/>
                          </a:solidFill>
                          <a:latin typeface="+mn-lt"/>
                        </a:rPr>
                        <a:t>without inhibitors</a:t>
                      </a:r>
                      <a:endParaRPr lang="en-GB" altLang="zh-CN" sz="1400" b="0" dirty="0">
                        <a:solidFill>
                          <a:schemeClr val="bg1"/>
                        </a:solidFill>
                        <a:latin typeface="+mn-lt"/>
                      </a:endParaRPr>
                    </a:p>
                  </a:txBody>
                  <a:tcPr marT="72000" marB="7200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a:r>
                        <a:rPr lang="en-GB" sz="1400" dirty="0">
                          <a:solidFill>
                            <a:schemeClr val="bg1"/>
                          </a:solidFill>
                          <a:latin typeface="+mn-lt"/>
                        </a:rPr>
                        <a:t>&lt;10%</a:t>
                      </a:r>
                    </a:p>
                  </a:txBody>
                  <a:tcPr marL="36000" marR="36000" marT="72000" marB="7200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00898855"/>
                  </a:ext>
                </a:extLst>
              </a:tr>
              <a:tr h="566429">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l"/>
                      <a:r>
                        <a:rPr lang="en-US" altLang="zh-CN" sz="1400" b="0" dirty="0">
                          <a:solidFill>
                            <a:schemeClr val="bg1"/>
                          </a:solidFill>
                          <a:latin typeface="+mn-lt"/>
                        </a:rPr>
                        <a:t>Spinal vascular disorder</a:t>
                      </a:r>
                      <a:endParaRPr lang="en-GB" sz="1400" b="0" dirty="0">
                        <a:solidFill>
                          <a:schemeClr val="bg1"/>
                        </a:solidFill>
                        <a:latin typeface="+mn-lt"/>
                      </a:endParaRPr>
                    </a:p>
                  </a:txBody>
                  <a:tcPr marT="72000" marB="7200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a:r>
                        <a:rPr lang="en-GB" sz="1400" dirty="0">
                          <a:solidFill>
                            <a:schemeClr val="bg1"/>
                          </a:solidFill>
                          <a:latin typeface="+mn-lt"/>
                        </a:rPr>
                        <a:t>20-30</a:t>
                      </a:r>
                    </a:p>
                  </a:txBody>
                  <a:tcPr marT="72000" marB="7200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a:r>
                        <a:rPr lang="en-US" altLang="zh-CN" sz="1400" b="0" dirty="0">
                          <a:solidFill>
                            <a:schemeClr val="bg1"/>
                          </a:solidFill>
                          <a:latin typeface="+mn-lt"/>
                        </a:rPr>
                        <a:t>H</a:t>
                      </a:r>
                      <a:r>
                        <a:rPr lang="en-GB" altLang="zh-CN" sz="1400" b="0" dirty="0">
                          <a:solidFill>
                            <a:schemeClr val="bg1"/>
                          </a:solidFill>
                          <a:latin typeface="+mn-lt"/>
                        </a:rPr>
                        <a:t>A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0" dirty="0">
                          <a:solidFill>
                            <a:schemeClr val="bg1"/>
                          </a:solidFill>
                          <a:latin typeface="+mn-lt"/>
                        </a:rPr>
                        <a:t>inhibitors</a:t>
                      </a:r>
                      <a:endParaRPr lang="en-GB" altLang="zh-CN" sz="1400" b="0" dirty="0">
                        <a:solidFill>
                          <a:schemeClr val="bg1"/>
                        </a:solidFill>
                        <a:latin typeface="+mn-lt"/>
                      </a:endParaRPr>
                    </a:p>
                  </a:txBody>
                  <a:tcPr marT="72000" marB="7200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a:r>
                        <a:rPr lang="en-GB" sz="1400" dirty="0">
                          <a:solidFill>
                            <a:schemeClr val="bg1"/>
                          </a:solidFill>
                          <a:latin typeface="+mn-lt"/>
                        </a:rPr>
                        <a:t>&lt;10%</a:t>
                      </a:r>
                    </a:p>
                  </a:txBody>
                  <a:tcPr marL="36000" marR="36000" marT="72000" marB="7200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67165314"/>
                  </a:ext>
                </a:extLst>
              </a:tr>
              <a:tr h="566429">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l"/>
                      <a:r>
                        <a:rPr lang="en-US" altLang="zh-CN" sz="1400" b="0" dirty="0">
                          <a:solidFill>
                            <a:schemeClr val="bg1"/>
                          </a:solidFill>
                          <a:latin typeface="+mn-lt"/>
                        </a:rPr>
                        <a:t>Atrial thrombosis</a:t>
                      </a:r>
                      <a:endParaRPr lang="en-GB" sz="1400" b="0" dirty="0">
                        <a:solidFill>
                          <a:schemeClr val="bg1"/>
                        </a:solidFill>
                        <a:latin typeface="+mn-lt"/>
                      </a:endParaRPr>
                    </a:p>
                  </a:txBody>
                  <a:tcPr marT="72000" marB="7200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a:r>
                        <a:rPr lang="en-GB" sz="1400" dirty="0">
                          <a:solidFill>
                            <a:schemeClr val="bg1"/>
                          </a:solidFill>
                          <a:latin typeface="+mn-lt"/>
                        </a:rPr>
                        <a:t>20-30</a:t>
                      </a:r>
                    </a:p>
                  </a:txBody>
                  <a:tcPr marT="72000" marB="7200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a:r>
                        <a:rPr lang="en-US" altLang="zh-CN" sz="1400" b="0" dirty="0">
                          <a:solidFill>
                            <a:schemeClr val="bg1"/>
                          </a:solidFill>
                          <a:latin typeface="+mn-lt"/>
                        </a:rPr>
                        <a:t>H</a:t>
                      </a:r>
                      <a:r>
                        <a:rPr lang="en-GB" altLang="zh-CN" sz="1400" b="0" dirty="0">
                          <a:solidFill>
                            <a:schemeClr val="bg1"/>
                          </a:solidFill>
                          <a:latin typeface="+mn-lt"/>
                        </a:rPr>
                        <a:t>B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0" dirty="0">
                          <a:solidFill>
                            <a:schemeClr val="bg1"/>
                          </a:solidFill>
                          <a:latin typeface="+mn-lt"/>
                        </a:rPr>
                        <a:t>inhibitors</a:t>
                      </a:r>
                      <a:endParaRPr lang="en-GB" altLang="zh-CN" sz="1400" b="0" dirty="0">
                        <a:solidFill>
                          <a:schemeClr val="bg1"/>
                        </a:solidFill>
                        <a:latin typeface="+mn-lt"/>
                      </a:endParaRPr>
                    </a:p>
                  </a:txBody>
                  <a:tcPr marT="72000" marB="7200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a:r>
                        <a:rPr lang="en-GB" sz="1400" dirty="0">
                          <a:solidFill>
                            <a:schemeClr val="bg1"/>
                          </a:solidFill>
                          <a:latin typeface="+mn-lt"/>
                        </a:rPr>
                        <a:t>10%-20%</a:t>
                      </a:r>
                    </a:p>
                  </a:txBody>
                  <a:tcPr marL="36000" marR="36000" marT="72000" marB="7200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96458417"/>
                  </a:ext>
                </a:extLst>
              </a:tr>
              <a:tr h="566429">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l"/>
                      <a:r>
                        <a:rPr lang="en-US" altLang="zh-CN" sz="1400" b="0" dirty="0">
                          <a:solidFill>
                            <a:schemeClr val="bg1"/>
                          </a:solidFill>
                          <a:latin typeface="+mn-lt"/>
                        </a:rPr>
                        <a:t>Cerebral venous sinus thrombosis</a:t>
                      </a:r>
                      <a:endParaRPr lang="en-GB" sz="1400" b="0" dirty="0">
                        <a:solidFill>
                          <a:schemeClr val="bg1"/>
                        </a:solidFill>
                        <a:latin typeface="+mn-lt"/>
                      </a:endParaRPr>
                    </a:p>
                  </a:txBody>
                  <a:tcPr marT="72000" marB="72000"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a:r>
                        <a:rPr lang="en-GB" sz="1400" dirty="0">
                          <a:solidFill>
                            <a:schemeClr val="bg1"/>
                          </a:solidFill>
                          <a:latin typeface="+mn-lt"/>
                        </a:rPr>
                        <a:t>20-30</a:t>
                      </a:r>
                    </a:p>
                  </a:txBody>
                  <a:tcPr marT="72000" marB="72000"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a:r>
                        <a:rPr lang="en-US" altLang="zh-CN" sz="1400" b="0" dirty="0">
                          <a:solidFill>
                            <a:schemeClr val="bg1"/>
                          </a:solidFill>
                          <a:latin typeface="+mn-lt"/>
                        </a:rPr>
                        <a:t>H</a:t>
                      </a:r>
                      <a:r>
                        <a:rPr lang="en-GB" altLang="zh-CN" sz="1400" b="0" dirty="0">
                          <a:solidFill>
                            <a:schemeClr val="bg1"/>
                          </a:solidFill>
                          <a:latin typeface="+mn-lt"/>
                        </a:rPr>
                        <a:t>A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0" dirty="0">
                          <a:solidFill>
                            <a:schemeClr val="bg1"/>
                          </a:solidFill>
                          <a:latin typeface="+mn-lt"/>
                        </a:rPr>
                        <a:t>without inhibitors</a:t>
                      </a:r>
                      <a:endParaRPr lang="en-GB" altLang="zh-CN" sz="1400" b="0" dirty="0">
                        <a:solidFill>
                          <a:schemeClr val="bg1"/>
                        </a:solidFill>
                        <a:latin typeface="+mn-lt"/>
                      </a:endParaRPr>
                    </a:p>
                  </a:txBody>
                  <a:tcPr marT="72000" marB="72000"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Verdana"/>
                        </a:defRPr>
                      </a:lvl1pPr>
                      <a:lvl2pPr marL="457200" algn="l" defTabSz="914400" rtl="0" eaLnBrk="1" latinLnBrk="0" hangingPunct="1">
                        <a:defRPr sz="1800" kern="1200">
                          <a:solidFill>
                            <a:schemeClr val="tx1"/>
                          </a:solidFill>
                          <a:latin typeface="Verdana"/>
                        </a:defRPr>
                      </a:lvl2pPr>
                      <a:lvl3pPr marL="914400" algn="l" defTabSz="914400" rtl="0" eaLnBrk="1" latinLnBrk="0" hangingPunct="1">
                        <a:defRPr sz="1800" kern="1200">
                          <a:solidFill>
                            <a:schemeClr val="tx1"/>
                          </a:solidFill>
                          <a:latin typeface="Verdana"/>
                        </a:defRPr>
                      </a:lvl3pPr>
                      <a:lvl4pPr marL="1371600" algn="l" defTabSz="914400" rtl="0" eaLnBrk="1" latinLnBrk="0" hangingPunct="1">
                        <a:defRPr sz="1800" kern="1200">
                          <a:solidFill>
                            <a:schemeClr val="tx1"/>
                          </a:solidFill>
                          <a:latin typeface="Verdana"/>
                        </a:defRPr>
                      </a:lvl4pPr>
                      <a:lvl5pPr marL="1828800" algn="l" defTabSz="914400" rtl="0" eaLnBrk="1" latinLnBrk="0" hangingPunct="1">
                        <a:defRPr sz="1800" kern="1200">
                          <a:solidFill>
                            <a:schemeClr val="tx1"/>
                          </a:solidFill>
                          <a:latin typeface="Verdana"/>
                        </a:defRPr>
                      </a:lvl5pPr>
                      <a:lvl6pPr marL="2286000" algn="l" defTabSz="914400" rtl="0" eaLnBrk="1" latinLnBrk="0" hangingPunct="1">
                        <a:defRPr sz="1800" kern="1200">
                          <a:solidFill>
                            <a:schemeClr val="tx1"/>
                          </a:solidFill>
                          <a:latin typeface="Verdana"/>
                        </a:defRPr>
                      </a:lvl6pPr>
                      <a:lvl7pPr marL="2743200" algn="l" defTabSz="914400" rtl="0" eaLnBrk="1" latinLnBrk="0" hangingPunct="1">
                        <a:defRPr sz="1800" kern="1200">
                          <a:solidFill>
                            <a:schemeClr val="tx1"/>
                          </a:solidFill>
                          <a:latin typeface="Verdana"/>
                        </a:defRPr>
                      </a:lvl7pPr>
                      <a:lvl8pPr marL="3200400" algn="l" defTabSz="914400" rtl="0" eaLnBrk="1" latinLnBrk="0" hangingPunct="1">
                        <a:defRPr sz="1800" kern="1200">
                          <a:solidFill>
                            <a:schemeClr val="tx1"/>
                          </a:solidFill>
                          <a:latin typeface="Verdana"/>
                        </a:defRPr>
                      </a:lvl8pPr>
                      <a:lvl9pPr marL="3657600" algn="l" defTabSz="914400" rtl="0" eaLnBrk="1" latinLnBrk="0" hangingPunct="1">
                        <a:defRPr sz="1800" kern="1200">
                          <a:solidFill>
                            <a:schemeClr val="tx1"/>
                          </a:solidFill>
                          <a:latin typeface="Verdana"/>
                        </a:defRPr>
                      </a:lvl9pPr>
                    </a:lstStyle>
                    <a:p>
                      <a:pPr algn="ctr"/>
                      <a:r>
                        <a:rPr lang="en-GB" sz="1400" dirty="0">
                          <a:solidFill>
                            <a:schemeClr val="bg1"/>
                          </a:solidFill>
                          <a:latin typeface="+mn-lt"/>
                        </a:rPr>
                        <a:t>10%-20%</a:t>
                      </a:r>
                    </a:p>
                  </a:txBody>
                  <a:tcPr marL="36000" marR="36000" marT="72000" marB="72000" anchor="ct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84833452"/>
                  </a:ext>
                </a:extLst>
              </a:tr>
            </a:tbl>
          </a:graphicData>
        </a:graphic>
      </p:graphicFrame>
    </p:spTree>
    <p:extLst>
      <p:ext uri="{BB962C8B-B14F-4D97-AF65-F5344CB8AC3E}">
        <p14:creationId xmlns:p14="http://schemas.microsoft.com/office/powerpoint/2010/main" val="42056206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3697F-288D-33F3-8A48-6D87FCBDC6DC}"/>
              </a:ext>
            </a:extLst>
          </p:cNvPr>
          <p:cNvSpPr>
            <a:spLocks noGrp="1"/>
          </p:cNvSpPr>
          <p:nvPr>
            <p:ph type="title"/>
          </p:nvPr>
        </p:nvSpPr>
        <p:spPr/>
        <p:txBody>
          <a:bodyPr/>
          <a:lstStyle/>
          <a:p>
            <a:r>
              <a:rPr lang="en-US" altLang="zh-CN" dirty="0"/>
              <a:t>Security Exploration:</a:t>
            </a:r>
            <a:br>
              <a:rPr lang="en-US" altLang="zh-CN" dirty="0"/>
            </a:br>
            <a:r>
              <a:rPr lang="en-US" altLang="zh-CN" dirty="0"/>
              <a:t>What Can We Learn From Fitusiran Research Milestones?</a:t>
            </a:r>
            <a:endParaRPr lang="en-US" dirty="0"/>
          </a:p>
        </p:txBody>
      </p:sp>
      <p:grpSp>
        <p:nvGrpSpPr>
          <p:cNvPr id="4" name="组合 16">
            <a:extLst>
              <a:ext uri="{FF2B5EF4-FFF2-40B4-BE49-F238E27FC236}">
                <a16:creationId xmlns:a16="http://schemas.microsoft.com/office/drawing/2014/main" id="{C9C9F4F9-616D-1F1A-FE94-442B23C0C312}"/>
              </a:ext>
            </a:extLst>
          </p:cNvPr>
          <p:cNvGrpSpPr/>
          <p:nvPr/>
        </p:nvGrpSpPr>
        <p:grpSpPr>
          <a:xfrm>
            <a:off x="716932" y="1558082"/>
            <a:ext cx="10728978" cy="2901746"/>
            <a:chOff x="609759" y="3574027"/>
            <a:chExt cx="10728978" cy="2901746"/>
          </a:xfrm>
        </p:grpSpPr>
        <p:grpSp>
          <p:nvGrpSpPr>
            <p:cNvPr id="5" name="组合 17">
              <a:extLst>
                <a:ext uri="{FF2B5EF4-FFF2-40B4-BE49-F238E27FC236}">
                  <a16:creationId xmlns:a16="http://schemas.microsoft.com/office/drawing/2014/main" id="{0249135C-8D65-2325-904E-F7A3A2EC1DD4}"/>
                </a:ext>
              </a:extLst>
            </p:cNvPr>
            <p:cNvGrpSpPr/>
            <p:nvPr/>
          </p:nvGrpSpPr>
          <p:grpSpPr>
            <a:xfrm>
              <a:off x="688332" y="4074325"/>
              <a:ext cx="10650405" cy="2401448"/>
              <a:chOff x="821878" y="4343906"/>
              <a:chExt cx="10650405" cy="2211069"/>
            </a:xfrm>
          </p:grpSpPr>
          <p:sp>
            <p:nvSpPr>
              <p:cNvPr id="17" name="Rectangle: Rounded Corners 41">
                <a:extLst>
                  <a:ext uri="{FF2B5EF4-FFF2-40B4-BE49-F238E27FC236}">
                    <a16:creationId xmlns:a16="http://schemas.microsoft.com/office/drawing/2014/main" id="{0EC5A749-7793-D96C-BA58-5663A04469C6}"/>
                  </a:ext>
                </a:extLst>
              </p:cNvPr>
              <p:cNvSpPr/>
              <p:nvPr/>
            </p:nvSpPr>
            <p:spPr>
              <a:xfrm>
                <a:off x="2390762" y="4343906"/>
                <a:ext cx="9081521" cy="2211069"/>
              </a:xfrm>
              <a:prstGeom prst="roundRect">
                <a:avLst>
                  <a:gd name="adj" fmla="val 0"/>
                </a:avLst>
              </a:prstGeom>
              <a:solidFill>
                <a:schemeClr val="accent2">
                  <a:lumMod val="20000"/>
                  <a:lumOff val="80000"/>
                </a:schemeClr>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Verdana"/>
                  <a:ea typeface="微软雅黑"/>
                  <a:cs typeface="+mn-cs"/>
                </a:endParaRPr>
              </a:p>
            </p:txBody>
          </p:sp>
          <p:sp>
            <p:nvSpPr>
              <p:cNvPr id="18" name="TextBox 49">
                <a:extLst>
                  <a:ext uri="{FF2B5EF4-FFF2-40B4-BE49-F238E27FC236}">
                    <a16:creationId xmlns:a16="http://schemas.microsoft.com/office/drawing/2014/main" id="{CA7B95B6-E67D-ED23-B3CD-B45ED8FB28EA}"/>
                  </a:ext>
                </a:extLst>
              </p:cNvPr>
              <p:cNvSpPr txBox="1"/>
              <p:nvPr/>
            </p:nvSpPr>
            <p:spPr>
              <a:xfrm>
                <a:off x="2618822" y="4555654"/>
                <a:ext cx="1221864" cy="1917039"/>
              </a:xfrm>
              <a:prstGeom prst="roundRect">
                <a:avLst>
                  <a:gd name="adj" fmla="val 0"/>
                </a:avLst>
              </a:prstGeom>
              <a:solidFill>
                <a:schemeClr val="accent4"/>
              </a:solidFill>
            </p:spPr>
            <p:txBody>
              <a:bodyPr wrap="square" rtlCol="0" anchor="ctr">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100" b="1" i="0" u="none" strike="noStrike" kern="1200" cap="none" spc="0" normalizeH="0" baseline="0" noProof="0" dirty="0">
                  <a:ln>
                    <a:noFill/>
                  </a:ln>
                  <a:solidFill>
                    <a:srgbClr val="FFFFFF"/>
                  </a:solidFill>
                  <a:effectLst/>
                  <a:uLnTx/>
                  <a:uFillTx/>
                  <a:latin typeface="Arial"/>
                  <a:ea typeface="微软雅黑"/>
                  <a:cs typeface="Arial" panose="020B0604020202020204" pitchFamily="34" charset="0"/>
                </a:endParaRPr>
              </a:p>
            </p:txBody>
          </p:sp>
          <p:sp>
            <p:nvSpPr>
              <p:cNvPr id="19" name="Rounded Rectangle 28">
                <a:extLst>
                  <a:ext uri="{FF2B5EF4-FFF2-40B4-BE49-F238E27FC236}">
                    <a16:creationId xmlns:a16="http://schemas.microsoft.com/office/drawing/2014/main" id="{EA970D3E-1F2D-584A-90B4-05229F8852CD}"/>
                  </a:ext>
                </a:extLst>
              </p:cNvPr>
              <p:cNvSpPr/>
              <p:nvPr/>
            </p:nvSpPr>
            <p:spPr>
              <a:xfrm flipH="1">
                <a:off x="4250923" y="5869084"/>
                <a:ext cx="1668575" cy="155302"/>
              </a:xfrm>
              <a:prstGeom prst="rect">
                <a:avLst/>
              </a:prstGeom>
              <a:noFill/>
            </p:spPr>
            <p:txBody>
              <a:bodyPr wrap="square" lIns="96000" tIns="96000" rIns="96000" bIns="96000"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微软雅黑"/>
                    <a:cs typeface="Arial" panose="020B0604020202020204" pitchFamily="34" charset="0"/>
                  </a:rPr>
                  <a:t>&gt;1 AT level &lt;15%</a:t>
                </a:r>
              </a:p>
            </p:txBody>
          </p:sp>
          <p:sp>
            <p:nvSpPr>
              <p:cNvPr id="20" name="Rounded Rectangle 28">
                <a:extLst>
                  <a:ext uri="{FF2B5EF4-FFF2-40B4-BE49-F238E27FC236}">
                    <a16:creationId xmlns:a16="http://schemas.microsoft.com/office/drawing/2014/main" id="{CDC311E7-CF5C-5BDD-A208-F900D8988B9C}"/>
                  </a:ext>
                </a:extLst>
              </p:cNvPr>
              <p:cNvSpPr/>
              <p:nvPr/>
            </p:nvSpPr>
            <p:spPr>
              <a:xfrm flipH="1">
                <a:off x="7573502" y="5422710"/>
                <a:ext cx="1178100" cy="240234"/>
              </a:xfrm>
              <a:prstGeom prst="roundRect">
                <a:avLst>
                  <a:gd name="adj" fmla="val 0"/>
                </a:avLst>
              </a:prstGeom>
              <a:solidFill>
                <a:schemeClr val="accent3"/>
              </a:solidFill>
              <a:ln w="12700">
                <a:noFill/>
              </a:ln>
            </p:spPr>
            <p:txBody>
              <a:bodyPr wrap="square" lIns="96000" tIns="96000" rIns="96000" bIns="96000" anchor="ctr" anchorCtr="0">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a:ea typeface="微软雅黑"/>
                    <a:cs typeface="Arial" panose="020B0604020202020204" pitchFamily="34" charset="0"/>
                  </a:rPr>
                  <a:t>20 mg QM</a:t>
                </a:r>
                <a:endParaRPr kumimoji="0" lang="en-GB" sz="1200" b="0" i="0" u="none" strike="noStrike" kern="1200" cap="none" spc="0" normalizeH="0" baseline="30000" noProof="0" dirty="0">
                  <a:ln>
                    <a:noFill/>
                  </a:ln>
                  <a:solidFill>
                    <a:srgbClr val="FFFFFF"/>
                  </a:solidFill>
                  <a:effectLst/>
                  <a:uLnTx/>
                  <a:uFillTx/>
                  <a:latin typeface="Calibri"/>
                  <a:ea typeface="微软雅黑"/>
                  <a:cs typeface="Arial" panose="020B0604020202020204" pitchFamily="34" charset="0"/>
                </a:endParaRPr>
              </a:p>
            </p:txBody>
          </p:sp>
          <p:cxnSp>
            <p:nvCxnSpPr>
              <p:cNvPr id="21" name="Connector: Elbow 55">
                <a:extLst>
                  <a:ext uri="{FF2B5EF4-FFF2-40B4-BE49-F238E27FC236}">
                    <a16:creationId xmlns:a16="http://schemas.microsoft.com/office/drawing/2014/main" id="{6097513E-9891-F7FC-60B5-F03A2267234F}"/>
                  </a:ext>
                </a:extLst>
              </p:cNvPr>
              <p:cNvCxnSpPr>
                <a:cxnSpLocks/>
                <a:stCxn id="25" idx="0"/>
                <a:endCxn id="20" idx="3"/>
              </p:cNvCxnSpPr>
              <p:nvPr/>
            </p:nvCxnSpPr>
            <p:spPr>
              <a:xfrm rot="5400000" flipH="1" flipV="1">
                <a:off x="6843461" y="5030363"/>
                <a:ext cx="217576" cy="1242506"/>
              </a:xfrm>
              <a:prstGeom prst="bentConnector2">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or: Elbow 56">
                <a:extLst>
                  <a:ext uri="{FF2B5EF4-FFF2-40B4-BE49-F238E27FC236}">
                    <a16:creationId xmlns:a16="http://schemas.microsoft.com/office/drawing/2014/main" id="{25E41118-8FF3-72F1-9E3D-13346DD1B547}"/>
                  </a:ext>
                </a:extLst>
              </p:cNvPr>
              <p:cNvCxnSpPr>
                <a:cxnSpLocks/>
                <a:stCxn id="26" idx="0"/>
                <a:endCxn id="27" idx="3"/>
              </p:cNvCxnSpPr>
              <p:nvPr/>
            </p:nvCxnSpPr>
            <p:spPr>
              <a:xfrm rot="5400000" flipH="1" flipV="1">
                <a:off x="5012366" y="4790309"/>
                <a:ext cx="274997" cy="929708"/>
              </a:xfrm>
              <a:prstGeom prst="bentConnector2">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Rounded Rectangle 28">
                <a:extLst>
                  <a:ext uri="{FF2B5EF4-FFF2-40B4-BE49-F238E27FC236}">
                    <a16:creationId xmlns:a16="http://schemas.microsoft.com/office/drawing/2014/main" id="{C09DF8C8-2247-779A-072B-1AE96131FE81}"/>
                  </a:ext>
                </a:extLst>
              </p:cNvPr>
              <p:cNvSpPr/>
              <p:nvPr/>
            </p:nvSpPr>
            <p:spPr>
              <a:xfrm flipH="1">
                <a:off x="7573502" y="4713798"/>
                <a:ext cx="1178100" cy="240234"/>
              </a:xfrm>
              <a:prstGeom prst="roundRect">
                <a:avLst>
                  <a:gd name="adj" fmla="val 0"/>
                </a:avLst>
              </a:prstGeom>
              <a:solidFill>
                <a:schemeClr val="accent3"/>
              </a:solidFill>
              <a:ln w="12700">
                <a:noFill/>
              </a:ln>
            </p:spPr>
            <p:txBody>
              <a:bodyPr wrap="square" lIns="96000" tIns="96000" rIns="96000" bIns="96000" anchor="ctr" anchorCtr="0">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a:ea typeface="微软雅黑"/>
                    <a:cs typeface="Arial" panose="020B0604020202020204" pitchFamily="34" charset="0"/>
                  </a:rPr>
                  <a:t>80 mg QM</a:t>
                </a:r>
                <a:endParaRPr kumimoji="0" lang="en-GB" sz="1200" b="0" i="0" u="none" strike="noStrike" kern="1200" cap="none" spc="0" normalizeH="0" baseline="0" noProof="0" dirty="0">
                  <a:ln>
                    <a:noFill/>
                  </a:ln>
                  <a:solidFill>
                    <a:srgbClr val="FFFFFF"/>
                  </a:solidFill>
                  <a:effectLst/>
                  <a:uLnTx/>
                  <a:uFillTx/>
                  <a:latin typeface="Calibri"/>
                  <a:ea typeface="微软雅黑"/>
                  <a:cs typeface="Arial" panose="020B0604020202020204" pitchFamily="34" charset="0"/>
                </a:endParaRPr>
              </a:p>
            </p:txBody>
          </p:sp>
          <p:cxnSp>
            <p:nvCxnSpPr>
              <p:cNvPr id="24" name="Connector: Elbow 61">
                <a:extLst>
                  <a:ext uri="{FF2B5EF4-FFF2-40B4-BE49-F238E27FC236}">
                    <a16:creationId xmlns:a16="http://schemas.microsoft.com/office/drawing/2014/main" id="{39B4BAD7-EA94-7F42-DAC8-1DD2AB9D5564}"/>
                  </a:ext>
                </a:extLst>
              </p:cNvPr>
              <p:cNvCxnSpPr>
                <a:cxnSpLocks/>
                <a:stCxn id="27" idx="0"/>
                <a:endCxn id="23" idx="3"/>
              </p:cNvCxnSpPr>
              <p:nvPr/>
            </p:nvCxnSpPr>
            <p:spPr>
              <a:xfrm rot="5400000" flipH="1" flipV="1">
                <a:off x="6857401" y="4281445"/>
                <a:ext cx="163631" cy="1268572"/>
              </a:xfrm>
              <a:prstGeom prst="bentConnector2">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Rounded Rectangle 1">
                <a:extLst>
                  <a:ext uri="{FF2B5EF4-FFF2-40B4-BE49-F238E27FC236}">
                    <a16:creationId xmlns:a16="http://schemas.microsoft.com/office/drawing/2014/main" id="{CD4089DA-7582-EAA5-B535-A91C501C5300}"/>
                  </a:ext>
                </a:extLst>
              </p:cNvPr>
              <p:cNvSpPr/>
              <p:nvPr/>
            </p:nvSpPr>
            <p:spPr>
              <a:xfrm>
                <a:off x="5647127" y="5760404"/>
                <a:ext cx="1367737" cy="240234"/>
              </a:xfrm>
              <a:prstGeom prst="roundRect">
                <a:avLst>
                  <a:gd name="adj" fmla="val 0"/>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a:ea typeface="微软雅黑"/>
                    <a:cs typeface="+mn-cs"/>
                  </a:rPr>
                  <a:t>20 mg Q2M</a:t>
                </a:r>
                <a:endParaRPr kumimoji="0" lang="en-GB" sz="1200" b="0" i="0" u="none" strike="noStrike" kern="1200" cap="none" spc="0" normalizeH="0" baseline="30000" noProof="0" dirty="0">
                  <a:ln>
                    <a:noFill/>
                  </a:ln>
                  <a:solidFill>
                    <a:srgbClr val="FFFFFF"/>
                  </a:solidFill>
                  <a:effectLst/>
                  <a:uLnTx/>
                  <a:uFillTx/>
                  <a:latin typeface="Calibri"/>
                  <a:ea typeface="微软雅黑"/>
                  <a:cs typeface="+mn-cs"/>
                </a:endParaRPr>
              </a:p>
            </p:txBody>
          </p:sp>
          <p:sp>
            <p:nvSpPr>
              <p:cNvPr id="26" name="Rounded Rectangle 28">
                <a:extLst>
                  <a:ext uri="{FF2B5EF4-FFF2-40B4-BE49-F238E27FC236}">
                    <a16:creationId xmlns:a16="http://schemas.microsoft.com/office/drawing/2014/main" id="{8314AE14-4612-9F0C-FB95-8224DCFA536F}"/>
                  </a:ext>
                </a:extLst>
              </p:cNvPr>
              <p:cNvSpPr/>
              <p:nvPr/>
            </p:nvSpPr>
            <p:spPr>
              <a:xfrm flipH="1">
                <a:off x="4184653" y="5392661"/>
                <a:ext cx="1000715" cy="253152"/>
              </a:xfrm>
              <a:prstGeom prst="roundRect">
                <a:avLst>
                  <a:gd name="adj" fmla="val 0"/>
                </a:avLst>
              </a:prstGeom>
              <a:solidFill>
                <a:schemeClr val="accent3"/>
              </a:solidFill>
            </p:spPr>
            <p:txBody>
              <a:bodyPr wrap="square" lIns="96000" tIns="96000" rIns="96000" bIns="96000" anchor="ctr" anchorCtr="0">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a:ea typeface="微软雅黑"/>
                    <a:cs typeface="Arial" panose="020B0604020202020204" pitchFamily="34" charset="0"/>
                  </a:rPr>
                  <a:t>50 mg Q2M</a:t>
                </a:r>
                <a:endParaRPr kumimoji="0" lang="en-GB" sz="1200" b="0" i="0" u="none" strike="noStrike" kern="1200" cap="none" spc="0" normalizeH="0" baseline="30000" noProof="0" dirty="0">
                  <a:ln>
                    <a:noFill/>
                  </a:ln>
                  <a:solidFill>
                    <a:srgbClr val="FFFFFF"/>
                  </a:solidFill>
                  <a:effectLst/>
                  <a:uLnTx/>
                  <a:uFillTx/>
                  <a:latin typeface="Calibri"/>
                  <a:ea typeface="微软雅黑"/>
                  <a:cs typeface="Arial" panose="020B0604020202020204" pitchFamily="34" charset="0"/>
                </a:endParaRPr>
              </a:p>
            </p:txBody>
          </p:sp>
          <p:sp>
            <p:nvSpPr>
              <p:cNvPr id="27" name="Rounded Rectangle 28">
                <a:extLst>
                  <a:ext uri="{FF2B5EF4-FFF2-40B4-BE49-F238E27FC236}">
                    <a16:creationId xmlns:a16="http://schemas.microsoft.com/office/drawing/2014/main" id="{AD70D77D-F77C-8B15-FA04-E5270033CC97}"/>
                  </a:ext>
                </a:extLst>
              </p:cNvPr>
              <p:cNvSpPr/>
              <p:nvPr/>
            </p:nvSpPr>
            <p:spPr>
              <a:xfrm flipH="1">
                <a:off x="5614718" y="4997547"/>
                <a:ext cx="1380424" cy="240234"/>
              </a:xfrm>
              <a:prstGeom prst="roundRect">
                <a:avLst>
                  <a:gd name="adj" fmla="val 0"/>
                </a:avLst>
              </a:prstGeom>
              <a:solidFill>
                <a:schemeClr val="accent3"/>
              </a:solidFill>
              <a:ln w="12700">
                <a:noFill/>
              </a:ln>
            </p:spPr>
            <p:txBody>
              <a:bodyPr wrap="square" lIns="96000" tIns="96000" rIns="96000" bIns="96000" anchor="ctr" anchorCtr="0">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a:ea typeface="微软雅黑"/>
                    <a:cs typeface="Arial" panose="020B0604020202020204" pitchFamily="34" charset="0"/>
                  </a:rPr>
                  <a:t>50 mg QM</a:t>
                </a:r>
                <a:endParaRPr kumimoji="0" lang="en-GB" sz="1200" b="0" i="0" u="none" strike="noStrike" kern="1200" cap="none" spc="0" normalizeH="0" baseline="30000" noProof="0" dirty="0">
                  <a:ln>
                    <a:noFill/>
                  </a:ln>
                  <a:solidFill>
                    <a:srgbClr val="FFFFFF"/>
                  </a:solidFill>
                  <a:effectLst/>
                  <a:uLnTx/>
                  <a:uFillTx/>
                  <a:latin typeface="Calibri"/>
                  <a:ea typeface="微软雅黑"/>
                  <a:cs typeface="Arial" panose="020B0604020202020204" pitchFamily="34" charset="0"/>
                </a:endParaRPr>
              </a:p>
            </p:txBody>
          </p:sp>
          <p:cxnSp>
            <p:nvCxnSpPr>
              <p:cNvPr id="28" name="Connector: Elbow 65">
                <a:extLst>
                  <a:ext uri="{FF2B5EF4-FFF2-40B4-BE49-F238E27FC236}">
                    <a16:creationId xmlns:a16="http://schemas.microsoft.com/office/drawing/2014/main" id="{9169047D-04A6-F500-C38A-19BDF39FB459}"/>
                  </a:ext>
                </a:extLst>
              </p:cNvPr>
              <p:cNvCxnSpPr>
                <a:cxnSpLocks/>
                <a:stCxn id="26" idx="2"/>
                <a:endCxn id="25" idx="1"/>
              </p:cNvCxnSpPr>
              <p:nvPr/>
            </p:nvCxnSpPr>
            <p:spPr>
              <a:xfrm rot="16200000" flipH="1">
                <a:off x="5048714" y="5282108"/>
                <a:ext cx="234708" cy="962117"/>
              </a:xfrm>
              <a:prstGeom prst="bentConnector2">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9" name="Rounded Rectangle 28">
                <a:extLst>
                  <a:ext uri="{FF2B5EF4-FFF2-40B4-BE49-F238E27FC236}">
                    <a16:creationId xmlns:a16="http://schemas.microsoft.com/office/drawing/2014/main" id="{9C45D728-BACC-9DA0-C492-404542048B37}"/>
                  </a:ext>
                </a:extLst>
              </p:cNvPr>
              <p:cNvSpPr/>
              <p:nvPr/>
            </p:nvSpPr>
            <p:spPr>
              <a:xfrm flipH="1">
                <a:off x="4250923" y="4962784"/>
                <a:ext cx="1668575" cy="154884"/>
              </a:xfrm>
              <a:prstGeom prst="rect">
                <a:avLst/>
              </a:prstGeom>
              <a:noFill/>
            </p:spPr>
            <p:txBody>
              <a:bodyPr wrap="square" lIns="96000" tIns="96000" rIns="96000" bIns="96000"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微软雅黑"/>
                    <a:cs typeface="Arial" panose="020B0604020202020204" pitchFamily="34" charset="0"/>
                  </a:rPr>
                  <a:t>≥2 SS AT level &gt;35% </a:t>
                </a:r>
              </a:p>
            </p:txBody>
          </p:sp>
          <p:sp>
            <p:nvSpPr>
              <p:cNvPr id="30" name="Rounded Rectangle 28">
                <a:extLst>
                  <a:ext uri="{FF2B5EF4-FFF2-40B4-BE49-F238E27FC236}">
                    <a16:creationId xmlns:a16="http://schemas.microsoft.com/office/drawing/2014/main" id="{2DBD79BA-1658-12E1-4184-7EA08DF255A7}"/>
                  </a:ext>
                </a:extLst>
              </p:cNvPr>
              <p:cNvSpPr/>
              <p:nvPr/>
            </p:nvSpPr>
            <p:spPr>
              <a:xfrm flipH="1">
                <a:off x="6071587" y="4641245"/>
                <a:ext cx="1583916" cy="253152"/>
              </a:xfrm>
              <a:prstGeom prst="rect">
                <a:avLst/>
              </a:prstGeom>
              <a:noFill/>
            </p:spPr>
            <p:txBody>
              <a:bodyPr wrap="square" lIns="96000" tIns="96000" rIns="96000" bIns="96000" anchor="ctr" anchorCtr="0">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微软雅黑"/>
                    <a:cs typeface="Arial" panose="020B0604020202020204" pitchFamily="34" charset="0"/>
                  </a:rPr>
                  <a:t>≥2 SS AT level &gt;35% </a:t>
                </a:r>
              </a:p>
            </p:txBody>
          </p:sp>
          <p:sp>
            <p:nvSpPr>
              <p:cNvPr id="31" name="Rounded Rectangle 28">
                <a:extLst>
                  <a:ext uri="{FF2B5EF4-FFF2-40B4-BE49-F238E27FC236}">
                    <a16:creationId xmlns:a16="http://schemas.microsoft.com/office/drawing/2014/main" id="{D4F398FF-7D0D-2071-87F4-0F8F690F86A9}"/>
                  </a:ext>
                </a:extLst>
              </p:cNvPr>
              <p:cNvSpPr/>
              <p:nvPr/>
            </p:nvSpPr>
            <p:spPr>
              <a:xfrm flipH="1">
                <a:off x="6106379" y="5341963"/>
                <a:ext cx="1511230" cy="253152"/>
              </a:xfrm>
              <a:prstGeom prst="rect">
                <a:avLst/>
              </a:prstGeom>
              <a:noFill/>
            </p:spPr>
            <p:txBody>
              <a:bodyPr wrap="square" lIns="96000" tIns="96000" rIns="96000" bIns="96000" anchor="ctr" anchorCtr="0">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微软雅黑"/>
                    <a:cs typeface="Arial" panose="020B0604020202020204" pitchFamily="34" charset="0"/>
                  </a:rPr>
                  <a:t>≥2 SS AT level &gt;35% </a:t>
                </a:r>
              </a:p>
            </p:txBody>
          </p:sp>
          <p:sp>
            <p:nvSpPr>
              <p:cNvPr id="32" name="Rounded Rectangle 28">
                <a:extLst>
                  <a:ext uri="{FF2B5EF4-FFF2-40B4-BE49-F238E27FC236}">
                    <a16:creationId xmlns:a16="http://schemas.microsoft.com/office/drawing/2014/main" id="{8854682C-BF05-EAE5-D809-AF268B927595}"/>
                  </a:ext>
                </a:extLst>
              </p:cNvPr>
              <p:cNvSpPr/>
              <p:nvPr/>
            </p:nvSpPr>
            <p:spPr>
              <a:xfrm flipH="1">
                <a:off x="6366387" y="6034458"/>
                <a:ext cx="1296953" cy="94130"/>
              </a:xfrm>
              <a:prstGeom prst="rect">
                <a:avLst/>
              </a:prstGeom>
              <a:noFill/>
            </p:spPr>
            <p:txBody>
              <a:bodyPr wrap="square" lIns="96000" tIns="96000" rIns="96000" bIns="96000" anchor="ctr" anchorCtr="0">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微软雅黑"/>
                    <a:cs typeface="Arial" panose="020B0604020202020204" pitchFamily="34" charset="0"/>
                  </a:rPr>
                  <a:t>&gt;1 AT level &lt;15%</a:t>
                </a:r>
              </a:p>
            </p:txBody>
          </p:sp>
          <p:sp>
            <p:nvSpPr>
              <p:cNvPr id="33" name="Rounded Rectangle 1">
                <a:extLst>
                  <a:ext uri="{FF2B5EF4-FFF2-40B4-BE49-F238E27FC236}">
                    <a16:creationId xmlns:a16="http://schemas.microsoft.com/office/drawing/2014/main" id="{34C1C124-CD8B-125F-4073-2D3654716C0A}"/>
                  </a:ext>
                </a:extLst>
              </p:cNvPr>
              <p:cNvSpPr/>
              <p:nvPr/>
            </p:nvSpPr>
            <p:spPr>
              <a:xfrm>
                <a:off x="5647127" y="6197729"/>
                <a:ext cx="1367737" cy="217751"/>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a:ea typeface="微软雅黑"/>
                    <a:cs typeface="+mn-cs"/>
                  </a:rPr>
                  <a:t>Discontinue</a:t>
                </a:r>
                <a:endParaRPr kumimoji="0" lang="en-GB" sz="1200" b="0" i="0" u="none" strike="noStrike" kern="1200" cap="none" spc="0" normalizeH="0" baseline="30000" noProof="0" dirty="0">
                  <a:ln>
                    <a:noFill/>
                  </a:ln>
                  <a:solidFill>
                    <a:srgbClr val="FFFFFF"/>
                  </a:solidFill>
                  <a:effectLst/>
                  <a:uLnTx/>
                  <a:uFillTx/>
                  <a:latin typeface="Calibri"/>
                  <a:ea typeface="微软雅黑"/>
                  <a:cs typeface="+mn-cs"/>
                </a:endParaRPr>
              </a:p>
            </p:txBody>
          </p:sp>
          <p:cxnSp>
            <p:nvCxnSpPr>
              <p:cNvPr id="34" name="Connector: Elbow 60">
                <a:extLst>
                  <a:ext uri="{FF2B5EF4-FFF2-40B4-BE49-F238E27FC236}">
                    <a16:creationId xmlns:a16="http://schemas.microsoft.com/office/drawing/2014/main" id="{881EF228-F098-21C7-6CF9-89E47E6B8AA4}"/>
                  </a:ext>
                </a:extLst>
              </p:cNvPr>
              <p:cNvCxnSpPr>
                <a:cxnSpLocks/>
                <a:stCxn id="25" idx="2"/>
                <a:endCxn id="33" idx="0"/>
              </p:cNvCxnSpPr>
              <p:nvPr/>
            </p:nvCxnSpPr>
            <p:spPr>
              <a:xfrm>
                <a:off x="6330996" y="6000638"/>
                <a:ext cx="0" cy="197091"/>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83">
                <a:extLst>
                  <a:ext uri="{FF2B5EF4-FFF2-40B4-BE49-F238E27FC236}">
                    <a16:creationId xmlns:a16="http://schemas.microsoft.com/office/drawing/2014/main" id="{28E518C2-E898-689F-5380-0316925EE0FC}"/>
                  </a:ext>
                </a:extLst>
              </p:cNvPr>
              <p:cNvSpPr txBox="1"/>
              <p:nvPr/>
            </p:nvSpPr>
            <p:spPr>
              <a:xfrm>
                <a:off x="3790910" y="4360075"/>
                <a:ext cx="7450126" cy="2833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000000"/>
                    </a:solidFill>
                    <a:effectLst/>
                    <a:uLnTx/>
                    <a:uFillTx/>
                    <a:latin typeface="Calibri"/>
                    <a:ea typeface="微软雅黑"/>
                    <a:cs typeface="Arial" panose="020B0604020202020204" pitchFamily="34" charset="0"/>
                  </a:rPr>
                  <a:t>Dose Regimen After Revise</a:t>
                </a:r>
                <a:r>
                  <a:rPr kumimoji="0" lang="en-GB" altLang="zh-CN" sz="1400" b="1" i="0" u="none" strike="noStrike" kern="1200" cap="none" spc="0" normalizeH="0" baseline="0" noProof="0" dirty="0">
                    <a:ln>
                      <a:noFill/>
                    </a:ln>
                    <a:solidFill>
                      <a:srgbClr val="000000"/>
                    </a:solidFill>
                    <a:effectLst/>
                    <a:uLnTx/>
                    <a:uFillTx/>
                    <a:latin typeface="Calibri"/>
                    <a:ea typeface="微软雅黑"/>
                    <a:cs typeface="Arial" panose="020B0604020202020204" pitchFamily="34" charset="0"/>
                  </a:rPr>
                  <a:t> </a:t>
                </a:r>
                <a:endParaRPr kumimoji="0" lang="en-US" altLang="zh-CN" sz="1400" b="1" i="0" u="none" strike="noStrike" kern="1200" cap="none" spc="0" normalizeH="0" baseline="0" noProof="0" dirty="0">
                  <a:ln>
                    <a:noFill/>
                  </a:ln>
                  <a:solidFill>
                    <a:srgbClr val="000000"/>
                  </a:solidFill>
                  <a:effectLst/>
                  <a:uLnTx/>
                  <a:uFillTx/>
                  <a:latin typeface="Calibri"/>
                  <a:ea typeface="微软雅黑"/>
                  <a:cs typeface="Arial" panose="020B0604020202020204" pitchFamily="34" charset="0"/>
                </a:endParaRPr>
              </a:p>
            </p:txBody>
          </p:sp>
          <p:sp>
            <p:nvSpPr>
              <p:cNvPr id="36" name="TextBox 75">
                <a:extLst>
                  <a:ext uri="{FF2B5EF4-FFF2-40B4-BE49-F238E27FC236}">
                    <a16:creationId xmlns:a16="http://schemas.microsoft.com/office/drawing/2014/main" id="{09EB4944-BAFB-DA2B-D586-E18B2DEAA404}"/>
                  </a:ext>
                </a:extLst>
              </p:cNvPr>
              <p:cNvSpPr txBox="1"/>
              <p:nvPr/>
            </p:nvSpPr>
            <p:spPr>
              <a:xfrm>
                <a:off x="2705287" y="5175244"/>
                <a:ext cx="1246839" cy="680105"/>
              </a:xfrm>
              <a:prstGeom prst="rect">
                <a:avLst/>
              </a:prstGeom>
              <a:noFill/>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FFFFFF"/>
                    </a:solidFill>
                    <a:effectLst/>
                    <a:uLnTx/>
                    <a:uFillTx/>
                    <a:latin typeface="Calibri"/>
                    <a:ea typeface="微软雅黑"/>
                    <a:cs typeface="Arial" panose="020B0604020202020204" pitchFamily="34" charset="0"/>
                  </a:rPr>
                  <a:t>Target AT range</a:t>
                </a:r>
                <a:r>
                  <a:rPr kumimoji="0" lang="en-GB" sz="1400" b="0" i="0" u="none" strike="noStrike" kern="1200" cap="none" spc="0" normalizeH="0" baseline="0" noProof="0" dirty="0">
                    <a:ln>
                      <a:noFill/>
                    </a:ln>
                    <a:solidFill>
                      <a:srgbClr val="FFFFFF"/>
                    </a:solidFill>
                    <a:effectLst/>
                    <a:uLnTx/>
                    <a:uFillTx/>
                    <a:latin typeface="Calibri"/>
                    <a:ea typeface="微软雅黑"/>
                    <a:cs typeface="Arial" panose="020B0604020202020204" pitchFamily="34" charset="0"/>
                  </a:rPr>
                  <a:t>:</a:t>
                </a:r>
                <a:br>
                  <a:rPr kumimoji="0" lang="en-GB" sz="1400" b="1" i="0" u="none" strike="noStrike" kern="1200" cap="none" spc="0" normalizeH="0" baseline="0" noProof="0" dirty="0">
                    <a:ln>
                      <a:noFill/>
                    </a:ln>
                    <a:solidFill>
                      <a:srgbClr val="FFFFFF"/>
                    </a:solidFill>
                    <a:effectLst/>
                    <a:uLnTx/>
                    <a:uFillTx/>
                    <a:latin typeface="Calibri"/>
                    <a:ea typeface="微软雅黑"/>
                    <a:cs typeface="Arial" panose="020B0604020202020204" pitchFamily="34" charset="0"/>
                  </a:rPr>
                </a:br>
                <a:r>
                  <a:rPr kumimoji="0" lang="en-GB" sz="1400" b="1" i="0" u="none" strike="noStrike" kern="1200" cap="none" spc="0" normalizeH="0" baseline="0" noProof="0" dirty="0">
                    <a:ln>
                      <a:noFill/>
                    </a:ln>
                    <a:solidFill>
                      <a:srgbClr val="FFFFFF"/>
                    </a:solidFill>
                    <a:effectLst/>
                    <a:uLnTx/>
                    <a:uFillTx/>
                    <a:latin typeface="Calibri"/>
                    <a:ea typeface="微软雅黑"/>
                    <a:cs typeface="Arial" panose="020B0604020202020204" pitchFamily="34" charset="0"/>
                  </a:rPr>
                  <a:t>≥15% to ≤35%</a:t>
                </a:r>
              </a:p>
            </p:txBody>
          </p:sp>
          <p:sp>
            <p:nvSpPr>
              <p:cNvPr id="37" name="Isosceles Triangle 79">
                <a:extLst>
                  <a:ext uri="{FF2B5EF4-FFF2-40B4-BE49-F238E27FC236}">
                    <a16:creationId xmlns:a16="http://schemas.microsoft.com/office/drawing/2014/main" id="{9DA8CA06-D188-978B-1EB1-35428AD0884A}"/>
                  </a:ext>
                </a:extLst>
              </p:cNvPr>
              <p:cNvSpPr>
                <a:spLocks noChangeAspect="1"/>
              </p:cNvSpPr>
              <p:nvPr/>
            </p:nvSpPr>
            <p:spPr>
              <a:xfrm rot="5400000">
                <a:off x="3008180" y="5384714"/>
                <a:ext cx="1917038" cy="25665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微软雅黑"/>
                  <a:cs typeface="+mn-cs"/>
                </a:endParaRPr>
              </a:p>
            </p:txBody>
          </p:sp>
          <p:grpSp>
            <p:nvGrpSpPr>
              <p:cNvPr id="38" name="组合 63">
                <a:extLst>
                  <a:ext uri="{FF2B5EF4-FFF2-40B4-BE49-F238E27FC236}">
                    <a16:creationId xmlns:a16="http://schemas.microsoft.com/office/drawing/2014/main" id="{220978EB-67DA-3BC4-1F07-F0A219DF08DB}"/>
                  </a:ext>
                </a:extLst>
              </p:cNvPr>
              <p:cNvGrpSpPr/>
              <p:nvPr/>
            </p:nvGrpSpPr>
            <p:grpSpPr>
              <a:xfrm>
                <a:off x="821878" y="4865743"/>
                <a:ext cx="1851174" cy="1234115"/>
                <a:chOff x="821878" y="4658040"/>
                <a:chExt cx="1851174" cy="1234115"/>
              </a:xfrm>
            </p:grpSpPr>
            <p:sp>
              <p:nvSpPr>
                <p:cNvPr id="39" name="Isosceles Triangle 76">
                  <a:extLst>
                    <a:ext uri="{FF2B5EF4-FFF2-40B4-BE49-F238E27FC236}">
                      <a16:creationId xmlns:a16="http://schemas.microsoft.com/office/drawing/2014/main" id="{B05EF8CB-C482-483F-A1C6-C6CCB838D789}"/>
                    </a:ext>
                  </a:extLst>
                </p:cNvPr>
                <p:cNvSpPr/>
                <p:nvPr/>
              </p:nvSpPr>
              <p:spPr>
                <a:xfrm rot="5400000">
                  <a:off x="1843919" y="5063022"/>
                  <a:ext cx="1229210" cy="42905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marR="0" lvl="0" indent="0" algn="l" defTabSz="1219139"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微软雅黑"/>
                    <a:cs typeface="+mn-cs"/>
                  </a:endParaRPr>
                </a:p>
              </p:txBody>
            </p:sp>
            <p:sp>
              <p:nvSpPr>
                <p:cNvPr id="40" name="Rounded Rectangle 28">
                  <a:extLst>
                    <a:ext uri="{FF2B5EF4-FFF2-40B4-BE49-F238E27FC236}">
                      <a16:creationId xmlns:a16="http://schemas.microsoft.com/office/drawing/2014/main" id="{F1385F04-59B7-2683-1EBF-B8AE208E6433}"/>
                    </a:ext>
                  </a:extLst>
                </p:cNvPr>
                <p:cNvSpPr/>
                <p:nvPr/>
              </p:nvSpPr>
              <p:spPr>
                <a:xfrm flipH="1">
                  <a:off x="821878" y="4658040"/>
                  <a:ext cx="1428044" cy="1234112"/>
                </a:xfrm>
                <a:prstGeom prst="roundRect">
                  <a:avLst>
                    <a:gd name="adj" fmla="val 0"/>
                  </a:avLst>
                </a:prstGeom>
                <a:solidFill>
                  <a:schemeClr val="accent2"/>
                </a:solidFill>
                <a:ln w="19050">
                  <a:noFill/>
                </a:ln>
              </p:spPr>
              <p:txBody>
                <a:bodyPr wrap="square" lIns="96000" tIns="96000" rIns="96000" bIns="96000" anchor="ctr" anchorCtr="0">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800" b="1" i="0" u="none" strike="noStrike" kern="1200" cap="none" spc="0" normalizeH="0" baseline="0" noProof="0" dirty="0">
                    <a:ln>
                      <a:noFill/>
                    </a:ln>
                    <a:solidFill>
                      <a:srgbClr val="FFFFFF"/>
                    </a:solidFill>
                    <a:effectLst/>
                    <a:uLnTx/>
                    <a:uFillTx/>
                    <a:latin typeface="Arial"/>
                    <a:ea typeface="微软雅黑"/>
                    <a:cs typeface="Arial" panose="020B0604020202020204" pitchFamily="34" charset="0"/>
                  </a:endParaRPr>
                </a:p>
              </p:txBody>
            </p:sp>
            <p:grpSp>
              <p:nvGrpSpPr>
                <p:cNvPr id="41" name="组合 66">
                  <a:extLst>
                    <a:ext uri="{FF2B5EF4-FFF2-40B4-BE49-F238E27FC236}">
                      <a16:creationId xmlns:a16="http://schemas.microsoft.com/office/drawing/2014/main" id="{6859A01D-DBD2-F299-6F8D-BCC325F2231B}"/>
                    </a:ext>
                  </a:extLst>
                </p:cNvPr>
                <p:cNvGrpSpPr/>
                <p:nvPr/>
              </p:nvGrpSpPr>
              <p:grpSpPr>
                <a:xfrm>
                  <a:off x="907679" y="4891814"/>
                  <a:ext cx="1428244" cy="546223"/>
                  <a:chOff x="907679" y="5161838"/>
                  <a:chExt cx="1428244" cy="546223"/>
                </a:xfrm>
              </p:grpSpPr>
              <p:sp>
                <p:nvSpPr>
                  <p:cNvPr id="42" name="TextBox 82">
                    <a:extLst>
                      <a:ext uri="{FF2B5EF4-FFF2-40B4-BE49-F238E27FC236}">
                        <a16:creationId xmlns:a16="http://schemas.microsoft.com/office/drawing/2014/main" id="{78CCC645-BB90-D317-AA49-8C71AABFD188}"/>
                      </a:ext>
                    </a:extLst>
                  </p:cNvPr>
                  <p:cNvSpPr txBox="1"/>
                  <p:nvPr/>
                </p:nvSpPr>
                <p:spPr>
                  <a:xfrm>
                    <a:off x="907679" y="5161838"/>
                    <a:ext cx="1428244" cy="28337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Calibri"/>
                        <a:ea typeface="微软雅黑"/>
                        <a:cs typeface="Arial" panose="020B0604020202020204" pitchFamily="34" charset="0"/>
                      </a:rPr>
                      <a:t>Original Dose:</a:t>
                    </a:r>
                    <a:endParaRPr kumimoji="0" lang="en-GB" sz="1400" b="1" i="0" u="none" strike="noStrike" kern="1200" cap="none" spc="0" normalizeH="0" baseline="0" noProof="0" dirty="0">
                      <a:ln>
                        <a:noFill/>
                      </a:ln>
                      <a:solidFill>
                        <a:prstClr val="white"/>
                      </a:solidFill>
                      <a:effectLst/>
                      <a:uLnTx/>
                      <a:uFillTx/>
                      <a:latin typeface="Calibri"/>
                      <a:ea typeface="微软雅黑"/>
                      <a:cs typeface="Arial" panose="020B0604020202020204" pitchFamily="34" charset="0"/>
                    </a:endParaRPr>
                  </a:p>
                </p:txBody>
              </p:sp>
              <p:sp>
                <p:nvSpPr>
                  <p:cNvPr id="43" name="TextBox 78">
                    <a:extLst>
                      <a:ext uri="{FF2B5EF4-FFF2-40B4-BE49-F238E27FC236}">
                        <a16:creationId xmlns:a16="http://schemas.microsoft.com/office/drawing/2014/main" id="{5EC0B595-9EA1-43EC-5B3F-9CA2356D36DE}"/>
                      </a:ext>
                    </a:extLst>
                  </p:cNvPr>
                  <p:cNvSpPr txBox="1"/>
                  <p:nvPr/>
                </p:nvSpPr>
                <p:spPr>
                  <a:xfrm>
                    <a:off x="1012538" y="5424684"/>
                    <a:ext cx="1222851" cy="283377"/>
                  </a:xfrm>
                  <a:prstGeom prst="rect">
                    <a:avLst/>
                  </a:prstGeom>
                  <a:noFill/>
                </p:spPr>
                <p:txBody>
                  <a:bodyPr wrap="square">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Calibri"/>
                        <a:ea typeface="微软雅黑"/>
                        <a:cs typeface="Arial" panose="020B0604020202020204" pitchFamily="34" charset="0"/>
                      </a:rPr>
                      <a:t>50-80 mg </a:t>
                    </a:r>
                    <a:r>
                      <a:rPr kumimoji="0" lang="en-US" altLang="zh-CN" sz="1400" b="1" i="0" u="none" strike="noStrike" kern="1200" cap="none" spc="0" normalizeH="0" baseline="0" noProof="0" dirty="0">
                        <a:ln>
                          <a:noFill/>
                        </a:ln>
                        <a:solidFill>
                          <a:srgbClr val="FFFFFF"/>
                        </a:solidFill>
                        <a:effectLst/>
                        <a:uLnTx/>
                        <a:uFillTx/>
                        <a:latin typeface="Calibri"/>
                        <a:ea typeface="微软雅黑"/>
                        <a:cs typeface="Arial" panose="020B0604020202020204" pitchFamily="34" charset="0"/>
                      </a:rPr>
                      <a:t>QM</a:t>
                    </a:r>
                    <a:endParaRPr kumimoji="0" lang="en-GB" sz="1400" b="1" i="0" u="none" strike="noStrike" kern="1200" cap="none" spc="0" normalizeH="0" baseline="0" noProof="0" dirty="0">
                      <a:ln>
                        <a:noFill/>
                      </a:ln>
                      <a:solidFill>
                        <a:srgbClr val="FFFFFF"/>
                      </a:solidFill>
                      <a:effectLst/>
                      <a:uLnTx/>
                      <a:uFillTx/>
                      <a:latin typeface="Calibri"/>
                      <a:ea typeface="微软雅黑"/>
                      <a:cs typeface="Arial" panose="020B0604020202020204" pitchFamily="34" charset="0"/>
                    </a:endParaRPr>
                  </a:p>
                </p:txBody>
              </p:sp>
            </p:grpSp>
          </p:grpSp>
        </p:grpSp>
        <p:grpSp>
          <p:nvGrpSpPr>
            <p:cNvPr id="6" name="组合 18">
              <a:extLst>
                <a:ext uri="{FF2B5EF4-FFF2-40B4-BE49-F238E27FC236}">
                  <a16:creationId xmlns:a16="http://schemas.microsoft.com/office/drawing/2014/main" id="{2155C6A2-367C-6CBB-E5BF-C350250A98C0}"/>
                </a:ext>
              </a:extLst>
            </p:cNvPr>
            <p:cNvGrpSpPr/>
            <p:nvPr/>
          </p:nvGrpSpPr>
          <p:grpSpPr>
            <a:xfrm>
              <a:off x="609759" y="3574027"/>
              <a:ext cx="10717548" cy="2750240"/>
              <a:chOff x="609759" y="3574027"/>
              <a:chExt cx="10717548" cy="2750240"/>
            </a:xfrm>
          </p:grpSpPr>
          <p:grpSp>
            <p:nvGrpSpPr>
              <p:cNvPr id="7" name="组合 19">
                <a:extLst>
                  <a:ext uri="{FF2B5EF4-FFF2-40B4-BE49-F238E27FC236}">
                    <a16:creationId xmlns:a16="http://schemas.microsoft.com/office/drawing/2014/main" id="{DF678874-3BBD-C189-5E61-2CB05C636EB7}"/>
                  </a:ext>
                </a:extLst>
              </p:cNvPr>
              <p:cNvGrpSpPr/>
              <p:nvPr/>
            </p:nvGrpSpPr>
            <p:grpSpPr>
              <a:xfrm>
                <a:off x="609759" y="3574027"/>
                <a:ext cx="10717548" cy="461665"/>
                <a:chOff x="1208933" y="674500"/>
                <a:chExt cx="4047001" cy="583436"/>
              </a:xfrm>
              <a:solidFill>
                <a:schemeClr val="accent1">
                  <a:lumMod val="75000"/>
                </a:schemeClr>
              </a:solidFill>
            </p:grpSpPr>
            <p:sp>
              <p:nvSpPr>
                <p:cNvPr id="15" name="矩形: 圆顶角 27">
                  <a:extLst>
                    <a:ext uri="{FF2B5EF4-FFF2-40B4-BE49-F238E27FC236}">
                      <a16:creationId xmlns:a16="http://schemas.microsoft.com/office/drawing/2014/main" id="{991BC355-691C-6DFD-90D3-88B96DA6FFF4}"/>
                    </a:ext>
                  </a:extLst>
                </p:cNvPr>
                <p:cNvSpPr/>
                <p:nvPr/>
              </p:nvSpPr>
              <p:spPr>
                <a:xfrm>
                  <a:off x="1208933" y="727951"/>
                  <a:ext cx="4047001" cy="523220"/>
                </a:xfrm>
                <a:prstGeom prst="round2SameRect">
                  <a:avLst>
                    <a:gd name="adj1" fmla="val 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b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400" b="1"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6" name="TextBox 12">
                  <a:extLst>
                    <a:ext uri="{FF2B5EF4-FFF2-40B4-BE49-F238E27FC236}">
                      <a16:creationId xmlns:a16="http://schemas.microsoft.com/office/drawing/2014/main" id="{52837776-DE58-C932-895C-A714FCE2C1F6}"/>
                    </a:ext>
                  </a:extLst>
                </p:cNvPr>
                <p:cNvSpPr txBox="1"/>
                <p:nvPr/>
              </p:nvSpPr>
              <p:spPr>
                <a:xfrm>
                  <a:off x="1361087" y="674500"/>
                  <a:ext cx="3802049" cy="583436"/>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prstClr val="white"/>
                      </a:solidFill>
                      <a:effectLst/>
                      <a:uLnTx/>
                      <a:uFillTx/>
                      <a:latin typeface="Calibri"/>
                      <a:ea typeface="微软雅黑" panose="020B0503020204020204" pitchFamily="34" charset="-122"/>
                      <a:cs typeface="Arial" panose="020B0604020202020204" pitchFamily="34" charset="0"/>
                      <a:sym typeface="Arial" panose="020B0604020202020204" pitchFamily="34" charset="0"/>
                    </a:rPr>
                    <a:t>Dose adjustment targeting AT range: 15%-35%</a:t>
                  </a:r>
                  <a:endParaRPr kumimoji="0" lang="zh-CN" altLang="en-US" sz="2400" b="1" i="0" u="none" strike="noStrike" kern="1200" cap="none" spc="0" normalizeH="0" baseline="30000" noProof="0">
                    <a:ln>
                      <a:noFill/>
                    </a:ln>
                    <a:solidFill>
                      <a:prstClr val="white"/>
                    </a:solidFill>
                    <a:effectLst/>
                    <a:uLnTx/>
                    <a:uFillTx/>
                    <a:latin typeface="Calibri"/>
                    <a:ea typeface="微软雅黑" panose="020B0503020204020204" pitchFamily="34" charset="-122"/>
                    <a:cs typeface="Arial" panose="020B0604020202020204" pitchFamily="34" charset="0"/>
                    <a:sym typeface="Arial" panose="020B0604020202020204" pitchFamily="34" charset="0"/>
                  </a:endParaRPr>
                </a:p>
              </p:txBody>
            </p:sp>
          </p:grpSp>
          <p:pic>
            <p:nvPicPr>
              <p:cNvPr id="8" name="Graphic 24" descr="Needle with solid fill">
                <a:extLst>
                  <a:ext uri="{FF2B5EF4-FFF2-40B4-BE49-F238E27FC236}">
                    <a16:creationId xmlns:a16="http://schemas.microsoft.com/office/drawing/2014/main" id="{AB37EDD5-C0CA-8131-ABA5-565D07F9B8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60776" y="5213381"/>
                <a:ext cx="286871" cy="286871"/>
              </a:xfrm>
              <a:prstGeom prst="rect">
                <a:avLst/>
              </a:prstGeom>
            </p:spPr>
          </p:pic>
          <p:pic>
            <p:nvPicPr>
              <p:cNvPr id="9" name="Graphic 24" descr="Needle with solid fill">
                <a:extLst>
                  <a:ext uri="{FF2B5EF4-FFF2-40B4-BE49-F238E27FC236}">
                    <a16:creationId xmlns:a16="http://schemas.microsoft.com/office/drawing/2014/main" id="{FC4E318E-09C1-DB1A-A5A3-1216271C786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66058" y="4775169"/>
                <a:ext cx="286871" cy="286871"/>
              </a:xfrm>
              <a:prstGeom prst="rect">
                <a:avLst/>
              </a:prstGeom>
            </p:spPr>
          </p:pic>
          <p:pic>
            <p:nvPicPr>
              <p:cNvPr id="10" name="Graphic 24" descr="Needle with solid fill">
                <a:extLst>
                  <a:ext uri="{FF2B5EF4-FFF2-40B4-BE49-F238E27FC236}">
                    <a16:creationId xmlns:a16="http://schemas.microsoft.com/office/drawing/2014/main" id="{C5451F29-0142-B659-6B63-3830B96EDA6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66057" y="5599812"/>
                <a:ext cx="286871" cy="286871"/>
              </a:xfrm>
              <a:prstGeom prst="rect">
                <a:avLst/>
              </a:prstGeom>
            </p:spPr>
          </p:pic>
          <p:pic>
            <p:nvPicPr>
              <p:cNvPr id="11" name="Graphic 24" descr="Needle with solid fill">
                <a:extLst>
                  <a:ext uri="{FF2B5EF4-FFF2-40B4-BE49-F238E27FC236}">
                    <a16:creationId xmlns:a16="http://schemas.microsoft.com/office/drawing/2014/main" id="{B4B304EB-A4D4-376F-6EA7-76FE04FC36A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18056" y="4473745"/>
                <a:ext cx="286871" cy="286871"/>
              </a:xfrm>
              <a:prstGeom prst="rect">
                <a:avLst/>
              </a:prstGeom>
            </p:spPr>
          </p:pic>
          <p:pic>
            <p:nvPicPr>
              <p:cNvPr id="12" name="Graphic 11" descr="Needle with solid fill">
                <a:extLst>
                  <a:ext uri="{FF2B5EF4-FFF2-40B4-BE49-F238E27FC236}">
                    <a16:creationId xmlns:a16="http://schemas.microsoft.com/office/drawing/2014/main" id="{7F6AE7E0-6E09-D891-CF63-CABEE9221B2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13649" y="5233595"/>
                <a:ext cx="286871" cy="286871"/>
              </a:xfrm>
              <a:prstGeom prst="rect">
                <a:avLst/>
              </a:prstGeom>
            </p:spPr>
          </p:pic>
          <p:pic>
            <p:nvPicPr>
              <p:cNvPr id="13" name="Graphic 24" descr="Needle with solid fill">
                <a:extLst>
                  <a:ext uri="{FF2B5EF4-FFF2-40B4-BE49-F238E27FC236}">
                    <a16:creationId xmlns:a16="http://schemas.microsoft.com/office/drawing/2014/main" id="{AF0C6E71-5BF5-9060-AB3E-A4F1E0BB48A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19342" y="5485664"/>
                <a:ext cx="413835" cy="413835"/>
              </a:xfrm>
              <a:prstGeom prst="rect">
                <a:avLst/>
              </a:prstGeom>
            </p:spPr>
          </p:pic>
          <p:sp>
            <p:nvSpPr>
              <p:cNvPr id="14" name="Content Placeholder 7">
                <a:extLst>
                  <a:ext uri="{FF2B5EF4-FFF2-40B4-BE49-F238E27FC236}">
                    <a16:creationId xmlns:a16="http://schemas.microsoft.com/office/drawing/2014/main" id="{AC68714D-0CC5-E090-C854-E3D601B198FE}"/>
                  </a:ext>
                </a:extLst>
              </p:cNvPr>
              <p:cNvSpPr txBox="1">
                <a:spLocks/>
              </p:cNvSpPr>
              <p:nvPr/>
            </p:nvSpPr>
            <p:spPr>
              <a:xfrm>
                <a:off x="8905083" y="4279284"/>
                <a:ext cx="2422223" cy="204498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177800" marR="0" lvl="0" indent="-177800" algn="l" defTabSz="914377" rtl="0" eaLnBrk="1" fontAlgn="auto" latinLnBrk="0" hangingPunct="1">
                  <a:lnSpc>
                    <a:spcPct val="80000"/>
                  </a:lnSpc>
                  <a:spcBef>
                    <a:spcPts val="600"/>
                  </a:spcBef>
                  <a:spcAft>
                    <a:spcPts val="400"/>
                  </a:spcAft>
                  <a:buClrTx/>
                  <a:buSzTx/>
                  <a:buFont typeface="Wingdings" panose="05000000000000000000" pitchFamily="2" charset="2"/>
                  <a:buChar char="§"/>
                  <a:tabLst>
                    <a:tab pos="1704975" algn="l"/>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Dose escalation may be considered despite AT level ≤35% if, at current dose:</a:t>
                </a:r>
              </a:p>
              <a:p>
                <a:pPr marL="447675" marR="0" lvl="1" indent="-285750" algn="l" defTabSz="914377" rtl="0" eaLnBrk="1" fontAlgn="auto" latinLnBrk="0" hangingPunct="1">
                  <a:lnSpc>
                    <a:spcPct val="80000"/>
                  </a:lnSpc>
                  <a:spcBef>
                    <a:spcPts val="600"/>
                  </a:spcBef>
                  <a:spcAft>
                    <a:spcPts val="400"/>
                  </a:spcAft>
                  <a:buClrTx/>
                  <a:buSzTx/>
                  <a:buFont typeface="Arial" panose="020B0604020202020204" pitchFamily="34" charset="0"/>
                  <a:buChar char="‒"/>
                  <a:tabLst>
                    <a:tab pos="1704975" algn="l"/>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≥2 doses have been administered </a:t>
                </a:r>
                <a:r>
                  <a:rPr kumimoji="0" lang="en-GB" sz="1200" b="0"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and </a:t>
                </a:r>
              </a:p>
              <a:p>
                <a:pPr marL="447675" marR="0" lvl="1" indent="-285750" algn="l" defTabSz="914377" rtl="0" eaLnBrk="1" fontAlgn="auto" latinLnBrk="0" hangingPunct="1">
                  <a:lnSpc>
                    <a:spcPct val="80000"/>
                  </a:lnSpc>
                  <a:spcBef>
                    <a:spcPts val="600"/>
                  </a:spcBef>
                  <a:spcAft>
                    <a:spcPts val="400"/>
                  </a:spcAft>
                  <a:buClrTx/>
                  <a:buSzTx/>
                  <a:buFont typeface="Arial" panose="020B0604020202020204" pitchFamily="34" charset="0"/>
                  <a:buChar char="‒"/>
                  <a:tabLst>
                    <a:tab pos="1704975" algn="l"/>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Investigator determines suboptimal bleeding control </a:t>
                </a:r>
                <a:b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(ie, ≥2 bleeds within 12 wk that were treated with CFC or BPA)</a:t>
                </a:r>
                <a:endParaRPr kumimoji="0" lang="en-GB" sz="1200" b="0" i="0" u="none" strike="noStrike" kern="1200" cap="none" spc="0" normalizeH="0" baseline="30000" noProof="0" dirty="0">
                  <a:ln>
                    <a:noFill/>
                  </a:ln>
                  <a:solidFill>
                    <a:prstClr val="black"/>
                  </a:solidFill>
                  <a:effectLst/>
                  <a:uLnTx/>
                  <a:uFillTx/>
                  <a:latin typeface="Calibri" panose="020F0502020204030204"/>
                  <a:ea typeface="+mn-ea"/>
                  <a:cs typeface="Arial" panose="020B0604020202020204" pitchFamily="34" charset="0"/>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sp>
        <p:nvSpPr>
          <p:cNvPr id="44" name="文本框 4">
            <a:extLst>
              <a:ext uri="{FF2B5EF4-FFF2-40B4-BE49-F238E27FC236}">
                <a16:creationId xmlns:a16="http://schemas.microsoft.com/office/drawing/2014/main" id="{67222EA7-FA71-AA39-E4DB-5B4D56373BE5}"/>
              </a:ext>
            </a:extLst>
          </p:cNvPr>
          <p:cNvSpPr txBox="1"/>
          <p:nvPr/>
        </p:nvSpPr>
        <p:spPr bwMode="auto">
          <a:xfrm>
            <a:off x="716933" y="4543421"/>
            <a:ext cx="5355798" cy="1200329"/>
          </a:xfrm>
          <a:prstGeom prst="rect">
            <a:avLst/>
          </a:prstGeom>
          <a:solidFill>
            <a:srgbClr val="015873"/>
          </a:solidFill>
          <a:ln>
            <a:noFill/>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The Left-Right Decision in Clinical Practice: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zh-CN"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How to accurately balance rebalance agents?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zh-CN"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Insufficient balance? Hemorrhage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zh-CN"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Excessive balance? Thrombus</a:t>
            </a:r>
          </a:p>
        </p:txBody>
      </p:sp>
      <p:sp>
        <p:nvSpPr>
          <p:cNvPr id="46" name="Text Box 11">
            <a:extLst>
              <a:ext uri="{FF2B5EF4-FFF2-40B4-BE49-F238E27FC236}">
                <a16:creationId xmlns:a16="http://schemas.microsoft.com/office/drawing/2014/main" id="{FC16CEBA-DF2F-86CA-9AC4-75DF8D3F5534}"/>
              </a:ext>
            </a:extLst>
          </p:cNvPr>
          <p:cNvSpPr txBox="1">
            <a:spLocks noChangeArrowheads="1"/>
          </p:cNvSpPr>
          <p:nvPr/>
        </p:nvSpPr>
        <p:spPr bwMode="auto">
          <a:xfrm>
            <a:off x="433001" y="6364694"/>
            <a:ext cx="90489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Adapted from Young. Res Pract Thromb Haemost. 2023;7:100179. </a:t>
            </a:r>
            <a:endParaRPr kumimoji="0" lang="en-US" altLang="zh-CN"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sp>
        <p:nvSpPr>
          <p:cNvPr id="47" name="Rectangle 46">
            <a:extLst>
              <a:ext uri="{FF2B5EF4-FFF2-40B4-BE49-F238E27FC236}">
                <a16:creationId xmlns:a16="http://schemas.microsoft.com/office/drawing/2014/main" id="{3954C001-9702-5174-9B11-B3C8E929AA2C}"/>
              </a:ext>
            </a:extLst>
          </p:cNvPr>
          <p:cNvSpPr/>
          <p:nvPr/>
        </p:nvSpPr>
        <p:spPr bwMode="auto">
          <a:xfrm>
            <a:off x="6190151" y="4543421"/>
            <a:ext cx="5255759" cy="1200329"/>
          </a:xfrm>
          <a:prstGeom prst="rect">
            <a:avLst/>
          </a:prstGeom>
          <a:solidFill>
            <a:schemeClr val="accent3"/>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When using new drugs, do not just think about their application but </a:t>
            </a: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rethink and solve</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possible problems and potential breakthroughs</a:t>
            </a:r>
          </a:p>
        </p:txBody>
      </p:sp>
    </p:spTree>
    <p:extLst>
      <p:ext uri="{BB962C8B-B14F-4D97-AF65-F5344CB8AC3E}">
        <p14:creationId xmlns:p14="http://schemas.microsoft.com/office/powerpoint/2010/main" val="33478132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C5386EFA-FC5B-223B-6E6C-03236F962C85}"/>
              </a:ext>
            </a:extLst>
          </p:cNvPr>
          <p:cNvSpPr>
            <a:spLocks noGrp="1"/>
          </p:cNvSpPr>
          <p:nvPr>
            <p:ph type="title"/>
          </p:nvPr>
        </p:nvSpPr>
        <p:spPr/>
        <p:txBody>
          <a:bodyPr/>
          <a:lstStyle/>
          <a:p>
            <a:r>
              <a:rPr lang="en-US" altLang="zh-CN" dirty="0"/>
              <a:t>Research and Development: Postmarket Clinical Studies of Emicizumab Are Adding Direct Evidence</a:t>
            </a:r>
            <a:endParaRPr lang="zh-CN" altLang="en-US" dirty="0"/>
          </a:p>
        </p:txBody>
      </p:sp>
      <p:graphicFrame>
        <p:nvGraphicFramePr>
          <p:cNvPr id="8" name="表格 7">
            <a:extLst>
              <a:ext uri="{FF2B5EF4-FFF2-40B4-BE49-F238E27FC236}">
                <a16:creationId xmlns:a16="http://schemas.microsoft.com/office/drawing/2014/main" id="{292A3564-D75E-A310-241F-81EFF0B5C3C2}"/>
              </a:ext>
            </a:extLst>
          </p:cNvPr>
          <p:cNvGraphicFramePr>
            <a:graphicFrameLocks noGrp="1"/>
          </p:cNvGraphicFramePr>
          <p:nvPr/>
        </p:nvGraphicFramePr>
        <p:xfrm>
          <a:off x="495300" y="1598427"/>
          <a:ext cx="11277600" cy="3688080"/>
        </p:xfrm>
        <a:graphic>
          <a:graphicData uri="http://schemas.openxmlformats.org/drawingml/2006/table">
            <a:tbl>
              <a:tblPr firstRow="1" bandRow="1">
                <a:tableStyleId>{5C22544A-7EE6-4342-B048-85BDC9FD1C3A}</a:tableStyleId>
              </a:tblPr>
              <a:tblGrid>
                <a:gridCol w="1062907">
                  <a:extLst>
                    <a:ext uri="{9D8B030D-6E8A-4147-A177-3AD203B41FA5}">
                      <a16:colId xmlns:a16="http://schemas.microsoft.com/office/drawing/2014/main" val="3363411401"/>
                    </a:ext>
                  </a:extLst>
                </a:gridCol>
                <a:gridCol w="1546954">
                  <a:extLst>
                    <a:ext uri="{9D8B030D-6E8A-4147-A177-3AD203B41FA5}">
                      <a16:colId xmlns:a16="http://schemas.microsoft.com/office/drawing/2014/main" val="837215784"/>
                    </a:ext>
                  </a:extLst>
                </a:gridCol>
                <a:gridCol w="8667739">
                  <a:extLst>
                    <a:ext uri="{9D8B030D-6E8A-4147-A177-3AD203B41FA5}">
                      <a16:colId xmlns:a16="http://schemas.microsoft.com/office/drawing/2014/main" val="186439253"/>
                    </a:ext>
                  </a:extLst>
                </a:gridCol>
              </a:tblGrid>
              <a:tr h="0">
                <a:tc>
                  <a:txBody>
                    <a:bodyPr/>
                    <a:lstStyle/>
                    <a:p>
                      <a:r>
                        <a:rPr lang="en-US" altLang="zh-CN" sz="1400" dirty="0">
                          <a:latin typeface="Calibri" panose="020F0502020204030204" pitchFamily="34" charset="0"/>
                          <a:cs typeface="Calibri" panose="020F0502020204030204" pitchFamily="34" charset="0"/>
                        </a:rPr>
                        <a:t>Area</a:t>
                      </a:r>
                      <a:endParaRPr lang="zh-CN" altLang="en-US" sz="1400" dirty="0">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r>
                        <a:rPr lang="en-US" altLang="zh-CN" sz="1400" dirty="0">
                          <a:latin typeface="Calibri" panose="020F0502020204030204" pitchFamily="34" charset="0"/>
                          <a:cs typeface="Calibri" panose="020F0502020204030204" pitchFamily="34" charset="0"/>
                        </a:rPr>
                        <a:t>Clinical Trial</a:t>
                      </a:r>
                      <a:endParaRPr lang="zh-CN" altLang="en-US" sz="1400">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r>
                        <a:rPr lang="en-US" altLang="zh-CN" sz="1400" dirty="0">
                          <a:latin typeface="Calibri" panose="020F0502020204030204" pitchFamily="34" charset="0"/>
                          <a:cs typeface="Calibri" panose="020F0502020204030204" pitchFamily="34" charset="0"/>
                        </a:rPr>
                        <a:t>Note</a:t>
                      </a:r>
                      <a:endParaRPr lang="zh-CN" altLang="en-US" sz="1400">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88980071"/>
                  </a:ext>
                </a:extLst>
              </a:tr>
              <a:tr h="0">
                <a:tc rowSpan="6">
                  <a:txBody>
                    <a:bodyPr/>
                    <a:lstStyle/>
                    <a:p>
                      <a:r>
                        <a:rPr lang="en-US" altLang="zh-CN" sz="1400" dirty="0">
                          <a:solidFill>
                            <a:schemeClr val="bg1"/>
                          </a:solidFill>
                          <a:latin typeface="Calibri" panose="020F0502020204030204" pitchFamily="34" charset="0"/>
                          <a:cs typeface="Calibri" panose="020F0502020204030204" pitchFamily="34" charset="0"/>
                        </a:rPr>
                        <a:t>Japan</a:t>
                      </a:r>
                      <a:endParaRPr lang="zh-CN" altLang="en-US" sz="140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altLang="zh-CN" sz="1400" dirty="0">
                          <a:solidFill>
                            <a:schemeClr val="bg1"/>
                          </a:solidFill>
                          <a:latin typeface="Calibri" panose="020F0502020204030204" pitchFamily="34" charset="0"/>
                          <a:cs typeface="Calibri" panose="020F0502020204030204" pitchFamily="34" charset="0"/>
                        </a:rPr>
                        <a:t>TSUBASA study</a:t>
                      </a:r>
                      <a:r>
                        <a:rPr lang="en-US" altLang="zh-CN" sz="1400" baseline="30000" dirty="0">
                          <a:solidFill>
                            <a:schemeClr val="bg1"/>
                          </a:solidFill>
                          <a:latin typeface="Calibri" panose="020F0502020204030204" pitchFamily="34" charset="0"/>
                          <a:cs typeface="Calibri" panose="020F0502020204030204" pitchFamily="34" charset="0"/>
                        </a:rPr>
                        <a:t>1</a:t>
                      </a:r>
                      <a:endParaRPr lang="zh-CN" altLang="en-US" sz="1400" baseline="3000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altLang="zh-CN" sz="1400" dirty="0">
                          <a:solidFill>
                            <a:schemeClr val="bg1"/>
                          </a:solidFill>
                          <a:latin typeface="Calibri" panose="020F0502020204030204" pitchFamily="34" charset="0"/>
                          <a:cs typeface="Calibri" panose="020F0502020204030204" pitchFamily="34" charset="0"/>
                        </a:rPr>
                        <a:t>Observational study evaluating </a:t>
                      </a:r>
                      <a:r>
                        <a:rPr lang="en-US" altLang="zh-CN" sz="1400" b="1" dirty="0">
                          <a:solidFill>
                            <a:schemeClr val="bg1"/>
                          </a:solidFill>
                          <a:latin typeface="Calibri" panose="020F0502020204030204" pitchFamily="34" charset="0"/>
                          <a:cs typeface="Calibri" panose="020F0502020204030204" pitchFamily="34" charset="0"/>
                        </a:rPr>
                        <a:t>physical activity</a:t>
                      </a:r>
                      <a:r>
                        <a:rPr lang="en-US" altLang="zh-CN" sz="1400" dirty="0">
                          <a:solidFill>
                            <a:schemeClr val="bg1"/>
                          </a:solidFill>
                          <a:latin typeface="Calibri" panose="020F0502020204030204" pitchFamily="34" charset="0"/>
                          <a:cs typeface="Calibri" panose="020F0502020204030204" pitchFamily="34" charset="0"/>
                        </a:rPr>
                        <a:t>, bleeding events, quality of life, and safety in people with HA without FVIII inhibitors</a:t>
                      </a:r>
                      <a:endParaRPr lang="zh-CN" altLang="en-US" sz="14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22179623"/>
                  </a:ext>
                </a:extLst>
              </a:tr>
              <a:tr h="0">
                <a:tc vMerge="1">
                  <a:txBody>
                    <a:bodyPr/>
                    <a:lstStyle/>
                    <a:p>
                      <a:endParaRPr lang="zh-CN"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dirty="0">
                          <a:solidFill>
                            <a:schemeClr val="bg1"/>
                          </a:solidFill>
                          <a:latin typeface="Calibri" panose="020F0502020204030204" pitchFamily="34" charset="0"/>
                          <a:cs typeface="Calibri" panose="020F0502020204030204" pitchFamily="34" charset="0"/>
                        </a:rPr>
                        <a:t>AOZORA study</a:t>
                      </a:r>
                      <a:r>
                        <a:rPr lang="en-US" altLang="zh-CN" sz="1400" baseline="30000" dirty="0">
                          <a:solidFill>
                            <a:schemeClr val="bg1"/>
                          </a:solidFill>
                          <a:latin typeface="Calibri" panose="020F0502020204030204" pitchFamily="34" charset="0"/>
                          <a:cs typeface="Calibri" panose="020F0502020204030204" pitchFamily="34" charset="0"/>
                        </a:rPr>
                        <a:t>2</a:t>
                      </a:r>
                      <a:endParaRPr lang="zh-CN" altLang="en-US" sz="1400" baseline="300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altLang="zh-CN" sz="1400" b="0" dirty="0">
                          <a:solidFill>
                            <a:schemeClr val="bg1"/>
                          </a:solidFill>
                          <a:latin typeface="Calibri" panose="020F0502020204030204" pitchFamily="34" charset="0"/>
                          <a:cs typeface="Calibri" panose="020F0502020204030204" pitchFamily="34" charset="0"/>
                        </a:rPr>
                        <a:t>Open-label study evaluating </a:t>
                      </a:r>
                      <a:r>
                        <a:rPr lang="en-US" altLang="zh-CN" sz="1400" b="1" dirty="0">
                          <a:solidFill>
                            <a:schemeClr val="bg1"/>
                          </a:solidFill>
                          <a:latin typeface="Calibri" panose="020F0502020204030204" pitchFamily="34" charset="0"/>
                          <a:cs typeface="Calibri" panose="020F0502020204030204" pitchFamily="34" charset="0"/>
                        </a:rPr>
                        <a:t>long-term safety and joint health </a:t>
                      </a:r>
                      <a:r>
                        <a:rPr lang="en-US" altLang="zh-CN" sz="1400" dirty="0">
                          <a:solidFill>
                            <a:schemeClr val="bg1"/>
                          </a:solidFill>
                          <a:latin typeface="Calibri" panose="020F0502020204030204" pitchFamily="34" charset="0"/>
                          <a:cs typeface="Calibri" panose="020F0502020204030204" pitchFamily="34" charset="0"/>
                        </a:rPr>
                        <a:t>in pediatric persons with HA without FVIII inhibitors </a:t>
                      </a:r>
                      <a:endParaRPr lang="zh-CN" altLang="en-US" sz="14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72088291"/>
                  </a:ext>
                </a:extLst>
              </a:tr>
              <a:tr h="0">
                <a:tc vMerge="1">
                  <a:txBody>
                    <a:bodyPr/>
                    <a:lstStyle/>
                    <a:p>
                      <a:endParaRPr lang="zh-CN"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dirty="0">
                          <a:solidFill>
                            <a:schemeClr val="bg1"/>
                          </a:solidFill>
                          <a:latin typeface="Calibri" panose="020F0502020204030204" pitchFamily="34" charset="0"/>
                          <a:cs typeface="Calibri" panose="020F0502020204030204" pitchFamily="34" charset="0"/>
                        </a:rPr>
                        <a:t>AKATSUKI study</a:t>
                      </a:r>
                      <a:r>
                        <a:rPr lang="en-US" altLang="zh-CN" sz="1400" baseline="30000" dirty="0">
                          <a:solidFill>
                            <a:schemeClr val="bg1"/>
                          </a:solidFill>
                          <a:latin typeface="Calibri" panose="020F0502020204030204" pitchFamily="34" charset="0"/>
                          <a:cs typeface="Calibri" panose="020F0502020204030204" pitchFamily="34" charset="0"/>
                        </a:rPr>
                        <a:t>3</a:t>
                      </a:r>
                      <a:endParaRPr lang="zh-CN" altLang="en-US" sz="1400" baseline="3000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altLang="zh-CN" sz="1400" dirty="0">
                          <a:solidFill>
                            <a:schemeClr val="bg1"/>
                          </a:solidFill>
                          <a:latin typeface="Calibri" panose="020F0502020204030204" pitchFamily="34" charset="0"/>
                          <a:cs typeface="Calibri" panose="020F0502020204030204" pitchFamily="34" charset="0"/>
                        </a:rPr>
                        <a:t>Prospective study evaluating safety of emicizumab therapy </a:t>
                      </a:r>
                      <a:r>
                        <a:rPr lang="en-US" altLang="zh-CN" sz="1400" b="0" dirty="0">
                          <a:solidFill>
                            <a:schemeClr val="bg1"/>
                          </a:solidFill>
                          <a:latin typeface="Calibri" panose="020F0502020204030204" pitchFamily="34" charset="0"/>
                          <a:cs typeface="Calibri" panose="020F0502020204030204" pitchFamily="34" charset="0"/>
                        </a:rPr>
                        <a:t>under and after </a:t>
                      </a:r>
                      <a:r>
                        <a:rPr lang="en-US" altLang="zh-CN" sz="1400" b="1" dirty="0">
                          <a:solidFill>
                            <a:schemeClr val="bg1"/>
                          </a:solidFill>
                          <a:latin typeface="Calibri" panose="020F0502020204030204" pitchFamily="34" charset="0"/>
                          <a:cs typeface="Calibri" panose="020F0502020204030204" pitchFamily="34" charset="0"/>
                        </a:rPr>
                        <a:t>immune tolerance induction therapy</a:t>
                      </a:r>
                      <a:endParaRPr lang="zh-CN" altLang="en-US" sz="1400" b="1">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99052551"/>
                  </a:ext>
                </a:extLst>
              </a:tr>
              <a:tr h="0">
                <a:tc vMerge="1">
                  <a:txBody>
                    <a:bodyPr/>
                    <a:lstStyle/>
                    <a:p>
                      <a:endParaRPr lang="zh-CN"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dirty="0">
                          <a:solidFill>
                            <a:schemeClr val="bg1"/>
                          </a:solidFill>
                          <a:latin typeface="Calibri" panose="020F0502020204030204" pitchFamily="34" charset="0"/>
                          <a:cs typeface="Calibri" panose="020F0502020204030204" pitchFamily="34" charset="0"/>
                        </a:rPr>
                        <a:t>AGEHA study</a:t>
                      </a:r>
                      <a:r>
                        <a:rPr lang="en-US" altLang="zh-CN" sz="1400" baseline="30000" dirty="0">
                          <a:solidFill>
                            <a:schemeClr val="bg1"/>
                          </a:solidFill>
                          <a:latin typeface="Calibri" panose="020F0502020204030204" pitchFamily="34" charset="0"/>
                          <a:cs typeface="Calibri" panose="020F0502020204030204" pitchFamily="34" charset="0"/>
                        </a:rPr>
                        <a:t>4</a:t>
                      </a:r>
                      <a:endParaRPr lang="zh-CN" altLang="en-US" sz="1400" baseline="300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altLang="zh-CN" sz="1400" dirty="0">
                          <a:solidFill>
                            <a:schemeClr val="bg1"/>
                          </a:solidFill>
                          <a:latin typeface="Calibri" panose="020F0502020204030204" pitchFamily="34" charset="0"/>
                          <a:cs typeface="Calibri" panose="020F0502020204030204" pitchFamily="34" charset="0"/>
                        </a:rPr>
                        <a:t>Prospective study evaluating efficacy and safety of SC emicizumab in </a:t>
                      </a:r>
                      <a:r>
                        <a:rPr lang="en-US" altLang="zh-CN" sz="1400" b="1" dirty="0">
                          <a:solidFill>
                            <a:schemeClr val="bg1"/>
                          </a:solidFill>
                          <a:latin typeface="Calibri" panose="020F0502020204030204" pitchFamily="34" charset="0"/>
                          <a:cs typeface="Calibri" panose="020F0502020204030204" pitchFamily="34" charset="0"/>
                        </a:rPr>
                        <a:t>acquired HA</a:t>
                      </a:r>
                      <a:endParaRPr lang="zh-CN" altLang="en-US" sz="1400" b="1">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9990929"/>
                  </a:ext>
                </a:extLst>
              </a:tr>
              <a:tr h="0">
                <a:tc vMerge="1">
                  <a:txBody>
                    <a:bodyPr/>
                    <a:lstStyle/>
                    <a:p>
                      <a:endParaRPr lang="zh-CN"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dirty="0">
                          <a:solidFill>
                            <a:schemeClr val="bg1"/>
                          </a:solidFill>
                          <a:latin typeface="Calibri" panose="020F0502020204030204" pitchFamily="34" charset="0"/>
                          <a:cs typeface="Calibri" panose="020F0502020204030204" pitchFamily="34" charset="0"/>
                        </a:rPr>
                        <a:t>UNEBI study</a:t>
                      </a:r>
                      <a:r>
                        <a:rPr lang="en-US" altLang="zh-CN" sz="1400" baseline="30000" dirty="0">
                          <a:solidFill>
                            <a:schemeClr val="bg1"/>
                          </a:solidFill>
                          <a:latin typeface="Calibri" panose="020F0502020204030204" pitchFamily="34" charset="0"/>
                          <a:cs typeface="Calibri" panose="020F0502020204030204" pitchFamily="34" charset="0"/>
                        </a:rPr>
                        <a:t>5</a:t>
                      </a:r>
                      <a:endParaRPr lang="zh-CN" altLang="en-US" sz="1400" baseline="300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altLang="zh-CN" sz="1400" dirty="0">
                          <a:solidFill>
                            <a:schemeClr val="bg1"/>
                          </a:solidFill>
                          <a:latin typeface="Calibri" panose="020F0502020204030204" pitchFamily="34" charset="0"/>
                          <a:cs typeface="Calibri" panose="020F0502020204030204" pitchFamily="34" charset="0"/>
                        </a:rPr>
                        <a:t>Prospective study evaluating coagulation potential under treatment with </a:t>
                      </a:r>
                      <a:r>
                        <a:rPr lang="en-US" altLang="zh-CN" sz="1400" b="1" dirty="0">
                          <a:solidFill>
                            <a:schemeClr val="bg1"/>
                          </a:solidFill>
                          <a:latin typeface="Calibri" panose="020F0502020204030204" pitchFamily="34" charset="0"/>
                          <a:cs typeface="Calibri" panose="020F0502020204030204" pitchFamily="34" charset="0"/>
                        </a:rPr>
                        <a:t>concomitant emicizumab + BPA</a:t>
                      </a:r>
                      <a:r>
                        <a:rPr lang="en-US" altLang="zh-CN" sz="1400" dirty="0">
                          <a:solidFill>
                            <a:schemeClr val="bg1"/>
                          </a:solidFill>
                          <a:latin typeface="Calibri" panose="020F0502020204030204" pitchFamily="34" charset="0"/>
                          <a:cs typeface="Calibri" panose="020F0502020204030204" pitchFamily="34" charset="0"/>
                        </a:rPr>
                        <a:t> in people with HA and FVIII inhibitor</a:t>
                      </a:r>
                      <a:endParaRPr lang="zh-CN" altLang="en-US" sz="14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8172560"/>
                  </a:ext>
                </a:extLst>
              </a:tr>
              <a:tr h="0">
                <a:tc vMerge="1">
                  <a:txBody>
                    <a:bodyPr/>
                    <a:lstStyle/>
                    <a:p>
                      <a:endParaRPr lang="zh-CN"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dirty="0">
                          <a:solidFill>
                            <a:schemeClr val="bg1"/>
                          </a:solidFill>
                          <a:latin typeface="Calibri" panose="020F0502020204030204" pitchFamily="34" charset="0"/>
                          <a:cs typeface="Calibri" panose="020F0502020204030204" pitchFamily="34" charset="0"/>
                        </a:rPr>
                        <a:t>CAGUYAMA study</a:t>
                      </a:r>
                      <a:r>
                        <a:rPr lang="en-US" altLang="zh-CN" sz="1400" baseline="30000" dirty="0">
                          <a:solidFill>
                            <a:schemeClr val="bg1"/>
                          </a:solidFill>
                          <a:latin typeface="Calibri" panose="020F0502020204030204" pitchFamily="34" charset="0"/>
                          <a:cs typeface="Calibri" panose="020F0502020204030204" pitchFamily="34" charset="0"/>
                        </a:rPr>
                        <a:t>6</a:t>
                      </a:r>
                      <a:endParaRPr lang="zh-CN" altLang="en-US" sz="1400" baseline="300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altLang="zh-CN" sz="1400" dirty="0">
                          <a:solidFill>
                            <a:schemeClr val="bg1"/>
                          </a:solidFill>
                          <a:latin typeface="Calibri" panose="020F0502020204030204" pitchFamily="34" charset="0"/>
                          <a:cs typeface="Calibri" panose="020F0502020204030204" pitchFamily="34" charset="0"/>
                        </a:rPr>
                        <a:t>Study protocol for coagulation potential assessment of </a:t>
                      </a:r>
                      <a:r>
                        <a:rPr lang="en-US" altLang="zh-CN" sz="1400" b="1" dirty="0">
                          <a:solidFill>
                            <a:schemeClr val="bg1"/>
                          </a:solidFill>
                          <a:latin typeface="Calibri" panose="020F0502020204030204" pitchFamily="34" charset="0"/>
                          <a:cs typeface="Calibri" panose="020F0502020204030204" pitchFamily="34" charset="0"/>
                        </a:rPr>
                        <a:t>concomitant FVIII concentrates </a:t>
                      </a:r>
                      <a:r>
                        <a:rPr lang="en-US" altLang="zh-CN" sz="1400" dirty="0">
                          <a:solidFill>
                            <a:schemeClr val="bg1"/>
                          </a:solidFill>
                          <a:latin typeface="Calibri" panose="020F0502020204030204" pitchFamily="34" charset="0"/>
                          <a:cs typeface="Calibri" panose="020F0502020204030204" pitchFamily="34" charset="0"/>
                        </a:rPr>
                        <a:t>in people with HA and emicizumab</a:t>
                      </a:r>
                      <a:endParaRPr lang="zh-CN" altLang="en-US" sz="14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28796734"/>
                  </a:ext>
                </a:extLst>
              </a:tr>
              <a:tr h="0">
                <a:tc rowSpan="3">
                  <a:txBody>
                    <a:bodyPr/>
                    <a:lstStyle/>
                    <a:p>
                      <a:r>
                        <a:rPr lang="en-US" altLang="zh-CN" sz="1400" dirty="0">
                          <a:solidFill>
                            <a:schemeClr val="bg1"/>
                          </a:solidFill>
                          <a:latin typeface="Calibri" panose="020F0502020204030204" pitchFamily="34" charset="0"/>
                          <a:cs typeface="Calibri" panose="020F0502020204030204" pitchFamily="34" charset="0"/>
                        </a:rPr>
                        <a:t>Global</a:t>
                      </a:r>
                      <a:endParaRPr lang="zh-CN" altLang="en-US" sz="140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dirty="0">
                          <a:solidFill>
                            <a:schemeClr val="bg1"/>
                          </a:solidFill>
                          <a:latin typeface="Calibri" panose="020F0502020204030204" pitchFamily="34" charset="0"/>
                          <a:cs typeface="Calibri" panose="020F0502020204030204" pitchFamily="34" charset="0"/>
                        </a:rPr>
                        <a:t>HEVEN 6 study</a:t>
                      </a:r>
                      <a:r>
                        <a:rPr lang="en-US" altLang="zh-CN" sz="1400" baseline="30000" dirty="0">
                          <a:solidFill>
                            <a:schemeClr val="bg1"/>
                          </a:solidFill>
                          <a:latin typeface="Calibri" panose="020F0502020204030204" pitchFamily="34" charset="0"/>
                          <a:cs typeface="Calibri" panose="020F0502020204030204" pitchFamily="34" charset="0"/>
                        </a:rPr>
                        <a:t>7</a:t>
                      </a:r>
                      <a:endParaRPr lang="zh-CN" altLang="en-US" sz="1400" baseline="300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altLang="zh-CN" sz="1400" dirty="0">
                          <a:solidFill>
                            <a:schemeClr val="bg1"/>
                          </a:solidFill>
                          <a:latin typeface="Calibri" panose="020F0502020204030204" pitchFamily="34" charset="0"/>
                          <a:cs typeface="Calibri" panose="020F0502020204030204" pitchFamily="34" charset="0"/>
                        </a:rPr>
                        <a:t>Single-arm study evaluating emicizumab in people with </a:t>
                      </a:r>
                      <a:r>
                        <a:rPr lang="en-US" altLang="zh-CN" sz="1400" b="1" dirty="0">
                          <a:solidFill>
                            <a:schemeClr val="bg1"/>
                          </a:solidFill>
                          <a:latin typeface="Calibri" panose="020F0502020204030204" pitchFamily="34" charset="0"/>
                          <a:cs typeface="Calibri" panose="020F0502020204030204" pitchFamily="34" charset="0"/>
                        </a:rPr>
                        <a:t>moderate/mild HA</a:t>
                      </a:r>
                      <a:endParaRPr lang="zh-CN" altLang="en-US" sz="1400" b="1">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82286980"/>
                  </a:ext>
                </a:extLst>
              </a:tr>
              <a:tr h="0">
                <a:tc vMerge="1">
                  <a:txBody>
                    <a:bodyPr/>
                    <a:lstStyle/>
                    <a:p>
                      <a:endParaRPr lang="zh-CN"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dirty="0">
                          <a:solidFill>
                            <a:schemeClr val="bg1"/>
                          </a:solidFill>
                          <a:latin typeface="Calibri" panose="020F0502020204030204" pitchFamily="34" charset="0"/>
                          <a:cs typeface="Calibri" panose="020F0502020204030204" pitchFamily="34" charset="0"/>
                        </a:rPr>
                        <a:t>HEVEN 7 study</a:t>
                      </a:r>
                      <a:r>
                        <a:rPr lang="en-US" altLang="zh-CN" sz="1400" baseline="30000" dirty="0">
                          <a:solidFill>
                            <a:schemeClr val="bg1"/>
                          </a:solidFill>
                          <a:latin typeface="Calibri" panose="020F0502020204030204" pitchFamily="34" charset="0"/>
                          <a:cs typeface="Calibri" panose="020F0502020204030204" pitchFamily="34" charset="0"/>
                        </a:rPr>
                        <a:t>8</a:t>
                      </a:r>
                      <a:endParaRPr lang="zh-CN" altLang="en-US" sz="1400" baseline="300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altLang="zh-CN" sz="1400" dirty="0">
                          <a:solidFill>
                            <a:schemeClr val="bg1"/>
                          </a:solidFill>
                          <a:latin typeface="Calibri" panose="020F0502020204030204" pitchFamily="34" charset="0"/>
                          <a:cs typeface="Calibri" panose="020F0502020204030204" pitchFamily="34" charset="0"/>
                        </a:rPr>
                        <a:t>Open-label study evaluating emicizumab treatment in </a:t>
                      </a:r>
                      <a:r>
                        <a:rPr lang="en-US" altLang="zh-CN" sz="1400" b="1" dirty="0">
                          <a:solidFill>
                            <a:schemeClr val="bg1"/>
                          </a:solidFill>
                          <a:latin typeface="Calibri" panose="020F0502020204030204" pitchFamily="34" charset="0"/>
                          <a:cs typeface="Calibri" panose="020F0502020204030204" pitchFamily="34" charset="0"/>
                        </a:rPr>
                        <a:t>infants with severe HA without FVIII inhibitors</a:t>
                      </a:r>
                      <a:endParaRPr lang="zh-CN" altLang="en-US" sz="1400" b="1"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43412378"/>
                  </a:ext>
                </a:extLst>
              </a:tr>
              <a:tr h="0">
                <a:tc vMerge="1">
                  <a:txBody>
                    <a:bodyPr/>
                    <a:lstStyle/>
                    <a:p>
                      <a:endParaRPr lang="zh-CN"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dirty="0">
                          <a:solidFill>
                            <a:schemeClr val="bg1"/>
                          </a:solidFill>
                          <a:latin typeface="Calibri" panose="020F0502020204030204" pitchFamily="34" charset="0"/>
                          <a:cs typeface="Calibri" panose="020F0502020204030204" pitchFamily="34" charset="0"/>
                        </a:rPr>
                        <a:t>STASEY study</a:t>
                      </a:r>
                      <a:r>
                        <a:rPr lang="en-US" altLang="zh-CN" sz="1400" baseline="30000" dirty="0">
                          <a:solidFill>
                            <a:schemeClr val="bg1"/>
                          </a:solidFill>
                          <a:latin typeface="Calibri" panose="020F0502020204030204" pitchFamily="34" charset="0"/>
                          <a:cs typeface="Calibri" panose="020F0502020204030204" pitchFamily="34" charset="0"/>
                        </a:rPr>
                        <a:t>9</a:t>
                      </a:r>
                      <a:endParaRPr lang="zh-CN" altLang="en-US" sz="1400" baseline="300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altLang="zh-CN" sz="1400" b="0" dirty="0">
                          <a:solidFill>
                            <a:schemeClr val="bg1"/>
                          </a:solidFill>
                          <a:latin typeface="Calibri" panose="020F0502020204030204" pitchFamily="34" charset="0"/>
                          <a:cs typeface="Calibri" panose="020F0502020204030204" pitchFamily="34" charset="0"/>
                        </a:rPr>
                        <a:t>Single-arm study of</a:t>
                      </a:r>
                      <a:r>
                        <a:rPr lang="en-US" altLang="zh-CN" sz="1400" dirty="0">
                          <a:solidFill>
                            <a:schemeClr val="bg1"/>
                          </a:solidFill>
                          <a:latin typeface="Calibri" panose="020F0502020204030204" pitchFamily="34" charset="0"/>
                          <a:cs typeface="Calibri" panose="020F0502020204030204" pitchFamily="34" charset="0"/>
                        </a:rPr>
                        <a:t> long-term emicizumab </a:t>
                      </a:r>
                      <a:r>
                        <a:rPr lang="en-US" altLang="zh-CN" sz="1400" b="1" dirty="0">
                          <a:solidFill>
                            <a:schemeClr val="bg1"/>
                          </a:solidFill>
                          <a:latin typeface="Calibri" panose="020F0502020204030204" pitchFamily="34" charset="0"/>
                          <a:cs typeface="Calibri" panose="020F0502020204030204" pitchFamily="34" charset="0"/>
                        </a:rPr>
                        <a:t>safety</a:t>
                      </a:r>
                      <a:r>
                        <a:rPr lang="en-US" altLang="zh-CN" sz="1400" dirty="0">
                          <a:solidFill>
                            <a:schemeClr val="bg1"/>
                          </a:solidFill>
                          <a:latin typeface="Calibri" panose="020F0502020204030204" pitchFamily="34" charset="0"/>
                          <a:cs typeface="Calibri" panose="020F0502020204030204" pitchFamily="34" charset="0"/>
                        </a:rPr>
                        <a:t> and efficacy data to treat people with HA with FVIII inhibitors</a:t>
                      </a:r>
                      <a:endParaRPr lang="zh-CN" altLang="en-US" sz="14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16637558"/>
                  </a:ext>
                </a:extLst>
              </a:tr>
            </a:tbl>
          </a:graphicData>
        </a:graphic>
      </p:graphicFrame>
      <p:sp>
        <p:nvSpPr>
          <p:cNvPr id="3" name="Text Box 11">
            <a:extLst>
              <a:ext uri="{FF2B5EF4-FFF2-40B4-BE49-F238E27FC236}">
                <a16:creationId xmlns:a16="http://schemas.microsoft.com/office/drawing/2014/main" id="{A0824924-F620-F999-1878-033E72FF9ECC}"/>
              </a:ext>
            </a:extLst>
          </p:cNvPr>
          <p:cNvSpPr txBox="1">
            <a:spLocks noChangeArrowheads="1"/>
          </p:cNvSpPr>
          <p:nvPr/>
        </p:nvSpPr>
        <p:spPr bwMode="auto">
          <a:xfrm>
            <a:off x="433001" y="6019709"/>
            <a:ext cx="8491923"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1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1. Nogami. Int J Hematol. 2024;119:14. 2. Shima. Blood. 2022;140:2742. 3. Matsushita. BMJ Open. 2022;12:e057018. 4. Shima. J Thromb Haemost. 2023;21:534. 5. Ogiwara. BMJ Open. 2022;12:e056922. 6. Takeyama. BMJ Open. 2023;13:e072565. 7. Négrier. Lancet Haematol. 2023;10:e168. 8. Pipe. Blood. 2023; blood.2023021832. 9. Jiménez-Yuste. Res Pract Thromb Haemost. 2022;6:e12837.</a:t>
            </a:r>
            <a:endParaRPr kumimoji="0" lang="en-US" altLang="zh-CN" sz="11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sp>
        <p:nvSpPr>
          <p:cNvPr id="7" name="TextBox 6">
            <a:extLst>
              <a:ext uri="{FF2B5EF4-FFF2-40B4-BE49-F238E27FC236}">
                <a16:creationId xmlns:a16="http://schemas.microsoft.com/office/drawing/2014/main" id="{D2E29004-4FF9-FDFA-27B2-B91E8D8E4402}"/>
              </a:ext>
            </a:extLst>
          </p:cNvPr>
          <p:cNvSpPr txBox="1"/>
          <p:nvPr/>
        </p:nvSpPr>
        <p:spPr bwMode="auto">
          <a:xfrm>
            <a:off x="615593" y="5274893"/>
            <a:ext cx="106984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Clinical trials of new drugs are tailored to the needs of patients and to allow for shared decision-making about which therapy is appropriate for them</a:t>
            </a:r>
          </a:p>
        </p:txBody>
      </p:sp>
    </p:spTree>
    <p:extLst>
      <p:ext uri="{BB962C8B-B14F-4D97-AF65-F5344CB8AC3E}">
        <p14:creationId xmlns:p14="http://schemas.microsoft.com/office/powerpoint/2010/main" val="17192403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681B6E76-593A-0B7D-C5C9-EDDAAF6EDD17}"/>
              </a:ext>
            </a:extLst>
          </p:cNvPr>
          <p:cNvGrpSpPr/>
          <p:nvPr/>
        </p:nvGrpSpPr>
        <p:grpSpPr>
          <a:xfrm>
            <a:off x="1383609" y="1942653"/>
            <a:ext cx="9723777" cy="3489957"/>
            <a:chOff x="1350623" y="1722123"/>
            <a:chExt cx="9723777" cy="3967477"/>
          </a:xfrm>
        </p:grpSpPr>
        <p:sp>
          <p:nvSpPr>
            <p:cNvPr id="6" name="矩形 5">
              <a:extLst>
                <a:ext uri="{FF2B5EF4-FFF2-40B4-BE49-F238E27FC236}">
                  <a16:creationId xmlns:a16="http://schemas.microsoft.com/office/drawing/2014/main" id="{BBC33560-26B9-0F3D-3F62-579769C9708E}"/>
                </a:ext>
              </a:extLst>
            </p:cNvPr>
            <p:cNvSpPr/>
            <p:nvPr/>
          </p:nvSpPr>
          <p:spPr bwMode="auto">
            <a:xfrm>
              <a:off x="1629222" y="2001123"/>
              <a:ext cx="9445178" cy="3688477"/>
            </a:xfrm>
            <a:prstGeom prst="rect">
              <a:avLst/>
            </a:prstGeom>
            <a:solidFill>
              <a:schemeClr val="accent2">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矩形 4">
              <a:extLst>
                <a:ext uri="{FF2B5EF4-FFF2-40B4-BE49-F238E27FC236}">
                  <a16:creationId xmlns:a16="http://schemas.microsoft.com/office/drawing/2014/main" id="{A793DA8C-928E-DBE5-7817-45916F047553}"/>
                </a:ext>
              </a:extLst>
            </p:cNvPr>
            <p:cNvSpPr/>
            <p:nvPr/>
          </p:nvSpPr>
          <p:spPr>
            <a:xfrm>
              <a:off x="1350623" y="1722123"/>
              <a:ext cx="557199" cy="558000"/>
            </a:xfrm>
            <a:prstGeom prst="rect">
              <a:avLst/>
            </a:prstGeom>
            <a:solidFill>
              <a:schemeClr val="accent3"/>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marL="0" marR="0" lvl="0" indent="0" algn="ctr" defTabSz="914354" rtl="0" eaLnBrk="0" fontAlgn="base" latinLnBrk="0" hangingPunct="0">
                <a:lnSpc>
                  <a:spcPct val="100000"/>
                </a:lnSpc>
                <a:spcBef>
                  <a:spcPct val="0"/>
                </a:spcBef>
                <a:spcAft>
                  <a:spcPct val="0"/>
                </a:spcAft>
                <a:buClrTx/>
                <a:buSzTx/>
                <a:buFontTx/>
                <a:buNone/>
                <a:tabLst/>
                <a:defRPr/>
              </a:pPr>
              <a:endParaRPr kumimoji="0" lang="en-GB" sz="2000" b="1" i="0" u="none" strike="noStrike" kern="1200" cap="none" spc="0" normalizeH="0" baseline="0" noProof="0" dirty="0">
                <a:ln>
                  <a:noFill/>
                </a:ln>
                <a:solidFill>
                  <a:srgbClr val="000000"/>
                </a:solidFill>
                <a:effectLst/>
                <a:uLnTx/>
                <a:uFillTx/>
                <a:latin typeface="Calibri"/>
                <a:ea typeface="+mn-ea"/>
                <a:cs typeface="+mn-cs"/>
                <a:sym typeface="+mn-lt"/>
              </a:endParaRPr>
            </a:p>
          </p:txBody>
        </p:sp>
      </p:grpSp>
      <p:sp>
        <p:nvSpPr>
          <p:cNvPr id="2" name="标题 1">
            <a:extLst>
              <a:ext uri="{FF2B5EF4-FFF2-40B4-BE49-F238E27FC236}">
                <a16:creationId xmlns:a16="http://schemas.microsoft.com/office/drawing/2014/main" id="{0A61F32E-A72C-7088-89F8-07DE4BBB4A1C}"/>
              </a:ext>
            </a:extLst>
          </p:cNvPr>
          <p:cNvSpPr>
            <a:spLocks noGrp="1"/>
          </p:cNvSpPr>
          <p:nvPr>
            <p:ph type="title"/>
          </p:nvPr>
        </p:nvSpPr>
        <p:spPr/>
        <p:txBody>
          <a:bodyPr/>
          <a:lstStyle/>
          <a:p>
            <a:r>
              <a:rPr lang="en-US" altLang="zh-CN" dirty="0"/>
              <a:t>Conclusion</a:t>
            </a:r>
            <a:endParaRPr lang="zh-CN" altLang="en-US"/>
          </a:p>
        </p:txBody>
      </p:sp>
      <p:sp>
        <p:nvSpPr>
          <p:cNvPr id="3" name="内容占位符 2">
            <a:extLst>
              <a:ext uri="{FF2B5EF4-FFF2-40B4-BE49-F238E27FC236}">
                <a16:creationId xmlns:a16="http://schemas.microsoft.com/office/drawing/2014/main" id="{5778442B-F2E7-CE8A-CB2E-6D72DEC09D92}"/>
              </a:ext>
            </a:extLst>
          </p:cNvPr>
          <p:cNvSpPr>
            <a:spLocks noGrp="1"/>
          </p:cNvSpPr>
          <p:nvPr>
            <p:ph idx="1"/>
          </p:nvPr>
        </p:nvSpPr>
        <p:spPr>
          <a:xfrm>
            <a:off x="1662208" y="2188073"/>
            <a:ext cx="9445178" cy="3244537"/>
          </a:xfrm>
        </p:spPr>
        <p:txBody>
          <a:bodyPr/>
          <a:lstStyle/>
          <a:p>
            <a:pPr>
              <a:lnSpc>
                <a:spcPct val="150000"/>
              </a:lnSpc>
            </a:pPr>
            <a:r>
              <a:rPr lang="en-US" altLang="zh-CN" sz="2400" b="0" i="0" dirty="0">
                <a:solidFill>
                  <a:srgbClr val="000000"/>
                </a:solidFill>
                <a:effectLst/>
                <a:latin typeface="+mn-lt"/>
                <a:cs typeface="Arial" panose="020B0604020202020204" pitchFamily="34" charset="0"/>
              </a:rPr>
              <a:t>It is </a:t>
            </a:r>
            <a:r>
              <a:rPr lang="en-US" altLang="zh-CN" sz="2400" b="0" i="1" dirty="0">
                <a:solidFill>
                  <a:srgbClr val="000000"/>
                </a:solidFill>
                <a:effectLst/>
                <a:latin typeface="+mn-lt"/>
                <a:cs typeface="Arial" panose="020B0604020202020204" pitchFamily="34" charset="0"/>
              </a:rPr>
              <a:t>critical</a:t>
            </a:r>
            <a:r>
              <a:rPr lang="en-US" altLang="zh-CN" sz="2400" b="0" i="0" dirty="0">
                <a:solidFill>
                  <a:srgbClr val="000000"/>
                </a:solidFill>
                <a:effectLst/>
                <a:latin typeface="+mn-lt"/>
                <a:cs typeface="Arial" panose="020B0604020202020204" pitchFamily="34" charset="0"/>
              </a:rPr>
              <a:t> that the multidisciplinary care team be involved in each stage of novel drug development—to better understand the purpose, to avoid safety issues, and to successfully integrate new agents into clinical practice</a:t>
            </a:r>
            <a:endParaRPr lang="zh-CN" altLang="en-US" sz="2400" dirty="0">
              <a:latin typeface="+mn-lt"/>
              <a:cs typeface="Arial" panose="020B0604020202020204" pitchFamily="34" charset="0"/>
            </a:endParaRPr>
          </a:p>
        </p:txBody>
      </p:sp>
    </p:spTree>
    <p:extLst>
      <p:ext uri="{BB962C8B-B14F-4D97-AF65-F5344CB8AC3E}">
        <p14:creationId xmlns:p14="http://schemas.microsoft.com/office/powerpoint/2010/main" val="803835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9D5A89C8-3ED9-84EB-8C04-1E2D4960D3DF}"/>
              </a:ext>
            </a:extLst>
          </p:cNvPr>
          <p:cNvSpPr>
            <a:spLocks noGrp="1"/>
          </p:cNvSpPr>
          <p:nvPr>
            <p:ph type="title"/>
          </p:nvPr>
        </p:nvSpPr>
        <p:spPr>
          <a:xfrm>
            <a:off x="514352" y="330201"/>
            <a:ext cx="11244149" cy="5250792"/>
          </a:xfrm>
        </p:spPr>
        <p:txBody>
          <a:bodyPr/>
          <a:lstStyle/>
          <a:p>
            <a:r>
              <a:rPr lang="en-US" altLang="zh-CN" dirty="0"/>
              <a:t>Clinical Trial Enrollment:</a:t>
            </a:r>
            <a:br>
              <a:rPr lang="en-US" altLang="zh-CN" dirty="0"/>
            </a:br>
            <a:r>
              <a:rPr lang="en-US" altLang="zh-CN" dirty="0"/>
              <a:t>How to Identify Eligible Patients</a:t>
            </a:r>
            <a:endParaRPr lang="zh-CN" altLang="en-US"/>
          </a:p>
        </p:txBody>
      </p:sp>
    </p:spTree>
    <p:extLst>
      <p:ext uri="{BB962C8B-B14F-4D97-AF65-F5344CB8AC3E}">
        <p14:creationId xmlns:p14="http://schemas.microsoft.com/office/powerpoint/2010/main" val="12545493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B44B071C-D128-F1EF-022A-A4A69679D36B}"/>
              </a:ext>
            </a:extLst>
          </p:cNvPr>
          <p:cNvSpPr>
            <a:spLocks noGrp="1"/>
          </p:cNvSpPr>
          <p:nvPr>
            <p:ph type="title"/>
          </p:nvPr>
        </p:nvSpPr>
        <p:spPr/>
        <p:txBody>
          <a:bodyPr/>
          <a:lstStyle/>
          <a:p>
            <a:r>
              <a:rPr lang="en-US" altLang="zh-CN" dirty="0"/>
              <a:t>Although Gene Therapy Is a Curative New Technology, Suitable Patients for Use Are Incredibly Limited</a:t>
            </a:r>
            <a:endParaRPr lang="zh-CN" altLang="en-US" dirty="0"/>
          </a:p>
        </p:txBody>
      </p:sp>
      <p:sp>
        <p:nvSpPr>
          <p:cNvPr id="8" name="Content Placeholder 4">
            <a:extLst>
              <a:ext uri="{FF2B5EF4-FFF2-40B4-BE49-F238E27FC236}">
                <a16:creationId xmlns:a16="http://schemas.microsoft.com/office/drawing/2014/main" id="{F0E1547C-8A66-008C-C49D-0268600472BB}"/>
              </a:ext>
            </a:extLst>
          </p:cNvPr>
          <p:cNvSpPr>
            <a:spLocks noGrp="1"/>
          </p:cNvSpPr>
          <p:nvPr>
            <p:ph idx="4294967295"/>
          </p:nvPr>
        </p:nvSpPr>
        <p:spPr>
          <a:xfrm>
            <a:off x="609758" y="1913960"/>
            <a:ext cx="7275713" cy="3482975"/>
          </a:xfrm>
        </p:spPr>
        <p:txBody>
          <a:bodyPr/>
          <a:lstStyle/>
          <a:p>
            <a:pPr>
              <a:spcBef>
                <a:spcPts val="600"/>
              </a:spcBef>
              <a:spcAft>
                <a:spcPts val="0"/>
              </a:spcAft>
            </a:pPr>
            <a:r>
              <a:rPr lang="en-US" sz="1800" dirty="0"/>
              <a:t>Valoctocogene roxaparvovec FDA approved in 2023 to treat adults </a:t>
            </a:r>
            <a:br>
              <a:rPr lang="en-US" sz="1800" dirty="0"/>
            </a:br>
            <a:r>
              <a:rPr lang="en-US" sz="1800" dirty="0"/>
              <a:t>with severe HA without preexisting antibodies to AAV5, as detected by FDA-approved test</a:t>
            </a:r>
          </a:p>
          <a:p>
            <a:pPr>
              <a:spcBef>
                <a:spcPts val="600"/>
              </a:spcBef>
              <a:spcAft>
                <a:spcPts val="0"/>
              </a:spcAft>
            </a:pPr>
            <a:r>
              <a:rPr lang="en-US" sz="1800" dirty="0"/>
              <a:t>EU approval obtained in 2022 for treatment of severe HA</a:t>
            </a:r>
          </a:p>
          <a:p>
            <a:pPr>
              <a:spcBef>
                <a:spcPts val="600"/>
              </a:spcBef>
              <a:spcAft>
                <a:spcPts val="0"/>
              </a:spcAft>
            </a:pPr>
            <a:r>
              <a:rPr lang="en-US" sz="1800" b="1" dirty="0"/>
              <a:t>Use will be limited due to </a:t>
            </a:r>
            <a:r>
              <a:rPr lang="en-US" sz="1800" b="1" dirty="0">
                <a:solidFill>
                  <a:schemeClr val="accent3"/>
                </a:solidFill>
              </a:rPr>
              <a:t>inclusion/exclusion criteria:</a:t>
            </a:r>
          </a:p>
          <a:p>
            <a:pPr lvl="1">
              <a:spcBef>
                <a:spcPts val="600"/>
              </a:spcBef>
              <a:spcAft>
                <a:spcPts val="0"/>
              </a:spcAft>
            </a:pPr>
            <a:r>
              <a:rPr lang="en-US" altLang="zh-CN" sz="1800" dirty="0"/>
              <a:t>No children</a:t>
            </a:r>
          </a:p>
          <a:p>
            <a:pPr lvl="1">
              <a:spcBef>
                <a:spcPts val="600"/>
              </a:spcBef>
              <a:spcAft>
                <a:spcPts val="0"/>
              </a:spcAft>
            </a:pPr>
            <a:r>
              <a:rPr lang="en-GB" altLang="en-US" sz="1800" b="0" dirty="0">
                <a:solidFill>
                  <a:srgbClr val="000000"/>
                </a:solidFill>
              </a:rPr>
              <a:t>No positive test for FVIII inhibitor </a:t>
            </a:r>
          </a:p>
          <a:p>
            <a:pPr lvl="1">
              <a:spcBef>
                <a:spcPts val="600"/>
              </a:spcBef>
              <a:spcAft>
                <a:spcPts val="0"/>
              </a:spcAft>
            </a:pPr>
            <a:r>
              <a:rPr lang="en-GB" altLang="en-US" sz="1800" b="0" dirty="0">
                <a:solidFill>
                  <a:srgbClr val="000000"/>
                </a:solidFill>
              </a:rPr>
              <a:t>No pre-existing AAV5 antibodies</a:t>
            </a:r>
          </a:p>
          <a:p>
            <a:pPr lvl="1">
              <a:spcBef>
                <a:spcPts val="600"/>
              </a:spcBef>
              <a:spcAft>
                <a:spcPts val="0"/>
              </a:spcAft>
            </a:pPr>
            <a:r>
              <a:rPr lang="en-GB" altLang="en-US" sz="1800" dirty="0">
                <a:solidFill>
                  <a:srgbClr val="000000"/>
                </a:solidFill>
              </a:rPr>
              <a:t>Must have prior exposure to prophylactic FVIII replacement therapy for ≥12 mo or </a:t>
            </a:r>
            <a:r>
              <a:rPr lang="en-US" altLang="en-US" sz="1800" dirty="0">
                <a:solidFill>
                  <a:srgbClr val="000000"/>
                </a:solidFill>
              </a:rPr>
              <a:t>treated/exposed to FVIII concentrates or cryoprecipitate for ≥150 days</a:t>
            </a:r>
            <a:endParaRPr lang="en-GB" altLang="en-US" sz="1800" b="0" dirty="0">
              <a:solidFill>
                <a:srgbClr val="000000"/>
              </a:solidFill>
            </a:endParaRPr>
          </a:p>
          <a:p>
            <a:pPr lvl="1">
              <a:spcBef>
                <a:spcPts val="600"/>
              </a:spcBef>
              <a:spcAft>
                <a:spcPts val="0"/>
              </a:spcAft>
            </a:pPr>
            <a:r>
              <a:rPr lang="en-GB" altLang="en-US" sz="1800" dirty="0">
                <a:solidFill>
                  <a:srgbClr val="000000"/>
                </a:solidFill>
                <a:cs typeface="+mn-cs"/>
              </a:rPr>
              <a:t>No active, acute infection or any immunosuppressive disorder</a:t>
            </a:r>
          </a:p>
          <a:p>
            <a:pPr lvl="1">
              <a:spcBef>
                <a:spcPts val="600"/>
              </a:spcBef>
              <a:spcAft>
                <a:spcPts val="0"/>
              </a:spcAft>
            </a:pPr>
            <a:r>
              <a:rPr lang="en-GB" altLang="en-US" sz="1800" dirty="0">
                <a:solidFill>
                  <a:srgbClr val="000000"/>
                </a:solidFill>
                <a:cs typeface="+mn-cs"/>
              </a:rPr>
              <a:t>No known hepatic fibrosis or cirrhosis</a:t>
            </a:r>
            <a:endParaRPr lang="en-GB" altLang="en-US" sz="1800" dirty="0">
              <a:solidFill>
                <a:schemeClr val="accent3"/>
              </a:solidFill>
              <a:cs typeface="+mn-cs"/>
            </a:endParaRPr>
          </a:p>
          <a:p>
            <a:pPr>
              <a:spcBef>
                <a:spcPts val="600"/>
              </a:spcBef>
              <a:spcAft>
                <a:spcPts val="0"/>
              </a:spcAft>
            </a:pPr>
            <a:r>
              <a:rPr lang="en-US" sz="1800" b="1" dirty="0">
                <a:solidFill>
                  <a:schemeClr val="accent3"/>
                </a:solidFill>
              </a:rPr>
              <a:t>Safety considerations</a:t>
            </a:r>
            <a:r>
              <a:rPr lang="en-US" sz="1800" b="1" dirty="0"/>
              <a:t>: </a:t>
            </a:r>
            <a:r>
              <a:rPr lang="en-US" sz="1800" dirty="0"/>
              <a:t>optimal immunosuppression strategy unclear</a:t>
            </a:r>
          </a:p>
        </p:txBody>
      </p:sp>
      <p:sp>
        <p:nvSpPr>
          <p:cNvPr id="10" name="文本框 9">
            <a:extLst>
              <a:ext uri="{FF2B5EF4-FFF2-40B4-BE49-F238E27FC236}">
                <a16:creationId xmlns:a16="http://schemas.microsoft.com/office/drawing/2014/main" id="{A372FF2D-0AAA-9A60-BBEC-D06B0F825A5A}"/>
              </a:ext>
            </a:extLst>
          </p:cNvPr>
          <p:cNvSpPr txBox="1"/>
          <p:nvPr/>
        </p:nvSpPr>
        <p:spPr bwMode="auto">
          <a:xfrm>
            <a:off x="609759" y="1491496"/>
            <a:ext cx="69481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Limitations of valoctocogene roxaparvovec for clinical use:</a:t>
            </a:r>
            <a:endParaRPr kumimoji="0" lang="zh-CN" alt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12" name="文本框 11">
            <a:extLst>
              <a:ext uri="{FF2B5EF4-FFF2-40B4-BE49-F238E27FC236}">
                <a16:creationId xmlns:a16="http://schemas.microsoft.com/office/drawing/2014/main" id="{07AF0567-D975-3EA7-1DC0-E572CD627627}"/>
              </a:ext>
            </a:extLst>
          </p:cNvPr>
          <p:cNvSpPr txBox="1"/>
          <p:nvPr/>
        </p:nvSpPr>
        <p:spPr bwMode="auto">
          <a:xfrm>
            <a:off x="8107206" y="4802621"/>
            <a:ext cx="29162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600"/>
              </a:spcBef>
              <a:spcAft>
                <a:spcPts val="0"/>
              </a:spcAft>
              <a:buClrTx/>
              <a:buSzTx/>
              <a:buFontTx/>
              <a:buNone/>
              <a:tabLst/>
              <a:defRPr/>
            </a:pPr>
            <a:r>
              <a:rPr kumimoji="0" lang="en-GB" altLang="en-US" sz="2000" b="1"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Could exclude up to 65% of people with HA</a:t>
            </a:r>
          </a:p>
        </p:txBody>
      </p:sp>
      <p:graphicFrame>
        <p:nvGraphicFramePr>
          <p:cNvPr id="15" name="图表 14">
            <a:extLst>
              <a:ext uri="{FF2B5EF4-FFF2-40B4-BE49-F238E27FC236}">
                <a16:creationId xmlns:a16="http://schemas.microsoft.com/office/drawing/2014/main" id="{E64217E3-D5A2-5FFC-2754-E4D2AA4B176B}"/>
              </a:ext>
            </a:extLst>
          </p:cNvPr>
          <p:cNvGraphicFramePr/>
          <p:nvPr/>
        </p:nvGraphicFramePr>
        <p:xfrm>
          <a:off x="7469414" y="2043500"/>
          <a:ext cx="4191850" cy="2987096"/>
        </p:xfrm>
        <a:graphic>
          <a:graphicData uri="http://schemas.openxmlformats.org/drawingml/2006/chart">
            <c:chart xmlns:c="http://schemas.openxmlformats.org/drawingml/2006/chart" xmlns:r="http://schemas.openxmlformats.org/officeDocument/2006/relationships" r:id="rId4"/>
          </a:graphicData>
        </a:graphic>
      </p:graphicFrame>
      <p:sp>
        <p:nvSpPr>
          <p:cNvPr id="18" name="箭头: 右 17">
            <a:extLst>
              <a:ext uri="{FF2B5EF4-FFF2-40B4-BE49-F238E27FC236}">
                <a16:creationId xmlns:a16="http://schemas.microsoft.com/office/drawing/2014/main" id="{E5720919-8E4E-5016-6294-242D929BF262}"/>
              </a:ext>
            </a:extLst>
          </p:cNvPr>
          <p:cNvSpPr/>
          <p:nvPr/>
        </p:nvSpPr>
        <p:spPr bwMode="auto">
          <a:xfrm>
            <a:off x="7166953" y="3367000"/>
            <a:ext cx="1117600" cy="369332"/>
          </a:xfrm>
          <a:prstGeom prst="rightArrow">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ext Box 11">
            <a:extLst>
              <a:ext uri="{FF2B5EF4-FFF2-40B4-BE49-F238E27FC236}">
                <a16:creationId xmlns:a16="http://schemas.microsoft.com/office/drawing/2014/main" id="{4C41007A-05B6-285F-ECE5-A6D0939EBF65}"/>
              </a:ext>
            </a:extLst>
          </p:cNvPr>
          <p:cNvSpPr txBox="1">
            <a:spLocks noChangeArrowheads="1"/>
          </p:cNvSpPr>
          <p:nvPr/>
        </p:nvSpPr>
        <p:spPr bwMode="auto">
          <a:xfrm>
            <a:off x="433001" y="6364694"/>
            <a:ext cx="90489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Valoctocogene roxaparvovec-rvox PI. Valoctocogene roxaparvovec-rvox EU PI. NCT03370913. </a:t>
            </a:r>
            <a:endParaRPr kumimoji="0" lang="en-US" altLang="zh-CN"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spTree>
    <p:custDataLst>
      <p:tags r:id="rId1"/>
    </p:custData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06D3761-C0DF-8AB5-5C35-D12530B15A26}"/>
              </a:ext>
            </a:extLst>
          </p:cNvPr>
          <p:cNvSpPr/>
          <p:nvPr/>
        </p:nvSpPr>
        <p:spPr bwMode="auto">
          <a:xfrm>
            <a:off x="6252634" y="1510645"/>
            <a:ext cx="5520266" cy="3004695"/>
          </a:xfrm>
          <a:prstGeom prst="rect">
            <a:avLst/>
          </a:prstGeom>
          <a:solidFill>
            <a:schemeClr val="tx1">
              <a:lumMod val="9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 name="Content Placeholder 3">
            <a:extLst>
              <a:ext uri="{FF2B5EF4-FFF2-40B4-BE49-F238E27FC236}">
                <a16:creationId xmlns:a16="http://schemas.microsoft.com/office/drawing/2014/main" id="{EB12C9D0-4313-73F1-F6FC-AD482B33822A}"/>
              </a:ext>
            </a:extLst>
          </p:cNvPr>
          <p:cNvSpPr>
            <a:spLocks noGrp="1"/>
          </p:cNvSpPr>
          <p:nvPr>
            <p:ph sz="half" idx="2"/>
          </p:nvPr>
        </p:nvSpPr>
        <p:spPr>
          <a:xfrm>
            <a:off x="6252634" y="1510730"/>
            <a:ext cx="5431088" cy="4665746"/>
          </a:xfrm>
        </p:spPr>
        <p:txBody>
          <a:bodyPr/>
          <a:lstStyle/>
          <a:p>
            <a:r>
              <a:rPr lang="en-US" sz="2200" dirty="0"/>
              <a:t>Fitusiran can solve limitations, as it is</a:t>
            </a:r>
            <a:r>
              <a:rPr lang="en-US" sz="2200" baseline="30000" dirty="0"/>
              <a:t>2</a:t>
            </a:r>
            <a:r>
              <a:rPr lang="en-US" sz="2200" dirty="0"/>
              <a:t>:</a:t>
            </a:r>
          </a:p>
          <a:p>
            <a:endParaRPr lang="en-US" sz="2200" dirty="0"/>
          </a:p>
          <a:p>
            <a:endParaRPr lang="en-US" sz="2200" dirty="0"/>
          </a:p>
          <a:p>
            <a:endParaRPr lang="en-US" sz="2200" dirty="0"/>
          </a:p>
          <a:p>
            <a:endParaRPr lang="en-US" sz="2200" dirty="0"/>
          </a:p>
          <a:p>
            <a:endParaRPr lang="en-US" sz="2200" dirty="0"/>
          </a:p>
          <a:p>
            <a:r>
              <a:rPr lang="en-US" sz="2200" dirty="0"/>
              <a:t>Initial fitusiran challenges included thrombosis risk and common AEs (eg, ISRs, elevated liver enzymes)</a:t>
            </a:r>
            <a:r>
              <a:rPr lang="en-US" sz="2200" baseline="30000" dirty="0"/>
              <a:t>3</a:t>
            </a:r>
            <a:endParaRPr lang="en-US" baseline="30000" dirty="0"/>
          </a:p>
        </p:txBody>
      </p:sp>
      <p:sp>
        <p:nvSpPr>
          <p:cNvPr id="3" name="标题 2">
            <a:extLst>
              <a:ext uri="{FF2B5EF4-FFF2-40B4-BE49-F238E27FC236}">
                <a16:creationId xmlns:a16="http://schemas.microsoft.com/office/drawing/2014/main" id="{DFD095D2-22C8-F5F9-A26C-D2A4F8321BF4}"/>
              </a:ext>
            </a:extLst>
          </p:cNvPr>
          <p:cNvSpPr>
            <a:spLocks noGrp="1"/>
          </p:cNvSpPr>
          <p:nvPr>
            <p:ph type="title"/>
          </p:nvPr>
        </p:nvSpPr>
        <p:spPr>
          <a:xfrm>
            <a:off x="609759" y="238127"/>
            <a:ext cx="10478311" cy="1103313"/>
          </a:xfrm>
        </p:spPr>
        <p:txBody>
          <a:bodyPr/>
          <a:lstStyle/>
          <a:p>
            <a:r>
              <a:rPr lang="en-US" altLang="zh-CN" dirty="0"/>
              <a:t>Selecting New Treatments: Nonfactors Should Meet All Needs</a:t>
            </a:r>
            <a:endParaRPr lang="zh-CN" altLang="en-US"/>
          </a:p>
        </p:txBody>
      </p:sp>
      <p:sp>
        <p:nvSpPr>
          <p:cNvPr id="2" name="Content Placeholder 1">
            <a:extLst>
              <a:ext uri="{FF2B5EF4-FFF2-40B4-BE49-F238E27FC236}">
                <a16:creationId xmlns:a16="http://schemas.microsoft.com/office/drawing/2014/main" id="{43EF5541-10E4-EB25-AF3F-6D66D894DBFE}"/>
              </a:ext>
            </a:extLst>
          </p:cNvPr>
          <p:cNvSpPr>
            <a:spLocks noGrp="1"/>
          </p:cNvSpPr>
          <p:nvPr>
            <p:ph sz="half" idx="1"/>
          </p:nvPr>
        </p:nvSpPr>
        <p:spPr>
          <a:xfrm>
            <a:off x="604005" y="1529589"/>
            <a:ext cx="5309278" cy="4678738"/>
          </a:xfrm>
        </p:spPr>
        <p:txBody>
          <a:bodyPr/>
          <a:lstStyle/>
          <a:p>
            <a:pPr marL="0" indent="0">
              <a:buNone/>
            </a:pPr>
            <a:r>
              <a:rPr lang="en-US" sz="2200" b="1" dirty="0"/>
              <a:t>Limitations of existing drugs</a:t>
            </a:r>
            <a:r>
              <a:rPr lang="en-US" sz="2200" b="1" baseline="30000" dirty="0"/>
              <a:t>1</a:t>
            </a:r>
            <a:r>
              <a:rPr lang="en-US" sz="2200" b="1" dirty="0"/>
              <a:t>:</a:t>
            </a:r>
          </a:p>
          <a:p>
            <a:r>
              <a:rPr lang="en-US" sz="2200" dirty="0"/>
              <a:t>EHL factors decrease infusion frequency, but people with severe HA need IV prophylaxis 2x-3x/wk</a:t>
            </a:r>
          </a:p>
          <a:p>
            <a:r>
              <a:rPr lang="en-US" sz="2200" dirty="0"/>
              <a:t>IV therapy inconvenient, stressful with increased risk of infection, and may decrease compliance</a:t>
            </a:r>
          </a:p>
          <a:p>
            <a:r>
              <a:rPr lang="en-US" sz="2400" dirty="0"/>
              <a:t>Inhibitory antibodies cause standard treatments to be ineffective</a:t>
            </a:r>
          </a:p>
          <a:p>
            <a:pPr lvl="1"/>
            <a:r>
              <a:rPr lang="en-US" sz="2000" dirty="0"/>
              <a:t>Inhibitor elimination via ITT, bypassing agents, or clotting factor replacement: invasive, high cost, high failure rate</a:t>
            </a:r>
          </a:p>
          <a:p>
            <a:endParaRPr lang="en-US" dirty="0"/>
          </a:p>
        </p:txBody>
      </p:sp>
      <p:sp>
        <p:nvSpPr>
          <p:cNvPr id="25" name="文本框 24">
            <a:extLst>
              <a:ext uri="{FF2B5EF4-FFF2-40B4-BE49-F238E27FC236}">
                <a16:creationId xmlns:a16="http://schemas.microsoft.com/office/drawing/2014/main" id="{150BD617-5D99-8ECB-ABEF-4229B31C738D}"/>
              </a:ext>
            </a:extLst>
          </p:cNvPr>
          <p:cNvSpPr txBox="1"/>
          <p:nvPr/>
        </p:nvSpPr>
        <p:spPr bwMode="auto">
          <a:xfrm>
            <a:off x="6387993" y="2740508"/>
            <a:ext cx="13114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zh-CN"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For HA and HB</a:t>
            </a:r>
            <a:endParaRPr kumimoji="0" lang="zh-CN" alt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文本框 25">
            <a:extLst>
              <a:ext uri="{FF2B5EF4-FFF2-40B4-BE49-F238E27FC236}">
                <a16:creationId xmlns:a16="http://schemas.microsoft.com/office/drawing/2014/main" id="{A1E78ED4-B6B4-CA87-9F80-73C288E0E1EB}"/>
              </a:ext>
            </a:extLst>
          </p:cNvPr>
          <p:cNvSpPr txBox="1"/>
          <p:nvPr/>
        </p:nvSpPr>
        <p:spPr bwMode="auto">
          <a:xfrm>
            <a:off x="7942400" y="2729718"/>
            <a:ext cx="18034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zh-CN"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With/without inhibitors</a:t>
            </a:r>
            <a:endParaRPr kumimoji="0" lang="zh-CN" alt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文本框 26">
            <a:extLst>
              <a:ext uri="{FF2B5EF4-FFF2-40B4-BE49-F238E27FC236}">
                <a16:creationId xmlns:a16="http://schemas.microsoft.com/office/drawing/2014/main" id="{4B105D82-4654-8CB3-F0EE-F431582805A0}"/>
              </a:ext>
            </a:extLst>
          </p:cNvPr>
          <p:cNvSpPr txBox="1"/>
          <p:nvPr/>
        </p:nvSpPr>
        <p:spPr bwMode="auto">
          <a:xfrm>
            <a:off x="9888516" y="2771861"/>
            <a:ext cx="18034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zh-CN"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Maintains sustained thrombin production</a:t>
            </a:r>
            <a:endParaRPr kumimoji="0" lang="zh-CN" alt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文本框 27">
            <a:extLst>
              <a:ext uri="{FF2B5EF4-FFF2-40B4-BE49-F238E27FC236}">
                <a16:creationId xmlns:a16="http://schemas.microsoft.com/office/drawing/2014/main" id="{5A7767D1-49CA-1565-B303-217637B517EE}"/>
              </a:ext>
            </a:extLst>
          </p:cNvPr>
          <p:cNvSpPr txBox="1"/>
          <p:nvPr/>
        </p:nvSpPr>
        <p:spPr bwMode="auto">
          <a:xfrm>
            <a:off x="6570083" y="3992120"/>
            <a:ext cx="23730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zh-CN"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level reduction</a:t>
            </a:r>
            <a:endParaRPr kumimoji="0" lang="zh-CN" alt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文本框 28">
            <a:extLst>
              <a:ext uri="{FF2B5EF4-FFF2-40B4-BE49-F238E27FC236}">
                <a16:creationId xmlns:a16="http://schemas.microsoft.com/office/drawing/2014/main" id="{DF9F600E-CFA1-4BD5-B617-D6991485821D}"/>
              </a:ext>
            </a:extLst>
          </p:cNvPr>
          <p:cNvSpPr txBox="1"/>
          <p:nvPr/>
        </p:nvSpPr>
        <p:spPr bwMode="auto">
          <a:xfrm>
            <a:off x="8600280" y="3992120"/>
            <a:ext cx="24877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zh-CN"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Low frequency SC administration</a:t>
            </a:r>
            <a:endParaRPr kumimoji="0" lang="zh-CN" alt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文本框 9">
            <a:extLst>
              <a:ext uri="{FF2B5EF4-FFF2-40B4-BE49-F238E27FC236}">
                <a16:creationId xmlns:a16="http://schemas.microsoft.com/office/drawing/2014/main" id="{2E8D66DE-E763-8CAF-CEE9-DE9DD653B11F}"/>
              </a:ext>
            </a:extLst>
          </p:cNvPr>
          <p:cNvSpPr txBox="1"/>
          <p:nvPr/>
        </p:nvSpPr>
        <p:spPr bwMode="auto">
          <a:xfrm>
            <a:off x="7345754" y="5681912"/>
            <a:ext cx="42912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zh-CN"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Dosing regimen revised to protect from thrombosis risk</a:t>
            </a:r>
            <a:endParaRPr kumimoji="0" lang="zh-CN" alt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Text Box 11">
            <a:extLst>
              <a:ext uri="{FF2B5EF4-FFF2-40B4-BE49-F238E27FC236}">
                <a16:creationId xmlns:a16="http://schemas.microsoft.com/office/drawing/2014/main" id="{4A6D7620-8FB1-6204-49A1-FD82DCDDAEAF}"/>
              </a:ext>
            </a:extLst>
          </p:cNvPr>
          <p:cNvSpPr txBox="1">
            <a:spLocks noChangeArrowheads="1"/>
          </p:cNvSpPr>
          <p:nvPr/>
        </p:nvSpPr>
        <p:spPr bwMode="auto">
          <a:xfrm>
            <a:off x="433001" y="636469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Boyce. J Blood Med. 2023;14:317. 2. Young. Lancet. 2023;401:1427. 3. Pasi. J Thromb Haemost. 2021;19:1436.</a:t>
            </a:r>
          </a:p>
        </p:txBody>
      </p:sp>
      <p:grpSp>
        <p:nvGrpSpPr>
          <p:cNvPr id="52" name="Group 51">
            <a:extLst>
              <a:ext uri="{FF2B5EF4-FFF2-40B4-BE49-F238E27FC236}">
                <a16:creationId xmlns:a16="http://schemas.microsoft.com/office/drawing/2014/main" id="{67D80B84-503C-CD0D-D33A-C264A22A403F}"/>
              </a:ext>
            </a:extLst>
          </p:cNvPr>
          <p:cNvGrpSpPr/>
          <p:nvPr/>
        </p:nvGrpSpPr>
        <p:grpSpPr>
          <a:xfrm>
            <a:off x="6749393" y="2095855"/>
            <a:ext cx="564682" cy="564682"/>
            <a:chOff x="6703825" y="2191534"/>
            <a:chExt cx="564682" cy="564682"/>
          </a:xfrm>
        </p:grpSpPr>
        <p:grpSp>
          <p:nvGrpSpPr>
            <p:cNvPr id="39" name="Graphic 35">
              <a:extLst>
                <a:ext uri="{FF2B5EF4-FFF2-40B4-BE49-F238E27FC236}">
                  <a16:creationId xmlns:a16="http://schemas.microsoft.com/office/drawing/2014/main" id="{B1DBE7D1-7AF0-9D87-F39A-67E4387730A6}"/>
                </a:ext>
              </a:extLst>
            </p:cNvPr>
            <p:cNvGrpSpPr/>
            <p:nvPr/>
          </p:nvGrpSpPr>
          <p:grpSpPr>
            <a:xfrm>
              <a:off x="6703825" y="2191534"/>
              <a:ext cx="270065" cy="392822"/>
              <a:chOff x="6703825" y="2191534"/>
              <a:chExt cx="270065" cy="392822"/>
            </a:xfrm>
            <a:noFill/>
          </p:grpSpPr>
          <p:sp>
            <p:nvSpPr>
              <p:cNvPr id="40" name="Freeform: Shape 39">
                <a:extLst>
                  <a:ext uri="{FF2B5EF4-FFF2-40B4-BE49-F238E27FC236}">
                    <a16:creationId xmlns:a16="http://schemas.microsoft.com/office/drawing/2014/main" id="{8063CAD9-1B0C-5301-D249-BDB691625D06}"/>
                  </a:ext>
                </a:extLst>
              </p:cNvPr>
              <p:cNvSpPr/>
              <p:nvPr/>
            </p:nvSpPr>
            <p:spPr>
              <a:xfrm>
                <a:off x="6703825" y="2191534"/>
                <a:ext cx="270065" cy="392822"/>
              </a:xfrm>
              <a:custGeom>
                <a:avLst/>
                <a:gdLst>
                  <a:gd name="connsiteX0" fmla="*/ 270066 w 270065"/>
                  <a:gd name="connsiteY0" fmla="*/ 266506 h 392822"/>
                  <a:gd name="connsiteX1" fmla="*/ 135033 w 270065"/>
                  <a:gd name="connsiteY1" fmla="*/ 392823 h 392822"/>
                  <a:gd name="connsiteX2" fmla="*/ 0 w 270065"/>
                  <a:gd name="connsiteY2" fmla="*/ 266506 h 392822"/>
                  <a:gd name="connsiteX3" fmla="*/ 16081 w 270065"/>
                  <a:gd name="connsiteY3" fmla="*/ 206723 h 392822"/>
                  <a:gd name="connsiteX4" fmla="*/ 135033 w 270065"/>
                  <a:gd name="connsiteY4" fmla="*/ 0 h 392822"/>
                  <a:gd name="connsiteX5" fmla="*/ 253984 w 270065"/>
                  <a:gd name="connsiteY5" fmla="*/ 206846 h 392822"/>
                  <a:gd name="connsiteX6" fmla="*/ 270066 w 270065"/>
                  <a:gd name="connsiteY6" fmla="*/ 266628 h 39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065" h="392822">
                    <a:moveTo>
                      <a:pt x="270066" y="266506"/>
                    </a:moveTo>
                    <a:cubicBezTo>
                      <a:pt x="270066" y="336232"/>
                      <a:pt x="209546" y="392823"/>
                      <a:pt x="135033" y="392823"/>
                    </a:cubicBezTo>
                    <a:cubicBezTo>
                      <a:pt x="60519" y="392823"/>
                      <a:pt x="0" y="336354"/>
                      <a:pt x="0" y="266506"/>
                    </a:cubicBezTo>
                    <a:cubicBezTo>
                      <a:pt x="0" y="244900"/>
                      <a:pt x="5892" y="224523"/>
                      <a:pt x="16081" y="206723"/>
                    </a:cubicBezTo>
                    <a:lnTo>
                      <a:pt x="135033" y="0"/>
                    </a:lnTo>
                    <a:lnTo>
                      <a:pt x="253984" y="206846"/>
                    </a:lnTo>
                    <a:cubicBezTo>
                      <a:pt x="264173" y="224645"/>
                      <a:pt x="270066" y="245023"/>
                      <a:pt x="270066" y="266628"/>
                    </a:cubicBezTo>
                    <a:close/>
                  </a:path>
                </a:pathLst>
              </a:custGeom>
              <a:noFill/>
              <a:ln w="24209" cap="rnd">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1" name="Graphic 35">
                <a:extLst>
                  <a:ext uri="{FF2B5EF4-FFF2-40B4-BE49-F238E27FC236}">
                    <a16:creationId xmlns:a16="http://schemas.microsoft.com/office/drawing/2014/main" id="{C6D26CFF-7B78-59E1-A609-87E7B3A5FEBB}"/>
                  </a:ext>
                </a:extLst>
              </p:cNvPr>
              <p:cNvGrpSpPr/>
              <p:nvPr/>
            </p:nvGrpSpPr>
            <p:grpSpPr>
              <a:xfrm>
                <a:off x="6815579" y="2387946"/>
                <a:ext cx="52277" cy="110481"/>
                <a:chOff x="6815579" y="2387946"/>
                <a:chExt cx="52277" cy="110481"/>
              </a:xfrm>
              <a:noFill/>
            </p:grpSpPr>
            <p:sp>
              <p:nvSpPr>
                <p:cNvPr id="42" name="Freeform: Shape 41">
                  <a:extLst>
                    <a:ext uri="{FF2B5EF4-FFF2-40B4-BE49-F238E27FC236}">
                      <a16:creationId xmlns:a16="http://schemas.microsoft.com/office/drawing/2014/main" id="{EB4F7038-53E1-76B4-5A7C-6EBB304CF30B}"/>
                    </a:ext>
                  </a:extLst>
                </p:cNvPr>
                <p:cNvSpPr/>
                <p:nvPr/>
              </p:nvSpPr>
              <p:spPr>
                <a:xfrm>
                  <a:off x="6818754" y="2387946"/>
                  <a:ext cx="49102" cy="110481"/>
                </a:xfrm>
                <a:custGeom>
                  <a:avLst/>
                  <a:gdLst>
                    <a:gd name="connsiteX0" fmla="*/ 49103 w 49102"/>
                    <a:gd name="connsiteY0" fmla="*/ 110481 h 110481"/>
                    <a:gd name="connsiteX1" fmla="*/ 49103 w 49102"/>
                    <a:gd name="connsiteY1" fmla="*/ 24551 h 110481"/>
                    <a:gd name="connsiteX2" fmla="*/ 24551 w 49102"/>
                    <a:gd name="connsiteY2" fmla="*/ 0 h 110481"/>
                    <a:gd name="connsiteX3" fmla="*/ 0 w 49102"/>
                    <a:gd name="connsiteY3" fmla="*/ 24551 h 110481"/>
                    <a:gd name="connsiteX4" fmla="*/ 0 w 49102"/>
                    <a:gd name="connsiteY4" fmla="*/ 110481 h 110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02" h="110481">
                      <a:moveTo>
                        <a:pt x="49103" y="110481"/>
                      </a:moveTo>
                      <a:lnTo>
                        <a:pt x="49103" y="24551"/>
                      </a:lnTo>
                      <a:cubicBezTo>
                        <a:pt x="49103" y="11048"/>
                        <a:pt x="38055" y="0"/>
                        <a:pt x="24551" y="0"/>
                      </a:cubicBezTo>
                      <a:cubicBezTo>
                        <a:pt x="11048" y="0"/>
                        <a:pt x="0" y="11048"/>
                        <a:pt x="0" y="24551"/>
                      </a:cubicBezTo>
                      <a:lnTo>
                        <a:pt x="0" y="110481"/>
                      </a:lnTo>
                    </a:path>
                  </a:pathLst>
                </a:custGeom>
                <a:noFill/>
                <a:ln w="24209"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Freeform: Shape 42">
                  <a:extLst>
                    <a:ext uri="{FF2B5EF4-FFF2-40B4-BE49-F238E27FC236}">
                      <a16:creationId xmlns:a16="http://schemas.microsoft.com/office/drawing/2014/main" id="{0ED71A68-7A92-77F2-4BA5-AD7059A21471}"/>
                    </a:ext>
                  </a:extLst>
                </p:cNvPr>
                <p:cNvSpPr/>
                <p:nvPr/>
              </p:nvSpPr>
              <p:spPr>
                <a:xfrm>
                  <a:off x="6815579" y="2449324"/>
                  <a:ext cx="49102" cy="12275"/>
                </a:xfrm>
                <a:custGeom>
                  <a:avLst/>
                  <a:gdLst>
                    <a:gd name="connsiteX0" fmla="*/ 49103 w 49102"/>
                    <a:gd name="connsiteY0" fmla="*/ 0 h 12275"/>
                    <a:gd name="connsiteX1" fmla="*/ 0 w 49102"/>
                    <a:gd name="connsiteY1" fmla="*/ 0 h 12275"/>
                  </a:gdLst>
                  <a:ahLst/>
                  <a:cxnLst>
                    <a:cxn ang="0">
                      <a:pos x="connsiteX0" y="connsiteY0"/>
                    </a:cxn>
                    <a:cxn ang="0">
                      <a:pos x="connsiteX1" y="connsiteY1"/>
                    </a:cxn>
                  </a:cxnLst>
                  <a:rect l="l" t="t" r="r" b="b"/>
                  <a:pathLst>
                    <a:path w="49102" h="12275">
                      <a:moveTo>
                        <a:pt x="49103" y="0"/>
                      </a:moveTo>
                      <a:lnTo>
                        <a:pt x="0" y="0"/>
                      </a:lnTo>
                    </a:path>
                  </a:pathLst>
                </a:custGeom>
                <a:ln w="24209"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45" name="Graphic 35">
              <a:extLst>
                <a:ext uri="{FF2B5EF4-FFF2-40B4-BE49-F238E27FC236}">
                  <a16:creationId xmlns:a16="http://schemas.microsoft.com/office/drawing/2014/main" id="{0EA64717-2F36-08FE-E561-4C3178982870}"/>
                </a:ext>
              </a:extLst>
            </p:cNvPr>
            <p:cNvGrpSpPr/>
            <p:nvPr/>
          </p:nvGrpSpPr>
          <p:grpSpPr>
            <a:xfrm>
              <a:off x="6998442" y="2363271"/>
              <a:ext cx="270065" cy="392945"/>
              <a:chOff x="6998442" y="2363271"/>
              <a:chExt cx="270065" cy="392945"/>
            </a:xfrm>
            <a:noFill/>
          </p:grpSpPr>
          <p:sp>
            <p:nvSpPr>
              <p:cNvPr id="46" name="Freeform: Shape 45">
                <a:extLst>
                  <a:ext uri="{FF2B5EF4-FFF2-40B4-BE49-F238E27FC236}">
                    <a16:creationId xmlns:a16="http://schemas.microsoft.com/office/drawing/2014/main" id="{6C03E60E-6DC0-94F5-C223-1043AA30E890}"/>
                  </a:ext>
                </a:extLst>
              </p:cNvPr>
              <p:cNvSpPr/>
              <p:nvPr/>
            </p:nvSpPr>
            <p:spPr>
              <a:xfrm>
                <a:off x="6998442" y="2363271"/>
                <a:ext cx="270065" cy="392945"/>
              </a:xfrm>
              <a:custGeom>
                <a:avLst/>
                <a:gdLst>
                  <a:gd name="connsiteX0" fmla="*/ 270066 w 270065"/>
                  <a:gd name="connsiteY0" fmla="*/ 266628 h 392945"/>
                  <a:gd name="connsiteX1" fmla="*/ 135033 w 270065"/>
                  <a:gd name="connsiteY1" fmla="*/ 392945 h 392945"/>
                  <a:gd name="connsiteX2" fmla="*/ 0 w 270065"/>
                  <a:gd name="connsiteY2" fmla="*/ 266628 h 392945"/>
                  <a:gd name="connsiteX3" fmla="*/ 16081 w 270065"/>
                  <a:gd name="connsiteY3" fmla="*/ 206846 h 392945"/>
                  <a:gd name="connsiteX4" fmla="*/ 135033 w 270065"/>
                  <a:gd name="connsiteY4" fmla="*/ 0 h 392945"/>
                  <a:gd name="connsiteX5" fmla="*/ 253984 w 270065"/>
                  <a:gd name="connsiteY5" fmla="*/ 206846 h 392945"/>
                  <a:gd name="connsiteX6" fmla="*/ 270066 w 270065"/>
                  <a:gd name="connsiteY6" fmla="*/ 266628 h 392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065" h="392945">
                    <a:moveTo>
                      <a:pt x="270066" y="266628"/>
                    </a:moveTo>
                    <a:cubicBezTo>
                      <a:pt x="270066" y="336354"/>
                      <a:pt x="209546" y="392945"/>
                      <a:pt x="135033" y="392945"/>
                    </a:cubicBezTo>
                    <a:cubicBezTo>
                      <a:pt x="60519" y="392945"/>
                      <a:pt x="0" y="336477"/>
                      <a:pt x="0" y="266628"/>
                    </a:cubicBezTo>
                    <a:cubicBezTo>
                      <a:pt x="0" y="245023"/>
                      <a:pt x="5892" y="224645"/>
                      <a:pt x="16081" y="206846"/>
                    </a:cubicBezTo>
                    <a:lnTo>
                      <a:pt x="135033" y="0"/>
                    </a:lnTo>
                    <a:lnTo>
                      <a:pt x="253984" y="206846"/>
                    </a:lnTo>
                    <a:cubicBezTo>
                      <a:pt x="264173" y="224645"/>
                      <a:pt x="270066" y="245023"/>
                      <a:pt x="270066" y="266628"/>
                    </a:cubicBezTo>
                    <a:close/>
                  </a:path>
                </a:pathLst>
              </a:custGeom>
              <a:noFill/>
              <a:ln w="24209" cap="rnd">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 name="Freeform: Shape 46">
                <a:extLst>
                  <a:ext uri="{FF2B5EF4-FFF2-40B4-BE49-F238E27FC236}">
                    <a16:creationId xmlns:a16="http://schemas.microsoft.com/office/drawing/2014/main" id="{9EC0E9E9-FE73-8E5E-F8C9-E6FC9DD9B91C}"/>
                  </a:ext>
                </a:extLst>
              </p:cNvPr>
              <p:cNvSpPr/>
              <p:nvPr/>
            </p:nvSpPr>
            <p:spPr>
              <a:xfrm>
                <a:off x="7113371" y="2559805"/>
                <a:ext cx="49102" cy="98205"/>
              </a:xfrm>
              <a:custGeom>
                <a:avLst/>
                <a:gdLst>
                  <a:gd name="connsiteX0" fmla="*/ 24551 w 49102"/>
                  <a:gd name="connsiteY0" fmla="*/ 49103 h 98205"/>
                  <a:gd name="connsiteX1" fmla="*/ 49103 w 49102"/>
                  <a:gd name="connsiteY1" fmla="*/ 73654 h 98205"/>
                  <a:gd name="connsiteX2" fmla="*/ 24551 w 49102"/>
                  <a:gd name="connsiteY2" fmla="*/ 98206 h 98205"/>
                  <a:gd name="connsiteX3" fmla="*/ 0 w 49102"/>
                  <a:gd name="connsiteY3" fmla="*/ 98206 h 98205"/>
                  <a:gd name="connsiteX4" fmla="*/ 0 w 49102"/>
                  <a:gd name="connsiteY4" fmla="*/ 0 h 98205"/>
                  <a:gd name="connsiteX5" fmla="*/ 24551 w 49102"/>
                  <a:gd name="connsiteY5" fmla="*/ 0 h 98205"/>
                  <a:gd name="connsiteX6" fmla="*/ 49103 w 49102"/>
                  <a:gd name="connsiteY6" fmla="*/ 24551 h 98205"/>
                  <a:gd name="connsiteX7" fmla="*/ 24551 w 49102"/>
                  <a:gd name="connsiteY7" fmla="*/ 49103 h 98205"/>
                  <a:gd name="connsiteX8" fmla="*/ 0 w 49102"/>
                  <a:gd name="connsiteY8" fmla="*/ 49103 h 98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102" h="98205">
                    <a:moveTo>
                      <a:pt x="24551" y="49103"/>
                    </a:moveTo>
                    <a:cubicBezTo>
                      <a:pt x="38055" y="49103"/>
                      <a:pt x="49103" y="60151"/>
                      <a:pt x="49103" y="73654"/>
                    </a:cubicBezTo>
                    <a:cubicBezTo>
                      <a:pt x="49103" y="87158"/>
                      <a:pt x="38055" y="98206"/>
                      <a:pt x="24551" y="98206"/>
                    </a:cubicBezTo>
                    <a:lnTo>
                      <a:pt x="0" y="98206"/>
                    </a:lnTo>
                    <a:lnTo>
                      <a:pt x="0" y="0"/>
                    </a:lnTo>
                    <a:lnTo>
                      <a:pt x="24551" y="0"/>
                    </a:lnTo>
                    <a:cubicBezTo>
                      <a:pt x="38055" y="0"/>
                      <a:pt x="49103" y="11048"/>
                      <a:pt x="49103" y="24551"/>
                    </a:cubicBezTo>
                    <a:cubicBezTo>
                      <a:pt x="49103" y="38055"/>
                      <a:pt x="38055" y="49103"/>
                      <a:pt x="24551" y="49103"/>
                    </a:cubicBezTo>
                    <a:lnTo>
                      <a:pt x="0" y="49103"/>
                    </a:lnTo>
                  </a:path>
                </a:pathLst>
              </a:custGeom>
              <a:noFill/>
              <a:ln w="24209"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63" name="Group 62">
            <a:extLst>
              <a:ext uri="{FF2B5EF4-FFF2-40B4-BE49-F238E27FC236}">
                <a16:creationId xmlns:a16="http://schemas.microsoft.com/office/drawing/2014/main" id="{2431E9F9-A18B-EB6B-46FF-F26E938B6BBD}"/>
              </a:ext>
            </a:extLst>
          </p:cNvPr>
          <p:cNvGrpSpPr/>
          <p:nvPr/>
        </p:nvGrpSpPr>
        <p:grpSpPr>
          <a:xfrm>
            <a:off x="7400692" y="3337678"/>
            <a:ext cx="711808" cy="610121"/>
            <a:chOff x="7352673" y="3478394"/>
            <a:chExt cx="711808" cy="610121"/>
          </a:xfrm>
        </p:grpSpPr>
        <p:sp>
          <p:nvSpPr>
            <p:cNvPr id="56" name="Freeform: Shape 55">
              <a:extLst>
                <a:ext uri="{FF2B5EF4-FFF2-40B4-BE49-F238E27FC236}">
                  <a16:creationId xmlns:a16="http://schemas.microsoft.com/office/drawing/2014/main" id="{4D63360F-5C6D-A721-D3A2-111CFB43B2C9}"/>
                </a:ext>
              </a:extLst>
            </p:cNvPr>
            <p:cNvSpPr/>
            <p:nvPr/>
          </p:nvSpPr>
          <p:spPr>
            <a:xfrm>
              <a:off x="7417245" y="3478394"/>
              <a:ext cx="596393" cy="330482"/>
            </a:xfrm>
            <a:custGeom>
              <a:avLst/>
              <a:gdLst>
                <a:gd name="connsiteX0" fmla="*/ 0 w 596393"/>
                <a:gd name="connsiteY0" fmla="*/ 214305 h 330482"/>
                <a:gd name="connsiteX1" fmla="*/ 291333 w 596393"/>
                <a:gd name="connsiteY1" fmla="*/ 0 h 330482"/>
                <a:gd name="connsiteX2" fmla="*/ 596394 w 596393"/>
                <a:gd name="connsiteY2" fmla="*/ 305061 h 330482"/>
                <a:gd name="connsiteX3" fmla="*/ 596394 w 596393"/>
                <a:gd name="connsiteY3" fmla="*/ 330482 h 330482"/>
              </a:gdLst>
              <a:ahLst/>
              <a:cxnLst>
                <a:cxn ang="0">
                  <a:pos x="connsiteX0" y="connsiteY0"/>
                </a:cxn>
                <a:cxn ang="0">
                  <a:pos x="connsiteX1" y="connsiteY1"/>
                </a:cxn>
                <a:cxn ang="0">
                  <a:pos x="connsiteX2" y="connsiteY2"/>
                </a:cxn>
                <a:cxn ang="0">
                  <a:pos x="connsiteX3" y="connsiteY3"/>
                </a:cxn>
              </a:cxnLst>
              <a:rect l="l" t="t" r="r" b="b"/>
              <a:pathLst>
                <a:path w="596393" h="330482">
                  <a:moveTo>
                    <a:pt x="0" y="214305"/>
                  </a:moveTo>
                  <a:cubicBezTo>
                    <a:pt x="38641" y="90120"/>
                    <a:pt x="154437" y="0"/>
                    <a:pt x="291333" y="0"/>
                  </a:cubicBezTo>
                  <a:cubicBezTo>
                    <a:pt x="459879" y="0"/>
                    <a:pt x="596394" y="136642"/>
                    <a:pt x="596394" y="305061"/>
                  </a:cubicBezTo>
                  <a:lnTo>
                    <a:pt x="596394" y="330482"/>
                  </a:lnTo>
                </a:path>
              </a:pathLst>
            </a:custGeom>
            <a:noFill/>
            <a:ln w="25291"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 name="Freeform: Shape 56">
              <a:extLst>
                <a:ext uri="{FF2B5EF4-FFF2-40B4-BE49-F238E27FC236}">
                  <a16:creationId xmlns:a16="http://schemas.microsoft.com/office/drawing/2014/main" id="{315FE211-CFFE-A65C-A154-346E6BFDAEB9}"/>
                </a:ext>
              </a:extLst>
            </p:cNvPr>
            <p:cNvSpPr/>
            <p:nvPr/>
          </p:nvSpPr>
          <p:spPr>
            <a:xfrm>
              <a:off x="7403517" y="3758033"/>
              <a:ext cx="598554" cy="330482"/>
            </a:xfrm>
            <a:custGeom>
              <a:avLst/>
              <a:gdLst>
                <a:gd name="connsiteX0" fmla="*/ 598555 w 598554"/>
                <a:gd name="connsiteY0" fmla="*/ 109186 h 330482"/>
                <a:gd name="connsiteX1" fmla="*/ 305061 w 598554"/>
                <a:gd name="connsiteY1" fmla="*/ 330482 h 330482"/>
                <a:gd name="connsiteX2" fmla="*/ 0 w 598554"/>
                <a:gd name="connsiteY2" fmla="*/ 25422 h 330482"/>
                <a:gd name="connsiteX3" fmla="*/ 0 w 598554"/>
                <a:gd name="connsiteY3" fmla="*/ 0 h 330482"/>
              </a:gdLst>
              <a:ahLst/>
              <a:cxnLst>
                <a:cxn ang="0">
                  <a:pos x="connsiteX0" y="connsiteY0"/>
                </a:cxn>
                <a:cxn ang="0">
                  <a:pos x="connsiteX1" y="connsiteY1"/>
                </a:cxn>
                <a:cxn ang="0">
                  <a:pos x="connsiteX2" y="connsiteY2"/>
                </a:cxn>
                <a:cxn ang="0">
                  <a:pos x="connsiteX3" y="connsiteY3"/>
                </a:cxn>
              </a:cxnLst>
              <a:rect l="l" t="t" r="r" b="b"/>
              <a:pathLst>
                <a:path w="598554" h="330482">
                  <a:moveTo>
                    <a:pt x="598555" y="109186"/>
                  </a:moveTo>
                  <a:cubicBezTo>
                    <a:pt x="562201" y="236930"/>
                    <a:pt x="444499" y="330482"/>
                    <a:pt x="305061" y="330482"/>
                  </a:cubicBezTo>
                  <a:cubicBezTo>
                    <a:pt x="136642" y="330482"/>
                    <a:pt x="0" y="193968"/>
                    <a:pt x="0" y="25422"/>
                  </a:cubicBezTo>
                  <a:lnTo>
                    <a:pt x="0" y="0"/>
                  </a:lnTo>
                </a:path>
              </a:pathLst>
            </a:custGeom>
            <a:noFill/>
            <a:ln w="25291"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 name="Freeform: Shape 57">
              <a:extLst>
                <a:ext uri="{FF2B5EF4-FFF2-40B4-BE49-F238E27FC236}">
                  <a16:creationId xmlns:a16="http://schemas.microsoft.com/office/drawing/2014/main" id="{52C872C7-42E1-216A-5920-E2390D70DA9F}"/>
                </a:ext>
              </a:extLst>
            </p:cNvPr>
            <p:cNvSpPr/>
            <p:nvPr/>
          </p:nvSpPr>
          <p:spPr>
            <a:xfrm>
              <a:off x="7352673" y="3758033"/>
              <a:ext cx="101686" cy="50843"/>
            </a:xfrm>
            <a:custGeom>
              <a:avLst/>
              <a:gdLst>
                <a:gd name="connsiteX0" fmla="*/ 101687 w 101686"/>
                <a:gd name="connsiteY0" fmla="*/ 50843 h 50843"/>
                <a:gd name="connsiteX1" fmla="*/ 50843 w 101686"/>
                <a:gd name="connsiteY1" fmla="*/ 0 h 50843"/>
                <a:gd name="connsiteX2" fmla="*/ 0 w 101686"/>
                <a:gd name="connsiteY2" fmla="*/ 50843 h 50843"/>
              </a:gdLst>
              <a:ahLst/>
              <a:cxnLst>
                <a:cxn ang="0">
                  <a:pos x="connsiteX0" y="connsiteY0"/>
                </a:cxn>
                <a:cxn ang="0">
                  <a:pos x="connsiteX1" y="connsiteY1"/>
                </a:cxn>
                <a:cxn ang="0">
                  <a:pos x="connsiteX2" y="connsiteY2"/>
                </a:cxn>
              </a:cxnLst>
              <a:rect l="l" t="t" r="r" b="b"/>
              <a:pathLst>
                <a:path w="101686" h="50843">
                  <a:moveTo>
                    <a:pt x="101687" y="50843"/>
                  </a:moveTo>
                  <a:lnTo>
                    <a:pt x="50843" y="0"/>
                  </a:lnTo>
                  <a:lnTo>
                    <a:pt x="0" y="50843"/>
                  </a:lnTo>
                </a:path>
              </a:pathLst>
            </a:custGeom>
            <a:noFill/>
            <a:ln w="25291" cap="rnd">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 name="Freeform: Shape 58">
              <a:extLst>
                <a:ext uri="{FF2B5EF4-FFF2-40B4-BE49-F238E27FC236}">
                  <a16:creationId xmlns:a16="http://schemas.microsoft.com/office/drawing/2014/main" id="{5D5C34CD-7927-DF25-8860-85AA524F33A3}"/>
                </a:ext>
              </a:extLst>
            </p:cNvPr>
            <p:cNvSpPr/>
            <p:nvPr/>
          </p:nvSpPr>
          <p:spPr>
            <a:xfrm>
              <a:off x="7962795" y="3758033"/>
              <a:ext cx="101686" cy="50843"/>
            </a:xfrm>
            <a:custGeom>
              <a:avLst/>
              <a:gdLst>
                <a:gd name="connsiteX0" fmla="*/ 0 w 101686"/>
                <a:gd name="connsiteY0" fmla="*/ 0 h 50843"/>
                <a:gd name="connsiteX1" fmla="*/ 50843 w 101686"/>
                <a:gd name="connsiteY1" fmla="*/ 50843 h 50843"/>
                <a:gd name="connsiteX2" fmla="*/ 101687 w 101686"/>
                <a:gd name="connsiteY2" fmla="*/ 0 h 50843"/>
              </a:gdLst>
              <a:ahLst/>
              <a:cxnLst>
                <a:cxn ang="0">
                  <a:pos x="connsiteX0" y="connsiteY0"/>
                </a:cxn>
                <a:cxn ang="0">
                  <a:pos x="connsiteX1" y="connsiteY1"/>
                </a:cxn>
                <a:cxn ang="0">
                  <a:pos x="connsiteX2" y="connsiteY2"/>
                </a:cxn>
              </a:cxnLst>
              <a:rect l="l" t="t" r="r" b="b"/>
              <a:pathLst>
                <a:path w="101686" h="50843">
                  <a:moveTo>
                    <a:pt x="0" y="0"/>
                  </a:moveTo>
                  <a:lnTo>
                    <a:pt x="50843" y="50843"/>
                  </a:lnTo>
                  <a:lnTo>
                    <a:pt x="101687" y="0"/>
                  </a:lnTo>
                </a:path>
              </a:pathLst>
            </a:custGeom>
            <a:noFill/>
            <a:ln w="25291" cap="rnd">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60" name="Graphic 53">
              <a:extLst>
                <a:ext uri="{FF2B5EF4-FFF2-40B4-BE49-F238E27FC236}">
                  <a16:creationId xmlns:a16="http://schemas.microsoft.com/office/drawing/2014/main" id="{6A9051F4-145C-E026-3808-24B3A9859F55}"/>
                </a:ext>
              </a:extLst>
            </p:cNvPr>
            <p:cNvGrpSpPr/>
            <p:nvPr/>
          </p:nvGrpSpPr>
          <p:grpSpPr>
            <a:xfrm>
              <a:off x="7568758" y="3567370"/>
              <a:ext cx="279638" cy="432169"/>
              <a:chOff x="7568758" y="3567370"/>
              <a:chExt cx="279638" cy="432169"/>
            </a:xfrm>
            <a:noFill/>
          </p:grpSpPr>
          <p:sp>
            <p:nvSpPr>
              <p:cNvPr id="61" name="Freeform: Shape 60">
                <a:extLst>
                  <a:ext uri="{FF2B5EF4-FFF2-40B4-BE49-F238E27FC236}">
                    <a16:creationId xmlns:a16="http://schemas.microsoft.com/office/drawing/2014/main" id="{2D8A73CB-4B4F-AB1F-DAE3-542DBF8B54A3}"/>
                  </a:ext>
                </a:extLst>
              </p:cNvPr>
              <p:cNvSpPr/>
              <p:nvPr/>
            </p:nvSpPr>
            <p:spPr>
              <a:xfrm>
                <a:off x="7568758" y="3567370"/>
                <a:ext cx="279638" cy="432169"/>
              </a:xfrm>
              <a:custGeom>
                <a:avLst/>
                <a:gdLst>
                  <a:gd name="connsiteX0" fmla="*/ 279639 w 279638"/>
                  <a:gd name="connsiteY0" fmla="*/ 293240 h 432169"/>
                  <a:gd name="connsiteX1" fmla="*/ 139819 w 279638"/>
                  <a:gd name="connsiteY1" fmla="*/ 432169 h 432169"/>
                  <a:gd name="connsiteX2" fmla="*/ 0 w 279638"/>
                  <a:gd name="connsiteY2" fmla="*/ 293240 h 432169"/>
                  <a:gd name="connsiteX3" fmla="*/ 16651 w 279638"/>
                  <a:gd name="connsiteY3" fmla="*/ 227524 h 432169"/>
                  <a:gd name="connsiteX4" fmla="*/ 139819 w 279638"/>
                  <a:gd name="connsiteY4" fmla="*/ 0 h 432169"/>
                  <a:gd name="connsiteX5" fmla="*/ 262988 w 279638"/>
                  <a:gd name="connsiteY5" fmla="*/ 227524 h 432169"/>
                  <a:gd name="connsiteX6" fmla="*/ 279639 w 279638"/>
                  <a:gd name="connsiteY6" fmla="*/ 293240 h 432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638" h="432169">
                    <a:moveTo>
                      <a:pt x="279639" y="293240"/>
                    </a:moveTo>
                    <a:cubicBezTo>
                      <a:pt x="279639" y="370013"/>
                      <a:pt x="216974" y="432169"/>
                      <a:pt x="139819" y="432169"/>
                    </a:cubicBezTo>
                    <a:cubicBezTo>
                      <a:pt x="62665" y="432169"/>
                      <a:pt x="0" y="370013"/>
                      <a:pt x="0" y="293240"/>
                    </a:cubicBezTo>
                    <a:cubicBezTo>
                      <a:pt x="0" y="269470"/>
                      <a:pt x="6101" y="247099"/>
                      <a:pt x="16651" y="227524"/>
                    </a:cubicBezTo>
                    <a:lnTo>
                      <a:pt x="139819" y="0"/>
                    </a:lnTo>
                    <a:lnTo>
                      <a:pt x="262988" y="227524"/>
                    </a:lnTo>
                    <a:cubicBezTo>
                      <a:pt x="273538" y="247099"/>
                      <a:pt x="279639" y="269470"/>
                      <a:pt x="279639" y="293240"/>
                    </a:cubicBezTo>
                    <a:close/>
                  </a:path>
                </a:pathLst>
              </a:custGeom>
              <a:noFill/>
              <a:ln w="25291" cap="rnd">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 name="Freeform: Shape 61">
                <a:extLst>
                  <a:ext uri="{FF2B5EF4-FFF2-40B4-BE49-F238E27FC236}">
                    <a16:creationId xmlns:a16="http://schemas.microsoft.com/office/drawing/2014/main" id="{34683003-899D-050D-3B8E-FB245A51D26C}"/>
                  </a:ext>
                </a:extLst>
              </p:cNvPr>
              <p:cNvSpPr/>
              <p:nvPr/>
            </p:nvSpPr>
            <p:spPr>
              <a:xfrm>
                <a:off x="7630914" y="3860610"/>
                <a:ext cx="77663" cy="77154"/>
              </a:xfrm>
              <a:custGeom>
                <a:avLst/>
                <a:gdLst>
                  <a:gd name="connsiteX0" fmla="*/ 77663 w 77663"/>
                  <a:gd name="connsiteY0" fmla="*/ 77155 h 77154"/>
                  <a:gd name="connsiteX1" fmla="*/ 0 w 77663"/>
                  <a:gd name="connsiteY1" fmla="*/ 0 h 77154"/>
                </a:gdLst>
                <a:ahLst/>
                <a:cxnLst>
                  <a:cxn ang="0">
                    <a:pos x="connsiteX0" y="connsiteY0"/>
                  </a:cxn>
                  <a:cxn ang="0">
                    <a:pos x="connsiteX1" y="connsiteY1"/>
                  </a:cxn>
                </a:cxnLst>
                <a:rect l="l" t="t" r="r" b="b"/>
                <a:pathLst>
                  <a:path w="77663" h="77154">
                    <a:moveTo>
                      <a:pt x="77663" y="77155"/>
                    </a:moveTo>
                    <a:cubicBezTo>
                      <a:pt x="34828" y="77155"/>
                      <a:pt x="0" y="42581"/>
                      <a:pt x="0" y="0"/>
                    </a:cubicBezTo>
                  </a:path>
                </a:pathLst>
              </a:custGeom>
              <a:noFill/>
              <a:ln w="25291" cap="rnd">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76" name="Group 75">
            <a:extLst>
              <a:ext uri="{FF2B5EF4-FFF2-40B4-BE49-F238E27FC236}">
                <a16:creationId xmlns:a16="http://schemas.microsoft.com/office/drawing/2014/main" id="{70116229-AE8E-4E39-727C-BCEA463C7A3C}"/>
              </a:ext>
            </a:extLst>
          </p:cNvPr>
          <p:cNvGrpSpPr/>
          <p:nvPr/>
        </p:nvGrpSpPr>
        <p:grpSpPr>
          <a:xfrm>
            <a:off x="9536771" y="3338353"/>
            <a:ext cx="597857" cy="597857"/>
            <a:chOff x="9536771" y="3479069"/>
            <a:chExt cx="597857" cy="597857"/>
          </a:xfrm>
        </p:grpSpPr>
        <p:sp>
          <p:nvSpPr>
            <p:cNvPr id="67" name="Freeform: Shape 66">
              <a:extLst>
                <a:ext uri="{FF2B5EF4-FFF2-40B4-BE49-F238E27FC236}">
                  <a16:creationId xmlns:a16="http://schemas.microsoft.com/office/drawing/2014/main" id="{69F6B859-BBC8-105A-E8B8-6262F16C240C}"/>
                </a:ext>
              </a:extLst>
            </p:cNvPr>
            <p:cNvSpPr/>
            <p:nvPr/>
          </p:nvSpPr>
          <p:spPr>
            <a:xfrm>
              <a:off x="9536771" y="3505063"/>
              <a:ext cx="597857" cy="571863"/>
            </a:xfrm>
            <a:custGeom>
              <a:avLst/>
              <a:gdLst>
                <a:gd name="connsiteX0" fmla="*/ 545870 w 597857"/>
                <a:gd name="connsiteY0" fmla="*/ 0 h 571863"/>
                <a:gd name="connsiteX1" fmla="*/ 597857 w 597857"/>
                <a:gd name="connsiteY1" fmla="*/ 51988 h 571863"/>
                <a:gd name="connsiteX2" fmla="*/ 597857 w 597857"/>
                <a:gd name="connsiteY2" fmla="*/ 519876 h 571863"/>
                <a:gd name="connsiteX3" fmla="*/ 545870 w 597857"/>
                <a:gd name="connsiteY3" fmla="*/ 571863 h 571863"/>
                <a:gd name="connsiteX4" fmla="*/ 51988 w 597857"/>
                <a:gd name="connsiteY4" fmla="*/ 571863 h 571863"/>
                <a:gd name="connsiteX5" fmla="*/ 0 w 597857"/>
                <a:gd name="connsiteY5" fmla="*/ 519876 h 571863"/>
                <a:gd name="connsiteX6" fmla="*/ 0 w 597857"/>
                <a:gd name="connsiteY6" fmla="*/ 51988 h 571863"/>
                <a:gd name="connsiteX7" fmla="*/ 51988 w 597857"/>
                <a:gd name="connsiteY7" fmla="*/ 0 h 571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7857" h="571863">
                  <a:moveTo>
                    <a:pt x="545870" y="0"/>
                  </a:moveTo>
                  <a:cubicBezTo>
                    <a:pt x="574582" y="0"/>
                    <a:pt x="597857" y="23276"/>
                    <a:pt x="597857" y="51988"/>
                  </a:cubicBezTo>
                  <a:lnTo>
                    <a:pt x="597857" y="519876"/>
                  </a:lnTo>
                  <a:cubicBezTo>
                    <a:pt x="597857" y="548588"/>
                    <a:pt x="574582" y="571863"/>
                    <a:pt x="545870" y="571863"/>
                  </a:cubicBezTo>
                  <a:lnTo>
                    <a:pt x="51988" y="571863"/>
                  </a:lnTo>
                  <a:cubicBezTo>
                    <a:pt x="23276" y="571863"/>
                    <a:pt x="0" y="548588"/>
                    <a:pt x="0" y="519876"/>
                  </a:cubicBezTo>
                  <a:lnTo>
                    <a:pt x="0" y="51988"/>
                  </a:lnTo>
                  <a:cubicBezTo>
                    <a:pt x="0" y="23276"/>
                    <a:pt x="23276" y="0"/>
                    <a:pt x="51988" y="0"/>
                  </a:cubicBezTo>
                  <a:close/>
                </a:path>
              </a:pathLst>
            </a:custGeom>
            <a:noFill/>
            <a:ln w="25797" cap="flat">
              <a:solidFill>
                <a:schemeClr val="accent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 name="Freeform: Shape 67">
              <a:extLst>
                <a:ext uri="{FF2B5EF4-FFF2-40B4-BE49-F238E27FC236}">
                  <a16:creationId xmlns:a16="http://schemas.microsoft.com/office/drawing/2014/main" id="{09975577-8901-6A41-D982-42F9C1706D20}"/>
                </a:ext>
              </a:extLst>
            </p:cNvPr>
            <p:cNvSpPr/>
            <p:nvPr/>
          </p:nvSpPr>
          <p:spPr>
            <a:xfrm>
              <a:off x="9835700" y="3479069"/>
              <a:ext cx="12996" cy="77981"/>
            </a:xfrm>
            <a:custGeom>
              <a:avLst/>
              <a:gdLst>
                <a:gd name="connsiteX0" fmla="*/ 0 w 12996"/>
                <a:gd name="connsiteY0" fmla="*/ 0 h 77981"/>
                <a:gd name="connsiteX1" fmla="*/ 0 w 12996"/>
                <a:gd name="connsiteY1" fmla="*/ 77981 h 77981"/>
              </a:gdLst>
              <a:ahLst/>
              <a:cxnLst>
                <a:cxn ang="0">
                  <a:pos x="connsiteX0" y="connsiteY0"/>
                </a:cxn>
                <a:cxn ang="0">
                  <a:pos x="connsiteX1" y="connsiteY1"/>
                </a:cxn>
              </a:cxnLst>
              <a:rect l="l" t="t" r="r" b="b"/>
              <a:pathLst>
                <a:path w="12996" h="77981">
                  <a:moveTo>
                    <a:pt x="0" y="0"/>
                  </a:moveTo>
                  <a:lnTo>
                    <a:pt x="0" y="77981"/>
                  </a:lnTo>
                </a:path>
              </a:pathLst>
            </a:custGeom>
            <a:ln w="25797" cap="rnd">
              <a:solidFill>
                <a:schemeClr val="accent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 name="Freeform: Shape 68">
              <a:extLst>
                <a:ext uri="{FF2B5EF4-FFF2-40B4-BE49-F238E27FC236}">
                  <a16:creationId xmlns:a16="http://schemas.microsoft.com/office/drawing/2014/main" id="{D0EBE248-36EB-2B8C-713D-1DAD9559B1B4}"/>
                </a:ext>
              </a:extLst>
            </p:cNvPr>
            <p:cNvSpPr/>
            <p:nvPr/>
          </p:nvSpPr>
          <p:spPr>
            <a:xfrm>
              <a:off x="10017657" y="3479069"/>
              <a:ext cx="12996" cy="77981"/>
            </a:xfrm>
            <a:custGeom>
              <a:avLst/>
              <a:gdLst>
                <a:gd name="connsiteX0" fmla="*/ 0 w 12996"/>
                <a:gd name="connsiteY0" fmla="*/ 0 h 77981"/>
                <a:gd name="connsiteX1" fmla="*/ 0 w 12996"/>
                <a:gd name="connsiteY1" fmla="*/ 77981 h 77981"/>
              </a:gdLst>
              <a:ahLst/>
              <a:cxnLst>
                <a:cxn ang="0">
                  <a:pos x="connsiteX0" y="connsiteY0"/>
                </a:cxn>
                <a:cxn ang="0">
                  <a:pos x="connsiteX1" y="connsiteY1"/>
                </a:cxn>
              </a:cxnLst>
              <a:rect l="l" t="t" r="r" b="b"/>
              <a:pathLst>
                <a:path w="12996" h="77981">
                  <a:moveTo>
                    <a:pt x="0" y="0"/>
                  </a:moveTo>
                  <a:lnTo>
                    <a:pt x="0" y="77981"/>
                  </a:lnTo>
                </a:path>
              </a:pathLst>
            </a:custGeom>
            <a:ln w="25797" cap="rnd">
              <a:solidFill>
                <a:schemeClr val="accent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 name="Freeform: Shape 69">
              <a:extLst>
                <a:ext uri="{FF2B5EF4-FFF2-40B4-BE49-F238E27FC236}">
                  <a16:creationId xmlns:a16="http://schemas.microsoft.com/office/drawing/2014/main" id="{45DE278E-4C9C-C87C-3C5C-89A1F706A98E}"/>
                </a:ext>
              </a:extLst>
            </p:cNvPr>
            <p:cNvSpPr/>
            <p:nvPr/>
          </p:nvSpPr>
          <p:spPr>
            <a:xfrm>
              <a:off x="9653743" y="3479069"/>
              <a:ext cx="12996" cy="77981"/>
            </a:xfrm>
            <a:custGeom>
              <a:avLst/>
              <a:gdLst>
                <a:gd name="connsiteX0" fmla="*/ 0 w 12996"/>
                <a:gd name="connsiteY0" fmla="*/ 0 h 77981"/>
                <a:gd name="connsiteX1" fmla="*/ 0 w 12996"/>
                <a:gd name="connsiteY1" fmla="*/ 77981 h 77981"/>
              </a:gdLst>
              <a:ahLst/>
              <a:cxnLst>
                <a:cxn ang="0">
                  <a:pos x="connsiteX0" y="connsiteY0"/>
                </a:cxn>
                <a:cxn ang="0">
                  <a:pos x="connsiteX1" y="connsiteY1"/>
                </a:cxn>
              </a:cxnLst>
              <a:rect l="l" t="t" r="r" b="b"/>
              <a:pathLst>
                <a:path w="12996" h="77981">
                  <a:moveTo>
                    <a:pt x="0" y="0"/>
                  </a:moveTo>
                  <a:lnTo>
                    <a:pt x="0" y="77981"/>
                  </a:lnTo>
                </a:path>
              </a:pathLst>
            </a:custGeom>
            <a:ln w="25797" cap="rnd">
              <a:solidFill>
                <a:schemeClr val="accent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 name="Freeform: Shape 70">
              <a:extLst>
                <a:ext uri="{FF2B5EF4-FFF2-40B4-BE49-F238E27FC236}">
                  <a16:creationId xmlns:a16="http://schemas.microsoft.com/office/drawing/2014/main" id="{5296610E-B521-D7E7-98B0-C1680E826C91}"/>
                </a:ext>
              </a:extLst>
            </p:cNvPr>
            <p:cNvSpPr/>
            <p:nvPr/>
          </p:nvSpPr>
          <p:spPr>
            <a:xfrm>
              <a:off x="9835700" y="3479069"/>
              <a:ext cx="12996" cy="77981"/>
            </a:xfrm>
            <a:custGeom>
              <a:avLst/>
              <a:gdLst>
                <a:gd name="connsiteX0" fmla="*/ 0 w 12996"/>
                <a:gd name="connsiteY0" fmla="*/ 0 h 77981"/>
                <a:gd name="connsiteX1" fmla="*/ 0 w 12996"/>
                <a:gd name="connsiteY1" fmla="*/ 77981 h 77981"/>
              </a:gdLst>
              <a:ahLst/>
              <a:cxnLst>
                <a:cxn ang="0">
                  <a:pos x="connsiteX0" y="connsiteY0"/>
                </a:cxn>
                <a:cxn ang="0">
                  <a:pos x="connsiteX1" y="connsiteY1"/>
                </a:cxn>
              </a:cxnLst>
              <a:rect l="l" t="t" r="r" b="b"/>
              <a:pathLst>
                <a:path w="12996" h="77981">
                  <a:moveTo>
                    <a:pt x="0" y="0"/>
                  </a:moveTo>
                  <a:lnTo>
                    <a:pt x="0" y="77981"/>
                  </a:lnTo>
                </a:path>
              </a:pathLst>
            </a:custGeom>
            <a:ln w="25797" cap="rnd">
              <a:solidFill>
                <a:schemeClr val="accent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 name="Freeform: Shape 71">
              <a:extLst>
                <a:ext uri="{FF2B5EF4-FFF2-40B4-BE49-F238E27FC236}">
                  <a16:creationId xmlns:a16="http://schemas.microsoft.com/office/drawing/2014/main" id="{B6AB6087-1CE0-8829-75B2-30D758D9B10C}"/>
                </a:ext>
              </a:extLst>
            </p:cNvPr>
            <p:cNvSpPr/>
            <p:nvPr/>
          </p:nvSpPr>
          <p:spPr>
            <a:xfrm>
              <a:off x="9627750" y="3648029"/>
              <a:ext cx="415900" cy="12996"/>
            </a:xfrm>
            <a:custGeom>
              <a:avLst/>
              <a:gdLst>
                <a:gd name="connsiteX0" fmla="*/ 0 w 415900"/>
                <a:gd name="connsiteY0" fmla="*/ 0 h 12996"/>
                <a:gd name="connsiteX1" fmla="*/ 415901 w 415900"/>
                <a:gd name="connsiteY1" fmla="*/ 0 h 12996"/>
              </a:gdLst>
              <a:ahLst/>
              <a:cxnLst>
                <a:cxn ang="0">
                  <a:pos x="connsiteX0" y="connsiteY0"/>
                </a:cxn>
                <a:cxn ang="0">
                  <a:pos x="connsiteX1" y="connsiteY1"/>
                </a:cxn>
              </a:cxnLst>
              <a:rect l="l" t="t" r="r" b="b"/>
              <a:pathLst>
                <a:path w="415900" h="12996">
                  <a:moveTo>
                    <a:pt x="0" y="0"/>
                  </a:moveTo>
                  <a:lnTo>
                    <a:pt x="415901" y="0"/>
                  </a:lnTo>
                </a:path>
              </a:pathLst>
            </a:custGeom>
            <a:ln w="25797" cap="rnd">
              <a:solidFill>
                <a:schemeClr val="accent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73" name="Graphic 64">
              <a:extLst>
                <a:ext uri="{FF2B5EF4-FFF2-40B4-BE49-F238E27FC236}">
                  <a16:creationId xmlns:a16="http://schemas.microsoft.com/office/drawing/2014/main" id="{10BB61FF-85B4-666D-6553-2B943A73196C}"/>
                </a:ext>
              </a:extLst>
            </p:cNvPr>
            <p:cNvGrpSpPr/>
            <p:nvPr/>
          </p:nvGrpSpPr>
          <p:grpSpPr>
            <a:xfrm>
              <a:off x="9718728" y="3752004"/>
              <a:ext cx="233944" cy="233944"/>
              <a:chOff x="9718728" y="3752004"/>
              <a:chExt cx="233944" cy="233944"/>
            </a:xfrm>
            <a:noFill/>
          </p:grpSpPr>
          <p:sp>
            <p:nvSpPr>
              <p:cNvPr id="74" name="Freeform: Shape 73">
                <a:extLst>
                  <a:ext uri="{FF2B5EF4-FFF2-40B4-BE49-F238E27FC236}">
                    <a16:creationId xmlns:a16="http://schemas.microsoft.com/office/drawing/2014/main" id="{0695BF06-CFC1-404E-825B-AC8EAC036A35}"/>
                  </a:ext>
                </a:extLst>
              </p:cNvPr>
              <p:cNvSpPr/>
              <p:nvPr/>
            </p:nvSpPr>
            <p:spPr>
              <a:xfrm>
                <a:off x="9796709" y="3765001"/>
                <a:ext cx="155962" cy="129968"/>
              </a:xfrm>
              <a:custGeom>
                <a:avLst/>
                <a:gdLst>
                  <a:gd name="connsiteX0" fmla="*/ 0 w 155962"/>
                  <a:gd name="connsiteY0" fmla="*/ 92018 h 129968"/>
                  <a:gd name="connsiteX1" fmla="*/ 35222 w 155962"/>
                  <a:gd name="connsiteY1" fmla="*/ 129969 h 129968"/>
                  <a:gd name="connsiteX2" fmla="*/ 155963 w 155962"/>
                  <a:gd name="connsiteY2" fmla="*/ 0 h 129968"/>
                </a:gdLst>
                <a:ahLst/>
                <a:cxnLst>
                  <a:cxn ang="0">
                    <a:pos x="connsiteX0" y="connsiteY0"/>
                  </a:cxn>
                  <a:cxn ang="0">
                    <a:pos x="connsiteX1" y="connsiteY1"/>
                  </a:cxn>
                  <a:cxn ang="0">
                    <a:pos x="connsiteX2" y="connsiteY2"/>
                  </a:cxn>
                </a:cxnLst>
                <a:rect l="l" t="t" r="r" b="b"/>
                <a:pathLst>
                  <a:path w="155962" h="129968">
                    <a:moveTo>
                      <a:pt x="0" y="92018"/>
                    </a:moveTo>
                    <a:lnTo>
                      <a:pt x="35222" y="129969"/>
                    </a:lnTo>
                    <a:lnTo>
                      <a:pt x="155963" y="0"/>
                    </a:lnTo>
                  </a:path>
                </a:pathLst>
              </a:custGeom>
              <a:noFill/>
              <a:ln w="25797" cap="rnd">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 name="Freeform: Shape 74">
                <a:extLst>
                  <a:ext uri="{FF2B5EF4-FFF2-40B4-BE49-F238E27FC236}">
                    <a16:creationId xmlns:a16="http://schemas.microsoft.com/office/drawing/2014/main" id="{5589519C-BD75-4ED2-330B-8428BCA3820D}"/>
                  </a:ext>
                </a:extLst>
              </p:cNvPr>
              <p:cNvSpPr/>
              <p:nvPr/>
            </p:nvSpPr>
            <p:spPr>
              <a:xfrm>
                <a:off x="9718728" y="3752004"/>
                <a:ext cx="233944" cy="233944"/>
              </a:xfrm>
              <a:custGeom>
                <a:avLst/>
                <a:gdLst>
                  <a:gd name="connsiteX0" fmla="*/ 165321 w 233944"/>
                  <a:gd name="connsiteY0" fmla="*/ 10398 h 233944"/>
                  <a:gd name="connsiteX1" fmla="*/ 116972 w 233944"/>
                  <a:gd name="connsiteY1" fmla="*/ 0 h 233944"/>
                  <a:gd name="connsiteX2" fmla="*/ 0 w 233944"/>
                  <a:gd name="connsiteY2" fmla="*/ 116972 h 233944"/>
                  <a:gd name="connsiteX3" fmla="*/ 116972 w 233944"/>
                  <a:gd name="connsiteY3" fmla="*/ 233944 h 233944"/>
                  <a:gd name="connsiteX4" fmla="*/ 233944 w 233944"/>
                  <a:gd name="connsiteY4" fmla="*/ 116972 h 233944"/>
                  <a:gd name="connsiteX5" fmla="*/ 231345 w 233944"/>
                  <a:gd name="connsiteY5" fmla="*/ 92278 h 23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3944" h="233944">
                    <a:moveTo>
                      <a:pt x="165321" y="10398"/>
                    </a:moveTo>
                    <a:cubicBezTo>
                      <a:pt x="150634" y="3639"/>
                      <a:pt x="134128" y="0"/>
                      <a:pt x="116972" y="0"/>
                    </a:cubicBezTo>
                    <a:cubicBezTo>
                      <a:pt x="52378" y="0"/>
                      <a:pt x="0" y="52378"/>
                      <a:pt x="0" y="116972"/>
                    </a:cubicBezTo>
                    <a:cubicBezTo>
                      <a:pt x="0" y="181567"/>
                      <a:pt x="52378" y="233944"/>
                      <a:pt x="116972" y="233944"/>
                    </a:cubicBezTo>
                    <a:cubicBezTo>
                      <a:pt x="181567" y="233944"/>
                      <a:pt x="233944" y="181567"/>
                      <a:pt x="233944" y="116972"/>
                    </a:cubicBezTo>
                    <a:cubicBezTo>
                      <a:pt x="233944" y="108524"/>
                      <a:pt x="233034" y="100206"/>
                      <a:pt x="231345" y="92278"/>
                    </a:cubicBezTo>
                  </a:path>
                </a:pathLst>
              </a:custGeom>
              <a:noFill/>
              <a:ln w="25797" cap="rnd">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80" name="Group 79">
            <a:extLst>
              <a:ext uri="{FF2B5EF4-FFF2-40B4-BE49-F238E27FC236}">
                <a16:creationId xmlns:a16="http://schemas.microsoft.com/office/drawing/2014/main" id="{3946F25B-835D-2401-BF87-14986C56678E}"/>
              </a:ext>
            </a:extLst>
          </p:cNvPr>
          <p:cNvGrpSpPr/>
          <p:nvPr/>
        </p:nvGrpSpPr>
        <p:grpSpPr>
          <a:xfrm>
            <a:off x="10457021" y="2059619"/>
            <a:ext cx="745724" cy="674703"/>
            <a:chOff x="10457021" y="2059619"/>
            <a:chExt cx="745724" cy="674703"/>
          </a:xfrm>
        </p:grpSpPr>
        <p:sp>
          <p:nvSpPr>
            <p:cNvPr id="77" name="Freeform: Shape 76">
              <a:extLst>
                <a:ext uri="{FF2B5EF4-FFF2-40B4-BE49-F238E27FC236}">
                  <a16:creationId xmlns:a16="http://schemas.microsoft.com/office/drawing/2014/main" id="{7F1261E6-7C2D-E974-B021-70F22F175D2A}"/>
                </a:ext>
              </a:extLst>
            </p:cNvPr>
            <p:cNvSpPr/>
            <p:nvPr/>
          </p:nvSpPr>
          <p:spPr bwMode="auto">
            <a:xfrm>
              <a:off x="10457021" y="2059619"/>
              <a:ext cx="745724" cy="674703"/>
            </a:xfrm>
            <a:custGeom>
              <a:avLst/>
              <a:gdLst>
                <a:gd name="connsiteX0" fmla="*/ 0 w 745724"/>
                <a:gd name="connsiteY0" fmla="*/ 0 h 674703"/>
                <a:gd name="connsiteX1" fmla="*/ 0 w 745724"/>
                <a:gd name="connsiteY1" fmla="*/ 674703 h 674703"/>
                <a:gd name="connsiteX2" fmla="*/ 745724 w 745724"/>
                <a:gd name="connsiteY2" fmla="*/ 674703 h 674703"/>
              </a:gdLst>
              <a:ahLst/>
              <a:cxnLst>
                <a:cxn ang="0">
                  <a:pos x="connsiteX0" y="connsiteY0"/>
                </a:cxn>
                <a:cxn ang="0">
                  <a:pos x="connsiteX1" y="connsiteY1"/>
                </a:cxn>
                <a:cxn ang="0">
                  <a:pos x="connsiteX2" y="connsiteY2"/>
                </a:cxn>
              </a:cxnLst>
              <a:rect l="l" t="t" r="r" b="b"/>
              <a:pathLst>
                <a:path w="745724" h="674703">
                  <a:moveTo>
                    <a:pt x="0" y="0"/>
                  </a:moveTo>
                  <a:lnTo>
                    <a:pt x="0" y="674703"/>
                  </a:lnTo>
                  <a:lnTo>
                    <a:pt x="745724" y="674703"/>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79" name="Straight Arrow Connector 78">
              <a:extLst>
                <a:ext uri="{FF2B5EF4-FFF2-40B4-BE49-F238E27FC236}">
                  <a16:creationId xmlns:a16="http://schemas.microsoft.com/office/drawing/2014/main" id="{929C623A-4BE3-ECC0-12E1-5C7002FEF70B}"/>
                </a:ext>
              </a:extLst>
            </p:cNvPr>
            <p:cNvCxnSpPr/>
            <p:nvPr/>
          </p:nvCxnSpPr>
          <p:spPr bwMode="auto">
            <a:xfrm>
              <a:off x="10457021" y="2401919"/>
              <a:ext cx="745724" cy="0"/>
            </a:xfrm>
            <a:prstGeom prst="straightConnector1">
              <a:avLst/>
            </a:prstGeom>
            <a:noFill/>
            <a:ln w="28575" cap="flat" cmpd="sng" algn="ctr">
              <a:solidFill>
                <a:schemeClr val="accent1"/>
              </a:solidFill>
              <a:prstDash val="solid"/>
              <a:round/>
              <a:headEnd type="none" w="med" len="med"/>
              <a:tailEnd type="triangle"/>
            </a:ln>
            <a:effectLst/>
          </p:spPr>
        </p:cxnSp>
      </p:grpSp>
      <p:grpSp>
        <p:nvGrpSpPr>
          <p:cNvPr id="95" name="Group 94">
            <a:extLst>
              <a:ext uri="{FF2B5EF4-FFF2-40B4-BE49-F238E27FC236}">
                <a16:creationId xmlns:a16="http://schemas.microsoft.com/office/drawing/2014/main" id="{AFB66274-A961-3F94-0B8B-E9C84284A482}"/>
              </a:ext>
            </a:extLst>
          </p:cNvPr>
          <p:cNvGrpSpPr/>
          <p:nvPr/>
        </p:nvGrpSpPr>
        <p:grpSpPr>
          <a:xfrm>
            <a:off x="6749393" y="5536712"/>
            <a:ext cx="622060" cy="622061"/>
            <a:chOff x="5867400" y="3200400"/>
            <a:chExt cx="457199" cy="457200"/>
          </a:xfrm>
        </p:grpSpPr>
        <p:grpSp>
          <p:nvGrpSpPr>
            <p:cNvPr id="84" name="Graphic 81">
              <a:extLst>
                <a:ext uri="{FF2B5EF4-FFF2-40B4-BE49-F238E27FC236}">
                  <a16:creationId xmlns:a16="http://schemas.microsoft.com/office/drawing/2014/main" id="{0EE34B31-6FB6-AC02-3A36-EE2FAFA29E72}"/>
                </a:ext>
              </a:extLst>
            </p:cNvPr>
            <p:cNvGrpSpPr/>
            <p:nvPr/>
          </p:nvGrpSpPr>
          <p:grpSpPr>
            <a:xfrm>
              <a:off x="5867400" y="3200400"/>
              <a:ext cx="280606" cy="457200"/>
              <a:chOff x="5867400" y="3200400"/>
              <a:chExt cx="280606" cy="457200"/>
            </a:xfrm>
            <a:noFill/>
          </p:grpSpPr>
          <p:sp>
            <p:nvSpPr>
              <p:cNvPr id="85" name="Freeform: Shape 84">
                <a:extLst>
                  <a:ext uri="{FF2B5EF4-FFF2-40B4-BE49-F238E27FC236}">
                    <a16:creationId xmlns:a16="http://schemas.microsoft.com/office/drawing/2014/main" id="{4DB03CE7-AE5B-9E2D-1BD6-DF4DC147C524}"/>
                  </a:ext>
                </a:extLst>
              </p:cNvPr>
              <p:cNvSpPr/>
              <p:nvPr/>
            </p:nvSpPr>
            <p:spPr>
              <a:xfrm>
                <a:off x="5867400" y="3200400"/>
                <a:ext cx="280606" cy="457200"/>
              </a:xfrm>
              <a:custGeom>
                <a:avLst/>
                <a:gdLst>
                  <a:gd name="connsiteX0" fmla="*/ 227171 w 280606"/>
                  <a:gd name="connsiteY0" fmla="*/ 134017 h 457200"/>
                  <a:gd name="connsiteX1" fmla="*/ 152400 w 280606"/>
                  <a:gd name="connsiteY1" fmla="*/ 0 h 457200"/>
                  <a:gd name="connsiteX2" fmla="*/ 18098 w 280606"/>
                  <a:gd name="connsiteY2" fmla="*/ 240697 h 457200"/>
                  <a:gd name="connsiteX3" fmla="*/ 0 w 280606"/>
                  <a:gd name="connsiteY3" fmla="*/ 310229 h 457200"/>
                  <a:gd name="connsiteX4" fmla="*/ 152400 w 280606"/>
                  <a:gd name="connsiteY4" fmla="*/ 457200 h 457200"/>
                  <a:gd name="connsiteX5" fmla="*/ 280607 w 280606"/>
                  <a:gd name="connsiteY5" fmla="*/ 389573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606" h="457200">
                    <a:moveTo>
                      <a:pt x="227171" y="134017"/>
                    </a:moveTo>
                    <a:lnTo>
                      <a:pt x="152400" y="0"/>
                    </a:lnTo>
                    <a:lnTo>
                      <a:pt x="18098" y="240697"/>
                    </a:lnTo>
                    <a:cubicBezTo>
                      <a:pt x="6572" y="261461"/>
                      <a:pt x="0" y="285083"/>
                      <a:pt x="0" y="310229"/>
                    </a:cubicBezTo>
                    <a:cubicBezTo>
                      <a:pt x="0" y="391382"/>
                      <a:pt x="68199" y="457200"/>
                      <a:pt x="152400" y="457200"/>
                    </a:cubicBezTo>
                    <a:cubicBezTo>
                      <a:pt x="206216" y="457200"/>
                      <a:pt x="253556" y="430244"/>
                      <a:pt x="280607" y="389573"/>
                    </a:cubicBezTo>
                  </a:path>
                </a:pathLst>
              </a:custGeom>
              <a:noFill/>
              <a:ln w="19050"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 name="Freeform: Shape 85">
                <a:extLst>
                  <a:ext uri="{FF2B5EF4-FFF2-40B4-BE49-F238E27FC236}">
                    <a16:creationId xmlns:a16="http://schemas.microsoft.com/office/drawing/2014/main" id="{CF692593-EFB5-F002-1935-1CFA55922216}"/>
                  </a:ext>
                </a:extLst>
              </p:cNvPr>
              <p:cNvSpPr/>
              <p:nvPr/>
            </p:nvSpPr>
            <p:spPr>
              <a:xfrm>
                <a:off x="6094571" y="3334416"/>
                <a:ext cx="12382" cy="22098"/>
              </a:xfrm>
              <a:custGeom>
                <a:avLst/>
                <a:gdLst>
                  <a:gd name="connsiteX0" fmla="*/ 12382 w 12382"/>
                  <a:gd name="connsiteY0" fmla="*/ 22098 h 22098"/>
                  <a:gd name="connsiteX1" fmla="*/ 0 w 12382"/>
                  <a:gd name="connsiteY1" fmla="*/ 0 h 22098"/>
                </a:gdLst>
                <a:ahLst/>
                <a:cxnLst>
                  <a:cxn ang="0">
                    <a:pos x="connsiteX0" y="connsiteY0"/>
                  </a:cxn>
                  <a:cxn ang="0">
                    <a:pos x="connsiteX1" y="connsiteY1"/>
                  </a:cxn>
                </a:cxnLst>
                <a:rect l="l" t="t" r="r" b="b"/>
                <a:pathLst>
                  <a:path w="12382" h="22098">
                    <a:moveTo>
                      <a:pt x="12382" y="22098"/>
                    </a:moveTo>
                    <a:lnTo>
                      <a:pt x="0" y="0"/>
                    </a:lnTo>
                  </a:path>
                </a:pathLst>
              </a:custGeom>
              <a:ln w="0" cap="flat">
                <a:solidFill>
                  <a:schemeClr val="accent3"/>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 name="Freeform: Shape 86">
                <a:extLst>
                  <a:ext uri="{FF2B5EF4-FFF2-40B4-BE49-F238E27FC236}">
                    <a16:creationId xmlns:a16="http://schemas.microsoft.com/office/drawing/2014/main" id="{D6956EC5-CC34-63C7-6533-9E465018B1A9}"/>
                  </a:ext>
                </a:extLst>
              </p:cNvPr>
              <p:cNvSpPr/>
              <p:nvPr/>
            </p:nvSpPr>
            <p:spPr>
              <a:xfrm>
                <a:off x="5927121" y="3418427"/>
                <a:ext cx="25526" cy="45815"/>
              </a:xfrm>
              <a:custGeom>
                <a:avLst/>
                <a:gdLst>
                  <a:gd name="connsiteX0" fmla="*/ 0 w 25526"/>
                  <a:gd name="connsiteY0" fmla="*/ 45815 h 45815"/>
                  <a:gd name="connsiteX1" fmla="*/ 25527 w 25526"/>
                  <a:gd name="connsiteY1" fmla="*/ 0 h 45815"/>
                </a:gdLst>
                <a:ahLst/>
                <a:cxnLst>
                  <a:cxn ang="0">
                    <a:pos x="connsiteX0" y="connsiteY0"/>
                  </a:cxn>
                  <a:cxn ang="0">
                    <a:pos x="connsiteX1" y="connsiteY1"/>
                  </a:cxn>
                </a:cxnLst>
                <a:rect l="l" t="t" r="r" b="b"/>
                <a:pathLst>
                  <a:path w="25526" h="45815">
                    <a:moveTo>
                      <a:pt x="0" y="45815"/>
                    </a:moveTo>
                    <a:lnTo>
                      <a:pt x="25527" y="0"/>
                    </a:lnTo>
                  </a:path>
                </a:pathLst>
              </a:custGeom>
              <a:ln w="19050" cap="rnd">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 name="Freeform: Shape 87">
                <a:extLst>
                  <a:ext uri="{FF2B5EF4-FFF2-40B4-BE49-F238E27FC236}">
                    <a16:creationId xmlns:a16="http://schemas.microsoft.com/office/drawing/2014/main" id="{847DC243-83D5-3986-999D-393F643A9778}"/>
                  </a:ext>
                </a:extLst>
              </p:cNvPr>
              <p:cNvSpPr/>
              <p:nvPr/>
            </p:nvSpPr>
            <p:spPr>
              <a:xfrm>
                <a:off x="5915977" y="3524250"/>
                <a:ext cx="96678" cy="85534"/>
              </a:xfrm>
              <a:custGeom>
                <a:avLst/>
                <a:gdLst>
                  <a:gd name="connsiteX0" fmla="*/ 96679 w 96678"/>
                  <a:gd name="connsiteY0" fmla="*/ 85534 h 85534"/>
                  <a:gd name="connsiteX1" fmla="*/ 0 w 96678"/>
                  <a:gd name="connsiteY1" fmla="*/ 0 h 85534"/>
                </a:gdLst>
                <a:ahLst/>
                <a:cxnLst>
                  <a:cxn ang="0">
                    <a:pos x="connsiteX0" y="connsiteY0"/>
                  </a:cxn>
                  <a:cxn ang="0">
                    <a:pos x="connsiteX1" y="connsiteY1"/>
                  </a:cxn>
                </a:cxnLst>
                <a:rect l="l" t="t" r="r" b="b"/>
                <a:pathLst>
                  <a:path w="96678" h="85534">
                    <a:moveTo>
                      <a:pt x="96679" y="85534"/>
                    </a:moveTo>
                    <a:cubicBezTo>
                      <a:pt x="46958" y="82391"/>
                      <a:pt x="6668" y="46196"/>
                      <a:pt x="0" y="0"/>
                    </a:cubicBezTo>
                  </a:path>
                </a:pathLst>
              </a:custGeom>
              <a:noFill/>
              <a:ln w="19050" cap="rnd">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89" name="Freeform: Shape 88">
              <a:extLst>
                <a:ext uri="{FF2B5EF4-FFF2-40B4-BE49-F238E27FC236}">
                  <a16:creationId xmlns:a16="http://schemas.microsoft.com/office/drawing/2014/main" id="{83933651-4788-350E-5CD3-132F66BE8353}"/>
                </a:ext>
              </a:extLst>
            </p:cNvPr>
            <p:cNvSpPr/>
            <p:nvPr/>
          </p:nvSpPr>
          <p:spPr>
            <a:xfrm>
              <a:off x="6038850" y="3343275"/>
              <a:ext cx="247650" cy="247650"/>
            </a:xfrm>
            <a:custGeom>
              <a:avLst/>
              <a:gdLst>
                <a:gd name="connsiteX0" fmla="*/ 247650 w 247650"/>
                <a:gd name="connsiteY0" fmla="*/ 123825 h 247650"/>
                <a:gd name="connsiteX1" fmla="*/ 123825 w 247650"/>
                <a:gd name="connsiteY1" fmla="*/ 0 h 247650"/>
                <a:gd name="connsiteX2" fmla="*/ 0 w 247650"/>
                <a:gd name="connsiteY2" fmla="*/ 123825 h 247650"/>
                <a:gd name="connsiteX3" fmla="*/ 123825 w 247650"/>
                <a:gd name="connsiteY3" fmla="*/ 247650 h 247650"/>
                <a:gd name="connsiteX4" fmla="*/ 247650 w 247650"/>
                <a:gd name="connsiteY4" fmla="*/ 123825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 h="247650">
                  <a:moveTo>
                    <a:pt x="247650" y="123825"/>
                  </a:moveTo>
                  <a:cubicBezTo>
                    <a:pt x="247650" y="55435"/>
                    <a:pt x="192215" y="0"/>
                    <a:pt x="123825" y="0"/>
                  </a:cubicBezTo>
                  <a:cubicBezTo>
                    <a:pt x="55435" y="0"/>
                    <a:pt x="0" y="55435"/>
                    <a:pt x="0" y="123825"/>
                  </a:cubicBezTo>
                  <a:cubicBezTo>
                    <a:pt x="0" y="192215"/>
                    <a:pt x="55435" y="247650"/>
                    <a:pt x="123825" y="247650"/>
                  </a:cubicBezTo>
                  <a:cubicBezTo>
                    <a:pt x="192215" y="247650"/>
                    <a:pt x="247650" y="192215"/>
                    <a:pt x="247650" y="123825"/>
                  </a:cubicBezTo>
                  <a:close/>
                </a:path>
              </a:pathLst>
            </a:custGeom>
            <a:noFill/>
            <a:ln w="19050" cap="rnd">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 name="Freeform: Shape 89">
              <a:extLst>
                <a:ext uri="{FF2B5EF4-FFF2-40B4-BE49-F238E27FC236}">
                  <a16:creationId xmlns:a16="http://schemas.microsoft.com/office/drawing/2014/main" id="{B629025A-A8CF-01FF-DA04-B02E41DF4091}"/>
                </a:ext>
              </a:extLst>
            </p:cNvPr>
            <p:cNvSpPr/>
            <p:nvPr/>
          </p:nvSpPr>
          <p:spPr>
            <a:xfrm>
              <a:off x="6250209" y="3554634"/>
              <a:ext cx="74390" cy="74390"/>
            </a:xfrm>
            <a:custGeom>
              <a:avLst/>
              <a:gdLst>
                <a:gd name="connsiteX0" fmla="*/ 74390 w 74390"/>
                <a:gd name="connsiteY0" fmla="*/ 74390 h 74390"/>
                <a:gd name="connsiteX1" fmla="*/ 0 w 74390"/>
                <a:gd name="connsiteY1" fmla="*/ 0 h 74390"/>
              </a:gdLst>
              <a:ahLst/>
              <a:cxnLst>
                <a:cxn ang="0">
                  <a:pos x="connsiteX0" y="connsiteY0"/>
                </a:cxn>
                <a:cxn ang="0">
                  <a:pos x="connsiteX1" y="connsiteY1"/>
                </a:cxn>
              </a:cxnLst>
              <a:rect l="l" t="t" r="r" b="b"/>
              <a:pathLst>
                <a:path w="74390" h="74390">
                  <a:moveTo>
                    <a:pt x="74390" y="74390"/>
                  </a:moveTo>
                  <a:lnTo>
                    <a:pt x="0" y="0"/>
                  </a:lnTo>
                </a:path>
              </a:pathLst>
            </a:custGeom>
            <a:ln w="19050" cap="rnd">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 name="Freeform: Shape 90">
              <a:extLst>
                <a:ext uri="{FF2B5EF4-FFF2-40B4-BE49-F238E27FC236}">
                  <a16:creationId xmlns:a16="http://schemas.microsoft.com/office/drawing/2014/main" id="{AB521E71-CF48-38B4-0CA5-5B02B315EA16}"/>
                </a:ext>
              </a:extLst>
            </p:cNvPr>
            <p:cNvSpPr/>
            <p:nvPr/>
          </p:nvSpPr>
          <p:spPr>
            <a:xfrm>
              <a:off x="6134099" y="3448053"/>
              <a:ext cx="104775" cy="95338"/>
            </a:xfrm>
            <a:custGeom>
              <a:avLst/>
              <a:gdLst>
                <a:gd name="connsiteX0" fmla="*/ 95441 w 104775"/>
                <a:gd name="connsiteY0" fmla="*/ 8474 h 95338"/>
                <a:gd name="connsiteX1" fmla="*/ 22574 w 104775"/>
                <a:gd name="connsiteY1" fmla="*/ 20570 h 95338"/>
                <a:gd name="connsiteX2" fmla="*/ 9335 w 104775"/>
                <a:gd name="connsiteY2" fmla="*/ 86864 h 95338"/>
                <a:gd name="connsiteX3" fmla="*/ 82201 w 104775"/>
                <a:gd name="connsiteY3" fmla="*/ 74768 h 95338"/>
                <a:gd name="connsiteX4" fmla="*/ 95441 w 104775"/>
                <a:gd name="connsiteY4" fmla="*/ 8569 h 95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775" h="95338">
                  <a:moveTo>
                    <a:pt x="95441" y="8474"/>
                  </a:moveTo>
                  <a:cubicBezTo>
                    <a:pt x="78962" y="-6481"/>
                    <a:pt x="46387" y="-1147"/>
                    <a:pt x="22574" y="20570"/>
                  </a:cubicBezTo>
                  <a:cubicBezTo>
                    <a:pt x="-1238" y="42192"/>
                    <a:pt x="-7144" y="71815"/>
                    <a:pt x="9335" y="86864"/>
                  </a:cubicBezTo>
                  <a:cubicBezTo>
                    <a:pt x="25813" y="101819"/>
                    <a:pt x="58388" y="96485"/>
                    <a:pt x="82201" y="74768"/>
                  </a:cubicBezTo>
                  <a:cubicBezTo>
                    <a:pt x="106013" y="53146"/>
                    <a:pt x="111919" y="23523"/>
                    <a:pt x="95441" y="8569"/>
                  </a:cubicBezTo>
                  <a:close/>
                </a:path>
              </a:pathLst>
            </a:custGeom>
            <a:noFill/>
            <a:ln w="19050" cap="rnd">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 name="Freeform: Shape 91">
              <a:extLst>
                <a:ext uri="{FF2B5EF4-FFF2-40B4-BE49-F238E27FC236}">
                  <a16:creationId xmlns:a16="http://schemas.microsoft.com/office/drawing/2014/main" id="{2692B972-D390-4D32-4829-353313B99B8E}"/>
                </a:ext>
              </a:extLst>
            </p:cNvPr>
            <p:cNvSpPr/>
            <p:nvPr/>
          </p:nvSpPr>
          <p:spPr>
            <a:xfrm>
              <a:off x="6168009" y="3477672"/>
              <a:ext cx="42452" cy="37147"/>
            </a:xfrm>
            <a:custGeom>
              <a:avLst/>
              <a:gdLst>
                <a:gd name="connsiteX0" fmla="*/ 42291 w 42452"/>
                <a:gd name="connsiteY0" fmla="*/ 0 h 37147"/>
                <a:gd name="connsiteX1" fmla="*/ 29051 w 42452"/>
                <a:gd name="connsiteY1" fmla="*/ 24003 h 37147"/>
                <a:gd name="connsiteX2" fmla="*/ 0 w 42452"/>
                <a:gd name="connsiteY2" fmla="*/ 37147 h 37147"/>
                <a:gd name="connsiteX3" fmla="*/ 0 w 42452"/>
                <a:gd name="connsiteY3" fmla="*/ 37147 h 37147"/>
              </a:gdLst>
              <a:ahLst/>
              <a:cxnLst>
                <a:cxn ang="0">
                  <a:pos x="connsiteX0" y="connsiteY0"/>
                </a:cxn>
                <a:cxn ang="0">
                  <a:pos x="connsiteX1" y="connsiteY1"/>
                </a:cxn>
                <a:cxn ang="0">
                  <a:pos x="connsiteX2" y="connsiteY2"/>
                </a:cxn>
                <a:cxn ang="0">
                  <a:pos x="connsiteX3" y="connsiteY3"/>
                </a:cxn>
              </a:cxnLst>
              <a:rect l="l" t="t" r="r" b="b"/>
              <a:pathLst>
                <a:path w="42452" h="37147">
                  <a:moveTo>
                    <a:pt x="42291" y="0"/>
                  </a:moveTo>
                  <a:cubicBezTo>
                    <a:pt x="43148" y="2286"/>
                    <a:pt x="40862" y="13240"/>
                    <a:pt x="29051" y="24003"/>
                  </a:cubicBezTo>
                  <a:cubicBezTo>
                    <a:pt x="18383" y="33623"/>
                    <a:pt x="7048" y="37147"/>
                    <a:pt x="0" y="37147"/>
                  </a:cubicBezTo>
                  <a:lnTo>
                    <a:pt x="0" y="37147"/>
                  </a:lnTo>
                </a:path>
              </a:pathLst>
            </a:custGeom>
            <a:noFill/>
            <a:ln w="19050" cap="rnd">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 name="Freeform: Shape 92">
              <a:extLst>
                <a:ext uri="{FF2B5EF4-FFF2-40B4-BE49-F238E27FC236}">
                  <a16:creationId xmlns:a16="http://schemas.microsoft.com/office/drawing/2014/main" id="{38252075-AA70-849B-67A4-F5376D0D5C6A}"/>
                </a:ext>
              </a:extLst>
            </p:cNvPr>
            <p:cNvSpPr/>
            <p:nvPr/>
          </p:nvSpPr>
          <p:spPr>
            <a:xfrm>
              <a:off x="6086468" y="3400392"/>
              <a:ext cx="85738" cy="114364"/>
            </a:xfrm>
            <a:custGeom>
              <a:avLst/>
              <a:gdLst>
                <a:gd name="connsiteX0" fmla="*/ 85446 w 85738"/>
                <a:gd name="connsiteY0" fmla="*/ 57182 h 114364"/>
                <a:gd name="connsiteX1" fmla="*/ 85637 w 85738"/>
                <a:gd name="connsiteY1" fmla="*/ 55277 h 114364"/>
                <a:gd name="connsiteX2" fmla="*/ 45822 w 85738"/>
                <a:gd name="connsiteY2" fmla="*/ 32 h 114364"/>
                <a:gd name="connsiteX3" fmla="*/ 102 w 85738"/>
                <a:gd name="connsiteY3" fmla="*/ 59087 h 114364"/>
                <a:gd name="connsiteX4" fmla="*/ 39917 w 85738"/>
                <a:gd name="connsiteY4" fmla="*/ 114332 h 114364"/>
                <a:gd name="connsiteX5" fmla="*/ 47727 w 85738"/>
                <a:gd name="connsiteY5" fmla="*/ 112999 h 114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738" h="114364">
                  <a:moveTo>
                    <a:pt x="85446" y="57182"/>
                  </a:moveTo>
                  <a:cubicBezTo>
                    <a:pt x="85446" y="56515"/>
                    <a:pt x="85637" y="55944"/>
                    <a:pt x="85637" y="55277"/>
                  </a:cubicBezTo>
                  <a:cubicBezTo>
                    <a:pt x="87256" y="23749"/>
                    <a:pt x="69444" y="-1016"/>
                    <a:pt x="45822" y="32"/>
                  </a:cubicBezTo>
                  <a:cubicBezTo>
                    <a:pt x="22200" y="1080"/>
                    <a:pt x="1721" y="27464"/>
                    <a:pt x="102" y="59087"/>
                  </a:cubicBezTo>
                  <a:cubicBezTo>
                    <a:pt x="-1517" y="90615"/>
                    <a:pt x="16295" y="115380"/>
                    <a:pt x="39917" y="114332"/>
                  </a:cubicBezTo>
                  <a:cubicBezTo>
                    <a:pt x="42584" y="114332"/>
                    <a:pt x="45155" y="113761"/>
                    <a:pt x="47727" y="112999"/>
                  </a:cubicBezTo>
                </a:path>
              </a:pathLst>
            </a:custGeom>
            <a:noFill/>
            <a:ln w="19050" cap="rnd">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 name="Freeform: Shape 93">
              <a:extLst>
                <a:ext uri="{FF2B5EF4-FFF2-40B4-BE49-F238E27FC236}">
                  <a16:creationId xmlns:a16="http://schemas.microsoft.com/office/drawing/2014/main" id="{FB4253AF-92F7-2BC2-914C-3D5D777909BC}"/>
                </a:ext>
              </a:extLst>
            </p:cNvPr>
            <p:cNvSpPr/>
            <p:nvPr/>
          </p:nvSpPr>
          <p:spPr>
            <a:xfrm>
              <a:off x="6115050" y="3429000"/>
              <a:ext cx="18478" cy="36576"/>
            </a:xfrm>
            <a:custGeom>
              <a:avLst/>
              <a:gdLst>
                <a:gd name="connsiteX0" fmla="*/ 18479 w 18478"/>
                <a:gd name="connsiteY0" fmla="*/ 0 h 36576"/>
                <a:gd name="connsiteX1" fmla="*/ 0 w 18478"/>
                <a:gd name="connsiteY1" fmla="*/ 32004 h 36576"/>
                <a:gd name="connsiteX2" fmla="*/ 0 w 18478"/>
                <a:gd name="connsiteY2" fmla="*/ 36576 h 36576"/>
              </a:gdLst>
              <a:ahLst/>
              <a:cxnLst>
                <a:cxn ang="0">
                  <a:pos x="connsiteX0" y="connsiteY0"/>
                </a:cxn>
                <a:cxn ang="0">
                  <a:pos x="connsiteX1" y="connsiteY1"/>
                </a:cxn>
                <a:cxn ang="0">
                  <a:pos x="connsiteX2" y="connsiteY2"/>
                </a:cxn>
              </a:cxnLst>
              <a:rect l="l" t="t" r="r" b="b"/>
              <a:pathLst>
                <a:path w="18478" h="36576">
                  <a:moveTo>
                    <a:pt x="18479" y="0"/>
                  </a:moveTo>
                  <a:cubicBezTo>
                    <a:pt x="12573" y="286"/>
                    <a:pt x="1048" y="12573"/>
                    <a:pt x="0" y="32004"/>
                  </a:cubicBezTo>
                  <a:cubicBezTo>
                    <a:pt x="0" y="33623"/>
                    <a:pt x="0" y="35147"/>
                    <a:pt x="0" y="36576"/>
                  </a:cubicBezTo>
                </a:path>
              </a:pathLst>
            </a:custGeom>
            <a:noFill/>
            <a:ln w="19050" cap="rnd">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04" name="Group 103">
            <a:extLst>
              <a:ext uri="{FF2B5EF4-FFF2-40B4-BE49-F238E27FC236}">
                <a16:creationId xmlns:a16="http://schemas.microsoft.com/office/drawing/2014/main" id="{2F6CF69B-9BAD-0DC1-93FB-6C95CD645381}"/>
              </a:ext>
            </a:extLst>
          </p:cNvPr>
          <p:cNvGrpSpPr/>
          <p:nvPr/>
        </p:nvGrpSpPr>
        <p:grpSpPr>
          <a:xfrm rot="2714853">
            <a:off x="8259554" y="2325863"/>
            <a:ext cx="377666" cy="409575"/>
            <a:chOff x="9359953" y="2641600"/>
            <a:chExt cx="377666" cy="409575"/>
          </a:xfrm>
        </p:grpSpPr>
        <p:grpSp>
          <p:nvGrpSpPr>
            <p:cNvPr id="100" name="Group 99">
              <a:extLst>
                <a:ext uri="{FF2B5EF4-FFF2-40B4-BE49-F238E27FC236}">
                  <a16:creationId xmlns:a16="http://schemas.microsoft.com/office/drawing/2014/main" id="{9CACFD4F-67B1-688A-2B36-A938EA8E43A9}"/>
                </a:ext>
              </a:extLst>
            </p:cNvPr>
            <p:cNvGrpSpPr/>
            <p:nvPr/>
          </p:nvGrpSpPr>
          <p:grpSpPr>
            <a:xfrm>
              <a:off x="9359953" y="2641600"/>
              <a:ext cx="165047" cy="409575"/>
              <a:chOff x="9359953" y="2641600"/>
              <a:chExt cx="165047" cy="409575"/>
            </a:xfrm>
          </p:grpSpPr>
          <p:sp>
            <p:nvSpPr>
              <p:cNvPr id="96" name="Freeform: Shape 95">
                <a:extLst>
                  <a:ext uri="{FF2B5EF4-FFF2-40B4-BE49-F238E27FC236}">
                    <a16:creationId xmlns:a16="http://schemas.microsoft.com/office/drawing/2014/main" id="{CB0F9F2D-7212-DF81-309F-AD9EB5AE8C22}"/>
                  </a:ext>
                </a:extLst>
              </p:cNvPr>
              <p:cNvSpPr/>
              <p:nvPr/>
            </p:nvSpPr>
            <p:spPr bwMode="auto">
              <a:xfrm>
                <a:off x="9407525" y="2641600"/>
                <a:ext cx="117475" cy="409575"/>
              </a:xfrm>
              <a:custGeom>
                <a:avLst/>
                <a:gdLst>
                  <a:gd name="connsiteX0" fmla="*/ 0 w 117475"/>
                  <a:gd name="connsiteY0" fmla="*/ 0 h 409575"/>
                  <a:gd name="connsiteX1" fmla="*/ 117475 w 117475"/>
                  <a:gd name="connsiteY1" fmla="*/ 142875 h 409575"/>
                  <a:gd name="connsiteX2" fmla="*/ 117475 w 117475"/>
                  <a:gd name="connsiteY2" fmla="*/ 409575 h 409575"/>
                </a:gdLst>
                <a:ahLst/>
                <a:cxnLst>
                  <a:cxn ang="0">
                    <a:pos x="connsiteX0" y="connsiteY0"/>
                  </a:cxn>
                  <a:cxn ang="0">
                    <a:pos x="connsiteX1" y="connsiteY1"/>
                  </a:cxn>
                  <a:cxn ang="0">
                    <a:pos x="connsiteX2" y="connsiteY2"/>
                  </a:cxn>
                </a:cxnLst>
                <a:rect l="l" t="t" r="r" b="b"/>
                <a:pathLst>
                  <a:path w="117475" h="409575">
                    <a:moveTo>
                      <a:pt x="0" y="0"/>
                    </a:moveTo>
                    <a:lnTo>
                      <a:pt x="117475" y="142875"/>
                    </a:lnTo>
                    <a:lnTo>
                      <a:pt x="117475" y="40957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98" name="Straight Connector 97">
                <a:extLst>
                  <a:ext uri="{FF2B5EF4-FFF2-40B4-BE49-F238E27FC236}">
                    <a16:creationId xmlns:a16="http://schemas.microsoft.com/office/drawing/2014/main" id="{0F678FA2-95EB-1385-64B0-9639A85D9FCA}"/>
                  </a:ext>
                </a:extLst>
              </p:cNvPr>
              <p:cNvCxnSpPr>
                <a:cxnSpLocks/>
              </p:cNvCxnSpPr>
              <p:nvPr/>
            </p:nvCxnSpPr>
            <p:spPr bwMode="auto">
              <a:xfrm>
                <a:off x="9359953" y="2661643"/>
                <a:ext cx="125076" cy="149338"/>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1" name="Group 100">
              <a:extLst>
                <a:ext uri="{FF2B5EF4-FFF2-40B4-BE49-F238E27FC236}">
                  <a16:creationId xmlns:a16="http://schemas.microsoft.com/office/drawing/2014/main" id="{B1E522DE-BCB0-1A4B-3743-4F3CBECC9698}"/>
                </a:ext>
              </a:extLst>
            </p:cNvPr>
            <p:cNvGrpSpPr/>
            <p:nvPr/>
          </p:nvGrpSpPr>
          <p:grpSpPr>
            <a:xfrm flipH="1">
              <a:off x="9572572" y="2641600"/>
              <a:ext cx="165047" cy="409575"/>
              <a:chOff x="9359953" y="2641600"/>
              <a:chExt cx="165047" cy="409575"/>
            </a:xfrm>
          </p:grpSpPr>
          <p:sp>
            <p:nvSpPr>
              <p:cNvPr id="102" name="Freeform: Shape 101">
                <a:extLst>
                  <a:ext uri="{FF2B5EF4-FFF2-40B4-BE49-F238E27FC236}">
                    <a16:creationId xmlns:a16="http://schemas.microsoft.com/office/drawing/2014/main" id="{489C949C-D7A1-1160-09C4-71C27BF26710}"/>
                  </a:ext>
                </a:extLst>
              </p:cNvPr>
              <p:cNvSpPr/>
              <p:nvPr/>
            </p:nvSpPr>
            <p:spPr bwMode="auto">
              <a:xfrm>
                <a:off x="9407525" y="2641600"/>
                <a:ext cx="117475" cy="409575"/>
              </a:xfrm>
              <a:custGeom>
                <a:avLst/>
                <a:gdLst>
                  <a:gd name="connsiteX0" fmla="*/ 0 w 117475"/>
                  <a:gd name="connsiteY0" fmla="*/ 0 h 409575"/>
                  <a:gd name="connsiteX1" fmla="*/ 117475 w 117475"/>
                  <a:gd name="connsiteY1" fmla="*/ 142875 h 409575"/>
                  <a:gd name="connsiteX2" fmla="*/ 117475 w 117475"/>
                  <a:gd name="connsiteY2" fmla="*/ 409575 h 409575"/>
                </a:gdLst>
                <a:ahLst/>
                <a:cxnLst>
                  <a:cxn ang="0">
                    <a:pos x="connsiteX0" y="connsiteY0"/>
                  </a:cxn>
                  <a:cxn ang="0">
                    <a:pos x="connsiteX1" y="connsiteY1"/>
                  </a:cxn>
                  <a:cxn ang="0">
                    <a:pos x="connsiteX2" y="connsiteY2"/>
                  </a:cxn>
                </a:cxnLst>
                <a:rect l="l" t="t" r="r" b="b"/>
                <a:pathLst>
                  <a:path w="117475" h="409575">
                    <a:moveTo>
                      <a:pt x="0" y="0"/>
                    </a:moveTo>
                    <a:lnTo>
                      <a:pt x="117475" y="142875"/>
                    </a:lnTo>
                    <a:lnTo>
                      <a:pt x="117475" y="40957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03" name="Straight Connector 102">
                <a:extLst>
                  <a:ext uri="{FF2B5EF4-FFF2-40B4-BE49-F238E27FC236}">
                    <a16:creationId xmlns:a16="http://schemas.microsoft.com/office/drawing/2014/main" id="{592EC12D-6128-778E-D52C-9F3A40575B64}"/>
                  </a:ext>
                </a:extLst>
              </p:cNvPr>
              <p:cNvCxnSpPr>
                <a:cxnSpLocks/>
              </p:cNvCxnSpPr>
              <p:nvPr/>
            </p:nvCxnSpPr>
            <p:spPr bwMode="auto">
              <a:xfrm>
                <a:off x="9359953" y="2661643"/>
                <a:ext cx="125076" cy="149338"/>
              </a:xfrm>
              <a:prstGeom prst="line">
                <a:avLst/>
              </a:prstGeom>
              <a:noFill/>
              <a:ln w="28575" cap="flat" cmpd="sng" algn="ctr">
                <a:solidFill>
                  <a:schemeClr val="accent1"/>
                </a:solidFill>
                <a:prstDash val="solid"/>
                <a:round/>
                <a:headEnd type="none" w="med" len="med"/>
                <a:tailEnd type="none" w="med" len="med"/>
              </a:ln>
              <a:effectLst/>
            </p:spPr>
          </p:cxnSp>
        </p:grpSp>
      </p:grpSp>
      <p:sp>
        <p:nvSpPr>
          <p:cNvPr id="105" name="Oval 104">
            <a:extLst>
              <a:ext uri="{FF2B5EF4-FFF2-40B4-BE49-F238E27FC236}">
                <a16:creationId xmlns:a16="http://schemas.microsoft.com/office/drawing/2014/main" id="{4B4ECAB2-5767-B58F-F6C2-9928009683F0}"/>
              </a:ext>
            </a:extLst>
          </p:cNvPr>
          <p:cNvSpPr/>
          <p:nvPr/>
        </p:nvSpPr>
        <p:spPr bwMode="auto">
          <a:xfrm>
            <a:off x="8548131" y="2087857"/>
            <a:ext cx="359796" cy="359796"/>
          </a:xfrm>
          <a:prstGeom prst="ellipse">
            <a:avLst/>
          </a:prstGeom>
          <a:solidFill>
            <a:schemeClr val="tx1"/>
          </a:solidFill>
          <a:ln w="28575">
            <a:solidFill>
              <a:schemeClr val="accent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FVII</a:t>
            </a:r>
          </a:p>
        </p:txBody>
      </p:sp>
      <p:sp>
        <p:nvSpPr>
          <p:cNvPr id="106" name="Oval 105">
            <a:extLst>
              <a:ext uri="{FF2B5EF4-FFF2-40B4-BE49-F238E27FC236}">
                <a16:creationId xmlns:a16="http://schemas.microsoft.com/office/drawing/2014/main" id="{F45B12A0-BB37-00B7-778D-E37688541C72}"/>
              </a:ext>
            </a:extLst>
          </p:cNvPr>
          <p:cNvSpPr/>
          <p:nvPr/>
        </p:nvSpPr>
        <p:spPr bwMode="auto">
          <a:xfrm>
            <a:off x="8944612" y="2141421"/>
            <a:ext cx="359796" cy="359796"/>
          </a:xfrm>
          <a:prstGeom prst="ellipse">
            <a:avLst/>
          </a:prstGeom>
          <a:solidFill>
            <a:schemeClr val="tx1"/>
          </a:solidFill>
          <a:ln w="28575">
            <a:solidFill>
              <a:schemeClr val="accent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FIX</a:t>
            </a:r>
          </a:p>
        </p:txBody>
      </p:sp>
      <p:grpSp>
        <p:nvGrpSpPr>
          <p:cNvPr id="107" name="Group 106">
            <a:extLst>
              <a:ext uri="{FF2B5EF4-FFF2-40B4-BE49-F238E27FC236}">
                <a16:creationId xmlns:a16="http://schemas.microsoft.com/office/drawing/2014/main" id="{2E2F4D8E-29F2-F5CB-631C-FE9C585B464A}"/>
              </a:ext>
            </a:extLst>
          </p:cNvPr>
          <p:cNvGrpSpPr/>
          <p:nvPr/>
        </p:nvGrpSpPr>
        <p:grpSpPr>
          <a:xfrm rot="17198312">
            <a:off x="9288104" y="2233531"/>
            <a:ext cx="377666" cy="409575"/>
            <a:chOff x="9359953" y="2641600"/>
            <a:chExt cx="377666" cy="409575"/>
          </a:xfrm>
        </p:grpSpPr>
        <p:grpSp>
          <p:nvGrpSpPr>
            <p:cNvPr id="108" name="Group 107">
              <a:extLst>
                <a:ext uri="{FF2B5EF4-FFF2-40B4-BE49-F238E27FC236}">
                  <a16:creationId xmlns:a16="http://schemas.microsoft.com/office/drawing/2014/main" id="{A23FD6A5-9171-12D1-0D65-D56D17310A77}"/>
                </a:ext>
              </a:extLst>
            </p:cNvPr>
            <p:cNvGrpSpPr/>
            <p:nvPr/>
          </p:nvGrpSpPr>
          <p:grpSpPr>
            <a:xfrm>
              <a:off x="9359953" y="2641600"/>
              <a:ext cx="165047" cy="409575"/>
              <a:chOff x="9359953" y="2641600"/>
              <a:chExt cx="165047" cy="409575"/>
            </a:xfrm>
          </p:grpSpPr>
          <p:sp>
            <p:nvSpPr>
              <p:cNvPr id="112" name="Freeform: Shape 111">
                <a:extLst>
                  <a:ext uri="{FF2B5EF4-FFF2-40B4-BE49-F238E27FC236}">
                    <a16:creationId xmlns:a16="http://schemas.microsoft.com/office/drawing/2014/main" id="{47950E06-D46C-5B54-89D1-E5736D77775D}"/>
                  </a:ext>
                </a:extLst>
              </p:cNvPr>
              <p:cNvSpPr/>
              <p:nvPr/>
            </p:nvSpPr>
            <p:spPr bwMode="auto">
              <a:xfrm>
                <a:off x="9407525" y="2641600"/>
                <a:ext cx="117475" cy="409575"/>
              </a:xfrm>
              <a:custGeom>
                <a:avLst/>
                <a:gdLst>
                  <a:gd name="connsiteX0" fmla="*/ 0 w 117475"/>
                  <a:gd name="connsiteY0" fmla="*/ 0 h 409575"/>
                  <a:gd name="connsiteX1" fmla="*/ 117475 w 117475"/>
                  <a:gd name="connsiteY1" fmla="*/ 142875 h 409575"/>
                  <a:gd name="connsiteX2" fmla="*/ 117475 w 117475"/>
                  <a:gd name="connsiteY2" fmla="*/ 409575 h 409575"/>
                </a:gdLst>
                <a:ahLst/>
                <a:cxnLst>
                  <a:cxn ang="0">
                    <a:pos x="connsiteX0" y="connsiteY0"/>
                  </a:cxn>
                  <a:cxn ang="0">
                    <a:pos x="connsiteX1" y="connsiteY1"/>
                  </a:cxn>
                  <a:cxn ang="0">
                    <a:pos x="connsiteX2" y="connsiteY2"/>
                  </a:cxn>
                </a:cxnLst>
                <a:rect l="l" t="t" r="r" b="b"/>
                <a:pathLst>
                  <a:path w="117475" h="409575">
                    <a:moveTo>
                      <a:pt x="0" y="0"/>
                    </a:moveTo>
                    <a:lnTo>
                      <a:pt x="117475" y="142875"/>
                    </a:lnTo>
                    <a:lnTo>
                      <a:pt x="117475" y="40957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13" name="Straight Connector 112">
                <a:extLst>
                  <a:ext uri="{FF2B5EF4-FFF2-40B4-BE49-F238E27FC236}">
                    <a16:creationId xmlns:a16="http://schemas.microsoft.com/office/drawing/2014/main" id="{0FE20DF8-D411-941F-6A40-071D0320F44A}"/>
                  </a:ext>
                </a:extLst>
              </p:cNvPr>
              <p:cNvCxnSpPr>
                <a:cxnSpLocks/>
              </p:cNvCxnSpPr>
              <p:nvPr/>
            </p:nvCxnSpPr>
            <p:spPr bwMode="auto">
              <a:xfrm>
                <a:off x="9359953" y="2661643"/>
                <a:ext cx="125076" cy="149338"/>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830E1A8B-8670-B9F9-8BEF-76E547CDFD24}"/>
                </a:ext>
              </a:extLst>
            </p:cNvPr>
            <p:cNvGrpSpPr/>
            <p:nvPr/>
          </p:nvGrpSpPr>
          <p:grpSpPr>
            <a:xfrm flipH="1">
              <a:off x="9572572" y="2641600"/>
              <a:ext cx="165047" cy="409575"/>
              <a:chOff x="9359953" y="2641600"/>
              <a:chExt cx="165047" cy="409575"/>
            </a:xfrm>
          </p:grpSpPr>
          <p:sp>
            <p:nvSpPr>
              <p:cNvPr id="110" name="Freeform: Shape 109">
                <a:extLst>
                  <a:ext uri="{FF2B5EF4-FFF2-40B4-BE49-F238E27FC236}">
                    <a16:creationId xmlns:a16="http://schemas.microsoft.com/office/drawing/2014/main" id="{6854029B-A80A-5844-109C-00651BFBFB96}"/>
                  </a:ext>
                </a:extLst>
              </p:cNvPr>
              <p:cNvSpPr/>
              <p:nvPr/>
            </p:nvSpPr>
            <p:spPr bwMode="auto">
              <a:xfrm>
                <a:off x="9407525" y="2641600"/>
                <a:ext cx="117475" cy="409575"/>
              </a:xfrm>
              <a:custGeom>
                <a:avLst/>
                <a:gdLst>
                  <a:gd name="connsiteX0" fmla="*/ 0 w 117475"/>
                  <a:gd name="connsiteY0" fmla="*/ 0 h 409575"/>
                  <a:gd name="connsiteX1" fmla="*/ 117475 w 117475"/>
                  <a:gd name="connsiteY1" fmla="*/ 142875 h 409575"/>
                  <a:gd name="connsiteX2" fmla="*/ 117475 w 117475"/>
                  <a:gd name="connsiteY2" fmla="*/ 409575 h 409575"/>
                </a:gdLst>
                <a:ahLst/>
                <a:cxnLst>
                  <a:cxn ang="0">
                    <a:pos x="connsiteX0" y="connsiteY0"/>
                  </a:cxn>
                  <a:cxn ang="0">
                    <a:pos x="connsiteX1" y="connsiteY1"/>
                  </a:cxn>
                  <a:cxn ang="0">
                    <a:pos x="connsiteX2" y="connsiteY2"/>
                  </a:cxn>
                </a:cxnLst>
                <a:rect l="l" t="t" r="r" b="b"/>
                <a:pathLst>
                  <a:path w="117475" h="409575">
                    <a:moveTo>
                      <a:pt x="0" y="0"/>
                    </a:moveTo>
                    <a:lnTo>
                      <a:pt x="117475" y="142875"/>
                    </a:lnTo>
                    <a:lnTo>
                      <a:pt x="117475" y="40957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11" name="Straight Connector 110">
                <a:extLst>
                  <a:ext uri="{FF2B5EF4-FFF2-40B4-BE49-F238E27FC236}">
                    <a16:creationId xmlns:a16="http://schemas.microsoft.com/office/drawing/2014/main" id="{E2AA3285-938A-B863-DE83-2784A20D8995}"/>
                  </a:ext>
                </a:extLst>
              </p:cNvPr>
              <p:cNvCxnSpPr>
                <a:cxnSpLocks/>
              </p:cNvCxnSpPr>
              <p:nvPr/>
            </p:nvCxnSpPr>
            <p:spPr bwMode="auto">
              <a:xfrm>
                <a:off x="9359953" y="2661643"/>
                <a:ext cx="125076" cy="149338"/>
              </a:xfrm>
              <a:prstGeom prst="line">
                <a:avLst/>
              </a:prstGeom>
              <a:noFill/>
              <a:ln w="28575"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41950773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7E031A-E2CF-0FE6-211C-0580B03F2497}"/>
              </a:ext>
            </a:extLst>
          </p:cNvPr>
          <p:cNvSpPr>
            <a:spLocks noGrp="1"/>
          </p:cNvSpPr>
          <p:nvPr>
            <p:ph type="title"/>
          </p:nvPr>
        </p:nvSpPr>
        <p:spPr/>
        <p:txBody>
          <a:bodyPr/>
          <a:lstStyle/>
          <a:p>
            <a:r>
              <a:rPr lang="en-US" altLang="zh-CN" dirty="0"/>
              <a:t>Limitations, Uncertain Outcomes, and High Costs: Balancing Risks vs Benefits of Gene Therapy</a:t>
            </a:r>
            <a:endParaRPr lang="zh-CN" altLang="en-US" dirty="0"/>
          </a:p>
        </p:txBody>
      </p:sp>
      <p:graphicFrame>
        <p:nvGraphicFramePr>
          <p:cNvPr id="4" name="表格 3">
            <a:extLst>
              <a:ext uri="{FF2B5EF4-FFF2-40B4-BE49-F238E27FC236}">
                <a16:creationId xmlns:a16="http://schemas.microsoft.com/office/drawing/2014/main" id="{44E34AD3-14D2-1751-2E33-806EC08982CB}"/>
              </a:ext>
            </a:extLst>
          </p:cNvPr>
          <p:cNvGraphicFramePr>
            <a:graphicFrameLocks noGrp="1"/>
          </p:cNvGraphicFramePr>
          <p:nvPr/>
        </p:nvGraphicFramePr>
        <p:xfrm>
          <a:off x="609600" y="1870920"/>
          <a:ext cx="4928572" cy="2682240"/>
        </p:xfrm>
        <a:graphic>
          <a:graphicData uri="http://schemas.openxmlformats.org/drawingml/2006/table">
            <a:tbl>
              <a:tblPr firstRow="1" bandRow="1">
                <a:tableStyleId>{5C22544A-7EE6-4342-B048-85BDC9FD1C3A}</a:tableStyleId>
              </a:tblPr>
              <a:tblGrid>
                <a:gridCol w="2495979">
                  <a:extLst>
                    <a:ext uri="{9D8B030D-6E8A-4147-A177-3AD203B41FA5}">
                      <a16:colId xmlns:a16="http://schemas.microsoft.com/office/drawing/2014/main" val="3350880712"/>
                    </a:ext>
                  </a:extLst>
                </a:gridCol>
                <a:gridCol w="653131">
                  <a:extLst>
                    <a:ext uri="{9D8B030D-6E8A-4147-A177-3AD203B41FA5}">
                      <a16:colId xmlns:a16="http://schemas.microsoft.com/office/drawing/2014/main" val="2568543985"/>
                    </a:ext>
                  </a:extLst>
                </a:gridCol>
                <a:gridCol w="765707">
                  <a:extLst>
                    <a:ext uri="{9D8B030D-6E8A-4147-A177-3AD203B41FA5}">
                      <a16:colId xmlns:a16="http://schemas.microsoft.com/office/drawing/2014/main" val="3657483469"/>
                    </a:ext>
                  </a:extLst>
                </a:gridCol>
                <a:gridCol w="1013755">
                  <a:extLst>
                    <a:ext uri="{9D8B030D-6E8A-4147-A177-3AD203B41FA5}">
                      <a16:colId xmlns:a16="http://schemas.microsoft.com/office/drawing/2014/main" val="2724770533"/>
                    </a:ext>
                  </a:extLst>
                </a:gridCol>
              </a:tblGrid>
              <a:tr h="455275">
                <a:tc>
                  <a:txBody>
                    <a:bodyPr/>
                    <a:lstStyle/>
                    <a:p>
                      <a:r>
                        <a:rPr lang="en-US" altLang="zh-CN" sz="1400" dirty="0"/>
                        <a:t>Question/Challenge</a:t>
                      </a:r>
                      <a:endParaRPr lang="zh-CN" altLang="en-US" sz="140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altLang="zh-CN" sz="1400" dirty="0"/>
                        <a:t>HA</a:t>
                      </a:r>
                      <a:endParaRPr lang="zh-CN" altLang="en-US" sz="140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altLang="zh-CN" sz="1400" dirty="0"/>
                        <a:t>HB</a:t>
                      </a:r>
                      <a:endParaRPr lang="zh-CN" altLang="en-US" sz="140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altLang="zh-CN" sz="1400" dirty="0"/>
                        <a:t>AAV-related?</a:t>
                      </a:r>
                      <a:endParaRPr lang="zh-CN" altLang="en-US" sz="140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64688797"/>
                  </a:ext>
                </a:extLst>
              </a:tr>
              <a:tr h="455275">
                <a:tc>
                  <a:txBody>
                    <a:bodyPr/>
                    <a:lstStyle/>
                    <a:p>
                      <a:r>
                        <a:rPr lang="en-US" altLang="zh-CN" sz="1400" dirty="0">
                          <a:solidFill>
                            <a:schemeClr val="bg1"/>
                          </a:solidFill>
                        </a:rPr>
                        <a:t>Durability of expression</a:t>
                      </a:r>
                      <a:endParaRPr lang="zh-CN" altLang="en-US" sz="140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ltLang="zh-CN" sz="1400" dirty="0">
                          <a:solidFill>
                            <a:schemeClr val="bg1"/>
                          </a:solidFill>
                        </a:rPr>
                        <a:t>?</a:t>
                      </a:r>
                      <a:endParaRPr lang="zh-CN" altLang="en-US" sz="140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ltLang="zh-CN" sz="1400" dirty="0">
                          <a:solidFill>
                            <a:schemeClr val="bg1"/>
                          </a:solidFill>
                        </a:rPr>
                        <a:t>~10 yr</a:t>
                      </a:r>
                      <a:endParaRPr lang="zh-CN" altLang="en-US" sz="14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ltLang="zh-CN" sz="1400" dirty="0">
                          <a:solidFill>
                            <a:schemeClr val="bg1"/>
                          </a:solidFill>
                        </a:rPr>
                        <a:t>No and likely</a:t>
                      </a:r>
                      <a:endParaRPr lang="zh-CN" altLang="en-US" sz="140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94902201"/>
                  </a:ext>
                </a:extLst>
              </a:tr>
              <a:tr h="267809">
                <a:tc>
                  <a:txBody>
                    <a:bodyPr/>
                    <a:lstStyle/>
                    <a:p>
                      <a:r>
                        <a:rPr lang="en-US" altLang="zh-CN" sz="1400" dirty="0">
                          <a:solidFill>
                            <a:schemeClr val="bg1"/>
                          </a:solidFill>
                        </a:rPr>
                        <a:t>Variability of expression</a:t>
                      </a:r>
                      <a:endParaRPr lang="zh-CN" altLang="en-US" sz="14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ltLang="zh-CN" sz="1400" dirty="0">
                          <a:solidFill>
                            <a:schemeClr val="bg1"/>
                          </a:solidFill>
                        </a:rPr>
                        <a:t>Y</a:t>
                      </a:r>
                      <a:endParaRPr lang="zh-CN" altLang="en-US" sz="14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ltLang="zh-CN" sz="1400" dirty="0">
                          <a:solidFill>
                            <a:schemeClr val="bg1"/>
                          </a:solidFill>
                        </a:rPr>
                        <a:t>Y</a:t>
                      </a:r>
                      <a:endParaRPr lang="zh-CN" altLang="en-US" sz="14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ltLang="zh-CN" sz="1400" dirty="0">
                          <a:solidFill>
                            <a:schemeClr val="bg1"/>
                          </a:solidFill>
                        </a:rPr>
                        <a:t>Likely</a:t>
                      </a:r>
                      <a:endParaRPr lang="zh-CN" altLang="en-US" sz="14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93718493"/>
                  </a:ext>
                </a:extLst>
              </a:tr>
              <a:tr h="455275">
                <a:tc>
                  <a:txBody>
                    <a:bodyPr/>
                    <a:lstStyle/>
                    <a:p>
                      <a:r>
                        <a:rPr lang="en-US" altLang="zh-CN" sz="1400" dirty="0">
                          <a:solidFill>
                            <a:schemeClr val="bg1"/>
                          </a:solidFill>
                        </a:rPr>
                        <a:t>Predictability of individual patient response</a:t>
                      </a:r>
                      <a:endParaRPr lang="zh-CN" altLang="en-US" sz="14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ltLang="zh-CN" sz="1400" dirty="0">
                          <a:solidFill>
                            <a:schemeClr val="bg1"/>
                          </a:solidFill>
                        </a:rPr>
                        <a:t>N</a:t>
                      </a:r>
                      <a:endParaRPr lang="zh-CN" altLang="en-US" sz="14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ltLang="zh-CN" sz="1400" dirty="0">
                          <a:solidFill>
                            <a:schemeClr val="bg1"/>
                          </a:solidFill>
                        </a:rPr>
                        <a:t>N</a:t>
                      </a:r>
                      <a:endParaRPr lang="zh-CN" altLang="en-US" sz="14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ltLang="zh-CN" sz="1400" dirty="0">
                          <a:solidFill>
                            <a:schemeClr val="bg1"/>
                          </a:solidFill>
                        </a:rPr>
                        <a:t>Likely</a:t>
                      </a:r>
                      <a:endParaRPr lang="zh-CN" altLang="en-US" sz="14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13368591"/>
                  </a:ext>
                </a:extLst>
              </a:tr>
              <a:tr h="455275">
                <a:tc>
                  <a:txBody>
                    <a:bodyPr/>
                    <a:lstStyle/>
                    <a:p>
                      <a:r>
                        <a:rPr lang="en-US" altLang="zh-CN" sz="1400" dirty="0">
                          <a:solidFill>
                            <a:schemeClr val="bg1"/>
                          </a:solidFill>
                        </a:rPr>
                        <a:t>Do all patients have a therapeutic benefit?</a:t>
                      </a:r>
                      <a:endParaRPr lang="zh-CN" altLang="en-US" sz="14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ltLang="zh-CN" sz="1400" dirty="0">
                          <a:solidFill>
                            <a:schemeClr val="bg1"/>
                          </a:solidFill>
                        </a:rPr>
                        <a:t>N</a:t>
                      </a:r>
                      <a:endParaRPr lang="zh-CN" altLang="en-US" sz="14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ltLang="zh-CN" sz="1400" dirty="0">
                          <a:solidFill>
                            <a:schemeClr val="bg1"/>
                          </a:solidFill>
                        </a:rPr>
                        <a:t>Nearly all</a:t>
                      </a:r>
                      <a:endParaRPr lang="zh-CN" altLang="en-US" sz="14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ltLang="zh-CN" sz="1400" dirty="0">
                          <a:solidFill>
                            <a:schemeClr val="bg1"/>
                          </a:solidFill>
                        </a:rPr>
                        <a:t>Likely</a:t>
                      </a:r>
                      <a:endParaRPr lang="zh-CN" altLang="en-US" sz="14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63026825"/>
                  </a:ext>
                </a:extLst>
              </a:tr>
              <a:tr h="267809">
                <a:tc>
                  <a:txBody>
                    <a:bodyPr/>
                    <a:lstStyle/>
                    <a:p>
                      <a:r>
                        <a:rPr lang="en-US" altLang="zh-CN" sz="1400" dirty="0">
                          <a:solidFill>
                            <a:schemeClr val="bg1"/>
                          </a:solidFill>
                        </a:rPr>
                        <a:t>Long-term safety</a:t>
                      </a:r>
                      <a:endParaRPr lang="zh-CN" altLang="en-US" sz="14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ltLang="zh-CN" sz="1400" dirty="0">
                          <a:solidFill>
                            <a:schemeClr val="bg1"/>
                          </a:solidFill>
                        </a:rPr>
                        <a:t>?</a:t>
                      </a:r>
                      <a:endParaRPr lang="zh-CN" altLang="en-US" sz="14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ltLang="zh-CN" sz="1400" dirty="0">
                          <a:solidFill>
                            <a:schemeClr val="bg1"/>
                          </a:solidFill>
                        </a:rPr>
                        <a:t>?</a:t>
                      </a:r>
                      <a:endParaRPr lang="zh-CN" altLang="en-US" sz="140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ltLang="zh-CN" sz="1400" dirty="0">
                          <a:solidFill>
                            <a:schemeClr val="bg1"/>
                          </a:solidFill>
                        </a:rPr>
                        <a:t>Likely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89818012"/>
                  </a:ext>
                </a:extLst>
              </a:tr>
            </a:tbl>
          </a:graphicData>
        </a:graphic>
      </p:graphicFrame>
      <p:sp>
        <p:nvSpPr>
          <p:cNvPr id="5" name="文本框 4">
            <a:extLst>
              <a:ext uri="{FF2B5EF4-FFF2-40B4-BE49-F238E27FC236}">
                <a16:creationId xmlns:a16="http://schemas.microsoft.com/office/drawing/2014/main" id="{0B811A91-C425-1F66-F2DE-DC673FB318F2}"/>
              </a:ext>
            </a:extLst>
          </p:cNvPr>
          <p:cNvSpPr txBox="1"/>
          <p:nvPr/>
        </p:nvSpPr>
        <p:spPr bwMode="auto">
          <a:xfrm>
            <a:off x="609600" y="1495378"/>
            <a:ext cx="49285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zh-CN"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Main Challenge of Gene Therapy</a:t>
            </a:r>
            <a:r>
              <a:rPr kumimoji="0" lang="en-US" altLang="zh-CN"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zh-CN" altLang="en-US" sz="1800" b="1"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文本框 6">
            <a:extLst>
              <a:ext uri="{FF2B5EF4-FFF2-40B4-BE49-F238E27FC236}">
                <a16:creationId xmlns:a16="http://schemas.microsoft.com/office/drawing/2014/main" id="{38A3F7BE-DC0B-0F66-560C-057F7B8F992A}"/>
              </a:ext>
            </a:extLst>
          </p:cNvPr>
          <p:cNvSpPr txBox="1"/>
          <p:nvPr/>
        </p:nvSpPr>
        <p:spPr bwMode="auto">
          <a:xfrm>
            <a:off x="6024198" y="1482199"/>
            <a:ext cx="37274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zh-CN"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Factor Level Decline Over Time</a:t>
            </a:r>
            <a:endParaRPr kumimoji="0" lang="zh-CN" altLang="en-US" sz="1800" b="1"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文本框 11">
            <a:extLst>
              <a:ext uri="{FF2B5EF4-FFF2-40B4-BE49-F238E27FC236}">
                <a16:creationId xmlns:a16="http://schemas.microsoft.com/office/drawing/2014/main" id="{14B08BE9-834A-E001-F37C-E80793ACFE2E}"/>
              </a:ext>
            </a:extLst>
          </p:cNvPr>
          <p:cNvSpPr txBox="1"/>
          <p:nvPr/>
        </p:nvSpPr>
        <p:spPr bwMode="auto">
          <a:xfrm>
            <a:off x="9450852" y="3027814"/>
            <a:ext cx="2359748" cy="646331"/>
          </a:xfrm>
          <a:prstGeom prst="rect">
            <a:avLst/>
          </a:prstGeom>
          <a:solidFill>
            <a:schemeClr val="accent5">
              <a:lumMod val="20000"/>
              <a:lumOff val="80000"/>
            </a:schemeClr>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zh-CN"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FVIII</a:t>
            </a:r>
            <a:r>
              <a:rPr kumimoji="0" lang="en-US" altLang="zh-CN"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level after 3 yr post treatment</a:t>
            </a:r>
            <a:r>
              <a:rPr kumimoji="0" lang="en-US" altLang="zh-CN"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endParaRPr kumimoji="0" lang="zh-CN"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文本框 12">
            <a:extLst>
              <a:ext uri="{FF2B5EF4-FFF2-40B4-BE49-F238E27FC236}">
                <a16:creationId xmlns:a16="http://schemas.microsoft.com/office/drawing/2014/main" id="{00D785A7-1C7A-35E5-5B76-2896211846DE}"/>
              </a:ext>
            </a:extLst>
          </p:cNvPr>
          <p:cNvSpPr txBox="1"/>
          <p:nvPr/>
        </p:nvSpPr>
        <p:spPr bwMode="auto">
          <a:xfrm>
            <a:off x="9456884" y="4156993"/>
            <a:ext cx="2069172" cy="677108"/>
          </a:xfrm>
          <a:prstGeom prst="rect">
            <a:avLst/>
          </a:prstGeom>
          <a:solidFill>
            <a:schemeClr val="accent5">
              <a:lumMod val="20000"/>
              <a:lumOff val="80000"/>
            </a:schemeClr>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zh-CN"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FIX </a:t>
            </a:r>
            <a:r>
              <a:rPr kumimoji="0" lang="en-US" altLang="zh-CN"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level at 3 yr </a:t>
            </a:r>
            <a:br>
              <a:rPr kumimoji="0" lang="en-US" altLang="zh-CN"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zh-CN"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post treatment</a:t>
            </a:r>
            <a:r>
              <a:rPr kumimoji="0" lang="en-US" altLang="zh-CN" sz="20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3</a:t>
            </a:r>
            <a:endParaRPr kumimoji="0" lang="zh-CN"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文本框 21">
            <a:extLst>
              <a:ext uri="{FF2B5EF4-FFF2-40B4-BE49-F238E27FC236}">
                <a16:creationId xmlns:a16="http://schemas.microsoft.com/office/drawing/2014/main" id="{B8AB7E64-16BE-6365-7AB6-F0D6D6E83B01}"/>
              </a:ext>
            </a:extLst>
          </p:cNvPr>
          <p:cNvSpPr txBox="1"/>
          <p:nvPr/>
        </p:nvSpPr>
        <p:spPr bwMode="auto">
          <a:xfrm>
            <a:off x="609600" y="4969963"/>
            <a:ext cx="5295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zh-CN"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 Costs of Gene Therapy</a:t>
            </a:r>
            <a:r>
              <a:rPr kumimoji="0" lang="en-US" altLang="zh-CN"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4</a:t>
            </a:r>
            <a:endParaRPr kumimoji="0" lang="zh-CN" altLang="en-US" sz="1800" b="1"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Text Box 11">
            <a:extLst>
              <a:ext uri="{FF2B5EF4-FFF2-40B4-BE49-F238E27FC236}">
                <a16:creationId xmlns:a16="http://schemas.microsoft.com/office/drawing/2014/main" id="{AFE57EC0-CD2E-7DA5-491F-B65C8B56FB16}"/>
              </a:ext>
            </a:extLst>
          </p:cNvPr>
          <p:cNvSpPr txBox="1">
            <a:spLocks noChangeArrowheads="1"/>
          </p:cNvSpPr>
          <p:nvPr/>
        </p:nvSpPr>
        <p:spPr bwMode="auto">
          <a:xfrm>
            <a:off x="433002" y="6180028"/>
            <a:ext cx="74829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Chou. J Formos Med Assoc. 2023;122:1101. 2. Mahlangu. ISTH 2023. Abstr OC20.1.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Pipe. ASH 2023. Abstr 1055. 4. Bolous. Blood. 2021;138:1677.</a:t>
            </a:r>
          </a:p>
        </p:txBody>
      </p:sp>
      <p:graphicFrame>
        <p:nvGraphicFramePr>
          <p:cNvPr id="6" name="表格 3">
            <a:extLst>
              <a:ext uri="{FF2B5EF4-FFF2-40B4-BE49-F238E27FC236}">
                <a16:creationId xmlns:a16="http://schemas.microsoft.com/office/drawing/2014/main" id="{EAD9DFE6-6EDB-A3D9-DE72-9B3A14EB57E8}"/>
              </a:ext>
            </a:extLst>
          </p:cNvPr>
          <p:cNvGraphicFramePr>
            <a:graphicFrameLocks noGrp="1"/>
          </p:cNvGraphicFramePr>
          <p:nvPr/>
        </p:nvGraphicFramePr>
        <p:xfrm>
          <a:off x="609600" y="5341900"/>
          <a:ext cx="8055387" cy="799149"/>
        </p:xfrm>
        <a:graphic>
          <a:graphicData uri="http://schemas.openxmlformats.org/drawingml/2006/table">
            <a:tbl>
              <a:tblPr firstRow="1" bandRow="1">
                <a:tableStyleId>{5C22544A-7EE6-4342-B048-85BDC9FD1C3A}</a:tableStyleId>
              </a:tblPr>
              <a:tblGrid>
                <a:gridCol w="1751083">
                  <a:extLst>
                    <a:ext uri="{9D8B030D-6E8A-4147-A177-3AD203B41FA5}">
                      <a16:colId xmlns:a16="http://schemas.microsoft.com/office/drawing/2014/main" val="3350880712"/>
                    </a:ext>
                  </a:extLst>
                </a:gridCol>
                <a:gridCol w="1715655">
                  <a:extLst>
                    <a:ext uri="{9D8B030D-6E8A-4147-A177-3AD203B41FA5}">
                      <a16:colId xmlns:a16="http://schemas.microsoft.com/office/drawing/2014/main" val="2568543985"/>
                    </a:ext>
                  </a:extLst>
                </a:gridCol>
                <a:gridCol w="1994812">
                  <a:extLst>
                    <a:ext uri="{9D8B030D-6E8A-4147-A177-3AD203B41FA5}">
                      <a16:colId xmlns:a16="http://schemas.microsoft.com/office/drawing/2014/main" val="3657483469"/>
                    </a:ext>
                  </a:extLst>
                </a:gridCol>
                <a:gridCol w="2593837">
                  <a:extLst>
                    <a:ext uri="{9D8B030D-6E8A-4147-A177-3AD203B41FA5}">
                      <a16:colId xmlns:a16="http://schemas.microsoft.com/office/drawing/2014/main" val="2724770533"/>
                    </a:ext>
                  </a:extLst>
                </a:gridCol>
              </a:tblGrid>
              <a:tr h="231779">
                <a:tc>
                  <a:txBody>
                    <a:bodyPr/>
                    <a:lstStyle/>
                    <a:p>
                      <a:pPr>
                        <a:lnSpc>
                          <a:spcPct val="80000"/>
                        </a:lnSpc>
                      </a:pPr>
                      <a:endParaRPr lang="zh-CN" altLang="en-US" sz="140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80000"/>
                        </a:lnSpc>
                      </a:pPr>
                      <a:r>
                        <a:rPr lang="en-US" altLang="zh-CN" sz="1400" dirty="0"/>
                        <a:t>Base-Case Price</a:t>
                      </a:r>
                      <a:endParaRPr lang="zh-CN" altLang="en-US" sz="140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80000"/>
                        </a:lnSpc>
                      </a:pPr>
                      <a:r>
                        <a:rPr lang="en-US" altLang="zh-CN" sz="1400" dirty="0"/>
                        <a:t>Highest Cost Estimate</a:t>
                      </a:r>
                      <a:endParaRPr lang="zh-CN" altLang="en-US" sz="140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80000"/>
                        </a:lnSpc>
                      </a:pPr>
                      <a:r>
                        <a:rPr lang="en-US" altLang="zh-CN" sz="1400" dirty="0"/>
                        <a:t>Lowest Cost Estimate</a:t>
                      </a:r>
                      <a:endParaRPr lang="zh-CN" altLang="en-US" sz="140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64688797"/>
                  </a:ext>
                </a:extLst>
              </a:tr>
              <a:tr h="231779">
                <a:tc>
                  <a:txBody>
                    <a:bodyPr/>
                    <a:lstStyle/>
                    <a:p>
                      <a:pPr>
                        <a:lnSpc>
                          <a:spcPct val="80000"/>
                        </a:lnSpc>
                      </a:pPr>
                      <a:r>
                        <a:rPr lang="en-US" altLang="zh-CN" sz="1400" dirty="0">
                          <a:solidFill>
                            <a:schemeClr val="bg1"/>
                          </a:solidFill>
                        </a:rPr>
                        <a:t>Gene therapy cost</a:t>
                      </a:r>
                      <a:endParaRPr lang="zh-CN" altLang="en-US" sz="14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80000"/>
                        </a:lnSpc>
                      </a:pPr>
                      <a:r>
                        <a:rPr lang="en-US" altLang="zh-CN" sz="1400" dirty="0">
                          <a:solidFill>
                            <a:schemeClr val="bg1"/>
                          </a:solidFill>
                        </a:rPr>
                        <a:t>$2,000,000/patient</a:t>
                      </a:r>
                      <a:endParaRPr lang="zh-CN" altLang="en-US" sz="140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80000"/>
                        </a:lnSpc>
                      </a:pPr>
                      <a:r>
                        <a:rPr lang="en-US" altLang="zh-CN" sz="1400" dirty="0">
                          <a:solidFill>
                            <a:schemeClr val="bg1"/>
                          </a:solidFill>
                        </a:rPr>
                        <a:t>$3,000,000/patient</a:t>
                      </a:r>
                      <a:endParaRPr lang="zh-CN" altLang="en-US" sz="140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80000"/>
                        </a:lnSpc>
                      </a:pPr>
                      <a:r>
                        <a:rPr lang="en-US" altLang="zh-CN" sz="1400" dirty="0">
                          <a:solidFill>
                            <a:schemeClr val="bg1"/>
                          </a:solidFill>
                        </a:rPr>
                        <a:t>$87,198/patient (observed cost)</a:t>
                      </a:r>
                      <a:endParaRPr lang="zh-CN" altLang="en-US" sz="14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94902201"/>
                  </a:ext>
                </a:extLst>
              </a:tr>
              <a:tr h="155173">
                <a:tc>
                  <a:txBody>
                    <a:bodyPr/>
                    <a:lstStyle/>
                    <a:p>
                      <a:pPr>
                        <a:lnSpc>
                          <a:spcPct val="80000"/>
                        </a:lnSpc>
                      </a:pPr>
                      <a:r>
                        <a:rPr lang="en-US" altLang="zh-CN" sz="1400" dirty="0">
                          <a:solidFill>
                            <a:schemeClr val="bg1"/>
                          </a:solidFill>
                        </a:rPr>
                        <a:t>Factor concentrate</a:t>
                      </a:r>
                      <a:endParaRPr lang="zh-CN" alt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lnSpc>
                          <a:spcPct val="80000"/>
                        </a:lnSpc>
                      </a:pPr>
                      <a:r>
                        <a:rPr lang="en-US" altLang="zh-CN" sz="1400" dirty="0">
                          <a:solidFill>
                            <a:schemeClr val="bg1"/>
                          </a:solidFill>
                        </a:rPr>
                        <a:t>Wholesale acquisition cost</a:t>
                      </a:r>
                      <a:endParaRPr lang="zh-CN" alt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zh-CN" altLang="en-US" sz="1400">
                        <a:solidFill>
                          <a:schemeClr val="bg1"/>
                        </a:solidFill>
                      </a:endParaRPr>
                    </a:p>
                  </a:txBody>
                  <a:tcPr anchor="ctr"/>
                </a:tc>
                <a:tc>
                  <a:txBody>
                    <a:bodyPr/>
                    <a:lstStyle/>
                    <a:p>
                      <a:pPr algn="ctr">
                        <a:lnSpc>
                          <a:spcPct val="80000"/>
                        </a:lnSpc>
                      </a:pPr>
                      <a:r>
                        <a:rPr lang="en-US" altLang="zh-CN" sz="1400" dirty="0">
                          <a:solidFill>
                            <a:schemeClr val="bg1"/>
                          </a:solidFill>
                        </a:rPr>
                        <a:t>20% wholesale acquisition cost</a:t>
                      </a:r>
                      <a:endParaRPr lang="zh-CN" alt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93718493"/>
                  </a:ext>
                </a:extLst>
              </a:tr>
            </a:tbl>
          </a:graphicData>
        </a:graphic>
      </p:graphicFrame>
      <p:sp>
        <p:nvSpPr>
          <p:cNvPr id="15" name="Rectangle 14">
            <a:extLst>
              <a:ext uri="{FF2B5EF4-FFF2-40B4-BE49-F238E27FC236}">
                <a16:creationId xmlns:a16="http://schemas.microsoft.com/office/drawing/2014/main" id="{51EBC34B-B9AA-0E84-206B-56EEEA8F21A3}"/>
              </a:ext>
            </a:extLst>
          </p:cNvPr>
          <p:cNvSpPr/>
          <p:nvPr/>
        </p:nvSpPr>
        <p:spPr bwMode="auto">
          <a:xfrm>
            <a:off x="8164328" y="4073139"/>
            <a:ext cx="167951" cy="7049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8239D7E9-934D-D3B6-08B5-7DE1818BB2DB}"/>
              </a:ext>
            </a:extLst>
          </p:cNvPr>
          <p:cNvSpPr/>
          <p:nvPr/>
        </p:nvSpPr>
        <p:spPr bwMode="auto">
          <a:xfrm>
            <a:off x="8164328" y="4256794"/>
            <a:ext cx="167951" cy="70498"/>
          </a:xfrm>
          <a:prstGeom prst="rect">
            <a:avLst/>
          </a:prstGeom>
          <a:solidFill>
            <a:schemeClr val="accent2">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CB6AF1E0-46FF-80C8-D87F-3307B5DEB9E0}"/>
              </a:ext>
            </a:extLst>
          </p:cNvPr>
          <p:cNvSpPr/>
          <p:nvPr/>
        </p:nvSpPr>
        <p:spPr bwMode="auto">
          <a:xfrm>
            <a:off x="8164328" y="4440449"/>
            <a:ext cx="167951" cy="7049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Rectangle 18">
            <a:extLst>
              <a:ext uri="{FF2B5EF4-FFF2-40B4-BE49-F238E27FC236}">
                <a16:creationId xmlns:a16="http://schemas.microsoft.com/office/drawing/2014/main" id="{CA9B0510-1C50-99A1-5D4D-1B068911A553}"/>
              </a:ext>
            </a:extLst>
          </p:cNvPr>
          <p:cNvSpPr/>
          <p:nvPr/>
        </p:nvSpPr>
        <p:spPr bwMode="auto">
          <a:xfrm>
            <a:off x="8164328" y="4624104"/>
            <a:ext cx="167951" cy="70498"/>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2D7BD67C-911D-39E9-9B30-F23FEB9F973B}"/>
              </a:ext>
            </a:extLst>
          </p:cNvPr>
          <p:cNvSpPr/>
          <p:nvPr/>
        </p:nvSpPr>
        <p:spPr bwMode="auto">
          <a:xfrm>
            <a:off x="8164328" y="4807759"/>
            <a:ext cx="167951" cy="70498"/>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C9ADA778-B67C-7F35-00D3-FB5070032229}"/>
              </a:ext>
            </a:extLst>
          </p:cNvPr>
          <p:cNvSpPr/>
          <p:nvPr/>
        </p:nvSpPr>
        <p:spPr bwMode="auto">
          <a:xfrm>
            <a:off x="8164328" y="4991416"/>
            <a:ext cx="167951" cy="70498"/>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TextBox 23">
            <a:extLst>
              <a:ext uri="{FF2B5EF4-FFF2-40B4-BE49-F238E27FC236}">
                <a16:creationId xmlns:a16="http://schemas.microsoft.com/office/drawing/2014/main" id="{DDE62675-628D-BEC6-32B8-74E5C226C1C5}"/>
              </a:ext>
            </a:extLst>
          </p:cNvPr>
          <p:cNvSpPr txBox="1"/>
          <p:nvPr/>
        </p:nvSpPr>
        <p:spPr bwMode="auto">
          <a:xfrm>
            <a:off x="8332279" y="3967592"/>
            <a:ext cx="203976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Lack of efficacy</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0%-&lt;5%</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12%-40%</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40%-100%</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Missing/uninterpretable data</a:t>
            </a:r>
          </a:p>
        </p:txBody>
      </p:sp>
      <p:sp>
        <p:nvSpPr>
          <p:cNvPr id="55" name="Freeform: Shape 54">
            <a:extLst>
              <a:ext uri="{FF2B5EF4-FFF2-40B4-BE49-F238E27FC236}">
                <a16:creationId xmlns:a16="http://schemas.microsoft.com/office/drawing/2014/main" id="{0C9D544D-B0EC-8D3B-6AC7-61116881C51B}"/>
              </a:ext>
            </a:extLst>
          </p:cNvPr>
          <p:cNvSpPr/>
          <p:nvPr/>
        </p:nvSpPr>
        <p:spPr bwMode="auto">
          <a:xfrm>
            <a:off x="6780514" y="3933223"/>
            <a:ext cx="328566" cy="377178"/>
          </a:xfrm>
          <a:custGeom>
            <a:avLst/>
            <a:gdLst>
              <a:gd name="connsiteX0" fmla="*/ 328566 w 328566"/>
              <a:gd name="connsiteY0" fmla="*/ 19 h 377178"/>
              <a:gd name="connsiteX1" fmla="*/ 325779 w 328566"/>
              <a:gd name="connsiteY1" fmla="*/ 339876 h 377178"/>
              <a:gd name="connsiteX2" fmla="*/ 324791 w 328566"/>
              <a:gd name="connsiteY2" fmla="*/ 339783 h 377178"/>
              <a:gd name="connsiteX3" fmla="*/ 188163 w 328566"/>
              <a:gd name="connsiteY3" fmla="*/ 365553 h 377178"/>
              <a:gd name="connsiteX4" fmla="*/ 165240 w 328566"/>
              <a:gd name="connsiteY4" fmla="*/ 377178 h 377178"/>
              <a:gd name="connsiteX5" fmla="*/ 0 w 328566"/>
              <a:gd name="connsiteY5" fmla="*/ 71960 h 377178"/>
              <a:gd name="connsiteX6" fmla="*/ 328566 w 328566"/>
              <a:gd name="connsiteY6" fmla="*/ 19 h 37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8566" h="377178">
                <a:moveTo>
                  <a:pt x="328566" y="19"/>
                </a:moveTo>
                <a:lnTo>
                  <a:pt x="325779" y="339876"/>
                </a:lnTo>
                <a:lnTo>
                  <a:pt x="324791" y="339783"/>
                </a:lnTo>
                <a:cubicBezTo>
                  <a:pt x="276327" y="339783"/>
                  <a:pt x="230157" y="348959"/>
                  <a:pt x="188163" y="365553"/>
                </a:cubicBezTo>
                <a:lnTo>
                  <a:pt x="165240" y="377178"/>
                </a:lnTo>
                <a:lnTo>
                  <a:pt x="0" y="71960"/>
                </a:lnTo>
                <a:cubicBezTo>
                  <a:pt x="101820" y="23868"/>
                  <a:pt x="214471" y="-797"/>
                  <a:pt x="328566" y="19"/>
                </a:cubicBezTo>
                <a:close/>
              </a:path>
            </a:pathLst>
          </a:custGeom>
          <a:solidFill>
            <a:srgbClr val="CDCDCF"/>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Freeform: Shape 51">
            <a:extLst>
              <a:ext uri="{FF2B5EF4-FFF2-40B4-BE49-F238E27FC236}">
                <a16:creationId xmlns:a16="http://schemas.microsoft.com/office/drawing/2014/main" id="{465D668F-B381-1829-AAC4-08CA26179DB5}"/>
              </a:ext>
            </a:extLst>
          </p:cNvPr>
          <p:cNvSpPr/>
          <p:nvPr/>
        </p:nvSpPr>
        <p:spPr bwMode="auto">
          <a:xfrm>
            <a:off x="6387640" y="4005192"/>
            <a:ext cx="557268" cy="1156200"/>
          </a:xfrm>
          <a:custGeom>
            <a:avLst/>
            <a:gdLst>
              <a:gd name="connsiteX0" fmla="*/ 392854 w 557268"/>
              <a:gd name="connsiteY0" fmla="*/ 0 h 1156200"/>
              <a:gd name="connsiteX1" fmla="*/ 557268 w 557268"/>
              <a:gd name="connsiteY1" fmla="*/ 303668 h 1156200"/>
              <a:gd name="connsiteX2" fmla="*/ 521413 w 557268"/>
              <a:gd name="connsiteY2" fmla="*/ 321849 h 1156200"/>
              <a:gd name="connsiteX3" fmla="*/ 366657 w 557268"/>
              <a:gd name="connsiteY3" fmla="*/ 593772 h 1156200"/>
              <a:gd name="connsiteX4" fmla="*/ 521413 w 557268"/>
              <a:gd name="connsiteY4" fmla="*/ 865695 h 1156200"/>
              <a:gd name="connsiteX5" fmla="*/ 525827 w 557268"/>
              <a:gd name="connsiteY5" fmla="*/ 867934 h 1156200"/>
              <a:gd name="connsiteX6" fmla="*/ 323715 w 557268"/>
              <a:gd name="connsiteY6" fmla="*/ 1156200 h 1156200"/>
              <a:gd name="connsiteX7" fmla="*/ 1365 w 557268"/>
              <a:gd name="connsiteY7" fmla="*/ 555537 h 1156200"/>
              <a:gd name="connsiteX8" fmla="*/ 392854 w 557268"/>
              <a:gd name="connsiteY8" fmla="*/ 0 h 115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268" h="1156200">
                <a:moveTo>
                  <a:pt x="392854" y="0"/>
                </a:moveTo>
                <a:lnTo>
                  <a:pt x="557268" y="303668"/>
                </a:lnTo>
                <a:lnTo>
                  <a:pt x="521413" y="321849"/>
                </a:lnTo>
                <a:cubicBezTo>
                  <a:pt x="428045" y="380780"/>
                  <a:pt x="366657" y="480578"/>
                  <a:pt x="366657" y="593772"/>
                </a:cubicBezTo>
                <a:cubicBezTo>
                  <a:pt x="366657" y="706966"/>
                  <a:pt x="428045" y="806764"/>
                  <a:pt x="521413" y="865695"/>
                </a:cubicBezTo>
                <a:lnTo>
                  <a:pt x="525827" y="867934"/>
                </a:lnTo>
                <a:lnTo>
                  <a:pt x="323715" y="1156200"/>
                </a:lnTo>
                <a:cubicBezTo>
                  <a:pt x="108560" y="1024591"/>
                  <a:pt x="-14489" y="795304"/>
                  <a:pt x="1365" y="555537"/>
                </a:cubicBezTo>
                <a:cubicBezTo>
                  <a:pt x="17033" y="318577"/>
                  <a:pt x="166033" y="107141"/>
                  <a:pt x="392854" y="0"/>
                </a:cubicBezTo>
                <a:close/>
              </a:path>
            </a:pathLst>
          </a:custGeom>
          <a:solidFill>
            <a:schemeClr val="accent2">
              <a:lumMod val="20000"/>
              <a:lumOff val="80000"/>
            </a:schemeClr>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Freeform: Shape 48">
            <a:extLst>
              <a:ext uri="{FF2B5EF4-FFF2-40B4-BE49-F238E27FC236}">
                <a16:creationId xmlns:a16="http://schemas.microsoft.com/office/drawing/2014/main" id="{EE84BF62-081D-FA73-6B46-DA50830AFA54}"/>
              </a:ext>
            </a:extLst>
          </p:cNvPr>
          <p:cNvSpPr/>
          <p:nvPr/>
        </p:nvSpPr>
        <p:spPr bwMode="auto">
          <a:xfrm>
            <a:off x="6712261" y="4087477"/>
            <a:ext cx="1110771" cy="1183232"/>
          </a:xfrm>
          <a:custGeom>
            <a:avLst/>
            <a:gdLst>
              <a:gd name="connsiteX0" fmla="*/ 852189 w 1110771"/>
              <a:gd name="connsiteY0" fmla="*/ 0 h 1183232"/>
              <a:gd name="connsiteX1" fmla="*/ 940189 w 1110771"/>
              <a:gd name="connsiteY1" fmla="*/ 947715 h 1183232"/>
              <a:gd name="connsiteX2" fmla="*/ 0 w 1110771"/>
              <a:gd name="connsiteY2" fmla="*/ 1072340 h 1183232"/>
              <a:gd name="connsiteX3" fmla="*/ 201531 w 1110771"/>
              <a:gd name="connsiteY3" fmla="*/ 787573 h 1183232"/>
              <a:gd name="connsiteX4" fmla="*/ 252947 w 1110771"/>
              <a:gd name="connsiteY4" fmla="*/ 813645 h 1183232"/>
              <a:gd name="connsiteX5" fmla="*/ 389575 w 1110771"/>
              <a:gd name="connsiteY5" fmla="*/ 839415 h 1183232"/>
              <a:gd name="connsiteX6" fmla="*/ 740583 w 1110771"/>
              <a:gd name="connsiteY6" fmla="*/ 511487 h 1183232"/>
              <a:gd name="connsiteX7" fmla="*/ 637775 w 1110771"/>
              <a:gd name="connsiteY7" fmla="*/ 279607 h 1183232"/>
              <a:gd name="connsiteX8" fmla="*/ 617502 w 1110771"/>
              <a:gd name="connsiteY8" fmla="*/ 263980 h 1183232"/>
              <a:gd name="connsiteX9" fmla="*/ 852189 w 1110771"/>
              <a:gd name="connsiteY9" fmla="*/ 0 h 1183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0771" h="1183232">
                <a:moveTo>
                  <a:pt x="852189" y="0"/>
                </a:moveTo>
                <a:cubicBezTo>
                  <a:pt x="1158923" y="237911"/>
                  <a:pt x="1198490" y="664030"/>
                  <a:pt x="940189" y="947715"/>
                </a:cubicBezTo>
                <a:cubicBezTo>
                  <a:pt x="705617" y="1205338"/>
                  <a:pt x="302048" y="1258833"/>
                  <a:pt x="0" y="1072340"/>
                </a:cubicBezTo>
                <a:lnTo>
                  <a:pt x="201531" y="787573"/>
                </a:lnTo>
                <a:lnTo>
                  <a:pt x="252947" y="813645"/>
                </a:lnTo>
                <a:cubicBezTo>
                  <a:pt x="294941" y="830239"/>
                  <a:pt x="341111" y="839415"/>
                  <a:pt x="389575" y="839415"/>
                </a:cubicBezTo>
                <a:cubicBezTo>
                  <a:pt x="583431" y="839415"/>
                  <a:pt x="740583" y="692597"/>
                  <a:pt x="740583" y="511487"/>
                </a:cubicBezTo>
                <a:cubicBezTo>
                  <a:pt x="740583" y="420932"/>
                  <a:pt x="701295" y="338950"/>
                  <a:pt x="637775" y="279607"/>
                </a:cubicBezTo>
                <a:lnTo>
                  <a:pt x="617502" y="263980"/>
                </a:lnTo>
                <a:lnTo>
                  <a:pt x="852189" y="0"/>
                </a:lnTo>
                <a:close/>
              </a:path>
            </a:pathLst>
          </a:custGeom>
          <a:solidFill>
            <a:schemeClr val="accent2">
              <a:lumMod val="40000"/>
              <a:lumOff val="60000"/>
            </a:schemeClr>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Freeform: Shape 45">
            <a:extLst>
              <a:ext uri="{FF2B5EF4-FFF2-40B4-BE49-F238E27FC236}">
                <a16:creationId xmlns:a16="http://schemas.microsoft.com/office/drawing/2014/main" id="{67012FC4-B6B8-DC7B-9D3C-7AC4A80D847C}"/>
              </a:ext>
            </a:extLst>
          </p:cNvPr>
          <p:cNvSpPr/>
          <p:nvPr/>
        </p:nvSpPr>
        <p:spPr bwMode="auto">
          <a:xfrm>
            <a:off x="7224968" y="3971989"/>
            <a:ext cx="339670" cy="378472"/>
          </a:xfrm>
          <a:custGeom>
            <a:avLst/>
            <a:gdLst>
              <a:gd name="connsiteX0" fmla="*/ 122319 w 339670"/>
              <a:gd name="connsiteY0" fmla="*/ 0 h 378472"/>
              <a:gd name="connsiteX1" fmla="*/ 339670 w 339670"/>
              <a:gd name="connsiteY1" fmla="*/ 115635 h 378472"/>
              <a:gd name="connsiteX2" fmla="*/ 105837 w 339670"/>
              <a:gd name="connsiteY2" fmla="*/ 378472 h 378472"/>
              <a:gd name="connsiteX3" fmla="*/ 76589 w 339670"/>
              <a:gd name="connsiteY3" fmla="*/ 355927 h 378472"/>
              <a:gd name="connsiteX4" fmla="*/ 16965 w 339670"/>
              <a:gd name="connsiteY4" fmla="*/ 325692 h 378472"/>
              <a:gd name="connsiteX5" fmla="*/ 0 w 339670"/>
              <a:gd name="connsiteY5" fmla="*/ 320772 h 378472"/>
              <a:gd name="connsiteX6" fmla="*/ 122319 w 339670"/>
              <a:gd name="connsiteY6" fmla="*/ 0 h 378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9670" h="378472">
                <a:moveTo>
                  <a:pt x="122319" y="0"/>
                </a:moveTo>
                <a:cubicBezTo>
                  <a:pt x="201473" y="26333"/>
                  <a:pt x="275046" y="65476"/>
                  <a:pt x="339670" y="115635"/>
                </a:cubicBezTo>
                <a:lnTo>
                  <a:pt x="105837" y="378472"/>
                </a:lnTo>
                <a:lnTo>
                  <a:pt x="76589" y="355927"/>
                </a:lnTo>
                <a:cubicBezTo>
                  <a:pt x="57915" y="344141"/>
                  <a:pt x="37962" y="333989"/>
                  <a:pt x="16965" y="325692"/>
                </a:cubicBezTo>
                <a:lnTo>
                  <a:pt x="0" y="320772"/>
                </a:lnTo>
                <a:lnTo>
                  <a:pt x="122319" y="0"/>
                </a:lnTo>
                <a:close/>
              </a:path>
            </a:pathLst>
          </a:custGeom>
          <a:solidFill>
            <a:schemeClr val="accent2"/>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Freeform: Shape 42">
            <a:extLst>
              <a:ext uri="{FF2B5EF4-FFF2-40B4-BE49-F238E27FC236}">
                <a16:creationId xmlns:a16="http://schemas.microsoft.com/office/drawing/2014/main" id="{83BAD79A-FE1B-62D7-F260-D9E79C8B8B44}"/>
              </a:ext>
            </a:extLst>
          </p:cNvPr>
          <p:cNvSpPr/>
          <p:nvPr/>
        </p:nvSpPr>
        <p:spPr bwMode="auto">
          <a:xfrm>
            <a:off x="7185462" y="3949963"/>
            <a:ext cx="164505" cy="342800"/>
          </a:xfrm>
          <a:custGeom>
            <a:avLst/>
            <a:gdLst>
              <a:gd name="connsiteX0" fmla="*/ 80798 w 164505"/>
              <a:gd name="connsiteY0" fmla="*/ 0 h 342800"/>
              <a:gd name="connsiteX1" fmla="*/ 164505 w 164505"/>
              <a:gd name="connsiteY1" fmla="*/ 22922 h 342800"/>
              <a:gd name="connsiteX2" fmla="*/ 40990 w 164505"/>
              <a:gd name="connsiteY2" fmla="*/ 342800 h 342800"/>
              <a:gd name="connsiteX3" fmla="*/ 0 w 164505"/>
              <a:gd name="connsiteY3" fmla="*/ 330912 h 342800"/>
              <a:gd name="connsiteX4" fmla="*/ 80798 w 164505"/>
              <a:gd name="connsiteY4" fmla="*/ 0 h 34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05" h="342800">
                <a:moveTo>
                  <a:pt x="80798" y="0"/>
                </a:moveTo>
                <a:cubicBezTo>
                  <a:pt x="109173" y="6045"/>
                  <a:pt x="137127" y="13700"/>
                  <a:pt x="164505" y="22922"/>
                </a:cubicBezTo>
                <a:lnTo>
                  <a:pt x="40990" y="342800"/>
                </a:lnTo>
                <a:lnTo>
                  <a:pt x="0" y="330912"/>
                </a:lnTo>
                <a:lnTo>
                  <a:pt x="80798" y="0"/>
                </a:lnTo>
                <a:close/>
              </a:path>
            </a:pathLst>
          </a:custGeom>
          <a:solidFill>
            <a:srgbClr val="377A8F"/>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Freeform: Shape 39">
            <a:extLst>
              <a:ext uri="{FF2B5EF4-FFF2-40B4-BE49-F238E27FC236}">
                <a16:creationId xmlns:a16="http://schemas.microsoft.com/office/drawing/2014/main" id="{4C659009-905B-15D1-9657-C4262D0DD443}"/>
              </a:ext>
            </a:extLst>
          </p:cNvPr>
          <p:cNvSpPr/>
          <p:nvPr/>
        </p:nvSpPr>
        <p:spPr bwMode="auto">
          <a:xfrm>
            <a:off x="7108121" y="3933226"/>
            <a:ext cx="159413" cy="349503"/>
          </a:xfrm>
          <a:custGeom>
            <a:avLst/>
            <a:gdLst>
              <a:gd name="connsiteX0" fmla="*/ 1096 w 159413"/>
              <a:gd name="connsiteY0" fmla="*/ 0 h 349503"/>
              <a:gd name="connsiteX1" fmla="*/ 159413 w 159413"/>
              <a:gd name="connsiteY1" fmla="*/ 17011 h 349503"/>
              <a:gd name="connsiteX2" fmla="*/ 77545 w 159413"/>
              <a:gd name="connsiteY2" fmla="*/ 349503 h 349503"/>
              <a:gd name="connsiteX3" fmla="*/ 68100 w 159413"/>
              <a:gd name="connsiteY3" fmla="*/ 346764 h 349503"/>
              <a:gd name="connsiteX4" fmla="*/ 0 w 159413"/>
              <a:gd name="connsiteY4" fmla="*/ 340351 h 349503"/>
              <a:gd name="connsiteX5" fmla="*/ 1096 w 159413"/>
              <a:gd name="connsiteY5" fmla="*/ 0 h 34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413" h="349503">
                <a:moveTo>
                  <a:pt x="1096" y="0"/>
                </a:moveTo>
                <a:cubicBezTo>
                  <a:pt x="54382" y="150"/>
                  <a:pt x="107483" y="5855"/>
                  <a:pt x="159413" y="17011"/>
                </a:cubicBezTo>
                <a:lnTo>
                  <a:pt x="77545" y="349503"/>
                </a:lnTo>
                <a:lnTo>
                  <a:pt x="68100" y="346764"/>
                </a:lnTo>
                <a:lnTo>
                  <a:pt x="0" y="340351"/>
                </a:lnTo>
                <a:lnTo>
                  <a:pt x="1096"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TextBox 56">
            <a:extLst>
              <a:ext uri="{FF2B5EF4-FFF2-40B4-BE49-F238E27FC236}">
                <a16:creationId xmlns:a16="http://schemas.microsoft.com/office/drawing/2014/main" id="{F40E5B73-8984-20A7-1672-F9FC2C898C07}"/>
              </a:ext>
            </a:extLst>
          </p:cNvPr>
          <p:cNvSpPr txBox="1"/>
          <p:nvPr/>
        </p:nvSpPr>
        <p:spPr bwMode="auto">
          <a:xfrm>
            <a:off x="6825207" y="4447014"/>
            <a:ext cx="647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54</a:t>
            </a:r>
          </a:p>
        </p:txBody>
      </p:sp>
      <p:sp>
        <p:nvSpPr>
          <p:cNvPr id="58" name="TextBox 57">
            <a:extLst>
              <a:ext uri="{FF2B5EF4-FFF2-40B4-BE49-F238E27FC236}">
                <a16:creationId xmlns:a16="http://schemas.microsoft.com/office/drawing/2014/main" id="{792C0875-1817-4EFD-0CAA-4C8DE84CB6D0}"/>
              </a:ext>
            </a:extLst>
          </p:cNvPr>
          <p:cNvSpPr txBox="1"/>
          <p:nvPr/>
        </p:nvSpPr>
        <p:spPr bwMode="auto">
          <a:xfrm>
            <a:off x="7226953" y="4541899"/>
            <a:ext cx="6770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(48.1%)</a:t>
            </a:r>
          </a:p>
        </p:txBody>
      </p:sp>
      <p:sp>
        <p:nvSpPr>
          <p:cNvPr id="59" name="TextBox 58">
            <a:extLst>
              <a:ext uri="{FF2B5EF4-FFF2-40B4-BE49-F238E27FC236}">
                <a16:creationId xmlns:a16="http://schemas.microsoft.com/office/drawing/2014/main" id="{6B5ACCCB-12BB-D1A8-7A8E-D98BABF7A035}"/>
              </a:ext>
            </a:extLst>
          </p:cNvPr>
          <p:cNvSpPr txBox="1"/>
          <p:nvPr/>
        </p:nvSpPr>
        <p:spPr bwMode="auto">
          <a:xfrm>
            <a:off x="6258816" y="4356547"/>
            <a:ext cx="6770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(33.3%)</a:t>
            </a:r>
          </a:p>
        </p:txBody>
      </p:sp>
      <p:sp>
        <p:nvSpPr>
          <p:cNvPr id="60" name="TextBox 59">
            <a:extLst>
              <a:ext uri="{FF2B5EF4-FFF2-40B4-BE49-F238E27FC236}">
                <a16:creationId xmlns:a16="http://schemas.microsoft.com/office/drawing/2014/main" id="{EFCF6B6D-6D1A-872E-6239-36AC1B34CFB4}"/>
              </a:ext>
            </a:extLst>
          </p:cNvPr>
          <p:cNvSpPr txBox="1"/>
          <p:nvPr/>
        </p:nvSpPr>
        <p:spPr bwMode="auto">
          <a:xfrm>
            <a:off x="7472419" y="3907153"/>
            <a:ext cx="7277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(5.6%)</a:t>
            </a:r>
          </a:p>
        </p:txBody>
      </p:sp>
      <p:sp>
        <p:nvSpPr>
          <p:cNvPr id="61" name="TextBox 60">
            <a:extLst>
              <a:ext uri="{FF2B5EF4-FFF2-40B4-BE49-F238E27FC236}">
                <a16:creationId xmlns:a16="http://schemas.microsoft.com/office/drawing/2014/main" id="{88D03F52-0A81-7C7E-C469-4B2CBD1D6006}"/>
              </a:ext>
            </a:extLst>
          </p:cNvPr>
          <p:cNvSpPr txBox="1"/>
          <p:nvPr/>
        </p:nvSpPr>
        <p:spPr bwMode="auto">
          <a:xfrm>
            <a:off x="7188185" y="3737573"/>
            <a:ext cx="7277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(1.9%)</a:t>
            </a:r>
          </a:p>
        </p:txBody>
      </p:sp>
      <p:sp>
        <p:nvSpPr>
          <p:cNvPr id="62" name="TextBox 61">
            <a:extLst>
              <a:ext uri="{FF2B5EF4-FFF2-40B4-BE49-F238E27FC236}">
                <a16:creationId xmlns:a16="http://schemas.microsoft.com/office/drawing/2014/main" id="{9E417529-944F-E31C-FFF8-130ABDF389F3}"/>
              </a:ext>
            </a:extLst>
          </p:cNvPr>
          <p:cNvSpPr txBox="1"/>
          <p:nvPr/>
        </p:nvSpPr>
        <p:spPr bwMode="auto">
          <a:xfrm rot="16200000">
            <a:off x="4991118" y="2510048"/>
            <a:ext cx="15792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Participants (%)</a:t>
            </a:r>
          </a:p>
        </p:txBody>
      </p:sp>
      <p:sp>
        <p:nvSpPr>
          <p:cNvPr id="63" name="TextBox 62">
            <a:extLst>
              <a:ext uri="{FF2B5EF4-FFF2-40B4-BE49-F238E27FC236}">
                <a16:creationId xmlns:a16="http://schemas.microsoft.com/office/drawing/2014/main" id="{4A0011F0-BD9D-7125-58A1-56471484F252}"/>
              </a:ext>
            </a:extLst>
          </p:cNvPr>
          <p:cNvSpPr txBox="1"/>
          <p:nvPr/>
        </p:nvSpPr>
        <p:spPr bwMode="auto">
          <a:xfrm>
            <a:off x="6477020" y="3468937"/>
            <a:ext cx="2668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mITT Population (N = 132)</a:t>
            </a:r>
          </a:p>
        </p:txBody>
      </p:sp>
      <p:sp>
        <p:nvSpPr>
          <p:cNvPr id="556910144" name="Freeform: Shape 556910143">
            <a:extLst>
              <a:ext uri="{FF2B5EF4-FFF2-40B4-BE49-F238E27FC236}">
                <a16:creationId xmlns:a16="http://schemas.microsoft.com/office/drawing/2014/main" id="{C8A3EB68-8A4C-89B4-37E2-9640B3443650}"/>
              </a:ext>
            </a:extLst>
          </p:cNvPr>
          <p:cNvSpPr/>
          <p:nvPr/>
        </p:nvSpPr>
        <p:spPr bwMode="auto">
          <a:xfrm>
            <a:off x="6240585" y="1985108"/>
            <a:ext cx="3110523" cy="1391968"/>
          </a:xfrm>
          <a:custGeom>
            <a:avLst/>
            <a:gdLst>
              <a:gd name="connsiteX0" fmla="*/ 0 w 3110523"/>
              <a:gd name="connsiteY0" fmla="*/ 0 h 1398954"/>
              <a:gd name="connsiteX1" fmla="*/ 0 w 3110523"/>
              <a:gd name="connsiteY1" fmla="*/ 1398954 h 1398954"/>
              <a:gd name="connsiteX2" fmla="*/ 3110523 w 3110523"/>
              <a:gd name="connsiteY2" fmla="*/ 1398954 h 1398954"/>
            </a:gdLst>
            <a:ahLst/>
            <a:cxnLst>
              <a:cxn ang="0">
                <a:pos x="connsiteX0" y="connsiteY0"/>
              </a:cxn>
              <a:cxn ang="0">
                <a:pos x="connsiteX1" y="connsiteY1"/>
              </a:cxn>
              <a:cxn ang="0">
                <a:pos x="connsiteX2" y="connsiteY2"/>
              </a:cxn>
            </a:cxnLst>
            <a:rect l="l" t="t" r="r" b="b"/>
            <a:pathLst>
              <a:path w="3110523" h="1398954">
                <a:moveTo>
                  <a:pt x="0" y="0"/>
                </a:moveTo>
                <a:lnTo>
                  <a:pt x="0" y="1398954"/>
                </a:lnTo>
                <a:lnTo>
                  <a:pt x="3110523" y="139895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56910153" name="Group 556910152">
            <a:extLst>
              <a:ext uri="{FF2B5EF4-FFF2-40B4-BE49-F238E27FC236}">
                <a16:creationId xmlns:a16="http://schemas.microsoft.com/office/drawing/2014/main" id="{B0D391D0-D682-C635-6649-C91D0954ED8A}"/>
              </a:ext>
            </a:extLst>
          </p:cNvPr>
          <p:cNvGrpSpPr/>
          <p:nvPr/>
        </p:nvGrpSpPr>
        <p:grpSpPr>
          <a:xfrm>
            <a:off x="6176056" y="1988840"/>
            <a:ext cx="74548" cy="1388236"/>
            <a:chOff x="6057511" y="1988840"/>
            <a:chExt cx="198173" cy="1388236"/>
          </a:xfrm>
        </p:grpSpPr>
        <p:cxnSp>
          <p:nvCxnSpPr>
            <p:cNvPr id="556910146" name="Straight Connector 556910145">
              <a:extLst>
                <a:ext uri="{FF2B5EF4-FFF2-40B4-BE49-F238E27FC236}">
                  <a16:creationId xmlns:a16="http://schemas.microsoft.com/office/drawing/2014/main" id="{829B6AED-DB81-59AF-A28A-6471DCCE5F2F}"/>
                </a:ext>
              </a:extLst>
            </p:cNvPr>
            <p:cNvCxnSpPr>
              <a:cxnSpLocks/>
            </p:cNvCxnSpPr>
            <p:nvPr/>
          </p:nvCxnSpPr>
          <p:spPr bwMode="auto">
            <a:xfrm>
              <a:off x="6057511" y="1988840"/>
              <a:ext cx="198173" cy="0"/>
            </a:xfrm>
            <a:prstGeom prst="line">
              <a:avLst/>
            </a:prstGeom>
            <a:noFill/>
            <a:ln w="28575" cap="flat" cmpd="sng" algn="ctr">
              <a:solidFill>
                <a:schemeClr val="bg1"/>
              </a:solidFill>
              <a:prstDash val="solid"/>
              <a:round/>
              <a:headEnd type="none" w="med" len="med"/>
              <a:tailEnd type="none" w="med" len="med"/>
            </a:ln>
            <a:effectLst/>
          </p:spPr>
        </p:cxnSp>
        <p:cxnSp>
          <p:nvCxnSpPr>
            <p:cNvPr id="556910148" name="Straight Connector 556910147">
              <a:extLst>
                <a:ext uri="{FF2B5EF4-FFF2-40B4-BE49-F238E27FC236}">
                  <a16:creationId xmlns:a16="http://schemas.microsoft.com/office/drawing/2014/main" id="{EDC36D8B-D42C-6369-6DA2-A1E6995D0C29}"/>
                </a:ext>
              </a:extLst>
            </p:cNvPr>
            <p:cNvCxnSpPr>
              <a:cxnSpLocks/>
            </p:cNvCxnSpPr>
            <p:nvPr/>
          </p:nvCxnSpPr>
          <p:spPr bwMode="auto">
            <a:xfrm>
              <a:off x="6057511" y="2266487"/>
              <a:ext cx="198173" cy="0"/>
            </a:xfrm>
            <a:prstGeom prst="line">
              <a:avLst/>
            </a:prstGeom>
            <a:noFill/>
            <a:ln w="28575" cap="flat" cmpd="sng" algn="ctr">
              <a:solidFill>
                <a:schemeClr val="bg1"/>
              </a:solidFill>
              <a:prstDash val="solid"/>
              <a:round/>
              <a:headEnd type="none" w="med" len="med"/>
              <a:tailEnd type="none" w="med" len="med"/>
            </a:ln>
            <a:effectLst/>
          </p:spPr>
        </p:cxnSp>
        <p:cxnSp>
          <p:nvCxnSpPr>
            <p:cNvPr id="556910149" name="Straight Connector 556910148">
              <a:extLst>
                <a:ext uri="{FF2B5EF4-FFF2-40B4-BE49-F238E27FC236}">
                  <a16:creationId xmlns:a16="http://schemas.microsoft.com/office/drawing/2014/main" id="{9472C862-80A6-601C-4CC0-6E4900267E88}"/>
                </a:ext>
              </a:extLst>
            </p:cNvPr>
            <p:cNvCxnSpPr>
              <a:cxnSpLocks/>
            </p:cNvCxnSpPr>
            <p:nvPr/>
          </p:nvCxnSpPr>
          <p:spPr bwMode="auto">
            <a:xfrm>
              <a:off x="6057511" y="2544134"/>
              <a:ext cx="198173" cy="0"/>
            </a:xfrm>
            <a:prstGeom prst="line">
              <a:avLst/>
            </a:prstGeom>
            <a:noFill/>
            <a:ln w="28575" cap="flat" cmpd="sng" algn="ctr">
              <a:solidFill>
                <a:schemeClr val="bg1"/>
              </a:solidFill>
              <a:prstDash val="solid"/>
              <a:round/>
              <a:headEnd type="none" w="med" len="med"/>
              <a:tailEnd type="none" w="med" len="med"/>
            </a:ln>
            <a:effectLst/>
          </p:spPr>
        </p:cxnSp>
        <p:cxnSp>
          <p:nvCxnSpPr>
            <p:cNvPr id="556910150" name="Straight Connector 556910149">
              <a:extLst>
                <a:ext uri="{FF2B5EF4-FFF2-40B4-BE49-F238E27FC236}">
                  <a16:creationId xmlns:a16="http://schemas.microsoft.com/office/drawing/2014/main" id="{5609FDA3-A0BD-3479-2498-4AA290826C6B}"/>
                </a:ext>
              </a:extLst>
            </p:cNvPr>
            <p:cNvCxnSpPr>
              <a:cxnSpLocks/>
            </p:cNvCxnSpPr>
            <p:nvPr/>
          </p:nvCxnSpPr>
          <p:spPr bwMode="auto">
            <a:xfrm>
              <a:off x="6057511" y="2821781"/>
              <a:ext cx="198173" cy="0"/>
            </a:xfrm>
            <a:prstGeom prst="line">
              <a:avLst/>
            </a:prstGeom>
            <a:noFill/>
            <a:ln w="28575" cap="flat" cmpd="sng" algn="ctr">
              <a:solidFill>
                <a:schemeClr val="bg1"/>
              </a:solidFill>
              <a:prstDash val="solid"/>
              <a:round/>
              <a:headEnd type="none" w="med" len="med"/>
              <a:tailEnd type="none" w="med" len="med"/>
            </a:ln>
            <a:effectLst/>
          </p:spPr>
        </p:cxnSp>
        <p:cxnSp>
          <p:nvCxnSpPr>
            <p:cNvPr id="556910151" name="Straight Connector 556910150">
              <a:extLst>
                <a:ext uri="{FF2B5EF4-FFF2-40B4-BE49-F238E27FC236}">
                  <a16:creationId xmlns:a16="http://schemas.microsoft.com/office/drawing/2014/main" id="{836674D7-1B15-8E49-7CB0-6765F8077890}"/>
                </a:ext>
              </a:extLst>
            </p:cNvPr>
            <p:cNvCxnSpPr>
              <a:cxnSpLocks/>
            </p:cNvCxnSpPr>
            <p:nvPr/>
          </p:nvCxnSpPr>
          <p:spPr bwMode="auto">
            <a:xfrm>
              <a:off x="6057511" y="3099428"/>
              <a:ext cx="198173" cy="0"/>
            </a:xfrm>
            <a:prstGeom prst="line">
              <a:avLst/>
            </a:prstGeom>
            <a:noFill/>
            <a:ln w="28575" cap="flat" cmpd="sng" algn="ctr">
              <a:solidFill>
                <a:schemeClr val="bg1"/>
              </a:solidFill>
              <a:prstDash val="solid"/>
              <a:round/>
              <a:headEnd type="none" w="med" len="med"/>
              <a:tailEnd type="none" w="med" len="med"/>
            </a:ln>
            <a:effectLst/>
          </p:spPr>
        </p:cxnSp>
        <p:cxnSp>
          <p:nvCxnSpPr>
            <p:cNvPr id="556910152" name="Straight Connector 556910151">
              <a:extLst>
                <a:ext uri="{FF2B5EF4-FFF2-40B4-BE49-F238E27FC236}">
                  <a16:creationId xmlns:a16="http://schemas.microsoft.com/office/drawing/2014/main" id="{3AB45237-85DA-1DC6-817D-6874AF1C0F22}"/>
                </a:ext>
              </a:extLst>
            </p:cNvPr>
            <p:cNvCxnSpPr>
              <a:cxnSpLocks/>
            </p:cNvCxnSpPr>
            <p:nvPr/>
          </p:nvCxnSpPr>
          <p:spPr bwMode="auto">
            <a:xfrm>
              <a:off x="6057511" y="3377076"/>
              <a:ext cx="198173" cy="0"/>
            </a:xfrm>
            <a:prstGeom prst="line">
              <a:avLst/>
            </a:prstGeom>
            <a:noFill/>
            <a:ln w="28575" cap="flat" cmpd="sng" algn="ctr">
              <a:solidFill>
                <a:schemeClr val="bg1"/>
              </a:solidFill>
              <a:prstDash val="solid"/>
              <a:round/>
              <a:headEnd type="none" w="med" len="med"/>
              <a:tailEnd type="none" w="med" len="med"/>
            </a:ln>
            <a:effectLst/>
          </p:spPr>
        </p:cxnSp>
      </p:grpSp>
      <p:sp>
        <p:nvSpPr>
          <p:cNvPr id="556910154" name="TextBox 556910153">
            <a:extLst>
              <a:ext uri="{FF2B5EF4-FFF2-40B4-BE49-F238E27FC236}">
                <a16:creationId xmlns:a16="http://schemas.microsoft.com/office/drawing/2014/main" id="{6278F1CA-BB70-6A39-4052-CD06AB0C752D}"/>
              </a:ext>
            </a:extLst>
          </p:cNvPr>
          <p:cNvSpPr txBox="1"/>
          <p:nvPr/>
        </p:nvSpPr>
        <p:spPr bwMode="auto">
          <a:xfrm>
            <a:off x="5808282" y="1851364"/>
            <a:ext cx="4304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556910155" name="TextBox 556910154">
            <a:extLst>
              <a:ext uri="{FF2B5EF4-FFF2-40B4-BE49-F238E27FC236}">
                <a16:creationId xmlns:a16="http://schemas.microsoft.com/office/drawing/2014/main" id="{C1DA2E6B-3F1E-48D8-8506-25B6C3A055A3}"/>
              </a:ext>
            </a:extLst>
          </p:cNvPr>
          <p:cNvSpPr txBox="1"/>
          <p:nvPr/>
        </p:nvSpPr>
        <p:spPr bwMode="auto">
          <a:xfrm>
            <a:off x="5888107" y="2120921"/>
            <a:ext cx="3493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556910156" name="TextBox 556910155">
            <a:extLst>
              <a:ext uri="{FF2B5EF4-FFF2-40B4-BE49-F238E27FC236}">
                <a16:creationId xmlns:a16="http://schemas.microsoft.com/office/drawing/2014/main" id="{9659AB48-06AC-EBA6-364B-744A3433F2F4}"/>
              </a:ext>
            </a:extLst>
          </p:cNvPr>
          <p:cNvSpPr txBox="1"/>
          <p:nvPr/>
        </p:nvSpPr>
        <p:spPr bwMode="auto">
          <a:xfrm>
            <a:off x="5888107" y="2398567"/>
            <a:ext cx="3493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556910158" name="TextBox 556910157">
            <a:extLst>
              <a:ext uri="{FF2B5EF4-FFF2-40B4-BE49-F238E27FC236}">
                <a16:creationId xmlns:a16="http://schemas.microsoft.com/office/drawing/2014/main" id="{147094F1-BF14-3AF4-BF4B-F35C8A23DBAA}"/>
              </a:ext>
            </a:extLst>
          </p:cNvPr>
          <p:cNvSpPr txBox="1"/>
          <p:nvPr/>
        </p:nvSpPr>
        <p:spPr bwMode="auto">
          <a:xfrm>
            <a:off x="5888107" y="2681294"/>
            <a:ext cx="3493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56910159" name="TextBox 556910158">
            <a:extLst>
              <a:ext uri="{FF2B5EF4-FFF2-40B4-BE49-F238E27FC236}">
                <a16:creationId xmlns:a16="http://schemas.microsoft.com/office/drawing/2014/main" id="{F378B0DC-61AE-B9D2-69E8-58A0C8746F76}"/>
              </a:ext>
            </a:extLst>
          </p:cNvPr>
          <p:cNvSpPr txBox="1"/>
          <p:nvPr/>
        </p:nvSpPr>
        <p:spPr bwMode="auto">
          <a:xfrm>
            <a:off x="5888107" y="2969448"/>
            <a:ext cx="3493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56910160" name="TextBox 556910159">
            <a:extLst>
              <a:ext uri="{FF2B5EF4-FFF2-40B4-BE49-F238E27FC236}">
                <a16:creationId xmlns:a16="http://schemas.microsoft.com/office/drawing/2014/main" id="{D611C22B-4D4F-6C7B-0CE2-F5F971C0C3F4}"/>
              </a:ext>
            </a:extLst>
          </p:cNvPr>
          <p:cNvSpPr txBox="1"/>
          <p:nvPr/>
        </p:nvSpPr>
        <p:spPr bwMode="auto">
          <a:xfrm>
            <a:off x="5960674" y="3240915"/>
            <a:ext cx="2615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56910161" name="TextBox 556910160">
            <a:extLst>
              <a:ext uri="{FF2B5EF4-FFF2-40B4-BE49-F238E27FC236}">
                <a16:creationId xmlns:a16="http://schemas.microsoft.com/office/drawing/2014/main" id="{45965130-4424-AD56-6AF8-D9E006E335FA}"/>
              </a:ext>
            </a:extLst>
          </p:cNvPr>
          <p:cNvSpPr txBox="1"/>
          <p:nvPr/>
        </p:nvSpPr>
        <p:spPr bwMode="auto">
          <a:xfrm>
            <a:off x="6488219" y="3354987"/>
            <a:ext cx="7765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 1</a:t>
            </a:r>
          </a:p>
        </p:txBody>
      </p:sp>
      <p:sp>
        <p:nvSpPr>
          <p:cNvPr id="556910162" name="TextBox 556910161">
            <a:extLst>
              <a:ext uri="{FF2B5EF4-FFF2-40B4-BE49-F238E27FC236}">
                <a16:creationId xmlns:a16="http://schemas.microsoft.com/office/drawing/2014/main" id="{64767B69-93D0-9A78-B712-B1F0DB617327}"/>
              </a:ext>
            </a:extLst>
          </p:cNvPr>
          <p:cNvSpPr txBox="1"/>
          <p:nvPr/>
        </p:nvSpPr>
        <p:spPr bwMode="auto">
          <a:xfrm>
            <a:off x="7505764" y="3354987"/>
            <a:ext cx="7765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 2</a:t>
            </a:r>
          </a:p>
        </p:txBody>
      </p:sp>
      <p:sp>
        <p:nvSpPr>
          <p:cNvPr id="556910163" name="TextBox 556910162">
            <a:extLst>
              <a:ext uri="{FF2B5EF4-FFF2-40B4-BE49-F238E27FC236}">
                <a16:creationId xmlns:a16="http://schemas.microsoft.com/office/drawing/2014/main" id="{D188C077-F829-3121-B145-E7D3A1FAA1E3}"/>
              </a:ext>
            </a:extLst>
          </p:cNvPr>
          <p:cNvSpPr txBox="1"/>
          <p:nvPr/>
        </p:nvSpPr>
        <p:spPr bwMode="auto">
          <a:xfrm>
            <a:off x="8552550" y="3354987"/>
            <a:ext cx="7765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 3</a:t>
            </a:r>
          </a:p>
        </p:txBody>
      </p:sp>
      <p:sp>
        <p:nvSpPr>
          <p:cNvPr id="556910164" name="TextBox 556910163">
            <a:extLst>
              <a:ext uri="{FF2B5EF4-FFF2-40B4-BE49-F238E27FC236}">
                <a16:creationId xmlns:a16="http://schemas.microsoft.com/office/drawing/2014/main" id="{A7E7552B-4488-1D53-BC4C-C01800D72DED}"/>
              </a:ext>
            </a:extLst>
          </p:cNvPr>
          <p:cNvSpPr txBox="1"/>
          <p:nvPr/>
        </p:nvSpPr>
        <p:spPr bwMode="auto">
          <a:xfrm>
            <a:off x="9134656" y="1824567"/>
            <a:ext cx="14037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FVIII activity per chromogenic assay</a:t>
            </a:r>
          </a:p>
        </p:txBody>
      </p:sp>
      <p:sp>
        <p:nvSpPr>
          <p:cNvPr id="556910165" name="TextBox 556910164">
            <a:extLst>
              <a:ext uri="{FF2B5EF4-FFF2-40B4-BE49-F238E27FC236}">
                <a16:creationId xmlns:a16="http://schemas.microsoft.com/office/drawing/2014/main" id="{89F6E33C-2D9E-38E0-8138-44692516D111}"/>
              </a:ext>
            </a:extLst>
          </p:cNvPr>
          <p:cNvSpPr txBox="1"/>
          <p:nvPr/>
        </p:nvSpPr>
        <p:spPr bwMode="auto">
          <a:xfrm>
            <a:off x="9279131" y="2196817"/>
            <a:ext cx="121220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 IU/dL</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&gt;5 to &lt;40 IU/dL</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to 5 IU/dL</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&lt;3 IU/dL</a:t>
            </a:r>
          </a:p>
        </p:txBody>
      </p:sp>
      <p:sp>
        <p:nvSpPr>
          <p:cNvPr id="556910166" name="Rectangle 556910165">
            <a:extLst>
              <a:ext uri="{FF2B5EF4-FFF2-40B4-BE49-F238E27FC236}">
                <a16:creationId xmlns:a16="http://schemas.microsoft.com/office/drawing/2014/main" id="{2F7DC1B0-EAC8-82DC-DDCD-7647F505431B}"/>
              </a:ext>
            </a:extLst>
          </p:cNvPr>
          <p:cNvSpPr/>
          <p:nvPr/>
        </p:nvSpPr>
        <p:spPr bwMode="auto">
          <a:xfrm>
            <a:off x="9267143" y="2307151"/>
            <a:ext cx="58084" cy="5808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6910182" name="Rectangle 556910181">
            <a:extLst>
              <a:ext uri="{FF2B5EF4-FFF2-40B4-BE49-F238E27FC236}">
                <a16:creationId xmlns:a16="http://schemas.microsoft.com/office/drawing/2014/main" id="{9EDB42A3-38A2-1858-3190-AFDD8184259E}"/>
              </a:ext>
            </a:extLst>
          </p:cNvPr>
          <p:cNvSpPr/>
          <p:nvPr/>
        </p:nvSpPr>
        <p:spPr bwMode="auto">
          <a:xfrm>
            <a:off x="6552405" y="3208020"/>
            <a:ext cx="415047" cy="4571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6910167" name="Rectangle 556910166">
            <a:extLst>
              <a:ext uri="{FF2B5EF4-FFF2-40B4-BE49-F238E27FC236}">
                <a16:creationId xmlns:a16="http://schemas.microsoft.com/office/drawing/2014/main" id="{46B4910F-5101-E1DE-3AA8-94D39F442428}"/>
              </a:ext>
            </a:extLst>
          </p:cNvPr>
          <p:cNvSpPr/>
          <p:nvPr/>
        </p:nvSpPr>
        <p:spPr bwMode="auto">
          <a:xfrm>
            <a:off x="9267143" y="2493334"/>
            <a:ext cx="58084" cy="5808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6910168" name="Rectangle 556910167">
            <a:extLst>
              <a:ext uri="{FF2B5EF4-FFF2-40B4-BE49-F238E27FC236}">
                <a16:creationId xmlns:a16="http://schemas.microsoft.com/office/drawing/2014/main" id="{E0551C3E-F021-5404-FC13-C7687B6E0C3F}"/>
              </a:ext>
            </a:extLst>
          </p:cNvPr>
          <p:cNvSpPr/>
          <p:nvPr/>
        </p:nvSpPr>
        <p:spPr bwMode="auto">
          <a:xfrm>
            <a:off x="9267143" y="2679517"/>
            <a:ext cx="58084" cy="5808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6910169" name="Rectangle 556910168">
            <a:extLst>
              <a:ext uri="{FF2B5EF4-FFF2-40B4-BE49-F238E27FC236}">
                <a16:creationId xmlns:a16="http://schemas.microsoft.com/office/drawing/2014/main" id="{FC26EA7D-C8B8-DAC3-341F-A57094389ED3}"/>
              </a:ext>
            </a:extLst>
          </p:cNvPr>
          <p:cNvSpPr/>
          <p:nvPr/>
        </p:nvSpPr>
        <p:spPr bwMode="auto">
          <a:xfrm>
            <a:off x="9267143" y="2865699"/>
            <a:ext cx="58084" cy="5808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6910170" name="Rectangle 556910169">
            <a:extLst>
              <a:ext uri="{FF2B5EF4-FFF2-40B4-BE49-F238E27FC236}">
                <a16:creationId xmlns:a16="http://schemas.microsoft.com/office/drawing/2014/main" id="{3F1864B3-BEDB-3CA9-94AE-CCD95929731C}"/>
              </a:ext>
            </a:extLst>
          </p:cNvPr>
          <p:cNvSpPr/>
          <p:nvPr/>
        </p:nvSpPr>
        <p:spPr bwMode="auto">
          <a:xfrm>
            <a:off x="6552405" y="3243580"/>
            <a:ext cx="415047" cy="12232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56910178" name="Group 556910177">
            <a:extLst>
              <a:ext uri="{FF2B5EF4-FFF2-40B4-BE49-F238E27FC236}">
                <a16:creationId xmlns:a16="http://schemas.microsoft.com/office/drawing/2014/main" id="{441E3285-28D5-2388-9D16-95C18CCDB2ED}"/>
              </a:ext>
            </a:extLst>
          </p:cNvPr>
          <p:cNvGrpSpPr/>
          <p:nvPr/>
        </p:nvGrpSpPr>
        <p:grpSpPr>
          <a:xfrm>
            <a:off x="6240585" y="3365501"/>
            <a:ext cx="3106032" cy="69926"/>
            <a:chOff x="6240585" y="3365500"/>
            <a:chExt cx="3106032" cy="103437"/>
          </a:xfrm>
        </p:grpSpPr>
        <p:cxnSp>
          <p:nvCxnSpPr>
            <p:cNvPr id="556910172" name="Straight Connector 556910171">
              <a:extLst>
                <a:ext uri="{FF2B5EF4-FFF2-40B4-BE49-F238E27FC236}">
                  <a16:creationId xmlns:a16="http://schemas.microsoft.com/office/drawing/2014/main" id="{68862E2E-A82C-A4D2-5B3F-016461614599}"/>
                </a:ext>
              </a:extLst>
            </p:cNvPr>
            <p:cNvCxnSpPr>
              <a:cxnSpLocks/>
            </p:cNvCxnSpPr>
            <p:nvPr/>
          </p:nvCxnSpPr>
          <p:spPr bwMode="auto">
            <a:xfrm>
              <a:off x="6240585" y="3377076"/>
              <a:ext cx="0" cy="91861"/>
            </a:xfrm>
            <a:prstGeom prst="line">
              <a:avLst/>
            </a:prstGeom>
            <a:noFill/>
            <a:ln w="28575" cap="flat" cmpd="sng" algn="ctr">
              <a:solidFill>
                <a:schemeClr val="bg1"/>
              </a:solidFill>
              <a:prstDash val="solid"/>
              <a:round/>
              <a:headEnd type="none" w="med" len="med"/>
              <a:tailEnd type="none" w="med" len="med"/>
            </a:ln>
            <a:effectLst/>
          </p:spPr>
        </p:cxnSp>
        <p:cxnSp>
          <p:nvCxnSpPr>
            <p:cNvPr id="556910174" name="Straight Connector 556910173">
              <a:extLst>
                <a:ext uri="{FF2B5EF4-FFF2-40B4-BE49-F238E27FC236}">
                  <a16:creationId xmlns:a16="http://schemas.microsoft.com/office/drawing/2014/main" id="{7165A9E1-D8A8-771D-638D-C5E0C95FB675}"/>
                </a:ext>
              </a:extLst>
            </p:cNvPr>
            <p:cNvCxnSpPr>
              <a:cxnSpLocks/>
            </p:cNvCxnSpPr>
            <p:nvPr/>
          </p:nvCxnSpPr>
          <p:spPr bwMode="auto">
            <a:xfrm>
              <a:off x="7275929" y="3377076"/>
              <a:ext cx="0" cy="91861"/>
            </a:xfrm>
            <a:prstGeom prst="line">
              <a:avLst/>
            </a:prstGeom>
            <a:noFill/>
            <a:ln w="28575" cap="flat" cmpd="sng" algn="ctr">
              <a:solidFill>
                <a:schemeClr val="bg1"/>
              </a:solidFill>
              <a:prstDash val="solid"/>
              <a:round/>
              <a:headEnd type="none" w="med" len="med"/>
              <a:tailEnd type="none" w="med" len="med"/>
            </a:ln>
            <a:effectLst/>
          </p:spPr>
        </p:cxnSp>
        <p:cxnSp>
          <p:nvCxnSpPr>
            <p:cNvPr id="556910175" name="Straight Connector 556910174">
              <a:extLst>
                <a:ext uri="{FF2B5EF4-FFF2-40B4-BE49-F238E27FC236}">
                  <a16:creationId xmlns:a16="http://schemas.microsoft.com/office/drawing/2014/main" id="{D4927857-351C-21AF-DA1F-AA86D12C4C46}"/>
                </a:ext>
              </a:extLst>
            </p:cNvPr>
            <p:cNvCxnSpPr>
              <a:cxnSpLocks/>
            </p:cNvCxnSpPr>
            <p:nvPr/>
          </p:nvCxnSpPr>
          <p:spPr bwMode="auto">
            <a:xfrm>
              <a:off x="8311273" y="3377076"/>
              <a:ext cx="0" cy="91861"/>
            </a:xfrm>
            <a:prstGeom prst="line">
              <a:avLst/>
            </a:prstGeom>
            <a:noFill/>
            <a:ln w="28575" cap="flat" cmpd="sng" algn="ctr">
              <a:solidFill>
                <a:schemeClr val="bg1"/>
              </a:solidFill>
              <a:prstDash val="solid"/>
              <a:round/>
              <a:headEnd type="none" w="med" len="med"/>
              <a:tailEnd type="none" w="med" len="med"/>
            </a:ln>
            <a:effectLst/>
          </p:spPr>
        </p:cxnSp>
        <p:cxnSp>
          <p:nvCxnSpPr>
            <p:cNvPr id="556910176" name="Straight Connector 556910175">
              <a:extLst>
                <a:ext uri="{FF2B5EF4-FFF2-40B4-BE49-F238E27FC236}">
                  <a16:creationId xmlns:a16="http://schemas.microsoft.com/office/drawing/2014/main" id="{F2FD3DE6-9F78-FBD4-ABC0-1AD6EFF0981F}"/>
                </a:ext>
              </a:extLst>
            </p:cNvPr>
            <p:cNvCxnSpPr>
              <a:cxnSpLocks/>
            </p:cNvCxnSpPr>
            <p:nvPr/>
          </p:nvCxnSpPr>
          <p:spPr bwMode="auto">
            <a:xfrm>
              <a:off x="9346617" y="3365500"/>
              <a:ext cx="0" cy="103437"/>
            </a:xfrm>
            <a:prstGeom prst="line">
              <a:avLst/>
            </a:prstGeom>
            <a:noFill/>
            <a:ln w="28575" cap="flat" cmpd="sng" algn="ctr">
              <a:solidFill>
                <a:schemeClr val="bg1"/>
              </a:solidFill>
              <a:prstDash val="solid"/>
              <a:round/>
              <a:headEnd type="none" w="med" len="med"/>
              <a:tailEnd type="none" w="med" len="med"/>
            </a:ln>
            <a:effectLst/>
          </p:spPr>
        </p:cxnSp>
      </p:grpSp>
      <p:sp>
        <p:nvSpPr>
          <p:cNvPr id="556910179" name="Rectangle 556910178">
            <a:extLst>
              <a:ext uri="{FF2B5EF4-FFF2-40B4-BE49-F238E27FC236}">
                <a16:creationId xmlns:a16="http://schemas.microsoft.com/office/drawing/2014/main" id="{7AD0EC0D-D659-1219-D143-76AE27A0F1F2}"/>
              </a:ext>
            </a:extLst>
          </p:cNvPr>
          <p:cNvSpPr/>
          <p:nvPr/>
        </p:nvSpPr>
        <p:spPr bwMode="auto">
          <a:xfrm>
            <a:off x="7585782" y="3169920"/>
            <a:ext cx="415047" cy="19598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6910181" name="Rectangle 556910180">
            <a:extLst>
              <a:ext uri="{FF2B5EF4-FFF2-40B4-BE49-F238E27FC236}">
                <a16:creationId xmlns:a16="http://schemas.microsoft.com/office/drawing/2014/main" id="{A5F8313E-90D5-DC8D-D09A-DD13FCE7ED86}"/>
              </a:ext>
            </a:extLst>
          </p:cNvPr>
          <p:cNvSpPr/>
          <p:nvPr/>
        </p:nvSpPr>
        <p:spPr bwMode="auto">
          <a:xfrm>
            <a:off x="8619531" y="3040380"/>
            <a:ext cx="415047" cy="32552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6910183" name="Rectangle 556910182">
            <a:extLst>
              <a:ext uri="{FF2B5EF4-FFF2-40B4-BE49-F238E27FC236}">
                <a16:creationId xmlns:a16="http://schemas.microsoft.com/office/drawing/2014/main" id="{1DB906B1-538A-9CAD-C0CC-C857FB614F66}"/>
              </a:ext>
            </a:extLst>
          </p:cNvPr>
          <p:cNvSpPr/>
          <p:nvPr/>
        </p:nvSpPr>
        <p:spPr bwMode="auto">
          <a:xfrm>
            <a:off x="6552405" y="2509316"/>
            <a:ext cx="415047" cy="69870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6910184" name="Rectangle 556910183">
            <a:extLst>
              <a:ext uri="{FF2B5EF4-FFF2-40B4-BE49-F238E27FC236}">
                <a16:creationId xmlns:a16="http://schemas.microsoft.com/office/drawing/2014/main" id="{09E680B3-6204-C978-1F03-344D3E1D074A}"/>
              </a:ext>
            </a:extLst>
          </p:cNvPr>
          <p:cNvSpPr/>
          <p:nvPr/>
        </p:nvSpPr>
        <p:spPr bwMode="auto">
          <a:xfrm>
            <a:off x="6552405" y="1990903"/>
            <a:ext cx="415047" cy="51841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6910185" name="Rectangle 556910184">
            <a:extLst>
              <a:ext uri="{FF2B5EF4-FFF2-40B4-BE49-F238E27FC236}">
                <a16:creationId xmlns:a16="http://schemas.microsoft.com/office/drawing/2014/main" id="{04B123CA-C5F0-324F-D513-87E730B93E82}"/>
              </a:ext>
            </a:extLst>
          </p:cNvPr>
          <p:cNvSpPr/>
          <p:nvPr/>
        </p:nvSpPr>
        <p:spPr bwMode="auto">
          <a:xfrm>
            <a:off x="7585782" y="3001812"/>
            <a:ext cx="415047" cy="16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6910186" name="Rectangle 556910185">
            <a:extLst>
              <a:ext uri="{FF2B5EF4-FFF2-40B4-BE49-F238E27FC236}">
                <a16:creationId xmlns:a16="http://schemas.microsoft.com/office/drawing/2014/main" id="{CA56B5E9-1616-2B0D-3D6B-89DA9EF5C530}"/>
              </a:ext>
            </a:extLst>
          </p:cNvPr>
          <p:cNvSpPr/>
          <p:nvPr/>
        </p:nvSpPr>
        <p:spPr bwMode="auto">
          <a:xfrm>
            <a:off x="7585782" y="2204721"/>
            <a:ext cx="415047" cy="79819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6910187" name="Rectangle 556910186">
            <a:extLst>
              <a:ext uri="{FF2B5EF4-FFF2-40B4-BE49-F238E27FC236}">
                <a16:creationId xmlns:a16="http://schemas.microsoft.com/office/drawing/2014/main" id="{33FD7C89-3C1F-3B06-C71C-D6E9CA341427}"/>
              </a:ext>
            </a:extLst>
          </p:cNvPr>
          <p:cNvSpPr/>
          <p:nvPr/>
        </p:nvSpPr>
        <p:spPr bwMode="auto">
          <a:xfrm>
            <a:off x="7585782" y="1994919"/>
            <a:ext cx="415047" cy="20980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6910188" name="Rectangle 556910187">
            <a:extLst>
              <a:ext uri="{FF2B5EF4-FFF2-40B4-BE49-F238E27FC236}">
                <a16:creationId xmlns:a16="http://schemas.microsoft.com/office/drawing/2014/main" id="{4801AC8F-9E6D-C839-902F-C42F69ACB12B}"/>
              </a:ext>
            </a:extLst>
          </p:cNvPr>
          <p:cNvSpPr/>
          <p:nvPr/>
        </p:nvSpPr>
        <p:spPr bwMode="auto">
          <a:xfrm>
            <a:off x="8619531" y="2913033"/>
            <a:ext cx="415047" cy="12734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6910189" name="Rectangle 556910188">
            <a:extLst>
              <a:ext uri="{FF2B5EF4-FFF2-40B4-BE49-F238E27FC236}">
                <a16:creationId xmlns:a16="http://schemas.microsoft.com/office/drawing/2014/main" id="{9D2963C0-85D9-FE01-49D1-5DE775766640}"/>
              </a:ext>
            </a:extLst>
          </p:cNvPr>
          <p:cNvSpPr/>
          <p:nvPr/>
        </p:nvSpPr>
        <p:spPr bwMode="auto">
          <a:xfrm>
            <a:off x="8619531" y="2138506"/>
            <a:ext cx="415047" cy="7745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6910191" name="Rectangle 556910190">
            <a:extLst>
              <a:ext uri="{FF2B5EF4-FFF2-40B4-BE49-F238E27FC236}">
                <a16:creationId xmlns:a16="http://schemas.microsoft.com/office/drawing/2014/main" id="{1C90426D-4092-7AEA-9CCA-197E730EB3C7}"/>
              </a:ext>
            </a:extLst>
          </p:cNvPr>
          <p:cNvSpPr/>
          <p:nvPr/>
        </p:nvSpPr>
        <p:spPr bwMode="auto">
          <a:xfrm>
            <a:off x="8619531" y="1990903"/>
            <a:ext cx="415047" cy="14760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6910192" name="TextBox 556910191">
            <a:extLst>
              <a:ext uri="{FF2B5EF4-FFF2-40B4-BE49-F238E27FC236}">
                <a16:creationId xmlns:a16="http://schemas.microsoft.com/office/drawing/2014/main" id="{67E4F7F4-63AF-9AA3-450D-335D7FAB3E3E}"/>
              </a:ext>
            </a:extLst>
          </p:cNvPr>
          <p:cNvSpPr txBox="1"/>
          <p:nvPr/>
        </p:nvSpPr>
        <p:spPr bwMode="auto">
          <a:xfrm>
            <a:off x="6574603" y="3161380"/>
            <a:ext cx="4040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9.8</a:t>
            </a:r>
          </a:p>
        </p:txBody>
      </p:sp>
      <p:sp>
        <p:nvSpPr>
          <p:cNvPr id="556910193" name="TextBox 556910192">
            <a:extLst>
              <a:ext uri="{FF2B5EF4-FFF2-40B4-BE49-F238E27FC236}">
                <a16:creationId xmlns:a16="http://schemas.microsoft.com/office/drawing/2014/main" id="{2B968FF5-93C2-AACF-963B-E1167F3A8E8E}"/>
              </a:ext>
            </a:extLst>
          </p:cNvPr>
          <p:cNvSpPr txBox="1"/>
          <p:nvPr/>
        </p:nvSpPr>
        <p:spPr bwMode="auto">
          <a:xfrm>
            <a:off x="6522136" y="2758646"/>
            <a:ext cx="472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50.8</a:t>
            </a:r>
          </a:p>
        </p:txBody>
      </p:sp>
      <p:sp>
        <p:nvSpPr>
          <p:cNvPr id="556910194" name="TextBox 556910193">
            <a:extLst>
              <a:ext uri="{FF2B5EF4-FFF2-40B4-BE49-F238E27FC236}">
                <a16:creationId xmlns:a16="http://schemas.microsoft.com/office/drawing/2014/main" id="{96D47AE9-7D79-06EE-2F7E-368CF1D3322F}"/>
              </a:ext>
            </a:extLst>
          </p:cNvPr>
          <p:cNvSpPr txBox="1"/>
          <p:nvPr/>
        </p:nvSpPr>
        <p:spPr bwMode="auto">
          <a:xfrm>
            <a:off x="6522136" y="2129413"/>
            <a:ext cx="472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37.1</a:t>
            </a:r>
          </a:p>
        </p:txBody>
      </p:sp>
      <p:sp>
        <p:nvSpPr>
          <p:cNvPr id="556910195" name="TextBox 556910194">
            <a:extLst>
              <a:ext uri="{FF2B5EF4-FFF2-40B4-BE49-F238E27FC236}">
                <a16:creationId xmlns:a16="http://schemas.microsoft.com/office/drawing/2014/main" id="{FF48FC48-A38A-6A5C-D37C-81478FDE1DD8}"/>
              </a:ext>
            </a:extLst>
          </p:cNvPr>
          <p:cNvSpPr txBox="1"/>
          <p:nvPr/>
        </p:nvSpPr>
        <p:spPr bwMode="auto">
          <a:xfrm>
            <a:off x="6911588" y="3078169"/>
            <a:ext cx="472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p>
        </p:txBody>
      </p:sp>
      <p:sp>
        <p:nvSpPr>
          <p:cNvPr id="556910196" name="TextBox 556910195">
            <a:extLst>
              <a:ext uri="{FF2B5EF4-FFF2-40B4-BE49-F238E27FC236}">
                <a16:creationId xmlns:a16="http://schemas.microsoft.com/office/drawing/2014/main" id="{AC30C0EE-7E8C-CDFF-08D7-91CA2F848708}"/>
              </a:ext>
            </a:extLst>
          </p:cNvPr>
          <p:cNvSpPr txBox="1"/>
          <p:nvPr/>
        </p:nvSpPr>
        <p:spPr bwMode="auto">
          <a:xfrm>
            <a:off x="7560092" y="3139184"/>
            <a:ext cx="4711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15.2</a:t>
            </a:r>
          </a:p>
        </p:txBody>
      </p:sp>
      <p:sp>
        <p:nvSpPr>
          <p:cNvPr id="556910197" name="TextBox 556910196">
            <a:extLst>
              <a:ext uri="{FF2B5EF4-FFF2-40B4-BE49-F238E27FC236}">
                <a16:creationId xmlns:a16="http://schemas.microsoft.com/office/drawing/2014/main" id="{6577909D-8DF7-6A37-B179-BEB72C827138}"/>
              </a:ext>
            </a:extLst>
          </p:cNvPr>
          <p:cNvSpPr txBox="1"/>
          <p:nvPr/>
        </p:nvSpPr>
        <p:spPr bwMode="auto">
          <a:xfrm>
            <a:off x="7560092" y="2947773"/>
            <a:ext cx="4711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12.1</a:t>
            </a:r>
          </a:p>
        </p:txBody>
      </p:sp>
      <p:sp>
        <p:nvSpPr>
          <p:cNvPr id="556910198" name="TextBox 556910197">
            <a:extLst>
              <a:ext uri="{FF2B5EF4-FFF2-40B4-BE49-F238E27FC236}">
                <a16:creationId xmlns:a16="http://schemas.microsoft.com/office/drawing/2014/main" id="{28E6BA14-9A38-75AB-52C7-5BF7F7A8FBEB}"/>
              </a:ext>
            </a:extLst>
          </p:cNvPr>
          <p:cNvSpPr txBox="1"/>
          <p:nvPr/>
        </p:nvSpPr>
        <p:spPr bwMode="auto">
          <a:xfrm>
            <a:off x="7560092" y="2529863"/>
            <a:ext cx="4711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57.6</a:t>
            </a:r>
          </a:p>
        </p:txBody>
      </p:sp>
      <p:sp>
        <p:nvSpPr>
          <p:cNvPr id="556910199" name="TextBox 556910198">
            <a:extLst>
              <a:ext uri="{FF2B5EF4-FFF2-40B4-BE49-F238E27FC236}">
                <a16:creationId xmlns:a16="http://schemas.microsoft.com/office/drawing/2014/main" id="{F458300A-6A32-B64B-5846-921F94FB4664}"/>
              </a:ext>
            </a:extLst>
          </p:cNvPr>
          <p:cNvSpPr txBox="1"/>
          <p:nvPr/>
        </p:nvSpPr>
        <p:spPr bwMode="auto">
          <a:xfrm>
            <a:off x="7560092" y="1953771"/>
            <a:ext cx="4711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15.2</a:t>
            </a:r>
          </a:p>
        </p:txBody>
      </p:sp>
      <p:sp>
        <p:nvSpPr>
          <p:cNvPr id="556910200" name="TextBox 556910199">
            <a:extLst>
              <a:ext uri="{FF2B5EF4-FFF2-40B4-BE49-F238E27FC236}">
                <a16:creationId xmlns:a16="http://schemas.microsoft.com/office/drawing/2014/main" id="{BB7E1229-8085-DFC0-8501-57A1DF208C9A}"/>
              </a:ext>
            </a:extLst>
          </p:cNvPr>
          <p:cNvSpPr txBox="1"/>
          <p:nvPr/>
        </p:nvSpPr>
        <p:spPr bwMode="auto">
          <a:xfrm>
            <a:off x="8589125" y="1928197"/>
            <a:ext cx="4711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10.6</a:t>
            </a:r>
          </a:p>
        </p:txBody>
      </p:sp>
      <p:sp>
        <p:nvSpPr>
          <p:cNvPr id="556910201" name="TextBox 556910200">
            <a:extLst>
              <a:ext uri="{FF2B5EF4-FFF2-40B4-BE49-F238E27FC236}">
                <a16:creationId xmlns:a16="http://schemas.microsoft.com/office/drawing/2014/main" id="{871D2F58-956F-E620-6CCF-CAF1C9280EC2}"/>
              </a:ext>
            </a:extLst>
          </p:cNvPr>
          <p:cNvSpPr txBox="1"/>
          <p:nvPr/>
        </p:nvSpPr>
        <p:spPr bwMode="auto">
          <a:xfrm>
            <a:off x="8596010" y="2394044"/>
            <a:ext cx="4711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56.1</a:t>
            </a:r>
          </a:p>
        </p:txBody>
      </p:sp>
      <p:sp>
        <p:nvSpPr>
          <p:cNvPr id="556910203" name="TextBox 556910202">
            <a:extLst>
              <a:ext uri="{FF2B5EF4-FFF2-40B4-BE49-F238E27FC236}">
                <a16:creationId xmlns:a16="http://schemas.microsoft.com/office/drawing/2014/main" id="{0ADD1B21-A6E0-D234-1118-D9F57D7DF8A0}"/>
              </a:ext>
            </a:extLst>
          </p:cNvPr>
          <p:cNvSpPr txBox="1"/>
          <p:nvPr/>
        </p:nvSpPr>
        <p:spPr bwMode="auto">
          <a:xfrm>
            <a:off x="8641781" y="2843053"/>
            <a:ext cx="4711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9.1</a:t>
            </a:r>
          </a:p>
        </p:txBody>
      </p:sp>
      <p:sp>
        <p:nvSpPr>
          <p:cNvPr id="556910204" name="TextBox 556910203">
            <a:extLst>
              <a:ext uri="{FF2B5EF4-FFF2-40B4-BE49-F238E27FC236}">
                <a16:creationId xmlns:a16="http://schemas.microsoft.com/office/drawing/2014/main" id="{2E1A2078-225F-C66F-EFB6-7442B89883E5}"/>
              </a:ext>
            </a:extLst>
          </p:cNvPr>
          <p:cNvSpPr txBox="1"/>
          <p:nvPr/>
        </p:nvSpPr>
        <p:spPr bwMode="auto">
          <a:xfrm>
            <a:off x="8603780" y="3090557"/>
            <a:ext cx="4711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24.2</a:t>
            </a:r>
          </a:p>
        </p:txBody>
      </p:sp>
    </p:spTree>
    <p:custDataLst>
      <p:tags r:id="rId1"/>
    </p:custData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4466B5EF-E55F-BD5F-0B31-E80BA889A38E}"/>
              </a:ext>
            </a:extLst>
          </p:cNvPr>
          <p:cNvSpPr>
            <a:spLocks noGrp="1"/>
          </p:cNvSpPr>
          <p:nvPr>
            <p:ph type="title"/>
          </p:nvPr>
        </p:nvSpPr>
        <p:spPr/>
        <p:txBody>
          <a:bodyPr/>
          <a:lstStyle/>
          <a:p>
            <a:r>
              <a:rPr lang="en-US" altLang="zh-CN" dirty="0"/>
              <a:t>Emicizumab:</a:t>
            </a:r>
            <a:r>
              <a:rPr lang="zh-CN" altLang="en-US" dirty="0"/>
              <a:t> </a:t>
            </a:r>
            <a:r>
              <a:rPr lang="en-US" altLang="zh-CN" dirty="0"/>
              <a:t>The Cost-effective Balance</a:t>
            </a:r>
            <a:endParaRPr lang="zh-CN" altLang="en-US" dirty="0"/>
          </a:p>
        </p:txBody>
      </p:sp>
      <p:sp>
        <p:nvSpPr>
          <p:cNvPr id="14" name="文本框 13">
            <a:extLst>
              <a:ext uri="{FF2B5EF4-FFF2-40B4-BE49-F238E27FC236}">
                <a16:creationId xmlns:a16="http://schemas.microsoft.com/office/drawing/2014/main" id="{A8BED266-BEE2-2F97-4EF7-61B9E3F7348C}"/>
              </a:ext>
            </a:extLst>
          </p:cNvPr>
          <p:cNvSpPr txBox="1"/>
          <p:nvPr/>
        </p:nvSpPr>
        <p:spPr bwMode="auto">
          <a:xfrm>
            <a:off x="489417" y="1867110"/>
            <a:ext cx="6304394"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altLang="zh-CN" sz="2000" b="1" i="0" u="none" strike="noStrike" kern="1200" cap="none" spc="0" normalizeH="0" baseline="0" noProof="0" dirty="0">
              <a:ln>
                <a:noFill/>
              </a:ln>
              <a:solidFill>
                <a:srgbClr val="212121"/>
              </a:solidFill>
              <a:effectLst/>
              <a:uLnTx/>
              <a:uFillTx/>
              <a:latin typeface="Cambria" panose="02040503050406030204" pitchFamily="18" charset="0"/>
              <a:ea typeface="+mn-ea"/>
              <a:cs typeface="Arial" panose="020B0604020202020204" pitchFamily="34" charset="0"/>
            </a:endParaRPr>
          </a:p>
          <a:p>
            <a:pPr marL="631825" marR="0" lvl="0" indent="0" algn="l" defTabSz="712788" rtl="0" eaLnBrk="0" fontAlgn="base" latinLnBrk="0" hangingPunct="0">
              <a:lnSpc>
                <a:spcPct val="100000"/>
              </a:lnSpc>
              <a:spcBef>
                <a:spcPct val="50000"/>
              </a:spcBef>
              <a:spcAft>
                <a:spcPct val="0"/>
              </a:spcAft>
              <a:buClrTx/>
              <a:buSzTx/>
              <a:buFontTx/>
              <a:buNone/>
              <a:tabLst/>
              <a:defRPr/>
            </a:pPr>
            <a:r>
              <a:rPr kumimoji="0" lang="en-US" altLang="zh-CN"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Delay FVIII inhibitor development in untreated patients with severe disease ≤13 yr</a:t>
            </a:r>
          </a:p>
          <a:p>
            <a:pPr marL="631825" marR="0" lvl="0" indent="0" algn="l" defTabSz="712788" rtl="0" eaLnBrk="0" fontAlgn="base" latinLnBrk="0" hangingPunct="0">
              <a:lnSpc>
                <a:spcPct val="100000"/>
              </a:lnSpc>
              <a:spcBef>
                <a:spcPct val="50000"/>
              </a:spcBef>
              <a:spcAft>
                <a:spcPct val="0"/>
              </a:spcAft>
              <a:buClrTx/>
              <a:buSzTx/>
              <a:buFontTx/>
              <a:buNone/>
              <a:tabLst/>
              <a:defRPr/>
            </a:pPr>
            <a:r>
              <a:rPr kumimoji="0" lang="en-US" altLang="zh-CN"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Offer cost </a:t>
            </a:r>
            <a:r>
              <a:rPr kumimoji="0" lang="en-US" altLang="zh-CN"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savings ($2 million per patient over 20 yr) </a:t>
            </a:r>
            <a:r>
              <a:rPr kumimoji="0" lang="en-US" altLang="zh-CN"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by reducing breakthrough bleeds and immune tolerance induction</a:t>
            </a:r>
          </a:p>
          <a:p>
            <a:pPr marL="631825" marR="0" lvl="0" indent="0" algn="l" defTabSz="712788" rtl="0" eaLnBrk="0" fontAlgn="base" latinLnBrk="0" hangingPunct="0">
              <a:lnSpc>
                <a:spcPct val="100000"/>
              </a:lnSpc>
              <a:spcBef>
                <a:spcPct val="50000"/>
              </a:spcBef>
              <a:spcAft>
                <a:spcPct val="0"/>
              </a:spcAft>
              <a:buClrTx/>
              <a:buSzTx/>
              <a:buFontTx/>
              <a:buNone/>
              <a:tabLst/>
              <a:defRPr/>
            </a:pPr>
            <a:r>
              <a:rPr kumimoji="0" lang="en-US" altLang="zh-CN"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Eliminate surgical implantation need of central venous access devices</a:t>
            </a:r>
            <a:r>
              <a:rPr kumimoji="0" lang="en-US" altLang="zh-CN"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including in pediatrics</a:t>
            </a:r>
          </a:p>
          <a:p>
            <a:pPr marL="631825" marR="0" lvl="0" indent="0" algn="l" defTabSz="712788" rtl="0" eaLnBrk="0" fontAlgn="base" latinLnBrk="0" hangingPunct="0">
              <a:lnSpc>
                <a:spcPct val="100000"/>
              </a:lnSpc>
              <a:spcBef>
                <a:spcPct val="50000"/>
              </a:spcBef>
              <a:spcAft>
                <a:spcPct val="0"/>
              </a:spcAft>
              <a:buClrTx/>
              <a:buSzTx/>
              <a:buFontTx/>
              <a:buNone/>
              <a:tabLst/>
              <a:defRPr/>
            </a:pPr>
            <a:r>
              <a:rPr kumimoji="0" lang="en-US" altLang="zh-CN"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Reduce severe bleeds that require hospitalization</a:t>
            </a:r>
            <a:endParaRPr kumimoji="0" lang="zh-CN" alt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grpSp>
        <p:nvGrpSpPr>
          <p:cNvPr id="17" name="组合 16">
            <a:extLst>
              <a:ext uri="{FF2B5EF4-FFF2-40B4-BE49-F238E27FC236}">
                <a16:creationId xmlns:a16="http://schemas.microsoft.com/office/drawing/2014/main" id="{908B4DEB-6486-191D-62EC-4B6A137653F5}"/>
              </a:ext>
            </a:extLst>
          </p:cNvPr>
          <p:cNvGrpSpPr/>
          <p:nvPr/>
        </p:nvGrpSpPr>
        <p:grpSpPr>
          <a:xfrm>
            <a:off x="739463" y="2342460"/>
            <a:ext cx="417445" cy="2877570"/>
            <a:chOff x="651972" y="2487391"/>
            <a:chExt cx="417445" cy="2877570"/>
          </a:xfrm>
        </p:grpSpPr>
        <p:sp>
          <p:nvSpPr>
            <p:cNvPr id="16" name="blood_117875">
              <a:extLst>
                <a:ext uri="{FF2B5EF4-FFF2-40B4-BE49-F238E27FC236}">
                  <a16:creationId xmlns:a16="http://schemas.microsoft.com/office/drawing/2014/main" id="{5E26F1DD-F6FD-D020-C950-9E56E9607DC6}"/>
                </a:ext>
              </a:extLst>
            </p:cNvPr>
            <p:cNvSpPr/>
            <p:nvPr/>
          </p:nvSpPr>
          <p:spPr>
            <a:xfrm>
              <a:off x="701458" y="4361781"/>
              <a:ext cx="305487" cy="361868"/>
            </a:xfrm>
            <a:custGeom>
              <a:avLst/>
              <a:gdLst>
                <a:gd name="connsiteX0" fmla="*/ 244562 w 489159"/>
                <a:gd name="connsiteY0" fmla="*/ 230911 h 580633"/>
                <a:gd name="connsiteX1" fmla="*/ 268767 w 489159"/>
                <a:gd name="connsiteY1" fmla="*/ 255088 h 580633"/>
                <a:gd name="connsiteX2" fmla="*/ 268767 w 489159"/>
                <a:gd name="connsiteY2" fmla="*/ 308419 h 580633"/>
                <a:gd name="connsiteX3" fmla="*/ 322163 w 489159"/>
                <a:gd name="connsiteY3" fmla="*/ 308419 h 580633"/>
                <a:gd name="connsiteX4" fmla="*/ 346369 w 489159"/>
                <a:gd name="connsiteY4" fmla="*/ 332596 h 580633"/>
                <a:gd name="connsiteX5" fmla="*/ 322163 w 489159"/>
                <a:gd name="connsiteY5" fmla="*/ 356773 h 580633"/>
                <a:gd name="connsiteX6" fmla="*/ 268767 w 489159"/>
                <a:gd name="connsiteY6" fmla="*/ 356773 h 580633"/>
                <a:gd name="connsiteX7" fmla="*/ 268767 w 489159"/>
                <a:gd name="connsiteY7" fmla="*/ 410104 h 580633"/>
                <a:gd name="connsiteX8" fmla="*/ 244562 w 489159"/>
                <a:gd name="connsiteY8" fmla="*/ 434281 h 580633"/>
                <a:gd name="connsiteX9" fmla="*/ 220356 w 489159"/>
                <a:gd name="connsiteY9" fmla="*/ 410104 h 580633"/>
                <a:gd name="connsiteX10" fmla="*/ 220356 w 489159"/>
                <a:gd name="connsiteY10" fmla="*/ 356773 h 580633"/>
                <a:gd name="connsiteX11" fmla="*/ 166960 w 489159"/>
                <a:gd name="connsiteY11" fmla="*/ 356773 h 580633"/>
                <a:gd name="connsiteX12" fmla="*/ 142754 w 489159"/>
                <a:gd name="connsiteY12" fmla="*/ 332596 h 580633"/>
                <a:gd name="connsiteX13" fmla="*/ 166960 w 489159"/>
                <a:gd name="connsiteY13" fmla="*/ 308419 h 580633"/>
                <a:gd name="connsiteX14" fmla="*/ 220356 w 489159"/>
                <a:gd name="connsiteY14" fmla="*/ 308419 h 580633"/>
                <a:gd name="connsiteX15" fmla="*/ 220356 w 489159"/>
                <a:gd name="connsiteY15" fmla="*/ 255088 h 580633"/>
                <a:gd name="connsiteX16" fmla="*/ 244562 w 489159"/>
                <a:gd name="connsiteY16" fmla="*/ 230911 h 580633"/>
                <a:gd name="connsiteX17" fmla="*/ 244579 w 489159"/>
                <a:gd name="connsiteY17" fmla="*/ 56615 h 580633"/>
                <a:gd name="connsiteX18" fmla="*/ 48417 w 489159"/>
                <a:gd name="connsiteY18" fmla="*/ 336399 h 580633"/>
                <a:gd name="connsiteX19" fmla="*/ 244579 w 489159"/>
                <a:gd name="connsiteY19" fmla="*/ 532284 h 580633"/>
                <a:gd name="connsiteX20" fmla="*/ 440741 w 489159"/>
                <a:gd name="connsiteY20" fmla="*/ 336399 h 580633"/>
                <a:gd name="connsiteX21" fmla="*/ 244579 w 489159"/>
                <a:gd name="connsiteY21" fmla="*/ 56615 h 580633"/>
                <a:gd name="connsiteX22" fmla="*/ 244602 w 489159"/>
                <a:gd name="connsiteY22" fmla="*/ 0 h 580633"/>
                <a:gd name="connsiteX23" fmla="*/ 260511 w 489159"/>
                <a:gd name="connsiteY23" fmla="*/ 5866 h 580633"/>
                <a:gd name="connsiteX24" fmla="*/ 489159 w 489159"/>
                <a:gd name="connsiteY24" fmla="*/ 336399 h 580633"/>
                <a:gd name="connsiteX25" fmla="*/ 244579 w 489159"/>
                <a:gd name="connsiteY25" fmla="*/ 580633 h 580633"/>
                <a:gd name="connsiteX26" fmla="*/ 0 w 489159"/>
                <a:gd name="connsiteY26" fmla="*/ 336399 h 580633"/>
                <a:gd name="connsiteX27" fmla="*/ 228826 w 489159"/>
                <a:gd name="connsiteY27" fmla="*/ 5866 h 580633"/>
                <a:gd name="connsiteX28" fmla="*/ 244602 w 489159"/>
                <a:gd name="connsiteY28" fmla="*/ 0 h 580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89159" h="580633">
                  <a:moveTo>
                    <a:pt x="244562" y="230911"/>
                  </a:moveTo>
                  <a:cubicBezTo>
                    <a:pt x="257999" y="230911"/>
                    <a:pt x="268767" y="241755"/>
                    <a:pt x="268767" y="255088"/>
                  </a:cubicBezTo>
                  <a:lnTo>
                    <a:pt x="268767" y="308419"/>
                  </a:lnTo>
                  <a:lnTo>
                    <a:pt x="322163" y="308419"/>
                  </a:lnTo>
                  <a:cubicBezTo>
                    <a:pt x="335601" y="308419"/>
                    <a:pt x="346547" y="319352"/>
                    <a:pt x="346369" y="332596"/>
                  </a:cubicBezTo>
                  <a:cubicBezTo>
                    <a:pt x="346369" y="346018"/>
                    <a:pt x="335601" y="356773"/>
                    <a:pt x="322163" y="356773"/>
                  </a:cubicBezTo>
                  <a:lnTo>
                    <a:pt x="268767" y="356773"/>
                  </a:lnTo>
                  <a:lnTo>
                    <a:pt x="268767" y="410104"/>
                  </a:lnTo>
                  <a:cubicBezTo>
                    <a:pt x="268767" y="423526"/>
                    <a:pt x="257999" y="434281"/>
                    <a:pt x="244562" y="434281"/>
                  </a:cubicBezTo>
                  <a:cubicBezTo>
                    <a:pt x="231213" y="434281"/>
                    <a:pt x="220356" y="423526"/>
                    <a:pt x="220356" y="410104"/>
                  </a:cubicBezTo>
                  <a:lnTo>
                    <a:pt x="220356" y="356773"/>
                  </a:lnTo>
                  <a:lnTo>
                    <a:pt x="166960" y="356773"/>
                  </a:lnTo>
                  <a:cubicBezTo>
                    <a:pt x="153611" y="356773"/>
                    <a:pt x="142754" y="346018"/>
                    <a:pt x="142754" y="332596"/>
                  </a:cubicBezTo>
                  <a:cubicBezTo>
                    <a:pt x="142754" y="319263"/>
                    <a:pt x="153611" y="308419"/>
                    <a:pt x="166960" y="308419"/>
                  </a:cubicBezTo>
                  <a:lnTo>
                    <a:pt x="220356" y="308419"/>
                  </a:lnTo>
                  <a:lnTo>
                    <a:pt x="220356" y="255088"/>
                  </a:lnTo>
                  <a:cubicBezTo>
                    <a:pt x="220356" y="241755"/>
                    <a:pt x="231213" y="230911"/>
                    <a:pt x="244562" y="230911"/>
                  </a:cubicBezTo>
                  <a:close/>
                  <a:moveTo>
                    <a:pt x="244579" y="56615"/>
                  </a:moveTo>
                  <a:cubicBezTo>
                    <a:pt x="177916" y="117496"/>
                    <a:pt x="48417" y="253122"/>
                    <a:pt x="48417" y="336399"/>
                  </a:cubicBezTo>
                  <a:cubicBezTo>
                    <a:pt x="48417" y="444474"/>
                    <a:pt x="136530" y="532284"/>
                    <a:pt x="244579" y="532284"/>
                  </a:cubicBezTo>
                  <a:cubicBezTo>
                    <a:pt x="352718" y="532284"/>
                    <a:pt x="440741" y="444385"/>
                    <a:pt x="440741" y="336399"/>
                  </a:cubicBezTo>
                  <a:cubicBezTo>
                    <a:pt x="440741" y="253122"/>
                    <a:pt x="311332" y="117496"/>
                    <a:pt x="244579" y="56615"/>
                  </a:cubicBezTo>
                  <a:close/>
                  <a:moveTo>
                    <a:pt x="244602" y="0"/>
                  </a:moveTo>
                  <a:cubicBezTo>
                    <a:pt x="250254" y="0"/>
                    <a:pt x="255928" y="1956"/>
                    <a:pt x="260511" y="5866"/>
                  </a:cubicBezTo>
                  <a:cubicBezTo>
                    <a:pt x="283919" y="26130"/>
                    <a:pt x="489159" y="207439"/>
                    <a:pt x="489159" y="336399"/>
                  </a:cubicBezTo>
                  <a:cubicBezTo>
                    <a:pt x="489159" y="471048"/>
                    <a:pt x="379419" y="580633"/>
                    <a:pt x="244579" y="580633"/>
                  </a:cubicBezTo>
                  <a:cubicBezTo>
                    <a:pt x="109829" y="580633"/>
                    <a:pt x="0" y="471048"/>
                    <a:pt x="0" y="336399"/>
                  </a:cubicBezTo>
                  <a:cubicBezTo>
                    <a:pt x="0" y="207439"/>
                    <a:pt x="205329" y="26130"/>
                    <a:pt x="228826" y="5866"/>
                  </a:cubicBezTo>
                  <a:cubicBezTo>
                    <a:pt x="233321" y="1956"/>
                    <a:pt x="238950" y="0"/>
                    <a:pt x="24460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sp>
          <p:nvSpPr>
            <p:cNvPr id="19" name="任意多边形: 形状 18">
              <a:extLst>
                <a:ext uri="{FF2B5EF4-FFF2-40B4-BE49-F238E27FC236}">
                  <a16:creationId xmlns:a16="http://schemas.microsoft.com/office/drawing/2014/main" id="{C616419F-B2D9-06F9-4E63-956F83A9E345}"/>
                </a:ext>
              </a:extLst>
            </p:cNvPr>
            <p:cNvSpPr/>
            <p:nvPr/>
          </p:nvSpPr>
          <p:spPr>
            <a:xfrm>
              <a:off x="701458" y="2487391"/>
              <a:ext cx="367959" cy="414002"/>
            </a:xfrm>
            <a:custGeom>
              <a:avLst/>
              <a:gdLst>
                <a:gd name="connsiteX0" fmla="*/ 237802 w 475974"/>
                <a:gd name="connsiteY0" fmla="*/ 490189 h 552033"/>
                <a:gd name="connsiteX1" fmla="*/ 239643 w 475974"/>
                <a:gd name="connsiteY1" fmla="*/ 491662 h 552033"/>
                <a:gd name="connsiteX2" fmla="*/ 240747 w 475974"/>
                <a:gd name="connsiteY2" fmla="*/ 502337 h 552033"/>
                <a:gd name="connsiteX3" fmla="*/ 239275 w 475974"/>
                <a:gd name="connsiteY3" fmla="*/ 504178 h 552033"/>
                <a:gd name="connsiteX4" fmla="*/ 237434 w 475974"/>
                <a:gd name="connsiteY4" fmla="*/ 502705 h 552033"/>
                <a:gd name="connsiteX5" fmla="*/ 236330 w 475974"/>
                <a:gd name="connsiteY5" fmla="*/ 492030 h 552033"/>
                <a:gd name="connsiteX6" fmla="*/ 237802 w 475974"/>
                <a:gd name="connsiteY6" fmla="*/ 490189 h 552033"/>
                <a:gd name="connsiteX7" fmla="*/ 202832 w 475974"/>
                <a:gd name="connsiteY7" fmla="*/ 489822 h 552033"/>
                <a:gd name="connsiteX8" fmla="*/ 204304 w 475974"/>
                <a:gd name="connsiteY8" fmla="*/ 491662 h 552033"/>
                <a:gd name="connsiteX9" fmla="*/ 203200 w 475974"/>
                <a:gd name="connsiteY9" fmla="*/ 502338 h 552033"/>
                <a:gd name="connsiteX10" fmla="*/ 201728 w 475974"/>
                <a:gd name="connsiteY10" fmla="*/ 504178 h 552033"/>
                <a:gd name="connsiteX11" fmla="*/ 199887 w 475974"/>
                <a:gd name="connsiteY11" fmla="*/ 501970 h 552033"/>
                <a:gd name="connsiteX12" fmla="*/ 200991 w 475974"/>
                <a:gd name="connsiteY12" fmla="*/ 491294 h 552033"/>
                <a:gd name="connsiteX13" fmla="*/ 202832 w 475974"/>
                <a:gd name="connsiteY13" fmla="*/ 489822 h 552033"/>
                <a:gd name="connsiteX14" fmla="*/ 254736 w 475974"/>
                <a:gd name="connsiteY14" fmla="*/ 487245 h 552033"/>
                <a:gd name="connsiteX15" fmla="*/ 256945 w 475974"/>
                <a:gd name="connsiteY15" fmla="*/ 488717 h 552033"/>
                <a:gd name="connsiteX16" fmla="*/ 259154 w 475974"/>
                <a:gd name="connsiteY16" fmla="*/ 499024 h 552033"/>
                <a:gd name="connsiteX17" fmla="*/ 257681 w 475974"/>
                <a:gd name="connsiteY17" fmla="*/ 501233 h 552033"/>
                <a:gd name="connsiteX18" fmla="*/ 257313 w 475974"/>
                <a:gd name="connsiteY18" fmla="*/ 501233 h 552033"/>
                <a:gd name="connsiteX19" fmla="*/ 255472 w 475974"/>
                <a:gd name="connsiteY19" fmla="*/ 499761 h 552033"/>
                <a:gd name="connsiteX20" fmla="*/ 253264 w 475974"/>
                <a:gd name="connsiteY20" fmla="*/ 489453 h 552033"/>
                <a:gd name="connsiteX21" fmla="*/ 254736 w 475974"/>
                <a:gd name="connsiteY21" fmla="*/ 487245 h 552033"/>
                <a:gd name="connsiteX22" fmla="*/ 186266 w 475974"/>
                <a:gd name="connsiteY22" fmla="*/ 487245 h 552033"/>
                <a:gd name="connsiteX23" fmla="*/ 187739 w 475974"/>
                <a:gd name="connsiteY23" fmla="*/ 489454 h 552033"/>
                <a:gd name="connsiteX24" fmla="*/ 185530 w 475974"/>
                <a:gd name="connsiteY24" fmla="*/ 499761 h 552033"/>
                <a:gd name="connsiteX25" fmla="*/ 183690 w 475974"/>
                <a:gd name="connsiteY25" fmla="*/ 501233 h 552033"/>
                <a:gd name="connsiteX26" fmla="*/ 183321 w 475974"/>
                <a:gd name="connsiteY26" fmla="*/ 501233 h 552033"/>
                <a:gd name="connsiteX27" fmla="*/ 181849 w 475974"/>
                <a:gd name="connsiteY27" fmla="*/ 499025 h 552033"/>
                <a:gd name="connsiteX28" fmla="*/ 184058 w 475974"/>
                <a:gd name="connsiteY28" fmla="*/ 488718 h 552033"/>
                <a:gd name="connsiteX29" fmla="*/ 186266 w 475974"/>
                <a:gd name="connsiteY29" fmla="*/ 487245 h 552033"/>
                <a:gd name="connsiteX30" fmla="*/ 271301 w 475974"/>
                <a:gd name="connsiteY30" fmla="*/ 483195 h 552033"/>
                <a:gd name="connsiteX31" fmla="*/ 273510 w 475974"/>
                <a:gd name="connsiteY31" fmla="*/ 484299 h 552033"/>
                <a:gd name="connsiteX32" fmla="*/ 276823 w 475974"/>
                <a:gd name="connsiteY32" fmla="*/ 494239 h 552033"/>
                <a:gd name="connsiteX33" fmla="*/ 275719 w 475974"/>
                <a:gd name="connsiteY33" fmla="*/ 496447 h 552033"/>
                <a:gd name="connsiteX34" fmla="*/ 275351 w 475974"/>
                <a:gd name="connsiteY34" fmla="*/ 496447 h 552033"/>
                <a:gd name="connsiteX35" fmla="*/ 273510 w 475974"/>
                <a:gd name="connsiteY35" fmla="*/ 495343 h 552033"/>
                <a:gd name="connsiteX36" fmla="*/ 270197 w 475974"/>
                <a:gd name="connsiteY36" fmla="*/ 485404 h 552033"/>
                <a:gd name="connsiteX37" fmla="*/ 271301 w 475974"/>
                <a:gd name="connsiteY37" fmla="*/ 483195 h 552033"/>
                <a:gd name="connsiteX38" fmla="*/ 169333 w 475974"/>
                <a:gd name="connsiteY38" fmla="*/ 483195 h 552033"/>
                <a:gd name="connsiteX39" fmla="*/ 170437 w 475974"/>
                <a:gd name="connsiteY39" fmla="*/ 485404 h 552033"/>
                <a:gd name="connsiteX40" fmla="*/ 167124 w 475974"/>
                <a:gd name="connsiteY40" fmla="*/ 495343 h 552033"/>
                <a:gd name="connsiteX41" fmla="*/ 165652 w 475974"/>
                <a:gd name="connsiteY41" fmla="*/ 496447 h 552033"/>
                <a:gd name="connsiteX42" fmla="*/ 164915 w 475974"/>
                <a:gd name="connsiteY42" fmla="*/ 496447 h 552033"/>
                <a:gd name="connsiteX43" fmla="*/ 163811 w 475974"/>
                <a:gd name="connsiteY43" fmla="*/ 494239 h 552033"/>
                <a:gd name="connsiteX44" fmla="*/ 167124 w 475974"/>
                <a:gd name="connsiteY44" fmla="*/ 484299 h 552033"/>
                <a:gd name="connsiteX45" fmla="*/ 169333 w 475974"/>
                <a:gd name="connsiteY45" fmla="*/ 483195 h 552033"/>
                <a:gd name="connsiteX46" fmla="*/ 220501 w 475974"/>
                <a:gd name="connsiteY46" fmla="*/ 478410 h 552033"/>
                <a:gd name="connsiteX47" fmla="*/ 224182 w 475974"/>
                <a:gd name="connsiteY47" fmla="*/ 482091 h 552033"/>
                <a:gd name="connsiteX48" fmla="*/ 224182 w 475974"/>
                <a:gd name="connsiteY48" fmla="*/ 503442 h 552033"/>
                <a:gd name="connsiteX49" fmla="*/ 220501 w 475974"/>
                <a:gd name="connsiteY49" fmla="*/ 507123 h 552033"/>
                <a:gd name="connsiteX50" fmla="*/ 216820 w 475974"/>
                <a:gd name="connsiteY50" fmla="*/ 503442 h 552033"/>
                <a:gd name="connsiteX51" fmla="*/ 216820 w 475974"/>
                <a:gd name="connsiteY51" fmla="*/ 482091 h 552033"/>
                <a:gd name="connsiteX52" fmla="*/ 220501 w 475974"/>
                <a:gd name="connsiteY52" fmla="*/ 478410 h 552033"/>
                <a:gd name="connsiteX53" fmla="*/ 287498 w 475974"/>
                <a:gd name="connsiteY53" fmla="*/ 476569 h 552033"/>
                <a:gd name="connsiteX54" fmla="*/ 290075 w 475974"/>
                <a:gd name="connsiteY54" fmla="*/ 477674 h 552033"/>
                <a:gd name="connsiteX55" fmla="*/ 294493 w 475974"/>
                <a:gd name="connsiteY55" fmla="*/ 487244 h 552033"/>
                <a:gd name="connsiteX56" fmla="*/ 293388 w 475974"/>
                <a:gd name="connsiteY56" fmla="*/ 489821 h 552033"/>
                <a:gd name="connsiteX57" fmla="*/ 292652 w 475974"/>
                <a:gd name="connsiteY57" fmla="*/ 489821 h 552033"/>
                <a:gd name="connsiteX58" fmla="*/ 290811 w 475974"/>
                <a:gd name="connsiteY58" fmla="*/ 488717 h 552033"/>
                <a:gd name="connsiteX59" fmla="*/ 286394 w 475974"/>
                <a:gd name="connsiteY59" fmla="*/ 479146 h 552033"/>
                <a:gd name="connsiteX60" fmla="*/ 287498 w 475974"/>
                <a:gd name="connsiteY60" fmla="*/ 476569 h 552033"/>
                <a:gd name="connsiteX61" fmla="*/ 153504 w 475974"/>
                <a:gd name="connsiteY61" fmla="*/ 476569 h 552033"/>
                <a:gd name="connsiteX62" fmla="*/ 154609 w 475974"/>
                <a:gd name="connsiteY62" fmla="*/ 479146 h 552033"/>
                <a:gd name="connsiteX63" fmla="*/ 150191 w 475974"/>
                <a:gd name="connsiteY63" fmla="*/ 488717 h 552033"/>
                <a:gd name="connsiteX64" fmla="*/ 148351 w 475974"/>
                <a:gd name="connsiteY64" fmla="*/ 489821 h 552033"/>
                <a:gd name="connsiteX65" fmla="*/ 147614 w 475974"/>
                <a:gd name="connsiteY65" fmla="*/ 489821 h 552033"/>
                <a:gd name="connsiteX66" fmla="*/ 146510 w 475974"/>
                <a:gd name="connsiteY66" fmla="*/ 487244 h 552033"/>
                <a:gd name="connsiteX67" fmla="*/ 150927 w 475974"/>
                <a:gd name="connsiteY67" fmla="*/ 477674 h 552033"/>
                <a:gd name="connsiteX68" fmla="*/ 153504 w 475974"/>
                <a:gd name="connsiteY68" fmla="*/ 476569 h 552033"/>
                <a:gd name="connsiteX69" fmla="*/ 317683 w 475974"/>
                <a:gd name="connsiteY69" fmla="*/ 459636 h 552033"/>
                <a:gd name="connsiteX70" fmla="*/ 320260 w 475974"/>
                <a:gd name="connsiteY70" fmla="*/ 460004 h 552033"/>
                <a:gd name="connsiteX71" fmla="*/ 326518 w 475974"/>
                <a:gd name="connsiteY71" fmla="*/ 468471 h 552033"/>
                <a:gd name="connsiteX72" fmla="*/ 326150 w 475974"/>
                <a:gd name="connsiteY72" fmla="*/ 471048 h 552033"/>
                <a:gd name="connsiteX73" fmla="*/ 325046 w 475974"/>
                <a:gd name="connsiteY73" fmla="*/ 471416 h 552033"/>
                <a:gd name="connsiteX74" fmla="*/ 323573 w 475974"/>
                <a:gd name="connsiteY74" fmla="*/ 470680 h 552033"/>
                <a:gd name="connsiteX75" fmla="*/ 317315 w 475974"/>
                <a:gd name="connsiteY75" fmla="*/ 462213 h 552033"/>
                <a:gd name="connsiteX76" fmla="*/ 317683 w 475974"/>
                <a:gd name="connsiteY76" fmla="*/ 459636 h 552033"/>
                <a:gd name="connsiteX77" fmla="*/ 123319 w 475974"/>
                <a:gd name="connsiteY77" fmla="*/ 459636 h 552033"/>
                <a:gd name="connsiteX78" fmla="*/ 123687 w 475974"/>
                <a:gd name="connsiteY78" fmla="*/ 462213 h 552033"/>
                <a:gd name="connsiteX79" fmla="*/ 117429 w 475974"/>
                <a:gd name="connsiteY79" fmla="*/ 470680 h 552033"/>
                <a:gd name="connsiteX80" fmla="*/ 115957 w 475974"/>
                <a:gd name="connsiteY80" fmla="*/ 471416 h 552033"/>
                <a:gd name="connsiteX81" fmla="*/ 114852 w 475974"/>
                <a:gd name="connsiteY81" fmla="*/ 471048 h 552033"/>
                <a:gd name="connsiteX82" fmla="*/ 114484 w 475974"/>
                <a:gd name="connsiteY82" fmla="*/ 468471 h 552033"/>
                <a:gd name="connsiteX83" fmla="*/ 120742 w 475974"/>
                <a:gd name="connsiteY83" fmla="*/ 460004 h 552033"/>
                <a:gd name="connsiteX84" fmla="*/ 123319 w 475974"/>
                <a:gd name="connsiteY84" fmla="*/ 459636 h 552033"/>
                <a:gd name="connsiteX85" fmla="*/ 144301 w 475974"/>
                <a:gd name="connsiteY85" fmla="*/ 457796 h 552033"/>
                <a:gd name="connsiteX86" fmla="*/ 145774 w 475974"/>
                <a:gd name="connsiteY86" fmla="*/ 462949 h 552033"/>
                <a:gd name="connsiteX87" fmla="*/ 135099 w 475974"/>
                <a:gd name="connsiteY87" fmla="*/ 481355 h 552033"/>
                <a:gd name="connsiteX88" fmla="*/ 131786 w 475974"/>
                <a:gd name="connsiteY88" fmla="*/ 483196 h 552033"/>
                <a:gd name="connsiteX89" fmla="*/ 129945 w 475974"/>
                <a:gd name="connsiteY89" fmla="*/ 482827 h 552033"/>
                <a:gd name="connsiteX90" fmla="*/ 128472 w 475974"/>
                <a:gd name="connsiteY90" fmla="*/ 477674 h 552033"/>
                <a:gd name="connsiteX91" fmla="*/ 139148 w 475974"/>
                <a:gd name="connsiteY91" fmla="*/ 459268 h 552033"/>
                <a:gd name="connsiteX92" fmla="*/ 144301 w 475974"/>
                <a:gd name="connsiteY92" fmla="*/ 457796 h 552033"/>
                <a:gd name="connsiteX93" fmla="*/ 296701 w 475974"/>
                <a:gd name="connsiteY93" fmla="*/ 457795 h 552033"/>
                <a:gd name="connsiteX94" fmla="*/ 301855 w 475974"/>
                <a:gd name="connsiteY94" fmla="*/ 459267 h 552033"/>
                <a:gd name="connsiteX95" fmla="*/ 312530 w 475974"/>
                <a:gd name="connsiteY95" fmla="*/ 477673 h 552033"/>
                <a:gd name="connsiteX96" fmla="*/ 311058 w 475974"/>
                <a:gd name="connsiteY96" fmla="*/ 482827 h 552033"/>
                <a:gd name="connsiteX97" fmla="*/ 309217 w 475974"/>
                <a:gd name="connsiteY97" fmla="*/ 483195 h 552033"/>
                <a:gd name="connsiteX98" fmla="*/ 305904 w 475974"/>
                <a:gd name="connsiteY98" fmla="*/ 481354 h 552033"/>
                <a:gd name="connsiteX99" fmla="*/ 295229 w 475974"/>
                <a:gd name="connsiteY99" fmla="*/ 462949 h 552033"/>
                <a:gd name="connsiteX100" fmla="*/ 296701 w 475974"/>
                <a:gd name="connsiteY100" fmla="*/ 457795 h 552033"/>
                <a:gd name="connsiteX101" fmla="*/ 107489 w 475974"/>
                <a:gd name="connsiteY101" fmla="*/ 448960 h 552033"/>
                <a:gd name="connsiteX102" fmla="*/ 110066 w 475974"/>
                <a:gd name="connsiteY102" fmla="*/ 448960 h 552033"/>
                <a:gd name="connsiteX103" fmla="*/ 110066 w 475974"/>
                <a:gd name="connsiteY103" fmla="*/ 451537 h 552033"/>
                <a:gd name="connsiteX104" fmla="*/ 103072 w 475974"/>
                <a:gd name="connsiteY104" fmla="*/ 459267 h 552033"/>
                <a:gd name="connsiteX105" fmla="*/ 101600 w 475974"/>
                <a:gd name="connsiteY105" fmla="*/ 459635 h 552033"/>
                <a:gd name="connsiteX106" fmla="*/ 100495 w 475974"/>
                <a:gd name="connsiteY106" fmla="*/ 459267 h 552033"/>
                <a:gd name="connsiteX107" fmla="*/ 100495 w 475974"/>
                <a:gd name="connsiteY107" fmla="*/ 456690 h 552033"/>
                <a:gd name="connsiteX108" fmla="*/ 330936 w 475974"/>
                <a:gd name="connsiteY108" fmla="*/ 448592 h 552033"/>
                <a:gd name="connsiteX109" fmla="*/ 333513 w 475974"/>
                <a:gd name="connsiteY109" fmla="*/ 448592 h 552033"/>
                <a:gd name="connsiteX110" fmla="*/ 340507 w 475974"/>
                <a:gd name="connsiteY110" fmla="*/ 456323 h 552033"/>
                <a:gd name="connsiteX111" fmla="*/ 340507 w 475974"/>
                <a:gd name="connsiteY111" fmla="*/ 458899 h 552033"/>
                <a:gd name="connsiteX112" fmla="*/ 339403 w 475974"/>
                <a:gd name="connsiteY112" fmla="*/ 459636 h 552033"/>
                <a:gd name="connsiteX113" fmla="*/ 337930 w 475974"/>
                <a:gd name="connsiteY113" fmla="*/ 458899 h 552033"/>
                <a:gd name="connsiteX114" fmla="*/ 330936 w 475974"/>
                <a:gd name="connsiteY114" fmla="*/ 451169 h 552033"/>
                <a:gd name="connsiteX115" fmla="*/ 330936 w 475974"/>
                <a:gd name="connsiteY115" fmla="*/ 448592 h 552033"/>
                <a:gd name="connsiteX116" fmla="*/ 343820 w 475974"/>
                <a:gd name="connsiteY116" fmla="*/ 436444 h 552033"/>
                <a:gd name="connsiteX117" fmla="*/ 346397 w 475974"/>
                <a:gd name="connsiteY117" fmla="*/ 436444 h 552033"/>
                <a:gd name="connsiteX118" fmla="*/ 354127 w 475974"/>
                <a:gd name="connsiteY118" fmla="*/ 443438 h 552033"/>
                <a:gd name="connsiteX119" fmla="*/ 354127 w 475974"/>
                <a:gd name="connsiteY119" fmla="*/ 446015 h 552033"/>
                <a:gd name="connsiteX120" fmla="*/ 352655 w 475974"/>
                <a:gd name="connsiteY120" fmla="*/ 446383 h 552033"/>
                <a:gd name="connsiteX121" fmla="*/ 351551 w 475974"/>
                <a:gd name="connsiteY121" fmla="*/ 446015 h 552033"/>
                <a:gd name="connsiteX122" fmla="*/ 343820 w 475974"/>
                <a:gd name="connsiteY122" fmla="*/ 439021 h 552033"/>
                <a:gd name="connsiteX123" fmla="*/ 343820 w 475974"/>
                <a:gd name="connsiteY123" fmla="*/ 436444 h 552033"/>
                <a:gd name="connsiteX124" fmla="*/ 94606 w 475974"/>
                <a:gd name="connsiteY124" fmla="*/ 436076 h 552033"/>
                <a:gd name="connsiteX125" fmla="*/ 97182 w 475974"/>
                <a:gd name="connsiteY125" fmla="*/ 436076 h 552033"/>
                <a:gd name="connsiteX126" fmla="*/ 97182 w 475974"/>
                <a:gd name="connsiteY126" fmla="*/ 438653 h 552033"/>
                <a:gd name="connsiteX127" fmla="*/ 89452 w 475974"/>
                <a:gd name="connsiteY127" fmla="*/ 445647 h 552033"/>
                <a:gd name="connsiteX128" fmla="*/ 88348 w 475974"/>
                <a:gd name="connsiteY128" fmla="*/ 446383 h 552033"/>
                <a:gd name="connsiteX129" fmla="*/ 86875 w 475974"/>
                <a:gd name="connsiteY129" fmla="*/ 445647 h 552033"/>
                <a:gd name="connsiteX130" fmla="*/ 86875 w 475974"/>
                <a:gd name="connsiteY130" fmla="*/ 443070 h 552033"/>
                <a:gd name="connsiteX131" fmla="*/ 356704 w 475974"/>
                <a:gd name="connsiteY131" fmla="*/ 422457 h 552033"/>
                <a:gd name="connsiteX132" fmla="*/ 365171 w 475974"/>
                <a:gd name="connsiteY132" fmla="*/ 428714 h 552033"/>
                <a:gd name="connsiteX133" fmla="*/ 365539 w 475974"/>
                <a:gd name="connsiteY133" fmla="*/ 431291 h 552033"/>
                <a:gd name="connsiteX134" fmla="*/ 364066 w 475974"/>
                <a:gd name="connsiteY134" fmla="*/ 432027 h 552033"/>
                <a:gd name="connsiteX135" fmla="*/ 362962 w 475974"/>
                <a:gd name="connsiteY135" fmla="*/ 431659 h 552033"/>
                <a:gd name="connsiteX136" fmla="*/ 354495 w 475974"/>
                <a:gd name="connsiteY136" fmla="*/ 425401 h 552033"/>
                <a:gd name="connsiteX137" fmla="*/ 354127 w 475974"/>
                <a:gd name="connsiteY137" fmla="*/ 422825 h 552033"/>
                <a:gd name="connsiteX138" fmla="*/ 356704 w 475974"/>
                <a:gd name="connsiteY138" fmla="*/ 422457 h 552033"/>
                <a:gd name="connsiteX139" fmla="*/ 84298 w 475974"/>
                <a:gd name="connsiteY139" fmla="*/ 422457 h 552033"/>
                <a:gd name="connsiteX140" fmla="*/ 86875 w 475974"/>
                <a:gd name="connsiteY140" fmla="*/ 422825 h 552033"/>
                <a:gd name="connsiteX141" fmla="*/ 86507 w 475974"/>
                <a:gd name="connsiteY141" fmla="*/ 425401 h 552033"/>
                <a:gd name="connsiteX142" fmla="*/ 78040 w 475974"/>
                <a:gd name="connsiteY142" fmla="*/ 431659 h 552033"/>
                <a:gd name="connsiteX143" fmla="*/ 76936 w 475974"/>
                <a:gd name="connsiteY143" fmla="*/ 432027 h 552033"/>
                <a:gd name="connsiteX144" fmla="*/ 75463 w 475974"/>
                <a:gd name="connsiteY144" fmla="*/ 431291 h 552033"/>
                <a:gd name="connsiteX145" fmla="*/ 75831 w 475974"/>
                <a:gd name="connsiteY145" fmla="*/ 428714 h 552033"/>
                <a:gd name="connsiteX146" fmla="*/ 357808 w 475974"/>
                <a:gd name="connsiteY146" fmla="*/ 400738 h 552033"/>
                <a:gd name="connsiteX147" fmla="*/ 376214 w 475974"/>
                <a:gd name="connsiteY147" fmla="*/ 411413 h 552033"/>
                <a:gd name="connsiteX148" fmla="*/ 377686 w 475974"/>
                <a:gd name="connsiteY148" fmla="*/ 416566 h 552033"/>
                <a:gd name="connsiteX149" fmla="*/ 374373 w 475974"/>
                <a:gd name="connsiteY149" fmla="*/ 418407 h 552033"/>
                <a:gd name="connsiteX150" fmla="*/ 372533 w 475974"/>
                <a:gd name="connsiteY150" fmla="*/ 418039 h 552033"/>
                <a:gd name="connsiteX151" fmla="*/ 354127 w 475974"/>
                <a:gd name="connsiteY151" fmla="*/ 407363 h 552033"/>
                <a:gd name="connsiteX152" fmla="*/ 352655 w 475974"/>
                <a:gd name="connsiteY152" fmla="*/ 402210 h 552033"/>
                <a:gd name="connsiteX153" fmla="*/ 357808 w 475974"/>
                <a:gd name="connsiteY153" fmla="*/ 400738 h 552033"/>
                <a:gd name="connsiteX154" fmla="*/ 83194 w 475974"/>
                <a:gd name="connsiteY154" fmla="*/ 400737 h 552033"/>
                <a:gd name="connsiteX155" fmla="*/ 88348 w 475974"/>
                <a:gd name="connsiteY155" fmla="*/ 402209 h 552033"/>
                <a:gd name="connsiteX156" fmla="*/ 86875 w 475974"/>
                <a:gd name="connsiteY156" fmla="*/ 407363 h 552033"/>
                <a:gd name="connsiteX157" fmla="*/ 68470 w 475974"/>
                <a:gd name="connsiteY157" fmla="*/ 418038 h 552033"/>
                <a:gd name="connsiteX158" fmla="*/ 66629 w 475974"/>
                <a:gd name="connsiteY158" fmla="*/ 418406 h 552033"/>
                <a:gd name="connsiteX159" fmla="*/ 63316 w 475974"/>
                <a:gd name="connsiteY159" fmla="*/ 416566 h 552033"/>
                <a:gd name="connsiteX160" fmla="*/ 64788 w 475974"/>
                <a:gd name="connsiteY160" fmla="*/ 411412 h 552033"/>
                <a:gd name="connsiteX161" fmla="*/ 374006 w 475974"/>
                <a:gd name="connsiteY161" fmla="*/ 391903 h 552033"/>
                <a:gd name="connsiteX162" fmla="*/ 383577 w 475974"/>
                <a:gd name="connsiteY162" fmla="*/ 396320 h 552033"/>
                <a:gd name="connsiteX163" fmla="*/ 384681 w 475974"/>
                <a:gd name="connsiteY163" fmla="*/ 398897 h 552033"/>
                <a:gd name="connsiteX164" fmla="*/ 382841 w 475974"/>
                <a:gd name="connsiteY164" fmla="*/ 400001 h 552033"/>
                <a:gd name="connsiteX165" fmla="*/ 382104 w 475974"/>
                <a:gd name="connsiteY165" fmla="*/ 400001 h 552033"/>
                <a:gd name="connsiteX166" fmla="*/ 372533 w 475974"/>
                <a:gd name="connsiteY166" fmla="*/ 395584 h 552033"/>
                <a:gd name="connsiteX167" fmla="*/ 371429 w 475974"/>
                <a:gd name="connsiteY167" fmla="*/ 393008 h 552033"/>
                <a:gd name="connsiteX168" fmla="*/ 374006 w 475974"/>
                <a:gd name="connsiteY168" fmla="*/ 391903 h 552033"/>
                <a:gd name="connsiteX169" fmla="*/ 66997 w 475974"/>
                <a:gd name="connsiteY169" fmla="*/ 391903 h 552033"/>
                <a:gd name="connsiteX170" fmla="*/ 69574 w 475974"/>
                <a:gd name="connsiteY170" fmla="*/ 393008 h 552033"/>
                <a:gd name="connsiteX171" fmla="*/ 68470 w 475974"/>
                <a:gd name="connsiteY171" fmla="*/ 395584 h 552033"/>
                <a:gd name="connsiteX172" fmla="*/ 58899 w 475974"/>
                <a:gd name="connsiteY172" fmla="*/ 400001 h 552033"/>
                <a:gd name="connsiteX173" fmla="*/ 58163 w 475974"/>
                <a:gd name="connsiteY173" fmla="*/ 400001 h 552033"/>
                <a:gd name="connsiteX174" fmla="*/ 56322 w 475974"/>
                <a:gd name="connsiteY174" fmla="*/ 398897 h 552033"/>
                <a:gd name="connsiteX175" fmla="*/ 57426 w 475974"/>
                <a:gd name="connsiteY175" fmla="*/ 396320 h 552033"/>
                <a:gd name="connsiteX176" fmla="*/ 379896 w 475974"/>
                <a:gd name="connsiteY176" fmla="*/ 375705 h 552033"/>
                <a:gd name="connsiteX177" fmla="*/ 389835 w 475974"/>
                <a:gd name="connsiteY177" fmla="*/ 379018 h 552033"/>
                <a:gd name="connsiteX178" fmla="*/ 390939 w 475974"/>
                <a:gd name="connsiteY178" fmla="*/ 381227 h 552033"/>
                <a:gd name="connsiteX179" fmla="*/ 389467 w 475974"/>
                <a:gd name="connsiteY179" fmla="*/ 382331 h 552033"/>
                <a:gd name="connsiteX180" fmla="*/ 388731 w 475974"/>
                <a:gd name="connsiteY180" fmla="*/ 382331 h 552033"/>
                <a:gd name="connsiteX181" fmla="*/ 378791 w 475974"/>
                <a:gd name="connsiteY181" fmla="*/ 379018 h 552033"/>
                <a:gd name="connsiteX182" fmla="*/ 377687 w 475974"/>
                <a:gd name="connsiteY182" fmla="*/ 376810 h 552033"/>
                <a:gd name="connsiteX183" fmla="*/ 379896 w 475974"/>
                <a:gd name="connsiteY183" fmla="*/ 375705 h 552033"/>
                <a:gd name="connsiteX184" fmla="*/ 60739 w 475974"/>
                <a:gd name="connsiteY184" fmla="*/ 375705 h 552033"/>
                <a:gd name="connsiteX185" fmla="*/ 62948 w 475974"/>
                <a:gd name="connsiteY185" fmla="*/ 376809 h 552033"/>
                <a:gd name="connsiteX186" fmla="*/ 61844 w 475974"/>
                <a:gd name="connsiteY186" fmla="*/ 379018 h 552033"/>
                <a:gd name="connsiteX187" fmla="*/ 51905 w 475974"/>
                <a:gd name="connsiteY187" fmla="*/ 382331 h 552033"/>
                <a:gd name="connsiteX188" fmla="*/ 51536 w 475974"/>
                <a:gd name="connsiteY188" fmla="*/ 382331 h 552033"/>
                <a:gd name="connsiteX189" fmla="*/ 49696 w 475974"/>
                <a:gd name="connsiteY189" fmla="*/ 381227 h 552033"/>
                <a:gd name="connsiteX190" fmla="*/ 50800 w 475974"/>
                <a:gd name="connsiteY190" fmla="*/ 379018 h 552033"/>
                <a:gd name="connsiteX191" fmla="*/ 384313 w 475974"/>
                <a:gd name="connsiteY191" fmla="*/ 358772 h 552033"/>
                <a:gd name="connsiteX192" fmla="*/ 394620 w 475974"/>
                <a:gd name="connsiteY192" fmla="*/ 360981 h 552033"/>
                <a:gd name="connsiteX193" fmla="*/ 396092 w 475974"/>
                <a:gd name="connsiteY193" fmla="*/ 363189 h 552033"/>
                <a:gd name="connsiteX194" fmla="*/ 394252 w 475974"/>
                <a:gd name="connsiteY194" fmla="*/ 364662 h 552033"/>
                <a:gd name="connsiteX195" fmla="*/ 393884 w 475974"/>
                <a:gd name="connsiteY195" fmla="*/ 364662 h 552033"/>
                <a:gd name="connsiteX196" fmla="*/ 383576 w 475974"/>
                <a:gd name="connsiteY196" fmla="*/ 362453 h 552033"/>
                <a:gd name="connsiteX197" fmla="*/ 382104 w 475974"/>
                <a:gd name="connsiteY197" fmla="*/ 360245 h 552033"/>
                <a:gd name="connsiteX198" fmla="*/ 384313 w 475974"/>
                <a:gd name="connsiteY198" fmla="*/ 358772 h 552033"/>
                <a:gd name="connsiteX199" fmla="*/ 56689 w 475974"/>
                <a:gd name="connsiteY199" fmla="*/ 358772 h 552033"/>
                <a:gd name="connsiteX200" fmla="*/ 58898 w 475974"/>
                <a:gd name="connsiteY200" fmla="*/ 360244 h 552033"/>
                <a:gd name="connsiteX201" fmla="*/ 57426 w 475974"/>
                <a:gd name="connsiteY201" fmla="*/ 362453 h 552033"/>
                <a:gd name="connsiteX202" fmla="*/ 47118 w 475974"/>
                <a:gd name="connsiteY202" fmla="*/ 364661 h 552033"/>
                <a:gd name="connsiteX203" fmla="*/ 46750 w 475974"/>
                <a:gd name="connsiteY203" fmla="*/ 364661 h 552033"/>
                <a:gd name="connsiteX204" fmla="*/ 44910 w 475974"/>
                <a:gd name="connsiteY204" fmla="*/ 363189 h 552033"/>
                <a:gd name="connsiteX205" fmla="*/ 46382 w 475974"/>
                <a:gd name="connsiteY205" fmla="*/ 360980 h 552033"/>
                <a:gd name="connsiteX206" fmla="*/ 386889 w 475974"/>
                <a:gd name="connsiteY206" fmla="*/ 341839 h 552033"/>
                <a:gd name="connsiteX207" fmla="*/ 397565 w 475974"/>
                <a:gd name="connsiteY207" fmla="*/ 342943 h 552033"/>
                <a:gd name="connsiteX208" fmla="*/ 399037 w 475974"/>
                <a:gd name="connsiteY208" fmla="*/ 344783 h 552033"/>
                <a:gd name="connsiteX209" fmla="*/ 397197 w 475974"/>
                <a:gd name="connsiteY209" fmla="*/ 346256 h 552033"/>
                <a:gd name="connsiteX210" fmla="*/ 386521 w 475974"/>
                <a:gd name="connsiteY210" fmla="*/ 345152 h 552033"/>
                <a:gd name="connsiteX211" fmla="*/ 385049 w 475974"/>
                <a:gd name="connsiteY211" fmla="*/ 343311 h 552033"/>
                <a:gd name="connsiteX212" fmla="*/ 386889 w 475974"/>
                <a:gd name="connsiteY212" fmla="*/ 341839 h 552033"/>
                <a:gd name="connsiteX213" fmla="*/ 54113 w 475974"/>
                <a:gd name="connsiteY213" fmla="*/ 341839 h 552033"/>
                <a:gd name="connsiteX214" fmla="*/ 55953 w 475974"/>
                <a:gd name="connsiteY214" fmla="*/ 343312 h 552033"/>
                <a:gd name="connsiteX215" fmla="*/ 54481 w 475974"/>
                <a:gd name="connsiteY215" fmla="*/ 345152 h 552033"/>
                <a:gd name="connsiteX216" fmla="*/ 43806 w 475974"/>
                <a:gd name="connsiteY216" fmla="*/ 346256 h 552033"/>
                <a:gd name="connsiteX217" fmla="*/ 41965 w 475974"/>
                <a:gd name="connsiteY217" fmla="*/ 344784 h 552033"/>
                <a:gd name="connsiteX218" fmla="*/ 43437 w 475974"/>
                <a:gd name="connsiteY218" fmla="*/ 342943 h 552033"/>
                <a:gd name="connsiteX219" fmla="*/ 376582 w 475974"/>
                <a:gd name="connsiteY219" fmla="*/ 321960 h 552033"/>
                <a:gd name="connsiteX220" fmla="*/ 397933 w 475974"/>
                <a:gd name="connsiteY220" fmla="*/ 321960 h 552033"/>
                <a:gd name="connsiteX221" fmla="*/ 401614 w 475974"/>
                <a:gd name="connsiteY221" fmla="*/ 325641 h 552033"/>
                <a:gd name="connsiteX222" fmla="*/ 397933 w 475974"/>
                <a:gd name="connsiteY222" fmla="*/ 329322 h 552033"/>
                <a:gd name="connsiteX223" fmla="*/ 376582 w 475974"/>
                <a:gd name="connsiteY223" fmla="*/ 329322 h 552033"/>
                <a:gd name="connsiteX224" fmla="*/ 372901 w 475974"/>
                <a:gd name="connsiteY224" fmla="*/ 325641 h 552033"/>
                <a:gd name="connsiteX225" fmla="*/ 376582 w 475974"/>
                <a:gd name="connsiteY225" fmla="*/ 321960 h 552033"/>
                <a:gd name="connsiteX226" fmla="*/ 42701 w 475974"/>
                <a:gd name="connsiteY226" fmla="*/ 321960 h 552033"/>
                <a:gd name="connsiteX227" fmla="*/ 64052 w 475974"/>
                <a:gd name="connsiteY227" fmla="*/ 321960 h 552033"/>
                <a:gd name="connsiteX228" fmla="*/ 67733 w 475974"/>
                <a:gd name="connsiteY228" fmla="*/ 325641 h 552033"/>
                <a:gd name="connsiteX229" fmla="*/ 64052 w 475974"/>
                <a:gd name="connsiteY229" fmla="*/ 329322 h 552033"/>
                <a:gd name="connsiteX230" fmla="*/ 42701 w 475974"/>
                <a:gd name="connsiteY230" fmla="*/ 329322 h 552033"/>
                <a:gd name="connsiteX231" fmla="*/ 39020 w 475974"/>
                <a:gd name="connsiteY231" fmla="*/ 325641 h 552033"/>
                <a:gd name="connsiteX232" fmla="*/ 42701 w 475974"/>
                <a:gd name="connsiteY232" fmla="*/ 321960 h 552033"/>
                <a:gd name="connsiteX233" fmla="*/ 44173 w 475974"/>
                <a:gd name="connsiteY233" fmla="*/ 305764 h 552033"/>
                <a:gd name="connsiteX234" fmla="*/ 54849 w 475974"/>
                <a:gd name="connsiteY234" fmla="*/ 306868 h 552033"/>
                <a:gd name="connsiteX235" fmla="*/ 56321 w 475974"/>
                <a:gd name="connsiteY235" fmla="*/ 308709 h 552033"/>
                <a:gd name="connsiteX236" fmla="*/ 54481 w 475974"/>
                <a:gd name="connsiteY236" fmla="*/ 310181 h 552033"/>
                <a:gd name="connsiteX237" fmla="*/ 43805 w 475974"/>
                <a:gd name="connsiteY237" fmla="*/ 309077 h 552033"/>
                <a:gd name="connsiteX238" fmla="*/ 42333 w 475974"/>
                <a:gd name="connsiteY238" fmla="*/ 307236 h 552033"/>
                <a:gd name="connsiteX239" fmla="*/ 44173 w 475974"/>
                <a:gd name="connsiteY239" fmla="*/ 305764 h 552033"/>
                <a:gd name="connsiteX240" fmla="*/ 396829 w 475974"/>
                <a:gd name="connsiteY240" fmla="*/ 305763 h 552033"/>
                <a:gd name="connsiteX241" fmla="*/ 398669 w 475974"/>
                <a:gd name="connsiteY241" fmla="*/ 307236 h 552033"/>
                <a:gd name="connsiteX242" fmla="*/ 397197 w 475974"/>
                <a:gd name="connsiteY242" fmla="*/ 309076 h 552033"/>
                <a:gd name="connsiteX243" fmla="*/ 386522 w 475974"/>
                <a:gd name="connsiteY243" fmla="*/ 310181 h 552033"/>
                <a:gd name="connsiteX244" fmla="*/ 384681 w 475974"/>
                <a:gd name="connsiteY244" fmla="*/ 308708 h 552033"/>
                <a:gd name="connsiteX245" fmla="*/ 386153 w 475974"/>
                <a:gd name="connsiteY245" fmla="*/ 306868 h 552033"/>
                <a:gd name="connsiteX246" fmla="*/ 393883 w 475974"/>
                <a:gd name="connsiteY246" fmla="*/ 286990 h 552033"/>
                <a:gd name="connsiteX247" fmla="*/ 396092 w 475974"/>
                <a:gd name="connsiteY247" fmla="*/ 288462 h 552033"/>
                <a:gd name="connsiteX248" fmla="*/ 394620 w 475974"/>
                <a:gd name="connsiteY248" fmla="*/ 290671 h 552033"/>
                <a:gd name="connsiteX249" fmla="*/ 384312 w 475974"/>
                <a:gd name="connsiteY249" fmla="*/ 292879 h 552033"/>
                <a:gd name="connsiteX250" fmla="*/ 383944 w 475974"/>
                <a:gd name="connsiteY250" fmla="*/ 292879 h 552033"/>
                <a:gd name="connsiteX251" fmla="*/ 382104 w 475974"/>
                <a:gd name="connsiteY251" fmla="*/ 291407 h 552033"/>
                <a:gd name="connsiteX252" fmla="*/ 383576 w 475974"/>
                <a:gd name="connsiteY252" fmla="*/ 289198 h 552033"/>
                <a:gd name="connsiteX253" fmla="*/ 47119 w 475974"/>
                <a:gd name="connsiteY253" fmla="*/ 286989 h 552033"/>
                <a:gd name="connsiteX254" fmla="*/ 57426 w 475974"/>
                <a:gd name="connsiteY254" fmla="*/ 289198 h 552033"/>
                <a:gd name="connsiteX255" fmla="*/ 58898 w 475974"/>
                <a:gd name="connsiteY255" fmla="*/ 291406 h 552033"/>
                <a:gd name="connsiteX256" fmla="*/ 57058 w 475974"/>
                <a:gd name="connsiteY256" fmla="*/ 292879 h 552033"/>
                <a:gd name="connsiteX257" fmla="*/ 56690 w 475974"/>
                <a:gd name="connsiteY257" fmla="*/ 292879 h 552033"/>
                <a:gd name="connsiteX258" fmla="*/ 46382 w 475974"/>
                <a:gd name="connsiteY258" fmla="*/ 290670 h 552033"/>
                <a:gd name="connsiteX259" fmla="*/ 44910 w 475974"/>
                <a:gd name="connsiteY259" fmla="*/ 288462 h 552033"/>
                <a:gd name="connsiteX260" fmla="*/ 47119 w 475974"/>
                <a:gd name="connsiteY260" fmla="*/ 286989 h 552033"/>
                <a:gd name="connsiteX261" fmla="*/ 224183 w 475974"/>
                <a:gd name="connsiteY261" fmla="*/ 285516 h 552033"/>
                <a:gd name="connsiteX262" fmla="*/ 227128 w 475974"/>
                <a:gd name="connsiteY262" fmla="*/ 285516 h 552033"/>
                <a:gd name="connsiteX263" fmla="*/ 230441 w 475974"/>
                <a:gd name="connsiteY263" fmla="*/ 312757 h 552033"/>
                <a:gd name="connsiteX264" fmla="*/ 230441 w 475974"/>
                <a:gd name="connsiteY264" fmla="*/ 315930 h 552033"/>
                <a:gd name="connsiteX265" fmla="*/ 234489 w 475974"/>
                <a:gd name="connsiteY265" fmla="*/ 316071 h 552033"/>
                <a:gd name="connsiteX266" fmla="*/ 255472 w 475974"/>
                <a:gd name="connsiteY266" fmla="*/ 320856 h 552033"/>
                <a:gd name="connsiteX267" fmla="*/ 255472 w 475974"/>
                <a:gd name="connsiteY267" fmla="*/ 324906 h 552033"/>
                <a:gd name="connsiteX268" fmla="*/ 234857 w 475974"/>
                <a:gd name="connsiteY268" fmla="*/ 330059 h 552033"/>
                <a:gd name="connsiteX269" fmla="*/ 230441 w 475974"/>
                <a:gd name="connsiteY269" fmla="*/ 330258 h 552033"/>
                <a:gd name="connsiteX270" fmla="*/ 230441 w 475974"/>
                <a:gd name="connsiteY270" fmla="*/ 355827 h 552033"/>
                <a:gd name="connsiteX271" fmla="*/ 223078 w 475974"/>
                <a:gd name="connsiteY271" fmla="*/ 462212 h 552033"/>
                <a:gd name="connsiteX272" fmla="*/ 220502 w 475974"/>
                <a:gd name="connsiteY272" fmla="*/ 462212 h 552033"/>
                <a:gd name="connsiteX273" fmla="*/ 217925 w 475974"/>
                <a:gd name="connsiteY273" fmla="*/ 354354 h 552033"/>
                <a:gd name="connsiteX274" fmla="*/ 218968 w 475974"/>
                <a:gd name="connsiteY274" fmla="*/ 330774 h 552033"/>
                <a:gd name="connsiteX275" fmla="*/ 202095 w 475974"/>
                <a:gd name="connsiteY275" fmla="*/ 331532 h 552033"/>
                <a:gd name="connsiteX276" fmla="*/ 121110 w 475974"/>
                <a:gd name="connsiteY276" fmla="*/ 325274 h 552033"/>
                <a:gd name="connsiteX277" fmla="*/ 121110 w 475974"/>
                <a:gd name="connsiteY277" fmla="*/ 321593 h 552033"/>
                <a:gd name="connsiteX278" fmla="*/ 202831 w 475974"/>
                <a:gd name="connsiteY278" fmla="*/ 314967 h 552033"/>
                <a:gd name="connsiteX279" fmla="*/ 219641 w 475974"/>
                <a:gd name="connsiteY279" fmla="*/ 315553 h 552033"/>
                <a:gd name="connsiteX280" fmla="*/ 219765 w 475974"/>
                <a:gd name="connsiteY280" fmla="*/ 312757 h 552033"/>
                <a:gd name="connsiteX281" fmla="*/ 388362 w 475974"/>
                <a:gd name="connsiteY281" fmla="*/ 269320 h 552033"/>
                <a:gd name="connsiteX282" fmla="*/ 390571 w 475974"/>
                <a:gd name="connsiteY282" fmla="*/ 270424 h 552033"/>
                <a:gd name="connsiteX283" fmla="*/ 389467 w 475974"/>
                <a:gd name="connsiteY283" fmla="*/ 272633 h 552033"/>
                <a:gd name="connsiteX284" fmla="*/ 379528 w 475974"/>
                <a:gd name="connsiteY284" fmla="*/ 275946 h 552033"/>
                <a:gd name="connsiteX285" fmla="*/ 379159 w 475974"/>
                <a:gd name="connsiteY285" fmla="*/ 275946 h 552033"/>
                <a:gd name="connsiteX286" fmla="*/ 377319 w 475974"/>
                <a:gd name="connsiteY286" fmla="*/ 274842 h 552033"/>
                <a:gd name="connsiteX287" fmla="*/ 378423 w 475974"/>
                <a:gd name="connsiteY287" fmla="*/ 272633 h 552033"/>
                <a:gd name="connsiteX288" fmla="*/ 52273 w 475974"/>
                <a:gd name="connsiteY288" fmla="*/ 269320 h 552033"/>
                <a:gd name="connsiteX289" fmla="*/ 62212 w 475974"/>
                <a:gd name="connsiteY289" fmla="*/ 272633 h 552033"/>
                <a:gd name="connsiteX290" fmla="*/ 63316 w 475974"/>
                <a:gd name="connsiteY290" fmla="*/ 274842 h 552033"/>
                <a:gd name="connsiteX291" fmla="*/ 61844 w 475974"/>
                <a:gd name="connsiteY291" fmla="*/ 275946 h 552033"/>
                <a:gd name="connsiteX292" fmla="*/ 61108 w 475974"/>
                <a:gd name="connsiteY292" fmla="*/ 275946 h 552033"/>
                <a:gd name="connsiteX293" fmla="*/ 51168 w 475974"/>
                <a:gd name="connsiteY293" fmla="*/ 272633 h 552033"/>
                <a:gd name="connsiteX294" fmla="*/ 50064 w 475974"/>
                <a:gd name="connsiteY294" fmla="*/ 270425 h 552033"/>
                <a:gd name="connsiteX295" fmla="*/ 52273 w 475974"/>
                <a:gd name="connsiteY295" fmla="*/ 269320 h 552033"/>
                <a:gd name="connsiteX296" fmla="*/ 381736 w 475974"/>
                <a:gd name="connsiteY296" fmla="*/ 251650 h 552033"/>
                <a:gd name="connsiteX297" fmla="*/ 384313 w 475974"/>
                <a:gd name="connsiteY297" fmla="*/ 252754 h 552033"/>
                <a:gd name="connsiteX298" fmla="*/ 383209 w 475974"/>
                <a:gd name="connsiteY298" fmla="*/ 255331 h 552033"/>
                <a:gd name="connsiteX299" fmla="*/ 373638 w 475974"/>
                <a:gd name="connsiteY299" fmla="*/ 259748 h 552033"/>
                <a:gd name="connsiteX300" fmla="*/ 372902 w 475974"/>
                <a:gd name="connsiteY300" fmla="*/ 259748 h 552033"/>
                <a:gd name="connsiteX301" fmla="*/ 371061 w 475974"/>
                <a:gd name="connsiteY301" fmla="*/ 258644 h 552033"/>
                <a:gd name="connsiteX302" fmla="*/ 372165 w 475974"/>
                <a:gd name="connsiteY302" fmla="*/ 256067 h 552033"/>
                <a:gd name="connsiteX303" fmla="*/ 59267 w 475974"/>
                <a:gd name="connsiteY303" fmla="*/ 251650 h 552033"/>
                <a:gd name="connsiteX304" fmla="*/ 68838 w 475974"/>
                <a:gd name="connsiteY304" fmla="*/ 256067 h 552033"/>
                <a:gd name="connsiteX305" fmla="*/ 69942 w 475974"/>
                <a:gd name="connsiteY305" fmla="*/ 258644 h 552033"/>
                <a:gd name="connsiteX306" fmla="*/ 68102 w 475974"/>
                <a:gd name="connsiteY306" fmla="*/ 259748 h 552033"/>
                <a:gd name="connsiteX307" fmla="*/ 67365 w 475974"/>
                <a:gd name="connsiteY307" fmla="*/ 259748 h 552033"/>
                <a:gd name="connsiteX308" fmla="*/ 57794 w 475974"/>
                <a:gd name="connsiteY308" fmla="*/ 255331 h 552033"/>
                <a:gd name="connsiteX309" fmla="*/ 56690 w 475974"/>
                <a:gd name="connsiteY309" fmla="*/ 252754 h 552033"/>
                <a:gd name="connsiteX310" fmla="*/ 59267 w 475974"/>
                <a:gd name="connsiteY310" fmla="*/ 251650 h 552033"/>
                <a:gd name="connsiteX311" fmla="*/ 372533 w 475974"/>
                <a:gd name="connsiteY311" fmla="*/ 233613 h 552033"/>
                <a:gd name="connsiteX312" fmla="*/ 377687 w 475974"/>
                <a:gd name="connsiteY312" fmla="*/ 235085 h 552033"/>
                <a:gd name="connsiteX313" fmla="*/ 376214 w 475974"/>
                <a:gd name="connsiteY313" fmla="*/ 240239 h 552033"/>
                <a:gd name="connsiteX314" fmla="*/ 357808 w 475974"/>
                <a:gd name="connsiteY314" fmla="*/ 250914 h 552033"/>
                <a:gd name="connsiteX315" fmla="*/ 355968 w 475974"/>
                <a:gd name="connsiteY315" fmla="*/ 251283 h 552033"/>
                <a:gd name="connsiteX316" fmla="*/ 352655 w 475974"/>
                <a:gd name="connsiteY316" fmla="*/ 249442 h 552033"/>
                <a:gd name="connsiteX317" fmla="*/ 354127 w 475974"/>
                <a:gd name="connsiteY317" fmla="*/ 244288 h 552033"/>
                <a:gd name="connsiteX318" fmla="*/ 68469 w 475974"/>
                <a:gd name="connsiteY318" fmla="*/ 233612 h 552033"/>
                <a:gd name="connsiteX319" fmla="*/ 86875 w 475974"/>
                <a:gd name="connsiteY319" fmla="*/ 244288 h 552033"/>
                <a:gd name="connsiteX320" fmla="*/ 88347 w 475974"/>
                <a:gd name="connsiteY320" fmla="*/ 249442 h 552033"/>
                <a:gd name="connsiteX321" fmla="*/ 85034 w 475974"/>
                <a:gd name="connsiteY321" fmla="*/ 251282 h 552033"/>
                <a:gd name="connsiteX322" fmla="*/ 83194 w 475974"/>
                <a:gd name="connsiteY322" fmla="*/ 250914 h 552033"/>
                <a:gd name="connsiteX323" fmla="*/ 64788 w 475974"/>
                <a:gd name="connsiteY323" fmla="*/ 240239 h 552033"/>
                <a:gd name="connsiteX324" fmla="*/ 63316 w 475974"/>
                <a:gd name="connsiteY324" fmla="*/ 235085 h 552033"/>
                <a:gd name="connsiteX325" fmla="*/ 68469 w 475974"/>
                <a:gd name="connsiteY325" fmla="*/ 233612 h 552033"/>
                <a:gd name="connsiteX326" fmla="*/ 362962 w 475974"/>
                <a:gd name="connsiteY326" fmla="*/ 219993 h 552033"/>
                <a:gd name="connsiteX327" fmla="*/ 365539 w 475974"/>
                <a:gd name="connsiteY327" fmla="*/ 220361 h 552033"/>
                <a:gd name="connsiteX328" fmla="*/ 365171 w 475974"/>
                <a:gd name="connsiteY328" fmla="*/ 222937 h 552033"/>
                <a:gd name="connsiteX329" fmla="*/ 356704 w 475974"/>
                <a:gd name="connsiteY329" fmla="*/ 229195 h 552033"/>
                <a:gd name="connsiteX330" fmla="*/ 355600 w 475974"/>
                <a:gd name="connsiteY330" fmla="*/ 229563 h 552033"/>
                <a:gd name="connsiteX331" fmla="*/ 354127 w 475974"/>
                <a:gd name="connsiteY331" fmla="*/ 228827 h 552033"/>
                <a:gd name="connsiteX332" fmla="*/ 354495 w 475974"/>
                <a:gd name="connsiteY332" fmla="*/ 226250 h 552033"/>
                <a:gd name="connsiteX333" fmla="*/ 78040 w 475974"/>
                <a:gd name="connsiteY333" fmla="*/ 219993 h 552033"/>
                <a:gd name="connsiteX334" fmla="*/ 86507 w 475974"/>
                <a:gd name="connsiteY334" fmla="*/ 226250 h 552033"/>
                <a:gd name="connsiteX335" fmla="*/ 86875 w 475974"/>
                <a:gd name="connsiteY335" fmla="*/ 228827 h 552033"/>
                <a:gd name="connsiteX336" fmla="*/ 85402 w 475974"/>
                <a:gd name="connsiteY336" fmla="*/ 229563 h 552033"/>
                <a:gd name="connsiteX337" fmla="*/ 84298 w 475974"/>
                <a:gd name="connsiteY337" fmla="*/ 229195 h 552033"/>
                <a:gd name="connsiteX338" fmla="*/ 75831 w 475974"/>
                <a:gd name="connsiteY338" fmla="*/ 222937 h 552033"/>
                <a:gd name="connsiteX339" fmla="*/ 75463 w 475974"/>
                <a:gd name="connsiteY339" fmla="*/ 220361 h 552033"/>
                <a:gd name="connsiteX340" fmla="*/ 78040 w 475974"/>
                <a:gd name="connsiteY340" fmla="*/ 219993 h 552033"/>
                <a:gd name="connsiteX341" fmla="*/ 87611 w 475974"/>
                <a:gd name="connsiteY341" fmla="*/ 206004 h 552033"/>
                <a:gd name="connsiteX342" fmla="*/ 90188 w 475974"/>
                <a:gd name="connsiteY342" fmla="*/ 206004 h 552033"/>
                <a:gd name="connsiteX343" fmla="*/ 97918 w 475974"/>
                <a:gd name="connsiteY343" fmla="*/ 212998 h 552033"/>
                <a:gd name="connsiteX344" fmla="*/ 97918 w 475974"/>
                <a:gd name="connsiteY344" fmla="*/ 215575 h 552033"/>
                <a:gd name="connsiteX345" fmla="*/ 96446 w 475974"/>
                <a:gd name="connsiteY345" fmla="*/ 215943 h 552033"/>
                <a:gd name="connsiteX346" fmla="*/ 95342 w 475974"/>
                <a:gd name="connsiteY346" fmla="*/ 215575 h 552033"/>
                <a:gd name="connsiteX347" fmla="*/ 87611 w 475974"/>
                <a:gd name="connsiteY347" fmla="*/ 208581 h 552033"/>
                <a:gd name="connsiteX348" fmla="*/ 87611 w 475974"/>
                <a:gd name="connsiteY348" fmla="*/ 206004 h 552033"/>
                <a:gd name="connsiteX349" fmla="*/ 350815 w 475974"/>
                <a:gd name="connsiteY349" fmla="*/ 205636 h 552033"/>
                <a:gd name="connsiteX350" fmla="*/ 353391 w 475974"/>
                <a:gd name="connsiteY350" fmla="*/ 205636 h 552033"/>
                <a:gd name="connsiteX351" fmla="*/ 353391 w 475974"/>
                <a:gd name="connsiteY351" fmla="*/ 208213 h 552033"/>
                <a:gd name="connsiteX352" fmla="*/ 345661 w 475974"/>
                <a:gd name="connsiteY352" fmla="*/ 215207 h 552033"/>
                <a:gd name="connsiteX353" fmla="*/ 344557 w 475974"/>
                <a:gd name="connsiteY353" fmla="*/ 215943 h 552033"/>
                <a:gd name="connsiteX354" fmla="*/ 343084 w 475974"/>
                <a:gd name="connsiteY354" fmla="*/ 215207 h 552033"/>
                <a:gd name="connsiteX355" fmla="*/ 343084 w 475974"/>
                <a:gd name="connsiteY355" fmla="*/ 212631 h 552033"/>
                <a:gd name="connsiteX356" fmla="*/ 337930 w 475974"/>
                <a:gd name="connsiteY356" fmla="*/ 192752 h 552033"/>
                <a:gd name="connsiteX357" fmla="*/ 340507 w 475974"/>
                <a:gd name="connsiteY357" fmla="*/ 192752 h 552033"/>
                <a:gd name="connsiteX358" fmla="*/ 340507 w 475974"/>
                <a:gd name="connsiteY358" fmla="*/ 195329 h 552033"/>
                <a:gd name="connsiteX359" fmla="*/ 333513 w 475974"/>
                <a:gd name="connsiteY359" fmla="*/ 203059 h 552033"/>
                <a:gd name="connsiteX360" fmla="*/ 332041 w 475974"/>
                <a:gd name="connsiteY360" fmla="*/ 203428 h 552033"/>
                <a:gd name="connsiteX361" fmla="*/ 330936 w 475974"/>
                <a:gd name="connsiteY361" fmla="*/ 203059 h 552033"/>
                <a:gd name="connsiteX362" fmla="*/ 330936 w 475974"/>
                <a:gd name="connsiteY362" fmla="*/ 200483 h 552033"/>
                <a:gd name="connsiteX363" fmla="*/ 100495 w 475974"/>
                <a:gd name="connsiteY363" fmla="*/ 192383 h 552033"/>
                <a:gd name="connsiteX364" fmla="*/ 103072 w 475974"/>
                <a:gd name="connsiteY364" fmla="*/ 192383 h 552033"/>
                <a:gd name="connsiteX365" fmla="*/ 110066 w 475974"/>
                <a:gd name="connsiteY365" fmla="*/ 200114 h 552033"/>
                <a:gd name="connsiteX366" fmla="*/ 110066 w 475974"/>
                <a:gd name="connsiteY366" fmla="*/ 202690 h 552033"/>
                <a:gd name="connsiteX367" fmla="*/ 108962 w 475974"/>
                <a:gd name="connsiteY367" fmla="*/ 203427 h 552033"/>
                <a:gd name="connsiteX368" fmla="*/ 107489 w 475974"/>
                <a:gd name="connsiteY368" fmla="*/ 202690 h 552033"/>
                <a:gd name="connsiteX369" fmla="*/ 100495 w 475974"/>
                <a:gd name="connsiteY369" fmla="*/ 194960 h 552033"/>
                <a:gd name="connsiteX370" fmla="*/ 100495 w 475974"/>
                <a:gd name="connsiteY370" fmla="*/ 192383 h 552033"/>
                <a:gd name="connsiteX371" fmla="*/ 325782 w 475974"/>
                <a:gd name="connsiteY371" fmla="*/ 180604 h 552033"/>
                <a:gd name="connsiteX372" fmla="*/ 326150 w 475974"/>
                <a:gd name="connsiteY372" fmla="*/ 183181 h 552033"/>
                <a:gd name="connsiteX373" fmla="*/ 319892 w 475974"/>
                <a:gd name="connsiteY373" fmla="*/ 191648 h 552033"/>
                <a:gd name="connsiteX374" fmla="*/ 318420 w 475974"/>
                <a:gd name="connsiteY374" fmla="*/ 192384 h 552033"/>
                <a:gd name="connsiteX375" fmla="*/ 317315 w 475974"/>
                <a:gd name="connsiteY375" fmla="*/ 192016 h 552033"/>
                <a:gd name="connsiteX376" fmla="*/ 316947 w 475974"/>
                <a:gd name="connsiteY376" fmla="*/ 189439 h 552033"/>
                <a:gd name="connsiteX377" fmla="*/ 323205 w 475974"/>
                <a:gd name="connsiteY377" fmla="*/ 180972 h 552033"/>
                <a:gd name="connsiteX378" fmla="*/ 325782 w 475974"/>
                <a:gd name="connsiteY378" fmla="*/ 180604 h 552033"/>
                <a:gd name="connsiteX379" fmla="*/ 115220 w 475974"/>
                <a:gd name="connsiteY379" fmla="*/ 180604 h 552033"/>
                <a:gd name="connsiteX380" fmla="*/ 117797 w 475974"/>
                <a:gd name="connsiteY380" fmla="*/ 180972 h 552033"/>
                <a:gd name="connsiteX381" fmla="*/ 124055 w 475974"/>
                <a:gd name="connsiteY381" fmla="*/ 189439 h 552033"/>
                <a:gd name="connsiteX382" fmla="*/ 123687 w 475974"/>
                <a:gd name="connsiteY382" fmla="*/ 192016 h 552033"/>
                <a:gd name="connsiteX383" fmla="*/ 122583 w 475974"/>
                <a:gd name="connsiteY383" fmla="*/ 192384 h 552033"/>
                <a:gd name="connsiteX384" fmla="*/ 121110 w 475974"/>
                <a:gd name="connsiteY384" fmla="*/ 191648 h 552033"/>
                <a:gd name="connsiteX385" fmla="*/ 114852 w 475974"/>
                <a:gd name="connsiteY385" fmla="*/ 183181 h 552033"/>
                <a:gd name="connsiteX386" fmla="*/ 115220 w 475974"/>
                <a:gd name="connsiteY386" fmla="*/ 180604 h 552033"/>
                <a:gd name="connsiteX387" fmla="*/ 311057 w 475974"/>
                <a:gd name="connsiteY387" fmla="*/ 168825 h 552033"/>
                <a:gd name="connsiteX388" fmla="*/ 312530 w 475974"/>
                <a:gd name="connsiteY388" fmla="*/ 173978 h 552033"/>
                <a:gd name="connsiteX389" fmla="*/ 301855 w 475974"/>
                <a:gd name="connsiteY389" fmla="*/ 192384 h 552033"/>
                <a:gd name="connsiteX390" fmla="*/ 298542 w 475974"/>
                <a:gd name="connsiteY390" fmla="*/ 194225 h 552033"/>
                <a:gd name="connsiteX391" fmla="*/ 296701 w 475974"/>
                <a:gd name="connsiteY391" fmla="*/ 193856 h 552033"/>
                <a:gd name="connsiteX392" fmla="*/ 295228 w 475974"/>
                <a:gd name="connsiteY392" fmla="*/ 188703 h 552033"/>
                <a:gd name="connsiteX393" fmla="*/ 305904 w 475974"/>
                <a:gd name="connsiteY393" fmla="*/ 170297 h 552033"/>
                <a:gd name="connsiteX394" fmla="*/ 311057 w 475974"/>
                <a:gd name="connsiteY394" fmla="*/ 168825 h 552033"/>
                <a:gd name="connsiteX395" fmla="*/ 129944 w 475974"/>
                <a:gd name="connsiteY395" fmla="*/ 168824 h 552033"/>
                <a:gd name="connsiteX396" fmla="*/ 135098 w 475974"/>
                <a:gd name="connsiteY396" fmla="*/ 170296 h 552033"/>
                <a:gd name="connsiteX397" fmla="*/ 145773 w 475974"/>
                <a:gd name="connsiteY397" fmla="*/ 188702 h 552033"/>
                <a:gd name="connsiteX398" fmla="*/ 144301 w 475974"/>
                <a:gd name="connsiteY398" fmla="*/ 193856 h 552033"/>
                <a:gd name="connsiteX399" fmla="*/ 142460 w 475974"/>
                <a:gd name="connsiteY399" fmla="*/ 194224 h 552033"/>
                <a:gd name="connsiteX400" fmla="*/ 139147 w 475974"/>
                <a:gd name="connsiteY400" fmla="*/ 192383 h 552033"/>
                <a:gd name="connsiteX401" fmla="*/ 128472 w 475974"/>
                <a:gd name="connsiteY401" fmla="*/ 173978 h 552033"/>
                <a:gd name="connsiteX402" fmla="*/ 129944 w 475974"/>
                <a:gd name="connsiteY402" fmla="*/ 168824 h 552033"/>
                <a:gd name="connsiteX403" fmla="*/ 293388 w 475974"/>
                <a:gd name="connsiteY403" fmla="*/ 161830 h 552033"/>
                <a:gd name="connsiteX404" fmla="*/ 294493 w 475974"/>
                <a:gd name="connsiteY404" fmla="*/ 164407 h 552033"/>
                <a:gd name="connsiteX405" fmla="*/ 290075 w 475974"/>
                <a:gd name="connsiteY405" fmla="*/ 173978 h 552033"/>
                <a:gd name="connsiteX406" fmla="*/ 288235 w 475974"/>
                <a:gd name="connsiteY406" fmla="*/ 175082 h 552033"/>
                <a:gd name="connsiteX407" fmla="*/ 287498 w 475974"/>
                <a:gd name="connsiteY407" fmla="*/ 175082 h 552033"/>
                <a:gd name="connsiteX408" fmla="*/ 286394 w 475974"/>
                <a:gd name="connsiteY408" fmla="*/ 172505 h 552033"/>
                <a:gd name="connsiteX409" fmla="*/ 290811 w 475974"/>
                <a:gd name="connsiteY409" fmla="*/ 162935 h 552033"/>
                <a:gd name="connsiteX410" fmla="*/ 293388 w 475974"/>
                <a:gd name="connsiteY410" fmla="*/ 161830 h 552033"/>
                <a:gd name="connsiteX411" fmla="*/ 147614 w 475974"/>
                <a:gd name="connsiteY411" fmla="*/ 161830 h 552033"/>
                <a:gd name="connsiteX412" fmla="*/ 150191 w 475974"/>
                <a:gd name="connsiteY412" fmla="*/ 162935 h 552033"/>
                <a:gd name="connsiteX413" fmla="*/ 154609 w 475974"/>
                <a:gd name="connsiteY413" fmla="*/ 172505 h 552033"/>
                <a:gd name="connsiteX414" fmla="*/ 153504 w 475974"/>
                <a:gd name="connsiteY414" fmla="*/ 175082 h 552033"/>
                <a:gd name="connsiteX415" fmla="*/ 152768 w 475974"/>
                <a:gd name="connsiteY415" fmla="*/ 175082 h 552033"/>
                <a:gd name="connsiteX416" fmla="*/ 150927 w 475974"/>
                <a:gd name="connsiteY416" fmla="*/ 173978 h 552033"/>
                <a:gd name="connsiteX417" fmla="*/ 146510 w 475974"/>
                <a:gd name="connsiteY417" fmla="*/ 164407 h 552033"/>
                <a:gd name="connsiteX418" fmla="*/ 147614 w 475974"/>
                <a:gd name="connsiteY418" fmla="*/ 161830 h 552033"/>
                <a:gd name="connsiteX419" fmla="*/ 275719 w 475974"/>
                <a:gd name="connsiteY419" fmla="*/ 155572 h 552033"/>
                <a:gd name="connsiteX420" fmla="*/ 276823 w 475974"/>
                <a:gd name="connsiteY420" fmla="*/ 157781 h 552033"/>
                <a:gd name="connsiteX421" fmla="*/ 273510 w 475974"/>
                <a:gd name="connsiteY421" fmla="*/ 167720 h 552033"/>
                <a:gd name="connsiteX422" fmla="*/ 272038 w 475974"/>
                <a:gd name="connsiteY422" fmla="*/ 168824 h 552033"/>
                <a:gd name="connsiteX423" fmla="*/ 271301 w 475974"/>
                <a:gd name="connsiteY423" fmla="*/ 168824 h 552033"/>
                <a:gd name="connsiteX424" fmla="*/ 270197 w 475974"/>
                <a:gd name="connsiteY424" fmla="*/ 166616 h 552033"/>
                <a:gd name="connsiteX425" fmla="*/ 273510 w 475974"/>
                <a:gd name="connsiteY425" fmla="*/ 156676 h 552033"/>
                <a:gd name="connsiteX426" fmla="*/ 275719 w 475974"/>
                <a:gd name="connsiteY426" fmla="*/ 155572 h 552033"/>
                <a:gd name="connsiteX427" fmla="*/ 164916 w 475974"/>
                <a:gd name="connsiteY427" fmla="*/ 155572 h 552033"/>
                <a:gd name="connsiteX428" fmla="*/ 167125 w 475974"/>
                <a:gd name="connsiteY428" fmla="*/ 156676 h 552033"/>
                <a:gd name="connsiteX429" fmla="*/ 170438 w 475974"/>
                <a:gd name="connsiteY429" fmla="*/ 166616 h 552033"/>
                <a:gd name="connsiteX430" fmla="*/ 169334 w 475974"/>
                <a:gd name="connsiteY430" fmla="*/ 168824 h 552033"/>
                <a:gd name="connsiteX431" fmla="*/ 168966 w 475974"/>
                <a:gd name="connsiteY431" fmla="*/ 168824 h 552033"/>
                <a:gd name="connsiteX432" fmla="*/ 167125 w 475974"/>
                <a:gd name="connsiteY432" fmla="*/ 167720 h 552033"/>
                <a:gd name="connsiteX433" fmla="*/ 163812 w 475974"/>
                <a:gd name="connsiteY433" fmla="*/ 157781 h 552033"/>
                <a:gd name="connsiteX434" fmla="*/ 164916 w 475974"/>
                <a:gd name="connsiteY434" fmla="*/ 155572 h 552033"/>
                <a:gd name="connsiteX435" fmla="*/ 257681 w 475974"/>
                <a:gd name="connsiteY435" fmla="*/ 150419 h 552033"/>
                <a:gd name="connsiteX436" fmla="*/ 259154 w 475974"/>
                <a:gd name="connsiteY436" fmla="*/ 152628 h 552033"/>
                <a:gd name="connsiteX437" fmla="*/ 256945 w 475974"/>
                <a:gd name="connsiteY437" fmla="*/ 162935 h 552033"/>
                <a:gd name="connsiteX438" fmla="*/ 255105 w 475974"/>
                <a:gd name="connsiteY438" fmla="*/ 164407 h 552033"/>
                <a:gd name="connsiteX439" fmla="*/ 254736 w 475974"/>
                <a:gd name="connsiteY439" fmla="*/ 164407 h 552033"/>
                <a:gd name="connsiteX440" fmla="*/ 253264 w 475974"/>
                <a:gd name="connsiteY440" fmla="*/ 162199 h 552033"/>
                <a:gd name="connsiteX441" fmla="*/ 255473 w 475974"/>
                <a:gd name="connsiteY441" fmla="*/ 151892 h 552033"/>
                <a:gd name="connsiteX442" fmla="*/ 257681 w 475974"/>
                <a:gd name="connsiteY442" fmla="*/ 150419 h 552033"/>
                <a:gd name="connsiteX443" fmla="*/ 183321 w 475974"/>
                <a:gd name="connsiteY443" fmla="*/ 150419 h 552033"/>
                <a:gd name="connsiteX444" fmla="*/ 185530 w 475974"/>
                <a:gd name="connsiteY444" fmla="*/ 151891 h 552033"/>
                <a:gd name="connsiteX445" fmla="*/ 187739 w 475974"/>
                <a:gd name="connsiteY445" fmla="*/ 162198 h 552033"/>
                <a:gd name="connsiteX446" fmla="*/ 186266 w 475974"/>
                <a:gd name="connsiteY446" fmla="*/ 164407 h 552033"/>
                <a:gd name="connsiteX447" fmla="*/ 185898 w 475974"/>
                <a:gd name="connsiteY447" fmla="*/ 164407 h 552033"/>
                <a:gd name="connsiteX448" fmla="*/ 184057 w 475974"/>
                <a:gd name="connsiteY448" fmla="*/ 162935 h 552033"/>
                <a:gd name="connsiteX449" fmla="*/ 181849 w 475974"/>
                <a:gd name="connsiteY449" fmla="*/ 152627 h 552033"/>
                <a:gd name="connsiteX450" fmla="*/ 183321 w 475974"/>
                <a:gd name="connsiteY450" fmla="*/ 150419 h 552033"/>
                <a:gd name="connsiteX451" fmla="*/ 201727 w 475974"/>
                <a:gd name="connsiteY451" fmla="*/ 147473 h 552033"/>
                <a:gd name="connsiteX452" fmla="*/ 203568 w 475974"/>
                <a:gd name="connsiteY452" fmla="*/ 148946 h 552033"/>
                <a:gd name="connsiteX453" fmla="*/ 204672 w 475974"/>
                <a:gd name="connsiteY453" fmla="*/ 159621 h 552033"/>
                <a:gd name="connsiteX454" fmla="*/ 203200 w 475974"/>
                <a:gd name="connsiteY454" fmla="*/ 161462 h 552033"/>
                <a:gd name="connsiteX455" fmla="*/ 201359 w 475974"/>
                <a:gd name="connsiteY455" fmla="*/ 159989 h 552033"/>
                <a:gd name="connsiteX456" fmla="*/ 200255 w 475974"/>
                <a:gd name="connsiteY456" fmla="*/ 149314 h 552033"/>
                <a:gd name="connsiteX457" fmla="*/ 201727 w 475974"/>
                <a:gd name="connsiteY457" fmla="*/ 147473 h 552033"/>
                <a:gd name="connsiteX458" fmla="*/ 238907 w 475974"/>
                <a:gd name="connsiteY458" fmla="*/ 147106 h 552033"/>
                <a:gd name="connsiteX459" fmla="*/ 240379 w 475974"/>
                <a:gd name="connsiteY459" fmla="*/ 148946 h 552033"/>
                <a:gd name="connsiteX460" fmla="*/ 239275 w 475974"/>
                <a:gd name="connsiteY460" fmla="*/ 159622 h 552033"/>
                <a:gd name="connsiteX461" fmla="*/ 237803 w 475974"/>
                <a:gd name="connsiteY461" fmla="*/ 161462 h 552033"/>
                <a:gd name="connsiteX462" fmla="*/ 235962 w 475974"/>
                <a:gd name="connsiteY462" fmla="*/ 159254 h 552033"/>
                <a:gd name="connsiteX463" fmla="*/ 237066 w 475974"/>
                <a:gd name="connsiteY463" fmla="*/ 148578 h 552033"/>
                <a:gd name="connsiteX464" fmla="*/ 238907 w 475974"/>
                <a:gd name="connsiteY464" fmla="*/ 147106 h 552033"/>
                <a:gd name="connsiteX465" fmla="*/ 220501 w 475974"/>
                <a:gd name="connsiteY465" fmla="*/ 144529 h 552033"/>
                <a:gd name="connsiteX466" fmla="*/ 224182 w 475974"/>
                <a:gd name="connsiteY466" fmla="*/ 148210 h 552033"/>
                <a:gd name="connsiteX467" fmla="*/ 224182 w 475974"/>
                <a:gd name="connsiteY467" fmla="*/ 169561 h 552033"/>
                <a:gd name="connsiteX468" fmla="*/ 220501 w 475974"/>
                <a:gd name="connsiteY468" fmla="*/ 173242 h 552033"/>
                <a:gd name="connsiteX469" fmla="*/ 216820 w 475974"/>
                <a:gd name="connsiteY469" fmla="*/ 169561 h 552033"/>
                <a:gd name="connsiteX470" fmla="*/ 216820 w 475974"/>
                <a:gd name="connsiteY470" fmla="*/ 148210 h 552033"/>
                <a:gd name="connsiteX471" fmla="*/ 220501 w 475974"/>
                <a:gd name="connsiteY471" fmla="*/ 144529 h 552033"/>
                <a:gd name="connsiteX472" fmla="*/ 220501 w 475974"/>
                <a:gd name="connsiteY472" fmla="*/ 134589 h 552033"/>
                <a:gd name="connsiteX473" fmla="*/ 29449 w 475974"/>
                <a:gd name="connsiteY473" fmla="*/ 325642 h 552033"/>
                <a:gd name="connsiteX474" fmla="*/ 220501 w 475974"/>
                <a:gd name="connsiteY474" fmla="*/ 516694 h 552033"/>
                <a:gd name="connsiteX475" fmla="*/ 411554 w 475974"/>
                <a:gd name="connsiteY475" fmla="*/ 325642 h 552033"/>
                <a:gd name="connsiteX476" fmla="*/ 220501 w 475974"/>
                <a:gd name="connsiteY476" fmla="*/ 134589 h 552033"/>
                <a:gd name="connsiteX477" fmla="*/ 220455 w 475974"/>
                <a:gd name="connsiteY477" fmla="*/ 18080 h 552033"/>
                <a:gd name="connsiteX478" fmla="*/ 220188 w 475974"/>
                <a:gd name="connsiteY478" fmla="*/ 18135 h 552033"/>
                <a:gd name="connsiteX479" fmla="*/ 220636 w 475974"/>
                <a:gd name="connsiteY479" fmla="*/ 18121 h 552033"/>
                <a:gd name="connsiteX480" fmla="*/ 224412 w 475974"/>
                <a:gd name="connsiteY480" fmla="*/ 411 h 552033"/>
                <a:gd name="connsiteX481" fmla="*/ 238171 w 475974"/>
                <a:gd name="connsiteY481" fmla="*/ 8694 h 552033"/>
                <a:gd name="connsiteX482" fmla="*/ 242737 w 475974"/>
                <a:gd name="connsiteY482" fmla="*/ 20637 h 552033"/>
                <a:gd name="connsiteX483" fmla="*/ 265354 w 475974"/>
                <a:gd name="connsiteY483" fmla="*/ 27997 h 552033"/>
                <a:gd name="connsiteX484" fmla="*/ 291916 w 475974"/>
                <a:gd name="connsiteY484" fmla="*/ 49187 h 552033"/>
                <a:gd name="connsiteX485" fmla="*/ 315475 w 475974"/>
                <a:gd name="connsiteY485" fmla="*/ 108086 h 552033"/>
                <a:gd name="connsiteX486" fmla="*/ 306640 w 475974"/>
                <a:gd name="connsiteY486" fmla="*/ 113975 h 552033"/>
                <a:gd name="connsiteX487" fmla="*/ 264594 w 475974"/>
                <a:gd name="connsiteY487" fmla="*/ 99791 h 552033"/>
                <a:gd name="connsiteX488" fmla="*/ 231349 w 475974"/>
                <a:gd name="connsiteY488" fmla="*/ 96107 h 552033"/>
                <a:gd name="connsiteX489" fmla="*/ 231349 w 475974"/>
                <a:gd name="connsiteY489" fmla="*/ 106606 h 552033"/>
                <a:gd name="connsiteX490" fmla="*/ 264853 w 475974"/>
                <a:gd name="connsiteY490" fmla="*/ 110000 h 552033"/>
                <a:gd name="connsiteX491" fmla="*/ 427589 w 475974"/>
                <a:gd name="connsiteY491" fmla="*/ 250314 h 552033"/>
                <a:gd name="connsiteX492" fmla="*/ 437806 w 475974"/>
                <a:gd name="connsiteY492" fmla="*/ 307972 h 552033"/>
                <a:gd name="connsiteX493" fmla="*/ 446078 w 475974"/>
                <a:gd name="connsiteY493" fmla="*/ 307972 h 552033"/>
                <a:gd name="connsiteX494" fmla="*/ 443948 w 475974"/>
                <a:gd name="connsiteY494" fmla="*/ 285885 h 552033"/>
                <a:gd name="connsiteX495" fmla="*/ 443948 w 475974"/>
                <a:gd name="connsiteY495" fmla="*/ 285149 h 552033"/>
                <a:gd name="connsiteX496" fmla="*/ 457200 w 475974"/>
                <a:gd name="connsiteY496" fmla="*/ 285149 h 552033"/>
                <a:gd name="connsiteX497" fmla="*/ 475974 w 475974"/>
                <a:gd name="connsiteY497" fmla="*/ 303923 h 552033"/>
                <a:gd name="connsiteX498" fmla="*/ 475974 w 475974"/>
                <a:gd name="connsiteY498" fmla="*/ 347361 h 552033"/>
                <a:gd name="connsiteX499" fmla="*/ 457200 w 475974"/>
                <a:gd name="connsiteY499" fmla="*/ 366503 h 552033"/>
                <a:gd name="connsiteX500" fmla="*/ 443948 w 475974"/>
                <a:gd name="connsiteY500" fmla="*/ 366503 h 552033"/>
                <a:gd name="connsiteX501" fmla="*/ 443948 w 475974"/>
                <a:gd name="connsiteY501" fmla="*/ 365766 h 552033"/>
                <a:gd name="connsiteX502" fmla="*/ 446057 w 475974"/>
                <a:gd name="connsiteY502" fmla="*/ 344047 h 552033"/>
                <a:gd name="connsiteX503" fmla="*/ 439176 w 475974"/>
                <a:gd name="connsiteY503" fmla="*/ 344047 h 552033"/>
                <a:gd name="connsiteX504" fmla="*/ 436511 w 475974"/>
                <a:gd name="connsiteY504" fmla="*/ 370362 h 552033"/>
                <a:gd name="connsiteX505" fmla="*/ 376307 w 475974"/>
                <a:gd name="connsiteY505" fmla="*/ 481815 h 552033"/>
                <a:gd name="connsiteX506" fmla="*/ 360930 w 475974"/>
                <a:gd name="connsiteY506" fmla="*/ 492196 h 552033"/>
                <a:gd name="connsiteX507" fmla="*/ 382841 w 475974"/>
                <a:gd name="connsiteY507" fmla="*/ 548719 h 552033"/>
                <a:gd name="connsiteX508" fmla="*/ 383577 w 475974"/>
                <a:gd name="connsiteY508" fmla="*/ 551664 h 552033"/>
                <a:gd name="connsiteX509" fmla="*/ 383577 w 475974"/>
                <a:gd name="connsiteY509" fmla="*/ 552033 h 552033"/>
                <a:gd name="connsiteX510" fmla="*/ 360017 w 475974"/>
                <a:gd name="connsiteY510" fmla="*/ 552033 h 552033"/>
                <a:gd name="connsiteX511" fmla="*/ 357073 w 475974"/>
                <a:gd name="connsiteY511" fmla="*/ 548719 h 552033"/>
                <a:gd name="connsiteX512" fmla="*/ 336916 w 475974"/>
                <a:gd name="connsiteY512" fmla="*/ 508407 h 552033"/>
                <a:gd name="connsiteX513" fmla="*/ 306203 w 475974"/>
                <a:gd name="connsiteY513" fmla="*/ 529141 h 552033"/>
                <a:gd name="connsiteX514" fmla="*/ 220501 w 475974"/>
                <a:gd name="connsiteY514" fmla="*/ 546511 h 552033"/>
                <a:gd name="connsiteX515" fmla="*/ 134799 w 475974"/>
                <a:gd name="connsiteY515" fmla="*/ 529141 h 552033"/>
                <a:gd name="connsiteX516" fmla="*/ 104086 w 475974"/>
                <a:gd name="connsiteY516" fmla="*/ 508407 h 552033"/>
                <a:gd name="connsiteX517" fmla="*/ 83930 w 475974"/>
                <a:gd name="connsiteY517" fmla="*/ 548719 h 552033"/>
                <a:gd name="connsiteX518" fmla="*/ 80985 w 475974"/>
                <a:gd name="connsiteY518" fmla="*/ 552033 h 552033"/>
                <a:gd name="connsiteX519" fmla="*/ 57426 w 475974"/>
                <a:gd name="connsiteY519" fmla="*/ 552033 h 552033"/>
                <a:gd name="connsiteX520" fmla="*/ 57426 w 475974"/>
                <a:gd name="connsiteY520" fmla="*/ 551664 h 552033"/>
                <a:gd name="connsiteX521" fmla="*/ 58162 w 475974"/>
                <a:gd name="connsiteY521" fmla="*/ 548719 h 552033"/>
                <a:gd name="connsiteX522" fmla="*/ 80073 w 475974"/>
                <a:gd name="connsiteY522" fmla="*/ 492196 h 552033"/>
                <a:gd name="connsiteX523" fmla="*/ 64696 w 475974"/>
                <a:gd name="connsiteY523" fmla="*/ 481815 h 552033"/>
                <a:gd name="connsiteX524" fmla="*/ 0 w 475974"/>
                <a:gd name="connsiteY524" fmla="*/ 326010 h 552033"/>
                <a:gd name="connsiteX525" fmla="*/ 176149 w 475974"/>
                <a:gd name="connsiteY525" fmla="*/ 110000 h 552033"/>
                <a:gd name="connsiteX526" fmla="*/ 209262 w 475974"/>
                <a:gd name="connsiteY526" fmla="*/ 106646 h 552033"/>
                <a:gd name="connsiteX527" fmla="*/ 209262 w 475974"/>
                <a:gd name="connsiteY527" fmla="*/ 96129 h 552033"/>
                <a:gd name="connsiteX528" fmla="*/ 176500 w 475974"/>
                <a:gd name="connsiteY528" fmla="*/ 99584 h 552033"/>
                <a:gd name="connsiteX529" fmla="*/ 133626 w 475974"/>
                <a:gd name="connsiteY529" fmla="*/ 113975 h 552033"/>
                <a:gd name="connsiteX530" fmla="*/ 124791 w 475974"/>
                <a:gd name="connsiteY530" fmla="*/ 108086 h 552033"/>
                <a:gd name="connsiteX531" fmla="*/ 168965 w 475974"/>
                <a:gd name="connsiteY531" fmla="*/ 31517 h 552033"/>
                <a:gd name="connsiteX532" fmla="*/ 198474 w 475974"/>
                <a:gd name="connsiteY532" fmla="*/ 19567 h 552033"/>
                <a:gd name="connsiteX533" fmla="*/ 208721 w 475974"/>
                <a:gd name="connsiteY533" fmla="*/ 3172 h 552033"/>
                <a:gd name="connsiteX534" fmla="*/ 224412 w 475974"/>
                <a:gd name="connsiteY534" fmla="*/ 411 h 552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Lst>
              <a:rect l="l" t="t" r="r" b="b"/>
              <a:pathLst>
                <a:path w="475974" h="552033">
                  <a:moveTo>
                    <a:pt x="237802" y="490189"/>
                  </a:moveTo>
                  <a:cubicBezTo>
                    <a:pt x="238907" y="490189"/>
                    <a:pt x="239643" y="490926"/>
                    <a:pt x="239643" y="491662"/>
                  </a:cubicBezTo>
                  <a:lnTo>
                    <a:pt x="240747" y="502337"/>
                  </a:lnTo>
                  <a:cubicBezTo>
                    <a:pt x="241115" y="503073"/>
                    <a:pt x="240379" y="504178"/>
                    <a:pt x="239275" y="504178"/>
                  </a:cubicBezTo>
                  <a:cubicBezTo>
                    <a:pt x="238171" y="504178"/>
                    <a:pt x="237434" y="503442"/>
                    <a:pt x="237434" y="502705"/>
                  </a:cubicBezTo>
                  <a:lnTo>
                    <a:pt x="236330" y="492030"/>
                  </a:lnTo>
                  <a:cubicBezTo>
                    <a:pt x="236330" y="490926"/>
                    <a:pt x="237066" y="490189"/>
                    <a:pt x="237802" y="490189"/>
                  </a:cubicBezTo>
                  <a:close/>
                  <a:moveTo>
                    <a:pt x="202832" y="489822"/>
                  </a:moveTo>
                  <a:cubicBezTo>
                    <a:pt x="203936" y="489822"/>
                    <a:pt x="204673" y="490926"/>
                    <a:pt x="204304" y="491662"/>
                  </a:cubicBezTo>
                  <a:lnTo>
                    <a:pt x="203200" y="502338"/>
                  </a:lnTo>
                  <a:cubicBezTo>
                    <a:pt x="203568" y="503442"/>
                    <a:pt x="202832" y="504178"/>
                    <a:pt x="201728" y="504178"/>
                  </a:cubicBezTo>
                  <a:cubicBezTo>
                    <a:pt x="200623" y="504178"/>
                    <a:pt x="199887" y="503074"/>
                    <a:pt x="199887" y="501970"/>
                  </a:cubicBezTo>
                  <a:lnTo>
                    <a:pt x="200991" y="491294"/>
                  </a:lnTo>
                  <a:cubicBezTo>
                    <a:pt x="200991" y="490190"/>
                    <a:pt x="202096" y="489454"/>
                    <a:pt x="202832" y="489822"/>
                  </a:cubicBezTo>
                  <a:close/>
                  <a:moveTo>
                    <a:pt x="254736" y="487245"/>
                  </a:moveTo>
                  <a:cubicBezTo>
                    <a:pt x="255841" y="486877"/>
                    <a:pt x="256577" y="487613"/>
                    <a:pt x="256945" y="488717"/>
                  </a:cubicBezTo>
                  <a:lnTo>
                    <a:pt x="259154" y="499024"/>
                  </a:lnTo>
                  <a:cubicBezTo>
                    <a:pt x="259522" y="500129"/>
                    <a:pt x="258785" y="500865"/>
                    <a:pt x="257681" y="501233"/>
                  </a:cubicBezTo>
                  <a:cubicBezTo>
                    <a:pt x="257681" y="501233"/>
                    <a:pt x="257681" y="501233"/>
                    <a:pt x="257313" y="501233"/>
                  </a:cubicBezTo>
                  <a:cubicBezTo>
                    <a:pt x="256577" y="501233"/>
                    <a:pt x="255841" y="500497"/>
                    <a:pt x="255472" y="499761"/>
                  </a:cubicBezTo>
                  <a:lnTo>
                    <a:pt x="253264" y="489453"/>
                  </a:lnTo>
                  <a:cubicBezTo>
                    <a:pt x="252896" y="488349"/>
                    <a:pt x="253632" y="487613"/>
                    <a:pt x="254736" y="487245"/>
                  </a:cubicBezTo>
                  <a:close/>
                  <a:moveTo>
                    <a:pt x="186266" y="487245"/>
                  </a:moveTo>
                  <a:cubicBezTo>
                    <a:pt x="187371" y="487613"/>
                    <a:pt x="187739" y="488349"/>
                    <a:pt x="187739" y="489454"/>
                  </a:cubicBezTo>
                  <a:lnTo>
                    <a:pt x="185530" y="499761"/>
                  </a:lnTo>
                  <a:cubicBezTo>
                    <a:pt x="185162" y="500865"/>
                    <a:pt x="184426" y="501233"/>
                    <a:pt x="183690" y="501233"/>
                  </a:cubicBezTo>
                  <a:cubicBezTo>
                    <a:pt x="183690" y="501233"/>
                    <a:pt x="183321" y="501233"/>
                    <a:pt x="183321" y="501233"/>
                  </a:cubicBezTo>
                  <a:cubicBezTo>
                    <a:pt x="182217" y="500865"/>
                    <a:pt x="181849" y="500129"/>
                    <a:pt x="181849" y="499025"/>
                  </a:cubicBezTo>
                  <a:lnTo>
                    <a:pt x="184058" y="488718"/>
                  </a:lnTo>
                  <a:cubicBezTo>
                    <a:pt x="184426" y="487613"/>
                    <a:pt x="185162" y="487245"/>
                    <a:pt x="186266" y="487245"/>
                  </a:cubicBezTo>
                  <a:close/>
                  <a:moveTo>
                    <a:pt x="271301" y="483195"/>
                  </a:moveTo>
                  <a:cubicBezTo>
                    <a:pt x="272406" y="482827"/>
                    <a:pt x="273142" y="483563"/>
                    <a:pt x="273510" y="484299"/>
                  </a:cubicBezTo>
                  <a:lnTo>
                    <a:pt x="276823" y="494239"/>
                  </a:lnTo>
                  <a:cubicBezTo>
                    <a:pt x="277191" y="495343"/>
                    <a:pt x="276455" y="496079"/>
                    <a:pt x="275719" y="496447"/>
                  </a:cubicBezTo>
                  <a:cubicBezTo>
                    <a:pt x="275719" y="496447"/>
                    <a:pt x="275719" y="496447"/>
                    <a:pt x="275351" y="496447"/>
                  </a:cubicBezTo>
                  <a:cubicBezTo>
                    <a:pt x="274614" y="496447"/>
                    <a:pt x="273878" y="496079"/>
                    <a:pt x="273510" y="495343"/>
                  </a:cubicBezTo>
                  <a:lnTo>
                    <a:pt x="270197" y="485404"/>
                  </a:lnTo>
                  <a:cubicBezTo>
                    <a:pt x="269829" y="484299"/>
                    <a:pt x="270565" y="483563"/>
                    <a:pt x="271301" y="483195"/>
                  </a:cubicBezTo>
                  <a:close/>
                  <a:moveTo>
                    <a:pt x="169333" y="483195"/>
                  </a:moveTo>
                  <a:cubicBezTo>
                    <a:pt x="170437" y="483563"/>
                    <a:pt x="170805" y="484667"/>
                    <a:pt x="170437" y="485404"/>
                  </a:cubicBezTo>
                  <a:lnTo>
                    <a:pt x="167124" y="495343"/>
                  </a:lnTo>
                  <a:cubicBezTo>
                    <a:pt x="167124" y="496079"/>
                    <a:pt x="166388" y="496447"/>
                    <a:pt x="165652" y="496447"/>
                  </a:cubicBezTo>
                  <a:cubicBezTo>
                    <a:pt x="165284" y="496447"/>
                    <a:pt x="165284" y="496447"/>
                    <a:pt x="164915" y="496447"/>
                  </a:cubicBezTo>
                  <a:cubicBezTo>
                    <a:pt x="163811" y="496079"/>
                    <a:pt x="163443" y="494975"/>
                    <a:pt x="163811" y="494239"/>
                  </a:cubicBezTo>
                  <a:lnTo>
                    <a:pt x="167124" y="484299"/>
                  </a:lnTo>
                  <a:cubicBezTo>
                    <a:pt x="167492" y="483195"/>
                    <a:pt x="168597" y="482827"/>
                    <a:pt x="169333" y="483195"/>
                  </a:cubicBezTo>
                  <a:close/>
                  <a:moveTo>
                    <a:pt x="220501" y="478410"/>
                  </a:moveTo>
                  <a:cubicBezTo>
                    <a:pt x="222710" y="478410"/>
                    <a:pt x="224182" y="479883"/>
                    <a:pt x="224182" y="482091"/>
                  </a:cubicBezTo>
                  <a:lnTo>
                    <a:pt x="224182" y="503442"/>
                  </a:lnTo>
                  <a:cubicBezTo>
                    <a:pt x="224182" y="505283"/>
                    <a:pt x="222710" y="507123"/>
                    <a:pt x="220501" y="507123"/>
                  </a:cubicBezTo>
                  <a:cubicBezTo>
                    <a:pt x="218292" y="507123"/>
                    <a:pt x="216820" y="505651"/>
                    <a:pt x="216820" y="503442"/>
                  </a:cubicBezTo>
                  <a:lnTo>
                    <a:pt x="216820" y="482091"/>
                  </a:lnTo>
                  <a:cubicBezTo>
                    <a:pt x="216820" y="479883"/>
                    <a:pt x="218292" y="478410"/>
                    <a:pt x="220501" y="478410"/>
                  </a:cubicBezTo>
                  <a:close/>
                  <a:moveTo>
                    <a:pt x="287498" y="476569"/>
                  </a:moveTo>
                  <a:cubicBezTo>
                    <a:pt x="288603" y="476201"/>
                    <a:pt x="289339" y="476569"/>
                    <a:pt x="290075" y="477674"/>
                  </a:cubicBezTo>
                  <a:lnTo>
                    <a:pt x="294493" y="487244"/>
                  </a:lnTo>
                  <a:cubicBezTo>
                    <a:pt x="294861" y="488349"/>
                    <a:pt x="294493" y="489085"/>
                    <a:pt x="293388" y="489821"/>
                  </a:cubicBezTo>
                  <a:cubicBezTo>
                    <a:pt x="293388" y="489821"/>
                    <a:pt x="293020" y="489821"/>
                    <a:pt x="292652" y="489821"/>
                  </a:cubicBezTo>
                  <a:cubicBezTo>
                    <a:pt x="291916" y="489821"/>
                    <a:pt x="291180" y="489453"/>
                    <a:pt x="290811" y="488717"/>
                  </a:cubicBezTo>
                  <a:lnTo>
                    <a:pt x="286394" y="479146"/>
                  </a:lnTo>
                  <a:cubicBezTo>
                    <a:pt x="286026" y="478042"/>
                    <a:pt x="286394" y="477305"/>
                    <a:pt x="287498" y="476569"/>
                  </a:cubicBezTo>
                  <a:close/>
                  <a:moveTo>
                    <a:pt x="153504" y="476569"/>
                  </a:moveTo>
                  <a:cubicBezTo>
                    <a:pt x="154609" y="476937"/>
                    <a:pt x="154977" y="478042"/>
                    <a:pt x="154609" y="479146"/>
                  </a:cubicBezTo>
                  <a:lnTo>
                    <a:pt x="150191" y="488717"/>
                  </a:lnTo>
                  <a:cubicBezTo>
                    <a:pt x="149455" y="489453"/>
                    <a:pt x="149087" y="489821"/>
                    <a:pt x="148351" y="489821"/>
                  </a:cubicBezTo>
                  <a:cubicBezTo>
                    <a:pt x="147983" y="489821"/>
                    <a:pt x="147983" y="489821"/>
                    <a:pt x="147614" y="489821"/>
                  </a:cubicBezTo>
                  <a:cubicBezTo>
                    <a:pt x="146510" y="489453"/>
                    <a:pt x="146142" y="488349"/>
                    <a:pt x="146510" y="487244"/>
                  </a:cubicBezTo>
                  <a:lnTo>
                    <a:pt x="150927" y="477674"/>
                  </a:lnTo>
                  <a:cubicBezTo>
                    <a:pt x="151296" y="476569"/>
                    <a:pt x="152400" y="476201"/>
                    <a:pt x="153504" y="476569"/>
                  </a:cubicBezTo>
                  <a:close/>
                  <a:moveTo>
                    <a:pt x="317683" y="459636"/>
                  </a:moveTo>
                  <a:cubicBezTo>
                    <a:pt x="318420" y="458900"/>
                    <a:pt x="319524" y="459268"/>
                    <a:pt x="320260" y="460004"/>
                  </a:cubicBezTo>
                  <a:lnTo>
                    <a:pt x="326518" y="468471"/>
                  </a:lnTo>
                  <a:cubicBezTo>
                    <a:pt x="327254" y="469207"/>
                    <a:pt x="326886" y="470312"/>
                    <a:pt x="326150" y="471048"/>
                  </a:cubicBezTo>
                  <a:cubicBezTo>
                    <a:pt x="325782" y="471048"/>
                    <a:pt x="325414" y="471416"/>
                    <a:pt x="325046" y="471416"/>
                  </a:cubicBezTo>
                  <a:cubicBezTo>
                    <a:pt x="324310" y="471416"/>
                    <a:pt x="323941" y="471048"/>
                    <a:pt x="323573" y="470680"/>
                  </a:cubicBezTo>
                  <a:lnTo>
                    <a:pt x="317315" y="462213"/>
                  </a:lnTo>
                  <a:cubicBezTo>
                    <a:pt x="316579" y="461477"/>
                    <a:pt x="316947" y="460372"/>
                    <a:pt x="317683" y="459636"/>
                  </a:cubicBezTo>
                  <a:close/>
                  <a:moveTo>
                    <a:pt x="123319" y="459636"/>
                  </a:moveTo>
                  <a:cubicBezTo>
                    <a:pt x="124055" y="460372"/>
                    <a:pt x="124423" y="461477"/>
                    <a:pt x="123687" y="462213"/>
                  </a:cubicBezTo>
                  <a:lnTo>
                    <a:pt x="117429" y="470680"/>
                  </a:lnTo>
                  <a:cubicBezTo>
                    <a:pt x="117061" y="471048"/>
                    <a:pt x="116693" y="471416"/>
                    <a:pt x="115957" y="471416"/>
                  </a:cubicBezTo>
                  <a:cubicBezTo>
                    <a:pt x="115589" y="471416"/>
                    <a:pt x="115221" y="471416"/>
                    <a:pt x="114852" y="471048"/>
                  </a:cubicBezTo>
                  <a:cubicBezTo>
                    <a:pt x="114116" y="470312"/>
                    <a:pt x="113748" y="469207"/>
                    <a:pt x="114484" y="468471"/>
                  </a:cubicBezTo>
                  <a:lnTo>
                    <a:pt x="120742" y="460004"/>
                  </a:lnTo>
                  <a:cubicBezTo>
                    <a:pt x="121479" y="459268"/>
                    <a:pt x="122583" y="458900"/>
                    <a:pt x="123319" y="459636"/>
                  </a:cubicBezTo>
                  <a:close/>
                  <a:moveTo>
                    <a:pt x="144301" y="457796"/>
                  </a:moveTo>
                  <a:cubicBezTo>
                    <a:pt x="146142" y="458900"/>
                    <a:pt x="146510" y="461109"/>
                    <a:pt x="145774" y="462949"/>
                  </a:cubicBezTo>
                  <a:lnTo>
                    <a:pt x="135099" y="481355"/>
                  </a:lnTo>
                  <a:cubicBezTo>
                    <a:pt x="134362" y="482459"/>
                    <a:pt x="132890" y="483196"/>
                    <a:pt x="131786" y="483196"/>
                  </a:cubicBezTo>
                  <a:cubicBezTo>
                    <a:pt x="131049" y="483196"/>
                    <a:pt x="130681" y="483196"/>
                    <a:pt x="129945" y="482827"/>
                  </a:cubicBezTo>
                  <a:cubicBezTo>
                    <a:pt x="128104" y="481723"/>
                    <a:pt x="127736" y="479515"/>
                    <a:pt x="128472" y="477674"/>
                  </a:cubicBezTo>
                  <a:lnTo>
                    <a:pt x="139148" y="459268"/>
                  </a:lnTo>
                  <a:cubicBezTo>
                    <a:pt x="140252" y="457428"/>
                    <a:pt x="142461" y="457059"/>
                    <a:pt x="144301" y="457796"/>
                  </a:cubicBezTo>
                  <a:close/>
                  <a:moveTo>
                    <a:pt x="296701" y="457795"/>
                  </a:moveTo>
                  <a:cubicBezTo>
                    <a:pt x="298542" y="456690"/>
                    <a:pt x="300751" y="457427"/>
                    <a:pt x="301855" y="459267"/>
                  </a:cubicBezTo>
                  <a:lnTo>
                    <a:pt x="312530" y="477673"/>
                  </a:lnTo>
                  <a:cubicBezTo>
                    <a:pt x="313635" y="479514"/>
                    <a:pt x="312898" y="481722"/>
                    <a:pt x="311058" y="482827"/>
                  </a:cubicBezTo>
                  <a:cubicBezTo>
                    <a:pt x="310690" y="483195"/>
                    <a:pt x="309953" y="483195"/>
                    <a:pt x="309217" y="483195"/>
                  </a:cubicBezTo>
                  <a:cubicBezTo>
                    <a:pt x="308113" y="483195"/>
                    <a:pt x="306640" y="482459"/>
                    <a:pt x="305904" y="481354"/>
                  </a:cubicBezTo>
                  <a:lnTo>
                    <a:pt x="295229" y="462949"/>
                  </a:lnTo>
                  <a:cubicBezTo>
                    <a:pt x="294125" y="461108"/>
                    <a:pt x="294861" y="458899"/>
                    <a:pt x="296701" y="457795"/>
                  </a:cubicBezTo>
                  <a:close/>
                  <a:moveTo>
                    <a:pt x="107489" y="448960"/>
                  </a:moveTo>
                  <a:cubicBezTo>
                    <a:pt x="108226" y="448224"/>
                    <a:pt x="109330" y="448224"/>
                    <a:pt x="110066" y="448960"/>
                  </a:cubicBezTo>
                  <a:cubicBezTo>
                    <a:pt x="110802" y="449696"/>
                    <a:pt x="110802" y="450801"/>
                    <a:pt x="110066" y="451537"/>
                  </a:cubicBezTo>
                  <a:lnTo>
                    <a:pt x="103072" y="459267"/>
                  </a:lnTo>
                  <a:cubicBezTo>
                    <a:pt x="102704" y="459267"/>
                    <a:pt x="102336" y="459635"/>
                    <a:pt x="101600" y="459635"/>
                  </a:cubicBezTo>
                  <a:cubicBezTo>
                    <a:pt x="101231" y="459635"/>
                    <a:pt x="100863" y="459635"/>
                    <a:pt x="100495" y="459267"/>
                  </a:cubicBezTo>
                  <a:cubicBezTo>
                    <a:pt x="99759" y="458531"/>
                    <a:pt x="99759" y="457427"/>
                    <a:pt x="100495" y="456690"/>
                  </a:cubicBezTo>
                  <a:close/>
                  <a:moveTo>
                    <a:pt x="330936" y="448592"/>
                  </a:moveTo>
                  <a:cubicBezTo>
                    <a:pt x="331672" y="447856"/>
                    <a:pt x="332777" y="447856"/>
                    <a:pt x="333513" y="448592"/>
                  </a:cubicBezTo>
                  <a:lnTo>
                    <a:pt x="340507" y="456323"/>
                  </a:lnTo>
                  <a:cubicBezTo>
                    <a:pt x="341243" y="457059"/>
                    <a:pt x="341243" y="458163"/>
                    <a:pt x="340507" y="458899"/>
                  </a:cubicBezTo>
                  <a:cubicBezTo>
                    <a:pt x="340139" y="459268"/>
                    <a:pt x="339771" y="459636"/>
                    <a:pt x="339403" y="459636"/>
                  </a:cubicBezTo>
                  <a:cubicBezTo>
                    <a:pt x="339035" y="459636"/>
                    <a:pt x="338299" y="459268"/>
                    <a:pt x="337930" y="458899"/>
                  </a:cubicBezTo>
                  <a:lnTo>
                    <a:pt x="330936" y="451169"/>
                  </a:lnTo>
                  <a:cubicBezTo>
                    <a:pt x="330200" y="450433"/>
                    <a:pt x="330200" y="449328"/>
                    <a:pt x="330936" y="448592"/>
                  </a:cubicBezTo>
                  <a:close/>
                  <a:moveTo>
                    <a:pt x="343820" y="436444"/>
                  </a:moveTo>
                  <a:cubicBezTo>
                    <a:pt x="344556" y="435708"/>
                    <a:pt x="345661" y="435708"/>
                    <a:pt x="346397" y="436444"/>
                  </a:cubicBezTo>
                  <a:lnTo>
                    <a:pt x="354127" y="443438"/>
                  </a:lnTo>
                  <a:cubicBezTo>
                    <a:pt x="354864" y="444174"/>
                    <a:pt x="354864" y="445279"/>
                    <a:pt x="354127" y="446015"/>
                  </a:cubicBezTo>
                  <a:cubicBezTo>
                    <a:pt x="353391" y="446383"/>
                    <a:pt x="353023" y="446383"/>
                    <a:pt x="352655" y="446383"/>
                  </a:cubicBezTo>
                  <a:cubicBezTo>
                    <a:pt x="352287" y="446383"/>
                    <a:pt x="351919" y="446383"/>
                    <a:pt x="351551" y="446015"/>
                  </a:cubicBezTo>
                  <a:lnTo>
                    <a:pt x="343820" y="439021"/>
                  </a:lnTo>
                  <a:cubicBezTo>
                    <a:pt x="343084" y="438285"/>
                    <a:pt x="343084" y="437181"/>
                    <a:pt x="343820" y="436444"/>
                  </a:cubicBezTo>
                  <a:close/>
                  <a:moveTo>
                    <a:pt x="94606" y="436076"/>
                  </a:moveTo>
                  <a:cubicBezTo>
                    <a:pt x="95342" y="435340"/>
                    <a:pt x="96446" y="435340"/>
                    <a:pt x="97182" y="436076"/>
                  </a:cubicBezTo>
                  <a:cubicBezTo>
                    <a:pt x="97919" y="436812"/>
                    <a:pt x="97919" y="437917"/>
                    <a:pt x="97182" y="438653"/>
                  </a:cubicBezTo>
                  <a:lnTo>
                    <a:pt x="89452" y="445647"/>
                  </a:lnTo>
                  <a:cubicBezTo>
                    <a:pt x="89452" y="446383"/>
                    <a:pt x="89084" y="446383"/>
                    <a:pt x="88348" y="446383"/>
                  </a:cubicBezTo>
                  <a:cubicBezTo>
                    <a:pt x="87980" y="446383"/>
                    <a:pt x="87243" y="446015"/>
                    <a:pt x="86875" y="445647"/>
                  </a:cubicBezTo>
                  <a:cubicBezTo>
                    <a:pt x="86139" y="444911"/>
                    <a:pt x="86139" y="443806"/>
                    <a:pt x="86875" y="443070"/>
                  </a:cubicBezTo>
                  <a:close/>
                  <a:moveTo>
                    <a:pt x="356704" y="422457"/>
                  </a:moveTo>
                  <a:lnTo>
                    <a:pt x="365171" y="428714"/>
                  </a:lnTo>
                  <a:cubicBezTo>
                    <a:pt x="365907" y="429450"/>
                    <a:pt x="366275" y="430555"/>
                    <a:pt x="365539" y="431291"/>
                  </a:cubicBezTo>
                  <a:cubicBezTo>
                    <a:pt x="365171" y="431659"/>
                    <a:pt x="364803" y="432027"/>
                    <a:pt x="364066" y="432027"/>
                  </a:cubicBezTo>
                  <a:cubicBezTo>
                    <a:pt x="363698" y="432027"/>
                    <a:pt x="363330" y="432027"/>
                    <a:pt x="362962" y="431659"/>
                  </a:cubicBezTo>
                  <a:lnTo>
                    <a:pt x="354495" y="425401"/>
                  </a:lnTo>
                  <a:cubicBezTo>
                    <a:pt x="353759" y="424665"/>
                    <a:pt x="353391" y="423561"/>
                    <a:pt x="354127" y="422825"/>
                  </a:cubicBezTo>
                  <a:cubicBezTo>
                    <a:pt x="354864" y="422088"/>
                    <a:pt x="355968" y="421720"/>
                    <a:pt x="356704" y="422457"/>
                  </a:cubicBezTo>
                  <a:close/>
                  <a:moveTo>
                    <a:pt x="84298" y="422457"/>
                  </a:moveTo>
                  <a:cubicBezTo>
                    <a:pt x="85034" y="421720"/>
                    <a:pt x="86139" y="422088"/>
                    <a:pt x="86875" y="422825"/>
                  </a:cubicBezTo>
                  <a:cubicBezTo>
                    <a:pt x="87611" y="423561"/>
                    <a:pt x="87243" y="424665"/>
                    <a:pt x="86507" y="425401"/>
                  </a:cubicBezTo>
                  <a:lnTo>
                    <a:pt x="78040" y="431659"/>
                  </a:lnTo>
                  <a:cubicBezTo>
                    <a:pt x="77672" y="432027"/>
                    <a:pt x="77304" y="432027"/>
                    <a:pt x="76936" y="432027"/>
                  </a:cubicBezTo>
                  <a:cubicBezTo>
                    <a:pt x="76200" y="432027"/>
                    <a:pt x="75831" y="431659"/>
                    <a:pt x="75463" y="431291"/>
                  </a:cubicBezTo>
                  <a:cubicBezTo>
                    <a:pt x="74727" y="430555"/>
                    <a:pt x="75095" y="429450"/>
                    <a:pt x="75831" y="428714"/>
                  </a:cubicBezTo>
                  <a:close/>
                  <a:moveTo>
                    <a:pt x="357808" y="400738"/>
                  </a:moveTo>
                  <a:lnTo>
                    <a:pt x="376214" y="411413"/>
                  </a:lnTo>
                  <a:cubicBezTo>
                    <a:pt x="378054" y="412517"/>
                    <a:pt x="378423" y="414726"/>
                    <a:pt x="377686" y="416566"/>
                  </a:cubicBezTo>
                  <a:cubicBezTo>
                    <a:pt x="376950" y="417671"/>
                    <a:pt x="375478" y="418407"/>
                    <a:pt x="374373" y="418407"/>
                  </a:cubicBezTo>
                  <a:cubicBezTo>
                    <a:pt x="373637" y="418407"/>
                    <a:pt x="373269" y="418407"/>
                    <a:pt x="372533" y="418039"/>
                  </a:cubicBezTo>
                  <a:lnTo>
                    <a:pt x="354127" y="407363"/>
                  </a:lnTo>
                  <a:cubicBezTo>
                    <a:pt x="352286" y="406259"/>
                    <a:pt x="351918" y="404051"/>
                    <a:pt x="352655" y="402210"/>
                  </a:cubicBezTo>
                  <a:cubicBezTo>
                    <a:pt x="353759" y="400370"/>
                    <a:pt x="355968" y="400001"/>
                    <a:pt x="357808" y="400738"/>
                  </a:cubicBezTo>
                  <a:close/>
                  <a:moveTo>
                    <a:pt x="83194" y="400737"/>
                  </a:moveTo>
                  <a:cubicBezTo>
                    <a:pt x="85035" y="399632"/>
                    <a:pt x="87243" y="400369"/>
                    <a:pt x="88348" y="402209"/>
                  </a:cubicBezTo>
                  <a:cubicBezTo>
                    <a:pt x="89452" y="404050"/>
                    <a:pt x="88716" y="406259"/>
                    <a:pt x="86875" y="407363"/>
                  </a:cubicBezTo>
                  <a:lnTo>
                    <a:pt x="68470" y="418038"/>
                  </a:lnTo>
                  <a:cubicBezTo>
                    <a:pt x="68101" y="418038"/>
                    <a:pt x="67365" y="418406"/>
                    <a:pt x="66629" y="418406"/>
                  </a:cubicBezTo>
                  <a:cubicBezTo>
                    <a:pt x="65525" y="418406"/>
                    <a:pt x="64052" y="417670"/>
                    <a:pt x="63316" y="416566"/>
                  </a:cubicBezTo>
                  <a:cubicBezTo>
                    <a:pt x="62212" y="414725"/>
                    <a:pt x="62948" y="412516"/>
                    <a:pt x="64788" y="411412"/>
                  </a:cubicBezTo>
                  <a:close/>
                  <a:moveTo>
                    <a:pt x="374006" y="391903"/>
                  </a:moveTo>
                  <a:lnTo>
                    <a:pt x="383577" y="396320"/>
                  </a:lnTo>
                  <a:cubicBezTo>
                    <a:pt x="384681" y="396689"/>
                    <a:pt x="385049" y="397793"/>
                    <a:pt x="384681" y="398897"/>
                  </a:cubicBezTo>
                  <a:cubicBezTo>
                    <a:pt x="383945" y="399265"/>
                    <a:pt x="383577" y="400001"/>
                    <a:pt x="382841" y="400001"/>
                  </a:cubicBezTo>
                  <a:cubicBezTo>
                    <a:pt x="382473" y="400001"/>
                    <a:pt x="382473" y="400001"/>
                    <a:pt x="382104" y="400001"/>
                  </a:cubicBezTo>
                  <a:lnTo>
                    <a:pt x="372533" y="395584"/>
                  </a:lnTo>
                  <a:cubicBezTo>
                    <a:pt x="371429" y="395216"/>
                    <a:pt x="371061" y="394112"/>
                    <a:pt x="371429" y="393008"/>
                  </a:cubicBezTo>
                  <a:cubicBezTo>
                    <a:pt x="371797" y="391903"/>
                    <a:pt x="372901" y="391535"/>
                    <a:pt x="374006" y="391903"/>
                  </a:cubicBezTo>
                  <a:close/>
                  <a:moveTo>
                    <a:pt x="66997" y="391903"/>
                  </a:moveTo>
                  <a:cubicBezTo>
                    <a:pt x="68102" y="391535"/>
                    <a:pt x="68838" y="391903"/>
                    <a:pt x="69574" y="393008"/>
                  </a:cubicBezTo>
                  <a:cubicBezTo>
                    <a:pt x="69942" y="394112"/>
                    <a:pt x="69574" y="394848"/>
                    <a:pt x="68470" y="395584"/>
                  </a:cubicBezTo>
                  <a:lnTo>
                    <a:pt x="58899" y="400001"/>
                  </a:lnTo>
                  <a:cubicBezTo>
                    <a:pt x="58899" y="399633"/>
                    <a:pt x="58531" y="400001"/>
                    <a:pt x="58163" y="400001"/>
                  </a:cubicBezTo>
                  <a:cubicBezTo>
                    <a:pt x="57426" y="400001"/>
                    <a:pt x="56690" y="399633"/>
                    <a:pt x="56322" y="398897"/>
                  </a:cubicBezTo>
                  <a:cubicBezTo>
                    <a:pt x="55954" y="397793"/>
                    <a:pt x="56322" y="397057"/>
                    <a:pt x="57426" y="396320"/>
                  </a:cubicBezTo>
                  <a:close/>
                  <a:moveTo>
                    <a:pt x="379896" y="375705"/>
                  </a:moveTo>
                  <a:lnTo>
                    <a:pt x="389835" y="379018"/>
                  </a:lnTo>
                  <a:cubicBezTo>
                    <a:pt x="390939" y="379386"/>
                    <a:pt x="391307" y="380491"/>
                    <a:pt x="390939" y="381227"/>
                  </a:cubicBezTo>
                  <a:cubicBezTo>
                    <a:pt x="390939" y="381963"/>
                    <a:pt x="390203" y="382331"/>
                    <a:pt x="389467" y="382331"/>
                  </a:cubicBezTo>
                  <a:cubicBezTo>
                    <a:pt x="389099" y="382331"/>
                    <a:pt x="389099" y="382331"/>
                    <a:pt x="388731" y="382331"/>
                  </a:cubicBezTo>
                  <a:lnTo>
                    <a:pt x="378791" y="379018"/>
                  </a:lnTo>
                  <a:cubicBezTo>
                    <a:pt x="377687" y="378650"/>
                    <a:pt x="377319" y="377546"/>
                    <a:pt x="377687" y="376810"/>
                  </a:cubicBezTo>
                  <a:cubicBezTo>
                    <a:pt x="378055" y="375705"/>
                    <a:pt x="379159" y="375337"/>
                    <a:pt x="379896" y="375705"/>
                  </a:cubicBezTo>
                  <a:close/>
                  <a:moveTo>
                    <a:pt x="60739" y="375705"/>
                  </a:moveTo>
                  <a:cubicBezTo>
                    <a:pt x="61844" y="375337"/>
                    <a:pt x="62580" y="376073"/>
                    <a:pt x="62948" y="376809"/>
                  </a:cubicBezTo>
                  <a:cubicBezTo>
                    <a:pt x="63316" y="377913"/>
                    <a:pt x="62580" y="378650"/>
                    <a:pt x="61844" y="379018"/>
                  </a:cubicBezTo>
                  <a:lnTo>
                    <a:pt x="51905" y="382331"/>
                  </a:lnTo>
                  <a:cubicBezTo>
                    <a:pt x="51905" y="382331"/>
                    <a:pt x="51905" y="382331"/>
                    <a:pt x="51536" y="382331"/>
                  </a:cubicBezTo>
                  <a:cubicBezTo>
                    <a:pt x="50800" y="382331"/>
                    <a:pt x="50064" y="381963"/>
                    <a:pt x="49696" y="381227"/>
                  </a:cubicBezTo>
                  <a:cubicBezTo>
                    <a:pt x="49328" y="380123"/>
                    <a:pt x="50064" y="379386"/>
                    <a:pt x="50800" y="379018"/>
                  </a:cubicBezTo>
                  <a:close/>
                  <a:moveTo>
                    <a:pt x="384313" y="358772"/>
                  </a:moveTo>
                  <a:lnTo>
                    <a:pt x="394620" y="360981"/>
                  </a:lnTo>
                  <a:cubicBezTo>
                    <a:pt x="395724" y="361349"/>
                    <a:pt x="396092" y="362085"/>
                    <a:pt x="396092" y="363189"/>
                  </a:cubicBezTo>
                  <a:cubicBezTo>
                    <a:pt x="395724" y="363926"/>
                    <a:pt x="394988" y="364662"/>
                    <a:pt x="394252" y="364662"/>
                  </a:cubicBezTo>
                  <a:cubicBezTo>
                    <a:pt x="394252" y="364662"/>
                    <a:pt x="393884" y="364662"/>
                    <a:pt x="393884" y="364662"/>
                  </a:cubicBezTo>
                  <a:lnTo>
                    <a:pt x="383576" y="362453"/>
                  </a:lnTo>
                  <a:cubicBezTo>
                    <a:pt x="382472" y="362085"/>
                    <a:pt x="382104" y="361349"/>
                    <a:pt x="382104" y="360245"/>
                  </a:cubicBezTo>
                  <a:cubicBezTo>
                    <a:pt x="382472" y="359140"/>
                    <a:pt x="383208" y="358772"/>
                    <a:pt x="384313" y="358772"/>
                  </a:cubicBezTo>
                  <a:close/>
                  <a:moveTo>
                    <a:pt x="56689" y="358772"/>
                  </a:moveTo>
                  <a:cubicBezTo>
                    <a:pt x="57794" y="358404"/>
                    <a:pt x="58530" y="359140"/>
                    <a:pt x="58898" y="360244"/>
                  </a:cubicBezTo>
                  <a:cubicBezTo>
                    <a:pt x="59266" y="361348"/>
                    <a:pt x="58530" y="362085"/>
                    <a:pt x="57426" y="362453"/>
                  </a:cubicBezTo>
                  <a:lnTo>
                    <a:pt x="47118" y="364661"/>
                  </a:lnTo>
                  <a:cubicBezTo>
                    <a:pt x="47118" y="364661"/>
                    <a:pt x="46750" y="364661"/>
                    <a:pt x="46750" y="364661"/>
                  </a:cubicBezTo>
                  <a:cubicBezTo>
                    <a:pt x="46014" y="364661"/>
                    <a:pt x="45278" y="363925"/>
                    <a:pt x="44910" y="363189"/>
                  </a:cubicBezTo>
                  <a:cubicBezTo>
                    <a:pt x="44542" y="362085"/>
                    <a:pt x="45278" y="361348"/>
                    <a:pt x="46382" y="360980"/>
                  </a:cubicBezTo>
                  <a:close/>
                  <a:moveTo>
                    <a:pt x="386889" y="341839"/>
                  </a:moveTo>
                  <a:lnTo>
                    <a:pt x="397565" y="342943"/>
                  </a:lnTo>
                  <a:cubicBezTo>
                    <a:pt x="398669" y="342943"/>
                    <a:pt x="399405" y="344047"/>
                    <a:pt x="399037" y="344783"/>
                  </a:cubicBezTo>
                  <a:cubicBezTo>
                    <a:pt x="398669" y="345520"/>
                    <a:pt x="397933" y="346256"/>
                    <a:pt x="397197" y="346256"/>
                  </a:cubicBezTo>
                  <a:lnTo>
                    <a:pt x="386521" y="345152"/>
                  </a:lnTo>
                  <a:cubicBezTo>
                    <a:pt x="385417" y="345152"/>
                    <a:pt x="384681" y="344047"/>
                    <a:pt x="385049" y="343311"/>
                  </a:cubicBezTo>
                  <a:cubicBezTo>
                    <a:pt x="385049" y="342207"/>
                    <a:pt x="386153" y="341471"/>
                    <a:pt x="386889" y="341839"/>
                  </a:cubicBezTo>
                  <a:close/>
                  <a:moveTo>
                    <a:pt x="54113" y="341839"/>
                  </a:moveTo>
                  <a:cubicBezTo>
                    <a:pt x="55217" y="341839"/>
                    <a:pt x="55953" y="342575"/>
                    <a:pt x="55953" y="343312"/>
                  </a:cubicBezTo>
                  <a:cubicBezTo>
                    <a:pt x="55953" y="344416"/>
                    <a:pt x="55217" y="345152"/>
                    <a:pt x="54481" y="345152"/>
                  </a:cubicBezTo>
                  <a:lnTo>
                    <a:pt x="43806" y="346256"/>
                  </a:lnTo>
                  <a:cubicBezTo>
                    <a:pt x="42701" y="346256"/>
                    <a:pt x="41965" y="345520"/>
                    <a:pt x="41965" y="344784"/>
                  </a:cubicBezTo>
                  <a:cubicBezTo>
                    <a:pt x="41965" y="343680"/>
                    <a:pt x="42701" y="342943"/>
                    <a:pt x="43437" y="342943"/>
                  </a:cubicBezTo>
                  <a:close/>
                  <a:moveTo>
                    <a:pt x="376582" y="321960"/>
                  </a:moveTo>
                  <a:lnTo>
                    <a:pt x="397933" y="321960"/>
                  </a:lnTo>
                  <a:cubicBezTo>
                    <a:pt x="400142" y="321960"/>
                    <a:pt x="401614" y="323433"/>
                    <a:pt x="401614" y="325641"/>
                  </a:cubicBezTo>
                  <a:cubicBezTo>
                    <a:pt x="401614" y="327850"/>
                    <a:pt x="400142" y="329322"/>
                    <a:pt x="397933" y="329322"/>
                  </a:cubicBezTo>
                  <a:lnTo>
                    <a:pt x="376582" y="329322"/>
                  </a:lnTo>
                  <a:cubicBezTo>
                    <a:pt x="374373" y="329322"/>
                    <a:pt x="372901" y="327850"/>
                    <a:pt x="372901" y="325641"/>
                  </a:cubicBezTo>
                  <a:cubicBezTo>
                    <a:pt x="372901" y="323433"/>
                    <a:pt x="374373" y="321960"/>
                    <a:pt x="376582" y="321960"/>
                  </a:cubicBezTo>
                  <a:close/>
                  <a:moveTo>
                    <a:pt x="42701" y="321960"/>
                  </a:moveTo>
                  <a:lnTo>
                    <a:pt x="64052" y="321960"/>
                  </a:lnTo>
                  <a:cubicBezTo>
                    <a:pt x="66261" y="321960"/>
                    <a:pt x="67733" y="323433"/>
                    <a:pt x="67733" y="325641"/>
                  </a:cubicBezTo>
                  <a:cubicBezTo>
                    <a:pt x="67733" y="327850"/>
                    <a:pt x="66261" y="329322"/>
                    <a:pt x="64052" y="329322"/>
                  </a:cubicBezTo>
                  <a:lnTo>
                    <a:pt x="42701" y="329322"/>
                  </a:lnTo>
                  <a:cubicBezTo>
                    <a:pt x="40492" y="329322"/>
                    <a:pt x="39020" y="327850"/>
                    <a:pt x="39020" y="325641"/>
                  </a:cubicBezTo>
                  <a:cubicBezTo>
                    <a:pt x="39020" y="323433"/>
                    <a:pt x="40492" y="321960"/>
                    <a:pt x="42701" y="321960"/>
                  </a:cubicBezTo>
                  <a:close/>
                  <a:moveTo>
                    <a:pt x="44173" y="305764"/>
                  </a:moveTo>
                  <a:lnTo>
                    <a:pt x="54849" y="306868"/>
                  </a:lnTo>
                  <a:cubicBezTo>
                    <a:pt x="55953" y="306868"/>
                    <a:pt x="56689" y="307972"/>
                    <a:pt x="56321" y="308709"/>
                  </a:cubicBezTo>
                  <a:cubicBezTo>
                    <a:pt x="56321" y="309445"/>
                    <a:pt x="55585" y="310181"/>
                    <a:pt x="54481" y="310181"/>
                  </a:cubicBezTo>
                  <a:lnTo>
                    <a:pt x="43805" y="309077"/>
                  </a:lnTo>
                  <a:cubicBezTo>
                    <a:pt x="42701" y="309077"/>
                    <a:pt x="41965" y="307972"/>
                    <a:pt x="42333" y="307236"/>
                  </a:cubicBezTo>
                  <a:cubicBezTo>
                    <a:pt x="42333" y="306132"/>
                    <a:pt x="43437" y="305396"/>
                    <a:pt x="44173" y="305764"/>
                  </a:cubicBezTo>
                  <a:close/>
                  <a:moveTo>
                    <a:pt x="396829" y="305763"/>
                  </a:moveTo>
                  <a:cubicBezTo>
                    <a:pt x="397933" y="305763"/>
                    <a:pt x="398669" y="306500"/>
                    <a:pt x="398669" y="307236"/>
                  </a:cubicBezTo>
                  <a:cubicBezTo>
                    <a:pt x="398669" y="308340"/>
                    <a:pt x="397933" y="309076"/>
                    <a:pt x="397197" y="309076"/>
                  </a:cubicBezTo>
                  <a:lnTo>
                    <a:pt x="386522" y="310181"/>
                  </a:lnTo>
                  <a:cubicBezTo>
                    <a:pt x="385417" y="310181"/>
                    <a:pt x="384681" y="309444"/>
                    <a:pt x="384681" y="308708"/>
                  </a:cubicBezTo>
                  <a:cubicBezTo>
                    <a:pt x="384681" y="307604"/>
                    <a:pt x="385417" y="306868"/>
                    <a:pt x="386153" y="306868"/>
                  </a:cubicBezTo>
                  <a:close/>
                  <a:moveTo>
                    <a:pt x="393883" y="286990"/>
                  </a:moveTo>
                  <a:cubicBezTo>
                    <a:pt x="394988" y="286622"/>
                    <a:pt x="395724" y="287358"/>
                    <a:pt x="396092" y="288462"/>
                  </a:cubicBezTo>
                  <a:cubicBezTo>
                    <a:pt x="396460" y="289566"/>
                    <a:pt x="395724" y="290303"/>
                    <a:pt x="394620" y="290671"/>
                  </a:cubicBezTo>
                  <a:lnTo>
                    <a:pt x="384312" y="292879"/>
                  </a:lnTo>
                  <a:cubicBezTo>
                    <a:pt x="383944" y="292879"/>
                    <a:pt x="383944" y="292879"/>
                    <a:pt x="383944" y="292879"/>
                  </a:cubicBezTo>
                  <a:cubicBezTo>
                    <a:pt x="383208" y="292879"/>
                    <a:pt x="382472" y="292143"/>
                    <a:pt x="382104" y="291407"/>
                  </a:cubicBezTo>
                  <a:cubicBezTo>
                    <a:pt x="381736" y="290303"/>
                    <a:pt x="382472" y="289566"/>
                    <a:pt x="383576" y="289198"/>
                  </a:cubicBezTo>
                  <a:close/>
                  <a:moveTo>
                    <a:pt x="47119" y="286989"/>
                  </a:moveTo>
                  <a:lnTo>
                    <a:pt x="57426" y="289198"/>
                  </a:lnTo>
                  <a:cubicBezTo>
                    <a:pt x="58530" y="289566"/>
                    <a:pt x="58898" y="290302"/>
                    <a:pt x="58898" y="291406"/>
                  </a:cubicBezTo>
                  <a:cubicBezTo>
                    <a:pt x="58898" y="292143"/>
                    <a:pt x="58162" y="292879"/>
                    <a:pt x="57058" y="292879"/>
                  </a:cubicBezTo>
                  <a:cubicBezTo>
                    <a:pt x="57058" y="292879"/>
                    <a:pt x="56690" y="292879"/>
                    <a:pt x="56690" y="292879"/>
                  </a:cubicBezTo>
                  <a:lnTo>
                    <a:pt x="46382" y="290670"/>
                  </a:lnTo>
                  <a:cubicBezTo>
                    <a:pt x="45278" y="290302"/>
                    <a:pt x="44910" y="289566"/>
                    <a:pt x="44910" y="288462"/>
                  </a:cubicBezTo>
                  <a:cubicBezTo>
                    <a:pt x="45278" y="287357"/>
                    <a:pt x="46014" y="286989"/>
                    <a:pt x="47119" y="286989"/>
                  </a:cubicBezTo>
                  <a:close/>
                  <a:moveTo>
                    <a:pt x="224183" y="285516"/>
                  </a:moveTo>
                  <a:cubicBezTo>
                    <a:pt x="224551" y="282572"/>
                    <a:pt x="226760" y="282572"/>
                    <a:pt x="227128" y="285516"/>
                  </a:cubicBezTo>
                  <a:lnTo>
                    <a:pt x="230441" y="312757"/>
                  </a:lnTo>
                  <a:lnTo>
                    <a:pt x="230441" y="315930"/>
                  </a:lnTo>
                  <a:lnTo>
                    <a:pt x="234489" y="316071"/>
                  </a:lnTo>
                  <a:lnTo>
                    <a:pt x="255472" y="320856"/>
                  </a:lnTo>
                  <a:cubicBezTo>
                    <a:pt x="257681" y="321225"/>
                    <a:pt x="257681" y="324538"/>
                    <a:pt x="255472" y="324906"/>
                  </a:cubicBezTo>
                  <a:lnTo>
                    <a:pt x="234857" y="330059"/>
                  </a:lnTo>
                  <a:lnTo>
                    <a:pt x="230441" y="330258"/>
                  </a:lnTo>
                  <a:lnTo>
                    <a:pt x="230441" y="355827"/>
                  </a:lnTo>
                  <a:lnTo>
                    <a:pt x="223078" y="462212"/>
                  </a:lnTo>
                  <a:cubicBezTo>
                    <a:pt x="222710" y="465157"/>
                    <a:pt x="220133" y="465157"/>
                    <a:pt x="220502" y="462212"/>
                  </a:cubicBezTo>
                  <a:lnTo>
                    <a:pt x="217925" y="354354"/>
                  </a:lnTo>
                  <a:lnTo>
                    <a:pt x="218968" y="330774"/>
                  </a:lnTo>
                  <a:lnTo>
                    <a:pt x="202095" y="331532"/>
                  </a:lnTo>
                  <a:lnTo>
                    <a:pt x="121110" y="325274"/>
                  </a:lnTo>
                  <a:cubicBezTo>
                    <a:pt x="118901" y="325274"/>
                    <a:pt x="118901" y="321961"/>
                    <a:pt x="121110" y="321593"/>
                  </a:cubicBezTo>
                  <a:lnTo>
                    <a:pt x="202831" y="314967"/>
                  </a:lnTo>
                  <a:lnTo>
                    <a:pt x="219641" y="315553"/>
                  </a:lnTo>
                  <a:lnTo>
                    <a:pt x="219765" y="312757"/>
                  </a:lnTo>
                  <a:close/>
                  <a:moveTo>
                    <a:pt x="388362" y="269320"/>
                  </a:moveTo>
                  <a:cubicBezTo>
                    <a:pt x="389467" y="268952"/>
                    <a:pt x="390203" y="269688"/>
                    <a:pt x="390571" y="270424"/>
                  </a:cubicBezTo>
                  <a:cubicBezTo>
                    <a:pt x="390939" y="271529"/>
                    <a:pt x="390203" y="272265"/>
                    <a:pt x="389467" y="272633"/>
                  </a:cubicBezTo>
                  <a:lnTo>
                    <a:pt x="379528" y="275946"/>
                  </a:lnTo>
                  <a:cubicBezTo>
                    <a:pt x="379528" y="275946"/>
                    <a:pt x="379528" y="275946"/>
                    <a:pt x="379159" y="275946"/>
                  </a:cubicBezTo>
                  <a:cubicBezTo>
                    <a:pt x="378423" y="275946"/>
                    <a:pt x="377687" y="275578"/>
                    <a:pt x="377319" y="274842"/>
                  </a:cubicBezTo>
                  <a:cubicBezTo>
                    <a:pt x="376951" y="273738"/>
                    <a:pt x="377687" y="273001"/>
                    <a:pt x="378423" y="272633"/>
                  </a:cubicBezTo>
                  <a:close/>
                  <a:moveTo>
                    <a:pt x="52273" y="269320"/>
                  </a:moveTo>
                  <a:lnTo>
                    <a:pt x="62212" y="272633"/>
                  </a:lnTo>
                  <a:cubicBezTo>
                    <a:pt x="63316" y="273001"/>
                    <a:pt x="63684" y="274106"/>
                    <a:pt x="63316" y="274842"/>
                  </a:cubicBezTo>
                  <a:cubicBezTo>
                    <a:pt x="63316" y="275578"/>
                    <a:pt x="62580" y="275946"/>
                    <a:pt x="61844" y="275946"/>
                  </a:cubicBezTo>
                  <a:cubicBezTo>
                    <a:pt x="61476" y="275946"/>
                    <a:pt x="61476" y="275946"/>
                    <a:pt x="61108" y="275946"/>
                  </a:cubicBezTo>
                  <a:lnTo>
                    <a:pt x="51168" y="272633"/>
                  </a:lnTo>
                  <a:cubicBezTo>
                    <a:pt x="50064" y="272265"/>
                    <a:pt x="49696" y="271161"/>
                    <a:pt x="50064" y="270425"/>
                  </a:cubicBezTo>
                  <a:cubicBezTo>
                    <a:pt x="50432" y="269320"/>
                    <a:pt x="51536" y="268952"/>
                    <a:pt x="52273" y="269320"/>
                  </a:cubicBezTo>
                  <a:close/>
                  <a:moveTo>
                    <a:pt x="381736" y="251650"/>
                  </a:moveTo>
                  <a:cubicBezTo>
                    <a:pt x="382841" y="251282"/>
                    <a:pt x="383577" y="251650"/>
                    <a:pt x="384313" y="252754"/>
                  </a:cubicBezTo>
                  <a:cubicBezTo>
                    <a:pt x="384681" y="253859"/>
                    <a:pt x="384313" y="254595"/>
                    <a:pt x="383209" y="255331"/>
                  </a:cubicBezTo>
                  <a:lnTo>
                    <a:pt x="373638" y="259748"/>
                  </a:lnTo>
                  <a:cubicBezTo>
                    <a:pt x="373638" y="259748"/>
                    <a:pt x="373270" y="259748"/>
                    <a:pt x="372902" y="259748"/>
                  </a:cubicBezTo>
                  <a:cubicBezTo>
                    <a:pt x="372165" y="259748"/>
                    <a:pt x="371429" y="259380"/>
                    <a:pt x="371061" y="258644"/>
                  </a:cubicBezTo>
                  <a:cubicBezTo>
                    <a:pt x="370693" y="257540"/>
                    <a:pt x="371061" y="256804"/>
                    <a:pt x="372165" y="256067"/>
                  </a:cubicBezTo>
                  <a:close/>
                  <a:moveTo>
                    <a:pt x="59267" y="251650"/>
                  </a:moveTo>
                  <a:lnTo>
                    <a:pt x="68838" y="256067"/>
                  </a:lnTo>
                  <a:cubicBezTo>
                    <a:pt x="69942" y="256435"/>
                    <a:pt x="70310" y="257540"/>
                    <a:pt x="69942" y="258644"/>
                  </a:cubicBezTo>
                  <a:cubicBezTo>
                    <a:pt x="69206" y="259380"/>
                    <a:pt x="68838" y="259748"/>
                    <a:pt x="68102" y="259748"/>
                  </a:cubicBezTo>
                  <a:cubicBezTo>
                    <a:pt x="67734" y="259748"/>
                    <a:pt x="67734" y="259748"/>
                    <a:pt x="67365" y="259748"/>
                  </a:cubicBezTo>
                  <a:lnTo>
                    <a:pt x="57794" y="255331"/>
                  </a:lnTo>
                  <a:cubicBezTo>
                    <a:pt x="56690" y="254963"/>
                    <a:pt x="56322" y="253859"/>
                    <a:pt x="56690" y="252754"/>
                  </a:cubicBezTo>
                  <a:cubicBezTo>
                    <a:pt x="57058" y="251650"/>
                    <a:pt x="58163" y="251282"/>
                    <a:pt x="59267" y="251650"/>
                  </a:cubicBezTo>
                  <a:close/>
                  <a:moveTo>
                    <a:pt x="372533" y="233613"/>
                  </a:moveTo>
                  <a:cubicBezTo>
                    <a:pt x="374374" y="232508"/>
                    <a:pt x="376582" y="233245"/>
                    <a:pt x="377687" y="235085"/>
                  </a:cubicBezTo>
                  <a:cubicBezTo>
                    <a:pt x="378791" y="236926"/>
                    <a:pt x="378055" y="239135"/>
                    <a:pt x="376214" y="240239"/>
                  </a:cubicBezTo>
                  <a:lnTo>
                    <a:pt x="357808" y="250914"/>
                  </a:lnTo>
                  <a:cubicBezTo>
                    <a:pt x="357072" y="251283"/>
                    <a:pt x="356336" y="251283"/>
                    <a:pt x="355968" y="251283"/>
                  </a:cubicBezTo>
                  <a:cubicBezTo>
                    <a:pt x="354864" y="251283"/>
                    <a:pt x="353391" y="250546"/>
                    <a:pt x="352655" y="249442"/>
                  </a:cubicBezTo>
                  <a:cubicBezTo>
                    <a:pt x="351551" y="247602"/>
                    <a:pt x="352287" y="245392"/>
                    <a:pt x="354127" y="244288"/>
                  </a:cubicBezTo>
                  <a:close/>
                  <a:moveTo>
                    <a:pt x="68469" y="233612"/>
                  </a:moveTo>
                  <a:lnTo>
                    <a:pt x="86875" y="244288"/>
                  </a:lnTo>
                  <a:cubicBezTo>
                    <a:pt x="88716" y="245392"/>
                    <a:pt x="89084" y="247601"/>
                    <a:pt x="88347" y="249442"/>
                  </a:cubicBezTo>
                  <a:cubicBezTo>
                    <a:pt x="87611" y="250546"/>
                    <a:pt x="86507" y="251282"/>
                    <a:pt x="85034" y="251282"/>
                  </a:cubicBezTo>
                  <a:cubicBezTo>
                    <a:pt x="84298" y="251282"/>
                    <a:pt x="83930" y="251282"/>
                    <a:pt x="83194" y="250914"/>
                  </a:cubicBezTo>
                  <a:lnTo>
                    <a:pt x="64788" y="240239"/>
                  </a:lnTo>
                  <a:cubicBezTo>
                    <a:pt x="62947" y="239134"/>
                    <a:pt x="62579" y="236926"/>
                    <a:pt x="63316" y="235085"/>
                  </a:cubicBezTo>
                  <a:cubicBezTo>
                    <a:pt x="64052" y="233244"/>
                    <a:pt x="66629" y="232876"/>
                    <a:pt x="68469" y="233612"/>
                  </a:cubicBezTo>
                  <a:close/>
                  <a:moveTo>
                    <a:pt x="362962" y="219993"/>
                  </a:moveTo>
                  <a:cubicBezTo>
                    <a:pt x="363698" y="219256"/>
                    <a:pt x="364803" y="219624"/>
                    <a:pt x="365539" y="220361"/>
                  </a:cubicBezTo>
                  <a:cubicBezTo>
                    <a:pt x="366275" y="221097"/>
                    <a:pt x="365907" y="222201"/>
                    <a:pt x="365171" y="222937"/>
                  </a:cubicBezTo>
                  <a:lnTo>
                    <a:pt x="356704" y="229195"/>
                  </a:lnTo>
                  <a:cubicBezTo>
                    <a:pt x="356336" y="229195"/>
                    <a:pt x="355968" y="229563"/>
                    <a:pt x="355600" y="229563"/>
                  </a:cubicBezTo>
                  <a:cubicBezTo>
                    <a:pt x="354864" y="229563"/>
                    <a:pt x="354495" y="229195"/>
                    <a:pt x="354127" y="228827"/>
                  </a:cubicBezTo>
                  <a:cubicBezTo>
                    <a:pt x="353391" y="228091"/>
                    <a:pt x="353759" y="226986"/>
                    <a:pt x="354495" y="226250"/>
                  </a:cubicBezTo>
                  <a:close/>
                  <a:moveTo>
                    <a:pt x="78040" y="219993"/>
                  </a:moveTo>
                  <a:lnTo>
                    <a:pt x="86507" y="226250"/>
                  </a:lnTo>
                  <a:cubicBezTo>
                    <a:pt x="87243" y="226986"/>
                    <a:pt x="87611" y="228091"/>
                    <a:pt x="86875" y="228827"/>
                  </a:cubicBezTo>
                  <a:cubicBezTo>
                    <a:pt x="86507" y="229195"/>
                    <a:pt x="86139" y="229563"/>
                    <a:pt x="85402" y="229563"/>
                  </a:cubicBezTo>
                  <a:cubicBezTo>
                    <a:pt x="85034" y="229563"/>
                    <a:pt x="84666" y="229563"/>
                    <a:pt x="84298" y="229195"/>
                  </a:cubicBezTo>
                  <a:lnTo>
                    <a:pt x="75831" y="222937"/>
                  </a:lnTo>
                  <a:cubicBezTo>
                    <a:pt x="75095" y="222201"/>
                    <a:pt x="74727" y="221097"/>
                    <a:pt x="75463" y="220361"/>
                  </a:cubicBezTo>
                  <a:cubicBezTo>
                    <a:pt x="76200" y="219624"/>
                    <a:pt x="77304" y="219256"/>
                    <a:pt x="78040" y="219993"/>
                  </a:cubicBezTo>
                  <a:close/>
                  <a:moveTo>
                    <a:pt x="87611" y="206004"/>
                  </a:moveTo>
                  <a:cubicBezTo>
                    <a:pt x="88347" y="205268"/>
                    <a:pt x="89452" y="205268"/>
                    <a:pt x="90188" y="206004"/>
                  </a:cubicBezTo>
                  <a:lnTo>
                    <a:pt x="97918" y="212998"/>
                  </a:lnTo>
                  <a:cubicBezTo>
                    <a:pt x="98655" y="213734"/>
                    <a:pt x="98655" y="214839"/>
                    <a:pt x="97918" y="215575"/>
                  </a:cubicBezTo>
                  <a:cubicBezTo>
                    <a:pt x="97550" y="215575"/>
                    <a:pt x="96814" y="215943"/>
                    <a:pt x="96446" y="215943"/>
                  </a:cubicBezTo>
                  <a:cubicBezTo>
                    <a:pt x="96078" y="215943"/>
                    <a:pt x="95710" y="215943"/>
                    <a:pt x="95342" y="215575"/>
                  </a:cubicBezTo>
                  <a:lnTo>
                    <a:pt x="87611" y="208581"/>
                  </a:lnTo>
                  <a:cubicBezTo>
                    <a:pt x="86875" y="207845"/>
                    <a:pt x="86875" y="206740"/>
                    <a:pt x="87611" y="206004"/>
                  </a:cubicBezTo>
                  <a:close/>
                  <a:moveTo>
                    <a:pt x="350815" y="205636"/>
                  </a:moveTo>
                  <a:cubicBezTo>
                    <a:pt x="351551" y="204900"/>
                    <a:pt x="352655" y="204900"/>
                    <a:pt x="353391" y="205636"/>
                  </a:cubicBezTo>
                  <a:cubicBezTo>
                    <a:pt x="354128" y="206372"/>
                    <a:pt x="354128" y="207477"/>
                    <a:pt x="353391" y="208213"/>
                  </a:cubicBezTo>
                  <a:lnTo>
                    <a:pt x="345661" y="215207"/>
                  </a:lnTo>
                  <a:cubicBezTo>
                    <a:pt x="345293" y="215575"/>
                    <a:pt x="344925" y="215943"/>
                    <a:pt x="344557" y="215943"/>
                  </a:cubicBezTo>
                  <a:cubicBezTo>
                    <a:pt x="344189" y="215943"/>
                    <a:pt x="343452" y="215575"/>
                    <a:pt x="343084" y="215207"/>
                  </a:cubicBezTo>
                  <a:cubicBezTo>
                    <a:pt x="342348" y="214471"/>
                    <a:pt x="342348" y="213367"/>
                    <a:pt x="343084" y="212631"/>
                  </a:cubicBezTo>
                  <a:close/>
                  <a:moveTo>
                    <a:pt x="337930" y="192752"/>
                  </a:moveTo>
                  <a:cubicBezTo>
                    <a:pt x="338667" y="192016"/>
                    <a:pt x="339771" y="192016"/>
                    <a:pt x="340507" y="192752"/>
                  </a:cubicBezTo>
                  <a:cubicBezTo>
                    <a:pt x="341243" y="193488"/>
                    <a:pt x="341243" y="194593"/>
                    <a:pt x="340507" y="195329"/>
                  </a:cubicBezTo>
                  <a:lnTo>
                    <a:pt x="333513" y="203059"/>
                  </a:lnTo>
                  <a:cubicBezTo>
                    <a:pt x="333145" y="203428"/>
                    <a:pt x="332777" y="203428"/>
                    <a:pt x="332041" y="203428"/>
                  </a:cubicBezTo>
                  <a:cubicBezTo>
                    <a:pt x="331672" y="203428"/>
                    <a:pt x="331304" y="203428"/>
                    <a:pt x="330936" y="203059"/>
                  </a:cubicBezTo>
                  <a:cubicBezTo>
                    <a:pt x="330200" y="202323"/>
                    <a:pt x="330200" y="201219"/>
                    <a:pt x="330936" y="200483"/>
                  </a:cubicBezTo>
                  <a:close/>
                  <a:moveTo>
                    <a:pt x="100495" y="192383"/>
                  </a:moveTo>
                  <a:cubicBezTo>
                    <a:pt x="101231" y="191647"/>
                    <a:pt x="102336" y="191647"/>
                    <a:pt x="103072" y="192383"/>
                  </a:cubicBezTo>
                  <a:lnTo>
                    <a:pt x="110066" y="200114"/>
                  </a:lnTo>
                  <a:cubicBezTo>
                    <a:pt x="110802" y="200850"/>
                    <a:pt x="110802" y="201954"/>
                    <a:pt x="110066" y="202690"/>
                  </a:cubicBezTo>
                  <a:cubicBezTo>
                    <a:pt x="109698" y="203427"/>
                    <a:pt x="109330" y="203427"/>
                    <a:pt x="108962" y="203427"/>
                  </a:cubicBezTo>
                  <a:cubicBezTo>
                    <a:pt x="108594" y="203427"/>
                    <a:pt x="107857" y="203058"/>
                    <a:pt x="107489" y="202690"/>
                  </a:cubicBezTo>
                  <a:lnTo>
                    <a:pt x="100495" y="194960"/>
                  </a:lnTo>
                  <a:cubicBezTo>
                    <a:pt x="99759" y="194224"/>
                    <a:pt x="99759" y="193119"/>
                    <a:pt x="100495" y="192383"/>
                  </a:cubicBezTo>
                  <a:close/>
                  <a:moveTo>
                    <a:pt x="325782" y="180604"/>
                  </a:moveTo>
                  <a:cubicBezTo>
                    <a:pt x="326518" y="181341"/>
                    <a:pt x="326886" y="182445"/>
                    <a:pt x="326150" y="183181"/>
                  </a:cubicBezTo>
                  <a:lnTo>
                    <a:pt x="319892" y="191648"/>
                  </a:lnTo>
                  <a:cubicBezTo>
                    <a:pt x="319892" y="192384"/>
                    <a:pt x="319156" y="192384"/>
                    <a:pt x="318420" y="192384"/>
                  </a:cubicBezTo>
                  <a:cubicBezTo>
                    <a:pt x="318052" y="192384"/>
                    <a:pt x="317684" y="192384"/>
                    <a:pt x="317315" y="192016"/>
                  </a:cubicBezTo>
                  <a:cubicBezTo>
                    <a:pt x="316579" y="191280"/>
                    <a:pt x="316211" y="190175"/>
                    <a:pt x="316947" y="189439"/>
                  </a:cubicBezTo>
                  <a:lnTo>
                    <a:pt x="323205" y="180972"/>
                  </a:lnTo>
                  <a:cubicBezTo>
                    <a:pt x="323941" y="180236"/>
                    <a:pt x="325046" y="179868"/>
                    <a:pt x="325782" y="180604"/>
                  </a:cubicBezTo>
                  <a:close/>
                  <a:moveTo>
                    <a:pt x="115220" y="180604"/>
                  </a:moveTo>
                  <a:cubicBezTo>
                    <a:pt x="115957" y="179868"/>
                    <a:pt x="117061" y="180236"/>
                    <a:pt x="117797" y="180972"/>
                  </a:cubicBezTo>
                  <a:lnTo>
                    <a:pt x="124055" y="189439"/>
                  </a:lnTo>
                  <a:cubicBezTo>
                    <a:pt x="124791" y="190175"/>
                    <a:pt x="124423" y="191280"/>
                    <a:pt x="123687" y="192016"/>
                  </a:cubicBezTo>
                  <a:cubicBezTo>
                    <a:pt x="123319" y="192384"/>
                    <a:pt x="122951" y="192384"/>
                    <a:pt x="122583" y="192384"/>
                  </a:cubicBezTo>
                  <a:cubicBezTo>
                    <a:pt x="121847" y="192384"/>
                    <a:pt x="121478" y="192016"/>
                    <a:pt x="121110" y="191648"/>
                  </a:cubicBezTo>
                  <a:lnTo>
                    <a:pt x="114852" y="183181"/>
                  </a:lnTo>
                  <a:cubicBezTo>
                    <a:pt x="114116" y="182445"/>
                    <a:pt x="114484" y="181341"/>
                    <a:pt x="115220" y="180604"/>
                  </a:cubicBezTo>
                  <a:close/>
                  <a:moveTo>
                    <a:pt x="311057" y="168825"/>
                  </a:moveTo>
                  <a:cubicBezTo>
                    <a:pt x="312898" y="169929"/>
                    <a:pt x="313266" y="172138"/>
                    <a:pt x="312530" y="173978"/>
                  </a:cubicBezTo>
                  <a:lnTo>
                    <a:pt x="301855" y="192384"/>
                  </a:lnTo>
                  <a:cubicBezTo>
                    <a:pt x="301118" y="193488"/>
                    <a:pt x="300014" y="194225"/>
                    <a:pt x="298542" y="194225"/>
                  </a:cubicBezTo>
                  <a:cubicBezTo>
                    <a:pt x="297805" y="194225"/>
                    <a:pt x="297437" y="194225"/>
                    <a:pt x="296701" y="193856"/>
                  </a:cubicBezTo>
                  <a:cubicBezTo>
                    <a:pt x="294860" y="192752"/>
                    <a:pt x="294492" y="190544"/>
                    <a:pt x="295228" y="188703"/>
                  </a:cubicBezTo>
                  <a:lnTo>
                    <a:pt x="305904" y="170297"/>
                  </a:lnTo>
                  <a:cubicBezTo>
                    <a:pt x="307008" y="168457"/>
                    <a:pt x="309217" y="168088"/>
                    <a:pt x="311057" y="168825"/>
                  </a:cubicBezTo>
                  <a:close/>
                  <a:moveTo>
                    <a:pt x="129944" y="168824"/>
                  </a:moveTo>
                  <a:cubicBezTo>
                    <a:pt x="131785" y="167719"/>
                    <a:pt x="133994" y="168456"/>
                    <a:pt x="135098" y="170296"/>
                  </a:cubicBezTo>
                  <a:lnTo>
                    <a:pt x="145773" y="188702"/>
                  </a:lnTo>
                  <a:cubicBezTo>
                    <a:pt x="146878" y="190543"/>
                    <a:pt x="146141" y="192751"/>
                    <a:pt x="144301" y="193856"/>
                  </a:cubicBezTo>
                  <a:cubicBezTo>
                    <a:pt x="143565" y="193856"/>
                    <a:pt x="143197" y="194224"/>
                    <a:pt x="142460" y="194224"/>
                  </a:cubicBezTo>
                  <a:cubicBezTo>
                    <a:pt x="141356" y="194224"/>
                    <a:pt x="139883" y="193488"/>
                    <a:pt x="139147" y="192383"/>
                  </a:cubicBezTo>
                  <a:lnTo>
                    <a:pt x="128472" y="173978"/>
                  </a:lnTo>
                  <a:cubicBezTo>
                    <a:pt x="127368" y="172137"/>
                    <a:pt x="128104" y="169928"/>
                    <a:pt x="129944" y="168824"/>
                  </a:cubicBezTo>
                  <a:close/>
                  <a:moveTo>
                    <a:pt x="293388" y="161830"/>
                  </a:moveTo>
                  <a:cubicBezTo>
                    <a:pt x="294493" y="162198"/>
                    <a:pt x="294861" y="163303"/>
                    <a:pt x="294493" y="164407"/>
                  </a:cubicBezTo>
                  <a:lnTo>
                    <a:pt x="290075" y="173978"/>
                  </a:lnTo>
                  <a:cubicBezTo>
                    <a:pt x="289707" y="174714"/>
                    <a:pt x="288971" y="175082"/>
                    <a:pt x="288235" y="175082"/>
                  </a:cubicBezTo>
                  <a:cubicBezTo>
                    <a:pt x="287866" y="175082"/>
                    <a:pt x="287866" y="175082"/>
                    <a:pt x="287498" y="175082"/>
                  </a:cubicBezTo>
                  <a:cubicBezTo>
                    <a:pt x="286394" y="174714"/>
                    <a:pt x="286026" y="173610"/>
                    <a:pt x="286394" y="172505"/>
                  </a:cubicBezTo>
                  <a:lnTo>
                    <a:pt x="290811" y="162935"/>
                  </a:lnTo>
                  <a:cubicBezTo>
                    <a:pt x="291180" y="161830"/>
                    <a:pt x="292284" y="161462"/>
                    <a:pt x="293388" y="161830"/>
                  </a:cubicBezTo>
                  <a:close/>
                  <a:moveTo>
                    <a:pt x="147614" y="161830"/>
                  </a:moveTo>
                  <a:cubicBezTo>
                    <a:pt x="148719" y="161462"/>
                    <a:pt x="149455" y="161830"/>
                    <a:pt x="150191" y="162935"/>
                  </a:cubicBezTo>
                  <a:lnTo>
                    <a:pt x="154609" y="172505"/>
                  </a:lnTo>
                  <a:cubicBezTo>
                    <a:pt x="154977" y="173610"/>
                    <a:pt x="154609" y="174346"/>
                    <a:pt x="153504" y="175082"/>
                  </a:cubicBezTo>
                  <a:cubicBezTo>
                    <a:pt x="153136" y="175082"/>
                    <a:pt x="152768" y="175082"/>
                    <a:pt x="152768" y="175082"/>
                  </a:cubicBezTo>
                  <a:cubicBezTo>
                    <a:pt x="152032" y="175082"/>
                    <a:pt x="151296" y="174714"/>
                    <a:pt x="150927" y="173978"/>
                  </a:cubicBezTo>
                  <a:lnTo>
                    <a:pt x="146510" y="164407"/>
                  </a:lnTo>
                  <a:cubicBezTo>
                    <a:pt x="146142" y="163303"/>
                    <a:pt x="146510" y="162566"/>
                    <a:pt x="147614" y="161830"/>
                  </a:cubicBezTo>
                  <a:close/>
                  <a:moveTo>
                    <a:pt x="275719" y="155572"/>
                  </a:moveTo>
                  <a:cubicBezTo>
                    <a:pt x="276823" y="155940"/>
                    <a:pt x="277191" y="157044"/>
                    <a:pt x="276823" y="157781"/>
                  </a:cubicBezTo>
                  <a:lnTo>
                    <a:pt x="273510" y="167720"/>
                  </a:lnTo>
                  <a:cubicBezTo>
                    <a:pt x="273510" y="168456"/>
                    <a:pt x="272774" y="168824"/>
                    <a:pt x="272038" y="168824"/>
                  </a:cubicBezTo>
                  <a:cubicBezTo>
                    <a:pt x="271670" y="168824"/>
                    <a:pt x="271670" y="168824"/>
                    <a:pt x="271301" y="168824"/>
                  </a:cubicBezTo>
                  <a:cubicBezTo>
                    <a:pt x="270197" y="168456"/>
                    <a:pt x="269829" y="167352"/>
                    <a:pt x="270197" y="166616"/>
                  </a:cubicBezTo>
                  <a:lnTo>
                    <a:pt x="273510" y="156676"/>
                  </a:lnTo>
                  <a:cubicBezTo>
                    <a:pt x="273878" y="155572"/>
                    <a:pt x="274983" y="155204"/>
                    <a:pt x="275719" y="155572"/>
                  </a:cubicBezTo>
                  <a:close/>
                  <a:moveTo>
                    <a:pt x="164916" y="155572"/>
                  </a:moveTo>
                  <a:cubicBezTo>
                    <a:pt x="166021" y="155204"/>
                    <a:pt x="166757" y="155940"/>
                    <a:pt x="167125" y="156676"/>
                  </a:cubicBezTo>
                  <a:lnTo>
                    <a:pt x="170438" y="166616"/>
                  </a:lnTo>
                  <a:cubicBezTo>
                    <a:pt x="170806" y="167720"/>
                    <a:pt x="170070" y="168456"/>
                    <a:pt x="169334" y="168824"/>
                  </a:cubicBezTo>
                  <a:cubicBezTo>
                    <a:pt x="169334" y="168824"/>
                    <a:pt x="169334" y="168824"/>
                    <a:pt x="168966" y="168824"/>
                  </a:cubicBezTo>
                  <a:cubicBezTo>
                    <a:pt x="168229" y="168824"/>
                    <a:pt x="167493" y="168456"/>
                    <a:pt x="167125" y="167720"/>
                  </a:cubicBezTo>
                  <a:lnTo>
                    <a:pt x="163812" y="157781"/>
                  </a:lnTo>
                  <a:cubicBezTo>
                    <a:pt x="163444" y="156676"/>
                    <a:pt x="164180" y="155940"/>
                    <a:pt x="164916" y="155572"/>
                  </a:cubicBezTo>
                  <a:close/>
                  <a:moveTo>
                    <a:pt x="257681" y="150419"/>
                  </a:moveTo>
                  <a:cubicBezTo>
                    <a:pt x="258786" y="150787"/>
                    <a:pt x="259154" y="151523"/>
                    <a:pt x="259154" y="152628"/>
                  </a:cubicBezTo>
                  <a:lnTo>
                    <a:pt x="256945" y="162935"/>
                  </a:lnTo>
                  <a:cubicBezTo>
                    <a:pt x="256945" y="163671"/>
                    <a:pt x="255841" y="164407"/>
                    <a:pt x="255105" y="164407"/>
                  </a:cubicBezTo>
                  <a:cubicBezTo>
                    <a:pt x="255105" y="164407"/>
                    <a:pt x="254736" y="164407"/>
                    <a:pt x="254736" y="164407"/>
                  </a:cubicBezTo>
                  <a:cubicBezTo>
                    <a:pt x="253632" y="164039"/>
                    <a:pt x="253264" y="163303"/>
                    <a:pt x="253264" y="162199"/>
                  </a:cubicBezTo>
                  <a:lnTo>
                    <a:pt x="255473" y="151892"/>
                  </a:lnTo>
                  <a:cubicBezTo>
                    <a:pt x="255841" y="150787"/>
                    <a:pt x="256577" y="150419"/>
                    <a:pt x="257681" y="150419"/>
                  </a:cubicBezTo>
                  <a:close/>
                  <a:moveTo>
                    <a:pt x="183321" y="150419"/>
                  </a:moveTo>
                  <a:cubicBezTo>
                    <a:pt x="184426" y="150051"/>
                    <a:pt x="185162" y="150787"/>
                    <a:pt x="185530" y="151891"/>
                  </a:cubicBezTo>
                  <a:lnTo>
                    <a:pt x="187739" y="162198"/>
                  </a:lnTo>
                  <a:cubicBezTo>
                    <a:pt x="188107" y="163303"/>
                    <a:pt x="187370" y="164039"/>
                    <a:pt x="186266" y="164407"/>
                  </a:cubicBezTo>
                  <a:cubicBezTo>
                    <a:pt x="186266" y="164407"/>
                    <a:pt x="185898" y="164407"/>
                    <a:pt x="185898" y="164407"/>
                  </a:cubicBezTo>
                  <a:cubicBezTo>
                    <a:pt x="185162" y="164407"/>
                    <a:pt x="184426" y="163671"/>
                    <a:pt x="184057" y="162935"/>
                  </a:cubicBezTo>
                  <a:lnTo>
                    <a:pt x="181849" y="152627"/>
                  </a:lnTo>
                  <a:cubicBezTo>
                    <a:pt x="181481" y="151523"/>
                    <a:pt x="182217" y="150787"/>
                    <a:pt x="183321" y="150419"/>
                  </a:cubicBezTo>
                  <a:close/>
                  <a:moveTo>
                    <a:pt x="201727" y="147473"/>
                  </a:moveTo>
                  <a:cubicBezTo>
                    <a:pt x="202832" y="147473"/>
                    <a:pt x="203568" y="148210"/>
                    <a:pt x="203568" y="148946"/>
                  </a:cubicBezTo>
                  <a:lnTo>
                    <a:pt x="204672" y="159621"/>
                  </a:lnTo>
                  <a:cubicBezTo>
                    <a:pt x="205041" y="160725"/>
                    <a:pt x="204304" y="161462"/>
                    <a:pt x="203200" y="161462"/>
                  </a:cubicBezTo>
                  <a:cubicBezTo>
                    <a:pt x="202096" y="161462"/>
                    <a:pt x="201359" y="160725"/>
                    <a:pt x="201359" y="159989"/>
                  </a:cubicBezTo>
                  <a:lnTo>
                    <a:pt x="200255" y="149314"/>
                  </a:lnTo>
                  <a:cubicBezTo>
                    <a:pt x="200255" y="148210"/>
                    <a:pt x="200991" y="147473"/>
                    <a:pt x="201727" y="147473"/>
                  </a:cubicBezTo>
                  <a:close/>
                  <a:moveTo>
                    <a:pt x="238907" y="147106"/>
                  </a:moveTo>
                  <a:cubicBezTo>
                    <a:pt x="240011" y="147106"/>
                    <a:pt x="240747" y="148210"/>
                    <a:pt x="240379" y="148946"/>
                  </a:cubicBezTo>
                  <a:lnTo>
                    <a:pt x="239275" y="159622"/>
                  </a:lnTo>
                  <a:cubicBezTo>
                    <a:pt x="239643" y="161094"/>
                    <a:pt x="238907" y="161462"/>
                    <a:pt x="237803" y="161462"/>
                  </a:cubicBezTo>
                  <a:cubicBezTo>
                    <a:pt x="236698" y="161462"/>
                    <a:pt x="235962" y="160358"/>
                    <a:pt x="235962" y="159254"/>
                  </a:cubicBezTo>
                  <a:lnTo>
                    <a:pt x="237066" y="148578"/>
                  </a:lnTo>
                  <a:cubicBezTo>
                    <a:pt x="237066" y="147474"/>
                    <a:pt x="238171" y="146738"/>
                    <a:pt x="238907" y="147106"/>
                  </a:cubicBezTo>
                  <a:close/>
                  <a:moveTo>
                    <a:pt x="220501" y="144529"/>
                  </a:moveTo>
                  <a:cubicBezTo>
                    <a:pt x="222710" y="144529"/>
                    <a:pt x="224182" y="146001"/>
                    <a:pt x="224182" y="148210"/>
                  </a:cubicBezTo>
                  <a:lnTo>
                    <a:pt x="224182" y="169561"/>
                  </a:lnTo>
                  <a:cubicBezTo>
                    <a:pt x="224182" y="171401"/>
                    <a:pt x="222710" y="173242"/>
                    <a:pt x="220501" y="173242"/>
                  </a:cubicBezTo>
                  <a:cubicBezTo>
                    <a:pt x="218292" y="173242"/>
                    <a:pt x="216820" y="171769"/>
                    <a:pt x="216820" y="169561"/>
                  </a:cubicBezTo>
                  <a:lnTo>
                    <a:pt x="216820" y="148210"/>
                  </a:lnTo>
                  <a:cubicBezTo>
                    <a:pt x="216820" y="146001"/>
                    <a:pt x="218292" y="144529"/>
                    <a:pt x="220501" y="144529"/>
                  </a:cubicBezTo>
                  <a:close/>
                  <a:moveTo>
                    <a:pt x="220501" y="134589"/>
                  </a:moveTo>
                  <a:cubicBezTo>
                    <a:pt x="115220" y="134589"/>
                    <a:pt x="29449" y="220360"/>
                    <a:pt x="29449" y="325642"/>
                  </a:cubicBezTo>
                  <a:cubicBezTo>
                    <a:pt x="29449" y="430923"/>
                    <a:pt x="115220" y="516694"/>
                    <a:pt x="220501" y="516694"/>
                  </a:cubicBezTo>
                  <a:cubicBezTo>
                    <a:pt x="325783" y="516694"/>
                    <a:pt x="411554" y="430923"/>
                    <a:pt x="411554" y="325642"/>
                  </a:cubicBezTo>
                  <a:cubicBezTo>
                    <a:pt x="411554" y="220360"/>
                    <a:pt x="325783" y="134589"/>
                    <a:pt x="220501" y="134589"/>
                  </a:cubicBezTo>
                  <a:close/>
                  <a:moveTo>
                    <a:pt x="220455" y="18080"/>
                  </a:moveTo>
                  <a:lnTo>
                    <a:pt x="220188" y="18135"/>
                  </a:lnTo>
                  <a:lnTo>
                    <a:pt x="220636" y="18121"/>
                  </a:lnTo>
                  <a:close/>
                  <a:moveTo>
                    <a:pt x="224412" y="411"/>
                  </a:moveTo>
                  <a:cubicBezTo>
                    <a:pt x="229704" y="1423"/>
                    <a:pt x="234674" y="4276"/>
                    <a:pt x="238171" y="8694"/>
                  </a:cubicBezTo>
                  <a:lnTo>
                    <a:pt x="242737" y="20637"/>
                  </a:lnTo>
                  <a:lnTo>
                    <a:pt x="265354" y="27997"/>
                  </a:lnTo>
                  <a:cubicBezTo>
                    <a:pt x="275235" y="33266"/>
                    <a:pt x="284277" y="40352"/>
                    <a:pt x="291916" y="49187"/>
                  </a:cubicBezTo>
                  <a:cubicBezTo>
                    <a:pt x="307008" y="66488"/>
                    <a:pt x="314739" y="87471"/>
                    <a:pt x="315475" y="108086"/>
                  </a:cubicBezTo>
                  <a:cubicBezTo>
                    <a:pt x="315843" y="112503"/>
                    <a:pt x="311058" y="115816"/>
                    <a:pt x="306640" y="113975"/>
                  </a:cubicBezTo>
                  <a:cubicBezTo>
                    <a:pt x="293112" y="107717"/>
                    <a:pt x="279008" y="102977"/>
                    <a:pt x="264594" y="99791"/>
                  </a:cubicBezTo>
                  <a:lnTo>
                    <a:pt x="231349" y="96107"/>
                  </a:lnTo>
                  <a:lnTo>
                    <a:pt x="231349" y="106606"/>
                  </a:lnTo>
                  <a:lnTo>
                    <a:pt x="264853" y="110000"/>
                  </a:lnTo>
                  <a:cubicBezTo>
                    <a:pt x="340105" y="125461"/>
                    <a:pt x="401563" y="179445"/>
                    <a:pt x="427589" y="250314"/>
                  </a:cubicBezTo>
                  <a:lnTo>
                    <a:pt x="437806" y="307972"/>
                  </a:lnTo>
                  <a:lnTo>
                    <a:pt x="446078" y="307972"/>
                  </a:lnTo>
                  <a:lnTo>
                    <a:pt x="443948" y="285885"/>
                  </a:lnTo>
                  <a:lnTo>
                    <a:pt x="443948" y="285149"/>
                  </a:lnTo>
                  <a:lnTo>
                    <a:pt x="457200" y="285149"/>
                  </a:lnTo>
                  <a:cubicBezTo>
                    <a:pt x="467507" y="285149"/>
                    <a:pt x="475974" y="293616"/>
                    <a:pt x="475974" y="303923"/>
                  </a:cubicBezTo>
                  <a:lnTo>
                    <a:pt x="475974" y="347361"/>
                  </a:lnTo>
                  <a:cubicBezTo>
                    <a:pt x="475974" y="358036"/>
                    <a:pt x="467507" y="366503"/>
                    <a:pt x="457200" y="366503"/>
                  </a:cubicBezTo>
                  <a:lnTo>
                    <a:pt x="443948" y="366503"/>
                  </a:lnTo>
                  <a:lnTo>
                    <a:pt x="443948" y="365766"/>
                  </a:lnTo>
                  <a:lnTo>
                    <a:pt x="446057" y="344047"/>
                  </a:lnTo>
                  <a:lnTo>
                    <a:pt x="439176" y="344047"/>
                  </a:lnTo>
                  <a:lnTo>
                    <a:pt x="436511" y="370362"/>
                  </a:lnTo>
                  <a:cubicBezTo>
                    <a:pt x="427676" y="413363"/>
                    <a:pt x="406262" y="451860"/>
                    <a:pt x="376307" y="481815"/>
                  </a:cubicBezTo>
                  <a:lnTo>
                    <a:pt x="360930" y="492196"/>
                  </a:lnTo>
                  <a:lnTo>
                    <a:pt x="382841" y="548719"/>
                  </a:lnTo>
                  <a:lnTo>
                    <a:pt x="383577" y="551664"/>
                  </a:lnTo>
                  <a:lnTo>
                    <a:pt x="383577" y="552033"/>
                  </a:lnTo>
                  <a:lnTo>
                    <a:pt x="360017" y="552033"/>
                  </a:lnTo>
                  <a:lnTo>
                    <a:pt x="357073" y="548719"/>
                  </a:lnTo>
                  <a:lnTo>
                    <a:pt x="336916" y="508407"/>
                  </a:lnTo>
                  <a:lnTo>
                    <a:pt x="306203" y="529141"/>
                  </a:lnTo>
                  <a:cubicBezTo>
                    <a:pt x="279837" y="540322"/>
                    <a:pt x="250871" y="546511"/>
                    <a:pt x="220501" y="546511"/>
                  </a:cubicBezTo>
                  <a:cubicBezTo>
                    <a:pt x="190131" y="546511"/>
                    <a:pt x="161165" y="540322"/>
                    <a:pt x="134799" y="529141"/>
                  </a:cubicBezTo>
                  <a:lnTo>
                    <a:pt x="104086" y="508407"/>
                  </a:lnTo>
                  <a:lnTo>
                    <a:pt x="83930" y="548719"/>
                  </a:lnTo>
                  <a:lnTo>
                    <a:pt x="80985" y="552033"/>
                  </a:lnTo>
                  <a:lnTo>
                    <a:pt x="57426" y="552033"/>
                  </a:lnTo>
                  <a:lnTo>
                    <a:pt x="57426" y="551664"/>
                  </a:lnTo>
                  <a:lnTo>
                    <a:pt x="58162" y="548719"/>
                  </a:lnTo>
                  <a:lnTo>
                    <a:pt x="80073" y="492196"/>
                  </a:lnTo>
                  <a:lnTo>
                    <a:pt x="64696" y="481815"/>
                  </a:lnTo>
                  <a:cubicBezTo>
                    <a:pt x="24756" y="441875"/>
                    <a:pt x="0" y="386749"/>
                    <a:pt x="0" y="326010"/>
                  </a:cubicBezTo>
                  <a:cubicBezTo>
                    <a:pt x="0" y="219716"/>
                    <a:pt x="75814" y="130614"/>
                    <a:pt x="176149" y="110000"/>
                  </a:cubicBezTo>
                  <a:lnTo>
                    <a:pt x="209262" y="106646"/>
                  </a:lnTo>
                  <a:lnTo>
                    <a:pt x="209262" y="96129"/>
                  </a:lnTo>
                  <a:lnTo>
                    <a:pt x="176500" y="99584"/>
                  </a:lnTo>
                  <a:cubicBezTo>
                    <a:pt x="161902" y="102747"/>
                    <a:pt x="147522" y="107533"/>
                    <a:pt x="133626" y="113975"/>
                  </a:cubicBezTo>
                  <a:cubicBezTo>
                    <a:pt x="129208" y="116184"/>
                    <a:pt x="124423" y="112871"/>
                    <a:pt x="124791" y="108086"/>
                  </a:cubicBezTo>
                  <a:cubicBezTo>
                    <a:pt x="125895" y="78268"/>
                    <a:pt x="141356" y="49187"/>
                    <a:pt x="168965" y="31517"/>
                  </a:cubicBezTo>
                  <a:lnTo>
                    <a:pt x="198474" y="19567"/>
                  </a:lnTo>
                  <a:lnTo>
                    <a:pt x="208721" y="3172"/>
                  </a:lnTo>
                  <a:cubicBezTo>
                    <a:pt x="213506" y="227"/>
                    <a:pt x="219120" y="-601"/>
                    <a:pt x="224412" y="411"/>
                  </a:cubicBezTo>
                  <a:close/>
                </a:path>
              </a:pathLst>
            </a:custGeom>
            <a:solidFill>
              <a:schemeClr val="accent1"/>
            </a:solidFill>
            <a:ln w="3680" cap="flat">
              <a:solidFill>
                <a:schemeClr val="accent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hospital-buildings_33777">
              <a:extLst>
                <a:ext uri="{FF2B5EF4-FFF2-40B4-BE49-F238E27FC236}">
                  <a16:creationId xmlns:a16="http://schemas.microsoft.com/office/drawing/2014/main" id="{0B974747-1D0C-9DD0-8EC6-DADED6BF9323}"/>
                </a:ext>
              </a:extLst>
            </p:cNvPr>
            <p:cNvSpPr/>
            <p:nvPr/>
          </p:nvSpPr>
          <p:spPr>
            <a:xfrm>
              <a:off x="651972" y="5095450"/>
              <a:ext cx="404458" cy="269511"/>
            </a:xfrm>
            <a:custGeom>
              <a:avLst/>
              <a:gdLst>
                <a:gd name="T0" fmla="*/ 1192 w 1260"/>
                <a:gd name="T1" fmla="*/ 756 h 862"/>
                <a:gd name="T2" fmla="*/ 1147 w 1260"/>
                <a:gd name="T3" fmla="*/ 193 h 862"/>
                <a:gd name="T4" fmla="*/ 900 w 1260"/>
                <a:gd name="T5" fmla="*/ 745 h 862"/>
                <a:gd name="T6" fmla="*/ 866 w 1260"/>
                <a:gd name="T7" fmla="*/ 770 h 862"/>
                <a:gd name="T8" fmla="*/ 869 w 1260"/>
                <a:gd name="T9" fmla="*/ 44 h 862"/>
                <a:gd name="T10" fmla="*/ 436 w 1260"/>
                <a:gd name="T11" fmla="*/ 0 h 862"/>
                <a:gd name="T12" fmla="*/ 391 w 1260"/>
                <a:gd name="T13" fmla="*/ 756 h 862"/>
                <a:gd name="T14" fmla="*/ 365 w 1260"/>
                <a:gd name="T15" fmla="*/ 770 h 862"/>
                <a:gd name="T16" fmla="*/ 360 w 1260"/>
                <a:gd name="T17" fmla="*/ 193 h 862"/>
                <a:gd name="T18" fmla="*/ 74 w 1260"/>
                <a:gd name="T19" fmla="*/ 238 h 862"/>
                <a:gd name="T20" fmla="*/ 76 w 1260"/>
                <a:gd name="T21" fmla="*/ 770 h 862"/>
                <a:gd name="T22" fmla="*/ 0 w 1260"/>
                <a:gd name="T23" fmla="*/ 862 h 862"/>
                <a:gd name="T24" fmla="*/ 1260 w 1260"/>
                <a:gd name="T25" fmla="*/ 770 h 862"/>
                <a:gd name="T26" fmla="*/ 1190 w 1260"/>
                <a:gd name="T27" fmla="*/ 770 h 862"/>
                <a:gd name="T28" fmla="*/ 144 w 1260"/>
                <a:gd name="T29" fmla="*/ 589 h 862"/>
                <a:gd name="T30" fmla="*/ 208 w 1260"/>
                <a:gd name="T31" fmla="*/ 525 h 862"/>
                <a:gd name="T32" fmla="*/ 208 w 1260"/>
                <a:gd name="T33" fmla="*/ 477 h 862"/>
                <a:gd name="T34" fmla="*/ 144 w 1260"/>
                <a:gd name="T35" fmla="*/ 413 h 862"/>
                <a:gd name="T36" fmla="*/ 208 w 1260"/>
                <a:gd name="T37" fmla="*/ 477 h 862"/>
                <a:gd name="T38" fmla="*/ 144 w 1260"/>
                <a:gd name="T39" fmla="*/ 368 h 862"/>
                <a:gd name="T40" fmla="*/ 208 w 1260"/>
                <a:gd name="T41" fmla="*/ 305 h 862"/>
                <a:gd name="T42" fmla="*/ 307 w 1260"/>
                <a:gd name="T43" fmla="*/ 589 h 862"/>
                <a:gd name="T44" fmla="*/ 243 w 1260"/>
                <a:gd name="T45" fmla="*/ 525 h 862"/>
                <a:gd name="T46" fmla="*/ 307 w 1260"/>
                <a:gd name="T47" fmla="*/ 589 h 862"/>
                <a:gd name="T48" fmla="*/ 243 w 1260"/>
                <a:gd name="T49" fmla="*/ 477 h 862"/>
                <a:gd name="T50" fmla="*/ 307 w 1260"/>
                <a:gd name="T51" fmla="*/ 413 h 862"/>
                <a:gd name="T52" fmla="*/ 307 w 1260"/>
                <a:gd name="T53" fmla="*/ 368 h 862"/>
                <a:gd name="T54" fmla="*/ 243 w 1260"/>
                <a:gd name="T55" fmla="*/ 305 h 862"/>
                <a:gd name="T56" fmla="*/ 307 w 1260"/>
                <a:gd name="T57" fmla="*/ 368 h 862"/>
                <a:gd name="T58" fmla="*/ 542 w 1260"/>
                <a:gd name="T59" fmla="*/ 767 h 862"/>
                <a:gd name="T60" fmla="*/ 729 w 1260"/>
                <a:gd name="T61" fmla="*/ 534 h 862"/>
                <a:gd name="T62" fmla="*/ 630 w 1260"/>
                <a:gd name="T63" fmla="*/ 334 h 862"/>
                <a:gd name="T64" fmla="*/ 630 w 1260"/>
                <a:gd name="T65" fmla="*/ 20 h 862"/>
                <a:gd name="T66" fmla="*/ 630 w 1260"/>
                <a:gd name="T67" fmla="*/ 334 h 862"/>
                <a:gd name="T68" fmla="*/ 971 w 1260"/>
                <a:gd name="T69" fmla="*/ 589 h 862"/>
                <a:gd name="T70" fmla="*/ 1035 w 1260"/>
                <a:gd name="T71" fmla="*/ 525 h 862"/>
                <a:gd name="T72" fmla="*/ 1035 w 1260"/>
                <a:gd name="T73" fmla="*/ 477 h 862"/>
                <a:gd name="T74" fmla="*/ 971 w 1260"/>
                <a:gd name="T75" fmla="*/ 413 h 862"/>
                <a:gd name="T76" fmla="*/ 1035 w 1260"/>
                <a:gd name="T77" fmla="*/ 477 h 862"/>
                <a:gd name="T78" fmla="*/ 971 w 1260"/>
                <a:gd name="T79" fmla="*/ 368 h 862"/>
                <a:gd name="T80" fmla="*/ 1035 w 1260"/>
                <a:gd name="T81" fmla="*/ 305 h 862"/>
                <a:gd name="T82" fmla="*/ 1134 w 1260"/>
                <a:gd name="T83" fmla="*/ 589 h 862"/>
                <a:gd name="T84" fmla="*/ 1070 w 1260"/>
                <a:gd name="T85" fmla="*/ 525 h 862"/>
                <a:gd name="T86" fmla="*/ 1134 w 1260"/>
                <a:gd name="T87" fmla="*/ 589 h 862"/>
                <a:gd name="T88" fmla="*/ 1070 w 1260"/>
                <a:gd name="T89" fmla="*/ 477 h 862"/>
                <a:gd name="T90" fmla="*/ 1134 w 1260"/>
                <a:gd name="T91" fmla="*/ 413 h 862"/>
                <a:gd name="T92" fmla="*/ 1134 w 1260"/>
                <a:gd name="T93" fmla="*/ 368 h 862"/>
                <a:gd name="T94" fmla="*/ 1070 w 1260"/>
                <a:gd name="T95" fmla="*/ 305 h 862"/>
                <a:gd name="T96" fmla="*/ 1134 w 1260"/>
                <a:gd name="T97" fmla="*/ 368 h 862"/>
                <a:gd name="T98" fmla="*/ 729 w 1260"/>
                <a:gd name="T99" fmla="*/ 138 h 862"/>
                <a:gd name="T100" fmla="*/ 669 w 1260"/>
                <a:gd name="T101" fmla="*/ 216 h 862"/>
                <a:gd name="T102" fmla="*/ 591 w 1260"/>
                <a:gd name="T103" fmla="*/ 276 h 862"/>
                <a:gd name="T104" fmla="*/ 531 w 1260"/>
                <a:gd name="T105" fmla="*/ 216 h 862"/>
                <a:gd name="T106" fmla="*/ 591 w 1260"/>
                <a:gd name="T107" fmla="*/ 138 h 862"/>
                <a:gd name="T108" fmla="*/ 669 w 1260"/>
                <a:gd name="T109" fmla="*/ 78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0" h="862">
                  <a:moveTo>
                    <a:pt x="1190" y="770"/>
                  </a:moveTo>
                  <a:cubicBezTo>
                    <a:pt x="1191" y="766"/>
                    <a:pt x="1192" y="761"/>
                    <a:pt x="1192" y="756"/>
                  </a:cubicBezTo>
                  <a:lnTo>
                    <a:pt x="1192" y="238"/>
                  </a:lnTo>
                  <a:cubicBezTo>
                    <a:pt x="1192" y="213"/>
                    <a:pt x="1172" y="193"/>
                    <a:pt x="1147" y="193"/>
                  </a:cubicBezTo>
                  <a:lnTo>
                    <a:pt x="900" y="193"/>
                  </a:lnTo>
                  <a:lnTo>
                    <a:pt x="900" y="745"/>
                  </a:lnTo>
                  <a:cubicBezTo>
                    <a:pt x="900" y="754"/>
                    <a:pt x="898" y="762"/>
                    <a:pt x="895" y="770"/>
                  </a:cubicBezTo>
                  <a:lnTo>
                    <a:pt x="866" y="770"/>
                  </a:lnTo>
                  <a:cubicBezTo>
                    <a:pt x="868" y="766"/>
                    <a:pt x="869" y="761"/>
                    <a:pt x="869" y="756"/>
                  </a:cubicBezTo>
                  <a:lnTo>
                    <a:pt x="869" y="44"/>
                  </a:lnTo>
                  <a:cubicBezTo>
                    <a:pt x="869" y="20"/>
                    <a:pt x="849" y="0"/>
                    <a:pt x="824" y="0"/>
                  </a:cubicBezTo>
                  <a:lnTo>
                    <a:pt x="436" y="0"/>
                  </a:lnTo>
                  <a:cubicBezTo>
                    <a:pt x="411" y="0"/>
                    <a:pt x="391" y="20"/>
                    <a:pt x="391" y="44"/>
                  </a:cubicBezTo>
                  <a:lnTo>
                    <a:pt x="391" y="756"/>
                  </a:lnTo>
                  <a:cubicBezTo>
                    <a:pt x="391" y="761"/>
                    <a:pt x="392" y="766"/>
                    <a:pt x="394" y="770"/>
                  </a:cubicBezTo>
                  <a:lnTo>
                    <a:pt x="365" y="770"/>
                  </a:lnTo>
                  <a:cubicBezTo>
                    <a:pt x="362" y="762"/>
                    <a:pt x="360" y="754"/>
                    <a:pt x="360" y="745"/>
                  </a:cubicBezTo>
                  <a:lnTo>
                    <a:pt x="360" y="193"/>
                  </a:lnTo>
                  <a:lnTo>
                    <a:pt x="119" y="193"/>
                  </a:lnTo>
                  <a:cubicBezTo>
                    <a:pt x="94" y="193"/>
                    <a:pt x="74" y="213"/>
                    <a:pt x="74" y="238"/>
                  </a:cubicBezTo>
                  <a:lnTo>
                    <a:pt x="74" y="756"/>
                  </a:lnTo>
                  <a:cubicBezTo>
                    <a:pt x="74" y="761"/>
                    <a:pt x="75" y="766"/>
                    <a:pt x="76" y="770"/>
                  </a:cubicBezTo>
                  <a:lnTo>
                    <a:pt x="0" y="770"/>
                  </a:lnTo>
                  <a:lnTo>
                    <a:pt x="0" y="862"/>
                  </a:lnTo>
                  <a:lnTo>
                    <a:pt x="1260" y="862"/>
                  </a:lnTo>
                  <a:lnTo>
                    <a:pt x="1260" y="770"/>
                  </a:lnTo>
                  <a:lnTo>
                    <a:pt x="1190" y="770"/>
                  </a:lnTo>
                  <a:lnTo>
                    <a:pt x="1190" y="770"/>
                  </a:lnTo>
                  <a:close/>
                  <a:moveTo>
                    <a:pt x="208" y="589"/>
                  </a:moveTo>
                  <a:lnTo>
                    <a:pt x="144" y="589"/>
                  </a:lnTo>
                  <a:lnTo>
                    <a:pt x="144" y="525"/>
                  </a:lnTo>
                  <a:lnTo>
                    <a:pt x="208" y="525"/>
                  </a:lnTo>
                  <a:lnTo>
                    <a:pt x="208" y="589"/>
                  </a:lnTo>
                  <a:close/>
                  <a:moveTo>
                    <a:pt x="208" y="477"/>
                  </a:moveTo>
                  <a:lnTo>
                    <a:pt x="144" y="477"/>
                  </a:lnTo>
                  <a:lnTo>
                    <a:pt x="144" y="413"/>
                  </a:lnTo>
                  <a:lnTo>
                    <a:pt x="208" y="413"/>
                  </a:lnTo>
                  <a:lnTo>
                    <a:pt x="208" y="477"/>
                  </a:lnTo>
                  <a:close/>
                  <a:moveTo>
                    <a:pt x="208" y="368"/>
                  </a:moveTo>
                  <a:lnTo>
                    <a:pt x="144" y="368"/>
                  </a:lnTo>
                  <a:lnTo>
                    <a:pt x="144" y="305"/>
                  </a:lnTo>
                  <a:lnTo>
                    <a:pt x="208" y="305"/>
                  </a:lnTo>
                  <a:lnTo>
                    <a:pt x="208" y="368"/>
                  </a:lnTo>
                  <a:close/>
                  <a:moveTo>
                    <a:pt x="307" y="589"/>
                  </a:moveTo>
                  <a:lnTo>
                    <a:pt x="243" y="589"/>
                  </a:lnTo>
                  <a:lnTo>
                    <a:pt x="243" y="525"/>
                  </a:lnTo>
                  <a:lnTo>
                    <a:pt x="307" y="525"/>
                  </a:lnTo>
                  <a:lnTo>
                    <a:pt x="307" y="589"/>
                  </a:lnTo>
                  <a:close/>
                  <a:moveTo>
                    <a:pt x="307" y="477"/>
                  </a:moveTo>
                  <a:lnTo>
                    <a:pt x="243" y="477"/>
                  </a:lnTo>
                  <a:lnTo>
                    <a:pt x="243" y="413"/>
                  </a:lnTo>
                  <a:lnTo>
                    <a:pt x="307" y="413"/>
                  </a:lnTo>
                  <a:lnTo>
                    <a:pt x="307" y="477"/>
                  </a:lnTo>
                  <a:close/>
                  <a:moveTo>
                    <a:pt x="307" y="368"/>
                  </a:moveTo>
                  <a:lnTo>
                    <a:pt x="243" y="368"/>
                  </a:lnTo>
                  <a:lnTo>
                    <a:pt x="243" y="305"/>
                  </a:lnTo>
                  <a:lnTo>
                    <a:pt x="307" y="305"/>
                  </a:lnTo>
                  <a:lnTo>
                    <a:pt x="307" y="368"/>
                  </a:lnTo>
                  <a:close/>
                  <a:moveTo>
                    <a:pt x="729" y="767"/>
                  </a:moveTo>
                  <a:lnTo>
                    <a:pt x="542" y="767"/>
                  </a:lnTo>
                  <a:lnTo>
                    <a:pt x="542" y="534"/>
                  </a:lnTo>
                  <a:lnTo>
                    <a:pt x="729" y="534"/>
                  </a:lnTo>
                  <a:lnTo>
                    <a:pt x="729" y="767"/>
                  </a:lnTo>
                  <a:close/>
                  <a:moveTo>
                    <a:pt x="630" y="334"/>
                  </a:moveTo>
                  <a:cubicBezTo>
                    <a:pt x="543" y="334"/>
                    <a:pt x="473" y="263"/>
                    <a:pt x="473" y="177"/>
                  </a:cubicBezTo>
                  <a:cubicBezTo>
                    <a:pt x="473" y="90"/>
                    <a:pt x="543" y="20"/>
                    <a:pt x="630" y="20"/>
                  </a:cubicBezTo>
                  <a:cubicBezTo>
                    <a:pt x="717" y="20"/>
                    <a:pt x="787" y="90"/>
                    <a:pt x="787" y="177"/>
                  </a:cubicBezTo>
                  <a:cubicBezTo>
                    <a:pt x="787" y="263"/>
                    <a:pt x="717" y="334"/>
                    <a:pt x="630" y="334"/>
                  </a:cubicBezTo>
                  <a:close/>
                  <a:moveTo>
                    <a:pt x="1035" y="589"/>
                  </a:moveTo>
                  <a:lnTo>
                    <a:pt x="971" y="589"/>
                  </a:lnTo>
                  <a:lnTo>
                    <a:pt x="971" y="525"/>
                  </a:lnTo>
                  <a:lnTo>
                    <a:pt x="1035" y="525"/>
                  </a:lnTo>
                  <a:lnTo>
                    <a:pt x="1035" y="589"/>
                  </a:lnTo>
                  <a:close/>
                  <a:moveTo>
                    <a:pt x="1035" y="477"/>
                  </a:moveTo>
                  <a:lnTo>
                    <a:pt x="971" y="477"/>
                  </a:lnTo>
                  <a:lnTo>
                    <a:pt x="971" y="413"/>
                  </a:lnTo>
                  <a:lnTo>
                    <a:pt x="1035" y="413"/>
                  </a:lnTo>
                  <a:lnTo>
                    <a:pt x="1035" y="477"/>
                  </a:lnTo>
                  <a:close/>
                  <a:moveTo>
                    <a:pt x="1035" y="368"/>
                  </a:moveTo>
                  <a:lnTo>
                    <a:pt x="971" y="368"/>
                  </a:lnTo>
                  <a:lnTo>
                    <a:pt x="971" y="305"/>
                  </a:lnTo>
                  <a:lnTo>
                    <a:pt x="1035" y="305"/>
                  </a:lnTo>
                  <a:lnTo>
                    <a:pt x="1035" y="368"/>
                  </a:lnTo>
                  <a:close/>
                  <a:moveTo>
                    <a:pt x="1134" y="589"/>
                  </a:moveTo>
                  <a:lnTo>
                    <a:pt x="1070" y="589"/>
                  </a:lnTo>
                  <a:lnTo>
                    <a:pt x="1070" y="525"/>
                  </a:lnTo>
                  <a:lnTo>
                    <a:pt x="1134" y="525"/>
                  </a:lnTo>
                  <a:lnTo>
                    <a:pt x="1134" y="589"/>
                  </a:lnTo>
                  <a:close/>
                  <a:moveTo>
                    <a:pt x="1134" y="477"/>
                  </a:moveTo>
                  <a:lnTo>
                    <a:pt x="1070" y="477"/>
                  </a:lnTo>
                  <a:lnTo>
                    <a:pt x="1070" y="413"/>
                  </a:lnTo>
                  <a:lnTo>
                    <a:pt x="1134" y="413"/>
                  </a:lnTo>
                  <a:lnTo>
                    <a:pt x="1134" y="477"/>
                  </a:lnTo>
                  <a:close/>
                  <a:moveTo>
                    <a:pt x="1134" y="368"/>
                  </a:moveTo>
                  <a:lnTo>
                    <a:pt x="1070" y="368"/>
                  </a:lnTo>
                  <a:lnTo>
                    <a:pt x="1070" y="305"/>
                  </a:lnTo>
                  <a:lnTo>
                    <a:pt x="1134" y="305"/>
                  </a:lnTo>
                  <a:lnTo>
                    <a:pt x="1134" y="368"/>
                  </a:lnTo>
                  <a:close/>
                  <a:moveTo>
                    <a:pt x="669" y="138"/>
                  </a:moveTo>
                  <a:lnTo>
                    <a:pt x="729" y="138"/>
                  </a:lnTo>
                  <a:lnTo>
                    <a:pt x="729" y="216"/>
                  </a:lnTo>
                  <a:lnTo>
                    <a:pt x="669" y="216"/>
                  </a:lnTo>
                  <a:lnTo>
                    <a:pt x="669" y="276"/>
                  </a:lnTo>
                  <a:lnTo>
                    <a:pt x="591" y="276"/>
                  </a:lnTo>
                  <a:lnTo>
                    <a:pt x="591" y="216"/>
                  </a:lnTo>
                  <a:lnTo>
                    <a:pt x="531" y="216"/>
                  </a:lnTo>
                  <a:lnTo>
                    <a:pt x="531" y="138"/>
                  </a:lnTo>
                  <a:lnTo>
                    <a:pt x="591" y="138"/>
                  </a:lnTo>
                  <a:lnTo>
                    <a:pt x="591" y="78"/>
                  </a:lnTo>
                  <a:lnTo>
                    <a:pt x="669" y="78"/>
                  </a:lnTo>
                  <a:lnTo>
                    <a:pt x="669" y="13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sp>
          <p:nvSpPr>
            <p:cNvPr id="11" name="bce51301-ed04-4410-a8e2-9e116cf0bca2">
              <a:extLst>
                <a:ext uri="{FF2B5EF4-FFF2-40B4-BE49-F238E27FC236}">
                  <a16:creationId xmlns:a16="http://schemas.microsoft.com/office/drawing/2014/main" id="{E77F7D54-4D5A-FA11-28F7-C0CE1F633551}"/>
                </a:ext>
              </a:extLst>
            </p:cNvPr>
            <p:cNvSpPr/>
            <p:nvPr/>
          </p:nvSpPr>
          <p:spPr>
            <a:xfrm>
              <a:off x="701458" y="3260375"/>
              <a:ext cx="367396" cy="361867"/>
            </a:xfrm>
            <a:custGeom>
              <a:avLst/>
              <a:gdLst>
                <a:gd name="connsiteX0" fmla="*/ 152400 w 342900"/>
                <a:gd name="connsiteY0" fmla="*/ 209550 h 342900"/>
                <a:gd name="connsiteX1" fmla="*/ 171450 w 342900"/>
                <a:gd name="connsiteY1" fmla="*/ 228600 h 342900"/>
                <a:gd name="connsiteX2" fmla="*/ 152400 w 342900"/>
                <a:gd name="connsiteY2" fmla="*/ 247650 h 342900"/>
                <a:gd name="connsiteX3" fmla="*/ 327738 w 342900"/>
                <a:gd name="connsiteY3" fmla="*/ 204841 h 342900"/>
                <a:gd name="connsiteX4" fmla="*/ 323215 w 342900"/>
                <a:gd name="connsiteY4" fmla="*/ 215292 h 342900"/>
                <a:gd name="connsiteX5" fmla="*/ 297891 w 342900"/>
                <a:gd name="connsiteY5" fmla="*/ 246970 h 342900"/>
                <a:gd name="connsiteX6" fmla="*/ 331904 w 342900"/>
                <a:gd name="connsiteY6" fmla="*/ 195214 h 342900"/>
                <a:gd name="connsiteX7" fmla="*/ 330786 w 342900"/>
                <a:gd name="connsiteY7" fmla="*/ 200539 h 342900"/>
                <a:gd name="connsiteX8" fmla="*/ 327738 w 342900"/>
                <a:gd name="connsiteY8" fmla="*/ 204841 h 342900"/>
                <a:gd name="connsiteX9" fmla="*/ 318778 w 342900"/>
                <a:gd name="connsiteY9" fmla="*/ 178065 h 342900"/>
                <a:gd name="connsiteX10" fmla="*/ 318777 w 342900"/>
                <a:gd name="connsiteY10" fmla="*/ 178067 h 342900"/>
                <a:gd name="connsiteX11" fmla="*/ 304538 w 342900"/>
                <a:gd name="connsiteY11" fmla="*/ 209309 h 342900"/>
                <a:gd name="connsiteX12" fmla="*/ 320759 w 342900"/>
                <a:gd name="connsiteY12" fmla="*/ 164326 h 342900"/>
                <a:gd name="connsiteX13" fmla="*/ 318780 w 342900"/>
                <a:gd name="connsiteY13" fmla="*/ 178061 h 342900"/>
                <a:gd name="connsiteX14" fmla="*/ 318778 w 342900"/>
                <a:gd name="connsiteY14" fmla="*/ 178065 h 342900"/>
                <a:gd name="connsiteX15" fmla="*/ 133350 w 342900"/>
                <a:gd name="connsiteY15" fmla="*/ 152400 h 342900"/>
                <a:gd name="connsiteX16" fmla="*/ 133350 w 342900"/>
                <a:gd name="connsiteY16" fmla="*/ 190500 h 342900"/>
                <a:gd name="connsiteX17" fmla="*/ 114300 w 342900"/>
                <a:gd name="connsiteY17" fmla="*/ 171450 h 342900"/>
                <a:gd name="connsiteX18" fmla="*/ 133350 w 342900"/>
                <a:gd name="connsiteY18" fmla="*/ 152400 h 342900"/>
                <a:gd name="connsiteX19" fmla="*/ 342900 w 342900"/>
                <a:gd name="connsiteY19" fmla="*/ 142875 h 342900"/>
                <a:gd name="connsiteX20" fmla="*/ 342837 w 342900"/>
                <a:gd name="connsiteY20" fmla="*/ 147174 h 342900"/>
                <a:gd name="connsiteX21" fmla="*/ 337187 w 342900"/>
                <a:gd name="connsiteY21" fmla="*/ 183008 h 342900"/>
                <a:gd name="connsiteX22" fmla="*/ 331904 w 342900"/>
                <a:gd name="connsiteY22" fmla="*/ 195214 h 342900"/>
                <a:gd name="connsiteX23" fmla="*/ 323850 w 342900"/>
                <a:gd name="connsiteY23" fmla="*/ 142875 h 342900"/>
                <a:gd name="connsiteX24" fmla="*/ 323850 w 342900"/>
                <a:gd name="connsiteY24" fmla="*/ 142889 h 342900"/>
                <a:gd name="connsiteX25" fmla="*/ 320759 w 342900"/>
                <a:gd name="connsiteY25" fmla="*/ 164326 h 342900"/>
                <a:gd name="connsiteX26" fmla="*/ 133350 w 342900"/>
                <a:gd name="connsiteY26" fmla="*/ 123825 h 342900"/>
                <a:gd name="connsiteX27" fmla="*/ 133350 w 342900"/>
                <a:gd name="connsiteY27" fmla="*/ 133350 h 342900"/>
                <a:gd name="connsiteX28" fmla="*/ 95250 w 342900"/>
                <a:gd name="connsiteY28" fmla="*/ 171450 h 342900"/>
                <a:gd name="connsiteX29" fmla="*/ 133350 w 342900"/>
                <a:gd name="connsiteY29" fmla="*/ 209550 h 342900"/>
                <a:gd name="connsiteX30" fmla="*/ 133350 w 342900"/>
                <a:gd name="connsiteY30" fmla="*/ 247650 h 342900"/>
                <a:gd name="connsiteX31" fmla="*/ 115381 w 342900"/>
                <a:gd name="connsiteY31" fmla="*/ 234951 h 342900"/>
                <a:gd name="connsiteX32" fmla="*/ 103227 w 342900"/>
                <a:gd name="connsiteY32" fmla="*/ 229145 h 342900"/>
                <a:gd name="connsiteX33" fmla="*/ 97421 w 342900"/>
                <a:gd name="connsiteY33" fmla="*/ 241299 h 342900"/>
                <a:gd name="connsiteX34" fmla="*/ 133350 w 342900"/>
                <a:gd name="connsiteY34" fmla="*/ 266700 h 342900"/>
                <a:gd name="connsiteX35" fmla="*/ 133350 w 342900"/>
                <a:gd name="connsiteY35" fmla="*/ 276225 h 342900"/>
                <a:gd name="connsiteX36" fmla="*/ 152400 w 342900"/>
                <a:gd name="connsiteY36" fmla="*/ 276225 h 342900"/>
                <a:gd name="connsiteX37" fmla="*/ 152400 w 342900"/>
                <a:gd name="connsiteY37" fmla="*/ 266700 h 342900"/>
                <a:gd name="connsiteX38" fmla="*/ 190500 w 342900"/>
                <a:gd name="connsiteY38" fmla="*/ 228600 h 342900"/>
                <a:gd name="connsiteX39" fmla="*/ 152400 w 342900"/>
                <a:gd name="connsiteY39" fmla="*/ 190500 h 342900"/>
                <a:gd name="connsiteX40" fmla="*/ 152400 w 342900"/>
                <a:gd name="connsiteY40" fmla="*/ 152400 h 342900"/>
                <a:gd name="connsiteX41" fmla="*/ 170369 w 342900"/>
                <a:gd name="connsiteY41" fmla="*/ 165099 h 342900"/>
                <a:gd name="connsiteX42" fmla="*/ 182523 w 342900"/>
                <a:gd name="connsiteY42" fmla="*/ 170905 h 342900"/>
                <a:gd name="connsiteX43" fmla="*/ 188329 w 342900"/>
                <a:gd name="connsiteY43" fmla="*/ 158751 h 342900"/>
                <a:gd name="connsiteX44" fmla="*/ 152400 w 342900"/>
                <a:gd name="connsiteY44" fmla="*/ 133350 h 342900"/>
                <a:gd name="connsiteX45" fmla="*/ 152400 w 342900"/>
                <a:gd name="connsiteY45" fmla="*/ 123825 h 342900"/>
                <a:gd name="connsiteX46" fmla="*/ 142875 w 342900"/>
                <a:gd name="connsiteY46" fmla="*/ 57150 h 342900"/>
                <a:gd name="connsiteX47" fmla="*/ 285750 w 342900"/>
                <a:gd name="connsiteY47" fmla="*/ 200025 h 342900"/>
                <a:gd name="connsiteX48" fmla="*/ 142875 w 342900"/>
                <a:gd name="connsiteY48" fmla="*/ 342900 h 342900"/>
                <a:gd name="connsiteX49" fmla="*/ 0 w 342900"/>
                <a:gd name="connsiteY49" fmla="*/ 200025 h 342900"/>
                <a:gd name="connsiteX50" fmla="*/ 142875 w 342900"/>
                <a:gd name="connsiteY50" fmla="*/ 57150 h 342900"/>
                <a:gd name="connsiteX51" fmla="*/ 200025 w 342900"/>
                <a:gd name="connsiteY51" fmla="*/ 19050 h 342900"/>
                <a:gd name="connsiteX52" fmla="*/ 314119 w 342900"/>
                <a:gd name="connsiteY52" fmla="*/ 94677 h 342900"/>
                <a:gd name="connsiteX53" fmla="*/ 200025 w 342900"/>
                <a:gd name="connsiteY53" fmla="*/ 19050 h 342900"/>
                <a:gd name="connsiteX54" fmla="*/ 133591 w 342900"/>
                <a:gd name="connsiteY54" fmla="*/ 38362 h 342900"/>
                <a:gd name="connsiteX55" fmla="*/ 95930 w 342900"/>
                <a:gd name="connsiteY55" fmla="*/ 45009 h 342900"/>
                <a:gd name="connsiteX56" fmla="*/ 95930 w 342900"/>
                <a:gd name="connsiteY56" fmla="*/ 45009 h 342900"/>
                <a:gd name="connsiteX57" fmla="*/ 133591 w 342900"/>
                <a:gd name="connsiteY57" fmla="*/ 38362 h 342900"/>
                <a:gd name="connsiteX58" fmla="*/ 200025 w 342900"/>
                <a:gd name="connsiteY58" fmla="*/ 19050 h 342900"/>
                <a:gd name="connsiteX59" fmla="*/ 137763 w 342900"/>
                <a:gd name="connsiteY59" fmla="*/ 15372 h 342900"/>
                <a:gd name="connsiteX60" fmla="*/ 95930 w 342900"/>
                <a:gd name="connsiteY60" fmla="*/ 45009 h 342900"/>
                <a:gd name="connsiteX61" fmla="*/ 95930 w 342900"/>
                <a:gd name="connsiteY61" fmla="*/ 45009 h 342900"/>
                <a:gd name="connsiteX62" fmla="*/ 127608 w 342900"/>
                <a:gd name="connsiteY62" fmla="*/ 19686 h 342900"/>
                <a:gd name="connsiteX63" fmla="*/ 148430 w 342900"/>
                <a:gd name="connsiteY63" fmla="*/ 10839 h 342900"/>
                <a:gd name="connsiteX64" fmla="*/ 137763 w 342900"/>
                <a:gd name="connsiteY64" fmla="*/ 15372 h 342900"/>
                <a:gd name="connsiteX65" fmla="*/ 142360 w 342900"/>
                <a:gd name="connsiteY65" fmla="*/ 12114 h 342900"/>
                <a:gd name="connsiteX66" fmla="*/ 199695 w 342900"/>
                <a:gd name="connsiteY66" fmla="*/ 0 h 342900"/>
                <a:gd name="connsiteX67" fmla="*/ 200025 w 342900"/>
                <a:gd name="connsiteY67" fmla="*/ 0 h 342900"/>
                <a:gd name="connsiteX68" fmla="*/ 331672 w 342900"/>
                <a:gd name="connsiteY68" fmla="*/ 87261 h 342900"/>
                <a:gd name="connsiteX69" fmla="*/ 200025 w 342900"/>
                <a:gd name="connsiteY69" fmla="*/ 0 h 342900"/>
                <a:gd name="connsiteX70" fmla="*/ 148430 w 342900"/>
                <a:gd name="connsiteY70" fmla="*/ 10839 h 342900"/>
                <a:gd name="connsiteX71" fmla="*/ 161717 w 342900"/>
                <a:gd name="connsiteY71" fmla="*/ 5194 h 342900"/>
                <a:gd name="connsiteX72" fmla="*/ 199695 w 342900"/>
                <a:gd name="connsiteY72"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42900" h="342900">
                  <a:moveTo>
                    <a:pt x="152400" y="209550"/>
                  </a:moveTo>
                  <a:cubicBezTo>
                    <a:pt x="162921" y="209550"/>
                    <a:pt x="171450" y="218079"/>
                    <a:pt x="171450" y="228600"/>
                  </a:cubicBezTo>
                  <a:cubicBezTo>
                    <a:pt x="171450" y="239121"/>
                    <a:pt x="162921" y="247650"/>
                    <a:pt x="152400" y="247650"/>
                  </a:cubicBezTo>
                  <a:close/>
                  <a:moveTo>
                    <a:pt x="327738" y="204841"/>
                  </a:moveTo>
                  <a:lnTo>
                    <a:pt x="323215" y="215292"/>
                  </a:lnTo>
                  <a:cubicBezTo>
                    <a:pt x="316299" y="227030"/>
                    <a:pt x="307754" y="237694"/>
                    <a:pt x="297891" y="246970"/>
                  </a:cubicBezTo>
                  <a:close/>
                  <a:moveTo>
                    <a:pt x="331904" y="195214"/>
                  </a:moveTo>
                  <a:lnTo>
                    <a:pt x="330786" y="200539"/>
                  </a:lnTo>
                  <a:lnTo>
                    <a:pt x="327738" y="204841"/>
                  </a:lnTo>
                  <a:close/>
                  <a:moveTo>
                    <a:pt x="318778" y="178065"/>
                  </a:moveTo>
                  <a:lnTo>
                    <a:pt x="318777" y="178067"/>
                  </a:lnTo>
                  <a:cubicBezTo>
                    <a:pt x="315478" y="189218"/>
                    <a:pt x="310651" y="199713"/>
                    <a:pt x="304538" y="209309"/>
                  </a:cubicBezTo>
                  <a:close/>
                  <a:moveTo>
                    <a:pt x="320759" y="164326"/>
                  </a:moveTo>
                  <a:lnTo>
                    <a:pt x="318780" y="178061"/>
                  </a:lnTo>
                  <a:lnTo>
                    <a:pt x="318778" y="178065"/>
                  </a:lnTo>
                  <a:close/>
                  <a:moveTo>
                    <a:pt x="133350" y="152400"/>
                  </a:moveTo>
                  <a:lnTo>
                    <a:pt x="133350" y="190500"/>
                  </a:lnTo>
                  <a:cubicBezTo>
                    <a:pt x="122829" y="190500"/>
                    <a:pt x="114300" y="181971"/>
                    <a:pt x="114300" y="171450"/>
                  </a:cubicBezTo>
                  <a:cubicBezTo>
                    <a:pt x="114300" y="160929"/>
                    <a:pt x="122829" y="152400"/>
                    <a:pt x="133350" y="152400"/>
                  </a:cubicBezTo>
                  <a:close/>
                  <a:moveTo>
                    <a:pt x="342900" y="142875"/>
                  </a:moveTo>
                  <a:cubicBezTo>
                    <a:pt x="342900" y="144313"/>
                    <a:pt x="342879" y="145746"/>
                    <a:pt x="342837" y="147174"/>
                  </a:cubicBezTo>
                  <a:cubicBezTo>
                    <a:pt x="342471" y="159581"/>
                    <a:pt x="340522" y="171590"/>
                    <a:pt x="337187" y="183008"/>
                  </a:cubicBezTo>
                  <a:lnTo>
                    <a:pt x="331904" y="195214"/>
                  </a:lnTo>
                  <a:close/>
                  <a:moveTo>
                    <a:pt x="323850" y="142875"/>
                  </a:moveTo>
                  <a:cubicBezTo>
                    <a:pt x="323850" y="142880"/>
                    <a:pt x="323850" y="142885"/>
                    <a:pt x="323850" y="142889"/>
                  </a:cubicBezTo>
                  <a:lnTo>
                    <a:pt x="320759" y="164326"/>
                  </a:lnTo>
                  <a:close/>
                  <a:moveTo>
                    <a:pt x="133350" y="123825"/>
                  </a:moveTo>
                  <a:lnTo>
                    <a:pt x="133350" y="133350"/>
                  </a:lnTo>
                  <a:cubicBezTo>
                    <a:pt x="112308" y="133350"/>
                    <a:pt x="95250" y="150408"/>
                    <a:pt x="95250" y="171450"/>
                  </a:cubicBezTo>
                  <a:cubicBezTo>
                    <a:pt x="95250" y="192492"/>
                    <a:pt x="112308" y="209550"/>
                    <a:pt x="133350" y="209550"/>
                  </a:cubicBezTo>
                  <a:lnTo>
                    <a:pt x="133350" y="247650"/>
                  </a:lnTo>
                  <a:cubicBezTo>
                    <a:pt x="125070" y="247650"/>
                    <a:pt x="118001" y="242363"/>
                    <a:pt x="115381" y="234951"/>
                  </a:cubicBezTo>
                  <a:cubicBezTo>
                    <a:pt x="113628" y="229991"/>
                    <a:pt x="108187" y="227391"/>
                    <a:pt x="103227" y="229145"/>
                  </a:cubicBezTo>
                  <a:cubicBezTo>
                    <a:pt x="98267" y="230897"/>
                    <a:pt x="95667" y="236339"/>
                    <a:pt x="97421" y="241299"/>
                  </a:cubicBezTo>
                  <a:cubicBezTo>
                    <a:pt x="102646" y="256084"/>
                    <a:pt x="116746" y="266700"/>
                    <a:pt x="133350" y="266700"/>
                  </a:cubicBezTo>
                  <a:lnTo>
                    <a:pt x="133350" y="276225"/>
                  </a:lnTo>
                  <a:lnTo>
                    <a:pt x="152400" y="276225"/>
                  </a:lnTo>
                  <a:lnTo>
                    <a:pt x="152400" y="266700"/>
                  </a:lnTo>
                  <a:cubicBezTo>
                    <a:pt x="173442" y="266700"/>
                    <a:pt x="190500" y="249642"/>
                    <a:pt x="190500" y="228600"/>
                  </a:cubicBezTo>
                  <a:cubicBezTo>
                    <a:pt x="190500" y="207558"/>
                    <a:pt x="173442" y="190500"/>
                    <a:pt x="152400" y="190500"/>
                  </a:cubicBezTo>
                  <a:lnTo>
                    <a:pt x="152400" y="152400"/>
                  </a:lnTo>
                  <a:cubicBezTo>
                    <a:pt x="160680" y="152400"/>
                    <a:pt x="167749" y="157687"/>
                    <a:pt x="170369" y="165099"/>
                  </a:cubicBezTo>
                  <a:cubicBezTo>
                    <a:pt x="172122" y="170059"/>
                    <a:pt x="177563" y="172659"/>
                    <a:pt x="182523" y="170905"/>
                  </a:cubicBezTo>
                  <a:cubicBezTo>
                    <a:pt x="187483" y="169153"/>
                    <a:pt x="190083" y="163711"/>
                    <a:pt x="188329" y="158751"/>
                  </a:cubicBezTo>
                  <a:cubicBezTo>
                    <a:pt x="183104" y="143966"/>
                    <a:pt x="169004" y="133350"/>
                    <a:pt x="152400" y="133350"/>
                  </a:cubicBezTo>
                  <a:lnTo>
                    <a:pt x="152400" y="123825"/>
                  </a:lnTo>
                  <a:close/>
                  <a:moveTo>
                    <a:pt x="142875" y="57150"/>
                  </a:moveTo>
                  <a:cubicBezTo>
                    <a:pt x="221783" y="57150"/>
                    <a:pt x="285750" y="121117"/>
                    <a:pt x="285750" y="200025"/>
                  </a:cubicBezTo>
                  <a:cubicBezTo>
                    <a:pt x="285750" y="278933"/>
                    <a:pt x="221783" y="342900"/>
                    <a:pt x="142875" y="342900"/>
                  </a:cubicBezTo>
                  <a:cubicBezTo>
                    <a:pt x="63967" y="342900"/>
                    <a:pt x="0" y="278933"/>
                    <a:pt x="0" y="200025"/>
                  </a:cubicBezTo>
                  <a:cubicBezTo>
                    <a:pt x="0" y="121117"/>
                    <a:pt x="63967" y="57150"/>
                    <a:pt x="142875" y="57150"/>
                  </a:cubicBezTo>
                  <a:close/>
                  <a:moveTo>
                    <a:pt x="200025" y="19050"/>
                  </a:moveTo>
                  <a:cubicBezTo>
                    <a:pt x="251315" y="19050"/>
                    <a:pt x="295322" y="50234"/>
                    <a:pt x="314119" y="94677"/>
                  </a:cubicBezTo>
                  <a:cubicBezTo>
                    <a:pt x="295322" y="50234"/>
                    <a:pt x="251315" y="19050"/>
                    <a:pt x="200025" y="19050"/>
                  </a:cubicBezTo>
                  <a:cubicBezTo>
                    <a:pt x="175579" y="19050"/>
                    <a:pt x="152788" y="26134"/>
                    <a:pt x="133591" y="38362"/>
                  </a:cubicBezTo>
                  <a:cubicBezTo>
                    <a:pt x="120566" y="39098"/>
                    <a:pt x="107952" y="41374"/>
                    <a:pt x="95930" y="45009"/>
                  </a:cubicBezTo>
                  <a:lnTo>
                    <a:pt x="95930" y="45009"/>
                  </a:lnTo>
                  <a:lnTo>
                    <a:pt x="133591" y="38362"/>
                  </a:lnTo>
                  <a:cubicBezTo>
                    <a:pt x="152788" y="26134"/>
                    <a:pt x="175579" y="19050"/>
                    <a:pt x="200025" y="19050"/>
                  </a:cubicBezTo>
                  <a:close/>
                  <a:moveTo>
                    <a:pt x="137763" y="15372"/>
                  </a:moveTo>
                  <a:lnTo>
                    <a:pt x="95930" y="45009"/>
                  </a:lnTo>
                  <a:lnTo>
                    <a:pt x="95930" y="45009"/>
                  </a:lnTo>
                  <a:cubicBezTo>
                    <a:pt x="105207" y="35146"/>
                    <a:pt x="115870" y="26601"/>
                    <a:pt x="127608" y="19686"/>
                  </a:cubicBezTo>
                  <a:close/>
                  <a:moveTo>
                    <a:pt x="148430" y="10839"/>
                  </a:moveTo>
                  <a:lnTo>
                    <a:pt x="137763" y="15372"/>
                  </a:lnTo>
                  <a:lnTo>
                    <a:pt x="142360" y="12114"/>
                  </a:lnTo>
                  <a:close/>
                  <a:moveTo>
                    <a:pt x="199695" y="0"/>
                  </a:moveTo>
                  <a:cubicBezTo>
                    <a:pt x="199805" y="0"/>
                    <a:pt x="199915" y="0"/>
                    <a:pt x="200025" y="0"/>
                  </a:cubicBezTo>
                  <a:cubicBezTo>
                    <a:pt x="259206" y="0"/>
                    <a:pt x="309983" y="35981"/>
                    <a:pt x="331672" y="87261"/>
                  </a:cubicBezTo>
                  <a:cubicBezTo>
                    <a:pt x="309983" y="35981"/>
                    <a:pt x="259206" y="0"/>
                    <a:pt x="200025" y="0"/>
                  </a:cubicBezTo>
                  <a:lnTo>
                    <a:pt x="148430" y="10839"/>
                  </a:lnTo>
                  <a:lnTo>
                    <a:pt x="161717" y="5194"/>
                  </a:lnTo>
                  <a:cubicBezTo>
                    <a:pt x="173808" y="1837"/>
                    <a:pt x="186543" y="30"/>
                    <a:pt x="19969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8" name="TextBox 7">
            <a:extLst>
              <a:ext uri="{FF2B5EF4-FFF2-40B4-BE49-F238E27FC236}">
                <a16:creationId xmlns:a16="http://schemas.microsoft.com/office/drawing/2014/main" id="{FFB4F0BA-211C-5C71-4ADC-C2A9089B5342}"/>
              </a:ext>
            </a:extLst>
          </p:cNvPr>
          <p:cNvSpPr txBox="1"/>
          <p:nvPr/>
        </p:nvSpPr>
        <p:spPr bwMode="auto">
          <a:xfrm>
            <a:off x="609759" y="1495309"/>
            <a:ext cx="605854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zh-CN" sz="2000" b="1" i="0" u="none" strike="noStrike" kern="1200" cap="none" spc="0" normalizeH="0" baseline="0" noProof="0" dirty="0">
                <a:ln>
                  <a:noFill/>
                </a:ln>
                <a:solidFill>
                  <a:srgbClr val="212121"/>
                </a:solidFill>
                <a:effectLst/>
                <a:uLnTx/>
                <a:uFillTx/>
                <a:latin typeface="Calibri"/>
                <a:ea typeface="+mn-ea"/>
                <a:cs typeface="Arial" panose="020B0604020202020204" pitchFamily="34" charset="0"/>
              </a:rPr>
              <a:t>Emicizumab has the potential to generate additional savings for healthcare systems:</a:t>
            </a:r>
          </a:p>
        </p:txBody>
      </p:sp>
      <p:sp>
        <p:nvSpPr>
          <p:cNvPr id="15" name="TextBox 14">
            <a:extLst>
              <a:ext uri="{FF2B5EF4-FFF2-40B4-BE49-F238E27FC236}">
                <a16:creationId xmlns:a16="http://schemas.microsoft.com/office/drawing/2014/main" id="{4FBBA30F-00A0-4E0C-5140-664A447E2AA7}"/>
              </a:ext>
            </a:extLst>
          </p:cNvPr>
          <p:cNvSpPr txBox="1"/>
          <p:nvPr/>
        </p:nvSpPr>
        <p:spPr bwMode="auto">
          <a:xfrm>
            <a:off x="7317816" y="1673357"/>
            <a:ext cx="4573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zh-CN" sz="1400" b="1" i="0" u="none" strike="noStrike" kern="1200" cap="none" spc="0" normalizeH="0" baseline="0" noProof="0" dirty="0">
                <a:ln>
                  <a:noFill/>
                </a:ln>
                <a:solidFill>
                  <a:srgbClr val="212121"/>
                </a:solidFill>
                <a:effectLst/>
                <a:uLnTx/>
                <a:uFillTx/>
                <a:latin typeface="Calibri"/>
                <a:ea typeface="+mn-ea"/>
                <a:cs typeface="Arial" panose="020B0604020202020204" pitchFamily="34" charset="0"/>
              </a:rPr>
              <a:t>Regulatory Approvals for Inhibitor/Noninhibitor Indications</a:t>
            </a:r>
          </a:p>
        </p:txBody>
      </p:sp>
      <p:sp>
        <p:nvSpPr>
          <p:cNvPr id="18" name="Text Box 11">
            <a:extLst>
              <a:ext uri="{FF2B5EF4-FFF2-40B4-BE49-F238E27FC236}">
                <a16:creationId xmlns:a16="http://schemas.microsoft.com/office/drawing/2014/main" id="{BDB222BF-BD8B-F5B4-8684-EA8213722CE8}"/>
              </a:ext>
            </a:extLst>
          </p:cNvPr>
          <p:cNvSpPr txBox="1">
            <a:spLocks noChangeArrowheads="1"/>
          </p:cNvSpPr>
          <p:nvPr/>
        </p:nvSpPr>
        <p:spPr bwMode="auto">
          <a:xfrm>
            <a:off x="433001" y="6364694"/>
            <a:ext cx="90489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Mahlangu. Haemophilia. 2022;28:103.</a:t>
            </a:r>
            <a:endParaRPr kumimoji="0" lang="en-US" altLang="zh-CN"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sp>
        <p:nvSpPr>
          <p:cNvPr id="10" name="TextBox 9">
            <a:extLst>
              <a:ext uri="{FF2B5EF4-FFF2-40B4-BE49-F238E27FC236}">
                <a16:creationId xmlns:a16="http://schemas.microsoft.com/office/drawing/2014/main" id="{58E4EE39-FB1F-38D1-16F1-24F6EA52F33C}"/>
              </a:ext>
            </a:extLst>
          </p:cNvPr>
          <p:cNvSpPr txBox="1"/>
          <p:nvPr/>
        </p:nvSpPr>
        <p:spPr bwMode="auto">
          <a:xfrm rot="16200000">
            <a:off x="6142497" y="3554045"/>
            <a:ext cx="17427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Number of Countries</a:t>
            </a:r>
          </a:p>
        </p:txBody>
      </p:sp>
      <p:grpSp>
        <p:nvGrpSpPr>
          <p:cNvPr id="27" name="Group 26">
            <a:extLst>
              <a:ext uri="{FF2B5EF4-FFF2-40B4-BE49-F238E27FC236}">
                <a16:creationId xmlns:a16="http://schemas.microsoft.com/office/drawing/2014/main" id="{8AB2ABF1-A371-3FD8-E640-AD9B5923A346}"/>
              </a:ext>
            </a:extLst>
          </p:cNvPr>
          <p:cNvGrpSpPr/>
          <p:nvPr/>
        </p:nvGrpSpPr>
        <p:grpSpPr>
          <a:xfrm>
            <a:off x="7443093" y="2323410"/>
            <a:ext cx="91440" cy="2762940"/>
            <a:chOff x="7487543" y="2323410"/>
            <a:chExt cx="91440" cy="2762940"/>
          </a:xfrm>
        </p:grpSpPr>
        <p:cxnSp>
          <p:nvCxnSpPr>
            <p:cNvPr id="13" name="Straight Connector 12">
              <a:extLst>
                <a:ext uri="{FF2B5EF4-FFF2-40B4-BE49-F238E27FC236}">
                  <a16:creationId xmlns:a16="http://schemas.microsoft.com/office/drawing/2014/main" id="{995E4D5F-517C-0AB5-1742-89D8056FC36A}"/>
                </a:ext>
              </a:extLst>
            </p:cNvPr>
            <p:cNvCxnSpPr>
              <a:cxnSpLocks/>
            </p:cNvCxnSpPr>
            <p:nvPr/>
          </p:nvCxnSpPr>
          <p:spPr bwMode="auto">
            <a:xfrm>
              <a:off x="7487543" y="232341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4587262-13C1-B70C-358E-5716C6877766}"/>
                </a:ext>
              </a:extLst>
            </p:cNvPr>
            <p:cNvCxnSpPr>
              <a:cxnSpLocks/>
            </p:cNvCxnSpPr>
            <p:nvPr/>
          </p:nvCxnSpPr>
          <p:spPr bwMode="auto">
            <a:xfrm>
              <a:off x="7487543" y="27839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CB89F04-BB7D-49C7-2C99-50C6441FC46D}"/>
                </a:ext>
              </a:extLst>
            </p:cNvPr>
            <p:cNvCxnSpPr>
              <a:cxnSpLocks/>
            </p:cNvCxnSpPr>
            <p:nvPr/>
          </p:nvCxnSpPr>
          <p:spPr bwMode="auto">
            <a:xfrm>
              <a:off x="7487543" y="324439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2CBBEC2-89A4-C049-2BBB-E58A1F38ADE1}"/>
                </a:ext>
              </a:extLst>
            </p:cNvPr>
            <p:cNvCxnSpPr>
              <a:cxnSpLocks/>
            </p:cNvCxnSpPr>
            <p:nvPr/>
          </p:nvCxnSpPr>
          <p:spPr bwMode="auto">
            <a:xfrm>
              <a:off x="7487543" y="370488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39B1CB4-B6D1-2912-7CF0-139B1D2E324A}"/>
                </a:ext>
              </a:extLst>
            </p:cNvPr>
            <p:cNvCxnSpPr>
              <a:cxnSpLocks/>
            </p:cNvCxnSpPr>
            <p:nvPr/>
          </p:nvCxnSpPr>
          <p:spPr bwMode="auto">
            <a:xfrm>
              <a:off x="7487543" y="416537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0D841A2-FDEB-0100-3378-89DEDFB4E697}"/>
                </a:ext>
              </a:extLst>
            </p:cNvPr>
            <p:cNvCxnSpPr>
              <a:cxnSpLocks/>
            </p:cNvCxnSpPr>
            <p:nvPr/>
          </p:nvCxnSpPr>
          <p:spPr bwMode="auto">
            <a:xfrm>
              <a:off x="7487543" y="462586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BBDCFBA-3ACA-E6D9-757A-AAE4A5A81E7A}"/>
                </a:ext>
              </a:extLst>
            </p:cNvPr>
            <p:cNvCxnSpPr>
              <a:cxnSpLocks/>
            </p:cNvCxnSpPr>
            <p:nvPr/>
          </p:nvCxnSpPr>
          <p:spPr bwMode="auto">
            <a:xfrm>
              <a:off x="7487543" y="5086350"/>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2CA17F76-1640-C783-C49A-AFA40CA0B469}"/>
              </a:ext>
            </a:extLst>
          </p:cNvPr>
          <p:cNvGrpSpPr/>
          <p:nvPr/>
        </p:nvGrpSpPr>
        <p:grpSpPr>
          <a:xfrm>
            <a:off x="7067283" y="2169631"/>
            <a:ext cx="458779" cy="3059313"/>
            <a:chOff x="7505433" y="2169631"/>
            <a:chExt cx="458779" cy="3059313"/>
          </a:xfrm>
        </p:grpSpPr>
        <p:sp>
          <p:nvSpPr>
            <p:cNvPr id="28" name="TextBox 27">
              <a:extLst>
                <a:ext uri="{FF2B5EF4-FFF2-40B4-BE49-F238E27FC236}">
                  <a16:creationId xmlns:a16="http://schemas.microsoft.com/office/drawing/2014/main" id="{17DB5909-696E-2B78-0F3E-C4F0BE845BC1}"/>
                </a:ext>
              </a:extLst>
            </p:cNvPr>
            <p:cNvSpPr txBox="1"/>
            <p:nvPr/>
          </p:nvSpPr>
          <p:spPr bwMode="auto">
            <a:xfrm>
              <a:off x="7505433" y="2169631"/>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120</a:t>
              </a:r>
            </a:p>
          </p:txBody>
        </p:sp>
        <p:sp>
          <p:nvSpPr>
            <p:cNvPr id="29" name="TextBox 28">
              <a:extLst>
                <a:ext uri="{FF2B5EF4-FFF2-40B4-BE49-F238E27FC236}">
                  <a16:creationId xmlns:a16="http://schemas.microsoft.com/office/drawing/2014/main" id="{3EF7CABD-7D52-CC83-4F12-C3EA365D4C1D}"/>
                </a:ext>
              </a:extLst>
            </p:cNvPr>
            <p:cNvSpPr txBox="1"/>
            <p:nvPr/>
          </p:nvSpPr>
          <p:spPr bwMode="auto">
            <a:xfrm>
              <a:off x="7505433" y="2628220"/>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0" name="TextBox 29">
              <a:extLst>
                <a:ext uri="{FF2B5EF4-FFF2-40B4-BE49-F238E27FC236}">
                  <a16:creationId xmlns:a16="http://schemas.microsoft.com/office/drawing/2014/main" id="{7535A35A-24B1-AB2E-C2A4-F1C304B097DC}"/>
                </a:ext>
              </a:extLst>
            </p:cNvPr>
            <p:cNvSpPr txBox="1"/>
            <p:nvPr/>
          </p:nvSpPr>
          <p:spPr bwMode="auto">
            <a:xfrm>
              <a:off x="7596804" y="308680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1" name="TextBox 30">
              <a:extLst>
                <a:ext uri="{FF2B5EF4-FFF2-40B4-BE49-F238E27FC236}">
                  <a16:creationId xmlns:a16="http://schemas.microsoft.com/office/drawing/2014/main" id="{D5920330-B944-0F83-FDFB-EE906E552408}"/>
                </a:ext>
              </a:extLst>
            </p:cNvPr>
            <p:cNvSpPr txBox="1"/>
            <p:nvPr/>
          </p:nvSpPr>
          <p:spPr bwMode="auto">
            <a:xfrm>
              <a:off x="7596804" y="35453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2" name="TextBox 31">
              <a:extLst>
                <a:ext uri="{FF2B5EF4-FFF2-40B4-BE49-F238E27FC236}">
                  <a16:creationId xmlns:a16="http://schemas.microsoft.com/office/drawing/2014/main" id="{8497E35B-C86D-5CDB-E769-D7D8CF10ED3E}"/>
                </a:ext>
              </a:extLst>
            </p:cNvPr>
            <p:cNvSpPr txBox="1"/>
            <p:nvPr/>
          </p:nvSpPr>
          <p:spPr bwMode="auto">
            <a:xfrm>
              <a:off x="7596804" y="400398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3" name="TextBox 32">
              <a:extLst>
                <a:ext uri="{FF2B5EF4-FFF2-40B4-BE49-F238E27FC236}">
                  <a16:creationId xmlns:a16="http://schemas.microsoft.com/office/drawing/2014/main" id="{2C8F4F28-6306-EB2D-0F14-7EBE1095BFDF}"/>
                </a:ext>
              </a:extLst>
            </p:cNvPr>
            <p:cNvSpPr txBox="1"/>
            <p:nvPr/>
          </p:nvSpPr>
          <p:spPr bwMode="auto">
            <a:xfrm>
              <a:off x="7596804" y="446257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4" name="TextBox 33">
              <a:extLst>
                <a:ext uri="{FF2B5EF4-FFF2-40B4-BE49-F238E27FC236}">
                  <a16:creationId xmlns:a16="http://schemas.microsoft.com/office/drawing/2014/main" id="{8CDE4E0F-A486-B7BC-BE25-6DBA5417A21D}"/>
                </a:ext>
              </a:extLst>
            </p:cNvPr>
            <p:cNvSpPr txBox="1"/>
            <p:nvPr/>
          </p:nvSpPr>
          <p:spPr bwMode="auto">
            <a:xfrm>
              <a:off x="7688174" y="492116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54" name="Group 53">
            <a:extLst>
              <a:ext uri="{FF2B5EF4-FFF2-40B4-BE49-F238E27FC236}">
                <a16:creationId xmlns:a16="http://schemas.microsoft.com/office/drawing/2014/main" id="{34F10526-27D4-D976-33A6-5C4EA4EBC566}"/>
              </a:ext>
            </a:extLst>
          </p:cNvPr>
          <p:cNvGrpSpPr/>
          <p:nvPr/>
        </p:nvGrpSpPr>
        <p:grpSpPr>
          <a:xfrm>
            <a:off x="7693950" y="5087421"/>
            <a:ext cx="4061206" cy="91441"/>
            <a:chOff x="7693950" y="5087421"/>
            <a:chExt cx="4061206" cy="91441"/>
          </a:xfrm>
        </p:grpSpPr>
        <p:cxnSp>
          <p:nvCxnSpPr>
            <p:cNvPr id="37" name="Straight Connector 36">
              <a:extLst>
                <a:ext uri="{FF2B5EF4-FFF2-40B4-BE49-F238E27FC236}">
                  <a16:creationId xmlns:a16="http://schemas.microsoft.com/office/drawing/2014/main" id="{F67140EC-4926-75D6-AE5F-8FEADC6AF010}"/>
                </a:ext>
              </a:extLst>
            </p:cNvPr>
            <p:cNvCxnSpPr>
              <a:cxnSpLocks/>
            </p:cNvCxnSpPr>
            <p:nvPr/>
          </p:nvCxnSpPr>
          <p:spPr bwMode="auto">
            <a:xfrm rot="16200000">
              <a:off x="7648230" y="513314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DAD7912-CBB6-4521-6941-97D489291742}"/>
                </a:ext>
              </a:extLst>
            </p:cNvPr>
            <p:cNvCxnSpPr>
              <a:cxnSpLocks/>
            </p:cNvCxnSpPr>
            <p:nvPr/>
          </p:nvCxnSpPr>
          <p:spPr bwMode="auto">
            <a:xfrm rot="16200000">
              <a:off x="7918977" y="513314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465CCAD-CC6F-2D2B-3D8E-0C1F9E6B01DD}"/>
                </a:ext>
              </a:extLst>
            </p:cNvPr>
            <p:cNvCxnSpPr>
              <a:cxnSpLocks/>
            </p:cNvCxnSpPr>
            <p:nvPr/>
          </p:nvCxnSpPr>
          <p:spPr bwMode="auto">
            <a:xfrm rot="16200000">
              <a:off x="8189724" y="513314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D5CB515-3069-5654-1422-3CD0542A68F4}"/>
                </a:ext>
              </a:extLst>
            </p:cNvPr>
            <p:cNvCxnSpPr>
              <a:cxnSpLocks/>
            </p:cNvCxnSpPr>
            <p:nvPr/>
          </p:nvCxnSpPr>
          <p:spPr bwMode="auto">
            <a:xfrm rot="16200000">
              <a:off x="8460471" y="513314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C757FE38-81E9-7F9E-3FD5-6B88DC03D8E1}"/>
                </a:ext>
              </a:extLst>
            </p:cNvPr>
            <p:cNvCxnSpPr>
              <a:cxnSpLocks/>
            </p:cNvCxnSpPr>
            <p:nvPr/>
          </p:nvCxnSpPr>
          <p:spPr bwMode="auto">
            <a:xfrm rot="16200000">
              <a:off x="8731218" y="513314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912FA84-2670-0D12-2BDF-47811D65CAC9}"/>
                </a:ext>
              </a:extLst>
            </p:cNvPr>
            <p:cNvCxnSpPr>
              <a:cxnSpLocks/>
            </p:cNvCxnSpPr>
            <p:nvPr/>
          </p:nvCxnSpPr>
          <p:spPr bwMode="auto">
            <a:xfrm rot="16200000">
              <a:off x="9001965" y="513314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4D3C15E7-8EE1-4D69-86F8-DE5F729D55A4}"/>
                </a:ext>
              </a:extLst>
            </p:cNvPr>
            <p:cNvCxnSpPr>
              <a:cxnSpLocks/>
            </p:cNvCxnSpPr>
            <p:nvPr/>
          </p:nvCxnSpPr>
          <p:spPr bwMode="auto">
            <a:xfrm rot="16200000">
              <a:off x="9272712" y="513314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D375B01-33E8-27A5-81FE-6E9B1E765BBC}"/>
                </a:ext>
              </a:extLst>
            </p:cNvPr>
            <p:cNvCxnSpPr>
              <a:cxnSpLocks/>
            </p:cNvCxnSpPr>
            <p:nvPr/>
          </p:nvCxnSpPr>
          <p:spPr bwMode="auto">
            <a:xfrm rot="16200000">
              <a:off x="9543459" y="513314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15E57113-00E3-8E1C-BC75-5EC1191D3DD6}"/>
                </a:ext>
              </a:extLst>
            </p:cNvPr>
            <p:cNvCxnSpPr>
              <a:cxnSpLocks/>
            </p:cNvCxnSpPr>
            <p:nvPr/>
          </p:nvCxnSpPr>
          <p:spPr bwMode="auto">
            <a:xfrm rot="16200000">
              <a:off x="9814206" y="513314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9D6CE94-E2CE-5C1D-E1C0-5C0982FE7BCE}"/>
                </a:ext>
              </a:extLst>
            </p:cNvPr>
            <p:cNvCxnSpPr>
              <a:cxnSpLocks/>
            </p:cNvCxnSpPr>
            <p:nvPr/>
          </p:nvCxnSpPr>
          <p:spPr bwMode="auto">
            <a:xfrm rot="16200000">
              <a:off x="10084953" y="513314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524CB372-26DD-E77B-C118-68A63E8EA90C}"/>
                </a:ext>
              </a:extLst>
            </p:cNvPr>
            <p:cNvCxnSpPr>
              <a:cxnSpLocks/>
            </p:cNvCxnSpPr>
            <p:nvPr/>
          </p:nvCxnSpPr>
          <p:spPr bwMode="auto">
            <a:xfrm rot="16200000">
              <a:off x="10355700" y="513314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315F31C-358F-C708-2032-59D3EF7C7EA2}"/>
                </a:ext>
              </a:extLst>
            </p:cNvPr>
            <p:cNvCxnSpPr>
              <a:cxnSpLocks/>
            </p:cNvCxnSpPr>
            <p:nvPr/>
          </p:nvCxnSpPr>
          <p:spPr bwMode="auto">
            <a:xfrm rot="16200000">
              <a:off x="10626447" y="513314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1128190-42EF-7360-8090-E4EEF8D6703B}"/>
                </a:ext>
              </a:extLst>
            </p:cNvPr>
            <p:cNvCxnSpPr>
              <a:cxnSpLocks/>
            </p:cNvCxnSpPr>
            <p:nvPr/>
          </p:nvCxnSpPr>
          <p:spPr bwMode="auto">
            <a:xfrm rot="16200000">
              <a:off x="10897194" y="513314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D7546B4-9931-90B5-6479-0F846DD97875}"/>
                </a:ext>
              </a:extLst>
            </p:cNvPr>
            <p:cNvCxnSpPr>
              <a:cxnSpLocks/>
            </p:cNvCxnSpPr>
            <p:nvPr/>
          </p:nvCxnSpPr>
          <p:spPr bwMode="auto">
            <a:xfrm rot="16200000">
              <a:off x="11167941" y="513314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109677E2-265F-9F50-272A-1583B12C6992}"/>
                </a:ext>
              </a:extLst>
            </p:cNvPr>
            <p:cNvCxnSpPr>
              <a:cxnSpLocks/>
            </p:cNvCxnSpPr>
            <p:nvPr/>
          </p:nvCxnSpPr>
          <p:spPr bwMode="auto">
            <a:xfrm rot="16200000">
              <a:off x="11438688" y="513314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F6D63AB-3299-39A9-6836-398E9A61D86E}"/>
                </a:ext>
              </a:extLst>
            </p:cNvPr>
            <p:cNvCxnSpPr>
              <a:cxnSpLocks/>
            </p:cNvCxnSpPr>
            <p:nvPr/>
          </p:nvCxnSpPr>
          <p:spPr bwMode="auto">
            <a:xfrm rot="16200000">
              <a:off x="11709436" y="5133142"/>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55" name="TextBox 54">
            <a:extLst>
              <a:ext uri="{FF2B5EF4-FFF2-40B4-BE49-F238E27FC236}">
                <a16:creationId xmlns:a16="http://schemas.microsoft.com/office/drawing/2014/main" id="{CBC547F9-1C1D-6201-6D46-3E18A2CAB958}"/>
              </a:ext>
            </a:extLst>
          </p:cNvPr>
          <p:cNvSpPr txBox="1"/>
          <p:nvPr/>
        </p:nvSpPr>
        <p:spPr bwMode="auto">
          <a:xfrm>
            <a:off x="7939474" y="2342460"/>
            <a:ext cx="11817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Inhibitors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Noninhibitors</a:t>
            </a:r>
          </a:p>
        </p:txBody>
      </p:sp>
      <p:sp>
        <p:nvSpPr>
          <p:cNvPr id="56" name="TextBox 55">
            <a:extLst>
              <a:ext uri="{FF2B5EF4-FFF2-40B4-BE49-F238E27FC236}">
                <a16:creationId xmlns:a16="http://schemas.microsoft.com/office/drawing/2014/main" id="{C391B892-A85B-956C-78BE-7256AD7E74E7}"/>
              </a:ext>
            </a:extLst>
          </p:cNvPr>
          <p:cNvSpPr txBox="1"/>
          <p:nvPr/>
        </p:nvSpPr>
        <p:spPr bwMode="auto">
          <a:xfrm>
            <a:off x="9127513" y="5533397"/>
            <a:ext cx="12189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 of approval</a:t>
            </a:r>
          </a:p>
        </p:txBody>
      </p:sp>
      <p:sp>
        <p:nvSpPr>
          <p:cNvPr id="57" name="TextBox 56">
            <a:extLst>
              <a:ext uri="{FF2B5EF4-FFF2-40B4-BE49-F238E27FC236}">
                <a16:creationId xmlns:a16="http://schemas.microsoft.com/office/drawing/2014/main" id="{742D9EF2-9F1D-9E17-3F14-E8967E142C7C}"/>
              </a:ext>
            </a:extLst>
          </p:cNvPr>
          <p:cNvSpPr txBox="1"/>
          <p:nvPr/>
        </p:nvSpPr>
        <p:spPr bwMode="auto">
          <a:xfrm>
            <a:off x="7476785" y="5118390"/>
            <a:ext cx="43473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Q4</a:t>
            </a:r>
            <a:b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2017</a:t>
            </a:r>
          </a:p>
        </p:txBody>
      </p:sp>
      <p:sp>
        <p:nvSpPr>
          <p:cNvPr id="58" name="TextBox 57">
            <a:extLst>
              <a:ext uri="{FF2B5EF4-FFF2-40B4-BE49-F238E27FC236}">
                <a16:creationId xmlns:a16="http://schemas.microsoft.com/office/drawing/2014/main" id="{F93D44AB-E23B-D2B4-699C-1AED4154E248}"/>
              </a:ext>
            </a:extLst>
          </p:cNvPr>
          <p:cNvSpPr txBox="1"/>
          <p:nvPr/>
        </p:nvSpPr>
        <p:spPr bwMode="auto">
          <a:xfrm>
            <a:off x="7747339" y="5118390"/>
            <a:ext cx="43473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Q1</a:t>
            </a:r>
            <a:b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2018</a:t>
            </a:r>
          </a:p>
        </p:txBody>
      </p:sp>
      <p:sp>
        <p:nvSpPr>
          <p:cNvPr id="59" name="TextBox 58">
            <a:extLst>
              <a:ext uri="{FF2B5EF4-FFF2-40B4-BE49-F238E27FC236}">
                <a16:creationId xmlns:a16="http://schemas.microsoft.com/office/drawing/2014/main" id="{9E876687-FA87-A51E-4639-D40EE1C35A6C}"/>
              </a:ext>
            </a:extLst>
          </p:cNvPr>
          <p:cNvSpPr txBox="1"/>
          <p:nvPr/>
        </p:nvSpPr>
        <p:spPr bwMode="auto">
          <a:xfrm>
            <a:off x="8017893" y="5118390"/>
            <a:ext cx="43473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Q2</a:t>
            </a:r>
            <a:b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2018</a:t>
            </a:r>
          </a:p>
        </p:txBody>
      </p:sp>
      <p:sp>
        <p:nvSpPr>
          <p:cNvPr id="60" name="TextBox 59">
            <a:extLst>
              <a:ext uri="{FF2B5EF4-FFF2-40B4-BE49-F238E27FC236}">
                <a16:creationId xmlns:a16="http://schemas.microsoft.com/office/drawing/2014/main" id="{874E139E-A984-6447-5E1C-2923F5D3A3C2}"/>
              </a:ext>
            </a:extLst>
          </p:cNvPr>
          <p:cNvSpPr txBox="1"/>
          <p:nvPr/>
        </p:nvSpPr>
        <p:spPr bwMode="auto">
          <a:xfrm>
            <a:off x="8288447" y="5118390"/>
            <a:ext cx="43473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Q3</a:t>
            </a:r>
            <a:b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2018</a:t>
            </a:r>
          </a:p>
        </p:txBody>
      </p:sp>
      <p:sp>
        <p:nvSpPr>
          <p:cNvPr id="61" name="TextBox 60">
            <a:extLst>
              <a:ext uri="{FF2B5EF4-FFF2-40B4-BE49-F238E27FC236}">
                <a16:creationId xmlns:a16="http://schemas.microsoft.com/office/drawing/2014/main" id="{280E76E5-728D-B139-8F2A-BD561197FE20}"/>
              </a:ext>
            </a:extLst>
          </p:cNvPr>
          <p:cNvSpPr txBox="1"/>
          <p:nvPr/>
        </p:nvSpPr>
        <p:spPr bwMode="auto">
          <a:xfrm>
            <a:off x="8559001" y="5118390"/>
            <a:ext cx="43473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Q4</a:t>
            </a:r>
            <a:b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2018</a:t>
            </a:r>
          </a:p>
        </p:txBody>
      </p:sp>
      <p:sp>
        <p:nvSpPr>
          <p:cNvPr id="62" name="TextBox 61">
            <a:extLst>
              <a:ext uri="{FF2B5EF4-FFF2-40B4-BE49-F238E27FC236}">
                <a16:creationId xmlns:a16="http://schemas.microsoft.com/office/drawing/2014/main" id="{D3B0F824-C18A-912A-FCE7-12F771A4D41B}"/>
              </a:ext>
            </a:extLst>
          </p:cNvPr>
          <p:cNvSpPr txBox="1"/>
          <p:nvPr/>
        </p:nvSpPr>
        <p:spPr bwMode="auto">
          <a:xfrm>
            <a:off x="8829555" y="5118390"/>
            <a:ext cx="43473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Q1</a:t>
            </a:r>
            <a:b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2019</a:t>
            </a:r>
          </a:p>
        </p:txBody>
      </p:sp>
      <p:sp>
        <p:nvSpPr>
          <p:cNvPr id="63" name="TextBox 62">
            <a:extLst>
              <a:ext uri="{FF2B5EF4-FFF2-40B4-BE49-F238E27FC236}">
                <a16:creationId xmlns:a16="http://schemas.microsoft.com/office/drawing/2014/main" id="{DE46A066-097C-CAAE-8DA7-403DE045CB13}"/>
              </a:ext>
            </a:extLst>
          </p:cNvPr>
          <p:cNvSpPr txBox="1"/>
          <p:nvPr/>
        </p:nvSpPr>
        <p:spPr bwMode="auto">
          <a:xfrm>
            <a:off x="9100109" y="5118390"/>
            <a:ext cx="43473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Q2</a:t>
            </a:r>
            <a:b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2019</a:t>
            </a:r>
          </a:p>
        </p:txBody>
      </p:sp>
      <p:sp>
        <p:nvSpPr>
          <p:cNvPr id="64" name="TextBox 63">
            <a:extLst>
              <a:ext uri="{FF2B5EF4-FFF2-40B4-BE49-F238E27FC236}">
                <a16:creationId xmlns:a16="http://schemas.microsoft.com/office/drawing/2014/main" id="{89C4ACF4-2329-63B2-0DE8-E993DB959817}"/>
              </a:ext>
            </a:extLst>
          </p:cNvPr>
          <p:cNvSpPr txBox="1"/>
          <p:nvPr/>
        </p:nvSpPr>
        <p:spPr bwMode="auto">
          <a:xfrm>
            <a:off x="9370663" y="5118390"/>
            <a:ext cx="43473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Q3</a:t>
            </a:r>
            <a:b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2019</a:t>
            </a:r>
          </a:p>
        </p:txBody>
      </p:sp>
      <p:sp>
        <p:nvSpPr>
          <p:cNvPr id="65" name="TextBox 64">
            <a:extLst>
              <a:ext uri="{FF2B5EF4-FFF2-40B4-BE49-F238E27FC236}">
                <a16:creationId xmlns:a16="http://schemas.microsoft.com/office/drawing/2014/main" id="{28EF5013-D955-03AF-D548-70EE2416386C}"/>
              </a:ext>
            </a:extLst>
          </p:cNvPr>
          <p:cNvSpPr txBox="1"/>
          <p:nvPr/>
        </p:nvSpPr>
        <p:spPr bwMode="auto">
          <a:xfrm>
            <a:off x="9641217" y="5118390"/>
            <a:ext cx="43473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Q4</a:t>
            </a:r>
            <a:b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2019</a:t>
            </a:r>
          </a:p>
        </p:txBody>
      </p:sp>
      <p:sp>
        <p:nvSpPr>
          <p:cNvPr id="66" name="TextBox 65">
            <a:extLst>
              <a:ext uri="{FF2B5EF4-FFF2-40B4-BE49-F238E27FC236}">
                <a16:creationId xmlns:a16="http://schemas.microsoft.com/office/drawing/2014/main" id="{B777D7C3-A02C-2453-06CF-BBC6F143680C}"/>
              </a:ext>
            </a:extLst>
          </p:cNvPr>
          <p:cNvSpPr txBox="1"/>
          <p:nvPr/>
        </p:nvSpPr>
        <p:spPr bwMode="auto">
          <a:xfrm>
            <a:off x="9911771" y="5118390"/>
            <a:ext cx="43473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Q1</a:t>
            </a:r>
            <a:b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2020</a:t>
            </a:r>
          </a:p>
        </p:txBody>
      </p:sp>
      <p:sp>
        <p:nvSpPr>
          <p:cNvPr id="67" name="TextBox 66">
            <a:extLst>
              <a:ext uri="{FF2B5EF4-FFF2-40B4-BE49-F238E27FC236}">
                <a16:creationId xmlns:a16="http://schemas.microsoft.com/office/drawing/2014/main" id="{4C6D67B6-1B85-7519-63E1-0BBE823487DD}"/>
              </a:ext>
            </a:extLst>
          </p:cNvPr>
          <p:cNvSpPr txBox="1"/>
          <p:nvPr/>
        </p:nvSpPr>
        <p:spPr bwMode="auto">
          <a:xfrm>
            <a:off x="10182325" y="5118390"/>
            <a:ext cx="43473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Q2</a:t>
            </a:r>
            <a:b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2020</a:t>
            </a:r>
          </a:p>
        </p:txBody>
      </p:sp>
      <p:sp>
        <p:nvSpPr>
          <p:cNvPr id="68" name="TextBox 67">
            <a:extLst>
              <a:ext uri="{FF2B5EF4-FFF2-40B4-BE49-F238E27FC236}">
                <a16:creationId xmlns:a16="http://schemas.microsoft.com/office/drawing/2014/main" id="{FD82380C-FFCF-A849-9A8B-5D3A1D4DB4E9}"/>
              </a:ext>
            </a:extLst>
          </p:cNvPr>
          <p:cNvSpPr txBox="1"/>
          <p:nvPr/>
        </p:nvSpPr>
        <p:spPr bwMode="auto">
          <a:xfrm>
            <a:off x="10452879" y="5118390"/>
            <a:ext cx="43473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Q3</a:t>
            </a:r>
            <a:b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2020</a:t>
            </a:r>
          </a:p>
        </p:txBody>
      </p:sp>
      <p:sp>
        <p:nvSpPr>
          <p:cNvPr id="69" name="TextBox 68">
            <a:extLst>
              <a:ext uri="{FF2B5EF4-FFF2-40B4-BE49-F238E27FC236}">
                <a16:creationId xmlns:a16="http://schemas.microsoft.com/office/drawing/2014/main" id="{CA2BF2D7-64D4-F73A-A96C-3B2778EE4306}"/>
              </a:ext>
            </a:extLst>
          </p:cNvPr>
          <p:cNvSpPr txBox="1"/>
          <p:nvPr/>
        </p:nvSpPr>
        <p:spPr bwMode="auto">
          <a:xfrm>
            <a:off x="10723433" y="5118390"/>
            <a:ext cx="43473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Q4</a:t>
            </a:r>
            <a:b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2020</a:t>
            </a:r>
          </a:p>
        </p:txBody>
      </p:sp>
      <p:sp>
        <p:nvSpPr>
          <p:cNvPr id="70" name="TextBox 69">
            <a:extLst>
              <a:ext uri="{FF2B5EF4-FFF2-40B4-BE49-F238E27FC236}">
                <a16:creationId xmlns:a16="http://schemas.microsoft.com/office/drawing/2014/main" id="{856CDF3B-9E35-EA5F-67A4-5933EB946876}"/>
              </a:ext>
            </a:extLst>
          </p:cNvPr>
          <p:cNvSpPr txBox="1"/>
          <p:nvPr/>
        </p:nvSpPr>
        <p:spPr bwMode="auto">
          <a:xfrm>
            <a:off x="10993987" y="5118390"/>
            <a:ext cx="43473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Q1</a:t>
            </a:r>
            <a:b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2021</a:t>
            </a:r>
          </a:p>
        </p:txBody>
      </p:sp>
      <p:sp>
        <p:nvSpPr>
          <p:cNvPr id="71" name="TextBox 70">
            <a:extLst>
              <a:ext uri="{FF2B5EF4-FFF2-40B4-BE49-F238E27FC236}">
                <a16:creationId xmlns:a16="http://schemas.microsoft.com/office/drawing/2014/main" id="{DF94A501-553B-264D-FAD4-2D60187732E1}"/>
              </a:ext>
            </a:extLst>
          </p:cNvPr>
          <p:cNvSpPr txBox="1"/>
          <p:nvPr/>
        </p:nvSpPr>
        <p:spPr bwMode="auto">
          <a:xfrm>
            <a:off x="11264541" y="5118390"/>
            <a:ext cx="43473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Q2</a:t>
            </a:r>
            <a:b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2021</a:t>
            </a:r>
          </a:p>
        </p:txBody>
      </p:sp>
      <p:sp>
        <p:nvSpPr>
          <p:cNvPr id="72" name="TextBox 71">
            <a:extLst>
              <a:ext uri="{FF2B5EF4-FFF2-40B4-BE49-F238E27FC236}">
                <a16:creationId xmlns:a16="http://schemas.microsoft.com/office/drawing/2014/main" id="{C7DC46C5-2F7E-991C-6A54-E342DBB6B766}"/>
              </a:ext>
            </a:extLst>
          </p:cNvPr>
          <p:cNvSpPr txBox="1"/>
          <p:nvPr/>
        </p:nvSpPr>
        <p:spPr bwMode="auto">
          <a:xfrm>
            <a:off x="11535092" y="5118390"/>
            <a:ext cx="43473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Q3</a:t>
            </a:r>
            <a:b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2021</a:t>
            </a:r>
          </a:p>
        </p:txBody>
      </p:sp>
      <p:sp>
        <p:nvSpPr>
          <p:cNvPr id="73" name="Rectangle 72">
            <a:extLst>
              <a:ext uri="{FF2B5EF4-FFF2-40B4-BE49-F238E27FC236}">
                <a16:creationId xmlns:a16="http://schemas.microsoft.com/office/drawing/2014/main" id="{63949DA7-FA6B-CDF9-0202-27BD6718BDC9}"/>
              </a:ext>
            </a:extLst>
          </p:cNvPr>
          <p:cNvSpPr/>
          <p:nvPr/>
        </p:nvSpPr>
        <p:spPr bwMode="auto">
          <a:xfrm>
            <a:off x="9055806" y="4076700"/>
            <a:ext cx="95441" cy="100423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B3C554B3-0612-A9E3-CA15-55F495239C69}"/>
              </a:ext>
            </a:extLst>
          </p:cNvPr>
          <p:cNvSpPr/>
          <p:nvPr/>
        </p:nvSpPr>
        <p:spPr bwMode="auto">
          <a:xfrm>
            <a:off x="8940003" y="3414600"/>
            <a:ext cx="95441" cy="169173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Rectangle 77">
            <a:extLst>
              <a:ext uri="{FF2B5EF4-FFF2-40B4-BE49-F238E27FC236}">
                <a16:creationId xmlns:a16="http://schemas.microsoft.com/office/drawing/2014/main" id="{F59AB317-DD42-5898-BD07-8DC8915C2EA6}"/>
              </a:ext>
            </a:extLst>
          </p:cNvPr>
          <p:cNvSpPr/>
          <p:nvPr/>
        </p:nvSpPr>
        <p:spPr bwMode="auto">
          <a:xfrm>
            <a:off x="7588328" y="5060610"/>
            <a:ext cx="95441" cy="27432"/>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93056B9B-ABFF-BB65-9C90-6D83C4C755CA}"/>
              </a:ext>
            </a:extLst>
          </p:cNvPr>
          <p:cNvSpPr/>
          <p:nvPr/>
        </p:nvSpPr>
        <p:spPr bwMode="auto">
          <a:xfrm>
            <a:off x="7858663" y="4284409"/>
            <a:ext cx="95441" cy="79334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8045CE9F-A3BC-445C-6475-49A0FC73CF89}"/>
              </a:ext>
            </a:extLst>
          </p:cNvPr>
          <p:cNvSpPr/>
          <p:nvPr/>
        </p:nvSpPr>
        <p:spPr bwMode="auto">
          <a:xfrm>
            <a:off x="8244801" y="5060610"/>
            <a:ext cx="95441" cy="182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Rectangle 83">
            <a:extLst>
              <a:ext uri="{FF2B5EF4-FFF2-40B4-BE49-F238E27FC236}">
                <a16:creationId xmlns:a16="http://schemas.microsoft.com/office/drawing/2014/main" id="{EA549E46-0EE3-A82D-6CF5-94ED6FBFCF61}"/>
              </a:ext>
            </a:extLst>
          </p:cNvPr>
          <p:cNvSpPr/>
          <p:nvPr/>
        </p:nvSpPr>
        <p:spPr bwMode="auto">
          <a:xfrm>
            <a:off x="8128998" y="4191000"/>
            <a:ext cx="95441" cy="88993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Rectangle 85">
            <a:extLst>
              <a:ext uri="{FF2B5EF4-FFF2-40B4-BE49-F238E27FC236}">
                <a16:creationId xmlns:a16="http://schemas.microsoft.com/office/drawing/2014/main" id="{BAE608C3-0644-1745-9E0A-7209DEAAAD48}"/>
              </a:ext>
            </a:extLst>
          </p:cNvPr>
          <p:cNvSpPr/>
          <p:nvPr/>
        </p:nvSpPr>
        <p:spPr bwMode="auto">
          <a:xfrm>
            <a:off x="8515136" y="5063785"/>
            <a:ext cx="95441" cy="274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C9BED4DB-1021-E1F8-B3DF-72E20B6D53AA}"/>
              </a:ext>
            </a:extLst>
          </p:cNvPr>
          <p:cNvSpPr/>
          <p:nvPr/>
        </p:nvSpPr>
        <p:spPr bwMode="auto">
          <a:xfrm>
            <a:off x="8399333" y="3959276"/>
            <a:ext cx="95441" cy="112165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Rectangle 88">
            <a:extLst>
              <a:ext uri="{FF2B5EF4-FFF2-40B4-BE49-F238E27FC236}">
                <a16:creationId xmlns:a16="http://schemas.microsoft.com/office/drawing/2014/main" id="{944678BD-0F8F-7761-AE04-11DF26DE0B1D}"/>
              </a:ext>
            </a:extLst>
          </p:cNvPr>
          <p:cNvSpPr/>
          <p:nvPr/>
        </p:nvSpPr>
        <p:spPr bwMode="auto">
          <a:xfrm>
            <a:off x="8785471" y="4937043"/>
            <a:ext cx="95441" cy="14930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Rectangle 89">
            <a:extLst>
              <a:ext uri="{FF2B5EF4-FFF2-40B4-BE49-F238E27FC236}">
                <a16:creationId xmlns:a16="http://schemas.microsoft.com/office/drawing/2014/main" id="{62B233C6-348E-8D4A-86AA-2793A4140B58}"/>
              </a:ext>
            </a:extLst>
          </p:cNvPr>
          <p:cNvSpPr/>
          <p:nvPr/>
        </p:nvSpPr>
        <p:spPr bwMode="auto">
          <a:xfrm>
            <a:off x="8669668" y="3641586"/>
            <a:ext cx="95441" cy="143299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Rectangle 91">
            <a:extLst>
              <a:ext uri="{FF2B5EF4-FFF2-40B4-BE49-F238E27FC236}">
                <a16:creationId xmlns:a16="http://schemas.microsoft.com/office/drawing/2014/main" id="{BF7D61E5-E182-11BD-9EC8-F33A7F56C058}"/>
              </a:ext>
            </a:extLst>
          </p:cNvPr>
          <p:cNvSpPr/>
          <p:nvPr/>
        </p:nvSpPr>
        <p:spPr bwMode="auto">
          <a:xfrm>
            <a:off x="9326141" y="3873500"/>
            <a:ext cx="95441" cy="120425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Rectangle 92">
            <a:extLst>
              <a:ext uri="{FF2B5EF4-FFF2-40B4-BE49-F238E27FC236}">
                <a16:creationId xmlns:a16="http://schemas.microsoft.com/office/drawing/2014/main" id="{EB07A175-D6C4-86DD-DA39-580B121C4F99}"/>
              </a:ext>
            </a:extLst>
          </p:cNvPr>
          <p:cNvSpPr/>
          <p:nvPr/>
        </p:nvSpPr>
        <p:spPr bwMode="auto">
          <a:xfrm>
            <a:off x="9210338" y="3177926"/>
            <a:ext cx="95441" cy="1912529"/>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Rectangle 94">
            <a:extLst>
              <a:ext uri="{FF2B5EF4-FFF2-40B4-BE49-F238E27FC236}">
                <a16:creationId xmlns:a16="http://schemas.microsoft.com/office/drawing/2014/main" id="{B026C650-A56F-CF4F-0B94-F17D9E1725AB}"/>
              </a:ext>
            </a:extLst>
          </p:cNvPr>
          <p:cNvSpPr/>
          <p:nvPr/>
        </p:nvSpPr>
        <p:spPr bwMode="auto">
          <a:xfrm>
            <a:off x="10948151" y="3063875"/>
            <a:ext cx="95441" cy="201705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Rectangle 95">
            <a:extLst>
              <a:ext uri="{FF2B5EF4-FFF2-40B4-BE49-F238E27FC236}">
                <a16:creationId xmlns:a16="http://schemas.microsoft.com/office/drawing/2014/main" id="{5E98EA5C-136B-E538-DEE7-774B0FBDB71D}"/>
              </a:ext>
            </a:extLst>
          </p:cNvPr>
          <p:cNvSpPr/>
          <p:nvPr/>
        </p:nvSpPr>
        <p:spPr bwMode="auto">
          <a:xfrm>
            <a:off x="10832348" y="2756462"/>
            <a:ext cx="95441" cy="2324469"/>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Rectangle 97">
            <a:extLst>
              <a:ext uri="{FF2B5EF4-FFF2-40B4-BE49-F238E27FC236}">
                <a16:creationId xmlns:a16="http://schemas.microsoft.com/office/drawing/2014/main" id="{6DB51B59-EB95-E049-C28D-A4B99C88938B}"/>
              </a:ext>
            </a:extLst>
          </p:cNvPr>
          <p:cNvSpPr/>
          <p:nvPr/>
        </p:nvSpPr>
        <p:spPr bwMode="auto">
          <a:xfrm>
            <a:off x="9596476" y="3641586"/>
            <a:ext cx="95441" cy="14361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Rectangle 98">
            <a:extLst>
              <a:ext uri="{FF2B5EF4-FFF2-40B4-BE49-F238E27FC236}">
                <a16:creationId xmlns:a16="http://schemas.microsoft.com/office/drawing/2014/main" id="{7ADD93AB-2956-1735-2290-97EC509B2207}"/>
              </a:ext>
            </a:extLst>
          </p:cNvPr>
          <p:cNvSpPr/>
          <p:nvPr/>
        </p:nvSpPr>
        <p:spPr bwMode="auto">
          <a:xfrm>
            <a:off x="9480673" y="3038476"/>
            <a:ext cx="95441" cy="204563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Rectangle 100">
            <a:extLst>
              <a:ext uri="{FF2B5EF4-FFF2-40B4-BE49-F238E27FC236}">
                <a16:creationId xmlns:a16="http://schemas.microsoft.com/office/drawing/2014/main" id="{E6F4BE6F-4AEC-1AFF-0A1A-2F886BE6CE94}"/>
              </a:ext>
            </a:extLst>
          </p:cNvPr>
          <p:cNvSpPr/>
          <p:nvPr/>
        </p:nvSpPr>
        <p:spPr bwMode="auto">
          <a:xfrm>
            <a:off x="9866811" y="3435504"/>
            <a:ext cx="95441" cy="164225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Rectangle 101">
            <a:extLst>
              <a:ext uri="{FF2B5EF4-FFF2-40B4-BE49-F238E27FC236}">
                <a16:creationId xmlns:a16="http://schemas.microsoft.com/office/drawing/2014/main" id="{61AB4E84-D698-014F-FFB6-349C7769833D}"/>
              </a:ext>
            </a:extLst>
          </p:cNvPr>
          <p:cNvSpPr/>
          <p:nvPr/>
        </p:nvSpPr>
        <p:spPr bwMode="auto">
          <a:xfrm>
            <a:off x="9751008" y="2865680"/>
            <a:ext cx="95441" cy="221842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Rectangle 103">
            <a:extLst>
              <a:ext uri="{FF2B5EF4-FFF2-40B4-BE49-F238E27FC236}">
                <a16:creationId xmlns:a16="http://schemas.microsoft.com/office/drawing/2014/main" id="{ADE8AE6C-1620-2FDB-59BC-3DEA16202418}"/>
              </a:ext>
            </a:extLst>
          </p:cNvPr>
          <p:cNvSpPr/>
          <p:nvPr/>
        </p:nvSpPr>
        <p:spPr bwMode="auto">
          <a:xfrm>
            <a:off x="10137146" y="3152780"/>
            <a:ext cx="95441" cy="19249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Rectangle 104">
            <a:extLst>
              <a:ext uri="{FF2B5EF4-FFF2-40B4-BE49-F238E27FC236}">
                <a16:creationId xmlns:a16="http://schemas.microsoft.com/office/drawing/2014/main" id="{75BBCDBD-55B9-39CB-D2E8-BD05BF16B843}"/>
              </a:ext>
            </a:extLst>
          </p:cNvPr>
          <p:cNvSpPr/>
          <p:nvPr/>
        </p:nvSpPr>
        <p:spPr bwMode="auto">
          <a:xfrm>
            <a:off x="10021343" y="2806700"/>
            <a:ext cx="95441" cy="227740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Rectangle 106">
            <a:extLst>
              <a:ext uri="{FF2B5EF4-FFF2-40B4-BE49-F238E27FC236}">
                <a16:creationId xmlns:a16="http://schemas.microsoft.com/office/drawing/2014/main" id="{54E25B67-5DA3-7EAB-4D7A-67148F62BFA3}"/>
              </a:ext>
            </a:extLst>
          </p:cNvPr>
          <p:cNvSpPr/>
          <p:nvPr/>
        </p:nvSpPr>
        <p:spPr bwMode="auto">
          <a:xfrm>
            <a:off x="10407481" y="3115444"/>
            <a:ext cx="95441" cy="196548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Rectangle 107">
            <a:extLst>
              <a:ext uri="{FF2B5EF4-FFF2-40B4-BE49-F238E27FC236}">
                <a16:creationId xmlns:a16="http://schemas.microsoft.com/office/drawing/2014/main" id="{98D51B6A-9B2B-AF99-7FE3-DFC3B749DD8F}"/>
              </a:ext>
            </a:extLst>
          </p:cNvPr>
          <p:cNvSpPr/>
          <p:nvPr/>
        </p:nvSpPr>
        <p:spPr bwMode="auto">
          <a:xfrm>
            <a:off x="10291678" y="2803526"/>
            <a:ext cx="95441" cy="2277405"/>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Rectangle 109">
            <a:extLst>
              <a:ext uri="{FF2B5EF4-FFF2-40B4-BE49-F238E27FC236}">
                <a16:creationId xmlns:a16="http://schemas.microsoft.com/office/drawing/2014/main" id="{40DCC225-403D-199C-9055-E49A69624F5C}"/>
              </a:ext>
            </a:extLst>
          </p:cNvPr>
          <p:cNvSpPr/>
          <p:nvPr/>
        </p:nvSpPr>
        <p:spPr bwMode="auto">
          <a:xfrm>
            <a:off x="10677816" y="3115444"/>
            <a:ext cx="95441" cy="196548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Rectangle 110">
            <a:extLst>
              <a:ext uri="{FF2B5EF4-FFF2-40B4-BE49-F238E27FC236}">
                <a16:creationId xmlns:a16="http://schemas.microsoft.com/office/drawing/2014/main" id="{F599B3FB-D19A-DEC3-F966-9214DC10C562}"/>
              </a:ext>
            </a:extLst>
          </p:cNvPr>
          <p:cNvSpPr/>
          <p:nvPr/>
        </p:nvSpPr>
        <p:spPr bwMode="auto">
          <a:xfrm>
            <a:off x="10562013" y="2803526"/>
            <a:ext cx="95441" cy="2277405"/>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Rectangle 112">
            <a:extLst>
              <a:ext uri="{FF2B5EF4-FFF2-40B4-BE49-F238E27FC236}">
                <a16:creationId xmlns:a16="http://schemas.microsoft.com/office/drawing/2014/main" id="{70545C41-4AEF-73AC-011C-8A5707CCCB93}"/>
              </a:ext>
            </a:extLst>
          </p:cNvPr>
          <p:cNvSpPr/>
          <p:nvPr/>
        </p:nvSpPr>
        <p:spPr bwMode="auto">
          <a:xfrm>
            <a:off x="11218486" y="3038477"/>
            <a:ext cx="95441" cy="204245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Rectangle 113">
            <a:extLst>
              <a:ext uri="{FF2B5EF4-FFF2-40B4-BE49-F238E27FC236}">
                <a16:creationId xmlns:a16="http://schemas.microsoft.com/office/drawing/2014/main" id="{3CC0C11A-0F63-BC63-BEA4-626B9DA2220D}"/>
              </a:ext>
            </a:extLst>
          </p:cNvPr>
          <p:cNvSpPr/>
          <p:nvPr/>
        </p:nvSpPr>
        <p:spPr bwMode="auto">
          <a:xfrm>
            <a:off x="11102683" y="2733676"/>
            <a:ext cx="95441" cy="234725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Rectangle 115">
            <a:extLst>
              <a:ext uri="{FF2B5EF4-FFF2-40B4-BE49-F238E27FC236}">
                <a16:creationId xmlns:a16="http://schemas.microsoft.com/office/drawing/2014/main" id="{17AD322F-4D03-454A-147A-67593BFE4619}"/>
              </a:ext>
            </a:extLst>
          </p:cNvPr>
          <p:cNvSpPr/>
          <p:nvPr/>
        </p:nvSpPr>
        <p:spPr bwMode="auto">
          <a:xfrm>
            <a:off x="11488821" y="2977280"/>
            <a:ext cx="95441" cy="210365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Rectangle 116">
            <a:extLst>
              <a:ext uri="{FF2B5EF4-FFF2-40B4-BE49-F238E27FC236}">
                <a16:creationId xmlns:a16="http://schemas.microsoft.com/office/drawing/2014/main" id="{BB006D7C-B8DF-AAF7-A407-406DABC614BE}"/>
              </a:ext>
            </a:extLst>
          </p:cNvPr>
          <p:cNvSpPr/>
          <p:nvPr/>
        </p:nvSpPr>
        <p:spPr bwMode="auto">
          <a:xfrm>
            <a:off x="11373018" y="2670175"/>
            <a:ext cx="95441" cy="2410757"/>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Rectangle 118">
            <a:extLst>
              <a:ext uri="{FF2B5EF4-FFF2-40B4-BE49-F238E27FC236}">
                <a16:creationId xmlns:a16="http://schemas.microsoft.com/office/drawing/2014/main" id="{BE2B2439-F177-EA8E-2080-E1A9583D510B}"/>
              </a:ext>
            </a:extLst>
          </p:cNvPr>
          <p:cNvSpPr/>
          <p:nvPr/>
        </p:nvSpPr>
        <p:spPr bwMode="auto">
          <a:xfrm>
            <a:off x="11759153" y="2900342"/>
            <a:ext cx="95441" cy="218058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Rectangle 119">
            <a:extLst>
              <a:ext uri="{FF2B5EF4-FFF2-40B4-BE49-F238E27FC236}">
                <a16:creationId xmlns:a16="http://schemas.microsoft.com/office/drawing/2014/main" id="{8A2E87FE-BDEC-2234-E9B9-E4C536009830}"/>
              </a:ext>
            </a:extLst>
          </p:cNvPr>
          <p:cNvSpPr/>
          <p:nvPr/>
        </p:nvSpPr>
        <p:spPr bwMode="auto">
          <a:xfrm>
            <a:off x="11643350" y="2621871"/>
            <a:ext cx="95441" cy="246555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Freeform 2">
            <a:extLst>
              <a:ext uri="{FF2B5EF4-FFF2-40B4-BE49-F238E27FC236}">
                <a16:creationId xmlns:a16="http://schemas.microsoft.com/office/drawing/2014/main" id="{3EF57203-F77C-D3A4-AE29-0B8B0714CEDB}"/>
              </a:ext>
            </a:extLst>
          </p:cNvPr>
          <p:cNvSpPr/>
          <p:nvPr/>
        </p:nvSpPr>
        <p:spPr bwMode="auto">
          <a:xfrm>
            <a:off x="7518400" y="2228850"/>
            <a:ext cx="4451428" cy="2857500"/>
          </a:xfrm>
          <a:custGeom>
            <a:avLst/>
            <a:gdLst>
              <a:gd name="connsiteX0" fmla="*/ 0 w 4337050"/>
              <a:gd name="connsiteY0" fmla="*/ 0 h 2857500"/>
              <a:gd name="connsiteX1" fmla="*/ 0 w 4337050"/>
              <a:gd name="connsiteY1" fmla="*/ 2857500 h 2857500"/>
              <a:gd name="connsiteX2" fmla="*/ 4337050 w 4337050"/>
              <a:gd name="connsiteY2" fmla="*/ 2857500 h 2857500"/>
            </a:gdLst>
            <a:ahLst/>
            <a:cxnLst>
              <a:cxn ang="0">
                <a:pos x="connsiteX0" y="connsiteY0"/>
              </a:cxn>
              <a:cxn ang="0">
                <a:pos x="connsiteX1" y="connsiteY1"/>
              </a:cxn>
              <a:cxn ang="0">
                <a:pos x="connsiteX2" y="connsiteY2"/>
              </a:cxn>
            </a:cxnLst>
            <a:rect l="l" t="t" r="r" b="b"/>
            <a:pathLst>
              <a:path w="4337050" h="2857500">
                <a:moveTo>
                  <a:pt x="0" y="0"/>
                </a:moveTo>
                <a:lnTo>
                  <a:pt x="0" y="2857500"/>
                </a:lnTo>
                <a:lnTo>
                  <a:pt x="4337050" y="28575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1" name="Rectangle 120">
            <a:extLst>
              <a:ext uri="{FF2B5EF4-FFF2-40B4-BE49-F238E27FC236}">
                <a16:creationId xmlns:a16="http://schemas.microsoft.com/office/drawing/2014/main" id="{3A024AE4-E582-D3A4-FF9F-27C9505349A9}"/>
              </a:ext>
            </a:extLst>
          </p:cNvPr>
          <p:cNvSpPr/>
          <p:nvPr/>
        </p:nvSpPr>
        <p:spPr bwMode="auto">
          <a:xfrm>
            <a:off x="7858604" y="2433437"/>
            <a:ext cx="121133" cy="121133"/>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Rectangle 121">
            <a:extLst>
              <a:ext uri="{FF2B5EF4-FFF2-40B4-BE49-F238E27FC236}">
                <a16:creationId xmlns:a16="http://schemas.microsoft.com/office/drawing/2014/main" id="{A7DCF7B1-F26A-180E-ECF8-031B57CB9A76}"/>
              </a:ext>
            </a:extLst>
          </p:cNvPr>
          <p:cNvSpPr/>
          <p:nvPr/>
        </p:nvSpPr>
        <p:spPr bwMode="auto">
          <a:xfrm>
            <a:off x="7858604" y="2647596"/>
            <a:ext cx="121133" cy="12113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19849916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4B12DB-5E79-352E-4DD7-3CCF05F2BB5C}"/>
              </a:ext>
            </a:extLst>
          </p:cNvPr>
          <p:cNvSpPr>
            <a:spLocks noGrp="1"/>
          </p:cNvSpPr>
          <p:nvPr>
            <p:ph type="title"/>
          </p:nvPr>
        </p:nvSpPr>
        <p:spPr>
          <a:xfrm>
            <a:off x="514352" y="330201"/>
            <a:ext cx="11244149" cy="5250792"/>
          </a:xfrm>
        </p:spPr>
        <p:txBody>
          <a:bodyPr/>
          <a:lstStyle/>
          <a:p>
            <a:r>
              <a:rPr lang="en-US" altLang="zh-CN" dirty="0"/>
              <a:t>Global and Regional Barriers:</a:t>
            </a:r>
            <a:br>
              <a:rPr lang="en-US" altLang="zh-CN" dirty="0"/>
            </a:br>
            <a:r>
              <a:rPr lang="en-US" altLang="zh-CN" dirty="0"/>
              <a:t>Effective Implementation of Novel Therapies</a:t>
            </a:r>
            <a:endParaRPr lang="zh-CN" altLang="en-US"/>
          </a:p>
        </p:txBody>
      </p:sp>
    </p:spTree>
    <p:extLst>
      <p:ext uri="{BB962C8B-B14F-4D97-AF65-F5344CB8AC3E}">
        <p14:creationId xmlns:p14="http://schemas.microsoft.com/office/powerpoint/2010/main" val="72160541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35C04-3CA9-3960-F4BF-2037F1C27616}"/>
              </a:ext>
            </a:extLst>
          </p:cNvPr>
          <p:cNvSpPr>
            <a:spLocks noGrp="1"/>
          </p:cNvSpPr>
          <p:nvPr>
            <p:ph type="title"/>
          </p:nvPr>
        </p:nvSpPr>
        <p:spPr/>
        <p:txBody>
          <a:bodyPr/>
          <a:lstStyle/>
          <a:p>
            <a:r>
              <a:rPr lang="en-US" dirty="0"/>
              <a:t>Many Patients Unable to Undergo Gene Therapy due to Various Limitations</a:t>
            </a:r>
          </a:p>
        </p:txBody>
      </p:sp>
      <p:sp>
        <p:nvSpPr>
          <p:cNvPr id="3" name="Content Placeholder 2">
            <a:extLst>
              <a:ext uri="{FF2B5EF4-FFF2-40B4-BE49-F238E27FC236}">
                <a16:creationId xmlns:a16="http://schemas.microsoft.com/office/drawing/2014/main" id="{8DC00BE1-D09B-3BB4-D59F-09DC81758385}"/>
              </a:ext>
            </a:extLst>
          </p:cNvPr>
          <p:cNvSpPr>
            <a:spLocks noGrp="1"/>
          </p:cNvSpPr>
          <p:nvPr>
            <p:ph idx="1"/>
          </p:nvPr>
        </p:nvSpPr>
        <p:spPr>
          <a:xfrm>
            <a:off x="604675" y="1513047"/>
            <a:ext cx="10872444" cy="744121"/>
          </a:xfrm>
        </p:spPr>
        <p:txBody>
          <a:bodyPr/>
          <a:lstStyle/>
          <a:p>
            <a:pPr marL="293688" indent="-293688"/>
            <a:r>
              <a:rPr lang="en-US" sz="2200" dirty="0"/>
              <a:t>Goal of scientific research is to resolve limitations to allow more patients with hemophilia access to gene therapy:</a:t>
            </a:r>
            <a:endParaRPr lang="en-US" dirty="0"/>
          </a:p>
        </p:txBody>
      </p:sp>
      <p:sp>
        <p:nvSpPr>
          <p:cNvPr id="6" name="Text Box 11">
            <a:extLst>
              <a:ext uri="{FF2B5EF4-FFF2-40B4-BE49-F238E27FC236}">
                <a16:creationId xmlns:a16="http://schemas.microsoft.com/office/drawing/2014/main" id="{A56D7FD1-564A-25BB-CDD2-F7C5156DF9D7}"/>
              </a:ext>
            </a:extLst>
          </p:cNvPr>
          <p:cNvSpPr txBox="1">
            <a:spLocks noChangeArrowheads="1"/>
          </p:cNvSpPr>
          <p:nvPr/>
        </p:nvSpPr>
        <p:spPr bwMode="auto">
          <a:xfrm>
            <a:off x="433001" y="6180028"/>
            <a:ext cx="90489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1. Butterfield. Mol Ther. 2020;28:997. Figure reproduced under </a:t>
            </a: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hlinkClick r:id="rId3"/>
              </a:rPr>
              <a:t>https://creativecommons.org/licenses/by-nc-nd/4.0/</a:t>
            </a: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 </a:t>
            </a:r>
            <a:b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2. Pierce. J Thromb Haemost. 2023;[Epub]. </a:t>
            </a:r>
            <a:endParaRPr kumimoji="0" lang="en-US" altLang="zh-CN"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sp>
        <p:nvSpPr>
          <p:cNvPr id="7" name="TextBox 6">
            <a:extLst>
              <a:ext uri="{FF2B5EF4-FFF2-40B4-BE49-F238E27FC236}">
                <a16:creationId xmlns:a16="http://schemas.microsoft.com/office/drawing/2014/main" id="{6539E60F-AEE6-FEB3-27A7-A6BB6A522E5D}"/>
              </a:ext>
            </a:extLst>
          </p:cNvPr>
          <p:cNvSpPr txBox="1"/>
          <p:nvPr/>
        </p:nvSpPr>
        <p:spPr bwMode="auto">
          <a:xfrm>
            <a:off x="7172065" y="2556413"/>
            <a:ext cx="4450080" cy="3249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33363" marR="0" lvl="0" indent="-233363"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Use of gene editing approaches in children could durably restore factor expression after single gene therapy treatment in childhood; would significantly improve upon current options</a:t>
            </a:r>
          </a:p>
          <a:p>
            <a:pPr marL="233363" marR="0" lvl="0" indent="-233363"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Technological innovation aimed at reducing inflammation after gene therapy (eg, optimization of both coding and regulatory elements of the expression cassette)</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Engineered variants enable higher factor VIII levels and lower immunogenicity</a:t>
            </a:r>
            <a:r>
              <a:rPr kumimoji="0" lang="en-US" sz="1600" b="0" i="0" u="none" strike="noStrike" kern="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4" name="Group 3">
            <a:extLst>
              <a:ext uri="{FF2B5EF4-FFF2-40B4-BE49-F238E27FC236}">
                <a16:creationId xmlns:a16="http://schemas.microsoft.com/office/drawing/2014/main" id="{AC4F6175-6853-1291-FE15-09CFA62F9923}"/>
              </a:ext>
            </a:extLst>
          </p:cNvPr>
          <p:cNvGrpSpPr/>
          <p:nvPr/>
        </p:nvGrpSpPr>
        <p:grpSpPr>
          <a:xfrm>
            <a:off x="604675" y="2265530"/>
            <a:ext cx="6517784" cy="3864521"/>
            <a:chOff x="458625" y="2265530"/>
            <a:chExt cx="6517784" cy="3864521"/>
          </a:xfrm>
        </p:grpSpPr>
        <p:sp>
          <p:nvSpPr>
            <p:cNvPr id="19" name="Freeform 18">
              <a:extLst>
                <a:ext uri="{FF2B5EF4-FFF2-40B4-BE49-F238E27FC236}">
                  <a16:creationId xmlns:a16="http://schemas.microsoft.com/office/drawing/2014/main" id="{4D4ED9B8-775D-8345-BD4B-A4AA4F50096B}"/>
                </a:ext>
              </a:extLst>
            </p:cNvPr>
            <p:cNvSpPr/>
            <p:nvPr/>
          </p:nvSpPr>
          <p:spPr>
            <a:xfrm>
              <a:off x="3929581" y="3045529"/>
              <a:ext cx="374279" cy="568397"/>
            </a:xfrm>
            <a:custGeom>
              <a:avLst/>
              <a:gdLst>
                <a:gd name="connsiteX0" fmla="*/ 144637 w 374279"/>
                <a:gd name="connsiteY0" fmla="*/ 241061 h 568397"/>
                <a:gd name="connsiteX1" fmla="*/ 67244 w 374279"/>
                <a:gd name="connsiteY1" fmla="*/ 241061 h 568397"/>
                <a:gd name="connsiteX2" fmla="*/ 34256 w 374279"/>
                <a:gd name="connsiteY2" fmla="*/ 0 h 568397"/>
                <a:gd name="connsiteX3" fmla="*/ 0 w 374279"/>
                <a:gd name="connsiteY3" fmla="*/ 284199 h 568397"/>
                <a:gd name="connsiteX4" fmla="*/ 34256 w 374279"/>
                <a:gd name="connsiteY4" fmla="*/ 568397 h 568397"/>
                <a:gd name="connsiteX5" fmla="*/ 68513 w 374279"/>
                <a:gd name="connsiteY5" fmla="*/ 305767 h 568397"/>
                <a:gd name="connsiteX6" fmla="*/ 374280 w 374279"/>
                <a:gd name="connsiteY6" fmla="*/ 305767 h 568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4279" h="568397">
                  <a:moveTo>
                    <a:pt x="144637" y="241061"/>
                  </a:moveTo>
                  <a:lnTo>
                    <a:pt x="67244" y="241061"/>
                  </a:lnTo>
                  <a:cubicBezTo>
                    <a:pt x="64706" y="104037"/>
                    <a:pt x="50750" y="0"/>
                    <a:pt x="34256" y="0"/>
                  </a:cubicBezTo>
                  <a:cubicBezTo>
                    <a:pt x="15225" y="0"/>
                    <a:pt x="0" y="126874"/>
                    <a:pt x="0" y="284199"/>
                  </a:cubicBezTo>
                  <a:cubicBezTo>
                    <a:pt x="0" y="441523"/>
                    <a:pt x="15225" y="568397"/>
                    <a:pt x="34256" y="568397"/>
                  </a:cubicBezTo>
                  <a:cubicBezTo>
                    <a:pt x="52019" y="568397"/>
                    <a:pt x="67244" y="452942"/>
                    <a:pt x="68513" y="305767"/>
                  </a:cubicBezTo>
                  <a:lnTo>
                    <a:pt x="374280" y="305767"/>
                  </a:lnTo>
                </a:path>
              </a:pathLst>
            </a:custGeom>
            <a:noFill/>
            <a:ln w="28575" cap="flat">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Freeform 19">
              <a:extLst>
                <a:ext uri="{FF2B5EF4-FFF2-40B4-BE49-F238E27FC236}">
                  <a16:creationId xmlns:a16="http://schemas.microsoft.com/office/drawing/2014/main" id="{DA24E8A0-BFC6-81ED-196E-7E81ABE7BB92}"/>
                </a:ext>
              </a:extLst>
            </p:cNvPr>
            <p:cNvSpPr/>
            <p:nvPr/>
          </p:nvSpPr>
          <p:spPr>
            <a:xfrm>
              <a:off x="6191752" y="3035379"/>
              <a:ext cx="374279" cy="568397"/>
            </a:xfrm>
            <a:custGeom>
              <a:avLst/>
              <a:gdLst>
                <a:gd name="connsiteX0" fmla="*/ 229643 w 374279"/>
                <a:gd name="connsiteY0" fmla="*/ 241062 h 568397"/>
                <a:gd name="connsiteX1" fmla="*/ 307036 w 374279"/>
                <a:gd name="connsiteY1" fmla="*/ 241062 h 568397"/>
                <a:gd name="connsiteX2" fmla="*/ 340024 w 374279"/>
                <a:gd name="connsiteY2" fmla="*/ 0 h 568397"/>
                <a:gd name="connsiteX3" fmla="*/ 374279 w 374279"/>
                <a:gd name="connsiteY3" fmla="*/ 284199 h 568397"/>
                <a:gd name="connsiteX4" fmla="*/ 340024 w 374279"/>
                <a:gd name="connsiteY4" fmla="*/ 568398 h 568397"/>
                <a:gd name="connsiteX5" fmla="*/ 305767 w 374279"/>
                <a:gd name="connsiteY5" fmla="*/ 305767 h 568397"/>
                <a:gd name="connsiteX6" fmla="*/ 0 w 374279"/>
                <a:gd name="connsiteY6" fmla="*/ 305767 h 568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4279" h="568397">
                  <a:moveTo>
                    <a:pt x="229643" y="241062"/>
                  </a:moveTo>
                  <a:lnTo>
                    <a:pt x="307036" y="241062"/>
                  </a:lnTo>
                  <a:cubicBezTo>
                    <a:pt x="309574" y="104037"/>
                    <a:pt x="323529" y="0"/>
                    <a:pt x="340024" y="0"/>
                  </a:cubicBezTo>
                  <a:cubicBezTo>
                    <a:pt x="359055" y="0"/>
                    <a:pt x="374279" y="126874"/>
                    <a:pt x="374279" y="284199"/>
                  </a:cubicBezTo>
                  <a:cubicBezTo>
                    <a:pt x="374279" y="441523"/>
                    <a:pt x="359055" y="568398"/>
                    <a:pt x="340024" y="568398"/>
                  </a:cubicBezTo>
                  <a:cubicBezTo>
                    <a:pt x="322261" y="568398"/>
                    <a:pt x="307036" y="452942"/>
                    <a:pt x="305767" y="305767"/>
                  </a:cubicBezTo>
                  <a:lnTo>
                    <a:pt x="0" y="305767"/>
                  </a:lnTo>
                </a:path>
              </a:pathLst>
            </a:custGeom>
            <a:noFill/>
            <a:ln w="28575" cap="flat">
              <a:solidFill>
                <a:schemeClr val="bg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39" name="Group 138">
              <a:extLst>
                <a:ext uri="{FF2B5EF4-FFF2-40B4-BE49-F238E27FC236}">
                  <a16:creationId xmlns:a16="http://schemas.microsoft.com/office/drawing/2014/main" id="{356F7996-1891-2D63-81E1-77CF763BA859}"/>
                </a:ext>
              </a:extLst>
            </p:cNvPr>
            <p:cNvGrpSpPr/>
            <p:nvPr/>
          </p:nvGrpSpPr>
          <p:grpSpPr>
            <a:xfrm>
              <a:off x="4287184" y="3366673"/>
              <a:ext cx="803004" cy="669745"/>
              <a:chOff x="4327525" y="3366673"/>
              <a:chExt cx="803004" cy="669745"/>
            </a:xfrm>
          </p:grpSpPr>
          <p:cxnSp>
            <p:nvCxnSpPr>
              <p:cNvPr id="137" name="Straight Connector 136">
                <a:extLst>
                  <a:ext uri="{FF2B5EF4-FFF2-40B4-BE49-F238E27FC236}">
                    <a16:creationId xmlns:a16="http://schemas.microsoft.com/office/drawing/2014/main" id="{C1E98510-8B7E-FE44-47B9-67567F36C9DA}"/>
                  </a:ext>
                </a:extLst>
              </p:cNvPr>
              <p:cNvCxnSpPr/>
              <p:nvPr/>
            </p:nvCxnSpPr>
            <p:spPr bwMode="auto">
              <a:xfrm>
                <a:off x="4327525" y="3417923"/>
                <a:ext cx="530225" cy="618495"/>
              </a:xfrm>
              <a:prstGeom prst="line">
                <a:avLst/>
              </a:prstGeom>
              <a:noFill/>
              <a:ln w="28575" cap="flat" cmpd="sng" algn="ctr">
                <a:solidFill>
                  <a:schemeClr val="bg1"/>
                </a:solidFill>
                <a:prstDash val="sysDot"/>
                <a:round/>
                <a:headEnd type="none" w="med" len="med"/>
                <a:tailEnd type="none" w="med" len="med"/>
              </a:ln>
              <a:effectLst/>
            </p:spPr>
          </p:cxnSp>
          <p:cxnSp>
            <p:nvCxnSpPr>
              <p:cNvPr id="138" name="Straight Connector 137">
                <a:extLst>
                  <a:ext uri="{FF2B5EF4-FFF2-40B4-BE49-F238E27FC236}">
                    <a16:creationId xmlns:a16="http://schemas.microsoft.com/office/drawing/2014/main" id="{D93FF8BF-A49F-4C6F-4CD9-49913397345C}"/>
                  </a:ext>
                </a:extLst>
              </p:cNvPr>
              <p:cNvCxnSpPr/>
              <p:nvPr/>
            </p:nvCxnSpPr>
            <p:spPr bwMode="auto">
              <a:xfrm>
                <a:off x="4600304" y="3366673"/>
                <a:ext cx="530225" cy="618495"/>
              </a:xfrm>
              <a:prstGeom prst="line">
                <a:avLst/>
              </a:prstGeom>
              <a:noFill/>
              <a:ln w="28575" cap="flat" cmpd="sng" algn="ctr">
                <a:solidFill>
                  <a:schemeClr val="bg1"/>
                </a:solidFill>
                <a:prstDash val="sysDot"/>
                <a:round/>
                <a:headEnd type="none" w="med" len="med"/>
                <a:tailEnd type="none" w="med" len="med"/>
              </a:ln>
              <a:effectLst/>
            </p:spPr>
          </p:cxnSp>
        </p:grpSp>
        <p:grpSp>
          <p:nvGrpSpPr>
            <p:cNvPr id="153" name="Group 152">
              <a:extLst>
                <a:ext uri="{FF2B5EF4-FFF2-40B4-BE49-F238E27FC236}">
                  <a16:creationId xmlns:a16="http://schemas.microsoft.com/office/drawing/2014/main" id="{BA443583-F307-00D9-8986-234FDF13BEB4}"/>
                </a:ext>
              </a:extLst>
            </p:cNvPr>
            <p:cNvGrpSpPr/>
            <p:nvPr/>
          </p:nvGrpSpPr>
          <p:grpSpPr>
            <a:xfrm>
              <a:off x="4309191" y="3567891"/>
              <a:ext cx="755251" cy="253916"/>
              <a:chOff x="4359430" y="3465483"/>
              <a:chExt cx="755251" cy="253916"/>
            </a:xfrm>
          </p:grpSpPr>
          <p:sp>
            <p:nvSpPr>
              <p:cNvPr id="152" name="Rectangle 151">
                <a:extLst>
                  <a:ext uri="{FF2B5EF4-FFF2-40B4-BE49-F238E27FC236}">
                    <a16:creationId xmlns:a16="http://schemas.microsoft.com/office/drawing/2014/main" id="{E012E215-838D-DB1F-1A2A-F9C2CA927A37}"/>
                  </a:ext>
                </a:extLst>
              </p:cNvPr>
              <p:cNvSpPr/>
              <p:nvPr/>
            </p:nvSpPr>
            <p:spPr bwMode="auto">
              <a:xfrm>
                <a:off x="4411091" y="3515726"/>
                <a:ext cx="703590" cy="15787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TextBox 150">
                <a:extLst>
                  <a:ext uri="{FF2B5EF4-FFF2-40B4-BE49-F238E27FC236}">
                    <a16:creationId xmlns:a16="http://schemas.microsoft.com/office/drawing/2014/main" id="{448E08FE-04A2-FDA6-CFDF-E0E1E204CE6A}"/>
                  </a:ext>
                </a:extLst>
              </p:cNvPr>
              <p:cNvSpPr txBox="1"/>
              <p:nvPr/>
            </p:nvSpPr>
            <p:spPr bwMode="auto">
              <a:xfrm>
                <a:off x="4359430" y="3465483"/>
                <a:ext cx="742511"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Homology</a:t>
                </a:r>
              </a:p>
            </p:txBody>
          </p:sp>
        </p:grpSp>
        <p:grpSp>
          <p:nvGrpSpPr>
            <p:cNvPr id="140" name="Group 139">
              <a:extLst>
                <a:ext uri="{FF2B5EF4-FFF2-40B4-BE49-F238E27FC236}">
                  <a16:creationId xmlns:a16="http://schemas.microsoft.com/office/drawing/2014/main" id="{EEDD09F3-922C-59A6-7555-681CACCE3E29}"/>
                </a:ext>
              </a:extLst>
            </p:cNvPr>
            <p:cNvGrpSpPr/>
            <p:nvPr/>
          </p:nvGrpSpPr>
          <p:grpSpPr>
            <a:xfrm flipH="1">
              <a:off x="5286430" y="3365251"/>
              <a:ext cx="905321" cy="669745"/>
              <a:chOff x="4327525" y="3366673"/>
              <a:chExt cx="803004" cy="669745"/>
            </a:xfrm>
          </p:grpSpPr>
          <p:cxnSp>
            <p:nvCxnSpPr>
              <p:cNvPr id="141" name="Straight Connector 140">
                <a:extLst>
                  <a:ext uri="{FF2B5EF4-FFF2-40B4-BE49-F238E27FC236}">
                    <a16:creationId xmlns:a16="http://schemas.microsoft.com/office/drawing/2014/main" id="{3BA9597D-C4AB-73D0-7E59-A9B55A2A9F66}"/>
                  </a:ext>
                </a:extLst>
              </p:cNvPr>
              <p:cNvCxnSpPr/>
              <p:nvPr/>
            </p:nvCxnSpPr>
            <p:spPr bwMode="auto">
              <a:xfrm>
                <a:off x="4327525" y="3417923"/>
                <a:ext cx="530225" cy="618495"/>
              </a:xfrm>
              <a:prstGeom prst="line">
                <a:avLst/>
              </a:prstGeom>
              <a:noFill/>
              <a:ln w="28575" cap="flat" cmpd="sng" algn="ctr">
                <a:solidFill>
                  <a:schemeClr val="bg1"/>
                </a:solidFill>
                <a:prstDash val="sysDot"/>
                <a:round/>
                <a:headEnd type="none" w="med" len="med"/>
                <a:tailEnd type="none" w="med" len="med"/>
              </a:ln>
              <a:effectLst/>
            </p:spPr>
          </p:cxnSp>
          <p:cxnSp>
            <p:nvCxnSpPr>
              <p:cNvPr id="142" name="Straight Connector 141">
                <a:extLst>
                  <a:ext uri="{FF2B5EF4-FFF2-40B4-BE49-F238E27FC236}">
                    <a16:creationId xmlns:a16="http://schemas.microsoft.com/office/drawing/2014/main" id="{1097E671-00F5-54BE-09BE-D8F00D8C4BE5}"/>
                  </a:ext>
                </a:extLst>
              </p:cNvPr>
              <p:cNvCxnSpPr/>
              <p:nvPr/>
            </p:nvCxnSpPr>
            <p:spPr bwMode="auto">
              <a:xfrm>
                <a:off x="4600304" y="3366673"/>
                <a:ext cx="530225" cy="618495"/>
              </a:xfrm>
              <a:prstGeom prst="line">
                <a:avLst/>
              </a:prstGeom>
              <a:noFill/>
              <a:ln w="28575" cap="flat" cmpd="sng" algn="ctr">
                <a:solidFill>
                  <a:schemeClr val="bg1"/>
                </a:solidFill>
                <a:prstDash val="sysDot"/>
                <a:round/>
                <a:headEnd type="none" w="med" len="med"/>
                <a:tailEnd type="none" w="med" len="med"/>
              </a:ln>
              <a:effectLst/>
            </p:spPr>
          </p:cxnSp>
        </p:grpSp>
        <p:grpSp>
          <p:nvGrpSpPr>
            <p:cNvPr id="160" name="Group 159">
              <a:extLst>
                <a:ext uri="{FF2B5EF4-FFF2-40B4-BE49-F238E27FC236}">
                  <a16:creationId xmlns:a16="http://schemas.microsoft.com/office/drawing/2014/main" id="{353BED6F-08F1-CE46-2C4F-EA65285CB3B6}"/>
                </a:ext>
              </a:extLst>
            </p:cNvPr>
            <p:cNvGrpSpPr/>
            <p:nvPr/>
          </p:nvGrpSpPr>
          <p:grpSpPr>
            <a:xfrm>
              <a:off x="630057" y="3871887"/>
              <a:ext cx="2609850" cy="201753"/>
              <a:chOff x="670398" y="3871887"/>
              <a:chExt cx="2609850" cy="201753"/>
            </a:xfrm>
          </p:grpSpPr>
          <p:cxnSp>
            <p:nvCxnSpPr>
              <p:cNvPr id="158" name="Straight Connector 157">
                <a:extLst>
                  <a:ext uri="{FF2B5EF4-FFF2-40B4-BE49-F238E27FC236}">
                    <a16:creationId xmlns:a16="http://schemas.microsoft.com/office/drawing/2014/main" id="{A0C4D948-85D7-A05B-B185-1CC88E43A1F2}"/>
                  </a:ext>
                </a:extLst>
              </p:cNvPr>
              <p:cNvCxnSpPr/>
              <p:nvPr/>
            </p:nvCxnSpPr>
            <p:spPr bwMode="auto">
              <a:xfrm>
                <a:off x="670398" y="4071994"/>
                <a:ext cx="2609850" cy="0"/>
              </a:xfrm>
              <a:prstGeom prst="line">
                <a:avLst/>
              </a:prstGeom>
              <a:noFill/>
              <a:ln w="28575" cap="flat" cmpd="sng" algn="ctr">
                <a:solidFill>
                  <a:schemeClr val="bg1"/>
                </a:solidFill>
                <a:prstDash val="solid"/>
                <a:round/>
                <a:headEnd type="none" w="med" len="med"/>
                <a:tailEnd type="none" w="med" len="med"/>
              </a:ln>
              <a:effectLst/>
            </p:spPr>
          </p:cxnSp>
          <p:sp>
            <p:nvSpPr>
              <p:cNvPr id="159" name="Freeform 158">
                <a:extLst>
                  <a:ext uri="{FF2B5EF4-FFF2-40B4-BE49-F238E27FC236}">
                    <a16:creationId xmlns:a16="http://schemas.microsoft.com/office/drawing/2014/main" id="{B1C03B7A-45D1-5322-EEBC-2329A351CD06}"/>
                  </a:ext>
                </a:extLst>
              </p:cNvPr>
              <p:cNvSpPr/>
              <p:nvPr/>
            </p:nvSpPr>
            <p:spPr bwMode="auto">
              <a:xfrm>
                <a:off x="904390" y="3871887"/>
                <a:ext cx="242325" cy="201753"/>
              </a:xfrm>
              <a:custGeom>
                <a:avLst/>
                <a:gdLst>
                  <a:gd name="connsiteX0" fmla="*/ 0 w 209550"/>
                  <a:gd name="connsiteY0" fmla="*/ 190500 h 190500"/>
                  <a:gd name="connsiteX1" fmla="*/ 0 w 209550"/>
                  <a:gd name="connsiteY1" fmla="*/ 0 h 190500"/>
                  <a:gd name="connsiteX2" fmla="*/ 209550 w 209550"/>
                  <a:gd name="connsiteY2" fmla="*/ 0 h 190500"/>
                </a:gdLst>
                <a:ahLst/>
                <a:cxnLst>
                  <a:cxn ang="0">
                    <a:pos x="connsiteX0" y="connsiteY0"/>
                  </a:cxn>
                  <a:cxn ang="0">
                    <a:pos x="connsiteX1" y="connsiteY1"/>
                  </a:cxn>
                  <a:cxn ang="0">
                    <a:pos x="connsiteX2" y="connsiteY2"/>
                  </a:cxn>
                </a:cxnLst>
                <a:rect l="l" t="t" r="r" b="b"/>
                <a:pathLst>
                  <a:path w="209550" h="190500">
                    <a:moveTo>
                      <a:pt x="0" y="190500"/>
                    </a:moveTo>
                    <a:lnTo>
                      <a:pt x="0" y="0"/>
                    </a:lnTo>
                    <a:lnTo>
                      <a:pt x="209550" y="0"/>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97" name="Group 196">
              <a:extLst>
                <a:ext uri="{FF2B5EF4-FFF2-40B4-BE49-F238E27FC236}">
                  <a16:creationId xmlns:a16="http://schemas.microsoft.com/office/drawing/2014/main" id="{98675962-DB47-7083-C524-B860DF6D6BCA}"/>
                </a:ext>
              </a:extLst>
            </p:cNvPr>
            <p:cNvGrpSpPr/>
            <p:nvPr/>
          </p:nvGrpSpPr>
          <p:grpSpPr>
            <a:xfrm>
              <a:off x="907969" y="3991843"/>
              <a:ext cx="2185370" cy="187299"/>
              <a:chOff x="4298526" y="2988939"/>
              <a:chExt cx="2185370" cy="187299"/>
            </a:xfrm>
          </p:grpSpPr>
          <p:sp>
            <p:nvSpPr>
              <p:cNvPr id="198" name="Rectangle 197">
                <a:extLst>
                  <a:ext uri="{FF2B5EF4-FFF2-40B4-BE49-F238E27FC236}">
                    <a16:creationId xmlns:a16="http://schemas.microsoft.com/office/drawing/2014/main" id="{72E7DEDC-6456-1586-ADDC-5E422B0637AD}"/>
                  </a:ext>
                </a:extLst>
              </p:cNvPr>
              <p:cNvSpPr/>
              <p:nvPr/>
            </p:nvSpPr>
            <p:spPr bwMode="auto">
              <a:xfrm>
                <a:off x="4880566" y="2988939"/>
                <a:ext cx="1055329" cy="187299"/>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9" name="Rectangle 198">
                <a:extLst>
                  <a:ext uri="{FF2B5EF4-FFF2-40B4-BE49-F238E27FC236}">
                    <a16:creationId xmlns:a16="http://schemas.microsoft.com/office/drawing/2014/main" id="{6FA46E4B-0F0F-AEA6-1330-80753721BC92}"/>
                  </a:ext>
                </a:extLst>
              </p:cNvPr>
              <p:cNvSpPr/>
              <p:nvPr/>
            </p:nvSpPr>
            <p:spPr bwMode="auto">
              <a:xfrm>
                <a:off x="4707002" y="2988939"/>
                <a:ext cx="173564" cy="187299"/>
              </a:xfrm>
              <a:prstGeom prst="rect">
                <a:avLst/>
              </a:prstGeom>
              <a:solidFill>
                <a:srgbClr val="92D05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0" name="Rectangle 199">
                <a:extLst>
                  <a:ext uri="{FF2B5EF4-FFF2-40B4-BE49-F238E27FC236}">
                    <a16:creationId xmlns:a16="http://schemas.microsoft.com/office/drawing/2014/main" id="{13B48B4A-F0CE-9E3F-D06D-5F039A29DCDB}"/>
                  </a:ext>
                </a:extLst>
              </p:cNvPr>
              <p:cNvSpPr/>
              <p:nvPr/>
            </p:nvSpPr>
            <p:spPr bwMode="auto">
              <a:xfrm>
                <a:off x="4298526" y="2988939"/>
                <a:ext cx="408475" cy="187299"/>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Rectangle 200">
                <a:extLst>
                  <a:ext uri="{FF2B5EF4-FFF2-40B4-BE49-F238E27FC236}">
                    <a16:creationId xmlns:a16="http://schemas.microsoft.com/office/drawing/2014/main" id="{1E13116E-7854-F197-011D-DCF1C5A11D4F}"/>
                  </a:ext>
                </a:extLst>
              </p:cNvPr>
              <p:cNvSpPr/>
              <p:nvPr/>
            </p:nvSpPr>
            <p:spPr bwMode="auto">
              <a:xfrm>
                <a:off x="5935895" y="2988939"/>
                <a:ext cx="548001" cy="187299"/>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66" name="Group 165">
              <a:extLst>
                <a:ext uri="{FF2B5EF4-FFF2-40B4-BE49-F238E27FC236}">
                  <a16:creationId xmlns:a16="http://schemas.microsoft.com/office/drawing/2014/main" id="{E5E369E2-5B44-20B0-5B22-5CF1619AE229}"/>
                </a:ext>
              </a:extLst>
            </p:cNvPr>
            <p:cNvGrpSpPr/>
            <p:nvPr/>
          </p:nvGrpSpPr>
          <p:grpSpPr>
            <a:xfrm>
              <a:off x="3277371" y="4804142"/>
              <a:ext cx="3699038" cy="201753"/>
              <a:chOff x="784698" y="3871887"/>
              <a:chExt cx="3699038" cy="201753"/>
            </a:xfrm>
          </p:grpSpPr>
          <p:cxnSp>
            <p:nvCxnSpPr>
              <p:cNvPr id="167" name="Straight Connector 166">
                <a:extLst>
                  <a:ext uri="{FF2B5EF4-FFF2-40B4-BE49-F238E27FC236}">
                    <a16:creationId xmlns:a16="http://schemas.microsoft.com/office/drawing/2014/main" id="{C1623A26-7E0B-A99A-2185-861A21E8B1A4}"/>
                  </a:ext>
                </a:extLst>
              </p:cNvPr>
              <p:cNvCxnSpPr>
                <a:cxnSpLocks/>
              </p:cNvCxnSpPr>
              <p:nvPr/>
            </p:nvCxnSpPr>
            <p:spPr bwMode="auto">
              <a:xfrm>
                <a:off x="784698" y="4071994"/>
                <a:ext cx="3699038" cy="0"/>
              </a:xfrm>
              <a:prstGeom prst="line">
                <a:avLst/>
              </a:prstGeom>
              <a:noFill/>
              <a:ln w="28575" cap="flat" cmpd="sng" algn="ctr">
                <a:solidFill>
                  <a:schemeClr val="bg1"/>
                </a:solidFill>
                <a:prstDash val="solid"/>
                <a:round/>
                <a:headEnd type="none" w="med" len="med"/>
                <a:tailEnd type="none" w="med" len="med"/>
              </a:ln>
              <a:effectLst/>
            </p:spPr>
          </p:cxnSp>
          <p:sp>
            <p:nvSpPr>
              <p:cNvPr id="168" name="Freeform 167">
                <a:extLst>
                  <a:ext uri="{FF2B5EF4-FFF2-40B4-BE49-F238E27FC236}">
                    <a16:creationId xmlns:a16="http://schemas.microsoft.com/office/drawing/2014/main" id="{CBA28524-808A-DDF3-18C5-5F7421E7E41D}"/>
                  </a:ext>
                </a:extLst>
              </p:cNvPr>
              <p:cNvSpPr/>
              <p:nvPr/>
            </p:nvSpPr>
            <p:spPr bwMode="auto">
              <a:xfrm>
                <a:off x="904390" y="3871887"/>
                <a:ext cx="242325" cy="201753"/>
              </a:xfrm>
              <a:custGeom>
                <a:avLst/>
                <a:gdLst>
                  <a:gd name="connsiteX0" fmla="*/ 0 w 209550"/>
                  <a:gd name="connsiteY0" fmla="*/ 190500 h 190500"/>
                  <a:gd name="connsiteX1" fmla="*/ 0 w 209550"/>
                  <a:gd name="connsiteY1" fmla="*/ 0 h 190500"/>
                  <a:gd name="connsiteX2" fmla="*/ 209550 w 209550"/>
                  <a:gd name="connsiteY2" fmla="*/ 0 h 190500"/>
                </a:gdLst>
                <a:ahLst/>
                <a:cxnLst>
                  <a:cxn ang="0">
                    <a:pos x="connsiteX0" y="connsiteY0"/>
                  </a:cxn>
                  <a:cxn ang="0">
                    <a:pos x="connsiteX1" y="connsiteY1"/>
                  </a:cxn>
                  <a:cxn ang="0">
                    <a:pos x="connsiteX2" y="connsiteY2"/>
                  </a:cxn>
                </a:cxnLst>
                <a:rect l="l" t="t" r="r" b="b"/>
                <a:pathLst>
                  <a:path w="209550" h="190500">
                    <a:moveTo>
                      <a:pt x="0" y="190500"/>
                    </a:moveTo>
                    <a:lnTo>
                      <a:pt x="0" y="0"/>
                    </a:lnTo>
                    <a:lnTo>
                      <a:pt x="209550" y="0"/>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24" name="Group 223">
              <a:extLst>
                <a:ext uri="{FF2B5EF4-FFF2-40B4-BE49-F238E27FC236}">
                  <a16:creationId xmlns:a16="http://schemas.microsoft.com/office/drawing/2014/main" id="{D39A7848-EBE9-0C65-7236-E47A787CAB40}"/>
                </a:ext>
              </a:extLst>
            </p:cNvPr>
            <p:cNvGrpSpPr/>
            <p:nvPr/>
          </p:nvGrpSpPr>
          <p:grpSpPr>
            <a:xfrm>
              <a:off x="3436777" y="4916031"/>
              <a:ext cx="3373596" cy="187299"/>
              <a:chOff x="3477118" y="4696956"/>
              <a:chExt cx="3373596" cy="187299"/>
            </a:xfrm>
          </p:grpSpPr>
          <p:sp>
            <p:nvSpPr>
              <p:cNvPr id="204" name="Rectangle 203">
                <a:extLst>
                  <a:ext uri="{FF2B5EF4-FFF2-40B4-BE49-F238E27FC236}">
                    <a16:creationId xmlns:a16="http://schemas.microsoft.com/office/drawing/2014/main" id="{A22DE45D-2D65-7926-8768-EF6CD4AE6AA6}"/>
                  </a:ext>
                </a:extLst>
              </p:cNvPr>
              <p:cNvSpPr/>
              <p:nvPr/>
            </p:nvSpPr>
            <p:spPr bwMode="auto">
              <a:xfrm>
                <a:off x="4761960" y="4696956"/>
                <a:ext cx="870215" cy="187299"/>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5" name="Rectangle 204">
                <a:extLst>
                  <a:ext uri="{FF2B5EF4-FFF2-40B4-BE49-F238E27FC236}">
                    <a16:creationId xmlns:a16="http://schemas.microsoft.com/office/drawing/2014/main" id="{6080AC21-D7A2-ADA0-8368-B745C54906D5}"/>
                  </a:ext>
                </a:extLst>
              </p:cNvPr>
              <p:cNvSpPr/>
              <p:nvPr/>
            </p:nvSpPr>
            <p:spPr bwMode="auto">
              <a:xfrm>
                <a:off x="4589102" y="4696956"/>
                <a:ext cx="172858" cy="187299"/>
              </a:xfrm>
              <a:prstGeom prst="rect">
                <a:avLst/>
              </a:prstGeom>
              <a:solidFill>
                <a:srgbClr val="FDB33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6" name="Rectangle 205">
                <a:extLst>
                  <a:ext uri="{FF2B5EF4-FFF2-40B4-BE49-F238E27FC236}">
                    <a16:creationId xmlns:a16="http://schemas.microsoft.com/office/drawing/2014/main" id="{AD20FAEB-535B-BE3D-7DBF-D0EFDB9DA5AE}"/>
                  </a:ext>
                </a:extLst>
              </p:cNvPr>
              <p:cNvSpPr/>
              <p:nvPr/>
            </p:nvSpPr>
            <p:spPr bwMode="auto">
              <a:xfrm>
                <a:off x="4064653" y="4696956"/>
                <a:ext cx="535650" cy="18729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 name="Rectangle 206">
                <a:extLst>
                  <a:ext uri="{FF2B5EF4-FFF2-40B4-BE49-F238E27FC236}">
                    <a16:creationId xmlns:a16="http://schemas.microsoft.com/office/drawing/2014/main" id="{C642D481-7223-FA2A-39D6-0FF2815F74EE}"/>
                  </a:ext>
                </a:extLst>
              </p:cNvPr>
              <p:cNvSpPr/>
              <p:nvPr/>
            </p:nvSpPr>
            <p:spPr bwMode="auto">
              <a:xfrm>
                <a:off x="6306805" y="4696956"/>
                <a:ext cx="543909" cy="187299"/>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8" name="Rectangle 207">
                <a:extLst>
                  <a:ext uri="{FF2B5EF4-FFF2-40B4-BE49-F238E27FC236}">
                    <a16:creationId xmlns:a16="http://schemas.microsoft.com/office/drawing/2014/main" id="{C024ABBE-7407-DDFE-81D6-56E7DB34D373}"/>
                  </a:ext>
                </a:extLst>
              </p:cNvPr>
              <p:cNvSpPr/>
              <p:nvPr/>
            </p:nvSpPr>
            <p:spPr bwMode="auto">
              <a:xfrm>
                <a:off x="5635225" y="4696956"/>
                <a:ext cx="164727" cy="187299"/>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1" name="Rectangle 220">
                <a:extLst>
                  <a:ext uri="{FF2B5EF4-FFF2-40B4-BE49-F238E27FC236}">
                    <a16:creationId xmlns:a16="http://schemas.microsoft.com/office/drawing/2014/main" id="{0C7B8D95-DAB6-9BA9-15EF-4F29B880CE23}"/>
                  </a:ext>
                </a:extLst>
              </p:cNvPr>
              <p:cNvSpPr/>
              <p:nvPr/>
            </p:nvSpPr>
            <p:spPr bwMode="auto">
              <a:xfrm>
                <a:off x="3902622" y="4696956"/>
                <a:ext cx="165925" cy="187299"/>
              </a:xfrm>
              <a:prstGeom prst="rect">
                <a:avLst/>
              </a:prstGeom>
              <a:solidFill>
                <a:srgbClr val="92D05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2" name="Rectangle 221">
                <a:extLst>
                  <a:ext uri="{FF2B5EF4-FFF2-40B4-BE49-F238E27FC236}">
                    <a16:creationId xmlns:a16="http://schemas.microsoft.com/office/drawing/2014/main" id="{31874880-A454-A84A-3DBC-183639E82C1F}"/>
                  </a:ext>
                </a:extLst>
              </p:cNvPr>
              <p:cNvSpPr/>
              <p:nvPr/>
            </p:nvSpPr>
            <p:spPr bwMode="auto">
              <a:xfrm>
                <a:off x="3477118" y="4696956"/>
                <a:ext cx="428679" cy="187299"/>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3" name="Rectangle 222">
                <a:extLst>
                  <a:ext uri="{FF2B5EF4-FFF2-40B4-BE49-F238E27FC236}">
                    <a16:creationId xmlns:a16="http://schemas.microsoft.com/office/drawing/2014/main" id="{0C3D7E67-9760-9207-7EB9-BB541BAB5D4A}"/>
                  </a:ext>
                </a:extLst>
              </p:cNvPr>
              <p:cNvSpPr/>
              <p:nvPr/>
            </p:nvSpPr>
            <p:spPr bwMode="auto">
              <a:xfrm>
                <a:off x="5802175" y="4696956"/>
                <a:ext cx="510061" cy="18729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09" name="Group 208">
              <a:extLst>
                <a:ext uri="{FF2B5EF4-FFF2-40B4-BE49-F238E27FC236}">
                  <a16:creationId xmlns:a16="http://schemas.microsoft.com/office/drawing/2014/main" id="{3AF0B9FE-FBE3-07E8-574C-4829FFB45979}"/>
                </a:ext>
              </a:extLst>
            </p:cNvPr>
            <p:cNvGrpSpPr/>
            <p:nvPr/>
          </p:nvGrpSpPr>
          <p:grpSpPr>
            <a:xfrm>
              <a:off x="4136666" y="5676731"/>
              <a:ext cx="1747549" cy="187299"/>
              <a:chOff x="4298526" y="2988939"/>
              <a:chExt cx="1747549" cy="187299"/>
            </a:xfrm>
          </p:grpSpPr>
          <p:sp>
            <p:nvSpPr>
              <p:cNvPr id="210" name="Rectangle 209">
                <a:extLst>
                  <a:ext uri="{FF2B5EF4-FFF2-40B4-BE49-F238E27FC236}">
                    <a16:creationId xmlns:a16="http://schemas.microsoft.com/office/drawing/2014/main" id="{EC2BF0C1-ECA6-B63E-5FC2-E9E00B4E40F0}"/>
                  </a:ext>
                </a:extLst>
              </p:cNvPr>
              <p:cNvSpPr/>
              <p:nvPr/>
            </p:nvSpPr>
            <p:spPr bwMode="auto">
              <a:xfrm>
                <a:off x="4859644" y="2988939"/>
                <a:ext cx="1010099" cy="187299"/>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2" name="Rectangle 211">
                <a:extLst>
                  <a:ext uri="{FF2B5EF4-FFF2-40B4-BE49-F238E27FC236}">
                    <a16:creationId xmlns:a16="http://schemas.microsoft.com/office/drawing/2014/main" id="{DCC63735-6321-82BB-6B67-3E2D9D838848}"/>
                  </a:ext>
                </a:extLst>
              </p:cNvPr>
              <p:cNvSpPr/>
              <p:nvPr/>
            </p:nvSpPr>
            <p:spPr bwMode="auto">
              <a:xfrm>
                <a:off x="4298526" y="2988939"/>
                <a:ext cx="561117" cy="187299"/>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4" name="Rectangle 213">
                <a:extLst>
                  <a:ext uri="{FF2B5EF4-FFF2-40B4-BE49-F238E27FC236}">
                    <a16:creationId xmlns:a16="http://schemas.microsoft.com/office/drawing/2014/main" id="{31314628-5A5C-C612-E5CA-82F92AF77C95}"/>
                  </a:ext>
                </a:extLst>
              </p:cNvPr>
              <p:cNvSpPr/>
              <p:nvPr/>
            </p:nvSpPr>
            <p:spPr bwMode="auto">
              <a:xfrm>
                <a:off x="5869743" y="2988939"/>
                <a:ext cx="176332" cy="187299"/>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62" name="Group 161">
              <a:extLst>
                <a:ext uri="{FF2B5EF4-FFF2-40B4-BE49-F238E27FC236}">
                  <a16:creationId xmlns:a16="http://schemas.microsoft.com/office/drawing/2014/main" id="{B43F62DA-C83C-8FE9-878B-6F8A5E3A43E7}"/>
                </a:ext>
              </a:extLst>
            </p:cNvPr>
            <p:cNvGrpSpPr/>
            <p:nvPr/>
          </p:nvGrpSpPr>
          <p:grpSpPr>
            <a:xfrm>
              <a:off x="3841636" y="3874415"/>
              <a:ext cx="2661698" cy="201753"/>
              <a:chOff x="784698" y="3871887"/>
              <a:chExt cx="2661698" cy="201753"/>
            </a:xfrm>
          </p:grpSpPr>
          <p:cxnSp>
            <p:nvCxnSpPr>
              <p:cNvPr id="163" name="Straight Connector 162">
                <a:extLst>
                  <a:ext uri="{FF2B5EF4-FFF2-40B4-BE49-F238E27FC236}">
                    <a16:creationId xmlns:a16="http://schemas.microsoft.com/office/drawing/2014/main" id="{511DC09F-4921-F6D4-1206-3E9C2DC8CACF}"/>
                  </a:ext>
                </a:extLst>
              </p:cNvPr>
              <p:cNvCxnSpPr>
                <a:cxnSpLocks/>
              </p:cNvCxnSpPr>
              <p:nvPr/>
            </p:nvCxnSpPr>
            <p:spPr bwMode="auto">
              <a:xfrm>
                <a:off x="784698" y="4071994"/>
                <a:ext cx="2661698" cy="0"/>
              </a:xfrm>
              <a:prstGeom prst="line">
                <a:avLst/>
              </a:prstGeom>
              <a:noFill/>
              <a:ln w="28575" cap="flat" cmpd="sng" algn="ctr">
                <a:solidFill>
                  <a:schemeClr val="bg1"/>
                </a:solidFill>
                <a:prstDash val="solid"/>
                <a:round/>
                <a:headEnd type="none" w="med" len="med"/>
                <a:tailEnd type="none" w="med" len="med"/>
              </a:ln>
              <a:effectLst/>
            </p:spPr>
          </p:cxnSp>
          <p:sp>
            <p:nvSpPr>
              <p:cNvPr id="164" name="Freeform 163">
                <a:extLst>
                  <a:ext uri="{FF2B5EF4-FFF2-40B4-BE49-F238E27FC236}">
                    <a16:creationId xmlns:a16="http://schemas.microsoft.com/office/drawing/2014/main" id="{F3DAA0D3-AA4E-13E3-A780-5E1BCCB5481B}"/>
                  </a:ext>
                </a:extLst>
              </p:cNvPr>
              <p:cNvSpPr/>
              <p:nvPr/>
            </p:nvSpPr>
            <p:spPr bwMode="auto">
              <a:xfrm>
                <a:off x="904390" y="3871887"/>
                <a:ext cx="242325" cy="201753"/>
              </a:xfrm>
              <a:custGeom>
                <a:avLst/>
                <a:gdLst>
                  <a:gd name="connsiteX0" fmla="*/ 0 w 209550"/>
                  <a:gd name="connsiteY0" fmla="*/ 190500 h 190500"/>
                  <a:gd name="connsiteX1" fmla="*/ 0 w 209550"/>
                  <a:gd name="connsiteY1" fmla="*/ 0 h 190500"/>
                  <a:gd name="connsiteX2" fmla="*/ 209550 w 209550"/>
                  <a:gd name="connsiteY2" fmla="*/ 0 h 190500"/>
                </a:gdLst>
                <a:ahLst/>
                <a:cxnLst>
                  <a:cxn ang="0">
                    <a:pos x="connsiteX0" y="connsiteY0"/>
                  </a:cxn>
                  <a:cxn ang="0">
                    <a:pos x="connsiteX1" y="connsiteY1"/>
                  </a:cxn>
                  <a:cxn ang="0">
                    <a:pos x="connsiteX2" y="connsiteY2"/>
                  </a:cxn>
                </a:cxnLst>
                <a:rect l="l" t="t" r="r" b="b"/>
                <a:pathLst>
                  <a:path w="209550" h="190500">
                    <a:moveTo>
                      <a:pt x="0" y="190500"/>
                    </a:moveTo>
                    <a:lnTo>
                      <a:pt x="0" y="0"/>
                    </a:lnTo>
                    <a:lnTo>
                      <a:pt x="209550" y="0"/>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79" name="Rectangle 178">
              <a:extLst>
                <a:ext uri="{FF2B5EF4-FFF2-40B4-BE49-F238E27FC236}">
                  <a16:creationId xmlns:a16="http://schemas.microsoft.com/office/drawing/2014/main" id="{8C6B2AD3-EF7D-917C-6C11-B9EAE34EDD45}"/>
                </a:ext>
              </a:extLst>
            </p:cNvPr>
            <p:cNvSpPr/>
            <p:nvPr/>
          </p:nvSpPr>
          <p:spPr bwMode="auto">
            <a:xfrm>
              <a:off x="4559963" y="3994811"/>
              <a:ext cx="539750" cy="18729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Rectangle 179">
              <a:extLst>
                <a:ext uri="{FF2B5EF4-FFF2-40B4-BE49-F238E27FC236}">
                  <a16:creationId xmlns:a16="http://schemas.microsoft.com/office/drawing/2014/main" id="{463BE0EE-863D-9D06-5609-BB0F87D8BCBF}"/>
                </a:ext>
              </a:extLst>
            </p:cNvPr>
            <p:cNvSpPr/>
            <p:nvPr/>
          </p:nvSpPr>
          <p:spPr bwMode="auto">
            <a:xfrm>
              <a:off x="4409765" y="3994811"/>
              <a:ext cx="150197" cy="187299"/>
            </a:xfrm>
            <a:prstGeom prst="rect">
              <a:avLst/>
            </a:prstGeom>
            <a:solidFill>
              <a:srgbClr val="92D05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1" name="Rectangle 180">
              <a:extLst>
                <a:ext uri="{FF2B5EF4-FFF2-40B4-BE49-F238E27FC236}">
                  <a16:creationId xmlns:a16="http://schemas.microsoft.com/office/drawing/2014/main" id="{D832A6E6-6B49-049A-EBE7-F4C9607C465B}"/>
                </a:ext>
              </a:extLst>
            </p:cNvPr>
            <p:cNvSpPr/>
            <p:nvPr/>
          </p:nvSpPr>
          <p:spPr bwMode="auto">
            <a:xfrm>
              <a:off x="3995490" y="3994811"/>
              <a:ext cx="409715" cy="187299"/>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2" name="Rectangle 181">
              <a:extLst>
                <a:ext uri="{FF2B5EF4-FFF2-40B4-BE49-F238E27FC236}">
                  <a16:creationId xmlns:a16="http://schemas.microsoft.com/office/drawing/2014/main" id="{174D3A30-B51C-9945-D4BA-7955D0DAF350}"/>
                </a:ext>
              </a:extLst>
            </p:cNvPr>
            <p:cNvSpPr/>
            <p:nvPr/>
          </p:nvSpPr>
          <p:spPr bwMode="auto">
            <a:xfrm>
              <a:off x="5792013" y="3994811"/>
              <a:ext cx="543658" cy="187299"/>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3" name="Rectangle 182">
              <a:extLst>
                <a:ext uri="{FF2B5EF4-FFF2-40B4-BE49-F238E27FC236}">
                  <a16:creationId xmlns:a16="http://schemas.microsoft.com/office/drawing/2014/main" id="{1C61EB07-C41A-69B0-BB21-574891E1C927}"/>
                </a:ext>
              </a:extLst>
            </p:cNvPr>
            <p:cNvSpPr/>
            <p:nvPr/>
          </p:nvSpPr>
          <p:spPr bwMode="auto">
            <a:xfrm>
              <a:off x="5276299" y="3994811"/>
              <a:ext cx="515714" cy="18729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87" name="Group 186">
              <a:extLst>
                <a:ext uri="{FF2B5EF4-FFF2-40B4-BE49-F238E27FC236}">
                  <a16:creationId xmlns:a16="http://schemas.microsoft.com/office/drawing/2014/main" id="{0603350F-0FAD-1BDA-4764-38553F866547}"/>
                </a:ext>
              </a:extLst>
            </p:cNvPr>
            <p:cNvGrpSpPr/>
            <p:nvPr/>
          </p:nvGrpSpPr>
          <p:grpSpPr>
            <a:xfrm>
              <a:off x="4258186" y="3239764"/>
              <a:ext cx="1932490" cy="187299"/>
              <a:chOff x="4298527" y="2988939"/>
              <a:chExt cx="1932490" cy="187299"/>
            </a:xfrm>
          </p:grpSpPr>
          <p:sp>
            <p:nvSpPr>
              <p:cNvPr id="174" name="Rectangle 173">
                <a:extLst>
                  <a:ext uri="{FF2B5EF4-FFF2-40B4-BE49-F238E27FC236}">
                    <a16:creationId xmlns:a16="http://schemas.microsoft.com/office/drawing/2014/main" id="{5B636606-C9ED-DDF4-1AD3-6342D4999052}"/>
                  </a:ext>
                </a:extLst>
              </p:cNvPr>
              <p:cNvSpPr/>
              <p:nvPr/>
            </p:nvSpPr>
            <p:spPr bwMode="auto">
              <a:xfrm>
                <a:off x="4820866" y="2988939"/>
                <a:ext cx="859655" cy="187299"/>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Rectangle 174">
                <a:extLst>
                  <a:ext uri="{FF2B5EF4-FFF2-40B4-BE49-F238E27FC236}">
                    <a16:creationId xmlns:a16="http://schemas.microsoft.com/office/drawing/2014/main" id="{D8D2DE77-4569-813E-31E5-D30CDC49E72B}"/>
                  </a:ext>
                </a:extLst>
              </p:cNvPr>
              <p:cNvSpPr/>
              <p:nvPr/>
            </p:nvSpPr>
            <p:spPr bwMode="auto">
              <a:xfrm>
                <a:off x="4648008" y="2988939"/>
                <a:ext cx="172858" cy="187299"/>
              </a:xfrm>
              <a:prstGeom prst="rect">
                <a:avLst/>
              </a:prstGeom>
              <a:solidFill>
                <a:srgbClr val="FDB33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Rectangle 175">
                <a:extLst>
                  <a:ext uri="{FF2B5EF4-FFF2-40B4-BE49-F238E27FC236}">
                    <a16:creationId xmlns:a16="http://schemas.microsoft.com/office/drawing/2014/main" id="{5210191B-8186-E99B-CD7D-585EA5AD0D51}"/>
                  </a:ext>
                </a:extLst>
              </p:cNvPr>
              <p:cNvSpPr/>
              <p:nvPr/>
            </p:nvSpPr>
            <p:spPr bwMode="auto">
              <a:xfrm>
                <a:off x="4298527" y="2988939"/>
                <a:ext cx="348230" cy="18729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Rectangle 176">
                <a:extLst>
                  <a:ext uri="{FF2B5EF4-FFF2-40B4-BE49-F238E27FC236}">
                    <a16:creationId xmlns:a16="http://schemas.microsoft.com/office/drawing/2014/main" id="{B3BB48FB-E626-2693-DEFA-98E560E9AF44}"/>
                  </a:ext>
                </a:extLst>
              </p:cNvPr>
              <p:cNvSpPr/>
              <p:nvPr/>
            </p:nvSpPr>
            <p:spPr bwMode="auto">
              <a:xfrm>
                <a:off x="5857107" y="2988939"/>
                <a:ext cx="373910" cy="18729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Rectangle 177">
                <a:extLst>
                  <a:ext uri="{FF2B5EF4-FFF2-40B4-BE49-F238E27FC236}">
                    <a16:creationId xmlns:a16="http://schemas.microsoft.com/office/drawing/2014/main" id="{EBC24836-FC96-067E-2550-9CE958C0229C}"/>
                  </a:ext>
                </a:extLst>
              </p:cNvPr>
              <p:cNvSpPr/>
              <p:nvPr/>
            </p:nvSpPr>
            <p:spPr bwMode="auto">
              <a:xfrm>
                <a:off x="5681597" y="2988939"/>
                <a:ext cx="177262" cy="187299"/>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1" name="Freeform 10">
              <a:extLst>
                <a:ext uri="{FF2B5EF4-FFF2-40B4-BE49-F238E27FC236}">
                  <a16:creationId xmlns:a16="http://schemas.microsoft.com/office/drawing/2014/main" id="{A512BAAE-0D3E-94AA-DBAA-0259906A365C}"/>
                </a:ext>
              </a:extLst>
            </p:cNvPr>
            <p:cNvSpPr/>
            <p:nvPr/>
          </p:nvSpPr>
          <p:spPr>
            <a:xfrm>
              <a:off x="981019" y="3497836"/>
              <a:ext cx="229380" cy="75647"/>
            </a:xfrm>
            <a:custGeom>
              <a:avLst/>
              <a:gdLst>
                <a:gd name="connsiteX0" fmla="*/ 0 w 229380"/>
                <a:gd name="connsiteY0" fmla="*/ 56459 h 75647"/>
                <a:gd name="connsiteX1" fmla="*/ 54556 w 229380"/>
                <a:gd name="connsiteY1" fmla="*/ 634 h 75647"/>
                <a:gd name="connsiteX2" fmla="*/ 197924 w 229380"/>
                <a:gd name="connsiteY2" fmla="*/ 38696 h 75647"/>
                <a:gd name="connsiteX3" fmla="*/ 228374 w 229380"/>
                <a:gd name="connsiteY3" fmla="*/ 24740 h 75647"/>
                <a:gd name="connsiteX4" fmla="*/ 176355 w 229380"/>
                <a:gd name="connsiteY4" fmla="*/ 74221 h 75647"/>
                <a:gd name="connsiteX5" fmla="*/ 60900 w 229380"/>
                <a:gd name="connsiteY5" fmla="*/ 45040 h 75647"/>
                <a:gd name="connsiteX6" fmla="*/ 0 w 229380"/>
                <a:gd name="connsiteY6" fmla="*/ 56459 h 75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9380" h="75647">
                  <a:moveTo>
                    <a:pt x="0" y="56459"/>
                  </a:moveTo>
                  <a:cubicBezTo>
                    <a:pt x="0" y="56459"/>
                    <a:pt x="12687" y="-6978"/>
                    <a:pt x="54556" y="634"/>
                  </a:cubicBezTo>
                  <a:cubicBezTo>
                    <a:pt x="87543" y="6978"/>
                    <a:pt x="176355" y="36159"/>
                    <a:pt x="197924" y="38696"/>
                  </a:cubicBezTo>
                  <a:cubicBezTo>
                    <a:pt x="219493" y="41234"/>
                    <a:pt x="228374" y="24740"/>
                    <a:pt x="228374" y="24740"/>
                  </a:cubicBezTo>
                  <a:cubicBezTo>
                    <a:pt x="228374" y="24740"/>
                    <a:pt x="241061" y="85640"/>
                    <a:pt x="176355" y="74221"/>
                  </a:cubicBezTo>
                  <a:cubicBezTo>
                    <a:pt x="148443" y="69146"/>
                    <a:pt x="97693" y="55190"/>
                    <a:pt x="60900" y="45040"/>
                  </a:cubicBezTo>
                  <a:cubicBezTo>
                    <a:pt x="22837" y="36159"/>
                    <a:pt x="0" y="56459"/>
                    <a:pt x="0" y="56459"/>
                  </a:cubicBezTo>
                  <a:close/>
                </a:path>
              </a:pathLst>
            </a:custGeom>
            <a:solidFill>
              <a:schemeClr val="accent6">
                <a:lumMod val="40000"/>
                <a:lumOff val="60000"/>
              </a:schemeClr>
            </a:solidFill>
            <a:ln w="9513" cap="flat">
              <a:solidFill>
                <a:srgbClr val="000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Freeform 11">
              <a:extLst>
                <a:ext uri="{FF2B5EF4-FFF2-40B4-BE49-F238E27FC236}">
                  <a16:creationId xmlns:a16="http://schemas.microsoft.com/office/drawing/2014/main" id="{00552712-A20F-6483-0C7B-E015F6DD01C9}"/>
                </a:ext>
              </a:extLst>
            </p:cNvPr>
            <p:cNvSpPr/>
            <p:nvPr/>
          </p:nvSpPr>
          <p:spPr>
            <a:xfrm>
              <a:off x="1060959" y="3310978"/>
              <a:ext cx="370463" cy="215546"/>
            </a:xfrm>
            <a:custGeom>
              <a:avLst/>
              <a:gdLst>
                <a:gd name="connsiteX0" fmla="*/ 145896 w 370463"/>
                <a:gd name="connsiteY0" fmla="*/ 212867 h 215546"/>
                <a:gd name="connsiteX1" fmla="*/ 133209 w 370463"/>
                <a:gd name="connsiteY1" fmla="*/ 143086 h 215546"/>
                <a:gd name="connsiteX2" fmla="*/ 35515 w 370463"/>
                <a:gd name="connsiteY2" fmla="*/ 64424 h 215546"/>
                <a:gd name="connsiteX3" fmla="*/ 25365 w 370463"/>
                <a:gd name="connsiteY3" fmla="*/ 26362 h 215546"/>
                <a:gd name="connsiteX4" fmla="*/ 68503 w 370463"/>
                <a:gd name="connsiteY4" fmla="*/ 33974 h 215546"/>
                <a:gd name="connsiteX5" fmla="*/ 272770 w 370463"/>
                <a:gd name="connsiteY5" fmla="*/ 203986 h 215546"/>
                <a:gd name="connsiteX6" fmla="*/ 370464 w 370463"/>
                <a:gd name="connsiteY6" fmla="*/ 195105 h 215546"/>
                <a:gd name="connsiteX7" fmla="*/ 303220 w 370463"/>
                <a:gd name="connsiteY7" fmla="*/ 187492 h 215546"/>
                <a:gd name="connsiteX8" fmla="*/ 100221 w 370463"/>
                <a:gd name="connsiteY8" fmla="*/ 12405 h 215546"/>
                <a:gd name="connsiteX9" fmla="*/ 10140 w 370463"/>
                <a:gd name="connsiteY9" fmla="*/ 12405 h 215546"/>
                <a:gd name="connsiteX10" fmla="*/ 19022 w 370463"/>
                <a:gd name="connsiteY10" fmla="*/ 99949 h 215546"/>
                <a:gd name="connsiteX11" fmla="*/ 126865 w 370463"/>
                <a:gd name="connsiteY11" fmla="*/ 184955 h 215546"/>
                <a:gd name="connsiteX12" fmla="*/ 145896 w 370463"/>
                <a:gd name="connsiteY12" fmla="*/ 212867 h 21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0463" h="215546">
                  <a:moveTo>
                    <a:pt x="145896" y="212867"/>
                  </a:moveTo>
                  <a:cubicBezTo>
                    <a:pt x="145896" y="212867"/>
                    <a:pt x="157315" y="163386"/>
                    <a:pt x="133209" y="143086"/>
                  </a:cubicBezTo>
                  <a:cubicBezTo>
                    <a:pt x="110371" y="122786"/>
                    <a:pt x="49471" y="75843"/>
                    <a:pt x="35515" y="64424"/>
                  </a:cubicBezTo>
                  <a:cubicBezTo>
                    <a:pt x="21559" y="53005"/>
                    <a:pt x="25365" y="26362"/>
                    <a:pt x="25365" y="26362"/>
                  </a:cubicBezTo>
                  <a:cubicBezTo>
                    <a:pt x="25365" y="26362"/>
                    <a:pt x="41859" y="13674"/>
                    <a:pt x="68503" y="33974"/>
                  </a:cubicBezTo>
                  <a:cubicBezTo>
                    <a:pt x="95146" y="54274"/>
                    <a:pt x="220752" y="173536"/>
                    <a:pt x="272770" y="203986"/>
                  </a:cubicBezTo>
                  <a:cubicBezTo>
                    <a:pt x="324789" y="234436"/>
                    <a:pt x="370464" y="195105"/>
                    <a:pt x="370464" y="195105"/>
                  </a:cubicBezTo>
                  <a:cubicBezTo>
                    <a:pt x="370464" y="195105"/>
                    <a:pt x="334939" y="207792"/>
                    <a:pt x="303220" y="187492"/>
                  </a:cubicBezTo>
                  <a:cubicBezTo>
                    <a:pt x="271502" y="167192"/>
                    <a:pt x="130671" y="35243"/>
                    <a:pt x="100221" y="12405"/>
                  </a:cubicBezTo>
                  <a:cubicBezTo>
                    <a:pt x="60890" y="-15507"/>
                    <a:pt x="10140" y="12405"/>
                    <a:pt x="10140" y="12405"/>
                  </a:cubicBezTo>
                  <a:cubicBezTo>
                    <a:pt x="10140" y="12405"/>
                    <a:pt x="-17772" y="70768"/>
                    <a:pt x="19022" y="99949"/>
                  </a:cubicBezTo>
                  <a:cubicBezTo>
                    <a:pt x="40590" y="117711"/>
                    <a:pt x="106565" y="167192"/>
                    <a:pt x="126865" y="184955"/>
                  </a:cubicBezTo>
                  <a:cubicBezTo>
                    <a:pt x="140821" y="201448"/>
                    <a:pt x="145896" y="212867"/>
                    <a:pt x="145896" y="212867"/>
                  </a:cubicBezTo>
                  <a:close/>
                </a:path>
              </a:pathLst>
            </a:custGeom>
            <a:solidFill>
              <a:srgbClr val="92D050"/>
            </a:solidFill>
            <a:ln w="9513" cap="flat">
              <a:solidFill>
                <a:srgbClr val="000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Freeform 12">
              <a:extLst>
                <a:ext uri="{FF2B5EF4-FFF2-40B4-BE49-F238E27FC236}">
                  <a16:creationId xmlns:a16="http://schemas.microsoft.com/office/drawing/2014/main" id="{AC194AEF-630B-2706-EEE6-087A9B331527}"/>
                </a:ext>
              </a:extLst>
            </p:cNvPr>
            <p:cNvSpPr/>
            <p:nvPr/>
          </p:nvSpPr>
          <p:spPr>
            <a:xfrm>
              <a:off x="1548148" y="5428230"/>
              <a:ext cx="265167" cy="157324"/>
            </a:xfrm>
            <a:custGeom>
              <a:avLst/>
              <a:gdLst>
                <a:gd name="connsiteX0" fmla="*/ 265167 w 265167"/>
                <a:gd name="connsiteY0" fmla="*/ 78662 h 157324"/>
                <a:gd name="connsiteX1" fmla="*/ 187774 w 265167"/>
                <a:gd name="connsiteY1" fmla="*/ 0 h 157324"/>
                <a:gd name="connsiteX2" fmla="*/ 187774 w 265167"/>
                <a:gd name="connsiteY2" fmla="*/ 0 h 157324"/>
                <a:gd name="connsiteX3" fmla="*/ 78662 w 265167"/>
                <a:gd name="connsiteY3" fmla="*/ 0 h 157324"/>
                <a:gd name="connsiteX4" fmla="*/ 78662 w 265167"/>
                <a:gd name="connsiteY4" fmla="*/ 0 h 157324"/>
                <a:gd name="connsiteX5" fmla="*/ 78662 w 265167"/>
                <a:gd name="connsiteY5" fmla="*/ 0 h 157324"/>
                <a:gd name="connsiteX6" fmla="*/ 0 w 265167"/>
                <a:gd name="connsiteY6" fmla="*/ 78662 h 157324"/>
                <a:gd name="connsiteX7" fmla="*/ 78662 w 265167"/>
                <a:gd name="connsiteY7" fmla="*/ 157325 h 157324"/>
                <a:gd name="connsiteX8" fmla="*/ 78662 w 265167"/>
                <a:gd name="connsiteY8" fmla="*/ 157325 h 157324"/>
                <a:gd name="connsiteX9" fmla="*/ 78662 w 265167"/>
                <a:gd name="connsiteY9" fmla="*/ 157325 h 157324"/>
                <a:gd name="connsiteX10" fmla="*/ 187774 w 265167"/>
                <a:gd name="connsiteY10" fmla="*/ 157325 h 157324"/>
                <a:gd name="connsiteX11" fmla="*/ 187774 w 265167"/>
                <a:gd name="connsiteY11" fmla="*/ 157325 h 157324"/>
                <a:gd name="connsiteX12" fmla="*/ 265167 w 265167"/>
                <a:gd name="connsiteY12" fmla="*/ 78662 h 157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167" h="157324">
                  <a:moveTo>
                    <a:pt x="265167" y="78662"/>
                  </a:moveTo>
                  <a:cubicBezTo>
                    <a:pt x="265167" y="35525"/>
                    <a:pt x="230911" y="1269"/>
                    <a:pt x="187774" y="0"/>
                  </a:cubicBezTo>
                  <a:lnTo>
                    <a:pt x="187774" y="0"/>
                  </a:lnTo>
                  <a:lnTo>
                    <a:pt x="78662" y="0"/>
                  </a:lnTo>
                  <a:lnTo>
                    <a:pt x="78662" y="0"/>
                  </a:lnTo>
                  <a:cubicBezTo>
                    <a:pt x="78662" y="0"/>
                    <a:pt x="78662" y="0"/>
                    <a:pt x="78662" y="0"/>
                  </a:cubicBezTo>
                  <a:cubicBezTo>
                    <a:pt x="35525" y="0"/>
                    <a:pt x="0" y="35525"/>
                    <a:pt x="0" y="78662"/>
                  </a:cubicBezTo>
                  <a:cubicBezTo>
                    <a:pt x="0" y="121800"/>
                    <a:pt x="35525" y="157325"/>
                    <a:pt x="78662" y="157325"/>
                  </a:cubicBezTo>
                  <a:cubicBezTo>
                    <a:pt x="78662" y="157325"/>
                    <a:pt x="78662" y="157325"/>
                    <a:pt x="78662" y="157325"/>
                  </a:cubicBezTo>
                  <a:lnTo>
                    <a:pt x="78662" y="157325"/>
                  </a:lnTo>
                  <a:lnTo>
                    <a:pt x="187774" y="157325"/>
                  </a:lnTo>
                  <a:lnTo>
                    <a:pt x="187774" y="157325"/>
                  </a:lnTo>
                  <a:cubicBezTo>
                    <a:pt x="229643" y="156056"/>
                    <a:pt x="265167" y="121800"/>
                    <a:pt x="265167" y="78662"/>
                  </a:cubicBezTo>
                  <a:close/>
                </a:path>
              </a:pathLst>
            </a:custGeom>
            <a:solidFill>
              <a:schemeClr val="accent5">
                <a:lumMod val="50000"/>
              </a:schemeClr>
            </a:solidFill>
            <a:ln w="9328"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 name="Freeform 13">
              <a:extLst>
                <a:ext uri="{FF2B5EF4-FFF2-40B4-BE49-F238E27FC236}">
                  <a16:creationId xmlns:a16="http://schemas.microsoft.com/office/drawing/2014/main" id="{4FDF6513-60DD-FF80-0234-9EEBF9B5857D}"/>
                </a:ext>
              </a:extLst>
            </p:cNvPr>
            <p:cNvSpPr/>
            <p:nvPr/>
          </p:nvSpPr>
          <p:spPr>
            <a:xfrm>
              <a:off x="1884365" y="5428230"/>
              <a:ext cx="265167" cy="157324"/>
            </a:xfrm>
            <a:custGeom>
              <a:avLst/>
              <a:gdLst>
                <a:gd name="connsiteX0" fmla="*/ 265167 w 265167"/>
                <a:gd name="connsiteY0" fmla="*/ 78662 h 157324"/>
                <a:gd name="connsiteX1" fmla="*/ 187774 w 265167"/>
                <a:gd name="connsiteY1" fmla="*/ 0 h 157324"/>
                <a:gd name="connsiteX2" fmla="*/ 187774 w 265167"/>
                <a:gd name="connsiteY2" fmla="*/ 0 h 157324"/>
                <a:gd name="connsiteX3" fmla="*/ 78662 w 265167"/>
                <a:gd name="connsiteY3" fmla="*/ 0 h 157324"/>
                <a:gd name="connsiteX4" fmla="*/ 78662 w 265167"/>
                <a:gd name="connsiteY4" fmla="*/ 0 h 157324"/>
                <a:gd name="connsiteX5" fmla="*/ 78662 w 265167"/>
                <a:gd name="connsiteY5" fmla="*/ 0 h 157324"/>
                <a:gd name="connsiteX6" fmla="*/ 0 w 265167"/>
                <a:gd name="connsiteY6" fmla="*/ 78662 h 157324"/>
                <a:gd name="connsiteX7" fmla="*/ 78662 w 265167"/>
                <a:gd name="connsiteY7" fmla="*/ 157325 h 157324"/>
                <a:gd name="connsiteX8" fmla="*/ 78662 w 265167"/>
                <a:gd name="connsiteY8" fmla="*/ 157325 h 157324"/>
                <a:gd name="connsiteX9" fmla="*/ 78662 w 265167"/>
                <a:gd name="connsiteY9" fmla="*/ 157325 h 157324"/>
                <a:gd name="connsiteX10" fmla="*/ 187774 w 265167"/>
                <a:gd name="connsiteY10" fmla="*/ 157325 h 157324"/>
                <a:gd name="connsiteX11" fmla="*/ 187774 w 265167"/>
                <a:gd name="connsiteY11" fmla="*/ 157325 h 157324"/>
                <a:gd name="connsiteX12" fmla="*/ 265167 w 265167"/>
                <a:gd name="connsiteY12" fmla="*/ 78662 h 157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167" h="157324">
                  <a:moveTo>
                    <a:pt x="265167" y="78662"/>
                  </a:moveTo>
                  <a:cubicBezTo>
                    <a:pt x="265167" y="35525"/>
                    <a:pt x="230911" y="1269"/>
                    <a:pt x="187774" y="0"/>
                  </a:cubicBezTo>
                  <a:lnTo>
                    <a:pt x="187774" y="0"/>
                  </a:lnTo>
                  <a:lnTo>
                    <a:pt x="78662" y="0"/>
                  </a:lnTo>
                  <a:lnTo>
                    <a:pt x="78662" y="0"/>
                  </a:lnTo>
                  <a:cubicBezTo>
                    <a:pt x="78662" y="0"/>
                    <a:pt x="78662" y="0"/>
                    <a:pt x="78662" y="0"/>
                  </a:cubicBezTo>
                  <a:cubicBezTo>
                    <a:pt x="35525" y="0"/>
                    <a:pt x="0" y="35525"/>
                    <a:pt x="0" y="78662"/>
                  </a:cubicBezTo>
                  <a:cubicBezTo>
                    <a:pt x="0" y="121800"/>
                    <a:pt x="35525" y="157325"/>
                    <a:pt x="78662" y="157325"/>
                  </a:cubicBezTo>
                  <a:cubicBezTo>
                    <a:pt x="78662" y="157325"/>
                    <a:pt x="78662" y="157325"/>
                    <a:pt x="78662" y="157325"/>
                  </a:cubicBezTo>
                  <a:lnTo>
                    <a:pt x="78662" y="157325"/>
                  </a:lnTo>
                  <a:lnTo>
                    <a:pt x="187774" y="157325"/>
                  </a:lnTo>
                  <a:lnTo>
                    <a:pt x="187774" y="157325"/>
                  </a:lnTo>
                  <a:cubicBezTo>
                    <a:pt x="230911" y="156056"/>
                    <a:pt x="265167" y="121800"/>
                    <a:pt x="265167" y="78662"/>
                  </a:cubicBezTo>
                  <a:close/>
                </a:path>
              </a:pathLst>
            </a:custGeom>
            <a:solidFill>
              <a:schemeClr val="accent5">
                <a:lumMod val="50000"/>
              </a:schemeClr>
            </a:solidFill>
            <a:ln w="9328"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 name="Freeform 14">
              <a:extLst>
                <a:ext uri="{FF2B5EF4-FFF2-40B4-BE49-F238E27FC236}">
                  <a16:creationId xmlns:a16="http://schemas.microsoft.com/office/drawing/2014/main" id="{E671A1B4-767C-1E62-AE08-4D84D254ADA8}"/>
                </a:ext>
              </a:extLst>
            </p:cNvPr>
            <p:cNvSpPr/>
            <p:nvPr/>
          </p:nvSpPr>
          <p:spPr>
            <a:xfrm>
              <a:off x="1520235" y="5817735"/>
              <a:ext cx="265167" cy="157324"/>
            </a:xfrm>
            <a:custGeom>
              <a:avLst/>
              <a:gdLst>
                <a:gd name="connsiteX0" fmla="*/ 265168 w 265167"/>
                <a:gd name="connsiteY0" fmla="*/ 78662 h 157324"/>
                <a:gd name="connsiteX1" fmla="*/ 187774 w 265167"/>
                <a:gd name="connsiteY1" fmla="*/ 0 h 157324"/>
                <a:gd name="connsiteX2" fmla="*/ 187774 w 265167"/>
                <a:gd name="connsiteY2" fmla="*/ 0 h 157324"/>
                <a:gd name="connsiteX3" fmla="*/ 78662 w 265167"/>
                <a:gd name="connsiteY3" fmla="*/ 0 h 157324"/>
                <a:gd name="connsiteX4" fmla="*/ 78662 w 265167"/>
                <a:gd name="connsiteY4" fmla="*/ 0 h 157324"/>
                <a:gd name="connsiteX5" fmla="*/ 78662 w 265167"/>
                <a:gd name="connsiteY5" fmla="*/ 0 h 157324"/>
                <a:gd name="connsiteX6" fmla="*/ 0 w 265167"/>
                <a:gd name="connsiteY6" fmla="*/ 78662 h 157324"/>
                <a:gd name="connsiteX7" fmla="*/ 78662 w 265167"/>
                <a:gd name="connsiteY7" fmla="*/ 157324 h 157324"/>
                <a:gd name="connsiteX8" fmla="*/ 78662 w 265167"/>
                <a:gd name="connsiteY8" fmla="*/ 157324 h 157324"/>
                <a:gd name="connsiteX9" fmla="*/ 78662 w 265167"/>
                <a:gd name="connsiteY9" fmla="*/ 157324 h 157324"/>
                <a:gd name="connsiteX10" fmla="*/ 187774 w 265167"/>
                <a:gd name="connsiteY10" fmla="*/ 157324 h 157324"/>
                <a:gd name="connsiteX11" fmla="*/ 187774 w 265167"/>
                <a:gd name="connsiteY11" fmla="*/ 157324 h 157324"/>
                <a:gd name="connsiteX12" fmla="*/ 265168 w 265167"/>
                <a:gd name="connsiteY12" fmla="*/ 78662 h 157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167" h="157324">
                  <a:moveTo>
                    <a:pt x="265168" y="78662"/>
                  </a:moveTo>
                  <a:cubicBezTo>
                    <a:pt x="265168" y="35525"/>
                    <a:pt x="230912" y="1269"/>
                    <a:pt x="187774" y="0"/>
                  </a:cubicBezTo>
                  <a:lnTo>
                    <a:pt x="187774" y="0"/>
                  </a:lnTo>
                  <a:lnTo>
                    <a:pt x="78662" y="0"/>
                  </a:lnTo>
                  <a:lnTo>
                    <a:pt x="78662" y="0"/>
                  </a:lnTo>
                  <a:cubicBezTo>
                    <a:pt x="78662" y="0"/>
                    <a:pt x="78662" y="0"/>
                    <a:pt x="78662" y="0"/>
                  </a:cubicBezTo>
                  <a:cubicBezTo>
                    <a:pt x="35525" y="0"/>
                    <a:pt x="0" y="35525"/>
                    <a:pt x="0" y="78662"/>
                  </a:cubicBezTo>
                  <a:cubicBezTo>
                    <a:pt x="0" y="121800"/>
                    <a:pt x="35525" y="157324"/>
                    <a:pt x="78662" y="157324"/>
                  </a:cubicBezTo>
                  <a:cubicBezTo>
                    <a:pt x="78662" y="157324"/>
                    <a:pt x="78662" y="157324"/>
                    <a:pt x="78662" y="157324"/>
                  </a:cubicBezTo>
                  <a:lnTo>
                    <a:pt x="78662" y="157324"/>
                  </a:lnTo>
                  <a:lnTo>
                    <a:pt x="187774" y="157324"/>
                  </a:lnTo>
                  <a:lnTo>
                    <a:pt x="187774" y="157324"/>
                  </a:lnTo>
                  <a:cubicBezTo>
                    <a:pt x="230912" y="156055"/>
                    <a:pt x="265168" y="121800"/>
                    <a:pt x="265168" y="78662"/>
                  </a:cubicBezTo>
                  <a:close/>
                </a:path>
              </a:pathLst>
            </a:custGeom>
            <a:solidFill>
              <a:schemeClr val="accent5">
                <a:lumMod val="50000"/>
              </a:schemeClr>
            </a:solidFill>
            <a:ln w="9328"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 name="Freeform 15">
              <a:extLst>
                <a:ext uri="{FF2B5EF4-FFF2-40B4-BE49-F238E27FC236}">
                  <a16:creationId xmlns:a16="http://schemas.microsoft.com/office/drawing/2014/main" id="{9FEBC68F-A7C6-4971-7A99-C6617F6405F6}"/>
                </a:ext>
              </a:extLst>
            </p:cNvPr>
            <p:cNvSpPr/>
            <p:nvPr/>
          </p:nvSpPr>
          <p:spPr>
            <a:xfrm>
              <a:off x="1956683" y="5769523"/>
              <a:ext cx="265167" cy="157324"/>
            </a:xfrm>
            <a:custGeom>
              <a:avLst/>
              <a:gdLst>
                <a:gd name="connsiteX0" fmla="*/ 265167 w 265167"/>
                <a:gd name="connsiteY0" fmla="*/ 78662 h 157324"/>
                <a:gd name="connsiteX1" fmla="*/ 187774 w 265167"/>
                <a:gd name="connsiteY1" fmla="*/ 0 h 157324"/>
                <a:gd name="connsiteX2" fmla="*/ 187774 w 265167"/>
                <a:gd name="connsiteY2" fmla="*/ 0 h 157324"/>
                <a:gd name="connsiteX3" fmla="*/ 78662 w 265167"/>
                <a:gd name="connsiteY3" fmla="*/ 0 h 157324"/>
                <a:gd name="connsiteX4" fmla="*/ 78662 w 265167"/>
                <a:gd name="connsiteY4" fmla="*/ 0 h 157324"/>
                <a:gd name="connsiteX5" fmla="*/ 78662 w 265167"/>
                <a:gd name="connsiteY5" fmla="*/ 0 h 157324"/>
                <a:gd name="connsiteX6" fmla="*/ 0 w 265167"/>
                <a:gd name="connsiteY6" fmla="*/ 78662 h 157324"/>
                <a:gd name="connsiteX7" fmla="*/ 78662 w 265167"/>
                <a:gd name="connsiteY7" fmla="*/ 157324 h 157324"/>
                <a:gd name="connsiteX8" fmla="*/ 78662 w 265167"/>
                <a:gd name="connsiteY8" fmla="*/ 157324 h 157324"/>
                <a:gd name="connsiteX9" fmla="*/ 78662 w 265167"/>
                <a:gd name="connsiteY9" fmla="*/ 157324 h 157324"/>
                <a:gd name="connsiteX10" fmla="*/ 187774 w 265167"/>
                <a:gd name="connsiteY10" fmla="*/ 157324 h 157324"/>
                <a:gd name="connsiteX11" fmla="*/ 187774 w 265167"/>
                <a:gd name="connsiteY11" fmla="*/ 157324 h 157324"/>
                <a:gd name="connsiteX12" fmla="*/ 265167 w 265167"/>
                <a:gd name="connsiteY12" fmla="*/ 78662 h 157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167" h="157324">
                  <a:moveTo>
                    <a:pt x="265167" y="78662"/>
                  </a:moveTo>
                  <a:cubicBezTo>
                    <a:pt x="265167" y="35525"/>
                    <a:pt x="230911" y="1268"/>
                    <a:pt x="187774" y="0"/>
                  </a:cubicBezTo>
                  <a:lnTo>
                    <a:pt x="187774" y="0"/>
                  </a:lnTo>
                  <a:lnTo>
                    <a:pt x="78662" y="0"/>
                  </a:lnTo>
                  <a:lnTo>
                    <a:pt x="78662" y="0"/>
                  </a:lnTo>
                  <a:cubicBezTo>
                    <a:pt x="78662" y="0"/>
                    <a:pt x="78662" y="0"/>
                    <a:pt x="78662" y="0"/>
                  </a:cubicBezTo>
                  <a:cubicBezTo>
                    <a:pt x="35525" y="0"/>
                    <a:pt x="0" y="35525"/>
                    <a:pt x="0" y="78662"/>
                  </a:cubicBezTo>
                  <a:cubicBezTo>
                    <a:pt x="0" y="121799"/>
                    <a:pt x="35525" y="157324"/>
                    <a:pt x="78662" y="157324"/>
                  </a:cubicBezTo>
                  <a:cubicBezTo>
                    <a:pt x="78662" y="157324"/>
                    <a:pt x="78662" y="157324"/>
                    <a:pt x="78662" y="157324"/>
                  </a:cubicBezTo>
                  <a:lnTo>
                    <a:pt x="78662" y="157324"/>
                  </a:lnTo>
                  <a:lnTo>
                    <a:pt x="187774" y="157324"/>
                  </a:lnTo>
                  <a:lnTo>
                    <a:pt x="187774" y="157324"/>
                  </a:lnTo>
                  <a:cubicBezTo>
                    <a:pt x="230911" y="156055"/>
                    <a:pt x="265167" y="121799"/>
                    <a:pt x="265167" y="78662"/>
                  </a:cubicBezTo>
                  <a:close/>
                </a:path>
              </a:pathLst>
            </a:custGeom>
            <a:solidFill>
              <a:schemeClr val="accent5">
                <a:lumMod val="50000"/>
              </a:schemeClr>
            </a:solidFill>
            <a:ln w="9328"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 name="Freeform 16">
              <a:extLst>
                <a:ext uri="{FF2B5EF4-FFF2-40B4-BE49-F238E27FC236}">
                  <a16:creationId xmlns:a16="http://schemas.microsoft.com/office/drawing/2014/main" id="{F2BD0AC9-DB5C-6321-4FCC-8FAF1850DEDF}"/>
                </a:ext>
              </a:extLst>
            </p:cNvPr>
            <p:cNvSpPr/>
            <p:nvPr/>
          </p:nvSpPr>
          <p:spPr>
            <a:xfrm>
              <a:off x="1357836" y="5622348"/>
              <a:ext cx="265167" cy="157324"/>
            </a:xfrm>
            <a:custGeom>
              <a:avLst/>
              <a:gdLst>
                <a:gd name="connsiteX0" fmla="*/ 265168 w 265167"/>
                <a:gd name="connsiteY0" fmla="*/ 78662 h 157324"/>
                <a:gd name="connsiteX1" fmla="*/ 187774 w 265167"/>
                <a:gd name="connsiteY1" fmla="*/ 0 h 157324"/>
                <a:gd name="connsiteX2" fmla="*/ 187774 w 265167"/>
                <a:gd name="connsiteY2" fmla="*/ 0 h 157324"/>
                <a:gd name="connsiteX3" fmla="*/ 78662 w 265167"/>
                <a:gd name="connsiteY3" fmla="*/ 0 h 157324"/>
                <a:gd name="connsiteX4" fmla="*/ 78662 w 265167"/>
                <a:gd name="connsiteY4" fmla="*/ 0 h 157324"/>
                <a:gd name="connsiteX5" fmla="*/ 78662 w 265167"/>
                <a:gd name="connsiteY5" fmla="*/ 0 h 157324"/>
                <a:gd name="connsiteX6" fmla="*/ 0 w 265167"/>
                <a:gd name="connsiteY6" fmla="*/ 78662 h 157324"/>
                <a:gd name="connsiteX7" fmla="*/ 78662 w 265167"/>
                <a:gd name="connsiteY7" fmla="*/ 157324 h 157324"/>
                <a:gd name="connsiteX8" fmla="*/ 78662 w 265167"/>
                <a:gd name="connsiteY8" fmla="*/ 157324 h 157324"/>
                <a:gd name="connsiteX9" fmla="*/ 78662 w 265167"/>
                <a:gd name="connsiteY9" fmla="*/ 157324 h 157324"/>
                <a:gd name="connsiteX10" fmla="*/ 187774 w 265167"/>
                <a:gd name="connsiteY10" fmla="*/ 157324 h 157324"/>
                <a:gd name="connsiteX11" fmla="*/ 187774 w 265167"/>
                <a:gd name="connsiteY11" fmla="*/ 157324 h 157324"/>
                <a:gd name="connsiteX12" fmla="*/ 265168 w 265167"/>
                <a:gd name="connsiteY12" fmla="*/ 78662 h 157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167" h="157324">
                  <a:moveTo>
                    <a:pt x="265168" y="78662"/>
                  </a:moveTo>
                  <a:cubicBezTo>
                    <a:pt x="265168" y="35525"/>
                    <a:pt x="230912" y="1269"/>
                    <a:pt x="187774" y="0"/>
                  </a:cubicBezTo>
                  <a:lnTo>
                    <a:pt x="187774" y="0"/>
                  </a:lnTo>
                  <a:lnTo>
                    <a:pt x="78662" y="0"/>
                  </a:lnTo>
                  <a:lnTo>
                    <a:pt x="78662" y="0"/>
                  </a:lnTo>
                  <a:cubicBezTo>
                    <a:pt x="78662" y="0"/>
                    <a:pt x="78662" y="0"/>
                    <a:pt x="78662" y="0"/>
                  </a:cubicBezTo>
                  <a:cubicBezTo>
                    <a:pt x="35525" y="0"/>
                    <a:pt x="0" y="35525"/>
                    <a:pt x="0" y="78662"/>
                  </a:cubicBezTo>
                  <a:cubicBezTo>
                    <a:pt x="0" y="121800"/>
                    <a:pt x="35525" y="157324"/>
                    <a:pt x="78662" y="157324"/>
                  </a:cubicBezTo>
                  <a:cubicBezTo>
                    <a:pt x="78662" y="157324"/>
                    <a:pt x="78662" y="157324"/>
                    <a:pt x="78662" y="157324"/>
                  </a:cubicBezTo>
                  <a:lnTo>
                    <a:pt x="78662" y="157324"/>
                  </a:lnTo>
                  <a:lnTo>
                    <a:pt x="187774" y="157324"/>
                  </a:lnTo>
                  <a:lnTo>
                    <a:pt x="187774" y="157324"/>
                  </a:lnTo>
                  <a:cubicBezTo>
                    <a:pt x="230912" y="157324"/>
                    <a:pt x="265168" y="121800"/>
                    <a:pt x="265168" y="78662"/>
                  </a:cubicBezTo>
                  <a:close/>
                </a:path>
              </a:pathLst>
            </a:custGeom>
            <a:solidFill>
              <a:schemeClr val="accent5">
                <a:lumMod val="50000"/>
              </a:schemeClr>
            </a:solidFill>
            <a:ln w="9328"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Freeform 17">
              <a:extLst>
                <a:ext uri="{FF2B5EF4-FFF2-40B4-BE49-F238E27FC236}">
                  <a16:creationId xmlns:a16="http://schemas.microsoft.com/office/drawing/2014/main" id="{29E76CDD-B12C-1AF6-B563-D97E70DF8511}"/>
                </a:ext>
              </a:extLst>
            </p:cNvPr>
            <p:cNvSpPr/>
            <p:nvPr/>
          </p:nvSpPr>
          <p:spPr>
            <a:xfrm>
              <a:off x="1695322" y="5619811"/>
              <a:ext cx="265167" cy="157324"/>
            </a:xfrm>
            <a:custGeom>
              <a:avLst/>
              <a:gdLst>
                <a:gd name="connsiteX0" fmla="*/ 265168 w 265167"/>
                <a:gd name="connsiteY0" fmla="*/ 78662 h 157324"/>
                <a:gd name="connsiteX1" fmla="*/ 187774 w 265167"/>
                <a:gd name="connsiteY1" fmla="*/ 0 h 157324"/>
                <a:gd name="connsiteX2" fmla="*/ 187774 w 265167"/>
                <a:gd name="connsiteY2" fmla="*/ 0 h 157324"/>
                <a:gd name="connsiteX3" fmla="*/ 78662 w 265167"/>
                <a:gd name="connsiteY3" fmla="*/ 0 h 157324"/>
                <a:gd name="connsiteX4" fmla="*/ 78662 w 265167"/>
                <a:gd name="connsiteY4" fmla="*/ 0 h 157324"/>
                <a:gd name="connsiteX5" fmla="*/ 78662 w 265167"/>
                <a:gd name="connsiteY5" fmla="*/ 0 h 157324"/>
                <a:gd name="connsiteX6" fmla="*/ 0 w 265167"/>
                <a:gd name="connsiteY6" fmla="*/ 78662 h 157324"/>
                <a:gd name="connsiteX7" fmla="*/ 78662 w 265167"/>
                <a:gd name="connsiteY7" fmla="*/ 157324 h 157324"/>
                <a:gd name="connsiteX8" fmla="*/ 78662 w 265167"/>
                <a:gd name="connsiteY8" fmla="*/ 157324 h 157324"/>
                <a:gd name="connsiteX9" fmla="*/ 78662 w 265167"/>
                <a:gd name="connsiteY9" fmla="*/ 157324 h 157324"/>
                <a:gd name="connsiteX10" fmla="*/ 187774 w 265167"/>
                <a:gd name="connsiteY10" fmla="*/ 157324 h 157324"/>
                <a:gd name="connsiteX11" fmla="*/ 187774 w 265167"/>
                <a:gd name="connsiteY11" fmla="*/ 157324 h 157324"/>
                <a:gd name="connsiteX12" fmla="*/ 265168 w 265167"/>
                <a:gd name="connsiteY12" fmla="*/ 78662 h 157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167" h="157324">
                  <a:moveTo>
                    <a:pt x="265168" y="78662"/>
                  </a:moveTo>
                  <a:cubicBezTo>
                    <a:pt x="265168" y="35525"/>
                    <a:pt x="230911" y="1269"/>
                    <a:pt x="187774" y="0"/>
                  </a:cubicBezTo>
                  <a:lnTo>
                    <a:pt x="187774" y="0"/>
                  </a:lnTo>
                  <a:lnTo>
                    <a:pt x="78662" y="0"/>
                  </a:lnTo>
                  <a:lnTo>
                    <a:pt x="78662" y="0"/>
                  </a:lnTo>
                  <a:cubicBezTo>
                    <a:pt x="78662" y="0"/>
                    <a:pt x="78662" y="0"/>
                    <a:pt x="78662" y="0"/>
                  </a:cubicBezTo>
                  <a:cubicBezTo>
                    <a:pt x="35525" y="0"/>
                    <a:pt x="0" y="35525"/>
                    <a:pt x="0" y="78662"/>
                  </a:cubicBezTo>
                  <a:cubicBezTo>
                    <a:pt x="0" y="121800"/>
                    <a:pt x="35525" y="157324"/>
                    <a:pt x="78662" y="157324"/>
                  </a:cubicBezTo>
                  <a:cubicBezTo>
                    <a:pt x="78662" y="157324"/>
                    <a:pt x="78662" y="157324"/>
                    <a:pt x="78662" y="157324"/>
                  </a:cubicBezTo>
                  <a:lnTo>
                    <a:pt x="78662" y="157324"/>
                  </a:lnTo>
                  <a:lnTo>
                    <a:pt x="187774" y="157324"/>
                  </a:lnTo>
                  <a:lnTo>
                    <a:pt x="187774" y="157324"/>
                  </a:lnTo>
                  <a:cubicBezTo>
                    <a:pt x="230911" y="157324"/>
                    <a:pt x="265168" y="121800"/>
                    <a:pt x="265168" y="78662"/>
                  </a:cubicBezTo>
                  <a:close/>
                </a:path>
              </a:pathLst>
            </a:custGeom>
            <a:solidFill>
              <a:schemeClr val="accent5">
                <a:lumMod val="50000"/>
              </a:schemeClr>
            </a:solidFill>
            <a:ln w="9328" cap="flat">
              <a:no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Freeform 20">
              <a:extLst>
                <a:ext uri="{FF2B5EF4-FFF2-40B4-BE49-F238E27FC236}">
                  <a16:creationId xmlns:a16="http://schemas.microsoft.com/office/drawing/2014/main" id="{360AB4B1-0DDB-3006-2EBA-FCD850A83AE1}"/>
                </a:ext>
              </a:extLst>
            </p:cNvPr>
            <p:cNvSpPr/>
            <p:nvPr/>
          </p:nvSpPr>
          <p:spPr>
            <a:xfrm>
              <a:off x="2660836" y="3299278"/>
              <a:ext cx="494810" cy="291811"/>
            </a:xfrm>
            <a:custGeom>
              <a:avLst/>
              <a:gdLst>
                <a:gd name="connsiteX0" fmla="*/ 494810 w 494810"/>
                <a:gd name="connsiteY0" fmla="*/ 145906 h 291811"/>
                <a:gd name="connsiteX1" fmla="*/ 350173 w 494810"/>
                <a:gd name="connsiteY1" fmla="*/ 0 h 291811"/>
                <a:gd name="connsiteX2" fmla="*/ 350173 w 494810"/>
                <a:gd name="connsiteY2" fmla="*/ 0 h 291811"/>
                <a:gd name="connsiteX3" fmla="*/ 147174 w 494810"/>
                <a:gd name="connsiteY3" fmla="*/ 0 h 291811"/>
                <a:gd name="connsiteX4" fmla="*/ 147174 w 494810"/>
                <a:gd name="connsiteY4" fmla="*/ 0 h 291811"/>
                <a:gd name="connsiteX5" fmla="*/ 145906 w 494810"/>
                <a:gd name="connsiteY5" fmla="*/ 0 h 291811"/>
                <a:gd name="connsiteX6" fmla="*/ 0 w 494810"/>
                <a:gd name="connsiteY6" fmla="*/ 145906 h 291811"/>
                <a:gd name="connsiteX7" fmla="*/ 145906 w 494810"/>
                <a:gd name="connsiteY7" fmla="*/ 291811 h 291811"/>
                <a:gd name="connsiteX8" fmla="*/ 147174 w 494810"/>
                <a:gd name="connsiteY8" fmla="*/ 291811 h 291811"/>
                <a:gd name="connsiteX9" fmla="*/ 147174 w 494810"/>
                <a:gd name="connsiteY9" fmla="*/ 291811 h 291811"/>
                <a:gd name="connsiteX10" fmla="*/ 350173 w 494810"/>
                <a:gd name="connsiteY10" fmla="*/ 291811 h 291811"/>
                <a:gd name="connsiteX11" fmla="*/ 350173 w 494810"/>
                <a:gd name="connsiteY11" fmla="*/ 291811 h 291811"/>
                <a:gd name="connsiteX12" fmla="*/ 494810 w 494810"/>
                <a:gd name="connsiteY12" fmla="*/ 145906 h 291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810" h="291811">
                  <a:moveTo>
                    <a:pt x="494810" y="145906"/>
                  </a:moveTo>
                  <a:cubicBezTo>
                    <a:pt x="494810" y="65975"/>
                    <a:pt x="430104" y="0"/>
                    <a:pt x="350173" y="0"/>
                  </a:cubicBezTo>
                  <a:lnTo>
                    <a:pt x="350173" y="0"/>
                  </a:lnTo>
                  <a:lnTo>
                    <a:pt x="147174" y="0"/>
                  </a:lnTo>
                  <a:lnTo>
                    <a:pt x="147174" y="0"/>
                  </a:lnTo>
                  <a:cubicBezTo>
                    <a:pt x="147174" y="0"/>
                    <a:pt x="147174" y="0"/>
                    <a:pt x="145906" y="0"/>
                  </a:cubicBezTo>
                  <a:cubicBezTo>
                    <a:pt x="65975" y="0"/>
                    <a:pt x="0" y="64706"/>
                    <a:pt x="0" y="145906"/>
                  </a:cubicBezTo>
                  <a:cubicBezTo>
                    <a:pt x="0" y="225836"/>
                    <a:pt x="64706" y="291811"/>
                    <a:pt x="145906" y="291811"/>
                  </a:cubicBezTo>
                  <a:cubicBezTo>
                    <a:pt x="145906" y="291811"/>
                    <a:pt x="145906" y="291811"/>
                    <a:pt x="147174" y="291811"/>
                  </a:cubicBezTo>
                  <a:lnTo>
                    <a:pt x="147174" y="291811"/>
                  </a:lnTo>
                  <a:lnTo>
                    <a:pt x="350173" y="291811"/>
                  </a:lnTo>
                  <a:lnTo>
                    <a:pt x="350173" y="291811"/>
                  </a:lnTo>
                  <a:cubicBezTo>
                    <a:pt x="430104" y="290542"/>
                    <a:pt x="494810" y="225836"/>
                    <a:pt x="494810" y="145906"/>
                  </a:cubicBezTo>
                  <a:close/>
                </a:path>
              </a:pathLst>
            </a:custGeom>
            <a:solidFill>
              <a:srgbClr val="F9D753"/>
            </a:solidFill>
            <a:ln w="17403" cap="flat">
              <a:solidFill>
                <a:srgbClr val="000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 name="Freeform 21">
              <a:extLst>
                <a:ext uri="{FF2B5EF4-FFF2-40B4-BE49-F238E27FC236}">
                  <a16:creationId xmlns:a16="http://schemas.microsoft.com/office/drawing/2014/main" id="{26C08348-335D-48EB-B395-A488494F727D}"/>
                </a:ext>
              </a:extLst>
            </p:cNvPr>
            <p:cNvSpPr/>
            <p:nvPr/>
          </p:nvSpPr>
          <p:spPr>
            <a:xfrm>
              <a:off x="1725772" y="3744607"/>
              <a:ext cx="494810" cy="291811"/>
            </a:xfrm>
            <a:custGeom>
              <a:avLst/>
              <a:gdLst>
                <a:gd name="connsiteX0" fmla="*/ 494810 w 494810"/>
                <a:gd name="connsiteY0" fmla="*/ 145906 h 291811"/>
                <a:gd name="connsiteX1" fmla="*/ 350173 w 494810"/>
                <a:gd name="connsiteY1" fmla="*/ 0 h 291811"/>
                <a:gd name="connsiteX2" fmla="*/ 350173 w 494810"/>
                <a:gd name="connsiteY2" fmla="*/ 0 h 291811"/>
                <a:gd name="connsiteX3" fmla="*/ 147174 w 494810"/>
                <a:gd name="connsiteY3" fmla="*/ 0 h 291811"/>
                <a:gd name="connsiteX4" fmla="*/ 147174 w 494810"/>
                <a:gd name="connsiteY4" fmla="*/ 0 h 291811"/>
                <a:gd name="connsiteX5" fmla="*/ 145906 w 494810"/>
                <a:gd name="connsiteY5" fmla="*/ 0 h 291811"/>
                <a:gd name="connsiteX6" fmla="*/ 0 w 494810"/>
                <a:gd name="connsiteY6" fmla="*/ 145906 h 291811"/>
                <a:gd name="connsiteX7" fmla="*/ 145906 w 494810"/>
                <a:gd name="connsiteY7" fmla="*/ 291811 h 291811"/>
                <a:gd name="connsiteX8" fmla="*/ 147174 w 494810"/>
                <a:gd name="connsiteY8" fmla="*/ 291811 h 291811"/>
                <a:gd name="connsiteX9" fmla="*/ 147174 w 494810"/>
                <a:gd name="connsiteY9" fmla="*/ 291811 h 291811"/>
                <a:gd name="connsiteX10" fmla="*/ 350173 w 494810"/>
                <a:gd name="connsiteY10" fmla="*/ 291811 h 291811"/>
                <a:gd name="connsiteX11" fmla="*/ 350173 w 494810"/>
                <a:gd name="connsiteY11" fmla="*/ 291811 h 291811"/>
                <a:gd name="connsiteX12" fmla="*/ 494810 w 494810"/>
                <a:gd name="connsiteY12" fmla="*/ 145906 h 291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810" h="291811">
                  <a:moveTo>
                    <a:pt x="494810" y="145906"/>
                  </a:moveTo>
                  <a:cubicBezTo>
                    <a:pt x="494810" y="65974"/>
                    <a:pt x="430104" y="0"/>
                    <a:pt x="350173" y="0"/>
                  </a:cubicBezTo>
                  <a:lnTo>
                    <a:pt x="350173" y="0"/>
                  </a:lnTo>
                  <a:lnTo>
                    <a:pt x="147174" y="0"/>
                  </a:lnTo>
                  <a:lnTo>
                    <a:pt x="147174" y="0"/>
                  </a:lnTo>
                  <a:cubicBezTo>
                    <a:pt x="147174" y="0"/>
                    <a:pt x="147174" y="0"/>
                    <a:pt x="145906" y="0"/>
                  </a:cubicBezTo>
                  <a:cubicBezTo>
                    <a:pt x="65975" y="0"/>
                    <a:pt x="0" y="64706"/>
                    <a:pt x="0" y="145906"/>
                  </a:cubicBezTo>
                  <a:cubicBezTo>
                    <a:pt x="0" y="225836"/>
                    <a:pt x="64706" y="291811"/>
                    <a:pt x="145906" y="291811"/>
                  </a:cubicBezTo>
                  <a:cubicBezTo>
                    <a:pt x="145906" y="291811"/>
                    <a:pt x="145906" y="291811"/>
                    <a:pt x="147174" y="291811"/>
                  </a:cubicBezTo>
                  <a:lnTo>
                    <a:pt x="147174" y="291811"/>
                  </a:lnTo>
                  <a:lnTo>
                    <a:pt x="350173" y="291811"/>
                  </a:lnTo>
                  <a:lnTo>
                    <a:pt x="350173" y="291811"/>
                  </a:lnTo>
                  <a:cubicBezTo>
                    <a:pt x="430104" y="291811"/>
                    <a:pt x="494810" y="227105"/>
                    <a:pt x="494810" y="145906"/>
                  </a:cubicBezTo>
                  <a:close/>
                </a:path>
              </a:pathLst>
            </a:custGeom>
            <a:solidFill>
              <a:srgbClr val="F9D753"/>
            </a:solidFill>
            <a:ln w="17403" cap="flat">
              <a:solidFill>
                <a:srgbClr val="000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 name="Freeform 22">
              <a:extLst>
                <a:ext uri="{FF2B5EF4-FFF2-40B4-BE49-F238E27FC236}">
                  <a16:creationId xmlns:a16="http://schemas.microsoft.com/office/drawing/2014/main" id="{EEC51185-C483-F1C9-F87E-F2607404407D}"/>
                </a:ext>
              </a:extLst>
            </p:cNvPr>
            <p:cNvSpPr/>
            <p:nvPr/>
          </p:nvSpPr>
          <p:spPr>
            <a:xfrm>
              <a:off x="1770178" y="3963465"/>
              <a:ext cx="229380" cy="75647"/>
            </a:xfrm>
            <a:custGeom>
              <a:avLst/>
              <a:gdLst>
                <a:gd name="connsiteX0" fmla="*/ 0 w 229380"/>
                <a:gd name="connsiteY0" fmla="*/ 56459 h 75647"/>
                <a:gd name="connsiteX1" fmla="*/ 54556 w 229380"/>
                <a:gd name="connsiteY1" fmla="*/ 634 h 75647"/>
                <a:gd name="connsiteX2" fmla="*/ 197924 w 229380"/>
                <a:gd name="connsiteY2" fmla="*/ 38696 h 75647"/>
                <a:gd name="connsiteX3" fmla="*/ 228374 w 229380"/>
                <a:gd name="connsiteY3" fmla="*/ 24740 h 75647"/>
                <a:gd name="connsiteX4" fmla="*/ 176355 w 229380"/>
                <a:gd name="connsiteY4" fmla="*/ 74222 h 75647"/>
                <a:gd name="connsiteX5" fmla="*/ 60900 w 229380"/>
                <a:gd name="connsiteY5" fmla="*/ 45040 h 75647"/>
                <a:gd name="connsiteX6" fmla="*/ 0 w 229380"/>
                <a:gd name="connsiteY6" fmla="*/ 56459 h 75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9380" h="75647">
                  <a:moveTo>
                    <a:pt x="0" y="56459"/>
                  </a:moveTo>
                  <a:cubicBezTo>
                    <a:pt x="0" y="56459"/>
                    <a:pt x="12687" y="-6978"/>
                    <a:pt x="54556" y="634"/>
                  </a:cubicBezTo>
                  <a:cubicBezTo>
                    <a:pt x="87543" y="6978"/>
                    <a:pt x="176355" y="36159"/>
                    <a:pt x="197924" y="38696"/>
                  </a:cubicBezTo>
                  <a:cubicBezTo>
                    <a:pt x="219493" y="41234"/>
                    <a:pt x="228374" y="24740"/>
                    <a:pt x="228374" y="24740"/>
                  </a:cubicBezTo>
                  <a:cubicBezTo>
                    <a:pt x="228374" y="24740"/>
                    <a:pt x="241061" y="85640"/>
                    <a:pt x="176355" y="74222"/>
                  </a:cubicBezTo>
                  <a:cubicBezTo>
                    <a:pt x="148443" y="69146"/>
                    <a:pt x="97693" y="55190"/>
                    <a:pt x="60900" y="45040"/>
                  </a:cubicBezTo>
                  <a:cubicBezTo>
                    <a:pt x="24106" y="34890"/>
                    <a:pt x="0" y="56459"/>
                    <a:pt x="0" y="56459"/>
                  </a:cubicBezTo>
                  <a:close/>
                </a:path>
              </a:pathLst>
            </a:custGeom>
            <a:solidFill>
              <a:schemeClr val="accent6">
                <a:lumMod val="40000"/>
                <a:lumOff val="60000"/>
              </a:schemeClr>
            </a:solidFill>
            <a:ln w="9513" cap="flat">
              <a:solidFill>
                <a:srgbClr val="000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Freeform 23">
              <a:extLst>
                <a:ext uri="{FF2B5EF4-FFF2-40B4-BE49-F238E27FC236}">
                  <a16:creationId xmlns:a16="http://schemas.microsoft.com/office/drawing/2014/main" id="{96E5B548-E311-E9C6-736D-49BA581D1674}"/>
                </a:ext>
              </a:extLst>
            </p:cNvPr>
            <p:cNvSpPr/>
            <p:nvPr/>
          </p:nvSpPr>
          <p:spPr>
            <a:xfrm>
              <a:off x="1850118" y="3776607"/>
              <a:ext cx="370463" cy="216099"/>
            </a:xfrm>
            <a:custGeom>
              <a:avLst/>
              <a:gdLst>
                <a:gd name="connsiteX0" fmla="*/ 145896 w 370463"/>
                <a:gd name="connsiteY0" fmla="*/ 212867 h 216099"/>
                <a:gd name="connsiteX1" fmla="*/ 133209 w 370463"/>
                <a:gd name="connsiteY1" fmla="*/ 143086 h 216099"/>
                <a:gd name="connsiteX2" fmla="*/ 35515 w 370463"/>
                <a:gd name="connsiteY2" fmla="*/ 64424 h 216099"/>
                <a:gd name="connsiteX3" fmla="*/ 25365 w 370463"/>
                <a:gd name="connsiteY3" fmla="*/ 26362 h 216099"/>
                <a:gd name="connsiteX4" fmla="*/ 68503 w 370463"/>
                <a:gd name="connsiteY4" fmla="*/ 33974 h 216099"/>
                <a:gd name="connsiteX5" fmla="*/ 272770 w 370463"/>
                <a:gd name="connsiteY5" fmla="*/ 203986 h 216099"/>
                <a:gd name="connsiteX6" fmla="*/ 370464 w 370463"/>
                <a:gd name="connsiteY6" fmla="*/ 195105 h 216099"/>
                <a:gd name="connsiteX7" fmla="*/ 303220 w 370463"/>
                <a:gd name="connsiteY7" fmla="*/ 187492 h 216099"/>
                <a:gd name="connsiteX8" fmla="*/ 100221 w 370463"/>
                <a:gd name="connsiteY8" fmla="*/ 12406 h 216099"/>
                <a:gd name="connsiteX9" fmla="*/ 10140 w 370463"/>
                <a:gd name="connsiteY9" fmla="*/ 12406 h 216099"/>
                <a:gd name="connsiteX10" fmla="*/ 19022 w 370463"/>
                <a:gd name="connsiteY10" fmla="*/ 99949 h 216099"/>
                <a:gd name="connsiteX11" fmla="*/ 126865 w 370463"/>
                <a:gd name="connsiteY11" fmla="*/ 184955 h 216099"/>
                <a:gd name="connsiteX12" fmla="*/ 145896 w 370463"/>
                <a:gd name="connsiteY12" fmla="*/ 212867 h 21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0463" h="216099">
                  <a:moveTo>
                    <a:pt x="145896" y="212867"/>
                  </a:moveTo>
                  <a:cubicBezTo>
                    <a:pt x="145896" y="212867"/>
                    <a:pt x="157315" y="163386"/>
                    <a:pt x="133209" y="143086"/>
                  </a:cubicBezTo>
                  <a:cubicBezTo>
                    <a:pt x="110371" y="122786"/>
                    <a:pt x="49472" y="75843"/>
                    <a:pt x="35515" y="64424"/>
                  </a:cubicBezTo>
                  <a:cubicBezTo>
                    <a:pt x="21559" y="53005"/>
                    <a:pt x="25365" y="26362"/>
                    <a:pt x="25365" y="26362"/>
                  </a:cubicBezTo>
                  <a:cubicBezTo>
                    <a:pt x="25365" y="26362"/>
                    <a:pt x="41859" y="13674"/>
                    <a:pt x="68503" y="33974"/>
                  </a:cubicBezTo>
                  <a:cubicBezTo>
                    <a:pt x="95146" y="54274"/>
                    <a:pt x="220752" y="173536"/>
                    <a:pt x="272770" y="203986"/>
                  </a:cubicBezTo>
                  <a:cubicBezTo>
                    <a:pt x="324789" y="235705"/>
                    <a:pt x="370464" y="195105"/>
                    <a:pt x="370464" y="195105"/>
                  </a:cubicBezTo>
                  <a:cubicBezTo>
                    <a:pt x="370464" y="195105"/>
                    <a:pt x="334939" y="207792"/>
                    <a:pt x="303220" y="187492"/>
                  </a:cubicBezTo>
                  <a:cubicBezTo>
                    <a:pt x="271502" y="167192"/>
                    <a:pt x="130671" y="35243"/>
                    <a:pt x="100221" y="12406"/>
                  </a:cubicBezTo>
                  <a:cubicBezTo>
                    <a:pt x="60890" y="-15507"/>
                    <a:pt x="10140" y="12406"/>
                    <a:pt x="10140" y="12406"/>
                  </a:cubicBezTo>
                  <a:cubicBezTo>
                    <a:pt x="10140" y="12406"/>
                    <a:pt x="-17772" y="70768"/>
                    <a:pt x="19022" y="99949"/>
                  </a:cubicBezTo>
                  <a:cubicBezTo>
                    <a:pt x="40590" y="117711"/>
                    <a:pt x="106565" y="167192"/>
                    <a:pt x="126865" y="184955"/>
                  </a:cubicBezTo>
                  <a:cubicBezTo>
                    <a:pt x="142090" y="201448"/>
                    <a:pt x="145896" y="212867"/>
                    <a:pt x="145896" y="212867"/>
                  </a:cubicBezTo>
                  <a:close/>
                </a:path>
              </a:pathLst>
            </a:custGeom>
            <a:solidFill>
              <a:srgbClr val="92D050"/>
            </a:solidFill>
            <a:ln w="9513" cap="flat">
              <a:solidFill>
                <a:srgbClr val="000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Freeform 24">
              <a:extLst>
                <a:ext uri="{FF2B5EF4-FFF2-40B4-BE49-F238E27FC236}">
                  <a16:creationId xmlns:a16="http://schemas.microsoft.com/office/drawing/2014/main" id="{E610C2C5-AB7B-67FB-6503-CE91FE48639A}"/>
                </a:ext>
              </a:extLst>
            </p:cNvPr>
            <p:cNvSpPr/>
            <p:nvPr/>
          </p:nvSpPr>
          <p:spPr>
            <a:xfrm>
              <a:off x="1175137" y="2858549"/>
              <a:ext cx="468166" cy="95629"/>
            </a:xfrm>
            <a:custGeom>
              <a:avLst/>
              <a:gdLst>
                <a:gd name="connsiteX0" fmla="*/ 468167 w 468166"/>
                <a:gd name="connsiteY0" fmla="*/ 80405 h 95629"/>
                <a:gd name="connsiteX1" fmla="*/ 435179 w 468166"/>
                <a:gd name="connsiteY1" fmla="*/ 81674 h 95629"/>
                <a:gd name="connsiteX2" fmla="*/ 404730 w 468166"/>
                <a:gd name="connsiteY2" fmla="*/ 27118 h 95629"/>
                <a:gd name="connsiteX3" fmla="*/ 383161 w 468166"/>
                <a:gd name="connsiteY3" fmla="*/ 474 h 95629"/>
                <a:gd name="connsiteX4" fmla="*/ 359055 w 468166"/>
                <a:gd name="connsiteY4" fmla="*/ 10624 h 95629"/>
                <a:gd name="connsiteX5" fmla="*/ 331142 w 468166"/>
                <a:gd name="connsiteY5" fmla="*/ 68986 h 95629"/>
                <a:gd name="connsiteX6" fmla="*/ 310842 w 468166"/>
                <a:gd name="connsiteY6" fmla="*/ 90555 h 95629"/>
                <a:gd name="connsiteX7" fmla="*/ 290542 w 468166"/>
                <a:gd name="connsiteY7" fmla="*/ 72793 h 95629"/>
                <a:gd name="connsiteX8" fmla="*/ 256286 w 468166"/>
                <a:gd name="connsiteY8" fmla="*/ 16968 h 95629"/>
                <a:gd name="connsiteX9" fmla="*/ 239793 w 468166"/>
                <a:gd name="connsiteY9" fmla="*/ 1743 h 95629"/>
                <a:gd name="connsiteX10" fmla="*/ 218224 w 468166"/>
                <a:gd name="connsiteY10" fmla="*/ 14430 h 95629"/>
                <a:gd name="connsiteX11" fmla="*/ 192849 w 468166"/>
                <a:gd name="connsiteY11" fmla="*/ 68986 h 95629"/>
                <a:gd name="connsiteX12" fmla="*/ 167474 w 468166"/>
                <a:gd name="connsiteY12" fmla="*/ 95630 h 95629"/>
                <a:gd name="connsiteX13" fmla="*/ 147174 w 468166"/>
                <a:gd name="connsiteY13" fmla="*/ 75330 h 95629"/>
                <a:gd name="connsiteX14" fmla="*/ 116725 w 468166"/>
                <a:gd name="connsiteY14" fmla="*/ 19505 h 95629"/>
                <a:gd name="connsiteX15" fmla="*/ 96425 w 468166"/>
                <a:gd name="connsiteY15" fmla="*/ 5549 h 95629"/>
                <a:gd name="connsiteX16" fmla="*/ 77393 w 468166"/>
                <a:gd name="connsiteY16" fmla="*/ 16968 h 95629"/>
                <a:gd name="connsiteX17" fmla="*/ 43137 w 468166"/>
                <a:gd name="connsiteY17" fmla="*/ 84211 h 95629"/>
                <a:gd name="connsiteX18" fmla="*/ 22837 w 468166"/>
                <a:gd name="connsiteY18" fmla="*/ 91824 h 95629"/>
                <a:gd name="connsiteX19" fmla="*/ 0 w 468166"/>
                <a:gd name="connsiteY19" fmla="*/ 91824 h 95629"/>
                <a:gd name="connsiteX20" fmla="*/ 20300 w 468166"/>
                <a:gd name="connsiteY20" fmla="*/ 84211 h 95629"/>
                <a:gd name="connsiteX21" fmla="*/ 54556 w 468166"/>
                <a:gd name="connsiteY21" fmla="*/ 16968 h 95629"/>
                <a:gd name="connsiteX22" fmla="*/ 73587 w 468166"/>
                <a:gd name="connsiteY22" fmla="*/ 5549 h 95629"/>
                <a:gd name="connsiteX23" fmla="*/ 93887 w 468166"/>
                <a:gd name="connsiteY23" fmla="*/ 19505 h 95629"/>
                <a:gd name="connsiteX24" fmla="*/ 124337 w 468166"/>
                <a:gd name="connsiteY24" fmla="*/ 75330 h 95629"/>
                <a:gd name="connsiteX25" fmla="*/ 144637 w 468166"/>
                <a:gd name="connsiteY25" fmla="*/ 95630 h 95629"/>
                <a:gd name="connsiteX26" fmla="*/ 170012 w 468166"/>
                <a:gd name="connsiteY26" fmla="*/ 68986 h 95629"/>
                <a:gd name="connsiteX27" fmla="*/ 195387 w 468166"/>
                <a:gd name="connsiteY27" fmla="*/ 14430 h 95629"/>
                <a:gd name="connsiteX28" fmla="*/ 216955 w 468166"/>
                <a:gd name="connsiteY28" fmla="*/ 1743 h 95629"/>
                <a:gd name="connsiteX29" fmla="*/ 233449 w 468166"/>
                <a:gd name="connsiteY29" fmla="*/ 16968 h 95629"/>
                <a:gd name="connsiteX30" fmla="*/ 267705 w 468166"/>
                <a:gd name="connsiteY30" fmla="*/ 72793 h 95629"/>
                <a:gd name="connsiteX31" fmla="*/ 288005 w 468166"/>
                <a:gd name="connsiteY31" fmla="*/ 90555 h 95629"/>
                <a:gd name="connsiteX32" fmla="*/ 308305 w 468166"/>
                <a:gd name="connsiteY32" fmla="*/ 68986 h 95629"/>
                <a:gd name="connsiteX33" fmla="*/ 336217 w 468166"/>
                <a:gd name="connsiteY33" fmla="*/ 10624 h 95629"/>
                <a:gd name="connsiteX34" fmla="*/ 360323 w 468166"/>
                <a:gd name="connsiteY34" fmla="*/ 474 h 95629"/>
                <a:gd name="connsiteX35" fmla="*/ 381892 w 468166"/>
                <a:gd name="connsiteY35" fmla="*/ 27118 h 95629"/>
                <a:gd name="connsiteX36" fmla="*/ 412342 w 468166"/>
                <a:gd name="connsiteY36" fmla="*/ 81674 h 95629"/>
                <a:gd name="connsiteX37" fmla="*/ 456748 w 468166"/>
                <a:gd name="connsiteY37" fmla="*/ 89286 h 95629"/>
                <a:gd name="connsiteX38" fmla="*/ 468167 w 468166"/>
                <a:gd name="connsiteY38" fmla="*/ 80405 h 95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68166" h="95629">
                  <a:moveTo>
                    <a:pt x="468167" y="80405"/>
                  </a:moveTo>
                  <a:cubicBezTo>
                    <a:pt x="468167" y="80405"/>
                    <a:pt x="442792" y="96899"/>
                    <a:pt x="435179" y="81674"/>
                  </a:cubicBezTo>
                  <a:cubicBezTo>
                    <a:pt x="427567" y="66449"/>
                    <a:pt x="418686" y="47418"/>
                    <a:pt x="404730" y="27118"/>
                  </a:cubicBezTo>
                  <a:cubicBezTo>
                    <a:pt x="390773" y="6818"/>
                    <a:pt x="383161" y="474"/>
                    <a:pt x="383161" y="474"/>
                  </a:cubicBezTo>
                  <a:cubicBezTo>
                    <a:pt x="383161" y="474"/>
                    <a:pt x="367936" y="-3332"/>
                    <a:pt x="359055" y="10624"/>
                  </a:cubicBezTo>
                  <a:cubicBezTo>
                    <a:pt x="350174" y="24580"/>
                    <a:pt x="342561" y="47418"/>
                    <a:pt x="331142" y="68986"/>
                  </a:cubicBezTo>
                  <a:cubicBezTo>
                    <a:pt x="319724" y="90555"/>
                    <a:pt x="310842" y="90555"/>
                    <a:pt x="310842" y="90555"/>
                  </a:cubicBezTo>
                  <a:cubicBezTo>
                    <a:pt x="310842" y="90555"/>
                    <a:pt x="298155" y="84211"/>
                    <a:pt x="290542" y="72793"/>
                  </a:cubicBezTo>
                  <a:cubicBezTo>
                    <a:pt x="282930" y="60105"/>
                    <a:pt x="263899" y="29655"/>
                    <a:pt x="256286" y="16968"/>
                  </a:cubicBezTo>
                  <a:cubicBezTo>
                    <a:pt x="248674" y="4280"/>
                    <a:pt x="239793" y="1743"/>
                    <a:pt x="239793" y="1743"/>
                  </a:cubicBezTo>
                  <a:cubicBezTo>
                    <a:pt x="239793" y="1743"/>
                    <a:pt x="224568" y="1743"/>
                    <a:pt x="218224" y="14430"/>
                  </a:cubicBezTo>
                  <a:cubicBezTo>
                    <a:pt x="211880" y="27118"/>
                    <a:pt x="205537" y="42343"/>
                    <a:pt x="192849" y="68986"/>
                  </a:cubicBezTo>
                  <a:cubicBezTo>
                    <a:pt x="178893" y="95630"/>
                    <a:pt x="167474" y="95630"/>
                    <a:pt x="167474" y="95630"/>
                  </a:cubicBezTo>
                  <a:cubicBezTo>
                    <a:pt x="167474" y="95630"/>
                    <a:pt x="156056" y="91824"/>
                    <a:pt x="147174" y="75330"/>
                  </a:cubicBezTo>
                  <a:cubicBezTo>
                    <a:pt x="138293" y="58836"/>
                    <a:pt x="125606" y="34730"/>
                    <a:pt x="116725" y="19505"/>
                  </a:cubicBezTo>
                  <a:cubicBezTo>
                    <a:pt x="107843" y="4280"/>
                    <a:pt x="96425" y="5549"/>
                    <a:pt x="96425" y="5549"/>
                  </a:cubicBezTo>
                  <a:cubicBezTo>
                    <a:pt x="96425" y="5549"/>
                    <a:pt x="85006" y="4280"/>
                    <a:pt x="77393" y="16968"/>
                  </a:cubicBezTo>
                  <a:cubicBezTo>
                    <a:pt x="69781" y="29655"/>
                    <a:pt x="46944" y="75330"/>
                    <a:pt x="43137" y="84211"/>
                  </a:cubicBezTo>
                  <a:cubicBezTo>
                    <a:pt x="39331" y="93093"/>
                    <a:pt x="22837" y="91824"/>
                    <a:pt x="22837" y="91824"/>
                  </a:cubicBezTo>
                  <a:lnTo>
                    <a:pt x="0" y="91824"/>
                  </a:lnTo>
                  <a:cubicBezTo>
                    <a:pt x="0" y="91824"/>
                    <a:pt x="16494" y="93093"/>
                    <a:pt x="20300" y="84211"/>
                  </a:cubicBezTo>
                  <a:cubicBezTo>
                    <a:pt x="24106" y="75330"/>
                    <a:pt x="46944" y="29655"/>
                    <a:pt x="54556" y="16968"/>
                  </a:cubicBezTo>
                  <a:cubicBezTo>
                    <a:pt x="62168" y="4280"/>
                    <a:pt x="73587" y="5549"/>
                    <a:pt x="73587" y="5549"/>
                  </a:cubicBezTo>
                  <a:cubicBezTo>
                    <a:pt x="73587" y="5549"/>
                    <a:pt x="86275" y="5549"/>
                    <a:pt x="93887" y="19505"/>
                  </a:cubicBezTo>
                  <a:cubicBezTo>
                    <a:pt x="101500" y="33461"/>
                    <a:pt x="115456" y="58836"/>
                    <a:pt x="124337" y="75330"/>
                  </a:cubicBezTo>
                  <a:cubicBezTo>
                    <a:pt x="133218" y="91824"/>
                    <a:pt x="144637" y="95630"/>
                    <a:pt x="144637" y="95630"/>
                  </a:cubicBezTo>
                  <a:cubicBezTo>
                    <a:pt x="144637" y="95630"/>
                    <a:pt x="157324" y="94361"/>
                    <a:pt x="170012" y="68986"/>
                  </a:cubicBezTo>
                  <a:cubicBezTo>
                    <a:pt x="183968" y="42343"/>
                    <a:pt x="189043" y="28386"/>
                    <a:pt x="195387" y="14430"/>
                  </a:cubicBezTo>
                  <a:cubicBezTo>
                    <a:pt x="201730" y="1743"/>
                    <a:pt x="216955" y="1743"/>
                    <a:pt x="216955" y="1743"/>
                  </a:cubicBezTo>
                  <a:cubicBezTo>
                    <a:pt x="216955" y="1743"/>
                    <a:pt x="225837" y="4280"/>
                    <a:pt x="233449" y="16968"/>
                  </a:cubicBezTo>
                  <a:cubicBezTo>
                    <a:pt x="241061" y="29655"/>
                    <a:pt x="260093" y="60105"/>
                    <a:pt x="267705" y="72793"/>
                  </a:cubicBezTo>
                  <a:cubicBezTo>
                    <a:pt x="275318" y="84211"/>
                    <a:pt x="288005" y="90555"/>
                    <a:pt x="288005" y="90555"/>
                  </a:cubicBezTo>
                  <a:cubicBezTo>
                    <a:pt x="288005" y="90555"/>
                    <a:pt x="296886" y="90555"/>
                    <a:pt x="308305" y="68986"/>
                  </a:cubicBezTo>
                  <a:cubicBezTo>
                    <a:pt x="319724" y="47418"/>
                    <a:pt x="327336" y="24580"/>
                    <a:pt x="336217" y="10624"/>
                  </a:cubicBezTo>
                  <a:cubicBezTo>
                    <a:pt x="345099" y="-3332"/>
                    <a:pt x="360323" y="474"/>
                    <a:pt x="360323" y="474"/>
                  </a:cubicBezTo>
                  <a:cubicBezTo>
                    <a:pt x="360323" y="474"/>
                    <a:pt x="369205" y="6818"/>
                    <a:pt x="381892" y="27118"/>
                  </a:cubicBezTo>
                  <a:cubicBezTo>
                    <a:pt x="394580" y="47418"/>
                    <a:pt x="403461" y="66449"/>
                    <a:pt x="412342" y="81674"/>
                  </a:cubicBezTo>
                  <a:cubicBezTo>
                    <a:pt x="421223" y="96899"/>
                    <a:pt x="456748" y="89286"/>
                    <a:pt x="456748" y="89286"/>
                  </a:cubicBezTo>
                  <a:lnTo>
                    <a:pt x="468167" y="80405"/>
                  </a:lnTo>
                  <a:close/>
                </a:path>
              </a:pathLst>
            </a:custGeom>
            <a:solidFill>
              <a:schemeClr val="accent6">
                <a:lumMod val="40000"/>
                <a:lumOff val="60000"/>
              </a:schemeClr>
            </a:solidFill>
            <a:ln w="9513" cap="flat">
              <a:solidFill>
                <a:schemeClr val="accent6">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 name="Freeform 25">
              <a:extLst>
                <a:ext uri="{FF2B5EF4-FFF2-40B4-BE49-F238E27FC236}">
                  <a16:creationId xmlns:a16="http://schemas.microsoft.com/office/drawing/2014/main" id="{EA18291C-E36A-7141-903E-67C38062B1ED}"/>
                </a:ext>
              </a:extLst>
            </p:cNvPr>
            <p:cNvSpPr/>
            <p:nvPr/>
          </p:nvSpPr>
          <p:spPr>
            <a:xfrm>
              <a:off x="1781597" y="3108492"/>
              <a:ext cx="468166" cy="95629"/>
            </a:xfrm>
            <a:custGeom>
              <a:avLst/>
              <a:gdLst>
                <a:gd name="connsiteX0" fmla="*/ 468167 w 468166"/>
                <a:gd name="connsiteY0" fmla="*/ 80405 h 95629"/>
                <a:gd name="connsiteX1" fmla="*/ 435179 w 468166"/>
                <a:gd name="connsiteY1" fmla="*/ 81674 h 95629"/>
                <a:gd name="connsiteX2" fmla="*/ 404729 w 468166"/>
                <a:gd name="connsiteY2" fmla="*/ 27118 h 95629"/>
                <a:gd name="connsiteX3" fmla="*/ 383161 w 468166"/>
                <a:gd name="connsiteY3" fmla="*/ 474 h 95629"/>
                <a:gd name="connsiteX4" fmla="*/ 359055 w 468166"/>
                <a:gd name="connsiteY4" fmla="*/ 10624 h 95629"/>
                <a:gd name="connsiteX5" fmla="*/ 331142 w 468166"/>
                <a:gd name="connsiteY5" fmla="*/ 68986 h 95629"/>
                <a:gd name="connsiteX6" fmla="*/ 310842 w 468166"/>
                <a:gd name="connsiteY6" fmla="*/ 90555 h 95629"/>
                <a:gd name="connsiteX7" fmla="*/ 290542 w 468166"/>
                <a:gd name="connsiteY7" fmla="*/ 72793 h 95629"/>
                <a:gd name="connsiteX8" fmla="*/ 256286 w 468166"/>
                <a:gd name="connsiteY8" fmla="*/ 16968 h 95629"/>
                <a:gd name="connsiteX9" fmla="*/ 239793 w 468166"/>
                <a:gd name="connsiteY9" fmla="*/ 1743 h 95629"/>
                <a:gd name="connsiteX10" fmla="*/ 218224 w 468166"/>
                <a:gd name="connsiteY10" fmla="*/ 14430 h 95629"/>
                <a:gd name="connsiteX11" fmla="*/ 192849 w 468166"/>
                <a:gd name="connsiteY11" fmla="*/ 68986 h 95629"/>
                <a:gd name="connsiteX12" fmla="*/ 167474 w 468166"/>
                <a:gd name="connsiteY12" fmla="*/ 95630 h 95629"/>
                <a:gd name="connsiteX13" fmla="*/ 147174 w 468166"/>
                <a:gd name="connsiteY13" fmla="*/ 75330 h 95629"/>
                <a:gd name="connsiteX14" fmla="*/ 116724 w 468166"/>
                <a:gd name="connsiteY14" fmla="*/ 19505 h 95629"/>
                <a:gd name="connsiteX15" fmla="*/ 96425 w 468166"/>
                <a:gd name="connsiteY15" fmla="*/ 5549 h 95629"/>
                <a:gd name="connsiteX16" fmla="*/ 77393 w 468166"/>
                <a:gd name="connsiteY16" fmla="*/ 16968 h 95629"/>
                <a:gd name="connsiteX17" fmla="*/ 43137 w 468166"/>
                <a:gd name="connsiteY17" fmla="*/ 84211 h 95629"/>
                <a:gd name="connsiteX18" fmla="*/ 22837 w 468166"/>
                <a:gd name="connsiteY18" fmla="*/ 91824 h 95629"/>
                <a:gd name="connsiteX19" fmla="*/ 0 w 468166"/>
                <a:gd name="connsiteY19" fmla="*/ 91824 h 95629"/>
                <a:gd name="connsiteX20" fmla="*/ 20300 w 468166"/>
                <a:gd name="connsiteY20" fmla="*/ 84211 h 95629"/>
                <a:gd name="connsiteX21" fmla="*/ 54556 w 468166"/>
                <a:gd name="connsiteY21" fmla="*/ 16968 h 95629"/>
                <a:gd name="connsiteX22" fmla="*/ 73587 w 468166"/>
                <a:gd name="connsiteY22" fmla="*/ 5549 h 95629"/>
                <a:gd name="connsiteX23" fmla="*/ 93887 w 468166"/>
                <a:gd name="connsiteY23" fmla="*/ 19505 h 95629"/>
                <a:gd name="connsiteX24" fmla="*/ 124337 w 468166"/>
                <a:gd name="connsiteY24" fmla="*/ 75330 h 95629"/>
                <a:gd name="connsiteX25" fmla="*/ 144637 w 468166"/>
                <a:gd name="connsiteY25" fmla="*/ 95630 h 95629"/>
                <a:gd name="connsiteX26" fmla="*/ 170012 w 468166"/>
                <a:gd name="connsiteY26" fmla="*/ 68986 h 95629"/>
                <a:gd name="connsiteX27" fmla="*/ 195387 w 468166"/>
                <a:gd name="connsiteY27" fmla="*/ 14430 h 95629"/>
                <a:gd name="connsiteX28" fmla="*/ 216955 w 468166"/>
                <a:gd name="connsiteY28" fmla="*/ 1743 h 95629"/>
                <a:gd name="connsiteX29" fmla="*/ 233449 w 468166"/>
                <a:gd name="connsiteY29" fmla="*/ 16968 h 95629"/>
                <a:gd name="connsiteX30" fmla="*/ 267705 w 468166"/>
                <a:gd name="connsiteY30" fmla="*/ 72793 h 95629"/>
                <a:gd name="connsiteX31" fmla="*/ 288005 w 468166"/>
                <a:gd name="connsiteY31" fmla="*/ 90555 h 95629"/>
                <a:gd name="connsiteX32" fmla="*/ 308305 w 468166"/>
                <a:gd name="connsiteY32" fmla="*/ 68986 h 95629"/>
                <a:gd name="connsiteX33" fmla="*/ 336217 w 468166"/>
                <a:gd name="connsiteY33" fmla="*/ 10624 h 95629"/>
                <a:gd name="connsiteX34" fmla="*/ 360323 w 468166"/>
                <a:gd name="connsiteY34" fmla="*/ 474 h 95629"/>
                <a:gd name="connsiteX35" fmla="*/ 381892 w 468166"/>
                <a:gd name="connsiteY35" fmla="*/ 27118 h 95629"/>
                <a:gd name="connsiteX36" fmla="*/ 412342 w 468166"/>
                <a:gd name="connsiteY36" fmla="*/ 81674 h 95629"/>
                <a:gd name="connsiteX37" fmla="*/ 456748 w 468166"/>
                <a:gd name="connsiteY37" fmla="*/ 89286 h 95629"/>
                <a:gd name="connsiteX38" fmla="*/ 468167 w 468166"/>
                <a:gd name="connsiteY38" fmla="*/ 80405 h 95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68166" h="95629">
                  <a:moveTo>
                    <a:pt x="468167" y="80405"/>
                  </a:moveTo>
                  <a:cubicBezTo>
                    <a:pt x="468167" y="80405"/>
                    <a:pt x="442792" y="96899"/>
                    <a:pt x="435179" y="81674"/>
                  </a:cubicBezTo>
                  <a:cubicBezTo>
                    <a:pt x="427567" y="66449"/>
                    <a:pt x="418686" y="47418"/>
                    <a:pt x="404729" y="27118"/>
                  </a:cubicBezTo>
                  <a:cubicBezTo>
                    <a:pt x="392042" y="6818"/>
                    <a:pt x="383161" y="474"/>
                    <a:pt x="383161" y="474"/>
                  </a:cubicBezTo>
                  <a:cubicBezTo>
                    <a:pt x="383161" y="474"/>
                    <a:pt x="367936" y="-3332"/>
                    <a:pt x="359055" y="10624"/>
                  </a:cubicBezTo>
                  <a:cubicBezTo>
                    <a:pt x="350174" y="24580"/>
                    <a:pt x="342561" y="47418"/>
                    <a:pt x="331142" y="68986"/>
                  </a:cubicBezTo>
                  <a:cubicBezTo>
                    <a:pt x="319724" y="90555"/>
                    <a:pt x="310842" y="90555"/>
                    <a:pt x="310842" y="90555"/>
                  </a:cubicBezTo>
                  <a:cubicBezTo>
                    <a:pt x="310842" y="90555"/>
                    <a:pt x="298155" y="84211"/>
                    <a:pt x="290542" y="72793"/>
                  </a:cubicBezTo>
                  <a:cubicBezTo>
                    <a:pt x="282930" y="60105"/>
                    <a:pt x="263899" y="29655"/>
                    <a:pt x="256286" y="16968"/>
                  </a:cubicBezTo>
                  <a:cubicBezTo>
                    <a:pt x="248674" y="4280"/>
                    <a:pt x="239793" y="1743"/>
                    <a:pt x="239793" y="1743"/>
                  </a:cubicBezTo>
                  <a:cubicBezTo>
                    <a:pt x="239793" y="1743"/>
                    <a:pt x="224568" y="1743"/>
                    <a:pt x="218224" y="14430"/>
                  </a:cubicBezTo>
                  <a:cubicBezTo>
                    <a:pt x="211880" y="27118"/>
                    <a:pt x="205537" y="42343"/>
                    <a:pt x="192849" y="68986"/>
                  </a:cubicBezTo>
                  <a:cubicBezTo>
                    <a:pt x="178893" y="95630"/>
                    <a:pt x="167474" y="95630"/>
                    <a:pt x="167474" y="95630"/>
                  </a:cubicBezTo>
                  <a:cubicBezTo>
                    <a:pt x="167474" y="95630"/>
                    <a:pt x="156056" y="91824"/>
                    <a:pt x="147174" y="75330"/>
                  </a:cubicBezTo>
                  <a:cubicBezTo>
                    <a:pt x="138293" y="60105"/>
                    <a:pt x="125606" y="34730"/>
                    <a:pt x="116724" y="19505"/>
                  </a:cubicBezTo>
                  <a:cubicBezTo>
                    <a:pt x="109112" y="5549"/>
                    <a:pt x="96425" y="5549"/>
                    <a:pt x="96425" y="5549"/>
                  </a:cubicBezTo>
                  <a:cubicBezTo>
                    <a:pt x="96425" y="5549"/>
                    <a:pt x="85006" y="4280"/>
                    <a:pt x="77393" y="16968"/>
                  </a:cubicBezTo>
                  <a:cubicBezTo>
                    <a:pt x="69781" y="29655"/>
                    <a:pt x="46944" y="75330"/>
                    <a:pt x="43137" y="84211"/>
                  </a:cubicBezTo>
                  <a:cubicBezTo>
                    <a:pt x="39331" y="93092"/>
                    <a:pt x="22837" y="91824"/>
                    <a:pt x="22837" y="91824"/>
                  </a:cubicBezTo>
                  <a:lnTo>
                    <a:pt x="0" y="91824"/>
                  </a:lnTo>
                  <a:cubicBezTo>
                    <a:pt x="0" y="91824"/>
                    <a:pt x="16494" y="93092"/>
                    <a:pt x="20300" y="84211"/>
                  </a:cubicBezTo>
                  <a:cubicBezTo>
                    <a:pt x="24106" y="75330"/>
                    <a:pt x="46944" y="29655"/>
                    <a:pt x="54556" y="16968"/>
                  </a:cubicBezTo>
                  <a:cubicBezTo>
                    <a:pt x="62168" y="4280"/>
                    <a:pt x="73587" y="5549"/>
                    <a:pt x="73587" y="5549"/>
                  </a:cubicBezTo>
                  <a:cubicBezTo>
                    <a:pt x="73587" y="5549"/>
                    <a:pt x="86275" y="5549"/>
                    <a:pt x="93887" y="19505"/>
                  </a:cubicBezTo>
                  <a:cubicBezTo>
                    <a:pt x="101500" y="33462"/>
                    <a:pt x="115456" y="58836"/>
                    <a:pt x="124337" y="75330"/>
                  </a:cubicBezTo>
                  <a:cubicBezTo>
                    <a:pt x="133218" y="90555"/>
                    <a:pt x="144637" y="95630"/>
                    <a:pt x="144637" y="95630"/>
                  </a:cubicBezTo>
                  <a:cubicBezTo>
                    <a:pt x="144637" y="95630"/>
                    <a:pt x="157324" y="94361"/>
                    <a:pt x="170012" y="68986"/>
                  </a:cubicBezTo>
                  <a:cubicBezTo>
                    <a:pt x="182699" y="43611"/>
                    <a:pt x="189043" y="28386"/>
                    <a:pt x="195387" y="14430"/>
                  </a:cubicBezTo>
                  <a:cubicBezTo>
                    <a:pt x="201730" y="474"/>
                    <a:pt x="216955" y="1743"/>
                    <a:pt x="216955" y="1743"/>
                  </a:cubicBezTo>
                  <a:cubicBezTo>
                    <a:pt x="216955" y="1743"/>
                    <a:pt x="225837" y="4280"/>
                    <a:pt x="233449" y="16968"/>
                  </a:cubicBezTo>
                  <a:cubicBezTo>
                    <a:pt x="241061" y="29655"/>
                    <a:pt x="260093" y="60105"/>
                    <a:pt x="267705" y="72793"/>
                  </a:cubicBezTo>
                  <a:cubicBezTo>
                    <a:pt x="275317" y="84211"/>
                    <a:pt x="288005" y="90555"/>
                    <a:pt x="288005" y="90555"/>
                  </a:cubicBezTo>
                  <a:cubicBezTo>
                    <a:pt x="288005" y="90555"/>
                    <a:pt x="296886" y="90555"/>
                    <a:pt x="308305" y="68986"/>
                  </a:cubicBezTo>
                  <a:cubicBezTo>
                    <a:pt x="319724" y="47418"/>
                    <a:pt x="327336" y="24580"/>
                    <a:pt x="336217" y="10624"/>
                  </a:cubicBezTo>
                  <a:cubicBezTo>
                    <a:pt x="345098" y="-3332"/>
                    <a:pt x="360323" y="474"/>
                    <a:pt x="360323" y="474"/>
                  </a:cubicBezTo>
                  <a:cubicBezTo>
                    <a:pt x="360323" y="474"/>
                    <a:pt x="369205" y="6818"/>
                    <a:pt x="381892" y="27118"/>
                  </a:cubicBezTo>
                  <a:cubicBezTo>
                    <a:pt x="394580" y="47418"/>
                    <a:pt x="403461" y="66449"/>
                    <a:pt x="412342" y="81674"/>
                  </a:cubicBezTo>
                  <a:cubicBezTo>
                    <a:pt x="419954" y="96899"/>
                    <a:pt x="456748" y="89286"/>
                    <a:pt x="456748" y="89286"/>
                  </a:cubicBezTo>
                  <a:lnTo>
                    <a:pt x="468167" y="80405"/>
                  </a:lnTo>
                  <a:close/>
                </a:path>
              </a:pathLst>
            </a:custGeom>
            <a:solidFill>
              <a:schemeClr val="accent6">
                <a:lumMod val="40000"/>
                <a:lumOff val="60000"/>
              </a:schemeClr>
            </a:solidFill>
            <a:ln w="9513" cap="flat">
              <a:solidFill>
                <a:schemeClr val="accent6">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 name="Freeform 26">
              <a:extLst>
                <a:ext uri="{FF2B5EF4-FFF2-40B4-BE49-F238E27FC236}">
                  <a16:creationId xmlns:a16="http://schemas.microsoft.com/office/drawing/2014/main" id="{16D69C3D-0D0A-0BF4-34E1-FFC64136E317}"/>
                </a:ext>
              </a:extLst>
            </p:cNvPr>
            <p:cNvSpPr/>
            <p:nvPr/>
          </p:nvSpPr>
          <p:spPr>
            <a:xfrm>
              <a:off x="1874215" y="3360826"/>
              <a:ext cx="159289" cy="52295"/>
            </a:xfrm>
            <a:custGeom>
              <a:avLst/>
              <a:gdLst>
                <a:gd name="connsiteX0" fmla="*/ 0 w 159289"/>
                <a:gd name="connsiteY0" fmla="*/ 38683 h 52295"/>
                <a:gd name="connsiteX1" fmla="*/ 38062 w 159289"/>
                <a:gd name="connsiteY1" fmla="*/ 620 h 52295"/>
                <a:gd name="connsiteX2" fmla="*/ 137024 w 159289"/>
                <a:gd name="connsiteY2" fmla="*/ 27264 h 52295"/>
                <a:gd name="connsiteX3" fmla="*/ 158593 w 159289"/>
                <a:gd name="connsiteY3" fmla="*/ 17114 h 52295"/>
                <a:gd name="connsiteX4" fmla="*/ 121799 w 159289"/>
                <a:gd name="connsiteY4" fmla="*/ 51370 h 52295"/>
                <a:gd name="connsiteX5" fmla="*/ 41869 w 159289"/>
                <a:gd name="connsiteY5" fmla="*/ 31070 h 52295"/>
                <a:gd name="connsiteX6" fmla="*/ 0 w 159289"/>
                <a:gd name="connsiteY6" fmla="*/ 38683 h 52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289" h="52295">
                  <a:moveTo>
                    <a:pt x="0" y="38683"/>
                  </a:moveTo>
                  <a:cubicBezTo>
                    <a:pt x="0" y="38683"/>
                    <a:pt x="8881" y="-5723"/>
                    <a:pt x="38062" y="620"/>
                  </a:cubicBezTo>
                  <a:cubicBezTo>
                    <a:pt x="60900" y="5695"/>
                    <a:pt x="121799" y="24726"/>
                    <a:pt x="137024" y="27264"/>
                  </a:cubicBezTo>
                  <a:cubicBezTo>
                    <a:pt x="152249" y="29802"/>
                    <a:pt x="158593" y="17114"/>
                    <a:pt x="158593" y="17114"/>
                  </a:cubicBezTo>
                  <a:cubicBezTo>
                    <a:pt x="158593" y="17114"/>
                    <a:pt x="167474" y="58983"/>
                    <a:pt x="121799" y="51370"/>
                  </a:cubicBezTo>
                  <a:cubicBezTo>
                    <a:pt x="102768" y="47564"/>
                    <a:pt x="67243" y="38683"/>
                    <a:pt x="41869" y="31070"/>
                  </a:cubicBezTo>
                  <a:cubicBezTo>
                    <a:pt x="16494" y="23458"/>
                    <a:pt x="0" y="38683"/>
                    <a:pt x="0" y="38683"/>
                  </a:cubicBezTo>
                  <a:close/>
                </a:path>
              </a:pathLst>
            </a:custGeom>
            <a:solidFill>
              <a:schemeClr val="accent6">
                <a:lumMod val="40000"/>
                <a:lumOff val="60000"/>
              </a:schemeClr>
            </a:solidFill>
            <a:ln w="6590" cap="flat">
              <a:solidFill>
                <a:srgbClr val="000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Freeform 27">
              <a:extLst>
                <a:ext uri="{FF2B5EF4-FFF2-40B4-BE49-F238E27FC236}">
                  <a16:creationId xmlns:a16="http://schemas.microsoft.com/office/drawing/2014/main" id="{EF099E73-1775-124F-9FBC-798DD6667F50}"/>
                </a:ext>
              </a:extLst>
            </p:cNvPr>
            <p:cNvSpPr/>
            <p:nvPr/>
          </p:nvSpPr>
          <p:spPr>
            <a:xfrm>
              <a:off x="1929532" y="3230624"/>
              <a:ext cx="256793" cy="149150"/>
            </a:xfrm>
            <a:custGeom>
              <a:avLst/>
              <a:gdLst>
                <a:gd name="connsiteX0" fmla="*/ 100738 w 256793"/>
                <a:gd name="connsiteY0" fmla="*/ 147315 h 149150"/>
                <a:gd name="connsiteX1" fmla="*/ 91857 w 256793"/>
                <a:gd name="connsiteY1" fmla="*/ 99103 h 149150"/>
                <a:gd name="connsiteX2" fmla="*/ 23345 w 256793"/>
                <a:gd name="connsiteY2" fmla="*/ 44547 h 149150"/>
                <a:gd name="connsiteX3" fmla="*/ 15732 w 256793"/>
                <a:gd name="connsiteY3" fmla="*/ 17903 h 149150"/>
                <a:gd name="connsiteX4" fmla="*/ 46182 w 256793"/>
                <a:gd name="connsiteY4" fmla="*/ 22978 h 149150"/>
                <a:gd name="connsiteX5" fmla="*/ 188282 w 256793"/>
                <a:gd name="connsiteY5" fmla="*/ 140972 h 149150"/>
                <a:gd name="connsiteX6" fmla="*/ 256794 w 256793"/>
                <a:gd name="connsiteY6" fmla="*/ 134628 h 149150"/>
                <a:gd name="connsiteX7" fmla="*/ 209850 w 256793"/>
                <a:gd name="connsiteY7" fmla="*/ 129553 h 149150"/>
                <a:gd name="connsiteX8" fmla="*/ 69020 w 256793"/>
                <a:gd name="connsiteY8" fmla="*/ 9022 h 149150"/>
                <a:gd name="connsiteX9" fmla="*/ 6851 w 256793"/>
                <a:gd name="connsiteY9" fmla="*/ 9022 h 149150"/>
                <a:gd name="connsiteX10" fmla="*/ 13195 w 256793"/>
                <a:gd name="connsiteY10" fmla="*/ 69922 h 149150"/>
                <a:gd name="connsiteX11" fmla="*/ 88051 w 256793"/>
                <a:gd name="connsiteY11" fmla="*/ 128284 h 149150"/>
                <a:gd name="connsiteX12" fmla="*/ 100738 w 256793"/>
                <a:gd name="connsiteY12" fmla="*/ 147315 h 1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793" h="149150">
                  <a:moveTo>
                    <a:pt x="100738" y="147315"/>
                  </a:moveTo>
                  <a:cubicBezTo>
                    <a:pt x="100738" y="147315"/>
                    <a:pt x="108351" y="113059"/>
                    <a:pt x="91857" y="99103"/>
                  </a:cubicBezTo>
                  <a:cubicBezTo>
                    <a:pt x="75364" y="85147"/>
                    <a:pt x="33495" y="53428"/>
                    <a:pt x="23345" y="44547"/>
                  </a:cubicBezTo>
                  <a:cubicBezTo>
                    <a:pt x="13195" y="36935"/>
                    <a:pt x="15732" y="17903"/>
                    <a:pt x="15732" y="17903"/>
                  </a:cubicBezTo>
                  <a:cubicBezTo>
                    <a:pt x="15732" y="17903"/>
                    <a:pt x="27151" y="9022"/>
                    <a:pt x="46182" y="22978"/>
                  </a:cubicBezTo>
                  <a:cubicBezTo>
                    <a:pt x="65214" y="36935"/>
                    <a:pt x="151488" y="119403"/>
                    <a:pt x="188282" y="140972"/>
                  </a:cubicBezTo>
                  <a:cubicBezTo>
                    <a:pt x="225075" y="162540"/>
                    <a:pt x="256794" y="134628"/>
                    <a:pt x="256794" y="134628"/>
                  </a:cubicBezTo>
                  <a:cubicBezTo>
                    <a:pt x="256794" y="134628"/>
                    <a:pt x="232688" y="143509"/>
                    <a:pt x="209850" y="129553"/>
                  </a:cubicBezTo>
                  <a:cubicBezTo>
                    <a:pt x="188282" y="115597"/>
                    <a:pt x="90588" y="24247"/>
                    <a:pt x="69020" y="9022"/>
                  </a:cubicBezTo>
                  <a:cubicBezTo>
                    <a:pt x="41107" y="-11278"/>
                    <a:pt x="6851" y="9022"/>
                    <a:pt x="6851" y="9022"/>
                  </a:cubicBezTo>
                  <a:cubicBezTo>
                    <a:pt x="6851" y="9022"/>
                    <a:pt x="-12180" y="49622"/>
                    <a:pt x="13195" y="69922"/>
                  </a:cubicBezTo>
                  <a:cubicBezTo>
                    <a:pt x="28420" y="82609"/>
                    <a:pt x="74095" y="116865"/>
                    <a:pt x="88051" y="128284"/>
                  </a:cubicBezTo>
                  <a:cubicBezTo>
                    <a:pt x="98201" y="139703"/>
                    <a:pt x="100738" y="147315"/>
                    <a:pt x="100738" y="147315"/>
                  </a:cubicBezTo>
                  <a:close/>
                </a:path>
              </a:pathLst>
            </a:custGeom>
            <a:solidFill>
              <a:srgbClr val="92D050"/>
            </a:solidFill>
            <a:ln w="6590" cap="flat">
              <a:solidFill>
                <a:srgbClr val="000000"/>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9" name="Graphic 4">
              <a:extLst>
                <a:ext uri="{FF2B5EF4-FFF2-40B4-BE49-F238E27FC236}">
                  <a16:creationId xmlns:a16="http://schemas.microsoft.com/office/drawing/2014/main" id="{288CFD31-3FE6-CEF4-5592-D53B5D39AC53}"/>
                </a:ext>
              </a:extLst>
            </p:cNvPr>
            <p:cNvGrpSpPr/>
            <p:nvPr/>
          </p:nvGrpSpPr>
          <p:grpSpPr>
            <a:xfrm>
              <a:off x="1976983" y="2776555"/>
              <a:ext cx="129411" cy="918570"/>
              <a:chOff x="2017324" y="2776555"/>
              <a:chExt cx="129411" cy="918570"/>
            </a:xfrm>
            <a:noFill/>
          </p:grpSpPr>
          <p:grpSp>
            <p:nvGrpSpPr>
              <p:cNvPr id="30" name="Graphic 4">
                <a:extLst>
                  <a:ext uri="{FF2B5EF4-FFF2-40B4-BE49-F238E27FC236}">
                    <a16:creationId xmlns:a16="http://schemas.microsoft.com/office/drawing/2014/main" id="{A30C2746-88F1-A9A8-2ECC-9940A8B01849}"/>
                  </a:ext>
                </a:extLst>
              </p:cNvPr>
              <p:cNvGrpSpPr/>
              <p:nvPr/>
            </p:nvGrpSpPr>
            <p:grpSpPr>
              <a:xfrm>
                <a:off x="2017324" y="2776555"/>
                <a:ext cx="129411" cy="187774"/>
                <a:chOff x="2017324" y="2776555"/>
                <a:chExt cx="129411" cy="187774"/>
              </a:xfrm>
              <a:noFill/>
            </p:grpSpPr>
            <p:sp>
              <p:nvSpPr>
                <p:cNvPr id="31" name="Freeform 30">
                  <a:extLst>
                    <a:ext uri="{FF2B5EF4-FFF2-40B4-BE49-F238E27FC236}">
                      <a16:creationId xmlns:a16="http://schemas.microsoft.com/office/drawing/2014/main" id="{2677BB79-725F-B3E9-76C4-09A5B3850187}"/>
                    </a:ext>
                  </a:extLst>
                </p:cNvPr>
                <p:cNvSpPr/>
                <p:nvPr/>
              </p:nvSpPr>
              <p:spPr>
                <a:xfrm>
                  <a:off x="2017324" y="2776555"/>
                  <a:ext cx="129411" cy="129411"/>
                </a:xfrm>
                <a:custGeom>
                  <a:avLst/>
                  <a:gdLst>
                    <a:gd name="connsiteX0" fmla="*/ 129412 w 129411"/>
                    <a:gd name="connsiteY0" fmla="*/ 64706 h 129411"/>
                    <a:gd name="connsiteX1" fmla="*/ 64706 w 129411"/>
                    <a:gd name="connsiteY1" fmla="*/ 129412 h 129411"/>
                    <a:gd name="connsiteX2" fmla="*/ 0 w 129411"/>
                    <a:gd name="connsiteY2" fmla="*/ 64706 h 129411"/>
                    <a:gd name="connsiteX3" fmla="*/ 64706 w 129411"/>
                    <a:gd name="connsiteY3" fmla="*/ 0 h 129411"/>
                    <a:gd name="connsiteX4" fmla="*/ 129412 w 129411"/>
                    <a:gd name="connsiteY4" fmla="*/ 64706 h 12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11" h="129411">
                      <a:moveTo>
                        <a:pt x="129412" y="64706"/>
                      </a:moveTo>
                      <a:cubicBezTo>
                        <a:pt x="129412" y="100442"/>
                        <a:pt x="100442" y="129412"/>
                        <a:pt x="64706" y="129412"/>
                      </a:cubicBezTo>
                      <a:cubicBezTo>
                        <a:pt x="28970" y="129412"/>
                        <a:pt x="0" y="100442"/>
                        <a:pt x="0" y="64706"/>
                      </a:cubicBezTo>
                      <a:cubicBezTo>
                        <a:pt x="0" y="28970"/>
                        <a:pt x="28970" y="0"/>
                        <a:pt x="64706" y="0"/>
                      </a:cubicBezTo>
                      <a:cubicBezTo>
                        <a:pt x="100442" y="0"/>
                        <a:pt x="129412" y="28970"/>
                        <a:pt x="129412" y="64706"/>
                      </a:cubicBezTo>
                      <a:close/>
                    </a:path>
                  </a:pathLst>
                </a:custGeom>
                <a:solidFill>
                  <a:schemeClr val="accent3">
                    <a:lumMod val="20000"/>
                    <a:lumOff val="80000"/>
                  </a:schemeClr>
                </a:solidFill>
                <a:ln w="12684" cap="flat">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Freeform 31">
                  <a:extLst>
                    <a:ext uri="{FF2B5EF4-FFF2-40B4-BE49-F238E27FC236}">
                      <a16:creationId xmlns:a16="http://schemas.microsoft.com/office/drawing/2014/main" id="{CDC6D770-8E4B-F65F-EE03-1E1707FB54DB}"/>
                    </a:ext>
                  </a:extLst>
                </p:cNvPr>
                <p:cNvSpPr/>
                <p:nvPr/>
              </p:nvSpPr>
              <p:spPr>
                <a:xfrm>
                  <a:off x="2061730" y="2904698"/>
                  <a:ext cx="12687" cy="59630"/>
                </a:xfrm>
                <a:custGeom>
                  <a:avLst/>
                  <a:gdLst>
                    <a:gd name="connsiteX0" fmla="*/ 0 w 12687"/>
                    <a:gd name="connsiteY0" fmla="*/ 0 h 59630"/>
                    <a:gd name="connsiteX1" fmla="*/ 0 w 12687"/>
                    <a:gd name="connsiteY1" fmla="*/ 59631 h 59630"/>
                  </a:gdLst>
                  <a:ahLst/>
                  <a:cxnLst>
                    <a:cxn ang="0">
                      <a:pos x="connsiteX0" y="connsiteY0"/>
                    </a:cxn>
                    <a:cxn ang="0">
                      <a:pos x="connsiteX1" y="connsiteY1"/>
                    </a:cxn>
                  </a:cxnLst>
                  <a:rect l="l" t="t" r="r" b="b"/>
                  <a:pathLst>
                    <a:path w="12687" h="59630">
                      <a:moveTo>
                        <a:pt x="0" y="0"/>
                      </a:moveTo>
                      <a:lnTo>
                        <a:pt x="0" y="59631"/>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 name="Freeform 32">
                  <a:extLst>
                    <a:ext uri="{FF2B5EF4-FFF2-40B4-BE49-F238E27FC236}">
                      <a16:creationId xmlns:a16="http://schemas.microsoft.com/office/drawing/2014/main" id="{3C2C333D-6A77-430D-30DF-84ED70AC25F0}"/>
                    </a:ext>
                  </a:extLst>
                </p:cNvPr>
                <p:cNvSpPr/>
                <p:nvPr/>
              </p:nvSpPr>
              <p:spPr>
                <a:xfrm>
                  <a:off x="2097255" y="2904698"/>
                  <a:ext cx="12687" cy="59630"/>
                </a:xfrm>
                <a:custGeom>
                  <a:avLst/>
                  <a:gdLst>
                    <a:gd name="connsiteX0" fmla="*/ 0 w 12687"/>
                    <a:gd name="connsiteY0" fmla="*/ 0 h 59630"/>
                    <a:gd name="connsiteX1" fmla="*/ 0 w 12687"/>
                    <a:gd name="connsiteY1" fmla="*/ 59631 h 59630"/>
                  </a:gdLst>
                  <a:ahLst/>
                  <a:cxnLst>
                    <a:cxn ang="0">
                      <a:pos x="connsiteX0" y="connsiteY0"/>
                    </a:cxn>
                    <a:cxn ang="0">
                      <a:pos x="connsiteX1" y="connsiteY1"/>
                    </a:cxn>
                  </a:cxnLst>
                  <a:rect l="l" t="t" r="r" b="b"/>
                  <a:pathLst>
                    <a:path w="12687" h="59630">
                      <a:moveTo>
                        <a:pt x="0" y="0"/>
                      </a:moveTo>
                      <a:lnTo>
                        <a:pt x="0" y="59631"/>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4" name="Graphic 4">
                <a:extLst>
                  <a:ext uri="{FF2B5EF4-FFF2-40B4-BE49-F238E27FC236}">
                    <a16:creationId xmlns:a16="http://schemas.microsoft.com/office/drawing/2014/main" id="{5F3672D3-6EBC-2182-2B47-3867163BB975}"/>
                  </a:ext>
                </a:extLst>
              </p:cNvPr>
              <p:cNvGrpSpPr/>
              <p:nvPr/>
            </p:nvGrpSpPr>
            <p:grpSpPr>
              <a:xfrm>
                <a:off x="2017324" y="3508620"/>
                <a:ext cx="129411" cy="186505"/>
                <a:chOff x="2017324" y="3508620"/>
                <a:chExt cx="129411" cy="186505"/>
              </a:xfrm>
              <a:noFill/>
            </p:grpSpPr>
            <p:sp>
              <p:nvSpPr>
                <p:cNvPr id="35" name="Freeform 34">
                  <a:extLst>
                    <a:ext uri="{FF2B5EF4-FFF2-40B4-BE49-F238E27FC236}">
                      <a16:creationId xmlns:a16="http://schemas.microsoft.com/office/drawing/2014/main" id="{68731772-C803-2EC1-C1C1-D184EEC9C83C}"/>
                    </a:ext>
                  </a:extLst>
                </p:cNvPr>
                <p:cNvSpPr/>
                <p:nvPr/>
              </p:nvSpPr>
              <p:spPr>
                <a:xfrm>
                  <a:off x="2017324" y="3565714"/>
                  <a:ext cx="129411" cy="129411"/>
                </a:xfrm>
                <a:custGeom>
                  <a:avLst/>
                  <a:gdLst>
                    <a:gd name="connsiteX0" fmla="*/ 129412 w 129411"/>
                    <a:gd name="connsiteY0" fmla="*/ 64706 h 129411"/>
                    <a:gd name="connsiteX1" fmla="*/ 64706 w 129411"/>
                    <a:gd name="connsiteY1" fmla="*/ 129412 h 129411"/>
                    <a:gd name="connsiteX2" fmla="*/ 0 w 129411"/>
                    <a:gd name="connsiteY2" fmla="*/ 64706 h 129411"/>
                    <a:gd name="connsiteX3" fmla="*/ 64706 w 129411"/>
                    <a:gd name="connsiteY3" fmla="*/ 0 h 129411"/>
                    <a:gd name="connsiteX4" fmla="*/ 129412 w 129411"/>
                    <a:gd name="connsiteY4" fmla="*/ 64706 h 12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11" h="129411">
                      <a:moveTo>
                        <a:pt x="129412" y="64706"/>
                      </a:moveTo>
                      <a:cubicBezTo>
                        <a:pt x="129412" y="100442"/>
                        <a:pt x="100442" y="129412"/>
                        <a:pt x="64706" y="129412"/>
                      </a:cubicBezTo>
                      <a:cubicBezTo>
                        <a:pt x="28970" y="129412"/>
                        <a:pt x="0" y="100442"/>
                        <a:pt x="0" y="64706"/>
                      </a:cubicBezTo>
                      <a:cubicBezTo>
                        <a:pt x="0" y="28970"/>
                        <a:pt x="28970" y="0"/>
                        <a:pt x="64706" y="0"/>
                      </a:cubicBezTo>
                      <a:cubicBezTo>
                        <a:pt x="100442" y="0"/>
                        <a:pt x="129412" y="28970"/>
                        <a:pt x="129412" y="64706"/>
                      </a:cubicBezTo>
                      <a:close/>
                    </a:path>
                  </a:pathLst>
                </a:custGeom>
                <a:solidFill>
                  <a:schemeClr val="accent3">
                    <a:lumMod val="20000"/>
                    <a:lumOff val="80000"/>
                  </a:schemeClr>
                </a:solidFill>
                <a:ln w="12684" cap="flat">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 name="Freeform 35">
                  <a:extLst>
                    <a:ext uri="{FF2B5EF4-FFF2-40B4-BE49-F238E27FC236}">
                      <a16:creationId xmlns:a16="http://schemas.microsoft.com/office/drawing/2014/main" id="{F58227DB-CAA6-41CC-5FE4-53B48E932008}"/>
                    </a:ext>
                  </a:extLst>
                </p:cNvPr>
                <p:cNvSpPr/>
                <p:nvPr/>
              </p:nvSpPr>
              <p:spPr>
                <a:xfrm>
                  <a:off x="2102330" y="3508620"/>
                  <a:ext cx="12687" cy="59630"/>
                </a:xfrm>
                <a:custGeom>
                  <a:avLst/>
                  <a:gdLst>
                    <a:gd name="connsiteX0" fmla="*/ 0 w 12687"/>
                    <a:gd name="connsiteY0" fmla="*/ 59631 h 59630"/>
                    <a:gd name="connsiteX1" fmla="*/ 0 w 12687"/>
                    <a:gd name="connsiteY1" fmla="*/ 0 h 59630"/>
                  </a:gdLst>
                  <a:ahLst/>
                  <a:cxnLst>
                    <a:cxn ang="0">
                      <a:pos x="connsiteX0" y="connsiteY0"/>
                    </a:cxn>
                    <a:cxn ang="0">
                      <a:pos x="connsiteX1" y="connsiteY1"/>
                    </a:cxn>
                  </a:cxnLst>
                  <a:rect l="l" t="t" r="r" b="b"/>
                  <a:pathLst>
                    <a:path w="12687" h="59630">
                      <a:moveTo>
                        <a:pt x="0" y="59631"/>
                      </a:moveTo>
                      <a:lnTo>
                        <a:pt x="0" y="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 name="Freeform 36">
                  <a:extLst>
                    <a:ext uri="{FF2B5EF4-FFF2-40B4-BE49-F238E27FC236}">
                      <a16:creationId xmlns:a16="http://schemas.microsoft.com/office/drawing/2014/main" id="{DEA9A576-8BB5-C61A-C3BE-91A9F9C637E3}"/>
                    </a:ext>
                  </a:extLst>
                </p:cNvPr>
                <p:cNvSpPr/>
                <p:nvPr/>
              </p:nvSpPr>
              <p:spPr>
                <a:xfrm>
                  <a:off x="2066805" y="3508620"/>
                  <a:ext cx="12687" cy="59630"/>
                </a:xfrm>
                <a:custGeom>
                  <a:avLst/>
                  <a:gdLst>
                    <a:gd name="connsiteX0" fmla="*/ 0 w 12687"/>
                    <a:gd name="connsiteY0" fmla="*/ 59631 h 59630"/>
                    <a:gd name="connsiteX1" fmla="*/ 0 w 12687"/>
                    <a:gd name="connsiteY1" fmla="*/ 0 h 59630"/>
                  </a:gdLst>
                  <a:ahLst/>
                  <a:cxnLst>
                    <a:cxn ang="0">
                      <a:pos x="connsiteX0" y="connsiteY0"/>
                    </a:cxn>
                    <a:cxn ang="0">
                      <a:pos x="connsiteX1" y="connsiteY1"/>
                    </a:cxn>
                  </a:cxnLst>
                  <a:rect l="l" t="t" r="r" b="b"/>
                  <a:pathLst>
                    <a:path w="12687" h="59630">
                      <a:moveTo>
                        <a:pt x="0" y="59631"/>
                      </a:moveTo>
                      <a:lnTo>
                        <a:pt x="0" y="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38" name="Graphic 4">
              <a:extLst>
                <a:ext uri="{FF2B5EF4-FFF2-40B4-BE49-F238E27FC236}">
                  <a16:creationId xmlns:a16="http://schemas.microsoft.com/office/drawing/2014/main" id="{44DFEC20-0162-B0B5-3C69-42E85CF17659}"/>
                </a:ext>
              </a:extLst>
            </p:cNvPr>
            <p:cNvGrpSpPr/>
            <p:nvPr/>
          </p:nvGrpSpPr>
          <p:grpSpPr>
            <a:xfrm>
              <a:off x="1584941" y="3112772"/>
              <a:ext cx="908420" cy="252480"/>
              <a:chOff x="1625282" y="3112772"/>
              <a:chExt cx="908420" cy="252480"/>
            </a:xfrm>
            <a:noFill/>
          </p:grpSpPr>
          <p:grpSp>
            <p:nvGrpSpPr>
              <p:cNvPr id="39" name="Graphic 4">
                <a:extLst>
                  <a:ext uri="{FF2B5EF4-FFF2-40B4-BE49-F238E27FC236}">
                    <a16:creationId xmlns:a16="http://schemas.microsoft.com/office/drawing/2014/main" id="{D5B3F8B0-5CD0-6F17-03AE-085881046873}"/>
                  </a:ext>
                </a:extLst>
              </p:cNvPr>
              <p:cNvGrpSpPr/>
              <p:nvPr/>
            </p:nvGrpSpPr>
            <p:grpSpPr>
              <a:xfrm>
                <a:off x="1625282" y="3112772"/>
                <a:ext cx="187774" cy="129411"/>
                <a:chOff x="1625282" y="3112772"/>
                <a:chExt cx="187774" cy="129411"/>
              </a:xfrm>
              <a:noFill/>
            </p:grpSpPr>
            <p:sp>
              <p:nvSpPr>
                <p:cNvPr id="40" name="Freeform 39">
                  <a:extLst>
                    <a:ext uri="{FF2B5EF4-FFF2-40B4-BE49-F238E27FC236}">
                      <a16:creationId xmlns:a16="http://schemas.microsoft.com/office/drawing/2014/main" id="{8FDE13E5-8DB6-4274-23FD-1DF4AD3D89B6}"/>
                    </a:ext>
                  </a:extLst>
                </p:cNvPr>
                <p:cNvSpPr/>
                <p:nvPr/>
              </p:nvSpPr>
              <p:spPr>
                <a:xfrm>
                  <a:off x="1625282" y="3112772"/>
                  <a:ext cx="129411" cy="129411"/>
                </a:xfrm>
                <a:custGeom>
                  <a:avLst/>
                  <a:gdLst>
                    <a:gd name="connsiteX0" fmla="*/ 129412 w 129411"/>
                    <a:gd name="connsiteY0" fmla="*/ 64706 h 129411"/>
                    <a:gd name="connsiteX1" fmla="*/ 64706 w 129411"/>
                    <a:gd name="connsiteY1" fmla="*/ 129412 h 129411"/>
                    <a:gd name="connsiteX2" fmla="*/ 0 w 129411"/>
                    <a:gd name="connsiteY2" fmla="*/ 64706 h 129411"/>
                    <a:gd name="connsiteX3" fmla="*/ 64706 w 129411"/>
                    <a:gd name="connsiteY3" fmla="*/ 0 h 129411"/>
                    <a:gd name="connsiteX4" fmla="*/ 129412 w 129411"/>
                    <a:gd name="connsiteY4" fmla="*/ 64706 h 12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11" h="129411">
                      <a:moveTo>
                        <a:pt x="129412" y="64706"/>
                      </a:moveTo>
                      <a:cubicBezTo>
                        <a:pt x="129412" y="100442"/>
                        <a:pt x="100442" y="129412"/>
                        <a:pt x="64706" y="129412"/>
                      </a:cubicBezTo>
                      <a:cubicBezTo>
                        <a:pt x="28970" y="129412"/>
                        <a:pt x="0" y="100442"/>
                        <a:pt x="0" y="64706"/>
                      </a:cubicBezTo>
                      <a:cubicBezTo>
                        <a:pt x="0" y="28970"/>
                        <a:pt x="28970" y="0"/>
                        <a:pt x="64706" y="0"/>
                      </a:cubicBezTo>
                      <a:cubicBezTo>
                        <a:pt x="100442" y="0"/>
                        <a:pt x="129412" y="28970"/>
                        <a:pt x="129412" y="64706"/>
                      </a:cubicBezTo>
                      <a:close/>
                    </a:path>
                  </a:pathLst>
                </a:custGeom>
                <a:solidFill>
                  <a:schemeClr val="accent3">
                    <a:lumMod val="20000"/>
                    <a:lumOff val="80000"/>
                  </a:schemeClr>
                </a:solidFill>
                <a:ln w="12684" cap="flat">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 name="Freeform 40">
                  <a:extLst>
                    <a:ext uri="{FF2B5EF4-FFF2-40B4-BE49-F238E27FC236}">
                      <a16:creationId xmlns:a16="http://schemas.microsoft.com/office/drawing/2014/main" id="{12B0B1A9-CA1C-DA52-14B0-28D0E0B2F1C6}"/>
                    </a:ext>
                  </a:extLst>
                </p:cNvPr>
                <p:cNvSpPr/>
                <p:nvPr/>
              </p:nvSpPr>
              <p:spPr>
                <a:xfrm>
                  <a:off x="1748350" y="3206659"/>
                  <a:ext cx="59630" cy="10149"/>
                </a:xfrm>
                <a:custGeom>
                  <a:avLst/>
                  <a:gdLst>
                    <a:gd name="connsiteX0" fmla="*/ 0 w 59630"/>
                    <a:gd name="connsiteY0" fmla="*/ 0 h 10149"/>
                    <a:gd name="connsiteX1" fmla="*/ 59631 w 59630"/>
                    <a:gd name="connsiteY1" fmla="*/ 10150 h 10149"/>
                  </a:gdLst>
                  <a:ahLst/>
                  <a:cxnLst>
                    <a:cxn ang="0">
                      <a:pos x="connsiteX0" y="connsiteY0"/>
                    </a:cxn>
                    <a:cxn ang="0">
                      <a:pos x="connsiteX1" y="connsiteY1"/>
                    </a:cxn>
                  </a:cxnLst>
                  <a:rect l="l" t="t" r="r" b="b"/>
                  <a:pathLst>
                    <a:path w="59630" h="10149">
                      <a:moveTo>
                        <a:pt x="0" y="0"/>
                      </a:moveTo>
                      <a:lnTo>
                        <a:pt x="59631" y="1015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 name="Freeform 41">
                  <a:extLst>
                    <a:ext uri="{FF2B5EF4-FFF2-40B4-BE49-F238E27FC236}">
                      <a16:creationId xmlns:a16="http://schemas.microsoft.com/office/drawing/2014/main" id="{2E1E2C27-8BAE-ABB2-8700-43CF19CEF4F0}"/>
                    </a:ext>
                  </a:extLst>
                </p:cNvPr>
                <p:cNvSpPr/>
                <p:nvPr/>
              </p:nvSpPr>
              <p:spPr>
                <a:xfrm>
                  <a:off x="1754694" y="3172403"/>
                  <a:ext cx="58362" cy="8881"/>
                </a:xfrm>
                <a:custGeom>
                  <a:avLst/>
                  <a:gdLst>
                    <a:gd name="connsiteX0" fmla="*/ 0 w 58362"/>
                    <a:gd name="connsiteY0" fmla="*/ 0 h 8881"/>
                    <a:gd name="connsiteX1" fmla="*/ 58362 w 58362"/>
                    <a:gd name="connsiteY1" fmla="*/ 8881 h 8881"/>
                  </a:gdLst>
                  <a:ahLst/>
                  <a:cxnLst>
                    <a:cxn ang="0">
                      <a:pos x="connsiteX0" y="connsiteY0"/>
                    </a:cxn>
                    <a:cxn ang="0">
                      <a:pos x="connsiteX1" y="connsiteY1"/>
                    </a:cxn>
                  </a:cxnLst>
                  <a:rect l="l" t="t" r="r" b="b"/>
                  <a:pathLst>
                    <a:path w="58362" h="8881">
                      <a:moveTo>
                        <a:pt x="0" y="0"/>
                      </a:moveTo>
                      <a:lnTo>
                        <a:pt x="58362" y="8881"/>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3" name="Graphic 4">
                <a:extLst>
                  <a:ext uri="{FF2B5EF4-FFF2-40B4-BE49-F238E27FC236}">
                    <a16:creationId xmlns:a16="http://schemas.microsoft.com/office/drawing/2014/main" id="{AA180981-ABF7-CFD9-FBD8-DC2EC1803034}"/>
                  </a:ext>
                </a:extLst>
              </p:cNvPr>
              <p:cNvGrpSpPr/>
              <p:nvPr/>
            </p:nvGrpSpPr>
            <p:grpSpPr>
              <a:xfrm>
                <a:off x="2345929" y="3235840"/>
                <a:ext cx="187774" cy="129411"/>
                <a:chOff x="2345929" y="3235840"/>
                <a:chExt cx="187774" cy="129411"/>
              </a:xfrm>
              <a:noFill/>
            </p:grpSpPr>
            <p:sp>
              <p:nvSpPr>
                <p:cNvPr id="44" name="Freeform 43">
                  <a:extLst>
                    <a:ext uri="{FF2B5EF4-FFF2-40B4-BE49-F238E27FC236}">
                      <a16:creationId xmlns:a16="http://schemas.microsoft.com/office/drawing/2014/main" id="{52B6766F-DDBC-0338-B613-844B19C21EE0}"/>
                    </a:ext>
                  </a:extLst>
                </p:cNvPr>
                <p:cNvSpPr/>
                <p:nvPr/>
              </p:nvSpPr>
              <p:spPr>
                <a:xfrm>
                  <a:off x="2404291" y="3235840"/>
                  <a:ext cx="129411" cy="129411"/>
                </a:xfrm>
                <a:custGeom>
                  <a:avLst/>
                  <a:gdLst>
                    <a:gd name="connsiteX0" fmla="*/ 129412 w 129411"/>
                    <a:gd name="connsiteY0" fmla="*/ 64706 h 129411"/>
                    <a:gd name="connsiteX1" fmla="*/ 64706 w 129411"/>
                    <a:gd name="connsiteY1" fmla="*/ 129412 h 129411"/>
                    <a:gd name="connsiteX2" fmla="*/ 0 w 129411"/>
                    <a:gd name="connsiteY2" fmla="*/ 64706 h 129411"/>
                    <a:gd name="connsiteX3" fmla="*/ 64706 w 129411"/>
                    <a:gd name="connsiteY3" fmla="*/ 0 h 129411"/>
                    <a:gd name="connsiteX4" fmla="*/ 129412 w 129411"/>
                    <a:gd name="connsiteY4" fmla="*/ 64706 h 12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11" h="129411">
                      <a:moveTo>
                        <a:pt x="129412" y="64706"/>
                      </a:moveTo>
                      <a:cubicBezTo>
                        <a:pt x="129412" y="100442"/>
                        <a:pt x="100442" y="129412"/>
                        <a:pt x="64706" y="129412"/>
                      </a:cubicBezTo>
                      <a:cubicBezTo>
                        <a:pt x="28970" y="129412"/>
                        <a:pt x="0" y="100442"/>
                        <a:pt x="0" y="64706"/>
                      </a:cubicBezTo>
                      <a:cubicBezTo>
                        <a:pt x="0" y="28970"/>
                        <a:pt x="28970" y="0"/>
                        <a:pt x="64706" y="0"/>
                      </a:cubicBezTo>
                      <a:cubicBezTo>
                        <a:pt x="100442" y="0"/>
                        <a:pt x="129412" y="28970"/>
                        <a:pt x="129412" y="64706"/>
                      </a:cubicBezTo>
                      <a:close/>
                    </a:path>
                  </a:pathLst>
                </a:custGeom>
                <a:solidFill>
                  <a:schemeClr val="accent3">
                    <a:lumMod val="20000"/>
                    <a:lumOff val="80000"/>
                  </a:schemeClr>
                </a:solidFill>
                <a:ln w="12684" cap="flat">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 name="Freeform 44">
                  <a:extLst>
                    <a:ext uri="{FF2B5EF4-FFF2-40B4-BE49-F238E27FC236}">
                      <a16:creationId xmlns:a16="http://schemas.microsoft.com/office/drawing/2014/main" id="{33541FD6-D81C-4D56-75D0-E1A59A0483FB}"/>
                    </a:ext>
                  </a:extLst>
                </p:cNvPr>
                <p:cNvSpPr/>
                <p:nvPr/>
              </p:nvSpPr>
              <p:spPr>
                <a:xfrm>
                  <a:off x="2351004" y="3261215"/>
                  <a:ext cx="59630" cy="8881"/>
                </a:xfrm>
                <a:custGeom>
                  <a:avLst/>
                  <a:gdLst>
                    <a:gd name="connsiteX0" fmla="*/ 59631 w 59630"/>
                    <a:gd name="connsiteY0" fmla="*/ 8881 h 8881"/>
                    <a:gd name="connsiteX1" fmla="*/ 0 w 59630"/>
                    <a:gd name="connsiteY1" fmla="*/ 0 h 8881"/>
                  </a:gdLst>
                  <a:ahLst/>
                  <a:cxnLst>
                    <a:cxn ang="0">
                      <a:pos x="connsiteX0" y="connsiteY0"/>
                    </a:cxn>
                    <a:cxn ang="0">
                      <a:pos x="connsiteX1" y="connsiteY1"/>
                    </a:cxn>
                  </a:cxnLst>
                  <a:rect l="l" t="t" r="r" b="b"/>
                  <a:pathLst>
                    <a:path w="59630" h="8881">
                      <a:moveTo>
                        <a:pt x="59631" y="8881"/>
                      </a:moveTo>
                      <a:lnTo>
                        <a:pt x="0" y="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 name="Freeform 45">
                  <a:extLst>
                    <a:ext uri="{FF2B5EF4-FFF2-40B4-BE49-F238E27FC236}">
                      <a16:creationId xmlns:a16="http://schemas.microsoft.com/office/drawing/2014/main" id="{10CCE483-1461-C751-5589-E1C60CACEB8F}"/>
                    </a:ext>
                  </a:extLst>
                </p:cNvPr>
                <p:cNvSpPr/>
                <p:nvPr/>
              </p:nvSpPr>
              <p:spPr>
                <a:xfrm>
                  <a:off x="2345929" y="3296740"/>
                  <a:ext cx="58362" cy="8881"/>
                </a:xfrm>
                <a:custGeom>
                  <a:avLst/>
                  <a:gdLst>
                    <a:gd name="connsiteX0" fmla="*/ 58362 w 58362"/>
                    <a:gd name="connsiteY0" fmla="*/ 8881 h 8881"/>
                    <a:gd name="connsiteX1" fmla="*/ 0 w 58362"/>
                    <a:gd name="connsiteY1" fmla="*/ 0 h 8881"/>
                  </a:gdLst>
                  <a:ahLst/>
                  <a:cxnLst>
                    <a:cxn ang="0">
                      <a:pos x="connsiteX0" y="connsiteY0"/>
                    </a:cxn>
                    <a:cxn ang="0">
                      <a:pos x="connsiteX1" y="connsiteY1"/>
                    </a:cxn>
                  </a:cxnLst>
                  <a:rect l="l" t="t" r="r" b="b"/>
                  <a:pathLst>
                    <a:path w="58362" h="8881">
                      <a:moveTo>
                        <a:pt x="58362" y="8881"/>
                      </a:moveTo>
                      <a:lnTo>
                        <a:pt x="0" y="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47" name="Graphic 4">
              <a:extLst>
                <a:ext uri="{FF2B5EF4-FFF2-40B4-BE49-F238E27FC236}">
                  <a16:creationId xmlns:a16="http://schemas.microsoft.com/office/drawing/2014/main" id="{F92D9470-F655-65ED-33CC-E11EB473AFCF}"/>
                </a:ext>
              </a:extLst>
            </p:cNvPr>
            <p:cNvGrpSpPr/>
            <p:nvPr/>
          </p:nvGrpSpPr>
          <p:grpSpPr>
            <a:xfrm>
              <a:off x="1841228" y="2804467"/>
              <a:ext cx="403460" cy="867821"/>
              <a:chOff x="1881569" y="2804467"/>
              <a:chExt cx="403460" cy="867821"/>
            </a:xfrm>
            <a:noFill/>
          </p:grpSpPr>
          <p:grpSp>
            <p:nvGrpSpPr>
              <p:cNvPr id="48" name="Graphic 4">
                <a:extLst>
                  <a:ext uri="{FF2B5EF4-FFF2-40B4-BE49-F238E27FC236}">
                    <a16:creationId xmlns:a16="http://schemas.microsoft.com/office/drawing/2014/main" id="{78AA757F-582A-CD28-8DCE-D9FCA59EEF5F}"/>
                  </a:ext>
                </a:extLst>
              </p:cNvPr>
              <p:cNvGrpSpPr/>
              <p:nvPr/>
            </p:nvGrpSpPr>
            <p:grpSpPr>
              <a:xfrm>
                <a:off x="1881569" y="2804467"/>
                <a:ext cx="129411" cy="186505"/>
                <a:chOff x="1881569" y="2804467"/>
                <a:chExt cx="129411" cy="186505"/>
              </a:xfrm>
              <a:noFill/>
            </p:grpSpPr>
            <p:sp>
              <p:nvSpPr>
                <p:cNvPr id="49" name="Freeform 48">
                  <a:extLst>
                    <a:ext uri="{FF2B5EF4-FFF2-40B4-BE49-F238E27FC236}">
                      <a16:creationId xmlns:a16="http://schemas.microsoft.com/office/drawing/2014/main" id="{C00A090E-DF4E-593F-88AA-A7B3354EBE4E}"/>
                    </a:ext>
                  </a:extLst>
                </p:cNvPr>
                <p:cNvSpPr/>
                <p:nvPr/>
              </p:nvSpPr>
              <p:spPr>
                <a:xfrm>
                  <a:off x="1881569" y="2804467"/>
                  <a:ext cx="129411" cy="129411"/>
                </a:xfrm>
                <a:custGeom>
                  <a:avLst/>
                  <a:gdLst>
                    <a:gd name="connsiteX0" fmla="*/ 129412 w 129411"/>
                    <a:gd name="connsiteY0" fmla="*/ 64706 h 129411"/>
                    <a:gd name="connsiteX1" fmla="*/ 64706 w 129411"/>
                    <a:gd name="connsiteY1" fmla="*/ 129412 h 129411"/>
                    <a:gd name="connsiteX2" fmla="*/ 0 w 129411"/>
                    <a:gd name="connsiteY2" fmla="*/ 64706 h 129411"/>
                    <a:gd name="connsiteX3" fmla="*/ 64706 w 129411"/>
                    <a:gd name="connsiteY3" fmla="*/ 0 h 129411"/>
                    <a:gd name="connsiteX4" fmla="*/ 129412 w 129411"/>
                    <a:gd name="connsiteY4" fmla="*/ 64706 h 12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11" h="129411">
                      <a:moveTo>
                        <a:pt x="129412" y="64706"/>
                      </a:moveTo>
                      <a:cubicBezTo>
                        <a:pt x="129412" y="100442"/>
                        <a:pt x="100442" y="129412"/>
                        <a:pt x="64706" y="129412"/>
                      </a:cubicBezTo>
                      <a:cubicBezTo>
                        <a:pt x="28970" y="129412"/>
                        <a:pt x="0" y="100442"/>
                        <a:pt x="0" y="64706"/>
                      </a:cubicBezTo>
                      <a:cubicBezTo>
                        <a:pt x="0" y="28970"/>
                        <a:pt x="28970" y="0"/>
                        <a:pt x="64706" y="0"/>
                      </a:cubicBezTo>
                      <a:cubicBezTo>
                        <a:pt x="100442" y="0"/>
                        <a:pt x="129412" y="28970"/>
                        <a:pt x="129412" y="64706"/>
                      </a:cubicBezTo>
                      <a:close/>
                    </a:path>
                  </a:pathLst>
                </a:custGeom>
                <a:solidFill>
                  <a:schemeClr val="accent3">
                    <a:lumMod val="20000"/>
                    <a:lumOff val="80000"/>
                  </a:schemeClr>
                </a:solidFill>
                <a:ln w="12684" cap="flat">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 name="Freeform 49">
                  <a:extLst>
                    <a:ext uri="{FF2B5EF4-FFF2-40B4-BE49-F238E27FC236}">
                      <a16:creationId xmlns:a16="http://schemas.microsoft.com/office/drawing/2014/main" id="{3BB19B0D-D414-D98C-DEBA-0059F15C48E3}"/>
                    </a:ext>
                  </a:extLst>
                </p:cNvPr>
                <p:cNvSpPr/>
                <p:nvPr/>
              </p:nvSpPr>
              <p:spPr>
                <a:xfrm>
                  <a:off x="1948812" y="2935148"/>
                  <a:ext cx="20299" cy="55824"/>
                </a:xfrm>
                <a:custGeom>
                  <a:avLst/>
                  <a:gdLst>
                    <a:gd name="connsiteX0" fmla="*/ 0 w 20299"/>
                    <a:gd name="connsiteY0" fmla="*/ 0 h 55824"/>
                    <a:gd name="connsiteX1" fmla="*/ 20300 w 20299"/>
                    <a:gd name="connsiteY1" fmla="*/ 55825 h 55824"/>
                  </a:gdLst>
                  <a:ahLst/>
                  <a:cxnLst>
                    <a:cxn ang="0">
                      <a:pos x="connsiteX0" y="connsiteY0"/>
                    </a:cxn>
                    <a:cxn ang="0">
                      <a:pos x="connsiteX1" y="connsiteY1"/>
                    </a:cxn>
                  </a:cxnLst>
                  <a:rect l="l" t="t" r="r" b="b"/>
                  <a:pathLst>
                    <a:path w="20299" h="55824">
                      <a:moveTo>
                        <a:pt x="0" y="0"/>
                      </a:moveTo>
                      <a:lnTo>
                        <a:pt x="20300" y="55825"/>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 name="Freeform 50">
                  <a:extLst>
                    <a:ext uri="{FF2B5EF4-FFF2-40B4-BE49-F238E27FC236}">
                      <a16:creationId xmlns:a16="http://schemas.microsoft.com/office/drawing/2014/main" id="{D1FBD21F-D3BA-8861-E5BB-C7D27E84B443}"/>
                    </a:ext>
                  </a:extLst>
                </p:cNvPr>
                <p:cNvSpPr/>
                <p:nvPr/>
              </p:nvSpPr>
              <p:spPr>
                <a:xfrm>
                  <a:off x="1981799" y="2922460"/>
                  <a:ext cx="20299" cy="55824"/>
                </a:xfrm>
                <a:custGeom>
                  <a:avLst/>
                  <a:gdLst>
                    <a:gd name="connsiteX0" fmla="*/ 0 w 20299"/>
                    <a:gd name="connsiteY0" fmla="*/ 0 h 55824"/>
                    <a:gd name="connsiteX1" fmla="*/ 20300 w 20299"/>
                    <a:gd name="connsiteY1" fmla="*/ 55825 h 55824"/>
                  </a:gdLst>
                  <a:ahLst/>
                  <a:cxnLst>
                    <a:cxn ang="0">
                      <a:pos x="connsiteX0" y="connsiteY0"/>
                    </a:cxn>
                    <a:cxn ang="0">
                      <a:pos x="connsiteX1" y="connsiteY1"/>
                    </a:cxn>
                  </a:cxnLst>
                  <a:rect l="l" t="t" r="r" b="b"/>
                  <a:pathLst>
                    <a:path w="20299" h="55824">
                      <a:moveTo>
                        <a:pt x="0" y="0"/>
                      </a:moveTo>
                      <a:lnTo>
                        <a:pt x="20300" y="55825"/>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 name="Graphic 4">
                <a:extLst>
                  <a:ext uri="{FF2B5EF4-FFF2-40B4-BE49-F238E27FC236}">
                    <a16:creationId xmlns:a16="http://schemas.microsoft.com/office/drawing/2014/main" id="{F5792974-4FEE-3821-3ACE-CFCF795CE3B5}"/>
                  </a:ext>
                </a:extLst>
              </p:cNvPr>
              <p:cNvGrpSpPr/>
              <p:nvPr/>
            </p:nvGrpSpPr>
            <p:grpSpPr>
              <a:xfrm>
                <a:off x="2155617" y="3485783"/>
                <a:ext cx="129411" cy="186505"/>
                <a:chOff x="2155617" y="3485783"/>
                <a:chExt cx="129411" cy="186505"/>
              </a:xfrm>
              <a:noFill/>
            </p:grpSpPr>
            <p:sp>
              <p:nvSpPr>
                <p:cNvPr id="53" name="Freeform 52">
                  <a:extLst>
                    <a:ext uri="{FF2B5EF4-FFF2-40B4-BE49-F238E27FC236}">
                      <a16:creationId xmlns:a16="http://schemas.microsoft.com/office/drawing/2014/main" id="{79236DD1-1FAD-BF6D-6189-2A023BF17274}"/>
                    </a:ext>
                  </a:extLst>
                </p:cNvPr>
                <p:cNvSpPr/>
                <p:nvPr/>
              </p:nvSpPr>
              <p:spPr>
                <a:xfrm>
                  <a:off x="2155617" y="3542876"/>
                  <a:ext cx="129411" cy="129411"/>
                </a:xfrm>
                <a:custGeom>
                  <a:avLst/>
                  <a:gdLst>
                    <a:gd name="connsiteX0" fmla="*/ 129412 w 129411"/>
                    <a:gd name="connsiteY0" fmla="*/ 64706 h 129411"/>
                    <a:gd name="connsiteX1" fmla="*/ 64706 w 129411"/>
                    <a:gd name="connsiteY1" fmla="*/ 129412 h 129411"/>
                    <a:gd name="connsiteX2" fmla="*/ 0 w 129411"/>
                    <a:gd name="connsiteY2" fmla="*/ 64706 h 129411"/>
                    <a:gd name="connsiteX3" fmla="*/ 64706 w 129411"/>
                    <a:gd name="connsiteY3" fmla="*/ 0 h 129411"/>
                    <a:gd name="connsiteX4" fmla="*/ 129412 w 129411"/>
                    <a:gd name="connsiteY4" fmla="*/ 64706 h 12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11" h="129411">
                      <a:moveTo>
                        <a:pt x="129412" y="64706"/>
                      </a:moveTo>
                      <a:cubicBezTo>
                        <a:pt x="129412" y="100442"/>
                        <a:pt x="100442" y="129412"/>
                        <a:pt x="64706" y="129412"/>
                      </a:cubicBezTo>
                      <a:cubicBezTo>
                        <a:pt x="28970" y="129412"/>
                        <a:pt x="0" y="100442"/>
                        <a:pt x="0" y="64706"/>
                      </a:cubicBezTo>
                      <a:cubicBezTo>
                        <a:pt x="0" y="28970"/>
                        <a:pt x="28970" y="0"/>
                        <a:pt x="64706" y="0"/>
                      </a:cubicBezTo>
                      <a:cubicBezTo>
                        <a:pt x="100442" y="0"/>
                        <a:pt x="129412" y="28970"/>
                        <a:pt x="129412" y="64706"/>
                      </a:cubicBezTo>
                      <a:close/>
                    </a:path>
                  </a:pathLst>
                </a:custGeom>
                <a:solidFill>
                  <a:schemeClr val="accent3">
                    <a:lumMod val="20000"/>
                    <a:lumOff val="80000"/>
                  </a:schemeClr>
                </a:solidFill>
                <a:ln w="12684" cap="flat">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 name="Freeform 53">
                  <a:extLst>
                    <a:ext uri="{FF2B5EF4-FFF2-40B4-BE49-F238E27FC236}">
                      <a16:creationId xmlns:a16="http://schemas.microsoft.com/office/drawing/2014/main" id="{9206B14E-CBC5-02C4-42E6-2578DC943BC4}"/>
                    </a:ext>
                  </a:extLst>
                </p:cNvPr>
                <p:cNvSpPr/>
                <p:nvPr/>
              </p:nvSpPr>
              <p:spPr>
                <a:xfrm>
                  <a:off x="2197486" y="3485783"/>
                  <a:ext cx="20299" cy="55824"/>
                </a:xfrm>
                <a:custGeom>
                  <a:avLst/>
                  <a:gdLst>
                    <a:gd name="connsiteX0" fmla="*/ 20300 w 20299"/>
                    <a:gd name="connsiteY0" fmla="*/ 55825 h 55824"/>
                    <a:gd name="connsiteX1" fmla="*/ 0 w 20299"/>
                    <a:gd name="connsiteY1" fmla="*/ 0 h 55824"/>
                  </a:gdLst>
                  <a:ahLst/>
                  <a:cxnLst>
                    <a:cxn ang="0">
                      <a:pos x="connsiteX0" y="connsiteY0"/>
                    </a:cxn>
                    <a:cxn ang="0">
                      <a:pos x="connsiteX1" y="connsiteY1"/>
                    </a:cxn>
                  </a:cxnLst>
                  <a:rect l="l" t="t" r="r" b="b"/>
                  <a:pathLst>
                    <a:path w="20299" h="55824">
                      <a:moveTo>
                        <a:pt x="20300" y="55825"/>
                      </a:moveTo>
                      <a:lnTo>
                        <a:pt x="0" y="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 name="Freeform 54">
                  <a:extLst>
                    <a:ext uri="{FF2B5EF4-FFF2-40B4-BE49-F238E27FC236}">
                      <a16:creationId xmlns:a16="http://schemas.microsoft.com/office/drawing/2014/main" id="{AAC4FDA0-2160-70AE-569D-2C08D67F41E4}"/>
                    </a:ext>
                  </a:extLst>
                </p:cNvPr>
                <p:cNvSpPr/>
                <p:nvPr/>
              </p:nvSpPr>
              <p:spPr>
                <a:xfrm>
                  <a:off x="2164499" y="3498470"/>
                  <a:ext cx="20299" cy="55824"/>
                </a:xfrm>
                <a:custGeom>
                  <a:avLst/>
                  <a:gdLst>
                    <a:gd name="connsiteX0" fmla="*/ 20300 w 20299"/>
                    <a:gd name="connsiteY0" fmla="*/ 55825 h 55824"/>
                    <a:gd name="connsiteX1" fmla="*/ 0 w 20299"/>
                    <a:gd name="connsiteY1" fmla="*/ 0 h 55824"/>
                  </a:gdLst>
                  <a:ahLst/>
                  <a:cxnLst>
                    <a:cxn ang="0">
                      <a:pos x="connsiteX0" y="connsiteY0"/>
                    </a:cxn>
                    <a:cxn ang="0">
                      <a:pos x="connsiteX1" y="connsiteY1"/>
                    </a:cxn>
                  </a:cxnLst>
                  <a:rect l="l" t="t" r="r" b="b"/>
                  <a:pathLst>
                    <a:path w="20299" h="55824">
                      <a:moveTo>
                        <a:pt x="20300" y="55825"/>
                      </a:moveTo>
                      <a:lnTo>
                        <a:pt x="0" y="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56" name="Graphic 4">
              <a:extLst>
                <a:ext uri="{FF2B5EF4-FFF2-40B4-BE49-F238E27FC236}">
                  <a16:creationId xmlns:a16="http://schemas.microsoft.com/office/drawing/2014/main" id="{76CCBC8B-9761-51C0-15D6-77B2565AFC34}"/>
                </a:ext>
              </a:extLst>
            </p:cNvPr>
            <p:cNvGrpSpPr/>
            <p:nvPr/>
          </p:nvGrpSpPr>
          <p:grpSpPr>
            <a:xfrm>
              <a:off x="1724503" y="2875517"/>
              <a:ext cx="645790" cy="724453"/>
              <a:chOff x="1764844" y="2875517"/>
              <a:chExt cx="645790" cy="724453"/>
            </a:xfrm>
            <a:noFill/>
          </p:grpSpPr>
          <p:grpSp>
            <p:nvGrpSpPr>
              <p:cNvPr id="57" name="Graphic 4">
                <a:extLst>
                  <a:ext uri="{FF2B5EF4-FFF2-40B4-BE49-F238E27FC236}">
                    <a16:creationId xmlns:a16="http://schemas.microsoft.com/office/drawing/2014/main" id="{B6B480A1-36CC-03F0-C741-469332B92B2C}"/>
                  </a:ext>
                </a:extLst>
              </p:cNvPr>
              <p:cNvGrpSpPr/>
              <p:nvPr/>
            </p:nvGrpSpPr>
            <p:grpSpPr>
              <a:xfrm>
                <a:off x="1764844" y="2875517"/>
                <a:ext cx="156055" cy="170011"/>
                <a:chOff x="1764844" y="2875517"/>
                <a:chExt cx="156055" cy="170011"/>
              </a:xfrm>
              <a:noFill/>
            </p:grpSpPr>
            <p:sp>
              <p:nvSpPr>
                <p:cNvPr id="58" name="Freeform 57">
                  <a:extLst>
                    <a:ext uri="{FF2B5EF4-FFF2-40B4-BE49-F238E27FC236}">
                      <a16:creationId xmlns:a16="http://schemas.microsoft.com/office/drawing/2014/main" id="{3318AF40-E49B-DE9E-35FF-65F39DE46919}"/>
                    </a:ext>
                  </a:extLst>
                </p:cNvPr>
                <p:cNvSpPr/>
                <p:nvPr/>
              </p:nvSpPr>
              <p:spPr>
                <a:xfrm>
                  <a:off x="1764844" y="2875517"/>
                  <a:ext cx="129411" cy="129411"/>
                </a:xfrm>
                <a:custGeom>
                  <a:avLst/>
                  <a:gdLst>
                    <a:gd name="connsiteX0" fmla="*/ 129412 w 129411"/>
                    <a:gd name="connsiteY0" fmla="*/ 64706 h 129411"/>
                    <a:gd name="connsiteX1" fmla="*/ 64706 w 129411"/>
                    <a:gd name="connsiteY1" fmla="*/ 129412 h 129411"/>
                    <a:gd name="connsiteX2" fmla="*/ 0 w 129411"/>
                    <a:gd name="connsiteY2" fmla="*/ 64706 h 129411"/>
                    <a:gd name="connsiteX3" fmla="*/ 64706 w 129411"/>
                    <a:gd name="connsiteY3" fmla="*/ 0 h 129411"/>
                    <a:gd name="connsiteX4" fmla="*/ 129412 w 129411"/>
                    <a:gd name="connsiteY4" fmla="*/ 64706 h 12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11" h="129411">
                      <a:moveTo>
                        <a:pt x="129412" y="64706"/>
                      </a:moveTo>
                      <a:cubicBezTo>
                        <a:pt x="129412" y="100442"/>
                        <a:pt x="100442" y="129412"/>
                        <a:pt x="64706" y="129412"/>
                      </a:cubicBezTo>
                      <a:cubicBezTo>
                        <a:pt x="28970" y="129412"/>
                        <a:pt x="0" y="100442"/>
                        <a:pt x="0" y="64706"/>
                      </a:cubicBezTo>
                      <a:cubicBezTo>
                        <a:pt x="0" y="28970"/>
                        <a:pt x="28970" y="0"/>
                        <a:pt x="64706" y="0"/>
                      </a:cubicBezTo>
                      <a:cubicBezTo>
                        <a:pt x="100442" y="0"/>
                        <a:pt x="129412" y="28970"/>
                        <a:pt x="129412" y="64706"/>
                      </a:cubicBezTo>
                      <a:close/>
                    </a:path>
                  </a:pathLst>
                </a:custGeom>
                <a:solidFill>
                  <a:schemeClr val="accent3">
                    <a:lumMod val="20000"/>
                    <a:lumOff val="80000"/>
                  </a:schemeClr>
                </a:solidFill>
                <a:ln w="12684" cap="flat">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 name="Freeform 58">
                  <a:extLst>
                    <a:ext uri="{FF2B5EF4-FFF2-40B4-BE49-F238E27FC236}">
                      <a16:creationId xmlns:a16="http://schemas.microsoft.com/office/drawing/2014/main" id="{42BB9525-D665-3964-A499-3D8D0D97E2FC}"/>
                    </a:ext>
                  </a:extLst>
                </p:cNvPr>
                <p:cNvSpPr/>
                <p:nvPr/>
              </p:nvSpPr>
              <p:spPr>
                <a:xfrm>
                  <a:off x="1854925" y="2999854"/>
                  <a:ext cx="39331" cy="45674"/>
                </a:xfrm>
                <a:custGeom>
                  <a:avLst/>
                  <a:gdLst>
                    <a:gd name="connsiteX0" fmla="*/ 0 w 39331"/>
                    <a:gd name="connsiteY0" fmla="*/ 0 h 45674"/>
                    <a:gd name="connsiteX1" fmla="*/ 39331 w 39331"/>
                    <a:gd name="connsiteY1" fmla="*/ 45675 h 45674"/>
                  </a:gdLst>
                  <a:ahLst/>
                  <a:cxnLst>
                    <a:cxn ang="0">
                      <a:pos x="connsiteX0" y="connsiteY0"/>
                    </a:cxn>
                    <a:cxn ang="0">
                      <a:pos x="connsiteX1" y="connsiteY1"/>
                    </a:cxn>
                  </a:cxnLst>
                  <a:rect l="l" t="t" r="r" b="b"/>
                  <a:pathLst>
                    <a:path w="39331" h="45674">
                      <a:moveTo>
                        <a:pt x="0" y="0"/>
                      </a:moveTo>
                      <a:lnTo>
                        <a:pt x="39331" y="45675"/>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 name="Freeform 59">
                  <a:extLst>
                    <a:ext uri="{FF2B5EF4-FFF2-40B4-BE49-F238E27FC236}">
                      <a16:creationId xmlns:a16="http://schemas.microsoft.com/office/drawing/2014/main" id="{C4CBA18D-63D5-3406-4EEB-441D665F3A89}"/>
                    </a:ext>
                  </a:extLst>
                </p:cNvPr>
                <p:cNvSpPr/>
                <p:nvPr/>
              </p:nvSpPr>
              <p:spPr>
                <a:xfrm>
                  <a:off x="1881569" y="2977016"/>
                  <a:ext cx="39331" cy="45674"/>
                </a:xfrm>
                <a:custGeom>
                  <a:avLst/>
                  <a:gdLst>
                    <a:gd name="connsiteX0" fmla="*/ 0 w 39331"/>
                    <a:gd name="connsiteY0" fmla="*/ 0 h 45674"/>
                    <a:gd name="connsiteX1" fmla="*/ 39331 w 39331"/>
                    <a:gd name="connsiteY1" fmla="*/ 45675 h 45674"/>
                  </a:gdLst>
                  <a:ahLst/>
                  <a:cxnLst>
                    <a:cxn ang="0">
                      <a:pos x="connsiteX0" y="connsiteY0"/>
                    </a:cxn>
                    <a:cxn ang="0">
                      <a:pos x="connsiteX1" y="connsiteY1"/>
                    </a:cxn>
                  </a:cxnLst>
                  <a:rect l="l" t="t" r="r" b="b"/>
                  <a:pathLst>
                    <a:path w="39331" h="45674">
                      <a:moveTo>
                        <a:pt x="0" y="0"/>
                      </a:moveTo>
                      <a:lnTo>
                        <a:pt x="39331" y="45675"/>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1" name="Graphic 4">
                <a:extLst>
                  <a:ext uri="{FF2B5EF4-FFF2-40B4-BE49-F238E27FC236}">
                    <a16:creationId xmlns:a16="http://schemas.microsoft.com/office/drawing/2014/main" id="{1B0FA3FC-327F-F2D4-EC3E-30AA201C6E34}"/>
                  </a:ext>
                </a:extLst>
              </p:cNvPr>
              <p:cNvGrpSpPr/>
              <p:nvPr/>
            </p:nvGrpSpPr>
            <p:grpSpPr>
              <a:xfrm>
                <a:off x="2254579" y="3428689"/>
                <a:ext cx="156055" cy="171280"/>
                <a:chOff x="2254579" y="3428689"/>
                <a:chExt cx="156055" cy="171280"/>
              </a:xfrm>
              <a:noFill/>
            </p:grpSpPr>
            <p:sp>
              <p:nvSpPr>
                <p:cNvPr id="62" name="Freeform 61">
                  <a:extLst>
                    <a:ext uri="{FF2B5EF4-FFF2-40B4-BE49-F238E27FC236}">
                      <a16:creationId xmlns:a16="http://schemas.microsoft.com/office/drawing/2014/main" id="{407E7109-6B54-0FB6-E0D1-A2B47487C754}"/>
                    </a:ext>
                  </a:extLst>
                </p:cNvPr>
                <p:cNvSpPr/>
                <p:nvPr/>
              </p:nvSpPr>
              <p:spPr>
                <a:xfrm>
                  <a:off x="2281223" y="3470558"/>
                  <a:ext cx="129411" cy="129411"/>
                </a:xfrm>
                <a:custGeom>
                  <a:avLst/>
                  <a:gdLst>
                    <a:gd name="connsiteX0" fmla="*/ 129412 w 129411"/>
                    <a:gd name="connsiteY0" fmla="*/ 64706 h 129411"/>
                    <a:gd name="connsiteX1" fmla="*/ 64706 w 129411"/>
                    <a:gd name="connsiteY1" fmla="*/ 129412 h 129411"/>
                    <a:gd name="connsiteX2" fmla="*/ 0 w 129411"/>
                    <a:gd name="connsiteY2" fmla="*/ 64706 h 129411"/>
                    <a:gd name="connsiteX3" fmla="*/ 64706 w 129411"/>
                    <a:gd name="connsiteY3" fmla="*/ 0 h 129411"/>
                    <a:gd name="connsiteX4" fmla="*/ 129412 w 129411"/>
                    <a:gd name="connsiteY4" fmla="*/ 64706 h 12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11" h="129411">
                      <a:moveTo>
                        <a:pt x="129412" y="64706"/>
                      </a:moveTo>
                      <a:cubicBezTo>
                        <a:pt x="129412" y="100442"/>
                        <a:pt x="100442" y="129412"/>
                        <a:pt x="64706" y="129412"/>
                      </a:cubicBezTo>
                      <a:cubicBezTo>
                        <a:pt x="28970" y="129412"/>
                        <a:pt x="0" y="100442"/>
                        <a:pt x="0" y="64706"/>
                      </a:cubicBezTo>
                      <a:cubicBezTo>
                        <a:pt x="0" y="28970"/>
                        <a:pt x="28970" y="0"/>
                        <a:pt x="64706" y="0"/>
                      </a:cubicBezTo>
                      <a:cubicBezTo>
                        <a:pt x="100442" y="0"/>
                        <a:pt x="129412" y="28970"/>
                        <a:pt x="129412" y="64706"/>
                      </a:cubicBezTo>
                      <a:close/>
                    </a:path>
                  </a:pathLst>
                </a:custGeom>
                <a:solidFill>
                  <a:schemeClr val="accent3">
                    <a:lumMod val="20000"/>
                    <a:lumOff val="80000"/>
                  </a:schemeClr>
                </a:solidFill>
                <a:ln w="12684" cap="flat">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 name="Freeform 62">
                  <a:extLst>
                    <a:ext uri="{FF2B5EF4-FFF2-40B4-BE49-F238E27FC236}">
                      <a16:creationId xmlns:a16="http://schemas.microsoft.com/office/drawing/2014/main" id="{CC32A144-D04A-DDE2-4EE7-F925C5738726}"/>
                    </a:ext>
                  </a:extLst>
                </p:cNvPr>
                <p:cNvSpPr/>
                <p:nvPr/>
              </p:nvSpPr>
              <p:spPr>
                <a:xfrm>
                  <a:off x="2281223" y="3428689"/>
                  <a:ext cx="39331" cy="45674"/>
                </a:xfrm>
                <a:custGeom>
                  <a:avLst/>
                  <a:gdLst>
                    <a:gd name="connsiteX0" fmla="*/ 39331 w 39331"/>
                    <a:gd name="connsiteY0" fmla="*/ 45675 h 45674"/>
                    <a:gd name="connsiteX1" fmla="*/ 0 w 39331"/>
                    <a:gd name="connsiteY1" fmla="*/ 0 h 45674"/>
                  </a:gdLst>
                  <a:ahLst/>
                  <a:cxnLst>
                    <a:cxn ang="0">
                      <a:pos x="connsiteX0" y="connsiteY0"/>
                    </a:cxn>
                    <a:cxn ang="0">
                      <a:pos x="connsiteX1" y="connsiteY1"/>
                    </a:cxn>
                  </a:cxnLst>
                  <a:rect l="l" t="t" r="r" b="b"/>
                  <a:pathLst>
                    <a:path w="39331" h="45674">
                      <a:moveTo>
                        <a:pt x="39331" y="45675"/>
                      </a:moveTo>
                      <a:lnTo>
                        <a:pt x="0" y="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4" name="Freeform 63">
                  <a:extLst>
                    <a:ext uri="{FF2B5EF4-FFF2-40B4-BE49-F238E27FC236}">
                      <a16:creationId xmlns:a16="http://schemas.microsoft.com/office/drawing/2014/main" id="{556B3D19-9A6A-FEA5-67C9-DAF5D686D2AF}"/>
                    </a:ext>
                  </a:extLst>
                </p:cNvPr>
                <p:cNvSpPr/>
                <p:nvPr/>
              </p:nvSpPr>
              <p:spPr>
                <a:xfrm>
                  <a:off x="2254579" y="3452796"/>
                  <a:ext cx="39331" cy="44406"/>
                </a:xfrm>
                <a:custGeom>
                  <a:avLst/>
                  <a:gdLst>
                    <a:gd name="connsiteX0" fmla="*/ 39331 w 39331"/>
                    <a:gd name="connsiteY0" fmla="*/ 44406 h 44406"/>
                    <a:gd name="connsiteX1" fmla="*/ 0 w 39331"/>
                    <a:gd name="connsiteY1" fmla="*/ 0 h 44406"/>
                  </a:gdLst>
                  <a:ahLst/>
                  <a:cxnLst>
                    <a:cxn ang="0">
                      <a:pos x="connsiteX0" y="connsiteY0"/>
                    </a:cxn>
                    <a:cxn ang="0">
                      <a:pos x="connsiteX1" y="connsiteY1"/>
                    </a:cxn>
                  </a:cxnLst>
                  <a:rect l="l" t="t" r="r" b="b"/>
                  <a:pathLst>
                    <a:path w="39331" h="44406">
                      <a:moveTo>
                        <a:pt x="39331" y="44406"/>
                      </a:moveTo>
                      <a:lnTo>
                        <a:pt x="0" y="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65" name="Graphic 4">
              <a:extLst>
                <a:ext uri="{FF2B5EF4-FFF2-40B4-BE49-F238E27FC236}">
                  <a16:creationId xmlns:a16="http://schemas.microsoft.com/office/drawing/2014/main" id="{4049D0A2-4E7C-06FA-E1BE-4D62BCF838DF}"/>
                </a:ext>
              </a:extLst>
            </p:cNvPr>
            <p:cNvGrpSpPr/>
            <p:nvPr/>
          </p:nvGrpSpPr>
          <p:grpSpPr>
            <a:xfrm>
              <a:off x="1633154" y="2978285"/>
              <a:ext cx="820877" cy="506228"/>
              <a:chOff x="1673495" y="2978285"/>
              <a:chExt cx="820877" cy="506228"/>
            </a:xfrm>
            <a:noFill/>
          </p:grpSpPr>
          <p:grpSp>
            <p:nvGrpSpPr>
              <p:cNvPr id="66" name="Graphic 4">
                <a:extLst>
                  <a:ext uri="{FF2B5EF4-FFF2-40B4-BE49-F238E27FC236}">
                    <a16:creationId xmlns:a16="http://schemas.microsoft.com/office/drawing/2014/main" id="{35BA5442-7B7A-1DD3-4A5D-D2CCD00DB2B9}"/>
                  </a:ext>
                </a:extLst>
              </p:cNvPr>
              <p:cNvGrpSpPr/>
              <p:nvPr/>
            </p:nvGrpSpPr>
            <p:grpSpPr>
              <a:xfrm>
                <a:off x="1673495" y="2978285"/>
                <a:ext cx="178892" cy="140830"/>
                <a:chOff x="1673495" y="2978285"/>
                <a:chExt cx="178892" cy="140830"/>
              </a:xfrm>
              <a:noFill/>
            </p:grpSpPr>
            <p:sp>
              <p:nvSpPr>
                <p:cNvPr id="67" name="Freeform 66">
                  <a:extLst>
                    <a:ext uri="{FF2B5EF4-FFF2-40B4-BE49-F238E27FC236}">
                      <a16:creationId xmlns:a16="http://schemas.microsoft.com/office/drawing/2014/main" id="{538CD2C8-CB6D-C4ED-DF76-077A9EB13D86}"/>
                    </a:ext>
                  </a:extLst>
                </p:cNvPr>
                <p:cNvSpPr/>
                <p:nvPr/>
              </p:nvSpPr>
              <p:spPr>
                <a:xfrm>
                  <a:off x="1673495" y="2978285"/>
                  <a:ext cx="129411" cy="129411"/>
                </a:xfrm>
                <a:custGeom>
                  <a:avLst/>
                  <a:gdLst>
                    <a:gd name="connsiteX0" fmla="*/ 129412 w 129411"/>
                    <a:gd name="connsiteY0" fmla="*/ 64706 h 129411"/>
                    <a:gd name="connsiteX1" fmla="*/ 64706 w 129411"/>
                    <a:gd name="connsiteY1" fmla="*/ 129412 h 129411"/>
                    <a:gd name="connsiteX2" fmla="*/ 0 w 129411"/>
                    <a:gd name="connsiteY2" fmla="*/ 64706 h 129411"/>
                    <a:gd name="connsiteX3" fmla="*/ 64706 w 129411"/>
                    <a:gd name="connsiteY3" fmla="*/ 0 h 129411"/>
                    <a:gd name="connsiteX4" fmla="*/ 129412 w 129411"/>
                    <a:gd name="connsiteY4" fmla="*/ 64706 h 12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11" h="129411">
                      <a:moveTo>
                        <a:pt x="129412" y="64706"/>
                      </a:moveTo>
                      <a:cubicBezTo>
                        <a:pt x="129412" y="100442"/>
                        <a:pt x="100442" y="129412"/>
                        <a:pt x="64706" y="129412"/>
                      </a:cubicBezTo>
                      <a:cubicBezTo>
                        <a:pt x="28970" y="129412"/>
                        <a:pt x="0" y="100442"/>
                        <a:pt x="0" y="64706"/>
                      </a:cubicBezTo>
                      <a:cubicBezTo>
                        <a:pt x="0" y="28970"/>
                        <a:pt x="28970" y="0"/>
                        <a:pt x="64706" y="0"/>
                      </a:cubicBezTo>
                      <a:cubicBezTo>
                        <a:pt x="100442" y="0"/>
                        <a:pt x="129412" y="28970"/>
                        <a:pt x="129412" y="64706"/>
                      </a:cubicBezTo>
                      <a:close/>
                    </a:path>
                  </a:pathLst>
                </a:custGeom>
                <a:solidFill>
                  <a:schemeClr val="accent3">
                    <a:lumMod val="20000"/>
                    <a:lumOff val="80000"/>
                  </a:schemeClr>
                </a:solidFill>
                <a:ln w="12684" cap="flat">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 name="Freeform 67">
                  <a:extLst>
                    <a:ext uri="{FF2B5EF4-FFF2-40B4-BE49-F238E27FC236}">
                      <a16:creationId xmlns:a16="http://schemas.microsoft.com/office/drawing/2014/main" id="{CAAC48EE-33A8-663F-0E5D-A341B7405535}"/>
                    </a:ext>
                  </a:extLst>
                </p:cNvPr>
                <p:cNvSpPr/>
                <p:nvPr/>
              </p:nvSpPr>
              <p:spPr>
                <a:xfrm>
                  <a:off x="1782607" y="3091203"/>
                  <a:ext cx="53287" cy="27912"/>
                </a:xfrm>
                <a:custGeom>
                  <a:avLst/>
                  <a:gdLst>
                    <a:gd name="connsiteX0" fmla="*/ 0 w 53287"/>
                    <a:gd name="connsiteY0" fmla="*/ 0 h 27912"/>
                    <a:gd name="connsiteX1" fmla="*/ 53287 w 53287"/>
                    <a:gd name="connsiteY1" fmla="*/ 27912 h 27912"/>
                  </a:gdLst>
                  <a:ahLst/>
                  <a:cxnLst>
                    <a:cxn ang="0">
                      <a:pos x="connsiteX0" y="connsiteY0"/>
                    </a:cxn>
                    <a:cxn ang="0">
                      <a:pos x="connsiteX1" y="connsiteY1"/>
                    </a:cxn>
                  </a:cxnLst>
                  <a:rect l="l" t="t" r="r" b="b"/>
                  <a:pathLst>
                    <a:path w="53287" h="27912">
                      <a:moveTo>
                        <a:pt x="0" y="0"/>
                      </a:moveTo>
                      <a:lnTo>
                        <a:pt x="53287" y="27912"/>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 name="Freeform 68">
                  <a:extLst>
                    <a:ext uri="{FF2B5EF4-FFF2-40B4-BE49-F238E27FC236}">
                      <a16:creationId xmlns:a16="http://schemas.microsoft.com/office/drawing/2014/main" id="{2C947CB4-6E9B-B05F-189F-CB20569A475B}"/>
                    </a:ext>
                  </a:extLst>
                </p:cNvPr>
                <p:cNvSpPr/>
                <p:nvPr/>
              </p:nvSpPr>
              <p:spPr>
                <a:xfrm>
                  <a:off x="1800369" y="3059485"/>
                  <a:ext cx="52018" cy="27912"/>
                </a:xfrm>
                <a:custGeom>
                  <a:avLst/>
                  <a:gdLst>
                    <a:gd name="connsiteX0" fmla="*/ 0 w 52018"/>
                    <a:gd name="connsiteY0" fmla="*/ 0 h 27912"/>
                    <a:gd name="connsiteX1" fmla="*/ 52018 w 52018"/>
                    <a:gd name="connsiteY1" fmla="*/ 27912 h 27912"/>
                  </a:gdLst>
                  <a:ahLst/>
                  <a:cxnLst>
                    <a:cxn ang="0">
                      <a:pos x="connsiteX0" y="connsiteY0"/>
                    </a:cxn>
                    <a:cxn ang="0">
                      <a:pos x="connsiteX1" y="connsiteY1"/>
                    </a:cxn>
                  </a:cxnLst>
                  <a:rect l="l" t="t" r="r" b="b"/>
                  <a:pathLst>
                    <a:path w="52018" h="27912">
                      <a:moveTo>
                        <a:pt x="0" y="0"/>
                      </a:moveTo>
                      <a:lnTo>
                        <a:pt x="52018" y="27912"/>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0" name="Graphic 4">
                <a:extLst>
                  <a:ext uri="{FF2B5EF4-FFF2-40B4-BE49-F238E27FC236}">
                    <a16:creationId xmlns:a16="http://schemas.microsoft.com/office/drawing/2014/main" id="{28B017BA-C1A5-9389-4A0E-53E0327C7389}"/>
                  </a:ext>
                </a:extLst>
              </p:cNvPr>
              <p:cNvGrpSpPr/>
              <p:nvPr/>
            </p:nvGrpSpPr>
            <p:grpSpPr>
              <a:xfrm>
                <a:off x="2315479" y="3343684"/>
                <a:ext cx="178892" cy="140830"/>
                <a:chOff x="2315479" y="3343684"/>
                <a:chExt cx="178892" cy="140830"/>
              </a:xfrm>
              <a:noFill/>
            </p:grpSpPr>
            <p:sp>
              <p:nvSpPr>
                <p:cNvPr id="71" name="Freeform 70">
                  <a:extLst>
                    <a:ext uri="{FF2B5EF4-FFF2-40B4-BE49-F238E27FC236}">
                      <a16:creationId xmlns:a16="http://schemas.microsoft.com/office/drawing/2014/main" id="{A4B47EA3-E7AF-489A-A1B8-6A77EAEC2038}"/>
                    </a:ext>
                  </a:extLst>
                </p:cNvPr>
                <p:cNvSpPr/>
                <p:nvPr/>
              </p:nvSpPr>
              <p:spPr>
                <a:xfrm>
                  <a:off x="2364960" y="3355102"/>
                  <a:ext cx="129411" cy="129411"/>
                </a:xfrm>
                <a:custGeom>
                  <a:avLst/>
                  <a:gdLst>
                    <a:gd name="connsiteX0" fmla="*/ 129412 w 129411"/>
                    <a:gd name="connsiteY0" fmla="*/ 64706 h 129411"/>
                    <a:gd name="connsiteX1" fmla="*/ 64706 w 129411"/>
                    <a:gd name="connsiteY1" fmla="*/ 129412 h 129411"/>
                    <a:gd name="connsiteX2" fmla="*/ 0 w 129411"/>
                    <a:gd name="connsiteY2" fmla="*/ 64706 h 129411"/>
                    <a:gd name="connsiteX3" fmla="*/ 64706 w 129411"/>
                    <a:gd name="connsiteY3" fmla="*/ 0 h 129411"/>
                    <a:gd name="connsiteX4" fmla="*/ 129412 w 129411"/>
                    <a:gd name="connsiteY4" fmla="*/ 64706 h 12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11" h="129411">
                      <a:moveTo>
                        <a:pt x="129412" y="64706"/>
                      </a:moveTo>
                      <a:cubicBezTo>
                        <a:pt x="129412" y="100442"/>
                        <a:pt x="100442" y="129412"/>
                        <a:pt x="64706" y="129412"/>
                      </a:cubicBezTo>
                      <a:cubicBezTo>
                        <a:pt x="28970" y="129412"/>
                        <a:pt x="0" y="100442"/>
                        <a:pt x="0" y="64706"/>
                      </a:cubicBezTo>
                      <a:cubicBezTo>
                        <a:pt x="0" y="28970"/>
                        <a:pt x="28970" y="0"/>
                        <a:pt x="64706" y="0"/>
                      </a:cubicBezTo>
                      <a:cubicBezTo>
                        <a:pt x="100442" y="0"/>
                        <a:pt x="129412" y="28970"/>
                        <a:pt x="129412" y="64706"/>
                      </a:cubicBezTo>
                      <a:close/>
                    </a:path>
                  </a:pathLst>
                </a:custGeom>
                <a:solidFill>
                  <a:schemeClr val="accent3">
                    <a:lumMod val="20000"/>
                    <a:lumOff val="80000"/>
                  </a:schemeClr>
                </a:solidFill>
                <a:ln w="12684" cap="flat">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 name="Freeform 71">
                  <a:extLst>
                    <a:ext uri="{FF2B5EF4-FFF2-40B4-BE49-F238E27FC236}">
                      <a16:creationId xmlns:a16="http://schemas.microsoft.com/office/drawing/2014/main" id="{D2E3890F-9B7F-684F-B947-B15BE3D3347D}"/>
                    </a:ext>
                  </a:extLst>
                </p:cNvPr>
                <p:cNvSpPr/>
                <p:nvPr/>
              </p:nvSpPr>
              <p:spPr>
                <a:xfrm>
                  <a:off x="2333242" y="3343684"/>
                  <a:ext cx="52018" cy="27912"/>
                </a:xfrm>
                <a:custGeom>
                  <a:avLst/>
                  <a:gdLst>
                    <a:gd name="connsiteX0" fmla="*/ 52018 w 52018"/>
                    <a:gd name="connsiteY0" fmla="*/ 27913 h 27912"/>
                    <a:gd name="connsiteX1" fmla="*/ 0 w 52018"/>
                    <a:gd name="connsiteY1" fmla="*/ 0 h 27912"/>
                  </a:gdLst>
                  <a:ahLst/>
                  <a:cxnLst>
                    <a:cxn ang="0">
                      <a:pos x="connsiteX0" y="connsiteY0"/>
                    </a:cxn>
                    <a:cxn ang="0">
                      <a:pos x="connsiteX1" y="connsiteY1"/>
                    </a:cxn>
                  </a:cxnLst>
                  <a:rect l="l" t="t" r="r" b="b"/>
                  <a:pathLst>
                    <a:path w="52018" h="27912">
                      <a:moveTo>
                        <a:pt x="52018" y="27913"/>
                      </a:moveTo>
                      <a:lnTo>
                        <a:pt x="0" y="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 name="Freeform 72">
                  <a:extLst>
                    <a:ext uri="{FF2B5EF4-FFF2-40B4-BE49-F238E27FC236}">
                      <a16:creationId xmlns:a16="http://schemas.microsoft.com/office/drawing/2014/main" id="{1F23C8DF-D858-1AD9-B108-D3ABFDDDDE08}"/>
                    </a:ext>
                  </a:extLst>
                </p:cNvPr>
                <p:cNvSpPr/>
                <p:nvPr/>
              </p:nvSpPr>
              <p:spPr>
                <a:xfrm>
                  <a:off x="2315479" y="3374133"/>
                  <a:ext cx="52018" cy="29181"/>
                </a:xfrm>
                <a:custGeom>
                  <a:avLst/>
                  <a:gdLst>
                    <a:gd name="connsiteX0" fmla="*/ 52019 w 52018"/>
                    <a:gd name="connsiteY0" fmla="*/ 29181 h 29181"/>
                    <a:gd name="connsiteX1" fmla="*/ 0 w 52018"/>
                    <a:gd name="connsiteY1" fmla="*/ 0 h 29181"/>
                  </a:gdLst>
                  <a:ahLst/>
                  <a:cxnLst>
                    <a:cxn ang="0">
                      <a:pos x="connsiteX0" y="connsiteY0"/>
                    </a:cxn>
                    <a:cxn ang="0">
                      <a:pos x="connsiteX1" y="connsiteY1"/>
                    </a:cxn>
                  </a:cxnLst>
                  <a:rect l="l" t="t" r="r" b="b"/>
                  <a:pathLst>
                    <a:path w="52018" h="29181">
                      <a:moveTo>
                        <a:pt x="52019" y="29181"/>
                      </a:moveTo>
                      <a:lnTo>
                        <a:pt x="0" y="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74" name="Graphic 4">
              <a:extLst>
                <a:ext uri="{FF2B5EF4-FFF2-40B4-BE49-F238E27FC236}">
                  <a16:creationId xmlns:a16="http://schemas.microsoft.com/office/drawing/2014/main" id="{8B8973E7-C4A0-FC07-38B7-6F23EBC4685F}"/>
                </a:ext>
              </a:extLst>
            </p:cNvPr>
            <p:cNvGrpSpPr/>
            <p:nvPr/>
          </p:nvGrpSpPr>
          <p:grpSpPr>
            <a:xfrm>
              <a:off x="1848840" y="2805736"/>
              <a:ext cx="393310" cy="872896"/>
              <a:chOff x="1889181" y="2805736"/>
              <a:chExt cx="393310" cy="872896"/>
            </a:xfrm>
            <a:noFill/>
          </p:grpSpPr>
          <p:grpSp>
            <p:nvGrpSpPr>
              <p:cNvPr id="75" name="Graphic 4">
                <a:extLst>
                  <a:ext uri="{FF2B5EF4-FFF2-40B4-BE49-F238E27FC236}">
                    <a16:creationId xmlns:a16="http://schemas.microsoft.com/office/drawing/2014/main" id="{47D99622-AFE3-A45C-ACD6-A3AD5581BD6B}"/>
                  </a:ext>
                </a:extLst>
              </p:cNvPr>
              <p:cNvGrpSpPr/>
              <p:nvPr/>
            </p:nvGrpSpPr>
            <p:grpSpPr>
              <a:xfrm>
                <a:off x="1889181" y="3493395"/>
                <a:ext cx="129411" cy="185236"/>
                <a:chOff x="1889181" y="3493395"/>
                <a:chExt cx="129411" cy="185236"/>
              </a:xfrm>
              <a:noFill/>
            </p:grpSpPr>
            <p:sp>
              <p:nvSpPr>
                <p:cNvPr id="76" name="Freeform 75">
                  <a:extLst>
                    <a:ext uri="{FF2B5EF4-FFF2-40B4-BE49-F238E27FC236}">
                      <a16:creationId xmlns:a16="http://schemas.microsoft.com/office/drawing/2014/main" id="{CC462269-B87B-97AA-00CF-A7C730AC58DE}"/>
                    </a:ext>
                  </a:extLst>
                </p:cNvPr>
                <p:cNvSpPr/>
                <p:nvPr/>
              </p:nvSpPr>
              <p:spPr>
                <a:xfrm>
                  <a:off x="1889181" y="3549220"/>
                  <a:ext cx="129411" cy="129411"/>
                </a:xfrm>
                <a:custGeom>
                  <a:avLst/>
                  <a:gdLst>
                    <a:gd name="connsiteX0" fmla="*/ 129412 w 129411"/>
                    <a:gd name="connsiteY0" fmla="*/ 64706 h 129411"/>
                    <a:gd name="connsiteX1" fmla="*/ 64706 w 129411"/>
                    <a:gd name="connsiteY1" fmla="*/ 129412 h 129411"/>
                    <a:gd name="connsiteX2" fmla="*/ 0 w 129411"/>
                    <a:gd name="connsiteY2" fmla="*/ 64706 h 129411"/>
                    <a:gd name="connsiteX3" fmla="*/ 64706 w 129411"/>
                    <a:gd name="connsiteY3" fmla="*/ 0 h 129411"/>
                    <a:gd name="connsiteX4" fmla="*/ 129412 w 129411"/>
                    <a:gd name="connsiteY4" fmla="*/ 64706 h 12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11" h="129411">
                      <a:moveTo>
                        <a:pt x="129412" y="64706"/>
                      </a:moveTo>
                      <a:cubicBezTo>
                        <a:pt x="129412" y="100442"/>
                        <a:pt x="100442" y="129412"/>
                        <a:pt x="64706" y="129412"/>
                      </a:cubicBezTo>
                      <a:cubicBezTo>
                        <a:pt x="28970" y="129412"/>
                        <a:pt x="0" y="100442"/>
                        <a:pt x="0" y="64706"/>
                      </a:cubicBezTo>
                      <a:cubicBezTo>
                        <a:pt x="0" y="28970"/>
                        <a:pt x="28970" y="0"/>
                        <a:pt x="64706" y="0"/>
                      </a:cubicBezTo>
                      <a:cubicBezTo>
                        <a:pt x="100442" y="0"/>
                        <a:pt x="129412" y="28970"/>
                        <a:pt x="129412" y="64706"/>
                      </a:cubicBezTo>
                      <a:close/>
                    </a:path>
                  </a:pathLst>
                </a:custGeom>
                <a:solidFill>
                  <a:schemeClr val="accent3">
                    <a:lumMod val="20000"/>
                    <a:lumOff val="80000"/>
                  </a:schemeClr>
                </a:solidFill>
                <a:ln w="12684" cap="flat">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 name="Freeform 76">
                  <a:extLst>
                    <a:ext uri="{FF2B5EF4-FFF2-40B4-BE49-F238E27FC236}">
                      <a16:creationId xmlns:a16="http://schemas.microsoft.com/office/drawing/2014/main" id="{02796B6A-083B-BEAA-801E-48BF6EC06AC2}"/>
                    </a:ext>
                  </a:extLst>
                </p:cNvPr>
                <p:cNvSpPr/>
                <p:nvPr/>
              </p:nvSpPr>
              <p:spPr>
                <a:xfrm>
                  <a:off x="1993218" y="3504814"/>
                  <a:ext cx="20299" cy="57093"/>
                </a:xfrm>
                <a:custGeom>
                  <a:avLst/>
                  <a:gdLst>
                    <a:gd name="connsiteX0" fmla="*/ 0 w 20299"/>
                    <a:gd name="connsiteY0" fmla="*/ 57094 h 57093"/>
                    <a:gd name="connsiteX1" fmla="*/ 20300 w 20299"/>
                    <a:gd name="connsiteY1" fmla="*/ 0 h 57093"/>
                  </a:gdLst>
                  <a:ahLst/>
                  <a:cxnLst>
                    <a:cxn ang="0">
                      <a:pos x="connsiteX0" y="connsiteY0"/>
                    </a:cxn>
                    <a:cxn ang="0">
                      <a:pos x="connsiteX1" y="connsiteY1"/>
                    </a:cxn>
                  </a:cxnLst>
                  <a:rect l="l" t="t" r="r" b="b"/>
                  <a:pathLst>
                    <a:path w="20299" h="57093">
                      <a:moveTo>
                        <a:pt x="0" y="57094"/>
                      </a:moveTo>
                      <a:lnTo>
                        <a:pt x="20300" y="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 name="Freeform 77">
                  <a:extLst>
                    <a:ext uri="{FF2B5EF4-FFF2-40B4-BE49-F238E27FC236}">
                      <a16:creationId xmlns:a16="http://schemas.microsoft.com/office/drawing/2014/main" id="{E619A1A9-F103-FCDB-F541-C73B59DC5A16}"/>
                    </a:ext>
                  </a:extLst>
                </p:cNvPr>
                <p:cNvSpPr/>
                <p:nvPr/>
              </p:nvSpPr>
              <p:spPr>
                <a:xfrm>
                  <a:off x="1960231" y="3493395"/>
                  <a:ext cx="20299" cy="55824"/>
                </a:xfrm>
                <a:custGeom>
                  <a:avLst/>
                  <a:gdLst>
                    <a:gd name="connsiteX0" fmla="*/ 0 w 20299"/>
                    <a:gd name="connsiteY0" fmla="*/ 55825 h 55824"/>
                    <a:gd name="connsiteX1" fmla="*/ 20300 w 20299"/>
                    <a:gd name="connsiteY1" fmla="*/ 0 h 55824"/>
                  </a:gdLst>
                  <a:ahLst/>
                  <a:cxnLst>
                    <a:cxn ang="0">
                      <a:pos x="connsiteX0" y="connsiteY0"/>
                    </a:cxn>
                    <a:cxn ang="0">
                      <a:pos x="connsiteX1" y="connsiteY1"/>
                    </a:cxn>
                  </a:cxnLst>
                  <a:rect l="l" t="t" r="r" b="b"/>
                  <a:pathLst>
                    <a:path w="20299" h="55824">
                      <a:moveTo>
                        <a:pt x="0" y="55825"/>
                      </a:moveTo>
                      <a:lnTo>
                        <a:pt x="20300" y="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9" name="Graphic 4">
                <a:extLst>
                  <a:ext uri="{FF2B5EF4-FFF2-40B4-BE49-F238E27FC236}">
                    <a16:creationId xmlns:a16="http://schemas.microsoft.com/office/drawing/2014/main" id="{F822E8EE-85EB-5C3A-4809-E8D0CD217AAF}"/>
                  </a:ext>
                </a:extLst>
              </p:cNvPr>
              <p:cNvGrpSpPr/>
              <p:nvPr/>
            </p:nvGrpSpPr>
            <p:grpSpPr>
              <a:xfrm>
                <a:off x="2153080" y="2805736"/>
                <a:ext cx="129411" cy="185236"/>
                <a:chOff x="2153080" y="2805736"/>
                <a:chExt cx="129411" cy="185236"/>
              </a:xfrm>
              <a:noFill/>
            </p:grpSpPr>
            <p:sp>
              <p:nvSpPr>
                <p:cNvPr id="80" name="Freeform 79">
                  <a:extLst>
                    <a:ext uri="{FF2B5EF4-FFF2-40B4-BE49-F238E27FC236}">
                      <a16:creationId xmlns:a16="http://schemas.microsoft.com/office/drawing/2014/main" id="{3EDE98D0-35C1-4BC7-25C3-499104F695F7}"/>
                    </a:ext>
                  </a:extLst>
                </p:cNvPr>
                <p:cNvSpPr/>
                <p:nvPr/>
              </p:nvSpPr>
              <p:spPr>
                <a:xfrm>
                  <a:off x="2153080" y="2805736"/>
                  <a:ext cx="129411" cy="129411"/>
                </a:xfrm>
                <a:custGeom>
                  <a:avLst/>
                  <a:gdLst>
                    <a:gd name="connsiteX0" fmla="*/ 129412 w 129411"/>
                    <a:gd name="connsiteY0" fmla="*/ 64706 h 129411"/>
                    <a:gd name="connsiteX1" fmla="*/ 64706 w 129411"/>
                    <a:gd name="connsiteY1" fmla="*/ 129412 h 129411"/>
                    <a:gd name="connsiteX2" fmla="*/ 0 w 129411"/>
                    <a:gd name="connsiteY2" fmla="*/ 64706 h 129411"/>
                    <a:gd name="connsiteX3" fmla="*/ 64706 w 129411"/>
                    <a:gd name="connsiteY3" fmla="*/ 0 h 129411"/>
                    <a:gd name="connsiteX4" fmla="*/ 129412 w 129411"/>
                    <a:gd name="connsiteY4" fmla="*/ 64706 h 12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11" h="129411">
                      <a:moveTo>
                        <a:pt x="129412" y="64706"/>
                      </a:moveTo>
                      <a:cubicBezTo>
                        <a:pt x="129412" y="100442"/>
                        <a:pt x="100442" y="129412"/>
                        <a:pt x="64706" y="129412"/>
                      </a:cubicBezTo>
                      <a:cubicBezTo>
                        <a:pt x="28970" y="129412"/>
                        <a:pt x="0" y="100442"/>
                        <a:pt x="0" y="64706"/>
                      </a:cubicBezTo>
                      <a:cubicBezTo>
                        <a:pt x="0" y="28970"/>
                        <a:pt x="28970" y="0"/>
                        <a:pt x="64706" y="0"/>
                      </a:cubicBezTo>
                      <a:cubicBezTo>
                        <a:pt x="100442" y="0"/>
                        <a:pt x="129412" y="28970"/>
                        <a:pt x="129412" y="64706"/>
                      </a:cubicBezTo>
                      <a:close/>
                    </a:path>
                  </a:pathLst>
                </a:custGeom>
                <a:solidFill>
                  <a:schemeClr val="accent3">
                    <a:lumMod val="20000"/>
                    <a:lumOff val="80000"/>
                  </a:schemeClr>
                </a:solidFill>
                <a:ln w="12684" cap="flat">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 name="Freeform 80">
                  <a:extLst>
                    <a:ext uri="{FF2B5EF4-FFF2-40B4-BE49-F238E27FC236}">
                      <a16:creationId xmlns:a16="http://schemas.microsoft.com/office/drawing/2014/main" id="{2E295DC2-1110-B8DC-0AF6-F9465EB53171}"/>
                    </a:ext>
                  </a:extLst>
                </p:cNvPr>
                <p:cNvSpPr/>
                <p:nvPr/>
              </p:nvSpPr>
              <p:spPr>
                <a:xfrm>
                  <a:off x="2156886" y="2922460"/>
                  <a:ext cx="20299" cy="57093"/>
                </a:xfrm>
                <a:custGeom>
                  <a:avLst/>
                  <a:gdLst>
                    <a:gd name="connsiteX0" fmla="*/ 20300 w 20299"/>
                    <a:gd name="connsiteY0" fmla="*/ 0 h 57093"/>
                    <a:gd name="connsiteX1" fmla="*/ 0 w 20299"/>
                    <a:gd name="connsiteY1" fmla="*/ 57094 h 57093"/>
                  </a:gdLst>
                  <a:ahLst/>
                  <a:cxnLst>
                    <a:cxn ang="0">
                      <a:pos x="connsiteX0" y="connsiteY0"/>
                    </a:cxn>
                    <a:cxn ang="0">
                      <a:pos x="connsiteX1" y="connsiteY1"/>
                    </a:cxn>
                  </a:cxnLst>
                  <a:rect l="l" t="t" r="r" b="b"/>
                  <a:pathLst>
                    <a:path w="20299" h="57093">
                      <a:moveTo>
                        <a:pt x="20300" y="0"/>
                      </a:moveTo>
                      <a:lnTo>
                        <a:pt x="0" y="57094"/>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 name="Freeform 81">
                  <a:extLst>
                    <a:ext uri="{FF2B5EF4-FFF2-40B4-BE49-F238E27FC236}">
                      <a16:creationId xmlns:a16="http://schemas.microsoft.com/office/drawing/2014/main" id="{29D55AAE-4C83-F38B-AF87-E5C513E25837}"/>
                    </a:ext>
                  </a:extLst>
                </p:cNvPr>
                <p:cNvSpPr/>
                <p:nvPr/>
              </p:nvSpPr>
              <p:spPr>
                <a:xfrm>
                  <a:off x="2191142" y="2935148"/>
                  <a:ext cx="19031" cy="55824"/>
                </a:xfrm>
                <a:custGeom>
                  <a:avLst/>
                  <a:gdLst>
                    <a:gd name="connsiteX0" fmla="*/ 19031 w 19031"/>
                    <a:gd name="connsiteY0" fmla="*/ 0 h 55824"/>
                    <a:gd name="connsiteX1" fmla="*/ 0 w 19031"/>
                    <a:gd name="connsiteY1" fmla="*/ 55825 h 55824"/>
                  </a:gdLst>
                  <a:ahLst/>
                  <a:cxnLst>
                    <a:cxn ang="0">
                      <a:pos x="connsiteX0" y="connsiteY0"/>
                    </a:cxn>
                    <a:cxn ang="0">
                      <a:pos x="connsiteX1" y="connsiteY1"/>
                    </a:cxn>
                  </a:cxnLst>
                  <a:rect l="l" t="t" r="r" b="b"/>
                  <a:pathLst>
                    <a:path w="19031" h="55824">
                      <a:moveTo>
                        <a:pt x="19031" y="0"/>
                      </a:moveTo>
                      <a:lnTo>
                        <a:pt x="0" y="55825"/>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83" name="Graphic 4">
              <a:extLst>
                <a:ext uri="{FF2B5EF4-FFF2-40B4-BE49-F238E27FC236}">
                  <a16:creationId xmlns:a16="http://schemas.microsoft.com/office/drawing/2014/main" id="{5A01020E-9FA3-4F58-4152-4F850EEA540B}"/>
                </a:ext>
              </a:extLst>
            </p:cNvPr>
            <p:cNvGrpSpPr/>
            <p:nvPr/>
          </p:nvGrpSpPr>
          <p:grpSpPr>
            <a:xfrm>
              <a:off x="1583672" y="3105160"/>
              <a:ext cx="904614" cy="268973"/>
              <a:chOff x="1624013" y="3105160"/>
              <a:chExt cx="904614" cy="268973"/>
            </a:xfrm>
            <a:noFill/>
          </p:grpSpPr>
          <p:grpSp>
            <p:nvGrpSpPr>
              <p:cNvPr id="84" name="Graphic 4">
                <a:extLst>
                  <a:ext uri="{FF2B5EF4-FFF2-40B4-BE49-F238E27FC236}">
                    <a16:creationId xmlns:a16="http://schemas.microsoft.com/office/drawing/2014/main" id="{A9BCD977-2EF7-3C10-034C-AD00FEC852E2}"/>
                  </a:ext>
                </a:extLst>
              </p:cNvPr>
              <p:cNvGrpSpPr/>
              <p:nvPr/>
            </p:nvGrpSpPr>
            <p:grpSpPr>
              <a:xfrm>
                <a:off x="1624013" y="3244721"/>
                <a:ext cx="187774" cy="129411"/>
                <a:chOff x="1624013" y="3244721"/>
                <a:chExt cx="187774" cy="129411"/>
              </a:xfrm>
              <a:noFill/>
            </p:grpSpPr>
            <p:sp>
              <p:nvSpPr>
                <p:cNvPr id="85" name="Freeform 84">
                  <a:extLst>
                    <a:ext uri="{FF2B5EF4-FFF2-40B4-BE49-F238E27FC236}">
                      <a16:creationId xmlns:a16="http://schemas.microsoft.com/office/drawing/2014/main" id="{02D05B48-B300-8DE3-EC63-E06267E12B8C}"/>
                    </a:ext>
                  </a:extLst>
                </p:cNvPr>
                <p:cNvSpPr/>
                <p:nvPr/>
              </p:nvSpPr>
              <p:spPr>
                <a:xfrm>
                  <a:off x="1624013" y="3244721"/>
                  <a:ext cx="129411" cy="129411"/>
                </a:xfrm>
                <a:custGeom>
                  <a:avLst/>
                  <a:gdLst>
                    <a:gd name="connsiteX0" fmla="*/ 129412 w 129411"/>
                    <a:gd name="connsiteY0" fmla="*/ 64706 h 129411"/>
                    <a:gd name="connsiteX1" fmla="*/ 64706 w 129411"/>
                    <a:gd name="connsiteY1" fmla="*/ 129412 h 129411"/>
                    <a:gd name="connsiteX2" fmla="*/ 0 w 129411"/>
                    <a:gd name="connsiteY2" fmla="*/ 64706 h 129411"/>
                    <a:gd name="connsiteX3" fmla="*/ 64706 w 129411"/>
                    <a:gd name="connsiteY3" fmla="*/ 0 h 129411"/>
                    <a:gd name="connsiteX4" fmla="*/ 129412 w 129411"/>
                    <a:gd name="connsiteY4" fmla="*/ 64706 h 12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11" h="129411">
                      <a:moveTo>
                        <a:pt x="129412" y="64706"/>
                      </a:moveTo>
                      <a:cubicBezTo>
                        <a:pt x="129412" y="100442"/>
                        <a:pt x="100442" y="129412"/>
                        <a:pt x="64706" y="129412"/>
                      </a:cubicBezTo>
                      <a:cubicBezTo>
                        <a:pt x="28970" y="129412"/>
                        <a:pt x="0" y="100442"/>
                        <a:pt x="0" y="64706"/>
                      </a:cubicBezTo>
                      <a:cubicBezTo>
                        <a:pt x="0" y="28970"/>
                        <a:pt x="28970" y="0"/>
                        <a:pt x="64706" y="0"/>
                      </a:cubicBezTo>
                      <a:cubicBezTo>
                        <a:pt x="100442" y="0"/>
                        <a:pt x="129412" y="28970"/>
                        <a:pt x="129412" y="64706"/>
                      </a:cubicBezTo>
                      <a:close/>
                    </a:path>
                  </a:pathLst>
                </a:custGeom>
                <a:solidFill>
                  <a:schemeClr val="accent3">
                    <a:lumMod val="20000"/>
                    <a:lumOff val="80000"/>
                  </a:schemeClr>
                </a:solidFill>
                <a:ln w="12684" cap="flat">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 name="Freeform 85">
                  <a:extLst>
                    <a:ext uri="{FF2B5EF4-FFF2-40B4-BE49-F238E27FC236}">
                      <a16:creationId xmlns:a16="http://schemas.microsoft.com/office/drawing/2014/main" id="{8F02BDE4-A46E-53B3-576D-2D031E0A0A27}"/>
                    </a:ext>
                  </a:extLst>
                </p:cNvPr>
                <p:cNvSpPr/>
                <p:nvPr/>
              </p:nvSpPr>
              <p:spPr>
                <a:xfrm>
                  <a:off x="1753425" y="3308159"/>
                  <a:ext cx="58362" cy="10149"/>
                </a:xfrm>
                <a:custGeom>
                  <a:avLst/>
                  <a:gdLst>
                    <a:gd name="connsiteX0" fmla="*/ 0 w 58362"/>
                    <a:gd name="connsiteY0" fmla="*/ 10150 h 10149"/>
                    <a:gd name="connsiteX1" fmla="*/ 58362 w 58362"/>
                    <a:gd name="connsiteY1" fmla="*/ 0 h 10149"/>
                  </a:gdLst>
                  <a:ahLst/>
                  <a:cxnLst>
                    <a:cxn ang="0">
                      <a:pos x="connsiteX0" y="connsiteY0"/>
                    </a:cxn>
                    <a:cxn ang="0">
                      <a:pos x="connsiteX1" y="connsiteY1"/>
                    </a:cxn>
                  </a:cxnLst>
                  <a:rect l="l" t="t" r="r" b="b"/>
                  <a:pathLst>
                    <a:path w="58362" h="10149">
                      <a:moveTo>
                        <a:pt x="0" y="10150"/>
                      </a:moveTo>
                      <a:lnTo>
                        <a:pt x="58362" y="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 name="Freeform 86">
                  <a:extLst>
                    <a:ext uri="{FF2B5EF4-FFF2-40B4-BE49-F238E27FC236}">
                      <a16:creationId xmlns:a16="http://schemas.microsoft.com/office/drawing/2014/main" id="{4234F1CD-C509-923D-833E-1797A057BCBA}"/>
                    </a:ext>
                  </a:extLst>
                </p:cNvPr>
                <p:cNvSpPr/>
                <p:nvPr/>
              </p:nvSpPr>
              <p:spPr>
                <a:xfrm>
                  <a:off x="1747082" y="3272634"/>
                  <a:ext cx="58362" cy="10149"/>
                </a:xfrm>
                <a:custGeom>
                  <a:avLst/>
                  <a:gdLst>
                    <a:gd name="connsiteX0" fmla="*/ 0 w 58362"/>
                    <a:gd name="connsiteY0" fmla="*/ 10150 h 10149"/>
                    <a:gd name="connsiteX1" fmla="*/ 58362 w 58362"/>
                    <a:gd name="connsiteY1" fmla="*/ 0 h 10149"/>
                  </a:gdLst>
                  <a:ahLst/>
                  <a:cxnLst>
                    <a:cxn ang="0">
                      <a:pos x="connsiteX0" y="connsiteY0"/>
                    </a:cxn>
                    <a:cxn ang="0">
                      <a:pos x="connsiteX1" y="connsiteY1"/>
                    </a:cxn>
                  </a:cxnLst>
                  <a:rect l="l" t="t" r="r" b="b"/>
                  <a:pathLst>
                    <a:path w="58362" h="10149">
                      <a:moveTo>
                        <a:pt x="0" y="10150"/>
                      </a:moveTo>
                      <a:lnTo>
                        <a:pt x="58362" y="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88" name="Graphic 4">
                <a:extLst>
                  <a:ext uri="{FF2B5EF4-FFF2-40B4-BE49-F238E27FC236}">
                    <a16:creationId xmlns:a16="http://schemas.microsoft.com/office/drawing/2014/main" id="{8CDC4286-89D3-9EEB-5F9F-4EB17384C1A2}"/>
                  </a:ext>
                </a:extLst>
              </p:cNvPr>
              <p:cNvGrpSpPr/>
              <p:nvPr/>
            </p:nvGrpSpPr>
            <p:grpSpPr>
              <a:xfrm>
                <a:off x="2340854" y="3105160"/>
                <a:ext cx="187774" cy="129411"/>
                <a:chOff x="2340854" y="3105160"/>
                <a:chExt cx="187774" cy="129411"/>
              </a:xfrm>
              <a:noFill/>
            </p:grpSpPr>
            <p:sp>
              <p:nvSpPr>
                <p:cNvPr id="89" name="Freeform 88">
                  <a:extLst>
                    <a:ext uri="{FF2B5EF4-FFF2-40B4-BE49-F238E27FC236}">
                      <a16:creationId xmlns:a16="http://schemas.microsoft.com/office/drawing/2014/main" id="{FBB781B3-50D9-D397-F31C-50BF91A44787}"/>
                    </a:ext>
                  </a:extLst>
                </p:cNvPr>
                <p:cNvSpPr/>
                <p:nvPr/>
              </p:nvSpPr>
              <p:spPr>
                <a:xfrm>
                  <a:off x="2399216" y="3105160"/>
                  <a:ext cx="129411" cy="129411"/>
                </a:xfrm>
                <a:custGeom>
                  <a:avLst/>
                  <a:gdLst>
                    <a:gd name="connsiteX0" fmla="*/ 129412 w 129411"/>
                    <a:gd name="connsiteY0" fmla="*/ 64706 h 129411"/>
                    <a:gd name="connsiteX1" fmla="*/ 64706 w 129411"/>
                    <a:gd name="connsiteY1" fmla="*/ 129412 h 129411"/>
                    <a:gd name="connsiteX2" fmla="*/ 0 w 129411"/>
                    <a:gd name="connsiteY2" fmla="*/ 64706 h 129411"/>
                    <a:gd name="connsiteX3" fmla="*/ 64706 w 129411"/>
                    <a:gd name="connsiteY3" fmla="*/ 0 h 129411"/>
                    <a:gd name="connsiteX4" fmla="*/ 129412 w 129411"/>
                    <a:gd name="connsiteY4" fmla="*/ 64706 h 12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11" h="129411">
                      <a:moveTo>
                        <a:pt x="129412" y="64706"/>
                      </a:moveTo>
                      <a:cubicBezTo>
                        <a:pt x="129412" y="100442"/>
                        <a:pt x="100442" y="129412"/>
                        <a:pt x="64706" y="129412"/>
                      </a:cubicBezTo>
                      <a:cubicBezTo>
                        <a:pt x="28970" y="129412"/>
                        <a:pt x="0" y="100442"/>
                        <a:pt x="0" y="64706"/>
                      </a:cubicBezTo>
                      <a:cubicBezTo>
                        <a:pt x="0" y="28970"/>
                        <a:pt x="28970" y="0"/>
                        <a:pt x="64706" y="0"/>
                      </a:cubicBezTo>
                      <a:cubicBezTo>
                        <a:pt x="100442" y="0"/>
                        <a:pt x="129412" y="28970"/>
                        <a:pt x="129412" y="64706"/>
                      </a:cubicBezTo>
                      <a:close/>
                    </a:path>
                  </a:pathLst>
                </a:custGeom>
                <a:solidFill>
                  <a:schemeClr val="accent3">
                    <a:lumMod val="20000"/>
                    <a:lumOff val="80000"/>
                  </a:schemeClr>
                </a:solidFill>
                <a:ln w="12684" cap="flat">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 name="Freeform 89">
                  <a:extLst>
                    <a:ext uri="{FF2B5EF4-FFF2-40B4-BE49-F238E27FC236}">
                      <a16:creationId xmlns:a16="http://schemas.microsoft.com/office/drawing/2014/main" id="{85AFA3F6-EFC6-552B-751F-F91EB0BB64F7}"/>
                    </a:ext>
                  </a:extLst>
                </p:cNvPr>
                <p:cNvSpPr/>
                <p:nvPr/>
              </p:nvSpPr>
              <p:spPr>
                <a:xfrm>
                  <a:off x="2340854" y="3160984"/>
                  <a:ext cx="58362" cy="10149"/>
                </a:xfrm>
                <a:custGeom>
                  <a:avLst/>
                  <a:gdLst>
                    <a:gd name="connsiteX0" fmla="*/ 58362 w 58362"/>
                    <a:gd name="connsiteY0" fmla="*/ 0 h 10149"/>
                    <a:gd name="connsiteX1" fmla="*/ 0 w 58362"/>
                    <a:gd name="connsiteY1" fmla="*/ 10150 h 10149"/>
                  </a:gdLst>
                  <a:ahLst/>
                  <a:cxnLst>
                    <a:cxn ang="0">
                      <a:pos x="connsiteX0" y="connsiteY0"/>
                    </a:cxn>
                    <a:cxn ang="0">
                      <a:pos x="connsiteX1" y="connsiteY1"/>
                    </a:cxn>
                  </a:cxnLst>
                  <a:rect l="l" t="t" r="r" b="b"/>
                  <a:pathLst>
                    <a:path w="58362" h="10149">
                      <a:moveTo>
                        <a:pt x="58362" y="0"/>
                      </a:moveTo>
                      <a:lnTo>
                        <a:pt x="0" y="1015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 name="Freeform 90">
                  <a:extLst>
                    <a:ext uri="{FF2B5EF4-FFF2-40B4-BE49-F238E27FC236}">
                      <a16:creationId xmlns:a16="http://schemas.microsoft.com/office/drawing/2014/main" id="{FA900421-6033-8EE0-2014-05E2B3261084}"/>
                    </a:ext>
                  </a:extLst>
                </p:cNvPr>
                <p:cNvSpPr/>
                <p:nvPr/>
              </p:nvSpPr>
              <p:spPr>
                <a:xfrm>
                  <a:off x="2347198" y="3196509"/>
                  <a:ext cx="58362" cy="10149"/>
                </a:xfrm>
                <a:custGeom>
                  <a:avLst/>
                  <a:gdLst>
                    <a:gd name="connsiteX0" fmla="*/ 58362 w 58362"/>
                    <a:gd name="connsiteY0" fmla="*/ 0 h 10149"/>
                    <a:gd name="connsiteX1" fmla="*/ 0 w 58362"/>
                    <a:gd name="connsiteY1" fmla="*/ 10150 h 10149"/>
                  </a:gdLst>
                  <a:ahLst/>
                  <a:cxnLst>
                    <a:cxn ang="0">
                      <a:pos x="connsiteX0" y="connsiteY0"/>
                    </a:cxn>
                    <a:cxn ang="0">
                      <a:pos x="connsiteX1" y="connsiteY1"/>
                    </a:cxn>
                  </a:cxnLst>
                  <a:rect l="l" t="t" r="r" b="b"/>
                  <a:pathLst>
                    <a:path w="58362" h="10149">
                      <a:moveTo>
                        <a:pt x="58362" y="0"/>
                      </a:moveTo>
                      <a:lnTo>
                        <a:pt x="0" y="1015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92" name="Graphic 4">
              <a:extLst>
                <a:ext uri="{FF2B5EF4-FFF2-40B4-BE49-F238E27FC236}">
                  <a16:creationId xmlns:a16="http://schemas.microsoft.com/office/drawing/2014/main" id="{E4E511BF-0F27-171B-3463-5E876F0F2DCF}"/>
                </a:ext>
              </a:extLst>
            </p:cNvPr>
            <p:cNvGrpSpPr/>
            <p:nvPr/>
          </p:nvGrpSpPr>
          <p:grpSpPr>
            <a:xfrm>
              <a:off x="1635691" y="2979554"/>
              <a:ext cx="811996" cy="523991"/>
              <a:chOff x="1676032" y="2979554"/>
              <a:chExt cx="811996" cy="523991"/>
            </a:xfrm>
            <a:noFill/>
          </p:grpSpPr>
          <p:grpSp>
            <p:nvGrpSpPr>
              <p:cNvPr id="93" name="Graphic 4">
                <a:extLst>
                  <a:ext uri="{FF2B5EF4-FFF2-40B4-BE49-F238E27FC236}">
                    <a16:creationId xmlns:a16="http://schemas.microsoft.com/office/drawing/2014/main" id="{40069FA1-CD04-A964-C83A-8DCF178D68D6}"/>
                  </a:ext>
                </a:extLst>
              </p:cNvPr>
              <p:cNvGrpSpPr/>
              <p:nvPr/>
            </p:nvGrpSpPr>
            <p:grpSpPr>
              <a:xfrm>
                <a:off x="1676032" y="3365252"/>
                <a:ext cx="180161" cy="138293"/>
                <a:chOff x="1676032" y="3365252"/>
                <a:chExt cx="180161" cy="138293"/>
              </a:xfrm>
              <a:noFill/>
            </p:grpSpPr>
            <p:sp>
              <p:nvSpPr>
                <p:cNvPr id="94" name="Freeform 93">
                  <a:extLst>
                    <a:ext uri="{FF2B5EF4-FFF2-40B4-BE49-F238E27FC236}">
                      <a16:creationId xmlns:a16="http://schemas.microsoft.com/office/drawing/2014/main" id="{94D983AD-D724-ABE4-B72D-4ED688D04069}"/>
                    </a:ext>
                  </a:extLst>
                </p:cNvPr>
                <p:cNvSpPr/>
                <p:nvPr/>
              </p:nvSpPr>
              <p:spPr>
                <a:xfrm>
                  <a:off x="1676032" y="3374133"/>
                  <a:ext cx="129411" cy="129411"/>
                </a:xfrm>
                <a:custGeom>
                  <a:avLst/>
                  <a:gdLst>
                    <a:gd name="connsiteX0" fmla="*/ 129412 w 129411"/>
                    <a:gd name="connsiteY0" fmla="*/ 64706 h 129411"/>
                    <a:gd name="connsiteX1" fmla="*/ 64706 w 129411"/>
                    <a:gd name="connsiteY1" fmla="*/ 129412 h 129411"/>
                    <a:gd name="connsiteX2" fmla="*/ 0 w 129411"/>
                    <a:gd name="connsiteY2" fmla="*/ 64706 h 129411"/>
                    <a:gd name="connsiteX3" fmla="*/ 64706 w 129411"/>
                    <a:gd name="connsiteY3" fmla="*/ 0 h 129411"/>
                    <a:gd name="connsiteX4" fmla="*/ 129412 w 129411"/>
                    <a:gd name="connsiteY4" fmla="*/ 64706 h 12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11" h="129411">
                      <a:moveTo>
                        <a:pt x="129412" y="64706"/>
                      </a:moveTo>
                      <a:cubicBezTo>
                        <a:pt x="129412" y="100442"/>
                        <a:pt x="100442" y="129412"/>
                        <a:pt x="64706" y="129412"/>
                      </a:cubicBezTo>
                      <a:cubicBezTo>
                        <a:pt x="28970" y="129412"/>
                        <a:pt x="0" y="100442"/>
                        <a:pt x="0" y="64706"/>
                      </a:cubicBezTo>
                      <a:cubicBezTo>
                        <a:pt x="0" y="28970"/>
                        <a:pt x="28970" y="0"/>
                        <a:pt x="64706" y="0"/>
                      </a:cubicBezTo>
                      <a:cubicBezTo>
                        <a:pt x="100442" y="0"/>
                        <a:pt x="129412" y="28970"/>
                        <a:pt x="129412" y="64706"/>
                      </a:cubicBezTo>
                      <a:close/>
                    </a:path>
                  </a:pathLst>
                </a:custGeom>
                <a:solidFill>
                  <a:schemeClr val="accent3">
                    <a:lumMod val="20000"/>
                    <a:lumOff val="80000"/>
                  </a:schemeClr>
                </a:solidFill>
                <a:ln w="12684" cap="flat">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 name="Freeform 94">
                  <a:extLst>
                    <a:ext uri="{FF2B5EF4-FFF2-40B4-BE49-F238E27FC236}">
                      <a16:creationId xmlns:a16="http://schemas.microsoft.com/office/drawing/2014/main" id="{422086B0-F8FA-2330-6999-336B38A8AF72}"/>
                    </a:ext>
                  </a:extLst>
                </p:cNvPr>
                <p:cNvSpPr/>
                <p:nvPr/>
              </p:nvSpPr>
              <p:spPr>
                <a:xfrm>
                  <a:off x="1805444" y="3395702"/>
                  <a:ext cx="50749" cy="29181"/>
                </a:xfrm>
                <a:custGeom>
                  <a:avLst/>
                  <a:gdLst>
                    <a:gd name="connsiteX0" fmla="*/ 0 w 50749"/>
                    <a:gd name="connsiteY0" fmla="*/ 29181 h 29181"/>
                    <a:gd name="connsiteX1" fmla="*/ 50750 w 50749"/>
                    <a:gd name="connsiteY1" fmla="*/ 0 h 29181"/>
                  </a:gdLst>
                  <a:ahLst/>
                  <a:cxnLst>
                    <a:cxn ang="0">
                      <a:pos x="connsiteX0" y="connsiteY0"/>
                    </a:cxn>
                    <a:cxn ang="0">
                      <a:pos x="connsiteX1" y="connsiteY1"/>
                    </a:cxn>
                  </a:cxnLst>
                  <a:rect l="l" t="t" r="r" b="b"/>
                  <a:pathLst>
                    <a:path w="50749" h="29181">
                      <a:moveTo>
                        <a:pt x="0" y="29181"/>
                      </a:moveTo>
                      <a:lnTo>
                        <a:pt x="50750" y="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 name="Freeform 95">
                  <a:extLst>
                    <a:ext uri="{FF2B5EF4-FFF2-40B4-BE49-F238E27FC236}">
                      <a16:creationId xmlns:a16="http://schemas.microsoft.com/office/drawing/2014/main" id="{4E7E86F0-91F2-6F12-CE7E-75BA7149A3A1}"/>
                    </a:ext>
                  </a:extLst>
                </p:cNvPr>
                <p:cNvSpPr/>
                <p:nvPr/>
              </p:nvSpPr>
              <p:spPr>
                <a:xfrm>
                  <a:off x="1787681" y="3365252"/>
                  <a:ext cx="50749" cy="29181"/>
                </a:xfrm>
                <a:custGeom>
                  <a:avLst/>
                  <a:gdLst>
                    <a:gd name="connsiteX0" fmla="*/ 0 w 50749"/>
                    <a:gd name="connsiteY0" fmla="*/ 29181 h 29181"/>
                    <a:gd name="connsiteX1" fmla="*/ 50750 w 50749"/>
                    <a:gd name="connsiteY1" fmla="*/ 0 h 29181"/>
                  </a:gdLst>
                  <a:ahLst/>
                  <a:cxnLst>
                    <a:cxn ang="0">
                      <a:pos x="connsiteX0" y="connsiteY0"/>
                    </a:cxn>
                    <a:cxn ang="0">
                      <a:pos x="connsiteX1" y="connsiteY1"/>
                    </a:cxn>
                  </a:cxnLst>
                  <a:rect l="l" t="t" r="r" b="b"/>
                  <a:pathLst>
                    <a:path w="50749" h="29181">
                      <a:moveTo>
                        <a:pt x="0" y="29181"/>
                      </a:moveTo>
                      <a:lnTo>
                        <a:pt x="50750" y="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7" name="Graphic 4">
                <a:extLst>
                  <a:ext uri="{FF2B5EF4-FFF2-40B4-BE49-F238E27FC236}">
                    <a16:creationId xmlns:a16="http://schemas.microsoft.com/office/drawing/2014/main" id="{A5DEF107-8AEF-9706-347A-88DE460A2BF9}"/>
                  </a:ext>
                </a:extLst>
              </p:cNvPr>
              <p:cNvGrpSpPr/>
              <p:nvPr/>
            </p:nvGrpSpPr>
            <p:grpSpPr>
              <a:xfrm>
                <a:off x="2306598" y="2979554"/>
                <a:ext cx="181430" cy="138293"/>
                <a:chOff x="2306598" y="2979554"/>
                <a:chExt cx="181430" cy="138293"/>
              </a:xfrm>
              <a:noFill/>
            </p:grpSpPr>
            <p:sp>
              <p:nvSpPr>
                <p:cNvPr id="98" name="Freeform 97">
                  <a:extLst>
                    <a:ext uri="{FF2B5EF4-FFF2-40B4-BE49-F238E27FC236}">
                      <a16:creationId xmlns:a16="http://schemas.microsoft.com/office/drawing/2014/main" id="{EFDB8EC7-EE32-0DFF-9A66-4F7295A87946}"/>
                    </a:ext>
                  </a:extLst>
                </p:cNvPr>
                <p:cNvSpPr/>
                <p:nvPr/>
              </p:nvSpPr>
              <p:spPr>
                <a:xfrm>
                  <a:off x="2358616" y="2979554"/>
                  <a:ext cx="129411" cy="129411"/>
                </a:xfrm>
                <a:custGeom>
                  <a:avLst/>
                  <a:gdLst>
                    <a:gd name="connsiteX0" fmla="*/ 129412 w 129411"/>
                    <a:gd name="connsiteY0" fmla="*/ 64706 h 129411"/>
                    <a:gd name="connsiteX1" fmla="*/ 64706 w 129411"/>
                    <a:gd name="connsiteY1" fmla="*/ 129412 h 129411"/>
                    <a:gd name="connsiteX2" fmla="*/ 0 w 129411"/>
                    <a:gd name="connsiteY2" fmla="*/ 64706 h 129411"/>
                    <a:gd name="connsiteX3" fmla="*/ 64706 w 129411"/>
                    <a:gd name="connsiteY3" fmla="*/ 0 h 129411"/>
                    <a:gd name="connsiteX4" fmla="*/ 129412 w 129411"/>
                    <a:gd name="connsiteY4" fmla="*/ 64706 h 12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11" h="129411">
                      <a:moveTo>
                        <a:pt x="129412" y="64706"/>
                      </a:moveTo>
                      <a:cubicBezTo>
                        <a:pt x="129412" y="100442"/>
                        <a:pt x="100442" y="129412"/>
                        <a:pt x="64706" y="129412"/>
                      </a:cubicBezTo>
                      <a:cubicBezTo>
                        <a:pt x="28970" y="129412"/>
                        <a:pt x="0" y="100442"/>
                        <a:pt x="0" y="64706"/>
                      </a:cubicBezTo>
                      <a:cubicBezTo>
                        <a:pt x="0" y="28970"/>
                        <a:pt x="28970" y="0"/>
                        <a:pt x="64706" y="0"/>
                      </a:cubicBezTo>
                      <a:cubicBezTo>
                        <a:pt x="100442" y="0"/>
                        <a:pt x="129412" y="28970"/>
                        <a:pt x="129412" y="64706"/>
                      </a:cubicBezTo>
                      <a:close/>
                    </a:path>
                  </a:pathLst>
                </a:custGeom>
                <a:solidFill>
                  <a:schemeClr val="accent3">
                    <a:lumMod val="20000"/>
                    <a:lumOff val="80000"/>
                  </a:schemeClr>
                </a:solidFill>
                <a:ln w="12684" cap="flat">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 name="Freeform 98">
                  <a:extLst>
                    <a:ext uri="{FF2B5EF4-FFF2-40B4-BE49-F238E27FC236}">
                      <a16:creationId xmlns:a16="http://schemas.microsoft.com/office/drawing/2014/main" id="{65C85787-F82A-D0A6-A837-3A26A6EEC114}"/>
                    </a:ext>
                  </a:extLst>
                </p:cNvPr>
                <p:cNvSpPr/>
                <p:nvPr/>
              </p:nvSpPr>
              <p:spPr>
                <a:xfrm>
                  <a:off x="2306598" y="3056947"/>
                  <a:ext cx="52018" cy="30449"/>
                </a:xfrm>
                <a:custGeom>
                  <a:avLst/>
                  <a:gdLst>
                    <a:gd name="connsiteX0" fmla="*/ 52019 w 52018"/>
                    <a:gd name="connsiteY0" fmla="*/ 0 h 30449"/>
                    <a:gd name="connsiteX1" fmla="*/ 0 w 52018"/>
                    <a:gd name="connsiteY1" fmla="*/ 30450 h 30449"/>
                  </a:gdLst>
                  <a:ahLst/>
                  <a:cxnLst>
                    <a:cxn ang="0">
                      <a:pos x="connsiteX0" y="connsiteY0"/>
                    </a:cxn>
                    <a:cxn ang="0">
                      <a:pos x="connsiteX1" y="connsiteY1"/>
                    </a:cxn>
                  </a:cxnLst>
                  <a:rect l="l" t="t" r="r" b="b"/>
                  <a:pathLst>
                    <a:path w="52018" h="30449">
                      <a:moveTo>
                        <a:pt x="52019" y="0"/>
                      </a:moveTo>
                      <a:lnTo>
                        <a:pt x="0" y="3045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 name="Freeform 99">
                  <a:extLst>
                    <a:ext uri="{FF2B5EF4-FFF2-40B4-BE49-F238E27FC236}">
                      <a16:creationId xmlns:a16="http://schemas.microsoft.com/office/drawing/2014/main" id="{A738A217-CE39-0F2B-06BC-ACDFEB53BFB1}"/>
                    </a:ext>
                  </a:extLst>
                </p:cNvPr>
                <p:cNvSpPr/>
                <p:nvPr/>
              </p:nvSpPr>
              <p:spPr>
                <a:xfrm>
                  <a:off x="2324360" y="3088666"/>
                  <a:ext cx="52018" cy="29181"/>
                </a:xfrm>
                <a:custGeom>
                  <a:avLst/>
                  <a:gdLst>
                    <a:gd name="connsiteX0" fmla="*/ 52018 w 52018"/>
                    <a:gd name="connsiteY0" fmla="*/ 0 h 29181"/>
                    <a:gd name="connsiteX1" fmla="*/ 0 w 52018"/>
                    <a:gd name="connsiteY1" fmla="*/ 29181 h 29181"/>
                  </a:gdLst>
                  <a:ahLst/>
                  <a:cxnLst>
                    <a:cxn ang="0">
                      <a:pos x="connsiteX0" y="connsiteY0"/>
                    </a:cxn>
                    <a:cxn ang="0">
                      <a:pos x="connsiteX1" y="connsiteY1"/>
                    </a:cxn>
                  </a:cxnLst>
                  <a:rect l="l" t="t" r="r" b="b"/>
                  <a:pathLst>
                    <a:path w="52018" h="29181">
                      <a:moveTo>
                        <a:pt x="52018" y="0"/>
                      </a:moveTo>
                      <a:lnTo>
                        <a:pt x="0" y="29181"/>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101" name="Graphic 4">
              <a:extLst>
                <a:ext uri="{FF2B5EF4-FFF2-40B4-BE49-F238E27FC236}">
                  <a16:creationId xmlns:a16="http://schemas.microsoft.com/office/drawing/2014/main" id="{38D11790-A776-2679-E8B7-5048B8303028}"/>
                </a:ext>
              </a:extLst>
            </p:cNvPr>
            <p:cNvGrpSpPr/>
            <p:nvPr/>
          </p:nvGrpSpPr>
          <p:grpSpPr>
            <a:xfrm>
              <a:off x="1725772" y="2874248"/>
              <a:ext cx="630565" cy="737140"/>
              <a:chOff x="1766113" y="2874248"/>
              <a:chExt cx="630565" cy="737140"/>
            </a:xfrm>
            <a:noFill/>
          </p:grpSpPr>
          <p:grpSp>
            <p:nvGrpSpPr>
              <p:cNvPr id="102" name="Graphic 4">
                <a:extLst>
                  <a:ext uri="{FF2B5EF4-FFF2-40B4-BE49-F238E27FC236}">
                    <a16:creationId xmlns:a16="http://schemas.microsoft.com/office/drawing/2014/main" id="{FC31495B-03CE-490F-235B-E49178C86157}"/>
                  </a:ext>
                </a:extLst>
              </p:cNvPr>
              <p:cNvGrpSpPr/>
              <p:nvPr/>
            </p:nvGrpSpPr>
            <p:grpSpPr>
              <a:xfrm>
                <a:off x="1766113" y="3442646"/>
                <a:ext cx="158593" cy="168742"/>
                <a:chOff x="1766113" y="3442646"/>
                <a:chExt cx="158593" cy="168742"/>
              </a:xfrm>
              <a:noFill/>
            </p:grpSpPr>
            <p:sp>
              <p:nvSpPr>
                <p:cNvPr id="103" name="Freeform 102">
                  <a:extLst>
                    <a:ext uri="{FF2B5EF4-FFF2-40B4-BE49-F238E27FC236}">
                      <a16:creationId xmlns:a16="http://schemas.microsoft.com/office/drawing/2014/main" id="{AA297E09-6B93-F3FE-0B39-CC317BA236A9}"/>
                    </a:ext>
                  </a:extLst>
                </p:cNvPr>
                <p:cNvSpPr/>
                <p:nvPr/>
              </p:nvSpPr>
              <p:spPr>
                <a:xfrm>
                  <a:off x="1766113" y="3481977"/>
                  <a:ext cx="129411" cy="129411"/>
                </a:xfrm>
                <a:custGeom>
                  <a:avLst/>
                  <a:gdLst>
                    <a:gd name="connsiteX0" fmla="*/ 129412 w 129411"/>
                    <a:gd name="connsiteY0" fmla="*/ 64706 h 129411"/>
                    <a:gd name="connsiteX1" fmla="*/ 64706 w 129411"/>
                    <a:gd name="connsiteY1" fmla="*/ 129412 h 129411"/>
                    <a:gd name="connsiteX2" fmla="*/ 0 w 129411"/>
                    <a:gd name="connsiteY2" fmla="*/ 64706 h 129411"/>
                    <a:gd name="connsiteX3" fmla="*/ 64706 w 129411"/>
                    <a:gd name="connsiteY3" fmla="*/ 0 h 129411"/>
                    <a:gd name="connsiteX4" fmla="*/ 129412 w 129411"/>
                    <a:gd name="connsiteY4" fmla="*/ 64706 h 12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11" h="129411">
                      <a:moveTo>
                        <a:pt x="129412" y="64706"/>
                      </a:moveTo>
                      <a:cubicBezTo>
                        <a:pt x="129412" y="100442"/>
                        <a:pt x="100442" y="129412"/>
                        <a:pt x="64706" y="129412"/>
                      </a:cubicBezTo>
                      <a:cubicBezTo>
                        <a:pt x="28970" y="129412"/>
                        <a:pt x="0" y="100442"/>
                        <a:pt x="0" y="64706"/>
                      </a:cubicBezTo>
                      <a:cubicBezTo>
                        <a:pt x="0" y="28970"/>
                        <a:pt x="28970" y="0"/>
                        <a:pt x="64706" y="0"/>
                      </a:cubicBezTo>
                      <a:cubicBezTo>
                        <a:pt x="100442" y="0"/>
                        <a:pt x="129412" y="28970"/>
                        <a:pt x="129412" y="64706"/>
                      </a:cubicBezTo>
                      <a:close/>
                    </a:path>
                  </a:pathLst>
                </a:custGeom>
                <a:solidFill>
                  <a:schemeClr val="accent3">
                    <a:lumMod val="20000"/>
                    <a:lumOff val="80000"/>
                  </a:schemeClr>
                </a:solidFill>
                <a:ln w="12684" cap="flat">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 name="Freeform 103">
                  <a:extLst>
                    <a:ext uri="{FF2B5EF4-FFF2-40B4-BE49-F238E27FC236}">
                      <a16:creationId xmlns:a16="http://schemas.microsoft.com/office/drawing/2014/main" id="{CFB17B66-D02A-425B-303C-7BA2167C6DB1}"/>
                    </a:ext>
                  </a:extLst>
                </p:cNvPr>
                <p:cNvSpPr/>
                <p:nvPr/>
              </p:nvSpPr>
              <p:spPr>
                <a:xfrm>
                  <a:off x="1886644" y="3465483"/>
                  <a:ext cx="38062" cy="45674"/>
                </a:xfrm>
                <a:custGeom>
                  <a:avLst/>
                  <a:gdLst>
                    <a:gd name="connsiteX0" fmla="*/ 0 w 38062"/>
                    <a:gd name="connsiteY0" fmla="*/ 45675 h 45674"/>
                    <a:gd name="connsiteX1" fmla="*/ 38062 w 38062"/>
                    <a:gd name="connsiteY1" fmla="*/ 0 h 45674"/>
                  </a:gdLst>
                  <a:ahLst/>
                  <a:cxnLst>
                    <a:cxn ang="0">
                      <a:pos x="connsiteX0" y="connsiteY0"/>
                    </a:cxn>
                    <a:cxn ang="0">
                      <a:pos x="connsiteX1" y="connsiteY1"/>
                    </a:cxn>
                  </a:cxnLst>
                  <a:rect l="l" t="t" r="r" b="b"/>
                  <a:pathLst>
                    <a:path w="38062" h="45674">
                      <a:moveTo>
                        <a:pt x="0" y="45675"/>
                      </a:moveTo>
                      <a:lnTo>
                        <a:pt x="38062" y="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 name="Freeform 104">
                  <a:extLst>
                    <a:ext uri="{FF2B5EF4-FFF2-40B4-BE49-F238E27FC236}">
                      <a16:creationId xmlns:a16="http://schemas.microsoft.com/office/drawing/2014/main" id="{B2223B67-F553-9528-BB6F-81D51E876224}"/>
                    </a:ext>
                  </a:extLst>
                </p:cNvPr>
                <p:cNvSpPr/>
                <p:nvPr/>
              </p:nvSpPr>
              <p:spPr>
                <a:xfrm>
                  <a:off x="1858731" y="3442646"/>
                  <a:ext cx="38062" cy="45674"/>
                </a:xfrm>
                <a:custGeom>
                  <a:avLst/>
                  <a:gdLst>
                    <a:gd name="connsiteX0" fmla="*/ 0 w 38062"/>
                    <a:gd name="connsiteY0" fmla="*/ 45675 h 45674"/>
                    <a:gd name="connsiteX1" fmla="*/ 38062 w 38062"/>
                    <a:gd name="connsiteY1" fmla="*/ 0 h 45674"/>
                  </a:gdLst>
                  <a:ahLst/>
                  <a:cxnLst>
                    <a:cxn ang="0">
                      <a:pos x="connsiteX0" y="connsiteY0"/>
                    </a:cxn>
                    <a:cxn ang="0">
                      <a:pos x="connsiteX1" y="connsiteY1"/>
                    </a:cxn>
                  </a:cxnLst>
                  <a:rect l="l" t="t" r="r" b="b"/>
                  <a:pathLst>
                    <a:path w="38062" h="45674">
                      <a:moveTo>
                        <a:pt x="0" y="45675"/>
                      </a:moveTo>
                      <a:lnTo>
                        <a:pt x="38062" y="0"/>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06" name="Graphic 4">
                <a:extLst>
                  <a:ext uri="{FF2B5EF4-FFF2-40B4-BE49-F238E27FC236}">
                    <a16:creationId xmlns:a16="http://schemas.microsoft.com/office/drawing/2014/main" id="{F0CC1285-5545-24D8-7460-27C53FD4E642}"/>
                  </a:ext>
                </a:extLst>
              </p:cNvPr>
              <p:cNvGrpSpPr/>
              <p:nvPr/>
            </p:nvGrpSpPr>
            <p:grpSpPr>
              <a:xfrm>
                <a:off x="2239354" y="2874248"/>
                <a:ext cx="157324" cy="167474"/>
                <a:chOff x="2239354" y="2874248"/>
                <a:chExt cx="157324" cy="167474"/>
              </a:xfrm>
              <a:noFill/>
            </p:grpSpPr>
            <p:sp>
              <p:nvSpPr>
                <p:cNvPr id="107" name="Freeform 106">
                  <a:extLst>
                    <a:ext uri="{FF2B5EF4-FFF2-40B4-BE49-F238E27FC236}">
                      <a16:creationId xmlns:a16="http://schemas.microsoft.com/office/drawing/2014/main" id="{1DC1F122-9FD8-70C5-98EE-AE0D93488055}"/>
                    </a:ext>
                  </a:extLst>
                </p:cNvPr>
                <p:cNvSpPr/>
                <p:nvPr/>
              </p:nvSpPr>
              <p:spPr>
                <a:xfrm>
                  <a:off x="2267267" y="2874248"/>
                  <a:ext cx="129411" cy="129411"/>
                </a:xfrm>
                <a:custGeom>
                  <a:avLst/>
                  <a:gdLst>
                    <a:gd name="connsiteX0" fmla="*/ 129412 w 129411"/>
                    <a:gd name="connsiteY0" fmla="*/ 64706 h 129411"/>
                    <a:gd name="connsiteX1" fmla="*/ 64706 w 129411"/>
                    <a:gd name="connsiteY1" fmla="*/ 129412 h 129411"/>
                    <a:gd name="connsiteX2" fmla="*/ 0 w 129411"/>
                    <a:gd name="connsiteY2" fmla="*/ 64706 h 129411"/>
                    <a:gd name="connsiteX3" fmla="*/ 64706 w 129411"/>
                    <a:gd name="connsiteY3" fmla="*/ 0 h 129411"/>
                    <a:gd name="connsiteX4" fmla="*/ 129412 w 129411"/>
                    <a:gd name="connsiteY4" fmla="*/ 64706 h 129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11" h="129411">
                      <a:moveTo>
                        <a:pt x="129412" y="64706"/>
                      </a:moveTo>
                      <a:cubicBezTo>
                        <a:pt x="129412" y="100442"/>
                        <a:pt x="100442" y="129412"/>
                        <a:pt x="64706" y="129412"/>
                      </a:cubicBezTo>
                      <a:cubicBezTo>
                        <a:pt x="28970" y="129412"/>
                        <a:pt x="0" y="100442"/>
                        <a:pt x="0" y="64706"/>
                      </a:cubicBezTo>
                      <a:cubicBezTo>
                        <a:pt x="0" y="28970"/>
                        <a:pt x="28970" y="0"/>
                        <a:pt x="64706" y="0"/>
                      </a:cubicBezTo>
                      <a:cubicBezTo>
                        <a:pt x="100442" y="0"/>
                        <a:pt x="129412" y="28970"/>
                        <a:pt x="129412" y="64706"/>
                      </a:cubicBezTo>
                      <a:close/>
                    </a:path>
                  </a:pathLst>
                </a:custGeom>
                <a:solidFill>
                  <a:schemeClr val="accent3">
                    <a:lumMod val="20000"/>
                    <a:lumOff val="80000"/>
                  </a:schemeClr>
                </a:solidFill>
                <a:ln w="12684" cap="flat">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8" name="Freeform 107">
                  <a:extLst>
                    <a:ext uri="{FF2B5EF4-FFF2-40B4-BE49-F238E27FC236}">
                      <a16:creationId xmlns:a16="http://schemas.microsoft.com/office/drawing/2014/main" id="{B221AE2B-B1D6-E769-E387-18F5266982DF}"/>
                    </a:ext>
                  </a:extLst>
                </p:cNvPr>
                <p:cNvSpPr/>
                <p:nvPr/>
              </p:nvSpPr>
              <p:spPr>
                <a:xfrm>
                  <a:off x="2239354" y="2973210"/>
                  <a:ext cx="36793" cy="46943"/>
                </a:xfrm>
                <a:custGeom>
                  <a:avLst/>
                  <a:gdLst>
                    <a:gd name="connsiteX0" fmla="*/ 36794 w 36793"/>
                    <a:gd name="connsiteY0" fmla="*/ 0 h 46943"/>
                    <a:gd name="connsiteX1" fmla="*/ 0 w 36793"/>
                    <a:gd name="connsiteY1" fmla="*/ 46944 h 46943"/>
                  </a:gdLst>
                  <a:ahLst/>
                  <a:cxnLst>
                    <a:cxn ang="0">
                      <a:pos x="connsiteX0" y="connsiteY0"/>
                    </a:cxn>
                    <a:cxn ang="0">
                      <a:pos x="connsiteX1" y="connsiteY1"/>
                    </a:cxn>
                  </a:cxnLst>
                  <a:rect l="l" t="t" r="r" b="b"/>
                  <a:pathLst>
                    <a:path w="36793" h="46943">
                      <a:moveTo>
                        <a:pt x="36794" y="0"/>
                      </a:moveTo>
                      <a:lnTo>
                        <a:pt x="0" y="46944"/>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9" name="Freeform 108">
                  <a:extLst>
                    <a:ext uri="{FF2B5EF4-FFF2-40B4-BE49-F238E27FC236}">
                      <a16:creationId xmlns:a16="http://schemas.microsoft.com/office/drawing/2014/main" id="{B74975E7-484F-E9A9-8BEF-E1FCDEC8301B}"/>
                    </a:ext>
                  </a:extLst>
                </p:cNvPr>
                <p:cNvSpPr/>
                <p:nvPr/>
              </p:nvSpPr>
              <p:spPr>
                <a:xfrm>
                  <a:off x="2265998" y="2996048"/>
                  <a:ext cx="38062" cy="45674"/>
                </a:xfrm>
                <a:custGeom>
                  <a:avLst/>
                  <a:gdLst>
                    <a:gd name="connsiteX0" fmla="*/ 38062 w 38062"/>
                    <a:gd name="connsiteY0" fmla="*/ 0 h 45674"/>
                    <a:gd name="connsiteX1" fmla="*/ 0 w 38062"/>
                    <a:gd name="connsiteY1" fmla="*/ 45675 h 45674"/>
                  </a:gdLst>
                  <a:ahLst/>
                  <a:cxnLst>
                    <a:cxn ang="0">
                      <a:pos x="connsiteX0" y="connsiteY0"/>
                    </a:cxn>
                    <a:cxn ang="0">
                      <a:pos x="connsiteX1" y="connsiteY1"/>
                    </a:cxn>
                  </a:cxnLst>
                  <a:rect l="l" t="t" r="r" b="b"/>
                  <a:pathLst>
                    <a:path w="38062" h="45674">
                      <a:moveTo>
                        <a:pt x="38062" y="0"/>
                      </a:moveTo>
                      <a:lnTo>
                        <a:pt x="0" y="45675"/>
                      </a:lnTo>
                    </a:path>
                  </a:pathLst>
                </a:custGeom>
                <a:ln w="12684" cap="rnd">
                  <a:solidFill>
                    <a:schemeClr val="accent3">
                      <a:lumMod val="60000"/>
                      <a:lumOff val="40000"/>
                    </a:schemeClr>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cxnSp>
          <p:nvCxnSpPr>
            <p:cNvPr id="111" name="Straight Arrow Connector 110">
              <a:extLst>
                <a:ext uri="{FF2B5EF4-FFF2-40B4-BE49-F238E27FC236}">
                  <a16:creationId xmlns:a16="http://schemas.microsoft.com/office/drawing/2014/main" id="{26BC04F6-3DD9-A30C-9894-9242A499F78F}"/>
                </a:ext>
              </a:extLst>
            </p:cNvPr>
            <p:cNvCxnSpPr/>
            <p:nvPr/>
          </p:nvCxnSpPr>
          <p:spPr bwMode="auto">
            <a:xfrm>
              <a:off x="2235806" y="3160984"/>
              <a:ext cx="425030" cy="157324"/>
            </a:xfrm>
            <a:prstGeom prst="straightConnector1">
              <a:avLst/>
            </a:prstGeom>
            <a:noFill/>
            <a:ln w="28575" cap="flat" cmpd="sng" algn="ctr">
              <a:solidFill>
                <a:schemeClr val="bg1"/>
              </a:solidFill>
              <a:prstDash val="solid"/>
              <a:round/>
              <a:headEnd type="none" w="med" len="med"/>
              <a:tailEnd type="triangle"/>
            </a:ln>
            <a:effectLst/>
          </p:spPr>
        </p:cxnSp>
        <p:cxnSp>
          <p:nvCxnSpPr>
            <p:cNvPr id="112" name="Straight Arrow Connector 111">
              <a:extLst>
                <a:ext uri="{FF2B5EF4-FFF2-40B4-BE49-F238E27FC236}">
                  <a16:creationId xmlns:a16="http://schemas.microsoft.com/office/drawing/2014/main" id="{782FE997-E66C-35C2-FC02-969B8BEA7E8E}"/>
                </a:ext>
              </a:extLst>
            </p:cNvPr>
            <p:cNvCxnSpPr>
              <a:cxnSpLocks/>
            </p:cNvCxnSpPr>
            <p:nvPr/>
          </p:nvCxnSpPr>
          <p:spPr bwMode="auto">
            <a:xfrm>
              <a:off x="1622369" y="2875879"/>
              <a:ext cx="262499" cy="218496"/>
            </a:xfrm>
            <a:prstGeom prst="straightConnector1">
              <a:avLst/>
            </a:prstGeom>
            <a:noFill/>
            <a:ln w="28575" cap="flat" cmpd="sng" algn="ctr">
              <a:solidFill>
                <a:schemeClr val="bg1"/>
              </a:solidFill>
              <a:prstDash val="solid"/>
              <a:round/>
              <a:headEnd type="none" w="med" len="med"/>
              <a:tailEnd type="triangle"/>
            </a:ln>
            <a:effectLst/>
          </p:spPr>
        </p:cxnSp>
        <p:cxnSp>
          <p:nvCxnSpPr>
            <p:cNvPr id="114" name="Straight Arrow Connector 113">
              <a:extLst>
                <a:ext uri="{FF2B5EF4-FFF2-40B4-BE49-F238E27FC236}">
                  <a16:creationId xmlns:a16="http://schemas.microsoft.com/office/drawing/2014/main" id="{DBB13C27-186D-1EF2-AF0A-FCC0D5A48AFE}"/>
                </a:ext>
              </a:extLst>
            </p:cNvPr>
            <p:cNvCxnSpPr>
              <a:cxnSpLocks/>
            </p:cNvCxnSpPr>
            <p:nvPr/>
          </p:nvCxnSpPr>
          <p:spPr bwMode="auto">
            <a:xfrm flipH="1">
              <a:off x="2140651" y="3505156"/>
              <a:ext cx="480397" cy="239451"/>
            </a:xfrm>
            <a:prstGeom prst="straightConnector1">
              <a:avLst/>
            </a:prstGeom>
            <a:noFill/>
            <a:ln w="28575" cap="flat" cmpd="sng" algn="ctr">
              <a:solidFill>
                <a:schemeClr val="bg1"/>
              </a:solidFill>
              <a:prstDash val="solid"/>
              <a:round/>
              <a:headEnd type="none" w="med" len="med"/>
              <a:tailEnd type="triangle"/>
            </a:ln>
            <a:effectLst/>
          </p:spPr>
        </p:cxnSp>
        <p:cxnSp>
          <p:nvCxnSpPr>
            <p:cNvPr id="116" name="Straight Arrow Connector 115">
              <a:extLst>
                <a:ext uri="{FF2B5EF4-FFF2-40B4-BE49-F238E27FC236}">
                  <a16:creationId xmlns:a16="http://schemas.microsoft.com/office/drawing/2014/main" id="{68DC9CDA-E2F3-C4A3-044D-30C121699D51}"/>
                </a:ext>
              </a:extLst>
            </p:cNvPr>
            <p:cNvCxnSpPr>
              <a:cxnSpLocks/>
            </p:cNvCxnSpPr>
            <p:nvPr/>
          </p:nvCxnSpPr>
          <p:spPr bwMode="auto">
            <a:xfrm flipV="1">
              <a:off x="1522734" y="3299937"/>
              <a:ext cx="370511" cy="117986"/>
            </a:xfrm>
            <a:prstGeom prst="straightConnector1">
              <a:avLst/>
            </a:prstGeom>
            <a:noFill/>
            <a:ln w="28575" cap="flat" cmpd="sng" algn="ctr">
              <a:solidFill>
                <a:schemeClr val="bg1"/>
              </a:solidFill>
              <a:prstDash val="solid"/>
              <a:round/>
              <a:headEnd type="none" w="med" len="med"/>
              <a:tailEnd type="triangle"/>
            </a:ln>
            <a:effectLst/>
          </p:spPr>
        </p:cxnSp>
        <p:cxnSp>
          <p:nvCxnSpPr>
            <p:cNvPr id="118" name="Straight Arrow Connector 117">
              <a:extLst>
                <a:ext uri="{FF2B5EF4-FFF2-40B4-BE49-F238E27FC236}">
                  <a16:creationId xmlns:a16="http://schemas.microsoft.com/office/drawing/2014/main" id="{0353C08B-AE55-B4FD-A0CB-5CB288ED148E}"/>
                </a:ext>
              </a:extLst>
            </p:cNvPr>
            <p:cNvCxnSpPr>
              <a:cxnSpLocks/>
            </p:cNvCxnSpPr>
            <p:nvPr/>
          </p:nvCxnSpPr>
          <p:spPr bwMode="auto">
            <a:xfrm flipH="1">
              <a:off x="1960489" y="3450102"/>
              <a:ext cx="27756" cy="284804"/>
            </a:xfrm>
            <a:prstGeom prst="straightConnector1">
              <a:avLst/>
            </a:prstGeom>
            <a:noFill/>
            <a:ln w="28575" cap="flat" cmpd="sng" algn="ctr">
              <a:solidFill>
                <a:schemeClr val="bg1"/>
              </a:solidFill>
              <a:prstDash val="solid"/>
              <a:round/>
              <a:headEnd type="none" w="med" len="med"/>
              <a:tailEnd type="triangle"/>
            </a:ln>
            <a:effectLst/>
          </p:spPr>
        </p:cxnSp>
        <p:cxnSp>
          <p:nvCxnSpPr>
            <p:cNvPr id="121" name="Straight Arrow Connector 120">
              <a:extLst>
                <a:ext uri="{FF2B5EF4-FFF2-40B4-BE49-F238E27FC236}">
                  <a16:creationId xmlns:a16="http://schemas.microsoft.com/office/drawing/2014/main" id="{0DF68B83-FF1A-A3AA-C4BF-7D37DA6AC3EB}"/>
                </a:ext>
              </a:extLst>
            </p:cNvPr>
            <p:cNvCxnSpPr/>
            <p:nvPr/>
          </p:nvCxnSpPr>
          <p:spPr bwMode="auto">
            <a:xfrm flipH="1">
              <a:off x="2295605" y="5777135"/>
              <a:ext cx="1713745" cy="0"/>
            </a:xfrm>
            <a:prstGeom prst="straightConnector1">
              <a:avLst/>
            </a:prstGeom>
            <a:noFill/>
            <a:ln w="28575" cap="flat" cmpd="sng" algn="ctr">
              <a:solidFill>
                <a:schemeClr val="bg1"/>
              </a:solidFill>
              <a:prstDash val="solid"/>
              <a:round/>
              <a:headEnd type="none" w="med" len="med"/>
              <a:tailEnd type="triangle"/>
            </a:ln>
            <a:effectLst/>
          </p:spPr>
        </p:cxnSp>
        <p:sp>
          <p:nvSpPr>
            <p:cNvPr id="122" name="TextBox 121">
              <a:extLst>
                <a:ext uri="{FF2B5EF4-FFF2-40B4-BE49-F238E27FC236}">
                  <a16:creationId xmlns:a16="http://schemas.microsoft.com/office/drawing/2014/main" id="{8E107339-D1D4-3A11-9E89-0A1FA769AF3F}"/>
                </a:ext>
              </a:extLst>
            </p:cNvPr>
            <p:cNvSpPr txBox="1"/>
            <p:nvPr/>
          </p:nvSpPr>
          <p:spPr bwMode="auto">
            <a:xfrm>
              <a:off x="1230600" y="5156936"/>
              <a:ext cx="10740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Clotting factor</a:t>
              </a:r>
            </a:p>
          </p:txBody>
        </p:sp>
        <p:cxnSp>
          <p:nvCxnSpPr>
            <p:cNvPr id="123" name="Straight Arrow Connector 122">
              <a:extLst>
                <a:ext uri="{FF2B5EF4-FFF2-40B4-BE49-F238E27FC236}">
                  <a16:creationId xmlns:a16="http://schemas.microsoft.com/office/drawing/2014/main" id="{49A10502-16C4-C473-934A-B27552C259E7}"/>
                </a:ext>
              </a:extLst>
            </p:cNvPr>
            <p:cNvCxnSpPr>
              <a:cxnSpLocks/>
            </p:cNvCxnSpPr>
            <p:nvPr/>
          </p:nvCxnSpPr>
          <p:spPr bwMode="auto">
            <a:xfrm>
              <a:off x="3360902" y="4073641"/>
              <a:ext cx="407983" cy="0"/>
            </a:xfrm>
            <a:prstGeom prst="straightConnector1">
              <a:avLst/>
            </a:prstGeom>
            <a:noFill/>
            <a:ln w="28575" cap="flat" cmpd="sng" algn="ctr">
              <a:solidFill>
                <a:schemeClr val="bg1"/>
              </a:solidFill>
              <a:prstDash val="solid"/>
              <a:round/>
              <a:headEnd type="none" w="med" len="med"/>
              <a:tailEnd type="triangle"/>
            </a:ln>
            <a:effectLst/>
          </p:spPr>
        </p:cxnSp>
        <p:cxnSp>
          <p:nvCxnSpPr>
            <p:cNvPr id="125" name="Straight Arrow Connector 124">
              <a:extLst>
                <a:ext uri="{FF2B5EF4-FFF2-40B4-BE49-F238E27FC236}">
                  <a16:creationId xmlns:a16="http://schemas.microsoft.com/office/drawing/2014/main" id="{3CD0FE17-4EEB-64B1-04E4-C70AB61DD947}"/>
                </a:ext>
              </a:extLst>
            </p:cNvPr>
            <p:cNvCxnSpPr>
              <a:cxnSpLocks/>
            </p:cNvCxnSpPr>
            <p:nvPr/>
          </p:nvCxnSpPr>
          <p:spPr bwMode="auto">
            <a:xfrm>
              <a:off x="5190111" y="4260966"/>
              <a:ext cx="0" cy="539634"/>
            </a:xfrm>
            <a:prstGeom prst="straightConnector1">
              <a:avLst/>
            </a:prstGeom>
            <a:noFill/>
            <a:ln w="28575" cap="flat" cmpd="sng" algn="ctr">
              <a:solidFill>
                <a:schemeClr val="bg1"/>
              </a:solidFill>
              <a:prstDash val="solid"/>
              <a:round/>
              <a:headEnd type="none" w="med" len="med"/>
              <a:tailEnd type="triangle"/>
            </a:ln>
            <a:effectLst/>
          </p:spPr>
        </p:cxnSp>
        <p:cxnSp>
          <p:nvCxnSpPr>
            <p:cNvPr id="128" name="Straight Arrow Connector 127">
              <a:extLst>
                <a:ext uri="{FF2B5EF4-FFF2-40B4-BE49-F238E27FC236}">
                  <a16:creationId xmlns:a16="http://schemas.microsoft.com/office/drawing/2014/main" id="{EE49F7D6-72DE-F8D0-43B2-994B887691F4}"/>
                </a:ext>
              </a:extLst>
            </p:cNvPr>
            <p:cNvCxnSpPr>
              <a:cxnSpLocks/>
            </p:cNvCxnSpPr>
            <p:nvPr/>
          </p:nvCxnSpPr>
          <p:spPr bwMode="auto">
            <a:xfrm>
              <a:off x="5189702" y="5200650"/>
              <a:ext cx="818" cy="463550"/>
            </a:xfrm>
            <a:prstGeom prst="straightConnector1">
              <a:avLst/>
            </a:prstGeom>
            <a:noFill/>
            <a:ln w="28575" cap="flat" cmpd="sng" algn="ctr">
              <a:solidFill>
                <a:schemeClr val="bg1"/>
              </a:solidFill>
              <a:prstDash val="solid"/>
              <a:round/>
              <a:headEnd type="none" w="med" len="med"/>
              <a:tailEnd type="triangle"/>
            </a:ln>
            <a:effectLst/>
          </p:spPr>
        </p:cxnSp>
        <p:sp>
          <p:nvSpPr>
            <p:cNvPr id="130" name="TextBox 129">
              <a:extLst>
                <a:ext uri="{FF2B5EF4-FFF2-40B4-BE49-F238E27FC236}">
                  <a16:creationId xmlns:a16="http://schemas.microsoft.com/office/drawing/2014/main" id="{91642ED3-9D8C-1C0E-E90B-41F61BE01670}"/>
                </a:ext>
              </a:extLst>
            </p:cNvPr>
            <p:cNvSpPr txBox="1"/>
            <p:nvPr/>
          </p:nvSpPr>
          <p:spPr bwMode="auto">
            <a:xfrm>
              <a:off x="5348636" y="5200650"/>
              <a:ext cx="1045479" cy="374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ts val="1100"/>
                </a:lnSpc>
                <a:spcBef>
                  <a:spcPts val="3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Transcription</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and splicing</a:t>
              </a:r>
            </a:p>
          </p:txBody>
        </p:sp>
        <p:sp>
          <p:nvSpPr>
            <p:cNvPr id="131" name="TextBox 130">
              <a:extLst>
                <a:ext uri="{FF2B5EF4-FFF2-40B4-BE49-F238E27FC236}">
                  <a16:creationId xmlns:a16="http://schemas.microsoft.com/office/drawing/2014/main" id="{760059A5-F180-BADB-6233-B467D41A12D5}"/>
                </a:ext>
              </a:extLst>
            </p:cNvPr>
            <p:cNvSpPr txBox="1"/>
            <p:nvPr/>
          </p:nvSpPr>
          <p:spPr bwMode="auto">
            <a:xfrm>
              <a:off x="4303860" y="5896397"/>
              <a:ext cx="1457450" cy="233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ts val="1100"/>
                </a:lnSpc>
                <a:spcBef>
                  <a:spcPts val="3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mRNA fusion transcript</a:t>
              </a:r>
            </a:p>
          </p:txBody>
        </p:sp>
        <p:sp>
          <p:nvSpPr>
            <p:cNvPr id="132" name="TextBox 131">
              <a:extLst>
                <a:ext uri="{FF2B5EF4-FFF2-40B4-BE49-F238E27FC236}">
                  <a16:creationId xmlns:a16="http://schemas.microsoft.com/office/drawing/2014/main" id="{7052B55F-691A-91A6-D338-293EDFDEA33A}"/>
                </a:ext>
              </a:extLst>
            </p:cNvPr>
            <p:cNvSpPr txBox="1"/>
            <p:nvPr/>
          </p:nvSpPr>
          <p:spPr bwMode="auto">
            <a:xfrm>
              <a:off x="2389324" y="5341101"/>
              <a:ext cx="1526380" cy="374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ts val="1100"/>
                </a:lnSpc>
                <a:spcBef>
                  <a:spcPts val="3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 mRNA translation and</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clotting factor section</a:t>
              </a:r>
            </a:p>
          </p:txBody>
        </p:sp>
        <p:sp>
          <p:nvSpPr>
            <p:cNvPr id="133" name="TextBox 132">
              <a:extLst>
                <a:ext uri="{FF2B5EF4-FFF2-40B4-BE49-F238E27FC236}">
                  <a16:creationId xmlns:a16="http://schemas.microsoft.com/office/drawing/2014/main" id="{D624A17A-B266-F5A8-E2BE-525E1BF219B6}"/>
                </a:ext>
              </a:extLst>
            </p:cNvPr>
            <p:cNvSpPr txBox="1"/>
            <p:nvPr/>
          </p:nvSpPr>
          <p:spPr bwMode="auto">
            <a:xfrm>
              <a:off x="2706963" y="4613241"/>
              <a:ext cx="708848" cy="374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ts val="1100"/>
                </a:lnSpc>
                <a:spcBef>
                  <a:spcPts val="3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Albumin</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promoter</a:t>
              </a:r>
            </a:p>
          </p:txBody>
        </p:sp>
        <p:sp>
          <p:nvSpPr>
            <p:cNvPr id="134" name="TextBox 133">
              <a:extLst>
                <a:ext uri="{FF2B5EF4-FFF2-40B4-BE49-F238E27FC236}">
                  <a16:creationId xmlns:a16="http://schemas.microsoft.com/office/drawing/2014/main" id="{BF22010E-3B38-330D-6A23-D3F6A14EEE10}"/>
                </a:ext>
              </a:extLst>
            </p:cNvPr>
            <p:cNvSpPr txBox="1"/>
            <p:nvPr/>
          </p:nvSpPr>
          <p:spPr bwMode="auto">
            <a:xfrm>
              <a:off x="5377484" y="4279603"/>
              <a:ext cx="1499128" cy="515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ts val="1100"/>
                </a:lnSpc>
                <a:spcBef>
                  <a:spcPts val="3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 Homology-directed</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repair using AAV-</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Delivered donor DNA</a:t>
              </a:r>
            </a:p>
          </p:txBody>
        </p:sp>
        <p:sp>
          <p:nvSpPr>
            <p:cNvPr id="135" name="Freeform 134">
              <a:extLst>
                <a:ext uri="{FF2B5EF4-FFF2-40B4-BE49-F238E27FC236}">
                  <a16:creationId xmlns:a16="http://schemas.microsoft.com/office/drawing/2014/main" id="{A9B93DB2-5776-D8A1-D733-1DA6008A7EF4}"/>
                </a:ext>
              </a:extLst>
            </p:cNvPr>
            <p:cNvSpPr/>
            <p:nvPr/>
          </p:nvSpPr>
          <p:spPr bwMode="auto">
            <a:xfrm>
              <a:off x="3855384" y="5092700"/>
              <a:ext cx="863600" cy="584200"/>
            </a:xfrm>
            <a:custGeom>
              <a:avLst/>
              <a:gdLst>
                <a:gd name="connsiteX0" fmla="*/ 0 w 863600"/>
                <a:gd name="connsiteY0" fmla="*/ 15875 h 584200"/>
                <a:gd name="connsiteX1" fmla="*/ 831850 w 863600"/>
                <a:gd name="connsiteY1" fmla="*/ 584200 h 584200"/>
                <a:gd name="connsiteX2" fmla="*/ 863600 w 863600"/>
                <a:gd name="connsiteY2" fmla="*/ 0 h 584200"/>
              </a:gdLst>
              <a:ahLst/>
              <a:cxnLst>
                <a:cxn ang="0">
                  <a:pos x="connsiteX0" y="connsiteY0"/>
                </a:cxn>
                <a:cxn ang="0">
                  <a:pos x="connsiteX1" y="connsiteY1"/>
                </a:cxn>
                <a:cxn ang="0">
                  <a:pos x="connsiteX2" y="connsiteY2"/>
                </a:cxn>
              </a:cxnLst>
              <a:rect l="l" t="t" r="r" b="b"/>
              <a:pathLst>
                <a:path w="863600" h="584200">
                  <a:moveTo>
                    <a:pt x="0" y="15875"/>
                  </a:moveTo>
                  <a:lnTo>
                    <a:pt x="831850" y="584200"/>
                  </a:lnTo>
                  <a:lnTo>
                    <a:pt x="863600" y="0"/>
                  </a:lnTo>
                </a:path>
              </a:pathLst>
            </a:custGeom>
            <a:noFill/>
            <a:ln w="28575">
              <a:solidFill>
                <a:schemeClr val="bg1"/>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 name="TextBox 142">
              <a:extLst>
                <a:ext uri="{FF2B5EF4-FFF2-40B4-BE49-F238E27FC236}">
                  <a16:creationId xmlns:a16="http://schemas.microsoft.com/office/drawing/2014/main" id="{C30D9579-E9E8-4ECF-56CF-63DDD139D841}"/>
                </a:ext>
              </a:extLst>
            </p:cNvPr>
            <p:cNvSpPr txBox="1"/>
            <p:nvPr/>
          </p:nvSpPr>
          <p:spPr bwMode="auto">
            <a:xfrm>
              <a:off x="3116538" y="3655617"/>
              <a:ext cx="813043" cy="374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ts val="1100"/>
                </a:lnSpc>
                <a:spcBef>
                  <a:spcPts val="3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Cas9</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cleavage</a:t>
              </a:r>
            </a:p>
          </p:txBody>
        </p:sp>
        <p:sp>
          <p:nvSpPr>
            <p:cNvPr id="144" name="TextBox 143">
              <a:extLst>
                <a:ext uri="{FF2B5EF4-FFF2-40B4-BE49-F238E27FC236}">
                  <a16:creationId xmlns:a16="http://schemas.microsoft.com/office/drawing/2014/main" id="{B8BDF53A-4191-B699-C3AC-CBCC66D5FC8E}"/>
                </a:ext>
              </a:extLst>
            </p:cNvPr>
            <p:cNvSpPr txBox="1"/>
            <p:nvPr/>
          </p:nvSpPr>
          <p:spPr bwMode="auto">
            <a:xfrm>
              <a:off x="962142" y="2621803"/>
              <a:ext cx="819455" cy="233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ts val="1100"/>
                </a:lnSpc>
                <a:spcBef>
                  <a:spcPts val="3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Cas9 mRNA</a:t>
              </a:r>
            </a:p>
          </p:txBody>
        </p:sp>
        <p:sp>
          <p:nvSpPr>
            <p:cNvPr id="145" name="TextBox 144">
              <a:extLst>
                <a:ext uri="{FF2B5EF4-FFF2-40B4-BE49-F238E27FC236}">
                  <a16:creationId xmlns:a16="http://schemas.microsoft.com/office/drawing/2014/main" id="{074C9882-474A-92A3-8A77-C57EB6FEE1F4}"/>
                </a:ext>
              </a:extLst>
            </p:cNvPr>
            <p:cNvSpPr txBox="1"/>
            <p:nvPr/>
          </p:nvSpPr>
          <p:spPr bwMode="auto">
            <a:xfrm>
              <a:off x="2447142" y="2936831"/>
              <a:ext cx="944489" cy="374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ts val="1100"/>
                </a:lnSpc>
                <a:spcBef>
                  <a:spcPts val="3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Cas9 </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endonuclease</a:t>
              </a:r>
            </a:p>
          </p:txBody>
        </p:sp>
        <p:sp>
          <p:nvSpPr>
            <p:cNvPr id="146" name="TextBox 145">
              <a:extLst>
                <a:ext uri="{FF2B5EF4-FFF2-40B4-BE49-F238E27FC236}">
                  <a16:creationId xmlns:a16="http://schemas.microsoft.com/office/drawing/2014/main" id="{7991C0CF-A2CF-C84B-B167-7A68414B69D5}"/>
                </a:ext>
              </a:extLst>
            </p:cNvPr>
            <p:cNvSpPr txBox="1"/>
            <p:nvPr/>
          </p:nvSpPr>
          <p:spPr bwMode="auto">
            <a:xfrm>
              <a:off x="2161896" y="3665015"/>
              <a:ext cx="797013" cy="374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ts val="1100"/>
                </a:lnSpc>
                <a:spcBef>
                  <a:spcPts val="3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Cas9/gRNA</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complex</a:t>
              </a:r>
            </a:p>
          </p:txBody>
        </p:sp>
        <p:sp>
          <p:nvSpPr>
            <p:cNvPr id="147" name="TextBox 146">
              <a:extLst>
                <a:ext uri="{FF2B5EF4-FFF2-40B4-BE49-F238E27FC236}">
                  <a16:creationId xmlns:a16="http://schemas.microsoft.com/office/drawing/2014/main" id="{CB10EE9B-89DB-7E6C-400C-C8FC1B9653B1}"/>
                </a:ext>
              </a:extLst>
            </p:cNvPr>
            <p:cNvSpPr txBox="1"/>
            <p:nvPr/>
          </p:nvSpPr>
          <p:spPr bwMode="auto">
            <a:xfrm>
              <a:off x="1143599" y="3492556"/>
              <a:ext cx="623889" cy="233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ts val="1100"/>
                </a:lnSpc>
                <a:spcBef>
                  <a:spcPts val="3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Scaffold</a:t>
              </a:r>
            </a:p>
          </p:txBody>
        </p:sp>
        <p:sp>
          <p:nvSpPr>
            <p:cNvPr id="148" name="TextBox 147">
              <a:extLst>
                <a:ext uri="{FF2B5EF4-FFF2-40B4-BE49-F238E27FC236}">
                  <a16:creationId xmlns:a16="http://schemas.microsoft.com/office/drawing/2014/main" id="{7CE41880-A2E5-807A-50E2-BEE130BBE10A}"/>
                </a:ext>
              </a:extLst>
            </p:cNvPr>
            <p:cNvSpPr txBox="1"/>
            <p:nvPr/>
          </p:nvSpPr>
          <p:spPr bwMode="auto">
            <a:xfrm>
              <a:off x="458625" y="3416533"/>
              <a:ext cx="553358" cy="233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ts val="1100"/>
                </a:lnSpc>
                <a:spcBef>
                  <a:spcPts val="3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Spacer</a:t>
              </a:r>
            </a:p>
          </p:txBody>
        </p:sp>
        <p:sp>
          <p:nvSpPr>
            <p:cNvPr id="149" name="TextBox 148">
              <a:extLst>
                <a:ext uri="{FF2B5EF4-FFF2-40B4-BE49-F238E27FC236}">
                  <a16:creationId xmlns:a16="http://schemas.microsoft.com/office/drawing/2014/main" id="{C560D350-3E69-3157-C935-3AB308516D8D}"/>
                </a:ext>
              </a:extLst>
            </p:cNvPr>
            <p:cNvSpPr txBox="1"/>
            <p:nvPr/>
          </p:nvSpPr>
          <p:spPr bwMode="auto">
            <a:xfrm>
              <a:off x="1041854" y="2265530"/>
              <a:ext cx="1983300" cy="379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ts val="1100"/>
                </a:lnSpc>
                <a:spcBef>
                  <a:spcPts val="3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Lipid nanoparticle-delivered</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gRNA and Case9 mRNA</a:t>
              </a:r>
            </a:p>
          </p:txBody>
        </p:sp>
        <p:sp>
          <p:nvSpPr>
            <p:cNvPr id="150" name="TextBox 149">
              <a:extLst>
                <a:ext uri="{FF2B5EF4-FFF2-40B4-BE49-F238E27FC236}">
                  <a16:creationId xmlns:a16="http://schemas.microsoft.com/office/drawing/2014/main" id="{70ADD113-DA0D-EF3D-3CA8-E001CEF3D5E0}"/>
                </a:ext>
              </a:extLst>
            </p:cNvPr>
            <p:cNvSpPr txBox="1"/>
            <p:nvPr/>
          </p:nvSpPr>
          <p:spPr bwMode="auto">
            <a:xfrm>
              <a:off x="4291034" y="2913416"/>
              <a:ext cx="18423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AAV-delivered donor DNA</a:t>
              </a:r>
            </a:p>
          </p:txBody>
        </p:sp>
        <p:sp>
          <p:nvSpPr>
            <p:cNvPr id="161" name="TextBox 160">
              <a:extLst>
                <a:ext uri="{FF2B5EF4-FFF2-40B4-BE49-F238E27FC236}">
                  <a16:creationId xmlns:a16="http://schemas.microsoft.com/office/drawing/2014/main" id="{939A16F5-7886-E1E1-5B85-0B9DC165D9C0}"/>
                </a:ext>
              </a:extLst>
            </p:cNvPr>
            <p:cNvSpPr txBox="1"/>
            <p:nvPr/>
          </p:nvSpPr>
          <p:spPr bwMode="auto">
            <a:xfrm>
              <a:off x="585052" y="2967182"/>
              <a:ext cx="1015021" cy="374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ts val="1100"/>
                </a:lnSpc>
                <a:spcBef>
                  <a:spcPts val="3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Albumin-</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targeting gRNA</a:t>
              </a:r>
            </a:p>
          </p:txBody>
        </p:sp>
        <p:sp>
          <p:nvSpPr>
            <p:cNvPr id="171" name="TextBox 170">
              <a:extLst>
                <a:ext uri="{FF2B5EF4-FFF2-40B4-BE49-F238E27FC236}">
                  <a16:creationId xmlns:a16="http://schemas.microsoft.com/office/drawing/2014/main" id="{E39D2C8F-68D9-51FF-DCBA-5A62A200D219}"/>
                </a:ext>
              </a:extLst>
            </p:cNvPr>
            <p:cNvSpPr txBox="1"/>
            <p:nvPr/>
          </p:nvSpPr>
          <p:spPr bwMode="auto">
            <a:xfrm>
              <a:off x="4534159" y="3203645"/>
              <a:ext cx="33054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a:t>
              </a:r>
            </a:p>
          </p:txBody>
        </p:sp>
        <p:sp>
          <p:nvSpPr>
            <p:cNvPr id="172" name="TextBox 171">
              <a:extLst>
                <a:ext uri="{FF2B5EF4-FFF2-40B4-BE49-F238E27FC236}">
                  <a16:creationId xmlns:a16="http://schemas.microsoft.com/office/drawing/2014/main" id="{2EDB9DEE-149F-BDF7-84BE-9AC982979D33}"/>
                </a:ext>
              </a:extLst>
            </p:cNvPr>
            <p:cNvSpPr txBox="1"/>
            <p:nvPr/>
          </p:nvSpPr>
          <p:spPr bwMode="auto">
            <a:xfrm>
              <a:off x="4773634" y="3203645"/>
              <a:ext cx="8771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Factor cDNA</a:t>
              </a:r>
            </a:p>
          </p:txBody>
        </p:sp>
        <p:sp>
          <p:nvSpPr>
            <p:cNvPr id="173" name="TextBox 172">
              <a:extLst>
                <a:ext uri="{FF2B5EF4-FFF2-40B4-BE49-F238E27FC236}">
                  <a16:creationId xmlns:a16="http://schemas.microsoft.com/office/drawing/2014/main" id="{0B829CCF-A335-CE4A-B689-E09E4BD03C97}"/>
                </a:ext>
              </a:extLst>
            </p:cNvPr>
            <p:cNvSpPr txBox="1"/>
            <p:nvPr/>
          </p:nvSpPr>
          <p:spPr bwMode="auto">
            <a:xfrm>
              <a:off x="5562925" y="3203645"/>
              <a:ext cx="33855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a:t>
              </a:r>
            </a:p>
          </p:txBody>
        </p:sp>
        <p:sp>
          <p:nvSpPr>
            <p:cNvPr id="184" name="TextBox 183">
              <a:extLst>
                <a:ext uri="{FF2B5EF4-FFF2-40B4-BE49-F238E27FC236}">
                  <a16:creationId xmlns:a16="http://schemas.microsoft.com/office/drawing/2014/main" id="{406988C0-6D00-2F0F-71CF-7C1F01E2708C}"/>
                </a:ext>
              </a:extLst>
            </p:cNvPr>
            <p:cNvSpPr txBox="1"/>
            <p:nvPr/>
          </p:nvSpPr>
          <p:spPr bwMode="auto">
            <a:xfrm>
              <a:off x="4322232" y="3955671"/>
              <a:ext cx="33374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185" name="TextBox 184">
              <a:extLst>
                <a:ext uri="{FF2B5EF4-FFF2-40B4-BE49-F238E27FC236}">
                  <a16:creationId xmlns:a16="http://schemas.microsoft.com/office/drawing/2014/main" id="{89D2401A-E334-FFA7-AF07-C712CFA051A9}"/>
                </a:ext>
              </a:extLst>
            </p:cNvPr>
            <p:cNvSpPr txBox="1"/>
            <p:nvPr/>
          </p:nvSpPr>
          <p:spPr bwMode="auto">
            <a:xfrm>
              <a:off x="3929444" y="3955671"/>
              <a:ext cx="55656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Exon 1</a:t>
              </a:r>
            </a:p>
          </p:txBody>
        </p:sp>
        <p:sp>
          <p:nvSpPr>
            <p:cNvPr id="186" name="TextBox 185">
              <a:extLst>
                <a:ext uri="{FF2B5EF4-FFF2-40B4-BE49-F238E27FC236}">
                  <a16:creationId xmlns:a16="http://schemas.microsoft.com/office/drawing/2014/main" id="{F34C9186-A9AB-8E69-8337-B16D403CE65B}"/>
                </a:ext>
              </a:extLst>
            </p:cNvPr>
            <p:cNvSpPr txBox="1"/>
            <p:nvPr/>
          </p:nvSpPr>
          <p:spPr bwMode="auto">
            <a:xfrm>
              <a:off x="5792013" y="3955671"/>
              <a:ext cx="55656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Exon 2</a:t>
              </a:r>
            </a:p>
          </p:txBody>
        </p:sp>
        <p:sp>
          <p:nvSpPr>
            <p:cNvPr id="188" name="TextBox 187">
              <a:extLst>
                <a:ext uri="{FF2B5EF4-FFF2-40B4-BE49-F238E27FC236}">
                  <a16:creationId xmlns:a16="http://schemas.microsoft.com/office/drawing/2014/main" id="{6AE4A8E9-CD79-C0B2-D45F-56B767CBD46C}"/>
                </a:ext>
              </a:extLst>
            </p:cNvPr>
            <p:cNvSpPr txBox="1"/>
            <p:nvPr/>
          </p:nvSpPr>
          <p:spPr bwMode="auto">
            <a:xfrm>
              <a:off x="4477327" y="4879621"/>
              <a:ext cx="33054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a:t>
              </a:r>
            </a:p>
          </p:txBody>
        </p:sp>
        <p:sp>
          <p:nvSpPr>
            <p:cNvPr id="189" name="TextBox 188">
              <a:extLst>
                <a:ext uri="{FF2B5EF4-FFF2-40B4-BE49-F238E27FC236}">
                  <a16:creationId xmlns:a16="http://schemas.microsoft.com/office/drawing/2014/main" id="{891FDAD3-13C7-0D2F-CB69-19637C8F939E}"/>
                </a:ext>
              </a:extLst>
            </p:cNvPr>
            <p:cNvSpPr txBox="1"/>
            <p:nvPr/>
          </p:nvSpPr>
          <p:spPr bwMode="auto">
            <a:xfrm>
              <a:off x="4716802" y="4879621"/>
              <a:ext cx="8771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Factor cDNA</a:t>
              </a:r>
            </a:p>
          </p:txBody>
        </p:sp>
        <p:sp>
          <p:nvSpPr>
            <p:cNvPr id="190" name="TextBox 189">
              <a:extLst>
                <a:ext uri="{FF2B5EF4-FFF2-40B4-BE49-F238E27FC236}">
                  <a16:creationId xmlns:a16="http://schemas.microsoft.com/office/drawing/2014/main" id="{6ED0C1DD-AB24-B846-6A2F-A59A4154369B}"/>
                </a:ext>
              </a:extLst>
            </p:cNvPr>
            <p:cNvSpPr txBox="1"/>
            <p:nvPr/>
          </p:nvSpPr>
          <p:spPr bwMode="auto">
            <a:xfrm>
              <a:off x="5506093" y="4879621"/>
              <a:ext cx="33855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a:t>
              </a:r>
            </a:p>
          </p:txBody>
        </p:sp>
        <p:sp>
          <p:nvSpPr>
            <p:cNvPr id="191" name="TextBox 190">
              <a:extLst>
                <a:ext uri="{FF2B5EF4-FFF2-40B4-BE49-F238E27FC236}">
                  <a16:creationId xmlns:a16="http://schemas.microsoft.com/office/drawing/2014/main" id="{F0E1CF34-83B5-0FDC-BC24-F75BD504738D}"/>
                </a:ext>
              </a:extLst>
            </p:cNvPr>
            <p:cNvSpPr txBox="1"/>
            <p:nvPr/>
          </p:nvSpPr>
          <p:spPr bwMode="auto">
            <a:xfrm>
              <a:off x="3768885" y="4882087"/>
              <a:ext cx="33374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192" name="TextBox 191">
              <a:extLst>
                <a:ext uri="{FF2B5EF4-FFF2-40B4-BE49-F238E27FC236}">
                  <a16:creationId xmlns:a16="http://schemas.microsoft.com/office/drawing/2014/main" id="{E97EBE9C-5958-187C-F8C0-9C9D0D21C014}"/>
                </a:ext>
              </a:extLst>
            </p:cNvPr>
            <p:cNvSpPr txBox="1"/>
            <p:nvPr/>
          </p:nvSpPr>
          <p:spPr bwMode="auto">
            <a:xfrm>
              <a:off x="3376097" y="4882087"/>
              <a:ext cx="55656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Exon 1</a:t>
              </a:r>
            </a:p>
          </p:txBody>
        </p:sp>
        <p:sp>
          <p:nvSpPr>
            <p:cNvPr id="193" name="TextBox 192">
              <a:extLst>
                <a:ext uri="{FF2B5EF4-FFF2-40B4-BE49-F238E27FC236}">
                  <a16:creationId xmlns:a16="http://schemas.microsoft.com/office/drawing/2014/main" id="{4782B2CE-CC0A-6C02-05CD-009341802411}"/>
                </a:ext>
              </a:extLst>
            </p:cNvPr>
            <p:cNvSpPr txBox="1"/>
            <p:nvPr/>
          </p:nvSpPr>
          <p:spPr bwMode="auto">
            <a:xfrm>
              <a:off x="6260161" y="4882087"/>
              <a:ext cx="55656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Exon 2</a:t>
              </a:r>
            </a:p>
          </p:txBody>
        </p:sp>
        <p:sp>
          <p:nvSpPr>
            <p:cNvPr id="194" name="TextBox 193">
              <a:extLst>
                <a:ext uri="{FF2B5EF4-FFF2-40B4-BE49-F238E27FC236}">
                  <a16:creationId xmlns:a16="http://schemas.microsoft.com/office/drawing/2014/main" id="{283E4044-82A7-83FA-BC78-FB97F01E103C}"/>
                </a:ext>
              </a:extLst>
            </p:cNvPr>
            <p:cNvSpPr txBox="1"/>
            <p:nvPr/>
          </p:nvSpPr>
          <p:spPr bwMode="auto">
            <a:xfrm>
              <a:off x="4478246" y="4879621"/>
              <a:ext cx="33054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a:t>
              </a:r>
            </a:p>
          </p:txBody>
        </p:sp>
        <p:sp>
          <p:nvSpPr>
            <p:cNvPr id="195" name="TextBox 194">
              <a:extLst>
                <a:ext uri="{FF2B5EF4-FFF2-40B4-BE49-F238E27FC236}">
                  <a16:creationId xmlns:a16="http://schemas.microsoft.com/office/drawing/2014/main" id="{400787D7-236B-597C-FEC7-4C9926B6C7EA}"/>
                </a:ext>
              </a:extLst>
            </p:cNvPr>
            <p:cNvSpPr txBox="1"/>
            <p:nvPr/>
          </p:nvSpPr>
          <p:spPr bwMode="auto">
            <a:xfrm>
              <a:off x="4717721" y="4879621"/>
              <a:ext cx="8771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Factor cDNA</a:t>
              </a:r>
            </a:p>
          </p:txBody>
        </p:sp>
        <p:sp>
          <p:nvSpPr>
            <p:cNvPr id="196" name="TextBox 195">
              <a:extLst>
                <a:ext uri="{FF2B5EF4-FFF2-40B4-BE49-F238E27FC236}">
                  <a16:creationId xmlns:a16="http://schemas.microsoft.com/office/drawing/2014/main" id="{DB135800-0C39-A49D-D4C4-6BAA7EE63F71}"/>
                </a:ext>
              </a:extLst>
            </p:cNvPr>
            <p:cNvSpPr txBox="1"/>
            <p:nvPr/>
          </p:nvSpPr>
          <p:spPr bwMode="auto">
            <a:xfrm>
              <a:off x="5507012" y="4879621"/>
              <a:ext cx="33855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a:t>
              </a:r>
            </a:p>
          </p:txBody>
        </p:sp>
        <p:sp>
          <p:nvSpPr>
            <p:cNvPr id="215" name="TextBox 214">
              <a:extLst>
                <a:ext uri="{FF2B5EF4-FFF2-40B4-BE49-F238E27FC236}">
                  <a16:creationId xmlns:a16="http://schemas.microsoft.com/office/drawing/2014/main" id="{8174DCBE-02A9-6979-D8B5-2D9F35E83179}"/>
                </a:ext>
              </a:extLst>
            </p:cNvPr>
            <p:cNvSpPr txBox="1"/>
            <p:nvPr/>
          </p:nvSpPr>
          <p:spPr bwMode="auto">
            <a:xfrm>
              <a:off x="4141221" y="5645840"/>
              <a:ext cx="55656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Exon 1</a:t>
              </a:r>
            </a:p>
          </p:txBody>
        </p:sp>
        <p:sp>
          <p:nvSpPr>
            <p:cNvPr id="216" name="TextBox 215">
              <a:extLst>
                <a:ext uri="{FF2B5EF4-FFF2-40B4-BE49-F238E27FC236}">
                  <a16:creationId xmlns:a16="http://schemas.microsoft.com/office/drawing/2014/main" id="{BDBE17C3-360F-397C-4F92-F2EFEC500CB3}"/>
                </a:ext>
              </a:extLst>
            </p:cNvPr>
            <p:cNvSpPr txBox="1"/>
            <p:nvPr/>
          </p:nvSpPr>
          <p:spPr bwMode="auto">
            <a:xfrm>
              <a:off x="4823510" y="5643374"/>
              <a:ext cx="8771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Factor cDNA</a:t>
              </a:r>
            </a:p>
          </p:txBody>
        </p:sp>
        <p:sp>
          <p:nvSpPr>
            <p:cNvPr id="217" name="TextBox 216">
              <a:extLst>
                <a:ext uri="{FF2B5EF4-FFF2-40B4-BE49-F238E27FC236}">
                  <a16:creationId xmlns:a16="http://schemas.microsoft.com/office/drawing/2014/main" id="{1DE73123-D8CD-0746-7DAB-4A7A01D4BB79}"/>
                </a:ext>
              </a:extLst>
            </p:cNvPr>
            <p:cNvSpPr txBox="1"/>
            <p:nvPr/>
          </p:nvSpPr>
          <p:spPr bwMode="auto">
            <a:xfrm>
              <a:off x="5632053" y="5643374"/>
              <a:ext cx="33855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a:t>
              </a:r>
            </a:p>
          </p:txBody>
        </p:sp>
        <p:sp>
          <p:nvSpPr>
            <p:cNvPr id="218" name="Rectangle 217">
              <a:extLst>
                <a:ext uri="{FF2B5EF4-FFF2-40B4-BE49-F238E27FC236}">
                  <a16:creationId xmlns:a16="http://schemas.microsoft.com/office/drawing/2014/main" id="{16099E54-C03B-E476-E979-47089E6B1335}"/>
                </a:ext>
              </a:extLst>
            </p:cNvPr>
            <p:cNvSpPr/>
            <p:nvPr/>
          </p:nvSpPr>
          <p:spPr bwMode="auto">
            <a:xfrm>
              <a:off x="5361289" y="5195837"/>
              <a:ext cx="1049357" cy="374718"/>
            </a:xfrm>
            <a:prstGeom prst="rect">
              <a:avLst/>
            </a:prstGeom>
            <a:no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9" name="Rectangle 218">
              <a:extLst>
                <a:ext uri="{FF2B5EF4-FFF2-40B4-BE49-F238E27FC236}">
                  <a16:creationId xmlns:a16="http://schemas.microsoft.com/office/drawing/2014/main" id="{91761902-7685-487B-11FF-2BDAD716CD17}"/>
                </a:ext>
              </a:extLst>
            </p:cNvPr>
            <p:cNvSpPr/>
            <p:nvPr/>
          </p:nvSpPr>
          <p:spPr bwMode="auto">
            <a:xfrm>
              <a:off x="3145001" y="3654030"/>
              <a:ext cx="720456" cy="356648"/>
            </a:xfrm>
            <a:prstGeom prst="rect">
              <a:avLst/>
            </a:prstGeom>
            <a:no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0" name="Rectangle 219">
              <a:extLst>
                <a:ext uri="{FF2B5EF4-FFF2-40B4-BE49-F238E27FC236}">
                  <a16:creationId xmlns:a16="http://schemas.microsoft.com/office/drawing/2014/main" id="{CE3C72B0-B33C-5F09-0C6B-816497335A5A}"/>
                </a:ext>
              </a:extLst>
            </p:cNvPr>
            <p:cNvSpPr/>
            <p:nvPr/>
          </p:nvSpPr>
          <p:spPr bwMode="auto">
            <a:xfrm>
              <a:off x="2418106" y="5340199"/>
              <a:ext cx="1510251" cy="352996"/>
            </a:xfrm>
            <a:prstGeom prst="rect">
              <a:avLst/>
            </a:prstGeom>
            <a:no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5" name="TextBox 224">
              <a:extLst>
                <a:ext uri="{FF2B5EF4-FFF2-40B4-BE49-F238E27FC236}">
                  <a16:creationId xmlns:a16="http://schemas.microsoft.com/office/drawing/2014/main" id="{92C7E964-D570-67CF-8848-E06729B61BCF}"/>
                </a:ext>
              </a:extLst>
            </p:cNvPr>
            <p:cNvSpPr txBox="1"/>
            <p:nvPr/>
          </p:nvSpPr>
          <p:spPr bwMode="auto">
            <a:xfrm>
              <a:off x="1236344" y="3958449"/>
              <a:ext cx="33374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226" name="TextBox 225">
              <a:extLst>
                <a:ext uri="{FF2B5EF4-FFF2-40B4-BE49-F238E27FC236}">
                  <a16:creationId xmlns:a16="http://schemas.microsoft.com/office/drawing/2014/main" id="{91279AAD-4282-A0DE-1C9D-C9158E80A5CB}"/>
                </a:ext>
              </a:extLst>
            </p:cNvPr>
            <p:cNvSpPr txBox="1"/>
            <p:nvPr/>
          </p:nvSpPr>
          <p:spPr bwMode="auto">
            <a:xfrm>
              <a:off x="843556" y="3958449"/>
              <a:ext cx="55656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Exon 1</a:t>
              </a:r>
            </a:p>
          </p:txBody>
        </p:sp>
        <p:sp>
          <p:nvSpPr>
            <p:cNvPr id="227" name="TextBox 226">
              <a:extLst>
                <a:ext uri="{FF2B5EF4-FFF2-40B4-BE49-F238E27FC236}">
                  <a16:creationId xmlns:a16="http://schemas.microsoft.com/office/drawing/2014/main" id="{6733C40D-840E-AD72-50EF-8B91C1FC0E52}"/>
                </a:ext>
              </a:extLst>
            </p:cNvPr>
            <p:cNvSpPr txBox="1"/>
            <p:nvPr/>
          </p:nvSpPr>
          <p:spPr bwMode="auto">
            <a:xfrm>
              <a:off x="2541235" y="3958449"/>
              <a:ext cx="55656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Exon 2</a:t>
              </a:r>
            </a:p>
          </p:txBody>
        </p:sp>
        <p:sp>
          <p:nvSpPr>
            <p:cNvPr id="228" name="TextBox 227">
              <a:extLst>
                <a:ext uri="{FF2B5EF4-FFF2-40B4-BE49-F238E27FC236}">
                  <a16:creationId xmlns:a16="http://schemas.microsoft.com/office/drawing/2014/main" id="{B9859067-AE9A-69AE-E6AF-AA1178D75B60}"/>
                </a:ext>
              </a:extLst>
            </p:cNvPr>
            <p:cNvSpPr txBox="1"/>
            <p:nvPr/>
          </p:nvSpPr>
          <p:spPr bwMode="auto">
            <a:xfrm>
              <a:off x="1448665" y="3962132"/>
              <a:ext cx="113364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Albumin intron 1</a:t>
              </a:r>
            </a:p>
          </p:txBody>
        </p:sp>
        <p:grpSp>
          <p:nvGrpSpPr>
            <p:cNvPr id="154" name="Group 153">
              <a:extLst>
                <a:ext uri="{FF2B5EF4-FFF2-40B4-BE49-F238E27FC236}">
                  <a16:creationId xmlns:a16="http://schemas.microsoft.com/office/drawing/2014/main" id="{422489EC-57C9-56D7-3220-8C0221780E73}"/>
                </a:ext>
              </a:extLst>
            </p:cNvPr>
            <p:cNvGrpSpPr/>
            <p:nvPr/>
          </p:nvGrpSpPr>
          <p:grpSpPr>
            <a:xfrm>
              <a:off x="5346291" y="3567891"/>
              <a:ext cx="755251" cy="253916"/>
              <a:chOff x="4359430" y="3465483"/>
              <a:chExt cx="755251" cy="253916"/>
            </a:xfrm>
          </p:grpSpPr>
          <p:sp>
            <p:nvSpPr>
              <p:cNvPr id="155" name="Rectangle 154">
                <a:extLst>
                  <a:ext uri="{FF2B5EF4-FFF2-40B4-BE49-F238E27FC236}">
                    <a16:creationId xmlns:a16="http://schemas.microsoft.com/office/drawing/2014/main" id="{E566E6FD-ECF6-9A8D-CFAD-B61C60760950}"/>
                  </a:ext>
                </a:extLst>
              </p:cNvPr>
              <p:cNvSpPr/>
              <p:nvPr/>
            </p:nvSpPr>
            <p:spPr bwMode="auto">
              <a:xfrm>
                <a:off x="4411091" y="3515726"/>
                <a:ext cx="703590" cy="15787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TextBox 155">
                <a:extLst>
                  <a:ext uri="{FF2B5EF4-FFF2-40B4-BE49-F238E27FC236}">
                    <a16:creationId xmlns:a16="http://schemas.microsoft.com/office/drawing/2014/main" id="{FC858026-BB83-FDE1-E98F-B9AF01ED5620}"/>
                  </a:ext>
                </a:extLst>
              </p:cNvPr>
              <p:cNvSpPr txBox="1"/>
              <p:nvPr/>
            </p:nvSpPr>
            <p:spPr bwMode="auto">
              <a:xfrm>
                <a:off x="4359430" y="3465483"/>
                <a:ext cx="742511"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Homology</a:t>
                </a:r>
              </a:p>
            </p:txBody>
          </p:sp>
        </p:grpSp>
        <p:sp>
          <p:nvSpPr>
            <p:cNvPr id="229" name="Rectangle 228">
              <a:extLst>
                <a:ext uri="{FF2B5EF4-FFF2-40B4-BE49-F238E27FC236}">
                  <a16:creationId xmlns:a16="http://schemas.microsoft.com/office/drawing/2014/main" id="{60BF8F6A-C6EE-165C-A535-49DA950E3767}"/>
                </a:ext>
              </a:extLst>
            </p:cNvPr>
            <p:cNvSpPr/>
            <p:nvPr/>
          </p:nvSpPr>
          <p:spPr bwMode="auto">
            <a:xfrm>
              <a:off x="5409365" y="4281686"/>
              <a:ext cx="1407359" cy="497868"/>
            </a:xfrm>
            <a:prstGeom prst="rect">
              <a:avLst/>
            </a:prstGeom>
            <a:no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0120505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a:extLst>
              <a:ext uri="{FF2B5EF4-FFF2-40B4-BE49-F238E27FC236}">
                <a16:creationId xmlns:a16="http://schemas.microsoft.com/office/drawing/2014/main" id="{07413481-2F2B-727B-E0A4-FF659874933E}"/>
              </a:ext>
            </a:extLst>
          </p:cNvPr>
          <p:cNvSpPr/>
          <p:nvPr/>
        </p:nvSpPr>
        <p:spPr bwMode="auto">
          <a:xfrm>
            <a:off x="433002" y="1261103"/>
            <a:ext cx="11330630" cy="2857382"/>
          </a:xfrm>
          <a:prstGeom prst="roundRect">
            <a:avLst>
              <a:gd name="adj" fmla="val 2842"/>
            </a:avLst>
          </a:prstGeom>
          <a:noFill/>
          <a:ln w="28575">
            <a:solidFill>
              <a:srgbClr val="377A8F"/>
            </a:solidFill>
            <a:prstDash val="sysDot"/>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标题 1">
            <a:extLst>
              <a:ext uri="{FF2B5EF4-FFF2-40B4-BE49-F238E27FC236}">
                <a16:creationId xmlns:a16="http://schemas.microsoft.com/office/drawing/2014/main" id="{194F05CB-9E36-5E0F-C67F-88E621F9701A}"/>
              </a:ext>
            </a:extLst>
          </p:cNvPr>
          <p:cNvSpPr>
            <a:spLocks noGrp="1"/>
          </p:cNvSpPr>
          <p:nvPr>
            <p:ph type="title"/>
          </p:nvPr>
        </p:nvSpPr>
        <p:spPr>
          <a:xfrm>
            <a:off x="609759" y="238127"/>
            <a:ext cx="10872444" cy="629311"/>
          </a:xfrm>
        </p:spPr>
        <p:txBody>
          <a:bodyPr/>
          <a:lstStyle/>
          <a:p>
            <a:r>
              <a:rPr lang="en-US" altLang="zh-CN" dirty="0"/>
              <a:t>Expanding Clinical Applications of Emicizumab</a:t>
            </a:r>
            <a:endParaRPr lang="zh-CN" altLang="en-US" dirty="0"/>
          </a:p>
        </p:txBody>
      </p:sp>
      <p:sp>
        <p:nvSpPr>
          <p:cNvPr id="7" name="文本框 6">
            <a:extLst>
              <a:ext uri="{FF2B5EF4-FFF2-40B4-BE49-F238E27FC236}">
                <a16:creationId xmlns:a16="http://schemas.microsoft.com/office/drawing/2014/main" id="{2B6CE1AF-96A3-9348-9DCF-A5E087FB7F8E}"/>
              </a:ext>
            </a:extLst>
          </p:cNvPr>
          <p:cNvSpPr txBox="1"/>
          <p:nvPr/>
        </p:nvSpPr>
        <p:spPr bwMode="auto">
          <a:xfrm>
            <a:off x="2908589" y="1072921"/>
            <a:ext cx="6015751" cy="398244"/>
          </a:xfrm>
          <a:prstGeom prst="roundRect">
            <a:avLst>
              <a:gd name="adj" fmla="val 50000"/>
            </a:avLst>
          </a:prstGeom>
          <a:solidFill>
            <a:schemeClr val="bg2"/>
          </a:solidFill>
          <a:ln>
            <a:noFill/>
          </a:ln>
        </p:spPr>
        <p:txBody>
          <a:bodyPr wrap="square"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000" b="1" i="0" u="none" strike="noStrike" kern="1200" cap="none" spc="0" normalizeH="0" baseline="0" noProof="0" dirty="0">
                <a:ln>
                  <a:noFill/>
                </a:ln>
                <a:solidFill>
                  <a:srgbClr val="FFFFFF"/>
                </a:solidFill>
                <a:effectLst/>
                <a:uLnTx/>
                <a:uFillTx/>
                <a:latin typeface="Calibri"/>
                <a:ea typeface="微软雅黑" panose="020B0503020204020204" pitchFamily="34" charset="-122"/>
                <a:cs typeface="Arial" panose="020B0604020202020204" pitchFamily="34" charset="0"/>
              </a:rPr>
              <a:t>Real-world, low-dose research</a:t>
            </a:r>
            <a:r>
              <a:rPr kumimoji="0" lang="en-US" altLang="zh-CN" sz="2000" b="1" i="0" u="none" strike="noStrike" kern="1200" cap="none" spc="0" normalizeH="0" baseline="30000" noProof="0" dirty="0">
                <a:ln>
                  <a:noFill/>
                </a:ln>
                <a:solidFill>
                  <a:srgbClr val="FFFFFF"/>
                </a:solidFill>
                <a:effectLst/>
                <a:uLnTx/>
                <a:uFillTx/>
                <a:latin typeface="Calibri"/>
                <a:ea typeface="微软雅黑" panose="020B0503020204020204" pitchFamily="34" charset="-122"/>
                <a:cs typeface="Arial" panose="020B0604020202020204" pitchFamily="34" charset="0"/>
              </a:rPr>
              <a:t>1</a:t>
            </a:r>
            <a:endParaRPr kumimoji="0" lang="zh-CN" altLang="en-US" sz="2000" b="1" i="0" u="none" strike="noStrike" kern="1200" cap="none" spc="0" normalizeH="0" baseline="30000" noProof="0">
              <a:ln>
                <a:noFill/>
              </a:ln>
              <a:solidFill>
                <a:srgbClr val="FFFFFF"/>
              </a:solidFill>
              <a:effectLst/>
              <a:uLnTx/>
              <a:uFillTx/>
              <a:latin typeface="Calibri"/>
              <a:ea typeface="+mn-ea"/>
              <a:cs typeface="Arial" panose="020B0604020202020204" pitchFamily="34" charset="0"/>
            </a:endParaRPr>
          </a:p>
        </p:txBody>
      </p:sp>
      <p:sp>
        <p:nvSpPr>
          <p:cNvPr id="13" name="矩形: 圆角 12">
            <a:extLst>
              <a:ext uri="{FF2B5EF4-FFF2-40B4-BE49-F238E27FC236}">
                <a16:creationId xmlns:a16="http://schemas.microsoft.com/office/drawing/2014/main" id="{E36755AD-674B-65A9-0B98-F761AA69E530}"/>
              </a:ext>
            </a:extLst>
          </p:cNvPr>
          <p:cNvSpPr/>
          <p:nvPr/>
        </p:nvSpPr>
        <p:spPr bwMode="auto">
          <a:xfrm>
            <a:off x="3048169" y="4389967"/>
            <a:ext cx="5744027" cy="2148840"/>
          </a:xfrm>
          <a:prstGeom prst="roundRect">
            <a:avLst>
              <a:gd name="adj" fmla="val 2842"/>
            </a:avLst>
          </a:prstGeom>
          <a:noFill/>
          <a:ln w="28575">
            <a:solidFill>
              <a:srgbClr val="377A8F"/>
            </a:solidFill>
            <a:prstDash val="sysDot"/>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文本框 6">
            <a:extLst>
              <a:ext uri="{FF2B5EF4-FFF2-40B4-BE49-F238E27FC236}">
                <a16:creationId xmlns:a16="http://schemas.microsoft.com/office/drawing/2014/main" id="{B174A983-83E6-1145-BA24-05F2786ED331}"/>
              </a:ext>
            </a:extLst>
          </p:cNvPr>
          <p:cNvSpPr txBox="1"/>
          <p:nvPr/>
        </p:nvSpPr>
        <p:spPr bwMode="auto">
          <a:xfrm>
            <a:off x="3292650" y="4192576"/>
            <a:ext cx="5275385" cy="381089"/>
          </a:xfrm>
          <a:prstGeom prst="roundRect">
            <a:avLst>
              <a:gd name="adj" fmla="val 50000"/>
            </a:avLst>
          </a:prstGeom>
          <a:solidFill>
            <a:schemeClr val="bg2"/>
          </a:solidFill>
          <a:ln>
            <a:noFill/>
          </a:ln>
        </p:spPr>
        <p:txBody>
          <a:bodyPr wrap="square" anchor="ctr">
            <a:noAutofit/>
          </a:bodyPr>
          <a:lstStyle>
            <a:defPPr>
              <a:defRPr lang="en-US"/>
            </a:defPPr>
            <a:lvl1pPr>
              <a:defRPr sz="1600" i="0">
                <a:solidFill>
                  <a:schemeClr val="bg1"/>
                </a:solidFill>
                <a:effectLst/>
                <a:latin typeface="微软雅黑" panose="020B0503020204020204" pitchFamily="34" charset="-122"/>
                <a:ea typeface="微软雅黑" panose="020B0503020204020204" pitchFamily="34" charset="-122"/>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000" b="1" i="0" u="none" strike="noStrike" kern="1200" cap="none" spc="0" normalizeH="0" baseline="0" noProof="0" dirty="0">
                <a:ln>
                  <a:noFill/>
                </a:ln>
                <a:solidFill>
                  <a:srgbClr val="FFFFFF"/>
                </a:solidFill>
                <a:effectLst/>
                <a:uLnTx/>
                <a:uFillTx/>
                <a:latin typeface="Calibri"/>
                <a:ea typeface="微软雅黑" panose="020B0503020204020204" pitchFamily="34" charset="-122"/>
                <a:cs typeface="Arial" panose="020B0604020202020204" pitchFamily="34" charset="0"/>
              </a:rPr>
              <a:t>    PK guidance for personalized administration</a:t>
            </a:r>
            <a:r>
              <a:rPr kumimoji="0" lang="en-US" altLang="zh-CN" sz="2000" b="1" i="0" u="none" strike="noStrike" kern="1200" cap="none" spc="0" normalizeH="0" baseline="30000" noProof="0" dirty="0">
                <a:ln>
                  <a:noFill/>
                </a:ln>
                <a:solidFill>
                  <a:srgbClr val="FFFFFF"/>
                </a:solidFill>
                <a:effectLst/>
                <a:uLnTx/>
                <a:uFillTx/>
                <a:latin typeface="Calibri"/>
                <a:ea typeface="微软雅黑" panose="020B0503020204020204" pitchFamily="34" charset="-122"/>
                <a:cs typeface="Arial" panose="020B0604020202020204" pitchFamily="34" charset="0"/>
              </a:rPr>
              <a:t>5</a:t>
            </a:r>
          </a:p>
        </p:txBody>
      </p:sp>
      <p:sp>
        <p:nvSpPr>
          <p:cNvPr id="4" name="Text Box 11">
            <a:extLst>
              <a:ext uri="{FF2B5EF4-FFF2-40B4-BE49-F238E27FC236}">
                <a16:creationId xmlns:a16="http://schemas.microsoft.com/office/drawing/2014/main" id="{B83CDF3E-A163-91F0-E6EA-8DBB5ACCA461}"/>
              </a:ext>
            </a:extLst>
          </p:cNvPr>
          <p:cNvSpPr txBox="1">
            <a:spLocks noChangeArrowheads="1"/>
          </p:cNvSpPr>
          <p:nvPr/>
        </p:nvSpPr>
        <p:spPr bwMode="auto">
          <a:xfrm>
            <a:off x="433002" y="5239848"/>
            <a:ext cx="2343694" cy="139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1. Tang. ISTH 2021. Abstr PB0567. 2. Tang. Hemasphere. 2023;7 (Suppl ):e269464e. 3. Chuansumrit Haemophilia. 2023; 29:3825. </a:t>
            </a:r>
            <a:b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4. Bansal. Haemophilia. 2023;29:931. 5. </a:t>
            </a:r>
            <a:r>
              <a:rPr kumimoji="0" lang="en-US" altLang="zh-CN"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Donners. BMJ Open. 2023;13:e072363.</a:t>
            </a:r>
          </a:p>
        </p:txBody>
      </p:sp>
      <p:sp>
        <p:nvSpPr>
          <p:cNvPr id="3" name="TextBox 2">
            <a:extLst>
              <a:ext uri="{FF2B5EF4-FFF2-40B4-BE49-F238E27FC236}">
                <a16:creationId xmlns:a16="http://schemas.microsoft.com/office/drawing/2014/main" id="{341BBC28-F54C-5436-231D-97E4A29EE6E1}"/>
              </a:ext>
            </a:extLst>
          </p:cNvPr>
          <p:cNvSpPr txBox="1"/>
          <p:nvPr/>
        </p:nvSpPr>
        <p:spPr bwMode="auto">
          <a:xfrm>
            <a:off x="1644888" y="1496689"/>
            <a:ext cx="12321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Malaysia</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8" name="TextBox 7">
            <a:extLst>
              <a:ext uri="{FF2B5EF4-FFF2-40B4-BE49-F238E27FC236}">
                <a16:creationId xmlns:a16="http://schemas.microsoft.com/office/drawing/2014/main" id="{218F0DAE-C651-75E7-5AF5-1854458AC069}"/>
              </a:ext>
            </a:extLst>
          </p:cNvPr>
          <p:cNvSpPr txBox="1"/>
          <p:nvPr/>
        </p:nvSpPr>
        <p:spPr bwMode="auto">
          <a:xfrm>
            <a:off x="1189346" y="1769954"/>
            <a:ext cx="2143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 dose; similar effect</a:t>
            </a:r>
          </a:p>
        </p:txBody>
      </p:sp>
      <p:sp>
        <p:nvSpPr>
          <p:cNvPr id="17" name="TextBox 16">
            <a:extLst>
              <a:ext uri="{FF2B5EF4-FFF2-40B4-BE49-F238E27FC236}">
                <a16:creationId xmlns:a16="http://schemas.microsoft.com/office/drawing/2014/main" id="{16E20E59-0388-C51D-9FB5-0B21E64367D9}"/>
              </a:ext>
            </a:extLst>
          </p:cNvPr>
          <p:cNvSpPr txBox="1"/>
          <p:nvPr/>
        </p:nvSpPr>
        <p:spPr bwMode="auto">
          <a:xfrm>
            <a:off x="465235" y="3609887"/>
            <a:ext cx="1856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Consequences of bleeding</a:t>
            </a:r>
          </a:p>
        </p:txBody>
      </p:sp>
      <p:sp>
        <p:nvSpPr>
          <p:cNvPr id="21" name="TextBox 20">
            <a:extLst>
              <a:ext uri="{FF2B5EF4-FFF2-40B4-BE49-F238E27FC236}">
                <a16:creationId xmlns:a16="http://schemas.microsoft.com/office/drawing/2014/main" id="{A6286AD3-2EC2-7176-08B4-2481D52675D7}"/>
              </a:ext>
            </a:extLst>
          </p:cNvPr>
          <p:cNvSpPr txBox="1"/>
          <p:nvPr/>
        </p:nvSpPr>
        <p:spPr bwMode="auto">
          <a:xfrm>
            <a:off x="2366717" y="3609887"/>
            <a:ext cx="14624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Physical functioning</a:t>
            </a:r>
          </a:p>
        </p:txBody>
      </p:sp>
      <p:cxnSp>
        <p:nvCxnSpPr>
          <p:cNvPr id="23" name="Straight Connector 22">
            <a:extLst>
              <a:ext uri="{FF2B5EF4-FFF2-40B4-BE49-F238E27FC236}">
                <a16:creationId xmlns:a16="http://schemas.microsoft.com/office/drawing/2014/main" id="{430C6674-BAA0-B75C-A804-02CB9DD3C7C4}"/>
              </a:ext>
            </a:extLst>
          </p:cNvPr>
          <p:cNvCxnSpPr/>
          <p:nvPr/>
        </p:nvCxnSpPr>
        <p:spPr bwMode="auto">
          <a:xfrm>
            <a:off x="609759" y="3532472"/>
            <a:ext cx="3134468" cy="0"/>
          </a:xfrm>
          <a:prstGeom prst="line">
            <a:avLst/>
          </a:prstGeom>
          <a:noFill/>
          <a:ln w="28575" cap="flat" cmpd="sng" algn="ctr">
            <a:solidFill>
              <a:schemeClr val="bg1"/>
            </a:solidFill>
            <a:prstDash val="solid"/>
            <a:round/>
            <a:headEnd type="none" w="med" len="med"/>
            <a:tailEnd type="none" w="med" len="med"/>
          </a:ln>
          <a:effectLst/>
        </p:spPr>
      </p:cxnSp>
      <p:sp>
        <p:nvSpPr>
          <p:cNvPr id="24" name="Rectangle 23">
            <a:extLst>
              <a:ext uri="{FF2B5EF4-FFF2-40B4-BE49-F238E27FC236}">
                <a16:creationId xmlns:a16="http://schemas.microsoft.com/office/drawing/2014/main" id="{3CBC5DAF-A587-A782-9726-B4174A1B5174}"/>
              </a:ext>
            </a:extLst>
          </p:cNvPr>
          <p:cNvSpPr/>
          <p:nvPr/>
        </p:nvSpPr>
        <p:spPr bwMode="auto">
          <a:xfrm>
            <a:off x="2651761" y="2820444"/>
            <a:ext cx="399449" cy="6992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Rectangle 24">
            <a:extLst>
              <a:ext uri="{FF2B5EF4-FFF2-40B4-BE49-F238E27FC236}">
                <a16:creationId xmlns:a16="http://schemas.microsoft.com/office/drawing/2014/main" id="{0306A2CE-7086-BC24-1C14-82D55970EAF3}"/>
              </a:ext>
            </a:extLst>
          </p:cNvPr>
          <p:cNvSpPr/>
          <p:nvPr/>
        </p:nvSpPr>
        <p:spPr bwMode="auto">
          <a:xfrm>
            <a:off x="3125706" y="2661326"/>
            <a:ext cx="399449" cy="867955"/>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Rectangle 25">
            <a:extLst>
              <a:ext uri="{FF2B5EF4-FFF2-40B4-BE49-F238E27FC236}">
                <a16:creationId xmlns:a16="http://schemas.microsoft.com/office/drawing/2014/main" id="{895EB55D-2D79-72C4-DD65-17B9A89A4E2C}"/>
              </a:ext>
            </a:extLst>
          </p:cNvPr>
          <p:cNvSpPr/>
          <p:nvPr/>
        </p:nvSpPr>
        <p:spPr bwMode="auto">
          <a:xfrm>
            <a:off x="967250" y="3055230"/>
            <a:ext cx="399449" cy="46694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Rectangle 26">
            <a:extLst>
              <a:ext uri="{FF2B5EF4-FFF2-40B4-BE49-F238E27FC236}">
                <a16:creationId xmlns:a16="http://schemas.microsoft.com/office/drawing/2014/main" id="{3A661B6A-B565-F526-395F-9D69B7985225}"/>
              </a:ext>
            </a:extLst>
          </p:cNvPr>
          <p:cNvSpPr/>
          <p:nvPr/>
        </p:nvSpPr>
        <p:spPr bwMode="auto">
          <a:xfrm>
            <a:off x="1441195" y="3226161"/>
            <a:ext cx="399449" cy="297358"/>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TextBox 27">
            <a:extLst>
              <a:ext uri="{FF2B5EF4-FFF2-40B4-BE49-F238E27FC236}">
                <a16:creationId xmlns:a16="http://schemas.microsoft.com/office/drawing/2014/main" id="{EFF3CC15-2C7C-1E71-47AB-F54D81C310B9}"/>
              </a:ext>
            </a:extLst>
          </p:cNvPr>
          <p:cNvSpPr txBox="1"/>
          <p:nvPr/>
        </p:nvSpPr>
        <p:spPr bwMode="auto">
          <a:xfrm>
            <a:off x="907296" y="2134110"/>
            <a:ext cx="10992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mg/kg, QoW</a:t>
            </a:r>
          </a:p>
        </p:txBody>
      </p:sp>
      <p:sp>
        <p:nvSpPr>
          <p:cNvPr id="29" name="TextBox 28">
            <a:extLst>
              <a:ext uri="{FF2B5EF4-FFF2-40B4-BE49-F238E27FC236}">
                <a16:creationId xmlns:a16="http://schemas.microsoft.com/office/drawing/2014/main" id="{F7E5EB6F-0344-6C88-E793-4DA8A88590E3}"/>
              </a:ext>
            </a:extLst>
          </p:cNvPr>
          <p:cNvSpPr txBox="1"/>
          <p:nvPr/>
        </p:nvSpPr>
        <p:spPr bwMode="auto">
          <a:xfrm>
            <a:off x="2378027" y="2134110"/>
            <a:ext cx="14582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1.7-1.9 mg/kg, QoW</a:t>
            </a:r>
          </a:p>
        </p:txBody>
      </p:sp>
      <p:sp>
        <p:nvSpPr>
          <p:cNvPr id="30" name="TextBox 29">
            <a:extLst>
              <a:ext uri="{FF2B5EF4-FFF2-40B4-BE49-F238E27FC236}">
                <a16:creationId xmlns:a16="http://schemas.microsoft.com/office/drawing/2014/main" id="{AE7274D9-4AFC-C0A7-A8B7-D0F04F5A502E}"/>
              </a:ext>
            </a:extLst>
          </p:cNvPr>
          <p:cNvSpPr txBox="1"/>
          <p:nvPr/>
        </p:nvSpPr>
        <p:spPr bwMode="auto">
          <a:xfrm>
            <a:off x="941711" y="2774673"/>
            <a:ext cx="4587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75.2</a:t>
            </a:r>
          </a:p>
        </p:txBody>
      </p:sp>
      <p:sp>
        <p:nvSpPr>
          <p:cNvPr id="31" name="TextBox 30">
            <a:extLst>
              <a:ext uri="{FF2B5EF4-FFF2-40B4-BE49-F238E27FC236}">
                <a16:creationId xmlns:a16="http://schemas.microsoft.com/office/drawing/2014/main" id="{B379C5E6-3EC6-6E62-0A13-6B38E4B701FC}"/>
              </a:ext>
            </a:extLst>
          </p:cNvPr>
          <p:cNvSpPr txBox="1"/>
          <p:nvPr/>
        </p:nvSpPr>
        <p:spPr bwMode="auto">
          <a:xfrm>
            <a:off x="1374640" y="2946122"/>
            <a:ext cx="5373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73.33</a:t>
            </a:r>
          </a:p>
        </p:txBody>
      </p:sp>
      <p:sp>
        <p:nvSpPr>
          <p:cNvPr id="32" name="TextBox 31">
            <a:extLst>
              <a:ext uri="{FF2B5EF4-FFF2-40B4-BE49-F238E27FC236}">
                <a16:creationId xmlns:a16="http://schemas.microsoft.com/office/drawing/2014/main" id="{CB67471D-099A-49BD-1B54-B44C4657F8CE}"/>
              </a:ext>
            </a:extLst>
          </p:cNvPr>
          <p:cNvSpPr txBox="1"/>
          <p:nvPr/>
        </p:nvSpPr>
        <p:spPr bwMode="auto">
          <a:xfrm>
            <a:off x="2579775" y="2545246"/>
            <a:ext cx="5373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77.77</a:t>
            </a:r>
          </a:p>
        </p:txBody>
      </p:sp>
      <p:sp>
        <p:nvSpPr>
          <p:cNvPr id="33" name="TextBox 32">
            <a:extLst>
              <a:ext uri="{FF2B5EF4-FFF2-40B4-BE49-F238E27FC236}">
                <a16:creationId xmlns:a16="http://schemas.microsoft.com/office/drawing/2014/main" id="{C06F8AEB-0DA5-A401-691F-0C0327FBACA6}"/>
              </a:ext>
            </a:extLst>
          </p:cNvPr>
          <p:cNvSpPr txBox="1"/>
          <p:nvPr/>
        </p:nvSpPr>
        <p:spPr bwMode="auto">
          <a:xfrm>
            <a:off x="3058329" y="2386495"/>
            <a:ext cx="5373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79.48</a:t>
            </a:r>
          </a:p>
        </p:txBody>
      </p:sp>
      <p:sp>
        <p:nvSpPr>
          <p:cNvPr id="34" name="TextBox 33">
            <a:extLst>
              <a:ext uri="{FF2B5EF4-FFF2-40B4-BE49-F238E27FC236}">
                <a16:creationId xmlns:a16="http://schemas.microsoft.com/office/drawing/2014/main" id="{A99ADF19-42EC-C39F-2E90-B042940978C6}"/>
              </a:ext>
            </a:extLst>
          </p:cNvPr>
          <p:cNvSpPr txBox="1"/>
          <p:nvPr/>
        </p:nvSpPr>
        <p:spPr bwMode="auto">
          <a:xfrm>
            <a:off x="5641228" y="1486483"/>
            <a:ext cx="1087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Thailand</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5" name="TextBox 34">
            <a:extLst>
              <a:ext uri="{FF2B5EF4-FFF2-40B4-BE49-F238E27FC236}">
                <a16:creationId xmlns:a16="http://schemas.microsoft.com/office/drawing/2014/main" id="{4235D4A7-364B-B598-9134-D8AD2E2EADE7}"/>
              </a:ext>
            </a:extLst>
          </p:cNvPr>
          <p:cNvSpPr txBox="1"/>
          <p:nvPr/>
        </p:nvSpPr>
        <p:spPr bwMode="auto">
          <a:xfrm>
            <a:off x="4882911" y="1769954"/>
            <a:ext cx="26037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 dose; ABR 4: ZABR 33%</a:t>
            </a:r>
          </a:p>
        </p:txBody>
      </p:sp>
      <p:sp>
        <p:nvSpPr>
          <p:cNvPr id="36" name="TextBox 35">
            <a:extLst>
              <a:ext uri="{FF2B5EF4-FFF2-40B4-BE49-F238E27FC236}">
                <a16:creationId xmlns:a16="http://schemas.microsoft.com/office/drawing/2014/main" id="{C86B599A-D73C-2E3E-31EB-F2302B336B82}"/>
              </a:ext>
            </a:extLst>
          </p:cNvPr>
          <p:cNvSpPr txBox="1"/>
          <p:nvPr/>
        </p:nvSpPr>
        <p:spPr bwMode="auto">
          <a:xfrm>
            <a:off x="9848390" y="1524093"/>
            <a:ext cx="7409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India</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8" name="文本框 13">
            <a:extLst>
              <a:ext uri="{FF2B5EF4-FFF2-40B4-BE49-F238E27FC236}">
                <a16:creationId xmlns:a16="http://schemas.microsoft.com/office/drawing/2014/main" id="{2B04A7F3-165C-12A5-5B8E-D9D403C91139}"/>
              </a:ext>
            </a:extLst>
          </p:cNvPr>
          <p:cNvSpPr txBox="1"/>
          <p:nvPr/>
        </p:nvSpPr>
        <p:spPr>
          <a:xfrm>
            <a:off x="8719297" y="1969541"/>
            <a:ext cx="2962316" cy="1477328"/>
          </a:xfrm>
          <a:prstGeom prst="rect">
            <a:avLst/>
          </a:prstGeom>
          <a:noFill/>
          <a:ln>
            <a:noFill/>
          </a:ln>
        </p:spPr>
        <p:txBody>
          <a:bodyPr wrap="square" rtlCol="0">
            <a:spAutoFit/>
          </a:bodyPr>
          <a:lstStyle/>
          <a:p>
            <a:pPr marL="171450" marR="0" lvl="0" indent="-171450" algn="l" defTabSz="914400" rtl="0" eaLnBrk="0" fontAlgn="base" latinLnBrk="0" hangingPunct="0">
              <a:lnSpc>
                <a:spcPts val="1500"/>
              </a:lnSpc>
              <a:spcBef>
                <a:spcPct val="0"/>
              </a:spcBef>
              <a:spcAft>
                <a:spcPts val="600"/>
              </a:spcAft>
              <a:buClrTx/>
              <a:buSzTx/>
              <a:buFont typeface="Wingdings" pitchFamily="2" charset="2"/>
              <a:buChar char="§"/>
              <a:tabLst/>
              <a:defRPr/>
            </a:pPr>
            <a:r>
              <a:rPr kumimoji="1" lang="en-US" altLang="zh-CN" sz="1400" b="0" i="0" u="none" strike="noStrike" kern="1200" cap="none" spc="0" normalizeH="0" baseline="0" noProof="0" dirty="0">
                <a:ln>
                  <a:noFill/>
                </a:ln>
                <a:solidFill>
                  <a:srgbClr val="000000"/>
                </a:solidFill>
                <a:effectLst/>
                <a:uLnTx/>
                <a:uFillTx/>
                <a:latin typeface="Calibri"/>
                <a:ea typeface="Microsoft YaHei" panose="020B0503020204020204" pitchFamily="34" charset="-122"/>
                <a:cs typeface="Calibri" panose="020F0502020204030204" pitchFamily="34" charset="0"/>
              </a:rPr>
              <a:t>Median EMI trough conc: </a:t>
            </a:r>
            <a:br>
              <a:rPr kumimoji="1" lang="en-US" altLang="zh-CN" sz="1400" b="0" i="0" u="none" strike="noStrike" kern="1200" cap="none" spc="0" normalizeH="0" baseline="0" noProof="0" dirty="0">
                <a:ln>
                  <a:noFill/>
                </a:ln>
                <a:solidFill>
                  <a:srgbClr val="000000"/>
                </a:solidFill>
                <a:effectLst/>
                <a:uLnTx/>
                <a:uFillTx/>
                <a:latin typeface="Calibri"/>
                <a:ea typeface="Microsoft YaHei" panose="020B0503020204020204" pitchFamily="34" charset="-122"/>
                <a:cs typeface="Calibri" panose="020F0502020204030204" pitchFamily="34" charset="0"/>
              </a:rPr>
            </a:br>
            <a:r>
              <a:rPr kumimoji="1" lang="en-US" altLang="zh-CN" sz="1400" b="0" i="0" u="none" strike="noStrike" kern="1200" cap="none" spc="0" normalizeH="0" baseline="0" noProof="0" dirty="0">
                <a:ln>
                  <a:noFill/>
                </a:ln>
                <a:solidFill>
                  <a:srgbClr val="000000"/>
                </a:solidFill>
                <a:effectLst/>
                <a:uLnTx/>
                <a:uFillTx/>
                <a:latin typeface="Calibri"/>
                <a:ea typeface="Microsoft YaHei" panose="020B0503020204020204" pitchFamily="34" charset="-122"/>
                <a:cs typeface="Calibri" panose="020F0502020204030204" pitchFamily="34" charset="0"/>
              </a:rPr>
              <a:t>8.3 </a:t>
            </a:r>
            <a:r>
              <a:rPr kumimoji="1" lang="el-GR" altLang="zh-CN" sz="1400" b="0" i="0" u="none" strike="noStrike" kern="1200" cap="none" spc="0" normalizeH="0" baseline="0" noProof="0" dirty="0">
                <a:ln>
                  <a:noFill/>
                </a:ln>
                <a:solidFill>
                  <a:srgbClr val="000000"/>
                </a:solidFill>
                <a:effectLst/>
                <a:uLnTx/>
                <a:uFillTx/>
                <a:latin typeface="Calibri"/>
                <a:ea typeface="Microsoft YaHei" panose="020B0503020204020204" pitchFamily="34" charset="-122"/>
                <a:cs typeface="Calibri" panose="020F0502020204030204" pitchFamily="34" charset="0"/>
              </a:rPr>
              <a:t>μ</a:t>
            </a:r>
            <a:r>
              <a:rPr kumimoji="1" lang="en-US" altLang="zh-CN" sz="1400" b="0" i="0" u="none" strike="noStrike" kern="1200" cap="none" spc="0" normalizeH="0" baseline="0" noProof="0" dirty="0">
                <a:ln>
                  <a:noFill/>
                </a:ln>
                <a:solidFill>
                  <a:srgbClr val="000000"/>
                </a:solidFill>
                <a:effectLst/>
                <a:uLnTx/>
                <a:uFillTx/>
                <a:latin typeface="Calibri"/>
                <a:ea typeface="Microsoft YaHei" panose="020B0503020204020204" pitchFamily="34" charset="-122"/>
                <a:cs typeface="Calibri" panose="020F0502020204030204" pitchFamily="34" charset="0"/>
              </a:rPr>
              <a:t>g/mL; range</a:t>
            </a:r>
            <a:r>
              <a:rPr kumimoji="1" lang="zh-CN" altLang="en-US" sz="1400" b="0" i="0" u="none" strike="noStrike" kern="1200" cap="none" spc="0" normalizeH="0" baseline="0" noProof="0" dirty="0">
                <a:ln>
                  <a:noFill/>
                </a:ln>
                <a:solidFill>
                  <a:srgbClr val="000000"/>
                </a:solidFill>
                <a:effectLst/>
                <a:uLnTx/>
                <a:uFillTx/>
                <a:latin typeface="Calibri"/>
                <a:ea typeface="Microsoft YaHei" panose="020B0503020204020204" pitchFamily="34" charset="-122"/>
                <a:cs typeface="Calibri" panose="020F0502020204030204" pitchFamily="34" charset="0"/>
              </a:rPr>
              <a:t> </a:t>
            </a:r>
            <a:r>
              <a:rPr kumimoji="1" lang="en-US" altLang="zh-CN" sz="1400" b="0" i="0" u="none" strike="noStrike" kern="1200" cap="none" spc="0" normalizeH="0" baseline="0" noProof="0" dirty="0">
                <a:ln>
                  <a:noFill/>
                </a:ln>
                <a:solidFill>
                  <a:srgbClr val="000000"/>
                </a:solidFill>
                <a:effectLst/>
                <a:uLnTx/>
                <a:uFillTx/>
                <a:latin typeface="Calibri"/>
                <a:ea typeface="Microsoft YaHei" panose="020B0503020204020204" pitchFamily="34" charset="-122"/>
                <a:cs typeface="Calibri" panose="020F0502020204030204" pitchFamily="34" charset="0"/>
              </a:rPr>
              <a:t>3.7-11.9 </a:t>
            </a:r>
            <a:r>
              <a:rPr kumimoji="1" lang="el-GR" altLang="zh-CN" sz="1400" b="0" i="0" u="none" strike="noStrike" kern="1200" cap="none" spc="0" normalizeH="0" baseline="0" noProof="0" dirty="0">
                <a:ln>
                  <a:noFill/>
                </a:ln>
                <a:solidFill>
                  <a:srgbClr val="000000"/>
                </a:solidFill>
                <a:effectLst/>
                <a:uLnTx/>
                <a:uFillTx/>
                <a:latin typeface="Calibri"/>
                <a:ea typeface="Microsoft YaHei" panose="020B0503020204020204" pitchFamily="34" charset="-122"/>
                <a:cs typeface="Calibri" panose="020F0502020204030204" pitchFamily="34" charset="0"/>
              </a:rPr>
              <a:t>μ</a:t>
            </a:r>
            <a:r>
              <a:rPr kumimoji="1" lang="en-US" altLang="zh-CN" sz="1400" b="0" i="0" u="none" strike="noStrike" kern="1200" cap="none" spc="0" normalizeH="0" baseline="0" noProof="0" dirty="0">
                <a:ln>
                  <a:noFill/>
                </a:ln>
                <a:solidFill>
                  <a:srgbClr val="000000"/>
                </a:solidFill>
                <a:effectLst/>
                <a:uLnTx/>
                <a:uFillTx/>
                <a:latin typeface="Calibri"/>
                <a:ea typeface="Microsoft YaHei" panose="020B0503020204020204" pitchFamily="34" charset="-122"/>
                <a:cs typeface="Calibri" panose="020F0502020204030204" pitchFamily="34" charset="0"/>
              </a:rPr>
              <a:t>g/mL</a:t>
            </a:r>
          </a:p>
          <a:p>
            <a:pPr marL="171450" marR="0" lvl="0" indent="-171450" algn="l" defTabSz="914400" rtl="0" eaLnBrk="0" fontAlgn="base" latinLnBrk="0" hangingPunct="0">
              <a:lnSpc>
                <a:spcPts val="1500"/>
              </a:lnSpc>
              <a:spcBef>
                <a:spcPct val="0"/>
              </a:spcBef>
              <a:spcAft>
                <a:spcPts val="600"/>
              </a:spcAft>
              <a:buClrTx/>
              <a:buSzTx/>
              <a:buFont typeface="Wingdings" pitchFamily="2" charset="2"/>
              <a:buChar char="§"/>
              <a:tabLst/>
              <a:defRPr/>
            </a:pPr>
            <a:r>
              <a:rPr kumimoji="1" lang="en-US" altLang="zh-CN" sz="1400" b="0" i="0" u="none" strike="noStrike" kern="1200" cap="none" spc="0" normalizeH="0" baseline="0" noProof="0" dirty="0">
                <a:ln>
                  <a:noFill/>
                </a:ln>
                <a:solidFill>
                  <a:srgbClr val="000000"/>
                </a:solidFill>
                <a:effectLst/>
                <a:uLnTx/>
                <a:uFillTx/>
                <a:latin typeface="Calibri"/>
                <a:ea typeface="Microsoft YaHei" panose="020B0503020204020204" pitchFamily="34" charset="-122"/>
                <a:cs typeface="Calibri" panose="020F0502020204030204" pitchFamily="34" charset="0"/>
              </a:rPr>
              <a:t>SC low dose EMI: 0.84-2 mg/kg, QW or 4x/wk (1/6-1/3 dose</a:t>
            </a:r>
            <a:r>
              <a:rPr kumimoji="1" lang="zh-CN" altLang="en-US" sz="1400" b="0" i="0" u="none" strike="noStrike" kern="1200" cap="none" spc="0" normalizeH="0" baseline="0" noProof="0" dirty="0">
                <a:ln>
                  <a:noFill/>
                </a:ln>
                <a:solidFill>
                  <a:srgbClr val="000000"/>
                </a:solidFill>
                <a:effectLst/>
                <a:uLnTx/>
                <a:uFillTx/>
                <a:latin typeface="Calibri"/>
                <a:ea typeface="Microsoft YaHei" panose="020B0503020204020204" pitchFamily="34" charset="-122"/>
                <a:cs typeface="Calibri" panose="020F0502020204030204" pitchFamily="34" charset="0"/>
              </a:rPr>
              <a:t>）</a:t>
            </a:r>
            <a:endParaRPr kumimoji="1" lang="en-US" altLang="zh-CN" sz="1400" b="0" i="0" u="none" strike="noStrike" kern="1200" cap="none" spc="0" normalizeH="0" baseline="0" noProof="0" dirty="0">
              <a:ln>
                <a:noFill/>
              </a:ln>
              <a:solidFill>
                <a:srgbClr val="000000"/>
              </a:solidFill>
              <a:effectLst/>
              <a:uLnTx/>
              <a:uFillTx/>
              <a:latin typeface="Calibri"/>
              <a:ea typeface="Microsoft YaHei" panose="020B0503020204020204" pitchFamily="34" charset="-122"/>
              <a:cs typeface="Calibri" panose="020F0502020204030204" pitchFamily="34" charset="0"/>
            </a:endParaRPr>
          </a:p>
          <a:p>
            <a:pPr marL="171450" marR="0" lvl="0" indent="-171450" algn="l" defTabSz="914400" rtl="0" eaLnBrk="0" fontAlgn="base" latinLnBrk="0" hangingPunct="0">
              <a:lnSpc>
                <a:spcPts val="1500"/>
              </a:lnSpc>
              <a:spcBef>
                <a:spcPct val="0"/>
              </a:spcBef>
              <a:spcAft>
                <a:spcPts val="600"/>
              </a:spcAft>
              <a:buClrTx/>
              <a:buSzTx/>
              <a:buFont typeface="Wingdings" pitchFamily="2" charset="2"/>
              <a:buChar char="§"/>
              <a:tabLst/>
              <a:defRPr/>
            </a:pPr>
            <a:r>
              <a:rPr kumimoji="1" lang="en-US" altLang="zh-CN" sz="1400" b="0" i="0" u="none" strike="noStrike" kern="1200" cap="none" spc="0" normalizeH="0" baseline="0" noProof="0" dirty="0">
                <a:ln>
                  <a:noFill/>
                </a:ln>
                <a:solidFill>
                  <a:srgbClr val="E1471D"/>
                </a:solidFill>
                <a:effectLst/>
                <a:uLnTx/>
                <a:uFillTx/>
                <a:latin typeface="Calibri"/>
                <a:ea typeface="Microsoft YaHei" panose="020B0503020204020204" pitchFamily="34" charset="-122"/>
                <a:cs typeface="Calibri" panose="020F0502020204030204" pitchFamily="34" charset="0"/>
              </a:rPr>
              <a:t>Median ABR: 15; range: 10-30</a:t>
            </a:r>
          </a:p>
          <a:p>
            <a:pPr marL="171450" marR="0" lvl="0" indent="-171450" algn="l" defTabSz="914400" rtl="0" eaLnBrk="0" fontAlgn="base" latinLnBrk="0" hangingPunct="0">
              <a:lnSpc>
                <a:spcPts val="1500"/>
              </a:lnSpc>
              <a:spcBef>
                <a:spcPct val="0"/>
              </a:spcBef>
              <a:spcAft>
                <a:spcPts val="600"/>
              </a:spcAft>
              <a:buClrTx/>
              <a:buSzTx/>
              <a:buFont typeface="Wingdings" pitchFamily="2" charset="2"/>
              <a:buChar char="§"/>
              <a:tabLst/>
              <a:defRPr/>
            </a:pPr>
            <a:r>
              <a:rPr kumimoji="1" lang="en-US" altLang="zh-CN" sz="1400" b="0" i="0" u="none" strike="noStrike" kern="1200" cap="none" spc="0" normalizeH="0" baseline="0" noProof="0" dirty="0">
                <a:ln>
                  <a:noFill/>
                </a:ln>
                <a:solidFill>
                  <a:srgbClr val="E1471D"/>
                </a:solidFill>
                <a:effectLst/>
                <a:uLnTx/>
                <a:uFillTx/>
                <a:latin typeface="Calibri"/>
                <a:ea typeface="Microsoft YaHei" panose="020B0503020204020204" pitchFamily="34" charset="-122"/>
                <a:cs typeface="Calibri" panose="020F0502020204030204" pitchFamily="34" charset="0"/>
              </a:rPr>
              <a:t>Median AJBR 12; range: 5-24</a:t>
            </a:r>
          </a:p>
        </p:txBody>
      </p:sp>
      <p:sp>
        <p:nvSpPr>
          <p:cNvPr id="40" name="Freeform 39">
            <a:extLst>
              <a:ext uri="{FF2B5EF4-FFF2-40B4-BE49-F238E27FC236}">
                <a16:creationId xmlns:a16="http://schemas.microsoft.com/office/drawing/2014/main" id="{D1FF4251-6C33-6188-79A8-3CB4CE0A3FFA}"/>
              </a:ext>
            </a:extLst>
          </p:cNvPr>
          <p:cNvSpPr/>
          <p:nvPr/>
        </p:nvSpPr>
        <p:spPr bwMode="auto">
          <a:xfrm>
            <a:off x="4371078" y="2005714"/>
            <a:ext cx="3448477" cy="1754397"/>
          </a:xfrm>
          <a:custGeom>
            <a:avLst/>
            <a:gdLst>
              <a:gd name="connsiteX0" fmla="*/ 0 w 3448477"/>
              <a:gd name="connsiteY0" fmla="*/ 0 h 1656581"/>
              <a:gd name="connsiteX1" fmla="*/ 0 w 3448477"/>
              <a:gd name="connsiteY1" fmla="*/ 1656581 h 1656581"/>
              <a:gd name="connsiteX2" fmla="*/ 3448477 w 3448477"/>
              <a:gd name="connsiteY2" fmla="*/ 1656581 h 1656581"/>
            </a:gdLst>
            <a:ahLst/>
            <a:cxnLst>
              <a:cxn ang="0">
                <a:pos x="connsiteX0" y="connsiteY0"/>
              </a:cxn>
              <a:cxn ang="0">
                <a:pos x="connsiteX1" y="connsiteY1"/>
              </a:cxn>
              <a:cxn ang="0">
                <a:pos x="connsiteX2" y="connsiteY2"/>
              </a:cxn>
            </a:cxnLst>
            <a:rect l="l" t="t" r="r" b="b"/>
            <a:pathLst>
              <a:path w="3448477" h="1656581">
                <a:moveTo>
                  <a:pt x="0" y="0"/>
                </a:moveTo>
                <a:lnTo>
                  <a:pt x="0" y="1656581"/>
                </a:lnTo>
                <a:lnTo>
                  <a:pt x="3448477" y="1656581"/>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 name="TextBox 40">
            <a:extLst>
              <a:ext uri="{FF2B5EF4-FFF2-40B4-BE49-F238E27FC236}">
                <a16:creationId xmlns:a16="http://schemas.microsoft.com/office/drawing/2014/main" id="{6E195704-A51F-4170-86ED-FAF0D7EAD618}"/>
              </a:ext>
            </a:extLst>
          </p:cNvPr>
          <p:cNvSpPr txBox="1"/>
          <p:nvPr/>
        </p:nvSpPr>
        <p:spPr bwMode="auto">
          <a:xfrm rot="16200000">
            <a:off x="3083440" y="2723415"/>
            <a:ext cx="17691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Emicizumab (μg/ml)</a:t>
            </a:r>
          </a:p>
        </p:txBody>
      </p:sp>
      <p:sp>
        <p:nvSpPr>
          <p:cNvPr id="42" name="TextBox 41">
            <a:extLst>
              <a:ext uri="{FF2B5EF4-FFF2-40B4-BE49-F238E27FC236}">
                <a16:creationId xmlns:a16="http://schemas.microsoft.com/office/drawing/2014/main" id="{F295CAD2-9CB2-1EF4-D6AC-696F388E635D}"/>
              </a:ext>
            </a:extLst>
          </p:cNvPr>
          <p:cNvSpPr txBox="1"/>
          <p:nvPr/>
        </p:nvSpPr>
        <p:spPr bwMode="auto">
          <a:xfrm>
            <a:off x="7671775" y="2250297"/>
            <a:ext cx="8971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1.66 mg/kg</a:t>
            </a:r>
          </a:p>
        </p:txBody>
      </p:sp>
      <p:sp>
        <p:nvSpPr>
          <p:cNvPr id="43" name="TextBox 42">
            <a:extLst>
              <a:ext uri="{FF2B5EF4-FFF2-40B4-BE49-F238E27FC236}">
                <a16:creationId xmlns:a16="http://schemas.microsoft.com/office/drawing/2014/main" id="{2E0DC1DF-7E70-E3E9-DB64-63637A52F97E}"/>
              </a:ext>
            </a:extLst>
          </p:cNvPr>
          <p:cNvSpPr txBox="1"/>
          <p:nvPr/>
        </p:nvSpPr>
        <p:spPr bwMode="auto">
          <a:xfrm>
            <a:off x="7671775" y="2379147"/>
            <a:ext cx="8971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1.47 mg/kg</a:t>
            </a:r>
          </a:p>
        </p:txBody>
      </p:sp>
      <p:sp>
        <p:nvSpPr>
          <p:cNvPr id="44" name="TextBox 43">
            <a:extLst>
              <a:ext uri="{FF2B5EF4-FFF2-40B4-BE49-F238E27FC236}">
                <a16:creationId xmlns:a16="http://schemas.microsoft.com/office/drawing/2014/main" id="{1C1CD9B5-0A79-1F3A-27AA-4FF0AA4CA612}"/>
              </a:ext>
            </a:extLst>
          </p:cNvPr>
          <p:cNvSpPr txBox="1"/>
          <p:nvPr/>
        </p:nvSpPr>
        <p:spPr bwMode="auto">
          <a:xfrm>
            <a:off x="7671775" y="2502998"/>
            <a:ext cx="8971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1.25 mg/kg</a:t>
            </a:r>
          </a:p>
        </p:txBody>
      </p:sp>
      <p:sp>
        <p:nvSpPr>
          <p:cNvPr id="45" name="TextBox 44">
            <a:extLst>
              <a:ext uri="{FF2B5EF4-FFF2-40B4-BE49-F238E27FC236}">
                <a16:creationId xmlns:a16="http://schemas.microsoft.com/office/drawing/2014/main" id="{D3F4B4A1-BD1E-E14E-8DD5-01A217E59950}"/>
              </a:ext>
            </a:extLst>
          </p:cNvPr>
          <p:cNvSpPr txBox="1"/>
          <p:nvPr/>
        </p:nvSpPr>
        <p:spPr bwMode="auto">
          <a:xfrm>
            <a:off x="7671775" y="2826765"/>
            <a:ext cx="8971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1.05 mg/kg</a:t>
            </a:r>
          </a:p>
        </p:txBody>
      </p:sp>
      <p:sp>
        <p:nvSpPr>
          <p:cNvPr id="46" name="TextBox 45">
            <a:extLst>
              <a:ext uri="{FF2B5EF4-FFF2-40B4-BE49-F238E27FC236}">
                <a16:creationId xmlns:a16="http://schemas.microsoft.com/office/drawing/2014/main" id="{536FE523-E055-D84E-E95E-28A7572D2ADE}"/>
              </a:ext>
            </a:extLst>
          </p:cNvPr>
          <p:cNvSpPr txBox="1"/>
          <p:nvPr/>
        </p:nvSpPr>
        <p:spPr bwMode="auto">
          <a:xfrm>
            <a:off x="7671775" y="2941998"/>
            <a:ext cx="8971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1.05 mg/kg</a:t>
            </a:r>
          </a:p>
        </p:txBody>
      </p:sp>
      <p:sp>
        <p:nvSpPr>
          <p:cNvPr id="47" name="TextBox 46">
            <a:extLst>
              <a:ext uri="{FF2B5EF4-FFF2-40B4-BE49-F238E27FC236}">
                <a16:creationId xmlns:a16="http://schemas.microsoft.com/office/drawing/2014/main" id="{3C4E7D47-FD0B-9746-97C5-DFAF0243D278}"/>
              </a:ext>
            </a:extLst>
          </p:cNvPr>
          <p:cNvSpPr txBox="1"/>
          <p:nvPr/>
        </p:nvSpPr>
        <p:spPr bwMode="auto">
          <a:xfrm>
            <a:off x="7671775" y="3067981"/>
            <a:ext cx="8971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1.25 mg/kg</a:t>
            </a:r>
          </a:p>
        </p:txBody>
      </p:sp>
      <p:grpSp>
        <p:nvGrpSpPr>
          <p:cNvPr id="59" name="Group 58">
            <a:extLst>
              <a:ext uri="{FF2B5EF4-FFF2-40B4-BE49-F238E27FC236}">
                <a16:creationId xmlns:a16="http://schemas.microsoft.com/office/drawing/2014/main" id="{F928E897-CF8C-BF74-76EB-09F132593505}"/>
              </a:ext>
            </a:extLst>
          </p:cNvPr>
          <p:cNvGrpSpPr/>
          <p:nvPr/>
        </p:nvGrpSpPr>
        <p:grpSpPr>
          <a:xfrm>
            <a:off x="4314825" y="2035192"/>
            <a:ext cx="64008" cy="1725006"/>
            <a:chOff x="4397375" y="2035192"/>
            <a:chExt cx="64008" cy="1725006"/>
          </a:xfrm>
        </p:grpSpPr>
        <p:cxnSp>
          <p:nvCxnSpPr>
            <p:cNvPr id="49" name="Straight Connector 48">
              <a:extLst>
                <a:ext uri="{FF2B5EF4-FFF2-40B4-BE49-F238E27FC236}">
                  <a16:creationId xmlns:a16="http://schemas.microsoft.com/office/drawing/2014/main" id="{8DAABEDB-2FD8-F47E-845C-487FCE36E08C}"/>
                </a:ext>
              </a:extLst>
            </p:cNvPr>
            <p:cNvCxnSpPr/>
            <p:nvPr/>
          </p:nvCxnSpPr>
          <p:spPr bwMode="auto">
            <a:xfrm>
              <a:off x="4397375" y="20351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F6D927A-3456-D85C-1A05-7C55624D843B}"/>
                </a:ext>
              </a:extLst>
            </p:cNvPr>
            <p:cNvCxnSpPr/>
            <p:nvPr/>
          </p:nvCxnSpPr>
          <p:spPr bwMode="auto">
            <a:xfrm>
              <a:off x="4397375" y="22268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3269DE6-FB94-A79E-F7BB-CB0641F68E11}"/>
                </a:ext>
              </a:extLst>
            </p:cNvPr>
            <p:cNvCxnSpPr/>
            <p:nvPr/>
          </p:nvCxnSpPr>
          <p:spPr bwMode="auto">
            <a:xfrm>
              <a:off x="4397375" y="24185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E350019-20D9-09D3-3AC0-F0AD50DAF791}"/>
                </a:ext>
              </a:extLst>
            </p:cNvPr>
            <p:cNvCxnSpPr/>
            <p:nvPr/>
          </p:nvCxnSpPr>
          <p:spPr bwMode="auto">
            <a:xfrm>
              <a:off x="4397375" y="26101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507D922-D76E-7EA8-3667-D0938B413AF6}"/>
                </a:ext>
              </a:extLst>
            </p:cNvPr>
            <p:cNvCxnSpPr/>
            <p:nvPr/>
          </p:nvCxnSpPr>
          <p:spPr bwMode="auto">
            <a:xfrm>
              <a:off x="4397375" y="28018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B116C848-3519-E5A8-00A2-78507B061587}"/>
                </a:ext>
              </a:extLst>
            </p:cNvPr>
            <p:cNvCxnSpPr/>
            <p:nvPr/>
          </p:nvCxnSpPr>
          <p:spPr bwMode="auto">
            <a:xfrm>
              <a:off x="4397375" y="29935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2D670E13-F0F2-92B4-CB35-0FC3C54E69C2}"/>
                </a:ext>
              </a:extLst>
            </p:cNvPr>
            <p:cNvCxnSpPr/>
            <p:nvPr/>
          </p:nvCxnSpPr>
          <p:spPr bwMode="auto">
            <a:xfrm>
              <a:off x="4397375" y="31851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B398506-C890-87B8-857B-48A0758ACB53}"/>
                </a:ext>
              </a:extLst>
            </p:cNvPr>
            <p:cNvCxnSpPr/>
            <p:nvPr/>
          </p:nvCxnSpPr>
          <p:spPr bwMode="auto">
            <a:xfrm>
              <a:off x="4397375" y="33768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4548742-3302-7B97-BB3A-D32D22AA4440}"/>
                </a:ext>
              </a:extLst>
            </p:cNvPr>
            <p:cNvCxnSpPr/>
            <p:nvPr/>
          </p:nvCxnSpPr>
          <p:spPr bwMode="auto">
            <a:xfrm>
              <a:off x="4397375" y="35685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AFBA86FC-2E89-5E07-E942-6679C5783790}"/>
                </a:ext>
              </a:extLst>
            </p:cNvPr>
            <p:cNvCxnSpPr/>
            <p:nvPr/>
          </p:nvCxnSpPr>
          <p:spPr bwMode="auto">
            <a:xfrm>
              <a:off x="4397375" y="3760198"/>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81" name="Group 80">
            <a:extLst>
              <a:ext uri="{FF2B5EF4-FFF2-40B4-BE49-F238E27FC236}">
                <a16:creationId xmlns:a16="http://schemas.microsoft.com/office/drawing/2014/main" id="{B5071044-BEF4-9052-6D1D-BE6897904555}"/>
              </a:ext>
            </a:extLst>
          </p:cNvPr>
          <p:cNvGrpSpPr/>
          <p:nvPr/>
        </p:nvGrpSpPr>
        <p:grpSpPr>
          <a:xfrm>
            <a:off x="4032587" y="1895392"/>
            <a:ext cx="341760" cy="1997834"/>
            <a:chOff x="4365962" y="1895392"/>
            <a:chExt cx="341760" cy="1997834"/>
          </a:xfrm>
        </p:grpSpPr>
        <p:sp>
          <p:nvSpPr>
            <p:cNvPr id="60" name="TextBox 59">
              <a:extLst>
                <a:ext uri="{FF2B5EF4-FFF2-40B4-BE49-F238E27FC236}">
                  <a16:creationId xmlns:a16="http://schemas.microsoft.com/office/drawing/2014/main" id="{FA0266E5-5B66-F9C6-9863-1DD2EF03C310}"/>
                </a:ext>
              </a:extLst>
            </p:cNvPr>
            <p:cNvSpPr txBox="1"/>
            <p:nvPr/>
          </p:nvSpPr>
          <p:spPr bwMode="auto">
            <a:xfrm>
              <a:off x="4365962" y="189539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61" name="TextBox 60">
              <a:extLst>
                <a:ext uri="{FF2B5EF4-FFF2-40B4-BE49-F238E27FC236}">
                  <a16:creationId xmlns:a16="http://schemas.microsoft.com/office/drawing/2014/main" id="{F4E8C7E5-95B4-FBCF-E65E-F3E92A4E6430}"/>
                </a:ext>
              </a:extLst>
            </p:cNvPr>
            <p:cNvSpPr txBox="1"/>
            <p:nvPr/>
          </p:nvSpPr>
          <p:spPr bwMode="auto">
            <a:xfrm>
              <a:off x="4365962" y="208659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62" name="TextBox 61">
              <a:extLst>
                <a:ext uri="{FF2B5EF4-FFF2-40B4-BE49-F238E27FC236}">
                  <a16:creationId xmlns:a16="http://schemas.microsoft.com/office/drawing/2014/main" id="{1941629E-B364-EA50-C94D-C8537336642D}"/>
                </a:ext>
              </a:extLst>
            </p:cNvPr>
            <p:cNvSpPr txBox="1"/>
            <p:nvPr/>
          </p:nvSpPr>
          <p:spPr bwMode="auto">
            <a:xfrm>
              <a:off x="4365962" y="227780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63" name="TextBox 62">
              <a:extLst>
                <a:ext uri="{FF2B5EF4-FFF2-40B4-BE49-F238E27FC236}">
                  <a16:creationId xmlns:a16="http://schemas.microsoft.com/office/drawing/2014/main" id="{82EAB418-CB60-75B3-D71A-DBD36436D955}"/>
                </a:ext>
              </a:extLst>
            </p:cNvPr>
            <p:cNvSpPr txBox="1"/>
            <p:nvPr/>
          </p:nvSpPr>
          <p:spPr bwMode="auto">
            <a:xfrm>
              <a:off x="4365962" y="246900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64" name="TextBox 63">
              <a:extLst>
                <a:ext uri="{FF2B5EF4-FFF2-40B4-BE49-F238E27FC236}">
                  <a16:creationId xmlns:a16="http://schemas.microsoft.com/office/drawing/2014/main" id="{44DE474F-4742-EAC5-B1E2-7C1AF10A90D9}"/>
                </a:ext>
              </a:extLst>
            </p:cNvPr>
            <p:cNvSpPr txBox="1"/>
            <p:nvPr/>
          </p:nvSpPr>
          <p:spPr bwMode="auto">
            <a:xfrm>
              <a:off x="4365962" y="266020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65" name="TextBox 64">
              <a:extLst>
                <a:ext uri="{FF2B5EF4-FFF2-40B4-BE49-F238E27FC236}">
                  <a16:creationId xmlns:a16="http://schemas.microsoft.com/office/drawing/2014/main" id="{91A27820-8C5B-B1EE-3E48-6F25654813CB}"/>
                </a:ext>
              </a:extLst>
            </p:cNvPr>
            <p:cNvSpPr txBox="1"/>
            <p:nvPr/>
          </p:nvSpPr>
          <p:spPr bwMode="auto">
            <a:xfrm>
              <a:off x="4444509" y="2851412"/>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66" name="TextBox 65">
              <a:extLst>
                <a:ext uri="{FF2B5EF4-FFF2-40B4-BE49-F238E27FC236}">
                  <a16:creationId xmlns:a16="http://schemas.microsoft.com/office/drawing/2014/main" id="{343654BE-9A4C-CD58-6E2C-860B217A7619}"/>
                </a:ext>
              </a:extLst>
            </p:cNvPr>
            <p:cNvSpPr txBox="1"/>
            <p:nvPr/>
          </p:nvSpPr>
          <p:spPr bwMode="auto">
            <a:xfrm>
              <a:off x="4444509" y="3042616"/>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67" name="TextBox 66">
              <a:extLst>
                <a:ext uri="{FF2B5EF4-FFF2-40B4-BE49-F238E27FC236}">
                  <a16:creationId xmlns:a16="http://schemas.microsoft.com/office/drawing/2014/main" id="{07375A83-278F-8607-C36A-9606D7D7B42C}"/>
                </a:ext>
              </a:extLst>
            </p:cNvPr>
            <p:cNvSpPr txBox="1"/>
            <p:nvPr/>
          </p:nvSpPr>
          <p:spPr bwMode="auto">
            <a:xfrm>
              <a:off x="4444509" y="323382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68" name="TextBox 67">
              <a:extLst>
                <a:ext uri="{FF2B5EF4-FFF2-40B4-BE49-F238E27FC236}">
                  <a16:creationId xmlns:a16="http://schemas.microsoft.com/office/drawing/2014/main" id="{819A477C-7B9C-24B3-CF30-81B03F1C6158}"/>
                </a:ext>
              </a:extLst>
            </p:cNvPr>
            <p:cNvSpPr txBox="1"/>
            <p:nvPr/>
          </p:nvSpPr>
          <p:spPr bwMode="auto">
            <a:xfrm>
              <a:off x="4444509" y="3425024"/>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69" name="TextBox 68">
              <a:extLst>
                <a:ext uri="{FF2B5EF4-FFF2-40B4-BE49-F238E27FC236}">
                  <a16:creationId xmlns:a16="http://schemas.microsoft.com/office/drawing/2014/main" id="{DCCD0662-EBDE-395D-1643-9F2ED29D4A07}"/>
                </a:ext>
              </a:extLst>
            </p:cNvPr>
            <p:cNvSpPr txBox="1"/>
            <p:nvPr/>
          </p:nvSpPr>
          <p:spPr bwMode="auto">
            <a:xfrm>
              <a:off x="4444509" y="3616227"/>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84" name="Group 83">
            <a:extLst>
              <a:ext uri="{FF2B5EF4-FFF2-40B4-BE49-F238E27FC236}">
                <a16:creationId xmlns:a16="http://schemas.microsoft.com/office/drawing/2014/main" id="{6DF929F4-3E9A-82F6-B52F-C125BD9932D2}"/>
              </a:ext>
            </a:extLst>
          </p:cNvPr>
          <p:cNvGrpSpPr/>
          <p:nvPr/>
        </p:nvGrpSpPr>
        <p:grpSpPr>
          <a:xfrm>
            <a:off x="4520471" y="3746472"/>
            <a:ext cx="3179445" cy="64009"/>
            <a:chOff x="4520471" y="3692497"/>
            <a:chExt cx="3179445" cy="64009"/>
          </a:xfrm>
        </p:grpSpPr>
        <p:cxnSp>
          <p:nvCxnSpPr>
            <p:cNvPr id="71" name="Straight Connector 70">
              <a:extLst>
                <a:ext uri="{FF2B5EF4-FFF2-40B4-BE49-F238E27FC236}">
                  <a16:creationId xmlns:a16="http://schemas.microsoft.com/office/drawing/2014/main" id="{4DBF94BB-4022-CF5C-9160-7DDA0C0172AE}"/>
                </a:ext>
              </a:extLst>
            </p:cNvPr>
            <p:cNvCxnSpPr>
              <a:cxnSpLocks/>
            </p:cNvCxnSpPr>
            <p:nvPr/>
          </p:nvCxnSpPr>
          <p:spPr bwMode="auto">
            <a:xfrm rot="16200000">
              <a:off x="4488467" y="37245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E22D4F83-0900-CEB1-C19E-224F53E3112E}"/>
                </a:ext>
              </a:extLst>
            </p:cNvPr>
            <p:cNvCxnSpPr>
              <a:cxnSpLocks/>
            </p:cNvCxnSpPr>
            <p:nvPr/>
          </p:nvCxnSpPr>
          <p:spPr bwMode="auto">
            <a:xfrm rot="16200000">
              <a:off x="4777507" y="37245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1D9B15DA-17CC-73F8-F89B-A18F547B4AD9}"/>
                </a:ext>
              </a:extLst>
            </p:cNvPr>
            <p:cNvCxnSpPr>
              <a:cxnSpLocks/>
            </p:cNvCxnSpPr>
            <p:nvPr/>
          </p:nvCxnSpPr>
          <p:spPr bwMode="auto">
            <a:xfrm rot="16200000">
              <a:off x="5066547" y="37245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522D823B-BF27-E917-3035-49779D0418C1}"/>
                </a:ext>
              </a:extLst>
            </p:cNvPr>
            <p:cNvCxnSpPr>
              <a:cxnSpLocks/>
            </p:cNvCxnSpPr>
            <p:nvPr/>
          </p:nvCxnSpPr>
          <p:spPr bwMode="auto">
            <a:xfrm rot="16200000">
              <a:off x="5355587" y="37245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7078CC2-A46A-7613-CEE0-799B01FB7B4D}"/>
                </a:ext>
              </a:extLst>
            </p:cNvPr>
            <p:cNvCxnSpPr>
              <a:cxnSpLocks/>
            </p:cNvCxnSpPr>
            <p:nvPr/>
          </p:nvCxnSpPr>
          <p:spPr bwMode="auto">
            <a:xfrm rot="16200000">
              <a:off x="5644627" y="37245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07B51FAA-5F14-A8D8-35D8-B4E157C8638E}"/>
                </a:ext>
              </a:extLst>
            </p:cNvPr>
            <p:cNvCxnSpPr>
              <a:cxnSpLocks/>
            </p:cNvCxnSpPr>
            <p:nvPr/>
          </p:nvCxnSpPr>
          <p:spPr bwMode="auto">
            <a:xfrm rot="16200000">
              <a:off x="5933667" y="37245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ED4D0D4E-0E84-C6CB-D6F3-9922A161D7B5}"/>
                </a:ext>
              </a:extLst>
            </p:cNvPr>
            <p:cNvCxnSpPr>
              <a:cxnSpLocks/>
            </p:cNvCxnSpPr>
            <p:nvPr/>
          </p:nvCxnSpPr>
          <p:spPr bwMode="auto">
            <a:xfrm rot="16200000">
              <a:off x="6222707" y="37245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F081DFFD-5A58-0CC0-5266-67BCF0B04B18}"/>
                </a:ext>
              </a:extLst>
            </p:cNvPr>
            <p:cNvCxnSpPr>
              <a:cxnSpLocks/>
            </p:cNvCxnSpPr>
            <p:nvPr/>
          </p:nvCxnSpPr>
          <p:spPr bwMode="auto">
            <a:xfrm rot="16200000">
              <a:off x="6511747" y="37245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6899ECEE-8D43-9859-B5B0-8FBA5B940D6F}"/>
                </a:ext>
              </a:extLst>
            </p:cNvPr>
            <p:cNvCxnSpPr>
              <a:cxnSpLocks/>
            </p:cNvCxnSpPr>
            <p:nvPr/>
          </p:nvCxnSpPr>
          <p:spPr bwMode="auto">
            <a:xfrm rot="16200000">
              <a:off x="6800787" y="37245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EBE9CCA5-690C-DEA0-CE90-B2AA56374F8A}"/>
                </a:ext>
              </a:extLst>
            </p:cNvPr>
            <p:cNvCxnSpPr>
              <a:cxnSpLocks/>
            </p:cNvCxnSpPr>
            <p:nvPr/>
          </p:nvCxnSpPr>
          <p:spPr bwMode="auto">
            <a:xfrm rot="16200000">
              <a:off x="7089827" y="37245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DB0DD547-41A7-7E49-1C92-061670C7FD4F}"/>
                </a:ext>
              </a:extLst>
            </p:cNvPr>
            <p:cNvCxnSpPr>
              <a:cxnSpLocks/>
            </p:cNvCxnSpPr>
            <p:nvPr/>
          </p:nvCxnSpPr>
          <p:spPr bwMode="auto">
            <a:xfrm rot="16200000">
              <a:off x="7378867" y="37245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0F75C3B3-2BF5-5867-1E76-FA354AB180EE}"/>
                </a:ext>
              </a:extLst>
            </p:cNvPr>
            <p:cNvCxnSpPr>
              <a:cxnSpLocks/>
            </p:cNvCxnSpPr>
            <p:nvPr/>
          </p:nvCxnSpPr>
          <p:spPr bwMode="auto">
            <a:xfrm rot="16200000">
              <a:off x="7667912" y="3724502"/>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85" name="TextBox 84">
            <a:extLst>
              <a:ext uri="{FF2B5EF4-FFF2-40B4-BE49-F238E27FC236}">
                <a16:creationId xmlns:a16="http://schemas.microsoft.com/office/drawing/2014/main" id="{5D6455F9-3E8F-7F84-716A-AEDA606D2E76}"/>
              </a:ext>
            </a:extLst>
          </p:cNvPr>
          <p:cNvSpPr txBox="1"/>
          <p:nvPr/>
        </p:nvSpPr>
        <p:spPr bwMode="auto">
          <a:xfrm>
            <a:off x="7671112" y="2693034"/>
            <a:ext cx="6767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a:t>
            </a:r>
          </a:p>
        </p:txBody>
      </p:sp>
      <p:sp>
        <p:nvSpPr>
          <p:cNvPr id="86" name="TextBox 85">
            <a:extLst>
              <a:ext uri="{FF2B5EF4-FFF2-40B4-BE49-F238E27FC236}">
                <a16:creationId xmlns:a16="http://schemas.microsoft.com/office/drawing/2014/main" id="{5696E500-F430-CBF2-69CE-401F0D2C655A}"/>
              </a:ext>
            </a:extLst>
          </p:cNvPr>
          <p:cNvSpPr txBox="1"/>
          <p:nvPr/>
        </p:nvSpPr>
        <p:spPr bwMode="auto">
          <a:xfrm>
            <a:off x="5889783" y="3899608"/>
            <a:ext cx="402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grpSp>
        <p:nvGrpSpPr>
          <p:cNvPr id="99" name="Group 98">
            <a:extLst>
              <a:ext uri="{FF2B5EF4-FFF2-40B4-BE49-F238E27FC236}">
                <a16:creationId xmlns:a16="http://schemas.microsoft.com/office/drawing/2014/main" id="{00B56930-0B82-4AE4-438B-5E99255A24BF}"/>
              </a:ext>
            </a:extLst>
          </p:cNvPr>
          <p:cNvGrpSpPr/>
          <p:nvPr/>
        </p:nvGrpSpPr>
        <p:grpSpPr>
          <a:xfrm>
            <a:off x="4388036" y="3751319"/>
            <a:ext cx="3483033" cy="276999"/>
            <a:chOff x="4388036" y="3760844"/>
            <a:chExt cx="3483033" cy="276999"/>
          </a:xfrm>
        </p:grpSpPr>
        <p:sp>
          <p:nvSpPr>
            <p:cNvPr id="87" name="TextBox 86">
              <a:extLst>
                <a:ext uri="{FF2B5EF4-FFF2-40B4-BE49-F238E27FC236}">
                  <a16:creationId xmlns:a16="http://schemas.microsoft.com/office/drawing/2014/main" id="{9FB14B32-071E-FB73-C786-EB440FAEC2AE}"/>
                </a:ext>
              </a:extLst>
            </p:cNvPr>
            <p:cNvSpPr txBox="1"/>
            <p:nvPr/>
          </p:nvSpPr>
          <p:spPr bwMode="auto">
            <a:xfrm>
              <a:off x="4388036" y="3760844"/>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88" name="TextBox 87">
              <a:extLst>
                <a:ext uri="{FF2B5EF4-FFF2-40B4-BE49-F238E27FC236}">
                  <a16:creationId xmlns:a16="http://schemas.microsoft.com/office/drawing/2014/main" id="{2B4B7F52-E0F1-B6AF-79A1-393E3011D0B3}"/>
                </a:ext>
              </a:extLst>
            </p:cNvPr>
            <p:cNvSpPr txBox="1"/>
            <p:nvPr/>
          </p:nvSpPr>
          <p:spPr bwMode="auto">
            <a:xfrm>
              <a:off x="4679250" y="3760844"/>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89" name="TextBox 88">
              <a:extLst>
                <a:ext uri="{FF2B5EF4-FFF2-40B4-BE49-F238E27FC236}">
                  <a16:creationId xmlns:a16="http://schemas.microsoft.com/office/drawing/2014/main" id="{90F75086-0ED1-1D99-78B4-884FF274291A}"/>
                </a:ext>
              </a:extLst>
            </p:cNvPr>
            <p:cNvSpPr txBox="1"/>
            <p:nvPr/>
          </p:nvSpPr>
          <p:spPr bwMode="auto">
            <a:xfrm>
              <a:off x="4966107" y="3760844"/>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90" name="TextBox 89">
              <a:extLst>
                <a:ext uri="{FF2B5EF4-FFF2-40B4-BE49-F238E27FC236}">
                  <a16:creationId xmlns:a16="http://schemas.microsoft.com/office/drawing/2014/main" id="{3753F261-5813-1AC8-89DC-0275943716EB}"/>
                </a:ext>
              </a:extLst>
            </p:cNvPr>
            <p:cNvSpPr txBox="1"/>
            <p:nvPr/>
          </p:nvSpPr>
          <p:spPr bwMode="auto">
            <a:xfrm>
              <a:off x="5254146" y="3760844"/>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91" name="TextBox 90">
              <a:extLst>
                <a:ext uri="{FF2B5EF4-FFF2-40B4-BE49-F238E27FC236}">
                  <a16:creationId xmlns:a16="http://schemas.microsoft.com/office/drawing/2014/main" id="{4CF809F2-24FD-78DF-CA48-ED5C6576AC43}"/>
                </a:ext>
              </a:extLst>
            </p:cNvPr>
            <p:cNvSpPr txBox="1"/>
            <p:nvPr/>
          </p:nvSpPr>
          <p:spPr bwMode="auto">
            <a:xfrm>
              <a:off x="5548266" y="3760844"/>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92" name="TextBox 91">
              <a:extLst>
                <a:ext uri="{FF2B5EF4-FFF2-40B4-BE49-F238E27FC236}">
                  <a16:creationId xmlns:a16="http://schemas.microsoft.com/office/drawing/2014/main" id="{17DD84CC-72E2-D775-A903-9D07A14E2DDD}"/>
                </a:ext>
              </a:extLst>
            </p:cNvPr>
            <p:cNvSpPr txBox="1"/>
            <p:nvPr/>
          </p:nvSpPr>
          <p:spPr bwMode="auto">
            <a:xfrm>
              <a:off x="5836305" y="3760844"/>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93" name="TextBox 92">
              <a:extLst>
                <a:ext uri="{FF2B5EF4-FFF2-40B4-BE49-F238E27FC236}">
                  <a16:creationId xmlns:a16="http://schemas.microsoft.com/office/drawing/2014/main" id="{5BC0C592-5389-4A11-AB76-3C61EABC1FAC}"/>
                </a:ext>
              </a:extLst>
            </p:cNvPr>
            <p:cNvSpPr txBox="1"/>
            <p:nvPr/>
          </p:nvSpPr>
          <p:spPr bwMode="auto">
            <a:xfrm>
              <a:off x="6119987" y="3760844"/>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94" name="TextBox 93">
              <a:extLst>
                <a:ext uri="{FF2B5EF4-FFF2-40B4-BE49-F238E27FC236}">
                  <a16:creationId xmlns:a16="http://schemas.microsoft.com/office/drawing/2014/main" id="{AEA086EC-E7D5-2F0A-A006-D1D6ED9C5136}"/>
                </a:ext>
              </a:extLst>
            </p:cNvPr>
            <p:cNvSpPr txBox="1"/>
            <p:nvPr/>
          </p:nvSpPr>
          <p:spPr bwMode="auto">
            <a:xfrm>
              <a:off x="6414376" y="3760844"/>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95" name="TextBox 94">
              <a:extLst>
                <a:ext uri="{FF2B5EF4-FFF2-40B4-BE49-F238E27FC236}">
                  <a16:creationId xmlns:a16="http://schemas.microsoft.com/office/drawing/2014/main" id="{CC9ED2FA-3CCF-CBB3-AE5E-438C6EA25FEC}"/>
                </a:ext>
              </a:extLst>
            </p:cNvPr>
            <p:cNvSpPr txBox="1"/>
            <p:nvPr/>
          </p:nvSpPr>
          <p:spPr bwMode="auto">
            <a:xfrm>
              <a:off x="6702472" y="3760844"/>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96" name="TextBox 95">
              <a:extLst>
                <a:ext uri="{FF2B5EF4-FFF2-40B4-BE49-F238E27FC236}">
                  <a16:creationId xmlns:a16="http://schemas.microsoft.com/office/drawing/2014/main" id="{50E7F768-85EF-825E-E53B-0C2412451F09}"/>
                </a:ext>
              </a:extLst>
            </p:cNvPr>
            <p:cNvSpPr txBox="1"/>
            <p:nvPr/>
          </p:nvSpPr>
          <p:spPr bwMode="auto">
            <a:xfrm>
              <a:off x="6951238" y="376084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97" name="TextBox 96">
              <a:extLst>
                <a:ext uri="{FF2B5EF4-FFF2-40B4-BE49-F238E27FC236}">
                  <a16:creationId xmlns:a16="http://schemas.microsoft.com/office/drawing/2014/main" id="{98F5792C-5755-3F0F-D60B-E1A9FF6A4992}"/>
                </a:ext>
              </a:extLst>
            </p:cNvPr>
            <p:cNvSpPr txBox="1"/>
            <p:nvPr/>
          </p:nvSpPr>
          <p:spPr bwMode="auto">
            <a:xfrm>
              <a:off x="7241270" y="376084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98" name="TextBox 97">
              <a:extLst>
                <a:ext uri="{FF2B5EF4-FFF2-40B4-BE49-F238E27FC236}">
                  <a16:creationId xmlns:a16="http://schemas.microsoft.com/office/drawing/2014/main" id="{7CDEA39E-0AFB-18DC-3539-52B3C65D2622}"/>
                </a:ext>
              </a:extLst>
            </p:cNvPr>
            <p:cNvSpPr txBox="1"/>
            <p:nvPr/>
          </p:nvSpPr>
          <p:spPr bwMode="auto">
            <a:xfrm>
              <a:off x="7529309" y="376084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grpSp>
      <p:sp>
        <p:nvSpPr>
          <p:cNvPr id="100" name="Freeform 99">
            <a:extLst>
              <a:ext uri="{FF2B5EF4-FFF2-40B4-BE49-F238E27FC236}">
                <a16:creationId xmlns:a16="http://schemas.microsoft.com/office/drawing/2014/main" id="{5FAD4162-E115-55A0-DDC5-4AED00E91ED3}"/>
              </a:ext>
            </a:extLst>
          </p:cNvPr>
          <p:cNvSpPr/>
          <p:nvPr/>
        </p:nvSpPr>
        <p:spPr bwMode="auto">
          <a:xfrm>
            <a:off x="4514850" y="2571750"/>
            <a:ext cx="3175000" cy="533400"/>
          </a:xfrm>
          <a:custGeom>
            <a:avLst/>
            <a:gdLst>
              <a:gd name="connsiteX0" fmla="*/ 0 w 3175000"/>
              <a:gd name="connsiteY0" fmla="*/ 314325 h 533400"/>
              <a:gd name="connsiteX1" fmla="*/ 288925 w 3175000"/>
              <a:gd name="connsiteY1" fmla="*/ 155575 h 533400"/>
              <a:gd name="connsiteX2" fmla="*/ 577850 w 3175000"/>
              <a:gd name="connsiteY2" fmla="*/ 161925 h 533400"/>
              <a:gd name="connsiteX3" fmla="*/ 866775 w 3175000"/>
              <a:gd name="connsiteY3" fmla="*/ 0 h 533400"/>
              <a:gd name="connsiteX4" fmla="*/ 1444625 w 3175000"/>
              <a:gd name="connsiteY4" fmla="*/ 6350 h 533400"/>
              <a:gd name="connsiteX5" fmla="*/ 1733550 w 3175000"/>
              <a:gd name="connsiteY5" fmla="*/ 168275 h 533400"/>
              <a:gd name="connsiteX6" fmla="*/ 2022475 w 3175000"/>
              <a:gd name="connsiteY6" fmla="*/ 266700 h 533400"/>
              <a:gd name="connsiteX7" fmla="*/ 2308225 w 3175000"/>
              <a:gd name="connsiteY7" fmla="*/ 463550 h 533400"/>
              <a:gd name="connsiteX8" fmla="*/ 2600325 w 3175000"/>
              <a:gd name="connsiteY8" fmla="*/ 533400 h 533400"/>
              <a:gd name="connsiteX9" fmla="*/ 2886075 w 3175000"/>
              <a:gd name="connsiteY9" fmla="*/ 431800 h 533400"/>
              <a:gd name="connsiteX10" fmla="*/ 3175000 w 3175000"/>
              <a:gd name="connsiteY10" fmla="*/ 434975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75000" h="533400">
                <a:moveTo>
                  <a:pt x="0" y="314325"/>
                </a:moveTo>
                <a:lnTo>
                  <a:pt x="288925" y="155575"/>
                </a:lnTo>
                <a:lnTo>
                  <a:pt x="577850" y="161925"/>
                </a:lnTo>
                <a:lnTo>
                  <a:pt x="866775" y="0"/>
                </a:lnTo>
                <a:lnTo>
                  <a:pt x="1444625" y="6350"/>
                </a:lnTo>
                <a:lnTo>
                  <a:pt x="1733550" y="168275"/>
                </a:lnTo>
                <a:lnTo>
                  <a:pt x="2022475" y="266700"/>
                </a:lnTo>
                <a:lnTo>
                  <a:pt x="2308225" y="463550"/>
                </a:lnTo>
                <a:lnTo>
                  <a:pt x="2600325" y="533400"/>
                </a:lnTo>
                <a:lnTo>
                  <a:pt x="2886075" y="431800"/>
                </a:lnTo>
                <a:lnTo>
                  <a:pt x="3175000" y="434975"/>
                </a:lnTo>
              </a:path>
            </a:pathLst>
          </a:custGeom>
          <a:noFill/>
          <a:ln w="19050">
            <a:solidFill>
              <a:srgbClr val="015873"/>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 name="Freeform 100">
            <a:extLst>
              <a:ext uri="{FF2B5EF4-FFF2-40B4-BE49-F238E27FC236}">
                <a16:creationId xmlns:a16="http://schemas.microsoft.com/office/drawing/2014/main" id="{77AC558A-4EF1-D56E-7284-4D9CF7FD1FF1}"/>
              </a:ext>
            </a:extLst>
          </p:cNvPr>
          <p:cNvSpPr/>
          <p:nvPr/>
        </p:nvSpPr>
        <p:spPr bwMode="auto">
          <a:xfrm>
            <a:off x="4511675" y="2292350"/>
            <a:ext cx="3175000" cy="781050"/>
          </a:xfrm>
          <a:custGeom>
            <a:avLst/>
            <a:gdLst>
              <a:gd name="connsiteX0" fmla="*/ 0 w 3175000"/>
              <a:gd name="connsiteY0" fmla="*/ 781050 h 781050"/>
              <a:gd name="connsiteX1" fmla="*/ 292100 w 3175000"/>
              <a:gd name="connsiteY1" fmla="*/ 692150 h 781050"/>
              <a:gd name="connsiteX2" fmla="*/ 581025 w 3175000"/>
              <a:gd name="connsiteY2" fmla="*/ 327025 h 781050"/>
              <a:gd name="connsiteX3" fmla="*/ 873125 w 3175000"/>
              <a:gd name="connsiteY3" fmla="*/ 282575 h 781050"/>
              <a:gd name="connsiteX4" fmla="*/ 1158875 w 3175000"/>
              <a:gd name="connsiteY4" fmla="*/ 279400 h 781050"/>
              <a:gd name="connsiteX5" fmla="*/ 1450975 w 3175000"/>
              <a:gd name="connsiteY5" fmla="*/ 171450 h 781050"/>
              <a:gd name="connsiteX6" fmla="*/ 1733550 w 3175000"/>
              <a:gd name="connsiteY6" fmla="*/ 0 h 781050"/>
              <a:gd name="connsiteX7" fmla="*/ 2025650 w 3175000"/>
              <a:gd name="connsiteY7" fmla="*/ 88900 h 781050"/>
              <a:gd name="connsiteX8" fmla="*/ 2311400 w 3175000"/>
              <a:gd name="connsiteY8" fmla="*/ 117475 h 781050"/>
              <a:gd name="connsiteX9" fmla="*/ 2600325 w 3175000"/>
              <a:gd name="connsiteY9" fmla="*/ 295275 h 781050"/>
              <a:gd name="connsiteX10" fmla="*/ 2886075 w 3175000"/>
              <a:gd name="connsiteY10" fmla="*/ 466725 h 781050"/>
              <a:gd name="connsiteX11" fmla="*/ 3175000 w 3175000"/>
              <a:gd name="connsiteY11" fmla="*/ 311150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75000" h="781050">
                <a:moveTo>
                  <a:pt x="0" y="781050"/>
                </a:moveTo>
                <a:lnTo>
                  <a:pt x="292100" y="692150"/>
                </a:lnTo>
                <a:lnTo>
                  <a:pt x="581025" y="327025"/>
                </a:lnTo>
                <a:lnTo>
                  <a:pt x="873125" y="282575"/>
                </a:lnTo>
                <a:lnTo>
                  <a:pt x="1158875" y="279400"/>
                </a:lnTo>
                <a:lnTo>
                  <a:pt x="1450975" y="171450"/>
                </a:lnTo>
                <a:lnTo>
                  <a:pt x="1733550" y="0"/>
                </a:lnTo>
                <a:lnTo>
                  <a:pt x="2025650" y="88900"/>
                </a:lnTo>
                <a:lnTo>
                  <a:pt x="2311400" y="117475"/>
                </a:lnTo>
                <a:lnTo>
                  <a:pt x="2600325" y="295275"/>
                </a:lnTo>
                <a:lnTo>
                  <a:pt x="2886075" y="466725"/>
                </a:lnTo>
                <a:lnTo>
                  <a:pt x="3175000" y="311150"/>
                </a:lnTo>
              </a:path>
            </a:pathLst>
          </a:custGeom>
          <a:noFill/>
          <a:ln w="19050">
            <a:solidFill>
              <a:srgbClr val="015873"/>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 name="Freeform 101">
            <a:extLst>
              <a:ext uri="{FF2B5EF4-FFF2-40B4-BE49-F238E27FC236}">
                <a16:creationId xmlns:a16="http://schemas.microsoft.com/office/drawing/2014/main" id="{AB5815DC-6D42-20EB-9CBF-BB58A825E322}"/>
              </a:ext>
            </a:extLst>
          </p:cNvPr>
          <p:cNvSpPr/>
          <p:nvPr/>
        </p:nvSpPr>
        <p:spPr bwMode="auto">
          <a:xfrm>
            <a:off x="4514850" y="2514600"/>
            <a:ext cx="3178175" cy="952500"/>
          </a:xfrm>
          <a:custGeom>
            <a:avLst/>
            <a:gdLst>
              <a:gd name="connsiteX0" fmla="*/ 0 w 3178175"/>
              <a:gd name="connsiteY0" fmla="*/ 952500 h 952500"/>
              <a:gd name="connsiteX1" fmla="*/ 292100 w 3178175"/>
              <a:gd name="connsiteY1" fmla="*/ 673100 h 952500"/>
              <a:gd name="connsiteX2" fmla="*/ 581025 w 3178175"/>
              <a:gd name="connsiteY2" fmla="*/ 596900 h 952500"/>
              <a:gd name="connsiteX3" fmla="*/ 866775 w 3178175"/>
              <a:gd name="connsiteY3" fmla="*/ 419100 h 952500"/>
              <a:gd name="connsiteX4" fmla="*/ 1158875 w 3178175"/>
              <a:gd name="connsiteY4" fmla="*/ 454025 h 952500"/>
              <a:gd name="connsiteX5" fmla="*/ 1441450 w 3178175"/>
              <a:gd name="connsiteY5" fmla="*/ 222250 h 952500"/>
              <a:gd name="connsiteX6" fmla="*/ 1736725 w 3178175"/>
              <a:gd name="connsiteY6" fmla="*/ 206375 h 952500"/>
              <a:gd name="connsiteX7" fmla="*/ 2028825 w 3178175"/>
              <a:gd name="connsiteY7" fmla="*/ 327025 h 952500"/>
              <a:gd name="connsiteX8" fmla="*/ 2305050 w 3178175"/>
              <a:gd name="connsiteY8" fmla="*/ 228600 h 952500"/>
              <a:gd name="connsiteX9" fmla="*/ 2886075 w 3178175"/>
              <a:gd name="connsiteY9" fmla="*/ 238125 h 952500"/>
              <a:gd name="connsiteX10" fmla="*/ 3178175 w 3178175"/>
              <a:gd name="connsiteY10" fmla="*/ 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78175" h="952500">
                <a:moveTo>
                  <a:pt x="0" y="952500"/>
                </a:moveTo>
                <a:lnTo>
                  <a:pt x="292100" y="673100"/>
                </a:lnTo>
                <a:lnTo>
                  <a:pt x="581025" y="596900"/>
                </a:lnTo>
                <a:lnTo>
                  <a:pt x="866775" y="419100"/>
                </a:lnTo>
                <a:lnTo>
                  <a:pt x="1158875" y="454025"/>
                </a:lnTo>
                <a:lnTo>
                  <a:pt x="1441450" y="222250"/>
                </a:lnTo>
                <a:lnTo>
                  <a:pt x="1736725" y="206375"/>
                </a:lnTo>
                <a:lnTo>
                  <a:pt x="2028825" y="327025"/>
                </a:lnTo>
                <a:lnTo>
                  <a:pt x="2305050" y="228600"/>
                </a:lnTo>
                <a:lnTo>
                  <a:pt x="2886075" y="238125"/>
                </a:lnTo>
                <a:lnTo>
                  <a:pt x="3178175" y="0"/>
                </a:lnTo>
              </a:path>
            </a:pathLst>
          </a:custGeom>
          <a:noFill/>
          <a:ln w="19050">
            <a:solidFill>
              <a:srgbClr val="015873"/>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 name="Freeform 102">
            <a:extLst>
              <a:ext uri="{FF2B5EF4-FFF2-40B4-BE49-F238E27FC236}">
                <a16:creationId xmlns:a16="http://schemas.microsoft.com/office/drawing/2014/main" id="{DCEC6F53-390F-15F5-FAF5-F481257EAE71}"/>
              </a:ext>
            </a:extLst>
          </p:cNvPr>
          <p:cNvSpPr/>
          <p:nvPr/>
        </p:nvSpPr>
        <p:spPr bwMode="auto">
          <a:xfrm>
            <a:off x="4514850" y="2854325"/>
            <a:ext cx="3175000" cy="530225"/>
          </a:xfrm>
          <a:custGeom>
            <a:avLst/>
            <a:gdLst>
              <a:gd name="connsiteX0" fmla="*/ 0 w 3175000"/>
              <a:gd name="connsiteY0" fmla="*/ 530225 h 530225"/>
              <a:gd name="connsiteX1" fmla="*/ 292100 w 3175000"/>
              <a:gd name="connsiteY1" fmla="*/ 514350 h 530225"/>
              <a:gd name="connsiteX2" fmla="*/ 577850 w 3175000"/>
              <a:gd name="connsiteY2" fmla="*/ 396875 h 530225"/>
              <a:gd name="connsiteX3" fmla="*/ 863600 w 3175000"/>
              <a:gd name="connsiteY3" fmla="*/ 247650 h 530225"/>
              <a:gd name="connsiteX4" fmla="*/ 1155700 w 3175000"/>
              <a:gd name="connsiteY4" fmla="*/ 285750 h 530225"/>
              <a:gd name="connsiteX5" fmla="*/ 1447800 w 3175000"/>
              <a:gd name="connsiteY5" fmla="*/ 288925 h 530225"/>
              <a:gd name="connsiteX6" fmla="*/ 1727200 w 3175000"/>
              <a:gd name="connsiteY6" fmla="*/ 95250 h 530225"/>
              <a:gd name="connsiteX7" fmla="*/ 2019300 w 3175000"/>
              <a:gd name="connsiteY7" fmla="*/ 98425 h 530225"/>
              <a:gd name="connsiteX8" fmla="*/ 2308225 w 3175000"/>
              <a:gd name="connsiteY8" fmla="*/ 0 h 530225"/>
              <a:gd name="connsiteX9" fmla="*/ 2593975 w 3175000"/>
              <a:gd name="connsiteY9" fmla="*/ 180975 h 530225"/>
              <a:gd name="connsiteX10" fmla="*/ 2886075 w 3175000"/>
              <a:gd name="connsiteY10" fmla="*/ 184150 h 530225"/>
              <a:gd name="connsiteX11" fmla="*/ 3175000 w 3175000"/>
              <a:gd name="connsiteY11" fmla="*/ 184150 h 53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75000" h="530225">
                <a:moveTo>
                  <a:pt x="0" y="530225"/>
                </a:moveTo>
                <a:lnTo>
                  <a:pt x="292100" y="514350"/>
                </a:lnTo>
                <a:lnTo>
                  <a:pt x="577850" y="396875"/>
                </a:lnTo>
                <a:lnTo>
                  <a:pt x="863600" y="247650"/>
                </a:lnTo>
                <a:lnTo>
                  <a:pt x="1155700" y="285750"/>
                </a:lnTo>
                <a:lnTo>
                  <a:pt x="1447800" y="288925"/>
                </a:lnTo>
                <a:lnTo>
                  <a:pt x="1727200" y="95250"/>
                </a:lnTo>
                <a:lnTo>
                  <a:pt x="2019300" y="98425"/>
                </a:lnTo>
                <a:lnTo>
                  <a:pt x="2308225" y="0"/>
                </a:lnTo>
                <a:lnTo>
                  <a:pt x="2593975" y="180975"/>
                </a:lnTo>
                <a:lnTo>
                  <a:pt x="2886075" y="184150"/>
                </a:lnTo>
                <a:lnTo>
                  <a:pt x="3175000" y="184150"/>
                </a:lnTo>
              </a:path>
            </a:pathLst>
          </a:custGeom>
          <a:noFill/>
          <a:ln w="19050">
            <a:solidFill>
              <a:srgbClr val="015873"/>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 name="Freeform 103">
            <a:extLst>
              <a:ext uri="{FF2B5EF4-FFF2-40B4-BE49-F238E27FC236}">
                <a16:creationId xmlns:a16="http://schemas.microsoft.com/office/drawing/2014/main" id="{E2A3A3DF-3CBC-B88C-517E-3DBD993C8277}"/>
              </a:ext>
            </a:extLst>
          </p:cNvPr>
          <p:cNvSpPr/>
          <p:nvPr/>
        </p:nvSpPr>
        <p:spPr bwMode="auto">
          <a:xfrm>
            <a:off x="4511675" y="2273300"/>
            <a:ext cx="3178175" cy="565150"/>
          </a:xfrm>
          <a:custGeom>
            <a:avLst/>
            <a:gdLst>
              <a:gd name="connsiteX0" fmla="*/ 0 w 3178175"/>
              <a:gd name="connsiteY0" fmla="*/ 565150 h 565150"/>
              <a:gd name="connsiteX1" fmla="*/ 295275 w 3178175"/>
              <a:gd name="connsiteY1" fmla="*/ 476250 h 565150"/>
              <a:gd name="connsiteX2" fmla="*/ 577850 w 3178175"/>
              <a:gd name="connsiteY2" fmla="*/ 212725 h 565150"/>
              <a:gd name="connsiteX3" fmla="*/ 869950 w 3178175"/>
              <a:gd name="connsiteY3" fmla="*/ 123825 h 565150"/>
              <a:gd name="connsiteX4" fmla="*/ 1162050 w 3178175"/>
              <a:gd name="connsiteY4" fmla="*/ 76200 h 565150"/>
              <a:gd name="connsiteX5" fmla="*/ 1447800 w 3178175"/>
              <a:gd name="connsiteY5" fmla="*/ 73025 h 565150"/>
              <a:gd name="connsiteX6" fmla="*/ 1733550 w 3178175"/>
              <a:gd name="connsiteY6" fmla="*/ 79375 h 565150"/>
              <a:gd name="connsiteX7" fmla="*/ 2025650 w 3178175"/>
              <a:gd name="connsiteY7" fmla="*/ 34925 h 565150"/>
              <a:gd name="connsiteX8" fmla="*/ 2314575 w 3178175"/>
              <a:gd name="connsiteY8" fmla="*/ 0 h 565150"/>
              <a:gd name="connsiteX9" fmla="*/ 2603500 w 3178175"/>
              <a:gd name="connsiteY9" fmla="*/ 53975 h 565150"/>
              <a:gd name="connsiteX10" fmla="*/ 2889250 w 3178175"/>
              <a:gd name="connsiteY10" fmla="*/ 171450 h 565150"/>
              <a:gd name="connsiteX11" fmla="*/ 3178175 w 3178175"/>
              <a:gd name="connsiteY11" fmla="*/ 171450 h 565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78175" h="565150">
                <a:moveTo>
                  <a:pt x="0" y="565150"/>
                </a:moveTo>
                <a:lnTo>
                  <a:pt x="295275" y="476250"/>
                </a:lnTo>
                <a:lnTo>
                  <a:pt x="577850" y="212725"/>
                </a:lnTo>
                <a:lnTo>
                  <a:pt x="869950" y="123825"/>
                </a:lnTo>
                <a:lnTo>
                  <a:pt x="1162050" y="76200"/>
                </a:lnTo>
                <a:lnTo>
                  <a:pt x="1447800" y="73025"/>
                </a:lnTo>
                <a:lnTo>
                  <a:pt x="1733550" y="79375"/>
                </a:lnTo>
                <a:lnTo>
                  <a:pt x="2025650" y="34925"/>
                </a:lnTo>
                <a:lnTo>
                  <a:pt x="2314575" y="0"/>
                </a:lnTo>
                <a:lnTo>
                  <a:pt x="2603500" y="53975"/>
                </a:lnTo>
                <a:lnTo>
                  <a:pt x="2889250" y="171450"/>
                </a:lnTo>
                <a:lnTo>
                  <a:pt x="3178175" y="171450"/>
                </a:lnTo>
              </a:path>
            </a:pathLst>
          </a:custGeom>
          <a:noFill/>
          <a:ln w="19050">
            <a:solidFill>
              <a:srgbClr val="015873"/>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 name="Freeform 104">
            <a:extLst>
              <a:ext uri="{FF2B5EF4-FFF2-40B4-BE49-F238E27FC236}">
                <a16:creationId xmlns:a16="http://schemas.microsoft.com/office/drawing/2014/main" id="{2ACAAFD9-FBA0-9596-EC5F-122233DB8375}"/>
              </a:ext>
            </a:extLst>
          </p:cNvPr>
          <p:cNvSpPr/>
          <p:nvPr/>
        </p:nvSpPr>
        <p:spPr bwMode="auto">
          <a:xfrm>
            <a:off x="4514850" y="3067050"/>
            <a:ext cx="3175000" cy="457200"/>
          </a:xfrm>
          <a:custGeom>
            <a:avLst/>
            <a:gdLst>
              <a:gd name="connsiteX0" fmla="*/ 0 w 3175000"/>
              <a:gd name="connsiteY0" fmla="*/ 457200 h 457200"/>
              <a:gd name="connsiteX1" fmla="*/ 292100 w 3175000"/>
              <a:gd name="connsiteY1" fmla="*/ 384175 h 457200"/>
              <a:gd name="connsiteX2" fmla="*/ 581025 w 3175000"/>
              <a:gd name="connsiteY2" fmla="*/ 352425 h 457200"/>
              <a:gd name="connsiteX3" fmla="*/ 869950 w 3175000"/>
              <a:gd name="connsiteY3" fmla="*/ 136525 h 457200"/>
              <a:gd name="connsiteX4" fmla="*/ 1158875 w 3175000"/>
              <a:gd name="connsiteY4" fmla="*/ 104775 h 457200"/>
              <a:gd name="connsiteX5" fmla="*/ 1444625 w 3175000"/>
              <a:gd name="connsiteY5" fmla="*/ 0 h 457200"/>
              <a:gd name="connsiteX6" fmla="*/ 1730375 w 3175000"/>
              <a:gd name="connsiteY6" fmla="*/ 3175 h 457200"/>
              <a:gd name="connsiteX7" fmla="*/ 2022475 w 3175000"/>
              <a:gd name="connsiteY7" fmla="*/ 60325 h 457200"/>
              <a:gd name="connsiteX8" fmla="*/ 2308225 w 3175000"/>
              <a:gd name="connsiteY8" fmla="*/ 82550 h 457200"/>
              <a:gd name="connsiteX9" fmla="*/ 2597150 w 3175000"/>
              <a:gd name="connsiteY9" fmla="*/ 111125 h 457200"/>
              <a:gd name="connsiteX10" fmla="*/ 2886075 w 3175000"/>
              <a:gd name="connsiteY10" fmla="*/ 111125 h 457200"/>
              <a:gd name="connsiteX11" fmla="*/ 3175000 w 3175000"/>
              <a:gd name="connsiteY11" fmla="*/ 111125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75000" h="457200">
                <a:moveTo>
                  <a:pt x="0" y="457200"/>
                </a:moveTo>
                <a:lnTo>
                  <a:pt x="292100" y="384175"/>
                </a:lnTo>
                <a:lnTo>
                  <a:pt x="581025" y="352425"/>
                </a:lnTo>
                <a:lnTo>
                  <a:pt x="869950" y="136525"/>
                </a:lnTo>
                <a:lnTo>
                  <a:pt x="1158875" y="104775"/>
                </a:lnTo>
                <a:lnTo>
                  <a:pt x="1444625" y="0"/>
                </a:lnTo>
                <a:lnTo>
                  <a:pt x="1730375" y="3175"/>
                </a:lnTo>
                <a:lnTo>
                  <a:pt x="2022475" y="60325"/>
                </a:lnTo>
                <a:lnTo>
                  <a:pt x="2308225" y="82550"/>
                </a:lnTo>
                <a:lnTo>
                  <a:pt x="2597150" y="111125"/>
                </a:lnTo>
                <a:lnTo>
                  <a:pt x="2886075" y="111125"/>
                </a:lnTo>
                <a:lnTo>
                  <a:pt x="3175000" y="111125"/>
                </a:lnTo>
              </a:path>
            </a:pathLst>
          </a:custGeom>
          <a:noFill/>
          <a:ln w="19050">
            <a:solidFill>
              <a:srgbClr val="015873"/>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 name="Freeform 105">
            <a:extLst>
              <a:ext uri="{FF2B5EF4-FFF2-40B4-BE49-F238E27FC236}">
                <a16:creationId xmlns:a16="http://schemas.microsoft.com/office/drawing/2014/main" id="{BB207D7C-E67D-5EE5-B077-5F10ADFE31E9}"/>
              </a:ext>
            </a:extLst>
          </p:cNvPr>
          <p:cNvSpPr/>
          <p:nvPr/>
        </p:nvSpPr>
        <p:spPr bwMode="auto">
          <a:xfrm>
            <a:off x="4514850" y="2663825"/>
            <a:ext cx="3184525" cy="565150"/>
          </a:xfrm>
          <a:custGeom>
            <a:avLst/>
            <a:gdLst>
              <a:gd name="connsiteX0" fmla="*/ 0 w 3184525"/>
              <a:gd name="connsiteY0" fmla="*/ 565150 h 565150"/>
              <a:gd name="connsiteX1" fmla="*/ 295275 w 3184525"/>
              <a:gd name="connsiteY1" fmla="*/ 422275 h 565150"/>
              <a:gd name="connsiteX2" fmla="*/ 584200 w 3184525"/>
              <a:gd name="connsiteY2" fmla="*/ 257175 h 565150"/>
              <a:gd name="connsiteX3" fmla="*/ 873125 w 3184525"/>
              <a:gd name="connsiteY3" fmla="*/ 88900 h 565150"/>
              <a:gd name="connsiteX4" fmla="*/ 1162050 w 3184525"/>
              <a:gd name="connsiteY4" fmla="*/ 114300 h 565150"/>
              <a:gd name="connsiteX5" fmla="*/ 1447800 w 3184525"/>
              <a:gd name="connsiteY5" fmla="*/ 0 h 565150"/>
              <a:gd name="connsiteX6" fmla="*/ 1733550 w 3184525"/>
              <a:gd name="connsiteY6" fmla="*/ 60325 h 565150"/>
              <a:gd name="connsiteX7" fmla="*/ 2025650 w 3184525"/>
              <a:gd name="connsiteY7" fmla="*/ 177800 h 565150"/>
              <a:gd name="connsiteX8" fmla="*/ 2317750 w 3184525"/>
              <a:gd name="connsiteY8" fmla="*/ 142875 h 565150"/>
              <a:gd name="connsiteX9" fmla="*/ 2603500 w 3184525"/>
              <a:gd name="connsiteY9" fmla="*/ 238125 h 565150"/>
              <a:gd name="connsiteX10" fmla="*/ 2892425 w 3184525"/>
              <a:gd name="connsiteY10" fmla="*/ 222250 h 565150"/>
              <a:gd name="connsiteX11" fmla="*/ 3184525 w 3184525"/>
              <a:gd name="connsiteY11" fmla="*/ 133350 h 565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4525" h="565150">
                <a:moveTo>
                  <a:pt x="0" y="565150"/>
                </a:moveTo>
                <a:lnTo>
                  <a:pt x="295275" y="422275"/>
                </a:lnTo>
                <a:lnTo>
                  <a:pt x="584200" y="257175"/>
                </a:lnTo>
                <a:lnTo>
                  <a:pt x="873125" y="88900"/>
                </a:lnTo>
                <a:lnTo>
                  <a:pt x="1162050" y="114300"/>
                </a:lnTo>
                <a:lnTo>
                  <a:pt x="1447800" y="0"/>
                </a:lnTo>
                <a:lnTo>
                  <a:pt x="1733550" y="60325"/>
                </a:lnTo>
                <a:lnTo>
                  <a:pt x="2025650" y="177800"/>
                </a:lnTo>
                <a:lnTo>
                  <a:pt x="2317750" y="142875"/>
                </a:lnTo>
                <a:lnTo>
                  <a:pt x="2603500" y="238125"/>
                </a:lnTo>
                <a:lnTo>
                  <a:pt x="2892425" y="222250"/>
                </a:lnTo>
                <a:lnTo>
                  <a:pt x="3184525" y="133350"/>
                </a:lnTo>
              </a:path>
            </a:pathLst>
          </a:custGeom>
          <a:noFill/>
          <a:ln w="19050">
            <a:solidFill>
              <a:srgbClr val="01587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7" name="Oval 106">
            <a:extLst>
              <a:ext uri="{FF2B5EF4-FFF2-40B4-BE49-F238E27FC236}">
                <a16:creationId xmlns:a16="http://schemas.microsoft.com/office/drawing/2014/main" id="{586D071B-076C-24DE-D766-5FA07100EB6E}"/>
              </a:ext>
            </a:extLst>
          </p:cNvPr>
          <p:cNvSpPr/>
          <p:nvPr/>
        </p:nvSpPr>
        <p:spPr bwMode="auto">
          <a:xfrm>
            <a:off x="6219825" y="227540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Oval 107">
            <a:extLst>
              <a:ext uri="{FF2B5EF4-FFF2-40B4-BE49-F238E27FC236}">
                <a16:creationId xmlns:a16="http://schemas.microsoft.com/office/drawing/2014/main" id="{AA676F8F-C6DC-F41B-FF3C-05D4A57C1D2D}"/>
              </a:ext>
            </a:extLst>
          </p:cNvPr>
          <p:cNvSpPr/>
          <p:nvPr/>
        </p:nvSpPr>
        <p:spPr bwMode="auto">
          <a:xfrm>
            <a:off x="6219825" y="23293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Oval 108">
            <a:extLst>
              <a:ext uri="{FF2B5EF4-FFF2-40B4-BE49-F238E27FC236}">
                <a16:creationId xmlns:a16="http://schemas.microsoft.com/office/drawing/2014/main" id="{E2B817A4-C838-C1E3-B053-2A878B74CF22}"/>
              </a:ext>
            </a:extLst>
          </p:cNvPr>
          <p:cNvSpPr/>
          <p:nvPr/>
        </p:nvSpPr>
        <p:spPr bwMode="auto">
          <a:xfrm>
            <a:off x="6219825" y="270085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Oval 111">
            <a:extLst>
              <a:ext uri="{FF2B5EF4-FFF2-40B4-BE49-F238E27FC236}">
                <a16:creationId xmlns:a16="http://schemas.microsoft.com/office/drawing/2014/main" id="{3FD76DC0-D1F9-9BEB-00B9-F8BC96AE180D}"/>
              </a:ext>
            </a:extLst>
          </p:cNvPr>
          <p:cNvSpPr/>
          <p:nvPr/>
        </p:nvSpPr>
        <p:spPr bwMode="auto">
          <a:xfrm>
            <a:off x="6219825" y="293263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Oval 112">
            <a:extLst>
              <a:ext uri="{FF2B5EF4-FFF2-40B4-BE49-F238E27FC236}">
                <a16:creationId xmlns:a16="http://schemas.microsoft.com/office/drawing/2014/main" id="{6694FFFB-4E21-563D-BEB0-B46C313B766A}"/>
              </a:ext>
            </a:extLst>
          </p:cNvPr>
          <p:cNvSpPr/>
          <p:nvPr/>
        </p:nvSpPr>
        <p:spPr bwMode="auto">
          <a:xfrm>
            <a:off x="6219825" y="304693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Oval 113">
            <a:extLst>
              <a:ext uri="{FF2B5EF4-FFF2-40B4-BE49-F238E27FC236}">
                <a16:creationId xmlns:a16="http://schemas.microsoft.com/office/drawing/2014/main" id="{11BDF11D-6548-E4A3-DAA6-97686A32EB45}"/>
              </a:ext>
            </a:extLst>
          </p:cNvPr>
          <p:cNvSpPr/>
          <p:nvPr/>
        </p:nvSpPr>
        <p:spPr bwMode="auto">
          <a:xfrm>
            <a:off x="4489450" y="280245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Oval 114">
            <a:extLst>
              <a:ext uri="{FF2B5EF4-FFF2-40B4-BE49-F238E27FC236}">
                <a16:creationId xmlns:a16="http://schemas.microsoft.com/office/drawing/2014/main" id="{545A93AB-14C1-28E8-8721-91B068238F67}"/>
              </a:ext>
            </a:extLst>
          </p:cNvPr>
          <p:cNvSpPr/>
          <p:nvPr/>
        </p:nvSpPr>
        <p:spPr bwMode="auto">
          <a:xfrm>
            <a:off x="4489450" y="285960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Oval 115">
            <a:extLst>
              <a:ext uri="{FF2B5EF4-FFF2-40B4-BE49-F238E27FC236}">
                <a16:creationId xmlns:a16="http://schemas.microsoft.com/office/drawing/2014/main" id="{4352E47F-71BF-7FFC-659A-1DB8D0D2B6B6}"/>
              </a:ext>
            </a:extLst>
          </p:cNvPr>
          <p:cNvSpPr/>
          <p:nvPr/>
        </p:nvSpPr>
        <p:spPr bwMode="auto">
          <a:xfrm>
            <a:off x="4489450" y="320885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Oval 116">
            <a:extLst>
              <a:ext uri="{FF2B5EF4-FFF2-40B4-BE49-F238E27FC236}">
                <a16:creationId xmlns:a16="http://schemas.microsoft.com/office/drawing/2014/main" id="{6EA5BA29-5752-D260-AD41-08221B27ED9D}"/>
              </a:ext>
            </a:extLst>
          </p:cNvPr>
          <p:cNvSpPr/>
          <p:nvPr/>
        </p:nvSpPr>
        <p:spPr bwMode="auto">
          <a:xfrm>
            <a:off x="4489450" y="335490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Oval 117">
            <a:extLst>
              <a:ext uri="{FF2B5EF4-FFF2-40B4-BE49-F238E27FC236}">
                <a16:creationId xmlns:a16="http://schemas.microsoft.com/office/drawing/2014/main" id="{E65E4518-B643-FFA4-3760-BEB6AAF9F70B}"/>
              </a:ext>
            </a:extLst>
          </p:cNvPr>
          <p:cNvSpPr/>
          <p:nvPr/>
        </p:nvSpPr>
        <p:spPr bwMode="auto">
          <a:xfrm>
            <a:off x="4489450" y="304375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Oval 118">
            <a:extLst>
              <a:ext uri="{FF2B5EF4-FFF2-40B4-BE49-F238E27FC236}">
                <a16:creationId xmlns:a16="http://schemas.microsoft.com/office/drawing/2014/main" id="{413D230D-9E38-F6CC-78DC-0F63C15FFA31}"/>
              </a:ext>
            </a:extLst>
          </p:cNvPr>
          <p:cNvSpPr/>
          <p:nvPr/>
        </p:nvSpPr>
        <p:spPr bwMode="auto">
          <a:xfrm>
            <a:off x="4489450" y="342475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Oval 119">
            <a:extLst>
              <a:ext uri="{FF2B5EF4-FFF2-40B4-BE49-F238E27FC236}">
                <a16:creationId xmlns:a16="http://schemas.microsoft.com/office/drawing/2014/main" id="{3FC39C3B-3CBB-66B1-6AF5-C4AA56675D96}"/>
              </a:ext>
            </a:extLst>
          </p:cNvPr>
          <p:cNvSpPr/>
          <p:nvPr/>
        </p:nvSpPr>
        <p:spPr bwMode="auto">
          <a:xfrm>
            <a:off x="4489450" y="350095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Oval 120">
            <a:extLst>
              <a:ext uri="{FF2B5EF4-FFF2-40B4-BE49-F238E27FC236}">
                <a16:creationId xmlns:a16="http://schemas.microsoft.com/office/drawing/2014/main" id="{A8F0303B-2CC8-E17A-B73B-E2247A042225}"/>
              </a:ext>
            </a:extLst>
          </p:cNvPr>
          <p:cNvSpPr/>
          <p:nvPr/>
        </p:nvSpPr>
        <p:spPr bwMode="auto">
          <a:xfrm>
            <a:off x="4489450" y="343745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Oval 122">
            <a:extLst>
              <a:ext uri="{FF2B5EF4-FFF2-40B4-BE49-F238E27FC236}">
                <a16:creationId xmlns:a16="http://schemas.microsoft.com/office/drawing/2014/main" id="{81FC3BEB-7946-E355-4840-BB24091487DF}"/>
              </a:ext>
            </a:extLst>
          </p:cNvPr>
          <p:cNvSpPr/>
          <p:nvPr/>
        </p:nvSpPr>
        <p:spPr bwMode="auto">
          <a:xfrm>
            <a:off x="4781550" y="271673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Oval 123">
            <a:extLst>
              <a:ext uri="{FF2B5EF4-FFF2-40B4-BE49-F238E27FC236}">
                <a16:creationId xmlns:a16="http://schemas.microsoft.com/office/drawing/2014/main" id="{25299ED6-FD38-28CB-4CB7-B4392F394BEC}"/>
              </a:ext>
            </a:extLst>
          </p:cNvPr>
          <p:cNvSpPr/>
          <p:nvPr/>
        </p:nvSpPr>
        <p:spPr bwMode="auto">
          <a:xfrm>
            <a:off x="4781550" y="295803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Oval 124">
            <a:extLst>
              <a:ext uri="{FF2B5EF4-FFF2-40B4-BE49-F238E27FC236}">
                <a16:creationId xmlns:a16="http://schemas.microsoft.com/office/drawing/2014/main" id="{619AEC28-AED6-F2AA-C15A-0F6A3CBCD5EB}"/>
              </a:ext>
            </a:extLst>
          </p:cNvPr>
          <p:cNvSpPr/>
          <p:nvPr/>
        </p:nvSpPr>
        <p:spPr bwMode="auto">
          <a:xfrm>
            <a:off x="4781550" y="31675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Oval 125">
            <a:extLst>
              <a:ext uri="{FF2B5EF4-FFF2-40B4-BE49-F238E27FC236}">
                <a16:creationId xmlns:a16="http://schemas.microsoft.com/office/drawing/2014/main" id="{FE9DF8EE-8719-A3DF-4CFF-874BD21FC7AA}"/>
              </a:ext>
            </a:extLst>
          </p:cNvPr>
          <p:cNvSpPr/>
          <p:nvPr/>
        </p:nvSpPr>
        <p:spPr bwMode="auto">
          <a:xfrm>
            <a:off x="4781550" y="34342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Oval 126">
            <a:extLst>
              <a:ext uri="{FF2B5EF4-FFF2-40B4-BE49-F238E27FC236}">
                <a16:creationId xmlns:a16="http://schemas.microsoft.com/office/drawing/2014/main" id="{E6FABBB9-2480-ADCE-62D9-020DF327786B}"/>
              </a:ext>
            </a:extLst>
          </p:cNvPr>
          <p:cNvSpPr/>
          <p:nvPr/>
        </p:nvSpPr>
        <p:spPr bwMode="auto">
          <a:xfrm>
            <a:off x="4781550" y="306280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Oval 128">
            <a:extLst>
              <a:ext uri="{FF2B5EF4-FFF2-40B4-BE49-F238E27FC236}">
                <a16:creationId xmlns:a16="http://schemas.microsoft.com/office/drawing/2014/main" id="{0E4B3B17-6975-3DBA-C4F1-E955CF72CA4E}"/>
              </a:ext>
            </a:extLst>
          </p:cNvPr>
          <p:cNvSpPr/>
          <p:nvPr/>
        </p:nvSpPr>
        <p:spPr bwMode="auto">
          <a:xfrm>
            <a:off x="4781550" y="334220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Oval 129">
            <a:extLst>
              <a:ext uri="{FF2B5EF4-FFF2-40B4-BE49-F238E27FC236}">
                <a16:creationId xmlns:a16="http://schemas.microsoft.com/office/drawing/2014/main" id="{EDA5C9A3-1A05-FDE2-8250-F25C2732C239}"/>
              </a:ext>
            </a:extLst>
          </p:cNvPr>
          <p:cNvSpPr/>
          <p:nvPr/>
        </p:nvSpPr>
        <p:spPr bwMode="auto">
          <a:xfrm>
            <a:off x="4781550" y="342475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Oval 130">
            <a:extLst>
              <a:ext uri="{FF2B5EF4-FFF2-40B4-BE49-F238E27FC236}">
                <a16:creationId xmlns:a16="http://schemas.microsoft.com/office/drawing/2014/main" id="{3F6FE867-70F2-F0F0-E223-53760FB875F1}"/>
              </a:ext>
            </a:extLst>
          </p:cNvPr>
          <p:cNvSpPr/>
          <p:nvPr/>
        </p:nvSpPr>
        <p:spPr bwMode="auto">
          <a:xfrm>
            <a:off x="5064125" y="24690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Oval 131">
            <a:extLst>
              <a:ext uri="{FF2B5EF4-FFF2-40B4-BE49-F238E27FC236}">
                <a16:creationId xmlns:a16="http://schemas.microsoft.com/office/drawing/2014/main" id="{83511FBD-0EA0-A69A-0D7D-09EF4FD36734}"/>
              </a:ext>
            </a:extLst>
          </p:cNvPr>
          <p:cNvSpPr/>
          <p:nvPr/>
        </p:nvSpPr>
        <p:spPr bwMode="auto">
          <a:xfrm>
            <a:off x="5064125" y="259925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Oval 132">
            <a:extLst>
              <a:ext uri="{FF2B5EF4-FFF2-40B4-BE49-F238E27FC236}">
                <a16:creationId xmlns:a16="http://schemas.microsoft.com/office/drawing/2014/main" id="{E90A29D7-C92C-C73F-CEAE-223F5CE5B240}"/>
              </a:ext>
            </a:extLst>
          </p:cNvPr>
          <p:cNvSpPr/>
          <p:nvPr/>
        </p:nvSpPr>
        <p:spPr bwMode="auto">
          <a:xfrm>
            <a:off x="5064125" y="29008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Oval 133">
            <a:extLst>
              <a:ext uri="{FF2B5EF4-FFF2-40B4-BE49-F238E27FC236}">
                <a16:creationId xmlns:a16="http://schemas.microsoft.com/office/drawing/2014/main" id="{3501096F-F71B-F095-2BCC-58E205182041}"/>
              </a:ext>
            </a:extLst>
          </p:cNvPr>
          <p:cNvSpPr/>
          <p:nvPr/>
        </p:nvSpPr>
        <p:spPr bwMode="auto">
          <a:xfrm>
            <a:off x="5064125" y="309455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Oval 134">
            <a:extLst>
              <a:ext uri="{FF2B5EF4-FFF2-40B4-BE49-F238E27FC236}">
                <a16:creationId xmlns:a16="http://schemas.microsoft.com/office/drawing/2014/main" id="{55C37D8E-3ACE-A126-C290-85FE82C6A6DF}"/>
              </a:ext>
            </a:extLst>
          </p:cNvPr>
          <p:cNvSpPr/>
          <p:nvPr/>
        </p:nvSpPr>
        <p:spPr bwMode="auto">
          <a:xfrm>
            <a:off x="5064125" y="27103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Oval 136">
            <a:extLst>
              <a:ext uri="{FF2B5EF4-FFF2-40B4-BE49-F238E27FC236}">
                <a16:creationId xmlns:a16="http://schemas.microsoft.com/office/drawing/2014/main" id="{7A307F17-0673-7144-A7BC-5E676A9708CB}"/>
              </a:ext>
            </a:extLst>
          </p:cNvPr>
          <p:cNvSpPr/>
          <p:nvPr/>
        </p:nvSpPr>
        <p:spPr bwMode="auto">
          <a:xfrm>
            <a:off x="5064125" y="33961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Oval 137">
            <a:extLst>
              <a:ext uri="{FF2B5EF4-FFF2-40B4-BE49-F238E27FC236}">
                <a16:creationId xmlns:a16="http://schemas.microsoft.com/office/drawing/2014/main" id="{4CBCB9DA-AC19-87AB-DC94-3CD4E7297257}"/>
              </a:ext>
            </a:extLst>
          </p:cNvPr>
          <p:cNvSpPr/>
          <p:nvPr/>
        </p:nvSpPr>
        <p:spPr bwMode="auto">
          <a:xfrm>
            <a:off x="5064125" y="32310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Oval 138">
            <a:extLst>
              <a:ext uri="{FF2B5EF4-FFF2-40B4-BE49-F238E27FC236}">
                <a16:creationId xmlns:a16="http://schemas.microsoft.com/office/drawing/2014/main" id="{CFA3A940-E0AE-C378-9F95-CAC9E12FE360}"/>
              </a:ext>
            </a:extLst>
          </p:cNvPr>
          <p:cNvSpPr/>
          <p:nvPr/>
        </p:nvSpPr>
        <p:spPr bwMode="auto">
          <a:xfrm>
            <a:off x="5359400" y="238335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Oval 139">
            <a:extLst>
              <a:ext uri="{FF2B5EF4-FFF2-40B4-BE49-F238E27FC236}">
                <a16:creationId xmlns:a16="http://schemas.microsoft.com/office/drawing/2014/main" id="{15669018-A543-FF92-F443-FDE6CEDF0296}"/>
              </a:ext>
            </a:extLst>
          </p:cNvPr>
          <p:cNvSpPr/>
          <p:nvPr/>
        </p:nvSpPr>
        <p:spPr bwMode="auto">
          <a:xfrm>
            <a:off x="5359400" y="255163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 name="Oval 140">
            <a:extLst>
              <a:ext uri="{FF2B5EF4-FFF2-40B4-BE49-F238E27FC236}">
                <a16:creationId xmlns:a16="http://schemas.microsoft.com/office/drawing/2014/main" id="{B17784EA-98C0-2891-218F-2AD88DD81B53}"/>
              </a:ext>
            </a:extLst>
          </p:cNvPr>
          <p:cNvSpPr/>
          <p:nvPr/>
        </p:nvSpPr>
        <p:spPr bwMode="auto">
          <a:xfrm>
            <a:off x="5359400" y="291040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Oval 141">
            <a:extLst>
              <a:ext uri="{FF2B5EF4-FFF2-40B4-BE49-F238E27FC236}">
                <a16:creationId xmlns:a16="http://schemas.microsoft.com/office/drawing/2014/main" id="{DB8B62BB-1FB7-0B09-1B34-B87CE855D125}"/>
              </a:ext>
            </a:extLst>
          </p:cNvPr>
          <p:cNvSpPr/>
          <p:nvPr/>
        </p:nvSpPr>
        <p:spPr bwMode="auto">
          <a:xfrm>
            <a:off x="5359400" y="308185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Oval 142">
            <a:extLst>
              <a:ext uri="{FF2B5EF4-FFF2-40B4-BE49-F238E27FC236}">
                <a16:creationId xmlns:a16="http://schemas.microsoft.com/office/drawing/2014/main" id="{A22D1FC7-A66A-B895-DE1D-5B9393EAB261}"/>
              </a:ext>
            </a:extLst>
          </p:cNvPr>
          <p:cNvSpPr/>
          <p:nvPr/>
        </p:nvSpPr>
        <p:spPr bwMode="auto">
          <a:xfrm>
            <a:off x="5359400" y="27357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5" name="Oval 144">
            <a:extLst>
              <a:ext uri="{FF2B5EF4-FFF2-40B4-BE49-F238E27FC236}">
                <a16:creationId xmlns:a16="http://schemas.microsoft.com/office/drawing/2014/main" id="{360A1D25-EB93-31C3-1DE1-402A6ED9402E}"/>
              </a:ext>
            </a:extLst>
          </p:cNvPr>
          <p:cNvSpPr/>
          <p:nvPr/>
        </p:nvSpPr>
        <p:spPr bwMode="auto">
          <a:xfrm>
            <a:off x="5359400" y="318980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Oval 146">
            <a:extLst>
              <a:ext uri="{FF2B5EF4-FFF2-40B4-BE49-F238E27FC236}">
                <a16:creationId xmlns:a16="http://schemas.microsoft.com/office/drawing/2014/main" id="{885A7FD9-D0D6-CD8F-F04A-A1B4FD2F51C0}"/>
              </a:ext>
            </a:extLst>
          </p:cNvPr>
          <p:cNvSpPr/>
          <p:nvPr/>
        </p:nvSpPr>
        <p:spPr bwMode="auto">
          <a:xfrm>
            <a:off x="5651500" y="232620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Oval 147">
            <a:extLst>
              <a:ext uri="{FF2B5EF4-FFF2-40B4-BE49-F238E27FC236}">
                <a16:creationId xmlns:a16="http://schemas.microsoft.com/office/drawing/2014/main" id="{BA113B00-DD32-298E-892D-B1684A030140}"/>
              </a:ext>
            </a:extLst>
          </p:cNvPr>
          <p:cNvSpPr/>
          <p:nvPr/>
        </p:nvSpPr>
        <p:spPr bwMode="auto">
          <a:xfrm>
            <a:off x="5651500" y="255163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Oval 148">
            <a:extLst>
              <a:ext uri="{FF2B5EF4-FFF2-40B4-BE49-F238E27FC236}">
                <a16:creationId xmlns:a16="http://schemas.microsoft.com/office/drawing/2014/main" id="{393276DA-A1CF-51FC-DA00-5E39ADFE98ED}"/>
              </a:ext>
            </a:extLst>
          </p:cNvPr>
          <p:cNvSpPr/>
          <p:nvPr/>
        </p:nvSpPr>
        <p:spPr bwMode="auto">
          <a:xfrm>
            <a:off x="5651500" y="294533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Oval 149">
            <a:extLst>
              <a:ext uri="{FF2B5EF4-FFF2-40B4-BE49-F238E27FC236}">
                <a16:creationId xmlns:a16="http://schemas.microsoft.com/office/drawing/2014/main" id="{8D19118F-AB6D-D39F-FEDA-A933926459C0}"/>
              </a:ext>
            </a:extLst>
          </p:cNvPr>
          <p:cNvSpPr/>
          <p:nvPr/>
        </p:nvSpPr>
        <p:spPr bwMode="auto">
          <a:xfrm>
            <a:off x="5651500" y="31167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Oval 150">
            <a:extLst>
              <a:ext uri="{FF2B5EF4-FFF2-40B4-BE49-F238E27FC236}">
                <a16:creationId xmlns:a16="http://schemas.microsoft.com/office/drawing/2014/main" id="{6BB37349-B0AA-B5EE-DEF6-C0BF6B80CE67}"/>
              </a:ext>
            </a:extLst>
          </p:cNvPr>
          <p:cNvSpPr/>
          <p:nvPr/>
        </p:nvSpPr>
        <p:spPr bwMode="auto">
          <a:xfrm>
            <a:off x="5651500" y="275483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Oval 153">
            <a:extLst>
              <a:ext uri="{FF2B5EF4-FFF2-40B4-BE49-F238E27FC236}">
                <a16:creationId xmlns:a16="http://schemas.microsoft.com/office/drawing/2014/main" id="{BAD321B7-A750-1142-471F-F734733E03E2}"/>
              </a:ext>
            </a:extLst>
          </p:cNvPr>
          <p:cNvSpPr/>
          <p:nvPr/>
        </p:nvSpPr>
        <p:spPr bwMode="auto">
          <a:xfrm>
            <a:off x="5651500" y="314853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 name="Oval 154">
            <a:extLst>
              <a:ext uri="{FF2B5EF4-FFF2-40B4-BE49-F238E27FC236}">
                <a16:creationId xmlns:a16="http://schemas.microsoft.com/office/drawing/2014/main" id="{D8ABDF92-B1E6-585B-B417-95022072342B}"/>
              </a:ext>
            </a:extLst>
          </p:cNvPr>
          <p:cNvSpPr/>
          <p:nvPr/>
        </p:nvSpPr>
        <p:spPr bwMode="auto">
          <a:xfrm>
            <a:off x="5937250" y="23293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Oval 155">
            <a:extLst>
              <a:ext uri="{FF2B5EF4-FFF2-40B4-BE49-F238E27FC236}">
                <a16:creationId xmlns:a16="http://schemas.microsoft.com/office/drawing/2014/main" id="{226BE518-CA16-A53A-89CF-ACCDD3E40088}"/>
              </a:ext>
            </a:extLst>
          </p:cNvPr>
          <p:cNvSpPr/>
          <p:nvPr/>
        </p:nvSpPr>
        <p:spPr bwMode="auto">
          <a:xfrm>
            <a:off x="5937250" y="244050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 name="Oval 156">
            <a:extLst>
              <a:ext uri="{FF2B5EF4-FFF2-40B4-BE49-F238E27FC236}">
                <a16:creationId xmlns:a16="http://schemas.microsoft.com/office/drawing/2014/main" id="{F6010D28-17B5-8685-EB29-E70F46E2CEE5}"/>
              </a:ext>
            </a:extLst>
          </p:cNvPr>
          <p:cNvSpPr/>
          <p:nvPr/>
        </p:nvSpPr>
        <p:spPr bwMode="auto">
          <a:xfrm>
            <a:off x="5937250" y="264370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Oval 157">
            <a:extLst>
              <a:ext uri="{FF2B5EF4-FFF2-40B4-BE49-F238E27FC236}">
                <a16:creationId xmlns:a16="http://schemas.microsoft.com/office/drawing/2014/main" id="{4A882617-6703-F3B8-CF2C-A02EDF4418FB}"/>
              </a:ext>
            </a:extLst>
          </p:cNvPr>
          <p:cNvSpPr/>
          <p:nvPr/>
        </p:nvSpPr>
        <p:spPr bwMode="auto">
          <a:xfrm>
            <a:off x="5937250" y="271990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Oval 158">
            <a:extLst>
              <a:ext uri="{FF2B5EF4-FFF2-40B4-BE49-F238E27FC236}">
                <a16:creationId xmlns:a16="http://schemas.microsoft.com/office/drawing/2014/main" id="{570884F7-ADA2-0CA5-85BB-070AF9BA422F}"/>
              </a:ext>
            </a:extLst>
          </p:cNvPr>
          <p:cNvSpPr/>
          <p:nvPr/>
        </p:nvSpPr>
        <p:spPr bwMode="auto">
          <a:xfrm>
            <a:off x="5937250" y="25579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Oval 159">
            <a:extLst>
              <a:ext uri="{FF2B5EF4-FFF2-40B4-BE49-F238E27FC236}">
                <a16:creationId xmlns:a16="http://schemas.microsoft.com/office/drawing/2014/main" id="{0ED021CF-8FBA-0D43-54FC-AD6C670FFD06}"/>
              </a:ext>
            </a:extLst>
          </p:cNvPr>
          <p:cNvSpPr/>
          <p:nvPr/>
        </p:nvSpPr>
        <p:spPr bwMode="auto">
          <a:xfrm>
            <a:off x="5937250" y="304693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Oval 160">
            <a:extLst>
              <a:ext uri="{FF2B5EF4-FFF2-40B4-BE49-F238E27FC236}">
                <a16:creationId xmlns:a16="http://schemas.microsoft.com/office/drawing/2014/main" id="{BCDCA177-0FF6-309E-B61C-2ACA3ED6B762}"/>
              </a:ext>
            </a:extLst>
          </p:cNvPr>
          <p:cNvSpPr/>
          <p:nvPr/>
        </p:nvSpPr>
        <p:spPr bwMode="auto">
          <a:xfrm>
            <a:off x="5937250" y="31167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Oval 162">
            <a:extLst>
              <a:ext uri="{FF2B5EF4-FFF2-40B4-BE49-F238E27FC236}">
                <a16:creationId xmlns:a16="http://schemas.microsoft.com/office/drawing/2014/main" id="{2020FE1D-4243-C688-69ED-010FFF920D37}"/>
              </a:ext>
            </a:extLst>
          </p:cNvPr>
          <p:cNvSpPr/>
          <p:nvPr/>
        </p:nvSpPr>
        <p:spPr bwMode="auto">
          <a:xfrm>
            <a:off x="6511925" y="228175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Oval 163">
            <a:extLst>
              <a:ext uri="{FF2B5EF4-FFF2-40B4-BE49-F238E27FC236}">
                <a16:creationId xmlns:a16="http://schemas.microsoft.com/office/drawing/2014/main" id="{7074A727-675A-5484-848C-9C5A7BBB5BBC}"/>
              </a:ext>
            </a:extLst>
          </p:cNvPr>
          <p:cNvSpPr/>
          <p:nvPr/>
        </p:nvSpPr>
        <p:spPr bwMode="auto">
          <a:xfrm>
            <a:off x="6511925" y="23547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Oval 164">
            <a:extLst>
              <a:ext uri="{FF2B5EF4-FFF2-40B4-BE49-F238E27FC236}">
                <a16:creationId xmlns:a16="http://schemas.microsoft.com/office/drawing/2014/main" id="{B706AED6-A96E-5B9F-C30B-F9B492482F04}"/>
              </a:ext>
            </a:extLst>
          </p:cNvPr>
          <p:cNvSpPr/>
          <p:nvPr/>
        </p:nvSpPr>
        <p:spPr bwMode="auto">
          <a:xfrm>
            <a:off x="6511925" y="281515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Oval 165">
            <a:extLst>
              <a:ext uri="{FF2B5EF4-FFF2-40B4-BE49-F238E27FC236}">
                <a16:creationId xmlns:a16="http://schemas.microsoft.com/office/drawing/2014/main" id="{D960406B-7AC4-9EC6-06D0-9B788F7E1A30}"/>
              </a:ext>
            </a:extLst>
          </p:cNvPr>
          <p:cNvSpPr/>
          <p:nvPr/>
        </p:nvSpPr>
        <p:spPr bwMode="auto">
          <a:xfrm>
            <a:off x="6511925" y="29262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Oval 168">
            <a:extLst>
              <a:ext uri="{FF2B5EF4-FFF2-40B4-BE49-F238E27FC236}">
                <a16:creationId xmlns:a16="http://schemas.microsoft.com/office/drawing/2014/main" id="{B14F73EB-18C5-1A41-124A-F9B69BF4CE78}"/>
              </a:ext>
            </a:extLst>
          </p:cNvPr>
          <p:cNvSpPr/>
          <p:nvPr/>
        </p:nvSpPr>
        <p:spPr bwMode="auto">
          <a:xfrm>
            <a:off x="6511925" y="31040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Oval 172">
            <a:extLst>
              <a:ext uri="{FF2B5EF4-FFF2-40B4-BE49-F238E27FC236}">
                <a16:creationId xmlns:a16="http://schemas.microsoft.com/office/drawing/2014/main" id="{74CE074B-B9FE-F9FC-1EC0-382899B9F4A9}"/>
              </a:ext>
            </a:extLst>
          </p:cNvPr>
          <p:cNvSpPr/>
          <p:nvPr/>
        </p:nvSpPr>
        <p:spPr bwMode="auto">
          <a:xfrm>
            <a:off x="6797675" y="22531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Oval 173">
            <a:extLst>
              <a:ext uri="{FF2B5EF4-FFF2-40B4-BE49-F238E27FC236}">
                <a16:creationId xmlns:a16="http://schemas.microsoft.com/office/drawing/2014/main" id="{376AF270-A4F1-4270-5DD8-163309C3A8E9}"/>
              </a:ext>
            </a:extLst>
          </p:cNvPr>
          <p:cNvSpPr/>
          <p:nvPr/>
        </p:nvSpPr>
        <p:spPr bwMode="auto">
          <a:xfrm>
            <a:off x="6797675" y="238335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Oval 174">
            <a:extLst>
              <a:ext uri="{FF2B5EF4-FFF2-40B4-BE49-F238E27FC236}">
                <a16:creationId xmlns:a16="http://schemas.microsoft.com/office/drawing/2014/main" id="{17A7DAB4-6145-48A7-1C43-9849DAC221AE}"/>
              </a:ext>
            </a:extLst>
          </p:cNvPr>
          <p:cNvSpPr/>
          <p:nvPr/>
        </p:nvSpPr>
        <p:spPr bwMode="auto">
          <a:xfrm>
            <a:off x="6797675" y="27865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Oval 175">
            <a:extLst>
              <a:ext uri="{FF2B5EF4-FFF2-40B4-BE49-F238E27FC236}">
                <a16:creationId xmlns:a16="http://schemas.microsoft.com/office/drawing/2014/main" id="{91FA8B11-B1D4-1EE4-7BE2-C27AD03D603E}"/>
              </a:ext>
            </a:extLst>
          </p:cNvPr>
          <p:cNvSpPr/>
          <p:nvPr/>
        </p:nvSpPr>
        <p:spPr bwMode="auto">
          <a:xfrm>
            <a:off x="6797675" y="28373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Oval 176">
            <a:extLst>
              <a:ext uri="{FF2B5EF4-FFF2-40B4-BE49-F238E27FC236}">
                <a16:creationId xmlns:a16="http://schemas.microsoft.com/office/drawing/2014/main" id="{83CFA467-3B4E-57B0-AB19-A3D62E7CC6B9}"/>
              </a:ext>
            </a:extLst>
          </p:cNvPr>
          <p:cNvSpPr/>
          <p:nvPr/>
        </p:nvSpPr>
        <p:spPr bwMode="auto">
          <a:xfrm>
            <a:off x="6797675" y="271990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Oval 177">
            <a:extLst>
              <a:ext uri="{FF2B5EF4-FFF2-40B4-BE49-F238E27FC236}">
                <a16:creationId xmlns:a16="http://schemas.microsoft.com/office/drawing/2014/main" id="{EBF40E0E-3D18-46C1-9761-C1709557EA1C}"/>
              </a:ext>
            </a:extLst>
          </p:cNvPr>
          <p:cNvSpPr/>
          <p:nvPr/>
        </p:nvSpPr>
        <p:spPr bwMode="auto">
          <a:xfrm>
            <a:off x="6797675" y="300565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Oval 178">
            <a:extLst>
              <a:ext uri="{FF2B5EF4-FFF2-40B4-BE49-F238E27FC236}">
                <a16:creationId xmlns:a16="http://schemas.microsoft.com/office/drawing/2014/main" id="{B91DA55A-B3F1-A99B-B1EF-080E823BF8F1}"/>
              </a:ext>
            </a:extLst>
          </p:cNvPr>
          <p:cNvSpPr/>
          <p:nvPr/>
        </p:nvSpPr>
        <p:spPr bwMode="auto">
          <a:xfrm>
            <a:off x="6797675" y="31294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Oval 179">
            <a:extLst>
              <a:ext uri="{FF2B5EF4-FFF2-40B4-BE49-F238E27FC236}">
                <a16:creationId xmlns:a16="http://schemas.microsoft.com/office/drawing/2014/main" id="{CFEDA1CD-8EF6-C80B-9CC7-5D7D353626E3}"/>
              </a:ext>
            </a:extLst>
          </p:cNvPr>
          <p:cNvSpPr/>
          <p:nvPr/>
        </p:nvSpPr>
        <p:spPr bwMode="auto">
          <a:xfrm>
            <a:off x="7089775" y="230080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1" name="Oval 180">
            <a:extLst>
              <a:ext uri="{FF2B5EF4-FFF2-40B4-BE49-F238E27FC236}">
                <a16:creationId xmlns:a16="http://schemas.microsoft.com/office/drawing/2014/main" id="{CE1F331F-6AD1-8F9F-12A6-3DF0BDEBAD20}"/>
              </a:ext>
            </a:extLst>
          </p:cNvPr>
          <p:cNvSpPr/>
          <p:nvPr/>
        </p:nvSpPr>
        <p:spPr bwMode="auto">
          <a:xfrm>
            <a:off x="7089775" y="256115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2" name="Oval 181">
            <a:extLst>
              <a:ext uri="{FF2B5EF4-FFF2-40B4-BE49-F238E27FC236}">
                <a16:creationId xmlns:a16="http://schemas.microsoft.com/office/drawing/2014/main" id="{98EB8471-5D52-13CE-EDEA-065084DA91F3}"/>
              </a:ext>
            </a:extLst>
          </p:cNvPr>
          <p:cNvSpPr/>
          <p:nvPr/>
        </p:nvSpPr>
        <p:spPr bwMode="auto">
          <a:xfrm>
            <a:off x="7089775" y="27230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3" name="Oval 182">
            <a:extLst>
              <a:ext uri="{FF2B5EF4-FFF2-40B4-BE49-F238E27FC236}">
                <a16:creationId xmlns:a16="http://schemas.microsoft.com/office/drawing/2014/main" id="{015C45AD-D4EF-D377-F7F4-180EB2AFDBD9}"/>
              </a:ext>
            </a:extLst>
          </p:cNvPr>
          <p:cNvSpPr/>
          <p:nvPr/>
        </p:nvSpPr>
        <p:spPr bwMode="auto">
          <a:xfrm>
            <a:off x="7089775" y="300883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4" name="Oval 183">
            <a:extLst>
              <a:ext uri="{FF2B5EF4-FFF2-40B4-BE49-F238E27FC236}">
                <a16:creationId xmlns:a16="http://schemas.microsoft.com/office/drawing/2014/main" id="{24D0E4BE-77B1-19AB-E2C4-C0A39E904CD4}"/>
              </a:ext>
            </a:extLst>
          </p:cNvPr>
          <p:cNvSpPr/>
          <p:nvPr/>
        </p:nvSpPr>
        <p:spPr bwMode="auto">
          <a:xfrm>
            <a:off x="7089775" y="287230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5" name="Oval 184">
            <a:extLst>
              <a:ext uri="{FF2B5EF4-FFF2-40B4-BE49-F238E27FC236}">
                <a16:creationId xmlns:a16="http://schemas.microsoft.com/office/drawing/2014/main" id="{69183712-7481-B9EC-9256-47798413D74F}"/>
              </a:ext>
            </a:extLst>
          </p:cNvPr>
          <p:cNvSpPr/>
          <p:nvPr/>
        </p:nvSpPr>
        <p:spPr bwMode="auto">
          <a:xfrm>
            <a:off x="7089775" y="307550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Oval 185">
            <a:extLst>
              <a:ext uri="{FF2B5EF4-FFF2-40B4-BE49-F238E27FC236}">
                <a16:creationId xmlns:a16="http://schemas.microsoft.com/office/drawing/2014/main" id="{8BC223F0-580F-2FB3-25D2-2A3625EF16C2}"/>
              </a:ext>
            </a:extLst>
          </p:cNvPr>
          <p:cNvSpPr/>
          <p:nvPr/>
        </p:nvSpPr>
        <p:spPr bwMode="auto">
          <a:xfrm>
            <a:off x="7089775" y="31548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Oval 186">
            <a:extLst>
              <a:ext uri="{FF2B5EF4-FFF2-40B4-BE49-F238E27FC236}">
                <a16:creationId xmlns:a16="http://schemas.microsoft.com/office/drawing/2014/main" id="{D5D35470-CA35-527B-42AB-026F8AB52FB8}"/>
              </a:ext>
            </a:extLst>
          </p:cNvPr>
          <p:cNvSpPr/>
          <p:nvPr/>
        </p:nvSpPr>
        <p:spPr bwMode="auto">
          <a:xfrm>
            <a:off x="7375525" y="24182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Oval 187">
            <a:extLst>
              <a:ext uri="{FF2B5EF4-FFF2-40B4-BE49-F238E27FC236}">
                <a16:creationId xmlns:a16="http://schemas.microsoft.com/office/drawing/2014/main" id="{4674742F-0F3D-7EE4-379B-8E5C600CE36D}"/>
              </a:ext>
            </a:extLst>
          </p:cNvPr>
          <p:cNvSpPr/>
          <p:nvPr/>
        </p:nvSpPr>
        <p:spPr bwMode="auto">
          <a:xfrm>
            <a:off x="7375525" y="272625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9" name="Oval 188">
            <a:extLst>
              <a:ext uri="{FF2B5EF4-FFF2-40B4-BE49-F238E27FC236}">
                <a16:creationId xmlns:a16="http://schemas.microsoft.com/office/drawing/2014/main" id="{5F0C9CC7-46DC-EB62-0096-0008FCE011BE}"/>
              </a:ext>
            </a:extLst>
          </p:cNvPr>
          <p:cNvSpPr/>
          <p:nvPr/>
        </p:nvSpPr>
        <p:spPr bwMode="auto">
          <a:xfrm>
            <a:off x="7375525" y="298343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0" name="Oval 189">
            <a:extLst>
              <a:ext uri="{FF2B5EF4-FFF2-40B4-BE49-F238E27FC236}">
                <a16:creationId xmlns:a16="http://schemas.microsoft.com/office/drawing/2014/main" id="{F8789246-075C-91BA-DEF4-B0B1CA3B8A58}"/>
              </a:ext>
            </a:extLst>
          </p:cNvPr>
          <p:cNvSpPr/>
          <p:nvPr/>
        </p:nvSpPr>
        <p:spPr bwMode="auto">
          <a:xfrm>
            <a:off x="7375525" y="301835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1" name="Oval 190">
            <a:extLst>
              <a:ext uri="{FF2B5EF4-FFF2-40B4-BE49-F238E27FC236}">
                <a16:creationId xmlns:a16="http://schemas.microsoft.com/office/drawing/2014/main" id="{EFCCC9FB-4C2E-E421-F1C4-3CD5EBFF045E}"/>
              </a:ext>
            </a:extLst>
          </p:cNvPr>
          <p:cNvSpPr/>
          <p:nvPr/>
        </p:nvSpPr>
        <p:spPr bwMode="auto">
          <a:xfrm>
            <a:off x="7375525" y="285960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3" name="Oval 192">
            <a:extLst>
              <a:ext uri="{FF2B5EF4-FFF2-40B4-BE49-F238E27FC236}">
                <a16:creationId xmlns:a16="http://schemas.microsoft.com/office/drawing/2014/main" id="{FDE81A98-8098-E770-833C-8656195FCB15}"/>
              </a:ext>
            </a:extLst>
          </p:cNvPr>
          <p:cNvSpPr/>
          <p:nvPr/>
        </p:nvSpPr>
        <p:spPr bwMode="auto">
          <a:xfrm>
            <a:off x="7375525" y="314853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 name="Oval 193">
            <a:extLst>
              <a:ext uri="{FF2B5EF4-FFF2-40B4-BE49-F238E27FC236}">
                <a16:creationId xmlns:a16="http://schemas.microsoft.com/office/drawing/2014/main" id="{6EB52750-0A11-ACC8-914A-8C77FFFFA9F7}"/>
              </a:ext>
            </a:extLst>
          </p:cNvPr>
          <p:cNvSpPr/>
          <p:nvPr/>
        </p:nvSpPr>
        <p:spPr bwMode="auto">
          <a:xfrm>
            <a:off x="7667625" y="242145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5" name="Oval 194">
            <a:extLst>
              <a:ext uri="{FF2B5EF4-FFF2-40B4-BE49-F238E27FC236}">
                <a16:creationId xmlns:a16="http://schemas.microsoft.com/office/drawing/2014/main" id="{8ABA7180-44F5-53A2-F64D-E34A8F91DE5A}"/>
              </a:ext>
            </a:extLst>
          </p:cNvPr>
          <p:cNvSpPr/>
          <p:nvPr/>
        </p:nvSpPr>
        <p:spPr bwMode="auto">
          <a:xfrm>
            <a:off x="7667625" y="249765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6" name="Oval 195">
            <a:extLst>
              <a:ext uri="{FF2B5EF4-FFF2-40B4-BE49-F238E27FC236}">
                <a16:creationId xmlns:a16="http://schemas.microsoft.com/office/drawing/2014/main" id="{D18EF578-2DAB-1D8F-C20B-A2182EB9A349}"/>
              </a:ext>
            </a:extLst>
          </p:cNvPr>
          <p:cNvSpPr/>
          <p:nvPr/>
        </p:nvSpPr>
        <p:spPr bwMode="auto">
          <a:xfrm>
            <a:off x="7667625" y="274661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7" name="Oval 196">
            <a:extLst>
              <a:ext uri="{FF2B5EF4-FFF2-40B4-BE49-F238E27FC236}">
                <a16:creationId xmlns:a16="http://schemas.microsoft.com/office/drawing/2014/main" id="{FACBE243-0138-DC63-FDEF-725C1A949FC2}"/>
              </a:ext>
            </a:extLst>
          </p:cNvPr>
          <p:cNvSpPr/>
          <p:nvPr/>
        </p:nvSpPr>
        <p:spPr bwMode="auto">
          <a:xfrm>
            <a:off x="7667625" y="29770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Oval 197">
            <a:extLst>
              <a:ext uri="{FF2B5EF4-FFF2-40B4-BE49-F238E27FC236}">
                <a16:creationId xmlns:a16="http://schemas.microsoft.com/office/drawing/2014/main" id="{0DBD4497-73C1-931C-0E0C-A85329614CAD}"/>
              </a:ext>
            </a:extLst>
          </p:cNvPr>
          <p:cNvSpPr/>
          <p:nvPr/>
        </p:nvSpPr>
        <p:spPr bwMode="auto">
          <a:xfrm>
            <a:off x="7667625" y="25833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9" name="Oval 198">
            <a:extLst>
              <a:ext uri="{FF2B5EF4-FFF2-40B4-BE49-F238E27FC236}">
                <a16:creationId xmlns:a16="http://schemas.microsoft.com/office/drawing/2014/main" id="{F367AFE8-81BF-F1C2-E7BB-B7FBB4813A92}"/>
              </a:ext>
            </a:extLst>
          </p:cNvPr>
          <p:cNvSpPr/>
          <p:nvPr/>
        </p:nvSpPr>
        <p:spPr bwMode="auto">
          <a:xfrm>
            <a:off x="7667625" y="3015184"/>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0" name="Oval 199">
            <a:extLst>
              <a:ext uri="{FF2B5EF4-FFF2-40B4-BE49-F238E27FC236}">
                <a16:creationId xmlns:a16="http://schemas.microsoft.com/office/drawing/2014/main" id="{08EE1672-A27D-07D1-9321-B296FFE9F3E8}"/>
              </a:ext>
            </a:extLst>
          </p:cNvPr>
          <p:cNvSpPr/>
          <p:nvPr/>
        </p:nvSpPr>
        <p:spPr bwMode="auto">
          <a:xfrm>
            <a:off x="7667625" y="3151709"/>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08" name="Group 207">
            <a:extLst>
              <a:ext uri="{FF2B5EF4-FFF2-40B4-BE49-F238E27FC236}">
                <a16:creationId xmlns:a16="http://schemas.microsoft.com/office/drawing/2014/main" id="{9E0362F2-EA25-163C-179C-A3CD7C59B442}"/>
              </a:ext>
            </a:extLst>
          </p:cNvPr>
          <p:cNvGrpSpPr/>
          <p:nvPr/>
        </p:nvGrpSpPr>
        <p:grpSpPr>
          <a:xfrm>
            <a:off x="3274646" y="4577200"/>
            <a:ext cx="5275385" cy="276999"/>
            <a:chOff x="3376246" y="4758071"/>
            <a:chExt cx="5275385" cy="276999"/>
          </a:xfrm>
        </p:grpSpPr>
        <p:sp>
          <p:nvSpPr>
            <p:cNvPr id="203" name="Rectangle 202">
              <a:extLst>
                <a:ext uri="{FF2B5EF4-FFF2-40B4-BE49-F238E27FC236}">
                  <a16:creationId xmlns:a16="http://schemas.microsoft.com/office/drawing/2014/main" id="{2A3B440E-DF5D-0F0F-F9AC-252027466A74}"/>
                </a:ext>
              </a:extLst>
            </p:cNvPr>
            <p:cNvSpPr/>
            <p:nvPr/>
          </p:nvSpPr>
          <p:spPr bwMode="auto">
            <a:xfrm>
              <a:off x="3376246" y="4811955"/>
              <a:ext cx="3094892" cy="165100"/>
            </a:xfrm>
            <a:prstGeom prst="rect">
              <a:avLst/>
            </a:prstGeom>
            <a:solidFill>
              <a:schemeClr val="accent1">
                <a:alpha val="64852"/>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 name="Rectangle 203">
              <a:extLst>
                <a:ext uri="{FF2B5EF4-FFF2-40B4-BE49-F238E27FC236}">
                  <a16:creationId xmlns:a16="http://schemas.microsoft.com/office/drawing/2014/main" id="{B5A20675-9312-7DA0-60B8-15C6B067699D}"/>
                </a:ext>
              </a:extLst>
            </p:cNvPr>
            <p:cNvSpPr/>
            <p:nvPr/>
          </p:nvSpPr>
          <p:spPr bwMode="auto">
            <a:xfrm>
              <a:off x="5667131" y="4811955"/>
              <a:ext cx="2984500" cy="165100"/>
            </a:xfrm>
            <a:prstGeom prst="rect">
              <a:avLst/>
            </a:prstGeom>
            <a:solidFill>
              <a:schemeClr val="accent3">
                <a:lumMod val="60000"/>
                <a:lumOff val="40000"/>
                <a:alpha val="6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TextBox 200">
              <a:extLst>
                <a:ext uri="{FF2B5EF4-FFF2-40B4-BE49-F238E27FC236}">
                  <a16:creationId xmlns:a16="http://schemas.microsoft.com/office/drawing/2014/main" id="{3EA85619-ABC5-02F1-1756-EB99903E2AA4}"/>
                </a:ext>
              </a:extLst>
            </p:cNvPr>
            <p:cNvSpPr txBox="1"/>
            <p:nvPr/>
          </p:nvSpPr>
          <p:spPr bwMode="auto">
            <a:xfrm>
              <a:off x="3777320" y="4758071"/>
              <a:ext cx="15053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Conventional Dosing</a:t>
              </a:r>
            </a:p>
          </p:txBody>
        </p:sp>
        <p:sp>
          <p:nvSpPr>
            <p:cNvPr id="202" name="TextBox 201">
              <a:extLst>
                <a:ext uri="{FF2B5EF4-FFF2-40B4-BE49-F238E27FC236}">
                  <a16:creationId xmlns:a16="http://schemas.microsoft.com/office/drawing/2014/main" id="{7A8510A7-6F01-DBD3-542A-5E577FF52990}"/>
                </a:ext>
              </a:extLst>
            </p:cNvPr>
            <p:cNvSpPr txBox="1"/>
            <p:nvPr/>
          </p:nvSpPr>
          <p:spPr bwMode="auto">
            <a:xfrm>
              <a:off x="6862300" y="4758071"/>
              <a:ext cx="13340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PK-Guided Dosing</a:t>
              </a:r>
            </a:p>
          </p:txBody>
        </p:sp>
      </p:grpSp>
      <p:grpSp>
        <p:nvGrpSpPr>
          <p:cNvPr id="218" name="Group 217">
            <a:extLst>
              <a:ext uri="{FF2B5EF4-FFF2-40B4-BE49-F238E27FC236}">
                <a16:creationId xmlns:a16="http://schemas.microsoft.com/office/drawing/2014/main" id="{7CFB7B5F-3292-68B1-F455-CB1F1CF53648}"/>
              </a:ext>
            </a:extLst>
          </p:cNvPr>
          <p:cNvGrpSpPr/>
          <p:nvPr/>
        </p:nvGrpSpPr>
        <p:grpSpPr>
          <a:xfrm>
            <a:off x="3274646" y="6119815"/>
            <a:ext cx="5275385" cy="165100"/>
            <a:chOff x="3376246" y="6429666"/>
            <a:chExt cx="5275385" cy="165100"/>
          </a:xfrm>
        </p:grpSpPr>
        <p:sp>
          <p:nvSpPr>
            <p:cNvPr id="205" name="Rectangle 204">
              <a:extLst>
                <a:ext uri="{FF2B5EF4-FFF2-40B4-BE49-F238E27FC236}">
                  <a16:creationId xmlns:a16="http://schemas.microsoft.com/office/drawing/2014/main" id="{7FBF2381-06DB-8B9B-0CE5-8FB35E096C2C}"/>
                </a:ext>
              </a:extLst>
            </p:cNvPr>
            <p:cNvSpPr/>
            <p:nvPr/>
          </p:nvSpPr>
          <p:spPr bwMode="auto">
            <a:xfrm>
              <a:off x="3376246" y="6429666"/>
              <a:ext cx="2290885" cy="165100"/>
            </a:xfrm>
            <a:prstGeom prst="rect">
              <a:avLst/>
            </a:prstGeom>
            <a:solidFill>
              <a:schemeClr val="accent1">
                <a:alpha val="64852"/>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6" name="Rectangle 205">
              <a:extLst>
                <a:ext uri="{FF2B5EF4-FFF2-40B4-BE49-F238E27FC236}">
                  <a16:creationId xmlns:a16="http://schemas.microsoft.com/office/drawing/2014/main" id="{1609575B-2539-EFD2-3101-CBE7DCF9936B}"/>
                </a:ext>
              </a:extLst>
            </p:cNvPr>
            <p:cNvSpPr/>
            <p:nvPr/>
          </p:nvSpPr>
          <p:spPr bwMode="auto">
            <a:xfrm>
              <a:off x="5667131" y="6429666"/>
              <a:ext cx="2984500" cy="165100"/>
            </a:xfrm>
            <a:prstGeom prst="rect">
              <a:avLst/>
            </a:prstGeom>
            <a:solidFill>
              <a:schemeClr val="accent3">
                <a:lumMod val="60000"/>
                <a:lumOff val="40000"/>
                <a:alpha val="6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07" name="TextBox 206">
            <a:extLst>
              <a:ext uri="{FF2B5EF4-FFF2-40B4-BE49-F238E27FC236}">
                <a16:creationId xmlns:a16="http://schemas.microsoft.com/office/drawing/2014/main" id="{AD7AAA24-002C-4D94-BBEF-A3A0BD0A4A01}"/>
              </a:ext>
            </a:extLst>
          </p:cNvPr>
          <p:cNvSpPr txBox="1"/>
          <p:nvPr/>
        </p:nvSpPr>
        <p:spPr bwMode="auto">
          <a:xfrm>
            <a:off x="3223490" y="5007887"/>
            <a:ext cx="10395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Retrospective</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bleeding data</a:t>
            </a:r>
          </a:p>
        </p:txBody>
      </p:sp>
      <p:grpSp>
        <p:nvGrpSpPr>
          <p:cNvPr id="217" name="Group 216">
            <a:extLst>
              <a:ext uri="{FF2B5EF4-FFF2-40B4-BE49-F238E27FC236}">
                <a16:creationId xmlns:a16="http://schemas.microsoft.com/office/drawing/2014/main" id="{C136473B-B02D-6724-8CED-7165275A6666}"/>
              </a:ext>
            </a:extLst>
          </p:cNvPr>
          <p:cNvGrpSpPr/>
          <p:nvPr/>
        </p:nvGrpSpPr>
        <p:grpSpPr>
          <a:xfrm>
            <a:off x="3197518" y="6086530"/>
            <a:ext cx="5374739" cy="276999"/>
            <a:chOff x="3299118" y="5958117"/>
            <a:chExt cx="5374739" cy="276999"/>
          </a:xfrm>
        </p:grpSpPr>
        <p:sp>
          <p:nvSpPr>
            <p:cNvPr id="209" name="TextBox 208">
              <a:extLst>
                <a:ext uri="{FF2B5EF4-FFF2-40B4-BE49-F238E27FC236}">
                  <a16:creationId xmlns:a16="http://schemas.microsoft.com/office/drawing/2014/main" id="{2C15BDAD-93CC-E648-49DA-6847F7C0721A}"/>
                </a:ext>
              </a:extLst>
            </p:cNvPr>
            <p:cNvSpPr txBox="1"/>
            <p:nvPr/>
          </p:nvSpPr>
          <p:spPr bwMode="auto">
            <a:xfrm>
              <a:off x="3299118" y="5958117"/>
              <a:ext cx="6639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 = -6M</a:t>
              </a:r>
            </a:p>
          </p:txBody>
        </p:sp>
        <p:sp>
          <p:nvSpPr>
            <p:cNvPr id="210" name="TextBox 209">
              <a:extLst>
                <a:ext uri="{FF2B5EF4-FFF2-40B4-BE49-F238E27FC236}">
                  <a16:creationId xmlns:a16="http://schemas.microsoft.com/office/drawing/2014/main" id="{49DDA1AD-EA93-58FC-B5BD-E3020E50767C}"/>
                </a:ext>
              </a:extLst>
            </p:cNvPr>
            <p:cNvSpPr txBox="1"/>
            <p:nvPr/>
          </p:nvSpPr>
          <p:spPr bwMode="auto">
            <a:xfrm>
              <a:off x="4304548" y="5958117"/>
              <a:ext cx="4860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 = 0</a:t>
              </a:r>
            </a:p>
          </p:txBody>
        </p:sp>
        <p:sp>
          <p:nvSpPr>
            <p:cNvPr id="211" name="TextBox 210">
              <a:extLst>
                <a:ext uri="{FF2B5EF4-FFF2-40B4-BE49-F238E27FC236}">
                  <a16:creationId xmlns:a16="http://schemas.microsoft.com/office/drawing/2014/main" id="{3A00EEAA-502A-7006-D40D-7FE5FF321931}"/>
                </a:ext>
              </a:extLst>
            </p:cNvPr>
            <p:cNvSpPr txBox="1"/>
            <p:nvPr/>
          </p:nvSpPr>
          <p:spPr bwMode="auto">
            <a:xfrm>
              <a:off x="8187826" y="5958117"/>
              <a:ext cx="4860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 = 0</a:t>
              </a:r>
            </a:p>
          </p:txBody>
        </p:sp>
        <p:sp>
          <p:nvSpPr>
            <p:cNvPr id="212" name="TextBox 211">
              <a:extLst>
                <a:ext uri="{FF2B5EF4-FFF2-40B4-BE49-F238E27FC236}">
                  <a16:creationId xmlns:a16="http://schemas.microsoft.com/office/drawing/2014/main" id="{9ECCE96D-B07F-70A1-10F0-939000F4B176}"/>
                </a:ext>
              </a:extLst>
            </p:cNvPr>
            <p:cNvSpPr txBox="1"/>
            <p:nvPr/>
          </p:nvSpPr>
          <p:spPr bwMode="auto">
            <a:xfrm>
              <a:off x="5577861" y="5958117"/>
              <a:ext cx="6639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 = -6M</a:t>
              </a:r>
            </a:p>
          </p:txBody>
        </p:sp>
        <p:sp>
          <p:nvSpPr>
            <p:cNvPr id="213" name="TextBox 212">
              <a:extLst>
                <a:ext uri="{FF2B5EF4-FFF2-40B4-BE49-F238E27FC236}">
                  <a16:creationId xmlns:a16="http://schemas.microsoft.com/office/drawing/2014/main" id="{95DAF10E-B6B7-D22F-8D90-88706450730C}"/>
                </a:ext>
              </a:extLst>
            </p:cNvPr>
            <p:cNvSpPr txBox="1"/>
            <p:nvPr/>
          </p:nvSpPr>
          <p:spPr bwMode="auto">
            <a:xfrm>
              <a:off x="6278046" y="5958117"/>
              <a:ext cx="3994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2W</a:t>
              </a:r>
            </a:p>
          </p:txBody>
        </p:sp>
        <p:sp>
          <p:nvSpPr>
            <p:cNvPr id="214" name="TextBox 213">
              <a:extLst>
                <a:ext uri="{FF2B5EF4-FFF2-40B4-BE49-F238E27FC236}">
                  <a16:creationId xmlns:a16="http://schemas.microsoft.com/office/drawing/2014/main" id="{0E3D8093-9999-9A1B-4A0C-FAAA4A018C36}"/>
                </a:ext>
              </a:extLst>
            </p:cNvPr>
            <p:cNvSpPr txBox="1"/>
            <p:nvPr/>
          </p:nvSpPr>
          <p:spPr bwMode="auto">
            <a:xfrm>
              <a:off x="6577823" y="5958117"/>
              <a:ext cx="6030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6-12W</a:t>
              </a:r>
            </a:p>
          </p:txBody>
        </p:sp>
        <p:sp>
          <p:nvSpPr>
            <p:cNvPr id="215" name="TextBox 214">
              <a:extLst>
                <a:ext uri="{FF2B5EF4-FFF2-40B4-BE49-F238E27FC236}">
                  <a16:creationId xmlns:a16="http://schemas.microsoft.com/office/drawing/2014/main" id="{0C889C1E-7632-38CD-4B41-FD5848585B17}"/>
                </a:ext>
              </a:extLst>
            </p:cNvPr>
            <p:cNvSpPr txBox="1"/>
            <p:nvPr/>
          </p:nvSpPr>
          <p:spPr bwMode="auto">
            <a:xfrm>
              <a:off x="7166067" y="5958117"/>
              <a:ext cx="6030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6-12W</a:t>
              </a:r>
            </a:p>
          </p:txBody>
        </p:sp>
      </p:grpSp>
      <p:sp>
        <p:nvSpPr>
          <p:cNvPr id="216" name="TextBox 215">
            <a:extLst>
              <a:ext uri="{FF2B5EF4-FFF2-40B4-BE49-F238E27FC236}">
                <a16:creationId xmlns:a16="http://schemas.microsoft.com/office/drawing/2014/main" id="{75375CCC-A53E-5F67-699B-69D560824E54}"/>
              </a:ext>
            </a:extLst>
          </p:cNvPr>
          <p:cNvSpPr txBox="1"/>
          <p:nvPr/>
        </p:nvSpPr>
        <p:spPr bwMode="auto">
          <a:xfrm>
            <a:off x="3180766" y="6263470"/>
            <a:ext cx="20903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Figure 1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DosEmi study design. </a:t>
            </a:r>
          </a:p>
        </p:txBody>
      </p:sp>
      <p:sp>
        <p:nvSpPr>
          <p:cNvPr id="219" name="TextBox 218">
            <a:extLst>
              <a:ext uri="{FF2B5EF4-FFF2-40B4-BE49-F238E27FC236}">
                <a16:creationId xmlns:a16="http://schemas.microsoft.com/office/drawing/2014/main" id="{B2DE4552-2DC5-BEE5-5413-4072B91A2959}"/>
              </a:ext>
            </a:extLst>
          </p:cNvPr>
          <p:cNvSpPr txBox="1"/>
          <p:nvPr/>
        </p:nvSpPr>
        <p:spPr bwMode="auto">
          <a:xfrm>
            <a:off x="4593503" y="5013298"/>
            <a:ext cx="10325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Prospective</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bleeding data</a:t>
            </a:r>
          </a:p>
        </p:txBody>
      </p:sp>
      <p:sp>
        <p:nvSpPr>
          <p:cNvPr id="220" name="TextBox 219">
            <a:extLst>
              <a:ext uri="{FF2B5EF4-FFF2-40B4-BE49-F238E27FC236}">
                <a16:creationId xmlns:a16="http://schemas.microsoft.com/office/drawing/2014/main" id="{F9293070-28C5-E441-2A32-218834ED3FEA}"/>
              </a:ext>
            </a:extLst>
          </p:cNvPr>
          <p:cNvSpPr txBox="1"/>
          <p:nvPr/>
        </p:nvSpPr>
        <p:spPr bwMode="auto">
          <a:xfrm>
            <a:off x="4035836" y="5352275"/>
            <a:ext cx="7933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Screening</a:t>
            </a:r>
          </a:p>
        </p:txBody>
      </p:sp>
      <p:sp>
        <p:nvSpPr>
          <p:cNvPr id="221" name="TextBox 220">
            <a:extLst>
              <a:ext uri="{FF2B5EF4-FFF2-40B4-BE49-F238E27FC236}">
                <a16:creationId xmlns:a16="http://schemas.microsoft.com/office/drawing/2014/main" id="{44533AE2-1F8A-1733-828E-725CC153D676}"/>
              </a:ext>
            </a:extLst>
          </p:cNvPr>
          <p:cNvSpPr txBox="1"/>
          <p:nvPr/>
        </p:nvSpPr>
        <p:spPr bwMode="auto">
          <a:xfrm>
            <a:off x="5380077" y="5352275"/>
            <a:ext cx="5677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Visit 1</a:t>
            </a:r>
          </a:p>
        </p:txBody>
      </p:sp>
      <p:sp>
        <p:nvSpPr>
          <p:cNvPr id="222" name="TextBox 221">
            <a:extLst>
              <a:ext uri="{FF2B5EF4-FFF2-40B4-BE49-F238E27FC236}">
                <a16:creationId xmlns:a16="http://schemas.microsoft.com/office/drawing/2014/main" id="{5339AC50-3D4D-661E-302D-C2E191E3467C}"/>
              </a:ext>
            </a:extLst>
          </p:cNvPr>
          <p:cNvSpPr txBox="1"/>
          <p:nvPr/>
        </p:nvSpPr>
        <p:spPr bwMode="auto">
          <a:xfrm>
            <a:off x="5996373" y="5352275"/>
            <a:ext cx="8646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Dosing day</a:t>
            </a:r>
          </a:p>
        </p:txBody>
      </p:sp>
      <p:sp>
        <p:nvSpPr>
          <p:cNvPr id="223" name="TextBox 222">
            <a:extLst>
              <a:ext uri="{FF2B5EF4-FFF2-40B4-BE49-F238E27FC236}">
                <a16:creationId xmlns:a16="http://schemas.microsoft.com/office/drawing/2014/main" id="{BC46D68C-9A8F-38AE-F964-2E614E4ADE1D}"/>
              </a:ext>
            </a:extLst>
          </p:cNvPr>
          <p:cNvSpPr txBox="1"/>
          <p:nvPr/>
        </p:nvSpPr>
        <p:spPr bwMode="auto">
          <a:xfrm>
            <a:off x="8111343" y="5372447"/>
            <a:ext cx="5677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Visit 4</a:t>
            </a:r>
          </a:p>
        </p:txBody>
      </p:sp>
      <p:sp>
        <p:nvSpPr>
          <p:cNvPr id="224" name="TextBox 223">
            <a:extLst>
              <a:ext uri="{FF2B5EF4-FFF2-40B4-BE49-F238E27FC236}">
                <a16:creationId xmlns:a16="http://schemas.microsoft.com/office/drawing/2014/main" id="{2ECBEC1B-5316-A4B4-D7B7-8EDD987DCBAB}"/>
              </a:ext>
            </a:extLst>
          </p:cNvPr>
          <p:cNvSpPr txBox="1"/>
          <p:nvPr/>
        </p:nvSpPr>
        <p:spPr bwMode="auto">
          <a:xfrm>
            <a:off x="6690703" y="5033837"/>
            <a:ext cx="5677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Visit 2</a:t>
            </a:r>
          </a:p>
        </p:txBody>
      </p:sp>
      <p:sp>
        <p:nvSpPr>
          <p:cNvPr id="225" name="TextBox 224">
            <a:extLst>
              <a:ext uri="{FF2B5EF4-FFF2-40B4-BE49-F238E27FC236}">
                <a16:creationId xmlns:a16="http://schemas.microsoft.com/office/drawing/2014/main" id="{DCDD4E9A-65AD-2163-6A78-2A64226C06B3}"/>
              </a:ext>
            </a:extLst>
          </p:cNvPr>
          <p:cNvSpPr txBox="1"/>
          <p:nvPr/>
        </p:nvSpPr>
        <p:spPr bwMode="auto">
          <a:xfrm>
            <a:off x="7233539" y="5074624"/>
            <a:ext cx="796308" cy="35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ts val="1000"/>
              </a:lnSpc>
              <a:spcBef>
                <a:spcPts val="3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Visit 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(optional)</a:t>
            </a:r>
          </a:p>
        </p:txBody>
      </p:sp>
      <p:sp>
        <p:nvSpPr>
          <p:cNvPr id="226" name="TextBox 225">
            <a:extLst>
              <a:ext uri="{FF2B5EF4-FFF2-40B4-BE49-F238E27FC236}">
                <a16:creationId xmlns:a16="http://schemas.microsoft.com/office/drawing/2014/main" id="{692503AE-0D34-4BC0-F2C9-0091526B1BC9}"/>
              </a:ext>
            </a:extLst>
          </p:cNvPr>
          <p:cNvSpPr txBox="1"/>
          <p:nvPr/>
        </p:nvSpPr>
        <p:spPr bwMode="auto">
          <a:xfrm>
            <a:off x="6463002" y="5809932"/>
            <a:ext cx="19248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No-dose-intervention group</a:t>
            </a:r>
          </a:p>
        </p:txBody>
      </p:sp>
      <p:sp>
        <p:nvSpPr>
          <p:cNvPr id="228" name="TextBox 227">
            <a:extLst>
              <a:ext uri="{FF2B5EF4-FFF2-40B4-BE49-F238E27FC236}">
                <a16:creationId xmlns:a16="http://schemas.microsoft.com/office/drawing/2014/main" id="{6568B23B-2FAD-C9CD-13BC-6C331620A3A3}"/>
              </a:ext>
            </a:extLst>
          </p:cNvPr>
          <p:cNvSpPr txBox="1"/>
          <p:nvPr/>
        </p:nvSpPr>
        <p:spPr bwMode="auto">
          <a:xfrm>
            <a:off x="6500407" y="4811597"/>
            <a:ext cx="1711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Dose-intervention group</a:t>
            </a:r>
          </a:p>
        </p:txBody>
      </p:sp>
      <p:cxnSp>
        <p:nvCxnSpPr>
          <p:cNvPr id="230" name="Straight Arrow Connector 229">
            <a:extLst>
              <a:ext uri="{FF2B5EF4-FFF2-40B4-BE49-F238E27FC236}">
                <a16:creationId xmlns:a16="http://schemas.microsoft.com/office/drawing/2014/main" id="{E946CDD0-2E98-4F0E-E304-FDB3D01481E2}"/>
              </a:ext>
            </a:extLst>
          </p:cNvPr>
          <p:cNvCxnSpPr>
            <a:cxnSpLocks/>
          </p:cNvCxnSpPr>
          <p:nvPr/>
        </p:nvCxnSpPr>
        <p:spPr bwMode="auto">
          <a:xfrm flipH="1">
            <a:off x="3323721" y="5500769"/>
            <a:ext cx="793871" cy="0"/>
          </a:xfrm>
          <a:prstGeom prst="straightConnector1">
            <a:avLst/>
          </a:prstGeom>
          <a:noFill/>
          <a:ln w="28575" cap="flat" cmpd="sng" algn="ctr">
            <a:solidFill>
              <a:schemeClr val="accent2"/>
            </a:solidFill>
            <a:prstDash val="solid"/>
            <a:round/>
            <a:headEnd type="none" w="med" len="med"/>
            <a:tailEnd type="triangle"/>
          </a:ln>
          <a:effectLst/>
        </p:spPr>
      </p:cxnSp>
      <p:cxnSp>
        <p:nvCxnSpPr>
          <p:cNvPr id="232" name="Straight Arrow Connector 231">
            <a:extLst>
              <a:ext uri="{FF2B5EF4-FFF2-40B4-BE49-F238E27FC236}">
                <a16:creationId xmlns:a16="http://schemas.microsoft.com/office/drawing/2014/main" id="{2C80595B-53EA-9CC1-21A7-64C59E7CC1DF}"/>
              </a:ext>
            </a:extLst>
          </p:cNvPr>
          <p:cNvCxnSpPr>
            <a:cxnSpLocks/>
          </p:cNvCxnSpPr>
          <p:nvPr/>
        </p:nvCxnSpPr>
        <p:spPr bwMode="auto">
          <a:xfrm flipV="1">
            <a:off x="4763546" y="5496068"/>
            <a:ext cx="691901" cy="9402"/>
          </a:xfrm>
          <a:prstGeom prst="straightConnector1">
            <a:avLst/>
          </a:prstGeom>
          <a:noFill/>
          <a:ln w="28575" cap="flat" cmpd="sng" algn="ctr">
            <a:solidFill>
              <a:schemeClr val="accent2"/>
            </a:solidFill>
            <a:prstDash val="solid"/>
            <a:round/>
            <a:headEnd type="none" w="med" len="med"/>
            <a:tailEnd type="triangle"/>
          </a:ln>
          <a:effectLst/>
        </p:spPr>
      </p:cxnSp>
      <p:cxnSp>
        <p:nvCxnSpPr>
          <p:cNvPr id="233" name="Straight Arrow Connector 232">
            <a:extLst>
              <a:ext uri="{FF2B5EF4-FFF2-40B4-BE49-F238E27FC236}">
                <a16:creationId xmlns:a16="http://schemas.microsoft.com/office/drawing/2014/main" id="{5D223F00-25CE-9245-9934-40ED5743790F}"/>
              </a:ext>
            </a:extLst>
          </p:cNvPr>
          <p:cNvCxnSpPr>
            <a:cxnSpLocks/>
          </p:cNvCxnSpPr>
          <p:nvPr/>
        </p:nvCxnSpPr>
        <p:spPr bwMode="auto">
          <a:xfrm>
            <a:off x="5881369" y="5500769"/>
            <a:ext cx="211650"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235" name="Straight Arrow Connector 234">
            <a:extLst>
              <a:ext uri="{FF2B5EF4-FFF2-40B4-BE49-F238E27FC236}">
                <a16:creationId xmlns:a16="http://schemas.microsoft.com/office/drawing/2014/main" id="{1A3B718E-5D73-D9CD-4588-33DE31D7E947}"/>
              </a:ext>
            </a:extLst>
          </p:cNvPr>
          <p:cNvCxnSpPr>
            <a:cxnSpLocks/>
          </p:cNvCxnSpPr>
          <p:nvPr/>
        </p:nvCxnSpPr>
        <p:spPr bwMode="auto">
          <a:xfrm flipV="1">
            <a:off x="6801274" y="5500318"/>
            <a:ext cx="1276133" cy="902"/>
          </a:xfrm>
          <a:prstGeom prst="straightConnector1">
            <a:avLst/>
          </a:prstGeom>
          <a:noFill/>
          <a:ln w="28575" cap="flat" cmpd="sng" algn="ctr">
            <a:solidFill>
              <a:schemeClr val="accent3"/>
            </a:solidFill>
            <a:prstDash val="solid"/>
            <a:round/>
            <a:headEnd type="none" w="med" len="med"/>
            <a:tailEnd type="triangle"/>
          </a:ln>
          <a:effectLst/>
        </p:spPr>
      </p:cxnSp>
      <p:cxnSp>
        <p:nvCxnSpPr>
          <p:cNvPr id="237" name="Straight Arrow Connector 236">
            <a:extLst>
              <a:ext uri="{FF2B5EF4-FFF2-40B4-BE49-F238E27FC236}">
                <a16:creationId xmlns:a16="http://schemas.microsoft.com/office/drawing/2014/main" id="{45741B87-3481-4085-7429-87DD6CD29896}"/>
              </a:ext>
            </a:extLst>
          </p:cNvPr>
          <p:cNvCxnSpPr>
            <a:cxnSpLocks/>
          </p:cNvCxnSpPr>
          <p:nvPr/>
        </p:nvCxnSpPr>
        <p:spPr bwMode="auto">
          <a:xfrm>
            <a:off x="7209298" y="5161697"/>
            <a:ext cx="211650" cy="0"/>
          </a:xfrm>
          <a:prstGeom prst="straightConnector1">
            <a:avLst/>
          </a:prstGeom>
          <a:noFill/>
          <a:ln w="28575" cap="flat" cmpd="sng" algn="ctr">
            <a:solidFill>
              <a:schemeClr val="accent3"/>
            </a:solidFill>
            <a:prstDash val="solid"/>
            <a:round/>
            <a:headEnd type="none" w="med" len="med"/>
            <a:tailEnd type="triangle"/>
          </a:ln>
          <a:effectLst/>
        </p:spPr>
      </p:cxnSp>
      <p:sp>
        <p:nvSpPr>
          <p:cNvPr id="238" name="Freeform 237">
            <a:extLst>
              <a:ext uri="{FF2B5EF4-FFF2-40B4-BE49-F238E27FC236}">
                <a16:creationId xmlns:a16="http://schemas.microsoft.com/office/drawing/2014/main" id="{0F420F5F-7425-1E74-577F-5A0311518D7C}"/>
              </a:ext>
            </a:extLst>
          </p:cNvPr>
          <p:cNvSpPr/>
          <p:nvPr/>
        </p:nvSpPr>
        <p:spPr bwMode="auto">
          <a:xfrm>
            <a:off x="6429056" y="5610845"/>
            <a:ext cx="1974887" cy="173141"/>
          </a:xfrm>
          <a:custGeom>
            <a:avLst/>
            <a:gdLst>
              <a:gd name="connsiteX0" fmla="*/ 0 w 1974887"/>
              <a:gd name="connsiteY0" fmla="*/ 32464 h 173141"/>
              <a:gd name="connsiteX1" fmla="*/ 0 w 1974887"/>
              <a:gd name="connsiteY1" fmla="*/ 173141 h 173141"/>
              <a:gd name="connsiteX2" fmla="*/ 1974887 w 1974887"/>
              <a:gd name="connsiteY2" fmla="*/ 173141 h 173141"/>
              <a:gd name="connsiteX3" fmla="*/ 1974887 w 1974887"/>
              <a:gd name="connsiteY3" fmla="*/ 0 h 173141"/>
            </a:gdLst>
            <a:ahLst/>
            <a:cxnLst>
              <a:cxn ang="0">
                <a:pos x="connsiteX0" y="connsiteY0"/>
              </a:cxn>
              <a:cxn ang="0">
                <a:pos x="connsiteX1" y="connsiteY1"/>
              </a:cxn>
              <a:cxn ang="0">
                <a:pos x="connsiteX2" y="connsiteY2"/>
              </a:cxn>
              <a:cxn ang="0">
                <a:pos x="connsiteX3" y="connsiteY3"/>
              </a:cxn>
            </a:cxnLst>
            <a:rect l="l" t="t" r="r" b="b"/>
            <a:pathLst>
              <a:path w="1974887" h="173141">
                <a:moveTo>
                  <a:pt x="0" y="32464"/>
                </a:moveTo>
                <a:lnTo>
                  <a:pt x="0" y="173141"/>
                </a:lnTo>
                <a:lnTo>
                  <a:pt x="1974887" y="173141"/>
                </a:lnTo>
                <a:lnTo>
                  <a:pt x="1974887" y="0"/>
                </a:lnTo>
              </a:path>
            </a:pathLst>
          </a:custGeom>
          <a:noFill/>
          <a:ln w="28575">
            <a:solidFill>
              <a:schemeClr val="accent3">
                <a:lumMod val="60000"/>
                <a:lumOff val="40000"/>
              </a:schemeClr>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0" name="Freeform 239">
            <a:extLst>
              <a:ext uri="{FF2B5EF4-FFF2-40B4-BE49-F238E27FC236}">
                <a16:creationId xmlns:a16="http://schemas.microsoft.com/office/drawing/2014/main" id="{3D58C033-2C42-A216-95E5-1853336AAEED}"/>
              </a:ext>
            </a:extLst>
          </p:cNvPr>
          <p:cNvSpPr/>
          <p:nvPr/>
        </p:nvSpPr>
        <p:spPr bwMode="auto">
          <a:xfrm>
            <a:off x="6434466" y="5161697"/>
            <a:ext cx="343546" cy="227247"/>
          </a:xfrm>
          <a:custGeom>
            <a:avLst/>
            <a:gdLst>
              <a:gd name="connsiteX0" fmla="*/ 0 w 113624"/>
              <a:gd name="connsiteY0" fmla="*/ 227247 h 227247"/>
              <a:gd name="connsiteX1" fmla="*/ 0 w 113624"/>
              <a:gd name="connsiteY1" fmla="*/ 0 h 227247"/>
              <a:gd name="connsiteX2" fmla="*/ 113624 w 113624"/>
              <a:gd name="connsiteY2" fmla="*/ 0 h 227247"/>
            </a:gdLst>
            <a:ahLst/>
            <a:cxnLst>
              <a:cxn ang="0">
                <a:pos x="connsiteX0" y="connsiteY0"/>
              </a:cxn>
              <a:cxn ang="0">
                <a:pos x="connsiteX1" y="connsiteY1"/>
              </a:cxn>
              <a:cxn ang="0">
                <a:pos x="connsiteX2" y="connsiteY2"/>
              </a:cxn>
            </a:cxnLst>
            <a:rect l="l" t="t" r="r" b="b"/>
            <a:pathLst>
              <a:path w="113624" h="227247">
                <a:moveTo>
                  <a:pt x="0" y="227247"/>
                </a:moveTo>
                <a:lnTo>
                  <a:pt x="0" y="0"/>
                </a:lnTo>
                <a:lnTo>
                  <a:pt x="113624" y="0"/>
                </a:lnTo>
              </a:path>
            </a:pathLst>
          </a:custGeom>
          <a:noFill/>
          <a:ln w="28575">
            <a:solidFill>
              <a:schemeClr val="accent3"/>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1" name="Freeform 240">
            <a:extLst>
              <a:ext uri="{FF2B5EF4-FFF2-40B4-BE49-F238E27FC236}">
                <a16:creationId xmlns:a16="http://schemas.microsoft.com/office/drawing/2014/main" id="{ACFE5FED-E667-9603-CAC9-668EA0E04F7D}"/>
              </a:ext>
            </a:extLst>
          </p:cNvPr>
          <p:cNvSpPr/>
          <p:nvPr/>
        </p:nvSpPr>
        <p:spPr bwMode="auto">
          <a:xfrm>
            <a:off x="7853014" y="5161697"/>
            <a:ext cx="550929" cy="221837"/>
          </a:xfrm>
          <a:custGeom>
            <a:avLst/>
            <a:gdLst>
              <a:gd name="connsiteX0" fmla="*/ 0 w 616814"/>
              <a:gd name="connsiteY0" fmla="*/ 0 h 221837"/>
              <a:gd name="connsiteX1" fmla="*/ 616814 w 616814"/>
              <a:gd name="connsiteY1" fmla="*/ 0 h 221837"/>
              <a:gd name="connsiteX2" fmla="*/ 616814 w 616814"/>
              <a:gd name="connsiteY2" fmla="*/ 221837 h 221837"/>
            </a:gdLst>
            <a:ahLst/>
            <a:cxnLst>
              <a:cxn ang="0">
                <a:pos x="connsiteX0" y="connsiteY0"/>
              </a:cxn>
              <a:cxn ang="0">
                <a:pos x="connsiteX1" y="connsiteY1"/>
              </a:cxn>
              <a:cxn ang="0">
                <a:pos x="connsiteX2" y="connsiteY2"/>
              </a:cxn>
            </a:cxnLst>
            <a:rect l="l" t="t" r="r" b="b"/>
            <a:pathLst>
              <a:path w="616814" h="221837">
                <a:moveTo>
                  <a:pt x="0" y="0"/>
                </a:moveTo>
                <a:lnTo>
                  <a:pt x="616814" y="0"/>
                </a:lnTo>
                <a:lnTo>
                  <a:pt x="616814" y="221837"/>
                </a:lnTo>
              </a:path>
            </a:pathLst>
          </a:custGeom>
          <a:noFill/>
          <a:ln w="28575">
            <a:solidFill>
              <a:schemeClr val="accent3"/>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01A7382E-E4C6-C6E9-0D93-FF6733755664}"/>
              </a:ext>
            </a:extLst>
          </p:cNvPr>
          <p:cNvSpPr txBox="1"/>
          <p:nvPr/>
        </p:nvSpPr>
        <p:spPr bwMode="auto">
          <a:xfrm>
            <a:off x="6512687" y="5554326"/>
            <a:ext cx="19036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Prospective bleeding data</a:t>
            </a:r>
          </a:p>
        </p:txBody>
      </p:sp>
    </p:spTree>
    <p:extLst>
      <p:ext uri="{BB962C8B-B14F-4D97-AF65-F5344CB8AC3E}">
        <p14:creationId xmlns:p14="http://schemas.microsoft.com/office/powerpoint/2010/main" val="39936358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521B8870-3C0D-6874-BB26-4709793DC1AE}"/>
              </a:ext>
            </a:extLst>
          </p:cNvPr>
          <p:cNvGrpSpPr/>
          <p:nvPr/>
        </p:nvGrpSpPr>
        <p:grpSpPr>
          <a:xfrm>
            <a:off x="1350623" y="1722123"/>
            <a:ext cx="9723777" cy="3375657"/>
            <a:chOff x="1350623" y="1722123"/>
            <a:chExt cx="9723777" cy="3967477"/>
          </a:xfrm>
        </p:grpSpPr>
        <p:sp>
          <p:nvSpPr>
            <p:cNvPr id="3" name="矩形 2">
              <a:extLst>
                <a:ext uri="{FF2B5EF4-FFF2-40B4-BE49-F238E27FC236}">
                  <a16:creationId xmlns:a16="http://schemas.microsoft.com/office/drawing/2014/main" id="{FAEADD52-AD42-42AF-1262-20EB4B2AFCAE}"/>
                </a:ext>
              </a:extLst>
            </p:cNvPr>
            <p:cNvSpPr/>
            <p:nvPr/>
          </p:nvSpPr>
          <p:spPr bwMode="auto">
            <a:xfrm>
              <a:off x="1629222" y="2001123"/>
              <a:ext cx="9445178" cy="3688477"/>
            </a:xfrm>
            <a:prstGeom prst="rect">
              <a:avLst/>
            </a:prstGeom>
            <a:solidFill>
              <a:schemeClr val="accent2">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 name="矩形 5">
              <a:extLst>
                <a:ext uri="{FF2B5EF4-FFF2-40B4-BE49-F238E27FC236}">
                  <a16:creationId xmlns:a16="http://schemas.microsoft.com/office/drawing/2014/main" id="{C2C2C04F-ABAC-C9ED-73DF-8799C6654556}"/>
                </a:ext>
              </a:extLst>
            </p:cNvPr>
            <p:cNvSpPr/>
            <p:nvPr/>
          </p:nvSpPr>
          <p:spPr>
            <a:xfrm>
              <a:off x="1350623" y="1722123"/>
              <a:ext cx="557199" cy="558000"/>
            </a:xfrm>
            <a:prstGeom prst="rect">
              <a:avLst/>
            </a:prstGeom>
            <a:solidFill>
              <a:schemeClr val="accent3"/>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marL="0" marR="0" lvl="0" indent="0" algn="ctr" defTabSz="914354" rtl="0" eaLnBrk="0" fontAlgn="base" latinLnBrk="0" hangingPunct="0">
                <a:lnSpc>
                  <a:spcPct val="100000"/>
                </a:lnSpc>
                <a:spcBef>
                  <a:spcPct val="0"/>
                </a:spcBef>
                <a:spcAft>
                  <a:spcPct val="0"/>
                </a:spcAft>
                <a:buClrTx/>
                <a:buSzTx/>
                <a:buFontTx/>
                <a:buNone/>
                <a:tabLst/>
                <a:defRPr/>
              </a:pPr>
              <a:endParaRPr kumimoji="0" lang="en-GB" sz="20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mn-lt"/>
              </a:endParaRPr>
            </a:p>
          </p:txBody>
        </p:sp>
      </p:grpSp>
      <p:sp>
        <p:nvSpPr>
          <p:cNvPr id="4" name="标题 3">
            <a:extLst>
              <a:ext uri="{FF2B5EF4-FFF2-40B4-BE49-F238E27FC236}">
                <a16:creationId xmlns:a16="http://schemas.microsoft.com/office/drawing/2014/main" id="{DBA78AE1-7D7B-F802-E54D-63477A8EF984}"/>
              </a:ext>
            </a:extLst>
          </p:cNvPr>
          <p:cNvSpPr>
            <a:spLocks noGrp="1"/>
          </p:cNvSpPr>
          <p:nvPr>
            <p:ph type="title"/>
          </p:nvPr>
        </p:nvSpPr>
        <p:spPr/>
        <p:txBody>
          <a:bodyPr/>
          <a:lstStyle/>
          <a:p>
            <a:r>
              <a:rPr lang="en-US" altLang="zh-CN" dirty="0"/>
              <a:t>Conclusion</a:t>
            </a:r>
            <a:endParaRPr lang="zh-CN" altLang="en-US"/>
          </a:p>
        </p:txBody>
      </p:sp>
      <p:sp>
        <p:nvSpPr>
          <p:cNvPr id="5" name="内容占位符 4">
            <a:extLst>
              <a:ext uri="{FF2B5EF4-FFF2-40B4-BE49-F238E27FC236}">
                <a16:creationId xmlns:a16="http://schemas.microsoft.com/office/drawing/2014/main" id="{937C5906-6721-0BE9-0464-4C434DCF4B46}"/>
              </a:ext>
            </a:extLst>
          </p:cNvPr>
          <p:cNvSpPr>
            <a:spLocks noGrp="1"/>
          </p:cNvSpPr>
          <p:nvPr>
            <p:ph idx="1"/>
          </p:nvPr>
        </p:nvSpPr>
        <p:spPr>
          <a:xfrm>
            <a:off x="1937829" y="2101453"/>
            <a:ext cx="8827964" cy="2996327"/>
          </a:xfrm>
        </p:spPr>
        <p:txBody>
          <a:bodyPr/>
          <a:lstStyle/>
          <a:p>
            <a:r>
              <a:rPr lang="en-US" altLang="zh-CN" sz="2000" dirty="0">
                <a:solidFill>
                  <a:srgbClr val="000000"/>
                </a:solidFill>
                <a:ea typeface="Calibri" panose="020F0502020204030204" pitchFamily="34" charset="0"/>
                <a:cs typeface="Calibri" panose="020F0502020204030204" pitchFamily="34" charset="0"/>
              </a:rPr>
              <a:t>B</a:t>
            </a:r>
            <a:r>
              <a:rPr lang="en-US" altLang="zh-CN" sz="2000" b="0" i="0" dirty="0">
                <a:solidFill>
                  <a:srgbClr val="000000"/>
                </a:solidFill>
                <a:effectLst/>
                <a:ea typeface="Calibri" panose="020F0502020204030204" pitchFamily="34" charset="0"/>
                <a:cs typeface="Calibri" panose="020F0502020204030204" pitchFamily="34" charset="0"/>
              </a:rPr>
              <a:t>arriers to using novel treatments such as gene therapy and emicizumab to treat patients with hemophilia often arise from the cost-effectiveness—the ability to achieve maximum results with minimal cost—of the treatment</a:t>
            </a:r>
          </a:p>
          <a:p>
            <a:r>
              <a:rPr lang="en-US" altLang="zh-CN" sz="2000" b="0" i="0" dirty="0">
                <a:solidFill>
                  <a:srgbClr val="000000"/>
                </a:solidFill>
                <a:effectLst/>
                <a:ea typeface="Calibri" panose="020F0502020204030204" pitchFamily="34" charset="0"/>
                <a:cs typeface="Calibri" panose="020F0502020204030204" pitchFamily="34" charset="0"/>
              </a:rPr>
              <a:t>Therefore, optimal outcomes can be achieved after addressing 2 questions:</a:t>
            </a:r>
          </a:p>
          <a:p>
            <a:pPr lvl="1"/>
            <a:r>
              <a:rPr lang="en-US" altLang="zh-CN" sz="2000" b="0" i="0" dirty="0">
                <a:solidFill>
                  <a:srgbClr val="000000"/>
                </a:solidFill>
                <a:effectLst/>
                <a:ea typeface="Calibri" panose="020F0502020204030204" pitchFamily="34" charset="0"/>
                <a:cs typeface="Calibri" panose="020F0502020204030204" pitchFamily="34" charset="0"/>
              </a:rPr>
              <a:t>How can we make new treatments or technologies that are effective and long-lasting with minimal adverse events and convenient to use?</a:t>
            </a:r>
          </a:p>
          <a:p>
            <a:pPr lvl="1"/>
            <a:r>
              <a:rPr lang="en-US" altLang="zh-CN" sz="2000" dirty="0">
                <a:solidFill>
                  <a:srgbClr val="000000"/>
                </a:solidFill>
                <a:ea typeface="Calibri" panose="020F0502020204030204" pitchFamily="34" charset="0"/>
                <a:cs typeface="Calibri" panose="020F0502020204030204" pitchFamily="34" charset="0"/>
              </a:rPr>
              <a:t>How can we minimize the costs of these new treatments or technologies?</a:t>
            </a:r>
            <a:endParaRPr lang="zh-CN" altLang="en-US" sz="2000" dirty="0">
              <a:cs typeface="Calibri" panose="020F0502020204030204" pitchFamily="34" charset="0"/>
            </a:endParaRPr>
          </a:p>
        </p:txBody>
      </p:sp>
    </p:spTree>
    <p:extLst>
      <p:ext uri="{BB962C8B-B14F-4D97-AF65-F5344CB8AC3E}">
        <p14:creationId xmlns:p14="http://schemas.microsoft.com/office/powerpoint/2010/main" val="15428230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chemeClr val="accent3"/>
                </a:solidFill>
                <a:hlinkClick r:id="rId3"/>
              </a:rPr>
              <a:t>www.clinicaloptions.com/HemophiliaGlobalProgram</a:t>
            </a:r>
            <a:endParaRPr lang="en-US" sz="2400" b="1" u="sng" dirty="0">
              <a:solidFill>
                <a:schemeClr val="accent3"/>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Coverage of Hemophilia!</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tx2">
                  <a:lumMod val="20000"/>
                  <a:lumOff val="80000"/>
                </a:schemeClr>
              </a:buClr>
              <a:defRPr/>
            </a:pPr>
            <a:r>
              <a:rPr lang="en-US" sz="2200" dirty="0">
                <a:solidFill>
                  <a:srgbClr val="E1471D"/>
                </a:solidFill>
              </a:rPr>
              <a:t>Text module </a:t>
            </a:r>
            <a:r>
              <a:rPr lang="en-US" sz="2200" b="0" dirty="0"/>
              <a:t>with a research focus on emerging therapies to restore hemostatic balance in patients with hemophilia</a:t>
            </a:r>
          </a:p>
          <a:p>
            <a:pPr>
              <a:buClr>
                <a:schemeClr val="tx2">
                  <a:lumMod val="20000"/>
                  <a:lumOff val="80000"/>
                </a:schemeClr>
              </a:buClr>
              <a:defRPr/>
            </a:pPr>
            <a:r>
              <a:rPr lang="en-US" sz="2200" dirty="0">
                <a:solidFill>
                  <a:srgbClr val="E1471D"/>
                </a:solidFill>
              </a:rPr>
              <a:t>Downloadable living slideset </a:t>
            </a:r>
            <a:r>
              <a:rPr lang="en-US" sz="2200" b="0" dirty="0"/>
              <a:t>that will be updated in 2024</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xml><?xml version="1.0" encoding="utf-8"?>
<p:tagLst xmlns:a="http://schemas.openxmlformats.org/drawingml/2006/main" xmlns:r="http://schemas.openxmlformats.org/officeDocument/2006/relationships" xmlns:p="http://schemas.openxmlformats.org/presentationml/2006/main">
  <p:tag name="ISLIDE.ICON" val="#111704;#984502;#10448;#881645;#21773;"/>
</p:tagLst>
</file>

<file path=ppt/theme/theme1.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d2173ef-3a75-416c-bbec-928397661ef6">
      <Terms xmlns="http://schemas.microsoft.com/office/infopath/2007/PartnerControls"/>
    </lcf76f155ced4ddcb4097134ff3c332f>
    <TaxCatchAll xmlns="22fd6914-46d4-4c7e-bbad-46e82841b6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7561FBFCFD0F345B4E4E0F752B9F124" ma:contentTypeVersion="11" ma:contentTypeDescription="Create a new document." ma:contentTypeScope="" ma:versionID="f1861a6ca0e0fb549fcbf4b4de5fb2b7">
  <xsd:schema xmlns:xsd="http://www.w3.org/2001/XMLSchema" xmlns:xs="http://www.w3.org/2001/XMLSchema" xmlns:p="http://schemas.microsoft.com/office/2006/metadata/properties" xmlns:ns2="3d2173ef-3a75-416c-bbec-928397661ef6" xmlns:ns3="22fd6914-46d4-4c7e-bbad-46e82841b69d" targetNamespace="http://schemas.microsoft.com/office/2006/metadata/properties" ma:root="true" ma:fieldsID="1575018ac4a21687ad3a8d7f9550da8c" ns2:_="" ns3:_="">
    <xsd:import namespace="3d2173ef-3a75-416c-bbec-928397661ef6"/>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2173ef-3a75-416c-bbec-928397661e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91D441E-07B5-45D9-898F-742657024FCC}">
  <ds:schemaRefs>
    <ds:schemaRef ds:uri="http://purl.org/dc/terms/"/>
    <ds:schemaRef ds:uri="http://purl.org/dc/elements/1.1/"/>
    <ds:schemaRef ds:uri="22fd6914-46d4-4c7e-bbad-46e82841b69d"/>
    <ds:schemaRef ds:uri="3d2173ef-3a75-416c-bbec-928397661ef6"/>
    <ds:schemaRef ds:uri="http://purl.org/dc/dcmitype/"/>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99505F78-0D60-4502-B43A-233A7452DAE1}">
  <ds:schemaRefs>
    <ds:schemaRef ds:uri="http://schemas.microsoft.com/sharepoint/v3/contenttype/forms"/>
  </ds:schemaRefs>
</ds:datastoreItem>
</file>

<file path=customXml/itemProps3.xml><?xml version="1.0" encoding="utf-8"?>
<ds:datastoreItem xmlns:ds="http://schemas.openxmlformats.org/officeDocument/2006/customXml" ds:itemID="{D4B0BBB6-E811-4595-B5C3-C8CD11F85981}">
  <ds:schemaRefs>
    <ds:schemaRef ds:uri="22fd6914-46d4-4c7e-bbad-46e82841b69d"/>
    <ds:schemaRef ds:uri="3d2173ef-3a75-416c-bbec-928397661ef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180</TotalTime>
  <Words>10997</Words>
  <Application>Microsoft Office PowerPoint</Application>
  <PresentationFormat>Widescreen</PresentationFormat>
  <Paragraphs>2010</Paragraphs>
  <Slides>84</Slides>
  <Notes>75</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84</vt:i4>
      </vt:variant>
    </vt:vector>
  </HeadingPairs>
  <TitlesOfParts>
    <vt:vector size="100" baseType="lpstr">
      <vt:lpstr>宋体</vt:lpstr>
      <vt:lpstr>-apple-system</vt:lpstr>
      <vt:lpstr>Aptos</vt:lpstr>
      <vt:lpstr>Arial</vt:lpstr>
      <vt:lpstr>Calibri</vt:lpstr>
      <vt:lpstr>Cambria</vt:lpstr>
      <vt:lpstr>Century Schoolbook</vt:lpstr>
      <vt:lpstr>PingFang SC</vt:lpstr>
      <vt:lpstr>Roboto</vt:lpstr>
      <vt:lpstr>System Font Regular</vt:lpstr>
      <vt:lpstr>Times</vt:lpstr>
      <vt:lpstr>Times New Roman</vt:lpstr>
      <vt:lpstr>Verdana</vt:lpstr>
      <vt:lpstr>Wingdings</vt:lpstr>
      <vt:lpstr>1_2022_CCO_Template</vt:lpstr>
      <vt:lpstr>2_2022_CCO_Template</vt:lpstr>
      <vt:lpstr>Research Focus: Emerging Therapies to Restore Hemostatic Balance in Patients With Hemophilia</vt:lpstr>
      <vt:lpstr>About These Slides</vt:lpstr>
      <vt:lpstr>Faculty</vt:lpstr>
      <vt:lpstr>Disclosures</vt:lpstr>
      <vt:lpstr>Challenges With Existing Therapies Miguel A. Escobar, MD</vt:lpstr>
      <vt:lpstr>Patients With Hemophilia Experience Many Challenges Throughout Their Life</vt:lpstr>
      <vt:lpstr>Healthcare Challenges Vary Between Patients</vt:lpstr>
      <vt:lpstr>What Are the Unmet Needs of Hemophilia Care Today?</vt:lpstr>
      <vt:lpstr>What Are the Unmet Needs of Hemophilia Care Today in Economically Unequal Healthcare Systems?</vt:lpstr>
      <vt:lpstr>Adherence to Long-term Therapies</vt:lpstr>
      <vt:lpstr>5 Interacting Dimensions That Affect Adherence</vt:lpstr>
      <vt:lpstr>Factors That Affect Treatment Adherence</vt:lpstr>
      <vt:lpstr>Why Is Treatment Adherence Important in Hemophilia?</vt:lpstr>
      <vt:lpstr>Definition of Adherence and Its Measures</vt:lpstr>
      <vt:lpstr>How Can We Measure Adherence?</vt:lpstr>
      <vt:lpstr>Adherence to Treatment in the US</vt:lpstr>
      <vt:lpstr>Prospective Study: Treatment Compliance Among Patients Aged 13-25 Yr</vt:lpstr>
      <vt:lpstr>Prospective Study: Treatment Compliance Among Patients Aged 13-25 Yr</vt:lpstr>
      <vt:lpstr>Prospective Study: Treatment Compliance Among Adults 25-87 Yr of Age</vt:lpstr>
      <vt:lpstr>Prospective Study: Treatment Compliance Among Adults Aged 25-87 Yr</vt:lpstr>
      <vt:lpstr>Adherence to Prophylaxis Decreases With Age</vt:lpstr>
      <vt:lpstr>Global Hemophilia A Survey: Barriers to Prophylaxis</vt:lpstr>
      <vt:lpstr>Barriers to Prophylaxis: Patient Perspective</vt:lpstr>
      <vt:lpstr>Improving Adherence: HCP Perspective</vt:lpstr>
      <vt:lpstr>Improving Adherence: Patient Perspective</vt:lpstr>
      <vt:lpstr>Challenges to Care Transitions: Pediatric to Adult</vt:lpstr>
      <vt:lpstr>EHL Factor Prophylaxis: Benefits and Considerations</vt:lpstr>
      <vt:lpstr>Patient Perspectives on Switching to New EHL Products</vt:lpstr>
      <vt:lpstr>Benefit and Limitations of Prophylaxis by Disease Type</vt:lpstr>
      <vt:lpstr>Nonfactor (Emicizumab) Prophylaxis:  Benefits and Considerations</vt:lpstr>
      <vt:lpstr>Effective Prophylaxis With Emicizumab for Infants?</vt:lpstr>
      <vt:lpstr>Effective Prophylaxis for High-Risk Activities?</vt:lpstr>
      <vt:lpstr>How to Tailor Therapy to the Individual</vt:lpstr>
      <vt:lpstr>SDM Consent Model</vt:lpstr>
      <vt:lpstr>Expanding Treatment Options for Hemophilia</vt:lpstr>
      <vt:lpstr>Rationale for Targeting the Natural Coagulation Cascade With Rebalancing Agents Margareth C. Ozelo, MD, PhD</vt:lpstr>
      <vt:lpstr>Rebalancing</vt:lpstr>
      <vt:lpstr>Novel Therapeutics for Hemophilia: Mechanisms of Action</vt:lpstr>
      <vt:lpstr>Anti-TFPI Molecules</vt:lpstr>
      <vt:lpstr>Concizumab: explorer Trials</vt:lpstr>
      <vt:lpstr>Concizumab: Risk Mitigation </vt:lpstr>
      <vt:lpstr>Concizumab: Phase IIIa explorer7 Trial in  HA and HB With Inhibitors</vt:lpstr>
      <vt:lpstr>Marstacimab: Phase Ib/II Trial of Prophylaxis in HA and HB With and Without Inhibitors</vt:lpstr>
      <vt:lpstr>Marstacimab: Phase Ib/II Trial,  Baseline Patient Characteristics</vt:lpstr>
      <vt:lpstr>Marstacimab: Phase Ib/II Trial, Results</vt:lpstr>
      <vt:lpstr>Phase III BASIS Trial: Marstacimab for HA and HB With and Without Inhibitors in Patients 12-75 Yr of Age </vt:lpstr>
      <vt:lpstr>Marstacimab: Phase III BASIS Trial Summary</vt:lpstr>
      <vt:lpstr>Novel Therapeutics for Hemophilia: Mechanisms of Action</vt:lpstr>
      <vt:lpstr>Fitusiran: SC siRNA Targeting Antithrombin</vt:lpstr>
      <vt:lpstr>Fitusiran</vt:lpstr>
      <vt:lpstr>Fitusiran: Revised Breakthrough Bleeding Management Guidelines (2017)​</vt:lpstr>
      <vt:lpstr>Fitusiran: Phase III ATLAS A/B Study in HA or HB Without Inhibitors</vt:lpstr>
      <vt:lpstr>Fitusiran: Phase III ATLAS-INH Trial in HA or HB  With Inhibitors</vt:lpstr>
      <vt:lpstr>Fitusiran Safety in ATLAS-INH and ATLAS-A/B</vt:lpstr>
      <vt:lpstr>ATLAS-PPX: Fitusiran in Severe Hemophilia A/B Previously Receiving Factor or BPA Prophylaxis</vt:lpstr>
      <vt:lpstr>Fitusiran Revised Dose Regimen</vt:lpstr>
      <vt:lpstr>Novel Therapeutics for Hemophilia: Mechanisms of Action</vt:lpstr>
      <vt:lpstr>SerpinPC: Phase IIa AP-0101 (or PRESent-2) </vt:lpstr>
      <vt:lpstr>SerpinPC: Phase IIa Results</vt:lpstr>
      <vt:lpstr>Summary</vt:lpstr>
      <vt:lpstr>How to Integrate Novel Therapies  Into Clinical Practice Runhui Wu, MD, PhD</vt:lpstr>
      <vt:lpstr>Rapid Progress in Development of New Therapy for Hemophilia: Proposed Approaches to Hemophilia Treatment</vt:lpstr>
      <vt:lpstr>Rapid Progress in Development of New Therapy for Hemophilia: Proposed Approaches to Hemophilia Treatment</vt:lpstr>
      <vt:lpstr>What Do Patients With Hemophilia Need？</vt:lpstr>
      <vt:lpstr>Innovative Treatments Meet Patients’ Clinical Needs</vt:lpstr>
      <vt:lpstr>Conclusion</vt:lpstr>
      <vt:lpstr>Staff Education: Administration and Safety</vt:lpstr>
      <vt:lpstr>Integration Considerations for Fitusiran</vt:lpstr>
      <vt:lpstr>Integration Considerations for Gene Therapy</vt:lpstr>
      <vt:lpstr>Security Exploration: What Can We Learn From Fitusiran Research Milestones?</vt:lpstr>
      <vt:lpstr>Security Exploration: What Can We Learn From Fitusiran Research Milestones?</vt:lpstr>
      <vt:lpstr>Security Exploration: What Can We Learn From Fitusiran Research Milestones?</vt:lpstr>
      <vt:lpstr>Research and Development: Postmarket Clinical Studies of Emicizumab Are Adding Direct Evidence</vt:lpstr>
      <vt:lpstr>Conclusion</vt:lpstr>
      <vt:lpstr>Clinical Trial Enrollment: How to Identify Eligible Patients</vt:lpstr>
      <vt:lpstr>Although Gene Therapy Is a Curative New Technology, Suitable Patients for Use Are Incredibly Limited</vt:lpstr>
      <vt:lpstr>Selecting New Treatments: Nonfactors Should Meet All Needs</vt:lpstr>
      <vt:lpstr>Limitations, Uncertain Outcomes, and High Costs: Balancing Risks vs Benefits of Gene Therapy</vt:lpstr>
      <vt:lpstr>Emicizumab: The Cost-effective Balance</vt:lpstr>
      <vt:lpstr>Global and Regional Barriers: Effective Implementation of Novel Therapies</vt:lpstr>
      <vt:lpstr>Many Patients Unable to Undergo Gene Therapy due to Various Limitations</vt:lpstr>
      <vt:lpstr>Expanding Clinical Applications of Emicizumab</vt:lpstr>
      <vt:lpstr>Conclusion</vt:lpstr>
      <vt:lpstr>Go Online for More CCO Coverage of Hemophilia!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Focus: Emerging Therapies to Restore Hemostatic Balance in Patients With Hemophilia</dc:title>
  <dc:creator>Petra Cravens</dc:creator>
  <cp:lastModifiedBy>Valerie Wenzel</cp:lastModifiedBy>
  <cp:revision>14</cp:revision>
  <dcterms:created xsi:type="dcterms:W3CDTF">2024-02-29T21:52:08Z</dcterms:created>
  <dcterms:modified xsi:type="dcterms:W3CDTF">2024-03-19T16:01:30Z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0x01010017561FBFCFD0F345B4E4E0F752B9F124</vt:lpwstr>
  </property>
  <property fmtid="{D5CDD505-2E9C-101B-9397-08002B2CF9AE}" pid="3" name="MediaServiceImageTags">
    <vt:lpwstr/>
  </property>
</Properties>
</file>