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559" r:id="rId8"/>
    <p:sldId id="560" r:id="rId9"/>
    <p:sldId id="2141411892" r:id="rId10"/>
    <p:sldId id="548" r:id="rId11"/>
    <p:sldId id="2141411895" r:id="rId12"/>
    <p:sldId id="2141411896" r:id="rId13"/>
    <p:sldId id="2141411897" r:id="rId14"/>
    <p:sldId id="2141411894" r:id="rId15"/>
    <p:sldId id="2141411898" r:id="rId16"/>
    <p:sldId id="2141411890"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ddelynne Parker" initials="MP" lastIdx="21" clrIdx="15">
    <p:extLst>
      <p:ext uri="{19B8F6BF-5375-455C-9EA6-DF929625EA0E}">
        <p15:presenceInfo xmlns:p15="http://schemas.microsoft.com/office/powerpoint/2012/main" userId="Maddelynne Parker" providerId="None"/>
      </p:ext>
    </p:extLst>
  </p:cmAuthor>
  <p:cmAuthor id="17" name="mcartwright@clinicaloptions.com" initials="m" lastIdx="18" clrIdx="16">
    <p:extLst>
      <p:ext uri="{19B8F6BF-5375-455C-9EA6-DF929625EA0E}">
        <p15:presenceInfo xmlns:p15="http://schemas.microsoft.com/office/powerpoint/2012/main" userId="mcartwright@clinicaloptions.com" providerId="None"/>
      </p:ext>
    </p:extLst>
  </p:cmAuthor>
  <p:cmAuthor id="18" name="CLINICALOPTIONS\krosenthal" initials="C" lastIdx="4" clrIdx="17">
    <p:extLst>
      <p:ext uri="{19B8F6BF-5375-455C-9EA6-DF929625EA0E}">
        <p15:presenceInfo xmlns:p15="http://schemas.microsoft.com/office/powerpoint/2012/main" userId="CLINICALOPTIONS\krosenthal" providerId="None"/>
      </p:ext>
    </p:extLst>
  </p:cmAuthor>
  <p:cmAuthor id="19" name="aboecler@clinicaloptions.com" initials="a" lastIdx="2" clrIdx="18">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06" autoAdjust="0"/>
    <p:restoredTop sz="84015" autoAdjust="0"/>
  </p:normalViewPr>
  <p:slideViewPr>
    <p:cSldViewPr snapToGrid="0">
      <p:cViewPr varScale="1">
        <p:scale>
          <a:sx n="56" d="100"/>
          <a:sy n="56" d="100"/>
        </p:scale>
        <p:origin x="1148" y="48"/>
      </p:cViewPr>
      <p:guideLst/>
    </p:cSldViewPr>
  </p:slideViewPr>
  <p:notesTextViewPr>
    <p:cViewPr>
      <p:scale>
        <a:sx n="100" d="100"/>
        <a:sy n="100" d="100"/>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EBC, early breast cancer; ER, estrogen receptor; ET, endocrine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551934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ER, estrogen receptor; ET, endocrine therapy; IC, immune cell; NACT, neoadjuvant chemotherapy; pCR, pathologic complete response; PR, progesterone receptor; RCB, residual cancer burden.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278309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AC, anthracycline plus cyclophosphamide; CPS, combined positive score; ECOG, Eastern Cooperative Oncology Group; ER, estrogen receptor; ET, endocrine therapy; IC, immune cell; IHC, immunohistochemistry; ITT, intention-to-treat; mITT, modified intention-to-treat; Nivo, nivolumab; Pac, paclitaxel; Pbo, placebo; pCR, pathologic complete response; PgR, progesterone receptor; PS, performance status; RCB, residual cancer burden; sTIL, stromal tumor-infiltrating lymphocytes.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546545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AC, anthracycline plus cyclophosphamide; BEP, </a:t>
            </a:r>
            <a:r>
              <a:rPr lang="en-US" sz="1200" b="0" i="1" dirty="0">
                <a:solidFill>
                  <a:schemeClr val="bg1"/>
                </a:solidFill>
                <a:latin typeface="Calibri" panose="020F0502020204030204" pitchFamily="34" charset="0"/>
              </a:rPr>
              <a:t>b</a:t>
            </a:r>
            <a:r>
              <a:rPr lang="en-US" altLang="en-US" sz="1200" b="0" i="1" dirty="0">
                <a:solidFill>
                  <a:schemeClr val="bg1"/>
                </a:solidFill>
                <a:latin typeface="Calibri" panose="020F0502020204030204" pitchFamily="34" charset="0"/>
              </a:rPr>
              <a:t>iomarker-evaluable population; </a:t>
            </a:r>
            <a:r>
              <a:rPr lang="en-US" i="1" dirty="0"/>
              <a:t>BL, baseline; CPS, combined positive score; ECOG, Eastern Cooperative Oncology Group; mITT, modified intention-to-treat; NACT, neoadjuvant chemotherapy; Pbo, placebo;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650120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BEP, biomarker evaluable population; BL, baseline; CPS, combined positive score; IC, immune cell; mITT, modified intention-to-treat population; OPA, overall percentage agreement; SD, standard deviation; sTIL, stromal tumor-infiltrating lymphocyte.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66922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IC, immune cell; NACT, neoadjuvant chemotherapy; pCR, pathologic complete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514129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BEP, biomarker evaluable population; NACT, neoadjuvant chemotherapy; Nivo, nivolumab; Pbo, placebo; pCR, pathologic complete response; RCB, residual cancer burden; sTIL, stromal tumor-infiltrating lymphocyte.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172000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ER, estrogen receptor; Gr, grade; NACT, neoadjuvant chemotherapy; Nivo, nivolumab; Pbo, placebo; pCR, pathologic complete response; PgR, progesterone receptor; RCB, residual cancer burden.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862689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CPS, combined positive score; ER, estrogen receptor; ET, endocrine therapy; IHC, immunohistochemistry; NACT, neoadjuvant chemotherapy; OPA, overall percentage agreement; pCR, pathologic complete response; PgR, progesterone receptor; sTIL, stromal tumor-infiltrating lymphocyte.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492053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505969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CheckMate 7FL: Biomarker Analysis of Addition of Nivolumab vs Placebo to Neoadjuvant CT and Adjuvant ET in High-Risk ER+/HER2- EBC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23602"/>
            <a:ext cx="487997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Inc; Gilead Sciences, Inc.; Lilly; Merck Sharp &amp; Dohme LLC;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SABCS Annual Meeting, December 5-9,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CheckMate 7FL Biomarker Analysis: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CheckMate 7FL: phase III trial comparing addition of nivolumab vs placebo to NACT and then adjuvant ET in patients with high-risk, high-grade ER+/HER2- primary breast cancer</a:t>
            </a:r>
            <a:r>
              <a:rPr lang="en-US" altLang="en-US" sz="2400" baseline="30000" dirty="0"/>
              <a:t>1</a:t>
            </a:r>
            <a:endParaRPr lang="en-US" altLang="en-US" sz="2400" dirty="0"/>
          </a:p>
          <a:p>
            <a:pPr lvl="1"/>
            <a:r>
              <a:rPr lang="en-US" altLang="en-US" sz="2200" dirty="0"/>
              <a:t>Trial met primary endpoint, demonstrating that addition of nivolumab to NACT and adjuvant ET significantly improved pCR rate vs placebo (24.5% vs 13.8%, respectively; </a:t>
            </a:r>
            <a:br>
              <a:rPr lang="en-US" altLang="en-US" sz="2200" dirty="0"/>
            </a:br>
            <a:r>
              <a:rPr lang="en-US" altLang="en-US" sz="2200" i="1" dirty="0"/>
              <a:t>P </a:t>
            </a:r>
            <a:r>
              <a:rPr lang="en-US" altLang="en-US" sz="2200" dirty="0"/>
              <a:t>= .0021)</a:t>
            </a:r>
          </a:p>
          <a:p>
            <a:pPr lvl="1"/>
            <a:r>
              <a:rPr lang="en-US" altLang="en-US" sz="2200" dirty="0"/>
              <a:t>RCB 0-1 rate higher with addition of nivolumab (30.7% vs 21.3% with placebo)</a:t>
            </a:r>
          </a:p>
          <a:p>
            <a:pPr lvl="1"/>
            <a:r>
              <a:rPr lang="en-US" altLang="en-US" sz="2200" dirty="0"/>
              <a:t>Nivolumab benefit increased among patients with PD-L1+ tumors identified using PD-L1 SP142 IC ≥1% (pCR: 44.3% vs 20.2% with placebo)</a:t>
            </a:r>
          </a:p>
          <a:p>
            <a:r>
              <a:rPr lang="en-US" altLang="en-US" sz="2400" dirty="0"/>
              <a:t>Current report presents exploratory analysis of biomarkers for clinical efficacy with addition of nivolumab vs placebo to NACT and adjuvant ET in CheckMate 7FL participants</a:t>
            </a:r>
            <a:r>
              <a:rPr lang="en-US" altLang="en-US" sz="2400" baseline="30000" dirty="0"/>
              <a:t>2</a:t>
            </a:r>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Loi. ESMO 2023. Abstr LBA20. 2. Loi. SABCS 2023. Abstr GS01-01.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DE6C2-4EA4-FE4C-AFB0-E41D2D8BBC08}"/>
              </a:ext>
            </a:extLst>
          </p:cNvPr>
          <p:cNvSpPr>
            <a:spLocks noGrp="1"/>
          </p:cNvSpPr>
          <p:nvPr>
            <p:ph type="title"/>
          </p:nvPr>
        </p:nvSpPr>
        <p:spPr/>
        <p:txBody>
          <a:bodyPr/>
          <a:lstStyle/>
          <a:p>
            <a:r>
              <a:rPr lang="en-US" dirty="0"/>
              <a:t>CheckMate 7FL Biomarker Analysis: Study Design</a:t>
            </a:r>
          </a:p>
        </p:txBody>
      </p:sp>
      <p:sp>
        <p:nvSpPr>
          <p:cNvPr id="34" name="Content Placeholder 33">
            <a:extLst>
              <a:ext uri="{FF2B5EF4-FFF2-40B4-BE49-F238E27FC236}">
                <a16:creationId xmlns:a16="http://schemas.microsoft.com/office/drawing/2014/main" id="{3EEFAA08-B6D2-B4EC-DFEB-8ABC9BCB80CC}"/>
              </a:ext>
            </a:extLst>
          </p:cNvPr>
          <p:cNvSpPr>
            <a:spLocks noGrp="1"/>
          </p:cNvSpPr>
          <p:nvPr>
            <p:ph sz="half" idx="1"/>
          </p:nvPr>
        </p:nvSpPr>
        <p:spPr>
          <a:xfrm>
            <a:off x="601820" y="5268780"/>
            <a:ext cx="5309278" cy="1100994"/>
          </a:xfrm>
        </p:spPr>
        <p:txBody>
          <a:bodyPr/>
          <a:lstStyle/>
          <a:p>
            <a:r>
              <a:rPr lang="en-US" sz="1800" b="1" dirty="0"/>
              <a:t>Primary endpoint:</a:t>
            </a:r>
            <a:r>
              <a:rPr lang="en-US" sz="1800" dirty="0"/>
              <a:t> pCR (ypT0/Tis, ypN0) in mITT</a:t>
            </a:r>
          </a:p>
          <a:p>
            <a:r>
              <a:rPr lang="en-US" sz="1800" b="1" dirty="0"/>
              <a:t>Secondary endpoints:</a:t>
            </a:r>
            <a:r>
              <a:rPr lang="en-US" sz="1800" dirty="0"/>
              <a:t> pCR in PD-L1+, RCB class frequency and 0-1 rate in mITT and PD-L1+, safety</a:t>
            </a:r>
            <a:endParaRPr lang="en-US" sz="1800" b="1" dirty="0"/>
          </a:p>
        </p:txBody>
      </p:sp>
      <p:sp>
        <p:nvSpPr>
          <p:cNvPr id="35" name="Content Placeholder 34">
            <a:extLst>
              <a:ext uri="{FF2B5EF4-FFF2-40B4-BE49-F238E27FC236}">
                <a16:creationId xmlns:a16="http://schemas.microsoft.com/office/drawing/2014/main" id="{7D7D4FC4-E4DE-F0B6-1C77-9F2958D517F0}"/>
              </a:ext>
            </a:extLst>
          </p:cNvPr>
          <p:cNvSpPr>
            <a:spLocks noGrp="1"/>
          </p:cNvSpPr>
          <p:nvPr>
            <p:ph sz="half" idx="2"/>
          </p:nvPr>
        </p:nvSpPr>
        <p:spPr>
          <a:xfrm>
            <a:off x="6252634" y="5269334"/>
            <a:ext cx="5229570" cy="1101164"/>
          </a:xfrm>
        </p:spPr>
        <p:txBody>
          <a:bodyPr/>
          <a:lstStyle/>
          <a:p>
            <a:r>
              <a:rPr lang="en-US" sz="1800" b="1" dirty="0"/>
              <a:t>Current analysis: </a:t>
            </a:r>
            <a:r>
              <a:rPr lang="en-US" sz="1800" dirty="0"/>
              <a:t>pCR and RCB 0-1 rates according to PD-L1 expression per SP142 and 28-8 CPS, sTIL score, ER and/or PgR IHC, and Ki67 index </a:t>
            </a:r>
            <a:endParaRPr lang="en-US" sz="1800" b="1" dirty="0"/>
          </a:p>
        </p:txBody>
      </p:sp>
      <p:sp>
        <p:nvSpPr>
          <p:cNvPr id="5" name="Text Box 45">
            <a:extLst>
              <a:ext uri="{FF2B5EF4-FFF2-40B4-BE49-F238E27FC236}">
                <a16:creationId xmlns:a16="http://schemas.microsoft.com/office/drawing/2014/main" id="{641BDD96-0B65-774F-885E-F65B22DB2D7E}"/>
              </a:ext>
            </a:extLst>
          </p:cNvPr>
          <p:cNvSpPr txBox="1">
            <a:spLocks noChangeArrowheads="1"/>
          </p:cNvSpPr>
          <p:nvPr/>
        </p:nvSpPr>
        <p:spPr bwMode="auto">
          <a:xfrm>
            <a:off x="604675" y="2506829"/>
            <a:ext cx="248550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rPr>
              <a:t>Patients with newly diagnosed high-risk ER+/HER2- breast cancer</a:t>
            </a:r>
            <a:r>
              <a:rPr lang="en-GB" altLang="en-US" sz="1400" b="0" dirty="0">
                <a:solidFill>
                  <a:srgbClr val="000000"/>
                </a:solidFill>
                <a:latin typeface="Calibri" panose="020F0502020204030204" pitchFamily="34" charset="0"/>
              </a:rPr>
              <a:t>; </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rPr>
              <a:t>T1c (tumor size 2 cm only)-T2, cN1-cN2 or T3-T4, cN0-cN2; grade 3 with ER ≥1% or grade 2 with ER 1%-10%; available tissue for biomarker analysis; 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lang="en-GB" altLang="en-US" sz="1400" b="0" dirty="0">
                <a:solidFill>
                  <a:srgbClr val="000000"/>
                </a:solidFill>
                <a:latin typeface="Calibri" panose="020F0502020204030204" pitchFamily="34" charset="0"/>
              </a:rPr>
              <a:t>(ITT N = 521; mITT n = 510*)</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9" name="Rectangle 49">
            <a:extLst>
              <a:ext uri="{FF2B5EF4-FFF2-40B4-BE49-F238E27FC236}">
                <a16:creationId xmlns:a16="http://schemas.microsoft.com/office/drawing/2014/main" id="{18B6EA00-D0CA-614A-8DF4-114E453122A8}"/>
              </a:ext>
            </a:extLst>
          </p:cNvPr>
          <p:cNvSpPr>
            <a:spLocks noChangeArrowheads="1"/>
          </p:cNvSpPr>
          <p:nvPr/>
        </p:nvSpPr>
        <p:spPr bwMode="auto">
          <a:xfrm>
            <a:off x="3750079" y="2506829"/>
            <a:ext cx="2241124" cy="94966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Nivo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360 mg IV Q3W </a:t>
            </a: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rPr>
              <a:t>Paclitaxel </a:t>
            </a:r>
            <a:r>
              <a:rPr lang="en-US" altLang="en-US" sz="1400" b="0" dirty="0">
                <a:solidFill>
                  <a:srgbClr val="FFFFFF"/>
                </a:solidFill>
                <a:latin typeface="Calibri" panose="020F0502020204030204" pitchFamily="34" charset="0"/>
              </a:rPr>
              <a:t>80 mg/m</a:t>
            </a:r>
            <a:r>
              <a:rPr lang="en-US" altLang="en-US" sz="1400" b="0" baseline="30000" dirty="0">
                <a:solidFill>
                  <a:srgbClr val="FFFFFF"/>
                </a:solidFill>
                <a:latin typeface="Calibri" panose="020F0502020204030204" pitchFamily="34" charset="0"/>
              </a:rPr>
              <a:t>2</a:t>
            </a:r>
            <a:r>
              <a:rPr lang="en-US" altLang="en-US" sz="1400" b="0" dirty="0">
                <a:solidFill>
                  <a:srgbClr val="FFFFFF"/>
                </a:solidFill>
                <a:latin typeface="Calibri" panose="020F0502020204030204" pitchFamily="34" charset="0"/>
              </a:rPr>
              <a:t> IV QW</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ndParaRPr>
          </a:p>
        </p:txBody>
      </p:sp>
      <p:sp>
        <p:nvSpPr>
          <p:cNvPr id="10" name="Rectangle 50">
            <a:extLst>
              <a:ext uri="{FF2B5EF4-FFF2-40B4-BE49-F238E27FC236}">
                <a16:creationId xmlns:a16="http://schemas.microsoft.com/office/drawing/2014/main" id="{29600757-4E4D-384F-B75A-927D42A72AC0}"/>
              </a:ext>
            </a:extLst>
          </p:cNvPr>
          <p:cNvSpPr>
            <a:spLocks noChangeArrowheads="1"/>
          </p:cNvSpPr>
          <p:nvPr/>
        </p:nvSpPr>
        <p:spPr bwMode="auto">
          <a:xfrm>
            <a:off x="3750079" y="3588486"/>
            <a:ext cx="2241125" cy="94966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dirty="0">
                <a:solidFill>
                  <a:srgbClr val="FFFFFF"/>
                </a:solidFill>
                <a:latin typeface="Calibri" panose="020F0502020204030204" pitchFamily="34" charset="0"/>
              </a:rPr>
              <a:t>Pbo </a:t>
            </a:r>
            <a:r>
              <a:rPr lang="en-US" altLang="en-US" sz="1400" b="0" dirty="0">
                <a:solidFill>
                  <a:srgbClr val="FFFFFF"/>
                </a:solidFill>
                <a:latin typeface="Calibri" panose="020F0502020204030204" pitchFamily="34" charset="0"/>
              </a:rPr>
              <a:t>IV Q3W </a:t>
            </a:r>
            <a:r>
              <a:rPr lang="en-US" altLang="en-US" sz="1400" dirty="0">
                <a:solidFill>
                  <a:srgbClr val="FFFFFF"/>
                </a:solidFill>
                <a:latin typeface="Calibri" panose="020F0502020204030204" pitchFamily="34" charset="0"/>
              </a:rPr>
              <a:t>+</a:t>
            </a:r>
          </a:p>
          <a:p>
            <a:pPr lvl="0" algn="ctr" eaLnBrk="1" fontAlgn="auto" hangingPunct="1">
              <a:lnSpc>
                <a:spcPct val="100000"/>
              </a:lnSpc>
              <a:spcBef>
                <a:spcPct val="0"/>
              </a:spcBef>
              <a:spcAft>
                <a:spcPct val="0"/>
              </a:spcAft>
              <a:buClrTx/>
              <a:buNone/>
              <a:defRPr/>
            </a:pPr>
            <a:r>
              <a:rPr lang="en-US" altLang="en-US" sz="1400" dirty="0">
                <a:solidFill>
                  <a:srgbClr val="FFFFFF"/>
                </a:solidFill>
                <a:latin typeface="Calibri" panose="020F0502020204030204" pitchFamily="34" charset="0"/>
              </a:rPr>
              <a:t>Paclitaxel </a:t>
            </a:r>
            <a:r>
              <a:rPr lang="en-US" altLang="en-US" sz="1400" b="0" dirty="0">
                <a:solidFill>
                  <a:srgbClr val="FFFFFF"/>
                </a:solidFill>
                <a:latin typeface="Calibri" panose="020F0502020204030204" pitchFamily="34" charset="0"/>
              </a:rPr>
              <a:t>80 mg/m</a:t>
            </a:r>
            <a:r>
              <a:rPr lang="en-US" altLang="en-US" sz="1400" b="0" baseline="30000" dirty="0">
                <a:solidFill>
                  <a:srgbClr val="FFFFFF"/>
                </a:solidFill>
                <a:latin typeface="Calibri" panose="020F0502020204030204" pitchFamily="34" charset="0"/>
              </a:rPr>
              <a:t>2</a:t>
            </a:r>
            <a:r>
              <a:rPr lang="en-US" altLang="en-US" sz="1400" b="0" dirty="0">
                <a:solidFill>
                  <a:srgbClr val="FFFFFF"/>
                </a:solidFill>
                <a:latin typeface="Calibri" panose="020F0502020204030204" pitchFamily="34" charset="0"/>
              </a:rPr>
              <a:t> IV QW</a:t>
            </a:r>
          </a:p>
        </p:txBody>
      </p:sp>
      <p:sp>
        <p:nvSpPr>
          <p:cNvPr id="11" name="Line 52">
            <a:extLst>
              <a:ext uri="{FF2B5EF4-FFF2-40B4-BE49-F238E27FC236}">
                <a16:creationId xmlns:a16="http://schemas.microsoft.com/office/drawing/2014/main" id="{02A98997-9034-8D47-BA05-90C14A20B268}"/>
              </a:ext>
            </a:extLst>
          </p:cNvPr>
          <p:cNvSpPr>
            <a:spLocks noChangeShapeType="1"/>
          </p:cNvSpPr>
          <p:nvPr/>
        </p:nvSpPr>
        <p:spPr bwMode="auto">
          <a:xfrm>
            <a:off x="8427954" y="3522491"/>
            <a:ext cx="6187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Line 54">
            <a:extLst>
              <a:ext uri="{FF2B5EF4-FFF2-40B4-BE49-F238E27FC236}">
                <a16:creationId xmlns:a16="http://schemas.microsoft.com/office/drawing/2014/main" id="{AE8DD343-639F-2D45-8B6C-105CCA574A99}"/>
              </a:ext>
            </a:extLst>
          </p:cNvPr>
          <p:cNvSpPr>
            <a:spLocks noChangeShapeType="1"/>
          </p:cNvSpPr>
          <p:nvPr/>
        </p:nvSpPr>
        <p:spPr bwMode="auto">
          <a:xfrm flipV="1">
            <a:off x="3140102" y="2981662"/>
            <a:ext cx="536308" cy="23465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46">
            <a:extLst>
              <a:ext uri="{FF2B5EF4-FFF2-40B4-BE49-F238E27FC236}">
                <a16:creationId xmlns:a16="http://schemas.microsoft.com/office/drawing/2014/main" id="{D5BA90B8-237C-E14D-91BF-53257472F0F6}"/>
              </a:ext>
            </a:extLst>
          </p:cNvPr>
          <p:cNvSpPr>
            <a:spLocks noChangeArrowheads="1"/>
          </p:cNvSpPr>
          <p:nvPr/>
        </p:nvSpPr>
        <p:spPr bwMode="auto">
          <a:xfrm>
            <a:off x="8368268" y="3216319"/>
            <a:ext cx="7380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Surgery</a:t>
            </a:r>
          </a:p>
        </p:txBody>
      </p:sp>
      <p:sp>
        <p:nvSpPr>
          <p:cNvPr id="6" name="TextBox 5">
            <a:extLst>
              <a:ext uri="{FF2B5EF4-FFF2-40B4-BE49-F238E27FC236}">
                <a16:creationId xmlns:a16="http://schemas.microsoft.com/office/drawing/2014/main" id="{6A9A473C-87E5-404D-9901-92024DA436FE}"/>
              </a:ext>
            </a:extLst>
          </p:cNvPr>
          <p:cNvSpPr txBox="1"/>
          <p:nvPr/>
        </p:nvSpPr>
        <p:spPr bwMode="auto">
          <a:xfrm>
            <a:off x="5235243" y="1889274"/>
            <a:ext cx="15465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u="sng" dirty="0">
                <a:solidFill>
                  <a:schemeClr val="bg1"/>
                </a:solidFill>
                <a:latin typeface="Calibri" panose="020F0502020204030204" pitchFamily="34" charset="0"/>
              </a:rPr>
              <a:t>Neoadjuvant</a:t>
            </a:r>
          </a:p>
        </p:txBody>
      </p:sp>
      <p:sp>
        <p:nvSpPr>
          <p:cNvPr id="18" name="TextBox 17">
            <a:extLst>
              <a:ext uri="{FF2B5EF4-FFF2-40B4-BE49-F238E27FC236}">
                <a16:creationId xmlns:a16="http://schemas.microsoft.com/office/drawing/2014/main" id="{C88AE314-CD5B-584D-89CA-DE740F191F7F}"/>
              </a:ext>
            </a:extLst>
          </p:cNvPr>
          <p:cNvSpPr txBox="1"/>
          <p:nvPr/>
        </p:nvSpPr>
        <p:spPr bwMode="auto">
          <a:xfrm>
            <a:off x="9871195" y="1889274"/>
            <a:ext cx="9149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u="sng" dirty="0">
                <a:solidFill>
                  <a:schemeClr val="bg1"/>
                </a:solidFill>
                <a:latin typeface="Calibri" panose="020F0502020204030204" pitchFamily="34" charset="0"/>
              </a:rPr>
              <a:t>Adjuvant</a:t>
            </a:r>
          </a:p>
        </p:txBody>
      </p:sp>
      <p:sp>
        <p:nvSpPr>
          <p:cNvPr id="17" name="TextBox 16">
            <a:extLst>
              <a:ext uri="{FF2B5EF4-FFF2-40B4-BE49-F238E27FC236}">
                <a16:creationId xmlns:a16="http://schemas.microsoft.com/office/drawing/2014/main" id="{AE9971C0-15B6-4240-9CF3-A05F979D98E8}"/>
              </a:ext>
            </a:extLst>
          </p:cNvPr>
          <p:cNvSpPr txBox="1"/>
          <p:nvPr/>
        </p:nvSpPr>
        <p:spPr bwMode="auto">
          <a:xfrm>
            <a:off x="4261853" y="2185296"/>
            <a:ext cx="12175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Pac Cycles 1-4</a:t>
            </a:r>
          </a:p>
        </p:txBody>
      </p:sp>
      <p:sp>
        <p:nvSpPr>
          <p:cNvPr id="20" name="TextBox 19">
            <a:extLst>
              <a:ext uri="{FF2B5EF4-FFF2-40B4-BE49-F238E27FC236}">
                <a16:creationId xmlns:a16="http://schemas.microsoft.com/office/drawing/2014/main" id="{4972B87D-1ED1-1F4C-BF83-87CFD08E43A8}"/>
              </a:ext>
            </a:extLst>
          </p:cNvPr>
          <p:cNvSpPr txBox="1"/>
          <p:nvPr/>
        </p:nvSpPr>
        <p:spPr bwMode="auto">
          <a:xfrm>
            <a:off x="6564532" y="2185296"/>
            <a:ext cx="11628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AC Cycles 1-4</a:t>
            </a:r>
          </a:p>
        </p:txBody>
      </p:sp>
      <p:sp>
        <p:nvSpPr>
          <p:cNvPr id="21" name="Rectangle 49">
            <a:extLst>
              <a:ext uri="{FF2B5EF4-FFF2-40B4-BE49-F238E27FC236}">
                <a16:creationId xmlns:a16="http://schemas.microsoft.com/office/drawing/2014/main" id="{EEAB4286-65E0-C84F-80DB-92114CFADDAE}"/>
              </a:ext>
            </a:extLst>
          </p:cNvPr>
          <p:cNvSpPr>
            <a:spLocks noChangeArrowheads="1"/>
          </p:cNvSpPr>
          <p:nvPr/>
        </p:nvSpPr>
        <p:spPr bwMode="auto">
          <a:xfrm>
            <a:off x="6025833" y="2506829"/>
            <a:ext cx="2240280" cy="94966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Nivo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360 mg IV Q3W +</a:t>
            </a: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AC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IV Q3W </a:t>
            </a:r>
            <a:r>
              <a:rPr lang="en-US" altLang="en-US" sz="1400" b="0" i="1" dirty="0">
                <a:solidFill>
                  <a:srgbClr val="FFFFFF"/>
                </a:solidFill>
                <a:latin typeface="Calibri" panose="020F0502020204030204" pitchFamily="34" charset="0"/>
              </a:rPr>
              <a:t>or</a:t>
            </a:r>
          </a:p>
          <a:p>
            <a:pPr lvl="0" algn="ctr" eaLnBrk="1" fontAlgn="auto" hangingPunct="1">
              <a:lnSpc>
                <a:spcPct val="100000"/>
              </a:lnSpc>
              <a:spcBef>
                <a:spcPct val="0"/>
              </a:spcBef>
              <a:spcAft>
                <a:spcPct val="0"/>
              </a:spcAft>
              <a:buClrTx/>
              <a:buNone/>
              <a:defRPr/>
            </a:pPr>
            <a:r>
              <a:rPr lang="en-US" altLang="en-US" sz="1400" dirty="0">
                <a:solidFill>
                  <a:srgbClr val="FFFFFF"/>
                </a:solidFill>
                <a:latin typeface="Calibri" panose="020F0502020204030204" pitchFamily="34" charset="0"/>
              </a:rPr>
              <a:t>Nivo </a:t>
            </a:r>
            <a:r>
              <a:rPr lang="en-US" altLang="en-US" sz="1400" b="0" dirty="0">
                <a:solidFill>
                  <a:srgbClr val="FFFFFF"/>
                </a:solidFill>
                <a:latin typeface="Calibri" panose="020F0502020204030204" pitchFamily="34" charset="0"/>
              </a:rPr>
              <a:t>240 mg IV Q2W +</a:t>
            </a:r>
            <a:r>
              <a:rPr lang="en-US" altLang="en-US" sz="1400" dirty="0">
                <a:solidFill>
                  <a:srgbClr val="FFFFFF"/>
                </a:solidFill>
                <a:latin typeface="Calibri" panose="020F0502020204030204" pitchFamily="34" charset="0"/>
              </a:rPr>
              <a:t> </a:t>
            </a:r>
          </a:p>
          <a:p>
            <a:pPr lvl="0" algn="ctr" eaLnBrk="1" fontAlgn="auto" hangingPunct="1">
              <a:lnSpc>
                <a:spcPct val="100000"/>
              </a:lnSpc>
              <a:spcBef>
                <a:spcPct val="0"/>
              </a:spcBef>
              <a:spcAft>
                <a:spcPct val="0"/>
              </a:spcAft>
              <a:buClrTx/>
              <a:buNone/>
              <a:defRPr/>
            </a:pPr>
            <a:r>
              <a:rPr lang="en-US" altLang="en-US" sz="1400" dirty="0">
                <a:solidFill>
                  <a:srgbClr val="FFFFFF"/>
                </a:solidFill>
                <a:latin typeface="Calibri" panose="020F0502020204030204" pitchFamily="34" charset="0"/>
              </a:rPr>
              <a:t>AC </a:t>
            </a:r>
            <a:r>
              <a:rPr lang="en-US" altLang="en-US" sz="1400" b="0" dirty="0">
                <a:solidFill>
                  <a:srgbClr val="FFFFFF"/>
                </a:solidFill>
                <a:latin typeface="Calibri" panose="020F0502020204030204" pitchFamily="34" charset="0"/>
              </a:rPr>
              <a:t>IV Q2W</a:t>
            </a:r>
          </a:p>
        </p:txBody>
      </p:sp>
      <p:sp>
        <p:nvSpPr>
          <p:cNvPr id="22" name="Rectangle 49">
            <a:extLst>
              <a:ext uri="{FF2B5EF4-FFF2-40B4-BE49-F238E27FC236}">
                <a16:creationId xmlns:a16="http://schemas.microsoft.com/office/drawing/2014/main" id="{8DD19775-9333-E441-AFFB-EAA4B7764E84}"/>
              </a:ext>
            </a:extLst>
          </p:cNvPr>
          <p:cNvSpPr>
            <a:spLocks noChangeArrowheads="1"/>
          </p:cNvSpPr>
          <p:nvPr/>
        </p:nvSpPr>
        <p:spPr bwMode="auto">
          <a:xfrm>
            <a:off x="9208520" y="2506829"/>
            <a:ext cx="2240280" cy="94966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Nivo </a:t>
            </a:r>
            <a:r>
              <a:rPr lang="en-US" altLang="en-US" sz="1400" b="0" dirty="0">
                <a:solidFill>
                  <a:srgbClr val="FFFFFF"/>
                </a:solidFill>
                <a:latin typeface="Calibri" panose="020F0502020204030204" pitchFamily="34" charset="0"/>
              </a:rPr>
              <a:t>480</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 mg IV Q4W </a:t>
            </a: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rPr>
              <a:t>ET </a:t>
            </a:r>
            <a:r>
              <a:rPr lang="en-US" altLang="en-US" sz="1400" b="0" dirty="0">
                <a:solidFill>
                  <a:srgbClr val="FFFFFF"/>
                </a:solidFill>
                <a:latin typeface="Calibri" panose="020F0502020204030204" pitchFamily="34" charset="0"/>
              </a:rPr>
              <a:t>investigator’s choice</a:t>
            </a:r>
            <a:r>
              <a:rPr lang="en-US" altLang="en-US" sz="1400" baseline="30000" dirty="0">
                <a:solidFill>
                  <a:srgbClr val="FFFFFF"/>
                </a:solidFill>
                <a:latin typeface="Calibri" panose="020F0502020204030204" pitchFamily="34" charset="0"/>
              </a:rPr>
              <a:t>†</a:t>
            </a:r>
            <a:endParaRPr kumimoji="0" lang="en-US" altLang="en-US" sz="1400" b="0" i="0" u="none" strike="noStrike" kern="1200" cap="none" spc="0" normalizeH="0" baseline="30000" noProof="0" dirty="0">
              <a:ln>
                <a:noFill/>
              </a:ln>
              <a:solidFill>
                <a:srgbClr val="FFFFFF"/>
              </a:solidFill>
              <a:effectLst/>
              <a:uLnTx/>
              <a:uFillTx/>
              <a:latin typeface="Calibri" panose="020F0502020204030204" pitchFamily="34" charset="0"/>
            </a:endParaRPr>
          </a:p>
        </p:txBody>
      </p:sp>
      <p:sp>
        <p:nvSpPr>
          <p:cNvPr id="23" name="Rectangle 50">
            <a:extLst>
              <a:ext uri="{FF2B5EF4-FFF2-40B4-BE49-F238E27FC236}">
                <a16:creationId xmlns:a16="http://schemas.microsoft.com/office/drawing/2014/main" id="{D051A94F-1A90-6F4E-B711-6CE5C8BCE4D5}"/>
              </a:ext>
            </a:extLst>
          </p:cNvPr>
          <p:cNvSpPr>
            <a:spLocks noChangeArrowheads="1"/>
          </p:cNvSpPr>
          <p:nvPr/>
        </p:nvSpPr>
        <p:spPr bwMode="auto">
          <a:xfrm>
            <a:off x="6025833" y="3588486"/>
            <a:ext cx="2240280" cy="94966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Pbo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IV Q3W +</a:t>
            </a: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 AC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IV Q3W </a:t>
            </a:r>
            <a:r>
              <a:rPr lang="en-US" altLang="en-US" sz="1400" b="0" i="1" dirty="0">
                <a:solidFill>
                  <a:srgbClr val="FFFFFF"/>
                </a:solidFill>
                <a:latin typeface="Calibri" panose="020F0502020204030204" pitchFamily="34" charset="0"/>
              </a:rPr>
              <a:t>or</a:t>
            </a:r>
          </a:p>
          <a:p>
            <a:pPr lvl="0" algn="ctr" eaLnBrk="1" fontAlgn="auto" hangingPunct="1">
              <a:lnSpc>
                <a:spcPct val="100000"/>
              </a:lnSpc>
              <a:spcBef>
                <a:spcPct val="0"/>
              </a:spcBef>
              <a:spcAft>
                <a:spcPct val="0"/>
              </a:spcAft>
              <a:buClrTx/>
              <a:buNone/>
              <a:defRPr/>
            </a:pPr>
            <a:r>
              <a:rPr lang="en-US" altLang="en-US" sz="1400" dirty="0">
                <a:solidFill>
                  <a:srgbClr val="FFFFFF"/>
                </a:solidFill>
                <a:latin typeface="Calibri" panose="020F0502020204030204" pitchFamily="34" charset="0"/>
              </a:rPr>
              <a:t>Pbo</a:t>
            </a:r>
            <a:r>
              <a:rPr lang="en-US" altLang="en-US" sz="1400" b="0" dirty="0">
                <a:solidFill>
                  <a:srgbClr val="FFFFFF"/>
                </a:solidFill>
                <a:latin typeface="Calibri" panose="020F0502020204030204" pitchFamily="34" charset="0"/>
              </a:rPr>
              <a:t> IV Q2W +</a:t>
            </a:r>
            <a:r>
              <a:rPr lang="en-US" altLang="en-US" sz="1400" dirty="0">
                <a:solidFill>
                  <a:srgbClr val="FFFFFF"/>
                </a:solidFill>
                <a:latin typeface="Calibri" panose="020F0502020204030204" pitchFamily="34" charset="0"/>
              </a:rPr>
              <a:t> AC </a:t>
            </a:r>
            <a:r>
              <a:rPr lang="en-US" altLang="en-US" sz="1400" b="0" dirty="0">
                <a:solidFill>
                  <a:srgbClr val="FFFFFF"/>
                </a:solidFill>
                <a:latin typeface="Calibri" panose="020F0502020204030204" pitchFamily="34" charset="0"/>
              </a:rPr>
              <a:t>IV Q2W</a:t>
            </a:r>
          </a:p>
        </p:txBody>
      </p:sp>
      <p:sp>
        <p:nvSpPr>
          <p:cNvPr id="24" name="Rectangle 50">
            <a:extLst>
              <a:ext uri="{FF2B5EF4-FFF2-40B4-BE49-F238E27FC236}">
                <a16:creationId xmlns:a16="http://schemas.microsoft.com/office/drawing/2014/main" id="{E01697F6-8110-874C-9A39-A58DC200F34B}"/>
              </a:ext>
            </a:extLst>
          </p:cNvPr>
          <p:cNvSpPr>
            <a:spLocks noChangeArrowheads="1"/>
          </p:cNvSpPr>
          <p:nvPr/>
        </p:nvSpPr>
        <p:spPr bwMode="auto">
          <a:xfrm>
            <a:off x="9208520" y="3588486"/>
            <a:ext cx="2240280" cy="94966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dirty="0">
                <a:solidFill>
                  <a:srgbClr val="FFFFFF"/>
                </a:solidFill>
                <a:latin typeface="Calibri" panose="020F0502020204030204" pitchFamily="34" charset="0"/>
              </a:rPr>
              <a:t>Pbo</a:t>
            </a:r>
            <a:r>
              <a:rPr lang="en-US" altLang="en-US" sz="1400" baseline="30000" dirty="0">
                <a:solidFill>
                  <a:srgbClr val="FFFFFF"/>
                </a:solidFill>
                <a:latin typeface="Calibri" panose="020F0502020204030204" pitchFamily="34" charset="0"/>
              </a:rPr>
              <a:t>‡</a:t>
            </a:r>
            <a:r>
              <a:rPr lang="en-US" altLang="en-US" sz="1400" dirty="0">
                <a:solidFill>
                  <a:srgbClr val="FFFFFF"/>
                </a:solidFill>
                <a:latin typeface="Calibri" panose="020F0502020204030204" pitchFamily="34" charset="0"/>
              </a:rPr>
              <a:t> </a:t>
            </a:r>
            <a:r>
              <a:rPr lang="en-US" altLang="en-US" sz="1400" b="0" dirty="0">
                <a:solidFill>
                  <a:srgbClr val="FFFFFF"/>
                </a:solidFill>
                <a:latin typeface="Calibri" panose="020F0502020204030204" pitchFamily="34" charset="0"/>
              </a:rPr>
              <a:t>IV Q4W </a:t>
            </a:r>
            <a:r>
              <a:rPr lang="en-US" altLang="en-US" sz="1400" dirty="0">
                <a:solidFill>
                  <a:srgbClr val="FFFFFF"/>
                </a:solidFill>
                <a:latin typeface="Calibri" panose="020F0502020204030204" pitchFamily="34" charset="0"/>
              </a:rPr>
              <a:t>+ </a:t>
            </a:r>
          </a:p>
          <a:p>
            <a:pPr lvl="0" algn="ctr" eaLnBrk="1" fontAlgn="auto" hangingPunct="1">
              <a:lnSpc>
                <a:spcPct val="100000"/>
              </a:lnSpc>
              <a:spcBef>
                <a:spcPct val="0"/>
              </a:spcBef>
              <a:spcAft>
                <a:spcPct val="0"/>
              </a:spcAft>
              <a:buClrTx/>
              <a:buNone/>
              <a:defRPr/>
            </a:pPr>
            <a:r>
              <a:rPr lang="en-US" altLang="en-US" sz="1400" dirty="0">
                <a:solidFill>
                  <a:srgbClr val="FFFFFF"/>
                </a:solidFill>
                <a:latin typeface="Calibri" panose="020F0502020204030204" pitchFamily="34" charset="0"/>
              </a:rPr>
              <a:t>ET</a:t>
            </a:r>
            <a:r>
              <a:rPr lang="en-US" altLang="en-US" sz="1400" baseline="30000" dirty="0">
                <a:solidFill>
                  <a:srgbClr val="FFFFFF"/>
                </a:solidFill>
                <a:latin typeface="Calibri" panose="020F0502020204030204" pitchFamily="34" charset="0"/>
              </a:rPr>
              <a:t> </a:t>
            </a:r>
            <a:r>
              <a:rPr lang="en-US" altLang="en-US" sz="1400" b="0" dirty="0">
                <a:solidFill>
                  <a:srgbClr val="FFFFFF"/>
                </a:solidFill>
                <a:latin typeface="Calibri" panose="020F0502020204030204" pitchFamily="34" charset="0"/>
              </a:rPr>
              <a:t>investigator’s choice</a:t>
            </a:r>
            <a:r>
              <a:rPr lang="en-US" altLang="en-US" sz="1400" baseline="30000" dirty="0">
                <a:solidFill>
                  <a:srgbClr val="FFFFFF"/>
                </a:solidFill>
                <a:latin typeface="Calibri" panose="020F0502020204030204" pitchFamily="34" charset="0"/>
              </a:rPr>
              <a:t>†</a:t>
            </a:r>
            <a:endParaRPr lang="en-US" altLang="en-US" sz="1400" b="0" dirty="0">
              <a:solidFill>
                <a:srgbClr val="FFFFFF"/>
              </a:solidFill>
              <a:latin typeface="Calibri" panose="020F0502020204030204" pitchFamily="34" charset="0"/>
            </a:endParaRPr>
          </a:p>
        </p:txBody>
      </p:sp>
      <p:sp>
        <p:nvSpPr>
          <p:cNvPr id="26" name="TextBox 25">
            <a:extLst>
              <a:ext uri="{FF2B5EF4-FFF2-40B4-BE49-F238E27FC236}">
                <a16:creationId xmlns:a16="http://schemas.microsoft.com/office/drawing/2014/main" id="{E4A4AFF5-B1F6-B542-88E3-066AF6701597}"/>
              </a:ext>
            </a:extLst>
          </p:cNvPr>
          <p:cNvSpPr txBox="1"/>
          <p:nvPr/>
        </p:nvSpPr>
        <p:spPr bwMode="auto">
          <a:xfrm>
            <a:off x="9871195" y="2185296"/>
            <a:ext cx="9149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Cycles 1-7</a:t>
            </a:r>
          </a:p>
        </p:txBody>
      </p:sp>
      <p:sp>
        <p:nvSpPr>
          <p:cNvPr id="8" name="Text Box 45">
            <a:extLst>
              <a:ext uri="{FF2B5EF4-FFF2-40B4-BE49-F238E27FC236}">
                <a16:creationId xmlns:a16="http://schemas.microsoft.com/office/drawing/2014/main" id="{884CFCB0-78F4-9F39-4048-721F8BA1EF7B}"/>
              </a:ext>
            </a:extLst>
          </p:cNvPr>
          <p:cNvSpPr txBox="1">
            <a:spLocks noChangeArrowheads="1"/>
          </p:cNvSpPr>
          <p:nvPr/>
        </p:nvSpPr>
        <p:spPr bwMode="auto">
          <a:xfrm>
            <a:off x="914400" y="1846742"/>
            <a:ext cx="33741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200" b="0" i="1" u="none" strike="noStrike" kern="1200" cap="none" spc="0" normalizeH="0" baseline="0" noProof="0" dirty="0">
                <a:ln>
                  <a:noFill/>
                </a:ln>
                <a:solidFill>
                  <a:srgbClr val="000000"/>
                </a:solidFill>
                <a:effectLst/>
                <a:uLnTx/>
                <a:uFillTx/>
                <a:latin typeface="Calibri" panose="020F0502020204030204" pitchFamily="34" charset="0"/>
              </a:rPr>
              <a:t>Stratified by PD-L1 IC per SP142 (≥1% vs &lt;1%), tumor grade (2 vs 3), axillary nodal status (positive vs negative), and AC frequency (Q3W vs Q2W)</a:t>
            </a:r>
            <a:endPar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3" name="Text Box 15">
            <a:extLst>
              <a:ext uri="{FF2B5EF4-FFF2-40B4-BE49-F238E27FC236}">
                <a16:creationId xmlns:a16="http://schemas.microsoft.com/office/drawing/2014/main" id="{A41217D3-9972-C75C-0FDA-14F77529D97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ct val="50000"/>
              </a:spcBef>
            </a:pPr>
            <a:r>
              <a:rPr lang="en-US" altLang="en-US" sz="1200" b="0" dirty="0">
                <a:solidFill>
                  <a:schemeClr val="bg2"/>
                </a:solidFill>
                <a:latin typeface="Calibri" panose="020F0502020204030204" pitchFamily="34" charset="0"/>
              </a:rPr>
              <a:t>Loi. SABCS 2023. Abstr GS01-01. Loi. ESMO 2023. Abstr LBA20. Loi. ASCO 2020. Abstr TPS604. </a:t>
            </a:r>
            <a:r>
              <a:rPr lang="en-US" sz="1200" b="0" dirty="0">
                <a:solidFill>
                  <a:schemeClr val="bg2"/>
                </a:solidFill>
                <a:latin typeface="Calibri" panose="020F0502020204030204" pitchFamily="34" charset="0"/>
              </a:rPr>
              <a:t>NCT04109066. </a:t>
            </a:r>
          </a:p>
        </p:txBody>
      </p:sp>
      <p:sp>
        <p:nvSpPr>
          <p:cNvPr id="19" name="Line 54">
            <a:extLst>
              <a:ext uri="{FF2B5EF4-FFF2-40B4-BE49-F238E27FC236}">
                <a16:creationId xmlns:a16="http://schemas.microsoft.com/office/drawing/2014/main" id="{67C89039-9AB7-F653-B700-67D73C15E600}"/>
              </a:ext>
            </a:extLst>
          </p:cNvPr>
          <p:cNvSpPr>
            <a:spLocks noChangeShapeType="1"/>
          </p:cNvSpPr>
          <p:nvPr/>
        </p:nvSpPr>
        <p:spPr bwMode="auto">
          <a:xfrm>
            <a:off x="3140102" y="3828664"/>
            <a:ext cx="536308" cy="23465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36" name="Straight Arrow Connector 35">
            <a:extLst>
              <a:ext uri="{FF2B5EF4-FFF2-40B4-BE49-F238E27FC236}">
                <a16:creationId xmlns:a16="http://schemas.microsoft.com/office/drawing/2014/main" id="{F1E41084-765D-D730-7365-F0F5D2CD74EA}"/>
              </a:ext>
            </a:extLst>
          </p:cNvPr>
          <p:cNvCxnSpPr>
            <a:cxnSpLocks/>
          </p:cNvCxnSpPr>
          <p:nvPr/>
        </p:nvCxnSpPr>
        <p:spPr bwMode="auto">
          <a:xfrm>
            <a:off x="3408256" y="2493073"/>
            <a:ext cx="0" cy="488589"/>
          </a:xfrm>
          <a:prstGeom prst="straightConnector1">
            <a:avLst/>
          </a:prstGeom>
          <a:noFill/>
          <a:ln w="28575" cap="flat" cmpd="sng" algn="ctr">
            <a:solidFill>
              <a:schemeClr val="bg1"/>
            </a:solidFill>
            <a:prstDash val="sysDash"/>
            <a:round/>
            <a:headEnd type="none" w="med" len="med"/>
            <a:tailEnd type="triangle"/>
          </a:ln>
          <a:effectLst/>
        </p:spPr>
      </p:cxnSp>
      <p:sp>
        <p:nvSpPr>
          <p:cNvPr id="38" name="Text Box 30">
            <a:extLst>
              <a:ext uri="{FF2B5EF4-FFF2-40B4-BE49-F238E27FC236}">
                <a16:creationId xmlns:a16="http://schemas.microsoft.com/office/drawing/2014/main" id="{6FD04A8E-58FB-F811-C2BE-5EF51ACBAD6F}"/>
              </a:ext>
            </a:extLst>
          </p:cNvPr>
          <p:cNvSpPr txBox="1">
            <a:spLocks noChangeArrowheads="1"/>
          </p:cNvSpPr>
          <p:nvPr/>
        </p:nvSpPr>
        <p:spPr bwMode="auto">
          <a:xfrm>
            <a:off x="727077" y="4577635"/>
            <a:ext cx="1106963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*mITT population excluded n = 11 enrolled in Russia after site closed before pCR assessment.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Investigator’s choice of ET agents included anastrozole, exemestane, letrozole, and tamoxifen.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After protocol amendment, adjuvant phase made open label and patients no longer received Pbo.</a:t>
            </a:r>
          </a:p>
        </p:txBody>
      </p:sp>
      <p:sp>
        <p:nvSpPr>
          <p:cNvPr id="39" name="Content Placeholder 2">
            <a:extLst>
              <a:ext uri="{FF2B5EF4-FFF2-40B4-BE49-F238E27FC236}">
                <a16:creationId xmlns:a16="http://schemas.microsoft.com/office/drawing/2014/main" id="{6E7C925E-DA4B-FF1C-DBB4-43DADAE4517A}"/>
              </a:ext>
            </a:extLst>
          </p:cNvPr>
          <p:cNvSpPr txBox="1">
            <a:spLocks/>
          </p:cNvSpPr>
          <p:nvPr/>
        </p:nvSpPr>
        <p:spPr bwMode="auto">
          <a:xfrm>
            <a:off x="604675" y="1513047"/>
            <a:ext cx="10877529" cy="380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1800" b="0" kern="0" dirty="0"/>
              <a:t>Exploratory biomarker analysis of international, randomized, double-blind phase III trial</a:t>
            </a:r>
          </a:p>
        </p:txBody>
      </p:sp>
      <p:sp>
        <p:nvSpPr>
          <p:cNvPr id="40" name="Rectangle 39">
            <a:extLst>
              <a:ext uri="{FF2B5EF4-FFF2-40B4-BE49-F238E27FC236}">
                <a16:creationId xmlns:a16="http://schemas.microsoft.com/office/drawing/2014/main" id="{B9D27A20-24A2-C778-B656-B4059321F8E6}"/>
              </a:ext>
            </a:extLst>
          </p:cNvPr>
          <p:cNvSpPr/>
          <p:nvPr/>
        </p:nvSpPr>
        <p:spPr bwMode="auto">
          <a:xfrm>
            <a:off x="6252633" y="5239960"/>
            <a:ext cx="5229569" cy="879134"/>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754513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CheckMate 7FL Biomarker Analysis: BL Characteristics in mITT and Biomarker-Evaluable Population*</a:t>
            </a:r>
            <a:endParaRPr lang="en-US" altLang="en-US" dirty="0"/>
          </a:p>
        </p:txBody>
      </p:sp>
      <p:sp>
        <p:nvSpPr>
          <p:cNvPr id="3" name="Text Box 11">
            <a:extLst>
              <a:ext uri="{FF2B5EF4-FFF2-40B4-BE49-F238E27FC236}">
                <a16:creationId xmlns:a16="http://schemas.microsoft.com/office/drawing/2014/main" id="{F3AF8A73-1A8A-23B0-7E03-910EA61E88B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Loi. SABCS 2023. Abstr GS01-01.</a:t>
            </a:r>
          </a:p>
        </p:txBody>
      </p:sp>
      <p:graphicFrame>
        <p:nvGraphicFramePr>
          <p:cNvPr id="5" name="Group 3">
            <a:extLst>
              <a:ext uri="{FF2B5EF4-FFF2-40B4-BE49-F238E27FC236}">
                <a16:creationId xmlns:a16="http://schemas.microsoft.com/office/drawing/2014/main" id="{AA75C0AD-12EC-F7E6-CB47-C10B69667DAB}"/>
              </a:ext>
            </a:extLst>
          </p:cNvPr>
          <p:cNvGraphicFramePr>
            <a:graphicFrameLocks/>
          </p:cNvGraphicFramePr>
          <p:nvPr>
            <p:extLst>
              <p:ext uri="{D42A27DB-BD31-4B8C-83A1-F6EECF244321}">
                <p14:modId xmlns:p14="http://schemas.microsoft.com/office/powerpoint/2010/main" val="4252150129"/>
              </p:ext>
            </p:extLst>
          </p:nvPr>
        </p:nvGraphicFramePr>
        <p:xfrm>
          <a:off x="727076" y="1604963"/>
          <a:ext cx="10780775" cy="4450080"/>
        </p:xfrm>
        <a:graphic>
          <a:graphicData uri="http://schemas.openxmlformats.org/drawingml/2006/table">
            <a:tbl>
              <a:tblPr/>
              <a:tblGrid>
                <a:gridCol w="3222624">
                  <a:extLst>
                    <a:ext uri="{9D8B030D-6E8A-4147-A177-3AD203B41FA5}">
                      <a16:colId xmlns:a16="http://schemas.microsoft.com/office/drawing/2014/main" val="20000"/>
                    </a:ext>
                  </a:extLst>
                </a:gridCol>
                <a:gridCol w="2222500">
                  <a:extLst>
                    <a:ext uri="{9D8B030D-6E8A-4147-A177-3AD203B41FA5}">
                      <a16:colId xmlns:a16="http://schemas.microsoft.com/office/drawing/2014/main" val="395079012"/>
                    </a:ext>
                  </a:extLst>
                </a:gridCol>
                <a:gridCol w="1955800">
                  <a:extLst>
                    <a:ext uri="{9D8B030D-6E8A-4147-A177-3AD203B41FA5}">
                      <a16:colId xmlns:a16="http://schemas.microsoft.com/office/drawing/2014/main" val="2000776395"/>
                    </a:ext>
                  </a:extLst>
                </a:gridCol>
                <a:gridCol w="1866900">
                  <a:extLst>
                    <a:ext uri="{9D8B030D-6E8A-4147-A177-3AD203B41FA5}">
                      <a16:colId xmlns:a16="http://schemas.microsoft.com/office/drawing/2014/main" val="3010487140"/>
                    </a:ext>
                  </a:extLst>
                </a:gridCol>
                <a:gridCol w="1512951">
                  <a:extLst>
                    <a:ext uri="{9D8B030D-6E8A-4147-A177-3AD203B41FA5}">
                      <a16:colId xmlns:a16="http://schemas.microsoft.com/office/drawing/2014/main" val="2382591144"/>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 n (%)</a:t>
                      </a:r>
                    </a:p>
                  </a:txBody>
                  <a:tcPr marL="118872" marR="118872"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Nivo + NACT</a:t>
                      </a:r>
                    </a:p>
                  </a:txBody>
                  <a:tcPr marL="118872" marR="11887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Pbo + NACT</a:t>
                      </a:r>
                    </a:p>
                  </a:txBody>
                  <a:tcPr marL="118872" marR="118872"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1651202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mITT (n = 257)</a:t>
                      </a:r>
                    </a:p>
                  </a:txBody>
                  <a:tcPr marL="118872" marR="118872"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algn="ctr"/>
                      <a:r>
                        <a:rPr lang="en-US" sz="1400" b="1" i="0" dirty="0">
                          <a:solidFill>
                            <a:schemeClr val="bg1"/>
                          </a:solidFill>
                          <a:effectLst/>
                          <a:latin typeface="Calibri" panose="020F0502020204030204" pitchFamily="34" charset="0"/>
                          <a:cs typeface="Calibri" panose="020F0502020204030204" pitchFamily="34" charset="0"/>
                        </a:rPr>
                        <a:t>BEP*</a:t>
                      </a:r>
                      <a:r>
                        <a:rPr lang="en-US" sz="1400" b="0" i="0" dirty="0">
                          <a:solidFill>
                            <a:schemeClr val="bg1"/>
                          </a:solidFill>
                          <a:effectLst/>
                          <a:latin typeface="Calibri" panose="020F0502020204030204" pitchFamily="34" charset="0"/>
                          <a:cs typeface="Calibri" panose="020F0502020204030204" pitchFamily="34" charset="0"/>
                        </a:rPr>
                        <a:t> </a:t>
                      </a:r>
                      <a:r>
                        <a:rPr lang="en-US" sz="1400" b="1" i="0" dirty="0">
                          <a:solidFill>
                            <a:schemeClr val="bg1"/>
                          </a:solidFill>
                          <a:effectLst/>
                          <a:latin typeface="Calibri" panose="020F0502020204030204" pitchFamily="34" charset="0"/>
                          <a:cs typeface="Calibri" panose="020F0502020204030204" pitchFamily="34" charset="0"/>
                        </a:rPr>
                        <a:t>(n</a:t>
                      </a:r>
                      <a:r>
                        <a:rPr lang="en-US" sz="1400" b="0" i="0" dirty="0">
                          <a:solidFill>
                            <a:schemeClr val="bg1"/>
                          </a:solidFill>
                          <a:effectLst/>
                          <a:latin typeface="Calibri" panose="020F0502020204030204" pitchFamily="34" charset="0"/>
                          <a:cs typeface="Calibri" panose="020F0502020204030204" pitchFamily="34" charset="0"/>
                        </a:rPr>
                        <a:t> </a:t>
                      </a:r>
                      <a:r>
                        <a:rPr lang="en-US" sz="1400" b="1" i="0" dirty="0">
                          <a:solidFill>
                            <a:schemeClr val="bg1"/>
                          </a:solidFill>
                          <a:effectLst/>
                          <a:latin typeface="Calibri" panose="020F0502020204030204" pitchFamily="34" charset="0"/>
                          <a:cs typeface="Calibri" panose="020F0502020204030204" pitchFamily="34" charset="0"/>
                        </a:rPr>
                        <a:t>=</a:t>
                      </a:r>
                      <a:r>
                        <a:rPr lang="en-US" sz="1400" b="0" i="0" dirty="0">
                          <a:solidFill>
                            <a:schemeClr val="bg1"/>
                          </a:solidFill>
                          <a:effectLst/>
                          <a:latin typeface="Calibri" panose="020F0502020204030204" pitchFamily="34" charset="0"/>
                          <a:cs typeface="Calibri" panose="020F0502020204030204" pitchFamily="34" charset="0"/>
                        </a:rPr>
                        <a:t> </a:t>
                      </a:r>
                      <a:r>
                        <a:rPr lang="en-US" sz="1400" b="1" i="0" dirty="0">
                          <a:solidFill>
                            <a:schemeClr val="bg1"/>
                          </a:solidFill>
                          <a:effectLst/>
                          <a:latin typeface="Calibri" panose="020F0502020204030204" pitchFamily="34" charset="0"/>
                          <a:cs typeface="Calibri" panose="020F0502020204030204" pitchFamily="34" charset="0"/>
                        </a:rPr>
                        <a:t>180)</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algn="ctr"/>
                      <a:r>
                        <a:rPr lang="en-US" sz="1400" b="1" i="0" dirty="0">
                          <a:solidFill>
                            <a:schemeClr val="bg1"/>
                          </a:solidFill>
                          <a:effectLst/>
                          <a:latin typeface="Calibri" panose="020F0502020204030204" pitchFamily="34" charset="0"/>
                          <a:cs typeface="Calibri" panose="020F0502020204030204" pitchFamily="34" charset="0"/>
                        </a:rPr>
                        <a:t>mITT</a:t>
                      </a:r>
                      <a:r>
                        <a:rPr lang="en-US" sz="1400" b="0" i="0" dirty="0">
                          <a:solidFill>
                            <a:schemeClr val="bg1"/>
                          </a:solidFill>
                          <a:effectLst/>
                          <a:latin typeface="Calibri" panose="020F0502020204030204" pitchFamily="34" charset="0"/>
                          <a:cs typeface="Calibri" panose="020F0502020204030204" pitchFamily="34" charset="0"/>
                        </a:rPr>
                        <a:t> </a:t>
                      </a:r>
                      <a:r>
                        <a:rPr lang="en-US" sz="1400" b="1" i="0" dirty="0">
                          <a:solidFill>
                            <a:schemeClr val="bg1"/>
                          </a:solidFill>
                          <a:effectLst/>
                          <a:latin typeface="Calibri" panose="020F0502020204030204" pitchFamily="34" charset="0"/>
                          <a:cs typeface="Calibri" panose="020F0502020204030204" pitchFamily="34" charset="0"/>
                        </a:rPr>
                        <a:t>(n</a:t>
                      </a:r>
                      <a:r>
                        <a:rPr lang="en-US" sz="1400" b="0" i="0" dirty="0">
                          <a:solidFill>
                            <a:schemeClr val="bg1"/>
                          </a:solidFill>
                          <a:effectLst/>
                          <a:latin typeface="Calibri" panose="020F0502020204030204" pitchFamily="34" charset="0"/>
                          <a:cs typeface="Calibri" panose="020F0502020204030204" pitchFamily="34" charset="0"/>
                        </a:rPr>
                        <a:t> </a:t>
                      </a:r>
                      <a:r>
                        <a:rPr lang="en-US" sz="1400" b="1" i="0" dirty="0">
                          <a:solidFill>
                            <a:schemeClr val="bg1"/>
                          </a:solidFill>
                          <a:effectLst/>
                          <a:latin typeface="Calibri" panose="020F0502020204030204" pitchFamily="34" charset="0"/>
                          <a:cs typeface="Calibri" panose="020F0502020204030204" pitchFamily="34" charset="0"/>
                        </a:rPr>
                        <a:t>=</a:t>
                      </a:r>
                      <a:r>
                        <a:rPr lang="en-US" sz="1400" b="0" i="0" dirty="0">
                          <a:solidFill>
                            <a:schemeClr val="bg1"/>
                          </a:solidFill>
                          <a:effectLst/>
                          <a:latin typeface="Calibri" panose="020F0502020204030204" pitchFamily="34" charset="0"/>
                          <a:cs typeface="Calibri" panose="020F0502020204030204" pitchFamily="34" charset="0"/>
                        </a:rPr>
                        <a:t> </a:t>
                      </a:r>
                      <a:r>
                        <a:rPr lang="en-US" sz="1400" b="1" i="0" dirty="0">
                          <a:solidFill>
                            <a:schemeClr val="bg1"/>
                          </a:solidFill>
                          <a:effectLst/>
                          <a:latin typeface="Calibri" panose="020F0502020204030204" pitchFamily="34" charset="0"/>
                          <a:cs typeface="Calibri" panose="020F0502020204030204" pitchFamily="34" charset="0"/>
                        </a:rPr>
                        <a:t>253)</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algn="ctr"/>
                      <a:r>
                        <a:rPr lang="en-US" sz="1400" b="1" i="0" dirty="0">
                          <a:solidFill>
                            <a:schemeClr val="bg1"/>
                          </a:solidFill>
                          <a:effectLst/>
                          <a:latin typeface="Calibri" panose="020F0502020204030204" pitchFamily="34" charset="0"/>
                          <a:cs typeface="Calibri" panose="020F0502020204030204" pitchFamily="34" charset="0"/>
                        </a:rPr>
                        <a:t>BEP*</a:t>
                      </a:r>
                      <a:r>
                        <a:rPr lang="en-US" sz="1400" b="0" i="0" dirty="0">
                          <a:solidFill>
                            <a:schemeClr val="bg1"/>
                          </a:solidFill>
                          <a:effectLst/>
                          <a:latin typeface="Calibri" panose="020F0502020204030204" pitchFamily="34" charset="0"/>
                          <a:cs typeface="Calibri" panose="020F0502020204030204" pitchFamily="34" charset="0"/>
                        </a:rPr>
                        <a:t> </a:t>
                      </a:r>
                      <a:r>
                        <a:rPr lang="en-US" sz="1400" b="1" i="0" dirty="0">
                          <a:solidFill>
                            <a:schemeClr val="bg1"/>
                          </a:solidFill>
                          <a:effectLst/>
                          <a:latin typeface="Calibri" panose="020F0502020204030204" pitchFamily="34" charset="0"/>
                          <a:cs typeface="Calibri" panose="020F0502020204030204" pitchFamily="34" charset="0"/>
                        </a:rPr>
                        <a:t>(n</a:t>
                      </a:r>
                      <a:r>
                        <a:rPr lang="en-US" sz="1400" b="0" i="0" dirty="0">
                          <a:solidFill>
                            <a:schemeClr val="bg1"/>
                          </a:solidFill>
                          <a:effectLst/>
                          <a:latin typeface="Calibri" panose="020F0502020204030204" pitchFamily="34" charset="0"/>
                          <a:cs typeface="Calibri" panose="020F0502020204030204" pitchFamily="34" charset="0"/>
                        </a:rPr>
                        <a:t> </a:t>
                      </a:r>
                      <a:r>
                        <a:rPr lang="en-US" sz="1400" b="1" i="0" dirty="0">
                          <a:solidFill>
                            <a:schemeClr val="bg1"/>
                          </a:solidFill>
                          <a:effectLst/>
                          <a:latin typeface="Calibri" panose="020F0502020204030204" pitchFamily="34" charset="0"/>
                          <a:cs typeface="Calibri" panose="020F0502020204030204" pitchFamily="34" charset="0"/>
                        </a:rPr>
                        <a:t>=</a:t>
                      </a:r>
                      <a:r>
                        <a:rPr lang="en-US" sz="1400" b="0" i="0" dirty="0">
                          <a:solidFill>
                            <a:schemeClr val="bg1"/>
                          </a:solidFill>
                          <a:effectLst/>
                          <a:latin typeface="Calibri" panose="020F0502020204030204" pitchFamily="34" charset="0"/>
                          <a:cs typeface="Calibri" panose="020F0502020204030204" pitchFamily="34" charset="0"/>
                        </a:rPr>
                        <a:t> </a:t>
                      </a:r>
                      <a:r>
                        <a:rPr lang="en-US" sz="1400" b="1" i="0" dirty="0">
                          <a:solidFill>
                            <a:schemeClr val="bg1"/>
                          </a:solidFill>
                          <a:effectLst/>
                          <a:latin typeface="Calibri" panose="020F0502020204030204" pitchFamily="34" charset="0"/>
                          <a:cs typeface="Calibri" panose="020F0502020204030204" pitchFamily="34" charset="0"/>
                        </a:rPr>
                        <a:t>169)</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0001"/>
                  </a:ext>
                </a:extLst>
              </a:tr>
              <a:tr h="0">
                <a:tc>
                  <a:txBody>
                    <a:bodyPr/>
                    <a:lstStyle/>
                    <a:p>
                      <a:r>
                        <a:rPr lang="en-US" sz="1400" b="0" i="0" dirty="0">
                          <a:solidFill>
                            <a:schemeClr val="bg1"/>
                          </a:solidFill>
                          <a:effectLst/>
                          <a:latin typeface="Calibri" panose="020F0502020204030204" pitchFamily="34" charset="0"/>
                          <a:cs typeface="Calibri" panose="020F0502020204030204" pitchFamily="34" charset="0"/>
                        </a:rPr>
                        <a:t>Median age, yr (range)</a:t>
                      </a:r>
                      <a:endParaRPr lang="en-US" sz="1400" b="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b="0" i="0" dirty="0">
                          <a:solidFill>
                            <a:schemeClr val="bg1"/>
                          </a:solidFill>
                          <a:effectLst/>
                          <a:latin typeface="Calibri" panose="020F0502020204030204" pitchFamily="34" charset="0"/>
                          <a:cs typeface="Calibri" panose="020F0502020204030204" pitchFamily="34" charset="0"/>
                        </a:rPr>
                        <a:t>50 (24-78)</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b="0" i="0" dirty="0">
                          <a:solidFill>
                            <a:schemeClr val="bg1"/>
                          </a:solidFill>
                          <a:effectLst/>
                          <a:latin typeface="Calibri" panose="020F0502020204030204" pitchFamily="34" charset="0"/>
                          <a:cs typeface="Calibri" panose="020F0502020204030204" pitchFamily="34" charset="0"/>
                        </a:rPr>
                        <a:t>51 (25-78)</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b="0" i="0" dirty="0">
                          <a:solidFill>
                            <a:schemeClr val="bg1"/>
                          </a:solidFill>
                          <a:effectLst/>
                          <a:latin typeface="Calibri" panose="020F0502020204030204" pitchFamily="34" charset="0"/>
                          <a:cs typeface="Calibri" panose="020F0502020204030204" pitchFamily="34" charset="0"/>
                        </a:rPr>
                        <a:t>51 (23-79)</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b="0" i="0" dirty="0">
                          <a:solidFill>
                            <a:schemeClr val="bg1"/>
                          </a:solidFill>
                          <a:effectLst/>
                          <a:latin typeface="Calibri" panose="020F0502020204030204" pitchFamily="34" charset="0"/>
                          <a:cs typeface="Calibri" panose="020F0502020204030204" pitchFamily="34" charset="0"/>
                        </a:rPr>
                        <a:t>51 (23-79)</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76585640"/>
                  </a:ext>
                </a:extLst>
              </a:tr>
              <a:tr h="0">
                <a:tc>
                  <a:txBody>
                    <a:bodyPr/>
                    <a:lstStyle/>
                    <a:p>
                      <a:r>
                        <a:rPr lang="en-US" sz="1400" b="0" i="0" dirty="0">
                          <a:solidFill>
                            <a:schemeClr val="bg1"/>
                          </a:solidFill>
                          <a:effectLst/>
                          <a:latin typeface="Calibri" panose="020F0502020204030204" pitchFamily="34" charset="0"/>
                          <a:cs typeface="Calibri" panose="020F0502020204030204" pitchFamily="34" charset="0"/>
                        </a:rPr>
                        <a:t>ECOG PS 1, n (%)</a:t>
                      </a: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b="0" i="0" dirty="0">
                          <a:solidFill>
                            <a:schemeClr val="bg1"/>
                          </a:solidFill>
                          <a:effectLst/>
                          <a:latin typeface="Calibri" panose="020F0502020204030204" pitchFamily="34" charset="0"/>
                          <a:cs typeface="Calibri" panose="020F0502020204030204" pitchFamily="34" charset="0"/>
                        </a:rPr>
                        <a:t>36 (14)</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b="0" i="0" dirty="0">
                          <a:solidFill>
                            <a:schemeClr val="bg1"/>
                          </a:solidFill>
                          <a:effectLst/>
                          <a:latin typeface="Calibri" panose="020F0502020204030204" pitchFamily="34" charset="0"/>
                          <a:cs typeface="Calibri" panose="020F0502020204030204" pitchFamily="34" charset="0"/>
                        </a:rPr>
                        <a:t>19 (11)</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b="0" i="0" dirty="0">
                          <a:solidFill>
                            <a:schemeClr val="bg1"/>
                          </a:solidFill>
                          <a:effectLst/>
                          <a:latin typeface="Calibri" panose="020F0502020204030204" pitchFamily="34" charset="0"/>
                          <a:cs typeface="Calibri" panose="020F0502020204030204" pitchFamily="34" charset="0"/>
                        </a:rPr>
                        <a:t>31 (12)</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b="0" i="0" dirty="0">
                          <a:solidFill>
                            <a:schemeClr val="bg1"/>
                          </a:solidFill>
                          <a:effectLst/>
                          <a:latin typeface="Calibri" panose="020F0502020204030204" pitchFamily="34" charset="0"/>
                          <a:cs typeface="Calibri" panose="020F0502020204030204" pitchFamily="34" charset="0"/>
                        </a:rPr>
                        <a:t>20 (12)</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r>
                        <a:rPr lang="en-US" sz="1400" b="0" i="0" dirty="0">
                          <a:solidFill>
                            <a:schemeClr val="bg1"/>
                          </a:solidFill>
                          <a:effectLst/>
                          <a:latin typeface="Calibri" panose="020F0502020204030204" pitchFamily="34" charset="0"/>
                          <a:cs typeface="Calibri" panose="020F0502020204030204" pitchFamily="34" charset="0"/>
                        </a:rPr>
                        <a:t>Tumor grade </a:t>
                      </a: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a:t>
                      </a:r>
                      <a:r>
                        <a:rPr lang="en-US" sz="1400" b="0" i="0" dirty="0">
                          <a:solidFill>
                            <a:schemeClr val="bg1"/>
                          </a:solidFill>
                          <a:effectLst/>
                          <a:latin typeface="Calibri" panose="020F0502020204030204" pitchFamily="34" charset="0"/>
                          <a:cs typeface="Calibri" panose="020F0502020204030204" pitchFamily="34" charset="0"/>
                        </a:rPr>
                        <a:t>, n (%)</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b="0" i="0" dirty="0">
                          <a:solidFill>
                            <a:schemeClr val="bg1"/>
                          </a:solidFill>
                          <a:effectLst/>
                          <a:latin typeface="Calibri" panose="020F0502020204030204" pitchFamily="34" charset="0"/>
                          <a:cs typeface="Calibri" panose="020F0502020204030204" pitchFamily="34" charset="0"/>
                        </a:rPr>
                        <a:t>251 (98)</a:t>
                      </a: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b="0" i="0" dirty="0">
                          <a:solidFill>
                            <a:schemeClr val="bg1"/>
                          </a:solidFill>
                          <a:effectLst/>
                          <a:latin typeface="Calibri" panose="020F0502020204030204" pitchFamily="34" charset="0"/>
                          <a:cs typeface="Calibri" panose="020F0502020204030204" pitchFamily="34" charset="0"/>
                        </a:rPr>
                        <a:t>176 (98)</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b="0" i="0" dirty="0">
                          <a:solidFill>
                            <a:schemeClr val="bg1"/>
                          </a:solidFill>
                          <a:effectLst/>
                          <a:latin typeface="Calibri" panose="020F0502020204030204" pitchFamily="34" charset="0"/>
                          <a:cs typeface="Calibri" panose="020F0502020204030204" pitchFamily="34" charset="0"/>
                        </a:rPr>
                        <a:t>252 (&gt;99)</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b="0" i="0" dirty="0">
                          <a:solidFill>
                            <a:schemeClr val="bg1"/>
                          </a:solidFill>
                          <a:effectLst/>
                          <a:latin typeface="Calibri" panose="020F0502020204030204" pitchFamily="34" charset="0"/>
                          <a:cs typeface="Calibri" panose="020F0502020204030204" pitchFamily="34" charset="0"/>
                        </a:rPr>
                        <a:t>168 (99)</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r>
                        <a:rPr lang="en-US" sz="1400" b="0" i="0" dirty="0">
                          <a:solidFill>
                            <a:schemeClr val="bg1"/>
                          </a:solidFill>
                          <a:effectLst/>
                          <a:latin typeface="Calibri" panose="020F0502020204030204" pitchFamily="34" charset="0"/>
                          <a:cs typeface="Calibri" panose="020F0502020204030204" pitchFamily="34" charset="0"/>
                        </a:rPr>
                        <a:t>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Not assigned/reported</a:t>
                      </a:r>
                    </a:p>
                  </a:txBody>
                  <a:tcPr marL="118872" marR="118872"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400" b="0" i="0" dirty="0">
                        <a:solidFill>
                          <a:schemeClr val="bg1"/>
                        </a:solidFill>
                        <a:effectLst/>
                        <a:latin typeface="Calibri" panose="020F0502020204030204" pitchFamily="34" charset="0"/>
                        <a:cs typeface="Calibri" panose="020F0502020204030204" pitchFamily="34" charset="0"/>
                      </a:endParaRPr>
                    </a:p>
                    <a:p>
                      <a:pPr algn="ctr"/>
                      <a:r>
                        <a:rPr lang="en-US" sz="1400" b="0" i="0" dirty="0">
                          <a:solidFill>
                            <a:schemeClr val="bg1"/>
                          </a:solidFill>
                          <a:effectLst/>
                          <a:latin typeface="Calibri" panose="020F0502020204030204" pitchFamily="34" charset="0"/>
                          <a:cs typeface="Calibri" panose="020F0502020204030204" pitchFamily="34" charset="0"/>
                        </a:rPr>
                        <a:t>135 (53)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118 (46)</a:t>
                      </a:r>
                      <a:endParaRPr lang="en-US" sz="1400" dirty="0">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4 (2)</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400" b="0" i="0" dirty="0">
                        <a:solidFill>
                          <a:schemeClr val="bg1"/>
                        </a:solidFill>
                        <a:effectLst/>
                        <a:latin typeface="Calibri" panose="020F0502020204030204" pitchFamily="34" charset="0"/>
                        <a:cs typeface="Calibri" panose="020F0502020204030204" pitchFamily="34" charset="0"/>
                      </a:endParaRPr>
                    </a:p>
                    <a:p>
                      <a:pPr algn="ctr"/>
                      <a:r>
                        <a:rPr lang="en-US" sz="1400" b="0" i="0" dirty="0">
                          <a:solidFill>
                            <a:schemeClr val="bg1"/>
                          </a:solidFill>
                          <a:effectLst/>
                          <a:latin typeface="Calibri" panose="020F0502020204030204" pitchFamily="34" charset="0"/>
                          <a:cs typeface="Calibri" panose="020F0502020204030204" pitchFamily="34" charset="0"/>
                        </a:rPr>
                        <a:t>87 (48)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90 (50)</a:t>
                      </a:r>
                      <a:endParaRPr lang="en-US" sz="1400" dirty="0">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3 (2)</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400" b="0" i="0" dirty="0">
                        <a:solidFill>
                          <a:schemeClr val="bg1"/>
                        </a:solidFill>
                        <a:effectLst/>
                        <a:latin typeface="Calibri" panose="020F0502020204030204" pitchFamily="34" charset="0"/>
                        <a:cs typeface="Calibri" panose="020F0502020204030204" pitchFamily="34" charset="0"/>
                      </a:endParaRPr>
                    </a:p>
                    <a:p>
                      <a:pPr algn="ctr"/>
                      <a:r>
                        <a:rPr lang="en-US" sz="1400" b="0" i="0" dirty="0">
                          <a:solidFill>
                            <a:schemeClr val="bg1"/>
                          </a:solidFill>
                          <a:effectLst/>
                          <a:latin typeface="Calibri" panose="020F0502020204030204" pitchFamily="34" charset="0"/>
                          <a:cs typeface="Calibri" panose="020F0502020204030204" pitchFamily="34" charset="0"/>
                        </a:rPr>
                        <a:t>138 (55)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105 (42)</a:t>
                      </a:r>
                      <a:endParaRPr lang="en-US" sz="1400" dirty="0">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7 (3)</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400" b="0" i="0" dirty="0">
                        <a:solidFill>
                          <a:schemeClr val="bg1"/>
                        </a:solidFill>
                        <a:effectLst/>
                        <a:latin typeface="Calibri" panose="020F0502020204030204" pitchFamily="34" charset="0"/>
                        <a:cs typeface="Calibri" panose="020F0502020204030204" pitchFamily="34" charset="0"/>
                      </a:endParaRPr>
                    </a:p>
                    <a:p>
                      <a:pPr algn="ctr"/>
                      <a:r>
                        <a:rPr lang="en-US" sz="1400" b="0" i="0" dirty="0">
                          <a:solidFill>
                            <a:schemeClr val="bg1"/>
                          </a:solidFill>
                          <a:effectLst/>
                          <a:latin typeface="Calibri" panose="020F0502020204030204" pitchFamily="34" charset="0"/>
                          <a:cs typeface="Calibri" panose="020F0502020204030204" pitchFamily="34" charset="0"/>
                        </a:rPr>
                        <a:t>92 (54)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68 (40)</a:t>
                      </a:r>
                      <a:endParaRPr lang="en-US" sz="1400" dirty="0">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6 (4)</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r>
                        <a:rPr lang="en-US" sz="1400" b="0" i="0" dirty="0">
                          <a:solidFill>
                            <a:schemeClr val="bg1"/>
                          </a:solidFill>
                          <a:effectLst/>
                          <a:latin typeface="Calibri" panose="020F0502020204030204" pitchFamily="34" charset="0"/>
                          <a:cs typeface="Calibri" panose="020F0502020204030204" pitchFamily="34" charset="0"/>
                        </a:rPr>
                        <a:t>Ki67,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&lt;20%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Not reported</a:t>
                      </a:r>
                    </a:p>
                  </a:txBody>
                  <a:tcPr marL="118872" marR="118872"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b="0" i="0" dirty="0">
                        <a:solidFill>
                          <a:schemeClr val="bg1"/>
                        </a:solidFill>
                        <a:effectLst/>
                        <a:latin typeface="Calibri" panose="020F0502020204030204" pitchFamily="34" charset="0"/>
                        <a:cs typeface="Calibri" panose="020F0502020204030204" pitchFamily="34" charset="0"/>
                      </a:endParaRPr>
                    </a:p>
                    <a:p>
                      <a:pPr algn="ctr"/>
                      <a:r>
                        <a:rPr lang="en-US" sz="1400" b="0" i="0" dirty="0">
                          <a:solidFill>
                            <a:schemeClr val="bg1"/>
                          </a:solidFill>
                          <a:effectLst/>
                          <a:latin typeface="Calibri" panose="020F0502020204030204" pitchFamily="34" charset="0"/>
                          <a:cs typeface="Calibri" panose="020F0502020204030204" pitchFamily="34" charset="0"/>
                        </a:rPr>
                        <a:t>72 (28)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107 (42)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78 (30)</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b="0" i="0" dirty="0">
                        <a:solidFill>
                          <a:schemeClr val="bg1"/>
                        </a:solidFill>
                        <a:effectLst/>
                        <a:latin typeface="Calibri" panose="020F0502020204030204" pitchFamily="34" charset="0"/>
                        <a:cs typeface="Calibri" panose="020F0502020204030204" pitchFamily="34" charset="0"/>
                      </a:endParaRPr>
                    </a:p>
                    <a:p>
                      <a:pPr algn="ctr"/>
                      <a:r>
                        <a:rPr lang="en-US" sz="1400" b="0" i="0" dirty="0">
                          <a:solidFill>
                            <a:schemeClr val="bg1"/>
                          </a:solidFill>
                          <a:effectLst/>
                          <a:latin typeface="Calibri" panose="020F0502020204030204" pitchFamily="34" charset="0"/>
                          <a:cs typeface="Calibri" panose="020F0502020204030204" pitchFamily="34" charset="0"/>
                        </a:rPr>
                        <a:t>72 (40)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107 (59)</a:t>
                      </a:r>
                      <a:endParaRPr lang="en-US" sz="1400" dirty="0">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1 (1)</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b="0" i="0" dirty="0">
                        <a:solidFill>
                          <a:schemeClr val="bg1"/>
                        </a:solidFill>
                        <a:effectLst/>
                        <a:latin typeface="Calibri" panose="020F0502020204030204" pitchFamily="34" charset="0"/>
                        <a:cs typeface="Calibri" panose="020F0502020204030204" pitchFamily="34" charset="0"/>
                      </a:endParaRPr>
                    </a:p>
                    <a:p>
                      <a:pPr algn="ctr"/>
                      <a:r>
                        <a:rPr lang="en-US" sz="1400" b="0" i="0" dirty="0">
                          <a:solidFill>
                            <a:schemeClr val="bg1"/>
                          </a:solidFill>
                          <a:effectLst/>
                          <a:latin typeface="Calibri" panose="020F0502020204030204" pitchFamily="34" charset="0"/>
                          <a:cs typeface="Calibri" panose="020F0502020204030204" pitchFamily="34" charset="0"/>
                        </a:rPr>
                        <a:t>72 (28)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97 (38)</a:t>
                      </a:r>
                      <a:endParaRPr lang="en-US" sz="1400" dirty="0">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84 (33)</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b="0" i="0" dirty="0">
                        <a:solidFill>
                          <a:schemeClr val="bg1"/>
                        </a:solidFill>
                        <a:effectLst/>
                        <a:latin typeface="Calibri" panose="020F0502020204030204" pitchFamily="34" charset="0"/>
                        <a:cs typeface="Calibri" panose="020F0502020204030204" pitchFamily="34" charset="0"/>
                      </a:endParaRPr>
                    </a:p>
                    <a:p>
                      <a:pPr algn="ctr"/>
                      <a:r>
                        <a:rPr lang="en-US" sz="1400" b="0" i="0" dirty="0">
                          <a:solidFill>
                            <a:schemeClr val="bg1"/>
                          </a:solidFill>
                          <a:effectLst/>
                          <a:latin typeface="Calibri" panose="020F0502020204030204" pitchFamily="34" charset="0"/>
                          <a:cs typeface="Calibri" panose="020F0502020204030204" pitchFamily="34" charset="0"/>
                        </a:rPr>
                        <a:t>71 (42)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93 (55)</a:t>
                      </a:r>
                      <a:endParaRPr lang="en-US" sz="1400" dirty="0">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5 (3)</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5813247"/>
                  </a:ext>
                </a:extLst>
              </a:tr>
              <a:tr h="0">
                <a:tc>
                  <a:txBody>
                    <a:bodyPr/>
                    <a:lstStyle/>
                    <a:p>
                      <a:r>
                        <a:rPr lang="en-US" sz="1400" b="0" i="0" dirty="0">
                          <a:solidFill>
                            <a:schemeClr val="bg1"/>
                          </a:solidFill>
                          <a:effectLst/>
                          <a:latin typeface="Calibri" panose="020F0502020204030204" pitchFamily="34" charset="0"/>
                          <a:cs typeface="Calibri" panose="020F0502020204030204" pitchFamily="34" charset="0"/>
                        </a:rPr>
                        <a:t>Positive axillary nodal status, n (%)</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18872" marR="118872"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205 (80)</a:t>
                      </a: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147 (82)</a:t>
                      </a: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201 (79)</a:t>
                      </a: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effectLst/>
                          <a:latin typeface="Calibri" panose="020F0502020204030204" pitchFamily="34" charset="0"/>
                          <a:cs typeface="Calibri" panose="020F0502020204030204" pitchFamily="34" charset="0"/>
                        </a:rPr>
                        <a:t>137 (81)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1030318"/>
                  </a:ext>
                </a:extLst>
              </a:tr>
              <a:tr h="0">
                <a:tc>
                  <a:txBody>
                    <a:bodyPr/>
                    <a:lstStyle/>
                    <a:p>
                      <a:r>
                        <a:rPr lang="en-US" sz="1400" b="0" i="0" dirty="0">
                          <a:solidFill>
                            <a:schemeClr val="bg1"/>
                          </a:solidFill>
                          <a:effectLst/>
                          <a:latin typeface="Calibri" panose="020F0502020204030204" pitchFamily="34" charset="0"/>
                          <a:cs typeface="Calibri" panose="020F0502020204030204" pitchFamily="34" charset="0"/>
                        </a:rPr>
                        <a:t>AC dose frequency,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Q2W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Q3W</a:t>
                      </a:r>
                    </a:p>
                  </a:txBody>
                  <a:tcPr marL="118872" marR="118872"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b="0" i="0" dirty="0">
                        <a:solidFill>
                          <a:schemeClr val="bg1"/>
                        </a:solidFill>
                        <a:effectLst/>
                        <a:latin typeface="Calibri" panose="020F0502020204030204" pitchFamily="34" charset="0"/>
                        <a:cs typeface="Calibri" panose="020F0502020204030204" pitchFamily="34" charset="0"/>
                      </a:endParaRPr>
                    </a:p>
                    <a:p>
                      <a:pPr algn="ctr"/>
                      <a:r>
                        <a:rPr lang="en-US" sz="1400" b="0" i="0" dirty="0">
                          <a:solidFill>
                            <a:schemeClr val="bg1"/>
                          </a:solidFill>
                          <a:effectLst/>
                          <a:latin typeface="Calibri" panose="020F0502020204030204" pitchFamily="34" charset="0"/>
                          <a:cs typeface="Calibri" panose="020F0502020204030204" pitchFamily="34" charset="0"/>
                        </a:rPr>
                        <a:t>132 (51) </a:t>
                      </a:r>
                    </a:p>
                    <a:p>
                      <a:pPr algn="ctr"/>
                      <a:r>
                        <a:rPr lang="en-US" sz="1400" b="0" i="0" dirty="0">
                          <a:solidFill>
                            <a:schemeClr val="bg1"/>
                          </a:solidFill>
                          <a:effectLst/>
                          <a:latin typeface="Calibri" panose="020F0502020204030204" pitchFamily="34" charset="0"/>
                          <a:cs typeface="Calibri" panose="020F0502020204030204" pitchFamily="34" charset="0"/>
                        </a:rPr>
                        <a:t>125 (49)</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b="0" i="0" dirty="0">
                        <a:solidFill>
                          <a:schemeClr val="bg1"/>
                        </a:solidFill>
                        <a:effectLst/>
                        <a:latin typeface="Calibri" panose="020F0502020204030204" pitchFamily="34" charset="0"/>
                        <a:cs typeface="Calibri" panose="020F0502020204030204" pitchFamily="34" charset="0"/>
                      </a:endParaRPr>
                    </a:p>
                    <a:p>
                      <a:pPr algn="ctr"/>
                      <a:r>
                        <a:rPr lang="en-US" sz="1400" b="0" i="0" dirty="0">
                          <a:solidFill>
                            <a:schemeClr val="bg1"/>
                          </a:solidFill>
                          <a:effectLst/>
                          <a:latin typeface="Calibri" panose="020F0502020204030204" pitchFamily="34" charset="0"/>
                          <a:cs typeface="Calibri" panose="020F0502020204030204" pitchFamily="34" charset="0"/>
                        </a:rPr>
                        <a:t>89 (49) </a:t>
                      </a:r>
                    </a:p>
                    <a:p>
                      <a:pPr algn="ctr"/>
                      <a:r>
                        <a:rPr lang="en-US" sz="1400" b="0" i="0" dirty="0">
                          <a:solidFill>
                            <a:schemeClr val="bg1"/>
                          </a:solidFill>
                          <a:effectLst/>
                          <a:latin typeface="Calibri" panose="020F0502020204030204" pitchFamily="34" charset="0"/>
                          <a:cs typeface="Calibri" panose="020F0502020204030204" pitchFamily="34" charset="0"/>
                        </a:rPr>
                        <a:t>91 (51)</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b="0" i="0" dirty="0">
                        <a:solidFill>
                          <a:schemeClr val="bg1"/>
                        </a:solidFill>
                        <a:effectLst/>
                        <a:latin typeface="Calibri" panose="020F0502020204030204" pitchFamily="34" charset="0"/>
                        <a:cs typeface="Calibri" panose="020F0502020204030204" pitchFamily="34" charset="0"/>
                      </a:endParaRPr>
                    </a:p>
                    <a:p>
                      <a:pPr algn="ctr"/>
                      <a:r>
                        <a:rPr lang="en-US" sz="1400" b="0" i="0" dirty="0">
                          <a:solidFill>
                            <a:schemeClr val="bg1"/>
                          </a:solidFill>
                          <a:effectLst/>
                          <a:latin typeface="Calibri" panose="020F0502020204030204" pitchFamily="34" charset="0"/>
                          <a:cs typeface="Calibri" panose="020F0502020204030204" pitchFamily="34" charset="0"/>
                        </a:rPr>
                        <a:t>134 (53) </a:t>
                      </a:r>
                    </a:p>
                    <a:p>
                      <a:pPr algn="ctr"/>
                      <a:r>
                        <a:rPr lang="en-US" sz="1400" b="0" i="0" dirty="0">
                          <a:solidFill>
                            <a:schemeClr val="bg1"/>
                          </a:solidFill>
                          <a:effectLst/>
                          <a:latin typeface="Calibri" panose="020F0502020204030204" pitchFamily="34" charset="0"/>
                          <a:cs typeface="Calibri" panose="020F0502020204030204" pitchFamily="34" charset="0"/>
                        </a:rPr>
                        <a:t>119 (47)</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b="0" i="0" dirty="0">
                        <a:solidFill>
                          <a:schemeClr val="bg1"/>
                        </a:solidFill>
                        <a:effectLst/>
                        <a:latin typeface="Calibri" panose="020F0502020204030204" pitchFamily="34" charset="0"/>
                        <a:cs typeface="Calibri" panose="020F0502020204030204" pitchFamily="34" charset="0"/>
                      </a:endParaRPr>
                    </a:p>
                    <a:p>
                      <a:pPr algn="ctr"/>
                      <a:r>
                        <a:rPr lang="en-US" sz="1400" b="0" i="0" dirty="0">
                          <a:solidFill>
                            <a:schemeClr val="bg1"/>
                          </a:solidFill>
                          <a:effectLst/>
                          <a:latin typeface="Calibri" panose="020F0502020204030204" pitchFamily="34" charset="0"/>
                          <a:cs typeface="Calibri" panose="020F0502020204030204" pitchFamily="34" charset="0"/>
                        </a:rPr>
                        <a:t>86 (51) </a:t>
                      </a:r>
                    </a:p>
                    <a:p>
                      <a:pPr algn="ctr"/>
                      <a:r>
                        <a:rPr lang="en-US" sz="1400" b="0" i="0" dirty="0">
                          <a:solidFill>
                            <a:schemeClr val="bg1"/>
                          </a:solidFill>
                          <a:effectLst/>
                          <a:latin typeface="Calibri" panose="020F0502020204030204" pitchFamily="34" charset="0"/>
                          <a:cs typeface="Calibri" panose="020F0502020204030204" pitchFamily="34" charset="0"/>
                        </a:rPr>
                        <a:t>83 (49)</a:t>
                      </a:r>
                      <a:endParaRPr lang="en-US" sz="1400" dirty="0">
                        <a:solidFill>
                          <a:schemeClr val="bg1"/>
                        </a:solidFill>
                        <a:effectLst/>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84957270"/>
                  </a:ext>
                </a:extLst>
              </a:tr>
            </a:tbl>
          </a:graphicData>
        </a:graphic>
      </p:graphicFrame>
      <p:sp>
        <p:nvSpPr>
          <p:cNvPr id="7" name="Text Box 30">
            <a:extLst>
              <a:ext uri="{FF2B5EF4-FFF2-40B4-BE49-F238E27FC236}">
                <a16:creationId xmlns:a16="http://schemas.microsoft.com/office/drawing/2014/main" id="{D37BA552-3C6D-A7AD-78F0-C90A3DE7689A}"/>
              </a:ext>
            </a:extLst>
          </p:cNvPr>
          <p:cNvSpPr txBox="1">
            <a:spLocks noChangeArrowheads="1"/>
          </p:cNvSpPr>
          <p:nvPr/>
        </p:nvSpPr>
        <p:spPr bwMode="auto">
          <a:xfrm>
            <a:off x="727077" y="606901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*BEP (n = 349) have quantifiable PD-L1 28-8 CPS.</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7BF91-BD40-7F76-DA43-6C813868DB97}"/>
              </a:ext>
            </a:extLst>
          </p:cNvPr>
          <p:cNvSpPr>
            <a:spLocks noGrp="1"/>
          </p:cNvSpPr>
          <p:nvPr>
            <p:ph type="title"/>
          </p:nvPr>
        </p:nvSpPr>
        <p:spPr/>
        <p:txBody>
          <a:bodyPr/>
          <a:lstStyle/>
          <a:p>
            <a:r>
              <a:rPr lang="en-US" dirty="0"/>
              <a:t>CheckMate 7FL Biomarker Analysis: BL Prevalence and Concordance of PD-L1 Assays and sTIL</a:t>
            </a:r>
          </a:p>
        </p:txBody>
      </p:sp>
      <p:sp>
        <p:nvSpPr>
          <p:cNvPr id="10" name="Content Placeholder 9">
            <a:extLst>
              <a:ext uri="{FF2B5EF4-FFF2-40B4-BE49-F238E27FC236}">
                <a16:creationId xmlns:a16="http://schemas.microsoft.com/office/drawing/2014/main" id="{8F98A569-FC3C-FAFA-C543-C5BDBC6E9E0D}"/>
              </a:ext>
            </a:extLst>
          </p:cNvPr>
          <p:cNvSpPr>
            <a:spLocks noGrp="1"/>
          </p:cNvSpPr>
          <p:nvPr>
            <p:ph sz="half" idx="2"/>
          </p:nvPr>
        </p:nvSpPr>
        <p:spPr>
          <a:xfrm>
            <a:off x="6243100" y="4396158"/>
            <a:ext cx="5660323" cy="1846850"/>
          </a:xfrm>
        </p:spPr>
        <p:txBody>
          <a:bodyPr/>
          <a:lstStyle/>
          <a:p>
            <a:pPr>
              <a:spcBef>
                <a:spcPts val="600"/>
              </a:spcBef>
            </a:pPr>
            <a:r>
              <a:rPr lang="en-US" sz="2400" dirty="0"/>
              <a:t>BL prevalence of PD-L1+ and sTIL balanced between treatment arms</a:t>
            </a:r>
          </a:p>
          <a:p>
            <a:pPr>
              <a:spcBef>
                <a:spcPts val="600"/>
              </a:spcBef>
            </a:pPr>
            <a:r>
              <a:rPr lang="en-US" sz="2400" dirty="0"/>
              <a:t>With PD-L1 assays, high OPA noted with 28-8 CPS ≥3 and SP142 IC ≥1%</a:t>
            </a:r>
          </a:p>
        </p:txBody>
      </p:sp>
      <p:sp>
        <p:nvSpPr>
          <p:cNvPr id="4" name="Text Box 11">
            <a:extLst>
              <a:ext uri="{FF2B5EF4-FFF2-40B4-BE49-F238E27FC236}">
                <a16:creationId xmlns:a16="http://schemas.microsoft.com/office/drawing/2014/main" id="{BE70BE84-81DF-FE2D-1D9D-DA5DC67D422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Loi. SABCS 2023. Abstr GS01-01.</a:t>
            </a:r>
          </a:p>
        </p:txBody>
      </p:sp>
      <p:graphicFrame>
        <p:nvGraphicFramePr>
          <p:cNvPr id="8" name="Group 3">
            <a:extLst>
              <a:ext uri="{FF2B5EF4-FFF2-40B4-BE49-F238E27FC236}">
                <a16:creationId xmlns:a16="http://schemas.microsoft.com/office/drawing/2014/main" id="{A1FD8E0B-9859-A543-5B59-CEA316101A58}"/>
              </a:ext>
            </a:extLst>
          </p:cNvPr>
          <p:cNvGraphicFramePr>
            <a:graphicFrameLocks/>
          </p:cNvGraphicFramePr>
          <p:nvPr>
            <p:extLst>
              <p:ext uri="{D42A27DB-BD31-4B8C-83A1-F6EECF244321}">
                <p14:modId xmlns:p14="http://schemas.microsoft.com/office/powerpoint/2010/main" val="746076295"/>
              </p:ext>
            </p:extLst>
          </p:nvPr>
        </p:nvGraphicFramePr>
        <p:xfrm>
          <a:off x="6384926" y="1600319"/>
          <a:ext cx="5376672" cy="2651888"/>
        </p:xfrm>
        <a:graphic>
          <a:graphicData uri="http://schemas.openxmlformats.org/drawingml/2006/table">
            <a:tbl>
              <a:tblPr/>
              <a:tblGrid>
                <a:gridCol w="1792224">
                  <a:extLst>
                    <a:ext uri="{9D8B030D-6E8A-4147-A177-3AD203B41FA5}">
                      <a16:colId xmlns:a16="http://schemas.microsoft.com/office/drawing/2014/main" val="20000"/>
                    </a:ext>
                  </a:extLst>
                </a:gridCol>
                <a:gridCol w="1792224">
                  <a:extLst>
                    <a:ext uri="{9D8B030D-6E8A-4147-A177-3AD203B41FA5}">
                      <a16:colId xmlns:a16="http://schemas.microsoft.com/office/drawing/2014/main" val="20001"/>
                    </a:ext>
                  </a:extLst>
                </a:gridCol>
                <a:gridCol w="1792224">
                  <a:extLst>
                    <a:ext uri="{9D8B030D-6E8A-4147-A177-3AD203B41FA5}">
                      <a16:colId xmlns:a16="http://schemas.microsoft.com/office/drawing/2014/main" val="307590146"/>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Overall Percentage Agreement,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PD-L1 per SP142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(IC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sTIL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PD-L1 per 28-8 CPS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CPS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CPS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391077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CPS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684127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PD-L1 per SP142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6106090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IC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12219454"/>
                  </a:ext>
                </a:extLst>
              </a:tr>
            </a:tbl>
          </a:graphicData>
        </a:graphic>
      </p:graphicFrame>
      <p:graphicFrame>
        <p:nvGraphicFramePr>
          <p:cNvPr id="11" name="Group 3">
            <a:extLst>
              <a:ext uri="{FF2B5EF4-FFF2-40B4-BE49-F238E27FC236}">
                <a16:creationId xmlns:a16="http://schemas.microsoft.com/office/drawing/2014/main" id="{6ABD3E1E-34FA-50A5-0FAA-65F5AF5651F0}"/>
              </a:ext>
            </a:extLst>
          </p:cNvPr>
          <p:cNvGraphicFramePr>
            <a:graphicFrameLocks/>
          </p:cNvGraphicFramePr>
          <p:nvPr>
            <p:extLst>
              <p:ext uri="{D42A27DB-BD31-4B8C-83A1-F6EECF244321}">
                <p14:modId xmlns:p14="http://schemas.microsoft.com/office/powerpoint/2010/main" val="3149184422"/>
              </p:ext>
            </p:extLst>
          </p:nvPr>
        </p:nvGraphicFramePr>
        <p:xfrm>
          <a:off x="522288" y="1600319"/>
          <a:ext cx="5376672" cy="4572240"/>
        </p:xfrm>
        <a:graphic>
          <a:graphicData uri="http://schemas.openxmlformats.org/drawingml/2006/table">
            <a:tbl>
              <a:tblPr/>
              <a:tblGrid>
                <a:gridCol w="3071517">
                  <a:extLst>
                    <a:ext uri="{9D8B030D-6E8A-4147-A177-3AD203B41FA5}">
                      <a16:colId xmlns:a16="http://schemas.microsoft.com/office/drawing/2014/main" val="20000"/>
                    </a:ext>
                  </a:extLst>
                </a:gridCol>
                <a:gridCol w="230515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Prevalence by BL Parameter,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PD-L1+ per SP142</a:t>
                      </a:r>
                      <a:endParaRPr kumimoji="0" lang="en-US" sz="1400" b="1"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mITT n = 510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IC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PD-L1+ per 28-8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BEP n = 349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27568696"/>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CPS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63758330"/>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CPS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593866558"/>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CPS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992264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CPS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69659616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sTIL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BEP n = 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685120345"/>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170747697"/>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3581011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565059080"/>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sTIL, % (min-max)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638055956"/>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Mean sTIL, %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 (24.35)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124115882"/>
                  </a:ext>
                </a:extLst>
              </a:tr>
            </a:tbl>
          </a:graphicData>
        </a:graphic>
      </p:graphicFrame>
    </p:spTree>
    <p:extLst>
      <p:ext uri="{BB962C8B-B14F-4D97-AF65-F5344CB8AC3E}">
        <p14:creationId xmlns:p14="http://schemas.microsoft.com/office/powerpoint/2010/main" val="2183710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5E5DE-B432-216D-5AFB-E1059C8DF649}"/>
              </a:ext>
            </a:extLst>
          </p:cNvPr>
          <p:cNvSpPr>
            <a:spLocks noGrp="1"/>
          </p:cNvSpPr>
          <p:nvPr>
            <p:ph type="title"/>
          </p:nvPr>
        </p:nvSpPr>
        <p:spPr/>
        <p:txBody>
          <a:bodyPr/>
          <a:lstStyle/>
          <a:p>
            <a:r>
              <a:rPr lang="en-US" dirty="0"/>
              <a:t>CheckMate 7FL Biomarker Analysis: pCR and RCB 0-1 Rates by PD-L1 Status per SP142 and 28-8 CPS Assays</a:t>
            </a:r>
          </a:p>
        </p:txBody>
      </p:sp>
      <p:sp>
        <p:nvSpPr>
          <p:cNvPr id="6" name="Content Placeholder 5">
            <a:extLst>
              <a:ext uri="{FF2B5EF4-FFF2-40B4-BE49-F238E27FC236}">
                <a16:creationId xmlns:a16="http://schemas.microsoft.com/office/drawing/2014/main" id="{9588185B-EF20-F46A-B841-BACF73FBB9DE}"/>
              </a:ext>
            </a:extLst>
          </p:cNvPr>
          <p:cNvSpPr>
            <a:spLocks noGrp="1"/>
          </p:cNvSpPr>
          <p:nvPr>
            <p:ph idx="1"/>
          </p:nvPr>
        </p:nvSpPr>
        <p:spPr>
          <a:xfrm>
            <a:off x="9432530" y="1513047"/>
            <a:ext cx="2237181" cy="4650686"/>
          </a:xfrm>
        </p:spPr>
        <p:txBody>
          <a:bodyPr/>
          <a:lstStyle/>
          <a:p>
            <a:r>
              <a:rPr lang="en-US" sz="1800" dirty="0"/>
              <a:t>Nivo benefit greater in PD-L1+ population defined using SP142 IC ≥1% or 28-8 CPS ≥1</a:t>
            </a:r>
          </a:p>
          <a:p>
            <a:r>
              <a:rPr lang="en-US" sz="1800" dirty="0"/>
              <a:t>Nivo benefit increased as CPS scores increased</a:t>
            </a:r>
          </a:p>
          <a:p>
            <a:r>
              <a:rPr lang="en-US" sz="1800" dirty="0"/>
              <a:t>ROC and lift plot analyses identified PD-L1 CPS ≥3 as optimal cutoff for predicting Nivo benefit</a:t>
            </a:r>
          </a:p>
          <a:p>
            <a:pPr marL="0" indent="0">
              <a:buNone/>
            </a:pPr>
            <a:endParaRPr lang="en-US" sz="1800" dirty="0"/>
          </a:p>
        </p:txBody>
      </p:sp>
      <p:sp>
        <p:nvSpPr>
          <p:cNvPr id="4" name="Text Box 11">
            <a:extLst>
              <a:ext uri="{FF2B5EF4-FFF2-40B4-BE49-F238E27FC236}">
                <a16:creationId xmlns:a16="http://schemas.microsoft.com/office/drawing/2014/main" id="{3B3F4F62-B26E-3F05-DF39-144CC5ADE6C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Loi. SABCS 2023. Abstr GS01-01.</a:t>
            </a:r>
          </a:p>
        </p:txBody>
      </p:sp>
      <p:graphicFrame>
        <p:nvGraphicFramePr>
          <p:cNvPr id="5" name="Group 32">
            <a:extLst>
              <a:ext uri="{FF2B5EF4-FFF2-40B4-BE49-F238E27FC236}">
                <a16:creationId xmlns:a16="http://schemas.microsoft.com/office/drawing/2014/main" id="{3199D9B9-A6C0-F605-7DD6-C3E83DD5C23A}"/>
              </a:ext>
            </a:extLst>
          </p:cNvPr>
          <p:cNvGraphicFramePr>
            <a:graphicFrameLocks noGrp="1"/>
          </p:cNvGraphicFramePr>
          <p:nvPr>
            <p:extLst>
              <p:ext uri="{D42A27DB-BD31-4B8C-83A1-F6EECF244321}">
                <p14:modId xmlns:p14="http://schemas.microsoft.com/office/powerpoint/2010/main" val="642655504"/>
              </p:ext>
            </p:extLst>
          </p:nvPr>
        </p:nvGraphicFramePr>
        <p:xfrm>
          <a:off x="522288" y="1504562"/>
          <a:ext cx="8910242" cy="4877056"/>
        </p:xfrm>
        <a:graphic>
          <a:graphicData uri="http://schemas.openxmlformats.org/drawingml/2006/table">
            <a:tbl>
              <a:tblPr/>
              <a:tblGrid>
                <a:gridCol w="269162">
                  <a:extLst>
                    <a:ext uri="{9D8B030D-6E8A-4147-A177-3AD203B41FA5}">
                      <a16:colId xmlns:a16="http://schemas.microsoft.com/office/drawing/2014/main" val="20000"/>
                    </a:ext>
                  </a:extLst>
                </a:gridCol>
                <a:gridCol w="777240">
                  <a:extLst>
                    <a:ext uri="{9D8B030D-6E8A-4147-A177-3AD203B41FA5}">
                      <a16:colId xmlns:a16="http://schemas.microsoft.com/office/drawing/2014/main" val="954208098"/>
                    </a:ext>
                  </a:extLst>
                </a:gridCol>
                <a:gridCol w="1188720">
                  <a:extLst>
                    <a:ext uri="{9D8B030D-6E8A-4147-A177-3AD203B41FA5}">
                      <a16:colId xmlns:a16="http://schemas.microsoft.com/office/drawing/2014/main" val="20001"/>
                    </a:ext>
                  </a:extLst>
                </a:gridCol>
                <a:gridCol w="1143000">
                  <a:extLst>
                    <a:ext uri="{9D8B030D-6E8A-4147-A177-3AD203B41FA5}">
                      <a16:colId xmlns:a16="http://schemas.microsoft.com/office/drawing/2014/main" val="2633981794"/>
                    </a:ext>
                  </a:extLst>
                </a:gridCol>
                <a:gridCol w="1600200">
                  <a:extLst>
                    <a:ext uri="{9D8B030D-6E8A-4147-A177-3AD203B41FA5}">
                      <a16:colId xmlns:a16="http://schemas.microsoft.com/office/drawing/2014/main" val="20002"/>
                    </a:ext>
                  </a:extLst>
                </a:gridCol>
                <a:gridCol w="1188720">
                  <a:extLst>
                    <a:ext uri="{9D8B030D-6E8A-4147-A177-3AD203B41FA5}">
                      <a16:colId xmlns:a16="http://schemas.microsoft.com/office/drawing/2014/main" val="1218643579"/>
                    </a:ext>
                  </a:extLst>
                </a:gridCol>
                <a:gridCol w="1143000">
                  <a:extLst>
                    <a:ext uri="{9D8B030D-6E8A-4147-A177-3AD203B41FA5}">
                      <a16:colId xmlns:a16="http://schemas.microsoft.com/office/drawing/2014/main" val="3538686028"/>
                    </a:ext>
                  </a:extLst>
                </a:gridCol>
                <a:gridCol w="1600200">
                  <a:extLst>
                    <a:ext uri="{9D8B030D-6E8A-4147-A177-3AD203B41FA5}">
                      <a16:colId xmlns:a16="http://schemas.microsoft.com/office/drawing/2014/main" val="3732388563"/>
                    </a:ext>
                  </a:extLst>
                </a:gridCol>
              </a:tblGrid>
              <a:tr h="0">
                <a:tc rowSpan="2"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Rate by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PD-L1, %</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rowSpan="2"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pCR</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RCB 0-1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111833415"/>
                  </a:ext>
                </a:extLst>
              </a:tr>
              <a:tr h="0">
                <a:tc gridSpan="2"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Rate,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pCR,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NACT</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Pbo + NACT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Diff., % (95% CI)</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NACT</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Pbo + NACT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Diff.,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0">
                <a:tc gridSpan="2">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Overall</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h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(3.9 to 17.4)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30.7</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(1.8 to 16.9)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 SP142</a:t>
                      </a: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(-3.6 to 10.7)</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 (-8.9 to 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24.1 (10.1 to 36.7)</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28.4 (13.7 to 41.3)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rowSpan="1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28-8 CPS</a:t>
                      </a: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(-4.0 to 15.5)</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(-8.1 to 14.6)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16.6 (2.8 to 29.4)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17.0 (2.7 to 30.3)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78922896"/>
                  </a:ext>
                </a:extLst>
              </a:tr>
              <a:tr h="118956">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&lt;3</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(-5.9 to 11.5)</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 (-9.4 to 10.7)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84303232"/>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27.2 (10.3 to 42.0)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28.3 (11.1 to 43.3)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622622309"/>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&lt;20</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 (-5.9 to 37.3)</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22.5 (-1.1 to 43.0)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26237494"/>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&lt;5</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(-4.5 to 12.8)</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(-8.5 to 11.3)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260017635"/>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29.5 (10.2 to 45.8)</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32.9 (13.4 to 49.1)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10855950"/>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&lt;10</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(-2.5 to 14.4)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(-5.2 to 13.9)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125986424"/>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65.7</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32.4 (7.3 to 52.3)</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34.4 (9.4 to 54.1)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40570773"/>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&lt;20</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21.7</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(-1.8 to 15.3)</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(-3.7 to 15.3)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723689996"/>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52.3 (18.6 to 72.4)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52.3 (18.6 to 72.4)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9329055"/>
                  </a:ext>
                </a:extLst>
              </a:tr>
            </a:tbl>
          </a:graphicData>
        </a:graphic>
      </p:graphicFrame>
    </p:spTree>
    <p:extLst>
      <p:ext uri="{BB962C8B-B14F-4D97-AF65-F5344CB8AC3E}">
        <p14:creationId xmlns:p14="http://schemas.microsoft.com/office/powerpoint/2010/main" val="1764170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5E5DE-B432-216D-5AFB-E1059C8DF649}"/>
              </a:ext>
            </a:extLst>
          </p:cNvPr>
          <p:cNvSpPr>
            <a:spLocks noGrp="1"/>
          </p:cNvSpPr>
          <p:nvPr>
            <p:ph type="title"/>
          </p:nvPr>
        </p:nvSpPr>
        <p:spPr/>
        <p:txBody>
          <a:bodyPr/>
          <a:lstStyle/>
          <a:p>
            <a:r>
              <a:rPr lang="en-US" dirty="0"/>
              <a:t>CheckMate 7FL Biomarker Analysis: </a:t>
            </a:r>
            <a:br>
              <a:rPr lang="en-US" dirty="0"/>
            </a:br>
            <a:r>
              <a:rPr lang="en-US" dirty="0"/>
              <a:t>pCR and RCB 0-1 Rates by sTIL and Ki67 Index</a:t>
            </a:r>
          </a:p>
        </p:txBody>
      </p:sp>
      <p:sp>
        <p:nvSpPr>
          <p:cNvPr id="9" name="Content Placeholder 8">
            <a:extLst>
              <a:ext uri="{FF2B5EF4-FFF2-40B4-BE49-F238E27FC236}">
                <a16:creationId xmlns:a16="http://schemas.microsoft.com/office/drawing/2014/main" id="{6EE88206-CCEC-CF38-CDAB-40711B106763}"/>
              </a:ext>
            </a:extLst>
          </p:cNvPr>
          <p:cNvSpPr>
            <a:spLocks noGrp="1"/>
          </p:cNvSpPr>
          <p:nvPr>
            <p:ph sz="half" idx="2"/>
          </p:nvPr>
        </p:nvSpPr>
        <p:spPr/>
        <p:txBody>
          <a:bodyPr/>
          <a:lstStyle/>
          <a:p>
            <a:r>
              <a:rPr lang="en-US" sz="2400" dirty="0"/>
              <a:t>Lift plot analysis observed greater pCR benefit with nivolumab when tumors had sTIL ≥1%</a:t>
            </a:r>
          </a:p>
          <a:p>
            <a:pPr lvl="1"/>
            <a:r>
              <a:rPr lang="en-US" sz="2200" dirty="0"/>
              <a:t>Approximately one half of BEP had tumors with sTIL ≥1%</a:t>
            </a:r>
          </a:p>
          <a:p>
            <a:r>
              <a:rPr lang="en-US" sz="2400" dirty="0"/>
              <a:t>RCB 0-1 rate by sTIL status consistent with pCR rate</a:t>
            </a:r>
          </a:p>
          <a:p>
            <a:r>
              <a:rPr lang="en-US" sz="2400" dirty="0"/>
              <a:t>Ki67 index (&lt; vs ≥20%) not associated with pCR or RCB 0-1 benefit with nivolumab</a:t>
            </a:r>
          </a:p>
        </p:txBody>
      </p:sp>
      <p:sp>
        <p:nvSpPr>
          <p:cNvPr id="4" name="Text Box 11">
            <a:extLst>
              <a:ext uri="{FF2B5EF4-FFF2-40B4-BE49-F238E27FC236}">
                <a16:creationId xmlns:a16="http://schemas.microsoft.com/office/drawing/2014/main" id="{3B3F4F62-B26E-3F05-DF39-144CC5ADE6C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Loi. SABCS 2023. Abstr GS01-01.</a:t>
            </a:r>
          </a:p>
        </p:txBody>
      </p:sp>
      <p:graphicFrame>
        <p:nvGraphicFramePr>
          <p:cNvPr id="10" name="Group 32">
            <a:extLst>
              <a:ext uri="{FF2B5EF4-FFF2-40B4-BE49-F238E27FC236}">
                <a16:creationId xmlns:a16="http://schemas.microsoft.com/office/drawing/2014/main" id="{8B801492-2FF7-B6FE-78F3-8B94D91FCB46}"/>
              </a:ext>
            </a:extLst>
          </p:cNvPr>
          <p:cNvGraphicFramePr>
            <a:graphicFrameLocks noGrp="1"/>
          </p:cNvGraphicFramePr>
          <p:nvPr>
            <p:extLst>
              <p:ext uri="{D42A27DB-BD31-4B8C-83A1-F6EECF244321}">
                <p14:modId xmlns:p14="http://schemas.microsoft.com/office/powerpoint/2010/main" val="1637512340"/>
              </p:ext>
            </p:extLst>
          </p:nvPr>
        </p:nvGraphicFramePr>
        <p:xfrm>
          <a:off x="522288" y="1610437"/>
          <a:ext cx="5380658" cy="3352976"/>
        </p:xfrm>
        <a:graphic>
          <a:graphicData uri="http://schemas.openxmlformats.org/drawingml/2006/table">
            <a:tbl>
              <a:tblPr/>
              <a:tblGrid>
                <a:gridCol w="269162">
                  <a:extLst>
                    <a:ext uri="{9D8B030D-6E8A-4147-A177-3AD203B41FA5}">
                      <a16:colId xmlns:a16="http://schemas.microsoft.com/office/drawing/2014/main" val="20000"/>
                    </a:ext>
                  </a:extLst>
                </a:gridCol>
                <a:gridCol w="777240">
                  <a:extLst>
                    <a:ext uri="{9D8B030D-6E8A-4147-A177-3AD203B41FA5}">
                      <a16:colId xmlns:a16="http://schemas.microsoft.com/office/drawing/2014/main" val="954208098"/>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633981794"/>
                    </a:ext>
                  </a:extLst>
                </a:gridCol>
                <a:gridCol w="1591056">
                  <a:extLst>
                    <a:ext uri="{9D8B030D-6E8A-4147-A177-3AD203B41FA5}">
                      <a16:colId xmlns:a16="http://schemas.microsoft.com/office/drawing/2014/main" val="20002"/>
                    </a:ext>
                  </a:extLst>
                </a:gridCol>
              </a:tblGrid>
              <a:tr h="0">
                <a:tc rowSpan="2"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Rate by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PD-L1, %</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rowSpan="2"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pCR</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111833415"/>
                  </a:ext>
                </a:extLst>
              </a:tr>
              <a:tr h="0">
                <a:tc gridSpan="2"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Rate,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pCR,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NACT</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Pbo + NACT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Diff., % (95% CI)</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0">
                <a:tc gridSpan="2">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Overall</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h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(3.9 to 17.4)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 SP142</a:t>
                      </a: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(-3.6 to 10.7)</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24.1 (10.1 to 36.7)</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rowSpan="6">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sTIL</a:t>
                      </a: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alpha val="50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&lt;3</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 (-9.5 to 8.3)</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23.4 (8.7 to 36.7)</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78922896"/>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&lt;5</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 (-9.3 to 8.3)</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84303232"/>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24.9 (9.7 to 38.6)</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622622309"/>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&lt;10</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(-5.9 to 11.4)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26237494"/>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29.2 (10.9 to 44.9)</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260017635"/>
                  </a:ext>
                </a:extLst>
              </a:tr>
            </a:tbl>
          </a:graphicData>
        </a:graphic>
      </p:graphicFrame>
    </p:spTree>
    <p:extLst>
      <p:ext uri="{BB962C8B-B14F-4D97-AF65-F5344CB8AC3E}">
        <p14:creationId xmlns:p14="http://schemas.microsoft.com/office/powerpoint/2010/main" val="454909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79E8A-8007-C47E-08C9-25CDE0091B69}"/>
              </a:ext>
            </a:extLst>
          </p:cNvPr>
          <p:cNvSpPr>
            <a:spLocks noGrp="1"/>
          </p:cNvSpPr>
          <p:nvPr>
            <p:ph type="title"/>
          </p:nvPr>
        </p:nvSpPr>
        <p:spPr/>
        <p:txBody>
          <a:bodyPr/>
          <a:lstStyle/>
          <a:p>
            <a:r>
              <a:rPr lang="en-US" dirty="0"/>
              <a:t>CheckMate 7FL Biomarker Analysis: pCR and RCB 0-1 Rates by ER and PgR Expression in Grade 3 Tumors</a:t>
            </a:r>
          </a:p>
        </p:txBody>
      </p:sp>
      <p:sp>
        <p:nvSpPr>
          <p:cNvPr id="6" name="Content Placeholder 5">
            <a:extLst>
              <a:ext uri="{FF2B5EF4-FFF2-40B4-BE49-F238E27FC236}">
                <a16:creationId xmlns:a16="http://schemas.microsoft.com/office/drawing/2014/main" id="{85718663-A65C-1A40-5F7A-587A9EA6AED3}"/>
              </a:ext>
            </a:extLst>
          </p:cNvPr>
          <p:cNvSpPr>
            <a:spLocks noGrp="1"/>
          </p:cNvSpPr>
          <p:nvPr>
            <p:ph idx="1"/>
          </p:nvPr>
        </p:nvSpPr>
        <p:spPr>
          <a:xfrm>
            <a:off x="9573818" y="1513047"/>
            <a:ext cx="1908386" cy="4650686"/>
          </a:xfrm>
        </p:spPr>
        <p:txBody>
          <a:bodyPr/>
          <a:lstStyle/>
          <a:p>
            <a:r>
              <a:rPr lang="en-US" sz="1800" dirty="0"/>
              <a:t>pCR and RCB 0-1 benefit with Nivo greatest with low ER (≤50%)</a:t>
            </a:r>
          </a:p>
          <a:p>
            <a:r>
              <a:rPr lang="en-US" sz="1800" dirty="0"/>
              <a:t>Benefit with Nivo observed with low PgR (&lt;10%) even when ER ≥10%</a:t>
            </a:r>
          </a:p>
        </p:txBody>
      </p:sp>
      <p:sp>
        <p:nvSpPr>
          <p:cNvPr id="4" name="Text Box 11">
            <a:extLst>
              <a:ext uri="{FF2B5EF4-FFF2-40B4-BE49-F238E27FC236}">
                <a16:creationId xmlns:a16="http://schemas.microsoft.com/office/drawing/2014/main" id="{007D6A6C-74D6-4EE1-092E-6C61FFA0368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Loi. SABCS 2023. Abstr GS01-01.</a:t>
            </a:r>
          </a:p>
        </p:txBody>
      </p:sp>
      <p:graphicFrame>
        <p:nvGraphicFramePr>
          <p:cNvPr id="5" name="Group 32">
            <a:extLst>
              <a:ext uri="{FF2B5EF4-FFF2-40B4-BE49-F238E27FC236}">
                <a16:creationId xmlns:a16="http://schemas.microsoft.com/office/drawing/2014/main" id="{ACA76F70-FEBA-8752-DC91-9ECF4EA59795}"/>
              </a:ext>
            </a:extLst>
          </p:cNvPr>
          <p:cNvGraphicFramePr>
            <a:graphicFrameLocks noGrp="1"/>
          </p:cNvGraphicFramePr>
          <p:nvPr>
            <p:extLst>
              <p:ext uri="{D42A27DB-BD31-4B8C-83A1-F6EECF244321}">
                <p14:modId xmlns:p14="http://schemas.microsoft.com/office/powerpoint/2010/main" val="407409916"/>
              </p:ext>
            </p:extLst>
          </p:nvPr>
        </p:nvGraphicFramePr>
        <p:xfrm>
          <a:off x="522288" y="1602536"/>
          <a:ext cx="9051530" cy="4572240"/>
        </p:xfrm>
        <a:graphic>
          <a:graphicData uri="http://schemas.openxmlformats.org/drawingml/2006/table">
            <a:tbl>
              <a:tblPr/>
              <a:tblGrid>
                <a:gridCol w="411480">
                  <a:extLst>
                    <a:ext uri="{9D8B030D-6E8A-4147-A177-3AD203B41FA5}">
                      <a16:colId xmlns:a16="http://schemas.microsoft.com/office/drawing/2014/main" val="20000"/>
                    </a:ext>
                  </a:extLst>
                </a:gridCol>
                <a:gridCol w="730490">
                  <a:extLst>
                    <a:ext uri="{9D8B030D-6E8A-4147-A177-3AD203B41FA5}">
                      <a16:colId xmlns:a16="http://schemas.microsoft.com/office/drawing/2014/main" val="954208098"/>
                    </a:ext>
                  </a:extLst>
                </a:gridCol>
                <a:gridCol w="1188720">
                  <a:extLst>
                    <a:ext uri="{9D8B030D-6E8A-4147-A177-3AD203B41FA5}">
                      <a16:colId xmlns:a16="http://schemas.microsoft.com/office/drawing/2014/main" val="20001"/>
                    </a:ext>
                  </a:extLst>
                </a:gridCol>
                <a:gridCol w="1143000">
                  <a:extLst>
                    <a:ext uri="{9D8B030D-6E8A-4147-A177-3AD203B41FA5}">
                      <a16:colId xmlns:a16="http://schemas.microsoft.com/office/drawing/2014/main" val="2633981794"/>
                    </a:ext>
                  </a:extLst>
                </a:gridCol>
                <a:gridCol w="1600200">
                  <a:extLst>
                    <a:ext uri="{9D8B030D-6E8A-4147-A177-3AD203B41FA5}">
                      <a16:colId xmlns:a16="http://schemas.microsoft.com/office/drawing/2014/main" val="20002"/>
                    </a:ext>
                  </a:extLst>
                </a:gridCol>
                <a:gridCol w="1188720">
                  <a:extLst>
                    <a:ext uri="{9D8B030D-6E8A-4147-A177-3AD203B41FA5}">
                      <a16:colId xmlns:a16="http://schemas.microsoft.com/office/drawing/2014/main" val="1218643579"/>
                    </a:ext>
                  </a:extLst>
                </a:gridCol>
                <a:gridCol w="1143000">
                  <a:extLst>
                    <a:ext uri="{9D8B030D-6E8A-4147-A177-3AD203B41FA5}">
                      <a16:colId xmlns:a16="http://schemas.microsoft.com/office/drawing/2014/main" val="3538686028"/>
                    </a:ext>
                  </a:extLst>
                </a:gridCol>
                <a:gridCol w="1645920">
                  <a:extLst>
                    <a:ext uri="{9D8B030D-6E8A-4147-A177-3AD203B41FA5}">
                      <a16:colId xmlns:a16="http://schemas.microsoft.com/office/drawing/2014/main" val="3732388563"/>
                    </a:ext>
                  </a:extLst>
                </a:gridCol>
              </a:tblGrid>
              <a:tr h="0">
                <a:tc rowSpan="2"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Rate by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PD-L1, %</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rowSpan="2"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pCR</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RCB 0-1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111833415"/>
                  </a:ext>
                </a:extLst>
              </a:tr>
              <a:tr h="0">
                <a:tc gridSpan="2"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Rate,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pCR,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NACT</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Pbo + NACT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Diff., % (95% CI)</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NACT</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Pbo + NACT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Diff.,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0">
                <a:tc gridSpan="2">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Overall</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h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24.5</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(3.9 to 17.4)</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30.7</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(1.8 to 16.9)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rowSpan="6">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 ER in Gr 3</a:t>
                      </a: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&lt;10%</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55.6</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27.0 (-7.0 to 53.1)</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50.0</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 (-18.8 to 42.8)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22.3</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(2.3 to 16.1)</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29.6</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(1.1 to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51.3</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29.3 (8.2 to 47.2)</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53.8</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22.1 (0.5 to 41.1)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709880039"/>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&gt;50%</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19.8</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(0.4 to 14.4)</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26.9</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(-0.7 to 15.3)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67623908"/>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41.1</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21.8 (4.8 to 37.2)</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44.6</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(-2.9 to 31.4)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08027649"/>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&gt;80%</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(0.3 to 14.9)</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27.2</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(-0.3 to 16.4)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20188228"/>
                  </a:ext>
                </a:extLst>
              </a:tr>
              <a:tr h="0">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PgR in Gr 3</a:t>
                      </a: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&lt;10%</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40.3</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24.7 (9.5 to 38.1)</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43.1</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24.3 (8.7 to 38.1)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5555339"/>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17.7</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(-4.1 to 11.3)</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25.7</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(-6.4 to 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94027800"/>
                  </a:ext>
                </a:extLst>
              </a:tr>
              <a:tr h="0">
                <a:tc rowSpan="4">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PgR in Gr 3, </a:t>
                      </a:r>
                      <a:br>
                        <a:rPr kumimoji="0" lang="en-US" sz="1400" b="1" i="0" u="none" strike="noStrike" cap="none" normalizeH="0" baseline="0" dirty="0">
                          <a:ln>
                            <a:noFill/>
                          </a:ln>
                          <a:solidFill>
                            <a:schemeClr val="bg2">
                              <a:lumMod val="10000"/>
                            </a:schemeClr>
                          </a:solidFill>
                          <a:effectLst/>
                          <a:latin typeface="Calibri" panose="020F0502020204030204" pitchFamily="34" charset="0"/>
                        </a:rPr>
                      </a:br>
                      <a:r>
                        <a:rPr kumimoji="0" lang="en-US" sz="1400" b="1" i="0" u="none" strike="noStrike" cap="none" normalizeH="0" baseline="0" dirty="0">
                          <a:ln>
                            <a:noFill/>
                          </a:ln>
                          <a:solidFill>
                            <a:schemeClr val="bg2">
                              <a:lumMod val="10000"/>
                            </a:schemeClr>
                          </a:solidFill>
                          <a:effectLst/>
                          <a:latin typeface="Calibri" panose="020F0502020204030204" pitchFamily="34" charset="0"/>
                        </a:rPr>
                        <a:t>ER ≥10%</a:t>
                      </a: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&lt;10%</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35.1</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21.1 (5.2 to 35.7)</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40.4</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22.8 (6.1 to 37.9)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821808"/>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17.9</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(-3.3 to 12.2)</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26.0</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(-5.3 to 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2547405"/>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&lt;50%</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25.6</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 (3.7 to 23.5)</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35.9</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16.2 (4.8 to 27.2)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002386113"/>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18.6</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(-6.7 to 13.1)</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23.0</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 (-10.5 to 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3651841"/>
                  </a:ext>
                </a:extLst>
              </a:tr>
            </a:tbl>
          </a:graphicData>
        </a:graphic>
      </p:graphicFrame>
    </p:spTree>
    <p:extLst>
      <p:ext uri="{BB962C8B-B14F-4D97-AF65-F5344CB8AC3E}">
        <p14:creationId xmlns:p14="http://schemas.microsoft.com/office/powerpoint/2010/main" val="1992387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CheckMate 7FL Biomarker Analysis: </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In this exploratory biomarker analysis of the CheckMate 7FL trial, the addition of nivolumab to NACT and adjuvant ET was associated with greater clinical efficacy in patients with high-risk, high-grade ER+/HER2- primary breast cancer who had higher levels of PD-L1 expression and sTIL, and lower levels of hormone receptor expression</a:t>
            </a:r>
          </a:p>
          <a:p>
            <a:pPr lvl="1"/>
            <a:r>
              <a:rPr lang="en-US" altLang="en-US" sz="1800" dirty="0"/>
              <a:t>pCR rate higher when PD-L1 28-8 CPS ≥10 or 20</a:t>
            </a:r>
          </a:p>
          <a:p>
            <a:pPr lvl="1"/>
            <a:r>
              <a:rPr lang="en-US" altLang="en-US" sz="1800" dirty="0"/>
              <a:t>Presence of any sTIL &gt;1% associated with higher pCR rate</a:t>
            </a:r>
          </a:p>
          <a:p>
            <a:pPr lvl="1"/>
            <a:r>
              <a:rPr lang="en-US" altLang="en-US" sz="1800" dirty="0"/>
              <a:t>pCR rate higher with low ER (≤50%) and/or with low PgR (≤10%; even when ER ≥10%)</a:t>
            </a:r>
          </a:p>
          <a:p>
            <a:r>
              <a:rPr lang="en-US" altLang="en-US" sz="2000" dirty="0"/>
              <a:t>Ki67 index not associated with nivolumab benefit</a:t>
            </a:r>
          </a:p>
          <a:p>
            <a:r>
              <a:rPr lang="en-US" altLang="en-US" sz="2000" dirty="0"/>
              <a:t>Moderate agreement observed between PD-L1 IHC assays SP142 and 28-8 (OPA: 74.4%-81.1%), with less agreement between PD-L1 assays and sTIL (OPA: 67.7%-71.5%)</a:t>
            </a:r>
          </a:p>
          <a:p>
            <a:r>
              <a:rPr lang="en-US" altLang="en-US" sz="2000" dirty="0"/>
              <a:t>Investigators report other exploratory analyses ongoing to better identify which patients with ER+/HER2- primary breast cancer most likely to benefit from adding nivolumab to NACT</a:t>
            </a:r>
          </a:p>
        </p:txBody>
      </p:sp>
      <p:sp>
        <p:nvSpPr>
          <p:cNvPr id="3" name="Text Box 11">
            <a:extLst>
              <a:ext uri="{FF2B5EF4-FFF2-40B4-BE49-F238E27FC236}">
                <a16:creationId xmlns:a16="http://schemas.microsoft.com/office/drawing/2014/main" id="{5C4BA12C-BC5E-BDC1-CAD1-1F3B7611BA7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Loi. SABCS 2023. Abstr GS01-01.</a:t>
            </a:r>
          </a:p>
        </p:txBody>
      </p:sp>
    </p:spTree>
    <p:extLst>
      <p:ext uri="{BB962C8B-B14F-4D97-AF65-F5344CB8AC3E}">
        <p14:creationId xmlns:p14="http://schemas.microsoft.com/office/powerpoint/2010/main" val="2157866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SABCS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21432269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643020D7B07CA49B1277675A82910A8" ma:contentTypeVersion="1" ma:contentTypeDescription="Create a new document." ma:contentTypeScope="" ma:versionID="cf8688040ea9eff8b63665434d79893e">
  <xsd:schema xmlns:xsd="http://www.w3.org/2001/XMLSchema" xmlns:xs="http://www.w3.org/2001/XMLSchema" xmlns:p="http://schemas.microsoft.com/office/2006/metadata/properties" xmlns:ns2="d54cbe69-32bd-412a-b004-9152f949605e" xmlns:ns3="fa639311-b17a-4a3f-98ec-1825ed331b6a" targetNamespace="http://schemas.microsoft.com/office/2006/metadata/properties" ma:root="true" ma:fieldsID="4f7f1ceb7e638bf0d34b6ca43ffdee6f" ns2:_="" ns3:_="">
    <xsd:import namespace="d54cbe69-32bd-412a-b004-9152f949605e"/>
    <xsd:import namespace="fa639311-b17a-4a3f-98ec-1825ed331b6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a639311-b17a-4a3f-98ec-1825ed331b6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56M7VY3CDVN5-2083912455-2</_dlc_DocId>
    <_dlc_DocIdUrl xmlns="d54cbe69-32bd-412a-b004-9152f949605e">
      <Url>https://intranet.clinicaloptions.com/mews/oncology/ONC_2023_Breast_SABCS_CF_(PRP6838)/Downloadable_Slideset/_layouts/15/DocIdRedir.aspx?ID=56M7VY3CDVN5-2083912455-2</Url>
      <Description>56M7VY3CDVN5-2083912455-2</Description>
    </_dlc_DocIdUrl>
    <Document_x0020_Category xmlns="fa639311-b17a-4a3f-98ec-1825ed331b6a">Conference Capsule Slides</Document_x0020_Category>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398EC4-B772-4D6E-AD81-DC015E375202}">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274135DD-0A29-4EEB-82BE-D127CFED29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a639311-b17a-4a3f-98ec-1825ed331b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purl.org/dc/dcmitype/"/>
    <ds:schemaRef ds:uri="http://schemas.microsoft.com/office/2006/documentManagement/types"/>
    <ds:schemaRef ds:uri="http://www.w3.org/XML/1998/namespace"/>
    <ds:schemaRef ds:uri="http://schemas.microsoft.com/office/2006/metadata/properties"/>
    <ds:schemaRef ds:uri="http://purl.org/dc/terms/"/>
    <ds:schemaRef ds:uri="http://schemas.microsoft.com/office/infopath/2007/PartnerControls"/>
    <ds:schemaRef ds:uri="http://schemas.openxmlformats.org/package/2006/metadata/core-properties"/>
    <ds:schemaRef ds:uri="fa639311-b17a-4a3f-98ec-1825ed331b6a"/>
    <ds:schemaRef ds:uri="d54cbe69-32bd-412a-b004-9152f949605e"/>
    <ds:schemaRef ds:uri="http://purl.org/dc/elements/1.1/"/>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2118</TotalTime>
  <Words>2824</Words>
  <Application>Microsoft Office PowerPoint</Application>
  <PresentationFormat>Widescreen</PresentationFormat>
  <Paragraphs>491</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Phase III CheckMate 7FL: Biomarker Analysis of Addition of Nivolumab vs Placebo to Neoadjuvant CT and Adjuvant ET in High-Risk ER+/HER2- EBC</vt:lpstr>
      <vt:lpstr>About These Slides</vt:lpstr>
      <vt:lpstr>CheckMate 7FL Biomarker Analysis: Background</vt:lpstr>
      <vt:lpstr>CheckMate 7FL Biomarker Analysis: Study Design</vt:lpstr>
      <vt:lpstr>CheckMate 7FL Biomarker Analysis: BL Characteristics in mITT and Biomarker-Evaluable Population*</vt:lpstr>
      <vt:lpstr>CheckMate 7FL Biomarker Analysis: BL Prevalence and Concordance of PD-L1 Assays and sTIL</vt:lpstr>
      <vt:lpstr>CheckMate 7FL Biomarker Analysis: pCR and RCB 0-1 Rates by PD-L1 Status per SP142 and 28-8 CPS Assays</vt:lpstr>
      <vt:lpstr>CheckMate 7FL Biomarker Analysis:  pCR and RCB 0-1 Rates by sTIL and Ki67 Index</vt:lpstr>
      <vt:lpstr>CheckMate 7FL Biomarker Analysis: pCR and RCB 0-1 Rates by ER and PgR Expression in Grade 3 Tumors</vt:lpstr>
      <vt:lpstr>CheckMate 7FL Biomarker Analysis:  Investigators’ Conclusions</vt:lpstr>
      <vt:lpstr>Go Online for More CCO  Coverage of SABCS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CheckMate 7FL: Biomarker Analysis of Addition of Nivolumab vs Placebo to Neoadjuvant CT and Adjuvant ET in High-Risk ER+/HER2- EBC</dc:title>
  <dc:creator>Preferred User</dc:creator>
  <cp:lastModifiedBy>jbuckley@clinicaloptions.com</cp:lastModifiedBy>
  <cp:revision>55</cp:revision>
  <cp:lastPrinted>2016-09-26T20:21:49Z</cp:lastPrinted>
  <dcterms:created xsi:type="dcterms:W3CDTF">2005-05-27T15:08:01Z</dcterms:created>
  <dcterms:modified xsi:type="dcterms:W3CDTF">2023-12-08T23:44:38Z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eca41fac-8594-4fef-97eb-618d19d804da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0x010100C643020D7B07CA49B1277675A82910A8</vt:lpwstr>
  </property>
  <property fmtid="{D5CDD505-2E9C-101B-9397-08002B2CF9AE}" pid="9" name="MediaServiceImageTags">
    <vt:lpwstr/>
  </property>
</Properties>
</file>