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3"/>
  </p:notesMasterIdLst>
  <p:handoutMasterIdLst>
    <p:handoutMasterId r:id="rId24"/>
  </p:handoutMasterIdLst>
  <p:sldIdLst>
    <p:sldId id="321" r:id="rId7"/>
    <p:sldId id="308" r:id="rId8"/>
    <p:sldId id="296" r:id="rId9"/>
    <p:sldId id="534" r:id="rId10"/>
    <p:sldId id="2135245059" r:id="rId11"/>
    <p:sldId id="2135245065" r:id="rId12"/>
    <p:sldId id="2135245061" r:id="rId13"/>
    <p:sldId id="2135245069" r:id="rId14"/>
    <p:sldId id="8518" r:id="rId15"/>
    <p:sldId id="8513" r:id="rId16"/>
    <p:sldId id="2135245063" r:id="rId17"/>
    <p:sldId id="2135245058" r:id="rId18"/>
    <p:sldId id="538" r:id="rId19"/>
    <p:sldId id="537" r:id="rId20"/>
    <p:sldId id="2135245068" r:id="rId21"/>
    <p:sldId id="318" r:id="rId22"/>
  </p:sldIdLst>
  <p:sldSz cx="12192000" cy="6858000"/>
  <p:notesSz cx="7315200" cy="9601200"/>
  <p:custDataLst>
    <p:tags r:id="rId25"/>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9" clrIdx="12">
    <p:extLst>
      <p:ext uri="{19B8F6BF-5375-455C-9EA6-DF929625EA0E}">
        <p15:presenceInfo xmlns:p15="http://schemas.microsoft.com/office/powerpoint/2012/main" userId="S::lfowler@practicingclinicians.com::bdc4c4d6-9ded-467c-b80c-330a0ea8ffe4" providerId="AD"/>
      </p:ext>
    </p:extLst>
  </p:cmAuthor>
  <p:cmAuthor id="14" name="Kemi Obajimi" initials="KO" lastIdx="5" clrIdx="13">
    <p:extLst>
      <p:ext uri="{19B8F6BF-5375-455C-9EA6-DF929625EA0E}">
        <p15:presenceInfo xmlns:p15="http://schemas.microsoft.com/office/powerpoint/2012/main" userId="S::kobajimi@clinicaloptions.com::81894e25-3cbc-45b7-be28-dda6fb8d19a9" providerId="AD"/>
      </p:ext>
    </p:extLst>
  </p:cmAuthor>
  <p:cmAuthor id="15" name="Marie Becker" initials="MB" lastIdx="2" clrIdx="14">
    <p:extLst>
      <p:ext uri="{19B8F6BF-5375-455C-9EA6-DF929625EA0E}">
        <p15:presenceInfo xmlns:p15="http://schemas.microsoft.com/office/powerpoint/2012/main" userId="S::mbecker@clinicaloptions.com::a16991b8-7bb5-4da5-98af-c360d036dd20" providerId="AD"/>
      </p:ext>
    </p:extLst>
  </p:cmAuthor>
  <p:cmAuthor id="16" name="Abdou, Yara George" initials="AYG" lastIdx="3" clrIdx="15">
    <p:extLst>
      <p:ext uri="{19B8F6BF-5375-455C-9EA6-DF929625EA0E}">
        <p15:presenceInfo xmlns:p15="http://schemas.microsoft.com/office/powerpoint/2012/main" userId="S::yabdou@ad.unc.edu::df4bdc39-2555-47ee-b42c-2604b0ff13c8" providerId="AD"/>
      </p:ext>
    </p:extLst>
  </p:cmAuthor>
  <p:cmAuthor id="17" name="CLINICALOPTIONS\mbecker" initials="C" lastIdx="25" clrIdx="16">
    <p:extLst>
      <p:ext uri="{19B8F6BF-5375-455C-9EA6-DF929625EA0E}">
        <p15:presenceInfo xmlns:p15="http://schemas.microsoft.com/office/powerpoint/2012/main" userId="CLINICALOPTIONS\mbecker" providerId="None"/>
      </p:ext>
    </p:extLst>
  </p:cmAuthor>
  <p:cmAuthor id="18" name="CLINICALOPTIONS\tquill" initials="C" lastIdx="9" clrIdx="17">
    <p:extLst>
      <p:ext uri="{19B8F6BF-5375-455C-9EA6-DF929625EA0E}">
        <p15:presenceInfo xmlns:p15="http://schemas.microsoft.com/office/powerpoint/2012/main" userId="CLINICALOPTIONS\tquill" providerId="None"/>
      </p:ext>
    </p:extLst>
  </p:cmAuthor>
  <p:cmAuthor id="19" name="Melanie Couton" initials="MC" lastIdx="4" clrIdx="18">
    <p:extLst>
      <p:ext uri="{19B8F6BF-5375-455C-9EA6-DF929625EA0E}">
        <p15:presenceInfo xmlns:p15="http://schemas.microsoft.com/office/powerpoint/2012/main" userId="ef8730672ba86646" providerId="Windows Live"/>
      </p:ext>
    </p:extLst>
  </p:cmAuthor>
  <p:cmAuthor id="20" name="Christy Seals" initials="CS" lastIdx="6" clrIdx="19">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00" autoAdjust="0"/>
    <p:restoredTop sz="82236" autoAdjust="0"/>
  </p:normalViewPr>
  <p:slideViewPr>
    <p:cSldViewPr snapToGrid="0" showGuides="1">
      <p:cViewPr varScale="1">
        <p:scale>
          <a:sx n="51" d="100"/>
          <a:sy n="51" d="100"/>
        </p:scale>
        <p:origin x="904" y="44"/>
      </p:cViewPr>
      <p:guideLst>
        <p:guide orient="horz" pos="4128"/>
        <p:guide orient="horz" pos="1008"/>
        <p:guide orient="horz" pos="4032"/>
        <p:guide orient="horz" pos="151"/>
        <p:guide orient="horz" pos="264"/>
        <p:guide orient="horz" pos="3912"/>
        <p:guide orient="horz"/>
        <p:guide pos="329"/>
        <p:guide pos="7407"/>
        <p:guide pos="3843"/>
        <p:guide pos="453"/>
        <p:guide pos="7248"/>
      </p:guideLst>
    </p:cSldViewPr>
  </p:slideViewPr>
  <p:outlineViewPr>
    <p:cViewPr>
      <p:scale>
        <a:sx n="33" d="100"/>
        <a:sy n="33" d="100"/>
      </p:scale>
      <p:origin x="0" y="-5808"/>
    </p:cViewPr>
  </p:outlineViewPr>
  <p:notesTextViewPr>
    <p:cViewPr>
      <p:scale>
        <a:sx n="125" d="100"/>
        <a:sy n="125" d="100"/>
      </p:scale>
      <p:origin x="0" y="0"/>
    </p:cViewPr>
  </p:notesTextViewPr>
  <p:sorterViewPr>
    <p:cViewPr varScale="1">
      <p:scale>
        <a:sx n="1" d="1"/>
        <a:sy n="1" d="1"/>
      </p:scale>
      <p:origin x="0" y="-612"/>
    </p:cViewPr>
  </p:sorterViewPr>
  <p:notesViewPr>
    <p:cSldViewPr snapToGrid="0" showGuides="1">
      <p:cViewPr varScale="1">
        <p:scale>
          <a:sx n="80" d="100"/>
          <a:sy n="80" d="100"/>
        </p:scale>
        <p:origin x="3804"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handoutMaster" Target="handoutMasters/handoutMaster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213803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3</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ASCO, American Society of Clinical Oncology; BC, breast cancer; CAP, College of American Pathologists; ER, estrogen receptor; IHC, immunohistochemistry; ISH, in situ hybridization; PR, progesterone receptor;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092589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047666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NCCN, National Comprehensive Cancer Network; ROR, risk of recurrence; RT-PCR, reverse transcriptase polymerase chain reaction.</a:t>
            </a:r>
          </a:p>
        </p:txBody>
      </p:sp>
      <p:sp>
        <p:nvSpPr>
          <p:cNvPr id="4" name="Slide Number Placeholder 3"/>
          <p:cNvSpPr>
            <a:spLocks noGrp="1"/>
          </p:cNvSpPr>
          <p:nvPr>
            <p:ph type="sldNum" sz="quarter" idx="5"/>
          </p:nvPr>
        </p:nvSpPr>
        <p:spPr/>
        <p:txBody>
          <a:bodyPr/>
          <a:lstStyle/>
          <a:p>
            <a:fld id="{FCDFBB53-4D7B-A34F-A489-6DABF704F1A1}" type="slidenum">
              <a:rPr lang="en-US" smtClean="0"/>
              <a:t>6</a:t>
            </a:fld>
            <a:endParaRPr lang="en-US" dirty="0"/>
          </a:p>
        </p:txBody>
      </p:sp>
    </p:spTree>
    <p:extLst>
      <p:ext uri="{BB962C8B-B14F-4D97-AF65-F5344CB8AC3E}">
        <p14:creationId xmlns:p14="http://schemas.microsoft.com/office/powerpoint/2010/main" val="727095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DFS, disease-free survival; ET, endocrine therapy; OS, overall survival; RS, recurrence score.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170054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latin typeface="Arial" panose="020B0604020202020204" pitchFamily="34" charset="0"/>
                <a:cs typeface="Arial" panose="020B0604020202020204" pitchFamily="34" charset="0"/>
              </a:rPr>
              <a:t>AC, doxorubicin/cyclophosphamide; AC/T, </a:t>
            </a:r>
            <a:r>
              <a:rPr lang="en-US" b="0" i="1" dirty="0">
                <a:effectLst/>
                <a:latin typeface="Arial" panose="020B0604020202020204" pitchFamily="34" charset="0"/>
                <a:cs typeface="Arial" panose="020B0604020202020204" pitchFamily="34" charset="0"/>
              </a:rPr>
              <a:t>doxorubicin/cyclophosphamide and paclitaxel; </a:t>
            </a:r>
            <a:r>
              <a:rPr lang="en-US" b="0" i="1" dirty="0">
                <a:latin typeface="Arial" panose="020B0604020202020204" pitchFamily="34" charset="0"/>
                <a:cs typeface="Arial" panose="020B0604020202020204" pitchFamily="34" charset="0"/>
              </a:rPr>
              <a:t>ALND; axillary lymph node dissection; CMF, </a:t>
            </a:r>
            <a:r>
              <a:rPr lang="en-US" b="0" i="1" dirty="0">
                <a:effectLst/>
                <a:latin typeface="Arial" panose="020B0604020202020204" pitchFamily="34" charset="0"/>
                <a:cs typeface="Arial" panose="020B0604020202020204" pitchFamily="34" charset="0"/>
              </a:rPr>
              <a:t>cyclophosphamide/methotrexate/5-fluorouracil; </a:t>
            </a:r>
            <a:r>
              <a:rPr lang="en-US" b="0" i="1" dirty="0">
                <a:latin typeface="Arial" panose="020B0604020202020204" pitchFamily="34" charset="0"/>
                <a:cs typeface="Arial" panose="020B0604020202020204" pitchFamily="34" charset="0"/>
              </a:rPr>
              <a:t>CT, chemotherapy; DFI, disease-free interval; DFS, disease-free survival; EBC, early breast cancer; EC/T, </a:t>
            </a:r>
            <a:r>
              <a:rPr lang="en-US" b="0" i="1" dirty="0">
                <a:effectLst/>
                <a:latin typeface="Arial" panose="020B0604020202020204" pitchFamily="34" charset="0"/>
                <a:cs typeface="Arial" panose="020B0604020202020204" pitchFamily="34" charset="0"/>
              </a:rPr>
              <a:t>epirubicin/cyclophosphamide and paclitaxel; </a:t>
            </a:r>
            <a:r>
              <a:rPr lang="en-US" b="0" i="1" dirty="0">
                <a:latin typeface="Arial" panose="020B0604020202020204" pitchFamily="34" charset="0"/>
                <a:cs typeface="Arial" panose="020B0604020202020204" pitchFamily="34" charset="0"/>
              </a:rPr>
              <a:t>ET, endocrine therapy; FAC, 5-</a:t>
            </a:r>
            <a:r>
              <a:rPr lang="en-US" b="0" i="1" dirty="0">
                <a:effectLst/>
                <a:latin typeface="Arial" panose="020B0604020202020204" pitchFamily="34" charset="0"/>
                <a:cs typeface="Arial" panose="020B0604020202020204" pitchFamily="34" charset="0"/>
              </a:rPr>
              <a:t>fluorouracil/doxorubicin/cyclophosphamide; </a:t>
            </a:r>
            <a:r>
              <a:rPr lang="en-US" b="0" i="1" dirty="0">
                <a:latin typeface="Arial" panose="020B0604020202020204" pitchFamily="34" charset="0"/>
                <a:cs typeface="Arial" panose="020B0604020202020204" pitchFamily="34" charset="0"/>
              </a:rPr>
              <a:t>FAC/T, 5-</a:t>
            </a:r>
            <a:r>
              <a:rPr lang="en-US" b="0" i="1" dirty="0">
                <a:effectLst/>
                <a:latin typeface="Arial" panose="020B0604020202020204" pitchFamily="34" charset="0"/>
                <a:cs typeface="Arial" panose="020B0604020202020204" pitchFamily="34" charset="0"/>
              </a:rPr>
              <a:t>fluorouracil/doxorubicin/cyclophosphamide and paclitaxel; FEC, 5-fluorouracil/epirubicin/cyclophosphamide; FEC/T, 5-fluorouracil/epirubicin/cyclophosphamide and docetaxel; </a:t>
            </a:r>
            <a:r>
              <a:rPr lang="en-US" b="0" i="1" dirty="0">
                <a:latin typeface="Arial" panose="020B0604020202020204" pitchFamily="34" charset="0"/>
                <a:cs typeface="Arial" panose="020B0604020202020204" pitchFamily="34" charset="0"/>
              </a:rPr>
              <a:t>HR, hormone receptor; iDFS, invasive disease–free survival; LN, lymph node; mets, metastases; mets, metastases; OS, overall survival; QoL, quality of life; RS, recurrence score; SLNB, sentinel lymph node biopsy; TC, docetaxel/cyclophosphamide.</a:t>
            </a:r>
          </a:p>
          <a:p>
            <a:endParaRPr lang="en-US"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6D186F27-C694-3846-84B5-918A82363F03}" type="slidenum">
              <a:rPr lang="en-US" smtClean="0"/>
              <a:t>8</a:t>
            </a:fld>
            <a:endParaRPr lang="en-US" dirty="0"/>
          </a:p>
        </p:txBody>
      </p:sp>
    </p:spTree>
    <p:extLst>
      <p:ext uri="{BB962C8B-B14F-4D97-AF65-F5344CB8AC3E}">
        <p14:creationId xmlns:p14="http://schemas.microsoft.com/office/powerpoint/2010/main" val="3980523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b="0" i="1" dirty="0"/>
              <a:t>CT, chemotherapy; ET, endocrine therapy; iDFS, invasive disease–free survival.</a:t>
            </a:r>
            <a:endParaRPr lang="en-US" dirty="0"/>
          </a:p>
        </p:txBody>
      </p:sp>
      <p:sp>
        <p:nvSpPr>
          <p:cNvPr id="4" name="Slide Number Placeholder 3"/>
          <p:cNvSpPr>
            <a:spLocks noGrp="1"/>
          </p:cNvSpPr>
          <p:nvPr>
            <p:ph type="sldNum" sz="quarter" idx="5"/>
          </p:nvPr>
        </p:nvSpPr>
        <p:spPr/>
        <p:txBody>
          <a:bodyPr/>
          <a:lstStyle/>
          <a:p>
            <a:fld id="{6D186F27-C694-3846-84B5-918A82363F03}" type="slidenum">
              <a:rPr lang="en-US" smtClean="0"/>
              <a:t>9</a:t>
            </a:fld>
            <a:endParaRPr lang="en-US" dirty="0"/>
          </a:p>
        </p:txBody>
      </p:sp>
    </p:spTree>
    <p:extLst>
      <p:ext uri="{BB962C8B-B14F-4D97-AF65-F5344CB8AC3E}">
        <p14:creationId xmlns:p14="http://schemas.microsoft.com/office/powerpoint/2010/main" val="108537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EBC, early breast cancer; HR, hormone receptor; RS, recurrence score.</a:t>
            </a:r>
          </a:p>
          <a:p>
            <a:endParaRPr lang="en-US" i="1" dirty="0"/>
          </a:p>
        </p:txBody>
      </p:sp>
      <p:sp>
        <p:nvSpPr>
          <p:cNvPr id="4" name="Slide Number Placeholder 3"/>
          <p:cNvSpPr>
            <a:spLocks noGrp="1"/>
          </p:cNvSpPr>
          <p:nvPr>
            <p:ph type="sldNum" sz="quarter" idx="5"/>
          </p:nvPr>
        </p:nvSpPr>
        <p:spPr/>
        <p:txBody>
          <a:bodyPr/>
          <a:lstStyle/>
          <a:p>
            <a:fld id="{6D186F27-C694-3846-84B5-918A82363F03}" type="slidenum">
              <a:rPr lang="en-US" smtClean="0"/>
              <a:t>10</a:t>
            </a:fld>
            <a:endParaRPr lang="en-US" dirty="0"/>
          </a:p>
        </p:txBody>
      </p:sp>
    </p:spTree>
    <p:extLst>
      <p:ext uri="{BB962C8B-B14F-4D97-AF65-F5344CB8AC3E}">
        <p14:creationId xmlns:p14="http://schemas.microsoft.com/office/powerpoint/2010/main" val="801771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dirty="0">
              <a:latin typeface="Arial" panose="020B0604020202020204" pitchFamily="34" charset="0"/>
            </a:endParaRP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585436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BC, breast cancer; CT, chemotherapy; DFS, disease-free survival; ECOG, Eastern Cooperative Oncology Group; iDFS, invasive disease–free survival;, overall survival; PS, performance status; tx, treatment.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12541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a:defRPr/>
            </a:pPr>
            <a:r>
              <a:rPr lang="en-US" b="0" i="1" dirty="0"/>
              <a:t>CT, chemotherapy; EBC, early breast cancer; ET, endocrine therapy; HR, hormone receptor; iDFS, invasive disease–free survival; OS, overall survival; PK, pharmacokinetics; PRO, patient-reported outcome; RFS, relapse-free survival.</a:t>
            </a:r>
          </a:p>
          <a:p>
            <a:pPr defTabSz="881390">
              <a:defRPr/>
            </a:pPr>
            <a:endParaRPr lang="en-US" i="1" dirty="0"/>
          </a:p>
          <a:p>
            <a:pPr defTabSz="881390">
              <a:defRPr/>
            </a:pPr>
            <a:endParaRPr lang="en-US" b="0" i="0" dirty="0">
              <a:solidFill>
                <a:srgbClr val="333333"/>
              </a:solidFill>
              <a:effectLst/>
              <a:latin typeface="Merriweather" panose="00000500000000000000" pitchFamily="2" charset="0"/>
            </a:endParaRPr>
          </a:p>
          <a:p>
            <a:pPr defTabSz="881390">
              <a:defRPr/>
            </a:pPr>
            <a:endParaRPr lang="en-US" b="0" i="0" dirty="0">
              <a:solidFill>
                <a:srgbClr val="333333"/>
              </a:solidFill>
              <a:effectLst/>
              <a:latin typeface="Merriweather" panose="00000500000000000000" pitchFamily="2" charset="0"/>
            </a:endParaRPr>
          </a:p>
          <a:p>
            <a:pPr defTabSz="881390">
              <a:defRPr/>
            </a:pPr>
            <a:endParaRPr lang="en-US" b="0" i="0" dirty="0">
              <a:solidFill>
                <a:srgbClr val="333333"/>
              </a:solidFill>
              <a:effectLst/>
              <a:latin typeface="Merriweather" panose="00000500000000000000" pitchFamily="2" charset="0"/>
            </a:endParaRPr>
          </a:p>
          <a:p>
            <a:pPr defTabSz="881390">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09891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CPS, clinical and pathologic stage; </a:t>
            </a:r>
            <a:r>
              <a:rPr lang="en-US" b="0" i="1" dirty="0">
                <a:effectLst/>
                <a:latin typeface="Arial" panose="020B0604020202020204" pitchFamily="34" charset="0"/>
                <a:cs typeface="Arial" panose="020B0604020202020204" pitchFamily="34" charset="0"/>
              </a:rPr>
              <a:t>EBC, early breast cancer; </a:t>
            </a:r>
            <a:r>
              <a:rPr lang="en-US" i="1" dirty="0">
                <a:latin typeface="Arial" panose="020B0604020202020204" pitchFamily="34" charset="0"/>
                <a:cs typeface="Arial" panose="020B0604020202020204" pitchFamily="34" charset="0"/>
              </a:rPr>
              <a:t>EG, estrogen receptor status and histologic grade; </a:t>
            </a:r>
            <a:r>
              <a:rPr lang="en-US" b="0" i="1" dirty="0">
                <a:effectLst/>
                <a:latin typeface="Arial" panose="020B0604020202020204" pitchFamily="34" charset="0"/>
                <a:cs typeface="Arial" panose="020B0604020202020204" pitchFamily="34" charset="0"/>
              </a:rPr>
              <a:t>HR, hormone receptor; pCR, pathologic complete response;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4178948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EBC, early breast cancer; RS, recurrence score.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169371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16</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B418BC65-FA9C-4AD6-96A5-06C2F5B6979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9" descr="A picture containing icon&#10;&#10;Description automatically generated">
            <a:extLst>
              <a:ext uri="{FF2B5EF4-FFF2-40B4-BE49-F238E27FC236}">
                <a16:creationId xmlns:a16="http://schemas.microsoft.com/office/drawing/2014/main" id="{42E79C8A-E7C4-431E-B7EE-896656B4782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dirty="0">
                <a:effectLst/>
                <a:latin typeface="Calibri" panose="020F0502020204030204" pitchFamily="34" charset="0"/>
                <a:ea typeface="Calibri" panose="020F0502020204030204" pitchFamily="34" charset="0"/>
                <a:cs typeface="Times New Roman" panose="02020603050405020304" pitchFamily="18" charset="0"/>
              </a:rPr>
              <a:t>Overview of Risk Assessment and Biomarker Testing to Inform Treatment in HER2-Negative Early Breast Cancer</a:t>
            </a:r>
            <a:endParaRPr lang="en-US" altLang="en-US"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176467"/>
            <a:ext cx="44969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This program is supported by educational grants from AstraZeneca, Lilly, and Merck Sharp &amp; Dohme Corp.</a:t>
            </a:r>
          </a:p>
        </p:txBody>
      </p:sp>
      <p:pic>
        <p:nvPicPr>
          <p:cNvPr id="5" name="Picture 4" descr="A picture containing graphical user interface&#10;&#10;Description automatically generated">
            <a:extLst>
              <a:ext uri="{FF2B5EF4-FFF2-40B4-BE49-F238E27FC236}">
                <a16:creationId xmlns:a16="http://schemas.microsoft.com/office/drawing/2014/main" id="{F394971C-5F8B-4BD9-882E-D9BABFEE2A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288" y="239713"/>
            <a:ext cx="2021881" cy="1079390"/>
          </a:xfrm>
          <a:prstGeom prst="rect">
            <a:avLst/>
          </a:prstGeom>
        </p:spPr>
      </p:pic>
      <p:sp>
        <p:nvSpPr>
          <p:cNvPr id="8" name="Rectangle 6">
            <a:extLst>
              <a:ext uri="{FF2B5EF4-FFF2-40B4-BE49-F238E27FC236}">
                <a16:creationId xmlns:a16="http://schemas.microsoft.com/office/drawing/2014/main" id="{1ABD518F-7AD7-4B63-8894-32C56CD219FA}"/>
              </a:ext>
            </a:extLst>
          </p:cNvPr>
          <p:cNvSpPr>
            <a:spLocks noGrp="1" noChangeArrowheads="1"/>
          </p:cNvSpPr>
          <p:nvPr>
            <p:ph type="subTitle" idx="1"/>
          </p:nvPr>
        </p:nvSpPr>
        <p:spPr bwMode="invGray">
          <a:xfrm>
            <a:off x="609600" y="4041650"/>
            <a:ext cx="5181600" cy="1407043"/>
          </a:xfrm>
        </p:spPr>
        <p:txBody>
          <a:bodyPr/>
          <a:lstStyle/>
          <a:p>
            <a:pPr eaLnBrk="1" hangingPunct="1">
              <a:spcBef>
                <a:spcPct val="0"/>
              </a:spcBef>
              <a:spcAft>
                <a:spcPct val="0"/>
              </a:spcAft>
            </a:pPr>
            <a:r>
              <a:rPr lang="en-US" altLang="en-US" dirty="0"/>
              <a:t>Yara Abdou, MD</a:t>
            </a:r>
          </a:p>
          <a:p>
            <a:pPr eaLnBrk="1" hangingPunct="1">
              <a:spcBef>
                <a:spcPct val="0"/>
              </a:spcBef>
              <a:spcAft>
                <a:spcPct val="0"/>
              </a:spcAft>
            </a:pPr>
            <a:r>
              <a:rPr lang="en-US" altLang="en-US" sz="1600" b="0" i="1" dirty="0"/>
              <a:t>Assistant Professor</a:t>
            </a:r>
          </a:p>
          <a:p>
            <a:pPr eaLnBrk="1" hangingPunct="1">
              <a:spcBef>
                <a:spcPct val="0"/>
              </a:spcBef>
              <a:spcAft>
                <a:spcPct val="0"/>
              </a:spcAft>
            </a:pPr>
            <a:r>
              <a:rPr lang="en-US" altLang="en-US" sz="1600" b="0" dirty="0"/>
              <a:t>Division of Medical Oncology</a:t>
            </a:r>
          </a:p>
          <a:p>
            <a:pPr eaLnBrk="1" hangingPunct="1">
              <a:spcBef>
                <a:spcPct val="0"/>
              </a:spcBef>
              <a:spcAft>
                <a:spcPct val="0"/>
              </a:spcAft>
            </a:pPr>
            <a:r>
              <a:rPr lang="en-US" altLang="en-US" sz="1600" b="0" dirty="0"/>
              <a:t>University of North Carolina at Chapel Hill</a:t>
            </a:r>
          </a:p>
          <a:p>
            <a:pPr eaLnBrk="1" hangingPunct="1">
              <a:spcBef>
                <a:spcPct val="0"/>
              </a:spcBef>
              <a:spcAft>
                <a:spcPct val="0"/>
              </a:spcAft>
            </a:pPr>
            <a:r>
              <a:rPr lang="en-US" altLang="en-US" sz="1600" b="0" dirty="0"/>
              <a:t>Chapel Hill, North Carolina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2" name="Group 1">
            <a:extLst>
              <a:ext uri="{FF2B5EF4-FFF2-40B4-BE49-F238E27FC236}">
                <a16:creationId xmlns:a16="http://schemas.microsoft.com/office/drawing/2014/main" id="{7231FD6C-77AC-441B-8659-B8C17CCBBFFF}"/>
              </a:ext>
            </a:extLst>
          </p:cNvPr>
          <p:cNvGrpSpPr/>
          <p:nvPr/>
        </p:nvGrpSpPr>
        <p:grpSpPr>
          <a:xfrm>
            <a:off x="4156075" y="3332497"/>
            <a:ext cx="3479671" cy="613720"/>
            <a:chOff x="4156075" y="3332497"/>
            <a:chExt cx="3479671" cy="613720"/>
          </a:xfrm>
        </p:grpSpPr>
        <p:pic>
          <p:nvPicPr>
            <p:cNvPr id="10" name="Picture 9" descr="A picture containing text, ax, wheel&#10;&#10;Description automatically generated">
              <a:extLst>
                <a:ext uri="{FF2B5EF4-FFF2-40B4-BE49-F238E27FC236}">
                  <a16:creationId xmlns:a16="http://schemas.microsoft.com/office/drawing/2014/main" id="{F1D6D4D7-827C-42C1-9418-36DA1FEAF2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9" name="Rectangle 7">
              <a:extLst>
                <a:ext uri="{FF2B5EF4-FFF2-40B4-BE49-F238E27FC236}">
                  <a16:creationId xmlns:a16="http://schemas.microsoft.com/office/drawing/2014/main" id="{7A461AF3-35F7-4400-ABFE-FB7268368A0C}"/>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Faculty</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a:xfrm>
            <a:off x="604675" y="1513047"/>
            <a:ext cx="10877529" cy="4650686"/>
          </a:xfrm>
        </p:spPr>
        <p:txBody>
          <a:bodyPr rtlCol="0">
            <a:normAutofit/>
          </a:bodyPr>
          <a:lstStyle/>
          <a:p>
            <a:pPr marL="0" indent="0" eaLnBrk="1" hangingPunct="1">
              <a:spcBef>
                <a:spcPct val="0"/>
              </a:spcBef>
              <a:spcAft>
                <a:spcPct val="0"/>
              </a:spcAft>
              <a:buNone/>
            </a:pPr>
            <a:r>
              <a:rPr lang="en-US" altLang="en-US" b="1" dirty="0">
                <a:solidFill>
                  <a:srgbClr val="E1471D"/>
                </a:solidFill>
              </a:rPr>
              <a:t>Yara Abdou, MD</a:t>
            </a:r>
          </a:p>
          <a:p>
            <a:pPr marL="0" indent="0" eaLnBrk="1" hangingPunct="1">
              <a:spcBef>
                <a:spcPct val="0"/>
              </a:spcBef>
              <a:spcAft>
                <a:spcPct val="0"/>
              </a:spcAft>
              <a:buNone/>
            </a:pPr>
            <a:r>
              <a:rPr lang="en-US" altLang="en-US" sz="2600" b="0" i="1" dirty="0"/>
              <a:t>Assistant Professor</a:t>
            </a:r>
          </a:p>
          <a:p>
            <a:pPr marL="0" indent="0" eaLnBrk="1" hangingPunct="1">
              <a:spcBef>
                <a:spcPct val="0"/>
              </a:spcBef>
              <a:spcAft>
                <a:spcPct val="0"/>
              </a:spcAft>
              <a:buNone/>
            </a:pPr>
            <a:r>
              <a:rPr lang="en-US" altLang="en-US" sz="2600" b="0" dirty="0"/>
              <a:t>Division of Medical Oncology</a:t>
            </a:r>
          </a:p>
          <a:p>
            <a:pPr marL="0" indent="0" eaLnBrk="1" hangingPunct="1">
              <a:spcBef>
                <a:spcPct val="0"/>
              </a:spcBef>
              <a:spcAft>
                <a:spcPct val="0"/>
              </a:spcAft>
              <a:buNone/>
            </a:pPr>
            <a:r>
              <a:rPr lang="en-US" altLang="en-US" sz="2600" b="0" dirty="0"/>
              <a:t>University of North Carolina at Chapel Hill</a:t>
            </a:r>
          </a:p>
          <a:p>
            <a:pPr marL="0" indent="0" eaLnBrk="1" hangingPunct="1">
              <a:spcBef>
                <a:spcPct val="0"/>
              </a:spcBef>
              <a:spcAft>
                <a:spcPct val="0"/>
              </a:spcAft>
              <a:buNone/>
            </a:pPr>
            <a:r>
              <a:rPr lang="en-US" altLang="en-US" sz="2600" b="0" dirty="0"/>
              <a:t>Chapel Hill, North Carolina</a:t>
            </a:r>
          </a:p>
          <a:p>
            <a:pPr marL="0" indent="0">
              <a:buClr>
                <a:schemeClr val="accent6"/>
              </a:buClr>
              <a:buNone/>
              <a:defRPr/>
            </a:pPr>
            <a:r>
              <a:rPr lang="en-US" sz="2600" b="1" dirty="0">
                <a:solidFill>
                  <a:srgbClr val="E1471D"/>
                </a:solidFill>
              </a:rPr>
              <a:t>Yara Abdou, MD, </a:t>
            </a:r>
            <a:r>
              <a:rPr lang="en-US" sz="2600" dirty="0"/>
              <a:t>has disclosed that she has received consulting fees from Exact Sciences.</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718B7-4E5B-4390-9030-D1A8EDB59936}"/>
              </a:ext>
            </a:extLst>
          </p:cNvPr>
          <p:cNvSpPr>
            <a:spLocks noGrp="1"/>
          </p:cNvSpPr>
          <p:nvPr>
            <p:ph type="title"/>
          </p:nvPr>
        </p:nvSpPr>
        <p:spPr/>
        <p:txBody>
          <a:bodyPr/>
          <a:lstStyle/>
          <a:p>
            <a:r>
              <a:rPr lang="en-US" dirty="0"/>
              <a:t>Guideline-Recommended Biomarker Testing for </a:t>
            </a:r>
            <a:br>
              <a:rPr lang="en-US" dirty="0"/>
            </a:br>
            <a:r>
              <a:rPr lang="en-US" dirty="0"/>
              <a:t>Breast Cancer</a:t>
            </a:r>
          </a:p>
        </p:txBody>
      </p:sp>
      <p:sp>
        <p:nvSpPr>
          <p:cNvPr id="3" name="Content Placeholder 2">
            <a:extLst>
              <a:ext uri="{FF2B5EF4-FFF2-40B4-BE49-F238E27FC236}">
                <a16:creationId xmlns:a16="http://schemas.microsoft.com/office/drawing/2014/main" id="{CEE7F3A8-5CC0-4827-9BB3-42B1F8EC100F}"/>
              </a:ext>
            </a:extLst>
          </p:cNvPr>
          <p:cNvSpPr>
            <a:spLocks noGrp="1"/>
          </p:cNvSpPr>
          <p:nvPr>
            <p:ph idx="1"/>
          </p:nvPr>
        </p:nvSpPr>
        <p:spPr/>
        <p:txBody>
          <a:bodyPr/>
          <a:lstStyle/>
          <a:p>
            <a:r>
              <a:rPr lang="en-US" dirty="0"/>
              <a:t>HER2 per ASCO/CAP guidelines (IHC </a:t>
            </a:r>
            <a:r>
              <a:rPr lang="en-US" dirty="0">
                <a:cs typeface="Calibri" panose="020F0502020204030204" pitchFamily="34" charset="0"/>
              </a:rPr>
              <a:t>±</a:t>
            </a:r>
            <a:r>
              <a:rPr lang="en-US" dirty="0"/>
              <a:t> dual-probe ISH assay)</a:t>
            </a:r>
            <a:r>
              <a:rPr lang="en-US" baseline="30000" dirty="0"/>
              <a:t>1,2</a:t>
            </a:r>
          </a:p>
          <a:p>
            <a:r>
              <a:rPr lang="en-US" dirty="0"/>
              <a:t>ER and PR testing by IHC</a:t>
            </a:r>
            <a:r>
              <a:rPr lang="en-US" baseline="30000" dirty="0"/>
              <a:t>2,3</a:t>
            </a:r>
          </a:p>
          <a:p>
            <a:r>
              <a:rPr lang="en-US" i="1" dirty="0"/>
              <a:t>Gene expression assays to guide adjuvant chemotherapy</a:t>
            </a:r>
          </a:p>
          <a:p>
            <a:r>
              <a:rPr lang="en-US" i="1" dirty="0"/>
              <a:t>BRCA</a:t>
            </a:r>
            <a:r>
              <a:rPr lang="en-US" dirty="0"/>
              <a:t> for TNBC (at any age), male patients with BC, those who meet criteria with personal or family history, and when considering olaparib as adjuvant therapy</a:t>
            </a:r>
            <a:r>
              <a:rPr lang="en-US" baseline="30000" dirty="0"/>
              <a:t>2</a:t>
            </a:r>
          </a:p>
          <a:p>
            <a:r>
              <a:rPr lang="en-US" dirty="0"/>
              <a:t>Ki-67 if considering adjuvant abemaciclib</a:t>
            </a:r>
            <a:r>
              <a:rPr lang="en-US" baseline="30000" dirty="0"/>
              <a:t>2</a:t>
            </a:r>
            <a:endParaRPr lang="en-US" dirty="0"/>
          </a:p>
        </p:txBody>
      </p:sp>
      <p:grpSp>
        <p:nvGrpSpPr>
          <p:cNvPr id="4" name="Group 3">
            <a:extLst>
              <a:ext uri="{FF2B5EF4-FFF2-40B4-BE49-F238E27FC236}">
                <a16:creationId xmlns:a16="http://schemas.microsoft.com/office/drawing/2014/main" id="{1C8A3BA4-CE97-4EF2-A69A-4394522D84B0}"/>
              </a:ext>
            </a:extLst>
          </p:cNvPr>
          <p:cNvGrpSpPr/>
          <p:nvPr/>
        </p:nvGrpSpPr>
        <p:grpSpPr>
          <a:xfrm>
            <a:off x="9392911" y="6207927"/>
            <a:ext cx="2488502" cy="454909"/>
            <a:chOff x="9392911" y="6207927"/>
            <a:chExt cx="2488502" cy="454909"/>
          </a:xfrm>
        </p:grpSpPr>
        <p:pic>
          <p:nvPicPr>
            <p:cNvPr id="5" name="Picture 4" descr="A picture containing text, ax, wheel&#10;&#10;Description automatically generated">
              <a:extLst>
                <a:ext uri="{FF2B5EF4-FFF2-40B4-BE49-F238E27FC236}">
                  <a16:creationId xmlns:a16="http://schemas.microsoft.com/office/drawing/2014/main" id="{F8EE438C-61C1-4D9C-8BDB-8F570F31F6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6" name="Rectangle 8">
              <a:extLst>
                <a:ext uri="{FF2B5EF4-FFF2-40B4-BE49-F238E27FC236}">
                  <a16:creationId xmlns:a16="http://schemas.microsoft.com/office/drawing/2014/main" id="{1097AC7F-C129-4FC9-A37D-A3E501AAAA6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8" name="TextBox 7">
            <a:extLst>
              <a:ext uri="{FF2B5EF4-FFF2-40B4-BE49-F238E27FC236}">
                <a16:creationId xmlns:a16="http://schemas.microsoft.com/office/drawing/2014/main" id="{AAD1E92D-DE94-4B68-9EC1-E8B4AFCBA583}"/>
              </a:ext>
            </a:extLst>
          </p:cNvPr>
          <p:cNvSpPr txBox="1"/>
          <p:nvPr/>
        </p:nvSpPr>
        <p:spPr bwMode="auto">
          <a:xfrm>
            <a:off x="433137" y="6182990"/>
            <a:ext cx="71135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dirty="0">
                <a:solidFill>
                  <a:schemeClr val="bg2"/>
                </a:solidFill>
                <a:latin typeface="Calibri" panose="020F0502020204030204" pitchFamily="34" charset="0"/>
                <a:cs typeface="Calibri" panose="020F0502020204030204" pitchFamily="34" charset="0"/>
              </a:rPr>
              <a:t>1. Wolff. JCO. 2018;36:2105. 2. NCCN clinical practice guidelines in oncology: breast cancer. v.2.2022. nccn.org.</a:t>
            </a:r>
            <a:br>
              <a:rPr lang="en-US" sz="1200" b="0" dirty="0">
                <a:solidFill>
                  <a:schemeClr val="bg2"/>
                </a:solidFill>
                <a:latin typeface="Calibri" panose="020F0502020204030204" pitchFamily="34" charset="0"/>
                <a:cs typeface="Calibri" panose="020F0502020204030204" pitchFamily="34" charset="0"/>
              </a:rPr>
            </a:br>
            <a:r>
              <a:rPr lang="en-US" sz="1200" b="0" dirty="0">
                <a:solidFill>
                  <a:schemeClr val="bg2"/>
                </a:solidFill>
                <a:latin typeface="Calibri" panose="020F0502020204030204" pitchFamily="34" charset="0"/>
                <a:cs typeface="Calibri" panose="020F0502020204030204" pitchFamily="34" charset="0"/>
              </a:rPr>
              <a:t>3. Allison. JCO. 2020;38:1346.</a:t>
            </a:r>
          </a:p>
        </p:txBody>
      </p:sp>
    </p:spTree>
    <p:extLst>
      <p:ext uri="{BB962C8B-B14F-4D97-AF65-F5344CB8AC3E}">
        <p14:creationId xmlns:p14="http://schemas.microsoft.com/office/powerpoint/2010/main" val="1510932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66637-CC3C-4A5B-9A4D-EFDA28F85A49}"/>
              </a:ext>
            </a:extLst>
          </p:cNvPr>
          <p:cNvSpPr>
            <a:spLocks noGrp="1"/>
          </p:cNvSpPr>
          <p:nvPr>
            <p:ph type="title"/>
          </p:nvPr>
        </p:nvSpPr>
        <p:spPr/>
        <p:txBody>
          <a:bodyPr/>
          <a:lstStyle/>
          <a:p>
            <a:r>
              <a:rPr lang="en-US" dirty="0"/>
              <a:t>Genomic Assays for Early-Stage Breast Cancer</a:t>
            </a:r>
          </a:p>
        </p:txBody>
      </p:sp>
      <p:sp>
        <p:nvSpPr>
          <p:cNvPr id="3" name="Content Placeholder 2">
            <a:extLst>
              <a:ext uri="{FF2B5EF4-FFF2-40B4-BE49-F238E27FC236}">
                <a16:creationId xmlns:a16="http://schemas.microsoft.com/office/drawing/2014/main" id="{F6F81F7F-6C58-4374-99BB-B8386D5E0EF8}"/>
              </a:ext>
            </a:extLst>
          </p:cNvPr>
          <p:cNvSpPr>
            <a:spLocks noGrp="1"/>
          </p:cNvSpPr>
          <p:nvPr>
            <p:ph idx="1"/>
          </p:nvPr>
        </p:nvSpPr>
        <p:spPr/>
        <p:txBody>
          <a:bodyPr/>
          <a:lstStyle/>
          <a:p>
            <a:r>
              <a:rPr lang="en-US" sz="2400" dirty="0"/>
              <a:t>Genomic assays for risk assessment and systemic therapy guidance</a:t>
            </a:r>
          </a:p>
          <a:p>
            <a:pPr lvl="1"/>
            <a:r>
              <a:rPr lang="en-US" sz="2400" dirty="0"/>
              <a:t>Can be predictive and/or prognostic</a:t>
            </a:r>
          </a:p>
          <a:p>
            <a:pPr lvl="1"/>
            <a:r>
              <a:rPr lang="en-US" sz="2400" dirty="0"/>
              <a:t>21-gene assay is both predictive and prognostic</a:t>
            </a:r>
          </a:p>
        </p:txBody>
      </p:sp>
      <p:sp>
        <p:nvSpPr>
          <p:cNvPr id="6" name="Rectangle: Rounded Corners 5">
            <a:extLst>
              <a:ext uri="{FF2B5EF4-FFF2-40B4-BE49-F238E27FC236}">
                <a16:creationId xmlns:a16="http://schemas.microsoft.com/office/drawing/2014/main" id="{15230829-86DB-4DC4-9140-C3042832C501}"/>
              </a:ext>
            </a:extLst>
          </p:cNvPr>
          <p:cNvSpPr/>
          <p:nvPr/>
        </p:nvSpPr>
        <p:spPr bwMode="auto">
          <a:xfrm>
            <a:off x="1792391" y="4267842"/>
            <a:ext cx="1962364" cy="914400"/>
          </a:xfrm>
          <a:prstGeom prst="round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Genomic test</a:t>
            </a:r>
          </a:p>
        </p:txBody>
      </p:sp>
      <p:cxnSp>
        <p:nvCxnSpPr>
          <p:cNvPr id="8" name="Straight Arrow Connector 7">
            <a:extLst>
              <a:ext uri="{FF2B5EF4-FFF2-40B4-BE49-F238E27FC236}">
                <a16:creationId xmlns:a16="http://schemas.microsoft.com/office/drawing/2014/main" id="{13EF8A29-A4AA-4FB6-8D53-9AB12FB82517}"/>
              </a:ext>
            </a:extLst>
          </p:cNvPr>
          <p:cNvCxnSpPr>
            <a:cxnSpLocks/>
          </p:cNvCxnSpPr>
          <p:nvPr/>
        </p:nvCxnSpPr>
        <p:spPr bwMode="auto">
          <a:xfrm flipV="1">
            <a:off x="3945930" y="4097154"/>
            <a:ext cx="548626" cy="243560"/>
          </a:xfrm>
          <a:prstGeom prst="straightConnector1">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BE87DA99-FE18-47BF-BBE5-648FE4F99E4A}"/>
              </a:ext>
            </a:extLst>
          </p:cNvPr>
          <p:cNvCxnSpPr>
            <a:cxnSpLocks/>
          </p:cNvCxnSpPr>
          <p:nvPr/>
        </p:nvCxnSpPr>
        <p:spPr bwMode="auto">
          <a:xfrm>
            <a:off x="3951300" y="5128897"/>
            <a:ext cx="556660" cy="241957"/>
          </a:xfrm>
          <a:prstGeom prst="straightConnector1">
            <a:avLst/>
          </a:prstGeom>
          <a:noFill/>
          <a:ln w="28575" cap="flat" cmpd="sng" algn="ctr">
            <a:solidFill>
              <a:schemeClr val="bg1"/>
            </a:solidFill>
            <a:prstDash val="solid"/>
            <a:round/>
            <a:headEnd type="none" w="med" len="med"/>
            <a:tailEnd type="triangle"/>
          </a:ln>
          <a:effectLst/>
        </p:spPr>
      </p:cxnSp>
      <p:sp>
        <p:nvSpPr>
          <p:cNvPr id="12" name="TextBox 11">
            <a:extLst>
              <a:ext uri="{FF2B5EF4-FFF2-40B4-BE49-F238E27FC236}">
                <a16:creationId xmlns:a16="http://schemas.microsoft.com/office/drawing/2014/main" id="{1BD6FA5E-F43F-49C4-937F-FC93A64F2334}"/>
              </a:ext>
            </a:extLst>
          </p:cNvPr>
          <p:cNvSpPr txBox="1"/>
          <p:nvPr/>
        </p:nvSpPr>
        <p:spPr bwMode="auto">
          <a:xfrm>
            <a:off x="4545900" y="3691353"/>
            <a:ext cx="1136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Predictive</a:t>
            </a:r>
          </a:p>
        </p:txBody>
      </p:sp>
      <p:sp>
        <p:nvSpPr>
          <p:cNvPr id="13" name="TextBox 12">
            <a:extLst>
              <a:ext uri="{FF2B5EF4-FFF2-40B4-BE49-F238E27FC236}">
                <a16:creationId xmlns:a16="http://schemas.microsoft.com/office/drawing/2014/main" id="{B982C7C4-BD97-40E2-BB84-6D06A785D5BF}"/>
              </a:ext>
            </a:extLst>
          </p:cNvPr>
          <p:cNvSpPr txBox="1"/>
          <p:nvPr/>
        </p:nvSpPr>
        <p:spPr bwMode="auto">
          <a:xfrm>
            <a:off x="4545900" y="5452348"/>
            <a:ext cx="11875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Prognostic</a:t>
            </a:r>
          </a:p>
        </p:txBody>
      </p:sp>
      <p:cxnSp>
        <p:nvCxnSpPr>
          <p:cNvPr id="14" name="Straight Arrow Connector 13">
            <a:extLst>
              <a:ext uri="{FF2B5EF4-FFF2-40B4-BE49-F238E27FC236}">
                <a16:creationId xmlns:a16="http://schemas.microsoft.com/office/drawing/2014/main" id="{21C590FD-C7D6-40B5-8478-C59AFC4139E9}"/>
              </a:ext>
            </a:extLst>
          </p:cNvPr>
          <p:cNvCxnSpPr>
            <a:cxnSpLocks/>
          </p:cNvCxnSpPr>
          <p:nvPr/>
        </p:nvCxnSpPr>
        <p:spPr bwMode="auto">
          <a:xfrm flipV="1">
            <a:off x="5876542" y="3578295"/>
            <a:ext cx="548640" cy="186113"/>
          </a:xfrm>
          <a:prstGeom prst="straightConnector1">
            <a:avLst/>
          </a:prstGeom>
          <a:noFill/>
          <a:ln w="28575" cap="flat" cmpd="sng" algn="ctr">
            <a:solidFill>
              <a:schemeClr val="bg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0AC3BC60-C0F9-4458-A1F8-CCFDC6C77825}"/>
              </a:ext>
            </a:extLst>
          </p:cNvPr>
          <p:cNvCxnSpPr>
            <a:cxnSpLocks/>
          </p:cNvCxnSpPr>
          <p:nvPr/>
        </p:nvCxnSpPr>
        <p:spPr bwMode="auto">
          <a:xfrm>
            <a:off x="5876542" y="4040098"/>
            <a:ext cx="548640" cy="227744"/>
          </a:xfrm>
          <a:prstGeom prst="straightConnector1">
            <a:avLst/>
          </a:prstGeom>
          <a:noFill/>
          <a:ln w="28575" cap="flat" cmpd="sng" algn="ctr">
            <a:solidFill>
              <a:schemeClr val="bg1"/>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8D08C0D9-9F9C-416D-A7F5-8AC6A19A9704}"/>
              </a:ext>
            </a:extLst>
          </p:cNvPr>
          <p:cNvCxnSpPr>
            <a:cxnSpLocks/>
          </p:cNvCxnSpPr>
          <p:nvPr/>
        </p:nvCxnSpPr>
        <p:spPr bwMode="auto">
          <a:xfrm flipV="1">
            <a:off x="5825350" y="5324263"/>
            <a:ext cx="548640" cy="186113"/>
          </a:xfrm>
          <a:prstGeom prst="straightConnector1">
            <a:avLst/>
          </a:prstGeom>
          <a:noFill/>
          <a:ln w="28575" cap="flat" cmpd="sng" algn="ctr">
            <a:solidFill>
              <a:schemeClr val="bg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D967C1B0-3E88-4D4E-9AD3-87F3E14083E4}"/>
              </a:ext>
            </a:extLst>
          </p:cNvPr>
          <p:cNvCxnSpPr>
            <a:cxnSpLocks/>
          </p:cNvCxnSpPr>
          <p:nvPr/>
        </p:nvCxnSpPr>
        <p:spPr bwMode="auto">
          <a:xfrm>
            <a:off x="5825350" y="5786066"/>
            <a:ext cx="548640" cy="227744"/>
          </a:xfrm>
          <a:prstGeom prst="straightConnector1">
            <a:avLst/>
          </a:prstGeom>
          <a:noFill/>
          <a:ln w="28575" cap="flat" cmpd="sng" algn="ctr">
            <a:solidFill>
              <a:schemeClr val="bg1"/>
            </a:solidFill>
            <a:prstDash val="solid"/>
            <a:round/>
            <a:headEnd type="none" w="med" len="med"/>
            <a:tailEnd type="triangle"/>
          </a:ln>
          <a:effectLst/>
        </p:spPr>
      </p:cxnSp>
      <p:sp>
        <p:nvSpPr>
          <p:cNvPr id="20" name="Rectangle 19">
            <a:extLst>
              <a:ext uri="{FF2B5EF4-FFF2-40B4-BE49-F238E27FC236}">
                <a16:creationId xmlns:a16="http://schemas.microsoft.com/office/drawing/2014/main" id="{C7B750E3-B441-4795-AEF3-99F3E7A03F27}"/>
              </a:ext>
            </a:extLst>
          </p:cNvPr>
          <p:cNvSpPr/>
          <p:nvPr/>
        </p:nvSpPr>
        <p:spPr bwMode="auto">
          <a:xfrm>
            <a:off x="6509675" y="3927786"/>
            <a:ext cx="2194560" cy="731520"/>
          </a:xfrm>
          <a:prstGeom prst="rect">
            <a:avLst/>
          </a:prstGeom>
          <a:solidFill>
            <a:schemeClr val="accent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Likely CT benefit</a:t>
            </a:r>
          </a:p>
        </p:txBody>
      </p:sp>
      <p:sp>
        <p:nvSpPr>
          <p:cNvPr id="21" name="Rectangle 20">
            <a:extLst>
              <a:ext uri="{FF2B5EF4-FFF2-40B4-BE49-F238E27FC236}">
                <a16:creationId xmlns:a16="http://schemas.microsoft.com/office/drawing/2014/main" id="{5591E794-532A-4A1F-9A3F-5B837617525B}"/>
              </a:ext>
            </a:extLst>
          </p:cNvPr>
          <p:cNvSpPr/>
          <p:nvPr/>
        </p:nvSpPr>
        <p:spPr bwMode="auto">
          <a:xfrm>
            <a:off x="6509675" y="3110463"/>
            <a:ext cx="2194560" cy="731520"/>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0" dirty="0">
                <a:latin typeface="Calibri" panose="020F0502020204030204" pitchFamily="34" charset="0"/>
              </a:rPr>
              <a:t>Unl</a:t>
            </a:r>
            <a:r>
              <a:rPr lang="en-US" sz="1800" b="0" dirty="0">
                <a:solidFill>
                  <a:schemeClr val="tx1"/>
                </a:solidFill>
                <a:latin typeface="Calibri" panose="020F0502020204030204" pitchFamily="34" charset="0"/>
              </a:rPr>
              <a:t>ikely CT benefit</a:t>
            </a:r>
          </a:p>
        </p:txBody>
      </p:sp>
      <p:sp>
        <p:nvSpPr>
          <p:cNvPr id="22" name="Rectangle 21">
            <a:extLst>
              <a:ext uri="{FF2B5EF4-FFF2-40B4-BE49-F238E27FC236}">
                <a16:creationId xmlns:a16="http://schemas.microsoft.com/office/drawing/2014/main" id="{E7A6A128-4048-4EAE-A94F-35E867205A20}"/>
              </a:ext>
            </a:extLst>
          </p:cNvPr>
          <p:cNvSpPr/>
          <p:nvPr/>
        </p:nvSpPr>
        <p:spPr bwMode="auto">
          <a:xfrm>
            <a:off x="6479101" y="4983093"/>
            <a:ext cx="2194560" cy="731520"/>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0" dirty="0">
                <a:latin typeface="Calibri" panose="020F0502020204030204" pitchFamily="34" charset="0"/>
              </a:rPr>
              <a:t>High risk of disease recurrence</a:t>
            </a: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8991B3BD-021C-4841-AD4C-E1506BA6FC34}"/>
              </a:ext>
            </a:extLst>
          </p:cNvPr>
          <p:cNvSpPr/>
          <p:nvPr/>
        </p:nvSpPr>
        <p:spPr bwMode="auto">
          <a:xfrm>
            <a:off x="6479101" y="5821680"/>
            <a:ext cx="2194560" cy="731520"/>
          </a:xfrm>
          <a:prstGeom prst="rect">
            <a:avLst/>
          </a:prstGeom>
          <a:solidFill>
            <a:schemeClr val="accent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0" dirty="0">
                <a:latin typeface="Calibri" panose="020F0502020204030204" pitchFamily="34" charset="0"/>
              </a:rPr>
              <a:t>Low risk of disease recurrence</a:t>
            </a:r>
            <a:endParaRPr lang="en-US" sz="1800" b="0" dirty="0">
              <a:solidFill>
                <a:schemeClr val="tx1"/>
              </a:solidFill>
              <a:latin typeface="Calibri" panose="020F0502020204030204" pitchFamily="34" charset="0"/>
            </a:endParaRPr>
          </a:p>
        </p:txBody>
      </p:sp>
      <p:grpSp>
        <p:nvGrpSpPr>
          <p:cNvPr id="24" name="Group 23">
            <a:extLst>
              <a:ext uri="{FF2B5EF4-FFF2-40B4-BE49-F238E27FC236}">
                <a16:creationId xmlns:a16="http://schemas.microsoft.com/office/drawing/2014/main" id="{4FDCD609-C56A-4AD1-AFCB-08540C701B32}"/>
              </a:ext>
            </a:extLst>
          </p:cNvPr>
          <p:cNvGrpSpPr/>
          <p:nvPr/>
        </p:nvGrpSpPr>
        <p:grpSpPr>
          <a:xfrm>
            <a:off x="9392911" y="6207927"/>
            <a:ext cx="2488502" cy="454909"/>
            <a:chOff x="9392911" y="6207927"/>
            <a:chExt cx="2488502" cy="454909"/>
          </a:xfrm>
        </p:grpSpPr>
        <p:pic>
          <p:nvPicPr>
            <p:cNvPr id="25" name="Picture 24" descr="A picture containing text, ax, wheel&#10;&#10;Description automatically generated">
              <a:extLst>
                <a:ext uri="{FF2B5EF4-FFF2-40B4-BE49-F238E27FC236}">
                  <a16:creationId xmlns:a16="http://schemas.microsoft.com/office/drawing/2014/main" id="{140CDC0F-5EED-461C-9B0D-1BDBCFA1DD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26" name="Rectangle 8">
              <a:extLst>
                <a:ext uri="{FF2B5EF4-FFF2-40B4-BE49-F238E27FC236}">
                  <a16:creationId xmlns:a16="http://schemas.microsoft.com/office/drawing/2014/main" id="{527095A4-DFF6-4D81-8F44-FC4B024C4A0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5" name="TextBox 4">
            <a:extLst>
              <a:ext uri="{FF2B5EF4-FFF2-40B4-BE49-F238E27FC236}">
                <a16:creationId xmlns:a16="http://schemas.microsoft.com/office/drawing/2014/main" id="{A1858705-C78F-43CB-B4E6-7AC7DFAAAE3C}"/>
              </a:ext>
            </a:extLst>
          </p:cNvPr>
          <p:cNvSpPr txBox="1"/>
          <p:nvPr/>
        </p:nvSpPr>
        <p:spPr bwMode="auto">
          <a:xfrm>
            <a:off x="427939" y="6357556"/>
            <a:ext cx="32108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Morganti. Breast Cancer Res Treat. 2022;[Epub].</a:t>
            </a:r>
          </a:p>
        </p:txBody>
      </p:sp>
    </p:spTree>
    <p:extLst>
      <p:ext uri="{BB962C8B-B14F-4D97-AF65-F5344CB8AC3E}">
        <p14:creationId xmlns:p14="http://schemas.microsoft.com/office/powerpoint/2010/main" val="1701130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2CA39-F1D1-C449-9DEE-FDD585E42197}"/>
              </a:ext>
            </a:extLst>
          </p:cNvPr>
          <p:cNvSpPr>
            <a:spLocks noGrp="1"/>
          </p:cNvSpPr>
          <p:nvPr>
            <p:ph type="title"/>
          </p:nvPr>
        </p:nvSpPr>
        <p:spPr/>
        <p:txBody>
          <a:bodyPr>
            <a:noAutofit/>
          </a:bodyPr>
          <a:lstStyle/>
          <a:p>
            <a:r>
              <a:rPr lang="en-US" dirty="0"/>
              <a:t>Predictive/Prognostic Genomic Assays</a:t>
            </a:r>
            <a:endParaRPr lang="en-US" dirty="0">
              <a:latin typeface="+mn-lt"/>
            </a:endParaRPr>
          </a:p>
        </p:txBody>
      </p:sp>
      <p:graphicFrame>
        <p:nvGraphicFramePr>
          <p:cNvPr id="4" name="Table 3">
            <a:extLst>
              <a:ext uri="{FF2B5EF4-FFF2-40B4-BE49-F238E27FC236}">
                <a16:creationId xmlns:a16="http://schemas.microsoft.com/office/drawing/2014/main" id="{3FDBFF9E-8F26-6742-8F18-92F31E665446}"/>
              </a:ext>
            </a:extLst>
          </p:cNvPr>
          <p:cNvGraphicFramePr>
            <a:graphicFrameLocks noGrp="1"/>
          </p:cNvGraphicFramePr>
          <p:nvPr>
            <p:extLst>
              <p:ext uri="{D42A27DB-BD31-4B8C-83A1-F6EECF244321}">
                <p14:modId xmlns:p14="http://schemas.microsoft.com/office/powerpoint/2010/main" val="3480826205"/>
              </p:ext>
            </p:extLst>
          </p:nvPr>
        </p:nvGraphicFramePr>
        <p:xfrm>
          <a:off x="719138" y="1590925"/>
          <a:ext cx="10787062" cy="3825240"/>
        </p:xfrm>
        <a:graphic>
          <a:graphicData uri="http://schemas.openxmlformats.org/drawingml/2006/table">
            <a:tbl>
              <a:tblPr firstRow="1" bandRow="1">
                <a:tableStyleId>{5C22544A-7EE6-4342-B048-85BDC9FD1C3A}</a:tableStyleId>
              </a:tblPr>
              <a:tblGrid>
                <a:gridCol w="1864970">
                  <a:extLst>
                    <a:ext uri="{9D8B030D-6E8A-4147-A177-3AD203B41FA5}">
                      <a16:colId xmlns:a16="http://schemas.microsoft.com/office/drawing/2014/main" val="20000"/>
                    </a:ext>
                  </a:extLst>
                </a:gridCol>
                <a:gridCol w="8922092">
                  <a:extLst>
                    <a:ext uri="{9D8B030D-6E8A-4147-A177-3AD203B41FA5}">
                      <a16:colId xmlns:a16="http://schemas.microsoft.com/office/drawing/2014/main" val="20001"/>
                    </a:ext>
                  </a:extLst>
                </a:gridCol>
              </a:tblGrid>
              <a:tr h="151539">
                <a:tc>
                  <a:txBody>
                    <a:bodyPr/>
                    <a:lstStyle/>
                    <a:p>
                      <a:pPr algn="ctr"/>
                      <a:r>
                        <a:rPr lang="en-US" sz="1600" dirty="0">
                          <a:solidFill>
                            <a:schemeClr val="tx1"/>
                          </a:solidFill>
                          <a:latin typeface="Calibri" panose="020F0502020204030204" pitchFamily="34" charset="0"/>
                          <a:cs typeface="Calibri" panose="020F0502020204030204" pitchFamily="34" charset="0"/>
                        </a:rPr>
                        <a:t>Assay</a:t>
                      </a:r>
                    </a:p>
                  </a:txBody>
                  <a:tcPr marL="68580" marR="68580" marT="34290" marB="3429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solidFill>
                            <a:schemeClr val="tx1"/>
                          </a:solidFill>
                          <a:latin typeface="Calibri" panose="020F0502020204030204" pitchFamily="34" charset="0"/>
                          <a:cs typeface="Calibri" panose="020F0502020204030204" pitchFamily="34" charset="0"/>
                        </a:rPr>
                        <a:t>RNA-Based Assays</a:t>
                      </a:r>
                    </a:p>
                  </a:txBody>
                  <a:tcPr marL="68580" marR="68580" marT="34290" marB="3429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185929">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Oncotype</a:t>
                      </a:r>
                      <a:r>
                        <a:rPr lang="en-US" sz="1600" baseline="0" dirty="0">
                          <a:solidFill>
                            <a:sysClr val="windowText" lastClr="000000"/>
                          </a:solidFill>
                          <a:latin typeface="Calibri" panose="020F0502020204030204" pitchFamily="34" charset="0"/>
                          <a:cs typeface="Calibri" panose="020F0502020204030204" pitchFamily="34" charset="0"/>
                        </a:rPr>
                        <a:t> DX</a:t>
                      </a:r>
                      <a:r>
                        <a:rPr lang="en-US" sz="1600" i="0" dirty="0">
                          <a:solidFill>
                            <a:sysClr val="windowText" lastClr="000000"/>
                          </a:solidFill>
                          <a:latin typeface="Calibri" panose="020F0502020204030204" pitchFamily="34" charset="0"/>
                          <a:cs typeface="Calibri" panose="020F0502020204030204" pitchFamily="34" charset="0"/>
                        </a:rPr>
                        <a:t>®</a:t>
                      </a:r>
                      <a:endParaRPr lang="en-US" sz="1600" i="0" baseline="0" dirty="0">
                        <a:solidFill>
                          <a:sysClr val="windowText" lastClr="000000"/>
                        </a:solidFill>
                        <a:latin typeface="Calibri" panose="020F0502020204030204" pitchFamily="34" charset="0"/>
                        <a:cs typeface="Calibri" panose="020F0502020204030204" pitchFamily="34" charset="0"/>
                      </a:endParaRPr>
                    </a:p>
                    <a:p>
                      <a:pPr algn="ctr"/>
                      <a:r>
                        <a:rPr lang="en-US" sz="1600" baseline="0" dirty="0">
                          <a:solidFill>
                            <a:sysClr val="windowText" lastClr="000000"/>
                          </a:solidFill>
                          <a:latin typeface="Calibri" panose="020F0502020204030204" pitchFamily="34" charset="0"/>
                          <a:cs typeface="Calibri" panose="020F0502020204030204" pitchFamily="34" charset="0"/>
                        </a:rPr>
                        <a:t>Recurrence Score</a:t>
                      </a:r>
                      <a:r>
                        <a:rPr lang="en-US" sz="1600" baseline="30000" dirty="0">
                          <a:solidFill>
                            <a:sysClr val="windowText" lastClr="000000"/>
                          </a:solidFill>
                          <a:latin typeface="Calibri" panose="020F0502020204030204" pitchFamily="34" charset="0"/>
                          <a:cs typeface="Calibri" panose="020F0502020204030204" pitchFamily="34" charset="0"/>
                        </a:rPr>
                        <a:t>1</a:t>
                      </a:r>
                    </a:p>
                  </a:txBody>
                  <a:tcPr marL="68580" marR="68580" marT="34290" marB="3429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Uses RT-PCR to measure the expression of 21 genes</a:t>
                      </a:r>
                      <a:r>
                        <a:rPr lang="en-US" sz="1600" b="0" i="0" kern="1200" dirty="0">
                          <a:solidFill>
                            <a:sysClr val="windowText" lastClr="000000"/>
                          </a:solidFill>
                          <a:effectLst/>
                          <a:latin typeface="Arial" panose="020B0604020202020204" pitchFamily="34" charset="0"/>
                          <a:ea typeface="+mn-ea"/>
                          <a:cs typeface="Arial" panose="020B0604020202020204" pitchFamily="34" charset="0"/>
                        </a:rPr>
                        <a:t>—</a:t>
                      </a:r>
                      <a:br>
                        <a:rPr lang="en-US" sz="1600" b="0" i="0" kern="1200" dirty="0">
                          <a:solidFill>
                            <a:sysClr val="windowText" lastClr="000000"/>
                          </a:solidFill>
                          <a:effectLst/>
                          <a:latin typeface="Arial" panose="020B0604020202020204" pitchFamily="34" charset="0"/>
                          <a:ea typeface="+mn-ea"/>
                          <a:cs typeface="Arial" panose="020B0604020202020204" pitchFamily="34" charset="0"/>
                        </a:rPr>
                      </a:b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16 cancer-related genes and 5 reference genes</a:t>
                      </a:r>
                      <a:r>
                        <a:rPr lang="en-US" sz="1600" b="0" i="0" kern="1200" dirty="0">
                          <a:solidFill>
                            <a:sysClr val="windowText" lastClr="000000"/>
                          </a:solidFill>
                          <a:effectLst/>
                          <a:latin typeface="Arial" panose="020B0604020202020204" pitchFamily="34" charset="0"/>
                          <a:ea typeface="+mn-ea"/>
                          <a:cs typeface="Arial" panose="020B0604020202020204" pitchFamily="34" charset="0"/>
                        </a:rPr>
                        <a:t>—</a:t>
                      </a: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in a tumor sample</a:t>
                      </a:r>
                      <a:endParaRPr lang="en-US" sz="160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249161">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Prosigna</a:t>
                      </a:r>
                      <a:r>
                        <a:rPr lang="en-US" sz="1600" i="0" dirty="0">
                          <a:solidFill>
                            <a:sysClr val="windowText" lastClr="000000"/>
                          </a:solidFill>
                          <a:latin typeface="Calibri" panose="020F0502020204030204" pitchFamily="34" charset="0"/>
                          <a:cs typeface="Calibri" panose="020F0502020204030204" pitchFamily="34" charset="0"/>
                        </a:rPr>
                        <a:t>®</a:t>
                      </a:r>
                    </a:p>
                    <a:p>
                      <a:pPr algn="ctr"/>
                      <a:r>
                        <a:rPr lang="en-US" sz="1600" dirty="0">
                          <a:solidFill>
                            <a:sysClr val="windowText" lastClr="000000"/>
                          </a:solidFill>
                          <a:latin typeface="Calibri" panose="020F0502020204030204" pitchFamily="34" charset="0"/>
                          <a:cs typeface="Calibri" panose="020F0502020204030204" pitchFamily="34" charset="0"/>
                        </a:rPr>
                        <a:t>ROR-PT</a:t>
                      </a:r>
                      <a:r>
                        <a:rPr lang="en-US" sz="1600" baseline="30000" dirty="0">
                          <a:solidFill>
                            <a:sysClr val="windowText" lastClr="000000"/>
                          </a:solidFill>
                          <a:latin typeface="Calibri" panose="020F0502020204030204" pitchFamily="34" charset="0"/>
                          <a:cs typeface="Calibri" panose="020F0502020204030204" pitchFamily="34" charset="0"/>
                        </a:rPr>
                        <a:t>2</a:t>
                      </a:r>
                      <a:endParaRPr lang="en-US" sz="160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Analyzes the activity of 50 genes known as the PAM50 gene signature, along with clinical</a:t>
                      </a:r>
                      <a:r>
                        <a:rPr lang="en-US" sz="1600" b="0" i="0" kern="1200" dirty="0">
                          <a:solidFill>
                            <a:sysClr val="windowText" lastClr="000000"/>
                          </a:solidFill>
                          <a:effectLst/>
                          <a:latin typeface="Arial" panose="020B0604020202020204" pitchFamily="34" charset="0"/>
                          <a:ea typeface="+mn-ea"/>
                          <a:cs typeface="Arial" panose="020B0604020202020204" pitchFamily="34" charset="0"/>
                        </a:rPr>
                        <a:t>–</a:t>
                      </a: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pathologic features, to provide a prognostic score indicating the probability of cancer recurrence in the next 10 yr </a:t>
                      </a:r>
                      <a:endParaRPr lang="en-US" sz="160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182408">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MammaPrint</a:t>
                      </a:r>
                      <a:r>
                        <a:rPr lang="en-US" sz="1600" i="0" dirty="0">
                          <a:solidFill>
                            <a:sysClr val="windowText" lastClr="000000"/>
                          </a:solidFill>
                          <a:latin typeface="Calibri" panose="020F0502020204030204" pitchFamily="34" charset="0"/>
                          <a:cs typeface="Calibri" panose="020F0502020204030204" pitchFamily="34" charset="0"/>
                        </a:rPr>
                        <a:t>®</a:t>
                      </a:r>
                      <a:r>
                        <a:rPr lang="en-US" sz="1600" i="0" baseline="30000" dirty="0">
                          <a:solidFill>
                            <a:sysClr val="windowText" lastClr="000000"/>
                          </a:solidFill>
                          <a:latin typeface="Calibri" panose="020F0502020204030204" pitchFamily="34" charset="0"/>
                          <a:cs typeface="Calibri" panose="020F0502020204030204" pitchFamily="34" charset="0"/>
                        </a:rPr>
                        <a:t>3</a:t>
                      </a:r>
                      <a:endParaRPr lang="en-US" sz="1600" i="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Analyzes the 70 most important genes associated with breast cancer recurrence </a:t>
                      </a:r>
                      <a:b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br>
                      <a:r>
                        <a:rPr lang="en-US" sz="1600" dirty="0">
                          <a:solidFill>
                            <a:sysClr val="windowText" lastClr="000000"/>
                          </a:solidFill>
                          <a:latin typeface="Calibri" panose="020F0502020204030204" pitchFamily="34" charset="0"/>
                          <a:cs typeface="Calibri" panose="020F0502020204030204" pitchFamily="34" charset="0"/>
                        </a:rPr>
                        <a:t>from</a:t>
                      </a:r>
                      <a:r>
                        <a:rPr lang="en-US" sz="1600" baseline="0" dirty="0">
                          <a:solidFill>
                            <a:sysClr val="windowText" lastClr="000000"/>
                          </a:solidFill>
                          <a:latin typeface="Calibri" panose="020F0502020204030204" pitchFamily="34" charset="0"/>
                          <a:cs typeface="Calibri" panose="020F0502020204030204" pitchFamily="34" charset="0"/>
                        </a:rPr>
                        <a:t> case/control studies of relapse within 5 yr</a:t>
                      </a:r>
                      <a:endParaRPr lang="en-US" sz="160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249161">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EndoPredict</a:t>
                      </a:r>
                      <a:r>
                        <a:rPr lang="en-US" sz="1600" i="0" dirty="0">
                          <a:solidFill>
                            <a:sysClr val="windowText" lastClr="000000"/>
                          </a:solidFill>
                          <a:latin typeface="Calibri" panose="020F0502020204030204" pitchFamily="34" charset="0"/>
                          <a:cs typeface="Calibri" panose="020F0502020204030204" pitchFamily="34" charset="0"/>
                        </a:rPr>
                        <a:t>®</a:t>
                      </a:r>
                      <a:r>
                        <a:rPr lang="en-US" sz="1600" i="0" baseline="30000" dirty="0">
                          <a:solidFill>
                            <a:sysClr val="windowText" lastClr="000000"/>
                          </a:solidFill>
                          <a:latin typeface="Calibri" panose="020F0502020204030204" pitchFamily="34" charset="0"/>
                          <a:cs typeface="Calibri" panose="020F0502020204030204" pitchFamily="34" charset="0"/>
                        </a:rPr>
                        <a:t>4</a:t>
                      </a:r>
                      <a:endParaRPr lang="en-US" sz="1600" i="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Analyzes RNA expression of 8 target genes, 3 normalization genes, and 1 control gene, </a:t>
                      </a:r>
                      <a:b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b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creating a 12-gene molecular score, which is then combined with clinical features of the tumor </a:t>
                      </a:r>
                      <a:b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b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(tumor size and nodal status) to predict the 10-yr distant recurrence rate</a:t>
                      </a:r>
                      <a:endParaRPr lang="en-US" sz="160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325096">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Breast Cancer Index</a:t>
                      </a:r>
                      <a:r>
                        <a:rPr lang="en-US" sz="1600" i="0" dirty="0">
                          <a:solidFill>
                            <a:sysClr val="windowText" lastClr="000000"/>
                          </a:solidFill>
                          <a:latin typeface="Calibri" panose="020F0502020204030204" pitchFamily="34" charset="0"/>
                          <a:cs typeface="Calibri" panose="020F0502020204030204" pitchFamily="34" charset="0"/>
                        </a:rPr>
                        <a:t>®</a:t>
                      </a:r>
                      <a:r>
                        <a:rPr lang="en-US" sz="1600" i="0" baseline="30000" dirty="0">
                          <a:solidFill>
                            <a:sysClr val="windowText" lastClr="000000"/>
                          </a:solidFill>
                          <a:latin typeface="Calibri" panose="020F0502020204030204" pitchFamily="34" charset="0"/>
                          <a:cs typeface="Calibri" panose="020F0502020204030204" pitchFamily="34" charset="0"/>
                        </a:rPr>
                        <a:t>5</a:t>
                      </a:r>
                      <a:endParaRPr lang="en-US" sz="1600" i="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Mix of 2 profiles</a:t>
                      </a:r>
                      <a:r>
                        <a:rPr lang="en-US" sz="1600" b="0" i="0" kern="1200" dirty="0">
                          <a:solidFill>
                            <a:sysClr val="windowText" lastClr="000000"/>
                          </a:solidFill>
                          <a:effectLst/>
                          <a:latin typeface="Arial" panose="020B0604020202020204" pitchFamily="34" charset="0"/>
                          <a:ea typeface="+mn-ea"/>
                          <a:cs typeface="Arial" panose="020B0604020202020204" pitchFamily="34" charset="0"/>
                        </a:rPr>
                        <a:t>—</a:t>
                      </a:r>
                      <a:r>
                        <a:rPr lang="en-US" sz="1600" dirty="0">
                          <a:solidFill>
                            <a:sysClr val="windowText" lastClr="000000"/>
                          </a:solidFill>
                          <a:latin typeface="Calibri" panose="020F0502020204030204" pitchFamily="34" charset="0"/>
                          <a:cs typeface="Calibri" panose="020F0502020204030204" pitchFamily="34" charset="0"/>
                        </a:rPr>
                        <a:t>a select 2-gene</a:t>
                      </a:r>
                      <a:r>
                        <a:rPr lang="en-US" sz="1600" baseline="0" dirty="0">
                          <a:solidFill>
                            <a:sysClr val="windowText" lastClr="000000"/>
                          </a:solidFill>
                          <a:latin typeface="Calibri" panose="020F0502020204030204" pitchFamily="34" charset="0"/>
                          <a:cs typeface="Calibri" panose="020F0502020204030204" pitchFamily="34" charset="0"/>
                        </a:rPr>
                        <a:t> ratio (</a:t>
                      </a:r>
                      <a:r>
                        <a:rPr lang="en-US" sz="1600" i="1" baseline="0" dirty="0">
                          <a:solidFill>
                            <a:sysClr val="windowText" lastClr="000000"/>
                          </a:solidFill>
                          <a:latin typeface="Calibri" panose="020F0502020204030204" pitchFamily="34" charset="0"/>
                          <a:cs typeface="Calibri" panose="020F0502020204030204" pitchFamily="34" charset="0"/>
                        </a:rPr>
                        <a:t>HOXB13:IL17BR</a:t>
                      </a:r>
                      <a:r>
                        <a:rPr lang="en-US" sz="1600" baseline="0" dirty="0">
                          <a:solidFill>
                            <a:sysClr val="windowText" lastClr="000000"/>
                          </a:solidFill>
                          <a:latin typeface="Calibri" panose="020F0502020204030204" pitchFamily="34" charset="0"/>
                          <a:cs typeface="Calibri" panose="020F0502020204030204" pitchFamily="34" charset="0"/>
                        </a:rPr>
                        <a:t>) and the molecular grade index </a:t>
                      </a:r>
                      <a:br>
                        <a:rPr lang="en-US" sz="1600" baseline="0" dirty="0">
                          <a:solidFill>
                            <a:sysClr val="windowText" lastClr="000000"/>
                          </a:solidFill>
                          <a:latin typeface="Calibri" panose="020F0502020204030204" pitchFamily="34" charset="0"/>
                          <a:cs typeface="Calibri" panose="020F0502020204030204" pitchFamily="34" charset="0"/>
                        </a:rPr>
                      </a:b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representing 5 proliferation genes</a:t>
                      </a:r>
                      <a:r>
                        <a:rPr lang="en-US" sz="1600" b="0" i="0" kern="1200" dirty="0">
                          <a:solidFill>
                            <a:sysClr val="windowText" lastClr="000000"/>
                          </a:solidFill>
                          <a:effectLst/>
                          <a:latin typeface="Arial" panose="020B0604020202020204" pitchFamily="34" charset="0"/>
                          <a:ea typeface="+mn-ea"/>
                          <a:cs typeface="Arial" panose="020B0604020202020204" pitchFamily="34" charset="0"/>
                        </a:rPr>
                        <a:t>—</a:t>
                      </a:r>
                      <a:r>
                        <a:rPr lang="en-US" sz="1600" b="0" i="0" kern="1200" dirty="0">
                          <a:solidFill>
                            <a:sysClr val="windowText" lastClr="000000"/>
                          </a:solidFill>
                          <a:effectLst/>
                          <a:latin typeface="Calibri" panose="020F0502020204030204" pitchFamily="34" charset="0"/>
                          <a:ea typeface="+mn-ea"/>
                          <a:cs typeface="Calibri" panose="020F0502020204030204" pitchFamily="34" charset="0"/>
                        </a:rPr>
                        <a:t>to determine risk of late recurrence</a:t>
                      </a:r>
                    </a:p>
                    <a:p>
                      <a:pPr algn="ctr"/>
                      <a:r>
                        <a:rPr lang="en-US" sz="1600" b="0" i="1" kern="1200" dirty="0">
                          <a:solidFill>
                            <a:sysClr val="windowText" lastClr="000000"/>
                          </a:solidFill>
                          <a:effectLst/>
                          <a:latin typeface="Calibri" panose="020F0502020204030204" pitchFamily="34" charset="0"/>
                          <a:ea typeface="+mn-ea"/>
                          <a:cs typeface="Calibri" panose="020F0502020204030204" pitchFamily="34" charset="0"/>
                        </a:rPr>
                        <a:t>Recommended by NCCN Guidelines as a predictive biomarker to inform the </a:t>
                      </a:r>
                      <a:br>
                        <a:rPr lang="en-US" sz="1600" b="0" i="1" kern="1200" dirty="0">
                          <a:solidFill>
                            <a:sysClr val="windowText" lastClr="000000"/>
                          </a:solidFill>
                          <a:effectLst/>
                          <a:latin typeface="Calibri" panose="020F0502020204030204" pitchFamily="34" charset="0"/>
                          <a:ea typeface="+mn-ea"/>
                          <a:cs typeface="Calibri" panose="020F0502020204030204" pitchFamily="34" charset="0"/>
                        </a:rPr>
                      </a:br>
                      <a:r>
                        <a:rPr lang="en-US" sz="1600" b="0" i="1" kern="1200" dirty="0">
                          <a:solidFill>
                            <a:sysClr val="windowText" lastClr="000000"/>
                          </a:solidFill>
                          <a:effectLst/>
                          <a:latin typeface="Calibri" panose="020F0502020204030204" pitchFamily="34" charset="0"/>
                          <a:ea typeface="+mn-ea"/>
                          <a:cs typeface="Calibri" panose="020F0502020204030204" pitchFamily="34" charset="0"/>
                        </a:rPr>
                        <a:t>decision of extended adjuvant endocrine therapy</a:t>
                      </a:r>
                      <a:endParaRPr lang="en-US" sz="1600" dirty="0">
                        <a:solidFill>
                          <a:sysClr val="windowText" lastClr="000000"/>
                        </a:solidFill>
                        <a:latin typeface="Calibri" panose="020F0502020204030204" pitchFamily="34" charset="0"/>
                        <a:cs typeface="Calibri" panose="020F0502020204030204" pitchFamily="34" charset="0"/>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bl>
          </a:graphicData>
        </a:graphic>
      </p:graphicFrame>
      <p:sp>
        <p:nvSpPr>
          <p:cNvPr id="5" name="TextBox 4">
            <a:extLst>
              <a:ext uri="{FF2B5EF4-FFF2-40B4-BE49-F238E27FC236}">
                <a16:creationId xmlns:a16="http://schemas.microsoft.com/office/drawing/2014/main" id="{447EFA9A-D40A-864B-9689-066A8D6E5181}"/>
              </a:ext>
            </a:extLst>
          </p:cNvPr>
          <p:cNvSpPr txBox="1"/>
          <p:nvPr/>
        </p:nvSpPr>
        <p:spPr>
          <a:xfrm>
            <a:off x="433387" y="6184791"/>
            <a:ext cx="6256647" cy="461665"/>
          </a:xfrm>
          <a:prstGeom prst="rect">
            <a:avLst/>
          </a:prstGeom>
          <a:noFill/>
        </p:spPr>
        <p:txBody>
          <a:bodyPr wrap="square" rtlCol="0">
            <a:spAutoFit/>
          </a:bodyPr>
          <a:lstStyle/>
          <a:p>
            <a:r>
              <a:rPr lang="en-US" sz="1200" b="0" dirty="0">
                <a:solidFill>
                  <a:schemeClr val="bg2"/>
                </a:solidFill>
                <a:latin typeface="Calibri" panose="020F0502020204030204" pitchFamily="34" charset="0"/>
                <a:cs typeface="Calibri" panose="020F0502020204030204" pitchFamily="34" charset="0"/>
              </a:rPr>
              <a:t>1. Paik. NEJM. 2004;351:2817. 2. Parker. JCO. 2009;27:1160. 3. Van’t Veer, Nature. 2002;414:530. 4. Filipits. Clin Cancer Res. 2011;17:6012. 5. Ma. Cancer Cell. 2004;5:607.</a:t>
            </a:r>
          </a:p>
        </p:txBody>
      </p:sp>
      <p:grpSp>
        <p:nvGrpSpPr>
          <p:cNvPr id="6" name="Group 5">
            <a:extLst>
              <a:ext uri="{FF2B5EF4-FFF2-40B4-BE49-F238E27FC236}">
                <a16:creationId xmlns:a16="http://schemas.microsoft.com/office/drawing/2014/main" id="{79A8595A-4965-4628-BF83-13CBE5206B0F}"/>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5BD65243-1064-4F94-A901-827A3A16E9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8" name="Rectangle 8">
              <a:extLst>
                <a:ext uri="{FF2B5EF4-FFF2-40B4-BE49-F238E27FC236}">
                  <a16:creationId xmlns:a16="http://schemas.microsoft.com/office/drawing/2014/main" id="{6824F1D5-AB19-40AC-BEBF-C3E96172373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45377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63019-C364-4231-8136-158F6F27B0F4}"/>
              </a:ext>
            </a:extLst>
          </p:cNvPr>
          <p:cNvSpPr>
            <a:spLocks noGrp="1"/>
          </p:cNvSpPr>
          <p:nvPr>
            <p:ph type="title"/>
          </p:nvPr>
        </p:nvSpPr>
        <p:spPr/>
        <p:txBody>
          <a:bodyPr/>
          <a:lstStyle/>
          <a:p>
            <a:r>
              <a:rPr lang="en-US" dirty="0"/>
              <a:t>21-Gene Assay in Node-Positive, ER+ Breast Cancer </a:t>
            </a:r>
          </a:p>
        </p:txBody>
      </p:sp>
      <p:sp>
        <p:nvSpPr>
          <p:cNvPr id="3" name="Content Placeholder 2">
            <a:extLst>
              <a:ext uri="{FF2B5EF4-FFF2-40B4-BE49-F238E27FC236}">
                <a16:creationId xmlns:a16="http://schemas.microsoft.com/office/drawing/2014/main" id="{36EB6ED8-C21C-4E9A-9307-290642D49BA2}"/>
              </a:ext>
            </a:extLst>
          </p:cNvPr>
          <p:cNvSpPr>
            <a:spLocks noGrp="1"/>
          </p:cNvSpPr>
          <p:nvPr>
            <p:ph idx="1"/>
          </p:nvPr>
        </p:nvSpPr>
        <p:spPr>
          <a:xfrm>
            <a:off x="604675" y="1513047"/>
            <a:ext cx="10877529" cy="892973"/>
          </a:xfrm>
        </p:spPr>
        <p:txBody>
          <a:bodyPr/>
          <a:lstStyle/>
          <a:p>
            <a:r>
              <a:rPr lang="en-US" sz="2400" dirty="0"/>
              <a:t>In SWOG-8814, recurrence score was predictive of CT benefit for DFS, OS, and breast cancer</a:t>
            </a:r>
            <a:r>
              <a:rPr lang="en-US" sz="2400" dirty="0">
                <a:latin typeface="Arial" panose="020B0604020202020204" pitchFamily="34" charset="0"/>
                <a:cs typeface="Arial" panose="020B0604020202020204" pitchFamily="34" charset="0"/>
              </a:rPr>
              <a:t>–</a:t>
            </a:r>
            <a:r>
              <a:rPr lang="en-US" sz="2400" dirty="0"/>
              <a:t>specific survival during Yr 0-5</a:t>
            </a:r>
          </a:p>
        </p:txBody>
      </p:sp>
      <p:sp>
        <p:nvSpPr>
          <p:cNvPr id="7" name="TextBox 6">
            <a:extLst>
              <a:ext uri="{FF2B5EF4-FFF2-40B4-BE49-F238E27FC236}">
                <a16:creationId xmlns:a16="http://schemas.microsoft.com/office/drawing/2014/main" id="{AD839099-F213-434B-9B42-9A48F5418DD8}"/>
              </a:ext>
            </a:extLst>
          </p:cNvPr>
          <p:cNvSpPr txBox="1"/>
          <p:nvPr/>
        </p:nvSpPr>
        <p:spPr bwMode="auto">
          <a:xfrm>
            <a:off x="433387" y="6367258"/>
            <a:ext cx="228729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Albain. Lancet Oncol. 2010:11:55.</a:t>
            </a:r>
          </a:p>
        </p:txBody>
      </p:sp>
      <p:grpSp>
        <p:nvGrpSpPr>
          <p:cNvPr id="8" name="Group 7">
            <a:extLst>
              <a:ext uri="{FF2B5EF4-FFF2-40B4-BE49-F238E27FC236}">
                <a16:creationId xmlns:a16="http://schemas.microsoft.com/office/drawing/2014/main" id="{EF902C9E-39E8-4F56-90FB-F101C2D64146}"/>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5CD48BDF-2FBC-4AE8-B051-0DD64C209A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9">
              <a:extLst>
                <a:ext uri="{FF2B5EF4-FFF2-40B4-BE49-F238E27FC236}">
                  <a16:creationId xmlns:a16="http://schemas.microsoft.com/office/drawing/2014/main" id="{F7CE34E2-B262-4CE2-8E94-7226B4B6B04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5" name="TextBox 4">
            <a:extLst>
              <a:ext uri="{FF2B5EF4-FFF2-40B4-BE49-F238E27FC236}">
                <a16:creationId xmlns:a16="http://schemas.microsoft.com/office/drawing/2014/main" id="{BAEBFBE1-DA10-477F-9608-037FC5F5F8BB}"/>
              </a:ext>
            </a:extLst>
          </p:cNvPr>
          <p:cNvSpPr txBox="1"/>
          <p:nvPr/>
        </p:nvSpPr>
        <p:spPr bwMode="auto">
          <a:xfrm>
            <a:off x="1280160" y="2807276"/>
            <a:ext cx="2221179"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RS 0-17</a:t>
            </a:r>
          </a:p>
        </p:txBody>
      </p:sp>
      <p:sp>
        <p:nvSpPr>
          <p:cNvPr id="12" name="TextBox 11">
            <a:extLst>
              <a:ext uri="{FF2B5EF4-FFF2-40B4-BE49-F238E27FC236}">
                <a16:creationId xmlns:a16="http://schemas.microsoft.com/office/drawing/2014/main" id="{F45DC344-C1B5-4B81-9CAA-B774C101F1FE}"/>
              </a:ext>
            </a:extLst>
          </p:cNvPr>
          <p:cNvSpPr txBox="1"/>
          <p:nvPr/>
        </p:nvSpPr>
        <p:spPr bwMode="auto">
          <a:xfrm>
            <a:off x="5128953" y="2807276"/>
            <a:ext cx="2335876"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RS 18-30</a:t>
            </a:r>
          </a:p>
        </p:txBody>
      </p:sp>
      <p:sp>
        <p:nvSpPr>
          <p:cNvPr id="13" name="TextBox 12">
            <a:extLst>
              <a:ext uri="{FF2B5EF4-FFF2-40B4-BE49-F238E27FC236}">
                <a16:creationId xmlns:a16="http://schemas.microsoft.com/office/drawing/2014/main" id="{3DC6E970-19D0-49AA-A9C2-7E0A0FD41246}"/>
              </a:ext>
            </a:extLst>
          </p:cNvPr>
          <p:cNvSpPr txBox="1"/>
          <p:nvPr/>
        </p:nvSpPr>
        <p:spPr bwMode="auto">
          <a:xfrm>
            <a:off x="8969433" y="2807276"/>
            <a:ext cx="2347055"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RS 31-100</a:t>
            </a:r>
          </a:p>
        </p:txBody>
      </p:sp>
      <p:sp>
        <p:nvSpPr>
          <p:cNvPr id="6" name="Rectangle 5">
            <a:extLst>
              <a:ext uri="{FF2B5EF4-FFF2-40B4-BE49-F238E27FC236}">
                <a16:creationId xmlns:a16="http://schemas.microsoft.com/office/drawing/2014/main" id="{F411D564-CF83-4416-88A2-0589BBFD59EC}"/>
              </a:ext>
            </a:extLst>
          </p:cNvPr>
          <p:cNvSpPr/>
          <p:nvPr/>
        </p:nvSpPr>
        <p:spPr bwMode="auto">
          <a:xfrm>
            <a:off x="3482939" y="3319484"/>
            <a:ext cx="226032" cy="110804"/>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ectangle 13">
            <a:extLst>
              <a:ext uri="{FF2B5EF4-FFF2-40B4-BE49-F238E27FC236}">
                <a16:creationId xmlns:a16="http://schemas.microsoft.com/office/drawing/2014/main" id="{563EF7A6-5FB6-448E-91D3-DDD30988A204}"/>
              </a:ext>
            </a:extLst>
          </p:cNvPr>
          <p:cNvSpPr/>
          <p:nvPr/>
        </p:nvSpPr>
        <p:spPr bwMode="auto">
          <a:xfrm>
            <a:off x="6069677" y="3310202"/>
            <a:ext cx="226032" cy="110804"/>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917D5C25-ECC4-4CAA-8056-5478A219CF9D}"/>
              </a:ext>
            </a:extLst>
          </p:cNvPr>
          <p:cNvSpPr/>
          <p:nvPr/>
        </p:nvSpPr>
        <p:spPr bwMode="auto">
          <a:xfrm>
            <a:off x="8656415" y="3300920"/>
            <a:ext cx="226032" cy="110804"/>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TextBox 15">
            <a:extLst>
              <a:ext uri="{FF2B5EF4-FFF2-40B4-BE49-F238E27FC236}">
                <a16:creationId xmlns:a16="http://schemas.microsoft.com/office/drawing/2014/main" id="{C50477F9-572A-4757-8522-F75C04E91E1A}"/>
              </a:ext>
            </a:extLst>
          </p:cNvPr>
          <p:cNvSpPr txBox="1"/>
          <p:nvPr/>
        </p:nvSpPr>
        <p:spPr bwMode="auto">
          <a:xfrm>
            <a:off x="1357883" y="4408716"/>
            <a:ext cx="1531830" cy="523220"/>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Stratified log-rank </a:t>
            </a:r>
            <a:br>
              <a:rPr lang="en-US" sz="1400" b="0"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.56 at 10 yr</a:t>
            </a:r>
          </a:p>
        </p:txBody>
      </p:sp>
      <p:sp>
        <p:nvSpPr>
          <p:cNvPr id="17" name="TextBox 16">
            <a:extLst>
              <a:ext uri="{FF2B5EF4-FFF2-40B4-BE49-F238E27FC236}">
                <a16:creationId xmlns:a16="http://schemas.microsoft.com/office/drawing/2014/main" id="{4F7E5F29-4CB4-43B3-9888-4D835DA570AF}"/>
              </a:ext>
            </a:extLst>
          </p:cNvPr>
          <p:cNvSpPr txBox="1"/>
          <p:nvPr/>
        </p:nvSpPr>
        <p:spPr bwMode="auto">
          <a:xfrm>
            <a:off x="5224575" y="4408716"/>
            <a:ext cx="1531830" cy="523220"/>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Stratified log-rank </a:t>
            </a:r>
            <a:br>
              <a:rPr lang="en-US" sz="1400" b="0"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.89 at 10 yr</a:t>
            </a:r>
          </a:p>
        </p:txBody>
      </p:sp>
      <p:sp>
        <p:nvSpPr>
          <p:cNvPr id="18" name="TextBox 17">
            <a:extLst>
              <a:ext uri="{FF2B5EF4-FFF2-40B4-BE49-F238E27FC236}">
                <a16:creationId xmlns:a16="http://schemas.microsoft.com/office/drawing/2014/main" id="{FB311B36-82F2-4DBE-9C15-F076353D97EC}"/>
              </a:ext>
            </a:extLst>
          </p:cNvPr>
          <p:cNvSpPr txBox="1"/>
          <p:nvPr/>
        </p:nvSpPr>
        <p:spPr bwMode="auto">
          <a:xfrm>
            <a:off x="9129875" y="4408716"/>
            <a:ext cx="1531830" cy="523220"/>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Stratified log-rank </a:t>
            </a:r>
            <a:br>
              <a:rPr lang="en-US" sz="1400" b="0"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.033 at 10 yr</a:t>
            </a:r>
          </a:p>
        </p:txBody>
      </p:sp>
      <p:sp>
        <p:nvSpPr>
          <p:cNvPr id="19" name="TextBox 18">
            <a:extLst>
              <a:ext uri="{FF2B5EF4-FFF2-40B4-BE49-F238E27FC236}">
                <a16:creationId xmlns:a16="http://schemas.microsoft.com/office/drawing/2014/main" id="{36F1F050-01CF-4344-A881-518DF20D97D9}"/>
              </a:ext>
            </a:extLst>
          </p:cNvPr>
          <p:cNvSpPr txBox="1"/>
          <p:nvPr/>
        </p:nvSpPr>
        <p:spPr bwMode="auto">
          <a:xfrm>
            <a:off x="1280161" y="2378456"/>
            <a:ext cx="1020204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Breast Cancer</a:t>
            </a:r>
            <a:r>
              <a:rPr lang="en-US" sz="2000" dirty="0">
                <a:solidFill>
                  <a:schemeClr val="bg1"/>
                </a:solidFill>
              </a:rPr>
              <a:t>–</a:t>
            </a:r>
            <a:r>
              <a:rPr lang="en-US" sz="2000" dirty="0">
                <a:solidFill>
                  <a:schemeClr val="bg1"/>
                </a:solidFill>
                <a:latin typeface="Calibri" panose="020F0502020204030204" pitchFamily="34" charset="0"/>
              </a:rPr>
              <a:t>Specific Survival</a:t>
            </a:r>
          </a:p>
        </p:txBody>
      </p:sp>
      <p:sp>
        <p:nvSpPr>
          <p:cNvPr id="33" name="TextBox 32">
            <a:extLst>
              <a:ext uri="{FF2B5EF4-FFF2-40B4-BE49-F238E27FC236}">
                <a16:creationId xmlns:a16="http://schemas.microsoft.com/office/drawing/2014/main" id="{6B96B9F1-8A84-4DDB-B25B-F18D07CE2C08}"/>
              </a:ext>
            </a:extLst>
          </p:cNvPr>
          <p:cNvSpPr txBox="1"/>
          <p:nvPr/>
        </p:nvSpPr>
        <p:spPr bwMode="auto">
          <a:xfrm>
            <a:off x="11072207" y="3980923"/>
            <a:ext cx="6864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l-GR" sz="1400" b="0" dirty="0">
                <a:solidFill>
                  <a:schemeClr val="bg1"/>
                </a:solidFill>
                <a:latin typeface="Calibri" panose="020F0502020204030204" pitchFamily="34" charset="0"/>
                <a:cs typeface="Calibri" panose="020F0502020204030204" pitchFamily="34" charset="0"/>
              </a:rPr>
              <a:t>Δ</a:t>
            </a:r>
            <a:r>
              <a:rPr lang="en-US" sz="1400" b="0" dirty="0">
                <a:solidFill>
                  <a:schemeClr val="bg1"/>
                </a:solidFill>
                <a:latin typeface="Calibri" panose="020F0502020204030204" pitchFamily="34" charset="0"/>
              </a:rPr>
              <a:t>~19%</a:t>
            </a:r>
          </a:p>
        </p:txBody>
      </p:sp>
      <p:grpSp>
        <p:nvGrpSpPr>
          <p:cNvPr id="39" name="Group 38">
            <a:extLst>
              <a:ext uri="{FF2B5EF4-FFF2-40B4-BE49-F238E27FC236}">
                <a16:creationId xmlns:a16="http://schemas.microsoft.com/office/drawing/2014/main" id="{ECD30F60-C010-5540-9BE4-223B4F7C61CA}"/>
              </a:ext>
            </a:extLst>
          </p:cNvPr>
          <p:cNvGrpSpPr/>
          <p:nvPr/>
        </p:nvGrpSpPr>
        <p:grpSpPr>
          <a:xfrm>
            <a:off x="1438102" y="4919945"/>
            <a:ext cx="1523910" cy="523220"/>
            <a:chOff x="1438102" y="5008914"/>
            <a:chExt cx="1523910" cy="523220"/>
          </a:xfrm>
        </p:grpSpPr>
        <p:sp>
          <p:nvSpPr>
            <p:cNvPr id="32" name="TextBox 31">
              <a:extLst>
                <a:ext uri="{FF2B5EF4-FFF2-40B4-BE49-F238E27FC236}">
                  <a16:creationId xmlns:a16="http://schemas.microsoft.com/office/drawing/2014/main" id="{0C98AF82-5343-467B-BE56-BF3381C4FEC9}"/>
                </a:ext>
              </a:extLst>
            </p:cNvPr>
            <p:cNvSpPr txBox="1"/>
            <p:nvPr/>
          </p:nvSpPr>
          <p:spPr bwMode="auto">
            <a:xfrm>
              <a:off x="1649537" y="5008914"/>
              <a:ext cx="1312475" cy="52322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CT + ET (n = 91)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CT ( n = 55)</a:t>
              </a:r>
            </a:p>
          </p:txBody>
        </p:sp>
        <p:cxnSp>
          <p:nvCxnSpPr>
            <p:cNvPr id="36" name="Straight Connector 35">
              <a:extLst>
                <a:ext uri="{FF2B5EF4-FFF2-40B4-BE49-F238E27FC236}">
                  <a16:creationId xmlns:a16="http://schemas.microsoft.com/office/drawing/2014/main" id="{11D967E6-6676-934D-84E2-F7582A116350}"/>
                </a:ext>
              </a:extLst>
            </p:cNvPr>
            <p:cNvCxnSpPr>
              <a:cxnSpLocks/>
            </p:cNvCxnSpPr>
            <p:nvPr/>
          </p:nvCxnSpPr>
          <p:spPr bwMode="auto">
            <a:xfrm flipH="1">
              <a:off x="1438102" y="5171520"/>
              <a:ext cx="211435" cy="0"/>
            </a:xfrm>
            <a:prstGeom prst="line">
              <a:avLst/>
            </a:prstGeom>
            <a:noFill/>
            <a:ln w="28575" cap="flat" cmpd="sng" algn="ctr">
              <a:solidFill>
                <a:schemeClr val="accent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DEAEA5F-EBE6-7645-8CBA-3C23FB1BAF8B}"/>
                </a:ext>
              </a:extLst>
            </p:cNvPr>
            <p:cNvCxnSpPr>
              <a:cxnSpLocks/>
            </p:cNvCxnSpPr>
            <p:nvPr/>
          </p:nvCxnSpPr>
          <p:spPr bwMode="auto">
            <a:xfrm flipH="1">
              <a:off x="1438102" y="5382110"/>
              <a:ext cx="21143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CB043ABA-40C7-A740-B4B4-7A9050399577}"/>
              </a:ext>
            </a:extLst>
          </p:cNvPr>
          <p:cNvGrpSpPr/>
          <p:nvPr/>
        </p:nvGrpSpPr>
        <p:grpSpPr>
          <a:xfrm>
            <a:off x="5307722" y="4919945"/>
            <a:ext cx="1523910" cy="523220"/>
            <a:chOff x="1438102" y="5008914"/>
            <a:chExt cx="1523910" cy="523220"/>
          </a:xfrm>
        </p:grpSpPr>
        <p:sp>
          <p:nvSpPr>
            <p:cNvPr id="41" name="TextBox 40">
              <a:extLst>
                <a:ext uri="{FF2B5EF4-FFF2-40B4-BE49-F238E27FC236}">
                  <a16:creationId xmlns:a16="http://schemas.microsoft.com/office/drawing/2014/main" id="{0DB7B457-87F6-144F-9A3B-8AD8E8DBFB41}"/>
                </a:ext>
              </a:extLst>
            </p:cNvPr>
            <p:cNvSpPr txBox="1"/>
            <p:nvPr/>
          </p:nvSpPr>
          <p:spPr bwMode="auto">
            <a:xfrm>
              <a:off x="1649537" y="5008914"/>
              <a:ext cx="1312475" cy="52322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CT + ET (n = 57)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CT ( n = 46)</a:t>
              </a:r>
            </a:p>
          </p:txBody>
        </p:sp>
        <p:cxnSp>
          <p:nvCxnSpPr>
            <p:cNvPr id="42" name="Straight Connector 41">
              <a:extLst>
                <a:ext uri="{FF2B5EF4-FFF2-40B4-BE49-F238E27FC236}">
                  <a16:creationId xmlns:a16="http://schemas.microsoft.com/office/drawing/2014/main" id="{9C601379-19EF-3042-AAA3-244CA262837A}"/>
                </a:ext>
              </a:extLst>
            </p:cNvPr>
            <p:cNvCxnSpPr>
              <a:cxnSpLocks/>
            </p:cNvCxnSpPr>
            <p:nvPr/>
          </p:nvCxnSpPr>
          <p:spPr bwMode="auto">
            <a:xfrm flipH="1">
              <a:off x="1438102" y="5171520"/>
              <a:ext cx="211435" cy="0"/>
            </a:xfrm>
            <a:prstGeom prst="line">
              <a:avLst/>
            </a:prstGeom>
            <a:noFill/>
            <a:ln w="28575" cap="flat" cmpd="sng" algn="ctr">
              <a:solidFill>
                <a:schemeClr val="accent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B5AECF20-2609-7B4F-8834-962E60E05EE0}"/>
                </a:ext>
              </a:extLst>
            </p:cNvPr>
            <p:cNvCxnSpPr>
              <a:cxnSpLocks/>
            </p:cNvCxnSpPr>
            <p:nvPr/>
          </p:nvCxnSpPr>
          <p:spPr bwMode="auto">
            <a:xfrm flipH="1">
              <a:off x="1438102" y="5382110"/>
              <a:ext cx="21143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74E8EDFE-D962-8E45-8549-DA6AD13E57E4}"/>
              </a:ext>
            </a:extLst>
          </p:cNvPr>
          <p:cNvGrpSpPr/>
          <p:nvPr/>
        </p:nvGrpSpPr>
        <p:grpSpPr>
          <a:xfrm>
            <a:off x="9182218" y="4919945"/>
            <a:ext cx="1523910" cy="523220"/>
            <a:chOff x="1438102" y="5008914"/>
            <a:chExt cx="1523910" cy="523220"/>
          </a:xfrm>
        </p:grpSpPr>
        <p:sp>
          <p:nvSpPr>
            <p:cNvPr id="45" name="TextBox 44">
              <a:extLst>
                <a:ext uri="{FF2B5EF4-FFF2-40B4-BE49-F238E27FC236}">
                  <a16:creationId xmlns:a16="http://schemas.microsoft.com/office/drawing/2014/main" id="{A222CE54-8291-0B4F-8758-92BCC4C9DBED}"/>
                </a:ext>
              </a:extLst>
            </p:cNvPr>
            <p:cNvSpPr txBox="1"/>
            <p:nvPr/>
          </p:nvSpPr>
          <p:spPr bwMode="auto">
            <a:xfrm>
              <a:off x="1649537" y="5008914"/>
              <a:ext cx="1312475" cy="52322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CT + ET (n = 71)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CT ( n = 47)</a:t>
              </a:r>
            </a:p>
          </p:txBody>
        </p:sp>
        <p:cxnSp>
          <p:nvCxnSpPr>
            <p:cNvPr id="46" name="Straight Connector 45">
              <a:extLst>
                <a:ext uri="{FF2B5EF4-FFF2-40B4-BE49-F238E27FC236}">
                  <a16:creationId xmlns:a16="http://schemas.microsoft.com/office/drawing/2014/main" id="{D5A288DF-3832-494D-A4B1-B38AFECEF12A}"/>
                </a:ext>
              </a:extLst>
            </p:cNvPr>
            <p:cNvCxnSpPr>
              <a:cxnSpLocks/>
            </p:cNvCxnSpPr>
            <p:nvPr/>
          </p:nvCxnSpPr>
          <p:spPr bwMode="auto">
            <a:xfrm flipH="1">
              <a:off x="1438102" y="5171520"/>
              <a:ext cx="211435" cy="0"/>
            </a:xfrm>
            <a:prstGeom prst="line">
              <a:avLst/>
            </a:prstGeom>
            <a:noFill/>
            <a:ln w="28575"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04108D96-6343-D640-89F1-1A36F7EFB3E7}"/>
                </a:ext>
              </a:extLst>
            </p:cNvPr>
            <p:cNvCxnSpPr>
              <a:cxnSpLocks/>
            </p:cNvCxnSpPr>
            <p:nvPr/>
          </p:nvCxnSpPr>
          <p:spPr bwMode="auto">
            <a:xfrm flipH="1">
              <a:off x="1438102" y="5382110"/>
              <a:ext cx="211435" cy="0"/>
            </a:xfrm>
            <a:prstGeom prst="line">
              <a:avLst/>
            </a:prstGeom>
            <a:noFill/>
            <a:ln w="28575" cap="flat" cmpd="sng" algn="ctr">
              <a:solidFill>
                <a:schemeClr val="accent3"/>
              </a:solidFill>
              <a:prstDash val="solid"/>
              <a:round/>
              <a:headEnd type="none" w="med" len="med"/>
              <a:tailEnd type="none" w="med" len="med"/>
            </a:ln>
            <a:effectLst/>
          </p:spPr>
        </p:cxnSp>
      </p:grpSp>
      <p:cxnSp>
        <p:nvCxnSpPr>
          <p:cNvPr id="49" name="Straight Connector 48">
            <a:extLst>
              <a:ext uri="{FF2B5EF4-FFF2-40B4-BE49-F238E27FC236}">
                <a16:creationId xmlns:a16="http://schemas.microsoft.com/office/drawing/2014/main" id="{716AABEF-2249-D44E-895F-219B06E0D6CF}"/>
              </a:ext>
            </a:extLst>
          </p:cNvPr>
          <p:cNvCxnSpPr>
            <a:cxnSpLocks/>
          </p:cNvCxnSpPr>
          <p:nvPr/>
        </p:nvCxnSpPr>
        <p:spPr bwMode="auto">
          <a:xfrm>
            <a:off x="1280160" y="5511800"/>
            <a:ext cx="2361565"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CD240572-43BB-4543-9516-6283887C790A}"/>
              </a:ext>
            </a:extLst>
          </p:cNvPr>
          <p:cNvCxnSpPr>
            <a:cxnSpLocks/>
          </p:cNvCxnSpPr>
          <p:nvPr/>
        </p:nvCxnSpPr>
        <p:spPr bwMode="auto">
          <a:xfrm flipV="1">
            <a:off x="1292860" y="3353147"/>
            <a:ext cx="0" cy="216182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200DD6A-1199-0047-8725-4CD9356B347E}"/>
              </a:ext>
            </a:extLst>
          </p:cNvPr>
          <p:cNvCxnSpPr>
            <a:cxnSpLocks/>
          </p:cNvCxnSpPr>
          <p:nvPr/>
        </p:nvCxnSpPr>
        <p:spPr bwMode="auto">
          <a:xfrm flipH="1">
            <a:off x="1238250" y="33626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EA56A82-6D4D-D142-B74A-E21E7A12FF04}"/>
              </a:ext>
            </a:extLst>
          </p:cNvPr>
          <p:cNvCxnSpPr>
            <a:cxnSpLocks/>
          </p:cNvCxnSpPr>
          <p:nvPr/>
        </p:nvCxnSpPr>
        <p:spPr bwMode="auto">
          <a:xfrm flipH="1">
            <a:off x="1238250" y="37924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28716F8-05A0-3C4C-9E9F-A30633F388FA}"/>
              </a:ext>
            </a:extLst>
          </p:cNvPr>
          <p:cNvCxnSpPr>
            <a:cxnSpLocks/>
          </p:cNvCxnSpPr>
          <p:nvPr/>
        </p:nvCxnSpPr>
        <p:spPr bwMode="auto">
          <a:xfrm flipH="1">
            <a:off x="1238250" y="42223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1A71AA61-568B-4447-9854-F660C2E5B31B}"/>
              </a:ext>
            </a:extLst>
          </p:cNvPr>
          <p:cNvCxnSpPr>
            <a:cxnSpLocks/>
          </p:cNvCxnSpPr>
          <p:nvPr/>
        </p:nvCxnSpPr>
        <p:spPr bwMode="auto">
          <a:xfrm flipH="1">
            <a:off x="1238250" y="46521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38EFE92-4D0F-E949-8E01-192502D9E267}"/>
              </a:ext>
            </a:extLst>
          </p:cNvPr>
          <p:cNvCxnSpPr>
            <a:cxnSpLocks/>
          </p:cNvCxnSpPr>
          <p:nvPr/>
        </p:nvCxnSpPr>
        <p:spPr bwMode="auto">
          <a:xfrm flipH="1">
            <a:off x="1238250" y="50819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E74DFFC0-7AED-5447-A46A-AEC8D9307610}"/>
              </a:ext>
            </a:extLst>
          </p:cNvPr>
          <p:cNvCxnSpPr>
            <a:cxnSpLocks/>
          </p:cNvCxnSpPr>
          <p:nvPr/>
        </p:nvCxnSpPr>
        <p:spPr bwMode="auto">
          <a:xfrm flipH="1">
            <a:off x="1238250" y="55118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74C8D22-CAFF-E344-9480-9CF1C69DAD9F}"/>
              </a:ext>
            </a:extLst>
          </p:cNvPr>
          <p:cNvCxnSpPr>
            <a:cxnSpLocks/>
          </p:cNvCxnSpPr>
          <p:nvPr/>
        </p:nvCxnSpPr>
        <p:spPr bwMode="auto">
          <a:xfrm>
            <a:off x="1292860"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725EF34B-E831-A446-B12C-BD700D001362}"/>
              </a:ext>
            </a:extLst>
          </p:cNvPr>
          <p:cNvCxnSpPr>
            <a:cxnSpLocks/>
          </p:cNvCxnSpPr>
          <p:nvPr/>
        </p:nvCxnSpPr>
        <p:spPr bwMode="auto">
          <a:xfrm>
            <a:off x="1759956"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37C7EDF-11A7-D344-9104-34B9AC793F2F}"/>
              </a:ext>
            </a:extLst>
          </p:cNvPr>
          <p:cNvCxnSpPr>
            <a:cxnSpLocks/>
          </p:cNvCxnSpPr>
          <p:nvPr/>
        </p:nvCxnSpPr>
        <p:spPr bwMode="auto">
          <a:xfrm>
            <a:off x="2227052"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57B27D10-CE4F-A34E-B360-8CF9F64FB50B}"/>
              </a:ext>
            </a:extLst>
          </p:cNvPr>
          <p:cNvCxnSpPr>
            <a:cxnSpLocks/>
          </p:cNvCxnSpPr>
          <p:nvPr/>
        </p:nvCxnSpPr>
        <p:spPr bwMode="auto">
          <a:xfrm>
            <a:off x="2694148"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52E614F3-3F5E-8747-A45F-59CD2C6E4160}"/>
              </a:ext>
            </a:extLst>
          </p:cNvPr>
          <p:cNvCxnSpPr>
            <a:cxnSpLocks/>
          </p:cNvCxnSpPr>
          <p:nvPr/>
        </p:nvCxnSpPr>
        <p:spPr bwMode="auto">
          <a:xfrm>
            <a:off x="3161244"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E4D809FD-80DE-484F-B661-352A0B052FE3}"/>
              </a:ext>
            </a:extLst>
          </p:cNvPr>
          <p:cNvCxnSpPr>
            <a:cxnSpLocks/>
          </p:cNvCxnSpPr>
          <p:nvPr/>
        </p:nvCxnSpPr>
        <p:spPr bwMode="auto">
          <a:xfrm>
            <a:off x="3628340" y="5511799"/>
            <a:ext cx="0" cy="64008"/>
          </a:xfrm>
          <a:prstGeom prst="line">
            <a:avLst/>
          </a:prstGeom>
          <a:noFill/>
          <a:ln w="28575" cap="flat" cmpd="sng" algn="ctr">
            <a:solidFill>
              <a:schemeClr val="bg1"/>
            </a:solidFill>
            <a:prstDash val="solid"/>
            <a:round/>
            <a:headEnd type="none" w="med" len="med"/>
            <a:tailEnd type="none" w="med" len="med"/>
          </a:ln>
          <a:effectLst/>
        </p:spPr>
      </p:cxnSp>
      <p:sp>
        <p:nvSpPr>
          <p:cNvPr id="66" name="TextBox 65">
            <a:extLst>
              <a:ext uri="{FF2B5EF4-FFF2-40B4-BE49-F238E27FC236}">
                <a16:creationId xmlns:a16="http://schemas.microsoft.com/office/drawing/2014/main" id="{2FFCF558-B0D1-5442-B189-FADF74392CD6}"/>
              </a:ext>
            </a:extLst>
          </p:cNvPr>
          <p:cNvSpPr txBox="1"/>
          <p:nvPr/>
        </p:nvSpPr>
        <p:spPr bwMode="auto">
          <a:xfrm>
            <a:off x="1302258" y="5765596"/>
            <a:ext cx="23394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Yr</a:t>
            </a:r>
          </a:p>
        </p:txBody>
      </p:sp>
      <p:sp>
        <p:nvSpPr>
          <p:cNvPr id="67" name="TextBox 66">
            <a:extLst>
              <a:ext uri="{FF2B5EF4-FFF2-40B4-BE49-F238E27FC236}">
                <a16:creationId xmlns:a16="http://schemas.microsoft.com/office/drawing/2014/main" id="{66C6DD22-1AE3-EF41-A16D-D6825F6AB67E}"/>
              </a:ext>
            </a:extLst>
          </p:cNvPr>
          <p:cNvSpPr txBox="1"/>
          <p:nvPr/>
        </p:nvSpPr>
        <p:spPr bwMode="auto">
          <a:xfrm rot="16200000">
            <a:off x="-1044450" y="4258731"/>
            <a:ext cx="35108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Breast Cancer</a:t>
            </a:r>
            <a:r>
              <a:rPr lang="en-US" sz="1600" dirty="0">
                <a:solidFill>
                  <a:schemeClr val="bg1"/>
                </a:solidFill>
              </a:rPr>
              <a:t>–</a:t>
            </a:r>
            <a:r>
              <a:rPr lang="en-US" sz="1600" dirty="0">
                <a:solidFill>
                  <a:schemeClr val="bg1"/>
                </a:solidFill>
                <a:latin typeface="Calibri" panose="020F0502020204030204" pitchFamily="34" charset="0"/>
              </a:rPr>
              <a:t>Specific Survival (%)</a:t>
            </a:r>
          </a:p>
        </p:txBody>
      </p:sp>
      <p:sp>
        <p:nvSpPr>
          <p:cNvPr id="68" name="TextBox 67">
            <a:extLst>
              <a:ext uri="{FF2B5EF4-FFF2-40B4-BE49-F238E27FC236}">
                <a16:creationId xmlns:a16="http://schemas.microsoft.com/office/drawing/2014/main" id="{A9A8214D-8FCD-4F49-945A-6D1C35F790E9}"/>
              </a:ext>
            </a:extLst>
          </p:cNvPr>
          <p:cNvSpPr txBox="1"/>
          <p:nvPr/>
        </p:nvSpPr>
        <p:spPr bwMode="auto">
          <a:xfrm>
            <a:off x="737014" y="3192214"/>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69" name="TextBox 68">
            <a:extLst>
              <a:ext uri="{FF2B5EF4-FFF2-40B4-BE49-F238E27FC236}">
                <a16:creationId xmlns:a16="http://schemas.microsoft.com/office/drawing/2014/main" id="{54C2B7A0-E6C9-2A4A-9588-6687D5B51A46}"/>
              </a:ext>
            </a:extLst>
          </p:cNvPr>
          <p:cNvSpPr txBox="1"/>
          <p:nvPr/>
        </p:nvSpPr>
        <p:spPr bwMode="auto">
          <a:xfrm>
            <a:off x="737014" y="3623341"/>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70" name="TextBox 69">
            <a:extLst>
              <a:ext uri="{FF2B5EF4-FFF2-40B4-BE49-F238E27FC236}">
                <a16:creationId xmlns:a16="http://schemas.microsoft.com/office/drawing/2014/main" id="{C4174342-8BC5-1946-9181-29CBDD829E51}"/>
              </a:ext>
            </a:extLst>
          </p:cNvPr>
          <p:cNvSpPr txBox="1"/>
          <p:nvPr/>
        </p:nvSpPr>
        <p:spPr bwMode="auto">
          <a:xfrm>
            <a:off x="737014" y="405446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71" name="TextBox 70">
            <a:extLst>
              <a:ext uri="{FF2B5EF4-FFF2-40B4-BE49-F238E27FC236}">
                <a16:creationId xmlns:a16="http://schemas.microsoft.com/office/drawing/2014/main" id="{DF8844E4-290A-7840-AA1B-6A9C0C3E7732}"/>
              </a:ext>
            </a:extLst>
          </p:cNvPr>
          <p:cNvSpPr txBox="1"/>
          <p:nvPr/>
        </p:nvSpPr>
        <p:spPr bwMode="auto">
          <a:xfrm>
            <a:off x="737014" y="4485595"/>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72" name="TextBox 71">
            <a:extLst>
              <a:ext uri="{FF2B5EF4-FFF2-40B4-BE49-F238E27FC236}">
                <a16:creationId xmlns:a16="http://schemas.microsoft.com/office/drawing/2014/main" id="{61AB5485-CC30-E94F-8EE1-B8AE2D2438CE}"/>
              </a:ext>
            </a:extLst>
          </p:cNvPr>
          <p:cNvSpPr txBox="1"/>
          <p:nvPr/>
        </p:nvSpPr>
        <p:spPr bwMode="auto">
          <a:xfrm>
            <a:off x="737014" y="5347851"/>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3" name="TextBox 72">
            <a:extLst>
              <a:ext uri="{FF2B5EF4-FFF2-40B4-BE49-F238E27FC236}">
                <a16:creationId xmlns:a16="http://schemas.microsoft.com/office/drawing/2014/main" id="{933D56F2-F96E-5245-9126-6A7942813628}"/>
              </a:ext>
            </a:extLst>
          </p:cNvPr>
          <p:cNvSpPr txBox="1"/>
          <p:nvPr/>
        </p:nvSpPr>
        <p:spPr bwMode="auto">
          <a:xfrm>
            <a:off x="737014" y="4916722"/>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74" name="TextBox 73">
            <a:extLst>
              <a:ext uri="{FF2B5EF4-FFF2-40B4-BE49-F238E27FC236}">
                <a16:creationId xmlns:a16="http://schemas.microsoft.com/office/drawing/2014/main" id="{8B074B7A-1391-8649-B821-23F524C509BF}"/>
              </a:ext>
            </a:extLst>
          </p:cNvPr>
          <p:cNvSpPr txBox="1"/>
          <p:nvPr/>
        </p:nvSpPr>
        <p:spPr bwMode="auto">
          <a:xfrm>
            <a:off x="3348338"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75" name="TextBox 74">
            <a:extLst>
              <a:ext uri="{FF2B5EF4-FFF2-40B4-BE49-F238E27FC236}">
                <a16:creationId xmlns:a16="http://schemas.microsoft.com/office/drawing/2014/main" id="{1EB49D9D-5B09-1445-94ED-84E3E57483FF}"/>
              </a:ext>
            </a:extLst>
          </p:cNvPr>
          <p:cNvSpPr txBox="1"/>
          <p:nvPr/>
        </p:nvSpPr>
        <p:spPr bwMode="auto">
          <a:xfrm>
            <a:off x="1013544"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6" name="TextBox 75">
            <a:extLst>
              <a:ext uri="{FF2B5EF4-FFF2-40B4-BE49-F238E27FC236}">
                <a16:creationId xmlns:a16="http://schemas.microsoft.com/office/drawing/2014/main" id="{0E0EF542-35F3-7F46-8F7B-5D6EC5C28B62}"/>
              </a:ext>
            </a:extLst>
          </p:cNvPr>
          <p:cNvSpPr txBox="1"/>
          <p:nvPr/>
        </p:nvSpPr>
        <p:spPr bwMode="auto">
          <a:xfrm>
            <a:off x="1480503"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77" name="TextBox 76">
            <a:extLst>
              <a:ext uri="{FF2B5EF4-FFF2-40B4-BE49-F238E27FC236}">
                <a16:creationId xmlns:a16="http://schemas.microsoft.com/office/drawing/2014/main" id="{B6C8435F-CD46-364D-8F59-72EC6308DA41}"/>
              </a:ext>
            </a:extLst>
          </p:cNvPr>
          <p:cNvSpPr txBox="1"/>
          <p:nvPr/>
        </p:nvSpPr>
        <p:spPr bwMode="auto">
          <a:xfrm>
            <a:off x="1947462"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78" name="TextBox 77">
            <a:extLst>
              <a:ext uri="{FF2B5EF4-FFF2-40B4-BE49-F238E27FC236}">
                <a16:creationId xmlns:a16="http://schemas.microsoft.com/office/drawing/2014/main" id="{21CF689A-D9AC-8346-9A77-4657A2EC3DA0}"/>
              </a:ext>
            </a:extLst>
          </p:cNvPr>
          <p:cNvSpPr txBox="1"/>
          <p:nvPr/>
        </p:nvSpPr>
        <p:spPr bwMode="auto">
          <a:xfrm>
            <a:off x="2414421"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79" name="TextBox 78">
            <a:extLst>
              <a:ext uri="{FF2B5EF4-FFF2-40B4-BE49-F238E27FC236}">
                <a16:creationId xmlns:a16="http://schemas.microsoft.com/office/drawing/2014/main" id="{F004C498-1EE2-FF4C-9CC2-1A7C1FA4D6A2}"/>
              </a:ext>
            </a:extLst>
          </p:cNvPr>
          <p:cNvSpPr txBox="1"/>
          <p:nvPr/>
        </p:nvSpPr>
        <p:spPr bwMode="auto">
          <a:xfrm>
            <a:off x="2881380"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cxnSp>
        <p:nvCxnSpPr>
          <p:cNvPr id="80" name="Straight Connector 79">
            <a:extLst>
              <a:ext uri="{FF2B5EF4-FFF2-40B4-BE49-F238E27FC236}">
                <a16:creationId xmlns:a16="http://schemas.microsoft.com/office/drawing/2014/main" id="{1C5AD1A1-8507-A641-B7A8-1E1F9AC5FC68}"/>
              </a:ext>
            </a:extLst>
          </p:cNvPr>
          <p:cNvCxnSpPr>
            <a:cxnSpLocks/>
          </p:cNvCxnSpPr>
          <p:nvPr/>
        </p:nvCxnSpPr>
        <p:spPr bwMode="auto">
          <a:xfrm>
            <a:off x="5101407" y="5511800"/>
            <a:ext cx="2361565"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9194B43F-7EE3-F04A-8207-4CE755E43C3C}"/>
              </a:ext>
            </a:extLst>
          </p:cNvPr>
          <p:cNvCxnSpPr>
            <a:cxnSpLocks/>
          </p:cNvCxnSpPr>
          <p:nvPr/>
        </p:nvCxnSpPr>
        <p:spPr bwMode="auto">
          <a:xfrm flipV="1">
            <a:off x="5114107" y="3353147"/>
            <a:ext cx="0" cy="2161828"/>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2FA8783F-8037-6E4A-9AF1-4FD4F2C0C55E}"/>
              </a:ext>
            </a:extLst>
          </p:cNvPr>
          <p:cNvCxnSpPr>
            <a:cxnSpLocks/>
          </p:cNvCxnSpPr>
          <p:nvPr/>
        </p:nvCxnSpPr>
        <p:spPr bwMode="auto">
          <a:xfrm flipH="1">
            <a:off x="5059497" y="33626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9BD35689-2E45-A344-9DDE-B2273E52ED43}"/>
              </a:ext>
            </a:extLst>
          </p:cNvPr>
          <p:cNvCxnSpPr>
            <a:cxnSpLocks/>
          </p:cNvCxnSpPr>
          <p:nvPr/>
        </p:nvCxnSpPr>
        <p:spPr bwMode="auto">
          <a:xfrm flipH="1">
            <a:off x="5059497" y="37924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376C5A0F-C3D6-814B-AC9E-82685B84FCBE}"/>
              </a:ext>
            </a:extLst>
          </p:cNvPr>
          <p:cNvCxnSpPr>
            <a:cxnSpLocks/>
          </p:cNvCxnSpPr>
          <p:nvPr/>
        </p:nvCxnSpPr>
        <p:spPr bwMode="auto">
          <a:xfrm flipH="1">
            <a:off x="5059497" y="42223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04363E88-ADFE-6E49-906F-0E0B6209BEAC}"/>
              </a:ext>
            </a:extLst>
          </p:cNvPr>
          <p:cNvCxnSpPr>
            <a:cxnSpLocks/>
          </p:cNvCxnSpPr>
          <p:nvPr/>
        </p:nvCxnSpPr>
        <p:spPr bwMode="auto">
          <a:xfrm flipH="1">
            <a:off x="5059497" y="46521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7D5DAD8E-5493-2542-A0EE-1BEA047FD611}"/>
              </a:ext>
            </a:extLst>
          </p:cNvPr>
          <p:cNvCxnSpPr>
            <a:cxnSpLocks/>
          </p:cNvCxnSpPr>
          <p:nvPr/>
        </p:nvCxnSpPr>
        <p:spPr bwMode="auto">
          <a:xfrm flipH="1">
            <a:off x="5059497" y="50819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446027CD-DE2E-5A41-A338-A4317BDA33A7}"/>
              </a:ext>
            </a:extLst>
          </p:cNvPr>
          <p:cNvCxnSpPr>
            <a:cxnSpLocks/>
          </p:cNvCxnSpPr>
          <p:nvPr/>
        </p:nvCxnSpPr>
        <p:spPr bwMode="auto">
          <a:xfrm flipH="1">
            <a:off x="5059497" y="55118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6D1AB68A-DA07-BC43-9131-49BE5529B4A7}"/>
              </a:ext>
            </a:extLst>
          </p:cNvPr>
          <p:cNvCxnSpPr>
            <a:cxnSpLocks/>
          </p:cNvCxnSpPr>
          <p:nvPr/>
        </p:nvCxnSpPr>
        <p:spPr bwMode="auto">
          <a:xfrm>
            <a:off x="5114107"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D8A99587-EDAC-9849-84AA-5DE7DC9145B1}"/>
              </a:ext>
            </a:extLst>
          </p:cNvPr>
          <p:cNvCxnSpPr>
            <a:cxnSpLocks/>
          </p:cNvCxnSpPr>
          <p:nvPr/>
        </p:nvCxnSpPr>
        <p:spPr bwMode="auto">
          <a:xfrm>
            <a:off x="5581203"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DDDE5243-1F1B-E945-8836-9D231CC2352C}"/>
              </a:ext>
            </a:extLst>
          </p:cNvPr>
          <p:cNvCxnSpPr>
            <a:cxnSpLocks/>
          </p:cNvCxnSpPr>
          <p:nvPr/>
        </p:nvCxnSpPr>
        <p:spPr bwMode="auto">
          <a:xfrm>
            <a:off x="6048299"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22B85BF0-2E55-CA4C-B93A-CFFBAB9420E1}"/>
              </a:ext>
            </a:extLst>
          </p:cNvPr>
          <p:cNvCxnSpPr>
            <a:cxnSpLocks/>
          </p:cNvCxnSpPr>
          <p:nvPr/>
        </p:nvCxnSpPr>
        <p:spPr bwMode="auto">
          <a:xfrm>
            <a:off x="6515395"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1128AA6F-6925-BA4C-82C7-AB2616C0CAD3}"/>
              </a:ext>
            </a:extLst>
          </p:cNvPr>
          <p:cNvCxnSpPr>
            <a:cxnSpLocks/>
          </p:cNvCxnSpPr>
          <p:nvPr/>
        </p:nvCxnSpPr>
        <p:spPr bwMode="auto">
          <a:xfrm>
            <a:off x="6982491" y="55117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7EAB81BB-A585-9348-B5EB-902768FE1321}"/>
              </a:ext>
            </a:extLst>
          </p:cNvPr>
          <p:cNvCxnSpPr>
            <a:cxnSpLocks/>
          </p:cNvCxnSpPr>
          <p:nvPr/>
        </p:nvCxnSpPr>
        <p:spPr bwMode="auto">
          <a:xfrm>
            <a:off x="7449587" y="5511799"/>
            <a:ext cx="0" cy="64008"/>
          </a:xfrm>
          <a:prstGeom prst="line">
            <a:avLst/>
          </a:prstGeom>
          <a:noFill/>
          <a:ln w="28575" cap="flat" cmpd="sng" algn="ctr">
            <a:solidFill>
              <a:schemeClr val="bg1"/>
            </a:solidFill>
            <a:prstDash val="solid"/>
            <a:round/>
            <a:headEnd type="none" w="med" len="med"/>
            <a:tailEnd type="none" w="med" len="med"/>
          </a:ln>
          <a:effectLst/>
        </p:spPr>
      </p:cxnSp>
      <p:sp>
        <p:nvSpPr>
          <p:cNvPr id="94" name="TextBox 93">
            <a:extLst>
              <a:ext uri="{FF2B5EF4-FFF2-40B4-BE49-F238E27FC236}">
                <a16:creationId xmlns:a16="http://schemas.microsoft.com/office/drawing/2014/main" id="{9E8B72E5-AAF4-B94B-84D2-35F972A5D6DA}"/>
              </a:ext>
            </a:extLst>
          </p:cNvPr>
          <p:cNvSpPr txBox="1"/>
          <p:nvPr/>
        </p:nvSpPr>
        <p:spPr bwMode="auto">
          <a:xfrm>
            <a:off x="5123505" y="5765596"/>
            <a:ext cx="23394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Yr</a:t>
            </a:r>
          </a:p>
        </p:txBody>
      </p:sp>
      <p:sp>
        <p:nvSpPr>
          <p:cNvPr id="95" name="TextBox 94">
            <a:extLst>
              <a:ext uri="{FF2B5EF4-FFF2-40B4-BE49-F238E27FC236}">
                <a16:creationId xmlns:a16="http://schemas.microsoft.com/office/drawing/2014/main" id="{13150964-0703-4240-B0BB-37EA67A1ADAA}"/>
              </a:ext>
            </a:extLst>
          </p:cNvPr>
          <p:cNvSpPr txBox="1"/>
          <p:nvPr/>
        </p:nvSpPr>
        <p:spPr bwMode="auto">
          <a:xfrm rot="16200000">
            <a:off x="2776797" y="4258731"/>
            <a:ext cx="35108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Breast Cancer</a:t>
            </a:r>
            <a:r>
              <a:rPr lang="en-US" sz="1600" dirty="0">
                <a:solidFill>
                  <a:schemeClr val="bg1"/>
                </a:solidFill>
              </a:rPr>
              <a:t>–</a:t>
            </a:r>
            <a:r>
              <a:rPr lang="en-US" sz="1600" dirty="0">
                <a:solidFill>
                  <a:schemeClr val="bg1"/>
                </a:solidFill>
                <a:latin typeface="Calibri" panose="020F0502020204030204" pitchFamily="34" charset="0"/>
              </a:rPr>
              <a:t>Specific Survival (%)</a:t>
            </a:r>
          </a:p>
        </p:txBody>
      </p:sp>
      <p:sp>
        <p:nvSpPr>
          <p:cNvPr id="96" name="TextBox 95">
            <a:extLst>
              <a:ext uri="{FF2B5EF4-FFF2-40B4-BE49-F238E27FC236}">
                <a16:creationId xmlns:a16="http://schemas.microsoft.com/office/drawing/2014/main" id="{39C67C4F-35AF-6D4F-A6E6-BA4E9BE7D957}"/>
              </a:ext>
            </a:extLst>
          </p:cNvPr>
          <p:cNvSpPr txBox="1"/>
          <p:nvPr/>
        </p:nvSpPr>
        <p:spPr bwMode="auto">
          <a:xfrm>
            <a:off x="4558261" y="3192214"/>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97" name="TextBox 96">
            <a:extLst>
              <a:ext uri="{FF2B5EF4-FFF2-40B4-BE49-F238E27FC236}">
                <a16:creationId xmlns:a16="http://schemas.microsoft.com/office/drawing/2014/main" id="{6473E4A6-1ADC-164F-A1BE-C78568DD46D7}"/>
              </a:ext>
            </a:extLst>
          </p:cNvPr>
          <p:cNvSpPr txBox="1"/>
          <p:nvPr/>
        </p:nvSpPr>
        <p:spPr bwMode="auto">
          <a:xfrm>
            <a:off x="4558261" y="3623341"/>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98" name="TextBox 97">
            <a:extLst>
              <a:ext uri="{FF2B5EF4-FFF2-40B4-BE49-F238E27FC236}">
                <a16:creationId xmlns:a16="http://schemas.microsoft.com/office/drawing/2014/main" id="{DBBD9CF9-A4E1-D043-928B-9C05703A2A1A}"/>
              </a:ext>
            </a:extLst>
          </p:cNvPr>
          <p:cNvSpPr txBox="1"/>
          <p:nvPr/>
        </p:nvSpPr>
        <p:spPr bwMode="auto">
          <a:xfrm>
            <a:off x="4558261" y="405446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99" name="TextBox 98">
            <a:extLst>
              <a:ext uri="{FF2B5EF4-FFF2-40B4-BE49-F238E27FC236}">
                <a16:creationId xmlns:a16="http://schemas.microsoft.com/office/drawing/2014/main" id="{23BC645D-502E-F948-B4FB-F35FFC3E04E8}"/>
              </a:ext>
            </a:extLst>
          </p:cNvPr>
          <p:cNvSpPr txBox="1"/>
          <p:nvPr/>
        </p:nvSpPr>
        <p:spPr bwMode="auto">
          <a:xfrm>
            <a:off x="4558261" y="4485595"/>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00" name="TextBox 99">
            <a:extLst>
              <a:ext uri="{FF2B5EF4-FFF2-40B4-BE49-F238E27FC236}">
                <a16:creationId xmlns:a16="http://schemas.microsoft.com/office/drawing/2014/main" id="{11BDEC06-2CC6-7047-8218-1C451A3FD2A6}"/>
              </a:ext>
            </a:extLst>
          </p:cNvPr>
          <p:cNvSpPr txBox="1"/>
          <p:nvPr/>
        </p:nvSpPr>
        <p:spPr bwMode="auto">
          <a:xfrm>
            <a:off x="4558261" y="5347851"/>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01" name="TextBox 100">
            <a:extLst>
              <a:ext uri="{FF2B5EF4-FFF2-40B4-BE49-F238E27FC236}">
                <a16:creationId xmlns:a16="http://schemas.microsoft.com/office/drawing/2014/main" id="{E7D21CA1-84E9-8549-9AFB-B1F4294F8DCC}"/>
              </a:ext>
            </a:extLst>
          </p:cNvPr>
          <p:cNvSpPr txBox="1"/>
          <p:nvPr/>
        </p:nvSpPr>
        <p:spPr bwMode="auto">
          <a:xfrm>
            <a:off x="4558261" y="4916722"/>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02" name="TextBox 101">
            <a:extLst>
              <a:ext uri="{FF2B5EF4-FFF2-40B4-BE49-F238E27FC236}">
                <a16:creationId xmlns:a16="http://schemas.microsoft.com/office/drawing/2014/main" id="{24643CB1-6DBB-4B46-95E3-88D9AFB4A939}"/>
              </a:ext>
            </a:extLst>
          </p:cNvPr>
          <p:cNvSpPr txBox="1"/>
          <p:nvPr/>
        </p:nvSpPr>
        <p:spPr bwMode="auto">
          <a:xfrm>
            <a:off x="7169585"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103" name="TextBox 102">
            <a:extLst>
              <a:ext uri="{FF2B5EF4-FFF2-40B4-BE49-F238E27FC236}">
                <a16:creationId xmlns:a16="http://schemas.microsoft.com/office/drawing/2014/main" id="{BCD2516F-C20D-4C4C-B72D-6F52FF5834D1}"/>
              </a:ext>
            </a:extLst>
          </p:cNvPr>
          <p:cNvSpPr txBox="1"/>
          <p:nvPr/>
        </p:nvSpPr>
        <p:spPr bwMode="auto">
          <a:xfrm>
            <a:off x="4834791"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04" name="TextBox 103">
            <a:extLst>
              <a:ext uri="{FF2B5EF4-FFF2-40B4-BE49-F238E27FC236}">
                <a16:creationId xmlns:a16="http://schemas.microsoft.com/office/drawing/2014/main" id="{6D4C28F5-71C8-E749-81E4-07676E60CBFA}"/>
              </a:ext>
            </a:extLst>
          </p:cNvPr>
          <p:cNvSpPr txBox="1"/>
          <p:nvPr/>
        </p:nvSpPr>
        <p:spPr bwMode="auto">
          <a:xfrm>
            <a:off x="5301750"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105" name="TextBox 104">
            <a:extLst>
              <a:ext uri="{FF2B5EF4-FFF2-40B4-BE49-F238E27FC236}">
                <a16:creationId xmlns:a16="http://schemas.microsoft.com/office/drawing/2014/main" id="{75BFF622-D632-CF4B-8B84-3BB7A3FB9D4C}"/>
              </a:ext>
            </a:extLst>
          </p:cNvPr>
          <p:cNvSpPr txBox="1"/>
          <p:nvPr/>
        </p:nvSpPr>
        <p:spPr bwMode="auto">
          <a:xfrm>
            <a:off x="5768709"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106" name="TextBox 105">
            <a:extLst>
              <a:ext uri="{FF2B5EF4-FFF2-40B4-BE49-F238E27FC236}">
                <a16:creationId xmlns:a16="http://schemas.microsoft.com/office/drawing/2014/main" id="{DEA2D38C-DBA6-7145-B798-1D17CDA04424}"/>
              </a:ext>
            </a:extLst>
          </p:cNvPr>
          <p:cNvSpPr txBox="1"/>
          <p:nvPr/>
        </p:nvSpPr>
        <p:spPr bwMode="auto">
          <a:xfrm>
            <a:off x="6235668"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107" name="TextBox 106">
            <a:extLst>
              <a:ext uri="{FF2B5EF4-FFF2-40B4-BE49-F238E27FC236}">
                <a16:creationId xmlns:a16="http://schemas.microsoft.com/office/drawing/2014/main" id="{9B3C867C-61F4-1944-90F5-B6D570C1B772}"/>
              </a:ext>
            </a:extLst>
          </p:cNvPr>
          <p:cNvSpPr txBox="1"/>
          <p:nvPr/>
        </p:nvSpPr>
        <p:spPr bwMode="auto">
          <a:xfrm>
            <a:off x="6702627" y="5505538"/>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cxnSp>
        <p:nvCxnSpPr>
          <p:cNvPr id="108" name="Straight Connector 107">
            <a:extLst>
              <a:ext uri="{FF2B5EF4-FFF2-40B4-BE49-F238E27FC236}">
                <a16:creationId xmlns:a16="http://schemas.microsoft.com/office/drawing/2014/main" id="{9AFD502F-83B5-C642-B111-D5F8DB0D84C0}"/>
              </a:ext>
            </a:extLst>
          </p:cNvPr>
          <p:cNvCxnSpPr>
            <a:cxnSpLocks/>
          </p:cNvCxnSpPr>
          <p:nvPr/>
        </p:nvCxnSpPr>
        <p:spPr bwMode="auto">
          <a:xfrm>
            <a:off x="8954811" y="5511801"/>
            <a:ext cx="2361565"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FECF0C51-452A-994A-89AB-CE6F90C20535}"/>
              </a:ext>
            </a:extLst>
          </p:cNvPr>
          <p:cNvCxnSpPr>
            <a:cxnSpLocks/>
          </p:cNvCxnSpPr>
          <p:nvPr/>
        </p:nvCxnSpPr>
        <p:spPr bwMode="auto">
          <a:xfrm flipV="1">
            <a:off x="8967511" y="3353148"/>
            <a:ext cx="0" cy="2161828"/>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95488D6B-EF35-9741-896B-ABF000CA24FE}"/>
              </a:ext>
            </a:extLst>
          </p:cNvPr>
          <p:cNvCxnSpPr>
            <a:cxnSpLocks/>
          </p:cNvCxnSpPr>
          <p:nvPr/>
        </p:nvCxnSpPr>
        <p:spPr bwMode="auto">
          <a:xfrm flipH="1">
            <a:off x="8912901" y="33626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56BD64C6-1A63-9B46-BCF2-5CE70EAA0C8C}"/>
              </a:ext>
            </a:extLst>
          </p:cNvPr>
          <p:cNvCxnSpPr>
            <a:cxnSpLocks/>
          </p:cNvCxnSpPr>
          <p:nvPr/>
        </p:nvCxnSpPr>
        <p:spPr bwMode="auto">
          <a:xfrm flipH="1">
            <a:off x="8912901" y="379249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31AE2AB2-26C2-3E4E-BE5C-ADBEC93EBDF6}"/>
              </a:ext>
            </a:extLst>
          </p:cNvPr>
          <p:cNvCxnSpPr>
            <a:cxnSpLocks/>
          </p:cNvCxnSpPr>
          <p:nvPr/>
        </p:nvCxnSpPr>
        <p:spPr bwMode="auto">
          <a:xfrm flipH="1">
            <a:off x="8912901" y="42223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99828C81-092A-B443-8A65-FCE0D5FD3F9C}"/>
              </a:ext>
            </a:extLst>
          </p:cNvPr>
          <p:cNvCxnSpPr>
            <a:cxnSpLocks/>
          </p:cNvCxnSpPr>
          <p:nvPr/>
        </p:nvCxnSpPr>
        <p:spPr bwMode="auto">
          <a:xfrm flipH="1">
            <a:off x="8912901" y="46521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77193567-AEFE-6C48-82D8-78ECBAA236CF}"/>
              </a:ext>
            </a:extLst>
          </p:cNvPr>
          <p:cNvCxnSpPr>
            <a:cxnSpLocks/>
          </p:cNvCxnSpPr>
          <p:nvPr/>
        </p:nvCxnSpPr>
        <p:spPr bwMode="auto">
          <a:xfrm flipH="1">
            <a:off x="8912901" y="50819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0E2F6741-5EA8-A64B-873F-36B3AF21C3F2}"/>
              </a:ext>
            </a:extLst>
          </p:cNvPr>
          <p:cNvCxnSpPr>
            <a:cxnSpLocks/>
          </p:cNvCxnSpPr>
          <p:nvPr/>
        </p:nvCxnSpPr>
        <p:spPr bwMode="auto">
          <a:xfrm flipH="1">
            <a:off x="8912901" y="55118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59DBBBB1-C4EC-BD40-97D3-664C1879929A}"/>
              </a:ext>
            </a:extLst>
          </p:cNvPr>
          <p:cNvCxnSpPr>
            <a:cxnSpLocks/>
          </p:cNvCxnSpPr>
          <p:nvPr/>
        </p:nvCxnSpPr>
        <p:spPr bwMode="auto">
          <a:xfrm>
            <a:off x="8967511" y="55118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87345DF9-917D-7C42-8E0F-E1B9F94C87F8}"/>
              </a:ext>
            </a:extLst>
          </p:cNvPr>
          <p:cNvCxnSpPr>
            <a:cxnSpLocks/>
          </p:cNvCxnSpPr>
          <p:nvPr/>
        </p:nvCxnSpPr>
        <p:spPr bwMode="auto">
          <a:xfrm>
            <a:off x="9434607" y="55118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3876722D-CD0A-0E49-8C41-C9AF31B12BCA}"/>
              </a:ext>
            </a:extLst>
          </p:cNvPr>
          <p:cNvCxnSpPr>
            <a:cxnSpLocks/>
          </p:cNvCxnSpPr>
          <p:nvPr/>
        </p:nvCxnSpPr>
        <p:spPr bwMode="auto">
          <a:xfrm>
            <a:off x="9901703" y="55118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6A4B198C-99A1-4F4B-A6B0-9808D3C5A6EE}"/>
              </a:ext>
            </a:extLst>
          </p:cNvPr>
          <p:cNvCxnSpPr>
            <a:cxnSpLocks/>
          </p:cNvCxnSpPr>
          <p:nvPr/>
        </p:nvCxnSpPr>
        <p:spPr bwMode="auto">
          <a:xfrm>
            <a:off x="10368799" y="55118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DB332D10-F522-F546-957A-315D0B50CE55}"/>
              </a:ext>
            </a:extLst>
          </p:cNvPr>
          <p:cNvCxnSpPr>
            <a:cxnSpLocks/>
          </p:cNvCxnSpPr>
          <p:nvPr/>
        </p:nvCxnSpPr>
        <p:spPr bwMode="auto">
          <a:xfrm>
            <a:off x="10835895" y="55118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B8CBAE53-4ADB-2041-99B5-E5C88BAA4D00}"/>
              </a:ext>
            </a:extLst>
          </p:cNvPr>
          <p:cNvCxnSpPr>
            <a:cxnSpLocks/>
          </p:cNvCxnSpPr>
          <p:nvPr/>
        </p:nvCxnSpPr>
        <p:spPr bwMode="auto">
          <a:xfrm>
            <a:off x="11302991" y="551180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22" name="TextBox 121">
            <a:extLst>
              <a:ext uri="{FF2B5EF4-FFF2-40B4-BE49-F238E27FC236}">
                <a16:creationId xmlns:a16="http://schemas.microsoft.com/office/drawing/2014/main" id="{E2E9024C-093D-7741-A0E2-B15525675515}"/>
              </a:ext>
            </a:extLst>
          </p:cNvPr>
          <p:cNvSpPr txBox="1"/>
          <p:nvPr/>
        </p:nvSpPr>
        <p:spPr bwMode="auto">
          <a:xfrm>
            <a:off x="8976909" y="5765597"/>
            <a:ext cx="23394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Yr</a:t>
            </a:r>
          </a:p>
        </p:txBody>
      </p:sp>
      <p:sp>
        <p:nvSpPr>
          <p:cNvPr id="123" name="TextBox 122">
            <a:extLst>
              <a:ext uri="{FF2B5EF4-FFF2-40B4-BE49-F238E27FC236}">
                <a16:creationId xmlns:a16="http://schemas.microsoft.com/office/drawing/2014/main" id="{A3E78BF4-F79E-3B4D-AA6D-B5EF834BB3B9}"/>
              </a:ext>
            </a:extLst>
          </p:cNvPr>
          <p:cNvSpPr txBox="1"/>
          <p:nvPr/>
        </p:nvSpPr>
        <p:spPr bwMode="auto">
          <a:xfrm rot="16200000">
            <a:off x="6630201" y="4258732"/>
            <a:ext cx="35108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Breast Cancer</a:t>
            </a:r>
            <a:r>
              <a:rPr lang="en-US" sz="1600" dirty="0">
                <a:solidFill>
                  <a:schemeClr val="bg1"/>
                </a:solidFill>
              </a:rPr>
              <a:t>–</a:t>
            </a:r>
            <a:r>
              <a:rPr lang="en-US" sz="1600" dirty="0">
                <a:solidFill>
                  <a:schemeClr val="bg1"/>
                </a:solidFill>
                <a:latin typeface="Calibri" panose="020F0502020204030204" pitchFamily="34" charset="0"/>
              </a:rPr>
              <a:t>Specific Survival (%)</a:t>
            </a:r>
          </a:p>
        </p:txBody>
      </p:sp>
      <p:sp>
        <p:nvSpPr>
          <p:cNvPr id="124" name="TextBox 123">
            <a:extLst>
              <a:ext uri="{FF2B5EF4-FFF2-40B4-BE49-F238E27FC236}">
                <a16:creationId xmlns:a16="http://schemas.microsoft.com/office/drawing/2014/main" id="{AACDB8B3-B750-AB4B-B021-F7CA3CE08DCA}"/>
              </a:ext>
            </a:extLst>
          </p:cNvPr>
          <p:cNvSpPr txBox="1"/>
          <p:nvPr/>
        </p:nvSpPr>
        <p:spPr bwMode="auto">
          <a:xfrm>
            <a:off x="8411665" y="3192215"/>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125" name="TextBox 124">
            <a:extLst>
              <a:ext uri="{FF2B5EF4-FFF2-40B4-BE49-F238E27FC236}">
                <a16:creationId xmlns:a16="http://schemas.microsoft.com/office/drawing/2014/main" id="{33BD24B4-7DA4-5D4D-A051-BABE094715C3}"/>
              </a:ext>
            </a:extLst>
          </p:cNvPr>
          <p:cNvSpPr txBox="1"/>
          <p:nvPr/>
        </p:nvSpPr>
        <p:spPr bwMode="auto">
          <a:xfrm>
            <a:off x="8411665" y="3623342"/>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26" name="TextBox 125">
            <a:extLst>
              <a:ext uri="{FF2B5EF4-FFF2-40B4-BE49-F238E27FC236}">
                <a16:creationId xmlns:a16="http://schemas.microsoft.com/office/drawing/2014/main" id="{86FADD08-CD67-C24C-B4B6-8D8A8A2EC026}"/>
              </a:ext>
            </a:extLst>
          </p:cNvPr>
          <p:cNvSpPr txBox="1"/>
          <p:nvPr/>
        </p:nvSpPr>
        <p:spPr bwMode="auto">
          <a:xfrm>
            <a:off x="8411665" y="405446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27" name="TextBox 126">
            <a:extLst>
              <a:ext uri="{FF2B5EF4-FFF2-40B4-BE49-F238E27FC236}">
                <a16:creationId xmlns:a16="http://schemas.microsoft.com/office/drawing/2014/main" id="{2BC73E40-160B-1141-BB16-6A640477E330}"/>
              </a:ext>
            </a:extLst>
          </p:cNvPr>
          <p:cNvSpPr txBox="1"/>
          <p:nvPr/>
        </p:nvSpPr>
        <p:spPr bwMode="auto">
          <a:xfrm>
            <a:off x="8411665" y="4485596"/>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28" name="TextBox 127">
            <a:extLst>
              <a:ext uri="{FF2B5EF4-FFF2-40B4-BE49-F238E27FC236}">
                <a16:creationId xmlns:a16="http://schemas.microsoft.com/office/drawing/2014/main" id="{FE9D020B-4613-0D42-A41E-6DE2C7B76B9D}"/>
              </a:ext>
            </a:extLst>
          </p:cNvPr>
          <p:cNvSpPr txBox="1"/>
          <p:nvPr/>
        </p:nvSpPr>
        <p:spPr bwMode="auto">
          <a:xfrm>
            <a:off x="8411665" y="5347852"/>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29" name="TextBox 128">
            <a:extLst>
              <a:ext uri="{FF2B5EF4-FFF2-40B4-BE49-F238E27FC236}">
                <a16:creationId xmlns:a16="http://schemas.microsoft.com/office/drawing/2014/main" id="{BC4E2999-088F-2D48-8A16-33DF0EE2C2A7}"/>
              </a:ext>
            </a:extLst>
          </p:cNvPr>
          <p:cNvSpPr txBox="1"/>
          <p:nvPr/>
        </p:nvSpPr>
        <p:spPr bwMode="auto">
          <a:xfrm>
            <a:off x="8411665" y="4916723"/>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30" name="TextBox 129">
            <a:extLst>
              <a:ext uri="{FF2B5EF4-FFF2-40B4-BE49-F238E27FC236}">
                <a16:creationId xmlns:a16="http://schemas.microsoft.com/office/drawing/2014/main" id="{0F1218C7-5FF4-1949-8F02-05E4883D0DD7}"/>
              </a:ext>
            </a:extLst>
          </p:cNvPr>
          <p:cNvSpPr txBox="1"/>
          <p:nvPr/>
        </p:nvSpPr>
        <p:spPr bwMode="auto">
          <a:xfrm>
            <a:off x="11022989" y="550553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131" name="TextBox 130">
            <a:extLst>
              <a:ext uri="{FF2B5EF4-FFF2-40B4-BE49-F238E27FC236}">
                <a16:creationId xmlns:a16="http://schemas.microsoft.com/office/drawing/2014/main" id="{B6B68BEF-F6FD-4440-BCBF-A56480EC3DF4}"/>
              </a:ext>
            </a:extLst>
          </p:cNvPr>
          <p:cNvSpPr txBox="1"/>
          <p:nvPr/>
        </p:nvSpPr>
        <p:spPr bwMode="auto">
          <a:xfrm>
            <a:off x="8688195" y="550553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32" name="TextBox 131">
            <a:extLst>
              <a:ext uri="{FF2B5EF4-FFF2-40B4-BE49-F238E27FC236}">
                <a16:creationId xmlns:a16="http://schemas.microsoft.com/office/drawing/2014/main" id="{D2E13F22-5EFA-234B-9638-DF79103E98F7}"/>
              </a:ext>
            </a:extLst>
          </p:cNvPr>
          <p:cNvSpPr txBox="1"/>
          <p:nvPr/>
        </p:nvSpPr>
        <p:spPr bwMode="auto">
          <a:xfrm>
            <a:off x="9155154" y="550553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133" name="TextBox 132">
            <a:extLst>
              <a:ext uri="{FF2B5EF4-FFF2-40B4-BE49-F238E27FC236}">
                <a16:creationId xmlns:a16="http://schemas.microsoft.com/office/drawing/2014/main" id="{52D2BBD1-BFED-AA41-90FA-B71F16D894B9}"/>
              </a:ext>
            </a:extLst>
          </p:cNvPr>
          <p:cNvSpPr txBox="1"/>
          <p:nvPr/>
        </p:nvSpPr>
        <p:spPr bwMode="auto">
          <a:xfrm>
            <a:off x="9622113" y="550553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134" name="TextBox 133">
            <a:extLst>
              <a:ext uri="{FF2B5EF4-FFF2-40B4-BE49-F238E27FC236}">
                <a16:creationId xmlns:a16="http://schemas.microsoft.com/office/drawing/2014/main" id="{9AEF3D83-F770-104D-9065-1C685C80B21F}"/>
              </a:ext>
            </a:extLst>
          </p:cNvPr>
          <p:cNvSpPr txBox="1"/>
          <p:nvPr/>
        </p:nvSpPr>
        <p:spPr bwMode="auto">
          <a:xfrm>
            <a:off x="10089072" y="550553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135" name="TextBox 134">
            <a:extLst>
              <a:ext uri="{FF2B5EF4-FFF2-40B4-BE49-F238E27FC236}">
                <a16:creationId xmlns:a16="http://schemas.microsoft.com/office/drawing/2014/main" id="{A8496653-7BAC-2645-8F39-2FEEBE93A101}"/>
              </a:ext>
            </a:extLst>
          </p:cNvPr>
          <p:cNvSpPr txBox="1"/>
          <p:nvPr/>
        </p:nvSpPr>
        <p:spPr bwMode="auto">
          <a:xfrm>
            <a:off x="10556031" y="5505539"/>
            <a:ext cx="56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136" name="Freeform 135">
            <a:extLst>
              <a:ext uri="{FF2B5EF4-FFF2-40B4-BE49-F238E27FC236}">
                <a16:creationId xmlns:a16="http://schemas.microsoft.com/office/drawing/2014/main" id="{378254F6-43C8-4C49-8DCB-29B9714177A5}"/>
              </a:ext>
            </a:extLst>
          </p:cNvPr>
          <p:cNvSpPr/>
          <p:nvPr/>
        </p:nvSpPr>
        <p:spPr bwMode="auto">
          <a:xfrm>
            <a:off x="1987550" y="3359150"/>
            <a:ext cx="1657350" cy="282575"/>
          </a:xfrm>
          <a:custGeom>
            <a:avLst/>
            <a:gdLst>
              <a:gd name="connsiteX0" fmla="*/ 1657350 w 1657350"/>
              <a:gd name="connsiteY0" fmla="*/ 282575 h 282575"/>
              <a:gd name="connsiteX1" fmla="*/ 1292225 w 1657350"/>
              <a:gd name="connsiteY1" fmla="*/ 282575 h 282575"/>
              <a:gd name="connsiteX2" fmla="*/ 1292225 w 1657350"/>
              <a:gd name="connsiteY2" fmla="*/ 250825 h 282575"/>
              <a:gd name="connsiteX3" fmla="*/ 1146175 w 1657350"/>
              <a:gd name="connsiteY3" fmla="*/ 250825 h 282575"/>
              <a:gd name="connsiteX4" fmla="*/ 1146175 w 1657350"/>
              <a:gd name="connsiteY4" fmla="*/ 222250 h 282575"/>
              <a:gd name="connsiteX5" fmla="*/ 1114425 w 1657350"/>
              <a:gd name="connsiteY5" fmla="*/ 222250 h 282575"/>
              <a:gd name="connsiteX6" fmla="*/ 1114425 w 1657350"/>
              <a:gd name="connsiteY6" fmla="*/ 190500 h 282575"/>
              <a:gd name="connsiteX7" fmla="*/ 936625 w 1657350"/>
              <a:gd name="connsiteY7" fmla="*/ 190500 h 282575"/>
              <a:gd name="connsiteX8" fmla="*/ 936625 w 1657350"/>
              <a:gd name="connsiteY8" fmla="*/ 158750 h 282575"/>
              <a:gd name="connsiteX9" fmla="*/ 796925 w 1657350"/>
              <a:gd name="connsiteY9" fmla="*/ 158750 h 282575"/>
              <a:gd name="connsiteX10" fmla="*/ 796925 w 1657350"/>
              <a:gd name="connsiteY10" fmla="*/ 130175 h 282575"/>
              <a:gd name="connsiteX11" fmla="*/ 714375 w 1657350"/>
              <a:gd name="connsiteY11" fmla="*/ 130175 h 282575"/>
              <a:gd name="connsiteX12" fmla="*/ 714375 w 1657350"/>
              <a:gd name="connsiteY12" fmla="*/ 88900 h 282575"/>
              <a:gd name="connsiteX13" fmla="*/ 492125 w 1657350"/>
              <a:gd name="connsiteY13" fmla="*/ 88900 h 282575"/>
              <a:gd name="connsiteX14" fmla="*/ 492125 w 1657350"/>
              <a:gd name="connsiteY14" fmla="*/ 73025 h 282575"/>
              <a:gd name="connsiteX15" fmla="*/ 295275 w 1657350"/>
              <a:gd name="connsiteY15" fmla="*/ 73025 h 282575"/>
              <a:gd name="connsiteX16" fmla="*/ 295275 w 1657350"/>
              <a:gd name="connsiteY16" fmla="*/ 73025 h 282575"/>
              <a:gd name="connsiteX17" fmla="*/ 295275 w 1657350"/>
              <a:gd name="connsiteY17" fmla="*/ 44450 h 282575"/>
              <a:gd name="connsiteX18" fmla="*/ 196850 w 1657350"/>
              <a:gd name="connsiteY18" fmla="*/ 44450 h 282575"/>
              <a:gd name="connsiteX19" fmla="*/ 196850 w 1657350"/>
              <a:gd name="connsiteY19" fmla="*/ 31750 h 282575"/>
              <a:gd name="connsiteX20" fmla="*/ 0 w 1657350"/>
              <a:gd name="connsiteY20" fmla="*/ 31750 h 282575"/>
              <a:gd name="connsiteX21" fmla="*/ 0 w 1657350"/>
              <a:gd name="connsiteY21" fmla="*/ 0 h 28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57350" h="282575">
                <a:moveTo>
                  <a:pt x="1657350" y="282575"/>
                </a:moveTo>
                <a:lnTo>
                  <a:pt x="1292225" y="282575"/>
                </a:lnTo>
                <a:lnTo>
                  <a:pt x="1292225" y="250825"/>
                </a:lnTo>
                <a:lnTo>
                  <a:pt x="1146175" y="250825"/>
                </a:lnTo>
                <a:lnTo>
                  <a:pt x="1146175" y="222250"/>
                </a:lnTo>
                <a:lnTo>
                  <a:pt x="1114425" y="222250"/>
                </a:lnTo>
                <a:lnTo>
                  <a:pt x="1114425" y="190500"/>
                </a:lnTo>
                <a:lnTo>
                  <a:pt x="936625" y="190500"/>
                </a:lnTo>
                <a:lnTo>
                  <a:pt x="936625" y="158750"/>
                </a:lnTo>
                <a:lnTo>
                  <a:pt x="796925" y="158750"/>
                </a:lnTo>
                <a:lnTo>
                  <a:pt x="796925" y="130175"/>
                </a:lnTo>
                <a:lnTo>
                  <a:pt x="714375" y="130175"/>
                </a:lnTo>
                <a:lnTo>
                  <a:pt x="714375" y="88900"/>
                </a:lnTo>
                <a:lnTo>
                  <a:pt x="492125" y="88900"/>
                </a:lnTo>
                <a:lnTo>
                  <a:pt x="492125" y="73025"/>
                </a:lnTo>
                <a:lnTo>
                  <a:pt x="295275" y="73025"/>
                </a:lnTo>
                <a:lnTo>
                  <a:pt x="295275" y="73025"/>
                </a:lnTo>
                <a:lnTo>
                  <a:pt x="295275" y="44450"/>
                </a:lnTo>
                <a:lnTo>
                  <a:pt x="196850" y="44450"/>
                </a:lnTo>
                <a:lnTo>
                  <a:pt x="196850" y="31750"/>
                </a:lnTo>
                <a:lnTo>
                  <a:pt x="0" y="31750"/>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137" name="Freeform 136">
            <a:extLst>
              <a:ext uri="{FF2B5EF4-FFF2-40B4-BE49-F238E27FC236}">
                <a16:creationId xmlns:a16="http://schemas.microsoft.com/office/drawing/2014/main" id="{CA57D3A5-C3DF-574A-A1B0-2A3F5ED7C541}"/>
              </a:ext>
            </a:extLst>
          </p:cNvPr>
          <p:cNvSpPr/>
          <p:nvPr/>
        </p:nvSpPr>
        <p:spPr bwMode="auto">
          <a:xfrm>
            <a:off x="1295400" y="3352800"/>
            <a:ext cx="2339975" cy="177800"/>
          </a:xfrm>
          <a:custGeom>
            <a:avLst/>
            <a:gdLst>
              <a:gd name="connsiteX0" fmla="*/ 0 w 2339975"/>
              <a:gd name="connsiteY0" fmla="*/ 0 h 177800"/>
              <a:gd name="connsiteX1" fmla="*/ 879475 w 2339975"/>
              <a:gd name="connsiteY1" fmla="*/ 0 h 177800"/>
              <a:gd name="connsiteX2" fmla="*/ 879475 w 2339975"/>
              <a:gd name="connsiteY2" fmla="*/ 38100 h 177800"/>
              <a:gd name="connsiteX3" fmla="*/ 1079500 w 2339975"/>
              <a:gd name="connsiteY3" fmla="*/ 38100 h 177800"/>
              <a:gd name="connsiteX4" fmla="*/ 1079500 w 2339975"/>
              <a:gd name="connsiteY4" fmla="*/ 82550 h 177800"/>
              <a:gd name="connsiteX5" fmla="*/ 1114425 w 2339975"/>
              <a:gd name="connsiteY5" fmla="*/ 82550 h 177800"/>
              <a:gd name="connsiteX6" fmla="*/ 1114425 w 2339975"/>
              <a:gd name="connsiteY6" fmla="*/ 123825 h 177800"/>
              <a:gd name="connsiteX7" fmla="*/ 1949450 w 2339975"/>
              <a:gd name="connsiteY7" fmla="*/ 123825 h 177800"/>
              <a:gd name="connsiteX8" fmla="*/ 1949450 w 2339975"/>
              <a:gd name="connsiteY8" fmla="*/ 177800 h 177800"/>
              <a:gd name="connsiteX9" fmla="*/ 2339975 w 2339975"/>
              <a:gd name="connsiteY9" fmla="*/ 17780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39975" h="177800">
                <a:moveTo>
                  <a:pt x="0" y="0"/>
                </a:moveTo>
                <a:lnTo>
                  <a:pt x="879475" y="0"/>
                </a:lnTo>
                <a:lnTo>
                  <a:pt x="879475" y="38100"/>
                </a:lnTo>
                <a:lnTo>
                  <a:pt x="1079500" y="38100"/>
                </a:lnTo>
                <a:lnTo>
                  <a:pt x="1079500" y="82550"/>
                </a:lnTo>
                <a:lnTo>
                  <a:pt x="1114425" y="82550"/>
                </a:lnTo>
                <a:lnTo>
                  <a:pt x="1114425" y="123825"/>
                </a:lnTo>
                <a:lnTo>
                  <a:pt x="1949450" y="123825"/>
                </a:lnTo>
                <a:lnTo>
                  <a:pt x="1949450" y="177800"/>
                </a:lnTo>
                <a:lnTo>
                  <a:pt x="2339975" y="177800"/>
                </a:lnTo>
              </a:path>
            </a:pathLst>
          </a:custGeom>
          <a:noFill/>
          <a:ln w="28575">
            <a:solidFill>
              <a:schemeClr val="accent3"/>
            </a:solidFill>
            <a:miter lim="800000"/>
            <a:headEnd/>
            <a:tailEnd/>
          </a:ln>
        </p:spPr>
        <p:txBody>
          <a:bodyPr rtlCol="0" anchor="ctr"/>
          <a:lstStyle/>
          <a:p>
            <a:pPr algn="ctr"/>
            <a:endParaRPr lang="en-US" dirty="0"/>
          </a:p>
        </p:txBody>
      </p:sp>
      <p:sp>
        <p:nvSpPr>
          <p:cNvPr id="138" name="Freeform 137">
            <a:extLst>
              <a:ext uri="{FF2B5EF4-FFF2-40B4-BE49-F238E27FC236}">
                <a16:creationId xmlns:a16="http://schemas.microsoft.com/office/drawing/2014/main" id="{B22A8FDF-A0A7-7A41-976D-CA42C3D344DC}"/>
              </a:ext>
            </a:extLst>
          </p:cNvPr>
          <p:cNvSpPr/>
          <p:nvPr/>
        </p:nvSpPr>
        <p:spPr bwMode="auto">
          <a:xfrm>
            <a:off x="5114925" y="3355975"/>
            <a:ext cx="2349500" cy="641350"/>
          </a:xfrm>
          <a:custGeom>
            <a:avLst/>
            <a:gdLst>
              <a:gd name="connsiteX0" fmla="*/ 0 w 2349500"/>
              <a:gd name="connsiteY0" fmla="*/ 0 h 641350"/>
              <a:gd name="connsiteX1" fmla="*/ 361950 w 2349500"/>
              <a:gd name="connsiteY1" fmla="*/ 0 h 641350"/>
              <a:gd name="connsiteX2" fmla="*/ 361950 w 2349500"/>
              <a:gd name="connsiteY2" fmla="*/ 50800 h 641350"/>
              <a:gd name="connsiteX3" fmla="*/ 854075 w 2349500"/>
              <a:gd name="connsiteY3" fmla="*/ 50800 h 641350"/>
              <a:gd name="connsiteX4" fmla="*/ 854075 w 2349500"/>
              <a:gd name="connsiteY4" fmla="*/ 92075 h 641350"/>
              <a:gd name="connsiteX5" fmla="*/ 942975 w 2349500"/>
              <a:gd name="connsiteY5" fmla="*/ 92075 h 641350"/>
              <a:gd name="connsiteX6" fmla="*/ 942975 w 2349500"/>
              <a:gd name="connsiteY6" fmla="*/ 142875 h 641350"/>
              <a:gd name="connsiteX7" fmla="*/ 1012825 w 2349500"/>
              <a:gd name="connsiteY7" fmla="*/ 142875 h 641350"/>
              <a:gd name="connsiteX8" fmla="*/ 1012825 w 2349500"/>
              <a:gd name="connsiteY8" fmla="*/ 187325 h 641350"/>
              <a:gd name="connsiteX9" fmla="*/ 1114425 w 2349500"/>
              <a:gd name="connsiteY9" fmla="*/ 187325 h 641350"/>
              <a:gd name="connsiteX10" fmla="*/ 1114425 w 2349500"/>
              <a:gd name="connsiteY10" fmla="*/ 231775 h 641350"/>
              <a:gd name="connsiteX11" fmla="*/ 1206500 w 2349500"/>
              <a:gd name="connsiteY11" fmla="*/ 231775 h 641350"/>
              <a:gd name="connsiteX12" fmla="*/ 1206500 w 2349500"/>
              <a:gd name="connsiteY12" fmla="*/ 282575 h 641350"/>
              <a:gd name="connsiteX13" fmla="*/ 1558925 w 2349500"/>
              <a:gd name="connsiteY13" fmla="*/ 282575 h 641350"/>
              <a:gd name="connsiteX14" fmla="*/ 1558925 w 2349500"/>
              <a:gd name="connsiteY14" fmla="*/ 342900 h 641350"/>
              <a:gd name="connsiteX15" fmla="*/ 1717675 w 2349500"/>
              <a:gd name="connsiteY15" fmla="*/ 342900 h 641350"/>
              <a:gd name="connsiteX16" fmla="*/ 1717675 w 2349500"/>
              <a:gd name="connsiteY16" fmla="*/ 387350 h 641350"/>
              <a:gd name="connsiteX17" fmla="*/ 2060575 w 2349500"/>
              <a:gd name="connsiteY17" fmla="*/ 387350 h 641350"/>
              <a:gd name="connsiteX18" fmla="*/ 2060575 w 2349500"/>
              <a:gd name="connsiteY18" fmla="*/ 441325 h 641350"/>
              <a:gd name="connsiteX19" fmla="*/ 2155825 w 2349500"/>
              <a:gd name="connsiteY19" fmla="*/ 441325 h 641350"/>
              <a:gd name="connsiteX20" fmla="*/ 2155825 w 2349500"/>
              <a:gd name="connsiteY20" fmla="*/ 530225 h 641350"/>
              <a:gd name="connsiteX21" fmla="*/ 2349500 w 2349500"/>
              <a:gd name="connsiteY21" fmla="*/ 530225 h 641350"/>
              <a:gd name="connsiteX22" fmla="*/ 2349500 w 2349500"/>
              <a:gd name="connsiteY22" fmla="*/ 641350 h 6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49500" h="641350">
                <a:moveTo>
                  <a:pt x="0" y="0"/>
                </a:moveTo>
                <a:lnTo>
                  <a:pt x="361950" y="0"/>
                </a:lnTo>
                <a:lnTo>
                  <a:pt x="361950" y="50800"/>
                </a:lnTo>
                <a:lnTo>
                  <a:pt x="854075" y="50800"/>
                </a:lnTo>
                <a:lnTo>
                  <a:pt x="854075" y="92075"/>
                </a:lnTo>
                <a:lnTo>
                  <a:pt x="942975" y="92075"/>
                </a:lnTo>
                <a:lnTo>
                  <a:pt x="942975" y="142875"/>
                </a:lnTo>
                <a:lnTo>
                  <a:pt x="1012825" y="142875"/>
                </a:lnTo>
                <a:lnTo>
                  <a:pt x="1012825" y="187325"/>
                </a:lnTo>
                <a:lnTo>
                  <a:pt x="1114425" y="187325"/>
                </a:lnTo>
                <a:lnTo>
                  <a:pt x="1114425" y="231775"/>
                </a:lnTo>
                <a:lnTo>
                  <a:pt x="1206500" y="231775"/>
                </a:lnTo>
                <a:lnTo>
                  <a:pt x="1206500" y="282575"/>
                </a:lnTo>
                <a:lnTo>
                  <a:pt x="1558925" y="282575"/>
                </a:lnTo>
                <a:lnTo>
                  <a:pt x="1558925" y="342900"/>
                </a:lnTo>
                <a:lnTo>
                  <a:pt x="1717675" y="342900"/>
                </a:lnTo>
                <a:lnTo>
                  <a:pt x="1717675" y="387350"/>
                </a:lnTo>
                <a:lnTo>
                  <a:pt x="2060575" y="387350"/>
                </a:lnTo>
                <a:lnTo>
                  <a:pt x="2060575" y="441325"/>
                </a:lnTo>
                <a:lnTo>
                  <a:pt x="2155825" y="441325"/>
                </a:lnTo>
                <a:lnTo>
                  <a:pt x="2155825" y="530225"/>
                </a:lnTo>
                <a:lnTo>
                  <a:pt x="2349500" y="530225"/>
                </a:lnTo>
                <a:lnTo>
                  <a:pt x="2349500" y="641350"/>
                </a:lnTo>
              </a:path>
            </a:pathLst>
          </a:custGeom>
          <a:noFill/>
          <a:ln w="28575">
            <a:solidFill>
              <a:schemeClr val="accent3"/>
            </a:solidFill>
            <a:miter lim="800000"/>
            <a:headEnd/>
            <a:tailEnd/>
          </a:ln>
        </p:spPr>
        <p:txBody>
          <a:bodyPr rtlCol="0" anchor="ctr"/>
          <a:lstStyle/>
          <a:p>
            <a:pPr algn="ctr"/>
            <a:endParaRPr lang="en-US" dirty="0"/>
          </a:p>
        </p:txBody>
      </p:sp>
      <p:sp>
        <p:nvSpPr>
          <p:cNvPr id="139" name="Freeform 138">
            <a:extLst>
              <a:ext uri="{FF2B5EF4-FFF2-40B4-BE49-F238E27FC236}">
                <a16:creationId xmlns:a16="http://schemas.microsoft.com/office/drawing/2014/main" id="{EFD3A02D-CB96-B74A-903C-FAC76A20C28B}"/>
              </a:ext>
            </a:extLst>
          </p:cNvPr>
          <p:cNvSpPr/>
          <p:nvPr/>
        </p:nvSpPr>
        <p:spPr bwMode="auto">
          <a:xfrm>
            <a:off x="5111750" y="3352800"/>
            <a:ext cx="2359025" cy="422275"/>
          </a:xfrm>
          <a:custGeom>
            <a:avLst/>
            <a:gdLst>
              <a:gd name="connsiteX0" fmla="*/ 0 w 2359025"/>
              <a:gd name="connsiteY0" fmla="*/ 0 h 422275"/>
              <a:gd name="connsiteX1" fmla="*/ 444500 w 2359025"/>
              <a:gd name="connsiteY1" fmla="*/ 0 h 422275"/>
              <a:gd name="connsiteX2" fmla="*/ 444500 w 2359025"/>
              <a:gd name="connsiteY2" fmla="*/ 53975 h 422275"/>
              <a:gd name="connsiteX3" fmla="*/ 654050 w 2359025"/>
              <a:gd name="connsiteY3" fmla="*/ 53975 h 422275"/>
              <a:gd name="connsiteX4" fmla="*/ 654050 w 2359025"/>
              <a:gd name="connsiteY4" fmla="*/ 53975 h 422275"/>
              <a:gd name="connsiteX5" fmla="*/ 654050 w 2359025"/>
              <a:gd name="connsiteY5" fmla="*/ 53975 h 422275"/>
              <a:gd name="connsiteX6" fmla="*/ 654050 w 2359025"/>
              <a:gd name="connsiteY6" fmla="*/ 82550 h 422275"/>
              <a:gd name="connsiteX7" fmla="*/ 682625 w 2359025"/>
              <a:gd name="connsiteY7" fmla="*/ 82550 h 422275"/>
              <a:gd name="connsiteX8" fmla="*/ 682625 w 2359025"/>
              <a:gd name="connsiteY8" fmla="*/ 127000 h 422275"/>
              <a:gd name="connsiteX9" fmla="*/ 822325 w 2359025"/>
              <a:gd name="connsiteY9" fmla="*/ 127000 h 422275"/>
              <a:gd name="connsiteX10" fmla="*/ 822325 w 2359025"/>
              <a:gd name="connsiteY10" fmla="*/ 161925 h 422275"/>
              <a:gd name="connsiteX11" fmla="*/ 844550 w 2359025"/>
              <a:gd name="connsiteY11" fmla="*/ 161925 h 422275"/>
              <a:gd name="connsiteX12" fmla="*/ 844550 w 2359025"/>
              <a:gd name="connsiteY12" fmla="*/ 190500 h 422275"/>
              <a:gd name="connsiteX13" fmla="*/ 879475 w 2359025"/>
              <a:gd name="connsiteY13" fmla="*/ 190500 h 422275"/>
              <a:gd name="connsiteX14" fmla="*/ 879475 w 2359025"/>
              <a:gd name="connsiteY14" fmla="*/ 231775 h 422275"/>
              <a:gd name="connsiteX15" fmla="*/ 1155700 w 2359025"/>
              <a:gd name="connsiteY15" fmla="*/ 231775 h 422275"/>
              <a:gd name="connsiteX16" fmla="*/ 1155700 w 2359025"/>
              <a:gd name="connsiteY16" fmla="*/ 279400 h 422275"/>
              <a:gd name="connsiteX17" fmla="*/ 1555750 w 2359025"/>
              <a:gd name="connsiteY17" fmla="*/ 279400 h 422275"/>
              <a:gd name="connsiteX18" fmla="*/ 1555750 w 2359025"/>
              <a:gd name="connsiteY18" fmla="*/ 327025 h 422275"/>
              <a:gd name="connsiteX19" fmla="*/ 1654175 w 2359025"/>
              <a:gd name="connsiteY19" fmla="*/ 327025 h 422275"/>
              <a:gd name="connsiteX20" fmla="*/ 1654175 w 2359025"/>
              <a:gd name="connsiteY20" fmla="*/ 371475 h 422275"/>
              <a:gd name="connsiteX21" fmla="*/ 1774825 w 2359025"/>
              <a:gd name="connsiteY21" fmla="*/ 371475 h 422275"/>
              <a:gd name="connsiteX22" fmla="*/ 1774825 w 2359025"/>
              <a:gd name="connsiteY22" fmla="*/ 422275 h 422275"/>
              <a:gd name="connsiteX23" fmla="*/ 2359025 w 2359025"/>
              <a:gd name="connsiteY23" fmla="*/ 422275 h 422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59025" h="422275">
                <a:moveTo>
                  <a:pt x="0" y="0"/>
                </a:moveTo>
                <a:lnTo>
                  <a:pt x="444500" y="0"/>
                </a:lnTo>
                <a:lnTo>
                  <a:pt x="444500" y="53975"/>
                </a:lnTo>
                <a:lnTo>
                  <a:pt x="654050" y="53975"/>
                </a:lnTo>
                <a:lnTo>
                  <a:pt x="654050" y="53975"/>
                </a:lnTo>
                <a:lnTo>
                  <a:pt x="654050" y="53975"/>
                </a:lnTo>
                <a:lnTo>
                  <a:pt x="654050" y="82550"/>
                </a:lnTo>
                <a:lnTo>
                  <a:pt x="682625" y="82550"/>
                </a:lnTo>
                <a:lnTo>
                  <a:pt x="682625" y="127000"/>
                </a:lnTo>
                <a:lnTo>
                  <a:pt x="822325" y="127000"/>
                </a:lnTo>
                <a:lnTo>
                  <a:pt x="822325" y="161925"/>
                </a:lnTo>
                <a:lnTo>
                  <a:pt x="844550" y="161925"/>
                </a:lnTo>
                <a:lnTo>
                  <a:pt x="844550" y="190500"/>
                </a:lnTo>
                <a:lnTo>
                  <a:pt x="879475" y="190500"/>
                </a:lnTo>
                <a:lnTo>
                  <a:pt x="879475" y="231775"/>
                </a:lnTo>
                <a:lnTo>
                  <a:pt x="1155700" y="231775"/>
                </a:lnTo>
                <a:lnTo>
                  <a:pt x="1155700" y="279400"/>
                </a:lnTo>
                <a:lnTo>
                  <a:pt x="1555750" y="279400"/>
                </a:lnTo>
                <a:lnTo>
                  <a:pt x="1555750" y="327025"/>
                </a:lnTo>
                <a:lnTo>
                  <a:pt x="1654175" y="327025"/>
                </a:lnTo>
                <a:lnTo>
                  <a:pt x="1654175" y="371475"/>
                </a:lnTo>
                <a:lnTo>
                  <a:pt x="1774825" y="371475"/>
                </a:lnTo>
                <a:lnTo>
                  <a:pt x="1774825" y="422275"/>
                </a:lnTo>
                <a:lnTo>
                  <a:pt x="2359025" y="422275"/>
                </a:lnTo>
              </a:path>
            </a:pathLst>
          </a:custGeom>
          <a:noFill/>
          <a:ln w="28575">
            <a:solidFill>
              <a:schemeClr val="accent1"/>
            </a:solidFill>
            <a:miter lim="800000"/>
            <a:headEnd/>
            <a:tailEnd/>
          </a:ln>
        </p:spPr>
        <p:txBody>
          <a:bodyPr rtlCol="0" anchor="ctr"/>
          <a:lstStyle/>
          <a:p>
            <a:pPr algn="ctr"/>
            <a:endParaRPr lang="en-US" dirty="0"/>
          </a:p>
        </p:txBody>
      </p:sp>
      <p:sp>
        <p:nvSpPr>
          <p:cNvPr id="140" name="Freeform 139">
            <a:extLst>
              <a:ext uri="{FF2B5EF4-FFF2-40B4-BE49-F238E27FC236}">
                <a16:creationId xmlns:a16="http://schemas.microsoft.com/office/drawing/2014/main" id="{AFDEB66B-1B5B-BE4B-A66C-B879EF133227}"/>
              </a:ext>
            </a:extLst>
          </p:cNvPr>
          <p:cNvSpPr/>
          <p:nvPr/>
        </p:nvSpPr>
        <p:spPr bwMode="auto">
          <a:xfrm>
            <a:off x="8966200" y="3349625"/>
            <a:ext cx="2339975" cy="981075"/>
          </a:xfrm>
          <a:custGeom>
            <a:avLst/>
            <a:gdLst>
              <a:gd name="connsiteX0" fmla="*/ 0 w 2339975"/>
              <a:gd name="connsiteY0" fmla="*/ 0 h 981075"/>
              <a:gd name="connsiteX1" fmla="*/ 247650 w 2339975"/>
              <a:gd name="connsiteY1" fmla="*/ 0 h 981075"/>
              <a:gd name="connsiteX2" fmla="*/ 247650 w 2339975"/>
              <a:gd name="connsiteY2" fmla="*/ 44450 h 981075"/>
              <a:gd name="connsiteX3" fmla="*/ 412750 w 2339975"/>
              <a:gd name="connsiteY3" fmla="*/ 44450 h 981075"/>
              <a:gd name="connsiteX4" fmla="*/ 412750 w 2339975"/>
              <a:gd name="connsiteY4" fmla="*/ 79375 h 981075"/>
              <a:gd name="connsiteX5" fmla="*/ 479425 w 2339975"/>
              <a:gd name="connsiteY5" fmla="*/ 79375 h 981075"/>
              <a:gd name="connsiteX6" fmla="*/ 479425 w 2339975"/>
              <a:gd name="connsiteY6" fmla="*/ 133350 h 981075"/>
              <a:gd name="connsiteX7" fmla="*/ 527050 w 2339975"/>
              <a:gd name="connsiteY7" fmla="*/ 133350 h 981075"/>
              <a:gd name="connsiteX8" fmla="*/ 527050 w 2339975"/>
              <a:gd name="connsiteY8" fmla="*/ 177800 h 981075"/>
              <a:gd name="connsiteX9" fmla="*/ 568325 w 2339975"/>
              <a:gd name="connsiteY9" fmla="*/ 177800 h 981075"/>
              <a:gd name="connsiteX10" fmla="*/ 568325 w 2339975"/>
              <a:gd name="connsiteY10" fmla="*/ 222250 h 981075"/>
              <a:gd name="connsiteX11" fmla="*/ 657225 w 2339975"/>
              <a:gd name="connsiteY11" fmla="*/ 222250 h 981075"/>
              <a:gd name="connsiteX12" fmla="*/ 657225 w 2339975"/>
              <a:gd name="connsiteY12" fmla="*/ 269875 h 981075"/>
              <a:gd name="connsiteX13" fmla="*/ 736600 w 2339975"/>
              <a:gd name="connsiteY13" fmla="*/ 269875 h 981075"/>
              <a:gd name="connsiteX14" fmla="*/ 736600 w 2339975"/>
              <a:gd name="connsiteY14" fmla="*/ 317500 h 981075"/>
              <a:gd name="connsiteX15" fmla="*/ 835025 w 2339975"/>
              <a:gd name="connsiteY15" fmla="*/ 317500 h 981075"/>
              <a:gd name="connsiteX16" fmla="*/ 835025 w 2339975"/>
              <a:gd name="connsiteY16" fmla="*/ 368300 h 981075"/>
              <a:gd name="connsiteX17" fmla="*/ 895350 w 2339975"/>
              <a:gd name="connsiteY17" fmla="*/ 368300 h 981075"/>
              <a:gd name="connsiteX18" fmla="*/ 895350 w 2339975"/>
              <a:gd name="connsiteY18" fmla="*/ 409575 h 981075"/>
              <a:gd name="connsiteX19" fmla="*/ 936625 w 2339975"/>
              <a:gd name="connsiteY19" fmla="*/ 409575 h 981075"/>
              <a:gd name="connsiteX20" fmla="*/ 936625 w 2339975"/>
              <a:gd name="connsiteY20" fmla="*/ 511175 h 981075"/>
              <a:gd name="connsiteX21" fmla="*/ 936625 w 2339975"/>
              <a:gd name="connsiteY21" fmla="*/ 511175 h 981075"/>
              <a:gd name="connsiteX22" fmla="*/ 936625 w 2339975"/>
              <a:gd name="connsiteY22" fmla="*/ 552450 h 981075"/>
              <a:gd name="connsiteX23" fmla="*/ 974725 w 2339975"/>
              <a:gd name="connsiteY23" fmla="*/ 552450 h 981075"/>
              <a:gd name="connsiteX24" fmla="*/ 974725 w 2339975"/>
              <a:gd name="connsiteY24" fmla="*/ 600075 h 981075"/>
              <a:gd name="connsiteX25" fmla="*/ 1069975 w 2339975"/>
              <a:gd name="connsiteY25" fmla="*/ 600075 h 981075"/>
              <a:gd name="connsiteX26" fmla="*/ 1069975 w 2339975"/>
              <a:gd name="connsiteY26" fmla="*/ 647700 h 981075"/>
              <a:gd name="connsiteX27" fmla="*/ 1111250 w 2339975"/>
              <a:gd name="connsiteY27" fmla="*/ 647700 h 981075"/>
              <a:gd name="connsiteX28" fmla="*/ 1111250 w 2339975"/>
              <a:gd name="connsiteY28" fmla="*/ 692150 h 981075"/>
              <a:gd name="connsiteX29" fmla="*/ 1162050 w 2339975"/>
              <a:gd name="connsiteY29" fmla="*/ 692150 h 981075"/>
              <a:gd name="connsiteX30" fmla="*/ 1162050 w 2339975"/>
              <a:gd name="connsiteY30" fmla="*/ 746125 h 981075"/>
              <a:gd name="connsiteX31" fmla="*/ 1651000 w 2339975"/>
              <a:gd name="connsiteY31" fmla="*/ 746125 h 981075"/>
              <a:gd name="connsiteX32" fmla="*/ 1651000 w 2339975"/>
              <a:gd name="connsiteY32" fmla="*/ 800100 h 981075"/>
              <a:gd name="connsiteX33" fmla="*/ 1924050 w 2339975"/>
              <a:gd name="connsiteY33" fmla="*/ 800100 h 981075"/>
              <a:gd name="connsiteX34" fmla="*/ 1924050 w 2339975"/>
              <a:gd name="connsiteY34" fmla="*/ 850900 h 981075"/>
              <a:gd name="connsiteX35" fmla="*/ 1974850 w 2339975"/>
              <a:gd name="connsiteY35" fmla="*/ 850900 h 981075"/>
              <a:gd name="connsiteX36" fmla="*/ 1974850 w 2339975"/>
              <a:gd name="connsiteY36" fmla="*/ 914400 h 981075"/>
              <a:gd name="connsiteX37" fmla="*/ 2073275 w 2339975"/>
              <a:gd name="connsiteY37" fmla="*/ 914400 h 981075"/>
              <a:gd name="connsiteX38" fmla="*/ 2073275 w 2339975"/>
              <a:gd name="connsiteY38" fmla="*/ 981075 h 981075"/>
              <a:gd name="connsiteX39" fmla="*/ 2339975 w 2339975"/>
              <a:gd name="connsiteY39" fmla="*/ 981075 h 981075"/>
              <a:gd name="connsiteX0" fmla="*/ 0 w 2339975"/>
              <a:gd name="connsiteY0" fmla="*/ 0 h 981075"/>
              <a:gd name="connsiteX1" fmla="*/ 247650 w 2339975"/>
              <a:gd name="connsiteY1" fmla="*/ 0 h 981075"/>
              <a:gd name="connsiteX2" fmla="*/ 247650 w 2339975"/>
              <a:gd name="connsiteY2" fmla="*/ 44450 h 981075"/>
              <a:gd name="connsiteX3" fmla="*/ 412750 w 2339975"/>
              <a:gd name="connsiteY3" fmla="*/ 44450 h 981075"/>
              <a:gd name="connsiteX4" fmla="*/ 412750 w 2339975"/>
              <a:gd name="connsiteY4" fmla="*/ 79375 h 981075"/>
              <a:gd name="connsiteX5" fmla="*/ 479425 w 2339975"/>
              <a:gd name="connsiteY5" fmla="*/ 79375 h 981075"/>
              <a:gd name="connsiteX6" fmla="*/ 479425 w 2339975"/>
              <a:gd name="connsiteY6" fmla="*/ 133350 h 981075"/>
              <a:gd name="connsiteX7" fmla="*/ 527050 w 2339975"/>
              <a:gd name="connsiteY7" fmla="*/ 133350 h 981075"/>
              <a:gd name="connsiteX8" fmla="*/ 527050 w 2339975"/>
              <a:gd name="connsiteY8" fmla="*/ 177800 h 981075"/>
              <a:gd name="connsiteX9" fmla="*/ 568325 w 2339975"/>
              <a:gd name="connsiteY9" fmla="*/ 177800 h 981075"/>
              <a:gd name="connsiteX10" fmla="*/ 568325 w 2339975"/>
              <a:gd name="connsiteY10" fmla="*/ 222250 h 981075"/>
              <a:gd name="connsiteX11" fmla="*/ 657225 w 2339975"/>
              <a:gd name="connsiteY11" fmla="*/ 222250 h 981075"/>
              <a:gd name="connsiteX12" fmla="*/ 657225 w 2339975"/>
              <a:gd name="connsiteY12" fmla="*/ 269875 h 981075"/>
              <a:gd name="connsiteX13" fmla="*/ 736600 w 2339975"/>
              <a:gd name="connsiteY13" fmla="*/ 269875 h 981075"/>
              <a:gd name="connsiteX14" fmla="*/ 736600 w 2339975"/>
              <a:gd name="connsiteY14" fmla="*/ 317500 h 981075"/>
              <a:gd name="connsiteX15" fmla="*/ 835025 w 2339975"/>
              <a:gd name="connsiteY15" fmla="*/ 317500 h 981075"/>
              <a:gd name="connsiteX16" fmla="*/ 835025 w 2339975"/>
              <a:gd name="connsiteY16" fmla="*/ 368300 h 981075"/>
              <a:gd name="connsiteX17" fmla="*/ 895350 w 2339975"/>
              <a:gd name="connsiteY17" fmla="*/ 368300 h 981075"/>
              <a:gd name="connsiteX18" fmla="*/ 895350 w 2339975"/>
              <a:gd name="connsiteY18" fmla="*/ 409575 h 981075"/>
              <a:gd name="connsiteX19" fmla="*/ 936625 w 2339975"/>
              <a:gd name="connsiteY19" fmla="*/ 409575 h 981075"/>
              <a:gd name="connsiteX20" fmla="*/ 936625 w 2339975"/>
              <a:gd name="connsiteY20" fmla="*/ 511175 h 981075"/>
              <a:gd name="connsiteX21" fmla="*/ 927100 w 2339975"/>
              <a:gd name="connsiteY21" fmla="*/ 504825 h 981075"/>
              <a:gd name="connsiteX22" fmla="*/ 936625 w 2339975"/>
              <a:gd name="connsiteY22" fmla="*/ 552450 h 981075"/>
              <a:gd name="connsiteX23" fmla="*/ 974725 w 2339975"/>
              <a:gd name="connsiteY23" fmla="*/ 552450 h 981075"/>
              <a:gd name="connsiteX24" fmla="*/ 974725 w 2339975"/>
              <a:gd name="connsiteY24" fmla="*/ 600075 h 981075"/>
              <a:gd name="connsiteX25" fmla="*/ 1069975 w 2339975"/>
              <a:gd name="connsiteY25" fmla="*/ 600075 h 981075"/>
              <a:gd name="connsiteX26" fmla="*/ 1069975 w 2339975"/>
              <a:gd name="connsiteY26" fmla="*/ 647700 h 981075"/>
              <a:gd name="connsiteX27" fmla="*/ 1111250 w 2339975"/>
              <a:gd name="connsiteY27" fmla="*/ 647700 h 981075"/>
              <a:gd name="connsiteX28" fmla="*/ 1111250 w 2339975"/>
              <a:gd name="connsiteY28" fmla="*/ 692150 h 981075"/>
              <a:gd name="connsiteX29" fmla="*/ 1162050 w 2339975"/>
              <a:gd name="connsiteY29" fmla="*/ 692150 h 981075"/>
              <a:gd name="connsiteX30" fmla="*/ 1162050 w 2339975"/>
              <a:gd name="connsiteY30" fmla="*/ 746125 h 981075"/>
              <a:gd name="connsiteX31" fmla="*/ 1651000 w 2339975"/>
              <a:gd name="connsiteY31" fmla="*/ 746125 h 981075"/>
              <a:gd name="connsiteX32" fmla="*/ 1651000 w 2339975"/>
              <a:gd name="connsiteY32" fmla="*/ 800100 h 981075"/>
              <a:gd name="connsiteX33" fmla="*/ 1924050 w 2339975"/>
              <a:gd name="connsiteY33" fmla="*/ 800100 h 981075"/>
              <a:gd name="connsiteX34" fmla="*/ 1924050 w 2339975"/>
              <a:gd name="connsiteY34" fmla="*/ 850900 h 981075"/>
              <a:gd name="connsiteX35" fmla="*/ 1974850 w 2339975"/>
              <a:gd name="connsiteY35" fmla="*/ 850900 h 981075"/>
              <a:gd name="connsiteX36" fmla="*/ 1974850 w 2339975"/>
              <a:gd name="connsiteY36" fmla="*/ 914400 h 981075"/>
              <a:gd name="connsiteX37" fmla="*/ 2073275 w 2339975"/>
              <a:gd name="connsiteY37" fmla="*/ 914400 h 981075"/>
              <a:gd name="connsiteX38" fmla="*/ 2073275 w 2339975"/>
              <a:gd name="connsiteY38" fmla="*/ 981075 h 981075"/>
              <a:gd name="connsiteX39" fmla="*/ 2339975 w 2339975"/>
              <a:gd name="connsiteY39" fmla="*/ 981075 h 981075"/>
              <a:gd name="connsiteX0" fmla="*/ 0 w 2339975"/>
              <a:gd name="connsiteY0" fmla="*/ 0 h 981075"/>
              <a:gd name="connsiteX1" fmla="*/ 247650 w 2339975"/>
              <a:gd name="connsiteY1" fmla="*/ 0 h 981075"/>
              <a:gd name="connsiteX2" fmla="*/ 247650 w 2339975"/>
              <a:gd name="connsiteY2" fmla="*/ 44450 h 981075"/>
              <a:gd name="connsiteX3" fmla="*/ 412750 w 2339975"/>
              <a:gd name="connsiteY3" fmla="*/ 44450 h 981075"/>
              <a:gd name="connsiteX4" fmla="*/ 412750 w 2339975"/>
              <a:gd name="connsiteY4" fmla="*/ 79375 h 981075"/>
              <a:gd name="connsiteX5" fmla="*/ 479425 w 2339975"/>
              <a:gd name="connsiteY5" fmla="*/ 79375 h 981075"/>
              <a:gd name="connsiteX6" fmla="*/ 479425 w 2339975"/>
              <a:gd name="connsiteY6" fmla="*/ 133350 h 981075"/>
              <a:gd name="connsiteX7" fmla="*/ 527050 w 2339975"/>
              <a:gd name="connsiteY7" fmla="*/ 133350 h 981075"/>
              <a:gd name="connsiteX8" fmla="*/ 527050 w 2339975"/>
              <a:gd name="connsiteY8" fmla="*/ 177800 h 981075"/>
              <a:gd name="connsiteX9" fmla="*/ 568325 w 2339975"/>
              <a:gd name="connsiteY9" fmla="*/ 177800 h 981075"/>
              <a:gd name="connsiteX10" fmla="*/ 568325 w 2339975"/>
              <a:gd name="connsiteY10" fmla="*/ 222250 h 981075"/>
              <a:gd name="connsiteX11" fmla="*/ 657225 w 2339975"/>
              <a:gd name="connsiteY11" fmla="*/ 222250 h 981075"/>
              <a:gd name="connsiteX12" fmla="*/ 657225 w 2339975"/>
              <a:gd name="connsiteY12" fmla="*/ 269875 h 981075"/>
              <a:gd name="connsiteX13" fmla="*/ 736600 w 2339975"/>
              <a:gd name="connsiteY13" fmla="*/ 269875 h 981075"/>
              <a:gd name="connsiteX14" fmla="*/ 736600 w 2339975"/>
              <a:gd name="connsiteY14" fmla="*/ 317500 h 981075"/>
              <a:gd name="connsiteX15" fmla="*/ 835025 w 2339975"/>
              <a:gd name="connsiteY15" fmla="*/ 317500 h 981075"/>
              <a:gd name="connsiteX16" fmla="*/ 835025 w 2339975"/>
              <a:gd name="connsiteY16" fmla="*/ 368300 h 981075"/>
              <a:gd name="connsiteX17" fmla="*/ 895350 w 2339975"/>
              <a:gd name="connsiteY17" fmla="*/ 368300 h 981075"/>
              <a:gd name="connsiteX18" fmla="*/ 895350 w 2339975"/>
              <a:gd name="connsiteY18" fmla="*/ 409575 h 981075"/>
              <a:gd name="connsiteX19" fmla="*/ 936625 w 2339975"/>
              <a:gd name="connsiteY19" fmla="*/ 409575 h 981075"/>
              <a:gd name="connsiteX20" fmla="*/ 936625 w 2339975"/>
              <a:gd name="connsiteY20" fmla="*/ 511175 h 981075"/>
              <a:gd name="connsiteX21" fmla="*/ 936625 w 2339975"/>
              <a:gd name="connsiteY21" fmla="*/ 552450 h 981075"/>
              <a:gd name="connsiteX22" fmla="*/ 974725 w 2339975"/>
              <a:gd name="connsiteY22" fmla="*/ 552450 h 981075"/>
              <a:gd name="connsiteX23" fmla="*/ 974725 w 2339975"/>
              <a:gd name="connsiteY23" fmla="*/ 600075 h 981075"/>
              <a:gd name="connsiteX24" fmla="*/ 1069975 w 2339975"/>
              <a:gd name="connsiteY24" fmla="*/ 600075 h 981075"/>
              <a:gd name="connsiteX25" fmla="*/ 1069975 w 2339975"/>
              <a:gd name="connsiteY25" fmla="*/ 647700 h 981075"/>
              <a:gd name="connsiteX26" fmla="*/ 1111250 w 2339975"/>
              <a:gd name="connsiteY26" fmla="*/ 647700 h 981075"/>
              <a:gd name="connsiteX27" fmla="*/ 1111250 w 2339975"/>
              <a:gd name="connsiteY27" fmla="*/ 692150 h 981075"/>
              <a:gd name="connsiteX28" fmla="*/ 1162050 w 2339975"/>
              <a:gd name="connsiteY28" fmla="*/ 692150 h 981075"/>
              <a:gd name="connsiteX29" fmla="*/ 1162050 w 2339975"/>
              <a:gd name="connsiteY29" fmla="*/ 746125 h 981075"/>
              <a:gd name="connsiteX30" fmla="*/ 1651000 w 2339975"/>
              <a:gd name="connsiteY30" fmla="*/ 746125 h 981075"/>
              <a:gd name="connsiteX31" fmla="*/ 1651000 w 2339975"/>
              <a:gd name="connsiteY31" fmla="*/ 800100 h 981075"/>
              <a:gd name="connsiteX32" fmla="*/ 1924050 w 2339975"/>
              <a:gd name="connsiteY32" fmla="*/ 800100 h 981075"/>
              <a:gd name="connsiteX33" fmla="*/ 1924050 w 2339975"/>
              <a:gd name="connsiteY33" fmla="*/ 850900 h 981075"/>
              <a:gd name="connsiteX34" fmla="*/ 1974850 w 2339975"/>
              <a:gd name="connsiteY34" fmla="*/ 850900 h 981075"/>
              <a:gd name="connsiteX35" fmla="*/ 1974850 w 2339975"/>
              <a:gd name="connsiteY35" fmla="*/ 914400 h 981075"/>
              <a:gd name="connsiteX36" fmla="*/ 2073275 w 2339975"/>
              <a:gd name="connsiteY36" fmla="*/ 914400 h 981075"/>
              <a:gd name="connsiteX37" fmla="*/ 2073275 w 2339975"/>
              <a:gd name="connsiteY37" fmla="*/ 981075 h 981075"/>
              <a:gd name="connsiteX38" fmla="*/ 2339975 w 2339975"/>
              <a:gd name="connsiteY38" fmla="*/ 981075 h 981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339975" h="981075">
                <a:moveTo>
                  <a:pt x="0" y="0"/>
                </a:moveTo>
                <a:lnTo>
                  <a:pt x="247650" y="0"/>
                </a:lnTo>
                <a:lnTo>
                  <a:pt x="247650" y="44450"/>
                </a:lnTo>
                <a:lnTo>
                  <a:pt x="412750" y="44450"/>
                </a:lnTo>
                <a:lnTo>
                  <a:pt x="412750" y="79375"/>
                </a:lnTo>
                <a:lnTo>
                  <a:pt x="479425" y="79375"/>
                </a:lnTo>
                <a:lnTo>
                  <a:pt x="479425" y="133350"/>
                </a:lnTo>
                <a:lnTo>
                  <a:pt x="527050" y="133350"/>
                </a:lnTo>
                <a:lnTo>
                  <a:pt x="527050" y="177800"/>
                </a:lnTo>
                <a:lnTo>
                  <a:pt x="568325" y="177800"/>
                </a:lnTo>
                <a:lnTo>
                  <a:pt x="568325" y="222250"/>
                </a:lnTo>
                <a:lnTo>
                  <a:pt x="657225" y="222250"/>
                </a:lnTo>
                <a:lnTo>
                  <a:pt x="657225" y="269875"/>
                </a:lnTo>
                <a:lnTo>
                  <a:pt x="736600" y="269875"/>
                </a:lnTo>
                <a:lnTo>
                  <a:pt x="736600" y="317500"/>
                </a:lnTo>
                <a:lnTo>
                  <a:pt x="835025" y="317500"/>
                </a:lnTo>
                <a:lnTo>
                  <a:pt x="835025" y="368300"/>
                </a:lnTo>
                <a:lnTo>
                  <a:pt x="895350" y="368300"/>
                </a:lnTo>
                <a:lnTo>
                  <a:pt x="895350" y="409575"/>
                </a:lnTo>
                <a:lnTo>
                  <a:pt x="936625" y="409575"/>
                </a:lnTo>
                <a:lnTo>
                  <a:pt x="936625" y="511175"/>
                </a:lnTo>
                <a:lnTo>
                  <a:pt x="936625" y="552450"/>
                </a:lnTo>
                <a:lnTo>
                  <a:pt x="974725" y="552450"/>
                </a:lnTo>
                <a:lnTo>
                  <a:pt x="974725" y="600075"/>
                </a:lnTo>
                <a:lnTo>
                  <a:pt x="1069975" y="600075"/>
                </a:lnTo>
                <a:lnTo>
                  <a:pt x="1069975" y="647700"/>
                </a:lnTo>
                <a:lnTo>
                  <a:pt x="1111250" y="647700"/>
                </a:lnTo>
                <a:lnTo>
                  <a:pt x="1111250" y="692150"/>
                </a:lnTo>
                <a:lnTo>
                  <a:pt x="1162050" y="692150"/>
                </a:lnTo>
                <a:lnTo>
                  <a:pt x="1162050" y="746125"/>
                </a:lnTo>
                <a:lnTo>
                  <a:pt x="1651000" y="746125"/>
                </a:lnTo>
                <a:lnTo>
                  <a:pt x="1651000" y="800100"/>
                </a:lnTo>
                <a:lnTo>
                  <a:pt x="1924050" y="800100"/>
                </a:lnTo>
                <a:lnTo>
                  <a:pt x="1924050" y="850900"/>
                </a:lnTo>
                <a:lnTo>
                  <a:pt x="1974850" y="850900"/>
                </a:lnTo>
                <a:lnTo>
                  <a:pt x="1974850" y="914400"/>
                </a:lnTo>
                <a:lnTo>
                  <a:pt x="2073275" y="914400"/>
                </a:lnTo>
                <a:lnTo>
                  <a:pt x="2073275" y="981075"/>
                </a:lnTo>
                <a:lnTo>
                  <a:pt x="2339975" y="981075"/>
                </a:lnTo>
              </a:path>
            </a:pathLst>
          </a:custGeom>
          <a:noFill/>
          <a:ln w="28575">
            <a:solidFill>
              <a:schemeClr val="accent3"/>
            </a:solidFill>
            <a:miter lim="800000"/>
            <a:headEnd/>
            <a:tailEnd/>
          </a:ln>
        </p:spPr>
        <p:txBody>
          <a:bodyPr rtlCol="0" anchor="ctr"/>
          <a:lstStyle/>
          <a:p>
            <a:pPr algn="ctr"/>
            <a:endParaRPr lang="en-US" dirty="0"/>
          </a:p>
        </p:txBody>
      </p:sp>
      <p:sp>
        <p:nvSpPr>
          <p:cNvPr id="141" name="Freeform 140">
            <a:extLst>
              <a:ext uri="{FF2B5EF4-FFF2-40B4-BE49-F238E27FC236}">
                <a16:creationId xmlns:a16="http://schemas.microsoft.com/office/drawing/2014/main" id="{0649C8AD-E0C1-9F4C-BCD5-DC63E9AFF1E5}"/>
              </a:ext>
            </a:extLst>
          </p:cNvPr>
          <p:cNvSpPr/>
          <p:nvPr/>
        </p:nvSpPr>
        <p:spPr bwMode="auto">
          <a:xfrm>
            <a:off x="8997950" y="3346450"/>
            <a:ext cx="2324100" cy="587375"/>
          </a:xfrm>
          <a:custGeom>
            <a:avLst/>
            <a:gdLst>
              <a:gd name="connsiteX0" fmla="*/ 2324100 w 2324100"/>
              <a:gd name="connsiteY0" fmla="*/ 587375 h 587375"/>
              <a:gd name="connsiteX1" fmla="*/ 1857375 w 2324100"/>
              <a:gd name="connsiteY1" fmla="*/ 587375 h 587375"/>
              <a:gd name="connsiteX2" fmla="*/ 1857375 w 2324100"/>
              <a:gd name="connsiteY2" fmla="*/ 549275 h 587375"/>
              <a:gd name="connsiteX3" fmla="*/ 1606550 w 2324100"/>
              <a:gd name="connsiteY3" fmla="*/ 549275 h 587375"/>
              <a:gd name="connsiteX4" fmla="*/ 1606550 w 2324100"/>
              <a:gd name="connsiteY4" fmla="*/ 517525 h 587375"/>
              <a:gd name="connsiteX5" fmla="*/ 1384300 w 2324100"/>
              <a:gd name="connsiteY5" fmla="*/ 517525 h 587375"/>
              <a:gd name="connsiteX6" fmla="*/ 1384300 w 2324100"/>
              <a:gd name="connsiteY6" fmla="*/ 469900 h 587375"/>
              <a:gd name="connsiteX7" fmla="*/ 1320800 w 2324100"/>
              <a:gd name="connsiteY7" fmla="*/ 469900 h 587375"/>
              <a:gd name="connsiteX8" fmla="*/ 1320800 w 2324100"/>
              <a:gd name="connsiteY8" fmla="*/ 438150 h 587375"/>
              <a:gd name="connsiteX9" fmla="*/ 1270000 w 2324100"/>
              <a:gd name="connsiteY9" fmla="*/ 438150 h 587375"/>
              <a:gd name="connsiteX10" fmla="*/ 1270000 w 2324100"/>
              <a:gd name="connsiteY10" fmla="*/ 409575 h 587375"/>
              <a:gd name="connsiteX11" fmla="*/ 1165225 w 2324100"/>
              <a:gd name="connsiteY11" fmla="*/ 409575 h 587375"/>
              <a:gd name="connsiteX12" fmla="*/ 1165225 w 2324100"/>
              <a:gd name="connsiteY12" fmla="*/ 409575 h 587375"/>
              <a:gd name="connsiteX13" fmla="*/ 1165225 w 2324100"/>
              <a:gd name="connsiteY13" fmla="*/ 381000 h 587375"/>
              <a:gd name="connsiteX14" fmla="*/ 1092200 w 2324100"/>
              <a:gd name="connsiteY14" fmla="*/ 381000 h 587375"/>
              <a:gd name="connsiteX15" fmla="*/ 1092200 w 2324100"/>
              <a:gd name="connsiteY15" fmla="*/ 342900 h 587375"/>
              <a:gd name="connsiteX16" fmla="*/ 1044575 w 2324100"/>
              <a:gd name="connsiteY16" fmla="*/ 342900 h 587375"/>
              <a:gd name="connsiteX17" fmla="*/ 1044575 w 2324100"/>
              <a:gd name="connsiteY17" fmla="*/ 314325 h 587375"/>
              <a:gd name="connsiteX18" fmla="*/ 1044575 w 2324100"/>
              <a:gd name="connsiteY18" fmla="*/ 314325 h 587375"/>
              <a:gd name="connsiteX19" fmla="*/ 1044575 w 2324100"/>
              <a:gd name="connsiteY19" fmla="*/ 314325 h 587375"/>
              <a:gd name="connsiteX20" fmla="*/ 1016000 w 2324100"/>
              <a:gd name="connsiteY20" fmla="*/ 314325 h 587375"/>
              <a:gd name="connsiteX21" fmla="*/ 1016000 w 2324100"/>
              <a:gd name="connsiteY21" fmla="*/ 282575 h 587375"/>
              <a:gd name="connsiteX22" fmla="*/ 974725 w 2324100"/>
              <a:gd name="connsiteY22" fmla="*/ 282575 h 587375"/>
              <a:gd name="connsiteX23" fmla="*/ 974725 w 2324100"/>
              <a:gd name="connsiteY23" fmla="*/ 244475 h 587375"/>
              <a:gd name="connsiteX24" fmla="*/ 914400 w 2324100"/>
              <a:gd name="connsiteY24" fmla="*/ 244475 h 587375"/>
              <a:gd name="connsiteX25" fmla="*/ 914400 w 2324100"/>
              <a:gd name="connsiteY25" fmla="*/ 244475 h 587375"/>
              <a:gd name="connsiteX26" fmla="*/ 914400 w 2324100"/>
              <a:gd name="connsiteY26" fmla="*/ 244475 h 587375"/>
              <a:gd name="connsiteX27" fmla="*/ 914400 w 2324100"/>
              <a:gd name="connsiteY27" fmla="*/ 244475 h 587375"/>
              <a:gd name="connsiteX28" fmla="*/ 914400 w 2324100"/>
              <a:gd name="connsiteY28" fmla="*/ 244475 h 587375"/>
              <a:gd name="connsiteX29" fmla="*/ 914400 w 2324100"/>
              <a:gd name="connsiteY29" fmla="*/ 215900 h 587375"/>
              <a:gd name="connsiteX30" fmla="*/ 781050 w 2324100"/>
              <a:gd name="connsiteY30" fmla="*/ 215900 h 587375"/>
              <a:gd name="connsiteX31" fmla="*/ 781050 w 2324100"/>
              <a:gd name="connsiteY31" fmla="*/ 161925 h 587375"/>
              <a:gd name="connsiteX32" fmla="*/ 669925 w 2324100"/>
              <a:gd name="connsiteY32" fmla="*/ 161925 h 587375"/>
              <a:gd name="connsiteX33" fmla="*/ 669925 w 2324100"/>
              <a:gd name="connsiteY33" fmla="*/ 117475 h 587375"/>
              <a:gd name="connsiteX34" fmla="*/ 311150 w 2324100"/>
              <a:gd name="connsiteY34" fmla="*/ 117475 h 587375"/>
              <a:gd name="connsiteX35" fmla="*/ 311150 w 2324100"/>
              <a:gd name="connsiteY35" fmla="*/ 79375 h 587375"/>
              <a:gd name="connsiteX36" fmla="*/ 247650 w 2324100"/>
              <a:gd name="connsiteY36" fmla="*/ 79375 h 587375"/>
              <a:gd name="connsiteX37" fmla="*/ 247650 w 2324100"/>
              <a:gd name="connsiteY37" fmla="*/ 31750 h 587375"/>
              <a:gd name="connsiteX38" fmla="*/ 180975 w 2324100"/>
              <a:gd name="connsiteY38" fmla="*/ 31750 h 587375"/>
              <a:gd name="connsiteX39" fmla="*/ 180975 w 2324100"/>
              <a:gd name="connsiteY39" fmla="*/ 0 h 587375"/>
              <a:gd name="connsiteX40" fmla="*/ 0 w 2324100"/>
              <a:gd name="connsiteY40" fmla="*/ 0 h 587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324100" h="587375">
                <a:moveTo>
                  <a:pt x="2324100" y="587375"/>
                </a:moveTo>
                <a:lnTo>
                  <a:pt x="1857375" y="587375"/>
                </a:lnTo>
                <a:lnTo>
                  <a:pt x="1857375" y="549275"/>
                </a:lnTo>
                <a:lnTo>
                  <a:pt x="1606550" y="549275"/>
                </a:lnTo>
                <a:lnTo>
                  <a:pt x="1606550" y="517525"/>
                </a:lnTo>
                <a:lnTo>
                  <a:pt x="1384300" y="517525"/>
                </a:lnTo>
                <a:lnTo>
                  <a:pt x="1384300" y="469900"/>
                </a:lnTo>
                <a:lnTo>
                  <a:pt x="1320800" y="469900"/>
                </a:lnTo>
                <a:lnTo>
                  <a:pt x="1320800" y="438150"/>
                </a:lnTo>
                <a:lnTo>
                  <a:pt x="1270000" y="438150"/>
                </a:lnTo>
                <a:lnTo>
                  <a:pt x="1270000" y="409575"/>
                </a:lnTo>
                <a:lnTo>
                  <a:pt x="1165225" y="409575"/>
                </a:lnTo>
                <a:lnTo>
                  <a:pt x="1165225" y="409575"/>
                </a:lnTo>
                <a:lnTo>
                  <a:pt x="1165225" y="381000"/>
                </a:lnTo>
                <a:lnTo>
                  <a:pt x="1092200" y="381000"/>
                </a:lnTo>
                <a:lnTo>
                  <a:pt x="1092200" y="342900"/>
                </a:lnTo>
                <a:lnTo>
                  <a:pt x="1044575" y="342900"/>
                </a:lnTo>
                <a:lnTo>
                  <a:pt x="1044575" y="314325"/>
                </a:lnTo>
                <a:lnTo>
                  <a:pt x="1044575" y="314325"/>
                </a:lnTo>
                <a:lnTo>
                  <a:pt x="1044575" y="314325"/>
                </a:lnTo>
                <a:lnTo>
                  <a:pt x="1016000" y="314325"/>
                </a:lnTo>
                <a:lnTo>
                  <a:pt x="1016000" y="282575"/>
                </a:lnTo>
                <a:lnTo>
                  <a:pt x="974725" y="282575"/>
                </a:lnTo>
                <a:lnTo>
                  <a:pt x="974725" y="244475"/>
                </a:lnTo>
                <a:lnTo>
                  <a:pt x="914400" y="244475"/>
                </a:lnTo>
                <a:lnTo>
                  <a:pt x="914400" y="244475"/>
                </a:lnTo>
                <a:lnTo>
                  <a:pt x="914400" y="244475"/>
                </a:lnTo>
                <a:lnTo>
                  <a:pt x="914400" y="244475"/>
                </a:lnTo>
                <a:lnTo>
                  <a:pt x="914400" y="244475"/>
                </a:lnTo>
                <a:lnTo>
                  <a:pt x="914400" y="215900"/>
                </a:lnTo>
                <a:lnTo>
                  <a:pt x="781050" y="215900"/>
                </a:lnTo>
                <a:lnTo>
                  <a:pt x="781050" y="161925"/>
                </a:lnTo>
                <a:lnTo>
                  <a:pt x="669925" y="161925"/>
                </a:lnTo>
                <a:lnTo>
                  <a:pt x="669925" y="117475"/>
                </a:lnTo>
                <a:lnTo>
                  <a:pt x="311150" y="117475"/>
                </a:lnTo>
                <a:lnTo>
                  <a:pt x="311150" y="79375"/>
                </a:lnTo>
                <a:lnTo>
                  <a:pt x="247650" y="79375"/>
                </a:lnTo>
                <a:lnTo>
                  <a:pt x="247650" y="31750"/>
                </a:lnTo>
                <a:lnTo>
                  <a:pt x="180975" y="31750"/>
                </a:lnTo>
                <a:lnTo>
                  <a:pt x="180975" y="0"/>
                </a:lnTo>
                <a:lnTo>
                  <a:pt x="0" y="0"/>
                </a:lnTo>
              </a:path>
            </a:pathLst>
          </a:custGeom>
          <a:noFill/>
          <a:ln w="28575">
            <a:solidFill>
              <a:schemeClr val="accent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4274335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89229-5EEA-490E-A1BC-C63927F75CF3}"/>
              </a:ext>
            </a:extLst>
          </p:cNvPr>
          <p:cNvSpPr>
            <a:spLocks noGrp="1"/>
          </p:cNvSpPr>
          <p:nvPr>
            <p:ph type="title"/>
          </p:nvPr>
        </p:nvSpPr>
        <p:spPr/>
        <p:txBody>
          <a:bodyPr/>
          <a:lstStyle/>
          <a:p>
            <a:r>
              <a:rPr lang="en-US" dirty="0"/>
              <a:t>RxPONDER: Adjuvant ET ± CT in HR+/HER2- EBC </a:t>
            </a:r>
            <a:br>
              <a:rPr lang="en-US" dirty="0"/>
            </a:br>
            <a:r>
              <a:rPr lang="en-US" dirty="0"/>
              <a:t>With 1-3 Positive Lymph Nodes and RS ≤25</a:t>
            </a:r>
          </a:p>
        </p:txBody>
      </p:sp>
      <p:sp>
        <p:nvSpPr>
          <p:cNvPr id="5" name="Content Placeholder 21">
            <a:extLst>
              <a:ext uri="{FF2B5EF4-FFF2-40B4-BE49-F238E27FC236}">
                <a16:creationId xmlns:a16="http://schemas.microsoft.com/office/drawing/2014/main" id="{4CA3F26E-4525-4F6F-A354-362EF03E17AC}"/>
              </a:ext>
            </a:extLst>
          </p:cNvPr>
          <p:cNvSpPr>
            <a:spLocks noGrp="1"/>
          </p:cNvSpPr>
          <p:nvPr>
            <p:ph idx="1"/>
          </p:nvPr>
        </p:nvSpPr>
        <p:spPr>
          <a:xfrm>
            <a:off x="604675" y="1513047"/>
            <a:ext cx="10877529" cy="464596"/>
          </a:xfrm>
        </p:spPr>
        <p:txBody>
          <a:bodyPr/>
          <a:lstStyle/>
          <a:p>
            <a:r>
              <a:rPr lang="en-US" dirty="0"/>
              <a:t>Randomized phase III trial</a:t>
            </a:r>
          </a:p>
          <a:p>
            <a:endParaRPr lang="en-US" dirty="0"/>
          </a:p>
          <a:p>
            <a:endParaRPr lang="en-US" dirty="0"/>
          </a:p>
          <a:p>
            <a:endParaRPr lang="en-US" dirty="0"/>
          </a:p>
          <a:p>
            <a:endParaRPr lang="en-US" dirty="0"/>
          </a:p>
          <a:p>
            <a:endParaRPr lang="en-US" dirty="0"/>
          </a:p>
          <a:p>
            <a:pPr lvl="0">
              <a:buClr>
                <a:srgbClr val="000000"/>
              </a:buClr>
              <a:defRPr/>
            </a:pPr>
            <a:r>
              <a:rPr lang="en-US" b="1" dirty="0">
                <a:solidFill>
                  <a:srgbClr val="000000"/>
                </a:solidFill>
              </a:rPr>
              <a:t>Primary endpoint: </a:t>
            </a:r>
            <a:r>
              <a:rPr lang="en-US" dirty="0">
                <a:solidFill>
                  <a:srgbClr val="000000"/>
                </a:solidFill>
              </a:rPr>
              <a:t>iDFS</a:t>
            </a:r>
          </a:p>
          <a:p>
            <a:pPr lvl="0">
              <a:buClr>
                <a:srgbClr val="000000"/>
              </a:buClr>
              <a:defRPr/>
            </a:pPr>
            <a:r>
              <a:rPr lang="en-US" b="1" dirty="0">
                <a:solidFill>
                  <a:srgbClr val="000000"/>
                </a:solidFill>
              </a:rPr>
              <a:t>Key secondary endpoints: </a:t>
            </a:r>
            <a:r>
              <a:rPr lang="en-US" dirty="0">
                <a:solidFill>
                  <a:srgbClr val="000000"/>
                </a:solidFill>
              </a:rPr>
              <a:t>OS, distant DFS, local DFI, toxicity, QoL</a:t>
            </a:r>
          </a:p>
        </p:txBody>
      </p:sp>
      <p:sp>
        <p:nvSpPr>
          <p:cNvPr id="6" name="Text Box 11">
            <a:extLst>
              <a:ext uri="{FF2B5EF4-FFF2-40B4-BE49-F238E27FC236}">
                <a16:creationId xmlns:a16="http://schemas.microsoft.com/office/drawing/2014/main" id="{42E9318E-F739-4BFB-9E69-86F3F4C5A2C9}"/>
              </a:ext>
            </a:extLst>
          </p:cNvPr>
          <p:cNvSpPr txBox="1">
            <a:spLocks noChangeArrowheads="1"/>
          </p:cNvSpPr>
          <p:nvPr/>
        </p:nvSpPr>
        <p:spPr bwMode="auto">
          <a:xfrm>
            <a:off x="442830" y="6356795"/>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Kalinsky. NEJM. 2021;385:2336.</a:t>
            </a:r>
          </a:p>
        </p:txBody>
      </p:sp>
      <p:grpSp>
        <p:nvGrpSpPr>
          <p:cNvPr id="7" name="Group 6">
            <a:extLst>
              <a:ext uri="{FF2B5EF4-FFF2-40B4-BE49-F238E27FC236}">
                <a16:creationId xmlns:a16="http://schemas.microsoft.com/office/drawing/2014/main" id="{C70C8B07-4C02-4C55-823C-91F503DDC317}"/>
              </a:ext>
            </a:extLst>
          </p:cNvPr>
          <p:cNvGrpSpPr/>
          <p:nvPr/>
        </p:nvGrpSpPr>
        <p:grpSpPr>
          <a:xfrm>
            <a:off x="505090" y="1946271"/>
            <a:ext cx="11184479" cy="3188971"/>
            <a:chOff x="539927" y="1937559"/>
            <a:chExt cx="11184479" cy="3188971"/>
          </a:xfrm>
        </p:grpSpPr>
        <p:sp>
          <p:nvSpPr>
            <p:cNvPr id="8" name="Text Box 45">
              <a:extLst>
                <a:ext uri="{FF2B5EF4-FFF2-40B4-BE49-F238E27FC236}">
                  <a16:creationId xmlns:a16="http://schemas.microsoft.com/office/drawing/2014/main" id="{A3415F30-7AD3-4A76-BBD7-ABB829C43D9B}"/>
                </a:ext>
              </a:extLst>
            </p:cNvPr>
            <p:cNvSpPr txBox="1">
              <a:spLocks noChangeArrowheads="1"/>
            </p:cNvSpPr>
            <p:nvPr/>
          </p:nvSpPr>
          <p:spPr bwMode="auto">
            <a:xfrm>
              <a:off x="539927" y="2468956"/>
              <a:ext cx="379935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Adults with HR+/HER2- EBC and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 positive LN without distant mets*;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able to receive adjuvant taxane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and/or anthracycline-based CT</a:t>
              </a:r>
              <a:r>
                <a:rPr kumimoji="0" lang="en-GB" altLang="en-US"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axillary staging by SLNB or ALND;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RS 0-25</a:t>
              </a:r>
              <a:r>
                <a:rPr kumimoji="0" lang="en-US" altLang="en-US"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endPar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5083)</a:t>
              </a:r>
              <a:endPar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 name="Rectangle 49">
              <a:extLst>
                <a:ext uri="{FF2B5EF4-FFF2-40B4-BE49-F238E27FC236}">
                  <a16:creationId xmlns:a16="http://schemas.microsoft.com/office/drawing/2014/main" id="{2866B482-9D2F-4137-A055-AEE92F8AC507}"/>
                </a:ext>
              </a:extLst>
            </p:cNvPr>
            <p:cNvSpPr>
              <a:spLocks noChangeArrowheads="1"/>
            </p:cNvSpPr>
            <p:nvPr/>
          </p:nvSpPr>
          <p:spPr bwMode="auto">
            <a:xfrm>
              <a:off x="4930028" y="2650452"/>
              <a:ext cx="4109872" cy="834706"/>
            </a:xfrm>
            <a:prstGeom prst="rect">
              <a:avLst/>
            </a:prstGeom>
            <a:solidFill>
              <a:schemeClr val="accent1"/>
            </a:solidFill>
            <a:ln>
              <a:noFill/>
            </a:ln>
          </p:spPr>
          <p:txBody>
            <a:bodyPr wrap="none" anchor="ctr" anchorCtr="1"/>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CT followed by ET</a:t>
              </a:r>
              <a:endPar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2547) </a:t>
              </a:r>
            </a:p>
          </p:txBody>
        </p:sp>
        <p:sp>
          <p:nvSpPr>
            <p:cNvPr id="10" name="Rectangle 50">
              <a:extLst>
                <a:ext uri="{FF2B5EF4-FFF2-40B4-BE49-F238E27FC236}">
                  <a16:creationId xmlns:a16="http://schemas.microsoft.com/office/drawing/2014/main" id="{3D8C4C2F-2BAA-47B9-9025-C141D790DDE6}"/>
                </a:ext>
              </a:extLst>
            </p:cNvPr>
            <p:cNvSpPr>
              <a:spLocks noChangeArrowheads="1"/>
            </p:cNvSpPr>
            <p:nvPr/>
          </p:nvSpPr>
          <p:spPr bwMode="auto">
            <a:xfrm>
              <a:off x="4930028" y="3543744"/>
              <a:ext cx="4107684" cy="834706"/>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ET alone</a:t>
              </a:r>
              <a:endPar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a:t>
              </a:r>
              <a:r>
                <a:rPr lang="en-US" altLang="en-US" b="0" dirty="0">
                  <a:solidFill>
                    <a:srgbClr val="FFFFFF"/>
                  </a:solidFill>
                  <a:latin typeface="Calibri" panose="020F0502020204030204" pitchFamily="34" charset="0"/>
                  <a:cs typeface="Calibri" panose="020F0502020204030204" pitchFamily="34" charset="0"/>
                </a:rPr>
                <a:t>2536</a:t>
              </a:r>
              <a:r>
                <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t>
              </a:r>
              <a:r>
                <a:rPr kumimoji="0" lang="en-US" alt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a:t>
              </a:r>
              <a:endPar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1" name="Line 53">
              <a:extLst>
                <a:ext uri="{FF2B5EF4-FFF2-40B4-BE49-F238E27FC236}">
                  <a16:creationId xmlns:a16="http://schemas.microsoft.com/office/drawing/2014/main" id="{69109C51-A6ED-4C82-9776-8FE46B85DB09}"/>
                </a:ext>
              </a:extLst>
            </p:cNvPr>
            <p:cNvSpPr>
              <a:spLocks noChangeShapeType="1"/>
            </p:cNvSpPr>
            <p:nvPr/>
          </p:nvSpPr>
          <p:spPr bwMode="auto">
            <a:xfrm>
              <a:off x="4178886" y="3608118"/>
              <a:ext cx="575036" cy="3301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 name="Line 54">
              <a:extLst>
                <a:ext uri="{FF2B5EF4-FFF2-40B4-BE49-F238E27FC236}">
                  <a16:creationId xmlns:a16="http://schemas.microsoft.com/office/drawing/2014/main" id="{54414EA7-E075-403A-B6EE-9C9DB2C131CA}"/>
                </a:ext>
              </a:extLst>
            </p:cNvPr>
            <p:cNvSpPr>
              <a:spLocks noChangeShapeType="1"/>
            </p:cNvSpPr>
            <p:nvPr/>
          </p:nvSpPr>
          <p:spPr bwMode="auto">
            <a:xfrm flipV="1">
              <a:off x="4178885" y="3063542"/>
              <a:ext cx="571861" cy="26754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 name="Text Box 30">
              <a:extLst>
                <a:ext uri="{FF2B5EF4-FFF2-40B4-BE49-F238E27FC236}">
                  <a16:creationId xmlns:a16="http://schemas.microsoft.com/office/drawing/2014/main" id="{D67CD0DD-7F46-45A9-BB8E-5959F2D62E33}"/>
                </a:ext>
              </a:extLst>
            </p:cNvPr>
            <p:cNvSpPr txBox="1">
              <a:spLocks noChangeArrowheads="1"/>
            </p:cNvSpPr>
            <p:nvPr/>
          </p:nvSpPr>
          <p:spPr bwMode="auto">
            <a:xfrm>
              <a:off x="3372643" y="4390431"/>
              <a:ext cx="7639489"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*Protocol amended to exclude patients with pN1mic as only nodal disease after 2493 patients randomized.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Approved CT regimens: TC, FAC (or FEC), AC/T (or EC/T), FAC/T (or FEC/T); AC alone or CMF not allowed.</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RS &gt;25 recommended to be treated with CT followed ET off study.</a:t>
              </a:r>
              <a:endPar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Box 1">
              <a:extLst>
                <a:ext uri="{FF2B5EF4-FFF2-40B4-BE49-F238E27FC236}">
                  <a16:creationId xmlns:a16="http://schemas.microsoft.com/office/drawing/2014/main" id="{E2ADF3F6-064C-4C00-9131-9AE0998CFF93}"/>
                </a:ext>
              </a:extLst>
            </p:cNvPr>
            <p:cNvSpPr txBox="1">
              <a:spLocks noChangeArrowheads="1"/>
            </p:cNvSpPr>
            <p:nvPr/>
          </p:nvSpPr>
          <p:spPr bwMode="auto">
            <a:xfrm>
              <a:off x="1413417" y="1937559"/>
              <a:ext cx="603269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Stratified by RS score (0-13 vs 14-25), menopausal status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(pre vs post), axillary surgery (ALND vs SLNB)</a:t>
              </a:r>
            </a:p>
          </p:txBody>
        </p:sp>
        <p:cxnSp>
          <p:nvCxnSpPr>
            <p:cNvPr id="15" name="Straight Arrow Connector 10">
              <a:extLst>
                <a:ext uri="{FF2B5EF4-FFF2-40B4-BE49-F238E27FC236}">
                  <a16:creationId xmlns:a16="http://schemas.microsoft.com/office/drawing/2014/main" id="{C7F7B840-1731-4DEF-8358-566559036C66}"/>
                </a:ext>
              </a:extLst>
            </p:cNvPr>
            <p:cNvCxnSpPr>
              <a:cxnSpLocks noChangeShapeType="1"/>
            </p:cNvCxnSpPr>
            <p:nvPr/>
          </p:nvCxnSpPr>
          <p:spPr bwMode="auto">
            <a:xfrm>
              <a:off x="4429764" y="2500105"/>
              <a:ext cx="0" cy="457200"/>
            </a:xfrm>
            <a:prstGeom prst="straightConnector1">
              <a:avLst/>
            </a:prstGeom>
            <a:noFill/>
            <a:ln w="28575" algn="ctr">
              <a:solidFill>
                <a:schemeClr val="bg1"/>
              </a:solidFill>
              <a:prstDash val="sysDash"/>
              <a:round/>
              <a:headEnd/>
              <a:tailEnd type="triangle" w="med" len="med"/>
            </a:ln>
            <a:extLst>
              <a:ext uri="{909E8E84-426E-40DD-AFC4-6F175D3DCCD1}">
                <a14:hiddenFill xmlns:a14="http://schemas.microsoft.com/office/drawing/2010/main">
                  <a:noFill/>
                </a14:hiddenFill>
              </a:ext>
            </a:extLst>
          </p:spPr>
        </p:cxnSp>
        <p:sp>
          <p:nvSpPr>
            <p:cNvPr id="17" name="Text Box 45">
              <a:extLst>
                <a:ext uri="{FF2B5EF4-FFF2-40B4-BE49-F238E27FC236}">
                  <a16:creationId xmlns:a16="http://schemas.microsoft.com/office/drawing/2014/main" id="{10554575-F5B1-49F6-A61D-3EFB9FCBBD79}"/>
                </a:ext>
              </a:extLst>
            </p:cNvPr>
            <p:cNvSpPr txBox="1">
              <a:spLocks noChangeArrowheads="1"/>
            </p:cNvSpPr>
            <p:nvPr/>
          </p:nvSpPr>
          <p:spPr bwMode="auto">
            <a:xfrm>
              <a:off x="9585821" y="2784313"/>
              <a:ext cx="213858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Baseline characteristics generally well balanced between treatment arms</a:t>
              </a:r>
            </a:p>
          </p:txBody>
        </p:sp>
      </p:grpSp>
      <p:grpSp>
        <p:nvGrpSpPr>
          <p:cNvPr id="21" name="Group 20">
            <a:extLst>
              <a:ext uri="{FF2B5EF4-FFF2-40B4-BE49-F238E27FC236}">
                <a16:creationId xmlns:a16="http://schemas.microsoft.com/office/drawing/2014/main" id="{F6F033B8-EA78-4929-AE77-006F8796F1BF}"/>
              </a:ext>
            </a:extLst>
          </p:cNvPr>
          <p:cNvGrpSpPr/>
          <p:nvPr/>
        </p:nvGrpSpPr>
        <p:grpSpPr>
          <a:xfrm>
            <a:off x="9392911" y="6207927"/>
            <a:ext cx="2488502" cy="454909"/>
            <a:chOff x="9392911" y="6207927"/>
            <a:chExt cx="2488502" cy="454909"/>
          </a:xfrm>
        </p:grpSpPr>
        <p:pic>
          <p:nvPicPr>
            <p:cNvPr id="22" name="Picture 21" descr="A picture containing text, ax, wheel&#10;&#10;Description automatically generated">
              <a:extLst>
                <a:ext uri="{FF2B5EF4-FFF2-40B4-BE49-F238E27FC236}">
                  <a16:creationId xmlns:a16="http://schemas.microsoft.com/office/drawing/2014/main" id="{EBB5D606-E908-4E62-81ED-7F166B4558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23" name="Rectangle 22">
              <a:extLst>
                <a:ext uri="{FF2B5EF4-FFF2-40B4-BE49-F238E27FC236}">
                  <a16:creationId xmlns:a16="http://schemas.microsoft.com/office/drawing/2014/main" id="{6A974AA5-459D-427B-8B30-DEA85257643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32164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40">
            <a:extLst>
              <a:ext uri="{FF2B5EF4-FFF2-40B4-BE49-F238E27FC236}">
                <a16:creationId xmlns:a16="http://schemas.microsoft.com/office/drawing/2014/main" id="{07222C66-98CD-5F4C-8F57-190EEC928C36}"/>
              </a:ext>
            </a:extLst>
          </p:cNvPr>
          <p:cNvSpPr/>
          <p:nvPr/>
        </p:nvSpPr>
        <p:spPr bwMode="auto">
          <a:xfrm>
            <a:off x="7349837" y="1976618"/>
            <a:ext cx="4239490" cy="412173"/>
          </a:xfrm>
          <a:custGeom>
            <a:avLst/>
            <a:gdLst>
              <a:gd name="connsiteX0" fmla="*/ 4242954 w 4242954"/>
              <a:gd name="connsiteY0" fmla="*/ 426027 h 426027"/>
              <a:gd name="connsiteX1" fmla="*/ 3688772 w 4242954"/>
              <a:gd name="connsiteY1" fmla="*/ 426027 h 426027"/>
              <a:gd name="connsiteX2" fmla="*/ 3688772 w 4242954"/>
              <a:gd name="connsiteY2" fmla="*/ 377536 h 426027"/>
              <a:gd name="connsiteX3" fmla="*/ 3539836 w 4242954"/>
              <a:gd name="connsiteY3" fmla="*/ 377536 h 426027"/>
              <a:gd name="connsiteX4" fmla="*/ 3539836 w 4242954"/>
              <a:gd name="connsiteY4" fmla="*/ 335972 h 426027"/>
              <a:gd name="connsiteX5" fmla="*/ 3342409 w 4242954"/>
              <a:gd name="connsiteY5" fmla="*/ 335972 h 426027"/>
              <a:gd name="connsiteX6" fmla="*/ 3342409 w 4242954"/>
              <a:gd name="connsiteY6" fmla="*/ 311727 h 426027"/>
              <a:gd name="connsiteX7" fmla="*/ 3293918 w 4242954"/>
              <a:gd name="connsiteY7" fmla="*/ 311727 h 426027"/>
              <a:gd name="connsiteX8" fmla="*/ 3293918 w 4242954"/>
              <a:gd name="connsiteY8" fmla="*/ 294409 h 426027"/>
              <a:gd name="connsiteX9" fmla="*/ 3110345 w 4242954"/>
              <a:gd name="connsiteY9" fmla="*/ 294409 h 426027"/>
              <a:gd name="connsiteX10" fmla="*/ 3110345 w 4242954"/>
              <a:gd name="connsiteY10" fmla="*/ 273627 h 426027"/>
              <a:gd name="connsiteX11" fmla="*/ 2954482 w 4242954"/>
              <a:gd name="connsiteY11" fmla="*/ 273627 h 426027"/>
              <a:gd name="connsiteX12" fmla="*/ 2954482 w 4242954"/>
              <a:gd name="connsiteY12" fmla="*/ 273627 h 426027"/>
              <a:gd name="connsiteX13" fmla="*/ 2954482 w 4242954"/>
              <a:gd name="connsiteY13" fmla="*/ 242454 h 426027"/>
              <a:gd name="connsiteX14" fmla="*/ 2905991 w 4242954"/>
              <a:gd name="connsiteY14" fmla="*/ 242454 h 426027"/>
              <a:gd name="connsiteX15" fmla="*/ 2905991 w 4242954"/>
              <a:gd name="connsiteY15" fmla="*/ 228600 h 426027"/>
              <a:gd name="connsiteX16" fmla="*/ 2722418 w 4242954"/>
              <a:gd name="connsiteY16" fmla="*/ 228600 h 426027"/>
              <a:gd name="connsiteX17" fmla="*/ 2722418 w 4242954"/>
              <a:gd name="connsiteY17" fmla="*/ 214745 h 426027"/>
              <a:gd name="connsiteX18" fmla="*/ 2649682 w 4242954"/>
              <a:gd name="connsiteY18" fmla="*/ 214745 h 426027"/>
              <a:gd name="connsiteX19" fmla="*/ 2646218 w 4242954"/>
              <a:gd name="connsiteY19" fmla="*/ 211281 h 426027"/>
              <a:gd name="connsiteX20" fmla="*/ 2459182 w 4242954"/>
              <a:gd name="connsiteY20" fmla="*/ 211281 h 426027"/>
              <a:gd name="connsiteX21" fmla="*/ 2459182 w 4242954"/>
              <a:gd name="connsiteY21" fmla="*/ 197427 h 426027"/>
              <a:gd name="connsiteX22" fmla="*/ 2355272 w 4242954"/>
              <a:gd name="connsiteY22" fmla="*/ 197427 h 426027"/>
              <a:gd name="connsiteX23" fmla="*/ 2337954 w 4242954"/>
              <a:gd name="connsiteY23" fmla="*/ 180109 h 426027"/>
              <a:gd name="connsiteX24" fmla="*/ 2220191 w 4242954"/>
              <a:gd name="connsiteY24" fmla="*/ 180109 h 426027"/>
              <a:gd name="connsiteX25" fmla="*/ 2209800 w 4242954"/>
              <a:gd name="connsiteY25" fmla="*/ 169718 h 426027"/>
              <a:gd name="connsiteX26" fmla="*/ 2033154 w 4242954"/>
              <a:gd name="connsiteY26" fmla="*/ 169718 h 426027"/>
              <a:gd name="connsiteX27" fmla="*/ 2008909 w 4242954"/>
              <a:gd name="connsiteY27" fmla="*/ 145473 h 426027"/>
              <a:gd name="connsiteX28" fmla="*/ 1918854 w 4242954"/>
              <a:gd name="connsiteY28" fmla="*/ 145473 h 426027"/>
              <a:gd name="connsiteX29" fmla="*/ 1918854 w 4242954"/>
              <a:gd name="connsiteY29" fmla="*/ 138545 h 426027"/>
              <a:gd name="connsiteX30" fmla="*/ 1863436 w 4242954"/>
              <a:gd name="connsiteY30" fmla="*/ 138545 h 426027"/>
              <a:gd name="connsiteX31" fmla="*/ 1856509 w 4242954"/>
              <a:gd name="connsiteY31" fmla="*/ 131618 h 426027"/>
              <a:gd name="connsiteX32" fmla="*/ 1745672 w 4242954"/>
              <a:gd name="connsiteY32" fmla="*/ 131618 h 426027"/>
              <a:gd name="connsiteX33" fmla="*/ 1724890 w 4242954"/>
              <a:gd name="connsiteY33" fmla="*/ 110836 h 426027"/>
              <a:gd name="connsiteX34" fmla="*/ 1534391 w 4242954"/>
              <a:gd name="connsiteY34" fmla="*/ 110836 h 426027"/>
              <a:gd name="connsiteX35" fmla="*/ 1527463 w 4242954"/>
              <a:gd name="connsiteY35" fmla="*/ 103908 h 426027"/>
              <a:gd name="connsiteX36" fmla="*/ 1440872 w 4242954"/>
              <a:gd name="connsiteY36" fmla="*/ 103908 h 426027"/>
              <a:gd name="connsiteX37" fmla="*/ 1430482 w 4242954"/>
              <a:gd name="connsiteY37" fmla="*/ 93518 h 426027"/>
              <a:gd name="connsiteX38" fmla="*/ 1260763 w 4242954"/>
              <a:gd name="connsiteY38" fmla="*/ 93518 h 426027"/>
              <a:gd name="connsiteX39" fmla="*/ 1233054 w 4242954"/>
              <a:gd name="connsiteY39" fmla="*/ 93518 h 426027"/>
              <a:gd name="connsiteX40" fmla="*/ 1167245 w 4242954"/>
              <a:gd name="connsiteY40" fmla="*/ 93518 h 426027"/>
              <a:gd name="connsiteX41" fmla="*/ 1136072 w 4242954"/>
              <a:gd name="connsiteY41" fmla="*/ 62345 h 426027"/>
              <a:gd name="connsiteX42" fmla="*/ 1025236 w 4242954"/>
              <a:gd name="connsiteY42" fmla="*/ 62345 h 426027"/>
              <a:gd name="connsiteX43" fmla="*/ 1007918 w 4242954"/>
              <a:gd name="connsiteY43" fmla="*/ 62345 h 426027"/>
              <a:gd name="connsiteX44" fmla="*/ 931718 w 4242954"/>
              <a:gd name="connsiteY44" fmla="*/ 62345 h 426027"/>
              <a:gd name="connsiteX45" fmla="*/ 931718 w 4242954"/>
              <a:gd name="connsiteY45" fmla="*/ 48491 h 426027"/>
              <a:gd name="connsiteX46" fmla="*/ 862445 w 4242954"/>
              <a:gd name="connsiteY46" fmla="*/ 48491 h 426027"/>
              <a:gd name="connsiteX47" fmla="*/ 852054 w 4242954"/>
              <a:gd name="connsiteY47" fmla="*/ 38100 h 426027"/>
              <a:gd name="connsiteX48" fmla="*/ 671945 w 4242954"/>
              <a:gd name="connsiteY48" fmla="*/ 38100 h 426027"/>
              <a:gd name="connsiteX49" fmla="*/ 665018 w 4242954"/>
              <a:gd name="connsiteY49" fmla="*/ 31173 h 426027"/>
              <a:gd name="connsiteX50" fmla="*/ 370609 w 4242954"/>
              <a:gd name="connsiteY50" fmla="*/ 31173 h 426027"/>
              <a:gd name="connsiteX51" fmla="*/ 242454 w 4242954"/>
              <a:gd name="connsiteY51" fmla="*/ 31173 h 426027"/>
              <a:gd name="connsiteX52" fmla="*/ 79663 w 4242954"/>
              <a:gd name="connsiteY52" fmla="*/ 31173 h 426027"/>
              <a:gd name="connsiteX53" fmla="*/ 79663 w 4242954"/>
              <a:gd name="connsiteY53" fmla="*/ 0 h 426027"/>
              <a:gd name="connsiteX54" fmla="*/ 0 w 4242954"/>
              <a:gd name="connsiteY54" fmla="*/ 0 h 426027"/>
              <a:gd name="connsiteX0" fmla="*/ 4242954 w 4242954"/>
              <a:gd name="connsiteY0" fmla="*/ 426027 h 426027"/>
              <a:gd name="connsiteX1" fmla="*/ 3688772 w 4242954"/>
              <a:gd name="connsiteY1" fmla="*/ 426027 h 426027"/>
              <a:gd name="connsiteX2" fmla="*/ 3688772 w 4242954"/>
              <a:gd name="connsiteY2" fmla="*/ 377536 h 426027"/>
              <a:gd name="connsiteX3" fmla="*/ 3539836 w 4242954"/>
              <a:gd name="connsiteY3" fmla="*/ 377536 h 426027"/>
              <a:gd name="connsiteX4" fmla="*/ 3539836 w 4242954"/>
              <a:gd name="connsiteY4" fmla="*/ 335972 h 426027"/>
              <a:gd name="connsiteX5" fmla="*/ 3342409 w 4242954"/>
              <a:gd name="connsiteY5" fmla="*/ 335972 h 426027"/>
              <a:gd name="connsiteX6" fmla="*/ 3342409 w 4242954"/>
              <a:gd name="connsiteY6" fmla="*/ 311727 h 426027"/>
              <a:gd name="connsiteX7" fmla="*/ 3293918 w 4242954"/>
              <a:gd name="connsiteY7" fmla="*/ 311727 h 426027"/>
              <a:gd name="connsiteX8" fmla="*/ 3293918 w 4242954"/>
              <a:gd name="connsiteY8" fmla="*/ 294409 h 426027"/>
              <a:gd name="connsiteX9" fmla="*/ 3110345 w 4242954"/>
              <a:gd name="connsiteY9" fmla="*/ 294409 h 426027"/>
              <a:gd name="connsiteX10" fmla="*/ 3110345 w 4242954"/>
              <a:gd name="connsiteY10" fmla="*/ 273627 h 426027"/>
              <a:gd name="connsiteX11" fmla="*/ 2954482 w 4242954"/>
              <a:gd name="connsiteY11" fmla="*/ 273627 h 426027"/>
              <a:gd name="connsiteX12" fmla="*/ 2954482 w 4242954"/>
              <a:gd name="connsiteY12" fmla="*/ 273627 h 426027"/>
              <a:gd name="connsiteX13" fmla="*/ 2954482 w 4242954"/>
              <a:gd name="connsiteY13" fmla="*/ 242454 h 426027"/>
              <a:gd name="connsiteX14" fmla="*/ 2905991 w 4242954"/>
              <a:gd name="connsiteY14" fmla="*/ 242454 h 426027"/>
              <a:gd name="connsiteX15" fmla="*/ 2905991 w 4242954"/>
              <a:gd name="connsiteY15" fmla="*/ 228600 h 426027"/>
              <a:gd name="connsiteX16" fmla="*/ 2722418 w 4242954"/>
              <a:gd name="connsiteY16" fmla="*/ 228600 h 426027"/>
              <a:gd name="connsiteX17" fmla="*/ 2722418 w 4242954"/>
              <a:gd name="connsiteY17" fmla="*/ 214745 h 426027"/>
              <a:gd name="connsiteX18" fmla="*/ 2649682 w 4242954"/>
              <a:gd name="connsiteY18" fmla="*/ 214745 h 426027"/>
              <a:gd name="connsiteX19" fmla="*/ 2646218 w 4242954"/>
              <a:gd name="connsiteY19" fmla="*/ 211281 h 426027"/>
              <a:gd name="connsiteX20" fmla="*/ 2459182 w 4242954"/>
              <a:gd name="connsiteY20" fmla="*/ 211281 h 426027"/>
              <a:gd name="connsiteX21" fmla="*/ 2459182 w 4242954"/>
              <a:gd name="connsiteY21" fmla="*/ 197427 h 426027"/>
              <a:gd name="connsiteX22" fmla="*/ 2355272 w 4242954"/>
              <a:gd name="connsiteY22" fmla="*/ 197427 h 426027"/>
              <a:gd name="connsiteX23" fmla="*/ 2337954 w 4242954"/>
              <a:gd name="connsiteY23" fmla="*/ 180109 h 426027"/>
              <a:gd name="connsiteX24" fmla="*/ 2220191 w 4242954"/>
              <a:gd name="connsiteY24" fmla="*/ 180109 h 426027"/>
              <a:gd name="connsiteX25" fmla="*/ 2209800 w 4242954"/>
              <a:gd name="connsiteY25" fmla="*/ 169718 h 426027"/>
              <a:gd name="connsiteX26" fmla="*/ 2033154 w 4242954"/>
              <a:gd name="connsiteY26" fmla="*/ 169718 h 426027"/>
              <a:gd name="connsiteX27" fmla="*/ 2008909 w 4242954"/>
              <a:gd name="connsiteY27" fmla="*/ 145473 h 426027"/>
              <a:gd name="connsiteX28" fmla="*/ 1918854 w 4242954"/>
              <a:gd name="connsiteY28" fmla="*/ 145473 h 426027"/>
              <a:gd name="connsiteX29" fmla="*/ 1918854 w 4242954"/>
              <a:gd name="connsiteY29" fmla="*/ 138545 h 426027"/>
              <a:gd name="connsiteX30" fmla="*/ 1863436 w 4242954"/>
              <a:gd name="connsiteY30" fmla="*/ 138545 h 426027"/>
              <a:gd name="connsiteX31" fmla="*/ 1856509 w 4242954"/>
              <a:gd name="connsiteY31" fmla="*/ 131618 h 426027"/>
              <a:gd name="connsiteX32" fmla="*/ 1745672 w 4242954"/>
              <a:gd name="connsiteY32" fmla="*/ 131618 h 426027"/>
              <a:gd name="connsiteX33" fmla="*/ 1724890 w 4242954"/>
              <a:gd name="connsiteY33" fmla="*/ 110836 h 426027"/>
              <a:gd name="connsiteX34" fmla="*/ 1534391 w 4242954"/>
              <a:gd name="connsiteY34" fmla="*/ 110836 h 426027"/>
              <a:gd name="connsiteX35" fmla="*/ 1527463 w 4242954"/>
              <a:gd name="connsiteY35" fmla="*/ 103908 h 426027"/>
              <a:gd name="connsiteX36" fmla="*/ 1440872 w 4242954"/>
              <a:gd name="connsiteY36" fmla="*/ 103908 h 426027"/>
              <a:gd name="connsiteX37" fmla="*/ 1430482 w 4242954"/>
              <a:gd name="connsiteY37" fmla="*/ 93518 h 426027"/>
              <a:gd name="connsiteX38" fmla="*/ 1260763 w 4242954"/>
              <a:gd name="connsiteY38" fmla="*/ 93518 h 426027"/>
              <a:gd name="connsiteX39" fmla="*/ 1233054 w 4242954"/>
              <a:gd name="connsiteY39" fmla="*/ 93518 h 426027"/>
              <a:gd name="connsiteX40" fmla="*/ 1167245 w 4242954"/>
              <a:gd name="connsiteY40" fmla="*/ 93518 h 426027"/>
              <a:gd name="connsiteX41" fmla="*/ 1136072 w 4242954"/>
              <a:gd name="connsiteY41" fmla="*/ 62345 h 426027"/>
              <a:gd name="connsiteX42" fmla="*/ 1025236 w 4242954"/>
              <a:gd name="connsiteY42" fmla="*/ 62345 h 426027"/>
              <a:gd name="connsiteX43" fmla="*/ 1007918 w 4242954"/>
              <a:gd name="connsiteY43" fmla="*/ 62345 h 426027"/>
              <a:gd name="connsiteX44" fmla="*/ 931718 w 4242954"/>
              <a:gd name="connsiteY44" fmla="*/ 62345 h 426027"/>
              <a:gd name="connsiteX45" fmla="*/ 931718 w 4242954"/>
              <a:gd name="connsiteY45" fmla="*/ 48491 h 426027"/>
              <a:gd name="connsiteX46" fmla="*/ 862445 w 4242954"/>
              <a:gd name="connsiteY46" fmla="*/ 48491 h 426027"/>
              <a:gd name="connsiteX47" fmla="*/ 852054 w 4242954"/>
              <a:gd name="connsiteY47" fmla="*/ 38100 h 426027"/>
              <a:gd name="connsiteX48" fmla="*/ 671945 w 4242954"/>
              <a:gd name="connsiteY48" fmla="*/ 38100 h 426027"/>
              <a:gd name="connsiteX49" fmla="*/ 665018 w 4242954"/>
              <a:gd name="connsiteY49" fmla="*/ 31173 h 426027"/>
              <a:gd name="connsiteX50" fmla="*/ 370609 w 4242954"/>
              <a:gd name="connsiteY50" fmla="*/ 31173 h 426027"/>
              <a:gd name="connsiteX51" fmla="*/ 242454 w 4242954"/>
              <a:gd name="connsiteY51" fmla="*/ 31173 h 426027"/>
              <a:gd name="connsiteX52" fmla="*/ 79663 w 4242954"/>
              <a:gd name="connsiteY52" fmla="*/ 31173 h 426027"/>
              <a:gd name="connsiteX53" fmla="*/ 0 w 4242954"/>
              <a:gd name="connsiteY53" fmla="*/ 0 h 426027"/>
              <a:gd name="connsiteX0" fmla="*/ 4239490 w 4239490"/>
              <a:gd name="connsiteY0" fmla="*/ 412173 h 412173"/>
              <a:gd name="connsiteX1" fmla="*/ 3685308 w 4239490"/>
              <a:gd name="connsiteY1" fmla="*/ 412173 h 412173"/>
              <a:gd name="connsiteX2" fmla="*/ 3685308 w 4239490"/>
              <a:gd name="connsiteY2" fmla="*/ 363682 h 412173"/>
              <a:gd name="connsiteX3" fmla="*/ 3536372 w 4239490"/>
              <a:gd name="connsiteY3" fmla="*/ 363682 h 412173"/>
              <a:gd name="connsiteX4" fmla="*/ 3536372 w 4239490"/>
              <a:gd name="connsiteY4" fmla="*/ 322118 h 412173"/>
              <a:gd name="connsiteX5" fmla="*/ 3338945 w 4239490"/>
              <a:gd name="connsiteY5" fmla="*/ 322118 h 412173"/>
              <a:gd name="connsiteX6" fmla="*/ 3338945 w 4239490"/>
              <a:gd name="connsiteY6" fmla="*/ 297873 h 412173"/>
              <a:gd name="connsiteX7" fmla="*/ 3290454 w 4239490"/>
              <a:gd name="connsiteY7" fmla="*/ 297873 h 412173"/>
              <a:gd name="connsiteX8" fmla="*/ 3290454 w 4239490"/>
              <a:gd name="connsiteY8" fmla="*/ 280555 h 412173"/>
              <a:gd name="connsiteX9" fmla="*/ 3106881 w 4239490"/>
              <a:gd name="connsiteY9" fmla="*/ 280555 h 412173"/>
              <a:gd name="connsiteX10" fmla="*/ 3106881 w 4239490"/>
              <a:gd name="connsiteY10" fmla="*/ 259773 h 412173"/>
              <a:gd name="connsiteX11" fmla="*/ 2951018 w 4239490"/>
              <a:gd name="connsiteY11" fmla="*/ 259773 h 412173"/>
              <a:gd name="connsiteX12" fmla="*/ 2951018 w 4239490"/>
              <a:gd name="connsiteY12" fmla="*/ 259773 h 412173"/>
              <a:gd name="connsiteX13" fmla="*/ 2951018 w 4239490"/>
              <a:gd name="connsiteY13" fmla="*/ 228600 h 412173"/>
              <a:gd name="connsiteX14" fmla="*/ 2902527 w 4239490"/>
              <a:gd name="connsiteY14" fmla="*/ 228600 h 412173"/>
              <a:gd name="connsiteX15" fmla="*/ 2902527 w 4239490"/>
              <a:gd name="connsiteY15" fmla="*/ 214746 h 412173"/>
              <a:gd name="connsiteX16" fmla="*/ 2718954 w 4239490"/>
              <a:gd name="connsiteY16" fmla="*/ 214746 h 412173"/>
              <a:gd name="connsiteX17" fmla="*/ 2718954 w 4239490"/>
              <a:gd name="connsiteY17" fmla="*/ 200891 h 412173"/>
              <a:gd name="connsiteX18" fmla="*/ 2646218 w 4239490"/>
              <a:gd name="connsiteY18" fmla="*/ 200891 h 412173"/>
              <a:gd name="connsiteX19" fmla="*/ 2642754 w 4239490"/>
              <a:gd name="connsiteY19" fmla="*/ 197427 h 412173"/>
              <a:gd name="connsiteX20" fmla="*/ 2455718 w 4239490"/>
              <a:gd name="connsiteY20" fmla="*/ 197427 h 412173"/>
              <a:gd name="connsiteX21" fmla="*/ 2455718 w 4239490"/>
              <a:gd name="connsiteY21" fmla="*/ 183573 h 412173"/>
              <a:gd name="connsiteX22" fmla="*/ 2351808 w 4239490"/>
              <a:gd name="connsiteY22" fmla="*/ 183573 h 412173"/>
              <a:gd name="connsiteX23" fmla="*/ 2334490 w 4239490"/>
              <a:gd name="connsiteY23" fmla="*/ 166255 h 412173"/>
              <a:gd name="connsiteX24" fmla="*/ 2216727 w 4239490"/>
              <a:gd name="connsiteY24" fmla="*/ 166255 h 412173"/>
              <a:gd name="connsiteX25" fmla="*/ 2206336 w 4239490"/>
              <a:gd name="connsiteY25" fmla="*/ 155864 h 412173"/>
              <a:gd name="connsiteX26" fmla="*/ 2029690 w 4239490"/>
              <a:gd name="connsiteY26" fmla="*/ 155864 h 412173"/>
              <a:gd name="connsiteX27" fmla="*/ 2005445 w 4239490"/>
              <a:gd name="connsiteY27" fmla="*/ 131619 h 412173"/>
              <a:gd name="connsiteX28" fmla="*/ 1915390 w 4239490"/>
              <a:gd name="connsiteY28" fmla="*/ 131619 h 412173"/>
              <a:gd name="connsiteX29" fmla="*/ 1915390 w 4239490"/>
              <a:gd name="connsiteY29" fmla="*/ 124691 h 412173"/>
              <a:gd name="connsiteX30" fmla="*/ 1859972 w 4239490"/>
              <a:gd name="connsiteY30" fmla="*/ 124691 h 412173"/>
              <a:gd name="connsiteX31" fmla="*/ 1853045 w 4239490"/>
              <a:gd name="connsiteY31" fmla="*/ 117764 h 412173"/>
              <a:gd name="connsiteX32" fmla="*/ 1742208 w 4239490"/>
              <a:gd name="connsiteY32" fmla="*/ 117764 h 412173"/>
              <a:gd name="connsiteX33" fmla="*/ 1721426 w 4239490"/>
              <a:gd name="connsiteY33" fmla="*/ 96982 h 412173"/>
              <a:gd name="connsiteX34" fmla="*/ 1530927 w 4239490"/>
              <a:gd name="connsiteY34" fmla="*/ 96982 h 412173"/>
              <a:gd name="connsiteX35" fmla="*/ 1523999 w 4239490"/>
              <a:gd name="connsiteY35" fmla="*/ 90054 h 412173"/>
              <a:gd name="connsiteX36" fmla="*/ 1437408 w 4239490"/>
              <a:gd name="connsiteY36" fmla="*/ 90054 h 412173"/>
              <a:gd name="connsiteX37" fmla="*/ 1427018 w 4239490"/>
              <a:gd name="connsiteY37" fmla="*/ 79664 h 412173"/>
              <a:gd name="connsiteX38" fmla="*/ 1257299 w 4239490"/>
              <a:gd name="connsiteY38" fmla="*/ 79664 h 412173"/>
              <a:gd name="connsiteX39" fmla="*/ 1229590 w 4239490"/>
              <a:gd name="connsiteY39" fmla="*/ 79664 h 412173"/>
              <a:gd name="connsiteX40" fmla="*/ 1163781 w 4239490"/>
              <a:gd name="connsiteY40" fmla="*/ 79664 h 412173"/>
              <a:gd name="connsiteX41" fmla="*/ 1132608 w 4239490"/>
              <a:gd name="connsiteY41" fmla="*/ 48491 h 412173"/>
              <a:gd name="connsiteX42" fmla="*/ 1021772 w 4239490"/>
              <a:gd name="connsiteY42" fmla="*/ 48491 h 412173"/>
              <a:gd name="connsiteX43" fmla="*/ 1004454 w 4239490"/>
              <a:gd name="connsiteY43" fmla="*/ 48491 h 412173"/>
              <a:gd name="connsiteX44" fmla="*/ 928254 w 4239490"/>
              <a:gd name="connsiteY44" fmla="*/ 48491 h 412173"/>
              <a:gd name="connsiteX45" fmla="*/ 928254 w 4239490"/>
              <a:gd name="connsiteY45" fmla="*/ 34637 h 412173"/>
              <a:gd name="connsiteX46" fmla="*/ 858981 w 4239490"/>
              <a:gd name="connsiteY46" fmla="*/ 34637 h 412173"/>
              <a:gd name="connsiteX47" fmla="*/ 848590 w 4239490"/>
              <a:gd name="connsiteY47" fmla="*/ 24246 h 412173"/>
              <a:gd name="connsiteX48" fmla="*/ 668481 w 4239490"/>
              <a:gd name="connsiteY48" fmla="*/ 24246 h 412173"/>
              <a:gd name="connsiteX49" fmla="*/ 661554 w 4239490"/>
              <a:gd name="connsiteY49" fmla="*/ 17319 h 412173"/>
              <a:gd name="connsiteX50" fmla="*/ 367145 w 4239490"/>
              <a:gd name="connsiteY50" fmla="*/ 17319 h 412173"/>
              <a:gd name="connsiteX51" fmla="*/ 238990 w 4239490"/>
              <a:gd name="connsiteY51" fmla="*/ 17319 h 412173"/>
              <a:gd name="connsiteX52" fmla="*/ 76199 w 4239490"/>
              <a:gd name="connsiteY52" fmla="*/ 17319 h 412173"/>
              <a:gd name="connsiteX53" fmla="*/ 0 w 4239490"/>
              <a:gd name="connsiteY53" fmla="*/ 0 h 412173"/>
              <a:gd name="connsiteX0" fmla="*/ 4239490 w 4239490"/>
              <a:gd name="connsiteY0" fmla="*/ 412173 h 412173"/>
              <a:gd name="connsiteX1" fmla="*/ 3685308 w 4239490"/>
              <a:gd name="connsiteY1" fmla="*/ 412173 h 412173"/>
              <a:gd name="connsiteX2" fmla="*/ 3685308 w 4239490"/>
              <a:gd name="connsiteY2" fmla="*/ 363682 h 412173"/>
              <a:gd name="connsiteX3" fmla="*/ 3536372 w 4239490"/>
              <a:gd name="connsiteY3" fmla="*/ 363682 h 412173"/>
              <a:gd name="connsiteX4" fmla="*/ 3536372 w 4239490"/>
              <a:gd name="connsiteY4" fmla="*/ 322118 h 412173"/>
              <a:gd name="connsiteX5" fmla="*/ 3338945 w 4239490"/>
              <a:gd name="connsiteY5" fmla="*/ 322118 h 412173"/>
              <a:gd name="connsiteX6" fmla="*/ 3338945 w 4239490"/>
              <a:gd name="connsiteY6" fmla="*/ 297873 h 412173"/>
              <a:gd name="connsiteX7" fmla="*/ 3290454 w 4239490"/>
              <a:gd name="connsiteY7" fmla="*/ 297873 h 412173"/>
              <a:gd name="connsiteX8" fmla="*/ 3290454 w 4239490"/>
              <a:gd name="connsiteY8" fmla="*/ 280555 h 412173"/>
              <a:gd name="connsiteX9" fmla="*/ 3106881 w 4239490"/>
              <a:gd name="connsiteY9" fmla="*/ 280555 h 412173"/>
              <a:gd name="connsiteX10" fmla="*/ 3106881 w 4239490"/>
              <a:gd name="connsiteY10" fmla="*/ 259773 h 412173"/>
              <a:gd name="connsiteX11" fmla="*/ 2951018 w 4239490"/>
              <a:gd name="connsiteY11" fmla="*/ 259773 h 412173"/>
              <a:gd name="connsiteX12" fmla="*/ 2951018 w 4239490"/>
              <a:gd name="connsiteY12" fmla="*/ 259773 h 412173"/>
              <a:gd name="connsiteX13" fmla="*/ 2951018 w 4239490"/>
              <a:gd name="connsiteY13" fmla="*/ 228600 h 412173"/>
              <a:gd name="connsiteX14" fmla="*/ 2902527 w 4239490"/>
              <a:gd name="connsiteY14" fmla="*/ 228600 h 412173"/>
              <a:gd name="connsiteX15" fmla="*/ 2902527 w 4239490"/>
              <a:gd name="connsiteY15" fmla="*/ 214746 h 412173"/>
              <a:gd name="connsiteX16" fmla="*/ 2718954 w 4239490"/>
              <a:gd name="connsiteY16" fmla="*/ 214746 h 412173"/>
              <a:gd name="connsiteX17" fmla="*/ 2718954 w 4239490"/>
              <a:gd name="connsiteY17" fmla="*/ 200891 h 412173"/>
              <a:gd name="connsiteX18" fmla="*/ 2646218 w 4239490"/>
              <a:gd name="connsiteY18" fmla="*/ 200891 h 412173"/>
              <a:gd name="connsiteX19" fmla="*/ 2642754 w 4239490"/>
              <a:gd name="connsiteY19" fmla="*/ 197427 h 412173"/>
              <a:gd name="connsiteX20" fmla="*/ 2455718 w 4239490"/>
              <a:gd name="connsiteY20" fmla="*/ 197427 h 412173"/>
              <a:gd name="connsiteX21" fmla="*/ 2455718 w 4239490"/>
              <a:gd name="connsiteY21" fmla="*/ 183573 h 412173"/>
              <a:gd name="connsiteX22" fmla="*/ 2351808 w 4239490"/>
              <a:gd name="connsiteY22" fmla="*/ 183573 h 412173"/>
              <a:gd name="connsiteX23" fmla="*/ 2334490 w 4239490"/>
              <a:gd name="connsiteY23" fmla="*/ 166255 h 412173"/>
              <a:gd name="connsiteX24" fmla="*/ 2216727 w 4239490"/>
              <a:gd name="connsiteY24" fmla="*/ 166255 h 412173"/>
              <a:gd name="connsiteX25" fmla="*/ 2206336 w 4239490"/>
              <a:gd name="connsiteY25" fmla="*/ 155864 h 412173"/>
              <a:gd name="connsiteX26" fmla="*/ 2029690 w 4239490"/>
              <a:gd name="connsiteY26" fmla="*/ 155864 h 412173"/>
              <a:gd name="connsiteX27" fmla="*/ 2005445 w 4239490"/>
              <a:gd name="connsiteY27" fmla="*/ 131619 h 412173"/>
              <a:gd name="connsiteX28" fmla="*/ 1915390 w 4239490"/>
              <a:gd name="connsiteY28" fmla="*/ 131619 h 412173"/>
              <a:gd name="connsiteX29" fmla="*/ 1915390 w 4239490"/>
              <a:gd name="connsiteY29" fmla="*/ 124691 h 412173"/>
              <a:gd name="connsiteX30" fmla="*/ 1859972 w 4239490"/>
              <a:gd name="connsiteY30" fmla="*/ 124691 h 412173"/>
              <a:gd name="connsiteX31" fmla="*/ 1853045 w 4239490"/>
              <a:gd name="connsiteY31" fmla="*/ 117764 h 412173"/>
              <a:gd name="connsiteX32" fmla="*/ 1742208 w 4239490"/>
              <a:gd name="connsiteY32" fmla="*/ 117764 h 412173"/>
              <a:gd name="connsiteX33" fmla="*/ 1721426 w 4239490"/>
              <a:gd name="connsiteY33" fmla="*/ 96982 h 412173"/>
              <a:gd name="connsiteX34" fmla="*/ 1530927 w 4239490"/>
              <a:gd name="connsiteY34" fmla="*/ 96982 h 412173"/>
              <a:gd name="connsiteX35" fmla="*/ 1523999 w 4239490"/>
              <a:gd name="connsiteY35" fmla="*/ 90054 h 412173"/>
              <a:gd name="connsiteX36" fmla="*/ 1437408 w 4239490"/>
              <a:gd name="connsiteY36" fmla="*/ 90054 h 412173"/>
              <a:gd name="connsiteX37" fmla="*/ 1427018 w 4239490"/>
              <a:gd name="connsiteY37" fmla="*/ 79664 h 412173"/>
              <a:gd name="connsiteX38" fmla="*/ 1257299 w 4239490"/>
              <a:gd name="connsiteY38" fmla="*/ 79664 h 412173"/>
              <a:gd name="connsiteX39" fmla="*/ 1229590 w 4239490"/>
              <a:gd name="connsiteY39" fmla="*/ 79664 h 412173"/>
              <a:gd name="connsiteX40" fmla="*/ 1163781 w 4239490"/>
              <a:gd name="connsiteY40" fmla="*/ 79664 h 412173"/>
              <a:gd name="connsiteX41" fmla="*/ 1132608 w 4239490"/>
              <a:gd name="connsiteY41" fmla="*/ 48491 h 412173"/>
              <a:gd name="connsiteX42" fmla="*/ 1021772 w 4239490"/>
              <a:gd name="connsiteY42" fmla="*/ 48491 h 412173"/>
              <a:gd name="connsiteX43" fmla="*/ 1004454 w 4239490"/>
              <a:gd name="connsiteY43" fmla="*/ 48491 h 412173"/>
              <a:gd name="connsiteX44" fmla="*/ 928254 w 4239490"/>
              <a:gd name="connsiteY44" fmla="*/ 48491 h 412173"/>
              <a:gd name="connsiteX45" fmla="*/ 928254 w 4239490"/>
              <a:gd name="connsiteY45" fmla="*/ 34637 h 412173"/>
              <a:gd name="connsiteX46" fmla="*/ 858981 w 4239490"/>
              <a:gd name="connsiteY46" fmla="*/ 34637 h 412173"/>
              <a:gd name="connsiteX47" fmla="*/ 848590 w 4239490"/>
              <a:gd name="connsiteY47" fmla="*/ 24246 h 412173"/>
              <a:gd name="connsiteX48" fmla="*/ 668481 w 4239490"/>
              <a:gd name="connsiteY48" fmla="*/ 24246 h 412173"/>
              <a:gd name="connsiteX49" fmla="*/ 661554 w 4239490"/>
              <a:gd name="connsiteY49" fmla="*/ 17319 h 412173"/>
              <a:gd name="connsiteX50" fmla="*/ 367145 w 4239490"/>
              <a:gd name="connsiteY50" fmla="*/ 17319 h 412173"/>
              <a:gd name="connsiteX51" fmla="*/ 238990 w 4239490"/>
              <a:gd name="connsiteY51" fmla="*/ 17319 h 412173"/>
              <a:gd name="connsiteX52" fmla="*/ 86590 w 4239490"/>
              <a:gd name="connsiteY52" fmla="*/ 3464 h 412173"/>
              <a:gd name="connsiteX53" fmla="*/ 0 w 4239490"/>
              <a:gd name="connsiteY53" fmla="*/ 0 h 412173"/>
              <a:gd name="connsiteX0" fmla="*/ 4239490 w 4239490"/>
              <a:gd name="connsiteY0" fmla="*/ 412173 h 412173"/>
              <a:gd name="connsiteX1" fmla="*/ 3685308 w 4239490"/>
              <a:gd name="connsiteY1" fmla="*/ 412173 h 412173"/>
              <a:gd name="connsiteX2" fmla="*/ 3685308 w 4239490"/>
              <a:gd name="connsiteY2" fmla="*/ 363682 h 412173"/>
              <a:gd name="connsiteX3" fmla="*/ 3536372 w 4239490"/>
              <a:gd name="connsiteY3" fmla="*/ 363682 h 412173"/>
              <a:gd name="connsiteX4" fmla="*/ 3536372 w 4239490"/>
              <a:gd name="connsiteY4" fmla="*/ 322118 h 412173"/>
              <a:gd name="connsiteX5" fmla="*/ 3338945 w 4239490"/>
              <a:gd name="connsiteY5" fmla="*/ 322118 h 412173"/>
              <a:gd name="connsiteX6" fmla="*/ 3338945 w 4239490"/>
              <a:gd name="connsiteY6" fmla="*/ 297873 h 412173"/>
              <a:gd name="connsiteX7" fmla="*/ 3290454 w 4239490"/>
              <a:gd name="connsiteY7" fmla="*/ 297873 h 412173"/>
              <a:gd name="connsiteX8" fmla="*/ 3290454 w 4239490"/>
              <a:gd name="connsiteY8" fmla="*/ 280555 h 412173"/>
              <a:gd name="connsiteX9" fmla="*/ 3106881 w 4239490"/>
              <a:gd name="connsiteY9" fmla="*/ 280555 h 412173"/>
              <a:gd name="connsiteX10" fmla="*/ 3106881 w 4239490"/>
              <a:gd name="connsiteY10" fmla="*/ 259773 h 412173"/>
              <a:gd name="connsiteX11" fmla="*/ 2951018 w 4239490"/>
              <a:gd name="connsiteY11" fmla="*/ 259773 h 412173"/>
              <a:gd name="connsiteX12" fmla="*/ 2951018 w 4239490"/>
              <a:gd name="connsiteY12" fmla="*/ 259773 h 412173"/>
              <a:gd name="connsiteX13" fmla="*/ 2951018 w 4239490"/>
              <a:gd name="connsiteY13" fmla="*/ 228600 h 412173"/>
              <a:gd name="connsiteX14" fmla="*/ 2902527 w 4239490"/>
              <a:gd name="connsiteY14" fmla="*/ 228600 h 412173"/>
              <a:gd name="connsiteX15" fmla="*/ 2902527 w 4239490"/>
              <a:gd name="connsiteY15" fmla="*/ 214746 h 412173"/>
              <a:gd name="connsiteX16" fmla="*/ 2718954 w 4239490"/>
              <a:gd name="connsiteY16" fmla="*/ 214746 h 412173"/>
              <a:gd name="connsiteX17" fmla="*/ 2718954 w 4239490"/>
              <a:gd name="connsiteY17" fmla="*/ 200891 h 412173"/>
              <a:gd name="connsiteX18" fmla="*/ 2646218 w 4239490"/>
              <a:gd name="connsiteY18" fmla="*/ 200891 h 412173"/>
              <a:gd name="connsiteX19" fmla="*/ 2642754 w 4239490"/>
              <a:gd name="connsiteY19" fmla="*/ 197427 h 412173"/>
              <a:gd name="connsiteX20" fmla="*/ 2455718 w 4239490"/>
              <a:gd name="connsiteY20" fmla="*/ 197427 h 412173"/>
              <a:gd name="connsiteX21" fmla="*/ 2455718 w 4239490"/>
              <a:gd name="connsiteY21" fmla="*/ 183573 h 412173"/>
              <a:gd name="connsiteX22" fmla="*/ 2351808 w 4239490"/>
              <a:gd name="connsiteY22" fmla="*/ 183573 h 412173"/>
              <a:gd name="connsiteX23" fmla="*/ 2334490 w 4239490"/>
              <a:gd name="connsiteY23" fmla="*/ 166255 h 412173"/>
              <a:gd name="connsiteX24" fmla="*/ 2216727 w 4239490"/>
              <a:gd name="connsiteY24" fmla="*/ 166255 h 412173"/>
              <a:gd name="connsiteX25" fmla="*/ 2206336 w 4239490"/>
              <a:gd name="connsiteY25" fmla="*/ 155864 h 412173"/>
              <a:gd name="connsiteX26" fmla="*/ 2029690 w 4239490"/>
              <a:gd name="connsiteY26" fmla="*/ 155864 h 412173"/>
              <a:gd name="connsiteX27" fmla="*/ 2005445 w 4239490"/>
              <a:gd name="connsiteY27" fmla="*/ 131619 h 412173"/>
              <a:gd name="connsiteX28" fmla="*/ 1915390 w 4239490"/>
              <a:gd name="connsiteY28" fmla="*/ 131619 h 412173"/>
              <a:gd name="connsiteX29" fmla="*/ 1915390 w 4239490"/>
              <a:gd name="connsiteY29" fmla="*/ 124691 h 412173"/>
              <a:gd name="connsiteX30" fmla="*/ 1859972 w 4239490"/>
              <a:gd name="connsiteY30" fmla="*/ 124691 h 412173"/>
              <a:gd name="connsiteX31" fmla="*/ 1853045 w 4239490"/>
              <a:gd name="connsiteY31" fmla="*/ 117764 h 412173"/>
              <a:gd name="connsiteX32" fmla="*/ 1742208 w 4239490"/>
              <a:gd name="connsiteY32" fmla="*/ 117764 h 412173"/>
              <a:gd name="connsiteX33" fmla="*/ 1721426 w 4239490"/>
              <a:gd name="connsiteY33" fmla="*/ 96982 h 412173"/>
              <a:gd name="connsiteX34" fmla="*/ 1530927 w 4239490"/>
              <a:gd name="connsiteY34" fmla="*/ 96982 h 412173"/>
              <a:gd name="connsiteX35" fmla="*/ 1523999 w 4239490"/>
              <a:gd name="connsiteY35" fmla="*/ 90054 h 412173"/>
              <a:gd name="connsiteX36" fmla="*/ 1437408 w 4239490"/>
              <a:gd name="connsiteY36" fmla="*/ 90054 h 412173"/>
              <a:gd name="connsiteX37" fmla="*/ 1427018 w 4239490"/>
              <a:gd name="connsiteY37" fmla="*/ 79664 h 412173"/>
              <a:gd name="connsiteX38" fmla="*/ 1257299 w 4239490"/>
              <a:gd name="connsiteY38" fmla="*/ 79664 h 412173"/>
              <a:gd name="connsiteX39" fmla="*/ 1229590 w 4239490"/>
              <a:gd name="connsiteY39" fmla="*/ 79664 h 412173"/>
              <a:gd name="connsiteX40" fmla="*/ 1163781 w 4239490"/>
              <a:gd name="connsiteY40" fmla="*/ 79664 h 412173"/>
              <a:gd name="connsiteX41" fmla="*/ 1132608 w 4239490"/>
              <a:gd name="connsiteY41" fmla="*/ 48491 h 412173"/>
              <a:gd name="connsiteX42" fmla="*/ 1021772 w 4239490"/>
              <a:gd name="connsiteY42" fmla="*/ 48491 h 412173"/>
              <a:gd name="connsiteX43" fmla="*/ 1004454 w 4239490"/>
              <a:gd name="connsiteY43" fmla="*/ 48491 h 412173"/>
              <a:gd name="connsiteX44" fmla="*/ 928254 w 4239490"/>
              <a:gd name="connsiteY44" fmla="*/ 48491 h 412173"/>
              <a:gd name="connsiteX45" fmla="*/ 928254 w 4239490"/>
              <a:gd name="connsiteY45" fmla="*/ 34637 h 412173"/>
              <a:gd name="connsiteX46" fmla="*/ 858981 w 4239490"/>
              <a:gd name="connsiteY46" fmla="*/ 34637 h 412173"/>
              <a:gd name="connsiteX47" fmla="*/ 848590 w 4239490"/>
              <a:gd name="connsiteY47" fmla="*/ 24246 h 412173"/>
              <a:gd name="connsiteX48" fmla="*/ 668481 w 4239490"/>
              <a:gd name="connsiteY48" fmla="*/ 24246 h 412173"/>
              <a:gd name="connsiteX49" fmla="*/ 661554 w 4239490"/>
              <a:gd name="connsiteY49" fmla="*/ 17319 h 412173"/>
              <a:gd name="connsiteX50" fmla="*/ 367145 w 4239490"/>
              <a:gd name="connsiteY50" fmla="*/ 17319 h 412173"/>
              <a:gd name="connsiteX51" fmla="*/ 242454 w 4239490"/>
              <a:gd name="connsiteY51" fmla="*/ 10392 h 412173"/>
              <a:gd name="connsiteX52" fmla="*/ 86590 w 4239490"/>
              <a:gd name="connsiteY52" fmla="*/ 3464 h 412173"/>
              <a:gd name="connsiteX53" fmla="*/ 0 w 4239490"/>
              <a:gd name="connsiteY53" fmla="*/ 0 h 412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239490" h="412173">
                <a:moveTo>
                  <a:pt x="4239490" y="412173"/>
                </a:moveTo>
                <a:lnTo>
                  <a:pt x="3685308" y="412173"/>
                </a:lnTo>
                <a:lnTo>
                  <a:pt x="3685308" y="363682"/>
                </a:lnTo>
                <a:lnTo>
                  <a:pt x="3536372" y="363682"/>
                </a:lnTo>
                <a:lnTo>
                  <a:pt x="3536372" y="322118"/>
                </a:lnTo>
                <a:lnTo>
                  <a:pt x="3338945" y="322118"/>
                </a:lnTo>
                <a:lnTo>
                  <a:pt x="3338945" y="297873"/>
                </a:lnTo>
                <a:lnTo>
                  <a:pt x="3290454" y="297873"/>
                </a:lnTo>
                <a:lnTo>
                  <a:pt x="3290454" y="280555"/>
                </a:lnTo>
                <a:lnTo>
                  <a:pt x="3106881" y="280555"/>
                </a:lnTo>
                <a:lnTo>
                  <a:pt x="3106881" y="259773"/>
                </a:lnTo>
                <a:lnTo>
                  <a:pt x="2951018" y="259773"/>
                </a:lnTo>
                <a:lnTo>
                  <a:pt x="2951018" y="259773"/>
                </a:lnTo>
                <a:lnTo>
                  <a:pt x="2951018" y="228600"/>
                </a:lnTo>
                <a:lnTo>
                  <a:pt x="2902527" y="228600"/>
                </a:lnTo>
                <a:lnTo>
                  <a:pt x="2902527" y="214746"/>
                </a:lnTo>
                <a:lnTo>
                  <a:pt x="2718954" y="214746"/>
                </a:lnTo>
                <a:lnTo>
                  <a:pt x="2718954" y="200891"/>
                </a:lnTo>
                <a:lnTo>
                  <a:pt x="2646218" y="200891"/>
                </a:lnTo>
                <a:lnTo>
                  <a:pt x="2642754" y="197427"/>
                </a:lnTo>
                <a:lnTo>
                  <a:pt x="2455718" y="197427"/>
                </a:lnTo>
                <a:lnTo>
                  <a:pt x="2455718" y="183573"/>
                </a:lnTo>
                <a:lnTo>
                  <a:pt x="2351808" y="183573"/>
                </a:lnTo>
                <a:lnTo>
                  <a:pt x="2334490" y="166255"/>
                </a:lnTo>
                <a:lnTo>
                  <a:pt x="2216727" y="166255"/>
                </a:lnTo>
                <a:lnTo>
                  <a:pt x="2206336" y="155864"/>
                </a:lnTo>
                <a:lnTo>
                  <a:pt x="2029690" y="155864"/>
                </a:lnTo>
                <a:lnTo>
                  <a:pt x="2005445" y="131619"/>
                </a:lnTo>
                <a:lnTo>
                  <a:pt x="1915390" y="131619"/>
                </a:lnTo>
                <a:lnTo>
                  <a:pt x="1915390" y="124691"/>
                </a:lnTo>
                <a:lnTo>
                  <a:pt x="1859972" y="124691"/>
                </a:lnTo>
                <a:lnTo>
                  <a:pt x="1853045" y="117764"/>
                </a:lnTo>
                <a:lnTo>
                  <a:pt x="1742208" y="117764"/>
                </a:lnTo>
                <a:lnTo>
                  <a:pt x="1721426" y="96982"/>
                </a:lnTo>
                <a:lnTo>
                  <a:pt x="1530927" y="96982"/>
                </a:lnTo>
                <a:lnTo>
                  <a:pt x="1523999" y="90054"/>
                </a:lnTo>
                <a:lnTo>
                  <a:pt x="1437408" y="90054"/>
                </a:lnTo>
                <a:lnTo>
                  <a:pt x="1427018" y="79664"/>
                </a:lnTo>
                <a:lnTo>
                  <a:pt x="1257299" y="79664"/>
                </a:lnTo>
                <a:lnTo>
                  <a:pt x="1229590" y="79664"/>
                </a:lnTo>
                <a:lnTo>
                  <a:pt x="1163781" y="79664"/>
                </a:lnTo>
                <a:lnTo>
                  <a:pt x="1132608" y="48491"/>
                </a:lnTo>
                <a:lnTo>
                  <a:pt x="1021772" y="48491"/>
                </a:lnTo>
                <a:lnTo>
                  <a:pt x="1004454" y="48491"/>
                </a:lnTo>
                <a:lnTo>
                  <a:pt x="928254" y="48491"/>
                </a:lnTo>
                <a:lnTo>
                  <a:pt x="928254" y="34637"/>
                </a:lnTo>
                <a:lnTo>
                  <a:pt x="858981" y="34637"/>
                </a:lnTo>
                <a:lnTo>
                  <a:pt x="848590" y="24246"/>
                </a:lnTo>
                <a:lnTo>
                  <a:pt x="668481" y="24246"/>
                </a:lnTo>
                <a:lnTo>
                  <a:pt x="661554" y="17319"/>
                </a:lnTo>
                <a:lnTo>
                  <a:pt x="367145" y="17319"/>
                </a:lnTo>
                <a:lnTo>
                  <a:pt x="242454" y="10392"/>
                </a:lnTo>
                <a:lnTo>
                  <a:pt x="86590" y="3464"/>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40" name="Freeform 39">
            <a:extLst>
              <a:ext uri="{FF2B5EF4-FFF2-40B4-BE49-F238E27FC236}">
                <a16:creationId xmlns:a16="http://schemas.microsoft.com/office/drawing/2014/main" id="{EDD913B7-FF8E-EC4C-8EC3-235C9FEDC8D8}"/>
              </a:ext>
            </a:extLst>
          </p:cNvPr>
          <p:cNvSpPr/>
          <p:nvPr/>
        </p:nvSpPr>
        <p:spPr bwMode="auto">
          <a:xfrm>
            <a:off x="1520283" y="1982701"/>
            <a:ext cx="4300654" cy="836341"/>
          </a:xfrm>
          <a:custGeom>
            <a:avLst/>
            <a:gdLst>
              <a:gd name="connsiteX0" fmla="*/ 4300654 w 4300654"/>
              <a:gd name="connsiteY0" fmla="*/ 836341 h 836341"/>
              <a:gd name="connsiteX1" fmla="*/ 4125951 w 4300654"/>
              <a:gd name="connsiteY1" fmla="*/ 836341 h 836341"/>
              <a:gd name="connsiteX2" fmla="*/ 4125951 w 4300654"/>
              <a:gd name="connsiteY2" fmla="*/ 680224 h 836341"/>
              <a:gd name="connsiteX3" fmla="*/ 4021873 w 4300654"/>
              <a:gd name="connsiteY3" fmla="*/ 680224 h 836341"/>
              <a:gd name="connsiteX4" fmla="*/ 4021873 w 4300654"/>
              <a:gd name="connsiteY4" fmla="*/ 605883 h 836341"/>
              <a:gd name="connsiteX5" fmla="*/ 3969834 w 4300654"/>
              <a:gd name="connsiteY5" fmla="*/ 605883 h 836341"/>
              <a:gd name="connsiteX6" fmla="*/ 3969834 w 4300654"/>
              <a:gd name="connsiteY6" fmla="*/ 542692 h 836341"/>
              <a:gd name="connsiteX7" fmla="*/ 3884341 w 4300654"/>
              <a:gd name="connsiteY7" fmla="*/ 542692 h 836341"/>
              <a:gd name="connsiteX8" fmla="*/ 3884341 w 4300654"/>
              <a:gd name="connsiteY8" fmla="*/ 494370 h 836341"/>
              <a:gd name="connsiteX9" fmla="*/ 3839737 w 4300654"/>
              <a:gd name="connsiteY9" fmla="*/ 494370 h 836341"/>
              <a:gd name="connsiteX10" fmla="*/ 3839737 w 4300654"/>
              <a:gd name="connsiteY10" fmla="*/ 460917 h 836341"/>
              <a:gd name="connsiteX11" fmla="*/ 3761678 w 4300654"/>
              <a:gd name="connsiteY11" fmla="*/ 460917 h 836341"/>
              <a:gd name="connsiteX12" fmla="*/ 3761678 w 4300654"/>
              <a:gd name="connsiteY12" fmla="*/ 460917 h 836341"/>
              <a:gd name="connsiteX13" fmla="*/ 3761678 w 4300654"/>
              <a:gd name="connsiteY13" fmla="*/ 427463 h 836341"/>
              <a:gd name="connsiteX14" fmla="*/ 3594410 w 4300654"/>
              <a:gd name="connsiteY14" fmla="*/ 427463 h 836341"/>
              <a:gd name="connsiteX15" fmla="*/ 3594410 w 4300654"/>
              <a:gd name="connsiteY15" fmla="*/ 420029 h 836341"/>
              <a:gd name="connsiteX16" fmla="*/ 3557239 w 4300654"/>
              <a:gd name="connsiteY16" fmla="*/ 420029 h 836341"/>
              <a:gd name="connsiteX17" fmla="*/ 3557239 w 4300654"/>
              <a:gd name="connsiteY17" fmla="*/ 405161 h 836341"/>
              <a:gd name="connsiteX18" fmla="*/ 3438293 w 4300654"/>
              <a:gd name="connsiteY18" fmla="*/ 405161 h 836341"/>
              <a:gd name="connsiteX19" fmla="*/ 3438293 w 4300654"/>
              <a:gd name="connsiteY19" fmla="*/ 394010 h 836341"/>
              <a:gd name="connsiteX20" fmla="*/ 3438293 w 4300654"/>
              <a:gd name="connsiteY20" fmla="*/ 394010 h 836341"/>
              <a:gd name="connsiteX21" fmla="*/ 3438293 w 4300654"/>
              <a:gd name="connsiteY21" fmla="*/ 394010 h 836341"/>
              <a:gd name="connsiteX22" fmla="*/ 3408556 w 4300654"/>
              <a:gd name="connsiteY22" fmla="*/ 394010 h 836341"/>
              <a:gd name="connsiteX23" fmla="*/ 3408556 w 4300654"/>
              <a:gd name="connsiteY23" fmla="*/ 367990 h 836341"/>
              <a:gd name="connsiteX24" fmla="*/ 3230137 w 4300654"/>
              <a:gd name="connsiteY24" fmla="*/ 367990 h 836341"/>
              <a:gd name="connsiteX25" fmla="*/ 3230137 w 4300654"/>
              <a:gd name="connsiteY25" fmla="*/ 356839 h 836341"/>
              <a:gd name="connsiteX26" fmla="*/ 3088888 w 4300654"/>
              <a:gd name="connsiteY26" fmla="*/ 353122 h 836341"/>
              <a:gd name="connsiteX27" fmla="*/ 2995961 w 4300654"/>
              <a:gd name="connsiteY27" fmla="*/ 308517 h 836341"/>
              <a:gd name="connsiteX28" fmla="*/ 2806390 w 4300654"/>
              <a:gd name="connsiteY28" fmla="*/ 312234 h 836341"/>
              <a:gd name="connsiteX29" fmla="*/ 2769219 w 4300654"/>
              <a:gd name="connsiteY29" fmla="*/ 282497 h 836341"/>
              <a:gd name="connsiteX30" fmla="*/ 2620537 w 4300654"/>
              <a:gd name="connsiteY30" fmla="*/ 282497 h 836341"/>
              <a:gd name="connsiteX31" fmla="*/ 2583366 w 4300654"/>
              <a:gd name="connsiteY31" fmla="*/ 271346 h 836341"/>
              <a:gd name="connsiteX32" fmla="*/ 2505307 w 4300654"/>
              <a:gd name="connsiteY32" fmla="*/ 271346 h 836341"/>
              <a:gd name="connsiteX33" fmla="*/ 2460702 w 4300654"/>
              <a:gd name="connsiteY33" fmla="*/ 260195 h 836341"/>
              <a:gd name="connsiteX34" fmla="*/ 2367776 w 4300654"/>
              <a:gd name="connsiteY34" fmla="*/ 256478 h 836341"/>
              <a:gd name="connsiteX35" fmla="*/ 2338039 w 4300654"/>
              <a:gd name="connsiteY35" fmla="*/ 241610 h 836341"/>
              <a:gd name="connsiteX36" fmla="*/ 2271132 w 4300654"/>
              <a:gd name="connsiteY36" fmla="*/ 241610 h 836341"/>
              <a:gd name="connsiteX37" fmla="*/ 2241395 w 4300654"/>
              <a:gd name="connsiteY37" fmla="*/ 223024 h 836341"/>
              <a:gd name="connsiteX38" fmla="*/ 2189356 w 4300654"/>
              <a:gd name="connsiteY38" fmla="*/ 215590 h 836341"/>
              <a:gd name="connsiteX39" fmla="*/ 2103863 w 4300654"/>
              <a:gd name="connsiteY39" fmla="*/ 197005 h 836341"/>
              <a:gd name="connsiteX40" fmla="*/ 1988634 w 4300654"/>
              <a:gd name="connsiteY40" fmla="*/ 189570 h 836341"/>
              <a:gd name="connsiteX41" fmla="*/ 1910576 w 4300654"/>
              <a:gd name="connsiteY41" fmla="*/ 178419 h 836341"/>
              <a:gd name="connsiteX42" fmla="*/ 1817649 w 4300654"/>
              <a:gd name="connsiteY42" fmla="*/ 163551 h 836341"/>
              <a:gd name="connsiteX43" fmla="*/ 1728439 w 4300654"/>
              <a:gd name="connsiteY43" fmla="*/ 163551 h 836341"/>
              <a:gd name="connsiteX44" fmla="*/ 1654097 w 4300654"/>
              <a:gd name="connsiteY44" fmla="*/ 141249 h 836341"/>
              <a:gd name="connsiteX45" fmla="*/ 1609493 w 4300654"/>
              <a:gd name="connsiteY45" fmla="*/ 115229 h 836341"/>
              <a:gd name="connsiteX46" fmla="*/ 1564888 w 4300654"/>
              <a:gd name="connsiteY46" fmla="*/ 115229 h 836341"/>
              <a:gd name="connsiteX47" fmla="*/ 1557454 w 4300654"/>
              <a:gd name="connsiteY47" fmla="*/ 107795 h 836341"/>
              <a:gd name="connsiteX48" fmla="*/ 1453376 w 4300654"/>
              <a:gd name="connsiteY48" fmla="*/ 104078 h 836341"/>
              <a:gd name="connsiteX49" fmla="*/ 1401337 w 4300654"/>
              <a:gd name="connsiteY49" fmla="*/ 85492 h 836341"/>
              <a:gd name="connsiteX50" fmla="*/ 1312127 w 4300654"/>
              <a:gd name="connsiteY50" fmla="*/ 89210 h 836341"/>
              <a:gd name="connsiteX51" fmla="*/ 1274956 w 4300654"/>
              <a:gd name="connsiteY51" fmla="*/ 66907 h 836341"/>
              <a:gd name="connsiteX52" fmla="*/ 1122556 w 4300654"/>
              <a:gd name="connsiteY52" fmla="*/ 63190 h 836341"/>
              <a:gd name="connsiteX53" fmla="*/ 1074234 w 4300654"/>
              <a:gd name="connsiteY53" fmla="*/ 52039 h 836341"/>
              <a:gd name="connsiteX54" fmla="*/ 921834 w 4300654"/>
              <a:gd name="connsiteY54" fmla="*/ 48322 h 836341"/>
              <a:gd name="connsiteX55" fmla="*/ 866078 w 4300654"/>
              <a:gd name="connsiteY55" fmla="*/ 44605 h 836341"/>
              <a:gd name="connsiteX56" fmla="*/ 780585 w 4300654"/>
              <a:gd name="connsiteY56" fmla="*/ 22302 h 836341"/>
              <a:gd name="connsiteX57" fmla="*/ 605883 w 4300654"/>
              <a:gd name="connsiteY57" fmla="*/ 29736 h 836341"/>
              <a:gd name="connsiteX58" fmla="*/ 576146 w 4300654"/>
              <a:gd name="connsiteY58" fmla="*/ 14868 h 836341"/>
              <a:gd name="connsiteX59" fmla="*/ 338254 w 4300654"/>
              <a:gd name="connsiteY59" fmla="*/ 11151 h 836341"/>
              <a:gd name="connsiteX60" fmla="*/ 167268 w 4300654"/>
              <a:gd name="connsiteY60" fmla="*/ 7434 h 836341"/>
              <a:gd name="connsiteX61" fmla="*/ 0 w 4300654"/>
              <a:gd name="connsiteY61" fmla="*/ 0 h 83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300654" h="836341">
                <a:moveTo>
                  <a:pt x="4300654" y="836341"/>
                </a:moveTo>
                <a:lnTo>
                  <a:pt x="4125951" y="836341"/>
                </a:lnTo>
                <a:lnTo>
                  <a:pt x="4125951" y="680224"/>
                </a:lnTo>
                <a:lnTo>
                  <a:pt x="4021873" y="680224"/>
                </a:lnTo>
                <a:lnTo>
                  <a:pt x="4021873" y="605883"/>
                </a:lnTo>
                <a:lnTo>
                  <a:pt x="3969834" y="605883"/>
                </a:lnTo>
                <a:lnTo>
                  <a:pt x="3969834" y="542692"/>
                </a:lnTo>
                <a:lnTo>
                  <a:pt x="3884341" y="542692"/>
                </a:lnTo>
                <a:lnTo>
                  <a:pt x="3884341" y="494370"/>
                </a:lnTo>
                <a:lnTo>
                  <a:pt x="3839737" y="494370"/>
                </a:lnTo>
                <a:lnTo>
                  <a:pt x="3839737" y="460917"/>
                </a:lnTo>
                <a:lnTo>
                  <a:pt x="3761678" y="460917"/>
                </a:lnTo>
                <a:lnTo>
                  <a:pt x="3761678" y="460917"/>
                </a:lnTo>
                <a:lnTo>
                  <a:pt x="3761678" y="427463"/>
                </a:lnTo>
                <a:lnTo>
                  <a:pt x="3594410" y="427463"/>
                </a:lnTo>
                <a:lnTo>
                  <a:pt x="3594410" y="420029"/>
                </a:lnTo>
                <a:lnTo>
                  <a:pt x="3557239" y="420029"/>
                </a:lnTo>
                <a:lnTo>
                  <a:pt x="3557239" y="405161"/>
                </a:lnTo>
                <a:lnTo>
                  <a:pt x="3438293" y="405161"/>
                </a:lnTo>
                <a:lnTo>
                  <a:pt x="3438293" y="394010"/>
                </a:lnTo>
                <a:lnTo>
                  <a:pt x="3438293" y="394010"/>
                </a:lnTo>
                <a:lnTo>
                  <a:pt x="3438293" y="394010"/>
                </a:lnTo>
                <a:lnTo>
                  <a:pt x="3408556" y="394010"/>
                </a:lnTo>
                <a:lnTo>
                  <a:pt x="3408556" y="367990"/>
                </a:lnTo>
                <a:lnTo>
                  <a:pt x="3230137" y="367990"/>
                </a:lnTo>
                <a:lnTo>
                  <a:pt x="3230137" y="356839"/>
                </a:lnTo>
                <a:lnTo>
                  <a:pt x="3088888" y="353122"/>
                </a:lnTo>
                <a:lnTo>
                  <a:pt x="2995961" y="308517"/>
                </a:lnTo>
                <a:lnTo>
                  <a:pt x="2806390" y="312234"/>
                </a:lnTo>
                <a:lnTo>
                  <a:pt x="2769219" y="282497"/>
                </a:lnTo>
                <a:lnTo>
                  <a:pt x="2620537" y="282497"/>
                </a:lnTo>
                <a:lnTo>
                  <a:pt x="2583366" y="271346"/>
                </a:lnTo>
                <a:lnTo>
                  <a:pt x="2505307" y="271346"/>
                </a:lnTo>
                <a:lnTo>
                  <a:pt x="2460702" y="260195"/>
                </a:lnTo>
                <a:lnTo>
                  <a:pt x="2367776" y="256478"/>
                </a:lnTo>
                <a:lnTo>
                  <a:pt x="2338039" y="241610"/>
                </a:lnTo>
                <a:lnTo>
                  <a:pt x="2271132" y="241610"/>
                </a:lnTo>
                <a:lnTo>
                  <a:pt x="2241395" y="223024"/>
                </a:lnTo>
                <a:lnTo>
                  <a:pt x="2189356" y="215590"/>
                </a:lnTo>
                <a:lnTo>
                  <a:pt x="2103863" y="197005"/>
                </a:lnTo>
                <a:lnTo>
                  <a:pt x="1988634" y="189570"/>
                </a:lnTo>
                <a:lnTo>
                  <a:pt x="1910576" y="178419"/>
                </a:lnTo>
                <a:lnTo>
                  <a:pt x="1817649" y="163551"/>
                </a:lnTo>
                <a:lnTo>
                  <a:pt x="1728439" y="163551"/>
                </a:lnTo>
                <a:lnTo>
                  <a:pt x="1654097" y="141249"/>
                </a:lnTo>
                <a:lnTo>
                  <a:pt x="1609493" y="115229"/>
                </a:lnTo>
                <a:lnTo>
                  <a:pt x="1564888" y="115229"/>
                </a:lnTo>
                <a:lnTo>
                  <a:pt x="1557454" y="107795"/>
                </a:lnTo>
                <a:lnTo>
                  <a:pt x="1453376" y="104078"/>
                </a:lnTo>
                <a:lnTo>
                  <a:pt x="1401337" y="85492"/>
                </a:lnTo>
                <a:lnTo>
                  <a:pt x="1312127" y="89210"/>
                </a:lnTo>
                <a:lnTo>
                  <a:pt x="1274956" y="66907"/>
                </a:lnTo>
                <a:lnTo>
                  <a:pt x="1122556" y="63190"/>
                </a:lnTo>
                <a:lnTo>
                  <a:pt x="1074234" y="52039"/>
                </a:lnTo>
                <a:lnTo>
                  <a:pt x="921834" y="48322"/>
                </a:lnTo>
                <a:lnTo>
                  <a:pt x="866078" y="44605"/>
                </a:lnTo>
                <a:lnTo>
                  <a:pt x="780585" y="22302"/>
                </a:lnTo>
                <a:lnTo>
                  <a:pt x="605883" y="29736"/>
                </a:lnTo>
                <a:lnTo>
                  <a:pt x="576146" y="14868"/>
                </a:lnTo>
                <a:lnTo>
                  <a:pt x="338254" y="11151"/>
                </a:lnTo>
                <a:lnTo>
                  <a:pt x="167268" y="7434"/>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39" name="Freeform 38">
            <a:extLst>
              <a:ext uri="{FF2B5EF4-FFF2-40B4-BE49-F238E27FC236}">
                <a16:creationId xmlns:a16="http://schemas.microsoft.com/office/drawing/2014/main" id="{9D717ECA-6FA8-EA4A-BABF-08AF3C79C7B4}"/>
              </a:ext>
            </a:extLst>
          </p:cNvPr>
          <p:cNvSpPr/>
          <p:nvPr/>
        </p:nvSpPr>
        <p:spPr bwMode="auto">
          <a:xfrm>
            <a:off x="1524000" y="1975267"/>
            <a:ext cx="4479073" cy="806604"/>
          </a:xfrm>
          <a:custGeom>
            <a:avLst/>
            <a:gdLst>
              <a:gd name="connsiteX0" fmla="*/ 4479073 w 4479073"/>
              <a:gd name="connsiteY0" fmla="*/ 806604 h 806604"/>
              <a:gd name="connsiteX1" fmla="*/ 4248615 w 4479073"/>
              <a:gd name="connsiteY1" fmla="*/ 806604 h 806604"/>
              <a:gd name="connsiteX2" fmla="*/ 4248615 w 4479073"/>
              <a:gd name="connsiteY2" fmla="*/ 527824 h 806604"/>
              <a:gd name="connsiteX3" fmla="*/ 4010722 w 4479073"/>
              <a:gd name="connsiteY3" fmla="*/ 527824 h 806604"/>
              <a:gd name="connsiteX4" fmla="*/ 4010722 w 4479073"/>
              <a:gd name="connsiteY4" fmla="*/ 479502 h 806604"/>
              <a:gd name="connsiteX5" fmla="*/ 3705922 w 4479073"/>
              <a:gd name="connsiteY5" fmla="*/ 479502 h 806604"/>
              <a:gd name="connsiteX6" fmla="*/ 3705922 w 4479073"/>
              <a:gd name="connsiteY6" fmla="*/ 460917 h 806604"/>
              <a:gd name="connsiteX7" fmla="*/ 3546088 w 4479073"/>
              <a:gd name="connsiteY7" fmla="*/ 460917 h 806604"/>
              <a:gd name="connsiteX8" fmla="*/ 3560956 w 4479073"/>
              <a:gd name="connsiteY8" fmla="*/ 446049 h 806604"/>
              <a:gd name="connsiteX9" fmla="*/ 3464312 w 4479073"/>
              <a:gd name="connsiteY9" fmla="*/ 446049 h 806604"/>
              <a:gd name="connsiteX10" fmla="*/ 3464312 w 4479073"/>
              <a:gd name="connsiteY10" fmla="*/ 431180 h 806604"/>
              <a:gd name="connsiteX11" fmla="*/ 3363951 w 4479073"/>
              <a:gd name="connsiteY11" fmla="*/ 431180 h 806604"/>
              <a:gd name="connsiteX12" fmla="*/ 3349083 w 4479073"/>
              <a:gd name="connsiteY12" fmla="*/ 412595 h 806604"/>
              <a:gd name="connsiteX13" fmla="*/ 3278459 w 4479073"/>
              <a:gd name="connsiteY13" fmla="*/ 416312 h 806604"/>
              <a:gd name="connsiteX14" fmla="*/ 3259873 w 4479073"/>
              <a:gd name="connsiteY14" fmla="*/ 397726 h 806604"/>
              <a:gd name="connsiteX15" fmla="*/ 3196683 w 4479073"/>
              <a:gd name="connsiteY15" fmla="*/ 401444 h 806604"/>
              <a:gd name="connsiteX16" fmla="*/ 3178098 w 4479073"/>
              <a:gd name="connsiteY16" fmla="*/ 386575 h 806604"/>
              <a:gd name="connsiteX17" fmla="*/ 3092605 w 4479073"/>
              <a:gd name="connsiteY17" fmla="*/ 386575 h 806604"/>
              <a:gd name="connsiteX18" fmla="*/ 3081454 w 4479073"/>
              <a:gd name="connsiteY18" fmla="*/ 367990 h 806604"/>
              <a:gd name="connsiteX19" fmla="*/ 3010829 w 4479073"/>
              <a:gd name="connsiteY19" fmla="*/ 371707 h 806604"/>
              <a:gd name="connsiteX20" fmla="*/ 2951356 w 4479073"/>
              <a:gd name="connsiteY20" fmla="*/ 330819 h 806604"/>
              <a:gd name="connsiteX21" fmla="*/ 2895600 w 4479073"/>
              <a:gd name="connsiteY21" fmla="*/ 330819 h 806604"/>
              <a:gd name="connsiteX22" fmla="*/ 2869580 w 4479073"/>
              <a:gd name="connsiteY22" fmla="*/ 312234 h 806604"/>
              <a:gd name="connsiteX23" fmla="*/ 2787805 w 4479073"/>
              <a:gd name="connsiteY23" fmla="*/ 308517 h 806604"/>
              <a:gd name="connsiteX24" fmla="*/ 2746917 w 4479073"/>
              <a:gd name="connsiteY24" fmla="*/ 289931 h 806604"/>
              <a:gd name="connsiteX25" fmla="*/ 2665141 w 4479073"/>
              <a:gd name="connsiteY25" fmla="*/ 282497 h 806604"/>
              <a:gd name="connsiteX26" fmla="*/ 2620537 w 4479073"/>
              <a:gd name="connsiteY26" fmla="*/ 263912 h 806604"/>
              <a:gd name="connsiteX27" fmla="*/ 2535044 w 4479073"/>
              <a:gd name="connsiteY27" fmla="*/ 260195 h 806604"/>
              <a:gd name="connsiteX28" fmla="*/ 2464420 w 4479073"/>
              <a:gd name="connsiteY28" fmla="*/ 245326 h 806604"/>
              <a:gd name="connsiteX29" fmla="*/ 2352907 w 4479073"/>
              <a:gd name="connsiteY29" fmla="*/ 241609 h 806604"/>
              <a:gd name="connsiteX30" fmla="*/ 2315737 w 4479073"/>
              <a:gd name="connsiteY30" fmla="*/ 223024 h 806604"/>
              <a:gd name="connsiteX31" fmla="*/ 2200507 w 4479073"/>
              <a:gd name="connsiteY31" fmla="*/ 223024 h 806604"/>
              <a:gd name="connsiteX32" fmla="*/ 2118732 w 4479073"/>
              <a:gd name="connsiteY32" fmla="*/ 215590 h 806604"/>
              <a:gd name="connsiteX33" fmla="*/ 2077844 w 4479073"/>
              <a:gd name="connsiteY33" fmla="*/ 193287 h 806604"/>
              <a:gd name="connsiteX34" fmla="*/ 1970049 w 4479073"/>
              <a:gd name="connsiteY34" fmla="*/ 193287 h 806604"/>
              <a:gd name="connsiteX35" fmla="*/ 1932878 w 4479073"/>
              <a:gd name="connsiteY35" fmla="*/ 170985 h 806604"/>
              <a:gd name="connsiteX36" fmla="*/ 1825083 w 4479073"/>
              <a:gd name="connsiteY36" fmla="*/ 163551 h 806604"/>
              <a:gd name="connsiteX37" fmla="*/ 1758176 w 4479073"/>
              <a:gd name="connsiteY37" fmla="*/ 159834 h 806604"/>
              <a:gd name="connsiteX38" fmla="*/ 1758176 w 4479073"/>
              <a:gd name="connsiteY38" fmla="*/ 159834 h 806604"/>
              <a:gd name="connsiteX39" fmla="*/ 1668966 w 4479073"/>
              <a:gd name="connsiteY39" fmla="*/ 148683 h 806604"/>
              <a:gd name="connsiteX40" fmla="*/ 1668966 w 4479073"/>
              <a:gd name="connsiteY40" fmla="*/ 148683 h 806604"/>
              <a:gd name="connsiteX41" fmla="*/ 1520283 w 4479073"/>
              <a:gd name="connsiteY41" fmla="*/ 141248 h 806604"/>
              <a:gd name="connsiteX42" fmla="*/ 1490546 w 4479073"/>
              <a:gd name="connsiteY42" fmla="*/ 130097 h 806604"/>
              <a:gd name="connsiteX43" fmla="*/ 1386468 w 4479073"/>
              <a:gd name="connsiteY43" fmla="*/ 126380 h 806604"/>
              <a:gd name="connsiteX44" fmla="*/ 1360449 w 4479073"/>
              <a:gd name="connsiteY44" fmla="*/ 111512 h 806604"/>
              <a:gd name="connsiteX45" fmla="*/ 1185746 w 4479073"/>
              <a:gd name="connsiteY45" fmla="*/ 107795 h 806604"/>
              <a:gd name="connsiteX46" fmla="*/ 1148576 w 4479073"/>
              <a:gd name="connsiteY46" fmla="*/ 92926 h 806604"/>
              <a:gd name="connsiteX47" fmla="*/ 1055649 w 4479073"/>
              <a:gd name="connsiteY47" fmla="*/ 89209 h 806604"/>
              <a:gd name="connsiteX48" fmla="*/ 1044498 w 4479073"/>
              <a:gd name="connsiteY48" fmla="*/ 78058 h 806604"/>
              <a:gd name="connsiteX49" fmla="*/ 940420 w 4479073"/>
              <a:gd name="connsiteY49" fmla="*/ 78058 h 806604"/>
              <a:gd name="connsiteX50" fmla="*/ 862361 w 4479073"/>
              <a:gd name="connsiteY50" fmla="*/ 59473 h 806604"/>
              <a:gd name="connsiteX51" fmla="*/ 814039 w 4479073"/>
              <a:gd name="connsiteY51" fmla="*/ 48322 h 806604"/>
              <a:gd name="connsiteX52" fmla="*/ 605883 w 4479073"/>
              <a:gd name="connsiteY52" fmla="*/ 48322 h 806604"/>
              <a:gd name="connsiteX53" fmla="*/ 587298 w 4479073"/>
              <a:gd name="connsiteY53" fmla="*/ 44604 h 806604"/>
              <a:gd name="connsiteX54" fmla="*/ 434898 w 4479073"/>
              <a:gd name="connsiteY54" fmla="*/ 40887 h 806604"/>
              <a:gd name="connsiteX55" fmla="*/ 382859 w 4479073"/>
              <a:gd name="connsiteY55" fmla="*/ 14868 h 806604"/>
              <a:gd name="connsiteX56" fmla="*/ 211873 w 4479073"/>
              <a:gd name="connsiteY56" fmla="*/ 11151 h 806604"/>
              <a:gd name="connsiteX57" fmla="*/ 115229 w 4479073"/>
              <a:gd name="connsiteY57" fmla="*/ 7434 h 806604"/>
              <a:gd name="connsiteX58" fmla="*/ 0 w 4479073"/>
              <a:gd name="connsiteY58" fmla="*/ 0 h 806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479073" h="806604">
                <a:moveTo>
                  <a:pt x="4479073" y="806604"/>
                </a:moveTo>
                <a:lnTo>
                  <a:pt x="4248615" y="806604"/>
                </a:lnTo>
                <a:lnTo>
                  <a:pt x="4248615" y="527824"/>
                </a:lnTo>
                <a:lnTo>
                  <a:pt x="4010722" y="527824"/>
                </a:lnTo>
                <a:lnTo>
                  <a:pt x="4010722" y="479502"/>
                </a:lnTo>
                <a:lnTo>
                  <a:pt x="3705922" y="479502"/>
                </a:lnTo>
                <a:lnTo>
                  <a:pt x="3705922" y="460917"/>
                </a:lnTo>
                <a:lnTo>
                  <a:pt x="3546088" y="460917"/>
                </a:lnTo>
                <a:lnTo>
                  <a:pt x="3560956" y="446049"/>
                </a:lnTo>
                <a:lnTo>
                  <a:pt x="3464312" y="446049"/>
                </a:lnTo>
                <a:lnTo>
                  <a:pt x="3464312" y="431180"/>
                </a:lnTo>
                <a:lnTo>
                  <a:pt x="3363951" y="431180"/>
                </a:lnTo>
                <a:lnTo>
                  <a:pt x="3349083" y="412595"/>
                </a:lnTo>
                <a:lnTo>
                  <a:pt x="3278459" y="416312"/>
                </a:lnTo>
                <a:lnTo>
                  <a:pt x="3259873" y="397726"/>
                </a:lnTo>
                <a:lnTo>
                  <a:pt x="3196683" y="401444"/>
                </a:lnTo>
                <a:lnTo>
                  <a:pt x="3178098" y="386575"/>
                </a:lnTo>
                <a:lnTo>
                  <a:pt x="3092605" y="386575"/>
                </a:lnTo>
                <a:lnTo>
                  <a:pt x="3081454" y="367990"/>
                </a:lnTo>
                <a:lnTo>
                  <a:pt x="3010829" y="371707"/>
                </a:lnTo>
                <a:lnTo>
                  <a:pt x="2951356" y="330819"/>
                </a:lnTo>
                <a:lnTo>
                  <a:pt x="2895600" y="330819"/>
                </a:lnTo>
                <a:lnTo>
                  <a:pt x="2869580" y="312234"/>
                </a:lnTo>
                <a:lnTo>
                  <a:pt x="2787805" y="308517"/>
                </a:lnTo>
                <a:lnTo>
                  <a:pt x="2746917" y="289931"/>
                </a:lnTo>
                <a:lnTo>
                  <a:pt x="2665141" y="282497"/>
                </a:lnTo>
                <a:lnTo>
                  <a:pt x="2620537" y="263912"/>
                </a:lnTo>
                <a:lnTo>
                  <a:pt x="2535044" y="260195"/>
                </a:lnTo>
                <a:lnTo>
                  <a:pt x="2464420" y="245326"/>
                </a:lnTo>
                <a:lnTo>
                  <a:pt x="2352907" y="241609"/>
                </a:lnTo>
                <a:lnTo>
                  <a:pt x="2315737" y="223024"/>
                </a:lnTo>
                <a:lnTo>
                  <a:pt x="2200507" y="223024"/>
                </a:lnTo>
                <a:lnTo>
                  <a:pt x="2118732" y="215590"/>
                </a:lnTo>
                <a:lnTo>
                  <a:pt x="2077844" y="193287"/>
                </a:lnTo>
                <a:lnTo>
                  <a:pt x="1970049" y="193287"/>
                </a:lnTo>
                <a:lnTo>
                  <a:pt x="1932878" y="170985"/>
                </a:lnTo>
                <a:lnTo>
                  <a:pt x="1825083" y="163551"/>
                </a:lnTo>
                <a:lnTo>
                  <a:pt x="1758176" y="159834"/>
                </a:lnTo>
                <a:lnTo>
                  <a:pt x="1758176" y="159834"/>
                </a:lnTo>
                <a:lnTo>
                  <a:pt x="1668966" y="148683"/>
                </a:lnTo>
                <a:lnTo>
                  <a:pt x="1668966" y="148683"/>
                </a:lnTo>
                <a:lnTo>
                  <a:pt x="1520283" y="141248"/>
                </a:lnTo>
                <a:lnTo>
                  <a:pt x="1490546" y="130097"/>
                </a:lnTo>
                <a:lnTo>
                  <a:pt x="1386468" y="126380"/>
                </a:lnTo>
                <a:lnTo>
                  <a:pt x="1360449" y="111512"/>
                </a:lnTo>
                <a:lnTo>
                  <a:pt x="1185746" y="107795"/>
                </a:lnTo>
                <a:lnTo>
                  <a:pt x="1148576" y="92926"/>
                </a:lnTo>
                <a:lnTo>
                  <a:pt x="1055649" y="89209"/>
                </a:lnTo>
                <a:lnTo>
                  <a:pt x="1044498" y="78058"/>
                </a:lnTo>
                <a:lnTo>
                  <a:pt x="940420" y="78058"/>
                </a:lnTo>
                <a:lnTo>
                  <a:pt x="862361" y="59473"/>
                </a:lnTo>
                <a:lnTo>
                  <a:pt x="814039" y="48322"/>
                </a:lnTo>
                <a:lnTo>
                  <a:pt x="605883" y="48322"/>
                </a:lnTo>
                <a:lnTo>
                  <a:pt x="587298" y="44604"/>
                </a:lnTo>
                <a:lnTo>
                  <a:pt x="434898" y="40887"/>
                </a:lnTo>
                <a:lnTo>
                  <a:pt x="382859" y="14868"/>
                </a:lnTo>
                <a:lnTo>
                  <a:pt x="211873" y="11151"/>
                </a:lnTo>
                <a:lnTo>
                  <a:pt x="115229" y="7434"/>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2" name="Title 1">
            <a:extLst>
              <a:ext uri="{FF2B5EF4-FFF2-40B4-BE49-F238E27FC236}">
                <a16:creationId xmlns:a16="http://schemas.microsoft.com/office/drawing/2014/main" id="{3510EC1F-9EFB-4530-9937-CF833AA4DF4C}"/>
              </a:ext>
            </a:extLst>
          </p:cNvPr>
          <p:cNvSpPr>
            <a:spLocks noGrp="1"/>
          </p:cNvSpPr>
          <p:nvPr>
            <p:ph type="title"/>
          </p:nvPr>
        </p:nvSpPr>
        <p:spPr/>
        <p:txBody>
          <a:bodyPr/>
          <a:lstStyle/>
          <a:p>
            <a:r>
              <a:rPr lang="en-US" dirty="0"/>
              <a:t>RxPONDER: iDFS by Menopausal Status </a:t>
            </a:r>
          </a:p>
        </p:txBody>
      </p:sp>
      <p:sp>
        <p:nvSpPr>
          <p:cNvPr id="6" name="Text Box 11">
            <a:extLst>
              <a:ext uri="{FF2B5EF4-FFF2-40B4-BE49-F238E27FC236}">
                <a16:creationId xmlns:a16="http://schemas.microsoft.com/office/drawing/2014/main" id="{5AE77B02-7023-4AA9-989A-41D7B5A983B6}"/>
              </a:ext>
            </a:extLst>
          </p:cNvPr>
          <p:cNvSpPr txBox="1">
            <a:spLocks noChangeArrowheads="1"/>
          </p:cNvSpPr>
          <p:nvPr/>
        </p:nvSpPr>
        <p:spPr bwMode="auto">
          <a:xfrm>
            <a:off x="433497" y="636750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Kalinsky. NEJM. 2021;385:2336.</a:t>
            </a:r>
          </a:p>
        </p:txBody>
      </p:sp>
      <p:sp>
        <p:nvSpPr>
          <p:cNvPr id="27" name="TextBox 26">
            <a:extLst>
              <a:ext uri="{FF2B5EF4-FFF2-40B4-BE49-F238E27FC236}">
                <a16:creationId xmlns:a16="http://schemas.microsoft.com/office/drawing/2014/main" id="{1EE5050E-4BA7-4223-8AAF-F69F6B6C7B20}"/>
              </a:ext>
            </a:extLst>
          </p:cNvPr>
          <p:cNvSpPr txBox="1"/>
          <p:nvPr/>
        </p:nvSpPr>
        <p:spPr bwMode="auto">
          <a:xfrm>
            <a:off x="7070192"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826</a:t>
            </a:r>
          </a:p>
        </p:txBody>
      </p:sp>
      <p:sp>
        <p:nvSpPr>
          <p:cNvPr id="28" name="TextBox 27">
            <a:extLst>
              <a:ext uri="{FF2B5EF4-FFF2-40B4-BE49-F238E27FC236}">
                <a16:creationId xmlns:a16="http://schemas.microsoft.com/office/drawing/2014/main" id="{256C194E-B86B-4EFA-8485-F004E0679547}"/>
              </a:ext>
            </a:extLst>
          </p:cNvPr>
          <p:cNvSpPr txBox="1"/>
          <p:nvPr/>
        </p:nvSpPr>
        <p:spPr bwMode="auto">
          <a:xfrm>
            <a:off x="7505426"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764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760</a:t>
            </a:r>
          </a:p>
        </p:txBody>
      </p:sp>
      <p:sp>
        <p:nvSpPr>
          <p:cNvPr id="29" name="TextBox 28">
            <a:extLst>
              <a:ext uri="{FF2B5EF4-FFF2-40B4-BE49-F238E27FC236}">
                <a16:creationId xmlns:a16="http://schemas.microsoft.com/office/drawing/2014/main" id="{B609231C-5C7C-4C55-9A53-9F4656D673AC}"/>
              </a:ext>
            </a:extLst>
          </p:cNvPr>
          <p:cNvSpPr txBox="1"/>
          <p:nvPr/>
        </p:nvSpPr>
        <p:spPr bwMode="auto">
          <a:xfrm>
            <a:off x="799008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710</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703</a:t>
            </a:r>
          </a:p>
        </p:txBody>
      </p:sp>
      <p:sp>
        <p:nvSpPr>
          <p:cNvPr id="30" name="TextBox 29">
            <a:extLst>
              <a:ext uri="{FF2B5EF4-FFF2-40B4-BE49-F238E27FC236}">
                <a16:creationId xmlns:a16="http://schemas.microsoft.com/office/drawing/2014/main" id="{7FCC5C4B-6F6F-455D-AA13-72F3C707C2E2}"/>
              </a:ext>
            </a:extLst>
          </p:cNvPr>
          <p:cNvSpPr txBox="1"/>
          <p:nvPr/>
        </p:nvSpPr>
        <p:spPr bwMode="auto">
          <a:xfrm>
            <a:off x="8462393"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642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622</a:t>
            </a:r>
          </a:p>
        </p:txBody>
      </p:sp>
      <p:sp>
        <p:nvSpPr>
          <p:cNvPr id="31" name="TextBox 30">
            <a:extLst>
              <a:ext uri="{FF2B5EF4-FFF2-40B4-BE49-F238E27FC236}">
                <a16:creationId xmlns:a16="http://schemas.microsoft.com/office/drawing/2014/main" id="{1C400B17-EE57-4F42-9B2A-4225A9C40D0B}"/>
              </a:ext>
            </a:extLst>
          </p:cNvPr>
          <p:cNvSpPr txBox="1"/>
          <p:nvPr/>
        </p:nvSpPr>
        <p:spPr bwMode="auto">
          <a:xfrm>
            <a:off x="8922341"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546</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542</a:t>
            </a:r>
          </a:p>
        </p:txBody>
      </p:sp>
      <p:sp>
        <p:nvSpPr>
          <p:cNvPr id="32" name="TextBox 31">
            <a:extLst>
              <a:ext uri="{FF2B5EF4-FFF2-40B4-BE49-F238E27FC236}">
                <a16:creationId xmlns:a16="http://schemas.microsoft.com/office/drawing/2014/main" id="{F2DDE50A-AE95-4D78-9ED5-D05E80278743}"/>
              </a:ext>
            </a:extLst>
          </p:cNvPr>
          <p:cNvSpPr txBox="1"/>
          <p:nvPr/>
        </p:nvSpPr>
        <p:spPr bwMode="auto">
          <a:xfrm>
            <a:off x="9431716"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463</a:t>
            </a:r>
          </a:p>
        </p:txBody>
      </p:sp>
      <p:sp>
        <p:nvSpPr>
          <p:cNvPr id="33" name="TextBox 32">
            <a:extLst>
              <a:ext uri="{FF2B5EF4-FFF2-40B4-BE49-F238E27FC236}">
                <a16:creationId xmlns:a16="http://schemas.microsoft.com/office/drawing/2014/main" id="{4D34DB0F-65E5-4534-A82E-07B05ACDBAD6}"/>
              </a:ext>
            </a:extLst>
          </p:cNvPr>
          <p:cNvSpPr txBox="1"/>
          <p:nvPr/>
        </p:nvSpPr>
        <p:spPr bwMode="auto">
          <a:xfrm>
            <a:off x="9866950"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312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290</a:t>
            </a:r>
          </a:p>
        </p:txBody>
      </p:sp>
      <p:sp>
        <p:nvSpPr>
          <p:cNvPr id="34" name="TextBox 33">
            <a:extLst>
              <a:ext uri="{FF2B5EF4-FFF2-40B4-BE49-F238E27FC236}">
                <a16:creationId xmlns:a16="http://schemas.microsoft.com/office/drawing/2014/main" id="{CD0FAAAD-0985-46C7-9119-73803336B712}"/>
              </a:ext>
            </a:extLst>
          </p:cNvPr>
          <p:cNvSpPr txBox="1"/>
          <p:nvPr/>
        </p:nvSpPr>
        <p:spPr bwMode="auto">
          <a:xfrm>
            <a:off x="10351610"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138</a:t>
            </a:r>
          </a:p>
        </p:txBody>
      </p:sp>
      <p:sp>
        <p:nvSpPr>
          <p:cNvPr id="35" name="TextBox 34">
            <a:extLst>
              <a:ext uri="{FF2B5EF4-FFF2-40B4-BE49-F238E27FC236}">
                <a16:creationId xmlns:a16="http://schemas.microsoft.com/office/drawing/2014/main" id="{471FD640-BECC-47C7-942E-E535F3048712}"/>
              </a:ext>
            </a:extLst>
          </p:cNvPr>
          <p:cNvSpPr txBox="1"/>
          <p:nvPr/>
        </p:nvSpPr>
        <p:spPr bwMode="auto">
          <a:xfrm>
            <a:off x="10786844"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a:t>
            </a:r>
          </a:p>
        </p:txBody>
      </p:sp>
      <p:sp>
        <p:nvSpPr>
          <p:cNvPr id="36" name="TextBox 35">
            <a:extLst>
              <a:ext uri="{FF2B5EF4-FFF2-40B4-BE49-F238E27FC236}">
                <a16:creationId xmlns:a16="http://schemas.microsoft.com/office/drawing/2014/main" id="{351CA3C4-5CAC-4EA9-93DA-85EDC6BC8EE6}"/>
              </a:ext>
            </a:extLst>
          </p:cNvPr>
          <p:cNvSpPr txBox="1"/>
          <p:nvPr/>
        </p:nvSpPr>
        <p:spPr bwMode="auto">
          <a:xfrm>
            <a:off x="11222081"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76" name="TextBox 75">
            <a:extLst>
              <a:ext uri="{FF2B5EF4-FFF2-40B4-BE49-F238E27FC236}">
                <a16:creationId xmlns:a16="http://schemas.microsoft.com/office/drawing/2014/main" id="{0CAC8395-EDAB-4037-B778-78AF1D901DD5}"/>
              </a:ext>
            </a:extLst>
          </p:cNvPr>
          <p:cNvSpPr txBox="1"/>
          <p:nvPr/>
        </p:nvSpPr>
        <p:spPr bwMode="auto">
          <a:xfrm>
            <a:off x="1215223"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1658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1671</a:t>
            </a:r>
          </a:p>
        </p:txBody>
      </p:sp>
      <p:sp>
        <p:nvSpPr>
          <p:cNvPr id="77" name="TextBox 76">
            <a:extLst>
              <a:ext uri="{FF2B5EF4-FFF2-40B4-BE49-F238E27FC236}">
                <a16:creationId xmlns:a16="http://schemas.microsoft.com/office/drawing/2014/main" id="{234DF068-3BE8-473A-89C7-F165EC804EE4}"/>
              </a:ext>
            </a:extLst>
          </p:cNvPr>
          <p:cNvSpPr txBox="1"/>
          <p:nvPr/>
        </p:nvSpPr>
        <p:spPr bwMode="auto">
          <a:xfrm>
            <a:off x="1671973"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1515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1568</a:t>
            </a:r>
          </a:p>
        </p:txBody>
      </p:sp>
      <p:sp>
        <p:nvSpPr>
          <p:cNvPr id="78" name="TextBox 77">
            <a:extLst>
              <a:ext uri="{FF2B5EF4-FFF2-40B4-BE49-F238E27FC236}">
                <a16:creationId xmlns:a16="http://schemas.microsoft.com/office/drawing/2014/main" id="{9CC53D1C-8B47-42D4-99E6-01C5A4D6B71F}"/>
              </a:ext>
            </a:extLst>
          </p:cNvPr>
          <p:cNvSpPr txBox="1"/>
          <p:nvPr/>
        </p:nvSpPr>
        <p:spPr bwMode="auto">
          <a:xfrm>
            <a:off x="2139481"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1413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1474</a:t>
            </a:r>
          </a:p>
        </p:txBody>
      </p:sp>
      <p:sp>
        <p:nvSpPr>
          <p:cNvPr id="79" name="TextBox 78">
            <a:extLst>
              <a:ext uri="{FF2B5EF4-FFF2-40B4-BE49-F238E27FC236}">
                <a16:creationId xmlns:a16="http://schemas.microsoft.com/office/drawing/2014/main" id="{155C310D-DAA0-4370-B601-2A8B75303683}"/>
              </a:ext>
            </a:extLst>
          </p:cNvPr>
          <p:cNvSpPr txBox="1"/>
          <p:nvPr/>
        </p:nvSpPr>
        <p:spPr bwMode="auto">
          <a:xfrm>
            <a:off x="258590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1298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1343</a:t>
            </a:r>
          </a:p>
        </p:txBody>
      </p:sp>
      <p:sp>
        <p:nvSpPr>
          <p:cNvPr id="80" name="TextBox 79">
            <a:extLst>
              <a:ext uri="{FF2B5EF4-FFF2-40B4-BE49-F238E27FC236}">
                <a16:creationId xmlns:a16="http://schemas.microsoft.com/office/drawing/2014/main" id="{4BD3BD54-C59D-4894-82E6-D4A9DCCB0AB0}"/>
              </a:ext>
            </a:extLst>
          </p:cNvPr>
          <p:cNvSpPr txBox="1"/>
          <p:nvPr/>
        </p:nvSpPr>
        <p:spPr bwMode="auto">
          <a:xfrm>
            <a:off x="3055015"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1145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1196</a:t>
            </a:r>
          </a:p>
        </p:txBody>
      </p:sp>
      <p:sp>
        <p:nvSpPr>
          <p:cNvPr id="81" name="TextBox 80">
            <a:extLst>
              <a:ext uri="{FF2B5EF4-FFF2-40B4-BE49-F238E27FC236}">
                <a16:creationId xmlns:a16="http://schemas.microsoft.com/office/drawing/2014/main" id="{E86003AE-E113-41E9-958D-2387BB134990}"/>
              </a:ext>
            </a:extLst>
          </p:cNvPr>
          <p:cNvSpPr txBox="1"/>
          <p:nvPr/>
        </p:nvSpPr>
        <p:spPr bwMode="auto">
          <a:xfrm>
            <a:off x="353051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993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1030</a:t>
            </a:r>
          </a:p>
        </p:txBody>
      </p:sp>
      <p:sp>
        <p:nvSpPr>
          <p:cNvPr id="82" name="TextBox 81">
            <a:extLst>
              <a:ext uri="{FF2B5EF4-FFF2-40B4-BE49-F238E27FC236}">
                <a16:creationId xmlns:a16="http://schemas.microsoft.com/office/drawing/2014/main" id="{C1A4671E-2178-451A-B4AD-377F51DE181F}"/>
              </a:ext>
            </a:extLst>
          </p:cNvPr>
          <p:cNvSpPr txBox="1"/>
          <p:nvPr/>
        </p:nvSpPr>
        <p:spPr bwMode="auto">
          <a:xfrm>
            <a:off x="398726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659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679</a:t>
            </a:r>
          </a:p>
        </p:txBody>
      </p:sp>
      <p:sp>
        <p:nvSpPr>
          <p:cNvPr id="83" name="TextBox 82">
            <a:extLst>
              <a:ext uri="{FF2B5EF4-FFF2-40B4-BE49-F238E27FC236}">
                <a16:creationId xmlns:a16="http://schemas.microsoft.com/office/drawing/2014/main" id="{76F37D75-A5D1-427F-9A80-86D56849E651}"/>
              </a:ext>
            </a:extLst>
          </p:cNvPr>
          <p:cNvSpPr txBox="1"/>
          <p:nvPr/>
        </p:nvSpPr>
        <p:spPr bwMode="auto">
          <a:xfrm>
            <a:off x="4450414"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364</a:t>
            </a:r>
          </a:p>
        </p:txBody>
      </p:sp>
      <p:sp>
        <p:nvSpPr>
          <p:cNvPr id="84" name="TextBox 83">
            <a:extLst>
              <a:ext uri="{FF2B5EF4-FFF2-40B4-BE49-F238E27FC236}">
                <a16:creationId xmlns:a16="http://schemas.microsoft.com/office/drawing/2014/main" id="{5690DFCF-A6D3-4659-A7D1-AEB1CAC67E2E}"/>
              </a:ext>
            </a:extLst>
          </p:cNvPr>
          <p:cNvSpPr txBox="1"/>
          <p:nvPr/>
        </p:nvSpPr>
        <p:spPr bwMode="auto">
          <a:xfrm>
            <a:off x="4907164"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137</a:t>
            </a:r>
          </a:p>
        </p:txBody>
      </p:sp>
      <p:sp>
        <p:nvSpPr>
          <p:cNvPr id="85" name="TextBox 84">
            <a:extLst>
              <a:ext uri="{FF2B5EF4-FFF2-40B4-BE49-F238E27FC236}">
                <a16:creationId xmlns:a16="http://schemas.microsoft.com/office/drawing/2014/main" id="{E46CC937-8C79-4F5D-B1EA-770F31FC2476}"/>
              </a:ext>
            </a:extLst>
          </p:cNvPr>
          <p:cNvSpPr txBox="1"/>
          <p:nvPr/>
        </p:nvSpPr>
        <p:spPr bwMode="auto">
          <a:xfrm>
            <a:off x="5363917"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93" name="TextBox 92">
            <a:extLst>
              <a:ext uri="{FF2B5EF4-FFF2-40B4-BE49-F238E27FC236}">
                <a16:creationId xmlns:a16="http://schemas.microsoft.com/office/drawing/2014/main" id="{EA6FC463-BD03-45C8-A352-9A45EE490A3A}"/>
              </a:ext>
            </a:extLst>
          </p:cNvPr>
          <p:cNvSpPr txBox="1"/>
          <p:nvPr/>
        </p:nvSpPr>
        <p:spPr bwMode="auto">
          <a:xfrm>
            <a:off x="1451699" y="5038542"/>
            <a:ext cx="4224743" cy="369332"/>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18" name="Group 117">
            <a:extLst>
              <a:ext uri="{FF2B5EF4-FFF2-40B4-BE49-F238E27FC236}">
                <a16:creationId xmlns:a16="http://schemas.microsoft.com/office/drawing/2014/main" id="{D4E5E113-BCC7-4DAE-A238-7E97C2360EFD}"/>
              </a:ext>
            </a:extLst>
          </p:cNvPr>
          <p:cNvGrpSpPr/>
          <p:nvPr/>
        </p:nvGrpSpPr>
        <p:grpSpPr>
          <a:xfrm>
            <a:off x="9392911" y="6207927"/>
            <a:ext cx="2488502" cy="454909"/>
            <a:chOff x="9392911" y="6207927"/>
            <a:chExt cx="2488502" cy="454909"/>
          </a:xfrm>
        </p:grpSpPr>
        <p:pic>
          <p:nvPicPr>
            <p:cNvPr id="119" name="Picture 118" descr="A picture containing text, ax, wheel&#10;&#10;Description automatically generated">
              <a:extLst>
                <a:ext uri="{FF2B5EF4-FFF2-40B4-BE49-F238E27FC236}">
                  <a16:creationId xmlns:a16="http://schemas.microsoft.com/office/drawing/2014/main" id="{29C33D3E-BD75-4B5A-9DEE-30A2119400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0" name="Rectangle 119">
              <a:extLst>
                <a:ext uri="{FF2B5EF4-FFF2-40B4-BE49-F238E27FC236}">
                  <a16:creationId xmlns:a16="http://schemas.microsoft.com/office/drawing/2014/main" id="{29BE04E2-A6FB-464D-8FDD-09E8F19DBD2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1" name="Group 3">
            <a:extLst>
              <a:ext uri="{FF2B5EF4-FFF2-40B4-BE49-F238E27FC236}">
                <a16:creationId xmlns:a16="http://schemas.microsoft.com/office/drawing/2014/main" id="{A27F7C2B-966A-4DFB-B2DB-B93B960E4FD6}"/>
              </a:ext>
            </a:extLst>
          </p:cNvPr>
          <p:cNvGraphicFramePr>
            <a:graphicFrameLocks/>
          </p:cNvGraphicFramePr>
          <p:nvPr>
            <p:extLst>
              <p:ext uri="{D42A27DB-BD31-4B8C-83A1-F6EECF244321}">
                <p14:modId xmlns:p14="http://schemas.microsoft.com/office/powerpoint/2010/main" val="24648043"/>
              </p:ext>
            </p:extLst>
          </p:nvPr>
        </p:nvGraphicFramePr>
        <p:xfrm>
          <a:off x="1614060" y="3015015"/>
          <a:ext cx="4114800" cy="1609424"/>
        </p:xfrm>
        <a:graphic>
          <a:graphicData uri="http://schemas.openxmlformats.org/drawingml/2006/table">
            <a:tbl>
              <a:tblPr/>
              <a:tblGrid>
                <a:gridCol w="2103120">
                  <a:extLst>
                    <a:ext uri="{9D8B030D-6E8A-4147-A177-3AD203B41FA5}">
                      <a16:colId xmlns:a16="http://schemas.microsoft.com/office/drawing/2014/main" val="20000"/>
                    </a:ext>
                  </a:extLst>
                </a:gridCol>
                <a:gridCol w="100584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tblGrid>
              <a:tr h="25617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CT + ET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(n = 1658)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ET</a:t>
                      </a:r>
                      <a:br>
                        <a:rPr kumimoji="0" lang="en-US" sz="1400" b="1" i="0" u="none" strike="noStrike" cap="none" normalizeH="0" baseline="0" dirty="0">
                          <a:ln>
                            <a:noFill/>
                          </a:ln>
                          <a:solidFill>
                            <a:schemeClr val="accent3"/>
                          </a:solidFill>
                          <a:effectLst/>
                          <a:latin typeface="Calibri" panose="020F0502020204030204" pitchFamily="34" charset="0"/>
                        </a:rPr>
                      </a:br>
                      <a:r>
                        <a:rPr kumimoji="0" lang="en-US" sz="1400" b="1" i="0" u="none" strike="noStrike" cap="none" normalizeH="0" baseline="0" dirty="0">
                          <a:ln>
                            <a:noFill/>
                          </a:ln>
                          <a:solidFill>
                            <a:schemeClr val="accent3"/>
                          </a:solidFill>
                          <a:effectLst/>
                          <a:latin typeface="Calibri" panose="020F0502020204030204" pitchFamily="34" charset="0"/>
                        </a:rPr>
                        <a:t>(n = 1671)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1"/>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2"/>
                  </a:ext>
                </a:extLst>
              </a:tr>
              <a:tr h="257437">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5-yr iDFS,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3"/>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Absolute difference,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1.02 (0.82-1.26;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endParaRPr lang="en-US"/>
                    </a:p>
                  </a:txBody>
                  <a:tcPr/>
                </a:tc>
                <a:extLst>
                  <a:ext uri="{0D108BD9-81ED-4DB2-BD59-A6C34878D82A}">
                    <a16:rowId xmlns:a16="http://schemas.microsoft.com/office/drawing/2014/main" val="4102092892"/>
                  </a:ext>
                </a:extLst>
              </a:tr>
            </a:tbl>
          </a:graphicData>
        </a:graphic>
      </p:graphicFrame>
      <p:graphicFrame>
        <p:nvGraphicFramePr>
          <p:cNvPr id="12" name="Group 3">
            <a:extLst>
              <a:ext uri="{FF2B5EF4-FFF2-40B4-BE49-F238E27FC236}">
                <a16:creationId xmlns:a16="http://schemas.microsoft.com/office/drawing/2014/main" id="{D6EA216B-106C-429E-AF48-60B522361550}"/>
              </a:ext>
            </a:extLst>
          </p:cNvPr>
          <p:cNvGraphicFramePr>
            <a:graphicFrameLocks/>
          </p:cNvGraphicFramePr>
          <p:nvPr>
            <p:extLst>
              <p:ext uri="{D42A27DB-BD31-4B8C-83A1-F6EECF244321}">
                <p14:modId xmlns:p14="http://schemas.microsoft.com/office/powerpoint/2010/main" val="1355255929"/>
              </p:ext>
            </p:extLst>
          </p:nvPr>
        </p:nvGraphicFramePr>
        <p:xfrm>
          <a:off x="7410377" y="3015015"/>
          <a:ext cx="4268241" cy="1609424"/>
        </p:xfrm>
        <a:graphic>
          <a:graphicData uri="http://schemas.openxmlformats.org/drawingml/2006/table">
            <a:tbl>
              <a:tblPr/>
              <a:tblGrid>
                <a:gridCol w="2181545">
                  <a:extLst>
                    <a:ext uri="{9D8B030D-6E8A-4147-A177-3AD203B41FA5}">
                      <a16:colId xmlns:a16="http://schemas.microsoft.com/office/drawing/2014/main" val="20000"/>
                    </a:ext>
                  </a:extLst>
                </a:gridCol>
                <a:gridCol w="1043348">
                  <a:extLst>
                    <a:ext uri="{9D8B030D-6E8A-4147-A177-3AD203B41FA5}">
                      <a16:colId xmlns:a16="http://schemas.microsoft.com/office/drawing/2014/main" val="20001"/>
                    </a:ext>
                  </a:extLst>
                </a:gridCol>
                <a:gridCol w="1043348">
                  <a:extLst>
                    <a:ext uri="{9D8B030D-6E8A-4147-A177-3AD203B41FA5}">
                      <a16:colId xmlns:a16="http://schemas.microsoft.com/office/drawing/2014/main" val="20002"/>
                    </a:ext>
                  </a:extLst>
                </a:gridCol>
              </a:tblGrid>
              <a:tr h="25617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CT + ET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(n = 829)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ET</a:t>
                      </a:r>
                      <a:br>
                        <a:rPr kumimoji="0" lang="en-US" sz="1400" b="1" i="0" u="none" strike="noStrike" cap="none" normalizeH="0" baseline="0" dirty="0">
                          <a:ln>
                            <a:noFill/>
                          </a:ln>
                          <a:solidFill>
                            <a:schemeClr val="accent3"/>
                          </a:solidFill>
                          <a:effectLst/>
                          <a:latin typeface="Calibri" panose="020F0502020204030204" pitchFamily="34" charset="0"/>
                        </a:rPr>
                      </a:br>
                      <a:r>
                        <a:rPr kumimoji="0" lang="en-US" sz="1400" b="1" i="0" u="none" strike="noStrike" cap="none" normalizeH="0" baseline="0" dirty="0">
                          <a:ln>
                            <a:noFill/>
                          </a:ln>
                          <a:solidFill>
                            <a:schemeClr val="accent3"/>
                          </a:solidFill>
                          <a:effectLst/>
                          <a:latin typeface="Calibri" panose="020F0502020204030204" pitchFamily="34" charset="0"/>
                        </a:rPr>
                        <a:t>(n = 826)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1"/>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2"/>
                  </a:ext>
                </a:extLst>
              </a:tr>
              <a:tr h="257437">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5-yr iDFS,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3"/>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Absolute difference,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0.60 (0.43-0.83;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 .002)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endParaRPr lang="en-US"/>
                    </a:p>
                  </a:txBody>
                  <a:tcPr/>
                </a:tc>
                <a:extLst>
                  <a:ext uri="{0D108BD9-81ED-4DB2-BD59-A6C34878D82A}">
                    <a16:rowId xmlns:a16="http://schemas.microsoft.com/office/drawing/2014/main" val="1259379335"/>
                  </a:ext>
                </a:extLst>
              </a:tr>
            </a:tbl>
          </a:graphicData>
        </a:graphic>
      </p:graphicFrame>
      <p:sp>
        <p:nvSpPr>
          <p:cNvPr id="124" name="Text Placeholder 2">
            <a:extLst>
              <a:ext uri="{FF2B5EF4-FFF2-40B4-BE49-F238E27FC236}">
                <a16:creationId xmlns:a16="http://schemas.microsoft.com/office/drawing/2014/main" id="{4F02EE98-40F6-4793-B48A-3234FEBAF922}"/>
              </a:ext>
            </a:extLst>
          </p:cNvPr>
          <p:cNvSpPr txBox="1">
            <a:spLocks/>
          </p:cNvSpPr>
          <p:nvPr/>
        </p:nvSpPr>
        <p:spPr>
          <a:xfrm>
            <a:off x="1507418" y="1516962"/>
            <a:ext cx="4126106" cy="487706"/>
          </a:xfrm>
          <a:prstGeom prst="rect">
            <a:avLst/>
          </a:prstGeom>
          <a:noFill/>
        </p:spPr>
        <p:txBody>
          <a:bodyPr anchor="ctr">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Postmenopausal</a:t>
            </a:r>
          </a:p>
        </p:txBody>
      </p:sp>
      <p:sp>
        <p:nvSpPr>
          <p:cNvPr id="125" name="Text Placeholder 4">
            <a:extLst>
              <a:ext uri="{FF2B5EF4-FFF2-40B4-BE49-F238E27FC236}">
                <a16:creationId xmlns:a16="http://schemas.microsoft.com/office/drawing/2014/main" id="{A7EDEF5F-5913-4F70-A255-842C8BA37428}"/>
              </a:ext>
            </a:extLst>
          </p:cNvPr>
          <p:cNvSpPr txBox="1">
            <a:spLocks/>
          </p:cNvSpPr>
          <p:nvPr/>
        </p:nvSpPr>
        <p:spPr>
          <a:xfrm>
            <a:off x="7341098" y="1506635"/>
            <a:ext cx="4309696" cy="487706"/>
          </a:xfrm>
          <a:prstGeom prst="rect">
            <a:avLst/>
          </a:prstGeom>
          <a:noFill/>
        </p:spPr>
        <p:txBody>
          <a:bodyPr anchor="ctr">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Premenopausal</a:t>
            </a:r>
          </a:p>
        </p:txBody>
      </p:sp>
      <p:sp>
        <p:nvSpPr>
          <p:cNvPr id="126" name="Rectangle 125">
            <a:extLst>
              <a:ext uri="{FF2B5EF4-FFF2-40B4-BE49-F238E27FC236}">
                <a16:creationId xmlns:a16="http://schemas.microsoft.com/office/drawing/2014/main" id="{DE213F2B-6EF2-45B2-A171-9D132A3EDD0D}"/>
              </a:ext>
            </a:extLst>
          </p:cNvPr>
          <p:cNvSpPr/>
          <p:nvPr/>
        </p:nvSpPr>
        <p:spPr bwMode="auto">
          <a:xfrm>
            <a:off x="6149839" y="1416678"/>
            <a:ext cx="542414" cy="297054"/>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TextBox 93">
            <a:extLst>
              <a:ext uri="{FF2B5EF4-FFF2-40B4-BE49-F238E27FC236}">
                <a16:creationId xmlns:a16="http://schemas.microsoft.com/office/drawing/2014/main" id="{7E43D754-6439-4FA4-83BB-77620703AF59}"/>
              </a:ext>
            </a:extLst>
          </p:cNvPr>
          <p:cNvSpPr txBox="1"/>
          <p:nvPr/>
        </p:nvSpPr>
        <p:spPr bwMode="auto">
          <a:xfrm rot="16200000">
            <a:off x="-572149" y="3185585"/>
            <a:ext cx="2837686" cy="369332"/>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Probability</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6" name="TextBox 85">
            <a:extLst>
              <a:ext uri="{FF2B5EF4-FFF2-40B4-BE49-F238E27FC236}">
                <a16:creationId xmlns:a16="http://schemas.microsoft.com/office/drawing/2014/main" id="{6E5ACB63-A558-4B14-B011-BBD348CD0FA5}"/>
              </a:ext>
            </a:extLst>
          </p:cNvPr>
          <p:cNvSpPr txBox="1"/>
          <p:nvPr/>
        </p:nvSpPr>
        <p:spPr bwMode="auto">
          <a:xfrm>
            <a:off x="33066" y="5142114"/>
            <a:ext cx="129218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n</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CT + ET</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ET</a:t>
            </a:r>
          </a:p>
        </p:txBody>
      </p:sp>
      <p:sp>
        <p:nvSpPr>
          <p:cNvPr id="37" name="TextBox 36">
            <a:extLst>
              <a:ext uri="{FF2B5EF4-FFF2-40B4-BE49-F238E27FC236}">
                <a16:creationId xmlns:a16="http://schemas.microsoft.com/office/drawing/2014/main" id="{7B0660D0-163A-4E7A-9458-DA358A9D70C3}"/>
              </a:ext>
            </a:extLst>
          </p:cNvPr>
          <p:cNvSpPr txBox="1"/>
          <p:nvPr/>
        </p:nvSpPr>
        <p:spPr bwMode="auto">
          <a:xfrm>
            <a:off x="5853685" y="5142114"/>
            <a:ext cx="13480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n</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CT + ET</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ET</a:t>
            </a:r>
          </a:p>
        </p:txBody>
      </p:sp>
      <p:sp>
        <p:nvSpPr>
          <p:cNvPr id="15" name="TextBox 14">
            <a:extLst>
              <a:ext uri="{FF2B5EF4-FFF2-40B4-BE49-F238E27FC236}">
                <a16:creationId xmlns:a16="http://schemas.microsoft.com/office/drawing/2014/main" id="{278CDE23-87F8-7047-98BC-865E0656554D}"/>
              </a:ext>
            </a:extLst>
          </p:cNvPr>
          <p:cNvSpPr txBox="1"/>
          <p:nvPr/>
        </p:nvSpPr>
        <p:spPr bwMode="auto">
          <a:xfrm>
            <a:off x="2009140" y="2320870"/>
            <a:ext cx="16900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Endocrine only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Chemoendocrine</a:t>
            </a:r>
          </a:p>
        </p:txBody>
      </p:sp>
      <p:cxnSp>
        <p:nvCxnSpPr>
          <p:cNvPr id="17" name="Straight Connector 16">
            <a:extLst>
              <a:ext uri="{FF2B5EF4-FFF2-40B4-BE49-F238E27FC236}">
                <a16:creationId xmlns:a16="http://schemas.microsoft.com/office/drawing/2014/main" id="{D156BBAC-F849-EB4B-BD66-F69B812F9A1D}"/>
              </a:ext>
            </a:extLst>
          </p:cNvPr>
          <p:cNvCxnSpPr>
            <a:cxnSpLocks/>
          </p:cNvCxnSpPr>
          <p:nvPr/>
        </p:nvCxnSpPr>
        <p:spPr bwMode="auto">
          <a:xfrm>
            <a:off x="1693171" y="2494778"/>
            <a:ext cx="340247" cy="0"/>
          </a:xfrm>
          <a:prstGeom prst="line">
            <a:avLst/>
          </a:prstGeom>
          <a:noFill/>
          <a:ln w="28575" cap="flat" cmpd="sng" algn="ctr">
            <a:solidFill>
              <a:schemeClr val="accent3"/>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981FF744-DA46-C146-B5F8-ECAEC717D282}"/>
              </a:ext>
            </a:extLst>
          </p:cNvPr>
          <p:cNvCxnSpPr>
            <a:cxnSpLocks/>
          </p:cNvCxnSpPr>
          <p:nvPr/>
        </p:nvCxnSpPr>
        <p:spPr bwMode="auto">
          <a:xfrm>
            <a:off x="1693171" y="2738618"/>
            <a:ext cx="340247" cy="0"/>
          </a:xfrm>
          <a:prstGeom prst="line">
            <a:avLst/>
          </a:prstGeom>
          <a:noFill/>
          <a:ln w="28575" cap="flat" cmpd="sng" algn="ctr">
            <a:solidFill>
              <a:schemeClr val="accent1"/>
            </a:solidFill>
            <a:prstDash val="solid"/>
            <a:round/>
            <a:headEnd type="none" w="med" len="med"/>
            <a:tailEnd type="none" w="med" len="med"/>
          </a:ln>
          <a:effectLst/>
        </p:spPr>
      </p:cxnSp>
      <p:sp>
        <p:nvSpPr>
          <p:cNvPr id="61" name="TextBox 60">
            <a:extLst>
              <a:ext uri="{FF2B5EF4-FFF2-40B4-BE49-F238E27FC236}">
                <a16:creationId xmlns:a16="http://schemas.microsoft.com/office/drawing/2014/main" id="{4010B24D-16D4-3043-AFB0-CB7A500C929C}"/>
              </a:ext>
            </a:extLst>
          </p:cNvPr>
          <p:cNvSpPr txBox="1"/>
          <p:nvPr/>
        </p:nvSpPr>
        <p:spPr bwMode="auto">
          <a:xfrm>
            <a:off x="7969710" y="2320870"/>
            <a:ext cx="16900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Endocrine only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Chemoendocrine</a:t>
            </a:r>
          </a:p>
        </p:txBody>
      </p:sp>
      <p:cxnSp>
        <p:nvCxnSpPr>
          <p:cNvPr id="62" name="Straight Connector 61">
            <a:extLst>
              <a:ext uri="{FF2B5EF4-FFF2-40B4-BE49-F238E27FC236}">
                <a16:creationId xmlns:a16="http://schemas.microsoft.com/office/drawing/2014/main" id="{6C260FD7-4B86-724D-A1BF-F86214690D05}"/>
              </a:ext>
            </a:extLst>
          </p:cNvPr>
          <p:cNvCxnSpPr>
            <a:cxnSpLocks/>
          </p:cNvCxnSpPr>
          <p:nvPr/>
        </p:nvCxnSpPr>
        <p:spPr bwMode="auto">
          <a:xfrm>
            <a:off x="7653741" y="2494778"/>
            <a:ext cx="340247" cy="0"/>
          </a:xfrm>
          <a:prstGeom prst="line">
            <a:avLst/>
          </a:prstGeom>
          <a:noFill/>
          <a:ln w="28575"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EAC83E9D-663D-F14B-9910-D445C854CD7C}"/>
              </a:ext>
            </a:extLst>
          </p:cNvPr>
          <p:cNvCxnSpPr>
            <a:cxnSpLocks/>
          </p:cNvCxnSpPr>
          <p:nvPr/>
        </p:nvCxnSpPr>
        <p:spPr bwMode="auto">
          <a:xfrm>
            <a:off x="7653741" y="2738618"/>
            <a:ext cx="340247" cy="0"/>
          </a:xfrm>
          <a:prstGeom prst="line">
            <a:avLst/>
          </a:prstGeom>
          <a:noFill/>
          <a:ln w="28575" cap="flat" cmpd="sng" algn="ctr">
            <a:solidFill>
              <a:schemeClr val="accent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481B6DB-E831-1A4D-A345-409281D1F488}"/>
              </a:ext>
            </a:extLst>
          </p:cNvPr>
          <p:cNvCxnSpPr>
            <a:cxnSpLocks/>
          </p:cNvCxnSpPr>
          <p:nvPr/>
        </p:nvCxnSpPr>
        <p:spPr bwMode="auto">
          <a:xfrm>
            <a:off x="1507417" y="4755840"/>
            <a:ext cx="440368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AA2463A-BAF1-7C43-8BCF-DA82CDE7F5F3}"/>
              </a:ext>
            </a:extLst>
          </p:cNvPr>
          <p:cNvCxnSpPr>
            <a:cxnSpLocks/>
          </p:cNvCxnSpPr>
          <p:nvPr/>
        </p:nvCxnSpPr>
        <p:spPr bwMode="auto">
          <a:xfrm flipV="1">
            <a:off x="1511562" y="1968032"/>
            <a:ext cx="0" cy="27878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275FF92-6C63-9542-A1F0-663C67515F2D}"/>
              </a:ext>
            </a:extLst>
          </p:cNvPr>
          <p:cNvCxnSpPr>
            <a:cxnSpLocks/>
          </p:cNvCxnSpPr>
          <p:nvPr/>
        </p:nvCxnSpPr>
        <p:spPr bwMode="auto">
          <a:xfrm flipH="1">
            <a:off x="1451699" y="19763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6814F9A5-5867-A54F-8EE8-DB8128085ECA}"/>
              </a:ext>
            </a:extLst>
          </p:cNvPr>
          <p:cNvCxnSpPr>
            <a:cxnSpLocks/>
          </p:cNvCxnSpPr>
          <p:nvPr/>
        </p:nvCxnSpPr>
        <p:spPr bwMode="auto">
          <a:xfrm flipH="1">
            <a:off x="1451699" y="25322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BEDA7039-474E-E04D-BEF0-1B541DA6322B}"/>
              </a:ext>
            </a:extLst>
          </p:cNvPr>
          <p:cNvCxnSpPr>
            <a:cxnSpLocks/>
          </p:cNvCxnSpPr>
          <p:nvPr/>
        </p:nvCxnSpPr>
        <p:spPr bwMode="auto">
          <a:xfrm flipH="1">
            <a:off x="1451699" y="30881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8028C5C-E3C6-F54A-B6FE-C1659C029053}"/>
              </a:ext>
            </a:extLst>
          </p:cNvPr>
          <p:cNvCxnSpPr>
            <a:cxnSpLocks/>
          </p:cNvCxnSpPr>
          <p:nvPr/>
        </p:nvCxnSpPr>
        <p:spPr bwMode="auto">
          <a:xfrm flipH="1">
            <a:off x="1451699" y="36440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DFED5529-884E-F243-95A7-6A204BA25DA6}"/>
              </a:ext>
            </a:extLst>
          </p:cNvPr>
          <p:cNvCxnSpPr>
            <a:cxnSpLocks/>
          </p:cNvCxnSpPr>
          <p:nvPr/>
        </p:nvCxnSpPr>
        <p:spPr bwMode="auto">
          <a:xfrm flipH="1">
            <a:off x="1451699" y="41999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C3A95AE9-CD13-D147-AF69-D86119ABC051}"/>
              </a:ext>
            </a:extLst>
          </p:cNvPr>
          <p:cNvCxnSpPr>
            <a:cxnSpLocks/>
          </p:cNvCxnSpPr>
          <p:nvPr/>
        </p:nvCxnSpPr>
        <p:spPr bwMode="auto">
          <a:xfrm flipH="1">
            <a:off x="1451699" y="47558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817B4A8E-4097-5B42-ABFC-3CAE09E0D32F}"/>
              </a:ext>
            </a:extLst>
          </p:cNvPr>
          <p:cNvCxnSpPr>
            <a:cxnSpLocks/>
          </p:cNvCxnSpPr>
          <p:nvPr/>
        </p:nvCxnSpPr>
        <p:spPr bwMode="auto">
          <a:xfrm>
            <a:off x="1511562"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405D8B02-9A4E-DD49-A5E2-9AC9507BD37C}"/>
              </a:ext>
            </a:extLst>
          </p:cNvPr>
          <p:cNvCxnSpPr>
            <a:cxnSpLocks/>
          </p:cNvCxnSpPr>
          <p:nvPr/>
        </p:nvCxnSpPr>
        <p:spPr bwMode="auto">
          <a:xfrm>
            <a:off x="1969558"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AD253E45-4C34-4547-975A-3AEC9B15E01C}"/>
              </a:ext>
            </a:extLst>
          </p:cNvPr>
          <p:cNvCxnSpPr>
            <a:cxnSpLocks/>
          </p:cNvCxnSpPr>
          <p:nvPr/>
        </p:nvCxnSpPr>
        <p:spPr bwMode="auto">
          <a:xfrm>
            <a:off x="2427554"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875A47BA-0363-B847-8207-31EC7D532CBB}"/>
              </a:ext>
            </a:extLst>
          </p:cNvPr>
          <p:cNvCxnSpPr>
            <a:cxnSpLocks/>
          </p:cNvCxnSpPr>
          <p:nvPr/>
        </p:nvCxnSpPr>
        <p:spPr bwMode="auto">
          <a:xfrm>
            <a:off x="2885550"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5BD1AB34-C99F-3245-93A3-13629E1DF649}"/>
              </a:ext>
            </a:extLst>
          </p:cNvPr>
          <p:cNvCxnSpPr>
            <a:cxnSpLocks/>
          </p:cNvCxnSpPr>
          <p:nvPr/>
        </p:nvCxnSpPr>
        <p:spPr bwMode="auto">
          <a:xfrm>
            <a:off x="3343546"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82BA8B8D-1BA0-ED4A-ABCF-354CC49C27FE}"/>
              </a:ext>
            </a:extLst>
          </p:cNvPr>
          <p:cNvCxnSpPr>
            <a:cxnSpLocks/>
          </p:cNvCxnSpPr>
          <p:nvPr/>
        </p:nvCxnSpPr>
        <p:spPr bwMode="auto">
          <a:xfrm>
            <a:off x="3801542"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69C35E85-4B52-E64B-AC57-EDFDF2F9ECCF}"/>
              </a:ext>
            </a:extLst>
          </p:cNvPr>
          <p:cNvCxnSpPr>
            <a:cxnSpLocks/>
          </p:cNvCxnSpPr>
          <p:nvPr/>
        </p:nvCxnSpPr>
        <p:spPr bwMode="auto">
          <a:xfrm>
            <a:off x="4259538"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3B9A071B-9502-7244-A9FC-0A42120D8F76}"/>
              </a:ext>
            </a:extLst>
          </p:cNvPr>
          <p:cNvCxnSpPr>
            <a:cxnSpLocks/>
          </p:cNvCxnSpPr>
          <p:nvPr/>
        </p:nvCxnSpPr>
        <p:spPr bwMode="auto">
          <a:xfrm>
            <a:off x="4717534"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32D6E16-2BD2-1041-94EA-534B718216FE}"/>
              </a:ext>
            </a:extLst>
          </p:cNvPr>
          <p:cNvCxnSpPr>
            <a:cxnSpLocks/>
          </p:cNvCxnSpPr>
          <p:nvPr/>
        </p:nvCxnSpPr>
        <p:spPr bwMode="auto">
          <a:xfrm>
            <a:off x="5175530"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59BED027-BA26-BB46-83BD-F03CCA1DF621}"/>
              </a:ext>
            </a:extLst>
          </p:cNvPr>
          <p:cNvCxnSpPr>
            <a:cxnSpLocks/>
          </p:cNvCxnSpPr>
          <p:nvPr/>
        </p:nvCxnSpPr>
        <p:spPr bwMode="auto">
          <a:xfrm>
            <a:off x="5633523" y="4755840"/>
            <a:ext cx="0" cy="66502"/>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E03CC9AE-676B-C249-9275-49E17919CD9E}"/>
              </a:ext>
            </a:extLst>
          </p:cNvPr>
          <p:cNvSpPr txBox="1"/>
          <p:nvPr/>
        </p:nvSpPr>
        <p:spPr bwMode="auto">
          <a:xfrm>
            <a:off x="863135" y="179663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98" name="TextBox 97">
            <a:extLst>
              <a:ext uri="{FF2B5EF4-FFF2-40B4-BE49-F238E27FC236}">
                <a16:creationId xmlns:a16="http://schemas.microsoft.com/office/drawing/2014/main" id="{750EAF7A-7534-0447-9FE8-5106225D311F}"/>
              </a:ext>
            </a:extLst>
          </p:cNvPr>
          <p:cNvSpPr txBox="1"/>
          <p:nvPr/>
        </p:nvSpPr>
        <p:spPr bwMode="auto">
          <a:xfrm>
            <a:off x="863135" y="2352818"/>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99" name="TextBox 98">
            <a:extLst>
              <a:ext uri="{FF2B5EF4-FFF2-40B4-BE49-F238E27FC236}">
                <a16:creationId xmlns:a16="http://schemas.microsoft.com/office/drawing/2014/main" id="{40AADB01-5BDC-B942-9011-1736C91E9FC9}"/>
              </a:ext>
            </a:extLst>
          </p:cNvPr>
          <p:cNvSpPr txBox="1"/>
          <p:nvPr/>
        </p:nvSpPr>
        <p:spPr bwMode="auto">
          <a:xfrm>
            <a:off x="863135" y="290900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100" name="TextBox 99">
            <a:extLst>
              <a:ext uri="{FF2B5EF4-FFF2-40B4-BE49-F238E27FC236}">
                <a16:creationId xmlns:a16="http://schemas.microsoft.com/office/drawing/2014/main" id="{E69A7944-7C5C-FC42-A1F5-B1DE443A5873}"/>
              </a:ext>
            </a:extLst>
          </p:cNvPr>
          <p:cNvSpPr txBox="1"/>
          <p:nvPr/>
        </p:nvSpPr>
        <p:spPr bwMode="auto">
          <a:xfrm>
            <a:off x="863135" y="3465188"/>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01" name="TextBox 100">
            <a:extLst>
              <a:ext uri="{FF2B5EF4-FFF2-40B4-BE49-F238E27FC236}">
                <a16:creationId xmlns:a16="http://schemas.microsoft.com/office/drawing/2014/main" id="{E7AE6890-E3A5-EC4D-9D08-574836919428}"/>
              </a:ext>
            </a:extLst>
          </p:cNvPr>
          <p:cNvSpPr txBox="1"/>
          <p:nvPr/>
        </p:nvSpPr>
        <p:spPr bwMode="auto">
          <a:xfrm>
            <a:off x="863135" y="402137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02" name="TextBox 101">
            <a:extLst>
              <a:ext uri="{FF2B5EF4-FFF2-40B4-BE49-F238E27FC236}">
                <a16:creationId xmlns:a16="http://schemas.microsoft.com/office/drawing/2014/main" id="{A3E0849A-09F2-604B-A4F7-8ECA5E89DA8B}"/>
              </a:ext>
            </a:extLst>
          </p:cNvPr>
          <p:cNvSpPr txBox="1"/>
          <p:nvPr/>
        </p:nvSpPr>
        <p:spPr bwMode="auto">
          <a:xfrm>
            <a:off x="863135" y="4577560"/>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103" name="TextBox 102">
            <a:extLst>
              <a:ext uri="{FF2B5EF4-FFF2-40B4-BE49-F238E27FC236}">
                <a16:creationId xmlns:a16="http://schemas.microsoft.com/office/drawing/2014/main" id="{8FDF9BAC-6DB8-834C-AEA8-B337DA119C70}"/>
              </a:ext>
            </a:extLst>
          </p:cNvPr>
          <p:cNvSpPr txBox="1"/>
          <p:nvPr/>
        </p:nvSpPr>
        <p:spPr bwMode="auto">
          <a:xfrm>
            <a:off x="1293033"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4" name="TextBox 103">
            <a:extLst>
              <a:ext uri="{FF2B5EF4-FFF2-40B4-BE49-F238E27FC236}">
                <a16:creationId xmlns:a16="http://schemas.microsoft.com/office/drawing/2014/main" id="{FF3BBBAB-0F06-1340-845D-A2F7766C3BC6}"/>
              </a:ext>
            </a:extLst>
          </p:cNvPr>
          <p:cNvSpPr txBox="1"/>
          <p:nvPr/>
        </p:nvSpPr>
        <p:spPr bwMode="auto">
          <a:xfrm>
            <a:off x="1752134"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105" name="TextBox 104">
            <a:extLst>
              <a:ext uri="{FF2B5EF4-FFF2-40B4-BE49-F238E27FC236}">
                <a16:creationId xmlns:a16="http://schemas.microsoft.com/office/drawing/2014/main" id="{4B33F979-1449-C945-A91C-B27B7DAE3DEC}"/>
              </a:ext>
            </a:extLst>
          </p:cNvPr>
          <p:cNvSpPr txBox="1"/>
          <p:nvPr/>
        </p:nvSpPr>
        <p:spPr bwMode="auto">
          <a:xfrm>
            <a:off x="2211235"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06" name="TextBox 105">
            <a:extLst>
              <a:ext uri="{FF2B5EF4-FFF2-40B4-BE49-F238E27FC236}">
                <a16:creationId xmlns:a16="http://schemas.microsoft.com/office/drawing/2014/main" id="{ED34BF54-F437-4447-973F-0957AED529A8}"/>
              </a:ext>
            </a:extLst>
          </p:cNvPr>
          <p:cNvSpPr txBox="1"/>
          <p:nvPr/>
        </p:nvSpPr>
        <p:spPr bwMode="auto">
          <a:xfrm>
            <a:off x="2670336"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07" name="TextBox 106">
            <a:extLst>
              <a:ext uri="{FF2B5EF4-FFF2-40B4-BE49-F238E27FC236}">
                <a16:creationId xmlns:a16="http://schemas.microsoft.com/office/drawing/2014/main" id="{99E76C8C-4C32-624D-920B-9EA9E2A930FF}"/>
              </a:ext>
            </a:extLst>
          </p:cNvPr>
          <p:cNvSpPr txBox="1"/>
          <p:nvPr/>
        </p:nvSpPr>
        <p:spPr bwMode="auto">
          <a:xfrm>
            <a:off x="3129437"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08" name="TextBox 107">
            <a:extLst>
              <a:ext uri="{FF2B5EF4-FFF2-40B4-BE49-F238E27FC236}">
                <a16:creationId xmlns:a16="http://schemas.microsoft.com/office/drawing/2014/main" id="{E1478D8E-21A6-C049-ABDA-60949A082753}"/>
              </a:ext>
            </a:extLst>
          </p:cNvPr>
          <p:cNvSpPr txBox="1"/>
          <p:nvPr/>
        </p:nvSpPr>
        <p:spPr bwMode="auto">
          <a:xfrm>
            <a:off x="3588538"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109" name="TextBox 108">
            <a:extLst>
              <a:ext uri="{FF2B5EF4-FFF2-40B4-BE49-F238E27FC236}">
                <a16:creationId xmlns:a16="http://schemas.microsoft.com/office/drawing/2014/main" id="{3552E8CB-FE05-3B4D-9EC4-81CD723931CE}"/>
              </a:ext>
            </a:extLst>
          </p:cNvPr>
          <p:cNvSpPr txBox="1"/>
          <p:nvPr/>
        </p:nvSpPr>
        <p:spPr bwMode="auto">
          <a:xfrm>
            <a:off x="4047639"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10" name="TextBox 109">
            <a:extLst>
              <a:ext uri="{FF2B5EF4-FFF2-40B4-BE49-F238E27FC236}">
                <a16:creationId xmlns:a16="http://schemas.microsoft.com/office/drawing/2014/main" id="{82C39316-2687-2A47-AF52-A5729A268F9C}"/>
              </a:ext>
            </a:extLst>
          </p:cNvPr>
          <p:cNvSpPr txBox="1"/>
          <p:nvPr/>
        </p:nvSpPr>
        <p:spPr bwMode="auto">
          <a:xfrm>
            <a:off x="4506740"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111" name="TextBox 110">
            <a:extLst>
              <a:ext uri="{FF2B5EF4-FFF2-40B4-BE49-F238E27FC236}">
                <a16:creationId xmlns:a16="http://schemas.microsoft.com/office/drawing/2014/main" id="{671B4787-972F-5543-BA2F-0B4C377A942E}"/>
              </a:ext>
            </a:extLst>
          </p:cNvPr>
          <p:cNvSpPr txBox="1"/>
          <p:nvPr/>
        </p:nvSpPr>
        <p:spPr bwMode="auto">
          <a:xfrm>
            <a:off x="4965841"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12" name="TextBox 111">
            <a:extLst>
              <a:ext uri="{FF2B5EF4-FFF2-40B4-BE49-F238E27FC236}">
                <a16:creationId xmlns:a16="http://schemas.microsoft.com/office/drawing/2014/main" id="{9143E9BA-6AC6-EB4D-ABE4-1FB4B887CB27}"/>
              </a:ext>
            </a:extLst>
          </p:cNvPr>
          <p:cNvSpPr txBox="1"/>
          <p:nvPr/>
        </p:nvSpPr>
        <p:spPr bwMode="auto">
          <a:xfrm>
            <a:off x="5424940"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13" name="TextBox 112">
            <a:extLst>
              <a:ext uri="{FF2B5EF4-FFF2-40B4-BE49-F238E27FC236}">
                <a16:creationId xmlns:a16="http://schemas.microsoft.com/office/drawing/2014/main" id="{A2F85615-E002-ED49-9C04-33E2DC6E0732}"/>
              </a:ext>
            </a:extLst>
          </p:cNvPr>
          <p:cNvSpPr txBox="1"/>
          <p:nvPr/>
        </p:nvSpPr>
        <p:spPr bwMode="auto">
          <a:xfrm>
            <a:off x="7275847" y="5033795"/>
            <a:ext cx="4224743" cy="369332"/>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4" name="TextBox 113">
            <a:extLst>
              <a:ext uri="{FF2B5EF4-FFF2-40B4-BE49-F238E27FC236}">
                <a16:creationId xmlns:a16="http://schemas.microsoft.com/office/drawing/2014/main" id="{826B2A11-3E2D-0540-B41B-4E9C7B2D726C}"/>
              </a:ext>
            </a:extLst>
          </p:cNvPr>
          <p:cNvSpPr txBox="1"/>
          <p:nvPr/>
        </p:nvSpPr>
        <p:spPr bwMode="auto">
          <a:xfrm rot="16200000">
            <a:off x="5251999" y="3180838"/>
            <a:ext cx="2837686" cy="369332"/>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Probability</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16" name="Straight Connector 115">
            <a:extLst>
              <a:ext uri="{FF2B5EF4-FFF2-40B4-BE49-F238E27FC236}">
                <a16:creationId xmlns:a16="http://schemas.microsoft.com/office/drawing/2014/main" id="{A24CC0FF-EA39-D045-B1CB-8BFD3B70EE4E}"/>
              </a:ext>
            </a:extLst>
          </p:cNvPr>
          <p:cNvCxnSpPr>
            <a:cxnSpLocks/>
          </p:cNvCxnSpPr>
          <p:nvPr/>
        </p:nvCxnSpPr>
        <p:spPr bwMode="auto">
          <a:xfrm>
            <a:off x="7331565" y="4751093"/>
            <a:ext cx="4403681"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DFF57E74-BFE4-924C-992F-43D9BCE368A6}"/>
              </a:ext>
            </a:extLst>
          </p:cNvPr>
          <p:cNvCxnSpPr>
            <a:cxnSpLocks/>
          </p:cNvCxnSpPr>
          <p:nvPr/>
        </p:nvCxnSpPr>
        <p:spPr bwMode="auto">
          <a:xfrm flipV="1">
            <a:off x="7335710" y="1963285"/>
            <a:ext cx="0" cy="2787808"/>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F0A39295-DCA7-5142-818D-AEE133EF070F}"/>
              </a:ext>
            </a:extLst>
          </p:cNvPr>
          <p:cNvCxnSpPr>
            <a:cxnSpLocks/>
          </p:cNvCxnSpPr>
          <p:nvPr/>
        </p:nvCxnSpPr>
        <p:spPr bwMode="auto">
          <a:xfrm flipH="1">
            <a:off x="7275847" y="19715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41830A7B-3DF1-0C41-9D73-45366E7EB53F}"/>
              </a:ext>
            </a:extLst>
          </p:cNvPr>
          <p:cNvCxnSpPr>
            <a:cxnSpLocks/>
          </p:cNvCxnSpPr>
          <p:nvPr/>
        </p:nvCxnSpPr>
        <p:spPr bwMode="auto">
          <a:xfrm flipH="1">
            <a:off x="7275847" y="25274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B0EC6F26-C600-4F41-9648-4236CC461F29}"/>
              </a:ext>
            </a:extLst>
          </p:cNvPr>
          <p:cNvCxnSpPr>
            <a:cxnSpLocks/>
          </p:cNvCxnSpPr>
          <p:nvPr/>
        </p:nvCxnSpPr>
        <p:spPr bwMode="auto">
          <a:xfrm flipH="1">
            <a:off x="7275847" y="308339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1CC6EBD6-F907-D14F-9911-D91F8C6F99EA}"/>
              </a:ext>
            </a:extLst>
          </p:cNvPr>
          <p:cNvCxnSpPr>
            <a:cxnSpLocks/>
          </p:cNvCxnSpPr>
          <p:nvPr/>
        </p:nvCxnSpPr>
        <p:spPr bwMode="auto">
          <a:xfrm flipH="1">
            <a:off x="7275847" y="36392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37B63C58-08FF-924C-9C43-7E3C587FB172}"/>
              </a:ext>
            </a:extLst>
          </p:cNvPr>
          <p:cNvCxnSpPr>
            <a:cxnSpLocks/>
          </p:cNvCxnSpPr>
          <p:nvPr/>
        </p:nvCxnSpPr>
        <p:spPr bwMode="auto">
          <a:xfrm flipH="1">
            <a:off x="7275847" y="41951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067F218C-2AD2-4A42-8B7F-4F38DC4E1ACD}"/>
              </a:ext>
            </a:extLst>
          </p:cNvPr>
          <p:cNvCxnSpPr>
            <a:cxnSpLocks/>
          </p:cNvCxnSpPr>
          <p:nvPr/>
        </p:nvCxnSpPr>
        <p:spPr bwMode="auto">
          <a:xfrm flipH="1">
            <a:off x="7275847" y="475109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39997488-B130-5647-A97C-74D5C387B157}"/>
              </a:ext>
            </a:extLst>
          </p:cNvPr>
          <p:cNvCxnSpPr>
            <a:cxnSpLocks/>
          </p:cNvCxnSpPr>
          <p:nvPr/>
        </p:nvCxnSpPr>
        <p:spPr bwMode="auto">
          <a:xfrm>
            <a:off x="7335710"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1B54A010-8365-D54F-B96B-A29111B6E50A}"/>
              </a:ext>
            </a:extLst>
          </p:cNvPr>
          <p:cNvCxnSpPr>
            <a:cxnSpLocks/>
          </p:cNvCxnSpPr>
          <p:nvPr/>
        </p:nvCxnSpPr>
        <p:spPr bwMode="auto">
          <a:xfrm>
            <a:off x="7793706"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D2D52EBA-8C31-2842-BB28-D3DFF69F5C48}"/>
              </a:ext>
            </a:extLst>
          </p:cNvPr>
          <p:cNvCxnSpPr>
            <a:cxnSpLocks/>
          </p:cNvCxnSpPr>
          <p:nvPr/>
        </p:nvCxnSpPr>
        <p:spPr bwMode="auto">
          <a:xfrm>
            <a:off x="8251702"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CDEC95F9-8950-C94C-A1BF-0ED86586C592}"/>
              </a:ext>
            </a:extLst>
          </p:cNvPr>
          <p:cNvCxnSpPr>
            <a:cxnSpLocks/>
          </p:cNvCxnSpPr>
          <p:nvPr/>
        </p:nvCxnSpPr>
        <p:spPr bwMode="auto">
          <a:xfrm>
            <a:off x="8709698"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0F0AC4FA-44E5-EA40-948F-DD79BEB39EC7}"/>
              </a:ext>
            </a:extLst>
          </p:cNvPr>
          <p:cNvCxnSpPr>
            <a:cxnSpLocks/>
          </p:cNvCxnSpPr>
          <p:nvPr/>
        </p:nvCxnSpPr>
        <p:spPr bwMode="auto">
          <a:xfrm>
            <a:off x="9167694"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F61AE7DC-C0AE-0241-96E9-C8E606B21846}"/>
              </a:ext>
            </a:extLst>
          </p:cNvPr>
          <p:cNvCxnSpPr>
            <a:cxnSpLocks/>
          </p:cNvCxnSpPr>
          <p:nvPr/>
        </p:nvCxnSpPr>
        <p:spPr bwMode="auto">
          <a:xfrm>
            <a:off x="9625690"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3487CEDE-A02B-C442-ADFC-2E86A12BFFB0}"/>
              </a:ext>
            </a:extLst>
          </p:cNvPr>
          <p:cNvCxnSpPr>
            <a:cxnSpLocks/>
          </p:cNvCxnSpPr>
          <p:nvPr/>
        </p:nvCxnSpPr>
        <p:spPr bwMode="auto">
          <a:xfrm>
            <a:off x="10083686"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599F493D-C7F8-AD4C-921A-C1A21E073E5E}"/>
              </a:ext>
            </a:extLst>
          </p:cNvPr>
          <p:cNvCxnSpPr>
            <a:cxnSpLocks/>
          </p:cNvCxnSpPr>
          <p:nvPr/>
        </p:nvCxnSpPr>
        <p:spPr bwMode="auto">
          <a:xfrm>
            <a:off x="10541682"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73EABA27-E2EB-C14C-B53B-A9B9089531E0}"/>
              </a:ext>
            </a:extLst>
          </p:cNvPr>
          <p:cNvCxnSpPr>
            <a:cxnSpLocks/>
          </p:cNvCxnSpPr>
          <p:nvPr/>
        </p:nvCxnSpPr>
        <p:spPr bwMode="auto">
          <a:xfrm>
            <a:off x="10999678"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AF2A02E4-3F71-EE4B-A1D2-D47AA62846E0}"/>
              </a:ext>
            </a:extLst>
          </p:cNvPr>
          <p:cNvCxnSpPr>
            <a:cxnSpLocks/>
          </p:cNvCxnSpPr>
          <p:nvPr/>
        </p:nvCxnSpPr>
        <p:spPr bwMode="auto">
          <a:xfrm>
            <a:off x="11457671" y="4751093"/>
            <a:ext cx="0" cy="66502"/>
          </a:xfrm>
          <a:prstGeom prst="line">
            <a:avLst/>
          </a:prstGeom>
          <a:noFill/>
          <a:ln w="28575" cap="flat" cmpd="sng" algn="ctr">
            <a:solidFill>
              <a:schemeClr val="bg1"/>
            </a:solidFill>
            <a:prstDash val="solid"/>
            <a:round/>
            <a:headEnd type="none" w="med" len="med"/>
            <a:tailEnd type="none" w="med" len="med"/>
          </a:ln>
          <a:effectLst/>
        </p:spPr>
      </p:cxnSp>
      <p:sp>
        <p:nvSpPr>
          <p:cNvPr id="149" name="TextBox 148">
            <a:extLst>
              <a:ext uri="{FF2B5EF4-FFF2-40B4-BE49-F238E27FC236}">
                <a16:creationId xmlns:a16="http://schemas.microsoft.com/office/drawing/2014/main" id="{BAD85123-C585-9A4D-9DA6-F158537BC62D}"/>
              </a:ext>
            </a:extLst>
          </p:cNvPr>
          <p:cNvSpPr txBox="1"/>
          <p:nvPr/>
        </p:nvSpPr>
        <p:spPr bwMode="auto">
          <a:xfrm>
            <a:off x="6687283" y="1791886"/>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50" name="TextBox 149">
            <a:extLst>
              <a:ext uri="{FF2B5EF4-FFF2-40B4-BE49-F238E27FC236}">
                <a16:creationId xmlns:a16="http://schemas.microsoft.com/office/drawing/2014/main" id="{0E95C4DB-EA10-494C-A36F-1D621E1E2765}"/>
              </a:ext>
            </a:extLst>
          </p:cNvPr>
          <p:cNvSpPr txBox="1"/>
          <p:nvPr/>
        </p:nvSpPr>
        <p:spPr bwMode="auto">
          <a:xfrm>
            <a:off x="6687283" y="2348071"/>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151" name="TextBox 150">
            <a:extLst>
              <a:ext uri="{FF2B5EF4-FFF2-40B4-BE49-F238E27FC236}">
                <a16:creationId xmlns:a16="http://schemas.microsoft.com/office/drawing/2014/main" id="{C23B560D-8074-FD4A-B844-A60BB736E24C}"/>
              </a:ext>
            </a:extLst>
          </p:cNvPr>
          <p:cNvSpPr txBox="1"/>
          <p:nvPr/>
        </p:nvSpPr>
        <p:spPr bwMode="auto">
          <a:xfrm>
            <a:off x="6687283" y="2904256"/>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152" name="TextBox 151">
            <a:extLst>
              <a:ext uri="{FF2B5EF4-FFF2-40B4-BE49-F238E27FC236}">
                <a16:creationId xmlns:a16="http://schemas.microsoft.com/office/drawing/2014/main" id="{F2B97DA8-4633-6545-AED4-272274456D4D}"/>
              </a:ext>
            </a:extLst>
          </p:cNvPr>
          <p:cNvSpPr txBox="1"/>
          <p:nvPr/>
        </p:nvSpPr>
        <p:spPr bwMode="auto">
          <a:xfrm>
            <a:off x="6687283" y="3460441"/>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53" name="TextBox 152">
            <a:extLst>
              <a:ext uri="{FF2B5EF4-FFF2-40B4-BE49-F238E27FC236}">
                <a16:creationId xmlns:a16="http://schemas.microsoft.com/office/drawing/2014/main" id="{6B4D6AD4-58EC-054E-A640-3DB1223D0440}"/>
              </a:ext>
            </a:extLst>
          </p:cNvPr>
          <p:cNvSpPr txBox="1"/>
          <p:nvPr/>
        </p:nvSpPr>
        <p:spPr bwMode="auto">
          <a:xfrm>
            <a:off x="6687283" y="4016626"/>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54" name="TextBox 153">
            <a:extLst>
              <a:ext uri="{FF2B5EF4-FFF2-40B4-BE49-F238E27FC236}">
                <a16:creationId xmlns:a16="http://schemas.microsoft.com/office/drawing/2014/main" id="{B3A5F8B0-78AC-C843-A15F-99E7115ABAEF}"/>
              </a:ext>
            </a:extLst>
          </p:cNvPr>
          <p:cNvSpPr txBox="1"/>
          <p:nvPr/>
        </p:nvSpPr>
        <p:spPr bwMode="auto">
          <a:xfrm>
            <a:off x="6687283" y="457281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155" name="TextBox 154">
            <a:extLst>
              <a:ext uri="{FF2B5EF4-FFF2-40B4-BE49-F238E27FC236}">
                <a16:creationId xmlns:a16="http://schemas.microsoft.com/office/drawing/2014/main" id="{44B0876B-F491-0641-A73E-004B3011B86A}"/>
              </a:ext>
            </a:extLst>
          </p:cNvPr>
          <p:cNvSpPr txBox="1"/>
          <p:nvPr/>
        </p:nvSpPr>
        <p:spPr bwMode="auto">
          <a:xfrm>
            <a:off x="7117181"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56" name="TextBox 155">
            <a:extLst>
              <a:ext uri="{FF2B5EF4-FFF2-40B4-BE49-F238E27FC236}">
                <a16:creationId xmlns:a16="http://schemas.microsoft.com/office/drawing/2014/main" id="{3B1BA519-B571-B946-A1AD-D46628A75200}"/>
              </a:ext>
            </a:extLst>
          </p:cNvPr>
          <p:cNvSpPr txBox="1"/>
          <p:nvPr/>
        </p:nvSpPr>
        <p:spPr bwMode="auto">
          <a:xfrm>
            <a:off x="7576282"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157" name="TextBox 156">
            <a:extLst>
              <a:ext uri="{FF2B5EF4-FFF2-40B4-BE49-F238E27FC236}">
                <a16:creationId xmlns:a16="http://schemas.microsoft.com/office/drawing/2014/main" id="{1656616C-DCB5-0142-B5E6-26531341C886}"/>
              </a:ext>
            </a:extLst>
          </p:cNvPr>
          <p:cNvSpPr txBox="1"/>
          <p:nvPr/>
        </p:nvSpPr>
        <p:spPr bwMode="auto">
          <a:xfrm>
            <a:off x="8035383"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58" name="TextBox 157">
            <a:extLst>
              <a:ext uri="{FF2B5EF4-FFF2-40B4-BE49-F238E27FC236}">
                <a16:creationId xmlns:a16="http://schemas.microsoft.com/office/drawing/2014/main" id="{0FD06331-3498-1042-9DE0-FC0ADCB35EF0}"/>
              </a:ext>
            </a:extLst>
          </p:cNvPr>
          <p:cNvSpPr txBox="1"/>
          <p:nvPr/>
        </p:nvSpPr>
        <p:spPr bwMode="auto">
          <a:xfrm>
            <a:off x="8494484"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59" name="TextBox 158">
            <a:extLst>
              <a:ext uri="{FF2B5EF4-FFF2-40B4-BE49-F238E27FC236}">
                <a16:creationId xmlns:a16="http://schemas.microsoft.com/office/drawing/2014/main" id="{B457E006-60BA-FE44-B653-67AA39043C55}"/>
              </a:ext>
            </a:extLst>
          </p:cNvPr>
          <p:cNvSpPr txBox="1"/>
          <p:nvPr/>
        </p:nvSpPr>
        <p:spPr bwMode="auto">
          <a:xfrm>
            <a:off x="8953585"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60" name="TextBox 159">
            <a:extLst>
              <a:ext uri="{FF2B5EF4-FFF2-40B4-BE49-F238E27FC236}">
                <a16:creationId xmlns:a16="http://schemas.microsoft.com/office/drawing/2014/main" id="{9F9AD4D3-4AFD-D344-A723-17B419E09ECA}"/>
              </a:ext>
            </a:extLst>
          </p:cNvPr>
          <p:cNvSpPr txBox="1"/>
          <p:nvPr/>
        </p:nvSpPr>
        <p:spPr bwMode="auto">
          <a:xfrm>
            <a:off x="9412686"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161" name="TextBox 160">
            <a:extLst>
              <a:ext uri="{FF2B5EF4-FFF2-40B4-BE49-F238E27FC236}">
                <a16:creationId xmlns:a16="http://schemas.microsoft.com/office/drawing/2014/main" id="{9DE8F395-0798-6F4D-BBAB-F40709640DB4}"/>
              </a:ext>
            </a:extLst>
          </p:cNvPr>
          <p:cNvSpPr txBox="1"/>
          <p:nvPr/>
        </p:nvSpPr>
        <p:spPr bwMode="auto">
          <a:xfrm>
            <a:off x="9871787"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62" name="TextBox 161">
            <a:extLst>
              <a:ext uri="{FF2B5EF4-FFF2-40B4-BE49-F238E27FC236}">
                <a16:creationId xmlns:a16="http://schemas.microsoft.com/office/drawing/2014/main" id="{1C3355F2-23A8-BC47-8736-94A2B7C992FA}"/>
              </a:ext>
            </a:extLst>
          </p:cNvPr>
          <p:cNvSpPr txBox="1"/>
          <p:nvPr/>
        </p:nvSpPr>
        <p:spPr bwMode="auto">
          <a:xfrm>
            <a:off x="10330888"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163" name="TextBox 162">
            <a:extLst>
              <a:ext uri="{FF2B5EF4-FFF2-40B4-BE49-F238E27FC236}">
                <a16:creationId xmlns:a16="http://schemas.microsoft.com/office/drawing/2014/main" id="{506F9B15-6DE8-9B43-B8C6-094A8D0F1592}"/>
              </a:ext>
            </a:extLst>
          </p:cNvPr>
          <p:cNvSpPr txBox="1"/>
          <p:nvPr/>
        </p:nvSpPr>
        <p:spPr bwMode="auto">
          <a:xfrm>
            <a:off x="10789989"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64" name="TextBox 163">
            <a:extLst>
              <a:ext uri="{FF2B5EF4-FFF2-40B4-BE49-F238E27FC236}">
                <a16:creationId xmlns:a16="http://schemas.microsoft.com/office/drawing/2014/main" id="{FD869F0E-F29E-EC48-B215-ADD6C27EB861}"/>
              </a:ext>
            </a:extLst>
          </p:cNvPr>
          <p:cNvSpPr txBox="1"/>
          <p:nvPr/>
        </p:nvSpPr>
        <p:spPr bwMode="auto">
          <a:xfrm>
            <a:off x="11249088"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42" name="Freeform 41">
            <a:extLst>
              <a:ext uri="{FF2B5EF4-FFF2-40B4-BE49-F238E27FC236}">
                <a16:creationId xmlns:a16="http://schemas.microsoft.com/office/drawing/2014/main" id="{51E9A4CE-13CE-AE44-A483-22D941A52940}"/>
              </a:ext>
            </a:extLst>
          </p:cNvPr>
          <p:cNvSpPr/>
          <p:nvPr/>
        </p:nvSpPr>
        <p:spPr bwMode="auto">
          <a:xfrm>
            <a:off x="7342909" y="1969691"/>
            <a:ext cx="4239491" cy="460664"/>
          </a:xfrm>
          <a:custGeom>
            <a:avLst/>
            <a:gdLst>
              <a:gd name="connsiteX0" fmla="*/ 4239491 w 4239491"/>
              <a:gd name="connsiteY0" fmla="*/ 460664 h 460664"/>
              <a:gd name="connsiteX1" fmla="*/ 3190009 w 4239491"/>
              <a:gd name="connsiteY1" fmla="*/ 460664 h 460664"/>
              <a:gd name="connsiteX2" fmla="*/ 3190009 w 4239491"/>
              <a:gd name="connsiteY2" fmla="*/ 429491 h 460664"/>
              <a:gd name="connsiteX3" fmla="*/ 3006436 w 4239491"/>
              <a:gd name="connsiteY3" fmla="*/ 429491 h 460664"/>
              <a:gd name="connsiteX4" fmla="*/ 3006436 w 4239491"/>
              <a:gd name="connsiteY4" fmla="*/ 429491 h 460664"/>
              <a:gd name="connsiteX5" fmla="*/ 3006436 w 4239491"/>
              <a:gd name="connsiteY5" fmla="*/ 408709 h 460664"/>
              <a:gd name="connsiteX6" fmla="*/ 2850573 w 4239491"/>
              <a:gd name="connsiteY6" fmla="*/ 408709 h 460664"/>
              <a:gd name="connsiteX7" fmla="*/ 2850573 w 4239491"/>
              <a:gd name="connsiteY7" fmla="*/ 394855 h 460664"/>
              <a:gd name="connsiteX8" fmla="*/ 2770909 w 4239491"/>
              <a:gd name="connsiteY8" fmla="*/ 394855 h 460664"/>
              <a:gd name="connsiteX9" fmla="*/ 2770909 w 4239491"/>
              <a:gd name="connsiteY9" fmla="*/ 377536 h 460664"/>
              <a:gd name="connsiteX10" fmla="*/ 2677391 w 4239491"/>
              <a:gd name="connsiteY10" fmla="*/ 377536 h 460664"/>
              <a:gd name="connsiteX11" fmla="*/ 2667000 w 4239491"/>
              <a:gd name="connsiteY11" fmla="*/ 367145 h 460664"/>
              <a:gd name="connsiteX12" fmla="*/ 2646218 w 4239491"/>
              <a:gd name="connsiteY12" fmla="*/ 353291 h 460664"/>
              <a:gd name="connsiteX13" fmla="*/ 2590800 w 4239491"/>
              <a:gd name="connsiteY13" fmla="*/ 360218 h 460664"/>
              <a:gd name="connsiteX14" fmla="*/ 2570018 w 4239491"/>
              <a:gd name="connsiteY14" fmla="*/ 335973 h 460664"/>
              <a:gd name="connsiteX15" fmla="*/ 2469573 w 4239491"/>
              <a:gd name="connsiteY15" fmla="*/ 329045 h 460664"/>
              <a:gd name="connsiteX16" fmla="*/ 2459182 w 4239491"/>
              <a:gd name="connsiteY16" fmla="*/ 315191 h 460664"/>
              <a:gd name="connsiteX17" fmla="*/ 2344882 w 4239491"/>
              <a:gd name="connsiteY17" fmla="*/ 311727 h 460664"/>
              <a:gd name="connsiteX18" fmla="*/ 2341418 w 4239491"/>
              <a:gd name="connsiteY18" fmla="*/ 304800 h 460664"/>
              <a:gd name="connsiteX19" fmla="*/ 2150918 w 4239491"/>
              <a:gd name="connsiteY19" fmla="*/ 304800 h 460664"/>
              <a:gd name="connsiteX20" fmla="*/ 2147455 w 4239491"/>
              <a:gd name="connsiteY20" fmla="*/ 287482 h 460664"/>
              <a:gd name="connsiteX21" fmla="*/ 1995055 w 4239491"/>
              <a:gd name="connsiteY21" fmla="*/ 287482 h 460664"/>
              <a:gd name="connsiteX22" fmla="*/ 1936173 w 4239491"/>
              <a:gd name="connsiteY22" fmla="*/ 266700 h 460664"/>
              <a:gd name="connsiteX23" fmla="*/ 1884218 w 4239491"/>
              <a:gd name="connsiteY23" fmla="*/ 263236 h 460664"/>
              <a:gd name="connsiteX24" fmla="*/ 1884218 w 4239491"/>
              <a:gd name="connsiteY24" fmla="*/ 263236 h 460664"/>
              <a:gd name="connsiteX25" fmla="*/ 1884218 w 4239491"/>
              <a:gd name="connsiteY25" fmla="*/ 263236 h 460664"/>
              <a:gd name="connsiteX26" fmla="*/ 1866900 w 4239491"/>
              <a:gd name="connsiteY26" fmla="*/ 242455 h 460664"/>
              <a:gd name="connsiteX27" fmla="*/ 1804555 w 4239491"/>
              <a:gd name="connsiteY27" fmla="*/ 238991 h 460664"/>
              <a:gd name="connsiteX28" fmla="*/ 1804555 w 4239491"/>
              <a:gd name="connsiteY28" fmla="*/ 228600 h 460664"/>
              <a:gd name="connsiteX29" fmla="*/ 1717964 w 4239491"/>
              <a:gd name="connsiteY29" fmla="*/ 228600 h 460664"/>
              <a:gd name="connsiteX30" fmla="*/ 1676400 w 4239491"/>
              <a:gd name="connsiteY30" fmla="*/ 207818 h 460664"/>
              <a:gd name="connsiteX31" fmla="*/ 1562100 w 4239491"/>
              <a:gd name="connsiteY31" fmla="*/ 207818 h 460664"/>
              <a:gd name="connsiteX32" fmla="*/ 1541318 w 4239491"/>
              <a:gd name="connsiteY32" fmla="*/ 190500 h 460664"/>
              <a:gd name="connsiteX33" fmla="*/ 1413164 w 4239491"/>
              <a:gd name="connsiteY33" fmla="*/ 190500 h 460664"/>
              <a:gd name="connsiteX34" fmla="*/ 1381991 w 4239491"/>
              <a:gd name="connsiteY34" fmla="*/ 180109 h 460664"/>
              <a:gd name="connsiteX35" fmla="*/ 1305791 w 4239491"/>
              <a:gd name="connsiteY35" fmla="*/ 173182 h 460664"/>
              <a:gd name="connsiteX36" fmla="*/ 1267691 w 4239491"/>
              <a:gd name="connsiteY36" fmla="*/ 162791 h 460664"/>
              <a:gd name="connsiteX37" fmla="*/ 1188027 w 4239491"/>
              <a:gd name="connsiteY37" fmla="*/ 159327 h 460664"/>
              <a:gd name="connsiteX38" fmla="*/ 1136073 w 4239491"/>
              <a:gd name="connsiteY38" fmla="*/ 138545 h 460664"/>
              <a:gd name="connsiteX39" fmla="*/ 1094509 w 4239491"/>
              <a:gd name="connsiteY39" fmla="*/ 135082 h 460664"/>
              <a:gd name="connsiteX40" fmla="*/ 1066800 w 4239491"/>
              <a:gd name="connsiteY40" fmla="*/ 121227 h 460664"/>
              <a:gd name="connsiteX41" fmla="*/ 1004455 w 4239491"/>
              <a:gd name="connsiteY41" fmla="*/ 124691 h 460664"/>
              <a:gd name="connsiteX42" fmla="*/ 994064 w 4239491"/>
              <a:gd name="connsiteY42" fmla="*/ 114300 h 460664"/>
              <a:gd name="connsiteX43" fmla="*/ 897082 w 4239491"/>
              <a:gd name="connsiteY43" fmla="*/ 110836 h 460664"/>
              <a:gd name="connsiteX44" fmla="*/ 890155 w 4239491"/>
              <a:gd name="connsiteY44" fmla="*/ 100445 h 460664"/>
              <a:gd name="connsiteX45" fmla="*/ 831273 w 4239491"/>
              <a:gd name="connsiteY45" fmla="*/ 100445 h 460664"/>
              <a:gd name="connsiteX46" fmla="*/ 789709 w 4239491"/>
              <a:gd name="connsiteY46" fmla="*/ 83127 h 460664"/>
              <a:gd name="connsiteX47" fmla="*/ 737755 w 4239491"/>
              <a:gd name="connsiteY47" fmla="*/ 83127 h 460664"/>
              <a:gd name="connsiteX48" fmla="*/ 696191 w 4239491"/>
              <a:gd name="connsiteY48" fmla="*/ 65809 h 460664"/>
              <a:gd name="connsiteX49" fmla="*/ 564573 w 4239491"/>
              <a:gd name="connsiteY49" fmla="*/ 65809 h 460664"/>
              <a:gd name="connsiteX50" fmla="*/ 543791 w 4239491"/>
              <a:gd name="connsiteY50" fmla="*/ 51955 h 460664"/>
              <a:gd name="connsiteX51" fmla="*/ 415636 w 4239491"/>
              <a:gd name="connsiteY51" fmla="*/ 51955 h 460664"/>
              <a:gd name="connsiteX52" fmla="*/ 370609 w 4239491"/>
              <a:gd name="connsiteY52" fmla="*/ 27709 h 460664"/>
              <a:gd name="connsiteX53" fmla="*/ 169718 w 4239491"/>
              <a:gd name="connsiteY53" fmla="*/ 27709 h 460664"/>
              <a:gd name="connsiteX54" fmla="*/ 124691 w 4239491"/>
              <a:gd name="connsiteY54" fmla="*/ 3464 h 460664"/>
              <a:gd name="connsiteX55" fmla="*/ 0 w 4239491"/>
              <a:gd name="connsiteY55" fmla="*/ 0 h 460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239491" h="460664">
                <a:moveTo>
                  <a:pt x="4239491" y="460664"/>
                </a:moveTo>
                <a:lnTo>
                  <a:pt x="3190009" y="460664"/>
                </a:lnTo>
                <a:lnTo>
                  <a:pt x="3190009" y="429491"/>
                </a:lnTo>
                <a:lnTo>
                  <a:pt x="3006436" y="429491"/>
                </a:lnTo>
                <a:lnTo>
                  <a:pt x="3006436" y="429491"/>
                </a:lnTo>
                <a:lnTo>
                  <a:pt x="3006436" y="408709"/>
                </a:lnTo>
                <a:lnTo>
                  <a:pt x="2850573" y="408709"/>
                </a:lnTo>
                <a:lnTo>
                  <a:pt x="2850573" y="394855"/>
                </a:lnTo>
                <a:lnTo>
                  <a:pt x="2770909" y="394855"/>
                </a:lnTo>
                <a:lnTo>
                  <a:pt x="2770909" y="377536"/>
                </a:lnTo>
                <a:lnTo>
                  <a:pt x="2677391" y="377536"/>
                </a:lnTo>
                <a:lnTo>
                  <a:pt x="2667000" y="367145"/>
                </a:lnTo>
                <a:lnTo>
                  <a:pt x="2646218" y="353291"/>
                </a:lnTo>
                <a:lnTo>
                  <a:pt x="2590800" y="360218"/>
                </a:lnTo>
                <a:lnTo>
                  <a:pt x="2570018" y="335973"/>
                </a:lnTo>
                <a:lnTo>
                  <a:pt x="2469573" y="329045"/>
                </a:lnTo>
                <a:lnTo>
                  <a:pt x="2459182" y="315191"/>
                </a:lnTo>
                <a:lnTo>
                  <a:pt x="2344882" y="311727"/>
                </a:lnTo>
                <a:lnTo>
                  <a:pt x="2341418" y="304800"/>
                </a:lnTo>
                <a:lnTo>
                  <a:pt x="2150918" y="304800"/>
                </a:lnTo>
                <a:lnTo>
                  <a:pt x="2147455" y="287482"/>
                </a:lnTo>
                <a:lnTo>
                  <a:pt x="1995055" y="287482"/>
                </a:lnTo>
                <a:lnTo>
                  <a:pt x="1936173" y="266700"/>
                </a:lnTo>
                <a:lnTo>
                  <a:pt x="1884218" y="263236"/>
                </a:lnTo>
                <a:lnTo>
                  <a:pt x="1884218" y="263236"/>
                </a:lnTo>
                <a:lnTo>
                  <a:pt x="1884218" y="263236"/>
                </a:lnTo>
                <a:lnTo>
                  <a:pt x="1866900" y="242455"/>
                </a:lnTo>
                <a:lnTo>
                  <a:pt x="1804555" y="238991"/>
                </a:lnTo>
                <a:lnTo>
                  <a:pt x="1804555" y="228600"/>
                </a:lnTo>
                <a:lnTo>
                  <a:pt x="1717964" y="228600"/>
                </a:lnTo>
                <a:lnTo>
                  <a:pt x="1676400" y="207818"/>
                </a:lnTo>
                <a:lnTo>
                  <a:pt x="1562100" y="207818"/>
                </a:lnTo>
                <a:lnTo>
                  <a:pt x="1541318" y="190500"/>
                </a:lnTo>
                <a:lnTo>
                  <a:pt x="1413164" y="190500"/>
                </a:lnTo>
                <a:lnTo>
                  <a:pt x="1381991" y="180109"/>
                </a:lnTo>
                <a:lnTo>
                  <a:pt x="1305791" y="173182"/>
                </a:lnTo>
                <a:lnTo>
                  <a:pt x="1267691" y="162791"/>
                </a:lnTo>
                <a:lnTo>
                  <a:pt x="1188027" y="159327"/>
                </a:lnTo>
                <a:lnTo>
                  <a:pt x="1136073" y="138545"/>
                </a:lnTo>
                <a:lnTo>
                  <a:pt x="1094509" y="135082"/>
                </a:lnTo>
                <a:lnTo>
                  <a:pt x="1066800" y="121227"/>
                </a:lnTo>
                <a:lnTo>
                  <a:pt x="1004455" y="124691"/>
                </a:lnTo>
                <a:lnTo>
                  <a:pt x="994064" y="114300"/>
                </a:lnTo>
                <a:lnTo>
                  <a:pt x="897082" y="110836"/>
                </a:lnTo>
                <a:lnTo>
                  <a:pt x="890155" y="100445"/>
                </a:lnTo>
                <a:lnTo>
                  <a:pt x="831273" y="100445"/>
                </a:lnTo>
                <a:lnTo>
                  <a:pt x="789709" y="83127"/>
                </a:lnTo>
                <a:lnTo>
                  <a:pt x="737755" y="83127"/>
                </a:lnTo>
                <a:lnTo>
                  <a:pt x="696191" y="65809"/>
                </a:lnTo>
                <a:lnTo>
                  <a:pt x="564573" y="65809"/>
                </a:lnTo>
                <a:lnTo>
                  <a:pt x="543791" y="51955"/>
                </a:lnTo>
                <a:lnTo>
                  <a:pt x="415636" y="51955"/>
                </a:lnTo>
                <a:lnTo>
                  <a:pt x="370609" y="27709"/>
                </a:lnTo>
                <a:lnTo>
                  <a:pt x="169718" y="27709"/>
                </a:lnTo>
                <a:lnTo>
                  <a:pt x="124691" y="3464"/>
                </a:lnTo>
                <a:lnTo>
                  <a:pt x="0" y="0"/>
                </a:lnTo>
              </a:path>
            </a:pathLst>
          </a:custGeom>
          <a:noFill/>
          <a:ln w="28575">
            <a:solidFill>
              <a:schemeClr val="accent3"/>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26569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AC59C-F938-4762-99FC-0ABB8FDABEA4}"/>
              </a:ext>
            </a:extLst>
          </p:cNvPr>
          <p:cNvSpPr>
            <a:spLocks noGrp="1"/>
          </p:cNvSpPr>
          <p:nvPr>
            <p:ph type="title"/>
          </p:nvPr>
        </p:nvSpPr>
        <p:spPr/>
        <p:txBody>
          <a:bodyPr/>
          <a:lstStyle/>
          <a:p>
            <a:r>
              <a:rPr lang="en-US" dirty="0"/>
              <a:t>RSClin in Patients With HR+/HER2-, N0 EBC</a:t>
            </a:r>
          </a:p>
        </p:txBody>
      </p:sp>
      <p:sp>
        <p:nvSpPr>
          <p:cNvPr id="3" name="Content Placeholder 2">
            <a:extLst>
              <a:ext uri="{FF2B5EF4-FFF2-40B4-BE49-F238E27FC236}">
                <a16:creationId xmlns:a16="http://schemas.microsoft.com/office/drawing/2014/main" id="{2616EE51-E1D8-4024-A447-77602ACE7EC0}"/>
              </a:ext>
            </a:extLst>
          </p:cNvPr>
          <p:cNvSpPr>
            <a:spLocks noGrp="1"/>
          </p:cNvSpPr>
          <p:nvPr>
            <p:ph idx="1"/>
          </p:nvPr>
        </p:nvSpPr>
        <p:spPr/>
        <p:txBody>
          <a:bodyPr/>
          <a:lstStyle/>
          <a:p>
            <a:r>
              <a:rPr lang="en-US" dirty="0">
                <a:cs typeface="Calibri" panose="020F0502020204030204" pitchFamily="34" charset="0"/>
              </a:rPr>
              <a:t>Developed as prognostic and predictive tool of absolute CT benefit integrating 21-gene recurrence score with tumor grade, tumor size, and patient age using a patient-specific meta-analysis (N = 10,004)</a:t>
            </a:r>
          </a:p>
          <a:p>
            <a:pPr lvl="1"/>
            <a:r>
              <a:rPr lang="en-US" dirty="0">
                <a:cs typeface="Calibri" panose="020F0502020204030204" pitchFamily="34" charset="0"/>
              </a:rPr>
              <a:t>Prognostic factor used data from NASBP B-14 and TAILORx trials</a:t>
            </a:r>
          </a:p>
          <a:p>
            <a:pPr lvl="1"/>
            <a:r>
              <a:rPr lang="en-US" dirty="0">
                <a:cs typeface="Calibri" panose="020F0502020204030204" pitchFamily="34" charset="0"/>
              </a:rPr>
              <a:t>Predictive factor used data from NASBP B-20 and TAILORx trials</a:t>
            </a:r>
          </a:p>
          <a:p>
            <a:r>
              <a:rPr lang="en-US" dirty="0">
                <a:cs typeface="Calibri" panose="020F0502020204030204" pitchFamily="34" charset="0"/>
              </a:rPr>
              <a:t>External validation for prognosis: compared RSClin risk estimates for distant recurrence to real-world experience of Clalit registry cohort (Israel; N = 1098)</a:t>
            </a:r>
          </a:p>
          <a:p>
            <a:r>
              <a:rPr kumimoji="0" lang="en-US" sz="2800" b="1" i="0" u="none" strike="noStrike" kern="1200" cap="none" spc="0" normalizeH="0" baseline="0" noProof="0" dirty="0">
                <a:ln>
                  <a:noFill/>
                </a:ln>
                <a:solidFill>
                  <a:schemeClr val="accent3"/>
                </a:solidFill>
                <a:effectLst/>
                <a:uLnTx/>
                <a:uFillTx/>
                <a:ea typeface="ＭＳ Ｐゴシック"/>
                <a:cs typeface="Calibri" panose="020F0502020204030204" pitchFamily="34" charset="0"/>
              </a:rPr>
              <a:t>RSClin provides greater prognostic information than clin</a:t>
            </a:r>
            <a:r>
              <a:rPr kumimoji="0" lang="en-US" sz="2800" b="1" i="0" u="none" strike="noStrike" kern="1200" cap="none" spc="0" normalizeH="0" baseline="0" noProof="0" dirty="0">
                <a:ln>
                  <a:noFill/>
                </a:ln>
                <a:solidFill>
                  <a:schemeClr val="accent3"/>
                </a:solidFill>
                <a:effectLst/>
                <a:uLnTx/>
                <a:uFillTx/>
                <a:latin typeface="Arial" panose="020B0604020202020204" pitchFamily="34" charset="0"/>
                <a:ea typeface="ＭＳ Ｐゴシック"/>
                <a:cs typeface="Arial" panose="020B0604020202020204" pitchFamily="34" charset="0"/>
              </a:rPr>
              <a:t>–</a:t>
            </a:r>
            <a:r>
              <a:rPr kumimoji="0" lang="en-US" sz="2800" b="1" i="0" u="none" strike="noStrike" kern="1200" cap="none" spc="0" normalizeH="0" baseline="0" noProof="0" dirty="0">
                <a:ln>
                  <a:noFill/>
                </a:ln>
                <a:solidFill>
                  <a:schemeClr val="accent3"/>
                </a:solidFill>
                <a:effectLst/>
                <a:uLnTx/>
                <a:uFillTx/>
                <a:ea typeface="ＭＳ Ｐゴシック"/>
                <a:cs typeface="Calibri" panose="020F0502020204030204" pitchFamily="34" charset="0"/>
              </a:rPr>
              <a:t>path alone or RS alone</a:t>
            </a:r>
          </a:p>
        </p:txBody>
      </p:sp>
      <p:sp>
        <p:nvSpPr>
          <p:cNvPr id="4" name="Text Box 15">
            <a:extLst>
              <a:ext uri="{FF2B5EF4-FFF2-40B4-BE49-F238E27FC236}">
                <a16:creationId xmlns:a16="http://schemas.microsoft.com/office/drawing/2014/main" id="{41BC2D23-6EE1-4319-8238-E0A8D5AB965E}"/>
              </a:ext>
            </a:extLst>
          </p:cNvPr>
          <p:cNvSpPr txBox="1">
            <a:spLocks noChangeArrowheads="1"/>
          </p:cNvSpPr>
          <p:nvPr/>
        </p:nvSpPr>
        <p:spPr bwMode="auto">
          <a:xfrm>
            <a:off x="424943" y="63645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Sparano. SABCS 2020. Abstr GS4-10. Sparano. JCO. 2021;39:557.</a:t>
            </a:r>
          </a:p>
        </p:txBody>
      </p:sp>
      <p:grpSp>
        <p:nvGrpSpPr>
          <p:cNvPr id="8" name="Group 7">
            <a:extLst>
              <a:ext uri="{FF2B5EF4-FFF2-40B4-BE49-F238E27FC236}">
                <a16:creationId xmlns:a16="http://schemas.microsoft.com/office/drawing/2014/main" id="{48D5C08A-3BA3-4DCE-B1C4-452D40CEC3F8}"/>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993533B2-210B-420A-846E-FAAF141FEB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9">
              <a:extLst>
                <a:ext uri="{FF2B5EF4-FFF2-40B4-BE49-F238E27FC236}">
                  <a16:creationId xmlns:a16="http://schemas.microsoft.com/office/drawing/2014/main" id="{15B33D06-6E0B-48F9-A2FE-D9F211AAA90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131278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65">
            <a:extLst>
              <a:ext uri="{FF2B5EF4-FFF2-40B4-BE49-F238E27FC236}">
                <a16:creationId xmlns:a16="http://schemas.microsoft.com/office/drawing/2014/main" id="{3DD3BD93-6EC0-C64E-B07A-C26F80036306}"/>
              </a:ext>
            </a:extLst>
          </p:cNvPr>
          <p:cNvGrpSpPr/>
          <p:nvPr/>
        </p:nvGrpSpPr>
        <p:grpSpPr>
          <a:xfrm>
            <a:off x="3249386" y="1763486"/>
            <a:ext cx="5131253" cy="302078"/>
            <a:chOff x="3249386" y="1763486"/>
            <a:chExt cx="5131253" cy="302078"/>
          </a:xfrm>
        </p:grpSpPr>
        <p:sp>
          <p:nvSpPr>
            <p:cNvPr id="64" name="Freeform 63">
              <a:extLst>
                <a:ext uri="{FF2B5EF4-FFF2-40B4-BE49-F238E27FC236}">
                  <a16:creationId xmlns:a16="http://schemas.microsoft.com/office/drawing/2014/main" id="{0772E07C-E11D-5845-A872-861805C8EEC3}"/>
                </a:ext>
              </a:extLst>
            </p:cNvPr>
            <p:cNvSpPr/>
            <p:nvPr/>
          </p:nvSpPr>
          <p:spPr bwMode="auto">
            <a:xfrm>
              <a:off x="6396718" y="1963511"/>
              <a:ext cx="1983921" cy="102053"/>
            </a:xfrm>
            <a:custGeom>
              <a:avLst/>
              <a:gdLst>
                <a:gd name="connsiteX0" fmla="*/ 1983921 w 1983921"/>
                <a:gd name="connsiteY0" fmla="*/ 102053 h 102053"/>
                <a:gd name="connsiteX1" fmla="*/ 853168 w 1983921"/>
                <a:gd name="connsiteY1" fmla="*/ 102053 h 102053"/>
                <a:gd name="connsiteX2" fmla="*/ 853168 w 1983921"/>
                <a:gd name="connsiteY2" fmla="*/ 102053 h 102053"/>
                <a:gd name="connsiteX3" fmla="*/ 845003 w 1983921"/>
                <a:gd name="connsiteY3" fmla="*/ 77560 h 102053"/>
                <a:gd name="connsiteX4" fmla="*/ 583746 w 1983921"/>
                <a:gd name="connsiteY4" fmla="*/ 81643 h 102053"/>
                <a:gd name="connsiteX5" fmla="*/ 587828 w 1983921"/>
                <a:gd name="connsiteY5" fmla="*/ 40821 h 102053"/>
                <a:gd name="connsiteX6" fmla="*/ 489857 w 1983921"/>
                <a:gd name="connsiteY6" fmla="*/ 48985 h 102053"/>
                <a:gd name="connsiteX7" fmla="*/ 485775 w 1983921"/>
                <a:gd name="connsiteY7" fmla="*/ 28575 h 102053"/>
                <a:gd name="connsiteX8" fmla="*/ 228600 w 1983921"/>
                <a:gd name="connsiteY8" fmla="*/ 36739 h 102053"/>
                <a:gd name="connsiteX9" fmla="*/ 228600 w 1983921"/>
                <a:gd name="connsiteY9" fmla="*/ 36739 h 102053"/>
                <a:gd name="connsiteX10" fmla="*/ 228600 w 1983921"/>
                <a:gd name="connsiteY10" fmla="*/ 0 h 102053"/>
                <a:gd name="connsiteX11" fmla="*/ 0 w 1983921"/>
                <a:gd name="connsiteY11" fmla="*/ 0 h 102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3921" h="102053">
                  <a:moveTo>
                    <a:pt x="1983921" y="102053"/>
                  </a:moveTo>
                  <a:lnTo>
                    <a:pt x="853168" y="102053"/>
                  </a:lnTo>
                  <a:lnTo>
                    <a:pt x="853168" y="102053"/>
                  </a:lnTo>
                  <a:lnTo>
                    <a:pt x="845003" y="77560"/>
                  </a:lnTo>
                  <a:lnTo>
                    <a:pt x="583746" y="81643"/>
                  </a:lnTo>
                  <a:lnTo>
                    <a:pt x="587828" y="40821"/>
                  </a:lnTo>
                  <a:lnTo>
                    <a:pt x="489857" y="48985"/>
                  </a:lnTo>
                  <a:lnTo>
                    <a:pt x="485775" y="28575"/>
                  </a:lnTo>
                  <a:lnTo>
                    <a:pt x="228600" y="36739"/>
                  </a:lnTo>
                  <a:lnTo>
                    <a:pt x="228600" y="36739"/>
                  </a:lnTo>
                  <a:lnTo>
                    <a:pt x="228600"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65" name="Freeform 64">
              <a:extLst>
                <a:ext uri="{FF2B5EF4-FFF2-40B4-BE49-F238E27FC236}">
                  <a16:creationId xmlns:a16="http://schemas.microsoft.com/office/drawing/2014/main" id="{09AEC9A8-91D6-094E-AFC4-F7476E0C6085}"/>
                </a:ext>
              </a:extLst>
            </p:cNvPr>
            <p:cNvSpPr/>
            <p:nvPr/>
          </p:nvSpPr>
          <p:spPr bwMode="auto">
            <a:xfrm>
              <a:off x="3249386" y="1763486"/>
              <a:ext cx="3171825" cy="204107"/>
            </a:xfrm>
            <a:custGeom>
              <a:avLst/>
              <a:gdLst>
                <a:gd name="connsiteX0" fmla="*/ 0 w 3171825"/>
                <a:gd name="connsiteY0" fmla="*/ 0 h 204107"/>
                <a:gd name="connsiteX1" fmla="*/ 796018 w 3171825"/>
                <a:gd name="connsiteY1" fmla="*/ 12246 h 204107"/>
                <a:gd name="connsiteX2" fmla="*/ 796018 w 3171825"/>
                <a:gd name="connsiteY2" fmla="*/ 12246 h 204107"/>
                <a:gd name="connsiteX3" fmla="*/ 816428 w 3171825"/>
                <a:gd name="connsiteY3" fmla="*/ 44903 h 204107"/>
                <a:gd name="connsiteX4" fmla="*/ 971550 w 3171825"/>
                <a:gd name="connsiteY4" fmla="*/ 40821 h 204107"/>
                <a:gd name="connsiteX5" fmla="*/ 1004207 w 3171825"/>
                <a:gd name="connsiteY5" fmla="*/ 69396 h 204107"/>
                <a:gd name="connsiteX6" fmla="*/ 1175657 w 3171825"/>
                <a:gd name="connsiteY6" fmla="*/ 61232 h 204107"/>
                <a:gd name="connsiteX7" fmla="*/ 1175657 w 3171825"/>
                <a:gd name="connsiteY7" fmla="*/ 61232 h 204107"/>
                <a:gd name="connsiteX8" fmla="*/ 1208314 w 3171825"/>
                <a:gd name="connsiteY8" fmla="*/ 89807 h 204107"/>
                <a:gd name="connsiteX9" fmla="*/ 1587953 w 3171825"/>
                <a:gd name="connsiteY9" fmla="*/ 85725 h 204107"/>
                <a:gd name="connsiteX10" fmla="*/ 1600200 w 3171825"/>
                <a:gd name="connsiteY10" fmla="*/ 106135 h 204107"/>
                <a:gd name="connsiteX11" fmla="*/ 1759403 w 3171825"/>
                <a:gd name="connsiteY11" fmla="*/ 106135 h 204107"/>
                <a:gd name="connsiteX12" fmla="*/ 1771650 w 3171825"/>
                <a:gd name="connsiteY12" fmla="*/ 126546 h 204107"/>
                <a:gd name="connsiteX13" fmla="*/ 2012496 w 3171825"/>
                <a:gd name="connsiteY13" fmla="*/ 118382 h 204107"/>
                <a:gd name="connsiteX14" fmla="*/ 2032907 w 3171825"/>
                <a:gd name="connsiteY14" fmla="*/ 134710 h 204107"/>
                <a:gd name="connsiteX15" fmla="*/ 2624818 w 3171825"/>
                <a:gd name="connsiteY15" fmla="*/ 114300 h 204107"/>
                <a:gd name="connsiteX16" fmla="*/ 2649310 w 3171825"/>
                <a:gd name="connsiteY16" fmla="*/ 163285 h 204107"/>
                <a:gd name="connsiteX17" fmla="*/ 2767693 w 3171825"/>
                <a:gd name="connsiteY17" fmla="*/ 163285 h 204107"/>
                <a:gd name="connsiteX18" fmla="*/ 2759528 w 3171825"/>
                <a:gd name="connsiteY18" fmla="*/ 179614 h 204107"/>
                <a:gd name="connsiteX19" fmla="*/ 2898321 w 3171825"/>
                <a:gd name="connsiteY19" fmla="*/ 171450 h 204107"/>
                <a:gd name="connsiteX20" fmla="*/ 2898321 w 3171825"/>
                <a:gd name="connsiteY20" fmla="*/ 171450 h 204107"/>
                <a:gd name="connsiteX21" fmla="*/ 2898321 w 3171825"/>
                <a:gd name="connsiteY21" fmla="*/ 191860 h 204107"/>
                <a:gd name="connsiteX22" fmla="*/ 3000375 w 3171825"/>
                <a:gd name="connsiteY22" fmla="*/ 183696 h 204107"/>
                <a:gd name="connsiteX23" fmla="*/ 3004457 w 3171825"/>
                <a:gd name="connsiteY23" fmla="*/ 204107 h 204107"/>
                <a:gd name="connsiteX24" fmla="*/ 3171825 w 3171825"/>
                <a:gd name="connsiteY24" fmla="*/ 200025 h 20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171825" h="204107">
                  <a:moveTo>
                    <a:pt x="0" y="0"/>
                  </a:moveTo>
                  <a:lnTo>
                    <a:pt x="796018" y="12246"/>
                  </a:lnTo>
                  <a:lnTo>
                    <a:pt x="796018" y="12246"/>
                  </a:lnTo>
                  <a:lnTo>
                    <a:pt x="816428" y="44903"/>
                  </a:lnTo>
                  <a:lnTo>
                    <a:pt x="971550" y="40821"/>
                  </a:lnTo>
                  <a:lnTo>
                    <a:pt x="1004207" y="69396"/>
                  </a:lnTo>
                  <a:lnTo>
                    <a:pt x="1175657" y="61232"/>
                  </a:lnTo>
                  <a:lnTo>
                    <a:pt x="1175657" y="61232"/>
                  </a:lnTo>
                  <a:lnTo>
                    <a:pt x="1208314" y="89807"/>
                  </a:lnTo>
                  <a:lnTo>
                    <a:pt x="1587953" y="85725"/>
                  </a:lnTo>
                  <a:lnTo>
                    <a:pt x="1600200" y="106135"/>
                  </a:lnTo>
                  <a:lnTo>
                    <a:pt x="1759403" y="106135"/>
                  </a:lnTo>
                  <a:lnTo>
                    <a:pt x="1771650" y="126546"/>
                  </a:lnTo>
                  <a:lnTo>
                    <a:pt x="2012496" y="118382"/>
                  </a:lnTo>
                  <a:lnTo>
                    <a:pt x="2032907" y="134710"/>
                  </a:lnTo>
                  <a:lnTo>
                    <a:pt x="2624818" y="114300"/>
                  </a:lnTo>
                  <a:lnTo>
                    <a:pt x="2649310" y="163285"/>
                  </a:lnTo>
                  <a:lnTo>
                    <a:pt x="2767693" y="163285"/>
                  </a:lnTo>
                  <a:lnTo>
                    <a:pt x="2759528" y="179614"/>
                  </a:lnTo>
                  <a:lnTo>
                    <a:pt x="2898321" y="171450"/>
                  </a:lnTo>
                  <a:lnTo>
                    <a:pt x="2898321" y="171450"/>
                  </a:lnTo>
                  <a:lnTo>
                    <a:pt x="2898321" y="191860"/>
                  </a:lnTo>
                  <a:lnTo>
                    <a:pt x="3000375" y="183696"/>
                  </a:lnTo>
                  <a:lnTo>
                    <a:pt x="3004457" y="204107"/>
                  </a:lnTo>
                  <a:lnTo>
                    <a:pt x="3171825" y="200025"/>
                  </a:lnTo>
                </a:path>
              </a:pathLst>
            </a:custGeom>
            <a:noFill/>
            <a:ln w="28575">
              <a:solidFill>
                <a:schemeClr val="accent3"/>
              </a:solidFill>
              <a:miter lim="800000"/>
              <a:headEnd/>
              <a:tailEnd/>
            </a:ln>
          </p:spPr>
          <p:txBody>
            <a:bodyPr rtlCol="0" anchor="ctr"/>
            <a:lstStyle/>
            <a:p>
              <a:pPr algn="ctr"/>
              <a:endParaRPr lang="en-US" dirty="0"/>
            </a:p>
          </p:txBody>
        </p:sp>
      </p:grpSp>
      <p:grpSp>
        <p:nvGrpSpPr>
          <p:cNvPr id="63" name="Group 62">
            <a:extLst>
              <a:ext uri="{FF2B5EF4-FFF2-40B4-BE49-F238E27FC236}">
                <a16:creationId xmlns:a16="http://schemas.microsoft.com/office/drawing/2014/main" id="{19ED3408-C00C-354E-A4F2-5FF3A83124C7}"/>
              </a:ext>
            </a:extLst>
          </p:cNvPr>
          <p:cNvGrpSpPr/>
          <p:nvPr/>
        </p:nvGrpSpPr>
        <p:grpSpPr>
          <a:xfrm>
            <a:off x="3241221" y="1743075"/>
            <a:ext cx="5486400" cy="359229"/>
            <a:chOff x="3241221" y="1743075"/>
            <a:chExt cx="5486400" cy="359229"/>
          </a:xfrm>
        </p:grpSpPr>
        <p:sp>
          <p:nvSpPr>
            <p:cNvPr id="60" name="Freeform 59">
              <a:extLst>
                <a:ext uri="{FF2B5EF4-FFF2-40B4-BE49-F238E27FC236}">
                  <a16:creationId xmlns:a16="http://schemas.microsoft.com/office/drawing/2014/main" id="{A687CBB5-40AC-9E47-BB10-F38FB704BE52}"/>
                </a:ext>
              </a:extLst>
            </p:cNvPr>
            <p:cNvSpPr/>
            <p:nvPr/>
          </p:nvSpPr>
          <p:spPr bwMode="auto">
            <a:xfrm>
              <a:off x="5241471" y="1841046"/>
              <a:ext cx="3486150" cy="261258"/>
            </a:xfrm>
            <a:custGeom>
              <a:avLst/>
              <a:gdLst>
                <a:gd name="connsiteX0" fmla="*/ 3490232 w 3490232"/>
                <a:gd name="connsiteY0" fmla="*/ 261258 h 261258"/>
                <a:gd name="connsiteX1" fmla="*/ 2134961 w 3490232"/>
                <a:gd name="connsiteY1" fmla="*/ 261258 h 261258"/>
                <a:gd name="connsiteX2" fmla="*/ 2134961 w 3490232"/>
                <a:gd name="connsiteY2" fmla="*/ 261258 h 261258"/>
                <a:gd name="connsiteX3" fmla="*/ 2134961 w 3490232"/>
                <a:gd name="connsiteY3" fmla="*/ 261258 h 261258"/>
                <a:gd name="connsiteX4" fmla="*/ 2102304 w 3490232"/>
                <a:gd name="connsiteY4" fmla="*/ 240847 h 261258"/>
                <a:gd name="connsiteX5" fmla="*/ 2028825 w 3490232"/>
                <a:gd name="connsiteY5" fmla="*/ 240847 h 261258"/>
                <a:gd name="connsiteX6" fmla="*/ 2004332 w 3490232"/>
                <a:gd name="connsiteY6" fmla="*/ 224518 h 261258"/>
                <a:gd name="connsiteX7" fmla="*/ 1832882 w 3490232"/>
                <a:gd name="connsiteY7" fmla="*/ 228600 h 261258"/>
                <a:gd name="connsiteX8" fmla="*/ 1820636 w 3490232"/>
                <a:gd name="connsiteY8" fmla="*/ 216354 h 261258"/>
                <a:gd name="connsiteX9" fmla="*/ 1792061 w 3490232"/>
                <a:gd name="connsiteY9" fmla="*/ 216354 h 261258"/>
                <a:gd name="connsiteX10" fmla="*/ 1792061 w 3490232"/>
                <a:gd name="connsiteY10" fmla="*/ 216354 h 261258"/>
                <a:gd name="connsiteX11" fmla="*/ 1783897 w 3490232"/>
                <a:gd name="connsiteY11" fmla="*/ 179615 h 261258"/>
                <a:gd name="connsiteX12" fmla="*/ 1714500 w 3490232"/>
                <a:gd name="connsiteY12" fmla="*/ 183697 h 261258"/>
                <a:gd name="connsiteX13" fmla="*/ 1694090 w 3490232"/>
                <a:gd name="connsiteY13" fmla="*/ 151040 h 261258"/>
                <a:gd name="connsiteX14" fmla="*/ 1457325 w 3490232"/>
                <a:gd name="connsiteY14" fmla="*/ 159204 h 261258"/>
                <a:gd name="connsiteX15" fmla="*/ 1424668 w 3490232"/>
                <a:gd name="connsiteY15" fmla="*/ 130629 h 261258"/>
                <a:gd name="connsiteX16" fmla="*/ 1281793 w 3490232"/>
                <a:gd name="connsiteY16" fmla="*/ 130629 h 261258"/>
                <a:gd name="connsiteX17" fmla="*/ 1273629 w 3490232"/>
                <a:gd name="connsiteY17" fmla="*/ 110218 h 261258"/>
                <a:gd name="connsiteX18" fmla="*/ 1224643 w 3490232"/>
                <a:gd name="connsiteY18" fmla="*/ 114300 h 261258"/>
                <a:gd name="connsiteX19" fmla="*/ 1224643 w 3490232"/>
                <a:gd name="connsiteY19" fmla="*/ 97972 h 261258"/>
                <a:gd name="connsiteX20" fmla="*/ 1089932 w 3490232"/>
                <a:gd name="connsiteY20" fmla="*/ 102054 h 261258"/>
                <a:gd name="connsiteX21" fmla="*/ 1081768 w 3490232"/>
                <a:gd name="connsiteY21" fmla="*/ 89808 h 261258"/>
                <a:gd name="connsiteX22" fmla="*/ 1000125 w 3490232"/>
                <a:gd name="connsiteY22" fmla="*/ 93890 h 261258"/>
                <a:gd name="connsiteX23" fmla="*/ 996043 w 3490232"/>
                <a:gd name="connsiteY23" fmla="*/ 81643 h 261258"/>
                <a:gd name="connsiteX24" fmla="*/ 951140 w 3490232"/>
                <a:gd name="connsiteY24" fmla="*/ 85725 h 261258"/>
                <a:gd name="connsiteX25" fmla="*/ 938893 w 3490232"/>
                <a:gd name="connsiteY25" fmla="*/ 65315 h 261258"/>
                <a:gd name="connsiteX26" fmla="*/ 747032 w 3490232"/>
                <a:gd name="connsiteY26" fmla="*/ 73479 h 261258"/>
                <a:gd name="connsiteX27" fmla="*/ 747032 w 3490232"/>
                <a:gd name="connsiteY27" fmla="*/ 61233 h 261258"/>
                <a:gd name="connsiteX28" fmla="*/ 587829 w 3490232"/>
                <a:gd name="connsiteY28" fmla="*/ 65315 h 261258"/>
                <a:gd name="connsiteX29" fmla="*/ 583747 w 3490232"/>
                <a:gd name="connsiteY29" fmla="*/ 44904 h 261258"/>
                <a:gd name="connsiteX30" fmla="*/ 489857 w 3490232"/>
                <a:gd name="connsiteY30" fmla="*/ 48986 h 261258"/>
                <a:gd name="connsiteX31" fmla="*/ 489857 w 3490232"/>
                <a:gd name="connsiteY31" fmla="*/ 28575 h 261258"/>
                <a:gd name="connsiteX32" fmla="*/ 359229 w 3490232"/>
                <a:gd name="connsiteY32" fmla="*/ 32658 h 261258"/>
                <a:gd name="connsiteX33" fmla="*/ 351065 w 3490232"/>
                <a:gd name="connsiteY33" fmla="*/ 12247 h 261258"/>
                <a:gd name="connsiteX34" fmla="*/ 163286 w 3490232"/>
                <a:gd name="connsiteY34" fmla="*/ 20411 h 261258"/>
                <a:gd name="connsiteX35" fmla="*/ 163286 w 3490232"/>
                <a:gd name="connsiteY35" fmla="*/ 20411 h 261258"/>
                <a:gd name="connsiteX36" fmla="*/ 159204 w 3490232"/>
                <a:gd name="connsiteY36" fmla="*/ 0 h 261258"/>
                <a:gd name="connsiteX37" fmla="*/ 0 w 3490232"/>
                <a:gd name="connsiteY37" fmla="*/ 4083 h 261258"/>
                <a:gd name="connsiteX0" fmla="*/ 3490232 w 3490232"/>
                <a:gd name="connsiteY0" fmla="*/ 261258 h 261258"/>
                <a:gd name="connsiteX1" fmla="*/ 2134961 w 3490232"/>
                <a:gd name="connsiteY1" fmla="*/ 261258 h 261258"/>
                <a:gd name="connsiteX2" fmla="*/ 2134961 w 3490232"/>
                <a:gd name="connsiteY2" fmla="*/ 261258 h 261258"/>
                <a:gd name="connsiteX3" fmla="*/ 2134961 w 3490232"/>
                <a:gd name="connsiteY3" fmla="*/ 261258 h 261258"/>
                <a:gd name="connsiteX4" fmla="*/ 2102304 w 3490232"/>
                <a:gd name="connsiteY4" fmla="*/ 240847 h 261258"/>
                <a:gd name="connsiteX5" fmla="*/ 2028825 w 3490232"/>
                <a:gd name="connsiteY5" fmla="*/ 240847 h 261258"/>
                <a:gd name="connsiteX6" fmla="*/ 2004332 w 3490232"/>
                <a:gd name="connsiteY6" fmla="*/ 224518 h 261258"/>
                <a:gd name="connsiteX7" fmla="*/ 1832882 w 3490232"/>
                <a:gd name="connsiteY7" fmla="*/ 228600 h 261258"/>
                <a:gd name="connsiteX8" fmla="*/ 1820636 w 3490232"/>
                <a:gd name="connsiteY8" fmla="*/ 216354 h 261258"/>
                <a:gd name="connsiteX9" fmla="*/ 1792061 w 3490232"/>
                <a:gd name="connsiteY9" fmla="*/ 216354 h 261258"/>
                <a:gd name="connsiteX10" fmla="*/ 1792061 w 3490232"/>
                <a:gd name="connsiteY10" fmla="*/ 216354 h 261258"/>
                <a:gd name="connsiteX11" fmla="*/ 1783897 w 3490232"/>
                <a:gd name="connsiteY11" fmla="*/ 179615 h 261258"/>
                <a:gd name="connsiteX12" fmla="*/ 1714500 w 3490232"/>
                <a:gd name="connsiteY12" fmla="*/ 183697 h 261258"/>
                <a:gd name="connsiteX13" fmla="*/ 1694090 w 3490232"/>
                <a:gd name="connsiteY13" fmla="*/ 151040 h 261258"/>
                <a:gd name="connsiteX14" fmla="*/ 1457325 w 3490232"/>
                <a:gd name="connsiteY14" fmla="*/ 159204 h 261258"/>
                <a:gd name="connsiteX15" fmla="*/ 1424668 w 3490232"/>
                <a:gd name="connsiteY15" fmla="*/ 130629 h 261258"/>
                <a:gd name="connsiteX16" fmla="*/ 1281793 w 3490232"/>
                <a:gd name="connsiteY16" fmla="*/ 130629 h 261258"/>
                <a:gd name="connsiteX17" fmla="*/ 1273629 w 3490232"/>
                <a:gd name="connsiteY17" fmla="*/ 110218 h 261258"/>
                <a:gd name="connsiteX18" fmla="*/ 1224643 w 3490232"/>
                <a:gd name="connsiteY18" fmla="*/ 114300 h 261258"/>
                <a:gd name="connsiteX19" fmla="*/ 1224643 w 3490232"/>
                <a:gd name="connsiteY19" fmla="*/ 97972 h 261258"/>
                <a:gd name="connsiteX20" fmla="*/ 1089932 w 3490232"/>
                <a:gd name="connsiteY20" fmla="*/ 102054 h 261258"/>
                <a:gd name="connsiteX21" fmla="*/ 1081768 w 3490232"/>
                <a:gd name="connsiteY21" fmla="*/ 89808 h 261258"/>
                <a:gd name="connsiteX22" fmla="*/ 1000125 w 3490232"/>
                <a:gd name="connsiteY22" fmla="*/ 93890 h 261258"/>
                <a:gd name="connsiteX23" fmla="*/ 996043 w 3490232"/>
                <a:gd name="connsiteY23" fmla="*/ 81643 h 261258"/>
                <a:gd name="connsiteX24" fmla="*/ 951140 w 3490232"/>
                <a:gd name="connsiteY24" fmla="*/ 85725 h 261258"/>
                <a:gd name="connsiteX25" fmla="*/ 938893 w 3490232"/>
                <a:gd name="connsiteY25" fmla="*/ 65315 h 261258"/>
                <a:gd name="connsiteX26" fmla="*/ 747032 w 3490232"/>
                <a:gd name="connsiteY26" fmla="*/ 73479 h 261258"/>
                <a:gd name="connsiteX27" fmla="*/ 747032 w 3490232"/>
                <a:gd name="connsiteY27" fmla="*/ 61233 h 261258"/>
                <a:gd name="connsiteX28" fmla="*/ 587829 w 3490232"/>
                <a:gd name="connsiteY28" fmla="*/ 65315 h 261258"/>
                <a:gd name="connsiteX29" fmla="*/ 583747 w 3490232"/>
                <a:gd name="connsiteY29" fmla="*/ 44904 h 261258"/>
                <a:gd name="connsiteX30" fmla="*/ 489857 w 3490232"/>
                <a:gd name="connsiteY30" fmla="*/ 48986 h 261258"/>
                <a:gd name="connsiteX31" fmla="*/ 489857 w 3490232"/>
                <a:gd name="connsiteY31" fmla="*/ 28575 h 261258"/>
                <a:gd name="connsiteX32" fmla="*/ 359229 w 3490232"/>
                <a:gd name="connsiteY32" fmla="*/ 32658 h 261258"/>
                <a:gd name="connsiteX33" fmla="*/ 351065 w 3490232"/>
                <a:gd name="connsiteY33" fmla="*/ 12247 h 261258"/>
                <a:gd name="connsiteX34" fmla="*/ 163286 w 3490232"/>
                <a:gd name="connsiteY34" fmla="*/ 20411 h 261258"/>
                <a:gd name="connsiteX35" fmla="*/ 163286 w 3490232"/>
                <a:gd name="connsiteY35" fmla="*/ 20411 h 261258"/>
                <a:gd name="connsiteX36" fmla="*/ 159204 w 3490232"/>
                <a:gd name="connsiteY36" fmla="*/ 0 h 261258"/>
                <a:gd name="connsiteX37" fmla="*/ 0 w 3490232"/>
                <a:gd name="connsiteY37" fmla="*/ 4083 h 261258"/>
                <a:gd name="connsiteX0" fmla="*/ 3486150 w 3486150"/>
                <a:gd name="connsiteY0" fmla="*/ 261258 h 261258"/>
                <a:gd name="connsiteX1" fmla="*/ 2130879 w 3486150"/>
                <a:gd name="connsiteY1" fmla="*/ 261258 h 261258"/>
                <a:gd name="connsiteX2" fmla="*/ 2130879 w 3486150"/>
                <a:gd name="connsiteY2" fmla="*/ 261258 h 261258"/>
                <a:gd name="connsiteX3" fmla="*/ 2130879 w 3486150"/>
                <a:gd name="connsiteY3" fmla="*/ 261258 h 261258"/>
                <a:gd name="connsiteX4" fmla="*/ 2098222 w 3486150"/>
                <a:gd name="connsiteY4" fmla="*/ 240847 h 261258"/>
                <a:gd name="connsiteX5" fmla="*/ 2024743 w 3486150"/>
                <a:gd name="connsiteY5" fmla="*/ 240847 h 261258"/>
                <a:gd name="connsiteX6" fmla="*/ 2000250 w 3486150"/>
                <a:gd name="connsiteY6" fmla="*/ 224518 h 261258"/>
                <a:gd name="connsiteX7" fmla="*/ 1828800 w 3486150"/>
                <a:gd name="connsiteY7" fmla="*/ 228600 h 261258"/>
                <a:gd name="connsiteX8" fmla="*/ 1816554 w 3486150"/>
                <a:gd name="connsiteY8" fmla="*/ 216354 h 261258"/>
                <a:gd name="connsiteX9" fmla="*/ 1787979 w 3486150"/>
                <a:gd name="connsiteY9" fmla="*/ 216354 h 261258"/>
                <a:gd name="connsiteX10" fmla="*/ 1787979 w 3486150"/>
                <a:gd name="connsiteY10" fmla="*/ 216354 h 261258"/>
                <a:gd name="connsiteX11" fmla="*/ 1779815 w 3486150"/>
                <a:gd name="connsiteY11" fmla="*/ 179615 h 261258"/>
                <a:gd name="connsiteX12" fmla="*/ 1710418 w 3486150"/>
                <a:gd name="connsiteY12" fmla="*/ 183697 h 261258"/>
                <a:gd name="connsiteX13" fmla="*/ 1690008 w 3486150"/>
                <a:gd name="connsiteY13" fmla="*/ 151040 h 261258"/>
                <a:gd name="connsiteX14" fmla="*/ 1453243 w 3486150"/>
                <a:gd name="connsiteY14" fmla="*/ 159204 h 261258"/>
                <a:gd name="connsiteX15" fmla="*/ 1420586 w 3486150"/>
                <a:gd name="connsiteY15" fmla="*/ 130629 h 261258"/>
                <a:gd name="connsiteX16" fmla="*/ 1277711 w 3486150"/>
                <a:gd name="connsiteY16" fmla="*/ 130629 h 261258"/>
                <a:gd name="connsiteX17" fmla="*/ 1269547 w 3486150"/>
                <a:gd name="connsiteY17" fmla="*/ 110218 h 261258"/>
                <a:gd name="connsiteX18" fmla="*/ 1220561 w 3486150"/>
                <a:gd name="connsiteY18" fmla="*/ 114300 h 261258"/>
                <a:gd name="connsiteX19" fmla="*/ 1220561 w 3486150"/>
                <a:gd name="connsiteY19" fmla="*/ 97972 h 261258"/>
                <a:gd name="connsiteX20" fmla="*/ 1085850 w 3486150"/>
                <a:gd name="connsiteY20" fmla="*/ 102054 h 261258"/>
                <a:gd name="connsiteX21" fmla="*/ 1077686 w 3486150"/>
                <a:gd name="connsiteY21" fmla="*/ 89808 h 261258"/>
                <a:gd name="connsiteX22" fmla="*/ 996043 w 3486150"/>
                <a:gd name="connsiteY22" fmla="*/ 93890 h 261258"/>
                <a:gd name="connsiteX23" fmla="*/ 991961 w 3486150"/>
                <a:gd name="connsiteY23" fmla="*/ 81643 h 261258"/>
                <a:gd name="connsiteX24" fmla="*/ 947058 w 3486150"/>
                <a:gd name="connsiteY24" fmla="*/ 85725 h 261258"/>
                <a:gd name="connsiteX25" fmla="*/ 934811 w 3486150"/>
                <a:gd name="connsiteY25" fmla="*/ 65315 h 261258"/>
                <a:gd name="connsiteX26" fmla="*/ 742950 w 3486150"/>
                <a:gd name="connsiteY26" fmla="*/ 73479 h 261258"/>
                <a:gd name="connsiteX27" fmla="*/ 742950 w 3486150"/>
                <a:gd name="connsiteY27" fmla="*/ 61233 h 261258"/>
                <a:gd name="connsiteX28" fmla="*/ 583747 w 3486150"/>
                <a:gd name="connsiteY28" fmla="*/ 65315 h 261258"/>
                <a:gd name="connsiteX29" fmla="*/ 579665 w 3486150"/>
                <a:gd name="connsiteY29" fmla="*/ 44904 h 261258"/>
                <a:gd name="connsiteX30" fmla="*/ 485775 w 3486150"/>
                <a:gd name="connsiteY30" fmla="*/ 48986 h 261258"/>
                <a:gd name="connsiteX31" fmla="*/ 485775 w 3486150"/>
                <a:gd name="connsiteY31" fmla="*/ 28575 h 261258"/>
                <a:gd name="connsiteX32" fmla="*/ 355147 w 3486150"/>
                <a:gd name="connsiteY32" fmla="*/ 32658 h 261258"/>
                <a:gd name="connsiteX33" fmla="*/ 346983 w 3486150"/>
                <a:gd name="connsiteY33" fmla="*/ 12247 h 261258"/>
                <a:gd name="connsiteX34" fmla="*/ 159204 w 3486150"/>
                <a:gd name="connsiteY34" fmla="*/ 20411 h 261258"/>
                <a:gd name="connsiteX35" fmla="*/ 159204 w 3486150"/>
                <a:gd name="connsiteY35" fmla="*/ 20411 h 261258"/>
                <a:gd name="connsiteX36" fmla="*/ 155122 w 3486150"/>
                <a:gd name="connsiteY36" fmla="*/ 0 h 261258"/>
                <a:gd name="connsiteX37" fmla="*/ 0 w 3486150"/>
                <a:gd name="connsiteY37" fmla="*/ 1 h 261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86150" h="261258">
                  <a:moveTo>
                    <a:pt x="3486150" y="261258"/>
                  </a:moveTo>
                  <a:lnTo>
                    <a:pt x="2130879" y="261258"/>
                  </a:lnTo>
                  <a:lnTo>
                    <a:pt x="2130879" y="261258"/>
                  </a:lnTo>
                  <a:lnTo>
                    <a:pt x="2130879" y="261258"/>
                  </a:lnTo>
                  <a:lnTo>
                    <a:pt x="2098222" y="240847"/>
                  </a:lnTo>
                  <a:lnTo>
                    <a:pt x="2024743" y="240847"/>
                  </a:lnTo>
                  <a:lnTo>
                    <a:pt x="2000250" y="224518"/>
                  </a:lnTo>
                  <a:lnTo>
                    <a:pt x="1828800" y="228600"/>
                  </a:lnTo>
                  <a:lnTo>
                    <a:pt x="1816554" y="216354"/>
                  </a:lnTo>
                  <a:lnTo>
                    <a:pt x="1787979" y="216354"/>
                  </a:lnTo>
                  <a:lnTo>
                    <a:pt x="1787979" y="216354"/>
                  </a:lnTo>
                  <a:lnTo>
                    <a:pt x="1779815" y="179615"/>
                  </a:lnTo>
                  <a:lnTo>
                    <a:pt x="1710418" y="183697"/>
                  </a:lnTo>
                  <a:lnTo>
                    <a:pt x="1690008" y="151040"/>
                  </a:lnTo>
                  <a:lnTo>
                    <a:pt x="1453243" y="159204"/>
                  </a:lnTo>
                  <a:lnTo>
                    <a:pt x="1420586" y="130629"/>
                  </a:lnTo>
                  <a:lnTo>
                    <a:pt x="1277711" y="130629"/>
                  </a:lnTo>
                  <a:lnTo>
                    <a:pt x="1269547" y="110218"/>
                  </a:lnTo>
                  <a:lnTo>
                    <a:pt x="1220561" y="114300"/>
                  </a:lnTo>
                  <a:lnTo>
                    <a:pt x="1220561" y="97972"/>
                  </a:lnTo>
                  <a:lnTo>
                    <a:pt x="1085850" y="102054"/>
                  </a:lnTo>
                  <a:lnTo>
                    <a:pt x="1077686" y="89808"/>
                  </a:lnTo>
                  <a:lnTo>
                    <a:pt x="996043" y="93890"/>
                  </a:lnTo>
                  <a:lnTo>
                    <a:pt x="991961" y="81643"/>
                  </a:lnTo>
                  <a:lnTo>
                    <a:pt x="947058" y="85725"/>
                  </a:lnTo>
                  <a:lnTo>
                    <a:pt x="934811" y="65315"/>
                  </a:lnTo>
                  <a:lnTo>
                    <a:pt x="742950" y="73479"/>
                  </a:lnTo>
                  <a:lnTo>
                    <a:pt x="742950" y="61233"/>
                  </a:lnTo>
                  <a:lnTo>
                    <a:pt x="583747" y="65315"/>
                  </a:lnTo>
                  <a:lnTo>
                    <a:pt x="579665" y="44904"/>
                  </a:lnTo>
                  <a:lnTo>
                    <a:pt x="485775" y="48986"/>
                  </a:lnTo>
                  <a:lnTo>
                    <a:pt x="485775" y="28575"/>
                  </a:lnTo>
                  <a:lnTo>
                    <a:pt x="355147" y="32658"/>
                  </a:lnTo>
                  <a:lnTo>
                    <a:pt x="346983" y="12247"/>
                  </a:lnTo>
                  <a:lnTo>
                    <a:pt x="159204" y="20411"/>
                  </a:lnTo>
                  <a:lnTo>
                    <a:pt x="159204" y="20411"/>
                  </a:lnTo>
                  <a:lnTo>
                    <a:pt x="155122" y="0"/>
                  </a:lnTo>
                  <a:lnTo>
                    <a:pt x="0" y="1"/>
                  </a:lnTo>
                </a:path>
              </a:pathLst>
            </a:custGeom>
            <a:noFill/>
            <a:ln w="28575">
              <a:solidFill>
                <a:schemeClr val="accent4"/>
              </a:solidFill>
              <a:miter lim="800000"/>
              <a:headEnd/>
              <a:tailEnd/>
            </a:ln>
          </p:spPr>
          <p:txBody>
            <a:bodyPr rtlCol="0" anchor="ctr"/>
            <a:lstStyle/>
            <a:p>
              <a:pPr algn="ctr"/>
              <a:endParaRPr lang="en-US" dirty="0"/>
            </a:p>
          </p:txBody>
        </p:sp>
        <p:sp>
          <p:nvSpPr>
            <p:cNvPr id="62" name="Freeform 61">
              <a:extLst>
                <a:ext uri="{FF2B5EF4-FFF2-40B4-BE49-F238E27FC236}">
                  <a16:creationId xmlns:a16="http://schemas.microsoft.com/office/drawing/2014/main" id="{27B6C433-BB1C-354D-AEAA-36C74B7F1B6B}"/>
                </a:ext>
              </a:extLst>
            </p:cNvPr>
            <p:cNvSpPr/>
            <p:nvPr/>
          </p:nvSpPr>
          <p:spPr bwMode="auto">
            <a:xfrm>
              <a:off x="3241221" y="1743075"/>
              <a:ext cx="2004333" cy="97971"/>
            </a:xfrm>
            <a:custGeom>
              <a:avLst/>
              <a:gdLst>
                <a:gd name="connsiteX0" fmla="*/ 0 w 2004333"/>
                <a:gd name="connsiteY0" fmla="*/ 0 h 97971"/>
                <a:gd name="connsiteX1" fmla="*/ 934811 w 2004333"/>
                <a:gd name="connsiteY1" fmla="*/ 4082 h 97971"/>
                <a:gd name="connsiteX2" fmla="*/ 955222 w 2004333"/>
                <a:gd name="connsiteY2" fmla="*/ 28575 h 97971"/>
                <a:gd name="connsiteX3" fmla="*/ 1008290 w 2004333"/>
                <a:gd name="connsiteY3" fmla="*/ 28575 h 97971"/>
                <a:gd name="connsiteX4" fmla="*/ 1024618 w 2004333"/>
                <a:gd name="connsiteY4" fmla="*/ 44903 h 97971"/>
                <a:gd name="connsiteX5" fmla="*/ 1208315 w 2004333"/>
                <a:gd name="connsiteY5" fmla="*/ 44903 h 97971"/>
                <a:gd name="connsiteX6" fmla="*/ 1216480 w 2004333"/>
                <a:gd name="connsiteY6" fmla="*/ 53068 h 97971"/>
                <a:gd name="connsiteX7" fmla="*/ 1489983 w 2004333"/>
                <a:gd name="connsiteY7" fmla="*/ 53068 h 97971"/>
                <a:gd name="connsiteX8" fmla="*/ 1489983 w 2004333"/>
                <a:gd name="connsiteY8" fmla="*/ 61232 h 97971"/>
                <a:gd name="connsiteX9" fmla="*/ 1636940 w 2004333"/>
                <a:gd name="connsiteY9" fmla="*/ 61232 h 97971"/>
                <a:gd name="connsiteX10" fmla="*/ 1649186 w 2004333"/>
                <a:gd name="connsiteY10" fmla="*/ 73478 h 97971"/>
                <a:gd name="connsiteX11" fmla="*/ 1787979 w 2004333"/>
                <a:gd name="connsiteY11" fmla="*/ 73478 h 97971"/>
                <a:gd name="connsiteX12" fmla="*/ 1804308 w 2004333"/>
                <a:gd name="connsiteY12" fmla="*/ 89807 h 97971"/>
                <a:gd name="connsiteX13" fmla="*/ 1865540 w 2004333"/>
                <a:gd name="connsiteY13" fmla="*/ 89807 h 97971"/>
                <a:gd name="connsiteX14" fmla="*/ 1873704 w 2004333"/>
                <a:gd name="connsiteY14" fmla="*/ 97971 h 97971"/>
                <a:gd name="connsiteX15" fmla="*/ 2004333 w 2004333"/>
                <a:gd name="connsiteY15" fmla="*/ 97971 h 9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04333" h="97971">
                  <a:moveTo>
                    <a:pt x="0" y="0"/>
                  </a:moveTo>
                  <a:lnTo>
                    <a:pt x="934811" y="4082"/>
                  </a:lnTo>
                  <a:lnTo>
                    <a:pt x="955222" y="28575"/>
                  </a:lnTo>
                  <a:lnTo>
                    <a:pt x="1008290" y="28575"/>
                  </a:lnTo>
                  <a:lnTo>
                    <a:pt x="1024618" y="44903"/>
                  </a:lnTo>
                  <a:lnTo>
                    <a:pt x="1208315" y="44903"/>
                  </a:lnTo>
                  <a:lnTo>
                    <a:pt x="1216480" y="53068"/>
                  </a:lnTo>
                  <a:lnTo>
                    <a:pt x="1489983" y="53068"/>
                  </a:lnTo>
                  <a:lnTo>
                    <a:pt x="1489983" y="61232"/>
                  </a:lnTo>
                  <a:lnTo>
                    <a:pt x="1636940" y="61232"/>
                  </a:lnTo>
                  <a:lnTo>
                    <a:pt x="1649186" y="73478"/>
                  </a:lnTo>
                  <a:lnTo>
                    <a:pt x="1787979" y="73478"/>
                  </a:lnTo>
                  <a:lnTo>
                    <a:pt x="1804308" y="89807"/>
                  </a:lnTo>
                  <a:lnTo>
                    <a:pt x="1865540" y="89807"/>
                  </a:lnTo>
                  <a:lnTo>
                    <a:pt x="1873704" y="97971"/>
                  </a:lnTo>
                  <a:lnTo>
                    <a:pt x="2004333" y="97971"/>
                  </a:lnTo>
                </a:path>
              </a:pathLst>
            </a:custGeom>
            <a:noFill/>
            <a:ln w="28575">
              <a:solidFill>
                <a:schemeClr val="accent4"/>
              </a:solidFill>
              <a:miter lim="800000"/>
              <a:headEnd/>
              <a:tailEnd/>
            </a:ln>
          </p:spPr>
          <p:txBody>
            <a:bodyPr rtlCol="0" anchor="ctr"/>
            <a:lstStyle/>
            <a:p>
              <a:pPr algn="ctr"/>
              <a:endParaRPr lang="en-US" dirty="0"/>
            </a:p>
          </p:txBody>
        </p:sp>
      </p:grpSp>
      <p:grpSp>
        <p:nvGrpSpPr>
          <p:cNvPr id="59" name="Group 58">
            <a:extLst>
              <a:ext uri="{FF2B5EF4-FFF2-40B4-BE49-F238E27FC236}">
                <a16:creationId xmlns:a16="http://schemas.microsoft.com/office/drawing/2014/main" id="{EFF34744-7C77-3347-9FB1-30E6D4AA1A26}"/>
              </a:ext>
            </a:extLst>
          </p:cNvPr>
          <p:cNvGrpSpPr/>
          <p:nvPr/>
        </p:nvGrpSpPr>
        <p:grpSpPr>
          <a:xfrm>
            <a:off x="3252564" y="1749020"/>
            <a:ext cx="5369798" cy="1362395"/>
            <a:chOff x="3252564" y="1749020"/>
            <a:chExt cx="5369798" cy="1362395"/>
          </a:xfrm>
        </p:grpSpPr>
        <p:sp>
          <p:nvSpPr>
            <p:cNvPr id="57" name="Freeform 56">
              <a:extLst>
                <a:ext uri="{FF2B5EF4-FFF2-40B4-BE49-F238E27FC236}">
                  <a16:creationId xmlns:a16="http://schemas.microsoft.com/office/drawing/2014/main" id="{B79262B2-D85C-8648-A1B4-C9BC882BCF1E}"/>
                </a:ext>
              </a:extLst>
            </p:cNvPr>
            <p:cNvSpPr/>
            <p:nvPr/>
          </p:nvSpPr>
          <p:spPr bwMode="auto">
            <a:xfrm>
              <a:off x="4087184" y="1822663"/>
              <a:ext cx="4535178" cy="1288752"/>
            </a:xfrm>
            <a:custGeom>
              <a:avLst/>
              <a:gdLst>
                <a:gd name="connsiteX0" fmla="*/ 4535178 w 4535178"/>
                <a:gd name="connsiteY0" fmla="*/ 1288752 h 1288752"/>
                <a:gd name="connsiteX1" fmla="*/ 4308113 w 4535178"/>
                <a:gd name="connsiteY1" fmla="*/ 1288752 h 1288752"/>
                <a:gd name="connsiteX2" fmla="*/ 4308113 w 4535178"/>
                <a:gd name="connsiteY2" fmla="*/ 656650 h 1288752"/>
                <a:gd name="connsiteX3" fmla="*/ 4044225 w 4535178"/>
                <a:gd name="connsiteY3" fmla="*/ 656650 h 1288752"/>
                <a:gd name="connsiteX4" fmla="*/ 4044225 w 4535178"/>
                <a:gd name="connsiteY4" fmla="*/ 484816 h 1288752"/>
                <a:gd name="connsiteX5" fmla="*/ 3565546 w 4535178"/>
                <a:gd name="connsiteY5" fmla="*/ 484816 h 1288752"/>
                <a:gd name="connsiteX6" fmla="*/ 3547135 w 4535178"/>
                <a:gd name="connsiteY6" fmla="*/ 429584 h 1288752"/>
                <a:gd name="connsiteX7" fmla="*/ 3436671 w 4535178"/>
                <a:gd name="connsiteY7" fmla="*/ 429584 h 1288752"/>
                <a:gd name="connsiteX8" fmla="*/ 3418260 w 4535178"/>
                <a:gd name="connsiteY8" fmla="*/ 411173 h 1288752"/>
                <a:gd name="connsiteX9" fmla="*/ 3203468 w 4535178"/>
                <a:gd name="connsiteY9" fmla="*/ 417310 h 1288752"/>
                <a:gd name="connsiteX10" fmla="*/ 3178921 w 4535178"/>
                <a:gd name="connsiteY10" fmla="*/ 386626 h 1288752"/>
                <a:gd name="connsiteX11" fmla="*/ 3123688 w 4535178"/>
                <a:gd name="connsiteY11" fmla="*/ 392763 h 1288752"/>
                <a:gd name="connsiteX12" fmla="*/ 3105278 w 4535178"/>
                <a:gd name="connsiteY12" fmla="*/ 355941 h 1288752"/>
                <a:gd name="connsiteX13" fmla="*/ 2908897 w 4535178"/>
                <a:gd name="connsiteY13" fmla="*/ 362078 h 1288752"/>
                <a:gd name="connsiteX14" fmla="*/ 2890486 w 4535178"/>
                <a:gd name="connsiteY14" fmla="*/ 349804 h 1288752"/>
                <a:gd name="connsiteX15" fmla="*/ 2626599 w 4535178"/>
                <a:gd name="connsiteY15" fmla="*/ 349804 h 1288752"/>
                <a:gd name="connsiteX16" fmla="*/ 2546819 w 4535178"/>
                <a:gd name="connsiteY16" fmla="*/ 325256 h 1288752"/>
                <a:gd name="connsiteX17" fmla="*/ 2436354 w 4535178"/>
                <a:gd name="connsiteY17" fmla="*/ 331393 h 1288752"/>
                <a:gd name="connsiteX18" fmla="*/ 2411807 w 4535178"/>
                <a:gd name="connsiteY18" fmla="*/ 306846 h 1288752"/>
                <a:gd name="connsiteX19" fmla="*/ 2332027 w 4535178"/>
                <a:gd name="connsiteY19" fmla="*/ 306846 h 1288752"/>
                <a:gd name="connsiteX20" fmla="*/ 2301342 w 4535178"/>
                <a:gd name="connsiteY20" fmla="*/ 282298 h 1288752"/>
                <a:gd name="connsiteX21" fmla="*/ 2227699 w 4535178"/>
                <a:gd name="connsiteY21" fmla="*/ 288435 h 1288752"/>
                <a:gd name="connsiteX22" fmla="*/ 2197015 w 4535178"/>
                <a:gd name="connsiteY22" fmla="*/ 257750 h 1288752"/>
                <a:gd name="connsiteX23" fmla="*/ 2129509 w 4535178"/>
                <a:gd name="connsiteY23" fmla="*/ 263887 h 1288752"/>
                <a:gd name="connsiteX24" fmla="*/ 2086550 w 4535178"/>
                <a:gd name="connsiteY24" fmla="*/ 233203 h 1288752"/>
                <a:gd name="connsiteX25" fmla="*/ 1982223 w 4535178"/>
                <a:gd name="connsiteY25" fmla="*/ 239340 h 1288752"/>
                <a:gd name="connsiteX26" fmla="*/ 1945401 w 4535178"/>
                <a:gd name="connsiteY26" fmla="*/ 214792 h 1288752"/>
                <a:gd name="connsiteX27" fmla="*/ 1834937 w 4535178"/>
                <a:gd name="connsiteY27" fmla="*/ 220929 h 1288752"/>
                <a:gd name="connsiteX28" fmla="*/ 1834937 w 4535178"/>
                <a:gd name="connsiteY28" fmla="*/ 202518 h 1288752"/>
                <a:gd name="connsiteX29" fmla="*/ 1681514 w 4535178"/>
                <a:gd name="connsiteY29" fmla="*/ 208655 h 1288752"/>
                <a:gd name="connsiteX30" fmla="*/ 1656966 w 4535178"/>
                <a:gd name="connsiteY30" fmla="*/ 196381 h 1288752"/>
                <a:gd name="connsiteX31" fmla="*/ 1509680 w 4535178"/>
                <a:gd name="connsiteY31" fmla="*/ 202518 h 1288752"/>
                <a:gd name="connsiteX32" fmla="*/ 1497407 w 4535178"/>
                <a:gd name="connsiteY32" fmla="*/ 184107 h 1288752"/>
                <a:gd name="connsiteX33" fmla="*/ 1368531 w 4535178"/>
                <a:gd name="connsiteY33" fmla="*/ 184107 h 1288752"/>
                <a:gd name="connsiteX34" fmla="*/ 1319436 w 4535178"/>
                <a:gd name="connsiteY34" fmla="*/ 165697 h 1288752"/>
                <a:gd name="connsiteX35" fmla="*/ 1147603 w 4535178"/>
                <a:gd name="connsiteY35" fmla="*/ 165697 h 1288752"/>
                <a:gd name="connsiteX36" fmla="*/ 1141466 w 4535178"/>
                <a:gd name="connsiteY36" fmla="*/ 147286 h 1288752"/>
                <a:gd name="connsiteX37" fmla="*/ 1043275 w 4535178"/>
                <a:gd name="connsiteY37" fmla="*/ 147286 h 1288752"/>
                <a:gd name="connsiteX38" fmla="*/ 1024864 w 4535178"/>
                <a:gd name="connsiteY38" fmla="*/ 135012 h 1288752"/>
                <a:gd name="connsiteX39" fmla="*/ 938948 w 4535178"/>
                <a:gd name="connsiteY39" fmla="*/ 141149 h 1288752"/>
                <a:gd name="connsiteX40" fmla="*/ 920537 w 4535178"/>
                <a:gd name="connsiteY40" fmla="*/ 122738 h 1288752"/>
                <a:gd name="connsiteX41" fmla="*/ 791662 w 4535178"/>
                <a:gd name="connsiteY41" fmla="*/ 128875 h 1288752"/>
                <a:gd name="connsiteX42" fmla="*/ 779388 w 4535178"/>
                <a:gd name="connsiteY42" fmla="*/ 104328 h 1288752"/>
                <a:gd name="connsiteX43" fmla="*/ 675060 w 4535178"/>
                <a:gd name="connsiteY43" fmla="*/ 98191 h 1288752"/>
                <a:gd name="connsiteX44" fmla="*/ 675060 w 4535178"/>
                <a:gd name="connsiteY44" fmla="*/ 85917 h 1288752"/>
                <a:gd name="connsiteX45" fmla="*/ 533911 w 4535178"/>
                <a:gd name="connsiteY45" fmla="*/ 85917 h 1288752"/>
                <a:gd name="connsiteX46" fmla="*/ 527774 w 4535178"/>
                <a:gd name="connsiteY46" fmla="*/ 67506 h 1288752"/>
                <a:gd name="connsiteX47" fmla="*/ 435721 w 4535178"/>
                <a:gd name="connsiteY47" fmla="*/ 73643 h 1288752"/>
                <a:gd name="connsiteX48" fmla="*/ 429584 w 4535178"/>
                <a:gd name="connsiteY48" fmla="*/ 49095 h 1288752"/>
                <a:gd name="connsiteX49" fmla="*/ 325256 w 4535178"/>
                <a:gd name="connsiteY49" fmla="*/ 49095 h 1288752"/>
                <a:gd name="connsiteX50" fmla="*/ 312982 w 4535178"/>
                <a:gd name="connsiteY50" fmla="*/ 30685 h 1288752"/>
                <a:gd name="connsiteX51" fmla="*/ 202518 w 4535178"/>
                <a:gd name="connsiteY51" fmla="*/ 30685 h 1288752"/>
                <a:gd name="connsiteX52" fmla="*/ 190244 w 4535178"/>
                <a:gd name="connsiteY52" fmla="*/ 6137 h 1288752"/>
                <a:gd name="connsiteX53" fmla="*/ 92054 w 4535178"/>
                <a:gd name="connsiteY53" fmla="*/ 12274 h 1288752"/>
                <a:gd name="connsiteX54" fmla="*/ 73643 w 4535178"/>
                <a:gd name="connsiteY54" fmla="*/ 0 h 1288752"/>
                <a:gd name="connsiteX55" fmla="*/ 0 w 4535178"/>
                <a:gd name="connsiteY55" fmla="*/ 0 h 128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535178" h="1288752">
                  <a:moveTo>
                    <a:pt x="4535178" y="1288752"/>
                  </a:moveTo>
                  <a:lnTo>
                    <a:pt x="4308113" y="1288752"/>
                  </a:lnTo>
                  <a:lnTo>
                    <a:pt x="4308113" y="656650"/>
                  </a:lnTo>
                  <a:lnTo>
                    <a:pt x="4044225" y="656650"/>
                  </a:lnTo>
                  <a:lnTo>
                    <a:pt x="4044225" y="484816"/>
                  </a:lnTo>
                  <a:lnTo>
                    <a:pt x="3565546" y="484816"/>
                  </a:lnTo>
                  <a:lnTo>
                    <a:pt x="3547135" y="429584"/>
                  </a:lnTo>
                  <a:lnTo>
                    <a:pt x="3436671" y="429584"/>
                  </a:lnTo>
                  <a:lnTo>
                    <a:pt x="3418260" y="411173"/>
                  </a:lnTo>
                  <a:lnTo>
                    <a:pt x="3203468" y="417310"/>
                  </a:lnTo>
                  <a:lnTo>
                    <a:pt x="3178921" y="386626"/>
                  </a:lnTo>
                  <a:lnTo>
                    <a:pt x="3123688" y="392763"/>
                  </a:lnTo>
                  <a:lnTo>
                    <a:pt x="3105278" y="355941"/>
                  </a:lnTo>
                  <a:lnTo>
                    <a:pt x="2908897" y="362078"/>
                  </a:lnTo>
                  <a:lnTo>
                    <a:pt x="2890486" y="349804"/>
                  </a:lnTo>
                  <a:lnTo>
                    <a:pt x="2626599" y="349804"/>
                  </a:lnTo>
                  <a:lnTo>
                    <a:pt x="2546819" y="325256"/>
                  </a:lnTo>
                  <a:lnTo>
                    <a:pt x="2436354" y="331393"/>
                  </a:lnTo>
                  <a:lnTo>
                    <a:pt x="2411807" y="306846"/>
                  </a:lnTo>
                  <a:lnTo>
                    <a:pt x="2332027" y="306846"/>
                  </a:lnTo>
                  <a:lnTo>
                    <a:pt x="2301342" y="282298"/>
                  </a:lnTo>
                  <a:lnTo>
                    <a:pt x="2227699" y="288435"/>
                  </a:lnTo>
                  <a:lnTo>
                    <a:pt x="2197015" y="257750"/>
                  </a:lnTo>
                  <a:lnTo>
                    <a:pt x="2129509" y="263887"/>
                  </a:lnTo>
                  <a:lnTo>
                    <a:pt x="2086550" y="233203"/>
                  </a:lnTo>
                  <a:lnTo>
                    <a:pt x="1982223" y="239340"/>
                  </a:lnTo>
                  <a:lnTo>
                    <a:pt x="1945401" y="214792"/>
                  </a:lnTo>
                  <a:lnTo>
                    <a:pt x="1834937" y="220929"/>
                  </a:lnTo>
                  <a:lnTo>
                    <a:pt x="1834937" y="202518"/>
                  </a:lnTo>
                  <a:lnTo>
                    <a:pt x="1681514" y="208655"/>
                  </a:lnTo>
                  <a:lnTo>
                    <a:pt x="1656966" y="196381"/>
                  </a:lnTo>
                  <a:lnTo>
                    <a:pt x="1509680" y="202518"/>
                  </a:lnTo>
                  <a:lnTo>
                    <a:pt x="1497407" y="184107"/>
                  </a:lnTo>
                  <a:lnTo>
                    <a:pt x="1368531" y="184107"/>
                  </a:lnTo>
                  <a:lnTo>
                    <a:pt x="1319436" y="165697"/>
                  </a:lnTo>
                  <a:lnTo>
                    <a:pt x="1147603" y="165697"/>
                  </a:lnTo>
                  <a:lnTo>
                    <a:pt x="1141466" y="147286"/>
                  </a:lnTo>
                  <a:lnTo>
                    <a:pt x="1043275" y="147286"/>
                  </a:lnTo>
                  <a:lnTo>
                    <a:pt x="1024864" y="135012"/>
                  </a:lnTo>
                  <a:lnTo>
                    <a:pt x="938948" y="141149"/>
                  </a:lnTo>
                  <a:lnTo>
                    <a:pt x="920537" y="122738"/>
                  </a:lnTo>
                  <a:lnTo>
                    <a:pt x="791662" y="128875"/>
                  </a:lnTo>
                  <a:lnTo>
                    <a:pt x="779388" y="104328"/>
                  </a:lnTo>
                  <a:lnTo>
                    <a:pt x="675060" y="98191"/>
                  </a:lnTo>
                  <a:lnTo>
                    <a:pt x="675060" y="85917"/>
                  </a:lnTo>
                  <a:lnTo>
                    <a:pt x="533911" y="85917"/>
                  </a:lnTo>
                  <a:lnTo>
                    <a:pt x="527774" y="67506"/>
                  </a:lnTo>
                  <a:lnTo>
                    <a:pt x="435721" y="73643"/>
                  </a:lnTo>
                  <a:lnTo>
                    <a:pt x="429584" y="49095"/>
                  </a:lnTo>
                  <a:lnTo>
                    <a:pt x="325256" y="49095"/>
                  </a:lnTo>
                  <a:lnTo>
                    <a:pt x="312982" y="30685"/>
                  </a:lnTo>
                  <a:lnTo>
                    <a:pt x="202518" y="30685"/>
                  </a:lnTo>
                  <a:lnTo>
                    <a:pt x="190244" y="6137"/>
                  </a:lnTo>
                  <a:lnTo>
                    <a:pt x="92054" y="12274"/>
                  </a:lnTo>
                  <a:lnTo>
                    <a:pt x="73643" y="0"/>
                  </a:lnTo>
                  <a:lnTo>
                    <a:pt x="0" y="0"/>
                  </a:lnTo>
                </a:path>
              </a:pathLst>
            </a:custGeom>
            <a:noFill/>
            <a:ln w="28575">
              <a:solidFill>
                <a:schemeClr val="accent5"/>
              </a:solidFill>
              <a:miter lim="800000"/>
              <a:headEnd/>
              <a:tailEnd/>
            </a:ln>
          </p:spPr>
          <p:txBody>
            <a:bodyPr rtlCol="0" anchor="ctr"/>
            <a:lstStyle/>
            <a:p>
              <a:pPr algn="ctr"/>
              <a:endParaRPr lang="en-US" dirty="0"/>
            </a:p>
          </p:txBody>
        </p:sp>
        <p:sp>
          <p:nvSpPr>
            <p:cNvPr id="58" name="Freeform 57">
              <a:extLst>
                <a:ext uri="{FF2B5EF4-FFF2-40B4-BE49-F238E27FC236}">
                  <a16:creationId xmlns:a16="http://schemas.microsoft.com/office/drawing/2014/main" id="{666EE924-D1F6-DC45-8BD3-1983AF9BF99D}"/>
                </a:ext>
              </a:extLst>
            </p:cNvPr>
            <p:cNvSpPr/>
            <p:nvPr/>
          </p:nvSpPr>
          <p:spPr bwMode="auto">
            <a:xfrm>
              <a:off x="3252564" y="1749020"/>
              <a:ext cx="840757" cy="67506"/>
            </a:xfrm>
            <a:custGeom>
              <a:avLst/>
              <a:gdLst>
                <a:gd name="connsiteX0" fmla="*/ 0 w 840757"/>
                <a:gd name="connsiteY0" fmla="*/ 0 h 67506"/>
                <a:gd name="connsiteX1" fmla="*/ 49095 w 840757"/>
                <a:gd name="connsiteY1" fmla="*/ 30685 h 67506"/>
                <a:gd name="connsiteX2" fmla="*/ 288435 w 840757"/>
                <a:gd name="connsiteY2" fmla="*/ 24548 h 67506"/>
                <a:gd name="connsiteX3" fmla="*/ 306845 w 840757"/>
                <a:gd name="connsiteY3" fmla="*/ 42959 h 67506"/>
                <a:gd name="connsiteX4" fmla="*/ 490953 w 840757"/>
                <a:gd name="connsiteY4" fmla="*/ 36822 h 67506"/>
                <a:gd name="connsiteX5" fmla="*/ 503227 w 840757"/>
                <a:gd name="connsiteY5" fmla="*/ 49095 h 67506"/>
                <a:gd name="connsiteX6" fmla="*/ 693471 w 840757"/>
                <a:gd name="connsiteY6" fmla="*/ 42959 h 67506"/>
                <a:gd name="connsiteX7" fmla="*/ 705745 w 840757"/>
                <a:gd name="connsiteY7" fmla="*/ 67506 h 67506"/>
                <a:gd name="connsiteX8" fmla="*/ 840757 w 840757"/>
                <a:gd name="connsiteY8" fmla="*/ 67506 h 6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0757" h="67506">
                  <a:moveTo>
                    <a:pt x="0" y="0"/>
                  </a:moveTo>
                  <a:lnTo>
                    <a:pt x="49095" y="30685"/>
                  </a:lnTo>
                  <a:lnTo>
                    <a:pt x="288435" y="24548"/>
                  </a:lnTo>
                  <a:lnTo>
                    <a:pt x="306845" y="42959"/>
                  </a:lnTo>
                  <a:lnTo>
                    <a:pt x="490953" y="36822"/>
                  </a:lnTo>
                  <a:lnTo>
                    <a:pt x="503227" y="49095"/>
                  </a:lnTo>
                  <a:lnTo>
                    <a:pt x="693471" y="42959"/>
                  </a:lnTo>
                  <a:lnTo>
                    <a:pt x="705745" y="67506"/>
                  </a:lnTo>
                  <a:lnTo>
                    <a:pt x="840757" y="67506"/>
                  </a:lnTo>
                </a:path>
              </a:pathLst>
            </a:custGeom>
            <a:noFill/>
            <a:ln w="28575">
              <a:solidFill>
                <a:schemeClr val="accent5"/>
              </a:solidFill>
              <a:miter lim="800000"/>
              <a:headEnd/>
              <a:tailEnd/>
            </a:ln>
          </p:spPr>
          <p:txBody>
            <a:bodyPr rtlCol="0" anchor="ctr"/>
            <a:lstStyle/>
            <a:p>
              <a:pPr algn="ctr"/>
              <a:endParaRPr lang="en-US" dirty="0"/>
            </a:p>
          </p:txBody>
        </p:sp>
      </p:grpSp>
      <p:sp>
        <p:nvSpPr>
          <p:cNvPr id="2" name="Title 1">
            <a:extLst>
              <a:ext uri="{FF2B5EF4-FFF2-40B4-BE49-F238E27FC236}">
                <a16:creationId xmlns:a16="http://schemas.microsoft.com/office/drawing/2014/main" id="{2877F374-BF5B-4DF9-83F6-8143FED832FF}"/>
              </a:ext>
            </a:extLst>
          </p:cNvPr>
          <p:cNvSpPr>
            <a:spLocks noGrp="1"/>
          </p:cNvSpPr>
          <p:nvPr>
            <p:ph type="title"/>
          </p:nvPr>
        </p:nvSpPr>
        <p:spPr/>
        <p:txBody>
          <a:bodyPr/>
          <a:lstStyle/>
          <a:p>
            <a:r>
              <a:rPr lang="en-US" dirty="0"/>
              <a:t>70-Gene Signature Test: </a:t>
            </a:r>
            <a:br>
              <a:rPr lang="en-US" dirty="0"/>
            </a:br>
            <a:r>
              <a:rPr lang="en-US" dirty="0"/>
              <a:t>Survival Without Distant Metastasis</a:t>
            </a:r>
          </a:p>
        </p:txBody>
      </p:sp>
      <p:sp>
        <p:nvSpPr>
          <p:cNvPr id="7" name="TextBox 6">
            <a:extLst>
              <a:ext uri="{FF2B5EF4-FFF2-40B4-BE49-F238E27FC236}">
                <a16:creationId xmlns:a16="http://schemas.microsoft.com/office/drawing/2014/main" id="{4CBEE16D-B732-4955-B99C-EDBA9D209D91}"/>
              </a:ext>
            </a:extLst>
          </p:cNvPr>
          <p:cNvSpPr txBox="1"/>
          <p:nvPr/>
        </p:nvSpPr>
        <p:spPr bwMode="auto">
          <a:xfrm>
            <a:off x="442320" y="6353765"/>
            <a:ext cx="61042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eaLnBrk="1" hangingPunct="1">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Cardoso. NEJM. 2016;375.717.</a:t>
            </a:r>
            <a:endParaRPr kumimoji="0" lang="en-US" altLang="en-US" sz="1200" b="0" i="0" u="none" strike="noStrike" cap="none" normalizeH="0" baseline="0" dirty="0">
              <a:ln>
                <a:noFill/>
              </a:ln>
              <a:solidFill>
                <a:schemeClr val="bg2"/>
              </a:solidFill>
              <a:effectLst/>
              <a:latin typeface="Calibri" panose="020F0502020204030204" pitchFamily="34" charset="0"/>
              <a:cs typeface="Calibri" panose="020F0502020204030204" pitchFamily="34" charset="0"/>
            </a:endParaRPr>
          </a:p>
        </p:txBody>
      </p:sp>
      <p:grpSp>
        <p:nvGrpSpPr>
          <p:cNvPr id="6" name="Group 5">
            <a:extLst>
              <a:ext uri="{FF2B5EF4-FFF2-40B4-BE49-F238E27FC236}">
                <a16:creationId xmlns:a16="http://schemas.microsoft.com/office/drawing/2014/main" id="{80E4DEF4-CC37-43E2-A7EC-E4C269D10AE9}"/>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E2F8D610-25F3-4AF4-B3F6-DD9ED00C9E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93EAF62D-80B4-4E9E-AA6B-5F3FAE7D096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cxnSp>
        <p:nvCxnSpPr>
          <p:cNvPr id="10" name="Straight Connector 9">
            <a:extLst>
              <a:ext uri="{FF2B5EF4-FFF2-40B4-BE49-F238E27FC236}">
                <a16:creationId xmlns:a16="http://schemas.microsoft.com/office/drawing/2014/main" id="{61831F2C-010D-C54A-BA1E-8DA2FA737D4D}"/>
              </a:ext>
            </a:extLst>
          </p:cNvPr>
          <p:cNvCxnSpPr>
            <a:cxnSpLocks/>
          </p:cNvCxnSpPr>
          <p:nvPr/>
        </p:nvCxnSpPr>
        <p:spPr bwMode="auto">
          <a:xfrm>
            <a:off x="3236360" y="5650787"/>
            <a:ext cx="6318606"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5CA61A4-1617-2E46-AFD0-7CB390A0BDD4}"/>
              </a:ext>
            </a:extLst>
          </p:cNvPr>
          <p:cNvCxnSpPr>
            <a:cxnSpLocks/>
          </p:cNvCxnSpPr>
          <p:nvPr/>
        </p:nvCxnSpPr>
        <p:spPr bwMode="auto">
          <a:xfrm flipH="1">
            <a:off x="3174714" y="17466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70B431A1-C7EB-6E43-BDAB-AC3A09562B3E}"/>
              </a:ext>
            </a:extLst>
          </p:cNvPr>
          <p:cNvCxnSpPr>
            <a:cxnSpLocks/>
          </p:cNvCxnSpPr>
          <p:nvPr/>
        </p:nvCxnSpPr>
        <p:spPr bwMode="auto">
          <a:xfrm flipH="1">
            <a:off x="3174714" y="21370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8ED0E6CC-1811-DF49-8E55-D104C6A33237}"/>
              </a:ext>
            </a:extLst>
          </p:cNvPr>
          <p:cNvCxnSpPr>
            <a:cxnSpLocks/>
          </p:cNvCxnSpPr>
          <p:nvPr/>
        </p:nvCxnSpPr>
        <p:spPr bwMode="auto">
          <a:xfrm flipH="1">
            <a:off x="3174714" y="25274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C491AB20-D002-2E41-B102-A9DC61FA10A2}"/>
              </a:ext>
            </a:extLst>
          </p:cNvPr>
          <p:cNvCxnSpPr>
            <a:cxnSpLocks/>
          </p:cNvCxnSpPr>
          <p:nvPr/>
        </p:nvCxnSpPr>
        <p:spPr bwMode="auto">
          <a:xfrm flipH="1">
            <a:off x="3174714" y="29178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D7AEE42-5430-B04A-B561-74864F246A20}"/>
              </a:ext>
            </a:extLst>
          </p:cNvPr>
          <p:cNvCxnSpPr>
            <a:cxnSpLocks/>
          </p:cNvCxnSpPr>
          <p:nvPr/>
        </p:nvCxnSpPr>
        <p:spPr bwMode="auto">
          <a:xfrm flipH="1">
            <a:off x="3174714" y="33082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FC24221-F6DA-EA41-97EE-D9BBFFA65280}"/>
              </a:ext>
            </a:extLst>
          </p:cNvPr>
          <p:cNvCxnSpPr>
            <a:cxnSpLocks/>
          </p:cNvCxnSpPr>
          <p:nvPr/>
        </p:nvCxnSpPr>
        <p:spPr bwMode="auto">
          <a:xfrm flipH="1">
            <a:off x="3174714" y="36986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FA5BEB9C-C61E-5249-A14F-C6CE642EE1A3}"/>
              </a:ext>
            </a:extLst>
          </p:cNvPr>
          <p:cNvCxnSpPr>
            <a:cxnSpLocks/>
          </p:cNvCxnSpPr>
          <p:nvPr/>
        </p:nvCxnSpPr>
        <p:spPr bwMode="auto">
          <a:xfrm flipH="1">
            <a:off x="3174714" y="408911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EDF2A768-C2B8-1E40-91AD-28C466C5367E}"/>
              </a:ext>
            </a:extLst>
          </p:cNvPr>
          <p:cNvCxnSpPr>
            <a:cxnSpLocks/>
          </p:cNvCxnSpPr>
          <p:nvPr/>
        </p:nvCxnSpPr>
        <p:spPr bwMode="auto">
          <a:xfrm flipH="1">
            <a:off x="3174714" y="447953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6749B09-0C27-7046-AD10-9E4415673DB5}"/>
              </a:ext>
            </a:extLst>
          </p:cNvPr>
          <p:cNvCxnSpPr>
            <a:cxnSpLocks/>
          </p:cNvCxnSpPr>
          <p:nvPr/>
        </p:nvCxnSpPr>
        <p:spPr bwMode="auto">
          <a:xfrm flipH="1">
            <a:off x="3174714" y="48699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C766E30-D34D-E048-A498-43DD0EC7EAC5}"/>
              </a:ext>
            </a:extLst>
          </p:cNvPr>
          <p:cNvCxnSpPr>
            <a:cxnSpLocks/>
          </p:cNvCxnSpPr>
          <p:nvPr/>
        </p:nvCxnSpPr>
        <p:spPr bwMode="auto">
          <a:xfrm flipH="1">
            <a:off x="3174714" y="526036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357C4942-6F07-2B48-80B5-D4E4E9B91A4E}"/>
              </a:ext>
            </a:extLst>
          </p:cNvPr>
          <p:cNvCxnSpPr>
            <a:cxnSpLocks/>
          </p:cNvCxnSpPr>
          <p:nvPr/>
        </p:nvCxnSpPr>
        <p:spPr bwMode="auto">
          <a:xfrm flipH="1">
            <a:off x="3174714" y="565078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301C6841-D42C-7A41-B913-89DE4870C185}"/>
              </a:ext>
            </a:extLst>
          </p:cNvPr>
          <p:cNvCxnSpPr>
            <a:cxnSpLocks/>
          </p:cNvCxnSpPr>
          <p:nvPr/>
        </p:nvCxnSpPr>
        <p:spPr bwMode="auto">
          <a:xfrm>
            <a:off x="3236360" y="56507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E0CF73D-FE7B-AF47-B5B4-AC5F673BC98A}"/>
              </a:ext>
            </a:extLst>
          </p:cNvPr>
          <p:cNvCxnSpPr>
            <a:cxnSpLocks/>
          </p:cNvCxnSpPr>
          <p:nvPr/>
        </p:nvCxnSpPr>
        <p:spPr bwMode="auto">
          <a:xfrm>
            <a:off x="4495972" y="56507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10063192-D50E-9744-9FB4-D35CA395CD57}"/>
              </a:ext>
            </a:extLst>
          </p:cNvPr>
          <p:cNvCxnSpPr>
            <a:cxnSpLocks/>
          </p:cNvCxnSpPr>
          <p:nvPr/>
        </p:nvCxnSpPr>
        <p:spPr bwMode="auto">
          <a:xfrm>
            <a:off x="5755584" y="56507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85E1D7E1-FBCC-5A4E-AF03-CA3A9765AFB9}"/>
              </a:ext>
            </a:extLst>
          </p:cNvPr>
          <p:cNvCxnSpPr>
            <a:cxnSpLocks/>
          </p:cNvCxnSpPr>
          <p:nvPr/>
        </p:nvCxnSpPr>
        <p:spPr bwMode="auto">
          <a:xfrm>
            <a:off x="7015196" y="56507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BE33F88-EC8E-924A-BFFA-E13BD837E9FD}"/>
              </a:ext>
            </a:extLst>
          </p:cNvPr>
          <p:cNvCxnSpPr>
            <a:cxnSpLocks/>
          </p:cNvCxnSpPr>
          <p:nvPr/>
        </p:nvCxnSpPr>
        <p:spPr bwMode="auto">
          <a:xfrm>
            <a:off x="8274808" y="56507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A959AD00-0D35-FD4A-8011-A2F29D5E8FD1}"/>
              </a:ext>
            </a:extLst>
          </p:cNvPr>
          <p:cNvCxnSpPr>
            <a:cxnSpLocks/>
          </p:cNvCxnSpPr>
          <p:nvPr/>
        </p:nvCxnSpPr>
        <p:spPr bwMode="auto">
          <a:xfrm>
            <a:off x="9534418" y="5650787"/>
            <a:ext cx="0" cy="64008"/>
          </a:xfrm>
          <a:prstGeom prst="line">
            <a:avLst/>
          </a:prstGeom>
          <a:noFill/>
          <a:ln w="28575" cap="flat" cmpd="sng" algn="ctr">
            <a:solidFill>
              <a:schemeClr val="bg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58170B32-B7E3-9741-BD86-AC97DE5E31AA}"/>
              </a:ext>
            </a:extLst>
          </p:cNvPr>
          <p:cNvSpPr txBox="1"/>
          <p:nvPr/>
        </p:nvSpPr>
        <p:spPr bwMode="auto">
          <a:xfrm>
            <a:off x="3236360" y="5948597"/>
            <a:ext cx="6318606" cy="368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Yr</a:t>
            </a:r>
          </a:p>
        </p:txBody>
      </p:sp>
      <p:sp>
        <p:nvSpPr>
          <p:cNvPr id="33" name="TextBox 32">
            <a:extLst>
              <a:ext uri="{FF2B5EF4-FFF2-40B4-BE49-F238E27FC236}">
                <a16:creationId xmlns:a16="http://schemas.microsoft.com/office/drawing/2014/main" id="{210689B5-F571-184B-96F9-AE6415E70E95}"/>
              </a:ext>
            </a:extLst>
          </p:cNvPr>
          <p:cNvSpPr txBox="1"/>
          <p:nvPr/>
        </p:nvSpPr>
        <p:spPr bwMode="auto">
          <a:xfrm rot="16200000">
            <a:off x="518613" y="3556901"/>
            <a:ext cx="3946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Survival Without Distant Metastasis (%)</a:t>
            </a:r>
          </a:p>
        </p:txBody>
      </p:sp>
      <p:sp>
        <p:nvSpPr>
          <p:cNvPr id="34" name="TextBox 33">
            <a:extLst>
              <a:ext uri="{FF2B5EF4-FFF2-40B4-BE49-F238E27FC236}">
                <a16:creationId xmlns:a16="http://schemas.microsoft.com/office/drawing/2014/main" id="{A8A94FF9-75A4-5E48-BA6C-B3FBD8C99A38}"/>
              </a:ext>
            </a:extLst>
          </p:cNvPr>
          <p:cNvSpPr txBox="1"/>
          <p:nvPr/>
        </p:nvSpPr>
        <p:spPr bwMode="auto">
          <a:xfrm>
            <a:off x="2538066" y="1556137"/>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729FB8EB-0089-F246-8468-F130283AC200}"/>
              </a:ext>
            </a:extLst>
          </p:cNvPr>
          <p:cNvSpPr txBox="1"/>
          <p:nvPr/>
        </p:nvSpPr>
        <p:spPr bwMode="auto">
          <a:xfrm>
            <a:off x="2538066" y="1946958"/>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36" name="TextBox 35">
            <a:extLst>
              <a:ext uri="{FF2B5EF4-FFF2-40B4-BE49-F238E27FC236}">
                <a16:creationId xmlns:a16="http://schemas.microsoft.com/office/drawing/2014/main" id="{AE515094-1EFA-4548-8087-08E63D049B6B}"/>
              </a:ext>
            </a:extLst>
          </p:cNvPr>
          <p:cNvSpPr txBox="1"/>
          <p:nvPr/>
        </p:nvSpPr>
        <p:spPr bwMode="auto">
          <a:xfrm>
            <a:off x="2538066" y="2337779"/>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7" name="TextBox 36">
            <a:extLst>
              <a:ext uri="{FF2B5EF4-FFF2-40B4-BE49-F238E27FC236}">
                <a16:creationId xmlns:a16="http://schemas.microsoft.com/office/drawing/2014/main" id="{7536064E-EFBF-704F-A066-B9EC3ABBFFD4}"/>
              </a:ext>
            </a:extLst>
          </p:cNvPr>
          <p:cNvSpPr txBox="1"/>
          <p:nvPr/>
        </p:nvSpPr>
        <p:spPr bwMode="auto">
          <a:xfrm>
            <a:off x="2538066" y="2728600"/>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70</a:t>
            </a:r>
          </a:p>
        </p:txBody>
      </p:sp>
      <p:sp>
        <p:nvSpPr>
          <p:cNvPr id="38" name="TextBox 37">
            <a:extLst>
              <a:ext uri="{FF2B5EF4-FFF2-40B4-BE49-F238E27FC236}">
                <a16:creationId xmlns:a16="http://schemas.microsoft.com/office/drawing/2014/main" id="{E4106151-FDA7-4440-90D7-23FF3B3C45C4}"/>
              </a:ext>
            </a:extLst>
          </p:cNvPr>
          <p:cNvSpPr txBox="1"/>
          <p:nvPr/>
        </p:nvSpPr>
        <p:spPr bwMode="auto">
          <a:xfrm>
            <a:off x="2538066" y="311942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9" name="TextBox 38">
            <a:extLst>
              <a:ext uri="{FF2B5EF4-FFF2-40B4-BE49-F238E27FC236}">
                <a16:creationId xmlns:a16="http://schemas.microsoft.com/office/drawing/2014/main" id="{5EFFDEAE-646A-E342-B19E-145587CECE00}"/>
              </a:ext>
            </a:extLst>
          </p:cNvPr>
          <p:cNvSpPr txBox="1"/>
          <p:nvPr/>
        </p:nvSpPr>
        <p:spPr bwMode="auto">
          <a:xfrm>
            <a:off x="2538066" y="3510242"/>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40" name="TextBox 39">
            <a:extLst>
              <a:ext uri="{FF2B5EF4-FFF2-40B4-BE49-F238E27FC236}">
                <a16:creationId xmlns:a16="http://schemas.microsoft.com/office/drawing/2014/main" id="{0D72C2AF-C5C8-2D42-A111-B9C7A8E83152}"/>
              </a:ext>
            </a:extLst>
          </p:cNvPr>
          <p:cNvSpPr txBox="1"/>
          <p:nvPr/>
        </p:nvSpPr>
        <p:spPr bwMode="auto">
          <a:xfrm>
            <a:off x="2538066" y="3901063"/>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1" name="TextBox 40">
            <a:extLst>
              <a:ext uri="{FF2B5EF4-FFF2-40B4-BE49-F238E27FC236}">
                <a16:creationId xmlns:a16="http://schemas.microsoft.com/office/drawing/2014/main" id="{32B1D0C5-A02E-F04F-ABDE-32047B5AE8BA}"/>
              </a:ext>
            </a:extLst>
          </p:cNvPr>
          <p:cNvSpPr txBox="1"/>
          <p:nvPr/>
        </p:nvSpPr>
        <p:spPr bwMode="auto">
          <a:xfrm>
            <a:off x="2538066" y="4291884"/>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2" name="TextBox 41">
            <a:extLst>
              <a:ext uri="{FF2B5EF4-FFF2-40B4-BE49-F238E27FC236}">
                <a16:creationId xmlns:a16="http://schemas.microsoft.com/office/drawing/2014/main" id="{1EF344AE-A881-2E47-9D25-FE6120C8D77A}"/>
              </a:ext>
            </a:extLst>
          </p:cNvPr>
          <p:cNvSpPr txBox="1"/>
          <p:nvPr/>
        </p:nvSpPr>
        <p:spPr bwMode="auto">
          <a:xfrm>
            <a:off x="2538066" y="4682705"/>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3" name="TextBox 42">
            <a:extLst>
              <a:ext uri="{FF2B5EF4-FFF2-40B4-BE49-F238E27FC236}">
                <a16:creationId xmlns:a16="http://schemas.microsoft.com/office/drawing/2014/main" id="{6DB8E6E6-C6BC-494D-ACE2-C702EA56A9B3}"/>
              </a:ext>
            </a:extLst>
          </p:cNvPr>
          <p:cNvSpPr txBox="1"/>
          <p:nvPr/>
        </p:nvSpPr>
        <p:spPr bwMode="auto">
          <a:xfrm>
            <a:off x="2538066" y="5073526"/>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44" name="TextBox 43">
            <a:extLst>
              <a:ext uri="{FF2B5EF4-FFF2-40B4-BE49-F238E27FC236}">
                <a16:creationId xmlns:a16="http://schemas.microsoft.com/office/drawing/2014/main" id="{0E56B13A-1DE8-6341-89C7-0C9324535C81}"/>
              </a:ext>
            </a:extLst>
          </p:cNvPr>
          <p:cNvSpPr txBox="1"/>
          <p:nvPr/>
        </p:nvSpPr>
        <p:spPr bwMode="auto">
          <a:xfrm>
            <a:off x="2538066" y="5464345"/>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5" name="TextBox 44">
            <a:extLst>
              <a:ext uri="{FF2B5EF4-FFF2-40B4-BE49-F238E27FC236}">
                <a16:creationId xmlns:a16="http://schemas.microsoft.com/office/drawing/2014/main" id="{5269B2C4-3223-5A48-B07A-8381E2F82A09}"/>
              </a:ext>
            </a:extLst>
          </p:cNvPr>
          <p:cNvSpPr txBox="1"/>
          <p:nvPr/>
        </p:nvSpPr>
        <p:spPr bwMode="auto">
          <a:xfrm>
            <a:off x="9195578" y="566106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46" name="TextBox 45">
            <a:extLst>
              <a:ext uri="{FF2B5EF4-FFF2-40B4-BE49-F238E27FC236}">
                <a16:creationId xmlns:a16="http://schemas.microsoft.com/office/drawing/2014/main" id="{CFD7E9ED-218D-3B42-BF6C-58AD71490092}"/>
              </a:ext>
            </a:extLst>
          </p:cNvPr>
          <p:cNvSpPr txBox="1"/>
          <p:nvPr/>
        </p:nvSpPr>
        <p:spPr bwMode="auto">
          <a:xfrm>
            <a:off x="2906934" y="566106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7" name="TextBox 46">
            <a:extLst>
              <a:ext uri="{FF2B5EF4-FFF2-40B4-BE49-F238E27FC236}">
                <a16:creationId xmlns:a16="http://schemas.microsoft.com/office/drawing/2014/main" id="{3816ABA2-BB06-5D49-A695-4DD68AFB7695}"/>
              </a:ext>
            </a:extLst>
          </p:cNvPr>
          <p:cNvSpPr txBox="1"/>
          <p:nvPr/>
        </p:nvSpPr>
        <p:spPr bwMode="auto">
          <a:xfrm>
            <a:off x="4164663" y="566106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48" name="TextBox 47">
            <a:extLst>
              <a:ext uri="{FF2B5EF4-FFF2-40B4-BE49-F238E27FC236}">
                <a16:creationId xmlns:a16="http://schemas.microsoft.com/office/drawing/2014/main" id="{8B138FE8-DB6E-CC40-A94B-F40F2766436B}"/>
              </a:ext>
            </a:extLst>
          </p:cNvPr>
          <p:cNvSpPr txBox="1"/>
          <p:nvPr/>
        </p:nvSpPr>
        <p:spPr bwMode="auto">
          <a:xfrm>
            <a:off x="5422392" y="566106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49" name="TextBox 48">
            <a:extLst>
              <a:ext uri="{FF2B5EF4-FFF2-40B4-BE49-F238E27FC236}">
                <a16:creationId xmlns:a16="http://schemas.microsoft.com/office/drawing/2014/main" id="{ECF568B1-3D2C-3946-A57A-B5F5268F23F6}"/>
              </a:ext>
            </a:extLst>
          </p:cNvPr>
          <p:cNvSpPr txBox="1"/>
          <p:nvPr/>
        </p:nvSpPr>
        <p:spPr bwMode="auto">
          <a:xfrm>
            <a:off x="6680121" y="566106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50" name="TextBox 49">
            <a:extLst>
              <a:ext uri="{FF2B5EF4-FFF2-40B4-BE49-F238E27FC236}">
                <a16:creationId xmlns:a16="http://schemas.microsoft.com/office/drawing/2014/main" id="{2C5D2A4A-9C63-A548-97C4-5AB1A0DE2C11}"/>
              </a:ext>
            </a:extLst>
          </p:cNvPr>
          <p:cNvSpPr txBox="1"/>
          <p:nvPr/>
        </p:nvSpPr>
        <p:spPr bwMode="auto">
          <a:xfrm>
            <a:off x="7937850" y="5661061"/>
            <a:ext cx="681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51" name="TextBox 50">
            <a:extLst>
              <a:ext uri="{FF2B5EF4-FFF2-40B4-BE49-F238E27FC236}">
                <a16:creationId xmlns:a16="http://schemas.microsoft.com/office/drawing/2014/main" id="{22A08D25-C1E1-EA42-BA28-0E08A673BEAB}"/>
              </a:ext>
            </a:extLst>
          </p:cNvPr>
          <p:cNvSpPr txBox="1"/>
          <p:nvPr/>
        </p:nvSpPr>
        <p:spPr bwMode="auto">
          <a:xfrm>
            <a:off x="6973602" y="4253593"/>
            <a:ext cx="274851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Low clinical, low genomic</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Low clinical, high genomic</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High clinical, low genomic</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High clinical, high genomic</a:t>
            </a:r>
          </a:p>
        </p:txBody>
      </p:sp>
      <p:cxnSp>
        <p:nvCxnSpPr>
          <p:cNvPr id="53" name="Straight Connector 52">
            <a:extLst>
              <a:ext uri="{FF2B5EF4-FFF2-40B4-BE49-F238E27FC236}">
                <a16:creationId xmlns:a16="http://schemas.microsoft.com/office/drawing/2014/main" id="{ED74C1BF-DEE6-C544-80FC-9CCD399786A2}"/>
              </a:ext>
            </a:extLst>
          </p:cNvPr>
          <p:cNvCxnSpPr>
            <a:cxnSpLocks/>
          </p:cNvCxnSpPr>
          <p:nvPr/>
        </p:nvCxnSpPr>
        <p:spPr bwMode="auto">
          <a:xfrm flipH="1">
            <a:off x="6600264" y="4442176"/>
            <a:ext cx="393886" cy="0"/>
          </a:xfrm>
          <a:prstGeom prst="line">
            <a:avLst/>
          </a:prstGeom>
          <a:noFill/>
          <a:ln w="28575"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50986875-B1F6-C247-9001-1C0E500BE1AE}"/>
              </a:ext>
            </a:extLst>
          </p:cNvPr>
          <p:cNvCxnSpPr>
            <a:cxnSpLocks/>
          </p:cNvCxnSpPr>
          <p:nvPr/>
        </p:nvCxnSpPr>
        <p:spPr bwMode="auto">
          <a:xfrm flipH="1">
            <a:off x="6600264" y="4714441"/>
            <a:ext cx="393886" cy="0"/>
          </a:xfrm>
          <a:prstGeom prst="line">
            <a:avLst/>
          </a:prstGeom>
          <a:noFill/>
          <a:ln w="28575" cap="flat" cmpd="sng" algn="ctr">
            <a:solidFill>
              <a:schemeClr val="accent3"/>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96A26238-9FC4-B145-9963-DE6E0BDA6EB1}"/>
              </a:ext>
            </a:extLst>
          </p:cNvPr>
          <p:cNvCxnSpPr>
            <a:cxnSpLocks/>
          </p:cNvCxnSpPr>
          <p:nvPr/>
        </p:nvCxnSpPr>
        <p:spPr bwMode="auto">
          <a:xfrm flipH="1">
            <a:off x="6600264" y="4986706"/>
            <a:ext cx="393886" cy="0"/>
          </a:xfrm>
          <a:prstGeom prst="line">
            <a:avLst/>
          </a:prstGeom>
          <a:noFill/>
          <a:ln w="28575" cap="flat" cmpd="sng" algn="ctr">
            <a:solidFill>
              <a:schemeClr val="accent4"/>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F2C9AF26-84D4-774B-BA8F-47A6CFD22647}"/>
              </a:ext>
            </a:extLst>
          </p:cNvPr>
          <p:cNvCxnSpPr>
            <a:cxnSpLocks/>
          </p:cNvCxnSpPr>
          <p:nvPr/>
        </p:nvCxnSpPr>
        <p:spPr bwMode="auto">
          <a:xfrm flipH="1">
            <a:off x="6600264" y="5258972"/>
            <a:ext cx="393886" cy="0"/>
          </a:xfrm>
          <a:prstGeom prst="line">
            <a:avLst/>
          </a:prstGeom>
          <a:noFill/>
          <a:ln w="28575" cap="flat" cmpd="sng" algn="ctr">
            <a:solidFill>
              <a:schemeClr val="accent5"/>
            </a:solidFill>
            <a:prstDash val="solid"/>
            <a:round/>
            <a:headEnd type="none" w="med" len="med"/>
            <a:tailEnd type="none" w="med" len="med"/>
          </a:ln>
          <a:effectLst/>
        </p:spPr>
      </p:cxnSp>
      <p:sp>
        <p:nvSpPr>
          <p:cNvPr id="68" name="Freeform 67">
            <a:extLst>
              <a:ext uri="{FF2B5EF4-FFF2-40B4-BE49-F238E27FC236}">
                <a16:creationId xmlns:a16="http://schemas.microsoft.com/office/drawing/2014/main" id="{D30D6C91-6679-0041-B62A-D6A77DB4AAB3}"/>
              </a:ext>
            </a:extLst>
          </p:cNvPr>
          <p:cNvSpPr/>
          <p:nvPr/>
        </p:nvSpPr>
        <p:spPr bwMode="auto">
          <a:xfrm>
            <a:off x="3253468" y="1743075"/>
            <a:ext cx="5686425" cy="216354"/>
          </a:xfrm>
          <a:custGeom>
            <a:avLst/>
            <a:gdLst>
              <a:gd name="connsiteX0" fmla="*/ 5686425 w 5686425"/>
              <a:gd name="connsiteY0" fmla="*/ 216354 h 216354"/>
              <a:gd name="connsiteX1" fmla="*/ 4649561 w 5686425"/>
              <a:gd name="connsiteY1" fmla="*/ 216354 h 216354"/>
              <a:gd name="connsiteX2" fmla="*/ 4649561 w 5686425"/>
              <a:gd name="connsiteY2" fmla="*/ 179614 h 216354"/>
              <a:gd name="connsiteX3" fmla="*/ 3869871 w 5686425"/>
              <a:gd name="connsiteY3" fmla="*/ 179614 h 216354"/>
              <a:gd name="connsiteX4" fmla="*/ 3869871 w 5686425"/>
              <a:gd name="connsiteY4" fmla="*/ 159204 h 216354"/>
              <a:gd name="connsiteX5" fmla="*/ 3751489 w 5686425"/>
              <a:gd name="connsiteY5" fmla="*/ 159204 h 216354"/>
              <a:gd name="connsiteX6" fmla="*/ 3751489 w 5686425"/>
              <a:gd name="connsiteY6" fmla="*/ 146957 h 216354"/>
              <a:gd name="connsiteX7" fmla="*/ 3673928 w 5686425"/>
              <a:gd name="connsiteY7" fmla="*/ 146957 h 216354"/>
              <a:gd name="connsiteX8" fmla="*/ 3673928 w 5686425"/>
              <a:gd name="connsiteY8" fmla="*/ 134711 h 216354"/>
              <a:gd name="connsiteX9" fmla="*/ 3424918 w 5686425"/>
              <a:gd name="connsiteY9" fmla="*/ 134711 h 216354"/>
              <a:gd name="connsiteX10" fmla="*/ 3424918 w 5686425"/>
              <a:gd name="connsiteY10" fmla="*/ 114300 h 216354"/>
              <a:gd name="connsiteX11" fmla="*/ 3253468 w 5686425"/>
              <a:gd name="connsiteY11" fmla="*/ 114300 h 216354"/>
              <a:gd name="connsiteX12" fmla="*/ 3253468 w 5686425"/>
              <a:gd name="connsiteY12" fmla="*/ 97971 h 216354"/>
              <a:gd name="connsiteX13" fmla="*/ 3086100 w 5686425"/>
              <a:gd name="connsiteY13" fmla="*/ 97971 h 216354"/>
              <a:gd name="connsiteX14" fmla="*/ 3086100 w 5686425"/>
              <a:gd name="connsiteY14" fmla="*/ 89807 h 216354"/>
              <a:gd name="connsiteX15" fmla="*/ 2828925 w 5686425"/>
              <a:gd name="connsiteY15" fmla="*/ 89807 h 216354"/>
              <a:gd name="connsiteX16" fmla="*/ 2828925 w 5686425"/>
              <a:gd name="connsiteY16" fmla="*/ 77561 h 216354"/>
              <a:gd name="connsiteX17" fmla="*/ 2673803 w 5686425"/>
              <a:gd name="connsiteY17" fmla="*/ 77561 h 216354"/>
              <a:gd name="connsiteX18" fmla="*/ 2673803 w 5686425"/>
              <a:gd name="connsiteY18" fmla="*/ 61232 h 216354"/>
              <a:gd name="connsiteX19" fmla="*/ 2465614 w 5686425"/>
              <a:gd name="connsiteY19" fmla="*/ 61232 h 216354"/>
              <a:gd name="connsiteX20" fmla="*/ 2465614 w 5686425"/>
              <a:gd name="connsiteY20" fmla="*/ 57150 h 216354"/>
              <a:gd name="connsiteX21" fmla="*/ 2237014 w 5686425"/>
              <a:gd name="connsiteY21" fmla="*/ 57150 h 216354"/>
              <a:gd name="connsiteX22" fmla="*/ 2237014 w 5686425"/>
              <a:gd name="connsiteY22" fmla="*/ 44904 h 216354"/>
              <a:gd name="connsiteX23" fmla="*/ 1898196 w 5686425"/>
              <a:gd name="connsiteY23" fmla="*/ 44904 h 216354"/>
              <a:gd name="connsiteX24" fmla="*/ 1906361 w 5686425"/>
              <a:gd name="connsiteY24" fmla="*/ 36739 h 216354"/>
              <a:gd name="connsiteX25" fmla="*/ 1592036 w 5686425"/>
              <a:gd name="connsiteY25" fmla="*/ 36739 h 216354"/>
              <a:gd name="connsiteX26" fmla="*/ 1592036 w 5686425"/>
              <a:gd name="connsiteY26" fmla="*/ 20411 h 216354"/>
              <a:gd name="connsiteX27" fmla="*/ 1159328 w 5686425"/>
              <a:gd name="connsiteY27" fmla="*/ 20411 h 216354"/>
              <a:gd name="connsiteX28" fmla="*/ 1163410 w 5686425"/>
              <a:gd name="connsiteY28" fmla="*/ 16329 h 216354"/>
              <a:gd name="connsiteX29" fmla="*/ 498021 w 5686425"/>
              <a:gd name="connsiteY29" fmla="*/ 16329 h 216354"/>
              <a:gd name="connsiteX30" fmla="*/ 498021 w 5686425"/>
              <a:gd name="connsiteY30" fmla="*/ 0 h 216354"/>
              <a:gd name="connsiteX31" fmla="*/ 0 w 5686425"/>
              <a:gd name="connsiteY31" fmla="*/ 0 h 2163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686425" h="216354">
                <a:moveTo>
                  <a:pt x="5686425" y="216354"/>
                </a:moveTo>
                <a:lnTo>
                  <a:pt x="4649561" y="216354"/>
                </a:lnTo>
                <a:lnTo>
                  <a:pt x="4649561" y="179614"/>
                </a:lnTo>
                <a:lnTo>
                  <a:pt x="3869871" y="179614"/>
                </a:lnTo>
                <a:lnTo>
                  <a:pt x="3869871" y="159204"/>
                </a:lnTo>
                <a:lnTo>
                  <a:pt x="3751489" y="159204"/>
                </a:lnTo>
                <a:lnTo>
                  <a:pt x="3751489" y="146957"/>
                </a:lnTo>
                <a:lnTo>
                  <a:pt x="3673928" y="146957"/>
                </a:lnTo>
                <a:lnTo>
                  <a:pt x="3673928" y="134711"/>
                </a:lnTo>
                <a:lnTo>
                  <a:pt x="3424918" y="134711"/>
                </a:lnTo>
                <a:lnTo>
                  <a:pt x="3424918" y="114300"/>
                </a:lnTo>
                <a:lnTo>
                  <a:pt x="3253468" y="114300"/>
                </a:lnTo>
                <a:lnTo>
                  <a:pt x="3253468" y="97971"/>
                </a:lnTo>
                <a:lnTo>
                  <a:pt x="3086100" y="97971"/>
                </a:lnTo>
                <a:lnTo>
                  <a:pt x="3086100" y="89807"/>
                </a:lnTo>
                <a:lnTo>
                  <a:pt x="2828925" y="89807"/>
                </a:lnTo>
                <a:lnTo>
                  <a:pt x="2828925" y="77561"/>
                </a:lnTo>
                <a:lnTo>
                  <a:pt x="2673803" y="77561"/>
                </a:lnTo>
                <a:lnTo>
                  <a:pt x="2673803" y="61232"/>
                </a:lnTo>
                <a:lnTo>
                  <a:pt x="2465614" y="61232"/>
                </a:lnTo>
                <a:lnTo>
                  <a:pt x="2465614" y="57150"/>
                </a:lnTo>
                <a:lnTo>
                  <a:pt x="2237014" y="57150"/>
                </a:lnTo>
                <a:lnTo>
                  <a:pt x="2237014" y="44904"/>
                </a:lnTo>
                <a:lnTo>
                  <a:pt x="1898196" y="44904"/>
                </a:lnTo>
                <a:lnTo>
                  <a:pt x="1906361" y="36739"/>
                </a:lnTo>
                <a:lnTo>
                  <a:pt x="1592036" y="36739"/>
                </a:lnTo>
                <a:lnTo>
                  <a:pt x="1592036" y="20411"/>
                </a:lnTo>
                <a:lnTo>
                  <a:pt x="1159328" y="20411"/>
                </a:lnTo>
                <a:lnTo>
                  <a:pt x="1163410" y="16329"/>
                </a:lnTo>
                <a:lnTo>
                  <a:pt x="498021" y="16329"/>
                </a:lnTo>
                <a:lnTo>
                  <a:pt x="498021" y="0"/>
                </a:lnTo>
                <a:lnTo>
                  <a:pt x="0" y="0"/>
                </a:lnTo>
              </a:path>
            </a:pathLst>
          </a:custGeom>
          <a:noFill/>
          <a:ln w="28575">
            <a:solidFill>
              <a:schemeClr val="accent1"/>
            </a:solidFill>
            <a:miter lim="800000"/>
            <a:headEnd/>
            <a:tailEnd/>
          </a:ln>
        </p:spPr>
        <p:txBody>
          <a:bodyPr rtlCol="0" anchor="ctr"/>
          <a:lstStyle/>
          <a:p>
            <a:pPr algn="ctr"/>
            <a:endParaRPr lang="en-US" dirty="0"/>
          </a:p>
        </p:txBody>
      </p:sp>
      <p:cxnSp>
        <p:nvCxnSpPr>
          <p:cNvPr id="12" name="Straight Connector 11">
            <a:extLst>
              <a:ext uri="{FF2B5EF4-FFF2-40B4-BE49-F238E27FC236}">
                <a16:creationId xmlns:a16="http://schemas.microsoft.com/office/drawing/2014/main" id="{76076BE2-6636-1549-BC5A-6E8744421393}"/>
              </a:ext>
            </a:extLst>
          </p:cNvPr>
          <p:cNvCxnSpPr>
            <a:cxnSpLocks/>
          </p:cNvCxnSpPr>
          <p:nvPr/>
        </p:nvCxnSpPr>
        <p:spPr bwMode="auto">
          <a:xfrm flipV="1">
            <a:off x="3236360" y="1736333"/>
            <a:ext cx="0" cy="3914454"/>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1965938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OlympiA: Phase III Trial of Adjuvant Olaparib in </a:t>
            </a:r>
            <a:br>
              <a:rPr lang="en-US" altLang="en-US" dirty="0"/>
            </a:br>
            <a:r>
              <a:rPr lang="en-US" altLang="en-US" dirty="0"/>
              <a:t>Patients With </a:t>
            </a:r>
            <a:r>
              <a:rPr lang="en-US" altLang="en-US" i="1" dirty="0"/>
              <a:t>gBRCA1/2-M</a:t>
            </a:r>
            <a:r>
              <a:rPr lang="en-US" altLang="en-US" dirty="0"/>
              <a:t>utated HER2- BC</a:t>
            </a:r>
          </a:p>
        </p:txBody>
      </p:sp>
      <p:sp>
        <p:nvSpPr>
          <p:cNvPr id="2" name="Content Placeholder 1">
            <a:extLst>
              <a:ext uri="{FF2B5EF4-FFF2-40B4-BE49-F238E27FC236}">
                <a16:creationId xmlns:a16="http://schemas.microsoft.com/office/drawing/2014/main" id="{44C804A2-3131-B84F-B6C2-C7BE01930D92}"/>
              </a:ext>
            </a:extLst>
          </p:cNvPr>
          <p:cNvSpPr>
            <a:spLocks noGrp="1"/>
          </p:cNvSpPr>
          <p:nvPr>
            <p:ph sz="half" idx="1"/>
          </p:nvPr>
        </p:nvSpPr>
        <p:spPr>
          <a:xfrm>
            <a:off x="601820" y="5277065"/>
            <a:ext cx="5309278" cy="939991"/>
          </a:xfrm>
        </p:spPr>
        <p:txBody>
          <a:bodyPr/>
          <a:lstStyle/>
          <a:p>
            <a:pPr>
              <a:spcAft>
                <a:spcPts val="0"/>
              </a:spcAft>
            </a:pPr>
            <a:r>
              <a:rPr lang="en-US" sz="2000" b="1" dirty="0"/>
              <a:t>Primary endpoint: </a:t>
            </a:r>
            <a:r>
              <a:rPr lang="en-US" sz="2000" dirty="0"/>
              <a:t>iDFS</a:t>
            </a:r>
          </a:p>
          <a:p>
            <a:pPr>
              <a:spcAft>
                <a:spcPts val="0"/>
              </a:spcAft>
            </a:pPr>
            <a:r>
              <a:rPr lang="en-US" sz="2000" b="1" dirty="0"/>
              <a:t>Secondary endpoints:</a:t>
            </a:r>
            <a:r>
              <a:rPr lang="en-US" sz="2000" dirty="0"/>
              <a:t> distant DFS, OS, safety</a:t>
            </a:r>
            <a:endParaRPr lang="en-US" sz="2000" b="1" dirty="0"/>
          </a:p>
        </p:txBody>
      </p:sp>
      <p:sp>
        <p:nvSpPr>
          <p:cNvPr id="9" name="Content Placeholder 8">
            <a:extLst>
              <a:ext uri="{FF2B5EF4-FFF2-40B4-BE49-F238E27FC236}">
                <a16:creationId xmlns:a16="http://schemas.microsoft.com/office/drawing/2014/main" id="{E71FD6C2-4D63-5444-A678-4C5659DCBA84}"/>
              </a:ext>
            </a:extLst>
          </p:cNvPr>
          <p:cNvSpPr>
            <a:spLocks noGrp="1"/>
          </p:cNvSpPr>
          <p:nvPr>
            <p:ph sz="half" idx="2"/>
          </p:nvPr>
        </p:nvSpPr>
        <p:spPr>
          <a:xfrm>
            <a:off x="6252634" y="5277666"/>
            <a:ext cx="5229570" cy="940136"/>
          </a:xfrm>
        </p:spPr>
        <p:txBody>
          <a:bodyPr/>
          <a:lstStyle/>
          <a:p>
            <a:r>
              <a:rPr lang="en-US" sz="2000" dirty="0">
                <a:cs typeface="Calibri" panose="020F0502020204030204" pitchFamily="34" charset="0"/>
              </a:rPr>
              <a:t>Adjuvant olaparib did not significantly improve OS vs placebo (</a:t>
            </a:r>
            <a:r>
              <a:rPr lang="en-US" sz="2000" i="1" dirty="0">
                <a:cs typeface="Calibri" panose="020F0502020204030204" pitchFamily="34" charset="0"/>
              </a:rPr>
              <a:t>P </a:t>
            </a:r>
            <a:r>
              <a:rPr lang="en-US" sz="2000" dirty="0">
                <a:cs typeface="Calibri" panose="020F0502020204030204" pitchFamily="34" charset="0"/>
              </a:rPr>
              <a:t>= .02 did not cross early-reporting efficacy boundary of </a:t>
            </a:r>
            <a:r>
              <a:rPr lang="en-US" sz="2000" i="1" dirty="0">
                <a:cs typeface="Calibri" panose="020F0502020204030204" pitchFamily="34" charset="0"/>
              </a:rPr>
              <a:t>P </a:t>
            </a:r>
            <a:r>
              <a:rPr lang="en-US" sz="2000" dirty="0">
                <a:cs typeface="Calibri" panose="020F0502020204030204" pitchFamily="34" charset="0"/>
              </a:rPr>
              <a:t>= .01)</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1017063" y="1696046"/>
            <a:ext cx="421364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rPr>
              <a:t>Patients with g</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rPr>
              <a:t>BRCA1/2</a:t>
            </a:r>
            <a: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t>-mutated, HER2-, </a:t>
            </a:r>
            <a:b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br>
            <a: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t>high-risk primary BC; completed definitive local tx and ≥6 cycles of (neo)adjuvant CT containing anthracyclines and/or taxanes; 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1600" b="0" i="0" dirty="0">
                <a:solidFill>
                  <a:srgbClr val="000000"/>
                </a:solidFill>
                <a:latin typeface="Calibri" panose="020F0502020204030204" pitchFamily="34" charset="0"/>
              </a:rPr>
              <a:t>(N = 1836)</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995190" y="4256718"/>
            <a:ext cx="2103120" cy="73152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rPr>
              <a:t>Olaparib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rPr>
              <a:t>300 mg BID 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b="0" dirty="0">
                <a:solidFill>
                  <a:srgbClr val="FFFFFF"/>
                </a:solidFill>
                <a:latin typeface="Calibri" panose="020F0502020204030204" pitchFamily="34" charset="0"/>
              </a:rPr>
              <a:t>(n = 921)</a:t>
            </a:r>
            <a:endPar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277253" y="4260290"/>
            <a:ext cx="2103120" cy="73152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rPr>
              <a:t>Placebo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rPr>
              <a:t>BID</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rPr>
              <a:t> </a:t>
            </a: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rPr>
              <a:t>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b="0" dirty="0">
                <a:solidFill>
                  <a:srgbClr val="FFFFFF"/>
                </a:solidFill>
                <a:latin typeface="Calibri" panose="020F0502020204030204" pitchFamily="34" charset="0"/>
              </a:rPr>
              <a:t>(n = 915)</a:t>
            </a:r>
            <a:endPar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500305" y="3771329"/>
            <a:ext cx="548640" cy="3789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H="1">
            <a:off x="2281002" y="3747082"/>
            <a:ext cx="548885" cy="44701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Text Box 15">
            <a:extLst>
              <a:ext uri="{FF2B5EF4-FFF2-40B4-BE49-F238E27FC236}">
                <a16:creationId xmlns:a16="http://schemas.microsoft.com/office/drawing/2014/main" id="{F6776FBF-AE97-4271-9232-89B8BAFE107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Tutt. NEJM. 2021;384:2394.</a:t>
            </a:r>
          </a:p>
        </p:txBody>
      </p:sp>
      <p:grpSp>
        <p:nvGrpSpPr>
          <p:cNvPr id="31" name="Group 30">
            <a:extLst>
              <a:ext uri="{FF2B5EF4-FFF2-40B4-BE49-F238E27FC236}">
                <a16:creationId xmlns:a16="http://schemas.microsoft.com/office/drawing/2014/main" id="{C28A5A86-A6FA-46C0-B755-DA11D6234087}"/>
              </a:ext>
            </a:extLst>
          </p:cNvPr>
          <p:cNvGrpSpPr/>
          <p:nvPr/>
        </p:nvGrpSpPr>
        <p:grpSpPr>
          <a:xfrm>
            <a:off x="9392911" y="6207927"/>
            <a:ext cx="2488502" cy="454909"/>
            <a:chOff x="9392911" y="6207927"/>
            <a:chExt cx="2488502" cy="454909"/>
          </a:xfrm>
        </p:grpSpPr>
        <p:pic>
          <p:nvPicPr>
            <p:cNvPr id="32" name="Picture 31" descr="A picture containing text, ax, wheel&#10;&#10;Description automatically generated">
              <a:extLst>
                <a:ext uri="{FF2B5EF4-FFF2-40B4-BE49-F238E27FC236}">
                  <a16:creationId xmlns:a16="http://schemas.microsoft.com/office/drawing/2014/main" id="{88E8012B-9E7E-4E0D-A271-FEB62CF98A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33" name="Rectangle 8">
              <a:extLst>
                <a:ext uri="{FF2B5EF4-FFF2-40B4-BE49-F238E27FC236}">
                  <a16:creationId xmlns:a16="http://schemas.microsoft.com/office/drawing/2014/main" id="{4A5BA9A3-D345-4C40-AED8-E1F1CE50622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 name="TextBox 2">
            <a:extLst>
              <a:ext uri="{FF2B5EF4-FFF2-40B4-BE49-F238E27FC236}">
                <a16:creationId xmlns:a16="http://schemas.microsoft.com/office/drawing/2014/main" id="{855791D9-6E0E-47F6-97D3-5EC37CEDD948}"/>
              </a:ext>
            </a:extLst>
          </p:cNvPr>
          <p:cNvSpPr txBox="1"/>
          <p:nvPr/>
        </p:nvSpPr>
        <p:spPr bwMode="auto">
          <a:xfrm>
            <a:off x="2036288" y="3367288"/>
            <a:ext cx="23282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High-risk of recurrence</a:t>
            </a:r>
          </a:p>
        </p:txBody>
      </p:sp>
      <p:sp>
        <p:nvSpPr>
          <p:cNvPr id="35" name="TextBox 34">
            <a:extLst>
              <a:ext uri="{FF2B5EF4-FFF2-40B4-BE49-F238E27FC236}">
                <a16:creationId xmlns:a16="http://schemas.microsoft.com/office/drawing/2014/main" id="{1F942680-D9A7-403D-94F7-96E4F2F5A60C}"/>
              </a:ext>
            </a:extLst>
          </p:cNvPr>
          <p:cNvSpPr txBox="1"/>
          <p:nvPr/>
        </p:nvSpPr>
        <p:spPr bwMode="auto">
          <a:xfrm>
            <a:off x="6619701" y="4868757"/>
            <a:ext cx="4714219"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cxnSp>
        <p:nvCxnSpPr>
          <p:cNvPr id="36" name="Straight Connector 35">
            <a:extLst>
              <a:ext uri="{FF2B5EF4-FFF2-40B4-BE49-F238E27FC236}">
                <a16:creationId xmlns:a16="http://schemas.microsoft.com/office/drawing/2014/main" id="{03DE9A22-5E1A-47E7-B9FF-89BCCC36CB88}"/>
              </a:ext>
            </a:extLst>
          </p:cNvPr>
          <p:cNvCxnSpPr>
            <a:cxnSpLocks/>
          </p:cNvCxnSpPr>
          <p:nvPr/>
        </p:nvCxnSpPr>
        <p:spPr bwMode="auto">
          <a:xfrm>
            <a:off x="6552528" y="4546070"/>
            <a:ext cx="4985944"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691F3F8-A594-48E3-A64E-457A9917E1C5}"/>
              </a:ext>
            </a:extLst>
          </p:cNvPr>
          <p:cNvCxnSpPr>
            <a:cxnSpLocks/>
          </p:cNvCxnSpPr>
          <p:nvPr/>
        </p:nvCxnSpPr>
        <p:spPr bwMode="auto">
          <a:xfrm flipV="1">
            <a:off x="6561911" y="2093527"/>
            <a:ext cx="0" cy="2458671"/>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C32B5ECF-CDFF-4680-A33C-0100138B298B}"/>
              </a:ext>
            </a:extLst>
          </p:cNvPr>
          <p:cNvCxnSpPr>
            <a:cxnSpLocks/>
          </p:cNvCxnSpPr>
          <p:nvPr/>
        </p:nvCxnSpPr>
        <p:spPr bwMode="auto">
          <a:xfrm flipH="1">
            <a:off x="6505622" y="2103562"/>
            <a:ext cx="57789"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BBB264BF-BDA5-48D1-85A5-2455F24525AA}"/>
              </a:ext>
            </a:extLst>
          </p:cNvPr>
          <p:cNvCxnSpPr>
            <a:cxnSpLocks/>
          </p:cNvCxnSpPr>
          <p:nvPr/>
        </p:nvCxnSpPr>
        <p:spPr bwMode="auto">
          <a:xfrm flipH="1">
            <a:off x="6505622" y="2592064"/>
            <a:ext cx="57789"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B8F145C8-06A2-4ADB-B7A7-ACBE217DFDDF}"/>
              </a:ext>
            </a:extLst>
          </p:cNvPr>
          <p:cNvCxnSpPr>
            <a:cxnSpLocks/>
          </p:cNvCxnSpPr>
          <p:nvPr/>
        </p:nvCxnSpPr>
        <p:spPr bwMode="auto">
          <a:xfrm flipH="1">
            <a:off x="6505622" y="3080566"/>
            <a:ext cx="57789"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3CEE1A4C-4D4E-4C15-B2BF-8622B3125913}"/>
              </a:ext>
            </a:extLst>
          </p:cNvPr>
          <p:cNvCxnSpPr>
            <a:cxnSpLocks/>
          </p:cNvCxnSpPr>
          <p:nvPr/>
        </p:nvCxnSpPr>
        <p:spPr bwMode="auto">
          <a:xfrm flipH="1">
            <a:off x="6505622" y="3569069"/>
            <a:ext cx="57789"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ECCB64C4-1C5D-454E-81FD-1C33D1AD158E}"/>
              </a:ext>
            </a:extLst>
          </p:cNvPr>
          <p:cNvCxnSpPr>
            <a:cxnSpLocks/>
          </p:cNvCxnSpPr>
          <p:nvPr/>
        </p:nvCxnSpPr>
        <p:spPr bwMode="auto">
          <a:xfrm flipH="1">
            <a:off x="6505622" y="4057571"/>
            <a:ext cx="57789"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0AC755B-70CD-4AD7-B260-0556142D2D5D}"/>
              </a:ext>
            </a:extLst>
          </p:cNvPr>
          <p:cNvCxnSpPr>
            <a:cxnSpLocks/>
          </p:cNvCxnSpPr>
          <p:nvPr/>
        </p:nvCxnSpPr>
        <p:spPr bwMode="auto">
          <a:xfrm flipH="1">
            <a:off x="6505622" y="4546070"/>
            <a:ext cx="57789"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624F1C8-189F-4F21-891B-F01360CDF802}"/>
              </a:ext>
            </a:extLst>
          </p:cNvPr>
          <p:cNvCxnSpPr>
            <a:cxnSpLocks/>
          </p:cNvCxnSpPr>
          <p:nvPr/>
        </p:nvCxnSpPr>
        <p:spPr bwMode="auto">
          <a:xfrm>
            <a:off x="6561911"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F5344B2-1B0B-4926-94B7-A9D71399FF50}"/>
              </a:ext>
            </a:extLst>
          </p:cNvPr>
          <p:cNvCxnSpPr>
            <a:cxnSpLocks/>
          </p:cNvCxnSpPr>
          <p:nvPr/>
        </p:nvCxnSpPr>
        <p:spPr bwMode="auto">
          <a:xfrm>
            <a:off x="7243627"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D4934DE3-0F36-41CF-83F5-C94F62913C20}"/>
              </a:ext>
            </a:extLst>
          </p:cNvPr>
          <p:cNvCxnSpPr>
            <a:cxnSpLocks/>
          </p:cNvCxnSpPr>
          <p:nvPr/>
        </p:nvCxnSpPr>
        <p:spPr bwMode="auto">
          <a:xfrm>
            <a:off x="7925343"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E13EBAB5-5478-407D-A539-CFB43B3028DA}"/>
              </a:ext>
            </a:extLst>
          </p:cNvPr>
          <p:cNvCxnSpPr>
            <a:cxnSpLocks/>
          </p:cNvCxnSpPr>
          <p:nvPr/>
        </p:nvCxnSpPr>
        <p:spPr bwMode="auto">
          <a:xfrm>
            <a:off x="8607059"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D48ECCB5-5EAC-459F-933E-AC9DE840834C}"/>
              </a:ext>
            </a:extLst>
          </p:cNvPr>
          <p:cNvCxnSpPr>
            <a:cxnSpLocks/>
          </p:cNvCxnSpPr>
          <p:nvPr/>
        </p:nvCxnSpPr>
        <p:spPr bwMode="auto">
          <a:xfrm>
            <a:off x="9288775"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5F91B9EB-8E81-45A5-AACC-A5CF3D418FAD}"/>
              </a:ext>
            </a:extLst>
          </p:cNvPr>
          <p:cNvCxnSpPr>
            <a:cxnSpLocks/>
          </p:cNvCxnSpPr>
          <p:nvPr/>
        </p:nvCxnSpPr>
        <p:spPr bwMode="auto">
          <a:xfrm>
            <a:off x="9970491"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08D4B511-BBCD-43C1-9853-226CE5F16B46}"/>
              </a:ext>
            </a:extLst>
          </p:cNvPr>
          <p:cNvCxnSpPr>
            <a:cxnSpLocks/>
          </p:cNvCxnSpPr>
          <p:nvPr/>
        </p:nvCxnSpPr>
        <p:spPr bwMode="auto">
          <a:xfrm>
            <a:off x="10652208" y="4546070"/>
            <a:ext cx="0" cy="61818"/>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F044469-448D-4C16-87B3-C8EF5183F1D5}"/>
              </a:ext>
            </a:extLst>
          </p:cNvPr>
          <p:cNvCxnSpPr>
            <a:cxnSpLocks/>
          </p:cNvCxnSpPr>
          <p:nvPr/>
        </p:nvCxnSpPr>
        <p:spPr bwMode="auto">
          <a:xfrm>
            <a:off x="11333922" y="4546070"/>
            <a:ext cx="0" cy="61818"/>
          </a:xfrm>
          <a:prstGeom prst="line">
            <a:avLst/>
          </a:prstGeom>
          <a:noFill/>
          <a:ln w="28575" cap="flat" cmpd="sng" algn="ctr">
            <a:solidFill>
              <a:schemeClr val="bg1"/>
            </a:solidFill>
            <a:prstDash val="solid"/>
            <a:round/>
            <a:headEnd type="none" w="med" len="med"/>
            <a:tailEnd type="none" w="med" len="med"/>
          </a:ln>
          <a:effectLst/>
        </p:spPr>
      </p:cxnSp>
      <p:sp>
        <p:nvSpPr>
          <p:cNvPr id="52" name="TextBox 51">
            <a:extLst>
              <a:ext uri="{FF2B5EF4-FFF2-40B4-BE49-F238E27FC236}">
                <a16:creationId xmlns:a16="http://schemas.microsoft.com/office/drawing/2014/main" id="{7CBBCADA-62A6-4247-8446-21F7CC5DD65D}"/>
              </a:ext>
            </a:extLst>
          </p:cNvPr>
          <p:cNvSpPr txBox="1"/>
          <p:nvPr/>
        </p:nvSpPr>
        <p:spPr bwMode="auto">
          <a:xfrm rot="16200000">
            <a:off x="4747161" y="3158090"/>
            <a:ext cx="2442508" cy="333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53" name="TextBox 52">
            <a:extLst>
              <a:ext uri="{FF2B5EF4-FFF2-40B4-BE49-F238E27FC236}">
                <a16:creationId xmlns:a16="http://schemas.microsoft.com/office/drawing/2014/main" id="{30C6A589-033C-4DA9-9DA9-D265ED690C21}"/>
              </a:ext>
            </a:extLst>
          </p:cNvPr>
          <p:cNvSpPr txBox="1"/>
          <p:nvPr/>
        </p:nvSpPr>
        <p:spPr bwMode="auto">
          <a:xfrm>
            <a:off x="5935088" y="1915179"/>
            <a:ext cx="622850"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54" name="TextBox 53">
            <a:extLst>
              <a:ext uri="{FF2B5EF4-FFF2-40B4-BE49-F238E27FC236}">
                <a16:creationId xmlns:a16="http://schemas.microsoft.com/office/drawing/2014/main" id="{52354747-3C12-4728-A87F-F55A3C11234E}"/>
              </a:ext>
            </a:extLst>
          </p:cNvPr>
          <p:cNvSpPr txBox="1"/>
          <p:nvPr/>
        </p:nvSpPr>
        <p:spPr bwMode="auto">
          <a:xfrm>
            <a:off x="5935088" y="2404241"/>
            <a:ext cx="622850"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55" name="TextBox 54">
            <a:extLst>
              <a:ext uri="{FF2B5EF4-FFF2-40B4-BE49-F238E27FC236}">
                <a16:creationId xmlns:a16="http://schemas.microsoft.com/office/drawing/2014/main" id="{B17B432B-841A-4048-B8D7-8C2D5B5CA70C}"/>
              </a:ext>
            </a:extLst>
          </p:cNvPr>
          <p:cNvSpPr txBox="1"/>
          <p:nvPr/>
        </p:nvSpPr>
        <p:spPr bwMode="auto">
          <a:xfrm>
            <a:off x="5935088" y="2893303"/>
            <a:ext cx="622850"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56" name="TextBox 55">
            <a:extLst>
              <a:ext uri="{FF2B5EF4-FFF2-40B4-BE49-F238E27FC236}">
                <a16:creationId xmlns:a16="http://schemas.microsoft.com/office/drawing/2014/main" id="{D7C13817-DEA1-4C6E-A045-6E74B568A96A}"/>
              </a:ext>
            </a:extLst>
          </p:cNvPr>
          <p:cNvSpPr txBox="1"/>
          <p:nvPr/>
        </p:nvSpPr>
        <p:spPr bwMode="auto">
          <a:xfrm>
            <a:off x="5935088" y="3382366"/>
            <a:ext cx="622850"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57" name="TextBox 56">
            <a:extLst>
              <a:ext uri="{FF2B5EF4-FFF2-40B4-BE49-F238E27FC236}">
                <a16:creationId xmlns:a16="http://schemas.microsoft.com/office/drawing/2014/main" id="{505E672C-1C80-4D68-B324-1035D21C6523}"/>
              </a:ext>
            </a:extLst>
          </p:cNvPr>
          <p:cNvSpPr txBox="1"/>
          <p:nvPr/>
        </p:nvSpPr>
        <p:spPr bwMode="auto">
          <a:xfrm>
            <a:off x="5935088" y="3871428"/>
            <a:ext cx="622850"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58" name="TextBox 57">
            <a:extLst>
              <a:ext uri="{FF2B5EF4-FFF2-40B4-BE49-F238E27FC236}">
                <a16:creationId xmlns:a16="http://schemas.microsoft.com/office/drawing/2014/main" id="{99679222-42DD-4137-8940-6B0005509AB2}"/>
              </a:ext>
            </a:extLst>
          </p:cNvPr>
          <p:cNvSpPr txBox="1"/>
          <p:nvPr/>
        </p:nvSpPr>
        <p:spPr bwMode="auto">
          <a:xfrm>
            <a:off x="5935088" y="4360488"/>
            <a:ext cx="622850"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9" name="TextBox 58">
            <a:extLst>
              <a:ext uri="{FF2B5EF4-FFF2-40B4-BE49-F238E27FC236}">
                <a16:creationId xmlns:a16="http://schemas.microsoft.com/office/drawing/2014/main" id="{43CFC536-7678-481E-866B-B4A7432722A6}"/>
              </a:ext>
            </a:extLst>
          </p:cNvPr>
          <p:cNvSpPr txBox="1"/>
          <p:nvPr/>
        </p:nvSpPr>
        <p:spPr bwMode="auto">
          <a:xfrm>
            <a:off x="11161965" y="4550451"/>
            <a:ext cx="41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60" name="TextBox 59">
            <a:extLst>
              <a:ext uri="{FF2B5EF4-FFF2-40B4-BE49-F238E27FC236}">
                <a16:creationId xmlns:a16="http://schemas.microsoft.com/office/drawing/2014/main" id="{8FFF4A42-71F2-406D-8A97-E2243FD788BA}"/>
              </a:ext>
            </a:extLst>
          </p:cNvPr>
          <p:cNvSpPr txBox="1"/>
          <p:nvPr/>
        </p:nvSpPr>
        <p:spPr bwMode="auto">
          <a:xfrm>
            <a:off x="6373658" y="4550451"/>
            <a:ext cx="376506"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61" name="TextBox 60">
            <a:extLst>
              <a:ext uri="{FF2B5EF4-FFF2-40B4-BE49-F238E27FC236}">
                <a16:creationId xmlns:a16="http://schemas.microsoft.com/office/drawing/2014/main" id="{3A6D89BF-07F0-4C4A-B134-1BA1C6CD0192}"/>
              </a:ext>
            </a:extLst>
          </p:cNvPr>
          <p:cNvSpPr txBox="1"/>
          <p:nvPr/>
        </p:nvSpPr>
        <p:spPr bwMode="auto">
          <a:xfrm>
            <a:off x="7057701" y="4550451"/>
            <a:ext cx="376506"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62" name="TextBox 61">
            <a:extLst>
              <a:ext uri="{FF2B5EF4-FFF2-40B4-BE49-F238E27FC236}">
                <a16:creationId xmlns:a16="http://schemas.microsoft.com/office/drawing/2014/main" id="{BA81C7BD-720C-4917-B5C6-D5C3672130A4}"/>
              </a:ext>
            </a:extLst>
          </p:cNvPr>
          <p:cNvSpPr txBox="1"/>
          <p:nvPr/>
        </p:nvSpPr>
        <p:spPr bwMode="auto">
          <a:xfrm>
            <a:off x="7741745" y="4550451"/>
            <a:ext cx="4491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63" name="TextBox 62">
            <a:extLst>
              <a:ext uri="{FF2B5EF4-FFF2-40B4-BE49-F238E27FC236}">
                <a16:creationId xmlns:a16="http://schemas.microsoft.com/office/drawing/2014/main" id="{692DFBD2-770E-43A1-B0F4-40B7F96FDA11}"/>
              </a:ext>
            </a:extLst>
          </p:cNvPr>
          <p:cNvSpPr txBox="1"/>
          <p:nvPr/>
        </p:nvSpPr>
        <p:spPr bwMode="auto">
          <a:xfrm>
            <a:off x="8425788" y="4550451"/>
            <a:ext cx="4491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64" name="TextBox 63">
            <a:extLst>
              <a:ext uri="{FF2B5EF4-FFF2-40B4-BE49-F238E27FC236}">
                <a16:creationId xmlns:a16="http://schemas.microsoft.com/office/drawing/2014/main" id="{B3234843-66D3-4DFF-8F23-AAAFB3131451}"/>
              </a:ext>
            </a:extLst>
          </p:cNvPr>
          <p:cNvSpPr txBox="1"/>
          <p:nvPr/>
        </p:nvSpPr>
        <p:spPr bwMode="auto">
          <a:xfrm>
            <a:off x="9109832" y="4550451"/>
            <a:ext cx="4491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65" name="TextBox 64">
            <a:extLst>
              <a:ext uri="{FF2B5EF4-FFF2-40B4-BE49-F238E27FC236}">
                <a16:creationId xmlns:a16="http://schemas.microsoft.com/office/drawing/2014/main" id="{BC2BD4C0-3138-4558-A45F-A0E6056F958E}"/>
              </a:ext>
            </a:extLst>
          </p:cNvPr>
          <p:cNvSpPr txBox="1"/>
          <p:nvPr/>
        </p:nvSpPr>
        <p:spPr bwMode="auto">
          <a:xfrm>
            <a:off x="9793875" y="4550451"/>
            <a:ext cx="4491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6" name="TextBox 65">
            <a:extLst>
              <a:ext uri="{FF2B5EF4-FFF2-40B4-BE49-F238E27FC236}">
                <a16:creationId xmlns:a16="http://schemas.microsoft.com/office/drawing/2014/main" id="{C31BECD7-6FE7-42A8-9933-404BD213B06E}"/>
              </a:ext>
            </a:extLst>
          </p:cNvPr>
          <p:cNvSpPr txBox="1"/>
          <p:nvPr/>
        </p:nvSpPr>
        <p:spPr bwMode="auto">
          <a:xfrm>
            <a:off x="10477920" y="4550451"/>
            <a:ext cx="479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67" name="TextBox 66">
            <a:extLst>
              <a:ext uri="{FF2B5EF4-FFF2-40B4-BE49-F238E27FC236}">
                <a16:creationId xmlns:a16="http://schemas.microsoft.com/office/drawing/2014/main" id="{5D4DEC31-3234-464A-98BD-7430B2D8E6F2}"/>
              </a:ext>
            </a:extLst>
          </p:cNvPr>
          <p:cNvSpPr txBox="1"/>
          <p:nvPr/>
        </p:nvSpPr>
        <p:spPr bwMode="auto">
          <a:xfrm>
            <a:off x="7591537" y="1876671"/>
            <a:ext cx="676922"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93.3</a:t>
            </a:r>
          </a:p>
        </p:txBody>
      </p:sp>
      <p:sp>
        <p:nvSpPr>
          <p:cNvPr id="68" name="TextBox 67">
            <a:extLst>
              <a:ext uri="{FF2B5EF4-FFF2-40B4-BE49-F238E27FC236}">
                <a16:creationId xmlns:a16="http://schemas.microsoft.com/office/drawing/2014/main" id="{373B8E43-AB45-49EA-9E2C-B6DA3995C712}"/>
              </a:ext>
            </a:extLst>
          </p:cNvPr>
          <p:cNvSpPr txBox="1"/>
          <p:nvPr/>
        </p:nvSpPr>
        <p:spPr bwMode="auto">
          <a:xfrm>
            <a:off x="7602392" y="2401273"/>
            <a:ext cx="676922"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88.4</a:t>
            </a:r>
          </a:p>
        </p:txBody>
      </p:sp>
      <p:sp>
        <p:nvSpPr>
          <p:cNvPr id="69" name="TextBox 68">
            <a:extLst>
              <a:ext uri="{FF2B5EF4-FFF2-40B4-BE49-F238E27FC236}">
                <a16:creationId xmlns:a16="http://schemas.microsoft.com/office/drawing/2014/main" id="{44A8F13E-39F6-4E44-8724-DA446915B815}"/>
              </a:ext>
            </a:extLst>
          </p:cNvPr>
          <p:cNvSpPr txBox="1"/>
          <p:nvPr/>
        </p:nvSpPr>
        <p:spPr bwMode="auto">
          <a:xfrm>
            <a:off x="8959624" y="2528041"/>
            <a:ext cx="676922"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81.5</a:t>
            </a:r>
          </a:p>
        </p:txBody>
      </p:sp>
      <p:sp>
        <p:nvSpPr>
          <p:cNvPr id="70" name="TextBox 69">
            <a:extLst>
              <a:ext uri="{FF2B5EF4-FFF2-40B4-BE49-F238E27FC236}">
                <a16:creationId xmlns:a16="http://schemas.microsoft.com/office/drawing/2014/main" id="{754B70A7-7E3F-47E5-92C1-2416B2347127}"/>
              </a:ext>
            </a:extLst>
          </p:cNvPr>
          <p:cNvSpPr txBox="1"/>
          <p:nvPr/>
        </p:nvSpPr>
        <p:spPr bwMode="auto">
          <a:xfrm>
            <a:off x="8959624" y="1892900"/>
            <a:ext cx="676922"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89.2</a:t>
            </a:r>
          </a:p>
        </p:txBody>
      </p:sp>
      <p:sp>
        <p:nvSpPr>
          <p:cNvPr id="71" name="TextBox 70">
            <a:extLst>
              <a:ext uri="{FF2B5EF4-FFF2-40B4-BE49-F238E27FC236}">
                <a16:creationId xmlns:a16="http://schemas.microsoft.com/office/drawing/2014/main" id="{5C61AE11-F027-4028-9322-37580F3710E3}"/>
              </a:ext>
            </a:extLst>
          </p:cNvPr>
          <p:cNvSpPr txBox="1"/>
          <p:nvPr/>
        </p:nvSpPr>
        <p:spPr bwMode="auto">
          <a:xfrm>
            <a:off x="10351269" y="2001070"/>
            <a:ext cx="676922"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85.9</a:t>
            </a:r>
          </a:p>
        </p:txBody>
      </p:sp>
      <p:sp>
        <p:nvSpPr>
          <p:cNvPr id="72" name="TextBox 71">
            <a:extLst>
              <a:ext uri="{FF2B5EF4-FFF2-40B4-BE49-F238E27FC236}">
                <a16:creationId xmlns:a16="http://schemas.microsoft.com/office/drawing/2014/main" id="{1DB40100-0FB6-49B1-8F4F-7579AB725B8A}"/>
              </a:ext>
            </a:extLst>
          </p:cNvPr>
          <p:cNvSpPr txBox="1"/>
          <p:nvPr/>
        </p:nvSpPr>
        <p:spPr bwMode="auto">
          <a:xfrm>
            <a:off x="10316855" y="2648772"/>
            <a:ext cx="676922" cy="3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77.1</a:t>
            </a:r>
          </a:p>
        </p:txBody>
      </p:sp>
      <p:sp>
        <p:nvSpPr>
          <p:cNvPr id="73" name="Freeform 78">
            <a:extLst>
              <a:ext uri="{FF2B5EF4-FFF2-40B4-BE49-F238E27FC236}">
                <a16:creationId xmlns:a16="http://schemas.microsoft.com/office/drawing/2014/main" id="{A0E812CC-F08B-47FB-945E-0B9C683F4FB9}"/>
              </a:ext>
            </a:extLst>
          </p:cNvPr>
          <p:cNvSpPr/>
          <p:nvPr/>
        </p:nvSpPr>
        <p:spPr bwMode="auto">
          <a:xfrm>
            <a:off x="6566824" y="2082058"/>
            <a:ext cx="4923901" cy="388991"/>
          </a:xfrm>
          <a:custGeom>
            <a:avLst/>
            <a:gdLst>
              <a:gd name="connsiteX0" fmla="*/ 0 w 5453743"/>
              <a:gd name="connsiteY0" fmla="*/ 0 h 402771"/>
              <a:gd name="connsiteX1" fmla="*/ 174171 w 5453743"/>
              <a:gd name="connsiteY1" fmla="*/ 0 h 402771"/>
              <a:gd name="connsiteX2" fmla="*/ 174171 w 5453743"/>
              <a:gd name="connsiteY2" fmla="*/ 0 h 402771"/>
              <a:gd name="connsiteX3" fmla="*/ 185057 w 5453743"/>
              <a:gd name="connsiteY3" fmla="*/ 21771 h 402771"/>
              <a:gd name="connsiteX4" fmla="*/ 315686 w 5453743"/>
              <a:gd name="connsiteY4" fmla="*/ 21771 h 402771"/>
              <a:gd name="connsiteX5" fmla="*/ 375557 w 5453743"/>
              <a:gd name="connsiteY5" fmla="*/ 32657 h 402771"/>
              <a:gd name="connsiteX6" fmla="*/ 576943 w 5453743"/>
              <a:gd name="connsiteY6" fmla="*/ 32657 h 402771"/>
              <a:gd name="connsiteX7" fmla="*/ 664028 w 5453743"/>
              <a:gd name="connsiteY7" fmla="*/ 48986 h 402771"/>
              <a:gd name="connsiteX8" fmla="*/ 914400 w 5453743"/>
              <a:gd name="connsiteY8" fmla="*/ 54428 h 402771"/>
              <a:gd name="connsiteX9" fmla="*/ 979714 w 5453743"/>
              <a:gd name="connsiteY9" fmla="*/ 81643 h 402771"/>
              <a:gd name="connsiteX10" fmla="*/ 1039586 w 5453743"/>
              <a:gd name="connsiteY10" fmla="*/ 81643 h 402771"/>
              <a:gd name="connsiteX11" fmla="*/ 1072243 w 5453743"/>
              <a:gd name="connsiteY11" fmla="*/ 97971 h 402771"/>
              <a:gd name="connsiteX12" fmla="*/ 1126671 w 5453743"/>
              <a:gd name="connsiteY12" fmla="*/ 97971 h 402771"/>
              <a:gd name="connsiteX13" fmla="*/ 1186543 w 5453743"/>
              <a:gd name="connsiteY13" fmla="*/ 125186 h 402771"/>
              <a:gd name="connsiteX14" fmla="*/ 1257300 w 5453743"/>
              <a:gd name="connsiteY14" fmla="*/ 125186 h 402771"/>
              <a:gd name="connsiteX15" fmla="*/ 1360714 w 5453743"/>
              <a:gd name="connsiteY15" fmla="*/ 152400 h 402771"/>
              <a:gd name="connsiteX16" fmla="*/ 1534886 w 5453743"/>
              <a:gd name="connsiteY16" fmla="*/ 163286 h 402771"/>
              <a:gd name="connsiteX17" fmla="*/ 1817914 w 5453743"/>
              <a:gd name="connsiteY17" fmla="*/ 179614 h 402771"/>
              <a:gd name="connsiteX18" fmla="*/ 2106386 w 5453743"/>
              <a:gd name="connsiteY18" fmla="*/ 185057 h 402771"/>
              <a:gd name="connsiteX19" fmla="*/ 2122714 w 5453743"/>
              <a:gd name="connsiteY19" fmla="*/ 201386 h 402771"/>
              <a:gd name="connsiteX20" fmla="*/ 2296886 w 5453743"/>
              <a:gd name="connsiteY20" fmla="*/ 206828 h 402771"/>
              <a:gd name="connsiteX21" fmla="*/ 2345871 w 5453743"/>
              <a:gd name="connsiteY21" fmla="*/ 217714 h 402771"/>
              <a:gd name="connsiteX22" fmla="*/ 2476500 w 5453743"/>
              <a:gd name="connsiteY22" fmla="*/ 217714 h 402771"/>
              <a:gd name="connsiteX23" fmla="*/ 2492828 w 5453743"/>
              <a:gd name="connsiteY23" fmla="*/ 239486 h 402771"/>
              <a:gd name="connsiteX24" fmla="*/ 2857500 w 5453743"/>
              <a:gd name="connsiteY24" fmla="*/ 250371 h 402771"/>
              <a:gd name="connsiteX25" fmla="*/ 2890157 w 5453743"/>
              <a:gd name="connsiteY25" fmla="*/ 261257 h 402771"/>
              <a:gd name="connsiteX26" fmla="*/ 3113314 w 5453743"/>
              <a:gd name="connsiteY26" fmla="*/ 266700 h 402771"/>
              <a:gd name="connsiteX27" fmla="*/ 3113314 w 5453743"/>
              <a:gd name="connsiteY27" fmla="*/ 266700 h 402771"/>
              <a:gd name="connsiteX28" fmla="*/ 3124200 w 5453743"/>
              <a:gd name="connsiteY28" fmla="*/ 283028 h 402771"/>
              <a:gd name="connsiteX29" fmla="*/ 3401786 w 5453743"/>
              <a:gd name="connsiteY29" fmla="*/ 283028 h 402771"/>
              <a:gd name="connsiteX30" fmla="*/ 3401786 w 5453743"/>
              <a:gd name="connsiteY30" fmla="*/ 283028 h 402771"/>
              <a:gd name="connsiteX31" fmla="*/ 3418114 w 5453743"/>
              <a:gd name="connsiteY31" fmla="*/ 310243 h 402771"/>
              <a:gd name="connsiteX32" fmla="*/ 3722914 w 5453743"/>
              <a:gd name="connsiteY32" fmla="*/ 299357 h 402771"/>
              <a:gd name="connsiteX33" fmla="*/ 3744686 w 5453743"/>
              <a:gd name="connsiteY33" fmla="*/ 321128 h 402771"/>
              <a:gd name="connsiteX34" fmla="*/ 4071257 w 5453743"/>
              <a:gd name="connsiteY34" fmla="*/ 321128 h 402771"/>
              <a:gd name="connsiteX35" fmla="*/ 4098471 w 5453743"/>
              <a:gd name="connsiteY35" fmla="*/ 337457 h 402771"/>
              <a:gd name="connsiteX36" fmla="*/ 4337957 w 5453743"/>
              <a:gd name="connsiteY36" fmla="*/ 337457 h 402771"/>
              <a:gd name="connsiteX37" fmla="*/ 4365171 w 5453743"/>
              <a:gd name="connsiteY37" fmla="*/ 348343 h 402771"/>
              <a:gd name="connsiteX38" fmla="*/ 4490357 w 5453743"/>
              <a:gd name="connsiteY38" fmla="*/ 348343 h 402771"/>
              <a:gd name="connsiteX39" fmla="*/ 4501243 w 5453743"/>
              <a:gd name="connsiteY39" fmla="*/ 364671 h 402771"/>
              <a:gd name="connsiteX40" fmla="*/ 5121728 w 5453743"/>
              <a:gd name="connsiteY40" fmla="*/ 359228 h 402771"/>
              <a:gd name="connsiteX41" fmla="*/ 5138057 w 5453743"/>
              <a:gd name="connsiteY41" fmla="*/ 381000 h 402771"/>
              <a:gd name="connsiteX42" fmla="*/ 5214257 w 5453743"/>
              <a:gd name="connsiteY42" fmla="*/ 375557 h 402771"/>
              <a:gd name="connsiteX43" fmla="*/ 5219700 w 5453743"/>
              <a:gd name="connsiteY43" fmla="*/ 402771 h 402771"/>
              <a:gd name="connsiteX44" fmla="*/ 5453743 w 5453743"/>
              <a:gd name="connsiteY44" fmla="*/ 397328 h 40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453743" h="402771">
                <a:moveTo>
                  <a:pt x="0" y="0"/>
                </a:moveTo>
                <a:lnTo>
                  <a:pt x="174171" y="0"/>
                </a:lnTo>
                <a:lnTo>
                  <a:pt x="174171" y="0"/>
                </a:lnTo>
                <a:lnTo>
                  <a:pt x="185057" y="21771"/>
                </a:lnTo>
                <a:lnTo>
                  <a:pt x="315686" y="21771"/>
                </a:lnTo>
                <a:lnTo>
                  <a:pt x="375557" y="32657"/>
                </a:lnTo>
                <a:lnTo>
                  <a:pt x="576943" y="32657"/>
                </a:lnTo>
                <a:lnTo>
                  <a:pt x="664028" y="48986"/>
                </a:lnTo>
                <a:lnTo>
                  <a:pt x="914400" y="54428"/>
                </a:lnTo>
                <a:lnTo>
                  <a:pt x="979714" y="81643"/>
                </a:lnTo>
                <a:lnTo>
                  <a:pt x="1039586" y="81643"/>
                </a:lnTo>
                <a:lnTo>
                  <a:pt x="1072243" y="97971"/>
                </a:lnTo>
                <a:lnTo>
                  <a:pt x="1126671" y="97971"/>
                </a:lnTo>
                <a:lnTo>
                  <a:pt x="1186543" y="125186"/>
                </a:lnTo>
                <a:lnTo>
                  <a:pt x="1257300" y="125186"/>
                </a:lnTo>
                <a:lnTo>
                  <a:pt x="1360714" y="152400"/>
                </a:lnTo>
                <a:lnTo>
                  <a:pt x="1534886" y="163286"/>
                </a:lnTo>
                <a:lnTo>
                  <a:pt x="1817914" y="179614"/>
                </a:lnTo>
                <a:lnTo>
                  <a:pt x="2106386" y="185057"/>
                </a:lnTo>
                <a:lnTo>
                  <a:pt x="2122714" y="201386"/>
                </a:lnTo>
                <a:lnTo>
                  <a:pt x="2296886" y="206828"/>
                </a:lnTo>
                <a:lnTo>
                  <a:pt x="2345871" y="217714"/>
                </a:lnTo>
                <a:lnTo>
                  <a:pt x="2476500" y="217714"/>
                </a:lnTo>
                <a:lnTo>
                  <a:pt x="2492828" y="239486"/>
                </a:lnTo>
                <a:lnTo>
                  <a:pt x="2857500" y="250371"/>
                </a:lnTo>
                <a:lnTo>
                  <a:pt x="2890157" y="261257"/>
                </a:lnTo>
                <a:lnTo>
                  <a:pt x="3113314" y="266700"/>
                </a:lnTo>
                <a:lnTo>
                  <a:pt x="3113314" y="266700"/>
                </a:lnTo>
                <a:lnTo>
                  <a:pt x="3124200" y="283028"/>
                </a:lnTo>
                <a:lnTo>
                  <a:pt x="3401786" y="283028"/>
                </a:lnTo>
                <a:lnTo>
                  <a:pt x="3401786" y="283028"/>
                </a:lnTo>
                <a:lnTo>
                  <a:pt x="3418114" y="310243"/>
                </a:lnTo>
                <a:lnTo>
                  <a:pt x="3722914" y="299357"/>
                </a:lnTo>
                <a:lnTo>
                  <a:pt x="3744686" y="321128"/>
                </a:lnTo>
                <a:lnTo>
                  <a:pt x="4071257" y="321128"/>
                </a:lnTo>
                <a:lnTo>
                  <a:pt x="4098471" y="337457"/>
                </a:lnTo>
                <a:lnTo>
                  <a:pt x="4337957" y="337457"/>
                </a:lnTo>
                <a:lnTo>
                  <a:pt x="4365171" y="348343"/>
                </a:lnTo>
                <a:lnTo>
                  <a:pt x="4490357" y="348343"/>
                </a:lnTo>
                <a:lnTo>
                  <a:pt x="4501243" y="364671"/>
                </a:lnTo>
                <a:lnTo>
                  <a:pt x="5121728" y="359228"/>
                </a:lnTo>
                <a:lnTo>
                  <a:pt x="5138057" y="381000"/>
                </a:lnTo>
                <a:lnTo>
                  <a:pt x="5214257" y="375557"/>
                </a:lnTo>
                <a:lnTo>
                  <a:pt x="5219700" y="402771"/>
                </a:lnTo>
                <a:lnTo>
                  <a:pt x="5453743" y="397328"/>
                </a:lnTo>
              </a:path>
            </a:pathLst>
          </a:custGeom>
          <a:noFill/>
          <a:ln w="28575">
            <a:solidFill>
              <a:schemeClr val="accent1"/>
            </a:solidFill>
            <a:miter lim="800000"/>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sp>
        <p:nvSpPr>
          <p:cNvPr id="74" name="Freeform 79">
            <a:extLst>
              <a:ext uri="{FF2B5EF4-FFF2-40B4-BE49-F238E27FC236}">
                <a16:creationId xmlns:a16="http://schemas.microsoft.com/office/drawing/2014/main" id="{A1581A61-71AC-4B39-AC5C-0C1472521882}"/>
              </a:ext>
            </a:extLst>
          </p:cNvPr>
          <p:cNvSpPr/>
          <p:nvPr/>
        </p:nvSpPr>
        <p:spPr bwMode="auto">
          <a:xfrm>
            <a:off x="6560824" y="2103140"/>
            <a:ext cx="4931660" cy="585644"/>
          </a:xfrm>
          <a:custGeom>
            <a:avLst/>
            <a:gdLst>
              <a:gd name="connsiteX0" fmla="*/ 0 w 5462337"/>
              <a:gd name="connsiteY0" fmla="*/ 0 h 606391"/>
              <a:gd name="connsiteX1" fmla="*/ 110690 w 5462337"/>
              <a:gd name="connsiteY1" fmla="*/ 0 h 606391"/>
              <a:gd name="connsiteX2" fmla="*/ 149191 w 5462337"/>
              <a:gd name="connsiteY2" fmla="*/ 19250 h 606391"/>
              <a:gd name="connsiteX3" fmla="*/ 336884 w 5462337"/>
              <a:gd name="connsiteY3" fmla="*/ 57751 h 606391"/>
              <a:gd name="connsiteX4" fmla="*/ 462012 w 5462337"/>
              <a:gd name="connsiteY4" fmla="*/ 96252 h 606391"/>
              <a:gd name="connsiteX5" fmla="*/ 510139 w 5462337"/>
              <a:gd name="connsiteY5" fmla="*/ 110690 h 606391"/>
              <a:gd name="connsiteX6" fmla="*/ 601579 w 5462337"/>
              <a:gd name="connsiteY6" fmla="*/ 110690 h 606391"/>
              <a:gd name="connsiteX7" fmla="*/ 635267 w 5462337"/>
              <a:gd name="connsiteY7" fmla="*/ 149191 h 606391"/>
              <a:gd name="connsiteX8" fmla="*/ 635267 w 5462337"/>
              <a:gd name="connsiteY8" fmla="*/ 149191 h 606391"/>
              <a:gd name="connsiteX9" fmla="*/ 760396 w 5462337"/>
              <a:gd name="connsiteY9" fmla="*/ 178067 h 606391"/>
              <a:gd name="connsiteX10" fmla="*/ 880711 w 5462337"/>
              <a:gd name="connsiteY10" fmla="*/ 182880 h 606391"/>
              <a:gd name="connsiteX11" fmla="*/ 1063591 w 5462337"/>
              <a:gd name="connsiteY11" fmla="*/ 206943 h 606391"/>
              <a:gd name="connsiteX12" fmla="*/ 1121343 w 5462337"/>
              <a:gd name="connsiteY12" fmla="*/ 211755 h 606391"/>
              <a:gd name="connsiteX13" fmla="*/ 1155031 w 5462337"/>
              <a:gd name="connsiteY13" fmla="*/ 221381 h 606391"/>
              <a:gd name="connsiteX14" fmla="*/ 1390850 w 5462337"/>
              <a:gd name="connsiteY14" fmla="*/ 235819 h 606391"/>
              <a:gd name="connsiteX15" fmla="*/ 1467852 w 5462337"/>
              <a:gd name="connsiteY15" fmla="*/ 264694 h 606391"/>
              <a:gd name="connsiteX16" fmla="*/ 1515979 w 5462337"/>
              <a:gd name="connsiteY16" fmla="*/ 269507 h 606391"/>
              <a:gd name="connsiteX17" fmla="*/ 1564105 w 5462337"/>
              <a:gd name="connsiteY17" fmla="*/ 298383 h 606391"/>
              <a:gd name="connsiteX18" fmla="*/ 1718109 w 5462337"/>
              <a:gd name="connsiteY18" fmla="*/ 303195 h 606391"/>
              <a:gd name="connsiteX19" fmla="*/ 1727735 w 5462337"/>
              <a:gd name="connsiteY19" fmla="*/ 312821 h 606391"/>
              <a:gd name="connsiteX20" fmla="*/ 1872114 w 5462337"/>
              <a:gd name="connsiteY20" fmla="*/ 312821 h 606391"/>
              <a:gd name="connsiteX21" fmla="*/ 1920240 w 5462337"/>
              <a:gd name="connsiteY21" fmla="*/ 332071 h 606391"/>
              <a:gd name="connsiteX22" fmla="*/ 2074244 w 5462337"/>
              <a:gd name="connsiteY22" fmla="*/ 336884 h 606391"/>
              <a:gd name="connsiteX23" fmla="*/ 2074244 w 5462337"/>
              <a:gd name="connsiteY23" fmla="*/ 336884 h 606391"/>
              <a:gd name="connsiteX24" fmla="*/ 2074244 w 5462337"/>
              <a:gd name="connsiteY24" fmla="*/ 336884 h 606391"/>
              <a:gd name="connsiteX25" fmla="*/ 2074244 w 5462337"/>
              <a:gd name="connsiteY25" fmla="*/ 336884 h 606391"/>
              <a:gd name="connsiteX26" fmla="*/ 2122370 w 5462337"/>
              <a:gd name="connsiteY26" fmla="*/ 365760 h 606391"/>
              <a:gd name="connsiteX27" fmla="*/ 2334126 w 5462337"/>
              <a:gd name="connsiteY27" fmla="*/ 375385 h 606391"/>
              <a:gd name="connsiteX28" fmla="*/ 2334126 w 5462337"/>
              <a:gd name="connsiteY28" fmla="*/ 375385 h 606391"/>
              <a:gd name="connsiteX29" fmla="*/ 2334126 w 5462337"/>
              <a:gd name="connsiteY29" fmla="*/ 375385 h 606391"/>
              <a:gd name="connsiteX30" fmla="*/ 2646947 w 5462337"/>
              <a:gd name="connsiteY30" fmla="*/ 409073 h 606391"/>
              <a:gd name="connsiteX31" fmla="*/ 2699886 w 5462337"/>
              <a:gd name="connsiteY31" fmla="*/ 428324 h 606391"/>
              <a:gd name="connsiteX32" fmla="*/ 2877954 w 5462337"/>
              <a:gd name="connsiteY32" fmla="*/ 423511 h 606391"/>
              <a:gd name="connsiteX33" fmla="*/ 2892391 w 5462337"/>
              <a:gd name="connsiteY33" fmla="*/ 447574 h 606391"/>
              <a:gd name="connsiteX34" fmla="*/ 3113772 w 5462337"/>
              <a:gd name="connsiteY34" fmla="*/ 452387 h 606391"/>
              <a:gd name="connsiteX35" fmla="*/ 3113772 w 5462337"/>
              <a:gd name="connsiteY35" fmla="*/ 452387 h 606391"/>
              <a:gd name="connsiteX36" fmla="*/ 3118585 w 5462337"/>
              <a:gd name="connsiteY36" fmla="*/ 476450 h 606391"/>
              <a:gd name="connsiteX37" fmla="*/ 3489158 w 5462337"/>
              <a:gd name="connsiteY37" fmla="*/ 471637 h 606391"/>
              <a:gd name="connsiteX38" fmla="*/ 3493970 w 5462337"/>
              <a:gd name="connsiteY38" fmla="*/ 486075 h 606391"/>
              <a:gd name="connsiteX39" fmla="*/ 3667225 w 5462337"/>
              <a:gd name="connsiteY39" fmla="*/ 481263 h 606391"/>
              <a:gd name="connsiteX40" fmla="*/ 3672038 w 5462337"/>
              <a:gd name="connsiteY40" fmla="*/ 495701 h 606391"/>
              <a:gd name="connsiteX41" fmla="*/ 3806791 w 5462337"/>
              <a:gd name="connsiteY41" fmla="*/ 490888 h 606391"/>
              <a:gd name="connsiteX42" fmla="*/ 3840480 w 5462337"/>
              <a:gd name="connsiteY42" fmla="*/ 510139 h 606391"/>
              <a:gd name="connsiteX43" fmla="*/ 4023360 w 5462337"/>
              <a:gd name="connsiteY43" fmla="*/ 510139 h 606391"/>
              <a:gd name="connsiteX44" fmla="*/ 4042610 w 5462337"/>
              <a:gd name="connsiteY44" fmla="*/ 529389 h 606391"/>
              <a:gd name="connsiteX45" fmla="*/ 4153301 w 5462337"/>
              <a:gd name="connsiteY45" fmla="*/ 524576 h 606391"/>
              <a:gd name="connsiteX46" fmla="*/ 4316930 w 5462337"/>
              <a:gd name="connsiteY46" fmla="*/ 524576 h 606391"/>
              <a:gd name="connsiteX47" fmla="*/ 4316930 w 5462337"/>
              <a:gd name="connsiteY47" fmla="*/ 543827 h 606391"/>
              <a:gd name="connsiteX48" fmla="*/ 4470935 w 5462337"/>
              <a:gd name="connsiteY48" fmla="*/ 543827 h 606391"/>
              <a:gd name="connsiteX49" fmla="*/ 4485372 w 5462337"/>
              <a:gd name="connsiteY49" fmla="*/ 563077 h 606391"/>
              <a:gd name="connsiteX50" fmla="*/ 4745255 w 5462337"/>
              <a:gd name="connsiteY50" fmla="*/ 558265 h 606391"/>
              <a:gd name="connsiteX51" fmla="*/ 4745255 w 5462337"/>
              <a:gd name="connsiteY51" fmla="*/ 558265 h 606391"/>
              <a:gd name="connsiteX52" fmla="*/ 4745255 w 5462337"/>
              <a:gd name="connsiteY52" fmla="*/ 558265 h 606391"/>
              <a:gd name="connsiteX53" fmla="*/ 4750067 w 5462337"/>
              <a:gd name="connsiteY53" fmla="*/ 587141 h 606391"/>
              <a:gd name="connsiteX54" fmla="*/ 5178391 w 5462337"/>
              <a:gd name="connsiteY54" fmla="*/ 582328 h 606391"/>
              <a:gd name="connsiteX55" fmla="*/ 5236143 w 5462337"/>
              <a:gd name="connsiteY55" fmla="*/ 582328 h 606391"/>
              <a:gd name="connsiteX56" fmla="*/ 5240956 w 5462337"/>
              <a:gd name="connsiteY56" fmla="*/ 606391 h 606391"/>
              <a:gd name="connsiteX57" fmla="*/ 5462337 w 5462337"/>
              <a:gd name="connsiteY57" fmla="*/ 601579 h 606391"/>
              <a:gd name="connsiteX0" fmla="*/ 0 w 5462337"/>
              <a:gd name="connsiteY0" fmla="*/ 0 h 606391"/>
              <a:gd name="connsiteX1" fmla="*/ 110690 w 5462337"/>
              <a:gd name="connsiteY1" fmla="*/ 0 h 606391"/>
              <a:gd name="connsiteX2" fmla="*/ 149191 w 5462337"/>
              <a:gd name="connsiteY2" fmla="*/ 19250 h 606391"/>
              <a:gd name="connsiteX3" fmla="*/ 346509 w 5462337"/>
              <a:gd name="connsiteY3" fmla="*/ 67376 h 606391"/>
              <a:gd name="connsiteX4" fmla="*/ 462012 w 5462337"/>
              <a:gd name="connsiteY4" fmla="*/ 96252 h 606391"/>
              <a:gd name="connsiteX5" fmla="*/ 510139 w 5462337"/>
              <a:gd name="connsiteY5" fmla="*/ 110690 h 606391"/>
              <a:gd name="connsiteX6" fmla="*/ 601579 w 5462337"/>
              <a:gd name="connsiteY6" fmla="*/ 110690 h 606391"/>
              <a:gd name="connsiteX7" fmla="*/ 635267 w 5462337"/>
              <a:gd name="connsiteY7" fmla="*/ 149191 h 606391"/>
              <a:gd name="connsiteX8" fmla="*/ 635267 w 5462337"/>
              <a:gd name="connsiteY8" fmla="*/ 149191 h 606391"/>
              <a:gd name="connsiteX9" fmla="*/ 760396 w 5462337"/>
              <a:gd name="connsiteY9" fmla="*/ 178067 h 606391"/>
              <a:gd name="connsiteX10" fmla="*/ 880711 w 5462337"/>
              <a:gd name="connsiteY10" fmla="*/ 182880 h 606391"/>
              <a:gd name="connsiteX11" fmla="*/ 1063591 w 5462337"/>
              <a:gd name="connsiteY11" fmla="*/ 206943 h 606391"/>
              <a:gd name="connsiteX12" fmla="*/ 1121343 w 5462337"/>
              <a:gd name="connsiteY12" fmla="*/ 211755 h 606391"/>
              <a:gd name="connsiteX13" fmla="*/ 1155031 w 5462337"/>
              <a:gd name="connsiteY13" fmla="*/ 221381 h 606391"/>
              <a:gd name="connsiteX14" fmla="*/ 1390850 w 5462337"/>
              <a:gd name="connsiteY14" fmla="*/ 235819 h 606391"/>
              <a:gd name="connsiteX15" fmla="*/ 1467852 w 5462337"/>
              <a:gd name="connsiteY15" fmla="*/ 264694 h 606391"/>
              <a:gd name="connsiteX16" fmla="*/ 1515979 w 5462337"/>
              <a:gd name="connsiteY16" fmla="*/ 269507 h 606391"/>
              <a:gd name="connsiteX17" fmla="*/ 1564105 w 5462337"/>
              <a:gd name="connsiteY17" fmla="*/ 298383 h 606391"/>
              <a:gd name="connsiteX18" fmla="*/ 1718109 w 5462337"/>
              <a:gd name="connsiteY18" fmla="*/ 303195 h 606391"/>
              <a:gd name="connsiteX19" fmla="*/ 1727735 w 5462337"/>
              <a:gd name="connsiteY19" fmla="*/ 312821 h 606391"/>
              <a:gd name="connsiteX20" fmla="*/ 1872114 w 5462337"/>
              <a:gd name="connsiteY20" fmla="*/ 312821 h 606391"/>
              <a:gd name="connsiteX21" fmla="*/ 1920240 w 5462337"/>
              <a:gd name="connsiteY21" fmla="*/ 332071 h 606391"/>
              <a:gd name="connsiteX22" fmla="*/ 2074244 w 5462337"/>
              <a:gd name="connsiteY22" fmla="*/ 336884 h 606391"/>
              <a:gd name="connsiteX23" fmla="*/ 2074244 w 5462337"/>
              <a:gd name="connsiteY23" fmla="*/ 336884 h 606391"/>
              <a:gd name="connsiteX24" fmla="*/ 2074244 w 5462337"/>
              <a:gd name="connsiteY24" fmla="*/ 336884 h 606391"/>
              <a:gd name="connsiteX25" fmla="*/ 2074244 w 5462337"/>
              <a:gd name="connsiteY25" fmla="*/ 336884 h 606391"/>
              <a:gd name="connsiteX26" fmla="*/ 2122370 w 5462337"/>
              <a:gd name="connsiteY26" fmla="*/ 365760 h 606391"/>
              <a:gd name="connsiteX27" fmla="*/ 2334126 w 5462337"/>
              <a:gd name="connsiteY27" fmla="*/ 375385 h 606391"/>
              <a:gd name="connsiteX28" fmla="*/ 2334126 w 5462337"/>
              <a:gd name="connsiteY28" fmla="*/ 375385 h 606391"/>
              <a:gd name="connsiteX29" fmla="*/ 2334126 w 5462337"/>
              <a:gd name="connsiteY29" fmla="*/ 375385 h 606391"/>
              <a:gd name="connsiteX30" fmla="*/ 2646947 w 5462337"/>
              <a:gd name="connsiteY30" fmla="*/ 409073 h 606391"/>
              <a:gd name="connsiteX31" fmla="*/ 2699886 w 5462337"/>
              <a:gd name="connsiteY31" fmla="*/ 428324 h 606391"/>
              <a:gd name="connsiteX32" fmla="*/ 2877954 w 5462337"/>
              <a:gd name="connsiteY32" fmla="*/ 423511 h 606391"/>
              <a:gd name="connsiteX33" fmla="*/ 2892391 w 5462337"/>
              <a:gd name="connsiteY33" fmla="*/ 447574 h 606391"/>
              <a:gd name="connsiteX34" fmla="*/ 3113772 w 5462337"/>
              <a:gd name="connsiteY34" fmla="*/ 452387 h 606391"/>
              <a:gd name="connsiteX35" fmla="*/ 3113772 w 5462337"/>
              <a:gd name="connsiteY35" fmla="*/ 452387 h 606391"/>
              <a:gd name="connsiteX36" fmla="*/ 3118585 w 5462337"/>
              <a:gd name="connsiteY36" fmla="*/ 476450 h 606391"/>
              <a:gd name="connsiteX37" fmla="*/ 3489158 w 5462337"/>
              <a:gd name="connsiteY37" fmla="*/ 471637 h 606391"/>
              <a:gd name="connsiteX38" fmla="*/ 3493970 w 5462337"/>
              <a:gd name="connsiteY38" fmla="*/ 486075 h 606391"/>
              <a:gd name="connsiteX39" fmla="*/ 3667225 w 5462337"/>
              <a:gd name="connsiteY39" fmla="*/ 481263 h 606391"/>
              <a:gd name="connsiteX40" fmla="*/ 3672038 w 5462337"/>
              <a:gd name="connsiteY40" fmla="*/ 495701 h 606391"/>
              <a:gd name="connsiteX41" fmla="*/ 3806791 w 5462337"/>
              <a:gd name="connsiteY41" fmla="*/ 490888 h 606391"/>
              <a:gd name="connsiteX42" fmla="*/ 3840480 w 5462337"/>
              <a:gd name="connsiteY42" fmla="*/ 510139 h 606391"/>
              <a:gd name="connsiteX43" fmla="*/ 4023360 w 5462337"/>
              <a:gd name="connsiteY43" fmla="*/ 510139 h 606391"/>
              <a:gd name="connsiteX44" fmla="*/ 4042610 w 5462337"/>
              <a:gd name="connsiteY44" fmla="*/ 529389 h 606391"/>
              <a:gd name="connsiteX45" fmla="*/ 4153301 w 5462337"/>
              <a:gd name="connsiteY45" fmla="*/ 524576 h 606391"/>
              <a:gd name="connsiteX46" fmla="*/ 4316930 w 5462337"/>
              <a:gd name="connsiteY46" fmla="*/ 524576 h 606391"/>
              <a:gd name="connsiteX47" fmla="*/ 4316930 w 5462337"/>
              <a:gd name="connsiteY47" fmla="*/ 543827 h 606391"/>
              <a:gd name="connsiteX48" fmla="*/ 4470935 w 5462337"/>
              <a:gd name="connsiteY48" fmla="*/ 543827 h 606391"/>
              <a:gd name="connsiteX49" fmla="*/ 4485372 w 5462337"/>
              <a:gd name="connsiteY49" fmla="*/ 563077 h 606391"/>
              <a:gd name="connsiteX50" fmla="*/ 4745255 w 5462337"/>
              <a:gd name="connsiteY50" fmla="*/ 558265 h 606391"/>
              <a:gd name="connsiteX51" fmla="*/ 4745255 w 5462337"/>
              <a:gd name="connsiteY51" fmla="*/ 558265 h 606391"/>
              <a:gd name="connsiteX52" fmla="*/ 4745255 w 5462337"/>
              <a:gd name="connsiteY52" fmla="*/ 558265 h 606391"/>
              <a:gd name="connsiteX53" fmla="*/ 4750067 w 5462337"/>
              <a:gd name="connsiteY53" fmla="*/ 587141 h 606391"/>
              <a:gd name="connsiteX54" fmla="*/ 5178391 w 5462337"/>
              <a:gd name="connsiteY54" fmla="*/ 582328 h 606391"/>
              <a:gd name="connsiteX55" fmla="*/ 5236143 w 5462337"/>
              <a:gd name="connsiteY55" fmla="*/ 582328 h 606391"/>
              <a:gd name="connsiteX56" fmla="*/ 5240956 w 5462337"/>
              <a:gd name="connsiteY56" fmla="*/ 606391 h 606391"/>
              <a:gd name="connsiteX57" fmla="*/ 5462337 w 5462337"/>
              <a:gd name="connsiteY57" fmla="*/ 601579 h 606391"/>
              <a:gd name="connsiteX0" fmla="*/ 0 w 5462337"/>
              <a:gd name="connsiteY0" fmla="*/ 0 h 606391"/>
              <a:gd name="connsiteX1" fmla="*/ 110690 w 5462337"/>
              <a:gd name="connsiteY1" fmla="*/ 0 h 606391"/>
              <a:gd name="connsiteX2" fmla="*/ 149191 w 5462337"/>
              <a:gd name="connsiteY2" fmla="*/ 19250 h 606391"/>
              <a:gd name="connsiteX3" fmla="*/ 346509 w 5462337"/>
              <a:gd name="connsiteY3" fmla="*/ 67376 h 606391"/>
              <a:gd name="connsiteX4" fmla="*/ 462012 w 5462337"/>
              <a:gd name="connsiteY4" fmla="*/ 96252 h 606391"/>
              <a:gd name="connsiteX5" fmla="*/ 510139 w 5462337"/>
              <a:gd name="connsiteY5" fmla="*/ 110690 h 606391"/>
              <a:gd name="connsiteX6" fmla="*/ 611204 w 5462337"/>
              <a:gd name="connsiteY6" fmla="*/ 120315 h 606391"/>
              <a:gd name="connsiteX7" fmla="*/ 635267 w 5462337"/>
              <a:gd name="connsiteY7" fmla="*/ 149191 h 606391"/>
              <a:gd name="connsiteX8" fmla="*/ 635267 w 5462337"/>
              <a:gd name="connsiteY8" fmla="*/ 149191 h 606391"/>
              <a:gd name="connsiteX9" fmla="*/ 760396 w 5462337"/>
              <a:gd name="connsiteY9" fmla="*/ 178067 h 606391"/>
              <a:gd name="connsiteX10" fmla="*/ 880711 w 5462337"/>
              <a:gd name="connsiteY10" fmla="*/ 182880 h 606391"/>
              <a:gd name="connsiteX11" fmla="*/ 1063591 w 5462337"/>
              <a:gd name="connsiteY11" fmla="*/ 206943 h 606391"/>
              <a:gd name="connsiteX12" fmla="*/ 1121343 w 5462337"/>
              <a:gd name="connsiteY12" fmla="*/ 211755 h 606391"/>
              <a:gd name="connsiteX13" fmla="*/ 1155031 w 5462337"/>
              <a:gd name="connsiteY13" fmla="*/ 221381 h 606391"/>
              <a:gd name="connsiteX14" fmla="*/ 1390850 w 5462337"/>
              <a:gd name="connsiteY14" fmla="*/ 235819 h 606391"/>
              <a:gd name="connsiteX15" fmla="*/ 1467852 w 5462337"/>
              <a:gd name="connsiteY15" fmla="*/ 264694 h 606391"/>
              <a:gd name="connsiteX16" fmla="*/ 1515979 w 5462337"/>
              <a:gd name="connsiteY16" fmla="*/ 269507 h 606391"/>
              <a:gd name="connsiteX17" fmla="*/ 1564105 w 5462337"/>
              <a:gd name="connsiteY17" fmla="*/ 298383 h 606391"/>
              <a:gd name="connsiteX18" fmla="*/ 1718109 w 5462337"/>
              <a:gd name="connsiteY18" fmla="*/ 303195 h 606391"/>
              <a:gd name="connsiteX19" fmla="*/ 1727735 w 5462337"/>
              <a:gd name="connsiteY19" fmla="*/ 312821 h 606391"/>
              <a:gd name="connsiteX20" fmla="*/ 1872114 w 5462337"/>
              <a:gd name="connsiteY20" fmla="*/ 312821 h 606391"/>
              <a:gd name="connsiteX21" fmla="*/ 1920240 w 5462337"/>
              <a:gd name="connsiteY21" fmla="*/ 332071 h 606391"/>
              <a:gd name="connsiteX22" fmla="*/ 2074244 w 5462337"/>
              <a:gd name="connsiteY22" fmla="*/ 336884 h 606391"/>
              <a:gd name="connsiteX23" fmla="*/ 2074244 w 5462337"/>
              <a:gd name="connsiteY23" fmla="*/ 336884 h 606391"/>
              <a:gd name="connsiteX24" fmla="*/ 2074244 w 5462337"/>
              <a:gd name="connsiteY24" fmla="*/ 336884 h 606391"/>
              <a:gd name="connsiteX25" fmla="*/ 2074244 w 5462337"/>
              <a:gd name="connsiteY25" fmla="*/ 336884 h 606391"/>
              <a:gd name="connsiteX26" fmla="*/ 2122370 w 5462337"/>
              <a:gd name="connsiteY26" fmla="*/ 365760 h 606391"/>
              <a:gd name="connsiteX27" fmla="*/ 2334126 w 5462337"/>
              <a:gd name="connsiteY27" fmla="*/ 375385 h 606391"/>
              <a:gd name="connsiteX28" fmla="*/ 2334126 w 5462337"/>
              <a:gd name="connsiteY28" fmla="*/ 375385 h 606391"/>
              <a:gd name="connsiteX29" fmla="*/ 2334126 w 5462337"/>
              <a:gd name="connsiteY29" fmla="*/ 375385 h 606391"/>
              <a:gd name="connsiteX30" fmla="*/ 2646947 w 5462337"/>
              <a:gd name="connsiteY30" fmla="*/ 409073 h 606391"/>
              <a:gd name="connsiteX31" fmla="*/ 2699886 w 5462337"/>
              <a:gd name="connsiteY31" fmla="*/ 428324 h 606391"/>
              <a:gd name="connsiteX32" fmla="*/ 2877954 w 5462337"/>
              <a:gd name="connsiteY32" fmla="*/ 423511 h 606391"/>
              <a:gd name="connsiteX33" fmla="*/ 2892391 w 5462337"/>
              <a:gd name="connsiteY33" fmla="*/ 447574 h 606391"/>
              <a:gd name="connsiteX34" fmla="*/ 3113772 w 5462337"/>
              <a:gd name="connsiteY34" fmla="*/ 452387 h 606391"/>
              <a:gd name="connsiteX35" fmla="*/ 3113772 w 5462337"/>
              <a:gd name="connsiteY35" fmla="*/ 452387 h 606391"/>
              <a:gd name="connsiteX36" fmla="*/ 3118585 w 5462337"/>
              <a:gd name="connsiteY36" fmla="*/ 476450 h 606391"/>
              <a:gd name="connsiteX37" fmla="*/ 3489158 w 5462337"/>
              <a:gd name="connsiteY37" fmla="*/ 471637 h 606391"/>
              <a:gd name="connsiteX38" fmla="*/ 3493970 w 5462337"/>
              <a:gd name="connsiteY38" fmla="*/ 486075 h 606391"/>
              <a:gd name="connsiteX39" fmla="*/ 3667225 w 5462337"/>
              <a:gd name="connsiteY39" fmla="*/ 481263 h 606391"/>
              <a:gd name="connsiteX40" fmla="*/ 3672038 w 5462337"/>
              <a:gd name="connsiteY40" fmla="*/ 495701 h 606391"/>
              <a:gd name="connsiteX41" fmla="*/ 3806791 w 5462337"/>
              <a:gd name="connsiteY41" fmla="*/ 490888 h 606391"/>
              <a:gd name="connsiteX42" fmla="*/ 3840480 w 5462337"/>
              <a:gd name="connsiteY42" fmla="*/ 510139 h 606391"/>
              <a:gd name="connsiteX43" fmla="*/ 4023360 w 5462337"/>
              <a:gd name="connsiteY43" fmla="*/ 510139 h 606391"/>
              <a:gd name="connsiteX44" fmla="*/ 4042610 w 5462337"/>
              <a:gd name="connsiteY44" fmla="*/ 529389 h 606391"/>
              <a:gd name="connsiteX45" fmla="*/ 4153301 w 5462337"/>
              <a:gd name="connsiteY45" fmla="*/ 524576 h 606391"/>
              <a:gd name="connsiteX46" fmla="*/ 4316930 w 5462337"/>
              <a:gd name="connsiteY46" fmla="*/ 524576 h 606391"/>
              <a:gd name="connsiteX47" fmla="*/ 4316930 w 5462337"/>
              <a:gd name="connsiteY47" fmla="*/ 543827 h 606391"/>
              <a:gd name="connsiteX48" fmla="*/ 4470935 w 5462337"/>
              <a:gd name="connsiteY48" fmla="*/ 543827 h 606391"/>
              <a:gd name="connsiteX49" fmla="*/ 4485372 w 5462337"/>
              <a:gd name="connsiteY49" fmla="*/ 563077 h 606391"/>
              <a:gd name="connsiteX50" fmla="*/ 4745255 w 5462337"/>
              <a:gd name="connsiteY50" fmla="*/ 558265 h 606391"/>
              <a:gd name="connsiteX51" fmla="*/ 4745255 w 5462337"/>
              <a:gd name="connsiteY51" fmla="*/ 558265 h 606391"/>
              <a:gd name="connsiteX52" fmla="*/ 4745255 w 5462337"/>
              <a:gd name="connsiteY52" fmla="*/ 558265 h 606391"/>
              <a:gd name="connsiteX53" fmla="*/ 4750067 w 5462337"/>
              <a:gd name="connsiteY53" fmla="*/ 587141 h 606391"/>
              <a:gd name="connsiteX54" fmla="*/ 5178391 w 5462337"/>
              <a:gd name="connsiteY54" fmla="*/ 582328 h 606391"/>
              <a:gd name="connsiteX55" fmla="*/ 5236143 w 5462337"/>
              <a:gd name="connsiteY55" fmla="*/ 582328 h 606391"/>
              <a:gd name="connsiteX56" fmla="*/ 5240956 w 5462337"/>
              <a:gd name="connsiteY56" fmla="*/ 606391 h 606391"/>
              <a:gd name="connsiteX57" fmla="*/ 5462337 w 5462337"/>
              <a:gd name="connsiteY57" fmla="*/ 601579 h 606391"/>
              <a:gd name="connsiteX0" fmla="*/ 0 w 5462337"/>
              <a:gd name="connsiteY0" fmla="*/ 0 h 606391"/>
              <a:gd name="connsiteX1" fmla="*/ 110690 w 5462337"/>
              <a:gd name="connsiteY1" fmla="*/ 0 h 606391"/>
              <a:gd name="connsiteX2" fmla="*/ 149191 w 5462337"/>
              <a:gd name="connsiteY2" fmla="*/ 19250 h 606391"/>
              <a:gd name="connsiteX3" fmla="*/ 346509 w 5462337"/>
              <a:gd name="connsiteY3" fmla="*/ 67376 h 606391"/>
              <a:gd name="connsiteX4" fmla="*/ 462012 w 5462337"/>
              <a:gd name="connsiteY4" fmla="*/ 96252 h 606391"/>
              <a:gd name="connsiteX5" fmla="*/ 510139 w 5462337"/>
              <a:gd name="connsiteY5" fmla="*/ 110690 h 606391"/>
              <a:gd name="connsiteX6" fmla="*/ 611204 w 5462337"/>
              <a:gd name="connsiteY6" fmla="*/ 120315 h 606391"/>
              <a:gd name="connsiteX7" fmla="*/ 635267 w 5462337"/>
              <a:gd name="connsiteY7" fmla="*/ 149191 h 606391"/>
              <a:gd name="connsiteX8" fmla="*/ 659330 w 5462337"/>
              <a:gd name="connsiteY8" fmla="*/ 144378 h 606391"/>
              <a:gd name="connsiteX9" fmla="*/ 760396 w 5462337"/>
              <a:gd name="connsiteY9" fmla="*/ 178067 h 606391"/>
              <a:gd name="connsiteX10" fmla="*/ 880711 w 5462337"/>
              <a:gd name="connsiteY10" fmla="*/ 182880 h 606391"/>
              <a:gd name="connsiteX11" fmla="*/ 1063591 w 5462337"/>
              <a:gd name="connsiteY11" fmla="*/ 206943 h 606391"/>
              <a:gd name="connsiteX12" fmla="*/ 1121343 w 5462337"/>
              <a:gd name="connsiteY12" fmla="*/ 211755 h 606391"/>
              <a:gd name="connsiteX13" fmla="*/ 1155031 w 5462337"/>
              <a:gd name="connsiteY13" fmla="*/ 221381 h 606391"/>
              <a:gd name="connsiteX14" fmla="*/ 1390850 w 5462337"/>
              <a:gd name="connsiteY14" fmla="*/ 235819 h 606391"/>
              <a:gd name="connsiteX15" fmla="*/ 1467852 w 5462337"/>
              <a:gd name="connsiteY15" fmla="*/ 264694 h 606391"/>
              <a:gd name="connsiteX16" fmla="*/ 1515979 w 5462337"/>
              <a:gd name="connsiteY16" fmla="*/ 269507 h 606391"/>
              <a:gd name="connsiteX17" fmla="*/ 1564105 w 5462337"/>
              <a:gd name="connsiteY17" fmla="*/ 298383 h 606391"/>
              <a:gd name="connsiteX18" fmla="*/ 1718109 w 5462337"/>
              <a:gd name="connsiteY18" fmla="*/ 303195 h 606391"/>
              <a:gd name="connsiteX19" fmla="*/ 1727735 w 5462337"/>
              <a:gd name="connsiteY19" fmla="*/ 312821 h 606391"/>
              <a:gd name="connsiteX20" fmla="*/ 1872114 w 5462337"/>
              <a:gd name="connsiteY20" fmla="*/ 312821 h 606391"/>
              <a:gd name="connsiteX21" fmla="*/ 1920240 w 5462337"/>
              <a:gd name="connsiteY21" fmla="*/ 332071 h 606391"/>
              <a:gd name="connsiteX22" fmla="*/ 2074244 w 5462337"/>
              <a:gd name="connsiteY22" fmla="*/ 336884 h 606391"/>
              <a:gd name="connsiteX23" fmla="*/ 2074244 w 5462337"/>
              <a:gd name="connsiteY23" fmla="*/ 336884 h 606391"/>
              <a:gd name="connsiteX24" fmla="*/ 2074244 w 5462337"/>
              <a:gd name="connsiteY24" fmla="*/ 336884 h 606391"/>
              <a:gd name="connsiteX25" fmla="*/ 2074244 w 5462337"/>
              <a:gd name="connsiteY25" fmla="*/ 336884 h 606391"/>
              <a:gd name="connsiteX26" fmla="*/ 2122370 w 5462337"/>
              <a:gd name="connsiteY26" fmla="*/ 365760 h 606391"/>
              <a:gd name="connsiteX27" fmla="*/ 2334126 w 5462337"/>
              <a:gd name="connsiteY27" fmla="*/ 375385 h 606391"/>
              <a:gd name="connsiteX28" fmla="*/ 2334126 w 5462337"/>
              <a:gd name="connsiteY28" fmla="*/ 375385 h 606391"/>
              <a:gd name="connsiteX29" fmla="*/ 2334126 w 5462337"/>
              <a:gd name="connsiteY29" fmla="*/ 375385 h 606391"/>
              <a:gd name="connsiteX30" fmla="*/ 2646947 w 5462337"/>
              <a:gd name="connsiteY30" fmla="*/ 409073 h 606391"/>
              <a:gd name="connsiteX31" fmla="*/ 2699886 w 5462337"/>
              <a:gd name="connsiteY31" fmla="*/ 428324 h 606391"/>
              <a:gd name="connsiteX32" fmla="*/ 2877954 w 5462337"/>
              <a:gd name="connsiteY32" fmla="*/ 423511 h 606391"/>
              <a:gd name="connsiteX33" fmla="*/ 2892391 w 5462337"/>
              <a:gd name="connsiteY33" fmla="*/ 447574 h 606391"/>
              <a:gd name="connsiteX34" fmla="*/ 3113772 w 5462337"/>
              <a:gd name="connsiteY34" fmla="*/ 452387 h 606391"/>
              <a:gd name="connsiteX35" fmla="*/ 3113772 w 5462337"/>
              <a:gd name="connsiteY35" fmla="*/ 452387 h 606391"/>
              <a:gd name="connsiteX36" fmla="*/ 3118585 w 5462337"/>
              <a:gd name="connsiteY36" fmla="*/ 476450 h 606391"/>
              <a:gd name="connsiteX37" fmla="*/ 3489158 w 5462337"/>
              <a:gd name="connsiteY37" fmla="*/ 471637 h 606391"/>
              <a:gd name="connsiteX38" fmla="*/ 3493970 w 5462337"/>
              <a:gd name="connsiteY38" fmla="*/ 486075 h 606391"/>
              <a:gd name="connsiteX39" fmla="*/ 3667225 w 5462337"/>
              <a:gd name="connsiteY39" fmla="*/ 481263 h 606391"/>
              <a:gd name="connsiteX40" fmla="*/ 3672038 w 5462337"/>
              <a:gd name="connsiteY40" fmla="*/ 495701 h 606391"/>
              <a:gd name="connsiteX41" fmla="*/ 3806791 w 5462337"/>
              <a:gd name="connsiteY41" fmla="*/ 490888 h 606391"/>
              <a:gd name="connsiteX42" fmla="*/ 3840480 w 5462337"/>
              <a:gd name="connsiteY42" fmla="*/ 510139 h 606391"/>
              <a:gd name="connsiteX43" fmla="*/ 4023360 w 5462337"/>
              <a:gd name="connsiteY43" fmla="*/ 510139 h 606391"/>
              <a:gd name="connsiteX44" fmla="*/ 4042610 w 5462337"/>
              <a:gd name="connsiteY44" fmla="*/ 529389 h 606391"/>
              <a:gd name="connsiteX45" fmla="*/ 4153301 w 5462337"/>
              <a:gd name="connsiteY45" fmla="*/ 524576 h 606391"/>
              <a:gd name="connsiteX46" fmla="*/ 4316930 w 5462337"/>
              <a:gd name="connsiteY46" fmla="*/ 524576 h 606391"/>
              <a:gd name="connsiteX47" fmla="*/ 4316930 w 5462337"/>
              <a:gd name="connsiteY47" fmla="*/ 543827 h 606391"/>
              <a:gd name="connsiteX48" fmla="*/ 4470935 w 5462337"/>
              <a:gd name="connsiteY48" fmla="*/ 543827 h 606391"/>
              <a:gd name="connsiteX49" fmla="*/ 4485372 w 5462337"/>
              <a:gd name="connsiteY49" fmla="*/ 563077 h 606391"/>
              <a:gd name="connsiteX50" fmla="*/ 4745255 w 5462337"/>
              <a:gd name="connsiteY50" fmla="*/ 558265 h 606391"/>
              <a:gd name="connsiteX51" fmla="*/ 4745255 w 5462337"/>
              <a:gd name="connsiteY51" fmla="*/ 558265 h 606391"/>
              <a:gd name="connsiteX52" fmla="*/ 4745255 w 5462337"/>
              <a:gd name="connsiteY52" fmla="*/ 558265 h 606391"/>
              <a:gd name="connsiteX53" fmla="*/ 4750067 w 5462337"/>
              <a:gd name="connsiteY53" fmla="*/ 587141 h 606391"/>
              <a:gd name="connsiteX54" fmla="*/ 5178391 w 5462337"/>
              <a:gd name="connsiteY54" fmla="*/ 582328 h 606391"/>
              <a:gd name="connsiteX55" fmla="*/ 5236143 w 5462337"/>
              <a:gd name="connsiteY55" fmla="*/ 582328 h 606391"/>
              <a:gd name="connsiteX56" fmla="*/ 5240956 w 5462337"/>
              <a:gd name="connsiteY56" fmla="*/ 606391 h 606391"/>
              <a:gd name="connsiteX57" fmla="*/ 5462337 w 5462337"/>
              <a:gd name="connsiteY57" fmla="*/ 601579 h 606391"/>
              <a:gd name="connsiteX0" fmla="*/ 0 w 5462337"/>
              <a:gd name="connsiteY0" fmla="*/ 0 h 606391"/>
              <a:gd name="connsiteX1" fmla="*/ 110690 w 5462337"/>
              <a:gd name="connsiteY1" fmla="*/ 0 h 606391"/>
              <a:gd name="connsiteX2" fmla="*/ 149191 w 5462337"/>
              <a:gd name="connsiteY2" fmla="*/ 19250 h 606391"/>
              <a:gd name="connsiteX3" fmla="*/ 346509 w 5462337"/>
              <a:gd name="connsiteY3" fmla="*/ 67376 h 606391"/>
              <a:gd name="connsiteX4" fmla="*/ 462012 w 5462337"/>
              <a:gd name="connsiteY4" fmla="*/ 96252 h 606391"/>
              <a:gd name="connsiteX5" fmla="*/ 510139 w 5462337"/>
              <a:gd name="connsiteY5" fmla="*/ 110690 h 606391"/>
              <a:gd name="connsiteX6" fmla="*/ 611204 w 5462337"/>
              <a:gd name="connsiteY6" fmla="*/ 120315 h 606391"/>
              <a:gd name="connsiteX7" fmla="*/ 616016 w 5462337"/>
              <a:gd name="connsiteY7" fmla="*/ 139566 h 606391"/>
              <a:gd name="connsiteX8" fmla="*/ 659330 w 5462337"/>
              <a:gd name="connsiteY8" fmla="*/ 144378 h 606391"/>
              <a:gd name="connsiteX9" fmla="*/ 760396 w 5462337"/>
              <a:gd name="connsiteY9" fmla="*/ 178067 h 606391"/>
              <a:gd name="connsiteX10" fmla="*/ 880711 w 5462337"/>
              <a:gd name="connsiteY10" fmla="*/ 182880 h 606391"/>
              <a:gd name="connsiteX11" fmla="*/ 1063591 w 5462337"/>
              <a:gd name="connsiteY11" fmla="*/ 206943 h 606391"/>
              <a:gd name="connsiteX12" fmla="*/ 1121343 w 5462337"/>
              <a:gd name="connsiteY12" fmla="*/ 211755 h 606391"/>
              <a:gd name="connsiteX13" fmla="*/ 1155031 w 5462337"/>
              <a:gd name="connsiteY13" fmla="*/ 221381 h 606391"/>
              <a:gd name="connsiteX14" fmla="*/ 1390850 w 5462337"/>
              <a:gd name="connsiteY14" fmla="*/ 235819 h 606391"/>
              <a:gd name="connsiteX15" fmla="*/ 1467852 w 5462337"/>
              <a:gd name="connsiteY15" fmla="*/ 264694 h 606391"/>
              <a:gd name="connsiteX16" fmla="*/ 1515979 w 5462337"/>
              <a:gd name="connsiteY16" fmla="*/ 269507 h 606391"/>
              <a:gd name="connsiteX17" fmla="*/ 1564105 w 5462337"/>
              <a:gd name="connsiteY17" fmla="*/ 298383 h 606391"/>
              <a:gd name="connsiteX18" fmla="*/ 1718109 w 5462337"/>
              <a:gd name="connsiteY18" fmla="*/ 303195 h 606391"/>
              <a:gd name="connsiteX19" fmla="*/ 1727735 w 5462337"/>
              <a:gd name="connsiteY19" fmla="*/ 312821 h 606391"/>
              <a:gd name="connsiteX20" fmla="*/ 1872114 w 5462337"/>
              <a:gd name="connsiteY20" fmla="*/ 312821 h 606391"/>
              <a:gd name="connsiteX21" fmla="*/ 1920240 w 5462337"/>
              <a:gd name="connsiteY21" fmla="*/ 332071 h 606391"/>
              <a:gd name="connsiteX22" fmla="*/ 2074244 w 5462337"/>
              <a:gd name="connsiteY22" fmla="*/ 336884 h 606391"/>
              <a:gd name="connsiteX23" fmla="*/ 2074244 w 5462337"/>
              <a:gd name="connsiteY23" fmla="*/ 336884 h 606391"/>
              <a:gd name="connsiteX24" fmla="*/ 2074244 w 5462337"/>
              <a:gd name="connsiteY24" fmla="*/ 336884 h 606391"/>
              <a:gd name="connsiteX25" fmla="*/ 2074244 w 5462337"/>
              <a:gd name="connsiteY25" fmla="*/ 336884 h 606391"/>
              <a:gd name="connsiteX26" fmla="*/ 2122370 w 5462337"/>
              <a:gd name="connsiteY26" fmla="*/ 365760 h 606391"/>
              <a:gd name="connsiteX27" fmla="*/ 2334126 w 5462337"/>
              <a:gd name="connsiteY27" fmla="*/ 375385 h 606391"/>
              <a:gd name="connsiteX28" fmla="*/ 2334126 w 5462337"/>
              <a:gd name="connsiteY28" fmla="*/ 375385 h 606391"/>
              <a:gd name="connsiteX29" fmla="*/ 2334126 w 5462337"/>
              <a:gd name="connsiteY29" fmla="*/ 375385 h 606391"/>
              <a:gd name="connsiteX30" fmla="*/ 2646947 w 5462337"/>
              <a:gd name="connsiteY30" fmla="*/ 409073 h 606391"/>
              <a:gd name="connsiteX31" fmla="*/ 2699886 w 5462337"/>
              <a:gd name="connsiteY31" fmla="*/ 428324 h 606391"/>
              <a:gd name="connsiteX32" fmla="*/ 2877954 w 5462337"/>
              <a:gd name="connsiteY32" fmla="*/ 423511 h 606391"/>
              <a:gd name="connsiteX33" fmla="*/ 2892391 w 5462337"/>
              <a:gd name="connsiteY33" fmla="*/ 447574 h 606391"/>
              <a:gd name="connsiteX34" fmla="*/ 3113772 w 5462337"/>
              <a:gd name="connsiteY34" fmla="*/ 452387 h 606391"/>
              <a:gd name="connsiteX35" fmla="*/ 3113772 w 5462337"/>
              <a:gd name="connsiteY35" fmla="*/ 452387 h 606391"/>
              <a:gd name="connsiteX36" fmla="*/ 3118585 w 5462337"/>
              <a:gd name="connsiteY36" fmla="*/ 476450 h 606391"/>
              <a:gd name="connsiteX37" fmla="*/ 3489158 w 5462337"/>
              <a:gd name="connsiteY37" fmla="*/ 471637 h 606391"/>
              <a:gd name="connsiteX38" fmla="*/ 3493970 w 5462337"/>
              <a:gd name="connsiteY38" fmla="*/ 486075 h 606391"/>
              <a:gd name="connsiteX39" fmla="*/ 3667225 w 5462337"/>
              <a:gd name="connsiteY39" fmla="*/ 481263 h 606391"/>
              <a:gd name="connsiteX40" fmla="*/ 3672038 w 5462337"/>
              <a:gd name="connsiteY40" fmla="*/ 495701 h 606391"/>
              <a:gd name="connsiteX41" fmla="*/ 3806791 w 5462337"/>
              <a:gd name="connsiteY41" fmla="*/ 490888 h 606391"/>
              <a:gd name="connsiteX42" fmla="*/ 3840480 w 5462337"/>
              <a:gd name="connsiteY42" fmla="*/ 510139 h 606391"/>
              <a:gd name="connsiteX43" fmla="*/ 4023360 w 5462337"/>
              <a:gd name="connsiteY43" fmla="*/ 510139 h 606391"/>
              <a:gd name="connsiteX44" fmla="*/ 4042610 w 5462337"/>
              <a:gd name="connsiteY44" fmla="*/ 529389 h 606391"/>
              <a:gd name="connsiteX45" fmla="*/ 4153301 w 5462337"/>
              <a:gd name="connsiteY45" fmla="*/ 524576 h 606391"/>
              <a:gd name="connsiteX46" fmla="*/ 4316930 w 5462337"/>
              <a:gd name="connsiteY46" fmla="*/ 524576 h 606391"/>
              <a:gd name="connsiteX47" fmla="*/ 4316930 w 5462337"/>
              <a:gd name="connsiteY47" fmla="*/ 543827 h 606391"/>
              <a:gd name="connsiteX48" fmla="*/ 4470935 w 5462337"/>
              <a:gd name="connsiteY48" fmla="*/ 543827 h 606391"/>
              <a:gd name="connsiteX49" fmla="*/ 4485372 w 5462337"/>
              <a:gd name="connsiteY49" fmla="*/ 563077 h 606391"/>
              <a:gd name="connsiteX50" fmla="*/ 4745255 w 5462337"/>
              <a:gd name="connsiteY50" fmla="*/ 558265 h 606391"/>
              <a:gd name="connsiteX51" fmla="*/ 4745255 w 5462337"/>
              <a:gd name="connsiteY51" fmla="*/ 558265 h 606391"/>
              <a:gd name="connsiteX52" fmla="*/ 4745255 w 5462337"/>
              <a:gd name="connsiteY52" fmla="*/ 558265 h 606391"/>
              <a:gd name="connsiteX53" fmla="*/ 4750067 w 5462337"/>
              <a:gd name="connsiteY53" fmla="*/ 587141 h 606391"/>
              <a:gd name="connsiteX54" fmla="*/ 5178391 w 5462337"/>
              <a:gd name="connsiteY54" fmla="*/ 582328 h 606391"/>
              <a:gd name="connsiteX55" fmla="*/ 5236143 w 5462337"/>
              <a:gd name="connsiteY55" fmla="*/ 582328 h 606391"/>
              <a:gd name="connsiteX56" fmla="*/ 5240956 w 5462337"/>
              <a:gd name="connsiteY56" fmla="*/ 606391 h 606391"/>
              <a:gd name="connsiteX57" fmla="*/ 5462337 w 5462337"/>
              <a:gd name="connsiteY57" fmla="*/ 601579 h 606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462337" h="606391">
                <a:moveTo>
                  <a:pt x="0" y="0"/>
                </a:moveTo>
                <a:lnTo>
                  <a:pt x="110690" y="0"/>
                </a:lnTo>
                <a:lnTo>
                  <a:pt x="149191" y="19250"/>
                </a:lnTo>
                <a:lnTo>
                  <a:pt x="346509" y="67376"/>
                </a:lnTo>
                <a:lnTo>
                  <a:pt x="462012" y="96252"/>
                </a:lnTo>
                <a:lnTo>
                  <a:pt x="510139" y="110690"/>
                </a:lnTo>
                <a:lnTo>
                  <a:pt x="611204" y="120315"/>
                </a:lnTo>
                <a:lnTo>
                  <a:pt x="616016" y="139566"/>
                </a:lnTo>
                <a:lnTo>
                  <a:pt x="659330" y="144378"/>
                </a:lnTo>
                <a:lnTo>
                  <a:pt x="760396" y="178067"/>
                </a:lnTo>
                <a:lnTo>
                  <a:pt x="880711" y="182880"/>
                </a:lnTo>
                <a:lnTo>
                  <a:pt x="1063591" y="206943"/>
                </a:lnTo>
                <a:lnTo>
                  <a:pt x="1121343" y="211755"/>
                </a:lnTo>
                <a:lnTo>
                  <a:pt x="1155031" y="221381"/>
                </a:lnTo>
                <a:lnTo>
                  <a:pt x="1390850" y="235819"/>
                </a:lnTo>
                <a:lnTo>
                  <a:pt x="1467852" y="264694"/>
                </a:lnTo>
                <a:lnTo>
                  <a:pt x="1515979" y="269507"/>
                </a:lnTo>
                <a:lnTo>
                  <a:pt x="1564105" y="298383"/>
                </a:lnTo>
                <a:lnTo>
                  <a:pt x="1718109" y="303195"/>
                </a:lnTo>
                <a:lnTo>
                  <a:pt x="1727735" y="312821"/>
                </a:lnTo>
                <a:lnTo>
                  <a:pt x="1872114" y="312821"/>
                </a:lnTo>
                <a:lnTo>
                  <a:pt x="1920240" y="332071"/>
                </a:lnTo>
                <a:lnTo>
                  <a:pt x="2074244" y="336884"/>
                </a:lnTo>
                <a:lnTo>
                  <a:pt x="2074244" y="336884"/>
                </a:lnTo>
                <a:lnTo>
                  <a:pt x="2074244" y="336884"/>
                </a:lnTo>
                <a:lnTo>
                  <a:pt x="2074244" y="336884"/>
                </a:lnTo>
                <a:lnTo>
                  <a:pt x="2122370" y="365760"/>
                </a:lnTo>
                <a:lnTo>
                  <a:pt x="2334126" y="375385"/>
                </a:lnTo>
                <a:lnTo>
                  <a:pt x="2334126" y="375385"/>
                </a:lnTo>
                <a:lnTo>
                  <a:pt x="2334126" y="375385"/>
                </a:lnTo>
                <a:lnTo>
                  <a:pt x="2646947" y="409073"/>
                </a:lnTo>
                <a:lnTo>
                  <a:pt x="2699886" y="428324"/>
                </a:lnTo>
                <a:lnTo>
                  <a:pt x="2877954" y="423511"/>
                </a:lnTo>
                <a:lnTo>
                  <a:pt x="2892391" y="447574"/>
                </a:lnTo>
                <a:lnTo>
                  <a:pt x="3113772" y="452387"/>
                </a:lnTo>
                <a:lnTo>
                  <a:pt x="3113772" y="452387"/>
                </a:lnTo>
                <a:lnTo>
                  <a:pt x="3118585" y="476450"/>
                </a:lnTo>
                <a:lnTo>
                  <a:pt x="3489158" y="471637"/>
                </a:lnTo>
                <a:lnTo>
                  <a:pt x="3493970" y="486075"/>
                </a:lnTo>
                <a:lnTo>
                  <a:pt x="3667225" y="481263"/>
                </a:lnTo>
                <a:lnTo>
                  <a:pt x="3672038" y="495701"/>
                </a:lnTo>
                <a:lnTo>
                  <a:pt x="3806791" y="490888"/>
                </a:lnTo>
                <a:lnTo>
                  <a:pt x="3840480" y="510139"/>
                </a:lnTo>
                <a:lnTo>
                  <a:pt x="4023360" y="510139"/>
                </a:lnTo>
                <a:lnTo>
                  <a:pt x="4042610" y="529389"/>
                </a:lnTo>
                <a:lnTo>
                  <a:pt x="4153301" y="524576"/>
                </a:lnTo>
                <a:lnTo>
                  <a:pt x="4316930" y="524576"/>
                </a:lnTo>
                <a:lnTo>
                  <a:pt x="4316930" y="543827"/>
                </a:lnTo>
                <a:lnTo>
                  <a:pt x="4470935" y="543827"/>
                </a:lnTo>
                <a:lnTo>
                  <a:pt x="4485372" y="563077"/>
                </a:lnTo>
                <a:lnTo>
                  <a:pt x="4745255" y="558265"/>
                </a:lnTo>
                <a:lnTo>
                  <a:pt x="4745255" y="558265"/>
                </a:lnTo>
                <a:lnTo>
                  <a:pt x="4745255" y="558265"/>
                </a:lnTo>
                <a:lnTo>
                  <a:pt x="4750067" y="587141"/>
                </a:lnTo>
                <a:lnTo>
                  <a:pt x="5178391" y="582328"/>
                </a:lnTo>
                <a:lnTo>
                  <a:pt x="5236143" y="582328"/>
                </a:lnTo>
                <a:lnTo>
                  <a:pt x="5240956" y="606391"/>
                </a:lnTo>
                <a:lnTo>
                  <a:pt x="5462337" y="601579"/>
                </a:lnTo>
              </a:path>
            </a:pathLst>
          </a:custGeom>
          <a:noFill/>
          <a:ln w="28575">
            <a:solidFill>
              <a:schemeClr val="accent3"/>
            </a:solidFill>
            <a:miter lim="800000"/>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graphicFrame>
        <p:nvGraphicFramePr>
          <p:cNvPr id="75" name="Table 14">
            <a:extLst>
              <a:ext uri="{FF2B5EF4-FFF2-40B4-BE49-F238E27FC236}">
                <a16:creationId xmlns:a16="http://schemas.microsoft.com/office/drawing/2014/main" id="{842FD1B2-9F84-4434-95E6-88BFE04E3A83}"/>
              </a:ext>
            </a:extLst>
          </p:cNvPr>
          <p:cNvGraphicFramePr>
            <a:graphicFrameLocks noGrp="1"/>
          </p:cNvGraphicFramePr>
          <p:nvPr>
            <p:extLst>
              <p:ext uri="{D42A27DB-BD31-4B8C-83A1-F6EECF244321}">
                <p14:modId xmlns:p14="http://schemas.microsoft.com/office/powerpoint/2010/main" val="2109351145"/>
              </p:ext>
            </p:extLst>
          </p:nvPr>
        </p:nvGraphicFramePr>
        <p:xfrm>
          <a:off x="6643809" y="3251416"/>
          <a:ext cx="5438573" cy="1234440"/>
        </p:xfrm>
        <a:graphic>
          <a:graphicData uri="http://schemas.openxmlformats.org/drawingml/2006/table">
            <a:tbl>
              <a:tblPr firstRow="1" bandRow="1">
                <a:tableStyleId>{93296810-A885-4BE3-A3E7-6D5BEEA58F35}</a:tableStyleId>
              </a:tblPr>
              <a:tblGrid>
                <a:gridCol w="1102928">
                  <a:extLst>
                    <a:ext uri="{9D8B030D-6E8A-4147-A177-3AD203B41FA5}">
                      <a16:colId xmlns:a16="http://schemas.microsoft.com/office/drawing/2014/main" val="2759772878"/>
                    </a:ext>
                  </a:extLst>
                </a:gridCol>
                <a:gridCol w="1095812">
                  <a:extLst>
                    <a:ext uri="{9D8B030D-6E8A-4147-A177-3AD203B41FA5}">
                      <a16:colId xmlns:a16="http://schemas.microsoft.com/office/drawing/2014/main" val="619376707"/>
                    </a:ext>
                  </a:extLst>
                </a:gridCol>
                <a:gridCol w="1231656">
                  <a:extLst>
                    <a:ext uri="{9D8B030D-6E8A-4147-A177-3AD203B41FA5}">
                      <a16:colId xmlns:a16="http://schemas.microsoft.com/office/drawing/2014/main" val="2037917895"/>
                    </a:ext>
                  </a:extLst>
                </a:gridCol>
                <a:gridCol w="2008177">
                  <a:extLst>
                    <a:ext uri="{9D8B030D-6E8A-4147-A177-3AD203B41FA5}">
                      <a16:colId xmlns:a16="http://schemas.microsoft.com/office/drawing/2014/main" val="2875013157"/>
                    </a:ext>
                  </a:extLst>
                </a:gridCol>
              </a:tblGrid>
              <a:tr h="147165">
                <a:tc>
                  <a:txBody>
                    <a:bodyPr/>
                    <a:lstStyle/>
                    <a:p>
                      <a:pPr>
                        <a:lnSpc>
                          <a:spcPct val="90000"/>
                        </a:lnSpc>
                      </a:pPr>
                      <a:endParaRPr lang="en-US" sz="14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3-Yr iDFS,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Difference,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Stratified HR for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Invasive Disease/Death (99.5% CI)</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499398833"/>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1" dirty="0">
                          <a:solidFill>
                            <a:schemeClr val="accent1"/>
                          </a:solidFill>
                          <a:latin typeface="Calibri" panose="020F0502020204030204" pitchFamily="34" charset="0"/>
                          <a:cs typeface="Calibri" panose="020F0502020204030204" pitchFamily="34" charset="0"/>
                        </a:rPr>
                        <a:t>—</a:t>
                      </a:r>
                      <a:r>
                        <a:rPr lang="en-US" sz="1400" b="1" dirty="0">
                          <a:solidFill>
                            <a:srgbClr val="E5A750"/>
                          </a:solidFill>
                          <a:latin typeface="Calibri" panose="020F0502020204030204" pitchFamily="34" charset="0"/>
                          <a:cs typeface="Calibri" panose="020F0502020204030204" pitchFamily="34" charset="0"/>
                        </a:rPr>
                        <a:t> </a:t>
                      </a:r>
                      <a:r>
                        <a:rPr lang="en-US" sz="1400" dirty="0">
                          <a:solidFill>
                            <a:schemeClr val="bg1"/>
                          </a:solidFill>
                          <a:latin typeface="Calibri" panose="020F0502020204030204" pitchFamily="34" charset="0"/>
                          <a:cs typeface="Calibri" panose="020F0502020204030204" pitchFamily="34" charset="0"/>
                        </a:rPr>
                        <a:t>Olaparib</a:t>
                      </a:r>
                    </a:p>
                  </a:txBody>
                  <a:tcPr>
                    <a:lnT w="12700" cap="flat" cmpd="sng" algn="ctr">
                      <a:noFill/>
                      <a:prstDash val="solid"/>
                      <a:round/>
                      <a:headEnd type="none" w="med" len="med"/>
                      <a:tailEnd type="none" w="med" len="med"/>
                    </a:lnT>
                    <a:solidFill>
                      <a:schemeClr val="tx1"/>
                    </a:solid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85.9</a:t>
                      </a:r>
                    </a:p>
                  </a:txBody>
                  <a:tcPr>
                    <a:lnT w="12700" cap="flat" cmpd="sng" algn="ctr">
                      <a:noFill/>
                      <a:prstDash val="solid"/>
                      <a:round/>
                      <a:headEnd type="none" w="med" len="med"/>
                      <a:tailEnd type="none" w="med" len="med"/>
                    </a:lnT>
                    <a:solidFill>
                      <a:schemeClr val="tx1"/>
                    </a:solidFill>
                  </a:tcPr>
                </a:tc>
                <a:tc rowSpan="2">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8.8</a:t>
                      </a:r>
                    </a:p>
                  </a:txBody>
                  <a:tcPr anchor="ctr">
                    <a:lnT w="12700" cap="flat" cmpd="sng" algn="ctr">
                      <a:noFill/>
                      <a:prstDash val="solid"/>
                      <a:round/>
                      <a:headEnd type="none" w="med" len="med"/>
                      <a:tailEnd type="none" w="med" len="med"/>
                    </a:lnT>
                    <a:solidFill>
                      <a:schemeClr val="tx1"/>
                    </a:solidFill>
                  </a:tcPr>
                </a:tc>
                <a:tc rowSpan="2">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0.58 (0.41-0.82; </a:t>
                      </a:r>
                      <a:br>
                        <a:rPr lang="en-US" sz="1400" dirty="0">
                          <a:solidFill>
                            <a:schemeClr val="bg1"/>
                          </a:solidFill>
                          <a:latin typeface="Calibri" panose="020F0502020204030204" pitchFamily="34" charset="0"/>
                          <a:cs typeface="Calibri" panose="020F0502020204030204" pitchFamily="34" charset="0"/>
                        </a:rPr>
                      </a:br>
                      <a:r>
                        <a:rPr lang="en-US" sz="1400" i="1" dirty="0">
                          <a:solidFill>
                            <a:schemeClr val="bg1"/>
                          </a:solidFill>
                          <a:latin typeface="Calibri" panose="020F0502020204030204" pitchFamily="34" charset="0"/>
                          <a:cs typeface="Calibri" panose="020F0502020204030204" pitchFamily="34" charset="0"/>
                        </a:rPr>
                        <a:t>P </a:t>
                      </a:r>
                      <a:r>
                        <a:rPr lang="en-US" sz="1400" i="0" dirty="0">
                          <a:solidFill>
                            <a:schemeClr val="bg1"/>
                          </a:solidFill>
                          <a:latin typeface="Calibri" panose="020F0502020204030204" pitchFamily="34" charset="0"/>
                          <a:cs typeface="Calibri" panose="020F0502020204030204" pitchFamily="34" charset="0"/>
                        </a:rPr>
                        <a:t>&lt;.001)</a:t>
                      </a:r>
                      <a:endParaRPr lang="en-US" sz="1400" dirty="0">
                        <a:solidFill>
                          <a:schemeClr val="bg1"/>
                        </a:solidFill>
                        <a:latin typeface="Calibri" panose="020F0502020204030204" pitchFamily="34" charset="0"/>
                        <a:cs typeface="Calibri" panose="020F0502020204030204" pitchFamily="34" charset="0"/>
                      </a:endParaRPr>
                    </a:p>
                  </a:txBody>
                  <a:tcPr anchor="ctr">
                    <a:lnT w="12700" cap="flat" cmpd="sng" algn="ctr">
                      <a:noFill/>
                      <a:prstDash val="solid"/>
                      <a:round/>
                      <a:headEnd type="none" w="med" len="med"/>
                      <a:tailEnd type="none" w="med" len="med"/>
                    </a:lnT>
                    <a:solidFill>
                      <a:schemeClr val="tx1"/>
                    </a:solidFill>
                  </a:tcPr>
                </a:tc>
                <a:extLst>
                  <a:ext uri="{0D108BD9-81ED-4DB2-BD59-A6C34878D82A}">
                    <a16:rowId xmlns:a16="http://schemas.microsoft.com/office/drawing/2014/main" val="2252869345"/>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1" dirty="0">
                          <a:solidFill>
                            <a:schemeClr val="accent3"/>
                          </a:solidFill>
                          <a:latin typeface="Calibri" panose="020F0502020204030204" pitchFamily="34" charset="0"/>
                          <a:cs typeface="Calibri" panose="020F0502020204030204" pitchFamily="34" charset="0"/>
                        </a:rPr>
                        <a:t>—</a:t>
                      </a:r>
                      <a:r>
                        <a:rPr lang="en-US" sz="1400" dirty="0">
                          <a:solidFill>
                            <a:schemeClr val="bg1"/>
                          </a:solidFill>
                          <a:latin typeface="Calibri" panose="020F0502020204030204" pitchFamily="34" charset="0"/>
                          <a:cs typeface="Calibri" panose="020F0502020204030204" pitchFamily="34" charset="0"/>
                        </a:rPr>
                        <a:t> Placebo</a:t>
                      </a:r>
                    </a:p>
                  </a:txBody>
                  <a:tcPr>
                    <a:solidFill>
                      <a:schemeClr val="tx1"/>
                    </a:solid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77.1</a:t>
                      </a:r>
                    </a:p>
                  </a:txBody>
                  <a:tcPr>
                    <a:solidFill>
                      <a:schemeClr val="tx1"/>
                    </a:solidFill>
                  </a:tcPr>
                </a:tc>
                <a:tc vMerge="1">
                  <a:txBody>
                    <a:bodyPr/>
                    <a:lstStyle/>
                    <a:p>
                      <a:pPr algn="ctr"/>
                      <a:endParaRPr lang="en-US" sz="1200" dirty="0">
                        <a:solidFill>
                          <a:schemeClr val="bg1"/>
                        </a:solidFill>
                      </a:endParaRPr>
                    </a:p>
                  </a:txBody>
                  <a:tcPr/>
                </a:tc>
                <a:tc vMerge="1">
                  <a:txBody>
                    <a:bodyPr/>
                    <a:lstStyle/>
                    <a:p>
                      <a:pPr algn="ctr"/>
                      <a:endParaRPr lang="en-US" sz="1200" dirty="0">
                        <a:solidFill>
                          <a:schemeClr val="bg1"/>
                        </a:solidFill>
                      </a:endParaRPr>
                    </a:p>
                  </a:txBody>
                  <a:tcPr/>
                </a:tc>
                <a:extLst>
                  <a:ext uri="{0D108BD9-81ED-4DB2-BD59-A6C34878D82A}">
                    <a16:rowId xmlns:a16="http://schemas.microsoft.com/office/drawing/2014/main" val="1776023000"/>
                  </a:ext>
                </a:extLst>
              </a:tr>
            </a:tbl>
          </a:graphicData>
        </a:graphic>
      </p:graphicFrame>
      <p:cxnSp>
        <p:nvCxnSpPr>
          <p:cNvPr id="8" name="Straight Arrow Connector 7">
            <a:extLst>
              <a:ext uri="{FF2B5EF4-FFF2-40B4-BE49-F238E27FC236}">
                <a16:creationId xmlns:a16="http://schemas.microsoft.com/office/drawing/2014/main" id="{7695FE2E-2130-42AF-904F-FB65C1FF3143}"/>
              </a:ext>
            </a:extLst>
          </p:cNvPr>
          <p:cNvCxnSpPr/>
          <p:nvPr/>
        </p:nvCxnSpPr>
        <p:spPr bwMode="auto">
          <a:xfrm>
            <a:off x="3200421" y="3034476"/>
            <a:ext cx="0" cy="332812"/>
          </a:xfrm>
          <a:prstGeom prst="straightConnector1">
            <a:avLst/>
          </a:prstGeom>
          <a:noFill/>
          <a:ln w="28575" cap="flat" cmpd="sng" algn="ctr">
            <a:solidFill>
              <a:schemeClr val="bg1"/>
            </a:solidFill>
            <a:prstDash val="solid"/>
            <a:round/>
            <a:headEnd type="none" w="med" len="med"/>
            <a:tailEnd type="triangle"/>
          </a:ln>
          <a:effectLst/>
        </p:spPr>
      </p:cxnSp>
      <p:sp>
        <p:nvSpPr>
          <p:cNvPr id="4" name="TextBox 3">
            <a:extLst>
              <a:ext uri="{FF2B5EF4-FFF2-40B4-BE49-F238E27FC236}">
                <a16:creationId xmlns:a16="http://schemas.microsoft.com/office/drawing/2014/main" id="{CE6835AE-C7F7-5C42-98FA-62517239FCDF}"/>
              </a:ext>
            </a:extLst>
          </p:cNvPr>
          <p:cNvSpPr txBox="1"/>
          <p:nvPr/>
        </p:nvSpPr>
        <p:spPr bwMode="auto">
          <a:xfrm>
            <a:off x="6560824" y="1488572"/>
            <a:ext cx="4977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dirty="0">
                <a:solidFill>
                  <a:schemeClr val="bg1"/>
                </a:solidFill>
                <a:latin typeface="Calibri" panose="020F0502020204030204" pitchFamily="34" charset="0"/>
                <a:cs typeface="Calibri" panose="020F0502020204030204" pitchFamily="34" charset="0"/>
              </a:rPr>
              <a:t>iDFS: Primary Endpoint (Interim Analysis)</a:t>
            </a:r>
          </a:p>
        </p:txBody>
      </p:sp>
    </p:spTree>
    <p:extLst>
      <p:ext uri="{BB962C8B-B14F-4D97-AF65-F5344CB8AC3E}">
        <p14:creationId xmlns:p14="http://schemas.microsoft.com/office/powerpoint/2010/main" val="1716628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911B4-147E-4EA1-A645-F67FB12FC398}"/>
              </a:ext>
            </a:extLst>
          </p:cNvPr>
          <p:cNvSpPr>
            <a:spLocks noGrp="1"/>
          </p:cNvSpPr>
          <p:nvPr>
            <p:ph type="title"/>
          </p:nvPr>
        </p:nvSpPr>
        <p:spPr/>
        <p:txBody>
          <a:bodyPr/>
          <a:lstStyle/>
          <a:p>
            <a:r>
              <a:rPr lang="en-US" dirty="0"/>
              <a:t>monarchE: Phase III Trial of Adjuvant Abemaciclib + ET in High-Risk, Node-Positive, HR+/HER2- EBC</a:t>
            </a:r>
          </a:p>
        </p:txBody>
      </p:sp>
      <p:sp>
        <p:nvSpPr>
          <p:cNvPr id="3" name="Content Placeholder 2">
            <a:extLst>
              <a:ext uri="{FF2B5EF4-FFF2-40B4-BE49-F238E27FC236}">
                <a16:creationId xmlns:a16="http://schemas.microsoft.com/office/drawing/2014/main" id="{1F2ED174-3758-4F3A-9362-41C4C4FC38C0}"/>
              </a:ext>
            </a:extLst>
          </p:cNvPr>
          <p:cNvSpPr>
            <a:spLocks noGrp="1"/>
          </p:cNvSpPr>
          <p:nvPr>
            <p:ph idx="1"/>
          </p:nvPr>
        </p:nvSpPr>
        <p:spPr>
          <a:xfrm>
            <a:off x="604676" y="5348676"/>
            <a:ext cx="5987660" cy="925233"/>
          </a:xfrm>
        </p:spPr>
        <p:txBody>
          <a:bodyPr/>
          <a:lstStyle/>
          <a:p>
            <a:pPr>
              <a:spcAft>
                <a:spcPts val="0"/>
              </a:spcAft>
            </a:pPr>
            <a:r>
              <a:rPr lang="en-US" sz="2000" b="1" dirty="0"/>
              <a:t>Primary endpoint: </a:t>
            </a:r>
            <a:r>
              <a:rPr lang="en-US" sz="2000" dirty="0"/>
              <a:t>iDFS</a:t>
            </a:r>
          </a:p>
          <a:p>
            <a:pPr>
              <a:spcAft>
                <a:spcPts val="0"/>
              </a:spcAft>
            </a:pPr>
            <a:r>
              <a:rPr lang="en-US" sz="2000" b="1" dirty="0"/>
              <a:t>Key secondary endpoints: </a:t>
            </a:r>
            <a:r>
              <a:rPr lang="en-US" sz="2000" dirty="0"/>
              <a:t>iDFS in Ki-67 high (≥20%) population, distant RFS, OS, safety, PROs, PK</a:t>
            </a:r>
          </a:p>
        </p:txBody>
      </p:sp>
      <p:sp>
        <p:nvSpPr>
          <p:cNvPr id="4" name="Text Box 15">
            <a:extLst>
              <a:ext uri="{FF2B5EF4-FFF2-40B4-BE49-F238E27FC236}">
                <a16:creationId xmlns:a16="http://schemas.microsoft.com/office/drawing/2014/main" id="{16D75FD1-AD37-41BD-82E6-05CB1E3CB29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Johnston. JCO. 2020;38:3987. O’Shaughnessy. SABCS 2020. Abstr GS1-01.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1" name="Text Box 45">
            <a:extLst>
              <a:ext uri="{FF2B5EF4-FFF2-40B4-BE49-F238E27FC236}">
                <a16:creationId xmlns:a16="http://schemas.microsoft.com/office/drawing/2014/main" id="{8655F03C-0C9E-4627-B86C-E32A372FA578}"/>
              </a:ext>
            </a:extLst>
          </p:cNvPr>
          <p:cNvSpPr txBox="1">
            <a:spLocks noChangeArrowheads="1"/>
          </p:cNvSpPr>
          <p:nvPr/>
        </p:nvSpPr>
        <p:spPr bwMode="auto">
          <a:xfrm>
            <a:off x="928606" y="1502626"/>
            <a:ext cx="431692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Women or men with high-risk, node-positive, HR+/HER2- EBC; prior (neo)adjuvant CT permitted; pre or post menopausal; no distant metastasis; ≤16 mo from surgery to randomization; ≤12 wk of ET after last non-ET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5637)</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Rectangle 49">
            <a:extLst>
              <a:ext uri="{FF2B5EF4-FFF2-40B4-BE49-F238E27FC236}">
                <a16:creationId xmlns:a16="http://schemas.microsoft.com/office/drawing/2014/main" id="{75C56A92-3AC1-44EB-9602-3BA69924A073}"/>
              </a:ext>
            </a:extLst>
          </p:cNvPr>
          <p:cNvSpPr>
            <a:spLocks noChangeArrowheads="1"/>
          </p:cNvSpPr>
          <p:nvPr/>
        </p:nvSpPr>
        <p:spPr bwMode="auto">
          <a:xfrm>
            <a:off x="1085100" y="4279916"/>
            <a:ext cx="1828800" cy="82296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Abemaciclib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ET</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2808)</a:t>
            </a:r>
          </a:p>
        </p:txBody>
      </p:sp>
      <p:sp>
        <p:nvSpPr>
          <p:cNvPr id="15" name="Rectangle 50">
            <a:extLst>
              <a:ext uri="{FF2B5EF4-FFF2-40B4-BE49-F238E27FC236}">
                <a16:creationId xmlns:a16="http://schemas.microsoft.com/office/drawing/2014/main" id="{2BBE99A9-84BC-4524-AA8D-BFE3C5B9F952}"/>
              </a:ext>
            </a:extLst>
          </p:cNvPr>
          <p:cNvSpPr>
            <a:spLocks noChangeArrowheads="1"/>
          </p:cNvSpPr>
          <p:nvPr/>
        </p:nvSpPr>
        <p:spPr bwMode="auto">
          <a:xfrm>
            <a:off x="3267404" y="4279916"/>
            <a:ext cx="1828800" cy="82296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ET</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2829)</a:t>
            </a:r>
          </a:p>
        </p:txBody>
      </p:sp>
      <p:sp>
        <p:nvSpPr>
          <p:cNvPr id="25" name="Line 53">
            <a:extLst>
              <a:ext uri="{FF2B5EF4-FFF2-40B4-BE49-F238E27FC236}">
                <a16:creationId xmlns:a16="http://schemas.microsoft.com/office/drawing/2014/main" id="{55680C0D-971C-44DC-B5D6-73D309DA839D}"/>
              </a:ext>
            </a:extLst>
          </p:cNvPr>
          <p:cNvSpPr>
            <a:spLocks noChangeShapeType="1"/>
          </p:cNvSpPr>
          <p:nvPr/>
        </p:nvSpPr>
        <p:spPr bwMode="auto">
          <a:xfrm>
            <a:off x="3508954" y="3812682"/>
            <a:ext cx="274320" cy="3789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 name="Line 54">
            <a:extLst>
              <a:ext uri="{FF2B5EF4-FFF2-40B4-BE49-F238E27FC236}">
                <a16:creationId xmlns:a16="http://schemas.microsoft.com/office/drawing/2014/main" id="{18A9E204-0AC2-4001-ACE9-C6C7C4578FEA}"/>
              </a:ext>
            </a:extLst>
          </p:cNvPr>
          <p:cNvSpPr>
            <a:spLocks noChangeShapeType="1"/>
          </p:cNvSpPr>
          <p:nvPr/>
        </p:nvSpPr>
        <p:spPr bwMode="auto">
          <a:xfrm flipH="1">
            <a:off x="2364991" y="3762494"/>
            <a:ext cx="274320" cy="44701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89F2CB3C-8007-4A0C-9817-3E38393A7221}"/>
              </a:ext>
            </a:extLst>
          </p:cNvPr>
          <p:cNvSpPr txBox="1"/>
          <p:nvPr/>
        </p:nvSpPr>
        <p:spPr bwMode="auto">
          <a:xfrm>
            <a:off x="1922933" y="3416677"/>
            <a:ext cx="23282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High-risk of recurrence</a:t>
            </a:r>
          </a:p>
        </p:txBody>
      </p:sp>
      <p:cxnSp>
        <p:nvCxnSpPr>
          <p:cNvPr id="28" name="Straight Arrow Connector 27">
            <a:extLst>
              <a:ext uri="{FF2B5EF4-FFF2-40B4-BE49-F238E27FC236}">
                <a16:creationId xmlns:a16="http://schemas.microsoft.com/office/drawing/2014/main" id="{0B914979-1E00-47D6-94EA-9169A0F6BBA5}"/>
              </a:ext>
            </a:extLst>
          </p:cNvPr>
          <p:cNvCxnSpPr/>
          <p:nvPr/>
        </p:nvCxnSpPr>
        <p:spPr bwMode="auto">
          <a:xfrm>
            <a:off x="3087066" y="3096188"/>
            <a:ext cx="0" cy="332812"/>
          </a:xfrm>
          <a:prstGeom prst="straightConnector1">
            <a:avLst/>
          </a:prstGeom>
          <a:noFill/>
          <a:ln w="28575" cap="flat" cmpd="sng" algn="ctr">
            <a:solidFill>
              <a:schemeClr val="bg1"/>
            </a:solidFill>
            <a:prstDash val="solid"/>
            <a:round/>
            <a:headEnd type="none" w="med" len="med"/>
            <a:tailEnd type="triangle"/>
          </a:ln>
          <a:effectLst/>
        </p:spPr>
      </p:cxnSp>
      <p:grpSp>
        <p:nvGrpSpPr>
          <p:cNvPr id="29" name="Group 28">
            <a:extLst>
              <a:ext uri="{FF2B5EF4-FFF2-40B4-BE49-F238E27FC236}">
                <a16:creationId xmlns:a16="http://schemas.microsoft.com/office/drawing/2014/main" id="{854AF551-88DE-4081-B47C-6AB675A461FE}"/>
              </a:ext>
            </a:extLst>
          </p:cNvPr>
          <p:cNvGrpSpPr/>
          <p:nvPr/>
        </p:nvGrpSpPr>
        <p:grpSpPr>
          <a:xfrm>
            <a:off x="9392911" y="6207927"/>
            <a:ext cx="2488502" cy="454909"/>
            <a:chOff x="9392911" y="6207927"/>
            <a:chExt cx="2488502" cy="454909"/>
          </a:xfrm>
        </p:grpSpPr>
        <p:pic>
          <p:nvPicPr>
            <p:cNvPr id="30" name="Picture 29" descr="A picture containing text, ax, wheel&#10;&#10;Description automatically generated">
              <a:extLst>
                <a:ext uri="{FF2B5EF4-FFF2-40B4-BE49-F238E27FC236}">
                  <a16:creationId xmlns:a16="http://schemas.microsoft.com/office/drawing/2014/main" id="{DF80D682-C43E-4F6B-B887-0549C44998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35" name="Rectangle 8">
              <a:extLst>
                <a:ext uri="{FF2B5EF4-FFF2-40B4-BE49-F238E27FC236}">
                  <a16:creationId xmlns:a16="http://schemas.microsoft.com/office/drawing/2014/main" id="{5CCCC56B-EAEE-4AF6-820F-86463328EA9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cxnSp>
        <p:nvCxnSpPr>
          <p:cNvPr id="37" name="Straight Connector 36">
            <a:extLst>
              <a:ext uri="{FF2B5EF4-FFF2-40B4-BE49-F238E27FC236}">
                <a16:creationId xmlns:a16="http://schemas.microsoft.com/office/drawing/2014/main" id="{401BDD55-0869-4241-B44D-6E4569F37619}"/>
              </a:ext>
            </a:extLst>
          </p:cNvPr>
          <p:cNvCxnSpPr>
            <a:cxnSpLocks/>
          </p:cNvCxnSpPr>
          <p:nvPr/>
        </p:nvCxnSpPr>
        <p:spPr bwMode="auto">
          <a:xfrm flipV="1">
            <a:off x="6126655" y="2270631"/>
            <a:ext cx="0" cy="2759763"/>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2C541894-9943-4AE3-8995-3CA9849875F4}"/>
              </a:ext>
            </a:extLst>
          </p:cNvPr>
          <p:cNvCxnSpPr>
            <a:cxnSpLocks/>
          </p:cNvCxnSpPr>
          <p:nvPr/>
        </p:nvCxnSpPr>
        <p:spPr bwMode="auto">
          <a:xfrm>
            <a:off x="6120186" y="5030394"/>
            <a:ext cx="5591770"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98B7322-6B3A-4913-8112-9577FAB7CFD6}"/>
              </a:ext>
            </a:extLst>
          </p:cNvPr>
          <p:cNvCxnSpPr>
            <a:cxnSpLocks/>
          </p:cNvCxnSpPr>
          <p:nvPr/>
        </p:nvCxnSpPr>
        <p:spPr bwMode="auto">
          <a:xfrm flipH="1">
            <a:off x="6068427" y="2270631"/>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02C97AE-8DC1-4953-B70B-DA7B2DD68BF2}"/>
              </a:ext>
            </a:extLst>
          </p:cNvPr>
          <p:cNvCxnSpPr>
            <a:cxnSpLocks/>
          </p:cNvCxnSpPr>
          <p:nvPr/>
        </p:nvCxnSpPr>
        <p:spPr bwMode="auto">
          <a:xfrm flipH="1">
            <a:off x="6068427" y="2546073"/>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FA2EF72D-CED6-4F7C-A800-9BB38BEA0A93}"/>
              </a:ext>
            </a:extLst>
          </p:cNvPr>
          <p:cNvCxnSpPr>
            <a:cxnSpLocks/>
          </p:cNvCxnSpPr>
          <p:nvPr/>
        </p:nvCxnSpPr>
        <p:spPr bwMode="auto">
          <a:xfrm flipH="1">
            <a:off x="6068427" y="2821515"/>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CABBB78-E3CF-42BA-99A0-00BCC53239B0}"/>
              </a:ext>
            </a:extLst>
          </p:cNvPr>
          <p:cNvCxnSpPr>
            <a:cxnSpLocks/>
          </p:cNvCxnSpPr>
          <p:nvPr/>
        </p:nvCxnSpPr>
        <p:spPr bwMode="auto">
          <a:xfrm flipH="1">
            <a:off x="6068427" y="3096957"/>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6C8FDD64-F3D6-43C9-BE05-CC5B3BC2F0AC}"/>
              </a:ext>
            </a:extLst>
          </p:cNvPr>
          <p:cNvCxnSpPr>
            <a:cxnSpLocks/>
          </p:cNvCxnSpPr>
          <p:nvPr/>
        </p:nvCxnSpPr>
        <p:spPr bwMode="auto">
          <a:xfrm flipH="1">
            <a:off x="6068427" y="3372399"/>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252C452-5E7F-49C7-BDC6-8FCB5C41DD39}"/>
              </a:ext>
            </a:extLst>
          </p:cNvPr>
          <p:cNvCxnSpPr>
            <a:cxnSpLocks/>
          </p:cNvCxnSpPr>
          <p:nvPr/>
        </p:nvCxnSpPr>
        <p:spPr bwMode="auto">
          <a:xfrm flipH="1">
            <a:off x="6068427" y="3647840"/>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3B93CB9C-EBAE-420A-8901-7BCAB714F114}"/>
              </a:ext>
            </a:extLst>
          </p:cNvPr>
          <p:cNvCxnSpPr>
            <a:cxnSpLocks/>
          </p:cNvCxnSpPr>
          <p:nvPr/>
        </p:nvCxnSpPr>
        <p:spPr bwMode="auto">
          <a:xfrm flipH="1">
            <a:off x="6068427" y="3923282"/>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0E56036-CEB0-4580-A24B-7B80C827A1B7}"/>
              </a:ext>
            </a:extLst>
          </p:cNvPr>
          <p:cNvCxnSpPr>
            <a:cxnSpLocks/>
          </p:cNvCxnSpPr>
          <p:nvPr/>
        </p:nvCxnSpPr>
        <p:spPr bwMode="auto">
          <a:xfrm flipH="1">
            <a:off x="6068427" y="4198724"/>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636240FC-B4B6-4E5A-A1F8-1F423A9010C2}"/>
              </a:ext>
            </a:extLst>
          </p:cNvPr>
          <p:cNvCxnSpPr>
            <a:cxnSpLocks/>
          </p:cNvCxnSpPr>
          <p:nvPr/>
        </p:nvCxnSpPr>
        <p:spPr bwMode="auto">
          <a:xfrm flipH="1">
            <a:off x="6068427" y="4474166"/>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8D1214D8-E7AF-4AFE-8979-EA2CBB7DB0E9}"/>
              </a:ext>
            </a:extLst>
          </p:cNvPr>
          <p:cNvCxnSpPr>
            <a:cxnSpLocks/>
          </p:cNvCxnSpPr>
          <p:nvPr/>
        </p:nvCxnSpPr>
        <p:spPr bwMode="auto">
          <a:xfrm flipH="1">
            <a:off x="6068427" y="4749604"/>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0557E357-5332-4CB2-837D-E823BBF06DBA}"/>
              </a:ext>
            </a:extLst>
          </p:cNvPr>
          <p:cNvCxnSpPr/>
          <p:nvPr/>
        </p:nvCxnSpPr>
        <p:spPr bwMode="auto">
          <a:xfrm flipH="1">
            <a:off x="6068427" y="5030394"/>
            <a:ext cx="48006"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796DF060-EDC6-4B89-85C7-FF82A88C1FFE}"/>
              </a:ext>
            </a:extLst>
          </p:cNvPr>
          <p:cNvCxnSpPr>
            <a:cxnSpLocks/>
          </p:cNvCxnSpPr>
          <p:nvPr/>
        </p:nvCxnSpPr>
        <p:spPr bwMode="auto">
          <a:xfrm>
            <a:off x="6126655"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B0E2CAB2-74EA-49B4-B72C-30FCEB48F476}"/>
              </a:ext>
            </a:extLst>
          </p:cNvPr>
          <p:cNvCxnSpPr>
            <a:cxnSpLocks/>
          </p:cNvCxnSpPr>
          <p:nvPr/>
        </p:nvCxnSpPr>
        <p:spPr bwMode="auto">
          <a:xfrm>
            <a:off x="6592335"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FF05E932-8229-4FF2-818C-EB620A01BB80}"/>
              </a:ext>
            </a:extLst>
          </p:cNvPr>
          <p:cNvCxnSpPr>
            <a:cxnSpLocks/>
          </p:cNvCxnSpPr>
          <p:nvPr/>
        </p:nvCxnSpPr>
        <p:spPr bwMode="auto">
          <a:xfrm>
            <a:off x="7058014"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A24D4077-0B56-421A-98D9-6549E076F4D6}"/>
              </a:ext>
            </a:extLst>
          </p:cNvPr>
          <p:cNvCxnSpPr>
            <a:cxnSpLocks/>
          </p:cNvCxnSpPr>
          <p:nvPr/>
        </p:nvCxnSpPr>
        <p:spPr bwMode="auto">
          <a:xfrm>
            <a:off x="7523694"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B2E01F2A-CC7A-4042-9DEC-E4CC551BFEE2}"/>
              </a:ext>
            </a:extLst>
          </p:cNvPr>
          <p:cNvCxnSpPr>
            <a:cxnSpLocks/>
          </p:cNvCxnSpPr>
          <p:nvPr/>
        </p:nvCxnSpPr>
        <p:spPr bwMode="auto">
          <a:xfrm>
            <a:off x="7989373"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A8A829FF-7789-439C-BA5B-0037D760B703}"/>
              </a:ext>
            </a:extLst>
          </p:cNvPr>
          <p:cNvCxnSpPr>
            <a:cxnSpLocks/>
          </p:cNvCxnSpPr>
          <p:nvPr/>
        </p:nvCxnSpPr>
        <p:spPr bwMode="auto">
          <a:xfrm>
            <a:off x="8455053"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157D3DFF-CD63-4E9C-BB54-88C4EF2CA5FC}"/>
              </a:ext>
            </a:extLst>
          </p:cNvPr>
          <p:cNvCxnSpPr>
            <a:cxnSpLocks/>
          </p:cNvCxnSpPr>
          <p:nvPr/>
        </p:nvCxnSpPr>
        <p:spPr bwMode="auto">
          <a:xfrm>
            <a:off x="8920732"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5DE50112-8D13-4E0F-8126-7587CE394EF9}"/>
              </a:ext>
            </a:extLst>
          </p:cNvPr>
          <p:cNvCxnSpPr>
            <a:cxnSpLocks/>
          </p:cNvCxnSpPr>
          <p:nvPr/>
        </p:nvCxnSpPr>
        <p:spPr bwMode="auto">
          <a:xfrm>
            <a:off x="9386412"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F7A7BD7-EF18-4814-AA42-6DDD80A110DE}"/>
              </a:ext>
            </a:extLst>
          </p:cNvPr>
          <p:cNvCxnSpPr>
            <a:cxnSpLocks/>
          </p:cNvCxnSpPr>
          <p:nvPr/>
        </p:nvCxnSpPr>
        <p:spPr bwMode="auto">
          <a:xfrm>
            <a:off x="9852091"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79B1C6DC-FF17-4907-9478-D3C519FB4BDB}"/>
              </a:ext>
            </a:extLst>
          </p:cNvPr>
          <p:cNvCxnSpPr>
            <a:cxnSpLocks/>
          </p:cNvCxnSpPr>
          <p:nvPr/>
        </p:nvCxnSpPr>
        <p:spPr bwMode="auto">
          <a:xfrm>
            <a:off x="10317771"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3576A585-5EFB-47B3-A9CF-C791B084F88D}"/>
              </a:ext>
            </a:extLst>
          </p:cNvPr>
          <p:cNvCxnSpPr>
            <a:cxnSpLocks/>
          </p:cNvCxnSpPr>
          <p:nvPr/>
        </p:nvCxnSpPr>
        <p:spPr bwMode="auto">
          <a:xfrm>
            <a:off x="10783450" y="5030394"/>
            <a:ext cx="0" cy="59527"/>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156BE5E-7101-4DDB-B598-09FC44291A47}"/>
              </a:ext>
            </a:extLst>
          </p:cNvPr>
          <p:cNvCxnSpPr>
            <a:cxnSpLocks/>
          </p:cNvCxnSpPr>
          <p:nvPr/>
        </p:nvCxnSpPr>
        <p:spPr bwMode="auto">
          <a:xfrm>
            <a:off x="11249128" y="5030394"/>
            <a:ext cx="0" cy="59527"/>
          </a:xfrm>
          <a:prstGeom prst="line">
            <a:avLst/>
          </a:prstGeom>
          <a:noFill/>
          <a:ln w="28575" cap="flat" cmpd="sng" algn="ctr">
            <a:solidFill>
              <a:schemeClr val="bg1"/>
            </a:solidFill>
            <a:prstDash val="solid"/>
            <a:round/>
            <a:headEnd type="none" w="med" len="med"/>
            <a:tailEnd type="none" w="med" len="med"/>
          </a:ln>
          <a:effectLst/>
        </p:spPr>
      </p:cxnSp>
      <p:sp>
        <p:nvSpPr>
          <p:cNvPr id="62" name="TextBox 61">
            <a:extLst>
              <a:ext uri="{FF2B5EF4-FFF2-40B4-BE49-F238E27FC236}">
                <a16:creationId xmlns:a16="http://schemas.microsoft.com/office/drawing/2014/main" id="{9C7E7542-BF50-434B-9D18-57F2BF23F852}"/>
              </a:ext>
            </a:extLst>
          </p:cNvPr>
          <p:cNvSpPr txBox="1"/>
          <p:nvPr/>
        </p:nvSpPr>
        <p:spPr bwMode="auto">
          <a:xfrm>
            <a:off x="6126655" y="5351297"/>
            <a:ext cx="5675913"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63" name="TextBox 62">
            <a:extLst>
              <a:ext uri="{FF2B5EF4-FFF2-40B4-BE49-F238E27FC236}">
                <a16:creationId xmlns:a16="http://schemas.microsoft.com/office/drawing/2014/main" id="{1BB413B4-1E5A-442B-AC85-6FF5BC76FBFB}"/>
              </a:ext>
            </a:extLst>
          </p:cNvPr>
          <p:cNvSpPr txBox="1"/>
          <p:nvPr/>
        </p:nvSpPr>
        <p:spPr bwMode="auto">
          <a:xfrm rot="16200000">
            <a:off x="3749570" y="3591852"/>
            <a:ext cx="35853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a:t>
            </a:r>
          </a:p>
        </p:txBody>
      </p:sp>
      <p:sp>
        <p:nvSpPr>
          <p:cNvPr id="64" name="TextBox 63">
            <a:extLst>
              <a:ext uri="{FF2B5EF4-FFF2-40B4-BE49-F238E27FC236}">
                <a16:creationId xmlns:a16="http://schemas.microsoft.com/office/drawing/2014/main" id="{9CAA8D5B-A16C-4E77-8921-8FC0B85474F9}"/>
              </a:ext>
            </a:extLst>
          </p:cNvPr>
          <p:cNvSpPr txBox="1"/>
          <p:nvPr/>
        </p:nvSpPr>
        <p:spPr bwMode="auto">
          <a:xfrm>
            <a:off x="5528292" y="2093544"/>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65" name="TextBox 64">
            <a:extLst>
              <a:ext uri="{FF2B5EF4-FFF2-40B4-BE49-F238E27FC236}">
                <a16:creationId xmlns:a16="http://schemas.microsoft.com/office/drawing/2014/main" id="{46E669C9-89F8-4120-A3D2-5559C4BFEB5E}"/>
              </a:ext>
            </a:extLst>
          </p:cNvPr>
          <p:cNvSpPr txBox="1"/>
          <p:nvPr/>
        </p:nvSpPr>
        <p:spPr bwMode="auto">
          <a:xfrm>
            <a:off x="5528292" y="2370058"/>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a:t>
            </a:r>
          </a:p>
        </p:txBody>
      </p:sp>
      <p:sp>
        <p:nvSpPr>
          <p:cNvPr id="66" name="TextBox 65">
            <a:extLst>
              <a:ext uri="{FF2B5EF4-FFF2-40B4-BE49-F238E27FC236}">
                <a16:creationId xmlns:a16="http://schemas.microsoft.com/office/drawing/2014/main" id="{077A5D6D-DA35-4750-AF86-2ED0B7CBF9C1}"/>
              </a:ext>
            </a:extLst>
          </p:cNvPr>
          <p:cNvSpPr txBox="1"/>
          <p:nvPr/>
        </p:nvSpPr>
        <p:spPr bwMode="auto">
          <a:xfrm>
            <a:off x="5528292" y="2646573"/>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67" name="TextBox 66">
            <a:extLst>
              <a:ext uri="{FF2B5EF4-FFF2-40B4-BE49-F238E27FC236}">
                <a16:creationId xmlns:a16="http://schemas.microsoft.com/office/drawing/2014/main" id="{45C325B3-B405-45B5-9CE6-1408BCE67DE6}"/>
              </a:ext>
            </a:extLst>
          </p:cNvPr>
          <p:cNvSpPr txBox="1"/>
          <p:nvPr/>
        </p:nvSpPr>
        <p:spPr bwMode="auto">
          <a:xfrm>
            <a:off x="5528292" y="2923087"/>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sp>
        <p:nvSpPr>
          <p:cNvPr id="68" name="TextBox 67">
            <a:extLst>
              <a:ext uri="{FF2B5EF4-FFF2-40B4-BE49-F238E27FC236}">
                <a16:creationId xmlns:a16="http://schemas.microsoft.com/office/drawing/2014/main" id="{6D10D0A1-0CDE-473B-930E-DA505687D7A5}"/>
              </a:ext>
            </a:extLst>
          </p:cNvPr>
          <p:cNvSpPr txBox="1"/>
          <p:nvPr/>
        </p:nvSpPr>
        <p:spPr bwMode="auto">
          <a:xfrm>
            <a:off x="5528292" y="3199601"/>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69" name="TextBox 68">
            <a:extLst>
              <a:ext uri="{FF2B5EF4-FFF2-40B4-BE49-F238E27FC236}">
                <a16:creationId xmlns:a16="http://schemas.microsoft.com/office/drawing/2014/main" id="{35BB8BB3-A7EC-4CEE-977A-BC5B1050DB81}"/>
              </a:ext>
            </a:extLst>
          </p:cNvPr>
          <p:cNvSpPr txBox="1"/>
          <p:nvPr/>
        </p:nvSpPr>
        <p:spPr bwMode="auto">
          <a:xfrm>
            <a:off x="5528292" y="3476115"/>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70" name="TextBox 69">
            <a:extLst>
              <a:ext uri="{FF2B5EF4-FFF2-40B4-BE49-F238E27FC236}">
                <a16:creationId xmlns:a16="http://schemas.microsoft.com/office/drawing/2014/main" id="{3C9943B0-DE44-4DE1-B8D8-9B7602EA6BE1}"/>
              </a:ext>
            </a:extLst>
          </p:cNvPr>
          <p:cNvSpPr txBox="1"/>
          <p:nvPr/>
        </p:nvSpPr>
        <p:spPr bwMode="auto">
          <a:xfrm>
            <a:off x="5528292" y="3752629"/>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71" name="TextBox 70">
            <a:extLst>
              <a:ext uri="{FF2B5EF4-FFF2-40B4-BE49-F238E27FC236}">
                <a16:creationId xmlns:a16="http://schemas.microsoft.com/office/drawing/2014/main" id="{2BAAD1FC-E8CC-45BB-A050-D3AD2C411D77}"/>
              </a:ext>
            </a:extLst>
          </p:cNvPr>
          <p:cNvSpPr txBox="1"/>
          <p:nvPr/>
        </p:nvSpPr>
        <p:spPr bwMode="auto">
          <a:xfrm>
            <a:off x="5528292" y="4029143"/>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72" name="TextBox 71">
            <a:extLst>
              <a:ext uri="{FF2B5EF4-FFF2-40B4-BE49-F238E27FC236}">
                <a16:creationId xmlns:a16="http://schemas.microsoft.com/office/drawing/2014/main" id="{DCDF461B-A26A-460D-B1C8-ED1F34F39837}"/>
              </a:ext>
            </a:extLst>
          </p:cNvPr>
          <p:cNvSpPr txBox="1"/>
          <p:nvPr/>
        </p:nvSpPr>
        <p:spPr bwMode="auto">
          <a:xfrm>
            <a:off x="5528292" y="4305657"/>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73" name="TextBox 72">
            <a:extLst>
              <a:ext uri="{FF2B5EF4-FFF2-40B4-BE49-F238E27FC236}">
                <a16:creationId xmlns:a16="http://schemas.microsoft.com/office/drawing/2014/main" id="{F619700D-499C-4234-A8C0-F74DCBC469BB}"/>
              </a:ext>
            </a:extLst>
          </p:cNvPr>
          <p:cNvSpPr txBox="1"/>
          <p:nvPr/>
        </p:nvSpPr>
        <p:spPr bwMode="auto">
          <a:xfrm>
            <a:off x="5528292" y="4582171"/>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74" name="TextBox 73">
            <a:extLst>
              <a:ext uri="{FF2B5EF4-FFF2-40B4-BE49-F238E27FC236}">
                <a16:creationId xmlns:a16="http://schemas.microsoft.com/office/drawing/2014/main" id="{CFFC9267-50FF-4F7E-8FEC-51070C0F84DA}"/>
              </a:ext>
            </a:extLst>
          </p:cNvPr>
          <p:cNvSpPr txBox="1"/>
          <p:nvPr/>
        </p:nvSpPr>
        <p:spPr bwMode="auto">
          <a:xfrm>
            <a:off x="5528292" y="4858687"/>
            <a:ext cx="570607"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5" name="TextBox 74">
            <a:extLst>
              <a:ext uri="{FF2B5EF4-FFF2-40B4-BE49-F238E27FC236}">
                <a16:creationId xmlns:a16="http://schemas.microsoft.com/office/drawing/2014/main" id="{BE981E36-F425-4409-A937-ED00DC916EAA}"/>
              </a:ext>
            </a:extLst>
          </p:cNvPr>
          <p:cNvSpPr txBox="1"/>
          <p:nvPr/>
        </p:nvSpPr>
        <p:spPr bwMode="auto">
          <a:xfrm>
            <a:off x="11052250" y="5029609"/>
            <a:ext cx="447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76" name="TextBox 75">
            <a:extLst>
              <a:ext uri="{FF2B5EF4-FFF2-40B4-BE49-F238E27FC236}">
                <a16:creationId xmlns:a16="http://schemas.microsoft.com/office/drawing/2014/main" id="{1D32D184-9A45-423F-9A10-9C9B86C933AF}"/>
              </a:ext>
            </a:extLst>
          </p:cNvPr>
          <p:cNvSpPr txBox="1"/>
          <p:nvPr/>
        </p:nvSpPr>
        <p:spPr bwMode="auto">
          <a:xfrm>
            <a:off x="5918039" y="5029609"/>
            <a:ext cx="410763"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7" name="TextBox 76">
            <a:extLst>
              <a:ext uri="{FF2B5EF4-FFF2-40B4-BE49-F238E27FC236}">
                <a16:creationId xmlns:a16="http://schemas.microsoft.com/office/drawing/2014/main" id="{FCD77E8B-A804-4167-BE42-BBDFB40630D5}"/>
              </a:ext>
            </a:extLst>
          </p:cNvPr>
          <p:cNvSpPr txBox="1"/>
          <p:nvPr/>
        </p:nvSpPr>
        <p:spPr bwMode="auto">
          <a:xfrm>
            <a:off x="6384786" y="5029609"/>
            <a:ext cx="410763"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78" name="TextBox 77">
            <a:extLst>
              <a:ext uri="{FF2B5EF4-FFF2-40B4-BE49-F238E27FC236}">
                <a16:creationId xmlns:a16="http://schemas.microsoft.com/office/drawing/2014/main" id="{27728A40-9F87-4440-9E79-C5DF97B7796A}"/>
              </a:ext>
            </a:extLst>
          </p:cNvPr>
          <p:cNvSpPr txBox="1"/>
          <p:nvPr/>
        </p:nvSpPr>
        <p:spPr bwMode="auto">
          <a:xfrm>
            <a:off x="6851532" y="5029609"/>
            <a:ext cx="410763"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79" name="TextBox 78">
            <a:extLst>
              <a:ext uri="{FF2B5EF4-FFF2-40B4-BE49-F238E27FC236}">
                <a16:creationId xmlns:a16="http://schemas.microsoft.com/office/drawing/2014/main" id="{7EFC7AD5-09DC-493E-8084-C0B62A6E0994}"/>
              </a:ext>
            </a:extLst>
          </p:cNvPr>
          <p:cNvSpPr txBox="1"/>
          <p:nvPr/>
        </p:nvSpPr>
        <p:spPr bwMode="auto">
          <a:xfrm>
            <a:off x="7318279" y="5029609"/>
            <a:ext cx="410763" cy="34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80" name="TextBox 79">
            <a:extLst>
              <a:ext uri="{FF2B5EF4-FFF2-40B4-BE49-F238E27FC236}">
                <a16:creationId xmlns:a16="http://schemas.microsoft.com/office/drawing/2014/main" id="{D85ED214-BEE3-42E9-92BE-232CB64EE709}"/>
              </a:ext>
            </a:extLst>
          </p:cNvPr>
          <p:cNvSpPr txBox="1"/>
          <p:nvPr/>
        </p:nvSpPr>
        <p:spPr bwMode="auto">
          <a:xfrm>
            <a:off x="7785026" y="5029609"/>
            <a:ext cx="4614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81" name="TextBox 80">
            <a:extLst>
              <a:ext uri="{FF2B5EF4-FFF2-40B4-BE49-F238E27FC236}">
                <a16:creationId xmlns:a16="http://schemas.microsoft.com/office/drawing/2014/main" id="{BC9CB538-B98B-491D-A1F0-4E4196F23D81}"/>
              </a:ext>
            </a:extLst>
          </p:cNvPr>
          <p:cNvSpPr txBox="1"/>
          <p:nvPr/>
        </p:nvSpPr>
        <p:spPr bwMode="auto">
          <a:xfrm>
            <a:off x="8251773" y="5029609"/>
            <a:ext cx="4534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82" name="TextBox 81">
            <a:extLst>
              <a:ext uri="{FF2B5EF4-FFF2-40B4-BE49-F238E27FC236}">
                <a16:creationId xmlns:a16="http://schemas.microsoft.com/office/drawing/2014/main" id="{4D787D23-C106-4054-B7AB-849147D1976D}"/>
              </a:ext>
            </a:extLst>
          </p:cNvPr>
          <p:cNvSpPr txBox="1"/>
          <p:nvPr/>
        </p:nvSpPr>
        <p:spPr bwMode="auto">
          <a:xfrm>
            <a:off x="8718519" y="5029609"/>
            <a:ext cx="485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83" name="TextBox 82">
            <a:extLst>
              <a:ext uri="{FF2B5EF4-FFF2-40B4-BE49-F238E27FC236}">
                <a16:creationId xmlns:a16="http://schemas.microsoft.com/office/drawing/2014/main" id="{7F88A390-560C-4DC2-BA0B-20AE81590B08}"/>
              </a:ext>
            </a:extLst>
          </p:cNvPr>
          <p:cNvSpPr txBox="1"/>
          <p:nvPr/>
        </p:nvSpPr>
        <p:spPr bwMode="auto">
          <a:xfrm>
            <a:off x="9185266" y="5029609"/>
            <a:ext cx="4540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84" name="TextBox 83">
            <a:extLst>
              <a:ext uri="{FF2B5EF4-FFF2-40B4-BE49-F238E27FC236}">
                <a16:creationId xmlns:a16="http://schemas.microsoft.com/office/drawing/2014/main" id="{F198EC55-027F-4111-9E2B-CBD7D8463349}"/>
              </a:ext>
            </a:extLst>
          </p:cNvPr>
          <p:cNvSpPr txBox="1"/>
          <p:nvPr/>
        </p:nvSpPr>
        <p:spPr bwMode="auto">
          <a:xfrm>
            <a:off x="9652013" y="5029609"/>
            <a:ext cx="4667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85" name="TextBox 84">
            <a:extLst>
              <a:ext uri="{FF2B5EF4-FFF2-40B4-BE49-F238E27FC236}">
                <a16:creationId xmlns:a16="http://schemas.microsoft.com/office/drawing/2014/main" id="{BCE7752E-F370-4E8D-81C9-543641BE585C}"/>
              </a:ext>
            </a:extLst>
          </p:cNvPr>
          <p:cNvSpPr txBox="1"/>
          <p:nvPr/>
        </p:nvSpPr>
        <p:spPr bwMode="auto">
          <a:xfrm>
            <a:off x="10118760" y="5029609"/>
            <a:ext cx="4561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86" name="TextBox 85">
            <a:extLst>
              <a:ext uri="{FF2B5EF4-FFF2-40B4-BE49-F238E27FC236}">
                <a16:creationId xmlns:a16="http://schemas.microsoft.com/office/drawing/2014/main" id="{C2F9BD28-D813-4488-BEDF-C1D3576F4A1A}"/>
              </a:ext>
            </a:extLst>
          </p:cNvPr>
          <p:cNvSpPr txBox="1"/>
          <p:nvPr/>
        </p:nvSpPr>
        <p:spPr bwMode="auto">
          <a:xfrm>
            <a:off x="10585506" y="5029609"/>
            <a:ext cx="4437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cxnSp>
        <p:nvCxnSpPr>
          <p:cNvPr id="87" name="Straight Connector 86">
            <a:extLst>
              <a:ext uri="{FF2B5EF4-FFF2-40B4-BE49-F238E27FC236}">
                <a16:creationId xmlns:a16="http://schemas.microsoft.com/office/drawing/2014/main" id="{069B0C3D-E3F3-4F35-8939-F21E57BC77C0}"/>
              </a:ext>
            </a:extLst>
          </p:cNvPr>
          <p:cNvCxnSpPr>
            <a:cxnSpLocks/>
          </p:cNvCxnSpPr>
          <p:nvPr/>
        </p:nvCxnSpPr>
        <p:spPr bwMode="auto">
          <a:xfrm flipH="1" flipV="1">
            <a:off x="9852091" y="2475851"/>
            <a:ext cx="0" cy="2572868"/>
          </a:xfrm>
          <a:prstGeom prst="line">
            <a:avLst/>
          </a:prstGeom>
          <a:noFill/>
          <a:ln w="28575" cap="flat" cmpd="sng" algn="ctr">
            <a:solidFill>
              <a:schemeClr val="bg1"/>
            </a:solidFill>
            <a:prstDash val="sysDot"/>
            <a:round/>
            <a:headEnd type="none" w="med" len="med"/>
            <a:tailEnd type="none" w="med" len="med"/>
          </a:ln>
          <a:effectLst/>
        </p:spPr>
      </p:cxnSp>
      <p:sp>
        <p:nvSpPr>
          <p:cNvPr id="88" name="TextBox 9">
            <a:extLst>
              <a:ext uri="{FF2B5EF4-FFF2-40B4-BE49-F238E27FC236}">
                <a16:creationId xmlns:a16="http://schemas.microsoft.com/office/drawing/2014/main" id="{C3DCC00A-D224-4ECB-8922-BD2E95DF1F88}"/>
              </a:ext>
            </a:extLst>
          </p:cNvPr>
          <p:cNvSpPr txBox="1">
            <a:spLocks noChangeArrowheads="1"/>
          </p:cNvSpPr>
          <p:nvPr/>
        </p:nvSpPr>
        <p:spPr bwMode="auto">
          <a:xfrm>
            <a:off x="6197401" y="4409430"/>
            <a:ext cx="3650037" cy="579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Hazard ratio:</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 0.713 (95% CI: 0.583-0.871)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P =</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 .0009</a:t>
            </a:r>
          </a:p>
        </p:txBody>
      </p:sp>
      <p:cxnSp>
        <p:nvCxnSpPr>
          <p:cNvPr id="89" name="Straight Connector 88">
            <a:extLst>
              <a:ext uri="{FF2B5EF4-FFF2-40B4-BE49-F238E27FC236}">
                <a16:creationId xmlns:a16="http://schemas.microsoft.com/office/drawing/2014/main" id="{9CAEC552-09F5-4069-B4A9-14ADC2BB8AFF}"/>
              </a:ext>
            </a:extLst>
          </p:cNvPr>
          <p:cNvCxnSpPr>
            <a:cxnSpLocks/>
          </p:cNvCxnSpPr>
          <p:nvPr/>
        </p:nvCxnSpPr>
        <p:spPr bwMode="auto">
          <a:xfrm>
            <a:off x="11705620" y="5020481"/>
            <a:ext cx="0" cy="59527"/>
          </a:xfrm>
          <a:prstGeom prst="line">
            <a:avLst/>
          </a:prstGeom>
          <a:noFill/>
          <a:ln w="28575" cap="flat" cmpd="sng" algn="ctr">
            <a:solidFill>
              <a:schemeClr val="bg1"/>
            </a:solidFill>
            <a:prstDash val="solid"/>
            <a:round/>
            <a:headEnd type="none" w="med" len="med"/>
            <a:tailEnd type="none" w="med" len="med"/>
          </a:ln>
          <a:effectLst/>
        </p:spPr>
      </p:cxnSp>
      <p:sp>
        <p:nvSpPr>
          <p:cNvPr id="90" name="TextBox 89">
            <a:extLst>
              <a:ext uri="{FF2B5EF4-FFF2-40B4-BE49-F238E27FC236}">
                <a16:creationId xmlns:a16="http://schemas.microsoft.com/office/drawing/2014/main" id="{849B606A-FD4A-4C74-ACD0-D35867ED1A85}"/>
              </a:ext>
            </a:extLst>
          </p:cNvPr>
          <p:cNvSpPr txBox="1"/>
          <p:nvPr/>
        </p:nvSpPr>
        <p:spPr bwMode="auto">
          <a:xfrm>
            <a:off x="11508742" y="5019696"/>
            <a:ext cx="4160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grpSp>
        <p:nvGrpSpPr>
          <p:cNvPr id="91" name="Group 90">
            <a:extLst>
              <a:ext uri="{FF2B5EF4-FFF2-40B4-BE49-F238E27FC236}">
                <a16:creationId xmlns:a16="http://schemas.microsoft.com/office/drawing/2014/main" id="{8ED8B8A8-A2FA-416E-9C43-AE0D85A6F525}"/>
              </a:ext>
            </a:extLst>
          </p:cNvPr>
          <p:cNvGrpSpPr/>
          <p:nvPr/>
        </p:nvGrpSpPr>
        <p:grpSpPr>
          <a:xfrm>
            <a:off x="6131306" y="2271969"/>
            <a:ext cx="5363911" cy="314609"/>
            <a:chOff x="2625625" y="1173759"/>
            <a:chExt cx="7151881" cy="338289"/>
          </a:xfrm>
        </p:grpSpPr>
        <p:sp>
          <p:nvSpPr>
            <p:cNvPr id="95" name="Freeform: Shape 94">
              <a:extLst>
                <a:ext uri="{FF2B5EF4-FFF2-40B4-BE49-F238E27FC236}">
                  <a16:creationId xmlns:a16="http://schemas.microsoft.com/office/drawing/2014/main" id="{71F7B75A-831B-4D7E-B00D-73D6FE661FE1}"/>
                </a:ext>
              </a:extLst>
            </p:cNvPr>
            <p:cNvSpPr/>
            <p:nvPr/>
          </p:nvSpPr>
          <p:spPr bwMode="auto">
            <a:xfrm>
              <a:off x="2625625" y="1173759"/>
              <a:ext cx="6372225" cy="242888"/>
            </a:xfrm>
            <a:custGeom>
              <a:avLst/>
              <a:gdLst>
                <a:gd name="connsiteX0" fmla="*/ 6372225 w 6372225"/>
                <a:gd name="connsiteY0" fmla="*/ 242888 h 242888"/>
                <a:gd name="connsiteX1" fmla="*/ 5100637 w 6372225"/>
                <a:gd name="connsiteY1" fmla="*/ 242888 h 242888"/>
                <a:gd name="connsiteX2" fmla="*/ 5100637 w 6372225"/>
                <a:gd name="connsiteY2" fmla="*/ 223838 h 242888"/>
                <a:gd name="connsiteX3" fmla="*/ 4891087 w 6372225"/>
                <a:gd name="connsiteY3" fmla="*/ 223838 h 242888"/>
                <a:gd name="connsiteX4" fmla="*/ 4819650 w 6372225"/>
                <a:gd name="connsiteY4" fmla="*/ 200025 h 242888"/>
                <a:gd name="connsiteX5" fmla="*/ 4519612 w 6372225"/>
                <a:gd name="connsiteY5" fmla="*/ 209550 h 242888"/>
                <a:gd name="connsiteX6" fmla="*/ 4438650 w 6372225"/>
                <a:gd name="connsiteY6" fmla="*/ 190500 h 242888"/>
                <a:gd name="connsiteX7" fmla="*/ 4262437 w 6372225"/>
                <a:gd name="connsiteY7" fmla="*/ 195263 h 242888"/>
                <a:gd name="connsiteX8" fmla="*/ 4243387 w 6372225"/>
                <a:gd name="connsiteY8" fmla="*/ 176213 h 242888"/>
                <a:gd name="connsiteX9" fmla="*/ 3962400 w 6372225"/>
                <a:gd name="connsiteY9" fmla="*/ 176213 h 242888"/>
                <a:gd name="connsiteX10" fmla="*/ 3952875 w 6372225"/>
                <a:gd name="connsiteY10" fmla="*/ 161925 h 242888"/>
                <a:gd name="connsiteX11" fmla="*/ 3643312 w 6372225"/>
                <a:gd name="connsiteY11" fmla="*/ 171450 h 242888"/>
                <a:gd name="connsiteX12" fmla="*/ 3581400 w 6372225"/>
                <a:gd name="connsiteY12" fmla="*/ 147638 h 242888"/>
                <a:gd name="connsiteX13" fmla="*/ 3343275 w 6372225"/>
                <a:gd name="connsiteY13" fmla="*/ 152400 h 242888"/>
                <a:gd name="connsiteX14" fmla="*/ 3314700 w 6372225"/>
                <a:gd name="connsiteY14" fmla="*/ 128588 h 242888"/>
                <a:gd name="connsiteX15" fmla="*/ 2924175 w 6372225"/>
                <a:gd name="connsiteY15" fmla="*/ 133350 h 242888"/>
                <a:gd name="connsiteX16" fmla="*/ 2914650 w 6372225"/>
                <a:gd name="connsiteY16" fmla="*/ 114300 h 242888"/>
                <a:gd name="connsiteX17" fmla="*/ 2733675 w 6372225"/>
                <a:gd name="connsiteY17" fmla="*/ 119063 h 242888"/>
                <a:gd name="connsiteX18" fmla="*/ 2671762 w 6372225"/>
                <a:gd name="connsiteY18" fmla="*/ 100013 h 242888"/>
                <a:gd name="connsiteX19" fmla="*/ 2324100 w 6372225"/>
                <a:gd name="connsiteY19" fmla="*/ 100013 h 242888"/>
                <a:gd name="connsiteX20" fmla="*/ 2071687 w 6372225"/>
                <a:gd name="connsiteY20" fmla="*/ 100013 h 242888"/>
                <a:gd name="connsiteX21" fmla="*/ 2052637 w 6372225"/>
                <a:gd name="connsiteY21" fmla="*/ 66675 h 242888"/>
                <a:gd name="connsiteX22" fmla="*/ 1657350 w 6372225"/>
                <a:gd name="connsiteY22" fmla="*/ 71438 h 242888"/>
                <a:gd name="connsiteX23" fmla="*/ 1366837 w 6372225"/>
                <a:gd name="connsiteY23" fmla="*/ 61913 h 242888"/>
                <a:gd name="connsiteX24" fmla="*/ 1328737 w 6372225"/>
                <a:gd name="connsiteY24" fmla="*/ 38100 h 242888"/>
                <a:gd name="connsiteX25" fmla="*/ 919162 w 6372225"/>
                <a:gd name="connsiteY25" fmla="*/ 23813 h 242888"/>
                <a:gd name="connsiteX26" fmla="*/ 457200 w 6372225"/>
                <a:gd name="connsiteY26" fmla="*/ 19050 h 242888"/>
                <a:gd name="connsiteX27" fmla="*/ 395287 w 6372225"/>
                <a:gd name="connsiteY27" fmla="*/ 4763 h 242888"/>
                <a:gd name="connsiteX28" fmla="*/ 0 w 6372225"/>
                <a:gd name="connsiteY28" fmla="*/ 0 h 242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72225" h="242888">
                  <a:moveTo>
                    <a:pt x="6372225" y="242888"/>
                  </a:moveTo>
                  <a:lnTo>
                    <a:pt x="5100637" y="242888"/>
                  </a:lnTo>
                  <a:lnTo>
                    <a:pt x="5100637" y="223838"/>
                  </a:lnTo>
                  <a:lnTo>
                    <a:pt x="4891087" y="223838"/>
                  </a:lnTo>
                  <a:lnTo>
                    <a:pt x="4819650" y="200025"/>
                  </a:lnTo>
                  <a:lnTo>
                    <a:pt x="4519612" y="209550"/>
                  </a:lnTo>
                  <a:lnTo>
                    <a:pt x="4438650" y="190500"/>
                  </a:lnTo>
                  <a:lnTo>
                    <a:pt x="4262437" y="195263"/>
                  </a:lnTo>
                  <a:lnTo>
                    <a:pt x="4243387" y="176213"/>
                  </a:lnTo>
                  <a:lnTo>
                    <a:pt x="3962400" y="176213"/>
                  </a:lnTo>
                  <a:lnTo>
                    <a:pt x="3952875" y="161925"/>
                  </a:lnTo>
                  <a:lnTo>
                    <a:pt x="3643312" y="171450"/>
                  </a:lnTo>
                  <a:lnTo>
                    <a:pt x="3581400" y="147638"/>
                  </a:lnTo>
                  <a:lnTo>
                    <a:pt x="3343275" y="152400"/>
                  </a:lnTo>
                  <a:lnTo>
                    <a:pt x="3314700" y="128588"/>
                  </a:lnTo>
                  <a:lnTo>
                    <a:pt x="2924175" y="133350"/>
                  </a:lnTo>
                  <a:lnTo>
                    <a:pt x="2914650" y="114300"/>
                  </a:lnTo>
                  <a:lnTo>
                    <a:pt x="2733675" y="119063"/>
                  </a:lnTo>
                  <a:lnTo>
                    <a:pt x="2671762" y="100013"/>
                  </a:lnTo>
                  <a:lnTo>
                    <a:pt x="2324100" y="100013"/>
                  </a:lnTo>
                  <a:lnTo>
                    <a:pt x="2071687" y="100013"/>
                  </a:lnTo>
                  <a:lnTo>
                    <a:pt x="2052637" y="66675"/>
                  </a:lnTo>
                  <a:lnTo>
                    <a:pt x="1657350" y="71438"/>
                  </a:lnTo>
                  <a:lnTo>
                    <a:pt x="1366837" y="61913"/>
                  </a:lnTo>
                  <a:lnTo>
                    <a:pt x="1328737" y="38100"/>
                  </a:lnTo>
                  <a:lnTo>
                    <a:pt x="919162" y="23813"/>
                  </a:lnTo>
                  <a:lnTo>
                    <a:pt x="457200" y="19050"/>
                  </a:lnTo>
                  <a:lnTo>
                    <a:pt x="395287" y="4763"/>
                  </a:lnTo>
                  <a:lnTo>
                    <a:pt x="0" y="0"/>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 name="Freeform: Shape 95">
              <a:extLst>
                <a:ext uri="{FF2B5EF4-FFF2-40B4-BE49-F238E27FC236}">
                  <a16:creationId xmlns:a16="http://schemas.microsoft.com/office/drawing/2014/main" id="{830D88FC-10F9-487A-B2ED-9184B1D9656F}"/>
                </a:ext>
              </a:extLst>
            </p:cNvPr>
            <p:cNvSpPr/>
            <p:nvPr/>
          </p:nvSpPr>
          <p:spPr bwMode="auto">
            <a:xfrm>
              <a:off x="9000565" y="1410448"/>
              <a:ext cx="776941" cy="101600"/>
            </a:xfrm>
            <a:custGeom>
              <a:avLst/>
              <a:gdLst>
                <a:gd name="connsiteX0" fmla="*/ 0 w 776941"/>
                <a:gd name="connsiteY0" fmla="*/ 0 h 101600"/>
                <a:gd name="connsiteX1" fmla="*/ 0 w 776941"/>
                <a:gd name="connsiteY1" fmla="*/ 101600 h 101600"/>
                <a:gd name="connsiteX2" fmla="*/ 776941 w 776941"/>
                <a:gd name="connsiteY2" fmla="*/ 101600 h 101600"/>
              </a:gdLst>
              <a:ahLst/>
              <a:cxnLst>
                <a:cxn ang="0">
                  <a:pos x="connsiteX0" y="connsiteY0"/>
                </a:cxn>
                <a:cxn ang="0">
                  <a:pos x="connsiteX1" y="connsiteY1"/>
                </a:cxn>
                <a:cxn ang="0">
                  <a:pos x="connsiteX2" y="connsiteY2"/>
                </a:cxn>
              </a:cxnLst>
              <a:rect l="l" t="t" r="r" b="b"/>
              <a:pathLst>
                <a:path w="776941" h="101600">
                  <a:moveTo>
                    <a:pt x="0" y="0"/>
                  </a:moveTo>
                  <a:lnTo>
                    <a:pt x="0" y="101600"/>
                  </a:lnTo>
                  <a:lnTo>
                    <a:pt x="776941" y="101600"/>
                  </a:lnTo>
                </a:path>
              </a:pathLst>
            </a:custGeom>
            <a:noFill/>
            <a:ln w="28575">
              <a:solidFill>
                <a:schemeClr val="accent1"/>
              </a:solidFill>
              <a:miter lim="800000"/>
              <a:headEnd/>
              <a:tailEnd/>
            </a:ln>
          </p:spPr>
          <p:txBody>
            <a:bodyPr rtlCol="0" anchor="ctr"/>
            <a:lstStyle/>
            <a:p>
              <a:pPr algn="ctr"/>
              <a:endParaRPr lang="en-US" dirty="0"/>
            </a:p>
          </p:txBody>
        </p:sp>
      </p:grpSp>
      <p:grpSp>
        <p:nvGrpSpPr>
          <p:cNvPr id="92" name="Group 91">
            <a:extLst>
              <a:ext uri="{FF2B5EF4-FFF2-40B4-BE49-F238E27FC236}">
                <a16:creationId xmlns:a16="http://schemas.microsoft.com/office/drawing/2014/main" id="{6C2CEC5C-D052-4990-9903-81C2704384D3}"/>
              </a:ext>
            </a:extLst>
          </p:cNvPr>
          <p:cNvGrpSpPr/>
          <p:nvPr/>
        </p:nvGrpSpPr>
        <p:grpSpPr>
          <a:xfrm>
            <a:off x="6131305" y="2267539"/>
            <a:ext cx="5108417" cy="435758"/>
            <a:chOff x="2625624" y="1168996"/>
            <a:chExt cx="6811223" cy="468557"/>
          </a:xfrm>
        </p:grpSpPr>
        <p:sp>
          <p:nvSpPr>
            <p:cNvPr id="93" name="Freeform: Shape 92">
              <a:extLst>
                <a:ext uri="{FF2B5EF4-FFF2-40B4-BE49-F238E27FC236}">
                  <a16:creationId xmlns:a16="http://schemas.microsoft.com/office/drawing/2014/main" id="{15E59A2D-3A3E-4842-B976-228E251A1C5B}"/>
                </a:ext>
              </a:extLst>
            </p:cNvPr>
            <p:cNvSpPr/>
            <p:nvPr/>
          </p:nvSpPr>
          <p:spPr bwMode="auto">
            <a:xfrm>
              <a:off x="2625624" y="1168996"/>
              <a:ext cx="5314950" cy="409295"/>
            </a:xfrm>
            <a:custGeom>
              <a:avLst/>
              <a:gdLst>
                <a:gd name="connsiteX0" fmla="*/ 6405562 w 6405562"/>
                <a:gd name="connsiteY0" fmla="*/ 719137 h 719137"/>
                <a:gd name="connsiteX1" fmla="*/ 5534025 w 6405562"/>
                <a:gd name="connsiteY1" fmla="*/ 719137 h 719137"/>
                <a:gd name="connsiteX2" fmla="*/ 5534025 w 6405562"/>
                <a:gd name="connsiteY2" fmla="*/ 481012 h 719137"/>
                <a:gd name="connsiteX3" fmla="*/ 5314950 w 6405562"/>
                <a:gd name="connsiteY3" fmla="*/ 481012 h 719137"/>
                <a:gd name="connsiteX4" fmla="*/ 5314950 w 6405562"/>
                <a:gd name="connsiteY4" fmla="*/ 352425 h 719137"/>
                <a:gd name="connsiteX5" fmla="*/ 5053012 w 6405562"/>
                <a:gd name="connsiteY5" fmla="*/ 352425 h 719137"/>
                <a:gd name="connsiteX6" fmla="*/ 5048250 w 6405562"/>
                <a:gd name="connsiteY6" fmla="*/ 342900 h 719137"/>
                <a:gd name="connsiteX7" fmla="*/ 4900612 w 6405562"/>
                <a:gd name="connsiteY7" fmla="*/ 347662 h 719137"/>
                <a:gd name="connsiteX8" fmla="*/ 4900612 w 6405562"/>
                <a:gd name="connsiteY8" fmla="*/ 347662 h 719137"/>
                <a:gd name="connsiteX9" fmla="*/ 4862512 w 6405562"/>
                <a:gd name="connsiteY9" fmla="*/ 314325 h 719137"/>
                <a:gd name="connsiteX10" fmla="*/ 4752975 w 6405562"/>
                <a:gd name="connsiteY10" fmla="*/ 309562 h 719137"/>
                <a:gd name="connsiteX11" fmla="*/ 4724400 w 6405562"/>
                <a:gd name="connsiteY11" fmla="*/ 295275 h 719137"/>
                <a:gd name="connsiteX12" fmla="*/ 4543425 w 6405562"/>
                <a:gd name="connsiteY12" fmla="*/ 304800 h 719137"/>
                <a:gd name="connsiteX13" fmla="*/ 4505325 w 6405562"/>
                <a:gd name="connsiteY13" fmla="*/ 280987 h 719137"/>
                <a:gd name="connsiteX14" fmla="*/ 4429125 w 6405562"/>
                <a:gd name="connsiteY14" fmla="*/ 280987 h 719137"/>
                <a:gd name="connsiteX15" fmla="*/ 4343400 w 6405562"/>
                <a:gd name="connsiteY15" fmla="*/ 280987 h 719137"/>
                <a:gd name="connsiteX16" fmla="*/ 4281487 w 6405562"/>
                <a:gd name="connsiteY16" fmla="*/ 242887 h 719137"/>
                <a:gd name="connsiteX17" fmla="*/ 3890962 w 6405562"/>
                <a:gd name="connsiteY17" fmla="*/ 242887 h 719137"/>
                <a:gd name="connsiteX18" fmla="*/ 3871912 w 6405562"/>
                <a:gd name="connsiteY18" fmla="*/ 228600 h 719137"/>
                <a:gd name="connsiteX19" fmla="*/ 3552825 w 6405562"/>
                <a:gd name="connsiteY19" fmla="*/ 223837 h 719137"/>
                <a:gd name="connsiteX20" fmla="*/ 3538537 w 6405562"/>
                <a:gd name="connsiteY20" fmla="*/ 209550 h 719137"/>
                <a:gd name="connsiteX21" fmla="*/ 3309937 w 6405562"/>
                <a:gd name="connsiteY21" fmla="*/ 223837 h 719137"/>
                <a:gd name="connsiteX22" fmla="*/ 3271837 w 6405562"/>
                <a:gd name="connsiteY22" fmla="*/ 190500 h 719137"/>
                <a:gd name="connsiteX23" fmla="*/ 3105150 w 6405562"/>
                <a:gd name="connsiteY23" fmla="*/ 195262 h 719137"/>
                <a:gd name="connsiteX24" fmla="*/ 3062287 w 6405562"/>
                <a:gd name="connsiteY24" fmla="*/ 171450 h 719137"/>
                <a:gd name="connsiteX25" fmla="*/ 2909887 w 6405562"/>
                <a:gd name="connsiteY25" fmla="*/ 171450 h 719137"/>
                <a:gd name="connsiteX26" fmla="*/ 2890837 w 6405562"/>
                <a:gd name="connsiteY26" fmla="*/ 147637 h 719137"/>
                <a:gd name="connsiteX27" fmla="*/ 2667000 w 6405562"/>
                <a:gd name="connsiteY27" fmla="*/ 147637 h 719137"/>
                <a:gd name="connsiteX28" fmla="*/ 2638425 w 6405562"/>
                <a:gd name="connsiteY28" fmla="*/ 128587 h 719137"/>
                <a:gd name="connsiteX29" fmla="*/ 2333625 w 6405562"/>
                <a:gd name="connsiteY29" fmla="*/ 123825 h 719137"/>
                <a:gd name="connsiteX30" fmla="*/ 2185987 w 6405562"/>
                <a:gd name="connsiteY30" fmla="*/ 114300 h 719137"/>
                <a:gd name="connsiteX31" fmla="*/ 2133600 w 6405562"/>
                <a:gd name="connsiteY31" fmla="*/ 95250 h 719137"/>
                <a:gd name="connsiteX32" fmla="*/ 1871662 w 6405562"/>
                <a:gd name="connsiteY32" fmla="*/ 104775 h 719137"/>
                <a:gd name="connsiteX33" fmla="*/ 1795462 w 6405562"/>
                <a:gd name="connsiteY33" fmla="*/ 85725 h 719137"/>
                <a:gd name="connsiteX34" fmla="*/ 1595437 w 6405562"/>
                <a:gd name="connsiteY34" fmla="*/ 80962 h 719137"/>
                <a:gd name="connsiteX35" fmla="*/ 1362075 w 6405562"/>
                <a:gd name="connsiteY35" fmla="*/ 80962 h 719137"/>
                <a:gd name="connsiteX36" fmla="*/ 1138237 w 6405562"/>
                <a:gd name="connsiteY36" fmla="*/ 66675 h 719137"/>
                <a:gd name="connsiteX37" fmla="*/ 1100137 w 6405562"/>
                <a:gd name="connsiteY37" fmla="*/ 42862 h 719137"/>
                <a:gd name="connsiteX38" fmla="*/ 514350 w 6405562"/>
                <a:gd name="connsiteY38" fmla="*/ 28575 h 719137"/>
                <a:gd name="connsiteX39" fmla="*/ 423862 w 6405562"/>
                <a:gd name="connsiteY39" fmla="*/ 14287 h 719137"/>
                <a:gd name="connsiteX40" fmla="*/ 0 w 6405562"/>
                <a:gd name="connsiteY40" fmla="*/ 0 h 719137"/>
                <a:gd name="connsiteX0" fmla="*/ 5534025 w 5534025"/>
                <a:gd name="connsiteY0" fmla="*/ 719137 h 719137"/>
                <a:gd name="connsiteX1" fmla="*/ 5534025 w 5534025"/>
                <a:gd name="connsiteY1" fmla="*/ 481012 h 719137"/>
                <a:gd name="connsiteX2" fmla="*/ 5314950 w 5534025"/>
                <a:gd name="connsiteY2" fmla="*/ 481012 h 719137"/>
                <a:gd name="connsiteX3" fmla="*/ 5314950 w 5534025"/>
                <a:gd name="connsiteY3" fmla="*/ 352425 h 719137"/>
                <a:gd name="connsiteX4" fmla="*/ 5053012 w 5534025"/>
                <a:gd name="connsiteY4" fmla="*/ 352425 h 719137"/>
                <a:gd name="connsiteX5" fmla="*/ 5048250 w 5534025"/>
                <a:gd name="connsiteY5" fmla="*/ 342900 h 719137"/>
                <a:gd name="connsiteX6" fmla="*/ 4900612 w 5534025"/>
                <a:gd name="connsiteY6" fmla="*/ 347662 h 719137"/>
                <a:gd name="connsiteX7" fmla="*/ 4900612 w 5534025"/>
                <a:gd name="connsiteY7" fmla="*/ 347662 h 719137"/>
                <a:gd name="connsiteX8" fmla="*/ 4862512 w 5534025"/>
                <a:gd name="connsiteY8" fmla="*/ 314325 h 719137"/>
                <a:gd name="connsiteX9" fmla="*/ 4752975 w 5534025"/>
                <a:gd name="connsiteY9" fmla="*/ 309562 h 719137"/>
                <a:gd name="connsiteX10" fmla="*/ 4724400 w 5534025"/>
                <a:gd name="connsiteY10" fmla="*/ 295275 h 719137"/>
                <a:gd name="connsiteX11" fmla="*/ 4543425 w 5534025"/>
                <a:gd name="connsiteY11" fmla="*/ 304800 h 719137"/>
                <a:gd name="connsiteX12" fmla="*/ 4505325 w 5534025"/>
                <a:gd name="connsiteY12" fmla="*/ 280987 h 719137"/>
                <a:gd name="connsiteX13" fmla="*/ 4429125 w 5534025"/>
                <a:gd name="connsiteY13" fmla="*/ 280987 h 719137"/>
                <a:gd name="connsiteX14" fmla="*/ 4343400 w 5534025"/>
                <a:gd name="connsiteY14" fmla="*/ 280987 h 719137"/>
                <a:gd name="connsiteX15" fmla="*/ 4281487 w 5534025"/>
                <a:gd name="connsiteY15" fmla="*/ 242887 h 719137"/>
                <a:gd name="connsiteX16" fmla="*/ 3890962 w 5534025"/>
                <a:gd name="connsiteY16" fmla="*/ 242887 h 719137"/>
                <a:gd name="connsiteX17" fmla="*/ 3871912 w 5534025"/>
                <a:gd name="connsiteY17" fmla="*/ 228600 h 719137"/>
                <a:gd name="connsiteX18" fmla="*/ 3552825 w 5534025"/>
                <a:gd name="connsiteY18" fmla="*/ 223837 h 719137"/>
                <a:gd name="connsiteX19" fmla="*/ 3538537 w 5534025"/>
                <a:gd name="connsiteY19" fmla="*/ 209550 h 719137"/>
                <a:gd name="connsiteX20" fmla="*/ 3309937 w 5534025"/>
                <a:gd name="connsiteY20" fmla="*/ 223837 h 719137"/>
                <a:gd name="connsiteX21" fmla="*/ 3271837 w 5534025"/>
                <a:gd name="connsiteY21" fmla="*/ 190500 h 719137"/>
                <a:gd name="connsiteX22" fmla="*/ 3105150 w 5534025"/>
                <a:gd name="connsiteY22" fmla="*/ 195262 h 719137"/>
                <a:gd name="connsiteX23" fmla="*/ 3062287 w 5534025"/>
                <a:gd name="connsiteY23" fmla="*/ 171450 h 719137"/>
                <a:gd name="connsiteX24" fmla="*/ 2909887 w 5534025"/>
                <a:gd name="connsiteY24" fmla="*/ 171450 h 719137"/>
                <a:gd name="connsiteX25" fmla="*/ 2890837 w 5534025"/>
                <a:gd name="connsiteY25" fmla="*/ 147637 h 719137"/>
                <a:gd name="connsiteX26" fmla="*/ 2667000 w 5534025"/>
                <a:gd name="connsiteY26" fmla="*/ 147637 h 719137"/>
                <a:gd name="connsiteX27" fmla="*/ 2638425 w 5534025"/>
                <a:gd name="connsiteY27" fmla="*/ 128587 h 719137"/>
                <a:gd name="connsiteX28" fmla="*/ 2333625 w 5534025"/>
                <a:gd name="connsiteY28" fmla="*/ 123825 h 719137"/>
                <a:gd name="connsiteX29" fmla="*/ 2185987 w 5534025"/>
                <a:gd name="connsiteY29" fmla="*/ 114300 h 719137"/>
                <a:gd name="connsiteX30" fmla="*/ 2133600 w 5534025"/>
                <a:gd name="connsiteY30" fmla="*/ 95250 h 719137"/>
                <a:gd name="connsiteX31" fmla="*/ 1871662 w 5534025"/>
                <a:gd name="connsiteY31" fmla="*/ 104775 h 719137"/>
                <a:gd name="connsiteX32" fmla="*/ 1795462 w 5534025"/>
                <a:gd name="connsiteY32" fmla="*/ 85725 h 719137"/>
                <a:gd name="connsiteX33" fmla="*/ 1595437 w 5534025"/>
                <a:gd name="connsiteY33" fmla="*/ 80962 h 719137"/>
                <a:gd name="connsiteX34" fmla="*/ 1362075 w 5534025"/>
                <a:gd name="connsiteY34" fmla="*/ 80962 h 719137"/>
                <a:gd name="connsiteX35" fmla="*/ 1138237 w 5534025"/>
                <a:gd name="connsiteY35" fmla="*/ 66675 h 719137"/>
                <a:gd name="connsiteX36" fmla="*/ 1100137 w 5534025"/>
                <a:gd name="connsiteY36" fmla="*/ 42862 h 719137"/>
                <a:gd name="connsiteX37" fmla="*/ 514350 w 5534025"/>
                <a:gd name="connsiteY37" fmla="*/ 28575 h 719137"/>
                <a:gd name="connsiteX38" fmla="*/ 423862 w 5534025"/>
                <a:gd name="connsiteY38" fmla="*/ 14287 h 719137"/>
                <a:gd name="connsiteX39" fmla="*/ 0 w 5534025"/>
                <a:gd name="connsiteY39" fmla="*/ 0 h 719137"/>
                <a:gd name="connsiteX0" fmla="*/ 5534025 w 5534025"/>
                <a:gd name="connsiteY0" fmla="*/ 481012 h 481012"/>
                <a:gd name="connsiteX1" fmla="*/ 5314950 w 5534025"/>
                <a:gd name="connsiteY1" fmla="*/ 481012 h 481012"/>
                <a:gd name="connsiteX2" fmla="*/ 5314950 w 5534025"/>
                <a:gd name="connsiteY2" fmla="*/ 352425 h 481012"/>
                <a:gd name="connsiteX3" fmla="*/ 5053012 w 5534025"/>
                <a:gd name="connsiteY3" fmla="*/ 352425 h 481012"/>
                <a:gd name="connsiteX4" fmla="*/ 5048250 w 5534025"/>
                <a:gd name="connsiteY4" fmla="*/ 342900 h 481012"/>
                <a:gd name="connsiteX5" fmla="*/ 4900612 w 5534025"/>
                <a:gd name="connsiteY5" fmla="*/ 347662 h 481012"/>
                <a:gd name="connsiteX6" fmla="*/ 4900612 w 5534025"/>
                <a:gd name="connsiteY6" fmla="*/ 347662 h 481012"/>
                <a:gd name="connsiteX7" fmla="*/ 4862512 w 5534025"/>
                <a:gd name="connsiteY7" fmla="*/ 314325 h 481012"/>
                <a:gd name="connsiteX8" fmla="*/ 4752975 w 5534025"/>
                <a:gd name="connsiteY8" fmla="*/ 309562 h 481012"/>
                <a:gd name="connsiteX9" fmla="*/ 4724400 w 5534025"/>
                <a:gd name="connsiteY9" fmla="*/ 295275 h 481012"/>
                <a:gd name="connsiteX10" fmla="*/ 4543425 w 5534025"/>
                <a:gd name="connsiteY10" fmla="*/ 304800 h 481012"/>
                <a:gd name="connsiteX11" fmla="*/ 4505325 w 5534025"/>
                <a:gd name="connsiteY11" fmla="*/ 280987 h 481012"/>
                <a:gd name="connsiteX12" fmla="*/ 4429125 w 5534025"/>
                <a:gd name="connsiteY12" fmla="*/ 280987 h 481012"/>
                <a:gd name="connsiteX13" fmla="*/ 4343400 w 5534025"/>
                <a:gd name="connsiteY13" fmla="*/ 280987 h 481012"/>
                <a:gd name="connsiteX14" fmla="*/ 4281487 w 5534025"/>
                <a:gd name="connsiteY14" fmla="*/ 242887 h 481012"/>
                <a:gd name="connsiteX15" fmla="*/ 3890962 w 5534025"/>
                <a:gd name="connsiteY15" fmla="*/ 242887 h 481012"/>
                <a:gd name="connsiteX16" fmla="*/ 3871912 w 5534025"/>
                <a:gd name="connsiteY16" fmla="*/ 228600 h 481012"/>
                <a:gd name="connsiteX17" fmla="*/ 3552825 w 5534025"/>
                <a:gd name="connsiteY17" fmla="*/ 223837 h 481012"/>
                <a:gd name="connsiteX18" fmla="*/ 3538537 w 5534025"/>
                <a:gd name="connsiteY18" fmla="*/ 209550 h 481012"/>
                <a:gd name="connsiteX19" fmla="*/ 3309937 w 5534025"/>
                <a:gd name="connsiteY19" fmla="*/ 223837 h 481012"/>
                <a:gd name="connsiteX20" fmla="*/ 3271837 w 5534025"/>
                <a:gd name="connsiteY20" fmla="*/ 190500 h 481012"/>
                <a:gd name="connsiteX21" fmla="*/ 3105150 w 5534025"/>
                <a:gd name="connsiteY21" fmla="*/ 195262 h 481012"/>
                <a:gd name="connsiteX22" fmla="*/ 3062287 w 5534025"/>
                <a:gd name="connsiteY22" fmla="*/ 171450 h 481012"/>
                <a:gd name="connsiteX23" fmla="*/ 2909887 w 5534025"/>
                <a:gd name="connsiteY23" fmla="*/ 171450 h 481012"/>
                <a:gd name="connsiteX24" fmla="*/ 2890837 w 5534025"/>
                <a:gd name="connsiteY24" fmla="*/ 147637 h 481012"/>
                <a:gd name="connsiteX25" fmla="*/ 2667000 w 5534025"/>
                <a:gd name="connsiteY25" fmla="*/ 147637 h 481012"/>
                <a:gd name="connsiteX26" fmla="*/ 2638425 w 5534025"/>
                <a:gd name="connsiteY26" fmla="*/ 128587 h 481012"/>
                <a:gd name="connsiteX27" fmla="*/ 2333625 w 5534025"/>
                <a:gd name="connsiteY27" fmla="*/ 123825 h 481012"/>
                <a:gd name="connsiteX28" fmla="*/ 2185987 w 5534025"/>
                <a:gd name="connsiteY28" fmla="*/ 114300 h 481012"/>
                <a:gd name="connsiteX29" fmla="*/ 2133600 w 5534025"/>
                <a:gd name="connsiteY29" fmla="*/ 95250 h 481012"/>
                <a:gd name="connsiteX30" fmla="*/ 1871662 w 5534025"/>
                <a:gd name="connsiteY30" fmla="*/ 104775 h 481012"/>
                <a:gd name="connsiteX31" fmla="*/ 1795462 w 5534025"/>
                <a:gd name="connsiteY31" fmla="*/ 85725 h 481012"/>
                <a:gd name="connsiteX32" fmla="*/ 1595437 w 5534025"/>
                <a:gd name="connsiteY32" fmla="*/ 80962 h 481012"/>
                <a:gd name="connsiteX33" fmla="*/ 1362075 w 5534025"/>
                <a:gd name="connsiteY33" fmla="*/ 80962 h 481012"/>
                <a:gd name="connsiteX34" fmla="*/ 1138237 w 5534025"/>
                <a:gd name="connsiteY34" fmla="*/ 66675 h 481012"/>
                <a:gd name="connsiteX35" fmla="*/ 1100137 w 5534025"/>
                <a:gd name="connsiteY35" fmla="*/ 42862 h 481012"/>
                <a:gd name="connsiteX36" fmla="*/ 514350 w 5534025"/>
                <a:gd name="connsiteY36" fmla="*/ 28575 h 481012"/>
                <a:gd name="connsiteX37" fmla="*/ 423862 w 5534025"/>
                <a:gd name="connsiteY37" fmla="*/ 14287 h 481012"/>
                <a:gd name="connsiteX38" fmla="*/ 0 w 5534025"/>
                <a:gd name="connsiteY38" fmla="*/ 0 h 481012"/>
                <a:gd name="connsiteX0" fmla="*/ 5314950 w 5314950"/>
                <a:gd name="connsiteY0" fmla="*/ 481012 h 481012"/>
                <a:gd name="connsiteX1" fmla="*/ 5314950 w 5314950"/>
                <a:gd name="connsiteY1" fmla="*/ 352425 h 481012"/>
                <a:gd name="connsiteX2" fmla="*/ 5053012 w 5314950"/>
                <a:gd name="connsiteY2" fmla="*/ 352425 h 481012"/>
                <a:gd name="connsiteX3" fmla="*/ 5048250 w 5314950"/>
                <a:gd name="connsiteY3" fmla="*/ 342900 h 481012"/>
                <a:gd name="connsiteX4" fmla="*/ 4900612 w 5314950"/>
                <a:gd name="connsiteY4" fmla="*/ 347662 h 481012"/>
                <a:gd name="connsiteX5" fmla="*/ 4900612 w 5314950"/>
                <a:gd name="connsiteY5" fmla="*/ 347662 h 481012"/>
                <a:gd name="connsiteX6" fmla="*/ 4862512 w 5314950"/>
                <a:gd name="connsiteY6" fmla="*/ 314325 h 481012"/>
                <a:gd name="connsiteX7" fmla="*/ 4752975 w 5314950"/>
                <a:gd name="connsiteY7" fmla="*/ 309562 h 481012"/>
                <a:gd name="connsiteX8" fmla="*/ 4724400 w 5314950"/>
                <a:gd name="connsiteY8" fmla="*/ 295275 h 481012"/>
                <a:gd name="connsiteX9" fmla="*/ 4543425 w 5314950"/>
                <a:gd name="connsiteY9" fmla="*/ 304800 h 481012"/>
                <a:gd name="connsiteX10" fmla="*/ 4505325 w 5314950"/>
                <a:gd name="connsiteY10" fmla="*/ 280987 h 481012"/>
                <a:gd name="connsiteX11" fmla="*/ 4429125 w 5314950"/>
                <a:gd name="connsiteY11" fmla="*/ 280987 h 481012"/>
                <a:gd name="connsiteX12" fmla="*/ 4343400 w 5314950"/>
                <a:gd name="connsiteY12" fmla="*/ 280987 h 481012"/>
                <a:gd name="connsiteX13" fmla="*/ 4281487 w 5314950"/>
                <a:gd name="connsiteY13" fmla="*/ 242887 h 481012"/>
                <a:gd name="connsiteX14" fmla="*/ 3890962 w 5314950"/>
                <a:gd name="connsiteY14" fmla="*/ 242887 h 481012"/>
                <a:gd name="connsiteX15" fmla="*/ 3871912 w 5314950"/>
                <a:gd name="connsiteY15" fmla="*/ 228600 h 481012"/>
                <a:gd name="connsiteX16" fmla="*/ 3552825 w 5314950"/>
                <a:gd name="connsiteY16" fmla="*/ 223837 h 481012"/>
                <a:gd name="connsiteX17" fmla="*/ 3538537 w 5314950"/>
                <a:gd name="connsiteY17" fmla="*/ 209550 h 481012"/>
                <a:gd name="connsiteX18" fmla="*/ 3309937 w 5314950"/>
                <a:gd name="connsiteY18" fmla="*/ 223837 h 481012"/>
                <a:gd name="connsiteX19" fmla="*/ 3271837 w 5314950"/>
                <a:gd name="connsiteY19" fmla="*/ 190500 h 481012"/>
                <a:gd name="connsiteX20" fmla="*/ 3105150 w 5314950"/>
                <a:gd name="connsiteY20" fmla="*/ 195262 h 481012"/>
                <a:gd name="connsiteX21" fmla="*/ 3062287 w 5314950"/>
                <a:gd name="connsiteY21" fmla="*/ 171450 h 481012"/>
                <a:gd name="connsiteX22" fmla="*/ 2909887 w 5314950"/>
                <a:gd name="connsiteY22" fmla="*/ 171450 h 481012"/>
                <a:gd name="connsiteX23" fmla="*/ 2890837 w 5314950"/>
                <a:gd name="connsiteY23" fmla="*/ 147637 h 481012"/>
                <a:gd name="connsiteX24" fmla="*/ 2667000 w 5314950"/>
                <a:gd name="connsiteY24" fmla="*/ 147637 h 481012"/>
                <a:gd name="connsiteX25" fmla="*/ 2638425 w 5314950"/>
                <a:gd name="connsiteY25" fmla="*/ 128587 h 481012"/>
                <a:gd name="connsiteX26" fmla="*/ 2333625 w 5314950"/>
                <a:gd name="connsiteY26" fmla="*/ 123825 h 481012"/>
                <a:gd name="connsiteX27" fmla="*/ 2185987 w 5314950"/>
                <a:gd name="connsiteY27" fmla="*/ 114300 h 481012"/>
                <a:gd name="connsiteX28" fmla="*/ 2133600 w 5314950"/>
                <a:gd name="connsiteY28" fmla="*/ 95250 h 481012"/>
                <a:gd name="connsiteX29" fmla="*/ 1871662 w 5314950"/>
                <a:gd name="connsiteY29" fmla="*/ 104775 h 481012"/>
                <a:gd name="connsiteX30" fmla="*/ 1795462 w 5314950"/>
                <a:gd name="connsiteY30" fmla="*/ 85725 h 481012"/>
                <a:gd name="connsiteX31" fmla="*/ 1595437 w 5314950"/>
                <a:gd name="connsiteY31" fmla="*/ 80962 h 481012"/>
                <a:gd name="connsiteX32" fmla="*/ 1362075 w 5314950"/>
                <a:gd name="connsiteY32" fmla="*/ 80962 h 481012"/>
                <a:gd name="connsiteX33" fmla="*/ 1138237 w 5314950"/>
                <a:gd name="connsiteY33" fmla="*/ 66675 h 481012"/>
                <a:gd name="connsiteX34" fmla="*/ 1100137 w 5314950"/>
                <a:gd name="connsiteY34" fmla="*/ 42862 h 481012"/>
                <a:gd name="connsiteX35" fmla="*/ 514350 w 5314950"/>
                <a:gd name="connsiteY35" fmla="*/ 28575 h 481012"/>
                <a:gd name="connsiteX36" fmla="*/ 423862 w 5314950"/>
                <a:gd name="connsiteY36" fmla="*/ 14287 h 481012"/>
                <a:gd name="connsiteX37" fmla="*/ 0 w 5314950"/>
                <a:gd name="connsiteY37" fmla="*/ 0 h 481012"/>
                <a:gd name="connsiteX0" fmla="*/ 5314950 w 5314950"/>
                <a:gd name="connsiteY0" fmla="*/ 409295 h 409295"/>
                <a:gd name="connsiteX1" fmla="*/ 5314950 w 5314950"/>
                <a:gd name="connsiteY1" fmla="*/ 352425 h 409295"/>
                <a:gd name="connsiteX2" fmla="*/ 5053012 w 5314950"/>
                <a:gd name="connsiteY2" fmla="*/ 352425 h 409295"/>
                <a:gd name="connsiteX3" fmla="*/ 5048250 w 5314950"/>
                <a:gd name="connsiteY3" fmla="*/ 342900 h 409295"/>
                <a:gd name="connsiteX4" fmla="*/ 4900612 w 5314950"/>
                <a:gd name="connsiteY4" fmla="*/ 347662 h 409295"/>
                <a:gd name="connsiteX5" fmla="*/ 4900612 w 5314950"/>
                <a:gd name="connsiteY5" fmla="*/ 347662 h 409295"/>
                <a:gd name="connsiteX6" fmla="*/ 4862512 w 5314950"/>
                <a:gd name="connsiteY6" fmla="*/ 314325 h 409295"/>
                <a:gd name="connsiteX7" fmla="*/ 4752975 w 5314950"/>
                <a:gd name="connsiteY7" fmla="*/ 309562 h 409295"/>
                <a:gd name="connsiteX8" fmla="*/ 4724400 w 5314950"/>
                <a:gd name="connsiteY8" fmla="*/ 295275 h 409295"/>
                <a:gd name="connsiteX9" fmla="*/ 4543425 w 5314950"/>
                <a:gd name="connsiteY9" fmla="*/ 304800 h 409295"/>
                <a:gd name="connsiteX10" fmla="*/ 4505325 w 5314950"/>
                <a:gd name="connsiteY10" fmla="*/ 280987 h 409295"/>
                <a:gd name="connsiteX11" fmla="*/ 4429125 w 5314950"/>
                <a:gd name="connsiteY11" fmla="*/ 280987 h 409295"/>
                <a:gd name="connsiteX12" fmla="*/ 4343400 w 5314950"/>
                <a:gd name="connsiteY12" fmla="*/ 280987 h 409295"/>
                <a:gd name="connsiteX13" fmla="*/ 4281487 w 5314950"/>
                <a:gd name="connsiteY13" fmla="*/ 242887 h 409295"/>
                <a:gd name="connsiteX14" fmla="*/ 3890962 w 5314950"/>
                <a:gd name="connsiteY14" fmla="*/ 242887 h 409295"/>
                <a:gd name="connsiteX15" fmla="*/ 3871912 w 5314950"/>
                <a:gd name="connsiteY15" fmla="*/ 228600 h 409295"/>
                <a:gd name="connsiteX16" fmla="*/ 3552825 w 5314950"/>
                <a:gd name="connsiteY16" fmla="*/ 223837 h 409295"/>
                <a:gd name="connsiteX17" fmla="*/ 3538537 w 5314950"/>
                <a:gd name="connsiteY17" fmla="*/ 209550 h 409295"/>
                <a:gd name="connsiteX18" fmla="*/ 3309937 w 5314950"/>
                <a:gd name="connsiteY18" fmla="*/ 223837 h 409295"/>
                <a:gd name="connsiteX19" fmla="*/ 3271837 w 5314950"/>
                <a:gd name="connsiteY19" fmla="*/ 190500 h 409295"/>
                <a:gd name="connsiteX20" fmla="*/ 3105150 w 5314950"/>
                <a:gd name="connsiteY20" fmla="*/ 195262 h 409295"/>
                <a:gd name="connsiteX21" fmla="*/ 3062287 w 5314950"/>
                <a:gd name="connsiteY21" fmla="*/ 171450 h 409295"/>
                <a:gd name="connsiteX22" fmla="*/ 2909887 w 5314950"/>
                <a:gd name="connsiteY22" fmla="*/ 171450 h 409295"/>
                <a:gd name="connsiteX23" fmla="*/ 2890837 w 5314950"/>
                <a:gd name="connsiteY23" fmla="*/ 147637 h 409295"/>
                <a:gd name="connsiteX24" fmla="*/ 2667000 w 5314950"/>
                <a:gd name="connsiteY24" fmla="*/ 147637 h 409295"/>
                <a:gd name="connsiteX25" fmla="*/ 2638425 w 5314950"/>
                <a:gd name="connsiteY25" fmla="*/ 128587 h 409295"/>
                <a:gd name="connsiteX26" fmla="*/ 2333625 w 5314950"/>
                <a:gd name="connsiteY26" fmla="*/ 123825 h 409295"/>
                <a:gd name="connsiteX27" fmla="*/ 2185987 w 5314950"/>
                <a:gd name="connsiteY27" fmla="*/ 114300 h 409295"/>
                <a:gd name="connsiteX28" fmla="*/ 2133600 w 5314950"/>
                <a:gd name="connsiteY28" fmla="*/ 95250 h 409295"/>
                <a:gd name="connsiteX29" fmla="*/ 1871662 w 5314950"/>
                <a:gd name="connsiteY29" fmla="*/ 104775 h 409295"/>
                <a:gd name="connsiteX30" fmla="*/ 1795462 w 5314950"/>
                <a:gd name="connsiteY30" fmla="*/ 85725 h 409295"/>
                <a:gd name="connsiteX31" fmla="*/ 1595437 w 5314950"/>
                <a:gd name="connsiteY31" fmla="*/ 80962 h 409295"/>
                <a:gd name="connsiteX32" fmla="*/ 1362075 w 5314950"/>
                <a:gd name="connsiteY32" fmla="*/ 80962 h 409295"/>
                <a:gd name="connsiteX33" fmla="*/ 1138237 w 5314950"/>
                <a:gd name="connsiteY33" fmla="*/ 66675 h 409295"/>
                <a:gd name="connsiteX34" fmla="*/ 1100137 w 5314950"/>
                <a:gd name="connsiteY34" fmla="*/ 42862 h 409295"/>
                <a:gd name="connsiteX35" fmla="*/ 514350 w 5314950"/>
                <a:gd name="connsiteY35" fmla="*/ 28575 h 409295"/>
                <a:gd name="connsiteX36" fmla="*/ 423862 w 5314950"/>
                <a:gd name="connsiteY36" fmla="*/ 14287 h 409295"/>
                <a:gd name="connsiteX37" fmla="*/ 0 w 5314950"/>
                <a:gd name="connsiteY37" fmla="*/ 0 h 409295"/>
                <a:gd name="connsiteX0" fmla="*/ 5314950 w 5314950"/>
                <a:gd name="connsiteY0" fmla="*/ 409295 h 409295"/>
                <a:gd name="connsiteX1" fmla="*/ 5314950 w 5314950"/>
                <a:gd name="connsiteY1" fmla="*/ 352425 h 409295"/>
                <a:gd name="connsiteX2" fmla="*/ 5053012 w 5314950"/>
                <a:gd name="connsiteY2" fmla="*/ 352425 h 409295"/>
                <a:gd name="connsiteX3" fmla="*/ 5048250 w 5314950"/>
                <a:gd name="connsiteY3" fmla="*/ 342900 h 409295"/>
                <a:gd name="connsiteX4" fmla="*/ 4900612 w 5314950"/>
                <a:gd name="connsiteY4" fmla="*/ 347662 h 409295"/>
                <a:gd name="connsiteX5" fmla="*/ 4900612 w 5314950"/>
                <a:gd name="connsiteY5" fmla="*/ 347662 h 409295"/>
                <a:gd name="connsiteX6" fmla="*/ 4862512 w 5314950"/>
                <a:gd name="connsiteY6" fmla="*/ 314325 h 409295"/>
                <a:gd name="connsiteX7" fmla="*/ 4752975 w 5314950"/>
                <a:gd name="connsiteY7" fmla="*/ 309562 h 409295"/>
                <a:gd name="connsiteX8" fmla="*/ 4724400 w 5314950"/>
                <a:gd name="connsiteY8" fmla="*/ 295275 h 409295"/>
                <a:gd name="connsiteX9" fmla="*/ 4543425 w 5314950"/>
                <a:gd name="connsiteY9" fmla="*/ 292847 h 409295"/>
                <a:gd name="connsiteX10" fmla="*/ 4505325 w 5314950"/>
                <a:gd name="connsiteY10" fmla="*/ 280987 h 409295"/>
                <a:gd name="connsiteX11" fmla="*/ 4429125 w 5314950"/>
                <a:gd name="connsiteY11" fmla="*/ 280987 h 409295"/>
                <a:gd name="connsiteX12" fmla="*/ 4343400 w 5314950"/>
                <a:gd name="connsiteY12" fmla="*/ 280987 h 409295"/>
                <a:gd name="connsiteX13" fmla="*/ 4281487 w 5314950"/>
                <a:gd name="connsiteY13" fmla="*/ 242887 h 409295"/>
                <a:gd name="connsiteX14" fmla="*/ 3890962 w 5314950"/>
                <a:gd name="connsiteY14" fmla="*/ 242887 h 409295"/>
                <a:gd name="connsiteX15" fmla="*/ 3871912 w 5314950"/>
                <a:gd name="connsiteY15" fmla="*/ 228600 h 409295"/>
                <a:gd name="connsiteX16" fmla="*/ 3552825 w 5314950"/>
                <a:gd name="connsiteY16" fmla="*/ 223837 h 409295"/>
                <a:gd name="connsiteX17" fmla="*/ 3538537 w 5314950"/>
                <a:gd name="connsiteY17" fmla="*/ 209550 h 409295"/>
                <a:gd name="connsiteX18" fmla="*/ 3309937 w 5314950"/>
                <a:gd name="connsiteY18" fmla="*/ 223837 h 409295"/>
                <a:gd name="connsiteX19" fmla="*/ 3271837 w 5314950"/>
                <a:gd name="connsiteY19" fmla="*/ 190500 h 409295"/>
                <a:gd name="connsiteX20" fmla="*/ 3105150 w 5314950"/>
                <a:gd name="connsiteY20" fmla="*/ 195262 h 409295"/>
                <a:gd name="connsiteX21" fmla="*/ 3062287 w 5314950"/>
                <a:gd name="connsiteY21" fmla="*/ 171450 h 409295"/>
                <a:gd name="connsiteX22" fmla="*/ 2909887 w 5314950"/>
                <a:gd name="connsiteY22" fmla="*/ 171450 h 409295"/>
                <a:gd name="connsiteX23" fmla="*/ 2890837 w 5314950"/>
                <a:gd name="connsiteY23" fmla="*/ 147637 h 409295"/>
                <a:gd name="connsiteX24" fmla="*/ 2667000 w 5314950"/>
                <a:gd name="connsiteY24" fmla="*/ 147637 h 409295"/>
                <a:gd name="connsiteX25" fmla="*/ 2638425 w 5314950"/>
                <a:gd name="connsiteY25" fmla="*/ 128587 h 409295"/>
                <a:gd name="connsiteX26" fmla="*/ 2333625 w 5314950"/>
                <a:gd name="connsiteY26" fmla="*/ 123825 h 409295"/>
                <a:gd name="connsiteX27" fmla="*/ 2185987 w 5314950"/>
                <a:gd name="connsiteY27" fmla="*/ 114300 h 409295"/>
                <a:gd name="connsiteX28" fmla="*/ 2133600 w 5314950"/>
                <a:gd name="connsiteY28" fmla="*/ 95250 h 409295"/>
                <a:gd name="connsiteX29" fmla="*/ 1871662 w 5314950"/>
                <a:gd name="connsiteY29" fmla="*/ 104775 h 409295"/>
                <a:gd name="connsiteX30" fmla="*/ 1795462 w 5314950"/>
                <a:gd name="connsiteY30" fmla="*/ 85725 h 409295"/>
                <a:gd name="connsiteX31" fmla="*/ 1595437 w 5314950"/>
                <a:gd name="connsiteY31" fmla="*/ 80962 h 409295"/>
                <a:gd name="connsiteX32" fmla="*/ 1362075 w 5314950"/>
                <a:gd name="connsiteY32" fmla="*/ 80962 h 409295"/>
                <a:gd name="connsiteX33" fmla="*/ 1138237 w 5314950"/>
                <a:gd name="connsiteY33" fmla="*/ 66675 h 409295"/>
                <a:gd name="connsiteX34" fmla="*/ 1100137 w 5314950"/>
                <a:gd name="connsiteY34" fmla="*/ 42862 h 409295"/>
                <a:gd name="connsiteX35" fmla="*/ 514350 w 5314950"/>
                <a:gd name="connsiteY35" fmla="*/ 28575 h 409295"/>
                <a:gd name="connsiteX36" fmla="*/ 423862 w 5314950"/>
                <a:gd name="connsiteY36" fmla="*/ 14287 h 409295"/>
                <a:gd name="connsiteX37" fmla="*/ 0 w 5314950"/>
                <a:gd name="connsiteY37" fmla="*/ 0 h 409295"/>
                <a:gd name="connsiteX0" fmla="*/ 5314950 w 5314950"/>
                <a:gd name="connsiteY0" fmla="*/ 409295 h 409295"/>
                <a:gd name="connsiteX1" fmla="*/ 5314950 w 5314950"/>
                <a:gd name="connsiteY1" fmla="*/ 352425 h 409295"/>
                <a:gd name="connsiteX2" fmla="*/ 5053012 w 5314950"/>
                <a:gd name="connsiteY2" fmla="*/ 352425 h 409295"/>
                <a:gd name="connsiteX3" fmla="*/ 5048250 w 5314950"/>
                <a:gd name="connsiteY3" fmla="*/ 342900 h 409295"/>
                <a:gd name="connsiteX4" fmla="*/ 4900612 w 5314950"/>
                <a:gd name="connsiteY4" fmla="*/ 347662 h 409295"/>
                <a:gd name="connsiteX5" fmla="*/ 4900612 w 5314950"/>
                <a:gd name="connsiteY5" fmla="*/ 347662 h 409295"/>
                <a:gd name="connsiteX6" fmla="*/ 4862512 w 5314950"/>
                <a:gd name="connsiteY6" fmla="*/ 314325 h 409295"/>
                <a:gd name="connsiteX7" fmla="*/ 4752975 w 5314950"/>
                <a:gd name="connsiteY7" fmla="*/ 309562 h 409295"/>
                <a:gd name="connsiteX8" fmla="*/ 4724400 w 5314950"/>
                <a:gd name="connsiteY8" fmla="*/ 295275 h 409295"/>
                <a:gd name="connsiteX9" fmla="*/ 4543425 w 5314950"/>
                <a:gd name="connsiteY9" fmla="*/ 292847 h 409295"/>
                <a:gd name="connsiteX10" fmla="*/ 4505325 w 5314950"/>
                <a:gd name="connsiteY10" fmla="*/ 280987 h 409295"/>
                <a:gd name="connsiteX11" fmla="*/ 4429125 w 5314950"/>
                <a:gd name="connsiteY11" fmla="*/ 280987 h 409295"/>
                <a:gd name="connsiteX12" fmla="*/ 4343400 w 5314950"/>
                <a:gd name="connsiteY12" fmla="*/ 280987 h 409295"/>
                <a:gd name="connsiteX13" fmla="*/ 4281487 w 5314950"/>
                <a:gd name="connsiteY13" fmla="*/ 242887 h 409295"/>
                <a:gd name="connsiteX14" fmla="*/ 3890962 w 5314950"/>
                <a:gd name="connsiteY14" fmla="*/ 242887 h 409295"/>
                <a:gd name="connsiteX15" fmla="*/ 3871912 w 5314950"/>
                <a:gd name="connsiteY15" fmla="*/ 228600 h 409295"/>
                <a:gd name="connsiteX16" fmla="*/ 3552825 w 5314950"/>
                <a:gd name="connsiteY16" fmla="*/ 223837 h 409295"/>
                <a:gd name="connsiteX17" fmla="*/ 3538537 w 5314950"/>
                <a:gd name="connsiteY17" fmla="*/ 209550 h 409295"/>
                <a:gd name="connsiteX18" fmla="*/ 3309937 w 5314950"/>
                <a:gd name="connsiteY18" fmla="*/ 223837 h 409295"/>
                <a:gd name="connsiteX19" fmla="*/ 3271837 w 5314950"/>
                <a:gd name="connsiteY19" fmla="*/ 190500 h 409295"/>
                <a:gd name="connsiteX20" fmla="*/ 3105150 w 5314950"/>
                <a:gd name="connsiteY20" fmla="*/ 195262 h 409295"/>
                <a:gd name="connsiteX21" fmla="*/ 3062287 w 5314950"/>
                <a:gd name="connsiteY21" fmla="*/ 171450 h 409295"/>
                <a:gd name="connsiteX22" fmla="*/ 2909887 w 5314950"/>
                <a:gd name="connsiteY22" fmla="*/ 171450 h 409295"/>
                <a:gd name="connsiteX23" fmla="*/ 2890837 w 5314950"/>
                <a:gd name="connsiteY23" fmla="*/ 147637 h 409295"/>
                <a:gd name="connsiteX24" fmla="*/ 2667000 w 5314950"/>
                <a:gd name="connsiteY24" fmla="*/ 147637 h 409295"/>
                <a:gd name="connsiteX25" fmla="*/ 2638425 w 5314950"/>
                <a:gd name="connsiteY25" fmla="*/ 128587 h 409295"/>
                <a:gd name="connsiteX26" fmla="*/ 2333625 w 5314950"/>
                <a:gd name="connsiteY26" fmla="*/ 123825 h 409295"/>
                <a:gd name="connsiteX27" fmla="*/ 2185987 w 5314950"/>
                <a:gd name="connsiteY27" fmla="*/ 114300 h 409295"/>
                <a:gd name="connsiteX28" fmla="*/ 2133600 w 5314950"/>
                <a:gd name="connsiteY28" fmla="*/ 95250 h 409295"/>
                <a:gd name="connsiteX29" fmla="*/ 1871662 w 5314950"/>
                <a:gd name="connsiteY29" fmla="*/ 104775 h 409295"/>
                <a:gd name="connsiteX30" fmla="*/ 1795462 w 5314950"/>
                <a:gd name="connsiteY30" fmla="*/ 85725 h 409295"/>
                <a:gd name="connsiteX31" fmla="*/ 1595437 w 5314950"/>
                <a:gd name="connsiteY31" fmla="*/ 80962 h 409295"/>
                <a:gd name="connsiteX32" fmla="*/ 1362075 w 5314950"/>
                <a:gd name="connsiteY32" fmla="*/ 80962 h 409295"/>
                <a:gd name="connsiteX33" fmla="*/ 1138237 w 5314950"/>
                <a:gd name="connsiteY33" fmla="*/ 66675 h 409295"/>
                <a:gd name="connsiteX34" fmla="*/ 1100137 w 5314950"/>
                <a:gd name="connsiteY34" fmla="*/ 42862 h 409295"/>
                <a:gd name="connsiteX35" fmla="*/ 514350 w 5314950"/>
                <a:gd name="connsiteY35" fmla="*/ 28575 h 409295"/>
                <a:gd name="connsiteX36" fmla="*/ 423862 w 5314950"/>
                <a:gd name="connsiteY36" fmla="*/ 14287 h 409295"/>
                <a:gd name="connsiteX37" fmla="*/ 0 w 5314950"/>
                <a:gd name="connsiteY37" fmla="*/ 0 h 409295"/>
                <a:gd name="connsiteX0" fmla="*/ 5314950 w 5314950"/>
                <a:gd name="connsiteY0" fmla="*/ 409295 h 409295"/>
                <a:gd name="connsiteX1" fmla="*/ 5314950 w 5314950"/>
                <a:gd name="connsiteY1" fmla="*/ 352425 h 409295"/>
                <a:gd name="connsiteX2" fmla="*/ 5053012 w 5314950"/>
                <a:gd name="connsiteY2" fmla="*/ 352425 h 409295"/>
                <a:gd name="connsiteX3" fmla="*/ 5048250 w 5314950"/>
                <a:gd name="connsiteY3" fmla="*/ 342900 h 409295"/>
                <a:gd name="connsiteX4" fmla="*/ 4900612 w 5314950"/>
                <a:gd name="connsiteY4" fmla="*/ 347662 h 409295"/>
                <a:gd name="connsiteX5" fmla="*/ 4900612 w 5314950"/>
                <a:gd name="connsiteY5" fmla="*/ 347662 h 409295"/>
                <a:gd name="connsiteX6" fmla="*/ 4862512 w 5314950"/>
                <a:gd name="connsiteY6" fmla="*/ 314325 h 409295"/>
                <a:gd name="connsiteX7" fmla="*/ 4752975 w 5314950"/>
                <a:gd name="connsiteY7" fmla="*/ 309562 h 409295"/>
                <a:gd name="connsiteX8" fmla="*/ 4724400 w 5314950"/>
                <a:gd name="connsiteY8" fmla="*/ 295275 h 409295"/>
                <a:gd name="connsiteX9" fmla="*/ 4543425 w 5314950"/>
                <a:gd name="connsiteY9" fmla="*/ 292847 h 409295"/>
                <a:gd name="connsiteX10" fmla="*/ 4505325 w 5314950"/>
                <a:gd name="connsiteY10" fmla="*/ 280987 h 409295"/>
                <a:gd name="connsiteX11" fmla="*/ 4429125 w 5314950"/>
                <a:gd name="connsiteY11" fmla="*/ 280987 h 409295"/>
                <a:gd name="connsiteX12" fmla="*/ 4343400 w 5314950"/>
                <a:gd name="connsiteY12" fmla="*/ 280987 h 409295"/>
                <a:gd name="connsiteX13" fmla="*/ 4281487 w 5314950"/>
                <a:gd name="connsiteY13" fmla="*/ 242887 h 409295"/>
                <a:gd name="connsiteX14" fmla="*/ 3890962 w 5314950"/>
                <a:gd name="connsiteY14" fmla="*/ 242887 h 409295"/>
                <a:gd name="connsiteX15" fmla="*/ 3871912 w 5314950"/>
                <a:gd name="connsiteY15" fmla="*/ 228600 h 409295"/>
                <a:gd name="connsiteX16" fmla="*/ 3552825 w 5314950"/>
                <a:gd name="connsiteY16" fmla="*/ 223837 h 409295"/>
                <a:gd name="connsiteX17" fmla="*/ 3538537 w 5314950"/>
                <a:gd name="connsiteY17" fmla="*/ 209550 h 409295"/>
                <a:gd name="connsiteX18" fmla="*/ 3309937 w 5314950"/>
                <a:gd name="connsiteY18" fmla="*/ 205908 h 409295"/>
                <a:gd name="connsiteX19" fmla="*/ 3271837 w 5314950"/>
                <a:gd name="connsiteY19" fmla="*/ 190500 h 409295"/>
                <a:gd name="connsiteX20" fmla="*/ 3105150 w 5314950"/>
                <a:gd name="connsiteY20" fmla="*/ 195262 h 409295"/>
                <a:gd name="connsiteX21" fmla="*/ 3062287 w 5314950"/>
                <a:gd name="connsiteY21" fmla="*/ 171450 h 409295"/>
                <a:gd name="connsiteX22" fmla="*/ 2909887 w 5314950"/>
                <a:gd name="connsiteY22" fmla="*/ 171450 h 409295"/>
                <a:gd name="connsiteX23" fmla="*/ 2890837 w 5314950"/>
                <a:gd name="connsiteY23" fmla="*/ 147637 h 409295"/>
                <a:gd name="connsiteX24" fmla="*/ 2667000 w 5314950"/>
                <a:gd name="connsiteY24" fmla="*/ 147637 h 409295"/>
                <a:gd name="connsiteX25" fmla="*/ 2638425 w 5314950"/>
                <a:gd name="connsiteY25" fmla="*/ 128587 h 409295"/>
                <a:gd name="connsiteX26" fmla="*/ 2333625 w 5314950"/>
                <a:gd name="connsiteY26" fmla="*/ 123825 h 409295"/>
                <a:gd name="connsiteX27" fmla="*/ 2185987 w 5314950"/>
                <a:gd name="connsiteY27" fmla="*/ 114300 h 409295"/>
                <a:gd name="connsiteX28" fmla="*/ 2133600 w 5314950"/>
                <a:gd name="connsiteY28" fmla="*/ 95250 h 409295"/>
                <a:gd name="connsiteX29" fmla="*/ 1871662 w 5314950"/>
                <a:gd name="connsiteY29" fmla="*/ 104775 h 409295"/>
                <a:gd name="connsiteX30" fmla="*/ 1795462 w 5314950"/>
                <a:gd name="connsiteY30" fmla="*/ 85725 h 409295"/>
                <a:gd name="connsiteX31" fmla="*/ 1595437 w 5314950"/>
                <a:gd name="connsiteY31" fmla="*/ 80962 h 409295"/>
                <a:gd name="connsiteX32" fmla="*/ 1362075 w 5314950"/>
                <a:gd name="connsiteY32" fmla="*/ 80962 h 409295"/>
                <a:gd name="connsiteX33" fmla="*/ 1138237 w 5314950"/>
                <a:gd name="connsiteY33" fmla="*/ 66675 h 409295"/>
                <a:gd name="connsiteX34" fmla="*/ 1100137 w 5314950"/>
                <a:gd name="connsiteY34" fmla="*/ 42862 h 409295"/>
                <a:gd name="connsiteX35" fmla="*/ 514350 w 5314950"/>
                <a:gd name="connsiteY35" fmla="*/ 28575 h 409295"/>
                <a:gd name="connsiteX36" fmla="*/ 423862 w 5314950"/>
                <a:gd name="connsiteY36" fmla="*/ 14287 h 409295"/>
                <a:gd name="connsiteX37" fmla="*/ 0 w 5314950"/>
                <a:gd name="connsiteY37" fmla="*/ 0 h 409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5314950" h="409295">
                  <a:moveTo>
                    <a:pt x="5314950" y="409295"/>
                  </a:moveTo>
                  <a:lnTo>
                    <a:pt x="5314950" y="352425"/>
                  </a:lnTo>
                  <a:lnTo>
                    <a:pt x="5053012" y="352425"/>
                  </a:lnTo>
                  <a:lnTo>
                    <a:pt x="5048250" y="342900"/>
                  </a:lnTo>
                  <a:lnTo>
                    <a:pt x="4900612" y="347662"/>
                  </a:lnTo>
                  <a:lnTo>
                    <a:pt x="4900612" y="347662"/>
                  </a:lnTo>
                  <a:lnTo>
                    <a:pt x="4862512" y="314325"/>
                  </a:lnTo>
                  <a:lnTo>
                    <a:pt x="4752975" y="309562"/>
                  </a:lnTo>
                  <a:lnTo>
                    <a:pt x="4724400" y="295275"/>
                  </a:lnTo>
                  <a:lnTo>
                    <a:pt x="4543425" y="292847"/>
                  </a:lnTo>
                  <a:lnTo>
                    <a:pt x="4505325" y="280987"/>
                  </a:lnTo>
                  <a:lnTo>
                    <a:pt x="4429125" y="280987"/>
                  </a:lnTo>
                  <a:lnTo>
                    <a:pt x="4343400" y="280987"/>
                  </a:lnTo>
                  <a:lnTo>
                    <a:pt x="4281487" y="242887"/>
                  </a:lnTo>
                  <a:lnTo>
                    <a:pt x="3890962" y="242887"/>
                  </a:lnTo>
                  <a:lnTo>
                    <a:pt x="3871912" y="228600"/>
                  </a:lnTo>
                  <a:lnTo>
                    <a:pt x="3552825" y="223837"/>
                  </a:lnTo>
                  <a:lnTo>
                    <a:pt x="3538537" y="209550"/>
                  </a:lnTo>
                  <a:lnTo>
                    <a:pt x="3309937" y="205908"/>
                  </a:lnTo>
                  <a:lnTo>
                    <a:pt x="3271837" y="190500"/>
                  </a:lnTo>
                  <a:lnTo>
                    <a:pt x="3105150" y="195262"/>
                  </a:lnTo>
                  <a:lnTo>
                    <a:pt x="3062287" y="171450"/>
                  </a:lnTo>
                  <a:lnTo>
                    <a:pt x="2909887" y="171450"/>
                  </a:lnTo>
                  <a:lnTo>
                    <a:pt x="2890837" y="147637"/>
                  </a:lnTo>
                  <a:lnTo>
                    <a:pt x="2667000" y="147637"/>
                  </a:lnTo>
                  <a:lnTo>
                    <a:pt x="2638425" y="128587"/>
                  </a:lnTo>
                  <a:lnTo>
                    <a:pt x="2333625" y="123825"/>
                  </a:lnTo>
                  <a:lnTo>
                    <a:pt x="2185987" y="114300"/>
                  </a:lnTo>
                  <a:lnTo>
                    <a:pt x="2133600" y="95250"/>
                  </a:lnTo>
                  <a:lnTo>
                    <a:pt x="1871662" y="104775"/>
                  </a:lnTo>
                  <a:lnTo>
                    <a:pt x="1795462" y="85725"/>
                  </a:lnTo>
                  <a:lnTo>
                    <a:pt x="1595437" y="80962"/>
                  </a:lnTo>
                  <a:lnTo>
                    <a:pt x="1362075" y="80962"/>
                  </a:lnTo>
                  <a:lnTo>
                    <a:pt x="1138237" y="66675"/>
                  </a:lnTo>
                  <a:lnTo>
                    <a:pt x="1100137" y="42862"/>
                  </a:lnTo>
                  <a:lnTo>
                    <a:pt x="514350" y="28575"/>
                  </a:lnTo>
                  <a:lnTo>
                    <a:pt x="423862" y="14287"/>
                  </a:lnTo>
                  <a:lnTo>
                    <a:pt x="0" y="0"/>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 name="Freeform: Shape 93">
              <a:extLst>
                <a:ext uri="{FF2B5EF4-FFF2-40B4-BE49-F238E27FC236}">
                  <a16:creationId xmlns:a16="http://schemas.microsoft.com/office/drawing/2014/main" id="{C1CA655E-124B-4534-A6A9-2310A4975FBC}"/>
                </a:ext>
              </a:extLst>
            </p:cNvPr>
            <p:cNvSpPr/>
            <p:nvPr/>
          </p:nvSpPr>
          <p:spPr bwMode="auto">
            <a:xfrm>
              <a:off x="7942729" y="1565835"/>
              <a:ext cx="1494118" cy="71718"/>
            </a:xfrm>
            <a:custGeom>
              <a:avLst/>
              <a:gdLst>
                <a:gd name="connsiteX0" fmla="*/ 0 w 1494118"/>
                <a:gd name="connsiteY0" fmla="*/ 0 h 71718"/>
                <a:gd name="connsiteX1" fmla="*/ 203200 w 1494118"/>
                <a:gd name="connsiteY1" fmla="*/ 0 h 71718"/>
                <a:gd name="connsiteX2" fmla="*/ 203200 w 1494118"/>
                <a:gd name="connsiteY2" fmla="*/ 35859 h 71718"/>
                <a:gd name="connsiteX3" fmla="*/ 382495 w 1494118"/>
                <a:gd name="connsiteY3" fmla="*/ 35859 h 71718"/>
                <a:gd name="connsiteX4" fmla="*/ 382495 w 1494118"/>
                <a:gd name="connsiteY4" fmla="*/ 53789 h 71718"/>
                <a:gd name="connsiteX5" fmla="*/ 842683 w 1494118"/>
                <a:gd name="connsiteY5" fmla="*/ 53789 h 71718"/>
                <a:gd name="connsiteX6" fmla="*/ 842683 w 1494118"/>
                <a:gd name="connsiteY6" fmla="*/ 71718 h 71718"/>
                <a:gd name="connsiteX7" fmla="*/ 1494118 w 1494118"/>
                <a:gd name="connsiteY7" fmla="*/ 71718 h 7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94118" h="71718">
                  <a:moveTo>
                    <a:pt x="0" y="0"/>
                  </a:moveTo>
                  <a:lnTo>
                    <a:pt x="203200" y="0"/>
                  </a:lnTo>
                  <a:lnTo>
                    <a:pt x="203200" y="35859"/>
                  </a:lnTo>
                  <a:lnTo>
                    <a:pt x="382495" y="35859"/>
                  </a:lnTo>
                  <a:lnTo>
                    <a:pt x="382495" y="53789"/>
                  </a:lnTo>
                  <a:lnTo>
                    <a:pt x="842683" y="53789"/>
                  </a:lnTo>
                  <a:lnTo>
                    <a:pt x="842683" y="71718"/>
                  </a:lnTo>
                  <a:lnTo>
                    <a:pt x="1494118" y="71718"/>
                  </a:lnTo>
                </a:path>
              </a:pathLst>
            </a:custGeom>
            <a:noFill/>
            <a:ln w="28575">
              <a:solidFill>
                <a:schemeClr val="accent3"/>
              </a:solidFill>
              <a:miter lim="800000"/>
              <a:headEnd/>
              <a:tailEnd/>
            </a:ln>
          </p:spPr>
          <p:txBody>
            <a:bodyPr rtlCol="0" anchor="ctr"/>
            <a:lstStyle/>
            <a:p>
              <a:pPr algn="ctr"/>
              <a:endParaRPr lang="en-US" dirty="0"/>
            </a:p>
          </p:txBody>
        </p:sp>
      </p:grpSp>
      <p:graphicFrame>
        <p:nvGraphicFramePr>
          <p:cNvPr id="97" name="Group 3">
            <a:extLst>
              <a:ext uri="{FF2B5EF4-FFF2-40B4-BE49-F238E27FC236}">
                <a16:creationId xmlns:a16="http://schemas.microsoft.com/office/drawing/2014/main" id="{BD353926-388B-4F8E-B0E8-9CEA2ED3B5F1}"/>
              </a:ext>
            </a:extLst>
          </p:cNvPr>
          <p:cNvGraphicFramePr>
            <a:graphicFrameLocks/>
          </p:cNvGraphicFramePr>
          <p:nvPr>
            <p:extLst>
              <p:ext uri="{D42A27DB-BD31-4B8C-83A1-F6EECF244321}">
                <p14:modId xmlns:p14="http://schemas.microsoft.com/office/powerpoint/2010/main" val="2541719997"/>
              </p:ext>
            </p:extLst>
          </p:nvPr>
        </p:nvGraphicFramePr>
        <p:xfrm>
          <a:off x="6197401" y="3306583"/>
          <a:ext cx="3516504" cy="1127808"/>
        </p:xfrm>
        <a:graphic>
          <a:graphicData uri="http://schemas.openxmlformats.org/drawingml/2006/table">
            <a:tbl>
              <a:tblPr/>
              <a:tblGrid>
                <a:gridCol w="1090168">
                  <a:extLst>
                    <a:ext uri="{9D8B030D-6E8A-4147-A177-3AD203B41FA5}">
                      <a16:colId xmlns:a16="http://schemas.microsoft.com/office/drawing/2014/main" val="20000"/>
                    </a:ext>
                  </a:extLst>
                </a:gridCol>
                <a:gridCol w="1467168">
                  <a:extLst>
                    <a:ext uri="{9D8B030D-6E8A-4147-A177-3AD203B41FA5}">
                      <a16:colId xmlns:a16="http://schemas.microsoft.com/office/drawing/2014/main" val="20001"/>
                    </a:ext>
                  </a:extLst>
                </a:gridCol>
                <a:gridCol w="959168">
                  <a:extLst>
                    <a:ext uri="{9D8B030D-6E8A-4147-A177-3AD203B41FA5}">
                      <a16:colId xmlns:a16="http://schemas.microsoft.com/office/drawing/2014/main" val="20002"/>
                    </a:ext>
                  </a:extLst>
                </a:gridCol>
              </a:tblGrid>
              <a:tr h="0">
                <a:tc>
                  <a:txBody>
                    <a:bodyPr/>
                    <a:lstStyle/>
                    <a:p>
                      <a:pPr marL="0" marR="0" lvl="0" indent="0" algn="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Calibri" panose="020F0502020204030204" pitchFamily="34" charset="0"/>
                      </a:endParaRP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Abemaciclib + ET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(n = 2808)</a:t>
                      </a:r>
                    </a:p>
                  </a:txBody>
                  <a:tcPr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ET</a:t>
                      </a:r>
                      <a:br>
                        <a:rPr kumimoji="0" lang="en-US" sz="1400" b="1" i="0" u="none" strike="noStrike" cap="none" normalizeH="0" baseline="0" dirty="0">
                          <a:ln>
                            <a:noFill/>
                          </a:ln>
                          <a:solidFill>
                            <a:schemeClr val="bg1"/>
                          </a:solidFill>
                          <a:effectLst/>
                          <a:latin typeface="Calibri" panose="020F0502020204030204" pitchFamily="34" charset="0"/>
                        </a:rPr>
                      </a:br>
                      <a:r>
                        <a:rPr kumimoji="0" lang="en-US" sz="1400" b="1" i="0" u="none" strike="noStrike" cap="none" normalizeH="0" baseline="0" dirty="0">
                          <a:ln>
                            <a:noFill/>
                          </a:ln>
                          <a:solidFill>
                            <a:schemeClr val="accent3"/>
                          </a:solidFill>
                          <a:effectLst/>
                          <a:latin typeface="Calibri" panose="020F0502020204030204" pitchFamily="34" charset="0"/>
                        </a:rPr>
                        <a:t>(n = 2829)</a:t>
                      </a:r>
                    </a:p>
                  </a:txBody>
                  <a:tcPr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27232">
                <a:tc>
                  <a:txBody>
                    <a:bodyPr/>
                    <a:lstStyle/>
                    <a:p>
                      <a:pPr marL="0" marR="0" lvl="0" indent="0" algn="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Events, n</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163</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232</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27232">
                <a:tc>
                  <a:txBody>
                    <a:bodyPr/>
                    <a:lstStyle/>
                    <a:p>
                      <a:pPr marL="0" marR="0" lvl="0" indent="0" algn="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2-yr iDFS, %</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92.3</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89.3</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98" name="TextBox 97">
            <a:extLst>
              <a:ext uri="{FF2B5EF4-FFF2-40B4-BE49-F238E27FC236}">
                <a16:creationId xmlns:a16="http://schemas.microsoft.com/office/drawing/2014/main" id="{1D522BC3-EB91-49F4-86D9-CC2927D07306}"/>
              </a:ext>
            </a:extLst>
          </p:cNvPr>
          <p:cNvSpPr txBox="1"/>
          <p:nvPr/>
        </p:nvSpPr>
        <p:spPr bwMode="auto">
          <a:xfrm>
            <a:off x="5680755" y="1707459"/>
            <a:ext cx="61007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lgn="ctr">
              <a:buNone/>
            </a:pPr>
            <a:r>
              <a:rPr lang="en-US" sz="1800" b="1" dirty="0">
                <a:solidFill>
                  <a:schemeClr val="bg1"/>
                </a:solidFill>
                <a:latin typeface="Calibri" panose="020F0502020204030204" pitchFamily="34" charset="0"/>
                <a:cs typeface="Calibri" panose="020F0502020204030204" pitchFamily="34" charset="0"/>
              </a:rPr>
              <a:t>iDFS: Primary Endpoint</a:t>
            </a:r>
          </a:p>
        </p:txBody>
      </p:sp>
    </p:spTree>
    <p:extLst>
      <p:ext uri="{BB962C8B-B14F-4D97-AF65-F5344CB8AC3E}">
        <p14:creationId xmlns:p14="http://schemas.microsoft.com/office/powerpoint/2010/main" val="949259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7F46F9C-A45F-4160-BA3B-5C648D2C6392}"/>
              </a:ext>
            </a:extLst>
          </p:cNvPr>
          <p:cNvSpPr/>
          <p:nvPr/>
        </p:nvSpPr>
        <p:spPr bwMode="auto">
          <a:xfrm>
            <a:off x="609759" y="1602357"/>
            <a:ext cx="5303520" cy="457200"/>
          </a:xfrm>
          <a:prstGeom prst="rect">
            <a:avLst/>
          </a:prstGeom>
          <a:solidFill>
            <a:schemeClr val="accent1"/>
          </a:solidFill>
          <a:ln w="0">
            <a:solidFill>
              <a:schemeClr val="bg1"/>
            </a:solidFill>
            <a:miter lim="800000"/>
            <a:headEnd/>
            <a:tailEnd/>
          </a:ln>
        </p:spPr>
        <p:txBody>
          <a:bodyPr rtlCol="0" anchor="ctr"/>
          <a:lstStyle/>
          <a:p>
            <a:pPr marL="0" indent="0" algn="ctr">
              <a:buNone/>
            </a:pPr>
            <a:endParaRPr lang="en-US" sz="2800" dirty="0">
              <a:latin typeface="Calibri" panose="020F0502020204030204" pitchFamily="34" charset="0"/>
              <a:cs typeface="Calibri" panose="020F0502020204030204" pitchFamily="34" charset="0"/>
            </a:endParaRPr>
          </a:p>
          <a:p>
            <a:pPr marL="0" indent="0" algn="ctr">
              <a:buNone/>
            </a:pPr>
            <a:endParaRPr lang="en-US" sz="2800" dirty="0">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835B3FFE-7888-488E-BBC5-8A2EB4F85B5F}"/>
              </a:ext>
            </a:extLst>
          </p:cNvPr>
          <p:cNvSpPr>
            <a:spLocks noGrp="1"/>
          </p:cNvSpPr>
          <p:nvPr>
            <p:ph type="title"/>
          </p:nvPr>
        </p:nvSpPr>
        <p:spPr/>
        <p:txBody>
          <a:bodyPr/>
          <a:lstStyle/>
          <a:p>
            <a:r>
              <a:rPr lang="en-US" dirty="0"/>
              <a:t>Definitions of “High Risk” in EBC</a:t>
            </a:r>
          </a:p>
        </p:txBody>
      </p:sp>
      <p:sp>
        <p:nvSpPr>
          <p:cNvPr id="4" name="Content Placeholder 3">
            <a:extLst>
              <a:ext uri="{FF2B5EF4-FFF2-40B4-BE49-F238E27FC236}">
                <a16:creationId xmlns:a16="http://schemas.microsoft.com/office/drawing/2014/main" id="{848FBC73-DBC8-4BC3-AA2E-F873AE783BCB}"/>
              </a:ext>
            </a:extLst>
          </p:cNvPr>
          <p:cNvSpPr>
            <a:spLocks noGrp="1"/>
          </p:cNvSpPr>
          <p:nvPr>
            <p:ph sz="half" idx="1"/>
          </p:nvPr>
        </p:nvSpPr>
        <p:spPr>
          <a:xfrm>
            <a:off x="609759" y="1594846"/>
            <a:ext cx="5303520" cy="4678738"/>
          </a:xfrm>
          <a:ln>
            <a:noFill/>
          </a:ln>
        </p:spPr>
        <p:txBody>
          <a:bodyPr/>
          <a:lstStyle/>
          <a:p>
            <a:pPr marL="0" indent="0" algn="ctr">
              <a:buNone/>
            </a:pPr>
            <a:r>
              <a:rPr lang="en-US" sz="2400" b="1" dirty="0">
                <a:solidFill>
                  <a:schemeClr val="tx1"/>
                </a:solidFill>
              </a:rPr>
              <a:t>OlympiA</a:t>
            </a:r>
            <a:r>
              <a:rPr lang="en-US" sz="2400" b="1" baseline="30000" dirty="0">
                <a:solidFill>
                  <a:schemeClr val="tx1"/>
                </a:solidFill>
              </a:rPr>
              <a:t>1</a:t>
            </a:r>
            <a:endParaRPr lang="en-US" sz="2400" b="1" dirty="0">
              <a:solidFill>
                <a:schemeClr val="tx1"/>
              </a:solidFill>
            </a:endParaRPr>
          </a:p>
          <a:p>
            <a:r>
              <a:rPr lang="en-US" sz="2600" dirty="0"/>
              <a:t>After neoadjuvant chemotherapy</a:t>
            </a:r>
          </a:p>
          <a:p>
            <a:endParaRPr lang="en-US" sz="2400" dirty="0"/>
          </a:p>
          <a:p>
            <a:endParaRPr lang="en-US" sz="2400" dirty="0"/>
          </a:p>
          <a:p>
            <a:endParaRPr lang="en-US" sz="1400" dirty="0"/>
          </a:p>
          <a:p>
            <a:r>
              <a:rPr lang="en-US" sz="2600" dirty="0"/>
              <a:t>After adjuvant chemotherapy</a:t>
            </a:r>
          </a:p>
        </p:txBody>
      </p:sp>
      <p:sp>
        <p:nvSpPr>
          <p:cNvPr id="5" name="Content Placeholder 4">
            <a:extLst>
              <a:ext uri="{FF2B5EF4-FFF2-40B4-BE49-F238E27FC236}">
                <a16:creationId xmlns:a16="http://schemas.microsoft.com/office/drawing/2014/main" id="{4C5A9099-E700-419B-B112-B35864CF98BB}"/>
              </a:ext>
            </a:extLst>
          </p:cNvPr>
          <p:cNvSpPr>
            <a:spLocks noGrp="1"/>
          </p:cNvSpPr>
          <p:nvPr>
            <p:ph sz="half" idx="2"/>
          </p:nvPr>
        </p:nvSpPr>
        <p:spPr>
          <a:xfrm>
            <a:off x="6252634" y="1594846"/>
            <a:ext cx="5303520" cy="4679462"/>
          </a:xfrm>
          <a:ln>
            <a:noFill/>
          </a:ln>
        </p:spPr>
        <p:txBody>
          <a:bodyPr/>
          <a:lstStyle/>
          <a:p>
            <a:endParaRPr lang="en-US" sz="2400" dirty="0"/>
          </a:p>
          <a:p>
            <a:r>
              <a:rPr lang="en-US" sz="2600" dirty="0"/>
              <a:t>≥4 positive nodes</a:t>
            </a:r>
          </a:p>
          <a:p>
            <a:r>
              <a:rPr lang="en-US" sz="2600" dirty="0"/>
              <a:t>1-3 positive nodes + 1 of the following</a:t>
            </a:r>
          </a:p>
          <a:p>
            <a:pPr lvl="1"/>
            <a:r>
              <a:rPr lang="en-US" sz="2400" dirty="0"/>
              <a:t>Tumor size ≥5 cm</a:t>
            </a:r>
          </a:p>
          <a:p>
            <a:pPr lvl="1"/>
            <a:r>
              <a:rPr lang="en-US" sz="2400" dirty="0"/>
              <a:t>Histological grade 3</a:t>
            </a:r>
          </a:p>
          <a:p>
            <a:pPr lvl="1"/>
            <a:r>
              <a:rPr lang="en-US" sz="2400" dirty="0"/>
              <a:t>Ki-67 ≥20</a:t>
            </a:r>
          </a:p>
        </p:txBody>
      </p:sp>
      <p:grpSp>
        <p:nvGrpSpPr>
          <p:cNvPr id="6" name="Group 5">
            <a:extLst>
              <a:ext uri="{FF2B5EF4-FFF2-40B4-BE49-F238E27FC236}">
                <a16:creationId xmlns:a16="http://schemas.microsoft.com/office/drawing/2014/main" id="{5EF8C20A-EA00-480C-9FDC-FFF4B8BA5D24}"/>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56270EEB-6C3D-4CCD-B5EF-31E431CA78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8" name="Rectangle 8">
              <a:extLst>
                <a:ext uri="{FF2B5EF4-FFF2-40B4-BE49-F238E27FC236}">
                  <a16:creationId xmlns:a16="http://schemas.microsoft.com/office/drawing/2014/main" id="{05AD5272-9B21-46F1-B1FE-CC21AFE395D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 name="Rectangle 2">
            <a:extLst>
              <a:ext uri="{FF2B5EF4-FFF2-40B4-BE49-F238E27FC236}">
                <a16:creationId xmlns:a16="http://schemas.microsoft.com/office/drawing/2014/main" id="{F4A461E0-ECC8-4F50-8C2D-8D441D6149AF}"/>
              </a:ext>
            </a:extLst>
          </p:cNvPr>
          <p:cNvSpPr/>
          <p:nvPr/>
        </p:nvSpPr>
        <p:spPr bwMode="auto">
          <a:xfrm>
            <a:off x="6251652" y="1602357"/>
            <a:ext cx="5254548" cy="457200"/>
          </a:xfrm>
          <a:prstGeom prst="rect">
            <a:avLst/>
          </a:prstGeom>
          <a:solidFill>
            <a:schemeClr val="accent4"/>
          </a:solidFill>
          <a:ln w="0">
            <a:noFill/>
            <a:miter lim="800000"/>
            <a:headEnd/>
            <a:tailEnd/>
          </a:ln>
        </p:spPr>
        <p:txBody>
          <a:bodyPr rtlCol="0" anchor="ctr"/>
          <a:lstStyle/>
          <a:p>
            <a:pPr marL="0" indent="0" algn="ctr">
              <a:buNone/>
            </a:pPr>
            <a:r>
              <a:rPr lang="en-US" sz="2800" dirty="0">
                <a:latin typeface="Calibri" panose="020F0502020204030204" pitchFamily="34" charset="0"/>
                <a:cs typeface="Calibri" panose="020F0502020204030204" pitchFamily="34" charset="0"/>
              </a:rPr>
              <a:t>monarchE</a:t>
            </a:r>
            <a:r>
              <a:rPr lang="en-US" sz="2800" baseline="30000" dirty="0">
                <a:latin typeface="Calibri" panose="020F0502020204030204" pitchFamily="34" charset="0"/>
                <a:cs typeface="Calibri" panose="020F0502020204030204" pitchFamily="34" charset="0"/>
              </a:rPr>
              <a:t>2</a:t>
            </a:r>
            <a:endParaRPr lang="en-US" sz="2800" dirty="0">
              <a:latin typeface="Calibri" panose="020F0502020204030204" pitchFamily="34" charset="0"/>
              <a:cs typeface="Calibri" panose="020F0502020204030204" pitchFamily="34" charset="0"/>
            </a:endParaRPr>
          </a:p>
        </p:txBody>
      </p:sp>
      <p:graphicFrame>
        <p:nvGraphicFramePr>
          <p:cNvPr id="10" name="Table 10">
            <a:extLst>
              <a:ext uri="{FF2B5EF4-FFF2-40B4-BE49-F238E27FC236}">
                <a16:creationId xmlns:a16="http://schemas.microsoft.com/office/drawing/2014/main" id="{63131194-2A0D-4E71-B603-16D26E1F9AE8}"/>
              </a:ext>
            </a:extLst>
          </p:cNvPr>
          <p:cNvGraphicFramePr>
            <a:graphicFrameLocks noGrp="1"/>
          </p:cNvGraphicFramePr>
          <p:nvPr>
            <p:extLst>
              <p:ext uri="{D42A27DB-BD31-4B8C-83A1-F6EECF244321}">
                <p14:modId xmlns:p14="http://schemas.microsoft.com/office/powerpoint/2010/main" val="2469520292"/>
              </p:ext>
            </p:extLst>
          </p:nvPr>
        </p:nvGraphicFramePr>
        <p:xfrm>
          <a:off x="609759" y="2629444"/>
          <a:ext cx="5303520" cy="1010920"/>
        </p:xfrm>
        <a:graphic>
          <a:graphicData uri="http://schemas.openxmlformats.org/drawingml/2006/table">
            <a:tbl>
              <a:tblPr firstRow="1" bandRow="1">
                <a:tableStyleId>{93296810-A885-4BE3-A3E7-6D5BEEA58F35}</a:tableStyleId>
              </a:tblPr>
              <a:tblGrid>
                <a:gridCol w="2651760">
                  <a:extLst>
                    <a:ext uri="{9D8B030D-6E8A-4147-A177-3AD203B41FA5}">
                      <a16:colId xmlns:a16="http://schemas.microsoft.com/office/drawing/2014/main" val="2343778386"/>
                    </a:ext>
                  </a:extLst>
                </a:gridCol>
                <a:gridCol w="2651760">
                  <a:extLst>
                    <a:ext uri="{9D8B030D-6E8A-4147-A177-3AD203B41FA5}">
                      <a16:colId xmlns:a16="http://schemas.microsoft.com/office/drawing/2014/main" val="3132844158"/>
                    </a:ext>
                  </a:extLst>
                </a:gridCol>
              </a:tblGrid>
              <a:tr h="370840">
                <a:tc>
                  <a:txBody>
                    <a:bodyPr/>
                    <a:lstStyle/>
                    <a:p>
                      <a:pPr algn="ctr"/>
                      <a:r>
                        <a:rPr lang="en-US" dirty="0">
                          <a:solidFill>
                            <a:schemeClr val="tx1"/>
                          </a:solidFill>
                          <a:latin typeface="Calibri" panose="020F0502020204030204" pitchFamily="34" charset="0"/>
                          <a:cs typeface="Calibri" panose="020F0502020204030204" pitchFamily="34" charset="0"/>
                        </a:rPr>
                        <a:t>HR+/HER2-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dirty="0">
                          <a:solidFill>
                            <a:schemeClr val="tx1"/>
                          </a:solidFill>
                          <a:latin typeface="Calibri" panose="020F0502020204030204" pitchFamily="34" charset="0"/>
                          <a:cs typeface="Calibri" panose="020F0502020204030204" pitchFamily="34" charset="0"/>
                        </a:rPr>
                        <a:t>TNBC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73376480"/>
                  </a:ext>
                </a:extLst>
              </a:tr>
              <a:tr h="370840">
                <a:tc>
                  <a:txBody>
                    <a:bodyPr/>
                    <a:lstStyle/>
                    <a:p>
                      <a:pPr algn="ctr"/>
                      <a:r>
                        <a:rPr lang="en-US" dirty="0">
                          <a:solidFill>
                            <a:schemeClr val="bg1"/>
                          </a:solidFill>
                          <a:latin typeface="Calibri" panose="020F0502020204030204" pitchFamily="34" charset="0"/>
                          <a:cs typeface="Calibri" panose="020F0502020204030204" pitchFamily="34" charset="0"/>
                        </a:rPr>
                        <a:t>No pCR and CPS + EG </a:t>
                      </a:r>
                      <a:r>
                        <a:rPr lang="en-US" sz="1800" dirty="0">
                          <a:solidFill>
                            <a:schemeClr val="bg1"/>
                          </a:solidFill>
                          <a:latin typeface="Calibri" panose="020F0502020204030204" pitchFamily="34" charset="0"/>
                          <a:cs typeface="Calibri" panose="020F0502020204030204" pitchFamily="34" charset="0"/>
                        </a:rPr>
                        <a:t>≥3</a:t>
                      </a:r>
                      <a:endParaRPr lang="en-US"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latin typeface="Calibri" panose="020F0502020204030204" pitchFamily="34" charset="0"/>
                          <a:cs typeface="Calibri" panose="020F0502020204030204" pitchFamily="34" charset="0"/>
                        </a:rPr>
                        <a:t>No pCR (residual invasive disease in breast/nodes)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42336311"/>
                  </a:ext>
                </a:extLst>
              </a:tr>
            </a:tbl>
          </a:graphicData>
        </a:graphic>
      </p:graphicFrame>
      <p:graphicFrame>
        <p:nvGraphicFramePr>
          <p:cNvPr id="11" name="Table 10">
            <a:extLst>
              <a:ext uri="{FF2B5EF4-FFF2-40B4-BE49-F238E27FC236}">
                <a16:creationId xmlns:a16="http://schemas.microsoft.com/office/drawing/2014/main" id="{C872DBFB-3F9A-41E3-8BEC-5EA100BEE7C4}"/>
              </a:ext>
            </a:extLst>
          </p:cNvPr>
          <p:cNvGraphicFramePr>
            <a:graphicFrameLocks noGrp="1"/>
          </p:cNvGraphicFramePr>
          <p:nvPr>
            <p:extLst>
              <p:ext uri="{D42A27DB-BD31-4B8C-83A1-F6EECF244321}">
                <p14:modId xmlns:p14="http://schemas.microsoft.com/office/powerpoint/2010/main" val="3809541003"/>
              </p:ext>
            </p:extLst>
          </p:nvPr>
        </p:nvGraphicFramePr>
        <p:xfrm>
          <a:off x="617698" y="4738032"/>
          <a:ext cx="5303520" cy="1285240"/>
        </p:xfrm>
        <a:graphic>
          <a:graphicData uri="http://schemas.openxmlformats.org/drawingml/2006/table">
            <a:tbl>
              <a:tblPr firstRow="1" bandRow="1">
                <a:tableStyleId>{93296810-A885-4BE3-A3E7-6D5BEEA58F35}</a:tableStyleId>
              </a:tblPr>
              <a:tblGrid>
                <a:gridCol w="2651760">
                  <a:extLst>
                    <a:ext uri="{9D8B030D-6E8A-4147-A177-3AD203B41FA5}">
                      <a16:colId xmlns:a16="http://schemas.microsoft.com/office/drawing/2014/main" val="2343778386"/>
                    </a:ext>
                  </a:extLst>
                </a:gridCol>
                <a:gridCol w="2651760">
                  <a:extLst>
                    <a:ext uri="{9D8B030D-6E8A-4147-A177-3AD203B41FA5}">
                      <a16:colId xmlns:a16="http://schemas.microsoft.com/office/drawing/2014/main" val="3132844158"/>
                    </a:ext>
                  </a:extLst>
                </a:gridCol>
              </a:tblGrid>
              <a:tr h="370840">
                <a:tc>
                  <a:txBody>
                    <a:bodyPr/>
                    <a:lstStyle/>
                    <a:p>
                      <a:pPr algn="ctr"/>
                      <a:r>
                        <a:rPr lang="en-US" dirty="0">
                          <a:solidFill>
                            <a:schemeClr val="tx1"/>
                          </a:solidFill>
                          <a:latin typeface="Calibri" panose="020F0502020204030204" pitchFamily="34" charset="0"/>
                          <a:cs typeface="Calibri" panose="020F0502020204030204" pitchFamily="34" charset="0"/>
                        </a:rPr>
                        <a:t>HR+/HER2-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dirty="0">
                          <a:solidFill>
                            <a:schemeClr val="tx1"/>
                          </a:solidFill>
                          <a:latin typeface="Calibri" panose="020F0502020204030204" pitchFamily="34" charset="0"/>
                          <a:cs typeface="Calibri" panose="020F0502020204030204" pitchFamily="34" charset="0"/>
                        </a:rPr>
                        <a:t>TNBC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73376480"/>
                  </a:ext>
                </a:extLst>
              </a:tr>
              <a:tr h="370840">
                <a:tc>
                  <a:txBody>
                    <a:bodyPr/>
                    <a:lstStyle/>
                    <a:p>
                      <a:pPr algn="ctr"/>
                      <a:r>
                        <a:rPr lang="en-US" sz="1800" dirty="0">
                          <a:solidFill>
                            <a:schemeClr val="bg1"/>
                          </a:solidFill>
                          <a:latin typeface="Calibri" panose="020F0502020204030204" pitchFamily="34" charset="0"/>
                          <a:cs typeface="Calibri" panose="020F0502020204030204" pitchFamily="34" charset="0"/>
                        </a:rPr>
                        <a:t>≥4 positive lymph nodes</a:t>
                      </a:r>
                      <a:endParaRPr lang="en-US"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r>
                        <a:rPr lang="en-US" sz="1800" kern="1200" dirty="0">
                          <a:solidFill>
                            <a:schemeClr val="bg1"/>
                          </a:solidFill>
                          <a:latin typeface="Calibri" panose="020F0502020204030204" pitchFamily="34" charset="0"/>
                          <a:ea typeface="+mn-ea"/>
                          <a:cs typeface="Calibri" panose="020F0502020204030204" pitchFamily="34" charset="0"/>
                        </a:rPr>
                        <a:t>Axillary node-positive disease or invasive primary ≥2 cm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42336311"/>
                  </a:ext>
                </a:extLst>
              </a:tr>
            </a:tbl>
          </a:graphicData>
        </a:graphic>
      </p:graphicFrame>
      <p:sp>
        <p:nvSpPr>
          <p:cNvPr id="12" name="Text Box 15">
            <a:extLst>
              <a:ext uri="{FF2B5EF4-FFF2-40B4-BE49-F238E27FC236}">
                <a16:creationId xmlns:a16="http://schemas.microsoft.com/office/drawing/2014/main" id="{1FE6FCC2-A09F-4EFC-8F84-7EE90D553B83}"/>
              </a:ext>
            </a:extLst>
          </p:cNvPr>
          <p:cNvSpPr txBox="1">
            <a:spLocks noChangeArrowheads="1"/>
          </p:cNvSpPr>
          <p:nvPr/>
        </p:nvSpPr>
        <p:spPr bwMode="auto">
          <a:xfrm>
            <a:off x="424943" y="63645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Tutt. NEJM. 2021;384:2394. 2. Johnston. JCO. 2020;38:3987.</a:t>
            </a:r>
          </a:p>
        </p:txBody>
      </p:sp>
    </p:spTree>
    <p:extLst>
      <p:ext uri="{BB962C8B-B14F-4D97-AF65-F5344CB8AC3E}">
        <p14:creationId xmlns:p14="http://schemas.microsoft.com/office/powerpoint/2010/main" val="101196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A456B44-55C9-414B-B5F0-C182479F6643}"/>
              </a:ext>
            </a:extLst>
          </p:cNvPr>
          <p:cNvSpPr>
            <a:spLocks noGrp="1"/>
          </p:cNvSpPr>
          <p:nvPr>
            <p:ph type="title"/>
          </p:nvPr>
        </p:nvSpPr>
        <p:spPr/>
        <p:txBody>
          <a:bodyPr/>
          <a:lstStyle/>
          <a:p>
            <a:r>
              <a:rPr lang="en-US" dirty="0"/>
              <a:t>Factors to Consider for Risk Assessment and </a:t>
            </a:r>
            <a:br>
              <a:rPr lang="en-US" dirty="0"/>
            </a:br>
            <a:r>
              <a:rPr lang="en-US" dirty="0"/>
              <a:t>Treatment Guidance in HER2-Negative EBC</a:t>
            </a:r>
          </a:p>
        </p:txBody>
      </p:sp>
      <p:sp>
        <p:nvSpPr>
          <p:cNvPr id="2" name="Content Placeholder 1">
            <a:extLst>
              <a:ext uri="{FF2B5EF4-FFF2-40B4-BE49-F238E27FC236}">
                <a16:creationId xmlns:a16="http://schemas.microsoft.com/office/drawing/2014/main" id="{6A972D74-B756-4267-9A2D-DCEA5F33BD23}"/>
              </a:ext>
            </a:extLst>
          </p:cNvPr>
          <p:cNvSpPr>
            <a:spLocks noGrp="1"/>
          </p:cNvSpPr>
          <p:nvPr>
            <p:ph idx="1"/>
          </p:nvPr>
        </p:nvSpPr>
        <p:spPr>
          <a:xfrm>
            <a:off x="604675" y="1513046"/>
            <a:ext cx="10877529" cy="5029015"/>
          </a:xfrm>
        </p:spPr>
        <p:txBody>
          <a:bodyPr/>
          <a:lstStyle/>
          <a:p>
            <a:r>
              <a:rPr lang="en-US" sz="2200" dirty="0"/>
              <a:t>Clinical</a:t>
            </a:r>
            <a:r>
              <a:rPr lang="en-US" sz="2200" dirty="0">
                <a:latin typeface="Arial" panose="020B0604020202020204" pitchFamily="34" charset="0"/>
                <a:cs typeface="Arial" panose="020B0604020202020204" pitchFamily="34" charset="0"/>
              </a:rPr>
              <a:t>–</a:t>
            </a:r>
            <a:r>
              <a:rPr lang="en-US" sz="2200" dirty="0"/>
              <a:t>pathologic features</a:t>
            </a:r>
          </a:p>
          <a:p>
            <a:pPr lvl="1"/>
            <a:r>
              <a:rPr lang="en-US" sz="2000" dirty="0"/>
              <a:t>Patient age</a:t>
            </a:r>
          </a:p>
          <a:p>
            <a:pPr lvl="1"/>
            <a:r>
              <a:rPr lang="en-US" sz="2000" dirty="0"/>
              <a:t>Hormone and HER2 receptor status</a:t>
            </a:r>
          </a:p>
          <a:p>
            <a:pPr lvl="1"/>
            <a:r>
              <a:rPr lang="en-US" sz="2000" dirty="0"/>
              <a:t>Tumor size and grade</a:t>
            </a:r>
          </a:p>
          <a:p>
            <a:pPr lvl="1"/>
            <a:r>
              <a:rPr lang="en-US" sz="2000" dirty="0"/>
              <a:t>Lymph node involvement</a:t>
            </a:r>
          </a:p>
          <a:p>
            <a:pPr lvl="1"/>
            <a:r>
              <a:rPr lang="en-US" sz="2000" dirty="0"/>
              <a:t>Response to neoadjuvant therapy</a:t>
            </a:r>
          </a:p>
          <a:p>
            <a:r>
              <a:rPr lang="en-US" sz="2200" i="1" dirty="0"/>
              <a:t>Gene expression assays (21-gene RS, 70-gene RS)</a:t>
            </a:r>
          </a:p>
          <a:p>
            <a:r>
              <a:rPr lang="en-US" sz="2200" i="1" dirty="0"/>
              <a:t>Prognostic tools (RSClin)</a:t>
            </a:r>
          </a:p>
          <a:p>
            <a:r>
              <a:rPr lang="en-US" sz="2200" i="1" dirty="0"/>
              <a:t>BRCA</a:t>
            </a:r>
            <a:r>
              <a:rPr lang="en-US" sz="2200" dirty="0"/>
              <a:t> test for those who meet criteria or when considering adjuvant olaparib</a:t>
            </a:r>
          </a:p>
          <a:p>
            <a:r>
              <a:rPr lang="en-US" sz="2200" dirty="0"/>
              <a:t>Ki-67 (if considering adjuvant </a:t>
            </a:r>
            <a:r>
              <a:rPr lang="en-US" sz="2200" dirty="0" err="1"/>
              <a:t>abemaciclib</a:t>
            </a:r>
            <a:r>
              <a:rPr lang="en-US" sz="2200" dirty="0"/>
              <a:t>)</a:t>
            </a:r>
          </a:p>
        </p:txBody>
      </p:sp>
      <p:grpSp>
        <p:nvGrpSpPr>
          <p:cNvPr id="7" name="Group 6">
            <a:extLst>
              <a:ext uri="{FF2B5EF4-FFF2-40B4-BE49-F238E27FC236}">
                <a16:creationId xmlns:a16="http://schemas.microsoft.com/office/drawing/2014/main" id="{97818D3E-8E4A-4DA6-95AF-7EDB79FB5471}"/>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2CD1081-6E18-4AB0-9FD4-1C95CED50A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0BF438D1-19BA-4776-BC26-BE888AA4065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40789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HER2-Negative EBC!</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Expert commentary</a:t>
            </a:r>
            <a:r>
              <a:rPr lang="en-US" sz="2200" b="0" dirty="0"/>
              <a:t> on integrating biomarker testing into the management of HER2-negative early breast cancer</a:t>
            </a:r>
            <a:endParaRPr lang="en-US" sz="2200" dirty="0">
              <a:solidFill>
                <a:srgbClr val="E1471D"/>
              </a:solidFill>
            </a:endParaRPr>
          </a:p>
          <a:p>
            <a:pPr eaLnBrk="1" hangingPunct="1">
              <a:buClr>
                <a:schemeClr val="accent6"/>
              </a:buClr>
              <a:defRPr/>
            </a:pPr>
            <a:r>
              <a:rPr lang="en-US" sz="2200" dirty="0">
                <a:solidFill>
                  <a:srgbClr val="E1471D"/>
                </a:solidFill>
              </a:rPr>
              <a:t>Additional text modules </a:t>
            </a:r>
            <a:r>
              <a:rPr lang="en-US" sz="2200" b="0" dirty="0"/>
              <a:t>on key studies in HER2-negative early breast cancer</a:t>
            </a:r>
          </a:p>
          <a:p>
            <a:pPr>
              <a:buClr>
                <a:schemeClr val="tx2">
                  <a:lumMod val="20000"/>
                  <a:lumOff val="80000"/>
                </a:schemeClr>
              </a:buClr>
              <a:defRPr/>
            </a:pPr>
            <a:r>
              <a:rPr lang="en-US" sz="2200" dirty="0">
                <a:solidFill>
                  <a:srgbClr val="E1471D"/>
                </a:solidFill>
              </a:rPr>
              <a:t>Downloadable slidesets </a:t>
            </a:r>
            <a:r>
              <a:rPr lang="en-US" sz="2200" b="0" dirty="0"/>
              <a:t>on key studies in HER2-negative early breast cancer</a:t>
            </a:r>
          </a:p>
          <a:p>
            <a:pPr>
              <a:buClr>
                <a:schemeClr val="tx2">
                  <a:lumMod val="20000"/>
                  <a:lumOff val="80000"/>
                </a:schemeClr>
              </a:buClr>
              <a:defRPr/>
            </a:pPr>
            <a:r>
              <a:rPr lang="en-US" sz="2200" dirty="0">
                <a:solidFill>
                  <a:srgbClr val="E1471D"/>
                </a:solidFill>
              </a:rPr>
              <a:t>Interactive Treatment Decision Tool</a:t>
            </a:r>
            <a:r>
              <a:rPr lang="en-US" sz="2200" b="0" dirty="0"/>
              <a:t> on HER2-negative early breast cancer focused on high-risk disease – </a:t>
            </a:r>
            <a:r>
              <a:rPr lang="en-US" sz="2200" b="0" i="1" dirty="0"/>
              <a:t>coming soon</a:t>
            </a:r>
            <a:r>
              <a:rPr lang="en-US" sz="2200" b="0" dirty="0"/>
              <a:t>! </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56M7VY3CDVN5-418208320-1</_dlc_DocId>
    <_dlc_DocIdUrl xmlns="d54cbe69-32bd-412a-b004-9152f949605e">
      <Url>https://intranet.clinicaloptions.com/mews/oncology/ONC_2022_Adj_Breast_BRCA_ICI_CDK46_SST_DT_(PRP4480)/CME_CE_CPE-Certified_Micro_Text_Module_Slides__1_/_layouts/15/DocIdRedir.aspx?ID=56M7VY3CDVN5-418208320-1</Url>
      <Description>56M7VY3CDVN5-418208320-1</Description>
    </_dlc_DocIdUrl>
    <Document_x0020_Category xmlns="cfdb85ef-95a8-40d7-a5f1-24763c19fad0">Slides - Online (non-CME)-New</Document_x0020_Category>
  </documentManagement>
</p:properties>
</file>

<file path=customXml/item3.xml><?xml version="1.0" encoding="utf-8"?>
<LongProperties xmlns="http://schemas.microsoft.com/office/2006/metadata/long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Document" ma:contentTypeID="0x010100F27C07F9C0D1A1499F3E04A9D6CB7CDC" ma:contentTypeVersion="1" ma:contentTypeDescription="Create a new document." ma:contentTypeScope="" ma:versionID="8783c909d8235683e12578c474d2d1e0">
  <xsd:schema xmlns:xsd="http://www.w3.org/2001/XMLSchema" xmlns:xs="http://www.w3.org/2001/XMLSchema" xmlns:p="http://schemas.microsoft.com/office/2006/metadata/properties" xmlns:ns2="d54cbe69-32bd-412a-b004-9152f949605e" xmlns:ns3="cfdb85ef-95a8-40d7-a5f1-24763c19fad0" targetNamespace="http://schemas.microsoft.com/office/2006/metadata/properties" ma:root="true" ma:fieldsID="2446b63fd792b94049cbfa54abbfe963" ns2:_="" ns3:_="">
    <xsd:import namespace="d54cbe69-32bd-412a-b004-9152f949605e"/>
    <xsd:import namespace="cfdb85ef-95a8-40d7-a5f1-24763c19fad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fdb85ef-95a8-40d7-a5f1-24763c19fad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 New"/>
          <xsd:enumeration value="Slides - Online (non-CME)-New"/>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BA55BC3-5A03-47C2-8EC3-D964C3B5E779}">
  <ds:schemaRefs>
    <ds:schemaRef ds:uri="http://www.w3.org/XML/1998/namespace"/>
    <ds:schemaRef ds:uri="http://purl.org/dc/terms/"/>
    <ds:schemaRef ds:uri="cfdb85ef-95a8-40d7-a5f1-24763c19fad0"/>
    <ds:schemaRef ds:uri="http://schemas.microsoft.com/office/2006/documentManagement/types"/>
    <ds:schemaRef ds:uri="http://purl.org/dc/dcmitype/"/>
    <ds:schemaRef ds:uri="http://schemas.openxmlformats.org/package/2006/metadata/core-properties"/>
    <ds:schemaRef ds:uri="http://schemas.microsoft.com/office/2006/metadata/properties"/>
    <ds:schemaRef ds:uri="d54cbe69-32bd-412a-b004-9152f949605e"/>
    <ds:schemaRef ds:uri="http://purl.org/dc/elements/1.1/"/>
    <ds:schemaRef ds:uri="http://schemas.microsoft.com/office/infopath/2007/PartnerControl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C9BCA771-DAE3-4EDB-9808-C1593744CD51}">
  <ds:schemaRefs>
    <ds:schemaRef ds:uri="http://schemas.microsoft.com/sharepoint/events"/>
  </ds:schemaRefs>
</ds:datastoreItem>
</file>

<file path=customXml/itemProps5.xml><?xml version="1.0" encoding="utf-8"?>
<ds:datastoreItem xmlns:ds="http://schemas.openxmlformats.org/officeDocument/2006/customXml" ds:itemID="{437040F4-213D-4E54-AF8F-1036C16C69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cfdb85ef-95a8-40d7-a5f1-24763c19fad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9823</TotalTime>
  <Words>2650</Words>
  <Application>Microsoft Office PowerPoint</Application>
  <PresentationFormat>Widescreen</PresentationFormat>
  <Paragraphs>438</Paragraphs>
  <Slides>16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Merriweather</vt:lpstr>
      <vt:lpstr>Times</vt:lpstr>
      <vt:lpstr>Wingdings</vt:lpstr>
      <vt:lpstr>2017_HTAA_Diabetes</vt:lpstr>
      <vt:lpstr>Overview of Risk Assessment and Biomarker Testing to Inform Treatment in HER2-Negative Early Breast Cancer</vt:lpstr>
      <vt:lpstr>About These Slides</vt:lpstr>
      <vt:lpstr>Faculty</vt:lpstr>
      <vt:lpstr>Guideline-Recommended Biomarker Testing for  Breast Cancer</vt:lpstr>
      <vt:lpstr>Genomic Assays for Early-Stage Breast Cancer</vt:lpstr>
      <vt:lpstr>Predictive/Prognostic Genomic Assays</vt:lpstr>
      <vt:lpstr>21-Gene Assay in Node-Positive, ER+ Breast Cancer </vt:lpstr>
      <vt:lpstr>RxPONDER: Adjuvant ET ± CT in HR+/HER2- EBC  With 1-3 Positive Lymph Nodes and RS ≤25</vt:lpstr>
      <vt:lpstr>RxPONDER: iDFS by Menopausal Status </vt:lpstr>
      <vt:lpstr>RSClin in Patients With HR+/HER2-, N0 EBC</vt:lpstr>
      <vt:lpstr>70-Gene Signature Test:  Survival Without Distant Metastasis</vt:lpstr>
      <vt:lpstr>OlympiA: Phase III Trial of Adjuvant Olaparib in  Patients With gBRCA1/2-Mutated HER2- BC</vt:lpstr>
      <vt:lpstr>monarchE: Phase III Trial of Adjuvant Abemaciclib + ET in High-Risk, Node-Positive, HR+/HER2- EBC</vt:lpstr>
      <vt:lpstr>Definitions of “High Risk” in EBC</vt:lpstr>
      <vt:lpstr>Factors to Consider for Risk Assessment and  Treatment Guidance in HER2-Negative EBC</vt:lpstr>
      <vt:lpstr>Go Online for More CCO  Coverage of HER2-Negative EBC!</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Risk Assessment and Biomarker Testing to Inform Treatment in HER2-Negative Early Breast Cancer</dc:title>
  <dc:subject/>
  <dc:creator>Preferred User</dc:creator>
  <cp:keywords/>
  <dc:description/>
  <cp:lastModifiedBy>CLINICALOPTIONS\swest</cp:lastModifiedBy>
  <cp:revision>624</cp:revision>
  <cp:lastPrinted>2016-09-26T20:21:49Z</cp:lastPrinted>
  <dcterms:created xsi:type="dcterms:W3CDTF">2005-05-27T15:08:01Z</dcterms:created>
  <dcterms:modified xsi:type="dcterms:W3CDTF">2022-04-05T14:25:23Z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8a92eaa1-d1b5-4207-966f-d6329999c6d6</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0x010100F27C07F9C0D1A1499F3E04A9D6CB7CDC</vt:lpwstr>
  </property>
</Properties>
</file>