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321" r:id="rId7"/>
    <p:sldId id="559" r:id="rId8"/>
    <p:sldId id="2141411850" r:id="rId9"/>
    <p:sldId id="2141411849" r:id="rId10"/>
    <p:sldId id="2141411851" r:id="rId11"/>
    <p:sldId id="549" r:id="rId12"/>
    <p:sldId id="2141411852" r:id="rId13"/>
    <p:sldId id="2141411853" r:id="rId14"/>
    <p:sldId id="2141411854" r:id="rId15"/>
    <p:sldId id="552" r:id="rId16"/>
    <p:sldId id="318"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24"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Jill Sakai" initials="JS" lastIdx="2" clrIdx="15">
    <p:extLst>
      <p:ext uri="{19B8F6BF-5375-455C-9EA6-DF929625EA0E}">
        <p15:presenceInfo xmlns:p15="http://schemas.microsoft.com/office/powerpoint/2012/main" userId="Jill Sakai" providerId="None"/>
      </p:ext>
    </p:extLst>
  </p:cmAuthor>
  <p:cmAuthor id="17" name="htunggal@cealliance.com" initials="h" lastIdx="10" clrIdx="16">
    <p:extLst>
      <p:ext uri="{19B8F6BF-5375-455C-9EA6-DF929625EA0E}">
        <p15:presenceInfo xmlns:p15="http://schemas.microsoft.com/office/powerpoint/2012/main" userId="htunggal@cealliance.com" providerId="None"/>
      </p:ext>
    </p:extLst>
  </p:cmAuthor>
  <p:cmAuthor id="18" name="mbecker@clinicaloptions.com" initials="m" lastIdx="2" clrIdx="17">
    <p:extLst>
      <p:ext uri="{19B8F6BF-5375-455C-9EA6-DF929625EA0E}">
        <p15:presenceInfo xmlns:p15="http://schemas.microsoft.com/office/powerpoint/2012/main" userId="mbecker@clinicaloptions.com" providerId="None"/>
      </p:ext>
    </p:extLst>
  </p:cmAuthor>
  <p:cmAuthor id="19" name="CLINICALOPTIONS\krosenthal" initials="C" lastIdx="2" clrIdx="18">
    <p:extLst>
      <p:ext uri="{19B8F6BF-5375-455C-9EA6-DF929625EA0E}">
        <p15:presenceInfo xmlns:p15="http://schemas.microsoft.com/office/powerpoint/2012/main" userId="CLINICALOPTIONS\krosenthal" providerId="None"/>
      </p:ext>
    </p:extLst>
  </p:cmAuthor>
  <p:cmAuthor id="20" name="clinicaloptions\ldonohue" initials="c" lastIdx="1" clrIdx="19">
    <p:extLst>
      <p:ext uri="{19B8F6BF-5375-455C-9EA6-DF929625EA0E}">
        <p15:presenceInfo xmlns:p15="http://schemas.microsoft.com/office/powerpoint/2012/main" userId="clinicaloptions\ldonohu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37" autoAdjust="0"/>
    <p:restoredTop sz="85533" autoAdjust="0"/>
  </p:normalViewPr>
  <p:slideViewPr>
    <p:cSldViewPr snapToGrid="0">
      <p:cViewPr varScale="1">
        <p:scale>
          <a:sx n="57" d="100"/>
          <a:sy n="57" d="100"/>
        </p:scale>
        <p:origin x="1100" y="40"/>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2821496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err="1"/>
              <a:t>aBC</a:t>
            </a:r>
            <a:r>
              <a:rPr lang="en-US" b="0" i="1" dirty="0"/>
              <a:t>, advanced breast cancer; AI, aromatase inhibitor; EBC, early breast cancer; ET, endocrine therapy; HR, hormone receptor; </a:t>
            </a:r>
            <a:r>
              <a:rPr lang="en-US" b="0" i="1" dirty="0" err="1"/>
              <a:t>iDFS</a:t>
            </a:r>
            <a:r>
              <a:rPr lang="en-US" b="0" i="1" dirty="0"/>
              <a:t>, invasive disease-free survival; MBC, metastatic breast cancer; NSAI, nonsteroidal aromatase inhibitor; PD, progressive disease.</a:t>
            </a:r>
          </a:p>
          <a:p>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871041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CT, chemotherapy; DDFS, distant disease‒free survival; EBC, early breast cancer; ET, endocrine therapy; HR, hormone receptor; iDFS, invasive disease‒free survival; NSAI, nonsteroidal aromatase inhibitor; OS, overall survival; PK, pharmacokinetics; PRO, patient-reported outcome; RS, recurrence score; STEEP, </a:t>
            </a:r>
            <a:r>
              <a:rPr lang="en-US" b="0" i="1" dirty="0">
                <a:solidFill>
                  <a:srgbClr val="000000"/>
                </a:solidFill>
                <a:effectLst/>
                <a:latin typeface="Noto Sans"/>
              </a:rPr>
              <a:t>Standardized Definitions for Efficacy End Points.</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21187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ECOG, Eastern Cooperative Oncology Group; ET, endocrine therapy; NA, not applicable; NR, not reported; NSAI, nonsteroidal aromatase inhibitor;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249529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err="1"/>
              <a:t>iDFS</a:t>
            </a:r>
            <a:r>
              <a:rPr lang="en-US" i="1" dirty="0"/>
              <a:t>, invasive disease-free survival; NSAI, </a:t>
            </a:r>
            <a:r>
              <a:rPr lang="en-US" b="0" i="1" dirty="0"/>
              <a:t>nonsteroidal aromatase inhibitor.</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2995344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err="1"/>
              <a:t>iDFS</a:t>
            </a:r>
            <a:r>
              <a:rPr lang="en-US" i="1" dirty="0"/>
              <a:t>, invasive disease-free survival; NSAI, </a:t>
            </a:r>
            <a:r>
              <a:rPr lang="en-US" b="0" i="1" dirty="0"/>
              <a:t>nonsteroidal aromatase inhibitor.</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4023136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DDFS, distant disease-free survival; NSAI, </a:t>
            </a:r>
            <a:r>
              <a:rPr lang="en-US" b="0" i="1" dirty="0"/>
              <a:t>nonsteroidal aromatase inhibitor; OS, overall survival.</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2459134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ECG, electrocardiogram; ILD, interstitial lung disease; VTE, venous thromboembolism.</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a:p>
        </p:txBody>
      </p:sp>
    </p:spTree>
    <p:extLst>
      <p:ext uri="{BB962C8B-B14F-4D97-AF65-F5344CB8AC3E}">
        <p14:creationId xmlns:p14="http://schemas.microsoft.com/office/powerpoint/2010/main" val="2940158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EBC, early breast cancer; HR, hormone receptor; </a:t>
            </a:r>
            <a:r>
              <a:rPr lang="en-US" b="0" i="1" dirty="0" err="1"/>
              <a:t>iDFS</a:t>
            </a:r>
            <a:r>
              <a:rPr lang="en-US" b="0" i="1" dirty="0"/>
              <a:t>, invasive disease‒free survival; NSAI, nonsteroidal aromatase inhibitor.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a:p>
        </p:txBody>
      </p:sp>
    </p:spTree>
    <p:extLst>
      <p:ext uri="{BB962C8B-B14F-4D97-AF65-F5344CB8AC3E}">
        <p14:creationId xmlns:p14="http://schemas.microsoft.com/office/powerpoint/2010/main" val="686457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5059697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Final </a:t>
            </a:r>
            <a:r>
              <a:rPr lang="en-US" sz="4000" dirty="0" err="1"/>
              <a:t>iDFS</a:t>
            </a:r>
            <a:r>
              <a:rPr lang="en-US" sz="4000" dirty="0"/>
              <a:t> Analysis of NATALEE: </a:t>
            </a:r>
            <a:r>
              <a:rPr lang="en-US" altLang="en-US" sz="4000" dirty="0"/>
              <a:t>Phase III Trial of Adjuvant </a:t>
            </a:r>
            <a:r>
              <a:rPr lang="en-US" altLang="en-US" sz="4000" dirty="0" err="1"/>
              <a:t>Ribociclib</a:t>
            </a:r>
            <a:r>
              <a:rPr lang="en-US" altLang="en-US" sz="4000" dirty="0"/>
              <a:t> + Nonsteroidal Aromatase Inhibitor in HR+/HER2- EBC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23602"/>
            <a:ext cx="487997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Daiichi Sankyo, Inc; Gilead Sciences, Inc.; Lilly; Merck Sharp &amp; Dohme LLC;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SABCS Annual Meeting</a:t>
            </a:r>
            <a:r>
              <a:rPr lang="en-US" sz="1600" i="1" kern="0">
                <a:solidFill>
                  <a:schemeClr val="bg2"/>
                </a:solidFill>
                <a:latin typeface="Calibri"/>
                <a:ea typeface="+mj-ea"/>
                <a:cs typeface="Calibri"/>
              </a:rPr>
              <a:t>, December 5-9,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NATALEE: </a:t>
            </a:r>
            <a:r>
              <a:rPr lang="en-US" altLang="en-US" sz="3600" dirty="0"/>
              <a:t>Adjuvant </a:t>
            </a:r>
            <a:r>
              <a:rPr lang="en-US" altLang="en-US" sz="3600" dirty="0" err="1"/>
              <a:t>Ribociclib</a:t>
            </a:r>
            <a:r>
              <a:rPr lang="en-US" altLang="en-US" sz="3600" dirty="0"/>
              <a:t> + Nonsteroidal Aromatase Inhibitor in HR+/HER2- Early Breast Cancer</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1153938" cy="4650686"/>
          </a:xfrm>
        </p:spPr>
        <p:txBody>
          <a:bodyPr/>
          <a:lstStyle/>
          <a:p>
            <a:r>
              <a:rPr lang="en-US" altLang="en-US" sz="2600" dirty="0"/>
              <a:t>Despite treatment with curative intent, disease recurrence for patients with EBC remains a concern</a:t>
            </a:r>
            <a:r>
              <a:rPr lang="en-US" altLang="en-US" sz="2600" baseline="30000" dirty="0"/>
              <a:t>1-3</a:t>
            </a:r>
            <a:endParaRPr lang="en-US" altLang="en-US" sz="2600" dirty="0"/>
          </a:p>
          <a:p>
            <a:r>
              <a:rPr lang="en-US" altLang="en-US" sz="2600" dirty="0"/>
              <a:t>Ribociclib: CDK4/6 inhibitor approved by the FDA for treatment of adults with HR+/HER2- </a:t>
            </a:r>
            <a:r>
              <a:rPr lang="en-US" altLang="en-US" sz="2600" dirty="0" err="1"/>
              <a:t>aBC</a:t>
            </a:r>
            <a:r>
              <a:rPr lang="en-US" altLang="en-US" sz="2600" dirty="0"/>
              <a:t> or MBC in combination with AI as initial ET-based therapy or with fulvestrant as initial ET-based therapy or following PD on ET in postmenopausal women or in men</a:t>
            </a:r>
            <a:r>
              <a:rPr lang="en-US" altLang="en-US" sz="2600" baseline="30000" dirty="0"/>
              <a:t>4</a:t>
            </a:r>
            <a:endParaRPr lang="en-US" altLang="en-US" sz="2600" dirty="0"/>
          </a:p>
          <a:p>
            <a:r>
              <a:rPr lang="en-US" altLang="en-US" sz="2600" dirty="0"/>
              <a:t>In interim analysis of phase III NATALEE trial, adjuvant ribociclib + NSAI showed significant improvement in </a:t>
            </a:r>
            <a:r>
              <a:rPr lang="en-US" altLang="en-US" sz="2600" dirty="0" err="1"/>
              <a:t>iDFS</a:t>
            </a:r>
            <a:r>
              <a:rPr lang="en-US" altLang="en-US" sz="2600" dirty="0"/>
              <a:t> vs NSAI alone in patients with HR+/HER2- EBC</a:t>
            </a:r>
            <a:r>
              <a:rPr lang="en-US" altLang="en-US" sz="2600" baseline="30000" dirty="0"/>
              <a:t>5</a:t>
            </a:r>
            <a:endParaRPr lang="en-US" altLang="en-US" sz="2600" dirty="0"/>
          </a:p>
          <a:p>
            <a:pPr lvl="1"/>
            <a:r>
              <a:rPr lang="en-US" altLang="en-US" sz="2400" dirty="0"/>
              <a:t>Current report presents final protocol-specific </a:t>
            </a:r>
            <a:r>
              <a:rPr lang="en-US" altLang="en-US" sz="2400" dirty="0" err="1"/>
              <a:t>iDFS</a:t>
            </a:r>
            <a:r>
              <a:rPr lang="en-US" altLang="en-US" sz="2400" dirty="0"/>
              <a:t> analysis in NATALEE</a:t>
            </a:r>
            <a:r>
              <a:rPr lang="en-US" altLang="en-US" sz="2400" baseline="30000" dirty="0"/>
              <a:t>6</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3661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Iqbal. JAMA. 2015;313:165. 2. </a:t>
            </a:r>
            <a:r>
              <a:rPr lang="en-US" altLang="en-US" sz="1200" b="0" dirty="0" err="1">
                <a:solidFill>
                  <a:schemeClr val="bg2"/>
                </a:solidFill>
                <a:latin typeface="Calibri" panose="020F0502020204030204" pitchFamily="34" charset="0"/>
              </a:rPr>
              <a:t>Pistilli</a:t>
            </a:r>
            <a:r>
              <a:rPr lang="en-US" altLang="en-US" sz="1200" b="0" dirty="0">
                <a:solidFill>
                  <a:schemeClr val="bg2"/>
                </a:solidFill>
                <a:latin typeface="Calibri" panose="020F0502020204030204" pitchFamily="34" charset="0"/>
              </a:rPr>
              <a:t>. Am Soc Clin Oncol Educ Book. 2022;42:1. 3. Pan. NEJM. 2017;377:1836. 4. </a:t>
            </a:r>
            <a:r>
              <a:rPr lang="en-US" altLang="en-US" sz="1200" b="0" dirty="0" err="1">
                <a:solidFill>
                  <a:schemeClr val="bg2"/>
                </a:solidFill>
                <a:latin typeface="Calibri" panose="020F0502020204030204" pitchFamily="34" charset="0"/>
              </a:rPr>
              <a:t>Ribociclib</a:t>
            </a:r>
            <a:r>
              <a:rPr lang="en-US" altLang="en-US" sz="1200" b="0" dirty="0">
                <a:solidFill>
                  <a:schemeClr val="bg2"/>
                </a:solidFill>
                <a:latin typeface="Calibri" panose="020F0502020204030204" pitchFamily="34" charset="0"/>
              </a:rPr>
              <a:t> PI. 5. Slamon. ASCO 2023. Abstr LBA500. 6. </a:t>
            </a:r>
            <a:r>
              <a:rPr lang="en-US" altLang="en-US" sz="1200" b="0" dirty="0" err="1">
                <a:solidFill>
                  <a:schemeClr val="bg2"/>
                </a:solidFill>
                <a:latin typeface="Calibri" panose="020F0502020204030204" pitchFamily="34" charset="0"/>
              </a:rPr>
              <a:t>Hortobagyi</a:t>
            </a:r>
            <a:r>
              <a:rPr lang="en-US" altLang="en-US" sz="1200" b="0" dirty="0">
                <a:solidFill>
                  <a:schemeClr val="bg2"/>
                </a:solidFill>
                <a:latin typeface="Calibri" panose="020F0502020204030204" pitchFamily="34" charset="0"/>
              </a:rPr>
              <a:t>. SABCS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GS03-03.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86D16-5C61-4391-B95D-BDF1F3CB8A38}"/>
              </a:ext>
            </a:extLst>
          </p:cNvPr>
          <p:cNvSpPr>
            <a:spLocks noGrp="1"/>
          </p:cNvSpPr>
          <p:nvPr>
            <p:ph type="title"/>
          </p:nvPr>
        </p:nvSpPr>
        <p:spPr/>
        <p:txBody>
          <a:bodyPr/>
          <a:lstStyle/>
          <a:p>
            <a:r>
              <a:rPr lang="en-US" dirty="0"/>
              <a:t>NATALEE: Study Design</a:t>
            </a:r>
          </a:p>
        </p:txBody>
      </p:sp>
      <p:sp>
        <p:nvSpPr>
          <p:cNvPr id="3" name="Content Placeholder 2">
            <a:extLst>
              <a:ext uri="{FF2B5EF4-FFF2-40B4-BE49-F238E27FC236}">
                <a16:creationId xmlns:a16="http://schemas.microsoft.com/office/drawing/2014/main" id="{FF58901D-7A40-413D-A6B0-5C76C61E198C}"/>
              </a:ext>
            </a:extLst>
          </p:cNvPr>
          <p:cNvSpPr>
            <a:spLocks noGrp="1"/>
          </p:cNvSpPr>
          <p:nvPr>
            <p:ph idx="1"/>
          </p:nvPr>
        </p:nvSpPr>
        <p:spPr/>
        <p:txBody>
          <a:bodyPr/>
          <a:lstStyle/>
          <a:p>
            <a:pPr defTabSz="1219114" eaLnBrk="1" fontAlgn="auto" hangingPunct="1">
              <a:spcBef>
                <a:spcPts val="0"/>
              </a:spcBef>
              <a:spcAft>
                <a:spcPts val="0"/>
              </a:spcAft>
              <a:defRPr/>
            </a:pPr>
            <a:r>
              <a:rPr lang="en-US" sz="2000" dirty="0">
                <a:solidFill>
                  <a:srgbClr val="000000"/>
                </a:solidFill>
                <a:cs typeface="Calibri" panose="020F0502020204030204" pitchFamily="34" charset="0"/>
              </a:rPr>
              <a:t>International, randomized, open-label phase III trial (data cutoff: July 21, 2023)</a:t>
            </a: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a:p>
            <a:pPr defTabSz="1219114" fontAlgn="auto">
              <a:defRPr/>
            </a:pPr>
            <a:r>
              <a:rPr lang="en-US" sz="2000" b="1" kern="0" dirty="0">
                <a:solidFill>
                  <a:srgbClr val="000000"/>
                </a:solidFill>
                <a:cs typeface="Calibri" panose="020F0502020204030204" pitchFamily="34" charset="0"/>
              </a:rPr>
              <a:t>Primary endpoint: </a:t>
            </a:r>
            <a:r>
              <a:rPr lang="en-US" sz="2000" b="0" kern="0" dirty="0" err="1">
                <a:solidFill>
                  <a:srgbClr val="000000"/>
                </a:solidFill>
                <a:cs typeface="Calibri" panose="020F0502020204030204" pitchFamily="34" charset="0"/>
              </a:rPr>
              <a:t>iDFS</a:t>
            </a:r>
            <a:r>
              <a:rPr lang="en-US" sz="2000" b="0" kern="0" dirty="0">
                <a:solidFill>
                  <a:srgbClr val="000000"/>
                </a:solidFill>
                <a:cs typeface="Calibri" panose="020F0502020204030204" pitchFamily="34" charset="0"/>
              </a:rPr>
              <a:t> (STEEP criteria)</a:t>
            </a:r>
          </a:p>
          <a:p>
            <a:pPr defTabSz="1219114" fontAlgn="auto">
              <a:defRPr/>
            </a:pPr>
            <a:r>
              <a:rPr lang="en-US" sz="2000" b="1" kern="0" dirty="0">
                <a:solidFill>
                  <a:srgbClr val="000000"/>
                </a:solidFill>
                <a:cs typeface="Calibri" panose="020F0502020204030204" pitchFamily="34" charset="0"/>
              </a:rPr>
              <a:t>Key secondary endpoints: </a:t>
            </a:r>
            <a:r>
              <a:rPr lang="en-GB" sz="2000" b="0" kern="0" dirty="0">
                <a:solidFill>
                  <a:srgbClr val="000000"/>
                </a:solidFill>
                <a:cs typeface="Calibri" panose="020F0502020204030204" pitchFamily="34" charset="0"/>
              </a:rPr>
              <a:t>recurrence-free survival, DDFS, OS, PROs, PK, safety</a:t>
            </a: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p:txBody>
      </p:sp>
      <p:sp>
        <p:nvSpPr>
          <p:cNvPr id="14" name="Rounded Rectangle 9">
            <a:extLst>
              <a:ext uri="{FF2B5EF4-FFF2-40B4-BE49-F238E27FC236}">
                <a16:creationId xmlns:a16="http://schemas.microsoft.com/office/drawing/2014/main" id="{412FEAED-0625-43FB-892B-798541495E4E}"/>
              </a:ext>
            </a:extLst>
          </p:cNvPr>
          <p:cNvSpPr/>
          <p:nvPr/>
        </p:nvSpPr>
        <p:spPr bwMode="auto">
          <a:xfrm>
            <a:off x="5141858" y="2663193"/>
            <a:ext cx="4938313" cy="914400"/>
          </a:xfrm>
          <a:prstGeom prst="roundRect">
            <a:avLst>
              <a:gd name="adj" fmla="val 0"/>
            </a:avLst>
          </a:prstGeom>
          <a:solidFill>
            <a:srgbClr val="015873"/>
          </a:solidFill>
          <a:ln w="38100" cap="flat" cmpd="sng" algn="ctr">
            <a:noFill/>
            <a:prstDash val="solid"/>
          </a:ln>
          <a:effectLst/>
        </p:spPr>
        <p:txBody>
          <a:bodyPr lIns="162548" tIns="81273" rIns="162548" bIns="81273" anchor="ctr"/>
          <a:lstStyle/>
          <a:p>
            <a:pPr algn="ctr" defTabSz="1219084" eaLnBrk="1" fontAlgn="auto" hangingPunct="1">
              <a:spcBef>
                <a:spcPts val="0"/>
              </a:spcBef>
              <a:spcAft>
                <a:spcPts val="0"/>
              </a:spcAft>
              <a:defRPr/>
            </a:pPr>
            <a:r>
              <a:rPr lang="nl-BE" b="1" dirty="0">
                <a:solidFill>
                  <a:prstClr val="white"/>
                </a:solidFill>
                <a:latin typeface="Calibri" panose="020F0502020204030204"/>
                <a:ea typeface="Arial Unicode MS" panose="020B0604020202020204" pitchFamily="34" charset="-128"/>
              </a:rPr>
              <a:t>Ribociclib</a:t>
            </a:r>
            <a:r>
              <a:rPr lang="nl-BE" dirty="0">
                <a:solidFill>
                  <a:prstClr val="white"/>
                </a:solidFill>
                <a:latin typeface="Calibri" panose="020F0502020204030204"/>
                <a:ea typeface="Arial Unicode MS" panose="020B0604020202020204" pitchFamily="34" charset="-128"/>
              </a:rPr>
              <a:t> </a:t>
            </a:r>
            <a:r>
              <a:rPr lang="en-GB" b="0" dirty="0">
                <a:solidFill>
                  <a:prstClr val="white"/>
                </a:solidFill>
                <a:latin typeface="Calibri" panose="020F0502020204030204"/>
                <a:ea typeface="Arial Unicode MS" panose="020B0604020202020204" pitchFamily="34" charset="-128"/>
              </a:rPr>
              <a:t>400 mg</a:t>
            </a:r>
            <a:r>
              <a:rPr lang="en-GB" dirty="0">
                <a:solidFill>
                  <a:prstClr val="white"/>
                </a:solidFill>
                <a:latin typeface="Calibri" panose="020F0502020204030204"/>
                <a:ea typeface="Arial Unicode MS" panose="020B0604020202020204" pitchFamily="34" charset="-128"/>
              </a:rPr>
              <a:t> </a:t>
            </a:r>
            <a:r>
              <a:rPr lang="en-GB" b="0" dirty="0">
                <a:solidFill>
                  <a:prstClr val="white"/>
                </a:solidFill>
                <a:latin typeface="Calibri" panose="020F0502020204030204"/>
                <a:ea typeface="Arial Unicode MS" panose="020B0604020202020204" pitchFamily="34" charset="-128"/>
              </a:rPr>
              <a:t>PO QD for 3 wk on/1 wk off for 3 yr +</a:t>
            </a:r>
            <a:r>
              <a:rPr lang="nl-BE" b="0" dirty="0">
                <a:solidFill>
                  <a:prstClr val="white"/>
                </a:solidFill>
                <a:latin typeface="Calibri" panose="020F0502020204030204"/>
                <a:ea typeface="Arial Unicode MS" panose="020B0604020202020204" pitchFamily="34" charset="-128"/>
              </a:rPr>
              <a:t> </a:t>
            </a:r>
            <a:r>
              <a:rPr lang="nl-BE" b="1" dirty="0">
                <a:solidFill>
                  <a:prstClr val="white"/>
                </a:solidFill>
                <a:latin typeface="Calibri" panose="020F0502020204030204"/>
                <a:ea typeface="Arial Unicode MS" panose="020B0604020202020204" pitchFamily="34" charset="-128"/>
              </a:rPr>
              <a:t>NSAI</a:t>
            </a:r>
            <a:r>
              <a:rPr lang="nl-BE" dirty="0">
                <a:solidFill>
                  <a:prstClr val="white"/>
                </a:solidFill>
                <a:latin typeface="Calibri" panose="020F0502020204030204"/>
                <a:ea typeface="Arial Unicode MS" panose="020B0604020202020204" pitchFamily="34" charset="-128"/>
              </a:rPr>
              <a:t>* </a:t>
            </a:r>
            <a:r>
              <a:rPr lang="nl-BE" b="0" dirty="0">
                <a:solidFill>
                  <a:prstClr val="white"/>
                </a:solidFill>
                <a:latin typeface="Calibri" panose="020F0502020204030204"/>
                <a:ea typeface="Arial Unicode MS" panose="020B0604020202020204" pitchFamily="34" charset="-128"/>
              </a:rPr>
              <a:t>for ≥5 yr</a:t>
            </a:r>
          </a:p>
          <a:p>
            <a:pPr algn="ctr" defTabSz="1219084" eaLnBrk="1" fontAlgn="auto" hangingPunct="1">
              <a:spcBef>
                <a:spcPts val="0"/>
              </a:spcBef>
              <a:spcAft>
                <a:spcPts val="0"/>
              </a:spcAft>
              <a:defRPr/>
            </a:pPr>
            <a:r>
              <a:rPr lang="nl-BE" b="0" dirty="0">
                <a:solidFill>
                  <a:prstClr val="white"/>
                </a:solidFill>
                <a:latin typeface="Calibri" panose="020F0502020204030204"/>
                <a:ea typeface="Arial Unicode MS" panose="020B0604020202020204" pitchFamily="34" charset="-128"/>
              </a:rPr>
              <a:t>(n = 2549)</a:t>
            </a:r>
          </a:p>
        </p:txBody>
      </p:sp>
      <p:sp>
        <p:nvSpPr>
          <p:cNvPr id="15" name="Rounded Rectangle 10">
            <a:extLst>
              <a:ext uri="{FF2B5EF4-FFF2-40B4-BE49-F238E27FC236}">
                <a16:creationId xmlns:a16="http://schemas.microsoft.com/office/drawing/2014/main" id="{2104663A-CB87-4961-B239-C633B3092DAD}"/>
              </a:ext>
            </a:extLst>
          </p:cNvPr>
          <p:cNvSpPr/>
          <p:nvPr/>
        </p:nvSpPr>
        <p:spPr bwMode="auto">
          <a:xfrm>
            <a:off x="5141857" y="3810897"/>
            <a:ext cx="4941491" cy="914400"/>
          </a:xfrm>
          <a:prstGeom prst="roundRect">
            <a:avLst>
              <a:gd name="adj" fmla="val 0"/>
            </a:avLst>
          </a:prstGeom>
          <a:solidFill>
            <a:srgbClr val="E1471D"/>
          </a:solidFill>
          <a:ln w="38100" cap="flat" cmpd="sng" algn="ctr">
            <a:noFill/>
            <a:prstDash val="solid"/>
          </a:ln>
          <a:effectLst/>
        </p:spPr>
        <p:txBody>
          <a:bodyPr lIns="162548" tIns="81273" rIns="162548" bIns="81273" anchor="ctr"/>
          <a:lstStyle/>
          <a:p>
            <a:pPr algn="ctr" defTabSz="1219084" eaLnBrk="1" fontAlgn="auto" hangingPunct="1">
              <a:spcBef>
                <a:spcPts val="0"/>
              </a:spcBef>
              <a:spcAft>
                <a:spcPts val="0"/>
              </a:spcAft>
              <a:defRPr/>
            </a:pPr>
            <a:r>
              <a:rPr lang="nl-BE" b="1" dirty="0">
                <a:solidFill>
                  <a:prstClr val="white"/>
                </a:solidFill>
                <a:latin typeface="Calibri" panose="020F0502020204030204"/>
                <a:ea typeface="Arial Unicode MS" panose="020B0604020202020204" pitchFamily="34" charset="-128"/>
              </a:rPr>
              <a:t>NSAI*</a:t>
            </a:r>
            <a:r>
              <a:rPr lang="nl-BE" dirty="0">
                <a:solidFill>
                  <a:prstClr val="white"/>
                </a:solidFill>
                <a:latin typeface="Calibri" panose="020F0502020204030204"/>
                <a:ea typeface="Arial Unicode MS" panose="020B0604020202020204" pitchFamily="34" charset="-128"/>
              </a:rPr>
              <a:t> </a:t>
            </a:r>
            <a:r>
              <a:rPr lang="nl-BE" b="0" dirty="0">
                <a:solidFill>
                  <a:prstClr val="white"/>
                </a:solidFill>
                <a:latin typeface="Calibri" panose="020F0502020204030204"/>
                <a:ea typeface="Arial Unicode MS" panose="020B0604020202020204" pitchFamily="34" charset="-128"/>
              </a:rPr>
              <a:t>for ≥5 yr</a:t>
            </a:r>
          </a:p>
          <a:p>
            <a:pPr algn="ctr" defTabSz="1219084" eaLnBrk="1" fontAlgn="auto" hangingPunct="1">
              <a:spcBef>
                <a:spcPts val="0"/>
              </a:spcBef>
              <a:spcAft>
                <a:spcPts val="0"/>
              </a:spcAft>
              <a:defRPr/>
            </a:pPr>
            <a:r>
              <a:rPr lang="nl-BE" b="0" dirty="0">
                <a:solidFill>
                  <a:prstClr val="white"/>
                </a:solidFill>
                <a:latin typeface="Calibri" panose="020F0502020204030204"/>
                <a:ea typeface="Arial Unicode MS" panose="020B0604020202020204" pitchFamily="34" charset="-128"/>
              </a:rPr>
              <a:t>(n = 2552)</a:t>
            </a:r>
          </a:p>
        </p:txBody>
      </p:sp>
      <p:sp>
        <p:nvSpPr>
          <p:cNvPr id="16" name="TextBox 15">
            <a:extLst>
              <a:ext uri="{FF2B5EF4-FFF2-40B4-BE49-F238E27FC236}">
                <a16:creationId xmlns:a16="http://schemas.microsoft.com/office/drawing/2014/main" id="{62B0CFF7-7B81-4A97-A1B2-4CEBFB63F8DC}"/>
              </a:ext>
            </a:extLst>
          </p:cNvPr>
          <p:cNvSpPr txBox="1"/>
          <p:nvPr/>
        </p:nvSpPr>
        <p:spPr>
          <a:xfrm>
            <a:off x="412751" y="2610644"/>
            <a:ext cx="3975976" cy="2062103"/>
          </a:xfrm>
          <a:prstGeom prst="rect">
            <a:avLst/>
          </a:prstGeom>
          <a:noFill/>
          <a:ln w="28575">
            <a:solidFill>
              <a:schemeClr val="tx1"/>
            </a:solidFill>
          </a:ln>
        </p:spPr>
        <p:txBody>
          <a:bodyPr wrap="square" rtlCol="0">
            <a:spAutoFit/>
          </a:bodyPr>
          <a:lstStyle/>
          <a:p>
            <a:pPr marR="0" lvl="0" algn="ctr" defTabSz="1219114" eaLnBrk="1" fontAlgn="auto" latinLnBrk="0" hangingPunct="1">
              <a:lnSpc>
                <a:spcPct val="100000"/>
              </a:lnSpc>
              <a:spcBef>
                <a:spcPts val="0"/>
              </a:spcBef>
              <a:spcAft>
                <a:spcPts val="0"/>
              </a:spcAft>
              <a:buClrTx/>
              <a:buSzTx/>
              <a:tabLst/>
              <a:defRPr/>
            </a:pPr>
            <a:r>
              <a:rPr lang="en-GB" sz="1600" b="0" kern="0" dirty="0">
                <a:solidFill>
                  <a:prstClr val="black"/>
                </a:solidFill>
                <a:latin typeface="Calibri" panose="020F0502020204030204"/>
                <a:ea typeface="Arial Unicode MS" panose="020B0604020202020204" pitchFamily="34" charset="-128"/>
              </a:rPr>
              <a:t>Pre/postmenopausal women and men </a:t>
            </a:r>
            <a:r>
              <a:rPr kumimoji="0" lang="en-GB"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t>with HR+/HER2- EBC;</a:t>
            </a:r>
            <a:r>
              <a:rPr kumimoji="0" lang="en-GB" sz="1600"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rPr>
              <a:t> stage IIA (either N0 with grade 2 and </a:t>
            </a:r>
            <a:r>
              <a:rPr kumimoji="0" lang="en-US" sz="1600"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rPr>
              <a:t>Ki-67 ≥20%, Oncotype DX </a:t>
            </a:r>
            <a:br>
              <a:rPr kumimoji="0" lang="en-US" sz="1600"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rPr>
            </a:br>
            <a:r>
              <a:rPr kumimoji="0" lang="en-US" sz="1600"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rPr>
              <a:t>RS ≥26, or high risk via genomic risk profiling, N0 with grade 3, or </a:t>
            </a:r>
            <a:r>
              <a:rPr kumimoji="0" lang="en-GB" sz="1600"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rPr>
              <a:t>N1, stage IIB (N0 or N1), or stage III disease; </a:t>
            </a:r>
            <a:r>
              <a:rPr kumimoji="0" lang="en-GB"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t>prior ET up to 12 mo permitted; prior (neo)adjuvant </a:t>
            </a:r>
            <a:r>
              <a:rPr lang="en-GB" sz="1600" b="0" kern="0" dirty="0">
                <a:solidFill>
                  <a:prstClr val="black"/>
                </a:solidFill>
                <a:latin typeface="Calibri" panose="020F0502020204030204"/>
                <a:ea typeface="Arial Unicode MS" panose="020B0604020202020204" pitchFamily="34" charset="-128"/>
              </a:rPr>
              <a:t>CT</a:t>
            </a:r>
            <a:r>
              <a:rPr kumimoji="0" lang="en-GB"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t> permitted</a:t>
            </a:r>
            <a:br>
              <a:rPr kumimoji="0" lang="en-GB" sz="1600" b="0" i="0" u="none" strike="noStrike" kern="0" cap="none" spc="0" normalizeH="0" baseline="0" noProof="0" dirty="0">
                <a:ln>
                  <a:noFill/>
                </a:ln>
                <a:solidFill>
                  <a:prstClr val="black"/>
                </a:solidFill>
                <a:effectLst/>
                <a:highlight>
                  <a:srgbClr val="00FF00"/>
                </a:highlight>
                <a:uLnTx/>
                <a:uFillTx/>
                <a:latin typeface="Calibri" panose="020F0502020204030204"/>
                <a:ea typeface="Arial Unicode MS" panose="020B0604020202020204" pitchFamily="34" charset="-128"/>
              </a:rPr>
            </a:br>
            <a:r>
              <a:rPr kumimoji="0" lang="en-GB"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t>(N = 5101)</a:t>
            </a:r>
          </a:p>
        </p:txBody>
      </p:sp>
      <p:sp>
        <p:nvSpPr>
          <p:cNvPr id="17" name="Line 53">
            <a:extLst>
              <a:ext uri="{FF2B5EF4-FFF2-40B4-BE49-F238E27FC236}">
                <a16:creationId xmlns:a16="http://schemas.microsoft.com/office/drawing/2014/main" id="{FA426514-2897-44AE-9068-E550B35A1550}"/>
              </a:ext>
            </a:extLst>
          </p:cNvPr>
          <p:cNvSpPr>
            <a:spLocks noChangeShapeType="1"/>
          </p:cNvSpPr>
          <p:nvPr/>
        </p:nvSpPr>
        <p:spPr bwMode="auto">
          <a:xfrm>
            <a:off x="4395025" y="3917260"/>
            <a:ext cx="622300" cy="350837"/>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sz="1600" b="0" kern="0" dirty="0">
              <a:solidFill>
                <a:srgbClr val="000000"/>
              </a:solidFill>
              <a:latin typeface="Calibri" panose="020F0502020204030204" pitchFamily="34" charset="0"/>
            </a:endParaRPr>
          </a:p>
        </p:txBody>
      </p:sp>
      <p:sp>
        <p:nvSpPr>
          <p:cNvPr id="18" name="Line 54">
            <a:extLst>
              <a:ext uri="{FF2B5EF4-FFF2-40B4-BE49-F238E27FC236}">
                <a16:creationId xmlns:a16="http://schemas.microsoft.com/office/drawing/2014/main" id="{B4D5AFB6-6A7D-4408-9EC1-6F5B3B49A451}"/>
              </a:ext>
            </a:extLst>
          </p:cNvPr>
          <p:cNvSpPr>
            <a:spLocks noChangeShapeType="1"/>
          </p:cNvSpPr>
          <p:nvPr/>
        </p:nvSpPr>
        <p:spPr bwMode="auto">
          <a:xfrm flipV="1">
            <a:off x="4395025" y="3092789"/>
            <a:ext cx="622300" cy="347662"/>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sz="1600" b="0" kern="0" dirty="0">
              <a:solidFill>
                <a:srgbClr val="000000"/>
              </a:solidFill>
              <a:latin typeface="Calibri" panose="020F0502020204030204" pitchFamily="34" charset="0"/>
            </a:endParaRPr>
          </a:p>
        </p:txBody>
      </p:sp>
      <p:sp>
        <p:nvSpPr>
          <p:cNvPr id="19" name="TextBox 18">
            <a:extLst>
              <a:ext uri="{FF2B5EF4-FFF2-40B4-BE49-F238E27FC236}">
                <a16:creationId xmlns:a16="http://schemas.microsoft.com/office/drawing/2014/main" id="{855357ED-1EC3-4D3C-BC5D-F7C3B6B012E5}"/>
              </a:ext>
            </a:extLst>
          </p:cNvPr>
          <p:cNvSpPr txBox="1"/>
          <p:nvPr/>
        </p:nvSpPr>
        <p:spPr>
          <a:xfrm flipH="1">
            <a:off x="10221684" y="3002846"/>
            <a:ext cx="1643744" cy="1384995"/>
          </a:xfrm>
          <a:prstGeom prst="rect">
            <a:avLst/>
          </a:prstGeom>
          <a:noFill/>
        </p:spPr>
        <p:txBody>
          <a:bodyPr wrap="square" rtlCol="0">
            <a:spAutoFit/>
          </a:bodyPr>
          <a:lstStyle/>
          <a:p>
            <a:pPr>
              <a:spcBef>
                <a:spcPct val="30000"/>
              </a:spcBef>
              <a:defRPr/>
            </a:pPr>
            <a:r>
              <a:rPr lang="en-US" sz="1400" b="0" dirty="0">
                <a:solidFill>
                  <a:prstClr val="black"/>
                </a:solidFill>
                <a:latin typeface="Calibri" panose="020F0502020204030204"/>
                <a:ea typeface="Arial Unicode MS" panose="020B0604020202020204" pitchFamily="34" charset="-128"/>
              </a:rPr>
              <a:t>*Letrozole or anastrozole. Men and premenopausal women also received goserelin 3.6 mg/28 d.</a:t>
            </a:r>
          </a:p>
        </p:txBody>
      </p:sp>
      <p:sp>
        <p:nvSpPr>
          <p:cNvPr id="21" name="Text Box 15">
            <a:extLst>
              <a:ext uri="{FF2B5EF4-FFF2-40B4-BE49-F238E27FC236}">
                <a16:creationId xmlns:a16="http://schemas.microsoft.com/office/drawing/2014/main" id="{30AAC9F6-0606-4247-BDA2-53F73109FEA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err="1">
                <a:solidFill>
                  <a:schemeClr val="bg2"/>
                </a:solidFill>
                <a:latin typeface="Calibri" panose="020F0502020204030204" pitchFamily="34" charset="0"/>
              </a:rPr>
              <a:t>Hortobagyi</a:t>
            </a:r>
            <a:r>
              <a:rPr lang="en-US" altLang="en-US" sz="1200" b="0" dirty="0">
                <a:solidFill>
                  <a:schemeClr val="bg2"/>
                </a:solidFill>
                <a:latin typeface="Calibri" panose="020F0502020204030204" pitchFamily="34" charset="0"/>
              </a:rPr>
              <a:t>. SABCS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GS03-03</a:t>
            </a:r>
            <a:r>
              <a:rPr lang="en-US" altLang="en-US" sz="1200" b="0" spc="-10" dirty="0">
                <a:solidFill>
                  <a:srgbClr val="455560"/>
                </a:solidFill>
                <a:latin typeface="Calibri" panose="020F0502020204030204" pitchFamily="34" charset="0"/>
              </a:rPr>
              <a:t>. </a:t>
            </a:r>
            <a:r>
              <a:rPr lang="en-US" altLang="en-US" sz="1200" b="0" dirty="0" err="1">
                <a:solidFill>
                  <a:schemeClr val="bg2"/>
                </a:solidFill>
                <a:latin typeface="Calibri" panose="020F0502020204030204" pitchFamily="34" charset="0"/>
              </a:rPr>
              <a:t>Slamon</a:t>
            </a:r>
            <a:r>
              <a:rPr lang="en-US" altLang="en-US" sz="1200" b="0" dirty="0">
                <a:solidFill>
                  <a:schemeClr val="bg2"/>
                </a:solidFill>
                <a:latin typeface="Calibri" panose="020F0502020204030204" pitchFamily="34" charset="0"/>
              </a:rPr>
              <a:t>. ASCO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LBA500.</a:t>
            </a:r>
            <a:r>
              <a:rPr lang="en-US" altLang="en-US" sz="1200" b="0" spc="-10" dirty="0">
                <a:solidFill>
                  <a:srgbClr val="455560"/>
                </a:solidFill>
                <a:latin typeface="Calibri" panose="020F0502020204030204" pitchFamily="34" charset="0"/>
              </a:rPr>
              <a:t> NCT03701334.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Line 54">
            <a:extLst>
              <a:ext uri="{FF2B5EF4-FFF2-40B4-BE49-F238E27FC236}">
                <a16:creationId xmlns:a16="http://schemas.microsoft.com/office/drawing/2014/main" id="{25986A3C-5E6A-5C96-2CA7-C38F37195E1D}"/>
              </a:ext>
            </a:extLst>
          </p:cNvPr>
          <p:cNvSpPr>
            <a:spLocks noChangeShapeType="1"/>
          </p:cNvSpPr>
          <p:nvPr/>
        </p:nvSpPr>
        <p:spPr bwMode="auto">
          <a:xfrm>
            <a:off x="4662654" y="2659820"/>
            <a:ext cx="0" cy="567630"/>
          </a:xfrm>
          <a:prstGeom prst="line">
            <a:avLst/>
          </a:prstGeom>
          <a:noFill/>
          <a:ln w="28575">
            <a:solidFill>
              <a:srgbClr val="000000"/>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sz="1600" b="0" kern="0" dirty="0">
              <a:solidFill>
                <a:srgbClr val="000000"/>
              </a:solidFill>
              <a:latin typeface="Calibri" panose="020F0502020204030204" pitchFamily="34" charset="0"/>
            </a:endParaRPr>
          </a:p>
        </p:txBody>
      </p:sp>
      <p:sp>
        <p:nvSpPr>
          <p:cNvPr id="7" name="TextBox 6">
            <a:extLst>
              <a:ext uri="{FF2B5EF4-FFF2-40B4-BE49-F238E27FC236}">
                <a16:creationId xmlns:a16="http://schemas.microsoft.com/office/drawing/2014/main" id="{6681DDEB-430D-0BB9-6C2B-2049844C7FAD}"/>
              </a:ext>
            </a:extLst>
          </p:cNvPr>
          <p:cNvSpPr txBox="1"/>
          <p:nvPr/>
        </p:nvSpPr>
        <p:spPr bwMode="auto">
          <a:xfrm>
            <a:off x="856502" y="1995746"/>
            <a:ext cx="76461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stage (II vs III), menopausal status (men and premenopausal vs postmenopausal women), </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prior (neo)adjuvant CT (yes vs no), geography (N America/W Europe/Oceania vs rest of world)</a:t>
            </a:r>
          </a:p>
        </p:txBody>
      </p:sp>
    </p:spTree>
    <p:extLst>
      <p:ext uri="{BB962C8B-B14F-4D97-AF65-F5344CB8AC3E}">
        <p14:creationId xmlns:p14="http://schemas.microsoft.com/office/powerpoint/2010/main" val="2410382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NATALEE: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spc="-10" dirty="0">
                <a:solidFill>
                  <a:srgbClr val="455560"/>
                </a:solidFill>
                <a:latin typeface="Calibri" panose="020F0502020204030204" pitchFamily="34" charset="0"/>
              </a:rPr>
              <a:t>Slamon. ASCO 2023. Abstr LBA500</a:t>
            </a:r>
            <a:r>
              <a:rPr lang="en-US" altLang="en-US" sz="1200" b="0" dirty="0">
                <a:solidFill>
                  <a:schemeClr val="bg2"/>
                </a:solidFill>
                <a:latin typeface="Calibri" panose="020F0502020204030204" pitchFamily="34" charset="0"/>
              </a:rPr>
              <a:t>.</a:t>
            </a:r>
          </a:p>
        </p:txBody>
      </p:sp>
      <p:graphicFrame>
        <p:nvGraphicFramePr>
          <p:cNvPr id="2" name="Group 3">
            <a:extLst>
              <a:ext uri="{FF2B5EF4-FFF2-40B4-BE49-F238E27FC236}">
                <a16:creationId xmlns:a16="http://schemas.microsoft.com/office/drawing/2014/main" id="{1E635FA1-43F6-47CA-E671-F10FC378C5B3}"/>
              </a:ext>
            </a:extLst>
          </p:cNvPr>
          <p:cNvGraphicFramePr>
            <a:graphicFrameLocks/>
          </p:cNvGraphicFramePr>
          <p:nvPr>
            <p:extLst>
              <p:ext uri="{D42A27DB-BD31-4B8C-83A1-F6EECF244321}">
                <p14:modId xmlns:p14="http://schemas.microsoft.com/office/powerpoint/2010/main" val="1797268546"/>
              </p:ext>
            </p:extLst>
          </p:nvPr>
        </p:nvGraphicFramePr>
        <p:xfrm>
          <a:off x="727076" y="1604963"/>
          <a:ext cx="10735056" cy="3200480"/>
        </p:xfrm>
        <a:graphic>
          <a:graphicData uri="http://schemas.openxmlformats.org/drawingml/2006/table">
            <a:tbl>
              <a:tblPr/>
              <a:tblGrid>
                <a:gridCol w="3834291">
                  <a:extLst>
                    <a:ext uri="{9D8B030D-6E8A-4147-A177-3AD203B41FA5}">
                      <a16:colId xmlns:a16="http://schemas.microsoft.com/office/drawing/2014/main" val="20000"/>
                    </a:ext>
                  </a:extLst>
                </a:gridCol>
                <a:gridCol w="3322413">
                  <a:extLst>
                    <a:ext uri="{9D8B030D-6E8A-4147-A177-3AD203B41FA5}">
                      <a16:colId xmlns:a16="http://schemas.microsoft.com/office/drawing/2014/main" val="20001"/>
                    </a:ext>
                  </a:extLst>
                </a:gridCol>
                <a:gridCol w="3578352">
                  <a:extLst>
                    <a:ext uri="{9D8B030D-6E8A-4147-A177-3AD203B41FA5}">
                      <a16:colId xmlns:a16="http://schemas.microsoft.com/office/drawing/2014/main" val="20002"/>
                    </a:ext>
                  </a:extLst>
                </a:gridCol>
              </a:tblGrid>
              <a:tr h="177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Ribociclib + NSAI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2549)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NSAI Alone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2552)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77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NSAI ongoing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1914 (75.1)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1748 (68.5)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0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NSAI discontinued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693 (27.2)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20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Ribociclib ongoing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528 (20.7)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r h="5649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Stopped ribociclib</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Completed 3 </a:t>
                      </a:r>
                      <a:r>
                        <a:rPr kumimoji="0" lang="en-US" sz="2000" b="0" i="0" u="none" strike="noStrike" cap="none" normalizeH="0" baseline="0" dirty="0" err="1">
                          <a:ln>
                            <a:noFill/>
                          </a:ln>
                          <a:solidFill>
                            <a:schemeClr val="bg2">
                              <a:lumMod val="10000"/>
                            </a:schemeClr>
                          </a:solidFill>
                          <a:effectLst/>
                          <a:latin typeface="Calibri" panose="020F0502020204030204" pitchFamily="34" charset="0"/>
                        </a:rPr>
                        <a:t>yr</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Early discontinuation</a:t>
                      </a:r>
                    </a:p>
                    <a:p>
                      <a:pPr marL="800100" marR="0" lvl="1" indent="-342900" algn="l" defTabSz="914400" rtl="0" eaLnBrk="1" fontAlgn="base" latinLnBrk="0" hangingPunct="1">
                        <a:lnSpc>
                          <a:spcPct val="100000"/>
                        </a:lnSpc>
                        <a:spcBef>
                          <a:spcPct val="0"/>
                        </a:spcBef>
                        <a:spcAft>
                          <a:spcPct val="0"/>
                        </a:spcAft>
                        <a:buClrTx/>
                        <a:buSzTx/>
                        <a:buFont typeface="Calibri" panose="020F0502020204030204" pitchFamily="34" charset="0"/>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Discontinuation due to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1996 (78.3)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1091 (42.8)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905 (35.5)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498 (19.5)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762775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NATALEE: </a:t>
            </a:r>
            <a:r>
              <a:rPr lang="en-US" dirty="0" err="1"/>
              <a:t>iDFS</a:t>
            </a:r>
            <a:r>
              <a:rPr lang="en-US" dirty="0"/>
              <a:t> (Primary Endpoint)</a:t>
            </a:r>
            <a:endParaRPr lang="en-US" altLang="en-US" dirty="0"/>
          </a:p>
        </p:txBody>
      </p:sp>
      <p:sp>
        <p:nvSpPr>
          <p:cNvPr id="2" name="Text Box 11">
            <a:extLst>
              <a:ext uri="{FF2B5EF4-FFF2-40B4-BE49-F238E27FC236}">
                <a16:creationId xmlns:a16="http://schemas.microsoft.com/office/drawing/2014/main" id="{DE89B7F3-1981-C5E6-8B03-C7932919301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Hortobagyi</a:t>
            </a:r>
            <a:r>
              <a:rPr lang="en-US" altLang="en-US" sz="1200" b="0" dirty="0">
                <a:solidFill>
                  <a:schemeClr val="bg2"/>
                </a:solidFill>
                <a:latin typeface="Calibri" panose="020F0502020204030204" pitchFamily="34" charset="0"/>
              </a:rPr>
              <a:t>. SABCS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GS03-03.</a:t>
            </a:r>
          </a:p>
        </p:txBody>
      </p:sp>
      <p:graphicFrame>
        <p:nvGraphicFramePr>
          <p:cNvPr id="3" name="Group 3">
            <a:extLst>
              <a:ext uri="{FF2B5EF4-FFF2-40B4-BE49-F238E27FC236}">
                <a16:creationId xmlns:a16="http://schemas.microsoft.com/office/drawing/2014/main" id="{09B2DE0D-39BC-5361-70F0-5829753CD8AA}"/>
              </a:ext>
            </a:extLst>
          </p:cNvPr>
          <p:cNvGraphicFramePr>
            <a:graphicFrameLocks/>
          </p:cNvGraphicFramePr>
          <p:nvPr>
            <p:extLst>
              <p:ext uri="{D42A27DB-BD31-4B8C-83A1-F6EECF244321}">
                <p14:modId xmlns:p14="http://schemas.microsoft.com/office/powerpoint/2010/main" val="2670040456"/>
              </p:ext>
            </p:extLst>
          </p:nvPr>
        </p:nvGraphicFramePr>
        <p:xfrm>
          <a:off x="723899" y="1608744"/>
          <a:ext cx="10753219" cy="2419835"/>
        </p:xfrm>
        <a:graphic>
          <a:graphicData uri="http://schemas.openxmlformats.org/drawingml/2006/table">
            <a:tbl>
              <a:tblPr/>
              <a:tblGrid>
                <a:gridCol w="3790736">
                  <a:extLst>
                    <a:ext uri="{9D8B030D-6E8A-4147-A177-3AD203B41FA5}">
                      <a16:colId xmlns:a16="http://schemas.microsoft.com/office/drawing/2014/main" val="20000"/>
                    </a:ext>
                  </a:extLst>
                </a:gridCol>
                <a:gridCol w="3535343">
                  <a:extLst>
                    <a:ext uri="{9D8B030D-6E8A-4147-A177-3AD203B41FA5}">
                      <a16:colId xmlns:a16="http://schemas.microsoft.com/office/drawing/2014/main" val="20001"/>
                    </a:ext>
                  </a:extLst>
                </a:gridCol>
                <a:gridCol w="3427140">
                  <a:extLst>
                    <a:ext uri="{9D8B030D-6E8A-4147-A177-3AD203B41FA5}">
                      <a16:colId xmlns:a16="http://schemas.microsoft.com/office/drawing/2014/main" val="20002"/>
                    </a:ext>
                  </a:extLst>
                </a:gridCol>
              </a:tblGrid>
              <a:tr h="6423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err="1">
                          <a:ln>
                            <a:noFill/>
                          </a:ln>
                          <a:solidFill>
                            <a:schemeClr val="tx1"/>
                          </a:solidFill>
                          <a:effectLst/>
                          <a:latin typeface="Calibri" panose="020F0502020204030204" pitchFamily="34" charset="0"/>
                        </a:rPr>
                        <a:t>iDFS</a:t>
                      </a: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err="1">
                          <a:ln>
                            <a:noFill/>
                          </a:ln>
                          <a:solidFill>
                            <a:schemeClr val="tx1"/>
                          </a:solidFill>
                          <a:effectLst/>
                          <a:latin typeface="Calibri" panose="020F0502020204030204" pitchFamily="34" charset="0"/>
                        </a:rPr>
                        <a:t>Ribociclib</a:t>
                      </a:r>
                      <a:r>
                        <a:rPr kumimoji="0" lang="en-US" sz="2000" b="1" i="0" u="none" strike="noStrike" cap="none" normalizeH="0" baseline="0" dirty="0">
                          <a:ln>
                            <a:noFill/>
                          </a:ln>
                          <a:solidFill>
                            <a:schemeClr val="tx1"/>
                          </a:solidFill>
                          <a:effectLst/>
                          <a:latin typeface="Calibri" panose="020F0502020204030204" pitchFamily="34" charset="0"/>
                        </a:rPr>
                        <a:t> + NSAI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2549)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NSAI Alone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2552)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226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283 (11.1)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67325795"/>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3-yr </a:t>
                      </a:r>
                      <a:r>
                        <a:rPr kumimoji="0" lang="en-US" sz="2000" b="0" i="0" u="none" strike="noStrike" cap="none" normalizeH="0" baseline="0" dirty="0" err="1">
                          <a:ln>
                            <a:noFill/>
                          </a:ln>
                          <a:solidFill>
                            <a:schemeClr val="bg2">
                              <a:lumMod val="10000"/>
                            </a:schemeClr>
                          </a:solidFill>
                          <a:effectLst/>
                          <a:latin typeface="Calibri" panose="020F0502020204030204" pitchFamily="34" charset="0"/>
                        </a:rPr>
                        <a:t>iDFS</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HR: 0.749 (95% CI: 0.628-0.892); nominal 1-sided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 .0006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68790288"/>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2-yr </a:t>
                      </a:r>
                      <a:r>
                        <a:rPr kumimoji="0" lang="en-US" sz="2000" b="0" i="0" u="none" strike="noStrike" cap="none" normalizeH="0" baseline="0" dirty="0" err="1">
                          <a:ln>
                            <a:noFill/>
                          </a:ln>
                          <a:solidFill>
                            <a:schemeClr val="bg2">
                              <a:lumMod val="10000"/>
                            </a:schemeClr>
                          </a:solidFill>
                          <a:effectLst/>
                          <a:latin typeface="Calibri" panose="020F0502020204030204" pitchFamily="34" charset="0"/>
                        </a:rPr>
                        <a:t>iDFS</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4" name="Rectangle 3">
            <a:extLst>
              <a:ext uri="{FF2B5EF4-FFF2-40B4-BE49-F238E27FC236}">
                <a16:creationId xmlns:a16="http://schemas.microsoft.com/office/drawing/2014/main" id="{867A762B-CB03-D91B-D4EB-A400F29C392E}"/>
              </a:ext>
            </a:extLst>
          </p:cNvPr>
          <p:cNvSpPr txBox="1">
            <a:spLocks noChangeArrowheads="1"/>
          </p:cNvSpPr>
          <p:nvPr/>
        </p:nvSpPr>
        <p:spPr>
          <a:xfrm>
            <a:off x="657235" y="4104489"/>
            <a:ext cx="10877529" cy="157377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b="0" kern="0" dirty="0"/>
              <a:t>Protocol-specified final </a:t>
            </a:r>
            <a:r>
              <a:rPr lang="en-US" altLang="en-US" sz="2200" b="0" kern="0" dirty="0" err="1"/>
              <a:t>iDFS</a:t>
            </a:r>
            <a:r>
              <a:rPr lang="en-US" altLang="en-US" sz="2200" b="0" kern="0" dirty="0"/>
              <a:t> analysis after approximately 500 </a:t>
            </a:r>
            <a:r>
              <a:rPr lang="en-US" altLang="en-US" sz="2200" b="0" kern="0" dirty="0" err="1"/>
              <a:t>iDFS</a:t>
            </a:r>
            <a:r>
              <a:rPr lang="en-US" altLang="en-US" sz="2200" b="0" kern="0" dirty="0"/>
              <a:t> events</a:t>
            </a:r>
          </a:p>
          <a:p>
            <a:r>
              <a:rPr lang="en-US" altLang="en-US" sz="2200" b="0" kern="0" dirty="0"/>
              <a:t>Median follow-up: 33.3 </a:t>
            </a:r>
            <a:r>
              <a:rPr lang="en-US" altLang="en-US" sz="2200" b="0" kern="0" dirty="0" err="1"/>
              <a:t>mo</a:t>
            </a:r>
            <a:r>
              <a:rPr lang="en-US" altLang="en-US" sz="2200" b="0" kern="0" dirty="0"/>
              <a:t> (5.6 </a:t>
            </a:r>
            <a:r>
              <a:rPr lang="en-US" altLang="en-US" sz="2200" b="0" kern="0" dirty="0" err="1"/>
              <a:t>mo</a:t>
            </a:r>
            <a:r>
              <a:rPr lang="en-US" altLang="en-US" sz="2200" b="0" kern="0" dirty="0"/>
              <a:t> more than at second interim efficacy analysis)</a:t>
            </a:r>
          </a:p>
          <a:p>
            <a:r>
              <a:rPr lang="en-US" altLang="en-US" sz="2200" b="0" kern="0" dirty="0"/>
              <a:t>Absolute </a:t>
            </a:r>
            <a:r>
              <a:rPr lang="en-US" altLang="en-US" sz="2200" b="0" kern="0" dirty="0" err="1"/>
              <a:t>iDFS</a:t>
            </a:r>
            <a:r>
              <a:rPr lang="en-US" altLang="en-US" sz="2200" b="0" kern="0" dirty="0"/>
              <a:t> benefit of 3.1% at 3 </a:t>
            </a:r>
            <a:r>
              <a:rPr lang="en-US" altLang="en-US" sz="2200" b="0" kern="0" dirty="0" err="1"/>
              <a:t>yr</a:t>
            </a:r>
            <a:r>
              <a:rPr lang="en-US" altLang="en-US" sz="2200" b="0" kern="0" dirty="0"/>
              <a:t> with ribociclib + NSAI vs NSAI alone</a:t>
            </a:r>
          </a:p>
          <a:p>
            <a:r>
              <a:rPr lang="en-US" altLang="en-US" sz="2200" b="0" kern="0" dirty="0"/>
              <a:t>25.1% reduction in risk of invasive disease with ribociclib + NSAI vs NSAI alone</a:t>
            </a: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NATALEE: </a:t>
            </a:r>
            <a:r>
              <a:rPr lang="en-US" dirty="0" err="1"/>
              <a:t>iDFS</a:t>
            </a:r>
            <a:r>
              <a:rPr lang="en-US" dirty="0"/>
              <a:t> in Key Patient Subgroups</a:t>
            </a:r>
            <a:endParaRPr lang="en-US" altLang="en-US" dirty="0"/>
          </a:p>
        </p:txBody>
      </p:sp>
      <p:sp>
        <p:nvSpPr>
          <p:cNvPr id="2" name="Text Box 11">
            <a:extLst>
              <a:ext uri="{FF2B5EF4-FFF2-40B4-BE49-F238E27FC236}">
                <a16:creationId xmlns:a16="http://schemas.microsoft.com/office/drawing/2014/main" id="{DE89B7F3-1981-C5E6-8B03-C7932919301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Hortobagyi</a:t>
            </a:r>
            <a:r>
              <a:rPr lang="en-US" altLang="en-US" sz="1200" b="0" dirty="0">
                <a:solidFill>
                  <a:schemeClr val="bg2"/>
                </a:solidFill>
                <a:latin typeface="Calibri" panose="020F0502020204030204" pitchFamily="34" charset="0"/>
              </a:rPr>
              <a:t>. SABCS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GS03-03.</a:t>
            </a:r>
          </a:p>
        </p:txBody>
      </p:sp>
      <p:graphicFrame>
        <p:nvGraphicFramePr>
          <p:cNvPr id="3" name="Group 3">
            <a:extLst>
              <a:ext uri="{FF2B5EF4-FFF2-40B4-BE49-F238E27FC236}">
                <a16:creationId xmlns:a16="http://schemas.microsoft.com/office/drawing/2014/main" id="{09B2DE0D-39BC-5361-70F0-5829753CD8AA}"/>
              </a:ext>
            </a:extLst>
          </p:cNvPr>
          <p:cNvGraphicFramePr>
            <a:graphicFrameLocks/>
          </p:cNvGraphicFramePr>
          <p:nvPr>
            <p:extLst>
              <p:ext uri="{D42A27DB-BD31-4B8C-83A1-F6EECF244321}">
                <p14:modId xmlns:p14="http://schemas.microsoft.com/office/powerpoint/2010/main" val="3813977061"/>
              </p:ext>
            </p:extLst>
          </p:nvPr>
        </p:nvGraphicFramePr>
        <p:xfrm>
          <a:off x="520700" y="2186813"/>
          <a:ext cx="5456766" cy="3992934"/>
        </p:xfrm>
        <a:graphic>
          <a:graphicData uri="http://schemas.openxmlformats.org/drawingml/2006/table">
            <a:tbl>
              <a:tblPr/>
              <a:tblGrid>
                <a:gridCol w="1982771">
                  <a:extLst>
                    <a:ext uri="{9D8B030D-6E8A-4147-A177-3AD203B41FA5}">
                      <a16:colId xmlns:a16="http://schemas.microsoft.com/office/drawing/2014/main" val="20000"/>
                    </a:ext>
                  </a:extLst>
                </a:gridCol>
                <a:gridCol w="1884277">
                  <a:extLst>
                    <a:ext uri="{9D8B030D-6E8A-4147-A177-3AD203B41FA5}">
                      <a16:colId xmlns:a16="http://schemas.microsoft.com/office/drawing/2014/main" val="20001"/>
                    </a:ext>
                  </a:extLst>
                </a:gridCol>
                <a:gridCol w="1589718">
                  <a:extLst>
                    <a:ext uri="{9D8B030D-6E8A-4147-A177-3AD203B41FA5}">
                      <a16:colId xmlns:a16="http://schemas.microsoft.com/office/drawing/2014/main" val="717918228"/>
                    </a:ext>
                  </a:extLst>
                </a:gridCol>
              </a:tblGrid>
              <a:tr h="6423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err="1">
                          <a:ln>
                            <a:noFill/>
                          </a:ln>
                          <a:solidFill>
                            <a:schemeClr val="tx1"/>
                          </a:solidFill>
                          <a:effectLst/>
                          <a:latin typeface="Calibri" panose="020F0502020204030204" pitchFamily="34" charset="0"/>
                        </a:rPr>
                        <a:t>iDFS</a:t>
                      </a:r>
                      <a:r>
                        <a:rPr kumimoji="0" lang="en-GB" sz="1800" b="1" i="0" u="none" strike="noStrike" cap="none" normalizeH="0" baseline="0" dirty="0">
                          <a:ln>
                            <a:noFill/>
                          </a:ln>
                          <a:solidFill>
                            <a:schemeClr val="tx1"/>
                          </a:solidFill>
                          <a:effectLst/>
                          <a:latin typeface="Calibri" panose="020F0502020204030204" pitchFamily="34" charset="0"/>
                        </a:rPr>
                        <a:t> by Anatomical Stage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err="1">
                          <a:ln>
                            <a:noFill/>
                          </a:ln>
                          <a:solidFill>
                            <a:schemeClr val="tx1"/>
                          </a:solidFill>
                          <a:effectLst/>
                          <a:latin typeface="Calibri" panose="020F0502020204030204" pitchFamily="34" charset="0"/>
                        </a:rPr>
                        <a:t>Ribociclib</a:t>
                      </a:r>
                      <a:r>
                        <a:rPr kumimoji="0" lang="en-US" sz="1800" b="1" i="0" u="none" strike="noStrike" cap="none" normalizeH="0" baseline="0" dirty="0">
                          <a:ln>
                            <a:noFill/>
                          </a:ln>
                          <a:solidFill>
                            <a:schemeClr val="tx1"/>
                          </a:solidFill>
                          <a:effectLst/>
                          <a:latin typeface="Calibri" panose="020F0502020204030204" pitchFamily="34" charset="0"/>
                        </a:rPr>
                        <a:t> + NSAI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1011)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NSAI Alone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1034)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Stage 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Events,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3-yr </a:t>
                      </a:r>
                      <a:r>
                        <a:rPr kumimoji="0" lang="en-US" sz="1800" b="0" i="0" u="none" strike="noStrike" cap="none" normalizeH="0" baseline="0" dirty="0" err="1">
                          <a:ln>
                            <a:noFill/>
                          </a:ln>
                          <a:solidFill>
                            <a:schemeClr val="bg2">
                              <a:lumMod val="10000"/>
                            </a:schemeClr>
                          </a:solidFill>
                          <a:effectLst/>
                          <a:latin typeface="Calibri" panose="020F0502020204030204" pitchFamily="34" charset="0"/>
                        </a:rPr>
                        <a:t>iDFS</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(5.44)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 (7.74)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67325795"/>
                  </a:ext>
                </a:extLst>
              </a:tr>
              <a:tr h="44084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0.700 (95% CI: 0.496-0.986)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22853853"/>
                  </a:ext>
                </a:extLst>
              </a:tr>
              <a:tr h="44084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err="1">
                          <a:ln>
                            <a:noFill/>
                          </a:ln>
                          <a:solidFill>
                            <a:schemeClr val="tx1"/>
                          </a:solidFill>
                          <a:effectLst/>
                          <a:latin typeface="Calibri" panose="020F0502020204030204" pitchFamily="34" charset="0"/>
                        </a:rPr>
                        <a:t>Ribociclib</a:t>
                      </a:r>
                      <a:r>
                        <a:rPr kumimoji="0" lang="en-US" sz="1800" b="1" i="0" u="none" strike="noStrike" cap="none" normalizeH="0" baseline="0" dirty="0">
                          <a:ln>
                            <a:noFill/>
                          </a:ln>
                          <a:solidFill>
                            <a:schemeClr val="tx1"/>
                          </a:solidFill>
                          <a:effectLst/>
                          <a:latin typeface="Calibri" panose="020F0502020204030204" pitchFamily="34" charset="0"/>
                        </a:rPr>
                        <a:t> + NSAI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1528)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NSAI Alone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1512)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723096504"/>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Stage 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Events,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3-yr </a:t>
                      </a:r>
                      <a:r>
                        <a:rPr kumimoji="0" lang="en-US" sz="1800" b="0" i="0" u="none" strike="noStrike" cap="none" normalizeH="0" baseline="0" dirty="0" err="1">
                          <a:ln>
                            <a:noFill/>
                          </a:ln>
                          <a:solidFill>
                            <a:schemeClr val="bg2">
                              <a:lumMod val="10000"/>
                            </a:schemeClr>
                          </a:solidFill>
                          <a:effectLst/>
                          <a:latin typeface="Calibri" panose="020F0502020204030204" pitchFamily="34" charset="0"/>
                        </a:rPr>
                        <a:t>iDFS</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170 (11.1)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203 (13.4)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0.755 (95% CI: 0.616-0.926)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68790288"/>
                  </a:ext>
                </a:extLst>
              </a:tr>
            </a:tbl>
          </a:graphicData>
        </a:graphic>
      </p:graphicFrame>
      <p:graphicFrame>
        <p:nvGraphicFramePr>
          <p:cNvPr id="5" name="Group 3">
            <a:extLst>
              <a:ext uri="{FF2B5EF4-FFF2-40B4-BE49-F238E27FC236}">
                <a16:creationId xmlns:a16="http://schemas.microsoft.com/office/drawing/2014/main" id="{EA2F07DF-D206-C7B1-FAC1-DDAB558D3720}"/>
              </a:ext>
            </a:extLst>
          </p:cNvPr>
          <p:cNvGraphicFramePr>
            <a:graphicFrameLocks/>
          </p:cNvGraphicFramePr>
          <p:nvPr>
            <p:extLst>
              <p:ext uri="{D42A27DB-BD31-4B8C-83A1-F6EECF244321}">
                <p14:modId xmlns:p14="http://schemas.microsoft.com/office/powerpoint/2010/main" val="4239651530"/>
              </p:ext>
            </p:extLst>
          </p:nvPr>
        </p:nvGraphicFramePr>
        <p:xfrm>
          <a:off x="6214536" y="2186813"/>
          <a:ext cx="5559951" cy="3992934"/>
        </p:xfrm>
        <a:graphic>
          <a:graphicData uri="http://schemas.openxmlformats.org/drawingml/2006/table">
            <a:tbl>
              <a:tblPr/>
              <a:tblGrid>
                <a:gridCol w="2020264">
                  <a:extLst>
                    <a:ext uri="{9D8B030D-6E8A-4147-A177-3AD203B41FA5}">
                      <a16:colId xmlns:a16="http://schemas.microsoft.com/office/drawing/2014/main" val="20000"/>
                    </a:ext>
                  </a:extLst>
                </a:gridCol>
                <a:gridCol w="1919908">
                  <a:extLst>
                    <a:ext uri="{9D8B030D-6E8A-4147-A177-3AD203B41FA5}">
                      <a16:colId xmlns:a16="http://schemas.microsoft.com/office/drawing/2014/main" val="20001"/>
                    </a:ext>
                  </a:extLst>
                </a:gridCol>
                <a:gridCol w="1619779">
                  <a:extLst>
                    <a:ext uri="{9D8B030D-6E8A-4147-A177-3AD203B41FA5}">
                      <a16:colId xmlns:a16="http://schemas.microsoft.com/office/drawing/2014/main" val="717918228"/>
                    </a:ext>
                  </a:extLst>
                </a:gridCol>
              </a:tblGrid>
              <a:tr h="6423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err="1">
                          <a:ln>
                            <a:noFill/>
                          </a:ln>
                          <a:solidFill>
                            <a:schemeClr val="tx1"/>
                          </a:solidFill>
                          <a:effectLst/>
                          <a:latin typeface="Calibri" panose="020F0502020204030204" pitchFamily="34" charset="0"/>
                        </a:rPr>
                        <a:t>iDFS</a:t>
                      </a:r>
                      <a:r>
                        <a:rPr kumimoji="0" lang="en-GB" sz="1800" b="1" i="0" u="none" strike="noStrike" cap="none" normalizeH="0" baseline="0" dirty="0">
                          <a:ln>
                            <a:noFill/>
                          </a:ln>
                          <a:solidFill>
                            <a:schemeClr val="tx1"/>
                          </a:solidFill>
                          <a:effectLst/>
                          <a:latin typeface="Calibri" panose="020F0502020204030204" pitchFamily="34" charset="0"/>
                        </a:rPr>
                        <a:t> by Nodal Status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err="1">
                          <a:ln>
                            <a:noFill/>
                          </a:ln>
                          <a:solidFill>
                            <a:schemeClr val="tx1"/>
                          </a:solidFill>
                          <a:effectLst/>
                          <a:latin typeface="Calibri" panose="020F0502020204030204" pitchFamily="34" charset="0"/>
                        </a:rPr>
                        <a:t>Ribociclib</a:t>
                      </a:r>
                      <a:r>
                        <a:rPr kumimoji="0" lang="en-US" sz="1800" b="1" i="0" u="none" strike="noStrike" cap="none" normalizeH="0" baseline="0" dirty="0">
                          <a:ln>
                            <a:noFill/>
                          </a:ln>
                          <a:solidFill>
                            <a:schemeClr val="tx1"/>
                          </a:solidFill>
                          <a:effectLst/>
                          <a:latin typeface="Calibri" panose="020F0502020204030204" pitchFamily="34" charset="0"/>
                        </a:rPr>
                        <a:t> + NSAI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NSAI Alone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Events,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3-yr </a:t>
                      </a:r>
                      <a:r>
                        <a:rPr kumimoji="0" lang="en-US" sz="1800" b="0" i="0" u="none" strike="noStrike" cap="none" normalizeH="0" baseline="0" dirty="0" err="1">
                          <a:ln>
                            <a:noFill/>
                          </a:ln>
                          <a:solidFill>
                            <a:schemeClr val="bg2">
                              <a:lumMod val="10000"/>
                            </a:schemeClr>
                          </a:solidFill>
                          <a:effectLst/>
                          <a:latin typeface="Calibri" panose="020F0502020204030204" pitchFamily="34" charset="0"/>
                        </a:rPr>
                        <a:t>iDFS</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67325795"/>
                  </a:ext>
                </a:extLst>
              </a:tr>
              <a:tr h="44084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0.723 (95% CI: 0.412-1.268)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22853853"/>
                  </a:ext>
                </a:extLst>
              </a:tr>
              <a:tr h="44084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err="1">
                          <a:ln>
                            <a:noFill/>
                          </a:ln>
                          <a:solidFill>
                            <a:schemeClr val="tx1"/>
                          </a:solidFill>
                          <a:effectLst/>
                          <a:latin typeface="Calibri" panose="020F0502020204030204" pitchFamily="34" charset="0"/>
                        </a:rPr>
                        <a:t>Ribociclib</a:t>
                      </a:r>
                      <a:r>
                        <a:rPr kumimoji="0" lang="en-US" sz="1800" b="1" i="0" u="none" strike="noStrike" cap="none" normalizeH="0" baseline="0" dirty="0">
                          <a:ln>
                            <a:noFill/>
                          </a:ln>
                          <a:solidFill>
                            <a:schemeClr val="tx1"/>
                          </a:solidFill>
                          <a:effectLst/>
                          <a:latin typeface="Calibri" panose="020F0502020204030204" pitchFamily="34" charset="0"/>
                        </a:rPr>
                        <a:t> + NSAI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2261)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NSAI Alone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182623779"/>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N1-3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Events,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3-yr </a:t>
                      </a:r>
                      <a:r>
                        <a:rPr kumimoji="0" lang="en-US" sz="1800" b="0" i="0" u="none" strike="noStrike" cap="none" normalizeH="0" baseline="0" dirty="0" err="1">
                          <a:ln>
                            <a:noFill/>
                          </a:ln>
                          <a:solidFill>
                            <a:schemeClr val="bg2">
                              <a:lumMod val="10000"/>
                            </a:schemeClr>
                          </a:solidFill>
                          <a:effectLst/>
                          <a:latin typeface="Calibri" panose="020F0502020204030204" pitchFamily="34" charset="0"/>
                        </a:rPr>
                        <a:t>iDFS</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206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251 (11.3)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0.759 (95% CI: 0.631-0.912)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68790288"/>
                  </a:ext>
                </a:extLst>
              </a:tr>
            </a:tbl>
          </a:graphicData>
        </a:graphic>
      </p:graphicFrame>
      <p:sp>
        <p:nvSpPr>
          <p:cNvPr id="7" name="TextBox 6">
            <a:extLst>
              <a:ext uri="{FF2B5EF4-FFF2-40B4-BE49-F238E27FC236}">
                <a16:creationId xmlns:a16="http://schemas.microsoft.com/office/drawing/2014/main" id="{74C6FDB4-8C8B-6DC2-6B9F-F5BD2E89D388}"/>
              </a:ext>
            </a:extLst>
          </p:cNvPr>
          <p:cNvSpPr txBox="1"/>
          <p:nvPr/>
        </p:nvSpPr>
        <p:spPr bwMode="auto">
          <a:xfrm>
            <a:off x="593745" y="1406530"/>
            <a:ext cx="10767444"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err="1">
                <a:solidFill>
                  <a:schemeClr val="bg1"/>
                </a:solidFill>
                <a:latin typeface="Calibri" panose="020F0502020204030204" pitchFamily="34" charset="0"/>
              </a:rPr>
              <a:t>iDFS</a:t>
            </a:r>
            <a:r>
              <a:rPr lang="en-US" sz="2000" b="0" dirty="0">
                <a:solidFill>
                  <a:schemeClr val="bg1"/>
                </a:solidFill>
                <a:latin typeface="Calibri" panose="020F0502020204030204" pitchFamily="34" charset="0"/>
              </a:rPr>
              <a:t> benefit consistent across key prespecified subgroups, including patients with stage II, stage III, N0 and node-positive disease</a:t>
            </a:r>
          </a:p>
          <a:p>
            <a:pPr algn="l">
              <a:lnSpc>
                <a:spcPct val="100000"/>
              </a:lnSpc>
              <a:spcBef>
                <a:spcPct val="50000"/>
              </a:spcBef>
              <a:spcAft>
                <a:spcPct val="0"/>
              </a:spcAft>
              <a:buClrTx/>
              <a:buFontTx/>
              <a:buNone/>
            </a:pPr>
            <a:endParaRPr lang="en-US" sz="20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21770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NATALEE: Other Survival Outcomes</a:t>
            </a:r>
            <a:endParaRPr lang="en-US" altLang="en-US" dirty="0"/>
          </a:p>
        </p:txBody>
      </p:sp>
      <p:sp>
        <p:nvSpPr>
          <p:cNvPr id="2" name="Text Box 11">
            <a:extLst>
              <a:ext uri="{FF2B5EF4-FFF2-40B4-BE49-F238E27FC236}">
                <a16:creationId xmlns:a16="http://schemas.microsoft.com/office/drawing/2014/main" id="{DE89B7F3-1981-C5E6-8B03-C7932919301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Hortobagyi</a:t>
            </a:r>
            <a:r>
              <a:rPr lang="en-US" altLang="en-US" sz="1200" b="0" dirty="0">
                <a:solidFill>
                  <a:schemeClr val="bg2"/>
                </a:solidFill>
                <a:latin typeface="Calibri" panose="020F0502020204030204" pitchFamily="34" charset="0"/>
              </a:rPr>
              <a:t>. SABCS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GS03-03.</a:t>
            </a:r>
          </a:p>
        </p:txBody>
      </p:sp>
      <p:graphicFrame>
        <p:nvGraphicFramePr>
          <p:cNvPr id="3" name="Group 3">
            <a:extLst>
              <a:ext uri="{FF2B5EF4-FFF2-40B4-BE49-F238E27FC236}">
                <a16:creationId xmlns:a16="http://schemas.microsoft.com/office/drawing/2014/main" id="{09B2DE0D-39BC-5361-70F0-5829753CD8AA}"/>
              </a:ext>
            </a:extLst>
          </p:cNvPr>
          <p:cNvGraphicFramePr>
            <a:graphicFrameLocks/>
          </p:cNvGraphicFramePr>
          <p:nvPr>
            <p:extLst>
              <p:ext uri="{D42A27DB-BD31-4B8C-83A1-F6EECF244321}">
                <p14:modId xmlns:p14="http://schemas.microsoft.com/office/powerpoint/2010/main" val="1260000120"/>
              </p:ext>
            </p:extLst>
          </p:nvPr>
        </p:nvGraphicFramePr>
        <p:xfrm>
          <a:off x="709795" y="1619002"/>
          <a:ext cx="10767323" cy="4004859"/>
        </p:xfrm>
        <a:graphic>
          <a:graphicData uri="http://schemas.openxmlformats.org/drawingml/2006/table">
            <a:tbl>
              <a:tblPr/>
              <a:tblGrid>
                <a:gridCol w="3795708">
                  <a:extLst>
                    <a:ext uri="{9D8B030D-6E8A-4147-A177-3AD203B41FA5}">
                      <a16:colId xmlns:a16="http://schemas.microsoft.com/office/drawing/2014/main" val="20000"/>
                    </a:ext>
                  </a:extLst>
                </a:gridCol>
                <a:gridCol w="3539980">
                  <a:extLst>
                    <a:ext uri="{9D8B030D-6E8A-4147-A177-3AD203B41FA5}">
                      <a16:colId xmlns:a16="http://schemas.microsoft.com/office/drawing/2014/main" val="20001"/>
                    </a:ext>
                  </a:extLst>
                </a:gridCol>
                <a:gridCol w="3431635">
                  <a:extLst>
                    <a:ext uri="{9D8B030D-6E8A-4147-A177-3AD203B41FA5}">
                      <a16:colId xmlns:a16="http://schemas.microsoft.com/office/drawing/2014/main" val="20002"/>
                    </a:ext>
                  </a:extLst>
                </a:gridCol>
              </a:tblGrid>
              <a:tr h="6423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Survival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err="1">
                          <a:ln>
                            <a:noFill/>
                          </a:ln>
                          <a:solidFill>
                            <a:schemeClr val="tx1"/>
                          </a:solidFill>
                          <a:effectLst/>
                          <a:latin typeface="Calibri" panose="020F0502020204030204" pitchFamily="34" charset="0"/>
                        </a:rPr>
                        <a:t>Ribociclib</a:t>
                      </a:r>
                      <a:r>
                        <a:rPr kumimoji="0" lang="en-US" sz="2000" b="1" i="0" u="none" strike="noStrike" cap="none" normalizeH="0" baseline="0" dirty="0">
                          <a:ln>
                            <a:noFill/>
                          </a:ln>
                          <a:solidFill>
                            <a:schemeClr val="tx1"/>
                          </a:solidFill>
                          <a:effectLst/>
                          <a:latin typeface="Calibri" panose="020F0502020204030204" pitchFamily="34" charset="0"/>
                        </a:rPr>
                        <a:t> + NSAI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2549)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NSAI Alone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2552)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936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DDFS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844832829"/>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204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256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67325795"/>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3-yr DDFS,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HR: 0.749 (95% CI: 0.623-0.900); nominal 1-sided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 .0010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68790288"/>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3"/>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84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88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73058686"/>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3-yr DDFS,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4753306"/>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HR: 0.892 (95% CI: 0.661-1.203)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74807662"/>
                  </a:ext>
                </a:extLst>
              </a:tr>
            </a:tbl>
          </a:graphicData>
        </a:graphic>
      </p:graphicFrame>
      <p:sp>
        <p:nvSpPr>
          <p:cNvPr id="4" name="Rectangle 3">
            <a:extLst>
              <a:ext uri="{FF2B5EF4-FFF2-40B4-BE49-F238E27FC236}">
                <a16:creationId xmlns:a16="http://schemas.microsoft.com/office/drawing/2014/main" id="{867A762B-CB03-D91B-D4EB-A400F29C392E}"/>
              </a:ext>
            </a:extLst>
          </p:cNvPr>
          <p:cNvSpPr txBox="1">
            <a:spLocks noChangeArrowheads="1"/>
          </p:cNvSpPr>
          <p:nvPr/>
        </p:nvSpPr>
        <p:spPr>
          <a:xfrm>
            <a:off x="604675" y="5688029"/>
            <a:ext cx="10877529" cy="86783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0" kern="0" dirty="0"/>
              <a:t>35.9 </a:t>
            </a:r>
            <a:r>
              <a:rPr lang="en-US" altLang="en-US" sz="2000" b="0" kern="0" dirty="0" err="1"/>
              <a:t>mo</a:t>
            </a:r>
            <a:r>
              <a:rPr lang="en-US" altLang="en-US" sz="2000" b="0" kern="0" dirty="0"/>
              <a:t> median follow-up for OS; requires longer-term follow-up with &lt;4% events per arm</a:t>
            </a:r>
            <a:endParaRPr lang="en-US" altLang="en-US" sz="2400" b="0" kern="0" dirty="0"/>
          </a:p>
        </p:txBody>
      </p:sp>
    </p:spTree>
    <p:extLst>
      <p:ext uri="{BB962C8B-B14F-4D97-AF65-F5344CB8AC3E}">
        <p14:creationId xmlns:p14="http://schemas.microsoft.com/office/powerpoint/2010/main" val="27611415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NATALEE: Safety</a:t>
            </a:r>
            <a:endParaRPr lang="en-US" altLang="en-US" dirty="0"/>
          </a:p>
        </p:txBody>
      </p:sp>
      <p:sp>
        <p:nvSpPr>
          <p:cNvPr id="2" name="Text Box 11">
            <a:extLst>
              <a:ext uri="{FF2B5EF4-FFF2-40B4-BE49-F238E27FC236}">
                <a16:creationId xmlns:a16="http://schemas.microsoft.com/office/drawing/2014/main" id="{DE89B7F3-1981-C5E6-8B03-C7932919301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Hortobagyi</a:t>
            </a:r>
            <a:r>
              <a:rPr lang="en-US" altLang="en-US" sz="1200" b="0" dirty="0">
                <a:solidFill>
                  <a:schemeClr val="bg2"/>
                </a:solidFill>
                <a:latin typeface="Calibri" panose="020F0502020204030204" pitchFamily="34" charset="0"/>
              </a:rPr>
              <a:t>. SABCS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GS03-03.</a:t>
            </a:r>
          </a:p>
        </p:txBody>
      </p:sp>
      <p:graphicFrame>
        <p:nvGraphicFramePr>
          <p:cNvPr id="3" name="Group 3">
            <a:extLst>
              <a:ext uri="{FF2B5EF4-FFF2-40B4-BE49-F238E27FC236}">
                <a16:creationId xmlns:a16="http://schemas.microsoft.com/office/drawing/2014/main" id="{09B2DE0D-39BC-5361-70F0-5829753CD8AA}"/>
              </a:ext>
            </a:extLst>
          </p:cNvPr>
          <p:cNvGraphicFramePr>
            <a:graphicFrameLocks/>
          </p:cNvGraphicFramePr>
          <p:nvPr>
            <p:extLst>
              <p:ext uri="{D42A27DB-BD31-4B8C-83A1-F6EECF244321}">
                <p14:modId xmlns:p14="http://schemas.microsoft.com/office/powerpoint/2010/main" val="2499061641"/>
              </p:ext>
            </p:extLst>
          </p:nvPr>
        </p:nvGraphicFramePr>
        <p:xfrm>
          <a:off x="723900" y="1513047"/>
          <a:ext cx="8233833" cy="4860852"/>
        </p:xfrm>
        <a:graphic>
          <a:graphicData uri="http://schemas.openxmlformats.org/drawingml/2006/table">
            <a:tbl>
              <a:tblPr/>
              <a:tblGrid>
                <a:gridCol w="2902599">
                  <a:extLst>
                    <a:ext uri="{9D8B030D-6E8A-4147-A177-3AD203B41FA5}">
                      <a16:colId xmlns:a16="http://schemas.microsoft.com/office/drawing/2014/main" val="20000"/>
                    </a:ext>
                  </a:extLst>
                </a:gridCol>
                <a:gridCol w="1353522">
                  <a:extLst>
                    <a:ext uri="{9D8B030D-6E8A-4147-A177-3AD203B41FA5}">
                      <a16:colId xmlns:a16="http://schemas.microsoft.com/office/drawing/2014/main" val="20001"/>
                    </a:ext>
                  </a:extLst>
                </a:gridCol>
                <a:gridCol w="1353522">
                  <a:extLst>
                    <a:ext uri="{9D8B030D-6E8A-4147-A177-3AD203B41FA5}">
                      <a16:colId xmlns:a16="http://schemas.microsoft.com/office/drawing/2014/main" val="3917148203"/>
                    </a:ext>
                  </a:extLst>
                </a:gridCol>
                <a:gridCol w="1312095">
                  <a:extLst>
                    <a:ext uri="{9D8B030D-6E8A-4147-A177-3AD203B41FA5}">
                      <a16:colId xmlns:a16="http://schemas.microsoft.com/office/drawing/2014/main" val="20002"/>
                    </a:ext>
                  </a:extLst>
                </a:gridCol>
                <a:gridCol w="1312095">
                  <a:extLst>
                    <a:ext uri="{9D8B030D-6E8A-4147-A177-3AD203B41FA5}">
                      <a16:colId xmlns:a16="http://schemas.microsoft.com/office/drawing/2014/main" val="1356239604"/>
                    </a:ext>
                  </a:extLst>
                </a:gridCol>
              </a:tblGrid>
              <a:tr h="3496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err="1">
                          <a:ln>
                            <a:noFill/>
                          </a:ln>
                          <a:solidFill>
                            <a:schemeClr val="tx1"/>
                          </a:solidFill>
                          <a:effectLst/>
                          <a:latin typeface="Calibri" panose="020F0502020204030204" pitchFamily="34" charset="0"/>
                        </a:rPr>
                        <a:t>Ribociclib</a:t>
                      </a:r>
                      <a:r>
                        <a:rPr kumimoji="0" lang="en-US" sz="1600" b="1" i="0" u="none" strike="noStrike" cap="none" normalizeH="0" baseline="0" dirty="0">
                          <a:ln>
                            <a:noFill/>
                          </a:ln>
                          <a:solidFill>
                            <a:schemeClr val="tx1"/>
                          </a:solidFill>
                          <a:effectLst/>
                          <a:latin typeface="Calibri" panose="020F0502020204030204" pitchFamily="34" charset="0"/>
                        </a:rPr>
                        <a:t> + NSAI  (n = 2525)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NSAI Alone  (n = 2442)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3258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 of Special Interest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615740258"/>
                  </a:ext>
                </a:extLst>
              </a:tr>
              <a:tr h="2525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67325795"/>
                  </a:ext>
                </a:extLst>
              </a:tr>
              <a:tr h="2233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Liver-related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QT interval prolongation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ECG QT prolonged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ILD/pneumonitis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22254373"/>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Other Clinically Relevant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914415569"/>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32720694"/>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41588764"/>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04267891"/>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56186929"/>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36759461"/>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72088811"/>
                  </a:ext>
                </a:extLst>
              </a:tr>
            </a:tbl>
          </a:graphicData>
        </a:graphic>
      </p:graphicFrame>
      <p:sp>
        <p:nvSpPr>
          <p:cNvPr id="4" name="Rectangle 3">
            <a:extLst>
              <a:ext uri="{FF2B5EF4-FFF2-40B4-BE49-F238E27FC236}">
                <a16:creationId xmlns:a16="http://schemas.microsoft.com/office/drawing/2014/main" id="{867A762B-CB03-D91B-D4EB-A400F29C392E}"/>
              </a:ext>
            </a:extLst>
          </p:cNvPr>
          <p:cNvSpPr txBox="1">
            <a:spLocks noChangeArrowheads="1"/>
          </p:cNvSpPr>
          <p:nvPr/>
        </p:nvSpPr>
        <p:spPr>
          <a:xfrm>
            <a:off x="8957733" y="1513047"/>
            <a:ext cx="2719259" cy="464621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b="0" kern="0" dirty="0"/>
              <a:t>Liver-related AEs were most frequent reason for discontinuing ribociclib</a:t>
            </a:r>
          </a:p>
          <a:p>
            <a:r>
              <a:rPr lang="en-US" altLang="en-US" sz="2200" b="0" kern="0" dirty="0"/>
              <a:t>No AEs of special interest or clinically relevant AEs increased by &gt;1% in updated analysis</a:t>
            </a:r>
          </a:p>
          <a:p>
            <a:pPr lvl="1"/>
            <a:r>
              <a:rPr lang="en-US" altLang="en-US" sz="2000" b="0" kern="0" dirty="0"/>
              <a:t>0.8% increase in discontinuations</a:t>
            </a:r>
          </a:p>
        </p:txBody>
      </p:sp>
    </p:spTree>
    <p:extLst>
      <p:ext uri="{BB962C8B-B14F-4D97-AF65-F5344CB8AC3E}">
        <p14:creationId xmlns:p14="http://schemas.microsoft.com/office/powerpoint/2010/main" val="3830909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NATALEE: Investigator’ Conclusions at Final </a:t>
            </a:r>
            <a:r>
              <a:rPr lang="en-US" dirty="0" err="1"/>
              <a:t>iDFS</a:t>
            </a:r>
            <a:r>
              <a:rPr lang="en-US" dirty="0"/>
              <a:t> Analysis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600" dirty="0"/>
              <a:t>In this final </a:t>
            </a:r>
            <a:r>
              <a:rPr lang="en-US" altLang="en-US" sz="2600" dirty="0" err="1"/>
              <a:t>iDFS</a:t>
            </a:r>
            <a:r>
              <a:rPr lang="en-US" altLang="en-US" sz="2600" dirty="0"/>
              <a:t> analysis, as prespecified, of the phase III NATALEE trial adjuvant ribociclib + NSAI consistently showed significant improvement in </a:t>
            </a:r>
            <a:r>
              <a:rPr lang="en-US" altLang="en-US" sz="2600" dirty="0" err="1"/>
              <a:t>iDFS</a:t>
            </a:r>
            <a:r>
              <a:rPr lang="en-US" altLang="en-US" sz="2600" dirty="0"/>
              <a:t> vs NSAI alone in patients with HR+/HER2- EBC at risk of recurrence</a:t>
            </a:r>
          </a:p>
          <a:p>
            <a:pPr lvl="1"/>
            <a:r>
              <a:rPr lang="en-US" altLang="en-US" sz="2400" dirty="0"/>
              <a:t>78.3% of patients were no longer receiving ribociclib by data cutoff</a:t>
            </a:r>
            <a:r>
              <a:rPr lang="en-US" altLang="en-US" sz="2400" baseline="30000" dirty="0"/>
              <a:t> </a:t>
            </a:r>
          </a:p>
          <a:p>
            <a:pPr lvl="1"/>
            <a:r>
              <a:rPr lang="en-US" altLang="en-US" sz="2400" dirty="0" err="1"/>
              <a:t>iDFS</a:t>
            </a:r>
            <a:r>
              <a:rPr lang="en-US" altLang="en-US" sz="2400" dirty="0"/>
              <a:t> benefit with ribociclib + NSAI was consistent across prespecified patient subgroups</a:t>
            </a:r>
          </a:p>
          <a:p>
            <a:r>
              <a:rPr lang="en-US" altLang="en-US" sz="2600" dirty="0"/>
              <a:t>No new safety signals were observed and the 3-yr ribociclib regimen was well tolerated in adjuvant setting</a:t>
            </a:r>
          </a:p>
        </p:txBody>
      </p:sp>
      <p:sp>
        <p:nvSpPr>
          <p:cNvPr id="3" name="Text Box 11">
            <a:extLst>
              <a:ext uri="{FF2B5EF4-FFF2-40B4-BE49-F238E27FC236}">
                <a16:creationId xmlns:a16="http://schemas.microsoft.com/office/drawing/2014/main" id="{04C0F882-56D5-E8A5-C6ED-1439B861348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Hortobagyi</a:t>
            </a:r>
            <a:r>
              <a:rPr lang="en-US" altLang="en-US" sz="1200" b="0" dirty="0">
                <a:solidFill>
                  <a:schemeClr val="bg2"/>
                </a:solidFill>
                <a:latin typeface="Calibri" panose="020F0502020204030204" pitchFamily="34" charset="0"/>
              </a:rPr>
              <a:t>. SABCS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GS03-03.</a:t>
            </a:r>
          </a:p>
        </p:txBody>
      </p:sp>
    </p:spTree>
    <p:extLst>
      <p:ext uri="{BB962C8B-B14F-4D97-AF65-F5344CB8AC3E}">
        <p14:creationId xmlns:p14="http://schemas.microsoft.com/office/powerpoint/2010/main" val="2627868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SABCS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from the conference</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Tree>
    <p:extLst>
      <p:ext uri="{BB962C8B-B14F-4D97-AF65-F5344CB8AC3E}">
        <p14:creationId xmlns:p14="http://schemas.microsoft.com/office/powerpoint/2010/main" val="7307729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56M7VY3CDVN5-648108103-1</_dlc_DocId>
    <_dlc_DocIdUrl xmlns="d54cbe69-32bd-412a-b004-9152f949605e">
      <Url>https://intranet.clinicaloptions.com/mews/oncology/ONC_2023_Breast_SABCS_CF_(PRP6838)/Capsule_Slideset__9/_layouts/15/DocIdRedir.aspx?ID=56M7VY3CDVN5-648108103-1</Url>
      <Description>56M7VY3CDVN5-648108103-1</Description>
    </_dlc_DocIdUrl>
    <Document_x0020_Category xmlns="659e1e0a-af4f-4a33-8229-b82757ad63d8">Conference Capsule Slides</Document_x0020_Category>
  </documentManagement>
</p:properties>
</file>

<file path=customXml/item3.xml><?xml version="1.0" encoding="utf-8"?>
<LongProperties xmlns="http://schemas.microsoft.com/office/2006/metadata/long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5C6841806C5D9E48A240C95F14E024EF" ma:contentTypeVersion="1" ma:contentTypeDescription="Create a new document." ma:contentTypeScope="" ma:versionID="339bcb42f1a3b99a28caf671c47c268d">
  <xsd:schema xmlns:xsd="http://www.w3.org/2001/XMLSchema" xmlns:xs="http://www.w3.org/2001/XMLSchema" xmlns:p="http://schemas.microsoft.com/office/2006/metadata/properties" xmlns:ns2="d54cbe69-32bd-412a-b004-9152f949605e" xmlns:ns3="659e1e0a-af4f-4a33-8229-b82757ad63d8" targetNamespace="http://schemas.microsoft.com/office/2006/metadata/properties" ma:root="true" ma:fieldsID="d99c26e515fb8cba0f929b4f397e2b4d" ns2:_="" ns3:_="">
    <xsd:import namespace="d54cbe69-32bd-412a-b004-9152f949605e"/>
    <xsd:import namespace="659e1e0a-af4f-4a33-8229-b82757ad63d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59e1e0a-af4f-4a33-8229-b82757ad63d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http://schemas.microsoft.com/office/2006/metadata/properties"/>
    <ds:schemaRef ds:uri="http://purl.org/dc/dcmitype/"/>
    <ds:schemaRef ds:uri="http://purl.org/dc/elements/1.1/"/>
    <ds:schemaRef ds:uri="http://purl.org/dc/terms/"/>
    <ds:schemaRef ds:uri="http://schemas.openxmlformats.org/package/2006/metadata/core-properties"/>
    <ds:schemaRef ds:uri="http://schemas.microsoft.com/office/infopath/2007/PartnerControls"/>
    <ds:schemaRef ds:uri="659e1e0a-af4f-4a33-8229-b82757ad63d8"/>
    <ds:schemaRef ds:uri="http://schemas.microsoft.com/office/2006/documentManagement/types"/>
    <ds:schemaRef ds:uri="http://www.w3.org/XML/1998/namespace"/>
    <ds:schemaRef ds:uri="d54cbe69-32bd-412a-b004-9152f949605e"/>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B3398EC4-B772-4D6E-AD81-DC015E375202}">
  <ds:schemaRefs>
    <ds:schemaRef ds:uri="http://schemas.microsoft.com/sharepoint/events"/>
  </ds:schemaRefs>
</ds:datastoreItem>
</file>

<file path=customXml/itemProps5.xml><?xml version="1.0" encoding="utf-8"?>
<ds:datastoreItem xmlns:ds="http://schemas.openxmlformats.org/officeDocument/2006/customXml" ds:itemID="{2BE666C3-2C9E-4A19-BD0D-38AF687B5A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659e1e0a-af4f-4a33-8229-b82757ad63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1846</TotalTime>
  <Words>1754</Words>
  <Application>Microsoft Office PowerPoint</Application>
  <PresentationFormat>Widescreen</PresentationFormat>
  <Paragraphs>276</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Noto Sans</vt:lpstr>
      <vt:lpstr>Times</vt:lpstr>
      <vt:lpstr>Wingdings</vt:lpstr>
      <vt:lpstr>2022_CCO_Template</vt:lpstr>
      <vt:lpstr>Final iDFS Analysis of NATALEE: Phase III Trial of Adjuvant Ribociclib + Nonsteroidal Aromatase Inhibitor in HR+/HER2- EBC</vt:lpstr>
      <vt:lpstr>About These Slides</vt:lpstr>
      <vt:lpstr>NATALEE: Adjuvant Ribociclib + Nonsteroidal Aromatase Inhibitor in HR+/HER2- Early Breast Cancer</vt:lpstr>
      <vt:lpstr>NATALEE: Study Design</vt:lpstr>
      <vt:lpstr>NATALEE: Baseline Characteristics</vt:lpstr>
      <vt:lpstr>NATALEE: iDFS (Primary Endpoint)</vt:lpstr>
      <vt:lpstr>NATALEE: iDFS in Key Patient Subgroups</vt:lpstr>
      <vt:lpstr>NATALEE: Other Survival Outcomes</vt:lpstr>
      <vt:lpstr>NATALEE: Safety</vt:lpstr>
      <vt:lpstr>NATALEE: Investigator’ Conclusions at Final iDFS Analysis</vt:lpstr>
      <vt:lpstr>Go Online for More CCO  Coverage of SABCS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Final iDFS Analysis of NATALEE: Phase III Trial of Adjuvant Ribociclib + Nonsteroidal Aromatase Inhibitor in HR+/HER2- EBC</dc:title>
  <dc:creator>Preferred User</dc:creator>
  <cp:lastModifiedBy>jbuckley@clinicaloptions.com</cp:lastModifiedBy>
  <cp:revision>75</cp:revision>
  <cp:lastPrinted>2016-09-26T20:21:49Z</cp:lastPrinted>
  <dcterms:created xsi:type="dcterms:W3CDTF">2005-05-27T15:08:01Z</dcterms:created>
  <dcterms:modified xsi:type="dcterms:W3CDTF">2023-12-10T20:38:28Z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9509c4e5-c5e1-4dbb-bd9b-aa202eafb582</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0x0101005C6841806C5D9E48A240C95F14E024EF</vt:lpwstr>
  </property>
  <property fmtid="{D5CDD505-2E9C-101B-9397-08002B2CF9AE}" pid="9" name="MediaServiceImageTags">
    <vt:lpwstr/>
  </property>
</Properties>
</file>