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563" r:id="rId5"/>
    <p:sldId id="558" r:id="rId6"/>
    <p:sldId id="559" r:id="rId7"/>
    <p:sldId id="561" r:id="rId8"/>
    <p:sldId id="548" r:id="rId9"/>
    <p:sldId id="549" r:id="rId10"/>
    <p:sldId id="550" r:id="rId11"/>
    <p:sldId id="551" r:id="rId12"/>
    <p:sldId id="564" r:id="rId13"/>
    <p:sldId id="552" r:id="rId14"/>
    <p:sldId id="5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Gordon Kelley" initials="GK" lastIdx="1" clrIdx="7">
    <p:extLst>
      <p:ext uri="{19B8F6BF-5375-455C-9EA6-DF929625EA0E}">
        <p15:presenceInfo xmlns:p15="http://schemas.microsoft.com/office/powerpoint/2012/main" userId="S::gkelley@clinicaloptions.com::7e3d11cf-7436-4611-80d7-51121a63678e" providerId="AD"/>
      </p:ext>
    </p:extLst>
  </p:cmAuthor>
  <p:cmAuthor id="2" name="Megan Capel" initials="MC" lastIdx="6" clrIdx="1"/>
  <p:cmAuthor id="9" name="Hillary Tunggal" initials="HT" lastIdx="20" clrIdx="8">
    <p:extLst>
      <p:ext uri="{19B8F6BF-5375-455C-9EA6-DF929625EA0E}">
        <p15:presenceInfo xmlns:p15="http://schemas.microsoft.com/office/powerpoint/2012/main" userId="S::htunggal@cealliance.com::ad64bda3-5530-4833-84b4-5d3ed1bf5c1c" providerId="AD"/>
      </p:ext>
    </p:extLst>
  </p:cmAuthor>
  <p:cmAuthor id="3" name="Andrea Boecler" initials="AB" lastIdx="2" clrIdx="2">
    <p:extLst>
      <p:ext uri="{19B8F6BF-5375-455C-9EA6-DF929625EA0E}">
        <p15:presenceInfo xmlns:p15="http://schemas.microsoft.com/office/powerpoint/2012/main" userId="S::aboecler@clinicaloptions.com::28e82037-1239-4052-943b-ae184e0bc2af" providerId="AD"/>
      </p:ext>
    </p:extLst>
  </p:cmAuthor>
  <p:cmAuthor id="10" name="Marie Becker" initials="MB" lastIdx="7" clrIdx="9">
    <p:extLst>
      <p:ext uri="{19B8F6BF-5375-455C-9EA6-DF929625EA0E}">
        <p15:presenceInfo xmlns:p15="http://schemas.microsoft.com/office/powerpoint/2012/main" userId="S::mbecker@clinicaloptions.com::a16991b8-7bb5-4da5-98af-c360d036dd20" providerId="AD"/>
      </p:ext>
    </p:extLst>
  </p:cmAuthor>
  <p:cmAuthor id="4" name="Timothy Quill" initials="TQ" lastIdx="5"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E14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5609A-65BA-45DE-8C25-E371FD86074C}" v="195" dt="2024-06-04T19:13:33.281"/>
    <p1510:client id="{8F93925A-26A2-4866-B4BB-A71803A2A1AC}" v="39" dt="2024-06-04T18:34:43.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86885" autoAdjust="0"/>
  </p:normalViewPr>
  <p:slideViewPr>
    <p:cSldViewPr snapToGrid="0">
      <p:cViewPr varScale="1">
        <p:scale>
          <a:sx n="86" d="100"/>
          <a:sy n="86" d="100"/>
        </p:scale>
        <p:origin x="41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NSCLC, non-small-call lung cancer.</a:t>
            </a:r>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a:p>
        </p:txBody>
      </p:sp>
    </p:spTree>
    <p:extLst>
      <p:ext uri="{BB962C8B-B14F-4D97-AF65-F5344CB8AC3E}">
        <p14:creationId xmlns:p14="http://schemas.microsoft.com/office/powerpoint/2010/main" val="1128020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NCCN, National Comprehensive Cancer Network; NSCLC, non-small-cell lung cancer; OS, overall survival; PFS, progression-free survival.</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624055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BICR, blinded independent central review; CT, chemotherapy; DoR, duration of response; ECOG, Eastern Cooperative Oncology Group; NSCLC, non-small-cell lung cancer; ORR, overall response rate; OS, overall survival; PFS, progression-free survival; PRO, patient-reported outcome; PS, performance status; RECIST, Response Evaluation Criteria in Solid Tumors.</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351050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ECOG, Eastern Cooperative Oncology Group; PS, performance status.</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469823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BICR, blinded independent central review; PFS, progression-free survival.</a:t>
            </a:r>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4077026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BL, baseline; CIT, chemoimmunotherapy; ECOG, Eastern Cooperative Oncology Group; mets, metastases; PFS, progression-free survival; PS, performance status.</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1674797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BICR, blinded independent central review; BL, baseline; CNS, central nervous system; DCR, disease control rate; DoR, duration of response; LCSS, lung cancer symptoms scale; mets, metastases; ORR, overall response rate; OR, odds ratio; TTD, time to deterioration.</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a:p>
        </p:txBody>
      </p:sp>
    </p:spTree>
    <p:extLst>
      <p:ext uri="{BB962C8B-B14F-4D97-AF65-F5344CB8AC3E}">
        <p14:creationId xmlns:p14="http://schemas.microsoft.com/office/powerpoint/2010/main" val="3965330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ALT, alanine aminotransferase; AST, aspartate aminotransferase; d/c discontinuation; SAE, serious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4371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NSCLC, non-small-cell lung cancer; OR, odds ratio; ORR, overall response rate; PFS, progression-free survival; TPS, tumor proportion score.</a:t>
            </a:r>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a:p>
        </p:txBody>
      </p:sp>
    </p:spTree>
    <p:extLst>
      <p:ext uri="{BB962C8B-B14F-4D97-AF65-F5344CB8AC3E}">
        <p14:creationId xmlns:p14="http://schemas.microsoft.com/office/powerpoint/2010/main" val="3351803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KRYSTAL-12: Phase III Trial of Adagrasib vs Docetaxel in Previously Treated Advanced </a:t>
            </a:r>
            <a:r>
              <a:rPr lang="en-US" altLang="en-US" sz="4000" i="1"/>
              <a:t>KRAS</a:t>
            </a:r>
            <a:r>
              <a:rPr lang="en-US" altLang="en-US" sz="4000" baseline="30000"/>
              <a:t>G12C</a:t>
            </a:r>
            <a:r>
              <a:rPr lang="en-US" altLang="en-US" sz="4000"/>
              <a:t>-</a:t>
            </a:r>
            <a:r>
              <a:rPr lang="en-US" altLang="en-US" sz="4000" baseline="30000"/>
              <a:t> </a:t>
            </a:r>
            <a:r>
              <a:rPr lang="en-US" altLang="en-US" sz="4000"/>
              <a:t>Mutated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and </a:t>
            </a:r>
            <a:r>
              <a:rPr lang="en-US" sz="1200">
                <a:solidFill>
                  <a:srgbClr val="000000"/>
                </a:solidFill>
                <a:latin typeface="Calibri" panose="020F0502020204030204" pitchFamily="34" charset="0"/>
                <a:cs typeface="Arial" panose="020B0604020202020204" pitchFamily="34" charset="0"/>
              </a:rPr>
              <a:t>Gilead Sciences, Inc</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a:ln>
                  <a:noFill/>
                </a:ln>
                <a:solidFill>
                  <a:srgbClr val="455560"/>
                </a:solidFill>
                <a:effectLst/>
                <a:uLnTx/>
                <a:uFillTx/>
                <a:latin typeface="Calibri"/>
                <a:ea typeface="+mn-ea"/>
                <a:cs typeface="Calibri"/>
              </a:rPr>
              <a:t>of the </a:t>
            </a:r>
            <a:r>
              <a:rPr kumimoji="0" lang="en-US" sz="1600" b="0" i="1" u="none" strike="noStrike" kern="0" cap="none" spc="0" normalizeH="0" baseline="0" noProof="0">
                <a:ln>
                  <a:noFill/>
                </a:ln>
                <a:solidFill>
                  <a:srgbClr val="455560"/>
                </a:solidFill>
                <a:effectLst/>
                <a:uLnTx/>
                <a:uFillTx/>
                <a:latin typeface="Calibri"/>
                <a:ea typeface="+mn-ea"/>
                <a:cs typeface="Calibri"/>
              </a:rPr>
              <a:t>2024</a:t>
            </a:r>
            <a:r>
              <a:rPr kumimoji="0" lang="en-US" sz="1600" b="0" i="0" u="none" strike="noStrike" kern="0" cap="none" spc="0" normalizeH="0" baseline="0" noProof="0">
                <a:ln>
                  <a:noFill/>
                </a:ln>
                <a:solidFill>
                  <a:srgbClr val="455560"/>
                </a:solidFill>
                <a:effectLst/>
                <a:uLnTx/>
                <a:uFillTx/>
                <a:latin typeface="Calibri"/>
                <a:ea typeface="+mn-ea"/>
                <a:cs typeface="Calibri"/>
              </a:rPr>
              <a:t> </a:t>
            </a:r>
            <a:r>
              <a:rPr kumimoji="0" lang="en-US" sz="1600" b="0" i="1" u="none" strike="noStrike" kern="0" cap="none" spc="0" normalizeH="0" baseline="0" noProof="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91473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KRYSTAL-12: Background</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980070" cy="4650686"/>
          </a:xfrm>
        </p:spPr>
        <p:txBody>
          <a:bodyPr/>
          <a:lstStyle/>
          <a:p>
            <a:r>
              <a:rPr lang="en-US" altLang="en-US" sz="2200" i="1"/>
              <a:t>KRAS</a:t>
            </a:r>
            <a:r>
              <a:rPr lang="en-US" altLang="en-US" sz="2200" baseline="30000"/>
              <a:t>G12C </a:t>
            </a:r>
            <a:r>
              <a:rPr lang="en-US" altLang="en-US" sz="2200"/>
              <a:t>is a common driver mutation in lung cancer found in ~14% of lung adenocarcinomas</a:t>
            </a:r>
            <a:r>
              <a:rPr lang="en-US" altLang="en-US" sz="2200" baseline="30000"/>
              <a:t>1</a:t>
            </a:r>
            <a:endParaRPr lang="en-US" altLang="en-US" sz="2200"/>
          </a:p>
          <a:p>
            <a:r>
              <a:rPr lang="en-US" altLang="en-US" sz="2200"/>
              <a:t>Adagrasib is a KRAS</a:t>
            </a:r>
            <a:r>
              <a:rPr lang="en-US" altLang="en-US" sz="2200" baseline="30000"/>
              <a:t>G12C</a:t>
            </a:r>
            <a:r>
              <a:rPr lang="en-US" altLang="en-US" sz="2200"/>
              <a:t> inhibitor with accelerated approval in the US and conditional approval in the EU, UK for previously treated, locally advanced or metastatic NSCLC with a </a:t>
            </a:r>
            <a:r>
              <a:rPr lang="en-US" altLang="en-US" sz="2200" i="1"/>
              <a:t>KRAS</a:t>
            </a:r>
            <a:r>
              <a:rPr lang="en-US" altLang="en-US" sz="2200" baseline="30000"/>
              <a:t>G12C</a:t>
            </a:r>
            <a:r>
              <a:rPr lang="en-US" altLang="en-US" sz="2200"/>
              <a:t> mutation</a:t>
            </a:r>
            <a:r>
              <a:rPr lang="en-US" altLang="en-US" sz="2200" baseline="30000"/>
              <a:t>2</a:t>
            </a:r>
            <a:endParaRPr lang="en-US" altLang="en-US" sz="2200"/>
          </a:p>
          <a:p>
            <a:pPr lvl="1"/>
            <a:r>
              <a:rPr lang="en-US" altLang="en-US" sz="2000"/>
              <a:t>Approvals based on phase II KRYSTAL-1 trial that found deep/durable responses with promising PFS and OS in previously treated, advanced </a:t>
            </a:r>
            <a:r>
              <a:rPr lang="en-US" altLang="en-US" sz="2000" i="1"/>
              <a:t>KRAS</a:t>
            </a:r>
            <a:r>
              <a:rPr lang="en-US" altLang="en-US" sz="2000" baseline="30000"/>
              <a:t>G12C</a:t>
            </a:r>
            <a:r>
              <a:rPr lang="en-US" altLang="en-US" sz="2000"/>
              <a:t>-mutated NSCLC, including in patients with brain metastases</a:t>
            </a:r>
            <a:r>
              <a:rPr lang="en-US" altLang="en-US" sz="2000" baseline="30000"/>
              <a:t>3-5</a:t>
            </a:r>
            <a:endParaRPr lang="en-US" altLang="en-US" sz="2000"/>
          </a:p>
          <a:p>
            <a:pPr lvl="1"/>
            <a:r>
              <a:rPr lang="en-US" altLang="en-US" sz="2000"/>
              <a:t>Adagrasib has a NCCN category 2a recommendation for advanced </a:t>
            </a:r>
            <a:r>
              <a:rPr lang="en-US" altLang="en-US" sz="2000" i="1"/>
              <a:t>KRAS</a:t>
            </a:r>
            <a:r>
              <a:rPr lang="en-US" altLang="en-US" sz="2000" baseline="30000"/>
              <a:t>G12C</a:t>
            </a:r>
            <a:r>
              <a:rPr lang="en-US" altLang="en-US" sz="2000"/>
              <a:t>-mutated NSCLC with brain metastases</a:t>
            </a:r>
            <a:r>
              <a:rPr lang="en-US" altLang="en-US" sz="2000" baseline="30000"/>
              <a:t>6</a:t>
            </a:r>
            <a:endParaRPr lang="en-US" altLang="en-US" sz="2000"/>
          </a:p>
          <a:p>
            <a:r>
              <a:rPr lang="en-US" altLang="en-US" sz="2200"/>
              <a:t>Current study reports primary results from KRYSTAL-12, a confirmatory phase III trial comparing adagrasib vs docetaxel in previously treated advanced </a:t>
            </a:r>
            <a:r>
              <a:rPr lang="en-US" altLang="en-US" sz="2200" i="1"/>
              <a:t>KRAS</a:t>
            </a:r>
            <a:r>
              <a:rPr lang="en-US" altLang="en-US" sz="2200" baseline="30000"/>
              <a:t>G12C-</a:t>
            </a:r>
            <a:r>
              <a:rPr lang="en-US" altLang="en-US" sz="2200"/>
              <a:t>mutated NSCLC</a:t>
            </a:r>
            <a:r>
              <a:rPr lang="en-US" altLang="en-US" sz="2200" baseline="30000"/>
              <a:t>7</a:t>
            </a:r>
            <a:endParaRPr lang="en-US" altLang="en-US" sz="2200"/>
          </a:p>
          <a:p>
            <a:endParaRPr lang="en-US" altLang="en-US" sz="2000" i="1"/>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1. Nassar. NEJM. 2021;384:185. 2. </a:t>
            </a:r>
            <a:r>
              <a:rPr lang="en-US" altLang="en-US" sz="1200">
                <a:solidFill>
                  <a:srgbClr val="455560"/>
                </a:solidFill>
                <a:latin typeface="Calibri" panose="020F0502020204030204" pitchFamily="34" charset="0"/>
                <a:cs typeface="Arial" panose="020B0604020202020204" pitchFamily="34" charset="0"/>
              </a:rPr>
              <a:t>Adagrasib PI. 2024. 3.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Janne. NEJM. 2022;387:120. 4. Gadgeel</a:t>
            </a:r>
            <a:r>
              <a:rPr lang="en-US" altLang="en-US" sz="1200">
                <a:solidFill>
                  <a:srgbClr val="455560"/>
                </a:solidFill>
                <a:latin typeface="Calibri" panose="020F0502020204030204" pitchFamily="34" charset="0"/>
                <a:cs typeface="Arial" panose="020B0604020202020204" pitchFamily="34" charset="0"/>
              </a:rPr>
              <a:t>. WCLC 2023. Abstr MA06.04. 5. Negrao. JCO. 2023;41:4472. 6. NCCN guidelines for lung cancer (v.5.2024). 7. Mok. ASCO 2024. Abstract LBA8509.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9759" y="1486229"/>
            <a:ext cx="11141055"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Confirmatory, open-label, randomized phase III trial (data cutoff December 31, 2023)</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a:t>
            </a:r>
            <a:r>
              <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 PFS by BICR (RECIST v1.1)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1" i="0" u="none" strike="noStrike" kern="0" cap="none" spc="0" normalizeH="0" baseline="0" noProof="0">
                <a:ln>
                  <a:noFill/>
                </a:ln>
                <a:solidFill>
                  <a:srgbClr val="000000"/>
                </a:solidFill>
                <a:effectLst/>
                <a:uLnTx/>
                <a:uFillTx/>
                <a:latin typeface="Calibri" panose="020F0502020204030204" pitchFamily="34" charset="0"/>
                <a:ea typeface="+mn-ea"/>
                <a:cs typeface="+mn-cs"/>
              </a:rPr>
              <a:t>Secondary endpoints</a:t>
            </a:r>
            <a:r>
              <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 ORR by BICR (RECIST v1.1), DoR, OS, safety, PROs</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t>KRYSTAL-12:</a:t>
            </a:r>
            <a:r>
              <a:rPr lang="en-US" altLang="en-US"/>
              <a:t> Study Design</a:t>
            </a:r>
            <a:endParaRPr lang="en-US" altLang="en-US">
              <a:highlight>
                <a:srgbClr val="FFFF00"/>
              </a:highlight>
            </a:endParaRP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04712" y="2986046"/>
            <a:ext cx="324448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with locally advanced or metastatic NSCLC with </a:t>
            </a:r>
            <a:r>
              <a:rPr kumimoji="0" lang="en-GB" altLang="en-US" sz="180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KRAS</a:t>
            </a:r>
            <a:r>
              <a:rPr kumimoji="0" lang="en-GB" altLang="en-US" sz="180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G12C</a:t>
            </a:r>
            <a:r>
              <a:rPr kumimoji="0" lang="en-GB" altLang="en-US" sz="1800" u="none" strike="noStrike" kern="1200" cap="none" spc="0" normalizeH="0" noProof="0">
                <a:ln>
                  <a:noFill/>
                </a:ln>
                <a:solidFill>
                  <a:srgbClr val="000000"/>
                </a:solidFill>
                <a:effectLst/>
                <a:uLnTx/>
                <a:uFillTx/>
                <a:latin typeface="Calibri" panose="020F0502020204030204" pitchFamily="34" charset="0"/>
                <a:ea typeface="+mn-ea"/>
                <a:cs typeface="Arial" panose="020B0604020202020204" pitchFamily="34" charset="0"/>
              </a:rPr>
              <a:t> mutation; prior ICI and platinum CT; ECOG PS 0-1; stable brain metastases allowed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i="0" baseline="0">
                <a:solidFill>
                  <a:srgbClr val="000000"/>
                </a:solidFill>
                <a:latin typeface="Calibri" panose="020F0502020204030204" pitchFamily="34" charset="0"/>
                <a:cs typeface="Arial" panose="020B0604020202020204" pitchFamily="34" charset="0"/>
              </a:rPr>
              <a:t>(N = 453)</a:t>
            </a:r>
            <a:endParaRPr kumimoji="0" lang="en-US" altLang="en-US" sz="18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3919036" y="3661157"/>
            <a:ext cx="479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8942580" y="3430324"/>
            <a:ext cx="2544708" cy="830997"/>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Crossover allowed if disease progression (per RECIST 1.1) confirmed by real-time BICR</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715962" y="3034732"/>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Adagrasib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600 mg BID PO</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715962" y="3979295"/>
            <a:ext cx="3790950"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Docetaxel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75 mg/m</a:t>
            </a:r>
            <a:r>
              <a:rPr kumimoji="0" lang="en-US" altLang="en-US" sz="1800" b="0"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noProof="0">
                <a:ln>
                  <a:noFill/>
                </a:ln>
                <a:solidFill>
                  <a:srgbClr val="FFFFFF"/>
                </a:solidFill>
                <a:effectLst/>
                <a:uLnTx/>
                <a:uFillTx/>
                <a:latin typeface="Calibri" panose="020F0502020204030204" pitchFamily="34" charset="0"/>
                <a:ea typeface="+mn-ea"/>
                <a:cs typeface="Arial" panose="020B0604020202020204" pitchFamily="34" charset="0"/>
              </a:rPr>
              <a:t> Q3W IV</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979362" y="398723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979362" y="338715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Mok. AS</a:t>
            </a:r>
            <a:r>
              <a:rPr lang="en-US" altLang="en-US" sz="120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2024. Abstr LBA8509.</a:t>
            </a:r>
          </a:p>
        </p:txBody>
      </p:sp>
      <p:cxnSp>
        <p:nvCxnSpPr>
          <p:cNvPr id="7" name="Connector: Elbow 6">
            <a:extLst>
              <a:ext uri="{FF2B5EF4-FFF2-40B4-BE49-F238E27FC236}">
                <a16:creationId xmlns:a16="http://schemas.microsoft.com/office/drawing/2014/main" id="{475030B2-4A2E-B37A-4342-3F2DB13F76D0}"/>
              </a:ext>
            </a:extLst>
          </p:cNvPr>
          <p:cNvCxnSpPr>
            <a:cxnSpLocks/>
            <a:stCxn id="19464" idx="3"/>
            <a:endCxn id="19463" idx="3"/>
          </p:cNvCxnSpPr>
          <p:nvPr/>
        </p:nvCxnSpPr>
        <p:spPr bwMode="auto">
          <a:xfrm flipV="1">
            <a:off x="8506912" y="3386363"/>
            <a:ext cx="12700" cy="944976"/>
          </a:xfrm>
          <a:prstGeom prst="bentConnector3">
            <a:avLst>
              <a:gd name="adj1" fmla="val 3043165"/>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50493C26-C7D6-A805-6B83-3E900B258394}"/>
              </a:ext>
            </a:extLst>
          </p:cNvPr>
          <p:cNvSpPr txBox="1"/>
          <p:nvPr/>
        </p:nvSpPr>
        <p:spPr bwMode="auto">
          <a:xfrm>
            <a:off x="2462649" y="2070911"/>
            <a:ext cx="41487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a:solidFill>
                  <a:schemeClr val="bg1"/>
                </a:solidFill>
                <a:latin typeface="Calibri" panose="020F0502020204030204" pitchFamily="34" charset="0"/>
              </a:rPr>
              <a:t>Stratified by region (non-Asia/Pacific vs Asia/Pacific) and prior therapy (concurrent vs sequential immunotherapy and chemotherapy)</a:t>
            </a:r>
          </a:p>
        </p:txBody>
      </p:sp>
      <p:cxnSp>
        <p:nvCxnSpPr>
          <p:cNvPr id="12" name="Straight Arrow Connector 11">
            <a:extLst>
              <a:ext uri="{FF2B5EF4-FFF2-40B4-BE49-F238E27FC236}">
                <a16:creationId xmlns:a16="http://schemas.microsoft.com/office/drawing/2014/main" id="{05BA4664-65B8-D8CE-7CEC-CCD97F9052E5}"/>
              </a:ext>
            </a:extLst>
          </p:cNvPr>
          <p:cNvCxnSpPr/>
          <p:nvPr/>
        </p:nvCxnSpPr>
        <p:spPr bwMode="auto">
          <a:xfrm>
            <a:off x="4211102" y="2812725"/>
            <a:ext cx="0" cy="501522"/>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KRYSTAL-12: Baseline Characteristics</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Mok. AS</a:t>
            </a:r>
            <a:r>
              <a:rPr lang="en-US" altLang="en-US" sz="120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2024. Abstr LBA8509.</a:t>
            </a:r>
          </a:p>
        </p:txBody>
      </p:sp>
      <p:graphicFrame>
        <p:nvGraphicFramePr>
          <p:cNvPr id="4" name="Group 3">
            <a:extLst>
              <a:ext uri="{FF2B5EF4-FFF2-40B4-BE49-F238E27FC236}">
                <a16:creationId xmlns:a16="http://schemas.microsoft.com/office/drawing/2014/main" id="{F9EB15B9-0C4D-7FCD-4A9A-5406E4256404}"/>
              </a:ext>
            </a:extLst>
          </p:cNvPr>
          <p:cNvGraphicFramePr>
            <a:graphicFrameLocks/>
          </p:cNvGraphicFramePr>
          <p:nvPr>
            <p:extLst>
              <p:ext uri="{D42A27DB-BD31-4B8C-83A1-F6EECF244321}">
                <p14:modId xmlns:p14="http://schemas.microsoft.com/office/powerpoint/2010/main" val="2247241879"/>
              </p:ext>
            </p:extLst>
          </p:nvPr>
        </p:nvGraphicFramePr>
        <p:xfrm>
          <a:off x="6258563" y="1376098"/>
          <a:ext cx="5520524" cy="4846400"/>
        </p:xfrm>
        <a:graphic>
          <a:graphicData uri="http://schemas.openxmlformats.org/drawingml/2006/table">
            <a:tbl>
              <a:tblPr/>
              <a:tblGrid>
                <a:gridCol w="2857376">
                  <a:extLst>
                    <a:ext uri="{9D8B030D-6E8A-4147-A177-3AD203B41FA5}">
                      <a16:colId xmlns:a16="http://schemas.microsoft.com/office/drawing/2014/main" val="20000"/>
                    </a:ext>
                  </a:extLst>
                </a:gridCol>
                <a:gridCol w="1331574">
                  <a:extLst>
                    <a:ext uri="{9D8B030D-6E8A-4147-A177-3AD203B41FA5}">
                      <a16:colId xmlns:a16="http://schemas.microsoft.com/office/drawing/2014/main" val="20001"/>
                    </a:ext>
                  </a:extLst>
                </a:gridCol>
                <a:gridCol w="1331574">
                  <a:extLst>
                    <a:ext uri="{9D8B030D-6E8A-4147-A177-3AD203B41FA5}">
                      <a16:colId xmlns:a16="http://schemas.microsoft.com/office/drawing/2014/main" val="20002"/>
                    </a:ext>
                  </a:extLst>
                </a:gridCol>
              </a:tblGrid>
              <a:tr h="3303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Adagrasib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084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Smoking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Never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6084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Metastases at 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Brain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Bone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747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Tumor PD-L1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1-49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≥50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Not evaluated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693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chemoimmunotherapy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Sequential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Concurrent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bl>
          </a:graphicData>
        </a:graphic>
      </p:graphicFrame>
      <p:graphicFrame>
        <p:nvGraphicFramePr>
          <p:cNvPr id="3" name="Group 3">
            <a:extLst>
              <a:ext uri="{FF2B5EF4-FFF2-40B4-BE49-F238E27FC236}">
                <a16:creationId xmlns:a16="http://schemas.microsoft.com/office/drawing/2014/main" id="{50985205-B8D1-E4B5-D3DA-A36322252E90}"/>
              </a:ext>
            </a:extLst>
          </p:cNvPr>
          <p:cNvGraphicFramePr>
            <a:graphicFrameLocks/>
          </p:cNvGraphicFramePr>
          <p:nvPr>
            <p:extLst>
              <p:ext uri="{D42A27DB-BD31-4B8C-83A1-F6EECF244321}">
                <p14:modId xmlns:p14="http://schemas.microsoft.com/office/powerpoint/2010/main" val="3417965987"/>
              </p:ext>
            </p:extLst>
          </p:nvPr>
        </p:nvGraphicFramePr>
        <p:xfrm>
          <a:off x="518044" y="1381836"/>
          <a:ext cx="5445318" cy="5029312"/>
        </p:xfrm>
        <a:graphic>
          <a:graphicData uri="http://schemas.openxmlformats.org/drawingml/2006/table">
            <a:tbl>
              <a:tblPr/>
              <a:tblGrid>
                <a:gridCol w="2153478">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tblGrid>
              <a:tr h="2474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Adagrasib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51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 65 yr,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 65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64 (34-83)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 (45-80)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32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1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Region,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Non-Asia/Pacific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Asia/Pacific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1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ECOG PS,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35545186"/>
                  </a:ext>
                </a:extLst>
              </a:tr>
              <a:tr h="351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Disease stage,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Locally advanced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Metastatic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52110371"/>
                  </a:ext>
                </a:extLst>
              </a:tr>
              <a:tr h="35167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Histology,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64226372"/>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KRYSTAL-1: PFS by BICR (Primary Endpoint)</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Mok. AS</a:t>
            </a:r>
            <a:r>
              <a:rPr lang="en-US" altLang="en-US" sz="120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2024. Abstr LBA8509.</a:t>
            </a:r>
          </a:p>
        </p:txBody>
      </p:sp>
      <p:graphicFrame>
        <p:nvGraphicFramePr>
          <p:cNvPr id="2" name="Group 3">
            <a:extLst>
              <a:ext uri="{FF2B5EF4-FFF2-40B4-BE49-F238E27FC236}">
                <a16:creationId xmlns:a16="http://schemas.microsoft.com/office/drawing/2014/main" id="{8641C300-6523-8F2D-323F-5394BF511881}"/>
              </a:ext>
            </a:extLst>
          </p:cNvPr>
          <p:cNvGraphicFramePr>
            <a:graphicFrameLocks/>
          </p:cNvGraphicFramePr>
          <p:nvPr>
            <p:extLst>
              <p:ext uri="{D42A27DB-BD31-4B8C-83A1-F6EECF244321}">
                <p14:modId xmlns:p14="http://schemas.microsoft.com/office/powerpoint/2010/main" val="1000582824"/>
              </p:ext>
            </p:extLst>
          </p:nvPr>
        </p:nvGraphicFramePr>
        <p:xfrm>
          <a:off x="723900" y="1603375"/>
          <a:ext cx="10758302" cy="2194624"/>
        </p:xfrm>
        <a:graphic>
          <a:graphicData uri="http://schemas.openxmlformats.org/drawingml/2006/table">
            <a:tbl>
              <a:tblPr/>
              <a:tblGrid>
                <a:gridCol w="2627119">
                  <a:extLst>
                    <a:ext uri="{9D8B030D-6E8A-4147-A177-3AD203B41FA5}">
                      <a16:colId xmlns:a16="http://schemas.microsoft.com/office/drawing/2014/main" val="20000"/>
                    </a:ext>
                  </a:extLst>
                </a:gridCol>
                <a:gridCol w="2627119">
                  <a:extLst>
                    <a:ext uri="{9D8B030D-6E8A-4147-A177-3AD203B41FA5}">
                      <a16:colId xmlns:a16="http://schemas.microsoft.com/office/drawing/2014/main" val="20001"/>
                    </a:ext>
                  </a:extLst>
                </a:gridCol>
                <a:gridCol w="2980242">
                  <a:extLst>
                    <a:ext uri="{9D8B030D-6E8A-4147-A177-3AD203B41FA5}">
                      <a16:colId xmlns:a16="http://schemas.microsoft.com/office/drawing/2014/main" val="2482986507"/>
                    </a:ext>
                  </a:extLst>
                </a:gridCol>
                <a:gridCol w="2523822">
                  <a:extLst>
                    <a:ext uri="{9D8B030D-6E8A-4147-A177-3AD203B41FA5}">
                      <a16:colId xmlns:a16="http://schemas.microsoft.com/office/drawing/2014/main" val="403421345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Adagrasib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PFS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164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93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16353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Median PFS, mo </a:t>
                      </a:r>
                      <a:b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5.5</a:t>
                      </a:r>
                      <a:b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(4.5-6.7)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3.8</a:t>
                      </a:r>
                      <a:b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(2.7-4.7)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0.58 (0.45-0.76)</a:t>
                      </a:r>
                      <a:b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2000" b="0" i="1" u="none" strike="noStrike" kern="1200" cap="none" normalizeH="0" baseline="0">
                          <a:ln>
                            <a:noFill/>
                          </a:ln>
                          <a:solidFill>
                            <a:schemeClr val="bg2">
                              <a:lumMod val="10000"/>
                            </a:schemeClr>
                          </a:solidFill>
                          <a:effectLst/>
                          <a:latin typeface="Calibri" panose="020F0502020204030204" pitchFamily="34" charset="0"/>
                          <a:ea typeface="+mn-ea"/>
                          <a:cs typeface="+mn-cs"/>
                        </a:rPr>
                        <a:t>P</a:t>
                      </a: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25182339"/>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6-mo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5763865"/>
                  </a:ext>
                </a:extLst>
              </a:tr>
            </a:tbl>
          </a:graphicData>
        </a:graphic>
      </p:graphicFrame>
      <p:sp>
        <p:nvSpPr>
          <p:cNvPr id="3" name="TextBox 2">
            <a:extLst>
              <a:ext uri="{FF2B5EF4-FFF2-40B4-BE49-F238E27FC236}">
                <a16:creationId xmlns:a16="http://schemas.microsoft.com/office/drawing/2014/main" id="{9A77E050-63D8-375B-C4A6-4C76F799D456}"/>
              </a:ext>
            </a:extLst>
          </p:cNvPr>
          <p:cNvSpPr txBox="1"/>
          <p:nvPr/>
        </p:nvSpPr>
        <p:spPr bwMode="auto">
          <a:xfrm>
            <a:off x="723900" y="3906045"/>
            <a:ext cx="6519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Median follow-up: 7.2 mo</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KRYSTAL-1: PFS by Subgroup by BICR</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Mok. AS</a:t>
            </a:r>
            <a:r>
              <a:rPr lang="en-US" altLang="en-US" sz="120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2024. Abstr LBA8509..</a:t>
            </a:r>
          </a:p>
        </p:txBody>
      </p:sp>
      <p:graphicFrame>
        <p:nvGraphicFramePr>
          <p:cNvPr id="2" name="Group 3">
            <a:extLst>
              <a:ext uri="{FF2B5EF4-FFF2-40B4-BE49-F238E27FC236}">
                <a16:creationId xmlns:a16="http://schemas.microsoft.com/office/drawing/2014/main" id="{E9156CA6-FF15-3060-69F2-04E9788A459E}"/>
              </a:ext>
            </a:extLst>
          </p:cNvPr>
          <p:cNvGraphicFramePr>
            <a:graphicFrameLocks/>
          </p:cNvGraphicFramePr>
          <p:nvPr>
            <p:extLst>
              <p:ext uri="{D42A27DB-BD31-4B8C-83A1-F6EECF244321}">
                <p14:modId xmlns:p14="http://schemas.microsoft.com/office/powerpoint/2010/main" val="1829096777"/>
              </p:ext>
            </p:extLst>
          </p:nvPr>
        </p:nvGraphicFramePr>
        <p:xfrm>
          <a:off x="517980" y="1603375"/>
          <a:ext cx="5474858" cy="3932048"/>
        </p:xfrm>
        <a:graphic>
          <a:graphicData uri="http://schemas.openxmlformats.org/drawingml/2006/table">
            <a:tbl>
              <a:tblPr/>
              <a:tblGrid>
                <a:gridCol w="2338096">
                  <a:extLst>
                    <a:ext uri="{9D8B030D-6E8A-4147-A177-3AD203B41FA5}">
                      <a16:colId xmlns:a16="http://schemas.microsoft.com/office/drawing/2014/main" val="20000"/>
                    </a:ext>
                  </a:extLst>
                </a:gridCol>
                <a:gridCol w="977443">
                  <a:extLst>
                    <a:ext uri="{9D8B030D-6E8A-4147-A177-3AD203B41FA5}">
                      <a16:colId xmlns:a16="http://schemas.microsoft.com/office/drawing/2014/main" val="20001"/>
                    </a:ext>
                  </a:extLst>
                </a:gridCol>
                <a:gridCol w="1009386">
                  <a:extLst>
                    <a:ext uri="{9D8B030D-6E8A-4147-A177-3AD203B41FA5}">
                      <a16:colId xmlns:a16="http://schemas.microsoft.com/office/drawing/2014/main" val="2482986507"/>
                    </a:ext>
                  </a:extLst>
                </a:gridCol>
                <a:gridCol w="1149933">
                  <a:extLst>
                    <a:ext uri="{9D8B030D-6E8A-4147-A177-3AD203B41FA5}">
                      <a16:colId xmlns:a16="http://schemas.microsoft.com/office/drawing/2014/main" val="4034213453"/>
                    </a:ext>
                  </a:extLst>
                </a:gridCol>
              </a:tblGrid>
              <a:tr h="21266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7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Unstratified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266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Adagrasib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Docetaxel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82562569"/>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Overall (N = 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163530"/>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&lt;65 yr (n = 234)</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≥65 yr (n =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41264716"/>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Male (n = 303)</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Female (n =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1944035"/>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Non-Asia/Pacific (n = 335)</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Asia/Pacific (n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6839123"/>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ECOG PS 0 (n = 143)</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ECOG PS 1 (n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97980292"/>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Current smoker (n = 86)</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Former smoker (n = 340)</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Never smoker (n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68435387"/>
                  </a:ext>
                </a:extLst>
              </a:tr>
            </a:tbl>
          </a:graphicData>
        </a:graphic>
      </p:graphicFrame>
      <p:graphicFrame>
        <p:nvGraphicFramePr>
          <p:cNvPr id="4" name="Group 3">
            <a:extLst>
              <a:ext uri="{FF2B5EF4-FFF2-40B4-BE49-F238E27FC236}">
                <a16:creationId xmlns:a16="http://schemas.microsoft.com/office/drawing/2014/main" id="{99DB799C-7413-5B4F-3C67-F9A14D40F56D}"/>
              </a:ext>
            </a:extLst>
          </p:cNvPr>
          <p:cNvGraphicFramePr>
            <a:graphicFrameLocks/>
          </p:cNvGraphicFramePr>
          <p:nvPr>
            <p:extLst>
              <p:ext uri="{D42A27DB-BD31-4B8C-83A1-F6EECF244321}">
                <p14:modId xmlns:p14="http://schemas.microsoft.com/office/powerpoint/2010/main" val="2512621551"/>
              </p:ext>
            </p:extLst>
          </p:nvPr>
        </p:nvGraphicFramePr>
        <p:xfrm>
          <a:off x="6142002" y="1603375"/>
          <a:ext cx="5637597" cy="3627232"/>
        </p:xfrm>
        <a:graphic>
          <a:graphicData uri="http://schemas.openxmlformats.org/drawingml/2006/table">
            <a:tbl>
              <a:tblPr/>
              <a:tblGrid>
                <a:gridCol w="2407595">
                  <a:extLst>
                    <a:ext uri="{9D8B030D-6E8A-4147-A177-3AD203B41FA5}">
                      <a16:colId xmlns:a16="http://schemas.microsoft.com/office/drawing/2014/main" val="20000"/>
                    </a:ext>
                  </a:extLst>
                </a:gridCol>
                <a:gridCol w="1006497">
                  <a:extLst>
                    <a:ext uri="{9D8B030D-6E8A-4147-A177-3AD203B41FA5}">
                      <a16:colId xmlns:a16="http://schemas.microsoft.com/office/drawing/2014/main" val="20001"/>
                    </a:ext>
                  </a:extLst>
                </a:gridCol>
                <a:gridCol w="1039390">
                  <a:extLst>
                    <a:ext uri="{9D8B030D-6E8A-4147-A177-3AD203B41FA5}">
                      <a16:colId xmlns:a16="http://schemas.microsoft.com/office/drawing/2014/main" val="2482986507"/>
                    </a:ext>
                  </a:extLst>
                </a:gridCol>
                <a:gridCol w="1184115">
                  <a:extLst>
                    <a:ext uri="{9D8B030D-6E8A-4147-A177-3AD203B41FA5}">
                      <a16:colId xmlns:a16="http://schemas.microsoft.com/office/drawing/2014/main" val="4034213453"/>
                    </a:ext>
                  </a:extLst>
                </a:gridCol>
              </a:tblGrid>
              <a:tr h="21266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7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Unstratified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266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Adagrasib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Docetaxel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82562569"/>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Brain mets at BL (n = 80)</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 brain mets at BL (n = 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1437262"/>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Liver mets at BL (n = 64)</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 liver mets at BL (n = 389)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4023841"/>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Bone mets at BL (n = 107)</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 bone mets at BL (n =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163530"/>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PD-L1 &lt;1% (n = 95)</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PD-L1 1%-49% (n = 195)</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PD-L1 ≥50% (n =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41264716"/>
                  </a:ext>
                </a:extLst>
              </a:tr>
              <a:tr h="243834">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Sequential CIT (n = 121)</a:t>
                      </a:r>
                    </a:p>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Concurrent CIT (n = 332)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1944035"/>
                  </a:ext>
                </a:extLst>
              </a:tr>
            </a:tbl>
          </a:graphicData>
        </a:graphic>
      </p:graphicFrame>
      <p:sp>
        <p:nvSpPr>
          <p:cNvPr id="5" name="TextBox 4">
            <a:extLst>
              <a:ext uri="{FF2B5EF4-FFF2-40B4-BE49-F238E27FC236}">
                <a16:creationId xmlns:a16="http://schemas.microsoft.com/office/drawing/2014/main" id="{DF9F6B8A-CF73-0475-8794-342AA6232450}"/>
              </a:ext>
            </a:extLst>
          </p:cNvPr>
          <p:cNvSpPr txBox="1"/>
          <p:nvPr/>
        </p:nvSpPr>
        <p:spPr bwMode="auto">
          <a:xfrm>
            <a:off x="6268611" y="5236820"/>
            <a:ext cx="2888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a:solidFill>
                  <a:schemeClr val="bg1"/>
                </a:solidFill>
                <a:latin typeface="Calibri" panose="020F0502020204030204" pitchFamily="34" charset="0"/>
              </a:rPr>
              <a:t>Median follow-up: 7.2 mo</a:t>
            </a:r>
          </a:p>
        </p:txBody>
      </p:sp>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KRYSTAL-12: Additional Efficacy Outcomes</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Mok. AS</a:t>
            </a:r>
            <a:r>
              <a:rPr lang="en-US" altLang="en-US" sz="120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2024. Abstr LBA8509.</a:t>
            </a:r>
          </a:p>
        </p:txBody>
      </p:sp>
      <p:graphicFrame>
        <p:nvGraphicFramePr>
          <p:cNvPr id="4" name="Group 3">
            <a:extLst>
              <a:ext uri="{FF2B5EF4-FFF2-40B4-BE49-F238E27FC236}">
                <a16:creationId xmlns:a16="http://schemas.microsoft.com/office/drawing/2014/main" id="{1F00101E-9624-D4B6-A5A0-5074BA881968}"/>
              </a:ext>
            </a:extLst>
          </p:cNvPr>
          <p:cNvGraphicFramePr>
            <a:graphicFrameLocks/>
          </p:cNvGraphicFramePr>
          <p:nvPr>
            <p:extLst>
              <p:ext uri="{D42A27DB-BD31-4B8C-83A1-F6EECF244321}">
                <p14:modId xmlns:p14="http://schemas.microsoft.com/office/powerpoint/2010/main" val="459012821"/>
              </p:ext>
            </p:extLst>
          </p:nvPr>
        </p:nvGraphicFramePr>
        <p:xfrm>
          <a:off x="723899" y="1610964"/>
          <a:ext cx="5257839" cy="2255616"/>
        </p:xfrm>
        <a:graphic>
          <a:graphicData uri="http://schemas.openxmlformats.org/drawingml/2006/table">
            <a:tbl>
              <a:tblPr/>
              <a:tblGrid>
                <a:gridCol w="2399129">
                  <a:extLst>
                    <a:ext uri="{9D8B030D-6E8A-4147-A177-3AD203B41FA5}">
                      <a16:colId xmlns:a16="http://schemas.microsoft.com/office/drawing/2014/main" val="20000"/>
                    </a:ext>
                  </a:extLst>
                </a:gridCol>
                <a:gridCol w="1448972">
                  <a:extLst>
                    <a:ext uri="{9D8B030D-6E8A-4147-A177-3AD203B41FA5}">
                      <a16:colId xmlns:a16="http://schemas.microsoft.com/office/drawing/2014/main" val="20001"/>
                    </a:ext>
                  </a:extLst>
                </a:gridCol>
                <a:gridCol w="167898">
                  <a:extLst>
                    <a:ext uri="{9D8B030D-6E8A-4147-A177-3AD203B41FA5}">
                      <a16:colId xmlns:a16="http://schemas.microsoft.com/office/drawing/2014/main" val="4152377184"/>
                    </a:ext>
                  </a:extLst>
                </a:gridCol>
                <a:gridCol w="1241840">
                  <a:extLst>
                    <a:ext uri="{9D8B030D-6E8A-4147-A177-3AD203B41FA5}">
                      <a16:colId xmlns:a16="http://schemas.microsoft.com/office/drawing/2014/main" val="2482986507"/>
                    </a:ext>
                  </a:extLst>
                </a:gridCol>
              </a:tblGrid>
              <a:tr h="207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noProof="0">
                          <a:ln>
                            <a:noFill/>
                          </a:ln>
                          <a:solidFill>
                            <a:schemeClr val="tx1"/>
                          </a:solidFill>
                          <a:effectLst/>
                          <a:latin typeface="Calibri" panose="020F0502020204030204" pitchFamily="34" charset="0"/>
                        </a:rPr>
                        <a:t>Tumor</a:t>
                      </a:r>
                      <a:r>
                        <a:rPr kumimoji="0" lang="en-GB" sz="1600" b="1" i="0" u="none" strike="noStrike" cap="none" normalizeH="0" baseline="0">
                          <a:ln>
                            <a:noFill/>
                          </a:ln>
                          <a:solidFill>
                            <a:schemeClr val="tx1"/>
                          </a:solidFill>
                          <a:effectLst/>
                          <a:latin typeface="Calibri" panose="020F0502020204030204" pitchFamily="34" charset="0"/>
                        </a:rPr>
                        <a:t> Response per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Adagrasib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2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a:ln>
                            <a:noFill/>
                          </a:ln>
                          <a:solidFill>
                            <a:schemeClr val="bg1"/>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96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14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2208287"/>
                  </a:ext>
                </a:extLst>
              </a:tr>
              <a:tr h="292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a:ln>
                            <a:noFill/>
                          </a:ln>
                          <a:solidFill>
                            <a:schemeClr val="bg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1"/>
                          </a:solidFill>
                          <a:effectLst/>
                          <a:latin typeface="Calibri" panose="020F0502020204030204" pitchFamily="34" charset="0"/>
                        </a:rPr>
                        <a:t>4.68 (2.56-8.56); </a:t>
                      </a:r>
                      <a:r>
                        <a:rPr kumimoji="0" lang="en-US" sz="1600" b="0" i="1" u="none" strike="noStrike" cap="none" normalizeH="0" baseline="0">
                          <a:ln>
                            <a:noFill/>
                          </a:ln>
                          <a:solidFill>
                            <a:schemeClr val="bg1"/>
                          </a:solidFill>
                          <a:effectLst/>
                          <a:latin typeface="Calibri" panose="020F0502020204030204" pitchFamily="34" charset="0"/>
                        </a:rPr>
                        <a:t>P </a:t>
                      </a:r>
                      <a:r>
                        <a:rPr kumimoji="0" lang="en-US" sz="1600" b="0" i="0" u="none" strike="noStrike" cap="none" normalizeH="0" baseline="0">
                          <a:ln>
                            <a:noFill/>
                          </a:ln>
                          <a:solidFill>
                            <a:schemeClr val="bg1"/>
                          </a:solidFill>
                          <a:effectLst/>
                          <a:latin typeface="Calibri" panose="020F0502020204030204" pitchFamily="34" charset="0"/>
                        </a:rPr>
                        <a:t>&lt; .0001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3616867671"/>
                  </a:ext>
                </a:extLst>
              </a:tr>
              <a:tr h="121813">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GB" sz="1600" b="0" i="0" u="none" strike="noStrike" cap="none" normalizeH="0" baseline="0">
                          <a:ln>
                            <a:noFill/>
                          </a:ln>
                          <a:solidFill>
                            <a:schemeClr val="bg1"/>
                          </a:solidFill>
                          <a:effectLst/>
                          <a:latin typeface="Calibri" panose="020F0502020204030204" pitchFamily="34" charset="0"/>
                        </a:rPr>
                        <a:t>DCR,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236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89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89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7559336"/>
                  </a:ext>
                </a:extLst>
              </a:tr>
              <a:tr h="12181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GB" sz="1600" b="0" i="0" u="none" strike="noStrike" cap="none" normalizeH="0" baseline="0">
                          <a:ln>
                            <a:noFill/>
                          </a:ln>
                          <a:solidFill>
                            <a:schemeClr val="bg1"/>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8.3 (6.1-10.4)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5.4 (2.9-8.5)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5.4 (2.9-8.5)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3513644194"/>
                  </a:ext>
                </a:extLst>
              </a:tr>
              <a:tr h="121813">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GB" sz="1600" b="0" i="0" u="none" strike="noStrike" cap="none" normalizeH="0" baseline="0">
                          <a:ln>
                            <a:noFill/>
                          </a:ln>
                          <a:solidFill>
                            <a:schemeClr val="bg1"/>
                          </a:solidFill>
                          <a:effectLst/>
                          <a:latin typeface="Calibri" panose="020F0502020204030204" pitchFamily="34" charset="0"/>
                        </a:rPr>
                        <a:t>In response at 6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49416840"/>
                  </a:ext>
                </a:extLst>
              </a:tr>
            </a:tbl>
          </a:graphicData>
        </a:graphic>
      </p:graphicFrame>
      <p:graphicFrame>
        <p:nvGraphicFramePr>
          <p:cNvPr id="5" name="Group 3">
            <a:extLst>
              <a:ext uri="{FF2B5EF4-FFF2-40B4-BE49-F238E27FC236}">
                <a16:creationId xmlns:a16="http://schemas.microsoft.com/office/drawing/2014/main" id="{2D6740D1-4B75-ABBD-47CB-909D9AA1183D}"/>
              </a:ext>
            </a:extLst>
          </p:cNvPr>
          <p:cNvGraphicFramePr>
            <a:graphicFrameLocks/>
          </p:cNvGraphicFramePr>
          <p:nvPr>
            <p:extLst>
              <p:ext uri="{D42A27DB-BD31-4B8C-83A1-F6EECF244321}">
                <p14:modId xmlns:p14="http://schemas.microsoft.com/office/powerpoint/2010/main" val="2381687306"/>
              </p:ext>
            </p:extLst>
          </p:nvPr>
        </p:nvGraphicFramePr>
        <p:xfrm>
          <a:off x="6224365" y="1612450"/>
          <a:ext cx="5257839" cy="2072704"/>
        </p:xfrm>
        <a:graphic>
          <a:graphicData uri="http://schemas.openxmlformats.org/drawingml/2006/table">
            <a:tbl>
              <a:tblPr/>
              <a:tblGrid>
                <a:gridCol w="2241714">
                  <a:extLst>
                    <a:ext uri="{9D8B030D-6E8A-4147-A177-3AD203B41FA5}">
                      <a16:colId xmlns:a16="http://schemas.microsoft.com/office/drawing/2014/main" val="20000"/>
                    </a:ext>
                  </a:extLst>
                </a:gridCol>
                <a:gridCol w="1556972">
                  <a:extLst>
                    <a:ext uri="{9D8B030D-6E8A-4147-A177-3AD203B41FA5}">
                      <a16:colId xmlns:a16="http://schemas.microsoft.com/office/drawing/2014/main" val="20001"/>
                    </a:ext>
                  </a:extLst>
                </a:gridCol>
                <a:gridCol w="1459153">
                  <a:extLst>
                    <a:ext uri="{9D8B030D-6E8A-4147-A177-3AD203B41FA5}">
                      <a16:colId xmlns:a16="http://schemas.microsoft.com/office/drawing/2014/main" val="2482986507"/>
                    </a:ext>
                  </a:extLst>
                </a:gridCol>
              </a:tblGrid>
              <a:tr h="207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Intracranial Response per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Adagrasib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2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a:ln>
                            <a:noFill/>
                          </a:ln>
                          <a:solidFill>
                            <a:schemeClr val="bg1"/>
                          </a:solidFill>
                          <a:effectLst/>
                          <a:latin typeface="Calibri" panose="020F0502020204030204" pitchFamily="34" charset="0"/>
                        </a:rPr>
                        <a:t>Intracranial 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19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2208287"/>
                  </a:ext>
                </a:extLst>
              </a:tr>
              <a:tr h="121813">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GB" sz="1600" b="0" i="0" u="none" strike="noStrike" cap="none" normalizeH="0" baseline="0">
                          <a:ln>
                            <a:noFill/>
                          </a:ln>
                          <a:solidFill>
                            <a:schemeClr val="bg1"/>
                          </a:solidFill>
                          <a:effectLst/>
                          <a:latin typeface="Calibri" panose="020F0502020204030204" pitchFamily="34" charset="0"/>
                        </a:rPr>
                        <a:t>Intracranial DCR,*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64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20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7559336"/>
                  </a:ext>
                </a:extLst>
              </a:tr>
              <a:tr h="121813">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GB" sz="1600" b="0" i="0" u="none" strike="noStrike" cap="none" normalizeH="0" baseline="0">
                          <a:ln>
                            <a:noFill/>
                          </a:ln>
                          <a:solidFill>
                            <a:schemeClr val="bg1"/>
                          </a:solidFill>
                          <a:effectLst/>
                          <a:latin typeface="Calibri" panose="020F0502020204030204" pitchFamily="34" charset="0"/>
                        </a:rPr>
                        <a:t>Intracranial ORR in CNS eval pop w/≥1 post-BL assessment,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10/25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1/9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6163987"/>
                  </a:ext>
                </a:extLst>
              </a:tr>
            </a:tbl>
          </a:graphicData>
        </a:graphic>
      </p:graphicFrame>
      <p:graphicFrame>
        <p:nvGraphicFramePr>
          <p:cNvPr id="7" name="Group 3">
            <a:extLst>
              <a:ext uri="{FF2B5EF4-FFF2-40B4-BE49-F238E27FC236}">
                <a16:creationId xmlns:a16="http://schemas.microsoft.com/office/drawing/2014/main" id="{A71E7115-46AB-8B15-AD06-DFB5951DF6CB}"/>
              </a:ext>
            </a:extLst>
          </p:cNvPr>
          <p:cNvGraphicFramePr>
            <a:graphicFrameLocks/>
          </p:cNvGraphicFramePr>
          <p:nvPr>
            <p:extLst>
              <p:ext uri="{D42A27DB-BD31-4B8C-83A1-F6EECF244321}">
                <p14:modId xmlns:p14="http://schemas.microsoft.com/office/powerpoint/2010/main" val="2823605043"/>
              </p:ext>
            </p:extLst>
          </p:nvPr>
        </p:nvGraphicFramePr>
        <p:xfrm>
          <a:off x="6252634" y="4186794"/>
          <a:ext cx="5229570" cy="1828864"/>
        </p:xfrm>
        <a:graphic>
          <a:graphicData uri="http://schemas.openxmlformats.org/drawingml/2006/table">
            <a:tbl>
              <a:tblPr/>
              <a:tblGrid>
                <a:gridCol w="2229662">
                  <a:extLst>
                    <a:ext uri="{9D8B030D-6E8A-4147-A177-3AD203B41FA5}">
                      <a16:colId xmlns:a16="http://schemas.microsoft.com/office/drawing/2014/main" val="20000"/>
                    </a:ext>
                  </a:extLst>
                </a:gridCol>
                <a:gridCol w="1548601">
                  <a:extLst>
                    <a:ext uri="{9D8B030D-6E8A-4147-A177-3AD203B41FA5}">
                      <a16:colId xmlns:a16="http://schemas.microsoft.com/office/drawing/2014/main" val="20001"/>
                    </a:ext>
                  </a:extLst>
                </a:gridCol>
                <a:gridCol w="1451307">
                  <a:extLst>
                    <a:ext uri="{9D8B030D-6E8A-4147-A177-3AD203B41FA5}">
                      <a16:colId xmlns:a16="http://schemas.microsoft.com/office/drawing/2014/main" val="248298650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Time to LCSS Deterioration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Adagrasib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2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cap="none" normalizeH="0" baseline="0">
                          <a:ln>
                            <a:noFill/>
                          </a:ln>
                          <a:solidFill>
                            <a:schemeClr val="bg1"/>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181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94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2208287"/>
                  </a:ext>
                </a:extLst>
              </a:tr>
              <a:tr h="121813">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GB" sz="1600" b="0" i="0" u="none" strike="noStrike" cap="none" normalizeH="0" baseline="0">
                          <a:ln>
                            <a:noFill/>
                          </a:ln>
                          <a:solidFill>
                            <a:schemeClr val="bg1"/>
                          </a:solidFill>
                          <a:effectLst/>
                          <a:latin typeface="Calibri" panose="020F0502020204030204" pitchFamily="34" charset="0"/>
                        </a:rPr>
                        <a:t>Median TTD, mo </a:t>
                      </a:r>
                      <a:br>
                        <a:rPr kumimoji="0" lang="en-GB" sz="1600" b="0" i="0" u="none" strike="noStrike" cap="none" normalizeH="0" baseline="0">
                          <a:ln>
                            <a:noFill/>
                          </a:ln>
                          <a:solidFill>
                            <a:schemeClr val="bg1"/>
                          </a:solidFill>
                          <a:effectLst/>
                          <a:latin typeface="Calibri" panose="020F0502020204030204" pitchFamily="34" charset="0"/>
                        </a:rPr>
                      </a:br>
                      <a:r>
                        <a:rPr kumimoji="0" lang="en-GB" sz="1600" b="0" i="0" u="none" strike="noStrike" cap="none" normalizeH="0" baseline="0">
                          <a:ln>
                            <a:noFill/>
                          </a:ln>
                          <a:solidFill>
                            <a:schemeClr val="bg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3.0 </a:t>
                      </a:r>
                      <a:br>
                        <a:rPr kumimoji="0" lang="en-US" sz="1600" b="0" i="0" u="none" strike="noStrike" cap="none" normalizeH="0" baseline="0">
                          <a:ln>
                            <a:noFill/>
                          </a:ln>
                          <a:solidFill>
                            <a:schemeClr val="bg1"/>
                          </a:solidFill>
                          <a:effectLst/>
                          <a:latin typeface="Calibri" panose="020F0502020204030204" pitchFamily="34" charset="0"/>
                        </a:rPr>
                      </a:br>
                      <a:r>
                        <a:rPr kumimoji="0" lang="en-US" sz="1600" b="0" i="0" u="none" strike="noStrike" cap="none" normalizeH="0" baseline="0">
                          <a:ln>
                            <a:noFill/>
                          </a:ln>
                          <a:solidFill>
                            <a:schemeClr val="bg1"/>
                          </a:solidFill>
                          <a:effectLst/>
                          <a:latin typeface="Calibri" panose="020F0502020204030204" pitchFamily="34" charset="0"/>
                        </a:rPr>
                        <a:t>(2.7-4.1)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1.5 </a:t>
                      </a:r>
                      <a:br>
                        <a:rPr kumimoji="0" lang="en-US" sz="1600" b="0" i="0" u="none" strike="noStrike" cap="none" normalizeH="0" baseline="0">
                          <a:ln>
                            <a:noFill/>
                          </a:ln>
                          <a:solidFill>
                            <a:schemeClr val="bg1"/>
                          </a:solidFill>
                          <a:effectLst/>
                          <a:latin typeface="Calibri" panose="020F0502020204030204" pitchFamily="34" charset="0"/>
                        </a:rPr>
                      </a:br>
                      <a:r>
                        <a:rPr kumimoji="0" lang="en-US" sz="1600" b="0" i="0" u="none" strike="noStrike" cap="none" normalizeH="0" baseline="0">
                          <a:ln>
                            <a:noFill/>
                          </a:ln>
                          <a:solidFill>
                            <a:schemeClr val="bg1"/>
                          </a:solidFill>
                          <a:effectLst/>
                          <a:latin typeface="Calibri" panose="020F0502020204030204" pitchFamily="34" charset="0"/>
                        </a:rPr>
                        <a:t>(1.3-1.9)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7559336"/>
                  </a:ext>
                </a:extLst>
              </a:tr>
              <a:tr h="121813">
                <a:tc>
                  <a: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GB" sz="1600" b="0" i="0" u="none" strike="noStrike" cap="none" normalizeH="0" baseline="0">
                          <a:ln>
                            <a:noFill/>
                          </a:ln>
                          <a:solidFill>
                            <a:schemeClr val="bg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0.57 (0.45-0.74)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6163987"/>
                  </a:ext>
                </a:extLst>
              </a:tr>
            </a:tbl>
          </a:graphicData>
        </a:graphic>
      </p:graphicFrame>
      <p:sp>
        <p:nvSpPr>
          <p:cNvPr id="6" name="TextBox 5">
            <a:extLst>
              <a:ext uri="{FF2B5EF4-FFF2-40B4-BE49-F238E27FC236}">
                <a16:creationId xmlns:a16="http://schemas.microsoft.com/office/drawing/2014/main" id="{6CA898D8-7E10-7CC8-4A94-E5912643EA12}"/>
              </a:ext>
            </a:extLst>
          </p:cNvPr>
          <p:cNvSpPr txBox="1"/>
          <p:nvPr/>
        </p:nvSpPr>
        <p:spPr bwMode="auto">
          <a:xfrm>
            <a:off x="6224365" y="3698242"/>
            <a:ext cx="505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GB" sz="1400" b="0" i="0" u="none" strike="noStrike" cap="none" normalizeH="0" baseline="0">
                <a:ln>
                  <a:noFill/>
                </a:ln>
                <a:solidFill>
                  <a:schemeClr val="bg1"/>
                </a:solidFill>
                <a:effectLst/>
                <a:latin typeface="Calibri" panose="020F0502020204030204" pitchFamily="34" charset="0"/>
              </a:rPr>
              <a:t>*All patients with BL CNS mets.</a:t>
            </a:r>
            <a:endParaRPr lang="en-US" sz="1400"/>
          </a:p>
        </p:txBody>
      </p:sp>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KRYSTAL-12: Safety</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Mok. ASCO 2024. Abstr LBA8509.</a:t>
            </a:r>
          </a:p>
        </p:txBody>
      </p:sp>
      <p:graphicFrame>
        <p:nvGraphicFramePr>
          <p:cNvPr id="2" name="Group 3">
            <a:extLst>
              <a:ext uri="{FF2B5EF4-FFF2-40B4-BE49-F238E27FC236}">
                <a16:creationId xmlns:a16="http://schemas.microsoft.com/office/drawing/2014/main" id="{F4F2A4D9-B886-86A2-2F1D-9DDCE7D17BF7}"/>
              </a:ext>
            </a:extLst>
          </p:cNvPr>
          <p:cNvGraphicFramePr>
            <a:graphicFrameLocks/>
          </p:cNvGraphicFramePr>
          <p:nvPr>
            <p:extLst>
              <p:ext uri="{D42A27DB-BD31-4B8C-83A1-F6EECF244321}">
                <p14:modId xmlns:p14="http://schemas.microsoft.com/office/powerpoint/2010/main" val="2022383718"/>
              </p:ext>
            </p:extLst>
          </p:nvPr>
        </p:nvGraphicFramePr>
        <p:xfrm>
          <a:off x="520699" y="1597185"/>
          <a:ext cx="5190784" cy="2987136"/>
        </p:xfrm>
        <a:graphic>
          <a:graphicData uri="http://schemas.openxmlformats.org/drawingml/2006/table">
            <a:tbl>
              <a:tblPr/>
              <a:tblGrid>
                <a:gridCol w="2521420">
                  <a:extLst>
                    <a:ext uri="{9D8B030D-6E8A-4147-A177-3AD203B41FA5}">
                      <a16:colId xmlns:a16="http://schemas.microsoft.com/office/drawing/2014/main" val="20000"/>
                    </a:ext>
                  </a:extLst>
                </a:gridCol>
                <a:gridCol w="1310540">
                  <a:extLst>
                    <a:ext uri="{9D8B030D-6E8A-4147-A177-3AD203B41FA5}">
                      <a16:colId xmlns:a16="http://schemas.microsoft.com/office/drawing/2014/main" val="20001"/>
                    </a:ext>
                  </a:extLst>
                </a:gridCol>
                <a:gridCol w="1358824">
                  <a:extLst>
                    <a:ext uri="{9D8B030D-6E8A-4147-A177-3AD203B41FA5}">
                      <a16:colId xmlns:a16="http://schemas.microsoft.com/office/drawing/2014/main" val="20002"/>
                    </a:ext>
                  </a:extLst>
                </a:gridCol>
              </a:tblGrid>
              <a:tr h="243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Treatment-Related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Adagrasib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Any TRAEs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 TRAEs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TRAEs leading to</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Discontinuation*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Dose reduction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Treatment-related SAEs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1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Treatment-related deaths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bl>
          </a:graphicData>
        </a:graphic>
      </p:graphicFrame>
      <p:sp>
        <p:nvSpPr>
          <p:cNvPr id="3" name="TextBox 2">
            <a:extLst>
              <a:ext uri="{FF2B5EF4-FFF2-40B4-BE49-F238E27FC236}">
                <a16:creationId xmlns:a16="http://schemas.microsoft.com/office/drawing/2014/main" id="{B1548D32-8514-65D4-C997-A2921C88A224}"/>
              </a:ext>
            </a:extLst>
          </p:cNvPr>
          <p:cNvSpPr txBox="1"/>
          <p:nvPr/>
        </p:nvSpPr>
        <p:spPr bwMode="auto">
          <a:xfrm>
            <a:off x="609759" y="4584321"/>
            <a:ext cx="479223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*Most common AE leading to d/c: increased ALT (n = 3), neutropenia (2), diarrhea (2), pneumonitis (2) with adagrasib; asthenia (3), fatigue (3), and peripheral neuropathy (3) with docetaxel.</a:t>
            </a:r>
            <a:endParaRPr lang="en-US" sz="1400" b="0">
              <a:solidFill>
                <a:schemeClr val="bg1"/>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24ADD8E2-D011-CAD8-DBC1-C929C5F2C905}"/>
              </a:ext>
            </a:extLst>
          </p:cNvPr>
          <p:cNvGraphicFramePr>
            <a:graphicFrameLocks/>
          </p:cNvGraphicFramePr>
          <p:nvPr>
            <p:extLst>
              <p:ext uri="{D42A27DB-BD31-4B8C-83A1-F6EECF244321}">
                <p14:modId xmlns:p14="http://schemas.microsoft.com/office/powerpoint/2010/main" val="3578813922"/>
              </p:ext>
            </p:extLst>
          </p:nvPr>
        </p:nvGraphicFramePr>
        <p:xfrm>
          <a:off x="5970161" y="1597185"/>
          <a:ext cx="5809158" cy="4480784"/>
        </p:xfrm>
        <a:graphic>
          <a:graphicData uri="http://schemas.openxmlformats.org/drawingml/2006/table">
            <a:tbl>
              <a:tblPr/>
              <a:tblGrid>
                <a:gridCol w="1377536">
                  <a:extLst>
                    <a:ext uri="{9D8B030D-6E8A-4147-A177-3AD203B41FA5}">
                      <a16:colId xmlns:a16="http://schemas.microsoft.com/office/drawing/2014/main" val="20000"/>
                    </a:ext>
                  </a:extLst>
                </a:gridCol>
                <a:gridCol w="1241847">
                  <a:extLst>
                    <a:ext uri="{9D8B030D-6E8A-4147-A177-3AD203B41FA5}">
                      <a16:colId xmlns:a16="http://schemas.microsoft.com/office/drawing/2014/main" val="20001"/>
                    </a:ext>
                  </a:extLst>
                </a:gridCol>
                <a:gridCol w="1032565">
                  <a:extLst>
                    <a:ext uri="{9D8B030D-6E8A-4147-A177-3AD203B41FA5}">
                      <a16:colId xmlns:a16="http://schemas.microsoft.com/office/drawing/2014/main" val="20002"/>
                    </a:ext>
                  </a:extLst>
                </a:gridCol>
                <a:gridCol w="1027132">
                  <a:extLst>
                    <a:ext uri="{9D8B030D-6E8A-4147-A177-3AD203B41FA5}">
                      <a16:colId xmlns:a16="http://schemas.microsoft.com/office/drawing/2014/main" val="2500688851"/>
                    </a:ext>
                  </a:extLst>
                </a:gridCol>
                <a:gridCol w="1130078">
                  <a:extLst>
                    <a:ext uri="{9D8B030D-6E8A-4147-A177-3AD203B41FA5}">
                      <a16:colId xmlns:a16="http://schemas.microsoft.com/office/drawing/2014/main" val="353057180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TRAEs in ≥15%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Adagrasib (n = 298)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Docetaxel (n =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1552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TEAEs in ≥10%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Increased AST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Increased ALT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382954701"/>
                  </a:ext>
                </a:extLst>
              </a:tr>
              <a:tr h="155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blood creatinine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427750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77252978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24057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352411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neutrophils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6433627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91819813"/>
                  </a:ext>
                </a:extLst>
              </a:tr>
            </a:tbl>
          </a:graphicData>
        </a:graphic>
      </p:graphicFrame>
    </p:spTree>
    <p:extLst>
      <p:ext uri="{BB962C8B-B14F-4D97-AF65-F5344CB8AC3E}">
        <p14:creationId xmlns:p14="http://schemas.microsoft.com/office/powerpoint/2010/main" val="1116118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KRYSTAL-12: Investigators’ Conclusions</a:t>
            </a:r>
            <a:endParaRPr lang="en-US" altLang="en-US">
              <a:highlight>
                <a:srgbClr val="FFFF00"/>
              </a:highlight>
            </a:endParaRP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300"/>
              </a:spcAft>
            </a:pPr>
            <a:r>
              <a:rPr lang="en-US" altLang="en-US" sz="2000"/>
              <a:t>The KRYSTAL-12 trial demonstrated a significantly longer PFS with adagrasib than with docetaxel in patients with previously treated </a:t>
            </a:r>
            <a:r>
              <a:rPr lang="en-US" altLang="en-US" sz="2000" i="1"/>
              <a:t>KRAS</a:t>
            </a:r>
            <a:r>
              <a:rPr lang="en-US" altLang="en-US" sz="2000" baseline="30000"/>
              <a:t>G12C</a:t>
            </a:r>
            <a:r>
              <a:rPr lang="en-US" altLang="en-US" sz="2000"/>
              <a:t>-mutated NSCLC</a:t>
            </a:r>
          </a:p>
          <a:p>
            <a:pPr lvl="1">
              <a:spcAft>
                <a:spcPts val="300"/>
              </a:spcAft>
            </a:pPr>
            <a:r>
              <a:rPr lang="en-US" altLang="en-US" sz="1800"/>
              <a:t>Median PFS: 5.5 vs 3.8 mo, respectively (HR: 0.58; </a:t>
            </a:r>
            <a:r>
              <a:rPr kumimoji="0" lang="en-US" sz="1800" b="0" i="0" u="none" strike="noStrike" kern="1200" cap="none" normalizeH="0" baseline="0">
                <a:ln>
                  <a:noFill/>
                </a:ln>
                <a:solidFill>
                  <a:schemeClr val="bg2">
                    <a:lumMod val="10000"/>
                  </a:schemeClr>
                </a:solidFill>
                <a:effectLst/>
                <a:ea typeface="+mn-ea"/>
                <a:cs typeface="+mn-cs"/>
              </a:rPr>
              <a:t>95% CI: 0.45-0.76</a:t>
            </a:r>
            <a:r>
              <a:rPr lang="en-US" sz="1800" kern="1200">
                <a:solidFill>
                  <a:schemeClr val="bg2">
                    <a:lumMod val="10000"/>
                  </a:schemeClr>
                </a:solidFill>
                <a:ea typeface="+mn-ea"/>
                <a:cs typeface="+mn-cs"/>
              </a:rPr>
              <a:t>;</a:t>
            </a:r>
            <a:r>
              <a:rPr kumimoji="0" lang="en-US" sz="1800" b="0" i="0" u="none" strike="noStrike" kern="1200" cap="none" normalizeH="0" baseline="0">
                <a:ln>
                  <a:noFill/>
                </a:ln>
                <a:solidFill>
                  <a:schemeClr val="bg2">
                    <a:lumMod val="10000"/>
                  </a:schemeClr>
                </a:solidFill>
                <a:effectLst/>
                <a:ea typeface="+mn-ea"/>
                <a:cs typeface="+mn-cs"/>
              </a:rPr>
              <a:t> </a:t>
            </a:r>
            <a:r>
              <a:rPr lang="en-US" altLang="en-US" sz="1800" i="1"/>
              <a:t>P </a:t>
            </a:r>
            <a:r>
              <a:rPr lang="en-US" altLang="en-US" sz="1800"/>
              <a:t>&lt;.0001)</a:t>
            </a:r>
          </a:p>
          <a:p>
            <a:pPr lvl="1">
              <a:spcAft>
                <a:spcPts val="300"/>
              </a:spcAft>
            </a:pPr>
            <a:r>
              <a:rPr lang="en-US" altLang="en-US" sz="1800"/>
              <a:t>PFS benefit consistent across key subgroups</a:t>
            </a:r>
          </a:p>
          <a:p>
            <a:pPr>
              <a:spcAft>
                <a:spcPts val="300"/>
              </a:spcAft>
            </a:pPr>
            <a:r>
              <a:rPr lang="en-US" altLang="en-US" sz="2000"/>
              <a:t>ORR significantly higher with adagrasib vs docetaxel (32% vs 9%, respectively; OR: 4.68, </a:t>
            </a:r>
            <a:r>
              <a:rPr lang="en-US" altLang="en-US" sz="2000" i="1"/>
              <a:t>P</a:t>
            </a:r>
            <a:r>
              <a:rPr lang="en-US" altLang="en-US" sz="2000"/>
              <a:t> &lt; .0001) and responses seem durable</a:t>
            </a:r>
          </a:p>
          <a:p>
            <a:pPr>
              <a:spcAft>
                <a:spcPts val="300"/>
              </a:spcAft>
            </a:pPr>
            <a:r>
              <a:rPr lang="en-US" altLang="en-US" sz="2000"/>
              <a:t>Adagrasib was active in patients with CNS metastases at baseline: intracranial ORR was 24% with adagrasib vs 11% with docetaxel</a:t>
            </a:r>
          </a:p>
          <a:p>
            <a:pPr>
              <a:spcAft>
                <a:spcPts val="300"/>
              </a:spcAft>
            </a:pPr>
            <a:r>
              <a:rPr lang="en-US" altLang="en-US" sz="2000"/>
              <a:t>Safety consistent with previous reports; no new signals</a:t>
            </a:r>
          </a:p>
          <a:p>
            <a:pPr>
              <a:spcAft>
                <a:spcPts val="300"/>
              </a:spcAft>
            </a:pPr>
            <a:r>
              <a:rPr lang="en-US" altLang="en-US" sz="2000"/>
              <a:t>Investigators conclude adagrasib is an effective treatment option for patients with NSCLC and a </a:t>
            </a:r>
            <a:r>
              <a:rPr lang="en-US" altLang="en-US" sz="2000" i="1"/>
              <a:t>KRAS</a:t>
            </a:r>
            <a:r>
              <a:rPr lang="en-US" altLang="en-US" sz="2000" baseline="30000"/>
              <a:t>G12C</a:t>
            </a:r>
            <a:r>
              <a:rPr lang="en-US" altLang="en-US" sz="2000"/>
              <a:t> mutation who have progressed on both chemotherapy and immunotherapy</a:t>
            </a:r>
          </a:p>
          <a:p>
            <a:pPr lvl="1">
              <a:spcAft>
                <a:spcPts val="300"/>
              </a:spcAft>
            </a:pPr>
            <a:r>
              <a:rPr lang="en-US" altLang="en-US" sz="1800"/>
              <a:t>Phase III KRYSTAL-7 trial is examining the addition of adagrasib to first-line pembrolizumab vs pembrolizumab in advanced </a:t>
            </a:r>
            <a:r>
              <a:rPr lang="en-US" altLang="en-US" sz="1800" i="1"/>
              <a:t>KRAS</a:t>
            </a:r>
            <a:r>
              <a:rPr lang="en-US" altLang="en-US" sz="1800" baseline="30000"/>
              <a:t>G12C</a:t>
            </a:r>
            <a:r>
              <a:rPr lang="en-US" altLang="en-US" sz="1800"/>
              <a:t>-mutated NSCLC and PD-L1 TPS ≥50% (NCT04613596)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Mok. AS</a:t>
            </a:r>
            <a:r>
              <a:rPr lang="en-US" altLang="en-US" sz="120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2024. Abstr LBA8509..</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a:t>Go Online for More CCO </a:t>
            </a:r>
            <a:br>
              <a:rPr lang="en-US" altLang="en-US" sz="4000"/>
            </a:br>
            <a:r>
              <a:rPr lang="en-US" altLang="en-US" sz="400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analyses </a:t>
            </a:r>
            <a:r>
              <a:rPr lang="en-US" sz="2200" b="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06E5645D-222A-481B-A191-BFA2400A2354}">
  <ds:schemaRefs>
    <ds:schemaRef ds:uri="http://schemas.microsoft.com/sharepoint/v3/contenttype/forms"/>
  </ds:schemaRefs>
</ds:datastoreItem>
</file>

<file path=customXml/itemProps2.xml><?xml version="1.0" encoding="utf-8"?>
<ds:datastoreItem xmlns:ds="http://schemas.openxmlformats.org/officeDocument/2006/customXml" ds:itemID="{3F2A8151-6B03-4EE3-B9CA-406AE6CBBFB7}">
  <ds:schemaRefs>
    <ds:schemaRef ds:uri="22fd6914-46d4-4c7e-bbad-46e82841b69d"/>
    <ds:schemaRef ds:uri="cdad014e-fb2c-4b7c-bee6-5fc1d99330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B719228-3997-4EE6-90B1-C79D7351AF03}">
  <ds:schemaRefs>
    <ds:schemaRef ds:uri="http://schemas.microsoft.com/office/infopath/2007/PartnerControls"/>
    <ds:schemaRef ds:uri="http://purl.org/dc/dcmitype/"/>
    <ds:schemaRef ds:uri="http://purl.org/dc/terms/"/>
    <ds:schemaRef ds:uri="22fd6914-46d4-4c7e-bbad-46e82841b69d"/>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cdad014e-fb2c-4b7c-bee6-5fc1d993301d"/>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0</TotalTime>
  <Words>2083</Words>
  <Application>Microsoft Office PowerPoint</Application>
  <PresentationFormat>Widescreen</PresentationFormat>
  <Paragraphs>454</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Times</vt:lpstr>
      <vt:lpstr>Wingdings</vt:lpstr>
      <vt:lpstr>2022_CCO_Template</vt:lpstr>
      <vt:lpstr>KRYSTAL-12: Phase III Trial of Adagrasib vs Docetaxel in Previously Treated Advanced KRASG12C- Mutated NSCLC</vt:lpstr>
      <vt:lpstr>About These Slides</vt:lpstr>
      <vt:lpstr>KRYSTAL-12: Background</vt:lpstr>
      <vt:lpstr>KRYSTAL-12: Study Design</vt:lpstr>
      <vt:lpstr>KRYSTAL-12: Baseline Characteristics</vt:lpstr>
      <vt:lpstr>KRYSTAL-1: PFS by BICR (Primary Endpoint)</vt:lpstr>
      <vt:lpstr>KRYSTAL-1: PFS by Subgroup by BICR</vt:lpstr>
      <vt:lpstr>KRYSTAL-12: Additional Efficacy Outcomes</vt:lpstr>
      <vt:lpstr>KRYSTAL-12: Safety</vt:lpstr>
      <vt:lpstr>KRYSTAL-12: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KRYSTAL-12: Phase III Trial of Adagrasib vs Docetaxel in Previously Treated Advanced KRASG12C- Mutated NSCLC</dc:title>
  <dc:creator>Timothy Quill</dc:creator>
  <cp:lastModifiedBy>Valerie Wenzel</cp:lastModifiedBy>
  <cp:revision>2</cp:revision>
  <cp:lastPrinted>2024-06-03T14:30:38Z</cp:lastPrinted>
  <dcterms:created xsi:type="dcterms:W3CDTF">2024-05-30T12:33:52Z</dcterms:created>
  <dcterms:modified xsi:type="dcterms:W3CDTF">2024-06-04T19:45:31Z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