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18"/>
  </p:notesMasterIdLst>
  <p:sldIdLst>
    <p:sldId id="2147473663" r:id="rId8"/>
    <p:sldId id="308" r:id="rId9"/>
    <p:sldId id="267" r:id="rId10"/>
    <p:sldId id="262" r:id="rId11"/>
    <p:sldId id="2147473664" r:id="rId12"/>
    <p:sldId id="2147473702" r:id="rId13"/>
    <p:sldId id="2147473705" r:id="rId14"/>
    <p:sldId id="2147473704" r:id="rId15"/>
    <p:sldId id="2147473668" r:id="rId16"/>
    <p:sldId id="214747369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10" clrIdx="0">
    <p:extLst>
      <p:ext uri="{19B8F6BF-5375-455C-9EA6-DF929625EA0E}">
        <p15:presenceInfo xmlns:p15="http://schemas.microsoft.com/office/powerpoint/2012/main" userId="Allison Weckerle" providerId="None"/>
      </p:ext>
    </p:extLst>
  </p:cmAuthor>
  <p:cmAuthor id="2" name="Andrea Boecler" initials="AB" lastIdx="1" clrIdx="1">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CCE0A0-51B7-4989-AD51-D1F74BC892F7}" v="1" dt="2025-12-09T17:19:10.208"/>
    <p1510:client id="{A8FD5906-3FD1-4DC2-A098-1EE1FEF4317D}" v="13" dt="2025-12-08T20:32:10.4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5" autoAdjust="0"/>
    <p:restoredTop sz="82238" autoAdjust="0"/>
  </p:normalViewPr>
  <p:slideViewPr>
    <p:cSldViewPr snapToGrid="0">
      <p:cViewPr varScale="1">
        <p:scale>
          <a:sx n="61" d="100"/>
          <a:sy n="61" d="100"/>
        </p:scale>
        <p:origin x="748" y="48"/>
      </p:cViewPr>
      <p:guideLst/>
    </p:cSldViewPr>
  </p:slideViewPr>
  <p:notesTextViewPr>
    <p:cViewPr>
      <p:scale>
        <a:sx n="1" d="1"/>
        <a:sy n="1" d="1"/>
      </p:scale>
      <p:origin x="0" y="0"/>
    </p:cViewPr>
  </p:notesTextViewPr>
  <p:sorterViewPr>
    <p:cViewPr>
      <p:scale>
        <a:sx n="100" d="100"/>
        <a:sy n="100"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D4D27-C33F-91E1-3DB5-715B25E8E2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EF2DBA-6F53-6F18-15D8-1F728964B5B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7950A96-A413-7A4E-4E78-EA951AB6BC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2A3599-F709-E44B-4967-DE71B1B619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533942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CE30C-D51F-AC72-9534-0D6A32D6D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87AD89-4892-4283-ED73-8D2E8AF62E2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0097A2F-2CCC-A690-CB09-5681E14CDCCB}"/>
              </a:ext>
            </a:extLst>
          </p:cNvPr>
          <p:cNvSpPr>
            <a:spLocks noGrp="1"/>
          </p:cNvSpPr>
          <p:nvPr>
            <p:ph type="body" idx="1"/>
          </p:nvPr>
        </p:nvSpPr>
        <p:spPr/>
        <p:txBody>
          <a:bodyPr/>
          <a:lstStyle/>
          <a:p>
            <a:r>
              <a:rPr lang="en-US" i="1" dirty="0"/>
              <a:t>DCO, data cutoff.</a:t>
            </a:r>
          </a:p>
        </p:txBody>
      </p:sp>
      <p:sp>
        <p:nvSpPr>
          <p:cNvPr id="4" name="Slide Number Placeholder 3">
            <a:extLst>
              <a:ext uri="{FF2B5EF4-FFF2-40B4-BE49-F238E27FC236}">
                <a16:creationId xmlns:a16="http://schemas.microsoft.com/office/drawing/2014/main" id="{BDA65DF0-2023-AAEA-C0EE-93E9CC2410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034396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9A355-D889-018B-AC39-8E219A341D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BCC6B-99E7-3646-3702-52388E10C963}"/>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82ACE6F-C490-1645-B56D-7B72C4EED9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AC3D-06A9-07A5-F9C0-2C7788A83B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360893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9738360" cy="2387600"/>
          </a:xfrm>
          <a:solidFill>
            <a:schemeClr val="accent2"/>
          </a:solidFill>
        </p:spPr>
        <p:txBody>
          <a:bodyPr>
            <a:normAutofit/>
          </a:bodyPr>
          <a:lstStyle/>
          <a:p>
            <a:r>
              <a:rPr lang="en-US" altLang="en-US" sz="4000" dirty="0"/>
              <a:t>CAMMA 1: Updated Safety, Efficacy, and Biomarker Analyses From Phase I Study of Cevostamab + Pomalidomide + Dexamethasone in BCMA1-Naive RRMM</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149085" y="4104609"/>
            <a:ext cx="11241157" cy="599913"/>
          </a:xfrm>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altLang="en-US" sz="2200" dirty="0"/>
              <a:t>FcRH5 is a potential therapeutic target for MM given its expression on MM cells</a:t>
            </a:r>
            <a:r>
              <a:rPr lang="en-US" altLang="en-US" sz="2200" baseline="30000" dirty="0"/>
              <a:t>1</a:t>
            </a:r>
          </a:p>
          <a:p>
            <a:pPr marL="342900" indent="-342900">
              <a:buFont typeface="Arial" panose="020B0604020202020204" pitchFamily="34" charset="0"/>
              <a:buChar char="•"/>
            </a:pPr>
            <a:r>
              <a:rPr lang="en-US" altLang="en-US" sz="2200" dirty="0"/>
              <a:t>Cevostamab is a novel FcRH5 x CD3 bispecific antibody that has shown manageable safety and encouraging activity in patients with heavily pretreated RRMM</a:t>
            </a:r>
            <a:r>
              <a:rPr lang="en-US" altLang="en-US" sz="2200" baseline="30000" dirty="0"/>
              <a:t>2</a:t>
            </a:r>
          </a:p>
          <a:p>
            <a:pPr marL="574675" lvl="1" indent="-342900">
              <a:buFont typeface="Arial" panose="020B0604020202020204" pitchFamily="34" charset="0"/>
              <a:buChar char="•"/>
            </a:pPr>
            <a:r>
              <a:rPr lang="en-US" altLang="en-US" sz="1800" dirty="0"/>
              <a:t>Combination strategies could enhance efficacy of cevostamab</a:t>
            </a:r>
            <a:r>
              <a:rPr lang="en-US" altLang="en-US" sz="1800" baseline="30000" dirty="0"/>
              <a:t>3</a:t>
            </a:r>
          </a:p>
          <a:p>
            <a:pPr marL="342900" indent="-342900">
              <a:buFont typeface="Arial" panose="020B0604020202020204" pitchFamily="34" charset="0"/>
              <a:buChar char="•"/>
            </a:pPr>
            <a:r>
              <a:rPr lang="en-US" altLang="en-US" sz="2200" dirty="0"/>
              <a:t>Arm B of the randomized phase Ib dose-expansion CAMMA 1 trial demonstrated deep, durable responses with cevostamab + pomalidomide + dexamethasone in patients with BCMA-naive RRMM</a:t>
            </a:r>
            <a:r>
              <a:rPr lang="en-US" altLang="en-US" sz="2200" baseline="30000" dirty="0"/>
              <a:t>4</a:t>
            </a:r>
          </a:p>
          <a:p>
            <a:pPr marL="342900" indent="-342900">
              <a:buFont typeface="Arial" panose="020B0604020202020204" pitchFamily="34" charset="0"/>
              <a:buChar char="•"/>
            </a:pPr>
            <a:r>
              <a:rPr lang="en-US" altLang="en-US" sz="2200" dirty="0"/>
              <a:t>In the current analysis, investigators presented updated safety and efficacy data from Arm B of CAMMA 1, along with results from exploratory biomarker analyses to characterize tumor kinetics, MRD negativity, and immune correlates of antitumor responses</a:t>
            </a:r>
            <a:r>
              <a:rPr lang="en-US" altLang="en-US" sz="2200" baseline="30000" dirty="0"/>
              <a:t>5</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34083"/>
            <a:ext cx="11740260" cy="496290"/>
          </a:xfrm>
        </p:spPr>
        <p:txBody>
          <a:bodyPr/>
          <a:lstStyle/>
          <a:p>
            <a:r>
              <a:rPr lang="en-US" dirty="0"/>
              <a:t>CAMMA 1 Arm B Update: Background</a:t>
            </a:r>
            <a:endParaRPr lang="en-US" altLang="en-US" dirty="0"/>
          </a:p>
        </p:txBody>
      </p:sp>
      <p:sp>
        <p:nvSpPr>
          <p:cNvPr id="2" name="Text Box 15">
            <a:extLst>
              <a:ext uri="{FF2B5EF4-FFF2-40B4-BE49-F238E27FC236}">
                <a16:creationId xmlns:a16="http://schemas.microsoft.com/office/drawing/2014/main" id="{8DEB292D-EE9F-4652-D1E2-96524395297A}"/>
              </a:ext>
            </a:extLst>
          </p:cNvPr>
          <p:cNvSpPr txBox="1">
            <a:spLocks noChangeArrowheads="1"/>
          </p:cNvSpPr>
          <p:nvPr/>
        </p:nvSpPr>
        <p:spPr bwMode="auto">
          <a:xfrm>
            <a:off x="3273552" y="6470847"/>
            <a:ext cx="5644122" cy="24622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solidFill>
                  <a:srgbClr val="161616"/>
                </a:solidFill>
                <a:latin typeface="Poppins" pitchFamily="2" charset="77"/>
                <a:cs typeface="Poppins" pitchFamily="2" charset="77"/>
              </a:rPr>
              <a:t>1. </a:t>
            </a:r>
            <a:r>
              <a:rPr lang="en-US" altLang="en-US" sz="800" b="0" spc="-10" dirty="0">
                <a:solidFill>
                  <a:srgbClr val="161616"/>
                </a:solidFill>
                <a:latin typeface="Poppins" pitchFamily="2" charset="77"/>
              </a:rPr>
              <a:t>J</a:t>
            </a:r>
            <a:r>
              <a:rPr lang="en-US" altLang="en-US" sz="800" b="0" spc="-10" dirty="0">
                <a:solidFill>
                  <a:srgbClr val="161616"/>
                </a:solidFill>
                <a:latin typeface="Poppins" pitchFamily="2" charset="77"/>
                <a:cs typeface="Poppins" pitchFamily="2" charset="77"/>
              </a:rPr>
              <a:t>iang. Nat Commun. 2023;14:3642. 2. Richter. ASH 2024. Abstr 1021. 3. Li. Mol Cancer Ther. 2023;22:659. </a:t>
            </a:r>
            <a:br>
              <a:rPr lang="en-US" altLang="en-US" sz="800" b="0" spc="-10" dirty="0">
                <a:solidFill>
                  <a:srgbClr val="161616"/>
                </a:solidFill>
                <a:latin typeface="Poppins" pitchFamily="2" charset="77"/>
                <a:cs typeface="Poppins" pitchFamily="2" charset="77"/>
              </a:rPr>
            </a:br>
            <a:r>
              <a:rPr lang="en-US" altLang="en-US" sz="800" b="0" spc="-10" dirty="0">
                <a:solidFill>
                  <a:srgbClr val="161616"/>
                </a:solidFill>
                <a:latin typeface="Poppins" pitchFamily="2" charset="77"/>
                <a:cs typeface="Poppins" pitchFamily="2" charset="77"/>
              </a:rPr>
              <a:t>4. Mian. IMS 2025. Abstr 14. 5</a:t>
            </a:r>
            <a:r>
              <a:rPr lang="en-US" altLang="en-US" sz="800" b="0" spc="-10" dirty="0">
                <a:solidFill>
                  <a:srgbClr val="161616"/>
                </a:solidFill>
                <a:latin typeface="Poppins" pitchFamily="2" charset="77"/>
              </a:rPr>
              <a:t>. Riley. ASH 2025. Abstr 252.</a:t>
            </a:r>
            <a:endParaRPr lang="en-US" altLang="en-US" sz="800" b="0" dirty="0">
              <a:solidFill>
                <a:srgbClr val="161616"/>
              </a:solidFill>
              <a:latin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5EFC36E-3BDC-3CB7-4662-A85F0A416E4C}"/>
              </a:ext>
            </a:extLst>
          </p:cNvPr>
          <p:cNvSpPr>
            <a:spLocks noGrp="1"/>
          </p:cNvSpPr>
          <p:nvPr>
            <p:ph idx="1"/>
          </p:nvPr>
        </p:nvSpPr>
        <p:spPr/>
        <p:txBody>
          <a:bodyPr/>
          <a:lstStyle/>
          <a:p>
            <a:pPr marL="342900" indent="-342900">
              <a:buFont typeface="Arial" panose="020B0604020202020204" pitchFamily="34" charset="0"/>
              <a:buChar char="•"/>
            </a:pPr>
            <a:r>
              <a:rPr lang="en-US" sz="2000" dirty="0"/>
              <a:t>International, open-label, randomized phase Ib trial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endParaRPr lang="en-US" sz="2000" b="1" dirty="0"/>
          </a:p>
          <a:p>
            <a:endParaRPr lang="en-US" sz="2000" b="1" dirty="0"/>
          </a:p>
          <a:p>
            <a:pPr marL="342900" indent="-342900">
              <a:buFont typeface="Arial" panose="020B0604020202020204" pitchFamily="34" charset="0"/>
              <a:buChar char="•"/>
            </a:pPr>
            <a:r>
              <a:rPr lang="en-US" sz="2000" b="1" dirty="0"/>
              <a:t>Coprimary endpoints: </a:t>
            </a:r>
            <a:r>
              <a:rPr lang="en-US" sz="2000" dirty="0"/>
              <a:t>safety, tolerability, RP2D</a:t>
            </a:r>
          </a:p>
          <a:p>
            <a:pPr marL="342900" indent="-342900">
              <a:buFont typeface="Arial" panose="020B0604020202020204" pitchFamily="34" charset="0"/>
              <a:buChar char="•"/>
            </a:pPr>
            <a:r>
              <a:rPr lang="en-US" sz="2000" b="1" dirty="0"/>
              <a:t>Secondary endpoints: </a:t>
            </a:r>
            <a:r>
              <a:rPr lang="en-US" sz="2000" dirty="0"/>
              <a:t>PK, PD, antimyeloma activity</a:t>
            </a:r>
          </a:p>
          <a:p>
            <a:endParaRPr lang="en-US" sz="2000" dirty="0"/>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CAMMA 1 Arm B Update: </a:t>
            </a:r>
            <a:r>
              <a:rPr lang="en-US" altLang="en-US" dirty="0"/>
              <a:t>Study Design</a:t>
            </a:r>
          </a:p>
        </p:txBody>
      </p:sp>
      <p:sp>
        <p:nvSpPr>
          <p:cNvPr id="25" name="Text Box 15">
            <a:extLst>
              <a:ext uri="{FF2B5EF4-FFF2-40B4-BE49-F238E27FC236}">
                <a16:creationId xmlns:a16="http://schemas.microsoft.com/office/drawing/2014/main" id="{095A8FCD-F153-AEA7-7B23-CF10D41B43EA}"/>
              </a:ext>
            </a:extLst>
          </p:cNvPr>
          <p:cNvSpPr txBox="1">
            <a:spLocks noGrp="1" noChangeArrowheads="1"/>
          </p:cNvSpPr>
          <p:nvPr>
            <p:ph sz="quarter" idx="10"/>
          </p:nvPr>
        </p:nvSpPr>
        <p:spPr bwMode="auto">
          <a:xfrm>
            <a:off x="4792494" y="4765916"/>
            <a:ext cx="6354042" cy="553998"/>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1200" b="0" spc="-10" dirty="0">
                <a:solidFill>
                  <a:srgbClr val="161616"/>
                </a:solidFill>
                <a:latin typeface="Poppins" pitchFamily="2" charset="77"/>
              </a:rPr>
              <a:t>*Prephase dosing of cevostamab: double-step up dosing (0.3/3.3 mg) in a 14-day prephase or triple step-up (0.3/1.2/3.6 mg) in a 21-day prephase. Patients hospitalized after prephase cevostamab infusions for </a:t>
            </a:r>
            <a:r>
              <a:rPr lang="en-US" sz="1200" b="0" kern="0" dirty="0">
                <a:latin typeface="Poppins" pitchFamily="2" charset="77"/>
              </a:rPr>
              <a:t>≥48 hr.</a:t>
            </a:r>
            <a:endParaRPr lang="en-US" altLang="en-US" sz="1200" b="0" dirty="0">
              <a:solidFill>
                <a:srgbClr val="161616"/>
              </a:solidFill>
              <a:latin typeface="Poppins" pitchFamily="2" charset="77"/>
            </a:endParaRPr>
          </a:p>
        </p:txBody>
      </p:sp>
      <p:sp>
        <p:nvSpPr>
          <p:cNvPr id="3" name="Content Placeholder 2">
            <a:extLst>
              <a:ext uri="{FF2B5EF4-FFF2-40B4-BE49-F238E27FC236}">
                <a16:creationId xmlns:a16="http://schemas.microsoft.com/office/drawing/2014/main" id="{9374D6A8-1A0D-113E-2DAE-83E2FD36E66F}"/>
              </a:ext>
            </a:extLst>
          </p:cNvPr>
          <p:cNvSpPr txBox="1">
            <a:spLocks/>
          </p:cNvSpPr>
          <p:nvPr/>
        </p:nvSpPr>
        <p:spPr bwMode="auto">
          <a:xfrm>
            <a:off x="621792" y="2818654"/>
            <a:ext cx="3454094" cy="1220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spcBef>
                <a:spcPts val="0"/>
              </a:spcBef>
              <a:spcAft>
                <a:spcPts val="0"/>
              </a:spcAft>
              <a:buNone/>
            </a:pPr>
            <a:r>
              <a:rPr lang="en-US" sz="1600" b="0" kern="0" dirty="0">
                <a:solidFill>
                  <a:schemeClr val="tx1"/>
                </a:solidFill>
                <a:latin typeface="Poppins" pitchFamily="2" charset="77"/>
                <a:cs typeface="Poppins" pitchFamily="2" charset="77"/>
              </a:rPr>
              <a:t>Adults with RRMM with ≥1 prior LoT including an IMiD and a PI; not refractory to pomalidomide; ECOG PS 0/1</a:t>
            </a:r>
          </a:p>
          <a:p>
            <a:pPr marL="0" indent="0" algn="ctr">
              <a:spcBef>
                <a:spcPts val="0"/>
              </a:spcBef>
              <a:spcAft>
                <a:spcPts val="0"/>
              </a:spcAft>
              <a:buNone/>
            </a:pPr>
            <a:r>
              <a:rPr lang="en-US" sz="1600" b="0" kern="0" dirty="0">
                <a:solidFill>
                  <a:schemeClr val="tx1"/>
                </a:solidFill>
                <a:latin typeface="Poppins" pitchFamily="2" charset="77"/>
                <a:cs typeface="Poppins" pitchFamily="2" charset="77"/>
              </a:rPr>
              <a:t>(N = 64)</a:t>
            </a:r>
          </a:p>
        </p:txBody>
      </p:sp>
      <p:sp>
        <p:nvSpPr>
          <p:cNvPr id="23" name="Rectangle 22">
            <a:extLst>
              <a:ext uri="{FF2B5EF4-FFF2-40B4-BE49-F238E27FC236}">
                <a16:creationId xmlns:a16="http://schemas.microsoft.com/office/drawing/2014/main" id="{0A504F9A-099D-0032-98C9-1C3B5D59F8CF}"/>
              </a:ext>
            </a:extLst>
          </p:cNvPr>
          <p:cNvSpPr/>
          <p:nvPr/>
        </p:nvSpPr>
        <p:spPr bwMode="auto">
          <a:xfrm>
            <a:off x="4792494" y="1703860"/>
            <a:ext cx="6354042" cy="1534233"/>
          </a:xfrm>
          <a:prstGeom prst="rect">
            <a:avLst/>
          </a:prstGeom>
          <a:solidFill>
            <a:schemeClr val="accent1"/>
          </a:solidFill>
          <a:ln w="0">
            <a:solidFill>
              <a:schemeClr val="bg1"/>
            </a:solidFill>
            <a:miter lim="800000"/>
            <a:headEnd/>
            <a:tailEnd/>
          </a:ln>
        </p:spPr>
        <p:txBody>
          <a:bodyPr rtlCol="0" anchor="ctr"/>
          <a:lstStyle/>
          <a:p>
            <a:pPr algn="ctr" eaLnBrk="1" hangingPunct="1">
              <a:spcBef>
                <a:spcPts val="0"/>
              </a:spcBef>
              <a:spcAft>
                <a:spcPts val="0"/>
              </a:spcAft>
              <a:buClr>
                <a:schemeClr val="folHlink"/>
              </a:buClr>
              <a:buNone/>
            </a:pPr>
            <a:r>
              <a:rPr lang="en-US" sz="1600" b="1" dirty="0">
                <a:solidFill>
                  <a:schemeClr val="bg2"/>
                </a:solidFill>
                <a:latin typeface="Poppins" pitchFamily="2" charset="77"/>
                <a:cs typeface="Poppins" pitchFamily="2" charset="77"/>
              </a:rPr>
              <a:t>Cevostamab*</a:t>
            </a:r>
            <a:r>
              <a:rPr lang="en-US" sz="1600" dirty="0">
                <a:solidFill>
                  <a:schemeClr val="bg2"/>
                </a:solidFill>
                <a:latin typeface="Poppins" pitchFamily="2" charset="77"/>
                <a:cs typeface="Poppins" pitchFamily="2" charset="77"/>
              </a:rPr>
              <a:t> 70 mg IV Q2W in cycles 1-6 of 28-day cycles then Q4W (D1) in cycles 7+</a:t>
            </a:r>
          </a:p>
          <a:p>
            <a:pPr algn="ctr" eaLnBrk="1" hangingPunct="1">
              <a:spcBef>
                <a:spcPts val="0"/>
              </a:spcBef>
              <a:spcAft>
                <a:spcPts val="0"/>
              </a:spcAft>
              <a:buClr>
                <a:schemeClr val="folHlink"/>
              </a:buClr>
              <a:buNone/>
            </a:pPr>
            <a:r>
              <a:rPr lang="en-US" sz="1600" b="1" dirty="0">
                <a:solidFill>
                  <a:schemeClr val="bg2"/>
                </a:solidFill>
                <a:latin typeface="Poppins" pitchFamily="2" charset="77"/>
                <a:cs typeface="Poppins" pitchFamily="2" charset="77"/>
              </a:rPr>
              <a:t>+ Pomalidomide</a:t>
            </a:r>
            <a:r>
              <a:rPr lang="en-US" sz="1600" b="0" dirty="0">
                <a:solidFill>
                  <a:schemeClr val="bg2"/>
                </a:solidFill>
                <a:latin typeface="Poppins" pitchFamily="2" charset="77"/>
                <a:cs typeface="Poppins" pitchFamily="2" charset="77"/>
              </a:rPr>
              <a:t> 2 mg PO on D1-21 from cycle 1+</a:t>
            </a:r>
          </a:p>
          <a:p>
            <a:pPr algn="ctr" eaLnBrk="1" hangingPunct="1">
              <a:spcBef>
                <a:spcPts val="0"/>
              </a:spcBef>
              <a:spcAft>
                <a:spcPts val="0"/>
              </a:spcAft>
              <a:buClr>
                <a:schemeClr val="folHlink"/>
              </a:buClr>
              <a:buNone/>
            </a:pPr>
            <a:r>
              <a:rPr lang="en-US" sz="1600" b="1" dirty="0">
                <a:solidFill>
                  <a:schemeClr val="bg2"/>
                </a:solidFill>
                <a:latin typeface="Poppins" pitchFamily="2" charset="77"/>
                <a:cs typeface="Poppins" pitchFamily="2" charset="77"/>
              </a:rPr>
              <a:t>+ Dexamethasone </a:t>
            </a:r>
            <a:r>
              <a:rPr lang="en-US" sz="1600" dirty="0">
                <a:solidFill>
                  <a:schemeClr val="bg2"/>
                </a:solidFill>
                <a:latin typeface="Poppins" pitchFamily="2" charset="77"/>
                <a:cs typeface="Poppins" pitchFamily="2" charset="77"/>
              </a:rPr>
              <a:t>20 mg IV/PO on D1, 8, 15, 22 from cycle 1+</a:t>
            </a:r>
          </a:p>
          <a:p>
            <a:pPr algn="ctr">
              <a:buClr>
                <a:schemeClr val="folHlink"/>
              </a:buClr>
            </a:pPr>
            <a:r>
              <a:rPr lang="en-US" sz="1600" dirty="0">
                <a:solidFill>
                  <a:schemeClr val="bg2"/>
                </a:solidFill>
                <a:latin typeface="Poppins" pitchFamily="2" charset="77"/>
                <a:cs typeface="Poppins" pitchFamily="2" charset="77"/>
              </a:rPr>
              <a:t>(n = 29 BCMA naive)</a:t>
            </a:r>
          </a:p>
        </p:txBody>
      </p:sp>
      <p:sp>
        <p:nvSpPr>
          <p:cNvPr id="24" name="Rectangle 23">
            <a:extLst>
              <a:ext uri="{FF2B5EF4-FFF2-40B4-BE49-F238E27FC236}">
                <a16:creationId xmlns:a16="http://schemas.microsoft.com/office/drawing/2014/main" id="{F1FE7C13-AD3B-E446-A23A-4ACC10657E36}"/>
              </a:ext>
            </a:extLst>
          </p:cNvPr>
          <p:cNvSpPr/>
          <p:nvPr/>
        </p:nvSpPr>
        <p:spPr bwMode="auto">
          <a:xfrm>
            <a:off x="4792494" y="3309498"/>
            <a:ext cx="6354042" cy="1427094"/>
          </a:xfrm>
          <a:prstGeom prst="rect">
            <a:avLst/>
          </a:prstGeom>
          <a:solidFill>
            <a:schemeClr val="accent6">
              <a:lumMod val="75000"/>
            </a:schemeClr>
          </a:solidFill>
          <a:ln w="0">
            <a:solidFill>
              <a:schemeClr val="bg1"/>
            </a:solidFill>
            <a:miter lim="800000"/>
            <a:headEnd/>
            <a:tailEnd/>
          </a:ln>
        </p:spPr>
        <p:txBody>
          <a:bodyPr rtlCol="0" anchor="ctr"/>
          <a:lstStyle/>
          <a:p>
            <a:pPr algn="ctr">
              <a:buClr>
                <a:schemeClr val="folHlink"/>
              </a:buClr>
            </a:pPr>
            <a:r>
              <a:rPr lang="en-US" sz="1600" b="1" dirty="0">
                <a:solidFill>
                  <a:schemeClr val="bg2"/>
                </a:solidFill>
                <a:latin typeface="Poppins" pitchFamily="2" charset="77"/>
                <a:cs typeface="Poppins" pitchFamily="2" charset="77"/>
              </a:rPr>
              <a:t>Cevostamab*</a:t>
            </a:r>
            <a:r>
              <a:rPr lang="en-US" sz="1600" dirty="0">
                <a:solidFill>
                  <a:schemeClr val="bg2"/>
                </a:solidFill>
                <a:latin typeface="Poppins" pitchFamily="2" charset="77"/>
                <a:cs typeface="Poppins" pitchFamily="2" charset="77"/>
              </a:rPr>
              <a:t> 105 mg IV Q2W in cycles 1-6 of 28-day cycles then Q4W in cycles 7+</a:t>
            </a:r>
          </a:p>
          <a:p>
            <a:pPr algn="ctr">
              <a:buClr>
                <a:schemeClr val="folHlink"/>
              </a:buClr>
            </a:pPr>
            <a:r>
              <a:rPr lang="en-US" sz="1600" b="1" dirty="0">
                <a:solidFill>
                  <a:schemeClr val="bg2"/>
                </a:solidFill>
                <a:latin typeface="Poppins" pitchFamily="2" charset="77"/>
                <a:cs typeface="Poppins" pitchFamily="2" charset="77"/>
              </a:rPr>
              <a:t>+ Pomalidomide</a:t>
            </a:r>
            <a:r>
              <a:rPr lang="en-US" sz="1600" dirty="0">
                <a:solidFill>
                  <a:schemeClr val="bg2"/>
                </a:solidFill>
                <a:latin typeface="Poppins" pitchFamily="2" charset="77"/>
                <a:cs typeface="Poppins" pitchFamily="2" charset="77"/>
              </a:rPr>
              <a:t> 2 mg PO on D1-21 from cycle 1+</a:t>
            </a:r>
          </a:p>
          <a:p>
            <a:pPr algn="ctr">
              <a:buClr>
                <a:schemeClr val="folHlink"/>
              </a:buClr>
            </a:pPr>
            <a:r>
              <a:rPr lang="en-US" sz="1600" b="1" dirty="0">
                <a:solidFill>
                  <a:schemeClr val="bg2"/>
                </a:solidFill>
                <a:latin typeface="Poppins" pitchFamily="2" charset="77"/>
                <a:cs typeface="Poppins" pitchFamily="2" charset="77"/>
              </a:rPr>
              <a:t>+ Dexamethasone </a:t>
            </a:r>
            <a:r>
              <a:rPr lang="en-US" sz="1600" dirty="0">
                <a:solidFill>
                  <a:schemeClr val="bg2"/>
                </a:solidFill>
                <a:latin typeface="Poppins" pitchFamily="2" charset="77"/>
                <a:cs typeface="Poppins" pitchFamily="2" charset="77"/>
              </a:rPr>
              <a:t>20 mg IV/PO on D1, 8, 15, 22 from cycle 1+</a:t>
            </a:r>
          </a:p>
          <a:p>
            <a:pPr algn="ctr">
              <a:buClr>
                <a:schemeClr val="folHlink"/>
              </a:buClr>
            </a:pPr>
            <a:r>
              <a:rPr lang="en-US" sz="1600" dirty="0">
                <a:solidFill>
                  <a:schemeClr val="bg2"/>
                </a:solidFill>
                <a:latin typeface="Poppins" pitchFamily="2" charset="77"/>
                <a:cs typeface="Poppins" pitchFamily="2" charset="77"/>
              </a:rPr>
              <a:t>(n = 25 BCMA naive)</a:t>
            </a:r>
          </a:p>
        </p:txBody>
      </p:sp>
      <p:sp>
        <p:nvSpPr>
          <p:cNvPr id="27" name="Line 53">
            <a:extLst>
              <a:ext uri="{FF2B5EF4-FFF2-40B4-BE49-F238E27FC236}">
                <a16:creationId xmlns:a16="http://schemas.microsoft.com/office/drawing/2014/main" id="{CE3E7BE8-214B-D99B-E94D-0669865132B9}"/>
              </a:ext>
            </a:extLst>
          </p:cNvPr>
          <p:cNvSpPr>
            <a:spLocks noChangeShapeType="1"/>
          </p:cNvSpPr>
          <p:nvPr/>
        </p:nvSpPr>
        <p:spPr bwMode="auto">
          <a:xfrm>
            <a:off x="4075886" y="3509255"/>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8" name="Line 54">
            <a:extLst>
              <a:ext uri="{FF2B5EF4-FFF2-40B4-BE49-F238E27FC236}">
                <a16:creationId xmlns:a16="http://schemas.microsoft.com/office/drawing/2014/main" id="{8D4CC84C-852D-66C1-8C4B-786C050EA987}"/>
              </a:ext>
            </a:extLst>
          </p:cNvPr>
          <p:cNvSpPr>
            <a:spLocks noChangeShapeType="1"/>
          </p:cNvSpPr>
          <p:nvPr/>
        </p:nvSpPr>
        <p:spPr bwMode="auto">
          <a:xfrm flipV="1">
            <a:off x="4075886" y="2943644"/>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 name="Text Box 15">
            <a:extLst>
              <a:ext uri="{FF2B5EF4-FFF2-40B4-BE49-F238E27FC236}">
                <a16:creationId xmlns:a16="http://schemas.microsoft.com/office/drawing/2014/main" id="{4489446F-4BFE-E3AF-0B10-3EFB961ABC9A}"/>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sz="800" b="0" dirty="0">
                <a:latin typeface="+mn-lt"/>
              </a:rPr>
              <a:t>NCT04910568. </a:t>
            </a:r>
            <a:r>
              <a:rPr lang="en-US" altLang="en-US" sz="800" b="0" spc="-10" dirty="0">
                <a:latin typeface="+mn-lt"/>
              </a:rPr>
              <a:t>Riley. ASH 2025. Abstr 252.</a:t>
            </a:r>
            <a:endParaRPr lang="en-US" altLang="en-US" sz="800" b="0" dirty="0">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5756"/>
            <a:ext cx="11740260" cy="492944"/>
          </a:xfrm>
        </p:spPr>
        <p:txBody>
          <a:bodyPr/>
          <a:lstStyle/>
          <a:p>
            <a:r>
              <a:rPr lang="en-US" dirty="0"/>
              <a:t>CAMMA 1 Arm B Update: </a:t>
            </a:r>
            <a:r>
              <a:rPr lang="en-US" altLang="en-US" dirty="0"/>
              <a:t>Baseline Characteristics</a:t>
            </a:r>
          </a:p>
        </p:txBody>
      </p:sp>
      <p:graphicFrame>
        <p:nvGraphicFramePr>
          <p:cNvPr id="7" name="Table 6">
            <a:extLst>
              <a:ext uri="{FF2B5EF4-FFF2-40B4-BE49-F238E27FC236}">
                <a16:creationId xmlns:a16="http://schemas.microsoft.com/office/drawing/2014/main" id="{A681939B-0B22-8E69-8A33-60F365C189A8}"/>
              </a:ext>
            </a:extLst>
          </p:cNvPr>
          <p:cNvGraphicFramePr>
            <a:graphicFrameLocks noGrp="1"/>
          </p:cNvGraphicFramePr>
          <p:nvPr>
            <p:extLst>
              <p:ext uri="{D42A27DB-BD31-4B8C-83A1-F6EECF244321}">
                <p14:modId xmlns:p14="http://schemas.microsoft.com/office/powerpoint/2010/main" val="2552106234"/>
              </p:ext>
            </p:extLst>
          </p:nvPr>
        </p:nvGraphicFramePr>
        <p:xfrm>
          <a:off x="230520" y="1335088"/>
          <a:ext cx="5865480" cy="4142836"/>
        </p:xfrm>
        <a:graphic>
          <a:graphicData uri="http://schemas.openxmlformats.org/drawingml/2006/table">
            <a:tbl>
              <a:tblPr firstRow="1" bandRow="1"/>
              <a:tblGrid>
                <a:gridCol w="2844538">
                  <a:extLst>
                    <a:ext uri="{9D8B030D-6E8A-4147-A177-3AD203B41FA5}">
                      <a16:colId xmlns:a16="http://schemas.microsoft.com/office/drawing/2014/main" val="2072085524"/>
                    </a:ext>
                  </a:extLst>
                </a:gridCol>
                <a:gridCol w="1494669">
                  <a:extLst>
                    <a:ext uri="{9D8B030D-6E8A-4147-A177-3AD203B41FA5}">
                      <a16:colId xmlns:a16="http://schemas.microsoft.com/office/drawing/2014/main" val="2595492591"/>
                    </a:ext>
                  </a:extLst>
                </a:gridCol>
                <a:gridCol w="1526273">
                  <a:extLst>
                    <a:ext uri="{9D8B030D-6E8A-4147-A177-3AD203B41FA5}">
                      <a16:colId xmlns:a16="http://schemas.microsoft.com/office/drawing/2014/main" val="654369336"/>
                    </a:ext>
                  </a:extLst>
                </a:gridCol>
              </a:tblGrid>
              <a:tr h="387826">
                <a:tc>
                  <a:txBody>
                    <a:bodyPr/>
                    <a:lstStyle>
                      <a:lvl1pPr marL="0">
                        <a:defRPr b="1">
                          <a:solidFill>
                            <a:schemeClr val="lt1"/>
                          </a:solidFill>
                          <a:latin typeface="Aptos" panose="02110004020202020204"/>
                        </a:defRPr>
                      </a:lvl1pPr>
                      <a:lvl2pPr marL="257175">
                        <a:defRPr b="1">
                          <a:solidFill>
                            <a:schemeClr val="lt1"/>
                          </a:solidFill>
                          <a:latin typeface="Aptos" panose="02110004020202020204"/>
                        </a:defRPr>
                      </a:lvl2pPr>
                      <a:lvl3pPr marL="514350">
                        <a:defRPr b="1">
                          <a:solidFill>
                            <a:schemeClr val="lt1"/>
                          </a:solidFill>
                          <a:latin typeface="Aptos" panose="02110004020202020204"/>
                        </a:defRPr>
                      </a:lvl3pPr>
                      <a:lvl4pPr marL="771525">
                        <a:defRPr b="1">
                          <a:solidFill>
                            <a:schemeClr val="lt1"/>
                          </a:solidFill>
                          <a:latin typeface="Aptos" panose="02110004020202020204"/>
                        </a:defRPr>
                      </a:lvl4pPr>
                      <a:lvl5pPr marL="1028700">
                        <a:defRPr b="1">
                          <a:solidFill>
                            <a:schemeClr val="lt1"/>
                          </a:solidFill>
                          <a:latin typeface="Aptos" panose="02110004020202020204"/>
                        </a:defRPr>
                      </a:lvl5pPr>
                      <a:lvl6pPr marL="1285875">
                        <a:defRPr b="1">
                          <a:solidFill>
                            <a:schemeClr val="lt1"/>
                          </a:solidFill>
                          <a:latin typeface="Aptos" panose="02110004020202020204"/>
                        </a:defRPr>
                      </a:lvl6pPr>
                      <a:lvl7pPr marL="1543050">
                        <a:defRPr b="1">
                          <a:solidFill>
                            <a:schemeClr val="lt1"/>
                          </a:solidFill>
                          <a:latin typeface="Aptos" panose="02110004020202020204"/>
                        </a:defRPr>
                      </a:lvl7pPr>
                      <a:lvl8pPr marL="1800225">
                        <a:defRPr b="1">
                          <a:solidFill>
                            <a:schemeClr val="lt1"/>
                          </a:solidFill>
                          <a:latin typeface="Aptos" panose="02110004020202020204"/>
                        </a:defRPr>
                      </a:lvl8pPr>
                      <a:lvl9pPr marL="2057400">
                        <a:defRPr b="1">
                          <a:solidFill>
                            <a:schemeClr val="lt1"/>
                          </a:solidFill>
                          <a:latin typeface="Aptos" panose="02110004020202020204"/>
                        </a:defRPr>
                      </a:lvl9pPr>
                    </a:lstStyle>
                    <a:p>
                      <a:pPr marL="0" marR="0">
                        <a:lnSpc>
                          <a:spcPct val="100000"/>
                        </a:lnSpc>
                        <a:spcBef>
                          <a:spcPts val="0"/>
                        </a:spcBef>
                        <a:spcAft>
                          <a:spcPts val="0"/>
                        </a:spcAft>
                      </a:pPr>
                      <a:r>
                        <a:rPr lang="en-US" sz="1600" b="1" kern="100" dirty="0">
                          <a:solidFill>
                            <a:schemeClr val="bg1"/>
                          </a:solidFill>
                          <a:effectLst/>
                          <a:latin typeface="+mn-lt"/>
                          <a:ea typeface="Calibri" panose="020F0502020204030204" pitchFamily="34" charset="0"/>
                          <a:cs typeface="Arial" panose="020B0604020202020204" pitchFamily="34" charset="0"/>
                        </a:rPr>
                        <a:t>Characteristic</a:t>
                      </a:r>
                    </a:p>
                  </a:txBody>
                  <a:tcPr marL="43605" marR="43605" marT="23347" marB="23347"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70 mg/ 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29)</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105 mg/</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25)</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48010301"/>
                  </a:ext>
                </a:extLst>
              </a:tr>
              <a:tr h="313974">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Median age, yr (range)</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65 (40-76)</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65 (48-80)</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0738171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Male, n (%)</a:t>
                      </a:r>
                      <a:endParaRPr lang="en-US" sz="1600" b="0" kern="100" dirty="0">
                        <a:solidFill>
                          <a:schemeClr val="tx1"/>
                        </a:solidFill>
                        <a:effectLst/>
                        <a:latin typeface="+mn-lt"/>
                        <a:ea typeface="Calibri" panose="020F0502020204030204" pitchFamily="34" charset="0"/>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14 (48.3)</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14 (56.0)</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65104195"/>
                  </a:ext>
                </a:extLst>
              </a:tr>
              <a:tr h="275016">
                <a:tc>
                  <a:txBody>
                    <a:body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ECOG PS</a:t>
                      </a:r>
                      <a:r>
                        <a:rPr lang="en-US" sz="1600" b="0" kern="1200" dirty="0">
                          <a:solidFill>
                            <a:schemeClr val="tx1"/>
                          </a:solidFill>
                          <a:effectLst/>
                          <a:latin typeface="+mn-lt"/>
                          <a:cs typeface="Arial" panose="020B0604020202020204" pitchFamily="34" charset="0"/>
                        </a:rPr>
                        <a:t>,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1</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endParaRPr lang="en-US" sz="1600" b="0" kern="100" dirty="0">
                        <a:solidFill>
                          <a:schemeClr val="tx1"/>
                        </a:solidFill>
                        <a:effectLst/>
                        <a:latin typeface="+mn-lt"/>
                        <a:ea typeface="Roboto"/>
                        <a:cs typeface="Times New Roman"/>
                      </a:endParaRPr>
                    </a:p>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14 (48.3)</a:t>
                      </a:r>
                    </a:p>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15 (51.7)</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endParaRPr lang="en-US" sz="1600" b="0" kern="100" dirty="0">
                        <a:solidFill>
                          <a:schemeClr val="tx1"/>
                        </a:solidFill>
                        <a:effectLst/>
                        <a:latin typeface="+mn-lt"/>
                        <a:ea typeface="Roboto"/>
                        <a:cs typeface="Times New Roman"/>
                      </a:endParaRPr>
                    </a:p>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14 (56.0)</a:t>
                      </a:r>
                    </a:p>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11 (44.0)</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2891158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ISS stage</a:t>
                      </a:r>
                      <a:r>
                        <a:rPr lang="en-US" sz="1600" b="0" kern="1200" dirty="0">
                          <a:solidFill>
                            <a:schemeClr val="tx1"/>
                          </a:solidFill>
                          <a:effectLst/>
                          <a:latin typeface="+mn-lt"/>
                          <a:ea typeface="+mn-ea"/>
                          <a:cs typeface="Arial" panose="020B0604020202020204" pitchFamily="34" charset="0"/>
                        </a:rPr>
                        <a:t>, n/N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II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III</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r>
                        <a:rPr lang="en-US" sz="1600" b="0" kern="100" dirty="0">
                          <a:solidFill>
                            <a:schemeClr val="tx1"/>
                          </a:solidFill>
                          <a:effectLst/>
                          <a:latin typeface="+mn-lt"/>
                          <a:ea typeface="Aptos" panose="020B0004020202020204" pitchFamily="34" charset="0"/>
                        </a:rPr>
                        <a:t>17/28 (60.7)</a:t>
                      </a:r>
                    </a:p>
                    <a:p>
                      <a:pPr marL="0" marR="0" algn="ctr">
                        <a:lnSpc>
                          <a:spcPct val="100000"/>
                        </a:lnSpc>
                        <a:buNone/>
                      </a:pPr>
                      <a:r>
                        <a:rPr lang="en-US" sz="1600" b="0" kern="100" dirty="0">
                          <a:solidFill>
                            <a:schemeClr val="tx1"/>
                          </a:solidFill>
                          <a:effectLst/>
                          <a:latin typeface="+mn-lt"/>
                          <a:ea typeface="Aptos" panose="020B0004020202020204" pitchFamily="34" charset="0"/>
                        </a:rPr>
                        <a:t>8/28 (28.6)</a:t>
                      </a:r>
                    </a:p>
                    <a:p>
                      <a:pPr marL="0" marR="0" algn="ctr">
                        <a:lnSpc>
                          <a:spcPct val="100000"/>
                        </a:lnSpc>
                        <a:buNone/>
                      </a:pPr>
                      <a:r>
                        <a:rPr lang="en-US" sz="1600" b="0" kern="100" dirty="0">
                          <a:solidFill>
                            <a:schemeClr val="tx1"/>
                          </a:solidFill>
                          <a:effectLst/>
                          <a:latin typeface="+mn-lt"/>
                          <a:ea typeface="Aptos" panose="020B0004020202020204" pitchFamily="34" charset="0"/>
                        </a:rPr>
                        <a:t>3/28 (10.7)</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r>
                        <a:rPr lang="en-US" sz="1600" b="0" kern="100" dirty="0">
                          <a:solidFill>
                            <a:schemeClr val="tx1"/>
                          </a:solidFill>
                          <a:effectLst/>
                          <a:latin typeface="+mn-lt"/>
                          <a:ea typeface="Aptos" panose="020B0004020202020204" pitchFamily="34" charset="0"/>
                        </a:rPr>
                        <a:t>15/24 (62.5)</a:t>
                      </a:r>
                    </a:p>
                    <a:p>
                      <a:pPr marL="0" marR="0" algn="ctr">
                        <a:lnSpc>
                          <a:spcPct val="100000"/>
                        </a:lnSpc>
                        <a:buNone/>
                      </a:pPr>
                      <a:r>
                        <a:rPr lang="en-US" sz="1600" b="0" kern="100" dirty="0">
                          <a:solidFill>
                            <a:schemeClr val="tx1"/>
                          </a:solidFill>
                          <a:effectLst/>
                          <a:latin typeface="+mn-lt"/>
                          <a:ea typeface="Aptos" panose="020B0004020202020204" pitchFamily="34" charset="0"/>
                        </a:rPr>
                        <a:t>8/24 (33.3)</a:t>
                      </a:r>
                    </a:p>
                    <a:p>
                      <a:pPr marL="0" marR="0" algn="ctr">
                        <a:lnSpc>
                          <a:spcPct val="100000"/>
                        </a:lnSpc>
                        <a:buNone/>
                      </a:pPr>
                      <a:r>
                        <a:rPr lang="en-US" sz="1600" b="0" kern="100" dirty="0">
                          <a:solidFill>
                            <a:schemeClr val="tx1"/>
                          </a:solidFill>
                          <a:effectLst/>
                          <a:latin typeface="+mn-lt"/>
                          <a:ea typeface="Aptos" panose="020B0004020202020204" pitchFamily="34" charset="0"/>
                        </a:rPr>
                        <a:t>1/24 (4.2)</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23501204"/>
                  </a:ext>
                </a:extLst>
              </a:tr>
              <a:tr h="275016">
                <a:tc>
                  <a:txBody>
                    <a:body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High-risk cytogenetics,* </a:t>
                      </a:r>
                      <a:r>
                        <a:rPr lang="en-US" sz="1600" b="0" kern="1200" dirty="0">
                          <a:solidFill>
                            <a:schemeClr val="tx1"/>
                          </a:solidFill>
                          <a:effectLst/>
                          <a:latin typeface="+mn-lt"/>
                          <a:ea typeface="+mn-ea"/>
                          <a:cs typeface="Arial" panose="020B0604020202020204" pitchFamily="34" charset="0"/>
                        </a:rPr>
                        <a:t>n/N (%)</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3/20 (15.0)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8/22 (36.4)</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70916149"/>
                  </a:ext>
                </a:extLst>
              </a:tr>
              <a:tr h="275016">
                <a:tc>
                  <a:txBody>
                    <a:bodyPr/>
                    <a:lstStyle/>
                    <a:p>
                      <a:pPr marL="0" marR="0">
                        <a:lnSpc>
                          <a:spcPct val="100000"/>
                        </a:lnSpc>
                        <a:spcBef>
                          <a:spcPts val="0"/>
                        </a:spcBef>
                        <a:spcAft>
                          <a:spcPts val="0"/>
                        </a:spcAft>
                      </a:pPr>
                      <a:r>
                        <a:rPr lang="en-US" sz="1600" b="0" kern="1200" dirty="0">
                          <a:solidFill>
                            <a:schemeClr val="tx1"/>
                          </a:solidFill>
                          <a:effectLst/>
                          <a:latin typeface="+mn-lt"/>
                          <a:ea typeface="+mn-ea"/>
                          <a:cs typeface="Arial" panose="020B0604020202020204" pitchFamily="34" charset="0"/>
                        </a:rPr>
                        <a:t>Extramedullary disease</a:t>
                      </a:r>
                      <a:r>
                        <a:rPr lang="en-US" sz="1600" b="0" kern="1200" dirty="0">
                          <a:solidFill>
                            <a:schemeClr val="tx1"/>
                          </a:solidFill>
                          <a:effectLst/>
                          <a:latin typeface="+mn-lt"/>
                          <a:cs typeface="Arial" panose="020B0604020202020204" pitchFamily="34" charset="0"/>
                        </a:rPr>
                        <a:t>, n (%)</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4 (13.8)</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3 (12.0)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87149962"/>
                  </a:ext>
                </a:extLst>
              </a:tr>
            </a:tbl>
          </a:graphicData>
        </a:graphic>
      </p:graphicFrame>
      <p:graphicFrame>
        <p:nvGraphicFramePr>
          <p:cNvPr id="18" name="Content Placeholder 17">
            <a:extLst>
              <a:ext uri="{FF2B5EF4-FFF2-40B4-BE49-F238E27FC236}">
                <a16:creationId xmlns:a16="http://schemas.microsoft.com/office/drawing/2014/main" id="{FB7564D8-F0AF-8302-721C-6CA3812CC39A}"/>
              </a:ext>
            </a:extLst>
          </p:cNvPr>
          <p:cNvGraphicFramePr>
            <a:graphicFrameLocks noGrp="1"/>
          </p:cNvGraphicFramePr>
          <p:nvPr>
            <p:ph idx="13"/>
            <p:extLst>
              <p:ext uri="{D42A27DB-BD31-4B8C-83A1-F6EECF244321}">
                <p14:modId xmlns:p14="http://schemas.microsoft.com/office/powerpoint/2010/main" val="3686736893"/>
              </p:ext>
            </p:extLst>
          </p:nvPr>
        </p:nvGraphicFramePr>
        <p:xfrm>
          <a:off x="6327774" y="1335088"/>
          <a:ext cx="5633706" cy="2625318"/>
        </p:xfrm>
        <a:graphic>
          <a:graphicData uri="http://schemas.openxmlformats.org/drawingml/2006/table">
            <a:tbl>
              <a:tblPr firstRow="1" bandRow="1"/>
              <a:tblGrid>
                <a:gridCol w="2551050">
                  <a:extLst>
                    <a:ext uri="{9D8B030D-6E8A-4147-A177-3AD203B41FA5}">
                      <a16:colId xmlns:a16="http://schemas.microsoft.com/office/drawing/2014/main" val="2072085524"/>
                    </a:ext>
                  </a:extLst>
                </a:gridCol>
                <a:gridCol w="1499616">
                  <a:extLst>
                    <a:ext uri="{9D8B030D-6E8A-4147-A177-3AD203B41FA5}">
                      <a16:colId xmlns:a16="http://schemas.microsoft.com/office/drawing/2014/main" val="2595492591"/>
                    </a:ext>
                  </a:extLst>
                </a:gridCol>
                <a:gridCol w="1583040">
                  <a:extLst>
                    <a:ext uri="{9D8B030D-6E8A-4147-A177-3AD203B41FA5}">
                      <a16:colId xmlns:a16="http://schemas.microsoft.com/office/drawing/2014/main" val="654369336"/>
                    </a:ext>
                  </a:extLst>
                </a:gridCol>
              </a:tblGrid>
              <a:tr h="387826">
                <a:tc>
                  <a:txBody>
                    <a:bodyPr/>
                    <a:lstStyle>
                      <a:lvl1pPr marL="0">
                        <a:defRPr b="1">
                          <a:solidFill>
                            <a:schemeClr val="lt1"/>
                          </a:solidFill>
                          <a:latin typeface="Aptos" panose="02110004020202020204"/>
                        </a:defRPr>
                      </a:lvl1pPr>
                      <a:lvl2pPr marL="257175">
                        <a:defRPr b="1">
                          <a:solidFill>
                            <a:schemeClr val="lt1"/>
                          </a:solidFill>
                          <a:latin typeface="Aptos" panose="02110004020202020204"/>
                        </a:defRPr>
                      </a:lvl2pPr>
                      <a:lvl3pPr marL="514350">
                        <a:defRPr b="1">
                          <a:solidFill>
                            <a:schemeClr val="lt1"/>
                          </a:solidFill>
                          <a:latin typeface="Aptos" panose="02110004020202020204"/>
                        </a:defRPr>
                      </a:lvl3pPr>
                      <a:lvl4pPr marL="771525">
                        <a:defRPr b="1">
                          <a:solidFill>
                            <a:schemeClr val="lt1"/>
                          </a:solidFill>
                          <a:latin typeface="Aptos" panose="02110004020202020204"/>
                        </a:defRPr>
                      </a:lvl4pPr>
                      <a:lvl5pPr marL="1028700">
                        <a:defRPr b="1">
                          <a:solidFill>
                            <a:schemeClr val="lt1"/>
                          </a:solidFill>
                          <a:latin typeface="Aptos" panose="02110004020202020204"/>
                        </a:defRPr>
                      </a:lvl5pPr>
                      <a:lvl6pPr marL="1285875">
                        <a:defRPr b="1">
                          <a:solidFill>
                            <a:schemeClr val="lt1"/>
                          </a:solidFill>
                          <a:latin typeface="Aptos" panose="02110004020202020204"/>
                        </a:defRPr>
                      </a:lvl6pPr>
                      <a:lvl7pPr marL="1543050">
                        <a:defRPr b="1">
                          <a:solidFill>
                            <a:schemeClr val="lt1"/>
                          </a:solidFill>
                          <a:latin typeface="Aptos" panose="02110004020202020204"/>
                        </a:defRPr>
                      </a:lvl7pPr>
                      <a:lvl8pPr marL="1800225">
                        <a:defRPr b="1">
                          <a:solidFill>
                            <a:schemeClr val="lt1"/>
                          </a:solidFill>
                          <a:latin typeface="Aptos" panose="02110004020202020204"/>
                        </a:defRPr>
                      </a:lvl8pPr>
                      <a:lvl9pPr marL="2057400">
                        <a:defRPr b="1">
                          <a:solidFill>
                            <a:schemeClr val="lt1"/>
                          </a:solidFill>
                          <a:latin typeface="Aptos" panose="02110004020202020204"/>
                        </a:defRPr>
                      </a:lvl9pPr>
                    </a:lstStyle>
                    <a:p>
                      <a:pPr marL="0" marR="0">
                        <a:lnSpc>
                          <a:spcPct val="100000"/>
                        </a:lnSpc>
                        <a:spcBef>
                          <a:spcPts val="0"/>
                        </a:spcBef>
                        <a:spcAft>
                          <a:spcPts val="0"/>
                        </a:spcAft>
                      </a:pPr>
                      <a:r>
                        <a:rPr lang="en-US" sz="1600" b="1" kern="100" dirty="0">
                          <a:solidFill>
                            <a:schemeClr val="bg1"/>
                          </a:solidFill>
                          <a:effectLst/>
                          <a:latin typeface="+mn-lt"/>
                          <a:ea typeface="Calibri" panose="020F0502020204030204" pitchFamily="34" charset="0"/>
                          <a:cs typeface="Arial" panose="020B0604020202020204" pitchFamily="34" charset="0"/>
                        </a:rPr>
                        <a:t>Characteristic, n (%)</a:t>
                      </a:r>
                    </a:p>
                  </a:txBody>
                  <a:tcPr marL="43605" marR="43605" marT="23347" marB="23347"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70 mg/ 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29)</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105 mg/</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25)</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48010301"/>
                  </a:ext>
                </a:extLst>
              </a:tr>
              <a:tr h="313974">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Median prior LoT, n (range)</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2 (1-6)</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2 (1-6)</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0738171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Triple class</a:t>
                      </a:r>
                      <a:r>
                        <a:rPr lang="en-US" sz="1600" b="0" kern="1200" baseline="30000" dirty="0">
                          <a:solidFill>
                            <a:schemeClr val="tx1"/>
                          </a:solidFill>
                          <a:effectLst/>
                          <a:latin typeface="+mn-lt"/>
                          <a:cs typeface="Arial" panose="020B0604020202020204" pitchFamily="34" charset="0"/>
                        </a:rPr>
                        <a:t>†</a:t>
                      </a:r>
                      <a:r>
                        <a:rPr lang="en-US" sz="1600" b="0" kern="1200" dirty="0">
                          <a:solidFill>
                            <a:schemeClr val="tx1"/>
                          </a:solidFill>
                          <a:effectLst/>
                          <a:latin typeface="+mn-lt"/>
                          <a:cs typeface="Arial" panose="020B0604020202020204" pitchFamily="34" charset="0"/>
                        </a:rPr>
                        <a:t> exposed</a:t>
                      </a:r>
                      <a:endParaRPr lang="en-US" sz="1600" b="0" kern="100" dirty="0">
                        <a:solidFill>
                          <a:schemeClr val="tx1"/>
                        </a:solidFill>
                        <a:effectLst/>
                        <a:latin typeface="+mn-lt"/>
                        <a:ea typeface="Calibri" panose="020F0502020204030204" pitchFamily="34" charset="0"/>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21 (72.4)</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14 (56.0)</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65104195"/>
                  </a:ext>
                </a:extLst>
              </a:tr>
              <a:tr h="275016">
                <a:tc>
                  <a:txBody>
                    <a:bodyPr/>
                    <a:lstStyle/>
                    <a:p>
                      <a:pPr marL="0" marR="0">
                        <a:lnSpc>
                          <a:spcPct val="100000"/>
                        </a:lnSpc>
                        <a:spcBef>
                          <a:spcPts val="0"/>
                        </a:spcBef>
                        <a:spcAft>
                          <a:spcPts val="0"/>
                        </a:spcAft>
                      </a:pPr>
                      <a:r>
                        <a:rPr lang="en-US" sz="1600" b="0" kern="1200" dirty="0">
                          <a:solidFill>
                            <a:schemeClr val="tx1"/>
                          </a:solidFill>
                          <a:effectLst/>
                          <a:latin typeface="+mn-lt"/>
                          <a:ea typeface="+mn-ea"/>
                          <a:cs typeface="Arial" panose="020B0604020202020204" pitchFamily="34" charset="0"/>
                        </a:rPr>
                        <a:t>Triple class</a:t>
                      </a:r>
                      <a:r>
                        <a:rPr lang="en-US" sz="1600" b="0" kern="1200" baseline="30000" dirty="0">
                          <a:solidFill>
                            <a:schemeClr val="tx1"/>
                          </a:solidFill>
                          <a:effectLst/>
                          <a:latin typeface="+mn-lt"/>
                          <a:cs typeface="Arial" panose="020B0604020202020204" pitchFamily="34" charset="0"/>
                        </a:rPr>
                        <a:t>†</a:t>
                      </a:r>
                      <a:r>
                        <a:rPr lang="en-US" sz="1600" b="0" kern="1200" dirty="0">
                          <a:solidFill>
                            <a:schemeClr val="tx1"/>
                          </a:solidFill>
                          <a:effectLst/>
                          <a:latin typeface="+mn-lt"/>
                          <a:ea typeface="+mn-ea"/>
                          <a:cs typeface="Arial" panose="020B0604020202020204" pitchFamily="34" charset="0"/>
                        </a:rPr>
                        <a:t> refractory</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9 (31.0)</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6 (24.0)</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2891158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ea typeface="+mn-ea"/>
                          <a:cs typeface="Arial" panose="020B0604020202020204" pitchFamily="34" charset="0"/>
                        </a:rPr>
                        <a:t>Penta drug</a:t>
                      </a:r>
                      <a:r>
                        <a:rPr lang="en-US" sz="1600" b="0" kern="1200" baseline="30000" dirty="0">
                          <a:solidFill>
                            <a:schemeClr val="tx1"/>
                          </a:solidFill>
                          <a:effectLst/>
                          <a:latin typeface="+mn-lt"/>
                          <a:ea typeface="+mn-ea"/>
                          <a:cs typeface="Arial" panose="020B0604020202020204" pitchFamily="34" charset="0"/>
                        </a:rPr>
                        <a:t>‡</a:t>
                      </a:r>
                      <a:r>
                        <a:rPr lang="en-US" sz="1600" b="0" kern="1200" dirty="0">
                          <a:solidFill>
                            <a:schemeClr val="tx1"/>
                          </a:solidFill>
                          <a:effectLst/>
                          <a:latin typeface="+mn-lt"/>
                          <a:ea typeface="+mn-ea"/>
                          <a:cs typeface="Arial" panose="020B0604020202020204" pitchFamily="34" charset="0"/>
                        </a:rPr>
                        <a:t> refractory</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5 (17.9)</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3 (12.0)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23501204"/>
                  </a:ext>
                </a:extLst>
              </a:tr>
              <a:tr h="275016">
                <a:tc>
                  <a:txBody>
                    <a:bodyPr/>
                    <a:lstStyle/>
                    <a:p>
                      <a:pPr marL="0" marR="0">
                        <a:lnSpc>
                          <a:spcPct val="100000"/>
                        </a:lnSpc>
                        <a:spcBef>
                          <a:spcPts val="0"/>
                        </a:spcBef>
                        <a:spcAft>
                          <a:spcPts val="0"/>
                        </a:spcAft>
                      </a:pPr>
                      <a:r>
                        <a:rPr lang="en-US" sz="1600" b="0" kern="100" dirty="0">
                          <a:solidFill>
                            <a:schemeClr val="tx1"/>
                          </a:solidFill>
                          <a:effectLst/>
                          <a:latin typeface="+mn-lt"/>
                          <a:ea typeface="+mn-ea"/>
                          <a:cs typeface="Arial" panose="020B0604020202020204" pitchFamily="34" charset="0"/>
                        </a:rPr>
                        <a:t>Refractory to last prior therapy</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21 (72.4)</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17 (68.0)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70916149"/>
                  </a:ext>
                </a:extLst>
              </a:tr>
            </a:tbl>
          </a:graphicData>
        </a:graphic>
      </p:graphicFrame>
      <p:sp>
        <p:nvSpPr>
          <p:cNvPr id="5" name="TextBox 4">
            <a:extLst>
              <a:ext uri="{FF2B5EF4-FFF2-40B4-BE49-F238E27FC236}">
                <a16:creationId xmlns:a16="http://schemas.microsoft.com/office/drawing/2014/main" id="{F72AF038-0140-7911-934E-47995F725F2C}"/>
              </a:ext>
            </a:extLst>
          </p:cNvPr>
          <p:cNvSpPr txBox="1"/>
          <p:nvPr/>
        </p:nvSpPr>
        <p:spPr>
          <a:xfrm>
            <a:off x="230520" y="5657255"/>
            <a:ext cx="3336671" cy="492944"/>
          </a:xfrm>
          <a:prstGeom prst="rect">
            <a:avLst/>
          </a:prstGeom>
        </p:spPr>
        <p:txBody>
          <a:bodyPr vert="horz" wrap="square" lIns="0" tIns="0" rIns="0" bIns="0" rtlCol="0">
            <a:noAutofit/>
          </a:bodyPr>
          <a:lstStyle/>
          <a:p>
            <a:r>
              <a:rPr lang="en-US" sz="1200" dirty="0"/>
              <a:t>*</a:t>
            </a:r>
            <a:r>
              <a:rPr lang="en-US" sz="1200" kern="100" dirty="0">
                <a:ea typeface="Calibri" panose="020F0502020204030204" pitchFamily="34" charset="0"/>
                <a:cs typeface="Arial" panose="020B0604020202020204" pitchFamily="34" charset="0"/>
              </a:rPr>
              <a:t>Includes t(4;14), t(14;16), and del(17p).</a:t>
            </a:r>
            <a:endParaRPr lang="en-US" sz="1200" dirty="0"/>
          </a:p>
        </p:txBody>
      </p:sp>
      <p:sp>
        <p:nvSpPr>
          <p:cNvPr id="6" name="TextBox 5">
            <a:extLst>
              <a:ext uri="{FF2B5EF4-FFF2-40B4-BE49-F238E27FC236}">
                <a16:creationId xmlns:a16="http://schemas.microsoft.com/office/drawing/2014/main" id="{F799777C-8097-EE6C-E031-EEE5D9F73949}"/>
              </a:ext>
            </a:extLst>
          </p:cNvPr>
          <p:cNvSpPr txBox="1"/>
          <p:nvPr/>
        </p:nvSpPr>
        <p:spPr>
          <a:xfrm>
            <a:off x="6419215" y="4033940"/>
            <a:ext cx="3648456" cy="749808"/>
          </a:xfrm>
          <a:prstGeom prst="rect">
            <a:avLst/>
          </a:prstGeom>
        </p:spPr>
        <p:txBody>
          <a:bodyPr vert="horz" wrap="square" lIns="0" tIns="0" rIns="0" bIns="0" rtlCol="0">
            <a:noAutofit/>
          </a:bodyPr>
          <a:lstStyle/>
          <a:p>
            <a:r>
              <a:rPr lang="en-US" sz="1200" baseline="30000" dirty="0"/>
              <a:t>†</a:t>
            </a:r>
            <a:r>
              <a:rPr lang="en-US" sz="1200" dirty="0">
                <a:cs typeface="Arial" panose="020B0604020202020204" pitchFamily="34" charset="0"/>
              </a:rPr>
              <a:t>≥1 IMiD, ≥1 PI, and ≥1 anti-CD38 Ab.</a:t>
            </a:r>
          </a:p>
          <a:p>
            <a:r>
              <a:rPr lang="en-US" sz="1200" baseline="30000" dirty="0">
                <a:cs typeface="Arial" panose="020B0604020202020204" pitchFamily="34" charset="0"/>
              </a:rPr>
              <a:t>‡</a:t>
            </a:r>
            <a:r>
              <a:rPr lang="en-US" sz="1200" dirty="0">
                <a:cs typeface="Arial" panose="020B0604020202020204" pitchFamily="34" charset="0"/>
              </a:rPr>
              <a:t>≥2 IMiDs, ≥2 PIs, and ≥1 anti-CD38 Ab.</a:t>
            </a:r>
            <a:endParaRPr lang="en-US" sz="1200" dirty="0"/>
          </a:p>
        </p:txBody>
      </p:sp>
      <p:sp>
        <p:nvSpPr>
          <p:cNvPr id="14" name="Text Box 15">
            <a:extLst>
              <a:ext uri="{FF2B5EF4-FFF2-40B4-BE49-F238E27FC236}">
                <a16:creationId xmlns:a16="http://schemas.microsoft.com/office/drawing/2014/main" id="{907EB56D-5CA3-3CF7-F754-D15C8B07FD9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latin typeface="+mn-lt"/>
              </a:rPr>
              <a:t>Riley. ASH 2025. Abstr 252.</a:t>
            </a:r>
            <a:endParaRPr lang="en-US" altLang="en-US" sz="800" b="0" dirty="0">
              <a:latin typeface="+mn-lt"/>
            </a:endParaRPr>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DE2C2-FDD0-335F-D1A5-188D7BB78843}"/>
            </a:ext>
          </a:extLst>
        </p:cNvPr>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7A9032BF-B0A0-0C8A-0AA2-E8A7A7BA0958}"/>
              </a:ext>
            </a:extLst>
          </p:cNvPr>
          <p:cNvSpPr>
            <a:spLocks noGrp="1"/>
          </p:cNvSpPr>
          <p:nvPr>
            <p:ph idx="13"/>
          </p:nvPr>
        </p:nvSpPr>
        <p:spPr/>
        <p:txBody>
          <a:bodyPr/>
          <a:lstStyle/>
          <a:p>
            <a:pPr marL="342900" indent="-342900">
              <a:buFont typeface="Arial" panose="020B0604020202020204" pitchFamily="34" charset="0"/>
              <a:buChar char="•"/>
            </a:pPr>
            <a:r>
              <a:rPr lang="en-US" dirty="0"/>
              <a:t>Most frequent AEs included cytopenias (neutropenia, anemia, thrombocytopenia), CRS, infections, and rash</a:t>
            </a:r>
          </a:p>
          <a:p>
            <a:pPr marL="574675" lvl="1" indent="-342900">
              <a:buFont typeface="Poppins" panose="00000500000000000000" pitchFamily="2" charset="0"/>
              <a:buChar char="−"/>
            </a:pPr>
            <a:r>
              <a:rPr lang="en-US" dirty="0"/>
              <a:t>These were common but reversible and frequently managed with dose delays </a:t>
            </a:r>
          </a:p>
          <a:p>
            <a:pPr marL="574675" lvl="1" indent="-342900">
              <a:buFont typeface="Poppins" panose="00000500000000000000" pitchFamily="2" charset="0"/>
              <a:buChar char="−"/>
            </a:pPr>
            <a:r>
              <a:rPr lang="en-US" dirty="0"/>
              <a:t>No grade ≥4 infections reported</a:t>
            </a:r>
          </a:p>
        </p:txBody>
      </p:sp>
      <p:sp>
        <p:nvSpPr>
          <p:cNvPr id="10243" name="Rectangle 4">
            <a:extLst>
              <a:ext uri="{FF2B5EF4-FFF2-40B4-BE49-F238E27FC236}">
                <a16:creationId xmlns:a16="http://schemas.microsoft.com/office/drawing/2014/main" id="{7713D856-CD02-2744-2C0C-EFA8B7BE990A}"/>
              </a:ext>
            </a:extLst>
          </p:cNvPr>
          <p:cNvSpPr>
            <a:spLocks noGrp="1" noChangeArrowheads="1"/>
          </p:cNvSpPr>
          <p:nvPr>
            <p:ph type="title"/>
          </p:nvPr>
        </p:nvSpPr>
        <p:spPr/>
        <p:txBody>
          <a:bodyPr/>
          <a:lstStyle/>
          <a:p>
            <a:r>
              <a:rPr lang="en-US" dirty="0"/>
              <a:t>CAMMA 1 Arm B Update: Safety</a:t>
            </a:r>
            <a:endParaRPr lang="en-US" altLang="en-US" dirty="0"/>
          </a:p>
        </p:txBody>
      </p:sp>
      <p:graphicFrame>
        <p:nvGraphicFramePr>
          <p:cNvPr id="13" name="Content Placeholder 12">
            <a:extLst>
              <a:ext uri="{FF2B5EF4-FFF2-40B4-BE49-F238E27FC236}">
                <a16:creationId xmlns:a16="http://schemas.microsoft.com/office/drawing/2014/main" id="{0D1A7E25-E2D1-401A-47B0-68338CCBA362}"/>
              </a:ext>
            </a:extLst>
          </p:cNvPr>
          <p:cNvGraphicFramePr>
            <a:graphicFrameLocks noGrp="1"/>
          </p:cNvGraphicFramePr>
          <p:nvPr>
            <p:ph idx="1"/>
            <p:extLst>
              <p:ext uri="{D42A27DB-BD31-4B8C-83A1-F6EECF244321}">
                <p14:modId xmlns:p14="http://schemas.microsoft.com/office/powerpoint/2010/main" val="4162933426"/>
              </p:ext>
            </p:extLst>
          </p:nvPr>
        </p:nvGraphicFramePr>
        <p:xfrm>
          <a:off x="231774" y="1335088"/>
          <a:ext cx="5864225" cy="3867866"/>
        </p:xfrm>
        <a:graphic>
          <a:graphicData uri="http://schemas.openxmlformats.org/drawingml/2006/table">
            <a:tbl>
              <a:tblPr firstRow="1" bandRow="1"/>
              <a:tblGrid>
                <a:gridCol w="2700007">
                  <a:extLst>
                    <a:ext uri="{9D8B030D-6E8A-4147-A177-3AD203B41FA5}">
                      <a16:colId xmlns:a16="http://schemas.microsoft.com/office/drawing/2014/main" val="2072085524"/>
                    </a:ext>
                  </a:extLst>
                </a:gridCol>
                <a:gridCol w="1622767">
                  <a:extLst>
                    <a:ext uri="{9D8B030D-6E8A-4147-A177-3AD203B41FA5}">
                      <a16:colId xmlns:a16="http://schemas.microsoft.com/office/drawing/2014/main" val="2595492591"/>
                    </a:ext>
                  </a:extLst>
                </a:gridCol>
                <a:gridCol w="1541451">
                  <a:extLst>
                    <a:ext uri="{9D8B030D-6E8A-4147-A177-3AD203B41FA5}">
                      <a16:colId xmlns:a16="http://schemas.microsoft.com/office/drawing/2014/main" val="654369336"/>
                    </a:ext>
                  </a:extLst>
                </a:gridCol>
              </a:tblGrid>
              <a:tr h="387826">
                <a:tc>
                  <a:txBody>
                    <a:bodyPr/>
                    <a:lstStyle>
                      <a:lvl1pPr marL="0">
                        <a:defRPr b="1">
                          <a:solidFill>
                            <a:schemeClr val="lt1"/>
                          </a:solidFill>
                          <a:latin typeface="Aptos" panose="02110004020202020204"/>
                        </a:defRPr>
                      </a:lvl1pPr>
                      <a:lvl2pPr marL="257175">
                        <a:defRPr b="1">
                          <a:solidFill>
                            <a:schemeClr val="lt1"/>
                          </a:solidFill>
                          <a:latin typeface="Aptos" panose="02110004020202020204"/>
                        </a:defRPr>
                      </a:lvl2pPr>
                      <a:lvl3pPr marL="514350">
                        <a:defRPr b="1">
                          <a:solidFill>
                            <a:schemeClr val="lt1"/>
                          </a:solidFill>
                          <a:latin typeface="Aptos" panose="02110004020202020204"/>
                        </a:defRPr>
                      </a:lvl3pPr>
                      <a:lvl4pPr marL="771525">
                        <a:defRPr b="1">
                          <a:solidFill>
                            <a:schemeClr val="lt1"/>
                          </a:solidFill>
                          <a:latin typeface="Aptos" panose="02110004020202020204"/>
                        </a:defRPr>
                      </a:lvl4pPr>
                      <a:lvl5pPr marL="1028700">
                        <a:defRPr b="1">
                          <a:solidFill>
                            <a:schemeClr val="lt1"/>
                          </a:solidFill>
                          <a:latin typeface="Aptos" panose="02110004020202020204"/>
                        </a:defRPr>
                      </a:lvl5pPr>
                      <a:lvl6pPr marL="1285875">
                        <a:defRPr b="1">
                          <a:solidFill>
                            <a:schemeClr val="lt1"/>
                          </a:solidFill>
                          <a:latin typeface="Aptos" panose="02110004020202020204"/>
                        </a:defRPr>
                      </a:lvl6pPr>
                      <a:lvl7pPr marL="1543050">
                        <a:defRPr b="1">
                          <a:solidFill>
                            <a:schemeClr val="lt1"/>
                          </a:solidFill>
                          <a:latin typeface="Aptos" panose="02110004020202020204"/>
                        </a:defRPr>
                      </a:lvl7pPr>
                      <a:lvl8pPr marL="1800225">
                        <a:defRPr b="1">
                          <a:solidFill>
                            <a:schemeClr val="lt1"/>
                          </a:solidFill>
                          <a:latin typeface="Aptos" panose="02110004020202020204"/>
                        </a:defRPr>
                      </a:lvl8pPr>
                      <a:lvl9pPr marL="2057400">
                        <a:defRPr b="1">
                          <a:solidFill>
                            <a:schemeClr val="lt1"/>
                          </a:solidFill>
                          <a:latin typeface="Aptos" panose="02110004020202020204"/>
                        </a:defRPr>
                      </a:lvl9pPr>
                    </a:lstStyle>
                    <a:p>
                      <a:pPr marL="0" marR="0">
                        <a:lnSpc>
                          <a:spcPct val="100000"/>
                        </a:lnSpc>
                        <a:spcBef>
                          <a:spcPts val="0"/>
                        </a:spcBef>
                        <a:spcAft>
                          <a:spcPts val="0"/>
                        </a:spcAft>
                      </a:pPr>
                      <a:r>
                        <a:rPr lang="en-US" sz="1600" b="1" kern="100" dirty="0">
                          <a:solidFill>
                            <a:schemeClr val="bg1"/>
                          </a:solidFill>
                          <a:effectLst/>
                          <a:latin typeface="+mn-lt"/>
                          <a:ea typeface="Calibri" panose="020F0502020204030204" pitchFamily="34" charset="0"/>
                          <a:cs typeface="Arial" panose="020B0604020202020204" pitchFamily="34" charset="0"/>
                        </a:rPr>
                        <a:t>Parameter</a:t>
                      </a:r>
                    </a:p>
                  </a:txBody>
                  <a:tcPr marL="43605" marR="43605" marT="23347" marB="23347"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70 mg/ 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29)</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Cevo 105 mg/</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Pom/Dex </a:t>
                      </a:r>
                    </a:p>
                    <a:p>
                      <a:pPr marL="0" marR="0" algn="ctr">
                        <a:lnSpc>
                          <a:spcPct val="100000"/>
                        </a:lnSpc>
                        <a:spcBef>
                          <a:spcPts val="0"/>
                        </a:spcBef>
                        <a:spcAft>
                          <a:spcPts val="0"/>
                        </a:spcAft>
                      </a:pPr>
                      <a:r>
                        <a:rPr lang="en-US" sz="1600" b="1" kern="1200" dirty="0">
                          <a:solidFill>
                            <a:schemeClr val="bg1"/>
                          </a:solidFill>
                          <a:effectLst/>
                          <a:latin typeface="+mn-lt"/>
                          <a:cs typeface="Arial" panose="020B0604020202020204" pitchFamily="34" charset="0"/>
                        </a:rPr>
                        <a:t>(n = 25)</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48010301"/>
                  </a:ext>
                </a:extLst>
              </a:tr>
              <a:tr h="313974">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Median time on study, mo (range)</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13.2 (9.1-18.3)</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11.2 (3.3-18.6)</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0738171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200" dirty="0">
                          <a:solidFill>
                            <a:schemeClr val="tx1"/>
                          </a:solidFill>
                          <a:effectLst/>
                          <a:latin typeface="+mn-lt"/>
                          <a:cs typeface="Arial" panose="020B0604020202020204" pitchFamily="34" charset="0"/>
                        </a:rPr>
                        <a:t>Any AE, n (%)</a:t>
                      </a:r>
                      <a:endParaRPr lang="en-US" sz="1600" b="0" kern="1200" dirty="0">
                        <a:solidFill>
                          <a:schemeClr val="tx1"/>
                        </a:solidFill>
                        <a:effectLst/>
                        <a:latin typeface="Aptos" panose="02110004020202020204"/>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00" dirty="0">
                          <a:solidFill>
                            <a:schemeClr val="tx1"/>
                          </a:solidFill>
                          <a:effectLst/>
                          <a:latin typeface="+mn-lt"/>
                          <a:ea typeface="MS Mincho" panose="02020609040205080304" pitchFamily="49" charset="-128"/>
                          <a:cs typeface="Times New Roman" panose="02020603050405020304" pitchFamily="18" charset="0"/>
                        </a:rPr>
                        <a:t>29 (100)</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600" b="0" kern="1200" dirty="0">
                          <a:solidFill>
                            <a:schemeClr val="tx1"/>
                          </a:solidFill>
                          <a:effectLst/>
                          <a:latin typeface="+mn-lt"/>
                          <a:ea typeface="Times New Roman" panose="02020603050405020304" pitchFamily="18" charset="0"/>
                          <a:cs typeface="Times New Roman" panose="02020603050405020304" pitchFamily="18" charset="0"/>
                        </a:rPr>
                        <a:t>25 (100)</a:t>
                      </a:r>
                      <a:endParaRPr lang="en-US" sz="16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65104195"/>
                  </a:ext>
                </a:extLst>
              </a:tr>
              <a:tr h="275016">
                <a:tc>
                  <a:txBody>
                    <a:body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Grade 3/4 AEs, n (%)</a:t>
                      </a:r>
                      <a:endParaRPr kumimoji="0" lang="en-US" sz="1600" b="0" i="0" u="none" strike="noStrike" cap="none" normalizeH="0" baseline="0" dirty="0">
                        <a:ln>
                          <a:noFill/>
                        </a:ln>
                        <a:solidFill>
                          <a:schemeClr val="bg2">
                            <a:lumMod val="10000"/>
                          </a:schemeClr>
                        </a:solidFill>
                        <a:effectLst/>
                        <a:latin typeface="+mn-lt"/>
                        <a:cs typeface="Poppins" pitchFamily="2" charset="77"/>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26 (89.7)</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600" b="0" kern="100" dirty="0">
                          <a:solidFill>
                            <a:schemeClr val="tx1"/>
                          </a:solidFill>
                          <a:effectLst/>
                          <a:latin typeface="+mn-lt"/>
                          <a:ea typeface="Roboto"/>
                          <a:cs typeface="Times New Roman"/>
                        </a:rPr>
                        <a:t>24 (96.0)</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2891158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SAE, n (%)</a:t>
                      </a:r>
                      <a:endParaRPr kumimoji="0" lang="en-US" sz="1600" b="0" i="0" u="none" strike="noStrike" cap="none" normalizeH="0" baseline="0" dirty="0">
                        <a:ln>
                          <a:noFill/>
                        </a:ln>
                        <a:solidFill>
                          <a:schemeClr val="bg2">
                            <a:lumMod val="10000"/>
                          </a:schemeClr>
                        </a:solidFill>
                        <a:effectLst/>
                        <a:latin typeface="+mn-lt"/>
                        <a:cs typeface="Poppins" pitchFamily="2" charset="77"/>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16 (55.2)</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15 (60.0)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23501204"/>
                  </a:ext>
                </a:extLst>
              </a:tr>
              <a:tr h="275016">
                <a:tc>
                  <a:txBody>
                    <a:bodyPr/>
                    <a:lstStyle/>
                    <a:p>
                      <a:pPr marL="0" marR="0">
                        <a:lnSpc>
                          <a:spcPct val="100000"/>
                        </a:lnSpc>
                        <a:spcBef>
                          <a:spcPts val="0"/>
                        </a:spcBef>
                        <a:spcAft>
                          <a:spcPts val="0"/>
                        </a:spcAft>
                      </a:pPr>
                      <a:r>
                        <a:rPr lang="en-US" sz="1600" b="0" kern="100" dirty="0">
                          <a:solidFill>
                            <a:schemeClr val="tx1"/>
                          </a:solidFill>
                          <a:effectLst/>
                          <a:latin typeface="+mn-lt"/>
                          <a:ea typeface="Calibri" panose="020F0502020204030204" pitchFamily="34" charset="0"/>
                          <a:cs typeface="Arial" panose="020B0604020202020204" pitchFamily="34" charset="0"/>
                        </a:rPr>
                        <a:t>Grade 5 AEs excluding PD, n (%)</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600" b="0" kern="100" dirty="0">
                          <a:solidFill>
                            <a:schemeClr val="tx1"/>
                          </a:solidFill>
                          <a:effectLst/>
                          <a:latin typeface="+mn-lt"/>
                          <a:ea typeface="Aptos" panose="020B0004020202020204" pitchFamily="34" charset="0"/>
                        </a:rPr>
                        <a:t>1 (4.0)*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70916149"/>
                  </a:ext>
                </a:extLst>
              </a:tr>
              <a:tr h="275016">
                <a:tc>
                  <a:txBody>
                    <a:bodyPr/>
                    <a:lstStyle/>
                    <a:p>
                      <a:pPr marL="0" marR="0">
                        <a:lnSpc>
                          <a:spcPct val="100000"/>
                        </a:lnSpc>
                        <a:spcBef>
                          <a:spcPts val="0"/>
                        </a:spcBef>
                        <a:spcAft>
                          <a:spcPts val="0"/>
                        </a:spcAft>
                      </a:pPr>
                      <a:r>
                        <a:rPr lang="en-US" sz="1600" b="0" kern="1200" dirty="0">
                          <a:solidFill>
                            <a:schemeClr val="tx1"/>
                          </a:solidFill>
                          <a:effectLst/>
                          <a:latin typeface="+mn-lt"/>
                          <a:ea typeface="+mn-ea"/>
                          <a:cs typeface="Arial" panose="020B0604020202020204" pitchFamily="34" charset="0"/>
                        </a:rPr>
                        <a:t>AEs leading to discontinuation,</a:t>
                      </a:r>
                      <a:r>
                        <a:rPr lang="en-US" sz="1600" b="0" kern="100" dirty="0">
                          <a:solidFill>
                            <a:schemeClr val="tx1"/>
                          </a:solidFill>
                          <a:effectLst/>
                          <a:latin typeface="+mn-lt"/>
                          <a:ea typeface="Calibri" panose="020F0502020204030204" pitchFamily="34" charset="0"/>
                          <a:cs typeface="Arial" panose="020B0604020202020204" pitchFamily="34" charset="0"/>
                        </a:rPr>
                        <a:t> n (%)</a:t>
                      </a:r>
                      <a:endParaRPr lang="en-US" sz="1600" b="0" kern="1200" dirty="0">
                        <a:solidFill>
                          <a:schemeClr val="tx1"/>
                        </a:solidFill>
                        <a:effectLst/>
                        <a:latin typeface="+mn-lt"/>
                        <a:ea typeface="+mn-ea"/>
                        <a:cs typeface="Arial" panose="020B0604020202020204" pitchFamily="34" charset="0"/>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Cevostamab</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Pomalidomide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cs typeface="Poppins" pitchFamily="2" charset="77"/>
                        </a:rPr>
                        <a:t>Dexamethasone</a:t>
                      </a:r>
                      <a:endParaRPr lang="en-US" sz="16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r>
                        <a:rPr lang="en-US" sz="1600" b="0" kern="100" dirty="0">
                          <a:solidFill>
                            <a:schemeClr val="tx1"/>
                          </a:solidFill>
                          <a:effectLst/>
                          <a:latin typeface="+mn-lt"/>
                          <a:ea typeface="Aptos" panose="020B0004020202020204" pitchFamily="34" charset="0"/>
                        </a:rPr>
                        <a:t>1 (3.4)</a:t>
                      </a:r>
                      <a:r>
                        <a:rPr lang="en-US" sz="1600" b="0" kern="100" baseline="30000" dirty="0">
                          <a:solidFill>
                            <a:schemeClr val="tx1"/>
                          </a:solidFill>
                          <a:effectLst/>
                          <a:latin typeface="+mn-lt"/>
                          <a:ea typeface="Aptos" panose="020B0004020202020204" pitchFamily="34" charset="0"/>
                        </a:rPr>
                        <a:t>†</a:t>
                      </a:r>
                    </a:p>
                    <a:p>
                      <a:pPr marL="0" marR="0" algn="ctr">
                        <a:lnSpc>
                          <a:spcPct val="100000"/>
                        </a:lnSpc>
                        <a:buNone/>
                      </a:pPr>
                      <a:r>
                        <a:rPr lang="en-US" sz="1600" b="0" kern="100" dirty="0">
                          <a:solidFill>
                            <a:schemeClr val="tx1"/>
                          </a:solidFill>
                          <a:effectLst/>
                          <a:latin typeface="+mn-lt"/>
                          <a:ea typeface="Aptos" panose="020B0004020202020204" pitchFamily="34" charset="0"/>
                        </a:rPr>
                        <a:t>6 (20.7)</a:t>
                      </a:r>
                    </a:p>
                    <a:p>
                      <a:pPr marL="0" marR="0" algn="ctr">
                        <a:lnSpc>
                          <a:spcPct val="100000"/>
                        </a:lnSpc>
                        <a:buNone/>
                      </a:pPr>
                      <a:r>
                        <a:rPr lang="en-US" sz="1600" b="0" kern="100" dirty="0">
                          <a:solidFill>
                            <a:schemeClr val="tx1"/>
                          </a:solidFill>
                          <a:effectLst/>
                          <a:latin typeface="+mn-lt"/>
                          <a:ea typeface="Aptos" panose="020B0004020202020204" pitchFamily="34" charset="0"/>
                        </a:rPr>
                        <a:t>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endParaRPr lang="en-US" sz="1600" b="0" kern="100" dirty="0">
                        <a:solidFill>
                          <a:schemeClr val="tx1"/>
                        </a:solidFill>
                        <a:effectLst/>
                        <a:latin typeface="+mn-lt"/>
                        <a:ea typeface="Aptos" panose="020B0004020202020204" pitchFamily="34" charset="0"/>
                      </a:endParaRPr>
                    </a:p>
                    <a:p>
                      <a:pPr marL="0" marR="0" algn="ctr">
                        <a:lnSpc>
                          <a:spcPct val="100000"/>
                        </a:lnSpc>
                        <a:buNone/>
                      </a:pPr>
                      <a:r>
                        <a:rPr lang="en-US" sz="1600" b="0" kern="100" dirty="0">
                          <a:solidFill>
                            <a:schemeClr val="tx1"/>
                          </a:solidFill>
                          <a:effectLst/>
                          <a:latin typeface="+mn-lt"/>
                          <a:ea typeface="Aptos" panose="020B0004020202020204" pitchFamily="34" charset="0"/>
                        </a:rPr>
                        <a:t>1 (4.0)</a:t>
                      </a:r>
                      <a:r>
                        <a:rPr lang="en-US" sz="1600" b="0" kern="100" baseline="30000" dirty="0">
                          <a:solidFill>
                            <a:schemeClr val="tx1"/>
                          </a:solidFill>
                          <a:effectLst/>
                          <a:latin typeface="+mn-lt"/>
                          <a:ea typeface="Aptos" panose="020B0004020202020204" pitchFamily="34" charset="0"/>
                        </a:rPr>
                        <a:t>‡</a:t>
                      </a:r>
                    </a:p>
                    <a:p>
                      <a:pPr marL="0" marR="0" algn="ctr">
                        <a:lnSpc>
                          <a:spcPct val="100000"/>
                        </a:lnSpc>
                        <a:buNone/>
                      </a:pPr>
                      <a:r>
                        <a:rPr lang="en-US" sz="1600" b="0" kern="100" dirty="0">
                          <a:solidFill>
                            <a:schemeClr val="tx1"/>
                          </a:solidFill>
                          <a:effectLst/>
                          <a:latin typeface="+mn-lt"/>
                          <a:ea typeface="Aptos" panose="020B0004020202020204" pitchFamily="34" charset="0"/>
                        </a:rPr>
                        <a:t>6 (24.0)</a:t>
                      </a:r>
                      <a:br>
                        <a:rPr lang="en-US" sz="1600" b="0" kern="100" dirty="0">
                          <a:solidFill>
                            <a:schemeClr val="tx1"/>
                          </a:solidFill>
                          <a:effectLst/>
                          <a:latin typeface="+mn-lt"/>
                          <a:ea typeface="Aptos" panose="020B0004020202020204" pitchFamily="34" charset="0"/>
                        </a:rPr>
                      </a:br>
                      <a:r>
                        <a:rPr lang="en-US" sz="1600" b="0" kern="100" dirty="0">
                          <a:solidFill>
                            <a:schemeClr val="tx1"/>
                          </a:solidFill>
                          <a:effectLst/>
                          <a:latin typeface="+mn-lt"/>
                          <a:ea typeface="Aptos" panose="020B0004020202020204" pitchFamily="34" charset="0"/>
                        </a:rPr>
                        <a:t>3 (12.0)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87149962"/>
                  </a:ext>
                </a:extLst>
              </a:tr>
            </a:tbl>
          </a:graphicData>
        </a:graphic>
      </p:graphicFrame>
      <p:sp>
        <p:nvSpPr>
          <p:cNvPr id="14" name="Content Placeholder 9">
            <a:extLst>
              <a:ext uri="{FF2B5EF4-FFF2-40B4-BE49-F238E27FC236}">
                <a16:creationId xmlns:a16="http://schemas.microsoft.com/office/drawing/2014/main" id="{339F2313-D41A-3619-8C4A-79838D42B424}"/>
              </a:ext>
            </a:extLst>
          </p:cNvPr>
          <p:cNvSpPr txBox="1">
            <a:spLocks/>
          </p:cNvSpPr>
          <p:nvPr/>
        </p:nvSpPr>
        <p:spPr>
          <a:xfrm>
            <a:off x="220662" y="5385118"/>
            <a:ext cx="5732463" cy="62923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1200" dirty="0"/>
              <a:t>*Intracranial hemorrhage, considered unrelated to tx. </a:t>
            </a:r>
          </a:p>
          <a:p>
            <a:pPr>
              <a:spcBef>
                <a:spcPts val="0"/>
              </a:spcBef>
            </a:pPr>
            <a:r>
              <a:rPr lang="en-US" sz="1200" baseline="30000" dirty="0"/>
              <a:t>†</a:t>
            </a:r>
            <a:r>
              <a:rPr lang="en-US" sz="1200" dirty="0"/>
              <a:t>Clear cell RCC, unrelated. </a:t>
            </a:r>
          </a:p>
          <a:p>
            <a:pPr>
              <a:spcBef>
                <a:spcPts val="0"/>
              </a:spcBef>
            </a:pPr>
            <a:r>
              <a:rPr lang="en-US" sz="1200" kern="100" baseline="30000" dirty="0">
                <a:ea typeface="Aptos" panose="020B0004020202020204" pitchFamily="34" charset="0"/>
              </a:rPr>
              <a:t>‡</a:t>
            </a:r>
            <a:r>
              <a:rPr lang="en-US" sz="1200" dirty="0"/>
              <a:t>DLBCL, related to cevostamab.</a:t>
            </a:r>
          </a:p>
        </p:txBody>
      </p:sp>
      <p:sp>
        <p:nvSpPr>
          <p:cNvPr id="5" name="Text Box 15">
            <a:extLst>
              <a:ext uri="{FF2B5EF4-FFF2-40B4-BE49-F238E27FC236}">
                <a16:creationId xmlns:a16="http://schemas.microsoft.com/office/drawing/2014/main" id="{9DBF4578-4EED-BE5F-2386-A30E2EE66E39}"/>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latin typeface="+mn-lt"/>
              </a:rPr>
              <a:t>Riley. ASH 2025. Abstr 252.</a:t>
            </a:r>
            <a:endParaRPr lang="en-US" altLang="en-US" sz="800" b="0" dirty="0">
              <a:latin typeface="+mn-lt"/>
            </a:endParaRPr>
          </a:p>
        </p:txBody>
      </p:sp>
    </p:spTree>
    <p:extLst>
      <p:ext uri="{BB962C8B-B14F-4D97-AF65-F5344CB8AC3E}">
        <p14:creationId xmlns:p14="http://schemas.microsoft.com/office/powerpoint/2010/main" val="24318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4A75F-E836-5E9C-A724-87D481B32023}"/>
            </a:ext>
          </a:extLst>
        </p:cNvPr>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F1AF7940-5455-FAEF-BD35-C295AF2A3916}"/>
              </a:ext>
            </a:extLst>
          </p:cNvPr>
          <p:cNvSpPr>
            <a:spLocks noGrp="1"/>
          </p:cNvSpPr>
          <p:nvPr>
            <p:ph idx="13"/>
          </p:nvPr>
        </p:nvSpPr>
        <p:spPr/>
        <p:txBody>
          <a:bodyPr/>
          <a:lstStyle/>
          <a:p>
            <a:pPr marL="342900" indent="-342900">
              <a:buFont typeface="Arial" panose="020B0604020202020204" pitchFamily="34" charset="0"/>
              <a:buChar char="•"/>
            </a:pPr>
            <a:r>
              <a:rPr lang="en-US" sz="2000" dirty="0"/>
              <a:t>sBCMA levels were comparable between the 2 cevostamab dose groups at baseline and declined rapidly and remained low with continued treatment</a:t>
            </a:r>
          </a:p>
          <a:p>
            <a:pPr marL="342900" indent="-342900">
              <a:buFont typeface="Arial" panose="020B0604020202020204" pitchFamily="34" charset="0"/>
              <a:buChar char="•"/>
            </a:pPr>
            <a:r>
              <a:rPr lang="en-US" sz="2000" dirty="0"/>
              <a:t>CD8+ and CD4+ T-cell counts in peripheral blood initially declined after starting treatment, then increased over time, suggesting T-cell expansion</a:t>
            </a:r>
          </a:p>
          <a:p>
            <a:pPr marL="342900" indent="-342900">
              <a:buFont typeface="Arial" panose="020B0604020202020204" pitchFamily="34" charset="0"/>
              <a:buChar char="•"/>
            </a:pPr>
            <a:r>
              <a:rPr lang="en-US" sz="2000" dirty="0"/>
              <a:t>No persistent depletion of B-cells noted in later treatment cycles, as has been observed with BCMA-targeted bispecific antibodies</a:t>
            </a:r>
            <a:r>
              <a:rPr lang="en-US" sz="2000" baseline="30000" dirty="0"/>
              <a:t>1,2 </a:t>
            </a:r>
          </a:p>
        </p:txBody>
      </p:sp>
      <p:sp>
        <p:nvSpPr>
          <p:cNvPr id="10243" name="Rectangle 4">
            <a:extLst>
              <a:ext uri="{FF2B5EF4-FFF2-40B4-BE49-F238E27FC236}">
                <a16:creationId xmlns:a16="http://schemas.microsoft.com/office/drawing/2014/main" id="{033ED4D5-D324-A415-FE1F-A21ABD805C06}"/>
              </a:ext>
            </a:extLst>
          </p:cNvPr>
          <p:cNvSpPr>
            <a:spLocks noGrp="1" noChangeArrowheads="1"/>
          </p:cNvSpPr>
          <p:nvPr>
            <p:ph type="title"/>
          </p:nvPr>
        </p:nvSpPr>
        <p:spPr>
          <a:xfrm>
            <a:off x="231078" y="280168"/>
            <a:ext cx="11740260" cy="1004121"/>
          </a:xfrm>
        </p:spPr>
        <p:txBody>
          <a:bodyPr/>
          <a:lstStyle/>
          <a:p>
            <a:r>
              <a:rPr lang="en-US" dirty="0"/>
              <a:t>CAMMA 1 Arm B Update: Response Rates and Lymphocyte Kinetics</a:t>
            </a:r>
            <a:endParaRPr lang="en-US" altLang="en-US" dirty="0"/>
          </a:p>
        </p:txBody>
      </p:sp>
      <p:graphicFrame>
        <p:nvGraphicFramePr>
          <p:cNvPr id="13" name="Content Placeholder 12">
            <a:extLst>
              <a:ext uri="{FF2B5EF4-FFF2-40B4-BE49-F238E27FC236}">
                <a16:creationId xmlns:a16="http://schemas.microsoft.com/office/drawing/2014/main" id="{48263C07-F38B-E805-C4D5-E32286D8DE54}"/>
              </a:ext>
            </a:extLst>
          </p:cNvPr>
          <p:cNvGraphicFramePr>
            <a:graphicFrameLocks noGrp="1"/>
          </p:cNvGraphicFramePr>
          <p:nvPr>
            <p:ph idx="1"/>
            <p:extLst>
              <p:ext uri="{D42A27DB-BD31-4B8C-83A1-F6EECF244321}">
                <p14:modId xmlns:p14="http://schemas.microsoft.com/office/powerpoint/2010/main" val="3907778035"/>
              </p:ext>
            </p:extLst>
          </p:nvPr>
        </p:nvGraphicFramePr>
        <p:xfrm>
          <a:off x="231774" y="1335088"/>
          <a:ext cx="5864225" cy="4764440"/>
        </p:xfrm>
        <a:graphic>
          <a:graphicData uri="http://schemas.openxmlformats.org/drawingml/2006/table">
            <a:tbl>
              <a:tblPr firstRow="1" bandRow="1"/>
              <a:tblGrid>
                <a:gridCol w="2804034">
                  <a:extLst>
                    <a:ext uri="{9D8B030D-6E8A-4147-A177-3AD203B41FA5}">
                      <a16:colId xmlns:a16="http://schemas.microsoft.com/office/drawing/2014/main" val="2072085524"/>
                    </a:ext>
                  </a:extLst>
                </a:gridCol>
                <a:gridCol w="1545336">
                  <a:extLst>
                    <a:ext uri="{9D8B030D-6E8A-4147-A177-3AD203B41FA5}">
                      <a16:colId xmlns:a16="http://schemas.microsoft.com/office/drawing/2014/main" val="2595492591"/>
                    </a:ext>
                  </a:extLst>
                </a:gridCol>
                <a:gridCol w="1514855">
                  <a:extLst>
                    <a:ext uri="{9D8B030D-6E8A-4147-A177-3AD203B41FA5}">
                      <a16:colId xmlns:a16="http://schemas.microsoft.com/office/drawing/2014/main" val="654369336"/>
                    </a:ext>
                  </a:extLst>
                </a:gridCol>
              </a:tblGrid>
              <a:tr h="387826">
                <a:tc>
                  <a:txBody>
                    <a:bodyPr/>
                    <a:lstStyle>
                      <a:lvl1pPr marL="0">
                        <a:defRPr b="1">
                          <a:solidFill>
                            <a:schemeClr val="lt1"/>
                          </a:solidFill>
                          <a:latin typeface="Aptos" panose="02110004020202020204"/>
                        </a:defRPr>
                      </a:lvl1pPr>
                      <a:lvl2pPr marL="257175">
                        <a:defRPr b="1">
                          <a:solidFill>
                            <a:schemeClr val="lt1"/>
                          </a:solidFill>
                          <a:latin typeface="Aptos" panose="02110004020202020204"/>
                        </a:defRPr>
                      </a:lvl2pPr>
                      <a:lvl3pPr marL="514350">
                        <a:defRPr b="1">
                          <a:solidFill>
                            <a:schemeClr val="lt1"/>
                          </a:solidFill>
                          <a:latin typeface="Aptos" panose="02110004020202020204"/>
                        </a:defRPr>
                      </a:lvl3pPr>
                      <a:lvl4pPr marL="771525">
                        <a:defRPr b="1">
                          <a:solidFill>
                            <a:schemeClr val="lt1"/>
                          </a:solidFill>
                          <a:latin typeface="Aptos" panose="02110004020202020204"/>
                        </a:defRPr>
                      </a:lvl4pPr>
                      <a:lvl5pPr marL="1028700">
                        <a:defRPr b="1">
                          <a:solidFill>
                            <a:schemeClr val="lt1"/>
                          </a:solidFill>
                          <a:latin typeface="Aptos" panose="02110004020202020204"/>
                        </a:defRPr>
                      </a:lvl5pPr>
                      <a:lvl6pPr marL="1285875">
                        <a:defRPr b="1">
                          <a:solidFill>
                            <a:schemeClr val="lt1"/>
                          </a:solidFill>
                          <a:latin typeface="Aptos" panose="02110004020202020204"/>
                        </a:defRPr>
                      </a:lvl6pPr>
                      <a:lvl7pPr marL="1543050">
                        <a:defRPr b="1">
                          <a:solidFill>
                            <a:schemeClr val="lt1"/>
                          </a:solidFill>
                          <a:latin typeface="Aptos" panose="02110004020202020204"/>
                        </a:defRPr>
                      </a:lvl7pPr>
                      <a:lvl8pPr marL="1800225">
                        <a:defRPr b="1">
                          <a:solidFill>
                            <a:schemeClr val="lt1"/>
                          </a:solidFill>
                          <a:latin typeface="Aptos" panose="02110004020202020204"/>
                        </a:defRPr>
                      </a:lvl8pPr>
                      <a:lvl9pPr marL="2057400">
                        <a:defRPr b="1">
                          <a:solidFill>
                            <a:schemeClr val="lt1"/>
                          </a:solidFill>
                          <a:latin typeface="Aptos" panose="02110004020202020204"/>
                        </a:defRPr>
                      </a:lvl9pPr>
                    </a:lstStyle>
                    <a:p>
                      <a:pPr marL="0" marR="0">
                        <a:lnSpc>
                          <a:spcPct val="100000"/>
                        </a:lnSpc>
                        <a:spcBef>
                          <a:spcPts val="0"/>
                        </a:spcBef>
                        <a:spcAft>
                          <a:spcPts val="0"/>
                        </a:spcAft>
                      </a:pPr>
                      <a:r>
                        <a:rPr lang="en-US" sz="1400" b="1" kern="100" dirty="0">
                          <a:solidFill>
                            <a:schemeClr val="bg1"/>
                          </a:solidFill>
                          <a:effectLst/>
                          <a:latin typeface="+mn-lt"/>
                          <a:ea typeface="Calibri" panose="020F0502020204030204" pitchFamily="34" charset="0"/>
                          <a:cs typeface="Arial" panose="020B0604020202020204" pitchFamily="34" charset="0"/>
                        </a:rPr>
                        <a:t>Parameter, %</a:t>
                      </a:r>
                    </a:p>
                  </a:txBody>
                  <a:tcPr marL="43605" marR="43605" marT="23347" marB="23347"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400" b="1" kern="1200" dirty="0">
                          <a:solidFill>
                            <a:schemeClr val="bg1"/>
                          </a:solidFill>
                          <a:effectLst/>
                          <a:latin typeface="+mn-lt"/>
                          <a:cs typeface="Arial" panose="020B0604020202020204" pitchFamily="34" charset="0"/>
                        </a:rPr>
                        <a:t>Cevo 70 mg/ Pom/Dex </a:t>
                      </a:r>
                    </a:p>
                    <a:p>
                      <a:pPr marL="0" marR="0" algn="ctr">
                        <a:lnSpc>
                          <a:spcPct val="100000"/>
                        </a:lnSpc>
                        <a:spcBef>
                          <a:spcPts val="0"/>
                        </a:spcBef>
                        <a:spcAft>
                          <a:spcPts val="0"/>
                        </a:spcAft>
                      </a:pPr>
                      <a:r>
                        <a:rPr lang="en-US" sz="1400" b="1" kern="1200" dirty="0">
                          <a:solidFill>
                            <a:schemeClr val="bg1"/>
                          </a:solidFill>
                          <a:effectLst/>
                          <a:latin typeface="+mn-lt"/>
                          <a:cs typeface="Arial" panose="020B0604020202020204" pitchFamily="34" charset="0"/>
                        </a:rPr>
                        <a:t>(n = 29)</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400" b="1" kern="1200" dirty="0">
                          <a:solidFill>
                            <a:schemeClr val="bg1"/>
                          </a:solidFill>
                          <a:effectLst/>
                          <a:latin typeface="+mn-lt"/>
                          <a:cs typeface="Arial" panose="020B0604020202020204" pitchFamily="34" charset="0"/>
                        </a:rPr>
                        <a:t>Cevo 105 mg/</a:t>
                      </a:r>
                    </a:p>
                    <a:p>
                      <a:pPr marL="0" marR="0" algn="ctr">
                        <a:lnSpc>
                          <a:spcPct val="100000"/>
                        </a:lnSpc>
                        <a:spcBef>
                          <a:spcPts val="0"/>
                        </a:spcBef>
                        <a:spcAft>
                          <a:spcPts val="0"/>
                        </a:spcAft>
                      </a:pPr>
                      <a:r>
                        <a:rPr lang="en-US" sz="1400" b="1" kern="1200" dirty="0">
                          <a:solidFill>
                            <a:schemeClr val="bg1"/>
                          </a:solidFill>
                          <a:effectLst/>
                          <a:latin typeface="+mn-lt"/>
                          <a:cs typeface="Arial" panose="020B0604020202020204" pitchFamily="34" charset="0"/>
                        </a:rPr>
                        <a:t>Pom/Dex </a:t>
                      </a:r>
                    </a:p>
                    <a:p>
                      <a:pPr marL="0" marR="0" algn="ctr">
                        <a:lnSpc>
                          <a:spcPct val="100000"/>
                        </a:lnSpc>
                        <a:spcBef>
                          <a:spcPts val="0"/>
                        </a:spcBef>
                        <a:spcAft>
                          <a:spcPts val="0"/>
                        </a:spcAft>
                      </a:pPr>
                      <a:r>
                        <a:rPr lang="en-US" sz="1400" b="1" kern="1200" dirty="0">
                          <a:solidFill>
                            <a:schemeClr val="bg1"/>
                          </a:solidFill>
                          <a:effectLst/>
                          <a:latin typeface="+mn-lt"/>
                          <a:cs typeface="Arial" panose="020B0604020202020204" pitchFamily="34" charset="0"/>
                        </a:rPr>
                        <a:t>(n = 25)</a:t>
                      </a:r>
                    </a:p>
                  </a:txBody>
                  <a:tcPr marL="43605" marR="43605" marT="23347" marB="23347"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48010301"/>
                  </a:ext>
                </a:extLst>
              </a:tr>
              <a:tr h="313974">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400" b="0" kern="1200" dirty="0">
                          <a:solidFill>
                            <a:schemeClr val="tx1"/>
                          </a:solidFill>
                          <a:effectLst/>
                          <a:latin typeface="+mn-lt"/>
                          <a:cs typeface="Arial" panose="020B0604020202020204" pitchFamily="34" charset="0"/>
                        </a:rPr>
                        <a:t>ORR, % (95% CI)</a:t>
                      </a:r>
                      <a:endParaRPr lang="en-US" sz="14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400" b="0" kern="100" dirty="0">
                          <a:solidFill>
                            <a:schemeClr val="tx1"/>
                          </a:solidFill>
                          <a:effectLst/>
                          <a:latin typeface="+mn-lt"/>
                          <a:ea typeface="MS Mincho" panose="02020609040205080304" pitchFamily="49" charset="-128"/>
                          <a:cs typeface="Times New Roman" panose="02020603050405020304" pitchFamily="18" charset="0"/>
                        </a:rPr>
                        <a:t>86.2 (71.9-100)</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Aft>
                          <a:spcPts val="0"/>
                        </a:spcAft>
                        <a:buNone/>
                      </a:pPr>
                      <a:r>
                        <a:rPr lang="en-US" sz="1400" b="0" kern="1200" dirty="0">
                          <a:solidFill>
                            <a:schemeClr val="tx1"/>
                          </a:solidFill>
                          <a:effectLst/>
                          <a:latin typeface="+mn-lt"/>
                          <a:ea typeface="Times New Roman" panose="02020603050405020304" pitchFamily="18" charset="0"/>
                          <a:cs typeface="Times New Roman" panose="02020603050405020304" pitchFamily="18" charset="0"/>
                        </a:rPr>
                        <a:t>88.0 (73.3-100)</a:t>
                      </a:r>
                      <a:endParaRPr lang="en-US" sz="14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0738171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400" b="0" kern="1200" dirty="0">
                          <a:solidFill>
                            <a:schemeClr val="tx1"/>
                          </a:solidFill>
                          <a:effectLst/>
                          <a:latin typeface="+mn-lt"/>
                          <a:cs typeface="Arial" panose="020B0604020202020204" pitchFamily="34" charset="0"/>
                        </a:rPr>
                        <a:t>sCR, %</a:t>
                      </a:r>
                      <a:endParaRPr lang="en-US" sz="1400" b="0" kern="1200" dirty="0">
                        <a:solidFill>
                          <a:schemeClr val="tx1"/>
                        </a:solidFill>
                        <a:effectLst/>
                        <a:latin typeface="Aptos" panose="02110004020202020204"/>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400" b="0" kern="100" dirty="0">
                          <a:solidFill>
                            <a:schemeClr val="tx1"/>
                          </a:solidFill>
                          <a:effectLst/>
                          <a:latin typeface="+mn-lt"/>
                          <a:ea typeface="MS Mincho" panose="02020609040205080304" pitchFamily="49" charset="-128"/>
                          <a:cs typeface="Times New Roman" panose="02020603050405020304" pitchFamily="18" charset="0"/>
                        </a:rPr>
                        <a:t>34.5</a:t>
                      </a: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spcAft>
                          <a:spcPts val="800"/>
                        </a:spcAft>
                        <a:buNone/>
                      </a:pPr>
                      <a:r>
                        <a:rPr lang="en-US" sz="1400" b="0" kern="1200" dirty="0">
                          <a:solidFill>
                            <a:schemeClr val="tx1"/>
                          </a:solidFill>
                          <a:effectLst/>
                          <a:latin typeface="+mn-lt"/>
                          <a:ea typeface="Times New Roman" panose="02020603050405020304" pitchFamily="18" charset="0"/>
                          <a:cs typeface="Times New Roman" panose="02020603050405020304" pitchFamily="18" charset="0"/>
                        </a:rPr>
                        <a:t>44.0</a:t>
                      </a:r>
                      <a:endParaRPr lang="en-US" sz="1400" b="0" kern="100" dirty="0">
                        <a:solidFill>
                          <a:schemeClr val="tx1"/>
                        </a:solidFill>
                        <a:effectLst/>
                        <a:latin typeface="+mn-lt"/>
                        <a:ea typeface="MS Mincho" panose="02020609040205080304" pitchFamily="49" charset="-128"/>
                        <a:cs typeface="Times New Roman" panose="02020603050405020304" pitchFamily="18" charset="0"/>
                      </a:endParaRPr>
                    </a:p>
                  </a:txBody>
                  <a:tcPr marL="68580" marR="6858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65104195"/>
                  </a:ext>
                </a:extLst>
              </a:tr>
              <a:tr h="275016">
                <a:tc>
                  <a:txBody>
                    <a:bodyPr/>
                    <a:lstStyle/>
                    <a:p>
                      <a:pPr marL="0" marR="0">
                        <a:lnSpc>
                          <a:spcPct val="100000"/>
                        </a:lnSpc>
                        <a:spcBef>
                          <a:spcPts val="0"/>
                        </a:spcBef>
                        <a:spcAft>
                          <a:spcPts val="0"/>
                        </a:spcAft>
                      </a:pPr>
                      <a:r>
                        <a:rPr lang="en-US" sz="1400" b="0" kern="100" dirty="0">
                          <a:solidFill>
                            <a:schemeClr val="tx1"/>
                          </a:solidFill>
                          <a:effectLst/>
                          <a:latin typeface="+mn-lt"/>
                          <a:ea typeface="Calibri" panose="020F0502020204030204" pitchFamily="34" charset="0"/>
                          <a:cs typeface="Arial" panose="020B0604020202020204" pitchFamily="34" charset="0"/>
                        </a:rPr>
                        <a:t>CR, %</a:t>
                      </a:r>
                      <a:endParaRPr kumimoji="0" lang="en-US" sz="1400" b="0" i="0" u="none" strike="noStrike" cap="none" normalizeH="0" baseline="0" dirty="0">
                        <a:ln>
                          <a:noFill/>
                        </a:ln>
                        <a:solidFill>
                          <a:schemeClr val="bg2">
                            <a:lumMod val="10000"/>
                          </a:schemeClr>
                        </a:solidFill>
                        <a:effectLst/>
                        <a:latin typeface="+mn-lt"/>
                        <a:cs typeface="Poppins" pitchFamily="2" charset="77"/>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400" b="0" kern="100" dirty="0">
                          <a:solidFill>
                            <a:schemeClr val="tx1"/>
                          </a:solidFill>
                          <a:effectLst/>
                          <a:latin typeface="+mn-lt"/>
                          <a:ea typeface="Roboto"/>
                          <a:cs typeface="Times New Roman"/>
                        </a:rPr>
                        <a:t>10.3</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spcBef>
                          <a:spcPts val="0"/>
                        </a:spcBef>
                        <a:spcAft>
                          <a:spcPts val="0"/>
                        </a:spcAft>
                      </a:pPr>
                      <a:r>
                        <a:rPr lang="en-US" sz="1400" b="0" kern="100" dirty="0">
                          <a:solidFill>
                            <a:schemeClr val="tx1"/>
                          </a:solidFill>
                          <a:effectLst/>
                          <a:latin typeface="+mn-lt"/>
                          <a:ea typeface="Roboto"/>
                          <a:cs typeface="Times New Roman"/>
                        </a:rPr>
                        <a:t>16.0</a:t>
                      </a:r>
                    </a:p>
                  </a:txBody>
                  <a:tcPr marL="47188" marR="47188"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28911583"/>
                  </a:ext>
                </a:extLst>
              </a:tr>
              <a:tr h="275016">
                <a:tc>
                  <a:txBody>
                    <a:bodyPr/>
                    <a:lstStyle>
                      <a:lvl1pPr marL="0">
                        <a:defRPr>
                          <a:solidFill>
                            <a:schemeClr val="dk1"/>
                          </a:solidFill>
                          <a:latin typeface="Aptos" panose="02110004020202020204"/>
                        </a:defRPr>
                      </a:lvl1pPr>
                      <a:lvl2pPr marL="257175">
                        <a:defRPr>
                          <a:solidFill>
                            <a:schemeClr val="dk1"/>
                          </a:solidFill>
                          <a:latin typeface="Aptos" panose="02110004020202020204"/>
                        </a:defRPr>
                      </a:lvl2pPr>
                      <a:lvl3pPr marL="514350">
                        <a:defRPr>
                          <a:solidFill>
                            <a:schemeClr val="dk1"/>
                          </a:solidFill>
                          <a:latin typeface="Aptos" panose="02110004020202020204"/>
                        </a:defRPr>
                      </a:lvl3pPr>
                      <a:lvl4pPr marL="771525">
                        <a:defRPr>
                          <a:solidFill>
                            <a:schemeClr val="dk1"/>
                          </a:solidFill>
                          <a:latin typeface="Aptos" panose="02110004020202020204"/>
                        </a:defRPr>
                      </a:lvl4pPr>
                      <a:lvl5pPr marL="1028700">
                        <a:defRPr>
                          <a:solidFill>
                            <a:schemeClr val="dk1"/>
                          </a:solidFill>
                          <a:latin typeface="Aptos" panose="02110004020202020204"/>
                        </a:defRPr>
                      </a:lvl5pPr>
                      <a:lvl6pPr marL="1285875">
                        <a:defRPr>
                          <a:solidFill>
                            <a:schemeClr val="dk1"/>
                          </a:solidFill>
                          <a:latin typeface="Aptos" panose="02110004020202020204"/>
                        </a:defRPr>
                      </a:lvl6pPr>
                      <a:lvl7pPr marL="1543050">
                        <a:defRPr>
                          <a:solidFill>
                            <a:schemeClr val="dk1"/>
                          </a:solidFill>
                          <a:latin typeface="Aptos" panose="02110004020202020204"/>
                        </a:defRPr>
                      </a:lvl7pPr>
                      <a:lvl8pPr marL="1800225">
                        <a:defRPr>
                          <a:solidFill>
                            <a:schemeClr val="dk1"/>
                          </a:solidFill>
                          <a:latin typeface="Aptos" panose="02110004020202020204"/>
                        </a:defRPr>
                      </a:lvl8pPr>
                      <a:lvl9pPr marL="2057400">
                        <a:defRPr>
                          <a:solidFill>
                            <a:schemeClr val="dk1"/>
                          </a:solidFill>
                          <a:latin typeface="Aptos" panose="02110004020202020204"/>
                        </a:defRPr>
                      </a:lvl9pPr>
                    </a:lstStyle>
                    <a:p>
                      <a:pPr marL="0" marR="0">
                        <a:lnSpc>
                          <a:spcPct val="100000"/>
                        </a:lnSpc>
                        <a:spcBef>
                          <a:spcPts val="0"/>
                        </a:spcBef>
                        <a:spcAft>
                          <a:spcPts val="0"/>
                        </a:spcAft>
                      </a:pPr>
                      <a:r>
                        <a:rPr lang="en-US" sz="1400" b="0" kern="100" dirty="0">
                          <a:solidFill>
                            <a:schemeClr val="tx1"/>
                          </a:solidFill>
                          <a:effectLst/>
                          <a:latin typeface="+mn-lt"/>
                          <a:ea typeface="Calibri" panose="020F0502020204030204" pitchFamily="34" charset="0"/>
                          <a:cs typeface="Arial" panose="020B0604020202020204" pitchFamily="34" charset="0"/>
                        </a:rPr>
                        <a:t>VGPR, %</a:t>
                      </a:r>
                      <a:endParaRPr kumimoji="0" lang="en-US" sz="1400" b="0" i="0" u="none" strike="noStrike" cap="none" normalizeH="0" baseline="0" dirty="0">
                        <a:ln>
                          <a:noFill/>
                        </a:ln>
                        <a:solidFill>
                          <a:schemeClr val="bg2">
                            <a:lumMod val="10000"/>
                          </a:schemeClr>
                        </a:solidFill>
                        <a:effectLst/>
                        <a:latin typeface="+mn-lt"/>
                        <a:cs typeface="Poppins" pitchFamily="2" charset="77"/>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27.6</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16.0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23501204"/>
                  </a:ext>
                </a:extLst>
              </a:tr>
              <a:tr h="275016">
                <a:tc>
                  <a:txBody>
                    <a:bodyPr/>
                    <a:lstStyle/>
                    <a:p>
                      <a:pPr marL="0" marR="0">
                        <a:lnSpc>
                          <a:spcPct val="100000"/>
                        </a:lnSpc>
                        <a:spcBef>
                          <a:spcPts val="0"/>
                        </a:spcBef>
                        <a:spcAft>
                          <a:spcPts val="0"/>
                        </a:spcAft>
                      </a:pPr>
                      <a:r>
                        <a:rPr lang="en-US" sz="1400" b="0" kern="100" dirty="0">
                          <a:solidFill>
                            <a:schemeClr val="tx1"/>
                          </a:solidFill>
                          <a:effectLst/>
                          <a:latin typeface="+mn-lt"/>
                          <a:ea typeface="Calibri" panose="020F0502020204030204" pitchFamily="34" charset="0"/>
                          <a:cs typeface="Arial" panose="020B0604020202020204" pitchFamily="34" charset="0"/>
                        </a:rPr>
                        <a:t>PR, %</a:t>
                      </a:r>
                      <a:endParaRPr lang="en-US" sz="14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13.8</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12.0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70916149"/>
                  </a:ext>
                </a:extLst>
              </a:tr>
              <a:tr h="275016">
                <a:tc>
                  <a:txBody>
                    <a:bodyPr/>
                    <a:lstStyle/>
                    <a:p>
                      <a:pPr marL="0" marR="0">
                        <a:lnSpc>
                          <a:spcPct val="100000"/>
                        </a:lnSpc>
                        <a:spcBef>
                          <a:spcPts val="0"/>
                        </a:spcBef>
                        <a:spcAft>
                          <a:spcPts val="0"/>
                        </a:spcAft>
                      </a:pPr>
                      <a:r>
                        <a:rPr lang="en-US" sz="1400" b="0" kern="1200" dirty="0">
                          <a:solidFill>
                            <a:schemeClr val="tx1"/>
                          </a:solidFill>
                          <a:effectLst/>
                          <a:latin typeface="+mn-lt"/>
                          <a:ea typeface="+mn-ea"/>
                          <a:cs typeface="Arial" panose="020B0604020202020204" pitchFamily="34" charset="0"/>
                        </a:rPr>
                        <a:t>≥ CR, %</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44.8</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60.0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87149962"/>
                  </a:ext>
                </a:extLst>
              </a:tr>
              <a:tr h="275016">
                <a:tc>
                  <a:txBody>
                    <a:bodyPr/>
                    <a:lstStyle/>
                    <a:p>
                      <a:pPr marL="0" marR="0">
                        <a:lnSpc>
                          <a:spcPct val="100000"/>
                        </a:lnSpc>
                        <a:spcBef>
                          <a:spcPts val="0"/>
                        </a:spcBef>
                        <a:spcAft>
                          <a:spcPts val="0"/>
                        </a:spcAft>
                      </a:pPr>
                      <a:r>
                        <a:rPr lang="en-US" sz="1400" b="0" kern="1200" dirty="0">
                          <a:solidFill>
                            <a:schemeClr val="tx1"/>
                          </a:solidFill>
                          <a:effectLst/>
                          <a:latin typeface="+mn-lt"/>
                          <a:ea typeface="+mn-ea"/>
                          <a:cs typeface="Arial" panose="020B0604020202020204" pitchFamily="34" charset="0"/>
                        </a:rPr>
                        <a:t>≥ VGPR, %</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72.4</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76.0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52683336"/>
                  </a:ext>
                </a:extLst>
              </a:tr>
              <a:tr h="275016">
                <a:tc>
                  <a:txBody>
                    <a:bodyPr/>
                    <a:lstStyle/>
                    <a:p>
                      <a:pPr marL="0" marR="0">
                        <a:lnSpc>
                          <a:spcPct val="100000"/>
                        </a:lnSpc>
                        <a:spcBef>
                          <a:spcPts val="0"/>
                        </a:spcBef>
                        <a:spcAft>
                          <a:spcPts val="0"/>
                        </a:spcAft>
                      </a:pPr>
                      <a:r>
                        <a:rPr lang="en-US" sz="1400" b="0" kern="1200" dirty="0">
                          <a:solidFill>
                            <a:schemeClr val="tx1"/>
                          </a:solidFill>
                          <a:effectLst/>
                          <a:latin typeface="+mn-lt"/>
                          <a:ea typeface="+mn-ea"/>
                          <a:cs typeface="Arial" panose="020B0604020202020204" pitchFamily="34" charset="0"/>
                        </a:rPr>
                        <a:t>Responders with ongoing response at DCO, n/N (%)</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20/25 (80.0)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18/22 (81.8)</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0926393"/>
                  </a:ext>
                </a:extLst>
              </a:tr>
              <a:tr h="275016">
                <a:tc>
                  <a:txBody>
                    <a:bodyPr/>
                    <a:lstStyle/>
                    <a:p>
                      <a:pPr marL="0" marR="0">
                        <a:lnSpc>
                          <a:spcPct val="100000"/>
                        </a:lnSpc>
                        <a:spcBef>
                          <a:spcPts val="0"/>
                        </a:spcBef>
                        <a:spcAft>
                          <a:spcPts val="0"/>
                        </a:spcAft>
                      </a:pPr>
                      <a:r>
                        <a:rPr lang="en-US" sz="1400" b="0" kern="1200" dirty="0">
                          <a:solidFill>
                            <a:schemeClr val="tx1"/>
                          </a:solidFill>
                          <a:effectLst/>
                          <a:latin typeface="+mn-lt"/>
                          <a:ea typeface="+mn-ea"/>
                          <a:cs typeface="Arial" panose="020B0604020202020204" pitchFamily="34" charset="0"/>
                        </a:rPr>
                        <a:t>6-mo DoR, % (95% CI)</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96.0 (88.3-100)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90.9 (78.9-100)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14728013"/>
                  </a:ext>
                </a:extLst>
              </a:tr>
              <a:tr h="275016">
                <a:tc>
                  <a:txBody>
                    <a:bodyPr/>
                    <a:lstStyle/>
                    <a:p>
                      <a:pPr marL="0" marR="0">
                        <a:lnSpc>
                          <a:spcPct val="100000"/>
                        </a:lnSpc>
                        <a:spcBef>
                          <a:spcPts val="0"/>
                        </a:spcBef>
                        <a:spcAft>
                          <a:spcPts val="0"/>
                        </a:spcAft>
                      </a:pPr>
                      <a:r>
                        <a:rPr lang="en-US" sz="1400" b="0" kern="1200" dirty="0">
                          <a:solidFill>
                            <a:schemeClr val="tx1"/>
                          </a:solidFill>
                          <a:effectLst/>
                          <a:latin typeface="+mn-lt"/>
                          <a:ea typeface="+mn-ea"/>
                          <a:cs typeface="Arial" panose="020B0604020202020204" pitchFamily="34" charset="0"/>
                        </a:rPr>
                        <a:t>MRD- CR in MRD-evaluable CR+ patients, n/N (%)</a:t>
                      </a:r>
                    </a:p>
                    <a:p>
                      <a:pPr marL="285750" marR="0" indent="-285750">
                        <a:lnSpc>
                          <a:spcPct val="100000"/>
                        </a:lnSpc>
                        <a:spcBef>
                          <a:spcPts val="0"/>
                        </a:spcBef>
                        <a:spcAft>
                          <a:spcPts val="0"/>
                        </a:spcAft>
                        <a:buFont typeface="Arial" panose="020B0604020202020204" pitchFamily="34" charset="0"/>
                        <a:buChar char="•"/>
                      </a:pPr>
                      <a:r>
                        <a:rPr lang="en-US" sz="1400" b="0" kern="1200" dirty="0">
                          <a:solidFill>
                            <a:schemeClr val="tx1"/>
                          </a:solidFill>
                          <a:effectLst/>
                          <a:latin typeface="+mn-lt"/>
                          <a:ea typeface="+mn-ea"/>
                          <a:cs typeface="Arial" panose="020B0604020202020204" pitchFamily="34" charset="0"/>
                        </a:rPr>
                        <a:t>MRD- CR at 10</a:t>
                      </a:r>
                      <a:r>
                        <a:rPr lang="en-US" sz="1400" b="0" kern="1200" baseline="30000" dirty="0">
                          <a:solidFill>
                            <a:schemeClr val="tx1"/>
                          </a:solidFill>
                          <a:effectLst/>
                          <a:latin typeface="+mn-lt"/>
                          <a:ea typeface="+mn-ea"/>
                          <a:cs typeface="Arial" panose="020B0604020202020204" pitchFamily="34" charset="0"/>
                        </a:rPr>
                        <a:t>-5</a:t>
                      </a:r>
                      <a:endParaRPr lang="en-US" sz="14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10/11 (90.9)</a:t>
                      </a:r>
                    </a:p>
                  </a:txBody>
                  <a:tcPr marL="68580" marR="68580" marT="0" marB="0" anchor="b">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11/12 (91.7)</a:t>
                      </a:r>
                    </a:p>
                  </a:txBody>
                  <a:tcPr marL="68580" marR="68580" marT="0" marB="0" anchor="b">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40101239"/>
                  </a:ext>
                </a:extLst>
              </a:tr>
              <a:tr h="275016">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kern="1200" dirty="0">
                          <a:solidFill>
                            <a:schemeClr val="tx1"/>
                          </a:solidFill>
                          <a:effectLst/>
                          <a:latin typeface="+mn-lt"/>
                          <a:ea typeface="+mn-ea"/>
                          <a:cs typeface="Arial" panose="020B0604020202020204" pitchFamily="34" charset="0"/>
                        </a:rPr>
                        <a:t>MRD- CR at 10</a:t>
                      </a:r>
                      <a:r>
                        <a:rPr lang="en-US" sz="1400" b="0" kern="1200" baseline="30000" dirty="0">
                          <a:solidFill>
                            <a:schemeClr val="tx1"/>
                          </a:solidFill>
                          <a:effectLst/>
                          <a:latin typeface="+mn-lt"/>
                          <a:ea typeface="+mn-ea"/>
                          <a:cs typeface="Arial" panose="020B0604020202020204" pitchFamily="34" charset="0"/>
                        </a:rPr>
                        <a:t>-6</a:t>
                      </a:r>
                      <a:endParaRPr lang="en-US" sz="1400" b="0" kern="1200" dirty="0">
                        <a:solidFill>
                          <a:schemeClr val="tx1"/>
                        </a:solidFill>
                        <a:effectLst/>
                        <a:latin typeface="+mn-lt"/>
                        <a:ea typeface="+mn-ea"/>
                        <a:cs typeface="Arial" panose="020B0604020202020204" pitchFamily="34" charset="0"/>
                      </a:endParaRP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8/11 (72.7)</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10/12 (83.3)</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66130786"/>
                  </a:ext>
                </a:extLst>
              </a:tr>
              <a:tr h="275016">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0" kern="1200" dirty="0">
                          <a:solidFill>
                            <a:schemeClr val="tx1"/>
                          </a:solidFill>
                          <a:effectLst/>
                          <a:latin typeface="+mn-lt"/>
                          <a:ea typeface="+mn-ea"/>
                          <a:cs typeface="Arial" panose="020B0604020202020204" pitchFamily="34" charset="0"/>
                        </a:rPr>
                        <a:t>MRD- CR at 10</a:t>
                      </a:r>
                      <a:r>
                        <a:rPr lang="en-US" sz="1400" b="0" kern="1200" baseline="30000" dirty="0">
                          <a:solidFill>
                            <a:schemeClr val="tx1"/>
                          </a:solidFill>
                          <a:effectLst/>
                          <a:latin typeface="+mn-lt"/>
                          <a:ea typeface="+mn-ea"/>
                          <a:cs typeface="Arial" panose="020B0604020202020204" pitchFamily="34" charset="0"/>
                        </a:rPr>
                        <a:t>-5</a:t>
                      </a:r>
                      <a:r>
                        <a:rPr lang="en-US" sz="1400" b="0" kern="1200" dirty="0">
                          <a:solidFill>
                            <a:schemeClr val="tx1"/>
                          </a:solidFill>
                          <a:effectLst/>
                          <a:latin typeface="+mn-lt"/>
                          <a:ea typeface="+mn-ea"/>
                          <a:cs typeface="Arial" panose="020B0604020202020204" pitchFamily="34" charset="0"/>
                        </a:rPr>
                        <a:t> in all patients, n/N (%)</a:t>
                      </a:r>
                    </a:p>
                  </a:txBody>
                  <a:tcPr marL="43605" marR="43605" marT="11674" marB="11674"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10/29 (34.5)</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00000"/>
                        </a:lnSpc>
                        <a:buNone/>
                      </a:pPr>
                      <a:r>
                        <a:rPr lang="en-US" sz="1400" b="0" kern="100" dirty="0">
                          <a:solidFill>
                            <a:schemeClr val="tx1"/>
                          </a:solidFill>
                          <a:effectLst/>
                          <a:latin typeface="+mn-lt"/>
                          <a:ea typeface="Aptos" panose="020B0004020202020204" pitchFamily="34" charset="0"/>
                        </a:rPr>
                        <a:t>11/25 (44.0)</a:t>
                      </a:r>
                    </a:p>
                  </a:txBody>
                  <a:tcPr marL="68580" marR="68580" marT="0" marB="0" anchor="ctr">
                    <a:lnL w="12700" cmpd="sng">
                      <a:noFill/>
                    </a:lnL>
                    <a:lnR w="12700" cmpd="sng">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726767915"/>
                  </a:ext>
                </a:extLst>
              </a:tr>
            </a:tbl>
          </a:graphicData>
        </a:graphic>
      </p:graphicFrame>
      <p:sp>
        <p:nvSpPr>
          <p:cNvPr id="5" name="Text Box 15">
            <a:extLst>
              <a:ext uri="{FF2B5EF4-FFF2-40B4-BE49-F238E27FC236}">
                <a16:creationId xmlns:a16="http://schemas.microsoft.com/office/drawing/2014/main" id="{04DE1A2A-0DB1-E3BB-CAF3-08DDBA3BEBD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latin typeface="+mn-lt"/>
              </a:rPr>
              <a:t>1. Riley. ASH 2025. Abstr 252. 2. </a:t>
            </a:r>
            <a:r>
              <a:rPr lang="en-US" sz="800" b="0" dirty="0">
                <a:latin typeface="+mn-lt"/>
              </a:rPr>
              <a:t>Frerichs. Blood Adv. 2024;8:194.</a:t>
            </a:r>
            <a:endParaRPr lang="en-US" altLang="en-US" sz="800" b="0" dirty="0">
              <a:latin typeface="+mn-lt"/>
            </a:endParaRPr>
          </a:p>
        </p:txBody>
      </p:sp>
    </p:spTree>
    <p:extLst>
      <p:ext uri="{BB962C8B-B14F-4D97-AF65-F5344CB8AC3E}">
        <p14:creationId xmlns:p14="http://schemas.microsoft.com/office/powerpoint/2010/main" val="4037412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2946D-CABD-0CAD-E80B-21E9EE89434B}"/>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FFACF337-4F11-AE5E-D34D-36CD7DE19515}"/>
              </a:ext>
            </a:extLst>
          </p:cNvPr>
          <p:cNvSpPr>
            <a:spLocks noGrp="1" noChangeArrowheads="1"/>
          </p:cNvSpPr>
          <p:nvPr>
            <p:ph type="title"/>
          </p:nvPr>
        </p:nvSpPr>
        <p:spPr/>
        <p:txBody>
          <a:bodyPr/>
          <a:lstStyle/>
          <a:p>
            <a:r>
              <a:rPr lang="en-US" dirty="0"/>
              <a:t>CAMMA 1 Arm B Update: Pharmacodynamic Effects</a:t>
            </a:r>
            <a:endParaRPr lang="en-US" altLang="en-US" dirty="0"/>
          </a:p>
        </p:txBody>
      </p:sp>
      <p:sp>
        <p:nvSpPr>
          <p:cNvPr id="3" name="Content Placeholder 2">
            <a:extLst>
              <a:ext uri="{FF2B5EF4-FFF2-40B4-BE49-F238E27FC236}">
                <a16:creationId xmlns:a16="http://schemas.microsoft.com/office/drawing/2014/main" id="{F3B5A891-82C3-8E34-85AD-C47DE5A5D27D}"/>
              </a:ext>
            </a:extLst>
          </p:cNvPr>
          <p:cNvSpPr>
            <a:spLocks noGrp="1"/>
          </p:cNvSpPr>
          <p:nvPr>
            <p:ph idx="1"/>
          </p:nvPr>
        </p:nvSpPr>
        <p:spPr>
          <a:xfrm>
            <a:off x="231077" y="1335810"/>
            <a:ext cx="10764207" cy="3859355"/>
          </a:xfrm>
        </p:spPr>
        <p:txBody>
          <a:bodyPr/>
          <a:lstStyle/>
          <a:p>
            <a:pPr marL="342900" indent="-342900">
              <a:buFont typeface="Arial" panose="020B0604020202020204" pitchFamily="34" charset="0"/>
              <a:buChar char="•"/>
            </a:pPr>
            <a:r>
              <a:rPr lang="en-US" dirty="0"/>
              <a:t>T-cell activation, as measured by sCD25 levels in peripheral blood, was highest during cycle 1</a:t>
            </a:r>
            <a:endParaRPr lang="en-US" baseline="30000" dirty="0"/>
          </a:p>
          <a:p>
            <a:pPr marL="342900" indent="-342900">
              <a:buFont typeface="Arial" panose="020B0604020202020204" pitchFamily="34" charset="0"/>
              <a:buChar char="•"/>
            </a:pPr>
            <a:r>
              <a:rPr lang="en-US" dirty="0"/>
              <a:t>Addition of pomalidomide was associated with a reduction in regulatory T-cells at both cevostamab target-dose levels</a:t>
            </a:r>
            <a:endParaRPr lang="en-US" baseline="30000" dirty="0"/>
          </a:p>
        </p:txBody>
      </p:sp>
      <p:sp>
        <p:nvSpPr>
          <p:cNvPr id="6" name="Text Box 15">
            <a:extLst>
              <a:ext uri="{FF2B5EF4-FFF2-40B4-BE49-F238E27FC236}">
                <a16:creationId xmlns:a16="http://schemas.microsoft.com/office/drawing/2014/main" id="{55C676C0-8FDD-F0C7-C9E2-0A63C86961D2}"/>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latin typeface="+mn-lt"/>
              </a:rPr>
              <a:t> Riley. ASH 2025. Abstr 252. </a:t>
            </a:r>
            <a:endParaRPr lang="en-US" altLang="en-US" sz="800" b="0" dirty="0">
              <a:latin typeface="+mn-lt"/>
            </a:endParaRPr>
          </a:p>
        </p:txBody>
      </p:sp>
    </p:spTree>
    <p:extLst>
      <p:ext uri="{BB962C8B-B14F-4D97-AF65-F5344CB8AC3E}">
        <p14:creationId xmlns:p14="http://schemas.microsoft.com/office/powerpoint/2010/main" val="2955567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p:txBody>
          <a:bodyPr/>
          <a:lstStyle/>
          <a:p>
            <a:pPr marL="342900" indent="-342900">
              <a:buFont typeface="Arial" panose="020B0604020202020204" pitchFamily="34" charset="0"/>
              <a:buChar char="•"/>
            </a:pPr>
            <a:r>
              <a:rPr lang="en-US" altLang="en-US" sz="1800" dirty="0"/>
              <a:t>In an updated analysis from this phase Ib study, cevostamab + pomalidomide/ dexamethasone was associated with the following in BCMA1-naive RRMM:</a:t>
            </a:r>
          </a:p>
          <a:p>
            <a:pPr marL="574675" lvl="1" indent="-342900">
              <a:buFont typeface="Poppins" panose="00000500000000000000" pitchFamily="2" charset="0"/>
              <a:buChar char="−"/>
            </a:pPr>
            <a:r>
              <a:rPr lang="en-US" altLang="en-US" sz="1600" dirty="0"/>
              <a:t>High response rates and durable remissions, with &gt;90% of evaluable patients with ≥ CR achieving MRD negativity</a:t>
            </a:r>
          </a:p>
          <a:p>
            <a:pPr marL="574675" lvl="1" indent="-342900">
              <a:buFont typeface="Poppins" panose="00000500000000000000" pitchFamily="2" charset="0"/>
              <a:buChar char="−"/>
            </a:pPr>
            <a:r>
              <a:rPr lang="en-US" altLang="en-US" sz="1600" dirty="0"/>
              <a:t>Rapid, durable declines in sBCMA levels</a:t>
            </a:r>
          </a:p>
          <a:p>
            <a:pPr marL="574675" lvl="1" indent="-342900">
              <a:buFont typeface="Poppins" panose="00000500000000000000" pitchFamily="2" charset="0"/>
              <a:buChar char="−"/>
            </a:pPr>
            <a:r>
              <a:rPr lang="en-US" altLang="en-US" sz="1600" dirty="0"/>
              <a:t>No persistent B-cell depletion</a:t>
            </a:r>
          </a:p>
          <a:p>
            <a:pPr marL="574675" lvl="1" indent="-342900">
              <a:buFont typeface="Poppins" panose="00000500000000000000" pitchFamily="2" charset="0"/>
              <a:buChar char="−"/>
            </a:pPr>
            <a:r>
              <a:rPr lang="en-US" altLang="en-US" sz="1600" dirty="0"/>
              <a:t>Reduction in Tregs after addition of pomalidomide, suggesting less T-cell inhibition and possible improvement of antitumor activity</a:t>
            </a:r>
          </a:p>
          <a:p>
            <a:pPr marL="574675" lvl="1" indent="-342900">
              <a:buFont typeface="Poppins" panose="00000500000000000000" pitchFamily="2" charset="0"/>
              <a:buChar char="−"/>
            </a:pPr>
            <a:r>
              <a:rPr lang="en-US" altLang="en-US" sz="1600" dirty="0"/>
              <a:t>No significant associations between T-cell phenotypes and responses; low number of nonresponders could be a confounding factor</a:t>
            </a:r>
          </a:p>
          <a:p>
            <a:pPr marL="342900" indent="-342900">
              <a:buFont typeface="Arial" panose="020B0604020202020204" pitchFamily="34" charset="0"/>
              <a:buChar char="•"/>
            </a:pPr>
            <a:r>
              <a:rPr lang="en-US" altLang="en-US" sz="1800" dirty="0"/>
              <a:t>Investigators concluded that these results will be used to plan a phase III trial of this combination in RRMM</a:t>
            </a:r>
          </a:p>
          <a:p>
            <a:endParaRPr lang="en-US" altLang="en-US" sz="20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t>CAMMA 1 Arm B Update: Investigators’ Conclusions</a:t>
            </a:r>
            <a:endParaRPr lang="en-US" altLang="en-US" dirty="0"/>
          </a:p>
        </p:txBody>
      </p:sp>
      <p:sp>
        <p:nvSpPr>
          <p:cNvPr id="6" name="Text Box 15">
            <a:extLst>
              <a:ext uri="{FF2B5EF4-FFF2-40B4-BE49-F238E27FC236}">
                <a16:creationId xmlns:a16="http://schemas.microsoft.com/office/drawing/2014/main" id="{F5DE1F93-5E9F-0A37-BD20-59A381300BFC}"/>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dirty="0">
                <a:latin typeface="+mn-lt"/>
              </a:rPr>
              <a:t>Riley. ASH 2025. Abstr 252.</a:t>
            </a:r>
            <a:r>
              <a:rPr lang="en-US" sz="800" b="0" dirty="0">
                <a:latin typeface="+mn-lt"/>
              </a:rPr>
              <a:t>.</a:t>
            </a:r>
            <a:endParaRPr lang="en-US" altLang="en-US" sz="800" b="0" dirty="0">
              <a:latin typeface="+mn-lt"/>
            </a:endParaRPr>
          </a:p>
        </p:txBody>
      </p:sp>
    </p:spTree>
    <p:extLst>
      <p:ext uri="{BB962C8B-B14F-4D97-AF65-F5344CB8AC3E}">
        <p14:creationId xmlns:p14="http://schemas.microsoft.com/office/powerpoint/2010/main" val="2733978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t>
            </a:r>
            <a:r>
              <a:rPr lang="en-US" altLang="en-US"/>
              <a:t>ASH 2025!</a:t>
            </a:r>
            <a:endParaRPr lang="en-US" altLang="en-US"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0" ma:contentTypeDescription="Create a new document." ma:contentTypeScope="" ma:versionID="7507e8cf02168e9b6635253efeec3370">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7ec38d8cf68e3d4444195e760ec8dbc1"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FF48B231-9F77-4BBD-A9F5-1B216EB559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7fbc76-1bba-4b69-b54f-3a49590c7890"/>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67EC87-C9C6-43BB-A76C-633F0A1DEB61}">
  <ds:schemaRefs>
    <ds:schemaRef ds:uri="http://schemas.microsoft.com/sharepoint/v3/contenttype/forms"/>
  </ds:schemaRefs>
</ds:datastoreItem>
</file>

<file path=customXml/itemProps3.xml><?xml version="1.0" encoding="utf-8"?>
<ds:datastoreItem xmlns:ds="http://schemas.openxmlformats.org/officeDocument/2006/customXml" ds:itemID="{EF463E76-ADC4-4D5B-805C-297E04FB936F}">
  <ds:schemaRefs>
    <ds:schemaRef ds:uri="http://schemas.microsoft.com/office/2006/documentManagement/types"/>
    <ds:schemaRef ds:uri="http://schemas.openxmlformats.org/package/2006/metadata/core-properties"/>
    <ds:schemaRef ds:uri="http://purl.org/dc/terms/"/>
    <ds:schemaRef ds:uri="http://purl.org/dc/dcmitype/"/>
    <ds:schemaRef ds:uri="http://purl.org/dc/elements/1.1/"/>
    <ds:schemaRef ds:uri="22fd6914-46d4-4c7e-bbad-46e82841b69d"/>
    <ds:schemaRef ds:uri="http://schemas.microsoft.com/office/infopath/2007/PartnerControls"/>
    <ds:schemaRef ds:uri="http://www.w3.org/XML/1998/namespace"/>
    <ds:schemaRef ds:uri="b47fbc76-1bba-4b69-b54f-3a49590c7890"/>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1584</TotalTime>
  <Words>1672</Words>
  <Application>Microsoft Office PowerPoint</Application>
  <PresentationFormat>Widescreen</PresentationFormat>
  <Paragraphs>231</Paragraphs>
  <Slides>10</Slides>
  <Notes>10</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10</vt:i4>
      </vt:variant>
    </vt:vector>
  </HeadingPairs>
  <TitlesOfParts>
    <vt:vector size="22" baseType="lpstr">
      <vt:lpstr>Aptos</vt:lpstr>
      <vt:lpstr>Arial</vt:lpstr>
      <vt:lpstr>Calibri</vt:lpstr>
      <vt:lpstr>Newsreader ExtraBold</vt:lpstr>
      <vt:lpstr>Newsreader SemiBold</vt:lpstr>
      <vt:lpstr>Poppins</vt:lpstr>
      <vt:lpstr>Poppins Light</vt:lpstr>
      <vt:lpstr>Times</vt:lpstr>
      <vt:lpstr>Office</vt:lpstr>
      <vt:lpstr>4_Office</vt:lpstr>
      <vt:lpstr>3_Office</vt:lpstr>
      <vt:lpstr>2_Office</vt:lpstr>
      <vt:lpstr>CAMMA 1: Updated Safety, Efficacy, and Biomarker Analyses From Phase I Study of Cevostamab + Pomalidomide + Dexamethasone in BCMA1-Naive RRMM</vt:lpstr>
      <vt:lpstr>About These Slides</vt:lpstr>
      <vt:lpstr>CAMMA 1 Arm B Update: Background</vt:lpstr>
      <vt:lpstr>CAMMA 1 Arm B Update: Study Design</vt:lpstr>
      <vt:lpstr>CAMMA 1 Arm B Update: Baseline Characteristics</vt:lpstr>
      <vt:lpstr>CAMMA 1 Arm B Update: Safety</vt:lpstr>
      <vt:lpstr>CAMMA 1 Arm B Update: Response Rates and Lymphocyte Kinetics</vt:lpstr>
      <vt:lpstr>CAMMA 1 Arm B Update: Pharmacodynamic Effects</vt:lpstr>
      <vt:lpstr>CAMMA 1 Arm B Update: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CAMMA 1: Updated Safety, Efficacy, and Biomarker Analyses From Phase I Study of Cevostamab + Pomalidomide + Dexamethasone in BCMA1-Naive RRMM</dc:title>
  <dc:creator>Timothy Quill</dc:creator>
  <cp:lastModifiedBy>Valerie Wenzel</cp:lastModifiedBy>
  <cp:revision>4</cp:revision>
  <dcterms:created xsi:type="dcterms:W3CDTF">2025-12-04T13:55:49Z</dcterms:created>
  <dcterms:modified xsi:type="dcterms:W3CDTF">2025-12-09T17:50:13Z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