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4"/>
  </p:notesMasterIdLst>
  <p:sldIdLst>
    <p:sldId id="321" r:id="rId6"/>
    <p:sldId id="308" r:id="rId7"/>
    <p:sldId id="543" r:id="rId8"/>
    <p:sldId id="559" r:id="rId9"/>
    <p:sldId id="544" r:id="rId10"/>
    <p:sldId id="557" r:id="rId11"/>
    <p:sldId id="548" r:id="rId12"/>
    <p:sldId id="55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 userDrawn="1">
          <p15:clr>
            <a:srgbClr val="A4A3A4"/>
          </p15:clr>
        </p15:guide>
        <p15:guide id="2" pos="3840" userDrawn="1">
          <p15:clr>
            <a:srgbClr val="A4A3A4"/>
          </p15:clr>
        </p15:guide>
        <p15:guide id="3" orient="horz" pos="264" userDrawn="1">
          <p15:clr>
            <a:srgbClr val="A4A3A4"/>
          </p15:clr>
        </p15:guide>
        <p15:guide id="4" orient="horz" pos="1008" userDrawn="1">
          <p15:clr>
            <a:srgbClr val="A4A3A4"/>
          </p15:clr>
        </p15:guide>
        <p15:guide id="5" orient="horz" pos="3912" userDrawn="1">
          <p15:clr>
            <a:srgbClr val="A4A3A4"/>
          </p15:clr>
        </p15:guide>
        <p15:guide id="6" orient="horz" pos="4056" userDrawn="1">
          <p15:clr>
            <a:srgbClr val="A4A3A4"/>
          </p15:clr>
        </p15:guide>
        <p15:guide id="7" orient="horz" pos="4156" userDrawn="1">
          <p15:clr>
            <a:srgbClr val="A4A3A4"/>
          </p15:clr>
        </p15:guide>
        <p15:guide id="8" pos="336" userDrawn="1">
          <p15:clr>
            <a:srgbClr val="A4A3A4"/>
          </p15:clr>
        </p15:guide>
        <p15:guide id="9" pos="456" userDrawn="1">
          <p15:clr>
            <a:srgbClr val="A4A3A4"/>
          </p15:clr>
        </p15:guide>
        <p15:guide id="10" pos="7248" userDrawn="1">
          <p15:clr>
            <a:srgbClr val="A4A3A4"/>
          </p15:clr>
        </p15:guide>
        <p15:guide id="11" pos="739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Jill Sakai" initials="JS" lastIdx="1" clrIdx="7">
    <p:extLst>
      <p:ext uri="{19B8F6BF-5375-455C-9EA6-DF929625EA0E}">
        <p15:presenceInfo xmlns:p15="http://schemas.microsoft.com/office/powerpoint/2012/main" userId="Jill Sakai" providerId="None"/>
      </p:ext>
    </p:extLst>
  </p:cmAuthor>
  <p:cmAuthor id="2" name=" " initials="MAC" lastIdx="11" clrIdx="1"/>
  <p:cmAuthor id="9" name="spantry@clinicaloptions.com" initials="s" lastIdx="6" clrIdx="8">
    <p:extLst>
      <p:ext uri="{19B8F6BF-5375-455C-9EA6-DF929625EA0E}">
        <p15:presenceInfo xmlns:p15="http://schemas.microsoft.com/office/powerpoint/2012/main" userId="spantry@clinicaloptions.com" providerId="None"/>
      </p:ext>
    </p:extLst>
  </p:cmAuthor>
  <p:cmAuthor id="3" name="Andrew Bowser" initials="AB" lastIdx="1" clrIdx="2"/>
  <p:cmAuthor id="10" name="Kemi Obajimi" initials="KO" lastIdx="3" clrIdx="9">
    <p:extLst>
      <p:ext uri="{19B8F6BF-5375-455C-9EA6-DF929625EA0E}">
        <p15:presenceInfo xmlns:p15="http://schemas.microsoft.com/office/powerpoint/2012/main" userId="S::kobajimi@clinicaloptions.com::81894e25-3cbc-45b7-be28-dda6fb8d19a9" providerId="AD"/>
      </p:ext>
    </p:extLst>
  </p:cmAuthor>
  <p:cmAuthor id="4" name="Melanie Couton" initials="MAC" lastIdx="1" clrIdx="3"/>
  <p:cmAuthor id="11" name="aboecler@clinicaloptions.com" initials="a" lastIdx="4" clrIdx="10">
    <p:extLst>
      <p:ext uri="{19B8F6BF-5375-455C-9EA6-DF929625EA0E}">
        <p15:presenceInfo xmlns:p15="http://schemas.microsoft.com/office/powerpoint/2012/main" userId="aboecler@clinicaloptions.com" providerId="None"/>
      </p:ext>
    </p:extLst>
  </p:cmAuthor>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D22877-4BA5-4F4F-8055-9F09F22C2651}" v="22" dt="2022-06-14T15:38:03.8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p:cViewPr varScale="1">
        <p:scale>
          <a:sx n="103" d="100"/>
          <a:sy n="103" d="100"/>
        </p:scale>
        <p:origin x="114" y="102"/>
      </p:cViewPr>
      <p:guideLst>
        <p:guide orient="horz" pos="144"/>
        <p:guide pos="3840"/>
        <p:guide orient="horz" pos="264"/>
        <p:guide orient="horz" pos="1008"/>
        <p:guide orient="horz" pos="3912"/>
        <p:guide orient="horz" pos="4056"/>
        <p:guide orient="horz" pos="4156"/>
        <p:guide pos="336"/>
        <p:guide pos="456"/>
        <p:guide pos="7248"/>
        <p:guide pos="7392"/>
      </p:guideLst>
    </p:cSldViewPr>
  </p:slideViewPr>
  <p:outlineViewPr>
    <p:cViewPr>
      <p:scale>
        <a:sx n="33" d="100"/>
        <a:sy n="33" d="100"/>
      </p:scale>
      <p:origin x="0" y="-152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6/15/2022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BCS, breast-conserving surgery; </a:t>
            </a:r>
            <a:r>
              <a:rPr lang="en-US" i="1" baseline="0" dirty="0"/>
              <a:t>RT, radiation therapy.</a:t>
            </a:r>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3778583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BCS, breast-conserving surgery; DCIS, </a:t>
            </a:r>
            <a:r>
              <a:rPr lang="en-US" b="0" i="1" dirty="0">
                <a:solidFill>
                  <a:srgbClr val="202124"/>
                </a:solidFill>
                <a:effectLst/>
                <a:latin typeface="Roboto" panose="02000000000000000000" pitchFamily="2" charset="0"/>
              </a:rPr>
              <a:t>ductal carcinoma in situ</a:t>
            </a:r>
            <a:r>
              <a:rPr lang="en-US" b="0" i="0" dirty="0">
                <a:solidFill>
                  <a:srgbClr val="202124"/>
                </a:solidFill>
                <a:effectLst/>
                <a:latin typeface="Roboto" panose="02000000000000000000" pitchFamily="2" charset="0"/>
              </a:rPr>
              <a:t>; </a:t>
            </a:r>
            <a:r>
              <a:rPr lang="en-US" i="1" dirty="0"/>
              <a:t>DFS, disease-free survival; ER, estrogen receptor; ET, endocrine therapy; ITT, intention-to-treat; LR, local recurrence; OS, overall survival; RT, radiation therapy; </a:t>
            </a:r>
            <a:r>
              <a:rPr lang="en-US" i="1" dirty="0" err="1"/>
              <a:t>PgR</a:t>
            </a:r>
            <a:r>
              <a:rPr lang="en-US" i="1" dirty="0"/>
              <a:t>, progesterone receptor.</a:t>
            </a:r>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1109411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Yrs, years.</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3558958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DFS, disease-free survival;</a:t>
            </a:r>
            <a:r>
              <a:rPr lang="en-US" i="1" baseline="0" dirty="0"/>
              <a:t> OS, overall survival.</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2391904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BCS, breast-conserving surgery</a:t>
            </a:r>
            <a:r>
              <a:rPr lang="en-US" i="1" baseline="0" dirty="0"/>
              <a:t>.</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4338195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9674271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LUMINA: Local Recurrence With Omission of Radiotherapy After Breast-Conserving Surgery in T1N0 Luminal A Breast Cancer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46724" y="6221730"/>
            <a:ext cx="59522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Inc.; Gilead Sciences Inc.; GlaxoSmithKline; Merck Sharp &amp; Dohme Corp.; and 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2022 ASCO Annual Meeting, June 3-7, 2022, Chicago, Illinois</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46724"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LUMINA: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pPr>
              <a:spcAft>
                <a:spcPts val="300"/>
              </a:spcAft>
            </a:pPr>
            <a:r>
              <a:rPr lang="en-US" altLang="en-US" sz="2400" dirty="0"/>
              <a:t>Adjuvant breast RT can reduce the risk of local recurrence by 67% after mastectomy and by 50% after BCS</a:t>
            </a:r>
            <a:r>
              <a:rPr lang="en-US" altLang="en-US" sz="2400" baseline="30000" dirty="0"/>
              <a:t>1,2</a:t>
            </a:r>
          </a:p>
          <a:p>
            <a:pPr lvl="1">
              <a:spcAft>
                <a:spcPts val="300"/>
              </a:spcAft>
            </a:pPr>
            <a:r>
              <a:rPr lang="en-US" altLang="en-US" sz="2200" dirty="0"/>
              <a:t>However, RT is inconvenient for patients, associated with significant toxicities and can be expensive</a:t>
            </a:r>
            <a:r>
              <a:rPr lang="en-US" altLang="en-US" sz="2200" baseline="30000" dirty="0"/>
              <a:t>3,4</a:t>
            </a:r>
          </a:p>
          <a:p>
            <a:pPr>
              <a:spcAft>
                <a:spcPts val="300"/>
              </a:spcAft>
            </a:pPr>
            <a:r>
              <a:rPr lang="en-US" altLang="en-US" sz="2400" dirty="0"/>
              <a:t>As screening and treatment advances have reduced the risk of local recurrence, there is growing interest in identifying low-risk patients for whom RT may be omitted</a:t>
            </a:r>
          </a:p>
          <a:p>
            <a:pPr lvl="1">
              <a:spcAft>
                <a:spcPts val="300"/>
              </a:spcAft>
            </a:pPr>
            <a:r>
              <a:rPr lang="en-US" altLang="en-US" sz="2200" dirty="0"/>
              <a:t>Intrinsic subtype based on biomarkers may be prognostic for local recurrence, with the lowest risk of local recurrence associated with the luminal A subtype</a:t>
            </a:r>
            <a:r>
              <a:rPr lang="en-US" altLang="en-US" sz="2200" baseline="30000" dirty="0"/>
              <a:t>4,5</a:t>
            </a:r>
          </a:p>
          <a:p>
            <a:pPr>
              <a:spcAft>
                <a:spcPts val="300"/>
              </a:spcAft>
            </a:pPr>
            <a:r>
              <a:rPr lang="en-US" altLang="en-US" sz="2400" dirty="0"/>
              <a:t>The LUMINA trial prospectively evaluated the use of clinical pathologic factors and luminal A subtype to identify patients at very low risk of local recurrence after BCS for whom RT may be omitted</a:t>
            </a:r>
            <a:r>
              <a:rPr lang="en-US" altLang="en-US" sz="2400" baseline="30000" dirty="0"/>
              <a:t>5</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58471" y="6042443"/>
            <a:ext cx="7853362" cy="646331"/>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Marks. Int J Radiat Oncol Biol Phys. 1999;44:91. 2. Early Breast Cancer Trialists’ Collaborative Group. Lancet. 2011;378:1707. 3. Wang. CA Cancer J Clin. 2021;71:437. 4. </a:t>
            </a:r>
            <a:r>
              <a:rPr lang="en-US" sz="1200" b="0" spc="-10" dirty="0">
                <a:solidFill>
                  <a:schemeClr val="bg2"/>
                </a:solidFill>
                <a:latin typeface="Calibri" panose="020F0502020204030204" pitchFamily="34" charset="0"/>
              </a:rPr>
              <a:t>Majeed. </a:t>
            </a:r>
            <a:r>
              <a:rPr lang="en-US" altLang="en-US" sz="1200" b="0" spc="-10" dirty="0">
                <a:solidFill>
                  <a:schemeClr val="bg2"/>
                </a:solidFill>
                <a:latin typeface="Calibri" panose="020F0502020204030204" pitchFamily="34" charset="0"/>
              </a:rPr>
              <a:t>Adverse Effects of Radiation Therapy. 2021. 5. Voduc. JCO. 2010;28:1684. 6. Whelan. ASCO 2022. Abstr LBA501.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42715-B7BA-CAF0-FC8A-EE5107F1AA5F}"/>
              </a:ext>
            </a:extLst>
          </p:cNvPr>
          <p:cNvSpPr>
            <a:spLocks noGrp="1"/>
          </p:cNvSpPr>
          <p:nvPr>
            <p:ph type="title"/>
          </p:nvPr>
        </p:nvSpPr>
        <p:spPr/>
        <p:txBody>
          <a:bodyPr/>
          <a:lstStyle/>
          <a:p>
            <a:r>
              <a:rPr lang="en-US" dirty="0"/>
              <a:t>LUMINA: Study Design</a:t>
            </a:r>
          </a:p>
        </p:txBody>
      </p:sp>
      <p:sp>
        <p:nvSpPr>
          <p:cNvPr id="3" name="Content Placeholder 2">
            <a:extLst>
              <a:ext uri="{FF2B5EF4-FFF2-40B4-BE49-F238E27FC236}">
                <a16:creationId xmlns:a16="http://schemas.microsoft.com/office/drawing/2014/main" id="{D4204119-1693-27EC-44D5-1FD16D63E0D2}"/>
              </a:ext>
            </a:extLst>
          </p:cNvPr>
          <p:cNvSpPr>
            <a:spLocks noGrp="1"/>
          </p:cNvSpPr>
          <p:nvPr>
            <p:ph idx="1"/>
          </p:nvPr>
        </p:nvSpPr>
        <p:spPr/>
        <p:txBody>
          <a:bodyPr/>
          <a:lstStyle/>
          <a:p>
            <a:r>
              <a:rPr lang="en-US" altLang="en-US" sz="2400" dirty="0"/>
              <a:t>Prospective cohort study evaluating prognosis rather than treatment efficacy</a:t>
            </a:r>
            <a:r>
              <a:rPr lang="en-US" altLang="en-US" sz="2400" baseline="30000" dirty="0"/>
              <a:t>1,2,3</a:t>
            </a:r>
            <a:br>
              <a:rPr lang="en-US" altLang="en-US" sz="2400" dirty="0"/>
            </a:br>
            <a:br>
              <a:rPr lang="en-US" altLang="en-US" sz="2400" dirty="0"/>
            </a:br>
            <a:endParaRPr lang="en-US" altLang="en-US" sz="2400" dirty="0"/>
          </a:p>
          <a:p>
            <a:endParaRPr lang="en-US" altLang="en-US" sz="2400" dirty="0"/>
          </a:p>
          <a:p>
            <a:endParaRPr lang="en-US" altLang="en-US" sz="2400" dirty="0"/>
          </a:p>
          <a:p>
            <a:endParaRPr lang="en-US" altLang="en-US" sz="2400" dirty="0"/>
          </a:p>
          <a:p>
            <a:endParaRPr lang="en-US" altLang="en-US" sz="2400" dirty="0"/>
          </a:p>
          <a:p>
            <a:endParaRPr lang="en-US" altLang="en-US" sz="2400" dirty="0"/>
          </a:p>
          <a:p>
            <a:pPr marL="285750" indent="-285750">
              <a:lnSpc>
                <a:spcPct val="100000"/>
              </a:lnSpc>
              <a:spcBef>
                <a:spcPts val="700"/>
              </a:spcBef>
              <a:spcAft>
                <a:spcPts val="200"/>
              </a:spcAft>
              <a:buClrTx/>
            </a:pPr>
            <a:r>
              <a:rPr lang="en-US" sz="2400" b="1" dirty="0"/>
              <a:t>Primary outcome: </a:t>
            </a:r>
            <a:r>
              <a:rPr lang="en-US" sz="2400" dirty="0"/>
              <a:t>LR (any invasive or non-invasive event)</a:t>
            </a:r>
          </a:p>
          <a:p>
            <a:pPr marL="285750" indent="-285750">
              <a:lnSpc>
                <a:spcPct val="100000"/>
              </a:lnSpc>
              <a:spcBef>
                <a:spcPts val="700"/>
              </a:spcBef>
              <a:spcAft>
                <a:spcPts val="200"/>
              </a:spcAft>
              <a:buClrTx/>
            </a:pPr>
            <a:r>
              <a:rPr lang="en-US" sz="2400" b="1" dirty="0"/>
              <a:t>Secondary outcomes: </a:t>
            </a:r>
            <a:r>
              <a:rPr lang="en-US" sz="2400" dirty="0"/>
              <a:t>contralateral breast cancer, any recurrence, DFS and OS</a:t>
            </a:r>
            <a:endParaRPr lang="en-US" altLang="en-US" sz="2400" dirty="0"/>
          </a:p>
          <a:p>
            <a:endParaRPr lang="en-US" altLang="en-US" sz="2400" dirty="0"/>
          </a:p>
          <a:p>
            <a:endParaRPr lang="en-US" altLang="en-US" sz="2400" dirty="0"/>
          </a:p>
          <a:p>
            <a:endParaRPr lang="en-US" altLang="en-US" sz="2400" dirty="0"/>
          </a:p>
          <a:p>
            <a:endParaRPr lang="en-US" altLang="en-US" sz="2400" dirty="0"/>
          </a:p>
          <a:p>
            <a:endParaRPr lang="en-US" altLang="en-US" sz="2400" dirty="0"/>
          </a:p>
          <a:p>
            <a:endParaRPr lang="en-US" altLang="en-US" sz="2400" dirty="0"/>
          </a:p>
          <a:p>
            <a:endParaRPr lang="en-US" altLang="en-US" sz="2400" dirty="0"/>
          </a:p>
          <a:p>
            <a:endParaRPr lang="en-US" sz="2400" dirty="0"/>
          </a:p>
        </p:txBody>
      </p:sp>
      <p:sp>
        <p:nvSpPr>
          <p:cNvPr id="4" name="Text Box 15">
            <a:extLst>
              <a:ext uri="{FF2B5EF4-FFF2-40B4-BE49-F238E27FC236}">
                <a16:creationId xmlns:a16="http://schemas.microsoft.com/office/drawing/2014/main" id="{7F3643A3-3CB2-6DB7-709F-8FAE4C5E2DD3}"/>
              </a:ext>
            </a:extLst>
          </p:cNvPr>
          <p:cNvSpPr txBox="1">
            <a:spLocks noChangeArrowheads="1"/>
          </p:cNvSpPr>
          <p:nvPr/>
        </p:nvSpPr>
        <p:spPr bwMode="auto">
          <a:xfrm>
            <a:off x="458471" y="64117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Whelan. ASCO 2022. Abstr LBA501. 2. Nielsen. J Natl Cancer Inst. 2021;113:808. 3. NCT01791829.</a:t>
            </a:r>
            <a:endParaRPr lang="en-US" altLang="en-US" sz="1200" b="0" dirty="0">
              <a:solidFill>
                <a:schemeClr val="bg2"/>
              </a:solidFill>
              <a:latin typeface="Calibri" panose="020F0502020204030204" pitchFamily="34" charset="0"/>
            </a:endParaRPr>
          </a:p>
        </p:txBody>
      </p:sp>
      <p:sp>
        <p:nvSpPr>
          <p:cNvPr id="5" name="TextBox 4">
            <a:extLst>
              <a:ext uri="{FF2B5EF4-FFF2-40B4-BE49-F238E27FC236}">
                <a16:creationId xmlns:a16="http://schemas.microsoft.com/office/drawing/2014/main" id="{92C70B1D-B36A-771F-FF85-B43F859EA3E3}"/>
              </a:ext>
            </a:extLst>
          </p:cNvPr>
          <p:cNvSpPr txBox="1"/>
          <p:nvPr/>
        </p:nvSpPr>
        <p:spPr bwMode="auto">
          <a:xfrm>
            <a:off x="587027" y="2179192"/>
            <a:ext cx="2616990" cy="2834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ts val="700"/>
              </a:spcAft>
              <a:buClrTx/>
              <a:buFontTx/>
              <a:buNone/>
            </a:pPr>
            <a:r>
              <a:rPr lang="en-US" b="0" dirty="0">
                <a:solidFill>
                  <a:schemeClr val="bg1"/>
                </a:solidFill>
                <a:latin typeface="Calibri" panose="020F0502020204030204" pitchFamily="34" charset="0"/>
              </a:rPr>
              <a:t>Patients aged ≥55 yr with invasive ductal T1N0 luminal A* breast cancer treated with BCS and ET</a:t>
            </a:r>
            <a:r>
              <a:rPr lang="en-US" b="0" baseline="30000" dirty="0">
                <a:solidFill>
                  <a:schemeClr val="bg1"/>
                </a:solidFill>
                <a:latin typeface="Calibri" panose="020F0502020204030204" pitchFamily="34" charset="0"/>
              </a:rPr>
              <a:t>†</a:t>
            </a:r>
            <a:r>
              <a:rPr lang="en-US" b="0" dirty="0">
                <a:solidFill>
                  <a:schemeClr val="bg1"/>
                </a:solidFill>
                <a:latin typeface="Calibri" panose="020F0502020204030204" pitchFamily="34" charset="0"/>
              </a:rPr>
              <a:t> alone for ≥5 yr, margins ≥1 mm, grade 1/2, </a:t>
            </a:r>
            <a:r>
              <a:rPr lang="en-US" dirty="0">
                <a:solidFill>
                  <a:schemeClr val="bg1"/>
                </a:solidFill>
                <a:latin typeface="Calibri" panose="020F0502020204030204" pitchFamily="34" charset="0"/>
              </a:rPr>
              <a:t>without</a:t>
            </a:r>
            <a:r>
              <a:rPr lang="en-US" b="0" dirty="0">
                <a:solidFill>
                  <a:schemeClr val="bg1"/>
                </a:solidFill>
                <a:latin typeface="Calibri" panose="020F0502020204030204" pitchFamily="34" charset="0"/>
              </a:rPr>
              <a:t> multifocal/ multicentric tumor, &gt;25% DCIS, or lymphatic vascular invasion</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(N = 500)</a:t>
            </a:r>
          </a:p>
        </p:txBody>
      </p:sp>
      <p:sp>
        <p:nvSpPr>
          <p:cNvPr id="6" name="TextBox 5">
            <a:extLst>
              <a:ext uri="{FF2B5EF4-FFF2-40B4-BE49-F238E27FC236}">
                <a16:creationId xmlns:a16="http://schemas.microsoft.com/office/drawing/2014/main" id="{B31FAB87-22D7-028B-17EC-A01CEDD7EBC2}"/>
              </a:ext>
            </a:extLst>
          </p:cNvPr>
          <p:cNvSpPr txBox="1"/>
          <p:nvPr/>
        </p:nvSpPr>
        <p:spPr bwMode="auto">
          <a:xfrm>
            <a:off x="3178059" y="4512642"/>
            <a:ext cx="356190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pPr>
            <a:r>
              <a:rPr lang="en-US" sz="1400" b="0" dirty="0">
                <a:solidFill>
                  <a:schemeClr val="bg1"/>
                </a:solidFill>
                <a:latin typeface="Calibri" panose="020F0502020204030204" pitchFamily="34" charset="0"/>
              </a:rPr>
              <a:t>*ER ≥1%, </a:t>
            </a:r>
            <a:r>
              <a:rPr lang="en-US" sz="1400" b="0" dirty="0" err="1">
                <a:solidFill>
                  <a:schemeClr val="bg1"/>
                </a:solidFill>
                <a:latin typeface="Calibri" panose="020F0502020204030204" pitchFamily="34" charset="0"/>
              </a:rPr>
              <a:t>PgR</a:t>
            </a:r>
            <a:r>
              <a:rPr lang="en-US" sz="1400" b="0" dirty="0">
                <a:solidFill>
                  <a:schemeClr val="bg1"/>
                </a:solidFill>
                <a:latin typeface="Calibri" panose="020F0502020204030204" pitchFamily="34" charset="0"/>
              </a:rPr>
              <a:t> &gt;20%, HER2 negative, Ki-67 ≤13.25% as assessed at central laboratory. </a:t>
            </a:r>
            <a:r>
              <a:rPr lang="en-US" sz="1400" baseline="30000" dirty="0">
                <a:solidFill>
                  <a:schemeClr val="bg1"/>
                </a:solidFill>
                <a:latin typeface="Calibri" panose="020F0502020204030204" pitchFamily="34" charset="0"/>
              </a:rPr>
              <a:t>†</a:t>
            </a:r>
            <a:r>
              <a:rPr lang="en-US" sz="1400" dirty="0">
                <a:solidFill>
                  <a:schemeClr val="bg1"/>
                </a:solidFill>
                <a:latin typeface="Calibri" panose="020F0502020204030204" pitchFamily="34" charset="0"/>
              </a:rPr>
              <a:t>A</a:t>
            </a:r>
            <a:r>
              <a:rPr lang="en-US" sz="1400" b="0" dirty="0">
                <a:solidFill>
                  <a:schemeClr val="bg1"/>
                </a:solidFill>
                <a:latin typeface="Calibri" panose="020F0502020204030204" pitchFamily="34" charset="0"/>
              </a:rPr>
              <a:t>romatase inhibitor or tamoxifen for ≥5 yr.</a:t>
            </a:r>
          </a:p>
        </p:txBody>
      </p:sp>
      <p:cxnSp>
        <p:nvCxnSpPr>
          <p:cNvPr id="9" name="Straight Arrow Connector 8">
            <a:extLst>
              <a:ext uri="{FF2B5EF4-FFF2-40B4-BE49-F238E27FC236}">
                <a16:creationId xmlns:a16="http://schemas.microsoft.com/office/drawing/2014/main" id="{104D9F83-7A35-6EA6-9851-67D232D4462C}"/>
              </a:ext>
            </a:extLst>
          </p:cNvPr>
          <p:cNvCxnSpPr>
            <a:cxnSpLocks/>
          </p:cNvCxnSpPr>
          <p:nvPr/>
        </p:nvCxnSpPr>
        <p:spPr bwMode="auto">
          <a:xfrm>
            <a:off x="3804367" y="3367067"/>
            <a:ext cx="1381988" cy="0"/>
          </a:xfrm>
          <a:prstGeom prst="straightConnector1">
            <a:avLst/>
          </a:prstGeom>
          <a:noFill/>
          <a:ln w="28575" cap="flat" cmpd="sng" algn="ctr">
            <a:solidFill>
              <a:schemeClr val="bg1"/>
            </a:solidFill>
            <a:prstDash val="solid"/>
            <a:round/>
            <a:headEnd type="none" w="med" len="med"/>
            <a:tailEnd type="triangle"/>
          </a:ln>
          <a:effectLst/>
        </p:spPr>
      </p:cxnSp>
      <p:sp>
        <p:nvSpPr>
          <p:cNvPr id="13" name="TextBox 12">
            <a:extLst>
              <a:ext uri="{FF2B5EF4-FFF2-40B4-BE49-F238E27FC236}">
                <a16:creationId xmlns:a16="http://schemas.microsoft.com/office/drawing/2014/main" id="{F8E5D6C6-49CD-9140-2C71-065219E45D76}"/>
              </a:ext>
            </a:extLst>
          </p:cNvPr>
          <p:cNvSpPr txBox="1"/>
          <p:nvPr/>
        </p:nvSpPr>
        <p:spPr bwMode="auto">
          <a:xfrm>
            <a:off x="3671460" y="2928334"/>
            <a:ext cx="17522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If Ki-67* ≤13.25% </a:t>
            </a:r>
          </a:p>
        </p:txBody>
      </p:sp>
      <p:sp>
        <p:nvSpPr>
          <p:cNvPr id="16" name="Rectangle 15">
            <a:extLst>
              <a:ext uri="{FF2B5EF4-FFF2-40B4-BE49-F238E27FC236}">
                <a16:creationId xmlns:a16="http://schemas.microsoft.com/office/drawing/2014/main" id="{8ED2D230-EF47-03B0-04D6-880176957721}"/>
              </a:ext>
            </a:extLst>
          </p:cNvPr>
          <p:cNvSpPr/>
          <p:nvPr/>
        </p:nvSpPr>
        <p:spPr bwMode="auto">
          <a:xfrm rot="16200000">
            <a:off x="2384615" y="3153806"/>
            <a:ext cx="2275367" cy="326140"/>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bg1"/>
                </a:solidFill>
                <a:latin typeface="Calibri" panose="020F0502020204030204" pitchFamily="34" charset="0"/>
              </a:rPr>
              <a:t>Screening</a:t>
            </a:r>
          </a:p>
        </p:txBody>
      </p:sp>
      <p:sp>
        <p:nvSpPr>
          <p:cNvPr id="19" name="Rectangle 18">
            <a:extLst>
              <a:ext uri="{FF2B5EF4-FFF2-40B4-BE49-F238E27FC236}">
                <a16:creationId xmlns:a16="http://schemas.microsoft.com/office/drawing/2014/main" id="{28F17B0C-3A26-F13F-87F4-E58A2F65FC77}"/>
              </a:ext>
            </a:extLst>
          </p:cNvPr>
          <p:cNvSpPr/>
          <p:nvPr/>
        </p:nvSpPr>
        <p:spPr bwMode="auto">
          <a:xfrm rot="16200000">
            <a:off x="4435146" y="3148490"/>
            <a:ext cx="2275367" cy="326140"/>
          </a:xfrm>
          <a:prstGeom prst="rect">
            <a:avLst/>
          </a:prstGeom>
          <a:solidFill>
            <a:schemeClr val="accent2">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bg1"/>
                </a:solidFill>
                <a:latin typeface="Calibri" panose="020F0502020204030204" pitchFamily="34" charset="0"/>
              </a:rPr>
              <a:t>Enrollment</a:t>
            </a:r>
          </a:p>
        </p:txBody>
      </p:sp>
      <p:cxnSp>
        <p:nvCxnSpPr>
          <p:cNvPr id="20" name="Straight Arrow Connector 19">
            <a:extLst>
              <a:ext uri="{FF2B5EF4-FFF2-40B4-BE49-F238E27FC236}">
                <a16:creationId xmlns:a16="http://schemas.microsoft.com/office/drawing/2014/main" id="{68179054-48AE-3452-8B1F-A49B8B410E47}"/>
              </a:ext>
            </a:extLst>
          </p:cNvPr>
          <p:cNvCxnSpPr>
            <a:cxnSpLocks/>
          </p:cNvCxnSpPr>
          <p:nvPr/>
        </p:nvCxnSpPr>
        <p:spPr bwMode="auto">
          <a:xfrm>
            <a:off x="5849362" y="3402509"/>
            <a:ext cx="812999" cy="0"/>
          </a:xfrm>
          <a:prstGeom prst="straightConnector1">
            <a:avLst/>
          </a:prstGeom>
          <a:noFill/>
          <a:ln w="28575" cap="flat" cmpd="sng" algn="ctr">
            <a:solidFill>
              <a:schemeClr val="bg1"/>
            </a:solidFill>
            <a:prstDash val="solid"/>
            <a:round/>
            <a:headEnd type="none" w="med" len="med"/>
            <a:tailEnd type="triangle"/>
          </a:ln>
          <a:effectLst/>
        </p:spPr>
      </p:cxnSp>
      <p:sp>
        <p:nvSpPr>
          <p:cNvPr id="21" name="TextBox 20">
            <a:extLst>
              <a:ext uri="{FF2B5EF4-FFF2-40B4-BE49-F238E27FC236}">
                <a16:creationId xmlns:a16="http://schemas.microsoft.com/office/drawing/2014/main" id="{1CBEF490-6F9E-B548-929F-0DB871B416E2}"/>
              </a:ext>
            </a:extLst>
          </p:cNvPr>
          <p:cNvSpPr txBox="1"/>
          <p:nvPr/>
        </p:nvSpPr>
        <p:spPr bwMode="auto">
          <a:xfrm>
            <a:off x="6817572" y="2346341"/>
            <a:ext cx="4861193" cy="2414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2000" b="1" u="sng" dirty="0">
                <a:solidFill>
                  <a:schemeClr val="bg1"/>
                </a:solidFill>
                <a:latin typeface="Calibri" panose="020F0502020204030204" pitchFamily="34" charset="0"/>
              </a:rPr>
              <a:t>Follow-up</a:t>
            </a:r>
          </a:p>
          <a:p>
            <a:pPr marL="350838" indent="-227013" algn="l">
              <a:lnSpc>
                <a:spcPct val="90000"/>
              </a:lnSpc>
              <a:spcAft>
                <a:spcPts val="700"/>
              </a:spcAft>
              <a:buClrTx/>
              <a:buFont typeface="Wingdings" panose="05000000000000000000" pitchFamily="2" charset="2"/>
              <a:buChar char="§"/>
            </a:pPr>
            <a:r>
              <a:rPr lang="en-US" dirty="0">
                <a:solidFill>
                  <a:schemeClr val="bg1"/>
                </a:solidFill>
                <a:latin typeface="Calibri" panose="020F0502020204030204" pitchFamily="34" charset="0"/>
              </a:rPr>
              <a:t>Every 6 mo for first 2 yr, then yearly </a:t>
            </a:r>
          </a:p>
          <a:p>
            <a:pPr marL="350838" indent="-227013" algn="l">
              <a:lnSpc>
                <a:spcPct val="90000"/>
              </a:lnSpc>
              <a:spcAft>
                <a:spcPts val="700"/>
              </a:spcAft>
              <a:buClrTx/>
              <a:buFont typeface="Wingdings" panose="05000000000000000000" pitchFamily="2" charset="2"/>
              <a:buChar char="§"/>
            </a:pPr>
            <a:r>
              <a:rPr lang="en-US" dirty="0">
                <a:solidFill>
                  <a:schemeClr val="bg1"/>
                </a:solidFill>
                <a:latin typeface="Calibri" panose="020F0502020204030204" pitchFamily="34" charset="0"/>
              </a:rPr>
              <a:t>Yearly mammogram</a:t>
            </a:r>
          </a:p>
          <a:p>
            <a:pPr marL="350838" indent="-227013" algn="l">
              <a:lnSpc>
                <a:spcPct val="90000"/>
              </a:lnSpc>
              <a:spcAft>
                <a:spcPts val="700"/>
              </a:spcAft>
              <a:buClrTx/>
              <a:buFont typeface="Wingdings" panose="05000000000000000000" pitchFamily="2" charset="2"/>
              <a:buChar char="§"/>
            </a:pPr>
            <a:r>
              <a:rPr lang="en-US" dirty="0">
                <a:solidFill>
                  <a:schemeClr val="bg1"/>
                </a:solidFill>
                <a:latin typeface="Calibri" panose="020F0502020204030204" pitchFamily="34" charset="0"/>
              </a:rPr>
              <a:t>Probability of LR estimated using cumulative incidence function with death as competing risk</a:t>
            </a:r>
          </a:p>
          <a:p>
            <a:pPr marL="350838" indent="-227013" algn="l">
              <a:lnSpc>
                <a:spcPct val="90000"/>
              </a:lnSpc>
              <a:spcAft>
                <a:spcPts val="700"/>
              </a:spcAft>
              <a:buClrTx/>
              <a:buFont typeface="Wingdings" panose="05000000000000000000" pitchFamily="2" charset="2"/>
              <a:buChar char="§"/>
            </a:pPr>
            <a:r>
              <a:rPr lang="en-US" dirty="0">
                <a:solidFill>
                  <a:schemeClr val="bg1"/>
                </a:solidFill>
                <a:latin typeface="Calibri" panose="020F0502020204030204" pitchFamily="34" charset="0"/>
              </a:rPr>
              <a:t>ITT analysis planned at median follow-up of </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5 yr</a:t>
            </a:r>
          </a:p>
        </p:txBody>
      </p:sp>
      <p:sp>
        <p:nvSpPr>
          <p:cNvPr id="23" name="TextBox 22">
            <a:extLst>
              <a:ext uri="{FF2B5EF4-FFF2-40B4-BE49-F238E27FC236}">
                <a16:creationId xmlns:a16="http://schemas.microsoft.com/office/drawing/2014/main" id="{D598A046-CE2F-CF51-FF00-0D9FAF530BD2}"/>
              </a:ext>
            </a:extLst>
          </p:cNvPr>
          <p:cNvSpPr txBox="1"/>
          <p:nvPr/>
        </p:nvSpPr>
        <p:spPr bwMode="auto">
          <a:xfrm>
            <a:off x="5813506" y="2956590"/>
            <a:ext cx="8488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No RT</a:t>
            </a:r>
          </a:p>
        </p:txBody>
      </p:sp>
    </p:spTree>
    <p:extLst>
      <p:ext uri="{BB962C8B-B14F-4D97-AF65-F5344CB8AC3E}">
        <p14:creationId xmlns:p14="http://schemas.microsoft.com/office/powerpoint/2010/main" val="3474768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LUMINA: Baseline Characteristics</a:t>
            </a:r>
            <a:endParaRPr lang="en-US" altLang="en-US" dirty="0"/>
          </a:p>
        </p:txBody>
      </p:sp>
      <p:graphicFrame>
        <p:nvGraphicFramePr>
          <p:cNvPr id="5" name="Group 32">
            <a:extLst>
              <a:ext uri="{FF2B5EF4-FFF2-40B4-BE49-F238E27FC236}">
                <a16:creationId xmlns:a16="http://schemas.microsoft.com/office/drawing/2014/main" id="{5ECD32B7-AF9A-AC4C-9EEF-A3084E7C4AD6}"/>
              </a:ext>
            </a:extLst>
          </p:cNvPr>
          <p:cNvGraphicFramePr>
            <a:graphicFrameLocks noGrp="1"/>
          </p:cNvGraphicFramePr>
          <p:nvPr>
            <p:extLst>
              <p:ext uri="{D42A27DB-BD31-4B8C-83A1-F6EECF244321}">
                <p14:modId xmlns:p14="http://schemas.microsoft.com/office/powerpoint/2010/main" val="2149386271"/>
              </p:ext>
            </p:extLst>
          </p:nvPr>
        </p:nvGraphicFramePr>
        <p:xfrm>
          <a:off x="727075" y="1375330"/>
          <a:ext cx="10779125" cy="4846400"/>
        </p:xfrm>
        <a:graphic>
          <a:graphicData uri="http://schemas.openxmlformats.org/drawingml/2006/table">
            <a:tbl>
              <a:tblPr/>
              <a:tblGrid>
                <a:gridCol w="6075177">
                  <a:extLst>
                    <a:ext uri="{9D8B030D-6E8A-4147-A177-3AD203B41FA5}">
                      <a16:colId xmlns:a16="http://schemas.microsoft.com/office/drawing/2014/main" val="20000"/>
                    </a:ext>
                  </a:extLst>
                </a:gridCol>
                <a:gridCol w="4703948">
                  <a:extLst>
                    <a:ext uri="{9D8B030D-6E8A-4147-A177-3AD203B41FA5}">
                      <a16:colId xmlns:a16="http://schemas.microsoft.com/office/drawing/2014/main" val="20001"/>
                    </a:ext>
                  </a:extLst>
                </a:gridCol>
              </a:tblGrid>
              <a:tr h="336841">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554517">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age, yr</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 to &lt;65,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 to &lt;75,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200 (40)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242 (48)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554517">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tumor size, cm</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&lt;0.5,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0.51-1.0,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1.1-2.0,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 (8)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216 (43)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244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27772">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Tumor grade,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330 (66)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170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30681843"/>
                  </a:ext>
                </a:extLst>
              </a:tr>
              <a:tr h="427772">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Endocrine therapy,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Tamoxifen</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Aromatase inhibitor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200 (41)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292 (59)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79254643"/>
                  </a:ext>
                </a:extLst>
              </a:tr>
            </a:tbl>
          </a:graphicData>
        </a:graphic>
      </p:graphicFrame>
      <p:sp>
        <p:nvSpPr>
          <p:cNvPr id="6" name="Text Box 15">
            <a:extLst>
              <a:ext uri="{FF2B5EF4-FFF2-40B4-BE49-F238E27FC236}">
                <a16:creationId xmlns:a16="http://schemas.microsoft.com/office/drawing/2014/main" id="{9E829B59-0561-9640-BC87-5D3B21484F30}"/>
              </a:ext>
            </a:extLst>
          </p:cNvPr>
          <p:cNvSpPr txBox="1">
            <a:spLocks noChangeArrowheads="1"/>
          </p:cNvSpPr>
          <p:nvPr/>
        </p:nvSpPr>
        <p:spPr bwMode="auto">
          <a:xfrm>
            <a:off x="447041" y="64117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Whelan. ASCO 2022. Abstr LBA501.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712126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LUMINA: Local Recurrence Events</a:t>
            </a:r>
            <a:endParaRPr lang="en-US" altLang="en-US" dirty="0"/>
          </a:p>
        </p:txBody>
      </p:sp>
      <p:graphicFrame>
        <p:nvGraphicFramePr>
          <p:cNvPr id="5" name="Group 32">
            <a:extLst>
              <a:ext uri="{FF2B5EF4-FFF2-40B4-BE49-F238E27FC236}">
                <a16:creationId xmlns:a16="http://schemas.microsoft.com/office/drawing/2014/main" id="{5ECD32B7-AF9A-AC4C-9EEF-A3084E7C4AD6}"/>
              </a:ext>
            </a:extLst>
          </p:cNvPr>
          <p:cNvGraphicFramePr>
            <a:graphicFrameLocks noGrp="1"/>
          </p:cNvGraphicFramePr>
          <p:nvPr>
            <p:extLst>
              <p:ext uri="{D42A27DB-BD31-4B8C-83A1-F6EECF244321}">
                <p14:modId xmlns:p14="http://schemas.microsoft.com/office/powerpoint/2010/main" val="3191209817"/>
              </p:ext>
            </p:extLst>
          </p:nvPr>
        </p:nvGraphicFramePr>
        <p:xfrm>
          <a:off x="727075" y="1604963"/>
          <a:ext cx="10755128" cy="2430843"/>
        </p:xfrm>
        <a:graphic>
          <a:graphicData uri="http://schemas.openxmlformats.org/drawingml/2006/table">
            <a:tbl>
              <a:tblPr/>
              <a:tblGrid>
                <a:gridCol w="4220048">
                  <a:extLst>
                    <a:ext uri="{9D8B030D-6E8A-4147-A177-3AD203B41FA5}">
                      <a16:colId xmlns:a16="http://schemas.microsoft.com/office/drawing/2014/main" val="20000"/>
                    </a:ext>
                  </a:extLst>
                </a:gridCol>
                <a:gridCol w="3267540">
                  <a:extLst>
                    <a:ext uri="{9D8B030D-6E8A-4147-A177-3AD203B41FA5}">
                      <a16:colId xmlns:a16="http://schemas.microsoft.com/office/drawing/2014/main" val="20001"/>
                    </a:ext>
                  </a:extLst>
                </a:gridCol>
                <a:gridCol w="3267540">
                  <a:extLst>
                    <a:ext uri="{9D8B030D-6E8A-4147-A177-3AD203B41FA5}">
                      <a16:colId xmlns:a16="http://schemas.microsoft.com/office/drawing/2014/main" val="1558142627"/>
                    </a:ext>
                  </a:extLst>
                </a:gridCol>
              </a:tblGrid>
              <a:tr h="449563">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Total Events at 5 Yr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5-Yr Rate (90%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7489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Local recurrence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2.3 (1.3-3.8)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7489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Contralateral breast cancer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 (1.1-3.2)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7489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 recurrence</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 (1.6-4.1)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30681843"/>
                  </a:ext>
                </a:extLst>
              </a:tr>
              <a:tr h="27489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DFS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89.9 (87.5-92.2)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79254643"/>
                  </a:ext>
                </a:extLst>
              </a:tr>
              <a:tr h="27489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97.2 (95.9-98.4)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73833579"/>
                  </a:ext>
                </a:extLst>
              </a:tr>
            </a:tbl>
          </a:graphicData>
        </a:graphic>
      </p:graphicFrame>
      <p:sp>
        <p:nvSpPr>
          <p:cNvPr id="6" name="Text Box 15">
            <a:extLst>
              <a:ext uri="{FF2B5EF4-FFF2-40B4-BE49-F238E27FC236}">
                <a16:creationId xmlns:a16="http://schemas.microsoft.com/office/drawing/2014/main" id="{9E829B59-0561-9640-BC87-5D3B21484F30}"/>
              </a:ext>
            </a:extLst>
          </p:cNvPr>
          <p:cNvSpPr txBox="1">
            <a:spLocks noChangeArrowheads="1"/>
          </p:cNvSpPr>
          <p:nvPr/>
        </p:nvSpPr>
        <p:spPr bwMode="auto">
          <a:xfrm>
            <a:off x="458471" y="64117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Whelan. ASCO 2022. Abstr LBA501.</a:t>
            </a:r>
            <a:endParaRPr lang="en-US" altLang="en-US" sz="1200" b="0" dirty="0">
              <a:solidFill>
                <a:schemeClr val="bg2"/>
              </a:solidFill>
              <a:latin typeface="Calibri" panose="020F0502020204030204" pitchFamily="34" charset="0"/>
            </a:endParaRPr>
          </a:p>
        </p:txBody>
      </p:sp>
      <p:sp>
        <p:nvSpPr>
          <p:cNvPr id="2" name="TextBox 1">
            <a:extLst>
              <a:ext uri="{FF2B5EF4-FFF2-40B4-BE49-F238E27FC236}">
                <a16:creationId xmlns:a16="http://schemas.microsoft.com/office/drawing/2014/main" id="{77AE34F7-1C94-CB5D-4B59-7BE3E4647DB3}"/>
              </a:ext>
            </a:extLst>
          </p:cNvPr>
          <p:cNvSpPr txBox="1"/>
          <p:nvPr/>
        </p:nvSpPr>
        <p:spPr bwMode="auto">
          <a:xfrm>
            <a:off x="727075" y="4106035"/>
            <a:ext cx="37767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r>
              <a:rPr kumimoji="0" lang="en-US" sz="1800" b="0" i="0" u="none" strike="noStrike" cap="none" normalizeH="0" baseline="0" dirty="0">
                <a:ln>
                  <a:noFill/>
                </a:ln>
                <a:solidFill>
                  <a:schemeClr val="bg2">
                    <a:lumMod val="10000"/>
                  </a:schemeClr>
                </a:solidFill>
                <a:effectLst/>
                <a:latin typeface="Calibri" panose="020F0502020204030204" pitchFamily="34" charset="0"/>
              </a:rPr>
              <a:t>23 second primary nonbreast cancer.</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800" b="0" i="0" u="none" strike="noStrike" cap="none" normalizeH="0" baseline="0" dirty="0">
                <a:ln>
                  <a:noFill/>
                </a:ln>
                <a:solidFill>
                  <a:schemeClr val="bg2">
                    <a:lumMod val="10000"/>
                  </a:schemeClr>
                </a:solidFill>
                <a:effectLst/>
                <a:latin typeface="Calibri" panose="020F0502020204030204" pitchFamily="34" charset="0"/>
              </a:rPr>
              <a:t>1 death from breast cancer.</a:t>
            </a: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946638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LUMINA: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dirty="0"/>
              <a:t>Women defined as having a low-risk of recurrence (age ≥55 yr with T1N0, grade 1/2 luminal A breast cancer following BCS with endocrine therapy alone) had a low 5-yr local recurrence rate of 2.3%</a:t>
            </a:r>
          </a:p>
          <a:p>
            <a:pPr lvl="1"/>
            <a:r>
              <a:rPr lang="en-US" altLang="en-US" dirty="0"/>
              <a:t>This rate satisfied the prespecified boundary</a:t>
            </a:r>
          </a:p>
          <a:p>
            <a:r>
              <a:rPr lang="en-US" altLang="en-US" dirty="0"/>
              <a:t>The investigators concluded that these patients could be considered as candidates for the omission of radiation therapy after BCS</a:t>
            </a:r>
          </a:p>
          <a:p>
            <a:pPr lvl="1"/>
            <a:r>
              <a:rPr lang="en-US" altLang="en-US" dirty="0"/>
              <a:t>The results could apply to an estimated 30,000-40,000 patients with breast cancer in North America per yr</a:t>
            </a:r>
          </a:p>
        </p:txBody>
      </p:sp>
      <p:sp>
        <p:nvSpPr>
          <p:cNvPr id="6" name="Text Box 15">
            <a:extLst>
              <a:ext uri="{FF2B5EF4-FFF2-40B4-BE49-F238E27FC236}">
                <a16:creationId xmlns:a16="http://schemas.microsoft.com/office/drawing/2014/main" id="{D70A5DCE-05A5-1C4A-979C-D5FE70CE7AC6}"/>
              </a:ext>
            </a:extLst>
          </p:cNvPr>
          <p:cNvSpPr txBox="1">
            <a:spLocks noChangeArrowheads="1"/>
          </p:cNvSpPr>
          <p:nvPr/>
        </p:nvSpPr>
        <p:spPr bwMode="auto">
          <a:xfrm>
            <a:off x="458471" y="64117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Whelan. ASCO 2022. Abstr LBA501.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extLst>
      <p:ext uri="{BB962C8B-B14F-4D97-AF65-F5344CB8AC3E}">
        <p14:creationId xmlns:p14="http://schemas.microsoft.com/office/powerpoint/2010/main" val="2422200603"/>
      </p:ext>
    </p:extLst>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5ba18e5b-9993-4a2f-aab3-286a1cc295d6">Conference Capsule Slides</Document_x0020_Category>
    <_dlc_DocId xmlns="d54cbe69-32bd-412a-b004-9152f949605e">56M7VY3CDVN5-1326484488-4</_dlc_DocId>
    <_dlc_DocIdUrl xmlns="d54cbe69-32bd-412a-b004-9152f949605e">
      <Url>https://intranet.clinicaloptions.com/mews/oncology/ONC_2022_ASCO_CF_(PRP5083)/BREAST_LBA501_Whelan/_layouts/15/DocIdRedir.aspx?ID=56M7VY3CDVN5-1326484488-4</Url>
      <Description>56M7VY3CDVN5-1326484488-4</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EC6583721CFCD4DBC4766A7795E012C" ma:contentTypeVersion="1" ma:contentTypeDescription="Create a new document." ma:contentTypeScope="" ma:versionID="9741563b1b46af62924b34cfe6866a7d">
  <xsd:schema xmlns:xsd="http://www.w3.org/2001/XMLSchema" xmlns:xs="http://www.w3.org/2001/XMLSchema" xmlns:p="http://schemas.microsoft.com/office/2006/metadata/properties" xmlns:ns2="d54cbe69-32bd-412a-b004-9152f949605e" xmlns:ns3="5ba18e5b-9993-4a2f-aab3-286a1cc295d6" targetNamespace="http://schemas.microsoft.com/office/2006/metadata/properties" ma:root="true" ma:fieldsID="f2b38df4d87d8e9c76ecef81714431b6" ns2:_="" ns3:_="">
    <xsd:import namespace="d54cbe69-32bd-412a-b004-9152f949605e"/>
    <xsd:import namespace="5ba18e5b-9993-4a2f-aab3-286a1cc295d6"/>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ba18e5b-9993-4a2f-aab3-286a1cc295d6"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D7C5453-499C-44CE-995C-4BDC4E8FCB7F}">
  <ds:schemaRefs>
    <ds:schemaRef ds:uri="http://purl.org/dc/elements/1.1/"/>
    <ds:schemaRef ds:uri="5ba18e5b-9993-4a2f-aab3-286a1cc295d6"/>
    <ds:schemaRef ds:uri="http://schemas.microsoft.com/office/infopath/2007/PartnerControls"/>
    <ds:schemaRef ds:uri="http://purl.org/dc/dcmitype/"/>
    <ds:schemaRef ds:uri="http://www.w3.org/XML/1998/namespace"/>
    <ds:schemaRef ds:uri="http://schemas.microsoft.com/office/2006/metadata/properties"/>
    <ds:schemaRef ds:uri="http://schemas.microsoft.com/office/2006/documentManagement/types"/>
    <ds:schemaRef ds:uri="http://schemas.openxmlformats.org/package/2006/metadata/core-properties"/>
    <ds:schemaRef ds:uri="d54cbe69-32bd-412a-b004-9152f949605e"/>
    <ds:schemaRef ds:uri="http://purl.org/dc/terms/"/>
  </ds:schemaRefs>
</ds:datastoreItem>
</file>

<file path=customXml/itemProps2.xml><?xml version="1.0" encoding="utf-8"?>
<ds:datastoreItem xmlns:ds="http://schemas.openxmlformats.org/officeDocument/2006/customXml" ds:itemID="{299C1B9E-DAFA-44EF-8808-2B209C4EA2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5ba18e5b-9993-4a2f-aab3-286a1cc295d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784FFC1-55D9-4E5C-A6CB-CE28A4EB3C66}">
  <ds:schemaRefs>
    <ds:schemaRef ds:uri="http://schemas.microsoft.com/sharepoint/events"/>
  </ds:schemaRefs>
</ds:datastoreItem>
</file>

<file path=customXml/itemProps4.xml><?xml version="1.0" encoding="utf-8"?>
<ds:datastoreItem xmlns:ds="http://schemas.openxmlformats.org/officeDocument/2006/customXml" ds:itemID="{2D9ACFCF-6DCD-4DDF-BF9A-AB23DB3DCDB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3668</TotalTime>
  <Words>1080</Words>
  <Application>Microsoft Office PowerPoint</Application>
  <PresentationFormat>Widescreen</PresentationFormat>
  <Paragraphs>128</Paragraphs>
  <Slides>8</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Roboto</vt:lpstr>
      <vt:lpstr>Times</vt:lpstr>
      <vt:lpstr>Wingdings</vt:lpstr>
      <vt:lpstr>2022_CCO_Template</vt:lpstr>
      <vt:lpstr>LUMINA: Local Recurrence With Omission of Radiotherapy After Breast-Conserving Surgery in T1N0 Luminal A Breast Cancer</vt:lpstr>
      <vt:lpstr>About These Slides</vt:lpstr>
      <vt:lpstr>LUMINA: Background</vt:lpstr>
      <vt:lpstr>LUMINA: Study Design</vt:lpstr>
      <vt:lpstr>LUMINA: Baseline Characteristics</vt:lpstr>
      <vt:lpstr>LUMINA: Local Recurrence Events</vt:lpstr>
      <vt:lpstr>LUMINA: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LUMINA: Local Recurrence With Omission of Radiotherapy After Breast-Conserving Surgery in T1N0 Luminal A Breast Cancer</dc:title>
  <dc:creator>Timothy Quill</dc:creator>
  <cp:lastModifiedBy>Natalia Kolenko</cp:lastModifiedBy>
  <cp:revision>53</cp:revision>
  <dcterms:created xsi:type="dcterms:W3CDTF">2022-06-02T23:20:10Z</dcterms:created>
  <dcterms:modified xsi:type="dcterms:W3CDTF">2022-06-15T16:08:22Z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0x0101006EC6583721CFCD4DBC4766A7795E012C</vt:lpwstr>
  </property>
  <property fmtid="{D5CDD505-2E9C-101B-9397-08002B2CF9AE}" pid="3" name="_dlc_DocIdItemGuid">
    <vt:lpwstr>47596f38-0e1b-416d-9299-828312b7e8df</vt:lpwstr>
  </property>
</Properties>
</file>