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308" r:id="rId8"/>
    <p:sldId id="257" r:id="rId9"/>
    <p:sldId id="2141411833" r:id="rId10"/>
    <p:sldId id="548" r:id="rId11"/>
    <p:sldId id="549" r:id="rId12"/>
    <p:sldId id="2141411834" r:id="rId13"/>
    <p:sldId id="2141411835" r:id="rId14"/>
    <p:sldId id="550"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5"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mcartwright@clinicaloptions.com" initials="m" lastIdx="9" clrIdx="16">
    <p:extLst>
      <p:ext uri="{19B8F6BF-5375-455C-9EA6-DF929625EA0E}">
        <p15:presenceInfo xmlns:p15="http://schemas.microsoft.com/office/powerpoint/2012/main" userId="mcartwright@clinicaloptions.com" providerId="None"/>
      </p:ext>
    </p:extLst>
  </p:cmAuthor>
  <p:cmAuthor id="18" name="CLINICALOPTIONS\mbecker" initials="C" lastIdx="1" clrIdx="17">
    <p:extLst>
      <p:ext uri="{19B8F6BF-5375-455C-9EA6-DF929625EA0E}">
        <p15:presenceInfo xmlns:p15="http://schemas.microsoft.com/office/powerpoint/2012/main" userId="CLINICALOPTIONS\mbecker" providerId="None"/>
      </p:ext>
    </p:extLst>
  </p:cmAuthor>
  <p:cmAuthor id="19" name="CLINICALOPTIONS\tquill" initials="C" lastIdx="4" clrIdx="18">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82500" autoAdjust="0"/>
  </p:normalViewPr>
  <p:slideViewPr>
    <p:cSldViewPr snapToGrid="0">
      <p:cViewPr varScale="1">
        <p:scale>
          <a:sx n="55" d="100"/>
          <a:sy n="55" d="100"/>
        </p:scale>
        <p:origin x="1092" y="36"/>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ET, endocrine therapy; HR, hormone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 aromatase inhibitor; DRFS, distant recurrence-free survival; EBC, early breast cancer; ET, endocrine therapy; HR, hormone receptor; iDFS, invasive disease–free survival.</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759340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ALN, axillary lymph node; CT, chemotherapy; DRFS, distant relapse–free survival; EBC, early breast cancer; ET, endocrine therapy; HR, hormone receptor; iDFS, invasive disease–free survival; ITT, intention-to-treat; OS, overall survival; PK, pharmacokinetics; PRO, patient-reported outcome.</a:t>
            </a:r>
          </a:p>
          <a:p>
            <a:pPr defTabSz="881390">
              <a:defRPr/>
            </a:pPr>
            <a:endParaRPr lang="en-US" i="1" dirty="0"/>
          </a:p>
          <a:p>
            <a:pPr defTabSz="881390">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7465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 aromatase inhibitor; CT, chemotherapy; ECOG PS, Eastern Cooperative Oncology Group performance status; ET, endocrine therapy; LN, lymph node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055464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DRFS, distant recurrence-free survival; ET, endocrine therapy; iDFS, invasive disease–free survival; ITT, intention-to-treat.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08211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ET, endocrine therapy; ILD, interstitial lung disease; VTE, venous thromboembolic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685626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ET, endocrine therapy; FACT-B, </a:t>
            </a:r>
            <a:r>
              <a:rPr lang="en-US" b="0" i="1" dirty="0">
                <a:solidFill>
                  <a:srgbClr val="4D5156"/>
                </a:solidFill>
                <a:effectLst/>
                <a:latin typeface="Roboto" panose="02000000000000000000" pitchFamily="2" charset="0"/>
              </a:rPr>
              <a:t>Functional Assessment of Cancer Therapy-Breast</a:t>
            </a:r>
            <a:r>
              <a:rPr lang="en-US" b="0" i="0" dirty="0">
                <a:solidFill>
                  <a:srgbClr val="4D5156"/>
                </a:solidFill>
                <a:effectLst/>
                <a:latin typeface="Roboto" panose="02000000000000000000" pitchFamily="2" charset="0"/>
              </a:rPr>
              <a:t>; </a:t>
            </a:r>
            <a:r>
              <a:rPr lang="en-US" i="1" dirty="0"/>
              <a:t>iDFS, invasive disease–free survival;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319916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DRFS, distant recurrence-free survival; EBC, early breast cancer; ECOG PS, Eastern Cooperative Oncology Group performance status; ET, endocrine therapy; HR, hormone receptor; iDFS, invasive disease–free survival; QoL, quality of life; RDI, </a:t>
            </a:r>
            <a:r>
              <a:rPr lang="en-US" sz="1200" i="1" dirty="0"/>
              <a:t>relative dose intensity </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562694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monarchE Subgroup Analysis by Age: Adjuvant Abemaciclib + ET in Older vs Younger Patients With High-Risk, Node-Positive HR+/HER2- EBC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Subgroup Analysis by Age: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Phase III monarchE trial demonstrated that adjuvant abemaciclib + ET significantly improved iDFS vs ET alone in patients with HR+/HER2- EBC that is node positive and at high risk of recurrence</a:t>
            </a:r>
            <a:r>
              <a:rPr lang="en-US" altLang="en-US" sz="2000" baseline="30000" dirty="0"/>
              <a:t>1,2</a:t>
            </a:r>
            <a:endParaRPr lang="en-US" altLang="en-US" sz="2000" dirty="0"/>
          </a:p>
          <a:p>
            <a:pPr lvl="1"/>
            <a:r>
              <a:rPr lang="en-US" altLang="en-US" sz="1800" dirty="0"/>
              <a:t>2-yr iDFS rate: 92.2% vs 88.7% (hazard ratio: 0.75; 95% CI: 0.60-0.93; </a:t>
            </a:r>
            <a:r>
              <a:rPr lang="en-US" altLang="en-US" sz="1800" i="1" dirty="0"/>
              <a:t>P</a:t>
            </a:r>
            <a:r>
              <a:rPr lang="en-US" altLang="en-US" sz="1800" dirty="0"/>
              <a:t> = .01)</a:t>
            </a:r>
          </a:p>
          <a:p>
            <a:pPr lvl="1"/>
            <a:r>
              <a:rPr lang="en-US" altLang="en-US" sz="1800" dirty="0"/>
              <a:t>Follow-up through 4 yr reported deepening iDFS and DRFS benefit with abemaciclib </a:t>
            </a:r>
            <a:br>
              <a:rPr lang="en-US" altLang="en-US" sz="1800" dirty="0"/>
            </a:br>
            <a:r>
              <a:rPr lang="en-US" altLang="en-US" sz="1800" dirty="0"/>
              <a:t>(4-yr iDFS rate: 85.8% vs 79.4%; hazard ratio: 0.664; 95% CI: 0.578-0.762; nominal </a:t>
            </a:r>
            <a:r>
              <a:rPr lang="en-US" altLang="en-US" sz="1800" i="1" dirty="0"/>
              <a:t>P </a:t>
            </a:r>
            <a:r>
              <a:rPr lang="en-US" altLang="en-US" sz="1800" dirty="0"/>
              <a:t>&lt;.0001)</a:t>
            </a:r>
          </a:p>
          <a:p>
            <a:r>
              <a:rPr lang="en-US" altLang="en-US" sz="2000" dirty="0"/>
              <a:t>Results from monarchE led to FDA approval of abemaciclib in combination with ET (tamoxifen or AI) for adjuvant treatment of adults with HR+/HER2- EBC that is node positive and at high risk of recurrence</a:t>
            </a:r>
            <a:r>
              <a:rPr lang="en-US" altLang="en-US" sz="2000" baseline="30000" dirty="0"/>
              <a:t>3</a:t>
            </a:r>
            <a:endParaRPr lang="en-US" altLang="en-US" sz="2000" dirty="0">
              <a:highlight>
                <a:srgbClr val="FFFF00"/>
              </a:highlight>
            </a:endParaRPr>
          </a:p>
          <a:p>
            <a:pPr lvl="1"/>
            <a:r>
              <a:rPr lang="en-US" altLang="en-US" sz="1800" dirty="0"/>
              <a:t>Ki-67 score requirement from original approval dropped from label in March 2023</a:t>
            </a:r>
          </a:p>
          <a:p>
            <a:r>
              <a:rPr lang="en-US" altLang="en-US" sz="2000" dirty="0"/>
              <a:t>Older patients have more comorbidities, greater toxicity risk, and are underrepresented in trials</a:t>
            </a:r>
            <a:r>
              <a:rPr lang="en-US" altLang="en-US" sz="2000" baseline="30000" dirty="0"/>
              <a:t>4,5</a:t>
            </a:r>
          </a:p>
          <a:p>
            <a:r>
              <a:rPr lang="en-US" altLang="en-US" sz="2000" dirty="0"/>
              <a:t>Current analysis of monarchE compares efficacy and safety of adjuvant abemaciclib + ET in subgroups of patients with high-risk HR+/HER2- EBC who were aged &lt;65 vs ≥65 yr</a:t>
            </a:r>
            <a:r>
              <a:rPr lang="en-US" altLang="en-US" sz="2000" baseline="30000" dirty="0"/>
              <a:t>6</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Johnston. JCO. 2020;38:3987. 2. Johnston. Lancet Oncol. 2023;24:77. 3. Abemaciclib PI. 4. Acuña-Villaorduña.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Am Soc Clin Oncol Educ Book. 2023;43:e389838. 5. Sedrak. CA Cancer J Clin. 2021;71:78. 6. Hamilton. ASCO 2023. Abstr 501.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monarchE Subgroup Analysis by Age: Study Design</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idx="1"/>
          </p:nvPr>
        </p:nvSpPr>
        <p:spPr>
          <a:xfrm>
            <a:off x="604675" y="1513047"/>
            <a:ext cx="10877529" cy="931023"/>
          </a:xfrm>
        </p:spPr>
        <p:txBody>
          <a:bodyPr/>
          <a:lstStyle/>
          <a:p>
            <a:r>
              <a:rPr lang="en-US" sz="2000" dirty="0"/>
              <a:t>International, randomized, open-label phase III trial</a:t>
            </a:r>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Hamilton. ASCO 2023. Abstr 501.</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Johnston. Lancet Oncol. 2023;24:77.</a:t>
            </a:r>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522287" y="2447591"/>
            <a:ext cx="30361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Women or men with high-risk, node-positive, HR+/HER2- EBC; prior (neo)adjuvant CT permitted; pre- or postmenopausal;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distant metastasis;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 mo from surgery to randomization; ≤12 wk of ET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after last non-ET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5637)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7579526" y="2455832"/>
            <a:ext cx="3744448"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Abemaciclib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150 mg BID up to 2 yr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2808)</a:t>
            </a: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7579526" y="3624310"/>
            <a:ext cx="3744448"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2829)</a:t>
            </a:r>
          </a:p>
        </p:txBody>
      </p:sp>
      <p:sp>
        <p:nvSpPr>
          <p:cNvPr id="8" name="TextBox 7">
            <a:extLst>
              <a:ext uri="{FF2B5EF4-FFF2-40B4-BE49-F238E27FC236}">
                <a16:creationId xmlns:a16="http://schemas.microsoft.com/office/drawing/2014/main" id="{9B01EF7E-0E5C-B348-B9F6-DF54CA74BC08}"/>
              </a:ext>
            </a:extLst>
          </p:cNvPr>
          <p:cNvSpPr txBox="1"/>
          <p:nvPr/>
        </p:nvSpPr>
        <p:spPr bwMode="auto">
          <a:xfrm>
            <a:off x="4061267" y="2455832"/>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1 (91%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 positive ALNs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1-3 positive ALNs plus histologic grade 3 and/or tumor ≥5 cm</a:t>
            </a:r>
          </a:p>
        </p:txBody>
      </p:sp>
      <p:sp>
        <p:nvSpPr>
          <p:cNvPr id="22" name="TextBox 21">
            <a:extLst>
              <a:ext uri="{FF2B5EF4-FFF2-40B4-BE49-F238E27FC236}">
                <a16:creationId xmlns:a16="http://schemas.microsoft.com/office/drawing/2014/main" id="{67B0F33C-4C4D-CC4E-B6AF-D30A3E4610B9}"/>
              </a:ext>
            </a:extLst>
          </p:cNvPr>
          <p:cNvSpPr txBox="1"/>
          <p:nvPr/>
        </p:nvSpPr>
        <p:spPr bwMode="auto">
          <a:xfrm>
            <a:off x="4061267" y="3624310"/>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2 (9%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 positive ALNs, Ki-67 ≥20% per central testing, grade 1-2, tumor size &lt;5 cm</a:t>
            </a:r>
          </a:p>
        </p:txBody>
      </p:sp>
      <p:sp>
        <p:nvSpPr>
          <p:cNvPr id="23" name="Line 53">
            <a:extLst>
              <a:ext uri="{FF2B5EF4-FFF2-40B4-BE49-F238E27FC236}">
                <a16:creationId xmlns:a16="http://schemas.microsoft.com/office/drawing/2014/main" id="{C3F5DB80-BBB6-D34E-88D7-9081E1371159}"/>
              </a:ext>
            </a:extLst>
          </p:cNvPr>
          <p:cNvSpPr>
            <a:spLocks noChangeShapeType="1"/>
          </p:cNvSpPr>
          <p:nvPr/>
        </p:nvSpPr>
        <p:spPr bwMode="auto">
          <a:xfrm>
            <a:off x="7098470" y="3942433"/>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54">
            <a:extLst>
              <a:ext uri="{FF2B5EF4-FFF2-40B4-BE49-F238E27FC236}">
                <a16:creationId xmlns:a16="http://schemas.microsoft.com/office/drawing/2014/main" id="{C30F3750-2487-6746-986B-39F9B64A40D8}"/>
              </a:ext>
            </a:extLst>
          </p:cNvPr>
          <p:cNvSpPr>
            <a:spLocks noChangeShapeType="1"/>
          </p:cNvSpPr>
          <p:nvPr/>
        </p:nvSpPr>
        <p:spPr bwMode="auto">
          <a:xfrm flipV="1">
            <a:off x="7098470" y="3004472"/>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Rectangle 19">
            <a:extLst>
              <a:ext uri="{FF2B5EF4-FFF2-40B4-BE49-F238E27FC236}">
                <a16:creationId xmlns:a16="http://schemas.microsoft.com/office/drawing/2014/main" id="{0AE42A65-76EB-4A62-A764-6E46984022D9}"/>
              </a:ext>
            </a:extLst>
          </p:cNvPr>
          <p:cNvSpPr/>
          <p:nvPr/>
        </p:nvSpPr>
        <p:spPr bwMode="auto">
          <a:xfrm>
            <a:off x="3969877" y="2379629"/>
            <a:ext cx="2921857" cy="2410577"/>
          </a:xfrm>
          <a:prstGeom prst="rect">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E74F7AC5-7910-4164-A59A-98660A3F4646}"/>
              </a:ext>
            </a:extLst>
          </p:cNvPr>
          <p:cNvSpPr txBox="1"/>
          <p:nvPr/>
        </p:nvSpPr>
        <p:spPr bwMode="auto">
          <a:xfrm>
            <a:off x="3969876" y="2019377"/>
            <a:ext cx="2921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ITT Population (Cohorts 1 + 2)</a:t>
            </a:r>
          </a:p>
        </p:txBody>
      </p:sp>
      <p:cxnSp>
        <p:nvCxnSpPr>
          <p:cNvPr id="31" name="Straight Arrow Connector 30">
            <a:extLst>
              <a:ext uri="{FF2B5EF4-FFF2-40B4-BE49-F238E27FC236}">
                <a16:creationId xmlns:a16="http://schemas.microsoft.com/office/drawing/2014/main" id="{44758E66-21B5-4C78-A0DC-BBD26E369FA4}"/>
              </a:ext>
            </a:extLst>
          </p:cNvPr>
          <p:cNvCxnSpPr>
            <a:cxnSpLocks/>
          </p:cNvCxnSpPr>
          <p:nvPr/>
        </p:nvCxnSpPr>
        <p:spPr bwMode="auto">
          <a:xfrm>
            <a:off x="3559858" y="3004472"/>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599EA38-1B70-4562-BC38-DCFC17B96953}"/>
              </a:ext>
            </a:extLst>
          </p:cNvPr>
          <p:cNvCxnSpPr>
            <a:cxnSpLocks/>
          </p:cNvCxnSpPr>
          <p:nvPr/>
        </p:nvCxnSpPr>
        <p:spPr bwMode="auto">
          <a:xfrm>
            <a:off x="3559858" y="4172950"/>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33" name="Text Box 45">
            <a:extLst>
              <a:ext uri="{FF2B5EF4-FFF2-40B4-BE49-F238E27FC236}">
                <a16:creationId xmlns:a16="http://schemas.microsoft.com/office/drawing/2014/main" id="{8634B275-BAA8-4A61-BCB2-7D725EA33447}"/>
              </a:ext>
            </a:extLst>
          </p:cNvPr>
          <p:cNvSpPr txBox="1">
            <a:spLocks noChangeArrowheads="1"/>
          </p:cNvSpPr>
          <p:nvPr/>
        </p:nvSpPr>
        <p:spPr bwMode="auto">
          <a:xfrm>
            <a:off x="7100164" y="186058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prior CT, </a:t>
            </a:r>
            <a:b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menopausal status, region</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4" name="Straight Arrow Connector 33">
            <a:extLst>
              <a:ext uri="{FF2B5EF4-FFF2-40B4-BE49-F238E27FC236}">
                <a16:creationId xmlns:a16="http://schemas.microsoft.com/office/drawing/2014/main" id="{365D0FD5-0CB8-46E7-8373-4AFF4125F8AB}"/>
              </a:ext>
            </a:extLst>
          </p:cNvPr>
          <p:cNvCxnSpPr>
            <a:cxnSpLocks/>
          </p:cNvCxnSpPr>
          <p:nvPr/>
        </p:nvCxnSpPr>
        <p:spPr bwMode="auto">
          <a:xfrm>
            <a:off x="7235630" y="2379629"/>
            <a:ext cx="0" cy="541869"/>
          </a:xfrm>
          <a:prstGeom prst="straightConnector1">
            <a:avLst/>
          </a:prstGeom>
          <a:noFill/>
          <a:ln w="28575" cap="flat" cmpd="sng" algn="ctr">
            <a:solidFill>
              <a:schemeClr val="bg1"/>
            </a:solidFill>
            <a:prstDash val="sysDot"/>
            <a:round/>
            <a:headEnd type="none" w="med" len="med"/>
            <a:tailEnd type="triangle"/>
          </a:ln>
          <a:effectLst/>
        </p:spPr>
      </p:cxnSp>
      <p:sp>
        <p:nvSpPr>
          <p:cNvPr id="5" name="Content Placeholder 2">
            <a:extLst>
              <a:ext uri="{FF2B5EF4-FFF2-40B4-BE49-F238E27FC236}">
                <a16:creationId xmlns:a16="http://schemas.microsoft.com/office/drawing/2014/main" id="{F2124689-2673-888E-0D04-439B3CB11041}"/>
              </a:ext>
            </a:extLst>
          </p:cNvPr>
          <p:cNvSpPr txBox="1">
            <a:spLocks/>
          </p:cNvSpPr>
          <p:nvPr/>
        </p:nvSpPr>
        <p:spPr bwMode="auto">
          <a:xfrm>
            <a:off x="604675" y="4867882"/>
            <a:ext cx="10877529" cy="113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dirty="0"/>
              <a:t>Primary endpoint: </a:t>
            </a:r>
            <a:r>
              <a:rPr lang="en-US" sz="2000" b="0" kern="0" dirty="0"/>
              <a:t>iDFS</a:t>
            </a:r>
          </a:p>
          <a:p>
            <a:pPr>
              <a:spcAft>
                <a:spcPts val="0"/>
              </a:spcAft>
            </a:pPr>
            <a:r>
              <a:rPr lang="en-US" sz="2000" b="1" kern="0" dirty="0"/>
              <a:t>Key secondary endpoints: </a:t>
            </a:r>
            <a:r>
              <a:rPr lang="en-US" sz="2000" b="0" kern="0" dirty="0"/>
              <a:t>iDFS in Ki-67 high (≥20%) population, DRFS, OS, safety, PROs, PK</a:t>
            </a:r>
          </a:p>
          <a:p>
            <a:pPr>
              <a:spcAft>
                <a:spcPts val="0"/>
              </a:spcAft>
            </a:pPr>
            <a:r>
              <a:rPr lang="en-US" sz="2000" b="0" dirty="0"/>
              <a:t>Current analysis compares efficacy, safety, and PROs in patients aged &lt;65 vs ≥65 yr</a:t>
            </a:r>
          </a:p>
          <a:p>
            <a:pPr>
              <a:spcAft>
                <a:spcPts val="0"/>
              </a:spcAft>
            </a:pPr>
            <a:r>
              <a:rPr lang="en-US" sz="2000" b="0" kern="0" dirty="0"/>
              <a:t>Percentage of patients aged ≥75 yr: 3%</a:t>
            </a:r>
          </a:p>
          <a:p>
            <a:endParaRPr lang="en-US" sz="2000" b="0" kern="0" dirty="0"/>
          </a:p>
        </p:txBody>
      </p:sp>
    </p:spTree>
    <p:extLst>
      <p:ext uri="{BB962C8B-B14F-4D97-AF65-F5344CB8AC3E}">
        <p14:creationId xmlns:p14="http://schemas.microsoft.com/office/powerpoint/2010/main" val="1810890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Subgroup Analysis by Age: </a:t>
            </a:r>
            <a:br>
              <a:rPr lang="en-US" dirty="0"/>
            </a:br>
            <a:r>
              <a:rPr lang="en-US" dirty="0"/>
              <a:t>Baseline Characteristics</a:t>
            </a:r>
            <a:endParaRPr lang="en-US" altLang="en-US" dirty="0"/>
          </a:p>
        </p:txBody>
      </p:sp>
      <p:sp>
        <p:nvSpPr>
          <p:cNvPr id="17" name="Content Placeholder 16">
            <a:extLst>
              <a:ext uri="{FF2B5EF4-FFF2-40B4-BE49-F238E27FC236}">
                <a16:creationId xmlns:a16="http://schemas.microsoft.com/office/drawing/2014/main" id="{42BD2D43-14C2-D6F0-7D27-D0A48221BB21}"/>
              </a:ext>
            </a:extLst>
          </p:cNvPr>
          <p:cNvSpPr>
            <a:spLocks noGrp="1"/>
          </p:cNvSpPr>
          <p:nvPr>
            <p:ph sz="half" idx="2"/>
          </p:nvPr>
        </p:nvSpPr>
        <p:spPr>
          <a:xfrm>
            <a:off x="6252634" y="4687210"/>
            <a:ext cx="5229570" cy="1502982"/>
          </a:xfrm>
        </p:spPr>
        <p:txBody>
          <a:bodyPr/>
          <a:lstStyle/>
          <a:p>
            <a:r>
              <a:rPr lang="en-US" sz="2200" dirty="0"/>
              <a:t>Patients aged ≥65 yr had higher baseline ECOG PS, more comorbidities, and lower rates of prior (neo)adjuvant CT</a:t>
            </a:r>
          </a:p>
        </p:txBody>
      </p:sp>
      <p:sp>
        <p:nvSpPr>
          <p:cNvPr id="3" name="Text Box 11">
            <a:extLst>
              <a:ext uri="{FF2B5EF4-FFF2-40B4-BE49-F238E27FC236}">
                <a16:creationId xmlns:a16="http://schemas.microsoft.com/office/drawing/2014/main" id="{7DB548C4-DE4F-C939-AE61-EEC95AFE69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501.</a:t>
            </a:r>
          </a:p>
        </p:txBody>
      </p:sp>
      <p:graphicFrame>
        <p:nvGraphicFramePr>
          <p:cNvPr id="4" name="Group 3">
            <a:extLst>
              <a:ext uri="{FF2B5EF4-FFF2-40B4-BE49-F238E27FC236}">
                <a16:creationId xmlns:a16="http://schemas.microsoft.com/office/drawing/2014/main" id="{23D35B97-F735-1301-22D0-08FC67CAD3FF}"/>
              </a:ext>
            </a:extLst>
          </p:cNvPr>
          <p:cNvGraphicFramePr>
            <a:graphicFrameLocks/>
          </p:cNvGraphicFramePr>
          <p:nvPr>
            <p:extLst>
              <p:ext uri="{D42A27DB-BD31-4B8C-83A1-F6EECF244321}">
                <p14:modId xmlns:p14="http://schemas.microsoft.com/office/powerpoint/2010/main" val="2703435518"/>
              </p:ext>
            </p:extLst>
          </p:nvPr>
        </p:nvGraphicFramePr>
        <p:xfrm>
          <a:off x="522288" y="1610437"/>
          <a:ext cx="5376675" cy="3749136"/>
        </p:xfrm>
        <a:graphic>
          <a:graphicData uri="http://schemas.openxmlformats.org/drawingml/2006/table">
            <a:tbl>
              <a:tblPr/>
              <a:tblGrid>
                <a:gridCol w="1992312">
                  <a:extLst>
                    <a:ext uri="{9D8B030D-6E8A-4147-A177-3AD203B41FA5}">
                      <a16:colId xmlns:a16="http://schemas.microsoft.com/office/drawing/2014/main" val="20000"/>
                    </a:ext>
                  </a:extLst>
                </a:gridCol>
                <a:gridCol w="1128121">
                  <a:extLst>
                    <a:ext uri="{9D8B030D-6E8A-4147-A177-3AD203B41FA5}">
                      <a16:colId xmlns:a16="http://schemas.microsoft.com/office/drawing/2014/main" val="20001"/>
                    </a:ext>
                  </a:extLst>
                </a:gridCol>
                <a:gridCol w="1128121">
                  <a:extLst>
                    <a:ext uri="{9D8B030D-6E8A-4147-A177-3AD203B41FA5}">
                      <a16:colId xmlns:a16="http://schemas.microsoft.com/office/drawing/2014/main" val="20002"/>
                    </a:ext>
                  </a:extLst>
                </a:gridCol>
                <a:gridCol w="1128121">
                  <a:extLst>
                    <a:ext uri="{9D8B030D-6E8A-4147-A177-3AD203B41FA5}">
                      <a16:colId xmlns:a16="http://schemas.microsoft.com/office/drawing/2014/main" val="166310075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5637)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 &lt;65 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4787)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 ≥65 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Pathologic tumor size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&lt;20 mm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to &lt;50 mm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mm</a:t>
                      </a:r>
                      <a:endParaRPr kumimoji="0" lang="en-US" sz="14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positive 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Histopathologic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(neo)adjuvant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96521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9167075"/>
                  </a:ext>
                </a:extLst>
              </a:tr>
            </a:tbl>
          </a:graphicData>
        </a:graphic>
      </p:graphicFrame>
      <p:graphicFrame>
        <p:nvGraphicFramePr>
          <p:cNvPr id="6" name="Group 3">
            <a:extLst>
              <a:ext uri="{FF2B5EF4-FFF2-40B4-BE49-F238E27FC236}">
                <a16:creationId xmlns:a16="http://schemas.microsoft.com/office/drawing/2014/main" id="{44A91787-7E87-2FD5-0154-789572D85250}"/>
              </a:ext>
            </a:extLst>
          </p:cNvPr>
          <p:cNvGraphicFramePr>
            <a:graphicFrameLocks/>
          </p:cNvGraphicFramePr>
          <p:nvPr>
            <p:extLst>
              <p:ext uri="{D42A27DB-BD31-4B8C-83A1-F6EECF244321}">
                <p14:modId xmlns:p14="http://schemas.microsoft.com/office/powerpoint/2010/main" val="2763518250"/>
              </p:ext>
            </p:extLst>
          </p:nvPr>
        </p:nvGraphicFramePr>
        <p:xfrm>
          <a:off x="6384926" y="1610437"/>
          <a:ext cx="5376673" cy="2756389"/>
        </p:xfrm>
        <a:graphic>
          <a:graphicData uri="http://schemas.openxmlformats.org/drawingml/2006/table">
            <a:tbl>
              <a:tblPr/>
              <a:tblGrid>
                <a:gridCol w="2029450">
                  <a:extLst>
                    <a:ext uri="{9D8B030D-6E8A-4147-A177-3AD203B41FA5}">
                      <a16:colId xmlns:a16="http://schemas.microsoft.com/office/drawing/2014/main" val="20000"/>
                    </a:ext>
                  </a:extLst>
                </a:gridCol>
                <a:gridCol w="1115741">
                  <a:extLst>
                    <a:ext uri="{9D8B030D-6E8A-4147-A177-3AD203B41FA5}">
                      <a16:colId xmlns:a16="http://schemas.microsoft.com/office/drawing/2014/main" val="20001"/>
                    </a:ext>
                  </a:extLst>
                </a:gridCol>
                <a:gridCol w="1115741">
                  <a:extLst>
                    <a:ext uri="{9D8B030D-6E8A-4147-A177-3AD203B41FA5}">
                      <a16:colId xmlns:a16="http://schemas.microsoft.com/office/drawing/2014/main" val="20002"/>
                    </a:ext>
                  </a:extLst>
                </a:gridCol>
                <a:gridCol w="1115741">
                  <a:extLst>
                    <a:ext uri="{9D8B030D-6E8A-4147-A177-3AD203B41FA5}">
                      <a16:colId xmlns:a16="http://schemas.microsoft.com/office/drawing/2014/main" val="1663100752"/>
                    </a:ext>
                  </a:extLst>
                </a:gridCol>
              </a:tblGrid>
              <a:tr h="34842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Treated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766646480"/>
                  </a:ext>
                </a:extLst>
              </a:tr>
              <a:tr h="34842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5591)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 &lt; 65 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4751)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 ≥65 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353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preexisting comorbidities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endParaRPr kumimoji="0" lang="en-US" sz="14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353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Initial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Tamoxifen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4" name="Text Box 30">
            <a:extLst>
              <a:ext uri="{FF2B5EF4-FFF2-40B4-BE49-F238E27FC236}">
                <a16:creationId xmlns:a16="http://schemas.microsoft.com/office/drawing/2014/main" id="{1CA4696C-014B-22A5-6B95-D2A9C9ECB768}"/>
              </a:ext>
            </a:extLst>
          </p:cNvPr>
          <p:cNvSpPr txBox="1">
            <a:spLocks noChangeArrowheads="1"/>
          </p:cNvSpPr>
          <p:nvPr/>
        </p:nvSpPr>
        <p:spPr bwMode="auto">
          <a:xfrm>
            <a:off x="6381941" y="4374412"/>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Values may not add up to 100% due to rounding or missing data.</a:t>
            </a:r>
            <a:endParaRPr lang="en-US" altLang="en-US" sz="1400" dirty="0">
              <a:solidFill>
                <a:schemeClr val="bg1"/>
              </a:solidFill>
              <a:latin typeface="Calibri" panose="020F0502020204030204" pitchFamily="34" charset="0"/>
            </a:endParaRPr>
          </a:p>
        </p:txBody>
      </p:sp>
      <p:sp>
        <p:nvSpPr>
          <p:cNvPr id="15" name="Text Box 30">
            <a:extLst>
              <a:ext uri="{FF2B5EF4-FFF2-40B4-BE49-F238E27FC236}">
                <a16:creationId xmlns:a16="http://schemas.microsoft.com/office/drawing/2014/main" id="{AC28C12C-3D82-8BEB-1011-E41B1D8DB407}"/>
              </a:ext>
            </a:extLst>
          </p:cNvPr>
          <p:cNvSpPr txBox="1">
            <a:spLocks noChangeArrowheads="1"/>
          </p:cNvSpPr>
          <p:nvPr/>
        </p:nvSpPr>
        <p:spPr bwMode="auto">
          <a:xfrm>
            <a:off x="522288" y="5365012"/>
            <a:ext cx="537667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Trial inadvertently enrolled *14 patients with 0 positive LN and</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3 patients with ECOG PS &gt;1.</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Subgroup Analysis by Age: iDFS and DRFS</a:t>
            </a:r>
            <a:endParaRPr lang="en-US" altLang="en-US" dirty="0"/>
          </a:p>
        </p:txBody>
      </p:sp>
      <p:sp>
        <p:nvSpPr>
          <p:cNvPr id="7" name="Content Placeholder 6">
            <a:extLst>
              <a:ext uri="{FF2B5EF4-FFF2-40B4-BE49-F238E27FC236}">
                <a16:creationId xmlns:a16="http://schemas.microsoft.com/office/drawing/2014/main" id="{32133763-77A6-860B-1BCB-5B8D46DAC0CF}"/>
              </a:ext>
            </a:extLst>
          </p:cNvPr>
          <p:cNvSpPr>
            <a:spLocks noGrp="1"/>
          </p:cNvSpPr>
          <p:nvPr>
            <p:ph idx="1"/>
          </p:nvPr>
        </p:nvSpPr>
        <p:spPr>
          <a:xfrm>
            <a:off x="604675" y="5403205"/>
            <a:ext cx="10877529" cy="760528"/>
          </a:xfrm>
        </p:spPr>
        <p:txBody>
          <a:bodyPr/>
          <a:lstStyle/>
          <a:p>
            <a:r>
              <a:rPr lang="en-US" sz="2000" dirty="0"/>
              <a:t>Benefits with abemaciclib + ET were comparable between ITT population and those aged ≥65 yr</a:t>
            </a:r>
          </a:p>
          <a:p>
            <a:pPr lvl="1"/>
            <a:r>
              <a:rPr lang="en-US" sz="1800" dirty="0"/>
              <a:t>Results were consistent in cohort 1 </a:t>
            </a:r>
          </a:p>
        </p:txBody>
      </p:sp>
      <p:sp>
        <p:nvSpPr>
          <p:cNvPr id="2" name="Text Box 11">
            <a:extLst>
              <a:ext uri="{FF2B5EF4-FFF2-40B4-BE49-F238E27FC236}">
                <a16:creationId xmlns:a16="http://schemas.microsoft.com/office/drawing/2014/main" id="{A26E4002-9487-BF92-7572-FF1E75AADAD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501.</a:t>
            </a:r>
          </a:p>
        </p:txBody>
      </p:sp>
      <p:graphicFrame>
        <p:nvGraphicFramePr>
          <p:cNvPr id="3" name="Group 3">
            <a:extLst>
              <a:ext uri="{FF2B5EF4-FFF2-40B4-BE49-F238E27FC236}">
                <a16:creationId xmlns:a16="http://schemas.microsoft.com/office/drawing/2014/main" id="{5155FA27-DEC4-8E49-8A6C-B0CDE87127CC}"/>
              </a:ext>
            </a:extLst>
          </p:cNvPr>
          <p:cNvGraphicFramePr>
            <a:graphicFrameLocks/>
          </p:cNvGraphicFramePr>
          <p:nvPr>
            <p:extLst>
              <p:ext uri="{D42A27DB-BD31-4B8C-83A1-F6EECF244321}">
                <p14:modId xmlns:p14="http://schemas.microsoft.com/office/powerpoint/2010/main" val="3782110206"/>
              </p:ext>
            </p:extLst>
          </p:nvPr>
        </p:nvGraphicFramePr>
        <p:xfrm>
          <a:off x="727076" y="1604963"/>
          <a:ext cx="10735054" cy="3474816"/>
        </p:xfrm>
        <a:graphic>
          <a:graphicData uri="http://schemas.openxmlformats.org/drawingml/2006/table">
            <a:tbl>
              <a:tblPr/>
              <a:tblGrid>
                <a:gridCol w="1978024">
                  <a:extLst>
                    <a:ext uri="{9D8B030D-6E8A-4147-A177-3AD203B41FA5}">
                      <a16:colId xmlns:a16="http://schemas.microsoft.com/office/drawing/2014/main" val="20000"/>
                    </a:ext>
                  </a:extLst>
                </a:gridCol>
                <a:gridCol w="1459505">
                  <a:extLst>
                    <a:ext uri="{9D8B030D-6E8A-4147-A177-3AD203B41FA5}">
                      <a16:colId xmlns:a16="http://schemas.microsoft.com/office/drawing/2014/main" val="20001"/>
                    </a:ext>
                  </a:extLst>
                </a:gridCol>
                <a:gridCol w="1459505">
                  <a:extLst>
                    <a:ext uri="{9D8B030D-6E8A-4147-A177-3AD203B41FA5}">
                      <a16:colId xmlns:a16="http://schemas.microsoft.com/office/drawing/2014/main" val="20002"/>
                    </a:ext>
                  </a:extLst>
                </a:gridCol>
                <a:gridCol w="1459505">
                  <a:extLst>
                    <a:ext uri="{9D8B030D-6E8A-4147-A177-3AD203B41FA5}">
                      <a16:colId xmlns:a16="http://schemas.microsoft.com/office/drawing/2014/main" val="1663100752"/>
                    </a:ext>
                  </a:extLst>
                </a:gridCol>
                <a:gridCol w="1459505">
                  <a:extLst>
                    <a:ext uri="{9D8B030D-6E8A-4147-A177-3AD203B41FA5}">
                      <a16:colId xmlns:a16="http://schemas.microsoft.com/office/drawing/2014/main" val="528572018"/>
                    </a:ext>
                  </a:extLst>
                </a:gridCol>
                <a:gridCol w="1459505">
                  <a:extLst>
                    <a:ext uri="{9D8B030D-6E8A-4147-A177-3AD203B41FA5}">
                      <a16:colId xmlns:a16="http://schemas.microsoft.com/office/drawing/2014/main" val="2199142609"/>
                    </a:ext>
                  </a:extLst>
                </a:gridCol>
                <a:gridCol w="1459505">
                  <a:extLst>
                    <a:ext uri="{9D8B030D-6E8A-4147-A177-3AD203B41FA5}">
                      <a16:colId xmlns:a16="http://schemas.microsoft.com/office/drawing/2014/main" val="209302306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iDFS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DRFS</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ITT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&lt;65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≥65 Yr</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ITT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&lt;65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≥65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Events, n/N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Abemaciclib +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ET alone</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336/2808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499/2829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270/2371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414/2416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66/437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85/413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281/2808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421/2829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230/2371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353/2416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51/437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68/413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(0.578-0.762)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(0.554-0.753)*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0.767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(0.556-1.059)*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0.659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(0.567-0.767)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(0.548-0.764)</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0.748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(0.520-1.077)</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4-yr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Abemaciclib +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ET alone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Absolute benefit in 4-yr rate,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9652197"/>
                  </a:ext>
                </a:extLst>
              </a:tr>
            </a:tbl>
          </a:graphicData>
        </a:graphic>
      </p:graphicFrame>
      <p:sp>
        <p:nvSpPr>
          <p:cNvPr id="6" name="Text Box 30">
            <a:extLst>
              <a:ext uri="{FF2B5EF4-FFF2-40B4-BE49-F238E27FC236}">
                <a16:creationId xmlns:a16="http://schemas.microsoft.com/office/drawing/2014/main" id="{102F8BC3-B941-05DF-71B7-A69F3D4AF1BB}"/>
              </a:ext>
            </a:extLst>
          </p:cNvPr>
          <p:cNvSpPr txBox="1">
            <a:spLocks noChangeArrowheads="1"/>
          </p:cNvSpPr>
          <p:nvPr/>
        </p:nvSpPr>
        <p:spPr bwMode="auto">
          <a:xfrm>
            <a:off x="727077" y="5088886"/>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Interaction </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value of *.35 and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.49</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Subgroup Analysis by Age: AEs</a:t>
            </a:r>
            <a:endParaRPr lang="en-US" altLang="en-US" dirty="0"/>
          </a:p>
        </p:txBody>
      </p:sp>
      <p:sp>
        <p:nvSpPr>
          <p:cNvPr id="6" name="Content Placeholder 5">
            <a:extLst>
              <a:ext uri="{FF2B5EF4-FFF2-40B4-BE49-F238E27FC236}">
                <a16:creationId xmlns:a16="http://schemas.microsoft.com/office/drawing/2014/main" id="{54EAD26A-DF73-3AC1-2176-2D0F3B484863}"/>
              </a:ext>
            </a:extLst>
          </p:cNvPr>
          <p:cNvSpPr>
            <a:spLocks noGrp="1"/>
          </p:cNvSpPr>
          <p:nvPr>
            <p:ph sz="half" idx="2"/>
          </p:nvPr>
        </p:nvSpPr>
        <p:spPr/>
        <p:txBody>
          <a:bodyPr/>
          <a:lstStyle/>
          <a:p>
            <a:r>
              <a:rPr lang="en-US" dirty="0"/>
              <a:t>AE rates comparable between patients aged &lt;65 vs ≥65 yr</a:t>
            </a:r>
          </a:p>
          <a:p>
            <a:r>
              <a:rPr lang="en-US" dirty="0"/>
              <a:t>Patients aged ≥75 yr had higher rates of:</a:t>
            </a:r>
          </a:p>
          <a:p>
            <a:pPr lvl="1"/>
            <a:r>
              <a:rPr lang="en-US" dirty="0"/>
              <a:t>Grade 3 diarrhea</a:t>
            </a:r>
          </a:p>
          <a:p>
            <a:pPr lvl="1"/>
            <a:r>
              <a:rPr lang="en-US" dirty="0"/>
              <a:t>Grade 2/3 fatigue</a:t>
            </a:r>
          </a:p>
        </p:txBody>
      </p:sp>
      <p:sp>
        <p:nvSpPr>
          <p:cNvPr id="2" name="Text Box 11">
            <a:extLst>
              <a:ext uri="{FF2B5EF4-FFF2-40B4-BE49-F238E27FC236}">
                <a16:creationId xmlns:a16="http://schemas.microsoft.com/office/drawing/2014/main" id="{A26E4002-9487-BF92-7572-FF1E75AADAD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501.</a:t>
            </a:r>
          </a:p>
        </p:txBody>
      </p:sp>
      <p:graphicFrame>
        <p:nvGraphicFramePr>
          <p:cNvPr id="7" name="Group 3">
            <a:extLst>
              <a:ext uri="{FF2B5EF4-FFF2-40B4-BE49-F238E27FC236}">
                <a16:creationId xmlns:a16="http://schemas.microsoft.com/office/drawing/2014/main" id="{C9B37CA3-2DD2-B535-CEFD-2F2B25962207}"/>
              </a:ext>
            </a:extLst>
          </p:cNvPr>
          <p:cNvGraphicFramePr>
            <a:graphicFrameLocks/>
          </p:cNvGraphicFramePr>
          <p:nvPr>
            <p:extLst>
              <p:ext uri="{D42A27DB-BD31-4B8C-83A1-F6EECF244321}">
                <p14:modId xmlns:p14="http://schemas.microsoft.com/office/powerpoint/2010/main" val="3636233737"/>
              </p:ext>
            </p:extLst>
          </p:nvPr>
        </p:nvGraphicFramePr>
        <p:xfrm>
          <a:off x="522288" y="1470737"/>
          <a:ext cx="5541302" cy="4876944"/>
        </p:xfrm>
        <a:graphic>
          <a:graphicData uri="http://schemas.openxmlformats.org/drawingml/2006/table">
            <a:tbl>
              <a:tblPr/>
              <a:tblGrid>
                <a:gridCol w="1201409">
                  <a:extLst>
                    <a:ext uri="{9D8B030D-6E8A-4147-A177-3AD203B41FA5}">
                      <a16:colId xmlns:a16="http://schemas.microsoft.com/office/drawing/2014/main" val="20000"/>
                    </a:ext>
                  </a:extLst>
                </a:gridCol>
                <a:gridCol w="970548">
                  <a:extLst>
                    <a:ext uri="{9D8B030D-6E8A-4147-A177-3AD203B41FA5}">
                      <a16:colId xmlns:a16="http://schemas.microsoft.com/office/drawing/2014/main" val="1851260423"/>
                    </a:ext>
                  </a:extLst>
                </a:gridCol>
                <a:gridCol w="1123115">
                  <a:extLst>
                    <a:ext uri="{9D8B030D-6E8A-4147-A177-3AD203B41FA5}">
                      <a16:colId xmlns:a16="http://schemas.microsoft.com/office/drawing/2014/main" val="20001"/>
                    </a:ext>
                  </a:extLst>
                </a:gridCol>
                <a:gridCol w="1123115">
                  <a:extLst>
                    <a:ext uri="{9D8B030D-6E8A-4147-A177-3AD203B41FA5}">
                      <a16:colId xmlns:a16="http://schemas.microsoft.com/office/drawing/2014/main" val="20002"/>
                    </a:ext>
                  </a:extLst>
                </a:gridCol>
                <a:gridCol w="1123115">
                  <a:extLst>
                    <a:ext uri="{9D8B030D-6E8A-4147-A177-3AD203B41FA5}">
                      <a16:colId xmlns:a16="http://schemas.microsoft.com/office/drawing/2014/main" val="166310075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 &lt;65 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2361)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 ≥65 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endParaRPr kumimoji="0" lang="en-US" sz="14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4796521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1101893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1686848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4338112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354548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7449729"/>
                  </a:ext>
                </a:extLst>
              </a:tr>
            </a:tbl>
          </a:graphicData>
        </a:graphic>
      </p:graphicFrame>
    </p:spTree>
    <p:extLst>
      <p:ext uri="{BB962C8B-B14F-4D97-AF65-F5344CB8AC3E}">
        <p14:creationId xmlns:p14="http://schemas.microsoft.com/office/powerpoint/2010/main" val="1057282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Subgroup Analysis by Age: </a:t>
            </a:r>
            <a:br>
              <a:rPr lang="en-US" dirty="0"/>
            </a:br>
            <a:r>
              <a:rPr lang="en-US" dirty="0"/>
              <a:t>Dose Adjustments and QoL</a:t>
            </a:r>
            <a:endParaRPr lang="en-US" altLang="en-US" dirty="0"/>
          </a:p>
        </p:txBody>
      </p:sp>
      <p:sp>
        <p:nvSpPr>
          <p:cNvPr id="12" name="Content Placeholder 11">
            <a:extLst>
              <a:ext uri="{FF2B5EF4-FFF2-40B4-BE49-F238E27FC236}">
                <a16:creationId xmlns:a16="http://schemas.microsoft.com/office/drawing/2014/main" id="{A5C1EE3D-4427-E110-55DA-FAE2897391F8}"/>
              </a:ext>
            </a:extLst>
          </p:cNvPr>
          <p:cNvSpPr>
            <a:spLocks noGrp="1"/>
          </p:cNvSpPr>
          <p:nvPr>
            <p:ph sz="half" idx="1"/>
          </p:nvPr>
        </p:nvSpPr>
        <p:spPr>
          <a:xfrm>
            <a:off x="601820" y="4114800"/>
            <a:ext cx="5309278" cy="2074668"/>
          </a:xfrm>
        </p:spPr>
        <p:txBody>
          <a:bodyPr/>
          <a:lstStyle/>
          <a:p>
            <a:r>
              <a:rPr lang="en-US" sz="1800" dirty="0"/>
              <a:t>Patients aged ≥65 yr had more frequent abemaciclib dose adjustments</a:t>
            </a:r>
          </a:p>
          <a:p>
            <a:pPr lvl="1"/>
            <a:r>
              <a:rPr lang="en-US" sz="1600" dirty="0"/>
              <a:t>More dose adjustments, discontinuations due to AEs in those aged ≥75 yr</a:t>
            </a:r>
          </a:p>
          <a:p>
            <a:r>
              <a:rPr lang="en-US" sz="1800" dirty="0"/>
              <a:t>Comparable QoL per FACT-B total score between age subgroups and treatment arms</a:t>
            </a:r>
          </a:p>
        </p:txBody>
      </p:sp>
      <p:sp>
        <p:nvSpPr>
          <p:cNvPr id="6" name="Content Placeholder 5">
            <a:extLst>
              <a:ext uri="{FF2B5EF4-FFF2-40B4-BE49-F238E27FC236}">
                <a16:creationId xmlns:a16="http://schemas.microsoft.com/office/drawing/2014/main" id="{41129066-A214-8118-BC58-FA216858C5F4}"/>
              </a:ext>
            </a:extLst>
          </p:cNvPr>
          <p:cNvSpPr>
            <a:spLocks noGrp="1"/>
          </p:cNvSpPr>
          <p:nvPr>
            <p:ph sz="half" idx="2"/>
          </p:nvPr>
        </p:nvSpPr>
        <p:spPr>
          <a:xfrm>
            <a:off x="6252634" y="4115203"/>
            <a:ext cx="5229570" cy="2074989"/>
          </a:xfrm>
        </p:spPr>
        <p:txBody>
          <a:bodyPr/>
          <a:lstStyle/>
          <a:p>
            <a:r>
              <a:rPr lang="en-US" sz="1800" dirty="0"/>
              <a:t>4-yr iDFS rates comparable across 3 equal-sized subgroups classified by relative dose intensity of abemaciclib</a:t>
            </a:r>
          </a:p>
          <a:p>
            <a:pPr lvl="1"/>
            <a:r>
              <a:rPr lang="en-US" sz="1600" dirty="0"/>
              <a:t>RDI: 0-66%; 66-93%; ≥93%</a:t>
            </a:r>
          </a:p>
          <a:p>
            <a:pPr lvl="1"/>
            <a:r>
              <a:rPr lang="en-US" sz="1600" dirty="0"/>
              <a:t>4-yr iDFS by lowest to highest relative dose intensity: 87.1% vs 86.4% vs 83.7%</a:t>
            </a:r>
          </a:p>
          <a:p>
            <a:pPr lvl="1"/>
            <a:r>
              <a:rPr lang="en-US" sz="1600" dirty="0"/>
              <a:t>Similar results observed in cohort 1</a:t>
            </a:r>
          </a:p>
        </p:txBody>
      </p:sp>
      <p:sp>
        <p:nvSpPr>
          <p:cNvPr id="2" name="Text Box 11">
            <a:extLst>
              <a:ext uri="{FF2B5EF4-FFF2-40B4-BE49-F238E27FC236}">
                <a16:creationId xmlns:a16="http://schemas.microsoft.com/office/drawing/2014/main" id="{A26E4002-9487-BF92-7572-FF1E75AADAD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501.</a:t>
            </a:r>
          </a:p>
        </p:txBody>
      </p:sp>
      <p:graphicFrame>
        <p:nvGraphicFramePr>
          <p:cNvPr id="3" name="Group 3">
            <a:extLst>
              <a:ext uri="{FF2B5EF4-FFF2-40B4-BE49-F238E27FC236}">
                <a16:creationId xmlns:a16="http://schemas.microsoft.com/office/drawing/2014/main" id="{5155FA27-DEC4-8E49-8A6C-B0CDE87127CC}"/>
              </a:ext>
            </a:extLst>
          </p:cNvPr>
          <p:cNvGraphicFramePr>
            <a:graphicFrameLocks/>
          </p:cNvGraphicFramePr>
          <p:nvPr>
            <p:extLst>
              <p:ext uri="{D42A27DB-BD31-4B8C-83A1-F6EECF244321}">
                <p14:modId xmlns:p14="http://schemas.microsoft.com/office/powerpoint/2010/main" val="1233103660"/>
              </p:ext>
            </p:extLst>
          </p:nvPr>
        </p:nvGraphicFramePr>
        <p:xfrm>
          <a:off x="728284" y="1610437"/>
          <a:ext cx="10735055" cy="2377520"/>
        </p:xfrm>
        <a:graphic>
          <a:graphicData uri="http://schemas.openxmlformats.org/drawingml/2006/table">
            <a:tbl>
              <a:tblPr/>
              <a:tblGrid>
                <a:gridCol w="3927134">
                  <a:extLst>
                    <a:ext uri="{9D8B030D-6E8A-4147-A177-3AD203B41FA5}">
                      <a16:colId xmlns:a16="http://schemas.microsoft.com/office/drawing/2014/main" val="20000"/>
                    </a:ext>
                  </a:extLst>
                </a:gridCol>
                <a:gridCol w="2269307">
                  <a:extLst>
                    <a:ext uri="{9D8B030D-6E8A-4147-A177-3AD203B41FA5}">
                      <a16:colId xmlns:a16="http://schemas.microsoft.com/office/drawing/2014/main" val="20001"/>
                    </a:ext>
                  </a:extLst>
                </a:gridCol>
                <a:gridCol w="2269307">
                  <a:extLst>
                    <a:ext uri="{9D8B030D-6E8A-4147-A177-3AD203B41FA5}">
                      <a16:colId xmlns:a16="http://schemas.microsoft.com/office/drawing/2014/main" val="20002"/>
                    </a:ext>
                  </a:extLst>
                </a:gridCol>
                <a:gridCol w="2269307">
                  <a:extLst>
                    <a:ext uri="{9D8B030D-6E8A-4147-A177-3AD203B41FA5}">
                      <a16:colId xmlns:a16="http://schemas.microsoft.com/office/drawing/2014/main" val="166310075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Abemaciclib Dose Adjustment due to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Abemaciclib + ET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Age &lt;65 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Age ≥65 Yr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Interruptions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prior 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9652197"/>
                  </a:ext>
                </a:extLst>
              </a:tr>
            </a:tbl>
          </a:graphicData>
        </a:graphic>
      </p:graphicFrame>
    </p:spTree>
    <p:extLst>
      <p:ext uri="{BB962C8B-B14F-4D97-AF65-F5344CB8AC3E}">
        <p14:creationId xmlns:p14="http://schemas.microsoft.com/office/powerpoint/2010/main" val="1222278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monarchE Subgroup Analysis by Age: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In this subgroup analysis of monarchE by age, consistent iDFS and DRFS benefits with adjuvant abemaciclib + ET vs ET alone were observed in patients with high-risk HR+/HER2- EBC who were aged &lt;65 vs ≥65 yr</a:t>
            </a:r>
          </a:p>
          <a:p>
            <a:pPr lvl="1"/>
            <a:r>
              <a:rPr lang="en-US" altLang="en-US" sz="1800" dirty="0"/>
              <a:t>4-yr iDFS rate: 86.5% vs 82.0% with abemaciclib + ET (79.8% vs 76.8% with ET alone)</a:t>
            </a:r>
          </a:p>
          <a:p>
            <a:r>
              <a:rPr lang="en-US" altLang="en-US" sz="2000" dirty="0"/>
              <a:t>At baseline, high ECOG PS and medical comorbidities were more common in older patients</a:t>
            </a:r>
          </a:p>
          <a:p>
            <a:r>
              <a:rPr lang="en-US" altLang="en-US" sz="2000" dirty="0"/>
              <a:t>AE rates and QoL similar between age subgroups</a:t>
            </a:r>
          </a:p>
          <a:p>
            <a:pPr lvl="1"/>
            <a:r>
              <a:rPr lang="en-US" altLang="en-US" sz="1800" dirty="0"/>
              <a:t>Dose reductions, treatment discontinuations more common in older patients</a:t>
            </a:r>
          </a:p>
          <a:p>
            <a:pPr lvl="1"/>
            <a:r>
              <a:rPr lang="en-US" altLang="en-US" sz="1800" dirty="0"/>
              <a:t>iDFS benefit similar across evaluated abemaciclib </a:t>
            </a:r>
            <a:r>
              <a:rPr lang="en-US" sz="1800" dirty="0"/>
              <a:t>relative dose intensity</a:t>
            </a:r>
            <a:r>
              <a:rPr lang="en-US" altLang="en-US" sz="1800" dirty="0"/>
              <a:t> categories</a:t>
            </a:r>
          </a:p>
          <a:p>
            <a:r>
              <a:rPr lang="en-US" altLang="en-US" sz="2000" dirty="0"/>
              <a:t>Investigators concluded that results support use of adjuvant abemaciclib across different ages</a:t>
            </a:r>
          </a:p>
          <a:p>
            <a:pPr lvl="1"/>
            <a:r>
              <a:rPr lang="en-US" altLang="en-US" sz="1800" dirty="0"/>
              <a:t>Recommend counseling patients about treatment expectations and further counseling for older patients about symptom management and close monitoring for AEs needing dose modification</a:t>
            </a:r>
          </a:p>
          <a:p>
            <a:pPr marL="0" indent="0">
              <a:buNone/>
            </a:pPr>
            <a:endParaRPr lang="en-US" altLang="en-US" sz="2000" dirty="0"/>
          </a:p>
        </p:txBody>
      </p:sp>
      <p:sp>
        <p:nvSpPr>
          <p:cNvPr id="2" name="Text Box 11">
            <a:extLst>
              <a:ext uri="{FF2B5EF4-FFF2-40B4-BE49-F238E27FC236}">
                <a16:creationId xmlns:a16="http://schemas.microsoft.com/office/drawing/2014/main" id="{4E77203E-FCB2-5120-D831-6995AE86DE4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501.</a:t>
            </a:r>
          </a:p>
        </p:txBody>
      </p:sp>
    </p:spTree>
    <p:extLst>
      <p:ext uri="{BB962C8B-B14F-4D97-AF65-F5344CB8AC3E}">
        <p14:creationId xmlns:p14="http://schemas.microsoft.com/office/powerpoint/2010/main" val="1224297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3A4C7B7B5C064FA74C0DDD7312E4B1" ma:contentTypeVersion="1" ma:contentTypeDescription="Create a new document." ma:contentTypeScope="" ma:versionID="2bb0af599aa0841dc083086f4e4f9106">
  <xsd:schema xmlns:xsd="http://www.w3.org/2001/XMLSchema" xmlns:xs="http://www.w3.org/2001/XMLSchema" xmlns:p="http://schemas.microsoft.com/office/2006/metadata/properties" xmlns:ns2="d54cbe69-32bd-412a-b004-9152f949605e" xmlns:ns3="bb0c933d-89f2-416f-8030-1a1d7628e549" targetNamespace="http://schemas.microsoft.com/office/2006/metadata/properties" ma:root="true" ma:fieldsID="d38b5d74b62ab91c7fc12feb5e2e4bd1" ns2:_="" ns3:_="">
    <xsd:import namespace="d54cbe69-32bd-412a-b004-9152f949605e"/>
    <xsd:import namespace="bb0c933d-89f2-416f-8030-1a1d7628e54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b0c933d-89f2-416f-8030-1a1d7628e54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56M7VY3CDVN5-164651648-3</_dlc_DocId>
    <_dlc_DocIdUrl xmlns="d54cbe69-32bd-412a-b004-9152f949605e">
      <Url>https://intranet.clinicaloptions.com/mews/oncology/ONC_2023_ASCO_CF_(PRP6243)/Breast_1004_Hamilton/_layouts/15/DocIdRedir.aspx?ID=56M7VY3CDVN5-164651648-3</Url>
      <Description>56M7VY3CDVN5-164651648-3</Description>
    </_dlc_DocIdUrl>
    <Document_x0020_Category xmlns="bb0c933d-89f2-416f-8030-1a1d7628e549">Conference Capsule Slides</Document_x0020_Category>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9263579-14D5-4D22-A7CF-A42B66E739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b0c933d-89f2-416f-8030-1a1d7628e5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schemas.microsoft.com/office/infopath/2007/PartnerControls"/>
    <ds:schemaRef ds:uri="http://purl.org/dc/elements/1.1/"/>
    <ds:schemaRef ds:uri="d54cbe69-32bd-412a-b004-9152f949605e"/>
    <ds:schemaRef ds:uri="http://schemas.microsoft.com/office/2006/documentManagement/types"/>
    <ds:schemaRef ds:uri="http://schemas.microsoft.com/office/2006/metadata/properties"/>
    <ds:schemaRef ds:uri="http://schemas.openxmlformats.org/package/2006/metadata/core-properties"/>
    <ds:schemaRef ds:uri="http://purl.org/dc/terms/"/>
    <ds:schemaRef ds:uri="bb0c933d-89f2-416f-8030-1a1d7628e549"/>
    <ds:schemaRef ds:uri="http://www.w3.org/XML/1998/namespace"/>
    <ds:schemaRef ds:uri="http://purl.org/dc/dcmitype/"/>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D822369C-4A1B-4109-A1AA-86AD9FD19E0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1545</TotalTime>
  <Words>1964</Words>
  <Application>Microsoft Office PowerPoint</Application>
  <PresentationFormat>Widescreen</PresentationFormat>
  <Paragraphs>378</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Roboto</vt:lpstr>
      <vt:lpstr>Times</vt:lpstr>
      <vt:lpstr>Wingdings</vt:lpstr>
      <vt:lpstr>2022_CCO_Template</vt:lpstr>
      <vt:lpstr>monarchE Subgroup Analysis by Age: Adjuvant Abemaciclib + ET in Older vs Younger Patients With High-Risk, Node-Positive HR+/HER2- EBC</vt:lpstr>
      <vt:lpstr>About These Slides</vt:lpstr>
      <vt:lpstr>monarchE Subgroup Analysis by Age: Background</vt:lpstr>
      <vt:lpstr>monarchE Subgroup Analysis by Age: Study Design</vt:lpstr>
      <vt:lpstr>monarchE Subgroup Analysis by Age:  Baseline Characteristics</vt:lpstr>
      <vt:lpstr>monarchE Subgroup Analysis by Age: iDFS and DRFS</vt:lpstr>
      <vt:lpstr>monarchE Subgroup Analysis by Age: AEs</vt:lpstr>
      <vt:lpstr>monarchE Subgroup Analysis by Age:  Dose Adjustments and QoL</vt:lpstr>
      <vt:lpstr>monarchE Subgroup Analysis by Age: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monarchE Subgroup Analysis by Age: Adjuvant Abemaciclib + ET in Older vs Younger Patients With High-Risk, Node-Positive HR+/HER2- EBC</dc:title>
  <dc:creator>Preferred User</dc:creator>
  <cp:lastModifiedBy>jbuckley@clinicaloptions.com</cp:lastModifiedBy>
  <cp:revision>21</cp:revision>
  <cp:lastPrinted>2016-09-26T20:21:49Z</cp:lastPrinted>
  <dcterms:created xsi:type="dcterms:W3CDTF">2005-05-27T15:08:01Z</dcterms:created>
  <dcterms:modified xsi:type="dcterms:W3CDTF">2023-06-07T19:17:02Z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85e039ec-97a1-4084-b4c7-a1fd3ef9b2d4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0x010100AC3A4C7B7B5C064FA74C0DDD7312E4B1</vt:lpwstr>
  </property>
  <property fmtid="{D5CDD505-2E9C-101B-9397-08002B2CF9AE}" pid="9" name="MediaServiceImageTags">
    <vt:lpwstr/>
  </property>
</Properties>
</file>