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16"/>
  </p:notesMasterIdLst>
  <p:handoutMasterIdLst>
    <p:handoutMasterId r:id="rId17"/>
  </p:handoutMasterIdLst>
  <p:sldIdLst>
    <p:sldId id="321" r:id="rId8"/>
    <p:sldId id="308" r:id="rId9"/>
    <p:sldId id="541" r:id="rId10"/>
    <p:sldId id="550" r:id="rId11"/>
    <p:sldId id="533" r:id="rId12"/>
    <p:sldId id="549" r:id="rId13"/>
    <p:sldId id="536" r:id="rId14"/>
    <p:sldId id="551"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4"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Jill Sakai" initials="JS" lastIdx="6" clrIdx="11">
    <p:extLst>
      <p:ext uri="{19B8F6BF-5375-455C-9EA6-DF929625EA0E}">
        <p15:presenceInfo xmlns:p15="http://schemas.microsoft.com/office/powerpoint/2012/main" userId="Jill Sakai" providerId="None"/>
      </p:ext>
    </p:extLst>
  </p:cmAuthor>
  <p:cmAuthor id="13" name="CLINICALOPTIONS\mbecker" initials="C" lastIdx="13" clrIdx="12">
    <p:extLst>
      <p:ext uri="{19B8F6BF-5375-455C-9EA6-DF929625EA0E}">
        <p15:presenceInfo xmlns:p15="http://schemas.microsoft.com/office/powerpoint/2012/main" userId="CLINICALOPTIONS\mbecker" providerId="None"/>
      </p:ext>
    </p:extLst>
  </p:cmAuthor>
  <p:cmAuthor id="14" name="CLINICALOPTIONS\tquill" initials="C" lastIdx="1" clrIdx="13">
    <p:extLst>
      <p:ext uri="{19B8F6BF-5375-455C-9EA6-DF929625EA0E}">
        <p15:presenceInfo xmlns:p15="http://schemas.microsoft.com/office/powerpoint/2012/main" userId="CLINICALOPTIONS\tquill" providerId="None"/>
      </p:ext>
    </p:extLst>
  </p:cmAuthor>
  <p:cmAuthor id="15" name="aboecler@clinicaloptions.com" initials="a" lastIdx="4"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3255B7-6251-407F-9D90-F620E3128528}" v="1" dt="2020-12-10T22:49:23.32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4" autoAdjust="0"/>
    <p:restoredTop sz="76667" autoAdjust="0"/>
  </p:normalViewPr>
  <p:slideViewPr>
    <p:cSldViewPr snapToGrid="0" showGuides="1">
      <p:cViewPr varScale="1">
        <p:scale>
          <a:sx n="51" d="100"/>
          <a:sy n="51" d="100"/>
        </p:scale>
        <p:origin x="1120" y="56"/>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Buckley" userId="198f1f92-dcde-45fe-8deb-204ceb80a564" providerId="ADAL" clId="{703255B7-6251-407F-9D90-F620E3128528}"/>
    <pc:docChg chg="modSld">
      <pc:chgData name="Jessica Buckley" userId="198f1f92-dcde-45fe-8deb-204ceb80a564" providerId="ADAL" clId="{703255B7-6251-407F-9D90-F620E3128528}" dt="2020-12-10T22:49:18.235" v="1" actId="20577"/>
      <pc:docMkLst>
        <pc:docMk/>
      </pc:docMkLst>
      <pc:sldChg chg="modSp mod">
        <pc:chgData name="Jessica Buckley" userId="198f1f92-dcde-45fe-8deb-204ceb80a564" providerId="ADAL" clId="{703255B7-6251-407F-9D90-F620E3128528}" dt="2020-12-10T22:49:18.235" v="1" actId="20577"/>
        <pc:sldMkLst>
          <pc:docMk/>
          <pc:sldMk cId="0" sldId="321"/>
        </pc:sldMkLst>
        <pc:spChg chg="mod">
          <ac:chgData name="Jessica Buckley" userId="198f1f92-dcde-45fe-8deb-204ceb80a564" providerId="ADAL" clId="{703255B7-6251-407F-9D90-F620E3128528}" dt="2020-12-10T22:49:18.235" v="1" actId="20577"/>
          <ac:spMkLst>
            <pc:docMk/>
            <pc:sldMk cId="0" sldId="321"/>
            <ac:spMk id="7171" creationId="{4D67E167-2F37-481F-AB26-A6E236679EF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17793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MF, myelofibrosis; R/R, relapsed 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708463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 SVR, spleen volume reduction, TSS, total symptom score.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635334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CI, clinical improvement; DIPSS, Dynamic International Prognostic Scoring System; ECOG PS, Eastern Cooperative Oncology Group performance status; JAKi, JAK inhibitor; NA, not available; PD, progressive disease; SD, stable disease; UN, unknown.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43153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DIPSS, Dynamic International Prognostic Scoring System; ECOG PS, Eastern Cooperative Oncology Group performance status; MF, myelofibrosis; </a:t>
            </a:r>
            <a:r>
              <a:rPr lang="en-US" i="1" dirty="0" err="1"/>
              <a:t>SVR</a:t>
            </a:r>
            <a:r>
              <a:rPr lang="en-US" i="1" dirty="0"/>
              <a:t>, spleen volume reduction.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0376528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12/10/2020</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Correlation of Survival and Other Clinical Benefits With Imetelstat Therapy in High-Risk, JAK Inhibitor–Refractory Myelofibrosis</a:t>
            </a:r>
            <a:endParaRPr lang="en-US" altLang="en-US" sz="4000" dirty="0"/>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 </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IMbark Background: Imetelstat in Relapsed/Refractory Myelofibrosis</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dirty="0"/>
              <a:t>Patients with MF who are R/R to JAK inhibitors typically have poor survival outcomes</a:t>
            </a:r>
            <a:r>
              <a:rPr lang="en-US" baseline="30000" dirty="0"/>
              <a:t>[1]</a:t>
            </a:r>
            <a:endParaRPr lang="en-US" dirty="0"/>
          </a:p>
          <a:p>
            <a:r>
              <a:rPr lang="en-US" dirty="0"/>
              <a:t>Imetelstat: potent, first-in-class, telomerase inhibitor</a:t>
            </a:r>
          </a:p>
          <a:p>
            <a:pPr lvl="1"/>
            <a:r>
              <a:rPr lang="en-US" sz="2400" dirty="0"/>
              <a:t>13-mer oligonucleotide competitively inhibits telomerase enzyme activity by targeting the human telomerase RNA template, thus targeting MF malignant stem and progenitor cell proliferation</a:t>
            </a:r>
            <a:r>
              <a:rPr lang="en-US" sz="2400" baseline="30000" dirty="0"/>
              <a:t>[2]</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Newberry. Blood. 2017;130:1125. 2. Wang. Blood Adv. 2018;2:2378. </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29605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dirty="0"/>
              <a:t>IMbark: Study Design and Current Analysis</a:t>
            </a:r>
          </a:p>
        </p:txBody>
      </p:sp>
      <p:sp>
        <p:nvSpPr>
          <p:cNvPr id="3" name="Content Placeholder 2">
            <a:extLst>
              <a:ext uri="{FF2B5EF4-FFF2-40B4-BE49-F238E27FC236}">
                <a16:creationId xmlns:a16="http://schemas.microsoft.com/office/drawing/2014/main" id="{F10EA37E-5B67-44DC-BE64-EFBF01B1A3A0}"/>
              </a:ext>
            </a:extLst>
          </p:cNvPr>
          <p:cNvSpPr>
            <a:spLocks noGrp="1"/>
          </p:cNvSpPr>
          <p:nvPr>
            <p:ph idx="1"/>
          </p:nvPr>
        </p:nvSpPr>
        <p:spPr/>
        <p:txBody>
          <a:bodyPr/>
          <a:lstStyle/>
          <a:p>
            <a:r>
              <a:rPr lang="en-US" sz="2200" dirty="0"/>
              <a:t>IMbark is a randomized, single-blind phase II study comparing 2 doses of imetelstat </a:t>
            </a:r>
            <a:br>
              <a:rPr lang="en-US" sz="2200" dirty="0"/>
            </a:br>
            <a:r>
              <a:rPr lang="en-US" sz="2200" dirty="0"/>
              <a:t>(9.4 mg/kg vs 4.7 mg/kg IV Q3W) in R/R intermediate-2/high-risk MF patients</a:t>
            </a:r>
          </a:p>
          <a:p>
            <a:pPr lvl="1"/>
            <a:r>
              <a:rPr lang="en-US" sz="2200" dirty="0"/>
              <a:t>Trial identified dose-related clinical benefit in symptom response, survival</a:t>
            </a:r>
            <a:r>
              <a:rPr lang="en-US" sz="2200" baseline="30000" dirty="0"/>
              <a:t>[1]</a:t>
            </a:r>
          </a:p>
          <a:p>
            <a:r>
              <a:rPr lang="en-US" sz="2200" dirty="0"/>
              <a:t>Current analysis evaluated association between OS and spleen response, symptom response, and fibrosis improvement</a:t>
            </a:r>
            <a:r>
              <a:rPr lang="en-US" sz="2200" baseline="30000" dirty="0"/>
              <a:t>[2]</a:t>
            </a:r>
            <a:endParaRPr lang="en-US" sz="2200" dirty="0"/>
          </a:p>
          <a:p>
            <a:pPr lvl="1"/>
            <a:r>
              <a:rPr lang="en-US" sz="2200" dirty="0"/>
              <a:t>Spleen volume reduction ≥ 35% at Wk 24</a:t>
            </a:r>
          </a:p>
          <a:p>
            <a:pPr lvl="1"/>
            <a:r>
              <a:rPr lang="en-US" sz="2200" dirty="0"/>
              <a:t>Total symptom score reduction ≥ 50% at Wk 24</a:t>
            </a:r>
          </a:p>
          <a:p>
            <a:pPr lvl="1"/>
            <a:r>
              <a:rPr lang="en-US" sz="2200" dirty="0"/>
              <a:t>Fibrosis improvement: decrease by ≥ 1 grade as assessed by central pathology laboratory, graded by European Consensus method </a:t>
            </a:r>
          </a:p>
          <a:p>
            <a:r>
              <a:rPr lang="en-US" sz="2200" dirty="0"/>
              <a:t>Exploratory analysis: prognostic pretreatment baseline characteristics on OS</a:t>
            </a:r>
          </a:p>
          <a:p>
            <a:pPr lvl="1"/>
            <a:endParaRPr lang="en-US" sz="2400" baseline="30000" dirty="0"/>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Mascarenhas. ASH 2018;132:685. 2. Mascarenhas. ASH 2020. Abstr 53.</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48DD787A-C5D5-4A45-9DD2-B2A1B3AF6E5B}"/>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55F5C513-BF08-4947-8904-072F1C68C8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397299EE-AC46-4773-B81D-0E3B6C59A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94571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IMbark: Survival and Clinical Benefit</a:t>
            </a: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0" name="Group 3">
            <a:extLst>
              <a:ext uri="{FF2B5EF4-FFF2-40B4-BE49-F238E27FC236}">
                <a16:creationId xmlns:a16="http://schemas.microsoft.com/office/drawing/2014/main" id="{ABFAE910-B6A6-1F41-9918-16D69A0BD164}"/>
              </a:ext>
            </a:extLst>
          </p:cNvPr>
          <p:cNvGraphicFramePr>
            <a:graphicFrameLocks/>
          </p:cNvGraphicFramePr>
          <p:nvPr>
            <p:extLst>
              <p:ext uri="{D42A27DB-BD31-4B8C-83A1-F6EECF244321}">
                <p14:modId xmlns:p14="http://schemas.microsoft.com/office/powerpoint/2010/main" val="829257963"/>
              </p:ext>
            </p:extLst>
          </p:nvPr>
        </p:nvGraphicFramePr>
        <p:xfrm>
          <a:off x="522289" y="1599883"/>
          <a:ext cx="5443796" cy="3167343"/>
        </p:xfrm>
        <a:graphic>
          <a:graphicData uri="http://schemas.openxmlformats.org/drawingml/2006/table">
            <a:tbl>
              <a:tblPr/>
              <a:tblGrid>
                <a:gridCol w="2282695">
                  <a:extLst>
                    <a:ext uri="{9D8B030D-6E8A-4147-A177-3AD203B41FA5}">
                      <a16:colId xmlns:a16="http://schemas.microsoft.com/office/drawing/2014/main" val="20000"/>
                    </a:ext>
                  </a:extLst>
                </a:gridCol>
                <a:gridCol w="1649207">
                  <a:extLst>
                    <a:ext uri="{9D8B030D-6E8A-4147-A177-3AD203B41FA5}">
                      <a16:colId xmlns:a16="http://schemas.microsoft.com/office/drawing/2014/main" val="20001"/>
                    </a:ext>
                  </a:extLst>
                </a:gridCol>
                <a:gridCol w="1511894">
                  <a:extLst>
                    <a:ext uri="{9D8B030D-6E8A-4147-A177-3AD203B41FA5}">
                      <a16:colId xmlns:a16="http://schemas.microsoft.com/office/drawing/2014/main" val="3650126969"/>
                    </a:ext>
                  </a:extLst>
                </a:gridCol>
              </a:tblGrid>
              <a:tr h="6435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4.7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9.4 mg/kg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 (72.9)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(61.0)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6718074"/>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Censored,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60573984"/>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mos</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(17.1-33.9)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(22.8-31.6)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12-mo OS,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(63.9-87.9)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(71.6-91.4)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24-mo OS,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(27.4-56.0)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(43.6-69.7)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14" name="Group 3">
            <a:extLst>
              <a:ext uri="{FF2B5EF4-FFF2-40B4-BE49-F238E27FC236}">
                <a16:creationId xmlns:a16="http://schemas.microsoft.com/office/drawing/2014/main" id="{A0BBD28C-CA47-0444-8119-72A311A149DC}"/>
              </a:ext>
            </a:extLst>
          </p:cNvPr>
          <p:cNvGraphicFramePr>
            <a:graphicFrameLocks/>
          </p:cNvGraphicFramePr>
          <p:nvPr>
            <p:extLst>
              <p:ext uri="{D42A27DB-BD31-4B8C-83A1-F6EECF244321}">
                <p14:modId xmlns:p14="http://schemas.microsoft.com/office/powerpoint/2010/main" val="6686329"/>
              </p:ext>
            </p:extLst>
          </p:nvPr>
        </p:nvGraphicFramePr>
        <p:xfrm>
          <a:off x="6297589" y="1607847"/>
          <a:ext cx="5443796" cy="4099016"/>
        </p:xfrm>
        <a:graphic>
          <a:graphicData uri="http://schemas.openxmlformats.org/drawingml/2006/table">
            <a:tbl>
              <a:tblPr/>
              <a:tblGrid>
                <a:gridCol w="2531604">
                  <a:extLst>
                    <a:ext uri="{9D8B030D-6E8A-4147-A177-3AD203B41FA5}">
                      <a16:colId xmlns:a16="http://schemas.microsoft.com/office/drawing/2014/main" val="20000"/>
                    </a:ext>
                  </a:extLst>
                </a:gridCol>
                <a:gridCol w="1393999">
                  <a:extLst>
                    <a:ext uri="{9D8B030D-6E8A-4147-A177-3AD203B41FA5}">
                      <a16:colId xmlns:a16="http://schemas.microsoft.com/office/drawing/2014/main" val="20001"/>
                    </a:ext>
                  </a:extLst>
                </a:gridCol>
                <a:gridCol w="1518193">
                  <a:extLst>
                    <a:ext uri="{9D8B030D-6E8A-4147-A177-3AD203B41FA5}">
                      <a16:colId xmlns:a16="http://schemas.microsoft.com/office/drawing/2014/main" val="799525483"/>
                    </a:ext>
                  </a:extLst>
                </a:gridCol>
              </a:tblGrid>
              <a:tr h="6242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Clinical Measure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4.7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9.4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Fibrosis improvement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 1 grade,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4/20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16/37 (43.2)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Improvement vs worsening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0.37 (CI: 0.14-0.98;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.0443)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958834762"/>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50% TSS reduction at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Wk 24, %</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52643949"/>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50% TSS reduction vs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&lt; 50% TSS or missing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0.78 (CI: 0.40-1.49;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.4491)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994005894"/>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35% SVR at any time,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7/59 (11.9)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6416904"/>
                  </a:ext>
                </a:extLst>
              </a:tr>
              <a:tr h="3931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 35% SVR vs &lt; 35% SVR or 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0.44 (CI: 0.11-1.85;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 .2647)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74511807"/>
                  </a:ext>
                </a:extLst>
              </a:tr>
            </a:tbl>
          </a:graphicData>
        </a:graphic>
      </p:graphicFrame>
      <p:sp>
        <p:nvSpPr>
          <p:cNvPr id="9" name="Text Box 15">
            <a:extLst>
              <a:ext uri="{FF2B5EF4-FFF2-40B4-BE49-F238E27FC236}">
                <a16:creationId xmlns:a16="http://schemas.microsoft.com/office/drawing/2014/main" id="{6000F82A-8315-654A-8AF9-3A0F6BCC942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Mascarenhas. ASH 2020. Abstr 53.</a:t>
            </a:r>
            <a:endParaRPr lang="en-US" altLang="en-US" sz="1200" b="0" dirty="0">
              <a:solidFill>
                <a:schemeClr val="bg2"/>
              </a:solidFill>
              <a:latin typeface="Calibri" panose="020F0502020204030204" pitchFamily="34" charset="0"/>
            </a:endParaRPr>
          </a:p>
        </p:txBody>
      </p:sp>
      <p:sp>
        <p:nvSpPr>
          <p:cNvPr id="11" name="Content Placeholder 2">
            <a:extLst>
              <a:ext uri="{FF2B5EF4-FFF2-40B4-BE49-F238E27FC236}">
                <a16:creationId xmlns:a16="http://schemas.microsoft.com/office/drawing/2014/main" id="{A13511E9-5293-A645-95F5-35E98EAD1FB0}"/>
              </a:ext>
            </a:extLst>
          </p:cNvPr>
          <p:cNvSpPr>
            <a:spLocks noGrp="1"/>
          </p:cNvSpPr>
          <p:nvPr>
            <p:ph idx="1"/>
          </p:nvPr>
        </p:nvSpPr>
        <p:spPr>
          <a:xfrm>
            <a:off x="604674" y="5259062"/>
            <a:ext cx="10877529" cy="1059190"/>
          </a:xfrm>
        </p:spPr>
        <p:txBody>
          <a:bodyPr/>
          <a:lstStyle/>
          <a:p>
            <a:endParaRPr lang="en-US" sz="1800" dirty="0"/>
          </a:p>
          <a:p>
            <a:r>
              <a:rPr lang="en-US" sz="1800" dirty="0"/>
              <a:t>Imetelstat showed dose-dependent improvement in OS, bone marrow fibrosis, symptom response, and spleen volume reduction</a:t>
            </a:r>
          </a:p>
        </p:txBody>
      </p:sp>
      <p:sp>
        <p:nvSpPr>
          <p:cNvPr id="12" name="TextBox 11">
            <a:extLst>
              <a:ext uri="{FF2B5EF4-FFF2-40B4-BE49-F238E27FC236}">
                <a16:creationId xmlns:a16="http://schemas.microsoft.com/office/drawing/2014/main" id="{B3360667-9BC4-4AB7-A317-B92E56D48B72}"/>
              </a:ext>
            </a:extLst>
          </p:cNvPr>
          <p:cNvSpPr txBox="1"/>
          <p:nvPr/>
        </p:nvSpPr>
        <p:spPr bwMode="auto">
          <a:xfrm>
            <a:off x="604674" y="4767226"/>
            <a:ext cx="535632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cs typeface="Calibri" panose="020F0502020204030204" pitchFamily="34" charset="0"/>
              </a:rPr>
              <a:t>*April 2020 database lock; median follow-up: 41.7 mos (0.2-49.2 mos).</a:t>
            </a:r>
          </a:p>
        </p:txBody>
      </p:sp>
      <p:sp>
        <p:nvSpPr>
          <p:cNvPr id="4" name="Rectangle 3">
            <a:extLst>
              <a:ext uri="{FF2B5EF4-FFF2-40B4-BE49-F238E27FC236}">
                <a16:creationId xmlns:a16="http://schemas.microsoft.com/office/drawing/2014/main" id="{D56B0616-A532-43E5-9F25-A462D0B24386}"/>
              </a:ext>
            </a:extLst>
          </p:cNvPr>
          <p:cNvSpPr/>
          <p:nvPr/>
        </p:nvSpPr>
        <p:spPr bwMode="auto">
          <a:xfrm>
            <a:off x="6297588" y="2827954"/>
            <a:ext cx="5443798" cy="545166"/>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IMbark: Predictive Disease Characteristics for Survival</a:t>
            </a: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0" name="Group 3">
            <a:extLst>
              <a:ext uri="{FF2B5EF4-FFF2-40B4-BE49-F238E27FC236}">
                <a16:creationId xmlns:a16="http://schemas.microsoft.com/office/drawing/2014/main" id="{ABFAE910-B6A6-1F41-9918-16D69A0BD164}"/>
              </a:ext>
            </a:extLst>
          </p:cNvPr>
          <p:cNvGraphicFramePr>
            <a:graphicFrameLocks/>
          </p:cNvGraphicFramePr>
          <p:nvPr>
            <p:extLst>
              <p:ext uri="{D42A27DB-BD31-4B8C-83A1-F6EECF244321}">
                <p14:modId xmlns:p14="http://schemas.microsoft.com/office/powerpoint/2010/main" val="2139415297"/>
              </p:ext>
            </p:extLst>
          </p:nvPr>
        </p:nvGraphicFramePr>
        <p:xfrm>
          <a:off x="719137" y="1600199"/>
          <a:ext cx="10763065" cy="4564260"/>
        </p:xfrm>
        <a:graphic>
          <a:graphicData uri="http://schemas.openxmlformats.org/drawingml/2006/table">
            <a:tbl>
              <a:tblPr/>
              <a:tblGrid>
                <a:gridCol w="6459648">
                  <a:extLst>
                    <a:ext uri="{9D8B030D-6E8A-4147-A177-3AD203B41FA5}">
                      <a16:colId xmlns:a16="http://schemas.microsoft.com/office/drawing/2014/main" val="20000"/>
                    </a:ext>
                  </a:extLst>
                </a:gridCol>
                <a:gridCol w="2931940">
                  <a:extLst>
                    <a:ext uri="{9D8B030D-6E8A-4147-A177-3AD203B41FA5}">
                      <a16:colId xmlns:a16="http://schemas.microsoft.com/office/drawing/2014/main" val="3650126969"/>
                    </a:ext>
                  </a:extLst>
                </a:gridCol>
                <a:gridCol w="1371477">
                  <a:extLst>
                    <a:ext uri="{9D8B030D-6E8A-4147-A177-3AD203B41FA5}">
                      <a16:colId xmlns:a16="http://schemas.microsoft.com/office/drawing/2014/main" val="4103411324"/>
                    </a:ext>
                  </a:extLst>
                </a:gridCol>
              </a:tblGrid>
              <a:tr h="6378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Baseline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(95% Confidence Interval)*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3896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DIPSS high risk (vs intermediate-2 or 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2.16 (1.35-3.46)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2 (vs 0 or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2.33 (1.35-4.04)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Neutrophil count ≥ 10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(vs &lt;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 (1.02-2.59)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Hemoglobin ≥ 100 g/L (vs &lt;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0.59 (0.36-0.98)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85355969"/>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Platelet count ≥ 100 x 10</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9</a:t>
                      </a:r>
                      <a:r>
                        <a:rPr kumimoji="0" lang="en-US" sz="1800" b="0" i="0" u="none" strike="noStrike" cap="none" normalizeH="0" baseline="0" dirty="0">
                          <a:ln>
                            <a:noFill/>
                          </a:ln>
                          <a:solidFill>
                            <a:schemeClr val="bg2">
                              <a:lumMod val="10000"/>
                            </a:schemeClr>
                          </a:solidFill>
                          <a:effectLst/>
                          <a:latin typeface="Calibri" panose="020F0502020204030204" pitchFamily="34" charset="0"/>
                        </a:rPr>
                        <a:t>/L (vs &lt;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0.55 (0.32-0.95)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62559152"/>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Weight ≥ 75 kg (vs &lt;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(0.40-1.05)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7026631"/>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Transfusion within 12 wks of enrollment (vs 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1.91 (1.19-3.09)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42469283"/>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Transfusion dependent (vs not)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1.78 (1.05-3.00)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634090"/>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Response to JAKi: CR/PR/CI (vs SD/PD/UN)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 (1.06-2.79)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89038168"/>
                  </a:ext>
                </a:extLst>
              </a:tr>
              <a:tr h="3927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Response to last systemic therapy: CR/PR/CI (vs SD/PD/UN/NA)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1.59 (0.97-2.63)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8580545"/>
                  </a:ext>
                </a:extLst>
              </a:tr>
            </a:tbl>
          </a:graphicData>
        </a:graphic>
      </p:graphicFrame>
      <p:sp>
        <p:nvSpPr>
          <p:cNvPr id="9" name="Text Box 15">
            <a:extLst>
              <a:ext uri="{FF2B5EF4-FFF2-40B4-BE49-F238E27FC236}">
                <a16:creationId xmlns:a16="http://schemas.microsoft.com/office/drawing/2014/main" id="{4B8857BD-DA2B-E643-B389-5FC1C1606A3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Mascarenhas. ASH 2020. Abstr 53.</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E03C100E-FA57-4333-B35D-CE18B2E552C7}"/>
              </a:ext>
            </a:extLst>
          </p:cNvPr>
          <p:cNvSpPr txBox="1"/>
          <p:nvPr/>
        </p:nvSpPr>
        <p:spPr bwMode="auto">
          <a:xfrm>
            <a:off x="609759" y="6135619"/>
            <a:ext cx="3246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*Pooled analysis of both imetelstat doses.</a:t>
            </a:r>
          </a:p>
        </p:txBody>
      </p:sp>
    </p:spTree>
    <p:extLst>
      <p:ext uri="{BB962C8B-B14F-4D97-AF65-F5344CB8AC3E}">
        <p14:creationId xmlns:p14="http://schemas.microsoft.com/office/powerpoint/2010/main" val="3380757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dirty="0"/>
              <a:t>IMbark: Conclusions</a:t>
            </a:r>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sz="2400" dirty="0"/>
              <a:t>Investigators concluded that imetelstat continued to show dose-related OS improvement in patients with intermediate-2–risk/high-risk MF who relapsed or were refractory to JAK inhibitor therapy while clinical benefits trended toward correlation with OS</a:t>
            </a:r>
          </a:p>
          <a:p>
            <a:pPr lvl="1"/>
            <a:r>
              <a:rPr lang="en-US" sz="2400" dirty="0"/>
              <a:t>Improvements in bone marrow fibrosis significantly correlated with lower risk of death</a:t>
            </a:r>
          </a:p>
          <a:p>
            <a:pPr lvl="1"/>
            <a:r>
              <a:rPr lang="en-US" sz="2400" dirty="0"/>
              <a:t>SVR showed a trend in correlation with higher OS </a:t>
            </a:r>
          </a:p>
          <a:p>
            <a:pPr lvl="1"/>
            <a:r>
              <a:rPr lang="en-US" sz="2400" dirty="0"/>
              <a:t>Baseline factors that correlated with increased risk of death included DIPSS high risk, ECOG PS, transfusion dependency, and response to last JAK inhibitor</a:t>
            </a:r>
          </a:p>
          <a:p>
            <a:r>
              <a:rPr lang="en-US" sz="2400" dirty="0"/>
              <a:t>Phase 3 IMpactMF trial of imetelstat in patients with refractory MF expected to open in 2021 (primary endpoint: OS)</a:t>
            </a: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0C7F638B-1C34-B44C-8087-3AB56F10246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Mascarenhas. ASH 2020. Abstr 53.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86489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E06010E61702564481AD51ED63FFF206" ma:contentTypeVersion="1" ma:contentTypeDescription="Create a new document." ma:contentTypeScope="" ma:versionID="084e08bf60c59a87064cb4eb6c17ba12">
  <xsd:schema xmlns:xsd="http://www.w3.org/2001/XMLSchema" xmlns:xs="http://www.w3.org/2001/XMLSchema" xmlns:p="http://schemas.microsoft.com/office/2006/metadata/properties" xmlns:ns2="d54cbe69-32bd-412a-b004-9152f949605e" xmlns:ns3="06faaa68-fa83-480c-953e-584d11de661b" targetNamespace="http://schemas.microsoft.com/office/2006/metadata/properties" ma:root="true" ma:fieldsID="e23f398a743046fa61fb6887340d786c" ns2:_="" ns3:_="">
    <xsd:import namespace="d54cbe69-32bd-412a-b004-9152f949605e"/>
    <xsd:import namespace="06faaa68-fa83-480c-953e-584d11de661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6faaa68-fa83-480c-953e-584d11de661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56M7VY3CDVN5-1378251797-2</_dlc_DocId>
    <_dlc_DocIdUrl xmlns="d54cbe69-32bd-412a-b004-9152f949605e">
      <Url>https://intranet.clinicaloptions.com/mews/oncology/ONC_2020_ASH_CF_(PRP3815)/MDS_MPN_Mascarehhas_53/_layouts/15/DocIdRedir.aspx?ID=56M7VY3CDVN5-1378251797-2</Url>
      <Description>56M7VY3CDVN5-1378251797-2</Description>
    </_dlc_DocIdUrl>
    <Document_x0020_Category xmlns="06faaa68-fa83-480c-953e-584d11de661b">Conference Capsule Slides</Document_x0020_Category>
  </documentManagement>
</p:properti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6BA61612-1137-443D-88D2-4594B33AC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6faaa68-fa83-480c-953e-584d11de66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schemas.microsoft.com/office/2006/documentManagement/types"/>
    <ds:schemaRef ds:uri="http://schemas.openxmlformats.org/package/2006/metadata/core-properties"/>
    <ds:schemaRef ds:uri="http://schemas.microsoft.com/office/infopath/2007/PartnerControls"/>
    <ds:schemaRef ds:uri="http://purl.org/dc/dcmitype/"/>
    <ds:schemaRef ds:uri="http://purl.org/dc/elements/1.1/"/>
    <ds:schemaRef ds:uri="06faaa68-fa83-480c-953e-584d11de661b"/>
    <ds:schemaRef ds:uri="http://www.w3.org/XML/1998/namespace"/>
    <ds:schemaRef ds:uri="http://purl.org/dc/te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6145</TotalTime>
  <Words>1288</Words>
  <Application>Microsoft Office PowerPoint</Application>
  <PresentationFormat>Widescreen</PresentationFormat>
  <Paragraphs>145</Paragraphs>
  <Slides>8</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Times</vt:lpstr>
      <vt:lpstr>Wingdings</vt:lpstr>
      <vt:lpstr>2017_HTAA_Diabetes</vt:lpstr>
      <vt:lpstr>1_2017_HTAA_Diabetes</vt:lpstr>
      <vt:lpstr>Correlation of Survival and Other Clinical Benefits With Imetelstat Therapy in High-Risk, JAK Inhibitor–Refractory Myelofibrosis</vt:lpstr>
      <vt:lpstr>About These Slides</vt:lpstr>
      <vt:lpstr>IMbark Background: Imetelstat in Relapsed/Refractory Myelofibrosis</vt:lpstr>
      <vt:lpstr>IMbark: Study Design and Current Analysis</vt:lpstr>
      <vt:lpstr>IMbark: Survival and Clinical Benefit</vt:lpstr>
      <vt:lpstr>IMbark: Predictive Disease Characteristics for Survival</vt:lpstr>
      <vt:lpstr>IMbark: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Correlation of Survival and Other Clinical Benefits With Imetelstat Therapy in High-Risk, JAK Inhibitor–Refractory Myelofibrosis</dc:title>
  <dc:creator>Preferred User</dc:creator>
  <cp:lastModifiedBy>Jessica Buckley</cp:lastModifiedBy>
  <cp:revision>677</cp:revision>
  <cp:lastPrinted>2016-09-26T20:21:49Z</cp:lastPrinted>
  <dcterms:created xsi:type="dcterms:W3CDTF">2005-05-27T15:08:01Z</dcterms:created>
  <dcterms:modified xsi:type="dcterms:W3CDTF">2020-12-10T22:49:25Z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2b926406-e130-4fb9-afe0-240ce4cb7318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0x010100E06010E61702564481AD51ED63FFF206</vt:lpwstr>
  </property>
</Properties>
</file>