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19"/>
  </p:notesMasterIdLst>
  <p:handoutMasterIdLst>
    <p:handoutMasterId r:id="rId20"/>
  </p:handoutMasterIdLst>
  <p:sldIdLst>
    <p:sldId id="321" r:id="rId6"/>
    <p:sldId id="308" r:id="rId7"/>
    <p:sldId id="323" r:id="rId8"/>
    <p:sldId id="2147473814" r:id="rId9"/>
    <p:sldId id="1687" r:id="rId10"/>
    <p:sldId id="2147473816" r:id="rId11"/>
    <p:sldId id="1689" r:id="rId12"/>
    <p:sldId id="1690" r:id="rId13"/>
    <p:sldId id="1691" r:id="rId14"/>
    <p:sldId id="1692" r:id="rId15"/>
    <p:sldId id="1693" r:id="rId16"/>
    <p:sldId id="1684" r:id="rId17"/>
    <p:sldId id="1685"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Sarah Anderson" initials="SA" lastIdx="21" clrIdx="16">
    <p:extLst>
      <p:ext uri="{19B8F6BF-5375-455C-9EA6-DF929625EA0E}">
        <p15:presenceInfo xmlns:p15="http://schemas.microsoft.com/office/powerpoint/2012/main" userId="S::sanderson@clinicaloptions.com::7d462797-b6f8-43ff-95d7-bf66d7ed55ab" providerId="AD"/>
      </p:ext>
    </p:extLst>
  </p:cmAuthor>
  <p:cmAuthor id="18" name="Hillary Tunggal" initials="HT" lastIdx="18" clrIdx="17">
    <p:extLst>
      <p:ext uri="{19B8F6BF-5375-455C-9EA6-DF929625EA0E}">
        <p15:presenceInfo xmlns:p15="http://schemas.microsoft.com/office/powerpoint/2012/main" userId="S::htunggal@cealliance.com::ad64bda3-5530-4833-84b4-5d3ed1bf5c1c" providerId="AD"/>
      </p:ext>
    </p:extLst>
  </p:cmAuthor>
  <p:cmAuthor id="19" name="Megan Cartwright" initials="MC" lastIdx="3" clrIdx="18">
    <p:extLst>
      <p:ext uri="{19B8F6BF-5375-455C-9EA6-DF929625EA0E}">
        <p15:presenceInfo xmlns:p15="http://schemas.microsoft.com/office/powerpoint/2012/main" userId="S::mcartwright@clinicaloptions.com::aaeaf566-570c-41b1-9c90-11c8d9ac162b" providerId="AD"/>
      </p:ext>
    </p:extLst>
  </p:cmAuthor>
  <p:cmAuthor id="20" name="Timothy Quill" initials="TQ" lastIdx="2" clrIdx="19">
    <p:extLst>
      <p:ext uri="{19B8F6BF-5375-455C-9EA6-DF929625EA0E}">
        <p15:presenceInfo xmlns:p15="http://schemas.microsoft.com/office/powerpoint/2012/main" userId="S::tquill@clinicaloptions.com::b1dc6efb-2995-45e7-a306-57a2c67aa886" providerId="AD"/>
      </p:ext>
    </p:extLst>
  </p:cmAuthor>
  <p:cmAuthor id="21" name="Andrea Boecler" initials="AB" lastIdx="1" clrIdx="20">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F2F2F2"/>
    <a:srgbClr val="E1471D"/>
    <a:srgbClr val="E9E9EA"/>
    <a:srgbClr val="00823B"/>
    <a:srgbClr val="015873"/>
    <a:srgbClr val="046376"/>
    <a:srgbClr val="013763"/>
    <a:srgbClr val="033453"/>
    <a:srgbClr val="0062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09F8EF-5D3E-4D30-904F-711C1E281851}" v="3" dt="2024-05-13T19:18:20.34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10" autoAdjust="0"/>
    <p:restoredTop sz="84211" autoAdjust="0"/>
  </p:normalViewPr>
  <p:slideViewPr>
    <p:cSldViewPr snapToGrid="0">
      <p:cViewPr varScale="1">
        <p:scale>
          <a:sx n="56" d="100"/>
          <a:sy n="56" d="100"/>
        </p:scale>
        <p:origin x="1012" y="48"/>
      </p:cViewPr>
      <p:guideLst>
        <p:guide pos="312"/>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998271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DFS, disease-free survival; EFS, event-free survival; ICI, immune checkpoint inhibitor; MPR, major pathologic response</a:t>
            </a:r>
            <a:r>
              <a:rPr lang="en-US" b="1" i="1" dirty="0"/>
              <a:t>; </a:t>
            </a:r>
            <a:r>
              <a:rPr lang="en-US" i="1" dirty="0"/>
              <a:t>NSCLC, non-small-cell lung cancer; OS, overall survival; pCR, pathologic complete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167137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AJCC, American Joint Committee on Cancer; BICR, blinded independent central review; BIPR, blinded independent pathology review; carbo, carboplatin; cis, cisplatin; CT, chemotherapy; ECOG, Eastern Cooperative Oncology Group; EFS, event-free survival; MPR, major pathologic response; NSCLC, non-small-cell lung cancer; OS, overall survival; pCR, pathologic complete response; PS, performance status; WT, wild-type.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3B44E1-F40A-4636-AE9B-04BFDBBF019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9535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ECOG, Eastern Cooperative Oncology Group; IQR, interquartile range; NE, not evaluable; PS, performance status.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889202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adj, adjuvant; AE, adverse event; CT, chemotherapy; ECOG, Eastern Cooperative Oncology Group; neoadj, neoadjuvant; PD, progressive disease; PS, performance status; RT, radiotherapy; tx, treatment.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782244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CT, chemotherapy; NE, not evaluable; ORR, overall response rate; PD, progressive disease; PR, partial response; SD, stable disease; 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646387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CT, chemotherapy; IQR, interquartile range; Pbo, placebo; Tis, </a:t>
            </a:r>
            <a:r>
              <a:rPr lang="en-US" sz="1200" i="1" dirty="0"/>
              <a:t>tislelizumab; tx, treatment. </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897865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Pbo, placebo; Tis, </a:t>
            </a:r>
            <a:r>
              <a:rPr lang="en-US" sz="1200" i="1" dirty="0"/>
              <a:t>tislelizumab.</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418302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Pbo, placebo; Tis, </a:t>
            </a:r>
            <a:r>
              <a:rPr lang="en-US" sz="1200" i="1" dirty="0"/>
              <a:t>tislelizumab.</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67596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CT, chemotherapy; Gr, grade; Pbo, placebo; Tis, </a:t>
            </a:r>
            <a:r>
              <a:rPr lang="en-US" sz="1200" i="1" dirty="0"/>
              <a:t>tislelizumab.</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460507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CT, chemotherapy; LN, lymph node; NSCLC, non-small-cell lung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0904928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stone bridge with statues and a tower in the background&#10;&#10;Description automatically generated">
            <a:extLst>
              <a:ext uri="{FF2B5EF4-FFF2-40B4-BE49-F238E27FC236}">
                <a16:creationId xmlns:a16="http://schemas.microsoft.com/office/drawing/2014/main" id="{B4B7F0D9-3F4B-E435-1688-3C870736E95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5202" b="24587"/>
          <a:stretch/>
        </p:blipFill>
        <p:spPr>
          <a:xfrm>
            <a:off x="6114254" y="3657600"/>
            <a:ext cx="6077744"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660203104"/>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 id="2147484683"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hyperlink" Target="http://www.clinicaloptions.com/ELCCPrague2024Pro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RATIONALE-315: Surgical Outcomes From </a:t>
            </a:r>
            <a:br>
              <a:rPr lang="en-US" altLang="en-US" sz="4000" dirty="0"/>
            </a:br>
            <a:r>
              <a:rPr lang="en-US" altLang="en-US" sz="4000" dirty="0"/>
              <a:t>Phase III Trial of Perioperative Tislelizumab, </a:t>
            </a:r>
            <a:br>
              <a:rPr lang="en-US" altLang="en-US" sz="4000" dirty="0"/>
            </a:br>
            <a:r>
              <a:rPr lang="en-US" altLang="en-US" sz="4000" dirty="0"/>
              <a:t>a PD-1 Inhibitor, Plus Neoadjuvant Chemotherapy in Resectable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8804"/>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Regeneron Pharmaceuticals,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ELCC Annual Congress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6123801"/>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C8164-3CAB-8869-656C-746F14F5FBF0}"/>
              </a:ext>
            </a:extLst>
          </p:cNvPr>
          <p:cNvSpPr>
            <a:spLocks noGrp="1"/>
          </p:cNvSpPr>
          <p:nvPr>
            <p:ph type="title"/>
          </p:nvPr>
        </p:nvSpPr>
        <p:spPr/>
        <p:txBody>
          <a:bodyPr/>
          <a:lstStyle/>
          <a:p>
            <a:r>
              <a:rPr lang="en-US" dirty="0"/>
              <a:t>RATIONALE-315 Surgical Outcomes: </a:t>
            </a:r>
            <a:br>
              <a:rPr lang="en-US" dirty="0"/>
            </a:br>
            <a:r>
              <a:rPr lang="en-US" dirty="0"/>
              <a:t>Background</a:t>
            </a:r>
          </a:p>
        </p:txBody>
      </p:sp>
      <p:sp>
        <p:nvSpPr>
          <p:cNvPr id="3" name="Content Placeholder 2">
            <a:extLst>
              <a:ext uri="{FF2B5EF4-FFF2-40B4-BE49-F238E27FC236}">
                <a16:creationId xmlns:a16="http://schemas.microsoft.com/office/drawing/2014/main" id="{F3B019CF-6EC4-3DBD-9E2E-B89D26D5AC80}"/>
              </a:ext>
            </a:extLst>
          </p:cNvPr>
          <p:cNvSpPr>
            <a:spLocks noGrp="1"/>
          </p:cNvSpPr>
          <p:nvPr>
            <p:ph idx="1"/>
          </p:nvPr>
        </p:nvSpPr>
        <p:spPr/>
        <p:txBody>
          <a:bodyPr/>
          <a:lstStyle/>
          <a:p>
            <a:r>
              <a:rPr lang="en-US" sz="2200" dirty="0"/>
              <a:t>Surgical resection is a mainstay of treatment with curative intent for patients with resectable early-stage NSCLC</a:t>
            </a:r>
            <a:r>
              <a:rPr lang="en-US" sz="2200" baseline="30000" dirty="0"/>
              <a:t>1</a:t>
            </a:r>
            <a:r>
              <a:rPr lang="en-US" sz="2200" dirty="0"/>
              <a:t> </a:t>
            </a:r>
          </a:p>
          <a:p>
            <a:pPr lvl="1"/>
            <a:r>
              <a:rPr lang="en-US" sz="2000" dirty="0"/>
              <a:t>However, analysis of real-world patients with resectable stage IB-IIIA NSCLC reported 5-yr DFS rate of 29.3% and 5-yr OS rate of 57.5%</a:t>
            </a:r>
            <a:r>
              <a:rPr lang="en-US" sz="2000" baseline="30000" dirty="0"/>
              <a:t>2</a:t>
            </a:r>
            <a:endParaRPr lang="en-US" sz="2000" dirty="0"/>
          </a:p>
          <a:p>
            <a:r>
              <a:rPr lang="en-US" sz="2200" dirty="0"/>
              <a:t>Multiple phase III trials have shown significantly improved rates of pCR, EFS, and OS when ICI is added to neoadjuvant CT ± adjuvant ICI alone in resectable early-stage NSCLC</a:t>
            </a:r>
            <a:r>
              <a:rPr lang="en-US" sz="2200" baseline="30000" dirty="0"/>
              <a:t>3-9</a:t>
            </a:r>
            <a:endParaRPr lang="en-US" sz="2200" dirty="0"/>
          </a:p>
          <a:p>
            <a:r>
              <a:rPr lang="en-US" sz="2200" dirty="0"/>
              <a:t>Ongoing phase III RATIONALE-315 trial demonstrated that adding tislelizumab, anti–PD-1 ICI, to neoadjuvant platinum-doublet CT followed by adjuvant tislelizumab alone significantly improved rates of MPR, pCR, and EFS (all </a:t>
            </a:r>
            <a:r>
              <a:rPr lang="en-US" sz="2200" i="1" dirty="0"/>
              <a:t>P </a:t>
            </a:r>
            <a:r>
              <a:rPr lang="en-US" sz="2200" dirty="0"/>
              <a:t>≤.0003) in Chinese patients with resectable stage II-IIIA NSCLC</a:t>
            </a:r>
            <a:r>
              <a:rPr lang="en-US" sz="2200" baseline="30000" dirty="0"/>
              <a:t>9</a:t>
            </a:r>
            <a:endParaRPr lang="en-US" sz="2200" dirty="0"/>
          </a:p>
          <a:p>
            <a:r>
              <a:rPr lang="en-US" sz="2200" dirty="0"/>
              <a:t>Current report presents surgical outcomes in RATIONALE-315 participants</a:t>
            </a:r>
            <a:r>
              <a:rPr lang="en-US" sz="2200" baseline="30000" dirty="0"/>
              <a:t>10</a:t>
            </a:r>
            <a:endParaRPr lang="en-US" sz="2200" dirty="0"/>
          </a:p>
        </p:txBody>
      </p:sp>
      <p:sp>
        <p:nvSpPr>
          <p:cNvPr id="5" name="Text Box 15">
            <a:extLst>
              <a:ext uri="{FF2B5EF4-FFF2-40B4-BE49-F238E27FC236}">
                <a16:creationId xmlns:a16="http://schemas.microsoft.com/office/drawing/2014/main" id="{D8324E65-435E-611B-89D2-F9F16E63A584}"/>
              </a:ext>
            </a:extLst>
          </p:cNvPr>
          <p:cNvSpPr txBox="1">
            <a:spLocks noChangeArrowheads="1"/>
          </p:cNvSpPr>
          <p:nvPr/>
        </p:nvSpPr>
        <p:spPr bwMode="auto">
          <a:xfrm>
            <a:off x="412751" y="5834917"/>
            <a:ext cx="7853362" cy="830997"/>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NCCN. NSCLC guidelines. v.5.2024. 2. West. Clin Lung Cancer. 2023;24:260. 3. Spicer. ESMO 2023. Abstr LBA56.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4. Wakelee. NEJM. 2023;389:491. 5. Heymach. NEJM. 2023;389:1672. 6. Cascone. ESMO 2023. Abstr LBA1.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7. Forde. NEJM. 2022;386:1973. 8. Girard. ELCC 2023. Abstr 840. 9. Yue. ESMO Virtual Plenary 2024. Abstr VP1-2024.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10. Yue. ELCC 2024. Abstr 108O.</a:t>
            </a:r>
          </a:p>
        </p:txBody>
      </p:sp>
    </p:spTree>
    <p:extLst>
      <p:ext uri="{BB962C8B-B14F-4D97-AF65-F5344CB8AC3E}">
        <p14:creationId xmlns:p14="http://schemas.microsoft.com/office/powerpoint/2010/main" val="899305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itle 1">
            <a:extLst>
              <a:ext uri="{FF2B5EF4-FFF2-40B4-BE49-F238E27FC236}">
                <a16:creationId xmlns:a16="http://schemas.microsoft.com/office/drawing/2014/main" id="{8CB4A11C-BD8F-47B5-A4C6-3E1471EB3550}"/>
              </a:ext>
            </a:extLst>
          </p:cNvPr>
          <p:cNvSpPr>
            <a:spLocks noGrp="1"/>
          </p:cNvSpPr>
          <p:nvPr>
            <p:ph type="title"/>
          </p:nvPr>
        </p:nvSpPr>
        <p:spPr/>
        <p:txBody>
          <a:bodyPr/>
          <a:lstStyle/>
          <a:p>
            <a:r>
              <a:rPr lang="en-US" dirty="0"/>
              <a:t>RATIONALE-315 Surgical Outcomes: </a:t>
            </a:r>
            <a:br>
              <a:rPr lang="en-US" dirty="0"/>
            </a:br>
            <a:r>
              <a:rPr lang="en-US" dirty="0"/>
              <a:t>Study Design</a:t>
            </a:r>
          </a:p>
        </p:txBody>
      </p:sp>
      <p:sp>
        <p:nvSpPr>
          <p:cNvPr id="65" name="Content Placeholder 2">
            <a:extLst>
              <a:ext uri="{FF2B5EF4-FFF2-40B4-BE49-F238E27FC236}">
                <a16:creationId xmlns:a16="http://schemas.microsoft.com/office/drawing/2014/main" id="{7C3EB341-92CF-41F7-97E7-C9429D3A07F5}"/>
              </a:ext>
            </a:extLst>
          </p:cNvPr>
          <p:cNvSpPr>
            <a:spLocks noGrp="1"/>
          </p:cNvSpPr>
          <p:nvPr>
            <p:ph idx="1"/>
          </p:nvPr>
        </p:nvSpPr>
        <p:spPr>
          <a:xfrm>
            <a:off x="604675" y="1513047"/>
            <a:ext cx="10877529" cy="833164"/>
          </a:xfrm>
        </p:spPr>
        <p:txBody>
          <a:bodyPr/>
          <a:lstStyle/>
          <a:p>
            <a:r>
              <a:rPr lang="en-US" sz="2000" dirty="0"/>
              <a:t>Multicenter, randomized phase III trial in China (median follow-up: 22.0 mo [range: 0.1-38.4]; data cutoff: August 21, 2023)</a:t>
            </a:r>
          </a:p>
          <a:p>
            <a:endParaRPr lang="en-US" sz="2000" dirty="0"/>
          </a:p>
          <a:p>
            <a:endParaRPr lang="en-US" sz="2000" dirty="0"/>
          </a:p>
          <a:p>
            <a:endParaRPr lang="en-US" sz="2000" dirty="0"/>
          </a:p>
          <a:p>
            <a:endParaRPr lang="en-US" sz="2000" dirty="0"/>
          </a:p>
          <a:p>
            <a:endParaRPr lang="en-US" sz="2000" dirty="0"/>
          </a:p>
        </p:txBody>
      </p:sp>
      <p:sp>
        <p:nvSpPr>
          <p:cNvPr id="70" name="Text Box 45">
            <a:extLst>
              <a:ext uri="{FF2B5EF4-FFF2-40B4-BE49-F238E27FC236}">
                <a16:creationId xmlns:a16="http://schemas.microsoft.com/office/drawing/2014/main" id="{9BF31983-1D4B-401B-8CDD-F37FC5995D8B}"/>
              </a:ext>
            </a:extLst>
          </p:cNvPr>
          <p:cNvSpPr txBox="1">
            <a:spLocks noChangeArrowheads="1"/>
          </p:cNvSpPr>
          <p:nvPr/>
        </p:nvSpPr>
        <p:spPr bwMode="auto">
          <a:xfrm>
            <a:off x="439566" y="2767534"/>
            <a:ext cx="271779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rPr>
              <a:t>Patients with </a:t>
            </a:r>
            <a:r>
              <a:rPr lang="en-GB" altLang="en-US" sz="1600" b="0" dirty="0">
                <a:solidFill>
                  <a:srgbClr val="000000"/>
                </a:solidFill>
                <a:latin typeface="Calibri" panose="020F0502020204030204" pitchFamily="34" charset="0"/>
              </a:rPr>
              <a:t>resectable </a:t>
            </a:r>
            <a:br>
              <a:rPr lang="en-GB" altLang="en-US" sz="1600" b="0" dirty="0">
                <a:solidFill>
                  <a:srgbClr val="000000"/>
                </a:solidFill>
                <a:latin typeface="Calibri" panose="020F0502020204030204" pitchFamily="34" charset="0"/>
              </a:rPr>
            </a:br>
            <a:r>
              <a:rPr lang="en-GB" altLang="en-US" sz="1600" b="0" dirty="0">
                <a:solidFill>
                  <a:srgbClr val="000000"/>
                </a:solidFill>
                <a:latin typeface="Calibri" panose="020F0502020204030204" pitchFamily="34" charset="0"/>
              </a:rPr>
              <a:t>stage II-IIIA NSCLC per AJCC 8th Cancer Staging Manual; candidate for R0 resection, ECOG PS 0/1, </a:t>
            </a:r>
            <a:r>
              <a:rPr lang="en-GB" altLang="en-US" sz="1600" b="0" i="1" dirty="0">
                <a:solidFill>
                  <a:srgbClr val="000000"/>
                </a:solidFill>
                <a:latin typeface="Calibri" panose="020F0502020204030204" pitchFamily="34" charset="0"/>
              </a:rPr>
              <a:t>EGFR/ALK </a:t>
            </a:r>
            <a:r>
              <a:rPr lang="en-GB" altLang="en-US" sz="1600" b="0" dirty="0">
                <a:solidFill>
                  <a:srgbClr val="000000"/>
                </a:solidFill>
                <a:latin typeface="Calibri" panose="020F0502020204030204" pitchFamily="34" charset="0"/>
              </a:rPr>
              <a:t>WT*</a:t>
            </a:r>
            <a:endPar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rPr>
              <a:t>(N = 453)</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71" name="Rectangle 46">
            <a:extLst>
              <a:ext uri="{FF2B5EF4-FFF2-40B4-BE49-F238E27FC236}">
                <a16:creationId xmlns:a16="http://schemas.microsoft.com/office/drawing/2014/main" id="{8DE565DA-7ECE-4B50-8C36-23ACD0A089C7}"/>
              </a:ext>
            </a:extLst>
          </p:cNvPr>
          <p:cNvSpPr>
            <a:spLocks noChangeArrowheads="1"/>
          </p:cNvSpPr>
          <p:nvPr/>
        </p:nvSpPr>
        <p:spPr bwMode="auto">
          <a:xfrm>
            <a:off x="427377" y="2128829"/>
            <a:ext cx="57202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histology (squamous vs nonsquamous), disease stage (II vs IIIA), and PD-L1 expression (≥1% vs &lt;1%/not evaluable/indeterminate)</a:t>
            </a:r>
          </a:p>
        </p:txBody>
      </p:sp>
      <p:sp>
        <p:nvSpPr>
          <p:cNvPr id="72" name="Line 52">
            <a:extLst>
              <a:ext uri="{FF2B5EF4-FFF2-40B4-BE49-F238E27FC236}">
                <a16:creationId xmlns:a16="http://schemas.microsoft.com/office/drawing/2014/main" id="{A5659DDD-76C6-4F95-90DE-E8EB572AD6C1}"/>
              </a:ext>
            </a:extLst>
          </p:cNvPr>
          <p:cNvSpPr>
            <a:spLocks noChangeShapeType="1"/>
          </p:cNvSpPr>
          <p:nvPr/>
        </p:nvSpPr>
        <p:spPr bwMode="auto">
          <a:xfrm rot="5400000">
            <a:off x="3068545" y="2871469"/>
            <a:ext cx="423919" cy="0"/>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3" name="Line 54">
            <a:extLst>
              <a:ext uri="{FF2B5EF4-FFF2-40B4-BE49-F238E27FC236}">
                <a16:creationId xmlns:a16="http://schemas.microsoft.com/office/drawing/2014/main" id="{9E0A3D67-2973-4E81-A7E9-D16DF9616813}"/>
              </a:ext>
            </a:extLst>
          </p:cNvPr>
          <p:cNvSpPr>
            <a:spLocks noChangeShapeType="1"/>
          </p:cNvSpPr>
          <p:nvPr/>
        </p:nvSpPr>
        <p:spPr bwMode="auto">
          <a:xfrm flipV="1">
            <a:off x="3063486" y="3083429"/>
            <a:ext cx="434039" cy="24248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6" name="Line 52">
            <a:extLst>
              <a:ext uri="{FF2B5EF4-FFF2-40B4-BE49-F238E27FC236}">
                <a16:creationId xmlns:a16="http://schemas.microsoft.com/office/drawing/2014/main" id="{FE6847A0-E932-4687-AE0D-A4A548EB1F36}"/>
              </a:ext>
            </a:extLst>
          </p:cNvPr>
          <p:cNvSpPr>
            <a:spLocks noChangeShapeType="1"/>
          </p:cNvSpPr>
          <p:nvPr/>
        </p:nvSpPr>
        <p:spPr bwMode="auto">
          <a:xfrm>
            <a:off x="6154937" y="3099693"/>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7" name="Content Placeholder 3">
            <a:extLst>
              <a:ext uri="{FF2B5EF4-FFF2-40B4-BE49-F238E27FC236}">
                <a16:creationId xmlns:a16="http://schemas.microsoft.com/office/drawing/2014/main" id="{71C7F04A-4830-429A-B15D-9B486E75EB0E}"/>
              </a:ext>
            </a:extLst>
          </p:cNvPr>
          <p:cNvSpPr txBox="1">
            <a:spLocks/>
          </p:cNvSpPr>
          <p:nvPr/>
        </p:nvSpPr>
        <p:spPr>
          <a:xfrm>
            <a:off x="4811079" y="4797717"/>
            <a:ext cx="7158432" cy="1392474"/>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78" name="Rectangle 49">
            <a:extLst>
              <a:ext uri="{FF2B5EF4-FFF2-40B4-BE49-F238E27FC236}">
                <a16:creationId xmlns:a16="http://schemas.microsoft.com/office/drawing/2014/main" id="{B56EB130-5955-4C88-96C8-7972D57D32B2}"/>
              </a:ext>
            </a:extLst>
          </p:cNvPr>
          <p:cNvSpPr>
            <a:spLocks noChangeArrowheads="1"/>
          </p:cNvSpPr>
          <p:nvPr/>
        </p:nvSpPr>
        <p:spPr bwMode="auto">
          <a:xfrm>
            <a:off x="3584484" y="2650897"/>
            <a:ext cx="3275124" cy="86506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Tislelizumab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 + </a:t>
            </a:r>
            <a:r>
              <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Platinum-doublet CT</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altLang="en-US" sz="1600" b="0" i="0" u="none" strike="noStrike" kern="1200" cap="none" spc="0" normalizeH="0" noProof="0" dirty="0">
                <a:ln>
                  <a:noFill/>
                </a:ln>
                <a:solidFill>
                  <a:srgbClr val="FFFFFF"/>
                </a:solidFill>
                <a:effectLst/>
                <a:uLnTx/>
                <a:uFillTx/>
                <a:latin typeface="Calibri" panose="020F0502020204030204" pitchFamily="34" charset="0"/>
                <a:ea typeface="+mn-ea"/>
                <a:cs typeface="Arial" panose="020B0604020202020204" pitchFamily="34" charset="0"/>
              </a:rPr>
              <a:t> x 3-4 cycles</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226)</a:t>
            </a:r>
          </a:p>
        </p:txBody>
      </p:sp>
      <p:sp>
        <p:nvSpPr>
          <p:cNvPr id="79" name="Rectangle 50">
            <a:extLst>
              <a:ext uri="{FF2B5EF4-FFF2-40B4-BE49-F238E27FC236}">
                <a16:creationId xmlns:a16="http://schemas.microsoft.com/office/drawing/2014/main" id="{ACA3602D-DB1A-471A-84C1-3C4D66196E75}"/>
              </a:ext>
            </a:extLst>
          </p:cNvPr>
          <p:cNvSpPr>
            <a:spLocks noChangeArrowheads="1"/>
          </p:cNvSpPr>
          <p:nvPr/>
        </p:nvSpPr>
        <p:spPr bwMode="auto">
          <a:xfrm>
            <a:off x="3584484" y="3592380"/>
            <a:ext cx="3274407" cy="86868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IV Q3W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Platinum-doublet CT</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altLang="en-US" sz="1600" b="0" i="0" u="none" strike="noStrike" kern="1200" cap="none" spc="0" normalizeH="0" noProof="0" dirty="0">
                <a:ln>
                  <a:noFill/>
                </a:ln>
                <a:solidFill>
                  <a:srgbClr val="FFFFFF"/>
                </a:solidFill>
                <a:effectLst/>
                <a:uLnTx/>
                <a:uFillTx/>
                <a:latin typeface="Calibri" panose="020F0502020204030204" pitchFamily="34" charset="0"/>
                <a:ea typeface="+mn-ea"/>
                <a:cs typeface="Arial" panose="020B0604020202020204" pitchFamily="34" charset="0"/>
              </a:rPr>
              <a:t> x 3-4 cycles</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227)</a:t>
            </a:r>
          </a:p>
        </p:txBody>
      </p:sp>
      <p:sp>
        <p:nvSpPr>
          <p:cNvPr id="5" name="TextBox 4">
            <a:extLst>
              <a:ext uri="{FF2B5EF4-FFF2-40B4-BE49-F238E27FC236}">
                <a16:creationId xmlns:a16="http://schemas.microsoft.com/office/drawing/2014/main" id="{F5F5B9ED-6747-4003-E17D-80EAD977B110}"/>
              </a:ext>
            </a:extLst>
          </p:cNvPr>
          <p:cNvSpPr txBox="1"/>
          <p:nvPr/>
        </p:nvSpPr>
        <p:spPr bwMode="auto">
          <a:xfrm>
            <a:off x="3584484" y="4465968"/>
            <a:ext cx="47884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EGFR </a:t>
            </a:r>
            <a:r>
              <a:rPr lang="en-US" sz="1200" b="0" dirty="0">
                <a:solidFill>
                  <a:schemeClr val="bg1"/>
                </a:solidFill>
                <a:latin typeface="Calibri" panose="020F0502020204030204" pitchFamily="34" charset="0"/>
              </a:rPr>
              <a:t>testing not required for squamous histology.</a:t>
            </a:r>
            <a:br>
              <a:rPr lang="en-US" sz="1200" b="0" dirty="0">
                <a:solidFill>
                  <a:schemeClr val="bg1"/>
                </a:solidFill>
                <a:latin typeface="Calibri" panose="020F0502020204030204" pitchFamily="34" charset="0"/>
              </a:rPr>
            </a:b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Squamous: cis/carbo + pac; nonsquamous: cis/carbo + pem.</a:t>
            </a:r>
          </a:p>
        </p:txBody>
      </p:sp>
      <p:sp>
        <p:nvSpPr>
          <p:cNvPr id="11" name="Line 52">
            <a:extLst>
              <a:ext uri="{FF2B5EF4-FFF2-40B4-BE49-F238E27FC236}">
                <a16:creationId xmlns:a16="http://schemas.microsoft.com/office/drawing/2014/main" id="{6A95337B-CC19-B4BC-17FB-FB779818EF6F}"/>
              </a:ext>
            </a:extLst>
          </p:cNvPr>
          <p:cNvSpPr>
            <a:spLocks noChangeShapeType="1"/>
          </p:cNvSpPr>
          <p:nvPr/>
        </p:nvSpPr>
        <p:spPr bwMode="auto">
          <a:xfrm>
            <a:off x="6915413" y="3083429"/>
            <a:ext cx="814519"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Rectangle 49">
            <a:extLst>
              <a:ext uri="{FF2B5EF4-FFF2-40B4-BE49-F238E27FC236}">
                <a16:creationId xmlns:a16="http://schemas.microsoft.com/office/drawing/2014/main" id="{D14F44DF-FD79-604A-F643-6DFF6643082E}"/>
              </a:ext>
            </a:extLst>
          </p:cNvPr>
          <p:cNvSpPr>
            <a:spLocks noChangeArrowheads="1"/>
          </p:cNvSpPr>
          <p:nvPr/>
        </p:nvSpPr>
        <p:spPr bwMode="auto">
          <a:xfrm>
            <a:off x="7785738" y="2647282"/>
            <a:ext cx="3274407" cy="8686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Tislelizumab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IV Q6W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for up to 8 cycles</a:t>
            </a:r>
          </a:p>
        </p:txBody>
      </p:sp>
      <p:sp>
        <p:nvSpPr>
          <p:cNvPr id="14" name="Rectangle 50">
            <a:extLst>
              <a:ext uri="{FF2B5EF4-FFF2-40B4-BE49-F238E27FC236}">
                <a16:creationId xmlns:a16="http://schemas.microsoft.com/office/drawing/2014/main" id="{71FE6676-4244-2649-7EF4-43C37E2F10A1}"/>
              </a:ext>
            </a:extLst>
          </p:cNvPr>
          <p:cNvSpPr>
            <a:spLocks noChangeArrowheads="1"/>
          </p:cNvSpPr>
          <p:nvPr/>
        </p:nvSpPr>
        <p:spPr bwMode="auto">
          <a:xfrm>
            <a:off x="7785738" y="3592380"/>
            <a:ext cx="3274407" cy="86868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IV Q6W</a:t>
            </a:r>
          </a:p>
          <a:p>
            <a:pPr algn="ctr" eaLnBrk="1" fontAlgn="auto" hangingPunct="1">
              <a:lnSpc>
                <a:spcPct val="100000"/>
              </a:lnSpc>
              <a:spcBef>
                <a:spcPct val="0"/>
              </a:spcBef>
              <a:spcAft>
                <a:spcPct val="0"/>
              </a:spcAft>
              <a:buClrTx/>
              <a:buNone/>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for up to 8 cycles</a:t>
            </a:r>
          </a:p>
        </p:txBody>
      </p:sp>
      <p:sp>
        <p:nvSpPr>
          <p:cNvPr id="2" name="Text Box 15">
            <a:extLst>
              <a:ext uri="{FF2B5EF4-FFF2-40B4-BE49-F238E27FC236}">
                <a16:creationId xmlns:a16="http://schemas.microsoft.com/office/drawing/2014/main" id="{9A8DA48A-C380-49F3-E2E0-9A1BFA31BBA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 NCT04379635.</a:t>
            </a:r>
          </a:p>
        </p:txBody>
      </p:sp>
      <p:sp>
        <p:nvSpPr>
          <p:cNvPr id="16" name="Content Placeholder 2">
            <a:extLst>
              <a:ext uri="{FF2B5EF4-FFF2-40B4-BE49-F238E27FC236}">
                <a16:creationId xmlns:a16="http://schemas.microsoft.com/office/drawing/2014/main" id="{B6A6BA59-354B-C967-3D62-3DC944640C50}"/>
              </a:ext>
            </a:extLst>
          </p:cNvPr>
          <p:cNvSpPr txBox="1">
            <a:spLocks/>
          </p:cNvSpPr>
          <p:nvPr/>
        </p:nvSpPr>
        <p:spPr bwMode="auto">
          <a:xfrm>
            <a:off x="604675" y="4927857"/>
            <a:ext cx="10877529" cy="123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kern="0" dirty="0"/>
              <a:t>Primary endpoints: </a:t>
            </a:r>
            <a:r>
              <a:rPr lang="en-US" sz="2000" b="0" kern="0" dirty="0"/>
              <a:t>MPR rate by BIPR, EFS by BICR</a:t>
            </a:r>
          </a:p>
          <a:p>
            <a:r>
              <a:rPr lang="en-US" sz="2000" kern="0" dirty="0"/>
              <a:t>Secondary endpoints: </a:t>
            </a:r>
            <a:r>
              <a:rPr lang="en-US" sz="2000" b="0" kern="0" dirty="0"/>
              <a:t>pCR rate by BIPR, OS, EFS by investigator, safety</a:t>
            </a:r>
          </a:p>
          <a:p>
            <a:r>
              <a:rPr lang="en-US" sz="2000" kern="0" dirty="0"/>
              <a:t>Exploratory endpoint: </a:t>
            </a:r>
            <a:r>
              <a:rPr lang="en-US" sz="2000" b="0" kern="0" dirty="0"/>
              <a:t>surgical outcomes</a:t>
            </a:r>
          </a:p>
        </p:txBody>
      </p:sp>
      <p:sp>
        <p:nvSpPr>
          <p:cNvPr id="20" name="Line 54">
            <a:extLst>
              <a:ext uri="{FF2B5EF4-FFF2-40B4-BE49-F238E27FC236}">
                <a16:creationId xmlns:a16="http://schemas.microsoft.com/office/drawing/2014/main" id="{95B4C6F8-2F90-8E22-50CC-BA606BB2BCD2}"/>
              </a:ext>
            </a:extLst>
          </p:cNvPr>
          <p:cNvSpPr>
            <a:spLocks noChangeShapeType="1"/>
          </p:cNvSpPr>
          <p:nvPr/>
        </p:nvSpPr>
        <p:spPr bwMode="auto">
          <a:xfrm>
            <a:off x="3063486" y="3784234"/>
            <a:ext cx="434039" cy="24248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Line 52">
            <a:extLst>
              <a:ext uri="{FF2B5EF4-FFF2-40B4-BE49-F238E27FC236}">
                <a16:creationId xmlns:a16="http://schemas.microsoft.com/office/drawing/2014/main" id="{E71BB7F8-A98F-E85C-30C7-9C83C1F50FB9}"/>
              </a:ext>
            </a:extLst>
          </p:cNvPr>
          <p:cNvSpPr>
            <a:spLocks noChangeShapeType="1"/>
          </p:cNvSpPr>
          <p:nvPr/>
        </p:nvSpPr>
        <p:spPr bwMode="auto">
          <a:xfrm>
            <a:off x="6915413" y="4026720"/>
            <a:ext cx="814519"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2" name="Rectangle 49">
            <a:extLst>
              <a:ext uri="{FF2B5EF4-FFF2-40B4-BE49-F238E27FC236}">
                <a16:creationId xmlns:a16="http://schemas.microsoft.com/office/drawing/2014/main" id="{68C339CB-660C-9F7B-9D26-C0E32A550CD2}"/>
              </a:ext>
            </a:extLst>
          </p:cNvPr>
          <p:cNvSpPr>
            <a:spLocks noChangeArrowheads="1"/>
          </p:cNvSpPr>
          <p:nvPr/>
        </p:nvSpPr>
        <p:spPr bwMode="auto">
          <a:xfrm>
            <a:off x="7178441" y="2650897"/>
            <a:ext cx="288464" cy="1815882"/>
          </a:xfrm>
          <a:prstGeom prst="rect">
            <a:avLst/>
          </a:prstGeom>
          <a:solidFill>
            <a:schemeClr val="bg2"/>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Surgery</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1622858E-1FF3-9CFB-7A79-548E1CF91B06}"/>
              </a:ext>
            </a:extLst>
          </p:cNvPr>
          <p:cNvSpPr/>
          <p:nvPr/>
        </p:nvSpPr>
        <p:spPr bwMode="auto">
          <a:xfrm>
            <a:off x="604675" y="5807675"/>
            <a:ext cx="4906439" cy="494782"/>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TextBox 23">
            <a:extLst>
              <a:ext uri="{FF2B5EF4-FFF2-40B4-BE49-F238E27FC236}">
                <a16:creationId xmlns:a16="http://schemas.microsoft.com/office/drawing/2014/main" id="{F3CB1297-A8FC-4698-9248-3B0B91A1B4E2}"/>
              </a:ext>
            </a:extLst>
          </p:cNvPr>
          <p:cNvSpPr txBox="1"/>
          <p:nvPr/>
        </p:nvSpPr>
        <p:spPr bwMode="auto">
          <a:xfrm>
            <a:off x="5521866" y="5855011"/>
            <a:ext cx="18878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2000" i="1" dirty="0">
                <a:solidFill>
                  <a:srgbClr val="FF0000"/>
                </a:solidFill>
                <a:latin typeface="Calibri" panose="020F0502020204030204" pitchFamily="34" charset="0"/>
              </a:rPr>
              <a:t>Current analysis</a:t>
            </a:r>
          </a:p>
        </p:txBody>
      </p:sp>
    </p:spTree>
    <p:extLst>
      <p:ext uri="{BB962C8B-B14F-4D97-AF65-F5344CB8AC3E}">
        <p14:creationId xmlns:p14="http://schemas.microsoft.com/office/powerpoint/2010/main" val="198848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DD6E6-BD72-85DF-BDB1-7050915504DB}"/>
              </a:ext>
            </a:extLst>
          </p:cNvPr>
          <p:cNvSpPr>
            <a:spLocks noGrp="1"/>
          </p:cNvSpPr>
          <p:nvPr>
            <p:ph type="title"/>
          </p:nvPr>
        </p:nvSpPr>
        <p:spPr/>
        <p:txBody>
          <a:bodyPr/>
          <a:lstStyle/>
          <a:p>
            <a:r>
              <a:rPr lang="en-US" dirty="0"/>
              <a:t>RATIONALE-315 Surgical Outcomes: </a:t>
            </a:r>
            <a:br>
              <a:rPr lang="en-US" dirty="0"/>
            </a:br>
            <a:r>
              <a:rPr lang="en-US" dirty="0"/>
              <a:t>Baseline Characteristics</a:t>
            </a:r>
          </a:p>
        </p:txBody>
      </p:sp>
      <p:graphicFrame>
        <p:nvGraphicFramePr>
          <p:cNvPr id="6" name="Table 6">
            <a:extLst>
              <a:ext uri="{FF2B5EF4-FFF2-40B4-BE49-F238E27FC236}">
                <a16:creationId xmlns:a16="http://schemas.microsoft.com/office/drawing/2014/main" id="{ABCAC76A-D96C-6232-E1C4-55952499D926}"/>
              </a:ext>
            </a:extLst>
          </p:cNvPr>
          <p:cNvGraphicFramePr>
            <a:graphicFrameLocks noGrp="1"/>
          </p:cNvGraphicFramePr>
          <p:nvPr>
            <p:extLst>
              <p:ext uri="{D42A27DB-BD31-4B8C-83A1-F6EECF244321}">
                <p14:modId xmlns:p14="http://schemas.microsoft.com/office/powerpoint/2010/main" val="3419230150"/>
              </p:ext>
            </p:extLst>
          </p:nvPr>
        </p:nvGraphicFramePr>
        <p:xfrm>
          <a:off x="522288" y="1610437"/>
          <a:ext cx="5372822" cy="4389120"/>
        </p:xfrm>
        <a:graphic>
          <a:graphicData uri="http://schemas.openxmlformats.org/drawingml/2006/table">
            <a:tbl>
              <a:tblPr firstRow="1" bandRow="1">
                <a:tableStyleId>{073A0DAA-6AF3-43AB-8588-CEC1D06C72B9}</a:tableStyleId>
              </a:tblPr>
              <a:tblGrid>
                <a:gridCol w="2011680">
                  <a:extLst>
                    <a:ext uri="{9D8B030D-6E8A-4147-A177-3AD203B41FA5}">
                      <a16:colId xmlns:a16="http://schemas.microsoft.com/office/drawing/2014/main" val="449362516"/>
                    </a:ext>
                  </a:extLst>
                </a:gridCol>
                <a:gridCol w="1751798">
                  <a:extLst>
                    <a:ext uri="{9D8B030D-6E8A-4147-A177-3AD203B41FA5}">
                      <a16:colId xmlns:a16="http://schemas.microsoft.com/office/drawing/2014/main" val="2537367524"/>
                    </a:ext>
                  </a:extLst>
                </a:gridCol>
                <a:gridCol w="1609344">
                  <a:extLst>
                    <a:ext uri="{9D8B030D-6E8A-4147-A177-3AD203B41FA5}">
                      <a16:colId xmlns:a16="http://schemas.microsoft.com/office/drawing/2014/main" val="3160078522"/>
                    </a:ext>
                  </a:extLst>
                </a:gridCol>
              </a:tblGrid>
              <a:tr h="0">
                <a:tc>
                  <a:txBody>
                    <a:bodyPr/>
                    <a:lstStyle/>
                    <a:p>
                      <a:r>
                        <a:rPr lang="en-US" sz="1600" dirty="0"/>
                        <a:t>Characteristic,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600" dirty="0"/>
                        <a:t>Tislelizumab + CT</a:t>
                      </a:r>
                      <a:br>
                        <a:rPr lang="en-US" sz="1600" dirty="0"/>
                      </a:br>
                      <a:r>
                        <a:rPr lang="en-US" sz="1600" dirty="0"/>
                        <a:t>(n = 226)</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Placebo + CT</a:t>
                      </a:r>
                      <a:br>
                        <a:rPr lang="en-US" sz="1600" dirty="0"/>
                      </a:br>
                      <a:r>
                        <a:rPr lang="en-US" sz="1600" dirty="0"/>
                        <a:t>(n = 227)</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9160553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age, yr (IQR)</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62.0 (57.0-67.0)</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63.0 (56.0-68.0)</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25000286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Male</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205 (90.7)</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205 (90.3)</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8587310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Asian</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226 (100.0)</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227 (100.0)</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38301139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ECOG PS 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83 (36.7)*</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73 (32.2)</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25938595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Smoking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Never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Current/former</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br>
                        <a:rPr lang="en-US" sz="1600" dirty="0">
                          <a:solidFill>
                            <a:schemeClr val="bg1"/>
                          </a:solidFill>
                        </a:rPr>
                      </a:br>
                      <a:r>
                        <a:rPr lang="en-US" sz="1600" dirty="0">
                          <a:solidFill>
                            <a:schemeClr val="bg1"/>
                          </a:solidFill>
                        </a:rPr>
                        <a:t>33 (14.6)</a:t>
                      </a:r>
                    </a:p>
                    <a:p>
                      <a:pPr algn="ctr"/>
                      <a:r>
                        <a:rPr lang="en-US" sz="1600" dirty="0">
                          <a:solidFill>
                            <a:schemeClr val="bg1"/>
                          </a:solidFill>
                        </a:rPr>
                        <a:t>193 (85.4)</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37 (16.3)</a:t>
                      </a:r>
                    </a:p>
                    <a:p>
                      <a:pPr algn="ctr"/>
                      <a:r>
                        <a:rPr lang="en-US" sz="1600" dirty="0">
                          <a:solidFill>
                            <a:schemeClr val="bg1"/>
                          </a:solidFill>
                        </a:rPr>
                        <a:t>190 (83.7)</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67293149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Histology</a:t>
                      </a:r>
                      <a:r>
                        <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Nonsquamous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Squamous</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45 (19.9)</a:t>
                      </a:r>
                    </a:p>
                    <a:p>
                      <a:pPr algn="ctr"/>
                      <a:r>
                        <a:rPr lang="en-US" sz="1600" dirty="0">
                          <a:solidFill>
                            <a:schemeClr val="bg1"/>
                          </a:solidFill>
                        </a:rPr>
                        <a:t>179 (79.2)</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50 (22.0)</a:t>
                      </a:r>
                    </a:p>
                    <a:p>
                      <a:pPr algn="ctr"/>
                      <a:r>
                        <a:rPr lang="en-US" sz="1600" dirty="0">
                          <a:solidFill>
                            <a:schemeClr val="bg1"/>
                          </a:solidFill>
                        </a:rPr>
                        <a:t>175 (77.1)</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98947268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Disease stage</a:t>
                      </a:r>
                      <a:r>
                        <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IIIA</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92 (40.7)</a:t>
                      </a:r>
                    </a:p>
                    <a:p>
                      <a:pPr algn="ctr"/>
                      <a:r>
                        <a:rPr lang="en-US" sz="1600" dirty="0">
                          <a:solidFill>
                            <a:schemeClr val="bg1"/>
                          </a:solidFill>
                        </a:rPr>
                        <a:t>132 (58.4)</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91 (40.1)</a:t>
                      </a:r>
                    </a:p>
                    <a:p>
                      <a:pPr algn="ctr"/>
                      <a:r>
                        <a:rPr lang="en-US" sz="1600" dirty="0">
                          <a:solidFill>
                            <a:schemeClr val="bg1"/>
                          </a:solidFill>
                        </a:rPr>
                        <a:t>133 (58.6)</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102462415"/>
                  </a:ext>
                </a:extLst>
              </a:tr>
            </a:tbl>
          </a:graphicData>
        </a:graphic>
      </p:graphicFrame>
      <p:graphicFrame>
        <p:nvGraphicFramePr>
          <p:cNvPr id="7" name="Table 6">
            <a:extLst>
              <a:ext uri="{FF2B5EF4-FFF2-40B4-BE49-F238E27FC236}">
                <a16:creationId xmlns:a16="http://schemas.microsoft.com/office/drawing/2014/main" id="{00C4C513-640E-2C76-4539-B58CFE1613FA}"/>
              </a:ext>
            </a:extLst>
          </p:cNvPr>
          <p:cNvGraphicFramePr>
            <a:graphicFrameLocks noGrp="1"/>
          </p:cNvGraphicFramePr>
          <p:nvPr>
            <p:extLst>
              <p:ext uri="{D42A27DB-BD31-4B8C-83A1-F6EECF244321}">
                <p14:modId xmlns:p14="http://schemas.microsoft.com/office/powerpoint/2010/main" val="295860060"/>
              </p:ext>
            </p:extLst>
          </p:nvPr>
        </p:nvGraphicFramePr>
        <p:xfrm>
          <a:off x="6384926" y="1610437"/>
          <a:ext cx="5376672" cy="4023360"/>
        </p:xfrm>
        <a:graphic>
          <a:graphicData uri="http://schemas.openxmlformats.org/drawingml/2006/table">
            <a:tbl>
              <a:tblPr firstRow="1" bandRow="1">
                <a:tableStyleId>{073A0DAA-6AF3-43AB-8588-CEC1D06C72B9}</a:tableStyleId>
              </a:tblPr>
              <a:tblGrid>
                <a:gridCol w="2011680">
                  <a:extLst>
                    <a:ext uri="{9D8B030D-6E8A-4147-A177-3AD203B41FA5}">
                      <a16:colId xmlns:a16="http://schemas.microsoft.com/office/drawing/2014/main" val="449362516"/>
                    </a:ext>
                  </a:extLst>
                </a:gridCol>
                <a:gridCol w="1755648">
                  <a:extLst>
                    <a:ext uri="{9D8B030D-6E8A-4147-A177-3AD203B41FA5}">
                      <a16:colId xmlns:a16="http://schemas.microsoft.com/office/drawing/2014/main" val="2537367524"/>
                    </a:ext>
                  </a:extLst>
                </a:gridCol>
                <a:gridCol w="1609344">
                  <a:extLst>
                    <a:ext uri="{9D8B030D-6E8A-4147-A177-3AD203B41FA5}">
                      <a16:colId xmlns:a16="http://schemas.microsoft.com/office/drawing/2014/main" val="3160078522"/>
                    </a:ext>
                  </a:extLst>
                </a:gridCol>
              </a:tblGrid>
              <a:tr h="0">
                <a:tc>
                  <a:txBody>
                    <a:bodyPr/>
                    <a:lstStyle/>
                    <a:p>
                      <a:r>
                        <a:rPr lang="en-US" sz="1600" dirty="0"/>
                        <a:t>Characteristic,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600" dirty="0"/>
                        <a:t>Tislelizumab + CT</a:t>
                      </a:r>
                      <a:br>
                        <a:rPr lang="en-US" sz="1600" dirty="0"/>
                      </a:br>
                      <a:r>
                        <a:rPr lang="en-US" sz="1600" dirty="0"/>
                        <a:t>(n = 226)</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Placebo + CT</a:t>
                      </a:r>
                      <a:br>
                        <a:rPr lang="en-US" sz="1600" dirty="0"/>
                      </a:br>
                      <a:r>
                        <a:rPr lang="en-US" sz="1600" dirty="0"/>
                        <a:t>(n = 227)</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9160553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cT status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T4</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19 (8.4)</a:t>
                      </a:r>
                    </a:p>
                    <a:p>
                      <a:pPr algn="ctr"/>
                      <a:r>
                        <a:rPr lang="en-US" sz="1600" dirty="0">
                          <a:solidFill>
                            <a:schemeClr val="bg1"/>
                          </a:solidFill>
                        </a:rPr>
                        <a:t>126 (55.8)</a:t>
                      </a:r>
                    </a:p>
                    <a:p>
                      <a:pPr algn="ctr"/>
                      <a:r>
                        <a:rPr lang="en-US" sz="1600" dirty="0">
                          <a:solidFill>
                            <a:schemeClr val="bg1"/>
                          </a:solidFill>
                        </a:rPr>
                        <a:t>57 (25.2)</a:t>
                      </a:r>
                    </a:p>
                    <a:p>
                      <a:pPr algn="ctr"/>
                      <a:r>
                        <a:rPr lang="en-US" sz="1600" dirty="0">
                          <a:solidFill>
                            <a:schemeClr val="bg1"/>
                          </a:solidFill>
                        </a:rPr>
                        <a:t>24 (10.6)</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18 (8.2)</a:t>
                      </a:r>
                    </a:p>
                    <a:p>
                      <a:pPr algn="ctr"/>
                      <a:r>
                        <a:rPr lang="en-US" sz="1600" dirty="0">
                          <a:solidFill>
                            <a:schemeClr val="bg1"/>
                          </a:solidFill>
                        </a:rPr>
                        <a:t>120 (52.9)</a:t>
                      </a:r>
                    </a:p>
                    <a:p>
                      <a:pPr algn="ctr"/>
                      <a:r>
                        <a:rPr lang="en-US" sz="1600" dirty="0">
                          <a:solidFill>
                            <a:schemeClr val="bg1"/>
                          </a:solidFill>
                        </a:rPr>
                        <a:t>64 (28.2)</a:t>
                      </a:r>
                    </a:p>
                    <a:p>
                      <a:pPr algn="ctr"/>
                      <a:r>
                        <a:rPr lang="en-US" sz="1600" dirty="0">
                          <a:solidFill>
                            <a:schemeClr val="bg1"/>
                          </a:solidFill>
                        </a:rPr>
                        <a:t>25 (11.0)</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25000286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cN status</a:t>
                      </a:r>
                      <a:r>
                        <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N2</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60 (26.5)</a:t>
                      </a:r>
                    </a:p>
                    <a:p>
                      <a:pPr algn="ctr"/>
                      <a:r>
                        <a:rPr lang="en-US" sz="1600" dirty="0">
                          <a:solidFill>
                            <a:schemeClr val="bg1"/>
                          </a:solidFill>
                        </a:rPr>
                        <a:t>84 (37.2)</a:t>
                      </a:r>
                    </a:p>
                    <a:p>
                      <a:pPr algn="ctr"/>
                      <a:r>
                        <a:rPr lang="en-US" sz="1600" dirty="0">
                          <a:solidFill>
                            <a:schemeClr val="bg1"/>
                          </a:solidFill>
                        </a:rPr>
                        <a:t>82 (36.3)</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54 (23.8)</a:t>
                      </a:r>
                    </a:p>
                    <a:p>
                      <a:pPr algn="ctr"/>
                      <a:r>
                        <a:rPr lang="en-US" sz="1600" dirty="0">
                          <a:solidFill>
                            <a:schemeClr val="bg1"/>
                          </a:solidFill>
                        </a:rPr>
                        <a:t>93 (41.0)</a:t>
                      </a:r>
                    </a:p>
                    <a:p>
                      <a:pPr algn="ctr"/>
                      <a:r>
                        <a:rPr lang="en-US" sz="1600" dirty="0">
                          <a:solidFill>
                            <a:schemeClr val="bg1"/>
                          </a:solidFill>
                        </a:rPr>
                        <a:t>79 (34.8)</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8587310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PD-L1 expression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NE/indeterminate</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89 (39.4)</a:t>
                      </a:r>
                    </a:p>
                    <a:p>
                      <a:pPr algn="ctr"/>
                      <a:r>
                        <a:rPr lang="en-US" sz="1600" dirty="0">
                          <a:solidFill>
                            <a:schemeClr val="bg1"/>
                          </a:solidFill>
                        </a:rPr>
                        <a:t>130 (57.5)</a:t>
                      </a:r>
                    </a:p>
                    <a:p>
                      <a:pPr algn="ctr"/>
                      <a:r>
                        <a:rPr lang="en-US" sz="1600" dirty="0">
                          <a:solidFill>
                            <a:schemeClr val="bg1"/>
                          </a:solidFill>
                        </a:rPr>
                        <a:t>7 (3.1)</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p>
                      <a:pPr algn="ctr"/>
                      <a:r>
                        <a:rPr lang="en-US" sz="1600" dirty="0">
                          <a:solidFill>
                            <a:schemeClr val="bg1"/>
                          </a:solidFill>
                        </a:rPr>
                        <a:t>84 (37.0</a:t>
                      </a:r>
                      <a:br>
                        <a:rPr lang="en-US" sz="1600" dirty="0">
                          <a:solidFill>
                            <a:schemeClr val="bg1"/>
                          </a:solidFill>
                        </a:rPr>
                      </a:br>
                      <a:r>
                        <a:rPr lang="en-US" sz="1600" dirty="0">
                          <a:solidFill>
                            <a:schemeClr val="bg1"/>
                          </a:solidFill>
                        </a:rPr>
                        <a:t>132 (58.1)</a:t>
                      </a:r>
                    </a:p>
                    <a:p>
                      <a:pPr algn="ctr"/>
                      <a:r>
                        <a:rPr lang="en-US" sz="1600" dirty="0">
                          <a:solidFill>
                            <a:schemeClr val="bg1"/>
                          </a:solidFill>
                        </a:rPr>
                        <a:t>11 (4.8)</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383011397"/>
                  </a:ext>
                </a:extLst>
              </a:tr>
            </a:tbl>
          </a:graphicData>
        </a:graphic>
      </p:graphicFrame>
      <p:sp>
        <p:nvSpPr>
          <p:cNvPr id="8" name="TextBox 7">
            <a:extLst>
              <a:ext uri="{FF2B5EF4-FFF2-40B4-BE49-F238E27FC236}">
                <a16:creationId xmlns:a16="http://schemas.microsoft.com/office/drawing/2014/main" id="{7FA3D3A6-903C-6B48-2EF7-C6600C72C48D}"/>
              </a:ext>
            </a:extLst>
          </p:cNvPr>
          <p:cNvSpPr txBox="1"/>
          <p:nvPr/>
        </p:nvSpPr>
        <p:spPr bwMode="auto">
          <a:xfrm>
            <a:off x="6384926" y="5642958"/>
            <a:ext cx="530840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*ECOG PS missing for 1 patient.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Mixed histology categorized as “other” in n = 2 (0.9%) in each arm.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Study incorrectly enrolled n = 1 (TIS) with stage IB and n = 4 with stage IIIB.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n = 1 with N3 enrolled and randomized to placebo arm.</a:t>
            </a:r>
          </a:p>
        </p:txBody>
      </p:sp>
      <p:sp>
        <p:nvSpPr>
          <p:cNvPr id="3" name="Text Box 15">
            <a:extLst>
              <a:ext uri="{FF2B5EF4-FFF2-40B4-BE49-F238E27FC236}">
                <a16:creationId xmlns:a16="http://schemas.microsoft.com/office/drawing/2014/main" id="{9E408D95-8727-C379-518C-2761763096F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Tree>
    <p:extLst>
      <p:ext uri="{BB962C8B-B14F-4D97-AF65-F5344CB8AC3E}">
        <p14:creationId xmlns:p14="http://schemas.microsoft.com/office/powerpoint/2010/main" val="3755779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DD6E6-BD72-85DF-BDB1-7050915504DB}"/>
              </a:ext>
            </a:extLst>
          </p:cNvPr>
          <p:cNvSpPr>
            <a:spLocks noGrp="1"/>
          </p:cNvSpPr>
          <p:nvPr>
            <p:ph type="title"/>
          </p:nvPr>
        </p:nvSpPr>
        <p:spPr/>
        <p:txBody>
          <a:bodyPr/>
          <a:lstStyle/>
          <a:p>
            <a:r>
              <a:rPr lang="en-US" dirty="0"/>
              <a:t>RATIONALE-315 Surgical Outcomes: </a:t>
            </a:r>
            <a:br>
              <a:rPr lang="en-US" dirty="0"/>
            </a:br>
            <a:r>
              <a:rPr lang="en-US" dirty="0"/>
              <a:t>Patient Disposition</a:t>
            </a:r>
          </a:p>
        </p:txBody>
      </p:sp>
      <p:sp>
        <p:nvSpPr>
          <p:cNvPr id="3" name="Text Box 15">
            <a:extLst>
              <a:ext uri="{FF2B5EF4-FFF2-40B4-BE49-F238E27FC236}">
                <a16:creationId xmlns:a16="http://schemas.microsoft.com/office/drawing/2014/main" id="{9E408D95-8727-C379-518C-2761763096F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graphicFrame>
        <p:nvGraphicFramePr>
          <p:cNvPr id="5" name="Group 3">
            <a:extLst>
              <a:ext uri="{FF2B5EF4-FFF2-40B4-BE49-F238E27FC236}">
                <a16:creationId xmlns:a16="http://schemas.microsoft.com/office/drawing/2014/main" id="{DB068160-B65E-6962-8E6B-A082E2E84549}"/>
              </a:ext>
            </a:extLst>
          </p:cNvPr>
          <p:cNvGraphicFramePr>
            <a:graphicFrameLocks/>
          </p:cNvGraphicFramePr>
          <p:nvPr>
            <p:extLst>
              <p:ext uri="{D42A27DB-BD31-4B8C-83A1-F6EECF244321}">
                <p14:modId xmlns:p14="http://schemas.microsoft.com/office/powerpoint/2010/main" val="1035697067"/>
              </p:ext>
            </p:extLst>
          </p:nvPr>
        </p:nvGraphicFramePr>
        <p:xfrm>
          <a:off x="522288" y="1610437"/>
          <a:ext cx="5374726" cy="2804224"/>
        </p:xfrm>
        <a:graphic>
          <a:graphicData uri="http://schemas.openxmlformats.org/drawingml/2006/table">
            <a:tbl>
              <a:tblPr/>
              <a:tblGrid>
                <a:gridCol w="2267712">
                  <a:extLst>
                    <a:ext uri="{9D8B030D-6E8A-4147-A177-3AD203B41FA5}">
                      <a16:colId xmlns:a16="http://schemas.microsoft.com/office/drawing/2014/main" val="20000"/>
                    </a:ext>
                  </a:extLst>
                </a:gridCol>
                <a:gridCol w="1735414">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Disposition,*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Tislelizumab +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Received neoadj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Completed 3-4 cycles</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226 (100.0)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211 (93.4)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226 (99.6)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210 (92.5)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Received definitive surgery</a:t>
                      </a:r>
                      <a:r>
                        <a:rPr kumimoji="0" lang="en-US" sz="1600" b="1"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190 (84.1)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173 (76.2)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Received adj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Ongoing</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168 (74.3)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106 (46.9)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147 (64.8)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101 (44.5)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13" name="Table 6">
            <a:extLst>
              <a:ext uri="{FF2B5EF4-FFF2-40B4-BE49-F238E27FC236}">
                <a16:creationId xmlns:a16="http://schemas.microsoft.com/office/drawing/2014/main" id="{179C5AEB-A496-7BA5-03FC-35859F5FA911}"/>
              </a:ext>
            </a:extLst>
          </p:cNvPr>
          <p:cNvGraphicFramePr>
            <a:graphicFrameLocks noGrp="1"/>
          </p:cNvGraphicFramePr>
          <p:nvPr>
            <p:extLst>
              <p:ext uri="{D42A27DB-BD31-4B8C-83A1-F6EECF244321}">
                <p14:modId xmlns:p14="http://schemas.microsoft.com/office/powerpoint/2010/main" val="872441721"/>
              </p:ext>
            </p:extLst>
          </p:nvPr>
        </p:nvGraphicFramePr>
        <p:xfrm>
          <a:off x="6384926" y="1610437"/>
          <a:ext cx="5376672" cy="3688080"/>
        </p:xfrm>
        <a:graphic>
          <a:graphicData uri="http://schemas.openxmlformats.org/drawingml/2006/table">
            <a:tbl>
              <a:tblPr firstRow="1" bandRow="1">
                <a:tableStyleId>{073A0DAA-6AF3-43AB-8588-CEC1D06C72B9}</a:tableStyleId>
              </a:tblPr>
              <a:tblGrid>
                <a:gridCol w="2267712">
                  <a:extLst>
                    <a:ext uri="{9D8B030D-6E8A-4147-A177-3AD203B41FA5}">
                      <a16:colId xmlns:a16="http://schemas.microsoft.com/office/drawing/2014/main" val="449362516"/>
                    </a:ext>
                  </a:extLst>
                </a:gridCol>
                <a:gridCol w="1737360">
                  <a:extLst>
                    <a:ext uri="{9D8B030D-6E8A-4147-A177-3AD203B41FA5}">
                      <a16:colId xmlns:a16="http://schemas.microsoft.com/office/drawing/2014/main" val="2537367524"/>
                    </a:ext>
                  </a:extLst>
                </a:gridCol>
                <a:gridCol w="1371600">
                  <a:extLst>
                    <a:ext uri="{9D8B030D-6E8A-4147-A177-3AD203B41FA5}">
                      <a16:colId xmlns:a16="http://schemas.microsoft.com/office/drawing/2014/main" val="3160078522"/>
                    </a:ext>
                  </a:extLst>
                </a:gridCol>
              </a:tblGrid>
              <a:tr h="370840">
                <a:tc>
                  <a:txBody>
                    <a:bodyPr/>
                    <a:lstStyle/>
                    <a:p>
                      <a:r>
                        <a:rPr lang="en-US" sz="1600" dirty="0"/>
                        <a:t>Outcome,*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600" dirty="0"/>
                        <a:t>Tislelizumab + CT</a:t>
                      </a:r>
                    </a:p>
                    <a:p>
                      <a:pPr algn="ctr"/>
                      <a:r>
                        <a:rPr lang="en-US" sz="1600" dirty="0"/>
                        <a:t>(n = 226)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Placebo + CT</a:t>
                      </a:r>
                    </a:p>
                    <a:p>
                      <a:pPr algn="ctr"/>
                      <a:r>
                        <a:rPr lang="en-US" sz="1600" dirty="0"/>
                        <a:t>(n = 227)</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91605533"/>
                  </a:ext>
                </a:extLst>
              </a:tr>
              <a:tr h="370840">
                <a:tc>
                  <a:txBody>
                    <a:bodyPr/>
                    <a:lstStyle/>
                    <a:p>
                      <a:r>
                        <a:rPr lang="en-US" sz="1600" b="1" dirty="0">
                          <a:solidFill>
                            <a:schemeClr val="bg1"/>
                          </a:solidFill>
                        </a:rPr>
                        <a:t>Cancelled surgery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 withdrawal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Physician decision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Other</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36 (15.9)</a:t>
                      </a:r>
                    </a:p>
                    <a:p>
                      <a:pPr algn="ctr"/>
                      <a:r>
                        <a:rPr lang="en-US" sz="1600" dirty="0">
                          <a:solidFill>
                            <a:schemeClr val="bg1"/>
                          </a:solidFill>
                        </a:rPr>
                        <a:t>20 (8.8)</a:t>
                      </a:r>
                    </a:p>
                    <a:p>
                      <a:pPr algn="ctr"/>
                      <a:r>
                        <a:rPr lang="en-US" sz="1600" dirty="0">
                          <a:solidFill>
                            <a:schemeClr val="bg1"/>
                          </a:solidFill>
                        </a:rPr>
                        <a:t>6 (2.7)</a:t>
                      </a:r>
                    </a:p>
                    <a:p>
                      <a:pPr algn="ctr"/>
                      <a:r>
                        <a:rPr lang="en-US" sz="1600" dirty="0">
                          <a:solidFill>
                            <a:schemeClr val="bg1"/>
                          </a:solidFill>
                        </a:rPr>
                        <a:t>6 (2.7)</a:t>
                      </a:r>
                    </a:p>
                    <a:p>
                      <a:pPr algn="ctr"/>
                      <a:r>
                        <a:rPr lang="en-US" sz="1600" dirty="0">
                          <a:solidFill>
                            <a:schemeClr val="bg1"/>
                          </a:solidFill>
                        </a:rPr>
                        <a:t>3 (1.3)</a:t>
                      </a:r>
                    </a:p>
                    <a:p>
                      <a:pPr algn="ctr"/>
                      <a:r>
                        <a:rPr lang="en-US" sz="1600" dirty="0">
                          <a:solidFill>
                            <a:schemeClr val="bg1"/>
                          </a:solidFill>
                        </a:rPr>
                        <a:t>1 (0.4)</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54 (23.8)</a:t>
                      </a:r>
                    </a:p>
                    <a:p>
                      <a:pPr algn="ctr"/>
                      <a:r>
                        <a:rPr lang="en-US" sz="1600" dirty="0">
                          <a:solidFill>
                            <a:schemeClr val="bg1"/>
                          </a:solidFill>
                        </a:rPr>
                        <a:t>28 (12.3)</a:t>
                      </a:r>
                    </a:p>
                    <a:p>
                      <a:pPr algn="ctr"/>
                      <a:r>
                        <a:rPr lang="en-US" sz="1600" dirty="0">
                          <a:solidFill>
                            <a:schemeClr val="bg1"/>
                          </a:solidFill>
                        </a:rPr>
                        <a:t>17 (7.5)</a:t>
                      </a:r>
                    </a:p>
                    <a:p>
                      <a:pPr algn="ctr"/>
                      <a:r>
                        <a:rPr lang="en-US" sz="1600" dirty="0">
                          <a:solidFill>
                            <a:schemeClr val="bg1"/>
                          </a:solidFill>
                        </a:rPr>
                        <a:t>2 (0.9)</a:t>
                      </a:r>
                    </a:p>
                    <a:p>
                      <a:pPr algn="ctr"/>
                      <a:r>
                        <a:rPr lang="en-US" sz="1600" dirty="0">
                          <a:solidFill>
                            <a:schemeClr val="bg1"/>
                          </a:solidFill>
                        </a:rPr>
                        <a:t>7 (3.1)</a:t>
                      </a:r>
                    </a:p>
                    <a:p>
                      <a:pPr algn="ctr"/>
                      <a:r>
                        <a:rPr lang="en-US" sz="1600" dirty="0">
                          <a:solidFill>
                            <a:schemeClr val="bg1"/>
                          </a:solidFill>
                        </a:rPr>
                        <a:t>--</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250002862"/>
                  </a:ext>
                </a:extLst>
              </a:tr>
              <a:tr h="370840">
                <a:tc>
                  <a:txBody>
                    <a:bodyPr/>
                    <a:lstStyle/>
                    <a:p>
                      <a:r>
                        <a:rPr lang="en-US" sz="1600" b="1" dirty="0">
                          <a:solidFill>
                            <a:schemeClr val="bg1"/>
                          </a:solidFill>
                        </a:rPr>
                        <a:t>Did not receive adjuvant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 withdrawal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Physician decision</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22 (9.7)</a:t>
                      </a:r>
                    </a:p>
                    <a:p>
                      <a:pPr algn="ctr"/>
                      <a:endParaRPr lang="en-US" sz="1600" dirty="0">
                        <a:solidFill>
                          <a:schemeClr val="bg1"/>
                        </a:solidFill>
                      </a:endParaRPr>
                    </a:p>
                    <a:p>
                      <a:pPr algn="ctr"/>
                      <a:r>
                        <a:rPr lang="en-US" sz="1600" dirty="0">
                          <a:solidFill>
                            <a:schemeClr val="bg1"/>
                          </a:solidFill>
                        </a:rPr>
                        <a:t>10 (4.4)</a:t>
                      </a:r>
                    </a:p>
                    <a:p>
                      <a:pPr algn="ctr"/>
                      <a:r>
                        <a:rPr lang="en-US" sz="1600" dirty="0">
                          <a:solidFill>
                            <a:schemeClr val="bg1"/>
                          </a:solidFill>
                        </a:rPr>
                        <a:t>7 (3.1)</a:t>
                      </a:r>
                    </a:p>
                    <a:p>
                      <a:pPr algn="ctr"/>
                      <a:r>
                        <a:rPr lang="en-US" sz="1600" dirty="0">
                          <a:solidFill>
                            <a:schemeClr val="bg1"/>
                          </a:solidFill>
                        </a:rPr>
                        <a:t>4 (1.8)</a:t>
                      </a:r>
                    </a:p>
                    <a:p>
                      <a:pPr algn="ctr"/>
                      <a:r>
                        <a:rPr lang="en-US" sz="1600" dirty="0">
                          <a:solidFill>
                            <a:schemeClr val="bg1"/>
                          </a:solidFill>
                        </a:rPr>
                        <a:t>1 (0.4)</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26 (11.5)</a:t>
                      </a:r>
                    </a:p>
                    <a:p>
                      <a:pPr algn="ctr"/>
                      <a:endParaRPr lang="en-US" sz="1600" dirty="0">
                        <a:solidFill>
                          <a:schemeClr val="bg1"/>
                        </a:solidFill>
                      </a:endParaRPr>
                    </a:p>
                    <a:p>
                      <a:pPr algn="ctr"/>
                      <a:r>
                        <a:rPr lang="en-US" sz="1600" dirty="0">
                          <a:solidFill>
                            <a:schemeClr val="bg1"/>
                          </a:solidFill>
                        </a:rPr>
                        <a:t>13 (5.7)</a:t>
                      </a:r>
                    </a:p>
                    <a:p>
                      <a:pPr algn="ctr"/>
                      <a:r>
                        <a:rPr lang="en-US" sz="1600" dirty="0">
                          <a:solidFill>
                            <a:schemeClr val="bg1"/>
                          </a:solidFill>
                        </a:rPr>
                        <a:t>4 (1.8)</a:t>
                      </a:r>
                    </a:p>
                    <a:p>
                      <a:pPr algn="ctr"/>
                      <a:r>
                        <a:rPr lang="en-US" sz="1600" dirty="0">
                          <a:solidFill>
                            <a:schemeClr val="bg1"/>
                          </a:solidFill>
                        </a:rPr>
                        <a:t>7 (3.1)</a:t>
                      </a:r>
                    </a:p>
                    <a:p>
                      <a:pPr algn="ctr"/>
                      <a:r>
                        <a:rPr lang="en-US" sz="1600" dirty="0">
                          <a:solidFill>
                            <a:schemeClr val="bg1"/>
                          </a:solidFill>
                        </a:rPr>
                        <a:t>2 (0.9)</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858731085"/>
                  </a:ext>
                </a:extLst>
              </a:tr>
            </a:tbl>
          </a:graphicData>
        </a:graphic>
      </p:graphicFrame>
      <p:sp>
        <p:nvSpPr>
          <p:cNvPr id="14" name="Text Box 30">
            <a:extLst>
              <a:ext uri="{FF2B5EF4-FFF2-40B4-BE49-F238E27FC236}">
                <a16:creationId xmlns:a16="http://schemas.microsoft.com/office/drawing/2014/main" id="{ACF6C385-0944-1E6A-95CC-C8373E75EB1B}"/>
              </a:ext>
            </a:extLst>
          </p:cNvPr>
          <p:cNvSpPr txBox="1">
            <a:spLocks noChangeArrowheads="1"/>
          </p:cNvSpPr>
          <p:nvPr/>
        </p:nvSpPr>
        <p:spPr bwMode="auto">
          <a:xfrm>
            <a:off x="522289" y="4422249"/>
            <a:ext cx="5374726"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*Denominator consists of randomized patients.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RT received by n = 3 with tislelizumab + CT and n = 5 with placebo + CT.</a:t>
            </a:r>
          </a:p>
        </p:txBody>
      </p:sp>
    </p:spTree>
    <p:extLst>
      <p:ext uri="{BB962C8B-B14F-4D97-AF65-F5344CB8AC3E}">
        <p14:creationId xmlns:p14="http://schemas.microsoft.com/office/powerpoint/2010/main" val="1100769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01368-BB3B-6C11-5952-86DF7C8F2CA9}"/>
              </a:ext>
            </a:extLst>
          </p:cNvPr>
          <p:cNvSpPr>
            <a:spLocks noGrp="1"/>
          </p:cNvSpPr>
          <p:nvPr>
            <p:ph type="title"/>
          </p:nvPr>
        </p:nvSpPr>
        <p:spPr/>
        <p:txBody>
          <a:bodyPr/>
          <a:lstStyle/>
          <a:p>
            <a:r>
              <a:rPr lang="en-US" dirty="0"/>
              <a:t>RATIONALE-315 Surgical Outcomes: </a:t>
            </a:r>
            <a:br>
              <a:rPr lang="en-US" dirty="0"/>
            </a:br>
            <a:r>
              <a:rPr lang="en-US" dirty="0"/>
              <a:t>Response to Treatment Prior to Surgery </a:t>
            </a:r>
          </a:p>
        </p:txBody>
      </p:sp>
      <p:sp>
        <p:nvSpPr>
          <p:cNvPr id="10" name="Content Placeholder 9">
            <a:extLst>
              <a:ext uri="{FF2B5EF4-FFF2-40B4-BE49-F238E27FC236}">
                <a16:creationId xmlns:a16="http://schemas.microsoft.com/office/drawing/2014/main" id="{2EB51203-EE75-4497-A665-1215AB1E4192}"/>
              </a:ext>
            </a:extLst>
          </p:cNvPr>
          <p:cNvSpPr>
            <a:spLocks noGrp="1"/>
          </p:cNvSpPr>
          <p:nvPr>
            <p:ph idx="1"/>
          </p:nvPr>
        </p:nvSpPr>
        <p:spPr>
          <a:xfrm>
            <a:off x="604675" y="4891377"/>
            <a:ext cx="10877529" cy="1272356"/>
          </a:xfrm>
        </p:spPr>
        <p:txBody>
          <a:bodyPr/>
          <a:lstStyle/>
          <a:p>
            <a:r>
              <a:rPr lang="en-US" sz="2400" dirty="0"/>
              <a:t>ORR higher among patients treated with tislelizumab + CT vs placebo + CT</a:t>
            </a:r>
          </a:p>
          <a:p>
            <a:pPr lvl="1"/>
            <a:r>
              <a:rPr lang="en-US" sz="2200" dirty="0"/>
              <a:t>ORR: 71.2% vs 55.1%, respectively</a:t>
            </a:r>
          </a:p>
          <a:p>
            <a:pPr lvl="1"/>
            <a:r>
              <a:rPr lang="en-US" sz="2200" dirty="0"/>
              <a:t>Difference: 15.9% (95% CI: 7.3% to 24.5%; 1-sided nominal </a:t>
            </a:r>
            <a:r>
              <a:rPr lang="en-US" sz="2200" i="1" dirty="0"/>
              <a:t>P </a:t>
            </a:r>
            <a:r>
              <a:rPr lang="en-US" sz="2200" dirty="0"/>
              <a:t>= .0002)</a:t>
            </a:r>
          </a:p>
        </p:txBody>
      </p:sp>
      <p:graphicFrame>
        <p:nvGraphicFramePr>
          <p:cNvPr id="5" name="Table 5">
            <a:extLst>
              <a:ext uri="{FF2B5EF4-FFF2-40B4-BE49-F238E27FC236}">
                <a16:creationId xmlns:a16="http://schemas.microsoft.com/office/drawing/2014/main" id="{B7BA81DC-DAE7-5026-3BE9-BAAA787DF1EE}"/>
              </a:ext>
            </a:extLst>
          </p:cNvPr>
          <p:cNvGraphicFramePr>
            <a:graphicFrameLocks noGrp="1"/>
          </p:cNvGraphicFramePr>
          <p:nvPr>
            <p:extLst>
              <p:ext uri="{D42A27DB-BD31-4B8C-83A1-F6EECF244321}">
                <p14:modId xmlns:p14="http://schemas.microsoft.com/office/powerpoint/2010/main" val="139099724"/>
              </p:ext>
            </p:extLst>
          </p:nvPr>
        </p:nvGraphicFramePr>
        <p:xfrm>
          <a:off x="727076" y="1604963"/>
          <a:ext cx="10735056" cy="2743200"/>
        </p:xfrm>
        <a:graphic>
          <a:graphicData uri="http://schemas.openxmlformats.org/drawingml/2006/table">
            <a:tbl>
              <a:tblPr firstRow="1" bandRow="1">
                <a:tableStyleId>{073A0DAA-6AF3-43AB-8588-CEC1D06C72B9}</a:tableStyleId>
              </a:tblPr>
              <a:tblGrid>
                <a:gridCol w="3578352">
                  <a:extLst>
                    <a:ext uri="{9D8B030D-6E8A-4147-A177-3AD203B41FA5}">
                      <a16:colId xmlns:a16="http://schemas.microsoft.com/office/drawing/2014/main" val="1649215740"/>
                    </a:ext>
                  </a:extLst>
                </a:gridCol>
                <a:gridCol w="3578352">
                  <a:extLst>
                    <a:ext uri="{9D8B030D-6E8A-4147-A177-3AD203B41FA5}">
                      <a16:colId xmlns:a16="http://schemas.microsoft.com/office/drawing/2014/main" val="1839694320"/>
                    </a:ext>
                  </a:extLst>
                </a:gridCol>
                <a:gridCol w="3578352">
                  <a:extLst>
                    <a:ext uri="{9D8B030D-6E8A-4147-A177-3AD203B41FA5}">
                      <a16:colId xmlns:a16="http://schemas.microsoft.com/office/drawing/2014/main" val="3790144324"/>
                    </a:ext>
                  </a:extLst>
                </a:gridCol>
              </a:tblGrid>
              <a:tr h="0">
                <a:tc>
                  <a:txBody>
                    <a:bodyPr/>
                    <a:lstStyle/>
                    <a:p>
                      <a:r>
                        <a:rPr lang="en-US" sz="1800" dirty="0"/>
                        <a:t>Best Overall Response,*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800" dirty="0"/>
                        <a:t>Tislelizumab + CT </a:t>
                      </a:r>
                    </a:p>
                    <a:p>
                      <a:pPr algn="ctr"/>
                      <a:r>
                        <a:rPr lang="en-US" sz="1800" dirty="0"/>
                        <a:t>(n = 226)</a:t>
                      </a:r>
                    </a:p>
                  </a:txBody>
                  <a:tcPr marL="118872" marR="118872">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800" dirty="0"/>
                        <a:t>Placebo + CT</a:t>
                      </a:r>
                    </a:p>
                    <a:p>
                      <a:pPr algn="ctr"/>
                      <a:r>
                        <a:rPr lang="en-US" sz="1800" dirty="0"/>
                        <a:t>(n = 227)</a:t>
                      </a:r>
                    </a:p>
                  </a:txBody>
                  <a:tcPr marL="118872" marR="118872">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326345686"/>
                  </a:ext>
                </a:extLst>
              </a:tr>
              <a:tr h="0">
                <a:tc>
                  <a:txBody>
                    <a:bodyPr/>
                    <a:lstStyle/>
                    <a:p>
                      <a:r>
                        <a:rPr lang="en-US" sz="1800" dirty="0">
                          <a:solidFill>
                            <a:schemeClr val="bg1"/>
                          </a:solidFill>
                        </a:rPr>
                        <a:t>CR</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1 (0.4)</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3 (1.3)</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03208486"/>
                  </a:ext>
                </a:extLst>
              </a:tr>
              <a:tr h="0">
                <a:tc>
                  <a:txBody>
                    <a:bodyPr/>
                    <a:lstStyle/>
                    <a:p>
                      <a:r>
                        <a:rPr lang="en-US" sz="1800" dirty="0">
                          <a:solidFill>
                            <a:schemeClr val="bg1"/>
                          </a:solidFill>
                        </a:rPr>
                        <a:t>PR</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160 (70.8)</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122 (53.7)</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35468365"/>
                  </a:ext>
                </a:extLst>
              </a:tr>
              <a:tr h="0">
                <a:tc>
                  <a:txBody>
                    <a:bodyPr/>
                    <a:lstStyle/>
                    <a:p>
                      <a:r>
                        <a:rPr lang="en-US" sz="1800" dirty="0">
                          <a:solidFill>
                            <a:schemeClr val="bg1"/>
                          </a:solidFill>
                        </a:rPr>
                        <a:t>SD</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54 (23.9)</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94 (41.4)</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95520636"/>
                  </a:ext>
                </a:extLst>
              </a:tr>
              <a:tr h="0">
                <a:tc>
                  <a:txBody>
                    <a:bodyPr/>
                    <a:lstStyle/>
                    <a:p>
                      <a:r>
                        <a:rPr lang="en-US" sz="1800" dirty="0">
                          <a:solidFill>
                            <a:schemeClr val="bg1"/>
                          </a:solidFill>
                        </a:rPr>
                        <a:t>PD</a:t>
                      </a:r>
                      <a:r>
                        <a:rPr lang="en-US" sz="1800" baseline="30000" dirty="0">
                          <a:solidFill>
                            <a:schemeClr val="bg1"/>
                          </a:solidFill>
                        </a:rPr>
                        <a:t>†</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4 (1.8)</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2 (0.9)</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5614883"/>
                  </a:ext>
                </a:extLst>
              </a:tr>
              <a:tr h="0">
                <a:tc>
                  <a:txBody>
                    <a:bodyPr/>
                    <a:lstStyle/>
                    <a:p>
                      <a:r>
                        <a:rPr lang="en-US" sz="1800" dirty="0">
                          <a:solidFill>
                            <a:schemeClr val="bg1"/>
                          </a:solidFill>
                        </a:rPr>
                        <a:t>NE or no postbaseline response assessment</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7 (3.1)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6 (2.6)</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2137822"/>
                  </a:ext>
                </a:extLst>
              </a:tr>
            </a:tbl>
          </a:graphicData>
        </a:graphic>
      </p:graphicFrame>
      <p:sp>
        <p:nvSpPr>
          <p:cNvPr id="7" name="Text Box 15">
            <a:extLst>
              <a:ext uri="{FF2B5EF4-FFF2-40B4-BE49-F238E27FC236}">
                <a16:creationId xmlns:a16="http://schemas.microsoft.com/office/drawing/2014/main" id="{527B3FDB-A554-B8D3-192A-10E7952AF8F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
        <p:nvSpPr>
          <p:cNvPr id="9" name="Text Box 30">
            <a:extLst>
              <a:ext uri="{FF2B5EF4-FFF2-40B4-BE49-F238E27FC236}">
                <a16:creationId xmlns:a16="http://schemas.microsoft.com/office/drawing/2014/main" id="{C27D5304-0866-4F4A-062A-441F0570AFE9}"/>
              </a:ext>
            </a:extLst>
          </p:cNvPr>
          <p:cNvSpPr txBox="1">
            <a:spLocks noChangeArrowheads="1"/>
          </p:cNvSpPr>
          <p:nvPr/>
        </p:nvSpPr>
        <p:spPr bwMode="auto">
          <a:xfrm>
            <a:off x="727077" y="4359420"/>
            <a:ext cx="1106963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*Tumor assessment performed on or before surgery (or PD if patients did not undergo surgery) or start of new anticancer tx, whichever is first.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Complete surgery performed in n = 3 receiving tislelizumab + CT and n = 1 receiving placebo + CT.</a:t>
            </a:r>
          </a:p>
        </p:txBody>
      </p:sp>
    </p:spTree>
    <p:extLst>
      <p:ext uri="{BB962C8B-B14F-4D97-AF65-F5344CB8AC3E}">
        <p14:creationId xmlns:p14="http://schemas.microsoft.com/office/powerpoint/2010/main" val="4041394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B9D39-452A-B1B5-9A4E-7C5E9154ABE4}"/>
              </a:ext>
            </a:extLst>
          </p:cNvPr>
          <p:cNvSpPr>
            <a:spLocks noGrp="1"/>
          </p:cNvSpPr>
          <p:nvPr>
            <p:ph type="title"/>
          </p:nvPr>
        </p:nvSpPr>
        <p:spPr/>
        <p:txBody>
          <a:bodyPr/>
          <a:lstStyle/>
          <a:p>
            <a:r>
              <a:rPr lang="en-US" dirty="0"/>
              <a:t>RATIONALE-315 Surgical Outcomes: </a:t>
            </a:r>
            <a:br>
              <a:rPr lang="en-US" dirty="0"/>
            </a:br>
            <a:r>
              <a:rPr lang="en-US" dirty="0"/>
              <a:t>Surgical Delay by Disease Stage</a:t>
            </a:r>
          </a:p>
        </p:txBody>
      </p:sp>
      <p:sp>
        <p:nvSpPr>
          <p:cNvPr id="9" name="Content Placeholder 8">
            <a:extLst>
              <a:ext uri="{FF2B5EF4-FFF2-40B4-BE49-F238E27FC236}">
                <a16:creationId xmlns:a16="http://schemas.microsoft.com/office/drawing/2014/main" id="{43DF3BC7-68B0-744A-7BD4-46035B66B26B}"/>
              </a:ext>
            </a:extLst>
          </p:cNvPr>
          <p:cNvSpPr>
            <a:spLocks noGrp="1"/>
          </p:cNvSpPr>
          <p:nvPr>
            <p:ph sz="half" idx="1"/>
          </p:nvPr>
        </p:nvSpPr>
        <p:spPr>
          <a:xfrm>
            <a:off x="601820" y="5437822"/>
            <a:ext cx="5309278" cy="751645"/>
          </a:xfrm>
        </p:spPr>
        <p:txBody>
          <a:bodyPr/>
          <a:lstStyle/>
          <a:p>
            <a:r>
              <a:rPr lang="en-US" sz="2000" dirty="0"/>
              <a:t>Median time from randomization to definitive surgery: Tis + CT, 13.4 wk (IQR: 11.6-15.0); pbo + CT, 12.7 wk (IQR: 11.4-14.9)</a:t>
            </a:r>
          </a:p>
        </p:txBody>
      </p:sp>
      <p:sp>
        <p:nvSpPr>
          <p:cNvPr id="10" name="Content Placeholder 9">
            <a:extLst>
              <a:ext uri="{FF2B5EF4-FFF2-40B4-BE49-F238E27FC236}">
                <a16:creationId xmlns:a16="http://schemas.microsoft.com/office/drawing/2014/main" id="{F8ED2186-1EB1-75DD-F1A2-0439FAB48464}"/>
              </a:ext>
            </a:extLst>
          </p:cNvPr>
          <p:cNvSpPr>
            <a:spLocks noGrp="1"/>
          </p:cNvSpPr>
          <p:nvPr>
            <p:ph sz="half" idx="2"/>
          </p:nvPr>
        </p:nvSpPr>
        <p:spPr>
          <a:xfrm>
            <a:off x="6252634" y="5438430"/>
            <a:ext cx="5229570" cy="751761"/>
          </a:xfrm>
        </p:spPr>
        <p:txBody>
          <a:bodyPr/>
          <a:lstStyle/>
          <a:p>
            <a:r>
              <a:rPr lang="en-US" sz="2000" dirty="0"/>
              <a:t>Median time from last neoadjuvant dose to definitive surgery: Tis + CT, 5.5 wk (IQR: 5.0-6.0); pbo + CT, 5.3 wk (IQR: 5.0-5.9)</a:t>
            </a:r>
          </a:p>
        </p:txBody>
      </p:sp>
      <p:graphicFrame>
        <p:nvGraphicFramePr>
          <p:cNvPr id="6" name="Table 6">
            <a:extLst>
              <a:ext uri="{FF2B5EF4-FFF2-40B4-BE49-F238E27FC236}">
                <a16:creationId xmlns:a16="http://schemas.microsoft.com/office/drawing/2014/main" id="{4B33CEBA-3C91-8E9D-54C6-CB47D4D7384D}"/>
              </a:ext>
            </a:extLst>
          </p:cNvPr>
          <p:cNvGraphicFramePr>
            <a:graphicFrameLocks noGrp="1"/>
          </p:cNvGraphicFramePr>
          <p:nvPr>
            <p:extLst>
              <p:ext uri="{D42A27DB-BD31-4B8C-83A1-F6EECF244321}">
                <p14:modId xmlns:p14="http://schemas.microsoft.com/office/powerpoint/2010/main" val="2300825293"/>
              </p:ext>
            </p:extLst>
          </p:nvPr>
        </p:nvGraphicFramePr>
        <p:xfrm>
          <a:off x="727076" y="1604963"/>
          <a:ext cx="10735060" cy="3291840"/>
        </p:xfrm>
        <a:graphic>
          <a:graphicData uri="http://schemas.openxmlformats.org/drawingml/2006/table">
            <a:tbl>
              <a:tblPr firstRow="1" bandRow="1">
                <a:tableStyleId>{073A0DAA-6AF3-43AB-8588-CEC1D06C72B9}</a:tableStyleId>
              </a:tblPr>
              <a:tblGrid>
                <a:gridCol w="2911474">
                  <a:extLst>
                    <a:ext uri="{9D8B030D-6E8A-4147-A177-3AD203B41FA5}">
                      <a16:colId xmlns:a16="http://schemas.microsoft.com/office/drawing/2014/main" val="45882206"/>
                    </a:ext>
                  </a:extLst>
                </a:gridCol>
                <a:gridCol w="1303931">
                  <a:extLst>
                    <a:ext uri="{9D8B030D-6E8A-4147-A177-3AD203B41FA5}">
                      <a16:colId xmlns:a16="http://schemas.microsoft.com/office/drawing/2014/main" val="3540538837"/>
                    </a:ext>
                  </a:extLst>
                </a:gridCol>
                <a:gridCol w="1303931">
                  <a:extLst>
                    <a:ext uri="{9D8B030D-6E8A-4147-A177-3AD203B41FA5}">
                      <a16:colId xmlns:a16="http://schemas.microsoft.com/office/drawing/2014/main" val="2225060134"/>
                    </a:ext>
                  </a:extLst>
                </a:gridCol>
                <a:gridCol w="1303931">
                  <a:extLst>
                    <a:ext uri="{9D8B030D-6E8A-4147-A177-3AD203B41FA5}">
                      <a16:colId xmlns:a16="http://schemas.microsoft.com/office/drawing/2014/main" val="2983348485"/>
                    </a:ext>
                  </a:extLst>
                </a:gridCol>
                <a:gridCol w="1303931">
                  <a:extLst>
                    <a:ext uri="{9D8B030D-6E8A-4147-A177-3AD203B41FA5}">
                      <a16:colId xmlns:a16="http://schemas.microsoft.com/office/drawing/2014/main" val="591813150"/>
                    </a:ext>
                  </a:extLst>
                </a:gridCol>
                <a:gridCol w="1303931">
                  <a:extLst>
                    <a:ext uri="{9D8B030D-6E8A-4147-A177-3AD203B41FA5}">
                      <a16:colId xmlns:a16="http://schemas.microsoft.com/office/drawing/2014/main" val="1662348115"/>
                    </a:ext>
                  </a:extLst>
                </a:gridCol>
                <a:gridCol w="1303931">
                  <a:extLst>
                    <a:ext uri="{9D8B030D-6E8A-4147-A177-3AD203B41FA5}">
                      <a16:colId xmlns:a16="http://schemas.microsoft.com/office/drawing/2014/main" val="1460416699"/>
                    </a:ext>
                  </a:extLst>
                </a:gridCol>
              </a:tblGrid>
              <a:tr h="0">
                <a:tc rowSpan="2">
                  <a:txBody>
                    <a:bodyPr/>
                    <a:lstStyle/>
                    <a:p>
                      <a:pPr algn="l"/>
                      <a:r>
                        <a:rPr lang="en-US" sz="1600" dirty="0">
                          <a:solidFill>
                            <a:schemeClr val="tx1"/>
                          </a:solidFill>
                        </a:rPr>
                        <a:t>Characteristic, n (%)</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2"/>
                    </a:solidFill>
                  </a:tcPr>
                </a:tc>
                <a:tc gridSpan="2">
                  <a:txBody>
                    <a:bodyPr/>
                    <a:lstStyle/>
                    <a:p>
                      <a:pPr algn="ctr"/>
                      <a:r>
                        <a:rPr lang="en-US" sz="1600" dirty="0">
                          <a:solidFill>
                            <a:schemeClr val="tx1"/>
                          </a:solidFill>
                        </a:rPr>
                        <a:t>All Stages</a:t>
                      </a:r>
                    </a:p>
                  </a:txBody>
                  <a:tcPr marL="118872" marR="118872">
                    <a:lnL w="12700" cap="flat" cmpd="sng" algn="ctr">
                      <a:solidFill>
                        <a:schemeClr val="tx1"/>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600" dirty="0">
                          <a:solidFill>
                            <a:schemeClr val="tx1"/>
                          </a:solidFill>
                        </a:rPr>
                        <a:t>Stage II</a:t>
                      </a:r>
                    </a:p>
                  </a:txBody>
                  <a:tcPr marL="118872" marR="118872">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600" dirty="0">
                          <a:solidFill>
                            <a:schemeClr val="tx1"/>
                          </a:solidFill>
                        </a:rPr>
                        <a:t>Stage IIIA</a:t>
                      </a:r>
                    </a:p>
                  </a:txBody>
                  <a:tcPr marL="118872" marR="118872">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3023458"/>
                  </a:ext>
                </a:extLst>
              </a:tr>
              <a:tr h="0">
                <a:tc vMerge="1">
                  <a:txBody>
                    <a:bodyPr/>
                    <a:lstStyle/>
                    <a:p>
                      <a:endParaRPr lang="en-US"/>
                    </a:p>
                  </a:txBody>
                  <a:tcPr/>
                </a:tc>
                <a:tc>
                  <a:txBody>
                    <a:bodyPr/>
                    <a:lstStyle/>
                    <a:p>
                      <a:pPr algn="ctr"/>
                      <a:r>
                        <a:rPr lang="en-US" sz="1600" b="1" dirty="0">
                          <a:solidFill>
                            <a:schemeClr val="tx1"/>
                          </a:solidFill>
                        </a:rPr>
                        <a:t>Tis + CT</a:t>
                      </a:r>
                      <a:br>
                        <a:rPr lang="en-US" sz="1600" b="1" dirty="0">
                          <a:solidFill>
                            <a:schemeClr val="tx1"/>
                          </a:solidFill>
                        </a:rPr>
                      </a:br>
                      <a:r>
                        <a:rPr lang="en-US" sz="1600" b="1" dirty="0">
                          <a:solidFill>
                            <a:schemeClr val="tx1"/>
                          </a:solidFill>
                        </a:rPr>
                        <a:t>(n = 190)</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rPr>
                        <a:t>Pbo + CT</a:t>
                      </a:r>
                      <a:br>
                        <a:rPr lang="en-US" sz="1600" b="1" dirty="0">
                          <a:solidFill>
                            <a:schemeClr val="tx1"/>
                          </a:solidFill>
                        </a:rPr>
                      </a:br>
                      <a:r>
                        <a:rPr lang="en-US" sz="1600" b="1" dirty="0">
                          <a:solidFill>
                            <a:schemeClr val="tx1"/>
                          </a:solidFill>
                        </a:rPr>
                        <a:t>(n = 173)</a:t>
                      </a:r>
                    </a:p>
                  </a:txBody>
                  <a:tcPr marL="118872" marR="118872">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Tis + CT </a:t>
                      </a:r>
                      <a:br>
                        <a:rPr lang="en-US" sz="1600" b="1" dirty="0">
                          <a:solidFill>
                            <a:schemeClr val="tx1"/>
                          </a:solidFill>
                        </a:rPr>
                      </a:br>
                      <a:r>
                        <a:rPr lang="en-US" sz="1600" b="1" dirty="0">
                          <a:solidFill>
                            <a:schemeClr val="tx1"/>
                          </a:solidFill>
                        </a:rPr>
                        <a:t>(n = 74)</a:t>
                      </a:r>
                    </a:p>
                  </a:txBody>
                  <a:tcPr marL="118872" marR="118872">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rPr>
                        <a:t>Pbo + CT </a:t>
                      </a:r>
                      <a:br>
                        <a:rPr lang="en-US" sz="1600" b="1" dirty="0">
                          <a:solidFill>
                            <a:schemeClr val="tx1"/>
                          </a:solidFill>
                        </a:rPr>
                      </a:br>
                      <a:r>
                        <a:rPr lang="en-US" sz="1600" b="1" dirty="0">
                          <a:solidFill>
                            <a:schemeClr val="tx1"/>
                          </a:solidFill>
                        </a:rPr>
                        <a:t>(n = 69)</a:t>
                      </a:r>
                    </a:p>
                  </a:txBody>
                  <a:tcPr marL="118872" marR="118872">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Tis + CT </a:t>
                      </a:r>
                      <a:br>
                        <a:rPr lang="en-US" sz="1600" b="1" dirty="0">
                          <a:solidFill>
                            <a:schemeClr val="tx1"/>
                          </a:solidFill>
                        </a:rPr>
                      </a:br>
                      <a:r>
                        <a:rPr lang="en-US" sz="1600" b="1" dirty="0">
                          <a:solidFill>
                            <a:schemeClr val="tx1"/>
                          </a:solidFill>
                        </a:rPr>
                        <a:t>(n = 114)</a:t>
                      </a:r>
                    </a:p>
                  </a:txBody>
                  <a:tcPr marL="118872" marR="118872">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rPr>
                        <a:t>Pbo + CT </a:t>
                      </a:r>
                      <a:br>
                        <a:rPr lang="en-US" sz="1600" b="1" dirty="0">
                          <a:solidFill>
                            <a:schemeClr val="tx1"/>
                          </a:solidFill>
                        </a:rPr>
                      </a:br>
                      <a:r>
                        <a:rPr lang="en-US" sz="1600" b="1" dirty="0">
                          <a:solidFill>
                            <a:schemeClr val="tx1"/>
                          </a:solidFill>
                        </a:rPr>
                        <a:t>(n = 103)</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312213969"/>
                  </a:ext>
                </a:extLst>
              </a:tr>
              <a:tr h="0">
                <a:tc>
                  <a:txBody>
                    <a:bodyPr/>
                    <a:lstStyle/>
                    <a:p>
                      <a:r>
                        <a:rPr lang="en-US" sz="1600" b="1" dirty="0">
                          <a:solidFill>
                            <a:schemeClr val="bg1"/>
                          </a:solidFill>
                        </a:rPr>
                        <a:t>Patients with delayed surgery*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Other</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COVID related</a:t>
                      </a:r>
                    </a:p>
                  </a:txBody>
                  <a:tcPr marL="118872" marR="118872">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31 (16.3)</a:t>
                      </a:r>
                    </a:p>
                    <a:p>
                      <a:pPr algn="ctr"/>
                      <a:r>
                        <a:rPr lang="en-US" sz="1600" dirty="0">
                          <a:solidFill>
                            <a:schemeClr val="bg1"/>
                          </a:solidFill>
                        </a:rPr>
                        <a:t>12 (6.3)</a:t>
                      </a:r>
                    </a:p>
                    <a:p>
                      <a:pPr algn="ctr"/>
                      <a:r>
                        <a:rPr lang="en-US" sz="1600" dirty="0">
                          <a:solidFill>
                            <a:schemeClr val="bg1"/>
                          </a:solidFill>
                        </a:rPr>
                        <a:t>19 (10.0)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8 (4.2)</a:t>
                      </a:r>
                    </a:p>
                  </a:txBody>
                  <a:tcPr marL="118872" marR="118872">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22 (12.7)</a:t>
                      </a:r>
                    </a:p>
                    <a:p>
                      <a:pPr algn="ctr"/>
                      <a:r>
                        <a:rPr lang="en-US" sz="1600" dirty="0">
                          <a:solidFill>
                            <a:schemeClr val="bg1"/>
                          </a:solidFill>
                        </a:rPr>
                        <a:t>6 (3.5)</a:t>
                      </a:r>
                    </a:p>
                    <a:p>
                      <a:pPr algn="ctr"/>
                      <a:r>
                        <a:rPr lang="en-US" sz="1600" dirty="0">
                          <a:solidFill>
                            <a:schemeClr val="bg1"/>
                          </a:solidFill>
                        </a:rPr>
                        <a:t>16 (9.2)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7 (4.0)</a:t>
                      </a:r>
                    </a:p>
                  </a:txBody>
                  <a:tcPr marL="118872" marR="118872">
                    <a:lnL w="12700" cmpd="sng">
                      <a:noFill/>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19 (25.7)</a:t>
                      </a:r>
                    </a:p>
                    <a:p>
                      <a:pPr algn="ctr"/>
                      <a:r>
                        <a:rPr lang="en-US" sz="1600" dirty="0">
                          <a:solidFill>
                            <a:schemeClr val="bg1"/>
                          </a:solidFill>
                        </a:rPr>
                        <a:t>9 (12.2)</a:t>
                      </a:r>
                    </a:p>
                    <a:p>
                      <a:pPr algn="ctr"/>
                      <a:r>
                        <a:rPr lang="en-US" sz="1600" dirty="0">
                          <a:solidFill>
                            <a:schemeClr val="bg1"/>
                          </a:solidFill>
                        </a:rPr>
                        <a:t>10 (13.5)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6 (8.1)</a:t>
                      </a:r>
                    </a:p>
                  </a:txBody>
                  <a:tcPr marL="118872" marR="118872">
                    <a:lnL w="28575" cap="flat" cmpd="sng" algn="ctr">
                      <a:solidFill>
                        <a:srgbClr val="FF0000"/>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6 (8.7)</a:t>
                      </a:r>
                    </a:p>
                    <a:p>
                      <a:pPr algn="ctr"/>
                      <a:r>
                        <a:rPr lang="en-US" sz="1600" dirty="0">
                          <a:solidFill>
                            <a:schemeClr val="bg1"/>
                          </a:solidFill>
                        </a:rPr>
                        <a:t>3 (4.3)</a:t>
                      </a:r>
                    </a:p>
                    <a:p>
                      <a:pPr algn="ctr"/>
                      <a:r>
                        <a:rPr lang="en-US" sz="1600" dirty="0">
                          <a:solidFill>
                            <a:schemeClr val="bg1"/>
                          </a:solidFill>
                        </a:rPr>
                        <a:t>3 (4.3)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2 (2.9)</a:t>
                      </a:r>
                    </a:p>
                  </a:txBody>
                  <a:tcPr marL="118872" marR="118872">
                    <a:lnL w="12700" cmpd="sng">
                      <a:noFill/>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12 (10.5)</a:t>
                      </a:r>
                    </a:p>
                    <a:p>
                      <a:pPr algn="ctr"/>
                      <a:r>
                        <a:rPr lang="en-US" sz="1600" dirty="0">
                          <a:solidFill>
                            <a:schemeClr val="bg1"/>
                          </a:solidFill>
                        </a:rPr>
                        <a:t>3 (2.6)</a:t>
                      </a:r>
                    </a:p>
                    <a:p>
                      <a:pPr algn="ctr"/>
                      <a:r>
                        <a:rPr lang="en-US" sz="1600" dirty="0">
                          <a:solidFill>
                            <a:schemeClr val="bg1"/>
                          </a:solidFill>
                        </a:rPr>
                        <a:t>9 (7.9)</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2 (1.8)</a:t>
                      </a:r>
                    </a:p>
                  </a:txBody>
                  <a:tcPr marL="118872" marR="118872">
                    <a:lnL w="28575" cap="flat" cmpd="sng" algn="ctr">
                      <a:solidFill>
                        <a:srgbClr val="FF0000"/>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16 (15.5)</a:t>
                      </a:r>
                    </a:p>
                    <a:p>
                      <a:pPr algn="ctr"/>
                      <a:r>
                        <a:rPr lang="en-US" sz="1600" dirty="0">
                          <a:solidFill>
                            <a:schemeClr val="bg1"/>
                          </a:solidFill>
                        </a:rPr>
                        <a:t>3 (2.9)</a:t>
                      </a:r>
                    </a:p>
                    <a:p>
                      <a:pPr algn="ctr"/>
                      <a:r>
                        <a:rPr lang="en-US" sz="1600" dirty="0">
                          <a:solidFill>
                            <a:schemeClr val="bg1"/>
                          </a:solidFill>
                        </a:rPr>
                        <a:t>13 (12.6)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5 (4.9)</a:t>
                      </a:r>
                    </a:p>
                  </a:txBody>
                  <a:tcPr marL="118872" marR="118872">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236123466"/>
                  </a:ext>
                </a:extLst>
              </a:tr>
              <a:tr h="0">
                <a:tc>
                  <a:txBody>
                    <a:bodyPr/>
                    <a:lstStyle/>
                    <a:p>
                      <a:r>
                        <a:rPr lang="en-US" sz="1600" b="1" dirty="0">
                          <a:solidFill>
                            <a:schemeClr val="bg1"/>
                          </a:solidFill>
                        </a:rPr>
                        <a:t>Length of surgery delay</a:t>
                      </a:r>
                      <a:r>
                        <a:rPr lang="en-US" sz="1600" b="1" baseline="30000" dirty="0">
                          <a:solidFill>
                            <a:schemeClr val="bg1"/>
                          </a:solidFill>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600" dirty="0">
                          <a:solidFill>
                            <a:schemeClr val="bg1"/>
                          </a:solidFill>
                        </a:rPr>
                        <a:t>≤</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&gt;2 and ≤4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&gt;4 and ≤6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&gt;6 wk</a:t>
                      </a:r>
                    </a:p>
                  </a:txBody>
                  <a:tcPr marL="118872" marR="118872">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22 (11.6)</a:t>
                      </a:r>
                    </a:p>
                    <a:p>
                      <a:pPr algn="ctr"/>
                      <a:r>
                        <a:rPr lang="en-US" sz="1600" dirty="0">
                          <a:solidFill>
                            <a:schemeClr val="bg1"/>
                          </a:solidFill>
                        </a:rPr>
                        <a:t>5 (2.6)</a:t>
                      </a:r>
                    </a:p>
                    <a:p>
                      <a:pPr algn="ctr"/>
                      <a:r>
                        <a:rPr lang="en-US" sz="1600" dirty="0">
                          <a:solidFill>
                            <a:schemeClr val="bg1"/>
                          </a:solidFill>
                        </a:rPr>
                        <a:t>1 (0.5)</a:t>
                      </a:r>
                    </a:p>
                    <a:p>
                      <a:pPr algn="ctr"/>
                      <a:r>
                        <a:rPr lang="en-US" sz="1600" dirty="0">
                          <a:solidFill>
                            <a:schemeClr val="bg1"/>
                          </a:solidFill>
                        </a:rPr>
                        <a:t>2 (1.1)</a:t>
                      </a:r>
                    </a:p>
                  </a:txBody>
                  <a:tcPr marL="118872" marR="118872">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18 (10.4)</a:t>
                      </a:r>
                    </a:p>
                    <a:p>
                      <a:pPr algn="ctr"/>
                      <a:r>
                        <a:rPr lang="en-US" sz="1600" dirty="0">
                          <a:solidFill>
                            <a:schemeClr val="bg1"/>
                          </a:solidFill>
                        </a:rPr>
                        <a:t>3 (1.7)</a:t>
                      </a:r>
                    </a:p>
                    <a:p>
                      <a:pPr algn="ctr"/>
                      <a:r>
                        <a:rPr lang="en-US" sz="1600" dirty="0">
                          <a:solidFill>
                            <a:schemeClr val="bg1"/>
                          </a:solidFill>
                        </a:rPr>
                        <a:t>1 (0.6)</a:t>
                      </a:r>
                    </a:p>
                    <a:p>
                      <a:pPr algn="ctr"/>
                      <a:r>
                        <a:rPr lang="en-US" sz="1600" dirty="0">
                          <a:solidFill>
                            <a:schemeClr val="bg1"/>
                          </a:solidFill>
                        </a:rPr>
                        <a:t>0</a:t>
                      </a:r>
                    </a:p>
                  </a:txBody>
                  <a:tcPr marL="118872" marR="118872">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14 (18.9)</a:t>
                      </a:r>
                    </a:p>
                    <a:p>
                      <a:pPr algn="ctr"/>
                      <a:r>
                        <a:rPr lang="en-US" sz="1600" dirty="0">
                          <a:solidFill>
                            <a:schemeClr val="bg1"/>
                          </a:solidFill>
                        </a:rPr>
                        <a:t>2 (2.7)</a:t>
                      </a:r>
                    </a:p>
                    <a:p>
                      <a:pPr algn="ctr"/>
                      <a:r>
                        <a:rPr lang="en-US" sz="1600" dirty="0">
                          <a:solidFill>
                            <a:schemeClr val="bg1"/>
                          </a:solidFill>
                        </a:rPr>
                        <a:t>1 (1.4)</a:t>
                      </a:r>
                    </a:p>
                    <a:p>
                      <a:pPr algn="ctr"/>
                      <a:r>
                        <a:rPr lang="en-US" sz="1600" dirty="0">
                          <a:solidFill>
                            <a:schemeClr val="bg1"/>
                          </a:solidFill>
                        </a:rPr>
                        <a:t>2 (2.7)</a:t>
                      </a:r>
                    </a:p>
                  </a:txBody>
                  <a:tcPr marL="118872" marR="118872">
                    <a:lnL w="28575" cap="flat" cmpd="sng" algn="ctr">
                      <a:solidFill>
                        <a:srgbClr val="FF0000"/>
                      </a:solidFill>
                      <a:prstDash val="solid"/>
                      <a:round/>
                      <a:headEnd type="none" w="med" len="med"/>
                      <a:tailEnd type="none" w="med" len="med"/>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6 (8.7)</a:t>
                      </a:r>
                    </a:p>
                    <a:p>
                      <a:pPr algn="ctr"/>
                      <a:r>
                        <a:rPr lang="en-US" sz="1600" dirty="0">
                          <a:solidFill>
                            <a:schemeClr val="bg1"/>
                          </a:solidFill>
                        </a:rPr>
                        <a:t>0</a:t>
                      </a:r>
                    </a:p>
                    <a:p>
                      <a:pPr algn="ctr"/>
                      <a:r>
                        <a:rPr lang="en-US" sz="1600" dirty="0">
                          <a:solidFill>
                            <a:schemeClr val="bg1"/>
                          </a:solidFill>
                        </a:rPr>
                        <a:t>0</a:t>
                      </a:r>
                    </a:p>
                    <a:p>
                      <a:pPr algn="ctr"/>
                      <a:r>
                        <a:rPr lang="en-US" sz="1600" dirty="0">
                          <a:solidFill>
                            <a:schemeClr val="bg1"/>
                          </a:solidFill>
                        </a:rPr>
                        <a:t>0</a:t>
                      </a:r>
                    </a:p>
                  </a:txBody>
                  <a:tcPr marL="118872" marR="118872">
                    <a:lnL w="12700" cmpd="sng">
                      <a:noFill/>
                    </a:lnL>
                    <a:lnR w="28575" cap="flat" cmpd="sng" algn="ctr">
                      <a:solidFill>
                        <a:srgbClr val="FF0000"/>
                      </a:solidFill>
                      <a:prstDash val="solid"/>
                      <a:round/>
                      <a:headEnd type="none" w="med" len="med"/>
                      <a:tailEnd type="none" w="med" len="med"/>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8 (7.0)</a:t>
                      </a:r>
                    </a:p>
                    <a:p>
                      <a:pPr algn="ctr"/>
                      <a:r>
                        <a:rPr lang="en-US" sz="1600" dirty="0">
                          <a:solidFill>
                            <a:schemeClr val="bg1"/>
                          </a:solidFill>
                        </a:rPr>
                        <a:t>3 (2.6)</a:t>
                      </a:r>
                    </a:p>
                    <a:p>
                      <a:pPr algn="ctr"/>
                      <a:r>
                        <a:rPr lang="en-US" sz="1600" dirty="0">
                          <a:solidFill>
                            <a:schemeClr val="bg1"/>
                          </a:solidFill>
                        </a:rPr>
                        <a:t>0</a:t>
                      </a:r>
                    </a:p>
                    <a:p>
                      <a:pPr algn="ctr"/>
                      <a:r>
                        <a:rPr lang="en-US" sz="1600" dirty="0">
                          <a:solidFill>
                            <a:schemeClr val="bg1"/>
                          </a:solidFill>
                        </a:rPr>
                        <a:t>--</a:t>
                      </a:r>
                    </a:p>
                  </a:txBody>
                  <a:tcPr marL="118872" marR="118872">
                    <a:lnL w="28575"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p>
                      <a:pPr algn="ctr"/>
                      <a:r>
                        <a:rPr lang="en-US" sz="1600" dirty="0">
                          <a:solidFill>
                            <a:schemeClr val="bg1"/>
                          </a:solidFill>
                        </a:rPr>
                        <a:t>12 (11.7)</a:t>
                      </a:r>
                    </a:p>
                    <a:p>
                      <a:pPr algn="ctr"/>
                      <a:r>
                        <a:rPr lang="en-US" sz="1600" dirty="0">
                          <a:solidFill>
                            <a:schemeClr val="bg1"/>
                          </a:solidFill>
                        </a:rPr>
                        <a:t>3 (2.9)</a:t>
                      </a:r>
                    </a:p>
                    <a:p>
                      <a:pPr algn="ctr"/>
                      <a:r>
                        <a:rPr lang="en-US" sz="1600" dirty="0">
                          <a:solidFill>
                            <a:schemeClr val="bg1"/>
                          </a:solidFill>
                        </a:rPr>
                        <a:t>1 (1.0)</a:t>
                      </a:r>
                    </a:p>
                    <a:p>
                      <a:pPr algn="ctr"/>
                      <a:r>
                        <a:rPr lang="en-US" sz="1600" dirty="0">
                          <a:solidFill>
                            <a:schemeClr val="bg1"/>
                          </a:solidFill>
                        </a:rPr>
                        <a:t>--</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094891506"/>
                  </a:ext>
                </a:extLst>
              </a:tr>
            </a:tbl>
          </a:graphicData>
        </a:graphic>
      </p:graphicFrame>
      <p:sp>
        <p:nvSpPr>
          <p:cNvPr id="3" name="Text Box 15">
            <a:extLst>
              <a:ext uri="{FF2B5EF4-FFF2-40B4-BE49-F238E27FC236}">
                <a16:creationId xmlns:a16="http://schemas.microsoft.com/office/drawing/2014/main" id="{73C2BCE3-F486-A0FF-7036-99E8E085606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
        <p:nvSpPr>
          <p:cNvPr id="8" name="Text Box 30">
            <a:extLst>
              <a:ext uri="{FF2B5EF4-FFF2-40B4-BE49-F238E27FC236}">
                <a16:creationId xmlns:a16="http://schemas.microsoft.com/office/drawing/2014/main" id="{68891C38-3C34-7C9E-BCF6-07F3C70928D8}"/>
              </a:ext>
            </a:extLst>
          </p:cNvPr>
          <p:cNvSpPr txBox="1">
            <a:spLocks noChangeArrowheads="1"/>
          </p:cNvSpPr>
          <p:nvPr/>
        </p:nvSpPr>
        <p:spPr bwMode="auto">
          <a:xfrm>
            <a:off x="727077" y="4906963"/>
            <a:ext cx="1106963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*Surgery occurs later than 6 wk after last neoadjuvant tx dose.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Length equals (surgery start date - last neoadjuvant tx date –-6 wk x 7)/7 for those having surgery delayed.</a:t>
            </a:r>
          </a:p>
        </p:txBody>
      </p:sp>
    </p:spTree>
    <p:extLst>
      <p:ext uri="{BB962C8B-B14F-4D97-AF65-F5344CB8AC3E}">
        <p14:creationId xmlns:p14="http://schemas.microsoft.com/office/powerpoint/2010/main" val="2008443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56E4C-538D-8BFB-A436-EE35890C97E6}"/>
              </a:ext>
            </a:extLst>
          </p:cNvPr>
          <p:cNvSpPr>
            <a:spLocks noGrp="1"/>
          </p:cNvSpPr>
          <p:nvPr>
            <p:ph type="title"/>
          </p:nvPr>
        </p:nvSpPr>
        <p:spPr/>
        <p:txBody>
          <a:bodyPr/>
          <a:lstStyle/>
          <a:p>
            <a:r>
              <a:rPr lang="en-US" dirty="0"/>
              <a:t>RATIONALE-315 Surgical Outcomes: </a:t>
            </a:r>
            <a:br>
              <a:rPr lang="en-US" dirty="0"/>
            </a:br>
            <a:r>
              <a:rPr lang="en-US" dirty="0"/>
              <a:t>Surgical Approaches by Disease Stage</a:t>
            </a:r>
          </a:p>
        </p:txBody>
      </p:sp>
      <p:sp>
        <p:nvSpPr>
          <p:cNvPr id="7" name="Content Placeholder 2">
            <a:extLst>
              <a:ext uri="{FF2B5EF4-FFF2-40B4-BE49-F238E27FC236}">
                <a16:creationId xmlns:a16="http://schemas.microsoft.com/office/drawing/2014/main" id="{DAF06FE5-641A-EDC9-2B38-2A913164ECB9}"/>
              </a:ext>
            </a:extLst>
          </p:cNvPr>
          <p:cNvSpPr>
            <a:spLocks noGrp="1"/>
          </p:cNvSpPr>
          <p:nvPr>
            <p:ph idx="1"/>
          </p:nvPr>
        </p:nvSpPr>
        <p:spPr>
          <a:xfrm>
            <a:off x="604675" y="4421599"/>
            <a:ext cx="10877529" cy="1742133"/>
          </a:xfrm>
        </p:spPr>
        <p:txBody>
          <a:bodyPr/>
          <a:lstStyle/>
          <a:p>
            <a:r>
              <a:rPr lang="en-US" dirty="0"/>
              <a:t>Higher proportion of patients treated with tislelizumab + CT were able to undergo minimally invasive surgery vs placebo + CT</a:t>
            </a:r>
          </a:p>
        </p:txBody>
      </p:sp>
      <p:graphicFrame>
        <p:nvGraphicFramePr>
          <p:cNvPr id="6" name="Table 6">
            <a:extLst>
              <a:ext uri="{FF2B5EF4-FFF2-40B4-BE49-F238E27FC236}">
                <a16:creationId xmlns:a16="http://schemas.microsoft.com/office/drawing/2014/main" id="{2CD5E0CB-69CE-515E-6E0B-3737B9C54078}"/>
              </a:ext>
            </a:extLst>
          </p:cNvPr>
          <p:cNvGraphicFramePr>
            <a:graphicFrameLocks noGrp="1"/>
          </p:cNvGraphicFramePr>
          <p:nvPr>
            <p:extLst>
              <p:ext uri="{D42A27DB-BD31-4B8C-83A1-F6EECF244321}">
                <p14:modId xmlns:p14="http://schemas.microsoft.com/office/powerpoint/2010/main" val="752222595"/>
              </p:ext>
            </p:extLst>
          </p:nvPr>
        </p:nvGraphicFramePr>
        <p:xfrm>
          <a:off x="727076" y="1604963"/>
          <a:ext cx="10735057" cy="2502342"/>
        </p:xfrm>
        <a:graphic>
          <a:graphicData uri="http://schemas.openxmlformats.org/drawingml/2006/table">
            <a:tbl>
              <a:tblPr firstRow="1" bandRow="1">
                <a:tableStyleId>{073A0DAA-6AF3-43AB-8588-CEC1D06C72B9}</a:tableStyleId>
              </a:tblPr>
              <a:tblGrid>
                <a:gridCol w="1987549">
                  <a:extLst>
                    <a:ext uri="{9D8B030D-6E8A-4147-A177-3AD203B41FA5}">
                      <a16:colId xmlns:a16="http://schemas.microsoft.com/office/drawing/2014/main" val="45882206"/>
                    </a:ext>
                  </a:extLst>
                </a:gridCol>
                <a:gridCol w="1457918">
                  <a:extLst>
                    <a:ext uri="{9D8B030D-6E8A-4147-A177-3AD203B41FA5}">
                      <a16:colId xmlns:a16="http://schemas.microsoft.com/office/drawing/2014/main" val="3540538837"/>
                    </a:ext>
                  </a:extLst>
                </a:gridCol>
                <a:gridCol w="1457918">
                  <a:extLst>
                    <a:ext uri="{9D8B030D-6E8A-4147-A177-3AD203B41FA5}">
                      <a16:colId xmlns:a16="http://schemas.microsoft.com/office/drawing/2014/main" val="2225060134"/>
                    </a:ext>
                  </a:extLst>
                </a:gridCol>
                <a:gridCol w="1457918">
                  <a:extLst>
                    <a:ext uri="{9D8B030D-6E8A-4147-A177-3AD203B41FA5}">
                      <a16:colId xmlns:a16="http://schemas.microsoft.com/office/drawing/2014/main" val="2983348485"/>
                    </a:ext>
                  </a:extLst>
                </a:gridCol>
                <a:gridCol w="1457918">
                  <a:extLst>
                    <a:ext uri="{9D8B030D-6E8A-4147-A177-3AD203B41FA5}">
                      <a16:colId xmlns:a16="http://schemas.microsoft.com/office/drawing/2014/main" val="591813150"/>
                    </a:ext>
                  </a:extLst>
                </a:gridCol>
                <a:gridCol w="1457918">
                  <a:extLst>
                    <a:ext uri="{9D8B030D-6E8A-4147-A177-3AD203B41FA5}">
                      <a16:colId xmlns:a16="http://schemas.microsoft.com/office/drawing/2014/main" val="1662348115"/>
                    </a:ext>
                  </a:extLst>
                </a:gridCol>
                <a:gridCol w="1457918">
                  <a:extLst>
                    <a:ext uri="{9D8B030D-6E8A-4147-A177-3AD203B41FA5}">
                      <a16:colId xmlns:a16="http://schemas.microsoft.com/office/drawing/2014/main" val="1460416699"/>
                    </a:ext>
                  </a:extLst>
                </a:gridCol>
              </a:tblGrid>
              <a:tr h="359373">
                <a:tc rowSpan="2">
                  <a:txBody>
                    <a:bodyPr/>
                    <a:lstStyle/>
                    <a:p>
                      <a:r>
                        <a:rPr lang="en-US" sz="1800" dirty="0">
                          <a:solidFill>
                            <a:schemeClr val="tx1"/>
                          </a:solidFill>
                        </a:rPr>
                        <a:t>Surgical</a:t>
                      </a:r>
                      <a:br>
                        <a:rPr lang="en-US" sz="1800" dirty="0">
                          <a:solidFill>
                            <a:schemeClr val="tx1"/>
                          </a:solidFill>
                        </a:rPr>
                      </a:br>
                      <a:r>
                        <a:rPr lang="en-US" sz="1800" dirty="0">
                          <a:solidFill>
                            <a:schemeClr val="tx1"/>
                          </a:solidFill>
                        </a:rPr>
                        <a:t>Approach,* n (%)</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2"/>
                    </a:solidFill>
                  </a:tcPr>
                </a:tc>
                <a:tc gridSpan="2">
                  <a:txBody>
                    <a:bodyPr/>
                    <a:lstStyle/>
                    <a:p>
                      <a:pPr algn="ctr"/>
                      <a:r>
                        <a:rPr lang="en-US" sz="1800" dirty="0">
                          <a:solidFill>
                            <a:schemeClr val="tx1"/>
                          </a:solidFill>
                        </a:rPr>
                        <a:t>All Stages</a:t>
                      </a:r>
                    </a:p>
                  </a:txBody>
                  <a:tcPr marL="118872" marR="11887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800" dirty="0">
                          <a:solidFill>
                            <a:schemeClr val="tx1"/>
                          </a:solidFill>
                        </a:rPr>
                        <a:t>Stage II</a:t>
                      </a:r>
                    </a:p>
                  </a:txBody>
                  <a:tcPr marL="118872" marR="11887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800" dirty="0">
                          <a:solidFill>
                            <a:schemeClr val="tx1"/>
                          </a:solidFill>
                        </a:rPr>
                        <a:t>Stage IIIA</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3023458"/>
                  </a:ext>
                </a:extLst>
              </a:tr>
              <a:tr h="620736">
                <a:tc vMerge="1">
                  <a:txBody>
                    <a:bodyPr/>
                    <a:lstStyle/>
                    <a:p>
                      <a:endParaRPr lang="en-US"/>
                    </a:p>
                  </a:txBody>
                  <a:tcPr/>
                </a:tc>
                <a:tc>
                  <a:txBody>
                    <a:bodyPr/>
                    <a:lstStyle/>
                    <a:p>
                      <a:pPr algn="ctr"/>
                      <a:r>
                        <a:rPr lang="en-US" sz="1800" b="1" dirty="0">
                          <a:solidFill>
                            <a:schemeClr val="tx1"/>
                          </a:solidFill>
                        </a:rPr>
                        <a:t>Tis + CT </a:t>
                      </a:r>
                      <a:br>
                        <a:rPr lang="en-US" sz="1800" b="1" dirty="0">
                          <a:solidFill>
                            <a:schemeClr val="tx1"/>
                          </a:solidFill>
                        </a:rPr>
                      </a:br>
                      <a:r>
                        <a:rPr lang="en-US" sz="1800" b="1" dirty="0">
                          <a:solidFill>
                            <a:schemeClr val="tx1"/>
                          </a:solidFill>
                        </a:rPr>
                        <a:t>(n = 190)</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800" b="1" dirty="0">
                          <a:solidFill>
                            <a:schemeClr val="tx1"/>
                          </a:solidFill>
                        </a:rPr>
                        <a:t>Pbo + CT </a:t>
                      </a:r>
                      <a:br>
                        <a:rPr lang="en-US" sz="1800" b="1" dirty="0">
                          <a:solidFill>
                            <a:schemeClr val="tx1"/>
                          </a:solidFill>
                        </a:rPr>
                      </a:br>
                      <a:r>
                        <a:rPr lang="en-US" sz="1800" b="1" dirty="0">
                          <a:solidFill>
                            <a:schemeClr val="tx1"/>
                          </a:solidFill>
                        </a:rPr>
                        <a:t>(n = 173)</a:t>
                      </a:r>
                    </a:p>
                  </a:txBody>
                  <a:tcPr marL="118872" marR="118872">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a:r>
                        <a:rPr lang="en-US" sz="1800" b="1" dirty="0">
                          <a:solidFill>
                            <a:schemeClr val="tx1"/>
                          </a:solidFill>
                        </a:rPr>
                        <a:t>Tis + CT </a:t>
                      </a:r>
                      <a:br>
                        <a:rPr lang="en-US" sz="1800" b="1" dirty="0">
                          <a:solidFill>
                            <a:schemeClr val="tx1"/>
                          </a:solidFill>
                        </a:rPr>
                      </a:br>
                      <a:r>
                        <a:rPr lang="en-US" sz="1800" b="1" dirty="0">
                          <a:solidFill>
                            <a:schemeClr val="tx1"/>
                          </a:solidFill>
                        </a:rPr>
                        <a:t>(n = 74)</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800" b="1" dirty="0">
                          <a:solidFill>
                            <a:schemeClr val="tx1"/>
                          </a:solidFill>
                        </a:rPr>
                        <a:t>Pbo + CT </a:t>
                      </a:r>
                      <a:br>
                        <a:rPr lang="en-US" sz="1800" b="1" dirty="0">
                          <a:solidFill>
                            <a:schemeClr val="tx1"/>
                          </a:solidFill>
                        </a:rPr>
                      </a:br>
                      <a:r>
                        <a:rPr lang="en-US" sz="1800" b="1" dirty="0">
                          <a:solidFill>
                            <a:schemeClr val="tx1"/>
                          </a:solidFill>
                        </a:rPr>
                        <a:t>(n = 69)</a:t>
                      </a:r>
                    </a:p>
                  </a:txBody>
                  <a:tcPr marL="118872" marR="118872">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a:r>
                        <a:rPr lang="en-US" sz="1800" b="1" dirty="0">
                          <a:solidFill>
                            <a:schemeClr val="tx1"/>
                          </a:solidFill>
                        </a:rPr>
                        <a:t>Tis + CT </a:t>
                      </a:r>
                      <a:br>
                        <a:rPr lang="en-US" sz="1800" b="1" dirty="0">
                          <a:solidFill>
                            <a:schemeClr val="tx1"/>
                          </a:solidFill>
                        </a:rPr>
                      </a:br>
                      <a:r>
                        <a:rPr lang="en-US" sz="1800" b="1" dirty="0">
                          <a:solidFill>
                            <a:schemeClr val="tx1"/>
                          </a:solidFill>
                        </a:rPr>
                        <a:t>(n = 114)</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800" b="1" dirty="0">
                          <a:solidFill>
                            <a:schemeClr val="tx1"/>
                          </a:solidFill>
                        </a:rPr>
                        <a:t>Pbo + CT </a:t>
                      </a:r>
                      <a:br>
                        <a:rPr lang="en-US" sz="1800" b="1" dirty="0">
                          <a:solidFill>
                            <a:schemeClr val="tx1"/>
                          </a:solidFill>
                        </a:rPr>
                      </a:br>
                      <a:r>
                        <a:rPr lang="en-US" sz="1800" b="1" dirty="0">
                          <a:solidFill>
                            <a:schemeClr val="tx1"/>
                          </a:solidFill>
                        </a:rPr>
                        <a:t>(n = 103)</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312213969"/>
                  </a:ext>
                </a:extLst>
              </a:tr>
              <a:tr h="490662">
                <a:tc>
                  <a:txBody>
                    <a:bodyPr/>
                    <a:lstStyle/>
                    <a:p>
                      <a:r>
                        <a:rPr lang="en-US" sz="1800" dirty="0">
                          <a:solidFill>
                            <a:schemeClr val="bg1"/>
                          </a:solidFill>
                        </a:rPr>
                        <a:t>Open</a:t>
                      </a:r>
                    </a:p>
                  </a:txBody>
                  <a:tcPr marL="118872" marR="118872" anchor="ct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65 (34)</a:t>
                      </a:r>
                    </a:p>
                  </a:txBody>
                  <a:tcPr marL="118872" marR="118872"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70 (41)</a:t>
                      </a:r>
                    </a:p>
                  </a:txBody>
                  <a:tcPr marL="118872" marR="118872" anchor="ct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23 (31)</a:t>
                      </a:r>
                    </a:p>
                  </a:txBody>
                  <a:tcPr marL="118872" marR="118872"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22 (32)</a:t>
                      </a:r>
                    </a:p>
                  </a:txBody>
                  <a:tcPr marL="118872" marR="118872" anchor="ct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41 (36)</a:t>
                      </a:r>
                    </a:p>
                  </a:txBody>
                  <a:tcPr marL="118872" marR="118872"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48 (47)</a:t>
                      </a:r>
                    </a:p>
                  </a:txBody>
                  <a:tcPr marL="118872" marR="118872"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236123466"/>
                  </a:ext>
                </a:extLst>
              </a:tr>
              <a:tr h="301082">
                <a:tc>
                  <a:txBody>
                    <a:bodyPr/>
                    <a:lstStyle/>
                    <a:p>
                      <a:r>
                        <a:rPr lang="en-US" sz="1800" dirty="0">
                          <a:solidFill>
                            <a:schemeClr val="bg1"/>
                          </a:solidFill>
                        </a:rPr>
                        <a:t>Minimally invasive</a:t>
                      </a:r>
                    </a:p>
                  </a:txBody>
                  <a:tcPr marL="118872" marR="118872"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114 (60)</a:t>
                      </a:r>
                    </a:p>
                  </a:txBody>
                  <a:tcPr marL="118872" marR="118872"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87 (50)</a:t>
                      </a:r>
                    </a:p>
                  </a:txBody>
                  <a:tcPr marL="118872" marR="118872"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48 (65)</a:t>
                      </a:r>
                    </a:p>
                  </a:txBody>
                  <a:tcPr marL="118872" marR="118872" anchor="ctr">
                    <a:lnL w="28575"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42 (61)</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65 (57)</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44 (43)</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094891506"/>
                  </a:ext>
                </a:extLst>
              </a:tr>
              <a:tr h="397489">
                <a:tc>
                  <a:txBody>
                    <a:bodyPr/>
                    <a:lstStyle/>
                    <a:p>
                      <a:r>
                        <a:rPr lang="en-US" sz="1800" dirty="0">
                          <a:solidFill>
                            <a:schemeClr val="bg1"/>
                          </a:solidFill>
                        </a:rPr>
                        <a:t>Minimally invasive to thoracotomy </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11 (6)</a:t>
                      </a:r>
                    </a:p>
                  </a:txBody>
                  <a:tcPr marL="118872" marR="118872" anchor="ctr">
                    <a:lnL w="12700" cap="flat" cmpd="sng" algn="ctr">
                      <a:solidFill>
                        <a:schemeClr val="tx1"/>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16 (9)</a:t>
                      </a:r>
                    </a:p>
                  </a:txBody>
                  <a:tcPr marL="118872" marR="118872" anchor="ctr">
                    <a:lnL w="12700" cmpd="sng">
                      <a:noFill/>
                    </a:lnL>
                    <a:lnR w="12700" cap="flat" cmpd="sng" algn="ctr">
                      <a:solidFill>
                        <a:schemeClr val="tx1"/>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3 (4)</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5 (7)</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8 (7)</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11 (11)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887021687"/>
                  </a:ext>
                </a:extLst>
              </a:tr>
            </a:tbl>
          </a:graphicData>
        </a:graphic>
      </p:graphicFrame>
      <p:sp>
        <p:nvSpPr>
          <p:cNvPr id="3" name="Text Box 15">
            <a:extLst>
              <a:ext uri="{FF2B5EF4-FFF2-40B4-BE49-F238E27FC236}">
                <a16:creationId xmlns:a16="http://schemas.microsoft.com/office/drawing/2014/main" id="{5B2E90AD-47B4-7BC0-8C86-A0A7D6D9EE3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
        <p:nvSpPr>
          <p:cNvPr id="5" name="Text Box 30">
            <a:extLst>
              <a:ext uri="{FF2B5EF4-FFF2-40B4-BE49-F238E27FC236}">
                <a16:creationId xmlns:a16="http://schemas.microsoft.com/office/drawing/2014/main" id="{B86A33BB-5807-687C-4319-E7DA8CF5B148}"/>
              </a:ext>
            </a:extLst>
          </p:cNvPr>
          <p:cNvSpPr txBox="1">
            <a:spLocks noChangeArrowheads="1"/>
          </p:cNvSpPr>
          <p:nvPr/>
        </p:nvSpPr>
        <p:spPr bwMode="auto">
          <a:xfrm>
            <a:off x="727077" y="4116388"/>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*Denominator comprises patients with definitive surgery.</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87978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A5233-A32E-7A87-4BB4-44CF114CEBAE}"/>
              </a:ext>
            </a:extLst>
          </p:cNvPr>
          <p:cNvSpPr>
            <a:spLocks noGrp="1"/>
          </p:cNvSpPr>
          <p:nvPr>
            <p:ph type="title"/>
          </p:nvPr>
        </p:nvSpPr>
        <p:spPr/>
        <p:txBody>
          <a:bodyPr/>
          <a:lstStyle/>
          <a:p>
            <a:r>
              <a:rPr lang="en-US" dirty="0"/>
              <a:t>RATIONALE-315 Surgical Outcomes: </a:t>
            </a:r>
            <a:br>
              <a:rPr lang="en-US" dirty="0"/>
            </a:br>
            <a:r>
              <a:rPr lang="en-US" dirty="0"/>
              <a:t>Types of Surgery by Disease Stage</a:t>
            </a:r>
          </a:p>
        </p:txBody>
      </p:sp>
      <p:sp>
        <p:nvSpPr>
          <p:cNvPr id="3" name="Content Placeholder 2">
            <a:extLst>
              <a:ext uri="{FF2B5EF4-FFF2-40B4-BE49-F238E27FC236}">
                <a16:creationId xmlns:a16="http://schemas.microsoft.com/office/drawing/2014/main" id="{AADBEC0E-EB48-EEF4-AB28-E8946BD66A1C}"/>
              </a:ext>
            </a:extLst>
          </p:cNvPr>
          <p:cNvSpPr>
            <a:spLocks noGrp="1"/>
          </p:cNvSpPr>
          <p:nvPr>
            <p:ph idx="1"/>
          </p:nvPr>
        </p:nvSpPr>
        <p:spPr>
          <a:xfrm>
            <a:off x="604675" y="4182205"/>
            <a:ext cx="10877529" cy="1981528"/>
          </a:xfrm>
        </p:spPr>
        <p:txBody>
          <a:bodyPr/>
          <a:lstStyle/>
          <a:p>
            <a:r>
              <a:rPr lang="en-US" sz="2400" dirty="0"/>
              <a:t>Across disease stages and treatment arms:</a:t>
            </a:r>
          </a:p>
          <a:p>
            <a:pPr lvl="1"/>
            <a:r>
              <a:rPr lang="en-US" sz="2200" dirty="0"/>
              <a:t>Lobectomy was most common type of surgery</a:t>
            </a:r>
          </a:p>
          <a:p>
            <a:pPr lvl="1"/>
            <a:r>
              <a:rPr lang="en-US" sz="2200" dirty="0"/>
              <a:t>Resection rates (R0, R1, R2) and median number of lymph nodes resected were similar</a:t>
            </a:r>
          </a:p>
          <a:p>
            <a:pPr lvl="1"/>
            <a:r>
              <a:rPr lang="en-US" sz="2200" dirty="0"/>
              <a:t>Median surgery duration was similar</a:t>
            </a:r>
          </a:p>
          <a:p>
            <a:endParaRPr lang="en-US" sz="2400" dirty="0"/>
          </a:p>
        </p:txBody>
      </p:sp>
      <p:graphicFrame>
        <p:nvGraphicFramePr>
          <p:cNvPr id="5" name="Table 6">
            <a:extLst>
              <a:ext uri="{FF2B5EF4-FFF2-40B4-BE49-F238E27FC236}">
                <a16:creationId xmlns:a16="http://schemas.microsoft.com/office/drawing/2014/main" id="{08FA5D3F-5FB4-6282-8832-90E5B88C22F2}"/>
              </a:ext>
            </a:extLst>
          </p:cNvPr>
          <p:cNvGraphicFramePr>
            <a:graphicFrameLocks noGrp="1"/>
          </p:cNvGraphicFramePr>
          <p:nvPr>
            <p:extLst>
              <p:ext uri="{D42A27DB-BD31-4B8C-83A1-F6EECF244321}">
                <p14:modId xmlns:p14="http://schemas.microsoft.com/office/powerpoint/2010/main" val="1071627229"/>
              </p:ext>
            </p:extLst>
          </p:nvPr>
        </p:nvGraphicFramePr>
        <p:xfrm>
          <a:off x="727076" y="1604963"/>
          <a:ext cx="10735057" cy="2255520"/>
        </p:xfrm>
        <a:graphic>
          <a:graphicData uri="http://schemas.openxmlformats.org/drawingml/2006/table">
            <a:tbl>
              <a:tblPr firstRow="1" bandRow="1">
                <a:tableStyleId>{073A0DAA-6AF3-43AB-8588-CEC1D06C72B9}</a:tableStyleId>
              </a:tblPr>
              <a:tblGrid>
                <a:gridCol w="2216149">
                  <a:extLst>
                    <a:ext uri="{9D8B030D-6E8A-4147-A177-3AD203B41FA5}">
                      <a16:colId xmlns:a16="http://schemas.microsoft.com/office/drawing/2014/main" val="45882206"/>
                    </a:ext>
                  </a:extLst>
                </a:gridCol>
                <a:gridCol w="1419818">
                  <a:extLst>
                    <a:ext uri="{9D8B030D-6E8A-4147-A177-3AD203B41FA5}">
                      <a16:colId xmlns:a16="http://schemas.microsoft.com/office/drawing/2014/main" val="3540538837"/>
                    </a:ext>
                  </a:extLst>
                </a:gridCol>
                <a:gridCol w="1419818">
                  <a:extLst>
                    <a:ext uri="{9D8B030D-6E8A-4147-A177-3AD203B41FA5}">
                      <a16:colId xmlns:a16="http://schemas.microsoft.com/office/drawing/2014/main" val="2225060134"/>
                    </a:ext>
                  </a:extLst>
                </a:gridCol>
                <a:gridCol w="1419818">
                  <a:extLst>
                    <a:ext uri="{9D8B030D-6E8A-4147-A177-3AD203B41FA5}">
                      <a16:colId xmlns:a16="http://schemas.microsoft.com/office/drawing/2014/main" val="2983348485"/>
                    </a:ext>
                  </a:extLst>
                </a:gridCol>
                <a:gridCol w="1419818">
                  <a:extLst>
                    <a:ext uri="{9D8B030D-6E8A-4147-A177-3AD203B41FA5}">
                      <a16:colId xmlns:a16="http://schemas.microsoft.com/office/drawing/2014/main" val="591813150"/>
                    </a:ext>
                  </a:extLst>
                </a:gridCol>
                <a:gridCol w="1419818">
                  <a:extLst>
                    <a:ext uri="{9D8B030D-6E8A-4147-A177-3AD203B41FA5}">
                      <a16:colId xmlns:a16="http://schemas.microsoft.com/office/drawing/2014/main" val="1662348115"/>
                    </a:ext>
                  </a:extLst>
                </a:gridCol>
                <a:gridCol w="1419818">
                  <a:extLst>
                    <a:ext uri="{9D8B030D-6E8A-4147-A177-3AD203B41FA5}">
                      <a16:colId xmlns:a16="http://schemas.microsoft.com/office/drawing/2014/main" val="1460416699"/>
                    </a:ext>
                  </a:extLst>
                </a:gridCol>
              </a:tblGrid>
              <a:tr h="0">
                <a:tc rowSpan="2">
                  <a:txBody>
                    <a:bodyPr/>
                    <a:lstStyle/>
                    <a:p>
                      <a:r>
                        <a:rPr lang="en-US" sz="1600" dirty="0">
                          <a:solidFill>
                            <a:schemeClr val="tx1"/>
                          </a:solidFill>
                        </a:rPr>
                        <a:t>Type of Surgery,* n (%)</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2"/>
                    </a:solidFill>
                  </a:tcPr>
                </a:tc>
                <a:tc gridSpan="2">
                  <a:txBody>
                    <a:bodyPr/>
                    <a:lstStyle/>
                    <a:p>
                      <a:pPr algn="ctr"/>
                      <a:r>
                        <a:rPr lang="en-US" sz="1600" dirty="0">
                          <a:solidFill>
                            <a:schemeClr val="tx1"/>
                          </a:solidFill>
                        </a:rPr>
                        <a:t>All Stages</a:t>
                      </a:r>
                    </a:p>
                  </a:txBody>
                  <a:tcPr marL="118872" marR="11887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600" dirty="0">
                          <a:solidFill>
                            <a:schemeClr val="tx1"/>
                          </a:solidFill>
                        </a:rPr>
                        <a:t>Stage II</a:t>
                      </a:r>
                    </a:p>
                  </a:txBody>
                  <a:tcPr marL="118872" marR="11887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600" dirty="0">
                          <a:solidFill>
                            <a:schemeClr val="tx1"/>
                          </a:solidFill>
                        </a:rPr>
                        <a:t>Stage IIIA</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3023458"/>
                  </a:ext>
                </a:extLst>
              </a:tr>
              <a:tr h="0">
                <a:tc vMerge="1">
                  <a:txBody>
                    <a:bodyPr/>
                    <a:lstStyle/>
                    <a:p>
                      <a:endParaRPr lang="en-US"/>
                    </a:p>
                  </a:txBody>
                  <a:tcPr/>
                </a:tc>
                <a:tc>
                  <a:txBody>
                    <a:bodyPr/>
                    <a:lstStyle/>
                    <a:p>
                      <a:pPr algn="ctr"/>
                      <a:r>
                        <a:rPr lang="en-US" sz="1600" b="1" dirty="0">
                          <a:solidFill>
                            <a:schemeClr val="tx1"/>
                          </a:solidFill>
                        </a:rPr>
                        <a:t>Tis + CT </a:t>
                      </a:r>
                      <a:br>
                        <a:rPr lang="en-US" sz="1600" b="1" dirty="0">
                          <a:solidFill>
                            <a:schemeClr val="tx1"/>
                          </a:solidFill>
                        </a:rPr>
                      </a:br>
                      <a:r>
                        <a:rPr lang="en-US" sz="1600" b="1" dirty="0">
                          <a:solidFill>
                            <a:schemeClr val="tx1"/>
                          </a:solidFill>
                        </a:rPr>
                        <a:t>(n = 190)</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rPr>
                        <a:t>Pbo + CT </a:t>
                      </a:r>
                      <a:br>
                        <a:rPr lang="en-US" sz="1600" b="1" dirty="0">
                          <a:solidFill>
                            <a:schemeClr val="tx1"/>
                          </a:solidFill>
                        </a:rPr>
                      </a:br>
                      <a:r>
                        <a:rPr lang="en-US" sz="1600" b="1" dirty="0">
                          <a:solidFill>
                            <a:schemeClr val="tx1"/>
                          </a:solidFill>
                        </a:rPr>
                        <a:t>(n = 173)</a:t>
                      </a:r>
                    </a:p>
                  </a:txBody>
                  <a:tcPr marL="118872" marR="118872">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a:r>
                        <a:rPr lang="en-US" sz="1600" b="1" dirty="0">
                          <a:solidFill>
                            <a:schemeClr val="tx1"/>
                          </a:solidFill>
                        </a:rPr>
                        <a:t>Tis + CT </a:t>
                      </a:r>
                      <a:br>
                        <a:rPr lang="en-US" sz="1600" b="1" dirty="0">
                          <a:solidFill>
                            <a:schemeClr val="tx1"/>
                          </a:solidFill>
                        </a:rPr>
                      </a:br>
                      <a:r>
                        <a:rPr lang="en-US" sz="1600" b="1" dirty="0">
                          <a:solidFill>
                            <a:schemeClr val="tx1"/>
                          </a:solidFill>
                        </a:rPr>
                        <a:t>(n = 74)</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rPr>
                        <a:t>Pbo + CT </a:t>
                      </a:r>
                      <a:br>
                        <a:rPr lang="en-US" sz="1600" b="1" dirty="0">
                          <a:solidFill>
                            <a:schemeClr val="tx1"/>
                          </a:solidFill>
                        </a:rPr>
                      </a:br>
                      <a:r>
                        <a:rPr lang="en-US" sz="1600" b="1" dirty="0">
                          <a:solidFill>
                            <a:schemeClr val="tx1"/>
                          </a:solidFill>
                        </a:rPr>
                        <a:t>(n = 69)</a:t>
                      </a:r>
                    </a:p>
                  </a:txBody>
                  <a:tcPr marL="118872" marR="118872">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a:r>
                        <a:rPr lang="en-US" sz="1600" b="1" dirty="0">
                          <a:solidFill>
                            <a:schemeClr val="tx1"/>
                          </a:solidFill>
                        </a:rPr>
                        <a:t>Tis + CT </a:t>
                      </a:r>
                      <a:br>
                        <a:rPr lang="en-US" sz="1600" b="1" dirty="0">
                          <a:solidFill>
                            <a:schemeClr val="tx1"/>
                          </a:solidFill>
                        </a:rPr>
                      </a:br>
                      <a:r>
                        <a:rPr lang="en-US" sz="1600" b="1" dirty="0">
                          <a:solidFill>
                            <a:schemeClr val="tx1"/>
                          </a:solidFill>
                        </a:rPr>
                        <a:t>(n = 114)</a:t>
                      </a:r>
                    </a:p>
                  </a:txBody>
                  <a:tcPr marL="118872" marR="118872">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rPr>
                        <a:t>Pbo + CT </a:t>
                      </a:r>
                      <a:br>
                        <a:rPr lang="en-US" sz="1600" b="1" dirty="0">
                          <a:solidFill>
                            <a:schemeClr val="tx1"/>
                          </a:solidFill>
                        </a:rPr>
                      </a:br>
                      <a:r>
                        <a:rPr lang="en-US" sz="1600" b="1" dirty="0">
                          <a:solidFill>
                            <a:schemeClr val="tx1"/>
                          </a:solidFill>
                        </a:rPr>
                        <a:t>(n = 103)</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312213969"/>
                  </a:ext>
                </a:extLst>
              </a:tr>
              <a:tr h="0">
                <a:tc>
                  <a:txBody>
                    <a:bodyPr/>
                    <a:lstStyle/>
                    <a:p>
                      <a:r>
                        <a:rPr lang="en-US" sz="1600" dirty="0">
                          <a:solidFill>
                            <a:schemeClr val="bg1"/>
                          </a:solidFill>
                        </a:rPr>
                        <a:t>Lobectomy</a:t>
                      </a:r>
                    </a:p>
                  </a:txBody>
                  <a:tcPr marL="118872" marR="118872" anchor="ct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135 (71)</a:t>
                      </a:r>
                    </a:p>
                  </a:txBody>
                  <a:tcPr marL="118872" marR="118872"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106 (61)</a:t>
                      </a:r>
                    </a:p>
                  </a:txBody>
                  <a:tcPr marL="118872" marR="118872" anchor="ct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52 (70)</a:t>
                      </a:r>
                    </a:p>
                  </a:txBody>
                  <a:tcPr marL="118872" marR="118872"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47 (68)</a:t>
                      </a:r>
                    </a:p>
                  </a:txBody>
                  <a:tcPr marL="118872" marR="118872" anchor="ct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81 (71)</a:t>
                      </a:r>
                    </a:p>
                  </a:txBody>
                  <a:tcPr marL="118872" marR="118872"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59 (57)</a:t>
                      </a:r>
                    </a:p>
                  </a:txBody>
                  <a:tcPr marL="118872" marR="118872"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236123466"/>
                  </a:ext>
                </a:extLst>
              </a:tr>
              <a:tr h="0">
                <a:tc>
                  <a:txBody>
                    <a:bodyPr/>
                    <a:lstStyle/>
                    <a:p>
                      <a:r>
                        <a:rPr lang="en-US" sz="1600" dirty="0">
                          <a:solidFill>
                            <a:schemeClr val="bg1"/>
                          </a:solidFill>
                        </a:rPr>
                        <a:t>Sleeve lobectomy</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20 (11)</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16 (9)</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9 (12)</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8 (12)</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11 (10)</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8 (8)</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094891506"/>
                  </a:ext>
                </a:extLst>
              </a:tr>
              <a:tr h="0">
                <a:tc>
                  <a:txBody>
                    <a:bodyPr/>
                    <a:lstStyle/>
                    <a:p>
                      <a:r>
                        <a:rPr lang="en-US" sz="1600" dirty="0">
                          <a:solidFill>
                            <a:schemeClr val="bg1"/>
                          </a:solidFill>
                        </a:rPr>
                        <a:t>Bilobectomy</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18 (10)</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29 (17)</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7 (10)</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9 (13)</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11 (10)</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20 (19)</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887021687"/>
                  </a:ext>
                </a:extLst>
              </a:tr>
              <a:tr h="0">
                <a:tc>
                  <a:txBody>
                    <a:bodyPr/>
                    <a:lstStyle/>
                    <a:p>
                      <a:r>
                        <a:rPr lang="en-US" sz="1600" dirty="0">
                          <a:solidFill>
                            <a:schemeClr val="bg1"/>
                          </a:solidFill>
                        </a:rPr>
                        <a:t>Pneumonectomy</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16 (8)</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21 (12)</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5 (7)</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5 (7)</a:t>
                      </a:r>
                    </a:p>
                  </a:txBody>
                  <a:tcPr marL="118872" marR="118872"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11 (10)</a:t>
                      </a:r>
                    </a:p>
                  </a:txBody>
                  <a:tcPr marL="118872" marR="118872"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15 (15)</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87459512"/>
                  </a:ext>
                </a:extLst>
              </a:tr>
            </a:tbl>
          </a:graphicData>
        </a:graphic>
      </p:graphicFrame>
      <p:sp>
        <p:nvSpPr>
          <p:cNvPr id="6" name="Text Box 15">
            <a:extLst>
              <a:ext uri="{FF2B5EF4-FFF2-40B4-BE49-F238E27FC236}">
                <a16:creationId xmlns:a16="http://schemas.microsoft.com/office/drawing/2014/main" id="{2B856F65-936F-D4D6-03CC-A7399E8950C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
        <p:nvSpPr>
          <p:cNvPr id="8" name="Text Box 30">
            <a:extLst>
              <a:ext uri="{FF2B5EF4-FFF2-40B4-BE49-F238E27FC236}">
                <a16:creationId xmlns:a16="http://schemas.microsoft.com/office/drawing/2014/main" id="{0C93B62C-1364-19A7-6FBE-00EE43F2CF0F}"/>
              </a:ext>
            </a:extLst>
          </p:cNvPr>
          <p:cNvSpPr txBox="1">
            <a:spLocks noChangeArrowheads="1"/>
          </p:cNvSpPr>
          <p:nvPr/>
        </p:nvSpPr>
        <p:spPr bwMode="auto">
          <a:xfrm>
            <a:off x="727077" y="3868738"/>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*Segmentectomy performed in n = 1 patient with stage II disease with Tis + CT and n = 1 patient with stage IIIA treated with pbo + CT.</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537310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AAC81-57C9-685A-7D1E-09E2B6D09057}"/>
              </a:ext>
            </a:extLst>
          </p:cNvPr>
          <p:cNvSpPr>
            <a:spLocks noGrp="1"/>
          </p:cNvSpPr>
          <p:nvPr>
            <p:ph type="title"/>
          </p:nvPr>
        </p:nvSpPr>
        <p:spPr/>
        <p:txBody>
          <a:bodyPr/>
          <a:lstStyle/>
          <a:p>
            <a:r>
              <a:rPr lang="en-US" dirty="0"/>
              <a:t>RATIONALE-315 Surgical Outcomes: </a:t>
            </a:r>
            <a:br>
              <a:rPr lang="en-US" dirty="0"/>
            </a:br>
            <a:r>
              <a:rPr lang="en-US" dirty="0"/>
              <a:t>90-Day Postoperative Complications </a:t>
            </a:r>
          </a:p>
        </p:txBody>
      </p:sp>
      <p:sp>
        <p:nvSpPr>
          <p:cNvPr id="10" name="Content Placeholder 9">
            <a:extLst>
              <a:ext uri="{FF2B5EF4-FFF2-40B4-BE49-F238E27FC236}">
                <a16:creationId xmlns:a16="http://schemas.microsoft.com/office/drawing/2014/main" id="{DCD6C19F-A4BC-9241-D6B5-A39B74237262}"/>
              </a:ext>
            </a:extLst>
          </p:cNvPr>
          <p:cNvSpPr>
            <a:spLocks noGrp="1"/>
          </p:cNvSpPr>
          <p:nvPr>
            <p:ph sz="half" idx="2"/>
          </p:nvPr>
        </p:nvSpPr>
        <p:spPr/>
        <p:txBody>
          <a:bodyPr/>
          <a:lstStyle/>
          <a:p>
            <a:r>
              <a:rPr lang="en-US" dirty="0"/>
              <a:t>Postsurgery mortality rates with Tis + CT vs pbo + CT:</a:t>
            </a:r>
          </a:p>
          <a:p>
            <a:pPr lvl="1"/>
            <a:r>
              <a:rPr lang="en-US" dirty="0"/>
              <a:t>30 day: 2 (0.9%) vs 2 (0.9%)</a:t>
            </a:r>
          </a:p>
          <a:p>
            <a:pPr lvl="1"/>
            <a:r>
              <a:rPr lang="en-US" dirty="0"/>
              <a:t>90 day: 3 (1.3%) vs 4 (1.8%)</a:t>
            </a:r>
          </a:p>
          <a:p>
            <a:r>
              <a:rPr lang="en-US" dirty="0"/>
              <a:t>Hospital stay duration was similar regardless of surgery type across disease stages and treatment arms</a:t>
            </a:r>
          </a:p>
          <a:p>
            <a:endParaRPr lang="en-US" dirty="0"/>
          </a:p>
        </p:txBody>
      </p:sp>
      <p:graphicFrame>
        <p:nvGraphicFramePr>
          <p:cNvPr id="5" name="Table 5">
            <a:extLst>
              <a:ext uri="{FF2B5EF4-FFF2-40B4-BE49-F238E27FC236}">
                <a16:creationId xmlns:a16="http://schemas.microsoft.com/office/drawing/2014/main" id="{3CB142C4-2D9A-2D70-8D2A-4CCFDC785F2C}"/>
              </a:ext>
            </a:extLst>
          </p:cNvPr>
          <p:cNvGraphicFramePr>
            <a:graphicFrameLocks noGrp="1"/>
          </p:cNvGraphicFramePr>
          <p:nvPr>
            <p:extLst>
              <p:ext uri="{D42A27DB-BD31-4B8C-83A1-F6EECF244321}">
                <p14:modId xmlns:p14="http://schemas.microsoft.com/office/powerpoint/2010/main" val="2693757829"/>
              </p:ext>
            </p:extLst>
          </p:nvPr>
        </p:nvGraphicFramePr>
        <p:xfrm>
          <a:off x="522288" y="1610437"/>
          <a:ext cx="5376670" cy="4602480"/>
        </p:xfrm>
        <a:graphic>
          <a:graphicData uri="http://schemas.openxmlformats.org/drawingml/2006/table">
            <a:tbl>
              <a:tblPr firstRow="1" bandRow="1">
                <a:tableStyleId>{073A0DAA-6AF3-43AB-8588-CEC1D06C72B9}</a:tableStyleId>
              </a:tblPr>
              <a:tblGrid>
                <a:gridCol w="1725962">
                  <a:extLst>
                    <a:ext uri="{9D8B030D-6E8A-4147-A177-3AD203B41FA5}">
                      <a16:colId xmlns:a16="http://schemas.microsoft.com/office/drawing/2014/main" val="1057421879"/>
                    </a:ext>
                  </a:extLst>
                </a:gridCol>
                <a:gridCol w="912677">
                  <a:extLst>
                    <a:ext uri="{9D8B030D-6E8A-4147-A177-3AD203B41FA5}">
                      <a16:colId xmlns:a16="http://schemas.microsoft.com/office/drawing/2014/main" val="2421752296"/>
                    </a:ext>
                  </a:extLst>
                </a:gridCol>
                <a:gridCol w="912677">
                  <a:extLst>
                    <a:ext uri="{9D8B030D-6E8A-4147-A177-3AD203B41FA5}">
                      <a16:colId xmlns:a16="http://schemas.microsoft.com/office/drawing/2014/main" val="1771851348"/>
                    </a:ext>
                  </a:extLst>
                </a:gridCol>
                <a:gridCol w="912677">
                  <a:extLst>
                    <a:ext uri="{9D8B030D-6E8A-4147-A177-3AD203B41FA5}">
                      <a16:colId xmlns:a16="http://schemas.microsoft.com/office/drawing/2014/main" val="1754769018"/>
                    </a:ext>
                  </a:extLst>
                </a:gridCol>
                <a:gridCol w="912677">
                  <a:extLst>
                    <a:ext uri="{9D8B030D-6E8A-4147-A177-3AD203B41FA5}">
                      <a16:colId xmlns:a16="http://schemas.microsoft.com/office/drawing/2014/main" val="4123864760"/>
                    </a:ext>
                  </a:extLst>
                </a:gridCol>
              </a:tblGrid>
              <a:tr h="274320">
                <a:tc rowSpan="2">
                  <a:txBody>
                    <a:bodyPr/>
                    <a:lstStyle/>
                    <a:p>
                      <a:r>
                        <a:rPr lang="en-US" sz="1600" dirty="0"/>
                        <a:t>AE,* %</a:t>
                      </a:r>
                    </a:p>
                  </a:txBody>
                  <a:tcPr anchor="ctr">
                    <a:lnL w="12700" cmpd="sng">
                      <a:noFill/>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2"/>
                    </a:solidFill>
                  </a:tcPr>
                </a:tc>
                <a:tc gridSpan="2">
                  <a:txBody>
                    <a:bodyPr/>
                    <a:lstStyle/>
                    <a:p>
                      <a:pPr algn="ctr"/>
                      <a:r>
                        <a:rPr lang="en-US" sz="1600" dirty="0"/>
                        <a:t>Tis + CT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algn="ctr"/>
                      <a:endParaRPr lang="en-US" sz="16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gridSpan="2">
                  <a:txBody>
                    <a:bodyPr/>
                    <a:lstStyle/>
                    <a:p>
                      <a:pPr algn="ctr"/>
                      <a:r>
                        <a:rPr lang="en-US" sz="1600" dirty="0"/>
                        <a:t>Pbo + CT</a:t>
                      </a:r>
                    </a:p>
                  </a:txBody>
                  <a:tcPr anchor="ctr">
                    <a:lnL w="12700" cap="flat" cmpd="sng" algn="ctr">
                      <a:solidFill>
                        <a:schemeClr val="tx1"/>
                      </a:solidFill>
                      <a:prstDash val="solid"/>
                      <a:round/>
                      <a:headEnd type="none" w="med" len="med"/>
                      <a:tailEnd type="none" w="med" len="med"/>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6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905313962"/>
                  </a:ext>
                </a:extLst>
              </a:tr>
              <a:tr h="274320">
                <a:tc vMerge="1">
                  <a:txBody>
                    <a:bodyPr/>
                    <a:lstStyle/>
                    <a:p>
                      <a:endParaRPr lang="en-US"/>
                    </a:p>
                  </a:txBody>
                  <a:tcPr/>
                </a:tc>
                <a:tc>
                  <a:txBody>
                    <a:bodyPr/>
                    <a:lstStyle/>
                    <a:p>
                      <a:pPr marL="0" algn="ctr" defTabSz="914400" rtl="0" eaLnBrk="1" latinLnBrk="0" hangingPunct="1"/>
                      <a:r>
                        <a:rPr lang="en-US" sz="1600" b="1" kern="1200" dirty="0">
                          <a:solidFill>
                            <a:schemeClr val="lt1"/>
                          </a:solidFill>
                          <a:latin typeface="+mn-lt"/>
                          <a:ea typeface="+mn-ea"/>
                          <a:cs typeface="+mn-cs"/>
                        </a:rPr>
                        <a:t>Gr 1/2</a:t>
                      </a:r>
                    </a:p>
                  </a:txBody>
                  <a:tcPr anchor="ctr">
                    <a:lnL w="12700"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2"/>
                    </a:solidFill>
                  </a:tcPr>
                </a:tc>
                <a:tc>
                  <a:txBody>
                    <a:bodyPr/>
                    <a:lstStyle/>
                    <a:p>
                      <a:pPr marL="0" algn="ctr" defTabSz="914400" rtl="0" eaLnBrk="1" latinLnBrk="0" hangingPunct="1"/>
                      <a:r>
                        <a:rPr lang="en-US" sz="1600" b="1" kern="1200" dirty="0">
                          <a:solidFill>
                            <a:schemeClr val="lt1"/>
                          </a:solidFill>
                          <a:latin typeface="+mn-lt"/>
                          <a:ea typeface="+mn-ea"/>
                          <a:cs typeface="+mn-cs"/>
                        </a:rPr>
                        <a:t>Gr ≥3</a:t>
                      </a:r>
                    </a:p>
                  </a:txBody>
                  <a:tcPr anchor="ctr">
                    <a:lnL w="12700" cmpd="sng">
                      <a:noFill/>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2"/>
                    </a:solidFill>
                  </a:tcPr>
                </a:tc>
                <a:tc>
                  <a:txBody>
                    <a:bodyPr/>
                    <a:lstStyle/>
                    <a:p>
                      <a:pPr marL="0" algn="ctr" defTabSz="914400" rtl="0" eaLnBrk="1" latinLnBrk="0" hangingPunct="1"/>
                      <a:r>
                        <a:rPr lang="en-US" sz="1600" b="1" kern="1200" dirty="0">
                          <a:solidFill>
                            <a:schemeClr val="lt1"/>
                          </a:solidFill>
                          <a:latin typeface="+mn-lt"/>
                          <a:ea typeface="+mn-ea"/>
                          <a:cs typeface="+mn-cs"/>
                        </a:rPr>
                        <a:t>Gr 1/2</a:t>
                      </a:r>
                    </a:p>
                  </a:txBody>
                  <a:tcPr anchor="ctr">
                    <a:lnL w="12700" cap="flat" cmpd="sng" algn="ctr">
                      <a:solidFill>
                        <a:schemeClr val="tx1"/>
                      </a:solid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lumMod val="60000"/>
                        <a:lumOff val="40000"/>
                      </a:schemeClr>
                    </a:solidFill>
                  </a:tcPr>
                </a:tc>
                <a:tc>
                  <a:txBody>
                    <a:bodyPr/>
                    <a:lstStyle/>
                    <a:p>
                      <a:pPr marL="0" algn="ctr" defTabSz="914400" rtl="0" eaLnBrk="1" latinLnBrk="0" hangingPunct="1"/>
                      <a:r>
                        <a:rPr lang="en-US" sz="1600" b="1" kern="1200" dirty="0">
                          <a:solidFill>
                            <a:schemeClr val="lt1"/>
                          </a:solidFill>
                          <a:latin typeface="+mn-lt"/>
                          <a:ea typeface="+mn-ea"/>
                          <a:cs typeface="+mn-cs"/>
                        </a:rPr>
                        <a:t>Gr ≥3</a:t>
                      </a:r>
                    </a:p>
                  </a:txBody>
                  <a:tcPr anchor="ctr">
                    <a:lnL w="12700" cmpd="sng">
                      <a:noFill/>
                    </a:lnL>
                    <a:lnR w="12700" cmpd="sng">
                      <a:noFill/>
                    </a:lnR>
                    <a:lnT w="28575"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lumMod val="60000"/>
                        <a:lumOff val="40000"/>
                      </a:schemeClr>
                    </a:solidFill>
                  </a:tcPr>
                </a:tc>
                <a:extLst>
                  <a:ext uri="{0D108BD9-81ED-4DB2-BD59-A6C34878D82A}">
                    <a16:rowId xmlns:a16="http://schemas.microsoft.com/office/drawing/2014/main" val="3395260512"/>
                  </a:ext>
                </a:extLst>
              </a:tr>
              <a:tr h="274320">
                <a:tc>
                  <a:txBody>
                    <a:bodyPr/>
                    <a:lstStyle/>
                    <a:p>
                      <a:r>
                        <a:rPr lang="en-US" sz="1600" b="1" dirty="0">
                          <a:solidFill>
                            <a:schemeClr val="bg1"/>
                          </a:solidFill>
                        </a:rPr>
                        <a:t>Any, n/N (%)</a:t>
                      </a:r>
                    </a:p>
                  </a:txBody>
                  <a:tcP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121/190 (63.7)</a:t>
                      </a:r>
                    </a:p>
                  </a:txBody>
                  <a:tcPr>
                    <a:lnL w="12700" cap="flat" cmpd="sng" algn="ctr">
                      <a:solidFill>
                        <a:schemeClr val="tx1"/>
                      </a:solid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21/190 (11.1)</a:t>
                      </a:r>
                    </a:p>
                  </a:txBody>
                  <a:tcP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106/173 (61.3)</a:t>
                      </a:r>
                    </a:p>
                  </a:txBody>
                  <a:tcPr>
                    <a:lnL w="12700" cap="flat" cmpd="sng" algn="ctr">
                      <a:solidFill>
                        <a:schemeClr val="tx1"/>
                      </a:solid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27/173 (15.6)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091524843"/>
                  </a:ext>
                </a:extLst>
              </a:tr>
              <a:tr h="274320">
                <a:tc>
                  <a:txBody>
                    <a:bodyPr/>
                    <a:lstStyle/>
                    <a:p>
                      <a:r>
                        <a:rPr lang="en-US" sz="1600" dirty="0">
                          <a:solidFill>
                            <a:schemeClr val="bg1"/>
                          </a:solidFill>
                        </a:rPr>
                        <a:t>Incision site pain</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41</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32</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531211836"/>
                  </a:ext>
                </a:extLst>
              </a:tr>
              <a:tr h="274320">
                <a:tc>
                  <a:txBody>
                    <a:bodyPr/>
                    <a:lstStyle/>
                    <a:p>
                      <a:r>
                        <a:rPr lang="en-US" sz="1600" dirty="0">
                          <a:solidFill>
                            <a:schemeClr val="bg1"/>
                          </a:solidFill>
                        </a:rPr>
                        <a:t>Cough</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17</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20</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553036140"/>
                  </a:ext>
                </a:extLst>
              </a:tr>
              <a:tr h="274320">
                <a:tc>
                  <a:txBody>
                    <a:bodyPr/>
                    <a:lstStyle/>
                    <a:p>
                      <a:r>
                        <a:rPr lang="en-US" sz="1600" dirty="0">
                          <a:solidFill>
                            <a:schemeClr val="bg1"/>
                          </a:solidFill>
                        </a:rPr>
                        <a:t>Productive cough</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13</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13</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676708854"/>
                  </a:ext>
                </a:extLst>
              </a:tr>
              <a:tr h="274320">
                <a:tc>
                  <a:txBody>
                    <a:bodyPr/>
                    <a:lstStyle/>
                    <a:p>
                      <a:r>
                        <a:rPr lang="en-US" sz="1600" dirty="0">
                          <a:solidFill>
                            <a:schemeClr val="bg1"/>
                          </a:solidFill>
                        </a:rPr>
                        <a:t>Pneumonia</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7</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6</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867460590"/>
                  </a:ext>
                </a:extLst>
              </a:tr>
              <a:tr h="274320">
                <a:tc>
                  <a:txBody>
                    <a:bodyPr/>
                    <a:lstStyle/>
                    <a:p>
                      <a:r>
                        <a:rPr lang="en-US" sz="1600" dirty="0">
                          <a:solidFill>
                            <a:schemeClr val="bg1"/>
                          </a:solidFill>
                        </a:rPr>
                        <a:t>Anemia</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10</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10</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886309556"/>
                  </a:ext>
                </a:extLst>
              </a:tr>
              <a:tr h="274320">
                <a:tc>
                  <a:txBody>
                    <a:bodyPr/>
                    <a:lstStyle/>
                    <a:p>
                      <a:r>
                        <a:rPr lang="en-US" sz="1600" dirty="0">
                          <a:solidFill>
                            <a:schemeClr val="bg1"/>
                          </a:solidFill>
                        </a:rPr>
                        <a:t>Dyspnea</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8</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15</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963894955"/>
                  </a:ext>
                </a:extLst>
              </a:tr>
              <a:tr h="274320">
                <a:tc>
                  <a:txBody>
                    <a:bodyPr/>
                    <a:lstStyle/>
                    <a:p>
                      <a:r>
                        <a:rPr lang="en-US" sz="1600" dirty="0">
                          <a:solidFill>
                            <a:schemeClr val="bg1"/>
                          </a:solidFill>
                        </a:rPr>
                        <a:t>Hypoalbuminemia</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7</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6</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9469406"/>
                  </a:ext>
                </a:extLst>
              </a:tr>
              <a:tr h="274320">
                <a:tc>
                  <a:txBody>
                    <a:bodyPr/>
                    <a:lstStyle/>
                    <a:p>
                      <a:r>
                        <a:rPr lang="en-US" sz="1600" dirty="0">
                          <a:solidFill>
                            <a:schemeClr val="bg1"/>
                          </a:solidFill>
                        </a:rPr>
                        <a:t>Leukocytosis</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7</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7</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133090953"/>
                  </a:ext>
                </a:extLst>
              </a:tr>
              <a:tr h="274320">
                <a:tc>
                  <a:txBody>
                    <a:bodyPr/>
                    <a:lstStyle/>
                    <a:p>
                      <a:r>
                        <a:rPr lang="en-US" sz="1600" dirty="0">
                          <a:solidFill>
                            <a:schemeClr val="bg1"/>
                          </a:solidFill>
                        </a:rPr>
                        <a:t>Constipation</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5</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6</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518420929"/>
                  </a:ext>
                </a:extLst>
              </a:tr>
              <a:tr h="274320">
                <a:tc>
                  <a:txBody>
                    <a:bodyPr/>
                    <a:lstStyle/>
                    <a:p>
                      <a:r>
                        <a:rPr lang="en-US" sz="1600" dirty="0">
                          <a:solidFill>
                            <a:schemeClr val="bg1"/>
                          </a:solidFill>
                        </a:rPr>
                        <a:t>Sinus tachycardia</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4</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a:t>
                      </a: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703855570"/>
                  </a:ext>
                </a:extLst>
              </a:tr>
            </a:tbl>
          </a:graphicData>
        </a:graphic>
      </p:graphicFrame>
      <p:sp>
        <p:nvSpPr>
          <p:cNvPr id="6" name="Text Box 15">
            <a:extLst>
              <a:ext uri="{FF2B5EF4-FFF2-40B4-BE49-F238E27FC236}">
                <a16:creationId xmlns:a16="http://schemas.microsoft.com/office/drawing/2014/main" id="{286B7432-3EC6-042D-D64C-2D031E573C0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
        <p:nvSpPr>
          <p:cNvPr id="16" name="Text Box 30">
            <a:extLst>
              <a:ext uri="{FF2B5EF4-FFF2-40B4-BE49-F238E27FC236}">
                <a16:creationId xmlns:a16="http://schemas.microsoft.com/office/drawing/2014/main" id="{2D44FA56-EBB3-8D55-3DD0-8181F625C05A}"/>
              </a:ext>
            </a:extLst>
          </p:cNvPr>
          <p:cNvSpPr txBox="1">
            <a:spLocks noChangeArrowheads="1"/>
          </p:cNvSpPr>
          <p:nvPr/>
        </p:nvSpPr>
        <p:spPr bwMode="auto">
          <a:xfrm>
            <a:off x="522289" y="6221413"/>
            <a:ext cx="5376670"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*Denominator comprises safety analysis set (overall).</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378491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A0A11-3015-3F70-F297-4F06840F43BC}"/>
              </a:ext>
            </a:extLst>
          </p:cNvPr>
          <p:cNvSpPr>
            <a:spLocks noGrp="1"/>
          </p:cNvSpPr>
          <p:nvPr>
            <p:ph type="title"/>
          </p:nvPr>
        </p:nvSpPr>
        <p:spPr/>
        <p:txBody>
          <a:bodyPr/>
          <a:lstStyle/>
          <a:p>
            <a:r>
              <a:rPr lang="en-US" dirty="0"/>
              <a:t>RATIONALE-315 Surgical Outcomes: </a:t>
            </a:r>
            <a:br>
              <a:rPr lang="en-US" dirty="0"/>
            </a:br>
            <a:r>
              <a:rPr lang="en-US" dirty="0"/>
              <a:t>Investigators’ Conclusions</a:t>
            </a:r>
          </a:p>
        </p:txBody>
      </p:sp>
      <p:sp>
        <p:nvSpPr>
          <p:cNvPr id="3" name="Content Placeholder 2">
            <a:extLst>
              <a:ext uri="{FF2B5EF4-FFF2-40B4-BE49-F238E27FC236}">
                <a16:creationId xmlns:a16="http://schemas.microsoft.com/office/drawing/2014/main" id="{10F64AE3-F854-2BC7-18D9-A56D34D9534B}"/>
              </a:ext>
            </a:extLst>
          </p:cNvPr>
          <p:cNvSpPr>
            <a:spLocks noGrp="1"/>
          </p:cNvSpPr>
          <p:nvPr>
            <p:ph idx="1"/>
          </p:nvPr>
        </p:nvSpPr>
        <p:spPr/>
        <p:txBody>
          <a:bodyPr/>
          <a:lstStyle/>
          <a:p>
            <a:r>
              <a:rPr lang="en-US" sz="2200" dirty="0"/>
              <a:t>In this analysis of surgical outcomes from phase III RATIONALE-315 trial, adding tislelizumab to neoadjuvant CT did not affect surgical feasibility or completeness vs adding placebo to neoadjuvant CT in Chinese patients with resectable stage II-IIIA NSCLC</a:t>
            </a:r>
            <a:endParaRPr lang="en-US" sz="2200" baseline="30000" dirty="0"/>
          </a:p>
          <a:p>
            <a:pPr lvl="1"/>
            <a:r>
              <a:rPr lang="en-US" sz="2000" dirty="0"/>
              <a:t>More patients underwent minimally invasive surgery in the tislelizumab arm (60% vs 50% in placebo arm)</a:t>
            </a:r>
          </a:p>
          <a:p>
            <a:pPr lvl="1"/>
            <a:r>
              <a:rPr lang="en-US" sz="2000" dirty="0"/>
              <a:t>More surgical delays due to AEs occurred in the tislelizumab arm (6.3% vs 3.5% in placebo arm)</a:t>
            </a:r>
          </a:p>
          <a:p>
            <a:pPr lvl="1"/>
            <a:r>
              <a:rPr lang="en-US" sz="2000" dirty="0"/>
              <a:t>R0 resection rates, median duration of surgery, hospital stay length, and number of LNs dissected were comparable between arms</a:t>
            </a:r>
          </a:p>
          <a:p>
            <a:r>
              <a:rPr lang="en-US" sz="2200" dirty="0"/>
              <a:t>Safety profile was manageable with no significant increases in postoperative complications</a:t>
            </a:r>
          </a:p>
          <a:p>
            <a:r>
              <a:rPr lang="en-US" sz="2200" dirty="0"/>
              <a:t>Investigators concluded that these surgical outcomes and earlier efficacy data support perioperative treatment with tislelizumab plus neoadjuvant platinum-doublet CT in patients with resectable stage II-IIIA NSCLC</a:t>
            </a:r>
          </a:p>
          <a:p>
            <a:pPr lvl="1"/>
            <a:endParaRPr lang="en-US" sz="2200" dirty="0"/>
          </a:p>
          <a:p>
            <a:endParaRPr lang="en-US" sz="2200" dirty="0"/>
          </a:p>
        </p:txBody>
      </p:sp>
      <p:sp>
        <p:nvSpPr>
          <p:cNvPr id="4" name="Text Box 15">
            <a:extLst>
              <a:ext uri="{FF2B5EF4-FFF2-40B4-BE49-F238E27FC236}">
                <a16:creationId xmlns:a16="http://schemas.microsoft.com/office/drawing/2014/main" id="{642EBD78-ABA9-FF9E-D688-4D680117A45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Yue. ELCC 2024. Abstr 108O.</a:t>
            </a:r>
          </a:p>
        </p:txBody>
      </p:sp>
    </p:spTree>
    <p:extLst>
      <p:ext uri="{BB962C8B-B14F-4D97-AF65-F5344CB8AC3E}">
        <p14:creationId xmlns:p14="http://schemas.microsoft.com/office/powerpoint/2010/main" val="4242172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ELCC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CME-certified text module </a:t>
            </a:r>
            <a:r>
              <a:rPr lang="en-US" sz="2200" b="0" dirty="0"/>
              <a:t>and </a:t>
            </a:r>
            <a:r>
              <a:rPr lang="en-US" sz="2200" dirty="0">
                <a:solidFill>
                  <a:srgbClr val="E1471D"/>
                </a:solidFill>
              </a:rPr>
              <a:t>ClinicalThought commentary </a:t>
            </a:r>
            <a:r>
              <a:rPr lang="en-US" sz="2200" b="0" dirty="0"/>
              <a:t>featuring expert faculty insights on clinical implications of the key studies</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sz="2400" b="1" u="sng" dirty="0">
                <a:solidFill>
                  <a:srgbClr val="E1471D"/>
                </a:solidFill>
                <a:hlinkClick r:id="rId4"/>
              </a:rPr>
              <a:t>clinicaloptions.com/ELCCPrague2024Program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187DEEC625BAC46B141A0742EFF1464" ma:contentTypeVersion="14" ma:contentTypeDescription="Create a new document." ma:contentTypeScope="" ma:versionID="03852552aedf874c45e48da2dd7bb2f4">
  <xsd:schema xmlns:xsd="http://www.w3.org/2001/XMLSchema" xmlns:xs="http://www.w3.org/2001/XMLSchema" xmlns:p="http://schemas.microsoft.com/office/2006/metadata/properties" xmlns:ns2="e6220211-95fd-4cdd-8a8d-bd8a673b303b" xmlns:ns3="22fd6914-46d4-4c7e-bbad-46e82841b69d" targetNamespace="http://schemas.microsoft.com/office/2006/metadata/properties" ma:root="true" ma:fieldsID="b6b8477a0b4f431d7aa167f53aeaa259" ns2:_="" ns3:_="">
    <xsd:import namespace="e6220211-95fd-4cdd-8a8d-bd8a673b303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220211-95fd-4cdd-8a8d-bd8a673b30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e6220211-95fd-4cdd-8a8d-bd8a673b303b">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EA742265-041C-46E5-9CB3-E9CB78B1B0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220211-95fd-4cdd-8a8d-bd8a673b303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BA55BC3-5A03-47C2-8EC3-D964C3B5E779}">
  <ds:schemaRefs>
    <ds:schemaRef ds:uri="http://purl.org/dc/terms/"/>
    <ds:schemaRef ds:uri="e6220211-95fd-4cdd-8a8d-bd8a673b303b"/>
    <ds:schemaRef ds:uri="22fd6914-46d4-4c7e-bbad-46e82841b69d"/>
    <ds:schemaRef ds:uri="http://schemas.microsoft.com/office/infopath/2007/PartnerControls"/>
    <ds:schemaRef ds:uri="http://schemas.microsoft.com/office/2006/documentManagement/types"/>
    <ds:schemaRef ds:uri="http://purl.org/dc/dcmitype/"/>
    <ds:schemaRef ds:uri="http://purl.org/dc/elements/1.1/"/>
    <ds:schemaRef ds:uri="http://schemas.microsoft.com/office/2006/metadata/properties"/>
    <ds:schemaRef ds:uri="http://www.w3.org/XML/1998/namespac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984</TotalTime>
  <Words>2998</Words>
  <Application>Microsoft Office PowerPoint</Application>
  <PresentationFormat>Widescreen</PresentationFormat>
  <Paragraphs>482</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Times</vt:lpstr>
      <vt:lpstr>Wingdings</vt:lpstr>
      <vt:lpstr>2022_CCO_Template</vt:lpstr>
      <vt:lpstr>RATIONALE-315: Surgical Outcomes From  Phase III Trial of Perioperative Tislelizumab,  a PD-1 Inhibitor, Plus Neoadjuvant Chemotherapy in Resectable NSCLC</vt:lpstr>
      <vt:lpstr>About These Slides</vt:lpstr>
      <vt:lpstr>RATIONALE-315 Surgical Outcomes:  Background</vt:lpstr>
      <vt:lpstr>RATIONALE-315 Surgical Outcomes:  Study Design</vt:lpstr>
      <vt:lpstr>RATIONALE-315 Surgical Outcomes:  Baseline Characteristics</vt:lpstr>
      <vt:lpstr>RATIONALE-315 Surgical Outcomes:  Patient Disposition</vt:lpstr>
      <vt:lpstr>RATIONALE-315 Surgical Outcomes:  Response to Treatment Prior to Surgery </vt:lpstr>
      <vt:lpstr>RATIONALE-315 Surgical Outcomes:  Surgical Delay by Disease Stage</vt:lpstr>
      <vt:lpstr>RATIONALE-315 Surgical Outcomes:  Surgical Approaches by Disease Stage</vt:lpstr>
      <vt:lpstr>RATIONALE-315 Surgical Outcomes:  Types of Surgery by Disease Stage</vt:lpstr>
      <vt:lpstr>RATIONALE-315 Surgical Outcomes:  90-Day Postoperative Complications </vt:lpstr>
      <vt:lpstr>RATIONALE-315 Surgical Outcomes:  Investigators’ Conclusions</vt:lpstr>
      <vt:lpstr>Go Online for More CCO  Coverage of ELCC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RATIONALE-315: Surgical Outcomes From a PD-1 Inhibitor, Plus Neoadjuvant Chemotherapy in Resectable NSCLC</dc:title>
  <dc:creator>Preferred User</dc:creator>
  <cp:lastModifiedBy>Jessica Buckley</cp:lastModifiedBy>
  <cp:revision>5</cp:revision>
  <cp:lastPrinted>2016-09-26T20:21:49Z</cp:lastPrinted>
  <dcterms:created xsi:type="dcterms:W3CDTF">2005-05-27T15:08:01Z</dcterms:created>
  <dcterms:modified xsi:type="dcterms:W3CDTF">2024-05-16T14:06:19Z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0x0101005187DEEC625BAC46B141A0742EFF1464</vt:lpwstr>
  </property>
  <property fmtid="{D5CDD505-2E9C-101B-9397-08002B2CF9AE}" pid="9" name="MediaServiceImageTags">
    <vt:lpwstr/>
  </property>
</Properties>
</file>