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308" r:id="rId8"/>
    <p:sldId id="547" r:id="rId9"/>
    <p:sldId id="538" r:id="rId10"/>
    <p:sldId id="548" r:id="rId11"/>
    <p:sldId id="555" r:id="rId12"/>
    <p:sldId id="554" r:id="rId13"/>
    <p:sldId id="551"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6"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12" clrIdx="16">
    <p:extLst>
      <p:ext uri="{19B8F6BF-5375-455C-9EA6-DF929625EA0E}">
        <p15:presenceInfo xmlns:p15="http://schemas.microsoft.com/office/powerpoint/2012/main" userId="S::vcarter@clinicaloptions.com::9ce73b1e-6b1e-4cab-b34f-91637f33dd50" providerId="AD"/>
      </p:ext>
    </p:extLst>
  </p:cmAuthor>
  <p:cmAuthor id="18" name="mbecker@clinicaloptions.com" initials="m" lastIdx="7" clrIdx="17">
    <p:extLst>
      <p:ext uri="{19B8F6BF-5375-455C-9EA6-DF929625EA0E}">
        <p15:presenceInfo xmlns:p15="http://schemas.microsoft.com/office/powerpoint/2012/main" userId="mbecker@clinicaloptions.com"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 id="21" name="Dussadee Royal" initials="DR" lastIdx="2" clrIdx="20">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5B22B7-6998-4081-BC10-4C33EDCF5701}" v="313" dt="2023-10-26T19:28:17.602"/>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263" autoAdjust="0"/>
    <p:restoredTop sz="78546" autoAdjust="0"/>
  </p:normalViewPr>
  <p:slideViewPr>
    <p:cSldViewPr snapToGrid="0">
      <p:cViewPr varScale="1">
        <p:scale>
          <a:sx n="52" d="100"/>
          <a:sy n="52" d="100"/>
        </p:scale>
        <p:origin x="1256" y="5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 SERD, selective estrogen receptor degrader.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 PK, pharmacokinetics; RP2D, recommended phase II dose; SERD, selective estrogen receptor degrader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846165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 DCR, disease control rate; DLT, dose limiting toxicities; ER, estrogen receptor; ORR, overall response rate; PFS, progression-free survival; PK, pharmacokinetics; tx,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49921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aBC, advanced breast cancer; AI, aromatase inhibitor; ECOG, Eastern Cooperative Oncology Group; PS, performance status; tx, treatment.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5533168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571788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CBR, clinical benefit rate; ORR, objective response rate.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202300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AST, a</a:t>
            </a:r>
            <a:r>
              <a:rPr lang="en-US" b="0" i="1" u="none" strike="noStrike" dirty="0">
                <a:solidFill>
                  <a:srgbClr val="DBD8D3"/>
                </a:solidFill>
                <a:effectLst/>
                <a:latin typeface="Google Sans"/>
              </a:rPr>
              <a:t>spartate aminotransferase; </a:t>
            </a:r>
            <a:r>
              <a:rPr lang="en-US" i="1" dirty="0"/>
              <a:t>TEAE, treatment-emergent adverse event; TRAE, treatment-related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861926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ER, estrogen receptor; ET, endocrine therapy;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058144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sz="4000" dirty="0"/>
              <a:t>EMBER: Phase Ia/b Study of Imlunestrant, a </a:t>
            </a:r>
            <a:br>
              <a:rPr lang="en-US" sz="4000" dirty="0"/>
            </a:br>
            <a:r>
              <a:rPr lang="en-US" sz="4000" dirty="0"/>
              <a:t>Next-Generation Oral SERD, in Advanced </a:t>
            </a:r>
            <a:br>
              <a:rPr lang="en-US" sz="4000" dirty="0"/>
            </a:br>
            <a:r>
              <a:rPr lang="en-US" sz="4000" dirty="0"/>
              <a:t>ER+/HER2- Breast Cancer</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EMBER: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dirty="0"/>
              <a:t>Imlunestrant: investigational, next-generation oral SERD with brain penetrance</a:t>
            </a:r>
            <a:endParaRPr lang="en-US" baseline="30000" dirty="0"/>
          </a:p>
          <a:p>
            <a:pPr lvl="1"/>
            <a:r>
              <a:rPr lang="en-US" dirty="0"/>
              <a:t>Imlunestrant delivers continuous ER target inhibition</a:t>
            </a:r>
            <a:r>
              <a:rPr lang="en-US" baseline="30000" dirty="0"/>
              <a:t>1</a:t>
            </a:r>
            <a:endParaRPr lang="en-US" dirty="0"/>
          </a:p>
          <a:p>
            <a:r>
              <a:rPr lang="en-US" dirty="0"/>
              <a:t>Phase Ia/b EMBER trial is evaluating imlunestrant alone and in combination with other agents for ER+/HER2- advanced breast cancer</a:t>
            </a:r>
          </a:p>
          <a:p>
            <a:pPr lvl="1"/>
            <a:r>
              <a:rPr lang="en-US" dirty="0"/>
              <a:t>Previous report determined safety profile, PK, and RP2D of 400 mg QD for monotherapy imlunestrant</a:t>
            </a:r>
            <a:r>
              <a:rPr lang="en-US" baseline="30000" dirty="0"/>
              <a:t>2</a:t>
            </a:r>
            <a:r>
              <a:rPr lang="en-US" dirty="0"/>
              <a:t> </a:t>
            </a:r>
          </a:p>
          <a:p>
            <a:r>
              <a:rPr lang="en-US" dirty="0"/>
              <a:t>Current analysis updates data with imlunestrant monotherapy and reports data with imlunestrant + alpelisib or everolimus</a:t>
            </a:r>
            <a:r>
              <a:rPr lang="en-US" baseline="30000" dirty="0"/>
              <a:t>3</a:t>
            </a:r>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201074"/>
            <a:ext cx="86404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VandeKopple. ESMO Breast Cancer 2023. Abstract 41P. 2. Jhaveri. Cancer Research. 2023;83:PD13-12.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Jhaveri. ESMO 2023. Abstr 383MO.</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901E4-689F-46F0-95E8-84D50B50B310}"/>
              </a:ext>
            </a:extLst>
          </p:cNvPr>
          <p:cNvSpPr>
            <a:spLocks noGrp="1"/>
          </p:cNvSpPr>
          <p:nvPr>
            <p:ph type="title"/>
          </p:nvPr>
        </p:nvSpPr>
        <p:spPr/>
        <p:txBody>
          <a:bodyPr/>
          <a:lstStyle/>
          <a:p>
            <a:r>
              <a:rPr lang="en-US" dirty="0"/>
              <a:t>EMBER: Phase Ia/Ib Trial of the Oral SERD Imlunestrant in Advanced ER+/HER2- Breast Cancer</a:t>
            </a:r>
          </a:p>
        </p:txBody>
      </p:sp>
      <p:sp>
        <p:nvSpPr>
          <p:cNvPr id="3" name="Content Placeholder 2">
            <a:extLst>
              <a:ext uri="{FF2B5EF4-FFF2-40B4-BE49-F238E27FC236}">
                <a16:creationId xmlns:a16="http://schemas.microsoft.com/office/drawing/2014/main" id="{DDA865C6-494F-437E-B2A5-99071CB0AAF9}"/>
              </a:ext>
            </a:extLst>
          </p:cNvPr>
          <p:cNvSpPr>
            <a:spLocks noGrp="1"/>
          </p:cNvSpPr>
          <p:nvPr>
            <p:ph idx="1"/>
          </p:nvPr>
        </p:nvSpPr>
        <p:spPr/>
        <p:txBody>
          <a:bodyPr/>
          <a:lstStyle/>
          <a:p>
            <a:r>
              <a:rPr lang="en-US" sz="2400" dirty="0"/>
              <a:t>Multicenter, open-label, phase Ia/b dose-escalation/expansion trial</a:t>
            </a:r>
          </a:p>
          <a:p>
            <a:endParaRPr lang="en-US" sz="2400" dirty="0"/>
          </a:p>
          <a:p>
            <a:endParaRPr lang="en-US" sz="2400" dirty="0"/>
          </a:p>
          <a:p>
            <a:endParaRPr lang="en-US" sz="2400" dirty="0"/>
          </a:p>
          <a:p>
            <a:endParaRPr lang="en-US" sz="2400" dirty="0"/>
          </a:p>
          <a:p>
            <a:pPr marL="0" indent="0">
              <a:buNone/>
            </a:pPr>
            <a:endParaRPr lang="en-US" sz="2400" dirty="0"/>
          </a:p>
          <a:p>
            <a:r>
              <a:rPr lang="en-US" sz="2400" b="1" kern="0" dirty="0"/>
              <a:t>Primary endpoint</a:t>
            </a:r>
            <a:r>
              <a:rPr lang="en-US" sz="2400" b="0" kern="0" dirty="0"/>
              <a:t>: </a:t>
            </a:r>
            <a:r>
              <a:rPr lang="en-US" sz="2400" dirty="0"/>
              <a:t>RP2D</a:t>
            </a:r>
            <a:endParaRPr lang="en-US" sz="2400" b="0" kern="0" dirty="0"/>
          </a:p>
          <a:p>
            <a:r>
              <a:rPr lang="en-US" sz="2400" b="1" kern="0" dirty="0"/>
              <a:t>Key secondary endpoints</a:t>
            </a:r>
            <a:r>
              <a:rPr lang="en-US" sz="2400" b="0" kern="0" dirty="0"/>
              <a:t>: ORR, DoR, DCR, CBR, PFS, </a:t>
            </a:r>
            <a:r>
              <a:rPr lang="en-US" sz="2400" dirty="0"/>
              <a:t>s</a:t>
            </a:r>
            <a:r>
              <a:rPr lang="en-US" sz="2400" b="0" kern="0" dirty="0"/>
              <a:t>afety, PK</a:t>
            </a:r>
          </a:p>
          <a:p>
            <a:pPr marL="0" indent="0">
              <a:buNone/>
            </a:pPr>
            <a:endParaRPr lang="en-US" sz="2400" b="0" kern="0" dirty="0"/>
          </a:p>
          <a:p>
            <a:endParaRPr lang="en-US" sz="2400" dirty="0"/>
          </a:p>
        </p:txBody>
      </p:sp>
      <p:sp>
        <p:nvSpPr>
          <p:cNvPr id="11" name="Text Box 45">
            <a:extLst>
              <a:ext uri="{FF2B5EF4-FFF2-40B4-BE49-F238E27FC236}">
                <a16:creationId xmlns:a16="http://schemas.microsoft.com/office/drawing/2014/main" id="{3500802D-3B79-49C2-9B67-B86F25287BD1}"/>
              </a:ext>
            </a:extLst>
          </p:cNvPr>
          <p:cNvSpPr txBox="1">
            <a:spLocks noChangeArrowheads="1"/>
          </p:cNvSpPr>
          <p:nvPr/>
        </p:nvSpPr>
        <p:spPr bwMode="auto">
          <a:xfrm>
            <a:off x="676049" y="2553481"/>
            <a:ext cx="2558285"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Patients with ER+/HER2- aBC; endocrine sensitive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or untreated de novo aBC; ≤3 prior tx for aBC in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phase Ia and ≤2 (including CDK4/6 inhibitor) in phase Ib</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(estimated N = 500) </a:t>
            </a:r>
            <a:endParaRPr lang="en-US" altLang="en-US" sz="1600" b="0" dirty="0">
              <a:solidFill>
                <a:schemeClr val="bg1"/>
              </a:solidFill>
              <a:latin typeface="Calibri" panose="020F0502020204030204" pitchFamily="34" charset="0"/>
            </a:endParaRPr>
          </a:p>
        </p:txBody>
      </p:sp>
      <p:sp>
        <p:nvSpPr>
          <p:cNvPr id="5" name="Text Box 11">
            <a:extLst>
              <a:ext uri="{FF2B5EF4-FFF2-40B4-BE49-F238E27FC236}">
                <a16:creationId xmlns:a16="http://schemas.microsoft.com/office/drawing/2014/main" id="{3F21D1AD-27C8-592B-F9E7-6D5C241F730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Jhaveri. ESMO 2023. Abstr 383MO.</a:t>
            </a:r>
          </a:p>
        </p:txBody>
      </p:sp>
      <p:sp>
        <p:nvSpPr>
          <p:cNvPr id="10" name="Rectangle 24">
            <a:extLst>
              <a:ext uri="{FF2B5EF4-FFF2-40B4-BE49-F238E27FC236}">
                <a16:creationId xmlns:a16="http://schemas.microsoft.com/office/drawing/2014/main" id="{846BB8DD-B240-5DCF-EF69-29A56A976713}"/>
              </a:ext>
            </a:extLst>
          </p:cNvPr>
          <p:cNvSpPr>
            <a:spLocks noChangeArrowheads="1"/>
          </p:cNvSpPr>
          <p:nvPr/>
        </p:nvSpPr>
        <p:spPr bwMode="auto">
          <a:xfrm>
            <a:off x="3482591" y="2658308"/>
            <a:ext cx="3790950" cy="703263"/>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Imlunestrant</a:t>
            </a:r>
          </a:p>
          <a:p>
            <a:pPr algn="ctr">
              <a:defRPr/>
            </a:pPr>
            <a:r>
              <a:rPr lang="en-US" b="0" dirty="0">
                <a:latin typeface="Calibri" panose="020F0502020204030204" pitchFamily="34" charset="0"/>
                <a:cs typeface="Arial" charset="0"/>
              </a:rPr>
              <a:t>PO QD, i3+3 (200-1200 mg)</a:t>
            </a:r>
          </a:p>
        </p:txBody>
      </p:sp>
      <p:sp>
        <p:nvSpPr>
          <p:cNvPr id="12" name="Rectangle 25">
            <a:extLst>
              <a:ext uri="{FF2B5EF4-FFF2-40B4-BE49-F238E27FC236}">
                <a16:creationId xmlns:a16="http://schemas.microsoft.com/office/drawing/2014/main" id="{86A76A34-FF6C-EFCA-9D92-2A85F3C54D37}"/>
              </a:ext>
            </a:extLst>
          </p:cNvPr>
          <p:cNvSpPr>
            <a:spLocks noChangeArrowheads="1"/>
          </p:cNvSpPr>
          <p:nvPr/>
        </p:nvSpPr>
        <p:spPr bwMode="auto">
          <a:xfrm>
            <a:off x="7601657" y="4172567"/>
            <a:ext cx="3790950" cy="703263"/>
          </a:xfrm>
          <a:prstGeom prst="rect">
            <a:avLst/>
          </a:prstGeom>
          <a:solidFill>
            <a:schemeClr val="accent4"/>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Imlunestrant </a:t>
            </a:r>
            <a:r>
              <a:rPr lang="en-US" b="0" dirty="0">
                <a:latin typeface="Calibri" panose="020F0502020204030204" pitchFamily="34" charset="0"/>
                <a:cs typeface="+mn-cs"/>
              </a:rPr>
              <a:t>PO QD 400 mg or 800 mg </a:t>
            </a:r>
            <a:br>
              <a:rPr lang="en-US" b="0" dirty="0">
                <a:latin typeface="Calibri" panose="020F0502020204030204" pitchFamily="34" charset="0"/>
                <a:cs typeface="+mn-cs"/>
              </a:rPr>
            </a:br>
            <a:r>
              <a:rPr lang="en-US" b="0" dirty="0">
                <a:latin typeface="Calibri" panose="020F0502020204030204" pitchFamily="34" charset="0"/>
                <a:cs typeface="+mn-cs"/>
              </a:rPr>
              <a:t>+ </a:t>
            </a:r>
            <a:r>
              <a:rPr lang="en-US" dirty="0">
                <a:latin typeface="Calibri" panose="020F0502020204030204" pitchFamily="34" charset="0"/>
                <a:cs typeface="Arial" charset="0"/>
              </a:rPr>
              <a:t>Alpelisib </a:t>
            </a:r>
            <a:r>
              <a:rPr lang="en-US" b="0" dirty="0">
                <a:latin typeface="Calibri" panose="020F0502020204030204" pitchFamily="34" charset="0"/>
                <a:cs typeface="+mn-cs"/>
              </a:rPr>
              <a:t>300 mg QD </a:t>
            </a:r>
          </a:p>
        </p:txBody>
      </p:sp>
      <p:sp>
        <p:nvSpPr>
          <p:cNvPr id="16" name="Rectangle 28">
            <a:extLst>
              <a:ext uri="{FF2B5EF4-FFF2-40B4-BE49-F238E27FC236}">
                <a16:creationId xmlns:a16="http://schemas.microsoft.com/office/drawing/2014/main" id="{1459CACF-6681-D2B2-E323-578C64E319D7}"/>
              </a:ext>
            </a:extLst>
          </p:cNvPr>
          <p:cNvSpPr>
            <a:spLocks noChangeArrowheads="1"/>
          </p:cNvSpPr>
          <p:nvPr/>
        </p:nvSpPr>
        <p:spPr bwMode="auto">
          <a:xfrm>
            <a:off x="7591585" y="3401110"/>
            <a:ext cx="3790950" cy="703262"/>
          </a:xfrm>
          <a:prstGeom prst="rect">
            <a:avLst/>
          </a:prstGeom>
          <a:solidFill>
            <a:schemeClr val="accent6"/>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Imlunestrant </a:t>
            </a:r>
            <a:r>
              <a:rPr lang="en-US" b="0" dirty="0">
                <a:latin typeface="Calibri" panose="020F0502020204030204" pitchFamily="34" charset="0"/>
                <a:cs typeface="+mn-cs"/>
              </a:rPr>
              <a:t>PO QD 400 mg or 800 mg </a:t>
            </a:r>
            <a:br>
              <a:rPr lang="en-US" b="0" dirty="0">
                <a:latin typeface="Calibri" panose="020F0502020204030204" pitchFamily="34" charset="0"/>
                <a:cs typeface="+mn-cs"/>
              </a:rPr>
            </a:br>
            <a:r>
              <a:rPr lang="en-US" b="0" dirty="0">
                <a:latin typeface="Calibri" panose="020F0502020204030204" pitchFamily="34" charset="0"/>
                <a:cs typeface="+mn-cs"/>
              </a:rPr>
              <a:t>+ </a:t>
            </a:r>
            <a:r>
              <a:rPr lang="en-US" dirty="0">
                <a:latin typeface="Calibri" panose="020F0502020204030204" pitchFamily="34" charset="0"/>
                <a:cs typeface="Arial" charset="0"/>
              </a:rPr>
              <a:t>Everolimus </a:t>
            </a:r>
            <a:r>
              <a:rPr lang="en-US" b="0" dirty="0">
                <a:latin typeface="Calibri" panose="020F0502020204030204" pitchFamily="34" charset="0"/>
                <a:cs typeface="+mn-cs"/>
              </a:rPr>
              <a:t>10 mg QD </a:t>
            </a:r>
          </a:p>
        </p:txBody>
      </p:sp>
      <p:sp>
        <p:nvSpPr>
          <p:cNvPr id="19" name="TextBox 18">
            <a:extLst>
              <a:ext uri="{FF2B5EF4-FFF2-40B4-BE49-F238E27FC236}">
                <a16:creationId xmlns:a16="http://schemas.microsoft.com/office/drawing/2014/main" id="{6FE63E9E-7B3A-413E-4C2D-AC0C48360237}"/>
              </a:ext>
            </a:extLst>
          </p:cNvPr>
          <p:cNvSpPr txBox="1"/>
          <p:nvPr/>
        </p:nvSpPr>
        <p:spPr bwMode="auto">
          <a:xfrm>
            <a:off x="4211839" y="2251635"/>
            <a:ext cx="25247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Phase Ia Dose Escalation</a:t>
            </a:r>
          </a:p>
        </p:txBody>
      </p:sp>
      <p:sp>
        <p:nvSpPr>
          <p:cNvPr id="20" name="TextBox 19">
            <a:extLst>
              <a:ext uri="{FF2B5EF4-FFF2-40B4-BE49-F238E27FC236}">
                <a16:creationId xmlns:a16="http://schemas.microsoft.com/office/drawing/2014/main" id="{6AC88DAD-8CD9-B482-98C0-6F0ECAFF9369}"/>
              </a:ext>
            </a:extLst>
          </p:cNvPr>
          <p:cNvSpPr txBox="1"/>
          <p:nvPr/>
        </p:nvSpPr>
        <p:spPr bwMode="auto">
          <a:xfrm>
            <a:off x="7740171" y="1947388"/>
            <a:ext cx="34937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Phase Ib Dose Expansion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(Physician’s choice of enrollment*)</a:t>
            </a:r>
          </a:p>
        </p:txBody>
      </p:sp>
      <p:sp>
        <p:nvSpPr>
          <p:cNvPr id="34" name="TextBox 33">
            <a:extLst>
              <a:ext uri="{FF2B5EF4-FFF2-40B4-BE49-F238E27FC236}">
                <a16:creationId xmlns:a16="http://schemas.microsoft.com/office/drawing/2014/main" id="{F62C6103-822A-8D92-ED5A-ACA37642A4B6}"/>
              </a:ext>
            </a:extLst>
          </p:cNvPr>
          <p:cNvSpPr txBox="1"/>
          <p:nvPr/>
        </p:nvSpPr>
        <p:spPr bwMode="auto">
          <a:xfrm>
            <a:off x="7591585" y="4893389"/>
            <a:ext cx="36300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PIK3CA</a:t>
            </a:r>
            <a:r>
              <a:rPr lang="en-US" sz="1400" b="0" dirty="0">
                <a:solidFill>
                  <a:schemeClr val="bg1"/>
                </a:solidFill>
                <a:latin typeface="Calibri" panose="020F0502020204030204" pitchFamily="34" charset="0"/>
              </a:rPr>
              <a:t> mutation required for alpelisib cohort.</a:t>
            </a:r>
          </a:p>
        </p:txBody>
      </p:sp>
      <p:cxnSp>
        <p:nvCxnSpPr>
          <p:cNvPr id="6" name="Straight Arrow Connector 5">
            <a:extLst>
              <a:ext uri="{FF2B5EF4-FFF2-40B4-BE49-F238E27FC236}">
                <a16:creationId xmlns:a16="http://schemas.microsoft.com/office/drawing/2014/main" id="{0E9AD28A-9F49-ABA2-297A-8DC9DE22B47E}"/>
              </a:ext>
            </a:extLst>
          </p:cNvPr>
          <p:cNvCxnSpPr/>
          <p:nvPr/>
        </p:nvCxnSpPr>
        <p:spPr bwMode="auto">
          <a:xfrm>
            <a:off x="3105975" y="3009940"/>
            <a:ext cx="321771" cy="0"/>
          </a:xfrm>
          <a:prstGeom prst="straightConnector1">
            <a:avLst/>
          </a:prstGeom>
          <a:noFill/>
          <a:ln w="28575" cap="flat" cmpd="sng" algn="ctr">
            <a:solidFill>
              <a:schemeClr val="bg1"/>
            </a:solidFill>
            <a:prstDash val="solid"/>
            <a:round/>
            <a:headEnd type="none" w="med" len="med"/>
            <a:tailEnd type="triangle"/>
          </a:ln>
          <a:effectLst/>
        </p:spPr>
      </p:cxnSp>
      <p:sp>
        <p:nvSpPr>
          <p:cNvPr id="4" name="Rectangle 24">
            <a:extLst>
              <a:ext uri="{FF2B5EF4-FFF2-40B4-BE49-F238E27FC236}">
                <a16:creationId xmlns:a16="http://schemas.microsoft.com/office/drawing/2014/main" id="{99CB6C60-A23E-1218-1D31-E8871BB5950C}"/>
              </a:ext>
            </a:extLst>
          </p:cNvPr>
          <p:cNvSpPr>
            <a:spLocks noChangeArrowheads="1"/>
          </p:cNvSpPr>
          <p:nvPr/>
        </p:nvSpPr>
        <p:spPr bwMode="auto">
          <a:xfrm>
            <a:off x="7591585" y="2643813"/>
            <a:ext cx="3790950" cy="703263"/>
          </a:xfrm>
          <a:prstGeom prst="rect">
            <a:avLst/>
          </a:prstGeom>
          <a:solidFill>
            <a:schemeClr val="accent1"/>
          </a:solidFill>
          <a:ln w="9525">
            <a:noFill/>
            <a:miter lim="800000"/>
            <a:headEnd/>
            <a:tailEnd/>
          </a:ln>
        </p:spPr>
        <p:txBody>
          <a:bodyPr wrap="none" anchor="ctr" anchorCtr="1"/>
          <a:lstStyle/>
          <a:p>
            <a:pPr algn="ctr">
              <a:defRPr/>
            </a:pPr>
            <a:r>
              <a:rPr lang="en-US" dirty="0">
                <a:latin typeface="Calibri" panose="020F0502020204030204" pitchFamily="34" charset="0"/>
                <a:cs typeface="Arial" charset="0"/>
              </a:rPr>
              <a:t>Imlunestrant</a:t>
            </a:r>
          </a:p>
          <a:p>
            <a:pPr algn="ctr">
              <a:defRPr/>
            </a:pPr>
            <a:r>
              <a:rPr lang="en-US" b="0" dirty="0">
                <a:latin typeface="Calibri" panose="020F0502020204030204" pitchFamily="34" charset="0"/>
                <a:cs typeface="Arial" charset="0"/>
              </a:rPr>
              <a:t> 400 mg PO QD</a:t>
            </a:r>
          </a:p>
        </p:txBody>
      </p:sp>
    </p:spTree>
    <p:extLst>
      <p:ext uri="{BB962C8B-B14F-4D97-AF65-F5344CB8AC3E}">
        <p14:creationId xmlns:p14="http://schemas.microsoft.com/office/powerpoint/2010/main" val="2645755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EMBER: Baseline Characteristics</a:t>
            </a:r>
          </a:p>
        </p:txBody>
      </p:sp>
      <p:sp>
        <p:nvSpPr>
          <p:cNvPr id="5" name="Text Box 11">
            <a:extLst>
              <a:ext uri="{FF2B5EF4-FFF2-40B4-BE49-F238E27FC236}">
                <a16:creationId xmlns:a16="http://schemas.microsoft.com/office/drawing/2014/main" id="{27A93515-2EB0-AE99-8107-965A38ED634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Jhaveri. ESMO 2023. Abstr 383MO.</a:t>
            </a:r>
          </a:p>
        </p:txBody>
      </p:sp>
      <p:graphicFrame>
        <p:nvGraphicFramePr>
          <p:cNvPr id="7" name="Group 3">
            <a:extLst>
              <a:ext uri="{FF2B5EF4-FFF2-40B4-BE49-F238E27FC236}">
                <a16:creationId xmlns:a16="http://schemas.microsoft.com/office/drawing/2014/main" id="{06ABE55B-5BDD-2E40-8D63-00B4AB8D3CAC}"/>
              </a:ext>
            </a:extLst>
          </p:cNvPr>
          <p:cNvGraphicFramePr>
            <a:graphicFrameLocks/>
          </p:cNvGraphicFramePr>
          <p:nvPr>
            <p:extLst>
              <p:ext uri="{D42A27DB-BD31-4B8C-83A1-F6EECF244321}">
                <p14:modId xmlns:p14="http://schemas.microsoft.com/office/powerpoint/2010/main" val="2477667919"/>
              </p:ext>
            </p:extLst>
          </p:nvPr>
        </p:nvGraphicFramePr>
        <p:xfrm>
          <a:off x="723899" y="1341440"/>
          <a:ext cx="10746664" cy="4724544"/>
        </p:xfrm>
        <a:graphic>
          <a:graphicData uri="http://schemas.openxmlformats.org/drawingml/2006/table">
            <a:tbl>
              <a:tblPr/>
              <a:tblGrid>
                <a:gridCol w="3956638">
                  <a:extLst>
                    <a:ext uri="{9D8B030D-6E8A-4147-A177-3AD203B41FA5}">
                      <a16:colId xmlns:a16="http://schemas.microsoft.com/office/drawing/2014/main" val="20000"/>
                    </a:ext>
                  </a:extLst>
                </a:gridCol>
                <a:gridCol w="2263342">
                  <a:extLst>
                    <a:ext uri="{9D8B030D-6E8A-4147-A177-3AD203B41FA5}">
                      <a16:colId xmlns:a16="http://schemas.microsoft.com/office/drawing/2014/main" val="20001"/>
                    </a:ext>
                  </a:extLst>
                </a:gridCol>
                <a:gridCol w="2263342">
                  <a:extLst>
                    <a:ext uri="{9D8B030D-6E8A-4147-A177-3AD203B41FA5}">
                      <a16:colId xmlns:a16="http://schemas.microsoft.com/office/drawing/2014/main" val="20002"/>
                    </a:ext>
                  </a:extLst>
                </a:gridCol>
                <a:gridCol w="2263342">
                  <a:extLst>
                    <a:ext uri="{9D8B030D-6E8A-4147-A177-3AD203B41FA5}">
                      <a16:colId xmlns:a16="http://schemas.microsoft.com/office/drawing/2014/main" val="3430120438"/>
                    </a:ext>
                  </a:extLst>
                </a:gridCol>
              </a:tblGrid>
              <a:tr h="369596">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Imlunestrant Monotherapy*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Imlunestrant</a:t>
                      </a:r>
                      <a:r>
                        <a:rPr lang="en-US" sz="1600" b="1" baseline="30000" dirty="0">
                          <a:solidFill>
                            <a:schemeClr val="tx1"/>
                          </a:solidFill>
                          <a:latin typeface="Calibri" panose="020F0502020204030204" pitchFamily="34" charset="0"/>
                        </a:rPr>
                        <a:t>†</a:t>
                      </a:r>
                      <a:r>
                        <a:rPr kumimoji="0" lang="en-US" sz="1600" b="1" i="0" u="none" strike="noStrike" cap="none" normalizeH="0" baseline="0" dirty="0">
                          <a:ln>
                            <a:noFill/>
                          </a:ln>
                          <a:solidFill>
                            <a:schemeClr val="tx1"/>
                          </a:solidFill>
                          <a:effectLst/>
                          <a:latin typeface="Calibri" panose="020F0502020204030204" pitchFamily="34" charset="0"/>
                        </a:rPr>
                        <a:t> + Everolimus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Imlunestrant</a:t>
                      </a:r>
                      <a:r>
                        <a:rPr lang="en-US" sz="1600" b="1" baseline="30000" dirty="0">
                          <a:solidFill>
                            <a:schemeClr val="tx1"/>
                          </a:solidFill>
                          <a:latin typeface="Calibri" panose="020F0502020204030204" pitchFamily="34" charset="0"/>
                        </a:rPr>
                        <a:t>‡</a:t>
                      </a:r>
                      <a:r>
                        <a:rPr kumimoji="0" lang="en-US" sz="1600" b="1" i="0" u="none" strike="noStrike" cap="none" normalizeH="0" baseline="0" dirty="0">
                          <a:ln>
                            <a:noFill/>
                          </a:ln>
                          <a:solidFill>
                            <a:schemeClr val="tx1"/>
                          </a:solidFill>
                          <a:effectLst/>
                          <a:latin typeface="Calibri" panose="020F0502020204030204" pitchFamily="34" charset="0"/>
                        </a:rPr>
                        <a:t> +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Alpelisib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1741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63 (32-95)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57 (31-76)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65 (34-78)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217414">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r h="21741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Premenopausal,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9905294"/>
                  </a:ext>
                </a:extLst>
              </a:tr>
              <a:tr h="21741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Visceral metastases,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72 (63)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971950"/>
                  </a:ext>
                </a:extLst>
              </a:tr>
              <a:tr h="217414">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600" b="0" i="0" u="none" strike="noStrike" cap="none" normalizeH="0" baseline="0" dirty="0">
                          <a:ln>
                            <a:noFill/>
                          </a:ln>
                          <a:solidFill>
                            <a:schemeClr val="bg2">
                              <a:lumMod val="10000"/>
                            </a:schemeClr>
                          </a:solidFill>
                          <a:effectLst/>
                          <a:latin typeface="Calibri"/>
                        </a:rPr>
                        <a:t>Measurable disease at baseline,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76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13740121"/>
                  </a:ext>
                </a:extLst>
              </a:tr>
              <a:tr h="9783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prior tx for aBC, n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Endocrine therapy, n (%)</a:t>
                      </a: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a:rPr>
                        <a:t>Fulvestrant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endParaRPr kumimoji="0" lang="en-US" sz="1600" b="0" i="0" u="none" strike="noStrike" cap="none" normalizeH="0" baseline="0" dirty="0">
                        <a:ln>
                          <a:noFill/>
                        </a:ln>
                        <a:solidFill>
                          <a:schemeClr val="bg2">
                            <a:lumMod val="10000"/>
                          </a:schemeClr>
                        </a:solidFill>
                        <a:effectLst/>
                        <a:latin typeface="Calibri"/>
                      </a:endParaRPr>
                    </a:p>
                    <a:p>
                      <a:pPr marL="630555" marR="0" lvl="1" indent="-285750" algn="l" defTabSz="914400" rtl="0" eaLnBrk="1" fontAlgn="base" latinLnBrk="0" hangingPunct="1">
                        <a:lnSpc>
                          <a:spcPct val="100000"/>
                        </a:lnSpc>
                        <a:spcBef>
                          <a:spcPct val="0"/>
                        </a:spcBef>
                        <a:spcAft>
                          <a:spcPct val="0"/>
                        </a:spcAft>
                        <a:buClr>
                          <a:srgbClr val="000000"/>
                        </a:buClr>
                        <a:buSzPct val="120000"/>
                        <a:buFont typeface="Calibri" panose="020F0502020204030204" pitchFamily="34" charset="0"/>
                        <a:buChar char="̶"/>
                        <a:tabLst/>
                      </a:pPr>
                      <a:r>
                        <a:rPr kumimoji="0" lang="en-US" sz="1600" b="0" i="0" u="none" strike="noStrike" cap="none" normalizeH="0" baseline="0" dirty="0">
                          <a:ln>
                            <a:noFill/>
                          </a:ln>
                          <a:solidFill>
                            <a:schemeClr val="bg2">
                              <a:lumMod val="10000"/>
                            </a:schemeClr>
                          </a:solidFill>
                          <a:effectLst/>
                          <a:latin typeface="Calibri"/>
                        </a:rPr>
                        <a:t>AI</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n (%)</a:t>
                      </a:r>
                      <a:endParaRPr kumimoji="0" lang="en-US" sz="1600" b="0" i="0" u="none" strike="noStrike" cap="none" normalizeH="0" baseline="0" dirty="0">
                        <a:ln>
                          <a:noFill/>
                        </a:ln>
                        <a:solidFill>
                          <a:schemeClr val="bg2">
                            <a:lumMod val="10000"/>
                          </a:schemeClr>
                        </a:solidFill>
                        <a:effectLst/>
                        <a:latin typeface="Calibri"/>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CDK4/6 inhibitors,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Chemotherapy,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109 (96)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89 (78)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106 (93)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3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ESR1</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centrally detected, n/N</a:t>
                      </a:r>
                      <a:r>
                        <a:rPr lang="en-US" sz="1600" b="0" baseline="30000" dirty="0">
                          <a:solidFill>
                            <a:schemeClr val="bg1"/>
                          </a:solidFill>
                          <a:latin typeface="Calibri" panose="020F0502020204030204" pitchFamily="34" charset="0"/>
                        </a:rPr>
                        <a:t>§ </a:t>
                      </a:r>
                      <a:r>
                        <a:rPr lang="en-US" sz="1600" b="0" baseline="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53/108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20/42 (48)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9/19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133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1" u="none" strike="noStrike" cap="none" normalizeH="0" baseline="0" dirty="0">
                          <a:ln>
                            <a:noFill/>
                          </a:ln>
                          <a:solidFill>
                            <a:schemeClr val="bg2">
                              <a:lumMod val="10000"/>
                            </a:schemeClr>
                          </a:solidFill>
                          <a:effectLst/>
                          <a:latin typeface="Calibri" panose="020F0502020204030204" pitchFamily="34" charset="0"/>
                        </a:rPr>
                        <a:t>PIK3CA</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mutation centrally detected, n/N</a:t>
                      </a:r>
                      <a:r>
                        <a:rPr lang="en-US" sz="1600" b="0" baseline="30000" dirty="0">
                          <a:solidFill>
                            <a:schemeClr val="bg1"/>
                          </a:solidFill>
                          <a:latin typeface="Calibri" panose="020F0502020204030204" pitchFamily="34" charset="0"/>
                        </a:rPr>
                        <a:t>§ </a:t>
                      </a:r>
                      <a:r>
                        <a:rPr lang="en-US" sz="1600" b="0" baseline="0" dirty="0">
                          <a:solidFill>
                            <a:schemeClr val="bg1"/>
                          </a:solidFill>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40/109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7/42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a:t>
                      </a:r>
                      <a:r>
                        <a:rPr lang="en-US" sz="1600" b="0" baseline="30000" dirty="0">
                          <a:solidFill>
                            <a:schemeClr val="bg1"/>
                          </a:solidFill>
                          <a:latin typeface="Calibri" panose="020F0502020204030204" pitchFamily="34" charset="0"/>
                        </a:rPr>
                        <a:t>║</a:t>
                      </a:r>
                      <a:r>
                        <a:rPr kumimoji="0" lang="en-US" sz="1600" b="0" i="0" u="none" strike="noStrike" cap="none" normalizeH="0" baseline="0" dirty="0">
                          <a:ln>
                            <a:noFill/>
                          </a:ln>
                          <a:solidFill>
                            <a:schemeClr val="bg2">
                              <a:lumMod val="10000"/>
                            </a:schemeClr>
                          </a:solidFill>
                          <a:effectLst/>
                          <a:latin typeface="Calibri" panose="020F0502020204030204" pitchFamily="34" charset="0"/>
                        </a:rPr>
                        <a:t>/19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8" name="TextBox 7">
            <a:extLst>
              <a:ext uri="{FF2B5EF4-FFF2-40B4-BE49-F238E27FC236}">
                <a16:creationId xmlns:a16="http://schemas.microsoft.com/office/drawing/2014/main" id="{85D6E516-F6A5-70C8-CD10-418948F2FEA4}"/>
              </a:ext>
            </a:extLst>
          </p:cNvPr>
          <p:cNvSpPr txBox="1"/>
          <p:nvPr/>
        </p:nvSpPr>
        <p:spPr bwMode="auto">
          <a:xfrm>
            <a:off x="624425" y="6035714"/>
            <a:ext cx="109572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*Comprising phase Ia and Ib patients: n = 21 at 200 mg, n = 51 at 400 mg, n = 42 at ≥600 mg.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Imlunestrant at 800 mg (n =6) and at 400 mg (n = 36). </a:t>
            </a:r>
            <a:br>
              <a:rPr lang="en-US" sz="1200" b="0" dirty="0">
                <a:solidFill>
                  <a:schemeClr val="bg1"/>
                </a:solidFill>
                <a:latin typeface="Calibri" panose="020F0502020204030204" pitchFamily="34" charset="0"/>
              </a:rPr>
            </a:b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Imlunestrant at 800 mg (n = 2), at 400 mg (n = 19).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In patients with evaluable sample.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No ctDNA detected (n = 2); no </a:t>
            </a:r>
            <a:r>
              <a:rPr lang="en-US" sz="1200" b="0" i="1" dirty="0">
                <a:solidFill>
                  <a:schemeClr val="bg1"/>
                </a:solidFill>
                <a:latin typeface="Calibri" panose="020F0502020204030204" pitchFamily="34" charset="0"/>
              </a:rPr>
              <a:t>PIK3CA</a:t>
            </a:r>
            <a:r>
              <a:rPr lang="en-US" sz="1200" b="0" dirty="0">
                <a:solidFill>
                  <a:schemeClr val="bg1"/>
                </a:solidFill>
                <a:latin typeface="Calibri" panose="020F0502020204030204" pitchFamily="34" charset="0"/>
              </a:rPr>
              <a:t> variant detected (n = 1 ).</a:t>
            </a:r>
          </a:p>
        </p:txBody>
      </p:sp>
    </p:spTree>
    <p:extLst>
      <p:ext uri="{BB962C8B-B14F-4D97-AF65-F5344CB8AC3E}">
        <p14:creationId xmlns:p14="http://schemas.microsoft.com/office/powerpoint/2010/main" val="7320466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EMBER: Progression-Free Survival</a:t>
            </a:r>
          </a:p>
        </p:txBody>
      </p:sp>
      <p:sp>
        <p:nvSpPr>
          <p:cNvPr id="5" name="Text Box 11">
            <a:extLst>
              <a:ext uri="{FF2B5EF4-FFF2-40B4-BE49-F238E27FC236}">
                <a16:creationId xmlns:a16="http://schemas.microsoft.com/office/drawing/2014/main" id="{27B8E8E2-8D99-24D0-D4C7-3B532BD8587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Jhaveri. ESMO 2023. Abstr 383MO. Reproduced with permission.</a:t>
            </a:r>
          </a:p>
        </p:txBody>
      </p:sp>
      <p:sp>
        <p:nvSpPr>
          <p:cNvPr id="14" name="TextBox 13">
            <a:extLst>
              <a:ext uri="{FF2B5EF4-FFF2-40B4-BE49-F238E27FC236}">
                <a16:creationId xmlns:a16="http://schemas.microsoft.com/office/drawing/2014/main" id="{22749880-64F8-8AD7-F85B-37B6506B656E}"/>
              </a:ext>
            </a:extLst>
          </p:cNvPr>
          <p:cNvSpPr txBox="1"/>
          <p:nvPr/>
        </p:nvSpPr>
        <p:spPr bwMode="auto">
          <a:xfrm>
            <a:off x="1584185" y="1344731"/>
            <a:ext cx="32305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PFS: Imlunestrant Monotherapy</a:t>
            </a:r>
          </a:p>
        </p:txBody>
      </p:sp>
      <p:sp>
        <p:nvSpPr>
          <p:cNvPr id="15" name="TextBox 14">
            <a:extLst>
              <a:ext uri="{FF2B5EF4-FFF2-40B4-BE49-F238E27FC236}">
                <a16:creationId xmlns:a16="http://schemas.microsoft.com/office/drawing/2014/main" id="{2CC8316D-EC77-A1B1-4382-D313D69955C6}"/>
              </a:ext>
            </a:extLst>
          </p:cNvPr>
          <p:cNvSpPr txBox="1"/>
          <p:nvPr/>
        </p:nvSpPr>
        <p:spPr bwMode="auto">
          <a:xfrm>
            <a:off x="6808795" y="1344731"/>
            <a:ext cx="42598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Imlunestrant + Everolimus or Alpelisib</a:t>
            </a:r>
          </a:p>
        </p:txBody>
      </p:sp>
      <p:grpSp>
        <p:nvGrpSpPr>
          <p:cNvPr id="163" name="Group 162">
            <a:extLst>
              <a:ext uri="{FF2B5EF4-FFF2-40B4-BE49-F238E27FC236}">
                <a16:creationId xmlns:a16="http://schemas.microsoft.com/office/drawing/2014/main" id="{2152E3D4-F9EB-BDEF-9216-009C26BE8199}"/>
              </a:ext>
            </a:extLst>
          </p:cNvPr>
          <p:cNvGrpSpPr/>
          <p:nvPr/>
        </p:nvGrpSpPr>
        <p:grpSpPr>
          <a:xfrm>
            <a:off x="829534" y="2044661"/>
            <a:ext cx="2422446" cy="830997"/>
            <a:chOff x="455985" y="2139761"/>
            <a:chExt cx="2422446" cy="830997"/>
          </a:xfrm>
        </p:grpSpPr>
        <p:sp>
          <p:nvSpPr>
            <p:cNvPr id="16" name="TextBox 15">
              <a:extLst>
                <a:ext uri="{FF2B5EF4-FFF2-40B4-BE49-F238E27FC236}">
                  <a16:creationId xmlns:a16="http://schemas.microsoft.com/office/drawing/2014/main" id="{77FFB552-881B-E028-BDC8-823973766F50}"/>
                </a:ext>
              </a:extLst>
            </p:cNvPr>
            <p:cNvSpPr txBox="1"/>
            <p:nvPr/>
          </p:nvSpPr>
          <p:spPr bwMode="auto">
            <a:xfrm>
              <a:off x="843822" y="2139761"/>
              <a:ext cx="203460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err="1">
                  <a:solidFill>
                    <a:schemeClr val="bg1"/>
                  </a:solidFill>
                  <a:latin typeface="Calibri" panose="020F0502020204030204" pitchFamily="34" charset="0"/>
                </a:rPr>
                <a:t>Imlunestrant</a:t>
              </a:r>
              <a:r>
                <a:rPr lang="en-US" sz="1600" b="0" dirty="0">
                  <a:solidFill>
                    <a:schemeClr val="bg1"/>
                  </a:solidFill>
                  <a:latin typeface="Calibri" panose="020F0502020204030204" pitchFamily="34" charset="0"/>
                </a:rPr>
                <a:t> all</a:t>
              </a:r>
            </a:p>
            <a:p>
              <a:pPr algn="l">
                <a:lnSpc>
                  <a:spcPct val="100000"/>
                </a:lnSpc>
                <a:spcBef>
                  <a:spcPts val="0"/>
                </a:spcBef>
                <a:spcAft>
                  <a:spcPct val="0"/>
                </a:spcAft>
                <a:buClrTx/>
                <a:buFontTx/>
                <a:buNone/>
              </a:pPr>
              <a:r>
                <a:rPr lang="en-US" sz="1600" b="0" dirty="0">
                  <a:solidFill>
                    <a:schemeClr val="bg1"/>
                  </a:solidFill>
                  <a:latin typeface="Calibri" panose="020F0502020204030204" pitchFamily="34" charset="0"/>
                </a:rPr>
                <a:t>Imlunestrant 2L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post-CDK4/6i</a:t>
              </a:r>
            </a:p>
          </p:txBody>
        </p:sp>
        <p:grpSp>
          <p:nvGrpSpPr>
            <p:cNvPr id="21" name="Group 20">
              <a:extLst>
                <a:ext uri="{FF2B5EF4-FFF2-40B4-BE49-F238E27FC236}">
                  <a16:creationId xmlns:a16="http://schemas.microsoft.com/office/drawing/2014/main" id="{E3B98BE0-3A4F-2133-C090-6D5AC2CEAB2C}"/>
                </a:ext>
              </a:extLst>
            </p:cNvPr>
            <p:cNvGrpSpPr/>
            <p:nvPr/>
          </p:nvGrpSpPr>
          <p:grpSpPr>
            <a:xfrm>
              <a:off x="455985" y="2289853"/>
              <a:ext cx="457200" cy="99554"/>
              <a:chOff x="3416300" y="3812046"/>
              <a:chExt cx="457200" cy="99554"/>
            </a:xfrm>
          </p:grpSpPr>
          <p:cxnSp>
            <p:nvCxnSpPr>
              <p:cNvPr id="18" name="Straight Connector 17">
                <a:extLst>
                  <a:ext uri="{FF2B5EF4-FFF2-40B4-BE49-F238E27FC236}">
                    <a16:creationId xmlns:a16="http://schemas.microsoft.com/office/drawing/2014/main" id="{48D66A6E-962C-F05F-4292-CFA8C2B5F07C}"/>
                  </a:ext>
                </a:extLst>
              </p:cNvPr>
              <p:cNvCxnSpPr>
                <a:cxnSpLocks/>
              </p:cNvCxnSpPr>
              <p:nvPr/>
            </p:nvCxnSpPr>
            <p:spPr bwMode="auto">
              <a:xfrm>
                <a:off x="3416300" y="3861823"/>
                <a:ext cx="457200" cy="0"/>
              </a:xfrm>
              <a:prstGeom prst="line">
                <a:avLst/>
              </a:prstGeom>
              <a:noFill/>
              <a:ln w="28575" cap="flat" cmpd="sng" algn="ctr">
                <a:solidFill>
                  <a:schemeClr val="accent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5C31984-89EF-4ECE-A655-69C1D1C01D39}"/>
                  </a:ext>
                </a:extLst>
              </p:cNvPr>
              <p:cNvCxnSpPr>
                <a:cxnSpLocks/>
              </p:cNvCxnSpPr>
              <p:nvPr/>
            </p:nvCxnSpPr>
            <p:spPr bwMode="auto">
              <a:xfrm>
                <a:off x="3657600" y="3812046"/>
                <a:ext cx="0" cy="9955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 name="Group 21">
              <a:extLst>
                <a:ext uri="{FF2B5EF4-FFF2-40B4-BE49-F238E27FC236}">
                  <a16:creationId xmlns:a16="http://schemas.microsoft.com/office/drawing/2014/main" id="{04B6B276-492B-869A-EF69-EA3E8EE55DD0}"/>
                </a:ext>
              </a:extLst>
            </p:cNvPr>
            <p:cNvGrpSpPr/>
            <p:nvPr/>
          </p:nvGrpSpPr>
          <p:grpSpPr>
            <a:xfrm>
              <a:off x="455985" y="2551649"/>
              <a:ext cx="457200" cy="99554"/>
              <a:chOff x="3416300" y="3812046"/>
              <a:chExt cx="457200" cy="99554"/>
            </a:xfrm>
          </p:grpSpPr>
          <p:cxnSp>
            <p:nvCxnSpPr>
              <p:cNvPr id="23" name="Straight Connector 22">
                <a:extLst>
                  <a:ext uri="{FF2B5EF4-FFF2-40B4-BE49-F238E27FC236}">
                    <a16:creationId xmlns:a16="http://schemas.microsoft.com/office/drawing/2014/main" id="{292AA05A-7ACB-567A-28FE-21A862DFF026}"/>
                  </a:ext>
                </a:extLst>
              </p:cNvPr>
              <p:cNvCxnSpPr>
                <a:cxnSpLocks/>
              </p:cNvCxnSpPr>
              <p:nvPr/>
            </p:nvCxnSpPr>
            <p:spPr bwMode="auto">
              <a:xfrm>
                <a:off x="3416300" y="3861823"/>
                <a:ext cx="457200" cy="0"/>
              </a:xfrm>
              <a:prstGeom prst="line">
                <a:avLst/>
              </a:prstGeom>
              <a:noFill/>
              <a:ln w="28575" cap="flat" cmpd="sng" algn="ctr">
                <a:solidFill>
                  <a:schemeClr val="accent2"/>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F34DC4B-166D-BFDB-2973-C59E80372BE9}"/>
                  </a:ext>
                </a:extLst>
              </p:cNvPr>
              <p:cNvCxnSpPr>
                <a:cxnSpLocks/>
              </p:cNvCxnSpPr>
              <p:nvPr/>
            </p:nvCxnSpPr>
            <p:spPr bwMode="auto">
              <a:xfrm>
                <a:off x="3657600" y="3812046"/>
                <a:ext cx="0" cy="99554"/>
              </a:xfrm>
              <a:prstGeom prst="line">
                <a:avLst/>
              </a:prstGeom>
              <a:noFill/>
              <a:ln w="28575" cap="flat" cmpd="sng" algn="ctr">
                <a:solidFill>
                  <a:schemeClr val="accent2"/>
                </a:solidFill>
                <a:prstDash val="solid"/>
                <a:round/>
                <a:headEnd type="none" w="med" len="med"/>
                <a:tailEnd type="none" w="med" len="med"/>
              </a:ln>
              <a:effectLst/>
            </p:spPr>
          </p:cxnSp>
        </p:grpSp>
      </p:grpSp>
      <p:sp>
        <p:nvSpPr>
          <p:cNvPr id="102" name="TextBox 101">
            <a:extLst>
              <a:ext uri="{FF2B5EF4-FFF2-40B4-BE49-F238E27FC236}">
                <a16:creationId xmlns:a16="http://schemas.microsoft.com/office/drawing/2014/main" id="{1A65D3C3-680E-E7C8-E966-F0A92E8498CE}"/>
              </a:ext>
            </a:extLst>
          </p:cNvPr>
          <p:cNvSpPr txBox="1"/>
          <p:nvPr/>
        </p:nvSpPr>
        <p:spPr bwMode="auto">
          <a:xfrm>
            <a:off x="6424746" y="5545903"/>
            <a:ext cx="1506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103" name="TextBox 102">
            <a:extLst>
              <a:ext uri="{FF2B5EF4-FFF2-40B4-BE49-F238E27FC236}">
                <a16:creationId xmlns:a16="http://schemas.microsoft.com/office/drawing/2014/main" id="{6309F5BD-C376-DA1E-3278-498BB04C79C3}"/>
              </a:ext>
            </a:extLst>
          </p:cNvPr>
          <p:cNvSpPr txBox="1"/>
          <p:nvPr/>
        </p:nvSpPr>
        <p:spPr bwMode="auto">
          <a:xfrm rot="16200000">
            <a:off x="5988874" y="3997024"/>
            <a:ext cx="9446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nvGrpSpPr>
          <p:cNvPr id="104" name="Group 103">
            <a:extLst>
              <a:ext uri="{FF2B5EF4-FFF2-40B4-BE49-F238E27FC236}">
                <a16:creationId xmlns:a16="http://schemas.microsoft.com/office/drawing/2014/main" id="{D59F7399-FB44-3995-31BD-DB3C3EE1F69C}"/>
              </a:ext>
            </a:extLst>
          </p:cNvPr>
          <p:cNvGrpSpPr/>
          <p:nvPr/>
        </p:nvGrpSpPr>
        <p:grpSpPr>
          <a:xfrm>
            <a:off x="6467049" y="2981323"/>
            <a:ext cx="535724" cy="2378086"/>
            <a:chOff x="887785" y="2981323"/>
            <a:chExt cx="535724" cy="2378086"/>
          </a:xfrm>
        </p:grpSpPr>
        <p:sp>
          <p:nvSpPr>
            <p:cNvPr id="105" name="TextBox 104">
              <a:extLst>
                <a:ext uri="{FF2B5EF4-FFF2-40B4-BE49-F238E27FC236}">
                  <a16:creationId xmlns:a16="http://schemas.microsoft.com/office/drawing/2014/main" id="{21686594-4145-22CF-81F6-B7B2146E92B7}"/>
                </a:ext>
              </a:extLst>
            </p:cNvPr>
            <p:cNvSpPr txBox="1"/>
            <p:nvPr/>
          </p:nvSpPr>
          <p:spPr bwMode="auto">
            <a:xfrm>
              <a:off x="887785" y="298132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06" name="TextBox 105">
              <a:extLst>
                <a:ext uri="{FF2B5EF4-FFF2-40B4-BE49-F238E27FC236}">
                  <a16:creationId xmlns:a16="http://schemas.microsoft.com/office/drawing/2014/main" id="{FB9B3B01-9978-023E-FFA1-080F9D5AD2BB}"/>
                </a:ext>
              </a:extLst>
            </p:cNvPr>
            <p:cNvSpPr txBox="1"/>
            <p:nvPr/>
          </p:nvSpPr>
          <p:spPr bwMode="auto">
            <a:xfrm>
              <a:off x="1004805" y="34691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107" name="TextBox 106">
              <a:extLst>
                <a:ext uri="{FF2B5EF4-FFF2-40B4-BE49-F238E27FC236}">
                  <a16:creationId xmlns:a16="http://schemas.microsoft.com/office/drawing/2014/main" id="{2AFA2D27-9DC0-3414-1059-95D31935F9C6}"/>
                </a:ext>
              </a:extLst>
            </p:cNvPr>
            <p:cNvSpPr txBox="1"/>
            <p:nvPr/>
          </p:nvSpPr>
          <p:spPr bwMode="auto">
            <a:xfrm>
              <a:off x="1004805" y="39921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08" name="TextBox 107">
              <a:extLst>
                <a:ext uri="{FF2B5EF4-FFF2-40B4-BE49-F238E27FC236}">
                  <a16:creationId xmlns:a16="http://schemas.microsoft.com/office/drawing/2014/main" id="{F6D8E2C0-08D7-7EAE-ADB8-41FC7DA20951}"/>
                </a:ext>
              </a:extLst>
            </p:cNvPr>
            <p:cNvSpPr txBox="1"/>
            <p:nvPr/>
          </p:nvSpPr>
          <p:spPr bwMode="auto">
            <a:xfrm>
              <a:off x="1004805" y="44751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09" name="TextBox 108">
              <a:extLst>
                <a:ext uri="{FF2B5EF4-FFF2-40B4-BE49-F238E27FC236}">
                  <a16:creationId xmlns:a16="http://schemas.microsoft.com/office/drawing/2014/main" id="{4693BF9B-EB6F-B393-E578-D3E9E8C3E26D}"/>
                </a:ext>
              </a:extLst>
            </p:cNvPr>
            <p:cNvSpPr txBox="1"/>
            <p:nvPr/>
          </p:nvSpPr>
          <p:spPr bwMode="auto">
            <a:xfrm>
              <a:off x="1121824" y="49900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110" name="Group 109">
            <a:extLst>
              <a:ext uri="{FF2B5EF4-FFF2-40B4-BE49-F238E27FC236}">
                <a16:creationId xmlns:a16="http://schemas.microsoft.com/office/drawing/2014/main" id="{59944878-644A-4B4C-7DF7-DF699CA0D40E}"/>
              </a:ext>
            </a:extLst>
          </p:cNvPr>
          <p:cNvGrpSpPr/>
          <p:nvPr/>
        </p:nvGrpSpPr>
        <p:grpSpPr>
          <a:xfrm>
            <a:off x="6856792" y="5268484"/>
            <a:ext cx="4358053" cy="369332"/>
            <a:chOff x="1471498" y="5234946"/>
            <a:chExt cx="4358053" cy="369332"/>
          </a:xfrm>
        </p:grpSpPr>
        <p:sp>
          <p:nvSpPr>
            <p:cNvPr id="111" name="TextBox 110">
              <a:extLst>
                <a:ext uri="{FF2B5EF4-FFF2-40B4-BE49-F238E27FC236}">
                  <a16:creationId xmlns:a16="http://schemas.microsoft.com/office/drawing/2014/main" id="{73D31BA1-2FD5-E9EB-D0F3-73FF74083680}"/>
                </a:ext>
              </a:extLst>
            </p:cNvPr>
            <p:cNvSpPr txBox="1"/>
            <p:nvPr/>
          </p:nvSpPr>
          <p:spPr bwMode="auto">
            <a:xfrm>
              <a:off x="1471498" y="52349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12" name="TextBox 111">
              <a:extLst>
                <a:ext uri="{FF2B5EF4-FFF2-40B4-BE49-F238E27FC236}">
                  <a16:creationId xmlns:a16="http://schemas.microsoft.com/office/drawing/2014/main" id="{B3D63DD3-D7AF-6512-E495-D3AF84653B17}"/>
                </a:ext>
              </a:extLst>
            </p:cNvPr>
            <p:cNvSpPr txBox="1"/>
            <p:nvPr/>
          </p:nvSpPr>
          <p:spPr bwMode="auto">
            <a:xfrm>
              <a:off x="1874520" y="52349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13" name="TextBox 112">
              <a:extLst>
                <a:ext uri="{FF2B5EF4-FFF2-40B4-BE49-F238E27FC236}">
                  <a16:creationId xmlns:a16="http://schemas.microsoft.com/office/drawing/2014/main" id="{9C28D84D-C8B2-8F73-C800-5214F3C5A83D}"/>
                </a:ext>
              </a:extLst>
            </p:cNvPr>
            <p:cNvSpPr txBox="1"/>
            <p:nvPr/>
          </p:nvSpPr>
          <p:spPr bwMode="auto">
            <a:xfrm>
              <a:off x="2271192" y="52349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14" name="TextBox 113">
              <a:extLst>
                <a:ext uri="{FF2B5EF4-FFF2-40B4-BE49-F238E27FC236}">
                  <a16:creationId xmlns:a16="http://schemas.microsoft.com/office/drawing/2014/main" id="{477D2DF8-4115-37F8-16A9-6490C8D92E4D}"/>
                </a:ext>
              </a:extLst>
            </p:cNvPr>
            <p:cNvSpPr txBox="1"/>
            <p:nvPr/>
          </p:nvSpPr>
          <p:spPr bwMode="auto">
            <a:xfrm>
              <a:off x="2674214" y="52349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15" name="TextBox 114">
              <a:extLst>
                <a:ext uri="{FF2B5EF4-FFF2-40B4-BE49-F238E27FC236}">
                  <a16:creationId xmlns:a16="http://schemas.microsoft.com/office/drawing/2014/main" id="{2C6ADD28-1760-9F23-D99F-158034D5CF56}"/>
                </a:ext>
              </a:extLst>
            </p:cNvPr>
            <p:cNvSpPr txBox="1"/>
            <p:nvPr/>
          </p:nvSpPr>
          <p:spPr bwMode="auto">
            <a:xfrm>
              <a:off x="3019102"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16" name="TextBox 115">
              <a:extLst>
                <a:ext uri="{FF2B5EF4-FFF2-40B4-BE49-F238E27FC236}">
                  <a16:creationId xmlns:a16="http://schemas.microsoft.com/office/drawing/2014/main" id="{AAD5EFFA-3427-F435-61CF-47FBDE585725}"/>
                </a:ext>
              </a:extLst>
            </p:cNvPr>
            <p:cNvSpPr txBox="1"/>
            <p:nvPr/>
          </p:nvSpPr>
          <p:spPr bwMode="auto">
            <a:xfrm>
              <a:off x="3415774"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17" name="TextBox 116">
              <a:extLst>
                <a:ext uri="{FF2B5EF4-FFF2-40B4-BE49-F238E27FC236}">
                  <a16:creationId xmlns:a16="http://schemas.microsoft.com/office/drawing/2014/main" id="{C3BCB24A-F5B4-B820-4344-7E52A18EAE20}"/>
                </a:ext>
              </a:extLst>
            </p:cNvPr>
            <p:cNvSpPr txBox="1"/>
            <p:nvPr/>
          </p:nvSpPr>
          <p:spPr bwMode="auto">
            <a:xfrm>
              <a:off x="3807589"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118" name="TextBox 117">
              <a:extLst>
                <a:ext uri="{FF2B5EF4-FFF2-40B4-BE49-F238E27FC236}">
                  <a16:creationId xmlns:a16="http://schemas.microsoft.com/office/drawing/2014/main" id="{39A1C27C-AEF4-7022-5C31-383FD762EF01}"/>
                </a:ext>
              </a:extLst>
            </p:cNvPr>
            <p:cNvSpPr txBox="1"/>
            <p:nvPr/>
          </p:nvSpPr>
          <p:spPr bwMode="auto">
            <a:xfrm>
              <a:off x="4218963"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119" name="TextBox 118">
              <a:extLst>
                <a:ext uri="{FF2B5EF4-FFF2-40B4-BE49-F238E27FC236}">
                  <a16:creationId xmlns:a16="http://schemas.microsoft.com/office/drawing/2014/main" id="{854BBE12-D3DF-A475-F092-9E379D5302C2}"/>
                </a:ext>
              </a:extLst>
            </p:cNvPr>
            <p:cNvSpPr txBox="1"/>
            <p:nvPr/>
          </p:nvSpPr>
          <p:spPr bwMode="auto">
            <a:xfrm>
              <a:off x="4622360"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120" name="TextBox 119">
              <a:extLst>
                <a:ext uri="{FF2B5EF4-FFF2-40B4-BE49-F238E27FC236}">
                  <a16:creationId xmlns:a16="http://schemas.microsoft.com/office/drawing/2014/main" id="{685FB0DF-03D6-61DC-5F68-B987B917730D}"/>
                </a:ext>
              </a:extLst>
            </p:cNvPr>
            <p:cNvSpPr txBox="1"/>
            <p:nvPr/>
          </p:nvSpPr>
          <p:spPr bwMode="auto">
            <a:xfrm>
              <a:off x="5019032"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121" name="TextBox 120">
              <a:extLst>
                <a:ext uri="{FF2B5EF4-FFF2-40B4-BE49-F238E27FC236}">
                  <a16:creationId xmlns:a16="http://schemas.microsoft.com/office/drawing/2014/main" id="{8CBC5130-0306-EAEA-D211-A8E7BD75C1C6}"/>
                </a:ext>
              </a:extLst>
            </p:cNvPr>
            <p:cNvSpPr txBox="1"/>
            <p:nvPr/>
          </p:nvSpPr>
          <p:spPr bwMode="auto">
            <a:xfrm>
              <a:off x="5410847"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122" name="TextBox 121">
            <a:extLst>
              <a:ext uri="{FF2B5EF4-FFF2-40B4-BE49-F238E27FC236}">
                <a16:creationId xmlns:a16="http://schemas.microsoft.com/office/drawing/2014/main" id="{BF38B1DA-990B-7A2A-9FB0-C867FD5FA873}"/>
              </a:ext>
            </a:extLst>
          </p:cNvPr>
          <p:cNvSpPr txBox="1"/>
          <p:nvPr/>
        </p:nvSpPr>
        <p:spPr bwMode="auto">
          <a:xfrm>
            <a:off x="8951231" y="546171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123" name="Freeform: Shape 122">
            <a:extLst>
              <a:ext uri="{FF2B5EF4-FFF2-40B4-BE49-F238E27FC236}">
                <a16:creationId xmlns:a16="http://schemas.microsoft.com/office/drawing/2014/main" id="{443FD5FE-D6F1-65E0-6513-CD312FEEEAB7}"/>
              </a:ext>
            </a:extLst>
          </p:cNvPr>
          <p:cNvSpPr/>
          <p:nvPr/>
        </p:nvSpPr>
        <p:spPr bwMode="auto">
          <a:xfrm>
            <a:off x="6995314" y="3060700"/>
            <a:ext cx="4400550" cy="2222500"/>
          </a:xfrm>
          <a:custGeom>
            <a:avLst/>
            <a:gdLst>
              <a:gd name="connsiteX0" fmla="*/ 0 w 4400550"/>
              <a:gd name="connsiteY0" fmla="*/ 0 h 2222500"/>
              <a:gd name="connsiteX1" fmla="*/ 0 w 4400550"/>
              <a:gd name="connsiteY1" fmla="*/ 2222500 h 2222500"/>
              <a:gd name="connsiteX2" fmla="*/ 4400550 w 4400550"/>
              <a:gd name="connsiteY2" fmla="*/ 2222500 h 2222500"/>
            </a:gdLst>
            <a:ahLst/>
            <a:cxnLst>
              <a:cxn ang="0">
                <a:pos x="connsiteX0" y="connsiteY0"/>
              </a:cxn>
              <a:cxn ang="0">
                <a:pos x="connsiteX1" y="connsiteY1"/>
              </a:cxn>
              <a:cxn ang="0">
                <a:pos x="connsiteX2" y="connsiteY2"/>
              </a:cxn>
            </a:cxnLst>
            <a:rect l="l" t="t" r="r" b="b"/>
            <a:pathLst>
              <a:path w="4400550" h="2222500">
                <a:moveTo>
                  <a:pt x="0" y="0"/>
                </a:moveTo>
                <a:lnTo>
                  <a:pt x="0" y="2222500"/>
                </a:lnTo>
                <a:lnTo>
                  <a:pt x="4400550" y="2222500"/>
                </a:lnTo>
              </a:path>
            </a:pathLst>
          </a:custGeom>
          <a:noFill/>
          <a:ln w="28575">
            <a:solidFill>
              <a:schemeClr val="bg1"/>
            </a:solidFill>
            <a:miter lim="800000"/>
            <a:headEnd/>
            <a:tailEnd/>
          </a:ln>
        </p:spPr>
        <p:txBody>
          <a:bodyPr rtlCol="0" anchor="ctr"/>
          <a:lstStyle/>
          <a:p>
            <a:pPr algn="ctr"/>
            <a:endParaRPr lang="en-US"/>
          </a:p>
        </p:txBody>
      </p:sp>
      <p:grpSp>
        <p:nvGrpSpPr>
          <p:cNvPr id="124" name="Group 123">
            <a:extLst>
              <a:ext uri="{FF2B5EF4-FFF2-40B4-BE49-F238E27FC236}">
                <a16:creationId xmlns:a16="http://schemas.microsoft.com/office/drawing/2014/main" id="{4029F619-2438-C94B-533B-F45CBA810913}"/>
              </a:ext>
            </a:extLst>
          </p:cNvPr>
          <p:cNvGrpSpPr/>
          <p:nvPr/>
        </p:nvGrpSpPr>
        <p:grpSpPr>
          <a:xfrm>
            <a:off x="6925464" y="3178689"/>
            <a:ext cx="77309" cy="1989589"/>
            <a:chOff x="1172886" y="3178689"/>
            <a:chExt cx="822597" cy="1989589"/>
          </a:xfrm>
        </p:grpSpPr>
        <p:cxnSp>
          <p:nvCxnSpPr>
            <p:cNvPr id="125" name="Straight Connector 124">
              <a:extLst>
                <a:ext uri="{FF2B5EF4-FFF2-40B4-BE49-F238E27FC236}">
                  <a16:creationId xmlns:a16="http://schemas.microsoft.com/office/drawing/2014/main" id="{DF5F6D9F-1822-905F-6799-2572A79972D8}"/>
                </a:ext>
              </a:extLst>
            </p:cNvPr>
            <p:cNvCxnSpPr>
              <a:cxnSpLocks/>
            </p:cNvCxnSpPr>
            <p:nvPr/>
          </p:nvCxnSpPr>
          <p:spPr bwMode="auto">
            <a:xfrm>
              <a:off x="1172886" y="3178689"/>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AE84B6C-C329-ED13-04FB-1F6BFAC2A7FE}"/>
                </a:ext>
              </a:extLst>
            </p:cNvPr>
            <p:cNvCxnSpPr>
              <a:cxnSpLocks/>
            </p:cNvCxnSpPr>
            <p:nvPr/>
          </p:nvCxnSpPr>
          <p:spPr bwMode="auto">
            <a:xfrm>
              <a:off x="1172886" y="3676086"/>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547A4AA-1158-E0AD-D4DC-3CF074D18C25}"/>
                </a:ext>
              </a:extLst>
            </p:cNvPr>
            <p:cNvCxnSpPr>
              <a:cxnSpLocks/>
            </p:cNvCxnSpPr>
            <p:nvPr/>
          </p:nvCxnSpPr>
          <p:spPr bwMode="auto">
            <a:xfrm>
              <a:off x="1172886" y="4173483"/>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C5ED5CE-5DB5-25E4-A650-5840BBEF1F7C}"/>
                </a:ext>
              </a:extLst>
            </p:cNvPr>
            <p:cNvCxnSpPr>
              <a:cxnSpLocks/>
            </p:cNvCxnSpPr>
            <p:nvPr/>
          </p:nvCxnSpPr>
          <p:spPr bwMode="auto">
            <a:xfrm>
              <a:off x="1172886" y="4670880"/>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E3A7785-C293-52B8-015A-C0D943E5E00E}"/>
                </a:ext>
              </a:extLst>
            </p:cNvPr>
            <p:cNvCxnSpPr>
              <a:cxnSpLocks/>
            </p:cNvCxnSpPr>
            <p:nvPr/>
          </p:nvCxnSpPr>
          <p:spPr bwMode="auto">
            <a:xfrm>
              <a:off x="1172886" y="5168278"/>
              <a:ext cx="8225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3E7405BF-0942-3607-E34F-1D50408135C3}"/>
              </a:ext>
            </a:extLst>
          </p:cNvPr>
          <p:cNvGrpSpPr/>
          <p:nvPr/>
        </p:nvGrpSpPr>
        <p:grpSpPr>
          <a:xfrm>
            <a:off x="6865495" y="5729753"/>
            <a:ext cx="4319582" cy="523220"/>
            <a:chOff x="1438636" y="5234946"/>
            <a:chExt cx="4319582" cy="523220"/>
          </a:xfrm>
        </p:grpSpPr>
        <p:sp>
          <p:nvSpPr>
            <p:cNvPr id="131" name="TextBox 130">
              <a:extLst>
                <a:ext uri="{FF2B5EF4-FFF2-40B4-BE49-F238E27FC236}">
                  <a16:creationId xmlns:a16="http://schemas.microsoft.com/office/drawing/2014/main" id="{DCDC29DB-9525-EBE5-622B-C6FD5EE4735F}"/>
                </a:ext>
              </a:extLst>
            </p:cNvPr>
            <p:cNvSpPr txBox="1"/>
            <p:nvPr/>
          </p:nvSpPr>
          <p:spPr bwMode="auto">
            <a:xfrm>
              <a:off x="1438636"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p:txBody>
        </p:sp>
        <p:sp>
          <p:nvSpPr>
            <p:cNvPr id="132" name="TextBox 131">
              <a:extLst>
                <a:ext uri="{FF2B5EF4-FFF2-40B4-BE49-F238E27FC236}">
                  <a16:creationId xmlns:a16="http://schemas.microsoft.com/office/drawing/2014/main" id="{6F0E83BA-EFA2-3AF0-406D-7C4BEE049B60}"/>
                </a:ext>
              </a:extLst>
            </p:cNvPr>
            <p:cNvSpPr txBox="1"/>
            <p:nvPr/>
          </p:nvSpPr>
          <p:spPr bwMode="auto">
            <a:xfrm>
              <a:off x="1841659"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a:t>
              </a:r>
            </a:p>
          </p:txBody>
        </p:sp>
        <p:sp>
          <p:nvSpPr>
            <p:cNvPr id="133" name="TextBox 132">
              <a:extLst>
                <a:ext uri="{FF2B5EF4-FFF2-40B4-BE49-F238E27FC236}">
                  <a16:creationId xmlns:a16="http://schemas.microsoft.com/office/drawing/2014/main" id="{688C1E91-C9A1-3870-15D7-80D4D2FEB748}"/>
                </a:ext>
              </a:extLst>
            </p:cNvPr>
            <p:cNvSpPr txBox="1"/>
            <p:nvPr/>
          </p:nvSpPr>
          <p:spPr bwMode="auto">
            <a:xfrm>
              <a:off x="2238331"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134" name="TextBox 133">
              <a:extLst>
                <a:ext uri="{FF2B5EF4-FFF2-40B4-BE49-F238E27FC236}">
                  <a16:creationId xmlns:a16="http://schemas.microsoft.com/office/drawing/2014/main" id="{27CE365F-5706-370C-3090-3C6177205C92}"/>
                </a:ext>
              </a:extLst>
            </p:cNvPr>
            <p:cNvSpPr txBox="1"/>
            <p:nvPr/>
          </p:nvSpPr>
          <p:spPr bwMode="auto">
            <a:xfrm>
              <a:off x="2641353"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a:t>
              </a:r>
            </a:p>
          </p:txBody>
        </p:sp>
        <p:sp>
          <p:nvSpPr>
            <p:cNvPr id="135" name="TextBox 134">
              <a:extLst>
                <a:ext uri="{FF2B5EF4-FFF2-40B4-BE49-F238E27FC236}">
                  <a16:creationId xmlns:a16="http://schemas.microsoft.com/office/drawing/2014/main" id="{B1C0F11F-33BD-8439-FA38-8CF6E7973453}"/>
                </a:ext>
              </a:extLst>
            </p:cNvPr>
            <p:cNvSpPr txBox="1"/>
            <p:nvPr/>
          </p:nvSpPr>
          <p:spPr bwMode="auto">
            <a:xfrm>
              <a:off x="3044750"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136" name="TextBox 135">
              <a:extLst>
                <a:ext uri="{FF2B5EF4-FFF2-40B4-BE49-F238E27FC236}">
                  <a16:creationId xmlns:a16="http://schemas.microsoft.com/office/drawing/2014/main" id="{62197930-BA1C-7EE4-CB7D-93E187A6F425}"/>
                </a:ext>
              </a:extLst>
            </p:cNvPr>
            <p:cNvSpPr txBox="1"/>
            <p:nvPr/>
          </p:nvSpPr>
          <p:spPr bwMode="auto">
            <a:xfrm>
              <a:off x="3441422"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37" name="TextBox 136">
              <a:extLst>
                <a:ext uri="{FF2B5EF4-FFF2-40B4-BE49-F238E27FC236}">
                  <a16:creationId xmlns:a16="http://schemas.microsoft.com/office/drawing/2014/main" id="{60036330-A2B3-5C59-D140-9EBABFFBB50A}"/>
                </a:ext>
              </a:extLst>
            </p:cNvPr>
            <p:cNvSpPr txBox="1"/>
            <p:nvPr/>
          </p:nvSpPr>
          <p:spPr bwMode="auto">
            <a:xfrm>
              <a:off x="3878922"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38" name="TextBox 137">
              <a:extLst>
                <a:ext uri="{FF2B5EF4-FFF2-40B4-BE49-F238E27FC236}">
                  <a16:creationId xmlns:a16="http://schemas.microsoft.com/office/drawing/2014/main" id="{46AF4900-B1E4-CD8E-0B6B-B82C2BA94B7E}"/>
                </a:ext>
              </a:extLst>
            </p:cNvPr>
            <p:cNvSpPr txBox="1"/>
            <p:nvPr/>
          </p:nvSpPr>
          <p:spPr bwMode="auto">
            <a:xfrm>
              <a:off x="4290296"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39" name="TextBox 138">
              <a:extLst>
                <a:ext uri="{FF2B5EF4-FFF2-40B4-BE49-F238E27FC236}">
                  <a16:creationId xmlns:a16="http://schemas.microsoft.com/office/drawing/2014/main" id="{B46318E7-E3B0-9255-A29B-5551D3934750}"/>
                </a:ext>
              </a:extLst>
            </p:cNvPr>
            <p:cNvSpPr txBox="1"/>
            <p:nvPr/>
          </p:nvSpPr>
          <p:spPr bwMode="auto">
            <a:xfrm>
              <a:off x="4693693"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40" name="TextBox 139">
              <a:extLst>
                <a:ext uri="{FF2B5EF4-FFF2-40B4-BE49-F238E27FC236}">
                  <a16:creationId xmlns:a16="http://schemas.microsoft.com/office/drawing/2014/main" id="{6DB3F4A3-ADE6-539D-FC08-7AF10CB5DED7}"/>
                </a:ext>
              </a:extLst>
            </p:cNvPr>
            <p:cNvSpPr txBox="1"/>
            <p:nvPr/>
          </p:nvSpPr>
          <p:spPr bwMode="auto">
            <a:xfrm>
              <a:off x="5090365"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41" name="TextBox 140">
              <a:extLst>
                <a:ext uri="{FF2B5EF4-FFF2-40B4-BE49-F238E27FC236}">
                  <a16:creationId xmlns:a16="http://schemas.microsoft.com/office/drawing/2014/main" id="{C0C4A739-5284-B5AC-73D1-5C18C933C3A5}"/>
                </a:ext>
              </a:extLst>
            </p:cNvPr>
            <p:cNvSpPr txBox="1"/>
            <p:nvPr/>
          </p:nvSpPr>
          <p:spPr bwMode="auto">
            <a:xfrm>
              <a:off x="5482180"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142" name="Group 141">
            <a:extLst>
              <a:ext uri="{FF2B5EF4-FFF2-40B4-BE49-F238E27FC236}">
                <a16:creationId xmlns:a16="http://schemas.microsoft.com/office/drawing/2014/main" id="{16D9EC99-B522-E220-C9AB-7F2D03B68951}"/>
              </a:ext>
            </a:extLst>
          </p:cNvPr>
          <p:cNvGrpSpPr/>
          <p:nvPr/>
        </p:nvGrpSpPr>
        <p:grpSpPr>
          <a:xfrm>
            <a:off x="6404475" y="5837890"/>
            <a:ext cx="457200" cy="310912"/>
            <a:chOff x="977616" y="5837890"/>
            <a:chExt cx="457200" cy="310912"/>
          </a:xfrm>
        </p:grpSpPr>
        <p:grpSp>
          <p:nvGrpSpPr>
            <p:cNvPr id="143" name="Group 142">
              <a:extLst>
                <a:ext uri="{FF2B5EF4-FFF2-40B4-BE49-F238E27FC236}">
                  <a16:creationId xmlns:a16="http://schemas.microsoft.com/office/drawing/2014/main" id="{0CB79560-2DDD-FCD7-6859-E1B4F75376E4}"/>
                </a:ext>
              </a:extLst>
            </p:cNvPr>
            <p:cNvGrpSpPr/>
            <p:nvPr/>
          </p:nvGrpSpPr>
          <p:grpSpPr>
            <a:xfrm>
              <a:off x="977616" y="5837890"/>
              <a:ext cx="457200" cy="99554"/>
              <a:chOff x="3416300" y="3812046"/>
              <a:chExt cx="457200" cy="99554"/>
            </a:xfrm>
          </p:grpSpPr>
          <p:cxnSp>
            <p:nvCxnSpPr>
              <p:cNvPr id="147" name="Straight Connector 146">
                <a:extLst>
                  <a:ext uri="{FF2B5EF4-FFF2-40B4-BE49-F238E27FC236}">
                    <a16:creationId xmlns:a16="http://schemas.microsoft.com/office/drawing/2014/main" id="{57E6EC4B-C1EC-83B9-6F4E-87B3BA6DB3E8}"/>
                  </a:ext>
                </a:extLst>
              </p:cNvPr>
              <p:cNvCxnSpPr>
                <a:cxnSpLocks/>
              </p:cNvCxnSpPr>
              <p:nvPr/>
            </p:nvCxnSpPr>
            <p:spPr bwMode="auto">
              <a:xfrm>
                <a:off x="3416300" y="3861823"/>
                <a:ext cx="457200" cy="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212B4C44-C915-FAA2-8B68-757771BFFA7E}"/>
                  </a:ext>
                </a:extLst>
              </p:cNvPr>
              <p:cNvCxnSpPr>
                <a:cxnSpLocks/>
              </p:cNvCxnSpPr>
              <p:nvPr/>
            </p:nvCxnSpPr>
            <p:spPr bwMode="auto">
              <a:xfrm>
                <a:off x="3657600" y="3812046"/>
                <a:ext cx="0" cy="9955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4" name="Group 143">
              <a:extLst>
                <a:ext uri="{FF2B5EF4-FFF2-40B4-BE49-F238E27FC236}">
                  <a16:creationId xmlns:a16="http://schemas.microsoft.com/office/drawing/2014/main" id="{9F0F1300-C5F2-1D16-959E-5C047B9C297B}"/>
                </a:ext>
              </a:extLst>
            </p:cNvPr>
            <p:cNvGrpSpPr/>
            <p:nvPr/>
          </p:nvGrpSpPr>
          <p:grpSpPr>
            <a:xfrm>
              <a:off x="977616" y="6049248"/>
              <a:ext cx="457200" cy="99554"/>
              <a:chOff x="3416300" y="3812046"/>
              <a:chExt cx="457200" cy="99554"/>
            </a:xfrm>
          </p:grpSpPr>
          <p:cxnSp>
            <p:nvCxnSpPr>
              <p:cNvPr id="145" name="Straight Connector 144">
                <a:extLst>
                  <a:ext uri="{FF2B5EF4-FFF2-40B4-BE49-F238E27FC236}">
                    <a16:creationId xmlns:a16="http://schemas.microsoft.com/office/drawing/2014/main" id="{78C0E122-244E-22A7-5141-17FCB889DAB0}"/>
                  </a:ext>
                </a:extLst>
              </p:cNvPr>
              <p:cNvCxnSpPr>
                <a:cxnSpLocks/>
              </p:cNvCxnSpPr>
              <p:nvPr/>
            </p:nvCxnSpPr>
            <p:spPr bwMode="auto">
              <a:xfrm>
                <a:off x="3416300" y="3861823"/>
                <a:ext cx="457200" cy="0"/>
              </a:xfrm>
              <a:prstGeom prst="line">
                <a:avLst/>
              </a:prstGeom>
              <a:noFill/>
              <a:ln w="28575" cap="flat" cmpd="sng" algn="ctr">
                <a:solidFill>
                  <a:schemeClr val="accent4"/>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3782CE17-7EFE-DC8B-92C6-B4A989D95226}"/>
                  </a:ext>
                </a:extLst>
              </p:cNvPr>
              <p:cNvCxnSpPr>
                <a:cxnSpLocks/>
              </p:cNvCxnSpPr>
              <p:nvPr/>
            </p:nvCxnSpPr>
            <p:spPr bwMode="auto">
              <a:xfrm>
                <a:off x="3657600" y="3812046"/>
                <a:ext cx="0" cy="99554"/>
              </a:xfrm>
              <a:prstGeom prst="line">
                <a:avLst/>
              </a:prstGeom>
              <a:noFill/>
              <a:ln w="28575" cap="flat" cmpd="sng" algn="ctr">
                <a:solidFill>
                  <a:schemeClr val="accent4"/>
                </a:solidFill>
                <a:prstDash val="solid"/>
                <a:round/>
                <a:headEnd type="none" w="med" len="med"/>
                <a:tailEnd type="none" w="med" len="med"/>
              </a:ln>
              <a:effectLst/>
            </p:spPr>
          </p:cxnSp>
        </p:grpSp>
      </p:grpSp>
      <p:grpSp>
        <p:nvGrpSpPr>
          <p:cNvPr id="149" name="Group 148">
            <a:extLst>
              <a:ext uri="{FF2B5EF4-FFF2-40B4-BE49-F238E27FC236}">
                <a16:creationId xmlns:a16="http://schemas.microsoft.com/office/drawing/2014/main" id="{EEC7D6DA-C10D-3D9B-D0E5-2FB95A68E195}"/>
              </a:ext>
            </a:extLst>
          </p:cNvPr>
          <p:cNvGrpSpPr/>
          <p:nvPr/>
        </p:nvGrpSpPr>
        <p:grpSpPr>
          <a:xfrm>
            <a:off x="7007634" y="5268485"/>
            <a:ext cx="4007822" cy="82978"/>
            <a:chOff x="1612376" y="5268485"/>
            <a:chExt cx="4007822" cy="82978"/>
          </a:xfrm>
        </p:grpSpPr>
        <p:grpSp>
          <p:nvGrpSpPr>
            <p:cNvPr id="150" name="Group 149">
              <a:extLst>
                <a:ext uri="{FF2B5EF4-FFF2-40B4-BE49-F238E27FC236}">
                  <a16:creationId xmlns:a16="http://schemas.microsoft.com/office/drawing/2014/main" id="{777E2383-F323-1C13-9128-4932B59F63A5}"/>
                </a:ext>
              </a:extLst>
            </p:cNvPr>
            <p:cNvGrpSpPr/>
            <p:nvPr/>
          </p:nvGrpSpPr>
          <p:grpSpPr>
            <a:xfrm rot="5400000">
              <a:off x="2383949" y="4496912"/>
              <a:ext cx="82977" cy="1626123"/>
              <a:chOff x="1172886" y="3178689"/>
              <a:chExt cx="822597" cy="1989589"/>
            </a:xfrm>
          </p:grpSpPr>
          <p:cxnSp>
            <p:nvCxnSpPr>
              <p:cNvPr id="158" name="Straight Connector 157">
                <a:extLst>
                  <a:ext uri="{FF2B5EF4-FFF2-40B4-BE49-F238E27FC236}">
                    <a16:creationId xmlns:a16="http://schemas.microsoft.com/office/drawing/2014/main" id="{D067C3EF-AE5D-D6B6-54D4-6726F25DDA2A}"/>
                  </a:ext>
                </a:extLst>
              </p:cNvPr>
              <p:cNvCxnSpPr>
                <a:cxnSpLocks/>
              </p:cNvCxnSpPr>
              <p:nvPr/>
            </p:nvCxnSpPr>
            <p:spPr bwMode="auto">
              <a:xfrm>
                <a:off x="1172886" y="3178689"/>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3F235F1-412C-5F9F-C25E-A04C0EF3C4C3}"/>
                  </a:ext>
                </a:extLst>
              </p:cNvPr>
              <p:cNvCxnSpPr>
                <a:cxnSpLocks/>
              </p:cNvCxnSpPr>
              <p:nvPr/>
            </p:nvCxnSpPr>
            <p:spPr bwMode="auto">
              <a:xfrm>
                <a:off x="1172886" y="3676086"/>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F351CC2-0EB4-3A30-08B5-8195667E0A82}"/>
                  </a:ext>
                </a:extLst>
              </p:cNvPr>
              <p:cNvCxnSpPr>
                <a:cxnSpLocks/>
              </p:cNvCxnSpPr>
              <p:nvPr/>
            </p:nvCxnSpPr>
            <p:spPr bwMode="auto">
              <a:xfrm>
                <a:off x="1172886" y="4173483"/>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DF0F973-18B7-B56E-8CEE-5421BB5008BE}"/>
                  </a:ext>
                </a:extLst>
              </p:cNvPr>
              <p:cNvCxnSpPr>
                <a:cxnSpLocks/>
              </p:cNvCxnSpPr>
              <p:nvPr/>
            </p:nvCxnSpPr>
            <p:spPr bwMode="auto">
              <a:xfrm>
                <a:off x="1172886" y="4670880"/>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3A38FC5-6542-5C03-C3CA-45BD910D8288}"/>
                  </a:ext>
                </a:extLst>
              </p:cNvPr>
              <p:cNvCxnSpPr>
                <a:cxnSpLocks/>
              </p:cNvCxnSpPr>
              <p:nvPr/>
            </p:nvCxnSpPr>
            <p:spPr bwMode="auto">
              <a:xfrm>
                <a:off x="1172886" y="5168278"/>
                <a:ext cx="8225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1E6DF7A3-E277-5D0E-3F72-4E5A317B4866}"/>
                </a:ext>
              </a:extLst>
            </p:cNvPr>
            <p:cNvGrpSpPr/>
            <p:nvPr/>
          </p:nvGrpSpPr>
          <p:grpSpPr>
            <a:xfrm rot="5400000">
              <a:off x="4571881" y="4303145"/>
              <a:ext cx="82976" cy="2013659"/>
              <a:chOff x="1172885" y="2704532"/>
              <a:chExt cx="822598" cy="2463746"/>
            </a:xfrm>
          </p:grpSpPr>
          <p:cxnSp>
            <p:nvCxnSpPr>
              <p:cNvPr id="152" name="Straight Connector 151">
                <a:extLst>
                  <a:ext uri="{FF2B5EF4-FFF2-40B4-BE49-F238E27FC236}">
                    <a16:creationId xmlns:a16="http://schemas.microsoft.com/office/drawing/2014/main" id="{B162F183-1AEE-3BA0-508B-A30BC38D2782}"/>
                  </a:ext>
                </a:extLst>
              </p:cNvPr>
              <p:cNvCxnSpPr>
                <a:cxnSpLocks/>
              </p:cNvCxnSpPr>
              <p:nvPr/>
            </p:nvCxnSpPr>
            <p:spPr bwMode="auto">
              <a:xfrm>
                <a:off x="1172886" y="3178689"/>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41CC29E2-0667-0E62-3DF3-73A6FCC2490A}"/>
                  </a:ext>
                </a:extLst>
              </p:cNvPr>
              <p:cNvCxnSpPr>
                <a:cxnSpLocks/>
              </p:cNvCxnSpPr>
              <p:nvPr/>
            </p:nvCxnSpPr>
            <p:spPr bwMode="auto">
              <a:xfrm>
                <a:off x="1172886" y="3676086"/>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5156479-56CE-EFCA-F08C-59AA81960013}"/>
                  </a:ext>
                </a:extLst>
              </p:cNvPr>
              <p:cNvCxnSpPr>
                <a:cxnSpLocks/>
              </p:cNvCxnSpPr>
              <p:nvPr/>
            </p:nvCxnSpPr>
            <p:spPr bwMode="auto">
              <a:xfrm>
                <a:off x="1172886" y="4173483"/>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63497A19-FAB5-D8AB-CA79-A89293C174FC}"/>
                  </a:ext>
                </a:extLst>
              </p:cNvPr>
              <p:cNvCxnSpPr>
                <a:cxnSpLocks/>
              </p:cNvCxnSpPr>
              <p:nvPr/>
            </p:nvCxnSpPr>
            <p:spPr bwMode="auto">
              <a:xfrm>
                <a:off x="1172886" y="4670880"/>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3F2FC9DE-C6A3-2081-635F-5B03814E3E61}"/>
                  </a:ext>
                </a:extLst>
              </p:cNvPr>
              <p:cNvCxnSpPr>
                <a:cxnSpLocks/>
              </p:cNvCxnSpPr>
              <p:nvPr/>
            </p:nvCxnSpPr>
            <p:spPr bwMode="auto">
              <a:xfrm>
                <a:off x="1172886" y="5168278"/>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610D38B-EAF0-1B5A-6767-D9D5B4915569}"/>
                  </a:ext>
                </a:extLst>
              </p:cNvPr>
              <p:cNvCxnSpPr>
                <a:cxnSpLocks/>
              </p:cNvCxnSpPr>
              <p:nvPr/>
            </p:nvCxnSpPr>
            <p:spPr bwMode="auto">
              <a:xfrm>
                <a:off x="1172885" y="2704532"/>
                <a:ext cx="82259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65" name="TextBox 164">
            <a:extLst>
              <a:ext uri="{FF2B5EF4-FFF2-40B4-BE49-F238E27FC236}">
                <a16:creationId xmlns:a16="http://schemas.microsoft.com/office/drawing/2014/main" id="{9F6F5EB6-E663-27EB-E3A0-D6ABC5BDABB4}"/>
              </a:ext>
            </a:extLst>
          </p:cNvPr>
          <p:cNvSpPr txBox="1"/>
          <p:nvPr/>
        </p:nvSpPr>
        <p:spPr bwMode="auto">
          <a:xfrm>
            <a:off x="6854459" y="1938927"/>
            <a:ext cx="2034609"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600" b="0" dirty="0" err="1">
                <a:solidFill>
                  <a:schemeClr val="bg1"/>
                </a:solidFill>
                <a:latin typeface="Calibri" panose="020F0502020204030204" pitchFamily="34" charset="0"/>
              </a:rPr>
              <a:t>Imlunestrant</a:t>
            </a:r>
            <a:r>
              <a:rPr lang="en-US" sz="1600" b="0" dirty="0">
                <a:solidFill>
                  <a:schemeClr val="bg1"/>
                </a:solidFill>
                <a:latin typeface="Calibri" panose="020F0502020204030204" pitchFamily="34" charset="0"/>
              </a:rPr>
              <a:t> + </a:t>
            </a:r>
            <a:r>
              <a:rPr lang="en-US" sz="1600" b="0" dirty="0" err="1">
                <a:solidFill>
                  <a:schemeClr val="bg1"/>
                </a:solidFill>
                <a:latin typeface="Calibri" panose="020F0502020204030204" pitchFamily="34" charset="0"/>
              </a:rPr>
              <a:t>everolimus</a:t>
            </a:r>
            <a:endParaRPr lang="en-US" sz="1600" b="0" dirty="0">
              <a:solidFill>
                <a:schemeClr val="bg1"/>
              </a:solidFill>
              <a:latin typeface="Calibri" panose="020F0502020204030204" pitchFamily="34" charset="0"/>
            </a:endParaRPr>
          </a:p>
          <a:p>
            <a:pPr algn="l">
              <a:lnSpc>
                <a:spcPct val="100000"/>
              </a:lnSpc>
              <a:spcBef>
                <a:spcPts val="0"/>
              </a:spcBef>
              <a:spcAft>
                <a:spcPct val="0"/>
              </a:spcAft>
              <a:buClrTx/>
              <a:buFontTx/>
              <a:buNone/>
            </a:pPr>
            <a:r>
              <a:rPr lang="en-US" sz="1600" b="0" dirty="0" err="1">
                <a:solidFill>
                  <a:schemeClr val="bg1"/>
                </a:solidFill>
                <a:latin typeface="Calibri" panose="020F0502020204030204" pitchFamily="34" charset="0"/>
              </a:rPr>
              <a:t>Imlunestrant</a:t>
            </a:r>
            <a:r>
              <a:rPr lang="en-US" sz="1600" b="0" dirty="0">
                <a:solidFill>
                  <a:schemeClr val="bg1"/>
                </a:solidFill>
                <a:latin typeface="Calibri" panose="020F0502020204030204" pitchFamily="34" charset="0"/>
              </a:rPr>
              <a:t> + </a:t>
            </a:r>
            <a:r>
              <a:rPr lang="en-US" sz="1600" b="0" dirty="0" err="1">
                <a:solidFill>
                  <a:schemeClr val="bg1"/>
                </a:solidFill>
                <a:latin typeface="Calibri" panose="020F0502020204030204" pitchFamily="34" charset="0"/>
              </a:rPr>
              <a:t>alpelisib</a:t>
            </a:r>
            <a:endParaRPr lang="en-US" sz="1600" b="0" dirty="0">
              <a:solidFill>
                <a:schemeClr val="bg1"/>
              </a:solidFill>
              <a:latin typeface="Calibri" panose="020F0502020204030204" pitchFamily="34" charset="0"/>
            </a:endParaRPr>
          </a:p>
        </p:txBody>
      </p:sp>
      <p:grpSp>
        <p:nvGrpSpPr>
          <p:cNvPr id="166" name="Group 165">
            <a:extLst>
              <a:ext uri="{FF2B5EF4-FFF2-40B4-BE49-F238E27FC236}">
                <a16:creationId xmlns:a16="http://schemas.microsoft.com/office/drawing/2014/main" id="{EC8EEBFC-1DB0-ABB3-F1A7-19AF8E8FDC90}"/>
              </a:ext>
            </a:extLst>
          </p:cNvPr>
          <p:cNvGrpSpPr/>
          <p:nvPr/>
        </p:nvGrpSpPr>
        <p:grpSpPr>
          <a:xfrm>
            <a:off x="6466622" y="2089019"/>
            <a:ext cx="457200" cy="99554"/>
            <a:chOff x="3416300" y="3812046"/>
            <a:chExt cx="457200" cy="99554"/>
          </a:xfrm>
        </p:grpSpPr>
        <p:cxnSp>
          <p:nvCxnSpPr>
            <p:cNvPr id="170" name="Straight Connector 169">
              <a:extLst>
                <a:ext uri="{FF2B5EF4-FFF2-40B4-BE49-F238E27FC236}">
                  <a16:creationId xmlns:a16="http://schemas.microsoft.com/office/drawing/2014/main" id="{E50CB704-4546-A45F-7934-EE02E8A03F6B}"/>
                </a:ext>
              </a:extLst>
            </p:cNvPr>
            <p:cNvCxnSpPr>
              <a:cxnSpLocks/>
            </p:cNvCxnSpPr>
            <p:nvPr/>
          </p:nvCxnSpPr>
          <p:spPr bwMode="auto">
            <a:xfrm>
              <a:off x="3416300" y="3861823"/>
              <a:ext cx="457200" cy="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EB90E24-9289-4AB4-BE14-AB95C810A7CF}"/>
                </a:ext>
              </a:extLst>
            </p:cNvPr>
            <p:cNvCxnSpPr>
              <a:cxnSpLocks/>
            </p:cNvCxnSpPr>
            <p:nvPr/>
          </p:nvCxnSpPr>
          <p:spPr bwMode="auto">
            <a:xfrm>
              <a:off x="3657600" y="3812046"/>
              <a:ext cx="0" cy="99554"/>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64657BDE-7290-6368-433A-EA58E36FAA81}"/>
              </a:ext>
            </a:extLst>
          </p:cNvPr>
          <p:cNvGrpSpPr/>
          <p:nvPr/>
        </p:nvGrpSpPr>
        <p:grpSpPr>
          <a:xfrm>
            <a:off x="6466622" y="2625213"/>
            <a:ext cx="457200" cy="99554"/>
            <a:chOff x="3416300" y="3812046"/>
            <a:chExt cx="457200" cy="99554"/>
          </a:xfrm>
        </p:grpSpPr>
        <p:cxnSp>
          <p:nvCxnSpPr>
            <p:cNvPr id="168" name="Straight Connector 167">
              <a:extLst>
                <a:ext uri="{FF2B5EF4-FFF2-40B4-BE49-F238E27FC236}">
                  <a16:creationId xmlns:a16="http://schemas.microsoft.com/office/drawing/2014/main" id="{16F5AF4D-0794-16F8-E23E-E4A0B578AC9F}"/>
                </a:ext>
              </a:extLst>
            </p:cNvPr>
            <p:cNvCxnSpPr>
              <a:cxnSpLocks/>
            </p:cNvCxnSpPr>
            <p:nvPr/>
          </p:nvCxnSpPr>
          <p:spPr bwMode="auto">
            <a:xfrm>
              <a:off x="3416300" y="3861823"/>
              <a:ext cx="457200" cy="0"/>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24BABA20-3C72-40EF-497E-AD7D2EB9F29F}"/>
                </a:ext>
              </a:extLst>
            </p:cNvPr>
            <p:cNvCxnSpPr>
              <a:cxnSpLocks/>
            </p:cNvCxnSpPr>
            <p:nvPr/>
          </p:nvCxnSpPr>
          <p:spPr bwMode="auto">
            <a:xfrm>
              <a:off x="3657600" y="3812046"/>
              <a:ext cx="0" cy="99554"/>
            </a:xfrm>
            <a:prstGeom prst="line">
              <a:avLst/>
            </a:prstGeom>
            <a:noFill/>
            <a:ln w="28575" cap="flat" cmpd="sng" algn="ctr">
              <a:solidFill>
                <a:schemeClr val="accent4"/>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8E2A8E0E-7EF2-2FF4-0420-9E70627D496B}"/>
              </a:ext>
            </a:extLst>
          </p:cNvPr>
          <p:cNvGrpSpPr/>
          <p:nvPr/>
        </p:nvGrpSpPr>
        <p:grpSpPr>
          <a:xfrm>
            <a:off x="7013280" y="3178175"/>
            <a:ext cx="2963894" cy="1620837"/>
            <a:chOff x="7207250" y="3178175"/>
            <a:chExt cx="2963894" cy="1620837"/>
          </a:xfrm>
        </p:grpSpPr>
        <p:sp>
          <p:nvSpPr>
            <p:cNvPr id="173" name="Freeform: Shape 172">
              <a:extLst>
                <a:ext uri="{FF2B5EF4-FFF2-40B4-BE49-F238E27FC236}">
                  <a16:creationId xmlns:a16="http://schemas.microsoft.com/office/drawing/2014/main" id="{71DC4E08-6C04-911B-85F5-E6F71DA4E32E}"/>
                </a:ext>
              </a:extLst>
            </p:cNvPr>
            <p:cNvSpPr/>
            <p:nvPr/>
          </p:nvSpPr>
          <p:spPr bwMode="auto">
            <a:xfrm>
              <a:off x="7207250" y="3178175"/>
              <a:ext cx="2952750" cy="1577975"/>
            </a:xfrm>
            <a:custGeom>
              <a:avLst/>
              <a:gdLst>
                <a:gd name="connsiteX0" fmla="*/ 0 w 2952750"/>
                <a:gd name="connsiteY0" fmla="*/ 0 h 1577975"/>
                <a:gd name="connsiteX1" fmla="*/ 171450 w 2952750"/>
                <a:gd name="connsiteY1" fmla="*/ 0 h 1577975"/>
                <a:gd name="connsiteX2" fmla="*/ 171450 w 2952750"/>
                <a:gd name="connsiteY2" fmla="*/ 50800 h 1577975"/>
                <a:gd name="connsiteX3" fmla="*/ 203200 w 2952750"/>
                <a:gd name="connsiteY3" fmla="*/ 50800 h 1577975"/>
                <a:gd name="connsiteX4" fmla="*/ 203200 w 2952750"/>
                <a:gd name="connsiteY4" fmla="*/ 152400 h 1577975"/>
                <a:gd name="connsiteX5" fmla="*/ 228600 w 2952750"/>
                <a:gd name="connsiteY5" fmla="*/ 152400 h 1577975"/>
                <a:gd name="connsiteX6" fmla="*/ 228600 w 2952750"/>
                <a:gd name="connsiteY6" fmla="*/ 206375 h 1577975"/>
                <a:gd name="connsiteX7" fmla="*/ 238125 w 2952750"/>
                <a:gd name="connsiteY7" fmla="*/ 206375 h 1577975"/>
                <a:gd name="connsiteX8" fmla="*/ 238125 w 2952750"/>
                <a:gd name="connsiteY8" fmla="*/ 263525 h 1577975"/>
                <a:gd name="connsiteX9" fmla="*/ 412750 w 2952750"/>
                <a:gd name="connsiteY9" fmla="*/ 263525 h 1577975"/>
                <a:gd name="connsiteX10" fmla="*/ 412750 w 2952750"/>
                <a:gd name="connsiteY10" fmla="*/ 314325 h 1577975"/>
                <a:gd name="connsiteX11" fmla="*/ 460375 w 2952750"/>
                <a:gd name="connsiteY11" fmla="*/ 314325 h 1577975"/>
                <a:gd name="connsiteX12" fmla="*/ 460375 w 2952750"/>
                <a:gd name="connsiteY12" fmla="*/ 425450 h 1577975"/>
                <a:gd name="connsiteX13" fmla="*/ 488950 w 2952750"/>
                <a:gd name="connsiteY13" fmla="*/ 425450 h 1577975"/>
                <a:gd name="connsiteX14" fmla="*/ 488950 w 2952750"/>
                <a:gd name="connsiteY14" fmla="*/ 482600 h 1577975"/>
                <a:gd name="connsiteX15" fmla="*/ 711200 w 2952750"/>
                <a:gd name="connsiteY15" fmla="*/ 482600 h 1577975"/>
                <a:gd name="connsiteX16" fmla="*/ 711200 w 2952750"/>
                <a:gd name="connsiteY16" fmla="*/ 542925 h 1577975"/>
                <a:gd name="connsiteX17" fmla="*/ 1123950 w 2952750"/>
                <a:gd name="connsiteY17" fmla="*/ 542925 h 1577975"/>
                <a:gd name="connsiteX18" fmla="*/ 1123950 w 2952750"/>
                <a:gd name="connsiteY18" fmla="*/ 593725 h 1577975"/>
                <a:gd name="connsiteX19" fmla="*/ 1504950 w 2952750"/>
                <a:gd name="connsiteY19" fmla="*/ 593725 h 1577975"/>
                <a:gd name="connsiteX20" fmla="*/ 1504950 w 2952750"/>
                <a:gd name="connsiteY20" fmla="*/ 660400 h 1577975"/>
                <a:gd name="connsiteX21" fmla="*/ 1593850 w 2952750"/>
                <a:gd name="connsiteY21" fmla="*/ 660400 h 1577975"/>
                <a:gd name="connsiteX22" fmla="*/ 1593850 w 2952750"/>
                <a:gd name="connsiteY22" fmla="*/ 730250 h 1577975"/>
                <a:gd name="connsiteX23" fmla="*/ 1704975 w 2952750"/>
                <a:gd name="connsiteY23" fmla="*/ 730250 h 1577975"/>
                <a:gd name="connsiteX24" fmla="*/ 1704975 w 2952750"/>
                <a:gd name="connsiteY24" fmla="*/ 790575 h 1577975"/>
                <a:gd name="connsiteX25" fmla="*/ 1819275 w 2952750"/>
                <a:gd name="connsiteY25" fmla="*/ 790575 h 1577975"/>
                <a:gd name="connsiteX26" fmla="*/ 1819275 w 2952750"/>
                <a:gd name="connsiteY26" fmla="*/ 927100 h 1577975"/>
                <a:gd name="connsiteX27" fmla="*/ 1879600 w 2952750"/>
                <a:gd name="connsiteY27" fmla="*/ 927100 h 1577975"/>
                <a:gd name="connsiteX28" fmla="*/ 1879600 w 2952750"/>
                <a:gd name="connsiteY28" fmla="*/ 996950 h 1577975"/>
                <a:gd name="connsiteX29" fmla="*/ 2120900 w 2952750"/>
                <a:gd name="connsiteY29" fmla="*/ 996950 h 1577975"/>
                <a:gd name="connsiteX30" fmla="*/ 2120900 w 2952750"/>
                <a:gd name="connsiteY30" fmla="*/ 1060450 h 1577975"/>
                <a:gd name="connsiteX31" fmla="*/ 2219325 w 2952750"/>
                <a:gd name="connsiteY31" fmla="*/ 1060450 h 1577975"/>
                <a:gd name="connsiteX32" fmla="*/ 2219325 w 2952750"/>
                <a:gd name="connsiteY32" fmla="*/ 1152525 h 1577975"/>
                <a:gd name="connsiteX33" fmla="*/ 2247900 w 2952750"/>
                <a:gd name="connsiteY33" fmla="*/ 1152525 h 1577975"/>
                <a:gd name="connsiteX34" fmla="*/ 2247900 w 2952750"/>
                <a:gd name="connsiteY34" fmla="*/ 1244600 h 1577975"/>
                <a:gd name="connsiteX35" fmla="*/ 2555875 w 2952750"/>
                <a:gd name="connsiteY35" fmla="*/ 1244600 h 1577975"/>
                <a:gd name="connsiteX36" fmla="*/ 2555875 w 2952750"/>
                <a:gd name="connsiteY36" fmla="*/ 1368425 h 1577975"/>
                <a:gd name="connsiteX37" fmla="*/ 2927350 w 2952750"/>
                <a:gd name="connsiteY37" fmla="*/ 1368425 h 1577975"/>
                <a:gd name="connsiteX38" fmla="*/ 2927350 w 2952750"/>
                <a:gd name="connsiteY38" fmla="*/ 1577975 h 1577975"/>
                <a:gd name="connsiteX39" fmla="*/ 2952750 w 2952750"/>
                <a:gd name="connsiteY39" fmla="*/ 1577975 h 1577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2952750" h="1577975">
                  <a:moveTo>
                    <a:pt x="0" y="0"/>
                  </a:moveTo>
                  <a:lnTo>
                    <a:pt x="171450" y="0"/>
                  </a:lnTo>
                  <a:lnTo>
                    <a:pt x="171450" y="50800"/>
                  </a:lnTo>
                  <a:lnTo>
                    <a:pt x="203200" y="50800"/>
                  </a:lnTo>
                  <a:lnTo>
                    <a:pt x="203200" y="152400"/>
                  </a:lnTo>
                  <a:lnTo>
                    <a:pt x="228600" y="152400"/>
                  </a:lnTo>
                  <a:lnTo>
                    <a:pt x="228600" y="206375"/>
                  </a:lnTo>
                  <a:lnTo>
                    <a:pt x="238125" y="206375"/>
                  </a:lnTo>
                  <a:lnTo>
                    <a:pt x="238125" y="263525"/>
                  </a:lnTo>
                  <a:lnTo>
                    <a:pt x="412750" y="263525"/>
                  </a:lnTo>
                  <a:lnTo>
                    <a:pt x="412750" y="314325"/>
                  </a:lnTo>
                  <a:lnTo>
                    <a:pt x="460375" y="314325"/>
                  </a:lnTo>
                  <a:lnTo>
                    <a:pt x="460375" y="425450"/>
                  </a:lnTo>
                  <a:lnTo>
                    <a:pt x="488950" y="425450"/>
                  </a:lnTo>
                  <a:lnTo>
                    <a:pt x="488950" y="482600"/>
                  </a:lnTo>
                  <a:lnTo>
                    <a:pt x="711200" y="482600"/>
                  </a:lnTo>
                  <a:lnTo>
                    <a:pt x="711200" y="542925"/>
                  </a:lnTo>
                  <a:lnTo>
                    <a:pt x="1123950" y="542925"/>
                  </a:lnTo>
                  <a:lnTo>
                    <a:pt x="1123950" y="593725"/>
                  </a:lnTo>
                  <a:lnTo>
                    <a:pt x="1504950" y="593725"/>
                  </a:lnTo>
                  <a:lnTo>
                    <a:pt x="1504950" y="660400"/>
                  </a:lnTo>
                  <a:lnTo>
                    <a:pt x="1593850" y="660400"/>
                  </a:lnTo>
                  <a:lnTo>
                    <a:pt x="1593850" y="730250"/>
                  </a:lnTo>
                  <a:lnTo>
                    <a:pt x="1704975" y="730250"/>
                  </a:lnTo>
                  <a:lnTo>
                    <a:pt x="1704975" y="790575"/>
                  </a:lnTo>
                  <a:lnTo>
                    <a:pt x="1819275" y="790575"/>
                  </a:lnTo>
                  <a:lnTo>
                    <a:pt x="1819275" y="927100"/>
                  </a:lnTo>
                  <a:lnTo>
                    <a:pt x="1879600" y="927100"/>
                  </a:lnTo>
                  <a:lnTo>
                    <a:pt x="1879600" y="996950"/>
                  </a:lnTo>
                  <a:lnTo>
                    <a:pt x="2120900" y="996950"/>
                  </a:lnTo>
                  <a:lnTo>
                    <a:pt x="2120900" y="1060450"/>
                  </a:lnTo>
                  <a:lnTo>
                    <a:pt x="2219325" y="1060450"/>
                  </a:lnTo>
                  <a:lnTo>
                    <a:pt x="2219325" y="1152525"/>
                  </a:lnTo>
                  <a:lnTo>
                    <a:pt x="2247900" y="1152525"/>
                  </a:lnTo>
                  <a:lnTo>
                    <a:pt x="2247900" y="1244600"/>
                  </a:lnTo>
                  <a:lnTo>
                    <a:pt x="2555875" y="1244600"/>
                  </a:lnTo>
                  <a:lnTo>
                    <a:pt x="2555875" y="1368425"/>
                  </a:lnTo>
                  <a:lnTo>
                    <a:pt x="2927350" y="1368425"/>
                  </a:lnTo>
                  <a:lnTo>
                    <a:pt x="2927350" y="1577975"/>
                  </a:lnTo>
                  <a:lnTo>
                    <a:pt x="2952750" y="1577975"/>
                  </a:lnTo>
                </a:path>
              </a:pathLst>
            </a:custGeom>
            <a:noFill/>
            <a:ln w="28575">
              <a:solidFill>
                <a:schemeClr val="accent1"/>
              </a:solidFill>
              <a:miter lim="800000"/>
              <a:headEnd/>
              <a:tailEnd/>
            </a:ln>
          </p:spPr>
          <p:txBody>
            <a:bodyPr rtlCol="0" anchor="ctr"/>
            <a:lstStyle/>
            <a:p>
              <a:pPr algn="ctr"/>
              <a:endParaRPr lang="en-US"/>
            </a:p>
          </p:txBody>
        </p:sp>
        <p:cxnSp>
          <p:nvCxnSpPr>
            <p:cNvPr id="174" name="Straight Connector 173">
              <a:extLst>
                <a:ext uri="{FF2B5EF4-FFF2-40B4-BE49-F238E27FC236}">
                  <a16:creationId xmlns:a16="http://schemas.microsoft.com/office/drawing/2014/main" id="{C5A0E458-009D-62F3-E6D1-C28917847BB3}"/>
                </a:ext>
              </a:extLst>
            </p:cNvPr>
            <p:cNvCxnSpPr/>
            <p:nvPr/>
          </p:nvCxnSpPr>
          <p:spPr bwMode="auto">
            <a:xfrm>
              <a:off x="7509377" y="3403599"/>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81008EAD-DCEA-60F7-0756-F86362586878}"/>
                </a:ext>
              </a:extLst>
            </p:cNvPr>
            <p:cNvCxnSpPr/>
            <p:nvPr/>
          </p:nvCxnSpPr>
          <p:spPr bwMode="auto">
            <a:xfrm>
              <a:off x="7941177" y="3677597"/>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BA3CB29-46F0-E4D8-0AED-8EE91A099E1F}"/>
                </a:ext>
              </a:extLst>
            </p:cNvPr>
            <p:cNvCxnSpPr/>
            <p:nvPr/>
          </p:nvCxnSpPr>
          <p:spPr bwMode="auto">
            <a:xfrm>
              <a:off x="8296777" y="3669660"/>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54182C8-2FC8-2C08-1D63-7CBF93354000}"/>
                </a:ext>
              </a:extLst>
            </p:cNvPr>
            <p:cNvCxnSpPr/>
            <p:nvPr/>
          </p:nvCxnSpPr>
          <p:spPr bwMode="auto">
            <a:xfrm>
              <a:off x="8565925" y="3727910"/>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59EBC9F-A868-CEDF-7D17-0F250122257D}"/>
                </a:ext>
              </a:extLst>
            </p:cNvPr>
            <p:cNvCxnSpPr/>
            <p:nvPr/>
          </p:nvCxnSpPr>
          <p:spPr bwMode="auto">
            <a:xfrm>
              <a:off x="8704038" y="3727910"/>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A89F45B-FBA4-0D3F-51C9-2E7EE46DE64D}"/>
                </a:ext>
              </a:extLst>
            </p:cNvPr>
            <p:cNvCxnSpPr/>
            <p:nvPr/>
          </p:nvCxnSpPr>
          <p:spPr bwMode="auto">
            <a:xfrm>
              <a:off x="9392185" y="4208052"/>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6D7BDA9F-FFBF-8EF7-1542-4D28EF76C6BE}"/>
                </a:ext>
              </a:extLst>
            </p:cNvPr>
            <p:cNvCxnSpPr/>
            <p:nvPr/>
          </p:nvCxnSpPr>
          <p:spPr bwMode="auto">
            <a:xfrm>
              <a:off x="9414277" y="4208052"/>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0C389A2-48BF-0E99-1EDC-463DC7D4791E}"/>
                </a:ext>
              </a:extLst>
            </p:cNvPr>
            <p:cNvCxnSpPr/>
            <p:nvPr/>
          </p:nvCxnSpPr>
          <p:spPr bwMode="auto">
            <a:xfrm>
              <a:off x="9492858" y="4381500"/>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1334DEB3-F324-925E-01F3-34F135DE0074}"/>
                </a:ext>
              </a:extLst>
            </p:cNvPr>
            <p:cNvCxnSpPr/>
            <p:nvPr/>
          </p:nvCxnSpPr>
          <p:spPr bwMode="auto">
            <a:xfrm>
              <a:off x="9671451" y="4381500"/>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445314E-66D5-129D-9A40-7CAE18F5299D}"/>
                </a:ext>
              </a:extLst>
            </p:cNvPr>
            <p:cNvCxnSpPr/>
            <p:nvPr/>
          </p:nvCxnSpPr>
          <p:spPr bwMode="auto">
            <a:xfrm>
              <a:off x="9797040" y="4505325"/>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021615A-8680-904F-57DE-DC5F86C6D2DE}"/>
                </a:ext>
              </a:extLst>
            </p:cNvPr>
            <p:cNvCxnSpPr/>
            <p:nvPr/>
          </p:nvCxnSpPr>
          <p:spPr bwMode="auto">
            <a:xfrm>
              <a:off x="9818041" y="4505325"/>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CF6CA1F6-4F1B-2CC2-2C75-89DCFC572EA1}"/>
                </a:ext>
              </a:extLst>
            </p:cNvPr>
            <p:cNvCxnSpPr/>
            <p:nvPr/>
          </p:nvCxnSpPr>
          <p:spPr bwMode="auto">
            <a:xfrm>
              <a:off x="10143363" y="4719637"/>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6B129D4-0651-6770-B6E6-6BE2FF732729}"/>
                </a:ext>
              </a:extLst>
            </p:cNvPr>
            <p:cNvCxnSpPr/>
            <p:nvPr/>
          </p:nvCxnSpPr>
          <p:spPr bwMode="auto">
            <a:xfrm>
              <a:off x="10171144" y="4719637"/>
              <a:ext cx="0" cy="793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5C1B43FF-ABC8-A013-20F9-A8F75518DE15}"/>
              </a:ext>
            </a:extLst>
          </p:cNvPr>
          <p:cNvGrpSpPr/>
          <p:nvPr/>
        </p:nvGrpSpPr>
        <p:grpSpPr>
          <a:xfrm>
            <a:off x="7003755" y="3137079"/>
            <a:ext cx="1962150" cy="1892685"/>
            <a:chOff x="7197725" y="3137079"/>
            <a:chExt cx="1962150" cy="1892685"/>
          </a:xfrm>
        </p:grpSpPr>
        <p:sp>
          <p:nvSpPr>
            <p:cNvPr id="188" name="Freeform: Shape 187">
              <a:extLst>
                <a:ext uri="{FF2B5EF4-FFF2-40B4-BE49-F238E27FC236}">
                  <a16:creationId xmlns:a16="http://schemas.microsoft.com/office/drawing/2014/main" id="{CAEB1EAA-74DD-841D-52A3-17024DDCD800}"/>
                </a:ext>
              </a:extLst>
            </p:cNvPr>
            <p:cNvSpPr/>
            <p:nvPr/>
          </p:nvSpPr>
          <p:spPr bwMode="auto">
            <a:xfrm>
              <a:off x="7197725" y="3171825"/>
              <a:ext cx="1962150" cy="1819275"/>
            </a:xfrm>
            <a:custGeom>
              <a:avLst/>
              <a:gdLst>
                <a:gd name="connsiteX0" fmla="*/ 0 w 1962150"/>
                <a:gd name="connsiteY0" fmla="*/ 0 h 1819275"/>
                <a:gd name="connsiteX1" fmla="*/ 206375 w 1962150"/>
                <a:gd name="connsiteY1" fmla="*/ 0 h 1819275"/>
                <a:gd name="connsiteX2" fmla="*/ 206375 w 1962150"/>
                <a:gd name="connsiteY2" fmla="*/ 50800 h 1819275"/>
                <a:gd name="connsiteX3" fmla="*/ 222250 w 1962150"/>
                <a:gd name="connsiteY3" fmla="*/ 50800 h 1819275"/>
                <a:gd name="connsiteX4" fmla="*/ 222250 w 1962150"/>
                <a:gd name="connsiteY4" fmla="*/ 295275 h 1819275"/>
                <a:gd name="connsiteX5" fmla="*/ 273050 w 1962150"/>
                <a:gd name="connsiteY5" fmla="*/ 295275 h 1819275"/>
                <a:gd name="connsiteX6" fmla="*/ 273050 w 1962150"/>
                <a:gd name="connsiteY6" fmla="*/ 387350 h 1819275"/>
                <a:gd name="connsiteX7" fmla="*/ 495300 w 1962150"/>
                <a:gd name="connsiteY7" fmla="*/ 387350 h 1819275"/>
                <a:gd name="connsiteX8" fmla="*/ 495300 w 1962150"/>
                <a:gd name="connsiteY8" fmla="*/ 514350 h 1819275"/>
                <a:gd name="connsiteX9" fmla="*/ 495300 w 1962150"/>
                <a:gd name="connsiteY9" fmla="*/ 514350 h 1819275"/>
                <a:gd name="connsiteX10" fmla="*/ 520700 w 1962150"/>
                <a:gd name="connsiteY10" fmla="*/ 514350 h 1819275"/>
                <a:gd name="connsiteX11" fmla="*/ 520700 w 1962150"/>
                <a:gd name="connsiteY11" fmla="*/ 625475 h 1819275"/>
                <a:gd name="connsiteX12" fmla="*/ 1044575 w 1962150"/>
                <a:gd name="connsiteY12" fmla="*/ 625475 h 1819275"/>
                <a:gd name="connsiteX13" fmla="*/ 1044575 w 1962150"/>
                <a:gd name="connsiteY13" fmla="*/ 755650 h 1819275"/>
                <a:gd name="connsiteX14" fmla="*/ 1095375 w 1962150"/>
                <a:gd name="connsiteY14" fmla="*/ 755650 h 1819275"/>
                <a:gd name="connsiteX15" fmla="*/ 1095375 w 1962150"/>
                <a:gd name="connsiteY15" fmla="*/ 933450 h 1819275"/>
                <a:gd name="connsiteX16" fmla="*/ 1241425 w 1962150"/>
                <a:gd name="connsiteY16" fmla="*/ 933450 h 1819275"/>
                <a:gd name="connsiteX17" fmla="*/ 1241425 w 1962150"/>
                <a:gd name="connsiteY17" fmla="*/ 1114425 h 1819275"/>
                <a:gd name="connsiteX18" fmla="*/ 1425575 w 1962150"/>
                <a:gd name="connsiteY18" fmla="*/ 1114425 h 1819275"/>
                <a:gd name="connsiteX19" fmla="*/ 1425575 w 1962150"/>
                <a:gd name="connsiteY19" fmla="*/ 1292225 h 1819275"/>
                <a:gd name="connsiteX20" fmla="*/ 1485900 w 1962150"/>
                <a:gd name="connsiteY20" fmla="*/ 1292225 h 1819275"/>
                <a:gd name="connsiteX21" fmla="*/ 1485900 w 1962150"/>
                <a:gd name="connsiteY21" fmla="*/ 1470025 h 1819275"/>
                <a:gd name="connsiteX22" fmla="*/ 1495425 w 1962150"/>
                <a:gd name="connsiteY22" fmla="*/ 1470025 h 1819275"/>
                <a:gd name="connsiteX23" fmla="*/ 1495425 w 1962150"/>
                <a:gd name="connsiteY23" fmla="*/ 1644650 h 1819275"/>
                <a:gd name="connsiteX24" fmla="*/ 1831975 w 1962150"/>
                <a:gd name="connsiteY24" fmla="*/ 1644650 h 1819275"/>
                <a:gd name="connsiteX25" fmla="*/ 1831975 w 1962150"/>
                <a:gd name="connsiteY25" fmla="*/ 1819275 h 1819275"/>
                <a:gd name="connsiteX26" fmla="*/ 1962150 w 1962150"/>
                <a:gd name="connsiteY26" fmla="*/ 1819275 h 1819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962150" h="1819275">
                  <a:moveTo>
                    <a:pt x="0" y="0"/>
                  </a:moveTo>
                  <a:lnTo>
                    <a:pt x="206375" y="0"/>
                  </a:lnTo>
                  <a:lnTo>
                    <a:pt x="206375" y="50800"/>
                  </a:lnTo>
                  <a:lnTo>
                    <a:pt x="222250" y="50800"/>
                  </a:lnTo>
                  <a:lnTo>
                    <a:pt x="222250" y="295275"/>
                  </a:lnTo>
                  <a:lnTo>
                    <a:pt x="273050" y="295275"/>
                  </a:lnTo>
                  <a:lnTo>
                    <a:pt x="273050" y="387350"/>
                  </a:lnTo>
                  <a:lnTo>
                    <a:pt x="495300" y="387350"/>
                  </a:lnTo>
                  <a:lnTo>
                    <a:pt x="495300" y="514350"/>
                  </a:lnTo>
                  <a:lnTo>
                    <a:pt x="495300" y="514350"/>
                  </a:lnTo>
                  <a:lnTo>
                    <a:pt x="520700" y="514350"/>
                  </a:lnTo>
                  <a:lnTo>
                    <a:pt x="520700" y="625475"/>
                  </a:lnTo>
                  <a:lnTo>
                    <a:pt x="1044575" y="625475"/>
                  </a:lnTo>
                  <a:lnTo>
                    <a:pt x="1044575" y="755650"/>
                  </a:lnTo>
                  <a:lnTo>
                    <a:pt x="1095375" y="755650"/>
                  </a:lnTo>
                  <a:lnTo>
                    <a:pt x="1095375" y="933450"/>
                  </a:lnTo>
                  <a:lnTo>
                    <a:pt x="1241425" y="933450"/>
                  </a:lnTo>
                  <a:lnTo>
                    <a:pt x="1241425" y="1114425"/>
                  </a:lnTo>
                  <a:lnTo>
                    <a:pt x="1425575" y="1114425"/>
                  </a:lnTo>
                  <a:lnTo>
                    <a:pt x="1425575" y="1292225"/>
                  </a:lnTo>
                  <a:lnTo>
                    <a:pt x="1485900" y="1292225"/>
                  </a:lnTo>
                  <a:lnTo>
                    <a:pt x="1485900" y="1470025"/>
                  </a:lnTo>
                  <a:lnTo>
                    <a:pt x="1495425" y="1470025"/>
                  </a:lnTo>
                  <a:lnTo>
                    <a:pt x="1495425" y="1644650"/>
                  </a:lnTo>
                  <a:lnTo>
                    <a:pt x="1831975" y="1644650"/>
                  </a:lnTo>
                  <a:lnTo>
                    <a:pt x="1831975" y="1819275"/>
                  </a:lnTo>
                  <a:lnTo>
                    <a:pt x="1962150" y="1819275"/>
                  </a:lnTo>
                </a:path>
              </a:pathLst>
            </a:custGeom>
            <a:noFill/>
            <a:ln w="28575">
              <a:solidFill>
                <a:schemeClr val="accent4"/>
              </a:solidFill>
              <a:miter lim="800000"/>
              <a:headEnd/>
              <a:tailEnd/>
            </a:ln>
          </p:spPr>
          <p:txBody>
            <a:bodyPr rtlCol="0" anchor="ctr"/>
            <a:lstStyle/>
            <a:p>
              <a:pPr algn="ctr"/>
              <a:endParaRPr lang="en-US"/>
            </a:p>
          </p:txBody>
        </p:sp>
        <p:cxnSp>
          <p:nvCxnSpPr>
            <p:cNvPr id="189" name="Straight Connector 188">
              <a:extLst>
                <a:ext uri="{FF2B5EF4-FFF2-40B4-BE49-F238E27FC236}">
                  <a16:creationId xmlns:a16="http://schemas.microsoft.com/office/drawing/2014/main" id="{AF1C2C3E-E333-6B77-AD87-18C5926DF405}"/>
                </a:ext>
              </a:extLst>
            </p:cNvPr>
            <p:cNvCxnSpPr/>
            <p:nvPr/>
          </p:nvCxnSpPr>
          <p:spPr bwMode="auto">
            <a:xfrm>
              <a:off x="7972133" y="3760454"/>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EC93E6B2-750B-F4A6-6A69-91A6150B1DA8}"/>
                </a:ext>
              </a:extLst>
            </p:cNvPr>
            <p:cNvCxnSpPr/>
            <p:nvPr/>
          </p:nvCxnSpPr>
          <p:spPr bwMode="auto">
            <a:xfrm>
              <a:off x="7717339" y="3760454"/>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D97913E-D28B-8670-6D1B-769815A40F90}"/>
                </a:ext>
              </a:extLst>
            </p:cNvPr>
            <p:cNvCxnSpPr/>
            <p:nvPr/>
          </p:nvCxnSpPr>
          <p:spPr bwMode="auto">
            <a:xfrm>
              <a:off x="7432060" y="3426284"/>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1751ECF8-F25D-3001-F116-A197B68621D4}"/>
                </a:ext>
              </a:extLst>
            </p:cNvPr>
            <p:cNvCxnSpPr/>
            <p:nvPr/>
          </p:nvCxnSpPr>
          <p:spPr bwMode="auto">
            <a:xfrm>
              <a:off x="7197725" y="3137079"/>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108F831F-88CD-2FAA-B4C1-F5ED0292889C}"/>
                </a:ext>
              </a:extLst>
            </p:cNvPr>
            <p:cNvCxnSpPr/>
            <p:nvPr/>
          </p:nvCxnSpPr>
          <p:spPr bwMode="auto">
            <a:xfrm>
              <a:off x="8278812" y="3887787"/>
              <a:ext cx="0" cy="79375"/>
            </a:xfrm>
            <a:prstGeom prst="line">
              <a:avLst/>
            </a:prstGeom>
            <a:noFill/>
            <a:ln w="28575" cap="flat" cmpd="sng" algn="ctr">
              <a:solidFill>
                <a:schemeClr val="accent4"/>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212BF64-09A6-54F7-6E78-E9774E059971}"/>
                </a:ext>
              </a:extLst>
            </p:cNvPr>
            <p:cNvCxnSpPr/>
            <p:nvPr/>
          </p:nvCxnSpPr>
          <p:spPr bwMode="auto">
            <a:xfrm>
              <a:off x="9159875" y="4950389"/>
              <a:ext cx="0" cy="79375"/>
            </a:xfrm>
            <a:prstGeom prst="line">
              <a:avLst/>
            </a:prstGeom>
            <a:noFill/>
            <a:ln w="28575" cap="flat" cmpd="sng" algn="ctr">
              <a:solidFill>
                <a:schemeClr val="accent4"/>
              </a:solidFill>
              <a:prstDash val="solid"/>
              <a:round/>
              <a:headEnd type="none" w="med" len="med"/>
              <a:tailEnd type="none" w="med" len="med"/>
            </a:ln>
            <a:effectLst/>
          </p:spPr>
        </p:cxnSp>
      </p:grpSp>
      <p:graphicFrame>
        <p:nvGraphicFramePr>
          <p:cNvPr id="6" name="Table 5">
            <a:extLst>
              <a:ext uri="{FF2B5EF4-FFF2-40B4-BE49-F238E27FC236}">
                <a16:creationId xmlns:a16="http://schemas.microsoft.com/office/drawing/2014/main" id="{F2A2D228-BBAF-8BE0-CC25-5CC92F982032}"/>
              </a:ext>
            </a:extLst>
          </p:cNvPr>
          <p:cNvGraphicFramePr>
            <a:graphicFrameLocks noGrp="1"/>
          </p:cNvGraphicFramePr>
          <p:nvPr/>
        </p:nvGraphicFramePr>
        <p:xfrm>
          <a:off x="2641353" y="1661172"/>
          <a:ext cx="3383280" cy="1005840"/>
        </p:xfrm>
        <a:graphic>
          <a:graphicData uri="http://schemas.openxmlformats.org/drawingml/2006/table">
            <a:tbl>
              <a:tblPr firstRow="1" bandRow="1">
                <a:tableStyleId>{93296810-A885-4BE3-A3E7-6D5BEEA58F35}</a:tableStyleId>
              </a:tblPr>
              <a:tblGrid>
                <a:gridCol w="548640">
                  <a:extLst>
                    <a:ext uri="{9D8B030D-6E8A-4147-A177-3AD203B41FA5}">
                      <a16:colId xmlns:a16="http://schemas.microsoft.com/office/drawing/2014/main" val="1637304346"/>
                    </a:ext>
                  </a:extLst>
                </a:gridCol>
                <a:gridCol w="914400">
                  <a:extLst>
                    <a:ext uri="{9D8B030D-6E8A-4147-A177-3AD203B41FA5}">
                      <a16:colId xmlns:a16="http://schemas.microsoft.com/office/drawing/2014/main" val="2104447440"/>
                    </a:ext>
                  </a:extLst>
                </a:gridCol>
                <a:gridCol w="1920240">
                  <a:extLst>
                    <a:ext uri="{9D8B030D-6E8A-4147-A177-3AD203B41FA5}">
                      <a16:colId xmlns:a16="http://schemas.microsoft.com/office/drawing/2014/main" val="1811918846"/>
                    </a:ext>
                  </a:extLst>
                </a:gridCol>
              </a:tblGrid>
              <a:tr h="274320">
                <a:tc>
                  <a:txBody>
                    <a:bodyPr/>
                    <a:lstStyle/>
                    <a:p>
                      <a:r>
                        <a:rPr lang="en-US" sz="1600" dirty="0">
                          <a:solidFill>
                            <a:schemeClr val="bg1"/>
                          </a:solidFill>
                          <a:latin typeface="+mn-lt"/>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mn-lt"/>
                        </a:rPr>
                        <a:t>Events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mn-lt"/>
                        </a:rPr>
                        <a:t>Median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39727998"/>
                  </a:ext>
                </a:extLst>
              </a:tr>
              <a:tr h="274320">
                <a:tc>
                  <a:txBody>
                    <a:bodyPr/>
                    <a:lstStyle/>
                    <a:p>
                      <a:r>
                        <a:rPr lang="en-US" sz="1600" dirty="0">
                          <a:solidFill>
                            <a:schemeClr val="bg1"/>
                          </a:solidFill>
                          <a:latin typeface="+mn-lt"/>
                        </a:rPr>
                        <a:t>114</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mn-lt"/>
                        </a:rPr>
                        <a:t>93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rPr>
                        <a:t>4.3 (3.6-7.1)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27957531"/>
                  </a:ext>
                </a:extLst>
              </a:tr>
              <a:tr h="274320">
                <a:tc>
                  <a:txBody>
                    <a:bodyPr/>
                    <a:lstStyle/>
                    <a:p>
                      <a:r>
                        <a:rPr lang="en-US" sz="1600" dirty="0">
                          <a:solidFill>
                            <a:schemeClr val="bg1"/>
                          </a:solidFill>
                          <a:latin typeface="+mn-lt"/>
                        </a:rPr>
                        <a:t>48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mn-lt"/>
                        </a:rPr>
                        <a:t>40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a:solidFill>
                            <a:schemeClr val="bg1"/>
                          </a:solidFill>
                          <a:latin typeface="+mn-lt"/>
                        </a:rPr>
                        <a:t>6.5 (3.7-8.3)</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523081"/>
                  </a:ext>
                </a:extLst>
              </a:tr>
            </a:tbl>
          </a:graphicData>
        </a:graphic>
      </p:graphicFrame>
      <p:graphicFrame>
        <p:nvGraphicFramePr>
          <p:cNvPr id="10" name="Table 9">
            <a:extLst>
              <a:ext uri="{FF2B5EF4-FFF2-40B4-BE49-F238E27FC236}">
                <a16:creationId xmlns:a16="http://schemas.microsoft.com/office/drawing/2014/main" id="{CDD3B7FC-881D-71CE-23B6-E5007B9535AC}"/>
              </a:ext>
            </a:extLst>
          </p:cNvPr>
          <p:cNvGraphicFramePr>
            <a:graphicFrameLocks noGrp="1"/>
          </p:cNvGraphicFramePr>
          <p:nvPr>
            <p:extLst>
              <p:ext uri="{D42A27DB-BD31-4B8C-83A1-F6EECF244321}">
                <p14:modId xmlns:p14="http://schemas.microsoft.com/office/powerpoint/2010/main" val="1016882227"/>
              </p:ext>
            </p:extLst>
          </p:nvPr>
        </p:nvGraphicFramePr>
        <p:xfrm>
          <a:off x="8295520" y="1689721"/>
          <a:ext cx="3269933" cy="1005840"/>
        </p:xfrm>
        <a:graphic>
          <a:graphicData uri="http://schemas.openxmlformats.org/drawingml/2006/table">
            <a:tbl>
              <a:tblPr firstRow="1" bandRow="1">
                <a:tableStyleId>{93296810-A885-4BE3-A3E7-6D5BEEA58F35}</a:tableStyleId>
              </a:tblPr>
              <a:tblGrid>
                <a:gridCol w="435293">
                  <a:extLst>
                    <a:ext uri="{9D8B030D-6E8A-4147-A177-3AD203B41FA5}">
                      <a16:colId xmlns:a16="http://schemas.microsoft.com/office/drawing/2014/main" val="1637304346"/>
                    </a:ext>
                  </a:extLst>
                </a:gridCol>
                <a:gridCol w="914400">
                  <a:extLst>
                    <a:ext uri="{9D8B030D-6E8A-4147-A177-3AD203B41FA5}">
                      <a16:colId xmlns:a16="http://schemas.microsoft.com/office/drawing/2014/main" val="2104447440"/>
                    </a:ext>
                  </a:extLst>
                </a:gridCol>
                <a:gridCol w="1920240">
                  <a:extLst>
                    <a:ext uri="{9D8B030D-6E8A-4147-A177-3AD203B41FA5}">
                      <a16:colId xmlns:a16="http://schemas.microsoft.com/office/drawing/2014/main" val="1811918846"/>
                    </a:ext>
                  </a:extLst>
                </a:gridCol>
              </a:tblGrid>
              <a:tr h="274320">
                <a:tc>
                  <a:txBody>
                    <a:bodyPr/>
                    <a:lstStyle/>
                    <a:p>
                      <a:r>
                        <a:rPr lang="en-US" sz="1600" dirty="0">
                          <a:solidFill>
                            <a:schemeClr val="bg1"/>
                          </a:solidFill>
                          <a:latin typeface="+mn-lt"/>
                        </a:rPr>
                        <a:t>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mn-lt"/>
                        </a:rPr>
                        <a:t>Events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mn-lt"/>
                        </a:rPr>
                        <a:t>Median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39727998"/>
                  </a:ext>
                </a:extLst>
              </a:tr>
              <a:tr h="274320">
                <a:tc>
                  <a:txBody>
                    <a:bodyPr/>
                    <a:lstStyle/>
                    <a:p>
                      <a:r>
                        <a:rPr lang="en-US" sz="1600" dirty="0">
                          <a:solidFill>
                            <a:schemeClr val="bg1"/>
                          </a:solidFill>
                          <a:latin typeface="+mn-lt"/>
                        </a:rPr>
                        <a:t>42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mn-lt"/>
                        </a:rPr>
                        <a:t>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rPr>
                        <a:t>15.9 (11.3-19.1)</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127957531"/>
                  </a:ext>
                </a:extLst>
              </a:tr>
              <a:tr h="274320">
                <a:tc>
                  <a:txBody>
                    <a:bodyPr/>
                    <a:lstStyle/>
                    <a:p>
                      <a:r>
                        <a:rPr lang="en-US" sz="1600" dirty="0">
                          <a:solidFill>
                            <a:schemeClr val="bg1"/>
                          </a:solidFill>
                          <a:latin typeface="+mn-lt"/>
                        </a:rPr>
                        <a:t>21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dirty="0">
                          <a:solidFill>
                            <a:schemeClr val="bg1"/>
                          </a:solidFill>
                          <a:latin typeface="+mn-lt"/>
                        </a:rPr>
                        <a:t>13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600" b="0" dirty="0">
                          <a:solidFill>
                            <a:schemeClr val="bg1"/>
                          </a:solidFill>
                          <a:latin typeface="+mn-lt"/>
                        </a:rPr>
                        <a:t>9.2 (3.7-11.1)</a:t>
                      </a:r>
                      <a:endParaRPr lang="en-US" sz="1600" dirty="0">
                        <a:solidFill>
                          <a:schemeClr val="bg1"/>
                        </a:solidFill>
                        <a:latin typeface="+mn-l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6523081"/>
                  </a:ext>
                </a:extLst>
              </a:tr>
            </a:tbl>
          </a:graphicData>
        </a:graphic>
      </p:graphicFrame>
      <p:sp>
        <p:nvSpPr>
          <p:cNvPr id="3" name="TextBox 2">
            <a:extLst>
              <a:ext uri="{FF2B5EF4-FFF2-40B4-BE49-F238E27FC236}">
                <a16:creationId xmlns:a16="http://schemas.microsoft.com/office/drawing/2014/main" id="{C0705A5C-ED09-1FF9-7B02-7022D506D6BC}"/>
              </a:ext>
            </a:extLst>
          </p:cNvPr>
          <p:cNvSpPr txBox="1"/>
          <p:nvPr/>
        </p:nvSpPr>
        <p:spPr bwMode="auto">
          <a:xfrm>
            <a:off x="940791" y="5573711"/>
            <a:ext cx="15066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p>
        </p:txBody>
      </p:sp>
      <p:sp>
        <p:nvSpPr>
          <p:cNvPr id="7" name="TextBox 6">
            <a:extLst>
              <a:ext uri="{FF2B5EF4-FFF2-40B4-BE49-F238E27FC236}">
                <a16:creationId xmlns:a16="http://schemas.microsoft.com/office/drawing/2014/main" id="{CE26A96C-B880-6F3B-559C-D27FED19D211}"/>
              </a:ext>
            </a:extLst>
          </p:cNvPr>
          <p:cNvSpPr txBox="1"/>
          <p:nvPr/>
        </p:nvSpPr>
        <p:spPr bwMode="auto">
          <a:xfrm rot="16200000">
            <a:off x="409610" y="3997024"/>
            <a:ext cx="9446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PFS, (%)</a:t>
            </a:r>
          </a:p>
        </p:txBody>
      </p:sp>
      <p:grpSp>
        <p:nvGrpSpPr>
          <p:cNvPr id="8" name="Group 7">
            <a:extLst>
              <a:ext uri="{FF2B5EF4-FFF2-40B4-BE49-F238E27FC236}">
                <a16:creationId xmlns:a16="http://schemas.microsoft.com/office/drawing/2014/main" id="{2C708572-E166-0776-7E2B-00935A4DB4FD}"/>
              </a:ext>
            </a:extLst>
          </p:cNvPr>
          <p:cNvGrpSpPr/>
          <p:nvPr/>
        </p:nvGrpSpPr>
        <p:grpSpPr>
          <a:xfrm>
            <a:off x="887785" y="2981323"/>
            <a:ext cx="535724" cy="2378086"/>
            <a:chOff x="887785" y="2981323"/>
            <a:chExt cx="535724" cy="2378086"/>
          </a:xfrm>
        </p:grpSpPr>
        <p:sp>
          <p:nvSpPr>
            <p:cNvPr id="9" name="TextBox 8">
              <a:extLst>
                <a:ext uri="{FF2B5EF4-FFF2-40B4-BE49-F238E27FC236}">
                  <a16:creationId xmlns:a16="http://schemas.microsoft.com/office/drawing/2014/main" id="{13EF5318-A766-23AA-F108-027AD9FDAE09}"/>
                </a:ext>
              </a:extLst>
            </p:cNvPr>
            <p:cNvSpPr txBox="1"/>
            <p:nvPr/>
          </p:nvSpPr>
          <p:spPr bwMode="auto">
            <a:xfrm>
              <a:off x="887785" y="298132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1" name="TextBox 10">
              <a:extLst>
                <a:ext uri="{FF2B5EF4-FFF2-40B4-BE49-F238E27FC236}">
                  <a16:creationId xmlns:a16="http://schemas.microsoft.com/office/drawing/2014/main" id="{F241FAE3-F749-36A6-D4C6-3B8C03F0D72E}"/>
                </a:ext>
              </a:extLst>
            </p:cNvPr>
            <p:cNvSpPr txBox="1"/>
            <p:nvPr/>
          </p:nvSpPr>
          <p:spPr bwMode="auto">
            <a:xfrm>
              <a:off x="1004805" y="34691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12" name="TextBox 11">
              <a:extLst>
                <a:ext uri="{FF2B5EF4-FFF2-40B4-BE49-F238E27FC236}">
                  <a16:creationId xmlns:a16="http://schemas.microsoft.com/office/drawing/2014/main" id="{7E2B2561-9101-DE89-BB94-A97383C90B52}"/>
                </a:ext>
              </a:extLst>
            </p:cNvPr>
            <p:cNvSpPr txBox="1"/>
            <p:nvPr/>
          </p:nvSpPr>
          <p:spPr bwMode="auto">
            <a:xfrm>
              <a:off x="1004805" y="39921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7" name="TextBox 16">
              <a:extLst>
                <a:ext uri="{FF2B5EF4-FFF2-40B4-BE49-F238E27FC236}">
                  <a16:creationId xmlns:a16="http://schemas.microsoft.com/office/drawing/2014/main" id="{C189D9E9-DA8C-6AF3-C845-DC6705371E06}"/>
                </a:ext>
              </a:extLst>
            </p:cNvPr>
            <p:cNvSpPr txBox="1"/>
            <p:nvPr/>
          </p:nvSpPr>
          <p:spPr bwMode="auto">
            <a:xfrm>
              <a:off x="1004805" y="44751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9" name="TextBox 18">
              <a:extLst>
                <a:ext uri="{FF2B5EF4-FFF2-40B4-BE49-F238E27FC236}">
                  <a16:creationId xmlns:a16="http://schemas.microsoft.com/office/drawing/2014/main" id="{3B2C5C9F-5CEA-14B8-6DF6-69B9F80EA740}"/>
                </a:ext>
              </a:extLst>
            </p:cNvPr>
            <p:cNvSpPr txBox="1"/>
            <p:nvPr/>
          </p:nvSpPr>
          <p:spPr bwMode="auto">
            <a:xfrm>
              <a:off x="1121824" y="49900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grpSp>
        <p:nvGrpSpPr>
          <p:cNvPr id="45" name="Group 44">
            <a:extLst>
              <a:ext uri="{FF2B5EF4-FFF2-40B4-BE49-F238E27FC236}">
                <a16:creationId xmlns:a16="http://schemas.microsoft.com/office/drawing/2014/main" id="{9629C63B-9B5D-44D2-E62D-1FF9C09B930D}"/>
              </a:ext>
            </a:extLst>
          </p:cNvPr>
          <p:cNvGrpSpPr/>
          <p:nvPr/>
        </p:nvGrpSpPr>
        <p:grpSpPr>
          <a:xfrm>
            <a:off x="1276776" y="5268484"/>
            <a:ext cx="4358053" cy="369332"/>
            <a:chOff x="1471498" y="5234946"/>
            <a:chExt cx="4358053" cy="369332"/>
          </a:xfrm>
        </p:grpSpPr>
        <p:sp>
          <p:nvSpPr>
            <p:cNvPr id="86" name="TextBox 85">
              <a:extLst>
                <a:ext uri="{FF2B5EF4-FFF2-40B4-BE49-F238E27FC236}">
                  <a16:creationId xmlns:a16="http://schemas.microsoft.com/office/drawing/2014/main" id="{98AFC2F1-210A-E186-6C9E-9A9E16F29673}"/>
                </a:ext>
              </a:extLst>
            </p:cNvPr>
            <p:cNvSpPr txBox="1"/>
            <p:nvPr/>
          </p:nvSpPr>
          <p:spPr bwMode="auto">
            <a:xfrm>
              <a:off x="1471498" y="52349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164" name="TextBox 163">
              <a:extLst>
                <a:ext uri="{FF2B5EF4-FFF2-40B4-BE49-F238E27FC236}">
                  <a16:creationId xmlns:a16="http://schemas.microsoft.com/office/drawing/2014/main" id="{24A8CA19-8A32-DE0B-2263-676A822BF40A}"/>
                </a:ext>
              </a:extLst>
            </p:cNvPr>
            <p:cNvSpPr txBox="1"/>
            <p:nvPr/>
          </p:nvSpPr>
          <p:spPr bwMode="auto">
            <a:xfrm>
              <a:off x="1874520" y="52349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172" name="TextBox 171">
              <a:extLst>
                <a:ext uri="{FF2B5EF4-FFF2-40B4-BE49-F238E27FC236}">
                  <a16:creationId xmlns:a16="http://schemas.microsoft.com/office/drawing/2014/main" id="{0EAB614E-B87B-B91A-FAB2-2FE4F1383CC0}"/>
                </a:ext>
              </a:extLst>
            </p:cNvPr>
            <p:cNvSpPr txBox="1"/>
            <p:nvPr/>
          </p:nvSpPr>
          <p:spPr bwMode="auto">
            <a:xfrm>
              <a:off x="2271192" y="52349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196" name="TextBox 195">
              <a:extLst>
                <a:ext uri="{FF2B5EF4-FFF2-40B4-BE49-F238E27FC236}">
                  <a16:creationId xmlns:a16="http://schemas.microsoft.com/office/drawing/2014/main" id="{8397174B-63DF-1AE4-3707-25F7AA3C399D}"/>
                </a:ext>
              </a:extLst>
            </p:cNvPr>
            <p:cNvSpPr txBox="1"/>
            <p:nvPr/>
          </p:nvSpPr>
          <p:spPr bwMode="auto">
            <a:xfrm>
              <a:off x="2674214" y="523494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197" name="TextBox 196">
              <a:extLst>
                <a:ext uri="{FF2B5EF4-FFF2-40B4-BE49-F238E27FC236}">
                  <a16:creationId xmlns:a16="http://schemas.microsoft.com/office/drawing/2014/main" id="{6AF5CE82-72F1-55F3-7768-DC7E6F7BE9F3}"/>
                </a:ext>
              </a:extLst>
            </p:cNvPr>
            <p:cNvSpPr txBox="1"/>
            <p:nvPr/>
          </p:nvSpPr>
          <p:spPr bwMode="auto">
            <a:xfrm>
              <a:off x="3019102"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198" name="TextBox 197">
              <a:extLst>
                <a:ext uri="{FF2B5EF4-FFF2-40B4-BE49-F238E27FC236}">
                  <a16:creationId xmlns:a16="http://schemas.microsoft.com/office/drawing/2014/main" id="{799A143E-5D0C-3AF3-C8F4-9E31EB5AC942}"/>
                </a:ext>
              </a:extLst>
            </p:cNvPr>
            <p:cNvSpPr txBox="1"/>
            <p:nvPr/>
          </p:nvSpPr>
          <p:spPr bwMode="auto">
            <a:xfrm>
              <a:off x="3415774"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199" name="TextBox 198">
              <a:extLst>
                <a:ext uri="{FF2B5EF4-FFF2-40B4-BE49-F238E27FC236}">
                  <a16:creationId xmlns:a16="http://schemas.microsoft.com/office/drawing/2014/main" id="{F6358B05-22CE-B3AD-325A-169F482AAE45}"/>
                </a:ext>
              </a:extLst>
            </p:cNvPr>
            <p:cNvSpPr txBox="1"/>
            <p:nvPr/>
          </p:nvSpPr>
          <p:spPr bwMode="auto">
            <a:xfrm>
              <a:off x="3807589"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200" name="TextBox 199">
              <a:extLst>
                <a:ext uri="{FF2B5EF4-FFF2-40B4-BE49-F238E27FC236}">
                  <a16:creationId xmlns:a16="http://schemas.microsoft.com/office/drawing/2014/main" id="{103E6789-25E1-4C3A-9528-E39230305405}"/>
                </a:ext>
              </a:extLst>
            </p:cNvPr>
            <p:cNvSpPr txBox="1"/>
            <p:nvPr/>
          </p:nvSpPr>
          <p:spPr bwMode="auto">
            <a:xfrm>
              <a:off x="4218963"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201" name="TextBox 200">
              <a:extLst>
                <a:ext uri="{FF2B5EF4-FFF2-40B4-BE49-F238E27FC236}">
                  <a16:creationId xmlns:a16="http://schemas.microsoft.com/office/drawing/2014/main" id="{052E41C3-BE9C-06D5-EB3C-03BE9A9C29CC}"/>
                </a:ext>
              </a:extLst>
            </p:cNvPr>
            <p:cNvSpPr txBox="1"/>
            <p:nvPr/>
          </p:nvSpPr>
          <p:spPr bwMode="auto">
            <a:xfrm>
              <a:off x="4622360"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202" name="TextBox 201">
              <a:extLst>
                <a:ext uri="{FF2B5EF4-FFF2-40B4-BE49-F238E27FC236}">
                  <a16:creationId xmlns:a16="http://schemas.microsoft.com/office/drawing/2014/main" id="{678BC3F3-1E0B-BAD3-FEB2-5E9121497D07}"/>
                </a:ext>
              </a:extLst>
            </p:cNvPr>
            <p:cNvSpPr txBox="1"/>
            <p:nvPr/>
          </p:nvSpPr>
          <p:spPr bwMode="auto">
            <a:xfrm>
              <a:off x="5019032"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203" name="TextBox 202">
              <a:extLst>
                <a:ext uri="{FF2B5EF4-FFF2-40B4-BE49-F238E27FC236}">
                  <a16:creationId xmlns:a16="http://schemas.microsoft.com/office/drawing/2014/main" id="{DC2F0F92-DC12-4B54-58DB-CF6AC76F8ED8}"/>
                </a:ext>
              </a:extLst>
            </p:cNvPr>
            <p:cNvSpPr txBox="1"/>
            <p:nvPr/>
          </p:nvSpPr>
          <p:spPr bwMode="auto">
            <a:xfrm>
              <a:off x="5410847" y="52349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sp>
        <p:nvSpPr>
          <p:cNvPr id="204" name="TextBox 203">
            <a:extLst>
              <a:ext uri="{FF2B5EF4-FFF2-40B4-BE49-F238E27FC236}">
                <a16:creationId xmlns:a16="http://schemas.microsoft.com/office/drawing/2014/main" id="{18F078A2-D5C8-40B0-6C53-F5B95DE7DB98}"/>
              </a:ext>
            </a:extLst>
          </p:cNvPr>
          <p:cNvSpPr txBox="1"/>
          <p:nvPr/>
        </p:nvSpPr>
        <p:spPr bwMode="auto">
          <a:xfrm>
            <a:off x="3171007" y="5461718"/>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05" name="Freeform: Shape 204">
            <a:extLst>
              <a:ext uri="{FF2B5EF4-FFF2-40B4-BE49-F238E27FC236}">
                <a16:creationId xmlns:a16="http://schemas.microsoft.com/office/drawing/2014/main" id="{98DDDABB-DD62-03AB-429D-3583D5F6D91D}"/>
              </a:ext>
            </a:extLst>
          </p:cNvPr>
          <p:cNvSpPr/>
          <p:nvPr/>
        </p:nvSpPr>
        <p:spPr bwMode="auto">
          <a:xfrm>
            <a:off x="1416050" y="3060700"/>
            <a:ext cx="4400550" cy="2222500"/>
          </a:xfrm>
          <a:custGeom>
            <a:avLst/>
            <a:gdLst>
              <a:gd name="connsiteX0" fmla="*/ 0 w 4400550"/>
              <a:gd name="connsiteY0" fmla="*/ 0 h 2222500"/>
              <a:gd name="connsiteX1" fmla="*/ 0 w 4400550"/>
              <a:gd name="connsiteY1" fmla="*/ 2222500 h 2222500"/>
              <a:gd name="connsiteX2" fmla="*/ 4400550 w 4400550"/>
              <a:gd name="connsiteY2" fmla="*/ 2222500 h 2222500"/>
            </a:gdLst>
            <a:ahLst/>
            <a:cxnLst>
              <a:cxn ang="0">
                <a:pos x="connsiteX0" y="connsiteY0"/>
              </a:cxn>
              <a:cxn ang="0">
                <a:pos x="connsiteX1" y="connsiteY1"/>
              </a:cxn>
              <a:cxn ang="0">
                <a:pos x="connsiteX2" y="connsiteY2"/>
              </a:cxn>
            </a:cxnLst>
            <a:rect l="l" t="t" r="r" b="b"/>
            <a:pathLst>
              <a:path w="4400550" h="2222500">
                <a:moveTo>
                  <a:pt x="0" y="0"/>
                </a:moveTo>
                <a:lnTo>
                  <a:pt x="0" y="2222500"/>
                </a:lnTo>
                <a:lnTo>
                  <a:pt x="4400550" y="2222500"/>
                </a:lnTo>
              </a:path>
            </a:pathLst>
          </a:custGeom>
          <a:noFill/>
          <a:ln w="28575">
            <a:solidFill>
              <a:schemeClr val="bg1"/>
            </a:solidFill>
            <a:miter lim="800000"/>
            <a:headEnd/>
            <a:tailEnd/>
          </a:ln>
        </p:spPr>
        <p:txBody>
          <a:bodyPr rtlCol="0" anchor="ctr"/>
          <a:lstStyle/>
          <a:p>
            <a:pPr algn="ctr"/>
            <a:endParaRPr lang="en-US"/>
          </a:p>
        </p:txBody>
      </p:sp>
      <p:grpSp>
        <p:nvGrpSpPr>
          <p:cNvPr id="206" name="Group 205">
            <a:extLst>
              <a:ext uri="{FF2B5EF4-FFF2-40B4-BE49-F238E27FC236}">
                <a16:creationId xmlns:a16="http://schemas.microsoft.com/office/drawing/2014/main" id="{8E335029-35C0-9960-1290-4CA955B8A0C9}"/>
              </a:ext>
            </a:extLst>
          </p:cNvPr>
          <p:cNvGrpSpPr/>
          <p:nvPr/>
        </p:nvGrpSpPr>
        <p:grpSpPr>
          <a:xfrm>
            <a:off x="1346200" y="3178689"/>
            <a:ext cx="77309" cy="1989589"/>
            <a:chOff x="1172886" y="3178689"/>
            <a:chExt cx="822597" cy="1989589"/>
          </a:xfrm>
        </p:grpSpPr>
        <p:cxnSp>
          <p:nvCxnSpPr>
            <p:cNvPr id="207" name="Straight Connector 206">
              <a:extLst>
                <a:ext uri="{FF2B5EF4-FFF2-40B4-BE49-F238E27FC236}">
                  <a16:creationId xmlns:a16="http://schemas.microsoft.com/office/drawing/2014/main" id="{2229B674-B2E4-0AE8-61B9-81BD7269244E}"/>
                </a:ext>
              </a:extLst>
            </p:cNvPr>
            <p:cNvCxnSpPr>
              <a:cxnSpLocks/>
            </p:cNvCxnSpPr>
            <p:nvPr/>
          </p:nvCxnSpPr>
          <p:spPr bwMode="auto">
            <a:xfrm>
              <a:off x="1172886" y="3178689"/>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5F2F7582-0CA0-7BBF-6BB8-A8C904B28F94}"/>
                </a:ext>
              </a:extLst>
            </p:cNvPr>
            <p:cNvCxnSpPr>
              <a:cxnSpLocks/>
            </p:cNvCxnSpPr>
            <p:nvPr/>
          </p:nvCxnSpPr>
          <p:spPr bwMode="auto">
            <a:xfrm>
              <a:off x="1172886" y="3676086"/>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5F3FBF0F-8A66-ACF2-A7F5-B9BBDB9C7B05}"/>
                </a:ext>
              </a:extLst>
            </p:cNvPr>
            <p:cNvCxnSpPr>
              <a:cxnSpLocks/>
            </p:cNvCxnSpPr>
            <p:nvPr/>
          </p:nvCxnSpPr>
          <p:spPr bwMode="auto">
            <a:xfrm>
              <a:off x="1172886" y="4173483"/>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62169A8C-1844-BFDE-B41E-736A0B67C307}"/>
                </a:ext>
              </a:extLst>
            </p:cNvPr>
            <p:cNvCxnSpPr>
              <a:cxnSpLocks/>
            </p:cNvCxnSpPr>
            <p:nvPr/>
          </p:nvCxnSpPr>
          <p:spPr bwMode="auto">
            <a:xfrm>
              <a:off x="1172886" y="4670880"/>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2D05EA6-A65B-9E26-5A31-3DB3CB6DC192}"/>
                </a:ext>
              </a:extLst>
            </p:cNvPr>
            <p:cNvCxnSpPr>
              <a:cxnSpLocks/>
            </p:cNvCxnSpPr>
            <p:nvPr/>
          </p:nvCxnSpPr>
          <p:spPr bwMode="auto">
            <a:xfrm>
              <a:off x="1172886" y="5168278"/>
              <a:ext cx="8225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CC9C7B51-7134-0625-2985-5F8C2420ED73}"/>
              </a:ext>
            </a:extLst>
          </p:cNvPr>
          <p:cNvGrpSpPr/>
          <p:nvPr/>
        </p:nvGrpSpPr>
        <p:grpSpPr>
          <a:xfrm>
            <a:off x="1417654" y="5268485"/>
            <a:ext cx="4007822" cy="82978"/>
            <a:chOff x="1612376" y="5268485"/>
            <a:chExt cx="4007822" cy="82978"/>
          </a:xfrm>
        </p:grpSpPr>
        <p:grpSp>
          <p:nvGrpSpPr>
            <p:cNvPr id="213" name="Group 212">
              <a:extLst>
                <a:ext uri="{FF2B5EF4-FFF2-40B4-BE49-F238E27FC236}">
                  <a16:creationId xmlns:a16="http://schemas.microsoft.com/office/drawing/2014/main" id="{F784286C-B05B-1D6D-9240-41920C727566}"/>
                </a:ext>
              </a:extLst>
            </p:cNvPr>
            <p:cNvGrpSpPr/>
            <p:nvPr/>
          </p:nvGrpSpPr>
          <p:grpSpPr>
            <a:xfrm rot="5400000">
              <a:off x="2383949" y="4496912"/>
              <a:ext cx="82977" cy="1626123"/>
              <a:chOff x="1172886" y="3178689"/>
              <a:chExt cx="822597" cy="1989589"/>
            </a:xfrm>
          </p:grpSpPr>
          <p:cxnSp>
            <p:nvCxnSpPr>
              <p:cNvPr id="221" name="Straight Connector 220">
                <a:extLst>
                  <a:ext uri="{FF2B5EF4-FFF2-40B4-BE49-F238E27FC236}">
                    <a16:creationId xmlns:a16="http://schemas.microsoft.com/office/drawing/2014/main" id="{8744CB53-3212-7FFB-03B9-B065AD9CDFDB}"/>
                  </a:ext>
                </a:extLst>
              </p:cNvPr>
              <p:cNvCxnSpPr>
                <a:cxnSpLocks/>
              </p:cNvCxnSpPr>
              <p:nvPr/>
            </p:nvCxnSpPr>
            <p:spPr bwMode="auto">
              <a:xfrm>
                <a:off x="1172886" y="3178689"/>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FE7EED46-3EF1-785E-E9B2-2A7CC15AB404}"/>
                  </a:ext>
                </a:extLst>
              </p:cNvPr>
              <p:cNvCxnSpPr>
                <a:cxnSpLocks/>
              </p:cNvCxnSpPr>
              <p:nvPr/>
            </p:nvCxnSpPr>
            <p:spPr bwMode="auto">
              <a:xfrm>
                <a:off x="1172886" y="3676086"/>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6F1CE0E4-A700-52BD-4E51-387F4B2ED0CE}"/>
                  </a:ext>
                </a:extLst>
              </p:cNvPr>
              <p:cNvCxnSpPr>
                <a:cxnSpLocks/>
              </p:cNvCxnSpPr>
              <p:nvPr/>
            </p:nvCxnSpPr>
            <p:spPr bwMode="auto">
              <a:xfrm>
                <a:off x="1172886" y="4173483"/>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78442D1-6922-0D41-B9BF-0C28CCD4725D}"/>
                  </a:ext>
                </a:extLst>
              </p:cNvPr>
              <p:cNvCxnSpPr>
                <a:cxnSpLocks/>
              </p:cNvCxnSpPr>
              <p:nvPr/>
            </p:nvCxnSpPr>
            <p:spPr bwMode="auto">
              <a:xfrm>
                <a:off x="1172886" y="4670880"/>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2F60BC95-D395-B31F-8A3E-18BDAEF5E154}"/>
                  </a:ext>
                </a:extLst>
              </p:cNvPr>
              <p:cNvCxnSpPr>
                <a:cxnSpLocks/>
              </p:cNvCxnSpPr>
              <p:nvPr/>
            </p:nvCxnSpPr>
            <p:spPr bwMode="auto">
              <a:xfrm>
                <a:off x="1172886" y="5168278"/>
                <a:ext cx="8225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578870AE-5142-C131-AA08-469437392F0D}"/>
                </a:ext>
              </a:extLst>
            </p:cNvPr>
            <p:cNvGrpSpPr/>
            <p:nvPr/>
          </p:nvGrpSpPr>
          <p:grpSpPr>
            <a:xfrm rot="5400000">
              <a:off x="4571881" y="4303145"/>
              <a:ext cx="82976" cy="2013659"/>
              <a:chOff x="1172885" y="2704532"/>
              <a:chExt cx="822598" cy="2463746"/>
            </a:xfrm>
          </p:grpSpPr>
          <p:cxnSp>
            <p:nvCxnSpPr>
              <p:cNvPr id="215" name="Straight Connector 214">
                <a:extLst>
                  <a:ext uri="{FF2B5EF4-FFF2-40B4-BE49-F238E27FC236}">
                    <a16:creationId xmlns:a16="http://schemas.microsoft.com/office/drawing/2014/main" id="{F2A2106C-8DCA-B9F0-2D8B-5E31F263EFBB}"/>
                  </a:ext>
                </a:extLst>
              </p:cNvPr>
              <p:cNvCxnSpPr>
                <a:cxnSpLocks/>
              </p:cNvCxnSpPr>
              <p:nvPr/>
            </p:nvCxnSpPr>
            <p:spPr bwMode="auto">
              <a:xfrm>
                <a:off x="1172886" y="3178689"/>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687B86E0-24B3-3813-4F2B-80794E76E4C6}"/>
                  </a:ext>
                </a:extLst>
              </p:cNvPr>
              <p:cNvCxnSpPr>
                <a:cxnSpLocks/>
              </p:cNvCxnSpPr>
              <p:nvPr/>
            </p:nvCxnSpPr>
            <p:spPr bwMode="auto">
              <a:xfrm>
                <a:off x="1172886" y="3676086"/>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900D3215-DBA7-960D-CC31-DCA93A0D28E8}"/>
                  </a:ext>
                </a:extLst>
              </p:cNvPr>
              <p:cNvCxnSpPr>
                <a:cxnSpLocks/>
              </p:cNvCxnSpPr>
              <p:nvPr/>
            </p:nvCxnSpPr>
            <p:spPr bwMode="auto">
              <a:xfrm>
                <a:off x="1172886" y="4173483"/>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4D6B1359-D934-F9BC-30CF-C7F46B06C043}"/>
                  </a:ext>
                </a:extLst>
              </p:cNvPr>
              <p:cNvCxnSpPr>
                <a:cxnSpLocks/>
              </p:cNvCxnSpPr>
              <p:nvPr/>
            </p:nvCxnSpPr>
            <p:spPr bwMode="auto">
              <a:xfrm>
                <a:off x="1172886" y="4670880"/>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17AE77F3-D16D-E925-50C8-F48EFED8C712}"/>
                  </a:ext>
                </a:extLst>
              </p:cNvPr>
              <p:cNvCxnSpPr>
                <a:cxnSpLocks/>
              </p:cNvCxnSpPr>
              <p:nvPr/>
            </p:nvCxnSpPr>
            <p:spPr bwMode="auto">
              <a:xfrm>
                <a:off x="1172886" y="5168278"/>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744189C3-CBBF-A3C0-FCB7-D1DB304F4F09}"/>
                  </a:ext>
                </a:extLst>
              </p:cNvPr>
              <p:cNvCxnSpPr>
                <a:cxnSpLocks/>
              </p:cNvCxnSpPr>
              <p:nvPr/>
            </p:nvCxnSpPr>
            <p:spPr bwMode="auto">
              <a:xfrm>
                <a:off x="1172885" y="2704532"/>
                <a:ext cx="82259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26" name="Group 225">
            <a:extLst>
              <a:ext uri="{FF2B5EF4-FFF2-40B4-BE49-F238E27FC236}">
                <a16:creationId xmlns:a16="http://schemas.microsoft.com/office/drawing/2014/main" id="{D3A3C808-3E8B-6349-F936-2682A9FCC63B}"/>
              </a:ext>
            </a:extLst>
          </p:cNvPr>
          <p:cNvGrpSpPr/>
          <p:nvPr/>
        </p:nvGrpSpPr>
        <p:grpSpPr>
          <a:xfrm>
            <a:off x="1191991" y="5729753"/>
            <a:ext cx="4365267" cy="523220"/>
            <a:chOff x="1392951" y="5234946"/>
            <a:chExt cx="4365267" cy="523220"/>
          </a:xfrm>
        </p:grpSpPr>
        <p:sp>
          <p:nvSpPr>
            <p:cNvPr id="227" name="TextBox 226">
              <a:extLst>
                <a:ext uri="{FF2B5EF4-FFF2-40B4-BE49-F238E27FC236}">
                  <a16:creationId xmlns:a16="http://schemas.microsoft.com/office/drawing/2014/main" id="{B38E68E7-1EB8-50E9-9472-ACF4F7A6D793}"/>
                </a:ext>
              </a:extLst>
            </p:cNvPr>
            <p:cNvSpPr txBox="1"/>
            <p:nvPr/>
          </p:nvSpPr>
          <p:spPr bwMode="auto">
            <a:xfrm>
              <a:off x="1392951" y="5234946"/>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a:t>
              </a:r>
            </a:p>
          </p:txBody>
        </p:sp>
        <p:sp>
          <p:nvSpPr>
            <p:cNvPr id="228" name="TextBox 227">
              <a:extLst>
                <a:ext uri="{FF2B5EF4-FFF2-40B4-BE49-F238E27FC236}">
                  <a16:creationId xmlns:a16="http://schemas.microsoft.com/office/drawing/2014/main" id="{38CEC3B3-1B10-3730-9FE9-4129BA6FF2FB}"/>
                </a:ext>
              </a:extLst>
            </p:cNvPr>
            <p:cNvSpPr txBox="1"/>
            <p:nvPr/>
          </p:nvSpPr>
          <p:spPr bwMode="auto">
            <a:xfrm>
              <a:off x="1841659"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65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p:txBody>
        </p:sp>
        <p:sp>
          <p:nvSpPr>
            <p:cNvPr id="229" name="TextBox 228">
              <a:extLst>
                <a:ext uri="{FF2B5EF4-FFF2-40B4-BE49-F238E27FC236}">
                  <a16:creationId xmlns:a16="http://schemas.microsoft.com/office/drawing/2014/main" id="{0BF97AE6-5320-F90D-D355-CF0B21653CAA}"/>
                </a:ext>
              </a:extLst>
            </p:cNvPr>
            <p:cNvSpPr txBox="1"/>
            <p:nvPr/>
          </p:nvSpPr>
          <p:spPr bwMode="auto">
            <a:xfrm>
              <a:off x="2238331"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a:t>
              </a:r>
            </a:p>
          </p:txBody>
        </p:sp>
        <p:sp>
          <p:nvSpPr>
            <p:cNvPr id="230" name="TextBox 229">
              <a:extLst>
                <a:ext uri="{FF2B5EF4-FFF2-40B4-BE49-F238E27FC236}">
                  <a16:creationId xmlns:a16="http://schemas.microsoft.com/office/drawing/2014/main" id="{67280754-DFD4-85E1-5095-7DF5067B5D42}"/>
                </a:ext>
              </a:extLst>
            </p:cNvPr>
            <p:cNvSpPr txBox="1"/>
            <p:nvPr/>
          </p:nvSpPr>
          <p:spPr bwMode="auto">
            <a:xfrm>
              <a:off x="2641353"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p:txBody>
        </p:sp>
        <p:sp>
          <p:nvSpPr>
            <p:cNvPr id="231" name="TextBox 230">
              <a:extLst>
                <a:ext uri="{FF2B5EF4-FFF2-40B4-BE49-F238E27FC236}">
                  <a16:creationId xmlns:a16="http://schemas.microsoft.com/office/drawing/2014/main" id="{BD1EB475-F20A-C1B0-FDD2-A1DFF3AD0226}"/>
                </a:ext>
              </a:extLst>
            </p:cNvPr>
            <p:cNvSpPr txBox="1"/>
            <p:nvPr/>
          </p:nvSpPr>
          <p:spPr bwMode="auto">
            <a:xfrm>
              <a:off x="3044750"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p:txBody>
        </p:sp>
        <p:sp>
          <p:nvSpPr>
            <p:cNvPr id="232" name="TextBox 231">
              <a:extLst>
                <a:ext uri="{FF2B5EF4-FFF2-40B4-BE49-F238E27FC236}">
                  <a16:creationId xmlns:a16="http://schemas.microsoft.com/office/drawing/2014/main" id="{37D39B56-9816-D398-9942-1AFB8A508EF1}"/>
                </a:ext>
              </a:extLst>
            </p:cNvPr>
            <p:cNvSpPr txBox="1"/>
            <p:nvPr/>
          </p:nvSpPr>
          <p:spPr bwMode="auto">
            <a:xfrm>
              <a:off x="3441422" y="5234946"/>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233" name="TextBox 232">
              <a:extLst>
                <a:ext uri="{FF2B5EF4-FFF2-40B4-BE49-F238E27FC236}">
                  <a16:creationId xmlns:a16="http://schemas.microsoft.com/office/drawing/2014/main" id="{B3BC1DD6-D014-532B-E50B-7B723CC463E2}"/>
                </a:ext>
              </a:extLst>
            </p:cNvPr>
            <p:cNvSpPr txBox="1"/>
            <p:nvPr/>
          </p:nvSpPr>
          <p:spPr bwMode="auto">
            <a:xfrm>
              <a:off x="3878922"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234" name="TextBox 233">
              <a:extLst>
                <a:ext uri="{FF2B5EF4-FFF2-40B4-BE49-F238E27FC236}">
                  <a16:creationId xmlns:a16="http://schemas.microsoft.com/office/drawing/2014/main" id="{35EAEAE9-BDC9-D98A-24AE-323BF5AEC7FA}"/>
                </a:ext>
              </a:extLst>
            </p:cNvPr>
            <p:cNvSpPr txBox="1"/>
            <p:nvPr/>
          </p:nvSpPr>
          <p:spPr bwMode="auto">
            <a:xfrm>
              <a:off x="4290296"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235" name="TextBox 234">
              <a:extLst>
                <a:ext uri="{FF2B5EF4-FFF2-40B4-BE49-F238E27FC236}">
                  <a16:creationId xmlns:a16="http://schemas.microsoft.com/office/drawing/2014/main" id="{920F2813-6F98-7D6B-EC95-B01743C35672}"/>
                </a:ext>
              </a:extLst>
            </p:cNvPr>
            <p:cNvSpPr txBox="1"/>
            <p:nvPr/>
          </p:nvSpPr>
          <p:spPr bwMode="auto">
            <a:xfrm>
              <a:off x="4693693"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236" name="TextBox 235">
              <a:extLst>
                <a:ext uri="{FF2B5EF4-FFF2-40B4-BE49-F238E27FC236}">
                  <a16:creationId xmlns:a16="http://schemas.microsoft.com/office/drawing/2014/main" id="{997FE73E-6236-8842-047E-6AB838DD6C4A}"/>
                </a:ext>
              </a:extLst>
            </p:cNvPr>
            <p:cNvSpPr txBox="1"/>
            <p:nvPr/>
          </p:nvSpPr>
          <p:spPr bwMode="auto">
            <a:xfrm>
              <a:off x="5090365"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237" name="TextBox 236">
              <a:extLst>
                <a:ext uri="{FF2B5EF4-FFF2-40B4-BE49-F238E27FC236}">
                  <a16:creationId xmlns:a16="http://schemas.microsoft.com/office/drawing/2014/main" id="{99FD498C-15C9-F6AC-25A8-CD1068F0C50D}"/>
                </a:ext>
              </a:extLst>
            </p:cNvPr>
            <p:cNvSpPr txBox="1"/>
            <p:nvPr/>
          </p:nvSpPr>
          <p:spPr bwMode="auto">
            <a:xfrm>
              <a:off x="5482180" y="5234946"/>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238" name="Group 237">
            <a:extLst>
              <a:ext uri="{FF2B5EF4-FFF2-40B4-BE49-F238E27FC236}">
                <a16:creationId xmlns:a16="http://schemas.microsoft.com/office/drawing/2014/main" id="{37BE761F-6DCA-8EEA-5170-4BD599EF7302}"/>
              </a:ext>
            </a:extLst>
          </p:cNvPr>
          <p:cNvGrpSpPr/>
          <p:nvPr/>
        </p:nvGrpSpPr>
        <p:grpSpPr>
          <a:xfrm>
            <a:off x="776656" y="5837890"/>
            <a:ext cx="457200" cy="310912"/>
            <a:chOff x="977616" y="5837890"/>
            <a:chExt cx="457200" cy="310912"/>
          </a:xfrm>
        </p:grpSpPr>
        <p:grpSp>
          <p:nvGrpSpPr>
            <p:cNvPr id="239" name="Group 238">
              <a:extLst>
                <a:ext uri="{FF2B5EF4-FFF2-40B4-BE49-F238E27FC236}">
                  <a16:creationId xmlns:a16="http://schemas.microsoft.com/office/drawing/2014/main" id="{4D5298C5-9ADF-28AA-B985-629CF86D502C}"/>
                </a:ext>
              </a:extLst>
            </p:cNvPr>
            <p:cNvGrpSpPr/>
            <p:nvPr/>
          </p:nvGrpSpPr>
          <p:grpSpPr>
            <a:xfrm>
              <a:off x="977616" y="5837890"/>
              <a:ext cx="457200" cy="99554"/>
              <a:chOff x="3416300" y="3812046"/>
              <a:chExt cx="457200" cy="99554"/>
            </a:xfrm>
          </p:grpSpPr>
          <p:cxnSp>
            <p:nvCxnSpPr>
              <p:cNvPr id="243" name="Straight Connector 242">
                <a:extLst>
                  <a:ext uri="{FF2B5EF4-FFF2-40B4-BE49-F238E27FC236}">
                    <a16:creationId xmlns:a16="http://schemas.microsoft.com/office/drawing/2014/main" id="{04F105C8-F593-2806-3A1B-83710045522D}"/>
                  </a:ext>
                </a:extLst>
              </p:cNvPr>
              <p:cNvCxnSpPr>
                <a:cxnSpLocks/>
              </p:cNvCxnSpPr>
              <p:nvPr/>
            </p:nvCxnSpPr>
            <p:spPr bwMode="auto">
              <a:xfrm>
                <a:off x="3416300" y="3861823"/>
                <a:ext cx="457200" cy="0"/>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40DC842-CB53-E3F3-7366-90FAEFC11CAB}"/>
                  </a:ext>
                </a:extLst>
              </p:cNvPr>
              <p:cNvCxnSpPr>
                <a:cxnSpLocks/>
              </p:cNvCxnSpPr>
              <p:nvPr/>
            </p:nvCxnSpPr>
            <p:spPr bwMode="auto">
              <a:xfrm>
                <a:off x="3657600" y="3812046"/>
                <a:ext cx="0" cy="99554"/>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F21BC8D0-511E-541F-4E0C-0FD4586A5416}"/>
                </a:ext>
              </a:extLst>
            </p:cNvPr>
            <p:cNvGrpSpPr/>
            <p:nvPr/>
          </p:nvGrpSpPr>
          <p:grpSpPr>
            <a:xfrm>
              <a:off x="977616" y="6049248"/>
              <a:ext cx="457200" cy="99554"/>
              <a:chOff x="3416300" y="3812046"/>
              <a:chExt cx="457200" cy="99554"/>
            </a:xfrm>
          </p:grpSpPr>
          <p:cxnSp>
            <p:nvCxnSpPr>
              <p:cNvPr id="241" name="Straight Connector 240">
                <a:extLst>
                  <a:ext uri="{FF2B5EF4-FFF2-40B4-BE49-F238E27FC236}">
                    <a16:creationId xmlns:a16="http://schemas.microsoft.com/office/drawing/2014/main" id="{11ECEAC9-C374-B02F-EC45-ABE424B99819}"/>
                  </a:ext>
                </a:extLst>
              </p:cNvPr>
              <p:cNvCxnSpPr>
                <a:cxnSpLocks/>
              </p:cNvCxnSpPr>
              <p:nvPr/>
            </p:nvCxnSpPr>
            <p:spPr bwMode="auto">
              <a:xfrm>
                <a:off x="3416300" y="3861823"/>
                <a:ext cx="457200" cy="0"/>
              </a:xfrm>
              <a:prstGeom prst="line">
                <a:avLst/>
              </a:prstGeom>
              <a:noFill/>
              <a:ln w="28575" cap="flat" cmpd="sng" algn="ctr">
                <a:solidFill>
                  <a:schemeClr val="accent2"/>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8BF796CE-7F13-FD82-B8A0-B73819491E28}"/>
                  </a:ext>
                </a:extLst>
              </p:cNvPr>
              <p:cNvCxnSpPr>
                <a:cxnSpLocks/>
              </p:cNvCxnSpPr>
              <p:nvPr/>
            </p:nvCxnSpPr>
            <p:spPr bwMode="auto">
              <a:xfrm>
                <a:off x="3657600" y="3812046"/>
                <a:ext cx="0" cy="99554"/>
              </a:xfrm>
              <a:prstGeom prst="line">
                <a:avLst/>
              </a:prstGeom>
              <a:noFill/>
              <a:ln w="28575" cap="flat" cmpd="sng" algn="ctr">
                <a:solidFill>
                  <a:schemeClr val="accent2"/>
                </a:solidFill>
                <a:prstDash val="solid"/>
                <a:round/>
                <a:headEnd type="none" w="med" len="med"/>
                <a:tailEnd type="none" w="med" len="med"/>
              </a:ln>
              <a:effectLst/>
            </p:spPr>
          </p:cxnSp>
        </p:grpSp>
      </p:grpSp>
      <p:sp>
        <p:nvSpPr>
          <p:cNvPr id="245" name="Freeform: Shape 244">
            <a:extLst>
              <a:ext uri="{FF2B5EF4-FFF2-40B4-BE49-F238E27FC236}">
                <a16:creationId xmlns:a16="http://schemas.microsoft.com/office/drawing/2014/main" id="{50AE3BF4-1EE1-BC0C-5441-97038B9E3053}"/>
              </a:ext>
            </a:extLst>
          </p:cNvPr>
          <p:cNvSpPr/>
          <p:nvPr/>
        </p:nvSpPr>
        <p:spPr bwMode="auto">
          <a:xfrm>
            <a:off x="1529303" y="3228975"/>
            <a:ext cx="3819525" cy="1892300"/>
          </a:xfrm>
          <a:custGeom>
            <a:avLst/>
            <a:gdLst>
              <a:gd name="connsiteX0" fmla="*/ 3819525 w 3819525"/>
              <a:gd name="connsiteY0" fmla="*/ 1892300 h 1892300"/>
              <a:gd name="connsiteX1" fmla="*/ 3248025 w 3819525"/>
              <a:gd name="connsiteY1" fmla="*/ 1892300 h 1892300"/>
              <a:gd name="connsiteX2" fmla="*/ 3248025 w 3819525"/>
              <a:gd name="connsiteY2" fmla="*/ 1844675 h 1892300"/>
              <a:gd name="connsiteX3" fmla="*/ 3225800 w 3819525"/>
              <a:gd name="connsiteY3" fmla="*/ 1844675 h 1892300"/>
              <a:gd name="connsiteX4" fmla="*/ 3225800 w 3819525"/>
              <a:gd name="connsiteY4" fmla="*/ 1790700 h 1892300"/>
              <a:gd name="connsiteX5" fmla="*/ 3209925 w 3819525"/>
              <a:gd name="connsiteY5" fmla="*/ 1790700 h 1892300"/>
              <a:gd name="connsiteX6" fmla="*/ 3209925 w 3819525"/>
              <a:gd name="connsiteY6" fmla="*/ 1746250 h 1892300"/>
              <a:gd name="connsiteX7" fmla="*/ 2962275 w 3819525"/>
              <a:gd name="connsiteY7" fmla="*/ 1746250 h 1892300"/>
              <a:gd name="connsiteX8" fmla="*/ 2962275 w 3819525"/>
              <a:gd name="connsiteY8" fmla="*/ 1695450 h 1892300"/>
              <a:gd name="connsiteX9" fmla="*/ 2085975 w 3819525"/>
              <a:gd name="connsiteY9" fmla="*/ 1695450 h 1892300"/>
              <a:gd name="connsiteX10" fmla="*/ 2085975 w 3819525"/>
              <a:gd name="connsiteY10" fmla="*/ 1657350 h 1892300"/>
              <a:gd name="connsiteX11" fmla="*/ 1968500 w 3819525"/>
              <a:gd name="connsiteY11" fmla="*/ 1657350 h 1892300"/>
              <a:gd name="connsiteX12" fmla="*/ 1968500 w 3819525"/>
              <a:gd name="connsiteY12" fmla="*/ 1625600 h 1892300"/>
              <a:gd name="connsiteX13" fmla="*/ 1898650 w 3819525"/>
              <a:gd name="connsiteY13" fmla="*/ 1625600 h 1892300"/>
              <a:gd name="connsiteX14" fmla="*/ 1898650 w 3819525"/>
              <a:gd name="connsiteY14" fmla="*/ 1625600 h 1892300"/>
              <a:gd name="connsiteX15" fmla="*/ 1898650 w 3819525"/>
              <a:gd name="connsiteY15" fmla="*/ 1603375 h 1892300"/>
              <a:gd name="connsiteX16" fmla="*/ 1778000 w 3819525"/>
              <a:gd name="connsiteY16" fmla="*/ 1603375 h 1892300"/>
              <a:gd name="connsiteX17" fmla="*/ 1790700 w 3819525"/>
              <a:gd name="connsiteY17" fmla="*/ 1590675 h 1892300"/>
              <a:gd name="connsiteX18" fmla="*/ 1733550 w 3819525"/>
              <a:gd name="connsiteY18" fmla="*/ 1590675 h 1892300"/>
              <a:gd name="connsiteX19" fmla="*/ 1733550 w 3819525"/>
              <a:gd name="connsiteY19" fmla="*/ 1552575 h 1892300"/>
              <a:gd name="connsiteX20" fmla="*/ 1495425 w 3819525"/>
              <a:gd name="connsiteY20" fmla="*/ 1552575 h 1892300"/>
              <a:gd name="connsiteX21" fmla="*/ 1495425 w 3819525"/>
              <a:gd name="connsiteY21" fmla="*/ 1533525 h 1892300"/>
              <a:gd name="connsiteX22" fmla="*/ 1384300 w 3819525"/>
              <a:gd name="connsiteY22" fmla="*/ 1533525 h 1892300"/>
              <a:gd name="connsiteX23" fmla="*/ 1384300 w 3819525"/>
              <a:gd name="connsiteY23" fmla="*/ 1492250 h 1892300"/>
              <a:gd name="connsiteX24" fmla="*/ 1371600 w 3819525"/>
              <a:gd name="connsiteY24" fmla="*/ 1492250 h 1892300"/>
              <a:gd name="connsiteX25" fmla="*/ 1371600 w 3819525"/>
              <a:gd name="connsiteY25" fmla="*/ 1463675 h 1892300"/>
              <a:gd name="connsiteX26" fmla="*/ 1352550 w 3819525"/>
              <a:gd name="connsiteY26" fmla="*/ 1463675 h 1892300"/>
              <a:gd name="connsiteX27" fmla="*/ 1352550 w 3819525"/>
              <a:gd name="connsiteY27" fmla="*/ 1406525 h 1892300"/>
              <a:gd name="connsiteX28" fmla="*/ 1250950 w 3819525"/>
              <a:gd name="connsiteY28" fmla="*/ 1406525 h 1892300"/>
              <a:gd name="connsiteX29" fmla="*/ 1250950 w 3819525"/>
              <a:gd name="connsiteY29" fmla="*/ 1374775 h 1892300"/>
              <a:gd name="connsiteX30" fmla="*/ 1139825 w 3819525"/>
              <a:gd name="connsiteY30" fmla="*/ 1374775 h 1892300"/>
              <a:gd name="connsiteX31" fmla="*/ 1139825 w 3819525"/>
              <a:gd name="connsiteY31" fmla="*/ 1362075 h 1892300"/>
              <a:gd name="connsiteX32" fmla="*/ 1041400 w 3819525"/>
              <a:gd name="connsiteY32" fmla="*/ 1362075 h 1892300"/>
              <a:gd name="connsiteX33" fmla="*/ 1041400 w 3819525"/>
              <a:gd name="connsiteY33" fmla="*/ 1362075 h 1892300"/>
              <a:gd name="connsiteX34" fmla="*/ 1019175 w 3819525"/>
              <a:gd name="connsiteY34" fmla="*/ 1339850 h 1892300"/>
              <a:gd name="connsiteX35" fmla="*/ 1019175 w 3819525"/>
              <a:gd name="connsiteY35" fmla="*/ 1308100 h 1892300"/>
              <a:gd name="connsiteX36" fmla="*/ 990600 w 3819525"/>
              <a:gd name="connsiteY36" fmla="*/ 1308100 h 1892300"/>
              <a:gd name="connsiteX37" fmla="*/ 990600 w 3819525"/>
              <a:gd name="connsiteY37" fmla="*/ 1250950 h 1892300"/>
              <a:gd name="connsiteX38" fmla="*/ 987425 w 3819525"/>
              <a:gd name="connsiteY38" fmla="*/ 1250950 h 1892300"/>
              <a:gd name="connsiteX39" fmla="*/ 987425 w 3819525"/>
              <a:gd name="connsiteY39" fmla="*/ 1235075 h 1892300"/>
              <a:gd name="connsiteX40" fmla="*/ 968375 w 3819525"/>
              <a:gd name="connsiteY40" fmla="*/ 1235075 h 1892300"/>
              <a:gd name="connsiteX41" fmla="*/ 968375 w 3819525"/>
              <a:gd name="connsiteY41" fmla="*/ 1190625 h 1892300"/>
              <a:gd name="connsiteX42" fmla="*/ 892175 w 3819525"/>
              <a:gd name="connsiteY42" fmla="*/ 1190625 h 1892300"/>
              <a:gd name="connsiteX43" fmla="*/ 892175 w 3819525"/>
              <a:gd name="connsiteY43" fmla="*/ 1171575 h 1892300"/>
              <a:gd name="connsiteX44" fmla="*/ 850900 w 3819525"/>
              <a:gd name="connsiteY44" fmla="*/ 1171575 h 1892300"/>
              <a:gd name="connsiteX45" fmla="*/ 850900 w 3819525"/>
              <a:gd name="connsiteY45" fmla="*/ 1136650 h 1892300"/>
              <a:gd name="connsiteX46" fmla="*/ 838200 w 3819525"/>
              <a:gd name="connsiteY46" fmla="*/ 1136650 h 1892300"/>
              <a:gd name="connsiteX47" fmla="*/ 838200 w 3819525"/>
              <a:gd name="connsiteY47" fmla="*/ 1108075 h 1892300"/>
              <a:gd name="connsiteX48" fmla="*/ 768350 w 3819525"/>
              <a:gd name="connsiteY48" fmla="*/ 1108075 h 1892300"/>
              <a:gd name="connsiteX49" fmla="*/ 768350 w 3819525"/>
              <a:gd name="connsiteY49" fmla="*/ 1092200 h 1892300"/>
              <a:gd name="connsiteX50" fmla="*/ 752475 w 3819525"/>
              <a:gd name="connsiteY50" fmla="*/ 1092200 h 1892300"/>
              <a:gd name="connsiteX51" fmla="*/ 752475 w 3819525"/>
              <a:gd name="connsiteY51" fmla="*/ 1069975 h 1892300"/>
              <a:gd name="connsiteX52" fmla="*/ 638175 w 3819525"/>
              <a:gd name="connsiteY52" fmla="*/ 1069975 h 1892300"/>
              <a:gd name="connsiteX53" fmla="*/ 638175 w 3819525"/>
              <a:gd name="connsiteY53" fmla="*/ 1054100 h 1892300"/>
              <a:gd name="connsiteX54" fmla="*/ 631825 w 3819525"/>
              <a:gd name="connsiteY54" fmla="*/ 1047750 h 1892300"/>
              <a:gd name="connsiteX55" fmla="*/ 631825 w 3819525"/>
              <a:gd name="connsiteY55" fmla="*/ 1035050 h 1892300"/>
              <a:gd name="connsiteX56" fmla="*/ 615950 w 3819525"/>
              <a:gd name="connsiteY56" fmla="*/ 1035050 h 1892300"/>
              <a:gd name="connsiteX57" fmla="*/ 615950 w 3819525"/>
              <a:gd name="connsiteY57" fmla="*/ 1019175 h 1892300"/>
              <a:gd name="connsiteX58" fmla="*/ 596900 w 3819525"/>
              <a:gd name="connsiteY58" fmla="*/ 1019175 h 1892300"/>
              <a:gd name="connsiteX59" fmla="*/ 606425 w 3819525"/>
              <a:gd name="connsiteY59" fmla="*/ 1009650 h 1892300"/>
              <a:gd name="connsiteX60" fmla="*/ 587375 w 3819525"/>
              <a:gd name="connsiteY60" fmla="*/ 1009650 h 1892300"/>
              <a:gd name="connsiteX61" fmla="*/ 587375 w 3819525"/>
              <a:gd name="connsiteY61" fmla="*/ 990600 h 1892300"/>
              <a:gd name="connsiteX62" fmla="*/ 533400 w 3819525"/>
              <a:gd name="connsiteY62" fmla="*/ 990600 h 1892300"/>
              <a:gd name="connsiteX63" fmla="*/ 533400 w 3819525"/>
              <a:gd name="connsiteY63" fmla="*/ 977900 h 1892300"/>
              <a:gd name="connsiteX64" fmla="*/ 466725 w 3819525"/>
              <a:gd name="connsiteY64" fmla="*/ 977900 h 1892300"/>
              <a:gd name="connsiteX65" fmla="*/ 466725 w 3819525"/>
              <a:gd name="connsiteY65" fmla="*/ 930275 h 1892300"/>
              <a:gd name="connsiteX66" fmla="*/ 390525 w 3819525"/>
              <a:gd name="connsiteY66" fmla="*/ 930275 h 1892300"/>
              <a:gd name="connsiteX67" fmla="*/ 390525 w 3819525"/>
              <a:gd name="connsiteY67" fmla="*/ 857250 h 1892300"/>
              <a:gd name="connsiteX68" fmla="*/ 381000 w 3819525"/>
              <a:gd name="connsiteY68" fmla="*/ 857250 h 1892300"/>
              <a:gd name="connsiteX69" fmla="*/ 381000 w 3819525"/>
              <a:gd name="connsiteY69" fmla="*/ 774700 h 1892300"/>
              <a:gd name="connsiteX70" fmla="*/ 371475 w 3819525"/>
              <a:gd name="connsiteY70" fmla="*/ 774700 h 1892300"/>
              <a:gd name="connsiteX71" fmla="*/ 371475 w 3819525"/>
              <a:gd name="connsiteY71" fmla="*/ 742950 h 1892300"/>
              <a:gd name="connsiteX72" fmla="*/ 368300 w 3819525"/>
              <a:gd name="connsiteY72" fmla="*/ 742950 h 1892300"/>
              <a:gd name="connsiteX73" fmla="*/ 368300 w 3819525"/>
              <a:gd name="connsiteY73" fmla="*/ 711200 h 1892300"/>
              <a:gd name="connsiteX74" fmla="*/ 355600 w 3819525"/>
              <a:gd name="connsiteY74" fmla="*/ 711200 h 1892300"/>
              <a:gd name="connsiteX75" fmla="*/ 346075 w 3819525"/>
              <a:gd name="connsiteY75" fmla="*/ 701675 h 1892300"/>
              <a:gd name="connsiteX76" fmla="*/ 285750 w 3819525"/>
              <a:gd name="connsiteY76" fmla="*/ 701675 h 1892300"/>
              <a:gd name="connsiteX77" fmla="*/ 285750 w 3819525"/>
              <a:gd name="connsiteY77" fmla="*/ 682625 h 1892300"/>
              <a:gd name="connsiteX78" fmla="*/ 165100 w 3819525"/>
              <a:gd name="connsiteY78" fmla="*/ 682625 h 1892300"/>
              <a:gd name="connsiteX79" fmla="*/ 165100 w 3819525"/>
              <a:gd name="connsiteY79" fmla="*/ 654050 h 1892300"/>
              <a:gd name="connsiteX80" fmla="*/ 139700 w 3819525"/>
              <a:gd name="connsiteY80" fmla="*/ 654050 h 1892300"/>
              <a:gd name="connsiteX81" fmla="*/ 139700 w 3819525"/>
              <a:gd name="connsiteY81" fmla="*/ 571500 h 1892300"/>
              <a:gd name="connsiteX82" fmla="*/ 130175 w 3819525"/>
              <a:gd name="connsiteY82" fmla="*/ 571500 h 1892300"/>
              <a:gd name="connsiteX83" fmla="*/ 130175 w 3819525"/>
              <a:gd name="connsiteY83" fmla="*/ 269875 h 1892300"/>
              <a:gd name="connsiteX84" fmla="*/ 120650 w 3819525"/>
              <a:gd name="connsiteY84" fmla="*/ 269875 h 1892300"/>
              <a:gd name="connsiteX85" fmla="*/ 120650 w 3819525"/>
              <a:gd name="connsiteY85" fmla="*/ 82550 h 1892300"/>
              <a:gd name="connsiteX86" fmla="*/ 101600 w 3819525"/>
              <a:gd name="connsiteY86" fmla="*/ 82550 h 1892300"/>
              <a:gd name="connsiteX87" fmla="*/ 101600 w 3819525"/>
              <a:gd name="connsiteY87" fmla="*/ 66675 h 1892300"/>
              <a:gd name="connsiteX88" fmla="*/ 88900 w 3819525"/>
              <a:gd name="connsiteY88" fmla="*/ 66675 h 1892300"/>
              <a:gd name="connsiteX89" fmla="*/ 88900 w 3819525"/>
              <a:gd name="connsiteY89" fmla="*/ 34925 h 1892300"/>
              <a:gd name="connsiteX90" fmla="*/ 79375 w 3819525"/>
              <a:gd name="connsiteY90" fmla="*/ 34925 h 1892300"/>
              <a:gd name="connsiteX91" fmla="*/ 79375 w 3819525"/>
              <a:gd name="connsiteY91" fmla="*/ 12700 h 1892300"/>
              <a:gd name="connsiteX92" fmla="*/ 53975 w 3819525"/>
              <a:gd name="connsiteY92" fmla="*/ 12700 h 1892300"/>
              <a:gd name="connsiteX93" fmla="*/ 53975 w 3819525"/>
              <a:gd name="connsiteY93" fmla="*/ 12700 h 1892300"/>
              <a:gd name="connsiteX94" fmla="*/ 66675 w 3819525"/>
              <a:gd name="connsiteY94" fmla="*/ 0 h 1892300"/>
              <a:gd name="connsiteX95" fmla="*/ 0 w 3819525"/>
              <a:gd name="connsiteY95" fmla="*/ 0 h 1892300"/>
              <a:gd name="connsiteX0" fmla="*/ 3819525 w 3819525"/>
              <a:gd name="connsiteY0" fmla="*/ 1892300 h 1892300"/>
              <a:gd name="connsiteX1" fmla="*/ 3248025 w 3819525"/>
              <a:gd name="connsiteY1" fmla="*/ 1892300 h 1892300"/>
              <a:gd name="connsiteX2" fmla="*/ 3248025 w 3819525"/>
              <a:gd name="connsiteY2" fmla="*/ 1844675 h 1892300"/>
              <a:gd name="connsiteX3" fmla="*/ 3225800 w 3819525"/>
              <a:gd name="connsiteY3" fmla="*/ 1844675 h 1892300"/>
              <a:gd name="connsiteX4" fmla="*/ 3225800 w 3819525"/>
              <a:gd name="connsiteY4" fmla="*/ 1790700 h 1892300"/>
              <a:gd name="connsiteX5" fmla="*/ 3209925 w 3819525"/>
              <a:gd name="connsiteY5" fmla="*/ 1790700 h 1892300"/>
              <a:gd name="connsiteX6" fmla="*/ 3209925 w 3819525"/>
              <a:gd name="connsiteY6" fmla="*/ 1746250 h 1892300"/>
              <a:gd name="connsiteX7" fmla="*/ 2962275 w 3819525"/>
              <a:gd name="connsiteY7" fmla="*/ 1746250 h 1892300"/>
              <a:gd name="connsiteX8" fmla="*/ 2962275 w 3819525"/>
              <a:gd name="connsiteY8" fmla="*/ 1695450 h 1892300"/>
              <a:gd name="connsiteX9" fmla="*/ 2085975 w 3819525"/>
              <a:gd name="connsiteY9" fmla="*/ 1695450 h 1892300"/>
              <a:gd name="connsiteX10" fmla="*/ 2085975 w 3819525"/>
              <a:gd name="connsiteY10" fmla="*/ 1657350 h 1892300"/>
              <a:gd name="connsiteX11" fmla="*/ 1968500 w 3819525"/>
              <a:gd name="connsiteY11" fmla="*/ 1657350 h 1892300"/>
              <a:gd name="connsiteX12" fmla="*/ 1968500 w 3819525"/>
              <a:gd name="connsiteY12" fmla="*/ 1625600 h 1892300"/>
              <a:gd name="connsiteX13" fmla="*/ 1898650 w 3819525"/>
              <a:gd name="connsiteY13" fmla="*/ 1625600 h 1892300"/>
              <a:gd name="connsiteX14" fmla="*/ 1898650 w 3819525"/>
              <a:gd name="connsiteY14" fmla="*/ 1625600 h 1892300"/>
              <a:gd name="connsiteX15" fmla="*/ 1898650 w 3819525"/>
              <a:gd name="connsiteY15" fmla="*/ 1603375 h 1892300"/>
              <a:gd name="connsiteX16" fmla="*/ 1794668 w 3819525"/>
              <a:gd name="connsiteY16" fmla="*/ 1603375 h 1892300"/>
              <a:gd name="connsiteX17" fmla="*/ 1790700 w 3819525"/>
              <a:gd name="connsiteY17" fmla="*/ 1590675 h 1892300"/>
              <a:gd name="connsiteX18" fmla="*/ 1733550 w 3819525"/>
              <a:gd name="connsiteY18" fmla="*/ 1590675 h 1892300"/>
              <a:gd name="connsiteX19" fmla="*/ 1733550 w 3819525"/>
              <a:gd name="connsiteY19" fmla="*/ 1552575 h 1892300"/>
              <a:gd name="connsiteX20" fmla="*/ 1495425 w 3819525"/>
              <a:gd name="connsiteY20" fmla="*/ 1552575 h 1892300"/>
              <a:gd name="connsiteX21" fmla="*/ 1495425 w 3819525"/>
              <a:gd name="connsiteY21" fmla="*/ 1533525 h 1892300"/>
              <a:gd name="connsiteX22" fmla="*/ 1384300 w 3819525"/>
              <a:gd name="connsiteY22" fmla="*/ 1533525 h 1892300"/>
              <a:gd name="connsiteX23" fmla="*/ 1384300 w 3819525"/>
              <a:gd name="connsiteY23" fmla="*/ 1492250 h 1892300"/>
              <a:gd name="connsiteX24" fmla="*/ 1371600 w 3819525"/>
              <a:gd name="connsiteY24" fmla="*/ 1492250 h 1892300"/>
              <a:gd name="connsiteX25" fmla="*/ 1371600 w 3819525"/>
              <a:gd name="connsiteY25" fmla="*/ 1463675 h 1892300"/>
              <a:gd name="connsiteX26" fmla="*/ 1352550 w 3819525"/>
              <a:gd name="connsiteY26" fmla="*/ 1463675 h 1892300"/>
              <a:gd name="connsiteX27" fmla="*/ 1352550 w 3819525"/>
              <a:gd name="connsiteY27" fmla="*/ 1406525 h 1892300"/>
              <a:gd name="connsiteX28" fmla="*/ 1250950 w 3819525"/>
              <a:gd name="connsiteY28" fmla="*/ 1406525 h 1892300"/>
              <a:gd name="connsiteX29" fmla="*/ 1250950 w 3819525"/>
              <a:gd name="connsiteY29" fmla="*/ 1374775 h 1892300"/>
              <a:gd name="connsiteX30" fmla="*/ 1139825 w 3819525"/>
              <a:gd name="connsiteY30" fmla="*/ 1374775 h 1892300"/>
              <a:gd name="connsiteX31" fmla="*/ 1139825 w 3819525"/>
              <a:gd name="connsiteY31" fmla="*/ 1362075 h 1892300"/>
              <a:gd name="connsiteX32" fmla="*/ 1041400 w 3819525"/>
              <a:gd name="connsiteY32" fmla="*/ 1362075 h 1892300"/>
              <a:gd name="connsiteX33" fmla="*/ 1041400 w 3819525"/>
              <a:gd name="connsiteY33" fmla="*/ 1362075 h 1892300"/>
              <a:gd name="connsiteX34" fmla="*/ 1019175 w 3819525"/>
              <a:gd name="connsiteY34" fmla="*/ 1339850 h 1892300"/>
              <a:gd name="connsiteX35" fmla="*/ 1019175 w 3819525"/>
              <a:gd name="connsiteY35" fmla="*/ 1308100 h 1892300"/>
              <a:gd name="connsiteX36" fmla="*/ 990600 w 3819525"/>
              <a:gd name="connsiteY36" fmla="*/ 1308100 h 1892300"/>
              <a:gd name="connsiteX37" fmla="*/ 990600 w 3819525"/>
              <a:gd name="connsiteY37" fmla="*/ 1250950 h 1892300"/>
              <a:gd name="connsiteX38" fmla="*/ 987425 w 3819525"/>
              <a:gd name="connsiteY38" fmla="*/ 1250950 h 1892300"/>
              <a:gd name="connsiteX39" fmla="*/ 987425 w 3819525"/>
              <a:gd name="connsiteY39" fmla="*/ 1235075 h 1892300"/>
              <a:gd name="connsiteX40" fmla="*/ 968375 w 3819525"/>
              <a:gd name="connsiteY40" fmla="*/ 1235075 h 1892300"/>
              <a:gd name="connsiteX41" fmla="*/ 968375 w 3819525"/>
              <a:gd name="connsiteY41" fmla="*/ 1190625 h 1892300"/>
              <a:gd name="connsiteX42" fmla="*/ 892175 w 3819525"/>
              <a:gd name="connsiteY42" fmla="*/ 1190625 h 1892300"/>
              <a:gd name="connsiteX43" fmla="*/ 892175 w 3819525"/>
              <a:gd name="connsiteY43" fmla="*/ 1171575 h 1892300"/>
              <a:gd name="connsiteX44" fmla="*/ 850900 w 3819525"/>
              <a:gd name="connsiteY44" fmla="*/ 1171575 h 1892300"/>
              <a:gd name="connsiteX45" fmla="*/ 850900 w 3819525"/>
              <a:gd name="connsiteY45" fmla="*/ 1136650 h 1892300"/>
              <a:gd name="connsiteX46" fmla="*/ 838200 w 3819525"/>
              <a:gd name="connsiteY46" fmla="*/ 1136650 h 1892300"/>
              <a:gd name="connsiteX47" fmla="*/ 838200 w 3819525"/>
              <a:gd name="connsiteY47" fmla="*/ 1108075 h 1892300"/>
              <a:gd name="connsiteX48" fmla="*/ 768350 w 3819525"/>
              <a:gd name="connsiteY48" fmla="*/ 1108075 h 1892300"/>
              <a:gd name="connsiteX49" fmla="*/ 768350 w 3819525"/>
              <a:gd name="connsiteY49" fmla="*/ 1092200 h 1892300"/>
              <a:gd name="connsiteX50" fmla="*/ 752475 w 3819525"/>
              <a:gd name="connsiteY50" fmla="*/ 1092200 h 1892300"/>
              <a:gd name="connsiteX51" fmla="*/ 752475 w 3819525"/>
              <a:gd name="connsiteY51" fmla="*/ 1069975 h 1892300"/>
              <a:gd name="connsiteX52" fmla="*/ 638175 w 3819525"/>
              <a:gd name="connsiteY52" fmla="*/ 1069975 h 1892300"/>
              <a:gd name="connsiteX53" fmla="*/ 638175 w 3819525"/>
              <a:gd name="connsiteY53" fmla="*/ 1054100 h 1892300"/>
              <a:gd name="connsiteX54" fmla="*/ 631825 w 3819525"/>
              <a:gd name="connsiteY54" fmla="*/ 1047750 h 1892300"/>
              <a:gd name="connsiteX55" fmla="*/ 631825 w 3819525"/>
              <a:gd name="connsiteY55" fmla="*/ 1035050 h 1892300"/>
              <a:gd name="connsiteX56" fmla="*/ 615950 w 3819525"/>
              <a:gd name="connsiteY56" fmla="*/ 1035050 h 1892300"/>
              <a:gd name="connsiteX57" fmla="*/ 615950 w 3819525"/>
              <a:gd name="connsiteY57" fmla="*/ 1019175 h 1892300"/>
              <a:gd name="connsiteX58" fmla="*/ 596900 w 3819525"/>
              <a:gd name="connsiteY58" fmla="*/ 1019175 h 1892300"/>
              <a:gd name="connsiteX59" fmla="*/ 606425 w 3819525"/>
              <a:gd name="connsiteY59" fmla="*/ 1009650 h 1892300"/>
              <a:gd name="connsiteX60" fmla="*/ 587375 w 3819525"/>
              <a:gd name="connsiteY60" fmla="*/ 1009650 h 1892300"/>
              <a:gd name="connsiteX61" fmla="*/ 587375 w 3819525"/>
              <a:gd name="connsiteY61" fmla="*/ 990600 h 1892300"/>
              <a:gd name="connsiteX62" fmla="*/ 533400 w 3819525"/>
              <a:gd name="connsiteY62" fmla="*/ 990600 h 1892300"/>
              <a:gd name="connsiteX63" fmla="*/ 533400 w 3819525"/>
              <a:gd name="connsiteY63" fmla="*/ 977900 h 1892300"/>
              <a:gd name="connsiteX64" fmla="*/ 466725 w 3819525"/>
              <a:gd name="connsiteY64" fmla="*/ 977900 h 1892300"/>
              <a:gd name="connsiteX65" fmla="*/ 466725 w 3819525"/>
              <a:gd name="connsiteY65" fmla="*/ 930275 h 1892300"/>
              <a:gd name="connsiteX66" fmla="*/ 390525 w 3819525"/>
              <a:gd name="connsiteY66" fmla="*/ 930275 h 1892300"/>
              <a:gd name="connsiteX67" fmla="*/ 390525 w 3819525"/>
              <a:gd name="connsiteY67" fmla="*/ 857250 h 1892300"/>
              <a:gd name="connsiteX68" fmla="*/ 381000 w 3819525"/>
              <a:gd name="connsiteY68" fmla="*/ 857250 h 1892300"/>
              <a:gd name="connsiteX69" fmla="*/ 381000 w 3819525"/>
              <a:gd name="connsiteY69" fmla="*/ 774700 h 1892300"/>
              <a:gd name="connsiteX70" fmla="*/ 371475 w 3819525"/>
              <a:gd name="connsiteY70" fmla="*/ 774700 h 1892300"/>
              <a:gd name="connsiteX71" fmla="*/ 371475 w 3819525"/>
              <a:gd name="connsiteY71" fmla="*/ 742950 h 1892300"/>
              <a:gd name="connsiteX72" fmla="*/ 368300 w 3819525"/>
              <a:gd name="connsiteY72" fmla="*/ 742950 h 1892300"/>
              <a:gd name="connsiteX73" fmla="*/ 368300 w 3819525"/>
              <a:gd name="connsiteY73" fmla="*/ 711200 h 1892300"/>
              <a:gd name="connsiteX74" fmla="*/ 355600 w 3819525"/>
              <a:gd name="connsiteY74" fmla="*/ 711200 h 1892300"/>
              <a:gd name="connsiteX75" fmla="*/ 346075 w 3819525"/>
              <a:gd name="connsiteY75" fmla="*/ 701675 h 1892300"/>
              <a:gd name="connsiteX76" fmla="*/ 285750 w 3819525"/>
              <a:gd name="connsiteY76" fmla="*/ 701675 h 1892300"/>
              <a:gd name="connsiteX77" fmla="*/ 285750 w 3819525"/>
              <a:gd name="connsiteY77" fmla="*/ 682625 h 1892300"/>
              <a:gd name="connsiteX78" fmla="*/ 165100 w 3819525"/>
              <a:gd name="connsiteY78" fmla="*/ 682625 h 1892300"/>
              <a:gd name="connsiteX79" fmla="*/ 165100 w 3819525"/>
              <a:gd name="connsiteY79" fmla="*/ 654050 h 1892300"/>
              <a:gd name="connsiteX80" fmla="*/ 139700 w 3819525"/>
              <a:gd name="connsiteY80" fmla="*/ 654050 h 1892300"/>
              <a:gd name="connsiteX81" fmla="*/ 139700 w 3819525"/>
              <a:gd name="connsiteY81" fmla="*/ 571500 h 1892300"/>
              <a:gd name="connsiteX82" fmla="*/ 130175 w 3819525"/>
              <a:gd name="connsiteY82" fmla="*/ 571500 h 1892300"/>
              <a:gd name="connsiteX83" fmla="*/ 130175 w 3819525"/>
              <a:gd name="connsiteY83" fmla="*/ 269875 h 1892300"/>
              <a:gd name="connsiteX84" fmla="*/ 120650 w 3819525"/>
              <a:gd name="connsiteY84" fmla="*/ 269875 h 1892300"/>
              <a:gd name="connsiteX85" fmla="*/ 120650 w 3819525"/>
              <a:gd name="connsiteY85" fmla="*/ 82550 h 1892300"/>
              <a:gd name="connsiteX86" fmla="*/ 101600 w 3819525"/>
              <a:gd name="connsiteY86" fmla="*/ 82550 h 1892300"/>
              <a:gd name="connsiteX87" fmla="*/ 101600 w 3819525"/>
              <a:gd name="connsiteY87" fmla="*/ 66675 h 1892300"/>
              <a:gd name="connsiteX88" fmla="*/ 88900 w 3819525"/>
              <a:gd name="connsiteY88" fmla="*/ 66675 h 1892300"/>
              <a:gd name="connsiteX89" fmla="*/ 88900 w 3819525"/>
              <a:gd name="connsiteY89" fmla="*/ 34925 h 1892300"/>
              <a:gd name="connsiteX90" fmla="*/ 79375 w 3819525"/>
              <a:gd name="connsiteY90" fmla="*/ 34925 h 1892300"/>
              <a:gd name="connsiteX91" fmla="*/ 79375 w 3819525"/>
              <a:gd name="connsiteY91" fmla="*/ 12700 h 1892300"/>
              <a:gd name="connsiteX92" fmla="*/ 53975 w 3819525"/>
              <a:gd name="connsiteY92" fmla="*/ 12700 h 1892300"/>
              <a:gd name="connsiteX93" fmla="*/ 53975 w 3819525"/>
              <a:gd name="connsiteY93" fmla="*/ 12700 h 1892300"/>
              <a:gd name="connsiteX94" fmla="*/ 66675 w 3819525"/>
              <a:gd name="connsiteY94" fmla="*/ 0 h 1892300"/>
              <a:gd name="connsiteX95" fmla="*/ 0 w 3819525"/>
              <a:gd name="connsiteY95" fmla="*/ 0 h 1892300"/>
              <a:gd name="connsiteX0" fmla="*/ 3819525 w 3819525"/>
              <a:gd name="connsiteY0" fmla="*/ 1892300 h 1892300"/>
              <a:gd name="connsiteX1" fmla="*/ 3248025 w 3819525"/>
              <a:gd name="connsiteY1" fmla="*/ 1892300 h 1892300"/>
              <a:gd name="connsiteX2" fmla="*/ 3248025 w 3819525"/>
              <a:gd name="connsiteY2" fmla="*/ 1844675 h 1892300"/>
              <a:gd name="connsiteX3" fmla="*/ 3225800 w 3819525"/>
              <a:gd name="connsiteY3" fmla="*/ 1844675 h 1892300"/>
              <a:gd name="connsiteX4" fmla="*/ 3225800 w 3819525"/>
              <a:gd name="connsiteY4" fmla="*/ 1790700 h 1892300"/>
              <a:gd name="connsiteX5" fmla="*/ 3209925 w 3819525"/>
              <a:gd name="connsiteY5" fmla="*/ 1790700 h 1892300"/>
              <a:gd name="connsiteX6" fmla="*/ 3209925 w 3819525"/>
              <a:gd name="connsiteY6" fmla="*/ 1746250 h 1892300"/>
              <a:gd name="connsiteX7" fmla="*/ 2962275 w 3819525"/>
              <a:gd name="connsiteY7" fmla="*/ 1746250 h 1892300"/>
              <a:gd name="connsiteX8" fmla="*/ 2962275 w 3819525"/>
              <a:gd name="connsiteY8" fmla="*/ 1695450 h 1892300"/>
              <a:gd name="connsiteX9" fmla="*/ 2085975 w 3819525"/>
              <a:gd name="connsiteY9" fmla="*/ 1695450 h 1892300"/>
              <a:gd name="connsiteX10" fmla="*/ 2085975 w 3819525"/>
              <a:gd name="connsiteY10" fmla="*/ 1657350 h 1892300"/>
              <a:gd name="connsiteX11" fmla="*/ 1968500 w 3819525"/>
              <a:gd name="connsiteY11" fmla="*/ 1657350 h 1892300"/>
              <a:gd name="connsiteX12" fmla="*/ 1968500 w 3819525"/>
              <a:gd name="connsiteY12" fmla="*/ 1625600 h 1892300"/>
              <a:gd name="connsiteX13" fmla="*/ 1898650 w 3819525"/>
              <a:gd name="connsiteY13" fmla="*/ 1625600 h 1892300"/>
              <a:gd name="connsiteX14" fmla="*/ 1898650 w 3819525"/>
              <a:gd name="connsiteY14" fmla="*/ 1625600 h 1892300"/>
              <a:gd name="connsiteX15" fmla="*/ 1898650 w 3819525"/>
              <a:gd name="connsiteY15" fmla="*/ 1603375 h 1892300"/>
              <a:gd name="connsiteX16" fmla="*/ 1794668 w 3819525"/>
              <a:gd name="connsiteY16" fmla="*/ 1603375 h 1892300"/>
              <a:gd name="connsiteX17" fmla="*/ 1790700 w 3819525"/>
              <a:gd name="connsiteY17" fmla="*/ 1590675 h 1892300"/>
              <a:gd name="connsiteX18" fmla="*/ 1733550 w 3819525"/>
              <a:gd name="connsiteY18" fmla="*/ 1590675 h 1892300"/>
              <a:gd name="connsiteX19" fmla="*/ 1733550 w 3819525"/>
              <a:gd name="connsiteY19" fmla="*/ 1552575 h 1892300"/>
              <a:gd name="connsiteX20" fmla="*/ 1495425 w 3819525"/>
              <a:gd name="connsiteY20" fmla="*/ 1552575 h 1892300"/>
              <a:gd name="connsiteX21" fmla="*/ 1495425 w 3819525"/>
              <a:gd name="connsiteY21" fmla="*/ 1533525 h 1892300"/>
              <a:gd name="connsiteX22" fmla="*/ 1384300 w 3819525"/>
              <a:gd name="connsiteY22" fmla="*/ 1533525 h 1892300"/>
              <a:gd name="connsiteX23" fmla="*/ 1384300 w 3819525"/>
              <a:gd name="connsiteY23" fmla="*/ 1492250 h 1892300"/>
              <a:gd name="connsiteX24" fmla="*/ 1371600 w 3819525"/>
              <a:gd name="connsiteY24" fmla="*/ 1492250 h 1892300"/>
              <a:gd name="connsiteX25" fmla="*/ 1371600 w 3819525"/>
              <a:gd name="connsiteY25" fmla="*/ 1463675 h 1892300"/>
              <a:gd name="connsiteX26" fmla="*/ 1352550 w 3819525"/>
              <a:gd name="connsiteY26" fmla="*/ 1463675 h 1892300"/>
              <a:gd name="connsiteX27" fmla="*/ 1352550 w 3819525"/>
              <a:gd name="connsiteY27" fmla="*/ 1406525 h 1892300"/>
              <a:gd name="connsiteX28" fmla="*/ 1250950 w 3819525"/>
              <a:gd name="connsiteY28" fmla="*/ 1406525 h 1892300"/>
              <a:gd name="connsiteX29" fmla="*/ 1250950 w 3819525"/>
              <a:gd name="connsiteY29" fmla="*/ 1374775 h 1892300"/>
              <a:gd name="connsiteX30" fmla="*/ 1139825 w 3819525"/>
              <a:gd name="connsiteY30" fmla="*/ 1374775 h 1892300"/>
              <a:gd name="connsiteX31" fmla="*/ 1139825 w 3819525"/>
              <a:gd name="connsiteY31" fmla="*/ 1362075 h 1892300"/>
              <a:gd name="connsiteX32" fmla="*/ 1041400 w 3819525"/>
              <a:gd name="connsiteY32" fmla="*/ 1362075 h 1892300"/>
              <a:gd name="connsiteX33" fmla="*/ 1041400 w 3819525"/>
              <a:gd name="connsiteY33" fmla="*/ 1362075 h 1892300"/>
              <a:gd name="connsiteX34" fmla="*/ 1019175 w 3819525"/>
              <a:gd name="connsiteY34" fmla="*/ 1339850 h 1892300"/>
              <a:gd name="connsiteX35" fmla="*/ 1019175 w 3819525"/>
              <a:gd name="connsiteY35" fmla="*/ 1308100 h 1892300"/>
              <a:gd name="connsiteX36" fmla="*/ 990600 w 3819525"/>
              <a:gd name="connsiteY36" fmla="*/ 1308100 h 1892300"/>
              <a:gd name="connsiteX37" fmla="*/ 990600 w 3819525"/>
              <a:gd name="connsiteY37" fmla="*/ 1250950 h 1892300"/>
              <a:gd name="connsiteX38" fmla="*/ 987425 w 3819525"/>
              <a:gd name="connsiteY38" fmla="*/ 1250950 h 1892300"/>
              <a:gd name="connsiteX39" fmla="*/ 987425 w 3819525"/>
              <a:gd name="connsiteY39" fmla="*/ 1235075 h 1892300"/>
              <a:gd name="connsiteX40" fmla="*/ 968375 w 3819525"/>
              <a:gd name="connsiteY40" fmla="*/ 1235075 h 1892300"/>
              <a:gd name="connsiteX41" fmla="*/ 968375 w 3819525"/>
              <a:gd name="connsiteY41" fmla="*/ 1190625 h 1892300"/>
              <a:gd name="connsiteX42" fmla="*/ 892175 w 3819525"/>
              <a:gd name="connsiteY42" fmla="*/ 1190625 h 1892300"/>
              <a:gd name="connsiteX43" fmla="*/ 892175 w 3819525"/>
              <a:gd name="connsiteY43" fmla="*/ 1171575 h 1892300"/>
              <a:gd name="connsiteX44" fmla="*/ 850900 w 3819525"/>
              <a:gd name="connsiteY44" fmla="*/ 1171575 h 1892300"/>
              <a:gd name="connsiteX45" fmla="*/ 850900 w 3819525"/>
              <a:gd name="connsiteY45" fmla="*/ 1136650 h 1892300"/>
              <a:gd name="connsiteX46" fmla="*/ 838200 w 3819525"/>
              <a:gd name="connsiteY46" fmla="*/ 1136650 h 1892300"/>
              <a:gd name="connsiteX47" fmla="*/ 838200 w 3819525"/>
              <a:gd name="connsiteY47" fmla="*/ 1108075 h 1892300"/>
              <a:gd name="connsiteX48" fmla="*/ 768350 w 3819525"/>
              <a:gd name="connsiteY48" fmla="*/ 1108075 h 1892300"/>
              <a:gd name="connsiteX49" fmla="*/ 768350 w 3819525"/>
              <a:gd name="connsiteY49" fmla="*/ 1092200 h 1892300"/>
              <a:gd name="connsiteX50" fmla="*/ 752475 w 3819525"/>
              <a:gd name="connsiteY50" fmla="*/ 1092200 h 1892300"/>
              <a:gd name="connsiteX51" fmla="*/ 752475 w 3819525"/>
              <a:gd name="connsiteY51" fmla="*/ 1069975 h 1892300"/>
              <a:gd name="connsiteX52" fmla="*/ 638175 w 3819525"/>
              <a:gd name="connsiteY52" fmla="*/ 1069975 h 1892300"/>
              <a:gd name="connsiteX53" fmla="*/ 638175 w 3819525"/>
              <a:gd name="connsiteY53" fmla="*/ 1054100 h 1892300"/>
              <a:gd name="connsiteX54" fmla="*/ 631825 w 3819525"/>
              <a:gd name="connsiteY54" fmla="*/ 1047750 h 1892300"/>
              <a:gd name="connsiteX55" fmla="*/ 631825 w 3819525"/>
              <a:gd name="connsiteY55" fmla="*/ 1035050 h 1892300"/>
              <a:gd name="connsiteX56" fmla="*/ 615950 w 3819525"/>
              <a:gd name="connsiteY56" fmla="*/ 1035050 h 1892300"/>
              <a:gd name="connsiteX57" fmla="*/ 615950 w 3819525"/>
              <a:gd name="connsiteY57" fmla="*/ 1019175 h 1892300"/>
              <a:gd name="connsiteX58" fmla="*/ 596900 w 3819525"/>
              <a:gd name="connsiteY58" fmla="*/ 1019175 h 1892300"/>
              <a:gd name="connsiteX59" fmla="*/ 599281 w 3819525"/>
              <a:gd name="connsiteY59" fmla="*/ 1009650 h 1892300"/>
              <a:gd name="connsiteX60" fmla="*/ 587375 w 3819525"/>
              <a:gd name="connsiteY60" fmla="*/ 1009650 h 1892300"/>
              <a:gd name="connsiteX61" fmla="*/ 587375 w 3819525"/>
              <a:gd name="connsiteY61" fmla="*/ 990600 h 1892300"/>
              <a:gd name="connsiteX62" fmla="*/ 533400 w 3819525"/>
              <a:gd name="connsiteY62" fmla="*/ 990600 h 1892300"/>
              <a:gd name="connsiteX63" fmla="*/ 533400 w 3819525"/>
              <a:gd name="connsiteY63" fmla="*/ 977900 h 1892300"/>
              <a:gd name="connsiteX64" fmla="*/ 466725 w 3819525"/>
              <a:gd name="connsiteY64" fmla="*/ 977900 h 1892300"/>
              <a:gd name="connsiteX65" fmla="*/ 466725 w 3819525"/>
              <a:gd name="connsiteY65" fmla="*/ 930275 h 1892300"/>
              <a:gd name="connsiteX66" fmla="*/ 390525 w 3819525"/>
              <a:gd name="connsiteY66" fmla="*/ 930275 h 1892300"/>
              <a:gd name="connsiteX67" fmla="*/ 390525 w 3819525"/>
              <a:gd name="connsiteY67" fmla="*/ 857250 h 1892300"/>
              <a:gd name="connsiteX68" fmla="*/ 381000 w 3819525"/>
              <a:gd name="connsiteY68" fmla="*/ 857250 h 1892300"/>
              <a:gd name="connsiteX69" fmla="*/ 381000 w 3819525"/>
              <a:gd name="connsiteY69" fmla="*/ 774700 h 1892300"/>
              <a:gd name="connsiteX70" fmla="*/ 371475 w 3819525"/>
              <a:gd name="connsiteY70" fmla="*/ 774700 h 1892300"/>
              <a:gd name="connsiteX71" fmla="*/ 371475 w 3819525"/>
              <a:gd name="connsiteY71" fmla="*/ 742950 h 1892300"/>
              <a:gd name="connsiteX72" fmla="*/ 368300 w 3819525"/>
              <a:gd name="connsiteY72" fmla="*/ 742950 h 1892300"/>
              <a:gd name="connsiteX73" fmla="*/ 368300 w 3819525"/>
              <a:gd name="connsiteY73" fmla="*/ 711200 h 1892300"/>
              <a:gd name="connsiteX74" fmla="*/ 355600 w 3819525"/>
              <a:gd name="connsiteY74" fmla="*/ 711200 h 1892300"/>
              <a:gd name="connsiteX75" fmla="*/ 346075 w 3819525"/>
              <a:gd name="connsiteY75" fmla="*/ 701675 h 1892300"/>
              <a:gd name="connsiteX76" fmla="*/ 285750 w 3819525"/>
              <a:gd name="connsiteY76" fmla="*/ 701675 h 1892300"/>
              <a:gd name="connsiteX77" fmla="*/ 285750 w 3819525"/>
              <a:gd name="connsiteY77" fmla="*/ 682625 h 1892300"/>
              <a:gd name="connsiteX78" fmla="*/ 165100 w 3819525"/>
              <a:gd name="connsiteY78" fmla="*/ 682625 h 1892300"/>
              <a:gd name="connsiteX79" fmla="*/ 165100 w 3819525"/>
              <a:gd name="connsiteY79" fmla="*/ 654050 h 1892300"/>
              <a:gd name="connsiteX80" fmla="*/ 139700 w 3819525"/>
              <a:gd name="connsiteY80" fmla="*/ 654050 h 1892300"/>
              <a:gd name="connsiteX81" fmla="*/ 139700 w 3819525"/>
              <a:gd name="connsiteY81" fmla="*/ 571500 h 1892300"/>
              <a:gd name="connsiteX82" fmla="*/ 130175 w 3819525"/>
              <a:gd name="connsiteY82" fmla="*/ 571500 h 1892300"/>
              <a:gd name="connsiteX83" fmla="*/ 130175 w 3819525"/>
              <a:gd name="connsiteY83" fmla="*/ 269875 h 1892300"/>
              <a:gd name="connsiteX84" fmla="*/ 120650 w 3819525"/>
              <a:gd name="connsiteY84" fmla="*/ 269875 h 1892300"/>
              <a:gd name="connsiteX85" fmla="*/ 120650 w 3819525"/>
              <a:gd name="connsiteY85" fmla="*/ 82550 h 1892300"/>
              <a:gd name="connsiteX86" fmla="*/ 101600 w 3819525"/>
              <a:gd name="connsiteY86" fmla="*/ 82550 h 1892300"/>
              <a:gd name="connsiteX87" fmla="*/ 101600 w 3819525"/>
              <a:gd name="connsiteY87" fmla="*/ 66675 h 1892300"/>
              <a:gd name="connsiteX88" fmla="*/ 88900 w 3819525"/>
              <a:gd name="connsiteY88" fmla="*/ 66675 h 1892300"/>
              <a:gd name="connsiteX89" fmla="*/ 88900 w 3819525"/>
              <a:gd name="connsiteY89" fmla="*/ 34925 h 1892300"/>
              <a:gd name="connsiteX90" fmla="*/ 79375 w 3819525"/>
              <a:gd name="connsiteY90" fmla="*/ 34925 h 1892300"/>
              <a:gd name="connsiteX91" fmla="*/ 79375 w 3819525"/>
              <a:gd name="connsiteY91" fmla="*/ 12700 h 1892300"/>
              <a:gd name="connsiteX92" fmla="*/ 53975 w 3819525"/>
              <a:gd name="connsiteY92" fmla="*/ 12700 h 1892300"/>
              <a:gd name="connsiteX93" fmla="*/ 53975 w 3819525"/>
              <a:gd name="connsiteY93" fmla="*/ 12700 h 1892300"/>
              <a:gd name="connsiteX94" fmla="*/ 66675 w 3819525"/>
              <a:gd name="connsiteY94" fmla="*/ 0 h 1892300"/>
              <a:gd name="connsiteX95" fmla="*/ 0 w 3819525"/>
              <a:gd name="connsiteY95" fmla="*/ 0 h 1892300"/>
              <a:gd name="connsiteX0" fmla="*/ 3819525 w 3819525"/>
              <a:gd name="connsiteY0" fmla="*/ 1892300 h 1892300"/>
              <a:gd name="connsiteX1" fmla="*/ 3248025 w 3819525"/>
              <a:gd name="connsiteY1" fmla="*/ 1892300 h 1892300"/>
              <a:gd name="connsiteX2" fmla="*/ 3248025 w 3819525"/>
              <a:gd name="connsiteY2" fmla="*/ 1844675 h 1892300"/>
              <a:gd name="connsiteX3" fmla="*/ 3225800 w 3819525"/>
              <a:gd name="connsiteY3" fmla="*/ 1844675 h 1892300"/>
              <a:gd name="connsiteX4" fmla="*/ 3225800 w 3819525"/>
              <a:gd name="connsiteY4" fmla="*/ 1790700 h 1892300"/>
              <a:gd name="connsiteX5" fmla="*/ 3209925 w 3819525"/>
              <a:gd name="connsiteY5" fmla="*/ 1790700 h 1892300"/>
              <a:gd name="connsiteX6" fmla="*/ 3209925 w 3819525"/>
              <a:gd name="connsiteY6" fmla="*/ 1746250 h 1892300"/>
              <a:gd name="connsiteX7" fmla="*/ 2962275 w 3819525"/>
              <a:gd name="connsiteY7" fmla="*/ 1746250 h 1892300"/>
              <a:gd name="connsiteX8" fmla="*/ 2962275 w 3819525"/>
              <a:gd name="connsiteY8" fmla="*/ 1695450 h 1892300"/>
              <a:gd name="connsiteX9" fmla="*/ 2085975 w 3819525"/>
              <a:gd name="connsiteY9" fmla="*/ 1695450 h 1892300"/>
              <a:gd name="connsiteX10" fmla="*/ 2085975 w 3819525"/>
              <a:gd name="connsiteY10" fmla="*/ 1657350 h 1892300"/>
              <a:gd name="connsiteX11" fmla="*/ 1968500 w 3819525"/>
              <a:gd name="connsiteY11" fmla="*/ 1657350 h 1892300"/>
              <a:gd name="connsiteX12" fmla="*/ 1968500 w 3819525"/>
              <a:gd name="connsiteY12" fmla="*/ 1625600 h 1892300"/>
              <a:gd name="connsiteX13" fmla="*/ 1898650 w 3819525"/>
              <a:gd name="connsiteY13" fmla="*/ 1625600 h 1892300"/>
              <a:gd name="connsiteX14" fmla="*/ 1898650 w 3819525"/>
              <a:gd name="connsiteY14" fmla="*/ 1625600 h 1892300"/>
              <a:gd name="connsiteX15" fmla="*/ 1898650 w 3819525"/>
              <a:gd name="connsiteY15" fmla="*/ 1603375 h 1892300"/>
              <a:gd name="connsiteX16" fmla="*/ 1794668 w 3819525"/>
              <a:gd name="connsiteY16" fmla="*/ 1603375 h 1892300"/>
              <a:gd name="connsiteX17" fmla="*/ 1790700 w 3819525"/>
              <a:gd name="connsiteY17" fmla="*/ 1590675 h 1892300"/>
              <a:gd name="connsiteX18" fmla="*/ 1733550 w 3819525"/>
              <a:gd name="connsiteY18" fmla="*/ 1590675 h 1892300"/>
              <a:gd name="connsiteX19" fmla="*/ 1733550 w 3819525"/>
              <a:gd name="connsiteY19" fmla="*/ 1552575 h 1892300"/>
              <a:gd name="connsiteX20" fmla="*/ 1495425 w 3819525"/>
              <a:gd name="connsiteY20" fmla="*/ 1552575 h 1892300"/>
              <a:gd name="connsiteX21" fmla="*/ 1495425 w 3819525"/>
              <a:gd name="connsiteY21" fmla="*/ 1533525 h 1892300"/>
              <a:gd name="connsiteX22" fmla="*/ 1384300 w 3819525"/>
              <a:gd name="connsiteY22" fmla="*/ 1533525 h 1892300"/>
              <a:gd name="connsiteX23" fmla="*/ 1384300 w 3819525"/>
              <a:gd name="connsiteY23" fmla="*/ 1492250 h 1892300"/>
              <a:gd name="connsiteX24" fmla="*/ 1371600 w 3819525"/>
              <a:gd name="connsiteY24" fmla="*/ 1492250 h 1892300"/>
              <a:gd name="connsiteX25" fmla="*/ 1371600 w 3819525"/>
              <a:gd name="connsiteY25" fmla="*/ 1463675 h 1892300"/>
              <a:gd name="connsiteX26" fmla="*/ 1352550 w 3819525"/>
              <a:gd name="connsiteY26" fmla="*/ 1463675 h 1892300"/>
              <a:gd name="connsiteX27" fmla="*/ 1352550 w 3819525"/>
              <a:gd name="connsiteY27" fmla="*/ 1406525 h 1892300"/>
              <a:gd name="connsiteX28" fmla="*/ 1250950 w 3819525"/>
              <a:gd name="connsiteY28" fmla="*/ 1406525 h 1892300"/>
              <a:gd name="connsiteX29" fmla="*/ 1250950 w 3819525"/>
              <a:gd name="connsiteY29" fmla="*/ 1374775 h 1892300"/>
              <a:gd name="connsiteX30" fmla="*/ 1139825 w 3819525"/>
              <a:gd name="connsiteY30" fmla="*/ 1374775 h 1892300"/>
              <a:gd name="connsiteX31" fmla="*/ 1139825 w 3819525"/>
              <a:gd name="connsiteY31" fmla="*/ 1362075 h 1892300"/>
              <a:gd name="connsiteX32" fmla="*/ 1041400 w 3819525"/>
              <a:gd name="connsiteY32" fmla="*/ 1362075 h 1892300"/>
              <a:gd name="connsiteX33" fmla="*/ 1039019 w 3819525"/>
              <a:gd name="connsiteY33" fmla="*/ 1335881 h 1892300"/>
              <a:gd name="connsiteX34" fmla="*/ 1019175 w 3819525"/>
              <a:gd name="connsiteY34" fmla="*/ 1339850 h 1892300"/>
              <a:gd name="connsiteX35" fmla="*/ 1019175 w 3819525"/>
              <a:gd name="connsiteY35" fmla="*/ 1308100 h 1892300"/>
              <a:gd name="connsiteX36" fmla="*/ 990600 w 3819525"/>
              <a:gd name="connsiteY36" fmla="*/ 1308100 h 1892300"/>
              <a:gd name="connsiteX37" fmla="*/ 990600 w 3819525"/>
              <a:gd name="connsiteY37" fmla="*/ 1250950 h 1892300"/>
              <a:gd name="connsiteX38" fmla="*/ 987425 w 3819525"/>
              <a:gd name="connsiteY38" fmla="*/ 1250950 h 1892300"/>
              <a:gd name="connsiteX39" fmla="*/ 987425 w 3819525"/>
              <a:gd name="connsiteY39" fmla="*/ 1235075 h 1892300"/>
              <a:gd name="connsiteX40" fmla="*/ 968375 w 3819525"/>
              <a:gd name="connsiteY40" fmla="*/ 1235075 h 1892300"/>
              <a:gd name="connsiteX41" fmla="*/ 968375 w 3819525"/>
              <a:gd name="connsiteY41" fmla="*/ 1190625 h 1892300"/>
              <a:gd name="connsiteX42" fmla="*/ 892175 w 3819525"/>
              <a:gd name="connsiteY42" fmla="*/ 1190625 h 1892300"/>
              <a:gd name="connsiteX43" fmla="*/ 892175 w 3819525"/>
              <a:gd name="connsiteY43" fmla="*/ 1171575 h 1892300"/>
              <a:gd name="connsiteX44" fmla="*/ 850900 w 3819525"/>
              <a:gd name="connsiteY44" fmla="*/ 1171575 h 1892300"/>
              <a:gd name="connsiteX45" fmla="*/ 850900 w 3819525"/>
              <a:gd name="connsiteY45" fmla="*/ 1136650 h 1892300"/>
              <a:gd name="connsiteX46" fmla="*/ 838200 w 3819525"/>
              <a:gd name="connsiteY46" fmla="*/ 1136650 h 1892300"/>
              <a:gd name="connsiteX47" fmla="*/ 838200 w 3819525"/>
              <a:gd name="connsiteY47" fmla="*/ 1108075 h 1892300"/>
              <a:gd name="connsiteX48" fmla="*/ 768350 w 3819525"/>
              <a:gd name="connsiteY48" fmla="*/ 1108075 h 1892300"/>
              <a:gd name="connsiteX49" fmla="*/ 768350 w 3819525"/>
              <a:gd name="connsiteY49" fmla="*/ 1092200 h 1892300"/>
              <a:gd name="connsiteX50" fmla="*/ 752475 w 3819525"/>
              <a:gd name="connsiteY50" fmla="*/ 1092200 h 1892300"/>
              <a:gd name="connsiteX51" fmla="*/ 752475 w 3819525"/>
              <a:gd name="connsiteY51" fmla="*/ 1069975 h 1892300"/>
              <a:gd name="connsiteX52" fmla="*/ 638175 w 3819525"/>
              <a:gd name="connsiteY52" fmla="*/ 1069975 h 1892300"/>
              <a:gd name="connsiteX53" fmla="*/ 638175 w 3819525"/>
              <a:gd name="connsiteY53" fmla="*/ 1054100 h 1892300"/>
              <a:gd name="connsiteX54" fmla="*/ 631825 w 3819525"/>
              <a:gd name="connsiteY54" fmla="*/ 1047750 h 1892300"/>
              <a:gd name="connsiteX55" fmla="*/ 631825 w 3819525"/>
              <a:gd name="connsiteY55" fmla="*/ 1035050 h 1892300"/>
              <a:gd name="connsiteX56" fmla="*/ 615950 w 3819525"/>
              <a:gd name="connsiteY56" fmla="*/ 1035050 h 1892300"/>
              <a:gd name="connsiteX57" fmla="*/ 615950 w 3819525"/>
              <a:gd name="connsiteY57" fmla="*/ 1019175 h 1892300"/>
              <a:gd name="connsiteX58" fmla="*/ 596900 w 3819525"/>
              <a:gd name="connsiteY58" fmla="*/ 1019175 h 1892300"/>
              <a:gd name="connsiteX59" fmla="*/ 599281 w 3819525"/>
              <a:gd name="connsiteY59" fmla="*/ 1009650 h 1892300"/>
              <a:gd name="connsiteX60" fmla="*/ 587375 w 3819525"/>
              <a:gd name="connsiteY60" fmla="*/ 1009650 h 1892300"/>
              <a:gd name="connsiteX61" fmla="*/ 587375 w 3819525"/>
              <a:gd name="connsiteY61" fmla="*/ 990600 h 1892300"/>
              <a:gd name="connsiteX62" fmla="*/ 533400 w 3819525"/>
              <a:gd name="connsiteY62" fmla="*/ 990600 h 1892300"/>
              <a:gd name="connsiteX63" fmla="*/ 533400 w 3819525"/>
              <a:gd name="connsiteY63" fmla="*/ 977900 h 1892300"/>
              <a:gd name="connsiteX64" fmla="*/ 466725 w 3819525"/>
              <a:gd name="connsiteY64" fmla="*/ 977900 h 1892300"/>
              <a:gd name="connsiteX65" fmla="*/ 466725 w 3819525"/>
              <a:gd name="connsiteY65" fmla="*/ 930275 h 1892300"/>
              <a:gd name="connsiteX66" fmla="*/ 390525 w 3819525"/>
              <a:gd name="connsiteY66" fmla="*/ 930275 h 1892300"/>
              <a:gd name="connsiteX67" fmla="*/ 390525 w 3819525"/>
              <a:gd name="connsiteY67" fmla="*/ 857250 h 1892300"/>
              <a:gd name="connsiteX68" fmla="*/ 381000 w 3819525"/>
              <a:gd name="connsiteY68" fmla="*/ 857250 h 1892300"/>
              <a:gd name="connsiteX69" fmla="*/ 381000 w 3819525"/>
              <a:gd name="connsiteY69" fmla="*/ 774700 h 1892300"/>
              <a:gd name="connsiteX70" fmla="*/ 371475 w 3819525"/>
              <a:gd name="connsiteY70" fmla="*/ 774700 h 1892300"/>
              <a:gd name="connsiteX71" fmla="*/ 371475 w 3819525"/>
              <a:gd name="connsiteY71" fmla="*/ 742950 h 1892300"/>
              <a:gd name="connsiteX72" fmla="*/ 368300 w 3819525"/>
              <a:gd name="connsiteY72" fmla="*/ 742950 h 1892300"/>
              <a:gd name="connsiteX73" fmla="*/ 368300 w 3819525"/>
              <a:gd name="connsiteY73" fmla="*/ 711200 h 1892300"/>
              <a:gd name="connsiteX74" fmla="*/ 355600 w 3819525"/>
              <a:gd name="connsiteY74" fmla="*/ 711200 h 1892300"/>
              <a:gd name="connsiteX75" fmla="*/ 346075 w 3819525"/>
              <a:gd name="connsiteY75" fmla="*/ 701675 h 1892300"/>
              <a:gd name="connsiteX76" fmla="*/ 285750 w 3819525"/>
              <a:gd name="connsiteY76" fmla="*/ 701675 h 1892300"/>
              <a:gd name="connsiteX77" fmla="*/ 285750 w 3819525"/>
              <a:gd name="connsiteY77" fmla="*/ 682625 h 1892300"/>
              <a:gd name="connsiteX78" fmla="*/ 165100 w 3819525"/>
              <a:gd name="connsiteY78" fmla="*/ 682625 h 1892300"/>
              <a:gd name="connsiteX79" fmla="*/ 165100 w 3819525"/>
              <a:gd name="connsiteY79" fmla="*/ 654050 h 1892300"/>
              <a:gd name="connsiteX80" fmla="*/ 139700 w 3819525"/>
              <a:gd name="connsiteY80" fmla="*/ 654050 h 1892300"/>
              <a:gd name="connsiteX81" fmla="*/ 139700 w 3819525"/>
              <a:gd name="connsiteY81" fmla="*/ 571500 h 1892300"/>
              <a:gd name="connsiteX82" fmla="*/ 130175 w 3819525"/>
              <a:gd name="connsiteY82" fmla="*/ 571500 h 1892300"/>
              <a:gd name="connsiteX83" fmla="*/ 130175 w 3819525"/>
              <a:gd name="connsiteY83" fmla="*/ 269875 h 1892300"/>
              <a:gd name="connsiteX84" fmla="*/ 120650 w 3819525"/>
              <a:gd name="connsiteY84" fmla="*/ 269875 h 1892300"/>
              <a:gd name="connsiteX85" fmla="*/ 120650 w 3819525"/>
              <a:gd name="connsiteY85" fmla="*/ 82550 h 1892300"/>
              <a:gd name="connsiteX86" fmla="*/ 101600 w 3819525"/>
              <a:gd name="connsiteY86" fmla="*/ 82550 h 1892300"/>
              <a:gd name="connsiteX87" fmla="*/ 101600 w 3819525"/>
              <a:gd name="connsiteY87" fmla="*/ 66675 h 1892300"/>
              <a:gd name="connsiteX88" fmla="*/ 88900 w 3819525"/>
              <a:gd name="connsiteY88" fmla="*/ 66675 h 1892300"/>
              <a:gd name="connsiteX89" fmla="*/ 88900 w 3819525"/>
              <a:gd name="connsiteY89" fmla="*/ 34925 h 1892300"/>
              <a:gd name="connsiteX90" fmla="*/ 79375 w 3819525"/>
              <a:gd name="connsiteY90" fmla="*/ 34925 h 1892300"/>
              <a:gd name="connsiteX91" fmla="*/ 79375 w 3819525"/>
              <a:gd name="connsiteY91" fmla="*/ 12700 h 1892300"/>
              <a:gd name="connsiteX92" fmla="*/ 53975 w 3819525"/>
              <a:gd name="connsiteY92" fmla="*/ 12700 h 1892300"/>
              <a:gd name="connsiteX93" fmla="*/ 53975 w 3819525"/>
              <a:gd name="connsiteY93" fmla="*/ 12700 h 1892300"/>
              <a:gd name="connsiteX94" fmla="*/ 66675 w 3819525"/>
              <a:gd name="connsiteY94" fmla="*/ 0 h 1892300"/>
              <a:gd name="connsiteX95" fmla="*/ 0 w 3819525"/>
              <a:gd name="connsiteY95" fmla="*/ 0 h 1892300"/>
              <a:gd name="connsiteX0" fmla="*/ 3819525 w 3819525"/>
              <a:gd name="connsiteY0" fmla="*/ 1892300 h 1892300"/>
              <a:gd name="connsiteX1" fmla="*/ 3248025 w 3819525"/>
              <a:gd name="connsiteY1" fmla="*/ 1892300 h 1892300"/>
              <a:gd name="connsiteX2" fmla="*/ 3248025 w 3819525"/>
              <a:gd name="connsiteY2" fmla="*/ 1844675 h 1892300"/>
              <a:gd name="connsiteX3" fmla="*/ 3225800 w 3819525"/>
              <a:gd name="connsiteY3" fmla="*/ 1844675 h 1892300"/>
              <a:gd name="connsiteX4" fmla="*/ 3225800 w 3819525"/>
              <a:gd name="connsiteY4" fmla="*/ 1790700 h 1892300"/>
              <a:gd name="connsiteX5" fmla="*/ 3209925 w 3819525"/>
              <a:gd name="connsiteY5" fmla="*/ 1790700 h 1892300"/>
              <a:gd name="connsiteX6" fmla="*/ 3209925 w 3819525"/>
              <a:gd name="connsiteY6" fmla="*/ 1746250 h 1892300"/>
              <a:gd name="connsiteX7" fmla="*/ 2962275 w 3819525"/>
              <a:gd name="connsiteY7" fmla="*/ 1746250 h 1892300"/>
              <a:gd name="connsiteX8" fmla="*/ 2962275 w 3819525"/>
              <a:gd name="connsiteY8" fmla="*/ 1695450 h 1892300"/>
              <a:gd name="connsiteX9" fmla="*/ 2085975 w 3819525"/>
              <a:gd name="connsiteY9" fmla="*/ 1695450 h 1892300"/>
              <a:gd name="connsiteX10" fmla="*/ 2085975 w 3819525"/>
              <a:gd name="connsiteY10" fmla="*/ 1657350 h 1892300"/>
              <a:gd name="connsiteX11" fmla="*/ 1968500 w 3819525"/>
              <a:gd name="connsiteY11" fmla="*/ 1657350 h 1892300"/>
              <a:gd name="connsiteX12" fmla="*/ 1968500 w 3819525"/>
              <a:gd name="connsiteY12" fmla="*/ 1625600 h 1892300"/>
              <a:gd name="connsiteX13" fmla="*/ 1898650 w 3819525"/>
              <a:gd name="connsiteY13" fmla="*/ 1625600 h 1892300"/>
              <a:gd name="connsiteX14" fmla="*/ 1898650 w 3819525"/>
              <a:gd name="connsiteY14" fmla="*/ 1625600 h 1892300"/>
              <a:gd name="connsiteX15" fmla="*/ 1898650 w 3819525"/>
              <a:gd name="connsiteY15" fmla="*/ 1603375 h 1892300"/>
              <a:gd name="connsiteX16" fmla="*/ 1794668 w 3819525"/>
              <a:gd name="connsiteY16" fmla="*/ 1603375 h 1892300"/>
              <a:gd name="connsiteX17" fmla="*/ 1790700 w 3819525"/>
              <a:gd name="connsiteY17" fmla="*/ 1590675 h 1892300"/>
              <a:gd name="connsiteX18" fmla="*/ 1733550 w 3819525"/>
              <a:gd name="connsiteY18" fmla="*/ 1590675 h 1892300"/>
              <a:gd name="connsiteX19" fmla="*/ 1733550 w 3819525"/>
              <a:gd name="connsiteY19" fmla="*/ 1552575 h 1892300"/>
              <a:gd name="connsiteX20" fmla="*/ 1495425 w 3819525"/>
              <a:gd name="connsiteY20" fmla="*/ 1552575 h 1892300"/>
              <a:gd name="connsiteX21" fmla="*/ 1495425 w 3819525"/>
              <a:gd name="connsiteY21" fmla="*/ 1533525 h 1892300"/>
              <a:gd name="connsiteX22" fmla="*/ 1384300 w 3819525"/>
              <a:gd name="connsiteY22" fmla="*/ 1533525 h 1892300"/>
              <a:gd name="connsiteX23" fmla="*/ 1384300 w 3819525"/>
              <a:gd name="connsiteY23" fmla="*/ 1492250 h 1892300"/>
              <a:gd name="connsiteX24" fmla="*/ 1371600 w 3819525"/>
              <a:gd name="connsiteY24" fmla="*/ 1492250 h 1892300"/>
              <a:gd name="connsiteX25" fmla="*/ 1371600 w 3819525"/>
              <a:gd name="connsiteY25" fmla="*/ 1463675 h 1892300"/>
              <a:gd name="connsiteX26" fmla="*/ 1352550 w 3819525"/>
              <a:gd name="connsiteY26" fmla="*/ 1463675 h 1892300"/>
              <a:gd name="connsiteX27" fmla="*/ 1352550 w 3819525"/>
              <a:gd name="connsiteY27" fmla="*/ 1406525 h 1892300"/>
              <a:gd name="connsiteX28" fmla="*/ 1250950 w 3819525"/>
              <a:gd name="connsiteY28" fmla="*/ 1406525 h 1892300"/>
              <a:gd name="connsiteX29" fmla="*/ 1250950 w 3819525"/>
              <a:gd name="connsiteY29" fmla="*/ 1374775 h 1892300"/>
              <a:gd name="connsiteX30" fmla="*/ 1139825 w 3819525"/>
              <a:gd name="connsiteY30" fmla="*/ 1374775 h 1892300"/>
              <a:gd name="connsiteX31" fmla="*/ 1139825 w 3819525"/>
              <a:gd name="connsiteY31" fmla="*/ 1362075 h 1892300"/>
              <a:gd name="connsiteX32" fmla="*/ 1041400 w 3819525"/>
              <a:gd name="connsiteY32" fmla="*/ 1362075 h 1892300"/>
              <a:gd name="connsiteX33" fmla="*/ 1043782 w 3819525"/>
              <a:gd name="connsiteY33" fmla="*/ 1345406 h 1892300"/>
              <a:gd name="connsiteX34" fmla="*/ 1019175 w 3819525"/>
              <a:gd name="connsiteY34" fmla="*/ 1339850 h 1892300"/>
              <a:gd name="connsiteX35" fmla="*/ 1019175 w 3819525"/>
              <a:gd name="connsiteY35" fmla="*/ 1308100 h 1892300"/>
              <a:gd name="connsiteX36" fmla="*/ 990600 w 3819525"/>
              <a:gd name="connsiteY36" fmla="*/ 1308100 h 1892300"/>
              <a:gd name="connsiteX37" fmla="*/ 990600 w 3819525"/>
              <a:gd name="connsiteY37" fmla="*/ 1250950 h 1892300"/>
              <a:gd name="connsiteX38" fmla="*/ 987425 w 3819525"/>
              <a:gd name="connsiteY38" fmla="*/ 1250950 h 1892300"/>
              <a:gd name="connsiteX39" fmla="*/ 987425 w 3819525"/>
              <a:gd name="connsiteY39" fmla="*/ 1235075 h 1892300"/>
              <a:gd name="connsiteX40" fmla="*/ 968375 w 3819525"/>
              <a:gd name="connsiteY40" fmla="*/ 1235075 h 1892300"/>
              <a:gd name="connsiteX41" fmla="*/ 968375 w 3819525"/>
              <a:gd name="connsiteY41" fmla="*/ 1190625 h 1892300"/>
              <a:gd name="connsiteX42" fmla="*/ 892175 w 3819525"/>
              <a:gd name="connsiteY42" fmla="*/ 1190625 h 1892300"/>
              <a:gd name="connsiteX43" fmla="*/ 892175 w 3819525"/>
              <a:gd name="connsiteY43" fmla="*/ 1171575 h 1892300"/>
              <a:gd name="connsiteX44" fmla="*/ 850900 w 3819525"/>
              <a:gd name="connsiteY44" fmla="*/ 1171575 h 1892300"/>
              <a:gd name="connsiteX45" fmla="*/ 850900 w 3819525"/>
              <a:gd name="connsiteY45" fmla="*/ 1136650 h 1892300"/>
              <a:gd name="connsiteX46" fmla="*/ 838200 w 3819525"/>
              <a:gd name="connsiteY46" fmla="*/ 1136650 h 1892300"/>
              <a:gd name="connsiteX47" fmla="*/ 838200 w 3819525"/>
              <a:gd name="connsiteY47" fmla="*/ 1108075 h 1892300"/>
              <a:gd name="connsiteX48" fmla="*/ 768350 w 3819525"/>
              <a:gd name="connsiteY48" fmla="*/ 1108075 h 1892300"/>
              <a:gd name="connsiteX49" fmla="*/ 768350 w 3819525"/>
              <a:gd name="connsiteY49" fmla="*/ 1092200 h 1892300"/>
              <a:gd name="connsiteX50" fmla="*/ 752475 w 3819525"/>
              <a:gd name="connsiteY50" fmla="*/ 1092200 h 1892300"/>
              <a:gd name="connsiteX51" fmla="*/ 752475 w 3819525"/>
              <a:gd name="connsiteY51" fmla="*/ 1069975 h 1892300"/>
              <a:gd name="connsiteX52" fmla="*/ 638175 w 3819525"/>
              <a:gd name="connsiteY52" fmla="*/ 1069975 h 1892300"/>
              <a:gd name="connsiteX53" fmla="*/ 638175 w 3819525"/>
              <a:gd name="connsiteY53" fmla="*/ 1054100 h 1892300"/>
              <a:gd name="connsiteX54" fmla="*/ 631825 w 3819525"/>
              <a:gd name="connsiteY54" fmla="*/ 1047750 h 1892300"/>
              <a:gd name="connsiteX55" fmla="*/ 631825 w 3819525"/>
              <a:gd name="connsiteY55" fmla="*/ 1035050 h 1892300"/>
              <a:gd name="connsiteX56" fmla="*/ 615950 w 3819525"/>
              <a:gd name="connsiteY56" fmla="*/ 1035050 h 1892300"/>
              <a:gd name="connsiteX57" fmla="*/ 615950 w 3819525"/>
              <a:gd name="connsiteY57" fmla="*/ 1019175 h 1892300"/>
              <a:gd name="connsiteX58" fmla="*/ 596900 w 3819525"/>
              <a:gd name="connsiteY58" fmla="*/ 1019175 h 1892300"/>
              <a:gd name="connsiteX59" fmla="*/ 599281 w 3819525"/>
              <a:gd name="connsiteY59" fmla="*/ 1009650 h 1892300"/>
              <a:gd name="connsiteX60" fmla="*/ 587375 w 3819525"/>
              <a:gd name="connsiteY60" fmla="*/ 1009650 h 1892300"/>
              <a:gd name="connsiteX61" fmla="*/ 587375 w 3819525"/>
              <a:gd name="connsiteY61" fmla="*/ 990600 h 1892300"/>
              <a:gd name="connsiteX62" fmla="*/ 533400 w 3819525"/>
              <a:gd name="connsiteY62" fmla="*/ 990600 h 1892300"/>
              <a:gd name="connsiteX63" fmla="*/ 533400 w 3819525"/>
              <a:gd name="connsiteY63" fmla="*/ 977900 h 1892300"/>
              <a:gd name="connsiteX64" fmla="*/ 466725 w 3819525"/>
              <a:gd name="connsiteY64" fmla="*/ 977900 h 1892300"/>
              <a:gd name="connsiteX65" fmla="*/ 466725 w 3819525"/>
              <a:gd name="connsiteY65" fmla="*/ 930275 h 1892300"/>
              <a:gd name="connsiteX66" fmla="*/ 390525 w 3819525"/>
              <a:gd name="connsiteY66" fmla="*/ 930275 h 1892300"/>
              <a:gd name="connsiteX67" fmla="*/ 390525 w 3819525"/>
              <a:gd name="connsiteY67" fmla="*/ 857250 h 1892300"/>
              <a:gd name="connsiteX68" fmla="*/ 381000 w 3819525"/>
              <a:gd name="connsiteY68" fmla="*/ 857250 h 1892300"/>
              <a:gd name="connsiteX69" fmla="*/ 381000 w 3819525"/>
              <a:gd name="connsiteY69" fmla="*/ 774700 h 1892300"/>
              <a:gd name="connsiteX70" fmla="*/ 371475 w 3819525"/>
              <a:gd name="connsiteY70" fmla="*/ 774700 h 1892300"/>
              <a:gd name="connsiteX71" fmla="*/ 371475 w 3819525"/>
              <a:gd name="connsiteY71" fmla="*/ 742950 h 1892300"/>
              <a:gd name="connsiteX72" fmla="*/ 368300 w 3819525"/>
              <a:gd name="connsiteY72" fmla="*/ 742950 h 1892300"/>
              <a:gd name="connsiteX73" fmla="*/ 368300 w 3819525"/>
              <a:gd name="connsiteY73" fmla="*/ 711200 h 1892300"/>
              <a:gd name="connsiteX74" fmla="*/ 355600 w 3819525"/>
              <a:gd name="connsiteY74" fmla="*/ 711200 h 1892300"/>
              <a:gd name="connsiteX75" fmla="*/ 346075 w 3819525"/>
              <a:gd name="connsiteY75" fmla="*/ 701675 h 1892300"/>
              <a:gd name="connsiteX76" fmla="*/ 285750 w 3819525"/>
              <a:gd name="connsiteY76" fmla="*/ 701675 h 1892300"/>
              <a:gd name="connsiteX77" fmla="*/ 285750 w 3819525"/>
              <a:gd name="connsiteY77" fmla="*/ 682625 h 1892300"/>
              <a:gd name="connsiteX78" fmla="*/ 165100 w 3819525"/>
              <a:gd name="connsiteY78" fmla="*/ 682625 h 1892300"/>
              <a:gd name="connsiteX79" fmla="*/ 165100 w 3819525"/>
              <a:gd name="connsiteY79" fmla="*/ 654050 h 1892300"/>
              <a:gd name="connsiteX80" fmla="*/ 139700 w 3819525"/>
              <a:gd name="connsiteY80" fmla="*/ 654050 h 1892300"/>
              <a:gd name="connsiteX81" fmla="*/ 139700 w 3819525"/>
              <a:gd name="connsiteY81" fmla="*/ 571500 h 1892300"/>
              <a:gd name="connsiteX82" fmla="*/ 130175 w 3819525"/>
              <a:gd name="connsiteY82" fmla="*/ 571500 h 1892300"/>
              <a:gd name="connsiteX83" fmla="*/ 130175 w 3819525"/>
              <a:gd name="connsiteY83" fmla="*/ 269875 h 1892300"/>
              <a:gd name="connsiteX84" fmla="*/ 120650 w 3819525"/>
              <a:gd name="connsiteY84" fmla="*/ 269875 h 1892300"/>
              <a:gd name="connsiteX85" fmla="*/ 120650 w 3819525"/>
              <a:gd name="connsiteY85" fmla="*/ 82550 h 1892300"/>
              <a:gd name="connsiteX86" fmla="*/ 101600 w 3819525"/>
              <a:gd name="connsiteY86" fmla="*/ 82550 h 1892300"/>
              <a:gd name="connsiteX87" fmla="*/ 101600 w 3819525"/>
              <a:gd name="connsiteY87" fmla="*/ 66675 h 1892300"/>
              <a:gd name="connsiteX88" fmla="*/ 88900 w 3819525"/>
              <a:gd name="connsiteY88" fmla="*/ 66675 h 1892300"/>
              <a:gd name="connsiteX89" fmla="*/ 88900 w 3819525"/>
              <a:gd name="connsiteY89" fmla="*/ 34925 h 1892300"/>
              <a:gd name="connsiteX90" fmla="*/ 79375 w 3819525"/>
              <a:gd name="connsiteY90" fmla="*/ 34925 h 1892300"/>
              <a:gd name="connsiteX91" fmla="*/ 79375 w 3819525"/>
              <a:gd name="connsiteY91" fmla="*/ 12700 h 1892300"/>
              <a:gd name="connsiteX92" fmla="*/ 53975 w 3819525"/>
              <a:gd name="connsiteY92" fmla="*/ 12700 h 1892300"/>
              <a:gd name="connsiteX93" fmla="*/ 53975 w 3819525"/>
              <a:gd name="connsiteY93" fmla="*/ 12700 h 1892300"/>
              <a:gd name="connsiteX94" fmla="*/ 66675 w 3819525"/>
              <a:gd name="connsiteY94" fmla="*/ 0 h 1892300"/>
              <a:gd name="connsiteX95" fmla="*/ 0 w 3819525"/>
              <a:gd name="connsiteY95" fmla="*/ 0 h 1892300"/>
              <a:gd name="connsiteX0" fmla="*/ 3819525 w 3819525"/>
              <a:gd name="connsiteY0" fmla="*/ 1892300 h 1892300"/>
              <a:gd name="connsiteX1" fmla="*/ 3248025 w 3819525"/>
              <a:gd name="connsiteY1" fmla="*/ 1892300 h 1892300"/>
              <a:gd name="connsiteX2" fmla="*/ 3248025 w 3819525"/>
              <a:gd name="connsiteY2" fmla="*/ 1844675 h 1892300"/>
              <a:gd name="connsiteX3" fmla="*/ 3225800 w 3819525"/>
              <a:gd name="connsiteY3" fmla="*/ 1844675 h 1892300"/>
              <a:gd name="connsiteX4" fmla="*/ 3225800 w 3819525"/>
              <a:gd name="connsiteY4" fmla="*/ 1790700 h 1892300"/>
              <a:gd name="connsiteX5" fmla="*/ 3209925 w 3819525"/>
              <a:gd name="connsiteY5" fmla="*/ 1790700 h 1892300"/>
              <a:gd name="connsiteX6" fmla="*/ 3209925 w 3819525"/>
              <a:gd name="connsiteY6" fmla="*/ 1746250 h 1892300"/>
              <a:gd name="connsiteX7" fmla="*/ 2962275 w 3819525"/>
              <a:gd name="connsiteY7" fmla="*/ 1746250 h 1892300"/>
              <a:gd name="connsiteX8" fmla="*/ 2962275 w 3819525"/>
              <a:gd name="connsiteY8" fmla="*/ 1695450 h 1892300"/>
              <a:gd name="connsiteX9" fmla="*/ 2085975 w 3819525"/>
              <a:gd name="connsiteY9" fmla="*/ 1695450 h 1892300"/>
              <a:gd name="connsiteX10" fmla="*/ 2085975 w 3819525"/>
              <a:gd name="connsiteY10" fmla="*/ 1657350 h 1892300"/>
              <a:gd name="connsiteX11" fmla="*/ 1968500 w 3819525"/>
              <a:gd name="connsiteY11" fmla="*/ 1657350 h 1892300"/>
              <a:gd name="connsiteX12" fmla="*/ 1968500 w 3819525"/>
              <a:gd name="connsiteY12" fmla="*/ 1625600 h 1892300"/>
              <a:gd name="connsiteX13" fmla="*/ 1898650 w 3819525"/>
              <a:gd name="connsiteY13" fmla="*/ 1625600 h 1892300"/>
              <a:gd name="connsiteX14" fmla="*/ 1898650 w 3819525"/>
              <a:gd name="connsiteY14" fmla="*/ 1625600 h 1892300"/>
              <a:gd name="connsiteX15" fmla="*/ 1898650 w 3819525"/>
              <a:gd name="connsiteY15" fmla="*/ 1603375 h 1892300"/>
              <a:gd name="connsiteX16" fmla="*/ 1794668 w 3819525"/>
              <a:gd name="connsiteY16" fmla="*/ 1603375 h 1892300"/>
              <a:gd name="connsiteX17" fmla="*/ 1790700 w 3819525"/>
              <a:gd name="connsiteY17" fmla="*/ 1590675 h 1892300"/>
              <a:gd name="connsiteX18" fmla="*/ 1733550 w 3819525"/>
              <a:gd name="connsiteY18" fmla="*/ 1590675 h 1892300"/>
              <a:gd name="connsiteX19" fmla="*/ 1733550 w 3819525"/>
              <a:gd name="connsiteY19" fmla="*/ 1552575 h 1892300"/>
              <a:gd name="connsiteX20" fmla="*/ 1495425 w 3819525"/>
              <a:gd name="connsiteY20" fmla="*/ 1552575 h 1892300"/>
              <a:gd name="connsiteX21" fmla="*/ 1495425 w 3819525"/>
              <a:gd name="connsiteY21" fmla="*/ 1533525 h 1892300"/>
              <a:gd name="connsiteX22" fmla="*/ 1384300 w 3819525"/>
              <a:gd name="connsiteY22" fmla="*/ 1533525 h 1892300"/>
              <a:gd name="connsiteX23" fmla="*/ 1384300 w 3819525"/>
              <a:gd name="connsiteY23" fmla="*/ 1492250 h 1892300"/>
              <a:gd name="connsiteX24" fmla="*/ 1371600 w 3819525"/>
              <a:gd name="connsiteY24" fmla="*/ 1492250 h 1892300"/>
              <a:gd name="connsiteX25" fmla="*/ 1371600 w 3819525"/>
              <a:gd name="connsiteY25" fmla="*/ 1463675 h 1892300"/>
              <a:gd name="connsiteX26" fmla="*/ 1352550 w 3819525"/>
              <a:gd name="connsiteY26" fmla="*/ 1463675 h 1892300"/>
              <a:gd name="connsiteX27" fmla="*/ 1352550 w 3819525"/>
              <a:gd name="connsiteY27" fmla="*/ 1406525 h 1892300"/>
              <a:gd name="connsiteX28" fmla="*/ 1250950 w 3819525"/>
              <a:gd name="connsiteY28" fmla="*/ 1406525 h 1892300"/>
              <a:gd name="connsiteX29" fmla="*/ 1250950 w 3819525"/>
              <a:gd name="connsiteY29" fmla="*/ 1374775 h 1892300"/>
              <a:gd name="connsiteX30" fmla="*/ 1139825 w 3819525"/>
              <a:gd name="connsiteY30" fmla="*/ 1374775 h 1892300"/>
              <a:gd name="connsiteX31" fmla="*/ 1139825 w 3819525"/>
              <a:gd name="connsiteY31" fmla="*/ 1362075 h 1892300"/>
              <a:gd name="connsiteX32" fmla="*/ 1041400 w 3819525"/>
              <a:gd name="connsiteY32" fmla="*/ 1362075 h 1892300"/>
              <a:gd name="connsiteX33" fmla="*/ 1046164 w 3819525"/>
              <a:gd name="connsiteY33" fmla="*/ 1340643 h 1892300"/>
              <a:gd name="connsiteX34" fmla="*/ 1019175 w 3819525"/>
              <a:gd name="connsiteY34" fmla="*/ 1339850 h 1892300"/>
              <a:gd name="connsiteX35" fmla="*/ 1019175 w 3819525"/>
              <a:gd name="connsiteY35" fmla="*/ 1308100 h 1892300"/>
              <a:gd name="connsiteX36" fmla="*/ 990600 w 3819525"/>
              <a:gd name="connsiteY36" fmla="*/ 1308100 h 1892300"/>
              <a:gd name="connsiteX37" fmla="*/ 990600 w 3819525"/>
              <a:gd name="connsiteY37" fmla="*/ 1250950 h 1892300"/>
              <a:gd name="connsiteX38" fmla="*/ 987425 w 3819525"/>
              <a:gd name="connsiteY38" fmla="*/ 1250950 h 1892300"/>
              <a:gd name="connsiteX39" fmla="*/ 987425 w 3819525"/>
              <a:gd name="connsiteY39" fmla="*/ 1235075 h 1892300"/>
              <a:gd name="connsiteX40" fmla="*/ 968375 w 3819525"/>
              <a:gd name="connsiteY40" fmla="*/ 1235075 h 1892300"/>
              <a:gd name="connsiteX41" fmla="*/ 968375 w 3819525"/>
              <a:gd name="connsiteY41" fmla="*/ 1190625 h 1892300"/>
              <a:gd name="connsiteX42" fmla="*/ 892175 w 3819525"/>
              <a:gd name="connsiteY42" fmla="*/ 1190625 h 1892300"/>
              <a:gd name="connsiteX43" fmla="*/ 892175 w 3819525"/>
              <a:gd name="connsiteY43" fmla="*/ 1171575 h 1892300"/>
              <a:gd name="connsiteX44" fmla="*/ 850900 w 3819525"/>
              <a:gd name="connsiteY44" fmla="*/ 1171575 h 1892300"/>
              <a:gd name="connsiteX45" fmla="*/ 850900 w 3819525"/>
              <a:gd name="connsiteY45" fmla="*/ 1136650 h 1892300"/>
              <a:gd name="connsiteX46" fmla="*/ 838200 w 3819525"/>
              <a:gd name="connsiteY46" fmla="*/ 1136650 h 1892300"/>
              <a:gd name="connsiteX47" fmla="*/ 838200 w 3819525"/>
              <a:gd name="connsiteY47" fmla="*/ 1108075 h 1892300"/>
              <a:gd name="connsiteX48" fmla="*/ 768350 w 3819525"/>
              <a:gd name="connsiteY48" fmla="*/ 1108075 h 1892300"/>
              <a:gd name="connsiteX49" fmla="*/ 768350 w 3819525"/>
              <a:gd name="connsiteY49" fmla="*/ 1092200 h 1892300"/>
              <a:gd name="connsiteX50" fmla="*/ 752475 w 3819525"/>
              <a:gd name="connsiteY50" fmla="*/ 1092200 h 1892300"/>
              <a:gd name="connsiteX51" fmla="*/ 752475 w 3819525"/>
              <a:gd name="connsiteY51" fmla="*/ 1069975 h 1892300"/>
              <a:gd name="connsiteX52" fmla="*/ 638175 w 3819525"/>
              <a:gd name="connsiteY52" fmla="*/ 1069975 h 1892300"/>
              <a:gd name="connsiteX53" fmla="*/ 638175 w 3819525"/>
              <a:gd name="connsiteY53" fmla="*/ 1054100 h 1892300"/>
              <a:gd name="connsiteX54" fmla="*/ 631825 w 3819525"/>
              <a:gd name="connsiteY54" fmla="*/ 1047750 h 1892300"/>
              <a:gd name="connsiteX55" fmla="*/ 631825 w 3819525"/>
              <a:gd name="connsiteY55" fmla="*/ 1035050 h 1892300"/>
              <a:gd name="connsiteX56" fmla="*/ 615950 w 3819525"/>
              <a:gd name="connsiteY56" fmla="*/ 1035050 h 1892300"/>
              <a:gd name="connsiteX57" fmla="*/ 615950 w 3819525"/>
              <a:gd name="connsiteY57" fmla="*/ 1019175 h 1892300"/>
              <a:gd name="connsiteX58" fmla="*/ 596900 w 3819525"/>
              <a:gd name="connsiteY58" fmla="*/ 1019175 h 1892300"/>
              <a:gd name="connsiteX59" fmla="*/ 599281 w 3819525"/>
              <a:gd name="connsiteY59" fmla="*/ 1009650 h 1892300"/>
              <a:gd name="connsiteX60" fmla="*/ 587375 w 3819525"/>
              <a:gd name="connsiteY60" fmla="*/ 1009650 h 1892300"/>
              <a:gd name="connsiteX61" fmla="*/ 587375 w 3819525"/>
              <a:gd name="connsiteY61" fmla="*/ 990600 h 1892300"/>
              <a:gd name="connsiteX62" fmla="*/ 533400 w 3819525"/>
              <a:gd name="connsiteY62" fmla="*/ 990600 h 1892300"/>
              <a:gd name="connsiteX63" fmla="*/ 533400 w 3819525"/>
              <a:gd name="connsiteY63" fmla="*/ 977900 h 1892300"/>
              <a:gd name="connsiteX64" fmla="*/ 466725 w 3819525"/>
              <a:gd name="connsiteY64" fmla="*/ 977900 h 1892300"/>
              <a:gd name="connsiteX65" fmla="*/ 466725 w 3819525"/>
              <a:gd name="connsiteY65" fmla="*/ 930275 h 1892300"/>
              <a:gd name="connsiteX66" fmla="*/ 390525 w 3819525"/>
              <a:gd name="connsiteY66" fmla="*/ 930275 h 1892300"/>
              <a:gd name="connsiteX67" fmla="*/ 390525 w 3819525"/>
              <a:gd name="connsiteY67" fmla="*/ 857250 h 1892300"/>
              <a:gd name="connsiteX68" fmla="*/ 381000 w 3819525"/>
              <a:gd name="connsiteY68" fmla="*/ 857250 h 1892300"/>
              <a:gd name="connsiteX69" fmla="*/ 381000 w 3819525"/>
              <a:gd name="connsiteY69" fmla="*/ 774700 h 1892300"/>
              <a:gd name="connsiteX70" fmla="*/ 371475 w 3819525"/>
              <a:gd name="connsiteY70" fmla="*/ 774700 h 1892300"/>
              <a:gd name="connsiteX71" fmla="*/ 371475 w 3819525"/>
              <a:gd name="connsiteY71" fmla="*/ 742950 h 1892300"/>
              <a:gd name="connsiteX72" fmla="*/ 368300 w 3819525"/>
              <a:gd name="connsiteY72" fmla="*/ 742950 h 1892300"/>
              <a:gd name="connsiteX73" fmla="*/ 368300 w 3819525"/>
              <a:gd name="connsiteY73" fmla="*/ 711200 h 1892300"/>
              <a:gd name="connsiteX74" fmla="*/ 355600 w 3819525"/>
              <a:gd name="connsiteY74" fmla="*/ 711200 h 1892300"/>
              <a:gd name="connsiteX75" fmla="*/ 346075 w 3819525"/>
              <a:gd name="connsiteY75" fmla="*/ 701675 h 1892300"/>
              <a:gd name="connsiteX76" fmla="*/ 285750 w 3819525"/>
              <a:gd name="connsiteY76" fmla="*/ 701675 h 1892300"/>
              <a:gd name="connsiteX77" fmla="*/ 285750 w 3819525"/>
              <a:gd name="connsiteY77" fmla="*/ 682625 h 1892300"/>
              <a:gd name="connsiteX78" fmla="*/ 165100 w 3819525"/>
              <a:gd name="connsiteY78" fmla="*/ 682625 h 1892300"/>
              <a:gd name="connsiteX79" fmla="*/ 165100 w 3819525"/>
              <a:gd name="connsiteY79" fmla="*/ 654050 h 1892300"/>
              <a:gd name="connsiteX80" fmla="*/ 139700 w 3819525"/>
              <a:gd name="connsiteY80" fmla="*/ 654050 h 1892300"/>
              <a:gd name="connsiteX81" fmla="*/ 139700 w 3819525"/>
              <a:gd name="connsiteY81" fmla="*/ 571500 h 1892300"/>
              <a:gd name="connsiteX82" fmla="*/ 130175 w 3819525"/>
              <a:gd name="connsiteY82" fmla="*/ 571500 h 1892300"/>
              <a:gd name="connsiteX83" fmla="*/ 130175 w 3819525"/>
              <a:gd name="connsiteY83" fmla="*/ 269875 h 1892300"/>
              <a:gd name="connsiteX84" fmla="*/ 120650 w 3819525"/>
              <a:gd name="connsiteY84" fmla="*/ 269875 h 1892300"/>
              <a:gd name="connsiteX85" fmla="*/ 120650 w 3819525"/>
              <a:gd name="connsiteY85" fmla="*/ 82550 h 1892300"/>
              <a:gd name="connsiteX86" fmla="*/ 101600 w 3819525"/>
              <a:gd name="connsiteY86" fmla="*/ 82550 h 1892300"/>
              <a:gd name="connsiteX87" fmla="*/ 101600 w 3819525"/>
              <a:gd name="connsiteY87" fmla="*/ 66675 h 1892300"/>
              <a:gd name="connsiteX88" fmla="*/ 88900 w 3819525"/>
              <a:gd name="connsiteY88" fmla="*/ 66675 h 1892300"/>
              <a:gd name="connsiteX89" fmla="*/ 88900 w 3819525"/>
              <a:gd name="connsiteY89" fmla="*/ 34925 h 1892300"/>
              <a:gd name="connsiteX90" fmla="*/ 79375 w 3819525"/>
              <a:gd name="connsiteY90" fmla="*/ 34925 h 1892300"/>
              <a:gd name="connsiteX91" fmla="*/ 79375 w 3819525"/>
              <a:gd name="connsiteY91" fmla="*/ 12700 h 1892300"/>
              <a:gd name="connsiteX92" fmla="*/ 53975 w 3819525"/>
              <a:gd name="connsiteY92" fmla="*/ 12700 h 1892300"/>
              <a:gd name="connsiteX93" fmla="*/ 53975 w 3819525"/>
              <a:gd name="connsiteY93" fmla="*/ 12700 h 1892300"/>
              <a:gd name="connsiteX94" fmla="*/ 66675 w 3819525"/>
              <a:gd name="connsiteY94" fmla="*/ 0 h 1892300"/>
              <a:gd name="connsiteX95" fmla="*/ 0 w 3819525"/>
              <a:gd name="connsiteY95" fmla="*/ 0 h 1892300"/>
              <a:gd name="connsiteX0" fmla="*/ 3819525 w 3819525"/>
              <a:gd name="connsiteY0" fmla="*/ 1892300 h 1892300"/>
              <a:gd name="connsiteX1" fmla="*/ 3248025 w 3819525"/>
              <a:gd name="connsiteY1" fmla="*/ 1892300 h 1892300"/>
              <a:gd name="connsiteX2" fmla="*/ 3248025 w 3819525"/>
              <a:gd name="connsiteY2" fmla="*/ 1844675 h 1892300"/>
              <a:gd name="connsiteX3" fmla="*/ 3225800 w 3819525"/>
              <a:gd name="connsiteY3" fmla="*/ 1844675 h 1892300"/>
              <a:gd name="connsiteX4" fmla="*/ 3225800 w 3819525"/>
              <a:gd name="connsiteY4" fmla="*/ 1790700 h 1892300"/>
              <a:gd name="connsiteX5" fmla="*/ 3209925 w 3819525"/>
              <a:gd name="connsiteY5" fmla="*/ 1790700 h 1892300"/>
              <a:gd name="connsiteX6" fmla="*/ 3209925 w 3819525"/>
              <a:gd name="connsiteY6" fmla="*/ 1746250 h 1892300"/>
              <a:gd name="connsiteX7" fmla="*/ 2962275 w 3819525"/>
              <a:gd name="connsiteY7" fmla="*/ 1746250 h 1892300"/>
              <a:gd name="connsiteX8" fmla="*/ 2962275 w 3819525"/>
              <a:gd name="connsiteY8" fmla="*/ 1695450 h 1892300"/>
              <a:gd name="connsiteX9" fmla="*/ 2085975 w 3819525"/>
              <a:gd name="connsiteY9" fmla="*/ 1695450 h 1892300"/>
              <a:gd name="connsiteX10" fmla="*/ 2085975 w 3819525"/>
              <a:gd name="connsiteY10" fmla="*/ 1657350 h 1892300"/>
              <a:gd name="connsiteX11" fmla="*/ 1968500 w 3819525"/>
              <a:gd name="connsiteY11" fmla="*/ 1657350 h 1892300"/>
              <a:gd name="connsiteX12" fmla="*/ 1968500 w 3819525"/>
              <a:gd name="connsiteY12" fmla="*/ 1625600 h 1892300"/>
              <a:gd name="connsiteX13" fmla="*/ 1898650 w 3819525"/>
              <a:gd name="connsiteY13" fmla="*/ 1625600 h 1892300"/>
              <a:gd name="connsiteX14" fmla="*/ 1898650 w 3819525"/>
              <a:gd name="connsiteY14" fmla="*/ 1625600 h 1892300"/>
              <a:gd name="connsiteX15" fmla="*/ 1898650 w 3819525"/>
              <a:gd name="connsiteY15" fmla="*/ 1603375 h 1892300"/>
              <a:gd name="connsiteX16" fmla="*/ 1794668 w 3819525"/>
              <a:gd name="connsiteY16" fmla="*/ 1603375 h 1892300"/>
              <a:gd name="connsiteX17" fmla="*/ 1790700 w 3819525"/>
              <a:gd name="connsiteY17" fmla="*/ 1590675 h 1892300"/>
              <a:gd name="connsiteX18" fmla="*/ 1733550 w 3819525"/>
              <a:gd name="connsiteY18" fmla="*/ 1590675 h 1892300"/>
              <a:gd name="connsiteX19" fmla="*/ 1733550 w 3819525"/>
              <a:gd name="connsiteY19" fmla="*/ 1552575 h 1892300"/>
              <a:gd name="connsiteX20" fmla="*/ 1495425 w 3819525"/>
              <a:gd name="connsiteY20" fmla="*/ 1552575 h 1892300"/>
              <a:gd name="connsiteX21" fmla="*/ 1495425 w 3819525"/>
              <a:gd name="connsiteY21" fmla="*/ 1533525 h 1892300"/>
              <a:gd name="connsiteX22" fmla="*/ 1384300 w 3819525"/>
              <a:gd name="connsiteY22" fmla="*/ 1533525 h 1892300"/>
              <a:gd name="connsiteX23" fmla="*/ 1384300 w 3819525"/>
              <a:gd name="connsiteY23" fmla="*/ 1492250 h 1892300"/>
              <a:gd name="connsiteX24" fmla="*/ 1371600 w 3819525"/>
              <a:gd name="connsiteY24" fmla="*/ 1492250 h 1892300"/>
              <a:gd name="connsiteX25" fmla="*/ 1371600 w 3819525"/>
              <a:gd name="connsiteY25" fmla="*/ 1463675 h 1892300"/>
              <a:gd name="connsiteX26" fmla="*/ 1352550 w 3819525"/>
              <a:gd name="connsiteY26" fmla="*/ 1463675 h 1892300"/>
              <a:gd name="connsiteX27" fmla="*/ 1352550 w 3819525"/>
              <a:gd name="connsiteY27" fmla="*/ 1406525 h 1892300"/>
              <a:gd name="connsiteX28" fmla="*/ 1250950 w 3819525"/>
              <a:gd name="connsiteY28" fmla="*/ 1406525 h 1892300"/>
              <a:gd name="connsiteX29" fmla="*/ 1250950 w 3819525"/>
              <a:gd name="connsiteY29" fmla="*/ 1374775 h 1892300"/>
              <a:gd name="connsiteX30" fmla="*/ 1139825 w 3819525"/>
              <a:gd name="connsiteY30" fmla="*/ 1374775 h 1892300"/>
              <a:gd name="connsiteX31" fmla="*/ 1139825 w 3819525"/>
              <a:gd name="connsiteY31" fmla="*/ 1362075 h 1892300"/>
              <a:gd name="connsiteX32" fmla="*/ 1041400 w 3819525"/>
              <a:gd name="connsiteY32" fmla="*/ 1362075 h 1892300"/>
              <a:gd name="connsiteX33" fmla="*/ 1041401 w 3819525"/>
              <a:gd name="connsiteY33" fmla="*/ 1340643 h 1892300"/>
              <a:gd name="connsiteX34" fmla="*/ 1019175 w 3819525"/>
              <a:gd name="connsiteY34" fmla="*/ 1339850 h 1892300"/>
              <a:gd name="connsiteX35" fmla="*/ 1019175 w 3819525"/>
              <a:gd name="connsiteY35" fmla="*/ 1308100 h 1892300"/>
              <a:gd name="connsiteX36" fmla="*/ 990600 w 3819525"/>
              <a:gd name="connsiteY36" fmla="*/ 1308100 h 1892300"/>
              <a:gd name="connsiteX37" fmla="*/ 990600 w 3819525"/>
              <a:gd name="connsiteY37" fmla="*/ 1250950 h 1892300"/>
              <a:gd name="connsiteX38" fmla="*/ 987425 w 3819525"/>
              <a:gd name="connsiteY38" fmla="*/ 1250950 h 1892300"/>
              <a:gd name="connsiteX39" fmla="*/ 987425 w 3819525"/>
              <a:gd name="connsiteY39" fmla="*/ 1235075 h 1892300"/>
              <a:gd name="connsiteX40" fmla="*/ 968375 w 3819525"/>
              <a:gd name="connsiteY40" fmla="*/ 1235075 h 1892300"/>
              <a:gd name="connsiteX41" fmla="*/ 968375 w 3819525"/>
              <a:gd name="connsiteY41" fmla="*/ 1190625 h 1892300"/>
              <a:gd name="connsiteX42" fmla="*/ 892175 w 3819525"/>
              <a:gd name="connsiteY42" fmla="*/ 1190625 h 1892300"/>
              <a:gd name="connsiteX43" fmla="*/ 892175 w 3819525"/>
              <a:gd name="connsiteY43" fmla="*/ 1171575 h 1892300"/>
              <a:gd name="connsiteX44" fmla="*/ 850900 w 3819525"/>
              <a:gd name="connsiteY44" fmla="*/ 1171575 h 1892300"/>
              <a:gd name="connsiteX45" fmla="*/ 850900 w 3819525"/>
              <a:gd name="connsiteY45" fmla="*/ 1136650 h 1892300"/>
              <a:gd name="connsiteX46" fmla="*/ 838200 w 3819525"/>
              <a:gd name="connsiteY46" fmla="*/ 1136650 h 1892300"/>
              <a:gd name="connsiteX47" fmla="*/ 838200 w 3819525"/>
              <a:gd name="connsiteY47" fmla="*/ 1108075 h 1892300"/>
              <a:gd name="connsiteX48" fmla="*/ 768350 w 3819525"/>
              <a:gd name="connsiteY48" fmla="*/ 1108075 h 1892300"/>
              <a:gd name="connsiteX49" fmla="*/ 768350 w 3819525"/>
              <a:gd name="connsiteY49" fmla="*/ 1092200 h 1892300"/>
              <a:gd name="connsiteX50" fmla="*/ 752475 w 3819525"/>
              <a:gd name="connsiteY50" fmla="*/ 1092200 h 1892300"/>
              <a:gd name="connsiteX51" fmla="*/ 752475 w 3819525"/>
              <a:gd name="connsiteY51" fmla="*/ 1069975 h 1892300"/>
              <a:gd name="connsiteX52" fmla="*/ 638175 w 3819525"/>
              <a:gd name="connsiteY52" fmla="*/ 1069975 h 1892300"/>
              <a:gd name="connsiteX53" fmla="*/ 638175 w 3819525"/>
              <a:gd name="connsiteY53" fmla="*/ 1054100 h 1892300"/>
              <a:gd name="connsiteX54" fmla="*/ 631825 w 3819525"/>
              <a:gd name="connsiteY54" fmla="*/ 1047750 h 1892300"/>
              <a:gd name="connsiteX55" fmla="*/ 631825 w 3819525"/>
              <a:gd name="connsiteY55" fmla="*/ 1035050 h 1892300"/>
              <a:gd name="connsiteX56" fmla="*/ 615950 w 3819525"/>
              <a:gd name="connsiteY56" fmla="*/ 1035050 h 1892300"/>
              <a:gd name="connsiteX57" fmla="*/ 615950 w 3819525"/>
              <a:gd name="connsiteY57" fmla="*/ 1019175 h 1892300"/>
              <a:gd name="connsiteX58" fmla="*/ 596900 w 3819525"/>
              <a:gd name="connsiteY58" fmla="*/ 1019175 h 1892300"/>
              <a:gd name="connsiteX59" fmla="*/ 599281 w 3819525"/>
              <a:gd name="connsiteY59" fmla="*/ 1009650 h 1892300"/>
              <a:gd name="connsiteX60" fmla="*/ 587375 w 3819525"/>
              <a:gd name="connsiteY60" fmla="*/ 1009650 h 1892300"/>
              <a:gd name="connsiteX61" fmla="*/ 587375 w 3819525"/>
              <a:gd name="connsiteY61" fmla="*/ 990600 h 1892300"/>
              <a:gd name="connsiteX62" fmla="*/ 533400 w 3819525"/>
              <a:gd name="connsiteY62" fmla="*/ 990600 h 1892300"/>
              <a:gd name="connsiteX63" fmla="*/ 533400 w 3819525"/>
              <a:gd name="connsiteY63" fmla="*/ 977900 h 1892300"/>
              <a:gd name="connsiteX64" fmla="*/ 466725 w 3819525"/>
              <a:gd name="connsiteY64" fmla="*/ 977900 h 1892300"/>
              <a:gd name="connsiteX65" fmla="*/ 466725 w 3819525"/>
              <a:gd name="connsiteY65" fmla="*/ 930275 h 1892300"/>
              <a:gd name="connsiteX66" fmla="*/ 390525 w 3819525"/>
              <a:gd name="connsiteY66" fmla="*/ 930275 h 1892300"/>
              <a:gd name="connsiteX67" fmla="*/ 390525 w 3819525"/>
              <a:gd name="connsiteY67" fmla="*/ 857250 h 1892300"/>
              <a:gd name="connsiteX68" fmla="*/ 381000 w 3819525"/>
              <a:gd name="connsiteY68" fmla="*/ 857250 h 1892300"/>
              <a:gd name="connsiteX69" fmla="*/ 381000 w 3819525"/>
              <a:gd name="connsiteY69" fmla="*/ 774700 h 1892300"/>
              <a:gd name="connsiteX70" fmla="*/ 371475 w 3819525"/>
              <a:gd name="connsiteY70" fmla="*/ 774700 h 1892300"/>
              <a:gd name="connsiteX71" fmla="*/ 371475 w 3819525"/>
              <a:gd name="connsiteY71" fmla="*/ 742950 h 1892300"/>
              <a:gd name="connsiteX72" fmla="*/ 368300 w 3819525"/>
              <a:gd name="connsiteY72" fmla="*/ 742950 h 1892300"/>
              <a:gd name="connsiteX73" fmla="*/ 368300 w 3819525"/>
              <a:gd name="connsiteY73" fmla="*/ 711200 h 1892300"/>
              <a:gd name="connsiteX74" fmla="*/ 355600 w 3819525"/>
              <a:gd name="connsiteY74" fmla="*/ 711200 h 1892300"/>
              <a:gd name="connsiteX75" fmla="*/ 346075 w 3819525"/>
              <a:gd name="connsiteY75" fmla="*/ 701675 h 1892300"/>
              <a:gd name="connsiteX76" fmla="*/ 285750 w 3819525"/>
              <a:gd name="connsiteY76" fmla="*/ 701675 h 1892300"/>
              <a:gd name="connsiteX77" fmla="*/ 285750 w 3819525"/>
              <a:gd name="connsiteY77" fmla="*/ 682625 h 1892300"/>
              <a:gd name="connsiteX78" fmla="*/ 165100 w 3819525"/>
              <a:gd name="connsiteY78" fmla="*/ 682625 h 1892300"/>
              <a:gd name="connsiteX79" fmla="*/ 165100 w 3819525"/>
              <a:gd name="connsiteY79" fmla="*/ 654050 h 1892300"/>
              <a:gd name="connsiteX80" fmla="*/ 139700 w 3819525"/>
              <a:gd name="connsiteY80" fmla="*/ 654050 h 1892300"/>
              <a:gd name="connsiteX81" fmla="*/ 139700 w 3819525"/>
              <a:gd name="connsiteY81" fmla="*/ 571500 h 1892300"/>
              <a:gd name="connsiteX82" fmla="*/ 130175 w 3819525"/>
              <a:gd name="connsiteY82" fmla="*/ 571500 h 1892300"/>
              <a:gd name="connsiteX83" fmla="*/ 130175 w 3819525"/>
              <a:gd name="connsiteY83" fmla="*/ 269875 h 1892300"/>
              <a:gd name="connsiteX84" fmla="*/ 120650 w 3819525"/>
              <a:gd name="connsiteY84" fmla="*/ 269875 h 1892300"/>
              <a:gd name="connsiteX85" fmla="*/ 120650 w 3819525"/>
              <a:gd name="connsiteY85" fmla="*/ 82550 h 1892300"/>
              <a:gd name="connsiteX86" fmla="*/ 101600 w 3819525"/>
              <a:gd name="connsiteY86" fmla="*/ 82550 h 1892300"/>
              <a:gd name="connsiteX87" fmla="*/ 101600 w 3819525"/>
              <a:gd name="connsiteY87" fmla="*/ 66675 h 1892300"/>
              <a:gd name="connsiteX88" fmla="*/ 88900 w 3819525"/>
              <a:gd name="connsiteY88" fmla="*/ 66675 h 1892300"/>
              <a:gd name="connsiteX89" fmla="*/ 88900 w 3819525"/>
              <a:gd name="connsiteY89" fmla="*/ 34925 h 1892300"/>
              <a:gd name="connsiteX90" fmla="*/ 79375 w 3819525"/>
              <a:gd name="connsiteY90" fmla="*/ 34925 h 1892300"/>
              <a:gd name="connsiteX91" fmla="*/ 79375 w 3819525"/>
              <a:gd name="connsiteY91" fmla="*/ 12700 h 1892300"/>
              <a:gd name="connsiteX92" fmla="*/ 53975 w 3819525"/>
              <a:gd name="connsiteY92" fmla="*/ 12700 h 1892300"/>
              <a:gd name="connsiteX93" fmla="*/ 53975 w 3819525"/>
              <a:gd name="connsiteY93" fmla="*/ 12700 h 1892300"/>
              <a:gd name="connsiteX94" fmla="*/ 66675 w 3819525"/>
              <a:gd name="connsiteY94" fmla="*/ 0 h 1892300"/>
              <a:gd name="connsiteX95" fmla="*/ 0 w 3819525"/>
              <a:gd name="connsiteY95" fmla="*/ 0 h 189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3819525" h="1892300">
                <a:moveTo>
                  <a:pt x="3819525" y="1892300"/>
                </a:moveTo>
                <a:lnTo>
                  <a:pt x="3248025" y="1892300"/>
                </a:lnTo>
                <a:lnTo>
                  <a:pt x="3248025" y="1844675"/>
                </a:lnTo>
                <a:lnTo>
                  <a:pt x="3225800" y="1844675"/>
                </a:lnTo>
                <a:lnTo>
                  <a:pt x="3225800" y="1790700"/>
                </a:lnTo>
                <a:lnTo>
                  <a:pt x="3209925" y="1790700"/>
                </a:lnTo>
                <a:lnTo>
                  <a:pt x="3209925" y="1746250"/>
                </a:lnTo>
                <a:lnTo>
                  <a:pt x="2962275" y="1746250"/>
                </a:lnTo>
                <a:lnTo>
                  <a:pt x="2962275" y="1695450"/>
                </a:lnTo>
                <a:lnTo>
                  <a:pt x="2085975" y="1695450"/>
                </a:lnTo>
                <a:lnTo>
                  <a:pt x="2085975" y="1657350"/>
                </a:lnTo>
                <a:lnTo>
                  <a:pt x="1968500" y="1657350"/>
                </a:lnTo>
                <a:lnTo>
                  <a:pt x="1968500" y="1625600"/>
                </a:lnTo>
                <a:lnTo>
                  <a:pt x="1898650" y="1625600"/>
                </a:lnTo>
                <a:lnTo>
                  <a:pt x="1898650" y="1625600"/>
                </a:lnTo>
                <a:lnTo>
                  <a:pt x="1898650" y="1603375"/>
                </a:lnTo>
                <a:lnTo>
                  <a:pt x="1794668" y="1603375"/>
                </a:lnTo>
                <a:lnTo>
                  <a:pt x="1790700" y="1590675"/>
                </a:lnTo>
                <a:lnTo>
                  <a:pt x="1733550" y="1590675"/>
                </a:lnTo>
                <a:lnTo>
                  <a:pt x="1733550" y="1552575"/>
                </a:lnTo>
                <a:lnTo>
                  <a:pt x="1495425" y="1552575"/>
                </a:lnTo>
                <a:lnTo>
                  <a:pt x="1495425" y="1533525"/>
                </a:lnTo>
                <a:lnTo>
                  <a:pt x="1384300" y="1533525"/>
                </a:lnTo>
                <a:lnTo>
                  <a:pt x="1384300" y="1492250"/>
                </a:lnTo>
                <a:lnTo>
                  <a:pt x="1371600" y="1492250"/>
                </a:lnTo>
                <a:lnTo>
                  <a:pt x="1371600" y="1463675"/>
                </a:lnTo>
                <a:lnTo>
                  <a:pt x="1352550" y="1463675"/>
                </a:lnTo>
                <a:lnTo>
                  <a:pt x="1352550" y="1406525"/>
                </a:lnTo>
                <a:lnTo>
                  <a:pt x="1250950" y="1406525"/>
                </a:lnTo>
                <a:lnTo>
                  <a:pt x="1250950" y="1374775"/>
                </a:lnTo>
                <a:lnTo>
                  <a:pt x="1139825" y="1374775"/>
                </a:lnTo>
                <a:lnTo>
                  <a:pt x="1139825" y="1362075"/>
                </a:lnTo>
                <a:lnTo>
                  <a:pt x="1041400" y="1362075"/>
                </a:lnTo>
                <a:cubicBezTo>
                  <a:pt x="1041400" y="1354931"/>
                  <a:pt x="1041401" y="1347787"/>
                  <a:pt x="1041401" y="1340643"/>
                </a:cubicBezTo>
                <a:lnTo>
                  <a:pt x="1019175" y="1339850"/>
                </a:lnTo>
                <a:lnTo>
                  <a:pt x="1019175" y="1308100"/>
                </a:lnTo>
                <a:lnTo>
                  <a:pt x="990600" y="1308100"/>
                </a:lnTo>
                <a:lnTo>
                  <a:pt x="990600" y="1250950"/>
                </a:lnTo>
                <a:lnTo>
                  <a:pt x="987425" y="1250950"/>
                </a:lnTo>
                <a:lnTo>
                  <a:pt x="987425" y="1235075"/>
                </a:lnTo>
                <a:lnTo>
                  <a:pt x="968375" y="1235075"/>
                </a:lnTo>
                <a:lnTo>
                  <a:pt x="968375" y="1190625"/>
                </a:lnTo>
                <a:lnTo>
                  <a:pt x="892175" y="1190625"/>
                </a:lnTo>
                <a:lnTo>
                  <a:pt x="892175" y="1171575"/>
                </a:lnTo>
                <a:lnTo>
                  <a:pt x="850900" y="1171575"/>
                </a:lnTo>
                <a:lnTo>
                  <a:pt x="850900" y="1136650"/>
                </a:lnTo>
                <a:lnTo>
                  <a:pt x="838200" y="1136650"/>
                </a:lnTo>
                <a:lnTo>
                  <a:pt x="838200" y="1108075"/>
                </a:lnTo>
                <a:lnTo>
                  <a:pt x="768350" y="1108075"/>
                </a:lnTo>
                <a:lnTo>
                  <a:pt x="768350" y="1092200"/>
                </a:lnTo>
                <a:lnTo>
                  <a:pt x="752475" y="1092200"/>
                </a:lnTo>
                <a:lnTo>
                  <a:pt x="752475" y="1069975"/>
                </a:lnTo>
                <a:lnTo>
                  <a:pt x="638175" y="1069975"/>
                </a:lnTo>
                <a:lnTo>
                  <a:pt x="638175" y="1054100"/>
                </a:lnTo>
                <a:lnTo>
                  <a:pt x="631825" y="1047750"/>
                </a:lnTo>
                <a:lnTo>
                  <a:pt x="631825" y="1035050"/>
                </a:lnTo>
                <a:lnTo>
                  <a:pt x="615950" y="1035050"/>
                </a:lnTo>
                <a:lnTo>
                  <a:pt x="615950" y="1019175"/>
                </a:lnTo>
                <a:lnTo>
                  <a:pt x="596900" y="1019175"/>
                </a:lnTo>
                <a:lnTo>
                  <a:pt x="599281" y="1009650"/>
                </a:lnTo>
                <a:lnTo>
                  <a:pt x="587375" y="1009650"/>
                </a:lnTo>
                <a:lnTo>
                  <a:pt x="587375" y="990600"/>
                </a:lnTo>
                <a:lnTo>
                  <a:pt x="533400" y="990600"/>
                </a:lnTo>
                <a:lnTo>
                  <a:pt x="533400" y="977900"/>
                </a:lnTo>
                <a:lnTo>
                  <a:pt x="466725" y="977900"/>
                </a:lnTo>
                <a:lnTo>
                  <a:pt x="466725" y="930275"/>
                </a:lnTo>
                <a:lnTo>
                  <a:pt x="390525" y="930275"/>
                </a:lnTo>
                <a:lnTo>
                  <a:pt x="390525" y="857250"/>
                </a:lnTo>
                <a:lnTo>
                  <a:pt x="381000" y="857250"/>
                </a:lnTo>
                <a:lnTo>
                  <a:pt x="381000" y="774700"/>
                </a:lnTo>
                <a:lnTo>
                  <a:pt x="371475" y="774700"/>
                </a:lnTo>
                <a:lnTo>
                  <a:pt x="371475" y="742950"/>
                </a:lnTo>
                <a:lnTo>
                  <a:pt x="368300" y="742950"/>
                </a:lnTo>
                <a:lnTo>
                  <a:pt x="368300" y="711200"/>
                </a:lnTo>
                <a:lnTo>
                  <a:pt x="355600" y="711200"/>
                </a:lnTo>
                <a:lnTo>
                  <a:pt x="346075" y="701675"/>
                </a:lnTo>
                <a:lnTo>
                  <a:pt x="285750" y="701675"/>
                </a:lnTo>
                <a:lnTo>
                  <a:pt x="285750" y="682625"/>
                </a:lnTo>
                <a:lnTo>
                  <a:pt x="165100" y="682625"/>
                </a:lnTo>
                <a:lnTo>
                  <a:pt x="165100" y="654050"/>
                </a:lnTo>
                <a:lnTo>
                  <a:pt x="139700" y="654050"/>
                </a:lnTo>
                <a:lnTo>
                  <a:pt x="139700" y="571500"/>
                </a:lnTo>
                <a:lnTo>
                  <a:pt x="130175" y="571500"/>
                </a:lnTo>
                <a:lnTo>
                  <a:pt x="130175" y="269875"/>
                </a:lnTo>
                <a:lnTo>
                  <a:pt x="120650" y="269875"/>
                </a:lnTo>
                <a:lnTo>
                  <a:pt x="120650" y="82550"/>
                </a:lnTo>
                <a:lnTo>
                  <a:pt x="101600" y="82550"/>
                </a:lnTo>
                <a:lnTo>
                  <a:pt x="101600" y="66675"/>
                </a:lnTo>
                <a:lnTo>
                  <a:pt x="88900" y="66675"/>
                </a:lnTo>
                <a:lnTo>
                  <a:pt x="88900" y="34925"/>
                </a:lnTo>
                <a:lnTo>
                  <a:pt x="79375" y="34925"/>
                </a:lnTo>
                <a:lnTo>
                  <a:pt x="79375" y="12700"/>
                </a:lnTo>
                <a:lnTo>
                  <a:pt x="53975" y="12700"/>
                </a:lnTo>
                <a:lnTo>
                  <a:pt x="53975" y="12700"/>
                </a:lnTo>
                <a:lnTo>
                  <a:pt x="66675"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246" name="Group 245">
            <a:extLst>
              <a:ext uri="{FF2B5EF4-FFF2-40B4-BE49-F238E27FC236}">
                <a16:creationId xmlns:a16="http://schemas.microsoft.com/office/drawing/2014/main" id="{D2279866-A9DF-88E2-5610-C7FD8D0F9F15}"/>
              </a:ext>
            </a:extLst>
          </p:cNvPr>
          <p:cNvGrpSpPr/>
          <p:nvPr/>
        </p:nvGrpSpPr>
        <p:grpSpPr>
          <a:xfrm>
            <a:off x="1427618" y="3139001"/>
            <a:ext cx="3913163" cy="2025136"/>
            <a:chOff x="1622340" y="3139001"/>
            <a:chExt cx="3913163" cy="2025136"/>
          </a:xfrm>
        </p:grpSpPr>
        <p:cxnSp>
          <p:nvCxnSpPr>
            <p:cNvPr id="247" name="Straight Connector 246">
              <a:extLst>
                <a:ext uri="{FF2B5EF4-FFF2-40B4-BE49-F238E27FC236}">
                  <a16:creationId xmlns:a16="http://schemas.microsoft.com/office/drawing/2014/main" id="{871F10C9-209F-4B33-DB72-3C58681A7014}"/>
                </a:ext>
              </a:extLst>
            </p:cNvPr>
            <p:cNvCxnSpPr/>
            <p:nvPr/>
          </p:nvCxnSpPr>
          <p:spPr bwMode="auto">
            <a:xfrm>
              <a:off x="4121150" y="4879975"/>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A926749-D301-89D9-D0C6-81DB0F2751C3}"/>
                </a:ext>
              </a:extLst>
            </p:cNvPr>
            <p:cNvCxnSpPr/>
            <p:nvPr/>
          </p:nvCxnSpPr>
          <p:spPr bwMode="auto">
            <a:xfrm>
              <a:off x="3874819" y="4878387"/>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188AFE0A-4079-4E3D-E246-67D1BC3028CE}"/>
                </a:ext>
              </a:extLst>
            </p:cNvPr>
            <p:cNvCxnSpPr/>
            <p:nvPr/>
          </p:nvCxnSpPr>
          <p:spPr bwMode="auto">
            <a:xfrm>
              <a:off x="3800311" y="4879975"/>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98B51079-FB87-2F15-0B95-737898A59519}"/>
                </a:ext>
              </a:extLst>
            </p:cNvPr>
            <p:cNvCxnSpPr/>
            <p:nvPr/>
          </p:nvCxnSpPr>
          <p:spPr bwMode="auto">
            <a:xfrm>
              <a:off x="4411395" y="4878387"/>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E36BF6B-2D27-DBAA-FEDA-F527DB7F9034}"/>
                </a:ext>
              </a:extLst>
            </p:cNvPr>
            <p:cNvCxnSpPr/>
            <p:nvPr/>
          </p:nvCxnSpPr>
          <p:spPr bwMode="auto">
            <a:xfrm>
              <a:off x="4532839" y="4878387"/>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21FDC816-9C8B-0557-678D-3ADD62EC7E25}"/>
                </a:ext>
              </a:extLst>
            </p:cNvPr>
            <p:cNvCxnSpPr/>
            <p:nvPr/>
          </p:nvCxnSpPr>
          <p:spPr bwMode="auto">
            <a:xfrm>
              <a:off x="4566334" y="4878387"/>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20CFEEA4-A329-183B-ED1B-15922AA54339}"/>
                </a:ext>
              </a:extLst>
            </p:cNvPr>
            <p:cNvCxnSpPr/>
            <p:nvPr/>
          </p:nvCxnSpPr>
          <p:spPr bwMode="auto">
            <a:xfrm>
              <a:off x="5535503" y="5084762"/>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36FCBCD2-FCF2-DFD5-0CD3-3C69C5FC1850}"/>
                </a:ext>
              </a:extLst>
            </p:cNvPr>
            <p:cNvCxnSpPr/>
            <p:nvPr/>
          </p:nvCxnSpPr>
          <p:spPr bwMode="auto">
            <a:xfrm>
              <a:off x="2440608" y="4256605"/>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63985F31-DDEA-53C7-F112-01C2402E3445}"/>
                </a:ext>
              </a:extLst>
            </p:cNvPr>
            <p:cNvCxnSpPr/>
            <p:nvPr/>
          </p:nvCxnSpPr>
          <p:spPr bwMode="auto">
            <a:xfrm>
              <a:off x="2128664" y="4128677"/>
              <a:ext cx="0" cy="79375"/>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46B956D3-ABAD-E124-0055-977FDA85CE3F}"/>
                </a:ext>
              </a:extLst>
            </p:cNvPr>
            <p:cNvCxnSpPr/>
            <p:nvPr/>
          </p:nvCxnSpPr>
          <p:spPr bwMode="auto">
            <a:xfrm>
              <a:off x="1622340" y="3139001"/>
              <a:ext cx="0" cy="79375"/>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9F05786B-C651-D92B-25EF-9BB6760B61B8}"/>
              </a:ext>
            </a:extLst>
          </p:cNvPr>
          <p:cNvGrpSpPr/>
          <p:nvPr/>
        </p:nvGrpSpPr>
        <p:grpSpPr>
          <a:xfrm>
            <a:off x="1437228" y="3178175"/>
            <a:ext cx="3321050" cy="1997075"/>
            <a:chOff x="1631950" y="3178175"/>
            <a:chExt cx="3321050" cy="1997075"/>
          </a:xfrm>
        </p:grpSpPr>
        <p:sp>
          <p:nvSpPr>
            <p:cNvPr id="258" name="Freeform: Shape 257">
              <a:extLst>
                <a:ext uri="{FF2B5EF4-FFF2-40B4-BE49-F238E27FC236}">
                  <a16:creationId xmlns:a16="http://schemas.microsoft.com/office/drawing/2014/main" id="{D3921586-E0DB-9D62-8DE3-532731B9CB9F}"/>
                </a:ext>
              </a:extLst>
            </p:cNvPr>
            <p:cNvSpPr/>
            <p:nvPr/>
          </p:nvSpPr>
          <p:spPr bwMode="auto">
            <a:xfrm>
              <a:off x="1631950" y="3178175"/>
              <a:ext cx="3321050" cy="1997075"/>
            </a:xfrm>
            <a:custGeom>
              <a:avLst/>
              <a:gdLst>
                <a:gd name="connsiteX0" fmla="*/ 3321050 w 3321050"/>
                <a:gd name="connsiteY0" fmla="*/ 1997075 h 1997075"/>
                <a:gd name="connsiteX1" fmla="*/ 3321050 w 3321050"/>
                <a:gd name="connsiteY1" fmla="*/ 1860550 h 1997075"/>
                <a:gd name="connsiteX2" fmla="*/ 3051175 w 3321050"/>
                <a:gd name="connsiteY2" fmla="*/ 1860550 h 1997075"/>
                <a:gd name="connsiteX3" fmla="*/ 3051175 w 3321050"/>
                <a:gd name="connsiteY3" fmla="*/ 1714500 h 1997075"/>
                <a:gd name="connsiteX4" fmla="*/ 1870075 w 3321050"/>
                <a:gd name="connsiteY4" fmla="*/ 1714500 h 1997075"/>
                <a:gd name="connsiteX5" fmla="*/ 1870075 w 3321050"/>
                <a:gd name="connsiteY5" fmla="*/ 1660525 h 1997075"/>
                <a:gd name="connsiteX6" fmla="*/ 1482725 w 3321050"/>
                <a:gd name="connsiteY6" fmla="*/ 1660525 h 1997075"/>
                <a:gd name="connsiteX7" fmla="*/ 1482725 w 3321050"/>
                <a:gd name="connsiteY7" fmla="*/ 1565275 h 1997075"/>
                <a:gd name="connsiteX8" fmla="*/ 1463675 w 3321050"/>
                <a:gd name="connsiteY8" fmla="*/ 1565275 h 1997075"/>
                <a:gd name="connsiteX9" fmla="*/ 1463675 w 3321050"/>
                <a:gd name="connsiteY9" fmla="*/ 1508125 h 1997075"/>
                <a:gd name="connsiteX10" fmla="*/ 1444625 w 3321050"/>
                <a:gd name="connsiteY10" fmla="*/ 1508125 h 1997075"/>
                <a:gd name="connsiteX11" fmla="*/ 1444625 w 3321050"/>
                <a:gd name="connsiteY11" fmla="*/ 1466850 h 1997075"/>
                <a:gd name="connsiteX12" fmla="*/ 1241425 w 3321050"/>
                <a:gd name="connsiteY12" fmla="*/ 1466850 h 1997075"/>
                <a:gd name="connsiteX13" fmla="*/ 1241425 w 3321050"/>
                <a:gd name="connsiteY13" fmla="*/ 1416050 h 1997075"/>
                <a:gd name="connsiteX14" fmla="*/ 1108075 w 3321050"/>
                <a:gd name="connsiteY14" fmla="*/ 1416050 h 1997075"/>
                <a:gd name="connsiteX15" fmla="*/ 1108075 w 3321050"/>
                <a:gd name="connsiteY15" fmla="*/ 1362075 h 1997075"/>
                <a:gd name="connsiteX16" fmla="*/ 1092200 w 3321050"/>
                <a:gd name="connsiteY16" fmla="*/ 1362075 h 1997075"/>
                <a:gd name="connsiteX17" fmla="*/ 1092200 w 3321050"/>
                <a:gd name="connsiteY17" fmla="*/ 1311275 h 1997075"/>
                <a:gd name="connsiteX18" fmla="*/ 1085850 w 3321050"/>
                <a:gd name="connsiteY18" fmla="*/ 1311275 h 1997075"/>
                <a:gd name="connsiteX19" fmla="*/ 1085850 w 3321050"/>
                <a:gd name="connsiteY19" fmla="*/ 1216025 h 1997075"/>
                <a:gd name="connsiteX20" fmla="*/ 1073150 w 3321050"/>
                <a:gd name="connsiteY20" fmla="*/ 1216025 h 1997075"/>
                <a:gd name="connsiteX21" fmla="*/ 1073150 w 3321050"/>
                <a:gd name="connsiteY21" fmla="*/ 1171575 h 1997075"/>
                <a:gd name="connsiteX22" fmla="*/ 1066800 w 3321050"/>
                <a:gd name="connsiteY22" fmla="*/ 1171575 h 1997075"/>
                <a:gd name="connsiteX23" fmla="*/ 1066800 w 3321050"/>
                <a:gd name="connsiteY23" fmla="*/ 1127125 h 1997075"/>
                <a:gd name="connsiteX24" fmla="*/ 946150 w 3321050"/>
                <a:gd name="connsiteY24" fmla="*/ 1127125 h 1997075"/>
                <a:gd name="connsiteX25" fmla="*/ 946150 w 3321050"/>
                <a:gd name="connsiteY25" fmla="*/ 1069975 h 1997075"/>
                <a:gd name="connsiteX26" fmla="*/ 927100 w 3321050"/>
                <a:gd name="connsiteY26" fmla="*/ 1069975 h 1997075"/>
                <a:gd name="connsiteX27" fmla="*/ 927100 w 3321050"/>
                <a:gd name="connsiteY27" fmla="*/ 1031875 h 1997075"/>
                <a:gd name="connsiteX28" fmla="*/ 857250 w 3321050"/>
                <a:gd name="connsiteY28" fmla="*/ 1031875 h 1997075"/>
                <a:gd name="connsiteX29" fmla="*/ 857250 w 3321050"/>
                <a:gd name="connsiteY29" fmla="*/ 984250 h 1997075"/>
                <a:gd name="connsiteX30" fmla="*/ 701675 w 3321050"/>
                <a:gd name="connsiteY30" fmla="*/ 984250 h 1997075"/>
                <a:gd name="connsiteX31" fmla="*/ 701675 w 3321050"/>
                <a:gd name="connsiteY31" fmla="*/ 936625 h 1997075"/>
                <a:gd name="connsiteX32" fmla="*/ 679450 w 3321050"/>
                <a:gd name="connsiteY32" fmla="*/ 936625 h 1997075"/>
                <a:gd name="connsiteX33" fmla="*/ 679450 w 3321050"/>
                <a:gd name="connsiteY33" fmla="*/ 898525 h 1997075"/>
                <a:gd name="connsiteX34" fmla="*/ 558800 w 3321050"/>
                <a:gd name="connsiteY34" fmla="*/ 898525 h 1997075"/>
                <a:gd name="connsiteX35" fmla="*/ 558800 w 3321050"/>
                <a:gd name="connsiteY35" fmla="*/ 803275 h 1997075"/>
                <a:gd name="connsiteX36" fmla="*/ 498475 w 3321050"/>
                <a:gd name="connsiteY36" fmla="*/ 803275 h 1997075"/>
                <a:gd name="connsiteX37" fmla="*/ 498475 w 3321050"/>
                <a:gd name="connsiteY37" fmla="*/ 768350 h 1997075"/>
                <a:gd name="connsiteX38" fmla="*/ 482600 w 3321050"/>
                <a:gd name="connsiteY38" fmla="*/ 768350 h 1997075"/>
                <a:gd name="connsiteX39" fmla="*/ 482600 w 3321050"/>
                <a:gd name="connsiteY39" fmla="*/ 666750 h 1997075"/>
                <a:gd name="connsiteX40" fmla="*/ 469900 w 3321050"/>
                <a:gd name="connsiteY40" fmla="*/ 666750 h 1997075"/>
                <a:gd name="connsiteX41" fmla="*/ 469900 w 3321050"/>
                <a:gd name="connsiteY41" fmla="*/ 628650 h 1997075"/>
                <a:gd name="connsiteX42" fmla="*/ 457200 w 3321050"/>
                <a:gd name="connsiteY42" fmla="*/ 628650 h 1997075"/>
                <a:gd name="connsiteX43" fmla="*/ 457200 w 3321050"/>
                <a:gd name="connsiteY43" fmla="*/ 581025 h 1997075"/>
                <a:gd name="connsiteX44" fmla="*/ 247650 w 3321050"/>
                <a:gd name="connsiteY44" fmla="*/ 581025 h 1997075"/>
                <a:gd name="connsiteX45" fmla="*/ 247650 w 3321050"/>
                <a:gd name="connsiteY45" fmla="*/ 546100 h 1997075"/>
                <a:gd name="connsiteX46" fmla="*/ 238125 w 3321050"/>
                <a:gd name="connsiteY46" fmla="*/ 546100 h 1997075"/>
                <a:gd name="connsiteX47" fmla="*/ 238125 w 3321050"/>
                <a:gd name="connsiteY47" fmla="*/ 336550 h 1997075"/>
                <a:gd name="connsiteX48" fmla="*/ 225425 w 3321050"/>
                <a:gd name="connsiteY48" fmla="*/ 349250 h 1997075"/>
                <a:gd name="connsiteX49" fmla="*/ 225425 w 3321050"/>
                <a:gd name="connsiteY49" fmla="*/ 206375 h 1997075"/>
                <a:gd name="connsiteX50" fmla="*/ 177800 w 3321050"/>
                <a:gd name="connsiteY50" fmla="*/ 206375 h 1997075"/>
                <a:gd name="connsiteX51" fmla="*/ 177800 w 3321050"/>
                <a:gd name="connsiteY51" fmla="*/ 123825 h 1997075"/>
                <a:gd name="connsiteX52" fmla="*/ 158750 w 3321050"/>
                <a:gd name="connsiteY52" fmla="*/ 123825 h 1997075"/>
                <a:gd name="connsiteX53" fmla="*/ 158750 w 3321050"/>
                <a:gd name="connsiteY53" fmla="*/ 76200 h 1997075"/>
                <a:gd name="connsiteX54" fmla="*/ 98425 w 3321050"/>
                <a:gd name="connsiteY54" fmla="*/ 76200 h 1997075"/>
                <a:gd name="connsiteX55" fmla="*/ 98425 w 3321050"/>
                <a:gd name="connsiteY55" fmla="*/ 38100 h 1997075"/>
                <a:gd name="connsiteX56" fmla="*/ 85725 w 3321050"/>
                <a:gd name="connsiteY56" fmla="*/ 38100 h 1997075"/>
                <a:gd name="connsiteX57" fmla="*/ 85725 w 3321050"/>
                <a:gd name="connsiteY57" fmla="*/ 0 h 1997075"/>
                <a:gd name="connsiteX58" fmla="*/ 0 w 3321050"/>
                <a:gd name="connsiteY58" fmla="*/ 0 h 1997075"/>
                <a:gd name="connsiteX0" fmla="*/ 3321050 w 3321050"/>
                <a:gd name="connsiteY0" fmla="*/ 1997075 h 1997075"/>
                <a:gd name="connsiteX1" fmla="*/ 3321050 w 3321050"/>
                <a:gd name="connsiteY1" fmla="*/ 1860550 h 1997075"/>
                <a:gd name="connsiteX2" fmla="*/ 3051175 w 3321050"/>
                <a:gd name="connsiteY2" fmla="*/ 1860550 h 1997075"/>
                <a:gd name="connsiteX3" fmla="*/ 3051175 w 3321050"/>
                <a:gd name="connsiteY3" fmla="*/ 1714500 h 1997075"/>
                <a:gd name="connsiteX4" fmla="*/ 1870075 w 3321050"/>
                <a:gd name="connsiteY4" fmla="*/ 1714500 h 1997075"/>
                <a:gd name="connsiteX5" fmla="*/ 1870075 w 3321050"/>
                <a:gd name="connsiteY5" fmla="*/ 1660525 h 1997075"/>
                <a:gd name="connsiteX6" fmla="*/ 1482725 w 3321050"/>
                <a:gd name="connsiteY6" fmla="*/ 1660525 h 1997075"/>
                <a:gd name="connsiteX7" fmla="*/ 1482725 w 3321050"/>
                <a:gd name="connsiteY7" fmla="*/ 1565275 h 1997075"/>
                <a:gd name="connsiteX8" fmla="*/ 1463675 w 3321050"/>
                <a:gd name="connsiteY8" fmla="*/ 1565275 h 1997075"/>
                <a:gd name="connsiteX9" fmla="*/ 1463675 w 3321050"/>
                <a:gd name="connsiteY9" fmla="*/ 1508125 h 1997075"/>
                <a:gd name="connsiteX10" fmla="*/ 1444625 w 3321050"/>
                <a:gd name="connsiteY10" fmla="*/ 1508125 h 1997075"/>
                <a:gd name="connsiteX11" fmla="*/ 1444625 w 3321050"/>
                <a:gd name="connsiteY11" fmla="*/ 1466850 h 1997075"/>
                <a:gd name="connsiteX12" fmla="*/ 1241425 w 3321050"/>
                <a:gd name="connsiteY12" fmla="*/ 1466850 h 1997075"/>
                <a:gd name="connsiteX13" fmla="*/ 1241425 w 3321050"/>
                <a:gd name="connsiteY13" fmla="*/ 1416050 h 1997075"/>
                <a:gd name="connsiteX14" fmla="*/ 1108075 w 3321050"/>
                <a:gd name="connsiteY14" fmla="*/ 1416050 h 1997075"/>
                <a:gd name="connsiteX15" fmla="*/ 1108075 w 3321050"/>
                <a:gd name="connsiteY15" fmla="*/ 1362075 h 1997075"/>
                <a:gd name="connsiteX16" fmla="*/ 1092200 w 3321050"/>
                <a:gd name="connsiteY16" fmla="*/ 1362075 h 1997075"/>
                <a:gd name="connsiteX17" fmla="*/ 1092200 w 3321050"/>
                <a:gd name="connsiteY17" fmla="*/ 1311275 h 1997075"/>
                <a:gd name="connsiteX18" fmla="*/ 1085850 w 3321050"/>
                <a:gd name="connsiteY18" fmla="*/ 1311275 h 1997075"/>
                <a:gd name="connsiteX19" fmla="*/ 1085850 w 3321050"/>
                <a:gd name="connsiteY19" fmla="*/ 1216025 h 1997075"/>
                <a:gd name="connsiteX20" fmla="*/ 1073150 w 3321050"/>
                <a:gd name="connsiteY20" fmla="*/ 1216025 h 1997075"/>
                <a:gd name="connsiteX21" fmla="*/ 1073150 w 3321050"/>
                <a:gd name="connsiteY21" fmla="*/ 1171575 h 1997075"/>
                <a:gd name="connsiteX22" fmla="*/ 1066800 w 3321050"/>
                <a:gd name="connsiteY22" fmla="*/ 1171575 h 1997075"/>
                <a:gd name="connsiteX23" fmla="*/ 1066800 w 3321050"/>
                <a:gd name="connsiteY23" fmla="*/ 1127125 h 1997075"/>
                <a:gd name="connsiteX24" fmla="*/ 946150 w 3321050"/>
                <a:gd name="connsiteY24" fmla="*/ 1127125 h 1997075"/>
                <a:gd name="connsiteX25" fmla="*/ 946150 w 3321050"/>
                <a:gd name="connsiteY25" fmla="*/ 1069975 h 1997075"/>
                <a:gd name="connsiteX26" fmla="*/ 927100 w 3321050"/>
                <a:gd name="connsiteY26" fmla="*/ 1069975 h 1997075"/>
                <a:gd name="connsiteX27" fmla="*/ 927100 w 3321050"/>
                <a:gd name="connsiteY27" fmla="*/ 1031875 h 1997075"/>
                <a:gd name="connsiteX28" fmla="*/ 857250 w 3321050"/>
                <a:gd name="connsiteY28" fmla="*/ 1031875 h 1997075"/>
                <a:gd name="connsiteX29" fmla="*/ 857250 w 3321050"/>
                <a:gd name="connsiteY29" fmla="*/ 984250 h 1997075"/>
                <a:gd name="connsiteX30" fmla="*/ 701675 w 3321050"/>
                <a:gd name="connsiteY30" fmla="*/ 984250 h 1997075"/>
                <a:gd name="connsiteX31" fmla="*/ 701675 w 3321050"/>
                <a:gd name="connsiteY31" fmla="*/ 936625 h 1997075"/>
                <a:gd name="connsiteX32" fmla="*/ 679450 w 3321050"/>
                <a:gd name="connsiteY32" fmla="*/ 936625 h 1997075"/>
                <a:gd name="connsiteX33" fmla="*/ 679450 w 3321050"/>
                <a:gd name="connsiteY33" fmla="*/ 898525 h 1997075"/>
                <a:gd name="connsiteX34" fmla="*/ 558800 w 3321050"/>
                <a:gd name="connsiteY34" fmla="*/ 898525 h 1997075"/>
                <a:gd name="connsiteX35" fmla="*/ 558800 w 3321050"/>
                <a:gd name="connsiteY35" fmla="*/ 803275 h 1997075"/>
                <a:gd name="connsiteX36" fmla="*/ 498475 w 3321050"/>
                <a:gd name="connsiteY36" fmla="*/ 803275 h 1997075"/>
                <a:gd name="connsiteX37" fmla="*/ 498475 w 3321050"/>
                <a:gd name="connsiteY37" fmla="*/ 768350 h 1997075"/>
                <a:gd name="connsiteX38" fmla="*/ 482600 w 3321050"/>
                <a:gd name="connsiteY38" fmla="*/ 768350 h 1997075"/>
                <a:gd name="connsiteX39" fmla="*/ 482600 w 3321050"/>
                <a:gd name="connsiteY39" fmla="*/ 666750 h 1997075"/>
                <a:gd name="connsiteX40" fmla="*/ 469900 w 3321050"/>
                <a:gd name="connsiteY40" fmla="*/ 666750 h 1997075"/>
                <a:gd name="connsiteX41" fmla="*/ 469900 w 3321050"/>
                <a:gd name="connsiteY41" fmla="*/ 628650 h 1997075"/>
                <a:gd name="connsiteX42" fmla="*/ 457200 w 3321050"/>
                <a:gd name="connsiteY42" fmla="*/ 628650 h 1997075"/>
                <a:gd name="connsiteX43" fmla="*/ 457200 w 3321050"/>
                <a:gd name="connsiteY43" fmla="*/ 581025 h 1997075"/>
                <a:gd name="connsiteX44" fmla="*/ 247650 w 3321050"/>
                <a:gd name="connsiteY44" fmla="*/ 581025 h 1997075"/>
                <a:gd name="connsiteX45" fmla="*/ 247650 w 3321050"/>
                <a:gd name="connsiteY45" fmla="*/ 546100 h 1997075"/>
                <a:gd name="connsiteX46" fmla="*/ 238125 w 3321050"/>
                <a:gd name="connsiteY46" fmla="*/ 546100 h 1997075"/>
                <a:gd name="connsiteX47" fmla="*/ 238125 w 3321050"/>
                <a:gd name="connsiteY47" fmla="*/ 336550 h 1997075"/>
                <a:gd name="connsiteX48" fmla="*/ 228600 w 3321050"/>
                <a:gd name="connsiteY48" fmla="*/ 333375 h 1997075"/>
                <a:gd name="connsiteX49" fmla="*/ 225425 w 3321050"/>
                <a:gd name="connsiteY49" fmla="*/ 206375 h 1997075"/>
                <a:gd name="connsiteX50" fmla="*/ 177800 w 3321050"/>
                <a:gd name="connsiteY50" fmla="*/ 206375 h 1997075"/>
                <a:gd name="connsiteX51" fmla="*/ 177800 w 3321050"/>
                <a:gd name="connsiteY51" fmla="*/ 123825 h 1997075"/>
                <a:gd name="connsiteX52" fmla="*/ 158750 w 3321050"/>
                <a:gd name="connsiteY52" fmla="*/ 123825 h 1997075"/>
                <a:gd name="connsiteX53" fmla="*/ 158750 w 3321050"/>
                <a:gd name="connsiteY53" fmla="*/ 76200 h 1997075"/>
                <a:gd name="connsiteX54" fmla="*/ 98425 w 3321050"/>
                <a:gd name="connsiteY54" fmla="*/ 76200 h 1997075"/>
                <a:gd name="connsiteX55" fmla="*/ 98425 w 3321050"/>
                <a:gd name="connsiteY55" fmla="*/ 38100 h 1997075"/>
                <a:gd name="connsiteX56" fmla="*/ 85725 w 3321050"/>
                <a:gd name="connsiteY56" fmla="*/ 38100 h 1997075"/>
                <a:gd name="connsiteX57" fmla="*/ 85725 w 3321050"/>
                <a:gd name="connsiteY57" fmla="*/ 0 h 1997075"/>
                <a:gd name="connsiteX58" fmla="*/ 0 w 3321050"/>
                <a:gd name="connsiteY58" fmla="*/ 0 h 1997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3321050" h="1997075">
                  <a:moveTo>
                    <a:pt x="3321050" y="1997075"/>
                  </a:moveTo>
                  <a:lnTo>
                    <a:pt x="3321050" y="1860550"/>
                  </a:lnTo>
                  <a:lnTo>
                    <a:pt x="3051175" y="1860550"/>
                  </a:lnTo>
                  <a:lnTo>
                    <a:pt x="3051175" y="1714500"/>
                  </a:lnTo>
                  <a:lnTo>
                    <a:pt x="1870075" y="1714500"/>
                  </a:lnTo>
                  <a:lnTo>
                    <a:pt x="1870075" y="1660525"/>
                  </a:lnTo>
                  <a:lnTo>
                    <a:pt x="1482725" y="1660525"/>
                  </a:lnTo>
                  <a:lnTo>
                    <a:pt x="1482725" y="1565275"/>
                  </a:lnTo>
                  <a:lnTo>
                    <a:pt x="1463675" y="1565275"/>
                  </a:lnTo>
                  <a:lnTo>
                    <a:pt x="1463675" y="1508125"/>
                  </a:lnTo>
                  <a:lnTo>
                    <a:pt x="1444625" y="1508125"/>
                  </a:lnTo>
                  <a:lnTo>
                    <a:pt x="1444625" y="1466850"/>
                  </a:lnTo>
                  <a:lnTo>
                    <a:pt x="1241425" y="1466850"/>
                  </a:lnTo>
                  <a:lnTo>
                    <a:pt x="1241425" y="1416050"/>
                  </a:lnTo>
                  <a:lnTo>
                    <a:pt x="1108075" y="1416050"/>
                  </a:lnTo>
                  <a:lnTo>
                    <a:pt x="1108075" y="1362075"/>
                  </a:lnTo>
                  <a:lnTo>
                    <a:pt x="1092200" y="1362075"/>
                  </a:lnTo>
                  <a:lnTo>
                    <a:pt x="1092200" y="1311275"/>
                  </a:lnTo>
                  <a:lnTo>
                    <a:pt x="1085850" y="1311275"/>
                  </a:lnTo>
                  <a:lnTo>
                    <a:pt x="1085850" y="1216025"/>
                  </a:lnTo>
                  <a:lnTo>
                    <a:pt x="1073150" y="1216025"/>
                  </a:lnTo>
                  <a:lnTo>
                    <a:pt x="1073150" y="1171575"/>
                  </a:lnTo>
                  <a:lnTo>
                    <a:pt x="1066800" y="1171575"/>
                  </a:lnTo>
                  <a:lnTo>
                    <a:pt x="1066800" y="1127125"/>
                  </a:lnTo>
                  <a:lnTo>
                    <a:pt x="946150" y="1127125"/>
                  </a:lnTo>
                  <a:lnTo>
                    <a:pt x="946150" y="1069975"/>
                  </a:lnTo>
                  <a:lnTo>
                    <a:pt x="927100" y="1069975"/>
                  </a:lnTo>
                  <a:lnTo>
                    <a:pt x="927100" y="1031875"/>
                  </a:lnTo>
                  <a:lnTo>
                    <a:pt x="857250" y="1031875"/>
                  </a:lnTo>
                  <a:lnTo>
                    <a:pt x="857250" y="984250"/>
                  </a:lnTo>
                  <a:lnTo>
                    <a:pt x="701675" y="984250"/>
                  </a:lnTo>
                  <a:lnTo>
                    <a:pt x="701675" y="936625"/>
                  </a:lnTo>
                  <a:lnTo>
                    <a:pt x="679450" y="936625"/>
                  </a:lnTo>
                  <a:lnTo>
                    <a:pt x="679450" y="898525"/>
                  </a:lnTo>
                  <a:lnTo>
                    <a:pt x="558800" y="898525"/>
                  </a:lnTo>
                  <a:lnTo>
                    <a:pt x="558800" y="803275"/>
                  </a:lnTo>
                  <a:lnTo>
                    <a:pt x="498475" y="803275"/>
                  </a:lnTo>
                  <a:lnTo>
                    <a:pt x="498475" y="768350"/>
                  </a:lnTo>
                  <a:lnTo>
                    <a:pt x="482600" y="768350"/>
                  </a:lnTo>
                  <a:lnTo>
                    <a:pt x="482600" y="666750"/>
                  </a:lnTo>
                  <a:lnTo>
                    <a:pt x="469900" y="666750"/>
                  </a:lnTo>
                  <a:lnTo>
                    <a:pt x="469900" y="628650"/>
                  </a:lnTo>
                  <a:lnTo>
                    <a:pt x="457200" y="628650"/>
                  </a:lnTo>
                  <a:lnTo>
                    <a:pt x="457200" y="581025"/>
                  </a:lnTo>
                  <a:lnTo>
                    <a:pt x="247650" y="581025"/>
                  </a:lnTo>
                  <a:lnTo>
                    <a:pt x="247650" y="546100"/>
                  </a:lnTo>
                  <a:lnTo>
                    <a:pt x="238125" y="546100"/>
                  </a:lnTo>
                  <a:lnTo>
                    <a:pt x="238125" y="336550"/>
                  </a:lnTo>
                  <a:lnTo>
                    <a:pt x="228600" y="333375"/>
                  </a:lnTo>
                  <a:cubicBezTo>
                    <a:pt x="227542" y="291042"/>
                    <a:pt x="226483" y="248708"/>
                    <a:pt x="225425" y="206375"/>
                  </a:cubicBezTo>
                  <a:lnTo>
                    <a:pt x="177800" y="206375"/>
                  </a:lnTo>
                  <a:lnTo>
                    <a:pt x="177800" y="123825"/>
                  </a:lnTo>
                  <a:lnTo>
                    <a:pt x="158750" y="123825"/>
                  </a:lnTo>
                  <a:lnTo>
                    <a:pt x="158750" y="76200"/>
                  </a:lnTo>
                  <a:lnTo>
                    <a:pt x="98425" y="76200"/>
                  </a:lnTo>
                  <a:lnTo>
                    <a:pt x="98425" y="38100"/>
                  </a:lnTo>
                  <a:lnTo>
                    <a:pt x="85725" y="38100"/>
                  </a:lnTo>
                  <a:lnTo>
                    <a:pt x="85725" y="0"/>
                  </a:lnTo>
                  <a:lnTo>
                    <a:pt x="0" y="0"/>
                  </a:lnTo>
                </a:path>
              </a:pathLst>
            </a:custGeom>
            <a:noFill/>
            <a:ln w="28575">
              <a:solidFill>
                <a:schemeClr val="accent2"/>
              </a:solidFill>
              <a:miter lim="800000"/>
              <a:headEnd/>
              <a:tailEnd/>
            </a:ln>
          </p:spPr>
          <p:txBody>
            <a:bodyPr rtlCol="0" anchor="ctr"/>
            <a:lstStyle/>
            <a:p>
              <a:pPr algn="ctr"/>
              <a:endParaRPr lang="en-US"/>
            </a:p>
          </p:txBody>
        </p:sp>
        <p:cxnSp>
          <p:nvCxnSpPr>
            <p:cNvPr id="259" name="Straight Connector 258">
              <a:extLst>
                <a:ext uri="{FF2B5EF4-FFF2-40B4-BE49-F238E27FC236}">
                  <a16:creationId xmlns:a16="http://schemas.microsoft.com/office/drawing/2014/main" id="{ED3A5039-6314-0456-82FE-5D024205A073}"/>
                </a:ext>
              </a:extLst>
            </p:cNvPr>
            <p:cNvCxnSpPr/>
            <p:nvPr/>
          </p:nvCxnSpPr>
          <p:spPr bwMode="auto">
            <a:xfrm>
              <a:off x="2451547" y="4128677"/>
              <a:ext cx="0" cy="79375"/>
            </a:xfrm>
            <a:prstGeom prst="line">
              <a:avLst/>
            </a:prstGeom>
            <a:noFill/>
            <a:ln w="28575" cap="flat" cmpd="sng" algn="ctr">
              <a:solidFill>
                <a:schemeClr val="accent2"/>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B0AA63C7-5E41-0415-8F2A-23E4E3E82BAF}"/>
                </a:ext>
              </a:extLst>
            </p:cNvPr>
            <p:cNvCxnSpPr/>
            <p:nvPr/>
          </p:nvCxnSpPr>
          <p:spPr bwMode="auto">
            <a:xfrm>
              <a:off x="3454847" y="4799012"/>
              <a:ext cx="0" cy="79375"/>
            </a:xfrm>
            <a:prstGeom prst="line">
              <a:avLst/>
            </a:prstGeom>
            <a:noFill/>
            <a:ln w="28575" cap="flat" cmpd="sng" algn="ctr">
              <a:solidFill>
                <a:schemeClr val="accent2"/>
              </a:solidFill>
              <a:prstDash val="solid"/>
              <a:round/>
              <a:headEnd type="none" w="med" len="med"/>
              <a:tailEnd type="none" w="med" len="med"/>
            </a:ln>
            <a:effectLst/>
          </p:spPr>
        </p:cxnSp>
      </p:grpSp>
    </p:spTree>
    <p:extLst>
      <p:ext uri="{BB962C8B-B14F-4D97-AF65-F5344CB8AC3E}">
        <p14:creationId xmlns:p14="http://schemas.microsoft.com/office/powerpoint/2010/main" val="11946362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EMBER: Tumor Response in Patients With Measurable Disease at Baseline</a:t>
            </a:r>
          </a:p>
        </p:txBody>
      </p:sp>
      <p:sp>
        <p:nvSpPr>
          <p:cNvPr id="5" name="Text Box 11">
            <a:extLst>
              <a:ext uri="{FF2B5EF4-FFF2-40B4-BE49-F238E27FC236}">
                <a16:creationId xmlns:a16="http://schemas.microsoft.com/office/drawing/2014/main" id="{27B8E8E2-8D99-24D0-D4C7-3B532BD85872}"/>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Jhaveri. ESMO 2023. Abstr 383MO. Reproduced with permission.</a:t>
            </a:r>
          </a:p>
        </p:txBody>
      </p:sp>
      <p:graphicFrame>
        <p:nvGraphicFramePr>
          <p:cNvPr id="7" name="Group 3">
            <a:extLst>
              <a:ext uri="{FF2B5EF4-FFF2-40B4-BE49-F238E27FC236}">
                <a16:creationId xmlns:a16="http://schemas.microsoft.com/office/drawing/2014/main" id="{442F774D-80E2-8EE2-22D8-9973B675DDF0}"/>
              </a:ext>
            </a:extLst>
          </p:cNvPr>
          <p:cNvGraphicFramePr>
            <a:graphicFrameLocks/>
          </p:cNvGraphicFramePr>
          <p:nvPr>
            <p:extLst>
              <p:ext uri="{D42A27DB-BD31-4B8C-83A1-F6EECF244321}">
                <p14:modId xmlns:p14="http://schemas.microsoft.com/office/powerpoint/2010/main" val="3843884112"/>
              </p:ext>
            </p:extLst>
          </p:nvPr>
        </p:nvGraphicFramePr>
        <p:xfrm>
          <a:off x="722490" y="5092251"/>
          <a:ext cx="10747019" cy="1127808"/>
        </p:xfrm>
        <a:graphic>
          <a:graphicData uri="http://schemas.openxmlformats.org/drawingml/2006/table">
            <a:tbl>
              <a:tblPr/>
              <a:tblGrid>
                <a:gridCol w="2637538">
                  <a:extLst>
                    <a:ext uri="{9D8B030D-6E8A-4147-A177-3AD203B41FA5}">
                      <a16:colId xmlns:a16="http://schemas.microsoft.com/office/drawing/2014/main" val="20000"/>
                    </a:ext>
                  </a:extLst>
                </a:gridCol>
                <a:gridCol w="2914751">
                  <a:extLst>
                    <a:ext uri="{9D8B030D-6E8A-4147-A177-3AD203B41FA5}">
                      <a16:colId xmlns:a16="http://schemas.microsoft.com/office/drawing/2014/main" val="20001"/>
                    </a:ext>
                  </a:extLst>
                </a:gridCol>
                <a:gridCol w="2597365">
                  <a:extLst>
                    <a:ext uri="{9D8B030D-6E8A-4147-A177-3AD203B41FA5}">
                      <a16:colId xmlns:a16="http://schemas.microsoft.com/office/drawing/2014/main" val="20002"/>
                    </a:ext>
                  </a:extLst>
                </a:gridCol>
                <a:gridCol w="2597365">
                  <a:extLst>
                    <a:ext uri="{9D8B030D-6E8A-4147-A177-3AD203B41FA5}">
                      <a16:colId xmlns:a16="http://schemas.microsoft.com/office/drawing/2014/main" val="3430120438"/>
                    </a:ext>
                  </a:extLst>
                </a:gridCol>
              </a:tblGrid>
              <a:tr h="317636">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Imlunestrant Monotherapy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114)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Imlunestrant + Everolimus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Imlunestrant+ Alpelisib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86849">
                <a:tc>
                  <a:txBody>
                    <a:bodyPr/>
                    <a:lstStyle/>
                    <a:p>
                      <a:pPr marL="9525" marR="0" lvl="1" indent="4763"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a:rPr>
                        <a:t>ORR, n/N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6/76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6/28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7/12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33577931"/>
                  </a:ext>
                </a:extLst>
              </a:tr>
              <a:tr h="186849">
                <a:tc>
                  <a:txBody>
                    <a:bodyPr/>
                    <a:lstStyle/>
                    <a:p>
                      <a:pPr marL="344488" marR="0" lvl="1" indent="-330200" algn="l" defTabSz="914400" rtl="0" eaLnBrk="1" fontAlgn="base" latinLnBrk="0" hangingPunct="1">
                        <a:lnSpc>
                          <a:spcPct val="100000"/>
                        </a:lnSpc>
                        <a:spcBef>
                          <a:spcPct val="0"/>
                        </a:spcBef>
                        <a:spcAft>
                          <a:spcPct val="0"/>
                        </a:spcAft>
                        <a:buClr>
                          <a:srgbClr val="000000"/>
                        </a:buClr>
                        <a:buSzPct val="120000"/>
                        <a:buFontTx/>
                        <a:buNone/>
                        <a:tabLst/>
                      </a:pPr>
                      <a:r>
                        <a:rPr kumimoji="0" lang="en-US" sz="1400" b="0" i="0" u="none" strike="noStrike" cap="none" normalizeH="0" baseline="0" dirty="0">
                          <a:ln>
                            <a:noFill/>
                          </a:ln>
                          <a:solidFill>
                            <a:schemeClr val="bg2">
                              <a:lumMod val="10000"/>
                            </a:schemeClr>
                          </a:solidFill>
                          <a:effectLst/>
                          <a:latin typeface="Calibri"/>
                        </a:rPr>
                        <a:t>CBR,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525868536"/>
                  </a:ext>
                </a:extLst>
              </a:tr>
            </a:tbl>
          </a:graphicData>
        </a:graphic>
      </p:graphicFrame>
      <p:sp>
        <p:nvSpPr>
          <p:cNvPr id="9" name="TextBox 8">
            <a:extLst>
              <a:ext uri="{FF2B5EF4-FFF2-40B4-BE49-F238E27FC236}">
                <a16:creationId xmlns:a16="http://schemas.microsoft.com/office/drawing/2014/main" id="{EB21137B-3AC1-A9C6-F654-90B50CCD4C66}"/>
              </a:ext>
            </a:extLst>
          </p:cNvPr>
          <p:cNvSpPr txBox="1"/>
          <p:nvPr/>
        </p:nvSpPr>
        <p:spPr bwMode="auto">
          <a:xfrm>
            <a:off x="3412837" y="1569771"/>
            <a:ext cx="2271683" cy="523220"/>
          </a:xfrm>
          <a:prstGeom prst="rect">
            <a:avLst/>
          </a:prstGeom>
          <a:solidFill>
            <a:schemeClr val="tx1"/>
          </a:solidFill>
          <a:ln>
            <a:noFill/>
          </a:ln>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Imlunestrant Monotherapy </a:t>
            </a:r>
            <a:r>
              <a:rPr lang="en-US" sz="1400" b="0" dirty="0">
                <a:solidFill>
                  <a:schemeClr val="bg1"/>
                </a:solidFill>
                <a:latin typeface="Calibri" panose="020F0502020204030204" pitchFamily="34" charset="0"/>
              </a:rPr>
              <a:t>(N = 73)</a:t>
            </a:r>
          </a:p>
        </p:txBody>
      </p:sp>
      <p:sp>
        <p:nvSpPr>
          <p:cNvPr id="10" name="TextBox 9">
            <a:extLst>
              <a:ext uri="{FF2B5EF4-FFF2-40B4-BE49-F238E27FC236}">
                <a16:creationId xmlns:a16="http://schemas.microsoft.com/office/drawing/2014/main" id="{20392667-F56A-81CB-6B38-A3592353B909}"/>
              </a:ext>
            </a:extLst>
          </p:cNvPr>
          <p:cNvSpPr txBox="1"/>
          <p:nvPr/>
        </p:nvSpPr>
        <p:spPr bwMode="auto">
          <a:xfrm>
            <a:off x="9422225" y="1569771"/>
            <a:ext cx="1230535" cy="738664"/>
          </a:xfrm>
          <a:prstGeom prst="rect">
            <a:avLst/>
          </a:prstGeom>
          <a:noFill/>
          <a:ln>
            <a:noFill/>
          </a:ln>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Imlunestrant + Alpelisib </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(n = 12)</a:t>
            </a:r>
          </a:p>
        </p:txBody>
      </p:sp>
      <p:sp>
        <p:nvSpPr>
          <p:cNvPr id="11" name="TextBox 10">
            <a:extLst>
              <a:ext uri="{FF2B5EF4-FFF2-40B4-BE49-F238E27FC236}">
                <a16:creationId xmlns:a16="http://schemas.microsoft.com/office/drawing/2014/main" id="{D3E87314-C7B3-D042-37B4-0F77EE0D19D6}"/>
              </a:ext>
            </a:extLst>
          </p:cNvPr>
          <p:cNvSpPr txBox="1"/>
          <p:nvPr/>
        </p:nvSpPr>
        <p:spPr bwMode="auto">
          <a:xfrm>
            <a:off x="7823523" y="1569771"/>
            <a:ext cx="1458686" cy="738664"/>
          </a:xfrm>
          <a:prstGeom prst="rect">
            <a:avLst/>
          </a:prstGeom>
          <a:solidFill>
            <a:schemeClr val="tx1"/>
          </a:solidFill>
          <a:ln>
            <a:noFill/>
          </a:ln>
        </p:spPr>
        <p:txBody>
          <a:bodyPr wrap="square" rtlCol="0">
            <a:spAutoFit/>
          </a:bodyPr>
          <a:lstStyle/>
          <a:p>
            <a:pPr algn="ctr">
              <a:lnSpc>
                <a:spcPct val="100000"/>
              </a:lnSpc>
              <a:spcBef>
                <a:spcPts val="0"/>
              </a:spcBef>
              <a:spcAft>
                <a:spcPct val="0"/>
              </a:spcAft>
              <a:buClrTx/>
              <a:buFontTx/>
              <a:buNone/>
            </a:pPr>
            <a:r>
              <a:rPr lang="en-US" sz="1400" dirty="0">
                <a:solidFill>
                  <a:schemeClr val="bg1"/>
                </a:solidFill>
                <a:latin typeface="Calibri" panose="020F0502020204030204" pitchFamily="34" charset="0"/>
              </a:rPr>
              <a:t>Imlunestrant + Everolimus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 = 25)</a:t>
            </a:r>
          </a:p>
        </p:txBody>
      </p:sp>
      <p:sp>
        <p:nvSpPr>
          <p:cNvPr id="3" name="TextBox 2">
            <a:extLst>
              <a:ext uri="{FF2B5EF4-FFF2-40B4-BE49-F238E27FC236}">
                <a16:creationId xmlns:a16="http://schemas.microsoft.com/office/drawing/2014/main" id="{40458631-E47E-9085-4FD4-A4974D4E33B8}"/>
              </a:ext>
            </a:extLst>
          </p:cNvPr>
          <p:cNvSpPr txBox="1"/>
          <p:nvPr/>
        </p:nvSpPr>
        <p:spPr bwMode="auto">
          <a:xfrm rot="16200000">
            <a:off x="-643910" y="2852593"/>
            <a:ext cx="31049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Best Change in Tumor Size, (%)</a:t>
            </a:r>
          </a:p>
        </p:txBody>
      </p:sp>
      <p:grpSp>
        <p:nvGrpSpPr>
          <p:cNvPr id="4" name="Group 3">
            <a:extLst>
              <a:ext uri="{FF2B5EF4-FFF2-40B4-BE49-F238E27FC236}">
                <a16:creationId xmlns:a16="http://schemas.microsoft.com/office/drawing/2014/main" id="{7908AA38-CFEF-9752-2BCE-401C2A95A4B5}"/>
              </a:ext>
            </a:extLst>
          </p:cNvPr>
          <p:cNvGrpSpPr/>
          <p:nvPr/>
        </p:nvGrpSpPr>
        <p:grpSpPr>
          <a:xfrm>
            <a:off x="935440" y="1535388"/>
            <a:ext cx="606256" cy="3034029"/>
            <a:chOff x="817253" y="2981323"/>
            <a:chExt cx="606256" cy="4541243"/>
          </a:xfrm>
        </p:grpSpPr>
        <p:sp>
          <p:nvSpPr>
            <p:cNvPr id="8" name="TextBox 7">
              <a:extLst>
                <a:ext uri="{FF2B5EF4-FFF2-40B4-BE49-F238E27FC236}">
                  <a16:creationId xmlns:a16="http://schemas.microsoft.com/office/drawing/2014/main" id="{58F4AAB4-0C7B-F3AD-4DF1-5CC7AC24854B}"/>
                </a:ext>
              </a:extLst>
            </p:cNvPr>
            <p:cNvSpPr txBox="1"/>
            <p:nvPr/>
          </p:nvSpPr>
          <p:spPr bwMode="auto">
            <a:xfrm>
              <a:off x="887785" y="2981323"/>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2" name="TextBox 11">
              <a:extLst>
                <a:ext uri="{FF2B5EF4-FFF2-40B4-BE49-F238E27FC236}">
                  <a16:creationId xmlns:a16="http://schemas.microsoft.com/office/drawing/2014/main" id="{BD810E17-094E-9F85-3E0C-99385FF4C3CF}"/>
                </a:ext>
              </a:extLst>
            </p:cNvPr>
            <p:cNvSpPr txBox="1"/>
            <p:nvPr/>
          </p:nvSpPr>
          <p:spPr bwMode="auto">
            <a:xfrm>
              <a:off x="1004805" y="346913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13" name="TextBox 12">
              <a:extLst>
                <a:ext uri="{FF2B5EF4-FFF2-40B4-BE49-F238E27FC236}">
                  <a16:creationId xmlns:a16="http://schemas.microsoft.com/office/drawing/2014/main" id="{ABD48DDD-0077-DD03-0A36-FCDBFEF74249}"/>
                </a:ext>
              </a:extLst>
            </p:cNvPr>
            <p:cNvSpPr txBox="1"/>
            <p:nvPr/>
          </p:nvSpPr>
          <p:spPr bwMode="auto">
            <a:xfrm>
              <a:off x="1004805" y="399215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14" name="TextBox 13">
              <a:extLst>
                <a:ext uri="{FF2B5EF4-FFF2-40B4-BE49-F238E27FC236}">
                  <a16:creationId xmlns:a16="http://schemas.microsoft.com/office/drawing/2014/main" id="{A6BA12F2-8F5E-3C8B-937C-2C3E566BB874}"/>
                </a:ext>
              </a:extLst>
            </p:cNvPr>
            <p:cNvSpPr txBox="1"/>
            <p:nvPr/>
          </p:nvSpPr>
          <p:spPr bwMode="auto">
            <a:xfrm>
              <a:off x="1004805" y="447516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15" name="TextBox 14">
              <a:extLst>
                <a:ext uri="{FF2B5EF4-FFF2-40B4-BE49-F238E27FC236}">
                  <a16:creationId xmlns:a16="http://schemas.microsoft.com/office/drawing/2014/main" id="{9B26A596-BFEB-0D68-8585-E89F8D21CC33}"/>
                </a:ext>
              </a:extLst>
            </p:cNvPr>
            <p:cNvSpPr txBox="1"/>
            <p:nvPr/>
          </p:nvSpPr>
          <p:spPr bwMode="auto">
            <a:xfrm>
              <a:off x="1121824" y="499007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485AD9C8-42BE-5E44-613B-AA7F9A894E28}"/>
                </a:ext>
              </a:extLst>
            </p:cNvPr>
            <p:cNvSpPr txBox="1"/>
            <p:nvPr/>
          </p:nvSpPr>
          <p:spPr bwMode="auto">
            <a:xfrm>
              <a:off x="934271" y="5513813"/>
              <a:ext cx="489238" cy="55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-25</a:t>
              </a:r>
            </a:p>
          </p:txBody>
        </p:sp>
        <p:sp>
          <p:nvSpPr>
            <p:cNvPr id="23" name="TextBox 22">
              <a:extLst>
                <a:ext uri="{FF2B5EF4-FFF2-40B4-BE49-F238E27FC236}">
                  <a16:creationId xmlns:a16="http://schemas.microsoft.com/office/drawing/2014/main" id="{676B723E-81EB-DB0C-09D8-B9A167DB7D70}"/>
                </a:ext>
              </a:extLst>
            </p:cNvPr>
            <p:cNvSpPr txBox="1"/>
            <p:nvPr/>
          </p:nvSpPr>
          <p:spPr bwMode="auto">
            <a:xfrm>
              <a:off x="934271" y="5973862"/>
              <a:ext cx="489238" cy="55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-50</a:t>
              </a:r>
            </a:p>
          </p:txBody>
        </p:sp>
        <p:sp>
          <p:nvSpPr>
            <p:cNvPr id="24" name="TextBox 23">
              <a:extLst>
                <a:ext uri="{FF2B5EF4-FFF2-40B4-BE49-F238E27FC236}">
                  <a16:creationId xmlns:a16="http://schemas.microsoft.com/office/drawing/2014/main" id="{16CDDD31-98C3-3095-2290-9E73D029E6BD}"/>
                </a:ext>
              </a:extLst>
            </p:cNvPr>
            <p:cNvSpPr txBox="1"/>
            <p:nvPr/>
          </p:nvSpPr>
          <p:spPr bwMode="auto">
            <a:xfrm>
              <a:off x="934271" y="6481955"/>
              <a:ext cx="489238" cy="55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-75</a:t>
              </a:r>
            </a:p>
          </p:txBody>
        </p:sp>
        <p:sp>
          <p:nvSpPr>
            <p:cNvPr id="25" name="TextBox 24">
              <a:extLst>
                <a:ext uri="{FF2B5EF4-FFF2-40B4-BE49-F238E27FC236}">
                  <a16:creationId xmlns:a16="http://schemas.microsoft.com/office/drawing/2014/main" id="{7A5E5F56-7D1A-760C-8A92-A616B29A4BD4}"/>
                </a:ext>
              </a:extLst>
            </p:cNvPr>
            <p:cNvSpPr txBox="1"/>
            <p:nvPr/>
          </p:nvSpPr>
          <p:spPr bwMode="auto">
            <a:xfrm>
              <a:off x="817253" y="6969761"/>
              <a:ext cx="606256" cy="552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grpSp>
      <p:grpSp>
        <p:nvGrpSpPr>
          <p:cNvPr id="33" name="Group 32">
            <a:extLst>
              <a:ext uri="{FF2B5EF4-FFF2-40B4-BE49-F238E27FC236}">
                <a16:creationId xmlns:a16="http://schemas.microsoft.com/office/drawing/2014/main" id="{22D19E4C-A6FD-7BB4-05DC-AD9DC909E79F}"/>
              </a:ext>
            </a:extLst>
          </p:cNvPr>
          <p:cNvGrpSpPr/>
          <p:nvPr/>
        </p:nvGrpSpPr>
        <p:grpSpPr>
          <a:xfrm>
            <a:off x="1494146" y="1718910"/>
            <a:ext cx="80654" cy="2678387"/>
            <a:chOff x="1494146" y="1718910"/>
            <a:chExt cx="125104" cy="2678387"/>
          </a:xfrm>
        </p:grpSpPr>
        <p:grpSp>
          <p:nvGrpSpPr>
            <p:cNvPr id="16" name="Group 15">
              <a:extLst>
                <a:ext uri="{FF2B5EF4-FFF2-40B4-BE49-F238E27FC236}">
                  <a16:creationId xmlns:a16="http://schemas.microsoft.com/office/drawing/2014/main" id="{1EA2CC92-F482-42A5-7F03-52D2711AE8FC}"/>
                </a:ext>
              </a:extLst>
            </p:cNvPr>
            <p:cNvGrpSpPr/>
            <p:nvPr/>
          </p:nvGrpSpPr>
          <p:grpSpPr>
            <a:xfrm>
              <a:off x="1494146" y="1718910"/>
              <a:ext cx="125104" cy="1342768"/>
              <a:chOff x="1172886" y="3178689"/>
              <a:chExt cx="822597" cy="1989589"/>
            </a:xfrm>
          </p:grpSpPr>
          <p:cxnSp>
            <p:nvCxnSpPr>
              <p:cNvPr id="17" name="Straight Connector 16">
                <a:extLst>
                  <a:ext uri="{FF2B5EF4-FFF2-40B4-BE49-F238E27FC236}">
                    <a16:creationId xmlns:a16="http://schemas.microsoft.com/office/drawing/2014/main" id="{D03AF64F-CC4C-6D32-3084-883806650860}"/>
                  </a:ext>
                </a:extLst>
              </p:cNvPr>
              <p:cNvCxnSpPr>
                <a:cxnSpLocks/>
              </p:cNvCxnSpPr>
              <p:nvPr/>
            </p:nvCxnSpPr>
            <p:spPr bwMode="auto">
              <a:xfrm>
                <a:off x="1172886" y="3178689"/>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F33C71E-2755-9703-8F41-1CF418CC288C}"/>
                  </a:ext>
                </a:extLst>
              </p:cNvPr>
              <p:cNvCxnSpPr>
                <a:cxnSpLocks/>
              </p:cNvCxnSpPr>
              <p:nvPr/>
            </p:nvCxnSpPr>
            <p:spPr bwMode="auto">
              <a:xfrm>
                <a:off x="1172886" y="3676086"/>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67566E7-B364-7882-4FC6-66D69151839F}"/>
                  </a:ext>
                </a:extLst>
              </p:cNvPr>
              <p:cNvCxnSpPr>
                <a:cxnSpLocks/>
              </p:cNvCxnSpPr>
              <p:nvPr/>
            </p:nvCxnSpPr>
            <p:spPr bwMode="auto">
              <a:xfrm>
                <a:off x="1172886" y="4173483"/>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E323620-394F-4D84-C1ED-C7705032793F}"/>
                  </a:ext>
                </a:extLst>
              </p:cNvPr>
              <p:cNvCxnSpPr>
                <a:cxnSpLocks/>
              </p:cNvCxnSpPr>
              <p:nvPr/>
            </p:nvCxnSpPr>
            <p:spPr bwMode="auto">
              <a:xfrm>
                <a:off x="1172886" y="4670880"/>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34449AD-22EF-6EB6-5C61-64E61DCEA6F2}"/>
                  </a:ext>
                </a:extLst>
              </p:cNvPr>
              <p:cNvCxnSpPr>
                <a:cxnSpLocks/>
              </p:cNvCxnSpPr>
              <p:nvPr/>
            </p:nvCxnSpPr>
            <p:spPr bwMode="auto">
              <a:xfrm>
                <a:off x="1172886" y="5168278"/>
                <a:ext cx="822597" cy="0"/>
              </a:xfrm>
              <a:prstGeom prst="line">
                <a:avLst/>
              </a:prstGeom>
              <a:noFill/>
              <a:ln w="28575" cap="flat" cmpd="sng" algn="ctr">
                <a:solidFill>
                  <a:schemeClr val="bg1"/>
                </a:solidFill>
                <a:prstDash val="solid"/>
                <a:round/>
                <a:headEnd type="none" w="med" len="med"/>
                <a:tailEnd type="none" w="med" len="med"/>
              </a:ln>
              <a:effectLst/>
            </p:spPr>
          </p:cxnSp>
        </p:grpSp>
        <p:grpSp>
          <p:nvGrpSpPr>
            <p:cNvPr id="27" name="Group 26">
              <a:extLst>
                <a:ext uri="{FF2B5EF4-FFF2-40B4-BE49-F238E27FC236}">
                  <a16:creationId xmlns:a16="http://schemas.microsoft.com/office/drawing/2014/main" id="{96F59CB1-81E8-C4F7-AB0D-55A1D6B68FC6}"/>
                </a:ext>
              </a:extLst>
            </p:cNvPr>
            <p:cNvGrpSpPr/>
            <p:nvPr/>
          </p:nvGrpSpPr>
          <p:grpSpPr>
            <a:xfrm>
              <a:off x="1494146" y="3390221"/>
              <a:ext cx="125104" cy="1007076"/>
              <a:chOff x="1172886" y="3676086"/>
              <a:chExt cx="822597" cy="1492192"/>
            </a:xfrm>
          </p:grpSpPr>
          <p:cxnSp>
            <p:nvCxnSpPr>
              <p:cNvPr id="29" name="Straight Connector 28">
                <a:extLst>
                  <a:ext uri="{FF2B5EF4-FFF2-40B4-BE49-F238E27FC236}">
                    <a16:creationId xmlns:a16="http://schemas.microsoft.com/office/drawing/2014/main" id="{10F0A80D-2A4D-5EBE-46D3-AED0897A9787}"/>
                  </a:ext>
                </a:extLst>
              </p:cNvPr>
              <p:cNvCxnSpPr>
                <a:cxnSpLocks/>
              </p:cNvCxnSpPr>
              <p:nvPr/>
            </p:nvCxnSpPr>
            <p:spPr bwMode="auto">
              <a:xfrm>
                <a:off x="1172886" y="3676086"/>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5F14921-A6AF-CC4D-C1AA-D34B91567B05}"/>
                  </a:ext>
                </a:extLst>
              </p:cNvPr>
              <p:cNvCxnSpPr>
                <a:cxnSpLocks/>
              </p:cNvCxnSpPr>
              <p:nvPr/>
            </p:nvCxnSpPr>
            <p:spPr bwMode="auto">
              <a:xfrm>
                <a:off x="1172886" y="4173483"/>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AFE93EC-5440-FEC0-FBC1-D60A087E139B}"/>
                  </a:ext>
                </a:extLst>
              </p:cNvPr>
              <p:cNvCxnSpPr>
                <a:cxnSpLocks/>
              </p:cNvCxnSpPr>
              <p:nvPr/>
            </p:nvCxnSpPr>
            <p:spPr bwMode="auto">
              <a:xfrm>
                <a:off x="1172886" y="4670880"/>
                <a:ext cx="82259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FDA17EE-4B51-9C2E-2CB1-9EC71DBCE39A}"/>
                  </a:ext>
                </a:extLst>
              </p:cNvPr>
              <p:cNvCxnSpPr>
                <a:cxnSpLocks/>
              </p:cNvCxnSpPr>
              <p:nvPr/>
            </p:nvCxnSpPr>
            <p:spPr bwMode="auto">
              <a:xfrm>
                <a:off x="1172886" y="5168278"/>
                <a:ext cx="822597"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35" name="Straight Connector 34">
            <a:extLst>
              <a:ext uri="{FF2B5EF4-FFF2-40B4-BE49-F238E27FC236}">
                <a16:creationId xmlns:a16="http://schemas.microsoft.com/office/drawing/2014/main" id="{34D9552E-D883-229B-31C6-FE64787AC17E}"/>
              </a:ext>
            </a:extLst>
          </p:cNvPr>
          <p:cNvCxnSpPr/>
          <p:nvPr/>
        </p:nvCxnSpPr>
        <p:spPr bwMode="auto">
          <a:xfrm>
            <a:off x="1554396" y="1603375"/>
            <a:ext cx="0" cy="2898775"/>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31BA58F-191B-2EA9-6125-44EDBF72DD56}"/>
              </a:ext>
            </a:extLst>
          </p:cNvPr>
          <p:cNvCxnSpPr/>
          <p:nvPr/>
        </p:nvCxnSpPr>
        <p:spPr bwMode="auto">
          <a:xfrm flipH="1">
            <a:off x="1541696" y="3061678"/>
            <a:ext cx="898025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ADB9D43-E8BC-B6D4-1B5B-9990BADB2BCC}"/>
              </a:ext>
            </a:extLst>
          </p:cNvPr>
          <p:cNvCxnSpPr/>
          <p:nvPr/>
        </p:nvCxnSpPr>
        <p:spPr bwMode="auto">
          <a:xfrm flipH="1">
            <a:off x="1541696" y="2793861"/>
            <a:ext cx="8980254" cy="0"/>
          </a:xfrm>
          <a:prstGeom prst="line">
            <a:avLst/>
          </a:prstGeom>
          <a:noFill/>
          <a:ln w="28575" cap="flat" cmpd="sng" algn="ctr">
            <a:solidFill>
              <a:schemeClr val="bg1"/>
            </a:solidFill>
            <a:prstDash val="sysDash"/>
            <a:round/>
            <a:headEnd type="none" w="med" len="med"/>
            <a:tailEnd type="none" w="med" len="med"/>
          </a:ln>
          <a:effectLst/>
        </p:spPr>
      </p:cxnSp>
      <p:cxnSp>
        <p:nvCxnSpPr>
          <p:cNvPr id="39" name="Straight Connector 38">
            <a:extLst>
              <a:ext uri="{FF2B5EF4-FFF2-40B4-BE49-F238E27FC236}">
                <a16:creationId xmlns:a16="http://schemas.microsoft.com/office/drawing/2014/main" id="{744C46A5-8B33-E9B9-4650-7A5BA68194DD}"/>
              </a:ext>
            </a:extLst>
          </p:cNvPr>
          <p:cNvCxnSpPr/>
          <p:nvPr/>
        </p:nvCxnSpPr>
        <p:spPr bwMode="auto">
          <a:xfrm flipH="1">
            <a:off x="1541696" y="3466961"/>
            <a:ext cx="8980254" cy="0"/>
          </a:xfrm>
          <a:prstGeom prst="line">
            <a:avLst/>
          </a:prstGeom>
          <a:noFill/>
          <a:ln w="28575" cap="flat" cmpd="sng" algn="ctr">
            <a:solidFill>
              <a:schemeClr val="bg1"/>
            </a:solidFill>
            <a:prstDash val="sysDash"/>
            <a:round/>
            <a:headEnd type="none" w="med" len="med"/>
            <a:tailEnd type="none" w="med" len="med"/>
          </a:ln>
          <a:effectLst/>
        </p:spPr>
      </p:cxnSp>
      <p:sp>
        <p:nvSpPr>
          <p:cNvPr id="44" name="TextBox 43">
            <a:extLst>
              <a:ext uri="{FF2B5EF4-FFF2-40B4-BE49-F238E27FC236}">
                <a16:creationId xmlns:a16="http://schemas.microsoft.com/office/drawing/2014/main" id="{E0809627-1596-5784-34D2-BDEFDC8BF4AC}"/>
              </a:ext>
            </a:extLst>
          </p:cNvPr>
          <p:cNvSpPr txBox="1"/>
          <p:nvPr/>
        </p:nvSpPr>
        <p:spPr bwMode="auto">
          <a:xfrm>
            <a:off x="654209" y="4474659"/>
            <a:ext cx="962828"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90000"/>
              </a:lnSpc>
              <a:spcBef>
                <a:spcPts val="0"/>
              </a:spcBef>
              <a:spcAft>
                <a:spcPct val="0"/>
              </a:spcAft>
              <a:buClrTx/>
              <a:buFontTx/>
              <a:buNone/>
            </a:pPr>
            <a:r>
              <a:rPr lang="en-US" sz="900" dirty="0" err="1">
                <a:solidFill>
                  <a:schemeClr val="bg1"/>
                </a:solidFill>
                <a:latin typeface="Calibri" panose="020F0502020204030204" pitchFamily="34" charset="0"/>
              </a:rPr>
              <a:t>Fulvestrant</a:t>
            </a:r>
            <a:endParaRPr lang="en-US" sz="900" dirty="0">
              <a:solidFill>
                <a:schemeClr val="bg1"/>
              </a:solidFill>
              <a:latin typeface="Calibri" panose="020F0502020204030204" pitchFamily="34" charset="0"/>
            </a:endParaRPr>
          </a:p>
          <a:p>
            <a:pPr algn="r">
              <a:lnSpc>
                <a:spcPct val="90000"/>
              </a:lnSpc>
              <a:spcBef>
                <a:spcPts val="0"/>
              </a:spcBef>
              <a:spcAft>
                <a:spcPct val="0"/>
              </a:spcAft>
              <a:buClrTx/>
              <a:buFontTx/>
              <a:buNone/>
            </a:pPr>
            <a:r>
              <a:rPr lang="en-US" sz="900" dirty="0">
                <a:solidFill>
                  <a:schemeClr val="bg1"/>
                </a:solidFill>
                <a:latin typeface="Calibri" panose="020F0502020204030204" pitchFamily="34" charset="0"/>
              </a:rPr>
              <a:t>CDK4/6</a:t>
            </a:r>
          </a:p>
          <a:p>
            <a:pPr algn="r">
              <a:lnSpc>
                <a:spcPct val="90000"/>
              </a:lnSpc>
              <a:spcBef>
                <a:spcPts val="0"/>
              </a:spcBef>
              <a:spcAft>
                <a:spcPct val="0"/>
              </a:spcAft>
              <a:buClrTx/>
              <a:buFontTx/>
              <a:buNone/>
            </a:pPr>
            <a:r>
              <a:rPr lang="en-US" sz="900" i="1" dirty="0">
                <a:solidFill>
                  <a:schemeClr val="bg1"/>
                </a:solidFill>
                <a:latin typeface="Calibri" panose="020F0502020204030204" pitchFamily="34" charset="0"/>
              </a:rPr>
              <a:t>ESR1</a:t>
            </a:r>
          </a:p>
          <a:p>
            <a:pPr algn="r">
              <a:lnSpc>
                <a:spcPct val="90000"/>
              </a:lnSpc>
              <a:spcBef>
                <a:spcPts val="0"/>
              </a:spcBef>
              <a:spcAft>
                <a:spcPct val="0"/>
              </a:spcAft>
              <a:buClrTx/>
              <a:buFontTx/>
              <a:buNone/>
            </a:pPr>
            <a:r>
              <a:rPr lang="en-US" sz="900" i="1" dirty="0">
                <a:solidFill>
                  <a:schemeClr val="bg1"/>
                </a:solidFill>
                <a:latin typeface="Calibri" panose="020F0502020204030204" pitchFamily="34" charset="0"/>
              </a:rPr>
              <a:t>PIK3CA</a:t>
            </a:r>
          </a:p>
        </p:txBody>
      </p:sp>
      <p:grpSp>
        <p:nvGrpSpPr>
          <p:cNvPr id="59" name="Group 58">
            <a:extLst>
              <a:ext uri="{FF2B5EF4-FFF2-40B4-BE49-F238E27FC236}">
                <a16:creationId xmlns:a16="http://schemas.microsoft.com/office/drawing/2014/main" id="{9AC46211-B1E1-89D1-FB76-5B43819F035E}"/>
              </a:ext>
            </a:extLst>
          </p:cNvPr>
          <p:cNvGrpSpPr/>
          <p:nvPr/>
        </p:nvGrpSpPr>
        <p:grpSpPr>
          <a:xfrm>
            <a:off x="10830506" y="1774825"/>
            <a:ext cx="1387583" cy="2086725"/>
            <a:chOff x="10904070" y="1782141"/>
            <a:chExt cx="1387583" cy="2086725"/>
          </a:xfrm>
        </p:grpSpPr>
        <p:sp>
          <p:nvSpPr>
            <p:cNvPr id="45" name="TextBox 44">
              <a:extLst>
                <a:ext uri="{FF2B5EF4-FFF2-40B4-BE49-F238E27FC236}">
                  <a16:creationId xmlns:a16="http://schemas.microsoft.com/office/drawing/2014/main" id="{E8573A11-C6A2-66AD-BD8A-06B29B1AB473}"/>
                </a:ext>
              </a:extLst>
            </p:cNvPr>
            <p:cNvSpPr txBox="1"/>
            <p:nvPr/>
          </p:nvSpPr>
          <p:spPr bwMode="auto">
            <a:xfrm>
              <a:off x="10989984" y="1782141"/>
              <a:ext cx="1301669"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CR</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PR</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SD</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PD</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Ongoing</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Yes</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No/not detected</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Single</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Multiple</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Helical domain</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Kinase domain</a:t>
              </a:r>
            </a:p>
            <a:p>
              <a:pPr>
                <a:lnSpc>
                  <a:spcPct val="90000"/>
                </a:lnSpc>
                <a:spcBef>
                  <a:spcPts val="0"/>
                </a:spcBef>
                <a:spcAft>
                  <a:spcPct val="0"/>
                </a:spcAft>
                <a:buClrTx/>
                <a:buFontTx/>
                <a:buNone/>
              </a:pPr>
              <a:r>
                <a:rPr lang="en-US" sz="1200" b="0" dirty="0">
                  <a:solidFill>
                    <a:schemeClr val="bg1"/>
                  </a:solidFill>
                  <a:latin typeface="Calibri" panose="020F0502020204030204" pitchFamily="34" charset="0"/>
                </a:rPr>
                <a:t>Other domains</a:t>
              </a:r>
            </a:p>
          </p:txBody>
        </p:sp>
        <p:sp>
          <p:nvSpPr>
            <p:cNvPr id="46" name="Rectangle 45">
              <a:extLst>
                <a:ext uri="{FF2B5EF4-FFF2-40B4-BE49-F238E27FC236}">
                  <a16:creationId xmlns:a16="http://schemas.microsoft.com/office/drawing/2014/main" id="{93017FCC-C397-F540-47ED-163F087CEAC6}"/>
                </a:ext>
              </a:extLst>
            </p:cNvPr>
            <p:cNvSpPr/>
            <p:nvPr/>
          </p:nvSpPr>
          <p:spPr bwMode="auto">
            <a:xfrm>
              <a:off x="10913247" y="1838109"/>
              <a:ext cx="130392" cy="13039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2893F5AF-98D1-07E6-35B4-A2EC490922F0}"/>
                </a:ext>
              </a:extLst>
            </p:cNvPr>
            <p:cNvSpPr/>
            <p:nvPr/>
          </p:nvSpPr>
          <p:spPr bwMode="auto">
            <a:xfrm>
              <a:off x="10913247" y="1995162"/>
              <a:ext cx="130392" cy="13039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9DA76038-E9E0-40C0-9B67-6C13C01F410E}"/>
                </a:ext>
              </a:extLst>
            </p:cNvPr>
            <p:cNvSpPr/>
            <p:nvPr/>
          </p:nvSpPr>
          <p:spPr bwMode="auto">
            <a:xfrm>
              <a:off x="10913247" y="2157743"/>
              <a:ext cx="130392" cy="13039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21DC1537-DE4B-3C2C-5B9E-216E19CE2D4C}"/>
                </a:ext>
              </a:extLst>
            </p:cNvPr>
            <p:cNvSpPr/>
            <p:nvPr/>
          </p:nvSpPr>
          <p:spPr bwMode="auto">
            <a:xfrm>
              <a:off x="10913247" y="2314796"/>
              <a:ext cx="130392" cy="13039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F891AB41-BCFE-F476-515A-3FA278E31573}"/>
                </a:ext>
              </a:extLst>
            </p:cNvPr>
            <p:cNvSpPr/>
            <p:nvPr/>
          </p:nvSpPr>
          <p:spPr bwMode="auto">
            <a:xfrm>
              <a:off x="10913247" y="2663469"/>
              <a:ext cx="130392" cy="13039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DBCFE44C-7B77-1BD7-44AD-71FEE363D371}"/>
                </a:ext>
              </a:extLst>
            </p:cNvPr>
            <p:cNvSpPr/>
            <p:nvPr/>
          </p:nvSpPr>
          <p:spPr bwMode="auto">
            <a:xfrm>
              <a:off x="10913247" y="2820522"/>
              <a:ext cx="130392" cy="130392"/>
            </a:xfrm>
            <a:prstGeom prst="rect">
              <a:avLst/>
            </a:prstGeom>
            <a:solidFill>
              <a:schemeClr val="tx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4311BC65-A301-FB3E-1023-A617B66C86A1}"/>
                </a:ext>
              </a:extLst>
            </p:cNvPr>
            <p:cNvSpPr/>
            <p:nvPr/>
          </p:nvSpPr>
          <p:spPr bwMode="auto">
            <a:xfrm>
              <a:off x="10913247" y="3003294"/>
              <a:ext cx="130392" cy="130392"/>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9DAD2AB3-DD47-AB3A-83EB-5612A660D076}"/>
                </a:ext>
              </a:extLst>
            </p:cNvPr>
            <p:cNvSpPr/>
            <p:nvPr/>
          </p:nvSpPr>
          <p:spPr bwMode="auto">
            <a:xfrm>
              <a:off x="10913247" y="3160347"/>
              <a:ext cx="130392" cy="130392"/>
            </a:xfrm>
            <a:prstGeom prst="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ABB0E2E5-E0FA-7DEC-6511-A8FF622E4795}"/>
                </a:ext>
              </a:extLst>
            </p:cNvPr>
            <p:cNvSpPr/>
            <p:nvPr/>
          </p:nvSpPr>
          <p:spPr bwMode="auto">
            <a:xfrm>
              <a:off x="10913247" y="3333594"/>
              <a:ext cx="130392" cy="13039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C027E137-5728-F473-FC11-C88918508280}"/>
                </a:ext>
              </a:extLst>
            </p:cNvPr>
            <p:cNvSpPr/>
            <p:nvPr/>
          </p:nvSpPr>
          <p:spPr bwMode="auto">
            <a:xfrm>
              <a:off x="10913247" y="3490647"/>
              <a:ext cx="130392" cy="130392"/>
            </a:xfrm>
            <a:prstGeom prst="rect">
              <a:avLst/>
            </a:prstGeom>
            <a:solidFill>
              <a:schemeClr val="accent3">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5686835C-0344-A6A0-C7DA-D828183CC6A8}"/>
                </a:ext>
              </a:extLst>
            </p:cNvPr>
            <p:cNvSpPr/>
            <p:nvPr/>
          </p:nvSpPr>
          <p:spPr bwMode="auto">
            <a:xfrm>
              <a:off x="10913247" y="3654189"/>
              <a:ext cx="130392" cy="130392"/>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Isosceles Triangle 57">
              <a:extLst>
                <a:ext uri="{FF2B5EF4-FFF2-40B4-BE49-F238E27FC236}">
                  <a16:creationId xmlns:a16="http://schemas.microsoft.com/office/drawing/2014/main" id="{256B618C-2651-4D4F-0B75-6BB4F0D3EA98}"/>
                </a:ext>
              </a:extLst>
            </p:cNvPr>
            <p:cNvSpPr/>
            <p:nvPr/>
          </p:nvSpPr>
          <p:spPr bwMode="auto">
            <a:xfrm rot="10800000">
              <a:off x="10904070" y="2515186"/>
              <a:ext cx="148746" cy="102369"/>
            </a:xfrm>
            <a:prstGeom prst="triangl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0" name="Rectangle 59">
            <a:extLst>
              <a:ext uri="{FF2B5EF4-FFF2-40B4-BE49-F238E27FC236}">
                <a16:creationId xmlns:a16="http://schemas.microsoft.com/office/drawing/2014/main" id="{0357634A-CF31-885F-B653-6204C69634BF}"/>
              </a:ext>
            </a:extLst>
          </p:cNvPr>
          <p:cNvSpPr/>
          <p:nvPr/>
        </p:nvSpPr>
        <p:spPr bwMode="auto">
          <a:xfrm>
            <a:off x="3254375" y="2750344"/>
            <a:ext cx="60325" cy="29800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2A3D8ED0-6101-D86A-66B1-9B6C7053ECBD}"/>
              </a:ext>
            </a:extLst>
          </p:cNvPr>
          <p:cNvSpPr/>
          <p:nvPr/>
        </p:nvSpPr>
        <p:spPr bwMode="auto">
          <a:xfrm>
            <a:off x="3165868" y="2664620"/>
            <a:ext cx="60325" cy="38372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D67CA86E-9CAF-5FE1-EAD3-4B841B84D44F}"/>
              </a:ext>
            </a:extLst>
          </p:cNvPr>
          <p:cNvSpPr/>
          <p:nvPr/>
        </p:nvSpPr>
        <p:spPr bwMode="auto">
          <a:xfrm>
            <a:off x="3063241" y="2662238"/>
            <a:ext cx="60325" cy="38610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FB641C6C-DB7F-1B94-76EB-F89DA954C19A}"/>
              </a:ext>
            </a:extLst>
          </p:cNvPr>
          <p:cNvSpPr/>
          <p:nvPr/>
        </p:nvSpPr>
        <p:spPr bwMode="auto">
          <a:xfrm>
            <a:off x="2974734" y="2664620"/>
            <a:ext cx="60325" cy="38372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A3D2BC3E-F334-6FAA-C121-7CAE2C800237}"/>
              </a:ext>
            </a:extLst>
          </p:cNvPr>
          <p:cNvSpPr/>
          <p:nvPr/>
        </p:nvSpPr>
        <p:spPr bwMode="auto">
          <a:xfrm>
            <a:off x="2876318" y="2626520"/>
            <a:ext cx="60325" cy="42182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3CD0BFDC-6D98-ECBA-1F86-DC28E576ECC8}"/>
              </a:ext>
            </a:extLst>
          </p:cNvPr>
          <p:cNvSpPr/>
          <p:nvPr/>
        </p:nvSpPr>
        <p:spPr bwMode="auto">
          <a:xfrm>
            <a:off x="2787811" y="2616994"/>
            <a:ext cx="60325" cy="43135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C3211171-A921-8F25-EF16-8D96267A80ED}"/>
              </a:ext>
            </a:extLst>
          </p:cNvPr>
          <p:cNvSpPr/>
          <p:nvPr/>
        </p:nvSpPr>
        <p:spPr bwMode="auto">
          <a:xfrm>
            <a:off x="2693298" y="2597944"/>
            <a:ext cx="60325" cy="45040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EA33FEFA-2FBD-568A-080C-168E96B5BC9E}"/>
              </a:ext>
            </a:extLst>
          </p:cNvPr>
          <p:cNvSpPr/>
          <p:nvPr/>
        </p:nvSpPr>
        <p:spPr bwMode="auto">
          <a:xfrm>
            <a:off x="2604791" y="2562225"/>
            <a:ext cx="60325" cy="48612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3E5C0AA4-B7CE-B71B-D5C6-FAE32941B8FF}"/>
              </a:ext>
            </a:extLst>
          </p:cNvPr>
          <p:cNvSpPr/>
          <p:nvPr/>
        </p:nvSpPr>
        <p:spPr bwMode="auto">
          <a:xfrm>
            <a:off x="2506237" y="2545556"/>
            <a:ext cx="60325" cy="50279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496D0665-40FB-7FF0-1678-E86A521CE91B}"/>
              </a:ext>
            </a:extLst>
          </p:cNvPr>
          <p:cNvSpPr/>
          <p:nvPr/>
        </p:nvSpPr>
        <p:spPr bwMode="auto">
          <a:xfrm>
            <a:off x="2417730" y="2500313"/>
            <a:ext cx="60325" cy="54803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1CA83D9F-0390-5504-3470-49E7ECA58B5F}"/>
              </a:ext>
            </a:extLst>
          </p:cNvPr>
          <p:cNvSpPr/>
          <p:nvPr/>
        </p:nvSpPr>
        <p:spPr bwMode="auto">
          <a:xfrm>
            <a:off x="2324200" y="2455070"/>
            <a:ext cx="60325" cy="59327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74E7DA8C-C9C3-D4A5-0FE4-AD4ED994C449}"/>
              </a:ext>
            </a:extLst>
          </p:cNvPr>
          <p:cNvSpPr/>
          <p:nvPr/>
        </p:nvSpPr>
        <p:spPr bwMode="auto">
          <a:xfrm>
            <a:off x="2235693" y="2393156"/>
            <a:ext cx="60325" cy="65519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5CFDDCC0-8AFA-0B82-828E-99544EA31205}"/>
              </a:ext>
            </a:extLst>
          </p:cNvPr>
          <p:cNvSpPr/>
          <p:nvPr/>
        </p:nvSpPr>
        <p:spPr bwMode="auto">
          <a:xfrm>
            <a:off x="2132520" y="2386014"/>
            <a:ext cx="60325" cy="66233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EAA00E01-1789-FF39-CBD7-D42A523D218B}"/>
              </a:ext>
            </a:extLst>
          </p:cNvPr>
          <p:cNvSpPr/>
          <p:nvPr/>
        </p:nvSpPr>
        <p:spPr bwMode="auto">
          <a:xfrm>
            <a:off x="2044013" y="2331244"/>
            <a:ext cx="60325" cy="7171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B4BCC6F3-193A-01FC-D259-F1C3DBF6D5B6}"/>
              </a:ext>
            </a:extLst>
          </p:cNvPr>
          <p:cNvSpPr/>
          <p:nvPr/>
        </p:nvSpPr>
        <p:spPr bwMode="auto">
          <a:xfrm>
            <a:off x="1952867" y="2288382"/>
            <a:ext cx="60325" cy="75996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64F5B6A6-AEC4-0EB5-3026-D066D489170D}"/>
              </a:ext>
            </a:extLst>
          </p:cNvPr>
          <p:cNvSpPr/>
          <p:nvPr/>
        </p:nvSpPr>
        <p:spPr bwMode="auto">
          <a:xfrm>
            <a:off x="1864360" y="2090738"/>
            <a:ext cx="60325" cy="95761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2A8CD0CD-9837-A33A-2A68-32D4B5B31A08}"/>
              </a:ext>
            </a:extLst>
          </p:cNvPr>
          <p:cNvSpPr/>
          <p:nvPr/>
        </p:nvSpPr>
        <p:spPr bwMode="auto">
          <a:xfrm>
            <a:off x="1765841" y="2074070"/>
            <a:ext cx="60325" cy="97427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12609420-F98E-63DE-2B31-7DB4A9A6AD02}"/>
              </a:ext>
            </a:extLst>
          </p:cNvPr>
          <p:cNvSpPr/>
          <p:nvPr/>
        </p:nvSpPr>
        <p:spPr bwMode="auto">
          <a:xfrm>
            <a:off x="1677334" y="1912144"/>
            <a:ext cx="60325" cy="113620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EDD3DE48-2A21-7C16-A300-94D30A449BC0}"/>
              </a:ext>
            </a:extLst>
          </p:cNvPr>
          <p:cNvSpPr/>
          <p:nvPr/>
        </p:nvSpPr>
        <p:spPr bwMode="auto">
          <a:xfrm>
            <a:off x="1578186" y="1847851"/>
            <a:ext cx="60325" cy="120049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51098F33-8DC0-A75E-1161-49B3C86FE041}"/>
              </a:ext>
            </a:extLst>
          </p:cNvPr>
          <p:cNvSpPr/>
          <p:nvPr/>
        </p:nvSpPr>
        <p:spPr bwMode="auto">
          <a:xfrm>
            <a:off x="3344961" y="2788444"/>
            <a:ext cx="60325" cy="25990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42413905-FE81-C903-FCF7-248B55C4939F}"/>
              </a:ext>
            </a:extLst>
          </p:cNvPr>
          <p:cNvSpPr/>
          <p:nvPr/>
        </p:nvSpPr>
        <p:spPr bwMode="auto">
          <a:xfrm>
            <a:off x="3437830" y="2821781"/>
            <a:ext cx="60325" cy="22656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86EB13E7-9F66-5C8B-A733-FE64F45C4F3D}"/>
              </a:ext>
            </a:extLst>
          </p:cNvPr>
          <p:cNvSpPr/>
          <p:nvPr/>
        </p:nvSpPr>
        <p:spPr bwMode="auto">
          <a:xfrm>
            <a:off x="3528317" y="2847975"/>
            <a:ext cx="60325" cy="20037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E1F18B75-A82E-777D-25B4-489AF8167B64}"/>
              </a:ext>
            </a:extLst>
          </p:cNvPr>
          <p:cNvSpPr/>
          <p:nvPr/>
        </p:nvSpPr>
        <p:spPr bwMode="auto">
          <a:xfrm>
            <a:off x="3621186" y="2859881"/>
            <a:ext cx="60325" cy="18846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613A812C-F683-C928-7584-0C9427567026}"/>
              </a:ext>
            </a:extLst>
          </p:cNvPr>
          <p:cNvSpPr/>
          <p:nvPr/>
        </p:nvSpPr>
        <p:spPr bwMode="auto">
          <a:xfrm>
            <a:off x="3716436" y="2864643"/>
            <a:ext cx="60325" cy="18370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D9A29CD2-4B76-6A78-B7E3-0E4CAE089C28}"/>
              </a:ext>
            </a:extLst>
          </p:cNvPr>
          <p:cNvSpPr/>
          <p:nvPr/>
        </p:nvSpPr>
        <p:spPr bwMode="auto">
          <a:xfrm>
            <a:off x="3909317" y="2893219"/>
            <a:ext cx="60325" cy="15512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8B4BEA61-6F2F-73EB-092B-1FDBA6A3AB43}"/>
              </a:ext>
            </a:extLst>
          </p:cNvPr>
          <p:cNvSpPr/>
          <p:nvPr/>
        </p:nvSpPr>
        <p:spPr bwMode="auto">
          <a:xfrm>
            <a:off x="4002186" y="2900363"/>
            <a:ext cx="60325" cy="14798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Rectangle 85">
            <a:extLst>
              <a:ext uri="{FF2B5EF4-FFF2-40B4-BE49-F238E27FC236}">
                <a16:creationId xmlns:a16="http://schemas.microsoft.com/office/drawing/2014/main" id="{8961E082-089A-8DA1-2DA9-8FF7C391A582}"/>
              </a:ext>
            </a:extLst>
          </p:cNvPr>
          <p:cNvSpPr/>
          <p:nvPr/>
        </p:nvSpPr>
        <p:spPr bwMode="auto">
          <a:xfrm>
            <a:off x="4373661" y="2967038"/>
            <a:ext cx="60325" cy="81308"/>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Rectangle 86">
            <a:extLst>
              <a:ext uri="{FF2B5EF4-FFF2-40B4-BE49-F238E27FC236}">
                <a16:creationId xmlns:a16="http://schemas.microsoft.com/office/drawing/2014/main" id="{0802B028-1D52-3404-1607-0DF842F7C2AA}"/>
              </a:ext>
            </a:extLst>
          </p:cNvPr>
          <p:cNvSpPr/>
          <p:nvPr/>
        </p:nvSpPr>
        <p:spPr bwMode="auto">
          <a:xfrm>
            <a:off x="4468911" y="2971800"/>
            <a:ext cx="60325" cy="7654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8" name="Rectangle 87">
            <a:extLst>
              <a:ext uri="{FF2B5EF4-FFF2-40B4-BE49-F238E27FC236}">
                <a16:creationId xmlns:a16="http://schemas.microsoft.com/office/drawing/2014/main" id="{CF0CC5EF-1B7B-9D7E-630E-DADB812D7F98}"/>
              </a:ext>
            </a:extLst>
          </p:cNvPr>
          <p:cNvSpPr/>
          <p:nvPr/>
        </p:nvSpPr>
        <p:spPr bwMode="auto">
          <a:xfrm>
            <a:off x="4652267" y="3002626"/>
            <a:ext cx="60325" cy="457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9" name="Rectangle 88">
            <a:extLst>
              <a:ext uri="{FF2B5EF4-FFF2-40B4-BE49-F238E27FC236}">
                <a16:creationId xmlns:a16="http://schemas.microsoft.com/office/drawing/2014/main" id="{79DCA48C-88BE-3464-53E1-D73743254BDF}"/>
              </a:ext>
            </a:extLst>
          </p:cNvPr>
          <p:cNvSpPr/>
          <p:nvPr/>
        </p:nvSpPr>
        <p:spPr bwMode="auto">
          <a:xfrm>
            <a:off x="4737992" y="3023104"/>
            <a:ext cx="60325" cy="274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0" name="Rectangle 89">
            <a:extLst>
              <a:ext uri="{FF2B5EF4-FFF2-40B4-BE49-F238E27FC236}">
                <a16:creationId xmlns:a16="http://schemas.microsoft.com/office/drawing/2014/main" id="{3A074C17-ADE7-64CA-7E82-BC344057DC6B}"/>
              </a:ext>
            </a:extLst>
          </p:cNvPr>
          <p:cNvSpPr/>
          <p:nvPr/>
        </p:nvSpPr>
        <p:spPr bwMode="auto">
          <a:xfrm>
            <a:off x="4285555" y="2952750"/>
            <a:ext cx="60325" cy="9559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Rectangle 90">
            <a:extLst>
              <a:ext uri="{FF2B5EF4-FFF2-40B4-BE49-F238E27FC236}">
                <a16:creationId xmlns:a16="http://schemas.microsoft.com/office/drawing/2014/main" id="{C948EE72-505E-8F53-237A-B9FC77EA12E0}"/>
              </a:ext>
            </a:extLst>
          </p:cNvPr>
          <p:cNvSpPr/>
          <p:nvPr/>
        </p:nvSpPr>
        <p:spPr bwMode="auto">
          <a:xfrm>
            <a:off x="4187924" y="2936081"/>
            <a:ext cx="60325" cy="1122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Rectangle 91">
            <a:extLst>
              <a:ext uri="{FF2B5EF4-FFF2-40B4-BE49-F238E27FC236}">
                <a16:creationId xmlns:a16="http://schemas.microsoft.com/office/drawing/2014/main" id="{2F5344BD-5B98-1638-A9EF-58F118B11CDB}"/>
              </a:ext>
            </a:extLst>
          </p:cNvPr>
          <p:cNvSpPr/>
          <p:nvPr/>
        </p:nvSpPr>
        <p:spPr bwMode="auto">
          <a:xfrm>
            <a:off x="4090293" y="2919413"/>
            <a:ext cx="60325" cy="12893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Rectangle 92">
            <a:extLst>
              <a:ext uri="{FF2B5EF4-FFF2-40B4-BE49-F238E27FC236}">
                <a16:creationId xmlns:a16="http://schemas.microsoft.com/office/drawing/2014/main" id="{12C5DE98-44F6-5805-4E4A-0409382BA0D6}"/>
              </a:ext>
            </a:extLst>
          </p:cNvPr>
          <p:cNvSpPr/>
          <p:nvPr/>
        </p:nvSpPr>
        <p:spPr bwMode="auto">
          <a:xfrm>
            <a:off x="3814067" y="2878931"/>
            <a:ext cx="60325" cy="16941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Rectangle 93">
            <a:extLst>
              <a:ext uri="{FF2B5EF4-FFF2-40B4-BE49-F238E27FC236}">
                <a16:creationId xmlns:a16="http://schemas.microsoft.com/office/drawing/2014/main" id="{BCAEEDB5-B1AF-9CB3-BA6F-C6143E3519BA}"/>
              </a:ext>
            </a:extLst>
          </p:cNvPr>
          <p:cNvSpPr/>
          <p:nvPr/>
        </p:nvSpPr>
        <p:spPr bwMode="auto">
          <a:xfrm>
            <a:off x="4561780" y="2981324"/>
            <a:ext cx="60325" cy="6702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5" name="Rectangle 94">
            <a:extLst>
              <a:ext uri="{FF2B5EF4-FFF2-40B4-BE49-F238E27FC236}">
                <a16:creationId xmlns:a16="http://schemas.microsoft.com/office/drawing/2014/main" id="{129F2AA2-24DD-E1E1-8929-01D31438D908}"/>
              </a:ext>
            </a:extLst>
          </p:cNvPr>
          <p:cNvSpPr/>
          <p:nvPr/>
        </p:nvSpPr>
        <p:spPr bwMode="auto">
          <a:xfrm>
            <a:off x="5403425" y="3070125"/>
            <a:ext cx="60325" cy="4572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6" name="Rectangle 95">
            <a:extLst>
              <a:ext uri="{FF2B5EF4-FFF2-40B4-BE49-F238E27FC236}">
                <a16:creationId xmlns:a16="http://schemas.microsoft.com/office/drawing/2014/main" id="{BE2AEC34-29E4-C402-9B07-87864BEC05B1}"/>
              </a:ext>
            </a:extLst>
          </p:cNvPr>
          <p:cNvSpPr/>
          <p:nvPr/>
        </p:nvSpPr>
        <p:spPr bwMode="auto">
          <a:xfrm>
            <a:off x="5480162" y="3070125"/>
            <a:ext cx="60325" cy="5883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7" name="Rectangle 96">
            <a:extLst>
              <a:ext uri="{FF2B5EF4-FFF2-40B4-BE49-F238E27FC236}">
                <a16:creationId xmlns:a16="http://schemas.microsoft.com/office/drawing/2014/main" id="{7145D5D4-868C-E3F6-C23D-CEFAA1F799B7}"/>
              </a:ext>
            </a:extLst>
          </p:cNvPr>
          <p:cNvSpPr/>
          <p:nvPr/>
        </p:nvSpPr>
        <p:spPr bwMode="auto">
          <a:xfrm>
            <a:off x="5319190" y="3070124"/>
            <a:ext cx="60325" cy="45719"/>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9" name="Rectangle 98">
            <a:extLst>
              <a:ext uri="{FF2B5EF4-FFF2-40B4-BE49-F238E27FC236}">
                <a16:creationId xmlns:a16="http://schemas.microsoft.com/office/drawing/2014/main" id="{5AB48613-C546-1A32-CCEB-E1AA8D6C5E35}"/>
              </a:ext>
            </a:extLst>
          </p:cNvPr>
          <p:cNvSpPr/>
          <p:nvPr/>
        </p:nvSpPr>
        <p:spPr bwMode="auto">
          <a:xfrm>
            <a:off x="5246071" y="3073231"/>
            <a:ext cx="60325" cy="274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0" name="Rectangle 99">
            <a:extLst>
              <a:ext uri="{FF2B5EF4-FFF2-40B4-BE49-F238E27FC236}">
                <a16:creationId xmlns:a16="http://schemas.microsoft.com/office/drawing/2014/main" id="{AFD151B4-9C9C-83B6-620C-B7534194D8B4}"/>
              </a:ext>
            </a:extLst>
          </p:cNvPr>
          <p:cNvSpPr/>
          <p:nvPr/>
        </p:nvSpPr>
        <p:spPr bwMode="auto">
          <a:xfrm>
            <a:off x="5162430" y="3070124"/>
            <a:ext cx="60325" cy="1828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Rectangle 100">
            <a:extLst>
              <a:ext uri="{FF2B5EF4-FFF2-40B4-BE49-F238E27FC236}">
                <a16:creationId xmlns:a16="http://schemas.microsoft.com/office/drawing/2014/main" id="{267BFB66-C7A4-E73C-C6C3-4E0D4C94877A}"/>
              </a:ext>
            </a:extLst>
          </p:cNvPr>
          <p:cNvSpPr/>
          <p:nvPr/>
        </p:nvSpPr>
        <p:spPr bwMode="auto">
          <a:xfrm>
            <a:off x="5085099" y="3070124"/>
            <a:ext cx="60325" cy="1828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Rectangle 101">
            <a:extLst>
              <a:ext uri="{FF2B5EF4-FFF2-40B4-BE49-F238E27FC236}">
                <a16:creationId xmlns:a16="http://schemas.microsoft.com/office/drawing/2014/main" id="{AAE84236-F96F-423C-F51B-3DEB541A5579}"/>
              </a:ext>
            </a:extLst>
          </p:cNvPr>
          <p:cNvSpPr/>
          <p:nvPr/>
        </p:nvSpPr>
        <p:spPr bwMode="auto">
          <a:xfrm>
            <a:off x="5563668" y="3070124"/>
            <a:ext cx="60325" cy="10646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3" name="Rectangle 102">
            <a:extLst>
              <a:ext uri="{FF2B5EF4-FFF2-40B4-BE49-F238E27FC236}">
                <a16:creationId xmlns:a16="http://schemas.microsoft.com/office/drawing/2014/main" id="{088FEE60-0F0D-1E53-BB85-1A09AC4D269E}"/>
              </a:ext>
            </a:extLst>
          </p:cNvPr>
          <p:cNvSpPr/>
          <p:nvPr/>
        </p:nvSpPr>
        <p:spPr bwMode="auto">
          <a:xfrm>
            <a:off x="5647012" y="3070124"/>
            <a:ext cx="60325" cy="12075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Rectangle 103">
            <a:extLst>
              <a:ext uri="{FF2B5EF4-FFF2-40B4-BE49-F238E27FC236}">
                <a16:creationId xmlns:a16="http://schemas.microsoft.com/office/drawing/2014/main" id="{3572F8EF-18C7-6C69-38A6-54496E39CDB5}"/>
              </a:ext>
            </a:extLst>
          </p:cNvPr>
          <p:cNvSpPr/>
          <p:nvPr/>
        </p:nvSpPr>
        <p:spPr bwMode="auto">
          <a:xfrm>
            <a:off x="5727975" y="3070124"/>
            <a:ext cx="60325" cy="12075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Rectangle 104">
            <a:extLst>
              <a:ext uri="{FF2B5EF4-FFF2-40B4-BE49-F238E27FC236}">
                <a16:creationId xmlns:a16="http://schemas.microsoft.com/office/drawing/2014/main" id="{158C9A4A-D8FE-368D-F61A-50DB4C2107D4}"/>
              </a:ext>
            </a:extLst>
          </p:cNvPr>
          <p:cNvSpPr/>
          <p:nvPr/>
        </p:nvSpPr>
        <p:spPr bwMode="auto">
          <a:xfrm>
            <a:off x="5808937" y="3070124"/>
            <a:ext cx="60325" cy="13027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Rectangle 105">
            <a:extLst>
              <a:ext uri="{FF2B5EF4-FFF2-40B4-BE49-F238E27FC236}">
                <a16:creationId xmlns:a16="http://schemas.microsoft.com/office/drawing/2014/main" id="{E9C93844-00A0-260C-038D-A544D6B3E2C3}"/>
              </a:ext>
            </a:extLst>
          </p:cNvPr>
          <p:cNvSpPr/>
          <p:nvPr/>
        </p:nvSpPr>
        <p:spPr bwMode="auto">
          <a:xfrm>
            <a:off x="5892281" y="3070123"/>
            <a:ext cx="60325" cy="13503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7" name="Rectangle 106">
            <a:extLst>
              <a:ext uri="{FF2B5EF4-FFF2-40B4-BE49-F238E27FC236}">
                <a16:creationId xmlns:a16="http://schemas.microsoft.com/office/drawing/2014/main" id="{95EA2B27-8708-CDA1-57B1-1F6D01B5B11D}"/>
              </a:ext>
            </a:extLst>
          </p:cNvPr>
          <p:cNvSpPr/>
          <p:nvPr/>
        </p:nvSpPr>
        <p:spPr bwMode="auto">
          <a:xfrm>
            <a:off x="5973244" y="3070123"/>
            <a:ext cx="60325" cy="13503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Rectangle 107">
            <a:extLst>
              <a:ext uri="{FF2B5EF4-FFF2-40B4-BE49-F238E27FC236}">
                <a16:creationId xmlns:a16="http://schemas.microsoft.com/office/drawing/2014/main" id="{B9DBB573-FA44-CBDB-5B3C-1D5AEEBB74D6}"/>
              </a:ext>
            </a:extLst>
          </p:cNvPr>
          <p:cNvSpPr/>
          <p:nvPr/>
        </p:nvSpPr>
        <p:spPr bwMode="auto">
          <a:xfrm>
            <a:off x="6054207" y="3070123"/>
            <a:ext cx="60325" cy="1421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Rectangle 108">
            <a:extLst>
              <a:ext uri="{FF2B5EF4-FFF2-40B4-BE49-F238E27FC236}">
                <a16:creationId xmlns:a16="http://schemas.microsoft.com/office/drawing/2014/main" id="{D159AC26-A419-22A6-F3CA-6EA3F7038817}"/>
              </a:ext>
            </a:extLst>
          </p:cNvPr>
          <p:cNvSpPr/>
          <p:nvPr/>
        </p:nvSpPr>
        <p:spPr bwMode="auto">
          <a:xfrm>
            <a:off x="6137551" y="3070123"/>
            <a:ext cx="60325" cy="14218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Rectangle 109">
            <a:extLst>
              <a:ext uri="{FF2B5EF4-FFF2-40B4-BE49-F238E27FC236}">
                <a16:creationId xmlns:a16="http://schemas.microsoft.com/office/drawing/2014/main" id="{A99341EB-812E-452C-E3D5-624E3F18370B}"/>
              </a:ext>
            </a:extLst>
          </p:cNvPr>
          <p:cNvSpPr/>
          <p:nvPr/>
        </p:nvSpPr>
        <p:spPr bwMode="auto">
          <a:xfrm>
            <a:off x="6218513" y="3070123"/>
            <a:ext cx="60325" cy="1421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1" name="Rectangle 110">
            <a:extLst>
              <a:ext uri="{FF2B5EF4-FFF2-40B4-BE49-F238E27FC236}">
                <a16:creationId xmlns:a16="http://schemas.microsoft.com/office/drawing/2014/main" id="{823354B8-9F07-9602-3508-D71B5B750558}"/>
              </a:ext>
            </a:extLst>
          </p:cNvPr>
          <p:cNvSpPr/>
          <p:nvPr/>
        </p:nvSpPr>
        <p:spPr bwMode="auto">
          <a:xfrm>
            <a:off x="6294713" y="3070123"/>
            <a:ext cx="60325" cy="1421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Rectangle 111">
            <a:extLst>
              <a:ext uri="{FF2B5EF4-FFF2-40B4-BE49-F238E27FC236}">
                <a16:creationId xmlns:a16="http://schemas.microsoft.com/office/drawing/2014/main" id="{0F9407D5-4992-DE6F-9FFF-EE231BF53C84}"/>
              </a:ext>
            </a:extLst>
          </p:cNvPr>
          <p:cNvSpPr/>
          <p:nvPr/>
        </p:nvSpPr>
        <p:spPr bwMode="auto">
          <a:xfrm>
            <a:off x="6375676" y="3070123"/>
            <a:ext cx="60325" cy="16837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Rectangle 112">
            <a:extLst>
              <a:ext uri="{FF2B5EF4-FFF2-40B4-BE49-F238E27FC236}">
                <a16:creationId xmlns:a16="http://schemas.microsoft.com/office/drawing/2014/main" id="{5AC6EBE8-0454-B1DA-5519-B136C979C43D}"/>
              </a:ext>
            </a:extLst>
          </p:cNvPr>
          <p:cNvSpPr/>
          <p:nvPr/>
        </p:nvSpPr>
        <p:spPr bwMode="auto">
          <a:xfrm>
            <a:off x="6459019" y="3070123"/>
            <a:ext cx="60325" cy="18028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D841054D-BC16-3119-747D-FCE19DF79B3D}"/>
              </a:ext>
            </a:extLst>
          </p:cNvPr>
          <p:cNvSpPr/>
          <p:nvPr/>
        </p:nvSpPr>
        <p:spPr bwMode="auto">
          <a:xfrm>
            <a:off x="6539982" y="3070123"/>
            <a:ext cx="60325" cy="20171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3F30E9CA-E140-521A-E4D3-B267881AA330}"/>
              </a:ext>
            </a:extLst>
          </p:cNvPr>
          <p:cNvSpPr/>
          <p:nvPr/>
        </p:nvSpPr>
        <p:spPr bwMode="auto">
          <a:xfrm>
            <a:off x="6620945" y="3070123"/>
            <a:ext cx="60325" cy="2112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8A3E847C-E34A-40A7-97FB-06F6154B8255}"/>
              </a:ext>
            </a:extLst>
          </p:cNvPr>
          <p:cNvSpPr/>
          <p:nvPr/>
        </p:nvSpPr>
        <p:spPr bwMode="auto">
          <a:xfrm>
            <a:off x="6701908" y="3070123"/>
            <a:ext cx="60325" cy="23981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Rectangle 116">
            <a:extLst>
              <a:ext uri="{FF2B5EF4-FFF2-40B4-BE49-F238E27FC236}">
                <a16:creationId xmlns:a16="http://schemas.microsoft.com/office/drawing/2014/main" id="{830A821C-D897-2B5D-F8E4-43F2D833F011}"/>
              </a:ext>
            </a:extLst>
          </p:cNvPr>
          <p:cNvSpPr/>
          <p:nvPr/>
        </p:nvSpPr>
        <p:spPr bwMode="auto">
          <a:xfrm>
            <a:off x="6782870" y="3070122"/>
            <a:ext cx="60325" cy="2588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Rectangle 117">
            <a:extLst>
              <a:ext uri="{FF2B5EF4-FFF2-40B4-BE49-F238E27FC236}">
                <a16:creationId xmlns:a16="http://schemas.microsoft.com/office/drawing/2014/main" id="{AF7C4ADC-BF30-D12A-8C11-596888CF3CE1}"/>
              </a:ext>
            </a:extLst>
          </p:cNvPr>
          <p:cNvSpPr/>
          <p:nvPr/>
        </p:nvSpPr>
        <p:spPr bwMode="auto">
          <a:xfrm>
            <a:off x="6861451" y="3070122"/>
            <a:ext cx="60325" cy="32554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Rectangle 118">
            <a:extLst>
              <a:ext uri="{FF2B5EF4-FFF2-40B4-BE49-F238E27FC236}">
                <a16:creationId xmlns:a16="http://schemas.microsoft.com/office/drawing/2014/main" id="{2F626CA1-6F96-A4D1-1ACF-F427955F6594}"/>
              </a:ext>
            </a:extLst>
          </p:cNvPr>
          <p:cNvSpPr/>
          <p:nvPr/>
        </p:nvSpPr>
        <p:spPr bwMode="auto">
          <a:xfrm>
            <a:off x="6951939" y="3070122"/>
            <a:ext cx="60325" cy="482703"/>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Rectangle 119">
            <a:extLst>
              <a:ext uri="{FF2B5EF4-FFF2-40B4-BE49-F238E27FC236}">
                <a16:creationId xmlns:a16="http://schemas.microsoft.com/office/drawing/2014/main" id="{6EA2B9CD-A78C-6EAD-8661-0B0285083A2D}"/>
              </a:ext>
            </a:extLst>
          </p:cNvPr>
          <p:cNvSpPr/>
          <p:nvPr/>
        </p:nvSpPr>
        <p:spPr bwMode="auto">
          <a:xfrm>
            <a:off x="7030520" y="3070122"/>
            <a:ext cx="60325" cy="539853"/>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Rectangle 120">
            <a:extLst>
              <a:ext uri="{FF2B5EF4-FFF2-40B4-BE49-F238E27FC236}">
                <a16:creationId xmlns:a16="http://schemas.microsoft.com/office/drawing/2014/main" id="{8AB8F0E1-2B75-1831-9958-9C27C8EA5008}"/>
              </a:ext>
            </a:extLst>
          </p:cNvPr>
          <p:cNvSpPr/>
          <p:nvPr/>
        </p:nvSpPr>
        <p:spPr bwMode="auto">
          <a:xfrm>
            <a:off x="7111482" y="3070122"/>
            <a:ext cx="60325" cy="59224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Rectangle 121">
            <a:extLst>
              <a:ext uri="{FF2B5EF4-FFF2-40B4-BE49-F238E27FC236}">
                <a16:creationId xmlns:a16="http://schemas.microsoft.com/office/drawing/2014/main" id="{6090CD7C-E8E3-7C0D-73F3-28533F41E1B9}"/>
              </a:ext>
            </a:extLst>
          </p:cNvPr>
          <p:cNvSpPr/>
          <p:nvPr/>
        </p:nvSpPr>
        <p:spPr bwMode="auto">
          <a:xfrm>
            <a:off x="7192444" y="3070122"/>
            <a:ext cx="60325" cy="5993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Rectangle 122">
            <a:extLst>
              <a:ext uri="{FF2B5EF4-FFF2-40B4-BE49-F238E27FC236}">
                <a16:creationId xmlns:a16="http://schemas.microsoft.com/office/drawing/2014/main" id="{5382866D-C9C8-FD53-3E21-5AD7D4E97D75}"/>
              </a:ext>
            </a:extLst>
          </p:cNvPr>
          <p:cNvSpPr/>
          <p:nvPr/>
        </p:nvSpPr>
        <p:spPr bwMode="auto">
          <a:xfrm>
            <a:off x="7271025" y="3070121"/>
            <a:ext cx="60325" cy="7803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Rectangle 123">
            <a:extLst>
              <a:ext uri="{FF2B5EF4-FFF2-40B4-BE49-F238E27FC236}">
                <a16:creationId xmlns:a16="http://schemas.microsoft.com/office/drawing/2014/main" id="{FB9ECF63-3C3F-4C6C-8273-3136C4855E46}"/>
              </a:ext>
            </a:extLst>
          </p:cNvPr>
          <p:cNvSpPr/>
          <p:nvPr/>
        </p:nvSpPr>
        <p:spPr bwMode="auto">
          <a:xfrm>
            <a:off x="7354368" y="3070121"/>
            <a:ext cx="60325" cy="780359"/>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Rectangle 124">
            <a:extLst>
              <a:ext uri="{FF2B5EF4-FFF2-40B4-BE49-F238E27FC236}">
                <a16:creationId xmlns:a16="http://schemas.microsoft.com/office/drawing/2014/main" id="{ABB3F671-696E-D480-CC2C-69CC859F0C7F}"/>
              </a:ext>
            </a:extLst>
          </p:cNvPr>
          <p:cNvSpPr/>
          <p:nvPr/>
        </p:nvSpPr>
        <p:spPr bwMode="auto">
          <a:xfrm>
            <a:off x="7435331" y="3070121"/>
            <a:ext cx="60325" cy="94228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1B81A64F-CD94-E88B-CB30-DF843C0F569A}"/>
              </a:ext>
            </a:extLst>
          </p:cNvPr>
          <p:cNvSpPr/>
          <p:nvPr/>
        </p:nvSpPr>
        <p:spPr bwMode="auto">
          <a:xfrm>
            <a:off x="7535578" y="2331245"/>
            <a:ext cx="60325" cy="73043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 name="Rectangle 27">
            <a:extLst>
              <a:ext uri="{FF2B5EF4-FFF2-40B4-BE49-F238E27FC236}">
                <a16:creationId xmlns:a16="http://schemas.microsoft.com/office/drawing/2014/main" id="{617DB209-2688-CB84-D819-F94D85389F69}"/>
              </a:ext>
            </a:extLst>
          </p:cNvPr>
          <p:cNvSpPr/>
          <p:nvPr/>
        </p:nvSpPr>
        <p:spPr bwMode="auto">
          <a:xfrm>
            <a:off x="7612315" y="2610239"/>
            <a:ext cx="60325" cy="45144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 name="Rectangle 33">
            <a:extLst>
              <a:ext uri="{FF2B5EF4-FFF2-40B4-BE49-F238E27FC236}">
                <a16:creationId xmlns:a16="http://schemas.microsoft.com/office/drawing/2014/main" id="{12B75C87-D102-2BF6-0AE8-FDB14837EFE5}"/>
              </a:ext>
            </a:extLst>
          </p:cNvPr>
          <p:cNvSpPr/>
          <p:nvPr/>
        </p:nvSpPr>
        <p:spPr bwMode="auto">
          <a:xfrm>
            <a:off x="7693155" y="2946096"/>
            <a:ext cx="60325" cy="111414"/>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Rectangle 35">
            <a:extLst>
              <a:ext uri="{FF2B5EF4-FFF2-40B4-BE49-F238E27FC236}">
                <a16:creationId xmlns:a16="http://schemas.microsoft.com/office/drawing/2014/main" id="{1E6BB525-7D8A-FE60-049B-927E9773FF8D}"/>
              </a:ext>
            </a:extLst>
          </p:cNvPr>
          <p:cNvSpPr/>
          <p:nvPr/>
        </p:nvSpPr>
        <p:spPr bwMode="auto">
          <a:xfrm>
            <a:off x="7775079" y="3011791"/>
            <a:ext cx="60325" cy="45719"/>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7F8484B4-5B69-214A-7926-24ED660F2C77}"/>
              </a:ext>
            </a:extLst>
          </p:cNvPr>
          <p:cNvSpPr/>
          <p:nvPr/>
        </p:nvSpPr>
        <p:spPr bwMode="auto">
          <a:xfrm>
            <a:off x="8011789" y="3069073"/>
            <a:ext cx="60325" cy="6278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ectangle 46">
            <a:extLst>
              <a:ext uri="{FF2B5EF4-FFF2-40B4-BE49-F238E27FC236}">
                <a16:creationId xmlns:a16="http://schemas.microsoft.com/office/drawing/2014/main" id="{6330B92C-32DF-5A04-1B74-24CC18C05704}"/>
              </a:ext>
            </a:extLst>
          </p:cNvPr>
          <p:cNvSpPr/>
          <p:nvPr/>
        </p:nvSpPr>
        <p:spPr bwMode="auto">
          <a:xfrm>
            <a:off x="8090122" y="3065847"/>
            <a:ext cx="60325" cy="6715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8" name="Rectangle 97">
            <a:extLst>
              <a:ext uri="{FF2B5EF4-FFF2-40B4-BE49-F238E27FC236}">
                <a16:creationId xmlns:a16="http://schemas.microsoft.com/office/drawing/2014/main" id="{F1D50814-99F6-CD62-3AF0-1153C2B92463}"/>
              </a:ext>
            </a:extLst>
          </p:cNvPr>
          <p:cNvSpPr/>
          <p:nvPr/>
        </p:nvSpPr>
        <p:spPr bwMode="auto">
          <a:xfrm>
            <a:off x="8172846" y="3058160"/>
            <a:ext cx="60325" cy="16304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Rectangle 125">
            <a:extLst>
              <a:ext uri="{FF2B5EF4-FFF2-40B4-BE49-F238E27FC236}">
                <a16:creationId xmlns:a16="http://schemas.microsoft.com/office/drawing/2014/main" id="{B83AA4FC-A503-65AF-1EA3-E94341E9700F}"/>
              </a:ext>
            </a:extLst>
          </p:cNvPr>
          <p:cNvSpPr/>
          <p:nvPr/>
        </p:nvSpPr>
        <p:spPr bwMode="auto">
          <a:xfrm>
            <a:off x="8253764" y="3069073"/>
            <a:ext cx="60325" cy="16391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Rectangle 126">
            <a:extLst>
              <a:ext uri="{FF2B5EF4-FFF2-40B4-BE49-F238E27FC236}">
                <a16:creationId xmlns:a16="http://schemas.microsoft.com/office/drawing/2014/main" id="{6EFB758B-2EC8-8FEA-AB99-A994B1BF4220}"/>
              </a:ext>
            </a:extLst>
          </p:cNvPr>
          <p:cNvSpPr/>
          <p:nvPr/>
        </p:nvSpPr>
        <p:spPr bwMode="auto">
          <a:xfrm>
            <a:off x="8334682" y="3055662"/>
            <a:ext cx="60325" cy="18226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Rectangle 127">
            <a:extLst>
              <a:ext uri="{FF2B5EF4-FFF2-40B4-BE49-F238E27FC236}">
                <a16:creationId xmlns:a16="http://schemas.microsoft.com/office/drawing/2014/main" id="{D2A8A652-BA24-58E9-8449-BB5C9186A8CB}"/>
              </a:ext>
            </a:extLst>
          </p:cNvPr>
          <p:cNvSpPr/>
          <p:nvPr/>
        </p:nvSpPr>
        <p:spPr bwMode="auto">
          <a:xfrm>
            <a:off x="8414027" y="3061678"/>
            <a:ext cx="60325" cy="197351"/>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B276491B-3D73-A90E-ACCE-BA0ADA74B590}"/>
              </a:ext>
            </a:extLst>
          </p:cNvPr>
          <p:cNvSpPr/>
          <p:nvPr/>
        </p:nvSpPr>
        <p:spPr bwMode="auto">
          <a:xfrm>
            <a:off x="8491817" y="3061679"/>
            <a:ext cx="60325" cy="21655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1CD51112-D9BD-0403-80F3-C15B3E2C6248}"/>
              </a:ext>
            </a:extLst>
          </p:cNvPr>
          <p:cNvSpPr/>
          <p:nvPr/>
        </p:nvSpPr>
        <p:spPr bwMode="auto">
          <a:xfrm>
            <a:off x="8571827" y="3054284"/>
            <a:ext cx="60325" cy="24367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945D2FEE-3382-1A86-8A55-5ED399800316}"/>
              </a:ext>
            </a:extLst>
          </p:cNvPr>
          <p:cNvSpPr/>
          <p:nvPr/>
        </p:nvSpPr>
        <p:spPr bwMode="auto">
          <a:xfrm>
            <a:off x="8655243" y="3069073"/>
            <a:ext cx="60325" cy="29948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6691CFE2-5F42-EABA-EB47-B102FF92DA9F}"/>
              </a:ext>
            </a:extLst>
          </p:cNvPr>
          <p:cNvSpPr/>
          <p:nvPr/>
        </p:nvSpPr>
        <p:spPr bwMode="auto">
          <a:xfrm>
            <a:off x="8737424" y="3069073"/>
            <a:ext cx="60325" cy="31385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9ACD245A-BAE1-6BB2-39B8-2875C882A3EC}"/>
              </a:ext>
            </a:extLst>
          </p:cNvPr>
          <p:cNvSpPr/>
          <p:nvPr/>
        </p:nvSpPr>
        <p:spPr bwMode="auto">
          <a:xfrm>
            <a:off x="8817447" y="3061678"/>
            <a:ext cx="60325" cy="33336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0B7DC5DE-08D5-40A2-3E4A-6426DE262830}"/>
              </a:ext>
            </a:extLst>
          </p:cNvPr>
          <p:cNvSpPr/>
          <p:nvPr/>
        </p:nvSpPr>
        <p:spPr bwMode="auto">
          <a:xfrm>
            <a:off x="8896365" y="3061679"/>
            <a:ext cx="60325" cy="35200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FD3708CF-06F8-7098-D12F-EA10888EFBB5}"/>
              </a:ext>
            </a:extLst>
          </p:cNvPr>
          <p:cNvSpPr/>
          <p:nvPr/>
        </p:nvSpPr>
        <p:spPr bwMode="auto">
          <a:xfrm>
            <a:off x="8974609" y="3057510"/>
            <a:ext cx="60325" cy="41136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07D5B0CD-CC63-F1B0-739F-979E9B8F28C1}"/>
              </a:ext>
            </a:extLst>
          </p:cNvPr>
          <p:cNvSpPr/>
          <p:nvPr/>
        </p:nvSpPr>
        <p:spPr bwMode="auto">
          <a:xfrm>
            <a:off x="9053279" y="3065197"/>
            <a:ext cx="60325" cy="62381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E090DFBA-725C-03A9-3089-5517B3B636E4}"/>
              </a:ext>
            </a:extLst>
          </p:cNvPr>
          <p:cNvSpPr/>
          <p:nvPr/>
        </p:nvSpPr>
        <p:spPr bwMode="auto">
          <a:xfrm>
            <a:off x="9133629" y="3065197"/>
            <a:ext cx="60325" cy="72862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0C18738A-BDC7-CB1D-D908-8F85259A5ED6}"/>
              </a:ext>
            </a:extLst>
          </p:cNvPr>
          <p:cNvSpPr/>
          <p:nvPr/>
        </p:nvSpPr>
        <p:spPr bwMode="auto">
          <a:xfrm>
            <a:off x="9218228" y="3065197"/>
            <a:ext cx="60325" cy="7377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46B64DD3-D306-1C27-C7CA-E6E7BEEEC0FB}"/>
              </a:ext>
            </a:extLst>
          </p:cNvPr>
          <p:cNvSpPr/>
          <p:nvPr/>
        </p:nvSpPr>
        <p:spPr bwMode="auto">
          <a:xfrm>
            <a:off x="9298148" y="3057510"/>
            <a:ext cx="60325" cy="94588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25EA632D-6F01-0CAB-C409-DE11F40F7CC5}"/>
              </a:ext>
            </a:extLst>
          </p:cNvPr>
          <p:cNvSpPr/>
          <p:nvPr/>
        </p:nvSpPr>
        <p:spPr bwMode="auto">
          <a:xfrm>
            <a:off x="9378206" y="3065197"/>
            <a:ext cx="60325" cy="13195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Rectangle 140">
            <a:extLst>
              <a:ext uri="{FF2B5EF4-FFF2-40B4-BE49-F238E27FC236}">
                <a16:creationId xmlns:a16="http://schemas.microsoft.com/office/drawing/2014/main" id="{80A1B694-FC3F-7B43-193A-8A56F446793A}"/>
              </a:ext>
            </a:extLst>
          </p:cNvPr>
          <p:cNvSpPr/>
          <p:nvPr/>
        </p:nvSpPr>
        <p:spPr bwMode="auto">
          <a:xfrm>
            <a:off x="9455918" y="3057510"/>
            <a:ext cx="60325" cy="13348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78F8D9EB-7B9A-88CA-A00D-B2CDE064E01C}"/>
              </a:ext>
            </a:extLst>
          </p:cNvPr>
          <p:cNvSpPr/>
          <p:nvPr/>
        </p:nvSpPr>
        <p:spPr bwMode="auto">
          <a:xfrm>
            <a:off x="9565706" y="2820522"/>
            <a:ext cx="60325" cy="244093"/>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Rectangle 142">
            <a:extLst>
              <a:ext uri="{FF2B5EF4-FFF2-40B4-BE49-F238E27FC236}">
                <a16:creationId xmlns:a16="http://schemas.microsoft.com/office/drawing/2014/main" id="{DFD67576-A433-02F8-2BF3-13400C5B595C}"/>
              </a:ext>
            </a:extLst>
          </p:cNvPr>
          <p:cNvSpPr/>
          <p:nvPr/>
        </p:nvSpPr>
        <p:spPr bwMode="auto">
          <a:xfrm>
            <a:off x="9639285" y="2874949"/>
            <a:ext cx="60325" cy="184630"/>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51A1670D-B213-192A-E13B-DC4EFDEA2A20}"/>
              </a:ext>
            </a:extLst>
          </p:cNvPr>
          <p:cNvSpPr/>
          <p:nvPr/>
        </p:nvSpPr>
        <p:spPr bwMode="auto">
          <a:xfrm>
            <a:off x="9719516" y="3054284"/>
            <a:ext cx="60325" cy="11609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Rectangle 144">
            <a:extLst>
              <a:ext uri="{FF2B5EF4-FFF2-40B4-BE49-F238E27FC236}">
                <a16:creationId xmlns:a16="http://schemas.microsoft.com/office/drawing/2014/main" id="{D0CFAE73-6FD9-0F8A-9FD1-8EB14C5E7AEA}"/>
              </a:ext>
            </a:extLst>
          </p:cNvPr>
          <p:cNvSpPr/>
          <p:nvPr/>
        </p:nvSpPr>
        <p:spPr bwMode="auto">
          <a:xfrm>
            <a:off x="9799240" y="3055661"/>
            <a:ext cx="60325" cy="188177"/>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Rectangle 145">
            <a:extLst>
              <a:ext uri="{FF2B5EF4-FFF2-40B4-BE49-F238E27FC236}">
                <a16:creationId xmlns:a16="http://schemas.microsoft.com/office/drawing/2014/main" id="{1C91C2A9-C6ED-D750-6539-3E91731C8DA6}"/>
              </a:ext>
            </a:extLst>
          </p:cNvPr>
          <p:cNvSpPr/>
          <p:nvPr/>
        </p:nvSpPr>
        <p:spPr bwMode="auto">
          <a:xfrm>
            <a:off x="9881688" y="3063779"/>
            <a:ext cx="60325" cy="40224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Rectangle 146">
            <a:extLst>
              <a:ext uri="{FF2B5EF4-FFF2-40B4-BE49-F238E27FC236}">
                <a16:creationId xmlns:a16="http://schemas.microsoft.com/office/drawing/2014/main" id="{A7A75304-EC6E-A328-D7A3-95F8CD2859C3}"/>
              </a:ext>
            </a:extLst>
          </p:cNvPr>
          <p:cNvSpPr/>
          <p:nvPr/>
        </p:nvSpPr>
        <p:spPr bwMode="auto">
          <a:xfrm>
            <a:off x="9964136" y="3064615"/>
            <a:ext cx="60325" cy="47775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Rectangle 147">
            <a:extLst>
              <a:ext uri="{FF2B5EF4-FFF2-40B4-BE49-F238E27FC236}">
                <a16:creationId xmlns:a16="http://schemas.microsoft.com/office/drawing/2014/main" id="{506F764C-C291-9180-F7F2-E870CD18F8E9}"/>
              </a:ext>
            </a:extLst>
          </p:cNvPr>
          <p:cNvSpPr/>
          <p:nvPr/>
        </p:nvSpPr>
        <p:spPr bwMode="auto">
          <a:xfrm>
            <a:off x="10041924" y="3064616"/>
            <a:ext cx="60325" cy="59774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Rectangle 148">
            <a:extLst>
              <a:ext uri="{FF2B5EF4-FFF2-40B4-BE49-F238E27FC236}">
                <a16:creationId xmlns:a16="http://schemas.microsoft.com/office/drawing/2014/main" id="{4B26FC4F-1733-149B-80D7-9B47E1202322}"/>
              </a:ext>
            </a:extLst>
          </p:cNvPr>
          <p:cNvSpPr/>
          <p:nvPr/>
        </p:nvSpPr>
        <p:spPr bwMode="auto">
          <a:xfrm>
            <a:off x="10122634" y="3057510"/>
            <a:ext cx="60325" cy="70739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Rectangle 149">
            <a:extLst>
              <a:ext uri="{FF2B5EF4-FFF2-40B4-BE49-F238E27FC236}">
                <a16:creationId xmlns:a16="http://schemas.microsoft.com/office/drawing/2014/main" id="{A164957C-1465-D78C-5103-0548CA841C32}"/>
              </a:ext>
            </a:extLst>
          </p:cNvPr>
          <p:cNvSpPr/>
          <p:nvPr/>
        </p:nvSpPr>
        <p:spPr bwMode="auto">
          <a:xfrm>
            <a:off x="10202793" y="3064616"/>
            <a:ext cx="60325" cy="100626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Rectangle 150">
            <a:extLst>
              <a:ext uri="{FF2B5EF4-FFF2-40B4-BE49-F238E27FC236}">
                <a16:creationId xmlns:a16="http://schemas.microsoft.com/office/drawing/2014/main" id="{E65E0409-7832-559F-A130-5122A6A7328D}"/>
              </a:ext>
            </a:extLst>
          </p:cNvPr>
          <p:cNvSpPr/>
          <p:nvPr/>
        </p:nvSpPr>
        <p:spPr bwMode="auto">
          <a:xfrm>
            <a:off x="10284134" y="3072821"/>
            <a:ext cx="60325" cy="122223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27928273-07B6-A549-E086-B099512575B6}"/>
              </a:ext>
            </a:extLst>
          </p:cNvPr>
          <p:cNvSpPr/>
          <p:nvPr/>
        </p:nvSpPr>
        <p:spPr bwMode="auto">
          <a:xfrm>
            <a:off x="10364550" y="3052384"/>
            <a:ext cx="60325" cy="13348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E18249BD-DAD7-7426-DFCF-1AE4172A58B8}"/>
              </a:ext>
            </a:extLst>
          </p:cNvPr>
          <p:cNvSpPr/>
          <p:nvPr/>
        </p:nvSpPr>
        <p:spPr bwMode="auto">
          <a:xfrm>
            <a:off x="10438411" y="3051952"/>
            <a:ext cx="60325" cy="13348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Isosceles Triangle 153">
            <a:extLst>
              <a:ext uri="{FF2B5EF4-FFF2-40B4-BE49-F238E27FC236}">
                <a16:creationId xmlns:a16="http://schemas.microsoft.com/office/drawing/2014/main" id="{EF68669D-E7AF-9134-99E1-EE5BB654E859}"/>
              </a:ext>
            </a:extLst>
          </p:cNvPr>
          <p:cNvSpPr/>
          <p:nvPr/>
        </p:nvSpPr>
        <p:spPr bwMode="auto">
          <a:xfrm rot="10800000">
            <a:off x="6778060" y="3326478"/>
            <a:ext cx="75026" cy="6467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61D1237C-782E-F259-E6D4-8E0863039FF0}"/>
              </a:ext>
            </a:extLst>
          </p:cNvPr>
          <p:cNvSpPr/>
          <p:nvPr/>
        </p:nvSpPr>
        <p:spPr bwMode="auto">
          <a:xfrm rot="10800000">
            <a:off x="7853154" y="3071590"/>
            <a:ext cx="75026" cy="6467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Isosceles Triangle 155">
            <a:extLst>
              <a:ext uri="{FF2B5EF4-FFF2-40B4-BE49-F238E27FC236}">
                <a16:creationId xmlns:a16="http://schemas.microsoft.com/office/drawing/2014/main" id="{D051F71E-995A-17D6-C609-79C2821F78C6}"/>
              </a:ext>
            </a:extLst>
          </p:cNvPr>
          <p:cNvSpPr/>
          <p:nvPr/>
        </p:nvSpPr>
        <p:spPr bwMode="auto">
          <a:xfrm rot="10800000">
            <a:off x="8730814" y="3378708"/>
            <a:ext cx="75026" cy="6467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Isosceles Triangle 156">
            <a:extLst>
              <a:ext uri="{FF2B5EF4-FFF2-40B4-BE49-F238E27FC236}">
                <a16:creationId xmlns:a16="http://schemas.microsoft.com/office/drawing/2014/main" id="{1876B350-D6E4-B57C-FE7C-1BB110BF8C78}"/>
              </a:ext>
            </a:extLst>
          </p:cNvPr>
          <p:cNvSpPr/>
          <p:nvPr/>
        </p:nvSpPr>
        <p:spPr bwMode="auto">
          <a:xfrm rot="10800000">
            <a:off x="9048298" y="3686093"/>
            <a:ext cx="75026" cy="6467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Isosceles Triangle 157">
            <a:extLst>
              <a:ext uri="{FF2B5EF4-FFF2-40B4-BE49-F238E27FC236}">
                <a16:creationId xmlns:a16="http://schemas.microsoft.com/office/drawing/2014/main" id="{C16CBE78-FC66-EFE5-D64C-856E34396170}"/>
              </a:ext>
            </a:extLst>
          </p:cNvPr>
          <p:cNvSpPr/>
          <p:nvPr/>
        </p:nvSpPr>
        <p:spPr bwMode="auto">
          <a:xfrm rot="10800000">
            <a:off x="9289644" y="4002316"/>
            <a:ext cx="75026" cy="6467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Isosceles Triangle 158">
            <a:extLst>
              <a:ext uri="{FF2B5EF4-FFF2-40B4-BE49-F238E27FC236}">
                <a16:creationId xmlns:a16="http://schemas.microsoft.com/office/drawing/2014/main" id="{374AA13D-3A46-A389-07F4-2A6C774A8D89}"/>
              </a:ext>
            </a:extLst>
          </p:cNvPr>
          <p:cNvSpPr/>
          <p:nvPr/>
        </p:nvSpPr>
        <p:spPr bwMode="auto">
          <a:xfrm rot="10800000">
            <a:off x="9447462" y="4384439"/>
            <a:ext cx="75026" cy="6467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Isosceles Triangle 159">
            <a:extLst>
              <a:ext uri="{FF2B5EF4-FFF2-40B4-BE49-F238E27FC236}">
                <a16:creationId xmlns:a16="http://schemas.microsoft.com/office/drawing/2014/main" id="{195EC164-4287-46F1-F221-6051634428CA}"/>
              </a:ext>
            </a:extLst>
          </p:cNvPr>
          <p:cNvSpPr/>
          <p:nvPr/>
        </p:nvSpPr>
        <p:spPr bwMode="auto">
          <a:xfrm rot="10800000">
            <a:off x="9790937" y="3238814"/>
            <a:ext cx="75026" cy="64678"/>
          </a:xfrm>
          <a:prstGeom prst="triangle">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162" name="Table 161">
            <a:extLst>
              <a:ext uri="{FF2B5EF4-FFF2-40B4-BE49-F238E27FC236}">
                <a16:creationId xmlns:a16="http://schemas.microsoft.com/office/drawing/2014/main" id="{6590BCD0-0618-F3A5-D797-4DD26E33D380}"/>
              </a:ext>
            </a:extLst>
          </p:cNvPr>
          <p:cNvGraphicFramePr>
            <a:graphicFrameLocks noGrp="1"/>
          </p:cNvGraphicFramePr>
          <p:nvPr>
            <p:extLst>
              <p:ext uri="{D42A27DB-BD31-4B8C-83A1-F6EECF244321}">
                <p14:modId xmlns:p14="http://schemas.microsoft.com/office/powerpoint/2010/main" val="816945201"/>
              </p:ext>
            </p:extLst>
          </p:nvPr>
        </p:nvGraphicFramePr>
        <p:xfrm>
          <a:off x="1573273" y="4555192"/>
          <a:ext cx="4070750" cy="414680"/>
        </p:xfrm>
        <a:graphic>
          <a:graphicData uri="http://schemas.openxmlformats.org/drawingml/2006/table">
            <a:tbl>
              <a:tblPr firstRow="1" bandRow="1">
                <a:tableStyleId>{93296810-A885-4BE3-A3E7-6D5BEEA58F35}</a:tableStyleId>
              </a:tblPr>
              <a:tblGrid>
                <a:gridCol w="81415">
                  <a:extLst>
                    <a:ext uri="{9D8B030D-6E8A-4147-A177-3AD203B41FA5}">
                      <a16:colId xmlns:a16="http://schemas.microsoft.com/office/drawing/2014/main" val="3843399425"/>
                    </a:ext>
                  </a:extLst>
                </a:gridCol>
                <a:gridCol w="81415">
                  <a:extLst>
                    <a:ext uri="{9D8B030D-6E8A-4147-A177-3AD203B41FA5}">
                      <a16:colId xmlns:a16="http://schemas.microsoft.com/office/drawing/2014/main" val="3373893979"/>
                    </a:ext>
                  </a:extLst>
                </a:gridCol>
                <a:gridCol w="81415">
                  <a:extLst>
                    <a:ext uri="{9D8B030D-6E8A-4147-A177-3AD203B41FA5}">
                      <a16:colId xmlns:a16="http://schemas.microsoft.com/office/drawing/2014/main" val="3588567770"/>
                    </a:ext>
                  </a:extLst>
                </a:gridCol>
                <a:gridCol w="81415">
                  <a:extLst>
                    <a:ext uri="{9D8B030D-6E8A-4147-A177-3AD203B41FA5}">
                      <a16:colId xmlns:a16="http://schemas.microsoft.com/office/drawing/2014/main" val="2040163614"/>
                    </a:ext>
                  </a:extLst>
                </a:gridCol>
                <a:gridCol w="81415">
                  <a:extLst>
                    <a:ext uri="{9D8B030D-6E8A-4147-A177-3AD203B41FA5}">
                      <a16:colId xmlns:a16="http://schemas.microsoft.com/office/drawing/2014/main" val="677099876"/>
                    </a:ext>
                  </a:extLst>
                </a:gridCol>
                <a:gridCol w="81415">
                  <a:extLst>
                    <a:ext uri="{9D8B030D-6E8A-4147-A177-3AD203B41FA5}">
                      <a16:colId xmlns:a16="http://schemas.microsoft.com/office/drawing/2014/main" val="2818793824"/>
                    </a:ext>
                  </a:extLst>
                </a:gridCol>
                <a:gridCol w="81415">
                  <a:extLst>
                    <a:ext uri="{9D8B030D-6E8A-4147-A177-3AD203B41FA5}">
                      <a16:colId xmlns:a16="http://schemas.microsoft.com/office/drawing/2014/main" val="776174008"/>
                    </a:ext>
                  </a:extLst>
                </a:gridCol>
                <a:gridCol w="81415">
                  <a:extLst>
                    <a:ext uri="{9D8B030D-6E8A-4147-A177-3AD203B41FA5}">
                      <a16:colId xmlns:a16="http://schemas.microsoft.com/office/drawing/2014/main" val="1148847476"/>
                    </a:ext>
                  </a:extLst>
                </a:gridCol>
                <a:gridCol w="81415">
                  <a:extLst>
                    <a:ext uri="{9D8B030D-6E8A-4147-A177-3AD203B41FA5}">
                      <a16:colId xmlns:a16="http://schemas.microsoft.com/office/drawing/2014/main" val="2477995774"/>
                    </a:ext>
                  </a:extLst>
                </a:gridCol>
                <a:gridCol w="81415">
                  <a:extLst>
                    <a:ext uri="{9D8B030D-6E8A-4147-A177-3AD203B41FA5}">
                      <a16:colId xmlns:a16="http://schemas.microsoft.com/office/drawing/2014/main" val="3821901395"/>
                    </a:ext>
                  </a:extLst>
                </a:gridCol>
                <a:gridCol w="81415">
                  <a:extLst>
                    <a:ext uri="{9D8B030D-6E8A-4147-A177-3AD203B41FA5}">
                      <a16:colId xmlns:a16="http://schemas.microsoft.com/office/drawing/2014/main" val="2463793983"/>
                    </a:ext>
                  </a:extLst>
                </a:gridCol>
                <a:gridCol w="81415">
                  <a:extLst>
                    <a:ext uri="{9D8B030D-6E8A-4147-A177-3AD203B41FA5}">
                      <a16:colId xmlns:a16="http://schemas.microsoft.com/office/drawing/2014/main" val="4285864582"/>
                    </a:ext>
                  </a:extLst>
                </a:gridCol>
                <a:gridCol w="81415">
                  <a:extLst>
                    <a:ext uri="{9D8B030D-6E8A-4147-A177-3AD203B41FA5}">
                      <a16:colId xmlns:a16="http://schemas.microsoft.com/office/drawing/2014/main" val="3059411184"/>
                    </a:ext>
                  </a:extLst>
                </a:gridCol>
                <a:gridCol w="81415">
                  <a:extLst>
                    <a:ext uri="{9D8B030D-6E8A-4147-A177-3AD203B41FA5}">
                      <a16:colId xmlns:a16="http://schemas.microsoft.com/office/drawing/2014/main" val="1410407250"/>
                    </a:ext>
                  </a:extLst>
                </a:gridCol>
                <a:gridCol w="81415">
                  <a:extLst>
                    <a:ext uri="{9D8B030D-6E8A-4147-A177-3AD203B41FA5}">
                      <a16:colId xmlns:a16="http://schemas.microsoft.com/office/drawing/2014/main" val="3355811507"/>
                    </a:ext>
                  </a:extLst>
                </a:gridCol>
                <a:gridCol w="81415">
                  <a:extLst>
                    <a:ext uri="{9D8B030D-6E8A-4147-A177-3AD203B41FA5}">
                      <a16:colId xmlns:a16="http://schemas.microsoft.com/office/drawing/2014/main" val="1196037779"/>
                    </a:ext>
                  </a:extLst>
                </a:gridCol>
                <a:gridCol w="81415">
                  <a:extLst>
                    <a:ext uri="{9D8B030D-6E8A-4147-A177-3AD203B41FA5}">
                      <a16:colId xmlns:a16="http://schemas.microsoft.com/office/drawing/2014/main" val="2048270008"/>
                    </a:ext>
                  </a:extLst>
                </a:gridCol>
                <a:gridCol w="81415">
                  <a:extLst>
                    <a:ext uri="{9D8B030D-6E8A-4147-A177-3AD203B41FA5}">
                      <a16:colId xmlns:a16="http://schemas.microsoft.com/office/drawing/2014/main" val="4042703072"/>
                    </a:ext>
                  </a:extLst>
                </a:gridCol>
                <a:gridCol w="81415">
                  <a:extLst>
                    <a:ext uri="{9D8B030D-6E8A-4147-A177-3AD203B41FA5}">
                      <a16:colId xmlns:a16="http://schemas.microsoft.com/office/drawing/2014/main" val="2919461093"/>
                    </a:ext>
                  </a:extLst>
                </a:gridCol>
                <a:gridCol w="81415">
                  <a:extLst>
                    <a:ext uri="{9D8B030D-6E8A-4147-A177-3AD203B41FA5}">
                      <a16:colId xmlns:a16="http://schemas.microsoft.com/office/drawing/2014/main" val="3803581576"/>
                    </a:ext>
                  </a:extLst>
                </a:gridCol>
                <a:gridCol w="81415">
                  <a:extLst>
                    <a:ext uri="{9D8B030D-6E8A-4147-A177-3AD203B41FA5}">
                      <a16:colId xmlns:a16="http://schemas.microsoft.com/office/drawing/2014/main" val="618783338"/>
                    </a:ext>
                  </a:extLst>
                </a:gridCol>
                <a:gridCol w="81415">
                  <a:extLst>
                    <a:ext uri="{9D8B030D-6E8A-4147-A177-3AD203B41FA5}">
                      <a16:colId xmlns:a16="http://schemas.microsoft.com/office/drawing/2014/main" val="3535611172"/>
                    </a:ext>
                  </a:extLst>
                </a:gridCol>
                <a:gridCol w="81415">
                  <a:extLst>
                    <a:ext uri="{9D8B030D-6E8A-4147-A177-3AD203B41FA5}">
                      <a16:colId xmlns:a16="http://schemas.microsoft.com/office/drawing/2014/main" val="3304666216"/>
                    </a:ext>
                  </a:extLst>
                </a:gridCol>
                <a:gridCol w="81415">
                  <a:extLst>
                    <a:ext uri="{9D8B030D-6E8A-4147-A177-3AD203B41FA5}">
                      <a16:colId xmlns:a16="http://schemas.microsoft.com/office/drawing/2014/main" val="1182479318"/>
                    </a:ext>
                  </a:extLst>
                </a:gridCol>
                <a:gridCol w="81415">
                  <a:extLst>
                    <a:ext uri="{9D8B030D-6E8A-4147-A177-3AD203B41FA5}">
                      <a16:colId xmlns:a16="http://schemas.microsoft.com/office/drawing/2014/main" val="3737110502"/>
                    </a:ext>
                  </a:extLst>
                </a:gridCol>
                <a:gridCol w="81415">
                  <a:extLst>
                    <a:ext uri="{9D8B030D-6E8A-4147-A177-3AD203B41FA5}">
                      <a16:colId xmlns:a16="http://schemas.microsoft.com/office/drawing/2014/main" val="52589533"/>
                    </a:ext>
                  </a:extLst>
                </a:gridCol>
                <a:gridCol w="81415">
                  <a:extLst>
                    <a:ext uri="{9D8B030D-6E8A-4147-A177-3AD203B41FA5}">
                      <a16:colId xmlns:a16="http://schemas.microsoft.com/office/drawing/2014/main" val="115773277"/>
                    </a:ext>
                  </a:extLst>
                </a:gridCol>
                <a:gridCol w="81415">
                  <a:extLst>
                    <a:ext uri="{9D8B030D-6E8A-4147-A177-3AD203B41FA5}">
                      <a16:colId xmlns:a16="http://schemas.microsoft.com/office/drawing/2014/main" val="3917732320"/>
                    </a:ext>
                  </a:extLst>
                </a:gridCol>
                <a:gridCol w="81415">
                  <a:extLst>
                    <a:ext uri="{9D8B030D-6E8A-4147-A177-3AD203B41FA5}">
                      <a16:colId xmlns:a16="http://schemas.microsoft.com/office/drawing/2014/main" val="1783300191"/>
                    </a:ext>
                  </a:extLst>
                </a:gridCol>
                <a:gridCol w="81415">
                  <a:extLst>
                    <a:ext uri="{9D8B030D-6E8A-4147-A177-3AD203B41FA5}">
                      <a16:colId xmlns:a16="http://schemas.microsoft.com/office/drawing/2014/main" val="1221386544"/>
                    </a:ext>
                  </a:extLst>
                </a:gridCol>
                <a:gridCol w="81415">
                  <a:extLst>
                    <a:ext uri="{9D8B030D-6E8A-4147-A177-3AD203B41FA5}">
                      <a16:colId xmlns:a16="http://schemas.microsoft.com/office/drawing/2014/main" val="1714766733"/>
                    </a:ext>
                  </a:extLst>
                </a:gridCol>
                <a:gridCol w="81415">
                  <a:extLst>
                    <a:ext uri="{9D8B030D-6E8A-4147-A177-3AD203B41FA5}">
                      <a16:colId xmlns:a16="http://schemas.microsoft.com/office/drawing/2014/main" val="3527517884"/>
                    </a:ext>
                  </a:extLst>
                </a:gridCol>
                <a:gridCol w="81415">
                  <a:extLst>
                    <a:ext uri="{9D8B030D-6E8A-4147-A177-3AD203B41FA5}">
                      <a16:colId xmlns:a16="http://schemas.microsoft.com/office/drawing/2014/main" val="418549808"/>
                    </a:ext>
                  </a:extLst>
                </a:gridCol>
                <a:gridCol w="81415">
                  <a:extLst>
                    <a:ext uri="{9D8B030D-6E8A-4147-A177-3AD203B41FA5}">
                      <a16:colId xmlns:a16="http://schemas.microsoft.com/office/drawing/2014/main" val="3273743230"/>
                    </a:ext>
                  </a:extLst>
                </a:gridCol>
                <a:gridCol w="81415">
                  <a:extLst>
                    <a:ext uri="{9D8B030D-6E8A-4147-A177-3AD203B41FA5}">
                      <a16:colId xmlns:a16="http://schemas.microsoft.com/office/drawing/2014/main" val="3692193128"/>
                    </a:ext>
                  </a:extLst>
                </a:gridCol>
                <a:gridCol w="81415">
                  <a:extLst>
                    <a:ext uri="{9D8B030D-6E8A-4147-A177-3AD203B41FA5}">
                      <a16:colId xmlns:a16="http://schemas.microsoft.com/office/drawing/2014/main" val="1573445901"/>
                    </a:ext>
                  </a:extLst>
                </a:gridCol>
                <a:gridCol w="81415">
                  <a:extLst>
                    <a:ext uri="{9D8B030D-6E8A-4147-A177-3AD203B41FA5}">
                      <a16:colId xmlns:a16="http://schemas.microsoft.com/office/drawing/2014/main" val="1880662278"/>
                    </a:ext>
                  </a:extLst>
                </a:gridCol>
                <a:gridCol w="81415">
                  <a:extLst>
                    <a:ext uri="{9D8B030D-6E8A-4147-A177-3AD203B41FA5}">
                      <a16:colId xmlns:a16="http://schemas.microsoft.com/office/drawing/2014/main" val="2969762244"/>
                    </a:ext>
                  </a:extLst>
                </a:gridCol>
                <a:gridCol w="81415">
                  <a:extLst>
                    <a:ext uri="{9D8B030D-6E8A-4147-A177-3AD203B41FA5}">
                      <a16:colId xmlns:a16="http://schemas.microsoft.com/office/drawing/2014/main" val="860182026"/>
                    </a:ext>
                  </a:extLst>
                </a:gridCol>
                <a:gridCol w="81415">
                  <a:extLst>
                    <a:ext uri="{9D8B030D-6E8A-4147-A177-3AD203B41FA5}">
                      <a16:colId xmlns:a16="http://schemas.microsoft.com/office/drawing/2014/main" val="1781233257"/>
                    </a:ext>
                  </a:extLst>
                </a:gridCol>
                <a:gridCol w="81415">
                  <a:extLst>
                    <a:ext uri="{9D8B030D-6E8A-4147-A177-3AD203B41FA5}">
                      <a16:colId xmlns:a16="http://schemas.microsoft.com/office/drawing/2014/main" val="4168500976"/>
                    </a:ext>
                  </a:extLst>
                </a:gridCol>
                <a:gridCol w="81415">
                  <a:extLst>
                    <a:ext uri="{9D8B030D-6E8A-4147-A177-3AD203B41FA5}">
                      <a16:colId xmlns:a16="http://schemas.microsoft.com/office/drawing/2014/main" val="3595617252"/>
                    </a:ext>
                  </a:extLst>
                </a:gridCol>
                <a:gridCol w="81415">
                  <a:extLst>
                    <a:ext uri="{9D8B030D-6E8A-4147-A177-3AD203B41FA5}">
                      <a16:colId xmlns:a16="http://schemas.microsoft.com/office/drawing/2014/main" val="1805776956"/>
                    </a:ext>
                  </a:extLst>
                </a:gridCol>
                <a:gridCol w="81415">
                  <a:extLst>
                    <a:ext uri="{9D8B030D-6E8A-4147-A177-3AD203B41FA5}">
                      <a16:colId xmlns:a16="http://schemas.microsoft.com/office/drawing/2014/main" val="2435829231"/>
                    </a:ext>
                  </a:extLst>
                </a:gridCol>
                <a:gridCol w="81415">
                  <a:extLst>
                    <a:ext uri="{9D8B030D-6E8A-4147-A177-3AD203B41FA5}">
                      <a16:colId xmlns:a16="http://schemas.microsoft.com/office/drawing/2014/main" val="1601873784"/>
                    </a:ext>
                  </a:extLst>
                </a:gridCol>
                <a:gridCol w="81415">
                  <a:extLst>
                    <a:ext uri="{9D8B030D-6E8A-4147-A177-3AD203B41FA5}">
                      <a16:colId xmlns:a16="http://schemas.microsoft.com/office/drawing/2014/main" val="7876825"/>
                    </a:ext>
                  </a:extLst>
                </a:gridCol>
                <a:gridCol w="81415">
                  <a:extLst>
                    <a:ext uri="{9D8B030D-6E8A-4147-A177-3AD203B41FA5}">
                      <a16:colId xmlns:a16="http://schemas.microsoft.com/office/drawing/2014/main" val="1641501795"/>
                    </a:ext>
                  </a:extLst>
                </a:gridCol>
                <a:gridCol w="81415">
                  <a:extLst>
                    <a:ext uri="{9D8B030D-6E8A-4147-A177-3AD203B41FA5}">
                      <a16:colId xmlns:a16="http://schemas.microsoft.com/office/drawing/2014/main" val="3018723210"/>
                    </a:ext>
                  </a:extLst>
                </a:gridCol>
                <a:gridCol w="81415">
                  <a:extLst>
                    <a:ext uri="{9D8B030D-6E8A-4147-A177-3AD203B41FA5}">
                      <a16:colId xmlns:a16="http://schemas.microsoft.com/office/drawing/2014/main" val="3410992159"/>
                    </a:ext>
                  </a:extLst>
                </a:gridCol>
                <a:gridCol w="81415">
                  <a:extLst>
                    <a:ext uri="{9D8B030D-6E8A-4147-A177-3AD203B41FA5}">
                      <a16:colId xmlns:a16="http://schemas.microsoft.com/office/drawing/2014/main" val="3869504992"/>
                    </a:ext>
                  </a:extLst>
                </a:gridCol>
              </a:tblGrid>
              <a:tr h="103670">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4019007211"/>
                  </a:ext>
                </a:extLst>
              </a:tr>
              <a:tr h="103670">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287769211"/>
                  </a:ext>
                </a:extLst>
              </a:tr>
              <a:tr h="103670">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373396287"/>
                  </a:ext>
                </a:extLst>
              </a:tr>
              <a:tr h="103670">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508107230"/>
                  </a:ext>
                </a:extLst>
              </a:tr>
            </a:tbl>
          </a:graphicData>
        </a:graphic>
      </p:graphicFrame>
      <p:graphicFrame>
        <p:nvGraphicFramePr>
          <p:cNvPr id="163" name="Table 162">
            <a:extLst>
              <a:ext uri="{FF2B5EF4-FFF2-40B4-BE49-F238E27FC236}">
                <a16:creationId xmlns:a16="http://schemas.microsoft.com/office/drawing/2014/main" id="{B798B305-3A37-186B-A107-7842CFD4CFD2}"/>
              </a:ext>
            </a:extLst>
          </p:cNvPr>
          <p:cNvGraphicFramePr>
            <a:graphicFrameLocks noGrp="1"/>
          </p:cNvGraphicFramePr>
          <p:nvPr>
            <p:extLst>
              <p:ext uri="{D42A27DB-BD31-4B8C-83A1-F6EECF244321}">
                <p14:modId xmlns:p14="http://schemas.microsoft.com/office/powerpoint/2010/main" val="3183768928"/>
              </p:ext>
            </p:extLst>
          </p:nvPr>
        </p:nvGraphicFramePr>
        <p:xfrm>
          <a:off x="5640319" y="4555192"/>
          <a:ext cx="4070750" cy="414680"/>
        </p:xfrm>
        <a:graphic>
          <a:graphicData uri="http://schemas.openxmlformats.org/drawingml/2006/table">
            <a:tbl>
              <a:tblPr firstRow="1" bandRow="1">
                <a:tableStyleId>{93296810-A885-4BE3-A3E7-6D5BEEA58F35}</a:tableStyleId>
              </a:tblPr>
              <a:tblGrid>
                <a:gridCol w="81415">
                  <a:extLst>
                    <a:ext uri="{9D8B030D-6E8A-4147-A177-3AD203B41FA5}">
                      <a16:colId xmlns:a16="http://schemas.microsoft.com/office/drawing/2014/main" val="3843399425"/>
                    </a:ext>
                  </a:extLst>
                </a:gridCol>
                <a:gridCol w="81415">
                  <a:extLst>
                    <a:ext uri="{9D8B030D-6E8A-4147-A177-3AD203B41FA5}">
                      <a16:colId xmlns:a16="http://schemas.microsoft.com/office/drawing/2014/main" val="3373893979"/>
                    </a:ext>
                  </a:extLst>
                </a:gridCol>
                <a:gridCol w="81415">
                  <a:extLst>
                    <a:ext uri="{9D8B030D-6E8A-4147-A177-3AD203B41FA5}">
                      <a16:colId xmlns:a16="http://schemas.microsoft.com/office/drawing/2014/main" val="3588567770"/>
                    </a:ext>
                  </a:extLst>
                </a:gridCol>
                <a:gridCol w="81415">
                  <a:extLst>
                    <a:ext uri="{9D8B030D-6E8A-4147-A177-3AD203B41FA5}">
                      <a16:colId xmlns:a16="http://schemas.microsoft.com/office/drawing/2014/main" val="2040163614"/>
                    </a:ext>
                  </a:extLst>
                </a:gridCol>
                <a:gridCol w="81415">
                  <a:extLst>
                    <a:ext uri="{9D8B030D-6E8A-4147-A177-3AD203B41FA5}">
                      <a16:colId xmlns:a16="http://schemas.microsoft.com/office/drawing/2014/main" val="677099876"/>
                    </a:ext>
                  </a:extLst>
                </a:gridCol>
                <a:gridCol w="81415">
                  <a:extLst>
                    <a:ext uri="{9D8B030D-6E8A-4147-A177-3AD203B41FA5}">
                      <a16:colId xmlns:a16="http://schemas.microsoft.com/office/drawing/2014/main" val="2818793824"/>
                    </a:ext>
                  </a:extLst>
                </a:gridCol>
                <a:gridCol w="81415">
                  <a:extLst>
                    <a:ext uri="{9D8B030D-6E8A-4147-A177-3AD203B41FA5}">
                      <a16:colId xmlns:a16="http://schemas.microsoft.com/office/drawing/2014/main" val="776174008"/>
                    </a:ext>
                  </a:extLst>
                </a:gridCol>
                <a:gridCol w="81415">
                  <a:extLst>
                    <a:ext uri="{9D8B030D-6E8A-4147-A177-3AD203B41FA5}">
                      <a16:colId xmlns:a16="http://schemas.microsoft.com/office/drawing/2014/main" val="1148847476"/>
                    </a:ext>
                  </a:extLst>
                </a:gridCol>
                <a:gridCol w="81415">
                  <a:extLst>
                    <a:ext uri="{9D8B030D-6E8A-4147-A177-3AD203B41FA5}">
                      <a16:colId xmlns:a16="http://schemas.microsoft.com/office/drawing/2014/main" val="2477995774"/>
                    </a:ext>
                  </a:extLst>
                </a:gridCol>
                <a:gridCol w="81415">
                  <a:extLst>
                    <a:ext uri="{9D8B030D-6E8A-4147-A177-3AD203B41FA5}">
                      <a16:colId xmlns:a16="http://schemas.microsoft.com/office/drawing/2014/main" val="3821901395"/>
                    </a:ext>
                  </a:extLst>
                </a:gridCol>
                <a:gridCol w="81415">
                  <a:extLst>
                    <a:ext uri="{9D8B030D-6E8A-4147-A177-3AD203B41FA5}">
                      <a16:colId xmlns:a16="http://schemas.microsoft.com/office/drawing/2014/main" val="2463793983"/>
                    </a:ext>
                  </a:extLst>
                </a:gridCol>
                <a:gridCol w="81415">
                  <a:extLst>
                    <a:ext uri="{9D8B030D-6E8A-4147-A177-3AD203B41FA5}">
                      <a16:colId xmlns:a16="http://schemas.microsoft.com/office/drawing/2014/main" val="4285864582"/>
                    </a:ext>
                  </a:extLst>
                </a:gridCol>
                <a:gridCol w="81415">
                  <a:extLst>
                    <a:ext uri="{9D8B030D-6E8A-4147-A177-3AD203B41FA5}">
                      <a16:colId xmlns:a16="http://schemas.microsoft.com/office/drawing/2014/main" val="3059411184"/>
                    </a:ext>
                  </a:extLst>
                </a:gridCol>
                <a:gridCol w="81415">
                  <a:extLst>
                    <a:ext uri="{9D8B030D-6E8A-4147-A177-3AD203B41FA5}">
                      <a16:colId xmlns:a16="http://schemas.microsoft.com/office/drawing/2014/main" val="1410407250"/>
                    </a:ext>
                  </a:extLst>
                </a:gridCol>
                <a:gridCol w="81415">
                  <a:extLst>
                    <a:ext uri="{9D8B030D-6E8A-4147-A177-3AD203B41FA5}">
                      <a16:colId xmlns:a16="http://schemas.microsoft.com/office/drawing/2014/main" val="3355811507"/>
                    </a:ext>
                  </a:extLst>
                </a:gridCol>
                <a:gridCol w="81415">
                  <a:extLst>
                    <a:ext uri="{9D8B030D-6E8A-4147-A177-3AD203B41FA5}">
                      <a16:colId xmlns:a16="http://schemas.microsoft.com/office/drawing/2014/main" val="1196037779"/>
                    </a:ext>
                  </a:extLst>
                </a:gridCol>
                <a:gridCol w="81415">
                  <a:extLst>
                    <a:ext uri="{9D8B030D-6E8A-4147-A177-3AD203B41FA5}">
                      <a16:colId xmlns:a16="http://schemas.microsoft.com/office/drawing/2014/main" val="2048270008"/>
                    </a:ext>
                  </a:extLst>
                </a:gridCol>
                <a:gridCol w="81415">
                  <a:extLst>
                    <a:ext uri="{9D8B030D-6E8A-4147-A177-3AD203B41FA5}">
                      <a16:colId xmlns:a16="http://schemas.microsoft.com/office/drawing/2014/main" val="4042703072"/>
                    </a:ext>
                  </a:extLst>
                </a:gridCol>
                <a:gridCol w="81415">
                  <a:extLst>
                    <a:ext uri="{9D8B030D-6E8A-4147-A177-3AD203B41FA5}">
                      <a16:colId xmlns:a16="http://schemas.microsoft.com/office/drawing/2014/main" val="2919461093"/>
                    </a:ext>
                  </a:extLst>
                </a:gridCol>
                <a:gridCol w="81415">
                  <a:extLst>
                    <a:ext uri="{9D8B030D-6E8A-4147-A177-3AD203B41FA5}">
                      <a16:colId xmlns:a16="http://schemas.microsoft.com/office/drawing/2014/main" val="3803581576"/>
                    </a:ext>
                  </a:extLst>
                </a:gridCol>
                <a:gridCol w="81415">
                  <a:extLst>
                    <a:ext uri="{9D8B030D-6E8A-4147-A177-3AD203B41FA5}">
                      <a16:colId xmlns:a16="http://schemas.microsoft.com/office/drawing/2014/main" val="618783338"/>
                    </a:ext>
                  </a:extLst>
                </a:gridCol>
                <a:gridCol w="81415">
                  <a:extLst>
                    <a:ext uri="{9D8B030D-6E8A-4147-A177-3AD203B41FA5}">
                      <a16:colId xmlns:a16="http://schemas.microsoft.com/office/drawing/2014/main" val="3535611172"/>
                    </a:ext>
                  </a:extLst>
                </a:gridCol>
                <a:gridCol w="81415">
                  <a:extLst>
                    <a:ext uri="{9D8B030D-6E8A-4147-A177-3AD203B41FA5}">
                      <a16:colId xmlns:a16="http://schemas.microsoft.com/office/drawing/2014/main" val="3304666216"/>
                    </a:ext>
                  </a:extLst>
                </a:gridCol>
                <a:gridCol w="81415">
                  <a:extLst>
                    <a:ext uri="{9D8B030D-6E8A-4147-A177-3AD203B41FA5}">
                      <a16:colId xmlns:a16="http://schemas.microsoft.com/office/drawing/2014/main" val="1182479318"/>
                    </a:ext>
                  </a:extLst>
                </a:gridCol>
                <a:gridCol w="81415">
                  <a:extLst>
                    <a:ext uri="{9D8B030D-6E8A-4147-A177-3AD203B41FA5}">
                      <a16:colId xmlns:a16="http://schemas.microsoft.com/office/drawing/2014/main" val="3737110502"/>
                    </a:ext>
                  </a:extLst>
                </a:gridCol>
                <a:gridCol w="81415">
                  <a:extLst>
                    <a:ext uri="{9D8B030D-6E8A-4147-A177-3AD203B41FA5}">
                      <a16:colId xmlns:a16="http://schemas.microsoft.com/office/drawing/2014/main" val="52589533"/>
                    </a:ext>
                  </a:extLst>
                </a:gridCol>
                <a:gridCol w="81415">
                  <a:extLst>
                    <a:ext uri="{9D8B030D-6E8A-4147-A177-3AD203B41FA5}">
                      <a16:colId xmlns:a16="http://schemas.microsoft.com/office/drawing/2014/main" val="115773277"/>
                    </a:ext>
                  </a:extLst>
                </a:gridCol>
                <a:gridCol w="81415">
                  <a:extLst>
                    <a:ext uri="{9D8B030D-6E8A-4147-A177-3AD203B41FA5}">
                      <a16:colId xmlns:a16="http://schemas.microsoft.com/office/drawing/2014/main" val="3917732320"/>
                    </a:ext>
                  </a:extLst>
                </a:gridCol>
                <a:gridCol w="81415">
                  <a:extLst>
                    <a:ext uri="{9D8B030D-6E8A-4147-A177-3AD203B41FA5}">
                      <a16:colId xmlns:a16="http://schemas.microsoft.com/office/drawing/2014/main" val="1783300191"/>
                    </a:ext>
                  </a:extLst>
                </a:gridCol>
                <a:gridCol w="81415">
                  <a:extLst>
                    <a:ext uri="{9D8B030D-6E8A-4147-A177-3AD203B41FA5}">
                      <a16:colId xmlns:a16="http://schemas.microsoft.com/office/drawing/2014/main" val="1221386544"/>
                    </a:ext>
                  </a:extLst>
                </a:gridCol>
                <a:gridCol w="81415">
                  <a:extLst>
                    <a:ext uri="{9D8B030D-6E8A-4147-A177-3AD203B41FA5}">
                      <a16:colId xmlns:a16="http://schemas.microsoft.com/office/drawing/2014/main" val="1714766733"/>
                    </a:ext>
                  </a:extLst>
                </a:gridCol>
                <a:gridCol w="81415">
                  <a:extLst>
                    <a:ext uri="{9D8B030D-6E8A-4147-A177-3AD203B41FA5}">
                      <a16:colId xmlns:a16="http://schemas.microsoft.com/office/drawing/2014/main" val="3527517884"/>
                    </a:ext>
                  </a:extLst>
                </a:gridCol>
                <a:gridCol w="81415">
                  <a:extLst>
                    <a:ext uri="{9D8B030D-6E8A-4147-A177-3AD203B41FA5}">
                      <a16:colId xmlns:a16="http://schemas.microsoft.com/office/drawing/2014/main" val="418549808"/>
                    </a:ext>
                  </a:extLst>
                </a:gridCol>
                <a:gridCol w="81415">
                  <a:extLst>
                    <a:ext uri="{9D8B030D-6E8A-4147-A177-3AD203B41FA5}">
                      <a16:colId xmlns:a16="http://schemas.microsoft.com/office/drawing/2014/main" val="3273743230"/>
                    </a:ext>
                  </a:extLst>
                </a:gridCol>
                <a:gridCol w="81415">
                  <a:extLst>
                    <a:ext uri="{9D8B030D-6E8A-4147-A177-3AD203B41FA5}">
                      <a16:colId xmlns:a16="http://schemas.microsoft.com/office/drawing/2014/main" val="3692193128"/>
                    </a:ext>
                  </a:extLst>
                </a:gridCol>
                <a:gridCol w="81415">
                  <a:extLst>
                    <a:ext uri="{9D8B030D-6E8A-4147-A177-3AD203B41FA5}">
                      <a16:colId xmlns:a16="http://schemas.microsoft.com/office/drawing/2014/main" val="1573445901"/>
                    </a:ext>
                  </a:extLst>
                </a:gridCol>
                <a:gridCol w="81415">
                  <a:extLst>
                    <a:ext uri="{9D8B030D-6E8A-4147-A177-3AD203B41FA5}">
                      <a16:colId xmlns:a16="http://schemas.microsoft.com/office/drawing/2014/main" val="1880662278"/>
                    </a:ext>
                  </a:extLst>
                </a:gridCol>
                <a:gridCol w="81415">
                  <a:extLst>
                    <a:ext uri="{9D8B030D-6E8A-4147-A177-3AD203B41FA5}">
                      <a16:colId xmlns:a16="http://schemas.microsoft.com/office/drawing/2014/main" val="2969762244"/>
                    </a:ext>
                  </a:extLst>
                </a:gridCol>
                <a:gridCol w="81415">
                  <a:extLst>
                    <a:ext uri="{9D8B030D-6E8A-4147-A177-3AD203B41FA5}">
                      <a16:colId xmlns:a16="http://schemas.microsoft.com/office/drawing/2014/main" val="860182026"/>
                    </a:ext>
                  </a:extLst>
                </a:gridCol>
                <a:gridCol w="81415">
                  <a:extLst>
                    <a:ext uri="{9D8B030D-6E8A-4147-A177-3AD203B41FA5}">
                      <a16:colId xmlns:a16="http://schemas.microsoft.com/office/drawing/2014/main" val="1781233257"/>
                    </a:ext>
                  </a:extLst>
                </a:gridCol>
                <a:gridCol w="81415">
                  <a:extLst>
                    <a:ext uri="{9D8B030D-6E8A-4147-A177-3AD203B41FA5}">
                      <a16:colId xmlns:a16="http://schemas.microsoft.com/office/drawing/2014/main" val="4168500976"/>
                    </a:ext>
                  </a:extLst>
                </a:gridCol>
                <a:gridCol w="81415">
                  <a:extLst>
                    <a:ext uri="{9D8B030D-6E8A-4147-A177-3AD203B41FA5}">
                      <a16:colId xmlns:a16="http://schemas.microsoft.com/office/drawing/2014/main" val="3595617252"/>
                    </a:ext>
                  </a:extLst>
                </a:gridCol>
                <a:gridCol w="81415">
                  <a:extLst>
                    <a:ext uri="{9D8B030D-6E8A-4147-A177-3AD203B41FA5}">
                      <a16:colId xmlns:a16="http://schemas.microsoft.com/office/drawing/2014/main" val="1805776956"/>
                    </a:ext>
                  </a:extLst>
                </a:gridCol>
                <a:gridCol w="81415">
                  <a:extLst>
                    <a:ext uri="{9D8B030D-6E8A-4147-A177-3AD203B41FA5}">
                      <a16:colId xmlns:a16="http://schemas.microsoft.com/office/drawing/2014/main" val="2435829231"/>
                    </a:ext>
                  </a:extLst>
                </a:gridCol>
                <a:gridCol w="81415">
                  <a:extLst>
                    <a:ext uri="{9D8B030D-6E8A-4147-A177-3AD203B41FA5}">
                      <a16:colId xmlns:a16="http://schemas.microsoft.com/office/drawing/2014/main" val="1601873784"/>
                    </a:ext>
                  </a:extLst>
                </a:gridCol>
                <a:gridCol w="81415">
                  <a:extLst>
                    <a:ext uri="{9D8B030D-6E8A-4147-A177-3AD203B41FA5}">
                      <a16:colId xmlns:a16="http://schemas.microsoft.com/office/drawing/2014/main" val="7876825"/>
                    </a:ext>
                  </a:extLst>
                </a:gridCol>
                <a:gridCol w="81415">
                  <a:extLst>
                    <a:ext uri="{9D8B030D-6E8A-4147-A177-3AD203B41FA5}">
                      <a16:colId xmlns:a16="http://schemas.microsoft.com/office/drawing/2014/main" val="1641501795"/>
                    </a:ext>
                  </a:extLst>
                </a:gridCol>
                <a:gridCol w="81415">
                  <a:extLst>
                    <a:ext uri="{9D8B030D-6E8A-4147-A177-3AD203B41FA5}">
                      <a16:colId xmlns:a16="http://schemas.microsoft.com/office/drawing/2014/main" val="3018723210"/>
                    </a:ext>
                  </a:extLst>
                </a:gridCol>
                <a:gridCol w="81415">
                  <a:extLst>
                    <a:ext uri="{9D8B030D-6E8A-4147-A177-3AD203B41FA5}">
                      <a16:colId xmlns:a16="http://schemas.microsoft.com/office/drawing/2014/main" val="3410992159"/>
                    </a:ext>
                  </a:extLst>
                </a:gridCol>
                <a:gridCol w="81415">
                  <a:extLst>
                    <a:ext uri="{9D8B030D-6E8A-4147-A177-3AD203B41FA5}">
                      <a16:colId xmlns:a16="http://schemas.microsoft.com/office/drawing/2014/main" val="3869504992"/>
                    </a:ext>
                  </a:extLst>
                </a:gridCol>
              </a:tblGrid>
              <a:tr h="103670">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4019007211"/>
                  </a:ext>
                </a:extLst>
              </a:tr>
              <a:tr h="103670">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287769211"/>
                  </a:ext>
                </a:extLst>
              </a:tr>
              <a:tr h="103670">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2373396287"/>
                  </a:ext>
                </a:extLst>
              </a:tr>
              <a:tr h="103670">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508107230"/>
                  </a:ext>
                </a:extLst>
              </a:tr>
            </a:tbl>
          </a:graphicData>
        </a:graphic>
      </p:graphicFrame>
      <p:graphicFrame>
        <p:nvGraphicFramePr>
          <p:cNvPr id="164" name="Table 163">
            <a:extLst>
              <a:ext uri="{FF2B5EF4-FFF2-40B4-BE49-F238E27FC236}">
                <a16:creationId xmlns:a16="http://schemas.microsoft.com/office/drawing/2014/main" id="{18EF1A7F-6E02-21F9-1760-1972341D8C6A}"/>
              </a:ext>
            </a:extLst>
          </p:cNvPr>
          <p:cNvGraphicFramePr>
            <a:graphicFrameLocks noGrp="1"/>
          </p:cNvGraphicFramePr>
          <p:nvPr>
            <p:extLst>
              <p:ext uri="{D42A27DB-BD31-4B8C-83A1-F6EECF244321}">
                <p14:modId xmlns:p14="http://schemas.microsoft.com/office/powerpoint/2010/main" val="1042682044"/>
              </p:ext>
            </p:extLst>
          </p:nvPr>
        </p:nvGraphicFramePr>
        <p:xfrm>
          <a:off x="9710345" y="4553922"/>
          <a:ext cx="814150" cy="414680"/>
        </p:xfrm>
        <a:graphic>
          <a:graphicData uri="http://schemas.openxmlformats.org/drawingml/2006/table">
            <a:tbl>
              <a:tblPr firstRow="1" bandRow="1">
                <a:tableStyleId>{93296810-A885-4BE3-A3E7-6D5BEEA58F35}</a:tableStyleId>
              </a:tblPr>
              <a:tblGrid>
                <a:gridCol w="81415">
                  <a:extLst>
                    <a:ext uri="{9D8B030D-6E8A-4147-A177-3AD203B41FA5}">
                      <a16:colId xmlns:a16="http://schemas.microsoft.com/office/drawing/2014/main" val="3843399425"/>
                    </a:ext>
                  </a:extLst>
                </a:gridCol>
                <a:gridCol w="81415">
                  <a:extLst>
                    <a:ext uri="{9D8B030D-6E8A-4147-A177-3AD203B41FA5}">
                      <a16:colId xmlns:a16="http://schemas.microsoft.com/office/drawing/2014/main" val="3373893979"/>
                    </a:ext>
                  </a:extLst>
                </a:gridCol>
                <a:gridCol w="81415">
                  <a:extLst>
                    <a:ext uri="{9D8B030D-6E8A-4147-A177-3AD203B41FA5}">
                      <a16:colId xmlns:a16="http://schemas.microsoft.com/office/drawing/2014/main" val="3588567770"/>
                    </a:ext>
                  </a:extLst>
                </a:gridCol>
                <a:gridCol w="81415">
                  <a:extLst>
                    <a:ext uri="{9D8B030D-6E8A-4147-A177-3AD203B41FA5}">
                      <a16:colId xmlns:a16="http://schemas.microsoft.com/office/drawing/2014/main" val="2040163614"/>
                    </a:ext>
                  </a:extLst>
                </a:gridCol>
                <a:gridCol w="81415">
                  <a:extLst>
                    <a:ext uri="{9D8B030D-6E8A-4147-A177-3AD203B41FA5}">
                      <a16:colId xmlns:a16="http://schemas.microsoft.com/office/drawing/2014/main" val="677099876"/>
                    </a:ext>
                  </a:extLst>
                </a:gridCol>
                <a:gridCol w="81415">
                  <a:extLst>
                    <a:ext uri="{9D8B030D-6E8A-4147-A177-3AD203B41FA5}">
                      <a16:colId xmlns:a16="http://schemas.microsoft.com/office/drawing/2014/main" val="2818793824"/>
                    </a:ext>
                  </a:extLst>
                </a:gridCol>
                <a:gridCol w="81415">
                  <a:extLst>
                    <a:ext uri="{9D8B030D-6E8A-4147-A177-3AD203B41FA5}">
                      <a16:colId xmlns:a16="http://schemas.microsoft.com/office/drawing/2014/main" val="776174008"/>
                    </a:ext>
                  </a:extLst>
                </a:gridCol>
                <a:gridCol w="81415">
                  <a:extLst>
                    <a:ext uri="{9D8B030D-6E8A-4147-A177-3AD203B41FA5}">
                      <a16:colId xmlns:a16="http://schemas.microsoft.com/office/drawing/2014/main" val="1148847476"/>
                    </a:ext>
                  </a:extLst>
                </a:gridCol>
                <a:gridCol w="81415">
                  <a:extLst>
                    <a:ext uri="{9D8B030D-6E8A-4147-A177-3AD203B41FA5}">
                      <a16:colId xmlns:a16="http://schemas.microsoft.com/office/drawing/2014/main" val="2477995774"/>
                    </a:ext>
                  </a:extLst>
                </a:gridCol>
                <a:gridCol w="81415">
                  <a:extLst>
                    <a:ext uri="{9D8B030D-6E8A-4147-A177-3AD203B41FA5}">
                      <a16:colId xmlns:a16="http://schemas.microsoft.com/office/drawing/2014/main" val="3821901395"/>
                    </a:ext>
                  </a:extLst>
                </a:gridCol>
              </a:tblGrid>
              <a:tr h="103670">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4019007211"/>
                  </a:ext>
                </a:extLst>
              </a:tr>
              <a:tr h="103670">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287769211"/>
                  </a:ext>
                </a:extLst>
              </a:tr>
              <a:tr h="103670">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60000"/>
                        <a:lumOff val="4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2373396287"/>
                  </a:ext>
                </a:extLst>
              </a:tr>
              <a:tr h="103670">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endParaRPr lang="en-US" sz="2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extLst>
                  <a:ext uri="{0D108BD9-81ED-4DB2-BD59-A6C34878D82A}">
                    <a16:rowId xmlns:a16="http://schemas.microsoft.com/office/drawing/2014/main" val="1508107230"/>
                  </a:ext>
                </a:extLst>
              </a:tr>
            </a:tbl>
          </a:graphicData>
        </a:graphic>
      </p:graphicFrame>
      <p:cxnSp>
        <p:nvCxnSpPr>
          <p:cNvPr id="40" name="Straight Connector 39">
            <a:extLst>
              <a:ext uri="{FF2B5EF4-FFF2-40B4-BE49-F238E27FC236}">
                <a16:creationId xmlns:a16="http://schemas.microsoft.com/office/drawing/2014/main" id="{C7FC2FED-2B4C-505B-49BA-E92F3DCDE51A}"/>
              </a:ext>
            </a:extLst>
          </p:cNvPr>
          <p:cNvCxnSpPr>
            <a:cxnSpLocks/>
          </p:cNvCxnSpPr>
          <p:nvPr/>
        </p:nvCxnSpPr>
        <p:spPr bwMode="auto">
          <a:xfrm>
            <a:off x="7510696" y="1603375"/>
            <a:ext cx="0" cy="3416301"/>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3226701-52EC-640A-1ECC-14F71D0ED4B4}"/>
              </a:ext>
            </a:extLst>
          </p:cNvPr>
          <p:cNvCxnSpPr>
            <a:cxnSpLocks/>
          </p:cNvCxnSpPr>
          <p:nvPr/>
        </p:nvCxnSpPr>
        <p:spPr bwMode="auto">
          <a:xfrm>
            <a:off x="9542696" y="1603375"/>
            <a:ext cx="0" cy="3416301"/>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668FF031-ACD2-C218-6A2C-A7A0246222E5}"/>
              </a:ext>
            </a:extLst>
          </p:cNvPr>
          <p:cNvCxnSpPr>
            <a:cxnSpLocks/>
          </p:cNvCxnSpPr>
          <p:nvPr/>
        </p:nvCxnSpPr>
        <p:spPr bwMode="auto">
          <a:xfrm>
            <a:off x="10521950" y="1603375"/>
            <a:ext cx="0" cy="3416301"/>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941037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EMBER: Treatment-Emergent Adverse Events in ≥30% of Any Treatment Cohort</a:t>
            </a:r>
          </a:p>
        </p:txBody>
      </p:sp>
      <p:pic>
        <p:nvPicPr>
          <p:cNvPr id="7" name="Content Placeholder 6">
            <a:extLst>
              <a:ext uri="{FF2B5EF4-FFF2-40B4-BE49-F238E27FC236}">
                <a16:creationId xmlns:a16="http://schemas.microsoft.com/office/drawing/2014/main" id="{8BB402AA-2243-C9AF-893D-F8217C935C91}"/>
              </a:ext>
            </a:extLst>
          </p:cNvPr>
          <p:cNvPicPr>
            <a:picLocks noGrp="1" noChangeAspect="1"/>
          </p:cNvPicPr>
          <p:nvPr>
            <p:ph idx="1"/>
          </p:nvPr>
        </p:nvPicPr>
        <p:blipFill rotWithShape="1">
          <a:blip r:embed="rId3"/>
          <a:srcRect l="3265" t="12791" r="43915" b="21123"/>
          <a:stretch/>
        </p:blipFill>
        <p:spPr>
          <a:xfrm>
            <a:off x="2970890" y="1624954"/>
            <a:ext cx="4367719" cy="3073940"/>
          </a:xfrm>
          <a:prstGeom prst="rect">
            <a:avLst/>
          </a:prstGeom>
        </p:spPr>
      </p:pic>
      <p:sp>
        <p:nvSpPr>
          <p:cNvPr id="5" name="Text Box 11">
            <a:extLst>
              <a:ext uri="{FF2B5EF4-FFF2-40B4-BE49-F238E27FC236}">
                <a16:creationId xmlns:a16="http://schemas.microsoft.com/office/drawing/2014/main" id="{C88264A6-324F-1B67-E721-3DB4AE75414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Jhaveri. ESMO 2023. Abstr 383MO.</a:t>
            </a:r>
          </a:p>
        </p:txBody>
      </p:sp>
      <p:pic>
        <p:nvPicPr>
          <p:cNvPr id="4" name="Content Placeholder 6">
            <a:extLst>
              <a:ext uri="{FF2B5EF4-FFF2-40B4-BE49-F238E27FC236}">
                <a16:creationId xmlns:a16="http://schemas.microsoft.com/office/drawing/2014/main" id="{535AC607-CAB7-CA5E-9446-8AA1011EAA55}"/>
              </a:ext>
            </a:extLst>
          </p:cNvPr>
          <p:cNvPicPr>
            <a:picLocks noChangeAspect="1"/>
          </p:cNvPicPr>
          <p:nvPr/>
        </p:nvPicPr>
        <p:blipFill rotWithShape="1">
          <a:blip r:embed="rId3"/>
          <a:srcRect l="69417" t="12791" r="17446" b="21123"/>
          <a:stretch/>
        </p:blipFill>
        <p:spPr bwMode="auto">
          <a:xfrm>
            <a:off x="7338609" y="1603375"/>
            <a:ext cx="1086255" cy="3073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4BA1251-DF62-FABE-1FA3-BB102D3AF41D}"/>
              </a:ext>
            </a:extLst>
          </p:cNvPr>
          <p:cNvSpPr txBox="1"/>
          <p:nvPr/>
        </p:nvSpPr>
        <p:spPr bwMode="auto">
          <a:xfrm>
            <a:off x="663740" y="5956352"/>
            <a:ext cx="1055237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*12% everolimus alone, 2% everolimus and imlunestrant, 0% imlunestrant alone.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5% everolimus alone, 2% everolimus and imlunestrant, 0% imlunestrant alone. </a:t>
            </a:r>
          </a:p>
          <a:p>
            <a:pPr algn="l">
              <a:lnSpc>
                <a:spcPct val="100000"/>
              </a:lnSpc>
              <a:spcBef>
                <a:spcPts val="0"/>
              </a:spcBef>
              <a:spcAft>
                <a:spcPct val="0"/>
              </a:spcAft>
              <a:buClrTx/>
              <a:buFontTx/>
              <a:buNone/>
            </a:pP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33% alpelisib alone, 14% alpelisib and imlunestrant, 0% % imlunestrant alone.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29% alpelisib alone, 5% alpelisib and imlunestrant, 0% imlunestrant alone.</a:t>
            </a:r>
          </a:p>
        </p:txBody>
      </p:sp>
      <p:graphicFrame>
        <p:nvGraphicFramePr>
          <p:cNvPr id="10" name="Group 3">
            <a:extLst>
              <a:ext uri="{FF2B5EF4-FFF2-40B4-BE49-F238E27FC236}">
                <a16:creationId xmlns:a16="http://schemas.microsoft.com/office/drawing/2014/main" id="{760B643D-A6F9-F00E-2274-C110B03210D9}"/>
              </a:ext>
            </a:extLst>
          </p:cNvPr>
          <p:cNvGraphicFramePr>
            <a:graphicFrameLocks/>
          </p:cNvGraphicFramePr>
          <p:nvPr>
            <p:extLst>
              <p:ext uri="{D42A27DB-BD31-4B8C-83A1-F6EECF244321}">
                <p14:modId xmlns:p14="http://schemas.microsoft.com/office/powerpoint/2010/main" val="1545183894"/>
              </p:ext>
            </p:extLst>
          </p:nvPr>
        </p:nvGraphicFramePr>
        <p:xfrm>
          <a:off x="726891" y="1418648"/>
          <a:ext cx="10755312" cy="4517046"/>
        </p:xfrm>
        <a:graphic>
          <a:graphicData uri="http://schemas.openxmlformats.org/drawingml/2006/table">
            <a:tbl>
              <a:tblPr firstRow="1" bandRow="1">
                <a:tableStyleId>{EB344D84-9AFB-497E-A393-DC336BA19D2E}</a:tableStyleId>
              </a:tblPr>
              <a:tblGrid>
                <a:gridCol w="2741195">
                  <a:extLst>
                    <a:ext uri="{9D8B030D-6E8A-4147-A177-3AD203B41FA5}">
                      <a16:colId xmlns:a16="http://schemas.microsoft.com/office/drawing/2014/main" val="20000"/>
                    </a:ext>
                  </a:extLst>
                </a:gridCol>
                <a:gridCol w="1356877">
                  <a:extLst>
                    <a:ext uri="{9D8B030D-6E8A-4147-A177-3AD203B41FA5}">
                      <a16:colId xmlns:a16="http://schemas.microsoft.com/office/drawing/2014/main" val="20001"/>
                    </a:ext>
                  </a:extLst>
                </a:gridCol>
                <a:gridCol w="1506639">
                  <a:extLst>
                    <a:ext uri="{9D8B030D-6E8A-4147-A177-3AD203B41FA5}">
                      <a16:colId xmlns:a16="http://schemas.microsoft.com/office/drawing/2014/main" val="2208330728"/>
                    </a:ext>
                  </a:extLst>
                </a:gridCol>
                <a:gridCol w="1251546">
                  <a:extLst>
                    <a:ext uri="{9D8B030D-6E8A-4147-A177-3AD203B41FA5}">
                      <a16:colId xmlns:a16="http://schemas.microsoft.com/office/drawing/2014/main" val="20002"/>
                    </a:ext>
                  </a:extLst>
                </a:gridCol>
                <a:gridCol w="1359306">
                  <a:extLst>
                    <a:ext uri="{9D8B030D-6E8A-4147-A177-3AD203B41FA5}">
                      <a16:colId xmlns:a16="http://schemas.microsoft.com/office/drawing/2014/main" val="834508091"/>
                    </a:ext>
                  </a:extLst>
                </a:gridCol>
                <a:gridCol w="1240064">
                  <a:extLst>
                    <a:ext uri="{9D8B030D-6E8A-4147-A177-3AD203B41FA5}">
                      <a16:colId xmlns:a16="http://schemas.microsoft.com/office/drawing/2014/main" val="3430120438"/>
                    </a:ext>
                  </a:extLst>
                </a:gridCol>
                <a:gridCol w="1299685">
                  <a:extLst>
                    <a:ext uri="{9D8B030D-6E8A-4147-A177-3AD203B41FA5}">
                      <a16:colId xmlns:a16="http://schemas.microsoft.com/office/drawing/2014/main" val="2675157034"/>
                    </a:ext>
                  </a:extLst>
                </a:gridCol>
              </a:tblGrid>
              <a:tr h="33530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u="none" strike="noStrike" cap="none" normalizeH="0" baseline="0" dirty="0">
                          <a:ln>
                            <a:noFill/>
                          </a:ln>
                          <a:solidFill>
                            <a:schemeClr val="tx1"/>
                          </a:solidFill>
                          <a:effectLst/>
                        </a:rPr>
                        <a:t>Adverse Event, %</a:t>
                      </a: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25400" cmpd="sng">
                      <a:noFill/>
                    </a:lnB>
                    <a:lnTlToBr w="12700" cmpd="sng">
                      <a:noFill/>
                      <a:prstDash val="solid"/>
                    </a:lnTlToBr>
                    <a:lnBlToTr w="12700" cmpd="sng">
                      <a:noFill/>
                      <a:prstDash val="solid"/>
                    </a:lnBlToTr>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Imlunestrant Monotherapy</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(n = 114)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Imlunestrant + Everolimus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(n = 42)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Imlunestrant+ Alpelisib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(n = 21)</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254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00811">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2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All Grade</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25400" cmpd="sng">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Grade ≥3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All Grade</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Grade ≥3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All Grade</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u="none" strike="noStrike" cap="none" normalizeH="0" baseline="0" dirty="0">
                          <a:ln>
                            <a:noFill/>
                          </a:ln>
                          <a:solidFill>
                            <a:schemeClr val="tx1"/>
                          </a:solidFill>
                          <a:effectLst/>
                        </a:rPr>
                        <a:t>Grade ≥3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92032856"/>
                  </a:ext>
                </a:extLst>
              </a:tr>
              <a:tr h="183872">
                <a:tc>
                  <a:txBody>
                    <a:bodyPr/>
                    <a:lstStyle/>
                    <a:p>
                      <a:pPr marL="0" marR="0" lvl="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400" b="0" kern="1200" dirty="0">
                          <a:solidFill>
                            <a:schemeClr val="bg1"/>
                          </a:solidFill>
                          <a:effectLst/>
                          <a:latin typeface="+mn-lt"/>
                          <a:ea typeface="+mn-ea"/>
                          <a:cs typeface="+mn-cs"/>
                        </a:rPr>
                        <a:t>Patients with ≥1 TEAE</a:t>
                      </a: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93</a:t>
                      </a: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21</a:t>
                      </a: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100</a:t>
                      </a: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43</a:t>
                      </a: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100</a:t>
                      </a: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effectLst/>
                          <a:latin typeface="Calibri" panose="020F0502020204030204" pitchFamily="34" charset="0"/>
                          <a:cs typeface="Calibri" panose="020F0502020204030204" pitchFamily="34" charset="0"/>
                        </a:rPr>
                        <a:t>81</a:t>
                      </a: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09142359"/>
                  </a:ext>
                </a:extLst>
              </a:tr>
              <a:tr h="183872">
                <a:tc>
                  <a:txBody>
                    <a:bodyPr/>
                    <a:lstStyle/>
                    <a:p>
                      <a:pPr marL="0" indent="0">
                        <a:buFont typeface="Wingdings" pitchFamily="2" charset="2"/>
                        <a:buNone/>
                      </a:pPr>
                      <a:r>
                        <a:rPr lang="en-US" sz="1400" b="0" dirty="0">
                          <a:solidFill>
                            <a:schemeClr val="bg1"/>
                          </a:solidFill>
                          <a:effectLst/>
                        </a:rPr>
                        <a:t>Nausea</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41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26</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2</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57</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5</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525868536"/>
                  </a:ext>
                </a:extLst>
              </a:tr>
              <a:tr h="183872">
                <a:tc>
                  <a:txBody>
                    <a:bodyPr/>
                    <a:lstStyle/>
                    <a:p>
                      <a:pPr marL="0" indent="0">
                        <a:buFont typeface="Wingdings" pitchFamily="2" charset="2"/>
                        <a:buNone/>
                      </a:pPr>
                      <a:r>
                        <a:rPr lang="en-US" sz="1400" b="0" dirty="0">
                          <a:solidFill>
                            <a:schemeClr val="bg1"/>
                          </a:solidFill>
                          <a:effectLst/>
                        </a:rPr>
                        <a:t>Fatigue</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33</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2</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48</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57</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5</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84899526"/>
                  </a:ext>
                </a:extLst>
              </a:tr>
              <a:tr h="183872">
                <a:tc>
                  <a:txBody>
                    <a:bodyPr/>
                    <a:lstStyle/>
                    <a:p>
                      <a:pPr marL="0" indent="0">
                        <a:buFont typeface="Wingdings" pitchFamily="2" charset="2"/>
                        <a:buNone/>
                      </a:pPr>
                      <a:r>
                        <a:rPr lang="en-US" sz="1400" b="0" dirty="0">
                          <a:solidFill>
                            <a:schemeClr val="bg1"/>
                          </a:solidFill>
                          <a:effectLst/>
                        </a:rPr>
                        <a:t>Diarrhea</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31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2</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57</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2</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86</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10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381284754"/>
                  </a:ext>
                </a:extLst>
              </a:tr>
              <a:tr h="183872">
                <a:tc>
                  <a:txBody>
                    <a:bodyPr/>
                    <a:lstStyle/>
                    <a:p>
                      <a:pPr marL="0" indent="0">
                        <a:buFont typeface="Wingdings" pitchFamily="2" charset="2"/>
                        <a:buNone/>
                      </a:pPr>
                      <a:r>
                        <a:rPr lang="en-US" sz="1400" b="0" dirty="0">
                          <a:solidFill>
                            <a:schemeClr val="bg1"/>
                          </a:solidFill>
                          <a:effectLst/>
                        </a:rPr>
                        <a:t>AST increased</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11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38</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10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5</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4736708"/>
                  </a:ext>
                </a:extLst>
              </a:tr>
              <a:tr h="183872">
                <a:tc>
                  <a:txBody>
                    <a:bodyPr/>
                    <a:lstStyle/>
                    <a:p>
                      <a:pPr marL="0" indent="0">
                        <a:buFont typeface="Wingdings" pitchFamily="2" charset="2"/>
                        <a:buNone/>
                      </a:pPr>
                      <a:r>
                        <a:rPr lang="en-US" sz="1400" b="0" dirty="0">
                          <a:solidFill>
                            <a:schemeClr val="bg1"/>
                          </a:solidFill>
                          <a:effectLst/>
                        </a:rPr>
                        <a:t>Decreased appetite</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11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12</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43</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5</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8282707"/>
                  </a:ext>
                </a:extLst>
              </a:tr>
              <a:tr h="183872">
                <a:tc>
                  <a:txBody>
                    <a:bodyPr/>
                    <a:lstStyle/>
                    <a:p>
                      <a:pPr marL="0" indent="0">
                        <a:buFont typeface="Wingdings" pitchFamily="2" charset="2"/>
                        <a:buNone/>
                      </a:pPr>
                      <a:r>
                        <a:rPr lang="en-US" sz="1400" b="0" dirty="0">
                          <a:solidFill>
                            <a:schemeClr val="bg1"/>
                          </a:solidFill>
                          <a:effectLst/>
                        </a:rPr>
                        <a:t>Vomiting</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11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14</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2</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33</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02761799"/>
                  </a:ext>
                </a:extLst>
              </a:tr>
              <a:tr h="183872">
                <a:tc>
                  <a:txBody>
                    <a:bodyPr/>
                    <a:lstStyle/>
                    <a:p>
                      <a:pPr marL="0" indent="0">
                        <a:buFont typeface="Wingdings" pitchFamily="2" charset="2"/>
                        <a:buNone/>
                      </a:pPr>
                      <a:r>
                        <a:rPr lang="en-US" sz="1400" b="0" dirty="0">
                          <a:solidFill>
                            <a:schemeClr val="bg1"/>
                          </a:solidFill>
                          <a:effectLst/>
                        </a:rPr>
                        <a:t>Rash</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9</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24</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67</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48</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35904005"/>
                  </a:ext>
                </a:extLst>
              </a:tr>
              <a:tr h="183872">
                <a:tc>
                  <a:txBody>
                    <a:bodyPr/>
                    <a:lstStyle/>
                    <a:p>
                      <a:pPr marL="0" indent="0">
                        <a:buFont typeface="Wingdings" pitchFamily="2" charset="2"/>
                        <a:buNone/>
                      </a:pPr>
                      <a:r>
                        <a:rPr lang="en-US" sz="1400" b="0" dirty="0">
                          <a:solidFill>
                            <a:schemeClr val="bg1"/>
                          </a:solidFill>
                          <a:effectLst/>
                        </a:rPr>
                        <a:t>Hyperglycemia</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5</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19</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62</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10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51948367"/>
                  </a:ext>
                </a:extLst>
              </a:tr>
              <a:tr h="183872">
                <a:tc>
                  <a:txBody>
                    <a:bodyPr/>
                    <a:lstStyle/>
                    <a:p>
                      <a:pPr marL="0" indent="0">
                        <a:buFont typeface="Wingdings" pitchFamily="2" charset="2"/>
                        <a:buNone/>
                      </a:pPr>
                      <a:r>
                        <a:rPr lang="en-US" sz="1400" b="0" dirty="0">
                          <a:solidFill>
                            <a:schemeClr val="bg1"/>
                          </a:solidFill>
                          <a:effectLst/>
                        </a:rPr>
                        <a:t>Stomatitis</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31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33</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81434455"/>
                  </a:ext>
                </a:extLst>
              </a:tr>
              <a:tr h="183872">
                <a:tc>
                  <a:txBody>
                    <a:bodyPr/>
                    <a:lstStyle/>
                    <a:p>
                      <a:pPr marL="0" indent="0">
                        <a:buFont typeface="Wingdings" pitchFamily="2" charset="2"/>
                        <a:buNone/>
                      </a:pPr>
                      <a:r>
                        <a:rPr lang="en-US" sz="1400" b="0" dirty="0">
                          <a:solidFill>
                            <a:schemeClr val="bg1"/>
                          </a:solidFill>
                          <a:effectLst/>
                        </a:rPr>
                        <a:t>Hypercholesterolemia</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1</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33</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400" b="0" dirty="0">
                          <a:solidFill>
                            <a:schemeClr val="bg1"/>
                          </a:solidFill>
                          <a:effectLst/>
                        </a:rPr>
                        <a:t>0</a:t>
                      </a:r>
                      <a:endParaRPr lang="en-US" sz="14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36155699"/>
                  </a:ext>
                </a:extLst>
              </a:tr>
              <a:tr h="183872">
                <a:tc>
                  <a:txBody>
                    <a:bodyPr/>
                    <a:lstStyle/>
                    <a:p>
                      <a:pPr marL="0" indent="0">
                        <a:buFont typeface="Wingdings" pitchFamily="2" charset="2"/>
                        <a:buNone/>
                      </a:pPr>
                      <a:r>
                        <a:rPr lang="en-US" sz="1400" b="0" dirty="0">
                          <a:solidFill>
                            <a:schemeClr val="bg1"/>
                          </a:solidFill>
                          <a:effectLst/>
                        </a:rPr>
                        <a:t>Dose reductions due to TRAE, %</a:t>
                      </a:r>
                      <a:endParaRPr lang="en-US" sz="1400" b="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400" b="0" dirty="0">
                          <a:solidFill>
                            <a:schemeClr val="bg1"/>
                          </a:solidFill>
                          <a:effectLst/>
                        </a:rPr>
                        <a:t>3</a:t>
                      </a:r>
                      <a:endParaRPr lang="en-US" sz="1400" b="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400" b="0" dirty="0">
                          <a:solidFill>
                            <a:schemeClr val="bg1"/>
                          </a:solidFill>
                          <a:effectLst/>
                        </a:rPr>
                        <a:t>14*</a:t>
                      </a:r>
                      <a:endParaRPr lang="en-US" sz="1400" b="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400" b="0" dirty="0">
                          <a:solidFill>
                            <a:schemeClr val="bg1"/>
                          </a:solidFill>
                          <a:effectLst/>
                        </a:rPr>
                        <a:t>48</a:t>
                      </a:r>
                      <a:r>
                        <a:rPr lang="en-US" sz="1400" b="0" baseline="30000" dirty="0">
                          <a:solidFill>
                            <a:schemeClr val="bg1"/>
                          </a:solidFill>
                          <a:effectLst/>
                        </a:rPr>
                        <a:t>‡</a:t>
                      </a:r>
                      <a:endParaRPr lang="en-US" sz="1400" b="0" baseline="300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25523624"/>
                  </a:ext>
                </a:extLst>
              </a:tr>
              <a:tr h="183872">
                <a:tc>
                  <a:txBody>
                    <a:bodyPr/>
                    <a:lstStyle/>
                    <a:p>
                      <a:pPr marL="0" indent="0">
                        <a:buFont typeface="Wingdings" pitchFamily="2" charset="2"/>
                        <a:buNone/>
                      </a:pPr>
                      <a:r>
                        <a:rPr lang="en-US" sz="1400" b="0" dirty="0">
                          <a:solidFill>
                            <a:schemeClr val="bg1"/>
                          </a:solidFill>
                          <a:effectLst/>
                        </a:rPr>
                        <a:t>Discontinuations due to TRAE, %</a:t>
                      </a:r>
                      <a:endParaRPr lang="en-US" sz="1400" b="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w="25400" cmpd="sng">
                      <a:noFill/>
                    </a:lnB>
                    <a:lnTlToBr w="12700" cmpd="sng">
                      <a:noFill/>
                      <a:prstDash val="solid"/>
                    </a:lnTlToBr>
                    <a:lnBlToTr w="12700" cmpd="sng">
                      <a:noFill/>
                      <a:prstDash val="solid"/>
                    </a:lnBlToTr>
                    <a:solidFill>
                      <a:schemeClr val="tx2"/>
                    </a:solidFill>
                  </a:tcPr>
                </a:tc>
                <a:tc gridSpan="2">
                  <a:txBody>
                    <a:bodyPr/>
                    <a:lstStyle/>
                    <a:p>
                      <a:pPr algn="ctr"/>
                      <a:r>
                        <a:rPr lang="en-US" sz="1400" b="0" dirty="0">
                          <a:solidFill>
                            <a:schemeClr val="bg1"/>
                          </a:solidFill>
                          <a:effectLst/>
                        </a:rPr>
                        <a:t>0</a:t>
                      </a:r>
                      <a:endParaRPr lang="en-US" sz="1400" b="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w="25400" cmpd="sng">
                      <a:noFill/>
                    </a:lnB>
                    <a:lnTlToBr w="12700" cmpd="sng">
                      <a:noFill/>
                      <a:prstDash val="solid"/>
                    </a:lnTlToBr>
                    <a:lnBlToTr w="12700" cmpd="sng">
                      <a:noFill/>
                      <a:prstDash val="solid"/>
                    </a:lnBlToTr>
                    <a:solidFill>
                      <a:schemeClr val="tx2"/>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400" b="0" dirty="0">
                          <a:solidFill>
                            <a:schemeClr val="bg1"/>
                          </a:solidFill>
                          <a:effectLst/>
                        </a:rPr>
                        <a:t>7</a:t>
                      </a:r>
                      <a:r>
                        <a:rPr lang="en-US" sz="1400" b="0" baseline="30000" dirty="0">
                          <a:solidFill>
                            <a:schemeClr val="bg1"/>
                          </a:solidFill>
                          <a:effectLst/>
                        </a:rPr>
                        <a:t>†</a:t>
                      </a:r>
                      <a:endParaRPr lang="en-US" sz="1400" b="0" baseline="300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w="25400" cmpd="sng">
                      <a:noFill/>
                    </a:lnB>
                    <a:lnTlToBr w="12700" cmpd="sng">
                      <a:noFill/>
                      <a:prstDash val="solid"/>
                    </a:lnTlToBr>
                    <a:lnBlToTr w="12700" cmpd="sng">
                      <a:noFill/>
                      <a:prstDash val="solid"/>
                    </a:lnBlToTr>
                    <a:solidFill>
                      <a:schemeClr val="tx2"/>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gridSpan="2">
                  <a:txBody>
                    <a:bodyPr/>
                    <a:lstStyle/>
                    <a:p>
                      <a:pPr algn="ctr"/>
                      <a:r>
                        <a:rPr lang="en-US" sz="1400" b="0" dirty="0">
                          <a:solidFill>
                            <a:schemeClr val="bg1"/>
                          </a:solidFill>
                          <a:effectLst/>
                        </a:rPr>
                        <a:t>34</a:t>
                      </a:r>
                      <a:r>
                        <a:rPr lang="en-US" sz="1400" b="0" baseline="30000" dirty="0">
                          <a:solidFill>
                            <a:schemeClr val="bg1"/>
                          </a:solidFill>
                          <a:effectLst/>
                        </a:rPr>
                        <a:t>§</a:t>
                      </a:r>
                      <a:endParaRPr lang="en-US" sz="1400" b="0" baseline="30000" dirty="0">
                        <a:solidFill>
                          <a:schemeClr val="bg1"/>
                        </a:solidFill>
                        <a:effectLst/>
                        <a:latin typeface="Calibri" panose="020F0502020204030204" pitchFamily="34" charset="0"/>
                        <a:cs typeface="Calibri" panose="020F0502020204030204" pitchFamily="34" charset="0"/>
                      </a:endParaRPr>
                    </a:p>
                  </a:txBody>
                  <a:tcPr marL="70799" marR="70799" marT="35399" marB="35399" anchor="ctr">
                    <a:lnL>
                      <a:noFill/>
                    </a:lnL>
                    <a:lnR>
                      <a:noFill/>
                    </a:lnR>
                    <a:lnT>
                      <a:noFill/>
                    </a:lnT>
                    <a:lnB w="25400" cmpd="sng">
                      <a:noFill/>
                    </a:lnB>
                    <a:lnTlToBr w="12700" cmpd="sng">
                      <a:noFill/>
                      <a:prstDash val="solid"/>
                    </a:lnTlToBr>
                    <a:lnBlToTr w="12700" cmpd="sng">
                      <a:noFill/>
                      <a:prstDash val="solid"/>
                    </a:lnBlToTr>
                    <a:solidFill>
                      <a:schemeClr val="tx2"/>
                    </a:solidFill>
                  </a:tcPr>
                </a:tc>
                <a:tc hMerge="1">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8905811"/>
                  </a:ext>
                </a:extLst>
              </a:tr>
            </a:tbl>
          </a:graphicData>
        </a:graphic>
      </p:graphicFrame>
    </p:spTree>
    <p:extLst>
      <p:ext uri="{BB962C8B-B14F-4D97-AF65-F5344CB8AC3E}">
        <p14:creationId xmlns:p14="http://schemas.microsoft.com/office/powerpoint/2010/main" val="11324082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EMBER: Investigators’ Conclusions</a:t>
            </a:r>
          </a:p>
        </p:txBody>
      </p:sp>
      <p:sp>
        <p:nvSpPr>
          <p:cNvPr id="7" name="Content Placeholder 6">
            <a:extLst>
              <a:ext uri="{FF2B5EF4-FFF2-40B4-BE49-F238E27FC236}">
                <a16:creationId xmlns:a16="http://schemas.microsoft.com/office/drawing/2014/main" id="{56F3FB0D-4A96-4A3A-FE43-D32DF1DEB304}"/>
              </a:ext>
            </a:extLst>
          </p:cNvPr>
          <p:cNvSpPr>
            <a:spLocks noGrp="1"/>
          </p:cNvSpPr>
          <p:nvPr>
            <p:ph idx="1"/>
          </p:nvPr>
        </p:nvSpPr>
        <p:spPr/>
        <p:txBody>
          <a:bodyPr/>
          <a:lstStyle/>
          <a:p>
            <a:r>
              <a:rPr lang="en-US" sz="2400" dirty="0"/>
              <a:t>In this analysis of CDK4/6 inhibitor pretreated patients with advanced ER+/HER2- breast cancer, imlunestrant alone and in combination with everolimus or alpelisib demonstrated robust efficacy</a:t>
            </a:r>
          </a:p>
          <a:p>
            <a:pPr lvl="1"/>
            <a:r>
              <a:rPr lang="en-US" sz="2200" dirty="0"/>
              <a:t>Median PFS was 4.3 mo with imlunestrant alone, 15.9 mo with imlunestrant plus everolimus, and 9.2 mo with imlunestrant plus alpelisib</a:t>
            </a:r>
          </a:p>
          <a:p>
            <a:r>
              <a:rPr lang="en-US" sz="2400" dirty="0"/>
              <a:t>No new safety signals with imlunestrant monotherapy</a:t>
            </a:r>
          </a:p>
          <a:p>
            <a:r>
              <a:rPr lang="en-US" sz="2400" dirty="0"/>
              <a:t>Toxicities with imlunestrant in combination consistent with known safety profiles of alpelisib and everolimus plus endocrine therapy</a:t>
            </a:r>
          </a:p>
          <a:p>
            <a:r>
              <a:rPr lang="en-US" sz="2400" dirty="0"/>
              <a:t>Phase III trials of imlunestrant are ongoing</a:t>
            </a:r>
          </a:p>
          <a:p>
            <a:pPr lvl="1"/>
            <a:r>
              <a:rPr lang="en-US" sz="2200" dirty="0"/>
              <a:t>EMBER-3 (NCT04975308): imlunestrant + ET or abemaciclib after previous ET</a:t>
            </a:r>
          </a:p>
          <a:p>
            <a:pPr lvl="1"/>
            <a:r>
              <a:rPr lang="en-US" sz="2200" dirty="0"/>
              <a:t>EMBER-4 (NCT05514054): adjuvant imlunestrant vs adjuvant ET</a:t>
            </a:r>
          </a:p>
          <a:p>
            <a:pPr lvl="1"/>
            <a:endParaRPr lang="en-US" sz="2400" dirty="0"/>
          </a:p>
        </p:txBody>
      </p:sp>
      <p:sp>
        <p:nvSpPr>
          <p:cNvPr id="5" name="Text Box 11">
            <a:extLst>
              <a:ext uri="{FF2B5EF4-FFF2-40B4-BE49-F238E27FC236}">
                <a16:creationId xmlns:a16="http://schemas.microsoft.com/office/drawing/2014/main" id="{77A523BB-38B5-73B3-5C86-50AB506DC0B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Jhaveri. ESMO 2023. Abstr 383MO.</a:t>
            </a:r>
          </a:p>
        </p:txBody>
      </p:sp>
    </p:spTree>
    <p:extLst>
      <p:ext uri="{BB962C8B-B14F-4D97-AF65-F5344CB8AC3E}">
        <p14:creationId xmlns:p14="http://schemas.microsoft.com/office/powerpoint/2010/main" val="3302649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905CC7B2B144F4FA64D5003C0898BF7" ma:contentTypeVersion="1" ma:contentTypeDescription="Create a new document." ma:contentTypeScope="" ma:versionID="99e38c74a9b808724980ffed6acf98b7">
  <xsd:schema xmlns:xsd="http://www.w3.org/2001/XMLSchema" xmlns:xs="http://www.w3.org/2001/XMLSchema" xmlns:p="http://schemas.microsoft.com/office/2006/metadata/properties" xmlns:ns2="d54cbe69-32bd-412a-b004-9152f949605e" xmlns:ns3="1258039c-2703-4743-980b-5b361b82e07a" targetNamespace="http://schemas.microsoft.com/office/2006/metadata/properties" ma:root="true" ma:fieldsID="f4ba4a53f776d7e2bb019ca356869083" ns2:_="" ns3:_="">
    <xsd:import namespace="d54cbe69-32bd-412a-b004-9152f949605e"/>
    <xsd:import namespace="1258039c-2703-4743-980b-5b361b82e07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258039c-2703-4743-980b-5b361b82e07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56M7VY3CDVN5-142228107-3</_dlc_DocId>
    <_dlc_DocIdUrl xmlns="d54cbe69-32bd-412a-b004-9152f949605e">
      <Url>https://intranet.clinicaloptions.com/mews/oncology/ONC_2023_ESMO_CF_(PRP6560)/383MO_Jhaveri/_layouts/15/DocIdRedir.aspx?ID=56M7VY3CDVN5-142228107-3</Url>
      <Description>56M7VY3CDVN5-142228107-3</Description>
    </_dlc_DocIdUrl>
    <Document_x0020_Category xmlns="1258039c-2703-4743-980b-5b361b82e07a">Conference Capsule Slides</Document_x0020_Category>
  </documentManagement>
</p:properties>
</file>

<file path=customXml/itemProps1.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10046882-7F1B-485E-9253-557E0BFB1E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1258039c-2703-4743-980b-5b361b82e07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5BA55BC3-5A03-47C2-8EC3-D964C3B5E779}">
  <ds:schemaRefs>
    <ds:schemaRef ds:uri="1258039c-2703-4743-980b-5b361b82e07a"/>
    <ds:schemaRef ds:uri="http://www.w3.org/XML/1998/namespace"/>
    <ds:schemaRef ds:uri="http://purl.org/dc/elements/1.1/"/>
    <ds:schemaRef ds:uri="http://purl.org/dc/dcmitype/"/>
    <ds:schemaRef ds:uri="d54cbe69-32bd-412a-b004-9152f949605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1769</TotalTime>
  <Words>1793</Words>
  <Application>Microsoft Office PowerPoint</Application>
  <PresentationFormat>Widescreen</PresentationFormat>
  <Paragraphs>388</Paragraphs>
  <Slides>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Google Sans</vt:lpstr>
      <vt:lpstr>Times</vt:lpstr>
      <vt:lpstr>Wingdings</vt:lpstr>
      <vt:lpstr>2022_CCO_Template</vt:lpstr>
      <vt:lpstr>EMBER: Phase Ia/b Study of Imlunestrant, a  Next-Generation Oral SERD, in Advanced  ER+/HER2- Breast Cancer</vt:lpstr>
      <vt:lpstr>About These Slides</vt:lpstr>
      <vt:lpstr>EMBER: Background</vt:lpstr>
      <vt:lpstr>EMBER: Phase Ia/Ib Trial of the Oral SERD Imlunestrant in Advanced ER+/HER2- Breast Cancer</vt:lpstr>
      <vt:lpstr>EMBER: Baseline Characteristics</vt:lpstr>
      <vt:lpstr>EMBER: Progression-Free Survival</vt:lpstr>
      <vt:lpstr>EMBER: Tumor Response in Patients With Measurable Disease at Baseline</vt:lpstr>
      <vt:lpstr>EMBER: Treatment-Emergent Adverse Events in ≥30% of Any Treatment Cohort</vt:lpstr>
      <vt:lpstr>EMBER: Investigators’ Conclusions</vt:lpstr>
      <vt:lpstr>Go Online for More CCO  Coverage of ESMO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EMBER: Phase Ia/b Study of Imlunestrant, a Next-Generation Oral SERD, in Advanced ER+/HER2- Breast Cancer </dc:title>
  <dc:creator>Preferred User</dc:creator>
  <cp:lastModifiedBy>jbuckley@clinicaloptions.com</cp:lastModifiedBy>
  <cp:revision>49</cp:revision>
  <cp:lastPrinted>2016-09-26T20:21:49Z</cp:lastPrinted>
  <dcterms:created xsi:type="dcterms:W3CDTF">2005-05-27T15:08:01Z</dcterms:created>
  <dcterms:modified xsi:type="dcterms:W3CDTF">2023-10-27T14:27:05Z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3c20d5bb-f80b-49b5-9411-44da32b6f70f</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0x0101000905CC7B2B144F4FA64D5003C0898BF7</vt:lpwstr>
  </property>
  <property fmtid="{D5CDD505-2E9C-101B-9397-08002B2CF9AE}" pid="9" name="MediaServiceImageTags">
    <vt:lpwstr/>
  </property>
</Properties>
</file>