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321" r:id="rId7"/>
    <p:sldId id="559" r:id="rId8"/>
    <p:sldId id="560" r:id="rId9"/>
    <p:sldId id="566" r:id="rId10"/>
    <p:sldId id="548" r:id="rId11"/>
    <p:sldId id="549" r:id="rId12"/>
    <p:sldId id="562" r:id="rId13"/>
    <p:sldId id="567" r:id="rId14"/>
    <p:sldId id="552"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24"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Jill Sakai" initials="JS" lastIdx="2" clrIdx="15">
    <p:extLst>
      <p:ext uri="{19B8F6BF-5375-455C-9EA6-DF929625EA0E}">
        <p15:presenceInfo xmlns:p15="http://schemas.microsoft.com/office/powerpoint/2012/main" userId="Jill Sakai" providerId="None"/>
      </p:ext>
    </p:extLst>
  </p:cmAuthor>
  <p:cmAuthor id="17" name="Vanessa Carter" initials="VC" lastIdx="12" clrIdx="16">
    <p:extLst>
      <p:ext uri="{19B8F6BF-5375-455C-9EA6-DF929625EA0E}">
        <p15:presenceInfo xmlns:p15="http://schemas.microsoft.com/office/powerpoint/2012/main" userId="S::vcarter@clinicaloptions.com::9ce73b1e-6b1e-4cab-b34f-91637f33dd50" providerId="AD"/>
      </p:ext>
    </p:extLst>
  </p:cmAuthor>
  <p:cmAuthor id="18" name="Megan Cartwright" initials="MC" lastIdx="1" clrIdx="17">
    <p:extLst>
      <p:ext uri="{19B8F6BF-5375-455C-9EA6-DF929625EA0E}">
        <p15:presenceInfo xmlns:p15="http://schemas.microsoft.com/office/powerpoint/2012/main" userId="S::mcartwright@clinicaloptions.com::aaeaf566-570c-41b1-9c90-11c8d9ac162b" providerId="AD"/>
      </p:ext>
    </p:extLst>
  </p:cmAuthor>
  <p:cmAuthor id="19" name="CLINICALOPTIONS\krosenthal" initials="C" lastIdx="1" clrIdx="18">
    <p:extLst>
      <p:ext uri="{19B8F6BF-5375-455C-9EA6-DF929625EA0E}">
        <p15:presenceInfo xmlns:p15="http://schemas.microsoft.com/office/powerpoint/2012/main" userId="CLINICALOPTIONS\krosenthal" providerId="None"/>
      </p:ext>
    </p:extLst>
  </p:cmAuthor>
  <p:cmAuthor id="20" name="aboecler@clinicaloptions.com" initials="a" lastIdx="1" clrIdx="19">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p:cViewPr varScale="1">
        <p:scale>
          <a:sx n="103" d="100"/>
          <a:sy n="103" d="100"/>
        </p:scale>
        <p:origin x="114" y="96"/>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ABC, advanced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821496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ABC, advanced breast cancer; ADC, antibody–drug conjugate; BM, brain metastases; CNS, central nervous system; LMC, leptomeningeal carcinomatosis; OS, overall survival; T-DXd, trastuzumab deruxtecan.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654105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CBR, clinical benefit rate; CSF, cerebrospinal fluid; CT, chemotherapy; DoR, duration of response; ECOG, Eastern Cooperative Oncology Group; ET, endocrine therapy; HR, hormone receptor; LMC, leptomeningeal carcinomatosis; MBC, metastatic breast cancer; mOS, median overall survival; ORR, overall response rate; OS, overall survival; PD, progressive disease; PFS, progression-free survival; PRO, patient-reported outcomes; PS, performance score; TTR, time to response;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615034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BL, baseline; CNS, central nervous system; CT, chemotherapy; ECOG, Eastern Cooperative Oncology Group; ER, endocrine receptor; ET, endocrine therapy; HR, hormone receptor; LMC, leptomeningeal carcinomatosis; </a:t>
            </a:r>
            <a:r>
              <a:rPr lang="en-US" b="0" i="1" dirty="0" err="1"/>
              <a:t>LoT</a:t>
            </a:r>
            <a:r>
              <a:rPr lang="en-US" b="0" i="1" dirty="0"/>
              <a:t>, line of therapy; PgR, progesterone receptor; PS, performance score; SRS, stereotactic radiosurgery; SRT, stereotactic radiotherapy;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823180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LMC, leptomeningeal carcinomatosis; </a:t>
            </a:r>
            <a:r>
              <a:rPr lang="en-US" i="1" dirty="0"/>
              <a:t>NR, not reached; OS, overall survival; PFS, progression-free survival; RANO-BM, </a:t>
            </a:r>
            <a:r>
              <a:rPr lang="en-US" b="0" i="1" dirty="0">
                <a:solidFill>
                  <a:srgbClr val="4D5156"/>
                </a:solidFill>
                <a:effectLst/>
                <a:latin typeface="Roboto" panose="02000000000000000000" pitchFamily="2" charset="0"/>
              </a:rPr>
              <a:t>response assessment in neuro-oncology brain metastases; </a:t>
            </a:r>
            <a:r>
              <a:rPr lang="en-US" i="1" dirty="0"/>
              <a:t>RECIST, Response Evaluation Criteria in Solid Tumors.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995344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CBR, clinical benefit rate; CR, complete response; CSF, cerebrospinal fluid; </a:t>
            </a:r>
            <a:r>
              <a:rPr lang="en-US" b="0" i="1" dirty="0"/>
              <a:t>LMC, leptomeningeal carcinomatosis; </a:t>
            </a:r>
            <a:r>
              <a:rPr lang="en-US" i="1" dirty="0"/>
              <a:t>NE, not evaluable; ORR, overall response rate; PD, progressive disease; RANO-BM, </a:t>
            </a:r>
            <a:r>
              <a:rPr lang="en-US" b="0" i="1" dirty="0">
                <a:solidFill>
                  <a:srgbClr val="4D5156"/>
                </a:solidFill>
                <a:effectLst/>
                <a:latin typeface="Roboto" panose="02000000000000000000" pitchFamily="2" charset="0"/>
              </a:rPr>
              <a:t>response assessment in neuro-oncology brain metastases; </a:t>
            </a:r>
            <a:r>
              <a:rPr lang="en-US" i="1" dirty="0"/>
              <a:t>RECIST, Response Evaluation Criteria in Solid Tumors;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487368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ILD, interstitial lung disease; </a:t>
            </a:r>
            <a:r>
              <a:rPr lang="en-US" b="0" i="1" dirty="0"/>
              <a:t>LMC, leptomeningeal carcinomatosis; </a:t>
            </a:r>
            <a:r>
              <a:rPr lang="en-US" i="1" dirty="0"/>
              <a:t>TEAE, treatment-emergent adverse event;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078229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ABC, advanced breast cancer; LMC, leptomeningeal carcinomatosis; OS, overall survival; T-DXd, trastuzumab deruxtecan.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686457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505969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Phase II DEBBRAH: Trastuzumab Deruxtecan in Cohort With HER2+/HER-Low ABC and Leptomeningeal Carcinomatosis</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23602"/>
            <a:ext cx="487997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Inc; Gilead Sciences, Inc.; Lilly; Merck Sharp &amp; Dohme LLC;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SABCS Annual Meeting, December 5-9,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DEBBRAH, </a:t>
            </a:r>
            <a:r>
              <a:rPr lang="en-US" altLang="en-US" dirty="0"/>
              <a:t>Cohort 5 With LMC: Background</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1114885" cy="4650686"/>
          </a:xfrm>
        </p:spPr>
        <p:txBody>
          <a:bodyPr/>
          <a:lstStyle/>
          <a:p>
            <a:r>
              <a:rPr lang="en-US" altLang="en-US" sz="2200" dirty="0"/>
              <a:t>Approximately 5%-10% of patients with ABC develop LMC</a:t>
            </a:r>
            <a:r>
              <a:rPr lang="en-US" altLang="en-US" sz="2200" baseline="30000" dirty="0"/>
              <a:t>1,2</a:t>
            </a:r>
            <a:endParaRPr lang="en-US" altLang="en-US" sz="2200" dirty="0"/>
          </a:p>
          <a:p>
            <a:pPr lvl="1"/>
            <a:r>
              <a:rPr lang="en-US" altLang="en-US" sz="2000" dirty="0"/>
              <a:t>LMC has limited treatment options and a poor prognosis, with a median OS of 4-6 wk (untreated) and 3-6 mo (treated)</a:t>
            </a:r>
          </a:p>
          <a:p>
            <a:r>
              <a:rPr lang="en-US" altLang="en-US" sz="2200" dirty="0"/>
              <a:t>T-DXd: HER2-directed ADC approved by FDA for multiple indications, including in the settings of HER2+ and HER2-low ABC</a:t>
            </a:r>
            <a:r>
              <a:rPr lang="en-US" altLang="en-US" sz="2200" baseline="30000" dirty="0"/>
              <a:t>3</a:t>
            </a:r>
            <a:endParaRPr lang="en-US" altLang="en-US" sz="2200" dirty="0"/>
          </a:p>
          <a:p>
            <a:pPr lvl="1"/>
            <a:r>
              <a:rPr lang="en-US" altLang="en-US" sz="2000" dirty="0"/>
              <a:t>Retrospective data suggest durable antitumor activity in case series with HER2+ ABC and LMC</a:t>
            </a:r>
            <a:r>
              <a:rPr lang="en-US" altLang="en-US" sz="2000" baseline="30000" dirty="0"/>
              <a:t>4</a:t>
            </a:r>
            <a:endParaRPr lang="en-US" altLang="en-US" sz="2000" dirty="0"/>
          </a:p>
          <a:p>
            <a:pPr lvl="1"/>
            <a:r>
              <a:rPr lang="en-US" altLang="en-US" sz="2000" dirty="0"/>
              <a:t>Data lacking for HER2-low ABC and LMC</a:t>
            </a:r>
            <a:endParaRPr lang="en-US" altLang="en-US" sz="2000" baseline="30000" dirty="0"/>
          </a:p>
          <a:p>
            <a:r>
              <a:rPr lang="en-US" altLang="en-US" sz="2200" dirty="0"/>
              <a:t>DEBBRAH: multicohort phase II trial evaluating T-DXd in patients with </a:t>
            </a:r>
            <a:r>
              <a:rPr lang="en-US" sz="2200" dirty="0"/>
              <a:t>pretreated HER2+/HER2-low ABC </a:t>
            </a:r>
            <a:r>
              <a:rPr lang="en-US" altLang="en-US" sz="2200" dirty="0"/>
              <a:t>with CNS involvement, including brain metastases </a:t>
            </a:r>
            <a:r>
              <a:rPr lang="en-US" sz="2200" dirty="0"/>
              <a:t>and/or LMC</a:t>
            </a:r>
            <a:r>
              <a:rPr lang="en-US" sz="2200" baseline="30000" dirty="0"/>
              <a:t>5</a:t>
            </a:r>
          </a:p>
          <a:p>
            <a:pPr lvl="1"/>
            <a:r>
              <a:rPr lang="en-US" altLang="en-US" sz="2000" dirty="0"/>
              <a:t>Current analysis reports efficacy and safety of T-DXd in small cohort with HER2+/HER2-low ABC and pathologically confirmed LMC from DEBBRAH trial</a:t>
            </a:r>
            <a:r>
              <a:rPr lang="en-US" altLang="en-US" sz="2000" baseline="30000" dirty="0"/>
              <a:t>6</a:t>
            </a:r>
          </a:p>
        </p:txBody>
      </p:sp>
      <p:sp>
        <p:nvSpPr>
          <p:cNvPr id="3" name="Text Box 15">
            <a:extLst>
              <a:ext uri="{FF2B5EF4-FFF2-40B4-BE49-F238E27FC236}">
                <a16:creationId xmlns:a16="http://schemas.microsoft.com/office/drawing/2014/main" id="{5D5617FD-1AC3-BBCD-8CAC-5807309A305F}"/>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Groves. Neurosurg Clin N Am. 2011;22:67. 2. Nayar. Oncotarget. 2017;8:73312. 3. Trastuzumab deruxtecan PI.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4. Alder. NPJ Breast Cancer. 2023;30:19. 5. Pérez-García. Neuro Oncol. 2023;25:157. 6. Vaz Batista. SABCS 2023. Abstr PS11-05.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DEBBRAH, </a:t>
            </a:r>
            <a:r>
              <a:rPr lang="en-US" altLang="en-US" dirty="0"/>
              <a:t>Cohort 5 With LMC: Study Design</a:t>
            </a:r>
          </a:p>
        </p:txBody>
      </p:sp>
      <p:sp>
        <p:nvSpPr>
          <p:cNvPr id="5" name="Content Placeholder 4">
            <a:extLst>
              <a:ext uri="{FF2B5EF4-FFF2-40B4-BE49-F238E27FC236}">
                <a16:creationId xmlns:a16="http://schemas.microsoft.com/office/drawing/2014/main" id="{FE90A75E-C676-185B-1DE7-BA911059CDB2}"/>
              </a:ext>
            </a:extLst>
          </p:cNvPr>
          <p:cNvSpPr>
            <a:spLocks noGrp="1"/>
          </p:cNvSpPr>
          <p:nvPr>
            <p:ph idx="1"/>
          </p:nvPr>
        </p:nvSpPr>
        <p:spPr>
          <a:xfrm>
            <a:off x="604675" y="1513047"/>
            <a:ext cx="10877529" cy="652637"/>
          </a:xfrm>
        </p:spPr>
        <p:txBody>
          <a:bodyPr/>
          <a:lstStyle/>
          <a:p>
            <a:r>
              <a:rPr lang="en-US" altLang="en-US" sz="2000" b="0" kern="0" dirty="0"/>
              <a:t>Analysis of Cohort 5 from international, open-label, single-arm, 5-cohort phase II trial in Portugal and Spain (data cutoff: April 4, 2023)</a:t>
            </a:r>
          </a:p>
          <a:p>
            <a:endParaRPr lang="en-US" sz="2000" dirty="0"/>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Vaz Batista. SABCS 2023. Abstr PS11-05.</a:t>
            </a:r>
          </a:p>
        </p:txBody>
      </p:sp>
      <p:sp>
        <p:nvSpPr>
          <p:cNvPr id="6" name="Content Placeholder 2">
            <a:extLst>
              <a:ext uri="{FF2B5EF4-FFF2-40B4-BE49-F238E27FC236}">
                <a16:creationId xmlns:a16="http://schemas.microsoft.com/office/drawing/2014/main" id="{39114BFD-F1BD-4A13-2588-3F97FAAC7542}"/>
              </a:ext>
            </a:extLst>
          </p:cNvPr>
          <p:cNvSpPr txBox="1">
            <a:spLocks/>
          </p:cNvSpPr>
          <p:nvPr/>
        </p:nvSpPr>
        <p:spPr bwMode="auto">
          <a:xfrm>
            <a:off x="601819" y="4398744"/>
            <a:ext cx="5626465" cy="1790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 Cohort 5: </a:t>
            </a:r>
            <a:r>
              <a:rPr lang="en-US" sz="2000" b="0" kern="0" dirty="0"/>
              <a:t>OS</a:t>
            </a:r>
          </a:p>
          <a:p>
            <a:pPr lvl="1"/>
            <a:r>
              <a:rPr lang="en-US" sz="1800" b="0" kern="0" dirty="0"/>
              <a:t>Planned sample size affords 80% power with nominal 1-sided α = 0.05 in each cohort</a:t>
            </a:r>
          </a:p>
          <a:p>
            <a:pPr lvl="1"/>
            <a:r>
              <a:rPr lang="en-US" sz="1800" b="0" kern="0" dirty="0"/>
              <a:t>Cohort 5 used 1-sided maximum likelihood exponential test; H0, mOS ≤2 mo; Ha, mOS ≥6 mo</a:t>
            </a:r>
          </a:p>
          <a:p>
            <a:endParaRPr lang="en-US" b="0" kern="0" dirty="0"/>
          </a:p>
        </p:txBody>
      </p:sp>
      <p:sp>
        <p:nvSpPr>
          <p:cNvPr id="7" name="Content Placeholder 3">
            <a:extLst>
              <a:ext uri="{FF2B5EF4-FFF2-40B4-BE49-F238E27FC236}">
                <a16:creationId xmlns:a16="http://schemas.microsoft.com/office/drawing/2014/main" id="{C55E5648-8511-68E8-E46B-BA7AACC651DA}"/>
              </a:ext>
            </a:extLst>
          </p:cNvPr>
          <p:cNvSpPr txBox="1">
            <a:spLocks/>
          </p:cNvSpPr>
          <p:nvPr/>
        </p:nvSpPr>
        <p:spPr>
          <a:xfrm>
            <a:off x="6344074" y="4399192"/>
            <a:ext cx="5229570" cy="179100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Secondary endpoints, Cohort 5: </a:t>
            </a:r>
            <a:r>
              <a:rPr lang="en-US" sz="2000" b="0" kern="0" dirty="0"/>
              <a:t>PFS, ORR, CBR, TTR, DoR, best percentage change in tumor burden, safety</a:t>
            </a:r>
          </a:p>
          <a:p>
            <a:r>
              <a:rPr lang="en-US" sz="2000" b="1" kern="0" dirty="0"/>
              <a:t>Exploratory endpoints, Cohort 5:</a:t>
            </a:r>
            <a:r>
              <a:rPr lang="en-US" sz="2000" b="0" kern="0" dirty="0"/>
              <a:t> PROs; biomarkers in plasma, tissue, and/or CSF</a:t>
            </a:r>
          </a:p>
          <a:p>
            <a:endParaRPr lang="en-US" sz="2000" b="0" kern="0" dirty="0"/>
          </a:p>
        </p:txBody>
      </p:sp>
      <p:sp>
        <p:nvSpPr>
          <p:cNvPr id="9" name="Text Box 45">
            <a:extLst>
              <a:ext uri="{FF2B5EF4-FFF2-40B4-BE49-F238E27FC236}">
                <a16:creationId xmlns:a16="http://schemas.microsoft.com/office/drawing/2014/main" id="{0CF90E6B-2F52-6A09-6154-09F6497D715D}"/>
              </a:ext>
            </a:extLst>
          </p:cNvPr>
          <p:cNvSpPr txBox="1">
            <a:spLocks noChangeArrowheads="1"/>
          </p:cNvSpPr>
          <p:nvPr/>
        </p:nvSpPr>
        <p:spPr bwMode="auto">
          <a:xfrm>
            <a:off x="1155698" y="2224246"/>
            <a:ext cx="478366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dirty="0">
                <a:solidFill>
                  <a:schemeClr val="bg1"/>
                </a:solidFill>
                <a:latin typeface="Calibri" panose="020F0502020204030204" pitchFamily="34" charset="0"/>
              </a:rPr>
              <a:t>Cohort 5</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Adults with HER2+/HER2-low MBC and LMC with positive CSF cytology findings; if HER2+, prior taxane-based tx and ≥1 prior line of HER2-targeted tx for metastatic disease; if HR-/HER2 low, ≥1 prior CT for metastatic disease; if HR+/HER2 low, 1 prior line of ET and ≥1 prior CT for metastatic disease; ECOG PS 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7)</a:t>
            </a:r>
            <a:endParaRPr lang="en-US" altLang="en-US" sz="1600" b="0" dirty="0">
              <a:solidFill>
                <a:schemeClr val="bg1"/>
              </a:solidFill>
              <a:latin typeface="Calibri" panose="020F0502020204030204" pitchFamily="34" charset="0"/>
            </a:endParaRPr>
          </a:p>
        </p:txBody>
      </p:sp>
      <p:sp>
        <p:nvSpPr>
          <p:cNvPr id="11" name="Rectangle 46">
            <a:extLst>
              <a:ext uri="{FF2B5EF4-FFF2-40B4-BE49-F238E27FC236}">
                <a16:creationId xmlns:a16="http://schemas.microsoft.com/office/drawing/2014/main" id="{88E40B83-344D-7A0C-EC4A-B72E4FDF31AE}"/>
              </a:ext>
            </a:extLst>
          </p:cNvPr>
          <p:cNvSpPr>
            <a:spLocks noChangeArrowheads="1"/>
          </p:cNvSpPr>
          <p:nvPr/>
        </p:nvSpPr>
        <p:spPr bwMode="auto">
          <a:xfrm>
            <a:off x="8951494" y="2839799"/>
            <a:ext cx="20848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Until PD, unacceptable toxicity, or withdrawal of consent</a:t>
            </a:r>
          </a:p>
        </p:txBody>
      </p:sp>
      <p:sp>
        <p:nvSpPr>
          <p:cNvPr id="12" name="Rectangle 49">
            <a:extLst>
              <a:ext uri="{FF2B5EF4-FFF2-40B4-BE49-F238E27FC236}">
                <a16:creationId xmlns:a16="http://schemas.microsoft.com/office/drawing/2014/main" id="{AE427CEB-AB36-2136-F8DA-53A7FF6A478A}"/>
              </a:ext>
            </a:extLst>
          </p:cNvPr>
          <p:cNvSpPr>
            <a:spLocks noChangeArrowheads="1"/>
          </p:cNvSpPr>
          <p:nvPr/>
        </p:nvSpPr>
        <p:spPr bwMode="auto">
          <a:xfrm>
            <a:off x="6281383" y="2843817"/>
            <a:ext cx="2328096" cy="822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Trastuzumab deruxtecan</a:t>
            </a:r>
            <a:r>
              <a:rPr lang="en-US" altLang="en-US" sz="16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5.4 mg/kg IV on Day1 Q3W</a:t>
            </a:r>
          </a:p>
        </p:txBody>
      </p:sp>
      <p:sp>
        <p:nvSpPr>
          <p:cNvPr id="14" name="Line 52">
            <a:extLst>
              <a:ext uri="{FF2B5EF4-FFF2-40B4-BE49-F238E27FC236}">
                <a16:creationId xmlns:a16="http://schemas.microsoft.com/office/drawing/2014/main" id="{1D03EB0C-E3A4-290D-987C-6C7B6B7F6764}"/>
              </a:ext>
            </a:extLst>
          </p:cNvPr>
          <p:cNvSpPr>
            <a:spLocks noChangeShapeType="1"/>
          </p:cNvSpPr>
          <p:nvPr/>
        </p:nvSpPr>
        <p:spPr bwMode="auto">
          <a:xfrm>
            <a:off x="8643326" y="3255297"/>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5" name="Line 52">
            <a:extLst>
              <a:ext uri="{FF2B5EF4-FFF2-40B4-BE49-F238E27FC236}">
                <a16:creationId xmlns:a16="http://schemas.microsoft.com/office/drawing/2014/main" id="{A290DDDB-C893-11D0-08D2-6FED153ACC59}"/>
              </a:ext>
            </a:extLst>
          </p:cNvPr>
          <p:cNvSpPr>
            <a:spLocks noChangeShapeType="1"/>
          </p:cNvSpPr>
          <p:nvPr/>
        </p:nvSpPr>
        <p:spPr bwMode="auto">
          <a:xfrm>
            <a:off x="5953965" y="3255297"/>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623368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1">
            <a:extLst>
              <a:ext uri="{FF2B5EF4-FFF2-40B4-BE49-F238E27FC236}">
                <a16:creationId xmlns:a16="http://schemas.microsoft.com/office/drawing/2014/main" id="{61638A3C-55DD-DCBB-C4C0-CB76D4C481B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Vaz Batista. SABCS 2023. Abstr PS11-05.</a:t>
            </a: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DEBBRAH, </a:t>
            </a:r>
            <a:r>
              <a:rPr lang="en-US" altLang="en-US" dirty="0"/>
              <a:t>Cohort 5 With LMC: </a:t>
            </a:r>
            <a:r>
              <a:rPr lang="en-US" dirty="0"/>
              <a:t>Baseline Characteristics</a:t>
            </a:r>
            <a:endParaRPr lang="en-US" altLang="en-US" dirty="0"/>
          </a:p>
        </p:txBody>
      </p:sp>
      <p:sp>
        <p:nvSpPr>
          <p:cNvPr id="8" name="Content Placeholder 7">
            <a:extLst>
              <a:ext uri="{FF2B5EF4-FFF2-40B4-BE49-F238E27FC236}">
                <a16:creationId xmlns:a16="http://schemas.microsoft.com/office/drawing/2014/main" id="{2CAA3F87-88AA-F406-4A67-0F656A187823}"/>
              </a:ext>
            </a:extLst>
          </p:cNvPr>
          <p:cNvSpPr>
            <a:spLocks noGrp="1"/>
          </p:cNvSpPr>
          <p:nvPr>
            <p:ph sz="half" idx="2"/>
          </p:nvPr>
        </p:nvSpPr>
        <p:spPr>
          <a:xfrm>
            <a:off x="6252634" y="5318924"/>
            <a:ext cx="5229570" cy="871268"/>
          </a:xfrm>
        </p:spPr>
        <p:txBody>
          <a:bodyPr/>
          <a:lstStyle/>
          <a:p>
            <a:r>
              <a:rPr lang="en-US" sz="2000" dirty="0"/>
              <a:t>No patient had received prior WBRT, SRS/SRT, or surgery for CNS disease</a:t>
            </a:r>
          </a:p>
          <a:p>
            <a:r>
              <a:rPr lang="en-US" sz="2000" dirty="0"/>
              <a:t>All patients enrolled from Spanish sites</a:t>
            </a:r>
          </a:p>
        </p:txBody>
      </p:sp>
      <p:graphicFrame>
        <p:nvGraphicFramePr>
          <p:cNvPr id="2" name="Group 3">
            <a:extLst>
              <a:ext uri="{FF2B5EF4-FFF2-40B4-BE49-F238E27FC236}">
                <a16:creationId xmlns:a16="http://schemas.microsoft.com/office/drawing/2014/main" id="{EDC3CB57-4B2D-C42A-99FF-9C1F4C61F0D1}"/>
              </a:ext>
            </a:extLst>
          </p:cNvPr>
          <p:cNvGraphicFramePr>
            <a:graphicFrameLocks/>
          </p:cNvGraphicFramePr>
          <p:nvPr>
            <p:extLst>
              <p:ext uri="{D42A27DB-BD31-4B8C-83A1-F6EECF244321}">
                <p14:modId xmlns:p14="http://schemas.microsoft.com/office/powerpoint/2010/main" val="451761806"/>
              </p:ext>
            </p:extLst>
          </p:nvPr>
        </p:nvGraphicFramePr>
        <p:xfrm>
          <a:off x="709796" y="1610437"/>
          <a:ext cx="5376672" cy="4694016"/>
        </p:xfrm>
        <a:graphic>
          <a:graphicData uri="http://schemas.openxmlformats.org/drawingml/2006/table">
            <a:tbl>
              <a:tblPr/>
              <a:tblGrid>
                <a:gridCol w="3675639">
                  <a:extLst>
                    <a:ext uri="{9D8B030D-6E8A-4147-A177-3AD203B41FA5}">
                      <a16:colId xmlns:a16="http://schemas.microsoft.com/office/drawing/2014/main" val="20000"/>
                    </a:ext>
                  </a:extLst>
                </a:gridCol>
                <a:gridCol w="1701033">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(42-69)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Measurable systemic disease at BL,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Intracranial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Extracranial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metastatic organ sites other than LMC,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(85.7)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0522013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HER2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(57.1)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24503331"/>
                  </a:ext>
                </a:extLst>
              </a:tr>
            </a:tbl>
          </a:graphicData>
        </a:graphic>
      </p:graphicFrame>
      <p:graphicFrame>
        <p:nvGraphicFramePr>
          <p:cNvPr id="6" name="Group 3">
            <a:extLst>
              <a:ext uri="{FF2B5EF4-FFF2-40B4-BE49-F238E27FC236}">
                <a16:creationId xmlns:a16="http://schemas.microsoft.com/office/drawing/2014/main" id="{0A9FF51E-E582-D2CC-D278-703346778AAA}"/>
              </a:ext>
            </a:extLst>
          </p:cNvPr>
          <p:cNvGraphicFramePr>
            <a:graphicFrameLocks/>
          </p:cNvGraphicFramePr>
          <p:nvPr>
            <p:extLst>
              <p:ext uri="{D42A27DB-BD31-4B8C-83A1-F6EECF244321}">
                <p14:modId xmlns:p14="http://schemas.microsoft.com/office/powerpoint/2010/main" val="1837773130"/>
              </p:ext>
            </p:extLst>
          </p:nvPr>
        </p:nvGraphicFramePr>
        <p:xfrm>
          <a:off x="6384926" y="1610437"/>
          <a:ext cx="5097278" cy="3627200"/>
        </p:xfrm>
        <a:graphic>
          <a:graphicData uri="http://schemas.openxmlformats.org/drawingml/2006/table">
            <a:tbl>
              <a:tblPr/>
              <a:tblGrid>
                <a:gridCol w="3271036">
                  <a:extLst>
                    <a:ext uri="{9D8B030D-6E8A-4147-A177-3AD203B41FA5}">
                      <a16:colId xmlns:a16="http://schemas.microsoft.com/office/drawing/2014/main" val="20000"/>
                    </a:ext>
                  </a:extLst>
                </a:gridCol>
                <a:gridCol w="1826242">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ER+ and/or PgR+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ER- and PgR-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(71.4)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no. prior LoT for advanced disease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of last prior tx,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(0.7-15)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systemic cancer tx,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Anti-HER2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05220131"/>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DEBBRAH, </a:t>
            </a:r>
            <a:r>
              <a:rPr lang="en-US" altLang="en-US" dirty="0"/>
              <a:t>Cohort 5 With LMC: </a:t>
            </a:r>
            <a:r>
              <a:rPr lang="en-US" dirty="0"/>
              <a:t>OS and PFS</a:t>
            </a:r>
            <a:endParaRPr lang="en-US" altLang="en-US" dirty="0"/>
          </a:p>
        </p:txBody>
      </p:sp>
      <p:sp>
        <p:nvSpPr>
          <p:cNvPr id="9" name="Content Placeholder 8">
            <a:extLst>
              <a:ext uri="{FF2B5EF4-FFF2-40B4-BE49-F238E27FC236}">
                <a16:creationId xmlns:a16="http://schemas.microsoft.com/office/drawing/2014/main" id="{4662F2BF-5DA4-4C7A-C5F4-3BB0C92E5D07}"/>
              </a:ext>
            </a:extLst>
          </p:cNvPr>
          <p:cNvSpPr>
            <a:spLocks noGrp="1"/>
          </p:cNvSpPr>
          <p:nvPr>
            <p:ph sz="half" idx="2"/>
          </p:nvPr>
        </p:nvSpPr>
        <p:spPr/>
        <p:txBody>
          <a:bodyPr/>
          <a:lstStyle/>
          <a:p>
            <a:r>
              <a:rPr lang="en-US" dirty="0"/>
              <a:t>Cohort 5 analysis met its primary endpoint of OS</a:t>
            </a:r>
          </a:p>
          <a:p>
            <a:pPr lvl="1"/>
            <a:r>
              <a:rPr lang="en-US" dirty="0"/>
              <a:t>Median OS of 13.3 mo (95% CI: 2.5-NR; </a:t>
            </a:r>
            <a:r>
              <a:rPr lang="en-US" i="1" dirty="0"/>
              <a:t>P </a:t>
            </a:r>
            <a:r>
              <a:rPr lang="en-US" dirty="0"/>
              <a:t>&lt;.001 vs Ha with median OS ≥6 mo)</a:t>
            </a:r>
          </a:p>
          <a:p>
            <a:r>
              <a:rPr lang="en-US" dirty="0"/>
              <a:t>Median follow-up: 12 mo (range: 2.5-18.6)</a:t>
            </a:r>
          </a:p>
        </p:txBody>
      </p:sp>
      <p:graphicFrame>
        <p:nvGraphicFramePr>
          <p:cNvPr id="3" name="Group 3">
            <a:extLst>
              <a:ext uri="{FF2B5EF4-FFF2-40B4-BE49-F238E27FC236}">
                <a16:creationId xmlns:a16="http://schemas.microsoft.com/office/drawing/2014/main" id="{09B2DE0D-39BC-5361-70F0-5829753CD8AA}"/>
              </a:ext>
            </a:extLst>
          </p:cNvPr>
          <p:cNvGraphicFramePr>
            <a:graphicFrameLocks/>
          </p:cNvGraphicFramePr>
          <p:nvPr>
            <p:extLst>
              <p:ext uri="{D42A27DB-BD31-4B8C-83A1-F6EECF244321}">
                <p14:modId xmlns:p14="http://schemas.microsoft.com/office/powerpoint/2010/main" val="3261271563"/>
              </p:ext>
            </p:extLst>
          </p:nvPr>
        </p:nvGraphicFramePr>
        <p:xfrm>
          <a:off x="723900" y="1610437"/>
          <a:ext cx="5376672" cy="4575740"/>
        </p:xfrm>
        <a:graphic>
          <a:graphicData uri="http://schemas.openxmlformats.org/drawingml/2006/table">
            <a:tbl>
              <a:tblPr/>
              <a:tblGrid>
                <a:gridCol w="2782053">
                  <a:extLst>
                    <a:ext uri="{9D8B030D-6E8A-4147-A177-3AD203B41FA5}">
                      <a16:colId xmlns:a16="http://schemas.microsoft.com/office/drawing/2014/main" val="20000"/>
                    </a:ext>
                  </a:extLst>
                </a:gridCol>
                <a:gridCol w="2594619">
                  <a:extLst>
                    <a:ext uri="{9D8B030D-6E8A-4147-A177-3AD203B41FA5}">
                      <a16:colId xmlns:a16="http://schemas.microsoft.com/office/drawing/2014/main" val="20001"/>
                    </a:ext>
                  </a:extLst>
                </a:gridCol>
              </a:tblGrid>
              <a:tr h="6423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Cohort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 (N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71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OS (primary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13.3 (2.5-NR;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16-wk OS rate,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 (33-98)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9326783"/>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24-wk OS rate,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 (26-92)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31494463"/>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OS events,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 (71.4)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8119581"/>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PFS per RANO-BM and RECIST v1.1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45129032"/>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8.9 (2.1-NR)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33237004"/>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16-wk PFS rate,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 (33-98)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590163026"/>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24-wk PFS rate,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 (26-92)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04826"/>
                  </a:ext>
                </a:extLst>
              </a:tr>
              <a:tr h="301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PFS events,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 (71.4)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111054944"/>
                  </a:ext>
                </a:extLst>
              </a:tr>
            </a:tbl>
          </a:graphicData>
        </a:graphic>
      </p:graphicFrame>
      <p:sp>
        <p:nvSpPr>
          <p:cNvPr id="5" name="Text Box 11">
            <a:extLst>
              <a:ext uri="{FF2B5EF4-FFF2-40B4-BE49-F238E27FC236}">
                <a16:creationId xmlns:a16="http://schemas.microsoft.com/office/drawing/2014/main" id="{0FF45232-4ABF-18F3-B660-0375C6E8BFA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Vaz Batista. SABCS 2023. Abstr PS11-05.</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DEBBRAH, </a:t>
            </a:r>
            <a:r>
              <a:rPr lang="en-US" altLang="en-US" dirty="0"/>
              <a:t>Cohort 5 With LMC: </a:t>
            </a:r>
            <a:r>
              <a:rPr lang="en-US" dirty="0"/>
              <a:t>Best Response for Intracranial, Extracranial, and Overall Lesions</a:t>
            </a:r>
            <a:endParaRPr lang="en-US" altLang="en-US" dirty="0"/>
          </a:p>
        </p:txBody>
      </p:sp>
      <p:sp>
        <p:nvSpPr>
          <p:cNvPr id="6" name="Content Placeholder 5">
            <a:extLst>
              <a:ext uri="{FF2B5EF4-FFF2-40B4-BE49-F238E27FC236}">
                <a16:creationId xmlns:a16="http://schemas.microsoft.com/office/drawing/2014/main" id="{81E920DB-401F-C5EF-F7C8-7362BB421E5E}"/>
              </a:ext>
            </a:extLst>
          </p:cNvPr>
          <p:cNvSpPr>
            <a:spLocks noGrp="1"/>
          </p:cNvSpPr>
          <p:nvPr>
            <p:ph sz="half" idx="1"/>
          </p:nvPr>
        </p:nvSpPr>
        <p:spPr>
          <a:xfrm>
            <a:off x="601820" y="4775200"/>
            <a:ext cx="5309278" cy="1414268"/>
          </a:xfrm>
        </p:spPr>
        <p:txBody>
          <a:bodyPr/>
          <a:lstStyle/>
          <a:p>
            <a:r>
              <a:rPr lang="en-US" sz="2000" dirty="0"/>
              <a:t>Prolonged stabilization (≥24 wk per RECIST v1.1) observed in 5/7 patients</a:t>
            </a:r>
          </a:p>
          <a:p>
            <a:pPr lvl="1"/>
            <a:r>
              <a:rPr lang="en-US" sz="1800" dirty="0"/>
              <a:t>1 patient had an intracranial CR per RANO-BM with negative CSF, with extracranial lesions persisting; had nonmeasurable disease at BL</a:t>
            </a:r>
          </a:p>
        </p:txBody>
      </p:sp>
      <p:sp>
        <p:nvSpPr>
          <p:cNvPr id="7" name="Content Placeholder 6">
            <a:extLst>
              <a:ext uri="{FF2B5EF4-FFF2-40B4-BE49-F238E27FC236}">
                <a16:creationId xmlns:a16="http://schemas.microsoft.com/office/drawing/2014/main" id="{D49F06A5-E6C7-6CC3-9353-E131E91ECA6E}"/>
              </a:ext>
            </a:extLst>
          </p:cNvPr>
          <p:cNvSpPr>
            <a:spLocks noGrp="1"/>
          </p:cNvSpPr>
          <p:nvPr>
            <p:ph sz="half" idx="2"/>
          </p:nvPr>
        </p:nvSpPr>
        <p:spPr>
          <a:xfrm>
            <a:off x="6252634" y="4775704"/>
            <a:ext cx="5229570" cy="1414487"/>
          </a:xfrm>
        </p:spPr>
        <p:txBody>
          <a:bodyPr/>
          <a:lstStyle/>
          <a:p>
            <a:r>
              <a:rPr lang="en-US" sz="2000" dirty="0"/>
              <a:t>At time of treatment failure in the 5 patients with PD, none had intracranial progression or worsening leptomeningeal symptoms</a:t>
            </a:r>
          </a:p>
        </p:txBody>
      </p:sp>
      <p:graphicFrame>
        <p:nvGraphicFramePr>
          <p:cNvPr id="2" name="Group 3">
            <a:extLst>
              <a:ext uri="{FF2B5EF4-FFF2-40B4-BE49-F238E27FC236}">
                <a16:creationId xmlns:a16="http://schemas.microsoft.com/office/drawing/2014/main" id="{EDC3CB57-4B2D-C42A-99FF-9C1F4C61F0D1}"/>
              </a:ext>
            </a:extLst>
          </p:cNvPr>
          <p:cNvGraphicFramePr>
            <a:graphicFrameLocks/>
          </p:cNvGraphicFramePr>
          <p:nvPr>
            <p:extLst>
              <p:ext uri="{D42A27DB-BD31-4B8C-83A1-F6EECF244321}">
                <p14:modId xmlns:p14="http://schemas.microsoft.com/office/powerpoint/2010/main" val="3475758168"/>
              </p:ext>
            </p:extLst>
          </p:nvPr>
        </p:nvGraphicFramePr>
        <p:xfrm>
          <a:off x="727076" y="1604963"/>
          <a:ext cx="10735056" cy="3048064"/>
        </p:xfrm>
        <a:graphic>
          <a:graphicData uri="http://schemas.openxmlformats.org/drawingml/2006/table">
            <a:tbl>
              <a:tblPr/>
              <a:tblGrid>
                <a:gridCol w="3146424">
                  <a:extLst>
                    <a:ext uri="{9D8B030D-6E8A-4147-A177-3AD203B41FA5}">
                      <a16:colId xmlns:a16="http://schemas.microsoft.com/office/drawing/2014/main" val="20000"/>
                    </a:ext>
                  </a:extLst>
                </a:gridCol>
                <a:gridCol w="2529544">
                  <a:extLst>
                    <a:ext uri="{9D8B030D-6E8A-4147-A177-3AD203B41FA5}">
                      <a16:colId xmlns:a16="http://schemas.microsoft.com/office/drawing/2014/main" val="20001"/>
                    </a:ext>
                  </a:extLst>
                </a:gridCol>
                <a:gridCol w="2529544">
                  <a:extLst>
                    <a:ext uri="{9D8B030D-6E8A-4147-A177-3AD203B41FA5}">
                      <a16:colId xmlns:a16="http://schemas.microsoft.com/office/drawing/2014/main" val="20002"/>
                    </a:ext>
                  </a:extLst>
                </a:gridCol>
                <a:gridCol w="2529544">
                  <a:extLst>
                    <a:ext uri="{9D8B030D-6E8A-4147-A177-3AD203B41FA5}">
                      <a16:colId xmlns:a16="http://schemas.microsoft.com/office/drawing/2014/main" val="33214173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Intracranial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Extracranial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Lesions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 ≥24 wk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 &lt;24 wk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Non-CR/non-PD ≥24 wk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Non-CR/non-PD &lt;24 wk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ORR,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CBR,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(83.3)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(71.4)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8747846"/>
                  </a:ext>
                </a:extLst>
              </a:tr>
            </a:tbl>
          </a:graphicData>
        </a:graphic>
      </p:graphicFrame>
      <p:sp>
        <p:nvSpPr>
          <p:cNvPr id="4" name="Text Box 11">
            <a:extLst>
              <a:ext uri="{FF2B5EF4-FFF2-40B4-BE49-F238E27FC236}">
                <a16:creationId xmlns:a16="http://schemas.microsoft.com/office/drawing/2014/main" id="{B7C8D331-0635-5E0A-0F98-2CDD9E0CA0C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Vaz Batista. SABCS 2023. Abstr PS11-05.</a:t>
            </a:r>
          </a:p>
        </p:txBody>
      </p:sp>
    </p:spTree>
    <p:extLst>
      <p:ext uri="{BB962C8B-B14F-4D97-AF65-F5344CB8AC3E}">
        <p14:creationId xmlns:p14="http://schemas.microsoft.com/office/powerpoint/2010/main" val="1296461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DEBBRAH, </a:t>
            </a:r>
            <a:r>
              <a:rPr lang="en-US" altLang="en-US" dirty="0"/>
              <a:t>Cohort 5 With LMC: </a:t>
            </a:r>
            <a:r>
              <a:rPr lang="en-US" dirty="0"/>
              <a:t>Safety and Exposure</a:t>
            </a:r>
            <a:endParaRPr lang="en-US" altLang="en-US" dirty="0"/>
          </a:p>
        </p:txBody>
      </p:sp>
      <p:sp>
        <p:nvSpPr>
          <p:cNvPr id="7" name="Content Placeholder 6">
            <a:extLst>
              <a:ext uri="{FF2B5EF4-FFF2-40B4-BE49-F238E27FC236}">
                <a16:creationId xmlns:a16="http://schemas.microsoft.com/office/drawing/2014/main" id="{1A4511A3-EDBF-8A20-69DC-C5E03A23A926}"/>
              </a:ext>
            </a:extLst>
          </p:cNvPr>
          <p:cNvSpPr>
            <a:spLocks noGrp="1"/>
          </p:cNvSpPr>
          <p:nvPr>
            <p:ph sz="half" idx="2"/>
          </p:nvPr>
        </p:nvSpPr>
        <p:spPr>
          <a:xfrm>
            <a:off x="6422755" y="1510730"/>
            <a:ext cx="5059449" cy="4679462"/>
          </a:xfrm>
        </p:spPr>
        <p:txBody>
          <a:bodyPr/>
          <a:lstStyle/>
          <a:p>
            <a:r>
              <a:rPr lang="en-US" altLang="en-US" sz="2600" dirty="0"/>
              <a:t>Median duration of tx: 9.0 mo (range: 2.1-18.6)</a:t>
            </a:r>
          </a:p>
          <a:p>
            <a:pPr lvl="1"/>
            <a:r>
              <a:rPr lang="en-US" altLang="en-US" sz="2400" dirty="0"/>
              <a:t>2 patients (28.6%) remained on </a:t>
            </a:r>
            <a:br>
              <a:rPr lang="en-US" altLang="en-US" sz="2400" dirty="0"/>
            </a:br>
            <a:r>
              <a:rPr lang="en-US" altLang="en-US" sz="2400" dirty="0"/>
              <a:t>tx at data cutoff</a:t>
            </a:r>
          </a:p>
          <a:p>
            <a:r>
              <a:rPr lang="en-US" altLang="en-US" sz="2600" dirty="0"/>
              <a:t>No treatment-related deaths</a:t>
            </a:r>
          </a:p>
          <a:p>
            <a:r>
              <a:rPr lang="en-US" altLang="en-US" sz="2600" dirty="0"/>
              <a:t>Serious unrelated TEAEs in </a:t>
            </a:r>
            <a:br>
              <a:rPr lang="en-US" altLang="en-US" sz="2600" dirty="0"/>
            </a:br>
            <a:r>
              <a:rPr lang="en-US" altLang="en-US" sz="2600" dirty="0"/>
              <a:t>4 patients (57.1%)</a:t>
            </a:r>
          </a:p>
          <a:p>
            <a:r>
              <a:rPr lang="en-US" altLang="en-US" sz="2600" dirty="0"/>
              <a:t>1 related serious TEAE (grade 3 nausea)</a:t>
            </a:r>
          </a:p>
          <a:p>
            <a:r>
              <a:rPr lang="en-US" altLang="en-US" sz="2600" dirty="0"/>
              <a:t>No ILD/pneumonitis</a:t>
            </a:r>
          </a:p>
        </p:txBody>
      </p:sp>
      <p:sp>
        <p:nvSpPr>
          <p:cNvPr id="4" name="Text Box 11">
            <a:extLst>
              <a:ext uri="{FF2B5EF4-FFF2-40B4-BE49-F238E27FC236}">
                <a16:creationId xmlns:a16="http://schemas.microsoft.com/office/drawing/2014/main" id="{B7C8D331-0635-5E0A-0F98-2CDD9E0CA0C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Vaz Batista. SABCS 2023. Abstr PS11-05.</a:t>
            </a:r>
          </a:p>
        </p:txBody>
      </p:sp>
      <p:graphicFrame>
        <p:nvGraphicFramePr>
          <p:cNvPr id="8" name="Group 3">
            <a:extLst>
              <a:ext uri="{FF2B5EF4-FFF2-40B4-BE49-F238E27FC236}">
                <a16:creationId xmlns:a16="http://schemas.microsoft.com/office/drawing/2014/main" id="{3000E560-9912-AD7A-CA97-753BC855F032}"/>
              </a:ext>
            </a:extLst>
          </p:cNvPr>
          <p:cNvGraphicFramePr>
            <a:graphicFrameLocks/>
          </p:cNvGraphicFramePr>
          <p:nvPr>
            <p:extLst>
              <p:ext uri="{D42A27DB-BD31-4B8C-83A1-F6EECF244321}">
                <p14:modId xmlns:p14="http://schemas.microsoft.com/office/powerpoint/2010/main" val="407798203"/>
              </p:ext>
            </p:extLst>
          </p:nvPr>
        </p:nvGraphicFramePr>
        <p:xfrm>
          <a:off x="723900" y="1610437"/>
          <a:ext cx="5376673" cy="4358720"/>
        </p:xfrm>
        <a:graphic>
          <a:graphicData uri="http://schemas.openxmlformats.org/drawingml/2006/table">
            <a:tbl>
              <a:tblPr/>
              <a:tblGrid>
                <a:gridCol w="2540715">
                  <a:extLst>
                    <a:ext uri="{9D8B030D-6E8A-4147-A177-3AD203B41FA5}">
                      <a16:colId xmlns:a16="http://schemas.microsoft.com/office/drawing/2014/main" val="20000"/>
                    </a:ext>
                  </a:extLst>
                </a:gridCol>
                <a:gridCol w="1417979">
                  <a:extLst>
                    <a:ext uri="{9D8B030D-6E8A-4147-A177-3AD203B41FA5}">
                      <a16:colId xmlns:a16="http://schemas.microsoft.com/office/drawing/2014/main" val="20001"/>
                    </a:ext>
                  </a:extLst>
                </a:gridCol>
                <a:gridCol w="1417979">
                  <a:extLst>
                    <a:ext uri="{9D8B030D-6E8A-4147-A177-3AD203B41FA5}">
                      <a16:colId xmlns:a16="http://schemas.microsoft.com/office/drawing/2014/main" val="2000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Related TEAEs in ≥15%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Related TEAEs,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1716932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(57.1)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Urinary tract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Symbol" pitchFamily="2" charset="2"/>
                        </a:rPr>
                        <a:t>g</a:t>
                      </a:r>
                      <a:r>
                        <a:rPr kumimoji="0" lang="en-US" sz="1600" b="0" i="0" u="none" strike="noStrike" cap="none" normalizeH="0" baseline="0" dirty="0">
                          <a:ln>
                            <a:noFill/>
                          </a:ln>
                          <a:solidFill>
                            <a:schemeClr val="bg2">
                              <a:lumMod val="10000"/>
                            </a:schemeClr>
                          </a:solidFill>
                          <a:effectLst/>
                          <a:latin typeface="Calibri" panose="020F0502020204030204" pitchFamily="34" charset="0"/>
                        </a:rPr>
                        <a:t>-glutamyltransferase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Diplopia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(57.1)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8747846"/>
                  </a:ext>
                </a:extLst>
              </a:tr>
            </a:tbl>
          </a:graphicData>
        </a:graphic>
      </p:graphicFrame>
    </p:spTree>
    <p:extLst>
      <p:ext uri="{BB962C8B-B14F-4D97-AF65-F5344CB8AC3E}">
        <p14:creationId xmlns:p14="http://schemas.microsoft.com/office/powerpoint/2010/main" val="1215018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DEBBRAH, </a:t>
            </a:r>
            <a:r>
              <a:rPr lang="en-US" altLang="en-US" dirty="0"/>
              <a:t>Cohort 5 With LMC: </a:t>
            </a:r>
            <a:br>
              <a:rPr lang="en-US" altLang="en-US" dirty="0"/>
            </a:br>
            <a:r>
              <a:rPr lang="en-US" altLang="en-US" dirty="0"/>
              <a:t>Investigators’ Conclusions</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This analysis of a small cohort from phase II DEBBRAH met its primary endpoint of OS in 7 patients with HER2+/HER2-low ABC and pathologically confirmed LMC treated with T-DXd</a:t>
            </a:r>
          </a:p>
          <a:p>
            <a:pPr lvl="1"/>
            <a:r>
              <a:rPr lang="en-US" altLang="en-US" dirty="0"/>
              <a:t>Median OS: 13.3 mo (</a:t>
            </a:r>
            <a:r>
              <a:rPr lang="en-US" altLang="en-US" i="1" dirty="0"/>
              <a:t>P </a:t>
            </a:r>
            <a:r>
              <a:rPr lang="en-US" altLang="en-US" dirty="0"/>
              <a:t>&lt;.001; Ha: median OS ≥6 mo)</a:t>
            </a:r>
          </a:p>
          <a:p>
            <a:r>
              <a:rPr lang="en-US" altLang="en-US" dirty="0"/>
              <a:t>No new safety signals observed</a:t>
            </a:r>
          </a:p>
          <a:p>
            <a:r>
              <a:rPr lang="en-US" altLang="en-US" dirty="0"/>
              <a:t>Investigators concluded that T-DXd associated with promising activity in this setting and additional study is needed in larger cohorts to validate activity</a:t>
            </a:r>
          </a:p>
        </p:txBody>
      </p:sp>
      <p:sp>
        <p:nvSpPr>
          <p:cNvPr id="3" name="Text Box 11">
            <a:extLst>
              <a:ext uri="{FF2B5EF4-FFF2-40B4-BE49-F238E27FC236}">
                <a16:creationId xmlns:a16="http://schemas.microsoft.com/office/drawing/2014/main" id="{DDB1F708-AA8B-840B-532D-77D9CEBA04D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Vaz Batista. SABCS 2023. Abstr PS11-05.</a:t>
            </a:r>
          </a:p>
        </p:txBody>
      </p:sp>
    </p:spTree>
    <p:extLst>
      <p:ext uri="{BB962C8B-B14F-4D97-AF65-F5344CB8AC3E}">
        <p14:creationId xmlns:p14="http://schemas.microsoft.com/office/powerpoint/2010/main" val="262786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SABCS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from the conference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extLst>
      <p:ext uri="{BB962C8B-B14F-4D97-AF65-F5344CB8AC3E}">
        <p14:creationId xmlns:p14="http://schemas.microsoft.com/office/powerpoint/2010/main" val="7307729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56M7VY3CDVN5-132990401-1</_dlc_DocId>
    <_dlc_DocIdUrl xmlns="d54cbe69-32bd-412a-b004-9152f949605e">
      <Url>https://intranet.clinicaloptions.com/mews/oncology/ONC_2023_Breast_SABCS_CF_(PRP6838)/Capsule_Slideset__6/_layouts/15/DocIdRedir.aspx?ID=56M7VY3CDVN5-132990401-1</Url>
      <Description>56M7VY3CDVN5-132990401-1</Description>
    </_dlc_DocIdUrl>
    <Document_x0020_Category xmlns="7e1007fb-244e-4458-bafd-1f2248ed1b91">Conference Capsule Slides</Document_x0020_Category>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854B8E722562142B2C586071A70BF64" ma:contentTypeVersion="1" ma:contentTypeDescription="Create a new document." ma:contentTypeScope="" ma:versionID="3f56998efd49655439a98e9e1240321b">
  <xsd:schema xmlns:xsd="http://www.w3.org/2001/XMLSchema" xmlns:xs="http://www.w3.org/2001/XMLSchema" xmlns:p="http://schemas.microsoft.com/office/2006/metadata/properties" xmlns:ns2="d54cbe69-32bd-412a-b004-9152f949605e" xmlns:ns3="7e1007fb-244e-4458-bafd-1f2248ed1b91" targetNamespace="http://schemas.microsoft.com/office/2006/metadata/properties" ma:root="true" ma:fieldsID="65b2b50b1f98710c5ced7b36e7574ea7" ns2:_="" ns3:_="">
    <xsd:import namespace="d54cbe69-32bd-412a-b004-9152f949605e"/>
    <xsd:import namespace="7e1007fb-244e-4458-bafd-1f2248ed1b9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e1007fb-244e-4458-bafd-1f2248ed1b9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5BA55BC3-5A03-47C2-8EC3-D964C3B5E779}">
  <ds:schemaRefs>
    <ds:schemaRef ds:uri="http://schemas.microsoft.com/office/2006/documentManagement/types"/>
    <ds:schemaRef ds:uri="http://purl.org/dc/dcmitype/"/>
    <ds:schemaRef ds:uri="http://purl.org/dc/terms/"/>
    <ds:schemaRef ds:uri="http://www.w3.org/XML/1998/namespace"/>
    <ds:schemaRef ds:uri="d54cbe69-32bd-412a-b004-9152f949605e"/>
    <ds:schemaRef ds:uri="http://schemas.microsoft.com/office/2006/metadata/properties"/>
    <ds:schemaRef ds:uri="7e1007fb-244e-4458-bafd-1f2248ed1b91"/>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80DCECEE-29E7-4308-9D91-E7CED8514F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e1007fb-244e-4458-bafd-1f2248ed1b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B3398EC4-B772-4D6E-AD81-DC015E375202}">
  <ds:schemaRefs>
    <ds:schemaRef ds:uri="http://schemas.microsoft.com/sharepoint/event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2771</TotalTime>
  <Words>2012</Words>
  <Application>Microsoft Office PowerPoint</Application>
  <PresentationFormat>Widescreen</PresentationFormat>
  <Paragraphs>249</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Roboto</vt:lpstr>
      <vt:lpstr>Symbol</vt:lpstr>
      <vt:lpstr>Times</vt:lpstr>
      <vt:lpstr>Wingdings</vt:lpstr>
      <vt:lpstr>2022_CCO_Template</vt:lpstr>
      <vt:lpstr>Phase II DEBBRAH: Trastuzumab Deruxtecan in Cohort With HER2+/HER-Low ABC and Leptomeningeal Carcinomatosis</vt:lpstr>
      <vt:lpstr>About These Slides</vt:lpstr>
      <vt:lpstr>DEBBRAH, Cohort 5 With LMC: Background</vt:lpstr>
      <vt:lpstr>DEBBRAH, Cohort 5 With LMC: Study Design</vt:lpstr>
      <vt:lpstr>DEBBRAH, Cohort 5 With LMC: Baseline Characteristics</vt:lpstr>
      <vt:lpstr>DEBBRAH, Cohort 5 With LMC: OS and PFS</vt:lpstr>
      <vt:lpstr>DEBBRAH, Cohort 5 With LMC: Best Response for Intracranial, Extracranial, and Overall Lesions</vt:lpstr>
      <vt:lpstr>DEBBRAH, Cohort 5 With LMC: Safety and Exposure</vt:lpstr>
      <vt:lpstr>DEBBRAH, Cohort 5 With LMC:  Investigators’ Conclusions</vt:lpstr>
      <vt:lpstr>Go Online for More CCO  Coverage of SABCS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DEBBRAH: Trastuzumab Deruxtecan in Cohort With HER2+/HER-Low ABC and Leptomeningeal Carcinomatosis</dc:title>
  <dc:creator>Preferred User</dc:creator>
  <cp:lastModifiedBy>nkolenko@clinicaloptions.com</cp:lastModifiedBy>
  <cp:revision>95</cp:revision>
  <cp:lastPrinted>2016-09-26T20:21:49Z</cp:lastPrinted>
  <dcterms:created xsi:type="dcterms:W3CDTF">2005-05-27T15:08:01Z</dcterms:created>
  <dcterms:modified xsi:type="dcterms:W3CDTF">2023-12-09T21:47:13Z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4ea1b86e-75b9-4bcf-811a-e44964405d04</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0x010100B854B8E722562142B2C586071A70BF64</vt:lpwstr>
  </property>
  <property fmtid="{D5CDD505-2E9C-101B-9397-08002B2CF9AE}" pid="9" name="MediaServiceImageTags">
    <vt:lpwstr/>
  </property>
</Properties>
</file>